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25" r:id="rId3"/>
    <p:sldId id="513" r:id="rId4"/>
    <p:sldId id="369" r:id="rId5"/>
    <p:sldId id="426" r:id="rId6"/>
    <p:sldId id="431" r:id="rId7"/>
    <p:sldId id="373" r:id="rId8"/>
    <p:sldId id="428" r:id="rId9"/>
    <p:sldId id="509" r:id="rId10"/>
    <p:sldId id="378" r:id="rId11"/>
    <p:sldId id="432" r:id="rId12"/>
    <p:sldId id="511" r:id="rId13"/>
    <p:sldId id="514" r:id="rId14"/>
    <p:sldId id="510" r:id="rId15"/>
    <p:sldId id="425" r:id="rId16"/>
    <p:sldId id="430" r:id="rId17"/>
    <p:sldId id="512" r:id="rId18"/>
    <p:sldId id="375" r:id="rId19"/>
    <p:sldId id="327" r:id="rId20"/>
    <p:sldId id="338" r:id="rId21"/>
    <p:sldId id="342" r:id="rId22"/>
    <p:sldId id="344" r:id="rId23"/>
    <p:sldId id="339" r:id="rId24"/>
    <p:sldId id="328" r:id="rId25"/>
    <p:sldId id="329" r:id="rId26"/>
    <p:sldId id="330" r:id="rId27"/>
    <p:sldId id="331" r:id="rId28"/>
    <p:sldId id="332" r:id="rId29"/>
    <p:sldId id="333" r:id="rId30"/>
    <p:sldId id="345" r:id="rId31"/>
    <p:sldId id="335" r:id="rId32"/>
    <p:sldId id="515" r:id="rId33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Fort" initials="OF" lastIdx="6" clrIdx="0"/>
  <p:cmAuthor id="2" name="Frédéric TARAUD" initials="FT" lastIdx="1" clrIdx="1"/>
  <p:cmAuthor id="3" name="Samuel VIOLLIN" initials="SV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8DF"/>
    <a:srgbClr val="FFFFFF"/>
    <a:srgbClr val="9E004F"/>
    <a:srgbClr val="CC0066"/>
    <a:srgbClr val="A2127F"/>
    <a:srgbClr val="EB9998"/>
    <a:srgbClr val="93CDDD"/>
    <a:srgbClr val="31859C"/>
    <a:srgbClr val="00B050"/>
    <a:srgbClr val="16A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50000" autoAdjust="0"/>
  </p:normalViewPr>
  <p:slideViewPr>
    <p:cSldViewPr snapToGrid="0" snapToObjects="1">
      <p:cViewPr varScale="1">
        <p:scale>
          <a:sx n="114" d="100"/>
          <a:sy n="114" d="100"/>
        </p:scale>
        <p:origin x="942" y="114"/>
      </p:cViewPr>
      <p:guideLst>
        <p:guide orient="horz" pos="2205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es.cayol@ac-versailles.fr" userId="8d5e1466-a938-4cc1-b679-cdfc34bffe37" providerId="ADAL" clId="{12B1DECC-3196-4F4E-BC9D-D705D0868EAA}"/>
    <pc:docChg chg="addSld modSld">
      <pc:chgData name="gilles.cayol@ac-versailles.fr" userId="8d5e1466-a938-4cc1-b679-cdfc34bffe37" providerId="ADAL" clId="{12B1DECC-3196-4F4E-BC9D-D705D0868EAA}" dt="2020-11-27T13:48:34.859" v="55" actId="20577"/>
      <pc:docMkLst>
        <pc:docMk/>
      </pc:docMkLst>
      <pc:sldChg chg="modAnim">
        <pc:chgData name="gilles.cayol@ac-versailles.fr" userId="8d5e1466-a938-4cc1-b679-cdfc34bffe37" providerId="ADAL" clId="{12B1DECC-3196-4F4E-BC9D-D705D0868EAA}" dt="2020-11-27T12:26:14.704" v="3"/>
        <pc:sldMkLst>
          <pc:docMk/>
          <pc:sldMk cId="0" sldId="342"/>
        </pc:sldMkLst>
      </pc:sldChg>
      <pc:sldChg chg="modAnim">
        <pc:chgData name="gilles.cayol@ac-versailles.fr" userId="8d5e1466-a938-4cc1-b679-cdfc34bffe37" providerId="ADAL" clId="{12B1DECC-3196-4F4E-BC9D-D705D0868EAA}" dt="2020-11-27T13:48:12.746" v="49"/>
        <pc:sldMkLst>
          <pc:docMk/>
          <pc:sldMk cId="0" sldId="345"/>
        </pc:sldMkLst>
      </pc:sldChg>
      <pc:sldChg chg="modAnim">
        <pc:chgData name="gilles.cayol@ac-versailles.fr" userId="8d5e1466-a938-4cc1-b679-cdfc34bffe37" providerId="ADAL" clId="{12B1DECC-3196-4F4E-BC9D-D705D0868EAA}" dt="2020-11-27T12:25:49.858" v="1"/>
        <pc:sldMkLst>
          <pc:docMk/>
          <pc:sldMk cId="172414767" sldId="369"/>
        </pc:sldMkLst>
      </pc:sldChg>
      <pc:sldChg chg="modSp mod">
        <pc:chgData name="gilles.cayol@ac-versailles.fr" userId="8d5e1466-a938-4cc1-b679-cdfc34bffe37" providerId="ADAL" clId="{12B1DECC-3196-4F4E-BC9D-D705D0868EAA}" dt="2020-11-27T13:48:34.859" v="55" actId="20577"/>
        <pc:sldMkLst>
          <pc:docMk/>
          <pc:sldMk cId="203750728" sldId="375"/>
        </pc:sldMkLst>
        <pc:spChg chg="mod">
          <ac:chgData name="gilles.cayol@ac-versailles.fr" userId="8d5e1466-a938-4cc1-b679-cdfc34bffe37" providerId="ADAL" clId="{12B1DECC-3196-4F4E-BC9D-D705D0868EAA}" dt="2020-11-27T13:48:34.859" v="55" actId="20577"/>
          <ac:spMkLst>
            <pc:docMk/>
            <pc:sldMk cId="203750728" sldId="375"/>
            <ac:spMk id="18" creationId="{3335CF6F-3534-43EF-99C3-BBA3C34B6DA8}"/>
          </ac:spMkLst>
        </pc:spChg>
      </pc:sldChg>
      <pc:sldChg chg="modSp new mod">
        <pc:chgData name="gilles.cayol@ac-versailles.fr" userId="8d5e1466-a938-4cc1-b679-cdfc34bffe37" providerId="ADAL" clId="{12B1DECC-3196-4F4E-BC9D-D705D0868EAA}" dt="2020-11-27T12:26:55.546" v="38" actId="1076"/>
        <pc:sldMkLst>
          <pc:docMk/>
          <pc:sldMk cId="536773406" sldId="515"/>
        </pc:sldMkLst>
        <pc:spChg chg="mod">
          <ac:chgData name="gilles.cayol@ac-versailles.fr" userId="8d5e1466-a938-4cc1-b679-cdfc34bffe37" providerId="ADAL" clId="{12B1DECC-3196-4F4E-BC9D-D705D0868EAA}" dt="2020-11-27T12:26:55.546" v="38" actId="1076"/>
          <ac:spMkLst>
            <pc:docMk/>
            <pc:sldMk cId="536773406" sldId="515"/>
            <ac:spMk id="2" creationId="{A7D67F9A-8A38-4CF0-BF8D-9FFD881DF16C}"/>
          </ac:spMkLst>
        </pc:spChg>
      </pc:sldChg>
    </pc:docChg>
  </pc:docChgLst>
  <pc:docChgLst>
    <pc:chgData name="gilles.cayol@ac-versailles.fr" userId="8d5e1466-a938-4cc1-b679-cdfc34bffe37" providerId="ADAL" clId="{403A5426-DE56-4214-881B-C5D170805F6A}"/>
    <pc:docChg chg="undo custSel modSld">
      <pc:chgData name="gilles.cayol@ac-versailles.fr" userId="8d5e1466-a938-4cc1-b679-cdfc34bffe37" providerId="ADAL" clId="{403A5426-DE56-4214-881B-C5D170805F6A}" dt="2020-11-27T09:51:02.179" v="85" actId="1076"/>
      <pc:docMkLst>
        <pc:docMk/>
      </pc:docMkLst>
      <pc:sldChg chg="addSp modSp mod modAnim">
        <pc:chgData name="gilles.cayol@ac-versailles.fr" userId="8d5e1466-a938-4cc1-b679-cdfc34bffe37" providerId="ADAL" clId="{403A5426-DE56-4214-881B-C5D170805F6A}" dt="2020-11-27T09:42:10.374" v="42" actId="164"/>
        <pc:sldMkLst>
          <pc:docMk/>
          <pc:sldMk cId="0" sldId="342"/>
        </pc:sldMkLst>
        <pc:spChg chg="add mod">
          <ac:chgData name="gilles.cayol@ac-versailles.fr" userId="8d5e1466-a938-4cc1-b679-cdfc34bffe37" providerId="ADAL" clId="{403A5426-DE56-4214-881B-C5D170805F6A}" dt="2020-11-27T09:42:10.374" v="42" actId="164"/>
          <ac:spMkLst>
            <pc:docMk/>
            <pc:sldMk cId="0" sldId="342"/>
            <ac:spMk id="5" creationId="{579E476D-2CFD-442F-919A-6465E388B44D}"/>
          </ac:spMkLst>
        </pc:spChg>
        <pc:grpChg chg="add mod">
          <ac:chgData name="gilles.cayol@ac-versailles.fr" userId="8d5e1466-a938-4cc1-b679-cdfc34bffe37" providerId="ADAL" clId="{403A5426-DE56-4214-881B-C5D170805F6A}" dt="2020-11-27T09:42:10.374" v="42" actId="164"/>
          <ac:grpSpMkLst>
            <pc:docMk/>
            <pc:sldMk cId="0" sldId="342"/>
            <ac:grpSpMk id="7" creationId="{CE7811D2-40FE-4083-93F9-E28A6EEFB5A0}"/>
          </ac:grpSpMkLst>
        </pc:grpChg>
        <pc:picChg chg="mod ord">
          <ac:chgData name="gilles.cayol@ac-versailles.fr" userId="8d5e1466-a938-4cc1-b679-cdfc34bffe37" providerId="ADAL" clId="{403A5426-DE56-4214-881B-C5D170805F6A}" dt="2020-11-27T09:42:10.374" v="42" actId="164"/>
          <ac:picMkLst>
            <pc:docMk/>
            <pc:sldMk cId="0" sldId="342"/>
            <ac:picMk id="3" creationId="{4B443CE6-0FFB-46F0-914A-BEC2B5F591EF}"/>
          </ac:picMkLst>
        </pc:picChg>
      </pc:sldChg>
      <pc:sldChg chg="addSp modSp mod">
        <pc:chgData name="gilles.cayol@ac-versailles.fr" userId="8d5e1466-a938-4cc1-b679-cdfc34bffe37" providerId="ADAL" clId="{403A5426-DE56-4214-881B-C5D170805F6A}" dt="2020-11-27T09:49:41.435" v="77" actId="13822"/>
        <pc:sldMkLst>
          <pc:docMk/>
          <pc:sldMk cId="172414767" sldId="369"/>
        </pc:sldMkLst>
        <pc:spChg chg="add mod">
          <ac:chgData name="gilles.cayol@ac-versailles.fr" userId="8d5e1466-a938-4cc1-b679-cdfc34bffe37" providerId="ADAL" clId="{403A5426-DE56-4214-881B-C5D170805F6A}" dt="2020-11-27T09:49:41.435" v="77" actId="13822"/>
          <ac:spMkLst>
            <pc:docMk/>
            <pc:sldMk cId="172414767" sldId="369"/>
            <ac:spMk id="26" creationId="{AA902CCB-6973-4AE1-9CD6-E191E9F8565E}"/>
          </ac:spMkLst>
        </pc:spChg>
      </pc:sldChg>
      <pc:sldChg chg="addSp modSp mod">
        <pc:chgData name="gilles.cayol@ac-versailles.fr" userId="8d5e1466-a938-4cc1-b679-cdfc34bffe37" providerId="ADAL" clId="{403A5426-DE56-4214-881B-C5D170805F6A}" dt="2020-11-27T09:50:47.542" v="84" actId="1076"/>
        <pc:sldMkLst>
          <pc:docMk/>
          <pc:sldMk cId="203750728" sldId="375"/>
        </pc:sldMkLst>
        <pc:spChg chg="mod">
          <ac:chgData name="gilles.cayol@ac-versailles.fr" userId="8d5e1466-a938-4cc1-b679-cdfc34bffe37" providerId="ADAL" clId="{403A5426-DE56-4214-881B-C5D170805F6A}" dt="2020-11-27T09:45:04.513" v="67" actId="20577"/>
          <ac:spMkLst>
            <pc:docMk/>
            <pc:sldMk cId="203750728" sldId="375"/>
            <ac:spMk id="16" creationId="{B4AC940B-6409-4FAD-9D49-1D0B4F81A139}"/>
          </ac:spMkLst>
        </pc:spChg>
        <pc:spChg chg="mod">
          <ac:chgData name="gilles.cayol@ac-versailles.fr" userId="8d5e1466-a938-4cc1-b679-cdfc34bffe37" providerId="ADAL" clId="{403A5426-DE56-4214-881B-C5D170805F6A}" dt="2020-11-27T09:50:47.542" v="84" actId="1076"/>
          <ac:spMkLst>
            <pc:docMk/>
            <pc:sldMk cId="203750728" sldId="375"/>
            <ac:spMk id="17" creationId="{AD1DBD9C-ABF9-4756-A5C6-88223585B06E}"/>
          </ac:spMkLst>
        </pc:spChg>
        <pc:spChg chg="mod">
          <ac:chgData name="gilles.cayol@ac-versailles.fr" userId="8d5e1466-a938-4cc1-b679-cdfc34bffe37" providerId="ADAL" clId="{403A5426-DE56-4214-881B-C5D170805F6A}" dt="2020-11-27T09:45:10.519" v="70" actId="20577"/>
          <ac:spMkLst>
            <pc:docMk/>
            <pc:sldMk cId="203750728" sldId="375"/>
            <ac:spMk id="18" creationId="{3335CF6F-3534-43EF-99C3-BBA3C34B6DA8}"/>
          </ac:spMkLst>
        </pc:spChg>
        <pc:spChg chg="add mod">
          <ac:chgData name="gilles.cayol@ac-versailles.fr" userId="8d5e1466-a938-4cc1-b679-cdfc34bffe37" providerId="ADAL" clId="{403A5426-DE56-4214-881B-C5D170805F6A}" dt="2020-11-27T09:50:33.798" v="83"/>
          <ac:spMkLst>
            <pc:docMk/>
            <pc:sldMk cId="203750728" sldId="375"/>
            <ac:spMk id="19" creationId="{6FA7BA31-0584-4055-9010-20B842002A10}"/>
          </ac:spMkLst>
        </pc:spChg>
      </pc:sldChg>
      <pc:sldChg chg="modSp mod">
        <pc:chgData name="gilles.cayol@ac-versailles.fr" userId="8d5e1466-a938-4cc1-b679-cdfc34bffe37" providerId="ADAL" clId="{403A5426-DE56-4214-881B-C5D170805F6A}" dt="2020-11-27T09:48:30.222" v="72" actId="1076"/>
        <pc:sldMkLst>
          <pc:docMk/>
          <pc:sldMk cId="1005239659" sldId="431"/>
        </pc:sldMkLst>
        <pc:spChg chg="mod">
          <ac:chgData name="gilles.cayol@ac-versailles.fr" userId="8d5e1466-a938-4cc1-b679-cdfc34bffe37" providerId="ADAL" clId="{403A5426-DE56-4214-881B-C5D170805F6A}" dt="2020-11-27T09:48:21.489" v="71" actId="1076"/>
          <ac:spMkLst>
            <pc:docMk/>
            <pc:sldMk cId="1005239659" sldId="431"/>
            <ac:spMk id="17" creationId="{556E22EE-E32B-4ABD-9E77-C34885431F3B}"/>
          </ac:spMkLst>
        </pc:spChg>
        <pc:grpChg chg="mod">
          <ac:chgData name="gilles.cayol@ac-versailles.fr" userId="8d5e1466-a938-4cc1-b679-cdfc34bffe37" providerId="ADAL" clId="{403A5426-DE56-4214-881B-C5D170805F6A}" dt="2020-11-27T09:48:30.222" v="72" actId="1076"/>
          <ac:grpSpMkLst>
            <pc:docMk/>
            <pc:sldMk cId="1005239659" sldId="431"/>
            <ac:grpSpMk id="10" creationId="{5CD491E1-E384-41BF-824B-70D9B44DF2B4}"/>
          </ac:grpSpMkLst>
        </pc:grpChg>
      </pc:sldChg>
      <pc:sldChg chg="addSp modSp mod">
        <pc:chgData name="gilles.cayol@ac-versailles.fr" userId="8d5e1466-a938-4cc1-b679-cdfc34bffe37" providerId="ADAL" clId="{403A5426-DE56-4214-881B-C5D170805F6A}" dt="2020-11-27T09:40:46.773" v="35" actId="1076"/>
        <pc:sldMkLst>
          <pc:docMk/>
          <pc:sldMk cId="1251908760" sldId="432"/>
        </pc:sldMkLst>
        <pc:spChg chg="add mod">
          <ac:chgData name="gilles.cayol@ac-versailles.fr" userId="8d5e1466-a938-4cc1-b679-cdfc34bffe37" providerId="ADAL" clId="{403A5426-DE56-4214-881B-C5D170805F6A}" dt="2020-11-27T09:40:46.773" v="35" actId="1076"/>
          <ac:spMkLst>
            <pc:docMk/>
            <pc:sldMk cId="1251908760" sldId="432"/>
            <ac:spMk id="2" creationId="{850D873A-F89C-4C50-93D1-DE53AEA9EBFB}"/>
          </ac:spMkLst>
        </pc:spChg>
      </pc:sldChg>
      <pc:sldChg chg="addSp modSp mod">
        <pc:chgData name="gilles.cayol@ac-versailles.fr" userId="8d5e1466-a938-4cc1-b679-cdfc34bffe37" providerId="ADAL" clId="{403A5426-DE56-4214-881B-C5D170805F6A}" dt="2020-11-27T09:51:02.179" v="85" actId="1076"/>
        <pc:sldMkLst>
          <pc:docMk/>
          <pc:sldMk cId="1563861919" sldId="512"/>
        </pc:sldMkLst>
        <pc:spChg chg="mod">
          <ac:chgData name="gilles.cayol@ac-versailles.fr" userId="8d5e1466-a938-4cc1-b679-cdfc34bffe37" providerId="ADAL" clId="{403A5426-DE56-4214-881B-C5D170805F6A}" dt="2020-11-27T09:51:02.179" v="85" actId="1076"/>
          <ac:spMkLst>
            <pc:docMk/>
            <pc:sldMk cId="1563861919" sldId="512"/>
            <ac:spMk id="16" creationId="{B4AC940B-6409-4FAD-9D49-1D0B4F81A139}"/>
          </ac:spMkLst>
        </pc:spChg>
        <pc:spChg chg="add mod">
          <ac:chgData name="gilles.cayol@ac-versailles.fr" userId="8d5e1466-a938-4cc1-b679-cdfc34bffe37" providerId="ADAL" clId="{403A5426-DE56-4214-881B-C5D170805F6A}" dt="2020-11-27T09:50:28.032" v="82" actId="13822"/>
          <ac:spMkLst>
            <pc:docMk/>
            <pc:sldMk cId="1563861919" sldId="512"/>
            <ac:spMk id="17" creationId="{1DC4B51D-AA3D-46E3-869D-4DFBEA5419D6}"/>
          </ac:spMkLst>
        </pc:spChg>
        <pc:spChg chg="mod">
          <ac:chgData name="gilles.cayol@ac-versailles.fr" userId="8d5e1466-a938-4cc1-b679-cdfc34bffe37" providerId="ADAL" clId="{403A5426-DE56-4214-881B-C5D170805F6A}" dt="2020-11-27T09:44:46.445" v="63" actId="20577"/>
          <ac:spMkLst>
            <pc:docMk/>
            <pc:sldMk cId="1563861919" sldId="512"/>
            <ac:spMk id="18" creationId="{3335CF6F-3534-43EF-99C3-BBA3C34B6DA8}"/>
          </ac:spMkLst>
        </pc:spChg>
      </pc:sldChg>
      <pc:sldChg chg="modSp mod">
        <pc:chgData name="gilles.cayol@ac-versailles.fr" userId="8d5e1466-a938-4cc1-b679-cdfc34bffe37" providerId="ADAL" clId="{403A5426-DE56-4214-881B-C5D170805F6A}" dt="2020-11-27T09:43:10.969" v="54" actId="14100"/>
        <pc:sldMkLst>
          <pc:docMk/>
          <pc:sldMk cId="3205435596" sldId="513"/>
        </pc:sldMkLst>
        <pc:spChg chg="mod">
          <ac:chgData name="gilles.cayol@ac-versailles.fr" userId="8d5e1466-a938-4cc1-b679-cdfc34bffe37" providerId="ADAL" clId="{403A5426-DE56-4214-881B-C5D170805F6A}" dt="2020-11-27T09:43:10.969" v="54" actId="14100"/>
          <ac:spMkLst>
            <pc:docMk/>
            <pc:sldMk cId="3205435596" sldId="513"/>
            <ac:spMk id="3" creationId="{9F00E693-9A9C-417E-AB6D-1BB8D16372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3BB3A-7A9A-45A8-938F-874060BDD7C4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6654FC43-F415-441A-9049-4AB3FC540B7C}">
      <dgm:prSet phldrT="[Texte]" custT="1"/>
      <dgm:spPr/>
      <dgm:t>
        <a:bodyPr/>
        <a:lstStyle/>
        <a:p>
          <a:r>
            <a:rPr lang="fr-FR" sz="1800" dirty="0"/>
            <a:t>Problématique technique</a:t>
          </a:r>
        </a:p>
      </dgm:t>
    </dgm:pt>
    <dgm:pt modelId="{6EF4338F-0970-4AB3-891D-521A11262529}" type="parTrans" cxnId="{3A8CE22B-5350-439A-8C60-109D08BC0A94}">
      <dgm:prSet/>
      <dgm:spPr/>
      <dgm:t>
        <a:bodyPr/>
        <a:lstStyle/>
        <a:p>
          <a:endParaRPr lang="fr-FR"/>
        </a:p>
      </dgm:t>
    </dgm:pt>
    <dgm:pt modelId="{BB720AED-B7C5-42F7-8CC2-959E8814EE7E}" type="sibTrans" cxnId="{3A8CE22B-5350-439A-8C60-109D08BC0A94}">
      <dgm:prSet/>
      <dgm:spPr/>
      <dgm:t>
        <a:bodyPr/>
        <a:lstStyle/>
        <a:p>
          <a:endParaRPr lang="fr-FR"/>
        </a:p>
      </dgm:t>
    </dgm:pt>
    <dgm:pt modelId="{6AE5B54C-A550-4D46-89E3-DE67E49407E5}">
      <dgm:prSet phldrT="[Texte]"/>
      <dgm:spPr/>
      <dgm:t>
        <a:bodyPr/>
        <a:lstStyle/>
        <a:p>
          <a:r>
            <a:rPr lang="en-US" noProof="1">
              <a:solidFill>
                <a:schemeClr val="tx1"/>
              </a:solidFill>
              <a:latin typeface="Bahnschrift" panose="020B0502040204020203" pitchFamily="34" charset="0"/>
            </a:rPr>
            <a:t>Vérifier le cahier des charges du produit afin de savoir s’il est adapté aux besoins des coureurs.</a:t>
          </a:r>
          <a:endParaRPr lang="fr-FR" dirty="0">
            <a:solidFill>
              <a:schemeClr val="tx1"/>
            </a:solidFill>
          </a:endParaRPr>
        </a:p>
      </dgm:t>
    </dgm:pt>
    <dgm:pt modelId="{6AB70E9F-1978-4887-BC33-178BF5BFA363}" type="parTrans" cxnId="{8B86579C-BC90-40C2-9B27-99063D8C3331}">
      <dgm:prSet/>
      <dgm:spPr/>
      <dgm:t>
        <a:bodyPr/>
        <a:lstStyle/>
        <a:p>
          <a:endParaRPr lang="fr-FR"/>
        </a:p>
      </dgm:t>
    </dgm:pt>
    <dgm:pt modelId="{0EBA0747-DFDB-4B28-9FD4-6478EDAF1A60}" type="sibTrans" cxnId="{8B86579C-BC90-40C2-9B27-99063D8C3331}">
      <dgm:prSet/>
      <dgm:spPr/>
      <dgm:t>
        <a:bodyPr/>
        <a:lstStyle/>
        <a:p>
          <a:endParaRPr lang="fr-FR"/>
        </a:p>
      </dgm:t>
    </dgm:pt>
    <dgm:pt modelId="{324EF48C-421E-4181-A700-9B1D5A4A015D}">
      <dgm:prSet phldrT="[Texte]"/>
      <dgm:spPr/>
      <dgm:t>
        <a:bodyPr/>
        <a:lstStyle/>
        <a:p>
          <a:r>
            <a:rPr lang="en-US" noProof="1">
              <a:solidFill>
                <a:schemeClr val="tx1"/>
              </a:solidFill>
              <a:latin typeface="Bahnschrift" panose="020B0502040204020203" pitchFamily="34" charset="0"/>
            </a:rPr>
            <a:t> Modéliser le produit, le simuler et faire évoluer le modèle vers un produit adapté. </a:t>
          </a:r>
          <a:endParaRPr lang="fr-FR" dirty="0">
            <a:solidFill>
              <a:schemeClr val="tx1"/>
            </a:solidFill>
          </a:endParaRPr>
        </a:p>
      </dgm:t>
    </dgm:pt>
    <dgm:pt modelId="{A8AFDE85-A6C6-4EF5-B91D-0C18C64BBA93}" type="parTrans" cxnId="{8FA58CC5-8325-4B13-8269-EC32CD8184B7}">
      <dgm:prSet/>
      <dgm:spPr/>
      <dgm:t>
        <a:bodyPr/>
        <a:lstStyle/>
        <a:p>
          <a:endParaRPr lang="fr-FR"/>
        </a:p>
      </dgm:t>
    </dgm:pt>
    <dgm:pt modelId="{0C9E5162-9CE5-4DB1-A1C8-E05C8AA9F99A}" type="sibTrans" cxnId="{8FA58CC5-8325-4B13-8269-EC32CD8184B7}">
      <dgm:prSet/>
      <dgm:spPr/>
      <dgm:t>
        <a:bodyPr/>
        <a:lstStyle/>
        <a:p>
          <a:endParaRPr lang="fr-FR"/>
        </a:p>
      </dgm:t>
    </dgm:pt>
    <dgm:pt modelId="{39731DE7-E3D5-41BE-BCB1-E802C71D4E45}" type="pres">
      <dgm:prSet presAssocID="{1693BB3A-7A9A-45A8-938F-874060BDD7C4}" presName="Name0" presStyleCnt="0">
        <dgm:presLayoutVars>
          <dgm:dir/>
          <dgm:animLvl val="lvl"/>
          <dgm:resizeHandles val="exact"/>
        </dgm:presLayoutVars>
      </dgm:prSet>
      <dgm:spPr/>
    </dgm:pt>
    <dgm:pt modelId="{231F9D9D-3BD2-418E-8733-AA77193F50B8}" type="pres">
      <dgm:prSet presAssocID="{6654FC43-F415-441A-9049-4AB3FC540B7C}" presName="linNode" presStyleCnt="0"/>
      <dgm:spPr/>
    </dgm:pt>
    <dgm:pt modelId="{C8294100-9214-4264-9FD7-017E93732820}" type="pres">
      <dgm:prSet presAssocID="{6654FC43-F415-441A-9049-4AB3FC540B7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BF6F29C-95EB-4131-88D0-526750CCBD04}" type="pres">
      <dgm:prSet presAssocID="{6654FC43-F415-441A-9049-4AB3FC540B7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A8CE22B-5350-439A-8C60-109D08BC0A94}" srcId="{1693BB3A-7A9A-45A8-938F-874060BDD7C4}" destId="{6654FC43-F415-441A-9049-4AB3FC540B7C}" srcOrd="0" destOrd="0" parTransId="{6EF4338F-0970-4AB3-891D-521A11262529}" sibTransId="{BB720AED-B7C5-42F7-8CC2-959E8814EE7E}"/>
    <dgm:cxn modelId="{56B7FC33-7E07-4367-810F-B85E6AA848A2}" type="presOf" srcId="{6AE5B54C-A550-4D46-89E3-DE67E49407E5}" destId="{ABF6F29C-95EB-4131-88D0-526750CCBD04}" srcOrd="0" destOrd="0" presId="urn:microsoft.com/office/officeart/2005/8/layout/vList5"/>
    <dgm:cxn modelId="{4D59F43A-9F57-4A0B-A2C1-1A047D053734}" type="presOf" srcId="{324EF48C-421E-4181-A700-9B1D5A4A015D}" destId="{ABF6F29C-95EB-4131-88D0-526750CCBD04}" srcOrd="0" destOrd="1" presId="urn:microsoft.com/office/officeart/2005/8/layout/vList5"/>
    <dgm:cxn modelId="{8B86579C-BC90-40C2-9B27-99063D8C3331}" srcId="{6654FC43-F415-441A-9049-4AB3FC540B7C}" destId="{6AE5B54C-A550-4D46-89E3-DE67E49407E5}" srcOrd="0" destOrd="0" parTransId="{6AB70E9F-1978-4887-BC33-178BF5BFA363}" sibTransId="{0EBA0747-DFDB-4B28-9FD4-6478EDAF1A60}"/>
    <dgm:cxn modelId="{494896A7-34D6-4022-86D3-CE7F07D0CC39}" type="presOf" srcId="{6654FC43-F415-441A-9049-4AB3FC540B7C}" destId="{C8294100-9214-4264-9FD7-017E93732820}" srcOrd="0" destOrd="0" presId="urn:microsoft.com/office/officeart/2005/8/layout/vList5"/>
    <dgm:cxn modelId="{8FA58CC5-8325-4B13-8269-EC32CD8184B7}" srcId="{6654FC43-F415-441A-9049-4AB3FC540B7C}" destId="{324EF48C-421E-4181-A700-9B1D5A4A015D}" srcOrd="1" destOrd="0" parTransId="{A8AFDE85-A6C6-4EF5-B91D-0C18C64BBA93}" sibTransId="{0C9E5162-9CE5-4DB1-A1C8-E05C8AA9F99A}"/>
    <dgm:cxn modelId="{F9F244FA-5E38-41A2-B6DB-6BBA07C21216}" type="presOf" srcId="{1693BB3A-7A9A-45A8-938F-874060BDD7C4}" destId="{39731DE7-E3D5-41BE-BCB1-E802C71D4E45}" srcOrd="0" destOrd="0" presId="urn:microsoft.com/office/officeart/2005/8/layout/vList5"/>
    <dgm:cxn modelId="{5485B639-014B-49C0-BDEE-B89264D2CB6D}" type="presParOf" srcId="{39731DE7-E3D5-41BE-BCB1-E802C71D4E45}" destId="{231F9D9D-3BD2-418E-8733-AA77193F50B8}" srcOrd="0" destOrd="0" presId="urn:microsoft.com/office/officeart/2005/8/layout/vList5"/>
    <dgm:cxn modelId="{9686220A-437A-4151-8E17-F84F2489D2E9}" type="presParOf" srcId="{231F9D9D-3BD2-418E-8733-AA77193F50B8}" destId="{C8294100-9214-4264-9FD7-017E93732820}" srcOrd="0" destOrd="0" presId="urn:microsoft.com/office/officeart/2005/8/layout/vList5"/>
    <dgm:cxn modelId="{8252913B-884D-44C0-9FE7-0E17269D55C2}" type="presParOf" srcId="{231F9D9D-3BD2-418E-8733-AA77193F50B8}" destId="{ABF6F29C-95EB-4131-88D0-526750CCBD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BB3A-7A9A-45A8-938F-874060BDD7C4}" type="doc">
      <dgm:prSet loTypeId="urn:microsoft.com/office/officeart/2005/8/layout/chevron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6654FC43-F415-441A-9049-4AB3FC540B7C}">
      <dgm:prSet phldrT="[Texte]" custT="1"/>
      <dgm:spPr/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Séquence</a:t>
          </a:r>
        </a:p>
      </dgm:t>
    </dgm:pt>
    <dgm:pt modelId="{6EF4338F-0970-4AB3-891D-521A11262529}" type="parTrans" cxnId="{3A8CE22B-5350-439A-8C60-109D08BC0A94}">
      <dgm:prSet/>
      <dgm:spPr/>
      <dgm:t>
        <a:bodyPr/>
        <a:lstStyle/>
        <a:p>
          <a:endParaRPr lang="fr-FR" sz="1600"/>
        </a:p>
      </dgm:t>
    </dgm:pt>
    <dgm:pt modelId="{BB720AED-B7C5-42F7-8CC2-959E8814EE7E}" type="sibTrans" cxnId="{3A8CE22B-5350-439A-8C60-109D08BC0A94}">
      <dgm:prSet/>
      <dgm:spPr/>
      <dgm:t>
        <a:bodyPr/>
        <a:lstStyle/>
        <a:p>
          <a:endParaRPr lang="fr-FR" sz="1600"/>
        </a:p>
      </dgm:t>
    </dgm:pt>
    <dgm:pt modelId="{6AE5B54C-A550-4D46-89E3-DE67E49407E5}">
      <dgm:prSet phldrT="[Texte]" custT="1"/>
      <dgm:spPr/>
      <dgm:t>
        <a:bodyPr/>
        <a:lstStyle/>
        <a:p>
          <a:r>
            <a:rPr lang="fr-FR" sz="1800" b="0" dirty="0">
              <a:ln w="11430"/>
              <a:solidFill>
                <a:sysClr val="windowText" lastClr="000000"/>
              </a:solidFill>
              <a:effectLst/>
              <a:latin typeface="Bahnschrift"/>
            </a:rPr>
            <a:t>Peut-on réaliser un programme d'entraînement afin de battre le record du monde d’</a:t>
          </a:r>
          <a:r>
            <a:rPr lang="fr-FR" sz="1800" b="0" dirty="0" err="1">
              <a:ln w="11430"/>
              <a:solidFill>
                <a:sysClr val="windowText" lastClr="000000"/>
              </a:solidFill>
              <a:effectLst/>
              <a:latin typeface="Bahnschrift"/>
            </a:rPr>
            <a:t>Usain</a:t>
          </a:r>
          <a:r>
            <a:rPr lang="fr-FR" sz="1800" b="0" dirty="0">
              <a:ln w="11430"/>
              <a:solidFill>
                <a:sysClr val="windowText" lastClr="000000"/>
              </a:solidFill>
              <a:effectLst/>
              <a:latin typeface="Bahnschrift"/>
            </a:rPr>
            <a:t> </a:t>
          </a:r>
          <a:r>
            <a:rPr lang="fr-FR" sz="1800" b="0" dirty="0" err="1">
              <a:ln w="11430"/>
              <a:solidFill>
                <a:sysClr val="windowText" lastClr="000000"/>
              </a:solidFill>
              <a:effectLst/>
              <a:latin typeface="Bahnschrift"/>
            </a:rPr>
            <a:t>Bolt</a:t>
          </a:r>
          <a:r>
            <a:rPr lang="fr-FR" sz="1800" b="0" dirty="0">
              <a:ln w="11430"/>
              <a:solidFill>
                <a:sysClr val="windowText" lastClr="000000"/>
              </a:solidFill>
              <a:effectLst/>
              <a:latin typeface="Bahnschrift"/>
            </a:rPr>
            <a:t> ? </a:t>
          </a:r>
          <a:endParaRPr lang="fr-FR" sz="1800" b="0" dirty="0">
            <a:solidFill>
              <a:schemeClr val="tx1"/>
            </a:solidFill>
            <a:effectLst/>
            <a:latin typeface="Bahnschrift"/>
          </a:endParaRPr>
        </a:p>
      </dgm:t>
    </dgm:pt>
    <dgm:pt modelId="{6AB70E9F-1978-4887-BC33-178BF5BFA363}" type="parTrans" cxnId="{8B86579C-BC90-40C2-9B27-99063D8C3331}">
      <dgm:prSet/>
      <dgm:spPr/>
      <dgm:t>
        <a:bodyPr/>
        <a:lstStyle/>
        <a:p>
          <a:endParaRPr lang="fr-FR" sz="1600"/>
        </a:p>
      </dgm:t>
    </dgm:pt>
    <dgm:pt modelId="{0EBA0747-DFDB-4B28-9FD4-6478EDAF1A60}" type="sibTrans" cxnId="{8B86579C-BC90-40C2-9B27-99063D8C3331}">
      <dgm:prSet/>
      <dgm:spPr/>
      <dgm:t>
        <a:bodyPr/>
        <a:lstStyle/>
        <a:p>
          <a:endParaRPr lang="fr-FR" sz="1600"/>
        </a:p>
      </dgm:t>
    </dgm:pt>
    <dgm:pt modelId="{59824A31-08D6-40D3-A94F-60FAC458116A}">
      <dgm:prSet phldrT="[Texte]" custT="1"/>
      <dgm:spPr/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Projet</a:t>
          </a:r>
        </a:p>
      </dgm:t>
    </dgm:pt>
    <dgm:pt modelId="{8EF0A361-0873-461E-A512-7E5F096F3E3F}" type="parTrans" cxnId="{5310568E-33D8-4996-990A-0A7A0D685ABE}">
      <dgm:prSet/>
      <dgm:spPr/>
      <dgm:t>
        <a:bodyPr/>
        <a:lstStyle/>
        <a:p>
          <a:endParaRPr lang="fr-FR" sz="1600"/>
        </a:p>
      </dgm:t>
    </dgm:pt>
    <dgm:pt modelId="{D7B937C0-4EE9-4222-9B25-168688CB66E6}" type="sibTrans" cxnId="{5310568E-33D8-4996-990A-0A7A0D685ABE}">
      <dgm:prSet/>
      <dgm:spPr/>
      <dgm:t>
        <a:bodyPr/>
        <a:lstStyle/>
        <a:p>
          <a:endParaRPr lang="fr-FR" sz="1600"/>
        </a:p>
      </dgm:t>
    </dgm:pt>
    <dgm:pt modelId="{C2FDA82D-5C38-41F3-B773-82546FD8F3A3}">
      <dgm:prSet phldrT="[Texte]" custT="1"/>
      <dgm:spPr/>
      <dgm:t>
        <a:bodyPr/>
        <a:lstStyle/>
        <a:p>
          <a:r>
            <a:rPr lang="en-US" sz="1800" noProof="1">
              <a:solidFill>
                <a:schemeClr val="tx1"/>
              </a:solidFill>
              <a:latin typeface="Bahnschrift" panose="020B0502040204020203" pitchFamily="34" charset="0"/>
            </a:rPr>
            <a:t>Recréer un parcours de sprinter de 100m et programmer le véhicule afin qu’il le reproduise.</a:t>
          </a:r>
          <a:endParaRPr lang="fr-FR" sz="1800" dirty="0">
            <a:solidFill>
              <a:schemeClr val="tx1"/>
            </a:solidFill>
          </a:endParaRPr>
        </a:p>
      </dgm:t>
    </dgm:pt>
    <dgm:pt modelId="{72E12CBC-D23C-4454-A9E7-5E6E7E047432}" type="parTrans" cxnId="{6B880821-6DED-4982-B349-06EB40B91954}">
      <dgm:prSet/>
      <dgm:spPr/>
      <dgm:t>
        <a:bodyPr/>
        <a:lstStyle/>
        <a:p>
          <a:endParaRPr lang="fr-FR" sz="1600"/>
        </a:p>
      </dgm:t>
    </dgm:pt>
    <dgm:pt modelId="{6BA1636D-5783-4336-B50C-2497FECDDBB9}" type="sibTrans" cxnId="{6B880821-6DED-4982-B349-06EB40B91954}">
      <dgm:prSet/>
      <dgm:spPr/>
      <dgm:t>
        <a:bodyPr/>
        <a:lstStyle/>
        <a:p>
          <a:endParaRPr lang="fr-FR" sz="1600"/>
        </a:p>
      </dgm:t>
    </dgm:pt>
    <dgm:pt modelId="{1FCAB361-CE9C-4CC3-B2D0-8EFB34A6D5B2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Projet</a:t>
          </a:r>
        </a:p>
      </dgm:t>
    </dgm:pt>
    <dgm:pt modelId="{83F793AE-30E3-4C5F-9D0F-6E8CCCACFC1E}" type="parTrans" cxnId="{076E9132-3B07-4B13-BDEB-096257DEE1C8}">
      <dgm:prSet/>
      <dgm:spPr/>
      <dgm:t>
        <a:bodyPr/>
        <a:lstStyle/>
        <a:p>
          <a:endParaRPr lang="fr-FR" sz="1600"/>
        </a:p>
      </dgm:t>
    </dgm:pt>
    <dgm:pt modelId="{09E82F24-422B-4FBC-B80A-6D86240668C6}" type="sibTrans" cxnId="{076E9132-3B07-4B13-BDEB-096257DEE1C8}">
      <dgm:prSet/>
      <dgm:spPr/>
      <dgm:t>
        <a:bodyPr/>
        <a:lstStyle/>
        <a:p>
          <a:endParaRPr lang="fr-FR" sz="1600"/>
        </a:p>
      </dgm:t>
    </dgm:pt>
    <dgm:pt modelId="{7BB73705-4DB7-429E-A99D-78D6F9D02F9B}">
      <dgm:prSet phldrT="[Texte]" custT="1"/>
      <dgm:spPr/>
      <dgm:t>
        <a:bodyPr/>
        <a:lstStyle/>
        <a:p>
          <a:r>
            <a:rPr lang="en-US" sz="1800" noProof="1">
              <a:solidFill>
                <a:schemeClr val="tx1"/>
              </a:solidFill>
              <a:latin typeface="Bahnschrift" panose="020B0502040204020203" pitchFamily="34" charset="0"/>
            </a:rPr>
            <a:t>Faire suivre les lignes des pistes par la voiture RC puis mettre en place une application Smartphone afin de paramétrer les entraînements.</a:t>
          </a:r>
          <a:endParaRPr lang="fr-FR" sz="1800" dirty="0">
            <a:solidFill>
              <a:schemeClr val="tx1"/>
            </a:solidFill>
          </a:endParaRPr>
        </a:p>
      </dgm:t>
    </dgm:pt>
    <dgm:pt modelId="{0ADC6C6C-ADDA-4CDF-AC91-331F07865A7F}" type="parTrans" cxnId="{CD31B511-20E9-4473-9BF2-4CD187280CE8}">
      <dgm:prSet/>
      <dgm:spPr/>
      <dgm:t>
        <a:bodyPr/>
        <a:lstStyle/>
        <a:p>
          <a:endParaRPr lang="fr-FR" sz="1600"/>
        </a:p>
      </dgm:t>
    </dgm:pt>
    <dgm:pt modelId="{9BFF6C96-F2C8-4802-894E-738EDBBAFFDA}" type="sibTrans" cxnId="{CD31B511-20E9-4473-9BF2-4CD187280CE8}">
      <dgm:prSet/>
      <dgm:spPr/>
      <dgm:t>
        <a:bodyPr/>
        <a:lstStyle/>
        <a:p>
          <a:endParaRPr lang="fr-FR" sz="1600"/>
        </a:p>
      </dgm:t>
    </dgm:pt>
    <dgm:pt modelId="{26441C78-7A1B-4C88-821D-E5FB2283619B}" type="pres">
      <dgm:prSet presAssocID="{1693BB3A-7A9A-45A8-938F-874060BDD7C4}" presName="linearFlow" presStyleCnt="0">
        <dgm:presLayoutVars>
          <dgm:dir/>
          <dgm:animLvl val="lvl"/>
          <dgm:resizeHandles val="exact"/>
        </dgm:presLayoutVars>
      </dgm:prSet>
      <dgm:spPr/>
    </dgm:pt>
    <dgm:pt modelId="{D1CADAB2-AAB1-424F-ABA8-F488D7776F02}" type="pres">
      <dgm:prSet presAssocID="{6654FC43-F415-441A-9049-4AB3FC540B7C}" presName="composite" presStyleCnt="0"/>
      <dgm:spPr/>
    </dgm:pt>
    <dgm:pt modelId="{73E2D9BB-3A4B-4AC6-A8E0-6083CAA63E32}" type="pres">
      <dgm:prSet presAssocID="{6654FC43-F415-441A-9049-4AB3FC540B7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7DCB413-E0A4-459E-A45B-321510284342}" type="pres">
      <dgm:prSet presAssocID="{6654FC43-F415-441A-9049-4AB3FC540B7C}" presName="descendantText" presStyleLbl="alignAcc1" presStyleIdx="0" presStyleCnt="3">
        <dgm:presLayoutVars>
          <dgm:bulletEnabled val="1"/>
        </dgm:presLayoutVars>
      </dgm:prSet>
      <dgm:spPr/>
    </dgm:pt>
    <dgm:pt modelId="{01A007E8-AD30-4557-8B81-0337A4706D69}" type="pres">
      <dgm:prSet presAssocID="{BB720AED-B7C5-42F7-8CC2-959E8814EE7E}" presName="sp" presStyleCnt="0"/>
      <dgm:spPr/>
    </dgm:pt>
    <dgm:pt modelId="{F78E069B-0C5A-467F-8857-D6645815E4B0}" type="pres">
      <dgm:prSet presAssocID="{59824A31-08D6-40D3-A94F-60FAC458116A}" presName="composite" presStyleCnt="0"/>
      <dgm:spPr/>
    </dgm:pt>
    <dgm:pt modelId="{619B71DD-C48F-4EA4-A3AD-D918AE687C4F}" type="pres">
      <dgm:prSet presAssocID="{59824A31-08D6-40D3-A94F-60FAC458116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11AA3B3-E373-44DE-8E17-3D57F0A8790F}" type="pres">
      <dgm:prSet presAssocID="{59824A31-08D6-40D3-A94F-60FAC458116A}" presName="descendantText" presStyleLbl="alignAcc1" presStyleIdx="1" presStyleCnt="3" custLinFactNeighborX="-769" custLinFactNeighborY="-410">
        <dgm:presLayoutVars>
          <dgm:bulletEnabled val="1"/>
        </dgm:presLayoutVars>
      </dgm:prSet>
      <dgm:spPr/>
    </dgm:pt>
    <dgm:pt modelId="{10518587-C89F-4B6B-A283-2BBBAA9C17FF}" type="pres">
      <dgm:prSet presAssocID="{D7B937C0-4EE9-4222-9B25-168688CB66E6}" presName="sp" presStyleCnt="0"/>
      <dgm:spPr/>
    </dgm:pt>
    <dgm:pt modelId="{657D5562-8099-43E4-86E2-42E2F08D7B74}" type="pres">
      <dgm:prSet presAssocID="{1FCAB361-CE9C-4CC3-B2D0-8EFB34A6D5B2}" presName="composite" presStyleCnt="0"/>
      <dgm:spPr/>
    </dgm:pt>
    <dgm:pt modelId="{AC1B1AE0-7B23-40F2-A93F-0A158363DF2E}" type="pres">
      <dgm:prSet presAssocID="{1FCAB361-CE9C-4CC3-B2D0-8EFB34A6D5B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66ABB26-7116-4D62-AF99-D926EA9A7A29}" type="pres">
      <dgm:prSet presAssocID="{1FCAB361-CE9C-4CC3-B2D0-8EFB34A6D5B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D31B511-20E9-4473-9BF2-4CD187280CE8}" srcId="{1FCAB361-CE9C-4CC3-B2D0-8EFB34A6D5B2}" destId="{7BB73705-4DB7-429E-A99D-78D6F9D02F9B}" srcOrd="0" destOrd="0" parTransId="{0ADC6C6C-ADDA-4CDF-AC91-331F07865A7F}" sibTransId="{9BFF6C96-F2C8-4802-894E-738EDBBAFFDA}"/>
    <dgm:cxn modelId="{FC48D016-A035-4F6B-9E69-D08C4194DBB3}" type="presOf" srcId="{7BB73705-4DB7-429E-A99D-78D6F9D02F9B}" destId="{C66ABB26-7116-4D62-AF99-D926EA9A7A29}" srcOrd="0" destOrd="0" presId="urn:microsoft.com/office/officeart/2005/8/layout/chevron2"/>
    <dgm:cxn modelId="{6B880821-6DED-4982-B349-06EB40B91954}" srcId="{59824A31-08D6-40D3-A94F-60FAC458116A}" destId="{C2FDA82D-5C38-41F3-B773-82546FD8F3A3}" srcOrd="0" destOrd="0" parTransId="{72E12CBC-D23C-4454-A9E7-5E6E7E047432}" sibTransId="{6BA1636D-5783-4336-B50C-2497FECDDBB9}"/>
    <dgm:cxn modelId="{3A8CE22B-5350-439A-8C60-109D08BC0A94}" srcId="{1693BB3A-7A9A-45A8-938F-874060BDD7C4}" destId="{6654FC43-F415-441A-9049-4AB3FC540B7C}" srcOrd="0" destOrd="0" parTransId="{6EF4338F-0970-4AB3-891D-521A11262529}" sibTransId="{BB720AED-B7C5-42F7-8CC2-959E8814EE7E}"/>
    <dgm:cxn modelId="{ABC0D830-C65C-4C52-845F-7D7B105B66F0}" type="presOf" srcId="{1FCAB361-CE9C-4CC3-B2D0-8EFB34A6D5B2}" destId="{AC1B1AE0-7B23-40F2-A93F-0A158363DF2E}" srcOrd="0" destOrd="0" presId="urn:microsoft.com/office/officeart/2005/8/layout/chevron2"/>
    <dgm:cxn modelId="{076E9132-3B07-4B13-BDEB-096257DEE1C8}" srcId="{1693BB3A-7A9A-45A8-938F-874060BDD7C4}" destId="{1FCAB361-CE9C-4CC3-B2D0-8EFB34A6D5B2}" srcOrd="2" destOrd="0" parTransId="{83F793AE-30E3-4C5F-9D0F-6E8CCCACFC1E}" sibTransId="{09E82F24-422B-4FBC-B80A-6D86240668C6}"/>
    <dgm:cxn modelId="{51561F34-0823-432A-9A69-46665DCD198E}" type="presOf" srcId="{59824A31-08D6-40D3-A94F-60FAC458116A}" destId="{619B71DD-C48F-4EA4-A3AD-D918AE687C4F}" srcOrd="0" destOrd="0" presId="urn:microsoft.com/office/officeart/2005/8/layout/chevron2"/>
    <dgm:cxn modelId="{38B2768B-D4C2-42A7-B6D9-5F357D818FDE}" type="presOf" srcId="{6AE5B54C-A550-4D46-89E3-DE67E49407E5}" destId="{D7DCB413-E0A4-459E-A45B-321510284342}" srcOrd="0" destOrd="0" presId="urn:microsoft.com/office/officeart/2005/8/layout/chevron2"/>
    <dgm:cxn modelId="{5310568E-33D8-4996-990A-0A7A0D685ABE}" srcId="{1693BB3A-7A9A-45A8-938F-874060BDD7C4}" destId="{59824A31-08D6-40D3-A94F-60FAC458116A}" srcOrd="1" destOrd="0" parTransId="{8EF0A361-0873-461E-A512-7E5F096F3E3F}" sibTransId="{D7B937C0-4EE9-4222-9B25-168688CB66E6}"/>
    <dgm:cxn modelId="{E132F39A-0EFC-4C7B-A17E-3C08DA379422}" type="presOf" srcId="{6654FC43-F415-441A-9049-4AB3FC540B7C}" destId="{73E2D9BB-3A4B-4AC6-A8E0-6083CAA63E32}" srcOrd="0" destOrd="0" presId="urn:microsoft.com/office/officeart/2005/8/layout/chevron2"/>
    <dgm:cxn modelId="{8B86579C-BC90-40C2-9B27-99063D8C3331}" srcId="{6654FC43-F415-441A-9049-4AB3FC540B7C}" destId="{6AE5B54C-A550-4D46-89E3-DE67E49407E5}" srcOrd="0" destOrd="0" parTransId="{6AB70E9F-1978-4887-BC33-178BF5BFA363}" sibTransId="{0EBA0747-DFDB-4B28-9FD4-6478EDAF1A60}"/>
    <dgm:cxn modelId="{103B3DC1-75DD-4919-AA5D-424D3E8D1AF6}" type="presOf" srcId="{1693BB3A-7A9A-45A8-938F-874060BDD7C4}" destId="{26441C78-7A1B-4C88-821D-E5FB2283619B}" srcOrd="0" destOrd="0" presId="urn:microsoft.com/office/officeart/2005/8/layout/chevron2"/>
    <dgm:cxn modelId="{B2D73DCC-90FF-4ECF-8B48-AA2F2B9055EE}" type="presOf" srcId="{C2FDA82D-5C38-41F3-B773-82546FD8F3A3}" destId="{111AA3B3-E373-44DE-8E17-3D57F0A8790F}" srcOrd="0" destOrd="0" presId="urn:microsoft.com/office/officeart/2005/8/layout/chevron2"/>
    <dgm:cxn modelId="{71E18152-6072-4D50-84FB-B2790351B198}" type="presParOf" srcId="{26441C78-7A1B-4C88-821D-E5FB2283619B}" destId="{D1CADAB2-AAB1-424F-ABA8-F488D7776F02}" srcOrd="0" destOrd="0" presId="urn:microsoft.com/office/officeart/2005/8/layout/chevron2"/>
    <dgm:cxn modelId="{B27C8B37-0BE2-44B3-808C-AA43D2013339}" type="presParOf" srcId="{D1CADAB2-AAB1-424F-ABA8-F488D7776F02}" destId="{73E2D9BB-3A4B-4AC6-A8E0-6083CAA63E32}" srcOrd="0" destOrd="0" presId="urn:microsoft.com/office/officeart/2005/8/layout/chevron2"/>
    <dgm:cxn modelId="{4441EEFB-31AE-4B7B-A0CD-D294B202D924}" type="presParOf" srcId="{D1CADAB2-AAB1-424F-ABA8-F488D7776F02}" destId="{D7DCB413-E0A4-459E-A45B-321510284342}" srcOrd="1" destOrd="0" presId="urn:microsoft.com/office/officeart/2005/8/layout/chevron2"/>
    <dgm:cxn modelId="{901C3BE3-67F8-4BB8-BFDE-1CBB753A6B03}" type="presParOf" srcId="{26441C78-7A1B-4C88-821D-E5FB2283619B}" destId="{01A007E8-AD30-4557-8B81-0337A4706D69}" srcOrd="1" destOrd="0" presId="urn:microsoft.com/office/officeart/2005/8/layout/chevron2"/>
    <dgm:cxn modelId="{8D480A89-6ED9-4E8D-8B2C-EB0AEC323DDB}" type="presParOf" srcId="{26441C78-7A1B-4C88-821D-E5FB2283619B}" destId="{F78E069B-0C5A-467F-8857-D6645815E4B0}" srcOrd="2" destOrd="0" presId="urn:microsoft.com/office/officeart/2005/8/layout/chevron2"/>
    <dgm:cxn modelId="{4AD9D032-A448-4DBF-8CF6-484842250753}" type="presParOf" srcId="{F78E069B-0C5A-467F-8857-D6645815E4B0}" destId="{619B71DD-C48F-4EA4-A3AD-D918AE687C4F}" srcOrd="0" destOrd="0" presId="urn:microsoft.com/office/officeart/2005/8/layout/chevron2"/>
    <dgm:cxn modelId="{74F7B2F3-E8B2-44F6-8F8A-38ECFDC9D7C2}" type="presParOf" srcId="{F78E069B-0C5A-467F-8857-D6645815E4B0}" destId="{111AA3B3-E373-44DE-8E17-3D57F0A8790F}" srcOrd="1" destOrd="0" presId="urn:microsoft.com/office/officeart/2005/8/layout/chevron2"/>
    <dgm:cxn modelId="{5E34BEE2-CE35-49C5-9DF4-7B327A5CCD65}" type="presParOf" srcId="{26441C78-7A1B-4C88-821D-E5FB2283619B}" destId="{10518587-C89F-4B6B-A283-2BBBAA9C17FF}" srcOrd="3" destOrd="0" presId="urn:microsoft.com/office/officeart/2005/8/layout/chevron2"/>
    <dgm:cxn modelId="{0D2002BE-5687-4493-9A27-6F764FA1902F}" type="presParOf" srcId="{26441C78-7A1B-4C88-821D-E5FB2283619B}" destId="{657D5562-8099-43E4-86E2-42E2F08D7B74}" srcOrd="4" destOrd="0" presId="urn:microsoft.com/office/officeart/2005/8/layout/chevron2"/>
    <dgm:cxn modelId="{DB2C45A6-36D6-4653-A451-9AE79A6C4AB2}" type="presParOf" srcId="{657D5562-8099-43E4-86E2-42E2F08D7B74}" destId="{AC1B1AE0-7B23-40F2-A93F-0A158363DF2E}" srcOrd="0" destOrd="0" presId="urn:microsoft.com/office/officeart/2005/8/layout/chevron2"/>
    <dgm:cxn modelId="{8A50D771-7301-4D10-BEB9-8C2B12371A93}" type="presParOf" srcId="{657D5562-8099-43E4-86E2-42E2F08D7B74}" destId="{C66ABB26-7116-4D62-AF99-D926EA9A7A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6F29C-95EB-4131-88D0-526750CCBD04}">
      <dsp:nvSpPr>
        <dsp:cNvPr id="0" name=""/>
        <dsp:cNvSpPr/>
      </dsp:nvSpPr>
      <dsp:spPr>
        <a:xfrm rot="5400000">
          <a:off x="1963116" y="234316"/>
          <a:ext cx="2971820" cy="324614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1">
              <a:solidFill>
                <a:schemeClr val="tx1"/>
              </a:solidFill>
              <a:latin typeface="Bahnschrift" panose="020B0502040204020203" pitchFamily="34" charset="0"/>
            </a:rPr>
            <a:t>Vérifier le cahier des charges du produit afin de savoir s’il est adapté aux besoins des coureurs.</a:t>
          </a:r>
          <a:endParaRPr lang="fr-FR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1">
              <a:solidFill>
                <a:schemeClr val="tx1"/>
              </a:solidFill>
              <a:latin typeface="Bahnschrift" panose="020B0502040204020203" pitchFamily="34" charset="0"/>
            </a:rPr>
            <a:t> Modéliser le produit, le simuler et faire évoluer le modèle vers un produit adapté. </a:t>
          </a:r>
          <a:endParaRPr lang="fr-FR" sz="2000" kern="1200" dirty="0">
            <a:solidFill>
              <a:schemeClr val="tx1"/>
            </a:solidFill>
          </a:endParaRPr>
        </a:p>
      </dsp:txBody>
      <dsp:txXfrm rot="-5400000">
        <a:off x="1825955" y="516549"/>
        <a:ext cx="3101070" cy="2681676"/>
      </dsp:txXfrm>
    </dsp:sp>
    <dsp:sp modelId="{C8294100-9214-4264-9FD7-017E93732820}">
      <dsp:nvSpPr>
        <dsp:cNvPr id="0" name=""/>
        <dsp:cNvSpPr/>
      </dsp:nvSpPr>
      <dsp:spPr>
        <a:xfrm>
          <a:off x="0" y="0"/>
          <a:ext cx="1825955" cy="37147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Problématique technique</a:t>
          </a:r>
        </a:p>
      </dsp:txBody>
      <dsp:txXfrm>
        <a:off x="89136" y="89136"/>
        <a:ext cx="1647683" cy="3536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2D9BB-3A4B-4AC6-A8E0-6083CAA63E32}">
      <dsp:nvSpPr>
        <dsp:cNvPr id="0" name=""/>
        <dsp:cNvSpPr/>
      </dsp:nvSpPr>
      <dsp:spPr>
        <a:xfrm rot="5400000">
          <a:off x="-235888" y="240611"/>
          <a:ext cx="1572590" cy="11008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Séquence</a:t>
          </a:r>
        </a:p>
      </dsp:txBody>
      <dsp:txXfrm rot="-5400000">
        <a:off x="1" y="555130"/>
        <a:ext cx="1100813" cy="471777"/>
      </dsp:txXfrm>
    </dsp:sp>
    <dsp:sp modelId="{D7DCB413-E0A4-459E-A45B-321510284342}">
      <dsp:nvSpPr>
        <dsp:cNvPr id="0" name=""/>
        <dsp:cNvSpPr/>
      </dsp:nvSpPr>
      <dsp:spPr>
        <a:xfrm rot="5400000">
          <a:off x="3118799" y="-2013263"/>
          <a:ext cx="1022183" cy="5058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n w="11430"/>
              <a:solidFill>
                <a:sysClr val="windowText" lastClr="000000"/>
              </a:solidFill>
              <a:effectLst/>
              <a:latin typeface="Bahnschrift"/>
            </a:rPr>
            <a:t>Peut-on réaliser un programme d'entraînement afin de battre le record du monde d’</a:t>
          </a:r>
          <a:r>
            <a:rPr lang="fr-FR" sz="1800" b="0" kern="1200" dirty="0" err="1">
              <a:ln w="11430"/>
              <a:solidFill>
                <a:sysClr val="windowText" lastClr="000000"/>
              </a:solidFill>
              <a:effectLst/>
              <a:latin typeface="Bahnschrift"/>
            </a:rPr>
            <a:t>Usain</a:t>
          </a:r>
          <a:r>
            <a:rPr lang="fr-FR" sz="1800" b="0" kern="1200" dirty="0">
              <a:ln w="11430"/>
              <a:solidFill>
                <a:sysClr val="windowText" lastClr="000000"/>
              </a:solidFill>
              <a:effectLst/>
              <a:latin typeface="Bahnschrift"/>
            </a:rPr>
            <a:t> </a:t>
          </a:r>
          <a:r>
            <a:rPr lang="fr-FR" sz="1800" b="0" kern="1200" dirty="0" err="1">
              <a:ln w="11430"/>
              <a:solidFill>
                <a:sysClr val="windowText" lastClr="000000"/>
              </a:solidFill>
              <a:effectLst/>
              <a:latin typeface="Bahnschrift"/>
            </a:rPr>
            <a:t>Bolt</a:t>
          </a:r>
          <a:r>
            <a:rPr lang="fr-FR" sz="1800" b="0" kern="1200" dirty="0">
              <a:ln w="11430"/>
              <a:solidFill>
                <a:sysClr val="windowText" lastClr="000000"/>
              </a:solidFill>
              <a:effectLst/>
              <a:latin typeface="Bahnschrift"/>
            </a:rPr>
            <a:t> ? </a:t>
          </a:r>
          <a:endParaRPr lang="fr-FR" sz="1800" b="0" kern="1200" dirty="0">
            <a:solidFill>
              <a:schemeClr val="tx1"/>
            </a:solidFill>
            <a:effectLst/>
            <a:latin typeface="Bahnschrift"/>
          </a:endParaRPr>
        </a:p>
      </dsp:txBody>
      <dsp:txXfrm rot="-5400000">
        <a:off x="1100813" y="54622"/>
        <a:ext cx="5008257" cy="922385"/>
      </dsp:txXfrm>
    </dsp:sp>
    <dsp:sp modelId="{619B71DD-C48F-4EA4-A3AD-D918AE687C4F}">
      <dsp:nvSpPr>
        <dsp:cNvPr id="0" name=""/>
        <dsp:cNvSpPr/>
      </dsp:nvSpPr>
      <dsp:spPr>
        <a:xfrm rot="5400000">
          <a:off x="-235888" y="1619050"/>
          <a:ext cx="1572590" cy="11008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Projet</a:t>
          </a:r>
        </a:p>
      </dsp:txBody>
      <dsp:txXfrm rot="-5400000">
        <a:off x="1" y="1933569"/>
        <a:ext cx="1100813" cy="471777"/>
      </dsp:txXfrm>
    </dsp:sp>
    <dsp:sp modelId="{111AA3B3-E373-44DE-8E17-3D57F0A8790F}">
      <dsp:nvSpPr>
        <dsp:cNvPr id="0" name=""/>
        <dsp:cNvSpPr/>
      </dsp:nvSpPr>
      <dsp:spPr>
        <a:xfrm rot="5400000">
          <a:off x="3079902" y="-639015"/>
          <a:ext cx="1022183" cy="5058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1">
              <a:solidFill>
                <a:schemeClr val="tx1"/>
              </a:solidFill>
              <a:latin typeface="Bahnschrift" panose="020B0502040204020203" pitchFamily="34" charset="0"/>
            </a:rPr>
            <a:t>Recréer un parcours de sprinter de 100m et programmer le véhicule afin qu’il le reproduise.</a:t>
          </a:r>
          <a:endParaRPr lang="fr-FR" sz="1800" kern="1200" dirty="0">
            <a:solidFill>
              <a:schemeClr val="tx1"/>
            </a:solidFill>
          </a:endParaRPr>
        </a:p>
      </dsp:txBody>
      <dsp:txXfrm rot="-5400000">
        <a:off x="1061916" y="1428870"/>
        <a:ext cx="5008257" cy="922385"/>
      </dsp:txXfrm>
    </dsp:sp>
    <dsp:sp modelId="{AC1B1AE0-7B23-40F2-A93F-0A158363DF2E}">
      <dsp:nvSpPr>
        <dsp:cNvPr id="0" name=""/>
        <dsp:cNvSpPr/>
      </dsp:nvSpPr>
      <dsp:spPr>
        <a:xfrm rot="5400000">
          <a:off x="-235888" y="2997489"/>
          <a:ext cx="1572590" cy="1100813"/>
        </a:xfrm>
        <a:prstGeom prst="chevron">
          <a:avLst/>
        </a:prstGeom>
        <a:solidFill>
          <a:srgbClr val="92D050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Projet</a:t>
          </a:r>
        </a:p>
      </dsp:txBody>
      <dsp:txXfrm rot="-5400000">
        <a:off x="1" y="3312008"/>
        <a:ext cx="1100813" cy="471777"/>
      </dsp:txXfrm>
    </dsp:sp>
    <dsp:sp modelId="{C66ABB26-7116-4D62-AF99-D926EA9A7A29}">
      <dsp:nvSpPr>
        <dsp:cNvPr id="0" name=""/>
        <dsp:cNvSpPr/>
      </dsp:nvSpPr>
      <dsp:spPr>
        <a:xfrm rot="5400000">
          <a:off x="3118799" y="743614"/>
          <a:ext cx="1022183" cy="5058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1">
              <a:solidFill>
                <a:schemeClr val="tx1"/>
              </a:solidFill>
              <a:latin typeface="Bahnschrift" panose="020B0502040204020203" pitchFamily="34" charset="0"/>
            </a:rPr>
            <a:t>Faire suivre les lignes des pistes par la voiture RC puis mettre en place une application Smartphone afin de paramétrer les entraînements.</a:t>
          </a:r>
          <a:endParaRPr lang="fr-FR" sz="1800" kern="1200" dirty="0">
            <a:solidFill>
              <a:schemeClr val="tx1"/>
            </a:solidFill>
          </a:endParaRPr>
        </a:p>
      </dsp:txBody>
      <dsp:txXfrm rot="-5400000">
        <a:off x="1100813" y="2811500"/>
        <a:ext cx="5008257" cy="922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27E7-3AA0-4496-B0E7-11DCD26846FB}" type="datetimeFigureOut">
              <a:rPr lang="fr-FR" smtClean="0"/>
              <a:pPr/>
              <a:t>27/11/2020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D816-696A-4EE5-9023-9270B15005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913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1BCA-5831-A345-804C-67FF2F83CA62}" type="datetimeFigureOut">
              <a:rPr lang="fr-FR" smtClean="0"/>
              <a:pPr/>
              <a:t>27/11/2020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01F2-2B48-A14B-AFC4-1D617FACCF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16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4849" tIns="94849" rIns="94849" bIns="94849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4849" tIns="94849" rIns="94849" bIns="94849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08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1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0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858265"/>
            <a:ext cx="6886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3911363"/>
            <a:ext cx="43521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76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49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243389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5D69-87D1-4307-8200-9A2186EB31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39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283200"/>
            <a:ext cx="5897726" cy="21081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DE83-D1DE-46E2-9633-FFF43506BA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14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5AE6-A55F-4B90-A25D-9D1068A8396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63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96963" y="915988"/>
            <a:ext cx="7983537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B6AD-CCC7-4EBE-96B7-1DB90E5008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354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915988"/>
            <a:ext cx="7983537" cy="2549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3465513"/>
            <a:ext cx="7589837" cy="1247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FEBB-7C17-4965-AB13-A17A7FEBE7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9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1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9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BB07B-E674-E847-921B-89EC41271B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81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riangle isocèle 6"/>
          <p:cNvSpPr/>
          <p:nvPr userDrawn="1"/>
        </p:nvSpPr>
        <p:spPr>
          <a:xfrm rot="10800000">
            <a:off x="0" y="158"/>
            <a:ext cx="859872" cy="804384"/>
          </a:xfrm>
          <a:prstGeom prst="triangle">
            <a:avLst>
              <a:gd name="adj" fmla="val 100000"/>
            </a:avLst>
          </a:prstGeom>
          <a:solidFill>
            <a:srgbClr val="16AE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2174580" y="6426808"/>
            <a:ext cx="4833378" cy="36512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altLang="fr-FR" sz="1000" b="1" baseline="0" dirty="0">
                <a:solidFill>
                  <a:srgbClr val="000099"/>
                </a:solidFill>
              </a:rPr>
              <a:t>Plan National de Formation – Enseignement de spécialité « Sciences de l’Ingénieur »</a:t>
            </a:r>
          </a:p>
          <a:p>
            <a:pPr algn="ctr"/>
            <a:r>
              <a:rPr lang="fr-FR" altLang="fr-FR" sz="1000" b="1" baseline="0" dirty="0">
                <a:solidFill>
                  <a:srgbClr val="000099"/>
                </a:solidFill>
              </a:rPr>
              <a:t>02 décembre 2020</a:t>
            </a:r>
            <a:endParaRPr lang="fr-FR" sz="1000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fr-FR" sz="1000" dirty="0">
              <a:solidFill>
                <a:srgbClr val="C800C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 baseline="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image" Target="../media/image2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6.png"/><Relationship Id="rId18" Type="http://schemas.openxmlformats.org/officeDocument/2006/relationships/image" Target="../media/image50.jpeg"/><Relationship Id="rId3" Type="http://schemas.openxmlformats.org/officeDocument/2006/relationships/image" Target="../media/image41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13.svg"/><Relationship Id="rId17" Type="http://schemas.openxmlformats.org/officeDocument/2006/relationships/image" Target="../media/image49.jpeg"/><Relationship Id="rId2" Type="http://schemas.openxmlformats.org/officeDocument/2006/relationships/image" Target="../media/image40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11.svg"/><Relationship Id="rId19" Type="http://schemas.openxmlformats.org/officeDocument/2006/relationships/image" Target="../media/image51.jpeg"/><Relationship Id="rId4" Type="http://schemas.openxmlformats.org/officeDocument/2006/relationships/image" Target="../media/image5.svg"/><Relationship Id="rId9" Type="http://schemas.openxmlformats.org/officeDocument/2006/relationships/image" Target="../media/image44.png"/><Relationship Id="rId14" Type="http://schemas.openxmlformats.org/officeDocument/2006/relationships/image" Target="../media/image15.svg"/><Relationship Id="rId2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41.png"/><Relationship Id="rId21" Type="http://schemas.openxmlformats.org/officeDocument/2006/relationships/image" Target="../media/image40.jpeg"/><Relationship Id="rId7" Type="http://schemas.openxmlformats.org/officeDocument/2006/relationships/image" Target="../media/image43.png"/><Relationship Id="rId12" Type="http://schemas.openxmlformats.org/officeDocument/2006/relationships/image" Target="../media/image13.svg"/><Relationship Id="rId17" Type="http://schemas.openxmlformats.org/officeDocument/2006/relationships/image" Target="../media/image50.jpeg"/><Relationship Id="rId2" Type="http://schemas.openxmlformats.org/officeDocument/2006/relationships/image" Target="../media/image54.png"/><Relationship Id="rId16" Type="http://schemas.openxmlformats.org/officeDocument/2006/relationships/image" Target="../media/image49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8.jpeg"/><Relationship Id="rId10" Type="http://schemas.openxmlformats.org/officeDocument/2006/relationships/image" Target="../media/image11.svg"/><Relationship Id="rId19" Type="http://schemas.openxmlformats.org/officeDocument/2006/relationships/image" Target="../media/image52.jpeg"/><Relationship Id="rId4" Type="http://schemas.openxmlformats.org/officeDocument/2006/relationships/image" Target="../media/image5.svg"/><Relationship Id="rId9" Type="http://schemas.openxmlformats.org/officeDocument/2006/relationships/image" Target="../media/image44.png"/><Relationship Id="rId14" Type="http://schemas.openxmlformats.org/officeDocument/2006/relationships/image" Target="../media/image15.svg"/><Relationship Id="rId22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15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60.png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2.png"/><Relationship Id="rId3" Type="http://schemas.openxmlformats.org/officeDocument/2006/relationships/image" Target="../media/image68.jpeg"/><Relationship Id="rId7" Type="http://schemas.openxmlformats.org/officeDocument/2006/relationships/image" Target="../media/image58.png"/><Relationship Id="rId12" Type="http://schemas.openxmlformats.org/officeDocument/2006/relationships/image" Target="../media/image11.sv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5" Type="http://schemas.openxmlformats.org/officeDocument/2006/relationships/image" Target="../media/image61.png"/><Relationship Id="rId10" Type="http://schemas.openxmlformats.org/officeDocument/2006/relationships/image" Target="../media/image9.svg"/><Relationship Id="rId4" Type="http://schemas.openxmlformats.org/officeDocument/2006/relationships/image" Target="../media/image69.jpeg"/><Relationship Id="rId9" Type="http://schemas.openxmlformats.org/officeDocument/2006/relationships/image" Target="../media/image60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59.png"/><Relationship Id="rId18" Type="http://schemas.openxmlformats.org/officeDocument/2006/relationships/image" Target="../media/image15.svg"/><Relationship Id="rId3" Type="http://schemas.openxmlformats.org/officeDocument/2006/relationships/image" Target="https://boursikoter.com/wp-content/uploads/2011/05/loupe-1920.jpg" TargetMode="External"/><Relationship Id="rId21" Type="http://schemas.openxmlformats.org/officeDocument/2006/relationships/image" Target="../media/image88.jpeg"/><Relationship Id="rId7" Type="http://schemas.openxmlformats.org/officeDocument/2006/relationships/image" Target="../media/image82.png"/><Relationship Id="rId12" Type="http://schemas.openxmlformats.org/officeDocument/2006/relationships/image" Target="../media/image5.svg"/><Relationship Id="rId17" Type="http://schemas.openxmlformats.org/officeDocument/2006/relationships/image" Target="../media/image61.png"/><Relationship Id="rId2" Type="http://schemas.openxmlformats.org/officeDocument/2006/relationships/image" Target="../media/image78.jpeg"/><Relationship Id="rId16" Type="http://schemas.openxmlformats.org/officeDocument/2006/relationships/image" Target="../media/image13.sv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57.png"/><Relationship Id="rId5" Type="http://schemas.openxmlformats.org/officeDocument/2006/relationships/image" Target="../media/image80.png"/><Relationship Id="rId15" Type="http://schemas.openxmlformats.org/officeDocument/2006/relationships/image" Target="../media/image62.png"/><Relationship Id="rId23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11.svg"/><Relationship Id="rId22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18" Type="http://schemas.openxmlformats.org/officeDocument/2006/relationships/image" Target="../media/image15.svg"/><Relationship Id="rId3" Type="http://schemas.openxmlformats.org/officeDocument/2006/relationships/image" Target="../media/image91.png"/><Relationship Id="rId21" Type="http://schemas.openxmlformats.org/officeDocument/2006/relationships/image" Target="../media/image104.jpe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svg"/><Relationship Id="rId20" Type="http://schemas.openxmlformats.org/officeDocument/2006/relationships/image" Target="../media/image10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jpeg"/><Relationship Id="rId15" Type="http://schemas.openxmlformats.org/officeDocument/2006/relationships/image" Target="../media/image59.png"/><Relationship Id="rId10" Type="http://schemas.microsoft.com/office/2007/relationships/hdphoto" Target="../media/hdphoto1.wdp"/><Relationship Id="rId19" Type="http://schemas.openxmlformats.org/officeDocument/2006/relationships/image" Target="../media/image102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6.png"/><Relationship Id="rId7" Type="http://schemas.openxmlformats.org/officeDocument/2006/relationships/image" Target="../media/image6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57.png"/><Relationship Id="rId10" Type="http://schemas.openxmlformats.org/officeDocument/2006/relationships/image" Target="../media/image11.svg"/><Relationship Id="rId4" Type="http://schemas.openxmlformats.org/officeDocument/2006/relationships/image" Target="../media/image107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gif"/><Relationship Id="rId3" Type="http://schemas.microsoft.com/office/2007/relationships/hdphoto" Target="../media/hdphoto2.wdp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11" Type="http://schemas.openxmlformats.org/officeDocument/2006/relationships/image" Target="../media/image114.png"/><Relationship Id="rId5" Type="http://schemas.openxmlformats.org/officeDocument/2006/relationships/image" Target="../media/image103.sv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486" y="368845"/>
            <a:ext cx="73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Plan National de Formation – 02 décembre 2020</a:t>
            </a:r>
          </a:p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CYCLE TERMINAL DES  SCIENCES DE L’INGÉNIEUR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CC02628-2A6B-4722-AD5F-A1D97F571FD3}"/>
              </a:ext>
            </a:extLst>
          </p:cNvPr>
          <p:cNvSpPr txBox="1">
            <a:spLocks/>
          </p:cNvSpPr>
          <p:nvPr/>
        </p:nvSpPr>
        <p:spPr>
          <a:xfrm>
            <a:off x="1204552" y="2656158"/>
            <a:ext cx="6734896" cy="12614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de calendrier</a:t>
            </a:r>
          </a:p>
          <a:p>
            <a:r>
              <a:rPr lang="fr-F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Progression pédagogique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63661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19A06FE4-1C85-40AD-AC59-95EFA4C1808A}"/>
              </a:ext>
            </a:extLst>
          </p:cNvPr>
          <p:cNvSpPr/>
          <p:nvPr/>
        </p:nvSpPr>
        <p:spPr>
          <a:xfrm>
            <a:off x="1" y="6136911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E4BF4EC-B080-4C0F-8D6F-6F7499E19C40}"/>
              </a:ext>
            </a:extLst>
          </p:cNvPr>
          <p:cNvSpPr/>
          <p:nvPr/>
        </p:nvSpPr>
        <p:spPr>
          <a:xfrm>
            <a:off x="5863602" y="2202729"/>
            <a:ext cx="1747172" cy="3777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Projet de terminale (48h)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0" y="1441793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203939" y="1281942"/>
            <a:ext cx="89403" cy="508103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774041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548853" y="1321216"/>
            <a:ext cx="2091255" cy="604251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522729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86436E-BB97-48AE-B804-CF2E3DB31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26" y="3964105"/>
            <a:ext cx="959999" cy="9599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0EC1260-F4ED-458D-97BB-E21EDDF3EC56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96" y="2991344"/>
            <a:ext cx="960000" cy="960000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CBE7D62-F894-4F30-A374-5623E7C5264C}"/>
              </a:ext>
            </a:extLst>
          </p:cNvPr>
          <p:cNvSpPr/>
          <p:nvPr/>
        </p:nvSpPr>
        <p:spPr>
          <a:xfrm>
            <a:off x="7632072" y="6025801"/>
            <a:ext cx="1233135" cy="604251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ponctuelle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5D50F8E-2174-412F-B543-7F690157100B}"/>
              </a:ext>
            </a:extLst>
          </p:cNvPr>
          <p:cNvSpPr/>
          <p:nvPr/>
        </p:nvSpPr>
        <p:spPr>
          <a:xfrm>
            <a:off x="5930187" y="6034518"/>
            <a:ext cx="1600605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94A8680-F0DA-4EA7-8389-45858970440D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438" y="4906262"/>
            <a:ext cx="929223" cy="95999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9558020-D86B-41BF-AA21-2101260CF357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24" y="4649777"/>
            <a:ext cx="502537" cy="55158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2604624-C8FF-4AE0-8ED6-F47219196E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117" y="3689777"/>
            <a:ext cx="514623" cy="51462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810BAB9-7D78-4B4B-83DF-505DC7E1D7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98" y="3661302"/>
            <a:ext cx="514623" cy="514623"/>
          </a:xfrm>
          <a:prstGeom prst="rect">
            <a:avLst/>
          </a:prstGeom>
        </p:spPr>
      </p:pic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10FA1611-90C8-4D46-8CB9-6F67D2664B13}"/>
              </a:ext>
            </a:extLst>
          </p:cNvPr>
          <p:cNvSpPr/>
          <p:nvPr/>
        </p:nvSpPr>
        <p:spPr>
          <a:xfrm>
            <a:off x="371088" y="6021175"/>
            <a:ext cx="4009771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09A15242-F3C3-4E06-A554-4E45E360FA3C}"/>
              </a:ext>
            </a:extLst>
          </p:cNvPr>
          <p:cNvSpPr/>
          <p:nvPr/>
        </p:nvSpPr>
        <p:spPr>
          <a:xfrm>
            <a:off x="4448382" y="624348"/>
            <a:ext cx="1415220" cy="576064"/>
          </a:xfrm>
          <a:prstGeom prst="roundRect">
            <a:avLst/>
          </a:prstGeom>
          <a:solidFill>
            <a:srgbClr val="F2C9D1"/>
          </a:solidFill>
          <a:ln w="25400" cap="flat" cmpd="sng" algn="ctr">
            <a:solidFill>
              <a:srgbClr val="8C383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15 et 16 mars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2D08B8D-0C2F-443F-BA26-FFF96A3CC500}"/>
              </a:ext>
            </a:extLst>
          </p:cNvPr>
          <p:cNvSpPr/>
          <p:nvPr/>
        </p:nvSpPr>
        <p:spPr>
          <a:xfrm>
            <a:off x="7640108" y="602906"/>
            <a:ext cx="1276961" cy="67903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Du 21 juin au 2 juillet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F6CD0365-B8B8-4E43-AC8A-C9F8DAD4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BF3D7559-48A0-4EB0-9638-2BFFA38DC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676" y="-963"/>
            <a:ext cx="1152128" cy="117638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3176DBD-147F-4EC2-96E0-15C6339038B7}"/>
              </a:ext>
            </a:extLst>
          </p:cNvPr>
          <p:cNvSpPr/>
          <p:nvPr/>
        </p:nvSpPr>
        <p:spPr>
          <a:xfrm>
            <a:off x="5075205" y="1208802"/>
            <a:ext cx="107132" cy="4953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61C40F1B-85AD-4E90-A327-971BD4FAA7DC}"/>
              </a:ext>
            </a:extLst>
          </p:cNvPr>
          <p:cNvSpPr/>
          <p:nvPr/>
        </p:nvSpPr>
        <p:spPr>
          <a:xfrm>
            <a:off x="4455870" y="6021175"/>
            <a:ext cx="1407732" cy="6077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latin typeface="Calibri"/>
              </a:rPr>
              <a:t>Évaluation ponctuelle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5F75E4BE-B2B7-44A0-B508-693490DD57E6}"/>
              </a:ext>
            </a:extLst>
          </p:cNvPr>
          <p:cNvSpPr txBox="1">
            <a:spLocks/>
          </p:cNvSpPr>
          <p:nvPr/>
        </p:nvSpPr>
        <p:spPr>
          <a:xfrm>
            <a:off x="8686800" y="6501264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Vague 1">
            <a:extLst>
              <a:ext uri="{FF2B5EF4-FFF2-40B4-BE49-F238E27FC236}">
                <a16:creationId xmlns:a16="http://schemas.microsoft.com/office/drawing/2014/main" id="{850D873A-F89C-4C50-93D1-DE53AEA9EBFB}"/>
              </a:ext>
            </a:extLst>
          </p:cNvPr>
          <p:cNvSpPr/>
          <p:nvPr/>
        </p:nvSpPr>
        <p:spPr>
          <a:xfrm>
            <a:off x="5922117" y="1665411"/>
            <a:ext cx="1198570" cy="767552"/>
          </a:xfrm>
          <a:prstGeom prst="wave">
            <a:avLst>
              <a:gd name="adj1" fmla="val 12500"/>
              <a:gd name="adj2" fmla="val 63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125190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19A06FE4-1C85-40AD-AC59-95EFA4C1808A}"/>
              </a:ext>
            </a:extLst>
          </p:cNvPr>
          <p:cNvSpPr/>
          <p:nvPr/>
        </p:nvSpPr>
        <p:spPr>
          <a:xfrm>
            <a:off x="1" y="6136911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E4BF4EC-B080-4C0F-8D6F-6F7499E19C40}"/>
              </a:ext>
            </a:extLst>
          </p:cNvPr>
          <p:cNvSpPr/>
          <p:nvPr/>
        </p:nvSpPr>
        <p:spPr>
          <a:xfrm>
            <a:off x="5863602" y="2202729"/>
            <a:ext cx="1747172" cy="3777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Projet de terminale (48h)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0" y="1441793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203939" y="1281942"/>
            <a:ext cx="89403" cy="508103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774041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8B73729-04C8-482D-9B92-90A7966C7CAD}"/>
              </a:ext>
            </a:extLst>
          </p:cNvPr>
          <p:cNvSpPr/>
          <p:nvPr/>
        </p:nvSpPr>
        <p:spPr>
          <a:xfrm>
            <a:off x="7688259" y="1958433"/>
            <a:ext cx="1155648" cy="402187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Grand oral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548853" y="1321216"/>
            <a:ext cx="2091255" cy="604251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522729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0EF7D5-5096-4C6B-BD04-625050DB66A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083" y="2797113"/>
            <a:ext cx="960000" cy="960000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CBE7D62-F894-4F30-A374-5623E7C5264C}"/>
              </a:ext>
            </a:extLst>
          </p:cNvPr>
          <p:cNvSpPr/>
          <p:nvPr/>
        </p:nvSpPr>
        <p:spPr>
          <a:xfrm>
            <a:off x="7610773" y="6025801"/>
            <a:ext cx="1233135" cy="604251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ponctuelle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5D50F8E-2174-412F-B543-7F690157100B}"/>
              </a:ext>
            </a:extLst>
          </p:cNvPr>
          <p:cNvSpPr/>
          <p:nvPr/>
        </p:nvSpPr>
        <p:spPr>
          <a:xfrm>
            <a:off x="5930187" y="6034518"/>
            <a:ext cx="1600605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10FA1611-90C8-4D46-8CB9-6F67D2664B13}"/>
              </a:ext>
            </a:extLst>
          </p:cNvPr>
          <p:cNvSpPr/>
          <p:nvPr/>
        </p:nvSpPr>
        <p:spPr>
          <a:xfrm>
            <a:off x="371088" y="6021175"/>
            <a:ext cx="4009771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BBE20C12-BBF9-422B-96E2-37F9E4F2A0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065" y="3780953"/>
            <a:ext cx="480000" cy="480000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2A5112DB-53B3-4D12-873C-99238ADC1D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313" y="5172892"/>
            <a:ext cx="987692" cy="72906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7049A04-E976-445B-BD59-BF788D2696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125" y="4440501"/>
            <a:ext cx="563184" cy="82654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B8AD780-B990-421F-9AC3-11D11C919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75" y="4440500"/>
            <a:ext cx="546320" cy="66784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2D08B8D-0C2F-443F-BA26-FFF96A3CC500}"/>
              </a:ext>
            </a:extLst>
          </p:cNvPr>
          <p:cNvSpPr/>
          <p:nvPr/>
        </p:nvSpPr>
        <p:spPr>
          <a:xfrm>
            <a:off x="7640108" y="602906"/>
            <a:ext cx="1276961" cy="67903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Du 21 juin au 2 juillet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351CD2A-C422-4DF5-A577-B589DAF312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26" y="3964105"/>
            <a:ext cx="959999" cy="9599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A1B4B1-0E84-43C0-9A8C-8883C42FD778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96" y="2991344"/>
            <a:ext cx="960000" cy="96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B3DC2C-D6FF-48BF-96B0-5482ABDD7F14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438" y="4906262"/>
            <a:ext cx="929223" cy="9599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C1FC65D-BA93-4D74-B296-139C4B0FF123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24" y="4649777"/>
            <a:ext cx="502537" cy="5515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7CA1D-FC48-489B-A879-03F6B8FB08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117" y="3689777"/>
            <a:ext cx="514623" cy="51462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C5EDA05-6C65-4100-B41A-F931EE7F5D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98" y="3661302"/>
            <a:ext cx="514623" cy="514623"/>
          </a:xfrm>
          <a:prstGeom prst="rect">
            <a:avLst/>
          </a:prstGeom>
        </p:spPr>
      </p:pic>
      <p:sp>
        <p:nvSpPr>
          <p:cNvPr id="45" name="Titre 1">
            <a:extLst>
              <a:ext uri="{FF2B5EF4-FFF2-40B4-BE49-F238E27FC236}">
                <a16:creationId xmlns:a16="http://schemas.microsoft.com/office/drawing/2014/main" id="{1CD00189-A00B-47C5-81A2-D276598D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FA112A3-93AE-4B39-A17E-10AC540E6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8676" y="-963"/>
            <a:ext cx="1152128" cy="117638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6AD8BB6-FC97-4999-8009-5937C299031D}"/>
              </a:ext>
            </a:extLst>
          </p:cNvPr>
          <p:cNvGrpSpPr/>
          <p:nvPr/>
        </p:nvGrpSpPr>
        <p:grpSpPr>
          <a:xfrm>
            <a:off x="4439092" y="666817"/>
            <a:ext cx="1458552" cy="5975418"/>
            <a:chOff x="4497815" y="666817"/>
            <a:chExt cx="1458552" cy="59754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61AD03-42E6-4150-AC36-43528432422A}"/>
                </a:ext>
              </a:extLst>
            </p:cNvPr>
            <p:cNvSpPr/>
            <p:nvPr/>
          </p:nvSpPr>
          <p:spPr>
            <a:xfrm>
              <a:off x="5183571" y="1200413"/>
              <a:ext cx="107132" cy="49536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6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54895A18-A532-4368-BC7B-9271F2533770}"/>
                </a:ext>
              </a:extLst>
            </p:cNvPr>
            <p:cNvSpPr/>
            <p:nvPr/>
          </p:nvSpPr>
          <p:spPr>
            <a:xfrm>
              <a:off x="4613950" y="1980667"/>
              <a:ext cx="1269614" cy="39749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latin typeface="Calibri"/>
                </a:rPr>
                <a:t>Épreuve écrite de SI</a:t>
              </a: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29D5F840-B4E0-4697-8441-FB4A19F7A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2584876"/>
              <a:ext cx="960000" cy="96000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0DAEC3B0-A297-4E35-B397-44A4A9FF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8757" y="3584602"/>
              <a:ext cx="960000" cy="96000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6C96D103-06C6-411E-8E5E-ABC5919E2880}"/>
                </a:ext>
              </a:extLst>
            </p:cNvPr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4971945"/>
              <a:ext cx="960000" cy="960000"/>
            </a:xfrm>
            <a:prstGeom prst="rect">
              <a:avLst/>
            </a:prstGeom>
          </p:spPr>
        </p:pic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C3D149E9-49DF-477C-8A8C-66C4964EEA24}"/>
                </a:ext>
              </a:extLst>
            </p:cNvPr>
            <p:cNvSpPr/>
            <p:nvPr/>
          </p:nvSpPr>
          <p:spPr>
            <a:xfrm>
              <a:off x="4497815" y="6034518"/>
              <a:ext cx="1407732" cy="6077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67" kern="0" dirty="0">
                  <a:latin typeface="Calibri"/>
                </a:rPr>
                <a:t>Évaluation ponctuelle</a:t>
              </a:r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6C018CE6-1A25-4576-9872-095DEDB84445}"/>
                </a:ext>
              </a:extLst>
            </p:cNvPr>
            <p:cNvSpPr/>
            <p:nvPr/>
          </p:nvSpPr>
          <p:spPr>
            <a:xfrm>
              <a:off x="4541147" y="666817"/>
              <a:ext cx="1415220" cy="576064"/>
            </a:xfrm>
            <a:prstGeom prst="roundRect">
              <a:avLst/>
            </a:prstGeom>
            <a:solidFill>
              <a:srgbClr val="F2C9D1"/>
            </a:solidFill>
            <a:ln w="25400" cap="flat" cmpd="sng" algn="ctr">
              <a:solidFill>
                <a:srgbClr val="8C383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solidFill>
                    <a:prstClr val="black"/>
                  </a:solidFill>
                  <a:latin typeface="Calibri"/>
                </a:rPr>
                <a:t>15 et 16 mars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E1CD5737-DD9F-4391-8AFB-9B03F399D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338" y="4584073"/>
              <a:ext cx="414839" cy="414839"/>
            </a:xfrm>
            <a:prstGeom prst="rect">
              <a:avLst/>
            </a:prstGeom>
          </p:spPr>
        </p:pic>
      </p:grp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3A4D159-D628-4581-9866-241CA2E67B74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5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19A06FE4-1C85-40AD-AC59-95EFA4C1808A}"/>
              </a:ext>
            </a:extLst>
          </p:cNvPr>
          <p:cNvSpPr/>
          <p:nvPr/>
        </p:nvSpPr>
        <p:spPr>
          <a:xfrm>
            <a:off x="1" y="6136911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E4BF4EC-B080-4C0F-8D6F-6F7499E19C40}"/>
              </a:ext>
            </a:extLst>
          </p:cNvPr>
          <p:cNvSpPr/>
          <p:nvPr/>
        </p:nvSpPr>
        <p:spPr>
          <a:xfrm>
            <a:off x="5863602" y="2202729"/>
            <a:ext cx="1747172" cy="3777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Projet de terminale (48h)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0" y="1441793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203939" y="1281942"/>
            <a:ext cx="89403" cy="508103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774041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8B73729-04C8-482D-9B92-90A7966C7CAD}"/>
              </a:ext>
            </a:extLst>
          </p:cNvPr>
          <p:cNvSpPr/>
          <p:nvPr/>
        </p:nvSpPr>
        <p:spPr>
          <a:xfrm>
            <a:off x="7688259" y="1958433"/>
            <a:ext cx="1155648" cy="402187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Grand oral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548853" y="1321216"/>
            <a:ext cx="2091255" cy="604251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522729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0EF7D5-5096-4C6B-BD04-625050DB66A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083" y="2797113"/>
            <a:ext cx="960000" cy="960000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CBE7D62-F894-4F30-A374-5623E7C5264C}"/>
              </a:ext>
            </a:extLst>
          </p:cNvPr>
          <p:cNvSpPr/>
          <p:nvPr/>
        </p:nvSpPr>
        <p:spPr>
          <a:xfrm>
            <a:off x="7610773" y="6025801"/>
            <a:ext cx="1233135" cy="604251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ponctuelle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5D50F8E-2174-412F-B543-7F690157100B}"/>
              </a:ext>
            </a:extLst>
          </p:cNvPr>
          <p:cNvSpPr/>
          <p:nvPr/>
        </p:nvSpPr>
        <p:spPr>
          <a:xfrm>
            <a:off x="5930187" y="6034518"/>
            <a:ext cx="1600605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2F6EA955-ECD3-4F7D-9D20-6E85FDBFA0D3}"/>
              </a:ext>
            </a:extLst>
          </p:cNvPr>
          <p:cNvSpPr/>
          <p:nvPr/>
        </p:nvSpPr>
        <p:spPr>
          <a:xfrm>
            <a:off x="371269" y="2215338"/>
            <a:ext cx="4144858" cy="3764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Séquences de terminale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80A5D5D4-5077-46AB-9B2B-CC18BA569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47" y="3161849"/>
            <a:ext cx="960000" cy="9600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31ACE2B2-5386-4C9D-91E4-57D08DB289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112" y="3159285"/>
            <a:ext cx="960000" cy="96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12F1EDEA-5698-461E-9D07-96A82994874A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037" y="3191321"/>
            <a:ext cx="960000" cy="96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970269BF-C7E5-440C-8BD7-B620506A5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73" y="4746294"/>
            <a:ext cx="959999" cy="95999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EE0A89E7-7493-46A6-96B4-8894F3A1560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605" y="4661013"/>
            <a:ext cx="960000" cy="960000"/>
          </a:xfrm>
          <a:prstGeom prst="rect">
            <a:avLst/>
          </a:prstGeom>
        </p:spPr>
      </p:pic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10FA1611-90C8-4D46-8CB9-6F67D2664B13}"/>
              </a:ext>
            </a:extLst>
          </p:cNvPr>
          <p:cNvSpPr/>
          <p:nvPr/>
        </p:nvSpPr>
        <p:spPr>
          <a:xfrm>
            <a:off x="371088" y="6021175"/>
            <a:ext cx="4009771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BBE20C12-BBF9-422B-96E2-37F9E4F2A0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065" y="3780953"/>
            <a:ext cx="480000" cy="480000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2A5112DB-53B3-4D12-873C-99238ADC1D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313" y="5172892"/>
            <a:ext cx="987692" cy="72906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7049A04-E976-445B-BD59-BF788D2696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125" y="4440501"/>
            <a:ext cx="563184" cy="82654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B8AD780-B990-421F-9AC3-11D11C9195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75" y="4440500"/>
            <a:ext cx="546320" cy="667843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4012537" y="4183100"/>
            <a:ext cx="369" cy="4800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2D08B8D-0C2F-443F-BA26-FFF96A3CC500}"/>
              </a:ext>
            </a:extLst>
          </p:cNvPr>
          <p:cNvSpPr/>
          <p:nvPr/>
        </p:nvSpPr>
        <p:spPr>
          <a:xfrm>
            <a:off x="7640108" y="602906"/>
            <a:ext cx="1276961" cy="67903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Du 21 juin au 2 juillet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351CD2A-C422-4DF5-A577-B589DAF312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26" y="3964105"/>
            <a:ext cx="959999" cy="9599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A1B4B1-0E84-43C0-9A8C-8883C42FD778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96" y="2991344"/>
            <a:ext cx="960000" cy="96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B3DC2C-D6FF-48BF-96B0-5482ABDD7F14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438" y="4906262"/>
            <a:ext cx="929223" cy="9599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C1FC65D-BA93-4D74-B296-139C4B0FF123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24" y="4649777"/>
            <a:ext cx="502537" cy="55158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7CA1D-FC48-489B-A879-03F6B8FB0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117" y="3689777"/>
            <a:ext cx="514623" cy="51462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C5EDA05-6C65-4100-B41A-F931EE7F5D0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98" y="3661302"/>
            <a:ext cx="514623" cy="514623"/>
          </a:xfrm>
          <a:prstGeom prst="rect">
            <a:avLst/>
          </a:prstGeom>
        </p:spPr>
      </p:pic>
      <p:sp>
        <p:nvSpPr>
          <p:cNvPr id="45" name="Titre 1">
            <a:extLst>
              <a:ext uri="{FF2B5EF4-FFF2-40B4-BE49-F238E27FC236}">
                <a16:creationId xmlns:a16="http://schemas.microsoft.com/office/drawing/2014/main" id="{1CD00189-A00B-47C5-81A2-D276598D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FA112A3-93AE-4B39-A17E-10AC540E68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8676" y="-963"/>
            <a:ext cx="1152128" cy="117638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86AD8BB6-FC97-4999-8009-5937C299031D}"/>
              </a:ext>
            </a:extLst>
          </p:cNvPr>
          <p:cNvGrpSpPr/>
          <p:nvPr/>
        </p:nvGrpSpPr>
        <p:grpSpPr>
          <a:xfrm>
            <a:off x="4439092" y="666817"/>
            <a:ext cx="1458552" cy="5975418"/>
            <a:chOff x="4497815" y="666817"/>
            <a:chExt cx="1458552" cy="59754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61AD03-42E6-4150-AC36-43528432422A}"/>
                </a:ext>
              </a:extLst>
            </p:cNvPr>
            <p:cNvSpPr/>
            <p:nvPr/>
          </p:nvSpPr>
          <p:spPr>
            <a:xfrm>
              <a:off x="5183571" y="1200413"/>
              <a:ext cx="107132" cy="49536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6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54895A18-A532-4368-BC7B-9271F2533770}"/>
                </a:ext>
              </a:extLst>
            </p:cNvPr>
            <p:cNvSpPr/>
            <p:nvPr/>
          </p:nvSpPr>
          <p:spPr>
            <a:xfrm>
              <a:off x="4613950" y="1980667"/>
              <a:ext cx="1269614" cy="39749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latin typeface="Calibri"/>
                </a:rPr>
                <a:t>Épreuve écrite de SI</a:t>
              </a: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29D5F840-B4E0-4697-8441-FB4A19F7A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2584876"/>
              <a:ext cx="960000" cy="96000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0DAEC3B0-A297-4E35-B397-44A4A9FF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8757" y="3584602"/>
              <a:ext cx="960000" cy="960000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6C96D103-06C6-411E-8E5E-ABC5919E2880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4971945"/>
              <a:ext cx="960000" cy="960000"/>
            </a:xfrm>
            <a:prstGeom prst="rect">
              <a:avLst/>
            </a:prstGeom>
          </p:spPr>
        </p:pic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C3D149E9-49DF-477C-8A8C-66C4964EEA24}"/>
                </a:ext>
              </a:extLst>
            </p:cNvPr>
            <p:cNvSpPr/>
            <p:nvPr/>
          </p:nvSpPr>
          <p:spPr>
            <a:xfrm>
              <a:off x="4497815" y="6034518"/>
              <a:ext cx="1407732" cy="6077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67" kern="0" dirty="0">
                  <a:latin typeface="Calibri"/>
                </a:rPr>
                <a:t>Évaluation ponctuelle</a:t>
              </a:r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6C018CE6-1A25-4576-9872-095DEDB84445}"/>
                </a:ext>
              </a:extLst>
            </p:cNvPr>
            <p:cNvSpPr/>
            <p:nvPr/>
          </p:nvSpPr>
          <p:spPr>
            <a:xfrm>
              <a:off x="4541147" y="666817"/>
              <a:ext cx="1415220" cy="576064"/>
            </a:xfrm>
            <a:prstGeom prst="roundRect">
              <a:avLst/>
            </a:prstGeom>
            <a:solidFill>
              <a:srgbClr val="F2C9D1"/>
            </a:solidFill>
            <a:ln w="25400" cap="flat" cmpd="sng" algn="ctr">
              <a:solidFill>
                <a:srgbClr val="8C383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solidFill>
                    <a:prstClr val="black"/>
                  </a:solidFill>
                  <a:latin typeface="Calibri"/>
                </a:rPr>
                <a:t>15 et 16 mars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E1CD5737-DD9F-4391-8AFB-9B03F399D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338" y="4584073"/>
              <a:ext cx="414839" cy="414839"/>
            </a:xfrm>
            <a:prstGeom prst="rect">
              <a:avLst/>
            </a:prstGeom>
          </p:spPr>
        </p:pic>
      </p:grp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A7EF807-6DD4-4BD4-8ACB-42A3181DF302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19A06FE4-1C85-40AD-AC59-95EFA4C1808A}"/>
              </a:ext>
            </a:extLst>
          </p:cNvPr>
          <p:cNvSpPr/>
          <p:nvPr/>
        </p:nvSpPr>
        <p:spPr>
          <a:xfrm>
            <a:off x="1" y="6136911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4EBBBB64-42BE-4925-BA58-831796973098}"/>
              </a:ext>
            </a:extLst>
          </p:cNvPr>
          <p:cNvSpPr/>
          <p:nvPr/>
        </p:nvSpPr>
        <p:spPr>
          <a:xfrm>
            <a:off x="1" y="4189864"/>
            <a:ext cx="9143999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E4BF4EC-B080-4C0F-8D6F-6F7499E19C40}"/>
              </a:ext>
            </a:extLst>
          </p:cNvPr>
          <p:cNvSpPr/>
          <p:nvPr/>
        </p:nvSpPr>
        <p:spPr>
          <a:xfrm>
            <a:off x="5863602" y="2202729"/>
            <a:ext cx="1747172" cy="3777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Projet de terminale (48h)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0" y="1441793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203939" y="1281942"/>
            <a:ext cx="89403" cy="508103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774041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8B73729-04C8-482D-9B92-90A7966C7CAD}"/>
              </a:ext>
            </a:extLst>
          </p:cNvPr>
          <p:cNvSpPr/>
          <p:nvPr/>
        </p:nvSpPr>
        <p:spPr>
          <a:xfrm>
            <a:off x="7688259" y="1958433"/>
            <a:ext cx="1155648" cy="402187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Grand oral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548853" y="1321216"/>
            <a:ext cx="2091255" cy="604251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522729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0EF7D5-5096-4C6B-BD04-625050DB66A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083" y="2797113"/>
            <a:ext cx="960000" cy="960000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CBE7D62-F894-4F30-A374-5623E7C5264C}"/>
              </a:ext>
            </a:extLst>
          </p:cNvPr>
          <p:cNvSpPr/>
          <p:nvPr/>
        </p:nvSpPr>
        <p:spPr>
          <a:xfrm>
            <a:off x="7610773" y="6025801"/>
            <a:ext cx="1233135" cy="604251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ponctuelle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5D50F8E-2174-412F-B543-7F690157100B}"/>
              </a:ext>
            </a:extLst>
          </p:cNvPr>
          <p:cNvSpPr/>
          <p:nvPr/>
        </p:nvSpPr>
        <p:spPr>
          <a:xfrm>
            <a:off x="5930187" y="6034518"/>
            <a:ext cx="1600605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2F6EA955-ECD3-4F7D-9D20-6E85FDBFA0D3}"/>
              </a:ext>
            </a:extLst>
          </p:cNvPr>
          <p:cNvSpPr/>
          <p:nvPr/>
        </p:nvSpPr>
        <p:spPr>
          <a:xfrm>
            <a:off x="371269" y="2215338"/>
            <a:ext cx="4145197" cy="3764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Séquences de terminale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80A5D5D4-5077-46AB-9B2B-CC18BA569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47" y="3161849"/>
            <a:ext cx="960000" cy="9600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31ACE2B2-5386-4C9D-91E4-57D08DB289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112" y="3159285"/>
            <a:ext cx="960000" cy="96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12F1EDEA-5698-461E-9D07-96A82994874A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037" y="3191321"/>
            <a:ext cx="960000" cy="96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970269BF-C7E5-440C-8BD7-B620506A57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090" y="4060666"/>
            <a:ext cx="959999" cy="95999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EE0A89E7-7493-46A6-96B4-8894F3A1560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605" y="4661013"/>
            <a:ext cx="960000" cy="96000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F2A1401A-B087-4D7C-8231-E4EC6CB6AF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763" y="5078707"/>
            <a:ext cx="1160151" cy="85636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24B9C71-85CC-4B37-BB42-9A36A4EB9B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23" y="4762502"/>
            <a:ext cx="700947" cy="102872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16D30A0C-0C07-4923-81BF-13641B94D1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09" y="4817952"/>
            <a:ext cx="911137" cy="1113808"/>
          </a:xfrm>
          <a:prstGeom prst="rect">
            <a:avLst/>
          </a:prstGeom>
        </p:spPr>
      </p:pic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10FA1611-90C8-4D46-8CB9-6F67D2664B13}"/>
              </a:ext>
            </a:extLst>
          </p:cNvPr>
          <p:cNvSpPr/>
          <p:nvPr/>
        </p:nvSpPr>
        <p:spPr>
          <a:xfrm>
            <a:off x="371088" y="6021175"/>
            <a:ext cx="4009771" cy="595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en contrôle continu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BBE20C12-BBF9-422B-96E2-37F9E4F2A00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065" y="3780953"/>
            <a:ext cx="480000" cy="480000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2A5112DB-53B3-4D12-873C-99238ADC1D2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313" y="5172892"/>
            <a:ext cx="987692" cy="72906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7049A04-E976-445B-BD59-BF788D2696C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125" y="4440501"/>
            <a:ext cx="563184" cy="82654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B8AD780-B990-421F-9AC3-11D11C91953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75" y="4440500"/>
            <a:ext cx="546320" cy="667843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>
            <a:off x="1160832" y="3041093"/>
            <a:ext cx="1166291" cy="1077268"/>
          </a:xfrm>
          <a:prstGeom prst="arc">
            <a:avLst>
              <a:gd name="adj1" fmla="val 13118053"/>
              <a:gd name="adj2" fmla="val 19136703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4" name="Arc 53"/>
          <p:cNvSpPr/>
          <p:nvPr/>
        </p:nvSpPr>
        <p:spPr>
          <a:xfrm>
            <a:off x="909191" y="3736845"/>
            <a:ext cx="1259112" cy="1088696"/>
          </a:xfrm>
          <a:prstGeom prst="arc">
            <a:avLst>
              <a:gd name="adj1" fmla="val 6554175"/>
              <a:gd name="adj2" fmla="val 11250186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6" name="Arc 55"/>
          <p:cNvSpPr/>
          <p:nvPr/>
        </p:nvSpPr>
        <p:spPr>
          <a:xfrm>
            <a:off x="1320620" y="3741640"/>
            <a:ext cx="1259112" cy="1088696"/>
          </a:xfrm>
          <a:prstGeom prst="arc">
            <a:avLst>
              <a:gd name="adj1" fmla="val 21155680"/>
              <a:gd name="adj2" fmla="val 4047635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012537" y="4183100"/>
            <a:ext cx="369" cy="4800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2D08B8D-0C2F-443F-BA26-FFF96A3CC500}"/>
              </a:ext>
            </a:extLst>
          </p:cNvPr>
          <p:cNvSpPr/>
          <p:nvPr/>
        </p:nvSpPr>
        <p:spPr>
          <a:xfrm>
            <a:off x="7640108" y="602906"/>
            <a:ext cx="1276961" cy="67903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Du 21 juin au 2 juillet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D7397FD-2D59-43F4-92F6-3D03913CDC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26" y="3964105"/>
            <a:ext cx="959999" cy="95999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A5BD82-7AFC-4C09-ADFE-4E0F815A2571}"/>
              </a:ext>
            </a:extLst>
          </p:cNvPr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96" y="2991344"/>
            <a:ext cx="960000" cy="9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118F45C-E5C7-4AE7-BAAF-8E6B696E8DAD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438" y="4906262"/>
            <a:ext cx="929223" cy="95999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4A46C1D-CA11-4503-8ACE-C6384AFA5530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24" y="4649777"/>
            <a:ext cx="502537" cy="5515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C2E127F-1D55-456C-A5A0-2658A7131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117" y="3689777"/>
            <a:ext cx="514623" cy="5146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BD35FA8-C8EA-4967-9DF0-BDAB498E98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98" y="3661302"/>
            <a:ext cx="514623" cy="514623"/>
          </a:xfrm>
          <a:prstGeom prst="rect">
            <a:avLst/>
          </a:prstGeom>
        </p:spPr>
      </p:pic>
      <p:sp>
        <p:nvSpPr>
          <p:cNvPr id="60" name="Titre 1">
            <a:extLst>
              <a:ext uri="{FF2B5EF4-FFF2-40B4-BE49-F238E27FC236}">
                <a16:creationId xmlns:a16="http://schemas.microsoft.com/office/drawing/2014/main" id="{C0C03FA9-195D-4BA3-80A1-2BFDF772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FA442EA1-EDD2-409D-9F5E-22F2F429AB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8676" y="-963"/>
            <a:ext cx="1152128" cy="1176383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421D42CF-9993-41F2-866E-73D955A6BCEA}"/>
              </a:ext>
            </a:extLst>
          </p:cNvPr>
          <p:cNvGrpSpPr/>
          <p:nvPr/>
        </p:nvGrpSpPr>
        <p:grpSpPr>
          <a:xfrm>
            <a:off x="4439092" y="666817"/>
            <a:ext cx="1458552" cy="5975418"/>
            <a:chOff x="4497815" y="666817"/>
            <a:chExt cx="1458552" cy="597541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E5E2CCB-D064-4258-AFFF-264304638341}"/>
                </a:ext>
              </a:extLst>
            </p:cNvPr>
            <p:cNvSpPr/>
            <p:nvPr/>
          </p:nvSpPr>
          <p:spPr>
            <a:xfrm>
              <a:off x="5183571" y="1200413"/>
              <a:ext cx="107132" cy="49536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6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0FB6F4CF-A5F8-40B7-80E5-FDD48E470FF3}"/>
                </a:ext>
              </a:extLst>
            </p:cNvPr>
            <p:cNvSpPr/>
            <p:nvPr/>
          </p:nvSpPr>
          <p:spPr>
            <a:xfrm>
              <a:off x="4613950" y="1980667"/>
              <a:ext cx="1269614" cy="39749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latin typeface="Calibri"/>
                </a:rPr>
                <a:t>Épreuve écrite de SI</a:t>
              </a: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949166AF-C3A4-4B4D-82FB-4A3CE0AB3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2584876"/>
              <a:ext cx="960000" cy="960000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34907247-C34A-4903-B043-A8C0B80D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8757" y="3584602"/>
              <a:ext cx="960000" cy="960000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5FE70612-D0EC-4B1F-B600-B6C4F8DD2542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4971945"/>
              <a:ext cx="960000" cy="960000"/>
            </a:xfrm>
            <a:prstGeom prst="rect">
              <a:avLst/>
            </a:prstGeom>
          </p:spPr>
        </p:pic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7DF659FB-FFE5-4527-91A8-56DD5CDB669F}"/>
                </a:ext>
              </a:extLst>
            </p:cNvPr>
            <p:cNvSpPr/>
            <p:nvPr/>
          </p:nvSpPr>
          <p:spPr>
            <a:xfrm>
              <a:off x="4497815" y="6034518"/>
              <a:ext cx="1407732" cy="6077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67" kern="0" dirty="0">
                  <a:latin typeface="Calibri"/>
                </a:rPr>
                <a:t>Évaluation ponctuelle</a:t>
              </a:r>
            </a:p>
          </p:txBody>
        </p:sp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172D76D1-1B3E-405B-AE7A-C00DB2AA91F4}"/>
                </a:ext>
              </a:extLst>
            </p:cNvPr>
            <p:cNvSpPr/>
            <p:nvPr/>
          </p:nvSpPr>
          <p:spPr>
            <a:xfrm>
              <a:off x="4541147" y="666817"/>
              <a:ext cx="1415220" cy="576064"/>
            </a:xfrm>
            <a:prstGeom prst="roundRect">
              <a:avLst/>
            </a:prstGeom>
            <a:solidFill>
              <a:srgbClr val="F2C9D1"/>
            </a:solidFill>
            <a:ln w="25400" cap="flat" cmpd="sng" algn="ctr">
              <a:solidFill>
                <a:srgbClr val="8C383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solidFill>
                    <a:prstClr val="black"/>
                  </a:solidFill>
                  <a:latin typeface="Calibri"/>
                </a:rPr>
                <a:t>15 et 16 mars</a:t>
              </a:r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48A5FD1C-9C95-4599-9DA1-6B5BE838B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338" y="4584073"/>
              <a:ext cx="414839" cy="414839"/>
            </a:xfrm>
            <a:prstGeom prst="rect">
              <a:avLst/>
            </a:prstGeom>
          </p:spPr>
        </p:pic>
      </p:grp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EA1F838-D3EF-4BB8-8B91-9434F6BE3F46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81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2CDAAC-A2D3-4BE2-891A-374F023C153A}"/>
              </a:ext>
            </a:extLst>
          </p:cNvPr>
          <p:cNvGrpSpPr/>
          <p:nvPr/>
        </p:nvGrpSpPr>
        <p:grpSpPr>
          <a:xfrm>
            <a:off x="440672" y="1023277"/>
            <a:ext cx="2479939" cy="1527481"/>
            <a:chOff x="1465604" y="3722917"/>
            <a:chExt cx="1080000" cy="1096536"/>
          </a:xfrm>
          <a:solidFill>
            <a:srgbClr val="F79646">
              <a:lumMod val="75000"/>
            </a:srgbClr>
          </a:solidFill>
        </p:grpSpPr>
        <p:sp>
          <p:nvSpPr>
            <p:cNvPr id="5" name="Hexagone 4">
              <a:extLst>
                <a:ext uri="{FF2B5EF4-FFF2-40B4-BE49-F238E27FC236}">
                  <a16:creationId xmlns:a16="http://schemas.microsoft.com/office/drawing/2014/main" id="{9FD66D41-EA2D-498C-B093-0DF1A7DAAD2B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667" kern="0" dirty="0">
                  <a:solidFill>
                    <a:prstClr val="white"/>
                  </a:solidFill>
                  <a:latin typeface="Calibri"/>
                </a:rPr>
                <a:t>Analyser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Graphique 5" descr="Recherches">
              <a:extLst>
                <a:ext uri="{FF2B5EF4-FFF2-40B4-BE49-F238E27FC236}">
                  <a16:creationId xmlns:a16="http://schemas.microsoft.com/office/drawing/2014/main" id="{F774AD73-1CFF-4860-8939-4F19EBC15E8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34448" y="4130296"/>
              <a:ext cx="418075" cy="689157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F5840D5-1687-40AB-A33A-EEA4D0D5CCC3}"/>
              </a:ext>
            </a:extLst>
          </p:cNvPr>
          <p:cNvGrpSpPr/>
          <p:nvPr/>
        </p:nvGrpSpPr>
        <p:grpSpPr>
          <a:xfrm>
            <a:off x="3250145" y="995296"/>
            <a:ext cx="2479937" cy="1546208"/>
            <a:chOff x="5828759" y="2286000"/>
            <a:chExt cx="1859953" cy="1159656"/>
          </a:xfrm>
        </p:grpSpPr>
        <p:sp>
          <p:nvSpPr>
            <p:cNvPr id="17" name="Hexagone 16">
              <a:extLst>
                <a:ext uri="{FF2B5EF4-FFF2-40B4-BE49-F238E27FC236}">
                  <a16:creationId xmlns:a16="http://schemas.microsoft.com/office/drawing/2014/main" id="{556E22EE-E32B-4ABD-9E77-C34885431F3B}"/>
                </a:ext>
              </a:extLst>
            </p:cNvPr>
            <p:cNvSpPr/>
            <p:nvPr/>
          </p:nvSpPr>
          <p:spPr>
            <a:xfrm>
              <a:off x="5828759" y="2286000"/>
              <a:ext cx="1859953" cy="1152000"/>
            </a:xfrm>
            <a:prstGeom prst="hexagon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33" kern="0" dirty="0">
                  <a:solidFill>
                    <a:prstClr val="white"/>
                  </a:solidFill>
                  <a:latin typeface="Calibri"/>
                </a:rPr>
                <a:t>Modéliser et Résoudre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Graphique 17" descr="Tableau décisionnel">
              <a:extLst>
                <a:ext uri="{FF2B5EF4-FFF2-40B4-BE49-F238E27FC236}">
                  <a16:creationId xmlns:a16="http://schemas.microsoft.com/office/drawing/2014/main" id="{B8E510BE-E80F-4CB3-B37A-901290A7103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19589" y="2826000"/>
              <a:ext cx="678291" cy="619656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95CED43-2784-4A68-8844-18C0D7B1D5A2}"/>
              </a:ext>
            </a:extLst>
          </p:cNvPr>
          <p:cNvGrpSpPr/>
          <p:nvPr/>
        </p:nvGrpSpPr>
        <p:grpSpPr>
          <a:xfrm>
            <a:off x="6059612" y="1023276"/>
            <a:ext cx="2479939" cy="1677016"/>
            <a:chOff x="4077861" y="5377930"/>
            <a:chExt cx="1080000" cy="1257762"/>
          </a:xfrm>
        </p:grpSpPr>
        <p:sp>
          <p:nvSpPr>
            <p:cNvPr id="23" name="Hexagone 22">
              <a:extLst>
                <a:ext uri="{FF2B5EF4-FFF2-40B4-BE49-F238E27FC236}">
                  <a16:creationId xmlns:a16="http://schemas.microsoft.com/office/drawing/2014/main" id="{2B647F50-4C8A-415E-B3F4-8B8C6FBCF798}"/>
                </a:ext>
              </a:extLst>
            </p:cNvPr>
            <p:cNvSpPr/>
            <p:nvPr/>
          </p:nvSpPr>
          <p:spPr>
            <a:xfrm>
              <a:off x="4077861" y="5377930"/>
              <a:ext cx="1080000" cy="114480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33" kern="0" dirty="0">
                  <a:solidFill>
                    <a:prstClr val="white"/>
                  </a:solidFill>
                  <a:latin typeface="Calibri"/>
                </a:rPr>
                <a:t>Expérimenter et Simuler</a:t>
              </a:r>
              <a:endParaRPr lang="fr-FR" sz="3733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4" name="Graphique 20" descr="Internet">
              <a:extLst>
                <a:ext uri="{FF2B5EF4-FFF2-40B4-BE49-F238E27FC236}">
                  <a16:creationId xmlns:a16="http://schemas.microsoft.com/office/drawing/2014/main" id="{07C50F06-EA06-4D43-92A4-DE9092EB7B6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13570" y="5915692"/>
              <a:ext cx="418075" cy="720000"/>
            </a:xfrm>
            <a:prstGeom prst="rect">
              <a:avLst/>
            </a:prstGeom>
          </p:spPr>
        </p:pic>
      </p:grpSp>
      <p:sp>
        <p:nvSpPr>
          <p:cNvPr id="27" name="Hexagone 26">
            <a:extLst>
              <a:ext uri="{FF2B5EF4-FFF2-40B4-BE49-F238E27FC236}">
                <a16:creationId xmlns:a16="http://schemas.microsoft.com/office/drawing/2014/main" id="{9FD66D41-EA2D-498C-B093-0DF1A7DAAD2B}"/>
              </a:ext>
            </a:extLst>
          </p:cNvPr>
          <p:cNvSpPr/>
          <p:nvPr/>
        </p:nvSpPr>
        <p:spPr>
          <a:xfrm>
            <a:off x="1136523" y="3172727"/>
            <a:ext cx="1200000" cy="814645"/>
          </a:xfrm>
          <a:prstGeom prst="hexagon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9" name="Hexagone 28">
            <a:extLst>
              <a:ext uri="{FF2B5EF4-FFF2-40B4-BE49-F238E27FC236}">
                <a16:creationId xmlns:a16="http://schemas.microsoft.com/office/drawing/2014/main" id="{9FD66D41-EA2D-498C-B093-0DF1A7DAAD2B}"/>
              </a:ext>
            </a:extLst>
          </p:cNvPr>
          <p:cNvSpPr/>
          <p:nvPr/>
        </p:nvSpPr>
        <p:spPr>
          <a:xfrm>
            <a:off x="567627" y="5066039"/>
            <a:ext cx="2400000" cy="816000"/>
          </a:xfrm>
          <a:prstGeom prst="hexagon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1" name="Hexagone 30">
            <a:extLst>
              <a:ext uri="{FF2B5EF4-FFF2-40B4-BE49-F238E27FC236}">
                <a16:creationId xmlns:a16="http://schemas.microsoft.com/office/drawing/2014/main" id="{556E22EE-E32B-4ABD-9E77-C34885431F3B}"/>
              </a:ext>
            </a:extLst>
          </p:cNvPr>
          <p:cNvSpPr/>
          <p:nvPr/>
        </p:nvSpPr>
        <p:spPr>
          <a:xfrm>
            <a:off x="3241870" y="3178749"/>
            <a:ext cx="2640000" cy="814647"/>
          </a:xfrm>
          <a:prstGeom prst="hexagon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3" name="Hexagone 32">
            <a:extLst>
              <a:ext uri="{FF2B5EF4-FFF2-40B4-BE49-F238E27FC236}">
                <a16:creationId xmlns:a16="http://schemas.microsoft.com/office/drawing/2014/main" id="{556E22EE-E32B-4ABD-9E77-C34885431F3B}"/>
              </a:ext>
            </a:extLst>
          </p:cNvPr>
          <p:cNvSpPr/>
          <p:nvPr/>
        </p:nvSpPr>
        <p:spPr>
          <a:xfrm>
            <a:off x="3665988" y="5066038"/>
            <a:ext cx="1680000" cy="853527"/>
          </a:xfrm>
          <a:prstGeom prst="hexagon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35" name="Hexagone 34">
            <a:extLst>
              <a:ext uri="{FF2B5EF4-FFF2-40B4-BE49-F238E27FC236}">
                <a16:creationId xmlns:a16="http://schemas.microsoft.com/office/drawing/2014/main" id="{2B647F50-4C8A-415E-B3F4-8B8C6FBCF798}"/>
              </a:ext>
            </a:extLst>
          </p:cNvPr>
          <p:cNvSpPr/>
          <p:nvPr/>
        </p:nvSpPr>
        <p:spPr>
          <a:xfrm>
            <a:off x="6886362" y="3243939"/>
            <a:ext cx="960000" cy="814647"/>
          </a:xfrm>
          <a:prstGeom prst="hex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37" name="Hexagone 36">
            <a:extLst>
              <a:ext uri="{FF2B5EF4-FFF2-40B4-BE49-F238E27FC236}">
                <a16:creationId xmlns:a16="http://schemas.microsoft.com/office/drawing/2014/main" id="{2B647F50-4C8A-415E-B3F4-8B8C6FBCF798}"/>
              </a:ext>
            </a:extLst>
          </p:cNvPr>
          <p:cNvSpPr/>
          <p:nvPr/>
        </p:nvSpPr>
        <p:spPr>
          <a:xfrm>
            <a:off x="6579581" y="5066037"/>
            <a:ext cx="1440000" cy="848728"/>
          </a:xfrm>
          <a:prstGeom prst="hex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819139" y="2701641"/>
            <a:ext cx="148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Première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644027" y="4600788"/>
            <a:ext cx="169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Terminale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E6C55EA-51B9-43CF-8FDF-63F2657C2233}"/>
              </a:ext>
            </a:extLst>
          </p:cNvPr>
          <p:cNvSpPr/>
          <p:nvPr/>
        </p:nvSpPr>
        <p:spPr>
          <a:xfrm>
            <a:off x="496554" y="2672259"/>
            <a:ext cx="8336559" cy="144864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29DED3E-04CC-4A6C-B2A1-FB2675EBFBE6}"/>
              </a:ext>
            </a:extLst>
          </p:cNvPr>
          <p:cNvSpPr/>
          <p:nvPr/>
        </p:nvSpPr>
        <p:spPr>
          <a:xfrm>
            <a:off x="440672" y="4532533"/>
            <a:ext cx="8336560" cy="150444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A650F54F-0C99-4AC7-B6FC-F0F19F85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69" y="-16778"/>
            <a:ext cx="7977800" cy="588591"/>
          </a:xfrm>
        </p:spPr>
        <p:txBody>
          <a:bodyPr>
            <a:noAutofit/>
          </a:bodyPr>
          <a:lstStyle/>
          <a:p>
            <a:r>
              <a:rPr lang="fr-FR" sz="2800" dirty="0"/>
              <a:t>Programme de Spécialité SI : les macro-compétences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41A2BE8A-4774-457F-A0D2-E71C8D68086B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22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3BCBEAA-FF87-4631-BB17-E7B0A79C9CC2}"/>
              </a:ext>
            </a:extLst>
          </p:cNvPr>
          <p:cNvGrpSpPr/>
          <p:nvPr/>
        </p:nvGrpSpPr>
        <p:grpSpPr>
          <a:xfrm>
            <a:off x="532058" y="1115148"/>
            <a:ext cx="2479937" cy="1474029"/>
            <a:chOff x="4804403" y="2030912"/>
            <a:chExt cx="1859953" cy="1105521"/>
          </a:xfrm>
        </p:grpSpPr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757336D4-0306-4091-8F59-614B725DFBA7}"/>
                </a:ext>
              </a:extLst>
            </p:cNvPr>
            <p:cNvSpPr/>
            <p:nvPr/>
          </p:nvSpPr>
          <p:spPr>
            <a:xfrm>
              <a:off x="4804403" y="2030912"/>
              <a:ext cx="1859953" cy="1091884"/>
            </a:xfrm>
            <a:prstGeom prst="hexagon">
              <a:avLst/>
            </a:prstGeom>
            <a:solidFill>
              <a:srgbClr val="CFB51B"/>
            </a:solidFill>
            <a:ln w="25400" cap="flat" cmpd="sng" algn="ctr">
              <a:solidFill>
                <a:srgbClr val="7A6B1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667" kern="0" dirty="0">
                  <a:solidFill>
                    <a:prstClr val="white"/>
                  </a:solidFill>
                  <a:latin typeface="Calibri"/>
                </a:rPr>
                <a:t>Innover</a:t>
              </a: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Graphique 8" descr="Tête avec engrenages">
              <a:extLst>
                <a:ext uri="{FF2B5EF4-FFF2-40B4-BE49-F238E27FC236}">
                  <a16:creationId xmlns:a16="http://schemas.microsoft.com/office/drawing/2014/main" id="{A39C8707-8D78-4DFF-B71E-7DD6FF6D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74378" y="2416433"/>
              <a:ext cx="720000" cy="7200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CD491E1-E384-41BF-824B-70D9B44DF2B4}"/>
              </a:ext>
            </a:extLst>
          </p:cNvPr>
          <p:cNvGrpSpPr/>
          <p:nvPr/>
        </p:nvGrpSpPr>
        <p:grpSpPr>
          <a:xfrm>
            <a:off x="6180776" y="1115149"/>
            <a:ext cx="2479939" cy="1523999"/>
            <a:chOff x="7310898" y="3618849"/>
            <a:chExt cx="1080000" cy="1151637"/>
          </a:xfrm>
          <a:solidFill>
            <a:srgbClr val="9BBB59">
              <a:lumMod val="75000"/>
            </a:srgbClr>
          </a:solidFill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55EFAFED-3ED8-4B7B-A1E9-9B1373A1899D}"/>
                </a:ext>
              </a:extLst>
            </p:cNvPr>
            <p:cNvSpPr/>
            <p:nvPr/>
          </p:nvSpPr>
          <p:spPr>
            <a:xfrm>
              <a:off x="7310898" y="3618849"/>
              <a:ext cx="1080000" cy="1080000"/>
            </a:xfrm>
            <a:prstGeom prst="hexagon">
              <a:avLst/>
            </a:prstGeom>
            <a:grp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33" kern="0" dirty="0">
                  <a:solidFill>
                    <a:prstClr val="white"/>
                  </a:solidFill>
                  <a:latin typeface="Calibri"/>
                </a:rPr>
                <a:t>Communiquer à l’oral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Graphique 11" descr="Salle de classe">
              <a:extLst>
                <a:ext uri="{FF2B5EF4-FFF2-40B4-BE49-F238E27FC236}">
                  <a16:creationId xmlns:a16="http://schemas.microsoft.com/office/drawing/2014/main" id="{83B8C2E2-E6BC-4224-B5FA-13B351BBFBD7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41861" y="4050486"/>
              <a:ext cx="418075" cy="7200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944144C-6545-4A2F-A8C8-3DD95A148F6B}"/>
              </a:ext>
            </a:extLst>
          </p:cNvPr>
          <p:cNvGrpSpPr/>
          <p:nvPr/>
        </p:nvGrpSpPr>
        <p:grpSpPr>
          <a:xfrm>
            <a:off x="3356418" y="1115149"/>
            <a:ext cx="2479937" cy="1547465"/>
            <a:chOff x="7441976" y="1052736"/>
            <a:chExt cx="1080000" cy="1199343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4E24DFB7-F08C-474A-99BA-26A7A63C0A8F}"/>
                </a:ext>
              </a:extLst>
            </p:cNvPr>
            <p:cNvSpPr/>
            <p:nvPr/>
          </p:nvSpPr>
          <p:spPr>
            <a:xfrm>
              <a:off x="7441976" y="1052736"/>
              <a:ext cx="1080000" cy="1128334"/>
            </a:xfrm>
            <a:prstGeom prst="hexagon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kern="0" dirty="0">
                  <a:solidFill>
                    <a:prstClr val="white"/>
                  </a:solidFill>
                  <a:latin typeface="Calibri"/>
                </a:rPr>
                <a:t>Communiquer à l’écrit et par le numérique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Graphique 14" descr="Journal">
              <a:extLst>
                <a:ext uri="{FF2B5EF4-FFF2-40B4-BE49-F238E27FC236}">
                  <a16:creationId xmlns:a16="http://schemas.microsoft.com/office/drawing/2014/main" id="{895E6143-9889-4393-AD5B-6EE34E1C1FB2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72938" y="1532079"/>
              <a:ext cx="418075" cy="720000"/>
            </a:xfrm>
            <a:prstGeom prst="rect">
              <a:avLst/>
            </a:prstGeom>
          </p:spPr>
        </p:pic>
      </p:grpSp>
      <p:sp>
        <p:nvSpPr>
          <p:cNvPr id="25" name="Hexagone 24">
            <a:extLst>
              <a:ext uri="{FF2B5EF4-FFF2-40B4-BE49-F238E27FC236}">
                <a16:creationId xmlns:a16="http://schemas.microsoft.com/office/drawing/2014/main" id="{757336D4-0306-4091-8F59-614B725DFBA7}"/>
              </a:ext>
            </a:extLst>
          </p:cNvPr>
          <p:cNvSpPr/>
          <p:nvPr/>
        </p:nvSpPr>
        <p:spPr>
          <a:xfrm>
            <a:off x="1532024" y="3349296"/>
            <a:ext cx="480000" cy="816000"/>
          </a:xfrm>
          <a:prstGeom prst="hexagon">
            <a:avLst/>
          </a:prstGeom>
          <a:solidFill>
            <a:srgbClr val="CFB51B"/>
          </a:solidFill>
          <a:ln w="25400" cap="flat" cmpd="sng" algn="ctr">
            <a:solidFill>
              <a:srgbClr val="7A6B1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6" name="Hexagone 25">
            <a:extLst>
              <a:ext uri="{FF2B5EF4-FFF2-40B4-BE49-F238E27FC236}">
                <a16:creationId xmlns:a16="http://schemas.microsoft.com/office/drawing/2014/main" id="{757336D4-0306-4091-8F59-614B725DFBA7}"/>
              </a:ext>
            </a:extLst>
          </p:cNvPr>
          <p:cNvSpPr/>
          <p:nvPr/>
        </p:nvSpPr>
        <p:spPr>
          <a:xfrm>
            <a:off x="1292024" y="5143491"/>
            <a:ext cx="960000" cy="816000"/>
          </a:xfrm>
          <a:prstGeom prst="hexagon">
            <a:avLst/>
          </a:prstGeom>
          <a:solidFill>
            <a:srgbClr val="CFB51B"/>
          </a:solidFill>
          <a:ln w="25400" cap="flat" cmpd="sng" algn="ctr">
            <a:solidFill>
              <a:srgbClr val="7A6B1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7" name="Hexagone 26">
            <a:extLst>
              <a:ext uri="{FF2B5EF4-FFF2-40B4-BE49-F238E27FC236}">
                <a16:creationId xmlns:a16="http://schemas.microsoft.com/office/drawing/2014/main" id="{4E24DFB7-F08C-474A-99BA-26A7A63C0A8F}"/>
              </a:ext>
            </a:extLst>
          </p:cNvPr>
          <p:cNvSpPr/>
          <p:nvPr/>
        </p:nvSpPr>
        <p:spPr>
          <a:xfrm>
            <a:off x="3636384" y="3349296"/>
            <a:ext cx="1920000" cy="820093"/>
          </a:xfrm>
          <a:prstGeom prst="hexagon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9</a:t>
            </a:r>
            <a:endParaRPr lang="fr-FR" sz="4267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Hexagone 27">
            <a:extLst>
              <a:ext uri="{FF2B5EF4-FFF2-40B4-BE49-F238E27FC236}">
                <a16:creationId xmlns:a16="http://schemas.microsoft.com/office/drawing/2014/main" id="{4E24DFB7-F08C-474A-99BA-26A7A63C0A8F}"/>
              </a:ext>
            </a:extLst>
          </p:cNvPr>
          <p:cNvSpPr/>
          <p:nvPr/>
        </p:nvSpPr>
        <p:spPr>
          <a:xfrm>
            <a:off x="4236384" y="5143491"/>
            <a:ext cx="720000" cy="816000"/>
          </a:xfrm>
          <a:prstGeom prst="hexagon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333" kern="0" dirty="0">
                <a:solidFill>
                  <a:prstClr val="white"/>
                </a:solidFill>
                <a:latin typeface="Calibri"/>
              </a:rPr>
              <a:t>3</a:t>
            </a:r>
            <a:endParaRPr lang="fr-FR" sz="4267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Hexagone 29">
            <a:extLst>
              <a:ext uri="{FF2B5EF4-FFF2-40B4-BE49-F238E27FC236}">
                <a16:creationId xmlns:a16="http://schemas.microsoft.com/office/drawing/2014/main" id="{55EFAFED-3ED8-4B7B-A1E9-9B1373A1899D}"/>
              </a:ext>
            </a:extLst>
          </p:cNvPr>
          <p:cNvSpPr/>
          <p:nvPr/>
        </p:nvSpPr>
        <p:spPr>
          <a:xfrm>
            <a:off x="7300745" y="3349296"/>
            <a:ext cx="240000" cy="816000"/>
          </a:xfrm>
          <a:prstGeom prst="hexagon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267" kern="0" dirty="0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35" name="Hexagone 34">
            <a:extLst>
              <a:ext uri="{FF2B5EF4-FFF2-40B4-BE49-F238E27FC236}">
                <a16:creationId xmlns:a16="http://schemas.microsoft.com/office/drawing/2014/main" id="{55EFAFED-3ED8-4B7B-A1E9-9B1373A1899D}"/>
              </a:ext>
            </a:extLst>
          </p:cNvPr>
          <p:cNvSpPr/>
          <p:nvPr/>
        </p:nvSpPr>
        <p:spPr>
          <a:xfrm>
            <a:off x="7300745" y="5143491"/>
            <a:ext cx="240000" cy="816000"/>
          </a:xfrm>
          <a:prstGeom prst="hexagon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267" kern="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937737" y="2881579"/>
            <a:ext cx="148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Première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62868" y="4705785"/>
            <a:ext cx="169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Terminale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7CE93FA-9AB7-49AC-B209-E7E192598A57}"/>
              </a:ext>
            </a:extLst>
          </p:cNvPr>
          <p:cNvSpPr/>
          <p:nvPr/>
        </p:nvSpPr>
        <p:spPr>
          <a:xfrm>
            <a:off x="982078" y="2961580"/>
            <a:ext cx="1738297" cy="129338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>
                <a:solidFill>
                  <a:schemeClr val="tx1"/>
                </a:solidFill>
              </a:rPr>
              <a:t>Projet de 12h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38E1C2B-0715-4D84-9311-68F4CE8497E5}"/>
              </a:ext>
            </a:extLst>
          </p:cNvPr>
          <p:cNvSpPr/>
          <p:nvPr/>
        </p:nvSpPr>
        <p:spPr>
          <a:xfrm>
            <a:off x="966640" y="4790114"/>
            <a:ext cx="1692166" cy="1350627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>
                <a:solidFill>
                  <a:schemeClr val="tx1"/>
                </a:solidFill>
              </a:rPr>
              <a:t>Projet de 48h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F611C431-9FB3-44E9-ABAC-9C6235A8574C}"/>
              </a:ext>
            </a:extLst>
          </p:cNvPr>
          <p:cNvSpPr/>
          <p:nvPr/>
        </p:nvSpPr>
        <p:spPr>
          <a:xfrm>
            <a:off x="6137439" y="2881579"/>
            <a:ext cx="2620667" cy="1293381"/>
          </a:xfrm>
          <a:prstGeom prst="wedgeRoundRectCallout">
            <a:avLst>
              <a:gd name="adj1" fmla="val 54"/>
              <a:gd name="adj2" fmla="val 117090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>
                <a:solidFill>
                  <a:prstClr val="white"/>
                </a:solidFill>
                <a:latin typeface="Calibri"/>
              </a:rPr>
              <a:t>Communiquer de façon convainquante : Placement de la voix, qualité d’expression, gestion du temps</a:t>
            </a:r>
            <a:endParaRPr lang="fr-FR" sz="1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E1B39664-BD44-496B-857F-A48C3EA3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69" y="-16778"/>
            <a:ext cx="7977800" cy="588591"/>
          </a:xfrm>
        </p:spPr>
        <p:txBody>
          <a:bodyPr>
            <a:noAutofit/>
          </a:bodyPr>
          <a:lstStyle/>
          <a:p>
            <a:r>
              <a:rPr lang="fr-FR" sz="2800" dirty="0"/>
              <a:t>Programme de Spécialité SI : les macro-compétences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5FFB999-0884-4B1E-B95E-86B62D73A136}"/>
              </a:ext>
            </a:extLst>
          </p:cNvPr>
          <p:cNvSpPr/>
          <p:nvPr/>
        </p:nvSpPr>
        <p:spPr>
          <a:xfrm>
            <a:off x="496554" y="2672259"/>
            <a:ext cx="8336559" cy="1641308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AAF0C41-2D59-4F48-807C-77A208537788}"/>
              </a:ext>
            </a:extLst>
          </p:cNvPr>
          <p:cNvSpPr/>
          <p:nvPr/>
        </p:nvSpPr>
        <p:spPr>
          <a:xfrm>
            <a:off x="440671" y="4532532"/>
            <a:ext cx="8392441" cy="1704529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913D43D-1ABB-48EE-92A4-69B4F87B6B4F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335CF6F-3534-43EF-99C3-BBA3C34B6DA8}"/>
              </a:ext>
            </a:extLst>
          </p:cNvPr>
          <p:cNvSpPr/>
          <p:nvPr/>
        </p:nvSpPr>
        <p:spPr>
          <a:xfrm>
            <a:off x="1412134" y="2904954"/>
            <a:ext cx="7250632" cy="202969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133" dirty="0">
                <a:solidFill>
                  <a:schemeClr val="tx1"/>
                </a:solidFill>
              </a:rPr>
              <a:t>Une séquence pédagogique : 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au minimum 3 macro-compétences visées, </a:t>
            </a:r>
            <a:endParaRPr lang="fr-FR" sz="2100" dirty="0">
              <a:solidFill>
                <a:schemeClr val="tx1"/>
              </a:solidFill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chemeClr val="tx1"/>
                </a:solidFill>
              </a:rPr>
              <a:t>dont au moins 1 compétence de communication,</a:t>
            </a:r>
            <a:endParaRPr lang="fr-FR" sz="2100" dirty="0">
              <a:solidFill>
                <a:schemeClr val="tx1"/>
              </a:solidFill>
              <a:cs typeface="Calibri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chemeClr val="tx1"/>
                </a:solidFill>
              </a:rPr>
              <a:t>une des thématiques du programme.</a:t>
            </a:r>
            <a:endParaRPr lang="fr-FR" sz="2133" dirty="0">
              <a:solidFill>
                <a:schemeClr val="tx1"/>
              </a:solidFill>
              <a:cs typeface="Calibri"/>
            </a:endParaRPr>
          </a:p>
          <a:p>
            <a:r>
              <a:rPr lang="fr-FR" sz="2133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093705-9188-4B05-BCEA-A794F730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9" y="0"/>
            <a:ext cx="4250292" cy="552453"/>
          </a:xfrm>
        </p:spPr>
        <p:txBody>
          <a:bodyPr>
            <a:noAutofit/>
          </a:bodyPr>
          <a:lstStyle/>
          <a:p>
            <a:pPr algn="r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 SI – Année de première 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2023A3-68EB-49D8-B48E-F5360F693E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319" y="2962222"/>
            <a:ext cx="454352" cy="4543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D45644-DD4B-42CA-8DBD-C8628D1F4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680" y="2947934"/>
            <a:ext cx="454352" cy="4543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255696-065C-424C-9E1E-FA6EC9EA3C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213" y="2962222"/>
            <a:ext cx="454352" cy="4543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A88F12-011C-4EEA-9F20-8A8BF5BEB2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154" y="3336208"/>
            <a:ext cx="439375" cy="4806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14C6CD-2834-40F4-BFBD-51B12EA69E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087" y="3336208"/>
            <a:ext cx="455479" cy="480643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4AC940B-6409-4FAD-9D49-1D0B4F81A139}"/>
              </a:ext>
            </a:extLst>
          </p:cNvPr>
          <p:cNvSpPr/>
          <p:nvPr/>
        </p:nvSpPr>
        <p:spPr>
          <a:xfrm>
            <a:off x="413026" y="1338409"/>
            <a:ext cx="5993911" cy="122353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133" dirty="0">
                <a:solidFill>
                  <a:schemeClr val="tx1"/>
                </a:solidFill>
              </a:rPr>
              <a:t>L’année de première :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chemeClr val="tx1"/>
                </a:solidFill>
              </a:rPr>
              <a:t>10 à 13 séquences de 2 à 3 semaines,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chemeClr val="tx1"/>
                </a:solidFill>
              </a:rPr>
              <a:t>3 semaines de projet (12h).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8AA3929-EED6-4A22-8C52-56CA5B0EE0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73" y="4074523"/>
            <a:ext cx="848067" cy="62600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47FBC7D-403F-44E5-8ABC-2C536260F3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894" y="4102601"/>
            <a:ext cx="529049" cy="77644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976320F-DD81-4099-AADE-7D019B9CCF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99" y="3924330"/>
            <a:ext cx="646329" cy="7900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61650C-E4A4-42D1-8A9B-97F6E2303B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5652" y="731706"/>
            <a:ext cx="1822914" cy="1861291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20412CA-F816-4A83-95DC-EC69287D1014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7" name="Vague 16">
            <a:extLst>
              <a:ext uri="{FF2B5EF4-FFF2-40B4-BE49-F238E27FC236}">
                <a16:creationId xmlns:a16="http://schemas.microsoft.com/office/drawing/2014/main" id="{1DC4B51D-AA3D-46E3-869D-4DFBEA5419D6}"/>
              </a:ext>
            </a:extLst>
          </p:cNvPr>
          <p:cNvSpPr/>
          <p:nvPr/>
        </p:nvSpPr>
        <p:spPr>
          <a:xfrm>
            <a:off x="3178917" y="989007"/>
            <a:ext cx="1198570" cy="767552"/>
          </a:xfrm>
          <a:prstGeom prst="wave">
            <a:avLst>
              <a:gd name="adj1" fmla="val 12500"/>
              <a:gd name="adj2" fmla="val 6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156386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335CF6F-3534-43EF-99C3-BBA3C34B6DA8}"/>
              </a:ext>
            </a:extLst>
          </p:cNvPr>
          <p:cNvSpPr/>
          <p:nvPr/>
        </p:nvSpPr>
        <p:spPr>
          <a:xfrm>
            <a:off x="1601868" y="2825411"/>
            <a:ext cx="7250632" cy="202969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100" dirty="0">
                <a:solidFill>
                  <a:schemeClr val="tx1"/>
                </a:solidFill>
              </a:rPr>
              <a:t>U</a:t>
            </a:r>
            <a:r>
              <a:rPr lang="fr-FR" sz="2100" dirty="0">
                <a:solidFill>
                  <a:schemeClr val="tx1"/>
                </a:solidFill>
                <a:ea typeface="+mn-lt"/>
                <a:cs typeface="+mn-lt"/>
              </a:rPr>
              <a:t>ne séquence pédagogique : </a:t>
            </a:r>
            <a:endParaRPr lang="en-US" sz="21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80365" indent="-380365">
              <a:buFont typeface="Arial,Sans-Serif"/>
              <a:buChar char="•"/>
            </a:pPr>
            <a:r>
              <a:rPr lang="fr-FR" sz="2100" dirty="0">
                <a:solidFill>
                  <a:schemeClr val="tx1"/>
                </a:solidFill>
                <a:ea typeface="+mn-lt"/>
                <a:cs typeface="+mn-lt"/>
              </a:rPr>
              <a:t>au minimum 3 macro-compétences visées, </a:t>
            </a:r>
          </a:p>
          <a:p>
            <a:pPr marL="380365" indent="-380365">
              <a:buFont typeface="Arial,Sans-Serif"/>
              <a:buChar char="•"/>
            </a:pPr>
            <a:r>
              <a:rPr lang="fr-FR" sz="2100" dirty="0">
                <a:solidFill>
                  <a:schemeClr val="tx1"/>
                </a:solidFill>
                <a:ea typeface="+mn-lt"/>
                <a:cs typeface="+mn-lt"/>
              </a:rPr>
              <a:t>dont au moins 1 compétence de communication,</a:t>
            </a:r>
          </a:p>
          <a:p>
            <a:pPr marL="380365" indent="-380365">
              <a:buFont typeface="Arial,Sans-Serif"/>
              <a:buChar char="•"/>
            </a:pPr>
            <a:r>
              <a:rPr lang="fr-FR" sz="2100" dirty="0">
                <a:solidFill>
                  <a:schemeClr val="tx1"/>
                </a:solidFill>
                <a:ea typeface="+mn-lt"/>
                <a:cs typeface="+mn-lt"/>
              </a:rPr>
              <a:t>une des thématiques du programme.</a:t>
            </a:r>
          </a:p>
          <a:p>
            <a:r>
              <a:rPr lang="fr-FR" sz="2133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2023A3-68EB-49D8-B48E-F5360F693E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443" y="2913152"/>
            <a:ext cx="454352" cy="4543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D45644-DD4B-42CA-8DBD-C8628D1F4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804" y="2913152"/>
            <a:ext cx="454352" cy="4543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255696-065C-424C-9E1E-FA6EC9EA3C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337" y="2913152"/>
            <a:ext cx="454352" cy="4543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A88F12-011C-4EEA-9F20-8A8BF5BEB2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278" y="3430013"/>
            <a:ext cx="439375" cy="4806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14C6CD-2834-40F4-BFBD-51B12EA69E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11" y="3430013"/>
            <a:ext cx="455479" cy="480643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4AC940B-6409-4FAD-9D49-1D0B4F81A139}"/>
              </a:ext>
            </a:extLst>
          </p:cNvPr>
          <p:cNvSpPr/>
          <p:nvPr/>
        </p:nvSpPr>
        <p:spPr>
          <a:xfrm>
            <a:off x="377125" y="1372783"/>
            <a:ext cx="5993911" cy="122353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133" dirty="0">
                <a:solidFill>
                  <a:schemeClr val="tx1"/>
                </a:solidFill>
              </a:rPr>
              <a:t>L’année de terminale :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chemeClr val="tx1"/>
                </a:solidFill>
              </a:rPr>
              <a:t>8 à 10 séquences de 2 à 3 semaines,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chemeClr val="tx1"/>
                </a:solidFill>
              </a:rPr>
              <a:t>8 semaines de projet (48h).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8AA3929-EED6-4A22-8C52-56CA5B0EE0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269" y="4210063"/>
            <a:ext cx="848067" cy="62600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47FBC7D-403F-44E5-8ABC-2C536260F3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03" y="3980965"/>
            <a:ext cx="529049" cy="77644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976320F-DD81-4099-AADE-7D019B9CCF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09" y="4031295"/>
            <a:ext cx="646329" cy="7900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00A266-89D0-4947-AC32-153E139AC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5651" y="731706"/>
            <a:ext cx="1826163" cy="1864608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AD1DBD9C-ABF9-4756-A5C6-88223585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57" y="0"/>
            <a:ext cx="4292237" cy="552453"/>
          </a:xfrm>
        </p:spPr>
        <p:txBody>
          <a:bodyPr>
            <a:noAutofit/>
          </a:bodyPr>
          <a:lstStyle/>
          <a:p>
            <a:pPr algn="r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 SI – Année de terminale</a:t>
            </a:r>
            <a:endParaRPr lang="fr-FR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ED56F-12AD-4E11-9251-3A76DC6716D1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9" name="Vague 18">
            <a:extLst>
              <a:ext uri="{FF2B5EF4-FFF2-40B4-BE49-F238E27FC236}">
                <a16:creationId xmlns:a16="http://schemas.microsoft.com/office/drawing/2014/main" id="{6FA7BA31-0584-4055-9010-20B842002A10}"/>
              </a:ext>
            </a:extLst>
          </p:cNvPr>
          <p:cNvSpPr/>
          <p:nvPr/>
        </p:nvSpPr>
        <p:spPr>
          <a:xfrm>
            <a:off x="3178917" y="989007"/>
            <a:ext cx="1198570" cy="767552"/>
          </a:xfrm>
          <a:prstGeom prst="wave">
            <a:avLst>
              <a:gd name="adj1" fmla="val 12500"/>
              <a:gd name="adj2" fmla="val 6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20375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2"/>
          <p:cNvGrpSpPr/>
          <p:nvPr/>
        </p:nvGrpSpPr>
        <p:grpSpPr>
          <a:xfrm>
            <a:off x="356588" y="714356"/>
            <a:ext cx="1978830" cy="1656184"/>
            <a:chOff x="356588" y="714356"/>
            <a:chExt cx="1978830" cy="1656184"/>
          </a:xfrm>
        </p:grpSpPr>
        <p:pic>
          <p:nvPicPr>
            <p:cNvPr id="1028" name="Picture 4" descr="IFOREP – Dossiers thématiques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714356"/>
              <a:ext cx="1906822" cy="1440160"/>
            </a:xfrm>
            <a:prstGeom prst="rect">
              <a:avLst/>
            </a:prstGeom>
            <a:noFill/>
          </p:spPr>
        </p:pic>
        <p:sp>
          <p:nvSpPr>
            <p:cNvPr id="42" name="Rectangle à coins arrondis 41"/>
            <p:cNvSpPr/>
            <p:nvPr/>
          </p:nvSpPr>
          <p:spPr>
            <a:xfrm>
              <a:off x="356588" y="1938492"/>
              <a:ext cx="194421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  <a:latin typeface="+mj-lt"/>
                </a:rPr>
                <a:t>Les thématiques</a:t>
              </a:r>
            </a:p>
          </p:txBody>
        </p:sp>
      </p:grpSp>
      <p:grpSp>
        <p:nvGrpSpPr>
          <p:cNvPr id="3" name="Groupe 54"/>
          <p:cNvGrpSpPr/>
          <p:nvPr/>
        </p:nvGrpSpPr>
        <p:grpSpPr>
          <a:xfrm>
            <a:off x="3224769" y="766981"/>
            <a:ext cx="2214578" cy="2643206"/>
            <a:chOff x="3707904" y="1628800"/>
            <a:chExt cx="1944216" cy="2376264"/>
          </a:xfrm>
        </p:grpSpPr>
        <p:grpSp>
          <p:nvGrpSpPr>
            <p:cNvPr id="4" name="Groupe 43"/>
            <p:cNvGrpSpPr/>
            <p:nvPr/>
          </p:nvGrpSpPr>
          <p:grpSpPr>
            <a:xfrm>
              <a:off x="3779912" y="1628800"/>
              <a:ext cx="1759454" cy="2001303"/>
              <a:chOff x="3604634" y="1916832"/>
              <a:chExt cx="3127606" cy="3557517"/>
            </a:xfrm>
          </p:grpSpPr>
          <p:grpSp>
            <p:nvGrpSpPr>
              <p:cNvPr id="5" name="Groupe 21">
                <a:extLst>
                  <a:ext uri="{FF2B5EF4-FFF2-40B4-BE49-F238E27FC236}">
                    <a16:creationId xmlns:a16="http://schemas.microsoft.com/office/drawing/2014/main" id="{DAFCD60D-A5DA-4766-8CDE-C7307D1F4DAE}"/>
                  </a:ext>
                </a:extLst>
              </p:cNvPr>
              <p:cNvGrpSpPr/>
              <p:nvPr/>
            </p:nvGrpSpPr>
            <p:grpSpPr>
              <a:xfrm>
                <a:off x="4640732" y="1916832"/>
                <a:ext cx="1155404" cy="949708"/>
                <a:chOff x="1465604" y="3722917"/>
                <a:chExt cx="1080000" cy="1098268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3" name="Hexagone 22">
                  <a:extLst>
                    <a:ext uri="{FF2B5EF4-FFF2-40B4-BE49-F238E27FC236}">
                      <a16:creationId xmlns:a16="http://schemas.microsoft.com/office/drawing/2014/main" id="{71198BBA-A4F1-4BFC-BFC1-F77F2961D931}"/>
                    </a:ext>
                  </a:extLst>
                </p:cNvPr>
                <p:cNvSpPr/>
                <p:nvPr/>
              </p:nvSpPr>
              <p:spPr>
                <a:xfrm>
                  <a:off x="1465604" y="3722917"/>
                  <a:ext cx="1080000" cy="1080000"/>
                </a:xfrm>
                <a:prstGeom prst="hexagon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A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24" name="Graphique 5" descr="Recherches">
                  <a:extLst>
                    <a:ext uri="{FF2B5EF4-FFF2-40B4-BE49-F238E27FC236}">
                      <a16:creationId xmlns:a16="http://schemas.microsoft.com/office/drawing/2014/main" id="{0A357430-6E11-40C8-A318-0941A7FE6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9604" y="4209185"/>
                  <a:ext cx="612000" cy="612000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e 24">
                <a:extLst>
                  <a:ext uri="{FF2B5EF4-FFF2-40B4-BE49-F238E27FC236}">
                    <a16:creationId xmlns:a16="http://schemas.microsoft.com/office/drawing/2014/main" id="{6896A061-64DD-407A-A615-C17E13F8FB27}"/>
                  </a:ext>
                </a:extLst>
              </p:cNvPr>
              <p:cNvGrpSpPr/>
              <p:nvPr/>
            </p:nvGrpSpPr>
            <p:grpSpPr>
              <a:xfrm>
                <a:off x="4593119" y="4509120"/>
                <a:ext cx="1080000" cy="965229"/>
                <a:chOff x="2323508" y="3717434"/>
                <a:chExt cx="1080000" cy="1114551"/>
              </a:xfrm>
            </p:grpSpPr>
            <p:sp>
              <p:nvSpPr>
                <p:cNvPr id="26" name="Hexagone 25">
                  <a:extLst>
                    <a:ext uri="{FF2B5EF4-FFF2-40B4-BE49-F238E27FC236}">
                      <a16:creationId xmlns:a16="http://schemas.microsoft.com/office/drawing/2014/main" id="{E64F141D-C5F4-4C21-B65D-05254BA95E08}"/>
                    </a:ext>
                  </a:extLst>
                </p:cNvPr>
                <p:cNvSpPr/>
                <p:nvPr/>
              </p:nvSpPr>
              <p:spPr>
                <a:xfrm>
                  <a:off x="2323508" y="3717434"/>
                  <a:ext cx="1080000" cy="1080000"/>
                </a:xfrm>
                <a:prstGeom prst="hexagon">
                  <a:avLst/>
                </a:prstGeom>
                <a:solidFill>
                  <a:srgbClr val="CFB51B"/>
                </a:solidFill>
                <a:ln>
                  <a:solidFill>
                    <a:srgbClr val="7A6B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I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27" name="Graphique 8" descr="Tête avec engrenages">
                  <a:extLst>
                    <a:ext uri="{FF2B5EF4-FFF2-40B4-BE49-F238E27FC236}">
                      <a16:creationId xmlns:a16="http://schemas.microsoft.com/office/drawing/2014/main" id="{B0F739A2-6559-40C4-927E-6F77682A01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6708" y="4198385"/>
                  <a:ext cx="633600" cy="6336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e 27">
                <a:extLst>
                  <a:ext uri="{FF2B5EF4-FFF2-40B4-BE49-F238E27FC236}">
                    <a16:creationId xmlns:a16="http://schemas.microsoft.com/office/drawing/2014/main" id="{ADF6C83E-99D1-4C01-8827-06DF2D64D1FD}"/>
                  </a:ext>
                </a:extLst>
              </p:cNvPr>
              <p:cNvGrpSpPr/>
              <p:nvPr/>
            </p:nvGrpSpPr>
            <p:grpSpPr>
              <a:xfrm>
                <a:off x="3604634" y="3789040"/>
                <a:ext cx="1080000" cy="981870"/>
                <a:chOff x="7310898" y="3618849"/>
                <a:chExt cx="1080000" cy="1080000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9" name="Hexagone 28">
                  <a:extLst>
                    <a:ext uri="{FF2B5EF4-FFF2-40B4-BE49-F238E27FC236}">
                      <a16:creationId xmlns:a16="http://schemas.microsoft.com/office/drawing/2014/main" id="{2EA66C78-E631-493A-81E4-CBD0D8B2394F}"/>
                    </a:ext>
                  </a:extLst>
                </p:cNvPr>
                <p:cNvSpPr/>
                <p:nvPr/>
              </p:nvSpPr>
              <p:spPr>
                <a:xfrm>
                  <a:off x="7310898" y="3618849"/>
                  <a:ext cx="1080000" cy="1080000"/>
                </a:xfrm>
                <a:prstGeom prst="hexagon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C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30" name="Graphique 11" descr="Salle de classe">
                  <a:extLst>
                    <a:ext uri="{FF2B5EF4-FFF2-40B4-BE49-F238E27FC236}">
                      <a16:creationId xmlns:a16="http://schemas.microsoft.com/office/drawing/2014/main" id="{CE959CFD-D95E-46EE-829E-5D25515E91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4154" y="4059003"/>
                  <a:ext cx="633487" cy="633487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e 30">
                <a:extLst>
                  <a:ext uri="{FF2B5EF4-FFF2-40B4-BE49-F238E27FC236}">
                    <a16:creationId xmlns:a16="http://schemas.microsoft.com/office/drawing/2014/main" id="{DBFE8514-6C3B-4909-BFC5-A7B741652394}"/>
                  </a:ext>
                </a:extLst>
              </p:cNvPr>
              <p:cNvGrpSpPr/>
              <p:nvPr/>
            </p:nvGrpSpPr>
            <p:grpSpPr>
              <a:xfrm>
                <a:off x="5581603" y="3789040"/>
                <a:ext cx="1078630" cy="1011075"/>
                <a:chOff x="7441976" y="1052736"/>
                <a:chExt cx="1080000" cy="1138411"/>
              </a:xfrm>
            </p:grpSpPr>
            <p:sp>
              <p:nvSpPr>
                <p:cNvPr id="32" name="Hexagone 31">
                  <a:extLst>
                    <a:ext uri="{FF2B5EF4-FFF2-40B4-BE49-F238E27FC236}">
                      <a16:creationId xmlns:a16="http://schemas.microsoft.com/office/drawing/2014/main" id="{7A74DAA6-9082-44C7-8D62-2DF37CB7DF83}"/>
                    </a:ext>
                  </a:extLst>
                </p:cNvPr>
                <p:cNvSpPr/>
                <p:nvPr/>
              </p:nvSpPr>
              <p:spPr>
                <a:xfrm>
                  <a:off x="7441976" y="1052736"/>
                  <a:ext cx="1080000" cy="1080000"/>
                </a:xfrm>
                <a:prstGeom prst="hexagon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C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33" name="Graphique 14" descr="Journal">
                  <a:extLst>
                    <a:ext uri="{FF2B5EF4-FFF2-40B4-BE49-F238E27FC236}">
                      <a16:creationId xmlns:a16="http://schemas.microsoft.com/office/drawing/2014/main" id="{4291F279-205A-48A3-9E85-4CD7F5DAD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5976" y="1579147"/>
                  <a:ext cx="612000" cy="612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e 33">
                <a:extLst>
                  <a:ext uri="{FF2B5EF4-FFF2-40B4-BE49-F238E27FC236}">
                    <a16:creationId xmlns:a16="http://schemas.microsoft.com/office/drawing/2014/main" id="{F53C784C-9AF5-4697-91CC-D197480F5FD0}"/>
                  </a:ext>
                </a:extLst>
              </p:cNvPr>
              <p:cNvGrpSpPr/>
              <p:nvPr/>
            </p:nvGrpSpPr>
            <p:grpSpPr>
              <a:xfrm>
                <a:off x="5676830" y="2492896"/>
                <a:ext cx="1055410" cy="947342"/>
                <a:chOff x="5820680" y="5301328"/>
                <a:chExt cx="1080000" cy="1080000"/>
              </a:xfrm>
            </p:grpSpPr>
            <p:sp>
              <p:nvSpPr>
                <p:cNvPr id="35" name="Hexagone 34">
                  <a:extLst>
                    <a:ext uri="{FF2B5EF4-FFF2-40B4-BE49-F238E27FC236}">
                      <a16:creationId xmlns:a16="http://schemas.microsoft.com/office/drawing/2014/main" id="{97452DA7-EAFE-49CE-8733-2633E2402DB6}"/>
                    </a:ext>
                  </a:extLst>
                </p:cNvPr>
                <p:cNvSpPr/>
                <p:nvPr/>
              </p:nvSpPr>
              <p:spPr>
                <a:xfrm>
                  <a:off x="5820680" y="5301328"/>
                  <a:ext cx="1080000" cy="1080000"/>
                </a:xfrm>
                <a:prstGeom prst="hexago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M&amp;R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36" name="Graphique 17" descr="Tableau décisionnel">
                  <a:extLst>
                    <a:ext uri="{FF2B5EF4-FFF2-40B4-BE49-F238E27FC236}">
                      <a16:creationId xmlns:a16="http://schemas.microsoft.com/office/drawing/2014/main" id="{7F5B0851-6214-4625-B01F-9BE38EE239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4680" y="5769328"/>
                  <a:ext cx="612000" cy="612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e 36">
                <a:extLst>
                  <a:ext uri="{FF2B5EF4-FFF2-40B4-BE49-F238E27FC236}">
                    <a16:creationId xmlns:a16="http://schemas.microsoft.com/office/drawing/2014/main" id="{0F7C5C6A-FB26-4B8F-B220-BCC3C8ADD30A}"/>
                  </a:ext>
                </a:extLst>
              </p:cNvPr>
              <p:cNvGrpSpPr/>
              <p:nvPr/>
            </p:nvGrpSpPr>
            <p:grpSpPr>
              <a:xfrm>
                <a:off x="3604634" y="2492896"/>
                <a:ext cx="1080000" cy="947342"/>
                <a:chOff x="4426334" y="5449930"/>
                <a:chExt cx="1080000" cy="1080000"/>
              </a:xfrm>
            </p:grpSpPr>
            <p:sp>
              <p:nvSpPr>
                <p:cNvPr id="38" name="Hexagone 37">
                  <a:extLst>
                    <a:ext uri="{FF2B5EF4-FFF2-40B4-BE49-F238E27FC236}">
                      <a16:creationId xmlns:a16="http://schemas.microsoft.com/office/drawing/2014/main" id="{C5230C2F-1B9D-4E62-AC44-6917B840C1D8}"/>
                    </a:ext>
                  </a:extLst>
                </p:cNvPr>
                <p:cNvSpPr/>
                <p:nvPr/>
              </p:nvSpPr>
              <p:spPr>
                <a:xfrm>
                  <a:off x="4426334" y="5449930"/>
                  <a:ext cx="1080000" cy="1080000"/>
                </a:xfrm>
                <a:prstGeom prst="hex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E&amp;S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39" name="Graphique 20" descr="Internet">
                  <a:extLst>
                    <a:ext uri="{FF2B5EF4-FFF2-40B4-BE49-F238E27FC236}">
                      <a16:creationId xmlns:a16="http://schemas.microsoft.com/office/drawing/2014/main" id="{F9613635-B89E-4035-ABEE-180524FBD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0334" y="5917930"/>
                  <a:ext cx="612000" cy="612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Rectangle à coins arrondis 44"/>
            <p:cNvSpPr/>
            <p:nvPr/>
          </p:nvSpPr>
          <p:spPr>
            <a:xfrm>
              <a:off x="3707904" y="3573016"/>
              <a:ext cx="194421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  <a:latin typeface="+mj-lt"/>
                </a:rPr>
                <a:t>Les compétences</a:t>
              </a:r>
            </a:p>
          </p:txBody>
        </p:sp>
      </p:grpSp>
      <p:grpSp>
        <p:nvGrpSpPr>
          <p:cNvPr id="11" name="Groupe 56"/>
          <p:cNvGrpSpPr/>
          <p:nvPr/>
        </p:nvGrpSpPr>
        <p:grpSpPr>
          <a:xfrm>
            <a:off x="214282" y="3929066"/>
            <a:ext cx="2160240" cy="1654443"/>
            <a:chOff x="467544" y="2996952"/>
            <a:chExt cx="2160240" cy="1654443"/>
          </a:xfrm>
        </p:grpSpPr>
        <p:pic>
          <p:nvPicPr>
            <p:cNvPr id="1040" name="Picture 16" descr="Notre Club – Tours Poker Club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7544" y="2996952"/>
              <a:ext cx="2046542" cy="1296144"/>
            </a:xfrm>
            <a:prstGeom prst="rect">
              <a:avLst/>
            </a:prstGeom>
            <a:noFill/>
          </p:spPr>
        </p:pic>
        <p:sp>
          <p:nvSpPr>
            <p:cNvPr id="54" name="Rectangle 53"/>
            <p:cNvSpPr/>
            <p:nvPr/>
          </p:nvSpPr>
          <p:spPr>
            <a:xfrm>
              <a:off x="755576" y="4005064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latin typeface="+mj-lt"/>
                </a:rPr>
                <a:t>Calendrier annuel</a:t>
              </a:r>
            </a:p>
            <a:p>
              <a:pPr algn="ctr"/>
              <a:r>
                <a:rPr lang="fr-FR" dirty="0">
                  <a:latin typeface="+mj-lt"/>
                </a:rPr>
                <a:t>̴ 32 semaines</a:t>
              </a:r>
            </a:p>
          </p:txBody>
        </p:sp>
      </p:grp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175738" y="-83125"/>
            <a:ext cx="8229600" cy="85010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Progression didactique annuelle </a:t>
            </a:r>
          </a:p>
        </p:txBody>
      </p:sp>
      <p:grpSp>
        <p:nvGrpSpPr>
          <p:cNvPr id="12" name="Groupe 45"/>
          <p:cNvGrpSpPr/>
          <p:nvPr/>
        </p:nvGrpSpPr>
        <p:grpSpPr>
          <a:xfrm>
            <a:off x="6441075" y="725291"/>
            <a:ext cx="2304256" cy="3058725"/>
            <a:chOff x="6444208" y="1018347"/>
            <a:chExt cx="2304256" cy="3058725"/>
          </a:xfrm>
        </p:grpSpPr>
        <p:grpSp>
          <p:nvGrpSpPr>
            <p:cNvPr id="13" name="Groupe 55"/>
            <p:cNvGrpSpPr/>
            <p:nvPr/>
          </p:nvGrpSpPr>
          <p:grpSpPr>
            <a:xfrm>
              <a:off x="6444208" y="1484784"/>
              <a:ext cx="2304256" cy="2592288"/>
              <a:chOff x="6444208" y="1484784"/>
              <a:chExt cx="2304256" cy="2592288"/>
            </a:xfrm>
          </p:grpSpPr>
          <p:grpSp>
            <p:nvGrpSpPr>
              <p:cNvPr id="14" name="Groupe 50"/>
              <p:cNvGrpSpPr/>
              <p:nvPr/>
            </p:nvGrpSpPr>
            <p:grpSpPr>
              <a:xfrm>
                <a:off x="6444208" y="1484784"/>
                <a:ext cx="2304256" cy="2262105"/>
                <a:chOff x="6444208" y="1484784"/>
                <a:chExt cx="2304256" cy="2262105"/>
              </a:xfrm>
            </p:grpSpPr>
            <p:pic>
              <p:nvPicPr>
                <p:cNvPr id="1030" name="Picture 6" descr="Drone Parrot Swing + Flypad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1700808"/>
                  <a:ext cx="936104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2" name="Picture 8" descr="MakerBot Replicator + Imprimante 3D FDM taille de construction jusqu'à 295  x 195 x 165 mm couche : 100 µm USB, LAN, Wi-Fi(n),… - Prix pas cher -  Cdiscount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312" y="1484784"/>
                  <a:ext cx="1296144" cy="129614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4" name="Picture 10" descr="https://file1.science-et-vie.com/var/scienceetvie/storage/images/1/0/7/107203/le-premier-bras-robotise-open-source.jpg?alias=exact1024x768_l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208" y="2708920"/>
                  <a:ext cx="1136001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6" name="Picture 12" descr="Stabilisateur GOPRO 3 – Clap Image – Location de matériel  vidéo/audio/photo/montage à RENNES-BRETAGNE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8344" y="3140968"/>
                  <a:ext cx="1080120" cy="60592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micro:bit - MicroBit by BBC Australia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6336" y="2276872"/>
                  <a:ext cx="1008112" cy="100811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2" name="Rectangle à coins arrondis 51"/>
              <p:cNvSpPr/>
              <p:nvPr/>
            </p:nvSpPr>
            <p:spPr>
              <a:xfrm>
                <a:off x="6660232" y="3645024"/>
                <a:ext cx="1944216" cy="43204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ysClr val="windowText" lastClr="000000"/>
                    </a:solidFill>
                    <a:latin typeface="+mj-lt"/>
                  </a:rPr>
                  <a:t>Les produits</a:t>
                </a:r>
              </a:p>
            </p:txBody>
          </p:sp>
        </p:grpSp>
        <p:pic>
          <p:nvPicPr>
            <p:cNvPr id="41" name="Picture 9">
              <a:extLst>
                <a:ext uri="{FF2B5EF4-FFF2-40B4-BE49-F238E27FC236}">
                  <a16:creationId xmlns:a16="http://schemas.microsoft.com/office/drawing/2014/main" id="{CBEBF803-DDD7-4CCD-AC7F-0414E2CD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00892" y="1018347"/>
              <a:ext cx="1048608" cy="624703"/>
            </a:xfrm>
            <a:prstGeom prst="rect">
              <a:avLst/>
            </a:prstGeom>
          </p:spPr>
        </p:pic>
      </p:grpSp>
      <p:grpSp>
        <p:nvGrpSpPr>
          <p:cNvPr id="46" name="Groupe 45"/>
          <p:cNvGrpSpPr/>
          <p:nvPr/>
        </p:nvGrpSpPr>
        <p:grpSpPr>
          <a:xfrm>
            <a:off x="3705152" y="3124060"/>
            <a:ext cx="3622620" cy="3189974"/>
            <a:chOff x="3705152" y="3124060"/>
            <a:chExt cx="3622620" cy="31899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5152" y="3124060"/>
              <a:ext cx="2152000" cy="294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ZoneTexte 43"/>
            <p:cNvSpPr txBox="1"/>
            <p:nvPr/>
          </p:nvSpPr>
          <p:spPr>
            <a:xfrm>
              <a:off x="4233346" y="5390704"/>
              <a:ext cx="30944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Progression</a:t>
              </a:r>
            </a:p>
            <a:p>
              <a:pPr algn="ctr"/>
              <a:r>
                <a:rPr lang="fr-FR" dirty="0"/>
                <a:t>Démarche des sciences de l’ingénieur</a:t>
              </a:r>
            </a:p>
          </p:txBody>
        </p:sp>
      </p:grp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4F65A8DB-AD66-4EA5-82DF-0528AB88273E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118546" y="-136290"/>
            <a:ext cx="8229600" cy="85010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Progression</a:t>
            </a:r>
            <a:r>
              <a:rPr lang="fr-FR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didactique annuelle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232807" y="628752"/>
            <a:ext cx="6911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Progression : La démarche des S.I a pour objectif d’analyser un produit par l’évaluation de ses performances, les comparer à celles mesurées et simulées. Cette analyse critique va permettre d’optimiser les modèles  numériques ou les produits afin de répondre aux performances attendues.</a:t>
            </a:r>
          </a:p>
        </p:txBody>
      </p:sp>
      <p:grpSp>
        <p:nvGrpSpPr>
          <p:cNvPr id="15" name="Groupe 45"/>
          <p:cNvGrpSpPr/>
          <p:nvPr/>
        </p:nvGrpSpPr>
        <p:grpSpPr>
          <a:xfrm>
            <a:off x="3705152" y="3124060"/>
            <a:ext cx="3622620" cy="3189974"/>
            <a:chOff x="3705152" y="3124060"/>
            <a:chExt cx="3622620" cy="31899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5152" y="3124060"/>
              <a:ext cx="2152000" cy="294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ZoneTexte 43"/>
            <p:cNvSpPr txBox="1"/>
            <p:nvPr/>
          </p:nvSpPr>
          <p:spPr>
            <a:xfrm>
              <a:off x="4233346" y="5390704"/>
              <a:ext cx="30944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Progression</a:t>
              </a:r>
            </a:p>
            <a:p>
              <a:pPr algn="ctr"/>
              <a:r>
                <a:rPr lang="fr-FR" dirty="0"/>
                <a:t>Démarche des sciences de l’ingénieur</a:t>
              </a:r>
            </a:p>
          </p:txBody>
        </p:sp>
      </p:grpSp>
      <p:sp>
        <p:nvSpPr>
          <p:cNvPr id="46" name="Double flèche verticale 45"/>
          <p:cNvSpPr/>
          <p:nvPr/>
        </p:nvSpPr>
        <p:spPr>
          <a:xfrm>
            <a:off x="903089" y="3166123"/>
            <a:ext cx="463973" cy="756284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Groupe 54"/>
          <p:cNvGrpSpPr/>
          <p:nvPr/>
        </p:nvGrpSpPr>
        <p:grpSpPr>
          <a:xfrm>
            <a:off x="18229" y="4143024"/>
            <a:ext cx="2214578" cy="2643206"/>
            <a:chOff x="3707904" y="1628800"/>
            <a:chExt cx="1944216" cy="2376264"/>
          </a:xfrm>
        </p:grpSpPr>
        <p:grpSp>
          <p:nvGrpSpPr>
            <p:cNvPr id="48" name="Groupe 43"/>
            <p:cNvGrpSpPr/>
            <p:nvPr/>
          </p:nvGrpSpPr>
          <p:grpSpPr>
            <a:xfrm>
              <a:off x="3779912" y="1628800"/>
              <a:ext cx="1759454" cy="2001303"/>
              <a:chOff x="3604634" y="1916832"/>
              <a:chExt cx="3127606" cy="3557517"/>
            </a:xfrm>
          </p:grpSpPr>
          <p:grpSp>
            <p:nvGrpSpPr>
              <p:cNvPr id="50" name="Groupe 21">
                <a:extLst>
                  <a:ext uri="{FF2B5EF4-FFF2-40B4-BE49-F238E27FC236}">
                    <a16:creationId xmlns:a16="http://schemas.microsoft.com/office/drawing/2014/main" id="{DAFCD60D-A5DA-4766-8CDE-C7307D1F4DAE}"/>
                  </a:ext>
                </a:extLst>
              </p:cNvPr>
              <p:cNvGrpSpPr/>
              <p:nvPr/>
            </p:nvGrpSpPr>
            <p:grpSpPr>
              <a:xfrm>
                <a:off x="4640732" y="1916832"/>
                <a:ext cx="1155404" cy="949708"/>
                <a:chOff x="1465604" y="3722917"/>
                <a:chExt cx="1080000" cy="1098268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68" name="Hexagone 67">
                  <a:extLst>
                    <a:ext uri="{FF2B5EF4-FFF2-40B4-BE49-F238E27FC236}">
                      <a16:creationId xmlns:a16="http://schemas.microsoft.com/office/drawing/2014/main" id="{71198BBA-A4F1-4BFC-BFC1-F77F2961D931}"/>
                    </a:ext>
                  </a:extLst>
                </p:cNvPr>
                <p:cNvSpPr/>
                <p:nvPr/>
              </p:nvSpPr>
              <p:spPr>
                <a:xfrm>
                  <a:off x="1465604" y="3722917"/>
                  <a:ext cx="1080000" cy="1080000"/>
                </a:xfrm>
                <a:prstGeom prst="hexagon">
                  <a:avLst/>
                </a:prstGeom>
                <a:grp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A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69" name="Graphique 5" descr="Recherches">
                  <a:extLst>
                    <a:ext uri="{FF2B5EF4-FFF2-40B4-BE49-F238E27FC236}">
                      <a16:creationId xmlns:a16="http://schemas.microsoft.com/office/drawing/2014/main" id="{0A357430-6E11-40C8-A318-0941A7FE6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9604" y="4209185"/>
                  <a:ext cx="612000" cy="612000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e 24">
                <a:extLst>
                  <a:ext uri="{FF2B5EF4-FFF2-40B4-BE49-F238E27FC236}">
                    <a16:creationId xmlns:a16="http://schemas.microsoft.com/office/drawing/2014/main" id="{6896A061-64DD-407A-A615-C17E13F8FB27}"/>
                  </a:ext>
                </a:extLst>
              </p:cNvPr>
              <p:cNvGrpSpPr/>
              <p:nvPr/>
            </p:nvGrpSpPr>
            <p:grpSpPr>
              <a:xfrm>
                <a:off x="4593119" y="4509120"/>
                <a:ext cx="1080000" cy="965229"/>
                <a:chOff x="2323508" y="3717434"/>
                <a:chExt cx="1080000" cy="1114551"/>
              </a:xfrm>
            </p:grpSpPr>
            <p:sp>
              <p:nvSpPr>
                <p:cNvPr id="66" name="Hexagone 65">
                  <a:extLst>
                    <a:ext uri="{FF2B5EF4-FFF2-40B4-BE49-F238E27FC236}">
                      <a16:creationId xmlns:a16="http://schemas.microsoft.com/office/drawing/2014/main" id="{E64F141D-C5F4-4C21-B65D-05254BA95E08}"/>
                    </a:ext>
                  </a:extLst>
                </p:cNvPr>
                <p:cNvSpPr/>
                <p:nvPr/>
              </p:nvSpPr>
              <p:spPr>
                <a:xfrm>
                  <a:off x="2323508" y="3717434"/>
                  <a:ext cx="1080000" cy="1080000"/>
                </a:xfrm>
                <a:prstGeom prst="hexagon">
                  <a:avLst/>
                </a:prstGeom>
                <a:solidFill>
                  <a:srgbClr val="CFB51B"/>
                </a:solidFill>
                <a:ln>
                  <a:solidFill>
                    <a:srgbClr val="7A6B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I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67" name="Graphique 8" descr="Tête avec engrenages">
                  <a:extLst>
                    <a:ext uri="{FF2B5EF4-FFF2-40B4-BE49-F238E27FC236}">
                      <a16:creationId xmlns:a16="http://schemas.microsoft.com/office/drawing/2014/main" id="{B0F739A2-6559-40C4-927E-6F77682A01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6708" y="4198385"/>
                  <a:ext cx="633600" cy="633600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e 27">
                <a:extLst>
                  <a:ext uri="{FF2B5EF4-FFF2-40B4-BE49-F238E27FC236}">
                    <a16:creationId xmlns:a16="http://schemas.microsoft.com/office/drawing/2014/main" id="{ADF6C83E-99D1-4C01-8827-06DF2D64D1FD}"/>
                  </a:ext>
                </a:extLst>
              </p:cNvPr>
              <p:cNvGrpSpPr/>
              <p:nvPr/>
            </p:nvGrpSpPr>
            <p:grpSpPr>
              <a:xfrm>
                <a:off x="3604634" y="3789040"/>
                <a:ext cx="1080000" cy="981870"/>
                <a:chOff x="7310898" y="3618849"/>
                <a:chExt cx="1080000" cy="1080000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64" name="Hexagone 63">
                  <a:extLst>
                    <a:ext uri="{FF2B5EF4-FFF2-40B4-BE49-F238E27FC236}">
                      <a16:creationId xmlns:a16="http://schemas.microsoft.com/office/drawing/2014/main" id="{2EA66C78-E631-493A-81E4-CBD0D8B2394F}"/>
                    </a:ext>
                  </a:extLst>
                </p:cNvPr>
                <p:cNvSpPr/>
                <p:nvPr/>
              </p:nvSpPr>
              <p:spPr>
                <a:xfrm>
                  <a:off x="7310898" y="3618849"/>
                  <a:ext cx="1080000" cy="1080000"/>
                </a:xfrm>
                <a:prstGeom prst="hexagon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C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65" name="Graphique 11" descr="Salle de classe">
                  <a:extLst>
                    <a:ext uri="{FF2B5EF4-FFF2-40B4-BE49-F238E27FC236}">
                      <a16:creationId xmlns:a16="http://schemas.microsoft.com/office/drawing/2014/main" id="{CE959CFD-D95E-46EE-829E-5D25515E91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4154" y="4059003"/>
                  <a:ext cx="633487" cy="633487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e 30">
                <a:extLst>
                  <a:ext uri="{FF2B5EF4-FFF2-40B4-BE49-F238E27FC236}">
                    <a16:creationId xmlns:a16="http://schemas.microsoft.com/office/drawing/2014/main" id="{DBFE8514-6C3B-4909-BFC5-A7B741652394}"/>
                  </a:ext>
                </a:extLst>
              </p:cNvPr>
              <p:cNvGrpSpPr/>
              <p:nvPr/>
            </p:nvGrpSpPr>
            <p:grpSpPr>
              <a:xfrm>
                <a:off x="5581603" y="3789040"/>
                <a:ext cx="1078630" cy="1011075"/>
                <a:chOff x="7441976" y="1052736"/>
                <a:chExt cx="1080000" cy="1138411"/>
              </a:xfrm>
            </p:grpSpPr>
            <p:sp>
              <p:nvSpPr>
                <p:cNvPr id="62" name="Hexagone 61">
                  <a:extLst>
                    <a:ext uri="{FF2B5EF4-FFF2-40B4-BE49-F238E27FC236}">
                      <a16:creationId xmlns:a16="http://schemas.microsoft.com/office/drawing/2014/main" id="{7A74DAA6-9082-44C7-8D62-2DF37CB7DF83}"/>
                    </a:ext>
                  </a:extLst>
                </p:cNvPr>
                <p:cNvSpPr/>
                <p:nvPr/>
              </p:nvSpPr>
              <p:spPr>
                <a:xfrm>
                  <a:off x="7441976" y="1052736"/>
                  <a:ext cx="1080000" cy="1080000"/>
                </a:xfrm>
                <a:prstGeom prst="hexagon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C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63" name="Graphique 14" descr="Journal">
                  <a:extLst>
                    <a:ext uri="{FF2B5EF4-FFF2-40B4-BE49-F238E27FC236}">
                      <a16:creationId xmlns:a16="http://schemas.microsoft.com/office/drawing/2014/main" id="{4291F279-205A-48A3-9E85-4CD7F5DAD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5976" y="1579147"/>
                  <a:ext cx="612000" cy="612000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e 33">
                <a:extLst>
                  <a:ext uri="{FF2B5EF4-FFF2-40B4-BE49-F238E27FC236}">
                    <a16:creationId xmlns:a16="http://schemas.microsoft.com/office/drawing/2014/main" id="{F53C784C-9AF5-4697-91CC-D197480F5FD0}"/>
                  </a:ext>
                </a:extLst>
              </p:cNvPr>
              <p:cNvGrpSpPr/>
              <p:nvPr/>
            </p:nvGrpSpPr>
            <p:grpSpPr>
              <a:xfrm>
                <a:off x="5676830" y="2492896"/>
                <a:ext cx="1055410" cy="947342"/>
                <a:chOff x="5820680" y="5301328"/>
                <a:chExt cx="1080000" cy="1080000"/>
              </a:xfrm>
            </p:grpSpPr>
            <p:sp>
              <p:nvSpPr>
                <p:cNvPr id="60" name="Hexagone 59">
                  <a:extLst>
                    <a:ext uri="{FF2B5EF4-FFF2-40B4-BE49-F238E27FC236}">
                      <a16:creationId xmlns:a16="http://schemas.microsoft.com/office/drawing/2014/main" id="{97452DA7-EAFE-49CE-8733-2633E2402DB6}"/>
                    </a:ext>
                  </a:extLst>
                </p:cNvPr>
                <p:cNvSpPr/>
                <p:nvPr/>
              </p:nvSpPr>
              <p:spPr>
                <a:xfrm>
                  <a:off x="5820680" y="5301328"/>
                  <a:ext cx="1080000" cy="1080000"/>
                </a:xfrm>
                <a:prstGeom prst="hexagon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M&amp;R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61" name="Graphique 17" descr="Tableau décisionnel">
                  <a:extLst>
                    <a:ext uri="{FF2B5EF4-FFF2-40B4-BE49-F238E27FC236}">
                      <a16:creationId xmlns:a16="http://schemas.microsoft.com/office/drawing/2014/main" id="{7F5B0851-6214-4625-B01F-9BE38EE239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4680" y="5769328"/>
                  <a:ext cx="612000" cy="612000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e 36">
                <a:extLst>
                  <a:ext uri="{FF2B5EF4-FFF2-40B4-BE49-F238E27FC236}">
                    <a16:creationId xmlns:a16="http://schemas.microsoft.com/office/drawing/2014/main" id="{0F7C5C6A-FB26-4B8F-B220-BCC3C8ADD30A}"/>
                  </a:ext>
                </a:extLst>
              </p:cNvPr>
              <p:cNvGrpSpPr/>
              <p:nvPr/>
            </p:nvGrpSpPr>
            <p:grpSpPr>
              <a:xfrm>
                <a:off x="3604634" y="2492896"/>
                <a:ext cx="1080000" cy="947342"/>
                <a:chOff x="4426334" y="5449930"/>
                <a:chExt cx="1080000" cy="1080000"/>
              </a:xfrm>
            </p:grpSpPr>
            <p:sp>
              <p:nvSpPr>
                <p:cNvPr id="58" name="Hexagone 57">
                  <a:extLst>
                    <a:ext uri="{FF2B5EF4-FFF2-40B4-BE49-F238E27FC236}">
                      <a16:creationId xmlns:a16="http://schemas.microsoft.com/office/drawing/2014/main" id="{C5230C2F-1B9D-4E62-AC44-6917B840C1D8}"/>
                    </a:ext>
                  </a:extLst>
                </p:cNvPr>
                <p:cNvSpPr/>
                <p:nvPr/>
              </p:nvSpPr>
              <p:spPr>
                <a:xfrm>
                  <a:off x="4426334" y="5449930"/>
                  <a:ext cx="1080000" cy="1080000"/>
                </a:xfrm>
                <a:prstGeom prst="hexag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100" b="1" dirty="0">
                      <a:latin typeface="Arial Narrow" pitchFamily="34" charset="0"/>
                    </a:rPr>
                    <a:t>E&amp;S</a:t>
                  </a:r>
                </a:p>
                <a:p>
                  <a:pPr algn="ctr"/>
                  <a:endParaRPr lang="fr-FR" sz="1100" b="1" dirty="0">
                    <a:latin typeface="Arial Narrow" pitchFamily="34" charset="0"/>
                  </a:endParaRPr>
                </a:p>
              </p:txBody>
            </p:sp>
            <p:pic>
              <p:nvPicPr>
                <p:cNvPr id="59" name="Graphique 20" descr="Internet">
                  <a:extLst>
                    <a:ext uri="{FF2B5EF4-FFF2-40B4-BE49-F238E27FC236}">
                      <a16:creationId xmlns:a16="http://schemas.microsoft.com/office/drawing/2014/main" id="{F9613635-B89E-4035-ABEE-180524FBD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0334" y="5917930"/>
                  <a:ext cx="612000" cy="612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Rectangle à coins arrondis 48"/>
            <p:cNvSpPr/>
            <p:nvPr/>
          </p:nvSpPr>
          <p:spPr>
            <a:xfrm>
              <a:off x="3707904" y="3573016"/>
              <a:ext cx="194421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  <a:latin typeface="+mj-lt"/>
                </a:rPr>
                <a:t>Les compétences</a:t>
              </a:r>
            </a:p>
          </p:txBody>
        </p:sp>
      </p:grpSp>
      <p:grpSp>
        <p:nvGrpSpPr>
          <p:cNvPr id="71" name="Groupe 55"/>
          <p:cNvGrpSpPr/>
          <p:nvPr/>
        </p:nvGrpSpPr>
        <p:grpSpPr>
          <a:xfrm>
            <a:off x="3664666" y="3847582"/>
            <a:ext cx="2304256" cy="2592288"/>
            <a:chOff x="6444208" y="1484784"/>
            <a:chExt cx="2304256" cy="2592288"/>
          </a:xfrm>
        </p:grpSpPr>
        <p:grpSp>
          <p:nvGrpSpPr>
            <p:cNvPr id="73" name="Groupe 50"/>
            <p:cNvGrpSpPr/>
            <p:nvPr/>
          </p:nvGrpSpPr>
          <p:grpSpPr>
            <a:xfrm>
              <a:off x="6444208" y="1484784"/>
              <a:ext cx="2304256" cy="2262105"/>
              <a:chOff x="6444208" y="1484784"/>
              <a:chExt cx="2304256" cy="2262105"/>
            </a:xfrm>
          </p:grpSpPr>
          <p:pic>
            <p:nvPicPr>
              <p:cNvPr id="75" name="Picture 6" descr="Drone Parrot Swing + Flypad"/>
              <p:cNvPicPr>
                <a:picLocks noChangeAspect="1" noChangeArrowheads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1700808"/>
                <a:ext cx="936104" cy="936104"/>
              </a:xfrm>
              <a:prstGeom prst="rect">
                <a:avLst/>
              </a:prstGeom>
              <a:noFill/>
            </p:spPr>
          </p:pic>
          <p:pic>
            <p:nvPicPr>
              <p:cNvPr id="76" name="Picture 8" descr="MakerBot Replicator + Imprimante 3D FDM taille de construction jusqu'à 295  x 195 x 165 mm couche : 100 µm USB, LAN, Wi-Fi(n),… - Prix pas cher -  Cdiscount"/>
              <p:cNvPicPr>
                <a:picLocks noChangeAspect="1" noChangeArrowheads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1484784"/>
                <a:ext cx="1296144" cy="1296144"/>
              </a:xfrm>
              <a:prstGeom prst="rect">
                <a:avLst/>
              </a:prstGeom>
              <a:noFill/>
            </p:spPr>
          </p:pic>
          <p:pic>
            <p:nvPicPr>
              <p:cNvPr id="77" name="Picture 10" descr="https://file1.science-et-vie.com/var/scienceetvie/storage/images/1/0/7/107203/le-premier-bras-robotise-open-source.jpg?alias=exact1024x768_l"/>
              <p:cNvPicPr>
                <a:picLocks noChangeAspect="1" noChangeArrowheads="1"/>
              </p:cNvPicPr>
              <p:nvPr/>
            </p:nvPicPr>
            <p:blipFill>
              <a:blip r:embed="rId1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2708920"/>
                <a:ext cx="1136001" cy="936104"/>
              </a:xfrm>
              <a:prstGeom prst="rect">
                <a:avLst/>
              </a:prstGeom>
              <a:noFill/>
            </p:spPr>
          </p:pic>
          <p:pic>
            <p:nvPicPr>
              <p:cNvPr id="78" name="Picture 12" descr="Stabilisateur GOPRO 3 – Clap Image – Location de matériel  vidéo/audio/photo/montage à RENNES-BRETAGNE"/>
              <p:cNvPicPr>
                <a:picLocks noChangeAspect="1" noChangeArrowheads="1"/>
              </p:cNvPicPr>
              <p:nvPr/>
            </p:nvPicPr>
            <p:blipFill>
              <a:blip r:embed="rId1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3140968"/>
                <a:ext cx="1080120" cy="605921"/>
              </a:xfrm>
              <a:prstGeom prst="rect">
                <a:avLst/>
              </a:prstGeom>
              <a:noFill/>
            </p:spPr>
          </p:pic>
          <p:pic>
            <p:nvPicPr>
              <p:cNvPr id="79" name="Picture 14" descr="micro:bit - MicroBit by BBC Australia"/>
              <p:cNvPicPr>
                <a:picLocks noChangeAspect="1" noChangeArrowheads="1"/>
              </p:cNvPicPr>
              <p:nvPr/>
            </p:nvPicPr>
            <p:blipFill>
              <a:blip r:embed="rId1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2276872"/>
                <a:ext cx="1008112" cy="1008112"/>
              </a:xfrm>
              <a:prstGeom prst="rect">
                <a:avLst/>
              </a:prstGeom>
              <a:noFill/>
            </p:spPr>
          </p:pic>
        </p:grpSp>
        <p:sp>
          <p:nvSpPr>
            <p:cNvPr id="74" name="Rectangle à coins arrondis 73"/>
            <p:cNvSpPr/>
            <p:nvPr/>
          </p:nvSpPr>
          <p:spPr>
            <a:xfrm>
              <a:off x="6660232" y="3645024"/>
              <a:ext cx="194421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  <a:latin typeface="+mj-lt"/>
                </a:rPr>
                <a:t>Les produits</a:t>
              </a:r>
            </a:p>
          </p:txBody>
        </p:sp>
      </p:grpSp>
      <p:sp>
        <p:nvSpPr>
          <p:cNvPr id="80" name="Double flèche verticale 79"/>
          <p:cNvSpPr/>
          <p:nvPr/>
        </p:nvSpPr>
        <p:spPr>
          <a:xfrm rot="17134287">
            <a:off x="3029726" y="1306658"/>
            <a:ext cx="463973" cy="2486029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 56"/>
          <p:cNvGrpSpPr/>
          <p:nvPr/>
        </p:nvGrpSpPr>
        <p:grpSpPr>
          <a:xfrm>
            <a:off x="4233346" y="1992527"/>
            <a:ext cx="2160240" cy="1654443"/>
            <a:chOff x="467544" y="2996952"/>
            <a:chExt cx="2160240" cy="1654443"/>
          </a:xfrm>
        </p:grpSpPr>
        <p:pic>
          <p:nvPicPr>
            <p:cNvPr id="82" name="Picture 16" descr="Notre Club – Tours Poker Club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7544" y="2996952"/>
              <a:ext cx="2046542" cy="1296144"/>
            </a:xfrm>
            <a:prstGeom prst="rect">
              <a:avLst/>
            </a:prstGeom>
            <a:noFill/>
          </p:spPr>
        </p:pic>
        <p:sp>
          <p:nvSpPr>
            <p:cNvPr id="83" name="Rectangle 82"/>
            <p:cNvSpPr/>
            <p:nvPr/>
          </p:nvSpPr>
          <p:spPr>
            <a:xfrm>
              <a:off x="755576" y="4005064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latin typeface="+mj-lt"/>
                </a:rPr>
                <a:t>Calendrier annuel</a:t>
              </a:r>
            </a:p>
            <a:p>
              <a:pPr algn="ctr"/>
              <a:r>
                <a:rPr lang="fr-FR" dirty="0">
                  <a:latin typeface="+mj-lt"/>
                </a:rPr>
                <a:t>̴ 32 semaines</a:t>
              </a:r>
            </a:p>
          </p:txBody>
        </p:sp>
      </p:grpSp>
      <p:sp>
        <p:nvSpPr>
          <p:cNvPr id="84" name="Double flèche verticale 83"/>
          <p:cNvSpPr/>
          <p:nvPr/>
        </p:nvSpPr>
        <p:spPr>
          <a:xfrm rot="5400000">
            <a:off x="2735515" y="4214575"/>
            <a:ext cx="463973" cy="1394329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Double flèche verticale 84"/>
          <p:cNvSpPr/>
          <p:nvPr/>
        </p:nvSpPr>
        <p:spPr>
          <a:xfrm rot="5400000">
            <a:off x="6162192" y="4546511"/>
            <a:ext cx="463973" cy="906398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6" name="Groupe 42"/>
          <p:cNvGrpSpPr/>
          <p:nvPr/>
        </p:nvGrpSpPr>
        <p:grpSpPr>
          <a:xfrm>
            <a:off x="6955993" y="3019490"/>
            <a:ext cx="1978830" cy="1656184"/>
            <a:chOff x="356588" y="714356"/>
            <a:chExt cx="1978830" cy="1656184"/>
          </a:xfrm>
        </p:grpSpPr>
        <p:pic>
          <p:nvPicPr>
            <p:cNvPr id="87" name="Picture 4" descr="IFOREP – Dossiers thématiques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714356"/>
              <a:ext cx="1906822" cy="1440160"/>
            </a:xfrm>
            <a:prstGeom prst="rect">
              <a:avLst/>
            </a:prstGeom>
            <a:noFill/>
          </p:spPr>
        </p:pic>
        <p:sp>
          <p:nvSpPr>
            <p:cNvPr id="88" name="Rectangle à coins arrondis 87"/>
            <p:cNvSpPr/>
            <p:nvPr/>
          </p:nvSpPr>
          <p:spPr>
            <a:xfrm>
              <a:off x="356588" y="1938492"/>
              <a:ext cx="1944216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ysClr val="windowText" lastClr="000000"/>
                  </a:solidFill>
                  <a:latin typeface="+mj-lt"/>
                </a:rPr>
                <a:t>Les thématiques</a:t>
              </a: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6687882" y="4579092"/>
            <a:ext cx="2519915" cy="1699065"/>
            <a:chOff x="6687882" y="4579092"/>
            <a:chExt cx="2519915" cy="1699065"/>
          </a:xfrm>
        </p:grpSpPr>
        <p:pic>
          <p:nvPicPr>
            <p:cNvPr id="2050" name="Picture 2" descr="groupes-de-travail - Agopop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36" y="4579092"/>
              <a:ext cx="1904974" cy="1428730"/>
            </a:xfrm>
            <a:prstGeom prst="rect">
              <a:avLst/>
            </a:prstGeom>
            <a:noFill/>
          </p:spPr>
        </p:pic>
        <p:sp>
          <p:nvSpPr>
            <p:cNvPr id="89" name="ZoneTexte 88"/>
            <p:cNvSpPr txBox="1"/>
            <p:nvPr/>
          </p:nvSpPr>
          <p:spPr>
            <a:xfrm>
              <a:off x="6687882" y="5908825"/>
              <a:ext cx="2519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Produire une séquence</a:t>
              </a:r>
            </a:p>
          </p:txBody>
        </p:sp>
      </p:grpSp>
      <p:sp>
        <p:nvSpPr>
          <p:cNvPr id="91" name="Flèche en arc 90"/>
          <p:cNvSpPr/>
          <p:nvPr/>
        </p:nvSpPr>
        <p:spPr>
          <a:xfrm flipH="1">
            <a:off x="4800666" y="1881584"/>
            <a:ext cx="3132539" cy="2182022"/>
          </a:xfrm>
          <a:prstGeom prst="circularArrow">
            <a:avLst>
              <a:gd name="adj1" fmla="val 7421"/>
              <a:gd name="adj2" fmla="val 897681"/>
              <a:gd name="adj3" fmla="val 15951810"/>
              <a:gd name="adj4" fmla="val 10800000"/>
              <a:gd name="adj5" fmla="val 8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2" name="Groupe 91"/>
          <p:cNvGrpSpPr/>
          <p:nvPr/>
        </p:nvGrpSpPr>
        <p:grpSpPr>
          <a:xfrm>
            <a:off x="3857552" y="3276460"/>
            <a:ext cx="3622620" cy="3189974"/>
            <a:chOff x="3705152" y="3124060"/>
            <a:chExt cx="3622620" cy="3189974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5152" y="3124060"/>
              <a:ext cx="2152000" cy="294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ZoneTexte 93"/>
            <p:cNvSpPr txBox="1"/>
            <p:nvPr/>
          </p:nvSpPr>
          <p:spPr>
            <a:xfrm>
              <a:off x="4233346" y="5390704"/>
              <a:ext cx="30944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Progression</a:t>
              </a:r>
            </a:p>
            <a:p>
              <a:pPr algn="ctr"/>
              <a:r>
                <a:rPr lang="fr-FR" dirty="0"/>
                <a:t>Démarche des sciences de l’ingénieur</a:t>
              </a:r>
            </a:p>
          </p:txBody>
        </p:sp>
      </p:grp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60E3DCF-8E25-41F7-95C6-75E4861A47E0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0.03148 L -0.41493 -0.4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  <p:bldP spid="80" grpId="0" animBg="1"/>
      <p:bldP spid="84" grpId="0" animBg="1"/>
      <p:bldP spid="85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93705-9188-4B05-BCEA-A794F730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Calendrier</a:t>
            </a:r>
            <a:endParaRPr lang="fr-FR" sz="2800" dirty="0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7087BE3-9A70-4F09-8D2B-B38CCD54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22" y="136330"/>
            <a:ext cx="1442846" cy="14732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00E693-9A9C-417E-AB6D-1BB8D1637223}"/>
              </a:ext>
            </a:extLst>
          </p:cNvPr>
          <p:cNvSpPr txBox="1"/>
          <p:nvPr/>
        </p:nvSpPr>
        <p:spPr>
          <a:xfrm>
            <a:off x="1149292" y="1736521"/>
            <a:ext cx="684541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/>
              <a:t>Les 2 années du cycle terminal sont jalonnées par les évaluations communes et les épreuves ponctuelles.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Comment construire une programmation didactique rythmée par les démarches pédagogiques et les compétences à mobiliser en respectant les jalons imposés par l’examen ?</a:t>
            </a:r>
            <a:endParaRPr lang="fr-FR" sz="2400" b="1" dirty="0">
              <a:cs typeface="Calibri"/>
            </a:endParaRPr>
          </a:p>
        </p:txBody>
      </p:sp>
      <p:pic>
        <p:nvPicPr>
          <p:cNvPr id="4" name="Picture 2" descr="Icône du drapeau sur fond blanc — Image vectorielle vectorgalaxy ©  #211987108">
            <a:extLst>
              <a:ext uri="{FF2B5EF4-FFF2-40B4-BE49-F238E27FC236}">
                <a16:creationId xmlns:a16="http://schemas.microsoft.com/office/drawing/2014/main" id="{F4EA1691-103B-41B5-A3B5-16692DE2B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4" t="16856" r="19930" b="17529"/>
          <a:stretch/>
        </p:blipFill>
        <p:spPr bwMode="auto">
          <a:xfrm>
            <a:off x="7994708" y="1883705"/>
            <a:ext cx="505993" cy="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9CABF61-955F-4F00-AD1A-90AC8A50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3394" y="6492874"/>
            <a:ext cx="300606" cy="365125"/>
          </a:xfrm>
        </p:spPr>
        <p:txBody>
          <a:bodyPr/>
          <a:lstStyle/>
          <a:p>
            <a:fld id="{144BB07B-E674-E847-921B-89EC41271B7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4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089E9A-6516-4C72-8882-846093FF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372"/>
            <a:ext cx="9144000" cy="5700156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546" y="-136290"/>
            <a:ext cx="8229600" cy="85010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Progression</a:t>
            </a:r>
            <a:r>
              <a:rPr lang="fr-FR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didactique annuelle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AFCD60D-A5DA-4766-8CDE-C7307D1F4DAE}"/>
              </a:ext>
            </a:extLst>
          </p:cNvPr>
          <p:cNvGrpSpPr/>
          <p:nvPr/>
        </p:nvGrpSpPr>
        <p:grpSpPr>
          <a:xfrm>
            <a:off x="4270161" y="2291063"/>
            <a:ext cx="1308518" cy="1146326"/>
            <a:chOff x="1465604" y="3722917"/>
            <a:chExt cx="1080000" cy="1098268"/>
          </a:xfrm>
          <a:solidFill>
            <a:schemeClr val="accent6">
              <a:lumMod val="75000"/>
            </a:schemeClr>
          </a:solidFill>
        </p:grpSpPr>
        <p:sp>
          <p:nvSpPr>
            <p:cNvPr id="27" name="Hexagone 26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A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28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9604" y="4209185"/>
              <a:ext cx="612000" cy="612000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6896A061-64DD-407A-A615-C17E13F8FB27}"/>
              </a:ext>
            </a:extLst>
          </p:cNvPr>
          <p:cNvGrpSpPr/>
          <p:nvPr/>
        </p:nvGrpSpPr>
        <p:grpSpPr>
          <a:xfrm>
            <a:off x="7056996" y="4059194"/>
            <a:ext cx="1055410" cy="935308"/>
            <a:chOff x="2323508" y="3717434"/>
            <a:chExt cx="1080000" cy="1089627"/>
          </a:xfrm>
        </p:grpSpPr>
        <p:sp>
          <p:nvSpPr>
            <p:cNvPr id="30" name="Hexagone 29">
              <a:extLst>
                <a:ext uri="{FF2B5EF4-FFF2-40B4-BE49-F238E27FC236}">
                  <a16:creationId xmlns:a16="http://schemas.microsoft.com/office/drawing/2014/main" id="{E64F141D-C5F4-4C21-B65D-05254BA95E08}"/>
                </a:ext>
              </a:extLst>
            </p:cNvPr>
            <p:cNvSpPr/>
            <p:nvPr/>
          </p:nvSpPr>
          <p:spPr>
            <a:xfrm>
              <a:off x="2323508" y="3717434"/>
              <a:ext cx="1080000" cy="1080000"/>
            </a:xfrm>
            <a:prstGeom prst="hexagon">
              <a:avLst/>
            </a:prstGeom>
            <a:solidFill>
              <a:srgbClr val="CFB51B"/>
            </a:solidFill>
            <a:ln>
              <a:solidFill>
                <a:srgbClr val="7A6B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I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31" name="Graphique 8" descr="Tête avec engrenages">
              <a:extLst>
                <a:ext uri="{FF2B5EF4-FFF2-40B4-BE49-F238E27FC236}">
                  <a16:creationId xmlns:a16="http://schemas.microsoft.com/office/drawing/2014/main" id="{B0F739A2-6559-40C4-927E-6F77682A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2180" y="4173461"/>
              <a:ext cx="633600" cy="633600"/>
            </a:xfrm>
            <a:prstGeom prst="rect">
              <a:avLst/>
            </a:prstGeom>
          </p:spPr>
        </p:pic>
      </p:grpSp>
      <p:sp>
        <p:nvSpPr>
          <p:cNvPr id="44" name="ZoneTexte 43"/>
          <p:cNvSpPr txBox="1"/>
          <p:nvPr/>
        </p:nvSpPr>
        <p:spPr>
          <a:xfrm>
            <a:off x="425302" y="440776"/>
            <a:ext cx="87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démarche des sciences de l’ingénieur à travers les compétences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6364418" y="947057"/>
            <a:ext cx="1078630" cy="1011075"/>
            <a:chOff x="7161917" y="4134839"/>
            <a:chExt cx="1078630" cy="964341"/>
          </a:xfrm>
        </p:grpSpPr>
        <p:sp>
          <p:nvSpPr>
            <p:cNvPr id="46" name="Hexagone 45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7161917" y="4134839"/>
              <a:ext cx="1078630" cy="959198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47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42455" y="4772497"/>
              <a:ext cx="367360" cy="326683"/>
            </a:xfrm>
            <a:prstGeom prst="rect">
              <a:avLst/>
            </a:prstGeom>
          </p:spPr>
        </p:pic>
        <p:pic>
          <p:nvPicPr>
            <p:cNvPr id="56" name="Graphique 11" descr="Salle de classe">
              <a:extLst>
                <a:ext uri="{FF2B5EF4-FFF2-40B4-BE49-F238E27FC236}">
                  <a16:creationId xmlns:a16="http://schemas.microsoft.com/office/drawing/2014/main" id="{CE959CFD-D95E-46EE-829E-5D25515E9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56650" y="4772496"/>
              <a:ext cx="359333" cy="326683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2962497" y="2336972"/>
            <a:ext cx="1078630" cy="935308"/>
            <a:chOff x="4426334" y="5449930"/>
            <a:chExt cx="1080000" cy="1080000"/>
          </a:xfrm>
        </p:grpSpPr>
        <p:sp>
          <p:nvSpPr>
            <p:cNvPr id="59" name="Hexagone 58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S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60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3025414" y="3721769"/>
            <a:ext cx="1080000" cy="935307"/>
            <a:chOff x="4426334" y="5449930"/>
            <a:chExt cx="1080000" cy="1080000"/>
          </a:xfrm>
        </p:grpSpPr>
        <p:sp>
          <p:nvSpPr>
            <p:cNvPr id="62" name="Hexagone 61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E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63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F53C784C-9AF5-4697-91CC-D197480F5FD0}"/>
              </a:ext>
            </a:extLst>
          </p:cNvPr>
          <p:cNvGrpSpPr/>
          <p:nvPr/>
        </p:nvGrpSpPr>
        <p:grpSpPr>
          <a:xfrm>
            <a:off x="2087004" y="3733399"/>
            <a:ext cx="1055410" cy="947342"/>
            <a:chOff x="5820680" y="5301328"/>
            <a:chExt cx="1080000" cy="1080000"/>
          </a:xfrm>
        </p:grpSpPr>
        <p:sp>
          <p:nvSpPr>
            <p:cNvPr id="67" name="Hexagone 66">
              <a:extLst>
                <a:ext uri="{FF2B5EF4-FFF2-40B4-BE49-F238E27FC236}">
                  <a16:creationId xmlns:a16="http://schemas.microsoft.com/office/drawing/2014/main" id="{97452DA7-EAFE-49CE-8733-2633E2402DB6}"/>
                </a:ext>
              </a:extLst>
            </p:cNvPr>
            <p:cNvSpPr/>
            <p:nvPr/>
          </p:nvSpPr>
          <p:spPr>
            <a:xfrm>
              <a:off x="5820680" y="5301328"/>
              <a:ext cx="1080000" cy="10800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M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68" name="Graphique 17" descr="Tableau décisionnel">
              <a:extLst>
                <a:ext uri="{FF2B5EF4-FFF2-40B4-BE49-F238E27FC236}">
                  <a16:creationId xmlns:a16="http://schemas.microsoft.com/office/drawing/2014/main" id="{7F5B0851-6214-4625-B01F-9BE38EE2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54680" y="5769328"/>
              <a:ext cx="612000" cy="612000"/>
            </a:xfrm>
            <a:prstGeom prst="rect">
              <a:avLst/>
            </a:prstGeom>
          </p:spPr>
        </p:pic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7A6311-061B-46AF-84FB-7ED84A883EA1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7811D2-40FE-4083-93F9-E28A6EEFB5A0}"/>
              </a:ext>
            </a:extLst>
          </p:cNvPr>
          <p:cNvGrpSpPr/>
          <p:nvPr/>
        </p:nvGrpSpPr>
        <p:grpSpPr>
          <a:xfrm>
            <a:off x="5937973" y="4093490"/>
            <a:ext cx="1062014" cy="1005683"/>
            <a:chOff x="5937973" y="4093490"/>
            <a:chExt cx="1062014" cy="100568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79E476D-2CFD-442F-919A-6465E388B44D}"/>
                </a:ext>
              </a:extLst>
            </p:cNvPr>
            <p:cNvSpPr/>
            <p:nvPr/>
          </p:nvSpPr>
          <p:spPr>
            <a:xfrm>
              <a:off x="5944579" y="4093490"/>
              <a:ext cx="1055408" cy="100568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B443CE6-0FFB-46F0-914A-BEC2B5F59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37973" y="4280746"/>
              <a:ext cx="1048603" cy="6218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1"/>
          <a:stretch>
            <a:fillRect/>
          </a:stretch>
        </p:blipFill>
        <p:spPr bwMode="auto">
          <a:xfrm>
            <a:off x="71164" y="501163"/>
            <a:ext cx="8985054" cy="35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546" y="-200088"/>
            <a:ext cx="8229600" cy="85010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Progression</a:t>
            </a:r>
            <a:r>
              <a:rPr lang="fr-FR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didactique annuelle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70" y="4156473"/>
            <a:ext cx="8229600" cy="260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458" y="663666"/>
            <a:ext cx="3069854" cy="343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5B635EC-5755-40CA-A0B7-100E60E47979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3805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2" y="666206"/>
            <a:ext cx="8896711" cy="38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5738" y="-83125"/>
            <a:ext cx="8229600" cy="85010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Progression didactique annuelle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" y="3363291"/>
            <a:ext cx="8908419" cy="3486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04850" y="1143000"/>
            <a:ext cx="1628775" cy="2280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1102209" y="1295400"/>
            <a:ext cx="1574316" cy="2128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1664184" y="1447800"/>
            <a:ext cx="1155216" cy="197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098918" y="1571625"/>
            <a:ext cx="853832" cy="1823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2525834" y="1857375"/>
            <a:ext cx="684091" cy="1528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3143250" y="2143125"/>
            <a:ext cx="180976" cy="125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3476626" y="2171700"/>
            <a:ext cx="0" cy="1213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771900" y="2438400"/>
            <a:ext cx="0" cy="947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267200" y="2590800"/>
            <a:ext cx="0" cy="79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619625" y="2743200"/>
            <a:ext cx="0" cy="642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5029200" y="3152775"/>
            <a:ext cx="114300" cy="270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175738" y="3369093"/>
            <a:ext cx="8623005" cy="3462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fr-F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veillera à ce que chaque séquence puisse répondre en partie ou à toute la démarche des sciences de l’ingénieur</a:t>
            </a:r>
          </a:p>
          <a:p>
            <a:pPr algn="ctr"/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A845-7E03-4080-90EC-1804D4AE921E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22FF917-5AC7-49B8-B537-F1FDF99B6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505" y="4512259"/>
            <a:ext cx="960000" cy="96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CB5708F-E4FC-43F6-8F2A-F1BD4B36D4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970" y="4509695"/>
            <a:ext cx="960000" cy="96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A65F4BF-7828-4A5F-92A5-98BB3997C683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895" y="4214560"/>
            <a:ext cx="960000" cy="96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F575EEC-2BD5-410A-B058-C621F608FF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948" y="5411076"/>
            <a:ext cx="959999" cy="95999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D15F898-28D0-49A7-B3A5-8168CEB14048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463" y="5738009"/>
            <a:ext cx="960000" cy="96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99D0A54-CEE5-4FFB-957F-348D442CE1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347" y="5909895"/>
            <a:ext cx="1160151" cy="8563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1FAC58A-E453-40EE-A04B-415ADFBE0D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927" y="4870449"/>
            <a:ext cx="700947" cy="102872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BD772C6-942C-488A-9F0D-484D062F01F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56" y="5589798"/>
            <a:ext cx="911137" cy="1113808"/>
          </a:xfrm>
          <a:prstGeom prst="rect">
            <a:avLst/>
          </a:pr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E0E703D4-1D87-4128-99EE-138BF7FD9FC9}"/>
              </a:ext>
            </a:extLst>
          </p:cNvPr>
          <p:cNvSpPr/>
          <p:nvPr/>
        </p:nvSpPr>
        <p:spPr>
          <a:xfrm>
            <a:off x="3138690" y="4391503"/>
            <a:ext cx="1166291" cy="1077268"/>
          </a:xfrm>
          <a:prstGeom prst="arc">
            <a:avLst>
              <a:gd name="adj1" fmla="val 13118053"/>
              <a:gd name="adj2" fmla="val 19136703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9D8FAE7A-D4BB-4ACD-8896-A8C7F511504A}"/>
              </a:ext>
            </a:extLst>
          </p:cNvPr>
          <p:cNvSpPr/>
          <p:nvPr/>
        </p:nvSpPr>
        <p:spPr>
          <a:xfrm>
            <a:off x="2887049" y="5087255"/>
            <a:ext cx="1259112" cy="1088696"/>
          </a:xfrm>
          <a:prstGeom prst="arc">
            <a:avLst>
              <a:gd name="adj1" fmla="val 6554175"/>
              <a:gd name="adj2" fmla="val 11250186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A221142-DF8A-4382-8121-7D7F55B6AD37}"/>
              </a:ext>
            </a:extLst>
          </p:cNvPr>
          <p:cNvSpPr/>
          <p:nvPr/>
        </p:nvSpPr>
        <p:spPr>
          <a:xfrm>
            <a:off x="3298478" y="5092050"/>
            <a:ext cx="1259112" cy="1088696"/>
          </a:xfrm>
          <a:prstGeom prst="arc">
            <a:avLst>
              <a:gd name="adj1" fmla="val 21155680"/>
              <a:gd name="adj2" fmla="val 4047635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238ED2E-5645-4C59-867C-EB4265F07756}"/>
              </a:ext>
            </a:extLst>
          </p:cNvPr>
          <p:cNvCxnSpPr/>
          <p:nvPr/>
        </p:nvCxnSpPr>
        <p:spPr>
          <a:xfrm>
            <a:off x="5990395" y="5224207"/>
            <a:ext cx="369" cy="4800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, isolé, arrière-plan., blanc, calendrier, 3d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153244"/>
            <a:ext cx="2357454" cy="170260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560294" y="2582004"/>
            <a:ext cx="2369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Progression et positionnement de la séquence (</a:t>
            </a:r>
            <a:r>
              <a:rPr lang="fr-FR" dirty="0" err="1"/>
              <a:t>sem</a:t>
            </a:r>
            <a:r>
              <a:rPr lang="fr-FR" dirty="0"/>
              <a:t> 1-2)</a:t>
            </a:r>
          </a:p>
        </p:txBody>
      </p:sp>
      <p:pic>
        <p:nvPicPr>
          <p:cNvPr id="36866" name="Picture 2" descr="bonhomme blanc 3d | images gratuites et libres de droit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14290"/>
            <a:ext cx="2857520" cy="285752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118" y="-191394"/>
            <a:ext cx="8229600" cy="85010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l"/>
            <a:r>
              <a:rPr lang="fr-FR" sz="36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Séquence n°6</a:t>
            </a:r>
          </a:p>
        </p:txBody>
      </p:sp>
      <p:grpSp>
        <p:nvGrpSpPr>
          <p:cNvPr id="3" name="Groupe 3">
            <a:extLst>
              <a:ext uri="{FF2B5EF4-FFF2-40B4-BE49-F238E27FC236}">
                <a16:creationId xmlns:a16="http://schemas.microsoft.com/office/drawing/2014/main" id="{DAFCD60D-A5DA-4766-8CDE-C7307D1F4DAE}"/>
              </a:ext>
            </a:extLst>
          </p:cNvPr>
          <p:cNvGrpSpPr/>
          <p:nvPr/>
        </p:nvGrpSpPr>
        <p:grpSpPr>
          <a:xfrm>
            <a:off x="142844" y="3857628"/>
            <a:ext cx="1155404" cy="949708"/>
            <a:chOff x="1465604" y="3722917"/>
            <a:chExt cx="1080000" cy="1098268"/>
          </a:xfrm>
          <a:solidFill>
            <a:schemeClr val="accent6">
              <a:lumMod val="75000"/>
            </a:schemeClr>
          </a:solidFill>
        </p:grpSpPr>
        <p:sp>
          <p:nvSpPr>
            <p:cNvPr id="5" name="Hexagone 4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A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6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9604" y="4209185"/>
              <a:ext cx="612000" cy="612000"/>
            </a:xfrm>
            <a:prstGeom prst="rect">
              <a:avLst/>
            </a:prstGeom>
          </p:spPr>
        </p:pic>
      </p:grpSp>
      <p:grpSp>
        <p:nvGrpSpPr>
          <p:cNvPr id="4" name="Groupe 6">
            <a:extLst>
              <a:ext uri="{FF2B5EF4-FFF2-40B4-BE49-F238E27FC236}">
                <a16:creationId xmlns:a16="http://schemas.microsoft.com/office/drawing/2014/main" id="{6896A061-64DD-407A-A615-C17E13F8FB27}"/>
              </a:ext>
            </a:extLst>
          </p:cNvPr>
          <p:cNvGrpSpPr/>
          <p:nvPr/>
        </p:nvGrpSpPr>
        <p:grpSpPr>
          <a:xfrm>
            <a:off x="9572660" y="1571612"/>
            <a:ext cx="1080000" cy="965229"/>
            <a:chOff x="2323508" y="3717434"/>
            <a:chExt cx="1080000" cy="1114551"/>
          </a:xfrm>
        </p:grpSpPr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E64F141D-C5F4-4C21-B65D-05254BA95E08}"/>
                </a:ext>
              </a:extLst>
            </p:cNvPr>
            <p:cNvSpPr/>
            <p:nvPr/>
          </p:nvSpPr>
          <p:spPr>
            <a:xfrm>
              <a:off x="2323508" y="3717434"/>
              <a:ext cx="1080000" cy="1080000"/>
            </a:xfrm>
            <a:prstGeom prst="hexagon">
              <a:avLst/>
            </a:prstGeom>
            <a:solidFill>
              <a:srgbClr val="CFB51B"/>
            </a:solidFill>
            <a:ln>
              <a:solidFill>
                <a:srgbClr val="7A6B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I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9" name="Graphique 8" descr="Tête avec engrenages">
              <a:extLst>
                <a:ext uri="{FF2B5EF4-FFF2-40B4-BE49-F238E27FC236}">
                  <a16:creationId xmlns:a16="http://schemas.microsoft.com/office/drawing/2014/main" id="{B0F739A2-6559-40C4-927E-6F77682A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46708" y="4198385"/>
              <a:ext cx="633600" cy="633600"/>
            </a:xfrm>
            <a:prstGeom prst="rect">
              <a:avLst/>
            </a:prstGeom>
          </p:spPr>
        </p:pic>
      </p:grpSp>
      <p:grpSp>
        <p:nvGrpSpPr>
          <p:cNvPr id="7" name="Groupe 9">
            <a:extLst>
              <a:ext uri="{FF2B5EF4-FFF2-40B4-BE49-F238E27FC236}">
                <a16:creationId xmlns:a16="http://schemas.microsoft.com/office/drawing/2014/main" id="{ADF6C83E-99D1-4C01-8827-06DF2D64D1FD}"/>
              </a:ext>
            </a:extLst>
          </p:cNvPr>
          <p:cNvGrpSpPr/>
          <p:nvPr/>
        </p:nvGrpSpPr>
        <p:grpSpPr>
          <a:xfrm>
            <a:off x="9540552" y="404664"/>
            <a:ext cx="1080000" cy="981870"/>
            <a:chOff x="7310898" y="3618849"/>
            <a:chExt cx="1080000" cy="1080000"/>
          </a:xfrm>
          <a:solidFill>
            <a:schemeClr val="accent3">
              <a:lumMod val="75000"/>
            </a:schemeClr>
          </a:solidFill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2EA66C78-E631-493A-81E4-CBD0D8B2394F}"/>
                </a:ext>
              </a:extLst>
            </p:cNvPr>
            <p:cNvSpPr/>
            <p:nvPr/>
          </p:nvSpPr>
          <p:spPr>
            <a:xfrm>
              <a:off x="7310898" y="3618849"/>
              <a:ext cx="1080000" cy="1080000"/>
            </a:xfrm>
            <a:prstGeom prst="hexagon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12" name="Graphique 11" descr="Salle de classe">
              <a:extLst>
                <a:ext uri="{FF2B5EF4-FFF2-40B4-BE49-F238E27FC236}">
                  <a16:creationId xmlns:a16="http://schemas.microsoft.com/office/drawing/2014/main" id="{CE959CFD-D95E-46EE-829E-5D25515E9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4154" y="4059003"/>
              <a:ext cx="633487" cy="633487"/>
            </a:xfrm>
            <a:prstGeom prst="rect">
              <a:avLst/>
            </a:prstGeom>
          </p:spPr>
        </p:pic>
      </p:grpSp>
      <p:grpSp>
        <p:nvGrpSpPr>
          <p:cNvPr id="10" name="Groupe 12">
            <a:extLst>
              <a:ext uri="{FF2B5EF4-FFF2-40B4-BE49-F238E27FC236}">
                <a16:creationId xmlns:a16="http://schemas.microsoft.com/office/drawing/2014/main" id="{DBFE8514-6C3B-4909-BFC5-A7B741652394}"/>
              </a:ext>
            </a:extLst>
          </p:cNvPr>
          <p:cNvGrpSpPr/>
          <p:nvPr/>
        </p:nvGrpSpPr>
        <p:grpSpPr>
          <a:xfrm>
            <a:off x="7715272" y="3929066"/>
            <a:ext cx="1078630" cy="1011075"/>
            <a:chOff x="7441976" y="1052736"/>
            <a:chExt cx="1080000" cy="1138411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7441976" y="1052736"/>
              <a:ext cx="1080000" cy="1080000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15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75976" y="1579147"/>
              <a:ext cx="612000" cy="612000"/>
            </a:xfrm>
            <a:prstGeom prst="rect">
              <a:avLst/>
            </a:prstGeom>
          </p:spPr>
        </p:pic>
      </p:grpSp>
      <p:grpSp>
        <p:nvGrpSpPr>
          <p:cNvPr id="13" name="Groupe 15">
            <a:extLst>
              <a:ext uri="{FF2B5EF4-FFF2-40B4-BE49-F238E27FC236}">
                <a16:creationId xmlns:a16="http://schemas.microsoft.com/office/drawing/2014/main" id="{F53C784C-9AF5-4697-91CC-D197480F5FD0}"/>
              </a:ext>
            </a:extLst>
          </p:cNvPr>
          <p:cNvGrpSpPr/>
          <p:nvPr/>
        </p:nvGrpSpPr>
        <p:grpSpPr>
          <a:xfrm>
            <a:off x="5500694" y="5350434"/>
            <a:ext cx="1055410" cy="947342"/>
            <a:chOff x="5820680" y="5301328"/>
            <a:chExt cx="1080000" cy="1080000"/>
          </a:xfrm>
        </p:grpSpPr>
        <p:sp>
          <p:nvSpPr>
            <p:cNvPr id="17" name="Hexagone 16">
              <a:extLst>
                <a:ext uri="{FF2B5EF4-FFF2-40B4-BE49-F238E27FC236}">
                  <a16:creationId xmlns:a16="http://schemas.microsoft.com/office/drawing/2014/main" id="{97452DA7-EAFE-49CE-8733-2633E2402DB6}"/>
                </a:ext>
              </a:extLst>
            </p:cNvPr>
            <p:cNvSpPr/>
            <p:nvPr/>
          </p:nvSpPr>
          <p:spPr>
            <a:xfrm>
              <a:off x="5820680" y="5301328"/>
              <a:ext cx="1080000" cy="10800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M</a:t>
              </a:r>
              <a:r>
                <a:rPr lang="fr-FR" sz="1200" dirty="0"/>
                <a:t>&amp;</a:t>
              </a:r>
              <a:r>
                <a:rPr lang="fr-FR" sz="2400" dirty="0"/>
                <a:t>R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18" name="Graphique 17" descr="Tableau décisionnel">
              <a:extLst>
                <a:ext uri="{FF2B5EF4-FFF2-40B4-BE49-F238E27FC236}">
                  <a16:creationId xmlns:a16="http://schemas.microsoft.com/office/drawing/2014/main" id="{7F5B0851-6214-4625-B01F-9BE38EE2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54680" y="5769328"/>
              <a:ext cx="612000" cy="612000"/>
            </a:xfrm>
            <a:prstGeom prst="rect">
              <a:avLst/>
            </a:prstGeom>
          </p:spPr>
        </p:pic>
      </p:grpSp>
      <p:grpSp>
        <p:nvGrpSpPr>
          <p:cNvPr id="16" name="Groupe 18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2500298" y="5374574"/>
            <a:ext cx="1080000" cy="947342"/>
            <a:chOff x="4426334" y="5449930"/>
            <a:chExt cx="1080000" cy="1080000"/>
          </a:xfrm>
        </p:grpSpPr>
        <p:sp>
          <p:nvSpPr>
            <p:cNvPr id="20" name="Hexagone 19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E</a:t>
              </a:r>
              <a:r>
                <a:rPr lang="fr-FR" sz="1200" dirty="0"/>
                <a:t>&amp;</a:t>
              </a:r>
              <a:r>
                <a:rPr lang="fr-FR" sz="2400" dirty="0"/>
                <a:t>S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21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grpSp>
        <p:nvGrpSpPr>
          <p:cNvPr id="19" name="Groupe 27"/>
          <p:cNvGrpSpPr/>
          <p:nvPr/>
        </p:nvGrpSpPr>
        <p:grpSpPr>
          <a:xfrm>
            <a:off x="-180528" y="714356"/>
            <a:ext cx="2880320" cy="2286001"/>
            <a:chOff x="179512" y="2132856"/>
            <a:chExt cx="2880320" cy="2286001"/>
          </a:xfrm>
        </p:grpSpPr>
        <p:pic>
          <p:nvPicPr>
            <p:cNvPr id="1026" name="Picture 2" descr="PLANNING SAISON 2019.2020 – DISTRICT DE FOOTBALL DE TARN-ET-GARONNE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132856"/>
              <a:ext cx="2857500" cy="2286001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683568" y="3646765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Calendrier annuel</a:t>
              </a:r>
            </a:p>
            <a:p>
              <a:pPr algn="ctr"/>
              <a:r>
                <a:rPr lang="fr-FR" dirty="0">
                  <a:latin typeface="Calibri"/>
                </a:rPr>
                <a:t>̴ 32 semaines</a:t>
              </a:r>
              <a:endParaRPr lang="fr-FR" dirty="0"/>
            </a:p>
          </p:txBody>
        </p:sp>
      </p:grpSp>
      <p:sp>
        <p:nvSpPr>
          <p:cNvPr id="25" name="Flèche droite rayée 24"/>
          <p:cNvSpPr/>
          <p:nvPr/>
        </p:nvSpPr>
        <p:spPr>
          <a:xfrm>
            <a:off x="2411760" y="1650460"/>
            <a:ext cx="648072" cy="360040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845518" y="2786058"/>
            <a:ext cx="265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Objectif pédagogique ?</a:t>
            </a:r>
          </a:p>
        </p:txBody>
      </p:sp>
      <p:sp>
        <p:nvSpPr>
          <p:cNvPr id="31" name="Flèche droite rayée 30"/>
          <p:cNvSpPr/>
          <p:nvPr/>
        </p:nvSpPr>
        <p:spPr>
          <a:xfrm>
            <a:off x="5580112" y="1866484"/>
            <a:ext cx="648072" cy="360040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214414" y="3714752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travers l’étude d’un produit, l’élève doit être capable de relever les performances du produit, de simuler le fonctionnement du produit, de quantifier et d’analyser les écarts. </a:t>
            </a:r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21005E23-88A9-41EE-B8FF-BB8601AE5CCC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35486 L -0.0118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age associÃ©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6934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https://i0.wp.com/couloir4.com/wp-content/uploads/2015/06/Stat-Bolt.pn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2" t="13889" b="13699"/>
          <a:stretch>
            <a:fillRect/>
          </a:stretch>
        </p:blipFill>
        <p:spPr bwMode="auto">
          <a:xfrm>
            <a:off x="71374" y="2428868"/>
            <a:ext cx="31433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4643446"/>
            <a:ext cx="8454188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fr-FR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Thématique : </a:t>
            </a:r>
            <a:r>
              <a:rPr lang="fr-FR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L’homme assisté, réparé, augmenté</a:t>
            </a:r>
          </a:p>
          <a:p>
            <a:pPr algn="ctr"/>
            <a:r>
              <a:rPr lang="fr-FR" dirty="0">
                <a:latin typeface="+mj-lt"/>
              </a:rPr>
              <a:t>(l’augmentation des performances du corps humain) </a:t>
            </a:r>
            <a:br>
              <a:rPr lang="fr-FR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endParaRPr lang="fr-FR" sz="1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Problématique : </a:t>
            </a:r>
            <a:r>
              <a:rPr lang="fr-FR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Peut-on réaliser un programme d'entraînement afin de battre le record du monde d’</a:t>
            </a:r>
            <a:r>
              <a:rPr lang="fr-FR" sz="2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Usain</a:t>
            </a:r>
            <a:r>
              <a:rPr lang="fr-FR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fr-FR" sz="2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Bolt</a:t>
            </a:r>
            <a:r>
              <a:rPr lang="fr-FR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? </a:t>
            </a:r>
          </a:p>
          <a:p>
            <a:pPr algn="ctr"/>
            <a:endParaRPr lang="fr-FR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4541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Séquence n°6 : Contexte de l’étude </a:t>
            </a:r>
            <a:endParaRPr lang="fr-FR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7" name="Flèche droite rayée 16"/>
          <p:cNvSpPr/>
          <p:nvPr/>
        </p:nvSpPr>
        <p:spPr>
          <a:xfrm>
            <a:off x="3286116" y="2214554"/>
            <a:ext cx="714380" cy="57150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818" name="Picture 2" descr="https://runners.ouest-france.fr/wp-content/uploads/2017/05/sprint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714356"/>
            <a:ext cx="4572032" cy="2188727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929058" y="307181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ctr"/>
            <a:r>
              <a:rPr lang="fr-FR" sz="2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Aider les sprinteurs à s’entraîner afin de battre le record du monde d’</a:t>
            </a:r>
            <a:r>
              <a:rPr lang="fr-FR" sz="2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Usain</a:t>
            </a:r>
            <a:r>
              <a:rPr lang="fr-FR" sz="2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fr-FR" sz="2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Bolt</a:t>
            </a:r>
            <a:r>
              <a:rPr lang="fr-FR" sz="2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. 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A5D76B2-7B91-4E5B-852C-29F90C778438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5" descr="Crawl">
            <a:extLst>
              <a:ext uri="{FF2B5EF4-FFF2-40B4-BE49-F238E27FC236}">
                <a16:creationId xmlns:a16="http://schemas.microsoft.com/office/drawing/2014/main" id="{77F62D32-D8B4-4400-AEB9-F45DBF6A1766}"/>
              </a:ext>
            </a:extLst>
          </p:cNvPr>
          <p:cNvGrpSpPr/>
          <p:nvPr/>
        </p:nvGrpSpPr>
        <p:grpSpPr>
          <a:xfrm>
            <a:off x="4071934" y="571480"/>
            <a:ext cx="1000132" cy="808630"/>
            <a:chOff x="2038873" y="3039123"/>
            <a:chExt cx="1137674" cy="7610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22526522-2129-44FC-8E2F-8FEF18FD955F}"/>
                </a:ext>
              </a:extLst>
            </p:cNvPr>
            <p:cNvSpPr/>
            <p:nvPr/>
          </p:nvSpPr>
          <p:spPr>
            <a:xfrm>
              <a:off x="2957151" y="3039123"/>
              <a:ext cx="219397" cy="219397"/>
            </a:xfrm>
            <a:custGeom>
              <a:avLst/>
              <a:gdLst>
                <a:gd name="connsiteX0" fmla="*/ 219398 w 219397"/>
                <a:gd name="connsiteY0" fmla="*/ 109699 h 219397"/>
                <a:gd name="connsiteX1" fmla="*/ 109699 w 219397"/>
                <a:gd name="connsiteY1" fmla="*/ 219397 h 219397"/>
                <a:gd name="connsiteX2" fmla="*/ 0 w 219397"/>
                <a:gd name="connsiteY2" fmla="*/ 109699 h 219397"/>
                <a:gd name="connsiteX3" fmla="*/ 109699 w 219397"/>
                <a:gd name="connsiteY3" fmla="*/ 0 h 219397"/>
                <a:gd name="connsiteX4" fmla="*/ 219398 w 219397"/>
                <a:gd name="connsiteY4" fmla="*/ 109699 h 21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97" h="219397">
                  <a:moveTo>
                    <a:pt x="219398" y="109699"/>
                  </a:moveTo>
                  <a:cubicBezTo>
                    <a:pt x="219398" y="170284"/>
                    <a:pt x="170284" y="219397"/>
                    <a:pt x="109699" y="219397"/>
                  </a:cubicBezTo>
                  <a:cubicBezTo>
                    <a:pt x="49114" y="219397"/>
                    <a:pt x="0" y="170284"/>
                    <a:pt x="0" y="109699"/>
                  </a:cubicBezTo>
                  <a:cubicBezTo>
                    <a:pt x="0" y="49114"/>
                    <a:pt x="49114" y="0"/>
                    <a:pt x="109699" y="0"/>
                  </a:cubicBezTo>
                  <a:cubicBezTo>
                    <a:pt x="170284" y="0"/>
                    <a:pt x="219398" y="49114"/>
                    <a:pt x="219398" y="109699"/>
                  </a:cubicBez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6" name="Freeform: Shape 48">
              <a:extLst>
                <a:ext uri="{FF2B5EF4-FFF2-40B4-BE49-F238E27FC236}">
                  <a16:creationId xmlns:a16="http://schemas.microsoft.com/office/drawing/2014/main" id="{BF39A481-2308-4E43-961E-B572781805D6}"/>
                </a:ext>
              </a:extLst>
            </p:cNvPr>
            <p:cNvSpPr/>
            <p:nvPr/>
          </p:nvSpPr>
          <p:spPr>
            <a:xfrm>
              <a:off x="2038873" y="3147819"/>
              <a:ext cx="892223" cy="652339"/>
            </a:xfrm>
            <a:custGeom>
              <a:avLst/>
              <a:gdLst>
                <a:gd name="connsiteX0" fmla="*/ 800351 w 892223"/>
                <a:gd name="connsiteY0" fmla="*/ 17458 h 652339"/>
                <a:gd name="connsiteX1" fmla="*/ 800351 w 892223"/>
                <a:gd name="connsiteY1" fmla="*/ 17458 h 652339"/>
                <a:gd name="connsiteX2" fmla="*/ 330018 w 892223"/>
                <a:gd name="connsiteY2" fmla="*/ 96989 h 652339"/>
                <a:gd name="connsiteX3" fmla="*/ 330018 w 892223"/>
                <a:gd name="connsiteY3" fmla="*/ 96989 h 652339"/>
                <a:gd name="connsiteX4" fmla="*/ 260085 w 892223"/>
                <a:gd name="connsiteY4" fmla="*/ 208059 h 652339"/>
                <a:gd name="connsiteX5" fmla="*/ 260085 w 892223"/>
                <a:gd name="connsiteY5" fmla="*/ 438427 h 652339"/>
                <a:gd name="connsiteX6" fmla="*/ 31089 w 892223"/>
                <a:gd name="connsiteY6" fmla="*/ 546754 h 652339"/>
                <a:gd name="connsiteX7" fmla="*/ 5035 w 892223"/>
                <a:gd name="connsiteY7" fmla="*/ 619430 h 652339"/>
                <a:gd name="connsiteX8" fmla="*/ 54400 w 892223"/>
                <a:gd name="connsiteY8" fmla="*/ 650968 h 652339"/>
                <a:gd name="connsiteX9" fmla="*/ 77711 w 892223"/>
                <a:gd name="connsiteY9" fmla="*/ 645483 h 652339"/>
                <a:gd name="connsiteX10" fmla="*/ 338245 w 892223"/>
                <a:gd name="connsiteY10" fmla="*/ 522072 h 652339"/>
                <a:gd name="connsiteX11" fmla="*/ 369784 w 892223"/>
                <a:gd name="connsiteY11" fmla="*/ 472707 h 652339"/>
                <a:gd name="connsiteX12" fmla="*/ 369784 w 892223"/>
                <a:gd name="connsiteY12" fmla="*/ 272507 h 652339"/>
                <a:gd name="connsiteX13" fmla="*/ 517877 w 892223"/>
                <a:gd name="connsiteY13" fmla="*/ 379464 h 652339"/>
                <a:gd name="connsiteX14" fmla="*/ 417777 w 892223"/>
                <a:gd name="connsiteY14" fmla="*/ 570065 h 652339"/>
                <a:gd name="connsiteX15" fmla="*/ 441088 w 892223"/>
                <a:gd name="connsiteY15" fmla="*/ 644112 h 652339"/>
                <a:gd name="connsiteX16" fmla="*/ 467141 w 892223"/>
                <a:gd name="connsiteY16" fmla="*/ 650968 h 652339"/>
                <a:gd name="connsiteX17" fmla="*/ 515135 w 892223"/>
                <a:gd name="connsiteY17" fmla="*/ 622172 h 652339"/>
                <a:gd name="connsiteX18" fmla="*/ 638546 w 892223"/>
                <a:gd name="connsiteY18" fmla="*/ 389062 h 652339"/>
                <a:gd name="connsiteX19" fmla="*/ 622091 w 892223"/>
                <a:gd name="connsiteY19" fmla="*/ 319129 h 652339"/>
                <a:gd name="connsiteX20" fmla="*/ 512392 w 892223"/>
                <a:gd name="connsiteY20" fmla="*/ 240969 h 652339"/>
                <a:gd name="connsiteX21" fmla="*/ 782525 w 892223"/>
                <a:gd name="connsiteY21" fmla="*/ 240969 h 652339"/>
                <a:gd name="connsiteX22" fmla="*/ 782525 w 892223"/>
                <a:gd name="connsiteY22" fmla="*/ 597490 h 652339"/>
                <a:gd name="connsiteX23" fmla="*/ 837375 w 892223"/>
                <a:gd name="connsiteY23" fmla="*/ 652339 h 652339"/>
                <a:gd name="connsiteX24" fmla="*/ 892224 w 892223"/>
                <a:gd name="connsiteY24" fmla="*/ 597490 h 652339"/>
                <a:gd name="connsiteX25" fmla="*/ 892224 w 892223"/>
                <a:gd name="connsiteY25" fmla="*/ 124414 h 652339"/>
                <a:gd name="connsiteX26" fmla="*/ 800351 w 892223"/>
                <a:gd name="connsiteY26" fmla="*/ 17458 h 65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92223" h="652339">
                  <a:moveTo>
                    <a:pt x="800351" y="17458"/>
                  </a:moveTo>
                  <a:lnTo>
                    <a:pt x="800351" y="17458"/>
                  </a:lnTo>
                  <a:cubicBezTo>
                    <a:pt x="604265" y="-37392"/>
                    <a:pt x="421891" y="50367"/>
                    <a:pt x="330018" y="96989"/>
                  </a:cubicBezTo>
                  <a:lnTo>
                    <a:pt x="330018" y="96989"/>
                  </a:lnTo>
                  <a:cubicBezTo>
                    <a:pt x="288881" y="117558"/>
                    <a:pt x="260085" y="158695"/>
                    <a:pt x="260085" y="208059"/>
                  </a:cubicBezTo>
                  <a:lnTo>
                    <a:pt x="260085" y="438427"/>
                  </a:lnTo>
                  <a:lnTo>
                    <a:pt x="31089" y="546754"/>
                  </a:lnTo>
                  <a:cubicBezTo>
                    <a:pt x="3664" y="559095"/>
                    <a:pt x="-7306" y="592005"/>
                    <a:pt x="5035" y="619430"/>
                  </a:cubicBezTo>
                  <a:cubicBezTo>
                    <a:pt x="14634" y="638627"/>
                    <a:pt x="33831" y="650968"/>
                    <a:pt x="54400" y="650968"/>
                  </a:cubicBezTo>
                  <a:cubicBezTo>
                    <a:pt x="62627" y="650968"/>
                    <a:pt x="70855" y="649597"/>
                    <a:pt x="77711" y="645483"/>
                  </a:cubicBezTo>
                  <a:lnTo>
                    <a:pt x="338245" y="522072"/>
                  </a:lnTo>
                  <a:cubicBezTo>
                    <a:pt x="357443" y="512473"/>
                    <a:pt x="369784" y="493276"/>
                    <a:pt x="369784" y="472707"/>
                  </a:cubicBezTo>
                  <a:lnTo>
                    <a:pt x="369784" y="272507"/>
                  </a:lnTo>
                  <a:lnTo>
                    <a:pt x="517877" y="379464"/>
                  </a:lnTo>
                  <a:lnTo>
                    <a:pt x="417777" y="570065"/>
                  </a:lnTo>
                  <a:cubicBezTo>
                    <a:pt x="404065" y="597490"/>
                    <a:pt x="413663" y="630399"/>
                    <a:pt x="441088" y="644112"/>
                  </a:cubicBezTo>
                  <a:cubicBezTo>
                    <a:pt x="449315" y="648226"/>
                    <a:pt x="457543" y="650968"/>
                    <a:pt x="467141" y="650968"/>
                  </a:cubicBezTo>
                  <a:cubicBezTo>
                    <a:pt x="486339" y="650968"/>
                    <a:pt x="505536" y="639998"/>
                    <a:pt x="515135" y="622172"/>
                  </a:cubicBezTo>
                  <a:lnTo>
                    <a:pt x="638546" y="389062"/>
                  </a:lnTo>
                  <a:cubicBezTo>
                    <a:pt x="650887" y="364380"/>
                    <a:pt x="644031" y="334213"/>
                    <a:pt x="622091" y="319129"/>
                  </a:cubicBezTo>
                  <a:lnTo>
                    <a:pt x="512392" y="240969"/>
                  </a:lnTo>
                  <a:lnTo>
                    <a:pt x="782525" y="240969"/>
                  </a:lnTo>
                  <a:lnTo>
                    <a:pt x="782525" y="597490"/>
                  </a:lnTo>
                  <a:cubicBezTo>
                    <a:pt x="782525" y="627657"/>
                    <a:pt x="807208" y="652339"/>
                    <a:pt x="837375" y="652339"/>
                  </a:cubicBezTo>
                  <a:cubicBezTo>
                    <a:pt x="867542" y="652339"/>
                    <a:pt x="892224" y="627657"/>
                    <a:pt x="892224" y="597490"/>
                  </a:cubicBezTo>
                  <a:lnTo>
                    <a:pt x="892224" y="124414"/>
                  </a:lnTo>
                  <a:cubicBezTo>
                    <a:pt x="890853" y="70936"/>
                    <a:pt x="851087" y="25685"/>
                    <a:pt x="800351" y="17458"/>
                  </a:cubicBez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3" name="Graphic 23" descr="Medal">
            <a:extLst>
              <a:ext uri="{FF2B5EF4-FFF2-40B4-BE49-F238E27FC236}">
                <a16:creationId xmlns:a16="http://schemas.microsoft.com/office/drawing/2014/main" id="{6BA188A5-F45D-479B-9DE0-4CA602CA1B44}"/>
              </a:ext>
            </a:extLst>
          </p:cNvPr>
          <p:cNvGrpSpPr/>
          <p:nvPr/>
        </p:nvGrpSpPr>
        <p:grpSpPr>
          <a:xfrm>
            <a:off x="4071934" y="5357826"/>
            <a:ext cx="714380" cy="843767"/>
            <a:chOff x="9572081" y="2880059"/>
            <a:chExt cx="782974" cy="10777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" name="Freeform: Shape 50">
              <a:extLst>
                <a:ext uri="{FF2B5EF4-FFF2-40B4-BE49-F238E27FC236}">
                  <a16:creationId xmlns:a16="http://schemas.microsoft.com/office/drawing/2014/main" id="{17C1E008-903E-4EEE-A2DA-1F3417991227}"/>
                </a:ext>
              </a:extLst>
            </p:cNvPr>
            <p:cNvSpPr/>
            <p:nvPr/>
          </p:nvSpPr>
          <p:spPr>
            <a:xfrm>
              <a:off x="9801077" y="3493001"/>
              <a:ext cx="323611" cy="324982"/>
            </a:xfrm>
            <a:custGeom>
              <a:avLst/>
              <a:gdLst>
                <a:gd name="connsiteX0" fmla="*/ 161806 w 323611"/>
                <a:gd name="connsiteY0" fmla="*/ 0 h 324982"/>
                <a:gd name="connsiteX1" fmla="*/ 0 w 323611"/>
                <a:gd name="connsiteY1" fmla="*/ 161806 h 324982"/>
                <a:gd name="connsiteX2" fmla="*/ 161806 w 323611"/>
                <a:gd name="connsiteY2" fmla="*/ 324983 h 324982"/>
                <a:gd name="connsiteX3" fmla="*/ 323611 w 323611"/>
                <a:gd name="connsiteY3" fmla="*/ 163177 h 324982"/>
                <a:gd name="connsiteX4" fmla="*/ 161806 w 323611"/>
                <a:gd name="connsiteY4" fmla="*/ 0 h 3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" h="324982">
                  <a:moveTo>
                    <a:pt x="161806" y="0"/>
                  </a:moveTo>
                  <a:cubicBezTo>
                    <a:pt x="72675" y="0"/>
                    <a:pt x="0" y="72675"/>
                    <a:pt x="0" y="161806"/>
                  </a:cubicBezTo>
                  <a:cubicBezTo>
                    <a:pt x="0" y="250936"/>
                    <a:pt x="72675" y="324983"/>
                    <a:pt x="161806" y="324983"/>
                  </a:cubicBezTo>
                  <a:cubicBezTo>
                    <a:pt x="250936" y="324983"/>
                    <a:pt x="323611" y="252307"/>
                    <a:pt x="323611" y="163177"/>
                  </a:cubicBezTo>
                  <a:cubicBezTo>
                    <a:pt x="323611" y="74047"/>
                    <a:pt x="250936" y="0"/>
                    <a:pt x="161806" y="0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E428535E-D9BE-40F4-8E22-D8DBCF6D3ABE}"/>
                </a:ext>
              </a:extLst>
            </p:cNvPr>
            <p:cNvSpPr/>
            <p:nvPr/>
          </p:nvSpPr>
          <p:spPr>
            <a:xfrm>
              <a:off x="9661211" y="3354506"/>
              <a:ext cx="603343" cy="603343"/>
            </a:xfrm>
            <a:custGeom>
              <a:avLst/>
              <a:gdLst>
                <a:gd name="connsiteX0" fmla="*/ 301672 w 603343"/>
                <a:gd name="connsiteY0" fmla="*/ 0 h 603343"/>
                <a:gd name="connsiteX1" fmla="*/ 0 w 603343"/>
                <a:gd name="connsiteY1" fmla="*/ 301672 h 603343"/>
                <a:gd name="connsiteX2" fmla="*/ 301672 w 603343"/>
                <a:gd name="connsiteY2" fmla="*/ 603343 h 603343"/>
                <a:gd name="connsiteX3" fmla="*/ 603343 w 603343"/>
                <a:gd name="connsiteY3" fmla="*/ 301672 h 603343"/>
                <a:gd name="connsiteX4" fmla="*/ 301672 w 603343"/>
                <a:gd name="connsiteY4" fmla="*/ 0 h 603343"/>
                <a:gd name="connsiteX5" fmla="*/ 301672 w 603343"/>
                <a:gd name="connsiteY5" fmla="*/ 521069 h 603343"/>
                <a:gd name="connsiteX6" fmla="*/ 82274 w 603343"/>
                <a:gd name="connsiteY6" fmla="*/ 301672 h 603343"/>
                <a:gd name="connsiteX7" fmla="*/ 301672 w 603343"/>
                <a:gd name="connsiteY7" fmla="*/ 82274 h 603343"/>
                <a:gd name="connsiteX8" fmla="*/ 521069 w 603343"/>
                <a:gd name="connsiteY8" fmla="*/ 301672 h 603343"/>
                <a:gd name="connsiteX9" fmla="*/ 301672 w 603343"/>
                <a:gd name="connsiteY9" fmla="*/ 521069 h 60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343" h="603343">
                  <a:moveTo>
                    <a:pt x="301672" y="0"/>
                  </a:moveTo>
                  <a:cubicBezTo>
                    <a:pt x="135752" y="0"/>
                    <a:pt x="0" y="135752"/>
                    <a:pt x="0" y="301672"/>
                  </a:cubicBezTo>
                  <a:cubicBezTo>
                    <a:pt x="0" y="467591"/>
                    <a:pt x="135752" y="603343"/>
                    <a:pt x="301672" y="603343"/>
                  </a:cubicBezTo>
                  <a:cubicBezTo>
                    <a:pt x="467591" y="603343"/>
                    <a:pt x="603343" y="467591"/>
                    <a:pt x="603343" y="301672"/>
                  </a:cubicBezTo>
                  <a:cubicBezTo>
                    <a:pt x="603343" y="135752"/>
                    <a:pt x="467591" y="0"/>
                    <a:pt x="301672" y="0"/>
                  </a:cubicBezTo>
                  <a:moveTo>
                    <a:pt x="301672" y="521069"/>
                  </a:moveTo>
                  <a:cubicBezTo>
                    <a:pt x="181003" y="521069"/>
                    <a:pt x="82274" y="422340"/>
                    <a:pt x="82274" y="301672"/>
                  </a:cubicBezTo>
                  <a:cubicBezTo>
                    <a:pt x="82274" y="181003"/>
                    <a:pt x="181003" y="82274"/>
                    <a:pt x="301672" y="82274"/>
                  </a:cubicBezTo>
                  <a:cubicBezTo>
                    <a:pt x="422340" y="82274"/>
                    <a:pt x="521069" y="181003"/>
                    <a:pt x="521069" y="301672"/>
                  </a:cubicBezTo>
                  <a:cubicBezTo>
                    <a:pt x="521069" y="422340"/>
                    <a:pt x="422340" y="521069"/>
                    <a:pt x="301672" y="521069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B0086075-4F86-4684-BDA2-FE7A09643988}"/>
                </a:ext>
              </a:extLst>
            </p:cNvPr>
            <p:cNvSpPr/>
            <p:nvPr/>
          </p:nvSpPr>
          <p:spPr>
            <a:xfrm>
              <a:off x="10036930" y="2880059"/>
              <a:ext cx="318126" cy="496386"/>
            </a:xfrm>
            <a:custGeom>
              <a:avLst/>
              <a:gdLst>
                <a:gd name="connsiteX0" fmla="*/ 0 w 318126"/>
                <a:gd name="connsiteY0" fmla="*/ 426454 h 496386"/>
                <a:gd name="connsiteX1" fmla="*/ 149465 w 318126"/>
                <a:gd name="connsiteY1" fmla="*/ 496387 h 496386"/>
                <a:gd name="connsiteX2" fmla="*/ 318126 w 318126"/>
                <a:gd name="connsiteY2" fmla="*/ 115184 h 496386"/>
                <a:gd name="connsiteX3" fmla="*/ 241337 w 318126"/>
                <a:gd name="connsiteY3" fmla="*/ 0 h 496386"/>
                <a:gd name="connsiteX4" fmla="*/ 191973 w 318126"/>
                <a:gd name="connsiteY4" fmla="*/ 0 h 496386"/>
                <a:gd name="connsiteX5" fmla="*/ 85016 w 318126"/>
                <a:gd name="connsiteY5" fmla="*/ 234481 h 496386"/>
                <a:gd name="connsiteX6" fmla="*/ 0 w 318126"/>
                <a:gd name="connsiteY6" fmla="*/ 426454 h 49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26" h="496386">
                  <a:moveTo>
                    <a:pt x="0" y="426454"/>
                  </a:moveTo>
                  <a:cubicBezTo>
                    <a:pt x="54849" y="438795"/>
                    <a:pt x="105585" y="462106"/>
                    <a:pt x="149465" y="496387"/>
                  </a:cubicBezTo>
                  <a:lnTo>
                    <a:pt x="318126" y="115184"/>
                  </a:lnTo>
                  <a:lnTo>
                    <a:pt x="241337" y="0"/>
                  </a:lnTo>
                  <a:lnTo>
                    <a:pt x="191973" y="0"/>
                  </a:lnTo>
                  <a:lnTo>
                    <a:pt x="85016" y="234481"/>
                  </a:lnTo>
                  <a:lnTo>
                    <a:pt x="0" y="426454"/>
                  </a:ln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C359AAFA-8AA5-43E3-8476-DF11A3E45B6A}"/>
                </a:ext>
              </a:extLst>
            </p:cNvPr>
            <p:cNvSpPr/>
            <p:nvPr/>
          </p:nvSpPr>
          <p:spPr>
            <a:xfrm>
              <a:off x="9572081" y="2880059"/>
              <a:ext cx="316755" cy="496386"/>
            </a:xfrm>
            <a:custGeom>
              <a:avLst/>
              <a:gdLst>
                <a:gd name="connsiteX0" fmla="*/ 316755 w 316755"/>
                <a:gd name="connsiteY0" fmla="*/ 426454 h 496386"/>
                <a:gd name="connsiteX1" fmla="*/ 231739 w 316755"/>
                <a:gd name="connsiteY1" fmla="*/ 234481 h 496386"/>
                <a:gd name="connsiteX2" fmla="*/ 124782 w 316755"/>
                <a:gd name="connsiteY2" fmla="*/ 0 h 496386"/>
                <a:gd name="connsiteX3" fmla="*/ 75418 w 316755"/>
                <a:gd name="connsiteY3" fmla="*/ 0 h 496386"/>
                <a:gd name="connsiteX4" fmla="*/ 0 w 316755"/>
                <a:gd name="connsiteY4" fmla="*/ 115184 h 496386"/>
                <a:gd name="connsiteX5" fmla="*/ 168662 w 316755"/>
                <a:gd name="connsiteY5" fmla="*/ 496387 h 496386"/>
                <a:gd name="connsiteX6" fmla="*/ 316755 w 316755"/>
                <a:gd name="connsiteY6" fmla="*/ 426454 h 49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755" h="496386">
                  <a:moveTo>
                    <a:pt x="316755" y="426454"/>
                  </a:moveTo>
                  <a:lnTo>
                    <a:pt x="231739" y="234481"/>
                  </a:lnTo>
                  <a:lnTo>
                    <a:pt x="124782" y="0"/>
                  </a:lnTo>
                  <a:lnTo>
                    <a:pt x="75418" y="0"/>
                  </a:lnTo>
                  <a:lnTo>
                    <a:pt x="0" y="115184"/>
                  </a:lnTo>
                  <a:lnTo>
                    <a:pt x="168662" y="496387"/>
                  </a:lnTo>
                  <a:cubicBezTo>
                    <a:pt x="211170" y="463477"/>
                    <a:pt x="261906" y="438795"/>
                    <a:pt x="316755" y="426454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6028D970-FDE8-406C-A450-79DDA14D2C64}"/>
                </a:ext>
              </a:extLst>
            </p:cNvPr>
            <p:cNvSpPr/>
            <p:nvPr/>
          </p:nvSpPr>
          <p:spPr>
            <a:xfrm>
              <a:off x="9757198" y="2881430"/>
              <a:ext cx="411370" cy="164548"/>
            </a:xfrm>
            <a:custGeom>
              <a:avLst/>
              <a:gdLst>
                <a:gd name="connsiteX0" fmla="*/ 335952 w 411370"/>
                <a:gd name="connsiteY0" fmla="*/ 164548 h 164548"/>
                <a:gd name="connsiteX1" fmla="*/ 411370 w 411370"/>
                <a:gd name="connsiteY1" fmla="*/ 0 h 164548"/>
                <a:gd name="connsiteX2" fmla="*/ 0 w 411370"/>
                <a:gd name="connsiteY2" fmla="*/ 0 h 164548"/>
                <a:gd name="connsiteX3" fmla="*/ 75418 w 411370"/>
                <a:gd name="connsiteY3" fmla="*/ 164548 h 16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370" h="164548">
                  <a:moveTo>
                    <a:pt x="335952" y="164548"/>
                  </a:moveTo>
                  <a:lnTo>
                    <a:pt x="411370" y="0"/>
                  </a:lnTo>
                  <a:lnTo>
                    <a:pt x="0" y="0"/>
                  </a:lnTo>
                  <a:lnTo>
                    <a:pt x="75418" y="164548"/>
                  </a:ln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aphicFrame>
        <p:nvGraphicFramePr>
          <p:cNvPr id="40" name="Diagramme 39"/>
          <p:cNvGraphicFramePr/>
          <p:nvPr/>
        </p:nvGraphicFramePr>
        <p:xfrm>
          <a:off x="3571868" y="1500174"/>
          <a:ext cx="507209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9">
            <a:extLst>
              <a:ext uri="{FF2B5EF4-FFF2-40B4-BE49-F238E27FC236}">
                <a16:creationId xmlns:a16="http://schemas.microsoft.com/office/drawing/2014/main" id="{CBEBF803-DDD7-4CCD-AC7F-0414E2CDB3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704" y="857232"/>
            <a:ext cx="2627784" cy="1565489"/>
          </a:xfrm>
          <a:prstGeom prst="rect">
            <a:avLst/>
          </a:prstGeom>
        </p:spPr>
      </p:pic>
      <p:grpSp>
        <p:nvGrpSpPr>
          <p:cNvPr id="4" name="Groupe 18"/>
          <p:cNvGrpSpPr/>
          <p:nvPr/>
        </p:nvGrpSpPr>
        <p:grpSpPr>
          <a:xfrm>
            <a:off x="357158" y="4085901"/>
            <a:ext cx="2880320" cy="1771991"/>
            <a:chOff x="3426014" y="1664174"/>
            <a:chExt cx="2096353" cy="1398896"/>
          </a:xfrm>
        </p:grpSpPr>
        <p:pic>
          <p:nvPicPr>
            <p:cNvPr id="44" name="Image 43" descr="RÃ©sultat de recherche d'images pour &quot;piste de 100m&quot;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6014" y="1664174"/>
              <a:ext cx="2096353" cy="139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Image 44"/>
            <p:cNvPicPr/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414" y="1816574"/>
              <a:ext cx="1583141" cy="122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Image 45" descr="RÃ©sultat de recherche d'images pour &quot;pixy&quot;"/>
            <p:cNvPicPr/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14" y="1968974"/>
              <a:ext cx="552734" cy="52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0" y="2357430"/>
            <a:ext cx="338437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tx1"/>
              </a:contourClr>
            </a:sp3d>
          </a:bodyPr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Ce produit va permettre de servir d'aiguillon ("lièvre") en reproduisant à l'identique les performances de la meilleure course de 100m  au monde effectuée par </a:t>
            </a:r>
            <a:r>
              <a:rPr lang="fr-FR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Usain</a:t>
            </a:r>
            <a:r>
              <a:rPr lang="fr-F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fr-FR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Bolt</a:t>
            </a:r>
            <a:r>
              <a:rPr lang="fr-F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en 9.58s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-9088"/>
            <a:ext cx="84541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Séquence n°6 : Contexte de l’étude </a:t>
            </a:r>
            <a:endParaRPr lang="fr-FR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418CE89-5285-44A0-BCDA-53C24C673395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6786610" y="571480"/>
            <a:ext cx="2214546" cy="60007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3500462" y="571480"/>
            <a:ext cx="3214678" cy="60007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438" y="571480"/>
            <a:ext cx="3357554" cy="6000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Image associée"/>
          <p:cNvPicPr>
            <a:picLocks noChangeAspect="1" noChangeArrowheads="1"/>
          </p:cNvPicPr>
          <p:nvPr/>
        </p:nvPicPr>
        <p:blipFill>
          <a:blip r:embed="rId2" r:link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622168"/>
            <a:ext cx="1285884" cy="8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MATLAB — Wikipéd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279722"/>
            <a:ext cx="881518" cy="7920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642918"/>
            <a:ext cx="292895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Apports de connaissances</a:t>
            </a:r>
          </a:p>
        </p:txBody>
      </p:sp>
      <p:pic>
        <p:nvPicPr>
          <p:cNvPr id="7" name="Picture 11" descr="Écart type - Wikiwan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607594"/>
            <a:ext cx="1357322" cy="678662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479556"/>
            <a:ext cx="1285884" cy="4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51060"/>
            <a:ext cx="86896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43306" y="546067"/>
            <a:ext cx="278608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Activités expérimentales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0826" y="617505"/>
            <a:ext cx="278608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Activités de </a:t>
            </a:r>
          </a:p>
          <a:p>
            <a:pPr algn="ctr"/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Simulation</a:t>
            </a:r>
          </a:p>
        </p:txBody>
      </p:sp>
      <p:pic>
        <p:nvPicPr>
          <p:cNvPr id="13" name="Picture 6" descr="Icône De Voltmètre Ensemble Universel D'icônes D'instruments De Mesure Pour  Le Web Et Le Mobile Illustration Stock - Illustration du icônes, universel:  12697092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3116"/>
            <a:ext cx="1500198" cy="158458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572" y="3782824"/>
            <a:ext cx="22860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tx1"/>
              </a:contourClr>
            </a:sp3d>
          </a:bodyPr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itchFamily="34" charset="0"/>
              </a:rPr>
              <a:t>Incertitude  sur les instruments de mesure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8794" y="2304628"/>
            <a:ext cx="142876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tx1"/>
              </a:contourClr>
            </a:sp3d>
          </a:bodyPr>
          <a:lstStyle/>
          <a:p>
            <a:pPr algn="ctr"/>
            <a:r>
              <a:rPr lang="fr-FR" sz="1600" dirty="0">
                <a:ln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gency FB" pitchFamily="34" charset="0"/>
              </a:rPr>
              <a:t>Causes aux écarts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357430"/>
            <a:ext cx="28915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067063"/>
            <a:ext cx="2161873" cy="10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0"/>
            <a:ext cx="84541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Séquence n°6 : Les activités </a:t>
            </a:r>
          </a:p>
        </p:txBody>
      </p:sp>
      <p:grpSp>
        <p:nvGrpSpPr>
          <p:cNvPr id="2" name="Groupe 18">
            <a:extLst>
              <a:ext uri="{FF2B5EF4-FFF2-40B4-BE49-F238E27FC236}">
                <a16:creationId xmlns:a16="http://schemas.microsoft.com/office/drawing/2014/main" id="{DAFCD60D-A5DA-4766-8CDE-C7307D1F4DAE}"/>
              </a:ext>
            </a:extLst>
          </p:cNvPr>
          <p:cNvGrpSpPr/>
          <p:nvPr/>
        </p:nvGrpSpPr>
        <p:grpSpPr>
          <a:xfrm>
            <a:off x="1214414" y="5551126"/>
            <a:ext cx="1155404" cy="949708"/>
            <a:chOff x="1465604" y="3722917"/>
            <a:chExt cx="1080000" cy="1098268"/>
          </a:xfrm>
          <a:solidFill>
            <a:schemeClr val="accent6">
              <a:lumMod val="75000"/>
            </a:schemeClr>
          </a:solidFill>
        </p:grpSpPr>
        <p:sp>
          <p:nvSpPr>
            <p:cNvPr id="20" name="Hexagone 19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A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21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99604" y="4209185"/>
              <a:ext cx="612000" cy="612000"/>
            </a:xfrm>
            <a:prstGeom prst="rect">
              <a:avLst/>
            </a:prstGeom>
          </p:spPr>
        </p:pic>
      </p:grpSp>
      <p:grpSp>
        <p:nvGrpSpPr>
          <p:cNvPr id="3" name="Groupe 21">
            <a:extLst>
              <a:ext uri="{FF2B5EF4-FFF2-40B4-BE49-F238E27FC236}">
                <a16:creationId xmlns:a16="http://schemas.microsoft.com/office/drawing/2014/main" id="{DBFE8514-6C3B-4909-BFC5-A7B741652394}"/>
              </a:ext>
            </a:extLst>
          </p:cNvPr>
          <p:cNvGrpSpPr/>
          <p:nvPr/>
        </p:nvGrpSpPr>
        <p:grpSpPr>
          <a:xfrm>
            <a:off x="5286380" y="5357826"/>
            <a:ext cx="1078630" cy="1011075"/>
            <a:chOff x="7441976" y="1052736"/>
            <a:chExt cx="1080000" cy="1138411"/>
          </a:xfrm>
        </p:grpSpPr>
        <p:sp>
          <p:nvSpPr>
            <p:cNvPr id="23" name="Hexagone 22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7441976" y="1052736"/>
              <a:ext cx="1080000" cy="1080000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24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75976" y="1579147"/>
              <a:ext cx="612000" cy="612000"/>
            </a:xfrm>
            <a:prstGeom prst="rect">
              <a:avLst/>
            </a:prstGeom>
          </p:spPr>
        </p:pic>
      </p:grpSp>
      <p:grpSp>
        <p:nvGrpSpPr>
          <p:cNvPr id="19" name="Groupe 24">
            <a:extLst>
              <a:ext uri="{FF2B5EF4-FFF2-40B4-BE49-F238E27FC236}">
                <a16:creationId xmlns:a16="http://schemas.microsoft.com/office/drawing/2014/main" id="{F53C784C-9AF5-4697-91CC-D197480F5FD0}"/>
              </a:ext>
            </a:extLst>
          </p:cNvPr>
          <p:cNvGrpSpPr/>
          <p:nvPr/>
        </p:nvGrpSpPr>
        <p:grpSpPr>
          <a:xfrm>
            <a:off x="5429256" y="4143380"/>
            <a:ext cx="1055410" cy="947342"/>
            <a:chOff x="5820680" y="5301328"/>
            <a:chExt cx="1080000" cy="1080000"/>
          </a:xfrm>
        </p:grpSpPr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97452DA7-EAFE-49CE-8733-2633E2402DB6}"/>
                </a:ext>
              </a:extLst>
            </p:cNvPr>
            <p:cNvSpPr/>
            <p:nvPr/>
          </p:nvSpPr>
          <p:spPr>
            <a:xfrm>
              <a:off x="5820680" y="5301328"/>
              <a:ext cx="1080000" cy="10800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M</a:t>
              </a:r>
              <a:r>
                <a:rPr lang="fr-FR" sz="1200" dirty="0"/>
                <a:t>&amp;</a:t>
              </a:r>
              <a:r>
                <a:rPr lang="fr-FR" sz="2400" dirty="0"/>
                <a:t>R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27" name="Graphique 17" descr="Tableau décisionnel">
              <a:extLst>
                <a:ext uri="{FF2B5EF4-FFF2-40B4-BE49-F238E27FC236}">
                  <a16:creationId xmlns:a16="http://schemas.microsoft.com/office/drawing/2014/main" id="{7F5B0851-6214-4625-B01F-9BE38EE2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054680" y="5769328"/>
              <a:ext cx="612000" cy="612000"/>
            </a:xfrm>
            <a:prstGeom prst="rect">
              <a:avLst/>
            </a:prstGeom>
          </p:spPr>
        </p:pic>
      </p:grpSp>
      <p:grpSp>
        <p:nvGrpSpPr>
          <p:cNvPr id="22" name="Groupe 27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3857620" y="4286256"/>
            <a:ext cx="1080000" cy="947342"/>
            <a:chOff x="4426334" y="5449930"/>
            <a:chExt cx="1080000" cy="1080000"/>
          </a:xfrm>
        </p:grpSpPr>
        <p:sp>
          <p:nvSpPr>
            <p:cNvPr id="29" name="Hexagone 28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E</a:t>
              </a:r>
              <a:r>
                <a:rPr lang="fr-FR" sz="1200" dirty="0"/>
                <a:t>&amp;</a:t>
              </a:r>
              <a:r>
                <a:rPr lang="fr-FR" sz="2400" dirty="0"/>
                <a:t>S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30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grpSp>
        <p:nvGrpSpPr>
          <p:cNvPr id="25" name="Groupe 30">
            <a:extLst>
              <a:ext uri="{FF2B5EF4-FFF2-40B4-BE49-F238E27FC236}">
                <a16:creationId xmlns:a16="http://schemas.microsoft.com/office/drawing/2014/main" id="{DAFCD60D-A5DA-4766-8CDE-C7307D1F4DAE}"/>
              </a:ext>
            </a:extLst>
          </p:cNvPr>
          <p:cNvGrpSpPr/>
          <p:nvPr/>
        </p:nvGrpSpPr>
        <p:grpSpPr>
          <a:xfrm>
            <a:off x="7358082" y="4214818"/>
            <a:ext cx="1071570" cy="857256"/>
            <a:chOff x="1398828" y="3722917"/>
            <a:chExt cx="1080000" cy="1098268"/>
          </a:xfrm>
          <a:solidFill>
            <a:schemeClr val="accent6">
              <a:lumMod val="75000"/>
            </a:schemeClr>
          </a:solidFill>
        </p:grpSpPr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398828" y="3722917"/>
              <a:ext cx="1080000" cy="1080000"/>
            </a:xfrm>
            <a:prstGeom prst="hexag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A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33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99604" y="4209185"/>
              <a:ext cx="612000" cy="612000"/>
            </a:xfrm>
            <a:prstGeom prst="rect">
              <a:avLst/>
            </a:prstGeom>
          </p:spPr>
        </p:pic>
      </p:grpSp>
      <p:grpSp>
        <p:nvGrpSpPr>
          <p:cNvPr id="28" name="Groupe 35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7429520" y="5357826"/>
            <a:ext cx="1000132" cy="857256"/>
            <a:chOff x="4426334" y="5449930"/>
            <a:chExt cx="1080000" cy="1080000"/>
          </a:xfrm>
        </p:grpSpPr>
        <p:sp>
          <p:nvSpPr>
            <p:cNvPr id="37" name="Hexagone 36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E</a:t>
              </a:r>
              <a:r>
                <a:rPr lang="fr-FR" sz="1200" dirty="0"/>
                <a:t>&amp;</a:t>
              </a:r>
              <a:r>
                <a:rPr lang="fr-FR" sz="2400" dirty="0"/>
                <a:t>S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38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grpSp>
        <p:nvGrpSpPr>
          <p:cNvPr id="31" name="Groupe 39">
            <a:extLst>
              <a:ext uri="{FF2B5EF4-FFF2-40B4-BE49-F238E27FC236}">
                <a16:creationId xmlns:a16="http://schemas.microsoft.com/office/drawing/2014/main" id="{DAFCD60D-A5DA-4766-8CDE-C7307D1F4DAE}"/>
              </a:ext>
            </a:extLst>
          </p:cNvPr>
          <p:cNvGrpSpPr/>
          <p:nvPr/>
        </p:nvGrpSpPr>
        <p:grpSpPr>
          <a:xfrm>
            <a:off x="3714744" y="5429264"/>
            <a:ext cx="1155404" cy="949708"/>
            <a:chOff x="1465604" y="3722917"/>
            <a:chExt cx="1080000" cy="1098268"/>
          </a:xfrm>
          <a:solidFill>
            <a:schemeClr val="accent6">
              <a:lumMod val="75000"/>
            </a:schemeClr>
          </a:solidFill>
        </p:grpSpPr>
        <p:sp>
          <p:nvSpPr>
            <p:cNvPr id="41" name="Hexagone 40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A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42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99604" y="4209185"/>
              <a:ext cx="612000" cy="612000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714348" y="1629779"/>
            <a:ext cx="18573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2 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14810" y="1571612"/>
            <a:ext cx="18573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2 A.E de 2h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00892" y="1643050"/>
            <a:ext cx="18573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2h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03" y="4286256"/>
            <a:ext cx="1730849" cy="1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à coins arrondis 45"/>
          <p:cNvSpPr/>
          <p:nvPr/>
        </p:nvSpPr>
        <p:spPr>
          <a:xfrm>
            <a:off x="71438" y="2279722"/>
            <a:ext cx="8929718" cy="42925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71504" y="2417040"/>
            <a:ext cx="292895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Synthèse 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2 h</a:t>
            </a: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141803" y="2447211"/>
            <a:ext cx="292895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Evaluation 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2 h</a:t>
            </a: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 </a:t>
            </a:r>
          </a:p>
        </p:txBody>
      </p:sp>
      <p:sp>
        <p:nvSpPr>
          <p:cNvPr id="1028" name="AutoShape 4" descr="∑ 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∑ 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304567"/>
            <a:ext cx="4063612" cy="9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 descr="∑ 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 descr="∑ ∑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57809"/>
            <a:ext cx="2510138" cy="1336567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930" y="2467728"/>
            <a:ext cx="2115627" cy="289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L'évaluation de l'environnement, une composante du programme MOGED -  Médiaterre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083" y="3551936"/>
            <a:ext cx="2451365" cy="1631325"/>
          </a:xfrm>
          <a:prstGeom prst="rect">
            <a:avLst/>
          </a:prstGeom>
          <a:noFill/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F7FD0D9-63E2-41C2-BF18-DBA14C3363CA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57B3A4D-A063-47FF-9C43-8D1B3D9AF878}"/>
              </a:ext>
            </a:extLst>
          </p:cNvPr>
          <p:cNvSpPr/>
          <p:nvPr/>
        </p:nvSpPr>
        <p:spPr>
          <a:xfrm>
            <a:off x="428596" y="1595425"/>
            <a:ext cx="8358246" cy="5048285"/>
          </a:xfrm>
          <a:prstGeom prst="rect">
            <a:avLst/>
          </a:prstGeom>
          <a:ln/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21FE8-3DCC-4131-8959-A73498144AFD}"/>
              </a:ext>
            </a:extLst>
          </p:cNvPr>
          <p:cNvSpPr/>
          <p:nvPr/>
        </p:nvSpPr>
        <p:spPr>
          <a:xfrm>
            <a:off x="500034" y="2276090"/>
            <a:ext cx="8215370" cy="429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37">
            <a:extLst>
              <a:ext uri="{FF2B5EF4-FFF2-40B4-BE49-F238E27FC236}">
                <a16:creationId xmlns:a16="http://schemas.microsoft.com/office/drawing/2014/main" id="{5A331C3F-A5BB-4001-9E55-5D73651FAFE3}"/>
              </a:ext>
            </a:extLst>
          </p:cNvPr>
          <p:cNvSpPr txBox="1"/>
          <p:nvPr/>
        </p:nvSpPr>
        <p:spPr>
          <a:xfrm>
            <a:off x="640850" y="166053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ebas Neue" panose="020B0606020202050201" pitchFamily="34" charset="0"/>
              </a:rPr>
              <a:t>Protocole réalisé pour obtenir l’accélération et la vitesse maxi de la voiture</a:t>
            </a:r>
          </a:p>
        </p:txBody>
      </p:sp>
      <p:pic>
        <p:nvPicPr>
          <p:cNvPr id="34" name="Image 4">
            <a:extLst>
              <a:ext uri="{FF2B5EF4-FFF2-40B4-BE49-F238E27FC236}">
                <a16:creationId xmlns:a16="http://schemas.microsoft.com/office/drawing/2014/main" id="{0CB81266-0D6A-4FE3-B8BA-84E7E7564B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857496"/>
            <a:ext cx="1138246" cy="952507"/>
          </a:xfrm>
          <a:prstGeom prst="rect">
            <a:avLst/>
          </a:prstGeom>
        </p:spPr>
      </p:pic>
      <p:sp>
        <p:nvSpPr>
          <p:cNvPr id="36" name="Flèche droite 17">
            <a:extLst>
              <a:ext uri="{FF2B5EF4-FFF2-40B4-BE49-F238E27FC236}">
                <a16:creationId xmlns:a16="http://schemas.microsoft.com/office/drawing/2014/main" id="{511623AB-1476-414C-BAD1-7490299E6A6E}"/>
              </a:ext>
            </a:extLst>
          </p:cNvPr>
          <p:cNvSpPr/>
          <p:nvPr/>
        </p:nvSpPr>
        <p:spPr>
          <a:xfrm>
            <a:off x="5057642" y="4558123"/>
            <a:ext cx="459885" cy="2812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38" name="Image 20">
            <a:extLst>
              <a:ext uri="{FF2B5EF4-FFF2-40B4-BE49-F238E27FC236}">
                <a16:creationId xmlns:a16="http://schemas.microsoft.com/office/drawing/2014/main" id="{B5D1ED90-3E25-4C62-94DC-A5EDF77008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78196">
            <a:off x="1711423" y="3815172"/>
            <a:ext cx="1179438" cy="10685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F2652BF-56A7-4F9D-9EE7-329C79A00F1E}"/>
              </a:ext>
            </a:extLst>
          </p:cNvPr>
          <p:cNvSpPr/>
          <p:nvPr/>
        </p:nvSpPr>
        <p:spPr>
          <a:xfrm>
            <a:off x="5512411" y="4474798"/>
            <a:ext cx="970869" cy="447869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Conversion de CSV à xlsx</a:t>
            </a:r>
            <a:endParaRPr lang="fr-FR" dirty="0"/>
          </a:p>
        </p:txBody>
      </p:sp>
      <p:pic>
        <p:nvPicPr>
          <p:cNvPr id="41" name="Picture 2" descr="Z:\Projet\téléchargement.jpg">
            <a:extLst>
              <a:ext uri="{FF2B5EF4-FFF2-40B4-BE49-F238E27FC236}">
                <a16:creationId xmlns:a16="http://schemas.microsoft.com/office/drawing/2014/main" id="{88095FD6-29E6-4D2F-9138-496EB5AF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857760"/>
            <a:ext cx="1984684" cy="1428760"/>
          </a:xfrm>
          <a:prstGeom prst="rect">
            <a:avLst/>
          </a:prstGeom>
          <a:noFill/>
        </p:spPr>
      </p:pic>
      <p:cxnSp>
        <p:nvCxnSpPr>
          <p:cNvPr id="42" name="Connecteur en arc 8">
            <a:extLst>
              <a:ext uri="{FF2B5EF4-FFF2-40B4-BE49-F238E27FC236}">
                <a16:creationId xmlns:a16="http://schemas.microsoft.com/office/drawing/2014/main" id="{3D681607-DDDF-48D4-86B9-0999734DB06A}"/>
              </a:ext>
            </a:extLst>
          </p:cNvPr>
          <p:cNvCxnSpPr>
            <a:cxnSpLocks/>
          </p:cNvCxnSpPr>
          <p:nvPr/>
        </p:nvCxnSpPr>
        <p:spPr>
          <a:xfrm flipV="1">
            <a:off x="2443267" y="4944545"/>
            <a:ext cx="867383" cy="714381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272222-8BEA-402B-929D-330FAF80D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573" y="3864777"/>
            <a:ext cx="1813001" cy="1239729"/>
          </a:xfrm>
          <a:prstGeom prst="rect">
            <a:avLst/>
          </a:prstGeom>
        </p:spPr>
      </p:pic>
      <p:pic>
        <p:nvPicPr>
          <p:cNvPr id="44" name="Picture 3" descr="Z:\Projet\588a6ab1d06f6719692a2d25.png">
            <a:extLst>
              <a:ext uri="{FF2B5EF4-FFF2-40B4-BE49-F238E27FC236}">
                <a16:creationId xmlns:a16="http://schemas.microsoft.com/office/drawing/2014/main" id="{B1049BCF-6B00-4D87-A93F-EA8D7F79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8" r="650"/>
          <a:stretch>
            <a:fillRect/>
          </a:stretch>
        </p:blipFill>
        <p:spPr bwMode="auto">
          <a:xfrm>
            <a:off x="3097027" y="3616697"/>
            <a:ext cx="2028038" cy="2474469"/>
          </a:xfrm>
          <a:prstGeom prst="rect">
            <a:avLst/>
          </a:prstGeom>
          <a:noFill/>
        </p:spPr>
      </p:pic>
      <p:pic>
        <p:nvPicPr>
          <p:cNvPr id="46" name="Picture 4" descr="C:\Users\TEMP.SSI.000\Downloads\canva-photo-editor.png">
            <a:extLst>
              <a:ext uri="{FF2B5EF4-FFF2-40B4-BE49-F238E27FC236}">
                <a16:creationId xmlns:a16="http://schemas.microsoft.com/office/drawing/2014/main" id="{CA51B8B2-6FC2-49E1-9C7F-D6E690BE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72" y="2675463"/>
            <a:ext cx="1357322" cy="1054507"/>
          </a:xfrm>
          <a:prstGeom prst="rect">
            <a:avLst/>
          </a:prstGeom>
          <a:noFill/>
        </p:spPr>
      </p:pic>
      <p:sp>
        <p:nvSpPr>
          <p:cNvPr id="47" name="Ellipse 41">
            <a:extLst>
              <a:ext uri="{FF2B5EF4-FFF2-40B4-BE49-F238E27FC236}">
                <a16:creationId xmlns:a16="http://schemas.microsoft.com/office/drawing/2014/main" id="{4CCD75F5-B454-4CDE-B742-CBBC88F27D90}"/>
              </a:ext>
            </a:extLst>
          </p:cNvPr>
          <p:cNvSpPr/>
          <p:nvPr/>
        </p:nvSpPr>
        <p:spPr>
          <a:xfrm>
            <a:off x="857224" y="2666994"/>
            <a:ext cx="966794" cy="4931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en arc 46">
            <a:extLst>
              <a:ext uri="{FF2B5EF4-FFF2-40B4-BE49-F238E27FC236}">
                <a16:creationId xmlns:a16="http://schemas.microsoft.com/office/drawing/2014/main" id="{BEB0B99C-4EFE-4021-BD53-9D5C5F38F913}"/>
              </a:ext>
            </a:extLst>
          </p:cNvPr>
          <p:cNvCxnSpPr>
            <a:stCxn id="47" idx="4"/>
          </p:cNvCxnSpPr>
          <p:nvPr/>
        </p:nvCxnSpPr>
        <p:spPr>
          <a:xfrm rot="16200000" flipH="1">
            <a:off x="1619361" y="2881440"/>
            <a:ext cx="173568" cy="731049"/>
          </a:xfrm>
          <a:prstGeom prst="curvedConnector2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74C557-CA8B-4229-AA94-F8999DB3D6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15" b="100000" l="0" r="100000">
                        <a14:foregroundMark x1="30714" y1="10361" x2="30714" y2="10361"/>
                        <a14:foregroundMark x1="27041" y1="10361" x2="36020" y2="7915"/>
                        <a14:backgroundMark x1="18776" y1="6382" x2="42755" y2="4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H="1">
            <a:off x="3613618" y="2067632"/>
            <a:ext cx="597325" cy="1086232"/>
          </a:xfrm>
          <a:prstGeom prst="rect">
            <a:avLst/>
          </a:prstGeom>
        </p:spPr>
      </p:pic>
      <p:cxnSp>
        <p:nvCxnSpPr>
          <p:cNvPr id="49" name="Connecteur en arc 8">
            <a:extLst>
              <a:ext uri="{FF2B5EF4-FFF2-40B4-BE49-F238E27FC236}">
                <a16:creationId xmlns:a16="http://schemas.microsoft.com/office/drawing/2014/main" id="{25290004-1BC5-44D2-B9CD-23152ED7229E}"/>
              </a:ext>
            </a:extLst>
          </p:cNvPr>
          <p:cNvCxnSpPr>
            <a:cxnSpLocks/>
          </p:cNvCxnSpPr>
          <p:nvPr/>
        </p:nvCxnSpPr>
        <p:spPr>
          <a:xfrm flipV="1">
            <a:off x="2934655" y="2603860"/>
            <a:ext cx="531854" cy="45841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73019-AD11-4113-9C09-590220AC6C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156" y="4137785"/>
            <a:ext cx="1724810" cy="1165151"/>
          </a:xfrm>
          <a:prstGeom prst="rect">
            <a:avLst/>
          </a:prstGeom>
        </p:spPr>
      </p:pic>
      <p:pic>
        <p:nvPicPr>
          <p:cNvPr id="51" name="Image 19">
            <a:extLst>
              <a:ext uri="{FF2B5EF4-FFF2-40B4-BE49-F238E27FC236}">
                <a16:creationId xmlns:a16="http://schemas.microsoft.com/office/drawing/2014/main" id="{4D50B3E3-B953-4CE0-9A4D-258D17D8B76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3351" y="3744032"/>
            <a:ext cx="630848" cy="710908"/>
          </a:xfrm>
          <a:prstGeom prst="rect">
            <a:avLst/>
          </a:prstGeom>
        </p:spPr>
      </p:pic>
      <p:sp>
        <p:nvSpPr>
          <p:cNvPr id="39" name="Flèche droite 11">
            <a:extLst>
              <a:ext uri="{FF2B5EF4-FFF2-40B4-BE49-F238E27FC236}">
                <a16:creationId xmlns:a16="http://schemas.microsoft.com/office/drawing/2014/main" id="{E4CFA049-10D2-47B5-8DED-94FEC8E1F1FE}"/>
              </a:ext>
            </a:extLst>
          </p:cNvPr>
          <p:cNvSpPr/>
          <p:nvPr/>
        </p:nvSpPr>
        <p:spPr>
          <a:xfrm>
            <a:off x="6495961" y="4544023"/>
            <a:ext cx="459885" cy="2812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72B8D6-CE8C-4434-8FC4-56B55A99B9B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7290" y="3811178"/>
            <a:ext cx="509784" cy="514039"/>
          </a:xfrm>
          <a:prstGeom prst="rect">
            <a:avLst/>
          </a:prstGeom>
        </p:spPr>
      </p:pic>
      <p:sp>
        <p:nvSpPr>
          <p:cNvPr id="18434" name="AutoShape 2" descr="Icône Usb Gratuit de Zondicons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6" name="Picture 4" descr="Fichier:USB icon.svg — Wikipéd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742" y="2422974"/>
            <a:ext cx="461781" cy="295828"/>
          </a:xfrm>
          <a:prstGeom prst="rect">
            <a:avLst/>
          </a:prstGeom>
          <a:noFill/>
        </p:spPr>
      </p:pic>
      <p:pic>
        <p:nvPicPr>
          <p:cNvPr id="26" name="Picture 4" descr="Fichier:USB icon.svg — Wikipéd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117" y="5555528"/>
            <a:ext cx="461781" cy="295828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F2652BF-56A7-4F9D-9EE7-329C79A00F1E}"/>
              </a:ext>
            </a:extLst>
          </p:cNvPr>
          <p:cNvSpPr/>
          <p:nvPr/>
        </p:nvSpPr>
        <p:spPr>
          <a:xfrm>
            <a:off x="7567254" y="5143247"/>
            <a:ext cx="852591" cy="441859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/>
              <a:t>Traitement numérique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078954" y="3119751"/>
            <a:ext cx="259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Module d’acquisition « </a:t>
            </a:r>
            <a:r>
              <a:rPr lang="fr-FR" sz="1400" b="1" dirty="0" err="1"/>
              <a:t>LabMate</a:t>
            </a:r>
            <a:r>
              <a:rPr lang="fr-FR" sz="1400" b="1" dirty="0"/>
              <a:t>+ »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423694" y="2425277"/>
            <a:ext cx="171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Accéléromètre 1 axe</a:t>
            </a:r>
          </a:p>
          <a:p>
            <a:r>
              <a:rPr lang="fr-FR" sz="1400" b="1" dirty="0"/>
              <a:t>+/- 5g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71414"/>
            <a:ext cx="521497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Activité expérimentale n°1</a:t>
            </a:r>
          </a:p>
        </p:txBody>
      </p:sp>
      <p:grpSp>
        <p:nvGrpSpPr>
          <p:cNvPr id="2" name="Groupe 32">
            <a:extLst>
              <a:ext uri="{FF2B5EF4-FFF2-40B4-BE49-F238E27FC236}">
                <a16:creationId xmlns:a16="http://schemas.microsoft.com/office/drawing/2014/main" id="{DBFE8514-6C3B-4909-BFC5-A7B741652394}"/>
              </a:ext>
            </a:extLst>
          </p:cNvPr>
          <p:cNvGrpSpPr/>
          <p:nvPr/>
        </p:nvGrpSpPr>
        <p:grpSpPr>
          <a:xfrm>
            <a:off x="7143768" y="2500306"/>
            <a:ext cx="1078630" cy="1011075"/>
            <a:chOff x="7441976" y="1052736"/>
            <a:chExt cx="1080000" cy="1138411"/>
          </a:xfrm>
        </p:grpSpPr>
        <p:sp>
          <p:nvSpPr>
            <p:cNvPr id="37" name="Hexagone 36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7441976" y="1052736"/>
              <a:ext cx="1080000" cy="1080000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43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75976" y="1579147"/>
              <a:ext cx="612000" cy="612000"/>
            </a:xfrm>
            <a:prstGeom prst="rect">
              <a:avLst/>
            </a:prstGeom>
          </p:spPr>
        </p:pic>
      </p:grpSp>
      <p:grpSp>
        <p:nvGrpSpPr>
          <p:cNvPr id="3" name="Groupe 52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5929322" y="2500306"/>
            <a:ext cx="1080000" cy="947342"/>
            <a:chOff x="4426334" y="5449930"/>
            <a:chExt cx="1080000" cy="1080000"/>
          </a:xfrm>
        </p:grpSpPr>
        <p:sp>
          <p:nvSpPr>
            <p:cNvPr id="54" name="Hexagone 53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E</a:t>
              </a:r>
              <a:r>
                <a:rPr lang="fr-FR" sz="1200" dirty="0"/>
                <a:t>&amp;</a:t>
              </a:r>
              <a:r>
                <a:rPr lang="fr-FR" sz="2400" dirty="0"/>
                <a:t>S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55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sp>
        <p:nvSpPr>
          <p:cNvPr id="67" name="TextBox 81">
            <a:extLst>
              <a:ext uri="{FF2B5EF4-FFF2-40B4-BE49-F238E27FC236}">
                <a16:creationId xmlns:a16="http://schemas.microsoft.com/office/drawing/2014/main" id="{FDBE2D12-F7F7-483C-B740-6EBD57B4FD1A}"/>
              </a:ext>
            </a:extLst>
          </p:cNvPr>
          <p:cNvSpPr txBox="1"/>
          <p:nvPr/>
        </p:nvSpPr>
        <p:spPr>
          <a:xfrm>
            <a:off x="2161774" y="854979"/>
            <a:ext cx="2202816" cy="40011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b="1" noProof="1">
                <a:latin typeface="Bahnschrift" panose="020B0502040204020203" pitchFamily="34" charset="0"/>
              </a:rPr>
              <a:t>Vitesse</a:t>
            </a:r>
          </a:p>
        </p:txBody>
      </p:sp>
      <p:sp>
        <p:nvSpPr>
          <p:cNvPr id="68" name="TextBox 82">
            <a:extLst>
              <a:ext uri="{FF2B5EF4-FFF2-40B4-BE49-F238E27FC236}">
                <a16:creationId xmlns:a16="http://schemas.microsoft.com/office/drawing/2014/main" id="{92CC4654-DD56-4801-9508-CBF606C33051}"/>
              </a:ext>
            </a:extLst>
          </p:cNvPr>
          <p:cNvSpPr txBox="1"/>
          <p:nvPr/>
        </p:nvSpPr>
        <p:spPr>
          <a:xfrm>
            <a:off x="2192340" y="1176830"/>
            <a:ext cx="2196970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600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45km.h</a:t>
            </a:r>
            <a:r>
              <a:rPr lang="en-US" sz="1600" b="1" baseline="30000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-1</a:t>
            </a:r>
          </a:p>
        </p:txBody>
      </p:sp>
      <p:grpSp>
        <p:nvGrpSpPr>
          <p:cNvPr id="7" name="Group 72">
            <a:extLst>
              <a:ext uri="{FF2B5EF4-FFF2-40B4-BE49-F238E27FC236}">
                <a16:creationId xmlns:a16="http://schemas.microsoft.com/office/drawing/2014/main" id="{84DF4622-1718-4E0B-A95B-FF61E61D0AFA}"/>
              </a:ext>
            </a:extLst>
          </p:cNvPr>
          <p:cNvGrpSpPr/>
          <p:nvPr/>
        </p:nvGrpSpPr>
        <p:grpSpPr>
          <a:xfrm>
            <a:off x="1640699" y="642918"/>
            <a:ext cx="518149" cy="655233"/>
            <a:chOff x="4604998" y="1306836"/>
            <a:chExt cx="690865" cy="655233"/>
          </a:xfrm>
        </p:grpSpPr>
        <p:sp>
          <p:nvSpPr>
            <p:cNvPr id="65" name="Oval 79">
              <a:extLst>
                <a:ext uri="{FF2B5EF4-FFF2-40B4-BE49-F238E27FC236}">
                  <a16:creationId xmlns:a16="http://schemas.microsoft.com/office/drawing/2014/main" id="{71F7A6C5-17EC-44FE-A917-7EB8173DCE30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latin typeface="Bahnschrift" panose="020B0502040204020203" pitchFamily="34" charset="0"/>
              </a:endParaRPr>
            </a:p>
          </p:txBody>
        </p:sp>
        <p:pic>
          <p:nvPicPr>
            <p:cNvPr id="66" name="Graphic 80" descr="Checkmark">
              <a:extLst>
                <a:ext uri="{FF2B5EF4-FFF2-40B4-BE49-F238E27FC236}">
                  <a16:creationId xmlns:a16="http://schemas.microsoft.com/office/drawing/2014/main" id="{31047CC5-C399-4E85-A99F-30A584F94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668669" y="1306836"/>
              <a:ext cx="627194" cy="627194"/>
            </a:xfrm>
            <a:prstGeom prst="rect">
              <a:avLst/>
            </a:prstGeom>
          </p:spPr>
        </p:pic>
      </p:grpSp>
      <p:sp>
        <p:nvSpPr>
          <p:cNvPr id="63" name="TextBox 77">
            <a:extLst>
              <a:ext uri="{FF2B5EF4-FFF2-40B4-BE49-F238E27FC236}">
                <a16:creationId xmlns:a16="http://schemas.microsoft.com/office/drawing/2014/main" id="{088A6D69-498C-4030-B69C-E55D8F719C85}"/>
              </a:ext>
            </a:extLst>
          </p:cNvPr>
          <p:cNvSpPr txBox="1"/>
          <p:nvPr/>
        </p:nvSpPr>
        <p:spPr>
          <a:xfrm>
            <a:off x="5025816" y="833463"/>
            <a:ext cx="2202816" cy="40011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b="1" noProof="1">
                <a:latin typeface="Bahnschrift" panose="020B0502040204020203" pitchFamily="34" charset="0"/>
              </a:rPr>
              <a:t>Accélération</a:t>
            </a:r>
          </a:p>
        </p:txBody>
      </p:sp>
      <p:grpSp>
        <p:nvGrpSpPr>
          <p:cNvPr id="10" name="Group 74">
            <a:extLst>
              <a:ext uri="{FF2B5EF4-FFF2-40B4-BE49-F238E27FC236}">
                <a16:creationId xmlns:a16="http://schemas.microsoft.com/office/drawing/2014/main" id="{8A782690-AE2B-4EA2-AF37-3C9F9F887302}"/>
              </a:ext>
            </a:extLst>
          </p:cNvPr>
          <p:cNvGrpSpPr/>
          <p:nvPr/>
        </p:nvGrpSpPr>
        <p:grpSpPr>
          <a:xfrm>
            <a:off x="4419877" y="642921"/>
            <a:ext cx="518152" cy="655232"/>
            <a:chOff x="4604998" y="1306838"/>
            <a:chExt cx="690869" cy="655231"/>
          </a:xfrm>
        </p:grpSpPr>
        <p:sp>
          <p:nvSpPr>
            <p:cNvPr id="61" name="Oval 75">
              <a:extLst>
                <a:ext uri="{FF2B5EF4-FFF2-40B4-BE49-F238E27FC236}">
                  <a16:creationId xmlns:a16="http://schemas.microsoft.com/office/drawing/2014/main" id="{F314AD8F-A6FF-4EF7-B299-48DA301AD1FF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latin typeface="Bahnschrift" panose="020B0502040204020203" pitchFamily="34" charset="0"/>
              </a:endParaRPr>
            </a:p>
          </p:txBody>
        </p:sp>
        <p:pic>
          <p:nvPicPr>
            <p:cNvPr id="62" name="Graphic 76" descr="Checkmark">
              <a:extLst>
                <a:ext uri="{FF2B5EF4-FFF2-40B4-BE49-F238E27FC236}">
                  <a16:creationId xmlns:a16="http://schemas.microsoft.com/office/drawing/2014/main" id="{872A3665-1C20-49E7-B8E1-25B923FA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668672" y="1306838"/>
              <a:ext cx="627195" cy="627195"/>
            </a:xfrm>
            <a:prstGeom prst="rect">
              <a:avLst/>
            </a:prstGeom>
          </p:spPr>
        </p:pic>
      </p:grpSp>
      <p:grpSp>
        <p:nvGrpSpPr>
          <p:cNvPr id="11" name="Groupe 51"/>
          <p:cNvGrpSpPr/>
          <p:nvPr/>
        </p:nvGrpSpPr>
        <p:grpSpPr>
          <a:xfrm>
            <a:off x="857224" y="6143644"/>
            <a:ext cx="1643074" cy="500042"/>
            <a:chOff x="4857752" y="0"/>
            <a:chExt cx="1643074" cy="500042"/>
          </a:xfrm>
        </p:grpSpPr>
        <p:pic>
          <p:nvPicPr>
            <p:cNvPr id="30722" name="Picture 2" descr="Google veut en finir avec les faux avis sur le Play Store - Comment Ça  Marche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71414"/>
              <a:ext cx="535785" cy="357190"/>
            </a:xfrm>
            <a:prstGeom prst="rect">
              <a:avLst/>
            </a:prstGeom>
            <a:noFill/>
          </p:spPr>
        </p:pic>
        <p:sp>
          <p:nvSpPr>
            <p:cNvPr id="50" name="Rectangle à coins arrondis 49"/>
            <p:cNvSpPr/>
            <p:nvPr/>
          </p:nvSpPr>
          <p:spPr>
            <a:xfrm>
              <a:off x="4857752" y="0"/>
              <a:ext cx="1643074" cy="50004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 </a:t>
              </a:r>
              <a:r>
                <a:rPr lang="fr-FR" dirty="0" err="1">
                  <a:solidFill>
                    <a:schemeClr val="tx1"/>
                  </a:solidFill>
                </a:rPr>
                <a:t>MiLab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85064" y="1953556"/>
            <a:ext cx="5125065" cy="4682490"/>
            <a:chOff x="1933440" y="1961196"/>
            <a:chExt cx="5436159" cy="4682490"/>
          </a:xfrm>
        </p:grpSpPr>
        <p:sp>
          <p:nvSpPr>
            <p:cNvPr id="53" name="Hexagone 52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1933440" y="2036346"/>
              <a:ext cx="5436159" cy="4511667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  <p:pic>
          <p:nvPicPr>
            <p:cNvPr id="56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13774" y="5658926"/>
              <a:ext cx="1122658" cy="984760"/>
            </a:xfrm>
            <a:prstGeom prst="rect">
              <a:avLst/>
            </a:prstGeom>
          </p:spPr>
        </p:pic>
        <p:sp>
          <p:nvSpPr>
            <p:cNvPr id="57" name="ZoneTexte 56"/>
            <p:cNvSpPr txBox="1"/>
            <p:nvPr/>
          </p:nvSpPr>
          <p:spPr>
            <a:xfrm>
              <a:off x="3732028" y="1961196"/>
              <a:ext cx="1482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chemeClr val="bg1"/>
                  </a:solidFill>
                </a:rPr>
                <a:t>E&amp;S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716116" y="4096458"/>
              <a:ext cx="4239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- Instrumenter tout ou partie d’un produit en vue de mesurer les performances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716117" y="2996640"/>
              <a:ext cx="38572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- Proposer et justifier un protocole expérimental</a:t>
              </a:r>
            </a:p>
          </p:txBody>
        </p:sp>
      </p:grpSp>
      <p:grpSp>
        <p:nvGrpSpPr>
          <p:cNvPr id="76" name="Groupe 32">
            <a:extLst>
              <a:ext uri="{FF2B5EF4-FFF2-40B4-BE49-F238E27FC236}">
                <a16:creationId xmlns:a16="http://schemas.microsoft.com/office/drawing/2014/main" id="{DBFE8514-6C3B-4909-BFC5-A7B741652394}"/>
              </a:ext>
            </a:extLst>
          </p:cNvPr>
          <p:cNvGrpSpPr/>
          <p:nvPr/>
        </p:nvGrpSpPr>
        <p:grpSpPr>
          <a:xfrm>
            <a:off x="7143768" y="2500306"/>
            <a:ext cx="1078630" cy="1011075"/>
            <a:chOff x="7441976" y="1052736"/>
            <a:chExt cx="1080000" cy="1138411"/>
          </a:xfrm>
        </p:grpSpPr>
        <p:sp>
          <p:nvSpPr>
            <p:cNvPr id="77" name="Hexagone 76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7441976" y="1052736"/>
              <a:ext cx="1080000" cy="1080000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78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75976" y="1579147"/>
              <a:ext cx="612000" cy="612000"/>
            </a:xfrm>
            <a:prstGeom prst="rect">
              <a:avLst/>
            </a:prstGeom>
          </p:spPr>
        </p:pic>
      </p:grpSp>
      <p:grpSp>
        <p:nvGrpSpPr>
          <p:cNvPr id="84" name="Groupe 83"/>
          <p:cNvGrpSpPr/>
          <p:nvPr/>
        </p:nvGrpSpPr>
        <p:grpSpPr>
          <a:xfrm>
            <a:off x="4928280" y="2027987"/>
            <a:ext cx="4147894" cy="4575928"/>
            <a:chOff x="4996107" y="2025249"/>
            <a:chExt cx="4147894" cy="4575928"/>
          </a:xfrm>
        </p:grpSpPr>
        <p:grpSp>
          <p:nvGrpSpPr>
            <p:cNvPr id="79" name="Groupe 32">
              <a:extLst>
                <a:ext uri="{FF2B5EF4-FFF2-40B4-BE49-F238E27FC236}">
                  <a16:creationId xmlns:a16="http://schemas.microsoft.com/office/drawing/2014/main" id="{DBFE8514-6C3B-4909-BFC5-A7B741652394}"/>
                </a:ext>
              </a:extLst>
            </p:cNvPr>
            <p:cNvGrpSpPr/>
            <p:nvPr/>
          </p:nvGrpSpPr>
          <p:grpSpPr>
            <a:xfrm>
              <a:off x="4996107" y="2083032"/>
              <a:ext cx="4147894" cy="4518145"/>
              <a:chOff x="7441976" y="1052736"/>
              <a:chExt cx="1080000" cy="1095106"/>
            </a:xfrm>
          </p:grpSpPr>
          <p:sp>
            <p:nvSpPr>
              <p:cNvPr id="80" name="Hexagone 79">
                <a:extLst>
                  <a:ext uri="{FF2B5EF4-FFF2-40B4-BE49-F238E27FC236}">
                    <a16:creationId xmlns:a16="http://schemas.microsoft.com/office/drawing/2014/main" id="{7A74DAA6-9082-44C7-8D62-2DF37CB7DF83}"/>
                  </a:ext>
                </a:extLst>
              </p:cNvPr>
              <p:cNvSpPr/>
              <p:nvPr/>
            </p:nvSpPr>
            <p:spPr>
              <a:xfrm>
                <a:off x="7441976" y="1052736"/>
                <a:ext cx="1080000" cy="10800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200" dirty="0"/>
              </a:p>
            </p:txBody>
          </p:sp>
          <p:pic>
            <p:nvPicPr>
              <p:cNvPr id="81" name="Graphique 14" descr="Journal">
                <a:extLst>
                  <a:ext uri="{FF2B5EF4-FFF2-40B4-BE49-F238E27FC236}">
                    <a16:creationId xmlns:a16="http://schemas.microsoft.com/office/drawing/2014/main" id="{4291F279-205A-48A3-9E85-4CD7F5DAD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852648" y="1885891"/>
                <a:ext cx="261951" cy="261951"/>
              </a:xfrm>
              <a:prstGeom prst="rect">
                <a:avLst/>
              </a:prstGeom>
            </p:spPr>
          </p:pic>
        </p:grpSp>
        <p:sp>
          <p:nvSpPr>
            <p:cNvPr id="82" name="ZoneTexte 81"/>
            <p:cNvSpPr txBox="1"/>
            <p:nvPr/>
          </p:nvSpPr>
          <p:spPr>
            <a:xfrm>
              <a:off x="6453429" y="2025249"/>
              <a:ext cx="12710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5408006" y="3511381"/>
              <a:ext cx="34715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- Présenter un protocole, une démarche, une solution en réponse à un besoin</a:t>
              </a:r>
            </a:p>
          </p:txBody>
        </p:sp>
      </p:grpSp>
      <p:grpSp>
        <p:nvGrpSpPr>
          <p:cNvPr id="88" name="Groupe 52">
            <a:extLst>
              <a:ext uri="{FF2B5EF4-FFF2-40B4-BE49-F238E27FC236}">
                <a16:creationId xmlns:a16="http://schemas.microsoft.com/office/drawing/2014/main" id="{0F7C5C6A-FB26-4B8F-B220-BCC3C8ADD30A}"/>
              </a:ext>
            </a:extLst>
          </p:cNvPr>
          <p:cNvGrpSpPr/>
          <p:nvPr/>
        </p:nvGrpSpPr>
        <p:grpSpPr>
          <a:xfrm>
            <a:off x="5922227" y="2503844"/>
            <a:ext cx="1080000" cy="947342"/>
            <a:chOff x="4426334" y="5449930"/>
            <a:chExt cx="1080000" cy="1080000"/>
          </a:xfrm>
        </p:grpSpPr>
        <p:sp>
          <p:nvSpPr>
            <p:cNvPr id="89" name="Hexagone 88">
              <a:extLst>
                <a:ext uri="{FF2B5EF4-FFF2-40B4-BE49-F238E27FC236}">
                  <a16:creationId xmlns:a16="http://schemas.microsoft.com/office/drawing/2014/main" id="{C5230C2F-1B9D-4E62-AC44-6917B840C1D8}"/>
                </a:ext>
              </a:extLst>
            </p:cNvPr>
            <p:cNvSpPr/>
            <p:nvPr/>
          </p:nvSpPr>
          <p:spPr>
            <a:xfrm>
              <a:off x="4426334" y="5449930"/>
              <a:ext cx="1080000" cy="10800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E</a:t>
              </a:r>
              <a:r>
                <a:rPr lang="fr-FR" sz="1200" dirty="0"/>
                <a:t>&amp;</a:t>
              </a:r>
              <a:r>
                <a:rPr lang="fr-FR" sz="2400" dirty="0"/>
                <a:t>S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90" name="Graphique 20" descr="Internet">
              <a:extLst>
                <a:ext uri="{FF2B5EF4-FFF2-40B4-BE49-F238E27FC236}">
                  <a16:creationId xmlns:a16="http://schemas.microsoft.com/office/drawing/2014/main" id="{F9613635-B89E-4035-ABEE-180524F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60334" y="5917930"/>
              <a:ext cx="612000" cy="612000"/>
            </a:xfrm>
            <a:prstGeom prst="rect">
              <a:avLst/>
            </a:prstGeom>
          </p:spPr>
        </p:pic>
      </p:grpSp>
      <p:sp>
        <p:nvSpPr>
          <p:cNvPr id="69" name="TextBox 82">
            <a:extLst>
              <a:ext uri="{FF2B5EF4-FFF2-40B4-BE49-F238E27FC236}">
                <a16:creationId xmlns:a16="http://schemas.microsoft.com/office/drawing/2014/main" id="{92CC4654-DD56-4801-9508-CBF606C33051}"/>
              </a:ext>
            </a:extLst>
          </p:cNvPr>
          <p:cNvSpPr txBox="1"/>
          <p:nvPr/>
        </p:nvSpPr>
        <p:spPr>
          <a:xfrm>
            <a:off x="5007228" y="1176830"/>
            <a:ext cx="4068945" cy="3385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600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•</a:t>
            </a:r>
            <a:r>
              <a: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a</a:t>
            </a:r>
            <a:r>
              <a:rPr lang="en-US" sz="1600" b="1" baseline="-25000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moy</a:t>
            </a:r>
            <a:r>
              <a: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&gt;2.77 m.s</a:t>
            </a:r>
            <a:r>
              <a:rPr lang="en-US" sz="1600" b="1" baseline="30000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-2</a:t>
            </a:r>
            <a:r>
              <a:rPr lang="en-US" sz="16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sur 0 &lt;= t &lt;= 1.89s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67D3372-27DC-4C7D-B602-816F7E811F12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5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42778 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9479 0.195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51362205-94ED-4BAD-A428-01C0A8EE6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60" y="1214422"/>
            <a:ext cx="6500858" cy="435028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1163046-1ABE-4EB2-9EC2-147525F205A0}"/>
              </a:ext>
            </a:extLst>
          </p:cNvPr>
          <p:cNvSpPr txBox="1"/>
          <p:nvPr/>
        </p:nvSpPr>
        <p:spPr>
          <a:xfrm>
            <a:off x="1000100" y="1000108"/>
            <a:ext cx="10715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a(t) en g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598D8F45-E0A2-487C-8D65-83097EB7C7D8}"/>
              </a:ext>
            </a:extLst>
          </p:cNvPr>
          <p:cNvSpPr txBox="1"/>
          <p:nvPr/>
        </p:nvSpPr>
        <p:spPr>
          <a:xfrm>
            <a:off x="714348" y="2143116"/>
            <a:ext cx="1571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97EBB"/>
                </a:solidFill>
                <a:latin typeface="Bahnschrift" panose="020B0502040204020203" pitchFamily="34" charset="0"/>
              </a:rPr>
              <a:t>a(t)  </a:t>
            </a:r>
            <a:r>
              <a:rPr lang="fr-FR" b="1" dirty="0" err="1">
                <a:solidFill>
                  <a:srgbClr val="497EBB"/>
                </a:solidFill>
                <a:latin typeface="Bahnschrift" panose="020B0502040204020203" pitchFamily="34" charset="0"/>
              </a:rPr>
              <a:t>m.s</a:t>
            </a:r>
            <a:r>
              <a:rPr lang="fr-FR" b="1" baseline="30000" dirty="0">
                <a:solidFill>
                  <a:srgbClr val="497EBB"/>
                </a:solidFill>
                <a:latin typeface="Bahnschrift" panose="020B0502040204020203" pitchFamily="34" charset="0"/>
              </a:rPr>
              <a:t>-</a:t>
            </a:r>
            <a:r>
              <a:rPr lang="fr-FR" b="1" dirty="0">
                <a:solidFill>
                  <a:srgbClr val="497EBB"/>
                </a:solidFill>
                <a:latin typeface="Bahnschrift" panose="020B0502040204020203" pitchFamily="34" charset="0"/>
              </a:rPr>
              <a:t>²</a:t>
            </a:r>
          </a:p>
        </p:txBody>
      </p:sp>
      <p:sp>
        <p:nvSpPr>
          <p:cNvPr id="8" name="TextBox 51">
            <a:extLst>
              <a:ext uri="{FF2B5EF4-FFF2-40B4-BE49-F238E27FC236}">
                <a16:creationId xmlns:a16="http://schemas.microsoft.com/office/drawing/2014/main" id="{AA94268E-FF92-40BA-8823-7A70619A8B84}"/>
              </a:ext>
            </a:extLst>
          </p:cNvPr>
          <p:cNvSpPr txBox="1"/>
          <p:nvPr/>
        </p:nvSpPr>
        <p:spPr>
          <a:xfrm>
            <a:off x="71406" y="3324525"/>
            <a:ext cx="91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Bahnschrift" panose="020B0502040204020203" pitchFamily="34" charset="0"/>
              </a:rPr>
              <a:t>a</a:t>
            </a:r>
            <a:r>
              <a:rPr lang="fr-FR" sz="1200" baseline="-25000" dirty="0">
                <a:latin typeface="Bahnschrift" panose="020B0502040204020203" pitchFamily="34" charset="0"/>
              </a:rPr>
              <a:t>0</a:t>
            </a:r>
            <a:r>
              <a:rPr lang="fr-FR" sz="1200" dirty="0">
                <a:latin typeface="Bahnschrift" panose="020B0502040204020203" pitchFamily="34" charset="0"/>
              </a:rPr>
              <a:t> = 3 % </a:t>
            </a:r>
          </a:p>
          <a:p>
            <a:r>
              <a:rPr lang="fr-FR" sz="1200" dirty="0">
                <a:latin typeface="Bahnschrift" panose="020B0502040204020203" pitchFamily="34" charset="0"/>
              </a:rPr>
              <a:t>b</a:t>
            </a:r>
            <a:r>
              <a:rPr lang="fr-FR" sz="1200" baseline="-25000" dirty="0">
                <a:latin typeface="Bahnschrift" panose="020B0502040204020203" pitchFamily="34" charset="0"/>
              </a:rPr>
              <a:t>1</a:t>
            </a:r>
            <a:r>
              <a:rPr lang="fr-FR" sz="1200" dirty="0">
                <a:latin typeface="Bahnschrift" panose="020B0502040204020203" pitchFamily="34" charset="0"/>
              </a:rPr>
              <a:t> = 97 % </a:t>
            </a:r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id="{AA94268E-FF92-40BA-8823-7A70619A8B84}"/>
              </a:ext>
            </a:extLst>
          </p:cNvPr>
          <p:cNvSpPr txBox="1"/>
          <p:nvPr/>
        </p:nvSpPr>
        <p:spPr>
          <a:xfrm>
            <a:off x="-142908" y="2643182"/>
            <a:ext cx="163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Bahnschrift" panose="020B0502040204020203" pitchFamily="34" charset="0"/>
              </a:rPr>
              <a:t>Filtre numérique</a:t>
            </a:r>
          </a:p>
          <a:p>
            <a:pPr algn="ctr"/>
            <a:r>
              <a:rPr lang="fr-FR" sz="1200" dirty="0">
                <a:latin typeface="Bahnschrift" panose="020B0502040204020203" pitchFamily="34" charset="0"/>
              </a:rPr>
              <a:t>s(k) = a0.e(k) + b1.s(k-1)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B498DD5F-0E50-4383-8E1C-8632E2DB4999}"/>
              </a:ext>
            </a:extLst>
          </p:cNvPr>
          <p:cNvSpPr txBox="1"/>
          <p:nvPr/>
        </p:nvSpPr>
        <p:spPr>
          <a:xfrm>
            <a:off x="928662" y="3286124"/>
            <a:ext cx="12264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Bahnschrift" panose="020B0502040204020203" pitchFamily="34" charset="0"/>
              </a:rPr>
              <a:t>a(t) filtré en </a:t>
            </a:r>
            <a:r>
              <a:rPr lang="fr-FR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m.s</a:t>
            </a:r>
            <a:r>
              <a:rPr lang="fr-FR" b="1" baseline="30000" dirty="0">
                <a:solidFill>
                  <a:srgbClr val="FF0000"/>
                </a:solidFill>
                <a:latin typeface="Bahnschrift" panose="020B0502040204020203" pitchFamily="34" charset="0"/>
              </a:rPr>
              <a:t>-</a:t>
            </a:r>
            <a:r>
              <a:rPr lang="fr-FR" b="1" dirty="0">
                <a:solidFill>
                  <a:srgbClr val="FF0000"/>
                </a:solidFill>
                <a:latin typeface="Bahnschrift" panose="020B0502040204020203" pitchFamily="34" charset="0"/>
              </a:rPr>
              <a:t>²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929066"/>
            <a:ext cx="752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53">
            <a:extLst>
              <a:ext uri="{FF2B5EF4-FFF2-40B4-BE49-F238E27FC236}">
                <a16:creationId xmlns:a16="http://schemas.microsoft.com/office/drawing/2014/main" id="{2F9DDC80-EBC3-48B3-96C6-05F368FDCB9F}"/>
              </a:ext>
            </a:extLst>
          </p:cNvPr>
          <p:cNvSpPr txBox="1"/>
          <p:nvPr/>
        </p:nvSpPr>
        <p:spPr>
          <a:xfrm>
            <a:off x="857224" y="4714884"/>
            <a:ext cx="13573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EBD5E"/>
                </a:solidFill>
                <a:latin typeface="Bahnschrift" panose="020B0502040204020203" pitchFamily="34" charset="0"/>
              </a:rPr>
              <a:t>V(t) </a:t>
            </a:r>
            <a:r>
              <a:rPr lang="fr-FR" b="1" dirty="0" err="1">
                <a:solidFill>
                  <a:srgbClr val="9EBD5E"/>
                </a:solidFill>
                <a:latin typeface="Bahnschrift" panose="020B0502040204020203" pitchFamily="34" charset="0"/>
              </a:rPr>
              <a:t>m.s</a:t>
            </a:r>
            <a:r>
              <a:rPr lang="fr-FR" b="1" baseline="30000" dirty="0">
                <a:solidFill>
                  <a:srgbClr val="9EBD5E"/>
                </a:solidFill>
                <a:latin typeface="Bahnschrift" panose="020B0502040204020203" pitchFamily="34" charset="0"/>
              </a:rPr>
              <a:t>-1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71414"/>
            <a:ext cx="521497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Activité expérimentale n°1</a:t>
            </a:r>
          </a:p>
        </p:txBody>
      </p:sp>
      <p:sp>
        <p:nvSpPr>
          <p:cNvPr id="15" name="TextBox 44">
            <a:extLst>
              <a:ext uri="{FF2B5EF4-FFF2-40B4-BE49-F238E27FC236}">
                <a16:creationId xmlns:a16="http://schemas.microsoft.com/office/drawing/2014/main" id="{FA8F5B23-55E3-433A-82EB-570E35306701}"/>
              </a:ext>
            </a:extLst>
          </p:cNvPr>
          <p:cNvSpPr txBox="1"/>
          <p:nvPr/>
        </p:nvSpPr>
        <p:spPr>
          <a:xfrm>
            <a:off x="7560067" y="4234430"/>
            <a:ext cx="12968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latin typeface="Bahnschrift" panose="020B0502040204020203" pitchFamily="34" charset="0"/>
              </a:rPr>
              <a:t>Temps en s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7CE9A78-8CA0-4AF0-9520-780F0012B552}"/>
              </a:ext>
            </a:extLst>
          </p:cNvPr>
          <p:cNvSpPr txBox="1"/>
          <p:nvPr/>
        </p:nvSpPr>
        <p:spPr>
          <a:xfrm>
            <a:off x="2155124" y="738498"/>
            <a:ext cx="16817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Bahnschrift" panose="020B0502040204020203" pitchFamily="34" charset="0"/>
              </a:rPr>
              <a:t>Accélération en m/s²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1357290" y="1428736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072330" y="2091178"/>
            <a:ext cx="2071670" cy="409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</a:t>
            </a:r>
            <a:r>
              <a:rPr lang="fr-FR" sz="2000" baseline="-25000" dirty="0" err="1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max</a:t>
            </a:r>
            <a:r>
              <a:rPr lang="fr-FR" sz="2000" dirty="0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=8.65 </a:t>
            </a:r>
            <a:r>
              <a:rPr lang="fr-FR" sz="2000" dirty="0" err="1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m.s</a:t>
            </a:r>
            <a:r>
              <a:rPr lang="fr-FR" sz="2000" baseline="30000" dirty="0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00594" y="1500174"/>
            <a:ext cx="2071670" cy="409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</a:t>
            </a:r>
            <a:r>
              <a:rPr lang="fr-FR" sz="2000" baseline="-25000" dirty="0" err="1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max</a:t>
            </a:r>
            <a:r>
              <a:rPr lang="fr-FR" sz="2000" dirty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=6.7 </a:t>
            </a:r>
            <a:r>
              <a:rPr lang="fr-FR" sz="2000" dirty="0" err="1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m.s</a:t>
            </a:r>
            <a:r>
              <a:rPr lang="fr-FR" sz="2000" baseline="30000" dirty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-2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4250529" y="1893083"/>
            <a:ext cx="57150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èche vers le bas 33"/>
          <p:cNvSpPr/>
          <p:nvPr/>
        </p:nvSpPr>
        <p:spPr>
          <a:xfrm>
            <a:off x="1357290" y="257174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1357290" y="400050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9" name="Table 10">
            <a:extLst>
              <a:ext uri="{FF2B5EF4-FFF2-40B4-BE49-F238E27FC236}">
                <a16:creationId xmlns:a16="http://schemas.microsoft.com/office/drawing/2014/main" id="{85318714-D5DA-4E7E-8EB2-94843FB6D3C8}"/>
              </a:ext>
            </a:extLst>
          </p:cNvPr>
          <p:cNvGraphicFramePr>
            <a:graphicFrameLocks noGrp="1"/>
          </p:cNvGraphicFramePr>
          <p:nvPr/>
        </p:nvGraphicFramePr>
        <p:xfrm>
          <a:off x="2531294" y="4602991"/>
          <a:ext cx="6269815" cy="163757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78347">
                  <a:extLst>
                    <a:ext uri="{9D8B030D-6E8A-4147-A177-3AD203B41FA5}">
                      <a16:colId xmlns:a16="http://schemas.microsoft.com/office/drawing/2014/main" val="3630226912"/>
                    </a:ext>
                  </a:extLst>
                </a:gridCol>
                <a:gridCol w="2106504">
                  <a:extLst>
                    <a:ext uri="{9D8B030D-6E8A-4147-A177-3AD203B41FA5}">
                      <a16:colId xmlns:a16="http://schemas.microsoft.com/office/drawing/2014/main" val="1419308151"/>
                    </a:ext>
                  </a:extLst>
                </a:gridCol>
                <a:gridCol w="2284964">
                  <a:extLst>
                    <a:ext uri="{9D8B030D-6E8A-4147-A177-3AD203B41FA5}">
                      <a16:colId xmlns:a16="http://schemas.microsoft.com/office/drawing/2014/main" val="3156689269"/>
                    </a:ext>
                  </a:extLst>
                </a:gridCol>
              </a:tblGrid>
              <a:tr h="372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Valeurs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Vitesse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Accélération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/>
                </a:tc>
                <a:extLst>
                  <a:ext uri="{0D108BD9-81ED-4DB2-BD59-A6C34878D82A}">
                    <a16:rowId xmlns:a16="http://schemas.microsoft.com/office/drawing/2014/main" val="173081021"/>
                  </a:ext>
                </a:extLst>
              </a:tr>
              <a:tr h="3723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Attendues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45 km/h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a</a:t>
                      </a:r>
                      <a:r>
                        <a:rPr lang="en-US" sz="1600" b="0" baseline="-2500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moy</a:t>
                      </a: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&gt;2.77 m.s</a:t>
                      </a:r>
                      <a:r>
                        <a:rPr lang="en-US" sz="1600" b="0" baseline="3000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-2</a:t>
                      </a: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sur 0 &lt;= t &lt;= 1.89s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/>
                </a:tc>
                <a:extLst>
                  <a:ext uri="{0D108BD9-81ED-4DB2-BD59-A6C34878D82A}">
                    <a16:rowId xmlns:a16="http://schemas.microsoft.com/office/drawing/2014/main" val="1153250976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Expérimentales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31,14 km/h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rgbClr val="F4E8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a</a:t>
                      </a:r>
                      <a:r>
                        <a:rPr lang="en-US" sz="1600" b="0" baseline="-2500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moy</a:t>
                      </a:r>
                      <a:r>
                        <a:rPr lang="en-US" sz="1600" b="0" baseline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=3</a:t>
                      </a: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.45 m.s</a:t>
                      </a:r>
                      <a:r>
                        <a:rPr lang="en-US" sz="1600" b="0" baseline="3000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-2</a:t>
                      </a:r>
                      <a:r>
                        <a:rPr lang="en-US" sz="1600" b="0" noProof="1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</a:p>
                  </a:txBody>
                  <a:tcPr marL="95168" marR="95168" marT="0" marB="0">
                    <a:solidFill>
                      <a:srgbClr val="F4E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3413"/>
                  </a:ext>
                </a:extLst>
              </a:tr>
              <a:tr h="3723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Ecart 1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- 30,8 %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Bahnschrift" panose="020B0502040204020203" pitchFamily="34" charset="0"/>
                        </a:rPr>
                        <a:t>+ 19.7 %</a:t>
                      </a:r>
                      <a:endParaRPr lang="fr-FR" sz="1600" dirty="0">
                        <a:solidFill>
                          <a:srgbClr val="595959"/>
                        </a:solidFill>
                        <a:effectLst/>
                        <a:latin typeface="Bahnschrift" panose="020B0502040204020203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68" marR="9516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56339"/>
                  </a:ext>
                </a:extLst>
              </a:tr>
            </a:tbl>
          </a:graphicData>
        </a:graphic>
      </p:graphicFrame>
      <p:pic>
        <p:nvPicPr>
          <p:cNvPr id="40" name="Picture 2">
            <a:extLst>
              <a:ext uri="{FF2B5EF4-FFF2-40B4-BE49-F238E27FC236}">
                <a16:creationId xmlns:a16="http://schemas.microsoft.com/office/drawing/2014/main" id="{FC1F4742-6E5D-442E-8B95-ADDFCFD842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260" y="4643446"/>
            <a:ext cx="230161" cy="230161"/>
          </a:xfrm>
          <a:prstGeom prst="rect">
            <a:avLst/>
          </a:prstGeom>
        </p:spPr>
      </p:pic>
      <p:sp>
        <p:nvSpPr>
          <p:cNvPr id="41" name="TextBox 12">
            <a:extLst>
              <a:ext uri="{FF2B5EF4-FFF2-40B4-BE49-F238E27FC236}">
                <a16:creationId xmlns:a16="http://schemas.microsoft.com/office/drawing/2014/main" id="{D7CE9A78-8CA0-4AF0-9520-780F0012B552}"/>
              </a:ext>
            </a:extLst>
          </p:cNvPr>
          <p:cNvSpPr txBox="1"/>
          <p:nvPr/>
        </p:nvSpPr>
        <p:spPr>
          <a:xfrm>
            <a:off x="2214546" y="961755"/>
            <a:ext cx="16817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latin typeface="Bahnschrift" panose="020B0502040204020203" pitchFamily="34" charset="0"/>
              </a:rPr>
              <a:t>Vitesse en m/s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1395385" y="1026255"/>
            <a:ext cx="6775807" cy="5795692"/>
            <a:chOff x="1395385" y="1026255"/>
            <a:chExt cx="6775807" cy="5795692"/>
          </a:xfrm>
        </p:grpSpPr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395385" y="1288487"/>
              <a:ext cx="6775807" cy="547687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3200" dirty="0"/>
            </a:p>
          </p:txBody>
        </p:sp>
        <p:pic>
          <p:nvPicPr>
            <p:cNvPr id="37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49361" y="5729667"/>
              <a:ext cx="1351333" cy="1092280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4297479" y="1026255"/>
              <a:ext cx="777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253919" y="2349694"/>
              <a:ext cx="564240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fr-FR" sz="2800" dirty="0">
                  <a:solidFill>
                    <a:schemeClr val="bg1"/>
                  </a:solidFill>
                </a:rPr>
                <a:t>Analyser des résultats d’expérimentation</a:t>
              </a:r>
              <a:br>
                <a:rPr lang="fr-FR" sz="2800" dirty="0">
                  <a:solidFill>
                    <a:schemeClr val="bg1"/>
                  </a:solidFill>
                </a:rPr>
              </a:br>
              <a:endParaRPr lang="fr-FR" sz="2800" dirty="0">
                <a:solidFill>
                  <a:schemeClr val="bg1"/>
                </a:solidFill>
              </a:endParaRPr>
            </a:p>
            <a:p>
              <a:pPr>
                <a:buFontTx/>
                <a:buChar char="-"/>
              </a:pPr>
              <a:r>
                <a:rPr lang="fr-FR" sz="2800" dirty="0">
                  <a:solidFill>
                    <a:schemeClr val="bg1"/>
                  </a:solidFill>
                </a:rPr>
                <a:t> Quantifier les écarts (1</a:t>
              </a:r>
              <a:r>
                <a:rPr lang="fr-FR" sz="2800" baseline="30000" dirty="0">
                  <a:solidFill>
                    <a:schemeClr val="bg1"/>
                  </a:solidFill>
                </a:rPr>
                <a:t>ère</a:t>
              </a:r>
              <a:r>
                <a:rPr lang="fr-FR" sz="2800" dirty="0">
                  <a:solidFill>
                    <a:schemeClr val="bg1"/>
                  </a:solidFill>
                </a:rPr>
                <a:t>)</a:t>
              </a:r>
              <a:br>
                <a:rPr lang="fr-FR" sz="2800" dirty="0">
                  <a:solidFill>
                    <a:schemeClr val="bg1"/>
                  </a:solidFill>
                </a:rPr>
              </a:br>
              <a:endParaRPr lang="fr-FR" sz="2800" dirty="0">
                <a:solidFill>
                  <a:schemeClr val="bg1"/>
                </a:solidFill>
              </a:endParaRPr>
            </a:p>
            <a:p>
              <a:pPr>
                <a:buFontTx/>
                <a:buChar char="-"/>
              </a:pPr>
              <a:r>
                <a:rPr lang="fr-FR" sz="2800" dirty="0">
                  <a:solidFill>
                    <a:schemeClr val="bg1"/>
                  </a:solidFill>
                </a:rPr>
                <a:t> Rechercher et proposer des causes aux écarts</a:t>
              </a:r>
            </a:p>
            <a:p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 29">
            <a:extLst>
              <a:ext uri="{FF2B5EF4-FFF2-40B4-BE49-F238E27FC236}">
                <a16:creationId xmlns:a16="http://schemas.microsoft.com/office/drawing/2014/main" id="{DAFCD60D-A5DA-4766-8CDE-C7307D1F4DAE}"/>
              </a:ext>
            </a:extLst>
          </p:cNvPr>
          <p:cNvGrpSpPr/>
          <p:nvPr/>
        </p:nvGrpSpPr>
        <p:grpSpPr>
          <a:xfrm>
            <a:off x="4214810" y="142852"/>
            <a:ext cx="1155404" cy="949708"/>
            <a:chOff x="1465604" y="3722917"/>
            <a:chExt cx="1080000" cy="1098268"/>
          </a:xfrm>
          <a:solidFill>
            <a:schemeClr val="accent6">
              <a:lumMod val="75000"/>
            </a:schemeClr>
          </a:solidFill>
        </p:grpSpPr>
        <p:sp>
          <p:nvSpPr>
            <p:cNvPr id="31" name="Hexagone 30">
              <a:extLst>
                <a:ext uri="{FF2B5EF4-FFF2-40B4-BE49-F238E27FC236}">
                  <a16:creationId xmlns:a16="http://schemas.microsoft.com/office/drawing/2014/main" id="{71198BBA-A4F1-4BFC-BFC1-F77F2961D931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A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32" name="Graphique 5" descr="Recherches">
              <a:extLst>
                <a:ext uri="{FF2B5EF4-FFF2-40B4-BE49-F238E27FC236}">
                  <a16:creationId xmlns:a16="http://schemas.microsoft.com/office/drawing/2014/main" id="{0A357430-6E11-40C8-A318-0941A7FE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9604" y="4209185"/>
              <a:ext cx="612000" cy="612000"/>
            </a:xfrm>
            <a:prstGeom prst="rect">
              <a:avLst/>
            </a:prstGeom>
          </p:spPr>
        </p:pic>
      </p:grpSp>
      <p:grpSp>
        <p:nvGrpSpPr>
          <p:cNvPr id="49" name="Groupe 48"/>
          <p:cNvGrpSpPr/>
          <p:nvPr/>
        </p:nvGrpSpPr>
        <p:grpSpPr>
          <a:xfrm>
            <a:off x="1395385" y="1212365"/>
            <a:ext cx="6775807" cy="5552995"/>
            <a:chOff x="6948842" y="1014073"/>
            <a:chExt cx="6775807" cy="5552995"/>
          </a:xfrm>
        </p:grpSpPr>
        <p:grpSp>
          <p:nvGrpSpPr>
            <p:cNvPr id="44" name="Groupe 26">
              <a:extLst>
                <a:ext uri="{FF2B5EF4-FFF2-40B4-BE49-F238E27FC236}">
                  <a16:creationId xmlns:a16="http://schemas.microsoft.com/office/drawing/2014/main" id="{F53C784C-9AF5-4697-91CC-D197480F5FD0}"/>
                </a:ext>
              </a:extLst>
            </p:cNvPr>
            <p:cNvGrpSpPr/>
            <p:nvPr/>
          </p:nvGrpSpPr>
          <p:grpSpPr>
            <a:xfrm>
              <a:off x="6948842" y="1090195"/>
              <a:ext cx="6775807" cy="5476873"/>
              <a:chOff x="6705849" y="5262226"/>
              <a:chExt cx="1080000" cy="1080000"/>
            </a:xfrm>
          </p:grpSpPr>
          <p:sp>
            <p:nvSpPr>
              <p:cNvPr id="45" name="Hexagone 44">
                <a:extLst>
                  <a:ext uri="{FF2B5EF4-FFF2-40B4-BE49-F238E27FC236}">
                    <a16:creationId xmlns:a16="http://schemas.microsoft.com/office/drawing/2014/main" id="{97452DA7-EAFE-49CE-8733-2633E2402DB6}"/>
                  </a:ext>
                </a:extLst>
              </p:cNvPr>
              <p:cNvSpPr/>
              <p:nvPr/>
            </p:nvSpPr>
            <p:spPr>
              <a:xfrm>
                <a:off x="6705849" y="5262226"/>
                <a:ext cx="1080000" cy="1080000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  <a:p>
                <a:pPr algn="ctr"/>
                <a:endParaRPr lang="fr-FR" sz="3200" dirty="0"/>
              </a:p>
            </p:txBody>
          </p:sp>
          <p:pic>
            <p:nvPicPr>
              <p:cNvPr id="46" name="Graphique 17" descr="Tableau décisionnel">
                <a:extLst>
                  <a:ext uri="{FF2B5EF4-FFF2-40B4-BE49-F238E27FC236}">
                    <a16:creationId xmlns:a16="http://schemas.microsoft.com/office/drawing/2014/main" id="{7F5B0851-6214-4625-B01F-9BE38EE23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216221" y="6144568"/>
                <a:ext cx="184164" cy="184164"/>
              </a:xfrm>
              <a:prstGeom prst="rect">
                <a:avLst/>
              </a:prstGeom>
            </p:spPr>
          </p:pic>
        </p:grpSp>
        <p:sp>
          <p:nvSpPr>
            <p:cNvPr id="47" name="ZoneTexte 46"/>
            <p:cNvSpPr txBox="1"/>
            <p:nvPr/>
          </p:nvSpPr>
          <p:spPr>
            <a:xfrm>
              <a:off x="9380663" y="1014073"/>
              <a:ext cx="20977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dirty="0">
                  <a:solidFill>
                    <a:schemeClr val="bg1"/>
                  </a:solidFill>
                </a:rPr>
                <a:t>M&amp;R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793770" y="3214686"/>
              <a:ext cx="5224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bg1"/>
                  </a:solidFill>
                </a:rPr>
                <a:t>- Quantifier les performances d’un objet réel</a:t>
              </a:r>
            </a:p>
          </p:txBody>
        </p:sp>
      </p:grpSp>
      <p:grpSp>
        <p:nvGrpSpPr>
          <p:cNvPr id="3" name="Groupe 26">
            <a:extLst>
              <a:ext uri="{FF2B5EF4-FFF2-40B4-BE49-F238E27FC236}">
                <a16:creationId xmlns:a16="http://schemas.microsoft.com/office/drawing/2014/main" id="{F53C784C-9AF5-4697-91CC-D197480F5FD0}"/>
              </a:ext>
            </a:extLst>
          </p:cNvPr>
          <p:cNvGrpSpPr/>
          <p:nvPr/>
        </p:nvGrpSpPr>
        <p:grpSpPr>
          <a:xfrm>
            <a:off x="5500694" y="142852"/>
            <a:ext cx="1055410" cy="947342"/>
            <a:chOff x="5820680" y="5301328"/>
            <a:chExt cx="1080000" cy="1080000"/>
          </a:xfrm>
        </p:grpSpPr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97452DA7-EAFE-49CE-8733-2633E2402DB6}"/>
                </a:ext>
              </a:extLst>
            </p:cNvPr>
            <p:cNvSpPr/>
            <p:nvPr/>
          </p:nvSpPr>
          <p:spPr>
            <a:xfrm>
              <a:off x="5820680" y="5301328"/>
              <a:ext cx="1080000" cy="1080000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M</a:t>
              </a:r>
              <a:r>
                <a:rPr lang="fr-FR" sz="1200" dirty="0"/>
                <a:t>&amp;</a:t>
              </a:r>
              <a:r>
                <a:rPr lang="fr-FR" sz="2400" dirty="0"/>
                <a:t>R</a:t>
              </a:r>
            </a:p>
            <a:p>
              <a:pPr algn="ctr"/>
              <a:endParaRPr lang="fr-FR" sz="3200" dirty="0"/>
            </a:p>
          </p:txBody>
        </p:sp>
        <p:pic>
          <p:nvPicPr>
            <p:cNvPr id="29" name="Graphique 17" descr="Tableau décisionnel">
              <a:extLst>
                <a:ext uri="{FF2B5EF4-FFF2-40B4-BE49-F238E27FC236}">
                  <a16:creationId xmlns:a16="http://schemas.microsoft.com/office/drawing/2014/main" id="{7F5B0851-6214-4625-B01F-9BE38EE2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54680" y="5769328"/>
              <a:ext cx="612000" cy="612000"/>
            </a:xfrm>
            <a:prstGeom prst="rect">
              <a:avLst/>
            </a:prstGeom>
          </p:spPr>
        </p:pic>
      </p:grpSp>
      <p:grpSp>
        <p:nvGrpSpPr>
          <p:cNvPr id="2" name="Groupe 23">
            <a:extLst>
              <a:ext uri="{FF2B5EF4-FFF2-40B4-BE49-F238E27FC236}">
                <a16:creationId xmlns:a16="http://schemas.microsoft.com/office/drawing/2014/main" id="{DBFE8514-6C3B-4909-BFC5-A7B741652394}"/>
              </a:ext>
            </a:extLst>
          </p:cNvPr>
          <p:cNvGrpSpPr/>
          <p:nvPr/>
        </p:nvGrpSpPr>
        <p:grpSpPr>
          <a:xfrm>
            <a:off x="6715140" y="142852"/>
            <a:ext cx="1078630" cy="1011075"/>
            <a:chOff x="7441976" y="1052736"/>
            <a:chExt cx="1080000" cy="1138411"/>
          </a:xfrm>
        </p:grpSpPr>
        <p:sp>
          <p:nvSpPr>
            <p:cNvPr id="25" name="Hexagone 24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7441976" y="1052736"/>
              <a:ext cx="1080000" cy="1080001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C</a:t>
              </a:r>
              <a:endParaRPr lang="fr-FR" sz="2400" dirty="0"/>
            </a:p>
            <a:p>
              <a:pPr algn="ctr"/>
              <a:endParaRPr lang="fr-FR" sz="3200" dirty="0"/>
            </a:p>
          </p:txBody>
        </p:sp>
        <p:pic>
          <p:nvPicPr>
            <p:cNvPr id="26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75976" y="1579147"/>
              <a:ext cx="612000" cy="612000"/>
            </a:xfrm>
            <a:prstGeom prst="rect">
              <a:avLst/>
            </a:prstGeom>
          </p:spPr>
        </p:pic>
      </p:grpSp>
      <p:grpSp>
        <p:nvGrpSpPr>
          <p:cNvPr id="55" name="Groupe 54"/>
          <p:cNvGrpSpPr/>
          <p:nvPr/>
        </p:nvGrpSpPr>
        <p:grpSpPr>
          <a:xfrm>
            <a:off x="1357290" y="1090194"/>
            <a:ext cx="6813902" cy="5725254"/>
            <a:chOff x="8929718" y="401632"/>
            <a:chExt cx="6813902" cy="5725254"/>
          </a:xfrm>
        </p:grpSpPr>
        <p:sp>
          <p:nvSpPr>
            <p:cNvPr id="51" name="Hexagone 50">
              <a:extLst>
                <a:ext uri="{FF2B5EF4-FFF2-40B4-BE49-F238E27FC236}">
                  <a16:creationId xmlns:a16="http://schemas.microsoft.com/office/drawing/2014/main" id="{7A74DAA6-9082-44C7-8D62-2DF37CB7DF83}"/>
                </a:ext>
              </a:extLst>
            </p:cNvPr>
            <p:cNvSpPr/>
            <p:nvPr/>
          </p:nvSpPr>
          <p:spPr>
            <a:xfrm>
              <a:off x="8929718" y="610382"/>
              <a:ext cx="6813902" cy="5499942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/>
            </a:p>
          </p:txBody>
        </p:sp>
        <p:pic>
          <p:nvPicPr>
            <p:cNvPr id="52" name="Graphique 14" descr="Journal">
              <a:extLst>
                <a:ext uri="{FF2B5EF4-FFF2-40B4-BE49-F238E27FC236}">
                  <a16:creationId xmlns:a16="http://schemas.microsoft.com/office/drawing/2014/main" id="{4291F279-205A-48A3-9E85-4CD7F5DA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415055" y="4511429"/>
              <a:ext cx="2001399" cy="1615457"/>
            </a:xfrm>
            <a:prstGeom prst="rect">
              <a:avLst/>
            </a:prstGeom>
          </p:spPr>
        </p:pic>
        <p:sp>
          <p:nvSpPr>
            <p:cNvPr id="53" name="ZoneTexte 52"/>
            <p:cNvSpPr txBox="1"/>
            <p:nvPr/>
          </p:nvSpPr>
          <p:spPr>
            <a:xfrm>
              <a:off x="10972804" y="401632"/>
              <a:ext cx="26013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9412014" y="3032137"/>
              <a:ext cx="6069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</a:rPr>
                <a:t>- Rendre compte des résultats (1</a:t>
              </a:r>
              <a:r>
                <a:rPr lang="fr-FR" sz="3200" baseline="30000" dirty="0">
                  <a:solidFill>
                    <a:schemeClr val="bg1"/>
                  </a:solidFill>
                </a:rPr>
                <a:t>ère</a:t>
              </a:r>
              <a:r>
                <a:rPr lang="fr-FR" sz="32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90F7DE5D-9251-4D0A-9989-37EE34664B21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0754E-6 L -1.94444E-6 0.53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3507 0.532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691 0.528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1414"/>
            <a:ext cx="521497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Activité expérimentale n°2 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01721"/>
            <a:ext cx="433489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Activité de Simulation :</a:t>
            </a:r>
          </a:p>
        </p:txBody>
      </p:sp>
      <p:pic>
        <p:nvPicPr>
          <p:cNvPr id="7" name="Picture 34">
            <a:extLst>
              <a:ext uri="{FF2B5EF4-FFF2-40B4-BE49-F238E27FC236}">
                <a16:creationId xmlns:a16="http://schemas.microsoft.com/office/drawing/2014/main" id="{C9EAE3AF-699E-488D-8B6D-E52DC973C5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593" y1="34487" x2="35593" y2="34487"/>
                        <a14:foregroundMark x1="36653" y1="39431" x2="30297" y2="32756"/>
                        <a14:foregroundMark x1="37500" y1="50433" x2="20127" y2="37948"/>
                        <a14:foregroundMark x1="35381" y1="61187" x2="26907" y2="18171"/>
                        <a14:foregroundMark x1="32203" y1="70457" x2="18220" y2="11372"/>
                        <a14:foregroundMark x1="36229" y1="84178" x2="23093" y2="27936"/>
                        <a14:foregroundMark x1="21398" y1="53770" x2="91949" y2="42027"/>
                        <a14:foregroundMark x1="70551" y1="71075" x2="65890" y2="6428"/>
                        <a14:foregroundMark x1="89407" y1="70581" x2="47458" y2="61805"/>
                        <a14:foregroundMark x1="91102" y1="88752" x2="43220" y2="87268"/>
                        <a14:foregroundMark x1="73517" y1="88504" x2="24153" y2="88133"/>
                        <a14:foregroundMark x1="58898" y1="92583" x2="10805" y2="90606"/>
                        <a14:foregroundMark x1="37712" y1="99258" x2="4661" y2="83931"/>
                        <a14:foregroundMark x1="92373" y1="42892" x2="86229" y2="10754"/>
                        <a14:foregroundMark x1="98517" y1="20025" x2="93644" y2="6675"/>
                        <a14:foregroundMark x1="98729" y1="14833" x2="95551" y2="124"/>
                        <a14:foregroundMark x1="95127" y1="4079" x2="55085" y2="2225"/>
                        <a14:foregroundMark x1="69280" y1="1236" x2="29873" y2="865"/>
                        <a14:foregroundMark x1="98941" y1="48208" x2="99788" y2="66255"/>
                        <a14:foregroundMark x1="8475" y1="1112" x2="4237" y2="618"/>
                        <a14:foregroundMark x1="99153" y1="80841" x2="99788" y2="89493"/>
                        <a14:foregroundMark x1="98093" y1="67614" x2="92373" y2="64648"/>
                        <a14:foregroundMark x1="97881" y1="71817" x2="93644" y2="72930"/>
                        <a14:foregroundMark x1="97458" y1="84672" x2="95127" y2="88257"/>
                        <a14:foregroundMark x1="97034" y1="89493" x2="99576" y2="87515"/>
                        <a14:foregroundMark x1="99153" y1="92460" x2="97881" y2="95303"/>
                        <a14:foregroundMark x1="98729" y1="97157" x2="96822" y2="97528"/>
                        <a14:foregroundMark x1="96398" y1="99011" x2="87076" y2="98764"/>
                        <a14:foregroundMark x1="21398" y1="13968" x2="22034" y2="12485"/>
                        <a14:backgroundMark x1="35169" y1="89246" x2="35169" y2="89246"/>
                        <a14:backgroundMark x1="34534" y1="89370" x2="35169" y2="90729"/>
                        <a14:backgroundMark x1="84534" y1="88752" x2="84110" y2="89493"/>
                        <a14:backgroundMark x1="84534" y1="89988" x2="84534" y2="89988"/>
                        <a14:backgroundMark x1="84322" y1="89988" x2="84110" y2="88752"/>
                        <a14:backgroundMark x1="83475" y1="88875" x2="83686" y2="88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10411" y="-101112"/>
            <a:ext cx="1813308" cy="363413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8DC137D-ADFF-4B9D-AB8F-8340FB9F77A8}"/>
              </a:ext>
            </a:extLst>
          </p:cNvPr>
          <p:cNvSpPr txBox="1"/>
          <p:nvPr/>
        </p:nvSpPr>
        <p:spPr>
          <a:xfrm>
            <a:off x="1107426" y="846869"/>
            <a:ext cx="642808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>
                <a:latin typeface="Bahnschrift" panose="020B0502040204020203" pitchFamily="34" charset="0"/>
              </a:rPr>
              <a:t>10m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E354484-A5F6-4EFE-8FF7-A7955BB6227F}"/>
              </a:ext>
            </a:extLst>
          </p:cNvPr>
          <p:cNvSpPr txBox="1"/>
          <p:nvPr/>
        </p:nvSpPr>
        <p:spPr>
          <a:xfrm>
            <a:off x="2359629" y="1659264"/>
            <a:ext cx="1155600" cy="430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Bahnschrift" panose="020B0502040204020203" pitchFamily="34" charset="0"/>
              </a:rPr>
              <a:t>Dérive de </a:t>
            </a:r>
          </a:p>
          <a:p>
            <a:pPr algn="ctr"/>
            <a:r>
              <a:rPr lang="fr-FR" sz="1100" b="1" dirty="0">
                <a:latin typeface="Bebas Neue" panose="020B0606020202050201" pitchFamily="34" charset="0"/>
              </a:rPr>
              <a:t>19,5 cm</a:t>
            </a:r>
          </a:p>
        </p:txBody>
      </p:sp>
      <p:sp>
        <p:nvSpPr>
          <p:cNvPr id="10" name="ZoneTexte 37">
            <a:extLst>
              <a:ext uri="{FF2B5EF4-FFF2-40B4-BE49-F238E27FC236}">
                <a16:creationId xmlns:a16="http://schemas.microsoft.com/office/drawing/2014/main" id="{322B6BCE-54BA-40EB-BECB-6928C44CD63B}"/>
              </a:ext>
            </a:extLst>
          </p:cNvPr>
          <p:cNvSpPr txBox="1"/>
          <p:nvPr/>
        </p:nvSpPr>
        <p:spPr>
          <a:xfrm>
            <a:off x="3472205" y="229967"/>
            <a:ext cx="5509869" cy="307777"/>
          </a:xfrm>
          <a:prstGeom prst="rect">
            <a:avLst/>
          </a:prstGeom>
          <a:noFill/>
          <a:ln w="28575">
            <a:noFill/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ebas Neue" panose="020B0606020202050201" pitchFamily="34" charset="0"/>
              </a:rPr>
              <a:t>       Protocole réalisé pour obtenir la dérive réelle du produit</a:t>
            </a:r>
          </a:p>
        </p:txBody>
      </p:sp>
      <p:sp>
        <p:nvSpPr>
          <p:cNvPr id="30" name="TextBox 188">
            <a:extLst>
              <a:ext uri="{FF2B5EF4-FFF2-40B4-BE49-F238E27FC236}">
                <a16:creationId xmlns:a16="http://schemas.microsoft.com/office/drawing/2014/main" id="{796A005B-1A89-42AC-9C3A-0ACF96B40660}"/>
              </a:ext>
            </a:extLst>
          </p:cNvPr>
          <p:cNvSpPr txBox="1"/>
          <p:nvPr/>
        </p:nvSpPr>
        <p:spPr>
          <a:xfrm>
            <a:off x="4869888" y="675612"/>
            <a:ext cx="2940611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b="1" noProof="1">
                <a:latin typeface="Bahnschrift" panose="020B0502040204020203" pitchFamily="34" charset="0"/>
              </a:rPr>
              <a:t>Dérive sur 10m &lt; 10 cm</a:t>
            </a:r>
          </a:p>
          <a:p>
            <a:r>
              <a:rPr lang="en-US" sz="2000" b="1" noProof="1">
                <a:latin typeface="Bahnschrift" panose="020B0502040204020203" pitchFamily="34" charset="0"/>
              </a:rPr>
              <a:t>Ecart = -95%</a:t>
            </a:r>
          </a:p>
        </p:txBody>
      </p:sp>
      <p:grpSp>
        <p:nvGrpSpPr>
          <p:cNvPr id="21" name="Group 179">
            <a:extLst>
              <a:ext uri="{FF2B5EF4-FFF2-40B4-BE49-F238E27FC236}">
                <a16:creationId xmlns:a16="http://schemas.microsoft.com/office/drawing/2014/main" id="{2211122B-F6B4-4678-AF75-C1C034485C9F}"/>
              </a:ext>
            </a:extLst>
          </p:cNvPr>
          <p:cNvGrpSpPr/>
          <p:nvPr/>
        </p:nvGrpSpPr>
        <p:grpSpPr>
          <a:xfrm>
            <a:off x="4108349" y="659370"/>
            <a:ext cx="564205" cy="491425"/>
            <a:chOff x="4604998" y="1306836"/>
            <a:chExt cx="690865" cy="655233"/>
          </a:xfrm>
        </p:grpSpPr>
        <p:sp>
          <p:nvSpPr>
            <p:cNvPr id="28" name="Oval 186">
              <a:extLst>
                <a:ext uri="{FF2B5EF4-FFF2-40B4-BE49-F238E27FC236}">
                  <a16:creationId xmlns:a16="http://schemas.microsoft.com/office/drawing/2014/main" id="{2BE351AA-8214-4239-98D8-5F54C6E91C27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latin typeface="Bahnschrift" panose="020B0502040204020203" pitchFamily="34" charset="0"/>
              </a:endParaRPr>
            </a:p>
          </p:txBody>
        </p:sp>
        <p:pic>
          <p:nvPicPr>
            <p:cNvPr id="29" name="Graphic 187" descr="Checkmark">
              <a:extLst>
                <a:ext uri="{FF2B5EF4-FFF2-40B4-BE49-F238E27FC236}">
                  <a16:creationId xmlns:a16="http://schemas.microsoft.com/office/drawing/2014/main" id="{22528F2F-8969-461A-8941-6A958C6E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69" y="1306836"/>
              <a:ext cx="627194" cy="627194"/>
            </a:xfrm>
            <a:prstGeom prst="rect">
              <a:avLst/>
            </a:prstGeom>
          </p:spPr>
        </p:pic>
      </p:grpSp>
      <p:sp>
        <p:nvSpPr>
          <p:cNvPr id="32" name="Flèche droite rayée 31"/>
          <p:cNvSpPr/>
          <p:nvPr/>
        </p:nvSpPr>
        <p:spPr>
          <a:xfrm>
            <a:off x="3905250" y="1874707"/>
            <a:ext cx="767304" cy="430887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18"/>
          <p:cNvGrpSpPr/>
          <p:nvPr/>
        </p:nvGrpSpPr>
        <p:grpSpPr>
          <a:xfrm>
            <a:off x="4722143" y="1512867"/>
            <a:ext cx="1913285" cy="1154568"/>
            <a:chOff x="3426014" y="1664174"/>
            <a:chExt cx="2096353" cy="1398896"/>
          </a:xfrm>
        </p:grpSpPr>
        <p:pic>
          <p:nvPicPr>
            <p:cNvPr id="34" name="Image 33" descr="RÃ©sultat de recherche d'images pour &quot;piste de 100m&quot;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6014" y="1664174"/>
              <a:ext cx="2096353" cy="139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 34"/>
            <p:cNvPicPr/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414" y="1816574"/>
              <a:ext cx="1583141" cy="122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 35" descr="RÃ©sultat de recherche d'images pour &quot;pixy&quot;"/>
            <p:cNvPicPr/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14" y="1968974"/>
              <a:ext cx="552734" cy="52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 descr="Confluence Mobille - Wiki UQAM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98" y="3324941"/>
            <a:ext cx="1764055" cy="88202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8" y="4067175"/>
            <a:ext cx="3844249" cy="233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8" y="4067175"/>
            <a:ext cx="3993699" cy="23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lèche droite rayée 41"/>
          <p:cNvSpPr/>
          <p:nvPr/>
        </p:nvSpPr>
        <p:spPr>
          <a:xfrm>
            <a:off x="3515229" y="4886325"/>
            <a:ext cx="855640" cy="53340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3634131" y="3324941"/>
            <a:ext cx="55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Performances attendues : 45 </a:t>
            </a:r>
            <a:r>
              <a:rPr lang="fr-FR" dirty="0" err="1"/>
              <a:t>km.h</a:t>
            </a:r>
            <a:r>
              <a:rPr lang="fr-FR" baseline="30000" dirty="0"/>
              <a:t>-1</a:t>
            </a:r>
            <a:r>
              <a:rPr lang="fr-FR" dirty="0"/>
              <a:t> &amp; </a:t>
            </a:r>
            <a:r>
              <a:rPr lang="fr-FR" dirty="0" err="1"/>
              <a:t>acc</a:t>
            </a:r>
            <a:r>
              <a:rPr lang="fr-FR" baseline="-25000" dirty="0" err="1"/>
              <a:t>moy</a:t>
            </a:r>
            <a:r>
              <a:rPr lang="fr-FR" dirty="0"/>
              <a:t>&gt;2.77m.s</a:t>
            </a:r>
            <a:r>
              <a:rPr lang="fr-FR" baseline="30000" dirty="0"/>
              <a:t>-2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869" y="3817761"/>
            <a:ext cx="4560968" cy="251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4413452" y="4014906"/>
            <a:ext cx="503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Modification du modèle pour définir une nouvelle chaine de puissance afin de répondre aux performances attendues.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307551" y="5117068"/>
            <a:ext cx="415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V</a:t>
            </a:r>
            <a:r>
              <a:rPr lang="fr-FR" baseline="-25000" dirty="0" err="1">
                <a:solidFill>
                  <a:srgbClr val="FF0000"/>
                </a:solidFill>
              </a:rPr>
              <a:t>simu</a:t>
            </a:r>
            <a:r>
              <a:rPr lang="fr-FR" dirty="0">
                <a:solidFill>
                  <a:srgbClr val="FF0000"/>
                </a:solidFill>
              </a:rPr>
              <a:t> = 44.8km.h</a:t>
            </a:r>
            <a:r>
              <a:rPr lang="fr-FR" baseline="30000" dirty="0">
                <a:solidFill>
                  <a:srgbClr val="FF0000"/>
                </a:solidFill>
              </a:rPr>
              <a:t>-1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&amp; </a:t>
            </a:r>
            <a:r>
              <a:rPr lang="fr-FR" dirty="0" err="1">
                <a:solidFill>
                  <a:srgbClr val="0000FF"/>
                </a:solidFill>
              </a:rPr>
              <a:t>acc</a:t>
            </a:r>
            <a:r>
              <a:rPr lang="fr-FR" baseline="-25000" dirty="0" err="1">
                <a:solidFill>
                  <a:srgbClr val="0000FF"/>
                </a:solidFill>
              </a:rPr>
              <a:t>moy</a:t>
            </a:r>
            <a:r>
              <a:rPr lang="fr-FR" dirty="0">
                <a:solidFill>
                  <a:srgbClr val="0000FF"/>
                </a:solidFill>
              </a:rPr>
              <a:t> = 3.6m.s</a:t>
            </a:r>
            <a:r>
              <a:rPr lang="fr-FR" baseline="30000" dirty="0">
                <a:solidFill>
                  <a:srgbClr val="0000FF"/>
                </a:solidFill>
              </a:rPr>
              <a:t>-2</a:t>
            </a:r>
          </a:p>
        </p:txBody>
      </p:sp>
      <p:grpSp>
        <p:nvGrpSpPr>
          <p:cNvPr id="47" name="Group 179">
            <a:extLst>
              <a:ext uri="{FF2B5EF4-FFF2-40B4-BE49-F238E27FC236}">
                <a16:creationId xmlns:a16="http://schemas.microsoft.com/office/drawing/2014/main" id="{2211122B-F6B4-4678-AF75-C1C034485C9F}"/>
              </a:ext>
            </a:extLst>
          </p:cNvPr>
          <p:cNvGrpSpPr/>
          <p:nvPr/>
        </p:nvGrpSpPr>
        <p:grpSpPr>
          <a:xfrm>
            <a:off x="4860359" y="5068367"/>
            <a:ext cx="447192" cy="418033"/>
            <a:chOff x="4604998" y="1306836"/>
            <a:chExt cx="690865" cy="655233"/>
          </a:xfrm>
        </p:grpSpPr>
        <p:sp>
          <p:nvSpPr>
            <p:cNvPr id="48" name="Oval 186">
              <a:extLst>
                <a:ext uri="{FF2B5EF4-FFF2-40B4-BE49-F238E27FC236}">
                  <a16:creationId xmlns:a16="http://schemas.microsoft.com/office/drawing/2014/main" id="{2BE351AA-8214-4239-98D8-5F54C6E91C27}"/>
                </a:ext>
              </a:extLst>
            </p:cNvPr>
            <p:cNvSpPr/>
            <p:nvPr/>
          </p:nvSpPr>
          <p:spPr>
            <a:xfrm>
              <a:off x="4604998" y="1404692"/>
              <a:ext cx="557377" cy="55737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latin typeface="Bahnschrift" panose="020B0502040204020203" pitchFamily="34" charset="0"/>
              </a:endParaRPr>
            </a:p>
          </p:txBody>
        </p:sp>
        <p:pic>
          <p:nvPicPr>
            <p:cNvPr id="49" name="Graphic 187" descr="Checkmark">
              <a:extLst>
                <a:ext uri="{FF2B5EF4-FFF2-40B4-BE49-F238E27FC236}">
                  <a16:creationId xmlns:a16="http://schemas.microsoft.com/office/drawing/2014/main" id="{22528F2F-8969-461A-8941-6A958C6E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68669" y="1306836"/>
              <a:ext cx="627194" cy="627194"/>
            </a:xfrm>
            <a:prstGeom prst="rect">
              <a:avLst/>
            </a:prstGeom>
          </p:spPr>
        </p:pic>
      </p:grpSp>
      <p:pic>
        <p:nvPicPr>
          <p:cNvPr id="2056" name="Picture 8" descr="F:\TRAVAIL\travail\année 2020-2021\seminaire_IG\suivi_ligne (1).gif"/>
          <p:cNvPicPr>
            <a:picLocks noChangeAspect="1" noChangeArrowheads="1" noCrop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605" y="789573"/>
            <a:ext cx="1131469" cy="2012148"/>
          </a:xfrm>
          <a:prstGeom prst="rect">
            <a:avLst/>
          </a:prstGeom>
          <a:noFill/>
        </p:spPr>
      </p:pic>
      <p:sp>
        <p:nvSpPr>
          <p:cNvPr id="51" name="Flèche droite rayée 50"/>
          <p:cNvSpPr/>
          <p:nvPr/>
        </p:nvSpPr>
        <p:spPr>
          <a:xfrm>
            <a:off x="6837927" y="1811663"/>
            <a:ext cx="767304" cy="430887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1064402" y="5015634"/>
            <a:ext cx="240780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Validation du modèle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32841" y="4144783"/>
            <a:ext cx="352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  <a:latin typeface="Arial Narrow" pitchFamily="34" charset="0"/>
              </a:rPr>
              <a:t>V</a:t>
            </a:r>
            <a:r>
              <a:rPr lang="fr-FR" sz="1600" baseline="-25000" dirty="0" err="1">
                <a:solidFill>
                  <a:srgbClr val="FF0000"/>
                </a:solidFill>
                <a:latin typeface="Arial Narrow" pitchFamily="34" charset="0"/>
              </a:rPr>
              <a:t>simu</a:t>
            </a:r>
            <a:r>
              <a:rPr lang="fr-FR" sz="1600" dirty="0">
                <a:solidFill>
                  <a:srgbClr val="FF0000"/>
                </a:solidFill>
                <a:latin typeface="Arial Narrow" pitchFamily="34" charset="0"/>
              </a:rPr>
              <a:t>=8.46 </a:t>
            </a:r>
            <a:r>
              <a:rPr lang="fr-FR" sz="1600" dirty="0" err="1">
                <a:solidFill>
                  <a:srgbClr val="FF0000"/>
                </a:solidFill>
                <a:latin typeface="Arial Narrow" pitchFamily="34" charset="0"/>
              </a:rPr>
              <a:t>m.s</a:t>
            </a:r>
            <a:r>
              <a:rPr lang="fr-FR" sz="1600" baseline="30000" dirty="0">
                <a:solidFill>
                  <a:srgbClr val="FF0000"/>
                </a:solidFill>
                <a:latin typeface="Arial Narrow" pitchFamily="34" charset="0"/>
              </a:rPr>
              <a:t>-1</a:t>
            </a:r>
            <a:r>
              <a:rPr lang="fr-FR" sz="1600" dirty="0">
                <a:solidFill>
                  <a:srgbClr val="FF0000"/>
                </a:solidFill>
                <a:latin typeface="Arial Narrow" pitchFamily="34" charset="0"/>
              </a:rPr>
              <a:t>            </a:t>
            </a:r>
            <a:r>
              <a:rPr lang="el-GR" sz="2000" dirty="0">
                <a:solidFill>
                  <a:srgbClr val="FF0000"/>
                </a:solidFill>
                <a:latin typeface="Arial Narrow" pitchFamily="34" charset="0"/>
              </a:rPr>
              <a:t>ε</a:t>
            </a:r>
            <a:r>
              <a:rPr lang="fr-FR" sz="1600" baseline="-25000" dirty="0" err="1">
                <a:solidFill>
                  <a:srgbClr val="FF0000"/>
                </a:solidFill>
                <a:latin typeface="Arial Narrow" pitchFamily="34" charset="0"/>
              </a:rPr>
              <a:t>exp</a:t>
            </a:r>
            <a:r>
              <a:rPr lang="fr-FR" sz="1600" baseline="-25000" dirty="0">
                <a:solidFill>
                  <a:srgbClr val="FF0000"/>
                </a:solidFill>
                <a:latin typeface="Arial Narrow" pitchFamily="34" charset="0"/>
              </a:rPr>
              <a:t>/</a:t>
            </a:r>
            <a:r>
              <a:rPr lang="fr-FR" sz="1600" baseline="-25000" dirty="0" err="1">
                <a:solidFill>
                  <a:srgbClr val="FF0000"/>
                </a:solidFill>
                <a:latin typeface="Arial Narrow" pitchFamily="34" charset="0"/>
              </a:rPr>
              <a:t>simu</a:t>
            </a:r>
            <a:r>
              <a:rPr lang="fr-FR" sz="1600" dirty="0">
                <a:solidFill>
                  <a:srgbClr val="FF0000"/>
                </a:solidFill>
                <a:latin typeface="Arial Narrow" pitchFamily="34" charset="0"/>
              </a:rPr>
              <a:t>=2.2%</a:t>
            </a:r>
          </a:p>
        </p:txBody>
      </p:sp>
      <p:sp>
        <p:nvSpPr>
          <p:cNvPr id="37" name="Double flèche horizontale 36"/>
          <p:cNvSpPr/>
          <p:nvPr/>
        </p:nvSpPr>
        <p:spPr>
          <a:xfrm>
            <a:off x="1653232" y="4319622"/>
            <a:ext cx="453543" cy="13533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85241" y="5883758"/>
            <a:ext cx="352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FF"/>
                </a:solidFill>
                <a:latin typeface="Arial Narrow" pitchFamily="34" charset="0"/>
              </a:rPr>
              <a:t>a</a:t>
            </a:r>
            <a:r>
              <a:rPr lang="fr-FR" sz="1600" baseline="-25000" dirty="0" err="1">
                <a:solidFill>
                  <a:srgbClr val="0000FF"/>
                </a:solidFill>
                <a:latin typeface="Arial Narrow" pitchFamily="34" charset="0"/>
              </a:rPr>
              <a:t>moy</a:t>
            </a:r>
            <a:r>
              <a:rPr lang="fr-FR" sz="1600" baseline="-25000" dirty="0">
                <a:solidFill>
                  <a:srgbClr val="0000FF"/>
                </a:solidFill>
                <a:latin typeface="Arial Narrow" pitchFamily="34" charset="0"/>
              </a:rPr>
              <a:t>-</a:t>
            </a:r>
            <a:r>
              <a:rPr lang="fr-FR" sz="1600" baseline="-25000" dirty="0" err="1">
                <a:solidFill>
                  <a:srgbClr val="0000FF"/>
                </a:solidFill>
                <a:latin typeface="Arial Narrow" pitchFamily="34" charset="0"/>
              </a:rPr>
              <a:t>simu</a:t>
            </a:r>
            <a:r>
              <a:rPr lang="fr-FR" sz="1600" dirty="0">
                <a:solidFill>
                  <a:srgbClr val="0000FF"/>
                </a:solidFill>
                <a:latin typeface="Arial Narrow" pitchFamily="34" charset="0"/>
              </a:rPr>
              <a:t>=3.67 </a:t>
            </a:r>
            <a:r>
              <a:rPr lang="fr-FR" sz="1600" dirty="0" err="1">
                <a:solidFill>
                  <a:srgbClr val="0000FF"/>
                </a:solidFill>
                <a:latin typeface="Arial Narrow" pitchFamily="34" charset="0"/>
              </a:rPr>
              <a:t>m.s</a:t>
            </a:r>
            <a:r>
              <a:rPr lang="fr-FR" sz="1600" baseline="30000" dirty="0">
                <a:solidFill>
                  <a:srgbClr val="0000FF"/>
                </a:solidFill>
                <a:latin typeface="Arial Narrow" pitchFamily="34" charset="0"/>
              </a:rPr>
              <a:t>-1</a:t>
            </a:r>
            <a:r>
              <a:rPr lang="fr-FR" sz="1600" dirty="0">
                <a:solidFill>
                  <a:srgbClr val="0000FF"/>
                </a:solidFill>
                <a:latin typeface="Arial Narrow" pitchFamily="34" charset="0"/>
              </a:rPr>
              <a:t>            </a:t>
            </a:r>
            <a:r>
              <a:rPr lang="el-GR" sz="2000" dirty="0">
                <a:solidFill>
                  <a:srgbClr val="0000FF"/>
                </a:solidFill>
                <a:latin typeface="Arial Narrow" pitchFamily="34" charset="0"/>
              </a:rPr>
              <a:t>ε</a:t>
            </a:r>
            <a:r>
              <a:rPr lang="fr-FR" sz="1600" baseline="-25000" dirty="0" err="1">
                <a:solidFill>
                  <a:srgbClr val="0000FF"/>
                </a:solidFill>
                <a:latin typeface="Arial Narrow" pitchFamily="34" charset="0"/>
              </a:rPr>
              <a:t>exp</a:t>
            </a:r>
            <a:r>
              <a:rPr lang="fr-FR" sz="1600" baseline="-25000" dirty="0">
                <a:solidFill>
                  <a:srgbClr val="0000FF"/>
                </a:solidFill>
                <a:latin typeface="Arial Narrow" pitchFamily="34" charset="0"/>
              </a:rPr>
              <a:t>/</a:t>
            </a:r>
            <a:r>
              <a:rPr lang="fr-FR" sz="1600" baseline="-25000" dirty="0" err="1">
                <a:solidFill>
                  <a:srgbClr val="0000FF"/>
                </a:solidFill>
                <a:latin typeface="Arial Narrow" pitchFamily="34" charset="0"/>
              </a:rPr>
              <a:t>simu</a:t>
            </a:r>
            <a:r>
              <a:rPr lang="fr-FR" sz="1600" dirty="0">
                <a:solidFill>
                  <a:srgbClr val="0000FF"/>
                </a:solidFill>
                <a:latin typeface="Arial Narrow" pitchFamily="34" charset="0"/>
              </a:rPr>
              <a:t>=6.3%</a:t>
            </a:r>
          </a:p>
        </p:txBody>
      </p:sp>
      <p:sp>
        <p:nvSpPr>
          <p:cNvPr id="39" name="Double flèche horizontale 38"/>
          <p:cNvSpPr/>
          <p:nvPr/>
        </p:nvSpPr>
        <p:spPr>
          <a:xfrm>
            <a:off x="2011239" y="6047575"/>
            <a:ext cx="453543" cy="13533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360191" y="5388014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latin typeface="Arial Narrow" pitchFamily="34" charset="0"/>
              </a:rPr>
              <a:t>ε</a:t>
            </a:r>
            <a:r>
              <a:rPr lang="fr-FR" baseline="-25000" dirty="0">
                <a:solidFill>
                  <a:srgbClr val="FF0000"/>
                </a:solidFill>
                <a:latin typeface="Arial Narrow" pitchFamily="34" charset="0"/>
              </a:rPr>
              <a:t>perf-attendue/</a:t>
            </a:r>
            <a:r>
              <a:rPr lang="fr-FR" baseline="-25000" dirty="0" err="1">
                <a:solidFill>
                  <a:srgbClr val="FF0000"/>
                </a:solidFill>
                <a:latin typeface="Arial Narrow" pitchFamily="34" charset="0"/>
              </a:rPr>
              <a:t>simu</a:t>
            </a:r>
            <a:r>
              <a:rPr lang="fr-FR" dirty="0">
                <a:solidFill>
                  <a:srgbClr val="FF0000"/>
                </a:solidFill>
                <a:latin typeface="Arial Narrow" pitchFamily="34" charset="0"/>
              </a:rPr>
              <a:t>=0.4%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C17D4BFE-ADF9-4B4B-BCA5-0399975A2F93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5" grpId="0"/>
      <p:bldP spid="46" grpId="0"/>
      <p:bldP spid="52" grpId="0"/>
      <p:bldP spid="31" grpId="0"/>
      <p:bldP spid="37" grpId="0" animBg="1"/>
      <p:bldP spid="38" grpId="0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87DEAF1-EB3C-496E-96C7-8DEC1C59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1ère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3D78A8-0F45-4030-AB54-3E15763F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49" y="26461"/>
            <a:ext cx="1152128" cy="1176383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F6BE2E7-03FA-47BA-A9D6-4A26EBDB7AAA}"/>
              </a:ext>
            </a:extLst>
          </p:cNvPr>
          <p:cNvSpPr/>
          <p:nvPr/>
        </p:nvSpPr>
        <p:spPr>
          <a:xfrm>
            <a:off x="202539" y="1726331"/>
            <a:ext cx="87849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248AF-0DBC-4963-BDEC-A46A8581AB2D}"/>
              </a:ext>
            </a:extLst>
          </p:cNvPr>
          <p:cNvSpPr/>
          <p:nvPr/>
        </p:nvSpPr>
        <p:spPr>
          <a:xfrm>
            <a:off x="7756995" y="1368001"/>
            <a:ext cx="360040" cy="1654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7ECD7F-37B1-4E28-9C39-D2F76E1CD2CC}"/>
              </a:ext>
            </a:extLst>
          </p:cNvPr>
          <p:cNvSpPr/>
          <p:nvPr/>
        </p:nvSpPr>
        <p:spPr>
          <a:xfrm>
            <a:off x="5844205" y="1368001"/>
            <a:ext cx="360040" cy="29250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16AB7-4BEE-4035-965A-69AA65224C30}"/>
              </a:ext>
            </a:extLst>
          </p:cNvPr>
          <p:cNvSpPr/>
          <p:nvPr/>
        </p:nvSpPr>
        <p:spPr>
          <a:xfrm>
            <a:off x="3545891" y="1368001"/>
            <a:ext cx="360040" cy="35060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AFFB971-05DB-46D7-97B5-447E3EE1674E}"/>
              </a:ext>
            </a:extLst>
          </p:cNvPr>
          <p:cNvSpPr/>
          <p:nvPr/>
        </p:nvSpPr>
        <p:spPr>
          <a:xfrm>
            <a:off x="7259406" y="1433810"/>
            <a:ext cx="134504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Mois de juin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9D60EAB-B4F5-415B-9B94-46C5DEBC2D08}"/>
              </a:ext>
            </a:extLst>
          </p:cNvPr>
          <p:cNvSpPr/>
          <p:nvPr/>
        </p:nvSpPr>
        <p:spPr>
          <a:xfrm>
            <a:off x="2628382" y="2391219"/>
            <a:ext cx="2143611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</a:t>
            </a:r>
            <a:r>
              <a:rPr lang="fr-FR" sz="1200" baseline="30000" dirty="0"/>
              <a:t>ère</a:t>
            </a:r>
            <a:r>
              <a:rPr lang="fr-FR" sz="1200" dirty="0"/>
              <a:t> série d’évaluation commune : EC1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152607F-B030-4EB4-B339-48340823633C}"/>
              </a:ext>
            </a:extLst>
          </p:cNvPr>
          <p:cNvSpPr/>
          <p:nvPr/>
        </p:nvSpPr>
        <p:spPr>
          <a:xfrm>
            <a:off x="4939285" y="2378892"/>
            <a:ext cx="21495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</a:t>
            </a:r>
            <a:r>
              <a:rPr lang="fr-FR" sz="1200" baseline="30000" dirty="0"/>
              <a:t>ème</a:t>
            </a:r>
            <a:r>
              <a:rPr lang="fr-FR" sz="1200" dirty="0"/>
              <a:t> série d’évaluation communes : EC2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7B52900-4865-4856-8754-3F17BE046922}"/>
              </a:ext>
            </a:extLst>
          </p:cNvPr>
          <p:cNvSpPr/>
          <p:nvPr/>
        </p:nvSpPr>
        <p:spPr>
          <a:xfrm>
            <a:off x="7270498" y="2378892"/>
            <a:ext cx="134504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Épreuves anticipées de Français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4A30A67-E6FA-492B-B8F0-0B721266E18A}"/>
              </a:ext>
            </a:extLst>
          </p:cNvPr>
          <p:cNvSpPr/>
          <p:nvPr/>
        </p:nvSpPr>
        <p:spPr>
          <a:xfrm>
            <a:off x="329484" y="1450679"/>
            <a:ext cx="2143611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1er trimestre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8F00586-F0F6-465A-9E08-56911EF719E0}"/>
              </a:ext>
            </a:extLst>
          </p:cNvPr>
          <p:cNvSpPr/>
          <p:nvPr/>
        </p:nvSpPr>
        <p:spPr>
          <a:xfrm>
            <a:off x="2628383" y="1440569"/>
            <a:ext cx="2143611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2</a:t>
            </a:r>
            <a:r>
              <a:rPr lang="fr-FR" sz="2000" baseline="30000" dirty="0"/>
              <a:t>ème</a:t>
            </a:r>
            <a:r>
              <a:rPr lang="fr-FR" sz="2000" dirty="0"/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070B37B-2D65-419D-A61D-BE1F0E4CBA13}"/>
              </a:ext>
            </a:extLst>
          </p:cNvPr>
          <p:cNvSpPr/>
          <p:nvPr/>
        </p:nvSpPr>
        <p:spPr>
          <a:xfrm>
            <a:off x="4945210" y="1440569"/>
            <a:ext cx="214361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3</a:t>
            </a:r>
            <a:r>
              <a:rPr lang="fr-FR" sz="2000" baseline="30000" dirty="0"/>
              <a:t>ème</a:t>
            </a:r>
            <a:r>
              <a:rPr lang="fr-FR" sz="2000" dirty="0"/>
              <a:t> trimestre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A6E615C-8ED4-4E68-8FA4-F130E4AF8E7A}"/>
              </a:ext>
            </a:extLst>
          </p:cNvPr>
          <p:cNvSpPr/>
          <p:nvPr/>
        </p:nvSpPr>
        <p:spPr>
          <a:xfrm>
            <a:off x="4939285" y="3022183"/>
            <a:ext cx="2104167" cy="5032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u="sng" dirty="0"/>
              <a:t>EC2 : spécialité non poursuivie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ABC7B65-B6C6-44A1-A202-E1682BEAE051}"/>
              </a:ext>
            </a:extLst>
          </p:cNvPr>
          <p:cNvSpPr/>
          <p:nvPr/>
        </p:nvSpPr>
        <p:spPr>
          <a:xfrm>
            <a:off x="2654105" y="3054553"/>
            <a:ext cx="2143611" cy="1238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Projet de première 12h 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7102089-5FAD-4E0E-86E7-AFA65E66D266}"/>
              </a:ext>
            </a:extLst>
          </p:cNvPr>
          <p:cNvSpPr/>
          <p:nvPr/>
        </p:nvSpPr>
        <p:spPr>
          <a:xfrm>
            <a:off x="2654105" y="4380305"/>
            <a:ext cx="2143611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Avant le choix de la spécialité non poursuivie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AE4C892-7271-416D-8261-56910B29D804}"/>
              </a:ext>
            </a:extLst>
          </p:cNvPr>
          <p:cNvSpPr/>
          <p:nvPr/>
        </p:nvSpPr>
        <p:spPr>
          <a:xfrm>
            <a:off x="5309652" y="3591780"/>
            <a:ext cx="1429146" cy="8070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Banque nationale numérique de sujets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6177151-D55F-4B24-B07C-5567B938D445}"/>
              </a:ext>
            </a:extLst>
          </p:cNvPr>
          <p:cNvSpPr/>
          <p:nvPr/>
        </p:nvSpPr>
        <p:spPr>
          <a:xfrm>
            <a:off x="7246900" y="3009803"/>
            <a:ext cx="134504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Harmonisation EC2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D8596E-CC1F-4272-AACF-11DDFC774A36}"/>
              </a:ext>
            </a:extLst>
          </p:cNvPr>
          <p:cNvSpPr txBox="1"/>
          <p:nvPr/>
        </p:nvSpPr>
        <p:spPr>
          <a:xfrm>
            <a:off x="1607617" y="747234"/>
            <a:ext cx="180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jalons :</a:t>
            </a:r>
          </a:p>
        </p:txBody>
      </p:sp>
      <p:pic>
        <p:nvPicPr>
          <p:cNvPr id="1026" name="Picture 2" descr="Icône du drapeau sur fond blanc — Image vectorielle vectorgalaxy ©  #211987108">
            <a:extLst>
              <a:ext uri="{FF2B5EF4-FFF2-40B4-BE49-F238E27FC236}">
                <a16:creationId xmlns:a16="http://schemas.microsoft.com/office/drawing/2014/main" id="{F3E3AAB4-D098-41AC-B04E-E2797FB88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4" t="16856" r="19930" b="17529"/>
          <a:stretch/>
        </p:blipFill>
        <p:spPr bwMode="auto">
          <a:xfrm>
            <a:off x="3652934" y="784748"/>
            <a:ext cx="505993" cy="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cône du drapeau sur fond blanc — Image vectorielle vectorgalaxy ©  #211987108">
            <a:extLst>
              <a:ext uri="{FF2B5EF4-FFF2-40B4-BE49-F238E27FC236}">
                <a16:creationId xmlns:a16="http://schemas.microsoft.com/office/drawing/2014/main" id="{56550749-FB58-4499-9CDC-81AE8D82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4" t="16856" r="19930" b="17529"/>
          <a:stretch/>
        </p:blipFill>
        <p:spPr bwMode="auto">
          <a:xfrm>
            <a:off x="5951248" y="795135"/>
            <a:ext cx="505993" cy="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cône du drapeau sur fond blanc — Image vectorielle vectorgalaxy ©  #211987108">
            <a:extLst>
              <a:ext uri="{FF2B5EF4-FFF2-40B4-BE49-F238E27FC236}">
                <a16:creationId xmlns:a16="http://schemas.microsoft.com/office/drawing/2014/main" id="{A007CC76-CDF0-4F85-BA60-82FA61CC0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4" t="16856" r="19930" b="17529"/>
          <a:stretch/>
        </p:blipFill>
        <p:spPr bwMode="auto">
          <a:xfrm>
            <a:off x="7831304" y="779626"/>
            <a:ext cx="505993" cy="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83286C-E440-4E02-9DC5-F5309CCF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9839" y="6492874"/>
            <a:ext cx="334161" cy="365125"/>
          </a:xfrm>
        </p:spPr>
        <p:txBody>
          <a:bodyPr/>
          <a:lstStyle/>
          <a:p>
            <a:fld id="{144BB07B-E674-E847-921B-89EC41271B7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6" name="Vague 25">
            <a:extLst>
              <a:ext uri="{FF2B5EF4-FFF2-40B4-BE49-F238E27FC236}">
                <a16:creationId xmlns:a16="http://schemas.microsoft.com/office/drawing/2014/main" id="{AA902CCB-6973-4AE1-9CD6-E191E9F8565E}"/>
              </a:ext>
            </a:extLst>
          </p:cNvPr>
          <p:cNvSpPr/>
          <p:nvPr/>
        </p:nvSpPr>
        <p:spPr>
          <a:xfrm>
            <a:off x="1769529" y="3506942"/>
            <a:ext cx="1198570" cy="767552"/>
          </a:xfrm>
          <a:prstGeom prst="wave">
            <a:avLst>
              <a:gd name="adj1" fmla="val 12500"/>
              <a:gd name="adj2" fmla="val 6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1724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5" descr="Crawl">
            <a:extLst>
              <a:ext uri="{FF2B5EF4-FFF2-40B4-BE49-F238E27FC236}">
                <a16:creationId xmlns:a16="http://schemas.microsoft.com/office/drawing/2014/main" id="{77F62D32-D8B4-4400-AEB9-F45DBF6A1766}"/>
              </a:ext>
            </a:extLst>
          </p:cNvPr>
          <p:cNvGrpSpPr/>
          <p:nvPr/>
        </p:nvGrpSpPr>
        <p:grpSpPr>
          <a:xfrm>
            <a:off x="394592" y="591569"/>
            <a:ext cx="807260" cy="693136"/>
            <a:chOff x="2038873" y="3039123"/>
            <a:chExt cx="1137674" cy="7610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Freeform: Shape 47">
              <a:extLst>
                <a:ext uri="{FF2B5EF4-FFF2-40B4-BE49-F238E27FC236}">
                  <a16:creationId xmlns:a16="http://schemas.microsoft.com/office/drawing/2014/main" id="{22526522-2129-44FC-8E2F-8FEF18FD955F}"/>
                </a:ext>
              </a:extLst>
            </p:cNvPr>
            <p:cNvSpPr/>
            <p:nvPr/>
          </p:nvSpPr>
          <p:spPr>
            <a:xfrm>
              <a:off x="2957151" y="3039123"/>
              <a:ext cx="219397" cy="219397"/>
            </a:xfrm>
            <a:custGeom>
              <a:avLst/>
              <a:gdLst>
                <a:gd name="connsiteX0" fmla="*/ 219398 w 219397"/>
                <a:gd name="connsiteY0" fmla="*/ 109699 h 219397"/>
                <a:gd name="connsiteX1" fmla="*/ 109699 w 219397"/>
                <a:gd name="connsiteY1" fmla="*/ 219397 h 219397"/>
                <a:gd name="connsiteX2" fmla="*/ 0 w 219397"/>
                <a:gd name="connsiteY2" fmla="*/ 109699 h 219397"/>
                <a:gd name="connsiteX3" fmla="*/ 109699 w 219397"/>
                <a:gd name="connsiteY3" fmla="*/ 0 h 219397"/>
                <a:gd name="connsiteX4" fmla="*/ 219398 w 219397"/>
                <a:gd name="connsiteY4" fmla="*/ 109699 h 21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97" h="219397">
                  <a:moveTo>
                    <a:pt x="219398" y="109699"/>
                  </a:moveTo>
                  <a:cubicBezTo>
                    <a:pt x="219398" y="170284"/>
                    <a:pt x="170284" y="219397"/>
                    <a:pt x="109699" y="219397"/>
                  </a:cubicBezTo>
                  <a:cubicBezTo>
                    <a:pt x="49114" y="219397"/>
                    <a:pt x="0" y="170284"/>
                    <a:pt x="0" y="109699"/>
                  </a:cubicBezTo>
                  <a:cubicBezTo>
                    <a:pt x="0" y="49114"/>
                    <a:pt x="49114" y="0"/>
                    <a:pt x="109699" y="0"/>
                  </a:cubicBezTo>
                  <a:cubicBezTo>
                    <a:pt x="170284" y="0"/>
                    <a:pt x="219398" y="49114"/>
                    <a:pt x="219398" y="109699"/>
                  </a:cubicBez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5" name="Freeform: Shape 48">
              <a:extLst>
                <a:ext uri="{FF2B5EF4-FFF2-40B4-BE49-F238E27FC236}">
                  <a16:creationId xmlns:a16="http://schemas.microsoft.com/office/drawing/2014/main" id="{BF39A481-2308-4E43-961E-B572781805D6}"/>
                </a:ext>
              </a:extLst>
            </p:cNvPr>
            <p:cNvSpPr/>
            <p:nvPr/>
          </p:nvSpPr>
          <p:spPr>
            <a:xfrm>
              <a:off x="2038873" y="3147819"/>
              <a:ext cx="892223" cy="652339"/>
            </a:xfrm>
            <a:custGeom>
              <a:avLst/>
              <a:gdLst>
                <a:gd name="connsiteX0" fmla="*/ 800351 w 892223"/>
                <a:gd name="connsiteY0" fmla="*/ 17458 h 652339"/>
                <a:gd name="connsiteX1" fmla="*/ 800351 w 892223"/>
                <a:gd name="connsiteY1" fmla="*/ 17458 h 652339"/>
                <a:gd name="connsiteX2" fmla="*/ 330018 w 892223"/>
                <a:gd name="connsiteY2" fmla="*/ 96989 h 652339"/>
                <a:gd name="connsiteX3" fmla="*/ 330018 w 892223"/>
                <a:gd name="connsiteY3" fmla="*/ 96989 h 652339"/>
                <a:gd name="connsiteX4" fmla="*/ 260085 w 892223"/>
                <a:gd name="connsiteY4" fmla="*/ 208059 h 652339"/>
                <a:gd name="connsiteX5" fmla="*/ 260085 w 892223"/>
                <a:gd name="connsiteY5" fmla="*/ 438427 h 652339"/>
                <a:gd name="connsiteX6" fmla="*/ 31089 w 892223"/>
                <a:gd name="connsiteY6" fmla="*/ 546754 h 652339"/>
                <a:gd name="connsiteX7" fmla="*/ 5035 w 892223"/>
                <a:gd name="connsiteY7" fmla="*/ 619430 h 652339"/>
                <a:gd name="connsiteX8" fmla="*/ 54400 w 892223"/>
                <a:gd name="connsiteY8" fmla="*/ 650968 h 652339"/>
                <a:gd name="connsiteX9" fmla="*/ 77711 w 892223"/>
                <a:gd name="connsiteY9" fmla="*/ 645483 h 652339"/>
                <a:gd name="connsiteX10" fmla="*/ 338245 w 892223"/>
                <a:gd name="connsiteY10" fmla="*/ 522072 h 652339"/>
                <a:gd name="connsiteX11" fmla="*/ 369784 w 892223"/>
                <a:gd name="connsiteY11" fmla="*/ 472707 h 652339"/>
                <a:gd name="connsiteX12" fmla="*/ 369784 w 892223"/>
                <a:gd name="connsiteY12" fmla="*/ 272507 h 652339"/>
                <a:gd name="connsiteX13" fmla="*/ 517877 w 892223"/>
                <a:gd name="connsiteY13" fmla="*/ 379464 h 652339"/>
                <a:gd name="connsiteX14" fmla="*/ 417777 w 892223"/>
                <a:gd name="connsiteY14" fmla="*/ 570065 h 652339"/>
                <a:gd name="connsiteX15" fmla="*/ 441088 w 892223"/>
                <a:gd name="connsiteY15" fmla="*/ 644112 h 652339"/>
                <a:gd name="connsiteX16" fmla="*/ 467141 w 892223"/>
                <a:gd name="connsiteY16" fmla="*/ 650968 h 652339"/>
                <a:gd name="connsiteX17" fmla="*/ 515135 w 892223"/>
                <a:gd name="connsiteY17" fmla="*/ 622172 h 652339"/>
                <a:gd name="connsiteX18" fmla="*/ 638546 w 892223"/>
                <a:gd name="connsiteY18" fmla="*/ 389062 h 652339"/>
                <a:gd name="connsiteX19" fmla="*/ 622091 w 892223"/>
                <a:gd name="connsiteY19" fmla="*/ 319129 h 652339"/>
                <a:gd name="connsiteX20" fmla="*/ 512392 w 892223"/>
                <a:gd name="connsiteY20" fmla="*/ 240969 h 652339"/>
                <a:gd name="connsiteX21" fmla="*/ 782525 w 892223"/>
                <a:gd name="connsiteY21" fmla="*/ 240969 h 652339"/>
                <a:gd name="connsiteX22" fmla="*/ 782525 w 892223"/>
                <a:gd name="connsiteY22" fmla="*/ 597490 h 652339"/>
                <a:gd name="connsiteX23" fmla="*/ 837375 w 892223"/>
                <a:gd name="connsiteY23" fmla="*/ 652339 h 652339"/>
                <a:gd name="connsiteX24" fmla="*/ 892224 w 892223"/>
                <a:gd name="connsiteY24" fmla="*/ 597490 h 652339"/>
                <a:gd name="connsiteX25" fmla="*/ 892224 w 892223"/>
                <a:gd name="connsiteY25" fmla="*/ 124414 h 652339"/>
                <a:gd name="connsiteX26" fmla="*/ 800351 w 892223"/>
                <a:gd name="connsiteY26" fmla="*/ 17458 h 65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92223" h="652339">
                  <a:moveTo>
                    <a:pt x="800351" y="17458"/>
                  </a:moveTo>
                  <a:lnTo>
                    <a:pt x="800351" y="17458"/>
                  </a:lnTo>
                  <a:cubicBezTo>
                    <a:pt x="604265" y="-37392"/>
                    <a:pt x="421891" y="50367"/>
                    <a:pt x="330018" y="96989"/>
                  </a:cubicBezTo>
                  <a:lnTo>
                    <a:pt x="330018" y="96989"/>
                  </a:lnTo>
                  <a:cubicBezTo>
                    <a:pt x="288881" y="117558"/>
                    <a:pt x="260085" y="158695"/>
                    <a:pt x="260085" y="208059"/>
                  </a:cubicBezTo>
                  <a:lnTo>
                    <a:pt x="260085" y="438427"/>
                  </a:lnTo>
                  <a:lnTo>
                    <a:pt x="31089" y="546754"/>
                  </a:lnTo>
                  <a:cubicBezTo>
                    <a:pt x="3664" y="559095"/>
                    <a:pt x="-7306" y="592005"/>
                    <a:pt x="5035" y="619430"/>
                  </a:cubicBezTo>
                  <a:cubicBezTo>
                    <a:pt x="14634" y="638627"/>
                    <a:pt x="33831" y="650968"/>
                    <a:pt x="54400" y="650968"/>
                  </a:cubicBezTo>
                  <a:cubicBezTo>
                    <a:pt x="62627" y="650968"/>
                    <a:pt x="70855" y="649597"/>
                    <a:pt x="77711" y="645483"/>
                  </a:cubicBezTo>
                  <a:lnTo>
                    <a:pt x="338245" y="522072"/>
                  </a:lnTo>
                  <a:cubicBezTo>
                    <a:pt x="357443" y="512473"/>
                    <a:pt x="369784" y="493276"/>
                    <a:pt x="369784" y="472707"/>
                  </a:cubicBezTo>
                  <a:lnTo>
                    <a:pt x="369784" y="272507"/>
                  </a:lnTo>
                  <a:lnTo>
                    <a:pt x="517877" y="379464"/>
                  </a:lnTo>
                  <a:lnTo>
                    <a:pt x="417777" y="570065"/>
                  </a:lnTo>
                  <a:cubicBezTo>
                    <a:pt x="404065" y="597490"/>
                    <a:pt x="413663" y="630399"/>
                    <a:pt x="441088" y="644112"/>
                  </a:cubicBezTo>
                  <a:cubicBezTo>
                    <a:pt x="449315" y="648226"/>
                    <a:pt x="457543" y="650968"/>
                    <a:pt x="467141" y="650968"/>
                  </a:cubicBezTo>
                  <a:cubicBezTo>
                    <a:pt x="486339" y="650968"/>
                    <a:pt x="505536" y="639998"/>
                    <a:pt x="515135" y="622172"/>
                  </a:cubicBezTo>
                  <a:lnTo>
                    <a:pt x="638546" y="389062"/>
                  </a:lnTo>
                  <a:cubicBezTo>
                    <a:pt x="650887" y="364380"/>
                    <a:pt x="644031" y="334213"/>
                    <a:pt x="622091" y="319129"/>
                  </a:cubicBezTo>
                  <a:lnTo>
                    <a:pt x="512392" y="240969"/>
                  </a:lnTo>
                  <a:lnTo>
                    <a:pt x="782525" y="240969"/>
                  </a:lnTo>
                  <a:lnTo>
                    <a:pt x="782525" y="597490"/>
                  </a:lnTo>
                  <a:cubicBezTo>
                    <a:pt x="782525" y="627657"/>
                    <a:pt x="807208" y="652339"/>
                    <a:pt x="837375" y="652339"/>
                  </a:cubicBezTo>
                  <a:cubicBezTo>
                    <a:pt x="867542" y="652339"/>
                    <a:pt x="892224" y="627657"/>
                    <a:pt x="892224" y="597490"/>
                  </a:cubicBezTo>
                  <a:lnTo>
                    <a:pt x="892224" y="124414"/>
                  </a:lnTo>
                  <a:cubicBezTo>
                    <a:pt x="890853" y="70936"/>
                    <a:pt x="851087" y="25685"/>
                    <a:pt x="800351" y="17458"/>
                  </a:cubicBez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grpSp>
        <p:nvGrpSpPr>
          <p:cNvPr id="3" name="Graphic 23" descr="Medal">
            <a:extLst>
              <a:ext uri="{FF2B5EF4-FFF2-40B4-BE49-F238E27FC236}">
                <a16:creationId xmlns:a16="http://schemas.microsoft.com/office/drawing/2014/main" id="{6BA188A5-F45D-479B-9DE0-4CA602CA1B44}"/>
              </a:ext>
            </a:extLst>
          </p:cNvPr>
          <p:cNvGrpSpPr/>
          <p:nvPr/>
        </p:nvGrpSpPr>
        <p:grpSpPr>
          <a:xfrm>
            <a:off x="299996" y="5534531"/>
            <a:ext cx="714380" cy="843767"/>
            <a:chOff x="9572081" y="2880059"/>
            <a:chExt cx="782974" cy="10777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17C1E008-903E-4EEE-A2DA-1F3417991227}"/>
                </a:ext>
              </a:extLst>
            </p:cNvPr>
            <p:cNvSpPr/>
            <p:nvPr/>
          </p:nvSpPr>
          <p:spPr>
            <a:xfrm>
              <a:off x="9801077" y="3493001"/>
              <a:ext cx="323611" cy="324982"/>
            </a:xfrm>
            <a:custGeom>
              <a:avLst/>
              <a:gdLst>
                <a:gd name="connsiteX0" fmla="*/ 161806 w 323611"/>
                <a:gd name="connsiteY0" fmla="*/ 0 h 324982"/>
                <a:gd name="connsiteX1" fmla="*/ 0 w 323611"/>
                <a:gd name="connsiteY1" fmla="*/ 161806 h 324982"/>
                <a:gd name="connsiteX2" fmla="*/ 161806 w 323611"/>
                <a:gd name="connsiteY2" fmla="*/ 324983 h 324982"/>
                <a:gd name="connsiteX3" fmla="*/ 323611 w 323611"/>
                <a:gd name="connsiteY3" fmla="*/ 163177 h 324982"/>
                <a:gd name="connsiteX4" fmla="*/ 161806 w 323611"/>
                <a:gd name="connsiteY4" fmla="*/ 0 h 3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" h="324982">
                  <a:moveTo>
                    <a:pt x="161806" y="0"/>
                  </a:moveTo>
                  <a:cubicBezTo>
                    <a:pt x="72675" y="0"/>
                    <a:pt x="0" y="72675"/>
                    <a:pt x="0" y="161806"/>
                  </a:cubicBezTo>
                  <a:cubicBezTo>
                    <a:pt x="0" y="250936"/>
                    <a:pt x="72675" y="324983"/>
                    <a:pt x="161806" y="324983"/>
                  </a:cubicBezTo>
                  <a:cubicBezTo>
                    <a:pt x="250936" y="324983"/>
                    <a:pt x="323611" y="252307"/>
                    <a:pt x="323611" y="163177"/>
                  </a:cubicBezTo>
                  <a:cubicBezTo>
                    <a:pt x="323611" y="74047"/>
                    <a:pt x="250936" y="0"/>
                    <a:pt x="161806" y="0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8" name="Freeform: Shape 51">
              <a:extLst>
                <a:ext uri="{FF2B5EF4-FFF2-40B4-BE49-F238E27FC236}">
                  <a16:creationId xmlns:a16="http://schemas.microsoft.com/office/drawing/2014/main" id="{E428535E-D9BE-40F4-8E22-D8DBCF6D3ABE}"/>
                </a:ext>
              </a:extLst>
            </p:cNvPr>
            <p:cNvSpPr/>
            <p:nvPr/>
          </p:nvSpPr>
          <p:spPr>
            <a:xfrm>
              <a:off x="9661211" y="3354506"/>
              <a:ext cx="603343" cy="603343"/>
            </a:xfrm>
            <a:custGeom>
              <a:avLst/>
              <a:gdLst>
                <a:gd name="connsiteX0" fmla="*/ 301672 w 603343"/>
                <a:gd name="connsiteY0" fmla="*/ 0 h 603343"/>
                <a:gd name="connsiteX1" fmla="*/ 0 w 603343"/>
                <a:gd name="connsiteY1" fmla="*/ 301672 h 603343"/>
                <a:gd name="connsiteX2" fmla="*/ 301672 w 603343"/>
                <a:gd name="connsiteY2" fmla="*/ 603343 h 603343"/>
                <a:gd name="connsiteX3" fmla="*/ 603343 w 603343"/>
                <a:gd name="connsiteY3" fmla="*/ 301672 h 603343"/>
                <a:gd name="connsiteX4" fmla="*/ 301672 w 603343"/>
                <a:gd name="connsiteY4" fmla="*/ 0 h 603343"/>
                <a:gd name="connsiteX5" fmla="*/ 301672 w 603343"/>
                <a:gd name="connsiteY5" fmla="*/ 521069 h 603343"/>
                <a:gd name="connsiteX6" fmla="*/ 82274 w 603343"/>
                <a:gd name="connsiteY6" fmla="*/ 301672 h 603343"/>
                <a:gd name="connsiteX7" fmla="*/ 301672 w 603343"/>
                <a:gd name="connsiteY7" fmla="*/ 82274 h 603343"/>
                <a:gd name="connsiteX8" fmla="*/ 521069 w 603343"/>
                <a:gd name="connsiteY8" fmla="*/ 301672 h 603343"/>
                <a:gd name="connsiteX9" fmla="*/ 301672 w 603343"/>
                <a:gd name="connsiteY9" fmla="*/ 521069 h 60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343" h="603343">
                  <a:moveTo>
                    <a:pt x="301672" y="0"/>
                  </a:moveTo>
                  <a:cubicBezTo>
                    <a:pt x="135752" y="0"/>
                    <a:pt x="0" y="135752"/>
                    <a:pt x="0" y="301672"/>
                  </a:cubicBezTo>
                  <a:cubicBezTo>
                    <a:pt x="0" y="467591"/>
                    <a:pt x="135752" y="603343"/>
                    <a:pt x="301672" y="603343"/>
                  </a:cubicBezTo>
                  <a:cubicBezTo>
                    <a:pt x="467591" y="603343"/>
                    <a:pt x="603343" y="467591"/>
                    <a:pt x="603343" y="301672"/>
                  </a:cubicBezTo>
                  <a:cubicBezTo>
                    <a:pt x="603343" y="135752"/>
                    <a:pt x="467591" y="0"/>
                    <a:pt x="301672" y="0"/>
                  </a:cubicBezTo>
                  <a:moveTo>
                    <a:pt x="301672" y="521069"/>
                  </a:moveTo>
                  <a:cubicBezTo>
                    <a:pt x="181003" y="521069"/>
                    <a:pt x="82274" y="422340"/>
                    <a:pt x="82274" y="301672"/>
                  </a:cubicBezTo>
                  <a:cubicBezTo>
                    <a:pt x="82274" y="181003"/>
                    <a:pt x="181003" y="82274"/>
                    <a:pt x="301672" y="82274"/>
                  </a:cubicBezTo>
                  <a:cubicBezTo>
                    <a:pt x="422340" y="82274"/>
                    <a:pt x="521069" y="181003"/>
                    <a:pt x="521069" y="301672"/>
                  </a:cubicBezTo>
                  <a:cubicBezTo>
                    <a:pt x="521069" y="422340"/>
                    <a:pt x="422340" y="521069"/>
                    <a:pt x="301672" y="521069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9" name="Freeform: Shape 52">
              <a:extLst>
                <a:ext uri="{FF2B5EF4-FFF2-40B4-BE49-F238E27FC236}">
                  <a16:creationId xmlns:a16="http://schemas.microsoft.com/office/drawing/2014/main" id="{B0086075-4F86-4684-BDA2-FE7A09643988}"/>
                </a:ext>
              </a:extLst>
            </p:cNvPr>
            <p:cNvSpPr/>
            <p:nvPr/>
          </p:nvSpPr>
          <p:spPr>
            <a:xfrm>
              <a:off x="10036930" y="2880059"/>
              <a:ext cx="318126" cy="496386"/>
            </a:xfrm>
            <a:custGeom>
              <a:avLst/>
              <a:gdLst>
                <a:gd name="connsiteX0" fmla="*/ 0 w 318126"/>
                <a:gd name="connsiteY0" fmla="*/ 426454 h 496386"/>
                <a:gd name="connsiteX1" fmla="*/ 149465 w 318126"/>
                <a:gd name="connsiteY1" fmla="*/ 496387 h 496386"/>
                <a:gd name="connsiteX2" fmla="*/ 318126 w 318126"/>
                <a:gd name="connsiteY2" fmla="*/ 115184 h 496386"/>
                <a:gd name="connsiteX3" fmla="*/ 241337 w 318126"/>
                <a:gd name="connsiteY3" fmla="*/ 0 h 496386"/>
                <a:gd name="connsiteX4" fmla="*/ 191973 w 318126"/>
                <a:gd name="connsiteY4" fmla="*/ 0 h 496386"/>
                <a:gd name="connsiteX5" fmla="*/ 85016 w 318126"/>
                <a:gd name="connsiteY5" fmla="*/ 234481 h 496386"/>
                <a:gd name="connsiteX6" fmla="*/ 0 w 318126"/>
                <a:gd name="connsiteY6" fmla="*/ 426454 h 49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26" h="496386">
                  <a:moveTo>
                    <a:pt x="0" y="426454"/>
                  </a:moveTo>
                  <a:cubicBezTo>
                    <a:pt x="54849" y="438795"/>
                    <a:pt x="105585" y="462106"/>
                    <a:pt x="149465" y="496387"/>
                  </a:cubicBezTo>
                  <a:lnTo>
                    <a:pt x="318126" y="115184"/>
                  </a:lnTo>
                  <a:lnTo>
                    <a:pt x="241337" y="0"/>
                  </a:lnTo>
                  <a:lnTo>
                    <a:pt x="191973" y="0"/>
                  </a:lnTo>
                  <a:lnTo>
                    <a:pt x="85016" y="234481"/>
                  </a:lnTo>
                  <a:lnTo>
                    <a:pt x="0" y="426454"/>
                  </a:ln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0" name="Freeform: Shape 53">
              <a:extLst>
                <a:ext uri="{FF2B5EF4-FFF2-40B4-BE49-F238E27FC236}">
                  <a16:creationId xmlns:a16="http://schemas.microsoft.com/office/drawing/2014/main" id="{C359AAFA-8AA5-43E3-8476-DF11A3E45B6A}"/>
                </a:ext>
              </a:extLst>
            </p:cNvPr>
            <p:cNvSpPr/>
            <p:nvPr/>
          </p:nvSpPr>
          <p:spPr>
            <a:xfrm>
              <a:off x="9572081" y="2880059"/>
              <a:ext cx="316755" cy="496386"/>
            </a:xfrm>
            <a:custGeom>
              <a:avLst/>
              <a:gdLst>
                <a:gd name="connsiteX0" fmla="*/ 316755 w 316755"/>
                <a:gd name="connsiteY0" fmla="*/ 426454 h 496386"/>
                <a:gd name="connsiteX1" fmla="*/ 231739 w 316755"/>
                <a:gd name="connsiteY1" fmla="*/ 234481 h 496386"/>
                <a:gd name="connsiteX2" fmla="*/ 124782 w 316755"/>
                <a:gd name="connsiteY2" fmla="*/ 0 h 496386"/>
                <a:gd name="connsiteX3" fmla="*/ 75418 w 316755"/>
                <a:gd name="connsiteY3" fmla="*/ 0 h 496386"/>
                <a:gd name="connsiteX4" fmla="*/ 0 w 316755"/>
                <a:gd name="connsiteY4" fmla="*/ 115184 h 496386"/>
                <a:gd name="connsiteX5" fmla="*/ 168662 w 316755"/>
                <a:gd name="connsiteY5" fmla="*/ 496387 h 496386"/>
                <a:gd name="connsiteX6" fmla="*/ 316755 w 316755"/>
                <a:gd name="connsiteY6" fmla="*/ 426454 h 49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755" h="496386">
                  <a:moveTo>
                    <a:pt x="316755" y="426454"/>
                  </a:moveTo>
                  <a:lnTo>
                    <a:pt x="231739" y="234481"/>
                  </a:lnTo>
                  <a:lnTo>
                    <a:pt x="124782" y="0"/>
                  </a:lnTo>
                  <a:lnTo>
                    <a:pt x="75418" y="0"/>
                  </a:lnTo>
                  <a:lnTo>
                    <a:pt x="0" y="115184"/>
                  </a:lnTo>
                  <a:lnTo>
                    <a:pt x="168662" y="496387"/>
                  </a:lnTo>
                  <a:cubicBezTo>
                    <a:pt x="211170" y="463477"/>
                    <a:pt x="261906" y="438795"/>
                    <a:pt x="316755" y="426454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1" name="Freeform: Shape 54">
              <a:extLst>
                <a:ext uri="{FF2B5EF4-FFF2-40B4-BE49-F238E27FC236}">
                  <a16:creationId xmlns:a16="http://schemas.microsoft.com/office/drawing/2014/main" id="{6028D970-FDE8-406C-A450-79DDA14D2C64}"/>
                </a:ext>
              </a:extLst>
            </p:cNvPr>
            <p:cNvSpPr/>
            <p:nvPr/>
          </p:nvSpPr>
          <p:spPr>
            <a:xfrm>
              <a:off x="9757198" y="2881430"/>
              <a:ext cx="411370" cy="164548"/>
            </a:xfrm>
            <a:custGeom>
              <a:avLst/>
              <a:gdLst>
                <a:gd name="connsiteX0" fmla="*/ 335952 w 411370"/>
                <a:gd name="connsiteY0" fmla="*/ 164548 h 164548"/>
                <a:gd name="connsiteX1" fmla="*/ 411370 w 411370"/>
                <a:gd name="connsiteY1" fmla="*/ 0 h 164548"/>
                <a:gd name="connsiteX2" fmla="*/ 0 w 411370"/>
                <a:gd name="connsiteY2" fmla="*/ 0 h 164548"/>
                <a:gd name="connsiteX3" fmla="*/ 75418 w 411370"/>
                <a:gd name="connsiteY3" fmla="*/ 164548 h 16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370" h="164548">
                  <a:moveTo>
                    <a:pt x="335952" y="164548"/>
                  </a:moveTo>
                  <a:lnTo>
                    <a:pt x="411370" y="0"/>
                  </a:lnTo>
                  <a:lnTo>
                    <a:pt x="0" y="0"/>
                  </a:lnTo>
                  <a:lnTo>
                    <a:pt x="75418" y="164548"/>
                  </a:lnTo>
                  <a:close/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</p:grpSp>
      <p:graphicFrame>
        <p:nvGraphicFramePr>
          <p:cNvPr id="12" name="Diagramme 11"/>
          <p:cNvGraphicFramePr/>
          <p:nvPr/>
        </p:nvGraphicFramePr>
        <p:xfrm>
          <a:off x="178768" y="1050444"/>
          <a:ext cx="6158970" cy="433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19">
            <a:extLst>
              <a:ext uri="{FF2B5EF4-FFF2-40B4-BE49-F238E27FC236}">
                <a16:creationId xmlns:a16="http://schemas.microsoft.com/office/drawing/2014/main" id="{A773610B-8945-4BBD-A4C6-A782AF489C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92" y="3495694"/>
            <a:ext cx="1323301" cy="1487040"/>
          </a:xfrm>
          <a:prstGeom prst="rect">
            <a:avLst/>
          </a:prstGeom>
        </p:spPr>
      </p:pic>
      <p:sp>
        <p:nvSpPr>
          <p:cNvPr id="14" name="Flèche droite rayée 13"/>
          <p:cNvSpPr/>
          <p:nvPr/>
        </p:nvSpPr>
        <p:spPr>
          <a:xfrm>
            <a:off x="1044192" y="5480438"/>
            <a:ext cx="654785" cy="551650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730509" y="5076497"/>
            <a:ext cx="5829564" cy="12689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Le « </a:t>
            </a:r>
            <a:r>
              <a:rPr lang="fr-FR" sz="2200" b="1" dirty="0" err="1">
                <a:solidFill>
                  <a:schemeClr val="tx1"/>
                </a:solidFill>
              </a:rPr>
              <a:t>Champion’s</a:t>
            </a:r>
            <a:r>
              <a:rPr lang="fr-FR" sz="2200" b="1" dirty="0">
                <a:solidFill>
                  <a:schemeClr val="tx1"/>
                </a:solidFill>
              </a:rPr>
              <a:t> trainer » permet de réaliser un programme d’entraînement pour les sprinteurs avec le afin de battre le record du monde d’</a:t>
            </a:r>
            <a:r>
              <a:rPr lang="fr-FR" sz="2200" b="1" dirty="0" err="1">
                <a:solidFill>
                  <a:schemeClr val="tx1"/>
                </a:solidFill>
              </a:rPr>
              <a:t>Usain</a:t>
            </a: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b="1" dirty="0" err="1">
                <a:solidFill>
                  <a:schemeClr val="tx1"/>
                </a:solidFill>
              </a:rPr>
              <a:t>Bolt</a:t>
            </a:r>
            <a:r>
              <a:rPr lang="fr-FR" sz="2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EBF803-DDD7-4CCD-AC7F-0414E2CDB3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4404" y="5396669"/>
            <a:ext cx="1675652" cy="998261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67" y="2180371"/>
            <a:ext cx="2490951" cy="140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0"/>
            <a:ext cx="845418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r>
              <a:rPr lang="fr-FR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Séquence n°6 : </a:t>
            </a:r>
            <a:r>
              <a:rPr lang="fr-FR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Réexploitation</a:t>
            </a:r>
            <a:r>
              <a:rPr lang="fr-FR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endParaRPr lang="fr-FR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DB6757-0887-4D6C-8562-3DCF96738416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67F9A-8A38-4CF0-BF8D-9FFD881DF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574" y="2842454"/>
            <a:ext cx="5214300" cy="586546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3677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266072" y="1878816"/>
            <a:ext cx="8619123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033726" y="1510018"/>
            <a:ext cx="148024" cy="425728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EE69C-6DC5-4C3F-9A2B-E25095E73289}"/>
              </a:ext>
            </a:extLst>
          </p:cNvPr>
          <p:cNvSpPr/>
          <p:nvPr/>
        </p:nvSpPr>
        <p:spPr>
          <a:xfrm>
            <a:off x="5040273" y="1617982"/>
            <a:ext cx="148024" cy="3154785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F784D27-77A3-41F4-BC14-9887E391BFB3}"/>
              </a:ext>
            </a:extLst>
          </p:cNvPr>
          <p:cNvSpPr/>
          <p:nvPr/>
        </p:nvSpPr>
        <p:spPr>
          <a:xfrm>
            <a:off x="4037704" y="2608761"/>
            <a:ext cx="2149536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Épreuves finales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381E9D3-4718-4ED3-A782-80BF780A671F}"/>
              </a:ext>
            </a:extLst>
          </p:cNvPr>
          <p:cNvSpPr/>
          <p:nvPr/>
        </p:nvSpPr>
        <p:spPr>
          <a:xfrm>
            <a:off x="4096469" y="3249432"/>
            <a:ext cx="2032007" cy="607717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</a:rPr>
              <a:t>Épreuves écrites dans les 2 spécialités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5BDFC19-B382-4E16-B323-FEA1196BBF6E}"/>
              </a:ext>
            </a:extLst>
          </p:cNvPr>
          <p:cNvSpPr/>
          <p:nvPr/>
        </p:nvSpPr>
        <p:spPr>
          <a:xfrm>
            <a:off x="4366408" y="3930686"/>
            <a:ext cx="1495753" cy="7295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Organisation nationale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C80B9BE-3AEB-444A-8E65-66D29B59FB11}"/>
              </a:ext>
            </a:extLst>
          </p:cNvPr>
          <p:cNvSpPr/>
          <p:nvPr/>
        </p:nvSpPr>
        <p:spPr>
          <a:xfrm>
            <a:off x="7346620" y="2606195"/>
            <a:ext cx="1495753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Épreuves finales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F2318A9-B57C-4374-8D39-BD865B050D3D}"/>
              </a:ext>
            </a:extLst>
          </p:cNvPr>
          <p:cNvSpPr/>
          <p:nvPr/>
        </p:nvSpPr>
        <p:spPr>
          <a:xfrm>
            <a:off x="7346620" y="3246888"/>
            <a:ext cx="1495753" cy="8917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Épreuve écrite de philosophie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33D622E-A0E7-45FC-BA56-3D7E40E6BA41}"/>
              </a:ext>
            </a:extLst>
          </p:cNvPr>
          <p:cNvSpPr/>
          <p:nvPr/>
        </p:nvSpPr>
        <p:spPr>
          <a:xfrm>
            <a:off x="7346619" y="4737864"/>
            <a:ext cx="1483971" cy="9320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Organisation nationale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571348" y="1617982"/>
            <a:ext cx="2091255" cy="8640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8B73729-04C8-482D-9B92-90A7966C7CAD}"/>
              </a:ext>
            </a:extLst>
          </p:cNvPr>
          <p:cNvSpPr/>
          <p:nvPr/>
        </p:nvSpPr>
        <p:spPr>
          <a:xfrm>
            <a:off x="7346620" y="4212079"/>
            <a:ext cx="1483971" cy="43372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Grand oral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612759" y="1576822"/>
            <a:ext cx="2091255" cy="8640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394358" y="1626788"/>
            <a:ext cx="2091255" cy="8640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69EB0238-3A6E-4EEE-883D-2E3B5DDA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9A8DA79-5E5F-45FB-BA26-54C966D5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322" y="157217"/>
            <a:ext cx="1152128" cy="1176383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2070ECB-8909-470A-A183-69E5CA6A1125}"/>
              </a:ext>
            </a:extLst>
          </p:cNvPr>
          <p:cNvSpPr/>
          <p:nvPr/>
        </p:nvSpPr>
        <p:spPr>
          <a:xfrm>
            <a:off x="4704469" y="1764361"/>
            <a:ext cx="853468" cy="5713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Mars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B1B1B92-6AB9-4A14-9D57-84669B2FF45A}"/>
              </a:ext>
            </a:extLst>
          </p:cNvPr>
          <p:cNvSpPr/>
          <p:nvPr/>
        </p:nvSpPr>
        <p:spPr>
          <a:xfrm>
            <a:off x="7789754" y="1764360"/>
            <a:ext cx="635968" cy="57133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/>
              </a:rPr>
              <a:t>Juin</a:t>
            </a:r>
          </a:p>
        </p:txBody>
      </p:sp>
      <p:pic>
        <p:nvPicPr>
          <p:cNvPr id="5" name="Picture 2" descr="Icône du drapeau sur fond blanc — Image vectorielle vectorgalaxy ©  #211987108">
            <a:extLst>
              <a:ext uri="{FF2B5EF4-FFF2-40B4-BE49-F238E27FC236}">
                <a16:creationId xmlns:a16="http://schemas.microsoft.com/office/drawing/2014/main" id="{28A3061D-E98D-482B-A72C-8E67BC5AF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4" t="16856" r="19930" b="17529"/>
          <a:stretch/>
        </p:blipFill>
        <p:spPr bwMode="auto">
          <a:xfrm>
            <a:off x="5021026" y="1027039"/>
            <a:ext cx="505993" cy="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cône du drapeau sur fond blanc — Image vectorielle vectorgalaxy ©  #211987108">
            <a:extLst>
              <a:ext uri="{FF2B5EF4-FFF2-40B4-BE49-F238E27FC236}">
                <a16:creationId xmlns:a16="http://schemas.microsoft.com/office/drawing/2014/main" id="{5E76624C-3BF5-40A5-AAC9-7828FE3C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4" t="16856" r="19930" b="17529"/>
          <a:stretch/>
        </p:blipFill>
        <p:spPr bwMode="auto">
          <a:xfrm>
            <a:off x="8033726" y="920928"/>
            <a:ext cx="505993" cy="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B49008-36C8-4CBD-A6AA-C81B49E5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3061" y="6492874"/>
            <a:ext cx="350939" cy="365125"/>
          </a:xfrm>
        </p:spPr>
        <p:txBody>
          <a:bodyPr/>
          <a:lstStyle/>
          <a:p>
            <a:fld id="{144BB07B-E674-E847-921B-89EC41271B7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5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44A59-5832-4572-8425-EC840A93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69" y="-16778"/>
            <a:ext cx="7977800" cy="588591"/>
          </a:xfrm>
        </p:spPr>
        <p:txBody>
          <a:bodyPr>
            <a:noAutofit/>
          </a:bodyPr>
          <a:lstStyle/>
          <a:p>
            <a:r>
              <a:rPr lang="fr-FR" sz="2800" dirty="0"/>
              <a:t>Programme de Spécialité SI : les macro-compétences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F2CDAAC-A2D3-4BE2-891A-374F023C153A}"/>
              </a:ext>
            </a:extLst>
          </p:cNvPr>
          <p:cNvGrpSpPr/>
          <p:nvPr/>
        </p:nvGrpSpPr>
        <p:grpSpPr>
          <a:xfrm>
            <a:off x="3353515" y="1980089"/>
            <a:ext cx="2479939" cy="1527481"/>
            <a:chOff x="1465604" y="3722917"/>
            <a:chExt cx="1080000" cy="1096536"/>
          </a:xfrm>
          <a:solidFill>
            <a:srgbClr val="F79646">
              <a:lumMod val="75000"/>
            </a:srgbClr>
          </a:solidFill>
        </p:grpSpPr>
        <p:sp>
          <p:nvSpPr>
            <p:cNvPr id="5" name="Hexagone 4">
              <a:extLst>
                <a:ext uri="{FF2B5EF4-FFF2-40B4-BE49-F238E27FC236}">
                  <a16:creationId xmlns:a16="http://schemas.microsoft.com/office/drawing/2014/main" id="{9FD66D41-EA2D-498C-B093-0DF1A7DAAD2B}"/>
                </a:ext>
              </a:extLst>
            </p:cNvPr>
            <p:cNvSpPr/>
            <p:nvPr/>
          </p:nvSpPr>
          <p:spPr>
            <a:xfrm>
              <a:off x="1465604" y="3722917"/>
              <a:ext cx="1080000" cy="1080000"/>
            </a:xfrm>
            <a:prstGeom prst="hexagon">
              <a:avLst/>
            </a:prstGeom>
            <a:grpFill/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667" kern="0" dirty="0">
                  <a:solidFill>
                    <a:prstClr val="white"/>
                  </a:solidFill>
                  <a:latin typeface="Calibri"/>
                </a:rPr>
                <a:t>Analyser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Graphique 5" descr="Recherches">
              <a:extLst>
                <a:ext uri="{FF2B5EF4-FFF2-40B4-BE49-F238E27FC236}">
                  <a16:creationId xmlns:a16="http://schemas.microsoft.com/office/drawing/2014/main" id="{F774AD73-1CFF-4860-8939-4F19EBC15E8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34448" y="4130296"/>
              <a:ext cx="418075" cy="689157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E3BCBEAA-FF87-4631-BB17-E7B0A79C9CC2}"/>
              </a:ext>
            </a:extLst>
          </p:cNvPr>
          <p:cNvGrpSpPr/>
          <p:nvPr/>
        </p:nvGrpSpPr>
        <p:grpSpPr>
          <a:xfrm>
            <a:off x="6248452" y="3847681"/>
            <a:ext cx="2479937" cy="1474027"/>
            <a:chOff x="4804403" y="2030913"/>
            <a:chExt cx="1859953" cy="1105520"/>
          </a:xfrm>
        </p:grpSpPr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757336D4-0306-4091-8F59-614B725DFBA7}"/>
                </a:ext>
              </a:extLst>
            </p:cNvPr>
            <p:cNvSpPr/>
            <p:nvPr/>
          </p:nvSpPr>
          <p:spPr>
            <a:xfrm>
              <a:off x="4804403" y="2030913"/>
              <a:ext cx="1859953" cy="1091884"/>
            </a:xfrm>
            <a:prstGeom prst="hexagon">
              <a:avLst/>
            </a:prstGeom>
            <a:solidFill>
              <a:srgbClr val="CFB51B"/>
            </a:solidFill>
            <a:ln w="25400" cap="flat" cmpd="sng" algn="ctr">
              <a:solidFill>
                <a:srgbClr val="7A6B1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667" kern="0" dirty="0">
                  <a:solidFill>
                    <a:prstClr val="white"/>
                  </a:solidFill>
                  <a:latin typeface="Calibri"/>
                </a:rPr>
                <a:t>Innover</a:t>
              </a: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Graphique 8" descr="Tête avec engrenages">
              <a:extLst>
                <a:ext uri="{FF2B5EF4-FFF2-40B4-BE49-F238E27FC236}">
                  <a16:creationId xmlns:a16="http://schemas.microsoft.com/office/drawing/2014/main" id="{A39C8707-8D78-4DFF-B71E-7DD6FF6D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4378" y="2416433"/>
              <a:ext cx="720000" cy="7200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CD491E1-E384-41BF-824B-70D9B44DF2B4}"/>
              </a:ext>
            </a:extLst>
          </p:cNvPr>
          <p:cNvGrpSpPr/>
          <p:nvPr/>
        </p:nvGrpSpPr>
        <p:grpSpPr>
          <a:xfrm>
            <a:off x="585772" y="3848859"/>
            <a:ext cx="2479939" cy="1523999"/>
            <a:chOff x="7310898" y="3618849"/>
            <a:chExt cx="1080000" cy="1151637"/>
          </a:xfrm>
          <a:solidFill>
            <a:srgbClr val="9BBB59">
              <a:lumMod val="75000"/>
            </a:srgbClr>
          </a:solidFill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55EFAFED-3ED8-4B7B-A1E9-9B1373A1899D}"/>
                </a:ext>
              </a:extLst>
            </p:cNvPr>
            <p:cNvSpPr/>
            <p:nvPr/>
          </p:nvSpPr>
          <p:spPr>
            <a:xfrm>
              <a:off x="7310898" y="3618849"/>
              <a:ext cx="1080000" cy="1080000"/>
            </a:xfrm>
            <a:prstGeom prst="hexagon">
              <a:avLst/>
            </a:prstGeom>
            <a:grp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33" kern="0" dirty="0">
                  <a:solidFill>
                    <a:prstClr val="white"/>
                  </a:solidFill>
                  <a:latin typeface="Calibri"/>
                </a:rPr>
                <a:t>Communiquer à l’oral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Graphique 11" descr="Salle de classe">
              <a:extLst>
                <a:ext uri="{FF2B5EF4-FFF2-40B4-BE49-F238E27FC236}">
                  <a16:creationId xmlns:a16="http://schemas.microsoft.com/office/drawing/2014/main" id="{83B8C2E2-E6BC-4224-B5FA-13B351BBFBD7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41861" y="4050486"/>
              <a:ext cx="418075" cy="7200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944144C-6545-4A2F-A8C8-3DD95A148F6B}"/>
              </a:ext>
            </a:extLst>
          </p:cNvPr>
          <p:cNvGrpSpPr/>
          <p:nvPr/>
        </p:nvGrpSpPr>
        <p:grpSpPr>
          <a:xfrm>
            <a:off x="3440501" y="3847682"/>
            <a:ext cx="2479937" cy="1547465"/>
            <a:chOff x="7441976" y="1052736"/>
            <a:chExt cx="1080000" cy="1199343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4E24DFB7-F08C-474A-99BA-26A7A63C0A8F}"/>
                </a:ext>
              </a:extLst>
            </p:cNvPr>
            <p:cNvSpPr/>
            <p:nvPr/>
          </p:nvSpPr>
          <p:spPr>
            <a:xfrm>
              <a:off x="7441976" y="1052736"/>
              <a:ext cx="1080000" cy="1128334"/>
            </a:xfrm>
            <a:prstGeom prst="hexagon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kern="0" dirty="0">
                  <a:solidFill>
                    <a:prstClr val="white"/>
                  </a:solidFill>
                  <a:latin typeface="Calibri"/>
                </a:rPr>
                <a:t>Communiquer à l’écrit et avec le numérique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Graphique 14" descr="Journal">
              <a:extLst>
                <a:ext uri="{FF2B5EF4-FFF2-40B4-BE49-F238E27FC236}">
                  <a16:creationId xmlns:a16="http://schemas.microsoft.com/office/drawing/2014/main" id="{895E6143-9889-4393-AD5B-6EE34E1C1FB2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72938" y="1532079"/>
              <a:ext cx="418075" cy="720000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F5840D5-1687-40AB-A33A-EEA4D0D5CCC3}"/>
              </a:ext>
            </a:extLst>
          </p:cNvPr>
          <p:cNvGrpSpPr/>
          <p:nvPr/>
        </p:nvGrpSpPr>
        <p:grpSpPr>
          <a:xfrm>
            <a:off x="6248452" y="1964312"/>
            <a:ext cx="2479937" cy="1561984"/>
            <a:chOff x="5834344" y="2274168"/>
            <a:chExt cx="1859953" cy="1171488"/>
          </a:xfrm>
        </p:grpSpPr>
        <p:sp>
          <p:nvSpPr>
            <p:cNvPr id="17" name="Hexagone 16">
              <a:extLst>
                <a:ext uri="{FF2B5EF4-FFF2-40B4-BE49-F238E27FC236}">
                  <a16:creationId xmlns:a16="http://schemas.microsoft.com/office/drawing/2014/main" id="{556E22EE-E32B-4ABD-9E77-C34885431F3B}"/>
                </a:ext>
              </a:extLst>
            </p:cNvPr>
            <p:cNvSpPr/>
            <p:nvPr/>
          </p:nvSpPr>
          <p:spPr>
            <a:xfrm>
              <a:off x="5834344" y="2274168"/>
              <a:ext cx="1859953" cy="1152000"/>
            </a:xfrm>
            <a:prstGeom prst="hexagon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33" kern="0" dirty="0">
                  <a:solidFill>
                    <a:prstClr val="white"/>
                  </a:solidFill>
                  <a:latin typeface="Calibri"/>
                </a:rPr>
                <a:t>Modéliser et Résoudre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Graphique 17" descr="Tableau décisionnel">
              <a:extLst>
                <a:ext uri="{FF2B5EF4-FFF2-40B4-BE49-F238E27FC236}">
                  <a16:creationId xmlns:a16="http://schemas.microsoft.com/office/drawing/2014/main" id="{B8E510BE-E80F-4CB3-B37A-901290A7103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19589" y="2826000"/>
              <a:ext cx="678291" cy="619656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95CED43-2784-4A68-8844-18C0D7B1D5A2}"/>
              </a:ext>
            </a:extLst>
          </p:cNvPr>
          <p:cNvGrpSpPr/>
          <p:nvPr/>
        </p:nvGrpSpPr>
        <p:grpSpPr>
          <a:xfrm>
            <a:off x="574873" y="1983072"/>
            <a:ext cx="2479939" cy="1677016"/>
            <a:chOff x="4077861" y="5377930"/>
            <a:chExt cx="1080000" cy="1257762"/>
          </a:xfrm>
        </p:grpSpPr>
        <p:sp>
          <p:nvSpPr>
            <p:cNvPr id="20" name="Hexagone 19">
              <a:extLst>
                <a:ext uri="{FF2B5EF4-FFF2-40B4-BE49-F238E27FC236}">
                  <a16:creationId xmlns:a16="http://schemas.microsoft.com/office/drawing/2014/main" id="{2B647F50-4C8A-415E-B3F4-8B8C6FBCF798}"/>
                </a:ext>
              </a:extLst>
            </p:cNvPr>
            <p:cNvSpPr/>
            <p:nvPr/>
          </p:nvSpPr>
          <p:spPr>
            <a:xfrm>
              <a:off x="4077861" y="5377930"/>
              <a:ext cx="1080000" cy="1144800"/>
            </a:xfrm>
            <a:prstGeom prst="hexagon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33" kern="0" dirty="0">
                  <a:solidFill>
                    <a:prstClr val="white"/>
                  </a:solidFill>
                  <a:latin typeface="Calibri"/>
                </a:rPr>
                <a:t>Expérimenter et Simuler</a:t>
              </a:r>
              <a:endParaRPr lang="fr-FR" sz="3733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4267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1" name="Graphique 20" descr="Internet">
              <a:extLst>
                <a:ext uri="{FF2B5EF4-FFF2-40B4-BE49-F238E27FC236}">
                  <a16:creationId xmlns:a16="http://schemas.microsoft.com/office/drawing/2014/main" id="{07C50F06-EA06-4D43-92A4-DE9092EB7B6C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13570" y="5915692"/>
              <a:ext cx="418075" cy="720000"/>
            </a:xfrm>
            <a:prstGeom prst="rect">
              <a:avLst/>
            </a:prstGeom>
          </p:spPr>
        </p:pic>
      </p:grp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32497C19-39A9-4C13-AB42-B06F45D9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3394" y="6492875"/>
            <a:ext cx="300606" cy="365125"/>
          </a:xfrm>
        </p:spPr>
        <p:txBody>
          <a:bodyPr/>
          <a:lstStyle/>
          <a:p>
            <a:fld id="{144BB07B-E674-E847-921B-89EC41271B7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23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4B141A8-22A6-450E-9623-48D1C64AD4A6}"/>
              </a:ext>
            </a:extLst>
          </p:cNvPr>
          <p:cNvSpPr txBox="1">
            <a:spLocks/>
          </p:cNvSpPr>
          <p:nvPr/>
        </p:nvSpPr>
        <p:spPr>
          <a:xfrm>
            <a:off x="889248" y="0"/>
            <a:ext cx="8033712" cy="5524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b="1" kern="1200" dirty="0">
                <a:solidFill>
                  <a:srgbClr val="4545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4545"/>
                </a:solidFill>
                <a:latin typeface="Calibri" pitchFamily="34" charset="0"/>
              </a:defRPr>
            </a:lvl9pPr>
          </a:lstStyle>
          <a:p>
            <a:pPr defTabSz="1219170">
              <a:defRPr/>
            </a:pPr>
            <a:r>
              <a:rPr lang="fr-FR" b="0" dirty="0">
                <a:solidFill>
                  <a:schemeClr val="tx1"/>
                </a:solidFill>
                <a:ea typeface="Calibri"/>
                <a:cs typeface="Times New Roman"/>
              </a:rPr>
              <a:t>Programme de spécialité SI : des thématiques pour contextualiser l’enseignement</a:t>
            </a:r>
          </a:p>
          <a:p>
            <a:pPr defTabSz="1219170">
              <a:defRPr/>
            </a:pPr>
            <a:endParaRPr lang="fr-FR" b="0" dirty="0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BCD06B0-CA70-42C6-92D3-8D12F85C38E2}"/>
              </a:ext>
            </a:extLst>
          </p:cNvPr>
          <p:cNvGrpSpPr/>
          <p:nvPr/>
        </p:nvGrpSpPr>
        <p:grpSpPr>
          <a:xfrm>
            <a:off x="889248" y="572527"/>
            <a:ext cx="7365504" cy="5372728"/>
            <a:chOff x="889248" y="572527"/>
            <a:chExt cx="7365504" cy="537272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7B9CAFC-713B-4470-87EC-8A119E88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248" y="572527"/>
              <a:ext cx="7365504" cy="53727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91549B-5A55-455D-A67A-BE510BD0BE70}"/>
                </a:ext>
              </a:extLst>
            </p:cNvPr>
            <p:cNvSpPr/>
            <p:nvPr/>
          </p:nvSpPr>
          <p:spPr>
            <a:xfrm>
              <a:off x="889248" y="1115736"/>
              <a:ext cx="7264851" cy="54528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22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F6E38-98D2-48DB-8B64-12E02C71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8228" y="6492875"/>
            <a:ext cx="325772" cy="365125"/>
          </a:xfrm>
        </p:spPr>
        <p:txBody>
          <a:bodyPr/>
          <a:lstStyle/>
          <a:p>
            <a:fld id="{144BB07B-E674-E847-921B-89EC41271B7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1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19A06FE4-1C85-40AD-AC59-95EFA4C1808A}"/>
              </a:ext>
            </a:extLst>
          </p:cNvPr>
          <p:cNvSpPr/>
          <p:nvPr/>
        </p:nvSpPr>
        <p:spPr>
          <a:xfrm>
            <a:off x="1" y="6136911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0" y="1441793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203939" y="1281942"/>
            <a:ext cx="89403" cy="508103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EE69C-6DC5-4C3F-9A2B-E25095E73289}"/>
              </a:ext>
            </a:extLst>
          </p:cNvPr>
          <p:cNvSpPr/>
          <p:nvPr/>
        </p:nvSpPr>
        <p:spPr>
          <a:xfrm>
            <a:off x="5192637" y="1200413"/>
            <a:ext cx="107132" cy="4953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381E9D3-4718-4ED3-A782-80BF780A671F}"/>
              </a:ext>
            </a:extLst>
          </p:cNvPr>
          <p:cNvSpPr/>
          <p:nvPr/>
        </p:nvSpPr>
        <p:spPr>
          <a:xfrm>
            <a:off x="1067913" y="2005402"/>
            <a:ext cx="6542860" cy="39749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latin typeface="Calibri"/>
              </a:rPr>
              <a:t>Épreuve écrite de SI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latin typeface="Calibri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774041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8B73729-04C8-482D-9B92-90A7966C7CAD}"/>
              </a:ext>
            </a:extLst>
          </p:cNvPr>
          <p:cNvSpPr/>
          <p:nvPr/>
        </p:nvSpPr>
        <p:spPr>
          <a:xfrm>
            <a:off x="7688259" y="1958433"/>
            <a:ext cx="1155648" cy="402187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Grand oral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548853" y="1321216"/>
            <a:ext cx="2091255" cy="604251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522729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77E21FC-81CD-4E6B-91CA-85E53ED11CC6}"/>
              </a:ext>
            </a:extLst>
          </p:cNvPr>
          <p:cNvSpPr/>
          <p:nvPr/>
        </p:nvSpPr>
        <p:spPr>
          <a:xfrm>
            <a:off x="4485668" y="6041938"/>
            <a:ext cx="1407732" cy="6077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latin typeface="Calibri"/>
              </a:rPr>
              <a:t>Évaluation ponctuelle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CBE7D62-F894-4F30-A374-5623E7C5264C}"/>
              </a:ext>
            </a:extLst>
          </p:cNvPr>
          <p:cNvSpPr/>
          <p:nvPr/>
        </p:nvSpPr>
        <p:spPr>
          <a:xfrm>
            <a:off x="7610773" y="6025801"/>
            <a:ext cx="1233135" cy="604251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ponctuelle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2A5112DB-53B3-4D12-873C-99238ADC1D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313" y="5172892"/>
            <a:ext cx="987692" cy="72906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7049A04-E976-445B-BD59-BF788D269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125" y="4440501"/>
            <a:ext cx="563184" cy="82654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B8AD780-B990-421F-9AC3-11D11C9195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75" y="4440500"/>
            <a:ext cx="546320" cy="667843"/>
          </a:xfrm>
          <a:prstGeom prst="rect">
            <a:avLst/>
          </a:prstGeom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09A15242-F3C3-4E06-A554-4E45E360FA3C}"/>
              </a:ext>
            </a:extLst>
          </p:cNvPr>
          <p:cNvSpPr/>
          <p:nvPr/>
        </p:nvSpPr>
        <p:spPr>
          <a:xfrm>
            <a:off x="4541148" y="672254"/>
            <a:ext cx="1415220" cy="576064"/>
          </a:xfrm>
          <a:prstGeom prst="roundRect">
            <a:avLst/>
          </a:prstGeom>
          <a:solidFill>
            <a:srgbClr val="F2C9D1"/>
          </a:solidFill>
          <a:ln w="25400" cap="flat" cmpd="sng" algn="ctr">
            <a:solidFill>
              <a:srgbClr val="8C383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15 et 16 mars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2D08B8D-0C2F-443F-BA26-FFF96A3CC500}"/>
              </a:ext>
            </a:extLst>
          </p:cNvPr>
          <p:cNvSpPr/>
          <p:nvPr/>
        </p:nvSpPr>
        <p:spPr>
          <a:xfrm>
            <a:off x="7640108" y="602906"/>
            <a:ext cx="1276961" cy="67903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Du 21 juin au 2 juillet</a:t>
            </a:r>
          </a:p>
        </p:txBody>
      </p:sp>
      <p:sp>
        <p:nvSpPr>
          <p:cNvPr id="66" name="Espace réservé du contenu 2">
            <a:extLst>
              <a:ext uri="{FF2B5EF4-FFF2-40B4-BE49-F238E27FC236}">
                <a16:creationId xmlns:a16="http://schemas.microsoft.com/office/drawing/2014/main" id="{9BF30321-469B-4245-B581-51E16AC2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207" y="2418203"/>
            <a:ext cx="5970005" cy="3514793"/>
          </a:xfrm>
        </p:spPr>
        <p:txBody>
          <a:bodyPr>
            <a:normAutofit fontScale="92500" lnSpcReduction="10000"/>
          </a:bodyPr>
          <a:lstStyle/>
          <a:p>
            <a:r>
              <a:rPr lang="fr-FR" sz="1867" dirty="0"/>
              <a:t>1 seul sujet avec 2 parties indépendantes 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1867" b="1" dirty="0">
                <a:solidFill>
                  <a:srgbClr val="0070C0"/>
                </a:solidFill>
              </a:rPr>
              <a:t> 3h de Sciences de l’ingénieur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1867" b="1" dirty="0">
                <a:solidFill>
                  <a:srgbClr val="0070C0"/>
                </a:solidFill>
              </a:rPr>
              <a:t> 1h de Sciences Physiques</a:t>
            </a:r>
          </a:p>
          <a:p>
            <a:r>
              <a:rPr lang="fr-FR" sz="2400" dirty="0">
                <a:solidFill>
                  <a:srgbClr val="00B050"/>
                </a:solidFill>
              </a:rPr>
              <a:t>Les compétences évaluées à l’écrit :</a:t>
            </a:r>
          </a:p>
          <a:p>
            <a:endParaRPr lang="fr-FR" sz="2400" dirty="0">
              <a:solidFill>
                <a:srgbClr val="00B050"/>
              </a:solidFill>
            </a:endParaRPr>
          </a:p>
          <a:p>
            <a:endParaRPr lang="fr-FR" sz="2400" dirty="0">
              <a:solidFill>
                <a:srgbClr val="00B050"/>
              </a:solidFill>
            </a:endParaRPr>
          </a:p>
          <a:p>
            <a:endParaRPr lang="fr-FR" sz="2400" dirty="0">
              <a:solidFill>
                <a:srgbClr val="00B05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Les compétences non-évaluées à l’écrit : </a:t>
            </a:r>
          </a:p>
          <a:p>
            <a:pPr marL="1371566" lvl="3" indent="0"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marL="1371566" lvl="3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</a:t>
            </a:r>
          </a:p>
          <a:p>
            <a:endParaRPr lang="fr-FR" sz="2400" dirty="0"/>
          </a:p>
          <a:p>
            <a:endParaRPr lang="fr-FR" sz="2400" u="sng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9F4F09E-89CA-4DF7-8351-53125BB1E4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523" y="3843925"/>
            <a:ext cx="816660" cy="8166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4817EA-46A9-4B59-A5E5-3118FBD89C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203" y="3849565"/>
            <a:ext cx="816660" cy="81666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9760D4B-6AAF-47E6-B94A-36966871EC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726" y="3821163"/>
            <a:ext cx="816660" cy="89336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800600D-F9DE-4FBC-A70D-8FD353D699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589" y="5335399"/>
            <a:ext cx="574104" cy="5741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7A8C326-8933-4E69-B51E-EA8797F7F7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482" y="5147420"/>
            <a:ext cx="744447" cy="78557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838D5C7-D792-4B40-9477-0685BF61A0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410" y="5147420"/>
            <a:ext cx="733204" cy="7855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F5BDAA-BDA2-4D58-BE6B-6222991753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376" y="4250341"/>
            <a:ext cx="410244" cy="410244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id="{959E0A6A-EE04-4CA8-8ED4-B31B6DF8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D580F1B9-21ED-457C-A079-BEAE143440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676" y="-963"/>
            <a:ext cx="1152128" cy="11763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B08D24-BD41-4F88-9D3F-A45DBCC618BC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083" y="2797113"/>
            <a:ext cx="960000" cy="96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8A14B7F-4580-4E95-8DD6-1E1089E7EBF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773" y="3821661"/>
            <a:ext cx="439291" cy="4392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83C82E-69C8-42E6-BA7F-24D03C3C1B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221" y="4792873"/>
            <a:ext cx="987692" cy="7290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6BDED36-B76C-423E-9EAD-C31B967BF22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688" y="2649238"/>
            <a:ext cx="694819" cy="10197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4050A1E-BC00-475F-8657-63E39C59A9D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229" y="3816851"/>
            <a:ext cx="694819" cy="849374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84E8F84B-C076-438B-B3F0-EA1E6022A42D}"/>
              </a:ext>
            </a:extLst>
          </p:cNvPr>
          <p:cNvSpPr txBox="1">
            <a:spLocks/>
          </p:cNvSpPr>
          <p:nvPr/>
        </p:nvSpPr>
        <p:spPr>
          <a:xfrm>
            <a:off x="8818228" y="6492875"/>
            <a:ext cx="3257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51" grpId="0" animBg="1"/>
      <p:bldP spid="58" grpId="0" animBg="1"/>
      <p:bldP spid="6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19A06FE4-1C85-40AD-AC59-95EFA4C1808A}"/>
              </a:ext>
            </a:extLst>
          </p:cNvPr>
          <p:cNvSpPr/>
          <p:nvPr/>
        </p:nvSpPr>
        <p:spPr>
          <a:xfrm>
            <a:off x="1" y="6136911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3AE9131-E0BB-4BA9-8865-1CC8044DBA69}"/>
              </a:ext>
            </a:extLst>
          </p:cNvPr>
          <p:cNvSpPr/>
          <p:nvPr/>
        </p:nvSpPr>
        <p:spPr>
          <a:xfrm>
            <a:off x="0" y="1441793"/>
            <a:ext cx="9144000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C3C6-7502-4545-A077-0A8637C90A4B}"/>
              </a:ext>
            </a:extLst>
          </p:cNvPr>
          <p:cNvSpPr/>
          <p:nvPr/>
        </p:nvSpPr>
        <p:spPr>
          <a:xfrm>
            <a:off x="8203939" y="1281942"/>
            <a:ext cx="89403" cy="508103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67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77ABA2-4797-4D8B-8509-0707DD2BD779}"/>
              </a:ext>
            </a:extLst>
          </p:cNvPr>
          <p:cNvSpPr/>
          <p:nvPr/>
        </p:nvSpPr>
        <p:spPr>
          <a:xfrm>
            <a:off x="2774041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8B73729-04C8-482D-9B92-90A7966C7CAD}"/>
              </a:ext>
            </a:extLst>
          </p:cNvPr>
          <p:cNvSpPr/>
          <p:nvPr/>
        </p:nvSpPr>
        <p:spPr>
          <a:xfrm>
            <a:off x="7688259" y="1958433"/>
            <a:ext cx="1155648" cy="402187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Grand oral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AC85AE6-5470-4AF6-ACFA-B01527CA045F}"/>
              </a:ext>
            </a:extLst>
          </p:cNvPr>
          <p:cNvSpPr/>
          <p:nvPr/>
        </p:nvSpPr>
        <p:spPr>
          <a:xfrm>
            <a:off x="5548853" y="1321216"/>
            <a:ext cx="2091255" cy="604251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ème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D9156BD-970C-4468-8437-F691288F0EC0}"/>
              </a:ext>
            </a:extLst>
          </p:cNvPr>
          <p:cNvSpPr/>
          <p:nvPr/>
        </p:nvSpPr>
        <p:spPr>
          <a:xfrm>
            <a:off x="522729" y="1315779"/>
            <a:ext cx="2091255" cy="612068"/>
          </a:xfrm>
          <a:prstGeom prst="roundRect">
            <a:avLst/>
          </a:prstGeom>
          <a:solidFill>
            <a:srgbClr val="C5E4ED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kern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fr-FR" sz="2133" kern="0" baseline="30000" dirty="0">
                <a:solidFill>
                  <a:prstClr val="black"/>
                </a:solidFill>
                <a:latin typeface="Calibri"/>
              </a:rPr>
              <a:t>er</a:t>
            </a:r>
            <a:r>
              <a:rPr lang="fr-FR" sz="2133" kern="0" dirty="0">
                <a:solidFill>
                  <a:prstClr val="black"/>
                </a:solidFill>
                <a:latin typeface="Calibri"/>
              </a:rPr>
              <a:t> trimestre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0EF7D5-5096-4C6B-BD04-625050DB66A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083" y="2797113"/>
            <a:ext cx="960000" cy="960000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CBE7D62-F894-4F30-A374-5623E7C5264C}"/>
              </a:ext>
            </a:extLst>
          </p:cNvPr>
          <p:cNvSpPr/>
          <p:nvPr/>
        </p:nvSpPr>
        <p:spPr>
          <a:xfrm>
            <a:off x="7610773" y="6025801"/>
            <a:ext cx="1233135" cy="604251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67" kern="0" dirty="0">
                <a:solidFill>
                  <a:prstClr val="black"/>
                </a:solidFill>
                <a:latin typeface="Calibri"/>
              </a:rPr>
              <a:t>Évaluation ponctuelle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BBE20C12-BBF9-422B-96E2-37F9E4F2A0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773" y="3821661"/>
            <a:ext cx="439291" cy="439291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2A5112DB-53B3-4D12-873C-99238ADC1D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313" y="5172892"/>
            <a:ext cx="987692" cy="72906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7049A04-E976-445B-BD59-BF788D2696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125" y="4440501"/>
            <a:ext cx="563184" cy="826545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B8AD780-B990-421F-9AC3-11D11C919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75" y="4440500"/>
            <a:ext cx="546320" cy="667843"/>
          </a:xfrm>
          <a:prstGeom prst="rect">
            <a:avLst/>
          </a:prstGeom>
        </p:spPr>
      </p:pic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02D08B8D-0C2F-443F-BA26-FFF96A3CC500}"/>
              </a:ext>
            </a:extLst>
          </p:cNvPr>
          <p:cNvSpPr/>
          <p:nvPr/>
        </p:nvSpPr>
        <p:spPr>
          <a:xfrm>
            <a:off x="7640108" y="602906"/>
            <a:ext cx="1276961" cy="679036"/>
          </a:xfrm>
          <a:prstGeom prst="roundRect">
            <a:avLst/>
          </a:prstGeom>
          <a:solidFill>
            <a:srgbClr val="B7D3B1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prstClr val="black"/>
                </a:solidFill>
                <a:latin typeface="Calibri"/>
              </a:rPr>
              <a:t>Du 21 juin au 2 juillet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A3D8388-F017-426C-AE22-A904C56ABEE4}"/>
              </a:ext>
            </a:extLst>
          </p:cNvPr>
          <p:cNvGrpSpPr/>
          <p:nvPr/>
        </p:nvGrpSpPr>
        <p:grpSpPr>
          <a:xfrm>
            <a:off x="4497815" y="666817"/>
            <a:ext cx="1458552" cy="5975418"/>
            <a:chOff x="4497815" y="666817"/>
            <a:chExt cx="1458552" cy="59754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EE69C-6DC5-4C3F-9A2B-E25095E73289}"/>
                </a:ext>
              </a:extLst>
            </p:cNvPr>
            <p:cNvSpPr/>
            <p:nvPr/>
          </p:nvSpPr>
          <p:spPr>
            <a:xfrm>
              <a:off x="5183571" y="1200413"/>
              <a:ext cx="107132" cy="49536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6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E381E9D3-4718-4ED3-A782-80BF780A671F}"/>
                </a:ext>
              </a:extLst>
            </p:cNvPr>
            <p:cNvSpPr/>
            <p:nvPr/>
          </p:nvSpPr>
          <p:spPr>
            <a:xfrm>
              <a:off x="4613950" y="1980667"/>
              <a:ext cx="1269614" cy="39749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latin typeface="Calibri"/>
                </a:rPr>
                <a:t>Épreuve écrite de SI</a:t>
              </a: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 kern="0" dirty="0">
                <a:latin typeface="Calibri"/>
              </a:endParaRP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C1BC633-94EB-442E-BBAB-6645F6458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2584876"/>
              <a:ext cx="960000" cy="9600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BE965C9-26E5-4875-BBCA-C5245B912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8757" y="3584602"/>
              <a:ext cx="960000" cy="9600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6E73DDA-FC36-44AC-979C-E42630C29C4C}"/>
                </a:ext>
              </a:extLst>
            </p:cNvPr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435" y="4971945"/>
              <a:ext cx="960000" cy="960000"/>
            </a:xfrm>
            <a:prstGeom prst="rect">
              <a:avLst/>
            </a:prstGeom>
          </p:spPr>
        </p:pic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477E21FC-81CD-4E6B-91CA-85E53ED11CC6}"/>
                </a:ext>
              </a:extLst>
            </p:cNvPr>
            <p:cNvSpPr/>
            <p:nvPr/>
          </p:nvSpPr>
          <p:spPr>
            <a:xfrm>
              <a:off x="4497815" y="6034518"/>
              <a:ext cx="1407732" cy="6077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67" kern="0" dirty="0">
                  <a:latin typeface="Calibri"/>
                </a:rPr>
                <a:t>Évaluation ponctuelle</a:t>
              </a: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09A15242-F3C3-4E06-A554-4E45E360FA3C}"/>
                </a:ext>
              </a:extLst>
            </p:cNvPr>
            <p:cNvSpPr/>
            <p:nvPr/>
          </p:nvSpPr>
          <p:spPr>
            <a:xfrm>
              <a:off x="4541147" y="666817"/>
              <a:ext cx="1415220" cy="576064"/>
            </a:xfrm>
            <a:prstGeom prst="roundRect">
              <a:avLst/>
            </a:prstGeom>
            <a:solidFill>
              <a:srgbClr val="F2C9D1"/>
            </a:solidFill>
            <a:ln w="25400" cap="flat" cmpd="sng" algn="ctr">
              <a:solidFill>
                <a:srgbClr val="8C383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b="1" kern="0" dirty="0">
                  <a:solidFill>
                    <a:prstClr val="black"/>
                  </a:solidFill>
                  <a:latin typeface="Calibri"/>
                </a:rPr>
                <a:t>15 et 16 mars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5B60E20-61F2-411D-8AD9-DA6F5BAF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338" y="4584073"/>
              <a:ext cx="414839" cy="414839"/>
            </a:xfrm>
            <a:prstGeom prst="rect">
              <a:avLst/>
            </a:prstGeom>
          </p:spPr>
        </p:pic>
      </p:grpSp>
      <p:sp>
        <p:nvSpPr>
          <p:cNvPr id="28" name="Titre 1">
            <a:extLst>
              <a:ext uri="{FF2B5EF4-FFF2-40B4-BE49-F238E27FC236}">
                <a16:creationId xmlns:a16="http://schemas.microsoft.com/office/drawing/2014/main" id="{6FDCDD27-89E5-423C-8CF5-CD46B2D2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10AA0E3-740D-49C7-AA0F-38986AF21D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676" y="-963"/>
            <a:ext cx="1152128" cy="1176383"/>
          </a:xfrm>
          <a:prstGeom prst="rect">
            <a:avLst/>
          </a:prstGeom>
        </p:spPr>
      </p:pic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FEB77252-6578-432C-9696-A8F92D38B4BE}"/>
              </a:ext>
            </a:extLst>
          </p:cNvPr>
          <p:cNvSpPr txBox="1">
            <a:spLocks/>
          </p:cNvSpPr>
          <p:nvPr/>
        </p:nvSpPr>
        <p:spPr>
          <a:xfrm>
            <a:off x="8818228" y="6492875"/>
            <a:ext cx="3257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31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BEF438B-7DF5-4F4E-8CAE-89BDFF40EFA8}"/>
              </a:ext>
            </a:extLst>
          </p:cNvPr>
          <p:cNvSpPr txBox="1">
            <a:spLocks/>
          </p:cNvSpPr>
          <p:nvPr/>
        </p:nvSpPr>
        <p:spPr bwMode="auto">
          <a:xfrm>
            <a:off x="493908" y="1358248"/>
            <a:ext cx="6879136" cy="548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fr-FR" sz="1600" b="1" kern="1200" dirty="0">
                <a:solidFill>
                  <a:srgbClr val="5175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fr-FR" sz="1600" kern="1200" dirty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fr-FR" sz="1600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defRPr/>
            </a:pPr>
            <a:r>
              <a:rPr lang="fr-FR" sz="1867" b="0" dirty="0">
                <a:solidFill>
                  <a:schemeClr val="tx1"/>
                </a:solidFill>
                <a:latin typeface="Calibri"/>
              </a:rPr>
              <a:t>L’objectif est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d’imaginer tout ou partie d’un produit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, développé sous forme de réalisations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numérique et matérielle 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en vue de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répondre à un besoin 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et d’obtenir des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performances clairement définies. </a:t>
            </a:r>
          </a:p>
          <a:p>
            <a:pPr marL="457189" indent="-457189" defTabSz="1219170">
              <a:defRPr/>
            </a:pPr>
            <a:endParaRPr lang="fr-FR" sz="1867" b="0" dirty="0">
              <a:solidFill>
                <a:schemeClr val="tx1"/>
              </a:solidFill>
              <a:latin typeface="Calibri"/>
            </a:endParaRPr>
          </a:p>
          <a:p>
            <a:pPr marL="457189" indent="-457189" defTabSz="1219170">
              <a:defRPr/>
            </a:pPr>
            <a:r>
              <a:rPr lang="fr-FR" sz="1867" b="0" dirty="0">
                <a:solidFill>
                  <a:schemeClr val="tx1"/>
                </a:solidFill>
                <a:latin typeface="Calibri"/>
              </a:rPr>
              <a:t>Ces réalisations permettent de simuler et de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mesurer expérimentalement 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des performances et de les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valider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. </a:t>
            </a:r>
          </a:p>
          <a:p>
            <a:pPr marL="0" indent="0" defTabSz="1219170">
              <a:buNone/>
              <a:defRPr/>
            </a:pPr>
            <a:endParaRPr lang="fr-FR" sz="1867" b="0" dirty="0">
              <a:solidFill>
                <a:schemeClr val="tx1"/>
              </a:solidFill>
              <a:latin typeface="Calibri"/>
            </a:endParaRPr>
          </a:p>
          <a:p>
            <a:pPr marL="457189" indent="-457189" defTabSz="1219170">
              <a:defRPr/>
            </a:pPr>
            <a:r>
              <a:rPr lang="fr-FR" sz="1867" dirty="0">
                <a:solidFill>
                  <a:schemeClr val="tx1"/>
                </a:solidFill>
                <a:latin typeface="Calibri"/>
              </a:rPr>
              <a:t>Une partie de programmation 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est nécessairement associée au projet. Elle peut prendre la forme d’une application qui installe le produit dans un environnement communicant. </a:t>
            </a:r>
          </a:p>
          <a:p>
            <a:pPr marL="457189" indent="-457189" defTabSz="1219170">
              <a:defRPr/>
            </a:pPr>
            <a:endParaRPr lang="fr-FR" sz="1867" b="0" dirty="0">
              <a:solidFill>
                <a:schemeClr val="tx1"/>
              </a:solidFill>
              <a:latin typeface="Calibri"/>
            </a:endParaRPr>
          </a:p>
          <a:p>
            <a:pPr marL="457189" indent="-457189" defTabSz="1219170">
              <a:defRPr/>
            </a:pPr>
            <a:r>
              <a:rPr lang="fr-FR" sz="1867" b="0" dirty="0">
                <a:solidFill>
                  <a:schemeClr val="tx1"/>
                </a:solidFill>
                <a:latin typeface="Calibri"/>
              </a:rPr>
              <a:t>Ce projet peut servir de support aux élèves qui choisissent les sciences de l’ingénieur pour soutenir </a:t>
            </a:r>
            <a:r>
              <a:rPr lang="fr-FR" sz="1867" dirty="0">
                <a:solidFill>
                  <a:schemeClr val="tx1"/>
                </a:solidFill>
                <a:latin typeface="Calibri"/>
              </a:rPr>
              <a:t>l’épreuve orale terminale</a:t>
            </a:r>
            <a:r>
              <a:rPr lang="fr-FR" sz="1867" b="0" dirty="0">
                <a:solidFill>
                  <a:schemeClr val="tx1"/>
                </a:solidFill>
                <a:latin typeface="Calibri"/>
              </a:rPr>
              <a:t>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2E5033-84FA-48D3-B7E0-D2CC42A9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79" y="1466024"/>
            <a:ext cx="967316" cy="9591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431783-176C-4D6E-B8EF-501E9342F2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697" y="2746624"/>
            <a:ext cx="959999" cy="9599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1E4A87A-45F3-4F04-B01D-616FE89191BF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379" y="4966844"/>
            <a:ext cx="960000" cy="960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ECF5692-5DC7-406A-A401-B18814C33581}"/>
              </a:ext>
            </a:extLst>
          </p:cNvPr>
          <p:cNvSpPr txBox="1">
            <a:spLocks/>
          </p:cNvSpPr>
          <p:nvPr/>
        </p:nvSpPr>
        <p:spPr bwMode="gray">
          <a:xfrm>
            <a:off x="1129512" y="803791"/>
            <a:ext cx="7625744" cy="5117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51" dirty="0"/>
              <a:t>Le Projet de terminale : 48h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D008DBC-6671-45F6-83B3-0462631002B8}"/>
              </a:ext>
            </a:extLst>
          </p:cNvPr>
          <p:cNvSpPr/>
          <p:nvPr/>
        </p:nvSpPr>
        <p:spPr>
          <a:xfrm>
            <a:off x="493907" y="1319152"/>
            <a:ext cx="6857976" cy="1265720"/>
          </a:xfrm>
          <a:prstGeom prst="roundRect">
            <a:avLst/>
          </a:prstGeom>
          <a:solidFill>
            <a:srgbClr val="CFB51B">
              <a:alpha val="38000"/>
            </a:srgbClr>
          </a:solidFill>
          <a:ln>
            <a:solidFill>
              <a:srgbClr val="77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E13D264-50BD-4BD8-ABCD-BDD0B81ED129}"/>
              </a:ext>
            </a:extLst>
          </p:cNvPr>
          <p:cNvSpPr/>
          <p:nvPr/>
        </p:nvSpPr>
        <p:spPr>
          <a:xfrm>
            <a:off x="515068" y="2675902"/>
            <a:ext cx="6857976" cy="1045481"/>
          </a:xfrm>
          <a:prstGeom prst="round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47DD50D-7E5A-48F7-8C34-8B668BB38C3C}"/>
              </a:ext>
            </a:extLst>
          </p:cNvPr>
          <p:cNvSpPr/>
          <p:nvPr/>
        </p:nvSpPr>
        <p:spPr>
          <a:xfrm>
            <a:off x="536576" y="4948924"/>
            <a:ext cx="6879136" cy="1045481"/>
          </a:xfrm>
          <a:prstGeom prst="roundRect">
            <a:avLst/>
          </a:prstGeom>
          <a:solidFill>
            <a:srgbClr val="77933C">
              <a:alpha val="40000"/>
            </a:srgbClr>
          </a:solidFill>
          <a:ln>
            <a:solidFill>
              <a:srgbClr val="647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FEE19E1-8C6E-444A-91C3-5B19DAECF2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923" y="3792742"/>
            <a:ext cx="552908" cy="5529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965770E-0DAB-4149-878F-95C2D44DB0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925" y="4360889"/>
            <a:ext cx="552908" cy="552908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C0DE3EA-E3D7-4EE1-B973-8C0A3AC04A5E}"/>
              </a:ext>
            </a:extLst>
          </p:cNvPr>
          <p:cNvSpPr/>
          <p:nvPr/>
        </p:nvSpPr>
        <p:spPr>
          <a:xfrm>
            <a:off x="536576" y="3812413"/>
            <a:ext cx="6879136" cy="1045481"/>
          </a:xfrm>
          <a:prstGeom prst="roundRect">
            <a:avLst/>
          </a:prstGeom>
          <a:solidFill>
            <a:srgbClr val="C0504D">
              <a:alpha val="36000"/>
            </a:srgbClr>
          </a:solidFill>
          <a:ln>
            <a:solidFill>
              <a:srgbClr val="8F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034FD04-6D54-4C5A-90E0-4854E94D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8229600" cy="58722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 SI – Année de Terminale</a:t>
            </a:r>
            <a:endParaRPr lang="fr-FR" sz="28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689850C-FA77-491F-8DCE-08B217AB38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047" y="585160"/>
            <a:ext cx="706712" cy="773088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D1339FF-060B-4162-AE0A-02518BDF2C33}"/>
              </a:ext>
            </a:extLst>
          </p:cNvPr>
          <p:cNvSpPr/>
          <p:nvPr/>
        </p:nvSpPr>
        <p:spPr>
          <a:xfrm>
            <a:off x="4974672" y="770902"/>
            <a:ext cx="2377211" cy="451945"/>
          </a:xfrm>
          <a:prstGeom prst="roundRect">
            <a:avLst/>
          </a:prstGeom>
          <a:solidFill>
            <a:srgbClr val="77933C">
              <a:alpha val="40000"/>
            </a:srgbClr>
          </a:solidFill>
          <a:ln>
            <a:solidFill>
              <a:srgbClr val="647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Collaboratif en équipe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1D2126E0-A48B-478A-8585-716F77FAD326}"/>
              </a:ext>
            </a:extLst>
          </p:cNvPr>
          <p:cNvSpPr txBox="1">
            <a:spLocks/>
          </p:cNvSpPr>
          <p:nvPr/>
        </p:nvSpPr>
        <p:spPr>
          <a:xfrm>
            <a:off x="8818228" y="6492875"/>
            <a:ext cx="3257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76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15487</TotalTime>
  <Words>1675</Words>
  <Application>Microsoft Office PowerPoint</Application>
  <PresentationFormat>Affichage à l'écran (4:3)</PresentationFormat>
  <Paragraphs>552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Agency FB</vt:lpstr>
      <vt:lpstr>Arial</vt:lpstr>
      <vt:lpstr>Arial Narrow</vt:lpstr>
      <vt:lpstr>Arial,Sans-Serif</vt:lpstr>
      <vt:lpstr>Bahnschrift</vt:lpstr>
      <vt:lpstr>Bebas Neue</vt:lpstr>
      <vt:lpstr>Calibri</vt:lpstr>
      <vt:lpstr>Open Sans</vt:lpstr>
      <vt:lpstr>Wingdings</vt:lpstr>
      <vt:lpstr>Thème Office</vt:lpstr>
      <vt:lpstr>page de presentation et de partie</vt:lpstr>
      <vt:lpstr>Présentation PowerPoint</vt:lpstr>
      <vt:lpstr>Spécialité SI – Calendrier</vt:lpstr>
      <vt:lpstr>Spécialité SI – Année de 1ère</vt:lpstr>
      <vt:lpstr>Spécialité SI – Année de Terminale</vt:lpstr>
      <vt:lpstr>Programme de Spécialité SI : les macro-compétences</vt:lpstr>
      <vt:lpstr>Présentation PowerPoint</vt:lpstr>
      <vt:lpstr>Spécialité SI – Année de Terminale</vt:lpstr>
      <vt:lpstr>Spécialité SI – Année de Terminale</vt:lpstr>
      <vt:lpstr>Spécialité SI – Année de Terminale</vt:lpstr>
      <vt:lpstr>Spécialité SI – Année de Terminale</vt:lpstr>
      <vt:lpstr>Spécialité SI – Année de Terminale</vt:lpstr>
      <vt:lpstr>Spécialité SI – Année de Terminale</vt:lpstr>
      <vt:lpstr>Spécialité SI – Année de Terminale</vt:lpstr>
      <vt:lpstr>Programme de Spécialité SI : les macro-compétences</vt:lpstr>
      <vt:lpstr>Programme de Spécialité SI : les macro-compétences</vt:lpstr>
      <vt:lpstr>Spé SI – Année de première </vt:lpstr>
      <vt:lpstr>Spé SI – Année de terminale</vt:lpstr>
      <vt:lpstr>Progression didactique annuelle </vt:lpstr>
      <vt:lpstr>Progression didactique annuelle </vt:lpstr>
      <vt:lpstr>Progression didactique annuelle </vt:lpstr>
      <vt:lpstr>Progression didactique annuelle </vt:lpstr>
      <vt:lpstr>Progression didactique annuelle </vt:lpstr>
      <vt:lpstr>Séquence n°6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perso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programme STI2D 2021</dc:title>
  <dc:creator>Frédéric TARAUD</dc:creator>
  <cp:lastModifiedBy>Gilles Cayol</cp:lastModifiedBy>
  <cp:revision>641</cp:revision>
  <cp:lastPrinted>2018-09-07T10:09:55Z</cp:lastPrinted>
  <dcterms:created xsi:type="dcterms:W3CDTF">2018-05-28T09:17:26Z</dcterms:created>
  <dcterms:modified xsi:type="dcterms:W3CDTF">2020-11-27T13:48:41Z</dcterms:modified>
</cp:coreProperties>
</file>