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12"/>
  </p:notesMasterIdLst>
  <p:handoutMasterIdLst>
    <p:handoutMasterId r:id="rId13"/>
  </p:handoutMasterIdLst>
  <p:sldIdLst>
    <p:sldId id="325" r:id="rId3"/>
    <p:sldId id="339" r:id="rId4"/>
    <p:sldId id="345" r:id="rId5"/>
    <p:sldId id="337" r:id="rId6"/>
    <p:sldId id="341" r:id="rId7"/>
    <p:sldId id="342" r:id="rId8"/>
    <p:sldId id="343" r:id="rId9"/>
    <p:sldId id="344" r:id="rId10"/>
    <p:sldId id="340" r:id="rId11"/>
  </p:sldIdLst>
  <p:sldSz cx="9144000" cy="6858000" type="screen4x3"/>
  <p:notesSz cx="6735763" cy="9866313"/>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5" userDrawn="1">
          <p15:clr>
            <a:srgbClr val="A4A3A4"/>
          </p15:clr>
        </p15:guide>
        <p15:guide id="2" pos="2903" userDrawn="1">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livier Fort" initials="OF" lastIdx="6" clrIdx="0">
    <p:extLst/>
  </p:cmAuthor>
  <p:cmAuthor id="2" name="Frédéric TARAUD" initials="FT" lastIdx="1" clrIdx="1">
    <p:extLst/>
  </p:cmAuthor>
  <p:cmAuthor id="3" name="Samuel VIOLLIN" initials="SV" lastIdx="1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5941"/>
    <a:srgbClr val="FF66FF"/>
    <a:srgbClr val="FFFFFF"/>
    <a:srgbClr val="9E004F"/>
    <a:srgbClr val="CC0066"/>
    <a:srgbClr val="A2127F"/>
    <a:srgbClr val="EB9998"/>
    <a:srgbClr val="93CDDD"/>
    <a:srgbClr val="31859C"/>
    <a:srgbClr val="00B05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901" autoAdjust="0"/>
    <p:restoredTop sz="81910" autoAdjust="0"/>
  </p:normalViewPr>
  <p:slideViewPr>
    <p:cSldViewPr snapToGrid="0" snapToObjects="1">
      <p:cViewPr varScale="1">
        <p:scale>
          <a:sx n="68" d="100"/>
          <a:sy n="68" d="100"/>
        </p:scale>
        <p:origin x="678" y="36"/>
      </p:cViewPr>
      <p:guideLst>
        <p:guide orient="horz" pos="2205"/>
        <p:guide pos="2903"/>
      </p:guideLst>
    </p:cSldViewPr>
  </p:slideViewPr>
  <p:notesTextViewPr>
    <p:cViewPr>
      <p:scale>
        <a:sx n="3" d="2"/>
        <a:sy n="3" d="2"/>
      </p:scale>
      <p:origin x="0" y="0"/>
    </p:cViewPr>
  </p:notesTextViewPr>
  <p:sorterViewPr>
    <p:cViewPr>
      <p:scale>
        <a:sx n="66" d="100"/>
        <a:sy n="66" d="100"/>
      </p:scale>
      <p:origin x="0" y="0"/>
    </p:cViewPr>
  </p:sorterViewPr>
  <p:notesViewPr>
    <p:cSldViewPr snapToGrid="0" snapToObjects="1">
      <p:cViewPr varScale="1">
        <p:scale>
          <a:sx n="49" d="100"/>
          <a:sy n="49" d="100"/>
        </p:scale>
        <p:origin x="-2976" y="-102"/>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0ACF27E7-3AA0-4496-B0E7-11DCD26846FB}" type="datetimeFigureOut">
              <a:rPr lang="fr-FR" smtClean="0"/>
              <a:t>02/12/2020</a:t>
            </a:fld>
            <a:endParaRPr lang="fr-FR"/>
          </a:p>
        </p:txBody>
      </p:sp>
      <p:sp>
        <p:nvSpPr>
          <p:cNvPr id="4" name="Espace réservé du pied de page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FBCED816-696A-4EE5-9023-9270B150057E}" type="slidenum">
              <a:rPr lang="fr-FR" smtClean="0"/>
              <a:t>‹N°›</a:t>
            </a:fld>
            <a:endParaRPr lang="fr-FR"/>
          </a:p>
        </p:txBody>
      </p:sp>
    </p:spTree>
    <p:extLst>
      <p:ext uri="{BB962C8B-B14F-4D97-AF65-F5344CB8AC3E}">
        <p14:creationId xmlns:p14="http://schemas.microsoft.com/office/powerpoint/2010/main" val="8219139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B4371BCA-5831-A345-804C-67FF2F83CA62}" type="datetimeFigureOut">
              <a:rPr lang="fr-FR" smtClean="0"/>
              <a:t>02/12/2020</a:t>
            </a:fld>
            <a:endParaRPr lang="fr-FR"/>
          </a:p>
        </p:txBody>
      </p:sp>
      <p:sp>
        <p:nvSpPr>
          <p:cNvPr id="4" name="Espace réservé de l'image des diapositives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6DE501F2-2B48-A14B-AFC4-1D617FACCF21}" type="slidenum">
              <a:rPr lang="fr-FR" smtClean="0"/>
              <a:t>‹N°›</a:t>
            </a:fld>
            <a:endParaRPr lang="fr-FR"/>
          </a:p>
        </p:txBody>
      </p:sp>
    </p:spTree>
    <p:extLst>
      <p:ext uri="{BB962C8B-B14F-4D97-AF65-F5344CB8AC3E}">
        <p14:creationId xmlns:p14="http://schemas.microsoft.com/office/powerpoint/2010/main" val="224511615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DE501F2-2B48-A14B-AFC4-1D617FACCF21}" type="slidenum">
              <a:rPr lang="fr-FR" smtClean="0"/>
              <a:t>2</a:t>
            </a:fld>
            <a:endParaRPr lang="fr-FR"/>
          </a:p>
        </p:txBody>
      </p:sp>
    </p:spTree>
    <p:extLst>
      <p:ext uri="{BB962C8B-B14F-4D97-AF65-F5344CB8AC3E}">
        <p14:creationId xmlns:p14="http://schemas.microsoft.com/office/powerpoint/2010/main" val="41423135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DE501F2-2B48-A14B-AFC4-1D617FACCF21}" type="slidenum">
              <a:rPr lang="fr-FR" smtClean="0"/>
              <a:t>3</a:t>
            </a:fld>
            <a:endParaRPr lang="fr-FR"/>
          </a:p>
        </p:txBody>
      </p:sp>
    </p:spTree>
    <p:extLst>
      <p:ext uri="{BB962C8B-B14F-4D97-AF65-F5344CB8AC3E}">
        <p14:creationId xmlns:p14="http://schemas.microsoft.com/office/powerpoint/2010/main" val="33068797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DE501F2-2B48-A14B-AFC4-1D617FACCF21}" type="slidenum">
              <a:rPr lang="fr-FR" smtClean="0"/>
              <a:t>4</a:t>
            </a:fld>
            <a:endParaRPr lang="fr-FR"/>
          </a:p>
        </p:txBody>
      </p:sp>
    </p:spTree>
    <p:extLst>
      <p:ext uri="{BB962C8B-B14F-4D97-AF65-F5344CB8AC3E}">
        <p14:creationId xmlns:p14="http://schemas.microsoft.com/office/powerpoint/2010/main" val="12773212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DE501F2-2B48-A14B-AFC4-1D617FACCF21}" type="slidenum">
              <a:rPr lang="fr-FR" smtClean="0"/>
              <a:t>5</a:t>
            </a:fld>
            <a:endParaRPr lang="fr-FR"/>
          </a:p>
        </p:txBody>
      </p:sp>
    </p:spTree>
    <p:extLst>
      <p:ext uri="{BB962C8B-B14F-4D97-AF65-F5344CB8AC3E}">
        <p14:creationId xmlns:p14="http://schemas.microsoft.com/office/powerpoint/2010/main" val="26811669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DE501F2-2B48-A14B-AFC4-1D617FACCF21}" type="slidenum">
              <a:rPr lang="fr-FR" smtClean="0"/>
              <a:t>6</a:t>
            </a:fld>
            <a:endParaRPr lang="fr-FR"/>
          </a:p>
        </p:txBody>
      </p:sp>
    </p:spTree>
    <p:extLst>
      <p:ext uri="{BB962C8B-B14F-4D97-AF65-F5344CB8AC3E}">
        <p14:creationId xmlns:p14="http://schemas.microsoft.com/office/powerpoint/2010/main" val="26969681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DE501F2-2B48-A14B-AFC4-1D617FACCF21}" type="slidenum">
              <a:rPr lang="fr-FR" smtClean="0"/>
              <a:t>7</a:t>
            </a:fld>
            <a:endParaRPr lang="fr-FR"/>
          </a:p>
        </p:txBody>
      </p:sp>
    </p:spTree>
    <p:extLst>
      <p:ext uri="{BB962C8B-B14F-4D97-AF65-F5344CB8AC3E}">
        <p14:creationId xmlns:p14="http://schemas.microsoft.com/office/powerpoint/2010/main" val="34722585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DE501F2-2B48-A14B-AFC4-1D617FACCF21}" type="slidenum">
              <a:rPr lang="fr-FR" smtClean="0"/>
              <a:t>8</a:t>
            </a:fld>
            <a:endParaRPr lang="fr-FR"/>
          </a:p>
        </p:txBody>
      </p:sp>
    </p:spTree>
    <p:extLst>
      <p:ext uri="{BB962C8B-B14F-4D97-AF65-F5344CB8AC3E}">
        <p14:creationId xmlns:p14="http://schemas.microsoft.com/office/powerpoint/2010/main" val="36803693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et modifiez le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fld id="{7BC484E8-E40A-E842-841D-ADAAAB56DE5C}" type="datetimeFigureOut">
              <a:rPr lang="fr-FR" smtClean="0"/>
              <a:t>02/12/2020</a:t>
            </a:fld>
            <a:endParaRPr lang="fr-FR"/>
          </a:p>
        </p:txBody>
      </p:sp>
      <p:sp>
        <p:nvSpPr>
          <p:cNvPr id="5" name="Espace réservé du pied de page 4"/>
          <p:cNvSpPr>
            <a:spLocks noGrp="1"/>
          </p:cNvSpPr>
          <p:nvPr>
            <p:ph type="ftr" sz="quarter" idx="11"/>
          </p:nvPr>
        </p:nvSpPr>
        <p:spPr>
          <a:xfrm>
            <a:off x="3124200" y="6356350"/>
            <a:ext cx="2895600" cy="365125"/>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6553200" y="6356350"/>
            <a:ext cx="2133600" cy="365125"/>
          </a:xfrm>
          <a:prstGeom prst="rect">
            <a:avLst/>
          </a:prstGeom>
        </p:spPr>
        <p:txBody>
          <a:bodyPr/>
          <a:lstStyle/>
          <a:p>
            <a:fld id="{144BB07B-E674-E847-921B-89EC41271B7E}" type="slidenum">
              <a:rPr lang="fr-FR" smtClean="0"/>
              <a:t>‹N°›</a:t>
            </a:fld>
            <a:endParaRPr lang="fr-FR"/>
          </a:p>
        </p:txBody>
      </p:sp>
    </p:spTree>
    <p:extLst>
      <p:ext uri="{BB962C8B-B14F-4D97-AF65-F5344CB8AC3E}">
        <p14:creationId xmlns:p14="http://schemas.microsoft.com/office/powerpoint/2010/main" val="232318586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fld id="{7BC484E8-E40A-E842-841D-ADAAAB56DE5C}" type="datetimeFigureOut">
              <a:rPr lang="fr-FR" smtClean="0"/>
              <a:t>02/12/2020</a:t>
            </a:fld>
            <a:endParaRPr lang="fr-FR"/>
          </a:p>
        </p:txBody>
      </p:sp>
      <p:sp>
        <p:nvSpPr>
          <p:cNvPr id="5" name="Espace réservé du pied de page 4"/>
          <p:cNvSpPr>
            <a:spLocks noGrp="1"/>
          </p:cNvSpPr>
          <p:nvPr>
            <p:ph type="ftr" sz="quarter" idx="11"/>
          </p:nvPr>
        </p:nvSpPr>
        <p:spPr>
          <a:xfrm>
            <a:off x="3124200" y="6356350"/>
            <a:ext cx="2895600" cy="365125"/>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6553200" y="6356350"/>
            <a:ext cx="2133600" cy="365125"/>
          </a:xfrm>
          <a:prstGeom prst="rect">
            <a:avLst/>
          </a:prstGeom>
        </p:spPr>
        <p:txBody>
          <a:bodyPr/>
          <a:lstStyle/>
          <a:p>
            <a:fld id="{144BB07B-E674-E847-921B-89EC41271B7E}" type="slidenum">
              <a:rPr lang="fr-FR" smtClean="0"/>
              <a:t>‹N°›</a:t>
            </a:fld>
            <a:endParaRPr lang="fr-FR"/>
          </a:p>
        </p:txBody>
      </p:sp>
    </p:spTree>
    <p:extLst>
      <p:ext uri="{BB962C8B-B14F-4D97-AF65-F5344CB8AC3E}">
        <p14:creationId xmlns:p14="http://schemas.microsoft.com/office/powerpoint/2010/main" val="348812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fld id="{7BC484E8-E40A-E842-841D-ADAAAB56DE5C}" type="datetimeFigureOut">
              <a:rPr lang="fr-FR" smtClean="0"/>
              <a:t>02/12/2020</a:t>
            </a:fld>
            <a:endParaRPr lang="fr-FR"/>
          </a:p>
        </p:txBody>
      </p:sp>
      <p:sp>
        <p:nvSpPr>
          <p:cNvPr id="5" name="Espace réservé du pied de page 4"/>
          <p:cNvSpPr>
            <a:spLocks noGrp="1"/>
          </p:cNvSpPr>
          <p:nvPr>
            <p:ph type="ftr" sz="quarter" idx="11"/>
          </p:nvPr>
        </p:nvSpPr>
        <p:spPr>
          <a:xfrm>
            <a:off x="3124200" y="6356350"/>
            <a:ext cx="2895600" cy="365125"/>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6553200" y="6356350"/>
            <a:ext cx="2133600" cy="365125"/>
          </a:xfrm>
          <a:prstGeom prst="rect">
            <a:avLst/>
          </a:prstGeom>
        </p:spPr>
        <p:txBody>
          <a:bodyPr/>
          <a:lstStyle/>
          <a:p>
            <a:fld id="{144BB07B-E674-E847-921B-89EC41271B7E}" type="slidenum">
              <a:rPr lang="fr-FR" smtClean="0"/>
              <a:t>‹N°›</a:t>
            </a:fld>
            <a:endParaRPr lang="fr-FR"/>
          </a:p>
        </p:txBody>
      </p:sp>
    </p:spTree>
    <p:extLst>
      <p:ext uri="{BB962C8B-B14F-4D97-AF65-F5344CB8AC3E}">
        <p14:creationId xmlns:p14="http://schemas.microsoft.com/office/powerpoint/2010/main" val="41829008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age de présentation ou de partie">
    <p:spTree>
      <p:nvGrpSpPr>
        <p:cNvPr id="1" name=""/>
        <p:cNvGrpSpPr/>
        <p:nvPr/>
      </p:nvGrpSpPr>
      <p:grpSpPr>
        <a:xfrm>
          <a:off x="0" y="0"/>
          <a:ext cx="0" cy="0"/>
          <a:chOff x="0" y="0"/>
          <a:chExt cx="0" cy="0"/>
        </a:xfrm>
      </p:grpSpPr>
      <p:sp>
        <p:nvSpPr>
          <p:cNvPr id="2" name="Titre 1"/>
          <p:cNvSpPr>
            <a:spLocks noGrp="1"/>
          </p:cNvSpPr>
          <p:nvPr>
            <p:ph type="ctrTitle"/>
          </p:nvPr>
        </p:nvSpPr>
        <p:spPr>
          <a:xfrm>
            <a:off x="1090609" y="976320"/>
            <a:ext cx="7894637" cy="2433895"/>
          </a:xfrm>
          <a:prstGeom prst="rect">
            <a:avLst/>
          </a:prstGeom>
        </p:spPr>
        <p:txBody>
          <a:bodyPr/>
          <a:lstStyle/>
          <a:p>
            <a:r>
              <a:rPr lang="en-US" dirty="0" smtClean="0"/>
              <a:t>Click to edit Master title style</a:t>
            </a:r>
            <a:endParaRPr lang="fr-FR" dirty="0"/>
          </a:p>
        </p:txBody>
      </p:sp>
      <p:sp>
        <p:nvSpPr>
          <p:cNvPr id="3" name="Sous-titre 2"/>
          <p:cNvSpPr>
            <a:spLocks noGrp="1"/>
          </p:cNvSpPr>
          <p:nvPr>
            <p:ph type="subTitle" idx="1"/>
          </p:nvPr>
        </p:nvSpPr>
        <p:spPr>
          <a:xfrm>
            <a:off x="1090609" y="3472208"/>
            <a:ext cx="7596190" cy="1752600"/>
          </a:xfrm>
          <a:prstGeom prst="rect">
            <a:avLst/>
          </a:prstGeom>
        </p:spPr>
        <p:txBody>
          <a:bodyPr/>
          <a:lstStyle>
            <a:lvl1pPr marL="0" indent="0" algn="l">
              <a:buNone/>
              <a:defRPr>
                <a:solidFill>
                  <a:srgbClr val="68308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Cliquez pour modifier le style des sous-titres du masque</a:t>
            </a:r>
            <a:endParaRPr lang="fr-FR" dirty="0"/>
          </a:p>
        </p:txBody>
      </p:sp>
      <p:sp>
        <p:nvSpPr>
          <p:cNvPr id="4" name="Espace réservé du numéro de diapositive 5"/>
          <p:cNvSpPr>
            <a:spLocks noGrp="1"/>
          </p:cNvSpPr>
          <p:nvPr>
            <p:ph type="sldNum" sz="quarter" idx="10"/>
          </p:nvPr>
        </p:nvSpPr>
        <p:spPr>
          <a:xfrm>
            <a:off x="8197850" y="6391275"/>
            <a:ext cx="403225" cy="365125"/>
          </a:xfrm>
          <a:prstGeom prst="rect">
            <a:avLst/>
          </a:prstGeom>
        </p:spPr>
        <p:txBody>
          <a:bodyPr/>
          <a:lstStyle>
            <a:lvl1pPr>
              <a:defRPr/>
            </a:lvl1pPr>
          </a:lstStyle>
          <a:p>
            <a:pPr>
              <a:defRPr/>
            </a:pPr>
            <a:fld id="{06025D69-87D1-4307-8200-9A2186EB31DA}" type="slidenum">
              <a:rPr lang="fr-FR"/>
              <a:pPr>
                <a:defRPr/>
              </a:pPr>
              <a:t>‹N°›</a:t>
            </a:fld>
            <a:endParaRPr lang="fr-FR" dirty="0"/>
          </a:p>
        </p:txBody>
      </p:sp>
    </p:spTree>
    <p:extLst>
      <p:ext uri="{BB962C8B-B14F-4D97-AF65-F5344CB8AC3E}">
        <p14:creationId xmlns:p14="http://schemas.microsoft.com/office/powerpoint/2010/main" val="12573987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page de fin - Contact">
    <p:spTree>
      <p:nvGrpSpPr>
        <p:cNvPr id="1" name=""/>
        <p:cNvGrpSpPr/>
        <p:nvPr/>
      </p:nvGrpSpPr>
      <p:grpSpPr>
        <a:xfrm>
          <a:off x="0" y="0"/>
          <a:ext cx="0" cy="0"/>
          <a:chOff x="0" y="0"/>
          <a:chExt cx="0" cy="0"/>
        </a:xfrm>
      </p:grpSpPr>
      <p:sp>
        <p:nvSpPr>
          <p:cNvPr id="2" name="Titre 1"/>
          <p:cNvSpPr>
            <a:spLocks noGrp="1"/>
          </p:cNvSpPr>
          <p:nvPr>
            <p:ph type="title"/>
          </p:nvPr>
        </p:nvSpPr>
        <p:spPr>
          <a:xfrm>
            <a:off x="1097486" y="3283200"/>
            <a:ext cx="5897726" cy="2108160"/>
          </a:xfrm>
          <a:prstGeom prst="rect">
            <a:avLst/>
          </a:prstGeom>
        </p:spPr>
        <p:txBody>
          <a:bodyPr anchor="t">
            <a:normAutofit/>
          </a:bodyPr>
          <a:lstStyle>
            <a:lvl1pPr>
              <a:defRPr sz="1500" baseline="0"/>
            </a:lvl1pPr>
          </a:lstStyle>
          <a:p>
            <a:r>
              <a:rPr lang="en-US" dirty="0" smtClean="0"/>
              <a:t>Click to edit Master title style</a:t>
            </a:r>
            <a:endParaRPr lang="fr-FR" dirty="0"/>
          </a:p>
        </p:txBody>
      </p:sp>
      <p:sp>
        <p:nvSpPr>
          <p:cNvPr id="3" name="Espace réservé du numéro de diapositive 5"/>
          <p:cNvSpPr>
            <a:spLocks noGrp="1"/>
          </p:cNvSpPr>
          <p:nvPr>
            <p:ph type="sldNum" sz="quarter" idx="10"/>
          </p:nvPr>
        </p:nvSpPr>
        <p:spPr>
          <a:xfrm>
            <a:off x="8197850" y="6391275"/>
            <a:ext cx="403225" cy="365125"/>
          </a:xfrm>
          <a:prstGeom prst="rect">
            <a:avLst/>
          </a:prstGeom>
        </p:spPr>
        <p:txBody>
          <a:bodyPr/>
          <a:lstStyle>
            <a:lvl1pPr>
              <a:defRPr/>
            </a:lvl1pPr>
          </a:lstStyle>
          <a:p>
            <a:pPr>
              <a:defRPr/>
            </a:pPr>
            <a:fld id="{4FC5DE83-D1DE-46E2-9633-FFF43506BA78}" type="slidenum">
              <a:rPr lang="fr-FR"/>
              <a:pPr>
                <a:defRPr/>
              </a:pPr>
              <a:t>‹N°›</a:t>
            </a:fld>
            <a:endParaRPr lang="fr-FR" dirty="0"/>
          </a:p>
        </p:txBody>
      </p:sp>
    </p:spTree>
    <p:extLst>
      <p:ext uri="{BB962C8B-B14F-4D97-AF65-F5344CB8AC3E}">
        <p14:creationId xmlns:p14="http://schemas.microsoft.com/office/powerpoint/2010/main" val="39761463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Espace réservé du numéro de diapositive 5"/>
          <p:cNvSpPr>
            <a:spLocks noGrp="1"/>
          </p:cNvSpPr>
          <p:nvPr>
            <p:ph type="sldNum" sz="quarter" idx="10"/>
          </p:nvPr>
        </p:nvSpPr>
        <p:spPr>
          <a:xfrm>
            <a:off x="8197850" y="6391275"/>
            <a:ext cx="403225" cy="365125"/>
          </a:xfrm>
          <a:prstGeom prst="rect">
            <a:avLst/>
          </a:prstGeom>
        </p:spPr>
        <p:txBody>
          <a:bodyPr/>
          <a:lstStyle>
            <a:lvl1pPr>
              <a:defRPr/>
            </a:lvl1pPr>
          </a:lstStyle>
          <a:p>
            <a:pPr>
              <a:defRPr/>
            </a:pPr>
            <a:fld id="{E8D45AE6-A55F-4B90-A25D-9D1068A83961}" type="slidenum">
              <a:rPr lang="fr-FR"/>
              <a:pPr>
                <a:defRPr/>
              </a:pPr>
              <a:t>‹N°›</a:t>
            </a:fld>
            <a:endParaRPr lang="fr-FR" dirty="0"/>
          </a:p>
        </p:txBody>
      </p:sp>
    </p:spTree>
    <p:extLst>
      <p:ext uri="{BB962C8B-B14F-4D97-AF65-F5344CB8AC3E}">
        <p14:creationId xmlns:p14="http://schemas.microsoft.com/office/powerpoint/2010/main" val="10046301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096963" y="915988"/>
            <a:ext cx="7983537" cy="37973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3" name="Espace réservé du numéro de diapositive 5"/>
          <p:cNvSpPr>
            <a:spLocks noGrp="1"/>
          </p:cNvSpPr>
          <p:nvPr>
            <p:ph type="sldNum" sz="quarter" idx="10"/>
          </p:nvPr>
        </p:nvSpPr>
        <p:spPr>
          <a:xfrm>
            <a:off x="8197850" y="6391275"/>
            <a:ext cx="403225" cy="365125"/>
          </a:xfrm>
          <a:prstGeom prst="rect">
            <a:avLst/>
          </a:prstGeom>
        </p:spPr>
        <p:txBody>
          <a:bodyPr/>
          <a:lstStyle>
            <a:lvl1pPr>
              <a:defRPr/>
            </a:lvl1pPr>
          </a:lstStyle>
          <a:p>
            <a:pPr>
              <a:defRPr/>
            </a:pPr>
            <a:fld id="{0D70B6AD-CCC7-4EBE-96B7-1DB90E50087A}" type="slidenum">
              <a:rPr lang="fr-FR"/>
              <a:pPr>
                <a:defRPr/>
              </a:pPr>
              <a:t>‹N°›</a:t>
            </a:fld>
            <a:endParaRPr lang="fr-FR" dirty="0"/>
          </a:p>
        </p:txBody>
      </p:sp>
    </p:spTree>
    <p:extLst>
      <p:ext uri="{BB962C8B-B14F-4D97-AF65-F5344CB8AC3E}">
        <p14:creationId xmlns:p14="http://schemas.microsoft.com/office/powerpoint/2010/main" val="39623541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96963" y="915988"/>
            <a:ext cx="7983537" cy="2549525"/>
          </a:xfrm>
          <a:prstGeom prst="rect">
            <a:avLst/>
          </a:prstGeom>
        </p:spPr>
        <p:txBody>
          <a:bodyPr/>
          <a:lstStyle/>
          <a:p>
            <a:r>
              <a:rPr lang="en-US"/>
              <a:t>Click to edit Master title style</a:t>
            </a:r>
            <a:endParaRPr lang="fr-FR"/>
          </a:p>
        </p:txBody>
      </p:sp>
      <p:sp>
        <p:nvSpPr>
          <p:cNvPr id="3" name="Content Placeholder 2"/>
          <p:cNvSpPr>
            <a:spLocks noGrp="1"/>
          </p:cNvSpPr>
          <p:nvPr>
            <p:ph idx="1"/>
          </p:nvPr>
        </p:nvSpPr>
        <p:spPr>
          <a:xfrm>
            <a:off x="1096963" y="3465513"/>
            <a:ext cx="7589837" cy="124777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Espace réservé du numéro de diapositive 5"/>
          <p:cNvSpPr>
            <a:spLocks noGrp="1"/>
          </p:cNvSpPr>
          <p:nvPr>
            <p:ph type="sldNum" sz="quarter" idx="10"/>
          </p:nvPr>
        </p:nvSpPr>
        <p:spPr>
          <a:xfrm>
            <a:off x="8197850" y="6391275"/>
            <a:ext cx="403225" cy="365125"/>
          </a:xfrm>
          <a:prstGeom prst="rect">
            <a:avLst/>
          </a:prstGeom>
        </p:spPr>
        <p:txBody>
          <a:bodyPr/>
          <a:lstStyle>
            <a:lvl1pPr>
              <a:defRPr/>
            </a:lvl1pPr>
          </a:lstStyle>
          <a:p>
            <a:pPr>
              <a:defRPr/>
            </a:pPr>
            <a:fld id="{65D6FEBB-7C17-4965-AB13-A17A7FEBE786}" type="slidenum">
              <a:rPr lang="fr-FR"/>
              <a:pPr>
                <a:defRPr/>
              </a:pPr>
              <a:t>‹N°›</a:t>
            </a:fld>
            <a:endParaRPr lang="fr-FR" dirty="0"/>
          </a:p>
        </p:txBody>
      </p:sp>
    </p:spTree>
    <p:extLst>
      <p:ext uri="{BB962C8B-B14F-4D97-AF65-F5344CB8AC3E}">
        <p14:creationId xmlns:p14="http://schemas.microsoft.com/office/powerpoint/2010/main" val="837187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fld id="{7BC484E8-E40A-E842-841D-ADAAAB56DE5C}" type="datetimeFigureOut">
              <a:rPr lang="fr-FR" smtClean="0"/>
              <a:t>02/12/2020</a:t>
            </a:fld>
            <a:endParaRPr lang="fr-FR"/>
          </a:p>
        </p:txBody>
      </p:sp>
      <p:sp>
        <p:nvSpPr>
          <p:cNvPr id="5" name="Espace réservé du pied de page 4"/>
          <p:cNvSpPr>
            <a:spLocks noGrp="1"/>
          </p:cNvSpPr>
          <p:nvPr>
            <p:ph type="ftr" sz="quarter" idx="11"/>
          </p:nvPr>
        </p:nvSpPr>
        <p:spPr>
          <a:xfrm>
            <a:off x="3124200" y="6356350"/>
            <a:ext cx="2895600" cy="365125"/>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6553200" y="6356350"/>
            <a:ext cx="2133600" cy="365125"/>
          </a:xfrm>
          <a:prstGeom prst="rect">
            <a:avLst/>
          </a:prstGeom>
        </p:spPr>
        <p:txBody>
          <a:bodyPr/>
          <a:lstStyle/>
          <a:p>
            <a:fld id="{144BB07B-E674-E847-921B-89EC41271B7E}" type="slidenum">
              <a:rPr lang="fr-FR" smtClean="0"/>
              <a:t>‹N°›</a:t>
            </a:fld>
            <a:endParaRPr lang="fr-FR"/>
          </a:p>
        </p:txBody>
      </p:sp>
    </p:spTree>
    <p:extLst>
      <p:ext uri="{BB962C8B-B14F-4D97-AF65-F5344CB8AC3E}">
        <p14:creationId xmlns:p14="http://schemas.microsoft.com/office/powerpoint/2010/main" val="2408367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fld id="{7BC484E8-E40A-E842-841D-ADAAAB56DE5C}" type="datetimeFigureOut">
              <a:rPr lang="fr-FR" smtClean="0"/>
              <a:t>02/12/2020</a:t>
            </a:fld>
            <a:endParaRPr lang="fr-FR"/>
          </a:p>
        </p:txBody>
      </p:sp>
      <p:sp>
        <p:nvSpPr>
          <p:cNvPr id="5" name="Espace réservé du pied de page 4"/>
          <p:cNvSpPr>
            <a:spLocks noGrp="1"/>
          </p:cNvSpPr>
          <p:nvPr>
            <p:ph type="ftr" sz="quarter" idx="11"/>
          </p:nvPr>
        </p:nvSpPr>
        <p:spPr>
          <a:xfrm>
            <a:off x="3124200" y="6356350"/>
            <a:ext cx="2895600" cy="365125"/>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6553200" y="6356350"/>
            <a:ext cx="2133600" cy="365125"/>
          </a:xfrm>
          <a:prstGeom prst="rect">
            <a:avLst/>
          </a:prstGeom>
        </p:spPr>
        <p:txBody>
          <a:bodyPr/>
          <a:lstStyle/>
          <a:p>
            <a:fld id="{144BB07B-E674-E847-921B-89EC41271B7E}" type="slidenum">
              <a:rPr lang="fr-FR" smtClean="0"/>
              <a:t>‹N°›</a:t>
            </a:fld>
            <a:endParaRPr lang="fr-FR"/>
          </a:p>
        </p:txBody>
      </p:sp>
    </p:spTree>
    <p:extLst>
      <p:ext uri="{BB962C8B-B14F-4D97-AF65-F5344CB8AC3E}">
        <p14:creationId xmlns:p14="http://schemas.microsoft.com/office/powerpoint/2010/main" val="2450334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a:xfrm>
            <a:off x="457200" y="6356350"/>
            <a:ext cx="2133600" cy="365125"/>
          </a:xfrm>
          <a:prstGeom prst="rect">
            <a:avLst/>
          </a:prstGeom>
        </p:spPr>
        <p:txBody>
          <a:bodyPr/>
          <a:lstStyle/>
          <a:p>
            <a:fld id="{7BC484E8-E40A-E842-841D-ADAAAB56DE5C}" type="datetimeFigureOut">
              <a:rPr lang="fr-FR" smtClean="0"/>
              <a:t>02/12/2020</a:t>
            </a:fld>
            <a:endParaRPr lang="fr-FR" dirty="0"/>
          </a:p>
        </p:txBody>
      </p:sp>
      <p:sp>
        <p:nvSpPr>
          <p:cNvPr id="6" name="Espace réservé du pied de page 5"/>
          <p:cNvSpPr>
            <a:spLocks noGrp="1"/>
          </p:cNvSpPr>
          <p:nvPr>
            <p:ph type="ftr" sz="quarter" idx="11"/>
          </p:nvPr>
        </p:nvSpPr>
        <p:spPr>
          <a:xfrm>
            <a:off x="3124200" y="6356350"/>
            <a:ext cx="2895600" cy="365125"/>
          </a:xfrm>
          <a:prstGeom prst="rect">
            <a:avLst/>
          </a:prstGeom>
        </p:spPr>
        <p:txBody>
          <a:bodyPr/>
          <a:lstStyle/>
          <a:p>
            <a:endParaRPr lang="fr-FR"/>
          </a:p>
        </p:txBody>
      </p:sp>
      <p:sp>
        <p:nvSpPr>
          <p:cNvPr id="7" name="Espace réservé du numéro de diapositive 6"/>
          <p:cNvSpPr>
            <a:spLocks noGrp="1"/>
          </p:cNvSpPr>
          <p:nvPr>
            <p:ph type="sldNum" sz="quarter" idx="12"/>
          </p:nvPr>
        </p:nvSpPr>
        <p:spPr>
          <a:xfrm>
            <a:off x="6553200" y="6356350"/>
            <a:ext cx="2133600" cy="365125"/>
          </a:xfrm>
          <a:prstGeom prst="rect">
            <a:avLst/>
          </a:prstGeom>
        </p:spPr>
        <p:txBody>
          <a:bodyPr/>
          <a:lstStyle/>
          <a:p>
            <a:fld id="{144BB07B-E674-E847-921B-89EC41271B7E}" type="slidenum">
              <a:rPr lang="fr-FR" smtClean="0"/>
              <a:t>‹N°›</a:t>
            </a:fld>
            <a:endParaRPr lang="fr-FR"/>
          </a:p>
        </p:txBody>
      </p:sp>
    </p:spTree>
    <p:extLst>
      <p:ext uri="{BB962C8B-B14F-4D97-AF65-F5344CB8AC3E}">
        <p14:creationId xmlns:p14="http://schemas.microsoft.com/office/powerpoint/2010/main" val="3453909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a:xfrm>
            <a:off x="457200" y="6356350"/>
            <a:ext cx="2133600" cy="365125"/>
          </a:xfrm>
          <a:prstGeom prst="rect">
            <a:avLst/>
          </a:prstGeom>
        </p:spPr>
        <p:txBody>
          <a:bodyPr/>
          <a:lstStyle/>
          <a:p>
            <a:fld id="{7BC484E8-E40A-E842-841D-ADAAAB56DE5C}" type="datetimeFigureOut">
              <a:rPr lang="fr-FR" smtClean="0"/>
              <a:t>02/12/2020</a:t>
            </a:fld>
            <a:endParaRPr lang="fr-FR"/>
          </a:p>
        </p:txBody>
      </p:sp>
      <p:sp>
        <p:nvSpPr>
          <p:cNvPr id="8" name="Espace réservé du pied de page 7"/>
          <p:cNvSpPr>
            <a:spLocks noGrp="1"/>
          </p:cNvSpPr>
          <p:nvPr>
            <p:ph type="ftr" sz="quarter" idx="11"/>
          </p:nvPr>
        </p:nvSpPr>
        <p:spPr>
          <a:xfrm>
            <a:off x="3124200" y="6356350"/>
            <a:ext cx="2895600" cy="365125"/>
          </a:xfrm>
          <a:prstGeom prst="rect">
            <a:avLst/>
          </a:prstGeom>
        </p:spPr>
        <p:txBody>
          <a:bodyPr/>
          <a:lstStyle/>
          <a:p>
            <a:endParaRPr lang="fr-FR"/>
          </a:p>
        </p:txBody>
      </p:sp>
      <p:sp>
        <p:nvSpPr>
          <p:cNvPr id="9" name="Espace réservé du numéro de diapositive 8"/>
          <p:cNvSpPr>
            <a:spLocks noGrp="1"/>
          </p:cNvSpPr>
          <p:nvPr>
            <p:ph type="sldNum" sz="quarter" idx="12"/>
          </p:nvPr>
        </p:nvSpPr>
        <p:spPr>
          <a:xfrm>
            <a:off x="6553200" y="6356350"/>
            <a:ext cx="2133600" cy="365125"/>
          </a:xfrm>
          <a:prstGeom prst="rect">
            <a:avLst/>
          </a:prstGeom>
        </p:spPr>
        <p:txBody>
          <a:bodyPr/>
          <a:lstStyle/>
          <a:p>
            <a:fld id="{144BB07B-E674-E847-921B-89EC41271B7E}" type="slidenum">
              <a:rPr lang="fr-FR" smtClean="0"/>
              <a:t>‹N°›</a:t>
            </a:fld>
            <a:endParaRPr lang="fr-FR"/>
          </a:p>
        </p:txBody>
      </p:sp>
    </p:spTree>
    <p:extLst>
      <p:ext uri="{BB962C8B-B14F-4D97-AF65-F5344CB8AC3E}">
        <p14:creationId xmlns:p14="http://schemas.microsoft.com/office/powerpoint/2010/main" val="3891997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a:xfrm>
            <a:off x="457200" y="6356350"/>
            <a:ext cx="2133600" cy="365125"/>
          </a:xfrm>
          <a:prstGeom prst="rect">
            <a:avLst/>
          </a:prstGeom>
        </p:spPr>
        <p:txBody>
          <a:bodyPr/>
          <a:lstStyle/>
          <a:p>
            <a:fld id="{7BC484E8-E40A-E842-841D-ADAAAB56DE5C}" type="datetimeFigureOut">
              <a:rPr lang="fr-FR" smtClean="0"/>
              <a:t>02/12/2020</a:t>
            </a:fld>
            <a:endParaRPr lang="fr-FR"/>
          </a:p>
        </p:txBody>
      </p:sp>
      <p:sp>
        <p:nvSpPr>
          <p:cNvPr id="4" name="Espace réservé du pied de page 3"/>
          <p:cNvSpPr>
            <a:spLocks noGrp="1"/>
          </p:cNvSpPr>
          <p:nvPr>
            <p:ph type="ftr" sz="quarter" idx="11"/>
          </p:nvPr>
        </p:nvSpPr>
        <p:spPr>
          <a:xfrm>
            <a:off x="3124200" y="6356350"/>
            <a:ext cx="2895600" cy="365125"/>
          </a:xfrm>
          <a:prstGeom prst="rect">
            <a:avLst/>
          </a:prstGeom>
        </p:spPr>
        <p:txBody>
          <a:bodyPr/>
          <a:lstStyle/>
          <a:p>
            <a:endParaRPr lang="fr-FR"/>
          </a:p>
        </p:txBody>
      </p:sp>
      <p:sp>
        <p:nvSpPr>
          <p:cNvPr id="5" name="Espace réservé du numéro de diapositive 4"/>
          <p:cNvSpPr>
            <a:spLocks noGrp="1"/>
          </p:cNvSpPr>
          <p:nvPr>
            <p:ph type="sldNum" sz="quarter" idx="12"/>
          </p:nvPr>
        </p:nvSpPr>
        <p:spPr>
          <a:xfrm>
            <a:off x="6553200" y="6356350"/>
            <a:ext cx="2133600" cy="365125"/>
          </a:xfrm>
          <a:prstGeom prst="rect">
            <a:avLst/>
          </a:prstGeom>
        </p:spPr>
        <p:txBody>
          <a:bodyPr/>
          <a:lstStyle/>
          <a:p>
            <a:fld id="{144BB07B-E674-E847-921B-89EC41271B7E}" type="slidenum">
              <a:rPr lang="fr-FR" smtClean="0"/>
              <a:t>‹N°›</a:t>
            </a:fld>
            <a:endParaRPr lang="fr-FR"/>
          </a:p>
        </p:txBody>
      </p:sp>
    </p:spTree>
    <p:extLst>
      <p:ext uri="{BB962C8B-B14F-4D97-AF65-F5344CB8AC3E}">
        <p14:creationId xmlns:p14="http://schemas.microsoft.com/office/powerpoint/2010/main" val="194971867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2189819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a:xfrm>
            <a:off x="457200" y="6356350"/>
            <a:ext cx="2133600" cy="365125"/>
          </a:xfrm>
          <a:prstGeom prst="rect">
            <a:avLst/>
          </a:prstGeom>
        </p:spPr>
        <p:txBody>
          <a:bodyPr/>
          <a:lstStyle/>
          <a:p>
            <a:fld id="{7BC484E8-E40A-E842-841D-ADAAAB56DE5C}" type="datetimeFigureOut">
              <a:rPr lang="fr-FR" smtClean="0"/>
              <a:t>02/12/2020</a:t>
            </a:fld>
            <a:endParaRPr lang="fr-FR"/>
          </a:p>
        </p:txBody>
      </p:sp>
      <p:sp>
        <p:nvSpPr>
          <p:cNvPr id="6" name="Espace réservé du pied de page 5"/>
          <p:cNvSpPr>
            <a:spLocks noGrp="1"/>
          </p:cNvSpPr>
          <p:nvPr>
            <p:ph type="ftr" sz="quarter" idx="11"/>
          </p:nvPr>
        </p:nvSpPr>
        <p:spPr>
          <a:xfrm>
            <a:off x="3124200" y="6356350"/>
            <a:ext cx="2895600" cy="365125"/>
          </a:xfrm>
          <a:prstGeom prst="rect">
            <a:avLst/>
          </a:prstGeom>
        </p:spPr>
        <p:txBody>
          <a:bodyPr/>
          <a:lstStyle/>
          <a:p>
            <a:endParaRPr lang="fr-FR"/>
          </a:p>
        </p:txBody>
      </p:sp>
      <p:sp>
        <p:nvSpPr>
          <p:cNvPr id="7" name="Espace réservé du numéro de diapositive 6"/>
          <p:cNvSpPr>
            <a:spLocks noGrp="1"/>
          </p:cNvSpPr>
          <p:nvPr>
            <p:ph type="sldNum" sz="quarter" idx="12"/>
          </p:nvPr>
        </p:nvSpPr>
        <p:spPr>
          <a:xfrm>
            <a:off x="6553200" y="6356350"/>
            <a:ext cx="2133600" cy="365125"/>
          </a:xfrm>
          <a:prstGeom prst="rect">
            <a:avLst/>
          </a:prstGeom>
        </p:spPr>
        <p:txBody>
          <a:bodyPr/>
          <a:lstStyle/>
          <a:p>
            <a:fld id="{144BB07B-E674-E847-921B-89EC41271B7E}" type="slidenum">
              <a:rPr lang="fr-FR" smtClean="0"/>
              <a:t>‹N°›</a:t>
            </a:fld>
            <a:endParaRPr lang="fr-FR"/>
          </a:p>
        </p:txBody>
      </p:sp>
    </p:spTree>
    <p:extLst>
      <p:ext uri="{BB962C8B-B14F-4D97-AF65-F5344CB8AC3E}">
        <p14:creationId xmlns:p14="http://schemas.microsoft.com/office/powerpoint/2010/main" val="1653592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a:xfrm>
            <a:off x="457200" y="6356350"/>
            <a:ext cx="2133600" cy="365125"/>
          </a:xfrm>
          <a:prstGeom prst="rect">
            <a:avLst/>
          </a:prstGeom>
        </p:spPr>
        <p:txBody>
          <a:bodyPr/>
          <a:lstStyle/>
          <a:p>
            <a:fld id="{7BC484E8-E40A-E842-841D-ADAAAB56DE5C}" type="datetimeFigureOut">
              <a:rPr lang="fr-FR" smtClean="0"/>
              <a:t>02/12/2020</a:t>
            </a:fld>
            <a:endParaRPr lang="fr-FR"/>
          </a:p>
        </p:txBody>
      </p:sp>
      <p:sp>
        <p:nvSpPr>
          <p:cNvPr id="6" name="Espace réservé du pied de page 5"/>
          <p:cNvSpPr>
            <a:spLocks noGrp="1"/>
          </p:cNvSpPr>
          <p:nvPr>
            <p:ph type="ftr" sz="quarter" idx="11"/>
          </p:nvPr>
        </p:nvSpPr>
        <p:spPr>
          <a:xfrm>
            <a:off x="3124200" y="6356350"/>
            <a:ext cx="2895600" cy="365125"/>
          </a:xfrm>
          <a:prstGeom prst="rect">
            <a:avLst/>
          </a:prstGeom>
        </p:spPr>
        <p:txBody>
          <a:bodyPr/>
          <a:lstStyle/>
          <a:p>
            <a:endParaRPr lang="fr-FR"/>
          </a:p>
        </p:txBody>
      </p:sp>
      <p:sp>
        <p:nvSpPr>
          <p:cNvPr id="7" name="Espace réservé du numéro de diapositive 6"/>
          <p:cNvSpPr>
            <a:spLocks noGrp="1"/>
          </p:cNvSpPr>
          <p:nvPr>
            <p:ph type="sldNum" sz="quarter" idx="12"/>
          </p:nvPr>
        </p:nvSpPr>
        <p:spPr>
          <a:xfrm>
            <a:off x="6553200" y="6356350"/>
            <a:ext cx="2133600" cy="365125"/>
          </a:xfrm>
          <a:prstGeom prst="rect">
            <a:avLst/>
          </a:prstGeom>
        </p:spPr>
        <p:txBody>
          <a:bodyPr/>
          <a:lstStyle/>
          <a:p>
            <a:fld id="{144BB07B-E674-E847-921B-89EC41271B7E}" type="slidenum">
              <a:rPr lang="fr-FR" smtClean="0"/>
              <a:t>‹N°›</a:t>
            </a:fld>
            <a:endParaRPr lang="fr-FR"/>
          </a:p>
        </p:txBody>
      </p:sp>
    </p:spTree>
    <p:extLst>
      <p:ext uri="{BB962C8B-B14F-4D97-AF65-F5344CB8AC3E}">
        <p14:creationId xmlns:p14="http://schemas.microsoft.com/office/powerpoint/2010/main" val="331535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1.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0000"/>
            <a:lum/>
          </a:blip>
          <a:srcRect/>
          <a:stretch>
            <a:fillRect l="15000" t="15000" r="15000" b="15000"/>
          </a:stretch>
        </a:blip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457200" y="1608137"/>
            <a:ext cx="8229600" cy="4525963"/>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7" name="Triangle isocèle 6"/>
          <p:cNvSpPr/>
          <p:nvPr userDrawn="1"/>
        </p:nvSpPr>
        <p:spPr>
          <a:xfrm rot="10800000">
            <a:off x="0" y="158"/>
            <a:ext cx="859872" cy="804384"/>
          </a:xfrm>
          <a:prstGeom prst="triangle">
            <a:avLst>
              <a:gd name="adj" fmla="val 100000"/>
            </a:avLst>
          </a:prstGeom>
          <a:solidFill>
            <a:srgbClr val="16AEB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 name="Espace réservé du pied de page 4"/>
          <p:cNvSpPr txBox="1">
            <a:spLocks/>
          </p:cNvSpPr>
          <p:nvPr userDrawn="1"/>
        </p:nvSpPr>
        <p:spPr>
          <a:xfrm>
            <a:off x="2174580" y="6426808"/>
            <a:ext cx="4833378" cy="365125"/>
          </a:xfrm>
          <a:prstGeom prst="rect">
            <a:avLst/>
          </a:prstGeom>
        </p:spPr>
        <p:txBody>
          <a:bodyPr lIns="0" tIns="0" rIns="0" bIns="0" anchor="ctr"/>
          <a:lstStyle/>
          <a:p>
            <a:pPr algn="ctr"/>
            <a:r>
              <a:rPr lang="fr-FR" altLang="fr-FR" sz="1000" b="1" baseline="0" dirty="0" smtClean="0">
                <a:solidFill>
                  <a:srgbClr val="000099"/>
                </a:solidFill>
              </a:rPr>
              <a:t>Plan National de Formation – Enseignement de spécialité « Sciences de l’Ingénieur »</a:t>
            </a:r>
          </a:p>
          <a:p>
            <a:pPr algn="ctr"/>
            <a:r>
              <a:rPr lang="fr-FR" altLang="fr-FR" sz="1000" b="1" baseline="0" dirty="0" smtClean="0">
                <a:solidFill>
                  <a:srgbClr val="000099"/>
                </a:solidFill>
              </a:rPr>
              <a:t>02 décembre 2020</a:t>
            </a:r>
            <a:endParaRPr lang="fr-FR" sz="1000" b="1" dirty="0">
              <a:solidFill>
                <a:srgbClr val="000099"/>
              </a:solidFill>
              <a:latin typeface="Calibri" pitchFamily="34" charset="0"/>
            </a:endParaRPr>
          </a:p>
          <a:p>
            <a:endParaRPr lang="fr-FR" sz="1000" dirty="0">
              <a:solidFill>
                <a:srgbClr val="C800C8"/>
              </a:solidFill>
              <a:latin typeface="Calibri" pitchFamily="34" charset="0"/>
            </a:endParaRPr>
          </a:p>
        </p:txBody>
      </p:sp>
    </p:spTree>
    <p:extLst>
      <p:ext uri="{BB962C8B-B14F-4D97-AF65-F5344CB8AC3E}">
        <p14:creationId xmlns:p14="http://schemas.microsoft.com/office/powerpoint/2010/main" val="22929890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7">
            <a:alphaModFix amt="30000"/>
            <a:lum/>
          </a:blip>
          <a:srcRect/>
          <a:stretch>
            <a:fillRect l="15000" t="15000" r="15000" b="15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088951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p:txStyles>
    <p:titleStyle>
      <a:lvl1pPr algn="l" defTabSz="457200" rtl="0" eaLnBrk="0" fontAlgn="base" hangingPunct="0">
        <a:spcBef>
          <a:spcPct val="0"/>
        </a:spcBef>
        <a:spcAft>
          <a:spcPct val="0"/>
        </a:spcAft>
        <a:defRPr sz="5000" kern="1200">
          <a:solidFill>
            <a:srgbClr val="404040"/>
          </a:solidFill>
          <a:latin typeface="+mj-lt"/>
          <a:ea typeface="+mj-ea"/>
          <a:cs typeface="+mj-cs"/>
        </a:defRPr>
      </a:lvl1pPr>
      <a:lvl2pPr algn="l" defTabSz="457200" rtl="0" eaLnBrk="0" fontAlgn="base" hangingPunct="0">
        <a:spcBef>
          <a:spcPct val="0"/>
        </a:spcBef>
        <a:spcAft>
          <a:spcPct val="0"/>
        </a:spcAft>
        <a:defRPr sz="5000">
          <a:solidFill>
            <a:srgbClr val="404040"/>
          </a:solidFill>
          <a:latin typeface="Calibri" pitchFamily="34" charset="0"/>
        </a:defRPr>
      </a:lvl2pPr>
      <a:lvl3pPr algn="l" defTabSz="457200" rtl="0" eaLnBrk="0" fontAlgn="base" hangingPunct="0">
        <a:spcBef>
          <a:spcPct val="0"/>
        </a:spcBef>
        <a:spcAft>
          <a:spcPct val="0"/>
        </a:spcAft>
        <a:defRPr sz="5000">
          <a:solidFill>
            <a:srgbClr val="404040"/>
          </a:solidFill>
          <a:latin typeface="Calibri" pitchFamily="34" charset="0"/>
        </a:defRPr>
      </a:lvl3pPr>
      <a:lvl4pPr algn="l" defTabSz="457200" rtl="0" eaLnBrk="0" fontAlgn="base" hangingPunct="0">
        <a:spcBef>
          <a:spcPct val="0"/>
        </a:spcBef>
        <a:spcAft>
          <a:spcPct val="0"/>
        </a:spcAft>
        <a:defRPr sz="5000">
          <a:solidFill>
            <a:srgbClr val="404040"/>
          </a:solidFill>
          <a:latin typeface="Calibri" pitchFamily="34" charset="0"/>
        </a:defRPr>
      </a:lvl4pPr>
      <a:lvl5pPr algn="l" defTabSz="457200" rtl="0" eaLnBrk="0" fontAlgn="base" hangingPunct="0">
        <a:spcBef>
          <a:spcPct val="0"/>
        </a:spcBef>
        <a:spcAft>
          <a:spcPct val="0"/>
        </a:spcAft>
        <a:defRPr sz="5000">
          <a:solidFill>
            <a:srgbClr val="404040"/>
          </a:solidFill>
          <a:latin typeface="Calibri" pitchFamily="34" charset="0"/>
        </a:defRPr>
      </a:lvl5pPr>
      <a:lvl6pPr marL="457200" algn="l" defTabSz="457200" rtl="0" fontAlgn="base">
        <a:spcBef>
          <a:spcPct val="0"/>
        </a:spcBef>
        <a:spcAft>
          <a:spcPct val="0"/>
        </a:spcAft>
        <a:defRPr sz="5000">
          <a:solidFill>
            <a:srgbClr val="404040"/>
          </a:solidFill>
          <a:latin typeface="Calibri" pitchFamily="34" charset="0"/>
        </a:defRPr>
      </a:lvl6pPr>
      <a:lvl7pPr marL="914400" algn="l" defTabSz="457200" rtl="0" fontAlgn="base">
        <a:spcBef>
          <a:spcPct val="0"/>
        </a:spcBef>
        <a:spcAft>
          <a:spcPct val="0"/>
        </a:spcAft>
        <a:defRPr sz="5000">
          <a:solidFill>
            <a:srgbClr val="404040"/>
          </a:solidFill>
          <a:latin typeface="Calibri" pitchFamily="34" charset="0"/>
        </a:defRPr>
      </a:lvl7pPr>
      <a:lvl8pPr marL="1371600" algn="l" defTabSz="457200" rtl="0" fontAlgn="base">
        <a:spcBef>
          <a:spcPct val="0"/>
        </a:spcBef>
        <a:spcAft>
          <a:spcPct val="0"/>
        </a:spcAft>
        <a:defRPr sz="5000">
          <a:solidFill>
            <a:srgbClr val="404040"/>
          </a:solidFill>
          <a:latin typeface="Calibri" pitchFamily="34" charset="0"/>
        </a:defRPr>
      </a:lvl8pPr>
      <a:lvl9pPr marL="1828800" algn="l" defTabSz="457200" rtl="0" fontAlgn="base">
        <a:spcBef>
          <a:spcPct val="0"/>
        </a:spcBef>
        <a:spcAft>
          <a:spcPct val="0"/>
        </a:spcAft>
        <a:defRPr sz="5000">
          <a:solidFill>
            <a:srgbClr val="404040"/>
          </a:solidFill>
          <a:latin typeface="Calibri" pitchFamily="34" charset="0"/>
        </a:defRPr>
      </a:lvl9pPr>
    </p:titleStyle>
    <p:bodyStyle>
      <a:lvl1pPr algn="l" defTabSz="457200" rtl="0" eaLnBrk="0" fontAlgn="base" hangingPunct="0">
        <a:spcBef>
          <a:spcPct val="20000"/>
        </a:spcBef>
        <a:spcAft>
          <a:spcPct val="0"/>
        </a:spcAft>
        <a:buFont typeface="Arial" charset="0"/>
        <a:defRPr sz="1800" kern="1200" baseline="0">
          <a:solidFill>
            <a:srgbClr val="683086"/>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9486" y="368845"/>
            <a:ext cx="7389490" cy="646331"/>
          </a:xfrm>
          <a:prstGeom prst="rect">
            <a:avLst/>
          </a:prstGeom>
          <a:noFill/>
        </p:spPr>
        <p:txBody>
          <a:bodyPr wrap="square" rtlCol="0">
            <a:spAutoFit/>
          </a:bodyPr>
          <a:lstStyle/>
          <a:p>
            <a:pPr algn="ctr"/>
            <a:r>
              <a:rPr lang="fr-FR" b="1" dirty="0" smtClean="0">
                <a:solidFill>
                  <a:schemeClr val="accent2">
                    <a:lumMod val="50000"/>
                  </a:schemeClr>
                </a:solidFill>
              </a:rPr>
              <a:t>Plan National de Formation – 02 décembre 2020</a:t>
            </a:r>
          </a:p>
          <a:p>
            <a:pPr algn="ctr"/>
            <a:r>
              <a:rPr lang="fr-FR" b="1" dirty="0" smtClean="0">
                <a:solidFill>
                  <a:schemeClr val="accent2">
                    <a:lumMod val="50000"/>
                  </a:schemeClr>
                </a:solidFill>
              </a:rPr>
              <a:t>CYCLE TERMINAL DES  SCIENCES DE L’INGÉNIEUR</a:t>
            </a:r>
            <a:endParaRPr lang="fr-FR" b="1" dirty="0">
              <a:solidFill>
                <a:schemeClr val="accent2">
                  <a:lumMod val="50000"/>
                </a:schemeClr>
              </a:solidFill>
            </a:endParaRPr>
          </a:p>
        </p:txBody>
      </p:sp>
      <p:sp>
        <p:nvSpPr>
          <p:cNvPr id="2" name="ZoneTexte 1"/>
          <p:cNvSpPr txBox="1"/>
          <p:nvPr/>
        </p:nvSpPr>
        <p:spPr>
          <a:xfrm>
            <a:off x="2337983" y="2024049"/>
            <a:ext cx="4512496" cy="954107"/>
          </a:xfrm>
          <a:prstGeom prst="rect">
            <a:avLst/>
          </a:prstGeom>
          <a:noFill/>
        </p:spPr>
        <p:txBody>
          <a:bodyPr wrap="square" rtlCol="0">
            <a:spAutoFit/>
          </a:bodyPr>
          <a:lstStyle/>
          <a:p>
            <a:pPr algn="ctr"/>
            <a:r>
              <a:rPr lang="fr-FR" sz="2800" b="1" dirty="0" smtClean="0"/>
              <a:t>Olympiades de sciences de l’ingénieur</a:t>
            </a:r>
            <a:endParaRPr lang="fr-FR" sz="2800" dirty="0"/>
          </a:p>
        </p:txBody>
      </p:sp>
    </p:spTree>
    <p:extLst>
      <p:ext uri="{BB962C8B-B14F-4D97-AF65-F5344CB8AC3E}">
        <p14:creationId xmlns:p14="http://schemas.microsoft.com/office/powerpoint/2010/main" val="36366132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899486" y="368845"/>
            <a:ext cx="7389490" cy="369332"/>
          </a:xfrm>
          <a:prstGeom prst="rect">
            <a:avLst/>
          </a:prstGeom>
          <a:noFill/>
        </p:spPr>
        <p:txBody>
          <a:bodyPr wrap="square" rtlCol="0">
            <a:spAutoFit/>
          </a:bodyPr>
          <a:lstStyle/>
          <a:p>
            <a:r>
              <a:rPr lang="fr-FR" b="1" dirty="0" smtClean="0">
                <a:solidFill>
                  <a:schemeClr val="accent2">
                    <a:lumMod val="50000"/>
                  </a:schemeClr>
                </a:solidFill>
              </a:rPr>
              <a:t>Place du projet dans le cycle terminal</a:t>
            </a:r>
            <a:endParaRPr lang="fr-FR" b="1" dirty="0">
              <a:solidFill>
                <a:schemeClr val="accent2">
                  <a:lumMod val="50000"/>
                </a:schemeClr>
              </a:solidFill>
            </a:endParaRPr>
          </a:p>
        </p:txBody>
      </p:sp>
      <p:pic>
        <p:nvPicPr>
          <p:cNvPr id="3" name="Image 2"/>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3105150" y="741109"/>
            <a:ext cx="5795964" cy="4909038"/>
          </a:xfrm>
          <a:prstGeom prst="rect">
            <a:avLst/>
          </a:prstGeom>
        </p:spPr>
      </p:pic>
      <p:sp>
        <p:nvSpPr>
          <p:cNvPr id="17" name="Rectangle à coins arrondis 16"/>
          <p:cNvSpPr/>
          <p:nvPr/>
        </p:nvSpPr>
        <p:spPr>
          <a:xfrm>
            <a:off x="5659059" y="3096593"/>
            <a:ext cx="538542" cy="423548"/>
          </a:xfrm>
          <a:prstGeom prst="roundRect">
            <a:avLst/>
          </a:prstGeom>
          <a:noFill/>
          <a:ln w="381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8" name="Rectangle à coins arrondis 17"/>
          <p:cNvSpPr/>
          <p:nvPr/>
        </p:nvSpPr>
        <p:spPr>
          <a:xfrm>
            <a:off x="5659060" y="4113020"/>
            <a:ext cx="538542" cy="429097"/>
          </a:xfrm>
          <a:prstGeom prst="roundRect">
            <a:avLst/>
          </a:prstGeom>
          <a:noFill/>
          <a:ln w="38100">
            <a:solidFill>
              <a:srgbClr val="FFC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9" name="Rectangle à coins arrondis 18"/>
          <p:cNvSpPr/>
          <p:nvPr/>
        </p:nvSpPr>
        <p:spPr>
          <a:xfrm>
            <a:off x="8157734" y="3961707"/>
            <a:ext cx="526081" cy="1638245"/>
          </a:xfrm>
          <a:prstGeom prst="roundRect">
            <a:avLst/>
          </a:prstGeom>
          <a:noFill/>
          <a:ln w="38100">
            <a:solidFill>
              <a:srgbClr val="00B05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0" name="ZoneTexte 19"/>
          <p:cNvSpPr txBox="1"/>
          <p:nvPr/>
        </p:nvSpPr>
        <p:spPr>
          <a:xfrm>
            <a:off x="8320137" y="3298664"/>
            <a:ext cx="642851" cy="307777"/>
          </a:xfrm>
          <a:prstGeom prst="rect">
            <a:avLst/>
          </a:prstGeom>
          <a:noFill/>
        </p:spPr>
        <p:txBody>
          <a:bodyPr wrap="square" rtlCol="0">
            <a:spAutoFit/>
          </a:bodyPr>
          <a:lstStyle/>
          <a:p>
            <a:pPr algn="r"/>
            <a:r>
              <a:rPr lang="fr-FR" sz="1400" dirty="0" smtClean="0">
                <a:solidFill>
                  <a:srgbClr val="FF0000"/>
                </a:solidFill>
              </a:rPr>
              <a:t>Philo</a:t>
            </a:r>
            <a:endParaRPr lang="fr-FR" sz="1400" dirty="0">
              <a:solidFill>
                <a:srgbClr val="FF0000"/>
              </a:solidFill>
            </a:endParaRPr>
          </a:p>
        </p:txBody>
      </p:sp>
      <p:grpSp>
        <p:nvGrpSpPr>
          <p:cNvPr id="9" name="Groupe 8"/>
          <p:cNvGrpSpPr/>
          <p:nvPr/>
        </p:nvGrpSpPr>
        <p:grpSpPr>
          <a:xfrm>
            <a:off x="59594" y="3072450"/>
            <a:ext cx="2991972" cy="2571648"/>
            <a:chOff x="51304" y="845754"/>
            <a:chExt cx="2991972" cy="2571648"/>
          </a:xfrm>
        </p:grpSpPr>
        <p:pic>
          <p:nvPicPr>
            <p:cNvPr id="21" name="Image 20"/>
            <p:cNvPicPr>
              <a:picLocks noChangeAspect="1"/>
            </p:cNvPicPr>
            <p:nvPr/>
          </p:nvPicPr>
          <p:blipFill rotWithShape="1">
            <a:blip r:embed="rId4" cstate="print">
              <a:extLst>
                <a:ext uri="{28A0092B-C50C-407E-A947-70E740481C1C}">
                  <a14:useLocalDpi xmlns:a14="http://schemas.microsoft.com/office/drawing/2010/main"/>
                </a:ext>
              </a:extLst>
            </a:blip>
            <a:srcRect/>
            <a:stretch/>
          </p:blipFill>
          <p:spPr>
            <a:xfrm>
              <a:off x="51304" y="845754"/>
              <a:ext cx="2984743" cy="1094283"/>
            </a:xfrm>
            <a:prstGeom prst="rect">
              <a:avLst/>
            </a:prstGeom>
          </p:spPr>
        </p:pic>
        <p:pic>
          <p:nvPicPr>
            <p:cNvPr id="22" name="Image 21"/>
            <p:cNvPicPr>
              <a:picLocks noChangeAspect="1"/>
            </p:cNvPicPr>
            <p:nvPr/>
          </p:nvPicPr>
          <p:blipFill rotWithShape="1">
            <a:blip r:embed="rId5" cstate="print">
              <a:extLst>
                <a:ext uri="{28A0092B-C50C-407E-A947-70E740481C1C}">
                  <a14:useLocalDpi xmlns:a14="http://schemas.microsoft.com/office/drawing/2010/main"/>
                </a:ext>
              </a:extLst>
            </a:blip>
            <a:srcRect/>
            <a:stretch/>
          </p:blipFill>
          <p:spPr>
            <a:xfrm>
              <a:off x="51304" y="2044682"/>
              <a:ext cx="1512280" cy="1094283"/>
            </a:xfrm>
            <a:prstGeom prst="rect">
              <a:avLst/>
            </a:prstGeom>
          </p:spPr>
        </p:pic>
        <p:pic>
          <p:nvPicPr>
            <p:cNvPr id="6" name="Image 5"/>
            <p:cNvPicPr>
              <a:picLocks noChangeAspect="1"/>
            </p:cNvPicPr>
            <p:nvPr/>
          </p:nvPicPr>
          <p:blipFill rotWithShape="1">
            <a:blip r:embed="rId6" cstate="hqprint">
              <a:extLst>
                <a:ext uri="{28A0092B-C50C-407E-A947-70E740481C1C}">
                  <a14:useLocalDpi xmlns:a14="http://schemas.microsoft.com/office/drawing/2010/main"/>
                </a:ext>
              </a:extLst>
            </a:blip>
            <a:srcRect/>
            <a:stretch/>
          </p:blipFill>
          <p:spPr>
            <a:xfrm>
              <a:off x="1574751" y="1939179"/>
              <a:ext cx="1458259" cy="711201"/>
            </a:xfrm>
            <a:prstGeom prst="rect">
              <a:avLst/>
            </a:prstGeom>
          </p:spPr>
        </p:pic>
        <p:pic>
          <p:nvPicPr>
            <p:cNvPr id="25" name="Image 24"/>
            <p:cNvPicPr>
              <a:picLocks noChangeAspect="1"/>
            </p:cNvPicPr>
            <p:nvPr/>
          </p:nvPicPr>
          <p:blipFill rotWithShape="1">
            <a:blip r:embed="rId7" cstate="hqprint">
              <a:extLst>
                <a:ext uri="{28A0092B-C50C-407E-A947-70E740481C1C}">
                  <a14:useLocalDpi xmlns:a14="http://schemas.microsoft.com/office/drawing/2010/main"/>
                </a:ext>
              </a:extLst>
            </a:blip>
            <a:srcRect/>
            <a:stretch/>
          </p:blipFill>
          <p:spPr>
            <a:xfrm>
              <a:off x="1564485" y="2649522"/>
              <a:ext cx="1478791" cy="767880"/>
            </a:xfrm>
            <a:prstGeom prst="rect">
              <a:avLst/>
            </a:prstGeom>
          </p:spPr>
        </p:pic>
      </p:grpSp>
      <p:sp>
        <p:nvSpPr>
          <p:cNvPr id="7" name="ZoneTexte 6"/>
          <p:cNvSpPr txBox="1"/>
          <p:nvPr/>
        </p:nvSpPr>
        <p:spPr>
          <a:xfrm>
            <a:off x="287348" y="741109"/>
            <a:ext cx="2723521" cy="2308324"/>
          </a:xfrm>
          <a:prstGeom prst="rect">
            <a:avLst/>
          </a:prstGeom>
          <a:noFill/>
        </p:spPr>
        <p:txBody>
          <a:bodyPr wrap="square" rtlCol="0">
            <a:spAutoFit/>
          </a:bodyPr>
          <a:lstStyle/>
          <a:p>
            <a:r>
              <a:rPr lang="fr-FR" dirty="0" smtClean="0"/>
              <a:t>Plages recommandées pour les projets :</a:t>
            </a:r>
          </a:p>
          <a:p>
            <a:endParaRPr lang="fr-FR" dirty="0" smtClean="0"/>
          </a:p>
          <a:p>
            <a:r>
              <a:rPr lang="fr-FR" dirty="0" smtClean="0"/>
              <a:t>En spé SI 1</a:t>
            </a:r>
            <a:r>
              <a:rPr lang="fr-FR" baseline="30000" dirty="0" smtClean="0"/>
              <a:t>e</a:t>
            </a:r>
            <a:r>
              <a:rPr lang="fr-FR" dirty="0" smtClean="0"/>
              <a:t> : 2</a:t>
            </a:r>
            <a:r>
              <a:rPr lang="fr-FR" baseline="30000" dirty="0" smtClean="0"/>
              <a:t>e</a:t>
            </a:r>
            <a:r>
              <a:rPr lang="fr-FR" dirty="0" smtClean="0"/>
              <a:t> </a:t>
            </a:r>
            <a:r>
              <a:rPr lang="fr-FR" dirty="0" smtClean="0"/>
              <a:t>trimestre donc dès décembre</a:t>
            </a:r>
            <a:endParaRPr lang="fr-FR" dirty="0" smtClean="0"/>
          </a:p>
          <a:p>
            <a:r>
              <a:rPr lang="fr-FR" dirty="0" smtClean="0"/>
              <a:t>En </a:t>
            </a:r>
            <a:r>
              <a:rPr lang="fr-FR" dirty="0" smtClean="0"/>
              <a:t>spé SI </a:t>
            </a:r>
            <a:r>
              <a:rPr lang="fr-FR" dirty="0"/>
              <a:t>T</a:t>
            </a:r>
            <a:r>
              <a:rPr lang="fr-FR" baseline="30000" dirty="0"/>
              <a:t>ale</a:t>
            </a:r>
            <a:r>
              <a:rPr lang="fr-FR" dirty="0" smtClean="0"/>
              <a:t> : </a:t>
            </a:r>
            <a:r>
              <a:rPr lang="fr-FR" dirty="0" smtClean="0"/>
              <a:t>peut débuter en décembre et se poursuivre jusqu’en juin</a:t>
            </a:r>
            <a:endParaRPr lang="fr-FR" dirty="0" smtClean="0"/>
          </a:p>
        </p:txBody>
      </p:sp>
      <p:sp>
        <p:nvSpPr>
          <p:cNvPr id="26" name="Rectangle à coins arrondis 25"/>
          <p:cNvSpPr/>
          <p:nvPr/>
        </p:nvSpPr>
        <p:spPr>
          <a:xfrm>
            <a:off x="3133397" y="5777042"/>
            <a:ext cx="2236237" cy="528137"/>
          </a:xfrm>
          <a:prstGeom prst="roundRect">
            <a:avLst/>
          </a:prstGeom>
          <a:noFill/>
          <a:ln w="381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smtClean="0">
                <a:solidFill>
                  <a:schemeClr val="tx1"/>
                </a:solidFill>
              </a:rPr>
              <a:t>Écrits spécialités</a:t>
            </a:r>
            <a:endParaRPr lang="fr-FR" dirty="0">
              <a:solidFill>
                <a:schemeClr val="tx1"/>
              </a:solidFill>
            </a:endParaRPr>
          </a:p>
        </p:txBody>
      </p:sp>
      <p:sp>
        <p:nvSpPr>
          <p:cNvPr id="27" name="Rectangle à coins arrondis 26"/>
          <p:cNvSpPr/>
          <p:nvPr/>
        </p:nvSpPr>
        <p:spPr>
          <a:xfrm>
            <a:off x="5497984" y="5778718"/>
            <a:ext cx="2096399" cy="526462"/>
          </a:xfrm>
          <a:prstGeom prst="roundRect">
            <a:avLst/>
          </a:prstGeom>
          <a:noFill/>
          <a:ln w="38100">
            <a:solidFill>
              <a:srgbClr val="FFC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tx1"/>
                </a:solidFill>
              </a:rPr>
              <a:t>Écrits </a:t>
            </a:r>
            <a:r>
              <a:rPr lang="fr-FR" dirty="0" smtClean="0">
                <a:solidFill>
                  <a:schemeClr val="tx1"/>
                </a:solidFill>
              </a:rPr>
              <a:t>spécialités à la Réunion</a:t>
            </a:r>
            <a:endParaRPr lang="fr-FR" dirty="0">
              <a:solidFill>
                <a:schemeClr val="tx1"/>
              </a:solidFill>
            </a:endParaRPr>
          </a:p>
        </p:txBody>
      </p:sp>
      <p:sp>
        <p:nvSpPr>
          <p:cNvPr id="29" name="Rectangle à coins arrondis 28"/>
          <p:cNvSpPr/>
          <p:nvPr/>
        </p:nvSpPr>
        <p:spPr>
          <a:xfrm>
            <a:off x="7722733" y="5777041"/>
            <a:ext cx="1356807" cy="528138"/>
          </a:xfrm>
          <a:prstGeom prst="roundRect">
            <a:avLst/>
          </a:prstGeom>
          <a:noFill/>
          <a:ln w="38100">
            <a:solidFill>
              <a:srgbClr val="00B05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smtClean="0">
                <a:solidFill>
                  <a:schemeClr val="tx1"/>
                </a:solidFill>
              </a:rPr>
              <a:t>Grand Oral</a:t>
            </a:r>
            <a:endParaRPr lang="fr-FR" dirty="0">
              <a:solidFill>
                <a:schemeClr val="tx1"/>
              </a:solidFill>
            </a:endParaRPr>
          </a:p>
        </p:txBody>
      </p:sp>
    </p:spTree>
    <p:extLst>
      <p:ext uri="{BB962C8B-B14F-4D97-AF65-F5344CB8AC3E}">
        <p14:creationId xmlns:p14="http://schemas.microsoft.com/office/powerpoint/2010/main" val="14230651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899486" y="368845"/>
            <a:ext cx="7389490" cy="369332"/>
          </a:xfrm>
          <a:prstGeom prst="rect">
            <a:avLst/>
          </a:prstGeom>
          <a:noFill/>
        </p:spPr>
        <p:txBody>
          <a:bodyPr wrap="square" rtlCol="0">
            <a:spAutoFit/>
          </a:bodyPr>
          <a:lstStyle/>
          <a:p>
            <a:r>
              <a:rPr lang="fr-FR" b="1" dirty="0" smtClean="0">
                <a:solidFill>
                  <a:schemeClr val="accent2">
                    <a:lumMod val="50000"/>
                  </a:schemeClr>
                </a:solidFill>
              </a:rPr>
              <a:t>Calendrier des OSI</a:t>
            </a:r>
            <a:endParaRPr lang="fr-FR" b="1" dirty="0">
              <a:solidFill>
                <a:schemeClr val="accent2">
                  <a:lumMod val="50000"/>
                </a:schemeClr>
              </a:solidFill>
            </a:endParaRPr>
          </a:p>
        </p:txBody>
      </p:sp>
      <p:pic>
        <p:nvPicPr>
          <p:cNvPr id="3" name="Image 2"/>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3105150" y="741109"/>
            <a:ext cx="5795964" cy="4909038"/>
          </a:xfrm>
          <a:prstGeom prst="rect">
            <a:avLst/>
          </a:prstGeom>
        </p:spPr>
      </p:pic>
      <p:sp>
        <p:nvSpPr>
          <p:cNvPr id="17" name="Rectangle à coins arrondis 16"/>
          <p:cNvSpPr/>
          <p:nvPr/>
        </p:nvSpPr>
        <p:spPr>
          <a:xfrm>
            <a:off x="5659059" y="3096593"/>
            <a:ext cx="538542" cy="423548"/>
          </a:xfrm>
          <a:prstGeom prst="roundRect">
            <a:avLst/>
          </a:prstGeom>
          <a:noFill/>
          <a:ln w="381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8" name="Rectangle à coins arrondis 17"/>
          <p:cNvSpPr/>
          <p:nvPr/>
        </p:nvSpPr>
        <p:spPr>
          <a:xfrm>
            <a:off x="5659060" y="4102346"/>
            <a:ext cx="538542" cy="439771"/>
          </a:xfrm>
          <a:prstGeom prst="roundRect">
            <a:avLst/>
          </a:prstGeom>
          <a:noFill/>
          <a:ln w="38100">
            <a:solidFill>
              <a:srgbClr val="FFC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9" name="Rectangle à coins arrondis 18"/>
          <p:cNvSpPr/>
          <p:nvPr/>
        </p:nvSpPr>
        <p:spPr>
          <a:xfrm>
            <a:off x="8157734" y="3961707"/>
            <a:ext cx="526081" cy="1638245"/>
          </a:xfrm>
          <a:prstGeom prst="roundRect">
            <a:avLst/>
          </a:prstGeom>
          <a:noFill/>
          <a:ln w="38100">
            <a:solidFill>
              <a:srgbClr val="00B05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0" name="ZoneTexte 19"/>
          <p:cNvSpPr txBox="1"/>
          <p:nvPr/>
        </p:nvSpPr>
        <p:spPr>
          <a:xfrm>
            <a:off x="8320137" y="3298664"/>
            <a:ext cx="642851" cy="307777"/>
          </a:xfrm>
          <a:prstGeom prst="rect">
            <a:avLst/>
          </a:prstGeom>
          <a:noFill/>
        </p:spPr>
        <p:txBody>
          <a:bodyPr wrap="square" rtlCol="0">
            <a:spAutoFit/>
          </a:bodyPr>
          <a:lstStyle/>
          <a:p>
            <a:pPr algn="r"/>
            <a:r>
              <a:rPr lang="fr-FR" sz="1400" dirty="0" smtClean="0">
                <a:solidFill>
                  <a:srgbClr val="FF0000"/>
                </a:solidFill>
              </a:rPr>
              <a:t>Philo</a:t>
            </a:r>
            <a:endParaRPr lang="fr-FR" sz="1400" dirty="0">
              <a:solidFill>
                <a:srgbClr val="FF0000"/>
              </a:solidFill>
            </a:endParaRPr>
          </a:p>
        </p:txBody>
      </p:sp>
      <p:grpSp>
        <p:nvGrpSpPr>
          <p:cNvPr id="9" name="Groupe 8"/>
          <p:cNvGrpSpPr/>
          <p:nvPr/>
        </p:nvGrpSpPr>
        <p:grpSpPr>
          <a:xfrm>
            <a:off x="59594" y="3072450"/>
            <a:ext cx="2991972" cy="2571648"/>
            <a:chOff x="51304" y="845754"/>
            <a:chExt cx="2991972" cy="2571648"/>
          </a:xfrm>
        </p:grpSpPr>
        <p:pic>
          <p:nvPicPr>
            <p:cNvPr id="21" name="Image 20"/>
            <p:cNvPicPr>
              <a:picLocks noChangeAspect="1"/>
            </p:cNvPicPr>
            <p:nvPr/>
          </p:nvPicPr>
          <p:blipFill rotWithShape="1">
            <a:blip r:embed="rId4" cstate="print">
              <a:extLst>
                <a:ext uri="{28A0092B-C50C-407E-A947-70E740481C1C}">
                  <a14:useLocalDpi xmlns:a14="http://schemas.microsoft.com/office/drawing/2010/main"/>
                </a:ext>
              </a:extLst>
            </a:blip>
            <a:srcRect/>
            <a:stretch/>
          </p:blipFill>
          <p:spPr>
            <a:xfrm>
              <a:off x="51304" y="845754"/>
              <a:ext cx="2984743" cy="1094283"/>
            </a:xfrm>
            <a:prstGeom prst="rect">
              <a:avLst/>
            </a:prstGeom>
          </p:spPr>
        </p:pic>
        <p:pic>
          <p:nvPicPr>
            <p:cNvPr id="22" name="Image 21"/>
            <p:cNvPicPr>
              <a:picLocks noChangeAspect="1"/>
            </p:cNvPicPr>
            <p:nvPr/>
          </p:nvPicPr>
          <p:blipFill rotWithShape="1">
            <a:blip r:embed="rId5" cstate="print">
              <a:extLst>
                <a:ext uri="{28A0092B-C50C-407E-A947-70E740481C1C}">
                  <a14:useLocalDpi xmlns:a14="http://schemas.microsoft.com/office/drawing/2010/main"/>
                </a:ext>
              </a:extLst>
            </a:blip>
            <a:srcRect/>
            <a:stretch/>
          </p:blipFill>
          <p:spPr>
            <a:xfrm>
              <a:off x="51304" y="2044682"/>
              <a:ext cx="1512280" cy="1094283"/>
            </a:xfrm>
            <a:prstGeom prst="rect">
              <a:avLst/>
            </a:prstGeom>
          </p:spPr>
        </p:pic>
        <p:pic>
          <p:nvPicPr>
            <p:cNvPr id="6" name="Image 5"/>
            <p:cNvPicPr>
              <a:picLocks noChangeAspect="1"/>
            </p:cNvPicPr>
            <p:nvPr/>
          </p:nvPicPr>
          <p:blipFill rotWithShape="1">
            <a:blip r:embed="rId6" cstate="hqprint">
              <a:extLst>
                <a:ext uri="{28A0092B-C50C-407E-A947-70E740481C1C}">
                  <a14:useLocalDpi xmlns:a14="http://schemas.microsoft.com/office/drawing/2010/main"/>
                </a:ext>
              </a:extLst>
            </a:blip>
            <a:srcRect/>
            <a:stretch/>
          </p:blipFill>
          <p:spPr>
            <a:xfrm>
              <a:off x="1574751" y="1939179"/>
              <a:ext cx="1458259" cy="711201"/>
            </a:xfrm>
            <a:prstGeom prst="rect">
              <a:avLst/>
            </a:prstGeom>
          </p:spPr>
        </p:pic>
        <p:pic>
          <p:nvPicPr>
            <p:cNvPr id="25" name="Image 24"/>
            <p:cNvPicPr>
              <a:picLocks noChangeAspect="1"/>
            </p:cNvPicPr>
            <p:nvPr/>
          </p:nvPicPr>
          <p:blipFill rotWithShape="1">
            <a:blip r:embed="rId7" cstate="hqprint">
              <a:extLst>
                <a:ext uri="{28A0092B-C50C-407E-A947-70E740481C1C}">
                  <a14:useLocalDpi xmlns:a14="http://schemas.microsoft.com/office/drawing/2010/main"/>
                </a:ext>
              </a:extLst>
            </a:blip>
            <a:srcRect/>
            <a:stretch/>
          </p:blipFill>
          <p:spPr>
            <a:xfrm>
              <a:off x="1564485" y="2649522"/>
              <a:ext cx="1478791" cy="767880"/>
            </a:xfrm>
            <a:prstGeom prst="rect">
              <a:avLst/>
            </a:prstGeom>
          </p:spPr>
        </p:pic>
      </p:grpSp>
      <p:sp>
        <p:nvSpPr>
          <p:cNvPr id="7" name="ZoneTexte 6"/>
          <p:cNvSpPr txBox="1"/>
          <p:nvPr/>
        </p:nvSpPr>
        <p:spPr>
          <a:xfrm>
            <a:off x="1" y="846040"/>
            <a:ext cx="2981706" cy="2554545"/>
          </a:xfrm>
          <a:prstGeom prst="rect">
            <a:avLst/>
          </a:prstGeom>
          <a:noFill/>
        </p:spPr>
        <p:txBody>
          <a:bodyPr wrap="square" rtlCol="0">
            <a:spAutoFit/>
          </a:bodyPr>
          <a:lstStyle/>
          <a:p>
            <a:r>
              <a:rPr lang="fr-FR" sz="1600" b="1" dirty="0"/>
              <a:t>Octobre </a:t>
            </a:r>
            <a:r>
              <a:rPr lang="fr-FR" sz="1600" dirty="0"/>
              <a:t>: communication du thème sociétal de l'année</a:t>
            </a:r>
          </a:p>
          <a:p>
            <a:r>
              <a:rPr lang="fr-FR" sz="1600" b="1" dirty="0"/>
              <a:t>Novembre / décembre </a:t>
            </a:r>
            <a:r>
              <a:rPr lang="fr-FR" sz="1600" dirty="0"/>
              <a:t>: inscription des équipes sur le site de l</a:t>
            </a:r>
            <a:r>
              <a:rPr lang="fr-FR" sz="1600" dirty="0" smtClean="0"/>
              <a:t>'UPSTI</a:t>
            </a:r>
            <a:endParaRPr lang="fr-FR" sz="1600" dirty="0"/>
          </a:p>
          <a:p>
            <a:r>
              <a:rPr lang="fr-FR" sz="1600" b="1" dirty="0"/>
              <a:t>Mi-avril / 1re semaine de mai </a:t>
            </a:r>
            <a:r>
              <a:rPr lang="fr-FR" sz="1600" dirty="0"/>
              <a:t>: finales académiques</a:t>
            </a:r>
          </a:p>
          <a:p>
            <a:r>
              <a:rPr lang="fr-FR" sz="1600" b="1" dirty="0"/>
              <a:t>3e semaine de mai / 1re semaine de juin</a:t>
            </a:r>
            <a:r>
              <a:rPr lang="fr-FR" sz="1600" dirty="0"/>
              <a:t> : finale nationale</a:t>
            </a:r>
          </a:p>
          <a:p>
            <a:endParaRPr lang="fr-FR" sz="1600" dirty="0"/>
          </a:p>
        </p:txBody>
      </p:sp>
      <p:sp>
        <p:nvSpPr>
          <p:cNvPr id="26" name="Rectangle à coins arrondis 25"/>
          <p:cNvSpPr/>
          <p:nvPr/>
        </p:nvSpPr>
        <p:spPr>
          <a:xfrm>
            <a:off x="4502002" y="5780357"/>
            <a:ext cx="2236237" cy="528137"/>
          </a:xfrm>
          <a:prstGeom prst="roundRect">
            <a:avLst/>
          </a:prstGeom>
          <a:noFill/>
          <a:ln w="38100">
            <a:solidFill>
              <a:srgbClr val="FF66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smtClean="0">
                <a:solidFill>
                  <a:schemeClr val="tx1"/>
                </a:solidFill>
              </a:rPr>
              <a:t>Finales académiques</a:t>
            </a:r>
            <a:endParaRPr lang="fr-FR" dirty="0">
              <a:solidFill>
                <a:schemeClr val="tx1"/>
              </a:solidFill>
            </a:endParaRPr>
          </a:p>
        </p:txBody>
      </p:sp>
      <p:sp>
        <p:nvSpPr>
          <p:cNvPr id="27" name="Rectangle à coins arrondis 26"/>
          <p:cNvSpPr/>
          <p:nvPr/>
        </p:nvSpPr>
        <p:spPr>
          <a:xfrm>
            <a:off x="6866589" y="5782033"/>
            <a:ext cx="2096399" cy="526462"/>
          </a:xfrm>
          <a:prstGeom prst="roundRect">
            <a:avLst/>
          </a:prstGeom>
          <a:noFill/>
          <a:ln w="38100">
            <a:solidFill>
              <a:srgbClr val="BF594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smtClean="0">
                <a:solidFill>
                  <a:schemeClr val="tx1"/>
                </a:solidFill>
              </a:rPr>
              <a:t>Finale nationale</a:t>
            </a:r>
            <a:endParaRPr lang="fr-FR" dirty="0">
              <a:solidFill>
                <a:schemeClr val="tx1"/>
              </a:solidFill>
            </a:endParaRPr>
          </a:p>
        </p:txBody>
      </p:sp>
      <p:sp>
        <p:nvSpPr>
          <p:cNvPr id="28" name="Rectangle à coins arrondis 27"/>
          <p:cNvSpPr/>
          <p:nvPr/>
        </p:nvSpPr>
        <p:spPr>
          <a:xfrm>
            <a:off x="6515276" y="3096593"/>
            <a:ext cx="656490" cy="2503359"/>
          </a:xfrm>
          <a:prstGeom prst="roundRect">
            <a:avLst/>
          </a:prstGeom>
          <a:noFill/>
          <a:ln w="38100">
            <a:solidFill>
              <a:srgbClr val="FF66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solidFill>
                <a:schemeClr val="tx1"/>
              </a:solidFill>
            </a:endParaRPr>
          </a:p>
        </p:txBody>
      </p:sp>
      <p:sp>
        <p:nvSpPr>
          <p:cNvPr id="30" name="Rectangle à coins arrondis 29"/>
          <p:cNvSpPr/>
          <p:nvPr/>
        </p:nvSpPr>
        <p:spPr>
          <a:xfrm>
            <a:off x="7324166" y="738177"/>
            <a:ext cx="656490" cy="1655398"/>
          </a:xfrm>
          <a:prstGeom prst="roundRect">
            <a:avLst/>
          </a:prstGeom>
          <a:noFill/>
          <a:ln w="38100">
            <a:solidFill>
              <a:srgbClr val="FF66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solidFill>
                <a:schemeClr val="tx1"/>
              </a:solidFill>
            </a:endParaRPr>
          </a:p>
        </p:txBody>
      </p:sp>
      <p:sp>
        <p:nvSpPr>
          <p:cNvPr id="31" name="Rectangle à coins arrondis 30"/>
          <p:cNvSpPr/>
          <p:nvPr/>
        </p:nvSpPr>
        <p:spPr>
          <a:xfrm>
            <a:off x="7317069" y="3400585"/>
            <a:ext cx="663587" cy="2199367"/>
          </a:xfrm>
          <a:prstGeom prst="roundRect">
            <a:avLst/>
          </a:prstGeom>
          <a:noFill/>
          <a:ln w="38100">
            <a:solidFill>
              <a:srgbClr val="BF594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solidFill>
                <a:schemeClr val="tx1"/>
              </a:solidFill>
            </a:endParaRPr>
          </a:p>
        </p:txBody>
      </p:sp>
      <p:sp>
        <p:nvSpPr>
          <p:cNvPr id="32" name="Rectangle à coins arrondis 31"/>
          <p:cNvSpPr/>
          <p:nvPr/>
        </p:nvSpPr>
        <p:spPr>
          <a:xfrm>
            <a:off x="8124785" y="750073"/>
            <a:ext cx="663587" cy="1175284"/>
          </a:xfrm>
          <a:prstGeom prst="roundRect">
            <a:avLst/>
          </a:prstGeom>
          <a:noFill/>
          <a:ln w="38100">
            <a:solidFill>
              <a:srgbClr val="BF594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solidFill>
                <a:schemeClr val="tx1"/>
              </a:solidFill>
            </a:endParaRPr>
          </a:p>
        </p:txBody>
      </p:sp>
    </p:spTree>
    <p:extLst>
      <p:ext uri="{BB962C8B-B14F-4D97-AF65-F5344CB8AC3E}">
        <p14:creationId xmlns:p14="http://schemas.microsoft.com/office/powerpoint/2010/main" val="1005712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P spid="30" grpId="0" animBg="1"/>
      <p:bldP spid="31" grpId="0" animBg="1"/>
      <p:bldP spid="3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899486" y="368845"/>
            <a:ext cx="7389490" cy="369332"/>
          </a:xfrm>
          <a:prstGeom prst="rect">
            <a:avLst/>
          </a:prstGeom>
          <a:noFill/>
        </p:spPr>
        <p:txBody>
          <a:bodyPr wrap="square" rtlCol="0">
            <a:spAutoFit/>
          </a:bodyPr>
          <a:lstStyle/>
          <a:p>
            <a:r>
              <a:rPr lang="fr-FR" dirty="0" smtClean="0"/>
              <a:t> </a:t>
            </a:r>
            <a:r>
              <a:rPr lang="fr-FR" b="1" dirty="0">
                <a:solidFill>
                  <a:schemeClr val="accent2">
                    <a:lumMod val="50000"/>
                  </a:schemeClr>
                </a:solidFill>
              </a:rPr>
              <a:t>NOTE SUR LES OLYMPIADES DES SCIENCES DE L’INGÉNIEUR SESSION 2021  </a:t>
            </a:r>
          </a:p>
        </p:txBody>
      </p:sp>
      <p:sp>
        <p:nvSpPr>
          <p:cNvPr id="3" name="ZoneTexte 2"/>
          <p:cNvSpPr txBox="1"/>
          <p:nvPr/>
        </p:nvSpPr>
        <p:spPr>
          <a:xfrm>
            <a:off x="682053" y="1214203"/>
            <a:ext cx="8019738" cy="4524315"/>
          </a:xfrm>
          <a:prstGeom prst="rect">
            <a:avLst/>
          </a:prstGeom>
          <a:noFill/>
        </p:spPr>
        <p:txBody>
          <a:bodyPr wrap="square" rtlCol="0">
            <a:spAutoFit/>
          </a:bodyPr>
          <a:lstStyle/>
          <a:p>
            <a:r>
              <a:rPr lang="fr-FR" b="1" dirty="0" smtClean="0"/>
              <a:t>Support </a:t>
            </a:r>
            <a:r>
              <a:rPr lang="fr-FR" b="1" dirty="0"/>
              <a:t>des Olympiades des Sciences de l’ingénieur </a:t>
            </a:r>
          </a:p>
          <a:p>
            <a:r>
              <a:rPr lang="fr-FR" dirty="0"/>
              <a:t>Le projet caractérise la pédagogie active visant à faire acquérir les compétences des programmes des enseignements de spécialités SI, IT, I2D et 2I2D. </a:t>
            </a:r>
          </a:p>
          <a:p>
            <a:r>
              <a:rPr lang="fr-FR" dirty="0"/>
              <a:t>Il s’agit d’adosser les Olympiades des sciences de l’ingénieur, pour les finales académiques et pour la finale nationale, aux projets conduits par les élèves au cours du cycle terminal. </a:t>
            </a:r>
          </a:p>
          <a:p>
            <a:r>
              <a:rPr lang="fr-FR" dirty="0"/>
              <a:t>Communiquée chaque année à l’issue de la finale nationale, une thématique commune sera proposée aux équipes qui souhaitent concourir, à partir de laquelle celles-ci pourront développer un projet de SI ou de STI2D, en classe de première ou de terminale. </a:t>
            </a:r>
          </a:p>
          <a:p>
            <a:r>
              <a:rPr lang="fr-FR" dirty="0"/>
              <a:t>Pour l’année 2021, la thématique proposée est </a:t>
            </a:r>
            <a:r>
              <a:rPr lang="fr-FR" dirty="0" smtClean="0"/>
              <a:t>: </a:t>
            </a:r>
          </a:p>
          <a:p>
            <a:r>
              <a:rPr lang="fr-FR" b="1" smtClean="0"/>
              <a:t>« </a:t>
            </a:r>
            <a:r>
              <a:rPr lang="fr-FR" b="1" dirty="0" smtClean="0"/>
              <a:t>l’Ingénierie </a:t>
            </a:r>
            <a:r>
              <a:rPr lang="fr-FR" b="1" dirty="0"/>
              <a:t>au service de la santé </a:t>
            </a:r>
            <a:r>
              <a:rPr lang="fr-FR" b="1"/>
              <a:t>». </a:t>
            </a:r>
            <a:endParaRPr lang="fr-FR" b="1" smtClean="0"/>
          </a:p>
          <a:p>
            <a:endParaRPr lang="fr-FR" dirty="0"/>
          </a:p>
          <a:p>
            <a:r>
              <a:rPr lang="fr-FR" dirty="0"/>
              <a:t>Compte tenu du caractère tardif de cette proposition, cette thématique constitue une proposition conseillée mais non imposée pour la session 2021. </a:t>
            </a:r>
          </a:p>
          <a:p>
            <a:endParaRPr lang="fr-FR" dirty="0"/>
          </a:p>
        </p:txBody>
      </p:sp>
    </p:spTree>
    <p:extLst>
      <p:ext uri="{BB962C8B-B14F-4D97-AF65-F5344CB8AC3E}">
        <p14:creationId xmlns:p14="http://schemas.microsoft.com/office/powerpoint/2010/main" val="8073865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899486" y="368845"/>
            <a:ext cx="7389490" cy="369332"/>
          </a:xfrm>
          <a:prstGeom prst="rect">
            <a:avLst/>
          </a:prstGeom>
          <a:noFill/>
        </p:spPr>
        <p:txBody>
          <a:bodyPr wrap="square" rtlCol="0">
            <a:spAutoFit/>
          </a:bodyPr>
          <a:lstStyle/>
          <a:p>
            <a:r>
              <a:rPr lang="fr-FR" dirty="0" smtClean="0"/>
              <a:t> </a:t>
            </a:r>
            <a:r>
              <a:rPr lang="fr-FR" b="1" dirty="0">
                <a:solidFill>
                  <a:schemeClr val="accent2">
                    <a:lumMod val="50000"/>
                  </a:schemeClr>
                </a:solidFill>
              </a:rPr>
              <a:t>NOTE SUR LES OLYMPIADES DES SCIENCES DE L’INGÉNIEUR SESSION 2021  </a:t>
            </a:r>
          </a:p>
        </p:txBody>
      </p:sp>
      <p:sp>
        <p:nvSpPr>
          <p:cNvPr id="3" name="ZoneTexte 2"/>
          <p:cNvSpPr txBox="1"/>
          <p:nvPr/>
        </p:nvSpPr>
        <p:spPr>
          <a:xfrm>
            <a:off x="682053" y="1214203"/>
            <a:ext cx="8019738" cy="4524315"/>
          </a:xfrm>
          <a:prstGeom prst="rect">
            <a:avLst/>
          </a:prstGeom>
          <a:noFill/>
        </p:spPr>
        <p:txBody>
          <a:bodyPr wrap="square" rtlCol="0">
            <a:spAutoFit/>
          </a:bodyPr>
          <a:lstStyle/>
          <a:p>
            <a:r>
              <a:rPr lang="fr-FR" b="1" dirty="0"/>
              <a:t>Intégration de la préparation des Olympiades de Sciences de l’ingénieur dans les progressions pédagogiques </a:t>
            </a:r>
          </a:p>
          <a:p>
            <a:r>
              <a:rPr lang="fr-FR" dirty="0"/>
              <a:t>Il s’agit d’insérer la démarche de projet des Olympiades de Sciences de l’ingénieur au sein des progressions pédagogiques. </a:t>
            </a:r>
            <a:endParaRPr lang="fr-FR" dirty="0" smtClean="0"/>
          </a:p>
          <a:p>
            <a:endParaRPr lang="fr-FR" dirty="0"/>
          </a:p>
          <a:p>
            <a:r>
              <a:rPr lang="fr-FR" i="1" dirty="0" smtClean="0"/>
              <a:t>* Pour </a:t>
            </a:r>
            <a:r>
              <a:rPr lang="fr-FR" i="1" dirty="0"/>
              <a:t>les classes de première SI </a:t>
            </a:r>
          </a:p>
          <a:p>
            <a:endParaRPr lang="fr-FR" dirty="0"/>
          </a:p>
          <a:p>
            <a:r>
              <a:rPr lang="fr-FR" dirty="0"/>
              <a:t>En classe de première générale, en spécialité SI, le projet de 12 heures pourra être le support exploité aux Olympiades. Ce projet est placé au cours du premier trimestre de l’année N-1 du baccalauréat. Toutefois, les activités prévues dans la progression annuelle de la classe de première, notamment en travaux pratiques, pourront s’appuyer dans la suite de l’année sur la thématique des Olympiades de Sciences de l’Ingénieur pour développer des activités pédagogiques. Les activités d’analyse, de modélisation et résolution, d’expérimentation de communication, pourront mobiliser les supports produits pendant la phase de projet et ainsi préparer la présentation aux Olympiades de Sciences de l’Ingénieur. </a:t>
            </a:r>
          </a:p>
        </p:txBody>
      </p:sp>
    </p:spTree>
    <p:extLst>
      <p:ext uri="{BB962C8B-B14F-4D97-AF65-F5344CB8AC3E}">
        <p14:creationId xmlns:p14="http://schemas.microsoft.com/office/powerpoint/2010/main" val="11820209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899486" y="368845"/>
            <a:ext cx="7389490" cy="369332"/>
          </a:xfrm>
          <a:prstGeom prst="rect">
            <a:avLst/>
          </a:prstGeom>
          <a:noFill/>
        </p:spPr>
        <p:txBody>
          <a:bodyPr wrap="square" rtlCol="0">
            <a:spAutoFit/>
          </a:bodyPr>
          <a:lstStyle/>
          <a:p>
            <a:r>
              <a:rPr lang="fr-FR" dirty="0" smtClean="0"/>
              <a:t> </a:t>
            </a:r>
            <a:r>
              <a:rPr lang="fr-FR" b="1" dirty="0">
                <a:solidFill>
                  <a:schemeClr val="accent2">
                    <a:lumMod val="50000"/>
                  </a:schemeClr>
                </a:solidFill>
              </a:rPr>
              <a:t>NOTE SUR LES OLYMPIADES DES SCIENCES DE L’INGÉNIEUR SESSION 2021  </a:t>
            </a:r>
          </a:p>
        </p:txBody>
      </p:sp>
      <p:sp>
        <p:nvSpPr>
          <p:cNvPr id="3" name="ZoneTexte 2"/>
          <p:cNvSpPr txBox="1"/>
          <p:nvPr/>
        </p:nvSpPr>
        <p:spPr>
          <a:xfrm>
            <a:off x="682053" y="1214203"/>
            <a:ext cx="8019738" cy="3139321"/>
          </a:xfrm>
          <a:prstGeom prst="rect">
            <a:avLst/>
          </a:prstGeom>
          <a:noFill/>
        </p:spPr>
        <p:txBody>
          <a:bodyPr wrap="square" rtlCol="0">
            <a:spAutoFit/>
          </a:bodyPr>
          <a:lstStyle/>
          <a:p>
            <a:endParaRPr lang="fr-FR" dirty="0"/>
          </a:p>
          <a:p>
            <a:r>
              <a:rPr lang="fr-FR" i="1" dirty="0" smtClean="0"/>
              <a:t>* Pour </a:t>
            </a:r>
            <a:r>
              <a:rPr lang="fr-FR" i="1" dirty="0"/>
              <a:t>les classes de première STI2D </a:t>
            </a:r>
          </a:p>
          <a:p>
            <a:endParaRPr lang="fr-FR" dirty="0" smtClean="0"/>
          </a:p>
          <a:p>
            <a:r>
              <a:rPr lang="fr-FR" dirty="0" smtClean="0"/>
              <a:t>L’enseignement </a:t>
            </a:r>
            <a:r>
              <a:rPr lang="fr-FR" dirty="0"/>
              <a:t>de la spécialité Innovation technologique est fondé sur la créativité, l’approche design et innovation. Il permet d’identifier et d’approfondir des possibilités de réponse à un besoin, sans préjuger d’une solution unique. La pédagogie de projet qui prévaut pour l’enseignement de spécialité Innovation Technologique pourra s’appuyer sur la thématique proposée annuellement dans le cadre des Olympiades de Sciences de l’ingénieur. Un prolongement dans le cadre de l’enseignement d’Ingénierie et développement durable pourra conduire à des expérimentations de solutions technologiques et de simulations. </a:t>
            </a:r>
          </a:p>
        </p:txBody>
      </p:sp>
    </p:spTree>
    <p:extLst>
      <p:ext uri="{BB962C8B-B14F-4D97-AF65-F5344CB8AC3E}">
        <p14:creationId xmlns:p14="http://schemas.microsoft.com/office/powerpoint/2010/main" val="11365462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899486" y="368845"/>
            <a:ext cx="7389490" cy="369332"/>
          </a:xfrm>
          <a:prstGeom prst="rect">
            <a:avLst/>
          </a:prstGeom>
          <a:noFill/>
        </p:spPr>
        <p:txBody>
          <a:bodyPr wrap="square" rtlCol="0">
            <a:spAutoFit/>
          </a:bodyPr>
          <a:lstStyle/>
          <a:p>
            <a:r>
              <a:rPr lang="fr-FR" dirty="0" smtClean="0"/>
              <a:t> </a:t>
            </a:r>
            <a:r>
              <a:rPr lang="fr-FR" b="1" dirty="0">
                <a:solidFill>
                  <a:schemeClr val="accent2">
                    <a:lumMod val="50000"/>
                  </a:schemeClr>
                </a:solidFill>
              </a:rPr>
              <a:t>NOTE SUR LES OLYMPIADES DES SCIENCES DE L’INGÉNIEUR SESSION 2021  </a:t>
            </a:r>
          </a:p>
        </p:txBody>
      </p:sp>
      <p:sp>
        <p:nvSpPr>
          <p:cNvPr id="3" name="ZoneTexte 2"/>
          <p:cNvSpPr txBox="1"/>
          <p:nvPr/>
        </p:nvSpPr>
        <p:spPr>
          <a:xfrm>
            <a:off x="682053" y="1214203"/>
            <a:ext cx="8019738" cy="2585323"/>
          </a:xfrm>
          <a:prstGeom prst="rect">
            <a:avLst/>
          </a:prstGeom>
          <a:noFill/>
        </p:spPr>
        <p:txBody>
          <a:bodyPr wrap="square" rtlCol="0">
            <a:spAutoFit/>
          </a:bodyPr>
          <a:lstStyle/>
          <a:p>
            <a:endParaRPr lang="fr-FR" dirty="0"/>
          </a:p>
          <a:p>
            <a:r>
              <a:rPr lang="fr-FR" i="1" dirty="0" smtClean="0"/>
              <a:t>* Pour </a:t>
            </a:r>
            <a:r>
              <a:rPr lang="fr-FR" i="1" dirty="0"/>
              <a:t>les classes de terminale SI et STI2D </a:t>
            </a:r>
            <a:endParaRPr lang="fr-FR" i="1" dirty="0" smtClean="0"/>
          </a:p>
          <a:p>
            <a:endParaRPr lang="fr-FR" dirty="0" smtClean="0"/>
          </a:p>
          <a:p>
            <a:r>
              <a:rPr lang="fr-FR" dirty="0" smtClean="0"/>
              <a:t>Le </a:t>
            </a:r>
            <a:r>
              <a:rPr lang="fr-FR" dirty="0"/>
              <a:t>calendrier des épreuves écrites de spécialité conduit à proposer une préparation des Olympiades des Sciences de l’ingénieur en deux temps. Un premier temps qui se situe dans la progression annuelle avant les épreuves écrites de spécialités du baccalauréat, un second temps qui se déroulera à la suite des épreuves écrites de spécialités et se prolongera jusqu’à la finale académique des Olympiades de Sciences de l’ingénieur. </a:t>
            </a:r>
          </a:p>
        </p:txBody>
      </p:sp>
    </p:spTree>
    <p:extLst>
      <p:ext uri="{BB962C8B-B14F-4D97-AF65-F5344CB8AC3E}">
        <p14:creationId xmlns:p14="http://schemas.microsoft.com/office/powerpoint/2010/main" val="42786757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899486" y="368845"/>
            <a:ext cx="7389490" cy="369332"/>
          </a:xfrm>
          <a:prstGeom prst="rect">
            <a:avLst/>
          </a:prstGeom>
          <a:noFill/>
        </p:spPr>
        <p:txBody>
          <a:bodyPr wrap="square" rtlCol="0">
            <a:spAutoFit/>
          </a:bodyPr>
          <a:lstStyle/>
          <a:p>
            <a:r>
              <a:rPr lang="fr-FR" dirty="0" smtClean="0"/>
              <a:t> </a:t>
            </a:r>
            <a:r>
              <a:rPr lang="fr-FR" b="1" dirty="0">
                <a:solidFill>
                  <a:schemeClr val="accent2">
                    <a:lumMod val="50000"/>
                  </a:schemeClr>
                </a:solidFill>
              </a:rPr>
              <a:t>NOTE SUR LES OLYMPIADES DES SCIENCES DE L’INGÉNIEUR SESSION 2021  </a:t>
            </a:r>
          </a:p>
        </p:txBody>
      </p:sp>
      <p:sp>
        <p:nvSpPr>
          <p:cNvPr id="3" name="ZoneTexte 2"/>
          <p:cNvSpPr txBox="1"/>
          <p:nvPr/>
        </p:nvSpPr>
        <p:spPr>
          <a:xfrm>
            <a:off x="682053" y="1088697"/>
            <a:ext cx="8019738" cy="5355312"/>
          </a:xfrm>
          <a:prstGeom prst="rect">
            <a:avLst/>
          </a:prstGeom>
          <a:noFill/>
        </p:spPr>
        <p:txBody>
          <a:bodyPr wrap="square" rtlCol="0">
            <a:spAutoFit/>
          </a:bodyPr>
          <a:lstStyle/>
          <a:p>
            <a:r>
              <a:rPr lang="fr-FR" dirty="0" smtClean="0"/>
              <a:t>- 1</a:t>
            </a:r>
            <a:r>
              <a:rPr lang="fr-FR" baseline="30000" dirty="0" smtClean="0"/>
              <a:t>er</a:t>
            </a:r>
            <a:r>
              <a:rPr lang="fr-FR" dirty="0" smtClean="0"/>
              <a:t> temps </a:t>
            </a:r>
            <a:endParaRPr lang="fr-FR" dirty="0"/>
          </a:p>
          <a:p>
            <a:endParaRPr lang="fr-FR" dirty="0"/>
          </a:p>
          <a:p>
            <a:r>
              <a:rPr lang="fr-FR" dirty="0"/>
              <a:t>Cette phase, d’une durée limitée, pourra être positionnée dans la progression pédagogique avant l’épreuve de spécialité mi-mars en s’appuyant sur la thématique proposée. Les élèves imaginent les solutions pour répondre à un besoin, modélisent les solutions et développent des réalisations numériques qui permettent de simuler des performances clairement définies. Les activités pédagogiques développent les compétences d’innovation et d’analyse, de modélisation et résolution, de simulation et de communication. </a:t>
            </a:r>
            <a:endParaRPr lang="fr-FR" dirty="0" smtClean="0"/>
          </a:p>
          <a:p>
            <a:endParaRPr lang="fr-FR" dirty="0"/>
          </a:p>
          <a:p>
            <a:r>
              <a:rPr lang="fr-FR" dirty="0" smtClean="0"/>
              <a:t>- 2</a:t>
            </a:r>
            <a:r>
              <a:rPr lang="fr-FR" baseline="30000" dirty="0" smtClean="0"/>
              <a:t>e</a:t>
            </a:r>
            <a:r>
              <a:rPr lang="fr-FR" dirty="0" smtClean="0"/>
              <a:t> temps </a:t>
            </a:r>
            <a:endParaRPr lang="fr-FR" dirty="0"/>
          </a:p>
          <a:p>
            <a:endParaRPr lang="fr-FR" dirty="0"/>
          </a:p>
          <a:p>
            <a:r>
              <a:rPr lang="fr-FR" dirty="0"/>
              <a:t>Après les épreuves écrites de spécialité, cette phase conduit à matérialiser les solutions imaginées par la réalisation d’un prototype fonctionnel qui répond à tout ou partie du besoin exprimé. Ce support matériel permet de mener des expérimentations, d’implanter les programmes informatiques de commande et de les optimiser, de mesurer des performances pour les comparer avec celles attendues au </a:t>
            </a:r>
            <a:r>
              <a:rPr lang="fr-FR" dirty="0" err="1"/>
              <a:t>CdCF</a:t>
            </a:r>
            <a:r>
              <a:rPr lang="fr-FR" dirty="0"/>
              <a:t>. Cette phase se tiendra sur environ six semaines et se poursuivra jusqu’à la finale nationale. </a:t>
            </a:r>
          </a:p>
        </p:txBody>
      </p:sp>
    </p:spTree>
    <p:extLst>
      <p:ext uri="{BB962C8B-B14F-4D97-AF65-F5344CB8AC3E}">
        <p14:creationId xmlns:p14="http://schemas.microsoft.com/office/powerpoint/2010/main" val="3884299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1692" y="986814"/>
            <a:ext cx="8792308" cy="4524315"/>
          </a:xfrm>
          <a:prstGeom prst="rect">
            <a:avLst/>
          </a:prstGeom>
        </p:spPr>
        <p:txBody>
          <a:bodyPr wrap="square">
            <a:spAutoFit/>
          </a:bodyPr>
          <a:lstStyle/>
          <a:p>
            <a:r>
              <a:rPr lang="fr-FR" b="1" dirty="0">
                <a:solidFill>
                  <a:srgbClr val="000000"/>
                </a:solidFill>
                <a:latin typeface="Calibri" panose="020F0502020204030204" pitchFamily="34" charset="0"/>
              </a:rPr>
              <a:t>Critères d’évaluation des candidats lors des finales académique et nationale </a:t>
            </a:r>
            <a:r>
              <a:rPr lang="fr-FR" b="1" dirty="0" smtClean="0">
                <a:solidFill>
                  <a:srgbClr val="000000"/>
                </a:solidFill>
                <a:latin typeface="Calibri" panose="020F0502020204030204" pitchFamily="34" charset="0"/>
              </a:rPr>
              <a:t>:</a:t>
            </a:r>
          </a:p>
          <a:p>
            <a:endParaRPr lang="fr-FR" dirty="0">
              <a:solidFill>
                <a:srgbClr val="000000"/>
              </a:solidFill>
              <a:latin typeface="Calibri" panose="020F0502020204030204" pitchFamily="34" charset="0"/>
            </a:endParaRPr>
          </a:p>
          <a:p>
            <a:r>
              <a:rPr lang="fr-FR" dirty="0">
                <a:solidFill>
                  <a:srgbClr val="000000"/>
                </a:solidFill>
                <a:latin typeface="Calibri" panose="020F0502020204030204" pitchFamily="34" charset="0"/>
              </a:rPr>
              <a:t>Pour l’évaluation des candidats, quel que soit le niveau ou la spécialité d’origine, les démarches d’innovation seront valorisées. </a:t>
            </a:r>
          </a:p>
          <a:p>
            <a:r>
              <a:rPr lang="fr-FR" dirty="0">
                <a:solidFill>
                  <a:srgbClr val="000000"/>
                </a:solidFill>
                <a:latin typeface="Calibri" panose="020F0502020204030204" pitchFamily="34" charset="0"/>
              </a:rPr>
              <a:t>Les grilles d’évaluation comprendront les mêmes critères dans les temps de finales académiques ou nationale. </a:t>
            </a:r>
          </a:p>
          <a:p>
            <a:r>
              <a:rPr lang="fr-FR" dirty="0">
                <a:solidFill>
                  <a:srgbClr val="000000"/>
                </a:solidFill>
                <a:latin typeface="Calibri" panose="020F0502020204030204" pitchFamily="34" charset="0"/>
              </a:rPr>
              <a:t>Toutefois, les compétences évaluées seront pondérées pour différencier les différents temps de la conduite de projet mis en </a:t>
            </a:r>
            <a:r>
              <a:rPr lang="fr-FR" dirty="0" smtClean="0">
                <a:solidFill>
                  <a:srgbClr val="000000"/>
                </a:solidFill>
                <a:latin typeface="Calibri" panose="020F0502020204030204" pitchFamily="34" charset="0"/>
              </a:rPr>
              <a:t>œuvre </a:t>
            </a:r>
            <a:r>
              <a:rPr lang="fr-FR" dirty="0">
                <a:solidFill>
                  <a:srgbClr val="000000"/>
                </a:solidFill>
                <a:latin typeface="Calibri" panose="020F0502020204030204" pitchFamily="34" charset="0"/>
              </a:rPr>
              <a:t>pour les finales académiques d’une part et pour la finale nationale d’autre part : </a:t>
            </a:r>
          </a:p>
          <a:p>
            <a:r>
              <a:rPr lang="fr-FR" dirty="0" smtClean="0">
                <a:solidFill>
                  <a:srgbClr val="000000"/>
                </a:solidFill>
                <a:latin typeface="Calibri" panose="020F0502020204030204" pitchFamily="34" charset="0"/>
              </a:rPr>
              <a:t>- </a:t>
            </a:r>
            <a:r>
              <a:rPr lang="fr-FR" dirty="0">
                <a:solidFill>
                  <a:srgbClr val="000000"/>
                </a:solidFill>
                <a:latin typeface="Calibri" panose="020F0502020204030204" pitchFamily="34" charset="0"/>
              </a:rPr>
              <a:t>la </a:t>
            </a:r>
            <a:r>
              <a:rPr lang="fr-FR" b="1" dirty="0">
                <a:solidFill>
                  <a:srgbClr val="000000"/>
                </a:solidFill>
                <a:latin typeface="Calibri" panose="020F0502020204030204" pitchFamily="34" charset="0"/>
              </a:rPr>
              <a:t>finale académique </a:t>
            </a:r>
            <a:r>
              <a:rPr lang="fr-FR" dirty="0">
                <a:solidFill>
                  <a:srgbClr val="000000"/>
                </a:solidFill>
                <a:latin typeface="Calibri" panose="020F0502020204030204" pitchFamily="34" charset="0"/>
              </a:rPr>
              <a:t>valorisera les compétences d’innovation, d’analyse, de modélisation, de résolution, de simulation, de communication ; </a:t>
            </a:r>
          </a:p>
          <a:p>
            <a:r>
              <a:rPr lang="fr-FR" u="sng" dirty="0" smtClean="0">
                <a:solidFill>
                  <a:srgbClr val="000000"/>
                </a:solidFill>
                <a:latin typeface="Calibri" panose="020F0502020204030204" pitchFamily="34" charset="0"/>
              </a:rPr>
              <a:t>Un </a:t>
            </a:r>
            <a:r>
              <a:rPr lang="fr-FR" u="sng" dirty="0">
                <a:solidFill>
                  <a:srgbClr val="000000"/>
                </a:solidFill>
                <a:latin typeface="Calibri" panose="020F0502020204030204" pitchFamily="34" charset="0"/>
              </a:rPr>
              <a:t>prototype fonctionnel finalisé ne sera pas attendu. </a:t>
            </a:r>
          </a:p>
          <a:p>
            <a:endParaRPr lang="fr-FR" dirty="0" smtClean="0">
              <a:solidFill>
                <a:srgbClr val="000000"/>
              </a:solidFill>
              <a:latin typeface="Calibri" panose="020F0502020204030204" pitchFamily="34" charset="0"/>
            </a:endParaRPr>
          </a:p>
          <a:p>
            <a:r>
              <a:rPr lang="fr-FR" dirty="0" smtClean="0">
                <a:solidFill>
                  <a:srgbClr val="000000"/>
                </a:solidFill>
                <a:latin typeface="Calibri" panose="020F0502020204030204" pitchFamily="34" charset="0"/>
              </a:rPr>
              <a:t>- </a:t>
            </a:r>
            <a:r>
              <a:rPr lang="fr-FR" dirty="0">
                <a:solidFill>
                  <a:srgbClr val="000000"/>
                </a:solidFill>
                <a:latin typeface="Calibri" panose="020F0502020204030204" pitchFamily="34" charset="0"/>
              </a:rPr>
              <a:t>la </a:t>
            </a:r>
            <a:r>
              <a:rPr lang="fr-FR" b="1" dirty="0">
                <a:solidFill>
                  <a:srgbClr val="000000"/>
                </a:solidFill>
                <a:latin typeface="Calibri" panose="020F0502020204030204" pitchFamily="34" charset="0"/>
              </a:rPr>
              <a:t>finale nationale </a:t>
            </a:r>
            <a:r>
              <a:rPr lang="fr-FR" dirty="0">
                <a:solidFill>
                  <a:srgbClr val="000000"/>
                </a:solidFill>
                <a:latin typeface="Calibri" panose="020F0502020204030204" pitchFamily="34" charset="0"/>
              </a:rPr>
              <a:t>valorisera l’ensemble des compétences définies dans les programmes. </a:t>
            </a:r>
          </a:p>
          <a:p>
            <a:r>
              <a:rPr lang="fr-FR" u="sng" dirty="0" smtClean="0">
                <a:solidFill>
                  <a:srgbClr val="000000"/>
                </a:solidFill>
                <a:latin typeface="Calibri" panose="020F0502020204030204" pitchFamily="34" charset="0"/>
              </a:rPr>
              <a:t>La </a:t>
            </a:r>
            <a:r>
              <a:rPr lang="fr-FR" u="sng" dirty="0">
                <a:solidFill>
                  <a:srgbClr val="000000"/>
                </a:solidFill>
                <a:latin typeface="Calibri" panose="020F0502020204030204" pitchFamily="34" charset="0"/>
              </a:rPr>
              <a:t>réalisation de tout ou partie d’un prototype fonctionnel </a:t>
            </a:r>
            <a:r>
              <a:rPr lang="fr-FR" dirty="0">
                <a:solidFill>
                  <a:srgbClr val="000000"/>
                </a:solidFill>
                <a:latin typeface="Calibri" panose="020F0502020204030204" pitchFamily="34" charset="0"/>
              </a:rPr>
              <a:t>permettant des expérimentations et des mesures de performances </a:t>
            </a:r>
            <a:r>
              <a:rPr lang="fr-FR" u="sng" dirty="0">
                <a:solidFill>
                  <a:srgbClr val="000000"/>
                </a:solidFill>
                <a:latin typeface="Calibri" panose="020F0502020204030204" pitchFamily="34" charset="0"/>
              </a:rPr>
              <a:t>sera valorisée </a:t>
            </a:r>
            <a:r>
              <a:rPr lang="fr-FR" dirty="0">
                <a:solidFill>
                  <a:srgbClr val="000000"/>
                </a:solidFill>
                <a:latin typeface="Calibri" panose="020F0502020204030204" pitchFamily="34" charset="0"/>
              </a:rPr>
              <a:t>lors de la finale nationale. </a:t>
            </a:r>
            <a:endParaRPr lang="fr-FR" dirty="0"/>
          </a:p>
        </p:txBody>
      </p:sp>
      <p:sp>
        <p:nvSpPr>
          <p:cNvPr id="3" name="ZoneTexte 2"/>
          <p:cNvSpPr txBox="1"/>
          <p:nvPr/>
        </p:nvSpPr>
        <p:spPr>
          <a:xfrm>
            <a:off x="899486" y="368845"/>
            <a:ext cx="7389490" cy="369332"/>
          </a:xfrm>
          <a:prstGeom prst="rect">
            <a:avLst/>
          </a:prstGeom>
          <a:noFill/>
        </p:spPr>
        <p:txBody>
          <a:bodyPr wrap="square" rtlCol="0">
            <a:spAutoFit/>
          </a:bodyPr>
          <a:lstStyle/>
          <a:p>
            <a:r>
              <a:rPr lang="fr-FR" dirty="0" smtClean="0"/>
              <a:t> </a:t>
            </a:r>
            <a:r>
              <a:rPr lang="fr-FR" b="1" dirty="0">
                <a:solidFill>
                  <a:schemeClr val="accent2">
                    <a:lumMod val="50000"/>
                  </a:schemeClr>
                </a:solidFill>
              </a:rPr>
              <a:t>NOTE SUR LES OLYMPIADES DES SCIENCES DE L’INGÉNIEUR SESSION 2021  </a:t>
            </a:r>
          </a:p>
        </p:txBody>
      </p:sp>
    </p:spTree>
    <p:extLst>
      <p:ext uri="{BB962C8B-B14F-4D97-AF65-F5344CB8AC3E}">
        <p14:creationId xmlns:p14="http://schemas.microsoft.com/office/powerpoint/2010/main" val="819780059"/>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page de presentation et de parti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12960</TotalTime>
  <Words>978</Words>
  <Application>Microsoft Office PowerPoint</Application>
  <PresentationFormat>Affichage à l'écran (4:3)</PresentationFormat>
  <Paragraphs>72</Paragraphs>
  <Slides>9</Slides>
  <Notes>7</Notes>
  <HiddenSlides>0</HiddenSlides>
  <MMClips>0</MMClips>
  <ScaleCrop>false</ScaleCrop>
  <HeadingPairs>
    <vt:vector size="6" baseType="variant">
      <vt:variant>
        <vt:lpstr>Polices utilisées</vt:lpstr>
      </vt:variant>
      <vt:variant>
        <vt:i4>2</vt:i4>
      </vt:variant>
      <vt:variant>
        <vt:lpstr>Thème</vt:lpstr>
      </vt:variant>
      <vt:variant>
        <vt:i4>2</vt:i4>
      </vt:variant>
      <vt:variant>
        <vt:lpstr>Titres des diapositives</vt:lpstr>
      </vt:variant>
      <vt:variant>
        <vt:i4>9</vt:i4>
      </vt:variant>
    </vt:vector>
  </HeadingPairs>
  <TitlesOfParts>
    <vt:vector size="13" baseType="lpstr">
      <vt:lpstr>Arial</vt:lpstr>
      <vt:lpstr>Calibri</vt:lpstr>
      <vt:lpstr>Thème Office</vt:lpstr>
      <vt:lpstr>page de presentation et de partie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perso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du programme STI2D 2021</dc:title>
  <dc:creator>Frédéric TARAUD</dc:creator>
  <cp:lastModifiedBy>Massey Jean-Luc</cp:lastModifiedBy>
  <cp:revision>523</cp:revision>
  <cp:lastPrinted>2018-09-07T10:09:55Z</cp:lastPrinted>
  <dcterms:created xsi:type="dcterms:W3CDTF">2018-05-28T09:17:26Z</dcterms:created>
  <dcterms:modified xsi:type="dcterms:W3CDTF">2020-12-02T13:52:19Z</dcterms:modified>
</cp:coreProperties>
</file>