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325" r:id="rId3"/>
    <p:sldId id="329" r:id="rId4"/>
    <p:sldId id="349" r:id="rId5"/>
    <p:sldId id="350" r:id="rId6"/>
    <p:sldId id="336" r:id="rId7"/>
    <p:sldId id="337" r:id="rId8"/>
    <p:sldId id="331" r:id="rId9"/>
    <p:sldId id="341" r:id="rId10"/>
    <p:sldId id="338" r:id="rId11"/>
    <p:sldId id="351" r:id="rId12"/>
    <p:sldId id="327" r:id="rId13"/>
    <p:sldId id="333" r:id="rId14"/>
    <p:sldId id="334" r:id="rId15"/>
    <p:sldId id="330" r:id="rId16"/>
    <p:sldId id="332" r:id="rId17"/>
    <p:sldId id="335" r:id="rId18"/>
    <p:sldId id="342" r:id="rId19"/>
    <p:sldId id="348" r:id="rId20"/>
  </p:sldIdLst>
  <p:sldSz cx="9144000" cy="6858000" type="screen4x3"/>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903"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Fort" initials="OF" lastIdx="6" clrIdx="0">
    <p:extLst/>
  </p:cmAuthor>
  <p:cmAuthor id="2" name="Frédéric TARAUD" initials="FT" lastIdx="1" clrIdx="1">
    <p:extLst/>
  </p:cmAuthor>
  <p:cmAuthor id="3" name="Samuel VIOLLIN" initials="SV"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E004F"/>
    <a:srgbClr val="CC0066"/>
    <a:srgbClr val="A2127F"/>
    <a:srgbClr val="EB9998"/>
    <a:srgbClr val="93CDDD"/>
    <a:srgbClr val="31859C"/>
    <a:srgbClr val="00B050"/>
    <a:srgbClr val="16AEB2"/>
    <a:srgbClr val="F4E8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9" autoAdjust="0"/>
    <p:restoredTop sz="73369" autoAdjust="0"/>
  </p:normalViewPr>
  <p:slideViewPr>
    <p:cSldViewPr snapToGrid="0" snapToObjects="1">
      <p:cViewPr varScale="1">
        <p:scale>
          <a:sx n="71" d="100"/>
          <a:sy n="71" d="100"/>
        </p:scale>
        <p:origin x="1116" y="42"/>
      </p:cViewPr>
      <p:guideLst>
        <p:guide orient="horz" pos="2205"/>
        <p:guide pos="2903"/>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9" d="100"/>
          <a:sy n="49" d="100"/>
        </p:scale>
        <p:origin x="-29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ACF27E7-3AA0-4496-B0E7-11DCD26846FB}" type="datetimeFigureOut">
              <a:rPr lang="fr-FR" smtClean="0"/>
              <a:t>01/12/2020</a:t>
            </a:fld>
            <a:endParaRPr lang="fr-FR"/>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BCED816-696A-4EE5-9023-9270B150057E}" type="slidenum">
              <a:rPr lang="fr-FR" smtClean="0"/>
              <a:t>‹N°›</a:t>
            </a:fld>
            <a:endParaRPr lang="fr-FR"/>
          </a:p>
        </p:txBody>
      </p:sp>
    </p:spTree>
    <p:extLst>
      <p:ext uri="{BB962C8B-B14F-4D97-AF65-F5344CB8AC3E}">
        <p14:creationId xmlns:p14="http://schemas.microsoft.com/office/powerpoint/2010/main" val="8219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371BCA-5831-A345-804C-67FF2F83CA62}" type="datetimeFigureOut">
              <a:rPr lang="fr-FR" smtClean="0"/>
              <a:t>01/12/2020</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DE501F2-2B48-A14B-AFC4-1D617FACCF21}" type="slidenum">
              <a:rPr lang="fr-FR" smtClean="0"/>
              <a:t>‹N°›</a:t>
            </a:fld>
            <a:endParaRPr lang="fr-FR"/>
          </a:p>
        </p:txBody>
      </p:sp>
    </p:spTree>
    <p:extLst>
      <p:ext uri="{BB962C8B-B14F-4D97-AF65-F5344CB8AC3E}">
        <p14:creationId xmlns:p14="http://schemas.microsoft.com/office/powerpoint/2010/main" val="2245116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smtClean="0"/>
              <a:t>La question Q1 est plutôt orientée</a:t>
            </a:r>
            <a:r>
              <a:rPr lang="fr-FR" i="1" baseline="0" dirty="0" smtClean="0"/>
              <a:t> </a:t>
            </a:r>
            <a:r>
              <a:rPr lang="fr-FR" i="1" dirty="0" smtClean="0"/>
              <a:t>math = problème de positionnement des panneaux et orientation ; optique géométrique, utilisation de </a:t>
            </a:r>
            <a:r>
              <a:rPr lang="fr-FR" i="1" dirty="0" err="1" smtClean="0"/>
              <a:t>GeoGebra</a:t>
            </a:r>
            <a:r>
              <a:rPr lang="fr-FR" i="1" dirty="0" smtClean="0"/>
              <a:t>, etc...</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La question Q2 peut se traduire par : est-ce que le four possède une puissance thermique suffisante pour la cuisson des aliments ? </a:t>
            </a:r>
            <a:r>
              <a:rPr lang="fr-FR" i="1" dirty="0" smtClean="0"/>
              <a:t>plutôt SI  = calcul de puissance et rendement, étude du rayonnement solaire, isolation des panneaux et pertes thermiques etc...)</a:t>
            </a:r>
          </a:p>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smtClean="0"/>
              <a:t>Pour le PNF</a:t>
            </a:r>
            <a:r>
              <a:rPr lang="fr-FR" i="1" baseline="0" dirty="0" smtClean="0"/>
              <a:t> : choix de la Q2</a:t>
            </a:r>
            <a:endParaRPr lang="fr-FR" i="1" dirty="0" smtClean="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2</a:t>
            </a:fld>
            <a:endParaRPr lang="fr-FR"/>
          </a:p>
        </p:txBody>
      </p:sp>
    </p:spTree>
    <p:extLst>
      <p:ext uri="{BB962C8B-B14F-4D97-AF65-F5344CB8AC3E}">
        <p14:creationId xmlns:p14="http://schemas.microsoft.com/office/powerpoint/2010/main" val="288009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retrouve des compétences similaires</a:t>
            </a:r>
            <a:r>
              <a:rPr lang="fr-FR" baseline="0" dirty="0" smtClean="0"/>
              <a:t> dans chaque programme.</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11</a:t>
            </a:fld>
            <a:endParaRPr lang="fr-FR"/>
          </a:p>
        </p:txBody>
      </p:sp>
    </p:spTree>
    <p:extLst>
      <p:ext uri="{BB962C8B-B14F-4D97-AF65-F5344CB8AC3E}">
        <p14:creationId xmlns:p14="http://schemas.microsoft.com/office/powerpoint/2010/main" val="356624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traitement de la question par le candidat répond au</a:t>
            </a:r>
            <a:r>
              <a:rPr lang="fr-FR" baseline="0" dirty="0" smtClean="0"/>
              <a:t> « pourquoi » avant de répondre au « comment ».</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12</a:t>
            </a:fld>
            <a:endParaRPr lang="fr-FR"/>
          </a:p>
        </p:txBody>
      </p:sp>
    </p:spTree>
    <p:extLst>
      <p:ext uri="{BB962C8B-B14F-4D97-AF65-F5344CB8AC3E}">
        <p14:creationId xmlns:p14="http://schemas.microsoft.com/office/powerpoint/2010/main" val="70343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0" dirty="0" smtClean="0"/>
              <a:t>Annexe 1 - Grille d'évaluation </a:t>
            </a:r>
            <a:r>
              <a:rPr lang="fr-FR" b="1" dirty="0" smtClean="0"/>
              <a:t>« indicative » </a:t>
            </a:r>
            <a:r>
              <a:rPr lang="fr-FR" b="0" dirty="0" smtClean="0"/>
              <a:t>de l'épreuve orale terminale</a:t>
            </a:r>
          </a:p>
          <a:p>
            <a:r>
              <a:rPr lang="fr-FR" dirty="0" smtClean="0"/>
              <a:t>Le jury pourra s’appuyer</a:t>
            </a:r>
            <a:r>
              <a:rPr lang="fr-FR" baseline="0" dirty="0" smtClean="0"/>
              <a:t> sur cette grille pour évaluer le candidat. Dans cette grille, l’évaluation des connaissances ne représente que 20% de l’évaluation. On est bien dans un oral de communication et d’argumentation. On retrouve bien dans la dernière colonne l’aspect « argumentation » qui s’appuie sur, ici encore, des connaissances.</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13</a:t>
            </a:fld>
            <a:endParaRPr lang="fr-FR"/>
          </a:p>
        </p:txBody>
      </p:sp>
    </p:spTree>
    <p:extLst>
      <p:ext uri="{BB962C8B-B14F-4D97-AF65-F5344CB8AC3E}">
        <p14:creationId xmlns:p14="http://schemas.microsoft.com/office/powerpoint/2010/main" val="343347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mise en relation des thématiques du programme de SI et des compétences des trois programmes permet de rechercher des pistes de questionnement. Les élèves peuvent et doivent être associés à cette recherche.</a:t>
            </a:r>
          </a:p>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15</a:t>
            </a:fld>
            <a:endParaRPr lang="fr-FR"/>
          </a:p>
        </p:txBody>
      </p:sp>
    </p:spTree>
    <p:extLst>
      <p:ext uri="{BB962C8B-B14F-4D97-AF65-F5344CB8AC3E}">
        <p14:creationId xmlns:p14="http://schemas.microsoft.com/office/powerpoint/2010/main" val="4234167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17</a:t>
            </a:fld>
            <a:endParaRPr lang="fr-FR"/>
          </a:p>
        </p:txBody>
      </p:sp>
    </p:spTree>
    <p:extLst>
      <p:ext uri="{BB962C8B-B14F-4D97-AF65-F5344CB8AC3E}">
        <p14:creationId xmlns:p14="http://schemas.microsoft.com/office/powerpoint/2010/main" val="29983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smtClean="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3</a:t>
            </a:fld>
            <a:endParaRPr lang="fr-FR"/>
          </a:p>
        </p:txBody>
      </p:sp>
    </p:spTree>
    <p:extLst>
      <p:ext uri="{BB962C8B-B14F-4D97-AF65-F5344CB8AC3E}">
        <p14:creationId xmlns:p14="http://schemas.microsoft.com/office/powerpoint/2010/main" val="282942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smtClean="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4</a:t>
            </a:fld>
            <a:endParaRPr lang="fr-FR"/>
          </a:p>
        </p:txBody>
      </p:sp>
    </p:spTree>
    <p:extLst>
      <p:ext uri="{BB962C8B-B14F-4D97-AF65-F5344CB8AC3E}">
        <p14:creationId xmlns:p14="http://schemas.microsoft.com/office/powerpoint/2010/main" val="348235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5</a:t>
            </a:fld>
            <a:endParaRPr lang="fr-FR"/>
          </a:p>
        </p:txBody>
      </p:sp>
    </p:spTree>
    <p:extLst>
      <p:ext uri="{BB962C8B-B14F-4D97-AF65-F5344CB8AC3E}">
        <p14:creationId xmlns:p14="http://schemas.microsoft.com/office/powerpoint/2010/main" val="172405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dernier temps est porté, pour sa préparation, par l’ensemble de</a:t>
            </a:r>
            <a:r>
              <a:rPr lang="fr-FR" baseline="0" dirty="0" smtClean="0"/>
              <a:t> l’équipe pédagogique et pas uniquement par les enseignants des deux spécialités choisies par l’élève en terminale.</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6</a:t>
            </a:fld>
            <a:endParaRPr lang="fr-FR"/>
          </a:p>
        </p:txBody>
      </p:sp>
    </p:spTree>
    <p:extLst>
      <p:ext uri="{BB962C8B-B14F-4D97-AF65-F5344CB8AC3E}">
        <p14:creationId xmlns:p14="http://schemas.microsoft.com/office/powerpoint/2010/main" val="127732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Projet de 48h plutôt (?) dans la dernière partie de l’année, après les épreuves écrites de spécialités.</a:t>
            </a:r>
          </a:p>
          <a:p>
            <a:r>
              <a:rPr lang="fr-FR" dirty="0" smtClean="0"/>
              <a:t>Le projet peut servir de support pour l’épreuve du grand oral.</a:t>
            </a:r>
          </a:p>
          <a:p>
            <a:r>
              <a:rPr lang="fr-FR" dirty="0" smtClean="0"/>
              <a:t>Le jury peut ne pas comporter de professeur de SI pour nos élèves ! Risque donc que la question spécifique SI ne soit pas retenue ! D’où l’intérêt de proposer des questions mixtes portant sur les deux spécialités ?</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7</a:t>
            </a:fld>
            <a:endParaRPr lang="fr-FR"/>
          </a:p>
        </p:txBody>
      </p:sp>
    </p:spTree>
    <p:extLst>
      <p:ext uri="{BB962C8B-B14F-4D97-AF65-F5344CB8AC3E}">
        <p14:creationId xmlns:p14="http://schemas.microsoft.com/office/powerpoint/2010/main" val="69350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8</a:t>
            </a:fld>
            <a:endParaRPr lang="fr-FR"/>
          </a:p>
        </p:txBody>
      </p:sp>
    </p:spTree>
    <p:extLst>
      <p:ext uri="{BB962C8B-B14F-4D97-AF65-F5344CB8AC3E}">
        <p14:creationId xmlns:p14="http://schemas.microsoft.com/office/powerpoint/2010/main" val="79310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Entre le 17 mars</a:t>
            </a:r>
            <a:r>
              <a:rPr lang="fr-FR" baseline="0" dirty="0" smtClean="0"/>
              <a:t> et le 17 juin (date de l’épreuve de philosophie), il y a de 9 (Réunion) à 10 semaines permettant de réellement travailler 48h sur le projet et de tenir des revues de projet et de une à deux simulations d’oral type grand oral.</a:t>
            </a:r>
          </a:p>
          <a:p>
            <a:r>
              <a:rPr lang="fr-FR" baseline="0" dirty="0" smtClean="0"/>
              <a:t>Il est donc possible d’anticiper le choix du support de projet et des deux questions en amont du 15 mars.</a:t>
            </a:r>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9</a:t>
            </a:fld>
            <a:endParaRPr lang="fr-FR"/>
          </a:p>
        </p:txBody>
      </p:sp>
    </p:spTree>
    <p:extLst>
      <p:ext uri="{BB962C8B-B14F-4D97-AF65-F5344CB8AC3E}">
        <p14:creationId xmlns:p14="http://schemas.microsoft.com/office/powerpoint/2010/main" val="280247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10</a:t>
            </a:fld>
            <a:endParaRPr lang="fr-FR"/>
          </a:p>
        </p:txBody>
      </p:sp>
    </p:spTree>
    <p:extLst>
      <p:ext uri="{BB962C8B-B14F-4D97-AF65-F5344CB8AC3E}">
        <p14:creationId xmlns:p14="http://schemas.microsoft.com/office/powerpoint/2010/main" val="40163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32318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88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41829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a:prstGeom prst="rect">
            <a:avLst/>
          </a:prstGeo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a:prstGeom prst="rect">
            <a:avLst/>
          </a:prstGeo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6025D69-87D1-4307-8200-9A2186EB31DA}" type="slidenum">
              <a:rPr lang="fr-FR"/>
              <a:pPr>
                <a:defRPr/>
              </a:pPr>
              <a:t>‹N°›</a:t>
            </a:fld>
            <a:endParaRPr lang="fr-FR" dirty="0"/>
          </a:p>
        </p:txBody>
      </p:sp>
    </p:spTree>
    <p:extLst>
      <p:ext uri="{BB962C8B-B14F-4D97-AF65-F5344CB8AC3E}">
        <p14:creationId xmlns:p14="http://schemas.microsoft.com/office/powerpoint/2010/main" val="125739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a:prstGeom prst="rect">
            <a:avLst/>
          </a:prstGeo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4FC5DE83-D1DE-46E2-9633-FFF43506BA78}" type="slidenum">
              <a:rPr lang="fr-FR"/>
              <a:pPr>
                <a:defRPr/>
              </a:pPr>
              <a:t>‹N°›</a:t>
            </a:fld>
            <a:endParaRPr lang="fr-FR" dirty="0"/>
          </a:p>
        </p:txBody>
      </p:sp>
    </p:spTree>
    <p:extLst>
      <p:ext uri="{BB962C8B-B14F-4D97-AF65-F5344CB8AC3E}">
        <p14:creationId xmlns:p14="http://schemas.microsoft.com/office/powerpoint/2010/main" val="397614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E8D45AE6-A55F-4B90-A25D-9D1068A83961}" type="slidenum">
              <a:rPr lang="fr-FR"/>
              <a:pPr>
                <a:defRPr/>
              </a:pPr>
              <a:t>‹N°›</a:t>
            </a:fld>
            <a:endParaRPr lang="fr-FR" dirty="0"/>
          </a:p>
        </p:txBody>
      </p:sp>
    </p:spTree>
    <p:extLst>
      <p:ext uri="{BB962C8B-B14F-4D97-AF65-F5344CB8AC3E}">
        <p14:creationId xmlns:p14="http://schemas.microsoft.com/office/powerpoint/2010/main" val="100463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D70B6AD-CCC7-4EBE-96B7-1DB90E50087A}" type="slidenum">
              <a:rPr lang="fr-FR"/>
              <a:pPr>
                <a:defRPr/>
              </a:pPr>
              <a:t>‹N°›</a:t>
            </a:fld>
            <a:endParaRPr lang="fr-FR" dirty="0"/>
          </a:p>
        </p:txBody>
      </p:sp>
    </p:spTree>
    <p:extLst>
      <p:ext uri="{BB962C8B-B14F-4D97-AF65-F5344CB8AC3E}">
        <p14:creationId xmlns:p14="http://schemas.microsoft.com/office/powerpoint/2010/main" val="396235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915988"/>
            <a:ext cx="7983537" cy="2549525"/>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1096963" y="3465513"/>
            <a:ext cx="7589837" cy="1247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65D6FEBB-7C17-4965-AB13-A17A7FEBE786}" type="slidenum">
              <a:rPr lang="fr-FR"/>
              <a:pPr>
                <a:defRPr/>
              </a:pPr>
              <a:t>‹N°›</a:t>
            </a:fld>
            <a:endParaRPr lang="fr-FR" dirty="0"/>
          </a:p>
        </p:txBody>
      </p:sp>
    </p:spTree>
    <p:extLst>
      <p:ext uri="{BB962C8B-B14F-4D97-AF65-F5344CB8AC3E}">
        <p14:creationId xmlns:p14="http://schemas.microsoft.com/office/powerpoint/2010/main" val="83718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0836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503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5390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8919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949718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898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65359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01/12/2020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315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5000" t="15000" r="15000" b="1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8137"/>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riangle isocèle 6"/>
          <p:cNvSpPr/>
          <p:nvPr userDrawn="1"/>
        </p:nvSpPr>
        <p:spPr>
          <a:xfrm rot="10800000">
            <a:off x="0" y="158"/>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space réservé du pied de page 4"/>
          <p:cNvSpPr txBox="1">
            <a:spLocks/>
          </p:cNvSpPr>
          <p:nvPr userDrawn="1"/>
        </p:nvSpPr>
        <p:spPr>
          <a:xfrm>
            <a:off x="2174580" y="6426808"/>
            <a:ext cx="4833378" cy="365125"/>
          </a:xfrm>
          <a:prstGeom prst="rect">
            <a:avLst/>
          </a:prstGeom>
        </p:spPr>
        <p:txBody>
          <a:bodyPr lIns="0" tIns="0" rIns="0" bIns="0" anchor="ctr"/>
          <a:lstStyle/>
          <a:p>
            <a:pPr algn="ctr"/>
            <a:r>
              <a:rPr lang="fr-FR" altLang="fr-FR" sz="1000" b="1" baseline="0" dirty="0" smtClean="0">
                <a:solidFill>
                  <a:srgbClr val="000099"/>
                </a:solidFill>
              </a:rPr>
              <a:t>Plan National de Formation – Enseignement de spécialité « Sciences de l’Ingénieur »</a:t>
            </a:r>
          </a:p>
          <a:p>
            <a:pPr algn="ctr"/>
            <a:r>
              <a:rPr lang="fr-FR" altLang="fr-FR" sz="1000" b="1" baseline="0" dirty="0" smtClean="0">
                <a:solidFill>
                  <a:srgbClr val="000099"/>
                </a:solidFill>
              </a:rPr>
              <a:t>02 décembre 2020</a:t>
            </a:r>
            <a:endParaRPr lang="fr-FR" sz="1000" b="1" dirty="0">
              <a:solidFill>
                <a:srgbClr val="000099"/>
              </a:solidFill>
              <a:latin typeface="Calibri" pitchFamily="34" charset="0"/>
            </a:endParaRPr>
          </a:p>
          <a:p>
            <a:endParaRPr lang="fr-FR" sz="1000" dirty="0">
              <a:solidFill>
                <a:srgbClr val="C800C8"/>
              </a:solidFill>
              <a:latin typeface="Calibri" pitchFamily="34" charset="0"/>
            </a:endParaRPr>
          </a:p>
        </p:txBody>
      </p:sp>
    </p:spTree>
    <p:extLst>
      <p:ext uri="{BB962C8B-B14F-4D97-AF65-F5344CB8AC3E}">
        <p14:creationId xmlns:p14="http://schemas.microsoft.com/office/powerpoint/2010/main" val="229298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30000"/>
            <a:lum/>
          </a:blip>
          <a:srcRect/>
          <a:stretch>
            <a:fillRect l="15000" t="15000" r="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95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1800" kern="1200" baseline="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erritoires-intelligents.fr/" TargetMode="External"/><Relationship Id="rId7" Type="http://schemas.openxmlformats.org/officeDocument/2006/relationships/hyperlink" Target="http://quandjepasselebac.education.fr/faq-grand-oral/" TargetMode="External"/><Relationship Id="rId2" Type="http://schemas.openxmlformats.org/officeDocument/2006/relationships/hyperlink" Target="https://www.un.org/sustainabledevelopment/fr/objectifs-de-developpement-durable/" TargetMode="External"/><Relationship Id="rId1" Type="http://schemas.openxmlformats.org/officeDocument/2006/relationships/slideLayout" Target="../slideLayouts/slideLayout7.xml"/><Relationship Id="rId6" Type="http://schemas.openxmlformats.org/officeDocument/2006/relationships/hyperlink" Target="https://www.education.gouv.fr/baccalaureat-comment-se-passe-le-grand-oral-100028" TargetMode="External"/><Relationship Id="rId5" Type="http://schemas.openxmlformats.org/officeDocument/2006/relationships/hyperlink" Target="https://eduscol.education.fr/media/3420/download" TargetMode="External"/><Relationship Id="rId4" Type="http://schemas.openxmlformats.org/officeDocument/2006/relationships/hyperlink" Target="https://www.google.com/url?sa=t&amp;rct=j&amp;q=&amp;esrc=s&amp;source=web&amp;cd=&amp;cad=rja&amp;uact=8&amp;ved=2ahUKEwjlw7mXvaLtAhVfA2MBHc5WDyQ4ChAWMAJ6BAgCEAI&amp;url=https%3A%2F%2Fwww.fondation-mines-telecom.org%2Fwp-content%2Fuploads%2F2016%2F01%2F2015-CahierDeVeille-HommeAugmente.pdf&amp;usg=AOvVaw0NmfQjKdjc2EUJ632Xj-J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duscol.education.fr/cid143817/sciences-ingenieur-bac-2021.html#lien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education.gouv.fr/bo/20/Special2/MENE2002780N.htm" TargetMode="External"/><Relationship Id="rId4" Type="http://schemas.openxmlformats.org/officeDocument/2006/relationships/hyperlink" Target="https://www.legifrance.gouv.fr/loda/id/JORFTEXT000037202882/2020-11-01/"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368845"/>
            <a:ext cx="7389490" cy="646331"/>
          </a:xfrm>
          <a:prstGeom prst="rect">
            <a:avLst/>
          </a:prstGeom>
          <a:noFill/>
        </p:spPr>
        <p:txBody>
          <a:bodyPr wrap="square" rtlCol="0">
            <a:spAutoFit/>
          </a:bodyPr>
          <a:lstStyle/>
          <a:p>
            <a:pPr algn="ctr"/>
            <a:r>
              <a:rPr lang="fr-FR" b="1" dirty="0" smtClean="0">
                <a:solidFill>
                  <a:schemeClr val="accent2">
                    <a:lumMod val="50000"/>
                  </a:schemeClr>
                </a:solidFill>
              </a:rPr>
              <a:t>Plan National de Formation – 02 décembre 2020</a:t>
            </a:r>
          </a:p>
          <a:p>
            <a:pPr algn="ctr"/>
            <a:r>
              <a:rPr lang="fr-FR" b="1" dirty="0" smtClean="0">
                <a:solidFill>
                  <a:schemeClr val="accent2">
                    <a:lumMod val="50000"/>
                  </a:schemeClr>
                </a:solidFill>
              </a:rPr>
              <a:t>CYCLE TERMINAL DES  SCIENCES DE L’INGÉNIEUR</a:t>
            </a:r>
            <a:endParaRPr lang="fr-FR" b="1" dirty="0">
              <a:solidFill>
                <a:schemeClr val="accent2">
                  <a:lumMod val="50000"/>
                </a:schemeClr>
              </a:solidFill>
            </a:endParaRPr>
          </a:p>
        </p:txBody>
      </p:sp>
      <p:sp>
        <p:nvSpPr>
          <p:cNvPr id="2" name="ZoneTexte 1"/>
          <p:cNvSpPr txBox="1"/>
          <p:nvPr/>
        </p:nvSpPr>
        <p:spPr>
          <a:xfrm>
            <a:off x="2337983" y="2024049"/>
            <a:ext cx="4512496" cy="954107"/>
          </a:xfrm>
          <a:prstGeom prst="rect">
            <a:avLst/>
          </a:prstGeom>
          <a:noFill/>
        </p:spPr>
        <p:txBody>
          <a:bodyPr wrap="square" rtlCol="0">
            <a:spAutoFit/>
          </a:bodyPr>
          <a:lstStyle/>
          <a:p>
            <a:pPr algn="ctr"/>
            <a:r>
              <a:rPr lang="fr-FR" sz="2800" b="1" dirty="0" smtClean="0"/>
              <a:t>Liaison entre le </a:t>
            </a:r>
            <a:r>
              <a:rPr lang="fr-FR" sz="2800" b="1" dirty="0"/>
              <a:t>projet </a:t>
            </a:r>
            <a:r>
              <a:rPr lang="fr-FR" sz="2800" b="1" dirty="0" smtClean="0"/>
              <a:t>de 48h et l’épreuve du grand </a:t>
            </a:r>
            <a:r>
              <a:rPr lang="fr-FR" sz="2800" b="1" dirty="0"/>
              <a:t>o</a:t>
            </a:r>
            <a:r>
              <a:rPr lang="fr-FR" sz="2800" b="1" dirty="0" smtClean="0"/>
              <a:t>ral</a:t>
            </a:r>
            <a:endParaRPr lang="fr-FR" sz="2800" dirty="0"/>
          </a:p>
        </p:txBody>
      </p:sp>
    </p:spTree>
    <p:extLst>
      <p:ext uri="{BB962C8B-B14F-4D97-AF65-F5344CB8AC3E}">
        <p14:creationId xmlns:p14="http://schemas.microsoft.com/office/powerpoint/2010/main" val="363661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a:off x="486032" y="3377514"/>
            <a:ext cx="7858897"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8" name="Connecteur droit 7"/>
          <p:cNvCxnSpPr/>
          <p:nvPr/>
        </p:nvCxnSpPr>
        <p:spPr>
          <a:xfrm>
            <a:off x="2677297" y="2940908"/>
            <a:ext cx="0" cy="848497"/>
          </a:xfrm>
          <a:prstGeom prst="line">
            <a:avLst/>
          </a:prstGeom>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2117124" y="2340744"/>
            <a:ext cx="1169773" cy="646331"/>
          </a:xfrm>
          <a:prstGeom prst="rect">
            <a:avLst/>
          </a:prstGeom>
          <a:noFill/>
          <a:ln>
            <a:solidFill>
              <a:schemeClr val="tx1"/>
            </a:solidFill>
          </a:ln>
        </p:spPr>
        <p:txBody>
          <a:bodyPr wrap="square" rtlCol="0">
            <a:spAutoFit/>
          </a:bodyPr>
          <a:lstStyle>
            <a:defPPr>
              <a:defRPr lang="fr-FR"/>
            </a:defPPr>
            <a:lvl1pPr algn="ctr"/>
          </a:lstStyle>
          <a:p>
            <a:r>
              <a:rPr lang="fr-FR" dirty="0"/>
              <a:t>Début du projet</a:t>
            </a:r>
          </a:p>
        </p:txBody>
      </p:sp>
      <p:sp>
        <p:nvSpPr>
          <p:cNvPr id="10" name="ZoneTexte 9"/>
          <p:cNvSpPr txBox="1"/>
          <p:nvPr/>
        </p:nvSpPr>
        <p:spPr>
          <a:xfrm>
            <a:off x="0" y="738754"/>
            <a:ext cx="1886465" cy="923330"/>
          </a:xfrm>
          <a:prstGeom prst="rect">
            <a:avLst/>
          </a:prstGeom>
          <a:noFill/>
          <a:ln>
            <a:solidFill>
              <a:schemeClr val="tx1"/>
            </a:solidFill>
          </a:ln>
        </p:spPr>
        <p:txBody>
          <a:bodyPr wrap="square" rtlCol="0">
            <a:spAutoFit/>
          </a:bodyPr>
          <a:lstStyle>
            <a:defPPr>
              <a:defRPr lang="fr-FR"/>
            </a:defPPr>
            <a:lvl1pPr algn="ctr"/>
          </a:lstStyle>
          <a:p>
            <a:r>
              <a:rPr lang="fr-FR" dirty="0"/>
              <a:t>Constitution des groupes de 2, 3 ou 4 élèves</a:t>
            </a:r>
          </a:p>
        </p:txBody>
      </p:sp>
      <p:sp>
        <p:nvSpPr>
          <p:cNvPr id="11" name="ZoneTexte 10"/>
          <p:cNvSpPr txBox="1"/>
          <p:nvPr/>
        </p:nvSpPr>
        <p:spPr>
          <a:xfrm>
            <a:off x="345988" y="1759296"/>
            <a:ext cx="1655805" cy="923330"/>
          </a:xfrm>
          <a:prstGeom prst="rect">
            <a:avLst/>
          </a:prstGeom>
          <a:noFill/>
          <a:ln>
            <a:solidFill>
              <a:schemeClr val="tx1"/>
            </a:solidFill>
          </a:ln>
        </p:spPr>
        <p:txBody>
          <a:bodyPr wrap="square" rtlCol="0">
            <a:spAutoFit/>
          </a:bodyPr>
          <a:lstStyle>
            <a:defPPr>
              <a:defRPr lang="fr-FR"/>
            </a:defPPr>
            <a:lvl1pPr algn="ctr"/>
          </a:lstStyle>
          <a:p>
            <a:r>
              <a:rPr lang="fr-FR" dirty="0"/>
              <a:t>Choix des problématiques des projets</a:t>
            </a:r>
          </a:p>
        </p:txBody>
      </p:sp>
      <p:sp>
        <p:nvSpPr>
          <p:cNvPr id="12" name="ZoneTexte 11"/>
          <p:cNvSpPr txBox="1"/>
          <p:nvPr/>
        </p:nvSpPr>
        <p:spPr>
          <a:xfrm>
            <a:off x="889685" y="5877680"/>
            <a:ext cx="7216347" cy="369332"/>
          </a:xfrm>
          <a:prstGeom prst="rect">
            <a:avLst/>
          </a:prstGeom>
          <a:noFill/>
          <a:ln>
            <a:solidFill>
              <a:schemeClr val="tx1"/>
            </a:solidFill>
          </a:ln>
        </p:spPr>
        <p:txBody>
          <a:bodyPr wrap="square" rtlCol="0">
            <a:spAutoFit/>
          </a:bodyPr>
          <a:lstStyle>
            <a:defPPr>
              <a:defRPr lang="fr-FR"/>
            </a:defPPr>
            <a:lvl1pPr algn="ctr"/>
          </a:lstStyle>
          <a:p>
            <a:r>
              <a:rPr lang="fr-FR" dirty="0"/>
              <a:t>Rédaction des questions du grand oral</a:t>
            </a:r>
          </a:p>
        </p:txBody>
      </p:sp>
      <p:sp>
        <p:nvSpPr>
          <p:cNvPr id="13" name="ZoneTexte 12"/>
          <p:cNvSpPr txBox="1"/>
          <p:nvPr/>
        </p:nvSpPr>
        <p:spPr>
          <a:xfrm>
            <a:off x="230659" y="3800380"/>
            <a:ext cx="2331309" cy="369332"/>
          </a:xfrm>
          <a:prstGeom prst="rect">
            <a:avLst/>
          </a:prstGeom>
          <a:noFill/>
          <a:ln>
            <a:solidFill>
              <a:schemeClr val="tx1"/>
            </a:solidFill>
          </a:ln>
        </p:spPr>
        <p:txBody>
          <a:bodyPr wrap="square" rtlCol="0">
            <a:spAutoFit/>
          </a:bodyPr>
          <a:lstStyle>
            <a:defPPr>
              <a:defRPr lang="fr-FR"/>
            </a:defPPr>
            <a:lvl1pPr algn="ctr"/>
          </a:lstStyle>
          <a:p>
            <a:r>
              <a:rPr lang="fr-FR" dirty="0"/>
              <a:t>Matériel nécessaire ?</a:t>
            </a:r>
          </a:p>
        </p:txBody>
      </p:sp>
      <p:cxnSp>
        <p:nvCxnSpPr>
          <p:cNvPr id="14" name="Connecteur droit 13"/>
          <p:cNvCxnSpPr/>
          <p:nvPr/>
        </p:nvCxnSpPr>
        <p:spPr>
          <a:xfrm>
            <a:off x="8344929" y="2940908"/>
            <a:ext cx="0" cy="848497"/>
          </a:xfrm>
          <a:prstGeom prst="line">
            <a:avLst/>
          </a:prstGeom>
        </p:spPr>
        <p:style>
          <a:lnRef idx="1">
            <a:schemeClr val="dk1"/>
          </a:lnRef>
          <a:fillRef idx="0">
            <a:schemeClr val="dk1"/>
          </a:fillRef>
          <a:effectRef idx="0">
            <a:schemeClr val="dk1"/>
          </a:effectRef>
          <a:fontRef idx="minor">
            <a:schemeClr val="tx1"/>
          </a:fontRef>
        </p:style>
      </p:cxnSp>
      <p:sp>
        <p:nvSpPr>
          <p:cNvPr id="15" name="ZoneTexte 14"/>
          <p:cNvSpPr txBox="1"/>
          <p:nvPr/>
        </p:nvSpPr>
        <p:spPr>
          <a:xfrm>
            <a:off x="7784756" y="2340744"/>
            <a:ext cx="1169773" cy="646331"/>
          </a:xfrm>
          <a:prstGeom prst="rect">
            <a:avLst/>
          </a:prstGeom>
          <a:noFill/>
          <a:ln>
            <a:solidFill>
              <a:schemeClr val="tx1"/>
            </a:solidFill>
          </a:ln>
        </p:spPr>
        <p:txBody>
          <a:bodyPr wrap="square" rtlCol="0">
            <a:spAutoFit/>
          </a:bodyPr>
          <a:lstStyle>
            <a:defPPr>
              <a:defRPr lang="fr-FR"/>
            </a:defPPr>
            <a:lvl1pPr algn="ctr"/>
          </a:lstStyle>
          <a:p>
            <a:r>
              <a:rPr lang="fr-FR" dirty="0"/>
              <a:t>Grand Oral</a:t>
            </a:r>
          </a:p>
        </p:txBody>
      </p:sp>
      <p:sp>
        <p:nvSpPr>
          <p:cNvPr id="17" name="ZoneTexte 16"/>
          <p:cNvSpPr txBox="1"/>
          <p:nvPr/>
        </p:nvSpPr>
        <p:spPr>
          <a:xfrm>
            <a:off x="5049794" y="5161007"/>
            <a:ext cx="3278659" cy="646331"/>
          </a:xfrm>
          <a:prstGeom prst="rect">
            <a:avLst/>
          </a:prstGeom>
          <a:noFill/>
          <a:ln>
            <a:solidFill>
              <a:schemeClr val="tx1"/>
            </a:solidFill>
          </a:ln>
        </p:spPr>
        <p:txBody>
          <a:bodyPr wrap="square" rtlCol="0">
            <a:spAutoFit/>
          </a:bodyPr>
          <a:lstStyle>
            <a:defPPr>
              <a:defRPr lang="fr-FR"/>
            </a:defPPr>
            <a:lvl1pPr algn="ctr"/>
          </a:lstStyle>
          <a:p>
            <a:r>
              <a:rPr lang="fr-FR" dirty="0"/>
              <a:t>Validation des questions tamponnée par l’établissement</a:t>
            </a:r>
          </a:p>
        </p:txBody>
      </p:sp>
      <p:sp>
        <p:nvSpPr>
          <p:cNvPr id="18" name="ZoneTexte 17"/>
          <p:cNvSpPr txBox="1"/>
          <p:nvPr/>
        </p:nvSpPr>
        <p:spPr>
          <a:xfrm>
            <a:off x="3649362" y="2940908"/>
            <a:ext cx="609601" cy="369332"/>
          </a:xfrm>
          <a:prstGeom prst="rect">
            <a:avLst/>
          </a:prstGeom>
          <a:noFill/>
          <a:ln>
            <a:solidFill>
              <a:schemeClr val="tx1"/>
            </a:solidFill>
          </a:ln>
        </p:spPr>
        <p:txBody>
          <a:bodyPr wrap="square" rtlCol="0">
            <a:spAutoFit/>
          </a:bodyPr>
          <a:lstStyle>
            <a:defPPr>
              <a:defRPr lang="fr-FR"/>
            </a:defPPr>
            <a:lvl1pPr algn="ctr"/>
          </a:lstStyle>
          <a:p>
            <a:r>
              <a:rPr lang="fr-FR" dirty="0"/>
              <a:t>12h</a:t>
            </a:r>
          </a:p>
        </p:txBody>
      </p:sp>
      <p:sp>
        <p:nvSpPr>
          <p:cNvPr id="19" name="ZoneTexte 18"/>
          <p:cNvSpPr txBox="1"/>
          <p:nvPr/>
        </p:nvSpPr>
        <p:spPr>
          <a:xfrm>
            <a:off x="5692344" y="2940908"/>
            <a:ext cx="609601" cy="369332"/>
          </a:xfrm>
          <a:prstGeom prst="rect">
            <a:avLst/>
          </a:prstGeom>
          <a:noFill/>
          <a:ln>
            <a:solidFill>
              <a:schemeClr val="tx1"/>
            </a:solidFill>
          </a:ln>
        </p:spPr>
        <p:txBody>
          <a:bodyPr wrap="square" rtlCol="0">
            <a:spAutoFit/>
          </a:bodyPr>
          <a:lstStyle>
            <a:defPPr>
              <a:defRPr lang="fr-FR"/>
            </a:defPPr>
            <a:lvl1pPr algn="ctr"/>
          </a:lstStyle>
          <a:p>
            <a:r>
              <a:rPr lang="fr-FR" dirty="0" smtClean="0"/>
              <a:t>36h</a:t>
            </a:r>
            <a:endParaRPr lang="fr-FR" dirty="0"/>
          </a:p>
        </p:txBody>
      </p:sp>
      <p:sp>
        <p:nvSpPr>
          <p:cNvPr id="20" name="ZoneTexte 19"/>
          <p:cNvSpPr txBox="1"/>
          <p:nvPr/>
        </p:nvSpPr>
        <p:spPr>
          <a:xfrm>
            <a:off x="3371334" y="3658101"/>
            <a:ext cx="1165655" cy="646331"/>
          </a:xfrm>
          <a:prstGeom prst="rect">
            <a:avLst/>
          </a:prstGeom>
          <a:noFill/>
          <a:ln>
            <a:solidFill>
              <a:schemeClr val="tx1"/>
            </a:solidFill>
          </a:ln>
        </p:spPr>
        <p:txBody>
          <a:bodyPr wrap="square" rtlCol="0">
            <a:spAutoFit/>
          </a:bodyPr>
          <a:lstStyle>
            <a:defPPr>
              <a:defRPr lang="fr-FR"/>
            </a:defPPr>
            <a:lvl1pPr algn="ctr"/>
          </a:lstStyle>
          <a:p>
            <a:r>
              <a:rPr lang="fr-FR" dirty="0" smtClean="0"/>
              <a:t>Revue de projet</a:t>
            </a:r>
            <a:endParaRPr lang="fr-FR" dirty="0"/>
          </a:p>
        </p:txBody>
      </p:sp>
      <p:sp>
        <p:nvSpPr>
          <p:cNvPr id="21" name="ZoneTexte 20"/>
          <p:cNvSpPr txBox="1"/>
          <p:nvPr/>
        </p:nvSpPr>
        <p:spPr>
          <a:xfrm>
            <a:off x="5414318" y="3658101"/>
            <a:ext cx="1165655" cy="646331"/>
          </a:xfrm>
          <a:prstGeom prst="rect">
            <a:avLst/>
          </a:prstGeom>
          <a:noFill/>
          <a:ln>
            <a:solidFill>
              <a:schemeClr val="tx1"/>
            </a:solidFill>
          </a:ln>
        </p:spPr>
        <p:txBody>
          <a:bodyPr wrap="square" rtlCol="0">
            <a:spAutoFit/>
          </a:bodyPr>
          <a:lstStyle>
            <a:defPPr>
              <a:defRPr lang="fr-FR"/>
            </a:defPPr>
            <a:lvl1pPr algn="ctr"/>
          </a:lstStyle>
          <a:p>
            <a:r>
              <a:rPr lang="fr-FR" dirty="0" smtClean="0"/>
              <a:t>Revue de projet</a:t>
            </a:r>
            <a:endParaRPr lang="fr-FR" dirty="0"/>
          </a:p>
        </p:txBody>
      </p:sp>
      <p:cxnSp>
        <p:nvCxnSpPr>
          <p:cNvPr id="22" name="Connecteur droit 21"/>
          <p:cNvCxnSpPr>
            <a:stCxn id="18" idx="2"/>
            <a:endCxn id="20" idx="0"/>
          </p:cNvCxnSpPr>
          <p:nvPr/>
        </p:nvCxnSpPr>
        <p:spPr>
          <a:xfrm flipH="1">
            <a:off x="3954162" y="3310240"/>
            <a:ext cx="1" cy="347861"/>
          </a:xfrm>
          <a:prstGeom prst="line">
            <a:avLst/>
          </a:prstGeom>
        </p:spPr>
        <p:style>
          <a:lnRef idx="1">
            <a:schemeClr val="dk1"/>
          </a:lnRef>
          <a:fillRef idx="0">
            <a:schemeClr val="dk1"/>
          </a:fillRef>
          <a:effectRef idx="0">
            <a:schemeClr val="dk1"/>
          </a:effectRef>
          <a:fontRef idx="minor">
            <a:schemeClr val="tx1"/>
          </a:fontRef>
        </p:style>
      </p:cxnSp>
      <p:cxnSp>
        <p:nvCxnSpPr>
          <p:cNvPr id="25" name="Connecteur droit 24"/>
          <p:cNvCxnSpPr>
            <a:stCxn id="19" idx="2"/>
            <a:endCxn id="21" idx="0"/>
          </p:cNvCxnSpPr>
          <p:nvPr/>
        </p:nvCxnSpPr>
        <p:spPr>
          <a:xfrm>
            <a:off x="5997145" y="3310240"/>
            <a:ext cx="1" cy="347861"/>
          </a:xfrm>
          <a:prstGeom prst="line">
            <a:avLst/>
          </a:prstGeom>
        </p:spPr>
        <p:style>
          <a:lnRef idx="1">
            <a:schemeClr val="dk1"/>
          </a:lnRef>
          <a:fillRef idx="0">
            <a:schemeClr val="dk1"/>
          </a:fillRef>
          <a:effectRef idx="0">
            <a:schemeClr val="dk1"/>
          </a:effectRef>
          <a:fontRef idx="minor">
            <a:schemeClr val="tx1"/>
          </a:fontRef>
        </p:style>
      </p:cxnSp>
      <p:sp>
        <p:nvSpPr>
          <p:cNvPr id="28" name="ZoneTexte 27"/>
          <p:cNvSpPr txBox="1"/>
          <p:nvPr/>
        </p:nvSpPr>
        <p:spPr>
          <a:xfrm>
            <a:off x="4536989" y="1936321"/>
            <a:ext cx="2732901" cy="646331"/>
          </a:xfrm>
          <a:prstGeom prst="rect">
            <a:avLst/>
          </a:prstGeom>
          <a:noFill/>
          <a:ln>
            <a:solidFill>
              <a:schemeClr val="tx1"/>
            </a:solidFill>
          </a:ln>
        </p:spPr>
        <p:txBody>
          <a:bodyPr wrap="square" rtlCol="0">
            <a:spAutoFit/>
          </a:bodyPr>
          <a:lstStyle>
            <a:defPPr>
              <a:defRPr lang="fr-FR"/>
            </a:defPPr>
            <a:lvl1pPr algn="ctr"/>
          </a:lstStyle>
          <a:p>
            <a:r>
              <a:rPr lang="fr-FR" dirty="0"/>
              <a:t>Simulation oraux blancs du grand oral</a:t>
            </a:r>
          </a:p>
        </p:txBody>
      </p:sp>
      <p:cxnSp>
        <p:nvCxnSpPr>
          <p:cNvPr id="29" name="Connecteur droit 28"/>
          <p:cNvCxnSpPr/>
          <p:nvPr/>
        </p:nvCxnSpPr>
        <p:spPr>
          <a:xfrm>
            <a:off x="4819135" y="2584110"/>
            <a:ext cx="0" cy="781046"/>
          </a:xfrm>
          <a:prstGeom prst="line">
            <a:avLst/>
          </a:prstGeom>
        </p:spPr>
        <p:style>
          <a:lnRef idx="1">
            <a:schemeClr val="dk1"/>
          </a:lnRef>
          <a:fillRef idx="0">
            <a:schemeClr val="dk1"/>
          </a:fillRef>
          <a:effectRef idx="0">
            <a:schemeClr val="dk1"/>
          </a:effectRef>
          <a:fontRef idx="minor">
            <a:schemeClr val="tx1"/>
          </a:fontRef>
        </p:style>
      </p:cxnSp>
      <p:cxnSp>
        <p:nvCxnSpPr>
          <p:cNvPr id="32" name="Connecteur droit 31"/>
          <p:cNvCxnSpPr/>
          <p:nvPr/>
        </p:nvCxnSpPr>
        <p:spPr>
          <a:xfrm>
            <a:off x="7784756" y="3191377"/>
            <a:ext cx="0" cy="1969630"/>
          </a:xfrm>
          <a:prstGeom prst="line">
            <a:avLst/>
          </a:prstGeom>
        </p:spPr>
        <p:style>
          <a:lnRef idx="1">
            <a:schemeClr val="dk1"/>
          </a:lnRef>
          <a:fillRef idx="0">
            <a:schemeClr val="dk1"/>
          </a:fillRef>
          <a:effectRef idx="0">
            <a:schemeClr val="dk1"/>
          </a:effectRef>
          <a:fontRef idx="minor">
            <a:schemeClr val="tx1"/>
          </a:fontRef>
        </p:style>
      </p:cxnSp>
      <p:sp>
        <p:nvSpPr>
          <p:cNvPr id="33" name="Rectangle à coins arrondis 32"/>
          <p:cNvSpPr/>
          <p:nvPr/>
        </p:nvSpPr>
        <p:spPr>
          <a:xfrm>
            <a:off x="3039762" y="3517557"/>
            <a:ext cx="4230128" cy="157310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ZoneTexte 34"/>
          <p:cNvSpPr txBox="1"/>
          <p:nvPr/>
        </p:nvSpPr>
        <p:spPr>
          <a:xfrm>
            <a:off x="3371334" y="4486261"/>
            <a:ext cx="3208639" cy="369332"/>
          </a:xfrm>
          <a:prstGeom prst="rect">
            <a:avLst/>
          </a:prstGeom>
          <a:noFill/>
          <a:ln>
            <a:solidFill>
              <a:schemeClr val="tx1"/>
            </a:solidFill>
          </a:ln>
        </p:spPr>
        <p:txBody>
          <a:bodyPr wrap="square" rtlCol="0">
            <a:spAutoFit/>
          </a:bodyPr>
          <a:lstStyle>
            <a:defPPr>
              <a:defRPr lang="fr-FR"/>
            </a:defPPr>
            <a:lvl1pPr algn="ctr"/>
          </a:lstStyle>
          <a:p>
            <a:r>
              <a:rPr lang="fr-FR" dirty="0" smtClean="0"/>
              <a:t>Notes 3</a:t>
            </a:r>
            <a:r>
              <a:rPr lang="fr-FR" baseline="30000" dirty="0" smtClean="0"/>
              <a:t>e</a:t>
            </a:r>
            <a:r>
              <a:rPr lang="fr-FR" dirty="0" smtClean="0"/>
              <a:t> trimestre</a:t>
            </a:r>
            <a:endParaRPr lang="fr-FR" dirty="0"/>
          </a:p>
        </p:txBody>
      </p:sp>
      <p:sp>
        <p:nvSpPr>
          <p:cNvPr id="36" name="ZoneTexte 35"/>
          <p:cNvSpPr txBox="1"/>
          <p:nvPr/>
        </p:nvSpPr>
        <p:spPr>
          <a:xfrm>
            <a:off x="2842054" y="1208733"/>
            <a:ext cx="4625544" cy="369332"/>
          </a:xfrm>
          <a:prstGeom prst="rect">
            <a:avLst/>
          </a:prstGeom>
          <a:noFill/>
          <a:ln>
            <a:solidFill>
              <a:schemeClr val="tx1"/>
            </a:solidFill>
          </a:ln>
        </p:spPr>
        <p:txBody>
          <a:bodyPr wrap="square" rtlCol="0">
            <a:spAutoFit/>
          </a:bodyPr>
          <a:lstStyle>
            <a:defPPr>
              <a:defRPr lang="fr-FR"/>
            </a:defPPr>
            <a:lvl1pPr algn="ctr"/>
          </a:lstStyle>
          <a:p>
            <a:r>
              <a:rPr lang="fr-FR" dirty="0"/>
              <a:t>Modélisation – Réalisation – Mesures </a:t>
            </a:r>
          </a:p>
        </p:txBody>
      </p:sp>
      <p:cxnSp>
        <p:nvCxnSpPr>
          <p:cNvPr id="37" name="Connecteur droit 36"/>
          <p:cNvCxnSpPr/>
          <p:nvPr/>
        </p:nvCxnSpPr>
        <p:spPr>
          <a:xfrm>
            <a:off x="6993924" y="2584110"/>
            <a:ext cx="0" cy="781046"/>
          </a:xfrm>
          <a:prstGeom prst="line">
            <a:avLst/>
          </a:prstGeom>
        </p:spPr>
        <p:style>
          <a:lnRef idx="1">
            <a:schemeClr val="dk1"/>
          </a:lnRef>
          <a:fillRef idx="0">
            <a:schemeClr val="dk1"/>
          </a:fillRef>
          <a:effectRef idx="0">
            <a:schemeClr val="dk1"/>
          </a:effectRef>
          <a:fontRef idx="minor">
            <a:schemeClr val="tx1"/>
          </a:fontRef>
        </p:style>
      </p:cxnSp>
      <p:sp>
        <p:nvSpPr>
          <p:cNvPr id="26" name="ZoneTexte 25"/>
          <p:cNvSpPr txBox="1"/>
          <p:nvPr/>
        </p:nvSpPr>
        <p:spPr>
          <a:xfrm>
            <a:off x="230659" y="4670927"/>
            <a:ext cx="2331309" cy="646331"/>
          </a:xfrm>
          <a:prstGeom prst="rect">
            <a:avLst/>
          </a:prstGeom>
          <a:noFill/>
          <a:ln>
            <a:solidFill>
              <a:schemeClr val="tx1"/>
            </a:solidFill>
          </a:ln>
        </p:spPr>
        <p:txBody>
          <a:bodyPr wrap="square" rtlCol="0">
            <a:spAutoFit/>
          </a:bodyPr>
          <a:lstStyle>
            <a:defPPr>
              <a:defRPr lang="fr-FR"/>
            </a:defPPr>
            <a:lvl1pPr algn="ctr"/>
          </a:lstStyle>
          <a:p>
            <a:r>
              <a:rPr lang="fr-FR" dirty="0"/>
              <a:t>Lien entre les deux spécialités ?</a:t>
            </a:r>
          </a:p>
        </p:txBody>
      </p:sp>
      <p:sp>
        <p:nvSpPr>
          <p:cNvPr id="27" name="ZoneTexte 26"/>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L’organisation du projet </a:t>
            </a:r>
            <a:r>
              <a:rPr lang="fr-FR" b="1" dirty="0">
                <a:solidFill>
                  <a:schemeClr val="accent2">
                    <a:lumMod val="50000"/>
                  </a:schemeClr>
                </a:solidFill>
              </a:rPr>
              <a:t>en terminale</a:t>
            </a:r>
          </a:p>
        </p:txBody>
      </p:sp>
    </p:spTree>
    <p:extLst>
      <p:ext uri="{BB962C8B-B14F-4D97-AF65-F5344CB8AC3E}">
        <p14:creationId xmlns:p14="http://schemas.microsoft.com/office/powerpoint/2010/main" val="167793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Les programmes des deux principales spécialités associées</a:t>
            </a:r>
            <a:endParaRPr lang="fr-FR" b="1" dirty="0">
              <a:solidFill>
                <a:schemeClr val="accent2">
                  <a:lumMod val="50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4151100200"/>
              </p:ext>
            </p:extLst>
          </p:nvPr>
        </p:nvGraphicFramePr>
        <p:xfrm>
          <a:off x="476251" y="1381354"/>
          <a:ext cx="8458200" cy="4754880"/>
        </p:xfrm>
        <a:graphic>
          <a:graphicData uri="http://schemas.openxmlformats.org/drawingml/2006/table">
            <a:tbl>
              <a:tblPr firstRow="1" bandRow="1">
                <a:tableStyleId>{5C22544A-7EE6-4342-B048-85BDC9FD1C3A}</a:tableStyleId>
              </a:tblPr>
              <a:tblGrid>
                <a:gridCol w="1720849">
                  <a:extLst>
                    <a:ext uri="{9D8B030D-6E8A-4147-A177-3AD203B41FA5}">
                      <a16:colId xmlns:a16="http://schemas.microsoft.com/office/drawing/2014/main" val="4062161618"/>
                    </a:ext>
                  </a:extLst>
                </a:gridCol>
                <a:gridCol w="2273300">
                  <a:extLst>
                    <a:ext uri="{9D8B030D-6E8A-4147-A177-3AD203B41FA5}">
                      <a16:colId xmlns:a16="http://schemas.microsoft.com/office/drawing/2014/main" val="3899181150"/>
                    </a:ext>
                  </a:extLst>
                </a:gridCol>
                <a:gridCol w="4464051">
                  <a:extLst>
                    <a:ext uri="{9D8B030D-6E8A-4147-A177-3AD203B41FA5}">
                      <a16:colId xmlns:a16="http://schemas.microsoft.com/office/drawing/2014/main" val="1959075981"/>
                    </a:ext>
                  </a:extLst>
                </a:gridCol>
              </a:tblGrid>
              <a:tr h="370840">
                <a:tc>
                  <a:txBody>
                    <a:bodyPr/>
                    <a:lstStyle/>
                    <a:p>
                      <a:r>
                        <a:rPr lang="fr-FR" dirty="0" smtClean="0"/>
                        <a:t>Sciences de l’ingénieur</a:t>
                      </a:r>
                      <a:endParaRPr lang="fr-FR" dirty="0"/>
                    </a:p>
                  </a:txBody>
                  <a:tcPr/>
                </a:tc>
                <a:tc>
                  <a:txBody>
                    <a:bodyPr/>
                    <a:lstStyle/>
                    <a:p>
                      <a:r>
                        <a:rPr lang="fr-FR" dirty="0" smtClean="0"/>
                        <a:t>Sciences physiques (pour SI)</a:t>
                      </a:r>
                      <a:endParaRPr lang="fr-FR" dirty="0"/>
                    </a:p>
                  </a:txBody>
                  <a:tcPr/>
                </a:tc>
                <a:tc>
                  <a:txBody>
                    <a:bodyPr/>
                    <a:lstStyle/>
                    <a:p>
                      <a:r>
                        <a:rPr lang="fr-FR" dirty="0" smtClean="0"/>
                        <a:t>Mathématiques</a:t>
                      </a:r>
                      <a:endParaRPr lang="fr-FR" dirty="0"/>
                    </a:p>
                  </a:txBody>
                  <a:tcPr/>
                </a:tc>
                <a:extLst>
                  <a:ext uri="{0D108BD9-81ED-4DB2-BD59-A6C34878D82A}">
                    <a16:rowId xmlns:a16="http://schemas.microsoft.com/office/drawing/2014/main" val="1998993555"/>
                  </a:ext>
                </a:extLst>
              </a:tr>
              <a:tr h="370840">
                <a:tc>
                  <a:txBody>
                    <a:bodyPr/>
                    <a:lstStyle/>
                    <a:p>
                      <a:r>
                        <a:rPr lang="fr-FR" dirty="0" smtClean="0"/>
                        <a:t>Innover</a:t>
                      </a:r>
                      <a:endParaRPr lang="fr-FR" dirty="0"/>
                    </a:p>
                  </a:txBody>
                  <a:tcPr/>
                </a:tc>
                <a:tc>
                  <a:txBody>
                    <a:bodyPr/>
                    <a:lstStyle/>
                    <a:p>
                      <a:r>
                        <a:rPr lang="fr-FR" dirty="0" smtClean="0"/>
                        <a:t>S’approprier</a:t>
                      </a:r>
                      <a:endParaRPr lang="fr-FR" dirty="0"/>
                    </a:p>
                  </a:txBody>
                  <a:tcPr/>
                </a:tc>
                <a:tc>
                  <a:txBody>
                    <a:bodyPr/>
                    <a:lstStyle/>
                    <a:p>
                      <a:r>
                        <a:rPr lang="fr-FR" dirty="0" smtClean="0"/>
                        <a:t>Chercher, expérimenter, en particulier à l’aide d’outils logiciels</a:t>
                      </a:r>
                      <a:endParaRPr lang="fr-FR" dirty="0"/>
                    </a:p>
                  </a:txBody>
                  <a:tcPr/>
                </a:tc>
                <a:extLst>
                  <a:ext uri="{0D108BD9-81ED-4DB2-BD59-A6C34878D82A}">
                    <a16:rowId xmlns:a16="http://schemas.microsoft.com/office/drawing/2014/main" val="3694640149"/>
                  </a:ext>
                </a:extLst>
              </a:tr>
              <a:tr h="370840">
                <a:tc>
                  <a:txBody>
                    <a:bodyPr/>
                    <a:lstStyle/>
                    <a:p>
                      <a:r>
                        <a:rPr lang="fr-FR" dirty="0" smtClean="0"/>
                        <a:t>Analyser</a:t>
                      </a:r>
                      <a:endParaRPr lang="fr-FR" dirty="0"/>
                    </a:p>
                  </a:txBody>
                  <a:tcPr/>
                </a:tc>
                <a:tc>
                  <a:txBody>
                    <a:bodyPr/>
                    <a:lstStyle/>
                    <a:p>
                      <a:r>
                        <a:rPr lang="fr-FR" dirty="0" smtClean="0"/>
                        <a:t>Analyser / Raisonner</a:t>
                      </a:r>
                      <a:endParaRPr lang="fr-FR" dirty="0"/>
                    </a:p>
                  </a:txBody>
                  <a:tcPr/>
                </a:tc>
                <a:tc>
                  <a:txBody>
                    <a:bodyPr/>
                    <a:lstStyle/>
                    <a:p>
                      <a:r>
                        <a:rPr lang="fr-FR" dirty="0" smtClean="0"/>
                        <a:t>Modéliser, faire une simulation, valider ou invalider un modèle</a:t>
                      </a:r>
                      <a:endParaRPr lang="fr-FR" dirty="0"/>
                    </a:p>
                  </a:txBody>
                  <a:tcPr/>
                </a:tc>
                <a:extLst>
                  <a:ext uri="{0D108BD9-81ED-4DB2-BD59-A6C34878D82A}">
                    <a16:rowId xmlns:a16="http://schemas.microsoft.com/office/drawing/2014/main" val="2030139441"/>
                  </a:ext>
                </a:extLst>
              </a:tr>
              <a:tr h="370840">
                <a:tc>
                  <a:txBody>
                    <a:bodyPr/>
                    <a:lstStyle/>
                    <a:p>
                      <a:r>
                        <a:rPr lang="fr-FR" dirty="0" smtClean="0"/>
                        <a:t>Modéliser et résoudre</a:t>
                      </a:r>
                      <a:endParaRPr lang="fr-FR" dirty="0"/>
                    </a:p>
                  </a:txBody>
                  <a:tcPr/>
                </a:tc>
                <a:tc>
                  <a:txBody>
                    <a:bodyPr/>
                    <a:lstStyle/>
                    <a:p>
                      <a:r>
                        <a:rPr lang="fr-FR" dirty="0" smtClean="0"/>
                        <a:t>Réaliser</a:t>
                      </a:r>
                      <a:endParaRPr lang="fr-FR" dirty="0"/>
                    </a:p>
                  </a:txBody>
                  <a:tcPr/>
                </a:tc>
                <a:tc>
                  <a:txBody>
                    <a:bodyPr/>
                    <a:lstStyle/>
                    <a:p>
                      <a:r>
                        <a:rPr lang="fr-FR" dirty="0" smtClean="0"/>
                        <a:t>Représenter, choisir un cadre (numérique, algébrique, géométrique …), changer de registre</a:t>
                      </a:r>
                      <a:endParaRPr lang="fr-FR" dirty="0"/>
                    </a:p>
                  </a:txBody>
                  <a:tcPr/>
                </a:tc>
                <a:extLst>
                  <a:ext uri="{0D108BD9-81ED-4DB2-BD59-A6C34878D82A}">
                    <a16:rowId xmlns:a16="http://schemas.microsoft.com/office/drawing/2014/main" val="2024227873"/>
                  </a:ext>
                </a:extLst>
              </a:tr>
              <a:tr h="370840">
                <a:tc>
                  <a:txBody>
                    <a:bodyPr/>
                    <a:lstStyle/>
                    <a:p>
                      <a:r>
                        <a:rPr lang="fr-FR" dirty="0" smtClean="0"/>
                        <a:t>Expérimenter et simuler</a:t>
                      </a:r>
                      <a:endParaRPr lang="fr-FR" dirty="0"/>
                    </a:p>
                  </a:txBody>
                  <a:tcPr/>
                </a:tc>
                <a:tc>
                  <a:txBody>
                    <a:bodyPr/>
                    <a:lstStyle/>
                    <a:p>
                      <a:r>
                        <a:rPr lang="fr-FR" dirty="0" smtClean="0"/>
                        <a:t>Valider</a:t>
                      </a:r>
                      <a:endParaRPr lang="fr-FR" dirty="0"/>
                    </a:p>
                  </a:txBody>
                  <a:tcPr/>
                </a:tc>
                <a:tc>
                  <a:txBody>
                    <a:bodyPr/>
                    <a:lstStyle/>
                    <a:p>
                      <a:r>
                        <a:rPr lang="fr-FR" dirty="0" smtClean="0"/>
                        <a:t>Raisonner, démontrer, trouver des résultats partiels et les mettre en perspective</a:t>
                      </a:r>
                      <a:endParaRPr lang="fr-FR" dirty="0"/>
                    </a:p>
                  </a:txBody>
                  <a:tcPr/>
                </a:tc>
                <a:extLst>
                  <a:ext uri="{0D108BD9-81ED-4DB2-BD59-A6C34878D82A}">
                    <a16:rowId xmlns:a16="http://schemas.microsoft.com/office/drawing/2014/main" val="1050528820"/>
                  </a:ext>
                </a:extLst>
              </a:tr>
              <a:tr h="370840">
                <a:tc>
                  <a:txBody>
                    <a:bodyPr/>
                    <a:lstStyle/>
                    <a:p>
                      <a:r>
                        <a:rPr lang="fr-FR" dirty="0" smtClean="0"/>
                        <a:t>Communiquer</a:t>
                      </a:r>
                      <a:endParaRPr lang="fr-FR" dirty="0"/>
                    </a:p>
                  </a:txBody>
                  <a:tcPr/>
                </a:tc>
                <a:tc>
                  <a:txBody>
                    <a:bodyPr/>
                    <a:lstStyle/>
                    <a:p>
                      <a:r>
                        <a:rPr lang="fr-FR" dirty="0" smtClean="0"/>
                        <a:t>Communiquer</a:t>
                      </a:r>
                      <a:endParaRPr lang="fr-FR" dirty="0"/>
                    </a:p>
                  </a:txBody>
                  <a:tcPr/>
                </a:tc>
                <a:tc>
                  <a:txBody>
                    <a:bodyPr/>
                    <a:lstStyle/>
                    <a:p>
                      <a:r>
                        <a:rPr lang="fr-FR" dirty="0" smtClean="0"/>
                        <a:t>Calculer, appliquer des techniques et mettre en œuvre des algorithmes</a:t>
                      </a:r>
                      <a:endParaRPr lang="fr-FR" dirty="0"/>
                    </a:p>
                  </a:txBody>
                  <a:tcPr/>
                </a:tc>
                <a:extLst>
                  <a:ext uri="{0D108BD9-81ED-4DB2-BD59-A6C34878D82A}">
                    <a16:rowId xmlns:a16="http://schemas.microsoft.com/office/drawing/2014/main" val="3396827893"/>
                  </a:ext>
                </a:extLst>
              </a:tr>
              <a:tr h="370840">
                <a:tc>
                  <a:txBody>
                    <a:bodyPr/>
                    <a:lstStyle/>
                    <a:p>
                      <a:endParaRPr lang="fr-FR" dirty="0"/>
                    </a:p>
                  </a:txBody>
                  <a:tcPr/>
                </a:tc>
                <a:tc>
                  <a:txBody>
                    <a:bodyPr/>
                    <a:lstStyle/>
                    <a:p>
                      <a:endParaRPr lang="fr-FR" dirty="0"/>
                    </a:p>
                  </a:txBody>
                  <a:tcPr/>
                </a:tc>
                <a:tc>
                  <a:txBody>
                    <a:bodyPr/>
                    <a:lstStyle/>
                    <a:p>
                      <a:r>
                        <a:rPr lang="fr-FR" dirty="0" smtClean="0"/>
                        <a:t>Communiquer un résultat par oral ou par écrit, expliquer une démarche</a:t>
                      </a:r>
                      <a:endParaRPr lang="fr-FR" dirty="0"/>
                    </a:p>
                  </a:txBody>
                  <a:tcPr/>
                </a:tc>
                <a:extLst>
                  <a:ext uri="{0D108BD9-81ED-4DB2-BD59-A6C34878D82A}">
                    <a16:rowId xmlns:a16="http://schemas.microsoft.com/office/drawing/2014/main" val="3543904471"/>
                  </a:ext>
                </a:extLst>
              </a:tr>
            </a:tbl>
          </a:graphicData>
        </a:graphic>
      </p:graphicFrame>
      <p:sp>
        <p:nvSpPr>
          <p:cNvPr id="6" name="ZoneTexte 5"/>
          <p:cNvSpPr txBox="1"/>
          <p:nvPr/>
        </p:nvSpPr>
        <p:spPr>
          <a:xfrm>
            <a:off x="1250950" y="965200"/>
            <a:ext cx="6724650" cy="369332"/>
          </a:xfrm>
          <a:prstGeom prst="rect">
            <a:avLst/>
          </a:prstGeom>
          <a:noFill/>
        </p:spPr>
        <p:txBody>
          <a:bodyPr wrap="square" rtlCol="0">
            <a:spAutoFit/>
          </a:bodyPr>
          <a:lstStyle/>
          <a:p>
            <a:r>
              <a:rPr lang="fr-FR" dirty="0" smtClean="0"/>
              <a:t>Les </a:t>
            </a:r>
            <a:r>
              <a:rPr lang="fr-FR" b="1" dirty="0" smtClean="0"/>
              <a:t>compétences</a:t>
            </a:r>
            <a:r>
              <a:rPr lang="fr-FR" dirty="0" smtClean="0"/>
              <a:t> dans les « trois » spécialités</a:t>
            </a:r>
            <a:endParaRPr lang="fr-FR" dirty="0"/>
          </a:p>
        </p:txBody>
      </p:sp>
    </p:spTree>
    <p:extLst>
      <p:ext uri="{BB962C8B-B14F-4D97-AF65-F5344CB8AC3E}">
        <p14:creationId xmlns:p14="http://schemas.microsoft.com/office/powerpoint/2010/main" val="209732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sp>
        <p:nvSpPr>
          <p:cNvPr id="3" name="ZoneTexte 2"/>
          <p:cNvSpPr txBox="1"/>
          <p:nvPr/>
        </p:nvSpPr>
        <p:spPr>
          <a:xfrm>
            <a:off x="374753" y="738177"/>
            <a:ext cx="8769247" cy="5632311"/>
          </a:xfrm>
          <a:prstGeom prst="rect">
            <a:avLst/>
          </a:prstGeom>
          <a:noFill/>
        </p:spPr>
        <p:txBody>
          <a:bodyPr wrap="square" rtlCol="0">
            <a:spAutoFit/>
          </a:bodyPr>
          <a:lstStyle/>
          <a:p>
            <a:r>
              <a:rPr lang="fr-FR" dirty="0"/>
              <a:t>Au début de l'épreuve, le candidat présente au jury deux questions.</a:t>
            </a:r>
          </a:p>
          <a:p>
            <a:r>
              <a:rPr lang="fr-FR" dirty="0"/>
              <a:t>Ces questions portent sur les deux enseignements de spécialité </a:t>
            </a:r>
            <a:r>
              <a:rPr lang="fr-FR" u="sng" dirty="0"/>
              <a:t>soit pris isolément, soit abordés de manière transversale</a:t>
            </a:r>
            <a:r>
              <a:rPr lang="fr-FR" dirty="0"/>
              <a:t>. Elles mettent en lumière </a:t>
            </a:r>
            <a:r>
              <a:rPr lang="fr-FR" b="1" dirty="0"/>
              <a:t>un des grands enjeux </a:t>
            </a:r>
            <a:r>
              <a:rPr lang="fr-FR" dirty="0"/>
              <a:t>du ou des programmes de ces enseignements. Elles sont adossées à tout ou partie du programme du cycle terminal. Pour les candidats scolarisés, elles ont été élaborées et préparées par le candidat avec ses professeurs et, s'il le souhaite, avec d'autres élèves</a:t>
            </a:r>
            <a:r>
              <a:rPr lang="fr-FR" dirty="0" smtClean="0"/>
              <a:t>.</a:t>
            </a:r>
          </a:p>
          <a:p>
            <a:endParaRPr lang="fr-FR" dirty="0"/>
          </a:p>
          <a:p>
            <a:r>
              <a:rPr lang="fr-FR" dirty="0"/>
              <a:t>Les questions sont transmises au jury, par le candidat, sur une feuille signée par les professeurs des enseignements de spécialité du candidat et portant le cachet de son établissement d'origine</a:t>
            </a:r>
            <a:r>
              <a:rPr lang="fr-FR" dirty="0" smtClean="0"/>
              <a:t>.</a:t>
            </a:r>
          </a:p>
          <a:p>
            <a:endParaRPr lang="fr-FR" dirty="0"/>
          </a:p>
          <a:p>
            <a:r>
              <a:rPr lang="fr-FR" dirty="0"/>
              <a:t>Le jury </a:t>
            </a:r>
            <a:r>
              <a:rPr lang="fr-FR" b="1" dirty="0"/>
              <a:t>choisit</a:t>
            </a:r>
            <a:r>
              <a:rPr lang="fr-FR" dirty="0"/>
              <a:t> une des deux questions. Le candidat dispose de 20 minutes de préparation pour mettre en ordre ses idées et réaliser, s'il le souhaite, un support qu'il remettra au jury sur une feuille qui lui est fournie. Ce support ne fait pas l'objet d'une évaluation. L'exposé du candidat se fait sans note</a:t>
            </a:r>
            <a:r>
              <a:rPr lang="fr-FR" dirty="0" smtClean="0"/>
              <a:t>.</a:t>
            </a:r>
          </a:p>
          <a:p>
            <a:endParaRPr lang="fr-FR" dirty="0"/>
          </a:p>
          <a:p>
            <a:r>
              <a:rPr lang="fr-FR" dirty="0"/>
              <a:t>Le candidat explique </a:t>
            </a:r>
            <a:r>
              <a:rPr lang="fr-FR" b="1" dirty="0"/>
              <a:t>pourquoi il a choisi de préparer cette question pendant sa formation, puis il la développe et y répond. </a:t>
            </a:r>
          </a:p>
          <a:p>
            <a:r>
              <a:rPr lang="fr-FR" dirty="0"/>
              <a:t>Le jury évalue </a:t>
            </a:r>
            <a:r>
              <a:rPr lang="fr-FR" b="1" dirty="0"/>
              <a:t>les capacités argumentatives et les qualités oratoires </a:t>
            </a:r>
            <a:r>
              <a:rPr lang="fr-FR" dirty="0"/>
              <a:t>du candidat.</a:t>
            </a:r>
          </a:p>
          <a:p>
            <a:endParaRPr lang="fr-FR" dirty="0"/>
          </a:p>
        </p:txBody>
      </p:sp>
    </p:spTree>
    <p:extLst>
      <p:ext uri="{BB962C8B-B14F-4D97-AF65-F5344CB8AC3E}">
        <p14:creationId xmlns:p14="http://schemas.microsoft.com/office/powerpoint/2010/main" val="54370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pic>
        <p:nvPicPr>
          <p:cNvPr id="4" name="Image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3060" y="738177"/>
            <a:ext cx="7862342" cy="5646113"/>
          </a:xfrm>
          <a:prstGeom prst="rect">
            <a:avLst/>
          </a:prstGeom>
        </p:spPr>
      </p:pic>
      <p:sp>
        <p:nvSpPr>
          <p:cNvPr id="3" name="Rectangle à coins arrondis 2"/>
          <p:cNvSpPr/>
          <p:nvPr/>
        </p:nvSpPr>
        <p:spPr>
          <a:xfrm>
            <a:off x="4524939" y="990600"/>
            <a:ext cx="1314450" cy="53086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5" name="Rectangle à coins arrondis 4"/>
          <p:cNvSpPr/>
          <p:nvPr/>
        </p:nvSpPr>
        <p:spPr>
          <a:xfrm>
            <a:off x="1225550" y="990600"/>
            <a:ext cx="7299852" cy="3937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Rectangle à coins arrondis 5"/>
          <p:cNvSpPr/>
          <p:nvPr/>
        </p:nvSpPr>
        <p:spPr>
          <a:xfrm>
            <a:off x="7094822" y="990600"/>
            <a:ext cx="1373837" cy="53086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701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sp>
        <p:nvSpPr>
          <p:cNvPr id="3" name="ZoneTexte 2"/>
          <p:cNvSpPr txBox="1"/>
          <p:nvPr/>
        </p:nvSpPr>
        <p:spPr>
          <a:xfrm>
            <a:off x="724887" y="959607"/>
            <a:ext cx="8229599" cy="5078313"/>
          </a:xfrm>
          <a:prstGeom prst="rect">
            <a:avLst/>
          </a:prstGeom>
          <a:noFill/>
        </p:spPr>
        <p:txBody>
          <a:bodyPr wrap="square" rtlCol="0">
            <a:spAutoFit/>
          </a:bodyPr>
          <a:lstStyle/>
          <a:p>
            <a:r>
              <a:rPr lang="fr-FR" dirty="0" smtClean="0"/>
              <a:t>Les thématiques du programme SI :</a:t>
            </a:r>
          </a:p>
          <a:p>
            <a:endParaRPr lang="fr-FR" dirty="0" smtClean="0"/>
          </a:p>
          <a:p>
            <a:r>
              <a:rPr lang="fr-FR" b="1" dirty="0" smtClean="0"/>
              <a:t>Les </a:t>
            </a:r>
            <a:r>
              <a:rPr lang="fr-FR" b="1" dirty="0"/>
              <a:t>territoires et les produits intelligents, la mobilité des personnes et des biens : </a:t>
            </a:r>
            <a:endParaRPr lang="fr-FR" dirty="0"/>
          </a:p>
          <a:p>
            <a:r>
              <a:rPr lang="fr-FR" dirty="0" smtClean="0"/>
              <a:t>- </a:t>
            </a:r>
            <a:r>
              <a:rPr lang="fr-FR" dirty="0"/>
              <a:t>les structures et les enveloppes ; </a:t>
            </a:r>
          </a:p>
          <a:p>
            <a:r>
              <a:rPr lang="fr-FR" dirty="0" smtClean="0"/>
              <a:t>- </a:t>
            </a:r>
            <a:r>
              <a:rPr lang="fr-FR" dirty="0"/>
              <a:t>les réseaux de communication et d’énergie ; </a:t>
            </a:r>
          </a:p>
          <a:p>
            <a:r>
              <a:rPr lang="fr-FR" dirty="0" smtClean="0"/>
              <a:t>- </a:t>
            </a:r>
            <a:r>
              <a:rPr lang="fr-FR" dirty="0"/>
              <a:t>les objets connectés, l’internet des objets ; </a:t>
            </a:r>
          </a:p>
          <a:p>
            <a:r>
              <a:rPr lang="fr-FR" dirty="0" smtClean="0"/>
              <a:t>- </a:t>
            </a:r>
            <a:r>
              <a:rPr lang="fr-FR" dirty="0"/>
              <a:t>les mobilités des personnes et des biens. </a:t>
            </a:r>
          </a:p>
          <a:p>
            <a:endParaRPr lang="fr-FR" dirty="0"/>
          </a:p>
          <a:p>
            <a:r>
              <a:rPr lang="fr-FR" b="1" dirty="0" smtClean="0"/>
              <a:t>L’homme </a:t>
            </a:r>
            <a:r>
              <a:rPr lang="fr-FR" b="1" dirty="0"/>
              <a:t>assisté, réparé, augmenté : </a:t>
            </a:r>
            <a:endParaRPr lang="fr-FR" dirty="0"/>
          </a:p>
          <a:p>
            <a:r>
              <a:rPr lang="fr-FR" dirty="0" smtClean="0"/>
              <a:t>- </a:t>
            </a:r>
            <a:r>
              <a:rPr lang="fr-FR" dirty="0"/>
              <a:t>les produits d’assistance pour la santé et la sécurité ; </a:t>
            </a:r>
          </a:p>
          <a:p>
            <a:r>
              <a:rPr lang="fr-FR" dirty="0" smtClean="0"/>
              <a:t>- </a:t>
            </a:r>
            <a:r>
              <a:rPr lang="fr-FR" dirty="0"/>
              <a:t>l’aide et la compensation du handicap ; </a:t>
            </a:r>
          </a:p>
          <a:p>
            <a:r>
              <a:rPr lang="fr-FR" dirty="0" smtClean="0"/>
              <a:t>- </a:t>
            </a:r>
            <a:r>
              <a:rPr lang="fr-FR" dirty="0"/>
              <a:t>l’augmentation des performances du corps humain. </a:t>
            </a:r>
          </a:p>
          <a:p>
            <a:endParaRPr lang="fr-FR" dirty="0"/>
          </a:p>
          <a:p>
            <a:r>
              <a:rPr lang="fr-FR" dirty="0" smtClean="0"/>
              <a:t>- </a:t>
            </a:r>
            <a:r>
              <a:rPr lang="fr-FR" b="1" dirty="0"/>
              <a:t>Le design responsable et le prototypage de produits innovants : </a:t>
            </a:r>
            <a:endParaRPr lang="fr-FR" dirty="0"/>
          </a:p>
          <a:p>
            <a:r>
              <a:rPr lang="fr-FR" dirty="0" smtClean="0"/>
              <a:t>- </a:t>
            </a:r>
            <a:r>
              <a:rPr lang="fr-FR" dirty="0"/>
              <a:t>l’ingénierie design de produits innovants ; </a:t>
            </a:r>
          </a:p>
          <a:p>
            <a:r>
              <a:rPr lang="fr-FR" dirty="0" smtClean="0"/>
              <a:t>- </a:t>
            </a:r>
            <a:r>
              <a:rPr lang="fr-FR" dirty="0"/>
              <a:t>le prototypage d’une solution imaginée en réalité matérielle ou virtuelle ; </a:t>
            </a:r>
          </a:p>
          <a:p>
            <a:r>
              <a:rPr lang="fr-FR" dirty="0" smtClean="0"/>
              <a:t>- </a:t>
            </a:r>
            <a:r>
              <a:rPr lang="fr-FR" dirty="0"/>
              <a:t>les applications numériques nomades. </a:t>
            </a:r>
          </a:p>
          <a:p>
            <a:endParaRPr lang="fr-FR" dirty="0"/>
          </a:p>
        </p:txBody>
      </p:sp>
    </p:spTree>
    <p:extLst>
      <p:ext uri="{BB962C8B-B14F-4D97-AF65-F5344CB8AC3E}">
        <p14:creationId xmlns:p14="http://schemas.microsoft.com/office/powerpoint/2010/main" val="297348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05874007"/>
              </p:ext>
            </p:extLst>
          </p:nvPr>
        </p:nvGraphicFramePr>
        <p:xfrm>
          <a:off x="365130" y="738177"/>
          <a:ext cx="8458201" cy="5547360"/>
        </p:xfrm>
        <a:graphic>
          <a:graphicData uri="http://schemas.openxmlformats.org/drawingml/2006/table">
            <a:tbl>
              <a:tblPr firstRow="1" bandRow="1">
                <a:tableStyleId>{5C22544A-7EE6-4342-B048-85BDC9FD1C3A}</a:tableStyleId>
              </a:tblPr>
              <a:tblGrid>
                <a:gridCol w="2503839">
                  <a:extLst>
                    <a:ext uri="{9D8B030D-6E8A-4147-A177-3AD203B41FA5}">
                      <a16:colId xmlns:a16="http://schemas.microsoft.com/office/drawing/2014/main" val="580324351"/>
                    </a:ext>
                  </a:extLst>
                </a:gridCol>
                <a:gridCol w="1531581">
                  <a:extLst>
                    <a:ext uri="{9D8B030D-6E8A-4147-A177-3AD203B41FA5}">
                      <a16:colId xmlns:a16="http://schemas.microsoft.com/office/drawing/2014/main" val="4062161618"/>
                    </a:ext>
                  </a:extLst>
                </a:gridCol>
                <a:gridCol w="1778000">
                  <a:extLst>
                    <a:ext uri="{9D8B030D-6E8A-4147-A177-3AD203B41FA5}">
                      <a16:colId xmlns:a16="http://schemas.microsoft.com/office/drawing/2014/main" val="3899181150"/>
                    </a:ext>
                  </a:extLst>
                </a:gridCol>
                <a:gridCol w="2644781">
                  <a:extLst>
                    <a:ext uri="{9D8B030D-6E8A-4147-A177-3AD203B41FA5}">
                      <a16:colId xmlns:a16="http://schemas.microsoft.com/office/drawing/2014/main" val="1959075981"/>
                    </a:ext>
                  </a:extLst>
                </a:gridCol>
              </a:tblGrid>
              <a:tr h="370840">
                <a:tc gridSpan="2">
                  <a:txBody>
                    <a:bodyPr/>
                    <a:lstStyle/>
                    <a:p>
                      <a:pPr algn="ctr"/>
                      <a:r>
                        <a:rPr lang="fr-FR" sz="1400" dirty="0" smtClean="0"/>
                        <a:t>Sciences de l’ingénieur</a:t>
                      </a:r>
                      <a:endParaRPr lang="fr-FR" sz="1400" dirty="0"/>
                    </a:p>
                  </a:txBody>
                  <a:tcPr/>
                </a:tc>
                <a:tc hMerge="1">
                  <a:txBody>
                    <a:bodyPr/>
                    <a:lstStyle/>
                    <a:p>
                      <a:endParaRPr lang="fr-FR" sz="1400" dirty="0"/>
                    </a:p>
                  </a:txBody>
                  <a:tcPr/>
                </a:tc>
                <a:tc>
                  <a:txBody>
                    <a:bodyPr/>
                    <a:lstStyle/>
                    <a:p>
                      <a:r>
                        <a:rPr lang="fr-FR" sz="1400" dirty="0" smtClean="0"/>
                        <a:t>Sciences physiques</a:t>
                      </a:r>
                    </a:p>
                    <a:p>
                      <a:r>
                        <a:rPr lang="fr-FR" sz="1400" dirty="0" smtClean="0"/>
                        <a:t>(pour SI)</a:t>
                      </a:r>
                      <a:endParaRPr lang="fr-FR" sz="1400" dirty="0"/>
                    </a:p>
                  </a:txBody>
                  <a:tcPr/>
                </a:tc>
                <a:tc>
                  <a:txBody>
                    <a:bodyPr/>
                    <a:lstStyle/>
                    <a:p>
                      <a:r>
                        <a:rPr lang="fr-FR" sz="1400" dirty="0" smtClean="0"/>
                        <a:t>Mathématiques</a:t>
                      </a:r>
                      <a:endParaRPr lang="fr-FR" sz="1400" dirty="0"/>
                    </a:p>
                  </a:txBody>
                  <a:tcPr/>
                </a:tc>
                <a:extLst>
                  <a:ext uri="{0D108BD9-81ED-4DB2-BD59-A6C34878D82A}">
                    <a16:rowId xmlns:a16="http://schemas.microsoft.com/office/drawing/2014/main" val="1998993555"/>
                  </a:ext>
                </a:extLst>
              </a:tr>
              <a:tr h="370840">
                <a:tc rowSpan="2">
                  <a:txBody>
                    <a:bodyPr/>
                    <a:lstStyle/>
                    <a:p>
                      <a:r>
                        <a:rPr lang="fr-FR" sz="1200" b="1" dirty="0" smtClean="0"/>
                        <a:t>Les territoires et les produits intelligents, la mobilité des personnes et des biens : </a:t>
                      </a:r>
                      <a:endParaRPr lang="fr-FR" sz="1200" dirty="0" smtClean="0"/>
                    </a:p>
                    <a:p>
                      <a:r>
                        <a:rPr lang="fr-FR" sz="1200" dirty="0" smtClean="0"/>
                        <a:t>- les structures et les enveloppes ; </a:t>
                      </a:r>
                    </a:p>
                    <a:p>
                      <a:r>
                        <a:rPr lang="fr-FR" sz="1200" dirty="0" smtClean="0"/>
                        <a:t>- les réseaux de communication et d’énergie ; </a:t>
                      </a:r>
                    </a:p>
                    <a:p>
                      <a:r>
                        <a:rPr lang="fr-FR" sz="1200" dirty="0" smtClean="0"/>
                        <a:t>- les objets connectés, l’internet des objets ; </a:t>
                      </a:r>
                    </a:p>
                    <a:p>
                      <a:r>
                        <a:rPr lang="fr-FR" sz="1200" dirty="0" smtClean="0"/>
                        <a:t>- les mobilités des personnes et des biens. </a:t>
                      </a:r>
                    </a:p>
                  </a:txBody>
                  <a:tcPr>
                    <a:solidFill>
                      <a:schemeClr val="accent6">
                        <a:lumMod val="40000"/>
                        <a:lumOff val="60000"/>
                      </a:schemeClr>
                    </a:solidFill>
                  </a:tcPr>
                </a:tc>
                <a:tc>
                  <a:txBody>
                    <a:bodyPr/>
                    <a:lstStyle/>
                    <a:p>
                      <a:r>
                        <a:rPr lang="fr-FR" sz="1300" dirty="0" smtClean="0"/>
                        <a:t>Innover</a:t>
                      </a:r>
                      <a:endParaRPr lang="fr-FR" sz="1300" dirty="0"/>
                    </a:p>
                  </a:txBody>
                  <a:tcPr/>
                </a:tc>
                <a:tc>
                  <a:txBody>
                    <a:bodyPr/>
                    <a:lstStyle/>
                    <a:p>
                      <a:r>
                        <a:rPr lang="fr-FR" sz="1300" dirty="0" smtClean="0"/>
                        <a:t>S’approprier</a:t>
                      </a:r>
                      <a:endParaRPr lang="fr-FR" sz="1300" dirty="0"/>
                    </a:p>
                  </a:txBody>
                  <a:tcPr/>
                </a:tc>
                <a:tc>
                  <a:txBody>
                    <a:bodyPr/>
                    <a:lstStyle/>
                    <a:p>
                      <a:r>
                        <a:rPr lang="fr-FR" sz="1300" dirty="0" smtClean="0"/>
                        <a:t>Chercher, expérimenter, en particulier à l’aide d’outils logiciels</a:t>
                      </a:r>
                      <a:endParaRPr lang="fr-FR" sz="1300" dirty="0"/>
                    </a:p>
                  </a:txBody>
                  <a:tcPr/>
                </a:tc>
                <a:extLst>
                  <a:ext uri="{0D108BD9-81ED-4DB2-BD59-A6C34878D82A}">
                    <a16:rowId xmlns:a16="http://schemas.microsoft.com/office/drawing/2014/main" val="3694640149"/>
                  </a:ext>
                </a:extLst>
              </a:tr>
              <a:tr h="370840">
                <a:tc vMerge="1">
                  <a:txBody>
                    <a:bodyPr/>
                    <a:lstStyle/>
                    <a:p>
                      <a:endParaRPr lang="fr-FR" sz="1200" dirty="0"/>
                    </a:p>
                  </a:txBody>
                  <a:tcPr/>
                </a:tc>
                <a:tc>
                  <a:txBody>
                    <a:bodyPr/>
                    <a:lstStyle/>
                    <a:p>
                      <a:r>
                        <a:rPr lang="fr-FR" sz="1300" dirty="0" smtClean="0"/>
                        <a:t>Analyser</a:t>
                      </a:r>
                      <a:endParaRPr lang="fr-FR" sz="1300" dirty="0"/>
                    </a:p>
                  </a:txBody>
                  <a:tcPr/>
                </a:tc>
                <a:tc>
                  <a:txBody>
                    <a:bodyPr/>
                    <a:lstStyle/>
                    <a:p>
                      <a:r>
                        <a:rPr lang="fr-FR" sz="1300" dirty="0" smtClean="0"/>
                        <a:t>Analyser / Raisonner</a:t>
                      </a:r>
                      <a:endParaRPr lang="fr-FR" sz="1300" dirty="0"/>
                    </a:p>
                  </a:txBody>
                  <a:tcPr/>
                </a:tc>
                <a:tc>
                  <a:txBody>
                    <a:bodyPr/>
                    <a:lstStyle/>
                    <a:p>
                      <a:r>
                        <a:rPr lang="fr-FR" sz="1300" dirty="0" smtClean="0"/>
                        <a:t>Modéliser, faire une simulation, valider ou invalider un modèle</a:t>
                      </a:r>
                      <a:endParaRPr lang="fr-FR" sz="1300" dirty="0"/>
                    </a:p>
                  </a:txBody>
                  <a:tcPr/>
                </a:tc>
                <a:extLst>
                  <a:ext uri="{0D108BD9-81ED-4DB2-BD59-A6C34878D82A}">
                    <a16:rowId xmlns:a16="http://schemas.microsoft.com/office/drawing/2014/main" val="2030139441"/>
                  </a:ext>
                </a:extLst>
              </a:tr>
              <a:tr h="370840">
                <a:tc rowSpan="2">
                  <a:txBody>
                    <a:bodyPr/>
                    <a:lstStyle/>
                    <a:p>
                      <a:r>
                        <a:rPr lang="fr-FR" sz="1200" b="1" dirty="0" smtClean="0"/>
                        <a:t>L’homme assisté, réparé, augmenté : </a:t>
                      </a:r>
                      <a:endParaRPr lang="fr-FR" sz="1200" dirty="0" smtClean="0"/>
                    </a:p>
                    <a:p>
                      <a:r>
                        <a:rPr lang="fr-FR" sz="1200" dirty="0" smtClean="0"/>
                        <a:t>- les produits d’assistance pour la santé et la sécurité ; </a:t>
                      </a:r>
                    </a:p>
                    <a:p>
                      <a:r>
                        <a:rPr lang="fr-FR" sz="1200" dirty="0" smtClean="0"/>
                        <a:t>- l’aide et la compensation du handicap ; </a:t>
                      </a:r>
                    </a:p>
                    <a:p>
                      <a:r>
                        <a:rPr lang="fr-FR" sz="1200" dirty="0" smtClean="0"/>
                        <a:t>- l’augmentation des performances du corps humain. </a:t>
                      </a:r>
                    </a:p>
                  </a:txBody>
                  <a:tcPr>
                    <a:solidFill>
                      <a:schemeClr val="accent6">
                        <a:lumMod val="40000"/>
                        <a:lumOff val="60000"/>
                      </a:schemeClr>
                    </a:solidFill>
                  </a:tcPr>
                </a:tc>
                <a:tc>
                  <a:txBody>
                    <a:bodyPr/>
                    <a:lstStyle/>
                    <a:p>
                      <a:r>
                        <a:rPr lang="fr-FR" sz="1300" dirty="0" smtClean="0"/>
                        <a:t>Modéliser et résoudre</a:t>
                      </a:r>
                      <a:endParaRPr lang="fr-FR" sz="1300" dirty="0"/>
                    </a:p>
                  </a:txBody>
                  <a:tcPr/>
                </a:tc>
                <a:tc>
                  <a:txBody>
                    <a:bodyPr/>
                    <a:lstStyle/>
                    <a:p>
                      <a:r>
                        <a:rPr lang="fr-FR" sz="1300" dirty="0" smtClean="0"/>
                        <a:t>Réaliser</a:t>
                      </a:r>
                      <a:endParaRPr lang="fr-FR" sz="1300" dirty="0"/>
                    </a:p>
                  </a:txBody>
                  <a:tcPr/>
                </a:tc>
                <a:tc>
                  <a:txBody>
                    <a:bodyPr/>
                    <a:lstStyle/>
                    <a:p>
                      <a:r>
                        <a:rPr lang="fr-FR" sz="1300" dirty="0" smtClean="0"/>
                        <a:t>Représenter, choisir un cadre (numérique, algébrique, géométrique …), changer de registre</a:t>
                      </a:r>
                      <a:endParaRPr lang="fr-FR" sz="1300" dirty="0"/>
                    </a:p>
                  </a:txBody>
                  <a:tcPr/>
                </a:tc>
                <a:extLst>
                  <a:ext uri="{0D108BD9-81ED-4DB2-BD59-A6C34878D82A}">
                    <a16:rowId xmlns:a16="http://schemas.microsoft.com/office/drawing/2014/main" val="2024227873"/>
                  </a:ext>
                </a:extLst>
              </a:tr>
              <a:tr h="370840">
                <a:tc vMerge="1">
                  <a:txBody>
                    <a:bodyPr/>
                    <a:lstStyle/>
                    <a:p>
                      <a:endParaRPr lang="fr-FR" sz="1200" dirty="0"/>
                    </a:p>
                  </a:txBody>
                  <a:tcPr/>
                </a:tc>
                <a:tc>
                  <a:txBody>
                    <a:bodyPr/>
                    <a:lstStyle/>
                    <a:p>
                      <a:r>
                        <a:rPr lang="fr-FR" sz="1300" dirty="0" smtClean="0"/>
                        <a:t>Expérimenter et simuler</a:t>
                      </a:r>
                      <a:endParaRPr lang="fr-FR" sz="1300" dirty="0"/>
                    </a:p>
                  </a:txBody>
                  <a:tcPr/>
                </a:tc>
                <a:tc>
                  <a:txBody>
                    <a:bodyPr/>
                    <a:lstStyle/>
                    <a:p>
                      <a:r>
                        <a:rPr lang="fr-FR" sz="1300" dirty="0" smtClean="0"/>
                        <a:t>Valider</a:t>
                      </a:r>
                      <a:endParaRPr lang="fr-FR" sz="1300" dirty="0"/>
                    </a:p>
                  </a:txBody>
                  <a:tcPr/>
                </a:tc>
                <a:tc>
                  <a:txBody>
                    <a:bodyPr/>
                    <a:lstStyle/>
                    <a:p>
                      <a:r>
                        <a:rPr lang="fr-FR" sz="1300" dirty="0" smtClean="0"/>
                        <a:t>Raisonner, démontrer, trouver des résultats partiels et les mettre en perspective</a:t>
                      </a:r>
                      <a:endParaRPr lang="fr-FR" sz="1300" dirty="0"/>
                    </a:p>
                  </a:txBody>
                  <a:tcPr/>
                </a:tc>
                <a:extLst>
                  <a:ext uri="{0D108BD9-81ED-4DB2-BD59-A6C34878D82A}">
                    <a16:rowId xmlns:a16="http://schemas.microsoft.com/office/drawing/2014/main" val="1050528820"/>
                  </a:ext>
                </a:extLst>
              </a:tr>
              <a:tr h="370840">
                <a:tc rowSpan="2">
                  <a:txBody>
                    <a:bodyPr/>
                    <a:lstStyle/>
                    <a:p>
                      <a:r>
                        <a:rPr lang="fr-FR" sz="1200" dirty="0" smtClean="0"/>
                        <a:t>- </a:t>
                      </a:r>
                      <a:r>
                        <a:rPr lang="fr-FR" sz="1200" b="1" dirty="0" smtClean="0"/>
                        <a:t>Le design responsable et le prototypage de produits innovants : </a:t>
                      </a:r>
                      <a:endParaRPr lang="fr-FR" sz="1200" dirty="0" smtClean="0"/>
                    </a:p>
                    <a:p>
                      <a:r>
                        <a:rPr lang="fr-FR" sz="1200" dirty="0" smtClean="0"/>
                        <a:t>- l’ingénierie design de produits innovants ; </a:t>
                      </a:r>
                    </a:p>
                    <a:p>
                      <a:r>
                        <a:rPr lang="fr-FR" sz="1200" dirty="0" smtClean="0"/>
                        <a:t>- le prototypage d’une solution imaginée en réalité matérielle ou virtuelle ; </a:t>
                      </a:r>
                    </a:p>
                    <a:p>
                      <a:r>
                        <a:rPr lang="fr-FR" sz="1200" dirty="0" smtClean="0"/>
                        <a:t>- les applications numériques nomades. </a:t>
                      </a:r>
                    </a:p>
                  </a:txBody>
                  <a:tcPr>
                    <a:solidFill>
                      <a:schemeClr val="accent6">
                        <a:lumMod val="40000"/>
                        <a:lumOff val="60000"/>
                      </a:schemeClr>
                    </a:solidFill>
                  </a:tcPr>
                </a:tc>
                <a:tc>
                  <a:txBody>
                    <a:bodyPr/>
                    <a:lstStyle/>
                    <a:p>
                      <a:r>
                        <a:rPr lang="fr-FR" sz="1300" dirty="0" smtClean="0"/>
                        <a:t>Communiquer</a:t>
                      </a:r>
                      <a:endParaRPr lang="fr-FR" sz="1300" dirty="0"/>
                    </a:p>
                  </a:txBody>
                  <a:tcPr/>
                </a:tc>
                <a:tc>
                  <a:txBody>
                    <a:bodyPr/>
                    <a:lstStyle/>
                    <a:p>
                      <a:r>
                        <a:rPr lang="fr-FR" sz="1300" dirty="0" smtClean="0"/>
                        <a:t>Communiquer</a:t>
                      </a:r>
                      <a:endParaRPr lang="fr-FR" sz="1300" dirty="0"/>
                    </a:p>
                  </a:txBody>
                  <a:tcPr/>
                </a:tc>
                <a:tc>
                  <a:txBody>
                    <a:bodyPr/>
                    <a:lstStyle/>
                    <a:p>
                      <a:r>
                        <a:rPr lang="fr-FR" sz="1300" dirty="0" smtClean="0"/>
                        <a:t>Calculer, appliquer des techniques et mettre en œuvre des algorithmes</a:t>
                      </a:r>
                      <a:endParaRPr lang="fr-FR" sz="1300" dirty="0"/>
                    </a:p>
                  </a:txBody>
                  <a:tcPr/>
                </a:tc>
                <a:extLst>
                  <a:ext uri="{0D108BD9-81ED-4DB2-BD59-A6C34878D82A}">
                    <a16:rowId xmlns:a16="http://schemas.microsoft.com/office/drawing/2014/main" val="3396827893"/>
                  </a:ext>
                </a:extLst>
              </a:tr>
              <a:tr h="370840">
                <a:tc vMerge="1">
                  <a:txBody>
                    <a:bodyPr/>
                    <a:lstStyle/>
                    <a:p>
                      <a:endParaRPr lang="fr-FR" sz="1200" dirty="0"/>
                    </a:p>
                  </a:txBody>
                  <a:tcPr/>
                </a:tc>
                <a:tc>
                  <a:txBody>
                    <a:bodyPr/>
                    <a:lstStyle/>
                    <a:p>
                      <a:endParaRPr lang="fr-FR" sz="1300" dirty="0"/>
                    </a:p>
                  </a:txBody>
                  <a:tcPr/>
                </a:tc>
                <a:tc>
                  <a:txBody>
                    <a:bodyPr/>
                    <a:lstStyle/>
                    <a:p>
                      <a:endParaRPr lang="fr-FR" sz="1300" dirty="0"/>
                    </a:p>
                  </a:txBody>
                  <a:tcPr/>
                </a:tc>
                <a:tc>
                  <a:txBody>
                    <a:bodyPr/>
                    <a:lstStyle/>
                    <a:p>
                      <a:r>
                        <a:rPr lang="fr-FR" sz="1300" dirty="0" smtClean="0"/>
                        <a:t>Communiquer un résultat par oral ou par écrit, expliquer une démarche</a:t>
                      </a:r>
                      <a:endParaRPr lang="fr-FR" sz="1300" dirty="0"/>
                    </a:p>
                  </a:txBody>
                  <a:tcPr/>
                </a:tc>
                <a:extLst>
                  <a:ext uri="{0D108BD9-81ED-4DB2-BD59-A6C34878D82A}">
                    <a16:rowId xmlns:a16="http://schemas.microsoft.com/office/drawing/2014/main" val="3543904471"/>
                  </a:ext>
                </a:extLst>
              </a:tr>
            </a:tbl>
          </a:graphicData>
        </a:graphic>
      </p:graphicFrame>
      <p:sp>
        <p:nvSpPr>
          <p:cNvPr id="7" name="ZoneTexte 6"/>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spTree>
    <p:extLst>
      <p:ext uri="{BB962C8B-B14F-4D97-AF65-F5344CB8AC3E}">
        <p14:creationId xmlns:p14="http://schemas.microsoft.com/office/powerpoint/2010/main" val="394262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881671497"/>
              </p:ext>
            </p:extLst>
          </p:nvPr>
        </p:nvGraphicFramePr>
        <p:xfrm>
          <a:off x="508000" y="1882847"/>
          <a:ext cx="7984564" cy="4540507"/>
        </p:xfrm>
        <a:graphic>
          <a:graphicData uri="http://schemas.openxmlformats.org/drawingml/2006/table">
            <a:tbl>
              <a:tblPr firstRow="1" bandRow="1">
                <a:tableStyleId>{5C22544A-7EE6-4342-B048-85BDC9FD1C3A}</a:tableStyleId>
              </a:tblPr>
              <a:tblGrid>
                <a:gridCol w="3992282">
                  <a:extLst>
                    <a:ext uri="{9D8B030D-6E8A-4147-A177-3AD203B41FA5}">
                      <a16:colId xmlns:a16="http://schemas.microsoft.com/office/drawing/2014/main" val="1104360667"/>
                    </a:ext>
                  </a:extLst>
                </a:gridCol>
                <a:gridCol w="3992282">
                  <a:extLst>
                    <a:ext uri="{9D8B030D-6E8A-4147-A177-3AD203B41FA5}">
                      <a16:colId xmlns:a16="http://schemas.microsoft.com/office/drawing/2014/main" val="845617836"/>
                    </a:ext>
                  </a:extLst>
                </a:gridCol>
              </a:tblGrid>
              <a:tr h="370840">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Question sociétale de type Grand Oral</a:t>
                      </a:r>
                    </a:p>
                  </a:txBody>
                  <a:tcPr marL="68580" marR="68580" marT="0" marB="0"/>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Problématique possible pour un projet en SI</a:t>
                      </a:r>
                    </a:p>
                  </a:txBody>
                  <a:tcPr marL="68580" marR="68580" marT="0" marB="0"/>
                </a:tc>
                <a:extLst>
                  <a:ext uri="{0D108BD9-81ED-4DB2-BD59-A6C34878D82A}">
                    <a16:rowId xmlns:a16="http://schemas.microsoft.com/office/drawing/2014/main" val="3962615173"/>
                  </a:ext>
                </a:extLst>
              </a:tr>
              <a:tr h="370840">
                <a:tc>
                  <a:txBody>
                    <a:bodyPr/>
                    <a:lstStyle/>
                    <a:p>
                      <a:pPr>
                        <a:lnSpc>
                          <a:spcPct val="107000"/>
                        </a:lnSpc>
                        <a:spcAft>
                          <a:spcPts val="800"/>
                        </a:spcAft>
                      </a:pPr>
                      <a:r>
                        <a:rPr lang="fr-FR" sz="1800" kern="1200" dirty="0" smtClean="0">
                          <a:solidFill>
                            <a:schemeClr val="dk1"/>
                          </a:solidFill>
                          <a:effectLst/>
                          <a:latin typeface="+mn-lt"/>
                          <a:ea typeface="+mn-ea"/>
                          <a:cs typeface="+mn-cs"/>
                        </a:rPr>
                        <a:t>Comment la prise en compte des contraintes environnementales se traduit-elle dans l’éco conception des constructions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Comment réduire les pertes énergétiques d’un bâtiment ?</a:t>
                      </a:r>
                    </a:p>
                  </a:txBody>
                  <a:tcPr marL="68580" marR="68580" marT="0" marB="0"/>
                </a:tc>
                <a:extLst>
                  <a:ext uri="{0D108BD9-81ED-4DB2-BD59-A6C34878D82A}">
                    <a16:rowId xmlns:a16="http://schemas.microsoft.com/office/drawing/2014/main" val="1413417616"/>
                  </a:ext>
                </a:extLst>
              </a:tr>
              <a:tr h="1899034">
                <a:tc>
                  <a:txBody>
                    <a:bodyPr/>
                    <a:lstStyle/>
                    <a:p>
                      <a:pPr>
                        <a:lnSpc>
                          <a:spcPct val="107000"/>
                        </a:lnSpc>
                        <a:spcAft>
                          <a:spcPts val="800"/>
                        </a:spcAft>
                      </a:pPr>
                      <a:r>
                        <a:rPr lang="fr-FR" sz="1800" kern="1200" dirty="0" smtClean="0">
                          <a:solidFill>
                            <a:schemeClr val="dk1"/>
                          </a:solidFill>
                          <a:effectLst/>
                          <a:latin typeface="+mn-lt"/>
                          <a:ea typeface="+mn-ea"/>
                          <a:cs typeface="+mn-cs"/>
                        </a:rPr>
                        <a:t>Le développement massif des Énergies Renouvelables est-il une solution pour répondre de façon équitable et durable aux besoins de tous les humains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quoi un four solaire peut-il participer à la réduction des émissions de gaz à effet de serre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Quelle équivalence en rejet de CO2, l'utilisation d'un four solaire « optimisé » permet-elle d'atteindre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875357"/>
                  </a:ext>
                </a:extLst>
              </a:tr>
              <a:tr h="370840">
                <a:tc>
                  <a:txBody>
                    <a:bodyPr/>
                    <a:lstStyle/>
                    <a:p>
                      <a:pPr marL="0" algn="l" defTabSz="457200" rtl="0" eaLnBrk="1" latinLnBrk="0" hangingPunct="1">
                        <a:lnSpc>
                          <a:spcPct val="107000"/>
                        </a:lnSpc>
                        <a:spcAft>
                          <a:spcPts val="800"/>
                        </a:spcAft>
                      </a:pPr>
                      <a:r>
                        <a:rPr lang="fr-F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Les outils numériques peuvent-ils contribuer à développer la pratique sportive ?</a:t>
                      </a:r>
                    </a:p>
                  </a:txBody>
                  <a:tcPr marL="68580" marR="68580" marT="0" marB="0"/>
                </a:tc>
                <a:tc>
                  <a:txBody>
                    <a:bodyPr/>
                    <a:lstStyle/>
                    <a:p>
                      <a:pPr marL="0" algn="l" defTabSz="457200" rtl="0" eaLnBrk="1" latinLnBrk="0" hangingPunct="1">
                        <a:lnSpc>
                          <a:spcPct val="107000"/>
                        </a:lnSpc>
                        <a:spcAft>
                          <a:spcPts val="800"/>
                        </a:spcAft>
                      </a:pPr>
                      <a:r>
                        <a:rPr lang="fr-F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Comment faire de son téléphone portable un outil d’aide et de suivi pour sa pratique sportive ?</a:t>
                      </a:r>
                    </a:p>
                  </a:txBody>
                  <a:tcPr marL="68580" marR="68580" marT="0" marB="0"/>
                </a:tc>
                <a:extLst>
                  <a:ext uri="{0D108BD9-81ED-4DB2-BD59-A6C34878D82A}">
                    <a16:rowId xmlns:a16="http://schemas.microsoft.com/office/drawing/2014/main" val="1742634942"/>
                  </a:ext>
                </a:extLst>
              </a:tr>
            </a:tbl>
          </a:graphicData>
        </a:graphic>
      </p:graphicFrame>
      <p:sp>
        <p:nvSpPr>
          <p:cNvPr id="5" name="ZoneTexte 4"/>
          <p:cNvSpPr txBox="1"/>
          <p:nvPr/>
        </p:nvSpPr>
        <p:spPr>
          <a:xfrm>
            <a:off x="675341" y="682518"/>
            <a:ext cx="7763435" cy="1200329"/>
          </a:xfrm>
          <a:prstGeom prst="rect">
            <a:avLst/>
          </a:prstGeom>
          <a:noFill/>
        </p:spPr>
        <p:txBody>
          <a:bodyPr wrap="square" rtlCol="0">
            <a:spAutoFit/>
          </a:bodyPr>
          <a:lstStyle/>
          <a:p>
            <a:r>
              <a:rPr lang="fr-FR" dirty="0"/>
              <a:t>Il faut prendre garde à ne pas confondre question sociétale et problématique à laquelle cherche à répondre un projet.</a:t>
            </a:r>
          </a:p>
          <a:p>
            <a:r>
              <a:rPr lang="fr-FR" dirty="0"/>
              <a:t>Ainsi, un projet pourra répondre en partie à une question sociétale mais ne pourra – en général – pas y répondre dans sa globalité. Par exemple </a:t>
            </a:r>
            <a:r>
              <a:rPr lang="fr-FR" dirty="0" smtClean="0"/>
              <a:t>:</a:t>
            </a:r>
            <a:endParaRPr lang="fr-FR" dirty="0"/>
          </a:p>
        </p:txBody>
      </p:sp>
    </p:spTree>
    <p:extLst>
      <p:ext uri="{BB962C8B-B14F-4D97-AF65-F5344CB8AC3E}">
        <p14:creationId xmlns:p14="http://schemas.microsoft.com/office/powerpoint/2010/main" val="3450839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Pistes pour les deux questions du candidat</a:t>
            </a:r>
            <a:endParaRPr lang="fr-FR" b="1" dirty="0">
              <a:solidFill>
                <a:schemeClr val="accent2">
                  <a:lumMod val="50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776592055"/>
              </p:ext>
            </p:extLst>
          </p:nvPr>
        </p:nvGraphicFramePr>
        <p:xfrm>
          <a:off x="508000" y="738177"/>
          <a:ext cx="7984564" cy="5202723"/>
        </p:xfrm>
        <a:graphic>
          <a:graphicData uri="http://schemas.openxmlformats.org/drawingml/2006/table">
            <a:tbl>
              <a:tblPr firstRow="1" bandRow="1">
                <a:tableStyleId>{5C22544A-7EE6-4342-B048-85BDC9FD1C3A}</a:tableStyleId>
              </a:tblPr>
              <a:tblGrid>
                <a:gridCol w="3992282">
                  <a:extLst>
                    <a:ext uri="{9D8B030D-6E8A-4147-A177-3AD203B41FA5}">
                      <a16:colId xmlns:a16="http://schemas.microsoft.com/office/drawing/2014/main" val="1104360667"/>
                    </a:ext>
                  </a:extLst>
                </a:gridCol>
                <a:gridCol w="3992282">
                  <a:extLst>
                    <a:ext uri="{9D8B030D-6E8A-4147-A177-3AD203B41FA5}">
                      <a16:colId xmlns:a16="http://schemas.microsoft.com/office/drawing/2014/main" val="845617836"/>
                    </a:ext>
                  </a:extLst>
                </a:gridCol>
              </a:tblGrid>
              <a:tr h="370840">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Question sociétale de type Grand Oral</a:t>
                      </a:r>
                    </a:p>
                  </a:txBody>
                  <a:tcPr marL="68580" marR="68580" marT="0" marB="0"/>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Problématique possible pour un projet en SI</a:t>
                      </a:r>
                    </a:p>
                  </a:txBody>
                  <a:tcPr marL="68580" marR="68580" marT="0" marB="0"/>
                </a:tc>
                <a:extLst>
                  <a:ext uri="{0D108BD9-81ED-4DB2-BD59-A6C34878D82A}">
                    <a16:rowId xmlns:a16="http://schemas.microsoft.com/office/drawing/2014/main" val="3962615173"/>
                  </a:ext>
                </a:extLst>
              </a:tr>
              <a:tr h="370840">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quoi l’ingénieur peut-il participer à l’inclusion de personnes en situation de handicap ?</a:t>
                      </a:r>
                    </a:p>
                  </a:txBody>
                  <a:tcPr marL="68580" marR="68580" marT="0" marB="0"/>
                </a:tc>
                <a:tc>
                  <a:txBody>
                    <a:bodyPr/>
                    <a:lstStyle/>
                    <a:p>
                      <a:r>
                        <a:rPr lang="fr-FR" sz="1800" kern="1200" dirty="0" smtClean="0">
                          <a:solidFill>
                            <a:schemeClr val="dk1"/>
                          </a:solidFill>
                          <a:effectLst/>
                          <a:latin typeface="+mn-lt"/>
                          <a:ea typeface="+mn-ea"/>
                          <a:cs typeface="+mn-cs"/>
                        </a:rPr>
                        <a:t>Comment aider une personne devenue malvoyante suite à un accident ?</a:t>
                      </a:r>
                    </a:p>
                    <a:p>
                      <a:r>
                        <a:rPr lang="fr-FR" sz="1800" kern="1200" dirty="0" smtClean="0">
                          <a:solidFill>
                            <a:schemeClr val="dk1"/>
                          </a:solidFill>
                          <a:effectLst/>
                          <a:latin typeface="+mn-lt"/>
                          <a:ea typeface="+mn-ea"/>
                          <a:cs typeface="+mn-cs"/>
                        </a:rPr>
                        <a:t>Peut-on imprimer en braille un texte scanné par son smartphone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3417616"/>
                  </a:ext>
                </a:extLst>
              </a:tr>
              <a:tr h="1362370">
                <a:tc>
                  <a:txBody>
                    <a:bodyPr/>
                    <a:lstStyle/>
                    <a:p>
                      <a:pPr>
                        <a:lnSpc>
                          <a:spcPct val="107000"/>
                        </a:lnSpc>
                        <a:spcAft>
                          <a:spcPts val="800"/>
                        </a:spcAft>
                      </a:pPr>
                      <a:r>
                        <a:rPr lang="fr-FR" sz="1800" kern="1200" dirty="0" smtClean="0">
                          <a:solidFill>
                            <a:schemeClr val="dk1"/>
                          </a:solidFill>
                          <a:effectLst/>
                          <a:latin typeface="+mn-lt"/>
                          <a:ea typeface="+mn-ea"/>
                          <a:cs typeface="+mn-cs"/>
                        </a:rPr>
                        <a:t>En quoi les solutions d’ingénierie peuvent-elle contribuer à améliorer la qualité de l’alimentation des populations très isolées en Afrique (ou ailleurs)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Peut-on se passer de source d’énergie non renouvelable pour la cuisson des aliments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875357"/>
                  </a:ext>
                </a:extLst>
              </a:tr>
              <a:tr h="370840">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fr-FR" dirty="0" smtClean="0">
                          <a:latin typeface="Calibri" panose="020F0502020204030204" pitchFamily="34" charset="0"/>
                          <a:ea typeface="Calibri" panose="020F0502020204030204" pitchFamily="34" charset="0"/>
                          <a:cs typeface="Times New Roman" panose="02020603050405020304" pitchFamily="18" charset="0"/>
                        </a:rPr>
                        <a:t>Quelles relations peut-on établir entre l'évolution de la technologie et l'évolution des besoins des personnes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Comment mes outils de communication (PC, smartphone) peuvent-ils m’aider à suivre des cours à distance?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929299"/>
                  </a:ext>
                </a:extLst>
              </a:tr>
              <a:tr h="370840">
                <a:tc>
                  <a:txBody>
                    <a:bodyPr/>
                    <a:lstStyle/>
                    <a:p>
                      <a:pPr marL="0" algn="l" defTabSz="457200" rtl="0" eaLnBrk="1" latinLnBrk="0" hangingPunct="1">
                        <a:lnSpc>
                          <a:spcPct val="107000"/>
                        </a:lnSpc>
                        <a:spcAft>
                          <a:spcPts val="800"/>
                        </a:spcAft>
                      </a:pPr>
                      <a:r>
                        <a:rPr lang="fr-F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En quoi les solutions d’ingénierie peuvent-elles apporter des solutions de mobilité respectueuse de l’environnement ?</a:t>
                      </a:r>
                    </a:p>
                  </a:txBody>
                  <a:tcPr marL="68580" marR="68580" marT="0" marB="0"/>
                </a:tc>
                <a:tc>
                  <a:txBody>
                    <a:bodyPr/>
                    <a:lstStyle/>
                    <a:p>
                      <a:pPr marL="0" algn="l" defTabSz="457200" rtl="0" eaLnBrk="1" latinLnBrk="0" hangingPunct="1">
                        <a:lnSpc>
                          <a:spcPct val="107000"/>
                        </a:lnSpc>
                        <a:spcAft>
                          <a:spcPts val="800"/>
                        </a:spcAft>
                      </a:pPr>
                      <a:r>
                        <a:rPr lang="fr-F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La voiture électrique permet-elle vraiment de diminuer l’impact carbone d’une famille ?</a:t>
                      </a:r>
                    </a:p>
                    <a:p>
                      <a:pPr marL="0" algn="l" defTabSz="457200" rtl="0" eaLnBrk="1" latinLnBrk="0" hangingPunct="1">
                        <a:lnSpc>
                          <a:spcPct val="107000"/>
                        </a:lnSpc>
                        <a:spcAft>
                          <a:spcPts val="800"/>
                        </a:spcAft>
                      </a:pPr>
                      <a:r>
                        <a:rPr lang="fr-F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184027507"/>
                  </a:ext>
                </a:extLst>
              </a:tr>
            </a:tbl>
          </a:graphicData>
        </a:graphic>
      </p:graphicFrame>
    </p:spTree>
    <p:extLst>
      <p:ext uri="{BB962C8B-B14F-4D97-AF65-F5344CB8AC3E}">
        <p14:creationId xmlns:p14="http://schemas.microsoft.com/office/powerpoint/2010/main" val="170980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Quelques sources d’inspiration et d’information…</a:t>
            </a:r>
            <a:endParaRPr lang="fr-FR" b="1" dirty="0">
              <a:solidFill>
                <a:schemeClr val="accent2">
                  <a:lumMod val="50000"/>
                </a:schemeClr>
              </a:solidFill>
            </a:endParaRPr>
          </a:p>
        </p:txBody>
      </p:sp>
      <p:sp>
        <p:nvSpPr>
          <p:cNvPr id="3" name="ZoneTexte 2"/>
          <p:cNvSpPr txBox="1"/>
          <p:nvPr/>
        </p:nvSpPr>
        <p:spPr>
          <a:xfrm>
            <a:off x="682053" y="1214203"/>
            <a:ext cx="8019738" cy="4801314"/>
          </a:xfrm>
          <a:prstGeom prst="rect">
            <a:avLst/>
          </a:prstGeom>
          <a:noFill/>
        </p:spPr>
        <p:txBody>
          <a:bodyPr wrap="square" rtlCol="0">
            <a:spAutoFit/>
          </a:bodyPr>
          <a:lstStyle/>
          <a:p>
            <a:pPr marL="285750" indent="-285750">
              <a:buFontTx/>
              <a:buChar char="-"/>
            </a:pPr>
            <a:r>
              <a:rPr lang="fr-FR" dirty="0" smtClean="0"/>
              <a:t>ONU « les 17 objectifs de développement durable » :</a:t>
            </a:r>
          </a:p>
          <a:p>
            <a:r>
              <a:rPr lang="fr-FR" dirty="0">
                <a:hlinkClick r:id="rId2"/>
              </a:rPr>
              <a:t>https://www.un.org/sustainabledevelopment/fr/objectifs-de-developpement-durable</a:t>
            </a:r>
            <a:r>
              <a:rPr lang="fr-FR" dirty="0" smtClean="0">
                <a:hlinkClick r:id="rId2"/>
              </a:rPr>
              <a:t>/</a:t>
            </a:r>
            <a:r>
              <a:rPr lang="fr-FR" dirty="0" smtClean="0"/>
              <a:t> </a:t>
            </a:r>
            <a:endParaRPr lang="fr-FR" dirty="0"/>
          </a:p>
          <a:p>
            <a:r>
              <a:rPr lang="fr-FR" dirty="0" smtClean="0"/>
              <a:t>- Divers liens :</a:t>
            </a:r>
          </a:p>
          <a:p>
            <a:r>
              <a:rPr lang="fr-FR" dirty="0" smtClean="0">
                <a:hlinkClick r:id="rId3"/>
              </a:rPr>
              <a:t>http</a:t>
            </a:r>
            <a:r>
              <a:rPr lang="fr-FR" dirty="0">
                <a:hlinkClick r:id="rId3"/>
              </a:rPr>
              <a:t>://www.territoires-intelligents.fr</a:t>
            </a:r>
            <a:r>
              <a:rPr lang="fr-FR" dirty="0" smtClean="0">
                <a:hlinkClick r:id="rId3"/>
              </a:rPr>
              <a:t>/</a:t>
            </a:r>
            <a:r>
              <a:rPr lang="fr-FR" dirty="0" smtClean="0"/>
              <a:t>  </a:t>
            </a:r>
          </a:p>
          <a:p>
            <a:r>
              <a:rPr lang="fr-FR" dirty="0" smtClean="0">
                <a:hlinkClick r:id="rId4"/>
              </a:rPr>
              <a:t>L’homme augmenté fondation mines </a:t>
            </a:r>
            <a:r>
              <a:rPr lang="fr-FR" dirty="0" err="1" smtClean="0">
                <a:hlinkClick r:id="rId4"/>
              </a:rPr>
              <a:t>telecom</a:t>
            </a:r>
            <a:endParaRPr lang="fr-FR" dirty="0" smtClean="0"/>
          </a:p>
          <a:p>
            <a:endParaRPr lang="fr-FR" dirty="0"/>
          </a:p>
          <a:p>
            <a:pPr marL="285750" indent="-285750">
              <a:buFontTx/>
              <a:buChar char="-"/>
            </a:pPr>
            <a:r>
              <a:rPr lang="fr-FR" dirty="0" smtClean="0"/>
              <a:t>La FAQ :</a:t>
            </a:r>
          </a:p>
          <a:p>
            <a:r>
              <a:rPr lang="fr-FR" dirty="0">
                <a:hlinkClick r:id="rId5"/>
              </a:rPr>
              <a:t>FAQ-Grand-oral_enseignants.pdf</a:t>
            </a:r>
            <a:r>
              <a:rPr lang="fr-FR" dirty="0"/>
              <a:t> </a:t>
            </a:r>
          </a:p>
          <a:p>
            <a:pPr marL="285750" indent="-285750">
              <a:buFontTx/>
              <a:buChar char="-"/>
            </a:pPr>
            <a:r>
              <a:rPr lang="fr-FR" dirty="0" smtClean="0"/>
              <a:t>Le site du ministère :</a:t>
            </a:r>
          </a:p>
          <a:p>
            <a:r>
              <a:rPr lang="fr-FR" dirty="0">
                <a:hlinkClick r:id="rId6"/>
              </a:rPr>
              <a:t>https://</a:t>
            </a:r>
            <a:r>
              <a:rPr lang="fr-FR" dirty="0" smtClean="0">
                <a:hlinkClick r:id="rId6"/>
              </a:rPr>
              <a:t>www.education.gouv.fr/baccalaureat-comment-se-passe-le-grand-oral-100028</a:t>
            </a:r>
            <a:endParaRPr lang="fr-FR" dirty="0" smtClean="0"/>
          </a:p>
          <a:p>
            <a:r>
              <a:rPr lang="fr-FR" dirty="0">
                <a:hlinkClick r:id="rId7"/>
              </a:rPr>
              <a:t>http://quandjepasselebac.education.fr/faq-grand-oral</a:t>
            </a:r>
            <a:r>
              <a:rPr lang="fr-FR" dirty="0" smtClean="0">
                <a:hlinkClick r:id="rId7"/>
              </a:rPr>
              <a:t>/</a:t>
            </a:r>
            <a:endParaRPr lang="fr-FR" dirty="0" smtClean="0"/>
          </a:p>
          <a:p>
            <a:endParaRPr lang="fr-FR" dirty="0" smtClean="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344667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Les cinq premières minutes du Grand Oral</a:t>
            </a:r>
            <a:endParaRPr lang="fr-FR" b="1" dirty="0">
              <a:solidFill>
                <a:schemeClr val="accent2">
                  <a:lumMod val="50000"/>
                </a:schemeClr>
              </a:solidFill>
            </a:endParaRPr>
          </a:p>
        </p:txBody>
      </p:sp>
      <p:sp>
        <p:nvSpPr>
          <p:cNvPr id="3" name="ZoneTexte 2"/>
          <p:cNvSpPr txBox="1"/>
          <p:nvPr/>
        </p:nvSpPr>
        <p:spPr>
          <a:xfrm>
            <a:off x="1022600" y="1233854"/>
            <a:ext cx="7322019" cy="2862322"/>
          </a:xfrm>
          <a:prstGeom prst="rect">
            <a:avLst/>
          </a:prstGeom>
          <a:noFill/>
        </p:spPr>
        <p:txBody>
          <a:bodyPr wrap="square" rtlCol="0">
            <a:spAutoFit/>
          </a:bodyPr>
          <a:lstStyle/>
          <a:p>
            <a:r>
              <a:rPr lang="fr-FR" i="1" dirty="0"/>
              <a:t>L’élève a travaillé durant son projet sur un prototype de four solaire.</a:t>
            </a:r>
          </a:p>
          <a:p>
            <a:endParaRPr lang="fr-FR" dirty="0" smtClean="0"/>
          </a:p>
          <a:p>
            <a:r>
              <a:rPr lang="fr-FR" dirty="0" smtClean="0"/>
              <a:t>Le </a:t>
            </a:r>
            <a:r>
              <a:rPr lang="fr-FR" dirty="0"/>
              <a:t>jury  sélectionne une question parmi les 2 proposées :</a:t>
            </a:r>
          </a:p>
          <a:p>
            <a:endParaRPr lang="fr-FR" dirty="0"/>
          </a:p>
          <a:p>
            <a:endParaRPr lang="fr-FR" dirty="0"/>
          </a:p>
          <a:p>
            <a:r>
              <a:rPr lang="fr-FR" dirty="0"/>
              <a:t>Q1 : Comment optimiser la </a:t>
            </a:r>
            <a:r>
              <a:rPr lang="fr-FR" dirty="0" smtClean="0"/>
              <a:t>cuisson </a:t>
            </a:r>
            <a:r>
              <a:rPr lang="fr-FR" dirty="0"/>
              <a:t>des aliments en fonction du lieu </a:t>
            </a:r>
            <a:r>
              <a:rPr lang="fr-FR" dirty="0" smtClean="0"/>
              <a:t>où nous </a:t>
            </a:r>
            <a:r>
              <a:rPr lang="fr-FR" dirty="0"/>
              <a:t>nous </a:t>
            </a:r>
            <a:r>
              <a:rPr lang="fr-FR" dirty="0" smtClean="0"/>
              <a:t>trouvons et </a:t>
            </a:r>
            <a:r>
              <a:rPr lang="fr-FR" dirty="0"/>
              <a:t>du moment </a:t>
            </a:r>
            <a:r>
              <a:rPr lang="fr-FR" dirty="0" smtClean="0"/>
              <a:t>choisi</a:t>
            </a:r>
            <a:r>
              <a:rPr lang="fr-FR" dirty="0"/>
              <a:t> ? </a:t>
            </a:r>
            <a:r>
              <a:rPr lang="fr-FR" i="1" dirty="0"/>
              <a:t/>
            </a:r>
            <a:br>
              <a:rPr lang="fr-FR" i="1" dirty="0"/>
            </a:br>
            <a:r>
              <a:rPr lang="fr-FR" dirty="0"/>
              <a:t/>
            </a:r>
            <a:br>
              <a:rPr lang="fr-FR" dirty="0"/>
            </a:br>
            <a:r>
              <a:rPr lang="fr-FR" dirty="0"/>
              <a:t>Q2 : </a:t>
            </a:r>
            <a:r>
              <a:rPr lang="fr-FR" dirty="0" smtClean="0"/>
              <a:t>Dans quelle mesure l’énergie solaire peut-elle supplanter </a:t>
            </a:r>
            <a:r>
              <a:rPr lang="fr-FR" dirty="0"/>
              <a:t>les énergies fossiles dans la cuisson des aliments </a:t>
            </a:r>
            <a:r>
              <a:rPr lang="fr-FR" dirty="0" smtClean="0"/>
              <a:t>? </a:t>
            </a:r>
            <a:endParaRPr lang="fr-FR" dirty="0"/>
          </a:p>
        </p:txBody>
      </p:sp>
    </p:spTree>
    <p:extLst>
      <p:ext uri="{BB962C8B-B14F-4D97-AF65-F5344CB8AC3E}">
        <p14:creationId xmlns:p14="http://schemas.microsoft.com/office/powerpoint/2010/main" val="269678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522" y="1074817"/>
            <a:ext cx="2966543" cy="646331"/>
          </a:xfrm>
          <a:prstGeom prst="rect">
            <a:avLst/>
          </a:prstGeom>
          <a:noFill/>
        </p:spPr>
        <p:txBody>
          <a:bodyPr wrap="square" rtlCol="0">
            <a:spAutoFit/>
          </a:bodyPr>
          <a:lstStyle/>
          <a:p>
            <a:pPr algn="ctr"/>
            <a:r>
              <a:rPr lang="fr-FR" b="1" dirty="0" smtClean="0">
                <a:solidFill>
                  <a:schemeClr val="accent2">
                    <a:lumMod val="50000"/>
                  </a:schemeClr>
                </a:solidFill>
              </a:rPr>
              <a:t>Les cinq premières minutes du Grand Oral</a:t>
            </a:r>
            <a:endParaRPr lang="fr-FR" b="1" dirty="0">
              <a:solidFill>
                <a:schemeClr val="accent2">
                  <a:lumMod val="50000"/>
                </a:schemeClr>
              </a:solidFill>
            </a:endParaRPr>
          </a:p>
        </p:txBody>
      </p:sp>
      <p:sp>
        <p:nvSpPr>
          <p:cNvPr id="2" name="ZoneTexte 1"/>
          <p:cNvSpPr txBox="1"/>
          <p:nvPr/>
        </p:nvSpPr>
        <p:spPr>
          <a:xfrm>
            <a:off x="230588" y="2289976"/>
            <a:ext cx="2663687" cy="1754326"/>
          </a:xfrm>
          <a:prstGeom prst="rect">
            <a:avLst/>
          </a:prstGeom>
          <a:noFill/>
        </p:spPr>
        <p:txBody>
          <a:bodyPr wrap="square" rtlCol="0">
            <a:spAutoFit/>
          </a:bodyPr>
          <a:lstStyle/>
          <a:p>
            <a:r>
              <a:rPr lang="fr-FR" dirty="0" smtClean="0"/>
              <a:t>Durant les 20 minutes de préparation, l’élève a préparé sur la feuille A4, ce document de présentation en recto-verso.</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600" y="0"/>
            <a:ext cx="4847492" cy="6858000"/>
          </a:xfrm>
          <a:prstGeom prst="rect">
            <a:avLst/>
          </a:prstGeom>
          <a:ln>
            <a:solidFill>
              <a:schemeClr val="accent1"/>
            </a:solidFill>
          </a:ln>
        </p:spPr>
      </p:pic>
    </p:spTree>
    <p:extLst>
      <p:ext uri="{BB962C8B-B14F-4D97-AF65-F5344CB8AC3E}">
        <p14:creationId xmlns:p14="http://schemas.microsoft.com/office/powerpoint/2010/main" val="79238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22" y="1074817"/>
            <a:ext cx="2966543" cy="646331"/>
          </a:xfrm>
          <a:prstGeom prst="rect">
            <a:avLst/>
          </a:prstGeom>
          <a:noFill/>
        </p:spPr>
        <p:txBody>
          <a:bodyPr wrap="square" rtlCol="0">
            <a:spAutoFit/>
          </a:bodyPr>
          <a:lstStyle/>
          <a:p>
            <a:pPr algn="ctr"/>
            <a:r>
              <a:rPr lang="fr-FR" b="1" dirty="0" smtClean="0">
                <a:solidFill>
                  <a:schemeClr val="accent2">
                    <a:lumMod val="50000"/>
                  </a:schemeClr>
                </a:solidFill>
              </a:rPr>
              <a:t>Les cinq premières minutes du Grand Oral</a:t>
            </a:r>
            <a:endParaRPr lang="fr-FR" b="1" dirty="0">
              <a:solidFill>
                <a:schemeClr val="accent2">
                  <a:lumMod val="50000"/>
                </a:schemeClr>
              </a:solidFill>
            </a:endParaRPr>
          </a:p>
        </p:txBody>
      </p:sp>
      <p:sp>
        <p:nvSpPr>
          <p:cNvPr id="4" name="ZoneTexte 3"/>
          <p:cNvSpPr txBox="1"/>
          <p:nvPr/>
        </p:nvSpPr>
        <p:spPr>
          <a:xfrm>
            <a:off x="230588" y="2289976"/>
            <a:ext cx="2663687" cy="1754326"/>
          </a:xfrm>
          <a:prstGeom prst="rect">
            <a:avLst/>
          </a:prstGeom>
          <a:noFill/>
        </p:spPr>
        <p:txBody>
          <a:bodyPr wrap="square" rtlCol="0">
            <a:spAutoFit/>
          </a:bodyPr>
          <a:lstStyle/>
          <a:p>
            <a:r>
              <a:rPr lang="fr-FR" dirty="0" smtClean="0"/>
              <a:t>Durant les 20 minutes de préparation, l’élève a préparé sur la feuille A4, ce document de présentation en recto-verso.</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771" y="0"/>
            <a:ext cx="4847492" cy="6858000"/>
          </a:xfrm>
          <a:prstGeom prst="rect">
            <a:avLst/>
          </a:prstGeom>
          <a:ln>
            <a:solidFill>
              <a:schemeClr val="accent1"/>
            </a:solidFill>
          </a:ln>
        </p:spPr>
      </p:pic>
    </p:spTree>
    <p:extLst>
      <p:ext uri="{BB962C8B-B14F-4D97-AF65-F5344CB8AC3E}">
        <p14:creationId xmlns:p14="http://schemas.microsoft.com/office/powerpoint/2010/main" val="2558931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2053" y="1214203"/>
            <a:ext cx="8019738" cy="1200329"/>
          </a:xfrm>
          <a:prstGeom prst="rect">
            <a:avLst/>
          </a:prstGeom>
          <a:noFill/>
        </p:spPr>
        <p:txBody>
          <a:bodyPr wrap="square" rtlCol="0">
            <a:spAutoFit/>
          </a:bodyPr>
          <a:lstStyle/>
          <a:p>
            <a:r>
              <a:rPr lang="fr-FR" dirty="0"/>
              <a:t>Le jury interroge ensuite le candidat pour l'amener à préciser et à approfondir sa pensée. Il peut interroger le candidat sur toute partie du programme du cycle terminal de ses enseignements de spécialité et évaluer ainsi la solidité des connaissances et les capacités argumentatives du candidat.</a:t>
            </a:r>
          </a:p>
        </p:txBody>
      </p:sp>
      <p:sp>
        <p:nvSpPr>
          <p:cNvPr id="4" name="ZoneTexte 3"/>
          <p:cNvSpPr txBox="1"/>
          <p:nvPr/>
        </p:nvSpPr>
        <p:spPr>
          <a:xfrm>
            <a:off x="899486" y="368845"/>
            <a:ext cx="7389490" cy="646331"/>
          </a:xfrm>
          <a:prstGeom prst="rect">
            <a:avLst/>
          </a:prstGeom>
          <a:noFill/>
        </p:spPr>
        <p:txBody>
          <a:bodyPr wrap="square" rtlCol="0">
            <a:spAutoFit/>
          </a:bodyPr>
          <a:lstStyle/>
          <a:p>
            <a:pPr algn="ctr"/>
            <a:r>
              <a:rPr lang="fr-FR" b="1" dirty="0" smtClean="0">
                <a:solidFill>
                  <a:schemeClr val="accent2">
                    <a:lumMod val="50000"/>
                  </a:schemeClr>
                </a:solidFill>
              </a:rPr>
              <a:t>Le deuxième temps </a:t>
            </a:r>
            <a:r>
              <a:rPr lang="fr-FR" b="1" dirty="0">
                <a:solidFill>
                  <a:schemeClr val="accent2">
                    <a:lumMod val="50000"/>
                  </a:schemeClr>
                </a:solidFill>
              </a:rPr>
              <a:t>du </a:t>
            </a:r>
            <a:r>
              <a:rPr lang="fr-FR" b="1" dirty="0" smtClean="0">
                <a:solidFill>
                  <a:schemeClr val="accent2">
                    <a:lumMod val="50000"/>
                  </a:schemeClr>
                </a:solidFill>
              </a:rPr>
              <a:t>Grand </a:t>
            </a:r>
            <a:r>
              <a:rPr lang="fr-FR" b="1" dirty="0">
                <a:solidFill>
                  <a:schemeClr val="accent2">
                    <a:lumMod val="50000"/>
                  </a:schemeClr>
                </a:solidFill>
              </a:rPr>
              <a:t>Oral</a:t>
            </a:r>
          </a:p>
          <a:p>
            <a:pPr algn="ctr"/>
            <a:r>
              <a:rPr lang="fr-FR" b="1" dirty="0">
                <a:solidFill>
                  <a:schemeClr val="accent2">
                    <a:lumMod val="50000"/>
                  </a:schemeClr>
                </a:solidFill>
              </a:rPr>
              <a:t>10 minutes d'échange entre le candidat et les 2 membres du </a:t>
            </a:r>
            <a:r>
              <a:rPr lang="fr-FR" b="1" dirty="0" smtClean="0">
                <a:solidFill>
                  <a:schemeClr val="accent2">
                    <a:lumMod val="50000"/>
                  </a:schemeClr>
                </a:solidFill>
              </a:rPr>
              <a:t>jury</a:t>
            </a:r>
            <a:endParaRPr lang="fr-FR" b="1" dirty="0">
              <a:solidFill>
                <a:schemeClr val="accent2">
                  <a:lumMod val="50000"/>
                </a:schemeClr>
              </a:solidFill>
            </a:endParaRPr>
          </a:p>
        </p:txBody>
      </p:sp>
    </p:spTree>
    <p:extLst>
      <p:ext uri="{BB962C8B-B14F-4D97-AF65-F5344CB8AC3E}">
        <p14:creationId xmlns:p14="http://schemas.microsoft.com/office/powerpoint/2010/main" val="908740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Le troisième temps du grand oral</a:t>
            </a:r>
            <a:endParaRPr lang="fr-FR" b="1" dirty="0">
              <a:solidFill>
                <a:schemeClr val="accent2">
                  <a:lumMod val="50000"/>
                </a:schemeClr>
              </a:solidFill>
            </a:endParaRPr>
          </a:p>
        </p:txBody>
      </p:sp>
      <p:sp>
        <p:nvSpPr>
          <p:cNvPr id="3" name="ZoneTexte 2"/>
          <p:cNvSpPr txBox="1"/>
          <p:nvPr/>
        </p:nvSpPr>
        <p:spPr>
          <a:xfrm>
            <a:off x="682053" y="1214203"/>
            <a:ext cx="8019738" cy="2862322"/>
          </a:xfrm>
          <a:prstGeom prst="rect">
            <a:avLst/>
          </a:prstGeom>
          <a:noFill/>
        </p:spPr>
        <p:txBody>
          <a:bodyPr wrap="square" rtlCol="0">
            <a:spAutoFit/>
          </a:bodyPr>
          <a:lstStyle/>
          <a:p>
            <a:r>
              <a:rPr lang="fr-FR" dirty="0"/>
              <a:t>Le candidat explique en quoi la question traitée éclaire son projet de poursuite d'études, voire son projet professionnel. Il expose les différentes étapes de la maturation de son projet (rencontres, engagements, stages, mobilité internationale, intérêt pour les enseignements communs, choix de ses spécialités, etc.) et la manière dont il souhaite le mener après le baccalauréat</a:t>
            </a:r>
            <a:r>
              <a:rPr lang="fr-FR" dirty="0" smtClean="0"/>
              <a:t>.</a:t>
            </a:r>
          </a:p>
          <a:p>
            <a:endParaRPr lang="fr-FR" dirty="0"/>
          </a:p>
          <a:p>
            <a:r>
              <a:rPr lang="fr-FR" dirty="0"/>
              <a:t>Le jury mesure la capacité du candidat à conduire et exprimer une réflexion personnelle témoignant de sa curiosité intellectuelle et de son aptitude à exprimer ses motivations.</a:t>
            </a:r>
          </a:p>
          <a:p>
            <a:endParaRPr lang="fr-FR" dirty="0"/>
          </a:p>
        </p:txBody>
      </p:sp>
    </p:spTree>
    <p:extLst>
      <p:ext uri="{BB962C8B-B14F-4D97-AF65-F5344CB8AC3E}">
        <p14:creationId xmlns:p14="http://schemas.microsoft.com/office/powerpoint/2010/main" val="8073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smtClean="0">
                <a:solidFill>
                  <a:schemeClr val="accent2">
                    <a:lumMod val="50000"/>
                  </a:schemeClr>
                </a:solidFill>
              </a:rPr>
              <a:t>Place du projet en terminale</a:t>
            </a:r>
            <a:endParaRPr lang="fr-FR" b="1" dirty="0">
              <a:solidFill>
                <a:schemeClr val="accent2">
                  <a:lumMod val="50000"/>
                </a:schemeClr>
              </a:solidFill>
            </a:endParaRPr>
          </a:p>
        </p:txBody>
      </p:sp>
      <p:sp>
        <p:nvSpPr>
          <p:cNvPr id="3" name="ZoneTexte 2"/>
          <p:cNvSpPr txBox="1"/>
          <p:nvPr/>
        </p:nvSpPr>
        <p:spPr>
          <a:xfrm>
            <a:off x="596900" y="1390650"/>
            <a:ext cx="7740650" cy="5078313"/>
          </a:xfrm>
          <a:prstGeom prst="rect">
            <a:avLst/>
          </a:prstGeom>
          <a:noFill/>
        </p:spPr>
        <p:txBody>
          <a:bodyPr wrap="square" rtlCol="0">
            <a:spAutoFit/>
          </a:bodyPr>
          <a:lstStyle/>
          <a:p>
            <a:r>
              <a:rPr lang="fr-FR" dirty="0" smtClean="0"/>
              <a:t>Les textes :</a:t>
            </a:r>
          </a:p>
          <a:p>
            <a:pPr marL="285750" indent="-285750">
              <a:buFontTx/>
              <a:buChar char="-"/>
            </a:pPr>
            <a:r>
              <a:rPr lang="fr-FR" dirty="0" smtClean="0"/>
              <a:t>Le </a:t>
            </a:r>
            <a:r>
              <a:rPr lang="fr-FR" dirty="0" smtClean="0">
                <a:hlinkClick r:id="rId3"/>
              </a:rPr>
              <a:t>programme</a:t>
            </a:r>
            <a:r>
              <a:rPr lang="fr-FR" dirty="0" smtClean="0"/>
              <a:t> de sciences de l’ingénieur</a:t>
            </a:r>
          </a:p>
          <a:p>
            <a:pPr marL="285750" indent="-285750">
              <a:buFontTx/>
              <a:buChar char="-"/>
            </a:pPr>
            <a:r>
              <a:rPr lang="fr-FR" dirty="0" smtClean="0"/>
              <a:t>L’</a:t>
            </a:r>
            <a:r>
              <a:rPr lang="fr-FR" dirty="0" smtClean="0">
                <a:hlinkClick r:id="rId4"/>
              </a:rPr>
              <a:t>arrêté relatif aux épreuves </a:t>
            </a:r>
            <a:r>
              <a:rPr lang="fr-FR" dirty="0" smtClean="0"/>
              <a:t>du baccalauréat session 2021</a:t>
            </a:r>
          </a:p>
          <a:p>
            <a:pPr marL="285750" indent="-285750">
              <a:buFontTx/>
              <a:buChar char="-"/>
            </a:pPr>
            <a:r>
              <a:rPr lang="fr-FR" dirty="0" smtClean="0"/>
              <a:t>La </a:t>
            </a:r>
            <a:r>
              <a:rPr lang="fr-FR" dirty="0" smtClean="0">
                <a:hlinkClick r:id="rId5"/>
              </a:rPr>
              <a:t>note de service définissant l’épreuve</a:t>
            </a:r>
            <a:endParaRPr lang="fr-FR" dirty="0" smtClean="0"/>
          </a:p>
          <a:p>
            <a:endParaRPr lang="fr-FR" dirty="0" smtClean="0"/>
          </a:p>
          <a:p>
            <a:r>
              <a:rPr lang="fr-FR" dirty="0"/>
              <a:t>Le jury est composé de deux professeurs de disciplines différentes, dont l'un représente l'un des deux enseignements de spécialité du candidat et l'autre représente l'autre enseignement de spécialité ou l'un des enseignements communs, ou est professeur-documentaliste. </a:t>
            </a:r>
          </a:p>
          <a:p>
            <a:endParaRPr lang="fr-FR" dirty="0" smtClean="0"/>
          </a:p>
          <a:p>
            <a:r>
              <a:rPr lang="fr-FR" dirty="0" smtClean="0"/>
              <a:t>La préparation au grand oral :</a:t>
            </a:r>
          </a:p>
          <a:p>
            <a:pPr marL="285750" indent="-285750">
              <a:buFontTx/>
              <a:buChar char="-"/>
            </a:pPr>
            <a:r>
              <a:rPr lang="fr-FR" dirty="0" smtClean="0"/>
              <a:t>5’ de présentation </a:t>
            </a:r>
          </a:p>
          <a:p>
            <a:pPr marL="285750" indent="-285750">
              <a:buFontTx/>
              <a:buChar char="-"/>
            </a:pPr>
            <a:r>
              <a:rPr lang="fr-FR" dirty="0" smtClean="0"/>
              <a:t>10’ d’échanges</a:t>
            </a:r>
          </a:p>
          <a:p>
            <a:pPr marL="285750" indent="-285750">
              <a:buFontTx/>
              <a:buChar char="-"/>
            </a:pPr>
            <a:r>
              <a:rPr lang="fr-FR" dirty="0" smtClean="0"/>
              <a:t>5’ orientation</a:t>
            </a:r>
          </a:p>
          <a:p>
            <a:endParaRPr lang="fr-FR" dirty="0" smtClean="0"/>
          </a:p>
          <a:p>
            <a:endParaRPr lang="fr-FR" dirty="0" smtClean="0"/>
          </a:p>
          <a:p>
            <a:r>
              <a:rPr lang="fr-FR" dirty="0"/>
              <a:t>Les revues de projet</a:t>
            </a:r>
          </a:p>
          <a:p>
            <a:endParaRPr lang="fr-FR" dirty="0"/>
          </a:p>
        </p:txBody>
      </p:sp>
    </p:spTree>
    <p:extLst>
      <p:ext uri="{BB962C8B-B14F-4D97-AF65-F5344CB8AC3E}">
        <p14:creationId xmlns:p14="http://schemas.microsoft.com/office/powerpoint/2010/main" val="239133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369332"/>
          </a:xfrm>
          <a:prstGeom prst="rect">
            <a:avLst/>
          </a:prstGeom>
          <a:noFill/>
        </p:spPr>
        <p:txBody>
          <a:bodyPr wrap="square" rtlCol="0">
            <a:spAutoFit/>
          </a:bodyPr>
          <a:lstStyle/>
          <a:p>
            <a:pPr algn="ctr"/>
            <a:r>
              <a:rPr lang="fr-FR" b="1" dirty="0">
                <a:solidFill>
                  <a:schemeClr val="accent2">
                    <a:lumMod val="50000"/>
                  </a:schemeClr>
                </a:solidFill>
              </a:rPr>
              <a:t>Place du projet en terminale</a:t>
            </a:r>
          </a:p>
        </p:txBody>
      </p:sp>
      <p:sp>
        <p:nvSpPr>
          <p:cNvPr id="3" name="ZoneTexte 2"/>
          <p:cNvSpPr txBox="1"/>
          <p:nvPr/>
        </p:nvSpPr>
        <p:spPr>
          <a:xfrm>
            <a:off x="682053" y="1214203"/>
            <a:ext cx="8019738" cy="923330"/>
          </a:xfrm>
          <a:prstGeom prst="rect">
            <a:avLst/>
          </a:prstGeom>
          <a:noFill/>
        </p:spPr>
        <p:txBody>
          <a:bodyPr wrap="square" rtlCol="0">
            <a:spAutoFit/>
          </a:bodyPr>
          <a:lstStyle/>
          <a:p>
            <a:r>
              <a:rPr lang="fr-FR" dirty="0"/>
              <a:t>Le </a:t>
            </a:r>
            <a:r>
              <a:rPr lang="fr-FR" dirty="0" smtClean="0"/>
              <a:t>séminaire de janvier 2019 proposait une répartition du projet en 4 temps de 12h répartis globalement de décembre à juin :</a:t>
            </a:r>
            <a:endParaRPr lang="fr-FR" dirty="0"/>
          </a:p>
          <a:p>
            <a:endParaRPr lang="fr-FR" dirty="0"/>
          </a:p>
        </p:txBody>
      </p:sp>
      <p:grpSp>
        <p:nvGrpSpPr>
          <p:cNvPr id="4" name="Groupe 3"/>
          <p:cNvGrpSpPr/>
          <p:nvPr/>
        </p:nvGrpSpPr>
        <p:grpSpPr>
          <a:xfrm>
            <a:off x="0" y="1669810"/>
            <a:ext cx="9154530" cy="2694789"/>
            <a:chOff x="-10530" y="3650079"/>
            <a:chExt cx="9154530" cy="2694789"/>
          </a:xfrm>
        </p:grpSpPr>
        <p:sp>
          <p:nvSpPr>
            <p:cNvPr id="5" name="Rectangle 4"/>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6" name="Rectangle 5">
              <a:hlinkClick r:id="rId3"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7" name="Rectangle 6">
              <a:hlinkClick r:id="rId4"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8" name="Rectangle 7">
              <a:hlinkClick r:id="" action="ppaction://noaction"/>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 name="Rectangle 8">
              <a:hlinkClick r:id="rId4"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10" name="Rectangle 9">
              <a:hlinkClick r:id="" action="ppaction://noaction"/>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11" name="Rectangle 10">
              <a:hlinkClick r:id="" action="ppaction://noaction"/>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12" name="Rectangle 11">
              <a:hlinkClick r:id="" action="ppaction://noaction"/>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13" name="Rectangle 12">
              <a:hlinkClick r:id="" action="ppaction://noaction"/>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4" name="Rectangle 13">
              <a:hlinkClick r:id="" action="ppaction://noaction"/>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5" name="Rectangle 14">
              <a:hlinkClick r:id="" action="ppaction://noaction"/>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6" name="Rectangle 15">
              <a:hlinkClick r:id="" action="ppaction://noaction"/>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7" name="Rectangle 16">
              <a:hlinkClick r:id="rId3"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8" name="Rectangle 17">
              <a:hlinkClick r:id="rId4"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9" name="Rectangle 18">
              <a:hlinkClick r:id="rId4"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20" name="Rectangle 19">
              <a:hlinkClick r:id="" action="ppaction://noaction"/>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21" name="Rectangle 20">
              <a:hlinkClick r:id="" action="ppaction://noaction"/>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22" name="Rectangle 21">
              <a:hlinkClick r:id="" action="ppaction://noaction"/>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23" name="Rectangle 22">
              <a:hlinkClick r:id="" action="ppaction://noaction"/>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24" name="Rectangle 23">
              <a:hlinkClick r:id="rId3"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25" name="Rectangle 24">
              <a:hlinkClick r:id="rId4"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26" name="Rectangle 25">
              <a:hlinkClick r:id="rId4"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27" name="Rectangle 26">
              <a:hlinkClick r:id="" action="ppaction://noaction"/>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28" name="Rectangle 27">
              <a:hlinkClick r:id="" action="ppaction://noaction"/>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29" name="Rectangle 28">
              <a:hlinkClick r:id="" action="ppaction://noaction"/>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30" name="Rectangle 29">
              <a:hlinkClick r:id="" action="ppaction://noaction"/>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31" name="Rectangle 30"/>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Écrit de </a:t>
              </a:r>
              <a:r>
                <a:rPr lang="fr-FR" sz="1400" b="1" dirty="0">
                  <a:solidFill>
                    <a:schemeClr val="tx1"/>
                  </a:solidFill>
                  <a:latin typeface="Arial" pitchFamily="34" charset="0"/>
                  <a:cs typeface="Arial" pitchFamily="34" charset="0"/>
                </a:rPr>
                <a:t>Terminale</a:t>
              </a:r>
            </a:p>
          </p:txBody>
        </p:sp>
      </p:grpSp>
      <p:sp>
        <p:nvSpPr>
          <p:cNvPr id="32" name="ZoneTexte 31"/>
          <p:cNvSpPr txBox="1"/>
          <p:nvPr/>
        </p:nvSpPr>
        <p:spPr>
          <a:xfrm>
            <a:off x="682053" y="4494240"/>
            <a:ext cx="8019738" cy="1477328"/>
          </a:xfrm>
          <a:prstGeom prst="rect">
            <a:avLst/>
          </a:prstGeom>
          <a:noFill/>
        </p:spPr>
        <p:txBody>
          <a:bodyPr wrap="square" rtlCol="0">
            <a:spAutoFit/>
          </a:bodyPr>
          <a:lstStyle/>
          <a:p>
            <a:r>
              <a:rPr lang="fr-FR" dirty="0" smtClean="0"/>
              <a:t>Entre la fin des épreuves écrites de spécialités et l’épreuve de philosophie, il y a entre 9 et 10 semaines de cours permettant également la réalisation complète du projet sur cette période (diapo suivante). </a:t>
            </a:r>
          </a:p>
          <a:p>
            <a:endParaRPr lang="fr-FR" dirty="0"/>
          </a:p>
          <a:p>
            <a:r>
              <a:rPr lang="fr-FR" dirty="0" smtClean="0"/>
              <a:t>Un mix des deux propositions est donc possible.</a:t>
            </a:r>
            <a:endParaRPr lang="fr-FR" dirty="0"/>
          </a:p>
        </p:txBody>
      </p:sp>
    </p:spTree>
    <p:extLst>
      <p:ext uri="{BB962C8B-B14F-4D97-AF65-F5344CB8AC3E}">
        <p14:creationId xmlns:p14="http://schemas.microsoft.com/office/powerpoint/2010/main" val="62414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3" cstate="print">
            <a:extLst>
              <a:ext uri="{28A0092B-C50C-407E-A947-70E740481C1C}">
                <a14:useLocalDpi xmlns:a14="http://schemas.microsoft.com/office/drawing/2010/main"/>
              </a:ext>
            </a:extLst>
          </a:blip>
          <a:srcRect t="-1" b="447"/>
          <a:stretch/>
        </p:blipFill>
        <p:spPr>
          <a:xfrm>
            <a:off x="5143721" y="345841"/>
            <a:ext cx="3966838" cy="5933181"/>
          </a:xfrm>
          <a:prstGeom prst="rect">
            <a:avLst/>
          </a:prstGeom>
        </p:spPr>
      </p:pic>
      <p:pic>
        <p:nvPicPr>
          <p:cNvPr id="2" name="Image 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50853" y="738177"/>
            <a:ext cx="4542927" cy="1094283"/>
          </a:xfrm>
          <a:prstGeom prst="rect">
            <a:avLst/>
          </a:prstGeom>
        </p:spPr>
      </p:pic>
      <p:sp>
        <p:nvSpPr>
          <p:cNvPr id="4" name="ZoneTexte 3"/>
          <p:cNvSpPr txBox="1"/>
          <p:nvPr/>
        </p:nvSpPr>
        <p:spPr>
          <a:xfrm>
            <a:off x="899486" y="368845"/>
            <a:ext cx="7389490" cy="369332"/>
          </a:xfrm>
          <a:prstGeom prst="rect">
            <a:avLst/>
          </a:prstGeom>
          <a:noFill/>
        </p:spPr>
        <p:txBody>
          <a:bodyPr wrap="square" rtlCol="0">
            <a:spAutoFit/>
          </a:bodyPr>
          <a:lstStyle/>
          <a:p>
            <a:r>
              <a:rPr lang="fr-FR" b="1" dirty="0" smtClean="0">
                <a:solidFill>
                  <a:schemeClr val="accent2">
                    <a:lumMod val="50000"/>
                  </a:schemeClr>
                </a:solidFill>
              </a:rPr>
              <a:t>Place du projet en terminale</a:t>
            </a:r>
            <a:endParaRPr lang="fr-FR" b="1" dirty="0">
              <a:solidFill>
                <a:schemeClr val="accent2">
                  <a:lumMod val="50000"/>
                </a:schemeClr>
              </a:solidFill>
            </a:endParaRPr>
          </a:p>
        </p:txBody>
      </p:sp>
      <p:sp>
        <p:nvSpPr>
          <p:cNvPr id="5" name="Rectangle à coins arrondis 4"/>
          <p:cNvSpPr/>
          <p:nvPr/>
        </p:nvSpPr>
        <p:spPr>
          <a:xfrm>
            <a:off x="5157035" y="3153295"/>
            <a:ext cx="831273" cy="50984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2736282" y="2919235"/>
            <a:ext cx="2282467" cy="97796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Écrits enseignements de </a:t>
            </a:r>
            <a:r>
              <a:rPr lang="fr-FR" dirty="0" smtClean="0">
                <a:solidFill>
                  <a:schemeClr val="tx1"/>
                </a:solidFill>
              </a:rPr>
              <a:t>spécialité</a:t>
            </a:r>
            <a:endParaRPr lang="fr-FR" dirty="0">
              <a:solidFill>
                <a:schemeClr val="tx1"/>
              </a:solidFill>
            </a:endParaRPr>
          </a:p>
        </p:txBody>
      </p:sp>
      <p:sp>
        <p:nvSpPr>
          <p:cNvPr id="10" name="Rectangle à coins arrondis 9"/>
          <p:cNvSpPr/>
          <p:nvPr/>
        </p:nvSpPr>
        <p:spPr>
          <a:xfrm>
            <a:off x="5157035" y="4782591"/>
            <a:ext cx="831273" cy="509848"/>
          </a:xfrm>
          <a:prstGeom prst="round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2736283" y="4548531"/>
            <a:ext cx="2282467" cy="977967"/>
          </a:xfrm>
          <a:prstGeom prst="round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Écrits enseignements de </a:t>
            </a:r>
            <a:r>
              <a:rPr lang="fr-FR" dirty="0" smtClean="0">
                <a:solidFill>
                  <a:schemeClr val="tx1"/>
                </a:solidFill>
              </a:rPr>
              <a:t>spécialité (Réunion)</a:t>
            </a:r>
            <a:endParaRPr lang="fr-FR" dirty="0">
              <a:solidFill>
                <a:schemeClr val="tx1"/>
              </a:solidFill>
            </a:endParaRPr>
          </a:p>
        </p:txBody>
      </p:sp>
      <p:sp>
        <p:nvSpPr>
          <p:cNvPr id="12" name="Rectangle à coins arrondis 11"/>
          <p:cNvSpPr/>
          <p:nvPr/>
        </p:nvSpPr>
        <p:spPr>
          <a:xfrm>
            <a:off x="8193590" y="4217323"/>
            <a:ext cx="831273" cy="2151615"/>
          </a:xfrm>
          <a:prstGeom prst="round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0262" y="3645821"/>
            <a:ext cx="2421772" cy="2151615"/>
          </a:xfrm>
          <a:prstGeom prst="round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solidFill>
                  <a:schemeClr val="tx1"/>
                </a:solidFill>
              </a:rPr>
              <a:t>Grand oral</a:t>
            </a:r>
          </a:p>
          <a:p>
            <a:pPr algn="ctr"/>
            <a:r>
              <a:rPr lang="fr-FR" dirty="0" smtClean="0">
                <a:solidFill>
                  <a:schemeClr val="tx1"/>
                </a:solidFill>
              </a:rPr>
              <a:t>Du 21 juin au 2 juillet</a:t>
            </a:r>
            <a:endParaRPr lang="fr-FR" dirty="0">
              <a:solidFill>
                <a:schemeClr val="tx1"/>
              </a:solidFill>
            </a:endParaRPr>
          </a:p>
        </p:txBody>
      </p:sp>
      <p:pic>
        <p:nvPicPr>
          <p:cNvPr id="14" name="Image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0853" y="1939897"/>
            <a:ext cx="3144398" cy="844905"/>
          </a:xfrm>
          <a:prstGeom prst="rect">
            <a:avLst/>
          </a:prstGeom>
        </p:spPr>
      </p:pic>
      <p:sp>
        <p:nvSpPr>
          <p:cNvPr id="16" name="ZoneTexte 15"/>
          <p:cNvSpPr txBox="1"/>
          <p:nvPr/>
        </p:nvSpPr>
        <p:spPr>
          <a:xfrm>
            <a:off x="8451082" y="3452553"/>
            <a:ext cx="642851" cy="307777"/>
          </a:xfrm>
          <a:prstGeom prst="rect">
            <a:avLst/>
          </a:prstGeom>
          <a:noFill/>
        </p:spPr>
        <p:txBody>
          <a:bodyPr wrap="square" rtlCol="0">
            <a:spAutoFit/>
          </a:bodyPr>
          <a:lstStyle/>
          <a:p>
            <a:pPr algn="r"/>
            <a:r>
              <a:rPr lang="fr-FR" sz="1400" dirty="0" smtClean="0">
                <a:solidFill>
                  <a:srgbClr val="FF0000"/>
                </a:solidFill>
              </a:rPr>
              <a:t>Philo</a:t>
            </a:r>
            <a:endParaRPr lang="fr-FR" sz="1400" dirty="0">
              <a:solidFill>
                <a:srgbClr val="FF0000"/>
              </a:solidFill>
            </a:endParaRPr>
          </a:p>
        </p:txBody>
      </p:sp>
    </p:spTree>
    <p:extLst>
      <p:ext uri="{BB962C8B-B14F-4D97-AF65-F5344CB8AC3E}">
        <p14:creationId xmlns:p14="http://schemas.microsoft.com/office/powerpoint/2010/main" val="189562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13370</TotalTime>
  <Words>2170</Words>
  <Application>Microsoft Office PowerPoint</Application>
  <PresentationFormat>Affichage à l'écran (4:3)</PresentationFormat>
  <Paragraphs>241</Paragraphs>
  <Slides>18</Slides>
  <Notes>14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18</vt:i4>
      </vt:variant>
    </vt:vector>
  </HeadingPairs>
  <TitlesOfParts>
    <vt:vector size="23" baseType="lpstr">
      <vt:lpstr>Arial</vt:lpstr>
      <vt:lpstr>Calibri</vt:lpstr>
      <vt:lpstr>Times New Roman</vt:lpstr>
      <vt:lpstr>Thème Office</vt:lpstr>
      <vt:lpstr>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perso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STI2D 2021</dc:title>
  <dc:creator>Frédéric TARAUD</dc:creator>
  <cp:lastModifiedBy>Massey Jean-Luc</cp:lastModifiedBy>
  <cp:revision>546</cp:revision>
  <cp:lastPrinted>2018-09-07T10:09:55Z</cp:lastPrinted>
  <dcterms:created xsi:type="dcterms:W3CDTF">2018-05-28T09:17:26Z</dcterms:created>
  <dcterms:modified xsi:type="dcterms:W3CDTF">2020-12-01T07:14:28Z</dcterms:modified>
</cp:coreProperties>
</file>