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25" r:id="rId3"/>
    <p:sldId id="326" r:id="rId4"/>
    <p:sldId id="329" r:id="rId5"/>
    <p:sldId id="330" r:id="rId6"/>
    <p:sldId id="342" r:id="rId7"/>
    <p:sldId id="345" r:id="rId8"/>
    <p:sldId id="348" r:id="rId9"/>
    <p:sldId id="358" r:id="rId10"/>
    <p:sldId id="361" r:id="rId11"/>
    <p:sldId id="365" r:id="rId12"/>
    <p:sldId id="371" r:id="rId13"/>
    <p:sldId id="356" r:id="rId14"/>
    <p:sldId id="347" r:id="rId15"/>
    <p:sldId id="372" r:id="rId16"/>
    <p:sldId id="351" r:id="rId17"/>
    <p:sldId id="327" r:id="rId18"/>
    <p:sldId id="328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Fort" initials="OF" lastIdx="6" clrIdx="0">
    <p:extLst/>
  </p:cmAuthor>
  <p:cmAuthor id="2" name="Frédéric TARAUD" initials="FT" lastIdx="1" clrIdx="1">
    <p:extLst/>
  </p:cmAuthor>
  <p:cmAuthor id="3" name="Samuel VIOLLIN" initials="SV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A2127F"/>
    <a:srgbClr val="9E004F"/>
    <a:srgbClr val="CC0066"/>
    <a:srgbClr val="EB9998"/>
    <a:srgbClr val="93CDDD"/>
    <a:srgbClr val="31859C"/>
    <a:srgbClr val="16AEB2"/>
    <a:srgbClr val="F4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82545" autoAdjust="0"/>
  </p:normalViewPr>
  <p:slideViewPr>
    <p:cSldViewPr snapToGrid="0" snapToObjects="1">
      <p:cViewPr varScale="1">
        <p:scale>
          <a:sx n="57" d="100"/>
          <a:sy n="57" d="100"/>
        </p:scale>
        <p:origin x="2064" y="66"/>
      </p:cViewPr>
      <p:guideLst>
        <p:guide orient="horz" pos="2205"/>
        <p:guide pos="290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27E7-3AA0-4496-B0E7-11DCD26846FB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D816-696A-4EE5-9023-9270B150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9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1BCA-5831-A345-804C-67FF2F83CA62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01F2-2B48-A14B-AFC4-1D617FACC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569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3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96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3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06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3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81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3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8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5D69-87D1-4307-8200-9A2186EB3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39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DE83-D1DE-46E2-9633-FFF43506BA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14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5AE6-A55F-4B90-A25D-9D1068A839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63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96963" y="915988"/>
            <a:ext cx="7983537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B6AD-CCC7-4EBE-96B7-1DB90E5008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35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3465513"/>
            <a:ext cx="7589837" cy="12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FEBB-7C17-4965-AB13-A17A7FEB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1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9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484E8-E40A-E842-841D-ADAAAB56DE5C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81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0800000">
            <a:off x="0" y="158"/>
            <a:ext cx="859872" cy="804384"/>
          </a:xfrm>
          <a:prstGeom prst="triangle">
            <a:avLst>
              <a:gd name="adj" fmla="val 100000"/>
            </a:avLst>
          </a:prstGeom>
          <a:solidFill>
            <a:srgbClr val="16AE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174580" y="6426808"/>
            <a:ext cx="4833378" cy="36512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altLang="fr-FR" sz="1000" b="1" baseline="0" dirty="0" smtClean="0">
                <a:solidFill>
                  <a:srgbClr val="000099"/>
                </a:solidFill>
              </a:rPr>
              <a:t>Plan National de Formation – Enseignement de spécialité « Sciences de l’Ingénieur »</a:t>
            </a:r>
          </a:p>
          <a:p>
            <a:pPr algn="ctr"/>
            <a:r>
              <a:rPr lang="fr-FR" altLang="fr-FR" sz="1000" b="1" baseline="0" dirty="0" smtClean="0">
                <a:solidFill>
                  <a:srgbClr val="000099"/>
                </a:solidFill>
              </a:rPr>
              <a:t>02 décembre 2020</a:t>
            </a:r>
            <a:endParaRPr lang="fr-FR" sz="10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000" dirty="0">
              <a:solidFill>
                <a:srgbClr val="C800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3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 baseline="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mni.fr/video/presentation-de-la-specialite-autour-de-la-demarche-de-lingenieu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28175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430031" y="2541320"/>
            <a:ext cx="1001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070C0"/>
                </a:solidFill>
              </a:rPr>
              <a:t>Les systèmes </a:t>
            </a:r>
            <a:r>
              <a:rPr lang="fr-FR" sz="3000" b="1" dirty="0">
                <a:solidFill>
                  <a:srgbClr val="0070C0"/>
                </a:solidFill>
              </a:rPr>
              <a:t>a</a:t>
            </a:r>
            <a:r>
              <a:rPr lang="fr-FR" sz="3000" b="1" dirty="0" smtClean="0">
                <a:solidFill>
                  <a:srgbClr val="0070C0"/>
                </a:solidFill>
              </a:rPr>
              <a:t>sservis et les modulations–démodulations </a:t>
            </a:r>
          </a:p>
          <a:p>
            <a:pPr algn="ctr"/>
            <a:r>
              <a:rPr lang="fr-FR" sz="3000" b="1" dirty="0" smtClean="0">
                <a:solidFill>
                  <a:srgbClr val="0070C0"/>
                </a:solidFill>
              </a:rPr>
              <a:t>dans l’enseignement de la spécialité</a:t>
            </a:r>
          </a:p>
          <a:p>
            <a:pPr algn="ctr"/>
            <a:r>
              <a:rPr lang="fr-FR" sz="3000" b="1" dirty="0" smtClean="0">
                <a:solidFill>
                  <a:srgbClr val="0070C0"/>
                </a:solidFill>
              </a:rPr>
              <a:t>« Sciences de l’Ingénieur »</a:t>
            </a:r>
            <a:endParaRPr lang="fr-FR" sz="30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C8AD4B80-BFFB-412E-9DDF-108F12749F4D}" type="slidenum">
              <a:rPr lang="fr-FR" smtClean="0"/>
              <a:pPr/>
              <a:t>1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6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2782416" y="1505774"/>
            <a:ext cx="6233954" cy="4740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91773" y="2878643"/>
            <a:ext cx="2475223" cy="1353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dirty="0"/>
              <a:t>Qualification </a:t>
            </a:r>
            <a:r>
              <a:rPr lang="fr-FR" dirty="0" smtClean="0"/>
              <a:t>des modulations numériques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711949" y="3310337"/>
            <a:ext cx="2569460" cy="1552335"/>
            <a:chOff x="2711949" y="3310337"/>
            <a:chExt cx="2569460" cy="1552335"/>
          </a:xfrm>
        </p:grpSpPr>
        <p:grpSp>
          <p:nvGrpSpPr>
            <p:cNvPr id="29" name="Groupe 28"/>
            <p:cNvGrpSpPr/>
            <p:nvPr/>
          </p:nvGrpSpPr>
          <p:grpSpPr>
            <a:xfrm>
              <a:off x="3613150" y="3310337"/>
              <a:ext cx="872788" cy="941734"/>
              <a:chOff x="4013200" y="1684023"/>
              <a:chExt cx="872788" cy="941734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164692" y="2394079"/>
                <a:ext cx="606996" cy="23167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4013200" y="1684023"/>
                <a:ext cx="872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Signal </a:t>
                </a:r>
              </a:p>
              <a:p>
                <a:pPr algn="ctr"/>
                <a:r>
                  <a:rPr lang="fr-FR" sz="1200" dirty="0" smtClean="0"/>
                  <a:t>numérique</a:t>
                </a:r>
                <a:endParaRPr lang="fr-FR" sz="1200" dirty="0"/>
              </a:p>
            </p:txBody>
          </p:sp>
          <p:cxnSp>
            <p:nvCxnSpPr>
              <p:cNvPr id="27" name="Connecteur droit avec flèche 26"/>
              <p:cNvCxnSpPr/>
              <p:nvPr/>
            </p:nvCxnSpPr>
            <p:spPr>
              <a:xfrm>
                <a:off x="4457700" y="2277765"/>
                <a:ext cx="0" cy="234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/>
            <p:cNvSpPr txBox="1"/>
            <p:nvPr/>
          </p:nvSpPr>
          <p:spPr>
            <a:xfrm>
              <a:off x="4408621" y="3898678"/>
              <a:ext cx="87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modulé</a:t>
              </a:r>
              <a:endParaRPr lang="fr-FR" sz="1200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4230807" y="4196714"/>
              <a:ext cx="269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646607" y="4196714"/>
              <a:ext cx="269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2711949" y="3808794"/>
                  <a:ext cx="1408682" cy="1053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fr-FR" sz="1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fr-F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fr-F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fr-FR" sz="1200" dirty="0" smtClean="0"/>
                </a:p>
                <a:p>
                  <a:pPr algn="ctr">
                    <a:spcBef>
                      <a:spcPts val="1200"/>
                    </a:spcBef>
                  </a:pPr>
                  <a:r>
                    <a:rPr lang="fr-FR" sz="1200" dirty="0" smtClean="0"/>
                    <a:t>Signal sinusoïdal fréquence porteuse 433 MHz</a:t>
                  </a:r>
                  <a:endParaRPr lang="fr-FR" sz="1200" dirty="0"/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949" y="3808794"/>
                  <a:ext cx="1408682" cy="1053878"/>
                </a:xfrm>
                <a:prstGeom prst="rect">
                  <a:avLst/>
                </a:prstGeom>
                <a:blipFill>
                  <a:blip r:embed="rId4"/>
                  <a:stretch>
                    <a:fillRect r="-2165" b="-404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83" y="4083653"/>
              <a:ext cx="239078" cy="17077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2389" y="3758277"/>
              <a:ext cx="411501" cy="122058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5560325" y="3510841"/>
            <a:ext cx="3300120" cy="1436416"/>
            <a:chOff x="5209582" y="1671747"/>
            <a:chExt cx="3300120" cy="143641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9393" y="1757513"/>
              <a:ext cx="2610309" cy="112113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209582" y="1671747"/>
              <a:ext cx="1036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numérique à transmettre</a:t>
              </a:r>
              <a:endParaRPr lang="fr-FR" sz="12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91272" y="2248496"/>
              <a:ext cx="87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modulé</a:t>
              </a:r>
              <a:endParaRPr lang="fr-FR" sz="12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899394" y="2831164"/>
              <a:ext cx="2610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Modulation MDA </a:t>
              </a:r>
              <a:r>
                <a:rPr lang="fr-FR" sz="1200" dirty="0"/>
                <a:t>(</a:t>
              </a:r>
              <a:r>
                <a:rPr lang="fr-FR" sz="1200" dirty="0" smtClean="0"/>
                <a:t>ASK)</a:t>
              </a:r>
              <a:endParaRPr lang="fr-FR" sz="1200" dirty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303603" y="7996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79717">
            <a:off x="3225623" y="2233857"/>
            <a:ext cx="870990" cy="7351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0921" y="2450759"/>
            <a:ext cx="2249226" cy="5230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9808" y="1825528"/>
            <a:ext cx="584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Radiocommande 433 MHz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874583" y="5081381"/>
            <a:ext cx="2168123" cy="777730"/>
            <a:chOff x="2874583" y="5081381"/>
            <a:chExt cx="2168123" cy="77773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53618" y="5081381"/>
              <a:ext cx="1930039" cy="77773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874583" y="5112591"/>
              <a:ext cx="834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err="1" smtClean="0"/>
                <a:t>f</a:t>
              </a:r>
              <a:r>
                <a:rPr lang="fr-FR" sz="600" baseline="-25000" dirty="0" err="1" smtClean="0"/>
                <a:t>p</a:t>
              </a:r>
              <a:r>
                <a:rPr lang="fr-FR" sz="600" dirty="0" smtClean="0"/>
                <a:t> = 433,92 MHz</a:t>
              </a:r>
            </a:p>
            <a:p>
              <a:r>
                <a:rPr lang="fr-FR" sz="600" dirty="0" smtClean="0"/>
                <a:t>Puissance = 2 mW</a:t>
              </a:r>
              <a:endParaRPr lang="fr-FR" sz="6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086408" y="5117509"/>
              <a:ext cx="9562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smtClean="0"/>
                <a:t>Sensibilité = -100 dBm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518336" y="5325919"/>
              <a:ext cx="9562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smtClean="0"/>
                <a:t>G</a:t>
              </a:r>
              <a:r>
                <a:rPr lang="fr-FR" sz="600" baseline="-25000" dirty="0" smtClean="0"/>
                <a:t>AE</a:t>
              </a:r>
              <a:r>
                <a:rPr lang="fr-FR" sz="600" dirty="0" smtClean="0"/>
                <a:t> = 0,6 </a:t>
              </a:r>
              <a:r>
                <a:rPr lang="fr-FR" sz="600" dirty="0" err="1" smtClean="0"/>
                <a:t>dBi</a:t>
              </a:r>
              <a:endParaRPr lang="fr-FR" sz="600" dirty="0" smtClean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89538" y="5448169"/>
              <a:ext cx="9562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smtClean="0"/>
                <a:t>G</a:t>
              </a:r>
              <a:r>
                <a:rPr lang="fr-FR" sz="600" baseline="-25000" dirty="0" smtClean="0"/>
                <a:t>AR</a:t>
              </a:r>
              <a:r>
                <a:rPr lang="fr-FR" sz="600" dirty="0" smtClean="0"/>
                <a:t> = 0,6 </a:t>
              </a:r>
              <a:r>
                <a:rPr lang="fr-FR" sz="600" dirty="0" err="1" smtClean="0"/>
                <a:t>dBi</a:t>
              </a:r>
              <a:endParaRPr lang="fr-FR" sz="600" dirty="0" smtClean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984760" y="4960476"/>
            <a:ext cx="398338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Formule de </a:t>
            </a:r>
            <a:r>
              <a:rPr lang="fr-FR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Friis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dirty="0" err="1" smtClean="0"/>
              <a:t>P</a:t>
            </a:r>
            <a:r>
              <a:rPr lang="fr-FR" sz="1200" baseline="-25000" dirty="0" err="1" smtClean="0"/>
              <a:t>recepteur</a:t>
            </a:r>
            <a:r>
              <a:rPr lang="fr-FR" sz="1200" dirty="0" smtClean="0"/>
              <a:t> = </a:t>
            </a:r>
            <a:r>
              <a:rPr lang="fr-FR" sz="1200" dirty="0" err="1" smtClean="0"/>
              <a:t>P</a:t>
            </a:r>
            <a:r>
              <a:rPr lang="fr-FR" sz="1200" baseline="-25000" dirty="0" err="1" smtClean="0"/>
              <a:t>emetteur</a:t>
            </a:r>
            <a:r>
              <a:rPr lang="fr-FR" sz="1200" dirty="0" smtClean="0"/>
              <a:t> + G</a:t>
            </a:r>
            <a:r>
              <a:rPr lang="fr-FR" sz="1200" baseline="-25000" dirty="0" smtClean="0"/>
              <a:t>AE </a:t>
            </a:r>
            <a:r>
              <a:rPr lang="fr-FR" sz="1200" dirty="0" smtClean="0"/>
              <a:t>+ G</a:t>
            </a:r>
            <a:r>
              <a:rPr lang="fr-FR" sz="1200" baseline="-25000" dirty="0" smtClean="0"/>
              <a:t>AR </a:t>
            </a:r>
            <a:r>
              <a:rPr lang="fr-FR" sz="1200" dirty="0" smtClean="0"/>
              <a:t>-20log(</a:t>
            </a:r>
            <a:r>
              <a:rPr lang="fr-FR" sz="1200" dirty="0" err="1" smtClean="0"/>
              <a:t>f</a:t>
            </a:r>
            <a:r>
              <a:rPr lang="fr-FR" sz="1200" baseline="-25000" dirty="0" err="1" smtClean="0"/>
              <a:t>p</a:t>
            </a:r>
            <a:r>
              <a:rPr lang="fr-FR" sz="1200" dirty="0" smtClean="0"/>
              <a:t>) - 20log(d) + 147,5</a:t>
            </a:r>
          </a:p>
          <a:p>
            <a:r>
              <a:rPr lang="fr-FR" sz="1200" dirty="0" smtClean="0"/>
              <a:t>d &gt; à plusieurs centaines de mètres</a:t>
            </a:r>
          </a:p>
          <a:p>
            <a:endParaRPr lang="fr-FR" sz="1200" dirty="0" smtClean="0"/>
          </a:p>
          <a:p>
            <a:r>
              <a:rPr lang="fr-FR" sz="1600" dirty="0" smtClean="0"/>
              <a:t>Interférences liées aux multiples commandes présentes dans cette bande fréquence</a:t>
            </a:r>
            <a:endParaRPr lang="fr-FR" sz="1600" dirty="0"/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ultiplication 3"/>
          <p:cNvSpPr/>
          <p:nvPr/>
        </p:nvSpPr>
        <p:spPr>
          <a:xfrm>
            <a:off x="2443493" y="835167"/>
            <a:ext cx="6911799" cy="6370451"/>
          </a:xfrm>
          <a:prstGeom prst="mathMultiply">
            <a:avLst>
              <a:gd name="adj1" fmla="val 3188"/>
            </a:avLst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BEB69B35-69C1-4AFF-BC72-F1075E792B82}" type="slidenum">
              <a:rPr lang="fr-FR" smtClean="0"/>
              <a:t>10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2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2782416" y="1505774"/>
            <a:ext cx="6233954" cy="4740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91773" y="2878643"/>
            <a:ext cx="2475223" cy="1353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dirty="0"/>
              <a:t>Qualification </a:t>
            </a:r>
            <a:r>
              <a:rPr lang="fr-FR" dirty="0" smtClean="0"/>
              <a:t>des modulations numériques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896818" y="3294784"/>
            <a:ext cx="2823131" cy="1592708"/>
            <a:chOff x="2896818" y="3294784"/>
            <a:chExt cx="2823131" cy="1592708"/>
          </a:xfrm>
        </p:grpSpPr>
        <p:sp>
          <p:nvSpPr>
            <p:cNvPr id="37" name="ZoneTexte 36"/>
            <p:cNvSpPr txBox="1"/>
            <p:nvPr/>
          </p:nvSpPr>
          <p:spPr>
            <a:xfrm>
              <a:off x="4847161" y="3982907"/>
              <a:ext cx="87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modulé</a:t>
              </a:r>
              <a:endParaRPr lang="fr-FR" sz="1200" dirty="0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3"/>
            <a:srcRect l="48737" r="14982"/>
            <a:stretch/>
          </p:blipFill>
          <p:spPr>
            <a:xfrm>
              <a:off x="4253233" y="3840871"/>
              <a:ext cx="791802" cy="798569"/>
            </a:xfrm>
            <a:prstGeom prst="rect">
              <a:avLst/>
            </a:prstGeom>
          </p:spPr>
        </p:pic>
        <p:cxnSp>
          <p:nvCxnSpPr>
            <p:cNvPr id="53" name="Connecteur droit avec flèche 52"/>
            <p:cNvCxnSpPr/>
            <p:nvPr/>
          </p:nvCxnSpPr>
          <p:spPr>
            <a:xfrm>
              <a:off x="4694596" y="3963146"/>
              <a:ext cx="0" cy="25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4272840" y="3294784"/>
              <a:ext cx="879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Signal numérique</a:t>
              </a:r>
              <a:endParaRPr lang="fr-FR" sz="1100" dirty="0"/>
            </a:p>
          </p:txBody>
        </p: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001" y="3762059"/>
              <a:ext cx="411501" cy="122058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9201" y="4342704"/>
              <a:ext cx="360000" cy="288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6"/>
            <a:srcRect l="2" r="7545"/>
            <a:stretch/>
          </p:blipFill>
          <p:spPr>
            <a:xfrm>
              <a:off x="3849201" y="3833138"/>
              <a:ext cx="366115" cy="299538"/>
            </a:xfrm>
            <a:prstGeom prst="rect">
              <a:avLst/>
            </a:prstGeom>
          </p:spPr>
        </p:pic>
        <p:sp>
          <p:nvSpPr>
            <p:cNvPr id="64" name="ZoneTexte 63"/>
            <p:cNvSpPr txBox="1"/>
            <p:nvPr/>
          </p:nvSpPr>
          <p:spPr>
            <a:xfrm>
              <a:off x="2898801" y="3462203"/>
              <a:ext cx="10222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Signal sinusoïdal fréquence </a:t>
              </a:r>
              <a:r>
                <a:rPr lang="fr-FR" sz="1000" dirty="0" err="1" smtClean="0"/>
                <a:t>f</a:t>
              </a:r>
              <a:r>
                <a:rPr lang="fr-FR" sz="1000" baseline="-25000" dirty="0" err="1" smtClean="0"/>
                <a:t>max</a:t>
              </a:r>
              <a:endParaRPr lang="fr-FR" sz="1000" baseline="-25000" dirty="0" smtClean="0"/>
            </a:p>
            <a:p>
              <a:pPr algn="ctr"/>
              <a:r>
                <a:rPr lang="fr-FR" sz="1000" dirty="0" err="1" smtClean="0"/>
                <a:t>f</a:t>
              </a:r>
              <a:r>
                <a:rPr lang="fr-FR" sz="1000" baseline="-25000" dirty="0" err="1" smtClean="0"/>
                <a:t>max</a:t>
              </a:r>
              <a:r>
                <a:rPr lang="fr-FR" sz="1000" baseline="-25000" dirty="0" smtClean="0"/>
                <a:t> </a:t>
              </a:r>
              <a:r>
                <a:rPr lang="fr-FR" sz="1000" dirty="0" smtClean="0"/>
                <a:t>= f + </a:t>
              </a:r>
              <a:r>
                <a:rPr lang="fr-FR" sz="1000" dirty="0" smtClean="0">
                  <a:sym typeface="Symbol" panose="05050102010706020507" pitchFamily="18" charset="2"/>
                </a:rPr>
                <a:t></a:t>
              </a:r>
              <a:r>
                <a:rPr lang="fr-FR" sz="1000" dirty="0" smtClean="0"/>
                <a:t>f</a:t>
              </a:r>
              <a:endParaRPr lang="fr-FR" sz="1000" baseline="-25000" dirty="0" smtClean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896818" y="4179606"/>
              <a:ext cx="10222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Signal sinusoïdal fréquence </a:t>
              </a:r>
              <a:r>
                <a:rPr lang="fr-FR" sz="1000" dirty="0" err="1" smtClean="0"/>
                <a:t>f</a:t>
              </a:r>
              <a:r>
                <a:rPr lang="fr-FR" sz="1000" baseline="-25000" dirty="0" err="1" smtClean="0"/>
                <a:t>min</a:t>
              </a:r>
              <a:endParaRPr lang="fr-FR" sz="1000" baseline="-25000" dirty="0" smtClean="0"/>
            </a:p>
            <a:p>
              <a:pPr algn="ctr"/>
              <a:r>
                <a:rPr lang="fr-FR" sz="1000" dirty="0" err="1" smtClean="0"/>
                <a:t>f</a:t>
              </a:r>
              <a:r>
                <a:rPr lang="fr-FR" sz="1000" baseline="-25000" dirty="0" err="1" smtClean="0"/>
                <a:t>min</a:t>
              </a:r>
              <a:r>
                <a:rPr lang="fr-FR" sz="1000" baseline="-25000" dirty="0" smtClean="0"/>
                <a:t> </a:t>
              </a:r>
              <a:r>
                <a:rPr lang="fr-FR" sz="1000" dirty="0" smtClean="0"/>
                <a:t>= f - </a:t>
              </a:r>
              <a:r>
                <a:rPr lang="fr-FR" sz="1000" dirty="0" smtClean="0">
                  <a:sym typeface="Symbol" panose="05050102010706020507" pitchFamily="18" charset="2"/>
                </a:rPr>
                <a:t></a:t>
              </a:r>
              <a:r>
                <a:rPr lang="fr-FR" sz="1000" dirty="0" smtClean="0"/>
                <a:t>f</a:t>
              </a:r>
              <a:endParaRPr lang="fr-FR" sz="1000" baseline="-25000" dirty="0" smtClean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303603" y="7996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161" y="2463965"/>
            <a:ext cx="3276000" cy="331396"/>
          </a:xfrm>
          <a:prstGeom prst="rect">
            <a:avLst/>
          </a:prstGeom>
        </p:spPr>
      </p:pic>
      <p:pic>
        <p:nvPicPr>
          <p:cNvPr id="44" name="Picture 2" descr="Which are the *best* NRF24L01+ modules? | MySensors For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1819">
            <a:off x="3218283" y="2328944"/>
            <a:ext cx="1023595" cy="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614164" y="3495135"/>
            <a:ext cx="3300120" cy="1436416"/>
            <a:chOff x="5614164" y="3495135"/>
            <a:chExt cx="3300120" cy="1436416"/>
          </a:xfrm>
        </p:grpSpPr>
        <p:sp>
          <p:nvSpPr>
            <p:cNvPr id="54" name="ZoneTexte 53"/>
            <p:cNvSpPr txBox="1"/>
            <p:nvPr/>
          </p:nvSpPr>
          <p:spPr>
            <a:xfrm>
              <a:off x="5614164" y="3495135"/>
              <a:ext cx="1036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numérique à transmettre</a:t>
              </a:r>
              <a:endParaRPr lang="fr-FR" sz="12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695854" y="4071884"/>
              <a:ext cx="87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Signal </a:t>
              </a:r>
            </a:p>
            <a:p>
              <a:pPr algn="ctr"/>
              <a:r>
                <a:rPr lang="fr-FR" sz="1200" dirty="0" smtClean="0"/>
                <a:t>modulé</a:t>
              </a:r>
              <a:endParaRPr lang="fr-FR" sz="12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303976" y="4654552"/>
              <a:ext cx="2610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Modulation MDF (</a:t>
              </a:r>
              <a:r>
                <a:rPr lang="fr-FR" sz="1200" dirty="0"/>
                <a:t>F</a:t>
              </a:r>
              <a:r>
                <a:rPr lang="fr-FR" sz="1200" dirty="0" smtClean="0"/>
                <a:t>SK)</a:t>
              </a:r>
              <a:endParaRPr lang="fr-FR" sz="1200" dirty="0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 rotWithShape="1">
            <a:blip r:embed="rId9"/>
            <a:srcRect l="1000"/>
            <a:stretch/>
          </p:blipFill>
          <p:spPr>
            <a:xfrm>
              <a:off x="6569075" y="3995723"/>
              <a:ext cx="2189611" cy="613985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67000" y="3576623"/>
              <a:ext cx="2191685" cy="419100"/>
            </a:xfrm>
            <a:prstGeom prst="rect">
              <a:avLst/>
            </a:prstGeom>
          </p:spPr>
        </p:pic>
      </p:grpSp>
      <p:sp>
        <p:nvSpPr>
          <p:cNvPr id="25" name="ZoneTexte 24"/>
          <p:cNvSpPr txBox="1"/>
          <p:nvPr/>
        </p:nvSpPr>
        <p:spPr>
          <a:xfrm>
            <a:off x="2949808" y="1825528"/>
            <a:ext cx="584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Radiocommande 2,4 </a:t>
            </a:r>
            <a:r>
              <a:rPr lang="fr-FR" dirty="0"/>
              <a:t>G</a:t>
            </a:r>
            <a:r>
              <a:rPr lang="fr-FR" dirty="0" smtClean="0"/>
              <a:t>Hz</a:t>
            </a:r>
            <a:endParaRPr lang="fr-FR" dirty="0"/>
          </a:p>
        </p:txBody>
      </p:sp>
      <p:sp>
        <p:nvSpPr>
          <p:cNvPr id="26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42EA0A2D-E02B-4B8E-9287-0262682BDDD4}" type="slidenum">
              <a:rPr lang="fr-FR" smtClean="0"/>
              <a:t>11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2649646" y="1684325"/>
            <a:ext cx="6233954" cy="44702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0" y="2789495"/>
            <a:ext cx="2501203" cy="13537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1700" dirty="0" smtClean="0"/>
              <a:t>Construire un modèle de la chaîne de transmission numérique</a:t>
            </a:r>
            <a:endParaRPr lang="fr-FR" sz="17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67112"/>
          <a:stretch/>
        </p:blipFill>
        <p:spPr>
          <a:xfrm>
            <a:off x="2944048" y="1932849"/>
            <a:ext cx="1856552" cy="17132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41" y="3741947"/>
            <a:ext cx="2908019" cy="8002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394" y="4333404"/>
            <a:ext cx="2908019" cy="79701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03603" y="7996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48" y="1933744"/>
            <a:ext cx="5645150" cy="171329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r="46359"/>
          <a:stretch/>
        </p:blipFill>
        <p:spPr>
          <a:xfrm>
            <a:off x="2944048" y="1934235"/>
            <a:ext cx="3028127" cy="17132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800" y="3743325"/>
            <a:ext cx="2901856" cy="8097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755" y="4540483"/>
            <a:ext cx="2901902" cy="787103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767800" y="3741947"/>
            <a:ext cx="2908800" cy="1971153"/>
            <a:chOff x="2767800" y="3741947"/>
            <a:chExt cx="2908800" cy="197115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7847" y="3741947"/>
              <a:ext cx="2901856" cy="79887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7847" y="4216117"/>
              <a:ext cx="2901903" cy="82665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67800" y="4910083"/>
              <a:ext cx="2908800" cy="803017"/>
            </a:xfrm>
            <a:prstGeom prst="rect">
              <a:avLst/>
            </a:prstGeom>
          </p:spPr>
        </p:pic>
      </p:grpSp>
      <p:sp>
        <p:nvSpPr>
          <p:cNvPr id="21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675C56C6-1DCC-480C-891E-84EF5394C669}" type="slidenum">
              <a:rPr lang="fr-FR" smtClean="0"/>
              <a:t>12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1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711" y="661249"/>
            <a:ext cx="89992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Retour sur les contenus de programme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Analyser les produits existants pour appréhender leur </a:t>
            </a:r>
            <a:r>
              <a:rPr lang="fr-FR" sz="2000" dirty="0" smtClean="0">
                <a:solidFill>
                  <a:srgbClr val="0070C0"/>
                </a:solidFill>
              </a:rPr>
              <a:t>complexité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dirty="0" smtClean="0"/>
              <a:t>- </a:t>
            </a:r>
            <a:r>
              <a:rPr lang="fr-FR" sz="1600" b="1" dirty="0" smtClean="0">
                <a:solidFill>
                  <a:srgbClr val="A2127F"/>
                </a:solidFill>
              </a:rPr>
              <a:t>l’organisation fonctionnelle et matérielle d’un produit</a:t>
            </a:r>
            <a:endParaRPr lang="fr-FR" sz="1600" dirty="0" smtClean="0"/>
          </a:p>
          <a:p>
            <a:pPr>
              <a:spcAft>
                <a:spcPts val="1000"/>
              </a:spcAft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A2127F"/>
                </a:solidFill>
              </a:rPr>
              <a:t>les </a:t>
            </a:r>
            <a:r>
              <a:rPr lang="fr-FR" sz="1600" b="1" dirty="0">
                <a:solidFill>
                  <a:srgbClr val="A2127F"/>
                </a:solidFill>
              </a:rPr>
              <a:t>échanges et le traitement des </a:t>
            </a:r>
            <a:r>
              <a:rPr lang="fr-FR" sz="1600" b="1" dirty="0" smtClean="0">
                <a:solidFill>
                  <a:srgbClr val="A2127F"/>
                </a:solidFill>
              </a:rPr>
              <a:t>informations</a:t>
            </a:r>
            <a:endParaRPr lang="fr-FR" sz="2000" b="1" dirty="0">
              <a:solidFill>
                <a:srgbClr val="A2127F"/>
              </a:solidFill>
            </a:endParaRPr>
          </a:p>
          <a:p>
            <a:pPr>
              <a:spcAft>
                <a:spcPts val="1000"/>
              </a:spcAft>
            </a:pP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04144"/>
              </p:ext>
            </p:extLst>
          </p:nvPr>
        </p:nvGraphicFramePr>
        <p:xfrm>
          <a:off x="467095" y="2050578"/>
          <a:ext cx="8154390" cy="135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075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Analyser les principes de modulation et démodulation numériques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des objets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Notions de modulation-démodulation de signaux numériques en amplitude, en fréquence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4711" y="3403906"/>
            <a:ext cx="8795198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Modéliser </a:t>
            </a:r>
            <a:r>
              <a:rPr lang="fr-FR" sz="2000" dirty="0">
                <a:solidFill>
                  <a:srgbClr val="0070C0"/>
                </a:solidFill>
              </a:rPr>
              <a:t>les produits pour prévoir leurs performances </a:t>
            </a:r>
          </a:p>
          <a:p>
            <a:pPr>
              <a:spcAft>
                <a:spcPts val="1000"/>
              </a:spcAft>
            </a:pPr>
            <a:r>
              <a:rPr lang="fr-FR" dirty="0" smtClean="0"/>
              <a:t>-  </a:t>
            </a:r>
            <a:r>
              <a:rPr lang="fr-FR" sz="1600" b="1" dirty="0">
                <a:solidFill>
                  <a:srgbClr val="A2127F"/>
                </a:solidFill>
              </a:rPr>
              <a:t>construire un modèle multi-physique d’un objet par association de composants numériques issus d’une bibliothèque, en connaissant la constitution de l’objet matériel ou de sa maquette numérique </a:t>
            </a:r>
            <a:endParaRPr lang="fr-FR" sz="20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21591"/>
              </p:ext>
            </p:extLst>
          </p:nvPr>
        </p:nvGraphicFramePr>
        <p:xfrm>
          <a:off x="467095" y="4376844"/>
          <a:ext cx="8154390" cy="167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5614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Caractériser les échanges d’informations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Natures et caractéristiques des signaux, des données, des supports de communication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Protocole, trame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Débit maximal, débit utile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A05BED3A-9A9C-49B0-88E5-5B4C96244DEA}" type="slidenum">
              <a:rPr lang="fr-FR" smtClean="0"/>
              <a:t>13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6" y="1004807"/>
            <a:ext cx="8490857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Exemples de questionnements possibles dans l’épreuve écrite sur la modulation-démodulation :</a:t>
            </a:r>
          </a:p>
          <a:p>
            <a:pPr>
              <a:spcAft>
                <a:spcPts val="1000"/>
              </a:spcAft>
            </a:pPr>
            <a:endParaRPr lang="fr-FR" sz="1600" b="1" dirty="0" smtClean="0">
              <a:solidFill>
                <a:srgbClr val="FF0000"/>
              </a:solidFill>
            </a:endParaRP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A</a:t>
            </a:r>
            <a:r>
              <a:rPr lang="fr-FR" sz="2000" dirty="0" smtClean="0"/>
              <a:t>nalyser </a:t>
            </a:r>
            <a:r>
              <a:rPr lang="fr-FR" sz="2000" dirty="0" smtClean="0"/>
              <a:t>les caractéristiques du signal numérique à transmettre pour justifier de la nécessité d’une transmission par modulation à partir de formules fournies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Distinguer </a:t>
            </a:r>
            <a:r>
              <a:rPr lang="fr-FR" sz="2000" dirty="0" smtClean="0"/>
              <a:t>une modulation d’amplitude d’une modulation de fréquence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A</a:t>
            </a:r>
            <a:r>
              <a:rPr lang="fr-FR" sz="2000" dirty="0" smtClean="0"/>
              <a:t>nalyser </a:t>
            </a:r>
            <a:r>
              <a:rPr lang="fr-FR" sz="2000" dirty="0" smtClean="0"/>
              <a:t>les </a:t>
            </a:r>
            <a:r>
              <a:rPr lang="fr-FR" sz="2000" dirty="0"/>
              <a:t>courbes de </a:t>
            </a:r>
            <a:r>
              <a:rPr lang="fr-FR" sz="2000" dirty="0" smtClean="0"/>
              <a:t>simulation/expérimentation </a:t>
            </a:r>
            <a:r>
              <a:rPr lang="fr-FR" sz="2000" dirty="0"/>
              <a:t>pour l’identification des différents paramètres significatifs des </a:t>
            </a:r>
            <a:r>
              <a:rPr lang="fr-FR" sz="2000" dirty="0" smtClean="0"/>
              <a:t>modulations-démodulations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C</a:t>
            </a:r>
            <a:r>
              <a:rPr lang="fr-FR" sz="2000" dirty="0" smtClean="0"/>
              <a:t>omparer </a:t>
            </a:r>
            <a:r>
              <a:rPr lang="fr-FR" sz="2000" dirty="0"/>
              <a:t>qualitativement des solutions de modulation - démodulation</a:t>
            </a:r>
          </a:p>
          <a:p>
            <a:pPr lvl="1">
              <a:spcAft>
                <a:spcPts val="1000"/>
              </a:spcAft>
            </a:pPr>
            <a:endParaRPr lang="fr-FR" sz="2400" dirty="0" smtClean="0"/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I</a:t>
            </a:r>
            <a:r>
              <a:rPr lang="fr-FR" sz="2000" dirty="0" smtClean="0"/>
              <a:t>dentifier </a:t>
            </a:r>
            <a:r>
              <a:rPr lang="fr-FR" sz="2000" dirty="0"/>
              <a:t>les éléments de structure permettant de réaliser les différents types de modulation - </a:t>
            </a:r>
            <a:r>
              <a:rPr lang="fr-FR" sz="2000" dirty="0" smtClean="0"/>
              <a:t>démodulation</a:t>
            </a:r>
            <a:endParaRPr lang="fr-FR" sz="2000" dirty="0"/>
          </a:p>
        </p:txBody>
      </p:sp>
      <p:sp>
        <p:nvSpPr>
          <p:cNvPr id="3" name="Accolade ouvrante 2"/>
          <p:cNvSpPr/>
          <p:nvPr/>
        </p:nvSpPr>
        <p:spPr>
          <a:xfrm>
            <a:off x="563937" y="2179305"/>
            <a:ext cx="427511" cy="2659395"/>
          </a:xfrm>
          <a:prstGeom prst="leftBrace">
            <a:avLst>
              <a:gd name="adj1" fmla="val 44444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>
            <a:off x="563936" y="5090612"/>
            <a:ext cx="427511" cy="943001"/>
          </a:xfrm>
          <a:prstGeom prst="leftBrace">
            <a:avLst>
              <a:gd name="adj1" fmla="val 25000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410902" y="3291043"/>
            <a:ext cx="14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ANALYSER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511634" y="5358511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MODELISER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C74B0E52-1BC3-4552-A7B4-878226AFC9B2}" type="slidenum">
              <a:rPr lang="fr-FR" smtClean="0"/>
              <a:t>14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5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4978" y="118560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8234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 suivi de la consigne par le système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9" y="4358936"/>
            <a:ext cx="909936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>
              <a:spcAft>
                <a:spcPts val="600"/>
              </a:spcAft>
            </a:pPr>
            <a:r>
              <a:rPr lang="fr-FR" sz="2000" dirty="0" smtClean="0">
                <a:solidFill>
                  <a:srgbClr val="0070C0"/>
                </a:solidFill>
              </a:rPr>
              <a:t>Éléments à vérifier :</a:t>
            </a:r>
            <a:endParaRPr lang="fr-FR" sz="2000" dirty="0">
              <a:solidFill>
                <a:srgbClr val="0070C0"/>
              </a:solidFill>
            </a:endParaRPr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la transmission d’une grandeur numérique pour fournir une consigne au </a:t>
            </a:r>
            <a:r>
              <a:rPr lang="fr-FR" dirty="0" smtClean="0"/>
              <a:t>skateboard</a:t>
            </a:r>
            <a:endParaRPr lang="fr-FR" dirty="0" smtClean="0"/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/>
              <a:t>la chaîne d’acquisition et de traitement de la position de la gâchette d’accélération de la </a:t>
            </a:r>
            <a:r>
              <a:rPr lang="fr-FR" b="1" dirty="0" smtClean="0"/>
              <a:t>radiocommande</a:t>
            </a:r>
            <a:endParaRPr lang="fr-FR" dirty="0" smtClean="0"/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08" y="4477176"/>
            <a:ext cx="420762" cy="4733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5103" y="1648881"/>
            <a:ext cx="5412572" cy="2460991"/>
          </a:xfrm>
          <a:prstGeom prst="rect">
            <a:avLst/>
          </a:prstGeom>
        </p:spPr>
      </p:pic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6ECCF81D-F614-455A-9157-FE237982B962}" type="slidenum">
              <a:rPr lang="fr-FR" smtClean="0"/>
              <a:t>15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4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8" y="1341911"/>
            <a:ext cx="8490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Les systèmes asservis dans le programme de SI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Analyser les produits existants pour appréhender leur </a:t>
            </a:r>
            <a:r>
              <a:rPr lang="fr-FR" sz="2000" dirty="0" smtClean="0">
                <a:solidFill>
                  <a:srgbClr val="0070C0"/>
                </a:solidFill>
              </a:rPr>
              <a:t>complexité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fr-FR" dirty="0" smtClean="0"/>
              <a:t>A </a:t>
            </a:r>
            <a:r>
              <a:rPr lang="fr-FR" dirty="0"/>
              <a:t>l’issue du cycle terminal, les élèves sont évalués sur leurs compétences à analyser : </a:t>
            </a:r>
          </a:p>
          <a:p>
            <a:pPr>
              <a:spcAft>
                <a:spcPts val="1000"/>
              </a:spcAft>
            </a:pPr>
            <a:r>
              <a:rPr lang="fr-FR" dirty="0" smtClean="0"/>
              <a:t>-  </a:t>
            </a:r>
            <a:r>
              <a:rPr lang="fr-FR" sz="1600" b="1" dirty="0">
                <a:solidFill>
                  <a:srgbClr val="A2127F"/>
                </a:solidFill>
              </a:rPr>
              <a:t>l’organisation fonctionnelle et matérielle d’un </a:t>
            </a:r>
            <a:r>
              <a:rPr lang="fr-FR" sz="1600" b="1" dirty="0" smtClean="0">
                <a:solidFill>
                  <a:srgbClr val="A2127F"/>
                </a:solidFill>
              </a:rPr>
              <a:t>produit </a:t>
            </a:r>
            <a:r>
              <a:rPr lang="fr-FR" sz="1600" dirty="0" smtClean="0"/>
              <a:t>; </a:t>
            </a:r>
            <a:endParaRPr lang="fr-FR" sz="1600" dirty="0"/>
          </a:p>
          <a:p>
            <a:pPr>
              <a:spcAft>
                <a:spcPts val="1000"/>
              </a:spcAft>
            </a:pPr>
            <a:r>
              <a:rPr lang="fr-FR" sz="1600" dirty="0" smtClean="0"/>
              <a:t>-  </a:t>
            </a:r>
            <a:r>
              <a:rPr lang="fr-FR" sz="1600" dirty="0"/>
              <a:t>les échanges d’énergie, les transmissions de puissance, les échanges et le traitement des informations ; </a:t>
            </a:r>
          </a:p>
          <a:p>
            <a:pPr>
              <a:spcAft>
                <a:spcPts val="1000"/>
              </a:spcAft>
            </a:pPr>
            <a:r>
              <a:rPr lang="fr-FR" sz="1600" dirty="0"/>
              <a:t>-</a:t>
            </a:r>
            <a:r>
              <a:rPr lang="fr-FR" sz="1600" dirty="0" smtClean="0"/>
              <a:t> </a:t>
            </a:r>
            <a:r>
              <a:rPr lang="fr-FR" sz="1600" b="1" dirty="0">
                <a:solidFill>
                  <a:srgbClr val="A2127F"/>
                </a:solidFill>
              </a:rPr>
              <a:t>les écarts entre les performances attendues, simulées ou mesurées</a:t>
            </a:r>
            <a:r>
              <a:rPr lang="fr-FR" sz="1600" dirty="0"/>
              <a:t>. 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  <a:p>
            <a:pPr lvl="1">
              <a:spcAft>
                <a:spcPts val="2000"/>
              </a:spcAft>
            </a:pPr>
            <a:endParaRPr lang="fr-FR" sz="2000" dirty="0"/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22480"/>
              </p:ext>
            </p:extLst>
          </p:nvPr>
        </p:nvGraphicFramePr>
        <p:xfrm>
          <a:off x="467095" y="4544043"/>
          <a:ext cx="8154390" cy="135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075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Analyser le comportement d’un système asservi 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Systèmes asservis linéaires en régime permanent : structures par chaîne directe ou bouclée, perturbation, comparateur, correcteur proportionnel, précision (erreur statique)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B3CAF0F9-1A87-4C8D-94E4-D258E8180B40}" type="slidenum">
              <a:rPr lang="fr-FR" smtClean="0"/>
              <a:t>16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9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8" y="1104406"/>
            <a:ext cx="8490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Les systèmes asservis dans le programme de SI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Modéliser les produits pour prévoir leurs performances </a:t>
            </a:r>
          </a:p>
          <a:p>
            <a:pPr>
              <a:spcAft>
                <a:spcPts val="1000"/>
              </a:spcAft>
            </a:pPr>
            <a:r>
              <a:rPr lang="fr-FR" dirty="0"/>
              <a:t>à l’issue du cycle terminal, les élèves sont évalués sur leurs compétences à : </a:t>
            </a:r>
          </a:p>
          <a:p>
            <a:pPr>
              <a:spcAft>
                <a:spcPts val="1000"/>
              </a:spcAft>
            </a:pPr>
            <a:r>
              <a:rPr lang="fr-FR" dirty="0" smtClean="0"/>
              <a:t>-  </a:t>
            </a:r>
            <a:r>
              <a:rPr lang="fr-FR" sz="1600" b="1" dirty="0">
                <a:solidFill>
                  <a:srgbClr val="A2127F"/>
                </a:solidFill>
              </a:rPr>
              <a:t>construire un modèle multi-physique d’un objet par association de composants numériques issus d’une bibliothèque, en connaissant la constitution de l’objet matériel ou de sa maquette numérique </a:t>
            </a:r>
          </a:p>
          <a:p>
            <a:pPr>
              <a:spcAft>
                <a:spcPts val="1000"/>
              </a:spcAft>
            </a:pPr>
            <a:r>
              <a:rPr lang="fr-FR" sz="1600" dirty="0"/>
              <a:t>-</a:t>
            </a:r>
            <a:r>
              <a:rPr lang="fr-FR" sz="1600" dirty="0" smtClean="0"/>
              <a:t> </a:t>
            </a:r>
            <a:r>
              <a:rPr lang="fr-FR" sz="1600" dirty="0"/>
              <a:t>construire un modèle de composant ou d’une association de composants à partir des lois physiques, en établissant les équations analytiques du </a:t>
            </a:r>
            <a:r>
              <a:rPr lang="fr-FR" sz="1600" dirty="0" smtClean="0"/>
              <a:t>comportement</a:t>
            </a:r>
            <a:endParaRPr lang="fr-FR" sz="1600" dirty="0"/>
          </a:p>
          <a:p>
            <a:pPr>
              <a:spcAft>
                <a:spcPts val="1000"/>
              </a:spcAft>
            </a:pPr>
            <a:r>
              <a:rPr lang="fr-FR" sz="1600" dirty="0"/>
              <a:t>-</a:t>
            </a:r>
            <a:r>
              <a:rPr lang="fr-FR" sz="1600" dirty="0" smtClean="0"/>
              <a:t> </a:t>
            </a:r>
            <a:r>
              <a:rPr lang="fr-FR" sz="1600" dirty="0"/>
              <a:t>résoudre les équations issues de la modélisation en vue de caractériser les performances d’un objet 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  <a:p>
            <a:pPr lvl="1">
              <a:spcAft>
                <a:spcPts val="2000"/>
              </a:spcAft>
            </a:pPr>
            <a:endParaRPr lang="fr-FR" sz="2000" dirty="0"/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94335"/>
              </p:ext>
            </p:extLst>
          </p:nvPr>
        </p:nvGraphicFramePr>
        <p:xfrm>
          <a:off x="517036" y="4817630"/>
          <a:ext cx="8154390" cy="14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43">
                <a:tc rowSpan="2"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Associer un modèle à un système asservi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Capteurs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773">
                <a:tc v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Notion de système asservi : consigne d’entrée, grandeur de sortie, perturbation, erreur, correcteur proportionnel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</a:p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7401BF3A-73E1-48D9-8322-375B77DAB8CD}" type="slidenum">
              <a:rPr lang="fr-FR" smtClean="0"/>
              <a:t>17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5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2782416" y="3372592"/>
            <a:ext cx="6233954" cy="29450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2782416" y="1483997"/>
            <a:ext cx="6233954" cy="1636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3603" y="956728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3" name="Ellipse 2"/>
          <p:cNvSpPr/>
          <p:nvPr/>
        </p:nvSpPr>
        <p:spPr>
          <a:xfrm>
            <a:off x="196725" y="1649932"/>
            <a:ext cx="2475223" cy="1353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Analyser les performances du produit étudié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0D89D7-92F3-41D8-BD32-104B4CF9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991" y="1649932"/>
            <a:ext cx="2226117" cy="109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5569528" y="1483997"/>
            <a:ext cx="344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Mesure de l’accélération maximale</a:t>
            </a:r>
          </a:p>
          <a:p>
            <a:r>
              <a:rPr lang="fr-FR" dirty="0" smtClean="0"/>
              <a:t>du skate au démarrage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679518" y="2196712"/>
            <a:ext cx="321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Identification d’une accélération</a:t>
            </a:r>
          </a:p>
          <a:p>
            <a:r>
              <a:rPr lang="fr-FR" dirty="0" smtClean="0"/>
              <a:t>Compatible avec la sécurité</a:t>
            </a:r>
          </a:p>
          <a:p>
            <a:r>
              <a:rPr lang="fr-FR" dirty="0" smtClean="0"/>
              <a:t>de l’usager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96723" y="4143282"/>
            <a:ext cx="2475223" cy="13537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Construire un modèle du skate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1143388" y="3277591"/>
            <a:ext cx="581891" cy="68102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9" y="3439472"/>
            <a:ext cx="3623632" cy="103829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6714709" y="3773950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structurelle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68" y="4478028"/>
            <a:ext cx="2097926" cy="10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6372335" y="4521966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Modélisation des actions</a:t>
            </a:r>
          </a:p>
          <a:p>
            <a:r>
              <a:rPr lang="fr-FR" dirty="0" smtClean="0"/>
              <a:t>mécaniques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7" y="5296324"/>
            <a:ext cx="2672726" cy="102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6415781" y="5480682"/>
            <a:ext cx="24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Production d’un modèle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A46968E0-353E-47E7-838A-D5FFEC983CEF}" type="slidenum">
              <a:rPr lang="fr-FR" smtClean="0"/>
              <a:t>18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2768086" y="4035193"/>
            <a:ext cx="6233954" cy="2234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2782416" y="1816497"/>
            <a:ext cx="6233954" cy="16360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3603" y="11044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3" name="Ellipse 2"/>
          <p:cNvSpPr/>
          <p:nvPr/>
        </p:nvSpPr>
        <p:spPr>
          <a:xfrm>
            <a:off x="196725" y="1982432"/>
            <a:ext cx="2475223" cy="13537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Consolider le modèle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43194" y="2172854"/>
            <a:ext cx="1842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Expérimenter</a:t>
            </a:r>
          </a:p>
          <a:p>
            <a:r>
              <a:rPr lang="fr-FR" dirty="0" smtClean="0"/>
              <a:t>Simuler</a:t>
            </a:r>
          </a:p>
          <a:p>
            <a:r>
              <a:rPr lang="fr-FR" dirty="0" smtClean="0"/>
              <a:t>Réduire les écarts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96723" y="4475782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1143388" y="3610091"/>
            <a:ext cx="581891" cy="68102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6314920" y="4316469"/>
            <a:ext cx="266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Exploiter le modèle pour</a:t>
            </a:r>
          </a:p>
          <a:p>
            <a:r>
              <a:rPr lang="fr-FR" dirty="0" smtClean="0"/>
              <a:t>Imaginer une modification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18" y="4475782"/>
            <a:ext cx="3142026" cy="12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B4291A-21A0-1F49-8897-50CE1532F5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26667" y="2086209"/>
            <a:ext cx="2023567" cy="114623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352692" y="5214803"/>
            <a:ext cx="24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Valider en simulation les</a:t>
            </a:r>
          </a:p>
          <a:p>
            <a:r>
              <a:rPr lang="fr-FR" dirty="0" smtClean="0"/>
              <a:t>Performances du</a:t>
            </a:r>
          </a:p>
          <a:p>
            <a:r>
              <a:rPr lang="fr-FR" dirty="0" smtClean="0"/>
              <a:t>produit modifié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4644EA87-29B4-47F6-B621-295263CA7B92}" type="slidenum">
              <a:rPr lang="fr-FR" smtClean="0"/>
              <a:t>19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1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61592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509" y="1769423"/>
            <a:ext cx="84908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Objectifs de la présentation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Présenter un exemple d’activité réalisable en classe </a:t>
            </a:r>
            <a:r>
              <a:rPr lang="fr-FR" sz="2000" dirty="0" smtClean="0"/>
              <a:t>de première autour </a:t>
            </a:r>
            <a:r>
              <a:rPr lang="fr-FR" sz="2000" dirty="0"/>
              <a:t>de </a:t>
            </a:r>
            <a:r>
              <a:rPr lang="fr-FR" sz="2000" dirty="0" smtClean="0"/>
              <a:t>ces points </a:t>
            </a:r>
            <a:r>
              <a:rPr lang="fr-FR" sz="2000" dirty="0"/>
              <a:t>du </a:t>
            </a:r>
            <a:r>
              <a:rPr lang="fr-FR" sz="2000" dirty="0" smtClean="0"/>
              <a:t>programme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Préciser le degré d’approfondissement attendu dans le domaine des modulations-démodulations et des asservissements</a:t>
            </a:r>
          </a:p>
          <a:p>
            <a:pPr marL="800100" lvl="1" indent="-342900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Mettre en évidence les possibilités de questionnement autour des modulations-démodulations et systèmes asservis dans l’épreuve écrite de terminale</a:t>
            </a:r>
            <a:endParaRPr lang="fr-FR" sz="2000" dirty="0"/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D6E82897-6E7F-4F74-B420-740D46F20042}" type="slidenum">
              <a:rPr lang="fr-FR" smtClean="0"/>
              <a:t>2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2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" y="1917164"/>
            <a:ext cx="9057228" cy="346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3603" y="11044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Les systèmes asservis dans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13" name="Ellipse 12"/>
          <p:cNvSpPr/>
          <p:nvPr/>
        </p:nvSpPr>
        <p:spPr>
          <a:xfrm>
            <a:off x="6503375" y="1015176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3603" y="5378407"/>
            <a:ext cx="857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Le travail mené à l’issue de la consolidation du modèle permet d’appréhender les notions de consigne et de chaîne directe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60021" y="2606468"/>
            <a:ext cx="1377538" cy="6707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03506" y="2227457"/>
            <a:ext cx="132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000" b="1" dirty="0" smtClean="0">
                <a:solidFill>
                  <a:srgbClr val="0070C0"/>
                </a:solidFill>
              </a:rPr>
              <a:t>consigne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10716" y="3647785"/>
            <a:ext cx="8256389" cy="173062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107450" y="3543446"/>
            <a:ext cx="195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000" b="1" dirty="0" smtClean="0">
                <a:solidFill>
                  <a:srgbClr val="0070C0"/>
                </a:solidFill>
              </a:rPr>
              <a:t>Chaîne directe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D6E82897-6E7F-4F74-B420-740D46F20042}" type="slidenum">
              <a:rPr lang="fr-FR" smtClean="0"/>
              <a:t>20</a:t>
            </a:fld>
            <a:r>
              <a:rPr lang="fr-FR" dirty="0" smtClean="0"/>
              <a:t>0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21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604" y="1104406"/>
            <a:ext cx="612094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Principe de l’évolution envisagée du produit :</a:t>
            </a:r>
          </a:p>
          <a:p>
            <a:pPr algn="ctr"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Asservir l’accélération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6562750" y="742051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AA1E0B-F776-4B82-B733-4A71ECAE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5" t="54475" r="20814" b="35131"/>
          <a:stretch/>
        </p:blipFill>
        <p:spPr>
          <a:xfrm>
            <a:off x="671661" y="3252048"/>
            <a:ext cx="815078" cy="10494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2301" y="423919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000" b="1" dirty="0" smtClean="0">
                <a:solidFill>
                  <a:srgbClr val="0070C0"/>
                </a:solidFill>
              </a:rPr>
              <a:t>Télécommande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pic>
        <p:nvPicPr>
          <p:cNvPr id="14" name="Graphique 105">
            <a:extLst>
              <a:ext uri="{FF2B5EF4-FFF2-40B4-BE49-F238E27FC236}">
                <a16:creationId xmlns:a16="http://schemas.microsoft.com/office/drawing/2014/main" id="{363AFECC-DE20-4A5E-BEFC-6C44CC5ED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800294" y="3344551"/>
            <a:ext cx="722821" cy="9994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99803" y="4301453"/>
            <a:ext cx="192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Ensemble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Skate + Skateur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890079" y="3602657"/>
            <a:ext cx="3750699" cy="4616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771024" y="3595499"/>
            <a:ext cx="662929" cy="4616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17299" y="2944441"/>
            <a:ext cx="192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Consigne</a:t>
            </a:r>
            <a:endParaRPr lang="fr-FR" sz="2000" dirty="0" smtClean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76106" y="2617561"/>
            <a:ext cx="192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« Système » à contrôler</a:t>
            </a:r>
            <a:endParaRPr lang="fr-FR" sz="2000" dirty="0" smtClean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33953" y="3495782"/>
            <a:ext cx="15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Accélération</a:t>
            </a:r>
          </a:p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réelle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3603" y="2263618"/>
            <a:ext cx="15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Accélération</a:t>
            </a:r>
          </a:p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voulue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2256312" y="3469783"/>
            <a:ext cx="728425" cy="759883"/>
            <a:chOff x="2240406" y="5009339"/>
            <a:chExt cx="728425" cy="759883"/>
          </a:xfrm>
        </p:grpSpPr>
        <p:sp>
          <p:nvSpPr>
            <p:cNvPr id="7" name="Ellipse 6"/>
            <p:cNvSpPr/>
            <p:nvPr/>
          </p:nvSpPr>
          <p:spPr>
            <a:xfrm>
              <a:off x="2256312" y="5009339"/>
              <a:ext cx="712519" cy="714567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>
              <a:stCxn id="7" idx="1"/>
              <a:endCxn id="7" idx="5"/>
            </p:cNvCxnSpPr>
            <p:nvPr/>
          </p:nvCxnSpPr>
          <p:spPr>
            <a:xfrm>
              <a:off x="2360658" y="5113985"/>
              <a:ext cx="503827" cy="505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7" idx="7"/>
              <a:endCxn id="7" idx="3"/>
            </p:cNvCxnSpPr>
            <p:nvPr/>
          </p:nvCxnSpPr>
          <p:spPr>
            <a:xfrm flipH="1">
              <a:off x="2360658" y="5113985"/>
              <a:ext cx="503827" cy="505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2240406" y="51844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+</a:t>
              </a:r>
              <a:endParaRPr lang="fr-FR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486280" y="5369112"/>
              <a:ext cx="263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-</a:t>
              </a:r>
              <a:endParaRPr lang="fr-FR" sz="2000" b="1" dirty="0"/>
            </a:p>
          </p:txBody>
        </p:sp>
      </p:grpSp>
      <p:sp>
        <p:nvSpPr>
          <p:cNvPr id="30" name="Flèche droite 29"/>
          <p:cNvSpPr/>
          <p:nvPr/>
        </p:nvSpPr>
        <p:spPr>
          <a:xfrm>
            <a:off x="1742934" y="3595499"/>
            <a:ext cx="408064" cy="4616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à angle droit 28"/>
          <p:cNvSpPr/>
          <p:nvPr/>
        </p:nvSpPr>
        <p:spPr>
          <a:xfrm flipH="1">
            <a:off x="2374034" y="4263298"/>
            <a:ext cx="2220197" cy="1400940"/>
          </a:xfrm>
          <a:prstGeom prst="bentUpArrow">
            <a:avLst>
              <a:gd name="adj1" fmla="val 17371"/>
              <a:gd name="adj2" fmla="val 18219"/>
              <a:gd name="adj3" fmla="val 2584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011749" y="5239615"/>
            <a:ext cx="15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Accélération</a:t>
            </a:r>
          </a:p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mesurée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sp>
        <p:nvSpPr>
          <p:cNvPr id="2048" name="Rectangle à coins arrondis 2047"/>
          <p:cNvSpPr/>
          <p:nvPr/>
        </p:nvSpPr>
        <p:spPr>
          <a:xfrm>
            <a:off x="4669662" y="5239323"/>
            <a:ext cx="1696651" cy="70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Capteur</a:t>
            </a:r>
            <a:endParaRPr lang="fr-FR" b="1" dirty="0"/>
          </a:p>
        </p:txBody>
      </p:sp>
      <p:sp>
        <p:nvSpPr>
          <p:cNvPr id="35" name="Flèche à angle droit 34"/>
          <p:cNvSpPr/>
          <p:nvPr/>
        </p:nvSpPr>
        <p:spPr>
          <a:xfrm rot="16200000" flipH="1">
            <a:off x="6556600" y="4066114"/>
            <a:ext cx="1589312" cy="1864423"/>
          </a:xfrm>
          <a:prstGeom prst="bentUpArrow">
            <a:avLst>
              <a:gd name="adj1" fmla="val 13791"/>
              <a:gd name="adj2" fmla="val 14639"/>
              <a:gd name="adj3" fmla="val 2584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506363" y="3451813"/>
            <a:ext cx="1564401" cy="707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Correcteur</a:t>
            </a:r>
            <a:endParaRPr lang="fr-FR" b="1" dirty="0"/>
          </a:p>
        </p:txBody>
      </p:sp>
      <p:sp>
        <p:nvSpPr>
          <p:cNvPr id="38" name="Flèche droite 37"/>
          <p:cNvSpPr/>
          <p:nvPr/>
        </p:nvSpPr>
        <p:spPr>
          <a:xfrm>
            <a:off x="3055419" y="3602657"/>
            <a:ext cx="408064" cy="4616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5210089" y="3595499"/>
            <a:ext cx="408064" cy="4616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671892" y="3037209"/>
            <a:ext cx="192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Comparateur</a:t>
            </a:r>
            <a:endParaRPr lang="fr-FR" sz="2000" dirty="0" smtClean="0"/>
          </a:p>
        </p:txBody>
      </p:sp>
      <p:sp>
        <p:nvSpPr>
          <p:cNvPr id="2049" name="Pensées 2048"/>
          <p:cNvSpPr/>
          <p:nvPr/>
        </p:nvSpPr>
        <p:spPr>
          <a:xfrm>
            <a:off x="3364078" y="2351314"/>
            <a:ext cx="1950638" cy="974133"/>
          </a:xfrm>
          <a:prstGeom prst="cloudCallout">
            <a:avLst>
              <a:gd name="adj1" fmla="val -1351"/>
              <a:gd name="adj2" fmla="val 73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Coefficient</a:t>
            </a:r>
          </a:p>
          <a:p>
            <a:pPr algn="ctr"/>
            <a:r>
              <a:rPr lang="fr-FR" sz="1400" b="1" dirty="0" smtClean="0"/>
              <a:t>proportionnel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5FA7D273-9B19-434C-AF92-0AA4EC1B3BD8}" type="slidenum">
              <a:rPr lang="fr-FR" smtClean="0"/>
              <a:t>21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6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30" grpId="0" animBg="1"/>
      <p:bldP spid="29" grpId="0" animBg="1"/>
      <p:bldP spid="33" grpId="0"/>
      <p:bldP spid="2048" grpId="0" animBg="1"/>
      <p:bldP spid="35" grpId="0" animBg="1"/>
      <p:bldP spid="37" grpId="0" animBg="1"/>
      <p:bldP spid="38" grpId="0" animBg="1"/>
      <p:bldP spid="39" grpId="0" animBg="1"/>
      <p:bldP spid="40" grpId="0"/>
      <p:bldP spid="20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" y="2262088"/>
            <a:ext cx="9057228" cy="346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3603" y="11044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Mise en œuvre de l’asservissement sur le modèle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13" name="Ellipse 12"/>
          <p:cNvSpPr/>
          <p:nvPr/>
        </p:nvSpPr>
        <p:spPr>
          <a:xfrm>
            <a:off x="6503375" y="1015176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73853" y="5693473"/>
            <a:ext cx="5259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Accélération mesurée obtenue par la dérivation de la mesure de vitesse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740986" y="5284798"/>
            <a:ext cx="928001" cy="438533"/>
          </a:xfrm>
          <a:prstGeom prst="ellipse">
            <a:avLst/>
          </a:prstGeom>
          <a:noFill/>
          <a:ln w="57150">
            <a:solidFill>
              <a:srgbClr val="A212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58841" y="2610871"/>
            <a:ext cx="1155611" cy="1034854"/>
          </a:xfrm>
          <a:prstGeom prst="ellipse">
            <a:avLst/>
          </a:prstGeom>
          <a:noFill/>
          <a:ln w="57150">
            <a:solidFill>
              <a:srgbClr val="A212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6771" y="2130328"/>
            <a:ext cx="525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Introduction du comparateur et du correcteur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CEAADF0A-35E4-4073-B415-6231EFAD4A35}" type="slidenum">
              <a:rPr lang="fr-FR" smtClean="0"/>
              <a:t>22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4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" y="2344078"/>
            <a:ext cx="8976232" cy="36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3603" y="11044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Modèle modifié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13" name="Ellipse 12"/>
          <p:cNvSpPr/>
          <p:nvPr/>
        </p:nvSpPr>
        <p:spPr>
          <a:xfrm>
            <a:off x="6503375" y="1015176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0" y="2481943"/>
            <a:ext cx="3052720" cy="1676737"/>
          </a:xfrm>
          <a:prstGeom prst="roundRect">
            <a:avLst/>
          </a:prstGeom>
          <a:noFill/>
          <a:ln w="57150">
            <a:solidFill>
              <a:srgbClr val="A2127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-11875" y="1785685"/>
            <a:ext cx="5259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Ajout de modules pour la prise en compte</a:t>
            </a:r>
          </a:p>
          <a:p>
            <a:pPr algn="ctr"/>
            <a:r>
              <a:rPr lang="fr-FR" sz="2000" b="1" dirty="0" smtClean="0">
                <a:solidFill>
                  <a:srgbClr val="A2127F"/>
                </a:solidFill>
              </a:rPr>
              <a:t>des valeurs limites des grandeurs</a:t>
            </a:r>
            <a:endParaRPr lang="fr-FR" sz="2000" dirty="0" smtClean="0">
              <a:solidFill>
                <a:srgbClr val="A2127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77DD376E-C553-461B-AB15-2552D9713DCF}" type="slidenum">
              <a:rPr lang="fr-FR" smtClean="0"/>
              <a:t>23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8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3603" y="11044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Evaluation des performances du modèle modifié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13" name="Ellipse 12"/>
          <p:cNvSpPr/>
          <p:nvPr/>
        </p:nvSpPr>
        <p:spPr>
          <a:xfrm>
            <a:off x="6550875" y="872676"/>
            <a:ext cx="2475223" cy="13537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Proposer une évolution du produit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3" y="2368963"/>
            <a:ext cx="8249015" cy="32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0A0F39B-F90F-E041-BCBE-88A3F0C90579}"/>
              </a:ext>
            </a:extLst>
          </p:cNvPr>
          <p:cNvSpPr txBox="1"/>
          <p:nvPr/>
        </p:nvSpPr>
        <p:spPr>
          <a:xfrm>
            <a:off x="2291008" y="5744854"/>
            <a:ext cx="4274204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Accélération moyenne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de </a:t>
            </a:r>
            <a:r>
              <a:rPr lang="fr-FR" sz="2000" b="1" dirty="0">
                <a:solidFill>
                  <a:prstClr val="black"/>
                </a:solidFill>
                <a:latin typeface="Candara"/>
              </a:rPr>
              <a:t>0,84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sym typeface="Symbol"/>
              </a:rPr>
              <a:t>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s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-2</a:t>
            </a:r>
            <a:endParaRPr kumimoji="0" lang="fr-FR" sz="20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5863" y="2273306"/>
            <a:ext cx="856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Evolution de la vitesse pour un échelon d’accélération voulue à 1 m</a:t>
            </a:r>
            <a:r>
              <a:rPr lang="fr-FR" sz="2000" b="1" dirty="0" smtClean="0">
                <a:sym typeface="Symbol"/>
              </a:rPr>
              <a:t></a:t>
            </a:r>
            <a:r>
              <a:rPr lang="fr-FR" sz="2000" b="1" dirty="0" smtClean="0"/>
              <a:t>s</a:t>
            </a:r>
            <a:r>
              <a:rPr lang="fr-FR" sz="2000" b="1" baseline="30000" dirty="0" smtClean="0"/>
              <a:t>-2</a:t>
            </a:r>
            <a:endParaRPr lang="fr-FR" sz="2000" baseline="300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4C6A1DC2-DB6D-4557-8360-3EBAC227DC32}" type="slidenum">
              <a:rPr lang="fr-FR" smtClean="0"/>
              <a:t>24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3600" y="1458687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Synthèse sur les systèmes asservis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F5A404-018E-4BA6-9F5D-B3880C984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1" t="33081" r="14906" b="37914"/>
          <a:stretch/>
        </p:blipFill>
        <p:spPr>
          <a:xfrm>
            <a:off x="48094" y="2113809"/>
            <a:ext cx="9001867" cy="25859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094" y="2484609"/>
            <a:ext cx="117565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Consigne</a:t>
            </a:r>
          </a:p>
          <a:p>
            <a:pPr algn="ctr"/>
            <a:r>
              <a:rPr lang="fr-FR" b="1" dirty="0" smtClean="0"/>
              <a:t>d’entrée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01148" y="2446082"/>
            <a:ext cx="117565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Grandeur de sortie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44711" y="4915904"/>
            <a:ext cx="879519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La synthèse se centre sur le vocabulaire et la structure d’un système asservi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Le réglage du correcteur est effectué par des essais successifs sur le modèle : l’évaluation pouvant se baser sur l’erreur statique simulée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344119" y="2513331"/>
            <a:ext cx="14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Comparateur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DDB584A7-8B30-47C3-94F4-63B1D9AD6A62}" type="slidenum">
              <a:rPr lang="fr-FR" smtClean="0"/>
              <a:t>25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7" y="1096676"/>
            <a:ext cx="8490857" cy="147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Retour sur les contenus de programme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Analyser les produits existants pour appréhender leur </a:t>
            </a:r>
            <a:r>
              <a:rPr lang="fr-FR" sz="2000" dirty="0" smtClean="0">
                <a:solidFill>
                  <a:srgbClr val="0070C0"/>
                </a:solidFill>
              </a:rPr>
              <a:t>complexité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dirty="0" smtClean="0"/>
              <a:t>- </a:t>
            </a:r>
            <a:r>
              <a:rPr lang="fr-FR" sz="1600" b="1" dirty="0" smtClean="0">
                <a:solidFill>
                  <a:srgbClr val="A2127F"/>
                </a:solidFill>
              </a:rPr>
              <a:t>l’organisation </a:t>
            </a:r>
            <a:r>
              <a:rPr lang="fr-FR" sz="1600" b="1" dirty="0">
                <a:solidFill>
                  <a:srgbClr val="A2127F"/>
                </a:solidFill>
              </a:rPr>
              <a:t>fonctionnelle et matérielle d’un produit </a:t>
            </a:r>
            <a:r>
              <a:rPr lang="fr-FR" sz="1600" dirty="0"/>
              <a:t>; </a:t>
            </a:r>
          </a:p>
          <a:p>
            <a:pPr>
              <a:spcAft>
                <a:spcPts val="1000"/>
              </a:spcAft>
            </a:pPr>
            <a:r>
              <a:rPr lang="fr-FR" sz="1600" dirty="0" smtClean="0"/>
              <a:t>- </a:t>
            </a:r>
            <a:r>
              <a:rPr lang="fr-FR" sz="1600" b="1" dirty="0">
                <a:solidFill>
                  <a:srgbClr val="A2127F"/>
                </a:solidFill>
              </a:rPr>
              <a:t>les écarts entre les performances attendues, simulées ou mesurées</a:t>
            </a:r>
            <a:r>
              <a:rPr lang="fr-FR" sz="1600" dirty="0"/>
              <a:t>. </a:t>
            </a: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59074"/>
              </p:ext>
            </p:extLst>
          </p:nvPr>
        </p:nvGraphicFramePr>
        <p:xfrm>
          <a:off x="467095" y="2602114"/>
          <a:ext cx="81543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075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Analyser le comportement d’un système asservi 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Systèmes asservis linéaires en régime permanent : </a:t>
                      </a:r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structures par chaîne directe ou bouclée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, perturbation, </a:t>
                      </a:r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comparateur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correcteur proportionnel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, précision (erreur statique)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4711" y="4179876"/>
            <a:ext cx="8795198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Modéliser </a:t>
            </a:r>
            <a:r>
              <a:rPr lang="fr-FR" sz="2000" dirty="0">
                <a:solidFill>
                  <a:srgbClr val="0070C0"/>
                </a:solidFill>
              </a:rPr>
              <a:t>les produits pour prévoir leurs performances </a:t>
            </a:r>
          </a:p>
          <a:p>
            <a:pPr>
              <a:spcAft>
                <a:spcPts val="1000"/>
              </a:spcAft>
            </a:pPr>
            <a:r>
              <a:rPr lang="fr-FR" dirty="0" smtClean="0"/>
              <a:t>-  </a:t>
            </a:r>
            <a:r>
              <a:rPr lang="fr-FR" sz="1600" b="1" dirty="0">
                <a:solidFill>
                  <a:srgbClr val="A2127F"/>
                </a:solidFill>
              </a:rPr>
              <a:t>construire un modèle multi-physique d’un objet par association de composants numériques issus d’une bibliothèque, en connaissant la constitution de l’objet matériel ou de sa maquette numérique </a:t>
            </a:r>
            <a:endParaRPr lang="fr-FR" sz="20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78226"/>
              </p:ext>
            </p:extLst>
          </p:nvPr>
        </p:nvGraphicFramePr>
        <p:xfrm>
          <a:off x="467095" y="5126388"/>
          <a:ext cx="8154390" cy="131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294">
                <a:tc rowSpan="2"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Associer un modèle à un système asservi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Capteurs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993">
                <a:tc v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Notion de système asservi : </a:t>
                      </a:r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consigne d’entrée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grandeur de sortie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perturbation, erreur, </a:t>
                      </a:r>
                      <a:r>
                        <a:rPr lang="fr-FR" sz="1800" b="1" i="0" u="none" strike="noStrike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correcteur proportionnel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</a:p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092141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0C8D27F2-E000-4D6F-8875-AAF05BEE6C82}" type="slidenum">
              <a:rPr lang="fr-FR" smtClean="0"/>
              <a:t>26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3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7" y="1357926"/>
            <a:ext cx="8490857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Exemples de questionnements possibles dans l’épreuve écrite sur les systèmes asservis :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Analyse de courbes de simulation/expérimentation pour une mise en évidence des performances en chaîne directe ou bouclée</a:t>
            </a:r>
            <a:r>
              <a:rPr lang="fr-FR" sz="2400" dirty="0" smtClean="0"/>
              <a:t> 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Analyse de courbes de simulation pour l’identification d’une valeur adaptée du correcteur proportionnel en se basant sur l’erreur statique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Comparaison qualitative d’une solution par chaîne directe et d’une solution par chaîne bouclée (erreur statique, réaction à une perturbation, etc.)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Identifier les éléments de structure (comparateur, correcteur, etc.) d’un système asservi sur un modèle fourni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563937" y="2204705"/>
            <a:ext cx="427511" cy="2481943"/>
          </a:xfrm>
          <a:prstGeom prst="leftBrace">
            <a:avLst>
              <a:gd name="adj1" fmla="val 44444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>
            <a:off x="563936" y="5096755"/>
            <a:ext cx="427511" cy="872690"/>
          </a:xfrm>
          <a:prstGeom prst="leftBrace">
            <a:avLst>
              <a:gd name="adj1" fmla="val 25000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410902" y="3214843"/>
            <a:ext cx="14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ANALYSER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511634" y="5302267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MODELISER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59FA369D-AE9C-4265-813E-1CCB9DCDBCEB}" type="slidenum">
              <a:rPr lang="fr-FR" smtClean="0"/>
              <a:t>27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4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508" y="1104406"/>
            <a:ext cx="8490857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Exemple d’activité</a:t>
            </a:r>
          </a:p>
          <a:p>
            <a:pPr lvl="1">
              <a:spcAft>
                <a:spcPts val="2000"/>
              </a:spcAft>
            </a:pPr>
            <a:r>
              <a:rPr lang="fr-FR" dirty="0" smtClean="0"/>
              <a:t>Source : Emission </a:t>
            </a:r>
            <a:r>
              <a:rPr lang="fr-FR" dirty="0" err="1" smtClean="0"/>
              <a:t>Lumni</a:t>
            </a:r>
            <a:r>
              <a:rPr lang="fr-FR" dirty="0" smtClean="0"/>
              <a:t> sur les SI diffusée pendant la phase de confinement</a:t>
            </a:r>
          </a:p>
          <a:p>
            <a:pPr lvl="1">
              <a:spcAft>
                <a:spcPts val="2000"/>
              </a:spcAft>
            </a:pPr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www.lumni.fr/video/presentation-de-la-specialite-autour-de-la-demarche-de-lingenieur</a:t>
            </a:r>
            <a:endParaRPr lang="fr-FR" sz="2000" dirty="0" smtClean="0"/>
          </a:p>
          <a:p>
            <a:pPr lvl="1">
              <a:spcAft>
                <a:spcPts val="2000"/>
              </a:spcAft>
            </a:pPr>
            <a:r>
              <a:rPr lang="fr-FR" dirty="0" smtClean="0"/>
              <a:t>Remerciements aux professeurs qui ont apporté des ressources, qui ont participé à l’élaboration de cette présentation et à l’enregistrement de cette émission :</a:t>
            </a:r>
          </a:p>
          <a:p>
            <a:pPr lvl="1" algn="ctr"/>
            <a:r>
              <a:rPr lang="fr-FR" dirty="0" smtClean="0"/>
              <a:t>M. BERTHOD</a:t>
            </a:r>
          </a:p>
          <a:p>
            <a:pPr lvl="1" algn="ctr"/>
            <a:r>
              <a:rPr lang="fr-FR" dirty="0" smtClean="0"/>
              <a:t>M. LACOMBE</a:t>
            </a:r>
          </a:p>
          <a:p>
            <a:pPr lvl="1" algn="ctr"/>
            <a:r>
              <a:rPr lang="fr-FR" dirty="0" smtClean="0"/>
              <a:t>Mme MNAFAKH</a:t>
            </a:r>
          </a:p>
          <a:p>
            <a:pPr lvl="1" algn="ctr"/>
            <a:r>
              <a:rPr lang="fr-FR" dirty="0" smtClean="0"/>
              <a:t>M. SAUNIER</a:t>
            </a:r>
          </a:p>
          <a:p>
            <a:pPr lvl="1" algn="ctr"/>
            <a:endParaRPr lang="fr-FR" dirty="0"/>
          </a:p>
          <a:p>
            <a:pPr lvl="1">
              <a:spcAft>
                <a:spcPts val="2000"/>
              </a:spcAft>
            </a:pPr>
            <a:r>
              <a:rPr lang="fr-FR" sz="2000" dirty="0" smtClean="0"/>
              <a:t>Approche retenue : partir d’un produit existant pour le faire évoluer</a:t>
            </a: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926F0B23-014F-497B-9C37-CF396D04A7E6}" type="slidenum">
              <a:rPr lang="fr-FR" smtClean="0"/>
              <a:t>3</a:t>
            </a:fld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3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95698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9737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200" b="1" dirty="0" smtClean="0">
                <a:solidFill>
                  <a:srgbClr val="FF0000"/>
                </a:solidFill>
              </a:rPr>
              <a:t>Problématique étudiée : </a:t>
            </a:r>
            <a:r>
              <a:rPr lang="fr-FR" sz="2200" b="1" dirty="0">
                <a:solidFill>
                  <a:srgbClr val="FF0000"/>
                </a:solidFill>
              </a:rPr>
              <a:t>comment modifier le système </a:t>
            </a:r>
            <a:r>
              <a:rPr lang="fr-FR" sz="2200" b="1" dirty="0" err="1" smtClean="0">
                <a:solidFill>
                  <a:srgbClr val="FF0000"/>
                </a:solidFill>
              </a:rPr>
              <a:t>pluritechnologique</a:t>
            </a:r>
            <a:r>
              <a:rPr lang="fr-FR" sz="2200" b="1" dirty="0" smtClean="0">
                <a:solidFill>
                  <a:srgbClr val="FF0000"/>
                </a:solidFill>
              </a:rPr>
              <a:t> "</a:t>
            </a:r>
            <a:r>
              <a:rPr lang="fr-FR" sz="2200" b="1" dirty="0">
                <a:solidFill>
                  <a:srgbClr val="FF0000"/>
                </a:solidFill>
              </a:rPr>
              <a:t>Skateboard électrique" de façon à sécuriser son usage </a:t>
            </a:r>
            <a:r>
              <a:rPr lang="fr-FR" sz="2200" b="1" dirty="0" smtClean="0">
                <a:solidFill>
                  <a:srgbClr val="FF0000"/>
                </a:solidFill>
              </a:rPr>
              <a:t>?</a:t>
            </a:r>
            <a:endParaRPr lang="fr-FR" sz="2200" dirty="0" smtClean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93546F-6FFF-432D-A160-A3159439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57" y="2704180"/>
            <a:ext cx="1379731" cy="1379731"/>
          </a:xfrm>
          <a:prstGeom prst="rect">
            <a:avLst/>
          </a:prstGeom>
        </p:spPr>
      </p:pic>
      <p:pic>
        <p:nvPicPr>
          <p:cNvPr id="5" name="Graphique 25">
            <a:extLst>
              <a:ext uri="{FF2B5EF4-FFF2-40B4-BE49-F238E27FC236}">
                <a16:creationId xmlns:a16="http://schemas.microsoft.com/office/drawing/2014/main" id="{061DB160-191D-40A9-80D7-A2B24A9D2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86493" y="2657558"/>
            <a:ext cx="1031545" cy="1426353"/>
          </a:xfrm>
          <a:prstGeom prst="rect">
            <a:avLst/>
          </a:prstGeom>
        </p:spPr>
      </p:pic>
      <p:pic>
        <p:nvPicPr>
          <p:cNvPr id="7" name="Chute en milieu urbain">
            <a:hlinkClick r:id="" action="ppaction://media"/>
            <a:extLst>
              <a:ext uri="{FF2B5EF4-FFF2-40B4-BE49-F238E27FC236}">
                <a16:creationId xmlns:a16="http://schemas.microsoft.com/office/drawing/2014/main" id="{6DD45721-1685-4BAA-9644-8BD1A486E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4321" y="1988789"/>
            <a:ext cx="5120000" cy="288000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5106309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dirty="0" smtClean="0">
                <a:solidFill>
                  <a:srgbClr val="0070C0"/>
                </a:solidFill>
              </a:rPr>
              <a:t>Analyser les causes possibles d’instabilité </a:t>
            </a:r>
            <a:r>
              <a:rPr lang="fr-FR" sz="2000" dirty="0">
                <a:solidFill>
                  <a:srgbClr val="0070C0"/>
                </a:solidFill>
              </a:rPr>
              <a:t>du skate électrique :</a:t>
            </a:r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l’obtention d’une consigne conforme à la commande issue d’une </a:t>
            </a:r>
            <a:r>
              <a:rPr lang="fr-FR" dirty="0" smtClean="0"/>
              <a:t>télécommande</a:t>
            </a:r>
            <a:endParaRPr lang="fr-FR" dirty="0"/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le suivi de la consigne par le </a:t>
            </a:r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85D78B61-C028-448F-B493-2F91E1252E91}" type="slidenum">
              <a:rPr lang="fr-FR" smtClean="0"/>
              <a:t>4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4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7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77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77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877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4978" y="118560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Télécommande Evolve GT R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2851" r="6558" b="2705"/>
          <a:stretch/>
        </p:blipFill>
        <p:spPr bwMode="auto">
          <a:xfrm rot="2152428">
            <a:off x="546848" y="1745122"/>
            <a:ext cx="1387065" cy="21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4196" y="1437781"/>
            <a:ext cx="5412572" cy="2460991"/>
          </a:xfrm>
          <a:prstGeom prst="rect">
            <a:avLst/>
          </a:prstGeom>
        </p:spPr>
      </p:pic>
      <p:pic>
        <p:nvPicPr>
          <p:cNvPr id="19" name="Picture 6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41654" b="23389"/>
          <a:stretch/>
        </p:blipFill>
        <p:spPr bwMode="auto">
          <a:xfrm rot="20642153">
            <a:off x="2094966" y="1933215"/>
            <a:ext cx="682328" cy="7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0" y="8234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L’obtention </a:t>
            </a:r>
            <a:r>
              <a:rPr lang="fr-FR" sz="2400" b="1" dirty="0">
                <a:solidFill>
                  <a:srgbClr val="FF0000"/>
                </a:solidFill>
              </a:rPr>
              <a:t>d’une consigne conforme à la commande issue d’une </a:t>
            </a:r>
            <a:r>
              <a:rPr lang="fr-FR" sz="2400" b="1" dirty="0" smtClean="0">
                <a:solidFill>
                  <a:srgbClr val="FF0000"/>
                </a:solidFill>
              </a:rPr>
              <a:t>radiocommande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31" y="4210306"/>
            <a:ext cx="909936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>
              <a:spcAft>
                <a:spcPts val="600"/>
              </a:spcAft>
            </a:pPr>
            <a:r>
              <a:rPr lang="fr-FR" sz="2000" dirty="0" smtClean="0">
                <a:solidFill>
                  <a:srgbClr val="0070C0"/>
                </a:solidFill>
              </a:rPr>
              <a:t>Éléments à vérifier :</a:t>
            </a:r>
            <a:endParaRPr lang="fr-FR" sz="2000" dirty="0">
              <a:solidFill>
                <a:srgbClr val="0070C0"/>
              </a:solidFill>
            </a:endParaRPr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/>
              <a:t>l</a:t>
            </a:r>
            <a:r>
              <a:rPr lang="fr-FR" dirty="0" smtClean="0"/>
              <a:t>a chaîne d’acquisition et de traitement de la position de la gâchette d’accélération de la radiocommande</a:t>
            </a:r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/>
              <a:t>l</a:t>
            </a:r>
            <a:r>
              <a:rPr lang="fr-FR" b="1" dirty="0" smtClean="0"/>
              <a:t>a transmission d’une grandeur numérique pour fournir une consigne au skateboard</a:t>
            </a:r>
          </a:p>
          <a:p>
            <a:pPr marL="628650" lvl="1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17" name="Picture 6" descr="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41654" b="23389"/>
          <a:stretch/>
        </p:blipFill>
        <p:spPr bwMode="auto">
          <a:xfrm rot="10800000">
            <a:off x="4278559" y="1679666"/>
            <a:ext cx="682328" cy="7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E4B25378-ED4E-4049-BF63-7E7A3CD24D6C}" type="slidenum">
              <a:rPr lang="fr-FR" smtClean="0"/>
              <a:t>5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8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508" y="771904"/>
            <a:ext cx="8666349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Les </a:t>
            </a:r>
            <a:r>
              <a:rPr lang="fr-FR" sz="2400" b="1" dirty="0">
                <a:solidFill>
                  <a:srgbClr val="FF0000"/>
                </a:solidFill>
              </a:rPr>
              <a:t>modulations et démodulations dans </a:t>
            </a:r>
            <a:r>
              <a:rPr lang="fr-FR" sz="2400" b="1" dirty="0" smtClean="0">
                <a:solidFill>
                  <a:srgbClr val="FF0000"/>
                </a:solidFill>
              </a:rPr>
              <a:t>le programme de SI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</a:rPr>
              <a:t>Analyser </a:t>
            </a:r>
            <a:r>
              <a:rPr lang="fr-FR" sz="2000" dirty="0">
                <a:solidFill>
                  <a:srgbClr val="0070C0"/>
                </a:solidFill>
              </a:rPr>
              <a:t>les produits existants pour appréhender leur </a:t>
            </a:r>
            <a:r>
              <a:rPr lang="fr-FR" sz="2000" dirty="0" smtClean="0">
                <a:solidFill>
                  <a:srgbClr val="0070C0"/>
                </a:solidFill>
              </a:rPr>
              <a:t>complexité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fr-FR" dirty="0"/>
              <a:t>A l’issue du cycle terminal, les élèves sont évalués sur leurs compétences à analyser : </a:t>
            </a:r>
          </a:p>
          <a:p>
            <a:pPr>
              <a:spcAft>
                <a:spcPts val="1000"/>
              </a:spcAft>
            </a:pPr>
            <a:r>
              <a:rPr lang="fr-FR" dirty="0"/>
              <a:t>-  </a:t>
            </a:r>
            <a:r>
              <a:rPr lang="fr-FR" b="1" dirty="0">
                <a:solidFill>
                  <a:srgbClr val="A2127F"/>
                </a:solidFill>
              </a:rPr>
              <a:t>l’organisation fonctionnelle et matérielle d’un produit </a:t>
            </a:r>
            <a:r>
              <a:rPr lang="fr-FR" dirty="0"/>
              <a:t>; </a:t>
            </a:r>
          </a:p>
          <a:p>
            <a:pPr>
              <a:spcAft>
                <a:spcPts val="1000"/>
              </a:spcAft>
            </a:pPr>
            <a:r>
              <a:rPr lang="fr-FR" b="1" dirty="0">
                <a:solidFill>
                  <a:srgbClr val="A2127F"/>
                </a:solidFill>
              </a:rPr>
              <a:t>-  </a:t>
            </a:r>
            <a:r>
              <a:rPr lang="fr-FR" dirty="0"/>
              <a:t>les échanges d’énergie, les transmissions de puissance, </a:t>
            </a:r>
            <a:r>
              <a:rPr lang="fr-FR" b="1" dirty="0">
                <a:solidFill>
                  <a:srgbClr val="A2127F"/>
                </a:solidFill>
              </a:rPr>
              <a:t>les échanges et le traitement des informations ; </a:t>
            </a:r>
          </a:p>
          <a:p>
            <a:pPr>
              <a:spcAft>
                <a:spcPts val="1000"/>
              </a:spcAft>
            </a:pPr>
            <a:r>
              <a:rPr lang="fr-FR" dirty="0"/>
              <a:t>- </a:t>
            </a:r>
            <a:r>
              <a:rPr lang="fr-FR" b="1" dirty="0">
                <a:solidFill>
                  <a:srgbClr val="A2127F"/>
                </a:solidFill>
              </a:rPr>
              <a:t>les écarts entre les performances attendues, simulées ou mesurées. 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  <a:p>
            <a:pPr lvl="1">
              <a:spcAft>
                <a:spcPts val="2000"/>
              </a:spcAft>
            </a:pPr>
            <a:endParaRPr lang="fr-FR" sz="2000" dirty="0"/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43299"/>
              </p:ext>
            </p:extLst>
          </p:nvPr>
        </p:nvGraphicFramePr>
        <p:xfrm>
          <a:off x="517036" y="4001701"/>
          <a:ext cx="8154390" cy="18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9910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Analyser les principes de modulation et démodulation numériques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des objets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Notions de modulation-démodulation de signaux numériques en amplitude, en fréquence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8AC2F7BC-6FD5-4E11-9F21-77FB9D2399D4}" type="slidenum">
              <a:rPr lang="fr-FR" smtClean="0"/>
              <a:t>6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4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508" y="770581"/>
            <a:ext cx="8666349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Les </a:t>
            </a:r>
            <a:r>
              <a:rPr lang="fr-FR" sz="2400" b="1" dirty="0">
                <a:solidFill>
                  <a:srgbClr val="FF0000"/>
                </a:solidFill>
              </a:rPr>
              <a:t>modulations et démodulations dans </a:t>
            </a:r>
            <a:r>
              <a:rPr lang="fr-FR" sz="2400" b="1" dirty="0" smtClean="0">
                <a:solidFill>
                  <a:srgbClr val="FF0000"/>
                </a:solidFill>
              </a:rPr>
              <a:t>le programme de SI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</a:rPr>
              <a:t>Modéliser les produits pour prévoir leurs </a:t>
            </a:r>
            <a:r>
              <a:rPr lang="fr-FR" sz="2000" dirty="0" smtClean="0">
                <a:solidFill>
                  <a:srgbClr val="0070C0"/>
                </a:solidFill>
              </a:rPr>
              <a:t>performances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fr-FR" dirty="0"/>
              <a:t>à l’issue du cycle terminal, les élèves sont évalués sur leurs compétences à : </a:t>
            </a:r>
          </a:p>
          <a:p>
            <a:pPr>
              <a:spcAft>
                <a:spcPts val="1000"/>
              </a:spcAft>
            </a:pPr>
            <a:r>
              <a:rPr lang="fr-FR" dirty="0" smtClean="0"/>
              <a:t>-  </a:t>
            </a:r>
            <a:r>
              <a:rPr lang="fr-FR" b="1" dirty="0">
                <a:solidFill>
                  <a:srgbClr val="A2127F"/>
                </a:solidFill>
              </a:rPr>
              <a:t>construire un modèle multi-physique d’un objet par association de composants numériques issus d’une bibliothèque, en connaissant la constitution de l’objet matériel ou de sa maquette numérique </a:t>
            </a:r>
          </a:p>
          <a:p>
            <a:pPr>
              <a:spcAft>
                <a:spcPts val="1000"/>
              </a:spcAft>
            </a:pPr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dirty="0"/>
              <a:t>construire un modèle de composant ou d’une association de composants à partir des lois physiques, en établissant les équations analytiques du </a:t>
            </a:r>
            <a:r>
              <a:rPr lang="fr-FR" dirty="0" smtClean="0"/>
              <a:t>comportement</a:t>
            </a:r>
            <a:endParaRPr lang="fr-FR" dirty="0"/>
          </a:p>
          <a:p>
            <a:pPr>
              <a:spcAft>
                <a:spcPts val="1000"/>
              </a:spcAft>
            </a:pPr>
            <a:r>
              <a:rPr lang="fr-FR" dirty="0"/>
              <a:t>-</a:t>
            </a:r>
            <a:r>
              <a:rPr lang="fr-FR" dirty="0" smtClean="0"/>
              <a:t> </a:t>
            </a:r>
            <a:r>
              <a:rPr lang="fr-FR" dirty="0"/>
              <a:t>résoudre les équations issues de la modélisation en vue de caractériser les performances d’un objet </a:t>
            </a:r>
          </a:p>
          <a:p>
            <a:pPr lvl="1">
              <a:spcAft>
                <a:spcPts val="2000"/>
              </a:spcAft>
            </a:pPr>
            <a:endParaRPr lang="fr-FR" dirty="0" smtClean="0"/>
          </a:p>
          <a:p>
            <a:pPr lvl="1">
              <a:spcAft>
                <a:spcPts val="2000"/>
              </a:spcAft>
            </a:pPr>
            <a:endParaRPr lang="fr-FR" sz="2000" dirty="0"/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517036" y="4393587"/>
          <a:ext cx="8154390" cy="187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256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Caractériser les échanges d’informations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Natures et caractéristiques des signaux, des données, des supports de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1ère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65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Natures et caractéristiques des signaux, des données, des supports de communication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Protocole, trame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Débit maximal, débit utile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Tale</a:t>
                      </a:r>
                    </a:p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51AAAACE-5F35-41FE-8810-C3D492555C09}" type="slidenum">
              <a:rPr lang="fr-FR" smtClean="0"/>
              <a:t>7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4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2782416" y="1433004"/>
            <a:ext cx="6233954" cy="4740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3603" y="7996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sp>
        <p:nvSpPr>
          <p:cNvPr id="3" name="Ellipse 2"/>
          <p:cNvSpPr/>
          <p:nvPr/>
        </p:nvSpPr>
        <p:spPr>
          <a:xfrm>
            <a:off x="91773" y="2878643"/>
            <a:ext cx="2499027" cy="1353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1700" dirty="0" smtClean="0"/>
              <a:t>Contextualisation </a:t>
            </a:r>
            <a:r>
              <a:rPr lang="fr-FR" sz="1700" dirty="0"/>
              <a:t>des ondes radio </a:t>
            </a:r>
          </a:p>
          <a:p>
            <a:pPr algn="ctr"/>
            <a:r>
              <a:rPr lang="fr-FR" sz="1700" dirty="0" smtClean="0"/>
              <a:t>électromagnétiques </a:t>
            </a:r>
            <a:endParaRPr lang="fr-FR" sz="17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56" y="2089653"/>
            <a:ext cx="6212114" cy="1713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8883" y="4808842"/>
            <a:ext cx="717213" cy="6395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18576" y="4722873"/>
            <a:ext cx="532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</a:t>
            </a:r>
            <a:r>
              <a:rPr lang="fr-FR" dirty="0" smtClean="0"/>
              <a:t>ultiplicité des émetteurs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</a:t>
            </a:r>
            <a:r>
              <a:rPr lang="fr-FR" dirty="0" smtClean="0"/>
              <a:t>ande des fréquences utilisables réglementée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ortée du signal à définir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</a:t>
            </a:r>
            <a:r>
              <a:rPr lang="fr-FR" dirty="0" smtClean="0"/>
              <a:t>mpact sur la consommation/autonomie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87526" y="4208979"/>
            <a:ext cx="641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dirty="0" smtClean="0"/>
              <a:t>Présentation qualitative </a:t>
            </a:r>
            <a:r>
              <a:rPr lang="fr-FR" dirty="0"/>
              <a:t>d</a:t>
            </a:r>
            <a:r>
              <a:rPr lang="fr-FR" dirty="0" smtClean="0"/>
              <a:t>es exigences de ce type de transmission : </a:t>
            </a:r>
          </a:p>
        </p:txBody>
      </p:sp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2BF5D5DC-D5C6-4211-BC1A-8DC2AA2D98B3}" type="slidenum">
              <a:rPr lang="fr-FR" smtClean="0"/>
              <a:t>8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9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2794144" y="1547496"/>
            <a:ext cx="6233954" cy="4740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91773" y="2878643"/>
            <a:ext cx="2475223" cy="13537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dirty="0"/>
              <a:t>Analyse du signal en bande de base </a:t>
            </a:r>
            <a:r>
              <a:rPr lang="fr-FR" dirty="0" smtClean="0"/>
              <a:t>à </a:t>
            </a:r>
            <a:r>
              <a:rPr lang="fr-FR" dirty="0"/>
              <a:t>transmettre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9486" y="45679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CYCLE TERMINAL DES SCIENCES DE L’INGÉNIEUR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97562" y="2601308"/>
            <a:ext cx="1030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Acquérir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02614" y="2601308"/>
            <a:ext cx="1030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3566" y="2591608"/>
            <a:ext cx="1634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Communiquer</a:t>
            </a:r>
            <a:endParaRPr lang="fr-FR" dirty="0"/>
          </a:p>
        </p:txBody>
      </p:sp>
      <p:cxnSp>
        <p:nvCxnSpPr>
          <p:cNvPr id="6" name="Connecteur droit avec flèche 5"/>
          <p:cNvCxnSpPr>
            <a:stCxn id="4" idx="3"/>
            <a:endCxn id="9" idx="1"/>
          </p:cNvCxnSpPr>
          <p:nvPr/>
        </p:nvCxnSpPr>
        <p:spPr>
          <a:xfrm>
            <a:off x="5328076" y="2785974"/>
            <a:ext cx="474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30306" y="2793232"/>
            <a:ext cx="474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11332" y="2793233"/>
            <a:ext cx="474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82360" y="2833480"/>
            <a:ext cx="553998" cy="13989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1200" dirty="0" smtClean="0"/>
              <a:t>grandeur numérique sur 12 bits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862955" y="1917670"/>
            <a:ext cx="166880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200" dirty="0"/>
              <a:t>position de la gâchette d’accélération de la radiocommande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44221" y="2951450"/>
            <a:ext cx="122758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1200" dirty="0" smtClean="0"/>
              <a:t>Toutes les 1 ms</a:t>
            </a:r>
            <a:endParaRPr lang="fr-FR" sz="12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5400000">
            <a:off x="6586845" y="3216966"/>
            <a:ext cx="930548" cy="18669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876952" y="2590787"/>
            <a:ext cx="369332" cy="37675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200" dirty="0" smtClean="0"/>
              <a:t>…	</a:t>
            </a:r>
            <a:r>
              <a:rPr lang="fr-FR" sz="1200" dirty="0"/>
              <a:t>	 </a:t>
            </a:r>
            <a:r>
              <a:rPr lang="fr-FR" sz="1200" dirty="0" smtClean="0"/>
              <a:t>       …   100 kbps max.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03603" y="799606"/>
            <a:ext cx="8490857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Scénario de la séquence</a:t>
            </a:r>
          </a:p>
          <a:p>
            <a:pPr lvl="1">
              <a:spcAft>
                <a:spcPts val="2000"/>
              </a:spcAft>
            </a:pPr>
            <a:endParaRPr lang="fr-FR" sz="2000" dirty="0" smtClean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1098" y="2431129"/>
            <a:ext cx="715716" cy="104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893317" y="4859211"/>
                <a:ext cx="4533502" cy="11916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600" dirty="0"/>
                  <a:t>d</a:t>
                </a:r>
                <a:r>
                  <a:rPr lang="fr-FR" sz="1600" dirty="0" smtClean="0"/>
                  <a:t>ébit binaire faible (</a:t>
                </a:r>
                <a:r>
                  <a:rPr lang="fr-FR" sz="1600" dirty="0" err="1" smtClean="0"/>
                  <a:t>D</a:t>
                </a:r>
                <a:r>
                  <a:rPr lang="fr-FR" sz="1600" baseline="-25000" dirty="0" err="1" smtClean="0"/>
                  <a:t>b</a:t>
                </a:r>
                <a:r>
                  <a:rPr lang="fr-FR" sz="1600" dirty="0" smtClean="0"/>
                  <a:t>&lt;100 kbps)</a:t>
                </a:r>
              </a:p>
              <a:p>
                <a:pPr algn="ctr"/>
                <a:r>
                  <a:rPr lang="fr-FR" sz="1600" dirty="0"/>
                  <a:t>b</a:t>
                </a:r>
                <a:r>
                  <a:rPr lang="fr-FR" sz="1600" dirty="0" smtClean="0"/>
                  <a:t>ruit </a:t>
                </a:r>
                <a:r>
                  <a:rPr lang="fr-FR" sz="1600" dirty="0"/>
                  <a:t>de fond plus élevé en </a:t>
                </a:r>
                <a:r>
                  <a:rPr lang="fr-FR" sz="1600" dirty="0" smtClean="0"/>
                  <a:t>basses fréquences</a:t>
                </a:r>
              </a:p>
              <a:p>
                <a:pPr algn="ctr"/>
                <a:r>
                  <a:rPr lang="fr-FR" sz="1600" dirty="0"/>
                  <a:t>t</a:t>
                </a:r>
                <a:r>
                  <a:rPr lang="fr-FR" sz="1600" dirty="0" smtClean="0"/>
                  <a:t>aille antenne proportionnelle à la longueur d’onde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=3000</m:t>
                    </m:r>
                  </m:oMath>
                </a14:m>
                <a:r>
                  <a:rPr lang="fr-FR" sz="1600" dirty="0" smtClean="0"/>
                  <a:t> m</a:t>
                </a:r>
                <a:endParaRPr lang="fr-FR" sz="16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317" y="4859211"/>
                <a:ext cx="4533502" cy="1191673"/>
              </a:xfrm>
              <a:prstGeom prst="rect">
                <a:avLst/>
              </a:prstGeom>
              <a:blipFill>
                <a:blip r:embed="rId5"/>
                <a:stretch>
                  <a:fillRect t="-1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930" y="4424653"/>
            <a:ext cx="437068" cy="418858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7290108" y="4924103"/>
            <a:ext cx="562402" cy="5309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834924" y="4774076"/>
            <a:ext cx="121076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600" dirty="0" smtClean="0"/>
              <a:t>Transmission après modulation</a:t>
            </a:r>
          </a:p>
        </p:txBody>
      </p:sp>
      <p:sp>
        <p:nvSpPr>
          <p:cNvPr id="25" name="Espace réservé du numéro de diapositive 2"/>
          <p:cNvSpPr txBox="1">
            <a:spLocks/>
          </p:cNvSpPr>
          <p:nvPr/>
        </p:nvSpPr>
        <p:spPr>
          <a:xfrm>
            <a:off x="8041342" y="6252883"/>
            <a:ext cx="1102658" cy="6051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	</a:t>
            </a:r>
            <a:fld id="{6EF01B52-90CE-440E-BE18-535DA63283E7}" type="slidenum">
              <a:rPr lang="fr-FR" smtClean="0"/>
              <a:t>9</a:t>
            </a:fld>
            <a:r>
              <a:rPr lang="fr-FR" dirty="0" smtClean="0"/>
              <a:t>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8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35074</TotalTime>
  <Words>2027</Words>
  <Application>Microsoft Office PowerPoint</Application>
  <PresentationFormat>Affichage à l'écran (4:3)</PresentationFormat>
  <Paragraphs>347</Paragraphs>
  <Slides>27</Slides>
  <Notes>10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Candara</vt:lpstr>
      <vt:lpstr>Symbol</vt:lpstr>
      <vt:lpstr>Wingdings</vt:lpstr>
      <vt:lpstr>Thème Office</vt:lpstr>
      <vt:lpstr>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STI2D 2021</dc:title>
  <dc:creator>Frédéric TARAUD</dc:creator>
  <cp:lastModifiedBy>Stéphanie Texier</cp:lastModifiedBy>
  <cp:revision>645</cp:revision>
  <cp:lastPrinted>2018-09-07T10:09:55Z</cp:lastPrinted>
  <dcterms:created xsi:type="dcterms:W3CDTF">2018-05-28T09:17:26Z</dcterms:created>
  <dcterms:modified xsi:type="dcterms:W3CDTF">2020-12-01T18:43:34Z</dcterms:modified>
</cp:coreProperties>
</file>