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5" r:id="rId3"/>
    <p:sldId id="257" r:id="rId4"/>
    <p:sldId id="266" r:id="rId5"/>
    <p:sldId id="267" r:id="rId6"/>
    <p:sldId id="268" r:id="rId7"/>
    <p:sldId id="260" r:id="rId8"/>
    <p:sldId id="269" r:id="rId9"/>
    <p:sldId id="271" r:id="rId10"/>
    <p:sldId id="270" r:id="rId11"/>
    <p:sldId id="272" r:id="rId12"/>
  </p:sldIdLst>
  <p:sldSz cx="12192000" cy="6858000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0" autoAdjust="0"/>
    <p:restoredTop sz="94660"/>
  </p:normalViewPr>
  <p:slideViewPr>
    <p:cSldViewPr snapToGrid="0">
      <p:cViewPr varScale="1">
        <p:scale>
          <a:sx n="90" d="100"/>
          <a:sy n="90" d="100"/>
        </p:scale>
        <p:origin x="29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17:34:50.1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24575,'7'15'0,"0"-3"0,5 13 0,1-4 0,5 10 0,-5-5 0,4 5 0,-8-10 0,7 3 0,-8-11 0,4 6 0,-5-11 0,-3 3 0,3-4 0,-6 4 0,5 0 0,-1 9 0,3 7 0,1 5 0,0 5 0,5 5 0,2 3 0,4 5 0,-5 0 0,4-6 0,-5-1 0,1-6 0,1-5 0,-6-6 0,2-6 0,-5-4 0,-2-4 0,1-2 0,-5-3 0,2 0 0,-3 0 0,3 0 0,-2 0 0,5 8 0,-1 2 0,4 14 0,0 0 0,0 6 0,0 1 0,0-7 0,0 0 0,-1-10 0,0-1 0,-3-8 0,1-1 0,-5-4 0,2 0 0,-3-1 0,0 1 0,0 0 0,4 13 0,-3 4 0,7 7 0,-2 11 0,3-3 0,1 11 0,0 1 0,-5-7 0,4-6 0,-5-8 0,1-9 0,-1-5 0,-4-5 0,0-4 0,0 0 0,0 0 0,0 0 0,0-1 0,0 9 0,0 7 0,0 22 0,0-9 0,0 19 0,0-15 0,0 11 0,0-5 0,0-8 0,0-10 0,0-8 0,0-7 0,0-1 0,0-4 0,0 0 0,0-4 0,0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18:26:12.1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24575,'7'15'0,"0"-3"0,5 13 0,1-4 0,5 10 0,-5-5 0,4 5 0,-8-10 0,7 3 0,-8-11 0,4 6 0,-5-11 0,-3 3 0,3-4 0,-6 4 0,5 0 0,-1 9 0,3 7 0,1 5 0,0 5 0,5 5 0,2 3 0,4 5 0,-5 0 0,4-6 0,-5-1 0,1-6 0,1-5 0,-6-6 0,2-6 0,-5-4 0,-2-4 0,1-2 0,-5-3 0,2 0 0,-3 0 0,3 0 0,-2 0 0,5 8 0,-1 2 0,4 14 0,0 0 0,0 6 0,0 1 0,0-7 0,0 0 0,-1-10 0,0-1 0,-3-8 0,1-1 0,-5-4 0,2 0 0,-3-1 0,0 1 0,0 0 0,4 13 0,-3 4 0,7 7 0,-2 11 0,3-3 0,1 11 0,0 1 0,-5-7 0,4-6 0,-5-8 0,1-9 0,-1-5 0,-4-5 0,0-4 0,0 0 0,0 0 0,0 0 0,0-1 0,0 9 0,0 7 0,0 22 0,0-9 0,0 19 0,0-15 0,0 11 0,0-5 0,0-8 0,0-10 0,0-8 0,0-7 0,0-1 0,0-4 0,0 0 0,0-4 0,0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18:26:12.1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356 352 24575,'0'-10'0,"0"-3"0,0 5 0,0-2 0,-3 3 0,2 0 0,-9-1 0,5 1 0,-6-1 0,8 1 0,-4-4 0,-1 3 0,-4-7 0,0 7 0,-3-7 0,4 3 0,-1 1 0,-3-1 0,7 1 0,-3 6 0,6-5 0,-1 9 0,5-5 0,-5 5 0,5-5 0,-5 5 0,2-5 0,-3 5 0,-4-9 0,3 5 0,-7-6 0,7 4 0,-7-1 0,7 1 0,-3 3 0,8-3 0,-4 7 0,6-7 0,-5 7 0,-1-7 0,-1 4 0,-2-5 0,-1 1 0,3 0 0,-3-1 0,4 4 0,0-2 0,0 5 0,3-5 0,1 6 0,3-3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18:26:12.1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1 616 24575,'0'-10'0,"0"0"0,0-5 0,0 6 0,0-6 0,0 7 0,0 1 0,0 0 0,0-4 0,3 0 0,1-5 0,1 0 0,2-4 0,1-1 0,2-4 0,6-1 0,-7 5 0,3 1 0,-4 4 0,-1 4 0,-3 1 0,2 4 0,-5 0 0,5-3 0,-5-1 0,5 0 0,-1-4 0,2-1 0,1-1 0,1-8 0,-2 9 0,2-4 0,-2 8 0,1-3 0,-1 7 0,-3-3 0,2 7 0,-5-2 0,5 0 0,-5-2 0,5-6 0,-2 6 0,3-3 0,-3 0 0,3 3 0,-7-3 0,7 7 0,-7-2 0,3 2 0,-3 1 0,0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18:26:12.1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2993 1 24575,'-62'0'0,"-14"0"0,21 0 0,-20 0 0,11 0 0,3 0 0,19 0 0,9 0 0,4 0 0,13 0 0,-6 0 0,8 0 0,0 0 0,0 0 0,-16 0 0,-15 5 0,-20-4 0,-9 4 0,-13 0 0,10 1 0,-21 1 0,9 3 0,-1-9 0,14 8 0,15-7 0,18 2 0,11-4 0,10 0 0,8 0 0,0 0 0,0 0 0,0 0 0,0 4 0,-7-3 0,-12 7 0,-20-7 0,-1 8 0,-18-3 0,8-1 0,-10 5 0,9-9 0,13 8 0,11-8 0,10 3 0,8-4 0,1 0 0,8 0 0,6 3 0,-4-2 0,4 6 0,-13-2 0,-3 4 0,-16 0 0,-2 1 0,-20 5 0,8-4 0,2 8 0,11-9 0,10 3 0,0-3 0,7-5 0,3-1 0,7-1 0,0 2 0,0 3 0,0 4 0,-1-3 0,-7 8 0,-2-3 0,-7 4 0,7-4 0,2 3 0,0-7 0,6 2 0,-6-3 0,14-1 0,2 4 0,-1-2 0,-2 12 0,1-7 0,-7 13 0,5-4 0,1 6 0,-6-5 0,14 3 0,-13-9 0,12 4 0,-5-9 0,7-1 0,0-5 0,0 0 0,0 5 0,0-4 0,0 8 0,0-4 0,0 5 0,0-4 0,0-1 0,0-5 0,0 0 0,0 0 0,0 0 0,0 0 0,0-1 0,0 1 0,0-1 0,0 1 0,0 0 0,0 0 0,0 5 0,0-4 0,0 8 0,0-8 0,0 4 0,0-5 0,0 0 0,0-1 0,0 1 0,0-4 0,0-1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18:26:12.1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1 239 24575,'8'-12'0,"6"-4"0,-13 7 0,13-4 0,-13 5 0,12 4 0,-11-4 0,4 4 0,8-4 0,-4 0 0,19-1 0,-13 1 0,6-1 0,-14 1 0,5 0 0,-5 0 0,0 0 0,4 4 0,-4-3 0,5 2 0,9-3 0,-6 0 0,7-5 0,-9 4 0,1-4 0,-1 5 0,0 0 0,-6 4 0,-2 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18:26:12.1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425 336 24575,'-6'-12'0,"-2"0"0,-6 4 0,6 0 0,-4 0 0,10 0 0,-10 3 0,11-1 0,-11 1 0,4-3 0,0 0 0,-5 0 0,6 0 0,-1 0 0,-5 0 0,6 0 0,-1 0 0,-4 4 0,10-3 0,-10 3 0,5-4 0,0 1 0,-5 2 0,10-1 0,-11 5 0,12-6 0,-12 6 0,12-6 0,-11 2 0,10-2 0,-9-1 0,3 4 0,1-3 0,-6 3 0,6-4 0,-7 0 0,7 0 0,1 1 0,0-1 0,-2 0 0,-6 0 0,6 1 0,-3-1 0,3 4 0,-5-3 0,-1 3 0,1-4 0,5 1 0,2 3 0,6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18:26:12.170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8492 1251 24575,'-5'-20'0,"4"0"0,-4-2 0,0-1 0,-1 1 0,0-1 0,-4 1 0,9 5 0,-10-5 0,10 11 0,-8-5 0,8 6 0,-9 4 0,-1-3 0,-6 2 0,-5-9 0,-7-2 0,-9-7 0,-10-8 0,-6 4 0,-9-6 0,7 7 0,-38-19 0,33 21 0,-33-20 0,38 25 0,-5-7 0,7 8 0,-8-7 0,-2 5 0,-27-17 0,-20 1 0,2-3 0,2 4 0,16 13 0,17-3 0,13 11 0,-1 1 0,-21-9 0,22 8 0,0 3 0,-14-2 0,-16 0 0,17 0 0,8 4 0,-1 0 0,-18-6 0,-23-1 0,-3 0 0,6-1-249,19 5 1,1-1 248,-5 0 0,6 0 0,0 0 0,8 4 0,-3 0 0,-21-6 0,26 9 0,0 1 0,-7-7 0,17 13 0,-6-6 0,7 7 0,-2 0 0,-23 0 248,23 0 1,1 0-249,-6 0 0,7 0 0,-3 0 0,-22 0 0,2 0 0,2 0 0,4 0 0,12 6 0,0 1 0,-12 3 0,12 6 0,0 2 0,-12 0 0,-25 10 0,24-6 0,16-2 0,-1 1 0,-29 14 0,34-14 0,2-1 0,-11 8 0,-41 18 0,35-12 0,-33 18 0,56-25 0,-41 23 0,29-9 0,-22 10 0,34-17 0,7-8 0,-1 7 0,-31 15 0,24-10 0,-43 26 0,20-7 0,1-6 0,10 1 0,-21 11 0,38-22 0,-4 0 0,0 1 0,7 1 0,-43 29 0,42-26 0,-19 14 0,26-20 0,-28 36 0,21-27 0,-22 27 0,28-28 0,0-5 0,-1 13 0,-22 28 0,15-18 0,-7 16 0,22-28 0,9-15 0,-2 14 0,-18 19 0,14-11 0,-27 43 0,9-18 0,6-2 0,-3-4 0,-10 10 0,15-34 0,-16 32 0,25-47 0,7 3 0,1-13 0,-5 15 0,10-25 0,-3 22 0,12-35 0,4 11 0,1-13 0,5-1 0,0-1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18:26:12.171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33 524 24575,'0'-27'0,"0"-1"0,0-9 0,0-8 0,0 6 0,0-5 0,-10 13 0,8 2 0,-8 12 0,10 2 0,0 4 0,0 1 0,0 1 0,0-2 0,0 2 0,0-1 0,0-1 0,0 1 0,0 0 0,0 0 0,-5 0 0,4 0 0,-3 0 0,4 0 0,0 0 0,0 0 0,0-1 0,0 1 0,0 0 0,0 1 0,0 3 0,0 2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18:26:12.172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0 205 24575,'15'0'0,"4"0"0,-2-5 0,0 0 0,4-7 0,-10 7 0,4 0 0,-4 0 0,-1 4 0,0-8 0,0 8 0,0-8 0,0 3 0,0 0 0,0-3 0,6 8 0,-5-8 0,5 8 0,-6-8 0,0 8 0,0-8 0,0 8 0,0-4 0,0 5 0,-4-4 0,3 3 0,-4-3 0,1-1 0,3 4 0,-4-8 0,5 8 0,-5-8 0,4 8 0,-3-8 0,4 8 0,0-8 0,0 3 0,0 0 0,0-3 0,0 8 0,0-3 0,0 0 0,-4 3 0,-2-4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17:34:52.7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356 352 24575,'0'-10'0,"0"-3"0,0 5 0,0-2 0,-3 3 0,2 0 0,-9-1 0,5 1 0,-6-1 0,8 1 0,-4-4 0,-1 3 0,-4-7 0,0 7 0,-3-7 0,4 3 0,-1 1 0,-3-1 0,7 1 0,-3 6 0,6-5 0,-1 9 0,5-5 0,-5 5 0,5-5 0,-5 5 0,2-5 0,-3 5 0,-4-9 0,3 5 0,-7-6 0,7 4 0,-7-1 0,7 1 0,-3 3 0,8-3 0,-4 7 0,6-7 0,-5 7 0,-1-7 0,-1 4 0,-2-5 0,-1 1 0,3 0 0,-3-1 0,4 4 0,0-2 0,0 5 0,3-5 0,1 6 0,3-3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17:34:55.0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1 616 24575,'0'-10'0,"0"0"0,0-5 0,0 6 0,0-6 0,0 7 0,0 1 0,0 0 0,0-4 0,3 0 0,1-5 0,1 0 0,2-4 0,1-1 0,2-4 0,6-1 0,-7 5 0,3 1 0,-4 4 0,-1 4 0,-3 1 0,2 4 0,-5 0 0,5-3 0,-5-1 0,5 0 0,-1-4 0,2-1 0,1-1 0,1-8 0,-2 9 0,2-4 0,-2 8 0,1-3 0,-1 7 0,-3-3 0,2 7 0,-5-2 0,5 0 0,-5-2 0,5-6 0,-2 6 0,3-3 0,-3 0 0,3 3 0,-7-3 0,7 7 0,-7-2 0,3 2 0,-3 1 0,0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17:43:05.4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3510 1 24575,'-73'0'0,"-15"0"0,23 0 0,-23 0 0,13 0 0,3 0 0,22 0 0,12 0 0,4 0 0,15 0 0,-7 0 0,10 0 0,0 0 0,-1 0 0,-18 0 0,-18 7 0,-22-5 0,-13 5 0,-13 1 0,10 1 0,-24 0 0,10 6 0,0-13 0,16 12 0,17-12 0,22 4 0,12-6 0,13 0 0,8 0 0,1 0 0,-1 0 0,1 0 0,-1 6 0,-8-5 0,-13 11 0,-24-10 0,-1 11 0,-21-4 0,8-1 0,-11 6 0,11-12 0,14 11 0,15-12 0,11 5 0,8-6 0,3 0 0,8 0 0,8 6 0,-5-5 0,5 9 0,-16-2 0,-3 4 0,-19 2 0,-3 1 0,-22 7 0,9-6 0,1 12 0,15-12 0,10 3 0,1-6 0,8-5 0,3-2 0,8-1 0,1 2 0,0 5 0,-1 6 0,0-4 0,-9 11 0,-2-5 0,-9 7 0,10-7 0,0 5 0,2-10 0,5 3 0,-5-5 0,16-1 0,1 7 0,1-6 0,-4 20 0,2-11 0,-9 20 0,7-6 0,-1 8 0,-5-8 0,15 6 0,-14-13 0,14 5 0,-6-14 0,8-1 0,0-7 0,0 0 0,0 6 0,0-4 0,0 11 0,0-5 0,0 7 0,0-7 0,0-1 0,0-7 0,0 0 0,0 0 0,0 0 0,0-1 0,0 0 0,0 0 0,0 0 0,0 0 0,0 1 0,0 0 0,0 7 0,0-5 0,0 11 0,0-11 0,0 4 0,0-6 0,0 0 0,0-1 0,0 0 0,0-5 0,0-1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17:43:08.0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1 353 24575,'10'-18'0,"5"-5"0,-13 9 0,14-4 0,-14 6 0,13 5 0,-13-3 0,5 3 0,10-5 0,-6 0 0,24-1 0,-16 1 0,6 0 0,-15 0 0,5 0 0,-6 0 0,0 0 0,6 5 0,-7-3 0,8 3 0,10-5 0,-7 0 0,7-7 0,-9 6 0,1-6 0,-2 7 0,1 0 0,-8 6 0,-2 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17:43:11.0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499 497 24575,'-7'-18'0,"-3"1"0,-6 5 0,7 0 0,-6 0 0,13 0 0,-12 5 0,12-3 0,-12 4 0,5-6 0,0 0 0,-6 0 0,6 0 0,0 0 0,-6 0 0,6 1 0,0-1 0,-5 6 0,12-4 0,-12 3 0,5-4 0,1 0 0,-6 5 0,12-4 0,-13 8 0,13-8 0,-13 9 0,14-10 0,-14 5 0,14-6 0,-13 1 0,5 5 0,1-4 0,-7 3 0,6-4 0,-7-1 0,8 1 0,1 0 0,-1-1 0,-1 1 0,-7-1 0,7 0 0,-5 1 0,5 5 0,-6-4 0,-1 4 0,0-5 0,7 0 0,3 4 0,6 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18:22:38.920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6894 1515 24575,'-4'16'0,"3"0"0,-2 2 0,-2 0 0,0 0 0,0 0 0,-3 0 0,7-4 0,-7 3 0,7-8 0,-7 4 0,7-5 0,-6-3 0,-2 2 0,-5-2 0,-4 8 0,-6 2 0,-6 5 0,-9 7 0,-5-4 0,-8 5 0,7-6 0,-31 16 0,26-17 0,-26 15 0,31-19 0,-5 6 0,6-6 0,-6 4 0,-2-3 0,-22 13 0,-16-1 0,2 4 0,0-5 0,15-10 0,12 3 0,12-9 0,-1-1 0,-17 7 0,16-7 0,2-1 0,-12 1 0,-12 1 0,12-2 0,8-2 0,-1 0 0,-15 4 0,-19 2 0,-2 0 0,4 0-249,16-4 1,2 1 248,-6 0 0,6 0 0,0 1 0,6-5 0,-2 1 0,-17 5 0,21-8 0,0 0 0,-6 4 0,14-8 0,-5 3 0,6-5 0,-2 0 0,-18 0 248,18 0 1,2 0-249,-6 0 0,5 0 0,-1 0 0,-19 0 0,3 0 0,0 0 0,5 0 0,8-4 0,1-2 0,-10-2 0,10-5 0,-1-2 0,-9 1 0,-19-8 0,18 4 0,13 2 0,0-1 0,-25-11 0,29 11 0,1 1 0,-9-6 0,-34-16 0,30 11 0,-27-15 0,44 21 0,-31-20 0,22 9 0,-18-9 0,28 14 0,5 6 0,0-6 0,-25-11 0,19 8 0,-34-22 0,15 6 0,1 5 0,9 0 0,-18-10 0,31 18 0,-3 0 0,0 0 0,6-2 0,-36-23 0,35 21 0,-15-11 0,20 16 0,-22-29 0,17 21 0,-18-20 0,23 21 0,0 5 0,-2-11 0,-17-22 0,13 13 0,-7-12 0,18 23 0,8 12 0,-1-11 0,-16-17 0,11 11 0,-21-36 0,8 15 0,3 1 0,-1 4 0,-8-7 0,12 25 0,-14-24 0,22 37 0,4-3 0,2 11 0,-5-11 0,9 19 0,-3-18 0,9 29 0,4-10 0,2 12 0,3 0 0,0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18:22:41.096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27 0 24575,'0'22'0,"0"1"0,0 7 0,0 5 0,0-4 0,0 5 0,-8-11 0,6-2 0,-6-9 0,8-2 0,0-4 0,0 0 0,0 0 0,0 0 0,0 0 0,0 0 0,0 1 0,0-1 0,0 0 0,0 0 0,-4 0 0,3 0 0,-2 0 0,3 0 0,0 0 0,0 0 0,0 1 0,0-1 0,0 0 0,0-1 0,0-2 0,0-2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18:22:43.242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0 24575,'12'0'0,"3"0"0,-1 4 0,0 1 0,3 4 0,-8-5 0,4 0 0,-5 0 0,0-3 0,0 6 0,0-6 0,1 6 0,-1-2 0,0-1 0,0 4 0,5-7 0,-4 6 0,4-6 0,-5 6 0,0-6 0,0 6 0,0-6 0,1 3 0,-1-4 0,-4 3 0,4-2 0,-4 2 0,1 1 0,2-3 0,-3 6 0,4-6 0,-3 6 0,2-6 0,-2 6 0,3-6 0,0 6 0,0-2 0,0-1 0,0 4 0,1-7 0,-1 2 0,0 1 0,-4-4 0,0 4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267017F-5E9B-4253-A80E-06AF2BC8CD0B}" type="datetimeFigureOut">
              <a:rPr lang="fr-FR" smtClean="0"/>
              <a:t>09/12/2020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AD15943-4811-42A4-ABEC-C3CD442701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3534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267017F-5E9B-4253-A80E-06AF2BC8CD0B}" type="datetimeFigureOut">
              <a:rPr lang="fr-FR" smtClean="0"/>
              <a:t>09/12/2020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AD15943-4811-42A4-ABEC-C3CD442701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3609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267017F-5E9B-4253-A80E-06AF2BC8CD0B}" type="datetimeFigureOut">
              <a:rPr lang="fr-FR" smtClean="0"/>
              <a:t>09/12/2020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AD15943-4811-42A4-ABEC-C3CD442701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0121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54146" y="976321"/>
            <a:ext cx="10526183" cy="2433895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54145" y="3472208"/>
            <a:ext cx="10128253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68308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10930468" y="6391276"/>
            <a:ext cx="53763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25D69-87D1-4307-8200-9A2186EB31DA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81475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e fin -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63315" y="3283200"/>
            <a:ext cx="7863635" cy="210816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1500" baseline="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10930468" y="6391276"/>
            <a:ext cx="53763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5DE83-D1DE-46E2-9633-FFF43506BA78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094793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10930468" y="6391276"/>
            <a:ext cx="53763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45AE6-A55F-4B90-A25D-9D1068A83961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15339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462618" y="915988"/>
            <a:ext cx="10644716" cy="37973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10930468" y="6391276"/>
            <a:ext cx="53763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0B6AD-CCC7-4EBE-96B7-1DB90E50087A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7591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2618" y="915989"/>
            <a:ext cx="10644716" cy="25495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2618" y="3465514"/>
            <a:ext cx="10119783" cy="12477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10930468" y="6391276"/>
            <a:ext cx="53763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6FEBB-7C17-4965-AB13-A17A7FEBE786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5874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267017F-5E9B-4253-A80E-06AF2BC8CD0B}" type="datetimeFigureOut">
              <a:rPr lang="fr-FR" smtClean="0"/>
              <a:t>09/12/2020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AD15943-4811-42A4-ABEC-C3CD442701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0153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267017F-5E9B-4253-A80E-06AF2BC8CD0B}" type="datetimeFigureOut">
              <a:rPr lang="fr-FR" smtClean="0"/>
              <a:t>09/12/2020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AD15943-4811-42A4-ABEC-C3CD442701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7247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267017F-5E9B-4253-A80E-06AF2BC8CD0B}" type="datetimeFigureOut">
              <a:rPr lang="fr-FR" smtClean="0"/>
              <a:t>09/12/2020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AD15943-4811-42A4-ABEC-C3CD442701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8198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267017F-5E9B-4253-A80E-06AF2BC8CD0B}" type="datetimeFigureOut">
              <a:rPr lang="fr-FR" smtClean="0"/>
              <a:t>09/12/2020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AD15943-4811-42A4-ABEC-C3CD442701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6308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267017F-5E9B-4253-A80E-06AF2BC8CD0B}" type="datetimeFigureOut">
              <a:rPr lang="fr-FR" smtClean="0"/>
              <a:t>09/12/2020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AD15943-4811-42A4-ABEC-C3CD442701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1625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7554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267017F-5E9B-4253-A80E-06AF2BC8CD0B}" type="datetimeFigureOut">
              <a:rPr lang="fr-FR" smtClean="0"/>
              <a:t>09/12/2020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AD15943-4811-42A4-ABEC-C3CD442701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4150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267017F-5E9B-4253-A80E-06AF2BC8CD0B}" type="datetimeFigureOut">
              <a:rPr lang="fr-FR" smtClean="0"/>
              <a:t>09/12/2020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AD15943-4811-42A4-ABEC-C3CD442701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3639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20000"/>
            <a:lum/>
          </a:blip>
          <a:srcRect/>
          <a:stretch>
            <a:fillRect l="15000" t="15000" r="15000" b="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8137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Triangle isocèle 6"/>
          <p:cNvSpPr/>
          <p:nvPr/>
        </p:nvSpPr>
        <p:spPr>
          <a:xfrm rot="10800000">
            <a:off x="0" y="158"/>
            <a:ext cx="1146496" cy="804384"/>
          </a:xfrm>
          <a:prstGeom prst="triangle">
            <a:avLst>
              <a:gd name="adj" fmla="val 100000"/>
            </a:avLst>
          </a:prstGeom>
          <a:solidFill>
            <a:srgbClr val="16AEB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0" name="Espace réservé du pied de page 4"/>
          <p:cNvSpPr txBox="1">
            <a:spLocks/>
          </p:cNvSpPr>
          <p:nvPr/>
        </p:nvSpPr>
        <p:spPr>
          <a:xfrm>
            <a:off x="2899440" y="6426809"/>
            <a:ext cx="6444504" cy="365125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fr-FR" altLang="fr-FR" sz="1000" b="1" baseline="0" dirty="0">
                <a:solidFill>
                  <a:srgbClr val="000099"/>
                </a:solidFill>
              </a:rPr>
              <a:t>Plan National de Formation – Enseignement de spécialité « Sciences de l’Ingénieur »</a:t>
            </a:r>
          </a:p>
          <a:p>
            <a:pPr algn="ctr"/>
            <a:r>
              <a:rPr lang="fr-FR" altLang="fr-FR" sz="1000" b="1" baseline="0" dirty="0">
                <a:solidFill>
                  <a:srgbClr val="000099"/>
                </a:solidFill>
              </a:rPr>
              <a:t>02 décembre 2020</a:t>
            </a:r>
            <a:endParaRPr lang="fr-FR" sz="1000" b="1" dirty="0">
              <a:solidFill>
                <a:srgbClr val="000099"/>
              </a:solidFill>
              <a:latin typeface="Calibri" pitchFamily="34" charset="0"/>
            </a:endParaRPr>
          </a:p>
          <a:p>
            <a:endParaRPr lang="fr-FR" sz="1000" dirty="0">
              <a:solidFill>
                <a:srgbClr val="C800C8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651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alphaModFix amt="30000"/>
            <a:lum/>
          </a:blip>
          <a:srcRect/>
          <a:stretch>
            <a:fillRect l="15000" t="15000" r="15000" b="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8603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5000" kern="1200">
          <a:solidFill>
            <a:srgbClr val="404040"/>
          </a:solidFill>
          <a:latin typeface="+mj-lt"/>
          <a:ea typeface="+mj-ea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5000">
          <a:solidFill>
            <a:srgbClr val="404040"/>
          </a:solidFill>
          <a:latin typeface="Calibri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5000">
          <a:solidFill>
            <a:srgbClr val="404040"/>
          </a:solidFill>
          <a:latin typeface="Calibri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5000">
          <a:solidFill>
            <a:srgbClr val="404040"/>
          </a:solidFill>
          <a:latin typeface="Calibri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5000">
          <a:solidFill>
            <a:srgbClr val="404040"/>
          </a:solidFill>
          <a:latin typeface="Calibri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5000">
          <a:solidFill>
            <a:srgbClr val="404040"/>
          </a:solidFill>
          <a:latin typeface="Calibri" pitchFamily="34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5000">
          <a:solidFill>
            <a:srgbClr val="404040"/>
          </a:solidFill>
          <a:latin typeface="Calibri" pitchFamily="34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5000">
          <a:solidFill>
            <a:srgbClr val="404040"/>
          </a:solidFill>
          <a:latin typeface="Calibri" pitchFamily="34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5000">
          <a:solidFill>
            <a:srgbClr val="404040"/>
          </a:solidFill>
          <a:latin typeface="Calibri" pitchFamily="34" charset="0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1800" kern="1200" baseline="0">
          <a:solidFill>
            <a:srgbClr val="683086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customXml" Target="../ink/ink4.xml"/><Relationship Id="rId18" Type="http://schemas.openxmlformats.org/officeDocument/2006/relationships/image" Target="../media/image14.png"/><Relationship Id="rId3" Type="http://schemas.openxmlformats.org/officeDocument/2006/relationships/image" Target="../media/image5.png"/><Relationship Id="rId21" Type="http://schemas.openxmlformats.org/officeDocument/2006/relationships/customXml" Target="../ink/ink8.xml"/><Relationship Id="rId7" Type="http://schemas.openxmlformats.org/officeDocument/2006/relationships/image" Target="../media/image8.png"/><Relationship Id="rId12" Type="http://schemas.openxmlformats.org/officeDocument/2006/relationships/image" Target="../media/image8.jpeg"/><Relationship Id="rId17" Type="http://schemas.openxmlformats.org/officeDocument/2006/relationships/customXml" Target="../ink/ink6.xml"/><Relationship Id="rId2" Type="http://schemas.openxmlformats.org/officeDocument/2006/relationships/image" Target="../media/image4.jpeg"/><Relationship Id="rId16" Type="http://schemas.openxmlformats.org/officeDocument/2006/relationships/image" Target="../media/image13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11" Type="http://schemas.openxmlformats.org/officeDocument/2006/relationships/image" Target="../media/image10.png"/><Relationship Id="rId24" Type="http://schemas.openxmlformats.org/officeDocument/2006/relationships/image" Target="../media/image17.png"/><Relationship Id="rId5" Type="http://schemas.openxmlformats.org/officeDocument/2006/relationships/image" Target="../media/image7.png"/><Relationship Id="rId15" Type="http://schemas.openxmlformats.org/officeDocument/2006/relationships/customXml" Target="../ink/ink5.xml"/><Relationship Id="rId23" Type="http://schemas.openxmlformats.org/officeDocument/2006/relationships/customXml" Target="../ink/ink9.xml"/><Relationship Id="rId10" Type="http://schemas.openxmlformats.org/officeDocument/2006/relationships/customXml" Target="../ink/ink3.xml"/><Relationship Id="rId19" Type="http://schemas.openxmlformats.org/officeDocument/2006/relationships/customXml" Target="../ink/ink7.xml"/><Relationship Id="rId4" Type="http://schemas.openxmlformats.org/officeDocument/2006/relationships/image" Target="../media/image6.jpeg"/><Relationship Id="rId9" Type="http://schemas.openxmlformats.org/officeDocument/2006/relationships/image" Target="../media/image9.png"/><Relationship Id="rId14" Type="http://schemas.openxmlformats.org/officeDocument/2006/relationships/image" Target="../media/image12.png"/><Relationship Id="rId22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customXml" Target="../ink/ink13.xml"/><Relationship Id="rId18" Type="http://schemas.openxmlformats.org/officeDocument/2006/relationships/image" Target="../media/image14.png"/><Relationship Id="rId26" Type="http://schemas.openxmlformats.org/officeDocument/2006/relationships/hyperlink" Target="https://eduscol.education.fr/sti/sites/eduscol.education.fr.sti/files/seminaires/12825/12825-4-detection-finale.mp4" TargetMode="External"/><Relationship Id="rId3" Type="http://schemas.openxmlformats.org/officeDocument/2006/relationships/image" Target="../media/image10.jpeg"/><Relationship Id="rId21" Type="http://schemas.openxmlformats.org/officeDocument/2006/relationships/customXml" Target="../ink/ink17.xml"/><Relationship Id="rId7" Type="http://schemas.openxmlformats.org/officeDocument/2006/relationships/customXml" Target="../ink/ink10.xml"/><Relationship Id="rId12" Type="http://schemas.openxmlformats.org/officeDocument/2006/relationships/image" Target="../media/image10.png"/><Relationship Id="rId17" Type="http://schemas.openxmlformats.org/officeDocument/2006/relationships/customXml" Target="../ink/ink15.xml"/><Relationship Id="rId25" Type="http://schemas.openxmlformats.org/officeDocument/2006/relationships/image" Target="../media/image12.jpg"/><Relationship Id="rId2" Type="http://schemas.openxmlformats.org/officeDocument/2006/relationships/image" Target="../media/image9.jpeg"/><Relationship Id="rId16" Type="http://schemas.openxmlformats.org/officeDocument/2006/relationships/image" Target="../media/image13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customXml" Target="../ink/ink12.xml"/><Relationship Id="rId24" Type="http://schemas.openxmlformats.org/officeDocument/2006/relationships/image" Target="../media/image23.png"/><Relationship Id="rId5" Type="http://schemas.openxmlformats.org/officeDocument/2006/relationships/image" Target="../media/image8.jpeg"/><Relationship Id="rId15" Type="http://schemas.openxmlformats.org/officeDocument/2006/relationships/customXml" Target="../ink/ink14.xml"/><Relationship Id="rId23" Type="http://schemas.openxmlformats.org/officeDocument/2006/relationships/customXml" Target="../ink/ink18.xml"/><Relationship Id="rId10" Type="http://schemas.openxmlformats.org/officeDocument/2006/relationships/image" Target="../media/image9.png"/><Relationship Id="rId19" Type="http://schemas.openxmlformats.org/officeDocument/2006/relationships/customXml" Target="../ink/ink16.xml"/><Relationship Id="rId4" Type="http://schemas.openxmlformats.org/officeDocument/2006/relationships/image" Target="../media/image11.jpeg"/><Relationship Id="rId9" Type="http://schemas.openxmlformats.org/officeDocument/2006/relationships/customXml" Target="../ink/ink11.xml"/><Relationship Id="rId14" Type="http://schemas.openxmlformats.org/officeDocument/2006/relationships/image" Target="../media/image12.png"/><Relationship Id="rId22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duscol.education.fr/sti/sites/eduscol.education.fr.sti/files/seminaires/12825/12825-4-detection2.mp4" TargetMode="External"/><Relationship Id="rId5" Type="http://schemas.openxmlformats.org/officeDocument/2006/relationships/hyperlink" Target="https://eduscol.education.fr/sti/sites/eduscol.education.fr.sti/files/seminaires/12825/12825-4-detection1.mp4" TargetMode="Externa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5719BBD9-B88E-4514-99D8-C9535F581FB5}"/>
              </a:ext>
            </a:extLst>
          </p:cNvPr>
          <p:cNvSpPr txBox="1">
            <a:spLocks/>
          </p:cNvSpPr>
          <p:nvPr/>
        </p:nvSpPr>
        <p:spPr>
          <a:xfrm>
            <a:off x="652118" y="4484314"/>
            <a:ext cx="10601325" cy="13470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800" dirty="0"/>
              <a:t>Intelligence Artificielle en SI</a:t>
            </a:r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44F1D35F-EEA6-445B-B392-DFC37C7A2C44}"/>
              </a:ext>
            </a:extLst>
          </p:cNvPr>
          <p:cNvSpPr txBox="1">
            <a:spLocks/>
          </p:cNvSpPr>
          <p:nvPr/>
        </p:nvSpPr>
        <p:spPr>
          <a:xfrm>
            <a:off x="652118" y="2131821"/>
            <a:ext cx="10601325" cy="2792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800" dirty="0"/>
              <a:t>Moussa Mechehar et Mohamed Tobji</a:t>
            </a:r>
          </a:p>
          <a:p>
            <a:pPr marL="0" indent="0" algn="ctr">
              <a:buNone/>
            </a:pPr>
            <a:endParaRPr lang="fr-FR" sz="2800" dirty="0"/>
          </a:p>
          <a:p>
            <a:pPr marL="0" indent="0" algn="ctr">
              <a:buNone/>
            </a:pPr>
            <a:r>
              <a:rPr lang="fr-FR" sz="2800" dirty="0"/>
              <a:t>Professeurs de l’Académie de Créteil:</a:t>
            </a:r>
          </a:p>
          <a:p>
            <a:pPr marL="0" indent="0" algn="ctr">
              <a:buNone/>
            </a:pPr>
            <a:r>
              <a:rPr lang="fr-FR" sz="2800" dirty="0"/>
              <a:t>au Lycée Jean Rostand de Villepinte (93)</a:t>
            </a:r>
          </a:p>
        </p:txBody>
      </p:sp>
    </p:spTree>
    <p:extLst>
      <p:ext uri="{BB962C8B-B14F-4D97-AF65-F5344CB8AC3E}">
        <p14:creationId xmlns:p14="http://schemas.microsoft.com/office/powerpoint/2010/main" val="1171924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5834B7-3C90-42A5-87E6-D38B023AB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5ADA8B8-D900-4407-9236-1C9BD820E2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Synthèse:</a:t>
            </a:r>
          </a:p>
          <a:p>
            <a:r>
              <a:rPr lang="fr-FR" dirty="0"/>
              <a:t>Projet SI intégrant l’IA de manière simple </a:t>
            </a:r>
          </a:p>
          <a:p>
            <a:r>
              <a:rPr lang="fr-FR" dirty="0"/>
              <a:t>Entrainement d’un réseau de neurones à l’aide d’images en 5min sans entrer dans les détails mathématiques</a:t>
            </a:r>
          </a:p>
          <a:p>
            <a:r>
              <a:rPr lang="fr-FR" dirty="0"/>
              <a:t>Extrait du programme sur l’IA :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9DB3D5E-64FF-4B32-AF60-040DFB4AD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26" y="4459884"/>
            <a:ext cx="11815948" cy="1353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393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42CFE6-BA4E-499A-8585-9417E4A91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Plan de l’intervention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89DFBAB-07B4-4B2F-AB54-99B85CB764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dirty="0"/>
              <a:t>Problématique : Tri de déchets</a:t>
            </a:r>
          </a:p>
          <a:p>
            <a:pPr marL="514350" indent="-514350">
              <a:buFont typeface="+mj-lt"/>
              <a:buAutoNum type="arabicPeriod"/>
            </a:pPr>
            <a:endParaRPr lang="fr-FR" dirty="0"/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Intelligence Artificielle à partir d’un outil simple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fr-FR" dirty="0"/>
              <a:t>obtention : Script fourni + modèle IA entrainé </a:t>
            </a:r>
          </a:p>
          <a:p>
            <a:pPr marL="514350" indent="-514350">
              <a:buFont typeface="+mj-lt"/>
              <a:buAutoNum type="arabicPeriod"/>
            </a:pPr>
            <a:endParaRPr lang="fr-FR" dirty="0"/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Adaptation du script fourni au tri sélectif intelligent</a:t>
            </a:r>
          </a:p>
          <a:p>
            <a:pPr marL="514350" indent="-514350">
              <a:buFont typeface="+mj-lt"/>
              <a:buAutoNum type="arabicPeriod"/>
            </a:pPr>
            <a:endParaRPr lang="fr-FR" dirty="0"/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Conclusion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9803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9266CA-3494-4110-AD11-983B797D8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tri sélectif un enjeu de société 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D3145D7-9195-40C6-A632-0C5D2ABCBD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Problématique : Combien d’entre nous se retrouve dans cette situation ? 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2DE8D332-A4E2-417B-A581-5856FF9E2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1270" y="584751"/>
            <a:ext cx="930160" cy="52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ite Officiel de la Municipalité de Montdidier">
            <a:extLst>
              <a:ext uri="{FF2B5EF4-FFF2-40B4-BE49-F238E27FC236}">
                <a16:creationId xmlns:a16="http://schemas.microsoft.com/office/drawing/2014/main" id="{60FDEC0D-C40B-42FE-BA54-FAC565AFE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694" y="2215197"/>
            <a:ext cx="4286250" cy="418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BFDA76D-D37E-415F-9E5C-F5A8AA741EE6}"/>
              </a:ext>
            </a:extLst>
          </p:cNvPr>
          <p:cNvSpPr txBox="1"/>
          <p:nvPr/>
        </p:nvSpPr>
        <p:spPr>
          <a:xfrm>
            <a:off x="8636923" y="5137265"/>
            <a:ext cx="2161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Coût du traitement</a:t>
            </a:r>
          </a:p>
        </p:txBody>
      </p:sp>
    </p:spTree>
    <p:extLst>
      <p:ext uri="{BB962C8B-B14F-4D97-AF65-F5344CB8AC3E}">
        <p14:creationId xmlns:p14="http://schemas.microsoft.com/office/powerpoint/2010/main" val="35521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3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ECFB7C-6C97-4695-A189-CF7A9B23A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Solution 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2D1332D-EA7F-491C-BF53-F63A85A56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990" y="1166018"/>
            <a:ext cx="10972800" cy="4525963"/>
          </a:xfrm>
        </p:spPr>
        <p:txBody>
          <a:bodyPr/>
          <a:lstStyle/>
          <a:p>
            <a:r>
              <a:rPr lang="fr-FR" dirty="0"/>
              <a:t>C’est le système d’apprentissage par IA qui va ouvrir le bon conteneur poubelle : </a:t>
            </a:r>
          </a:p>
        </p:txBody>
      </p:sp>
      <p:pic>
        <p:nvPicPr>
          <p:cNvPr id="2052" name="Picture 4" descr="Tri des déchets : les bons gestes">
            <a:extLst>
              <a:ext uri="{FF2B5EF4-FFF2-40B4-BE49-F238E27FC236}">
                <a16:creationId xmlns:a16="http://schemas.microsoft.com/office/drawing/2014/main" id="{624AE1D2-1CDB-4E9B-A463-A74BA577AE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44"/>
          <a:stretch/>
        </p:blipFill>
        <p:spPr bwMode="auto">
          <a:xfrm>
            <a:off x="300990" y="2219324"/>
            <a:ext cx="5098324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0F36F91-DF1B-7C4D-8DA0-904711476F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24"/>
          <a:stretch/>
        </p:blipFill>
        <p:spPr>
          <a:xfrm>
            <a:off x="6096000" y="3234689"/>
            <a:ext cx="4562096" cy="3089909"/>
          </a:xfrm>
          <a:prstGeom prst="rect">
            <a:avLst/>
          </a:prstGeom>
        </p:spPr>
      </p:pic>
      <p:pic>
        <p:nvPicPr>
          <p:cNvPr id="9" name="Picture 4" descr="Mini refrigerateur en forme de canette Coca-Cola - Achat / Vente armoire a  boisson - Cdiscount">
            <a:extLst>
              <a:ext uri="{FF2B5EF4-FFF2-40B4-BE49-F238E27FC236}">
                <a16:creationId xmlns:a16="http://schemas.microsoft.com/office/drawing/2014/main" id="{BF9019BD-EC35-4144-955C-5ECCBD6A1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504" y="1935320"/>
            <a:ext cx="650875" cy="65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43BC080-0A13-A747-B4F1-C080560780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0351" y="2815095"/>
            <a:ext cx="1114719" cy="1456711"/>
          </a:xfrm>
          <a:prstGeom prst="rect">
            <a:avLst/>
          </a:prstGeom>
        </p:spPr>
      </p:pic>
      <p:grpSp>
        <p:nvGrpSpPr>
          <p:cNvPr id="23" name="Groupe 22">
            <a:extLst>
              <a:ext uri="{FF2B5EF4-FFF2-40B4-BE49-F238E27FC236}">
                <a16:creationId xmlns:a16="http://schemas.microsoft.com/office/drawing/2014/main" id="{7EE9B4C2-8CE2-414B-B010-0804828C9A4B}"/>
              </a:ext>
            </a:extLst>
          </p:cNvPr>
          <p:cNvGrpSpPr/>
          <p:nvPr/>
        </p:nvGrpSpPr>
        <p:grpSpPr>
          <a:xfrm>
            <a:off x="9784980" y="2694870"/>
            <a:ext cx="299641" cy="782705"/>
            <a:chOff x="9784980" y="2694870"/>
            <a:chExt cx="349920" cy="91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9" name="Encre 18">
                  <a:extLst>
                    <a:ext uri="{FF2B5EF4-FFF2-40B4-BE49-F238E27FC236}">
                      <a16:creationId xmlns:a16="http://schemas.microsoft.com/office/drawing/2014/main" id="{408B8B63-252D-8B46-A144-2B9F3A580AFA}"/>
                    </a:ext>
                  </a:extLst>
                </p14:cNvPr>
                <p14:cNvContentPartPr/>
                <p14:nvPr/>
              </p14:nvContentPartPr>
              <p14:xfrm>
                <a:off x="9784980" y="2694870"/>
                <a:ext cx="225720" cy="872280"/>
              </p14:xfrm>
            </p:contentPart>
          </mc:Choice>
          <mc:Fallback xmlns="">
            <p:pic>
              <p:nvPicPr>
                <p:cNvPr id="19" name="Encre 18">
                  <a:extLst>
                    <a:ext uri="{FF2B5EF4-FFF2-40B4-BE49-F238E27FC236}">
                      <a16:creationId xmlns:a16="http://schemas.microsoft.com/office/drawing/2014/main" id="{408B8B63-252D-8B46-A144-2B9F3A580AF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764384" y="2673851"/>
                  <a:ext cx="267333" cy="9138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0" name="Encre 19">
                  <a:extLst>
                    <a:ext uri="{FF2B5EF4-FFF2-40B4-BE49-F238E27FC236}">
                      <a16:creationId xmlns:a16="http://schemas.microsoft.com/office/drawing/2014/main" id="{2A59BE16-36E3-0D41-81D6-02338613BC51}"/>
                    </a:ext>
                  </a:extLst>
                </p14:cNvPr>
                <p14:cNvContentPartPr/>
                <p14:nvPr/>
              </p14:nvContentPartPr>
              <p14:xfrm>
                <a:off x="9870300" y="3429630"/>
                <a:ext cx="150120" cy="147960"/>
              </p14:xfrm>
            </p:contentPart>
          </mc:Choice>
          <mc:Fallback xmlns="">
            <p:pic>
              <p:nvPicPr>
                <p:cNvPr id="20" name="Encre 19">
                  <a:extLst>
                    <a:ext uri="{FF2B5EF4-FFF2-40B4-BE49-F238E27FC236}">
                      <a16:creationId xmlns:a16="http://schemas.microsoft.com/office/drawing/2014/main" id="{2A59BE16-36E3-0D41-81D6-02338613BC5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849275" y="3409033"/>
                  <a:ext cx="191750" cy="1895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2" name="Encre 21">
                  <a:extLst>
                    <a:ext uri="{FF2B5EF4-FFF2-40B4-BE49-F238E27FC236}">
                      <a16:creationId xmlns:a16="http://schemas.microsoft.com/office/drawing/2014/main" id="{7EFAF6D9-C488-C744-8C11-AA203F569CEF}"/>
                    </a:ext>
                  </a:extLst>
                </p14:cNvPr>
                <p14:cNvContentPartPr/>
                <p14:nvPr/>
              </p14:nvContentPartPr>
              <p14:xfrm>
                <a:off x="10034820" y="3349710"/>
                <a:ext cx="100080" cy="259200"/>
              </p14:xfrm>
            </p:contentPart>
          </mc:Choice>
          <mc:Fallback xmlns="">
            <p:pic>
              <p:nvPicPr>
                <p:cNvPr id="22" name="Encre 21">
                  <a:extLst>
                    <a:ext uri="{FF2B5EF4-FFF2-40B4-BE49-F238E27FC236}">
                      <a16:creationId xmlns:a16="http://schemas.microsoft.com/office/drawing/2014/main" id="{7EFAF6D9-C488-C744-8C11-AA203F569CE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014215" y="3329125"/>
                  <a:ext cx="141710" cy="30079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026" name="Picture 2" descr="Deploying a Keras Deep Learning Model as a Web Application in Python">
            <a:extLst>
              <a:ext uri="{FF2B5EF4-FFF2-40B4-BE49-F238E27FC236}">
                <a16:creationId xmlns:a16="http://schemas.microsoft.com/office/drawing/2014/main" id="{6099C195-56EC-1441-8416-F38DFE6A1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6475" y="5620492"/>
            <a:ext cx="1737769" cy="962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" name="Groupe 43">
            <a:extLst>
              <a:ext uri="{FF2B5EF4-FFF2-40B4-BE49-F238E27FC236}">
                <a16:creationId xmlns:a16="http://schemas.microsoft.com/office/drawing/2014/main" id="{8CCC25D3-3484-EB40-BF88-5448C8FA6DEB}"/>
              </a:ext>
            </a:extLst>
          </p:cNvPr>
          <p:cNvGrpSpPr/>
          <p:nvPr/>
        </p:nvGrpSpPr>
        <p:grpSpPr>
          <a:xfrm rot="17279735" flipH="1" flipV="1">
            <a:off x="9267535" y="5064106"/>
            <a:ext cx="1452428" cy="536130"/>
            <a:chOff x="10318860" y="3944430"/>
            <a:chExt cx="718200" cy="36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40" name="Encre 39">
                  <a:extLst>
                    <a:ext uri="{FF2B5EF4-FFF2-40B4-BE49-F238E27FC236}">
                      <a16:creationId xmlns:a16="http://schemas.microsoft.com/office/drawing/2014/main" id="{ABD1EE25-1C5B-354B-A0E3-B529448CE7D2}"/>
                    </a:ext>
                  </a:extLst>
                </p14:cNvPr>
                <p14:cNvContentPartPr/>
                <p14:nvPr/>
              </p14:nvContentPartPr>
              <p14:xfrm>
                <a:off x="10318860" y="3960270"/>
                <a:ext cx="624960" cy="349920"/>
              </p14:xfrm>
            </p:contentPart>
          </mc:Choice>
          <mc:Fallback xmlns="">
            <p:pic>
              <p:nvPicPr>
                <p:cNvPr id="40" name="Encre 39">
                  <a:extLst>
                    <a:ext uri="{FF2B5EF4-FFF2-40B4-BE49-F238E27FC236}">
                      <a16:creationId xmlns:a16="http://schemas.microsoft.com/office/drawing/2014/main" id="{ABD1EE25-1C5B-354B-A0E3-B529448CE7D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310133" y="3947983"/>
                  <a:ext cx="642592" cy="3742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41" name="Encre 40">
                  <a:extLst>
                    <a:ext uri="{FF2B5EF4-FFF2-40B4-BE49-F238E27FC236}">
                      <a16:creationId xmlns:a16="http://schemas.microsoft.com/office/drawing/2014/main" id="{5911615D-7504-E94D-82B4-263D09044B8B}"/>
                    </a:ext>
                  </a:extLst>
                </p14:cNvPr>
                <p14:cNvContentPartPr/>
                <p14:nvPr/>
              </p14:nvContentPartPr>
              <p14:xfrm>
                <a:off x="10863900" y="3944430"/>
                <a:ext cx="73800" cy="86760"/>
              </p14:xfrm>
            </p:contentPart>
          </mc:Choice>
          <mc:Fallback xmlns="">
            <p:pic>
              <p:nvPicPr>
                <p:cNvPr id="41" name="Encre 40">
                  <a:extLst>
                    <a:ext uri="{FF2B5EF4-FFF2-40B4-BE49-F238E27FC236}">
                      <a16:creationId xmlns:a16="http://schemas.microsoft.com/office/drawing/2014/main" id="{5911615D-7504-E94D-82B4-263D09044B8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854987" y="3932387"/>
                  <a:ext cx="91448" cy="1110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43" name="Encre 42">
                  <a:extLst>
                    <a:ext uri="{FF2B5EF4-FFF2-40B4-BE49-F238E27FC236}">
                      <a16:creationId xmlns:a16="http://schemas.microsoft.com/office/drawing/2014/main" id="{0076A9E6-E12D-3647-8A4D-A57086C36D62}"/>
                    </a:ext>
                  </a:extLst>
                </p14:cNvPr>
                <p14:cNvContentPartPr/>
                <p14:nvPr/>
              </p14:nvContentPartPr>
              <p14:xfrm>
                <a:off x="10948140" y="3951270"/>
                <a:ext cx="88920" cy="122040"/>
              </p14:xfrm>
            </p:contentPart>
          </mc:Choice>
          <mc:Fallback xmlns="">
            <p:pic>
              <p:nvPicPr>
                <p:cNvPr id="43" name="Encre 42">
                  <a:extLst>
                    <a:ext uri="{FF2B5EF4-FFF2-40B4-BE49-F238E27FC236}">
                      <a16:creationId xmlns:a16="http://schemas.microsoft.com/office/drawing/2014/main" id="{0076A9E6-E12D-3647-8A4D-A57086C36D6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939408" y="3939238"/>
                  <a:ext cx="106561" cy="14635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7" name="Groupe 1036">
            <a:extLst>
              <a:ext uri="{FF2B5EF4-FFF2-40B4-BE49-F238E27FC236}">
                <a16:creationId xmlns:a16="http://schemas.microsoft.com/office/drawing/2014/main" id="{F8FC0119-372E-4748-A703-E1FDB9CEDF51}"/>
              </a:ext>
            </a:extLst>
          </p:cNvPr>
          <p:cNvGrpSpPr/>
          <p:nvPr/>
        </p:nvGrpSpPr>
        <p:grpSpPr>
          <a:xfrm>
            <a:off x="8998020" y="5897430"/>
            <a:ext cx="2489040" cy="906840"/>
            <a:chOff x="8998020" y="5897430"/>
            <a:chExt cx="2489040" cy="90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033" name="Encre 1032">
                  <a:extLst>
                    <a:ext uri="{FF2B5EF4-FFF2-40B4-BE49-F238E27FC236}">
                      <a16:creationId xmlns:a16="http://schemas.microsoft.com/office/drawing/2014/main" id="{C68DCBDE-F301-DE45-AD22-7AD45F835CEA}"/>
                    </a:ext>
                  </a:extLst>
                </p14:cNvPr>
                <p14:cNvContentPartPr/>
                <p14:nvPr/>
              </p14:nvContentPartPr>
              <p14:xfrm>
                <a:off x="9005220" y="5897430"/>
                <a:ext cx="2481840" cy="906840"/>
              </p14:xfrm>
            </p:contentPart>
          </mc:Choice>
          <mc:Fallback xmlns="">
            <p:pic>
              <p:nvPicPr>
                <p:cNvPr id="1033" name="Encre 1032">
                  <a:extLst>
                    <a:ext uri="{FF2B5EF4-FFF2-40B4-BE49-F238E27FC236}">
                      <a16:creationId xmlns:a16="http://schemas.microsoft.com/office/drawing/2014/main" id="{C68DCBDE-F301-DE45-AD22-7AD45F835CE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987580" y="5879430"/>
                  <a:ext cx="2517480" cy="9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034" name="Encre 1033">
                  <a:extLst>
                    <a:ext uri="{FF2B5EF4-FFF2-40B4-BE49-F238E27FC236}">
                      <a16:creationId xmlns:a16="http://schemas.microsoft.com/office/drawing/2014/main" id="{DA61FC41-0F69-254C-9D7C-C94283320741}"/>
                    </a:ext>
                  </a:extLst>
                </p14:cNvPr>
                <p14:cNvContentPartPr/>
                <p14:nvPr/>
              </p14:nvContentPartPr>
              <p14:xfrm>
                <a:off x="8998020" y="5899590"/>
                <a:ext cx="9720" cy="151560"/>
              </p14:xfrm>
            </p:contentPart>
          </mc:Choice>
          <mc:Fallback xmlns="">
            <p:pic>
              <p:nvPicPr>
                <p:cNvPr id="1034" name="Encre 1033">
                  <a:extLst>
                    <a:ext uri="{FF2B5EF4-FFF2-40B4-BE49-F238E27FC236}">
                      <a16:creationId xmlns:a16="http://schemas.microsoft.com/office/drawing/2014/main" id="{DA61FC41-0F69-254C-9D7C-C9428332074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980380" y="5881590"/>
                  <a:ext cx="4536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036" name="Encre 1035">
                  <a:extLst>
                    <a:ext uri="{FF2B5EF4-FFF2-40B4-BE49-F238E27FC236}">
                      <a16:creationId xmlns:a16="http://schemas.microsoft.com/office/drawing/2014/main" id="{4391E313-21F0-D04D-A0D6-73BE6D6652F9}"/>
                    </a:ext>
                  </a:extLst>
                </p14:cNvPr>
                <p14:cNvContentPartPr/>
                <p14:nvPr/>
              </p14:nvContentPartPr>
              <p14:xfrm>
                <a:off x="9024660" y="5907510"/>
                <a:ext cx="134280" cy="59400"/>
              </p14:xfrm>
            </p:contentPart>
          </mc:Choice>
          <mc:Fallback xmlns="">
            <p:pic>
              <p:nvPicPr>
                <p:cNvPr id="1036" name="Encre 1035">
                  <a:extLst>
                    <a:ext uri="{FF2B5EF4-FFF2-40B4-BE49-F238E27FC236}">
                      <a16:creationId xmlns:a16="http://schemas.microsoft.com/office/drawing/2014/main" id="{4391E313-21F0-D04D-A0D6-73BE6D6652F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006660" y="5889510"/>
                  <a:ext cx="169920" cy="95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29018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000"/>
                            </p:stCondLst>
                            <p:childTnLst>
                              <p:par>
                                <p:cTn id="43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500"/>
                            </p:stCondLst>
                            <p:childTnLst>
                              <p:par>
                                <p:cTn id="4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500"/>
                            </p:stCondLst>
                            <p:childTnLst>
                              <p:par>
                                <p:cTn id="5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54F5A3-0F47-46B8-BE99-742B380CF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37451" y="243551"/>
            <a:ext cx="10972800" cy="1143000"/>
          </a:xfrm>
        </p:spPr>
        <p:txBody>
          <a:bodyPr/>
          <a:lstStyle/>
          <a:p>
            <a:r>
              <a:rPr lang="fr-FR" dirty="0"/>
              <a:t>Démonstration du système réel: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25BDC2DA-CE05-4D73-B3F5-93CCFFBD01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994" y="1476443"/>
            <a:ext cx="3829475" cy="2872106"/>
          </a:xfrm>
        </p:spPr>
      </p:pic>
      <p:sp>
        <p:nvSpPr>
          <p:cNvPr id="4" name="AutoShape 2" descr="Fabriquer une caméra HD de surveillance RaspiCam avec votre RaspBerry Pi |  ZeM, geekeries en tout genre">
            <a:extLst>
              <a:ext uri="{FF2B5EF4-FFF2-40B4-BE49-F238E27FC236}">
                <a16:creationId xmlns:a16="http://schemas.microsoft.com/office/drawing/2014/main" id="{18134FBF-913B-4C9B-89DC-6A0C74EC120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8" name="Picture 4" descr="Fabriquer une caméra HD de surveillance RaspiCam avec votre RaspBerry Pi |  ZeM, geekeries en tout genre">
            <a:extLst>
              <a:ext uri="{FF2B5EF4-FFF2-40B4-BE49-F238E27FC236}">
                <a16:creationId xmlns:a16="http://schemas.microsoft.com/office/drawing/2014/main" id="{5551DEE4-E61B-4B86-9CA4-87349092F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525" y="4629628"/>
            <a:ext cx="1862625" cy="1434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3F9B3E6-AD1F-4CE2-8920-2A78C3632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362" y="5139644"/>
            <a:ext cx="938689" cy="93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C8E61AFA-D422-4ED0-96AA-56B95793EFD7}"/>
              </a:ext>
            </a:extLst>
          </p:cNvPr>
          <p:cNvCxnSpPr>
            <a:cxnSpLocks/>
          </p:cNvCxnSpPr>
          <p:nvPr/>
        </p:nvCxnSpPr>
        <p:spPr>
          <a:xfrm>
            <a:off x="6642614" y="5786926"/>
            <a:ext cx="129159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" descr="script d'ouverture des conteneurs poubelles utilisant le modéle keras de teachable Machine.">
            <a:extLst>
              <a:ext uri="{FF2B5EF4-FFF2-40B4-BE49-F238E27FC236}">
                <a16:creationId xmlns:a16="http://schemas.microsoft.com/office/drawing/2014/main" id="{5E12A2E5-0892-CB48-81B7-89EF482D6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4631" y="5071038"/>
            <a:ext cx="1737769" cy="99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Mini refrigerateur en forme de canette Coca-Cola - Achat / Vente armoire a  boisson - Cdiscount">
            <a:extLst>
              <a:ext uri="{FF2B5EF4-FFF2-40B4-BE49-F238E27FC236}">
                <a16:creationId xmlns:a16="http://schemas.microsoft.com/office/drawing/2014/main" id="{2B230DEE-0CC3-D541-8A1B-EEC148950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217" y="5413675"/>
            <a:ext cx="552183" cy="5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Groupe 32">
            <a:extLst>
              <a:ext uri="{FF2B5EF4-FFF2-40B4-BE49-F238E27FC236}">
                <a16:creationId xmlns:a16="http://schemas.microsoft.com/office/drawing/2014/main" id="{92F1EE50-D563-6541-B90A-2CE301E6D10D}"/>
              </a:ext>
            </a:extLst>
          </p:cNvPr>
          <p:cNvGrpSpPr/>
          <p:nvPr/>
        </p:nvGrpSpPr>
        <p:grpSpPr>
          <a:xfrm>
            <a:off x="9780659" y="1293030"/>
            <a:ext cx="299641" cy="782705"/>
            <a:chOff x="9784980" y="2694870"/>
            <a:chExt cx="349920" cy="91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4" name="Encre 33">
                  <a:extLst>
                    <a:ext uri="{FF2B5EF4-FFF2-40B4-BE49-F238E27FC236}">
                      <a16:creationId xmlns:a16="http://schemas.microsoft.com/office/drawing/2014/main" id="{D05E4120-06FE-F348-8B29-38A85D988A77}"/>
                    </a:ext>
                  </a:extLst>
                </p14:cNvPr>
                <p14:cNvContentPartPr/>
                <p14:nvPr/>
              </p14:nvContentPartPr>
              <p14:xfrm>
                <a:off x="9784980" y="2694870"/>
                <a:ext cx="225720" cy="872280"/>
              </p14:xfrm>
            </p:contentPart>
          </mc:Choice>
          <mc:Fallback xmlns="">
            <p:pic>
              <p:nvPicPr>
                <p:cNvPr id="34" name="Encre 33">
                  <a:extLst>
                    <a:ext uri="{FF2B5EF4-FFF2-40B4-BE49-F238E27FC236}">
                      <a16:creationId xmlns:a16="http://schemas.microsoft.com/office/drawing/2014/main" id="{D05E4120-06FE-F348-8B29-38A85D988A7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764384" y="2673851"/>
                  <a:ext cx="267333" cy="9138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35" name="Encre 34">
                  <a:extLst>
                    <a:ext uri="{FF2B5EF4-FFF2-40B4-BE49-F238E27FC236}">
                      <a16:creationId xmlns:a16="http://schemas.microsoft.com/office/drawing/2014/main" id="{DE511D31-1844-7846-A80F-BFD4245F3EE3}"/>
                    </a:ext>
                  </a:extLst>
                </p14:cNvPr>
                <p14:cNvContentPartPr/>
                <p14:nvPr/>
              </p14:nvContentPartPr>
              <p14:xfrm>
                <a:off x="9870300" y="3429630"/>
                <a:ext cx="150120" cy="147960"/>
              </p14:xfrm>
            </p:contentPart>
          </mc:Choice>
          <mc:Fallback xmlns="">
            <p:pic>
              <p:nvPicPr>
                <p:cNvPr id="35" name="Encre 34">
                  <a:extLst>
                    <a:ext uri="{FF2B5EF4-FFF2-40B4-BE49-F238E27FC236}">
                      <a16:creationId xmlns:a16="http://schemas.microsoft.com/office/drawing/2014/main" id="{DE511D31-1844-7846-A80F-BFD4245F3EE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849275" y="3409033"/>
                  <a:ext cx="191750" cy="1895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36" name="Encre 35">
                  <a:extLst>
                    <a:ext uri="{FF2B5EF4-FFF2-40B4-BE49-F238E27FC236}">
                      <a16:creationId xmlns:a16="http://schemas.microsoft.com/office/drawing/2014/main" id="{FF7BA97D-22C6-5147-9E57-35A90DBEE4A0}"/>
                    </a:ext>
                  </a:extLst>
                </p14:cNvPr>
                <p14:cNvContentPartPr/>
                <p14:nvPr/>
              </p14:nvContentPartPr>
              <p14:xfrm>
                <a:off x="10034820" y="3349710"/>
                <a:ext cx="100080" cy="259200"/>
              </p14:xfrm>
            </p:contentPart>
          </mc:Choice>
          <mc:Fallback xmlns="">
            <p:pic>
              <p:nvPicPr>
                <p:cNvPr id="36" name="Encre 35">
                  <a:extLst>
                    <a:ext uri="{FF2B5EF4-FFF2-40B4-BE49-F238E27FC236}">
                      <a16:creationId xmlns:a16="http://schemas.microsoft.com/office/drawing/2014/main" id="{FF7BA97D-22C6-5147-9E57-35A90DBEE4A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014215" y="3329125"/>
                  <a:ext cx="141710" cy="30079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CFED729A-FFC8-924C-8189-7C812D328771}"/>
              </a:ext>
            </a:extLst>
          </p:cNvPr>
          <p:cNvGrpSpPr/>
          <p:nvPr/>
        </p:nvGrpSpPr>
        <p:grpSpPr>
          <a:xfrm rot="13268517" flipH="1" flipV="1">
            <a:off x="8715000" y="5415654"/>
            <a:ext cx="1238315" cy="362475"/>
            <a:chOff x="10318860" y="3944430"/>
            <a:chExt cx="718200" cy="36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38" name="Encre 37">
                  <a:extLst>
                    <a:ext uri="{FF2B5EF4-FFF2-40B4-BE49-F238E27FC236}">
                      <a16:creationId xmlns:a16="http://schemas.microsoft.com/office/drawing/2014/main" id="{5C932485-3B9B-7643-BB90-970DF16E6D00}"/>
                    </a:ext>
                  </a:extLst>
                </p14:cNvPr>
                <p14:cNvContentPartPr/>
                <p14:nvPr/>
              </p14:nvContentPartPr>
              <p14:xfrm>
                <a:off x="10318860" y="3960270"/>
                <a:ext cx="624960" cy="349920"/>
              </p14:xfrm>
            </p:contentPart>
          </mc:Choice>
          <mc:Fallback xmlns="">
            <p:pic>
              <p:nvPicPr>
                <p:cNvPr id="38" name="Encre 37">
                  <a:extLst>
                    <a:ext uri="{FF2B5EF4-FFF2-40B4-BE49-F238E27FC236}">
                      <a16:creationId xmlns:a16="http://schemas.microsoft.com/office/drawing/2014/main" id="{5C932485-3B9B-7643-BB90-970DF16E6D0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308416" y="3942102"/>
                  <a:ext cx="645639" cy="3858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39" name="Encre 38">
                  <a:extLst>
                    <a:ext uri="{FF2B5EF4-FFF2-40B4-BE49-F238E27FC236}">
                      <a16:creationId xmlns:a16="http://schemas.microsoft.com/office/drawing/2014/main" id="{C429162E-B40E-E642-829C-4A8F1A17DB41}"/>
                    </a:ext>
                  </a:extLst>
                </p14:cNvPr>
                <p14:cNvContentPartPr/>
                <p14:nvPr/>
              </p14:nvContentPartPr>
              <p14:xfrm>
                <a:off x="10863900" y="3944430"/>
                <a:ext cx="73800" cy="86760"/>
              </p14:xfrm>
            </p:contentPart>
          </mc:Choice>
          <mc:Fallback xmlns="">
            <p:pic>
              <p:nvPicPr>
                <p:cNvPr id="39" name="Encre 38">
                  <a:extLst>
                    <a:ext uri="{FF2B5EF4-FFF2-40B4-BE49-F238E27FC236}">
                      <a16:creationId xmlns:a16="http://schemas.microsoft.com/office/drawing/2014/main" id="{C429162E-B40E-E642-829C-4A8F1A17DB4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853447" y="3926642"/>
                  <a:ext cx="94497" cy="1226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40" name="Encre 39">
                  <a:extLst>
                    <a:ext uri="{FF2B5EF4-FFF2-40B4-BE49-F238E27FC236}">
                      <a16:creationId xmlns:a16="http://schemas.microsoft.com/office/drawing/2014/main" id="{91DE880E-E0BF-D943-BBE2-44884F62CD25}"/>
                    </a:ext>
                  </a:extLst>
                </p14:cNvPr>
                <p14:cNvContentPartPr/>
                <p14:nvPr/>
              </p14:nvContentPartPr>
              <p14:xfrm>
                <a:off x="10948140" y="3951270"/>
                <a:ext cx="88920" cy="122040"/>
              </p14:xfrm>
            </p:contentPart>
          </mc:Choice>
          <mc:Fallback xmlns="">
            <p:pic>
              <p:nvPicPr>
                <p:cNvPr id="40" name="Encre 39">
                  <a:extLst>
                    <a:ext uri="{FF2B5EF4-FFF2-40B4-BE49-F238E27FC236}">
                      <a16:creationId xmlns:a16="http://schemas.microsoft.com/office/drawing/2014/main" id="{91DE880E-E0BF-D943-BBE2-44884F62CD2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937703" y="3933109"/>
                  <a:ext cx="109585" cy="15799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e 40">
            <a:extLst>
              <a:ext uri="{FF2B5EF4-FFF2-40B4-BE49-F238E27FC236}">
                <a16:creationId xmlns:a16="http://schemas.microsoft.com/office/drawing/2014/main" id="{93B69972-EE39-C643-AF78-3792CD2C6748}"/>
              </a:ext>
            </a:extLst>
          </p:cNvPr>
          <p:cNvGrpSpPr/>
          <p:nvPr/>
        </p:nvGrpSpPr>
        <p:grpSpPr>
          <a:xfrm rot="4989454" flipV="1">
            <a:off x="9730329" y="3064355"/>
            <a:ext cx="3065922" cy="1129947"/>
            <a:chOff x="8998020" y="5897430"/>
            <a:chExt cx="2489040" cy="90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42" name="Encre 41">
                  <a:extLst>
                    <a:ext uri="{FF2B5EF4-FFF2-40B4-BE49-F238E27FC236}">
                      <a16:creationId xmlns:a16="http://schemas.microsoft.com/office/drawing/2014/main" id="{E72DEF8C-B73F-2945-B49F-1024A63DD54B}"/>
                    </a:ext>
                  </a:extLst>
                </p14:cNvPr>
                <p14:cNvContentPartPr/>
                <p14:nvPr/>
              </p14:nvContentPartPr>
              <p14:xfrm>
                <a:off x="9005220" y="5897430"/>
                <a:ext cx="2481840" cy="906840"/>
              </p14:xfrm>
            </p:contentPart>
          </mc:Choice>
          <mc:Fallback xmlns="">
            <p:pic>
              <p:nvPicPr>
                <p:cNvPr id="42" name="Encre 41">
                  <a:extLst>
                    <a:ext uri="{FF2B5EF4-FFF2-40B4-BE49-F238E27FC236}">
                      <a16:creationId xmlns:a16="http://schemas.microsoft.com/office/drawing/2014/main" id="{E72DEF8C-B73F-2945-B49F-1024A63DD54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990899" y="5883274"/>
                  <a:ext cx="2510773" cy="9354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43" name="Encre 42">
                  <a:extLst>
                    <a:ext uri="{FF2B5EF4-FFF2-40B4-BE49-F238E27FC236}">
                      <a16:creationId xmlns:a16="http://schemas.microsoft.com/office/drawing/2014/main" id="{AB7A4BE4-C08F-6E46-B253-B3D259BBE84D}"/>
                    </a:ext>
                  </a:extLst>
                </p14:cNvPr>
                <p14:cNvContentPartPr/>
                <p14:nvPr/>
              </p14:nvContentPartPr>
              <p14:xfrm>
                <a:off x="8998020" y="5899590"/>
                <a:ext cx="9720" cy="151560"/>
              </p14:xfrm>
            </p:contentPart>
          </mc:Choice>
          <mc:Fallback xmlns="">
            <p:pic>
              <p:nvPicPr>
                <p:cNvPr id="43" name="Encre 42">
                  <a:extLst>
                    <a:ext uri="{FF2B5EF4-FFF2-40B4-BE49-F238E27FC236}">
                      <a16:creationId xmlns:a16="http://schemas.microsoft.com/office/drawing/2014/main" id="{AB7A4BE4-C08F-6E46-B253-B3D259BBE84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984012" y="5885128"/>
                  <a:ext cx="38022" cy="1801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44" name="Encre 43">
                  <a:extLst>
                    <a:ext uri="{FF2B5EF4-FFF2-40B4-BE49-F238E27FC236}">
                      <a16:creationId xmlns:a16="http://schemas.microsoft.com/office/drawing/2014/main" id="{012FB4F4-C472-A242-834A-3132F8F2AB7D}"/>
                    </a:ext>
                  </a:extLst>
                </p14:cNvPr>
                <p14:cNvContentPartPr/>
                <p14:nvPr/>
              </p14:nvContentPartPr>
              <p14:xfrm>
                <a:off x="9024660" y="5907510"/>
                <a:ext cx="134280" cy="59400"/>
              </p14:xfrm>
            </p:contentPart>
          </mc:Choice>
          <mc:Fallback xmlns="">
            <p:pic>
              <p:nvPicPr>
                <p:cNvPr id="44" name="Encre 43">
                  <a:extLst>
                    <a:ext uri="{FF2B5EF4-FFF2-40B4-BE49-F238E27FC236}">
                      <a16:creationId xmlns:a16="http://schemas.microsoft.com/office/drawing/2014/main" id="{012FB4F4-C472-A242-834A-3132F8F2AB7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010064" y="5893022"/>
                  <a:ext cx="163179" cy="88086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45" name="Picture 4" descr="Mini refrigerateur en forme de canette Coca-Cola - Achat / Vente armoire a  boisson - Cdiscount">
            <a:extLst>
              <a:ext uri="{FF2B5EF4-FFF2-40B4-BE49-F238E27FC236}">
                <a16:creationId xmlns:a16="http://schemas.microsoft.com/office/drawing/2014/main" id="{62E2568E-FCE0-F248-AC06-0F6721130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267" y="639313"/>
            <a:ext cx="552183" cy="5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19CA360-9594-4490-B19D-848F3EC59687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8132" y="1860578"/>
            <a:ext cx="3806600" cy="285495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75243A86-8933-4138-8E5D-CD49A6DFD58E}"/>
              </a:ext>
            </a:extLst>
          </p:cNvPr>
          <p:cNvSpPr txBox="1"/>
          <p:nvPr/>
        </p:nvSpPr>
        <p:spPr>
          <a:xfrm>
            <a:off x="4928135" y="2695074"/>
            <a:ext cx="1714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linkClick r:id="rId26"/>
              </a:rPr>
              <a:t>Vidéo de démo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8869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4D5A6D-D6AF-4A6C-9573-1F7F31F3D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Site google pour faire de la classification d’image :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F18C4EE-86FF-4819-B22D-21E4DD85C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32" y="1305074"/>
            <a:ext cx="6444342" cy="3062941"/>
          </a:xfrm>
          <a:prstGeom prst="rect">
            <a:avLst/>
          </a:prstGeom>
        </p:spPr>
      </p:pic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2C3962B3-E6AD-4CC2-A8CA-1795BEB400BA}"/>
              </a:ext>
            </a:extLst>
          </p:cNvPr>
          <p:cNvCxnSpPr>
            <a:cxnSpLocks/>
          </p:cNvCxnSpPr>
          <p:nvPr/>
        </p:nvCxnSpPr>
        <p:spPr>
          <a:xfrm flipV="1">
            <a:off x="6383383" y="3171518"/>
            <a:ext cx="2560320" cy="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>
            <a:extLst>
              <a:ext uri="{FF2B5EF4-FFF2-40B4-BE49-F238E27FC236}">
                <a16:creationId xmlns:a16="http://schemas.microsoft.com/office/drawing/2014/main" id="{BC594095-8820-41C7-A797-6C136DF6E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720" y="3430806"/>
            <a:ext cx="646294" cy="64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Mini refrigerateur en forme de canette Coca-Cola - Achat / Vente armoire a  boisson - Cdiscount">
            <a:extLst>
              <a:ext uri="{FF2B5EF4-FFF2-40B4-BE49-F238E27FC236}">
                <a16:creationId xmlns:a16="http://schemas.microsoft.com/office/drawing/2014/main" id="{48A33ADD-B4E8-4EC0-94E3-D280AC483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449" y="2222604"/>
            <a:ext cx="600554" cy="60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CB7E64F-5B87-44FB-8E89-A22F8E4A88E7}"/>
              </a:ext>
            </a:extLst>
          </p:cNvPr>
          <p:cNvSpPr txBox="1"/>
          <p:nvPr/>
        </p:nvSpPr>
        <p:spPr>
          <a:xfrm>
            <a:off x="367593" y="4612940"/>
            <a:ext cx="61794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lvl="1"/>
            <a:r>
              <a:rPr lang="fr-FR" dirty="0">
                <a:hlinkClick r:id="rId5"/>
              </a:rPr>
              <a:t>Vidéo détection partie 1</a:t>
            </a:r>
            <a:endParaRPr lang="fr-FR" dirty="0"/>
          </a:p>
          <a:p>
            <a:pPr marL="914400" lvl="1" indent="-514350">
              <a:buFont typeface="+mj-lt"/>
              <a:buAutoNum type="arabicPeriod"/>
            </a:pPr>
            <a:r>
              <a:rPr lang="fr-FR" dirty="0"/>
              <a:t>Classification d’objet</a:t>
            </a:r>
          </a:p>
          <a:p>
            <a:pPr marL="914400" lvl="1" indent="-514350">
              <a:buFont typeface="+mj-lt"/>
              <a:buAutoNum type="arabicPeriod"/>
            </a:pPr>
            <a:r>
              <a:rPr lang="fr-FR" dirty="0"/>
              <a:t>Entrainement du modèle IA</a:t>
            </a:r>
          </a:p>
          <a:p>
            <a:pPr marL="400050" lvl="1"/>
            <a:r>
              <a:rPr lang="fr-FR" dirty="0">
                <a:hlinkClick r:id="rId6"/>
              </a:rPr>
              <a:t>Vidéo détection partie 2</a:t>
            </a:r>
            <a:endParaRPr lang="fr-FR" dirty="0"/>
          </a:p>
          <a:p>
            <a:pPr marL="914400" lvl="1" indent="-514350">
              <a:buFont typeface="+mj-lt"/>
              <a:buAutoNum type="arabicPeriod"/>
            </a:pPr>
            <a:r>
              <a:rPr lang="fr-FR" dirty="0"/>
              <a:t>Export du modèle et utilisation d’un script fourni</a:t>
            </a:r>
          </a:p>
          <a:p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7C67FB9-D495-4887-A2E8-2EBA1D5DC8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19235" y="2823158"/>
            <a:ext cx="2609850" cy="1476375"/>
          </a:xfrm>
          <a:prstGeom prst="rect">
            <a:avLst/>
          </a:prstGeom>
        </p:spPr>
      </p:pic>
      <p:sp>
        <p:nvSpPr>
          <p:cNvPr id="11" name="Accolade ouvrante 10">
            <a:extLst>
              <a:ext uri="{FF2B5EF4-FFF2-40B4-BE49-F238E27FC236}">
                <a16:creationId xmlns:a16="http://schemas.microsoft.com/office/drawing/2014/main" id="{6ADE74B7-7249-48A2-9F98-36CBEF490DC2}"/>
              </a:ext>
            </a:extLst>
          </p:cNvPr>
          <p:cNvSpPr/>
          <p:nvPr/>
        </p:nvSpPr>
        <p:spPr>
          <a:xfrm>
            <a:off x="9196251" y="2928797"/>
            <a:ext cx="126410" cy="651563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E95E821-6A23-460F-ADDE-B9C55E43E0E9}"/>
              </a:ext>
            </a:extLst>
          </p:cNvPr>
          <p:cNvSpPr txBox="1"/>
          <p:nvPr/>
        </p:nvSpPr>
        <p:spPr>
          <a:xfrm>
            <a:off x="7341326" y="2836544"/>
            <a:ext cx="3204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Export du modèle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4B597C9-4152-4AD2-BDF9-A6482484DAE4}"/>
              </a:ext>
            </a:extLst>
          </p:cNvPr>
          <p:cNvSpPr txBox="1"/>
          <p:nvPr/>
        </p:nvSpPr>
        <p:spPr>
          <a:xfrm>
            <a:off x="6096000" y="3624361"/>
            <a:ext cx="3204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Export d’un script de test du modèle sur une image</a:t>
            </a: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55F1CBA3-3492-4334-94BF-43017F177FCD}"/>
              </a:ext>
            </a:extLst>
          </p:cNvPr>
          <p:cNvCxnSpPr>
            <a:cxnSpLocks/>
          </p:cNvCxnSpPr>
          <p:nvPr/>
        </p:nvCxnSpPr>
        <p:spPr>
          <a:xfrm>
            <a:off x="6383383" y="3373201"/>
            <a:ext cx="3016294" cy="37950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369D6460-3CE0-496B-954D-6B0799E5AFF3}"/>
              </a:ext>
            </a:extLst>
          </p:cNvPr>
          <p:cNvSpPr txBox="1"/>
          <p:nvPr/>
        </p:nvSpPr>
        <p:spPr>
          <a:xfrm>
            <a:off x="8354291" y="5328422"/>
            <a:ext cx="3092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En 5 minutes et modifiable</a:t>
            </a:r>
          </a:p>
        </p:txBody>
      </p:sp>
    </p:spTree>
    <p:extLst>
      <p:ext uri="{BB962C8B-B14F-4D97-AF65-F5344CB8AC3E}">
        <p14:creationId xmlns:p14="http://schemas.microsoft.com/office/powerpoint/2010/main" val="3568637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918918-5C85-4C9C-9EBB-BD289FEB2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47" y="-236663"/>
            <a:ext cx="10972800" cy="1143000"/>
          </a:xfrm>
        </p:spPr>
        <p:txBody>
          <a:bodyPr>
            <a:normAutofit/>
          </a:bodyPr>
          <a:lstStyle/>
          <a:p>
            <a:r>
              <a:rPr lang="fr-FR" sz="3200" dirty="0"/>
              <a:t>Analyse du script python fourni 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B72B0D4-B034-4B78-82EB-D23A0410D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2861515"/>
            <a:ext cx="4968240" cy="266051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dirty="0"/>
              <a:t>Chargement du modèle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Lecture image en local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Prédiction calculée sur l’image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CCDDB7C-F8EE-4087-A959-90D3CB144A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6" t="52981" r="11961" b="22580"/>
          <a:stretch/>
        </p:blipFill>
        <p:spPr>
          <a:xfrm>
            <a:off x="0" y="506876"/>
            <a:ext cx="4586839" cy="67134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2000CFE-2023-4F81-8203-9B4E17CDCF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82" t="15024" r="14379" b="66065"/>
          <a:stretch/>
        </p:blipFill>
        <p:spPr>
          <a:xfrm>
            <a:off x="3475478" y="1119090"/>
            <a:ext cx="3071956" cy="437358"/>
          </a:xfrm>
          <a:prstGeom prst="rect">
            <a:avLst/>
          </a:prstGeom>
        </p:spPr>
      </p:pic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62E59767-641E-4681-A134-B163B5758A53}"/>
              </a:ext>
            </a:extLst>
          </p:cNvPr>
          <p:cNvCxnSpPr>
            <a:cxnSpLocks/>
          </p:cNvCxnSpPr>
          <p:nvPr/>
        </p:nvCxnSpPr>
        <p:spPr>
          <a:xfrm>
            <a:off x="2907792" y="1050352"/>
            <a:ext cx="0" cy="1811163"/>
          </a:xfrm>
          <a:prstGeom prst="straightConnector1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1836509F-A6BD-461F-8111-07211B0083D8}"/>
              </a:ext>
            </a:extLst>
          </p:cNvPr>
          <p:cNvCxnSpPr>
            <a:cxnSpLocks/>
          </p:cNvCxnSpPr>
          <p:nvPr/>
        </p:nvCxnSpPr>
        <p:spPr>
          <a:xfrm flipV="1">
            <a:off x="4240203" y="1678906"/>
            <a:ext cx="0" cy="1325551"/>
          </a:xfrm>
          <a:prstGeom prst="straightConnector1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6" name="Groupe 5">
            <a:extLst>
              <a:ext uri="{FF2B5EF4-FFF2-40B4-BE49-F238E27FC236}">
                <a16:creationId xmlns:a16="http://schemas.microsoft.com/office/drawing/2014/main" id="{29DC797E-B269-4DC0-880D-A08F8BEF83E2}"/>
              </a:ext>
            </a:extLst>
          </p:cNvPr>
          <p:cNvGrpSpPr/>
          <p:nvPr/>
        </p:nvGrpSpPr>
        <p:grpSpPr>
          <a:xfrm>
            <a:off x="6027442" y="704906"/>
            <a:ext cx="4881930" cy="5448188"/>
            <a:chOff x="6027442" y="704906"/>
            <a:chExt cx="4881930" cy="5448188"/>
          </a:xfrm>
        </p:grpSpPr>
        <p:pic>
          <p:nvPicPr>
            <p:cNvPr id="43" name="Espace réservé du contenu 6">
              <a:extLst>
                <a:ext uri="{FF2B5EF4-FFF2-40B4-BE49-F238E27FC236}">
                  <a16:creationId xmlns:a16="http://schemas.microsoft.com/office/drawing/2014/main" id="{3DF468DD-3579-40B5-B20F-24490D462D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8929" y="704906"/>
              <a:ext cx="4620443" cy="5448188"/>
            </a:xfrm>
            <a:prstGeom prst="rect">
              <a:avLst/>
            </a:prstGeom>
          </p:spPr>
        </p:pic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7FC9FBB4-175D-4BE5-B90C-6DA79E7A34DB}"/>
                </a:ext>
              </a:extLst>
            </p:cNvPr>
            <p:cNvSpPr/>
            <p:nvPr/>
          </p:nvSpPr>
          <p:spPr>
            <a:xfrm>
              <a:off x="6622550" y="1839114"/>
              <a:ext cx="3534508" cy="149470"/>
            </a:xfrm>
            <a:prstGeom prst="rect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  <a:alpha val="7000"/>
                    <a:lumMod val="51000"/>
                    <a:lumOff val="49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3C3693D-3F78-415D-A260-ED3B76FB6F37}"/>
                </a:ext>
              </a:extLst>
            </p:cNvPr>
            <p:cNvSpPr/>
            <p:nvPr/>
          </p:nvSpPr>
          <p:spPr>
            <a:xfrm>
              <a:off x="6622550" y="2971855"/>
              <a:ext cx="3534508" cy="149470"/>
            </a:xfrm>
            <a:prstGeom prst="rect">
              <a:avLst/>
            </a:prstGeom>
            <a:solidFill>
              <a:srgbClr val="FF0000">
                <a:alpha val="29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1B7E9E4-C7D4-4972-8146-5068BB4FE2E4}"/>
                </a:ext>
              </a:extLst>
            </p:cNvPr>
            <p:cNvSpPr/>
            <p:nvPr/>
          </p:nvSpPr>
          <p:spPr>
            <a:xfrm>
              <a:off x="6622550" y="5813236"/>
              <a:ext cx="3534508" cy="149470"/>
            </a:xfrm>
            <a:prstGeom prst="rect">
              <a:avLst/>
            </a:prstGeom>
            <a:solidFill>
              <a:srgbClr val="FF0000">
                <a:alpha val="29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7" name="Dodécagone 46">
              <a:extLst>
                <a:ext uri="{FF2B5EF4-FFF2-40B4-BE49-F238E27FC236}">
                  <a16:creationId xmlns:a16="http://schemas.microsoft.com/office/drawing/2014/main" id="{5CB2D150-AF39-4424-B335-7D805CE92F2B}"/>
                </a:ext>
              </a:extLst>
            </p:cNvPr>
            <p:cNvSpPr/>
            <p:nvPr/>
          </p:nvSpPr>
          <p:spPr>
            <a:xfrm>
              <a:off x="6050725" y="1665873"/>
              <a:ext cx="451555" cy="417689"/>
            </a:xfrm>
            <a:prstGeom prst="dodecag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1</a:t>
              </a:r>
            </a:p>
          </p:txBody>
        </p:sp>
        <p:sp>
          <p:nvSpPr>
            <p:cNvPr id="48" name="Dodécagone 47">
              <a:extLst>
                <a:ext uri="{FF2B5EF4-FFF2-40B4-BE49-F238E27FC236}">
                  <a16:creationId xmlns:a16="http://schemas.microsoft.com/office/drawing/2014/main" id="{F6BC0AC5-276B-4CF2-8C01-AB1303993CD7}"/>
                </a:ext>
              </a:extLst>
            </p:cNvPr>
            <p:cNvSpPr/>
            <p:nvPr/>
          </p:nvSpPr>
          <p:spPr>
            <a:xfrm>
              <a:off x="6050725" y="2841381"/>
              <a:ext cx="451555" cy="417689"/>
            </a:xfrm>
            <a:prstGeom prst="dodecagon">
              <a:avLst/>
            </a:prstGeom>
            <a:gradFill>
              <a:gsLst>
                <a:gs pos="0">
                  <a:srgbClr val="FF0000">
                    <a:alpha val="14000"/>
                  </a:srgb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2</a:t>
              </a:r>
            </a:p>
          </p:txBody>
        </p:sp>
        <p:sp>
          <p:nvSpPr>
            <p:cNvPr id="49" name="Dodécagone 48">
              <a:extLst>
                <a:ext uri="{FF2B5EF4-FFF2-40B4-BE49-F238E27FC236}">
                  <a16:creationId xmlns:a16="http://schemas.microsoft.com/office/drawing/2014/main" id="{298552FF-691D-4D7E-B27E-4C5BADAF23D2}"/>
                </a:ext>
              </a:extLst>
            </p:cNvPr>
            <p:cNvSpPr/>
            <p:nvPr/>
          </p:nvSpPr>
          <p:spPr>
            <a:xfrm>
              <a:off x="6027442" y="5676098"/>
              <a:ext cx="451555" cy="417689"/>
            </a:xfrm>
            <a:prstGeom prst="dodecagon">
              <a:avLst/>
            </a:prstGeom>
            <a:gradFill>
              <a:gsLst>
                <a:gs pos="0">
                  <a:srgbClr val="FF0000">
                    <a:alpha val="14000"/>
                  </a:srgb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3</a:t>
              </a:r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2F0FC753-1AAF-4715-9B4E-E44FFCECD62A}"/>
              </a:ext>
            </a:extLst>
          </p:cNvPr>
          <p:cNvGrpSpPr/>
          <p:nvPr/>
        </p:nvGrpSpPr>
        <p:grpSpPr>
          <a:xfrm>
            <a:off x="653145" y="3458919"/>
            <a:ext cx="4500748" cy="3107909"/>
            <a:chOff x="653145" y="3458919"/>
            <a:chExt cx="4500748" cy="3107909"/>
          </a:xfrm>
        </p:grpSpPr>
        <p:sp>
          <p:nvSpPr>
            <p:cNvPr id="50" name="Rectangle : coins arrondis 49">
              <a:extLst>
                <a:ext uri="{FF2B5EF4-FFF2-40B4-BE49-F238E27FC236}">
                  <a16:creationId xmlns:a16="http://schemas.microsoft.com/office/drawing/2014/main" id="{1C8BB532-8365-4155-913A-042C3227EE0A}"/>
                </a:ext>
              </a:extLst>
            </p:cNvPr>
            <p:cNvSpPr/>
            <p:nvPr/>
          </p:nvSpPr>
          <p:spPr>
            <a:xfrm>
              <a:off x="653145" y="3458919"/>
              <a:ext cx="4500748" cy="1671222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Bulle narrative : rectangle à coins arrondis 58">
              <a:extLst>
                <a:ext uri="{FF2B5EF4-FFF2-40B4-BE49-F238E27FC236}">
                  <a16:creationId xmlns:a16="http://schemas.microsoft.com/office/drawing/2014/main" id="{D4D80AD1-DE10-4B57-BDDF-AE3B424D2A60}"/>
                </a:ext>
              </a:extLst>
            </p:cNvPr>
            <p:cNvSpPr/>
            <p:nvPr/>
          </p:nvSpPr>
          <p:spPr>
            <a:xfrm>
              <a:off x="1055434" y="5620745"/>
              <a:ext cx="1959016" cy="946083"/>
            </a:xfrm>
            <a:prstGeom prst="wedgeRoundRectCallout">
              <a:avLst>
                <a:gd name="adj1" fmla="val 109861"/>
                <a:gd name="adj2" fmla="val -117576"/>
                <a:gd name="adj3" fmla="val 16667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À répéter pour chaque photo d’objet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157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918918-5C85-4C9C-9EBB-BD289FEB2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983" y="-258673"/>
            <a:ext cx="10972800" cy="1143000"/>
          </a:xfrm>
        </p:spPr>
        <p:txBody>
          <a:bodyPr>
            <a:normAutofit/>
          </a:bodyPr>
          <a:lstStyle/>
          <a:p>
            <a:r>
              <a:rPr lang="fr-FR" sz="3200" dirty="0"/>
              <a:t>Adaptations du script python fourni 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B72B0D4-B034-4B78-82EB-D23A0410D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2861515"/>
            <a:ext cx="4968240" cy="266051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dirty="0"/>
              <a:t>Chargement du modèle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Lecture image en local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Prédiction calculée sur l’image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CCDDB7C-F8EE-4087-A959-90D3CB144A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6" t="52981" r="11961" b="22580"/>
          <a:stretch/>
        </p:blipFill>
        <p:spPr>
          <a:xfrm>
            <a:off x="0" y="506876"/>
            <a:ext cx="4586839" cy="671345"/>
          </a:xfrm>
          <a:prstGeom prst="rect">
            <a:avLst/>
          </a:prstGeom>
        </p:spPr>
      </p:pic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62E59767-641E-4681-A134-B163B5758A53}"/>
              </a:ext>
            </a:extLst>
          </p:cNvPr>
          <p:cNvCxnSpPr>
            <a:cxnSpLocks/>
          </p:cNvCxnSpPr>
          <p:nvPr/>
        </p:nvCxnSpPr>
        <p:spPr>
          <a:xfrm>
            <a:off x="2907792" y="1050352"/>
            <a:ext cx="0" cy="1811163"/>
          </a:xfrm>
          <a:prstGeom prst="straightConnector1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78A3AA5A-F8F6-4695-8AC4-14312C86B789}"/>
              </a:ext>
            </a:extLst>
          </p:cNvPr>
          <p:cNvGrpSpPr/>
          <p:nvPr/>
        </p:nvGrpSpPr>
        <p:grpSpPr>
          <a:xfrm>
            <a:off x="3475478" y="1119090"/>
            <a:ext cx="3071956" cy="1885367"/>
            <a:chOff x="3475478" y="1119090"/>
            <a:chExt cx="3071956" cy="1885367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12000CFE-2023-4F81-8203-9B4E17CDCF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0482" t="15024" r="14379" b="66065"/>
            <a:stretch/>
          </p:blipFill>
          <p:spPr>
            <a:xfrm>
              <a:off x="3475478" y="1119090"/>
              <a:ext cx="3071956" cy="437358"/>
            </a:xfrm>
            <a:prstGeom prst="rect">
              <a:avLst/>
            </a:prstGeom>
          </p:spPr>
        </p:pic>
        <p:cxnSp>
          <p:nvCxnSpPr>
            <p:cNvPr id="22" name="Connecteur droit avec flèche 21">
              <a:extLst>
                <a:ext uri="{FF2B5EF4-FFF2-40B4-BE49-F238E27FC236}">
                  <a16:creationId xmlns:a16="http://schemas.microsoft.com/office/drawing/2014/main" id="{1836509F-A6BD-461F-8111-07211B0083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40203" y="1678906"/>
              <a:ext cx="0" cy="1325551"/>
            </a:xfrm>
            <a:prstGeom prst="straightConnector1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79CAE54A-3684-41DB-BF6E-073A1EDD6444}"/>
              </a:ext>
            </a:extLst>
          </p:cNvPr>
          <p:cNvGrpSpPr/>
          <p:nvPr/>
        </p:nvGrpSpPr>
        <p:grpSpPr>
          <a:xfrm>
            <a:off x="684716" y="576574"/>
            <a:ext cx="11154807" cy="6098699"/>
            <a:chOff x="653145" y="621248"/>
            <a:chExt cx="11154807" cy="6098699"/>
          </a:xfrm>
        </p:grpSpPr>
        <p:sp>
          <p:nvSpPr>
            <p:cNvPr id="19" name="Espace réservé du contenu 2">
              <a:extLst>
                <a:ext uri="{FF2B5EF4-FFF2-40B4-BE49-F238E27FC236}">
                  <a16:creationId xmlns:a16="http://schemas.microsoft.com/office/drawing/2014/main" id="{DEAA2E27-57BC-4083-9EA3-A1D4F3E3E105}"/>
                </a:ext>
              </a:extLst>
            </p:cNvPr>
            <p:cNvSpPr txBox="1">
              <a:spLocks/>
            </p:cNvSpPr>
            <p:nvPr/>
          </p:nvSpPr>
          <p:spPr>
            <a:xfrm>
              <a:off x="6839712" y="621248"/>
              <a:ext cx="4968240" cy="6098699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14350" marR="0" lvl="0" indent="-51435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fr-FR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Chargement du modèle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514350" marR="0" lvl="0" indent="-51435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514350" marR="0" lvl="0" indent="-51435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+mj-lt"/>
                <a:buAutoNum type="arabicPeriod" startAt="2"/>
                <a:tabLst/>
                <a:defRPr/>
              </a:pPr>
              <a:r>
                <a:rPr kumimoji="0" lang="fr-FR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Prise de photo Camera Pi + sauvegarde locale +lecture de la photo</a:t>
              </a:r>
            </a:p>
            <a:p>
              <a:pPr marL="514350" marR="0" lvl="0" indent="-51435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+mj-lt"/>
                <a:buAutoNum type="arabicPeriod" startAt="2"/>
                <a:tabLst/>
                <a:defRPr/>
              </a:pPr>
              <a:r>
                <a:rPr kumimoji="0" lang="fr-FR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Prédiction calculée sur l’image</a:t>
              </a:r>
            </a:p>
            <a:p>
              <a:pPr marL="514350" marR="0" lvl="0" indent="-51435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+mj-lt"/>
                <a:buAutoNum type="arabicPeriod" startAt="2"/>
                <a:tabLst/>
                <a:defRPr/>
              </a:pPr>
              <a:r>
                <a:rPr kumimoji="0" lang="fr-FR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Commande servomoteurs en fonction de la prédiction</a:t>
              </a:r>
            </a:p>
          </p:txBody>
        </p:sp>
        <p:sp>
          <p:nvSpPr>
            <p:cNvPr id="14" name="Rectangle : coins arrondis 13">
              <a:extLst>
                <a:ext uri="{FF2B5EF4-FFF2-40B4-BE49-F238E27FC236}">
                  <a16:creationId xmlns:a16="http://schemas.microsoft.com/office/drawing/2014/main" id="{93AE440B-E267-4B96-9D95-D9A08548D453}"/>
                </a:ext>
              </a:extLst>
            </p:cNvPr>
            <p:cNvSpPr/>
            <p:nvPr/>
          </p:nvSpPr>
          <p:spPr>
            <a:xfrm>
              <a:off x="653145" y="3458919"/>
              <a:ext cx="4500748" cy="1671222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D181FEC3-A990-4AC7-8728-384EB9900413}"/>
                </a:ext>
              </a:extLst>
            </p:cNvPr>
            <p:cNvSpPr txBox="1"/>
            <p:nvPr/>
          </p:nvSpPr>
          <p:spPr>
            <a:xfrm>
              <a:off x="7076912" y="1245754"/>
              <a:ext cx="22072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Boucle sans fin:</a:t>
              </a:r>
            </a:p>
          </p:txBody>
        </p:sp>
        <p:grpSp>
          <p:nvGrpSpPr>
            <p:cNvPr id="38" name="Groupe 37">
              <a:extLst>
                <a:ext uri="{FF2B5EF4-FFF2-40B4-BE49-F238E27FC236}">
                  <a16:creationId xmlns:a16="http://schemas.microsoft.com/office/drawing/2014/main" id="{7EFFB749-C6E3-4BC9-BC1C-B3DC1E70A70C}"/>
                </a:ext>
              </a:extLst>
            </p:cNvPr>
            <p:cNvGrpSpPr/>
            <p:nvPr/>
          </p:nvGrpSpPr>
          <p:grpSpPr>
            <a:xfrm>
              <a:off x="7725411" y="1965910"/>
              <a:ext cx="521268" cy="461665"/>
              <a:chOff x="7644181" y="1756833"/>
              <a:chExt cx="473057" cy="627207"/>
            </a:xfrm>
          </p:grpSpPr>
          <p:sp>
            <p:nvSpPr>
              <p:cNvPr id="35" name="Flèche : courbe vers la gauche 34">
                <a:extLst>
                  <a:ext uri="{FF2B5EF4-FFF2-40B4-BE49-F238E27FC236}">
                    <a16:creationId xmlns:a16="http://schemas.microsoft.com/office/drawing/2014/main" id="{EDE8A6A4-D0FA-48C0-A000-8E7C6BE2A4F9}"/>
                  </a:ext>
                </a:extLst>
              </p:cNvPr>
              <p:cNvSpPr/>
              <p:nvPr/>
            </p:nvSpPr>
            <p:spPr>
              <a:xfrm rot="5400000">
                <a:off x="7739316" y="2017509"/>
                <a:ext cx="271396" cy="461665"/>
              </a:xfrm>
              <a:prstGeom prst="curvedLef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" name="Flèche : courbe vers la gauche 35">
                <a:extLst>
                  <a:ext uri="{FF2B5EF4-FFF2-40B4-BE49-F238E27FC236}">
                    <a16:creationId xmlns:a16="http://schemas.microsoft.com/office/drawing/2014/main" id="{C7DFC9B2-A818-45C7-BB9A-2FA222B2DDA5}"/>
                  </a:ext>
                </a:extLst>
              </p:cNvPr>
              <p:cNvSpPr/>
              <p:nvPr/>
            </p:nvSpPr>
            <p:spPr>
              <a:xfrm rot="16200000">
                <a:off x="7750708" y="1661698"/>
                <a:ext cx="271396" cy="461665"/>
              </a:xfrm>
              <a:prstGeom prst="curvedLef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cxnSp>
          <p:nvCxnSpPr>
            <p:cNvPr id="16" name="Connecteur droit avec flèche 15">
              <a:extLst>
                <a:ext uri="{FF2B5EF4-FFF2-40B4-BE49-F238E27FC236}">
                  <a16:creationId xmlns:a16="http://schemas.microsoft.com/office/drawing/2014/main" id="{0916702C-246D-48CC-B70D-1773458BA1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31203" y="1678906"/>
              <a:ext cx="2083997" cy="1872305"/>
            </a:xfrm>
            <a:prstGeom prst="straightConnector1">
              <a:avLst/>
            </a:prstGeom>
            <a:ln>
              <a:solidFill>
                <a:srgbClr val="FF0000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0D57F795-AD49-44F7-AC16-09081311FDF5}"/>
              </a:ext>
            </a:extLst>
          </p:cNvPr>
          <p:cNvGrpSpPr/>
          <p:nvPr/>
        </p:nvGrpSpPr>
        <p:grpSpPr>
          <a:xfrm>
            <a:off x="6659880" y="1015298"/>
            <a:ext cx="5532120" cy="5599830"/>
            <a:chOff x="6659880" y="1015298"/>
            <a:chExt cx="5532120" cy="5599830"/>
          </a:xfrm>
        </p:grpSpPr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B611414F-DD02-4C13-B8D6-3F6F07352D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16887" y="1197105"/>
              <a:ext cx="496291" cy="1033095"/>
            </a:xfrm>
            <a:prstGeom prst="rect">
              <a:avLst/>
            </a:prstGeom>
          </p:spPr>
        </p:pic>
        <p:pic>
          <p:nvPicPr>
            <p:cNvPr id="27" name="Image 26">
              <a:extLst>
                <a:ext uri="{FF2B5EF4-FFF2-40B4-BE49-F238E27FC236}">
                  <a16:creationId xmlns:a16="http://schemas.microsoft.com/office/drawing/2014/main" id="{58F1A485-ACC5-4789-AF48-6F7377E851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14323" y="1015298"/>
              <a:ext cx="1425200" cy="1677767"/>
            </a:xfrm>
            <a:prstGeom prst="rect">
              <a:avLst/>
            </a:prstGeom>
          </p:spPr>
        </p:pic>
        <p:sp>
          <p:nvSpPr>
            <p:cNvPr id="28" name="Rectangle : coins arrondis 27">
              <a:extLst>
                <a:ext uri="{FF2B5EF4-FFF2-40B4-BE49-F238E27FC236}">
                  <a16:creationId xmlns:a16="http://schemas.microsoft.com/office/drawing/2014/main" id="{A2252546-F4E8-4C5C-85B0-29A8E40F553B}"/>
                </a:ext>
              </a:extLst>
            </p:cNvPr>
            <p:cNvSpPr/>
            <p:nvPr/>
          </p:nvSpPr>
          <p:spPr>
            <a:xfrm>
              <a:off x="6659880" y="2693065"/>
              <a:ext cx="5532120" cy="3922063"/>
            </a:xfrm>
            <a:prstGeom prst="roundRect">
              <a:avLst/>
            </a:prstGeom>
            <a:noFill/>
            <a:ln w="38100"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30" name="Connecteur droit avec flèche 29">
              <a:extLst>
                <a:ext uri="{FF2B5EF4-FFF2-40B4-BE49-F238E27FC236}">
                  <a16:creationId xmlns:a16="http://schemas.microsoft.com/office/drawing/2014/main" id="{F4A6F99D-804D-49F9-B737-0586AA147F73}"/>
                </a:ext>
              </a:extLst>
            </p:cNvPr>
            <p:cNvCxnSpPr>
              <a:cxnSpLocks/>
              <a:stCxn id="25" idx="1"/>
            </p:cNvCxnSpPr>
            <p:nvPr/>
          </p:nvCxnSpPr>
          <p:spPr>
            <a:xfrm flipH="1">
              <a:off x="9250387" y="1713653"/>
              <a:ext cx="566500" cy="886463"/>
            </a:xfrm>
            <a:prstGeom prst="straightConnector1">
              <a:avLst/>
            </a:prstGeom>
            <a:ln w="38100">
              <a:solidFill>
                <a:srgbClr val="00B050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D9CF68B4-92C7-43CB-99B1-91C1C0FCB431}"/>
                </a:ext>
              </a:extLst>
            </p:cNvPr>
            <p:cNvSpPr txBox="1"/>
            <p:nvPr/>
          </p:nvSpPr>
          <p:spPr>
            <a:xfrm>
              <a:off x="9406676" y="2220994"/>
              <a:ext cx="22072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Interruption</a:t>
              </a:r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9CE341E9-468E-4978-80E9-16F82B9206F0}"/>
              </a:ext>
            </a:extLst>
          </p:cNvPr>
          <p:cNvGrpSpPr/>
          <p:nvPr/>
        </p:nvGrpSpPr>
        <p:grpSpPr>
          <a:xfrm>
            <a:off x="1460660" y="0"/>
            <a:ext cx="5160607" cy="6462647"/>
            <a:chOff x="810351" y="103006"/>
            <a:chExt cx="5160607" cy="6462647"/>
          </a:xfrm>
        </p:grpSpPr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15CD790E-A137-40A9-B318-AC7731AEB1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0351" y="103006"/>
              <a:ext cx="4968240" cy="6442521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33FF968-6AC5-490C-A453-53D503682362}"/>
                </a:ext>
              </a:extLst>
            </p:cNvPr>
            <p:cNvSpPr/>
            <p:nvPr/>
          </p:nvSpPr>
          <p:spPr>
            <a:xfrm>
              <a:off x="1517864" y="4038819"/>
              <a:ext cx="4179581" cy="156274"/>
            </a:xfrm>
            <a:prstGeom prst="rect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  <a:alpha val="7000"/>
                    <a:lumMod val="51000"/>
                    <a:lumOff val="49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88D9373-48AA-4E61-91D6-EDC0A24A4700}"/>
                </a:ext>
              </a:extLst>
            </p:cNvPr>
            <p:cNvSpPr/>
            <p:nvPr/>
          </p:nvSpPr>
          <p:spPr>
            <a:xfrm>
              <a:off x="1351947" y="2417817"/>
              <a:ext cx="4179581" cy="156274"/>
            </a:xfrm>
            <a:prstGeom prst="rect">
              <a:avLst/>
            </a:prstGeom>
            <a:noFill/>
            <a:ln w="28575"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4" name="Dodécagone 23">
              <a:extLst>
                <a:ext uri="{FF2B5EF4-FFF2-40B4-BE49-F238E27FC236}">
                  <a16:creationId xmlns:a16="http://schemas.microsoft.com/office/drawing/2014/main" id="{14A6B907-5AED-45E3-B9EF-030CA9026351}"/>
                </a:ext>
              </a:extLst>
            </p:cNvPr>
            <p:cNvSpPr/>
            <p:nvPr/>
          </p:nvSpPr>
          <p:spPr>
            <a:xfrm>
              <a:off x="925648" y="3976742"/>
              <a:ext cx="533967" cy="436702"/>
            </a:xfrm>
            <a:prstGeom prst="dodecag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1</a:t>
              </a:r>
            </a:p>
          </p:txBody>
        </p:sp>
        <p:cxnSp>
          <p:nvCxnSpPr>
            <p:cNvPr id="31" name="Connecteur droit avec flèche 30">
              <a:extLst>
                <a:ext uri="{FF2B5EF4-FFF2-40B4-BE49-F238E27FC236}">
                  <a16:creationId xmlns:a16="http://schemas.microsoft.com/office/drawing/2014/main" id="{30BE09C6-D0A5-44CA-BB8A-6F0E224CB2AF}"/>
                </a:ext>
              </a:extLst>
            </p:cNvPr>
            <p:cNvCxnSpPr>
              <a:cxnSpLocks/>
            </p:cNvCxnSpPr>
            <p:nvPr/>
          </p:nvCxnSpPr>
          <p:spPr>
            <a:xfrm>
              <a:off x="5295307" y="2669553"/>
              <a:ext cx="675651" cy="1150923"/>
            </a:xfrm>
            <a:prstGeom prst="straightConnector1">
              <a:avLst/>
            </a:prstGeom>
            <a:ln>
              <a:solidFill>
                <a:srgbClr val="00B050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oupe 32">
              <a:extLst>
                <a:ext uri="{FF2B5EF4-FFF2-40B4-BE49-F238E27FC236}">
                  <a16:creationId xmlns:a16="http://schemas.microsoft.com/office/drawing/2014/main" id="{6661CC71-0300-402C-A4B2-DEA215CEC0A7}"/>
                </a:ext>
              </a:extLst>
            </p:cNvPr>
            <p:cNvGrpSpPr/>
            <p:nvPr/>
          </p:nvGrpSpPr>
          <p:grpSpPr>
            <a:xfrm>
              <a:off x="2582587" y="6156667"/>
              <a:ext cx="392818" cy="408986"/>
              <a:chOff x="7644181" y="1756833"/>
              <a:chExt cx="473057" cy="627207"/>
            </a:xfrm>
          </p:grpSpPr>
          <p:sp>
            <p:nvSpPr>
              <p:cNvPr id="34" name="Flèche : courbe vers la gauche 33">
                <a:extLst>
                  <a:ext uri="{FF2B5EF4-FFF2-40B4-BE49-F238E27FC236}">
                    <a16:creationId xmlns:a16="http://schemas.microsoft.com/office/drawing/2014/main" id="{F3EB55A8-A5BB-4E0B-8312-76D28B1D5571}"/>
                  </a:ext>
                </a:extLst>
              </p:cNvPr>
              <p:cNvSpPr/>
              <p:nvPr/>
            </p:nvSpPr>
            <p:spPr>
              <a:xfrm rot="5400000">
                <a:off x="7739316" y="2017509"/>
                <a:ext cx="271396" cy="461665"/>
              </a:xfrm>
              <a:prstGeom prst="curvedLef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" name="Flèche : courbe vers la gauche 36">
                <a:extLst>
                  <a:ext uri="{FF2B5EF4-FFF2-40B4-BE49-F238E27FC236}">
                    <a16:creationId xmlns:a16="http://schemas.microsoft.com/office/drawing/2014/main" id="{2BC0BEAD-1D75-4E38-8169-CB0F6458ECD4}"/>
                  </a:ext>
                </a:extLst>
              </p:cNvPr>
              <p:cNvSpPr/>
              <p:nvPr/>
            </p:nvSpPr>
            <p:spPr>
              <a:xfrm rot="16200000">
                <a:off x="7750708" y="1661698"/>
                <a:ext cx="271396" cy="461665"/>
              </a:xfrm>
              <a:prstGeom prst="curvedLef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3825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604B51-474C-004D-B926-35914001A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0313"/>
            <a:ext cx="10972800" cy="525462"/>
          </a:xfrm>
        </p:spPr>
        <p:txBody>
          <a:bodyPr>
            <a:noAutofit/>
          </a:bodyPr>
          <a:lstStyle/>
          <a:p>
            <a:pPr algn="l"/>
            <a:r>
              <a:rPr lang="fr-FR" sz="2800" dirty="0"/>
              <a:t>Détection par interruption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E3CC1829-2703-425D-871C-7EDCD256BFEE}"/>
              </a:ext>
            </a:extLst>
          </p:cNvPr>
          <p:cNvGrpSpPr/>
          <p:nvPr/>
        </p:nvGrpSpPr>
        <p:grpSpPr>
          <a:xfrm>
            <a:off x="353044" y="836912"/>
            <a:ext cx="4201446" cy="5448188"/>
            <a:chOff x="353044" y="836912"/>
            <a:chExt cx="4201446" cy="5448188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C6506904-6340-B24A-9A12-4C1072850F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3044" y="836912"/>
              <a:ext cx="4201446" cy="5448188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D68918F-E521-A646-9B02-91F5CA8CAF8B}"/>
                </a:ext>
              </a:extLst>
            </p:cNvPr>
            <p:cNvSpPr/>
            <p:nvPr/>
          </p:nvSpPr>
          <p:spPr>
            <a:xfrm>
              <a:off x="1019982" y="4154543"/>
              <a:ext cx="3534508" cy="149470"/>
            </a:xfrm>
            <a:prstGeom prst="rect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  <a:alpha val="7000"/>
                    <a:lumMod val="51000"/>
                    <a:lumOff val="49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972427C-53CC-7846-91A5-9590E4F07C4F}"/>
                </a:ext>
              </a:extLst>
            </p:cNvPr>
            <p:cNvSpPr/>
            <p:nvPr/>
          </p:nvSpPr>
          <p:spPr>
            <a:xfrm>
              <a:off x="798227" y="2777081"/>
              <a:ext cx="3534508" cy="149470"/>
            </a:xfrm>
            <a:prstGeom prst="rect">
              <a:avLst/>
            </a:prstGeom>
            <a:solidFill>
              <a:srgbClr val="FF0000">
                <a:alpha val="29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0" name="Dodécagone 29">
              <a:extLst>
                <a:ext uri="{FF2B5EF4-FFF2-40B4-BE49-F238E27FC236}">
                  <a16:creationId xmlns:a16="http://schemas.microsoft.com/office/drawing/2014/main" id="{3E5193D4-2175-7143-B39E-44BE3DD5C3A0}"/>
                </a:ext>
              </a:extLst>
            </p:cNvPr>
            <p:cNvSpPr/>
            <p:nvPr/>
          </p:nvSpPr>
          <p:spPr>
            <a:xfrm>
              <a:off x="429276" y="4020433"/>
              <a:ext cx="451555" cy="417689"/>
            </a:xfrm>
            <a:prstGeom prst="dodecag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1</a:t>
              </a:r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7ABF525E-B5F3-4531-A0B7-C071FB7EAC30}"/>
              </a:ext>
            </a:extLst>
          </p:cNvPr>
          <p:cNvGrpSpPr/>
          <p:nvPr/>
        </p:nvGrpSpPr>
        <p:grpSpPr>
          <a:xfrm>
            <a:off x="7514746" y="537369"/>
            <a:ext cx="3360696" cy="5515747"/>
            <a:chOff x="9386431" y="990651"/>
            <a:chExt cx="2579250" cy="4727227"/>
          </a:xfrm>
        </p:grpSpPr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BE300760-E870-AD47-9F30-D9F32FB4E1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8430" r="17351"/>
            <a:stretch/>
          </p:blipFill>
          <p:spPr>
            <a:xfrm>
              <a:off x="9575462" y="990651"/>
              <a:ext cx="2390219" cy="4727227"/>
            </a:xfrm>
            <a:prstGeom prst="rect">
              <a:avLst/>
            </a:prstGeom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9B43552-BA2F-E44B-BC0C-BAE74AE6DEAC}"/>
                </a:ext>
              </a:extLst>
            </p:cNvPr>
            <p:cNvSpPr/>
            <p:nvPr/>
          </p:nvSpPr>
          <p:spPr>
            <a:xfrm>
              <a:off x="9436311" y="1105195"/>
              <a:ext cx="2245850" cy="149470"/>
            </a:xfrm>
            <a:prstGeom prst="rect">
              <a:avLst/>
            </a:prstGeom>
            <a:solidFill>
              <a:srgbClr val="FF0000">
                <a:alpha val="29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70A3606-D551-5448-AC59-426621C71879}"/>
                </a:ext>
              </a:extLst>
            </p:cNvPr>
            <p:cNvSpPr/>
            <p:nvPr/>
          </p:nvSpPr>
          <p:spPr>
            <a:xfrm>
              <a:off x="9386431" y="2202742"/>
              <a:ext cx="2245850" cy="149470"/>
            </a:xfrm>
            <a:prstGeom prst="rect">
              <a:avLst/>
            </a:prstGeom>
            <a:solidFill>
              <a:srgbClr val="FF0000">
                <a:alpha val="29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81762A8C-E230-ED4C-8E89-A3AB47C52A1E}"/>
                </a:ext>
              </a:extLst>
            </p:cNvPr>
            <p:cNvSpPr/>
            <p:nvPr/>
          </p:nvSpPr>
          <p:spPr>
            <a:xfrm>
              <a:off x="9386431" y="3411536"/>
              <a:ext cx="2245850" cy="149470"/>
            </a:xfrm>
            <a:prstGeom prst="rect">
              <a:avLst/>
            </a:prstGeom>
            <a:solidFill>
              <a:srgbClr val="FF0000">
                <a:alpha val="29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13" name="ZoneTexte 12">
            <a:extLst>
              <a:ext uri="{FF2B5EF4-FFF2-40B4-BE49-F238E27FC236}">
                <a16:creationId xmlns:a16="http://schemas.microsoft.com/office/drawing/2014/main" id="{7761C725-440F-474F-8E6C-5F6D20DC1C10}"/>
              </a:ext>
            </a:extLst>
          </p:cNvPr>
          <p:cNvSpPr txBox="1"/>
          <p:nvPr/>
        </p:nvSpPr>
        <p:spPr>
          <a:xfrm>
            <a:off x="4290620" y="941392"/>
            <a:ext cx="295373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Prise de photo Camera Pi + sauvegarde locale +lecture de la photo</a:t>
            </a: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Prédiction calculée sur l’image</a:t>
            </a: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Commande servomoteurs en fonction de la prédiction</a:t>
            </a:r>
          </a:p>
          <a:p>
            <a:endParaRPr lang="fr-FR" dirty="0"/>
          </a:p>
        </p:txBody>
      </p:sp>
      <p:grpSp>
        <p:nvGrpSpPr>
          <p:cNvPr id="54" name="Groupe 53">
            <a:extLst>
              <a:ext uri="{FF2B5EF4-FFF2-40B4-BE49-F238E27FC236}">
                <a16:creationId xmlns:a16="http://schemas.microsoft.com/office/drawing/2014/main" id="{1D3C8D59-A442-4444-98CA-2526D3ECBE12}"/>
              </a:ext>
            </a:extLst>
          </p:cNvPr>
          <p:cNvGrpSpPr/>
          <p:nvPr/>
        </p:nvGrpSpPr>
        <p:grpSpPr>
          <a:xfrm>
            <a:off x="6271535" y="527745"/>
            <a:ext cx="5113603" cy="5649611"/>
            <a:chOff x="6320552" y="542264"/>
            <a:chExt cx="5113603" cy="5649611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EF488F1-2A77-6F4D-8161-FB9FCE11BDD6}"/>
                </a:ext>
              </a:extLst>
            </p:cNvPr>
            <p:cNvSpPr/>
            <p:nvPr/>
          </p:nvSpPr>
          <p:spPr>
            <a:xfrm>
              <a:off x="7372294" y="542264"/>
              <a:ext cx="4061861" cy="5649611"/>
            </a:xfrm>
            <a:prstGeom prst="rect">
              <a:avLst/>
            </a:prstGeom>
            <a:solidFill>
              <a:srgbClr val="FF0000">
                <a:alpha val="9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cxnSp>
          <p:nvCxnSpPr>
            <p:cNvPr id="17" name="Connecteur droit avec flèche 16">
              <a:extLst>
                <a:ext uri="{FF2B5EF4-FFF2-40B4-BE49-F238E27FC236}">
                  <a16:creationId xmlns:a16="http://schemas.microsoft.com/office/drawing/2014/main" id="{BE696E9E-33F8-43E5-95D8-2FD61FC9DE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45058" y="845422"/>
              <a:ext cx="369688" cy="27831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avec flèche 32">
              <a:extLst>
                <a:ext uri="{FF2B5EF4-FFF2-40B4-BE49-F238E27FC236}">
                  <a16:creationId xmlns:a16="http://schemas.microsoft.com/office/drawing/2014/main" id="{80993994-214E-4175-9D70-CD6B5187E21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48662" y="2083951"/>
              <a:ext cx="381240" cy="11285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avec flèche 36">
              <a:extLst>
                <a:ext uri="{FF2B5EF4-FFF2-40B4-BE49-F238E27FC236}">
                  <a16:creationId xmlns:a16="http://schemas.microsoft.com/office/drawing/2014/main" id="{EF132C75-C8A6-48C1-ABD4-E3D4D9D47E1E}"/>
                </a:ext>
              </a:extLst>
            </p:cNvPr>
            <p:cNvCxnSpPr>
              <a:cxnSpLocks/>
            </p:cNvCxnSpPr>
            <p:nvPr/>
          </p:nvCxnSpPr>
          <p:spPr>
            <a:xfrm>
              <a:off x="6320552" y="4452050"/>
              <a:ext cx="1504576" cy="0"/>
            </a:xfrm>
            <a:prstGeom prst="straightConnector1">
              <a:avLst/>
            </a:prstGeom>
            <a:ln>
              <a:solidFill>
                <a:srgbClr val="FFFF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avec flèche 39">
              <a:extLst>
                <a:ext uri="{FF2B5EF4-FFF2-40B4-BE49-F238E27FC236}">
                  <a16:creationId xmlns:a16="http://schemas.microsoft.com/office/drawing/2014/main" id="{49496282-619F-4FB0-9A5C-E0498D15492A}"/>
                </a:ext>
              </a:extLst>
            </p:cNvPr>
            <p:cNvCxnSpPr>
              <a:cxnSpLocks/>
            </p:cNvCxnSpPr>
            <p:nvPr/>
          </p:nvCxnSpPr>
          <p:spPr>
            <a:xfrm>
              <a:off x="6320552" y="4492588"/>
              <a:ext cx="1565834" cy="1021661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avec flèche 40">
              <a:extLst>
                <a:ext uri="{FF2B5EF4-FFF2-40B4-BE49-F238E27FC236}">
                  <a16:creationId xmlns:a16="http://schemas.microsoft.com/office/drawing/2014/main" id="{67500C51-85A1-4C56-B57D-F86191F92F33}"/>
                </a:ext>
              </a:extLst>
            </p:cNvPr>
            <p:cNvCxnSpPr>
              <a:cxnSpLocks/>
            </p:cNvCxnSpPr>
            <p:nvPr/>
          </p:nvCxnSpPr>
          <p:spPr>
            <a:xfrm>
              <a:off x="6320552" y="4533126"/>
              <a:ext cx="1643727" cy="147945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BBE84269-DF9C-4949-A246-C26EBECB09C6}"/>
                </a:ext>
              </a:extLst>
            </p:cNvPr>
            <p:cNvSpPr/>
            <p:nvPr/>
          </p:nvSpPr>
          <p:spPr>
            <a:xfrm>
              <a:off x="7903501" y="4344204"/>
              <a:ext cx="1298251" cy="174392"/>
            </a:xfrm>
            <a:prstGeom prst="rect">
              <a:avLst/>
            </a:prstGeom>
            <a:solidFill>
              <a:srgbClr val="FFFF00">
                <a:alpha val="23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8FA911B1-5847-4134-9B28-8659FD8941F8}"/>
                </a:ext>
              </a:extLst>
            </p:cNvPr>
            <p:cNvSpPr/>
            <p:nvPr/>
          </p:nvSpPr>
          <p:spPr>
            <a:xfrm>
              <a:off x="7963394" y="5478511"/>
              <a:ext cx="1298251" cy="174392"/>
            </a:xfrm>
            <a:prstGeom prst="rect">
              <a:avLst/>
            </a:prstGeom>
            <a:solidFill>
              <a:srgbClr val="00B050">
                <a:alpha val="23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7DEE65C9-AC45-401C-9E3F-B64B506432E3}"/>
                </a:ext>
              </a:extLst>
            </p:cNvPr>
            <p:cNvSpPr/>
            <p:nvPr/>
          </p:nvSpPr>
          <p:spPr>
            <a:xfrm>
              <a:off x="7964279" y="5878724"/>
              <a:ext cx="1298251" cy="174392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23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57AB6BCA-BAF5-414A-9F9A-0ED0203F89CB}"/>
              </a:ext>
            </a:extLst>
          </p:cNvPr>
          <p:cNvSpPr txBox="1"/>
          <p:nvPr/>
        </p:nvSpPr>
        <p:spPr>
          <a:xfrm>
            <a:off x="9524010" y="4762005"/>
            <a:ext cx="1744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Modification des classes de 3 à 5</a:t>
            </a:r>
          </a:p>
        </p:txBody>
      </p:sp>
    </p:spTree>
    <p:extLst>
      <p:ext uri="{BB962C8B-B14F-4D97-AF65-F5344CB8AC3E}">
        <p14:creationId xmlns:p14="http://schemas.microsoft.com/office/powerpoint/2010/main" val="372839809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SI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hèmeSI" id="{9D4D46CF-8478-4DC2-B320-D68E9F6BF36E}" vid="{00835876-F155-4136-9258-0362FDB9ACD1}"/>
    </a:ext>
  </a:extLst>
</a:theme>
</file>

<file path=ppt/theme/theme2.xml><?xml version="1.0" encoding="utf-8"?>
<a:theme xmlns:a="http://schemas.openxmlformats.org/drawingml/2006/main" name="page de presentation et de 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harte graphique.potx" id="{5FDAF7F6-B692-4AD8-A793-3BA1AE084326}" vid="{06C4CDA2-F649-46F8-8CA4-8CA036D1E2E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ThèmeSI</Template>
  <TotalTime>2568</TotalTime>
  <Words>294</Words>
  <Application>Microsoft Office PowerPoint</Application>
  <PresentationFormat>Grand écran</PresentationFormat>
  <Paragraphs>67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ThèmeSI</vt:lpstr>
      <vt:lpstr>page de presentation et de partie</vt:lpstr>
      <vt:lpstr>Présentation PowerPoint</vt:lpstr>
      <vt:lpstr>Plan de l’intervention</vt:lpstr>
      <vt:lpstr>Le tri sélectif un enjeu de société :</vt:lpstr>
      <vt:lpstr>Solution :</vt:lpstr>
      <vt:lpstr>Démonstration du système réel:</vt:lpstr>
      <vt:lpstr>Site google pour faire de la classification d’image :</vt:lpstr>
      <vt:lpstr>Analyse du script python fourni :</vt:lpstr>
      <vt:lpstr>Adaptations du script python fourni :</vt:lpstr>
      <vt:lpstr>Détection par interruption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Intelligence Artificielle en SI</dc:title>
  <dc:creator>Moussa</dc:creator>
  <cp:lastModifiedBy>Philippe Young</cp:lastModifiedBy>
  <cp:revision>62</cp:revision>
  <dcterms:created xsi:type="dcterms:W3CDTF">2020-11-16T13:35:50Z</dcterms:created>
  <dcterms:modified xsi:type="dcterms:W3CDTF">2020-12-09T21:13:55Z</dcterms:modified>
</cp:coreProperties>
</file>