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0"/>
  </p:notesMasterIdLst>
  <p:handoutMasterIdLst>
    <p:handoutMasterId r:id="rId11"/>
  </p:handoutMasterIdLst>
  <p:sldIdLst>
    <p:sldId id="271" r:id="rId5"/>
    <p:sldId id="278" r:id="rId6"/>
    <p:sldId id="279" r:id="rId7"/>
    <p:sldId id="280" r:id="rId8"/>
    <p:sldId id="281" r:id="rId9"/>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o FLINOIS" initials="PF" lastIdx="1" clrIdx="0">
    <p:extLst>
      <p:ext uri="{19B8F6BF-5375-455C-9EA6-DF929625EA0E}">
        <p15:presenceInfo xmlns:p15="http://schemas.microsoft.com/office/powerpoint/2012/main" userId="S::patricio.flinois@legrand.fr::a88b1fd4-0eba-454e-9d5a-020c9b0463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CC9"/>
    <a:srgbClr val="7B00AC"/>
    <a:srgbClr val="1A86D0"/>
    <a:srgbClr val="1FA1E5"/>
    <a:srgbClr val="9B008A"/>
    <a:srgbClr val="7800FF"/>
    <a:srgbClr val="8800D1"/>
    <a:srgbClr val="6E008E"/>
    <a:srgbClr val="821164"/>
    <a:srgbClr val="070A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03" autoAdjust="0"/>
    <p:restoredTop sz="70623" autoAdjust="0"/>
  </p:normalViewPr>
  <p:slideViewPr>
    <p:cSldViewPr snapToGrid="0" snapToObjects="1">
      <p:cViewPr varScale="1">
        <p:scale>
          <a:sx n="106" d="100"/>
          <a:sy n="106" d="100"/>
        </p:scale>
        <p:origin x="1362" y="10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20T15:34:02.118"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23/11/2020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23/11/2020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produits connectés offrent différents usages dans les deux Ecosystèmes, résidentiel et tertiaire,  avec des usages communs dans les domaines du bien être, de la sécurité au sens large, mais aussi de l’efficacité énergétique.</a:t>
            </a:r>
          </a:p>
          <a:p>
            <a:endParaRPr lang="fr-FR" dirty="0"/>
          </a:p>
          <a:p>
            <a:r>
              <a:rPr lang="fr-FR" dirty="0"/>
              <a:t>Par le biais des smartphones, tablettes, assistants vocaux…beaucoup d’actions sont possibles sans avoir besoin physiquement d’agir sur les produits.</a:t>
            </a:r>
          </a:p>
          <a:p>
            <a:r>
              <a:rPr lang="fr-FR" dirty="0"/>
              <a:t>Cela permet d’apporter du confort et de l’autonomie (personnes à mobilité réduite).</a:t>
            </a:r>
          </a:p>
          <a:p>
            <a:endParaRPr lang="fr-FR" dirty="0"/>
          </a:p>
          <a:p>
            <a:r>
              <a:rPr lang="fr-FR" dirty="0"/>
              <a:t>Par le biais des notifications de vos applications, vous avez des retours d’informations des différents capteurs installés dans les deux écosystèmes qui permettent d’interagir avec les installations : sécurité, chemin lumineux, économie d’énergie, gestion des espaces de travail ….. </a:t>
            </a:r>
          </a:p>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3</a:t>
            </a:fld>
            <a:endParaRPr lang="fr-FR"/>
          </a:p>
        </p:txBody>
      </p:sp>
    </p:spTree>
    <p:extLst>
      <p:ext uri="{BB962C8B-B14F-4D97-AF65-F5344CB8AC3E}">
        <p14:creationId xmlns:p14="http://schemas.microsoft.com/office/powerpoint/2010/main" val="1678718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l’illustre cette représentation d’une installation résidentielle, de plus en plus de produits  fonctionnent en DC (Courant continu) en POE.  Aujourd'hui pour alimenter ordinateur portable et smartphone……on utilise des prises de type USB.  Camera, téléphone IP notamment sont alimentés en POE.</a:t>
            </a:r>
          </a:p>
          <a:p>
            <a:r>
              <a:rPr lang="fr-FR" dirty="0"/>
              <a:t>La charge des véhicules électriques est en courant continu.</a:t>
            </a:r>
          </a:p>
          <a:p>
            <a:endParaRPr lang="fr-FR" dirty="0"/>
          </a:p>
          <a:p>
            <a:r>
              <a:rPr lang="fr-FR" dirty="0"/>
              <a:t>Nous assistons à une convergence des courants forts et faibles dans les infrastructures électriques des bâtiments </a:t>
            </a:r>
          </a:p>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4</a:t>
            </a:fld>
            <a:endParaRPr lang="fr-FR"/>
          </a:p>
        </p:txBody>
      </p:sp>
    </p:spTree>
    <p:extLst>
      <p:ext uri="{BB962C8B-B14F-4D97-AF65-F5344CB8AC3E}">
        <p14:creationId xmlns:p14="http://schemas.microsoft.com/office/powerpoint/2010/main" val="311644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L’électrotechnicien devient un véritable chef d’orchestre de l’infrastructure électrique du bâtiment. Il va devoir intégrer différents types de composants, les interconnecter, être en mesure de les paramétrer, et interpréter les différentes remontées d’informations des capteurs afin d’optimiser l’ installation par rapport aux usages des  bâtiments .</a:t>
            </a:r>
          </a:p>
          <a:p>
            <a:r>
              <a:rPr lang="fr-FR" dirty="0"/>
              <a:t>Il devra, en outre, être en  capacité d’expliquer l’installation à ses clients….</a:t>
            </a:r>
          </a:p>
          <a:p>
            <a:endParaRPr lang="fr-FR" dirty="0"/>
          </a:p>
          <a:p>
            <a:r>
              <a:rPr lang="fr-FR" dirty="0"/>
              <a:t>Il y a une convergence entre le monde de l’électrotechnique et du logiciel..</a:t>
            </a:r>
          </a:p>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84288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a:xfrm>
            <a:off x="1095184" y="523498"/>
            <a:ext cx="7781697" cy="1504742"/>
          </a:xfrm>
          <a:prstGeom prst="rect">
            <a:avLst/>
          </a:prstGeom>
        </p:spPr>
        <p:txBody>
          <a:bodyPr/>
          <a:lstStyle>
            <a:lvl1pPr>
              <a:defRPr baseline="0">
                <a:solidFill>
                  <a:srgbClr val="407CC9"/>
                </a:solidFill>
              </a:defRPr>
            </a:lvl1pPr>
          </a:lstStyle>
          <a:p>
            <a:r>
              <a:rPr lang="fr-FR" dirty="0"/>
              <a:t>Cliquez et modifiez le titre</a:t>
            </a:r>
          </a:p>
        </p:txBody>
      </p:sp>
      <p:sp>
        <p:nvSpPr>
          <p:cNvPr id="8" name="Espace réservé du texte 7"/>
          <p:cNvSpPr>
            <a:spLocks noGrp="1"/>
          </p:cNvSpPr>
          <p:nvPr>
            <p:ph type="body" sz="quarter" idx="13"/>
          </p:nvPr>
        </p:nvSpPr>
        <p:spPr>
          <a:xfrm>
            <a:off x="1095375" y="3090863"/>
            <a:ext cx="7505700" cy="1360885"/>
          </a:xfrm>
          <a:prstGeom prst="rect">
            <a:avLst/>
          </a:prstGeo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1095375" y="2028826"/>
            <a:ext cx="7505700" cy="867735"/>
          </a:xfrm>
          <a:prstGeom prst="rect">
            <a:avLst/>
          </a:prstGeo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402432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10" y="732241"/>
            <a:ext cx="7894637" cy="1825421"/>
          </a:xfrm>
        </p:spPr>
        <p:txBody>
          <a:bodyPr/>
          <a:lstStyle/>
          <a:p>
            <a:r>
              <a:rPr lang="fr-FR" dirty="0"/>
              <a:t>CLIQUEZ ET MODIFIEZ LE TITRE</a:t>
            </a:r>
          </a:p>
        </p:txBody>
      </p:sp>
      <p:sp>
        <p:nvSpPr>
          <p:cNvPr id="3" name="Sous-titre 2"/>
          <p:cNvSpPr>
            <a:spLocks noGrp="1"/>
          </p:cNvSpPr>
          <p:nvPr>
            <p:ph type="subTitle" idx="1"/>
          </p:nvPr>
        </p:nvSpPr>
        <p:spPr>
          <a:xfrm>
            <a:off x="1090609" y="2604156"/>
            <a:ext cx="7596190" cy="1314450"/>
          </a:xfrm>
        </p:spPr>
        <p:txBody>
          <a:bodyPr/>
          <a:lstStyle>
            <a:lvl1pPr marL="0" indent="0" algn="l">
              <a:buNone/>
              <a:defRPr baseline="0">
                <a:solidFill>
                  <a:srgbClr val="407CC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Tree>
    <p:extLst>
      <p:ext uri="{BB962C8B-B14F-4D97-AF65-F5344CB8AC3E}">
        <p14:creationId xmlns:p14="http://schemas.microsoft.com/office/powerpoint/2010/main" val="77860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576032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5" name="Connecteur droit 14"/>
          <p:cNvCxnSpPr/>
          <p:nvPr userDrawn="1"/>
        </p:nvCxnSpPr>
        <p:spPr>
          <a:xfrm>
            <a:off x="173889" y="4525198"/>
            <a:ext cx="6290733" cy="0"/>
          </a:xfrm>
          <a:prstGeom prst="line">
            <a:avLst/>
          </a:prstGeom>
          <a:ln w="317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173889" y="145916"/>
            <a:ext cx="0" cy="4379282"/>
          </a:xfrm>
          <a:prstGeom prst="line">
            <a:avLst/>
          </a:prstGeom>
          <a:ln w="317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64057" t="-1" b="4465"/>
          <a:stretch/>
        </p:blipFill>
        <p:spPr bwMode="auto">
          <a:xfrm>
            <a:off x="77821" y="4638161"/>
            <a:ext cx="1724842" cy="37158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userDrawn="1"/>
        </p:nvSpPr>
        <p:spPr>
          <a:xfrm>
            <a:off x="2882433" y="4685454"/>
            <a:ext cx="5172069" cy="276999"/>
          </a:xfrm>
          <a:prstGeom prst="rect">
            <a:avLst/>
          </a:prstGeom>
          <a:noFill/>
        </p:spPr>
        <p:txBody>
          <a:bodyPr wrap="square" rtlCol="0">
            <a:spAutoFit/>
          </a:bodyPr>
          <a:lstStyle/>
          <a:p>
            <a:r>
              <a:rPr lang="fr-FR" sz="1200" b="0" dirty="0">
                <a:solidFill>
                  <a:srgbClr val="3D7CC9"/>
                </a:solidFill>
              </a:rPr>
              <a:t>Séminaire rénovation du BTS électrotechnique à distance le 27 novembre 2020</a:t>
            </a:r>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Lst>
  <p:hf hdr="0"/>
  <p:txStyles>
    <p:titleStyle>
      <a:lvl1pPr algn="l" defTabSz="457200" rtl="0" eaLnBrk="1" latinLnBrk="0" hangingPunct="1">
        <a:spcBef>
          <a:spcPct val="0"/>
        </a:spcBef>
        <a:buNone/>
        <a:defRPr sz="4400" kern="1200">
          <a:solidFill>
            <a:srgbClr val="1A86D0"/>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a:t>Séminaire rénovation </a:t>
            </a:r>
            <a:br>
              <a:rPr lang="fr-FR" dirty="0"/>
            </a:br>
            <a:r>
              <a:rPr lang="fr-FR" dirty="0"/>
              <a:t>BTS électrotechnique</a:t>
            </a:r>
          </a:p>
        </p:txBody>
      </p:sp>
      <p:sp>
        <p:nvSpPr>
          <p:cNvPr id="2" name="Sous-titre 1"/>
          <p:cNvSpPr>
            <a:spLocks noGrp="1"/>
          </p:cNvSpPr>
          <p:nvPr>
            <p:ph type="subTitle" idx="1"/>
          </p:nvPr>
        </p:nvSpPr>
        <p:spPr/>
        <p:txBody>
          <a:bodyPr/>
          <a:lstStyle/>
          <a:p>
            <a:r>
              <a:rPr lang="fr-FR" dirty="0"/>
              <a:t>27 novembre 2020</a:t>
            </a:r>
          </a:p>
        </p:txBody>
      </p:sp>
    </p:spTree>
    <p:extLst>
      <p:ext uri="{BB962C8B-B14F-4D97-AF65-F5344CB8AC3E}">
        <p14:creationId xmlns:p14="http://schemas.microsoft.com/office/powerpoint/2010/main" val="51352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1FABB1C-8C56-4D5A-AA82-54CE344A9723}"/>
              </a:ext>
            </a:extLst>
          </p:cNvPr>
          <p:cNvPicPr>
            <a:picLocks noChangeAspect="1"/>
          </p:cNvPicPr>
          <p:nvPr/>
        </p:nvPicPr>
        <p:blipFill rotWithShape="1">
          <a:blip r:embed="rId2"/>
          <a:srcRect l="6688" t="8001" r="56300" b="5201"/>
          <a:stretch/>
        </p:blipFill>
        <p:spPr>
          <a:xfrm>
            <a:off x="2366243" y="1268726"/>
            <a:ext cx="3985417" cy="2628679"/>
          </a:xfrm>
          <a:prstGeom prst="rect">
            <a:avLst/>
          </a:prstGeom>
        </p:spPr>
      </p:pic>
      <p:sp>
        <p:nvSpPr>
          <p:cNvPr id="3" name="ZoneTexte 2">
            <a:extLst>
              <a:ext uri="{FF2B5EF4-FFF2-40B4-BE49-F238E27FC236}">
                <a16:creationId xmlns:a16="http://schemas.microsoft.com/office/drawing/2014/main" id="{3ECD40E0-ED39-4ACF-8C7F-CD6C2902C3CC}"/>
              </a:ext>
            </a:extLst>
          </p:cNvPr>
          <p:cNvSpPr txBox="1"/>
          <p:nvPr/>
        </p:nvSpPr>
        <p:spPr>
          <a:xfrm>
            <a:off x="4330688" y="4279770"/>
            <a:ext cx="2930610" cy="215444"/>
          </a:xfrm>
          <a:prstGeom prst="rect">
            <a:avLst/>
          </a:prstGeom>
          <a:noFill/>
        </p:spPr>
        <p:txBody>
          <a:bodyPr wrap="none" rtlCol="0">
            <a:spAutoFit/>
          </a:bodyPr>
          <a:lstStyle/>
          <a:p>
            <a:r>
              <a:rPr lang="fr-FR" sz="800" dirty="0"/>
              <a:t>Sources : Xerfi, Observatoire de la construction Tech Médiamétrie</a:t>
            </a:r>
          </a:p>
        </p:txBody>
      </p:sp>
      <p:sp>
        <p:nvSpPr>
          <p:cNvPr id="4" name="Rectangle 3">
            <a:extLst>
              <a:ext uri="{FF2B5EF4-FFF2-40B4-BE49-F238E27FC236}">
                <a16:creationId xmlns:a16="http://schemas.microsoft.com/office/drawing/2014/main" id="{5CF47F82-E5BE-4B51-ACAA-7FEF7E0BFAD2}"/>
              </a:ext>
            </a:extLst>
          </p:cNvPr>
          <p:cNvSpPr/>
          <p:nvPr/>
        </p:nvSpPr>
        <p:spPr>
          <a:xfrm>
            <a:off x="936274" y="37399"/>
            <a:ext cx="6536987" cy="369332"/>
          </a:xfrm>
          <a:prstGeom prst="rect">
            <a:avLst/>
          </a:prstGeom>
        </p:spPr>
        <p:txBody>
          <a:bodyPr wrap="square">
            <a:spAutoFit/>
          </a:bodyPr>
          <a:lstStyle/>
          <a:p>
            <a:pPr algn="ctr"/>
            <a:r>
              <a:rPr lang="fr-FR" b="1" dirty="0"/>
              <a:t>L’émergence du bâtiment connecté : une réalité</a:t>
            </a:r>
          </a:p>
        </p:txBody>
      </p:sp>
      <p:sp>
        <p:nvSpPr>
          <p:cNvPr id="5" name="ZoneTexte 4">
            <a:extLst>
              <a:ext uri="{FF2B5EF4-FFF2-40B4-BE49-F238E27FC236}">
                <a16:creationId xmlns:a16="http://schemas.microsoft.com/office/drawing/2014/main" id="{2EDDAF7C-9ECC-4706-9D88-AD6514879BD0}"/>
              </a:ext>
            </a:extLst>
          </p:cNvPr>
          <p:cNvSpPr txBox="1"/>
          <p:nvPr/>
        </p:nvSpPr>
        <p:spPr>
          <a:xfrm>
            <a:off x="1432107" y="601073"/>
            <a:ext cx="6961173" cy="584775"/>
          </a:xfrm>
          <a:prstGeom prst="rect">
            <a:avLst/>
          </a:prstGeom>
          <a:noFill/>
        </p:spPr>
        <p:txBody>
          <a:bodyPr wrap="square" rtlCol="0">
            <a:spAutoFit/>
          </a:bodyPr>
          <a:lstStyle/>
          <a:p>
            <a:r>
              <a:rPr lang="fr-FR" sz="1600" dirty="0"/>
              <a:t>100% des  appels d’offres des promoteurs immobiliers résidentiels </a:t>
            </a:r>
          </a:p>
          <a:p>
            <a:r>
              <a:rPr lang="fr-FR" sz="1600" dirty="0"/>
              <a:t>Français intègrent une notion de logements connectés </a:t>
            </a:r>
          </a:p>
        </p:txBody>
      </p:sp>
      <p:sp>
        <p:nvSpPr>
          <p:cNvPr id="9" name="ZoneTexte 8">
            <a:extLst>
              <a:ext uri="{FF2B5EF4-FFF2-40B4-BE49-F238E27FC236}">
                <a16:creationId xmlns:a16="http://schemas.microsoft.com/office/drawing/2014/main" id="{25E70085-60DB-40E0-B4FB-873DA6E1561D}"/>
              </a:ext>
            </a:extLst>
          </p:cNvPr>
          <p:cNvSpPr txBox="1"/>
          <p:nvPr/>
        </p:nvSpPr>
        <p:spPr>
          <a:xfrm>
            <a:off x="1591639" y="3870104"/>
            <a:ext cx="5240665" cy="338554"/>
          </a:xfrm>
          <a:prstGeom prst="rect">
            <a:avLst/>
          </a:prstGeom>
          <a:noFill/>
        </p:spPr>
        <p:txBody>
          <a:bodyPr wrap="none" rtlCol="0">
            <a:spAutoFit/>
          </a:bodyPr>
          <a:lstStyle/>
          <a:p>
            <a:r>
              <a:rPr lang="fr-FR" sz="1600" dirty="0"/>
              <a:t>En 2021 100% des logements neufs vendus seront connectés </a:t>
            </a:r>
          </a:p>
        </p:txBody>
      </p:sp>
      <p:pic>
        <p:nvPicPr>
          <p:cNvPr id="10" name="Image 7" descr="q_62113_dcat.eps">
            <a:extLst>
              <a:ext uri="{FF2B5EF4-FFF2-40B4-BE49-F238E27FC236}">
                <a16:creationId xmlns:a16="http://schemas.microsoft.com/office/drawing/2014/main" id="{0F194BFB-551E-40A7-AD92-654F0D23298E}"/>
              </a:ext>
            </a:extLst>
          </p:cNvPr>
          <p:cNvPicPr>
            <a:picLocks noChangeAspect="1"/>
          </p:cNvPicPr>
          <p:nvPr/>
        </p:nvPicPr>
        <p:blipFill>
          <a:blip r:embed="rId3" cstate="print"/>
          <a:srcRect/>
          <a:stretch>
            <a:fillRect/>
          </a:stretch>
        </p:blipFill>
        <p:spPr bwMode="auto">
          <a:xfrm>
            <a:off x="8108904" y="160456"/>
            <a:ext cx="993775" cy="250825"/>
          </a:xfrm>
          <a:prstGeom prst="rect">
            <a:avLst/>
          </a:prstGeom>
          <a:noFill/>
          <a:ln w="9525">
            <a:noFill/>
            <a:miter lim="800000"/>
            <a:headEnd/>
            <a:tailEnd/>
          </a:ln>
        </p:spPr>
      </p:pic>
    </p:spTree>
    <p:extLst>
      <p:ext uri="{BB962C8B-B14F-4D97-AF65-F5344CB8AC3E}">
        <p14:creationId xmlns:p14="http://schemas.microsoft.com/office/powerpoint/2010/main" val="172058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mage 53">
            <a:extLst>
              <a:ext uri="{FF2B5EF4-FFF2-40B4-BE49-F238E27FC236}">
                <a16:creationId xmlns:a16="http://schemas.microsoft.com/office/drawing/2014/main" id="{B8D62039-4E4D-471F-84D3-FED870FA5271}"/>
              </a:ext>
            </a:extLst>
          </p:cNvPr>
          <p:cNvPicPr/>
          <p:nvPr/>
        </p:nvPicPr>
        <p:blipFill>
          <a:blip r:embed="rId3" cstate="print"/>
          <a:srcRect/>
          <a:stretch>
            <a:fillRect/>
          </a:stretch>
        </p:blipFill>
        <p:spPr bwMode="auto">
          <a:xfrm>
            <a:off x="4723503" y="1298990"/>
            <a:ext cx="4420497" cy="1976027"/>
          </a:xfrm>
          <a:prstGeom prst="rect">
            <a:avLst/>
          </a:prstGeom>
          <a:noFill/>
          <a:ln w="9525">
            <a:noFill/>
            <a:miter lim="800000"/>
            <a:headEnd/>
            <a:tailEnd/>
          </a:ln>
        </p:spPr>
      </p:pic>
      <p:sp>
        <p:nvSpPr>
          <p:cNvPr id="3" name="Organigramme : Connecteur 2">
            <a:extLst>
              <a:ext uri="{FF2B5EF4-FFF2-40B4-BE49-F238E27FC236}">
                <a16:creationId xmlns:a16="http://schemas.microsoft.com/office/drawing/2014/main" id="{A635E782-7099-4FCD-A419-0BE7BE2F7C4F}"/>
              </a:ext>
            </a:extLst>
          </p:cNvPr>
          <p:cNvSpPr/>
          <p:nvPr/>
        </p:nvSpPr>
        <p:spPr>
          <a:xfrm>
            <a:off x="1670105" y="925822"/>
            <a:ext cx="2858256" cy="3040345"/>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rganigramme : Connecteur 3">
            <a:extLst>
              <a:ext uri="{FF2B5EF4-FFF2-40B4-BE49-F238E27FC236}">
                <a16:creationId xmlns:a16="http://schemas.microsoft.com/office/drawing/2014/main" id="{D91D42F0-ECFB-4372-9A58-7069F64BD07A}"/>
              </a:ext>
            </a:extLst>
          </p:cNvPr>
          <p:cNvSpPr/>
          <p:nvPr/>
        </p:nvSpPr>
        <p:spPr>
          <a:xfrm>
            <a:off x="339271" y="925822"/>
            <a:ext cx="2935301" cy="296833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C5D80CE7-3368-4C91-90E7-CA57AA284348}"/>
              </a:ext>
            </a:extLst>
          </p:cNvPr>
          <p:cNvSpPr txBox="1"/>
          <p:nvPr/>
        </p:nvSpPr>
        <p:spPr>
          <a:xfrm>
            <a:off x="1879484" y="1301187"/>
            <a:ext cx="905822" cy="369332"/>
          </a:xfrm>
          <a:prstGeom prst="rect">
            <a:avLst/>
          </a:prstGeom>
          <a:noFill/>
        </p:spPr>
        <p:txBody>
          <a:bodyPr wrap="square" rtlCol="0">
            <a:spAutoFit/>
          </a:bodyPr>
          <a:lstStyle/>
          <a:p>
            <a:pPr algn="r"/>
            <a:r>
              <a:rPr lang="fr-FR" sz="900" b="1" dirty="0">
                <a:solidFill>
                  <a:schemeClr val="accent2"/>
                </a:solidFill>
              </a:rPr>
              <a:t>o</a:t>
            </a:r>
            <a:r>
              <a:rPr lang="fr-FR" sz="900" b="1" dirty="0"/>
              <a:t> Efficacité énergétique</a:t>
            </a:r>
          </a:p>
        </p:txBody>
      </p:sp>
      <p:sp>
        <p:nvSpPr>
          <p:cNvPr id="6" name="ZoneTexte 5">
            <a:extLst>
              <a:ext uri="{FF2B5EF4-FFF2-40B4-BE49-F238E27FC236}">
                <a16:creationId xmlns:a16="http://schemas.microsoft.com/office/drawing/2014/main" id="{0B84013A-B637-4511-99F0-C58F9B92A1B4}"/>
              </a:ext>
            </a:extLst>
          </p:cNvPr>
          <p:cNvSpPr txBox="1"/>
          <p:nvPr/>
        </p:nvSpPr>
        <p:spPr>
          <a:xfrm>
            <a:off x="1511988" y="1630166"/>
            <a:ext cx="1443964" cy="230832"/>
          </a:xfrm>
          <a:prstGeom prst="rect">
            <a:avLst/>
          </a:prstGeom>
          <a:noFill/>
        </p:spPr>
        <p:txBody>
          <a:bodyPr wrap="square" rtlCol="0">
            <a:spAutoFit/>
          </a:bodyPr>
          <a:lstStyle/>
          <a:p>
            <a:pPr algn="r"/>
            <a:r>
              <a:rPr lang="fr-FR" sz="900" b="1" dirty="0">
                <a:solidFill>
                  <a:schemeClr val="accent2"/>
                </a:solidFill>
              </a:rPr>
              <a:t>o</a:t>
            </a:r>
            <a:r>
              <a:rPr lang="fr-FR" sz="900" b="1" dirty="0"/>
              <a:t> Détection intrusion</a:t>
            </a:r>
          </a:p>
        </p:txBody>
      </p:sp>
      <p:sp>
        <p:nvSpPr>
          <p:cNvPr id="7" name="ZoneTexte 6">
            <a:extLst>
              <a:ext uri="{FF2B5EF4-FFF2-40B4-BE49-F238E27FC236}">
                <a16:creationId xmlns:a16="http://schemas.microsoft.com/office/drawing/2014/main" id="{15227D4A-7FA1-4CB8-A150-F56C5D167957}"/>
              </a:ext>
            </a:extLst>
          </p:cNvPr>
          <p:cNvSpPr txBox="1"/>
          <p:nvPr/>
        </p:nvSpPr>
        <p:spPr>
          <a:xfrm>
            <a:off x="1705314" y="1862529"/>
            <a:ext cx="1110813" cy="230832"/>
          </a:xfrm>
          <a:prstGeom prst="rect">
            <a:avLst/>
          </a:prstGeom>
          <a:noFill/>
        </p:spPr>
        <p:txBody>
          <a:bodyPr wrap="square" rtlCol="0">
            <a:spAutoFit/>
          </a:bodyPr>
          <a:lstStyle/>
          <a:p>
            <a:r>
              <a:rPr lang="fr-FR" sz="900" b="1" dirty="0">
                <a:solidFill>
                  <a:schemeClr val="accent2"/>
                </a:solidFill>
              </a:rPr>
              <a:t>o</a:t>
            </a:r>
            <a:r>
              <a:rPr lang="fr-FR" sz="900" b="1" dirty="0"/>
              <a:t> Maintenance</a:t>
            </a:r>
          </a:p>
        </p:txBody>
      </p:sp>
      <p:sp>
        <p:nvSpPr>
          <p:cNvPr id="8" name="ZoneTexte 7">
            <a:extLst>
              <a:ext uri="{FF2B5EF4-FFF2-40B4-BE49-F238E27FC236}">
                <a16:creationId xmlns:a16="http://schemas.microsoft.com/office/drawing/2014/main" id="{C119A195-5B25-4A2D-B911-B7FE41CB694C}"/>
              </a:ext>
            </a:extLst>
          </p:cNvPr>
          <p:cNvSpPr txBox="1"/>
          <p:nvPr/>
        </p:nvSpPr>
        <p:spPr>
          <a:xfrm>
            <a:off x="1503731" y="2104941"/>
            <a:ext cx="1632661" cy="230832"/>
          </a:xfrm>
          <a:prstGeom prst="rect">
            <a:avLst/>
          </a:prstGeom>
          <a:noFill/>
        </p:spPr>
        <p:txBody>
          <a:bodyPr wrap="square" rtlCol="0">
            <a:spAutoFit/>
          </a:bodyPr>
          <a:lstStyle/>
          <a:p>
            <a:pPr algn="ctr"/>
            <a:r>
              <a:rPr lang="fr-FR" sz="900" b="1" dirty="0">
                <a:solidFill>
                  <a:schemeClr val="accent2"/>
                </a:solidFill>
              </a:rPr>
              <a:t>o</a:t>
            </a:r>
            <a:r>
              <a:rPr lang="fr-FR" sz="900" b="1" dirty="0"/>
              <a:t> Contrôle qualité de l’air</a:t>
            </a:r>
          </a:p>
        </p:txBody>
      </p:sp>
      <p:sp>
        <p:nvSpPr>
          <p:cNvPr id="9" name="ZoneTexte 8">
            <a:extLst>
              <a:ext uri="{FF2B5EF4-FFF2-40B4-BE49-F238E27FC236}">
                <a16:creationId xmlns:a16="http://schemas.microsoft.com/office/drawing/2014/main" id="{AFD94BBB-F4A6-4370-8290-A611C53C77D7}"/>
              </a:ext>
            </a:extLst>
          </p:cNvPr>
          <p:cNvSpPr txBox="1"/>
          <p:nvPr/>
        </p:nvSpPr>
        <p:spPr>
          <a:xfrm>
            <a:off x="1596776" y="2383641"/>
            <a:ext cx="1362751" cy="230832"/>
          </a:xfrm>
          <a:prstGeom prst="rect">
            <a:avLst/>
          </a:prstGeom>
          <a:noFill/>
        </p:spPr>
        <p:txBody>
          <a:bodyPr wrap="square" rtlCol="0">
            <a:spAutoFit/>
          </a:bodyPr>
          <a:lstStyle/>
          <a:p>
            <a:r>
              <a:rPr lang="fr-FR" sz="900" b="1" dirty="0">
                <a:solidFill>
                  <a:schemeClr val="accent2"/>
                </a:solidFill>
              </a:rPr>
              <a:t>o</a:t>
            </a:r>
            <a:r>
              <a:rPr lang="fr-FR" sz="900" b="1" dirty="0"/>
              <a:t> Détection incendie</a:t>
            </a:r>
          </a:p>
        </p:txBody>
      </p:sp>
      <p:sp>
        <p:nvSpPr>
          <p:cNvPr id="10" name="ZoneTexte 9">
            <a:extLst>
              <a:ext uri="{FF2B5EF4-FFF2-40B4-BE49-F238E27FC236}">
                <a16:creationId xmlns:a16="http://schemas.microsoft.com/office/drawing/2014/main" id="{3A78C112-CA31-4FE6-BE67-4B9409FD0812}"/>
              </a:ext>
            </a:extLst>
          </p:cNvPr>
          <p:cNvSpPr txBox="1"/>
          <p:nvPr/>
        </p:nvSpPr>
        <p:spPr>
          <a:xfrm>
            <a:off x="1686668" y="2606517"/>
            <a:ext cx="1152128" cy="230832"/>
          </a:xfrm>
          <a:prstGeom prst="rect">
            <a:avLst/>
          </a:prstGeom>
          <a:noFill/>
        </p:spPr>
        <p:txBody>
          <a:bodyPr wrap="square" rtlCol="0">
            <a:spAutoFit/>
          </a:bodyPr>
          <a:lstStyle/>
          <a:p>
            <a:r>
              <a:rPr lang="fr-FR" sz="900" b="1" dirty="0">
                <a:solidFill>
                  <a:schemeClr val="accent2"/>
                </a:solidFill>
              </a:rPr>
              <a:t>o</a:t>
            </a:r>
            <a:r>
              <a:rPr lang="fr-FR" sz="900" b="1" dirty="0"/>
              <a:t> Contrôle d’accès</a:t>
            </a:r>
          </a:p>
        </p:txBody>
      </p:sp>
      <p:sp>
        <p:nvSpPr>
          <p:cNvPr id="11" name="ZoneTexte 10">
            <a:extLst>
              <a:ext uri="{FF2B5EF4-FFF2-40B4-BE49-F238E27FC236}">
                <a16:creationId xmlns:a16="http://schemas.microsoft.com/office/drawing/2014/main" id="{E91FEAD7-A703-4AB0-A944-C3DEE3BDA202}"/>
              </a:ext>
            </a:extLst>
          </p:cNvPr>
          <p:cNvSpPr txBox="1"/>
          <p:nvPr/>
        </p:nvSpPr>
        <p:spPr>
          <a:xfrm>
            <a:off x="1664621" y="2836012"/>
            <a:ext cx="1323673" cy="369332"/>
          </a:xfrm>
          <a:prstGeom prst="rect">
            <a:avLst/>
          </a:prstGeom>
          <a:noFill/>
        </p:spPr>
        <p:txBody>
          <a:bodyPr wrap="square" rtlCol="0">
            <a:spAutoFit/>
          </a:bodyPr>
          <a:lstStyle/>
          <a:p>
            <a:pPr algn="ctr"/>
            <a:r>
              <a:rPr lang="fr-FR" sz="900" b="1" dirty="0">
                <a:solidFill>
                  <a:schemeClr val="accent2"/>
                </a:solidFill>
              </a:rPr>
              <a:t>o</a:t>
            </a:r>
            <a:r>
              <a:rPr lang="fr-FR" sz="900" b="1" dirty="0"/>
              <a:t> Gestion centralisée     des automatismes</a:t>
            </a:r>
          </a:p>
        </p:txBody>
      </p:sp>
      <p:sp>
        <p:nvSpPr>
          <p:cNvPr id="12" name="ZoneTexte 11">
            <a:extLst>
              <a:ext uri="{FF2B5EF4-FFF2-40B4-BE49-F238E27FC236}">
                <a16:creationId xmlns:a16="http://schemas.microsoft.com/office/drawing/2014/main" id="{F3C3AADB-9FD8-471A-8C47-A80EC8807CBA}"/>
              </a:ext>
            </a:extLst>
          </p:cNvPr>
          <p:cNvSpPr txBox="1"/>
          <p:nvPr/>
        </p:nvSpPr>
        <p:spPr>
          <a:xfrm>
            <a:off x="2009476" y="3221848"/>
            <a:ext cx="1152128" cy="230832"/>
          </a:xfrm>
          <a:prstGeom prst="rect">
            <a:avLst/>
          </a:prstGeom>
          <a:noFill/>
        </p:spPr>
        <p:txBody>
          <a:bodyPr wrap="square" rtlCol="0">
            <a:spAutoFit/>
          </a:bodyPr>
          <a:lstStyle/>
          <a:p>
            <a:r>
              <a:rPr lang="fr-FR" sz="900" b="1" dirty="0">
                <a:solidFill>
                  <a:schemeClr val="accent2"/>
                </a:solidFill>
              </a:rPr>
              <a:t>o</a:t>
            </a:r>
            <a:r>
              <a:rPr lang="fr-FR" sz="900" b="1" dirty="0"/>
              <a:t> Télétravail</a:t>
            </a:r>
          </a:p>
        </p:txBody>
      </p:sp>
      <p:sp>
        <p:nvSpPr>
          <p:cNvPr id="13" name="ZoneTexte 12">
            <a:extLst>
              <a:ext uri="{FF2B5EF4-FFF2-40B4-BE49-F238E27FC236}">
                <a16:creationId xmlns:a16="http://schemas.microsoft.com/office/drawing/2014/main" id="{2D741846-1263-4933-A872-CAA9EB7CD9CF}"/>
              </a:ext>
            </a:extLst>
          </p:cNvPr>
          <p:cNvSpPr txBox="1"/>
          <p:nvPr/>
        </p:nvSpPr>
        <p:spPr>
          <a:xfrm>
            <a:off x="368191" y="1881201"/>
            <a:ext cx="1380839" cy="369332"/>
          </a:xfrm>
          <a:prstGeom prst="rect">
            <a:avLst/>
          </a:prstGeom>
          <a:noFill/>
        </p:spPr>
        <p:txBody>
          <a:bodyPr wrap="square" rtlCol="0">
            <a:spAutoFit/>
          </a:bodyPr>
          <a:lstStyle/>
          <a:p>
            <a:r>
              <a:rPr lang="fr-FR" sz="900" b="1" dirty="0">
                <a:solidFill>
                  <a:schemeClr val="accent2"/>
                </a:solidFill>
              </a:rPr>
              <a:t>o</a:t>
            </a:r>
            <a:r>
              <a:rPr lang="fr-FR" sz="900" b="1" dirty="0"/>
              <a:t> Aide aux personnes dépendantes</a:t>
            </a:r>
          </a:p>
        </p:txBody>
      </p:sp>
      <p:sp>
        <p:nvSpPr>
          <p:cNvPr id="14" name="ZoneTexte 13">
            <a:extLst>
              <a:ext uri="{FF2B5EF4-FFF2-40B4-BE49-F238E27FC236}">
                <a16:creationId xmlns:a16="http://schemas.microsoft.com/office/drawing/2014/main" id="{0A118EA0-26C3-4B02-9EE7-B2B4BA97B494}"/>
              </a:ext>
            </a:extLst>
          </p:cNvPr>
          <p:cNvSpPr txBox="1"/>
          <p:nvPr/>
        </p:nvSpPr>
        <p:spPr>
          <a:xfrm>
            <a:off x="405252" y="2724798"/>
            <a:ext cx="1571448" cy="369332"/>
          </a:xfrm>
          <a:prstGeom prst="rect">
            <a:avLst/>
          </a:prstGeom>
          <a:noFill/>
        </p:spPr>
        <p:txBody>
          <a:bodyPr wrap="square" rtlCol="0">
            <a:spAutoFit/>
          </a:bodyPr>
          <a:lstStyle/>
          <a:p>
            <a:r>
              <a:rPr lang="fr-FR" sz="900" b="1" dirty="0">
                <a:solidFill>
                  <a:schemeClr val="accent2"/>
                </a:solidFill>
              </a:rPr>
              <a:t>o</a:t>
            </a:r>
            <a:r>
              <a:rPr lang="fr-FR" sz="900" b="1" dirty="0"/>
              <a:t> Automatisation des fonctions (départ arrivée)</a:t>
            </a:r>
          </a:p>
        </p:txBody>
      </p:sp>
      <p:sp>
        <p:nvSpPr>
          <p:cNvPr id="15" name="ZoneTexte 14">
            <a:extLst>
              <a:ext uri="{FF2B5EF4-FFF2-40B4-BE49-F238E27FC236}">
                <a16:creationId xmlns:a16="http://schemas.microsoft.com/office/drawing/2014/main" id="{38ABA5A9-AAD9-47EB-83D3-21FCBBAD6E57}"/>
              </a:ext>
            </a:extLst>
          </p:cNvPr>
          <p:cNvSpPr txBox="1"/>
          <p:nvPr/>
        </p:nvSpPr>
        <p:spPr>
          <a:xfrm>
            <a:off x="682799" y="3184052"/>
            <a:ext cx="1466399" cy="230832"/>
          </a:xfrm>
          <a:prstGeom prst="rect">
            <a:avLst/>
          </a:prstGeom>
          <a:noFill/>
        </p:spPr>
        <p:txBody>
          <a:bodyPr wrap="square" rtlCol="0">
            <a:spAutoFit/>
          </a:bodyPr>
          <a:lstStyle/>
          <a:p>
            <a:r>
              <a:rPr lang="fr-FR" sz="900" b="1" dirty="0">
                <a:solidFill>
                  <a:schemeClr val="accent2"/>
                </a:solidFill>
              </a:rPr>
              <a:t>o</a:t>
            </a:r>
            <a:r>
              <a:rPr lang="fr-FR" sz="900" b="1" dirty="0"/>
              <a:t> Prestations de loisirs</a:t>
            </a:r>
          </a:p>
        </p:txBody>
      </p:sp>
      <p:sp>
        <p:nvSpPr>
          <p:cNvPr id="16" name="ZoneTexte 15">
            <a:extLst>
              <a:ext uri="{FF2B5EF4-FFF2-40B4-BE49-F238E27FC236}">
                <a16:creationId xmlns:a16="http://schemas.microsoft.com/office/drawing/2014/main" id="{18BABBF6-355F-400D-B42E-E8AEED87BE1C}"/>
              </a:ext>
            </a:extLst>
          </p:cNvPr>
          <p:cNvSpPr txBox="1"/>
          <p:nvPr/>
        </p:nvSpPr>
        <p:spPr>
          <a:xfrm>
            <a:off x="2890664" y="1247722"/>
            <a:ext cx="905821" cy="369332"/>
          </a:xfrm>
          <a:prstGeom prst="rect">
            <a:avLst/>
          </a:prstGeom>
          <a:noFill/>
        </p:spPr>
        <p:txBody>
          <a:bodyPr wrap="square" rtlCol="0">
            <a:spAutoFit/>
          </a:bodyPr>
          <a:lstStyle/>
          <a:p>
            <a:pPr algn="ctr"/>
            <a:r>
              <a:rPr lang="fr-FR" sz="900" b="1" dirty="0">
                <a:solidFill>
                  <a:schemeClr val="accent2"/>
                </a:solidFill>
              </a:rPr>
              <a:t>o</a:t>
            </a:r>
            <a:r>
              <a:rPr lang="fr-FR" sz="900" b="1" dirty="0"/>
              <a:t> Gestion des espaces</a:t>
            </a:r>
          </a:p>
        </p:txBody>
      </p:sp>
      <p:sp>
        <p:nvSpPr>
          <p:cNvPr id="17" name="ZoneTexte 16">
            <a:extLst>
              <a:ext uri="{FF2B5EF4-FFF2-40B4-BE49-F238E27FC236}">
                <a16:creationId xmlns:a16="http://schemas.microsoft.com/office/drawing/2014/main" id="{E4E38D5B-97C6-4786-BC1A-D6380D82D4AA}"/>
              </a:ext>
            </a:extLst>
          </p:cNvPr>
          <p:cNvSpPr txBox="1"/>
          <p:nvPr/>
        </p:nvSpPr>
        <p:spPr>
          <a:xfrm>
            <a:off x="3133095" y="1678135"/>
            <a:ext cx="1152128" cy="230832"/>
          </a:xfrm>
          <a:prstGeom prst="rect">
            <a:avLst/>
          </a:prstGeom>
          <a:noFill/>
        </p:spPr>
        <p:txBody>
          <a:bodyPr wrap="square" rtlCol="0">
            <a:spAutoFit/>
          </a:bodyPr>
          <a:lstStyle/>
          <a:p>
            <a:r>
              <a:rPr lang="fr-FR" sz="900" b="1" dirty="0">
                <a:solidFill>
                  <a:schemeClr val="accent2"/>
                </a:solidFill>
              </a:rPr>
              <a:t>o</a:t>
            </a:r>
            <a:r>
              <a:rPr lang="fr-FR" sz="900" b="1" dirty="0"/>
              <a:t> Géolocalisation</a:t>
            </a:r>
          </a:p>
        </p:txBody>
      </p:sp>
      <p:sp>
        <p:nvSpPr>
          <p:cNvPr id="18" name="ZoneTexte 17">
            <a:extLst>
              <a:ext uri="{FF2B5EF4-FFF2-40B4-BE49-F238E27FC236}">
                <a16:creationId xmlns:a16="http://schemas.microsoft.com/office/drawing/2014/main" id="{8A8D77A0-C564-4230-B253-62E85C2DC809}"/>
              </a:ext>
            </a:extLst>
          </p:cNvPr>
          <p:cNvSpPr txBox="1"/>
          <p:nvPr/>
        </p:nvSpPr>
        <p:spPr>
          <a:xfrm>
            <a:off x="3264482" y="2114634"/>
            <a:ext cx="1080120" cy="369332"/>
          </a:xfrm>
          <a:prstGeom prst="rect">
            <a:avLst/>
          </a:prstGeom>
          <a:noFill/>
        </p:spPr>
        <p:txBody>
          <a:bodyPr wrap="square" rtlCol="0">
            <a:spAutoFit/>
          </a:bodyPr>
          <a:lstStyle/>
          <a:p>
            <a:r>
              <a:rPr lang="fr-FR" sz="900" b="1" dirty="0">
                <a:solidFill>
                  <a:schemeClr val="accent2"/>
                </a:solidFill>
              </a:rPr>
              <a:t>o</a:t>
            </a:r>
            <a:r>
              <a:rPr lang="fr-FR" sz="900" b="1" dirty="0"/>
              <a:t> Réservation de salles de réunion</a:t>
            </a:r>
          </a:p>
        </p:txBody>
      </p:sp>
      <p:sp>
        <p:nvSpPr>
          <p:cNvPr id="19" name="ZoneTexte 18">
            <a:extLst>
              <a:ext uri="{FF2B5EF4-FFF2-40B4-BE49-F238E27FC236}">
                <a16:creationId xmlns:a16="http://schemas.microsoft.com/office/drawing/2014/main" id="{0487DA6D-8FC7-4642-8433-C5D3D5323715}"/>
              </a:ext>
            </a:extLst>
          </p:cNvPr>
          <p:cNvSpPr txBox="1"/>
          <p:nvPr/>
        </p:nvSpPr>
        <p:spPr>
          <a:xfrm>
            <a:off x="3175514" y="2710342"/>
            <a:ext cx="1323672" cy="369332"/>
          </a:xfrm>
          <a:prstGeom prst="rect">
            <a:avLst/>
          </a:prstGeom>
          <a:noFill/>
        </p:spPr>
        <p:txBody>
          <a:bodyPr wrap="square" rtlCol="0">
            <a:spAutoFit/>
          </a:bodyPr>
          <a:lstStyle/>
          <a:p>
            <a:r>
              <a:rPr lang="fr-FR" sz="900" b="1" dirty="0">
                <a:solidFill>
                  <a:schemeClr val="accent2"/>
                </a:solidFill>
              </a:rPr>
              <a:t>o</a:t>
            </a:r>
            <a:r>
              <a:rPr lang="fr-FR" sz="900" b="1" dirty="0"/>
              <a:t> Réservation de places de parking</a:t>
            </a:r>
          </a:p>
        </p:txBody>
      </p:sp>
      <p:sp>
        <p:nvSpPr>
          <p:cNvPr id="20" name="ZoneTexte 19">
            <a:extLst>
              <a:ext uri="{FF2B5EF4-FFF2-40B4-BE49-F238E27FC236}">
                <a16:creationId xmlns:a16="http://schemas.microsoft.com/office/drawing/2014/main" id="{B5FD920D-7745-429B-81A7-B10B62284604}"/>
              </a:ext>
            </a:extLst>
          </p:cNvPr>
          <p:cNvSpPr txBox="1"/>
          <p:nvPr/>
        </p:nvSpPr>
        <p:spPr>
          <a:xfrm>
            <a:off x="2930333" y="3226342"/>
            <a:ext cx="1080120" cy="507831"/>
          </a:xfrm>
          <a:prstGeom prst="rect">
            <a:avLst/>
          </a:prstGeom>
          <a:noFill/>
        </p:spPr>
        <p:txBody>
          <a:bodyPr wrap="square" rtlCol="0">
            <a:spAutoFit/>
          </a:bodyPr>
          <a:lstStyle/>
          <a:p>
            <a:r>
              <a:rPr lang="fr-FR" sz="900" b="1" dirty="0">
                <a:solidFill>
                  <a:schemeClr val="accent2"/>
                </a:solidFill>
              </a:rPr>
              <a:t>o</a:t>
            </a:r>
            <a:r>
              <a:rPr lang="fr-FR" sz="900" b="1" dirty="0"/>
              <a:t> Aide à la navigation dans le bâtiment</a:t>
            </a:r>
          </a:p>
        </p:txBody>
      </p:sp>
      <p:pic>
        <p:nvPicPr>
          <p:cNvPr id="21" name="Picture 10" descr="slide1">
            <a:extLst>
              <a:ext uri="{FF2B5EF4-FFF2-40B4-BE49-F238E27FC236}">
                <a16:creationId xmlns:a16="http://schemas.microsoft.com/office/drawing/2014/main" id="{55A6EE70-135F-4A7E-8A9E-9B2EBD28EE6C}"/>
              </a:ext>
            </a:extLst>
          </p:cNvPr>
          <p:cNvPicPr>
            <a:picLocks noChangeAspect="1" noChangeArrowheads="1"/>
          </p:cNvPicPr>
          <p:nvPr/>
        </p:nvPicPr>
        <p:blipFill>
          <a:blip r:embed="rId4" cstate="print"/>
          <a:srcRect/>
          <a:stretch>
            <a:fillRect/>
          </a:stretch>
        </p:blipFill>
        <p:spPr bwMode="auto">
          <a:xfrm>
            <a:off x="339271" y="290905"/>
            <a:ext cx="960108" cy="720080"/>
          </a:xfrm>
          <a:prstGeom prst="rect">
            <a:avLst/>
          </a:prstGeom>
          <a:noFill/>
          <a:ln w="9525">
            <a:noFill/>
            <a:miter lim="800000"/>
            <a:headEnd/>
            <a:tailEnd/>
          </a:ln>
        </p:spPr>
      </p:pic>
      <p:sp>
        <p:nvSpPr>
          <p:cNvPr id="22" name="ZoneTexte 21">
            <a:extLst>
              <a:ext uri="{FF2B5EF4-FFF2-40B4-BE49-F238E27FC236}">
                <a16:creationId xmlns:a16="http://schemas.microsoft.com/office/drawing/2014/main" id="{ABAEDC98-B751-4A9C-9EA2-68E7D0DBF8A3}"/>
              </a:ext>
            </a:extLst>
          </p:cNvPr>
          <p:cNvSpPr txBox="1"/>
          <p:nvPr/>
        </p:nvSpPr>
        <p:spPr>
          <a:xfrm rot="19833806">
            <a:off x="3960621" y="3336039"/>
            <a:ext cx="992314" cy="369332"/>
          </a:xfrm>
          <a:prstGeom prst="rect">
            <a:avLst/>
          </a:prstGeom>
          <a:noFill/>
        </p:spPr>
        <p:txBody>
          <a:bodyPr wrap="square" rtlCol="0">
            <a:spAutoFit/>
          </a:bodyPr>
          <a:lstStyle/>
          <a:p>
            <a:r>
              <a:rPr lang="fr-FR" dirty="0">
                <a:solidFill>
                  <a:srgbClr val="0072FF"/>
                </a:solidFill>
              </a:rPr>
              <a:t>Tertiaire</a:t>
            </a:r>
          </a:p>
        </p:txBody>
      </p:sp>
      <p:sp>
        <p:nvSpPr>
          <p:cNvPr id="23" name="ZoneTexte 22">
            <a:extLst>
              <a:ext uri="{FF2B5EF4-FFF2-40B4-BE49-F238E27FC236}">
                <a16:creationId xmlns:a16="http://schemas.microsoft.com/office/drawing/2014/main" id="{923DEB8A-0D87-484B-B1D5-100C61A0332C}"/>
              </a:ext>
            </a:extLst>
          </p:cNvPr>
          <p:cNvSpPr txBox="1"/>
          <p:nvPr/>
        </p:nvSpPr>
        <p:spPr>
          <a:xfrm>
            <a:off x="508856" y="1240828"/>
            <a:ext cx="1374671" cy="230832"/>
          </a:xfrm>
          <a:prstGeom prst="rect">
            <a:avLst/>
          </a:prstGeom>
          <a:noFill/>
        </p:spPr>
        <p:txBody>
          <a:bodyPr wrap="square" rtlCol="0">
            <a:spAutoFit/>
          </a:bodyPr>
          <a:lstStyle/>
          <a:p>
            <a:pPr algn="r"/>
            <a:r>
              <a:rPr lang="fr-FR" sz="900" b="1" dirty="0">
                <a:solidFill>
                  <a:schemeClr val="accent2"/>
                </a:solidFill>
              </a:rPr>
              <a:t>o</a:t>
            </a:r>
            <a:r>
              <a:rPr lang="fr-FR" sz="900" b="1" dirty="0"/>
              <a:t> Confort à domicile</a:t>
            </a:r>
          </a:p>
        </p:txBody>
      </p:sp>
      <p:sp>
        <p:nvSpPr>
          <p:cNvPr id="24" name="ZoneTexte 23">
            <a:extLst>
              <a:ext uri="{FF2B5EF4-FFF2-40B4-BE49-F238E27FC236}">
                <a16:creationId xmlns:a16="http://schemas.microsoft.com/office/drawing/2014/main" id="{0CE49006-F1F4-4E62-AC4D-E24DA34FCECF}"/>
              </a:ext>
            </a:extLst>
          </p:cNvPr>
          <p:cNvSpPr txBox="1"/>
          <p:nvPr/>
        </p:nvSpPr>
        <p:spPr>
          <a:xfrm>
            <a:off x="119087" y="1590362"/>
            <a:ext cx="1624943" cy="230832"/>
          </a:xfrm>
          <a:prstGeom prst="rect">
            <a:avLst/>
          </a:prstGeom>
          <a:noFill/>
        </p:spPr>
        <p:txBody>
          <a:bodyPr wrap="square" rtlCol="0">
            <a:spAutoFit/>
          </a:bodyPr>
          <a:lstStyle/>
          <a:p>
            <a:pPr algn="r"/>
            <a:r>
              <a:rPr lang="fr-FR" sz="900" b="1" dirty="0">
                <a:solidFill>
                  <a:schemeClr val="accent2"/>
                </a:solidFill>
              </a:rPr>
              <a:t>o</a:t>
            </a:r>
            <a:r>
              <a:rPr lang="fr-FR" sz="900" b="1" dirty="0"/>
              <a:t> Ma maison me parle</a:t>
            </a:r>
          </a:p>
        </p:txBody>
      </p:sp>
      <p:sp>
        <p:nvSpPr>
          <p:cNvPr id="47" name="ZoneTexte 46">
            <a:extLst>
              <a:ext uri="{FF2B5EF4-FFF2-40B4-BE49-F238E27FC236}">
                <a16:creationId xmlns:a16="http://schemas.microsoft.com/office/drawing/2014/main" id="{3CC68954-1865-4B13-9DFE-2D2C3BBD9FEA}"/>
              </a:ext>
            </a:extLst>
          </p:cNvPr>
          <p:cNvSpPr txBox="1"/>
          <p:nvPr/>
        </p:nvSpPr>
        <p:spPr>
          <a:xfrm rot="1821310">
            <a:off x="276384" y="3550163"/>
            <a:ext cx="1272256" cy="369332"/>
          </a:xfrm>
          <a:prstGeom prst="rect">
            <a:avLst/>
          </a:prstGeom>
          <a:noFill/>
        </p:spPr>
        <p:txBody>
          <a:bodyPr wrap="square" rtlCol="0">
            <a:spAutoFit/>
          </a:bodyPr>
          <a:lstStyle/>
          <a:p>
            <a:r>
              <a:rPr lang="fr-FR" dirty="0">
                <a:solidFill>
                  <a:srgbClr val="F34500"/>
                </a:solidFill>
              </a:rPr>
              <a:t>Résidentiel</a:t>
            </a:r>
          </a:p>
        </p:txBody>
      </p:sp>
      <p:pic>
        <p:nvPicPr>
          <p:cNvPr id="48" name="Image 47">
            <a:extLst>
              <a:ext uri="{FF2B5EF4-FFF2-40B4-BE49-F238E27FC236}">
                <a16:creationId xmlns:a16="http://schemas.microsoft.com/office/drawing/2014/main" id="{545CBDF4-CB89-45CF-91D2-B1CB6F0BA2C2}"/>
              </a:ext>
            </a:extLst>
          </p:cNvPr>
          <p:cNvPicPr>
            <a:picLocks noChangeAspect="1"/>
          </p:cNvPicPr>
          <p:nvPr/>
        </p:nvPicPr>
        <p:blipFill rotWithShape="1">
          <a:blip r:embed="rId5"/>
          <a:srcRect l="27129" t="33201" r="52363" b="34600"/>
          <a:stretch/>
        </p:blipFill>
        <p:spPr>
          <a:xfrm>
            <a:off x="32334" y="3853558"/>
            <a:ext cx="978424" cy="864095"/>
          </a:xfrm>
          <a:prstGeom prst="rect">
            <a:avLst/>
          </a:prstGeom>
        </p:spPr>
      </p:pic>
      <p:pic>
        <p:nvPicPr>
          <p:cNvPr id="49" name="Image 48">
            <a:extLst>
              <a:ext uri="{FF2B5EF4-FFF2-40B4-BE49-F238E27FC236}">
                <a16:creationId xmlns:a16="http://schemas.microsoft.com/office/drawing/2014/main" id="{8CA417C4-12D8-42B1-8F99-534F2D62AA4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05487" y="3792365"/>
            <a:ext cx="1423100" cy="581594"/>
          </a:xfrm>
          <a:prstGeom prst="rect">
            <a:avLst/>
          </a:prstGeom>
        </p:spPr>
      </p:pic>
      <p:pic>
        <p:nvPicPr>
          <p:cNvPr id="50" name="Image 49" descr="Une image contenant personne, femme, intérieur, fenêtre&#10;&#10;Description générée avec un niveau de confiance très élevé">
            <a:extLst>
              <a:ext uri="{FF2B5EF4-FFF2-40B4-BE49-F238E27FC236}">
                <a16:creationId xmlns:a16="http://schemas.microsoft.com/office/drawing/2014/main" id="{F9FF1DFE-0EDD-4C12-9C8B-802F6C9F63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54642" y="733946"/>
            <a:ext cx="1092875" cy="729335"/>
          </a:xfrm>
          <a:prstGeom prst="rect">
            <a:avLst/>
          </a:prstGeom>
        </p:spPr>
      </p:pic>
      <p:sp>
        <p:nvSpPr>
          <p:cNvPr id="51" name="ZoneTexte 50">
            <a:extLst>
              <a:ext uri="{FF2B5EF4-FFF2-40B4-BE49-F238E27FC236}">
                <a16:creationId xmlns:a16="http://schemas.microsoft.com/office/drawing/2014/main" id="{24AAEB6F-C728-43CA-954F-3D5AEDCC12F9}"/>
              </a:ext>
            </a:extLst>
          </p:cNvPr>
          <p:cNvSpPr txBox="1"/>
          <p:nvPr/>
        </p:nvSpPr>
        <p:spPr>
          <a:xfrm>
            <a:off x="258118" y="2290597"/>
            <a:ext cx="1092957" cy="369332"/>
          </a:xfrm>
          <a:prstGeom prst="rect">
            <a:avLst/>
          </a:prstGeom>
          <a:noFill/>
        </p:spPr>
        <p:txBody>
          <a:bodyPr wrap="square" rtlCol="0">
            <a:spAutoFit/>
          </a:bodyPr>
          <a:lstStyle/>
          <a:p>
            <a:pPr algn="r"/>
            <a:r>
              <a:rPr lang="fr-FR" sz="900" b="1" dirty="0">
                <a:solidFill>
                  <a:schemeClr val="accent2"/>
                </a:solidFill>
              </a:rPr>
              <a:t>o</a:t>
            </a:r>
            <a:r>
              <a:rPr lang="fr-FR" sz="900" b="1" dirty="0"/>
              <a:t> Utilisation des assistants vocaux</a:t>
            </a:r>
          </a:p>
        </p:txBody>
      </p:sp>
      <p:sp>
        <p:nvSpPr>
          <p:cNvPr id="52" name="ZoneTexte 51">
            <a:extLst>
              <a:ext uri="{FF2B5EF4-FFF2-40B4-BE49-F238E27FC236}">
                <a16:creationId xmlns:a16="http://schemas.microsoft.com/office/drawing/2014/main" id="{8A4849BE-6371-4E97-BFB3-E521C65E7EED}"/>
              </a:ext>
            </a:extLst>
          </p:cNvPr>
          <p:cNvSpPr txBox="1"/>
          <p:nvPr/>
        </p:nvSpPr>
        <p:spPr>
          <a:xfrm>
            <a:off x="1241328" y="423534"/>
            <a:ext cx="5174943" cy="338554"/>
          </a:xfrm>
          <a:prstGeom prst="rect">
            <a:avLst/>
          </a:prstGeom>
          <a:noFill/>
        </p:spPr>
        <p:txBody>
          <a:bodyPr wrap="none" rtlCol="0">
            <a:spAutoFit/>
          </a:bodyPr>
          <a:lstStyle/>
          <a:p>
            <a:r>
              <a:rPr lang="fr-FR" sz="1600" b="1" dirty="0"/>
              <a:t>Les usages se développent dans le résidentiel et le tertiaire</a:t>
            </a:r>
          </a:p>
        </p:txBody>
      </p:sp>
      <p:sp>
        <p:nvSpPr>
          <p:cNvPr id="53" name="Rectangle 52">
            <a:extLst>
              <a:ext uri="{FF2B5EF4-FFF2-40B4-BE49-F238E27FC236}">
                <a16:creationId xmlns:a16="http://schemas.microsoft.com/office/drawing/2014/main" id="{3259D209-B257-4CC2-9D17-9243E09FEF1A}"/>
              </a:ext>
            </a:extLst>
          </p:cNvPr>
          <p:cNvSpPr/>
          <p:nvPr/>
        </p:nvSpPr>
        <p:spPr>
          <a:xfrm>
            <a:off x="936274" y="37399"/>
            <a:ext cx="6536987" cy="369332"/>
          </a:xfrm>
          <a:prstGeom prst="rect">
            <a:avLst/>
          </a:prstGeom>
        </p:spPr>
        <p:txBody>
          <a:bodyPr wrap="square">
            <a:spAutoFit/>
          </a:bodyPr>
          <a:lstStyle/>
          <a:p>
            <a:pPr algn="ctr"/>
            <a:r>
              <a:rPr lang="fr-FR" b="1" dirty="0"/>
              <a:t>L’émergence du bâtiment connecté : une réalité</a:t>
            </a:r>
          </a:p>
        </p:txBody>
      </p:sp>
      <p:pic>
        <p:nvPicPr>
          <p:cNvPr id="55" name="Image 7" descr="q_62113_dcat.eps">
            <a:extLst>
              <a:ext uri="{FF2B5EF4-FFF2-40B4-BE49-F238E27FC236}">
                <a16:creationId xmlns:a16="http://schemas.microsoft.com/office/drawing/2014/main" id="{E1ED59C8-2248-4A73-BB0C-C8ABE7228F42}"/>
              </a:ext>
            </a:extLst>
          </p:cNvPr>
          <p:cNvPicPr>
            <a:picLocks noChangeAspect="1"/>
          </p:cNvPicPr>
          <p:nvPr/>
        </p:nvPicPr>
        <p:blipFill>
          <a:blip r:embed="rId8" cstate="print"/>
          <a:srcRect/>
          <a:stretch>
            <a:fillRect/>
          </a:stretch>
        </p:blipFill>
        <p:spPr bwMode="auto">
          <a:xfrm>
            <a:off x="8108904" y="160456"/>
            <a:ext cx="993775" cy="250825"/>
          </a:xfrm>
          <a:prstGeom prst="rect">
            <a:avLst/>
          </a:prstGeom>
          <a:noFill/>
          <a:ln w="9525">
            <a:noFill/>
            <a:miter lim="800000"/>
            <a:headEnd/>
            <a:tailEnd/>
          </a:ln>
        </p:spPr>
      </p:pic>
    </p:spTree>
    <p:extLst>
      <p:ext uri="{BB962C8B-B14F-4D97-AF65-F5344CB8AC3E}">
        <p14:creationId xmlns:p14="http://schemas.microsoft.com/office/powerpoint/2010/main" val="2630513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A1039-5123-4EF9-B002-1DDF4BD8FA2D}"/>
              </a:ext>
            </a:extLst>
          </p:cNvPr>
          <p:cNvSpPr/>
          <p:nvPr/>
        </p:nvSpPr>
        <p:spPr>
          <a:xfrm>
            <a:off x="936274" y="37399"/>
            <a:ext cx="6536987" cy="369332"/>
          </a:xfrm>
          <a:prstGeom prst="rect">
            <a:avLst/>
          </a:prstGeom>
        </p:spPr>
        <p:txBody>
          <a:bodyPr wrap="square">
            <a:spAutoFit/>
          </a:bodyPr>
          <a:lstStyle/>
          <a:p>
            <a:pPr algn="ctr"/>
            <a:r>
              <a:rPr lang="fr-FR" b="1" dirty="0"/>
              <a:t>L’émergence du bâtiment connecté : une réalité</a:t>
            </a:r>
          </a:p>
        </p:txBody>
      </p:sp>
      <p:pic>
        <p:nvPicPr>
          <p:cNvPr id="4" name="Image 3">
            <a:extLst>
              <a:ext uri="{FF2B5EF4-FFF2-40B4-BE49-F238E27FC236}">
                <a16:creationId xmlns:a16="http://schemas.microsoft.com/office/drawing/2014/main" id="{75B7B2D3-2E78-4BCF-9FF1-1E2FF9ADF532}"/>
              </a:ext>
            </a:extLst>
          </p:cNvPr>
          <p:cNvPicPr>
            <a:picLocks noChangeAspect="1"/>
          </p:cNvPicPr>
          <p:nvPr/>
        </p:nvPicPr>
        <p:blipFill rotWithShape="1">
          <a:blip r:embed="rId3"/>
          <a:srcRect r="41438"/>
          <a:stretch/>
        </p:blipFill>
        <p:spPr>
          <a:xfrm>
            <a:off x="377781" y="705084"/>
            <a:ext cx="3773425" cy="3288940"/>
          </a:xfrm>
          <a:prstGeom prst="rect">
            <a:avLst/>
          </a:prstGeom>
        </p:spPr>
      </p:pic>
      <p:sp>
        <p:nvSpPr>
          <p:cNvPr id="5" name="ZoneTexte 4">
            <a:extLst>
              <a:ext uri="{FF2B5EF4-FFF2-40B4-BE49-F238E27FC236}">
                <a16:creationId xmlns:a16="http://schemas.microsoft.com/office/drawing/2014/main" id="{5D86D99E-B790-4B0F-B182-1D883EF2D304}"/>
              </a:ext>
            </a:extLst>
          </p:cNvPr>
          <p:cNvSpPr txBox="1"/>
          <p:nvPr/>
        </p:nvSpPr>
        <p:spPr>
          <a:xfrm>
            <a:off x="4133277" y="1058421"/>
            <a:ext cx="5389345" cy="307777"/>
          </a:xfrm>
          <a:prstGeom prst="rect">
            <a:avLst/>
          </a:prstGeom>
          <a:noFill/>
        </p:spPr>
        <p:txBody>
          <a:bodyPr wrap="square" rtlCol="0">
            <a:spAutoFit/>
          </a:bodyPr>
          <a:lstStyle/>
          <a:p>
            <a:r>
              <a:rPr lang="fr-FR" sz="1400" dirty="0"/>
              <a:t>La convergence des courants forts et faibles dans les infrastructures </a:t>
            </a:r>
          </a:p>
        </p:txBody>
      </p:sp>
      <p:sp>
        <p:nvSpPr>
          <p:cNvPr id="6" name="ZoneTexte 5">
            <a:extLst>
              <a:ext uri="{FF2B5EF4-FFF2-40B4-BE49-F238E27FC236}">
                <a16:creationId xmlns:a16="http://schemas.microsoft.com/office/drawing/2014/main" id="{6632D65A-43D3-42C4-BEAB-86444F0336A1}"/>
              </a:ext>
            </a:extLst>
          </p:cNvPr>
          <p:cNvSpPr txBox="1"/>
          <p:nvPr/>
        </p:nvSpPr>
        <p:spPr>
          <a:xfrm>
            <a:off x="4139953" y="705084"/>
            <a:ext cx="4626266" cy="307777"/>
          </a:xfrm>
          <a:prstGeom prst="rect">
            <a:avLst/>
          </a:prstGeom>
          <a:noFill/>
        </p:spPr>
        <p:txBody>
          <a:bodyPr wrap="none" rtlCol="0">
            <a:spAutoFit/>
          </a:bodyPr>
          <a:lstStyle/>
          <a:p>
            <a:r>
              <a:rPr lang="fr-FR" sz="1400" dirty="0"/>
              <a:t>Le développement des bâtiments connectés &amp; interopérables</a:t>
            </a:r>
          </a:p>
        </p:txBody>
      </p:sp>
      <p:sp>
        <p:nvSpPr>
          <p:cNvPr id="7" name="Flèche : droite 6">
            <a:extLst>
              <a:ext uri="{FF2B5EF4-FFF2-40B4-BE49-F238E27FC236}">
                <a16:creationId xmlns:a16="http://schemas.microsoft.com/office/drawing/2014/main" id="{74E3F2AC-9110-4E1D-ABE1-D8E946A8CDCD}"/>
              </a:ext>
            </a:extLst>
          </p:cNvPr>
          <p:cNvSpPr/>
          <p:nvPr/>
        </p:nvSpPr>
        <p:spPr>
          <a:xfrm rot="5400000">
            <a:off x="6055915" y="2109192"/>
            <a:ext cx="1232037" cy="48463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E2A8BB58-DD55-4C5C-8245-7ED62522E309}"/>
              </a:ext>
            </a:extLst>
          </p:cNvPr>
          <p:cNvSpPr txBox="1"/>
          <p:nvPr/>
        </p:nvSpPr>
        <p:spPr>
          <a:xfrm>
            <a:off x="4724400" y="3195176"/>
            <a:ext cx="3933384" cy="738664"/>
          </a:xfrm>
          <a:prstGeom prst="rect">
            <a:avLst/>
          </a:prstGeom>
          <a:noFill/>
        </p:spPr>
        <p:txBody>
          <a:bodyPr wrap="none" rtlCol="0">
            <a:spAutoFit/>
          </a:bodyPr>
          <a:lstStyle/>
          <a:p>
            <a:r>
              <a:rPr lang="fr-FR" sz="1400" dirty="0"/>
              <a:t>Adapter les référentiels pour répondre aux besoins </a:t>
            </a:r>
          </a:p>
          <a:p>
            <a:r>
              <a:rPr lang="fr-FR" sz="1400" dirty="0"/>
              <a:t>de compétences des filières professionnelles qui </a:t>
            </a:r>
          </a:p>
          <a:p>
            <a:r>
              <a:rPr lang="fr-FR" sz="1400" dirty="0"/>
              <a:t>Interviennent sur les infrastructures du bâtiment </a:t>
            </a:r>
          </a:p>
        </p:txBody>
      </p:sp>
      <p:pic>
        <p:nvPicPr>
          <p:cNvPr id="9" name="Image 7" descr="q_62113_dcat.eps">
            <a:extLst>
              <a:ext uri="{FF2B5EF4-FFF2-40B4-BE49-F238E27FC236}">
                <a16:creationId xmlns:a16="http://schemas.microsoft.com/office/drawing/2014/main" id="{6A28ABA9-4825-4859-86C0-BE324706A597}"/>
              </a:ext>
            </a:extLst>
          </p:cNvPr>
          <p:cNvPicPr>
            <a:picLocks noChangeAspect="1"/>
          </p:cNvPicPr>
          <p:nvPr/>
        </p:nvPicPr>
        <p:blipFill>
          <a:blip r:embed="rId4" cstate="print"/>
          <a:srcRect/>
          <a:stretch>
            <a:fillRect/>
          </a:stretch>
        </p:blipFill>
        <p:spPr bwMode="auto">
          <a:xfrm>
            <a:off x="8108904" y="160456"/>
            <a:ext cx="993775" cy="250825"/>
          </a:xfrm>
          <a:prstGeom prst="rect">
            <a:avLst/>
          </a:prstGeom>
          <a:noFill/>
          <a:ln w="9525">
            <a:noFill/>
            <a:miter lim="800000"/>
            <a:headEnd/>
            <a:tailEnd/>
          </a:ln>
        </p:spPr>
      </p:pic>
    </p:spTree>
    <p:extLst>
      <p:ext uri="{BB962C8B-B14F-4D97-AF65-F5344CB8AC3E}">
        <p14:creationId xmlns:p14="http://schemas.microsoft.com/office/powerpoint/2010/main" val="189715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5F04F3-97FD-43C9-9EE4-57009031BEE0}"/>
              </a:ext>
            </a:extLst>
          </p:cNvPr>
          <p:cNvSpPr/>
          <p:nvPr/>
        </p:nvSpPr>
        <p:spPr>
          <a:xfrm>
            <a:off x="936274" y="37399"/>
            <a:ext cx="6536987" cy="369332"/>
          </a:xfrm>
          <a:prstGeom prst="rect">
            <a:avLst/>
          </a:prstGeom>
        </p:spPr>
        <p:txBody>
          <a:bodyPr wrap="square">
            <a:spAutoFit/>
          </a:bodyPr>
          <a:lstStyle/>
          <a:p>
            <a:pPr algn="ctr"/>
            <a:r>
              <a:rPr lang="fr-FR" b="1" dirty="0"/>
              <a:t>L’émergence du bâtiment connecté : une réalité</a:t>
            </a:r>
          </a:p>
        </p:txBody>
      </p:sp>
      <p:pic>
        <p:nvPicPr>
          <p:cNvPr id="4" name="Image 3">
            <a:extLst>
              <a:ext uri="{FF2B5EF4-FFF2-40B4-BE49-F238E27FC236}">
                <a16:creationId xmlns:a16="http://schemas.microsoft.com/office/drawing/2014/main" id="{6E84FDE0-5924-49BD-AD84-47CEC6A58244}"/>
              </a:ext>
            </a:extLst>
          </p:cNvPr>
          <p:cNvPicPr>
            <a:picLocks noChangeAspect="1"/>
          </p:cNvPicPr>
          <p:nvPr/>
        </p:nvPicPr>
        <p:blipFill rotWithShape="1">
          <a:blip r:embed="rId3"/>
          <a:srcRect l="18500" t="38800" r="75200" b="19200"/>
          <a:stretch/>
        </p:blipFill>
        <p:spPr>
          <a:xfrm>
            <a:off x="220035" y="871054"/>
            <a:ext cx="1629175" cy="3054703"/>
          </a:xfrm>
          <a:prstGeom prst="rect">
            <a:avLst/>
          </a:prstGeom>
        </p:spPr>
      </p:pic>
      <p:pic>
        <p:nvPicPr>
          <p:cNvPr id="5" name="Image 4">
            <a:extLst>
              <a:ext uri="{FF2B5EF4-FFF2-40B4-BE49-F238E27FC236}">
                <a16:creationId xmlns:a16="http://schemas.microsoft.com/office/drawing/2014/main" id="{0F28FA79-EA78-437B-B090-D50902917674}"/>
              </a:ext>
            </a:extLst>
          </p:cNvPr>
          <p:cNvPicPr>
            <a:picLocks noChangeAspect="1"/>
          </p:cNvPicPr>
          <p:nvPr/>
        </p:nvPicPr>
        <p:blipFill rotWithShape="1">
          <a:blip r:embed="rId4"/>
          <a:srcRect l="25588" t="63999" r="68112" b="19201"/>
          <a:stretch/>
        </p:blipFill>
        <p:spPr>
          <a:xfrm>
            <a:off x="6496353" y="728096"/>
            <a:ext cx="2448272" cy="1836204"/>
          </a:xfrm>
          <a:prstGeom prst="rect">
            <a:avLst/>
          </a:prstGeom>
        </p:spPr>
      </p:pic>
      <p:pic>
        <p:nvPicPr>
          <p:cNvPr id="6" name="Image 5">
            <a:extLst>
              <a:ext uri="{FF2B5EF4-FFF2-40B4-BE49-F238E27FC236}">
                <a16:creationId xmlns:a16="http://schemas.microsoft.com/office/drawing/2014/main" id="{59DE687F-4AF2-420C-8DED-2B38E280E47D}"/>
              </a:ext>
            </a:extLst>
          </p:cNvPr>
          <p:cNvPicPr>
            <a:picLocks noChangeAspect="1"/>
          </p:cNvPicPr>
          <p:nvPr/>
        </p:nvPicPr>
        <p:blipFill rotWithShape="1">
          <a:blip r:embed="rId5"/>
          <a:srcRect t="11746"/>
          <a:stretch/>
        </p:blipFill>
        <p:spPr>
          <a:xfrm>
            <a:off x="6616365" y="2474289"/>
            <a:ext cx="1357755" cy="1781431"/>
          </a:xfrm>
          <a:prstGeom prst="rect">
            <a:avLst/>
          </a:prstGeom>
        </p:spPr>
      </p:pic>
      <p:sp>
        <p:nvSpPr>
          <p:cNvPr id="7" name="ZoneTexte 6">
            <a:extLst>
              <a:ext uri="{FF2B5EF4-FFF2-40B4-BE49-F238E27FC236}">
                <a16:creationId xmlns:a16="http://schemas.microsoft.com/office/drawing/2014/main" id="{4714755A-7BB7-4759-84CA-D3A3D19EE27E}"/>
              </a:ext>
            </a:extLst>
          </p:cNvPr>
          <p:cNvSpPr txBox="1"/>
          <p:nvPr/>
        </p:nvSpPr>
        <p:spPr>
          <a:xfrm>
            <a:off x="2463904" y="1682202"/>
            <a:ext cx="3125856" cy="307777"/>
          </a:xfrm>
          <a:prstGeom prst="rect">
            <a:avLst/>
          </a:prstGeom>
          <a:noFill/>
        </p:spPr>
        <p:txBody>
          <a:bodyPr wrap="none" rtlCol="0">
            <a:spAutoFit/>
          </a:bodyPr>
          <a:lstStyle/>
          <a:p>
            <a:r>
              <a:rPr lang="fr-FR" sz="1400" dirty="0"/>
              <a:t>Electricien chef d’orchestre (intégrateur)</a:t>
            </a:r>
          </a:p>
        </p:txBody>
      </p:sp>
      <p:pic>
        <p:nvPicPr>
          <p:cNvPr id="8" name="Image 7">
            <a:extLst>
              <a:ext uri="{FF2B5EF4-FFF2-40B4-BE49-F238E27FC236}">
                <a16:creationId xmlns:a16="http://schemas.microsoft.com/office/drawing/2014/main" id="{B3B3D092-715F-4B64-80C7-BD66EEC1E3E6}"/>
              </a:ext>
            </a:extLst>
          </p:cNvPr>
          <p:cNvPicPr>
            <a:picLocks noChangeAspect="1"/>
          </p:cNvPicPr>
          <p:nvPr/>
        </p:nvPicPr>
        <p:blipFill rotWithShape="1">
          <a:blip r:embed="rId6"/>
          <a:srcRect l="14563" t="44400" r="77562" b="22000"/>
          <a:stretch/>
        </p:blipFill>
        <p:spPr>
          <a:xfrm>
            <a:off x="8136288" y="2805757"/>
            <a:ext cx="983916" cy="1180701"/>
          </a:xfrm>
          <a:prstGeom prst="rect">
            <a:avLst/>
          </a:prstGeom>
        </p:spPr>
      </p:pic>
      <p:sp>
        <p:nvSpPr>
          <p:cNvPr id="9" name="ZoneTexte 8">
            <a:extLst>
              <a:ext uri="{FF2B5EF4-FFF2-40B4-BE49-F238E27FC236}">
                <a16:creationId xmlns:a16="http://schemas.microsoft.com/office/drawing/2014/main" id="{F8DB1108-13C9-4ECA-8CAA-C5028F4E4002}"/>
              </a:ext>
            </a:extLst>
          </p:cNvPr>
          <p:cNvSpPr txBox="1"/>
          <p:nvPr/>
        </p:nvSpPr>
        <p:spPr>
          <a:xfrm>
            <a:off x="2535912" y="2743738"/>
            <a:ext cx="4104456" cy="523220"/>
          </a:xfrm>
          <a:prstGeom prst="rect">
            <a:avLst/>
          </a:prstGeom>
          <a:noFill/>
        </p:spPr>
        <p:txBody>
          <a:bodyPr wrap="square" rtlCol="0">
            <a:spAutoFit/>
          </a:bodyPr>
          <a:lstStyle/>
          <a:p>
            <a:r>
              <a:rPr lang="fr-FR" sz="1400" dirty="0"/>
              <a:t>En capacité de rendre interopérables les différents composants de l’installation</a:t>
            </a:r>
          </a:p>
        </p:txBody>
      </p:sp>
      <p:sp>
        <p:nvSpPr>
          <p:cNvPr id="10" name="ZoneTexte 9">
            <a:extLst>
              <a:ext uri="{FF2B5EF4-FFF2-40B4-BE49-F238E27FC236}">
                <a16:creationId xmlns:a16="http://schemas.microsoft.com/office/drawing/2014/main" id="{9029EF61-CFCD-42A4-AC16-1B930C5DF774}"/>
              </a:ext>
            </a:extLst>
          </p:cNvPr>
          <p:cNvSpPr txBox="1"/>
          <p:nvPr/>
        </p:nvSpPr>
        <p:spPr>
          <a:xfrm>
            <a:off x="3178537" y="1018843"/>
            <a:ext cx="1830886" cy="369332"/>
          </a:xfrm>
          <a:prstGeom prst="rect">
            <a:avLst/>
          </a:prstGeom>
          <a:noFill/>
        </p:spPr>
        <p:txBody>
          <a:bodyPr wrap="none" rtlCol="0">
            <a:spAutoFit/>
          </a:bodyPr>
          <a:lstStyle/>
          <a:p>
            <a:r>
              <a:rPr lang="fr-FR" b="1" dirty="0"/>
              <a:t>Le métier évolue </a:t>
            </a:r>
          </a:p>
        </p:txBody>
      </p:sp>
      <p:sp>
        <p:nvSpPr>
          <p:cNvPr id="11" name="Flèche : droite 10">
            <a:extLst>
              <a:ext uri="{FF2B5EF4-FFF2-40B4-BE49-F238E27FC236}">
                <a16:creationId xmlns:a16="http://schemas.microsoft.com/office/drawing/2014/main" id="{7B3363F7-2459-43B5-A6C1-DDB6F315D570}"/>
              </a:ext>
            </a:extLst>
          </p:cNvPr>
          <p:cNvSpPr/>
          <p:nvPr/>
        </p:nvSpPr>
        <p:spPr>
          <a:xfrm>
            <a:off x="2103864" y="2186258"/>
            <a:ext cx="3854032" cy="48463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7" descr="q_62113_dcat.eps">
            <a:extLst>
              <a:ext uri="{FF2B5EF4-FFF2-40B4-BE49-F238E27FC236}">
                <a16:creationId xmlns:a16="http://schemas.microsoft.com/office/drawing/2014/main" id="{7C8FC445-E380-4CAB-BE28-92320D9CF909}"/>
              </a:ext>
            </a:extLst>
          </p:cNvPr>
          <p:cNvPicPr>
            <a:picLocks noChangeAspect="1"/>
          </p:cNvPicPr>
          <p:nvPr/>
        </p:nvPicPr>
        <p:blipFill>
          <a:blip r:embed="rId7" cstate="print"/>
          <a:srcRect/>
          <a:stretch>
            <a:fillRect/>
          </a:stretch>
        </p:blipFill>
        <p:spPr bwMode="auto">
          <a:xfrm>
            <a:off x="8108904" y="160456"/>
            <a:ext cx="993775" cy="250825"/>
          </a:xfrm>
          <a:prstGeom prst="rect">
            <a:avLst/>
          </a:prstGeom>
          <a:noFill/>
          <a:ln w="9525">
            <a:noFill/>
            <a:miter lim="800000"/>
            <a:headEnd/>
            <a:tailEnd/>
          </a:ln>
        </p:spPr>
      </p:pic>
    </p:spTree>
    <p:extLst>
      <p:ext uri="{BB962C8B-B14F-4D97-AF65-F5344CB8AC3E}">
        <p14:creationId xmlns:p14="http://schemas.microsoft.com/office/powerpoint/2010/main" val="3644868829"/>
      </p:ext>
    </p:extLst>
  </p:cSld>
  <p:clrMapOvr>
    <a:masterClrMapping/>
  </p:clrMapOvr>
</p:sld>
</file>

<file path=ppt/theme/theme1.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874A7B7ACC8A4EA6EC894F7308B2AD" ma:contentTypeVersion="12" ma:contentTypeDescription="Crée un document." ma:contentTypeScope="" ma:versionID="ed43f961372209b392e4f01b0129bca9">
  <xsd:schema xmlns:xsd="http://www.w3.org/2001/XMLSchema" xmlns:xs="http://www.w3.org/2001/XMLSchema" xmlns:p="http://schemas.microsoft.com/office/2006/metadata/properties" xmlns:ns2="63bae7e6-a6ad-4fe3-9c06-7f0a3e1d0076" xmlns:ns3="bbb98aa1-13a7-4023-9c80-eb9f603c8a6c" targetNamespace="http://schemas.microsoft.com/office/2006/metadata/properties" ma:root="true" ma:fieldsID="e8aeb6dd331611fe0493e76a2ac82452" ns2:_="" ns3:_="">
    <xsd:import namespace="63bae7e6-a6ad-4fe3-9c06-7f0a3e1d0076"/>
    <xsd:import namespace="bbb98aa1-13a7-4023-9c80-eb9f603c8a6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ae7e6-a6ad-4fe3-9c06-7f0a3e1d0076"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b98aa1-13a7-4023-9c80-eb9f603c8a6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6BD7C5-AE49-4865-8DE9-44AE75ECC29A}">
  <ds:schemaRefs>
    <ds:schemaRef ds:uri="http://schemas.microsoft.com/sharepoint/v3/contenttype/forms"/>
  </ds:schemaRefs>
</ds:datastoreItem>
</file>

<file path=customXml/itemProps2.xml><?xml version="1.0" encoding="utf-8"?>
<ds:datastoreItem xmlns:ds="http://schemas.openxmlformats.org/officeDocument/2006/customXml" ds:itemID="{FA2790E1-966A-497A-ABBD-24ECAA34A18E}">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bbb98aa1-13a7-4023-9c80-eb9f603c8a6c"/>
    <ds:schemaRef ds:uri="http://schemas.openxmlformats.org/package/2006/metadata/core-properties"/>
    <ds:schemaRef ds:uri="63bae7e6-a6ad-4fe3-9c06-7f0a3e1d0076"/>
    <ds:schemaRef ds:uri="http://www.w3.org/XML/1998/namespace"/>
  </ds:schemaRefs>
</ds:datastoreItem>
</file>

<file path=customXml/itemProps3.xml><?xml version="1.0" encoding="utf-8"?>
<ds:datastoreItem xmlns:ds="http://schemas.openxmlformats.org/officeDocument/2006/customXml" ds:itemID="{68C6B171-0BCD-466E-9650-A476A36DD1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bae7e6-a6ad-4fe3-9c06-7f0a3e1d0076"/>
    <ds:schemaRef ds:uri="bbb98aa1-13a7-4023-9c80-eb9f603c8a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1336</TotalTime>
  <Words>501</Words>
  <Application>Microsoft Office PowerPoint</Application>
  <PresentationFormat>Affichage à l'écran (16:9)</PresentationFormat>
  <Paragraphs>57</Paragraphs>
  <Slides>5</Slides>
  <Notes>3</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5</vt:i4>
      </vt:variant>
    </vt:vector>
  </HeadingPairs>
  <TitlesOfParts>
    <vt:vector size="8" baseType="lpstr">
      <vt:lpstr>Arial</vt:lpstr>
      <vt:lpstr>Calibri</vt:lpstr>
      <vt:lpstr>page de sous-partie</vt:lpstr>
      <vt:lpstr>Séminaire rénovation  BTS électrotechnique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Matrice IGAENR 2018</dc:title>
  <dc:creator>Administrateur MEN</dc:creator>
  <cp:lastModifiedBy>Patricio FLINOIS</cp:lastModifiedBy>
  <cp:revision>167</cp:revision>
  <cp:lastPrinted>2015-02-04T16:19:06Z</cp:lastPrinted>
  <dcterms:created xsi:type="dcterms:W3CDTF">2015-02-04T10:43:31Z</dcterms:created>
  <dcterms:modified xsi:type="dcterms:W3CDTF">2020-11-23T09:03:48Z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0x01010050874A7B7ACC8A4EA6EC894F7308B2AD</vt:lpwstr>
  </property>
</Properties>
</file>