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71" r:id="rId9"/>
    <p:sldId id="274" r:id="rId10"/>
    <p:sldId id="275" r:id="rId11"/>
    <p:sldId id="276" r:id="rId12"/>
    <p:sldId id="277" r:id="rId13"/>
    <p:sldId id="278" r:id="rId14"/>
    <p:sldId id="273" r:id="rId15"/>
    <p:sldId id="262" r:id="rId16"/>
  </p:sldIdLst>
  <p:sldSz cx="10440988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ick MORICE" initials="YM" lastIdx="3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4"/>
  </p:normalViewPr>
  <p:slideViewPr>
    <p:cSldViewPr>
      <p:cViewPr varScale="1">
        <p:scale>
          <a:sx n="143" d="100"/>
          <a:sy n="143" d="100"/>
        </p:scale>
        <p:origin x="992" y="208"/>
      </p:cViewPr>
      <p:guideLst>
        <p:guide orient="horz" pos="2160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309305D-34B8-46F5-A4E5-3945E3DDA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0AEA8C-FBEC-43B3-89BC-A5CF697B7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EF74-CDB1-49C9-B2D2-3AFA182BCDF6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1B47AA-FB4D-4C9B-8AB2-126B3688F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3C5DE-1253-44A6-B0C1-8BC9119F9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8559-315B-4D13-9C95-5F575ED46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79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B3D3E-3E86-4A88-9774-9B6E5949E20E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279525"/>
            <a:ext cx="5257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8B3CB-7E4A-499F-83E0-D68E98B5F4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3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4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7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4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5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7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985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58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1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94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B3CB-7E4A-499F-83E0-D68E98B5F4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04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0440988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4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6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835556" y="274640"/>
            <a:ext cx="3052539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7939" y="274640"/>
            <a:ext cx="89836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4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766" y="4406902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939" y="1600202"/>
            <a:ext cx="60180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70025" y="1600202"/>
            <a:ext cx="60180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31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74638"/>
            <a:ext cx="93968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49" y="1535113"/>
            <a:ext cx="46132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049" y="2174875"/>
            <a:ext cx="46132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03877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7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9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8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89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2137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050" y="1435102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5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68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2050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50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2050" y="6356352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1427-DCC1-4018-B150-C126D371BF9A}" type="datetimeFigureOut">
              <a:rPr lang="fr-FR" smtClean="0"/>
              <a:t>07/02/2019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7338" y="6356352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82708" y="6356352"/>
            <a:ext cx="2436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F69B-5C00-44F2-AAD8-03AB5EE33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SI%20La%20Fayette_prog_1.mvd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UTUR%20FABLAB%20SI%20+%20comp&#233;tences%20v2.mvd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77272"/>
            <a:ext cx="10440988" cy="923140"/>
          </a:xfrm>
          <a:prstGeom prst="rect">
            <a:avLst/>
          </a:prstGeom>
          <a:solidFill>
            <a:srgbClr val="C1AD38"/>
          </a:solidFill>
          <a:ln>
            <a:solidFill>
              <a:srgbClr val="C1A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kern="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rPr>
              <a:t>Sciences de l’ingénieur</a:t>
            </a:r>
            <a:br>
              <a:rPr lang="en-US" sz="4000" b="1" kern="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b="1" kern="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rPr>
              <a:t>Michael Valleix - DDFPT</a:t>
            </a:r>
            <a:endParaRPr lang="en-US" sz="2000" b="1" kern="0" dirty="0">
              <a:solidFill>
                <a:srgbClr val="FFFFFF">
                  <a:lumMod val="8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D830201-DCCB-43E7-B6CD-C1A870255D4D}"/>
              </a:ext>
            </a:extLst>
          </p:cNvPr>
          <p:cNvSpPr>
            <a:spLocks noGrp="1"/>
          </p:cNvSpPr>
          <p:nvPr/>
        </p:nvSpPr>
        <p:spPr>
          <a:xfrm>
            <a:off x="1908126" y="257414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dirty="0" err="1">
                <a:solidFill>
                  <a:srgbClr val="C1AD38"/>
                </a:solidFill>
              </a:rPr>
              <a:t>FabLab</a:t>
            </a:r>
            <a:r>
              <a:rPr lang="fr-FR" sz="4800" b="1" dirty="0">
                <a:solidFill>
                  <a:srgbClr val="C1AD38"/>
                </a:solidFill>
              </a:rPr>
              <a:t> &amp; Laboratoire</a:t>
            </a:r>
          </a:p>
          <a:p>
            <a:r>
              <a:rPr lang="fr-FR" sz="4800" b="1" dirty="0">
                <a:solidFill>
                  <a:srgbClr val="C1AD38"/>
                </a:solidFill>
              </a:rPr>
              <a:t>en</a:t>
            </a:r>
          </a:p>
          <a:p>
            <a:r>
              <a:rPr lang="fr-FR" sz="4800" b="1" dirty="0">
                <a:solidFill>
                  <a:srgbClr val="C1AD38"/>
                </a:solidFill>
              </a:rPr>
              <a:t>Sciences de l’Ingénieur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82F408-3005-4785-9EDA-94B3EDEAB6B2}"/>
              </a:ext>
            </a:extLst>
          </p:cNvPr>
          <p:cNvSpPr/>
          <p:nvPr/>
        </p:nvSpPr>
        <p:spPr>
          <a:xfrm>
            <a:off x="6948686" y="450912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Mercredi 16 janvier 2019</a:t>
            </a:r>
          </a:p>
          <a:p>
            <a:r>
              <a:rPr lang="fr-FR" dirty="0"/>
              <a:t>Lycée Raspail</a:t>
            </a:r>
            <a:endParaRPr lang="fr-FR" b="1" dirty="0"/>
          </a:p>
          <a:p>
            <a:r>
              <a:rPr lang="fr-FR" dirty="0"/>
              <a:t>5 bis avenue Maurice d’Ocagne</a:t>
            </a:r>
            <a:endParaRPr lang="fr-FR" b="1" dirty="0"/>
          </a:p>
          <a:p>
            <a:r>
              <a:rPr lang="fr-FR" dirty="0"/>
              <a:t>75014 Paris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620053-FBEF-41D8-914D-F38F46F2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" y="111725"/>
            <a:ext cx="1125825" cy="652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1EE2C-FAA1-49F8-80C8-D4A798CB4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42" y="121962"/>
            <a:ext cx="1014923" cy="608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D4DE8E1-0118-48EE-9537-2C7951464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10" y="-36564"/>
            <a:ext cx="1512168" cy="8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9AB388-A67B-436A-8DA8-7A0C4E75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06" y="1124744"/>
            <a:ext cx="5417976" cy="56554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764704"/>
            <a:ext cx="972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: </a:t>
            </a:r>
            <a:r>
              <a:rPr lang="fr-FR" b="1" dirty="0">
                <a:solidFill>
                  <a:srgbClr val="C1AD38"/>
                </a:solidFill>
              </a:rPr>
              <a:t>MATIERE</a:t>
            </a: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ADF3E-4C14-43FE-B289-F826D938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54" y="1193643"/>
            <a:ext cx="7412881" cy="54757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764704"/>
            <a:ext cx="972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: </a:t>
            </a:r>
            <a:r>
              <a:rPr lang="fr-FR" b="1" dirty="0">
                <a:solidFill>
                  <a:srgbClr val="C1AD38"/>
                </a:solidFill>
              </a:rPr>
              <a:t>INFORMATION</a:t>
            </a: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764704"/>
            <a:ext cx="972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: </a:t>
            </a:r>
            <a:r>
              <a:rPr lang="fr-FR" b="1" dirty="0">
                <a:solidFill>
                  <a:srgbClr val="C1AD38"/>
                </a:solidFill>
              </a:rPr>
              <a:t>ENERGIE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9DAC4-F8DD-483D-BE00-4B423380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69" y="2672308"/>
            <a:ext cx="53530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7F15D-5F66-4AE9-AA58-262CAF4F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03" y="1266455"/>
            <a:ext cx="3888432" cy="560212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76880" y="764704"/>
            <a:ext cx="972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: </a:t>
            </a:r>
            <a:r>
              <a:rPr lang="fr-FR" b="1" dirty="0">
                <a:solidFill>
                  <a:srgbClr val="C1AD38"/>
                </a:solidFill>
              </a:rPr>
              <a:t>LOGICIELS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1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2" y="404664"/>
            <a:ext cx="11336669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au service des enseignements des sciences de l’ingénieur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764704"/>
            <a:ext cx="9721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Organisation pédagogique proposée par l’équipe des professeurs du lycée La Fayette</a:t>
            </a:r>
          </a:p>
          <a:p>
            <a:pPr lvl="1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Ébauche d’une progression pédagogique pour la classe de première</a:t>
            </a: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AFA8AB-1469-4012-94A1-84EEF8CD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83" y="1556792"/>
            <a:ext cx="5126939" cy="2140074"/>
          </a:xfrm>
          <a:prstGeom prst="rect">
            <a:avLst/>
          </a:prstGeom>
        </p:spPr>
      </p:pic>
      <p:pic>
        <p:nvPicPr>
          <p:cNvPr id="8" name="Image 7">
            <a:hlinkClick r:id="rId4" action="ppaction://hlinkfile"/>
            <a:extLst>
              <a:ext uri="{FF2B5EF4-FFF2-40B4-BE49-F238E27FC236}">
                <a16:creationId xmlns:a16="http://schemas.microsoft.com/office/drawing/2014/main" id="{E1275263-8461-43EA-A7C5-DA9BAACC8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246" y="4365104"/>
            <a:ext cx="5184943" cy="21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0ACAE8-213B-4465-AA72-86F6C6B05F56}"/>
              </a:ext>
            </a:extLst>
          </p:cNvPr>
          <p:cNvSpPr txBox="1"/>
          <p:nvPr/>
        </p:nvSpPr>
        <p:spPr>
          <a:xfrm>
            <a:off x="1476078" y="2059101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rgbClr val="C1AD38"/>
                </a:solidFill>
              </a:rPr>
              <a:t>FIN…</a:t>
            </a:r>
          </a:p>
          <a:p>
            <a:endParaRPr lang="fr-FR" sz="4000" b="1" i="1" dirty="0">
              <a:solidFill>
                <a:srgbClr val="C1AD38"/>
              </a:solidFill>
              <a:sym typeface="Wingdings" panose="05000000000000000000" pitchFamily="2" charset="2"/>
            </a:endParaRPr>
          </a:p>
          <a:p>
            <a:endParaRPr lang="fr-FR" sz="4000" b="1" i="1" dirty="0">
              <a:solidFill>
                <a:srgbClr val="C1AD38"/>
              </a:solidFill>
              <a:sym typeface="Wingdings" panose="05000000000000000000" pitchFamily="2" charset="2"/>
            </a:endParaRPr>
          </a:p>
          <a:p>
            <a:pPr algn="r"/>
            <a:r>
              <a:rPr lang="fr-FR" sz="4000" b="1" i="1" dirty="0">
                <a:solidFill>
                  <a:srgbClr val="C1AD38"/>
                </a:solidFill>
                <a:sym typeface="Wingdings" panose="05000000000000000000" pitchFamily="2" charset="2"/>
              </a:rPr>
              <a:t>MERCI DE VOTRE ATTENTION</a:t>
            </a:r>
          </a:p>
          <a:p>
            <a:pPr marL="742950" lvl="1" indent="-285750">
              <a:buFont typeface="Wingdings"/>
              <a:buChar char="è"/>
            </a:pPr>
            <a:endParaRPr lang="fr-FR" sz="4000" b="1" i="1" dirty="0">
              <a:solidFill>
                <a:srgbClr val="C1AD38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E77B35-2047-4602-8196-90326B5D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" y="111725"/>
            <a:ext cx="1125825" cy="6529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BFBCF7-2450-4EC9-A00E-32BCF8C08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42" y="121962"/>
            <a:ext cx="1014923" cy="608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7A42D3-B45A-400C-B88D-9C03512E5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10" y="-36564"/>
            <a:ext cx="1512168" cy="8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5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63359"/>
            <a:ext cx="10720010" cy="7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1 - Le contexte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2DB6B8-A42A-45C9-AF59-BFAC3973AC59}"/>
              </a:ext>
            </a:extLst>
          </p:cNvPr>
          <p:cNvSpPr txBox="1"/>
          <p:nvPr/>
        </p:nvSpPr>
        <p:spPr>
          <a:xfrm>
            <a:off x="467966" y="1196752"/>
            <a:ext cx="9721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1AD38"/>
                </a:solidFill>
                <a:latin typeface="Calibri" pitchFamily="34" charset="0"/>
              </a:rPr>
              <a:t>Objectif : replacer les Sciences de l’Ingénieur (SI) au centre du lycée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Les laboratoires existants vieillissent</a:t>
            </a:r>
          </a:p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Valoriser les enseignements des sciences de l’ingénieur dans une offre de formation scientifique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chemin d’avenir vers les métiers d’ingénieurs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40F3DD1-F49F-42B3-95FA-5F490B08E9A7}"/>
              </a:ext>
            </a:extLst>
          </p:cNvPr>
          <p:cNvSpPr/>
          <p:nvPr/>
        </p:nvSpPr>
        <p:spPr>
          <a:xfrm>
            <a:off x="2396914" y="4667276"/>
            <a:ext cx="1728192" cy="1654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1AD3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b="1" baseline="30000" dirty="0">
                <a:solidFill>
                  <a:srgbClr val="C1AD39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fr-FR" b="1" dirty="0">
                <a:solidFill>
                  <a:srgbClr val="C1AD39"/>
                </a:solidFill>
                <a:latin typeface="Arial" pitchFamily="34" charset="0"/>
                <a:cs typeface="Arial" pitchFamily="34" charset="0"/>
              </a:rPr>
              <a:t> G.T.</a:t>
            </a: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ED295C-2B63-4A9A-8D9F-0BC28488C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71" y="5384052"/>
            <a:ext cx="1145878" cy="74085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116731A-E413-4ADB-AD1C-485AF1907F25}"/>
              </a:ext>
            </a:extLst>
          </p:cNvPr>
          <p:cNvSpPr/>
          <p:nvPr/>
        </p:nvSpPr>
        <p:spPr>
          <a:xfrm>
            <a:off x="6228606" y="4667276"/>
            <a:ext cx="1728192" cy="1654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dirty="0">
                <a:solidFill>
                  <a:srgbClr val="C1AD39"/>
                </a:solidFill>
                <a:latin typeface="Arial" pitchFamily="34" charset="0"/>
                <a:cs typeface="Arial" pitchFamily="34" charset="0"/>
              </a:rPr>
              <a:t>C.P.G.E.</a:t>
            </a: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F6E2BED-EB94-4EF8-B96A-CAA197422B21}"/>
              </a:ext>
            </a:extLst>
          </p:cNvPr>
          <p:cNvSpPr/>
          <p:nvPr/>
        </p:nvSpPr>
        <p:spPr>
          <a:xfrm>
            <a:off x="3953606" y="4319225"/>
            <a:ext cx="2446500" cy="2350135"/>
          </a:xfrm>
          <a:prstGeom prst="ellipse">
            <a:avLst/>
          </a:prstGeom>
          <a:solidFill>
            <a:srgbClr val="C1AD38"/>
          </a:solidFill>
          <a:ln>
            <a:solidFill>
              <a:srgbClr val="C1A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sciences de l’ingénieur</a:t>
            </a: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12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b="1" dirty="0">
              <a:solidFill>
                <a:srgbClr val="C1AD3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63359"/>
            <a:ext cx="10720010" cy="7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 – Mise en place d’un groupe de travail collaboratif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E76005-E8CB-431B-8CDC-35DB67D2C476}"/>
              </a:ext>
            </a:extLst>
          </p:cNvPr>
          <p:cNvSpPr txBox="1"/>
          <p:nvPr/>
        </p:nvSpPr>
        <p:spPr>
          <a:xfrm>
            <a:off x="467966" y="1413931"/>
            <a:ext cx="9721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1AD38"/>
                </a:solidFill>
                <a:latin typeface="Calibri" pitchFamily="34" charset="0"/>
              </a:rPr>
              <a:t>Objectif : r</a:t>
            </a:r>
            <a:r>
              <a:rPr lang="fr-FR" sz="2200" b="1" dirty="0">
                <a:solidFill>
                  <a:srgbClr val="C1AD38"/>
                </a:solidFill>
              </a:rPr>
              <a:t>edynamiser les équipes pédagogiques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Concevoir, profiler et transformer l’espace pédagogique SI actuel en un laboratoire d’ingénierie défini par : un </a:t>
            </a:r>
            <a:r>
              <a:rPr lang="fr-FR" sz="2200" b="1" dirty="0" err="1">
                <a:solidFill>
                  <a:srgbClr val="C1AD38"/>
                </a:solidFill>
              </a:rPr>
              <a:t>fablab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associé à un espace d’expérimentation et l’ensemble est  connecté aux ressources numériques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sz="2200" b="1" dirty="0">
              <a:solidFill>
                <a:srgbClr val="C1AD38"/>
              </a:solidFill>
            </a:endParaRP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En induisant une recherche et une mise en application de nouvelles modalités pédagogiques</a:t>
            </a: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C1AD38"/>
              </a:solidFill>
            </a:endParaRP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En induisant une mise en commun et uniformisation les progressions pédagogiques</a:t>
            </a:r>
          </a:p>
          <a:p>
            <a:pPr lvl="3" algn="just"/>
            <a:endParaRPr lang="fr-FR" b="1" dirty="0">
              <a:solidFill>
                <a:srgbClr val="C1AD38"/>
              </a:solidFill>
            </a:endParaRPr>
          </a:p>
          <a:p>
            <a:pPr marL="1657350" lvl="3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En induisant des exigences sur les supports pédagogiques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A0B9EF-439C-458D-B4CC-913ECBCF0D76}"/>
              </a:ext>
            </a:extLst>
          </p:cNvPr>
          <p:cNvSpPr txBox="1"/>
          <p:nvPr/>
        </p:nvSpPr>
        <p:spPr>
          <a:xfrm>
            <a:off x="0" y="6144905"/>
            <a:ext cx="10440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u="sng" dirty="0">
                <a:solidFill>
                  <a:srgbClr val="C1AD38"/>
                </a:solidFill>
                <a:latin typeface="Calibri" pitchFamily="34" charset="0"/>
              </a:rPr>
              <a:t>2 réunions par mois durant 6 mois organisées par l’IA IPR et le DDFPT </a:t>
            </a:r>
          </a:p>
        </p:txBody>
      </p:sp>
    </p:spTree>
    <p:extLst>
      <p:ext uri="{BB962C8B-B14F-4D97-AF65-F5344CB8AC3E}">
        <p14:creationId xmlns:p14="http://schemas.microsoft.com/office/powerpoint/2010/main" val="2370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97577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lang="fr-FR" sz="2400" kern="0" dirty="0">
                <a:solidFill>
                  <a:srgbClr val="000000"/>
                </a:solidFill>
              </a:rPr>
              <a:t>– Définition des besoins du futur laboratoire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E76005-E8CB-431B-8CDC-35DB67D2C476}"/>
              </a:ext>
            </a:extLst>
          </p:cNvPr>
          <p:cNvSpPr txBox="1"/>
          <p:nvPr/>
        </p:nvSpPr>
        <p:spPr>
          <a:xfrm>
            <a:off x="467966" y="1106155"/>
            <a:ext cx="64807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1AD38"/>
                </a:solidFill>
                <a:latin typeface="Calibri" pitchFamily="34" charset="0"/>
              </a:rPr>
              <a:t>Objectif n°1 : les espaces</a:t>
            </a:r>
          </a:p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Une capacité d'accueil de 36 élèves avec une organisation spatiale permettant de la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-intervention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espace unique autorisant l’intégralité des pratiques pédagogiques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(prototypage, expérimentation, formalisation)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confort thermique, acoustique et visuel</a:t>
            </a:r>
          </a:p>
          <a:p>
            <a:pPr lvl="1" algn="just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Des îlots de 4 personnes permettant des expérimentations sur des produits et des systèmes avec 2 postes informatiques connectés aux ressources numériques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Une circulation simplifiée facilitant les projets, le prototypage et la mise en place de pratiques pédagogiques innovantes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De l’agencement et du rangement afin de maintenir l’espace aéré, lumineux et ouvert</a:t>
            </a:r>
          </a:p>
          <a:p>
            <a:pPr lvl="1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204853-6353-4726-AB51-EA396EE2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02" y="3265085"/>
            <a:ext cx="3219558" cy="1711182"/>
          </a:xfrm>
          <a:prstGeom prst="rect">
            <a:avLst/>
          </a:prstGeom>
        </p:spPr>
      </p:pic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26E1C0C4-FB82-424E-BD44-BA2033728019}"/>
              </a:ext>
            </a:extLst>
          </p:cNvPr>
          <p:cNvSpPr/>
          <p:nvPr/>
        </p:nvSpPr>
        <p:spPr>
          <a:xfrm>
            <a:off x="7092702" y="5007086"/>
            <a:ext cx="1800200" cy="900795"/>
          </a:xfrm>
          <a:prstGeom prst="bentUpArrow">
            <a:avLst>
              <a:gd name="adj1" fmla="val 18101"/>
              <a:gd name="adj2" fmla="val 25000"/>
              <a:gd name="adj3" fmla="val 25000"/>
            </a:avLst>
          </a:prstGeom>
          <a:solidFill>
            <a:srgbClr val="C1AD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id="{43CA6BE1-A09C-4213-BEC8-A842972E8DD9}"/>
              </a:ext>
            </a:extLst>
          </p:cNvPr>
          <p:cNvSpPr/>
          <p:nvPr/>
        </p:nvSpPr>
        <p:spPr>
          <a:xfrm flipV="1">
            <a:off x="7092702" y="2348880"/>
            <a:ext cx="1800200" cy="900795"/>
          </a:xfrm>
          <a:prstGeom prst="bentUpArrow">
            <a:avLst>
              <a:gd name="adj1" fmla="val 18101"/>
              <a:gd name="adj2" fmla="val 25000"/>
              <a:gd name="adj3" fmla="val 25000"/>
            </a:avLst>
          </a:prstGeom>
          <a:solidFill>
            <a:srgbClr val="C1AD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0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97577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lang="fr-FR" sz="2400" kern="0" dirty="0">
                <a:solidFill>
                  <a:srgbClr val="000000"/>
                </a:solidFill>
              </a:rPr>
              <a:t>– Définition des besoins du futur laboratoire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E76005-E8CB-431B-8CDC-35DB67D2C476}"/>
              </a:ext>
            </a:extLst>
          </p:cNvPr>
          <p:cNvSpPr txBox="1"/>
          <p:nvPr/>
        </p:nvSpPr>
        <p:spPr>
          <a:xfrm>
            <a:off x="467966" y="1106155"/>
            <a:ext cx="9721080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C1AD38"/>
                </a:solidFill>
                <a:latin typeface="Calibri" pitchFamily="34" charset="0"/>
              </a:rPr>
              <a:t>Objectif n°2 : les équipements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 algn="just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Définir les équipements d’un </a:t>
            </a:r>
            <a:r>
              <a:rPr lang="fr-FR" sz="2200" b="1" dirty="0">
                <a:solidFill>
                  <a:srgbClr val="C1AD38"/>
                </a:solidFill>
                <a:latin typeface="Calibri" pitchFamily="34" charset="0"/>
              </a:rPr>
              <a:t>fablab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qui faciliteront l’acquisition des compétences suivantes et qui s’appuieront la démarche de projet</a:t>
            </a:r>
          </a:p>
          <a:p>
            <a:pPr lvl="1" algn="just"/>
            <a:endParaRPr lang="fr-FR" sz="2200" b="1" dirty="0">
              <a:solidFill>
                <a:srgbClr val="C1AD38"/>
              </a:solidFill>
              <a:latin typeface="Calibri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Innover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050" b="1" dirty="0">
              <a:solidFill>
                <a:srgbClr val="C1AD38"/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Analyser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000" b="1" dirty="0">
              <a:solidFill>
                <a:srgbClr val="C1AD38"/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Modéliser Résoudre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000" b="1" dirty="0">
              <a:solidFill>
                <a:srgbClr val="C1AD38"/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Expérimenter Simuler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000" b="1" dirty="0">
              <a:solidFill>
                <a:srgbClr val="C1AD38"/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Communiquer dans l’espace numérique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C1AD38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recensement des moyens et des systèmes existants conformes aux attentes et aux ambitions des sciences de l’ingénieur </a:t>
            </a:r>
            <a:r>
              <a:rPr lang="fr-FR" b="1" dirty="0">
                <a:solidFill>
                  <a:srgbClr val="C1AD38"/>
                </a:solidFill>
              </a:rPr>
              <a:t>(prototypage, projet, démarche scientifique et démarche expérimentale)</a:t>
            </a:r>
          </a:p>
          <a:p>
            <a:pPr lvl="1" algn="just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Une recherche approfondie des nouveaux moyens et systèmes à acquérir avec des critères d’appétence, de modernité et de connectivité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4" name="Image 3" descr="index.png">
            <a:extLst>
              <a:ext uri="{FF2B5EF4-FFF2-40B4-BE49-F238E27FC236}">
                <a16:creationId xmlns:a16="http://schemas.microsoft.com/office/drawing/2014/main" id="{4338FA67-E430-40AC-BA16-82AAAFFE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18" y="2564904"/>
            <a:ext cx="1008112" cy="120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0EF4E3-ACE2-4029-AB47-EDC4299B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6760">
            <a:off x="1168668" y="2292068"/>
            <a:ext cx="7602292" cy="56116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97577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laboratoire 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692696"/>
            <a:ext cx="9721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Un espace unique de 200 m² avec  10 îlots connectés au réseau via le Wi-Fi et 4 connexions filaires</a:t>
            </a:r>
          </a:p>
          <a:p>
            <a:pPr lvl="1" algn="just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Toutes les compétences des sciences de l’ingénieur seront appréhendées dans le même laboratoire </a:t>
            </a:r>
            <a:r>
              <a:rPr lang="fr-FR" b="1" dirty="0">
                <a:solidFill>
                  <a:srgbClr val="C1AD38"/>
                </a:solidFill>
              </a:rPr>
              <a:t>avec une double vidéo-projection en simultanée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via tablettes ou PC : </a:t>
            </a:r>
          </a:p>
          <a:p>
            <a:pPr lvl="1" algn="just"/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/>
            <a:r>
              <a:rPr lang="fr-FR" sz="1400" b="1" dirty="0">
                <a:solidFill>
                  <a:srgbClr val="C1AD38"/>
                </a:solidFill>
              </a:rPr>
              <a:t>	</a:t>
            </a:r>
            <a:r>
              <a:rPr lang="fr-FR" sz="1600" b="1" dirty="0">
                <a:solidFill>
                  <a:srgbClr val="C1AD38"/>
                </a:solidFill>
              </a:rPr>
              <a:t>1-  Créer des produits innovants</a:t>
            </a:r>
          </a:p>
          <a:p>
            <a:pPr lvl="1" algn="just"/>
            <a:r>
              <a:rPr lang="fr-FR" sz="1600" b="1" dirty="0">
                <a:solidFill>
                  <a:srgbClr val="C1AD38"/>
                </a:solidFill>
              </a:rPr>
              <a:t>	2-  Analyser les produits existants pour appréhender leur complexité</a:t>
            </a:r>
          </a:p>
          <a:p>
            <a:pPr lvl="1" algn="just"/>
            <a:r>
              <a:rPr lang="fr-FR" sz="1600" b="1" dirty="0">
                <a:solidFill>
                  <a:srgbClr val="C1AD38"/>
                </a:solidFill>
              </a:rPr>
              <a:t>	3-  Modéliser les produits pour prévoir leurs performances </a:t>
            </a:r>
          </a:p>
          <a:p>
            <a:pPr lvl="1" algn="just"/>
            <a:r>
              <a:rPr lang="fr-FR" sz="1600" b="1" dirty="0">
                <a:solidFill>
                  <a:srgbClr val="C1AD38"/>
                </a:solidFill>
              </a:rPr>
              <a:t>	4-  Valider les performances d’un produit par les simulations numériques et les expérimentations</a:t>
            </a:r>
          </a:p>
          <a:p>
            <a:pPr lvl="1" algn="just"/>
            <a:r>
              <a:rPr lang="fr-FR" sz="1600" b="1" dirty="0">
                <a:solidFill>
                  <a:srgbClr val="C1AD38"/>
                </a:solidFill>
              </a:rPr>
              <a:t>	5-  S’informer, choisir, produire de l’information pour communiquer au sein d’une équipe ou avec des    	      intervenants extérieurs</a:t>
            </a:r>
          </a:p>
          <a:p>
            <a:pPr lvl="1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8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0EF4E3-ACE2-4029-AB47-EDC4299B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6760">
            <a:off x="337625" y="3811778"/>
            <a:ext cx="4890622" cy="36100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97577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laboratoire 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637232"/>
            <a:ext cx="97210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Au centre des apprentissages, on retrouve un </a:t>
            </a:r>
            <a:r>
              <a:rPr lang="fr-FR" b="1" dirty="0" err="1">
                <a:solidFill>
                  <a:srgbClr val="C1AD38"/>
                </a:solidFill>
              </a:rPr>
              <a:t>FabLab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 placé dans un environnement numérique qui doit répondre, au travers du prototypage, aux exigences  suivantes :</a:t>
            </a:r>
          </a:p>
          <a:p>
            <a:pPr lvl="1" algn="just"/>
            <a:endParaRPr lang="fr-FR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Innovation, conception, acquisitions, mesures, simulation et validation du modèle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endParaRPr lang="fr-FR" b="1" dirty="0">
              <a:solidFill>
                <a:srgbClr val="C1AD38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De part et d’autre du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FabLab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, des îlots pouvant accueillir 4 élèves, 2 PC, 1 tablette et 1 système connecté aux services des expérimentations</a:t>
            </a:r>
          </a:p>
          <a:p>
            <a:pPr lvl="1" algn="just"/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L’organisation de l’espace permet la mise en place des nouvelles modalités pédagogiques autour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sz="900" b="1" dirty="0">
              <a:solidFill>
                <a:schemeClr val="bg1">
                  <a:lumMod val="50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Pédagogie inversée - Evaluation formative renforcée </a:t>
            </a:r>
            <a:r>
              <a:rPr lang="fr-FR" sz="1000" b="1" dirty="0">
                <a:solidFill>
                  <a:srgbClr val="C1AD38"/>
                </a:solidFill>
              </a:rPr>
              <a:t>- Moodle - Quizz box – HSP – </a:t>
            </a:r>
            <a:r>
              <a:rPr lang="fr-FR" sz="1000" b="1" dirty="0" err="1">
                <a:solidFill>
                  <a:srgbClr val="C1AD38"/>
                </a:solidFill>
              </a:rPr>
              <a:t>Plikers</a:t>
            </a:r>
            <a:r>
              <a:rPr lang="fr-FR" sz="1000" b="1" dirty="0">
                <a:solidFill>
                  <a:srgbClr val="C1AD38"/>
                </a:solidFill>
              </a:rPr>
              <a:t> (</a:t>
            </a:r>
            <a:r>
              <a:rPr lang="fr-FR" sz="1000" b="1" dirty="0" err="1">
                <a:solidFill>
                  <a:srgbClr val="C1AD38"/>
                </a:solidFill>
              </a:rPr>
              <a:t>Laminated</a:t>
            </a:r>
            <a:r>
              <a:rPr lang="fr-FR" sz="1000" b="1" dirty="0">
                <a:solidFill>
                  <a:srgbClr val="C1AD38"/>
                </a:solidFill>
              </a:rPr>
              <a:t> </a:t>
            </a:r>
            <a:r>
              <a:rPr lang="fr-FR" sz="1000" b="1" dirty="0" err="1">
                <a:solidFill>
                  <a:srgbClr val="C1AD38"/>
                </a:solidFill>
              </a:rPr>
              <a:t>cards</a:t>
            </a:r>
            <a:r>
              <a:rPr lang="fr-FR" sz="1000" b="1" dirty="0">
                <a:solidFill>
                  <a:srgbClr val="C1AD38"/>
                </a:solidFill>
              </a:rPr>
              <a:t>, site </a:t>
            </a:r>
            <a:r>
              <a:rPr lang="fr-FR" sz="1000" b="1" dirty="0" err="1">
                <a:solidFill>
                  <a:srgbClr val="C1AD38"/>
                </a:solidFill>
              </a:rPr>
              <a:t>Plikers</a:t>
            </a:r>
            <a:r>
              <a:rPr lang="fr-FR" sz="1000" b="1" dirty="0">
                <a:solidFill>
                  <a:srgbClr val="C1AD38"/>
                </a:solidFill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Projets, prototypage, démarches expérimentales et scientifiques</a:t>
            </a:r>
          </a:p>
          <a:p>
            <a:pPr lvl="2"/>
            <a:endParaRPr lang="fr-FR" b="1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692A98-D5C0-417F-AC49-CBBC2C451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86" y="4512136"/>
            <a:ext cx="3314700" cy="2301240"/>
          </a:xfrm>
          <a:prstGeom prst="rect">
            <a:avLst/>
          </a:prstGeom>
        </p:spPr>
      </p:pic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B660D573-03C2-4B07-984C-26726F442CBF}"/>
              </a:ext>
            </a:extLst>
          </p:cNvPr>
          <p:cNvSpPr/>
          <p:nvPr/>
        </p:nvSpPr>
        <p:spPr>
          <a:xfrm>
            <a:off x="5573022" y="5369206"/>
            <a:ext cx="972169" cy="280425"/>
          </a:xfrm>
          <a:prstGeom prst="leftRightArrow">
            <a:avLst/>
          </a:prstGeom>
          <a:solidFill>
            <a:srgbClr val="C1AD3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96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764704"/>
            <a:ext cx="972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au service des apprentissages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marL="1071563" lvl="4" indent="-265113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Une approche par les compétences du programme pour cibler les matériels nécessaires dans le </a:t>
            </a:r>
            <a:r>
              <a:rPr lang="fr-FR" b="1" dirty="0" err="1">
                <a:solidFill>
                  <a:srgbClr val="C1AD38"/>
                </a:solidFill>
              </a:rPr>
              <a:t>fablab</a:t>
            </a:r>
            <a:endParaRPr lang="fr-FR" b="1" dirty="0">
              <a:solidFill>
                <a:srgbClr val="C1AD38"/>
              </a:solidFill>
            </a:endParaRPr>
          </a:p>
          <a:p>
            <a:pPr marL="1071563" lvl="4" indent="-285750"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C1AD38"/>
                </a:solidFill>
              </a:rPr>
              <a:t>Des compétences différentes lors des prototypages peuvent mobiliser les mêmes matériels.</a:t>
            </a:r>
          </a:p>
          <a:p>
            <a:pPr lvl="1"/>
            <a:endParaRPr lang="fr-FR" b="1" dirty="0">
              <a:solidFill>
                <a:srgbClr val="C1AD38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2" name="Image 1">
            <a:hlinkClick r:id="rId3" action="ppaction://hlinkfile"/>
            <a:extLst>
              <a:ext uri="{FF2B5EF4-FFF2-40B4-BE49-F238E27FC236}">
                <a16:creationId xmlns:a16="http://schemas.microsoft.com/office/drawing/2014/main" id="{16FAAF08-EED2-408A-A484-A5FB8651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190" y="3212976"/>
            <a:ext cx="5919729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2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F5D703-489C-4A32-8DC1-7F84B88129D2}"/>
              </a:ext>
            </a:extLst>
          </p:cNvPr>
          <p:cNvSpPr txBox="1">
            <a:spLocks/>
          </p:cNvSpPr>
          <p:nvPr/>
        </p:nvSpPr>
        <p:spPr bwMode="gray">
          <a:xfrm>
            <a:off x="-139511" y="188640"/>
            <a:ext cx="10720010" cy="6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lvl="0">
              <a:lnSpc>
                <a:spcPts val="3200"/>
              </a:lnSpc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fr-FR" sz="2400" kern="0" dirty="0">
                <a:solidFill>
                  <a:srgbClr val="000000"/>
                </a:solidFill>
              </a:rPr>
              <a:t>– Les solutions retenues : le Fablab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CA337B-BE78-4915-936D-FBBD307AAD54}"/>
              </a:ext>
            </a:extLst>
          </p:cNvPr>
          <p:cNvSpPr txBox="1"/>
          <p:nvPr/>
        </p:nvSpPr>
        <p:spPr>
          <a:xfrm>
            <a:off x="467966" y="980728"/>
            <a:ext cx="972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Le FABLAB au service du prototypage : </a:t>
            </a:r>
            <a:r>
              <a:rPr lang="fr-FR" b="1" dirty="0">
                <a:solidFill>
                  <a:srgbClr val="C1AD38"/>
                </a:solidFill>
              </a:rPr>
              <a:t>MATIERE – INFORMATION - ENERGIE</a:t>
            </a:r>
          </a:p>
          <a:p>
            <a:pPr lvl="1"/>
            <a:endParaRPr lang="fr-FR" b="1" dirty="0">
              <a:solidFill>
                <a:srgbClr val="C1AD3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4CA04-3CE7-46A2-9EDC-862574E0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31" y="2373213"/>
            <a:ext cx="75533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448</Words>
  <Application>Microsoft Macintosh PowerPoint</Application>
  <PresentationFormat>Personnalisé</PresentationFormat>
  <Paragraphs>150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</dc:creator>
  <cp:lastModifiedBy>Philippe Young</cp:lastModifiedBy>
  <cp:revision>117</cp:revision>
  <cp:lastPrinted>2016-10-26T18:52:16Z</cp:lastPrinted>
  <dcterms:created xsi:type="dcterms:W3CDTF">2016-10-26T09:36:27Z</dcterms:created>
  <dcterms:modified xsi:type="dcterms:W3CDTF">2019-02-07T10:06:00Z</dcterms:modified>
</cp:coreProperties>
</file>