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0.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317" r:id="rId2"/>
    <p:sldId id="330" r:id="rId3"/>
    <p:sldId id="331" r:id="rId4"/>
    <p:sldId id="326" r:id="rId5"/>
    <p:sldId id="329" r:id="rId6"/>
    <p:sldId id="308" r:id="rId7"/>
    <p:sldId id="309" r:id="rId8"/>
    <p:sldId id="310" r:id="rId9"/>
    <p:sldId id="311" r:id="rId10"/>
    <p:sldId id="312" r:id="rId11"/>
    <p:sldId id="327" r:id="rId12"/>
    <p:sldId id="347" r:id="rId13"/>
    <p:sldId id="345" r:id="rId14"/>
    <p:sldId id="346" r:id="rId15"/>
    <p:sldId id="315" r:id="rId16"/>
    <p:sldId id="316" r:id="rId17"/>
    <p:sldId id="305" r:id="rId18"/>
    <p:sldId id="349" r:id="rId19"/>
    <p:sldId id="348" r:id="rId20"/>
    <p:sldId id="323" r:id="rId21"/>
    <p:sldId id="282" r:id="rId22"/>
    <p:sldId id="296" r:id="rId23"/>
    <p:sldId id="320" r:id="rId24"/>
    <p:sldId id="301" r:id="rId25"/>
    <p:sldId id="277" r:id="rId26"/>
    <p:sldId id="319" r:id="rId27"/>
    <p:sldId id="286" r:id="rId28"/>
    <p:sldId id="289" r:id="rId29"/>
    <p:sldId id="293" r:id="rId30"/>
    <p:sldId id="281" r:id="rId31"/>
    <p:sldId id="306" r:id="rId32"/>
    <p:sldId id="278" r:id="rId33"/>
    <p:sldId id="284" r:id="rId34"/>
    <p:sldId id="283" r:id="rId35"/>
    <p:sldId id="300" r:id="rId36"/>
    <p:sldId id="321" r:id="rId37"/>
    <p:sldId id="298" r:id="rId38"/>
    <p:sldId id="299" r:id="rId39"/>
    <p:sldId id="324" r:id="rId40"/>
    <p:sldId id="290" r:id="rId41"/>
    <p:sldId id="350" r:id="rId42"/>
    <p:sldId id="351" r:id="rId43"/>
    <p:sldId id="325" r:id="rId44"/>
    <p:sldId id="352" r:id="rId45"/>
  </p:sldIdLst>
  <p:sldSz cx="9144000" cy="6858000" type="screen4x3"/>
  <p:notesSz cx="6735763" cy="986631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9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ier Fort" initials="OF" lastIdx="6" clrIdx="0">
    <p:extLst/>
  </p:cmAuthor>
  <p:cmAuthor id="2" name="Frédéric TARAUD" initials="FT" lastIdx="1" clrIdx="1">
    <p:extLst/>
  </p:cmAuthor>
  <p:cmAuthor id="3" name="Bastien" initials="BA"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3A2C7"/>
    <a:srgbClr val="31859C"/>
    <a:srgbClr val="AD8557"/>
    <a:srgbClr val="CAF27F"/>
    <a:srgbClr val="69C0DC"/>
    <a:srgbClr val="67B0D2"/>
    <a:srgbClr val="71BCDB"/>
    <a:srgbClr val="80D1EE"/>
    <a:srgbClr val="009AD5"/>
    <a:srgbClr val="588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43" autoAdjust="0"/>
    <p:restoredTop sz="95322" autoAdjust="0"/>
  </p:normalViewPr>
  <p:slideViewPr>
    <p:cSldViewPr snapToGrid="0" snapToObjects="1">
      <p:cViewPr varScale="1">
        <p:scale>
          <a:sx n="100" d="100"/>
          <a:sy n="100" d="100"/>
        </p:scale>
        <p:origin x="856" y="160"/>
      </p:cViewPr>
      <p:guideLst>
        <p:guide orient="horz" pos="2205"/>
        <p:guide pos="2925"/>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pascalecosta\Documents\PASCALE\IGEN\GROUPE%20STI\NIVEAU\lyce&#769;e\STI2D\Statistique\stat%202017\terminale_STI-STI2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ascalecosta\Documents\PASCALE\IGEN\GROUPE%20STI\NIVEAU\lyce&#769;e\STI2D\Statistique\stat%202017\terminale_STI-STI2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pascalecosta\Documents\PASCALE\IGEN\GROUPE%20STI\NIVEAU\lyce&#769;e\STI2D\BAC\2018\TdB_national_PC.xlsm"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afleges\Documents\IGAENR\Mission%20r&#233;forme%20de%20la%20voie%20technologique\Donn&#233;es\Donn&#233;es%20DGESIP\mail_20_05_2016_poursuite_etudes_bacs_technos%20retrait&#23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fleges\Documents\IGAENR\Mission%20r&#233;forme%20de%20la%20voie%20technologique\Donn&#233;es\Donn&#233;es%20DGESIP\mail_20_05_2016_poursuite_etudes_bacs_technos%20retrait&#233;.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Users\pascalecosta\Documents\PASCALE\IGEN\GROUPE%20STI\NIVEAU\lyce&#769;e\STI2D\BAC%202021\coef%20bac%20STI2D.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Users\pascalecosta\Documents\PASCALE\IGEN\GROUPE%20STI\NIVEAU\lyce&#769;e\STI2D\BAC%202021\coef%20bac%20STI2D.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Feuil2!$A$2</c:f>
              <c:strCache>
                <c:ptCount val="1"/>
                <c:pt idx="0">
                  <c:v>Somme de Nombre d'élèves</c:v>
                </c:pt>
              </c:strCache>
            </c:strRef>
          </c:tx>
          <c:spPr>
            <a:solidFill>
              <a:srgbClr val="683086"/>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Feuil2!$B$1:$J$1</c:f>
              <c:strCache>
                <c:ptCount val="9"/>
                <c:pt idx="0">
                  <c:v>2009</c:v>
                </c:pt>
                <c:pt idx="1">
                  <c:v>2010</c:v>
                </c:pt>
                <c:pt idx="2">
                  <c:v>2011</c:v>
                </c:pt>
                <c:pt idx="3">
                  <c:v>2012</c:v>
                </c:pt>
                <c:pt idx="4">
                  <c:v>2013</c:v>
                </c:pt>
                <c:pt idx="5">
                  <c:v>2014</c:v>
                </c:pt>
                <c:pt idx="6">
                  <c:v>2015</c:v>
                </c:pt>
                <c:pt idx="7">
                  <c:v>2016</c:v>
                </c:pt>
                <c:pt idx="8">
                  <c:v>2017</c:v>
                </c:pt>
              </c:strCache>
            </c:strRef>
          </c:cat>
          <c:val>
            <c:numRef>
              <c:f>Feuil2!$B$2:$J$2</c:f>
              <c:numCache>
                <c:formatCode>General</c:formatCode>
                <c:ptCount val="9"/>
                <c:pt idx="0">
                  <c:v>35445</c:v>
                </c:pt>
                <c:pt idx="1">
                  <c:v>32921</c:v>
                </c:pt>
                <c:pt idx="2">
                  <c:v>29726</c:v>
                </c:pt>
                <c:pt idx="3">
                  <c:v>27347</c:v>
                </c:pt>
                <c:pt idx="4">
                  <c:v>28062</c:v>
                </c:pt>
                <c:pt idx="5">
                  <c:v>29583</c:v>
                </c:pt>
                <c:pt idx="6">
                  <c:v>31326</c:v>
                </c:pt>
                <c:pt idx="7">
                  <c:v>32961</c:v>
                </c:pt>
                <c:pt idx="8">
                  <c:v>36723</c:v>
                </c:pt>
              </c:numCache>
            </c:numRef>
          </c:val>
          <c:extLst>
            <c:ext xmlns:c16="http://schemas.microsoft.com/office/drawing/2014/chart" uri="{C3380CC4-5D6E-409C-BE32-E72D297353CC}">
              <c16:uniqueId val="{00000000-A6DC-2441-A9E0-E66D0A4CDC2F}"/>
            </c:ext>
          </c:extLst>
        </c:ser>
        <c:dLbls>
          <c:dLblPos val="inEnd"/>
          <c:showLegendKey val="0"/>
          <c:showVal val="1"/>
          <c:showCatName val="0"/>
          <c:showSerName val="0"/>
          <c:showPercent val="0"/>
          <c:showBubbleSize val="0"/>
        </c:dLbls>
        <c:gapWidth val="41"/>
        <c:axId val="2103728888"/>
        <c:axId val="-2082421752"/>
      </c:barChart>
      <c:catAx>
        <c:axId val="21037288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dk1">
                    <a:lumMod val="65000"/>
                    <a:lumOff val="35000"/>
                  </a:schemeClr>
                </a:solidFill>
                <a:effectLst/>
                <a:latin typeface="+mn-lt"/>
                <a:ea typeface="+mn-ea"/>
                <a:cs typeface="+mn-cs"/>
              </a:defRPr>
            </a:pPr>
            <a:endParaRPr lang="fr-FR"/>
          </a:p>
        </c:txPr>
        <c:crossAx val="-2082421752"/>
        <c:crosses val="autoZero"/>
        <c:auto val="1"/>
        <c:lblAlgn val="ctr"/>
        <c:lblOffset val="100"/>
        <c:noMultiLvlLbl val="0"/>
      </c:catAx>
      <c:valAx>
        <c:axId val="-2082421752"/>
        <c:scaling>
          <c:orientation val="minMax"/>
        </c:scaling>
        <c:delete val="1"/>
        <c:axPos val="l"/>
        <c:numFmt formatCode="General" sourceLinked="0"/>
        <c:majorTickMark val="none"/>
        <c:minorTickMark val="none"/>
        <c:tickLblPos val="nextTo"/>
        <c:crossAx val="2103728888"/>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'Chiffres par spécialités'!$A$2</c:f>
              <c:strCache>
                <c:ptCount val="1"/>
                <c:pt idx="0">
                  <c:v>AC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'Chiffres par spécialités'!$B$1:$G$1</c:f>
              <c:strCache>
                <c:ptCount val="6"/>
                <c:pt idx="0">
                  <c:v>2012</c:v>
                </c:pt>
                <c:pt idx="1">
                  <c:v>2013</c:v>
                </c:pt>
                <c:pt idx="2">
                  <c:v>2014</c:v>
                </c:pt>
                <c:pt idx="3">
                  <c:v>2015</c:v>
                </c:pt>
                <c:pt idx="4">
                  <c:v>2016</c:v>
                </c:pt>
                <c:pt idx="5">
                  <c:v>2017</c:v>
                </c:pt>
              </c:strCache>
            </c:strRef>
          </c:cat>
          <c:val>
            <c:numRef>
              <c:f>'Chiffres par spécialités'!$B$2:$G$2</c:f>
              <c:numCache>
                <c:formatCode>General</c:formatCode>
                <c:ptCount val="6"/>
                <c:pt idx="0">
                  <c:v>3535</c:v>
                </c:pt>
                <c:pt idx="1">
                  <c:v>3817</c:v>
                </c:pt>
                <c:pt idx="2">
                  <c:v>3961</c:v>
                </c:pt>
                <c:pt idx="3">
                  <c:v>4328</c:v>
                </c:pt>
                <c:pt idx="4">
                  <c:v>4338</c:v>
                </c:pt>
                <c:pt idx="5">
                  <c:v>4747</c:v>
                </c:pt>
              </c:numCache>
            </c:numRef>
          </c:val>
          <c:extLst>
            <c:ext xmlns:c16="http://schemas.microsoft.com/office/drawing/2014/chart" uri="{C3380CC4-5D6E-409C-BE32-E72D297353CC}">
              <c16:uniqueId val="{00000000-1713-514D-A6DB-7C18BAA073E4}"/>
            </c:ext>
          </c:extLst>
        </c:ser>
        <c:ser>
          <c:idx val="1"/>
          <c:order val="1"/>
          <c:tx>
            <c:strRef>
              <c:f>'Chiffres par spécialités'!$A$3</c:f>
              <c:strCache>
                <c:ptCount val="1"/>
                <c:pt idx="0">
                  <c:v>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'Chiffres par spécialités'!$B$1:$G$1</c:f>
              <c:strCache>
                <c:ptCount val="6"/>
                <c:pt idx="0">
                  <c:v>2012</c:v>
                </c:pt>
                <c:pt idx="1">
                  <c:v>2013</c:v>
                </c:pt>
                <c:pt idx="2">
                  <c:v>2014</c:v>
                </c:pt>
                <c:pt idx="3">
                  <c:v>2015</c:v>
                </c:pt>
                <c:pt idx="4">
                  <c:v>2016</c:v>
                </c:pt>
                <c:pt idx="5">
                  <c:v>2017</c:v>
                </c:pt>
              </c:strCache>
            </c:strRef>
          </c:cat>
          <c:val>
            <c:numRef>
              <c:f>'Chiffres par spécialités'!$B$3:$G$3</c:f>
              <c:numCache>
                <c:formatCode>General</c:formatCode>
                <c:ptCount val="6"/>
                <c:pt idx="0">
                  <c:v>7367</c:v>
                </c:pt>
                <c:pt idx="1">
                  <c:v>6874</c:v>
                </c:pt>
                <c:pt idx="2">
                  <c:v>6755</c:v>
                </c:pt>
                <c:pt idx="3">
                  <c:v>6819</c:v>
                </c:pt>
                <c:pt idx="4">
                  <c:v>7123</c:v>
                </c:pt>
                <c:pt idx="5">
                  <c:v>7734</c:v>
                </c:pt>
              </c:numCache>
            </c:numRef>
          </c:val>
          <c:extLst>
            <c:ext xmlns:c16="http://schemas.microsoft.com/office/drawing/2014/chart" uri="{C3380CC4-5D6E-409C-BE32-E72D297353CC}">
              <c16:uniqueId val="{00000001-1713-514D-A6DB-7C18BAA073E4}"/>
            </c:ext>
          </c:extLst>
        </c:ser>
        <c:ser>
          <c:idx val="2"/>
          <c:order val="2"/>
          <c:tx>
            <c:strRef>
              <c:f>'Chiffres par spécialités'!$A$4</c:f>
              <c:strCache>
                <c:ptCount val="1"/>
                <c:pt idx="0">
                  <c:v>ITEC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'Chiffres par spécialités'!$B$1:$G$1</c:f>
              <c:strCache>
                <c:ptCount val="6"/>
                <c:pt idx="0">
                  <c:v>2012</c:v>
                </c:pt>
                <c:pt idx="1">
                  <c:v>2013</c:v>
                </c:pt>
                <c:pt idx="2">
                  <c:v>2014</c:v>
                </c:pt>
                <c:pt idx="3">
                  <c:v>2015</c:v>
                </c:pt>
                <c:pt idx="4">
                  <c:v>2016</c:v>
                </c:pt>
                <c:pt idx="5">
                  <c:v>2017</c:v>
                </c:pt>
              </c:strCache>
            </c:strRef>
          </c:cat>
          <c:val>
            <c:numRef>
              <c:f>'Chiffres par spécialités'!$B$4:$G$4</c:f>
              <c:numCache>
                <c:formatCode>General</c:formatCode>
                <c:ptCount val="6"/>
                <c:pt idx="0">
                  <c:v>8480</c:v>
                </c:pt>
                <c:pt idx="1">
                  <c:v>8909</c:v>
                </c:pt>
                <c:pt idx="2">
                  <c:v>9569</c:v>
                </c:pt>
                <c:pt idx="3">
                  <c:v>10061</c:v>
                </c:pt>
                <c:pt idx="4">
                  <c:v>10487</c:v>
                </c:pt>
                <c:pt idx="5">
                  <c:v>11737</c:v>
                </c:pt>
              </c:numCache>
            </c:numRef>
          </c:val>
          <c:extLst>
            <c:ext xmlns:c16="http://schemas.microsoft.com/office/drawing/2014/chart" uri="{C3380CC4-5D6E-409C-BE32-E72D297353CC}">
              <c16:uniqueId val="{00000002-1713-514D-A6DB-7C18BAA073E4}"/>
            </c:ext>
          </c:extLst>
        </c:ser>
        <c:ser>
          <c:idx val="3"/>
          <c:order val="3"/>
          <c:tx>
            <c:strRef>
              <c:f>'Chiffres par spécialités'!$A$5</c:f>
              <c:strCache>
                <c:ptCount val="1"/>
                <c:pt idx="0">
                  <c:v>SIN</c:v>
                </c:pt>
              </c:strCache>
            </c:strRef>
          </c:tx>
          <c:spPr>
            <a:solidFill>
              <a:schemeClr val="accent4"/>
            </a:solidFill>
            <a:ln>
              <a:noFill/>
            </a:ln>
            <a:effectLst/>
          </c:spPr>
          <c:invertIfNegative val="0"/>
          <c:dLbls>
            <c:dLbl>
              <c:idx val="0"/>
              <c:layout>
                <c:manualLayout>
                  <c:x val="1.51032485422689E-2"/>
                  <c:y val="0"/>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3.6610274466459897E-2"/>
                      <c:h val="5.7133633997158498E-2"/>
                    </c:manualLayout>
                  </c15:layout>
                </c:ext>
                <c:ext xmlns:c16="http://schemas.microsoft.com/office/drawing/2014/chart" uri="{C3380CC4-5D6E-409C-BE32-E72D297353CC}">
                  <c16:uniqueId val="{00000003-1713-514D-A6DB-7C18BAA073E4}"/>
                </c:ext>
              </c:extLst>
            </c:dLbl>
            <c:dLbl>
              <c:idx val="1"/>
              <c:layout>
                <c:manualLayout>
                  <c:x val="1.51032485422689E-2"/>
                  <c:y val="1.4301238126875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713-514D-A6DB-7C18BAA073E4}"/>
                </c:ext>
              </c:extLst>
            </c:dLbl>
            <c:dLbl>
              <c:idx val="2"/>
              <c:layout>
                <c:manualLayout>
                  <c:x val="9.0619491253614206E-3"/>
                  <c:y val="4.7670793756252102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3.6610274466459897E-2"/>
                      <c:h val="7.1434872124034099E-2"/>
                    </c:manualLayout>
                  </c15:layout>
                </c:ext>
                <c:ext xmlns:c16="http://schemas.microsoft.com/office/drawing/2014/chart" uri="{C3380CC4-5D6E-409C-BE32-E72D297353CC}">
                  <c16:uniqueId val="{00000005-1713-514D-A6DB-7C18BAA073E4}"/>
                </c:ext>
              </c:extLst>
            </c:dLbl>
            <c:dLbl>
              <c:idx val="3"/>
              <c:layout>
                <c:manualLayout>
                  <c:x val="1.96342231049495E-2"/>
                  <c:y val="4.76707937562521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713-514D-A6DB-7C18BAA073E4}"/>
                </c:ext>
              </c:extLst>
            </c:dLbl>
            <c:dLbl>
              <c:idx val="4"/>
              <c:layout>
                <c:manualLayout>
                  <c:x val="9.061949125361250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713-514D-A6DB-7C18BAA073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'Chiffres par spécialités'!$B$1:$G$1</c:f>
              <c:strCache>
                <c:ptCount val="6"/>
                <c:pt idx="0">
                  <c:v>2012</c:v>
                </c:pt>
                <c:pt idx="1">
                  <c:v>2013</c:v>
                </c:pt>
                <c:pt idx="2">
                  <c:v>2014</c:v>
                </c:pt>
                <c:pt idx="3">
                  <c:v>2015</c:v>
                </c:pt>
                <c:pt idx="4">
                  <c:v>2016</c:v>
                </c:pt>
                <c:pt idx="5">
                  <c:v>2017</c:v>
                </c:pt>
              </c:strCache>
            </c:strRef>
          </c:cat>
          <c:val>
            <c:numRef>
              <c:f>'Chiffres par spécialités'!$B$5:$G$5</c:f>
              <c:numCache>
                <c:formatCode>General</c:formatCode>
                <c:ptCount val="6"/>
                <c:pt idx="0">
                  <c:v>7965</c:v>
                </c:pt>
                <c:pt idx="1">
                  <c:v>8462</c:v>
                </c:pt>
                <c:pt idx="2">
                  <c:v>9298</c:v>
                </c:pt>
                <c:pt idx="3">
                  <c:v>10118</c:v>
                </c:pt>
                <c:pt idx="4">
                  <c:v>11013</c:v>
                </c:pt>
                <c:pt idx="5">
                  <c:v>12505</c:v>
                </c:pt>
              </c:numCache>
            </c:numRef>
          </c:val>
          <c:extLst>
            <c:ext xmlns:c16="http://schemas.microsoft.com/office/drawing/2014/chart" uri="{C3380CC4-5D6E-409C-BE32-E72D297353CC}">
              <c16:uniqueId val="{00000008-1713-514D-A6DB-7C18BAA073E4}"/>
            </c:ext>
          </c:extLst>
        </c:ser>
        <c:dLbls>
          <c:showLegendKey val="0"/>
          <c:showVal val="0"/>
          <c:showCatName val="0"/>
          <c:showSerName val="0"/>
          <c:showPercent val="0"/>
          <c:showBubbleSize val="0"/>
        </c:dLbls>
        <c:gapWidth val="150"/>
        <c:axId val="2112303336"/>
        <c:axId val="-2081708488"/>
      </c:barChart>
      <c:catAx>
        <c:axId val="21123033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crossAx val="-2081708488"/>
        <c:crosses val="autoZero"/>
        <c:auto val="1"/>
        <c:lblAlgn val="ctr"/>
        <c:lblOffset val="100"/>
        <c:noMultiLvlLbl val="0"/>
      </c:catAx>
      <c:valAx>
        <c:axId val="-2081708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crossAx val="2112303336"/>
        <c:crosses val="autoZero"/>
        <c:crossBetween val="between"/>
      </c:valAx>
      <c:spPr>
        <a:noFill/>
        <a:ln>
          <a:noFill/>
        </a:ln>
        <a:effectLst/>
      </c:spPr>
    </c:plotArea>
    <c:legend>
      <c:legendPos val="b"/>
      <c:layout>
        <c:manualLayout>
          <c:xMode val="edge"/>
          <c:yMode val="edge"/>
          <c:x val="0.25102110447083498"/>
          <c:y val="2.3643962981939499E-2"/>
          <c:w val="0.44197146407166898"/>
          <c:h val="0.10775971736066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568859630663194E-2"/>
          <c:y val="4.48E-2"/>
          <c:w val="0.79087741855591298"/>
          <c:h val="0.87663470866141702"/>
        </c:manualLayout>
      </c:layout>
      <c:barChart>
        <c:barDir val="col"/>
        <c:grouping val="clustered"/>
        <c:varyColors val="0"/>
        <c:ser>
          <c:idx val="0"/>
          <c:order val="0"/>
          <c:tx>
            <c:v>% traitement</c:v>
          </c:tx>
          <c:spPr>
            <a:solidFill>
              <a:srgbClr val="00B0F0"/>
            </a:solidFill>
            <a:ln>
              <a:noFill/>
            </a:ln>
            <a:effectLst/>
          </c:spPr>
          <c:invertIfNegative val="0"/>
          <c:val>
            <c:numRef>
              <c:f>import!$B$34:$B$83</c:f>
              <c:numCache>
                <c:formatCode>0.00%</c:formatCode>
                <c:ptCount val="50"/>
                <c:pt idx="0">
                  <c:v>0.99466785158853599</c:v>
                </c:pt>
                <c:pt idx="1">
                  <c:v>0.98880804265718703</c:v>
                </c:pt>
                <c:pt idx="2">
                  <c:v>0.91932348367029504</c:v>
                </c:pt>
                <c:pt idx="3">
                  <c:v>0.99591757387247304</c:v>
                </c:pt>
                <c:pt idx="4">
                  <c:v>0.98086536325260998</c:v>
                </c:pt>
                <c:pt idx="5">
                  <c:v>0.96198067096200801</c:v>
                </c:pt>
                <c:pt idx="6">
                  <c:v>0.99011330815374399</c:v>
                </c:pt>
                <c:pt idx="7">
                  <c:v>0.98530882026216404</c:v>
                </c:pt>
                <c:pt idx="8">
                  <c:v>0.92168407020662102</c:v>
                </c:pt>
                <c:pt idx="9">
                  <c:v>0.99341812930459905</c:v>
                </c:pt>
                <c:pt idx="10">
                  <c:v>0.98269828926905101</c:v>
                </c:pt>
                <c:pt idx="11">
                  <c:v>0.95406576316374103</c:v>
                </c:pt>
                <c:pt idx="12">
                  <c:v>0.98608642523883605</c:v>
                </c:pt>
                <c:pt idx="13">
                  <c:v>0.91054765607642696</c:v>
                </c:pt>
                <c:pt idx="14">
                  <c:v>0.90160519884470103</c:v>
                </c:pt>
                <c:pt idx="15">
                  <c:v>0.91576871806265303</c:v>
                </c:pt>
                <c:pt idx="16">
                  <c:v>0.77779937791601905</c:v>
                </c:pt>
                <c:pt idx="17">
                  <c:v>0.73750277716063095</c:v>
                </c:pt>
                <c:pt idx="18">
                  <c:v>0.86078093756942897</c:v>
                </c:pt>
                <c:pt idx="19">
                  <c:v>0.78926905132192804</c:v>
                </c:pt>
                <c:pt idx="20">
                  <c:v>0.94429015774272396</c:v>
                </c:pt>
                <c:pt idx="21">
                  <c:v>0.57889913352588296</c:v>
                </c:pt>
                <c:pt idx="22">
                  <c:v>0.38874694512330599</c:v>
                </c:pt>
                <c:pt idx="23">
                  <c:v>0.37566651855143302</c:v>
                </c:pt>
                <c:pt idx="24">
                  <c:v>0.41079760053321501</c:v>
                </c:pt>
                <c:pt idx="25">
                  <c:v>0.97197844923350396</c:v>
                </c:pt>
                <c:pt idx="26">
                  <c:v>0.96159186847367195</c:v>
                </c:pt>
                <c:pt idx="27">
                  <c:v>0.80268273716951799</c:v>
                </c:pt>
                <c:pt idx="28">
                  <c:v>0.90257720506554096</c:v>
                </c:pt>
                <c:pt idx="29">
                  <c:v>0.97606087536103103</c:v>
                </c:pt>
                <c:pt idx="30">
                  <c:v>0.86755720950899795</c:v>
                </c:pt>
                <c:pt idx="31">
                  <c:v>0.94784492335036696</c:v>
                </c:pt>
                <c:pt idx="32">
                  <c:v>0.75411019773383703</c:v>
                </c:pt>
                <c:pt idx="33">
                  <c:v>0.77452232837147295</c:v>
                </c:pt>
                <c:pt idx="34">
                  <c:v>0.94140191068651402</c:v>
                </c:pt>
                <c:pt idx="35">
                  <c:v>0.92068429237947103</c:v>
                </c:pt>
                <c:pt idx="36">
                  <c:v>0.89738391468562495</c:v>
                </c:pt>
                <c:pt idx="37">
                  <c:v>0.55251610753166003</c:v>
                </c:pt>
                <c:pt idx="38">
                  <c:v>0.61591868473672495</c:v>
                </c:pt>
                <c:pt idx="39">
                  <c:v>0.90846478560319899</c:v>
                </c:pt>
                <c:pt idx="40">
                  <c:v>0.84350699844479005</c:v>
                </c:pt>
                <c:pt idx="41">
                  <c:v>0.62533325927571604</c:v>
                </c:pt>
                <c:pt idx="42">
                  <c:v>0.44617862697178401</c:v>
                </c:pt>
                <c:pt idx="43">
                  <c:v>0.177321706287492</c:v>
                </c:pt>
                <c:pt idx="44">
                  <c:v>0.83909131304154605</c:v>
                </c:pt>
                <c:pt idx="45">
                  <c:v>0.51108087091757404</c:v>
                </c:pt>
                <c:pt idx="46">
                  <c:v>0.82728838035992003</c:v>
                </c:pt>
                <c:pt idx="47">
                  <c:v>0.48428127082870498</c:v>
                </c:pt>
                <c:pt idx="48">
                  <c:v>0.33728615863141498</c:v>
                </c:pt>
                <c:pt idx="49">
                  <c:v>0.61344701177516103</c:v>
                </c:pt>
              </c:numCache>
            </c:numRef>
          </c:val>
          <c:extLst>
            <c:ext xmlns:c16="http://schemas.microsoft.com/office/drawing/2014/chart" uri="{C3380CC4-5D6E-409C-BE32-E72D297353CC}">
              <c16:uniqueId val="{00000000-ACB6-6D43-A649-C37F21D414BA}"/>
            </c:ext>
          </c:extLst>
        </c:ser>
        <c:ser>
          <c:idx val="1"/>
          <c:order val="1"/>
          <c:tx>
            <c:v>% performance</c:v>
          </c:tx>
          <c:spPr>
            <a:solidFill>
              <a:srgbClr val="683086"/>
            </a:solidFill>
            <a:ln>
              <a:noFill/>
            </a:ln>
            <a:effectLst/>
          </c:spPr>
          <c:invertIfNegative val="0"/>
          <c:val>
            <c:numRef>
              <c:f>import!$B$114:$B$163</c:f>
              <c:numCache>
                <c:formatCode>0.00%</c:formatCode>
                <c:ptCount val="50"/>
                <c:pt idx="0">
                  <c:v>0.69111213691533202</c:v>
                </c:pt>
                <c:pt idx="1">
                  <c:v>0.71351253413759697</c:v>
                </c:pt>
                <c:pt idx="2">
                  <c:v>0.61225242430293803</c:v>
                </c:pt>
                <c:pt idx="3">
                  <c:v>0.79724857306702601</c:v>
                </c:pt>
                <c:pt idx="4">
                  <c:v>0.78258281590713596</c:v>
                </c:pt>
                <c:pt idx="5">
                  <c:v>0.67876094011944799</c:v>
                </c:pt>
                <c:pt idx="6">
                  <c:v>0.68987302750497903</c:v>
                </c:pt>
                <c:pt idx="7">
                  <c:v>0.80156292792074302</c:v>
                </c:pt>
                <c:pt idx="8">
                  <c:v>0.70979290331278699</c:v>
                </c:pt>
                <c:pt idx="9">
                  <c:v>0.88957618328634402</c:v>
                </c:pt>
                <c:pt idx="10">
                  <c:v>0.61963929057853395</c:v>
                </c:pt>
                <c:pt idx="11">
                  <c:v>0.64685913866814404</c:v>
                </c:pt>
                <c:pt idx="12">
                  <c:v>0.61988561380235097</c:v>
                </c:pt>
                <c:pt idx="13">
                  <c:v>0.43777716517200699</c:v>
                </c:pt>
                <c:pt idx="14">
                  <c:v>0.48358719168930397</c:v>
                </c:pt>
                <c:pt idx="15">
                  <c:v>0.53406729164569999</c:v>
                </c:pt>
                <c:pt idx="16">
                  <c:v>0.40810879137578698</c:v>
                </c:pt>
                <c:pt idx="17">
                  <c:v>0.40439001224961002</c:v>
                </c:pt>
                <c:pt idx="18">
                  <c:v>0.51854641289945502</c:v>
                </c:pt>
                <c:pt idx="19">
                  <c:v>0.51916396532644804</c:v>
                </c:pt>
                <c:pt idx="20">
                  <c:v>0.58941242153701101</c:v>
                </c:pt>
                <c:pt idx="21">
                  <c:v>0.33133491061911002</c:v>
                </c:pt>
                <c:pt idx="22">
                  <c:v>0.23847795898451099</c:v>
                </c:pt>
                <c:pt idx="23">
                  <c:v>0.27387958623367697</c:v>
                </c:pt>
                <c:pt idx="24">
                  <c:v>0.32295751567540198</c:v>
                </c:pt>
                <c:pt idx="25">
                  <c:v>0.59362987966623804</c:v>
                </c:pt>
                <c:pt idx="26">
                  <c:v>0.70397917952807998</c:v>
                </c:pt>
                <c:pt idx="27">
                  <c:v>0.50964260413849105</c:v>
                </c:pt>
                <c:pt idx="28">
                  <c:v>0.80583125504441599</c:v>
                </c:pt>
                <c:pt idx="29">
                  <c:v>0.94454446672130499</c:v>
                </c:pt>
                <c:pt idx="30">
                  <c:v>0.49212680108054901</c:v>
                </c:pt>
                <c:pt idx="31">
                  <c:v>0.57591428134629397</c:v>
                </c:pt>
                <c:pt idx="32">
                  <c:v>0.294672062016476</c:v>
                </c:pt>
                <c:pt idx="33">
                  <c:v>0.54527742067005303</c:v>
                </c:pt>
                <c:pt idx="34">
                  <c:v>0.49564669202559303</c:v>
                </c:pt>
                <c:pt idx="35">
                  <c:v>0.51984157007445397</c:v>
                </c:pt>
                <c:pt idx="36">
                  <c:v>0.412225403429198</c:v>
                </c:pt>
                <c:pt idx="37">
                  <c:v>0.301984388998848</c:v>
                </c:pt>
                <c:pt idx="38">
                  <c:v>0.30024330802120602</c:v>
                </c:pt>
                <c:pt idx="39">
                  <c:v>0.46516132367353002</c:v>
                </c:pt>
                <c:pt idx="40">
                  <c:v>0.46684122993948002</c:v>
                </c:pt>
                <c:pt idx="41">
                  <c:v>0.37245601058335898</c:v>
                </c:pt>
                <c:pt idx="42">
                  <c:v>0.23186449743311499</c:v>
                </c:pt>
                <c:pt idx="43">
                  <c:v>0.223073811221665</c:v>
                </c:pt>
                <c:pt idx="44">
                  <c:v>0.67535510826325496</c:v>
                </c:pt>
                <c:pt idx="45">
                  <c:v>0.37547227092883301</c:v>
                </c:pt>
                <c:pt idx="46">
                  <c:v>0.67836065225430997</c:v>
                </c:pt>
                <c:pt idx="47">
                  <c:v>0.43318423710538001</c:v>
                </c:pt>
                <c:pt idx="48">
                  <c:v>0.217684814666397</c:v>
                </c:pt>
                <c:pt idx="49">
                  <c:v>0.49664358647298301</c:v>
                </c:pt>
              </c:numCache>
            </c:numRef>
          </c:val>
          <c:extLst>
            <c:ext xmlns:c16="http://schemas.microsoft.com/office/drawing/2014/chart" uri="{C3380CC4-5D6E-409C-BE32-E72D297353CC}">
              <c16:uniqueId val="{00000001-ACB6-6D43-A649-C37F21D414BA}"/>
            </c:ext>
          </c:extLst>
        </c:ser>
        <c:dLbls>
          <c:showLegendKey val="0"/>
          <c:showVal val="0"/>
          <c:showCatName val="0"/>
          <c:showSerName val="0"/>
          <c:showPercent val="0"/>
          <c:showBubbleSize val="0"/>
        </c:dLbls>
        <c:gapWidth val="219"/>
        <c:overlap val="-27"/>
        <c:axId val="2080065928"/>
        <c:axId val="2072010664"/>
      </c:barChart>
      <c:catAx>
        <c:axId val="208006592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fr-FR"/>
          </a:p>
        </c:txPr>
        <c:crossAx val="2072010664"/>
        <c:crosses val="autoZero"/>
        <c:auto val="1"/>
        <c:lblAlgn val="ctr"/>
        <c:lblOffset val="100"/>
        <c:noMultiLvlLbl val="0"/>
      </c:catAx>
      <c:valAx>
        <c:axId val="207201066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fr-FR"/>
          </a:p>
        </c:txPr>
        <c:crossAx val="2080065928"/>
        <c:crosses val="autoZero"/>
        <c:crossBetween val="between"/>
      </c:valAx>
      <c:spPr>
        <a:noFill/>
        <a:ln>
          <a:noFill/>
        </a:ln>
        <a:effectLst/>
      </c:spPr>
    </c:plotArea>
    <c:legend>
      <c:legendPos val="r"/>
      <c:layout>
        <c:manualLayout>
          <c:xMode val="edge"/>
          <c:yMode val="edge"/>
          <c:x val="0.724628013234069"/>
          <c:y val="2.2129133858267699E-2"/>
          <c:w val="0.14843778302371499"/>
          <c:h val="0.10134173228346501"/>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000"/>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6347248576850102E-2"/>
          <c:y val="2.96285378610706E-2"/>
          <c:w val="0.91420446084406803"/>
          <c:h val="0.752302599316512"/>
        </c:manualLayout>
      </c:layout>
      <c:bar3DChart>
        <c:barDir val="col"/>
        <c:grouping val="clustered"/>
        <c:varyColors val="0"/>
        <c:ser>
          <c:idx val="0"/>
          <c:order val="0"/>
          <c:tx>
            <c:strRef>
              <c:f>imp!$AF$19</c:f>
              <c:strCache>
                <c:ptCount val="1"/>
                <c:pt idx="0">
                  <c:v>BTS</c:v>
                </c:pt>
              </c:strCache>
            </c:strRef>
          </c:tx>
          <c:spPr>
            <a:solidFill>
              <a:srgbClr val="0070C0"/>
            </a:solidFill>
          </c:spPr>
          <c:invertIfNegative val="0"/>
          <c:cat>
            <c:numRef>
              <c:f>imp!$AE$20:$AE$23</c:f>
              <c:numCache>
                <c:formatCode>General</c:formatCode>
                <c:ptCount val="4"/>
                <c:pt idx="0">
                  <c:v>2012</c:v>
                </c:pt>
                <c:pt idx="1">
                  <c:v>2013</c:v>
                </c:pt>
                <c:pt idx="2">
                  <c:v>2014</c:v>
                </c:pt>
                <c:pt idx="3">
                  <c:v>2015</c:v>
                </c:pt>
              </c:numCache>
            </c:numRef>
          </c:cat>
          <c:val>
            <c:numRef>
              <c:f>imp!$AF$20:$AF$23</c:f>
              <c:numCache>
                <c:formatCode>0.00%</c:formatCode>
                <c:ptCount val="4"/>
                <c:pt idx="0">
                  <c:v>0.56499999999999995</c:v>
                </c:pt>
                <c:pt idx="1">
                  <c:v>0.50600000000000001</c:v>
                </c:pt>
                <c:pt idx="2">
                  <c:v>0.48399999999999999</c:v>
                </c:pt>
                <c:pt idx="3">
                  <c:v>0.47399999999999998</c:v>
                </c:pt>
              </c:numCache>
            </c:numRef>
          </c:val>
          <c:extLst>
            <c:ext xmlns:c16="http://schemas.microsoft.com/office/drawing/2014/chart" uri="{C3380CC4-5D6E-409C-BE32-E72D297353CC}">
              <c16:uniqueId val="{00000000-39EA-4A48-8B20-D9F3616DA246}"/>
            </c:ext>
          </c:extLst>
        </c:ser>
        <c:ser>
          <c:idx val="1"/>
          <c:order val="1"/>
          <c:tx>
            <c:strRef>
              <c:f>imp!$AG$19</c:f>
              <c:strCache>
                <c:ptCount val="1"/>
                <c:pt idx="0">
                  <c:v>DUT</c:v>
                </c:pt>
              </c:strCache>
            </c:strRef>
          </c:tx>
          <c:spPr>
            <a:solidFill>
              <a:srgbClr val="FF0000"/>
            </a:solidFill>
          </c:spPr>
          <c:invertIfNegative val="0"/>
          <c:cat>
            <c:numRef>
              <c:f>imp!$AE$20:$AE$23</c:f>
              <c:numCache>
                <c:formatCode>General</c:formatCode>
                <c:ptCount val="4"/>
                <c:pt idx="0">
                  <c:v>2012</c:v>
                </c:pt>
                <c:pt idx="1">
                  <c:v>2013</c:v>
                </c:pt>
                <c:pt idx="2">
                  <c:v>2014</c:v>
                </c:pt>
                <c:pt idx="3">
                  <c:v>2015</c:v>
                </c:pt>
              </c:numCache>
            </c:numRef>
          </c:cat>
          <c:val>
            <c:numRef>
              <c:f>imp!$AG$20:$AG$23</c:f>
              <c:numCache>
                <c:formatCode>0.00%</c:formatCode>
                <c:ptCount val="4"/>
                <c:pt idx="0">
                  <c:v>0.17100000000000001</c:v>
                </c:pt>
                <c:pt idx="1">
                  <c:v>0.188</c:v>
                </c:pt>
                <c:pt idx="2">
                  <c:v>0.20499999999999999</c:v>
                </c:pt>
                <c:pt idx="3">
                  <c:v>0.20899999999999999</c:v>
                </c:pt>
              </c:numCache>
            </c:numRef>
          </c:val>
          <c:extLst>
            <c:ext xmlns:c16="http://schemas.microsoft.com/office/drawing/2014/chart" uri="{C3380CC4-5D6E-409C-BE32-E72D297353CC}">
              <c16:uniqueId val="{00000001-39EA-4A48-8B20-D9F3616DA246}"/>
            </c:ext>
          </c:extLst>
        </c:ser>
        <c:ser>
          <c:idx val="2"/>
          <c:order val="2"/>
          <c:tx>
            <c:strRef>
              <c:f>imp!$AH$19</c:f>
              <c:strCache>
                <c:ptCount val="1"/>
                <c:pt idx="0">
                  <c:v>Licence</c:v>
                </c:pt>
              </c:strCache>
            </c:strRef>
          </c:tx>
          <c:spPr>
            <a:solidFill>
              <a:srgbClr val="FFC000"/>
            </a:solidFill>
          </c:spPr>
          <c:invertIfNegative val="0"/>
          <c:cat>
            <c:numRef>
              <c:f>imp!$AE$20:$AE$23</c:f>
              <c:numCache>
                <c:formatCode>General</c:formatCode>
                <c:ptCount val="4"/>
                <c:pt idx="0">
                  <c:v>2012</c:v>
                </c:pt>
                <c:pt idx="1">
                  <c:v>2013</c:v>
                </c:pt>
                <c:pt idx="2">
                  <c:v>2014</c:v>
                </c:pt>
                <c:pt idx="3">
                  <c:v>2015</c:v>
                </c:pt>
              </c:numCache>
            </c:numRef>
          </c:cat>
          <c:val>
            <c:numRef>
              <c:f>imp!$AH$20:$AH$23</c:f>
              <c:numCache>
                <c:formatCode>0.00%</c:formatCode>
                <c:ptCount val="4"/>
                <c:pt idx="0">
                  <c:v>0.14699999999999999</c:v>
                </c:pt>
                <c:pt idx="1">
                  <c:v>0.18099999999999999</c:v>
                </c:pt>
                <c:pt idx="2">
                  <c:v>0.185</c:v>
                </c:pt>
                <c:pt idx="3">
                  <c:v>0.19600000000000001</c:v>
                </c:pt>
              </c:numCache>
            </c:numRef>
          </c:val>
          <c:extLst>
            <c:ext xmlns:c16="http://schemas.microsoft.com/office/drawing/2014/chart" uri="{C3380CC4-5D6E-409C-BE32-E72D297353CC}">
              <c16:uniqueId val="{00000002-39EA-4A48-8B20-D9F3616DA246}"/>
            </c:ext>
          </c:extLst>
        </c:ser>
        <c:ser>
          <c:idx val="3"/>
          <c:order val="3"/>
          <c:tx>
            <c:strRef>
              <c:f>imp!$AI$19</c:f>
              <c:strCache>
                <c:ptCount val="1"/>
                <c:pt idx="0">
                  <c:v>CPGE</c:v>
                </c:pt>
              </c:strCache>
            </c:strRef>
          </c:tx>
          <c:spPr>
            <a:solidFill>
              <a:srgbClr val="7030A0"/>
            </a:solidFill>
          </c:spPr>
          <c:invertIfNegative val="0"/>
          <c:cat>
            <c:numRef>
              <c:f>imp!$AE$20:$AE$23</c:f>
              <c:numCache>
                <c:formatCode>General</c:formatCode>
                <c:ptCount val="4"/>
                <c:pt idx="0">
                  <c:v>2012</c:v>
                </c:pt>
                <c:pt idx="1">
                  <c:v>2013</c:v>
                </c:pt>
                <c:pt idx="2">
                  <c:v>2014</c:v>
                </c:pt>
                <c:pt idx="3">
                  <c:v>2015</c:v>
                </c:pt>
              </c:numCache>
            </c:numRef>
          </c:cat>
          <c:val>
            <c:numRef>
              <c:f>imp!$AI$20:$AI$23</c:f>
              <c:numCache>
                <c:formatCode>0.00%</c:formatCode>
                <c:ptCount val="4"/>
                <c:pt idx="0">
                  <c:v>2.1000000000000001E-2</c:v>
                </c:pt>
                <c:pt idx="1">
                  <c:v>2.1999999999999999E-2</c:v>
                </c:pt>
                <c:pt idx="2">
                  <c:v>2.4E-2</c:v>
                </c:pt>
                <c:pt idx="3">
                  <c:v>2.5999999999999999E-2</c:v>
                </c:pt>
              </c:numCache>
            </c:numRef>
          </c:val>
          <c:extLst>
            <c:ext xmlns:c16="http://schemas.microsoft.com/office/drawing/2014/chart" uri="{C3380CC4-5D6E-409C-BE32-E72D297353CC}">
              <c16:uniqueId val="{00000003-39EA-4A48-8B20-D9F3616DA246}"/>
            </c:ext>
          </c:extLst>
        </c:ser>
        <c:ser>
          <c:idx val="4"/>
          <c:order val="4"/>
          <c:tx>
            <c:strRef>
              <c:f>imp!$AJ$19</c:f>
              <c:strCache>
                <c:ptCount val="1"/>
                <c:pt idx="0">
                  <c:v>Ecoles</c:v>
                </c:pt>
              </c:strCache>
            </c:strRef>
          </c:tx>
          <c:spPr>
            <a:solidFill>
              <a:srgbClr val="92D050"/>
            </a:solidFill>
            <a:ln>
              <a:solidFill>
                <a:srgbClr val="0070C0"/>
              </a:solidFill>
            </a:ln>
          </c:spPr>
          <c:invertIfNegative val="0"/>
          <c:cat>
            <c:numRef>
              <c:f>imp!$AE$20:$AE$23</c:f>
              <c:numCache>
                <c:formatCode>General</c:formatCode>
                <c:ptCount val="4"/>
                <c:pt idx="0">
                  <c:v>2012</c:v>
                </c:pt>
                <c:pt idx="1">
                  <c:v>2013</c:v>
                </c:pt>
                <c:pt idx="2">
                  <c:v>2014</c:v>
                </c:pt>
                <c:pt idx="3">
                  <c:v>2015</c:v>
                </c:pt>
              </c:numCache>
            </c:numRef>
          </c:cat>
          <c:val>
            <c:numRef>
              <c:f>imp!$AJ$20:$AJ$23</c:f>
              <c:numCache>
                <c:formatCode>0.00%</c:formatCode>
                <c:ptCount val="4"/>
                <c:pt idx="0">
                  <c:v>1.2E-2</c:v>
                </c:pt>
                <c:pt idx="1">
                  <c:v>1.9E-2</c:v>
                </c:pt>
                <c:pt idx="2">
                  <c:v>0.02</c:v>
                </c:pt>
                <c:pt idx="3">
                  <c:v>0.02</c:v>
                </c:pt>
              </c:numCache>
            </c:numRef>
          </c:val>
          <c:extLst>
            <c:ext xmlns:c16="http://schemas.microsoft.com/office/drawing/2014/chart" uri="{C3380CC4-5D6E-409C-BE32-E72D297353CC}">
              <c16:uniqueId val="{00000004-39EA-4A48-8B20-D9F3616DA246}"/>
            </c:ext>
          </c:extLst>
        </c:ser>
        <c:ser>
          <c:idx val="5"/>
          <c:order val="5"/>
          <c:tx>
            <c:strRef>
              <c:f>imp!$AK$19</c:f>
              <c:strCache>
                <c:ptCount val="1"/>
                <c:pt idx="0">
                  <c:v>Autres</c:v>
                </c:pt>
              </c:strCache>
            </c:strRef>
          </c:tx>
          <c:spPr>
            <a:solidFill>
              <a:schemeClr val="bg1">
                <a:lumMod val="75000"/>
              </a:schemeClr>
            </a:solidFill>
          </c:spPr>
          <c:invertIfNegative val="0"/>
          <c:cat>
            <c:numRef>
              <c:f>imp!$AE$20:$AE$23</c:f>
              <c:numCache>
                <c:formatCode>General</c:formatCode>
                <c:ptCount val="4"/>
                <c:pt idx="0">
                  <c:v>2012</c:v>
                </c:pt>
                <c:pt idx="1">
                  <c:v>2013</c:v>
                </c:pt>
                <c:pt idx="2">
                  <c:v>2014</c:v>
                </c:pt>
                <c:pt idx="3">
                  <c:v>2015</c:v>
                </c:pt>
              </c:numCache>
            </c:numRef>
          </c:cat>
          <c:val>
            <c:numRef>
              <c:f>imp!$AK$20:$AK$23</c:f>
              <c:numCache>
                <c:formatCode>0.00%</c:formatCode>
                <c:ptCount val="4"/>
                <c:pt idx="0">
                  <c:v>0.104</c:v>
                </c:pt>
                <c:pt idx="1">
                  <c:v>9.7000000000000003E-2</c:v>
                </c:pt>
                <c:pt idx="2">
                  <c:v>9.5000000000000001E-2</c:v>
                </c:pt>
                <c:pt idx="3">
                  <c:v>8.6999999999999994E-2</c:v>
                </c:pt>
              </c:numCache>
            </c:numRef>
          </c:val>
          <c:extLst>
            <c:ext xmlns:c16="http://schemas.microsoft.com/office/drawing/2014/chart" uri="{C3380CC4-5D6E-409C-BE32-E72D297353CC}">
              <c16:uniqueId val="{00000005-39EA-4A48-8B20-D9F3616DA246}"/>
            </c:ext>
          </c:extLst>
        </c:ser>
        <c:dLbls>
          <c:showLegendKey val="0"/>
          <c:showVal val="0"/>
          <c:showCatName val="0"/>
          <c:showSerName val="0"/>
          <c:showPercent val="0"/>
          <c:showBubbleSize val="0"/>
        </c:dLbls>
        <c:gapWidth val="150"/>
        <c:shape val="box"/>
        <c:axId val="2079093208"/>
        <c:axId val="2103304616"/>
        <c:axId val="0"/>
      </c:bar3DChart>
      <c:catAx>
        <c:axId val="2079093208"/>
        <c:scaling>
          <c:orientation val="minMax"/>
        </c:scaling>
        <c:delete val="0"/>
        <c:axPos val="b"/>
        <c:numFmt formatCode="General" sourceLinked="1"/>
        <c:majorTickMark val="out"/>
        <c:minorTickMark val="none"/>
        <c:tickLblPos val="nextTo"/>
        <c:txPr>
          <a:bodyPr/>
          <a:lstStyle/>
          <a:p>
            <a:pPr>
              <a:defRPr sz="800"/>
            </a:pPr>
            <a:endParaRPr lang="fr-FR"/>
          </a:p>
        </c:txPr>
        <c:crossAx val="2103304616"/>
        <c:crosses val="autoZero"/>
        <c:auto val="1"/>
        <c:lblAlgn val="ctr"/>
        <c:lblOffset val="100"/>
        <c:noMultiLvlLbl val="0"/>
      </c:catAx>
      <c:valAx>
        <c:axId val="2103304616"/>
        <c:scaling>
          <c:orientation val="minMax"/>
        </c:scaling>
        <c:delete val="0"/>
        <c:axPos val="l"/>
        <c:majorGridlines/>
        <c:numFmt formatCode="0%" sourceLinked="0"/>
        <c:majorTickMark val="out"/>
        <c:minorTickMark val="none"/>
        <c:tickLblPos val="nextTo"/>
        <c:txPr>
          <a:bodyPr/>
          <a:lstStyle/>
          <a:p>
            <a:pPr>
              <a:defRPr sz="800"/>
            </a:pPr>
            <a:endParaRPr lang="fr-FR"/>
          </a:p>
        </c:txPr>
        <c:crossAx val="2079093208"/>
        <c:crosses val="autoZero"/>
        <c:crossBetween val="between"/>
        <c:majorUnit val="0.05"/>
      </c:valAx>
    </c:plotArea>
    <c:legend>
      <c:legendPos val="b"/>
      <c:layout>
        <c:manualLayout>
          <c:xMode val="edge"/>
          <c:yMode val="edge"/>
          <c:x val="0.15327507634648599"/>
          <c:y val="0.880249617920567"/>
          <c:w val="0.69344959758428204"/>
          <c:h val="9.48407858658845E-2"/>
        </c:manualLayout>
      </c:layout>
      <c:overlay val="0"/>
      <c:txPr>
        <a:bodyPr/>
        <a:lstStyle/>
        <a:p>
          <a:pPr>
            <a:defRPr sz="800"/>
          </a:pPr>
          <a:endParaRPr lang="fr-FR"/>
        </a:p>
      </c:txPr>
    </c:legend>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9326067848076401E-2"/>
          <c:y val="3.05802594499964E-2"/>
          <c:w val="0.91278663937499604"/>
          <c:h val="0.78779768249492799"/>
        </c:manualLayout>
      </c:layout>
      <c:bar3DChart>
        <c:barDir val="col"/>
        <c:grouping val="clustered"/>
        <c:varyColors val="0"/>
        <c:ser>
          <c:idx val="0"/>
          <c:order val="0"/>
          <c:tx>
            <c:strRef>
              <c:f>imp!$AF$27</c:f>
              <c:strCache>
                <c:ptCount val="1"/>
                <c:pt idx="0">
                  <c:v>BTS</c:v>
                </c:pt>
              </c:strCache>
            </c:strRef>
          </c:tx>
          <c:spPr>
            <a:solidFill>
              <a:srgbClr val="0070C0"/>
            </a:solidFill>
          </c:spPr>
          <c:invertIfNegative val="0"/>
          <c:cat>
            <c:numRef>
              <c:f>imp!$AE$28:$AE$31</c:f>
              <c:numCache>
                <c:formatCode>General</c:formatCode>
                <c:ptCount val="4"/>
                <c:pt idx="0">
                  <c:v>2012</c:v>
                </c:pt>
                <c:pt idx="1">
                  <c:v>2013</c:v>
                </c:pt>
                <c:pt idx="2">
                  <c:v>2014</c:v>
                </c:pt>
                <c:pt idx="3">
                  <c:v>2015</c:v>
                </c:pt>
              </c:numCache>
            </c:numRef>
          </c:cat>
          <c:val>
            <c:numRef>
              <c:f>imp!$AF$28:$AF$31</c:f>
              <c:numCache>
                <c:formatCode>0.00%</c:formatCode>
                <c:ptCount val="4"/>
                <c:pt idx="0">
                  <c:v>0.48</c:v>
                </c:pt>
                <c:pt idx="1">
                  <c:v>0.44800000000000001</c:v>
                </c:pt>
                <c:pt idx="2">
                  <c:v>0.435</c:v>
                </c:pt>
                <c:pt idx="3">
                  <c:v>0.42699999999999999</c:v>
                </c:pt>
              </c:numCache>
            </c:numRef>
          </c:val>
          <c:extLst>
            <c:ext xmlns:c16="http://schemas.microsoft.com/office/drawing/2014/chart" uri="{C3380CC4-5D6E-409C-BE32-E72D297353CC}">
              <c16:uniqueId val="{00000000-5462-47F1-9F32-E9DAEF8C69B9}"/>
            </c:ext>
          </c:extLst>
        </c:ser>
        <c:ser>
          <c:idx val="1"/>
          <c:order val="1"/>
          <c:tx>
            <c:strRef>
              <c:f>imp!$AG$27</c:f>
              <c:strCache>
                <c:ptCount val="1"/>
                <c:pt idx="0">
                  <c:v>DUT</c:v>
                </c:pt>
              </c:strCache>
            </c:strRef>
          </c:tx>
          <c:spPr>
            <a:solidFill>
              <a:srgbClr val="FF0000"/>
            </a:solidFill>
          </c:spPr>
          <c:invertIfNegative val="0"/>
          <c:cat>
            <c:numRef>
              <c:f>imp!$AE$28:$AE$31</c:f>
              <c:numCache>
                <c:formatCode>General</c:formatCode>
                <c:ptCount val="4"/>
                <c:pt idx="0">
                  <c:v>2012</c:v>
                </c:pt>
                <c:pt idx="1">
                  <c:v>2013</c:v>
                </c:pt>
                <c:pt idx="2">
                  <c:v>2014</c:v>
                </c:pt>
                <c:pt idx="3">
                  <c:v>2015</c:v>
                </c:pt>
              </c:numCache>
            </c:numRef>
          </c:cat>
          <c:val>
            <c:numRef>
              <c:f>imp!$AG$28:$AG$31</c:f>
              <c:numCache>
                <c:formatCode>0.00%</c:formatCode>
                <c:ptCount val="4"/>
                <c:pt idx="0">
                  <c:v>0.126</c:v>
                </c:pt>
                <c:pt idx="1">
                  <c:v>0.14399999999999999</c:v>
                </c:pt>
                <c:pt idx="2">
                  <c:v>0.14899999999999999</c:v>
                </c:pt>
                <c:pt idx="3">
                  <c:v>0.14799999999999999</c:v>
                </c:pt>
              </c:numCache>
            </c:numRef>
          </c:val>
          <c:extLst>
            <c:ext xmlns:c16="http://schemas.microsoft.com/office/drawing/2014/chart" uri="{C3380CC4-5D6E-409C-BE32-E72D297353CC}">
              <c16:uniqueId val="{00000001-5462-47F1-9F32-E9DAEF8C69B9}"/>
            </c:ext>
          </c:extLst>
        </c:ser>
        <c:ser>
          <c:idx val="2"/>
          <c:order val="2"/>
          <c:tx>
            <c:strRef>
              <c:f>imp!$AH$27</c:f>
              <c:strCache>
                <c:ptCount val="1"/>
                <c:pt idx="0">
                  <c:v>Licence</c:v>
                </c:pt>
              </c:strCache>
            </c:strRef>
          </c:tx>
          <c:spPr>
            <a:solidFill>
              <a:srgbClr val="FFC000"/>
            </a:solidFill>
          </c:spPr>
          <c:invertIfNegative val="0"/>
          <c:cat>
            <c:numRef>
              <c:f>imp!$AE$28:$AE$31</c:f>
              <c:numCache>
                <c:formatCode>General</c:formatCode>
                <c:ptCount val="4"/>
                <c:pt idx="0">
                  <c:v>2012</c:v>
                </c:pt>
                <c:pt idx="1">
                  <c:v>2013</c:v>
                </c:pt>
                <c:pt idx="2">
                  <c:v>2014</c:v>
                </c:pt>
                <c:pt idx="3">
                  <c:v>2015</c:v>
                </c:pt>
              </c:numCache>
            </c:numRef>
          </c:cat>
          <c:val>
            <c:numRef>
              <c:f>imp!$AH$28:$AH$31</c:f>
              <c:numCache>
                <c:formatCode>0.00%</c:formatCode>
                <c:ptCount val="4"/>
                <c:pt idx="0">
                  <c:v>0.32400000000000001</c:v>
                </c:pt>
                <c:pt idx="1">
                  <c:v>0.33300000000000002</c:v>
                </c:pt>
                <c:pt idx="2">
                  <c:v>0.33900000000000002</c:v>
                </c:pt>
                <c:pt idx="3">
                  <c:v>0.34599999999999997</c:v>
                </c:pt>
              </c:numCache>
            </c:numRef>
          </c:val>
          <c:extLst>
            <c:ext xmlns:c16="http://schemas.microsoft.com/office/drawing/2014/chart" uri="{C3380CC4-5D6E-409C-BE32-E72D297353CC}">
              <c16:uniqueId val="{00000002-5462-47F1-9F32-E9DAEF8C69B9}"/>
            </c:ext>
          </c:extLst>
        </c:ser>
        <c:ser>
          <c:idx val="3"/>
          <c:order val="3"/>
          <c:tx>
            <c:strRef>
              <c:f>imp!$AI$27</c:f>
              <c:strCache>
                <c:ptCount val="1"/>
                <c:pt idx="0">
                  <c:v>CPGE</c:v>
                </c:pt>
              </c:strCache>
            </c:strRef>
          </c:tx>
          <c:spPr>
            <a:solidFill>
              <a:srgbClr val="7030A0"/>
            </a:solidFill>
          </c:spPr>
          <c:invertIfNegative val="0"/>
          <c:cat>
            <c:numRef>
              <c:f>imp!$AE$28:$AE$31</c:f>
              <c:numCache>
                <c:formatCode>General</c:formatCode>
                <c:ptCount val="4"/>
                <c:pt idx="0">
                  <c:v>2012</c:v>
                </c:pt>
                <c:pt idx="1">
                  <c:v>2013</c:v>
                </c:pt>
                <c:pt idx="2">
                  <c:v>2014</c:v>
                </c:pt>
                <c:pt idx="3">
                  <c:v>2015</c:v>
                </c:pt>
              </c:numCache>
            </c:numRef>
          </c:cat>
          <c:val>
            <c:numRef>
              <c:f>imp!$AI$28:$AI$31</c:f>
              <c:numCache>
                <c:formatCode>0.00%</c:formatCode>
                <c:ptCount val="4"/>
                <c:pt idx="0">
                  <c:v>2.1000000000000001E-2</c:v>
                </c:pt>
                <c:pt idx="1">
                  <c:v>2.1999999999999999E-2</c:v>
                </c:pt>
                <c:pt idx="2">
                  <c:v>2.4E-2</c:v>
                </c:pt>
                <c:pt idx="3">
                  <c:v>2.5999999999999999E-2</c:v>
                </c:pt>
              </c:numCache>
            </c:numRef>
          </c:val>
          <c:extLst>
            <c:ext xmlns:c16="http://schemas.microsoft.com/office/drawing/2014/chart" uri="{C3380CC4-5D6E-409C-BE32-E72D297353CC}">
              <c16:uniqueId val="{00000003-5462-47F1-9F32-E9DAEF8C69B9}"/>
            </c:ext>
          </c:extLst>
        </c:ser>
        <c:ser>
          <c:idx val="4"/>
          <c:order val="4"/>
          <c:tx>
            <c:strRef>
              <c:f>imp!$AJ$27</c:f>
              <c:strCache>
                <c:ptCount val="1"/>
                <c:pt idx="0">
                  <c:v>Ecoles</c:v>
                </c:pt>
              </c:strCache>
            </c:strRef>
          </c:tx>
          <c:spPr>
            <a:solidFill>
              <a:srgbClr val="92D050"/>
            </a:solidFill>
          </c:spPr>
          <c:invertIfNegative val="0"/>
          <c:cat>
            <c:numRef>
              <c:f>imp!$AE$28:$AE$31</c:f>
              <c:numCache>
                <c:formatCode>General</c:formatCode>
                <c:ptCount val="4"/>
                <c:pt idx="0">
                  <c:v>2012</c:v>
                </c:pt>
                <c:pt idx="1">
                  <c:v>2013</c:v>
                </c:pt>
                <c:pt idx="2">
                  <c:v>2014</c:v>
                </c:pt>
                <c:pt idx="3">
                  <c:v>2015</c:v>
                </c:pt>
              </c:numCache>
            </c:numRef>
          </c:cat>
          <c:val>
            <c:numRef>
              <c:f>imp!$AJ$28:$AJ$31</c:f>
              <c:numCache>
                <c:formatCode>0.00%</c:formatCode>
                <c:ptCount val="4"/>
                <c:pt idx="0">
                  <c:v>8.0000000000000002E-3</c:v>
                </c:pt>
                <c:pt idx="1">
                  <c:v>1.0999999999999999E-2</c:v>
                </c:pt>
                <c:pt idx="2">
                  <c:v>1.2E-2</c:v>
                </c:pt>
                <c:pt idx="3">
                  <c:v>1.2999999999999999E-2</c:v>
                </c:pt>
              </c:numCache>
            </c:numRef>
          </c:val>
          <c:extLst>
            <c:ext xmlns:c16="http://schemas.microsoft.com/office/drawing/2014/chart" uri="{C3380CC4-5D6E-409C-BE32-E72D297353CC}">
              <c16:uniqueId val="{00000004-5462-47F1-9F32-E9DAEF8C69B9}"/>
            </c:ext>
          </c:extLst>
        </c:ser>
        <c:ser>
          <c:idx val="5"/>
          <c:order val="5"/>
          <c:tx>
            <c:strRef>
              <c:f>imp!$AK$27</c:f>
              <c:strCache>
                <c:ptCount val="1"/>
                <c:pt idx="0">
                  <c:v>Autres</c:v>
                </c:pt>
              </c:strCache>
            </c:strRef>
          </c:tx>
          <c:spPr>
            <a:solidFill>
              <a:schemeClr val="bg1">
                <a:lumMod val="75000"/>
              </a:schemeClr>
            </a:solidFill>
          </c:spPr>
          <c:invertIfNegative val="0"/>
          <c:cat>
            <c:numRef>
              <c:f>imp!$AE$28:$AE$31</c:f>
              <c:numCache>
                <c:formatCode>General</c:formatCode>
                <c:ptCount val="4"/>
                <c:pt idx="0">
                  <c:v>2012</c:v>
                </c:pt>
                <c:pt idx="1">
                  <c:v>2013</c:v>
                </c:pt>
                <c:pt idx="2">
                  <c:v>2014</c:v>
                </c:pt>
                <c:pt idx="3">
                  <c:v>2015</c:v>
                </c:pt>
              </c:numCache>
            </c:numRef>
          </c:cat>
          <c:val>
            <c:numRef>
              <c:f>imp!$AK$28:$AK$31</c:f>
              <c:numCache>
                <c:formatCode>0.00%</c:formatCode>
                <c:ptCount val="4"/>
                <c:pt idx="0">
                  <c:v>3.9E-2</c:v>
                </c:pt>
                <c:pt idx="1">
                  <c:v>0.04</c:v>
                </c:pt>
                <c:pt idx="2">
                  <c:v>0.04</c:v>
                </c:pt>
                <c:pt idx="3">
                  <c:v>3.9E-2</c:v>
                </c:pt>
              </c:numCache>
            </c:numRef>
          </c:val>
          <c:extLst>
            <c:ext xmlns:c16="http://schemas.microsoft.com/office/drawing/2014/chart" uri="{C3380CC4-5D6E-409C-BE32-E72D297353CC}">
              <c16:uniqueId val="{00000005-5462-47F1-9F32-E9DAEF8C69B9}"/>
            </c:ext>
          </c:extLst>
        </c:ser>
        <c:dLbls>
          <c:showLegendKey val="0"/>
          <c:showVal val="0"/>
          <c:showCatName val="0"/>
          <c:showSerName val="0"/>
          <c:showPercent val="0"/>
          <c:showBubbleSize val="0"/>
        </c:dLbls>
        <c:gapWidth val="150"/>
        <c:shape val="box"/>
        <c:axId val="-2082060504"/>
        <c:axId val="2104111784"/>
        <c:axId val="0"/>
      </c:bar3DChart>
      <c:catAx>
        <c:axId val="-2082060504"/>
        <c:scaling>
          <c:orientation val="minMax"/>
        </c:scaling>
        <c:delete val="0"/>
        <c:axPos val="b"/>
        <c:numFmt formatCode="General" sourceLinked="1"/>
        <c:majorTickMark val="out"/>
        <c:minorTickMark val="none"/>
        <c:tickLblPos val="nextTo"/>
        <c:txPr>
          <a:bodyPr/>
          <a:lstStyle/>
          <a:p>
            <a:pPr>
              <a:defRPr sz="800"/>
            </a:pPr>
            <a:endParaRPr lang="fr-FR"/>
          </a:p>
        </c:txPr>
        <c:crossAx val="2104111784"/>
        <c:crosses val="autoZero"/>
        <c:auto val="1"/>
        <c:lblAlgn val="ctr"/>
        <c:lblOffset val="100"/>
        <c:noMultiLvlLbl val="0"/>
      </c:catAx>
      <c:valAx>
        <c:axId val="2104111784"/>
        <c:scaling>
          <c:orientation val="minMax"/>
          <c:max val="0.6"/>
        </c:scaling>
        <c:delete val="0"/>
        <c:axPos val="l"/>
        <c:majorGridlines/>
        <c:numFmt formatCode="0%" sourceLinked="0"/>
        <c:majorTickMark val="out"/>
        <c:minorTickMark val="none"/>
        <c:tickLblPos val="nextTo"/>
        <c:txPr>
          <a:bodyPr/>
          <a:lstStyle/>
          <a:p>
            <a:pPr>
              <a:defRPr sz="800"/>
            </a:pPr>
            <a:endParaRPr lang="fr-FR"/>
          </a:p>
        </c:txPr>
        <c:crossAx val="-2082060504"/>
        <c:crosses val="autoZero"/>
        <c:crossBetween val="between"/>
        <c:majorUnit val="0.05"/>
      </c:valAx>
    </c:plotArea>
    <c:legend>
      <c:legendPos val="b"/>
      <c:layout>
        <c:manualLayout>
          <c:xMode val="edge"/>
          <c:yMode val="edge"/>
          <c:x val="0.15865068383960401"/>
          <c:y val="0.90538298433219899"/>
          <c:w val="0.68269845160532205"/>
          <c:h val="9.0625618438211999E-2"/>
        </c:manualLayout>
      </c:layout>
      <c:overlay val="0"/>
      <c:txPr>
        <a:bodyPr/>
        <a:lstStyle/>
        <a:p>
          <a:pPr>
            <a:defRPr sz="800"/>
          </a:pPr>
          <a:endParaRPr lang="fr-FR"/>
        </a:p>
      </c:txPr>
    </c:legend>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horaires!$L$1</c:f>
              <c:strCache>
                <c:ptCount val="1"/>
                <c:pt idx="0">
                  <c:v>2011</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horaires!$K$3:$K$8</c:f>
              <c:strCache>
                <c:ptCount val="6"/>
                <c:pt idx="0">
                  <c:v>Francais +Philo</c:v>
                </c:pt>
                <c:pt idx="1">
                  <c:v>Histoire-géographie + EMC</c:v>
                </c:pt>
                <c:pt idx="2">
                  <c:v>LVA+LVB</c:v>
                </c:pt>
                <c:pt idx="3">
                  <c:v>EPS</c:v>
                </c:pt>
                <c:pt idx="4">
                  <c:v>Math. + PC</c:v>
                </c:pt>
                <c:pt idx="5">
                  <c:v>STI</c:v>
                </c:pt>
              </c:strCache>
            </c:strRef>
          </c:cat>
          <c:val>
            <c:numRef>
              <c:f>horaires!$L$3:$L$8</c:f>
              <c:numCache>
                <c:formatCode>0</c:formatCode>
                <c:ptCount val="6"/>
                <c:pt idx="0">
                  <c:v>5</c:v>
                </c:pt>
                <c:pt idx="1">
                  <c:v>2</c:v>
                </c:pt>
                <c:pt idx="2">
                  <c:v>8</c:v>
                </c:pt>
                <c:pt idx="3">
                  <c:v>4</c:v>
                </c:pt>
                <c:pt idx="4">
                  <c:v>15</c:v>
                </c:pt>
                <c:pt idx="5">
                  <c:v>26</c:v>
                </c:pt>
              </c:numCache>
            </c:numRef>
          </c:val>
          <c:extLst>
            <c:ext xmlns:c16="http://schemas.microsoft.com/office/drawing/2014/chart" uri="{C3380CC4-5D6E-409C-BE32-E72D297353CC}">
              <c16:uniqueId val="{00000000-D3E7-194B-9523-09BEF67187DB}"/>
            </c:ext>
          </c:extLst>
        </c:ser>
        <c:ser>
          <c:idx val="1"/>
          <c:order val="1"/>
          <c:tx>
            <c:strRef>
              <c:f>horaires!$M$1</c:f>
              <c:strCache>
                <c:ptCount val="1"/>
                <c:pt idx="0">
                  <c:v>2019</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horaires!$K$3:$K$8</c:f>
              <c:strCache>
                <c:ptCount val="6"/>
                <c:pt idx="0">
                  <c:v>Francais +Philo</c:v>
                </c:pt>
                <c:pt idx="1">
                  <c:v>Histoire-géographie + EMC</c:v>
                </c:pt>
                <c:pt idx="2">
                  <c:v>LVA+LVB</c:v>
                </c:pt>
                <c:pt idx="3">
                  <c:v>EPS</c:v>
                </c:pt>
                <c:pt idx="4">
                  <c:v>Math. + PC</c:v>
                </c:pt>
                <c:pt idx="5">
                  <c:v>STI</c:v>
                </c:pt>
              </c:strCache>
            </c:strRef>
          </c:cat>
          <c:val>
            <c:numRef>
              <c:f>horaires!$M$3:$M$8</c:f>
              <c:numCache>
                <c:formatCode>0</c:formatCode>
                <c:ptCount val="6"/>
                <c:pt idx="0">
                  <c:v>5</c:v>
                </c:pt>
                <c:pt idx="1">
                  <c:v>4</c:v>
                </c:pt>
                <c:pt idx="2">
                  <c:v>8</c:v>
                </c:pt>
                <c:pt idx="3">
                  <c:v>4</c:v>
                </c:pt>
                <c:pt idx="4">
                  <c:v>18</c:v>
                </c:pt>
                <c:pt idx="5">
                  <c:v>24</c:v>
                </c:pt>
              </c:numCache>
            </c:numRef>
          </c:val>
          <c:extLst>
            <c:ext xmlns:c16="http://schemas.microsoft.com/office/drawing/2014/chart" uri="{C3380CC4-5D6E-409C-BE32-E72D297353CC}">
              <c16:uniqueId val="{00000001-D3E7-194B-9523-09BEF67187DB}"/>
            </c:ext>
          </c:extLst>
        </c:ser>
        <c:dLbls>
          <c:showLegendKey val="0"/>
          <c:showVal val="0"/>
          <c:showCatName val="0"/>
          <c:showSerName val="0"/>
          <c:showPercent val="0"/>
          <c:showBubbleSize val="0"/>
        </c:dLbls>
        <c:gapWidth val="150"/>
        <c:shape val="box"/>
        <c:axId val="2079150392"/>
        <c:axId val="2019670168"/>
        <c:axId val="0"/>
      </c:bar3DChart>
      <c:catAx>
        <c:axId val="207915039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fr-FR"/>
          </a:p>
        </c:txPr>
        <c:crossAx val="2019670168"/>
        <c:crosses val="autoZero"/>
        <c:auto val="1"/>
        <c:lblAlgn val="ctr"/>
        <c:lblOffset val="100"/>
        <c:noMultiLvlLbl val="0"/>
      </c:catAx>
      <c:valAx>
        <c:axId val="20196701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fr-FR"/>
          </a:p>
        </c:txPr>
        <c:crossAx val="2079150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'coef bac 2'!$B$15</c:f>
              <c:strCache>
                <c:ptCount val="1"/>
                <c:pt idx="0">
                  <c:v>avant 2021</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'coef bac 2'!$A$16:$A$23</c:f>
              <c:strCache>
                <c:ptCount val="8"/>
                <c:pt idx="0">
                  <c:v>Francais </c:v>
                </c:pt>
                <c:pt idx="1">
                  <c:v>Philosophie</c:v>
                </c:pt>
                <c:pt idx="2">
                  <c:v>Histoire-géographie + EMC</c:v>
                </c:pt>
                <c:pt idx="3">
                  <c:v>LVA+LVB</c:v>
                </c:pt>
                <c:pt idx="4">
                  <c:v>EPS</c:v>
                </c:pt>
                <c:pt idx="5">
                  <c:v>Math. + PC</c:v>
                </c:pt>
                <c:pt idx="6">
                  <c:v>STI</c:v>
                </c:pt>
                <c:pt idx="7">
                  <c:v>STI projet/Grand oral</c:v>
                </c:pt>
              </c:strCache>
            </c:strRef>
          </c:cat>
          <c:val>
            <c:numRef>
              <c:f>'coef bac 2'!$B$16:$B$23</c:f>
              <c:numCache>
                <c:formatCode>0.00%</c:formatCode>
                <c:ptCount val="8"/>
                <c:pt idx="0">
                  <c:v>9.0909090909090898E-2</c:v>
                </c:pt>
                <c:pt idx="1">
                  <c:v>4.5454545454545497E-2</c:v>
                </c:pt>
                <c:pt idx="2">
                  <c:v>4.5454545454545497E-2</c:v>
                </c:pt>
                <c:pt idx="3">
                  <c:v>0.13636363636363599</c:v>
                </c:pt>
                <c:pt idx="4">
                  <c:v>4.5454545454545497E-2</c:v>
                </c:pt>
                <c:pt idx="5">
                  <c:v>0.18181818181818199</c:v>
                </c:pt>
                <c:pt idx="6">
                  <c:v>0.18181818181818199</c:v>
                </c:pt>
                <c:pt idx="7">
                  <c:v>0.27272727272727298</c:v>
                </c:pt>
              </c:numCache>
            </c:numRef>
          </c:val>
          <c:extLst>
            <c:ext xmlns:c16="http://schemas.microsoft.com/office/drawing/2014/chart" uri="{C3380CC4-5D6E-409C-BE32-E72D297353CC}">
              <c16:uniqueId val="{00000000-D6FC-DB42-97E2-580DBDADCE0F}"/>
            </c:ext>
          </c:extLst>
        </c:ser>
        <c:ser>
          <c:idx val="1"/>
          <c:order val="1"/>
          <c:tx>
            <c:strRef>
              <c:f>'coef bac 2'!$C$15</c:f>
              <c:strCache>
                <c:ptCount val="1"/>
                <c:pt idx="0">
                  <c:v>à partir de 2021</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'coef bac 2'!$A$16:$A$23</c:f>
              <c:strCache>
                <c:ptCount val="8"/>
                <c:pt idx="0">
                  <c:v>Francais </c:v>
                </c:pt>
                <c:pt idx="1">
                  <c:v>Philosophie</c:v>
                </c:pt>
                <c:pt idx="2">
                  <c:v>Histoire-géographie + EMC</c:v>
                </c:pt>
                <c:pt idx="3">
                  <c:v>LVA+LVB</c:v>
                </c:pt>
                <c:pt idx="4">
                  <c:v>EPS</c:v>
                </c:pt>
                <c:pt idx="5">
                  <c:v>Math. + PC</c:v>
                </c:pt>
                <c:pt idx="6">
                  <c:v>STI</c:v>
                </c:pt>
                <c:pt idx="7">
                  <c:v>STI projet/Grand oral</c:v>
                </c:pt>
              </c:strCache>
            </c:strRef>
          </c:cat>
          <c:val>
            <c:numRef>
              <c:f>'coef bac 2'!$C$16:$C$23</c:f>
              <c:numCache>
                <c:formatCode>0.00%</c:formatCode>
                <c:ptCount val="8"/>
                <c:pt idx="0">
                  <c:v>0.105</c:v>
                </c:pt>
                <c:pt idx="1">
                  <c:v>4.5555555555555502E-2</c:v>
                </c:pt>
                <c:pt idx="2">
                  <c:v>7.1155555555555597E-2</c:v>
                </c:pt>
                <c:pt idx="3">
                  <c:v>0.121111111111111</c:v>
                </c:pt>
                <c:pt idx="4">
                  <c:v>6.0555555555555501E-2</c:v>
                </c:pt>
                <c:pt idx="5">
                  <c:v>0.231155555555556</c:v>
                </c:pt>
                <c:pt idx="6">
                  <c:v>0.22559999999999999</c:v>
                </c:pt>
                <c:pt idx="7">
                  <c:v>0.14000000000000001</c:v>
                </c:pt>
              </c:numCache>
            </c:numRef>
          </c:val>
          <c:extLst>
            <c:ext xmlns:c16="http://schemas.microsoft.com/office/drawing/2014/chart" uri="{C3380CC4-5D6E-409C-BE32-E72D297353CC}">
              <c16:uniqueId val="{00000001-D6FC-DB42-97E2-580DBDADCE0F}"/>
            </c:ext>
          </c:extLst>
        </c:ser>
        <c:dLbls>
          <c:showLegendKey val="0"/>
          <c:showVal val="0"/>
          <c:showCatName val="0"/>
          <c:showSerName val="0"/>
          <c:showPercent val="0"/>
          <c:showBubbleSize val="0"/>
        </c:dLbls>
        <c:gapWidth val="150"/>
        <c:shape val="box"/>
        <c:axId val="-2081169752"/>
        <c:axId val="-2080475736"/>
        <c:axId val="0"/>
      </c:bar3DChart>
      <c:catAx>
        <c:axId val="-208116975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2080475736"/>
        <c:crosses val="autoZero"/>
        <c:auto val="1"/>
        <c:lblAlgn val="ctr"/>
        <c:lblOffset val="100"/>
        <c:noMultiLvlLbl val="0"/>
      </c:catAx>
      <c:valAx>
        <c:axId val="-20804757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2081169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6E1D45-B042-4A86-9284-679C82B3E09B}" type="doc">
      <dgm:prSet loTypeId="urn:microsoft.com/office/officeart/2005/8/layout/cycle1" loCatId="cycle" qsTypeId="urn:microsoft.com/office/officeart/2005/8/quickstyle/3d1" qsCatId="3D" csTypeId="urn:microsoft.com/office/officeart/2005/8/colors/accent1_2" csCatId="accent1" phldr="1"/>
      <dgm:spPr/>
      <dgm:t>
        <a:bodyPr/>
        <a:lstStyle/>
        <a:p>
          <a:endParaRPr lang="fr-FR"/>
        </a:p>
      </dgm:t>
    </dgm:pt>
    <dgm:pt modelId="{1D0D8263-875A-4981-B2DE-76F7B5CC88BD}">
      <dgm:prSet phldrT="[Texte]"/>
      <dgm:spPr/>
      <dgm:t>
        <a:bodyPr/>
        <a:lstStyle/>
        <a:p>
          <a:endParaRPr lang="fr-FR" dirty="0"/>
        </a:p>
      </dgm:t>
    </dgm:pt>
    <dgm:pt modelId="{85AF6484-277B-45A1-B3D1-3250F8594574}" type="parTrans" cxnId="{7FA6F50E-5AA3-44B9-8B3E-1A0034520F9F}">
      <dgm:prSet/>
      <dgm:spPr/>
      <dgm:t>
        <a:bodyPr/>
        <a:lstStyle/>
        <a:p>
          <a:endParaRPr lang="fr-FR"/>
        </a:p>
      </dgm:t>
    </dgm:pt>
    <dgm:pt modelId="{E90C59AF-72FE-412F-861C-8089B731BB2F}" type="sibTrans" cxnId="{7FA6F50E-5AA3-44B9-8B3E-1A0034520F9F}">
      <dgm:prSet/>
      <dgm:spPr/>
      <dgm:t>
        <a:bodyPr/>
        <a:lstStyle/>
        <a:p>
          <a:endParaRPr lang="fr-FR"/>
        </a:p>
      </dgm:t>
    </dgm:pt>
    <dgm:pt modelId="{D042ABB4-387C-45BA-B17C-E3A8A29FFA7A}">
      <dgm:prSet phldrT="[Texte]"/>
      <dgm:spPr/>
      <dgm:t>
        <a:bodyPr/>
        <a:lstStyle/>
        <a:p>
          <a:endParaRPr lang="fr-FR" dirty="0"/>
        </a:p>
      </dgm:t>
    </dgm:pt>
    <dgm:pt modelId="{F2BF4F33-D963-4D86-835D-7C6ED6202250}" type="parTrans" cxnId="{EB04FB9F-72D2-4C91-A7CC-520AEA35ED87}">
      <dgm:prSet/>
      <dgm:spPr/>
      <dgm:t>
        <a:bodyPr/>
        <a:lstStyle/>
        <a:p>
          <a:endParaRPr lang="fr-FR"/>
        </a:p>
      </dgm:t>
    </dgm:pt>
    <dgm:pt modelId="{06BB6FBE-D362-4D42-BF43-8E1323C32B24}" type="sibTrans" cxnId="{EB04FB9F-72D2-4C91-A7CC-520AEA35ED87}">
      <dgm:prSet/>
      <dgm:spPr/>
      <dgm:t>
        <a:bodyPr/>
        <a:lstStyle/>
        <a:p>
          <a:endParaRPr lang="fr-FR"/>
        </a:p>
      </dgm:t>
    </dgm:pt>
    <dgm:pt modelId="{95A15CC7-3D6C-4878-9BF7-E951DBD5658B}">
      <dgm:prSet phldrT="[Texte]"/>
      <dgm:spPr/>
      <dgm:t>
        <a:bodyPr/>
        <a:lstStyle/>
        <a:p>
          <a:endParaRPr lang="fr-FR" dirty="0"/>
        </a:p>
      </dgm:t>
    </dgm:pt>
    <dgm:pt modelId="{6A239BA4-79F2-4B52-A4A8-8A0789693710}" type="parTrans" cxnId="{5F3358FB-BD98-40C6-B065-F784221483B0}">
      <dgm:prSet/>
      <dgm:spPr/>
      <dgm:t>
        <a:bodyPr/>
        <a:lstStyle/>
        <a:p>
          <a:endParaRPr lang="fr-FR"/>
        </a:p>
      </dgm:t>
    </dgm:pt>
    <dgm:pt modelId="{353FC2CB-8687-40E3-864E-D905151D57F2}" type="sibTrans" cxnId="{5F3358FB-BD98-40C6-B065-F784221483B0}">
      <dgm:prSet/>
      <dgm:spPr/>
      <dgm:t>
        <a:bodyPr/>
        <a:lstStyle/>
        <a:p>
          <a:endParaRPr lang="fr-FR"/>
        </a:p>
      </dgm:t>
    </dgm:pt>
    <dgm:pt modelId="{39CE6D03-6794-45DA-BE39-1A8E4F1A0DFE}">
      <dgm:prSet phldrT="[Texte]"/>
      <dgm:spPr/>
      <dgm:t>
        <a:bodyPr/>
        <a:lstStyle/>
        <a:p>
          <a:endParaRPr lang="fr-FR" dirty="0"/>
        </a:p>
      </dgm:t>
    </dgm:pt>
    <dgm:pt modelId="{C03CACD4-0E93-47BB-8B66-3A1DBD6F7E61}" type="parTrans" cxnId="{240EDE00-2B7D-4BDA-B825-D071D09EB311}">
      <dgm:prSet/>
      <dgm:spPr/>
      <dgm:t>
        <a:bodyPr/>
        <a:lstStyle/>
        <a:p>
          <a:endParaRPr lang="fr-FR"/>
        </a:p>
      </dgm:t>
    </dgm:pt>
    <dgm:pt modelId="{00DE5F2F-9C80-4EF2-8696-2267683FFFFE}" type="sibTrans" cxnId="{240EDE00-2B7D-4BDA-B825-D071D09EB311}">
      <dgm:prSet/>
      <dgm:spPr/>
      <dgm:t>
        <a:bodyPr/>
        <a:lstStyle/>
        <a:p>
          <a:endParaRPr lang="fr-FR"/>
        </a:p>
      </dgm:t>
    </dgm:pt>
    <dgm:pt modelId="{87515BC1-E1FD-4A07-B151-F96748258630}">
      <dgm:prSet phldrT="[Texte]"/>
      <dgm:spPr/>
      <dgm:t>
        <a:bodyPr/>
        <a:lstStyle/>
        <a:p>
          <a:endParaRPr lang="fr-FR" dirty="0"/>
        </a:p>
      </dgm:t>
    </dgm:pt>
    <dgm:pt modelId="{3F545123-0C34-48BD-A36B-E9FC2F50FFC2}" type="sibTrans" cxnId="{5B3596A8-3DBB-4983-AE2F-CEFD93AFC2E8}">
      <dgm:prSet/>
      <dgm:spPr/>
      <dgm:t>
        <a:bodyPr/>
        <a:lstStyle/>
        <a:p>
          <a:endParaRPr lang="fr-FR"/>
        </a:p>
      </dgm:t>
    </dgm:pt>
    <dgm:pt modelId="{0E4EADD7-6F6C-401C-B3FC-DB5076B9921F}" type="parTrans" cxnId="{5B3596A8-3DBB-4983-AE2F-CEFD93AFC2E8}">
      <dgm:prSet/>
      <dgm:spPr/>
      <dgm:t>
        <a:bodyPr/>
        <a:lstStyle/>
        <a:p>
          <a:endParaRPr lang="fr-FR"/>
        </a:p>
      </dgm:t>
    </dgm:pt>
    <dgm:pt modelId="{2038E289-AF73-49C6-9D6A-1667416D63BC}" type="pres">
      <dgm:prSet presAssocID="{736E1D45-B042-4A86-9284-679C82B3E09B}" presName="cycle" presStyleCnt="0">
        <dgm:presLayoutVars>
          <dgm:dir/>
          <dgm:resizeHandles val="exact"/>
        </dgm:presLayoutVars>
      </dgm:prSet>
      <dgm:spPr/>
    </dgm:pt>
    <dgm:pt modelId="{EACF1B73-81A9-4561-9133-2392F77A91AD}" type="pres">
      <dgm:prSet presAssocID="{1D0D8263-875A-4981-B2DE-76F7B5CC88BD}" presName="dummy" presStyleCnt="0"/>
      <dgm:spPr/>
    </dgm:pt>
    <dgm:pt modelId="{7066E7A1-C8BE-4525-B282-03432AB73F8B}" type="pres">
      <dgm:prSet presAssocID="{1D0D8263-875A-4981-B2DE-76F7B5CC88BD}" presName="node" presStyleLbl="revTx" presStyleIdx="0" presStyleCnt="5">
        <dgm:presLayoutVars>
          <dgm:bulletEnabled val="1"/>
        </dgm:presLayoutVars>
      </dgm:prSet>
      <dgm:spPr/>
    </dgm:pt>
    <dgm:pt modelId="{0052C217-A2D3-41F4-9FC6-B57A0728996D}" type="pres">
      <dgm:prSet presAssocID="{E90C59AF-72FE-412F-861C-8089B731BB2F}" presName="sibTrans" presStyleLbl="node1" presStyleIdx="0" presStyleCnt="5" custLinFactNeighborX="2699" custLinFactNeighborY="-6864" custRadScaleRad="233847" custRadScaleInc="-2147483648"/>
      <dgm:spPr/>
    </dgm:pt>
    <dgm:pt modelId="{9541A81C-A5EA-42B3-A598-B5ECFC719E07}" type="pres">
      <dgm:prSet presAssocID="{D042ABB4-387C-45BA-B17C-E3A8A29FFA7A}" presName="dummy" presStyleCnt="0"/>
      <dgm:spPr/>
    </dgm:pt>
    <dgm:pt modelId="{E56E901F-EE50-420B-B545-7CACEBF7A3FE}" type="pres">
      <dgm:prSet presAssocID="{D042ABB4-387C-45BA-B17C-E3A8A29FFA7A}" presName="node" presStyleLbl="revTx" presStyleIdx="1" presStyleCnt="5">
        <dgm:presLayoutVars>
          <dgm:bulletEnabled val="1"/>
        </dgm:presLayoutVars>
      </dgm:prSet>
      <dgm:spPr/>
    </dgm:pt>
    <dgm:pt modelId="{259F968A-939B-449A-80F6-8359F5DC9C07}" type="pres">
      <dgm:prSet presAssocID="{06BB6FBE-D362-4D42-BF43-8E1323C32B24}" presName="sibTrans" presStyleLbl="node1" presStyleIdx="1" presStyleCnt="5" custAng="20828374" custLinFactNeighborX="3278" custLinFactNeighborY="4738" custRadScaleRad="191392"/>
      <dgm:spPr/>
    </dgm:pt>
    <dgm:pt modelId="{29CCD13A-73FC-4CEC-B783-68A665464D1A}" type="pres">
      <dgm:prSet presAssocID="{95A15CC7-3D6C-4878-9BF7-E951DBD5658B}" presName="dummy" presStyleCnt="0"/>
      <dgm:spPr/>
    </dgm:pt>
    <dgm:pt modelId="{4F64B8D5-6198-4A4B-83FD-812182DB8901}" type="pres">
      <dgm:prSet presAssocID="{95A15CC7-3D6C-4878-9BF7-E951DBD5658B}" presName="node" presStyleLbl="revTx" presStyleIdx="2" presStyleCnt="5">
        <dgm:presLayoutVars>
          <dgm:bulletEnabled val="1"/>
        </dgm:presLayoutVars>
      </dgm:prSet>
      <dgm:spPr/>
    </dgm:pt>
    <dgm:pt modelId="{9582D8A2-8256-407A-AA80-C83F240CA144}" type="pres">
      <dgm:prSet presAssocID="{353FC2CB-8687-40E3-864E-D905151D57F2}" presName="sibTrans" presStyleLbl="node1" presStyleIdx="2" presStyleCnt="5" custAng="20892726" custLinFactNeighborX="2869" custLinFactNeighborY="4891" custRadScaleRad="94858" custRadScaleInc="-2147483648"/>
      <dgm:spPr/>
    </dgm:pt>
    <dgm:pt modelId="{567B6F66-3F9D-47CB-B4C1-AAE407D7E685}" type="pres">
      <dgm:prSet presAssocID="{39CE6D03-6794-45DA-BE39-1A8E4F1A0DFE}" presName="dummy" presStyleCnt="0"/>
      <dgm:spPr/>
    </dgm:pt>
    <dgm:pt modelId="{487E5CE3-8F14-4B7C-AC8A-095DB636C57C}" type="pres">
      <dgm:prSet presAssocID="{39CE6D03-6794-45DA-BE39-1A8E4F1A0DFE}" presName="node" presStyleLbl="revTx" presStyleIdx="3" presStyleCnt="5">
        <dgm:presLayoutVars>
          <dgm:bulletEnabled val="1"/>
        </dgm:presLayoutVars>
      </dgm:prSet>
      <dgm:spPr/>
    </dgm:pt>
    <dgm:pt modelId="{640CEC70-F07C-4A6C-931B-39FD37973350}" type="pres">
      <dgm:prSet presAssocID="{00DE5F2F-9C80-4EF2-8696-2267683FFFFE}" presName="sibTrans" presStyleLbl="node1" presStyleIdx="3" presStyleCnt="5" custAng="19849966" custLinFactNeighborX="-6886" custLinFactNeighborY="2245" custRadScaleRad="94428"/>
      <dgm:spPr/>
    </dgm:pt>
    <dgm:pt modelId="{15741CB3-DB0B-4BD5-A509-4662943B4949}" type="pres">
      <dgm:prSet presAssocID="{87515BC1-E1FD-4A07-B151-F96748258630}" presName="dummy" presStyleCnt="0"/>
      <dgm:spPr/>
    </dgm:pt>
    <dgm:pt modelId="{4EB71928-169C-457F-8EC3-9F83EB45D3BC}" type="pres">
      <dgm:prSet presAssocID="{87515BC1-E1FD-4A07-B151-F96748258630}" presName="node" presStyleLbl="revTx" presStyleIdx="4" presStyleCnt="5">
        <dgm:presLayoutVars>
          <dgm:bulletEnabled val="1"/>
        </dgm:presLayoutVars>
      </dgm:prSet>
      <dgm:spPr/>
    </dgm:pt>
    <dgm:pt modelId="{5A69B659-C03C-4B22-A166-A6AEE5398DEE}" type="pres">
      <dgm:prSet presAssocID="{3F545123-0C34-48BD-A36B-E9FC2F50FFC2}" presName="sibTrans" presStyleLbl="node1" presStyleIdx="4" presStyleCnt="5" custAng="0" custLinFactNeighborX="1165" custLinFactNeighborY="-6551" custRadScaleRad="43886"/>
      <dgm:spPr/>
    </dgm:pt>
  </dgm:ptLst>
  <dgm:cxnLst>
    <dgm:cxn modelId="{240EDE00-2B7D-4BDA-B825-D071D09EB311}" srcId="{736E1D45-B042-4A86-9284-679C82B3E09B}" destId="{39CE6D03-6794-45DA-BE39-1A8E4F1A0DFE}" srcOrd="3" destOrd="0" parTransId="{C03CACD4-0E93-47BB-8B66-3A1DBD6F7E61}" sibTransId="{00DE5F2F-9C80-4EF2-8696-2267683FFFFE}"/>
    <dgm:cxn modelId="{EFB9FA00-18BB-4240-8FE7-03E87023D630}" type="presOf" srcId="{353FC2CB-8687-40E3-864E-D905151D57F2}" destId="{9582D8A2-8256-407A-AA80-C83F240CA144}" srcOrd="0" destOrd="0" presId="urn:microsoft.com/office/officeart/2005/8/layout/cycle1"/>
    <dgm:cxn modelId="{7FA6F50E-5AA3-44B9-8B3E-1A0034520F9F}" srcId="{736E1D45-B042-4A86-9284-679C82B3E09B}" destId="{1D0D8263-875A-4981-B2DE-76F7B5CC88BD}" srcOrd="0" destOrd="0" parTransId="{85AF6484-277B-45A1-B3D1-3250F8594574}" sibTransId="{E90C59AF-72FE-412F-861C-8089B731BB2F}"/>
    <dgm:cxn modelId="{2DE63D17-A7BC-CC4B-A94F-C56681F9D93D}" type="presOf" srcId="{736E1D45-B042-4A86-9284-679C82B3E09B}" destId="{2038E289-AF73-49C6-9D6A-1667416D63BC}" srcOrd="0" destOrd="0" presId="urn:microsoft.com/office/officeart/2005/8/layout/cycle1"/>
    <dgm:cxn modelId="{E041711C-C7C0-C741-9EFB-331D44179FD6}" type="presOf" srcId="{D042ABB4-387C-45BA-B17C-E3A8A29FFA7A}" destId="{E56E901F-EE50-420B-B545-7CACEBF7A3FE}" srcOrd="0" destOrd="0" presId="urn:microsoft.com/office/officeart/2005/8/layout/cycle1"/>
    <dgm:cxn modelId="{6D8BF624-9849-B945-8064-79B57FAE0735}" type="presOf" srcId="{3F545123-0C34-48BD-A36B-E9FC2F50FFC2}" destId="{5A69B659-C03C-4B22-A166-A6AEE5398DEE}" srcOrd="0" destOrd="0" presId="urn:microsoft.com/office/officeart/2005/8/layout/cycle1"/>
    <dgm:cxn modelId="{B3B01A2C-EAEE-7047-A3A2-F20CC7A77619}" type="presOf" srcId="{06BB6FBE-D362-4D42-BF43-8E1323C32B24}" destId="{259F968A-939B-449A-80F6-8359F5DC9C07}" srcOrd="0" destOrd="0" presId="urn:microsoft.com/office/officeart/2005/8/layout/cycle1"/>
    <dgm:cxn modelId="{CE7B5533-221D-1D43-A6CB-3380E5B8F296}" type="presOf" srcId="{00DE5F2F-9C80-4EF2-8696-2267683FFFFE}" destId="{640CEC70-F07C-4A6C-931B-39FD37973350}" srcOrd="0" destOrd="0" presId="urn:microsoft.com/office/officeart/2005/8/layout/cycle1"/>
    <dgm:cxn modelId="{0149DC39-0080-B641-8490-57EB3D4C994D}" type="presOf" srcId="{87515BC1-E1FD-4A07-B151-F96748258630}" destId="{4EB71928-169C-457F-8EC3-9F83EB45D3BC}" srcOrd="0" destOrd="0" presId="urn:microsoft.com/office/officeart/2005/8/layout/cycle1"/>
    <dgm:cxn modelId="{440AF747-546B-EC4F-A076-52F5686C9846}" type="presOf" srcId="{39CE6D03-6794-45DA-BE39-1A8E4F1A0DFE}" destId="{487E5CE3-8F14-4B7C-AC8A-095DB636C57C}" srcOrd="0" destOrd="0" presId="urn:microsoft.com/office/officeart/2005/8/layout/cycle1"/>
    <dgm:cxn modelId="{D0FC354F-A60F-6F47-BB8B-F1D13D0A2B3B}" type="presOf" srcId="{E90C59AF-72FE-412F-861C-8089B731BB2F}" destId="{0052C217-A2D3-41F4-9FC6-B57A0728996D}" srcOrd="0" destOrd="0" presId="urn:microsoft.com/office/officeart/2005/8/layout/cycle1"/>
    <dgm:cxn modelId="{EB04FB9F-72D2-4C91-A7CC-520AEA35ED87}" srcId="{736E1D45-B042-4A86-9284-679C82B3E09B}" destId="{D042ABB4-387C-45BA-B17C-E3A8A29FFA7A}" srcOrd="1" destOrd="0" parTransId="{F2BF4F33-D963-4D86-835D-7C6ED6202250}" sibTransId="{06BB6FBE-D362-4D42-BF43-8E1323C32B24}"/>
    <dgm:cxn modelId="{5B3596A8-3DBB-4983-AE2F-CEFD93AFC2E8}" srcId="{736E1D45-B042-4A86-9284-679C82B3E09B}" destId="{87515BC1-E1FD-4A07-B151-F96748258630}" srcOrd="4" destOrd="0" parTransId="{0E4EADD7-6F6C-401C-B3FC-DB5076B9921F}" sibTransId="{3F545123-0C34-48BD-A36B-E9FC2F50FFC2}"/>
    <dgm:cxn modelId="{65CDAABF-2B35-E948-A415-5B78C3F2BDF1}" type="presOf" srcId="{95A15CC7-3D6C-4878-9BF7-E951DBD5658B}" destId="{4F64B8D5-6198-4A4B-83FD-812182DB8901}" srcOrd="0" destOrd="0" presId="urn:microsoft.com/office/officeart/2005/8/layout/cycle1"/>
    <dgm:cxn modelId="{5F3358FB-BD98-40C6-B065-F784221483B0}" srcId="{736E1D45-B042-4A86-9284-679C82B3E09B}" destId="{95A15CC7-3D6C-4878-9BF7-E951DBD5658B}" srcOrd="2" destOrd="0" parTransId="{6A239BA4-79F2-4B52-A4A8-8A0789693710}" sibTransId="{353FC2CB-8687-40E3-864E-D905151D57F2}"/>
    <dgm:cxn modelId="{73FD13FE-79EC-F840-A2BA-350B31980D71}" type="presOf" srcId="{1D0D8263-875A-4981-B2DE-76F7B5CC88BD}" destId="{7066E7A1-C8BE-4525-B282-03432AB73F8B}" srcOrd="0" destOrd="0" presId="urn:microsoft.com/office/officeart/2005/8/layout/cycle1"/>
    <dgm:cxn modelId="{B69FE1EC-05C7-5848-816A-17B2B473C29C}" type="presParOf" srcId="{2038E289-AF73-49C6-9D6A-1667416D63BC}" destId="{EACF1B73-81A9-4561-9133-2392F77A91AD}" srcOrd="0" destOrd="0" presId="urn:microsoft.com/office/officeart/2005/8/layout/cycle1"/>
    <dgm:cxn modelId="{1C3E7B29-FCAA-8747-B657-F2E3BC98A15B}" type="presParOf" srcId="{2038E289-AF73-49C6-9D6A-1667416D63BC}" destId="{7066E7A1-C8BE-4525-B282-03432AB73F8B}" srcOrd="1" destOrd="0" presId="urn:microsoft.com/office/officeart/2005/8/layout/cycle1"/>
    <dgm:cxn modelId="{62CD54C9-26F2-C24E-9DF0-019649FD3C93}" type="presParOf" srcId="{2038E289-AF73-49C6-9D6A-1667416D63BC}" destId="{0052C217-A2D3-41F4-9FC6-B57A0728996D}" srcOrd="2" destOrd="0" presId="urn:microsoft.com/office/officeart/2005/8/layout/cycle1"/>
    <dgm:cxn modelId="{DE9C0DF4-C329-AE47-84B5-A756CFEF8E2D}" type="presParOf" srcId="{2038E289-AF73-49C6-9D6A-1667416D63BC}" destId="{9541A81C-A5EA-42B3-A598-B5ECFC719E07}" srcOrd="3" destOrd="0" presId="urn:microsoft.com/office/officeart/2005/8/layout/cycle1"/>
    <dgm:cxn modelId="{3CCA95C1-B95C-1B44-B8E1-A280224C1E68}" type="presParOf" srcId="{2038E289-AF73-49C6-9D6A-1667416D63BC}" destId="{E56E901F-EE50-420B-B545-7CACEBF7A3FE}" srcOrd="4" destOrd="0" presId="urn:microsoft.com/office/officeart/2005/8/layout/cycle1"/>
    <dgm:cxn modelId="{731781A5-CE23-E44E-B132-5E624060A276}" type="presParOf" srcId="{2038E289-AF73-49C6-9D6A-1667416D63BC}" destId="{259F968A-939B-449A-80F6-8359F5DC9C07}" srcOrd="5" destOrd="0" presId="urn:microsoft.com/office/officeart/2005/8/layout/cycle1"/>
    <dgm:cxn modelId="{CDB4C4B0-B68F-D444-9B71-09DC57B77D8D}" type="presParOf" srcId="{2038E289-AF73-49C6-9D6A-1667416D63BC}" destId="{29CCD13A-73FC-4CEC-B783-68A665464D1A}" srcOrd="6" destOrd="0" presId="urn:microsoft.com/office/officeart/2005/8/layout/cycle1"/>
    <dgm:cxn modelId="{B4E7D720-7738-7349-8B57-F25DB58A3727}" type="presParOf" srcId="{2038E289-AF73-49C6-9D6A-1667416D63BC}" destId="{4F64B8D5-6198-4A4B-83FD-812182DB8901}" srcOrd="7" destOrd="0" presId="urn:microsoft.com/office/officeart/2005/8/layout/cycle1"/>
    <dgm:cxn modelId="{C66D3571-F676-8840-806B-C4A81F64EA22}" type="presParOf" srcId="{2038E289-AF73-49C6-9D6A-1667416D63BC}" destId="{9582D8A2-8256-407A-AA80-C83F240CA144}" srcOrd="8" destOrd="0" presId="urn:microsoft.com/office/officeart/2005/8/layout/cycle1"/>
    <dgm:cxn modelId="{14F0D8ED-882C-7D4C-99D0-A96E540AAFAC}" type="presParOf" srcId="{2038E289-AF73-49C6-9D6A-1667416D63BC}" destId="{567B6F66-3F9D-47CB-B4C1-AAE407D7E685}" srcOrd="9" destOrd="0" presId="urn:microsoft.com/office/officeart/2005/8/layout/cycle1"/>
    <dgm:cxn modelId="{C949EB58-FF20-7644-82CF-D41FF43E1C1C}" type="presParOf" srcId="{2038E289-AF73-49C6-9D6A-1667416D63BC}" destId="{487E5CE3-8F14-4B7C-AC8A-095DB636C57C}" srcOrd="10" destOrd="0" presId="urn:microsoft.com/office/officeart/2005/8/layout/cycle1"/>
    <dgm:cxn modelId="{CF455F9B-DAE0-3142-A59F-ECA53CA7214F}" type="presParOf" srcId="{2038E289-AF73-49C6-9D6A-1667416D63BC}" destId="{640CEC70-F07C-4A6C-931B-39FD37973350}" srcOrd="11" destOrd="0" presId="urn:microsoft.com/office/officeart/2005/8/layout/cycle1"/>
    <dgm:cxn modelId="{6CDFA4D3-EE89-F441-AC37-9662CBE28F44}" type="presParOf" srcId="{2038E289-AF73-49C6-9D6A-1667416D63BC}" destId="{15741CB3-DB0B-4BD5-A509-4662943B4949}" srcOrd="12" destOrd="0" presId="urn:microsoft.com/office/officeart/2005/8/layout/cycle1"/>
    <dgm:cxn modelId="{56CA72DE-A9D0-A048-8177-AC82BAABA728}" type="presParOf" srcId="{2038E289-AF73-49C6-9D6A-1667416D63BC}" destId="{4EB71928-169C-457F-8EC3-9F83EB45D3BC}" srcOrd="13" destOrd="0" presId="urn:microsoft.com/office/officeart/2005/8/layout/cycle1"/>
    <dgm:cxn modelId="{EC98074C-1C1A-2345-9046-F27B53FB51ED}" type="presParOf" srcId="{2038E289-AF73-49C6-9D6A-1667416D63BC}" destId="{5A69B659-C03C-4B22-A166-A6AEE5398DEE}" srcOrd="14" destOrd="0" presId="urn:microsoft.com/office/officeart/2005/8/layout/cycle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 qsTypeId="urn:microsoft.com/office/officeart/2005/8/quickstyle/simple5" qsCatId="simple" csTypeId="urn:microsoft.com/office/officeart/2005/8/colors/colorful1" csCatId="colorful" phldr="1"/>
      <dgm:spPr/>
      <dgm:t>
        <a:bodyPr/>
        <a:lstStyle/>
        <a:p>
          <a:endParaRPr lang="fr-FR"/>
        </a:p>
      </dgm:t>
    </dgm:pt>
    <dgm:pt modelId="{457B5753-BE04-4427-BF43-78D2E082050F}">
      <dgm:prSet phldrT="[Texte]" custT="1"/>
      <dgm:spPr>
        <a:scene3d>
          <a:camera prst="orthographicFront">
            <a:rot lat="0" lon="0" rev="0"/>
          </a:camera>
          <a:lightRig rig="threePt" dir="t">
            <a:rot lat="0" lon="0" rev="1200000"/>
          </a:lightRig>
        </a:scene3d>
        <a:sp3d/>
      </dgm:spPr>
      <dgm:t>
        <a:bodyPr/>
        <a:lstStyle/>
        <a:p>
          <a:r>
            <a:rPr lang="fr-FR" sz="1400" b="0" dirty="0">
              <a:solidFill>
                <a:schemeClr val="tx1"/>
              </a:solidFill>
            </a:rPr>
            <a:t>Dimension</a:t>
          </a:r>
          <a:r>
            <a:rPr lang="fr-FR" sz="1400" b="1" dirty="0">
              <a:solidFill>
                <a:schemeClr val="tx1"/>
              </a:solidFill>
            </a:rPr>
            <a:t> </a:t>
          </a:r>
          <a:r>
            <a:rPr lang="fr-FR" sz="1600" b="1" dirty="0">
              <a:solidFill>
                <a:schemeClr val="tx1"/>
              </a:solidFill>
            </a:rPr>
            <a:t>scientifique et technique</a:t>
          </a:r>
        </a:p>
        <a:p>
          <a:r>
            <a:rPr lang="fr-FR" sz="1600" b="1" dirty="0">
              <a:solidFill>
                <a:schemeClr val="tx1"/>
              </a:solidFill>
            </a:rPr>
            <a:t> </a:t>
          </a: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a:effectLst/>
        <a:scene3d>
          <a:camera prst="orthographicFront">
            <a:rot lat="0" lon="0" rev="0"/>
          </a:camera>
          <a:lightRig rig="threePt" dir="t">
            <a:rot lat="0" lon="0" rev="1200000"/>
          </a:lightRig>
        </a:scene3d>
        <a:sp3d/>
      </dgm:spPr>
      <dgm:t>
        <a:bodyPr/>
        <a:lstStyle/>
        <a:p>
          <a:r>
            <a:rPr lang="fr-FR" sz="1400" b="0" dirty="0">
              <a:solidFill>
                <a:schemeClr val="tx1"/>
              </a:solidFill>
            </a:rPr>
            <a:t>Dimension</a:t>
          </a:r>
          <a:r>
            <a:rPr lang="fr-FR" sz="1700" b="1" dirty="0">
              <a:solidFill>
                <a:schemeClr val="tx1"/>
              </a:solidFill>
            </a:rPr>
            <a:t> </a:t>
          </a:r>
          <a:r>
            <a:rPr lang="fr-FR" sz="1600" b="1" dirty="0">
              <a:solidFill>
                <a:schemeClr val="tx1"/>
              </a:solidFill>
            </a:rPr>
            <a:t>socioculturelle</a:t>
          </a:r>
          <a:r>
            <a:rPr lang="fr-FR" sz="1600" dirty="0">
              <a:solidFill>
                <a:schemeClr val="tx1"/>
              </a:solidFill>
            </a:rPr>
            <a:t> </a:t>
          </a: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a:scene3d>
          <a:camera prst="orthographicFront">
            <a:rot lat="0" lon="0" rev="0"/>
          </a:camera>
          <a:lightRig rig="threePt" dir="t">
            <a:rot lat="0" lon="0" rev="1200000"/>
          </a:lightRig>
        </a:scene3d>
        <a:sp3d/>
      </dgm:spPr>
      <dgm:t>
        <a:bodyPr lIns="0" tIns="0" rIns="0" anchor="b" anchorCtr="0"/>
        <a:lstStyle/>
        <a:p>
          <a:pPr marL="0" indent="0" algn="ctr">
            <a:spcAft>
              <a:spcPts val="0"/>
            </a:spcAft>
          </a:pPr>
          <a:r>
            <a:rPr lang="fr-FR" sz="1400" b="0" baseline="0" dirty="0">
              <a:solidFill>
                <a:schemeClr val="tx1"/>
              </a:solidFill>
            </a:rPr>
            <a:t>Dimension </a:t>
          </a:r>
          <a:r>
            <a:rPr lang="fr-FR" sz="1400" b="1" baseline="0" dirty="0">
              <a:solidFill>
                <a:schemeClr val="tx1"/>
              </a:solidFill>
            </a:rPr>
            <a:t>ingénierie</a:t>
          </a:r>
        </a:p>
        <a:p>
          <a:pPr marL="0" indent="0" algn="ctr">
            <a:spcAft>
              <a:spcPts val="0"/>
            </a:spcAft>
          </a:pPr>
          <a:r>
            <a:rPr lang="fr-FR" sz="1400" b="1" baseline="0" dirty="0">
              <a:solidFill>
                <a:schemeClr val="tx1"/>
              </a:solidFill>
            </a:rPr>
            <a:t>design</a:t>
          </a:r>
        </a:p>
        <a:p>
          <a:pPr algn="ctr">
            <a:spcAft>
              <a:spcPts val="0"/>
            </a:spcAft>
          </a:pPr>
          <a:endParaRPr lang="fr-FR" sz="1200" b="1" baseline="0" dirty="0">
            <a:solidFill>
              <a:schemeClr val="tx1"/>
            </a:solidFill>
          </a:endParaRPr>
        </a:p>
        <a:p>
          <a:pPr algn="ctr">
            <a:spcAft>
              <a:spcPts val="0"/>
            </a:spcAft>
          </a:pPr>
          <a:endParaRPr lang="fr-FR" sz="1200" b="1" baseline="0" dirty="0">
            <a:solidFill>
              <a:schemeClr val="tx1"/>
            </a:solidFill>
          </a:endParaRPr>
        </a:p>
        <a:p>
          <a:pPr algn="ctr">
            <a:spcAft>
              <a:spcPts val="0"/>
            </a:spcAft>
          </a:pPr>
          <a:endParaRPr lang="fr-FR" sz="1200" b="1" baseline="0" dirty="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312"/>
      <dgm:spPr/>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pt>
    <dgm:pt modelId="{4EC56D41-A0D2-49E4-89E2-7E20D92B96E5}" type="pres">
      <dgm:prSet presAssocID="{0D5BEDC3-A63A-4300-8ADD-56A47DE8D6D1}" presName="wedge2" presStyleLbl="node1" presStyleIdx="1" presStyleCnt="3" custScaleX="100000" custScaleY="100000" custLinFactNeighborX="80" custLinFactNeighborY="-951"/>
      <dgm:spPr/>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pt>
    <dgm:pt modelId="{9B848C34-4BFB-4D45-923A-E6F682FCFCCA}" type="pres">
      <dgm:prSet presAssocID="{0D5BEDC3-A63A-4300-8ADD-56A47DE8D6D1}" presName="wedge3" presStyleLbl="node1" presStyleIdx="2" presStyleCnt="3" custLinFactNeighborX="-1445" custLinFactNeighborY="-3288"/>
      <dgm:spPr/>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pt>
  </dgm:ptLst>
  <dgm:cxnLst>
    <dgm:cxn modelId="{10A3BA04-A7F5-9744-9E42-06B6401B5B27}" type="presOf" srcId="{457B5753-BE04-4427-BF43-78D2E082050F}" destId="{4F669CC3-7B5B-4B7B-A754-47B608F8F562}"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19152D1E-24EB-44A9-9771-CA3D547EC2AC}" srcId="{0D5BEDC3-A63A-4300-8ADD-56A47DE8D6D1}" destId="{457B5753-BE04-4427-BF43-78D2E082050F}" srcOrd="0" destOrd="0" parTransId="{AFA47B3D-22BF-4A9D-BA2E-33061659EF65}" sibTransId="{E818318C-F7C5-47FE-978B-20F3D0BE98A5}"/>
    <dgm:cxn modelId="{06601F32-90FC-414F-94DD-583B4877FCF0}" type="presOf" srcId="{D049336E-53B7-4724-ADAD-EBF81DBC3F0F}" destId="{4EC56D41-A0D2-49E4-89E2-7E20D92B96E5}" srcOrd="0" destOrd="0" presId="urn:microsoft.com/office/officeart/2005/8/layout/chart3"/>
    <dgm:cxn modelId="{985B6C53-2618-7B4F-9528-6FC6CE32FF3C}" type="presOf" srcId="{457B5753-BE04-4427-BF43-78D2E082050F}" destId="{135D9BB0-4F71-44C6-BEE3-E199E561AD2B}" srcOrd="1" destOrd="0" presId="urn:microsoft.com/office/officeart/2005/8/layout/chart3"/>
    <dgm:cxn modelId="{49BFA371-564A-AE42-9682-6F5ECD0AC22C}" type="presOf" srcId="{FAC96BBC-E70B-4A01-A869-009A30B96857}" destId="{9B848C34-4BFB-4D45-923A-E6F682FCFCCA}" srcOrd="0" destOrd="0" presId="urn:microsoft.com/office/officeart/2005/8/layout/chart3"/>
    <dgm:cxn modelId="{AEB635B9-4C00-4C48-A7D5-C406BCEA46F0}" type="presOf" srcId="{D049336E-53B7-4724-ADAD-EBF81DBC3F0F}" destId="{925AD94C-CB63-4D15-B3A9-F9288EE460F7}" srcOrd="1" destOrd="0" presId="urn:microsoft.com/office/officeart/2005/8/layout/chart3"/>
    <dgm:cxn modelId="{1B66F2D2-3248-1247-B625-7E3440D03FCC}" type="presOf" srcId="{FAC96BBC-E70B-4A01-A869-009A30B96857}" destId="{6C06388F-54D5-427C-8AC6-496EBCE30733}" srcOrd="1" destOrd="0" presId="urn:microsoft.com/office/officeart/2005/8/layout/chart3"/>
    <dgm:cxn modelId="{6D7CD6D6-0605-C54E-B624-70FA732CC72A}" type="presOf" srcId="{0D5BEDC3-A63A-4300-8ADD-56A47DE8D6D1}" destId="{70580A2D-BDFA-41EF-83F5-DF3072504320}"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C1873D12-DA05-4B4C-AB6F-1F61F5314498}" type="presParOf" srcId="{70580A2D-BDFA-41EF-83F5-DF3072504320}" destId="{4F669CC3-7B5B-4B7B-A754-47B608F8F562}" srcOrd="0" destOrd="0" presId="urn:microsoft.com/office/officeart/2005/8/layout/chart3"/>
    <dgm:cxn modelId="{F4E26706-318B-F746-89E9-0993928DF290}" type="presParOf" srcId="{70580A2D-BDFA-41EF-83F5-DF3072504320}" destId="{135D9BB0-4F71-44C6-BEE3-E199E561AD2B}" srcOrd="1" destOrd="0" presId="urn:microsoft.com/office/officeart/2005/8/layout/chart3"/>
    <dgm:cxn modelId="{70EF2509-92BB-3D46-BD92-C889102F0FD5}" type="presParOf" srcId="{70580A2D-BDFA-41EF-83F5-DF3072504320}" destId="{4EC56D41-A0D2-49E4-89E2-7E20D92B96E5}" srcOrd="2" destOrd="0" presId="urn:microsoft.com/office/officeart/2005/8/layout/chart3"/>
    <dgm:cxn modelId="{31B394F5-AF16-1C49-97A2-04DADAC926EF}" type="presParOf" srcId="{70580A2D-BDFA-41EF-83F5-DF3072504320}" destId="{925AD94C-CB63-4D15-B3A9-F9288EE460F7}" srcOrd="3" destOrd="0" presId="urn:microsoft.com/office/officeart/2005/8/layout/chart3"/>
    <dgm:cxn modelId="{CFBD5E6B-7368-3848-AD3C-FBB4C0D601D7}" type="presParOf" srcId="{70580A2D-BDFA-41EF-83F5-DF3072504320}" destId="{9B848C34-4BFB-4D45-923A-E6F682FCFCCA}" srcOrd="4" destOrd="0" presId="urn:microsoft.com/office/officeart/2005/8/layout/chart3"/>
    <dgm:cxn modelId="{8F00AE43-2AA5-654B-BEAD-078F2EA3CB9F}" type="presParOf" srcId="{70580A2D-BDFA-41EF-83F5-DF3072504320}" destId="{6C06388F-54D5-427C-8AC6-496EBCE30733}" srcOrd="5" destOrd="0" presId="urn:microsoft.com/office/officeart/2005/8/layout/chart3"/>
  </dgm:cxnLst>
  <dgm:bg>
    <a:effect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 qsTypeId="urn:microsoft.com/office/officeart/2005/8/quickstyle/simple5" qsCatId="simple" csTypeId="urn:microsoft.com/office/officeart/2005/8/colors/colorful1" csCatId="colorful" phldr="1"/>
      <dgm:spPr/>
      <dgm:t>
        <a:bodyPr/>
        <a:lstStyle/>
        <a:p>
          <a:endParaRPr lang="fr-FR"/>
        </a:p>
      </dgm:t>
    </dgm:pt>
    <dgm:pt modelId="{457B5753-BE04-4427-BF43-78D2E082050F}">
      <dgm:prSet phldrT="[Texte]" custT="1"/>
      <dgm:spPr>
        <a:scene3d>
          <a:camera prst="orthographicFront">
            <a:rot lat="0" lon="0" rev="0"/>
          </a:camera>
          <a:lightRig rig="threePt" dir="t">
            <a:rot lat="0" lon="0" rev="1200000"/>
          </a:lightRig>
        </a:scene3d>
        <a:sp3d/>
      </dgm:spPr>
      <dgm:t>
        <a:bodyPr/>
        <a:lstStyle/>
        <a:p>
          <a:r>
            <a:rPr lang="fr-FR" sz="1100" b="0" dirty="0">
              <a:solidFill>
                <a:schemeClr val="tx1"/>
              </a:solidFill>
            </a:rPr>
            <a:t>Dimension</a:t>
          </a:r>
          <a:r>
            <a:rPr lang="fr-FR" sz="1100" b="1" dirty="0">
              <a:solidFill>
                <a:schemeClr val="tx1"/>
              </a:solidFill>
            </a:rPr>
            <a:t> </a:t>
          </a:r>
          <a:r>
            <a:rPr lang="fr-FR" sz="1200" b="1" dirty="0">
              <a:solidFill>
                <a:schemeClr val="tx1"/>
              </a:solidFill>
            </a:rPr>
            <a:t>scientifique et technique</a:t>
          </a:r>
        </a:p>
        <a:p>
          <a:r>
            <a:rPr lang="fr-FR" sz="1200" b="1" dirty="0">
              <a:solidFill>
                <a:schemeClr val="tx1"/>
              </a:solidFill>
            </a:rPr>
            <a:t> </a:t>
          </a:r>
        </a:p>
      </dgm:t>
    </dgm:pt>
    <dgm:pt modelId="{AFA47B3D-22BF-4A9D-BA2E-33061659EF65}" type="parTrans" cxnId="{19152D1E-24EB-44A9-9771-CA3D547EC2AC}">
      <dgm:prSet/>
      <dgm:spPr/>
      <dgm:t>
        <a:bodyPr/>
        <a:lstStyle/>
        <a:p>
          <a:endParaRPr lang="fr-FR" sz="1400">
            <a:solidFill>
              <a:schemeClr val="tx1"/>
            </a:solidFill>
          </a:endParaRPr>
        </a:p>
      </dgm:t>
    </dgm:pt>
    <dgm:pt modelId="{E818318C-F7C5-47FE-978B-20F3D0BE98A5}" type="sibTrans" cxnId="{19152D1E-24EB-44A9-9771-CA3D547EC2AC}">
      <dgm:prSet/>
      <dgm:spPr/>
      <dgm:t>
        <a:bodyPr/>
        <a:lstStyle/>
        <a:p>
          <a:endParaRPr lang="fr-FR" sz="1400">
            <a:solidFill>
              <a:schemeClr val="tx1"/>
            </a:solidFill>
          </a:endParaRPr>
        </a:p>
      </dgm:t>
    </dgm:pt>
    <dgm:pt modelId="{D049336E-53B7-4724-ADAD-EBF81DBC3F0F}">
      <dgm:prSet phldrT="[Texte]" custT="1"/>
      <dgm:spPr>
        <a:scene3d>
          <a:camera prst="orthographicFront">
            <a:rot lat="0" lon="0" rev="0"/>
          </a:camera>
          <a:lightRig rig="threePt" dir="t">
            <a:rot lat="0" lon="0" rev="1200000"/>
          </a:lightRig>
        </a:scene3d>
        <a:sp3d/>
      </dgm:spPr>
      <dgm:t>
        <a:bodyPr/>
        <a:lstStyle/>
        <a:p>
          <a:r>
            <a:rPr lang="fr-FR" sz="1100" b="0" dirty="0">
              <a:solidFill>
                <a:schemeClr val="tx1"/>
              </a:solidFill>
            </a:rPr>
            <a:t>Dimension</a:t>
          </a:r>
          <a:r>
            <a:rPr lang="fr-FR" sz="1400" b="1" dirty="0">
              <a:solidFill>
                <a:schemeClr val="tx1"/>
              </a:solidFill>
            </a:rPr>
            <a:t> </a:t>
          </a:r>
          <a:r>
            <a:rPr lang="fr-FR" sz="1200" b="1" dirty="0">
              <a:solidFill>
                <a:schemeClr val="tx1"/>
              </a:solidFill>
            </a:rPr>
            <a:t>socioculturelle</a:t>
          </a:r>
          <a:r>
            <a:rPr lang="fr-FR" sz="1200" dirty="0">
              <a:solidFill>
                <a:schemeClr val="tx1"/>
              </a:solidFill>
            </a:rPr>
            <a:t> </a:t>
          </a:r>
        </a:p>
      </dgm:t>
    </dgm:pt>
    <dgm:pt modelId="{675807DE-0DC9-4D1E-8C98-DEB3E7CB8766}" type="parTrans" cxnId="{3E9A0C14-C977-4336-954B-09A2025A68B3}">
      <dgm:prSet/>
      <dgm:spPr/>
      <dgm:t>
        <a:bodyPr/>
        <a:lstStyle/>
        <a:p>
          <a:endParaRPr lang="fr-FR" sz="1400">
            <a:solidFill>
              <a:schemeClr val="tx1"/>
            </a:solidFill>
          </a:endParaRPr>
        </a:p>
      </dgm:t>
    </dgm:pt>
    <dgm:pt modelId="{F91CE30F-0DB6-4824-BF84-B9180D943242}" type="sibTrans" cxnId="{3E9A0C14-C977-4336-954B-09A2025A68B3}">
      <dgm:prSet/>
      <dgm:spPr/>
      <dgm:t>
        <a:bodyPr/>
        <a:lstStyle/>
        <a:p>
          <a:endParaRPr lang="fr-FR" sz="1400">
            <a:solidFill>
              <a:schemeClr val="tx1"/>
            </a:solidFill>
          </a:endParaRPr>
        </a:p>
      </dgm:t>
    </dgm:pt>
    <dgm:pt modelId="{FAC96BBC-E70B-4A01-A869-009A30B96857}">
      <dgm:prSet phldrT="[Texte]" custT="1"/>
      <dgm:spPr>
        <a:scene3d>
          <a:camera prst="orthographicFront">
            <a:rot lat="0" lon="0" rev="0"/>
          </a:camera>
          <a:lightRig rig="threePt" dir="t">
            <a:rot lat="0" lon="0" rev="1200000"/>
          </a:lightRig>
        </a:scene3d>
        <a:sp3d/>
      </dgm:spPr>
      <dgm:t>
        <a:bodyPr lIns="0" tIns="0" rIns="0" anchor="ctr" anchorCtr="0"/>
        <a:lstStyle/>
        <a:p>
          <a:pPr marL="0" indent="0" algn="ctr">
            <a:spcAft>
              <a:spcPts val="0"/>
            </a:spcAft>
          </a:pPr>
          <a:endParaRPr lang="fr-FR" sz="1100" b="0" baseline="0" dirty="0">
            <a:solidFill>
              <a:schemeClr val="tx1"/>
            </a:solidFill>
          </a:endParaRPr>
        </a:p>
        <a:p>
          <a:pPr marL="0" indent="0" algn="ctr">
            <a:spcAft>
              <a:spcPts val="0"/>
            </a:spcAft>
          </a:pPr>
          <a:r>
            <a:rPr lang="fr-FR" sz="1100" b="0" baseline="0" dirty="0">
              <a:solidFill>
                <a:schemeClr val="tx1"/>
              </a:solidFill>
            </a:rPr>
            <a:t>Dimension </a:t>
          </a:r>
          <a:r>
            <a:rPr lang="fr-FR" sz="1100" b="1" baseline="0" dirty="0">
              <a:solidFill>
                <a:schemeClr val="tx1"/>
              </a:solidFill>
            </a:rPr>
            <a:t>ingénierie-design</a:t>
          </a:r>
        </a:p>
        <a:p>
          <a:pPr algn="ctr">
            <a:spcAft>
              <a:spcPts val="0"/>
            </a:spcAft>
          </a:pPr>
          <a:endParaRPr lang="fr-FR" sz="1050" b="1" baseline="0" dirty="0">
            <a:solidFill>
              <a:schemeClr val="tx1"/>
            </a:solidFill>
          </a:endParaRPr>
        </a:p>
        <a:p>
          <a:pPr algn="ctr">
            <a:spcAft>
              <a:spcPts val="0"/>
            </a:spcAft>
          </a:pPr>
          <a:endParaRPr lang="fr-FR" sz="1050" b="1" baseline="0" dirty="0">
            <a:solidFill>
              <a:schemeClr val="tx1"/>
            </a:solidFill>
          </a:endParaRPr>
        </a:p>
        <a:p>
          <a:pPr algn="ctr">
            <a:spcAft>
              <a:spcPts val="0"/>
            </a:spcAft>
          </a:pPr>
          <a:endParaRPr lang="fr-FR" sz="1050" b="1" baseline="0" dirty="0">
            <a:solidFill>
              <a:schemeClr val="tx1"/>
            </a:solidFill>
          </a:endParaRPr>
        </a:p>
        <a:p>
          <a:pPr algn="ctr">
            <a:spcAft>
              <a:spcPct val="35000"/>
            </a:spcAft>
          </a:pPr>
          <a:endParaRPr lang="fr-FR" sz="1000" dirty="0">
            <a:solidFill>
              <a:schemeClr val="tx1"/>
            </a:solidFill>
          </a:endParaRPr>
        </a:p>
      </dgm:t>
    </dgm:pt>
    <dgm:pt modelId="{710C1B2A-4DE4-4FDE-A263-6F4892C1B314}" type="parTrans" cxnId="{55D788FE-ABF2-41A7-81F9-843AF6136521}">
      <dgm:prSet/>
      <dgm:spPr/>
      <dgm:t>
        <a:bodyPr/>
        <a:lstStyle/>
        <a:p>
          <a:endParaRPr lang="fr-FR" sz="1400">
            <a:solidFill>
              <a:schemeClr val="tx1"/>
            </a:solidFill>
          </a:endParaRPr>
        </a:p>
      </dgm:t>
    </dgm:pt>
    <dgm:pt modelId="{36C23821-42A8-444C-9E19-A24544EA183D}" type="sibTrans" cxnId="{55D788FE-ABF2-41A7-81F9-843AF6136521}">
      <dgm:prSet/>
      <dgm:spPr/>
      <dgm:t>
        <a:bodyPr/>
        <a:lstStyle/>
        <a:p>
          <a:endParaRPr lang="fr-FR" sz="1400">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312"/>
      <dgm:spPr/>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pt>
    <dgm:pt modelId="{4EC56D41-A0D2-49E4-89E2-7E20D92B96E5}" type="pres">
      <dgm:prSet presAssocID="{0D5BEDC3-A63A-4300-8ADD-56A47DE8D6D1}" presName="wedge2" presStyleLbl="node1" presStyleIdx="1" presStyleCnt="3" custScaleX="100000" custScaleY="100000" custLinFactNeighborX="80" custLinFactNeighborY="-951"/>
      <dgm:spPr/>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pt>
    <dgm:pt modelId="{9B848C34-4BFB-4D45-923A-E6F682FCFCCA}" type="pres">
      <dgm:prSet presAssocID="{0D5BEDC3-A63A-4300-8ADD-56A47DE8D6D1}" presName="wedge3" presStyleLbl="node1" presStyleIdx="2" presStyleCnt="3" custLinFactNeighborX="-1445" custLinFactNeighborY="-3288"/>
      <dgm:spPr/>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pt>
  </dgm:ptLst>
  <dgm:cxnLst>
    <dgm:cxn modelId="{2F251D12-D770-ED45-8DB7-8DBD0F5DD2B3}" type="presOf" srcId="{FAC96BBC-E70B-4A01-A869-009A30B96857}" destId="{6C06388F-54D5-427C-8AC6-496EBCE30733}"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19152D1E-24EB-44A9-9771-CA3D547EC2AC}" srcId="{0D5BEDC3-A63A-4300-8ADD-56A47DE8D6D1}" destId="{457B5753-BE04-4427-BF43-78D2E082050F}" srcOrd="0" destOrd="0" parTransId="{AFA47B3D-22BF-4A9D-BA2E-33061659EF65}" sibTransId="{E818318C-F7C5-47FE-978B-20F3D0BE98A5}"/>
    <dgm:cxn modelId="{DB90451E-C136-914F-AF25-D77CBB698426}" type="presOf" srcId="{FAC96BBC-E70B-4A01-A869-009A30B96857}" destId="{9B848C34-4BFB-4D45-923A-E6F682FCFCCA}" srcOrd="0" destOrd="0" presId="urn:microsoft.com/office/officeart/2005/8/layout/chart3"/>
    <dgm:cxn modelId="{BEF0CB3D-F687-4E4D-9B92-FBAF9906F304}" type="presOf" srcId="{0D5BEDC3-A63A-4300-8ADD-56A47DE8D6D1}" destId="{70580A2D-BDFA-41EF-83F5-DF3072504320}" srcOrd="0" destOrd="0" presId="urn:microsoft.com/office/officeart/2005/8/layout/chart3"/>
    <dgm:cxn modelId="{9DCCD73F-6A10-BE48-9076-E8064BE7FD5C}" type="presOf" srcId="{D049336E-53B7-4724-ADAD-EBF81DBC3F0F}" destId="{4EC56D41-A0D2-49E4-89E2-7E20D92B96E5}" srcOrd="0" destOrd="0" presId="urn:microsoft.com/office/officeart/2005/8/layout/chart3"/>
    <dgm:cxn modelId="{7251A763-85CD-1A46-AB64-7FF5EB593BF7}" type="presOf" srcId="{D049336E-53B7-4724-ADAD-EBF81DBC3F0F}" destId="{925AD94C-CB63-4D15-B3A9-F9288EE460F7}" srcOrd="1" destOrd="0" presId="urn:microsoft.com/office/officeart/2005/8/layout/chart3"/>
    <dgm:cxn modelId="{ACD769BE-FB0D-F144-8D42-63630A57446A}" type="presOf" srcId="{457B5753-BE04-4427-BF43-78D2E082050F}" destId="{135D9BB0-4F71-44C6-BEE3-E199E561AD2B}" srcOrd="1" destOrd="0" presId="urn:microsoft.com/office/officeart/2005/8/layout/chart3"/>
    <dgm:cxn modelId="{AC3A0AED-DBFD-6C42-9168-BA0DECC15E5D}" type="presOf" srcId="{457B5753-BE04-4427-BF43-78D2E082050F}" destId="{4F669CC3-7B5B-4B7B-A754-47B608F8F562}"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BA0CA91E-AD2D-4245-A6A5-F526B9D40AC5}" type="presParOf" srcId="{70580A2D-BDFA-41EF-83F5-DF3072504320}" destId="{4F669CC3-7B5B-4B7B-A754-47B608F8F562}" srcOrd="0" destOrd="0" presId="urn:microsoft.com/office/officeart/2005/8/layout/chart3"/>
    <dgm:cxn modelId="{97DAC1A6-EB57-D243-8AB2-D08F9C4EEE07}" type="presParOf" srcId="{70580A2D-BDFA-41EF-83F5-DF3072504320}" destId="{135D9BB0-4F71-44C6-BEE3-E199E561AD2B}" srcOrd="1" destOrd="0" presId="urn:microsoft.com/office/officeart/2005/8/layout/chart3"/>
    <dgm:cxn modelId="{A4BEEA14-E7DD-C244-BCBD-CFF7310577D9}" type="presParOf" srcId="{70580A2D-BDFA-41EF-83F5-DF3072504320}" destId="{4EC56D41-A0D2-49E4-89E2-7E20D92B96E5}" srcOrd="2" destOrd="0" presId="urn:microsoft.com/office/officeart/2005/8/layout/chart3"/>
    <dgm:cxn modelId="{DB9A2A8E-B499-7A40-BABA-69134C4037C0}" type="presParOf" srcId="{70580A2D-BDFA-41EF-83F5-DF3072504320}" destId="{925AD94C-CB63-4D15-B3A9-F9288EE460F7}" srcOrd="3" destOrd="0" presId="urn:microsoft.com/office/officeart/2005/8/layout/chart3"/>
    <dgm:cxn modelId="{F8F2DB6D-FDF3-424C-8606-BAB5932CB382}" type="presParOf" srcId="{70580A2D-BDFA-41EF-83F5-DF3072504320}" destId="{9B848C34-4BFB-4D45-923A-E6F682FCFCCA}" srcOrd="4" destOrd="0" presId="urn:microsoft.com/office/officeart/2005/8/layout/chart3"/>
    <dgm:cxn modelId="{716BE240-91B4-5B4A-8E72-37A2F9486A6E}" type="presParOf" srcId="{70580A2D-BDFA-41EF-83F5-DF3072504320}" destId="{6C06388F-54D5-427C-8AC6-496EBCE30733}" srcOrd="5" destOrd="0" presId="urn:microsoft.com/office/officeart/2005/8/layout/chart3"/>
  </dgm:cxnLst>
  <dgm:bg>
    <a:effect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 qsTypeId="urn:microsoft.com/office/officeart/2005/8/quickstyle/simple5" qsCatId="simple" csTypeId="urn:microsoft.com/office/officeart/2005/8/colors/colorful1" csCatId="colorful" phldr="1"/>
      <dgm:spPr/>
      <dgm:t>
        <a:bodyPr/>
        <a:lstStyle/>
        <a:p>
          <a:endParaRPr lang="fr-FR"/>
        </a:p>
      </dgm:t>
    </dgm:pt>
    <dgm:pt modelId="{457B5753-BE04-4427-BF43-78D2E082050F}">
      <dgm:prSet phldrT="[Texte]" custT="1"/>
      <dgm:spPr>
        <a:scene3d>
          <a:camera prst="orthographicFront">
            <a:rot lat="0" lon="0" rev="0"/>
          </a:camera>
          <a:lightRig rig="threePt" dir="t">
            <a:rot lat="0" lon="0" rev="1200000"/>
          </a:lightRig>
        </a:scene3d>
        <a:sp3d/>
      </dgm:spPr>
      <dgm:t>
        <a:bodyPr/>
        <a:lstStyle/>
        <a:p>
          <a:r>
            <a:rPr lang="fr-FR" sz="1400" b="0" dirty="0">
              <a:solidFill>
                <a:schemeClr val="tx1"/>
              </a:solidFill>
            </a:rPr>
            <a:t>Dimension</a:t>
          </a:r>
          <a:r>
            <a:rPr lang="fr-FR" sz="1400" b="1" dirty="0">
              <a:solidFill>
                <a:schemeClr val="tx1"/>
              </a:solidFill>
            </a:rPr>
            <a:t> </a:t>
          </a:r>
          <a:r>
            <a:rPr lang="fr-FR" sz="1600" b="1" dirty="0">
              <a:solidFill>
                <a:schemeClr val="tx1"/>
              </a:solidFill>
            </a:rPr>
            <a:t>scientifique et technique</a:t>
          </a:r>
        </a:p>
        <a:p>
          <a:r>
            <a:rPr lang="fr-FR" sz="1600" b="1" dirty="0">
              <a:solidFill>
                <a:schemeClr val="tx1"/>
              </a:solidFill>
            </a:rPr>
            <a:t> </a:t>
          </a: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a:scene3d>
          <a:camera prst="orthographicFront">
            <a:rot lat="0" lon="0" rev="0"/>
          </a:camera>
          <a:lightRig rig="threePt" dir="t">
            <a:rot lat="0" lon="0" rev="1200000"/>
          </a:lightRig>
        </a:scene3d>
        <a:sp3d/>
      </dgm:spPr>
      <dgm:t>
        <a:bodyPr/>
        <a:lstStyle/>
        <a:p>
          <a:r>
            <a:rPr lang="fr-FR" sz="1400" b="0" dirty="0">
              <a:solidFill>
                <a:schemeClr val="tx1"/>
              </a:solidFill>
            </a:rPr>
            <a:t>Dimension</a:t>
          </a:r>
          <a:r>
            <a:rPr lang="fr-FR" sz="1700" b="1" dirty="0">
              <a:solidFill>
                <a:schemeClr val="tx1"/>
              </a:solidFill>
            </a:rPr>
            <a:t> </a:t>
          </a:r>
          <a:r>
            <a:rPr lang="fr-FR" sz="1600" b="1" dirty="0">
              <a:solidFill>
                <a:schemeClr val="tx1"/>
              </a:solidFill>
            </a:rPr>
            <a:t>socioculturelle</a:t>
          </a:r>
          <a:br>
            <a:rPr lang="fr-FR" sz="1600" b="1" dirty="0">
              <a:solidFill>
                <a:schemeClr val="tx1"/>
              </a:solidFill>
            </a:rPr>
          </a:br>
          <a:r>
            <a:rPr lang="fr-FR" sz="1200" b="1" dirty="0">
              <a:solidFill>
                <a:schemeClr val="tx1"/>
              </a:solidFill>
            </a:rPr>
            <a:t>Développement Durable</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a:scene3d>
          <a:camera prst="orthographicFront">
            <a:rot lat="0" lon="0" rev="0"/>
          </a:camera>
          <a:lightRig rig="threePt" dir="t">
            <a:rot lat="0" lon="0" rev="1200000"/>
          </a:lightRig>
        </a:scene3d>
        <a:sp3d/>
      </dgm:spPr>
      <dgm:t>
        <a:bodyPr lIns="0" tIns="0" rIns="0" anchor="b" anchorCtr="0"/>
        <a:lstStyle/>
        <a:p>
          <a:pPr marL="0" indent="0" algn="ctr">
            <a:spcAft>
              <a:spcPts val="0"/>
            </a:spcAft>
          </a:pPr>
          <a:r>
            <a:rPr lang="fr-FR" sz="1400" b="0" baseline="0" dirty="0">
              <a:solidFill>
                <a:schemeClr val="tx1"/>
              </a:solidFill>
            </a:rPr>
            <a:t>Dimension </a:t>
          </a:r>
          <a:r>
            <a:rPr lang="fr-FR" sz="1400" b="1" baseline="0" dirty="0">
              <a:solidFill>
                <a:schemeClr val="tx1"/>
              </a:solidFill>
            </a:rPr>
            <a:t>ingénierie-design</a:t>
          </a:r>
        </a:p>
        <a:p>
          <a:pPr algn="ctr">
            <a:spcAft>
              <a:spcPts val="0"/>
            </a:spcAft>
          </a:pPr>
          <a:endParaRPr lang="fr-FR" sz="1200" b="1" baseline="0" dirty="0">
            <a:solidFill>
              <a:schemeClr val="tx1"/>
            </a:solidFill>
          </a:endParaRPr>
        </a:p>
        <a:p>
          <a:pPr algn="ctr">
            <a:spcAft>
              <a:spcPts val="0"/>
            </a:spcAft>
          </a:pPr>
          <a:endParaRPr lang="fr-FR" sz="1200" b="1" baseline="0" dirty="0">
            <a:solidFill>
              <a:schemeClr val="tx1"/>
            </a:solidFill>
          </a:endParaRPr>
        </a:p>
        <a:p>
          <a:pPr algn="ctr">
            <a:spcAft>
              <a:spcPts val="0"/>
            </a:spcAft>
          </a:pPr>
          <a:endParaRPr lang="fr-FR" sz="1200" b="1" baseline="0" dirty="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312"/>
      <dgm:spPr/>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pt>
    <dgm:pt modelId="{4EC56D41-A0D2-49E4-89E2-7E20D92B96E5}" type="pres">
      <dgm:prSet presAssocID="{0D5BEDC3-A63A-4300-8ADD-56A47DE8D6D1}" presName="wedge2" presStyleLbl="node1" presStyleIdx="1" presStyleCnt="3" custScaleX="100000" custScaleY="100000" custLinFactNeighborX="80" custLinFactNeighborY="-951"/>
      <dgm:spPr/>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pt>
    <dgm:pt modelId="{9B848C34-4BFB-4D45-923A-E6F682FCFCCA}" type="pres">
      <dgm:prSet presAssocID="{0D5BEDC3-A63A-4300-8ADD-56A47DE8D6D1}" presName="wedge3" presStyleLbl="node1" presStyleIdx="2" presStyleCnt="3" custLinFactNeighborX="-1445" custLinFactNeighborY="-3288"/>
      <dgm:spPr/>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pt>
  </dgm:ptLst>
  <dgm:cxnLst>
    <dgm:cxn modelId="{2F251D12-D770-ED45-8DB7-8DBD0F5DD2B3}" type="presOf" srcId="{FAC96BBC-E70B-4A01-A869-009A30B96857}" destId="{6C06388F-54D5-427C-8AC6-496EBCE30733}"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19152D1E-24EB-44A9-9771-CA3D547EC2AC}" srcId="{0D5BEDC3-A63A-4300-8ADD-56A47DE8D6D1}" destId="{457B5753-BE04-4427-BF43-78D2E082050F}" srcOrd="0" destOrd="0" parTransId="{AFA47B3D-22BF-4A9D-BA2E-33061659EF65}" sibTransId="{E818318C-F7C5-47FE-978B-20F3D0BE98A5}"/>
    <dgm:cxn modelId="{DB90451E-C136-914F-AF25-D77CBB698426}" type="presOf" srcId="{FAC96BBC-E70B-4A01-A869-009A30B96857}" destId="{9B848C34-4BFB-4D45-923A-E6F682FCFCCA}" srcOrd="0" destOrd="0" presId="urn:microsoft.com/office/officeart/2005/8/layout/chart3"/>
    <dgm:cxn modelId="{BEF0CB3D-F687-4E4D-9B92-FBAF9906F304}" type="presOf" srcId="{0D5BEDC3-A63A-4300-8ADD-56A47DE8D6D1}" destId="{70580A2D-BDFA-41EF-83F5-DF3072504320}" srcOrd="0" destOrd="0" presId="urn:microsoft.com/office/officeart/2005/8/layout/chart3"/>
    <dgm:cxn modelId="{9DCCD73F-6A10-BE48-9076-E8064BE7FD5C}" type="presOf" srcId="{D049336E-53B7-4724-ADAD-EBF81DBC3F0F}" destId="{4EC56D41-A0D2-49E4-89E2-7E20D92B96E5}" srcOrd="0" destOrd="0" presId="urn:microsoft.com/office/officeart/2005/8/layout/chart3"/>
    <dgm:cxn modelId="{7251A763-85CD-1A46-AB64-7FF5EB593BF7}" type="presOf" srcId="{D049336E-53B7-4724-ADAD-EBF81DBC3F0F}" destId="{925AD94C-CB63-4D15-B3A9-F9288EE460F7}" srcOrd="1" destOrd="0" presId="urn:microsoft.com/office/officeart/2005/8/layout/chart3"/>
    <dgm:cxn modelId="{ACD769BE-FB0D-F144-8D42-63630A57446A}" type="presOf" srcId="{457B5753-BE04-4427-BF43-78D2E082050F}" destId="{135D9BB0-4F71-44C6-BEE3-E199E561AD2B}" srcOrd="1" destOrd="0" presId="urn:microsoft.com/office/officeart/2005/8/layout/chart3"/>
    <dgm:cxn modelId="{AC3A0AED-DBFD-6C42-9168-BA0DECC15E5D}" type="presOf" srcId="{457B5753-BE04-4427-BF43-78D2E082050F}" destId="{4F669CC3-7B5B-4B7B-A754-47B608F8F562}"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BA0CA91E-AD2D-4245-A6A5-F526B9D40AC5}" type="presParOf" srcId="{70580A2D-BDFA-41EF-83F5-DF3072504320}" destId="{4F669CC3-7B5B-4B7B-A754-47B608F8F562}" srcOrd="0" destOrd="0" presId="urn:microsoft.com/office/officeart/2005/8/layout/chart3"/>
    <dgm:cxn modelId="{97DAC1A6-EB57-D243-8AB2-D08F9C4EEE07}" type="presParOf" srcId="{70580A2D-BDFA-41EF-83F5-DF3072504320}" destId="{135D9BB0-4F71-44C6-BEE3-E199E561AD2B}" srcOrd="1" destOrd="0" presId="urn:microsoft.com/office/officeart/2005/8/layout/chart3"/>
    <dgm:cxn modelId="{A4BEEA14-E7DD-C244-BCBD-CFF7310577D9}" type="presParOf" srcId="{70580A2D-BDFA-41EF-83F5-DF3072504320}" destId="{4EC56D41-A0D2-49E4-89E2-7E20D92B96E5}" srcOrd="2" destOrd="0" presId="urn:microsoft.com/office/officeart/2005/8/layout/chart3"/>
    <dgm:cxn modelId="{DB9A2A8E-B499-7A40-BABA-69134C4037C0}" type="presParOf" srcId="{70580A2D-BDFA-41EF-83F5-DF3072504320}" destId="{925AD94C-CB63-4D15-B3A9-F9288EE460F7}" srcOrd="3" destOrd="0" presId="urn:microsoft.com/office/officeart/2005/8/layout/chart3"/>
    <dgm:cxn modelId="{F8F2DB6D-FDF3-424C-8606-BAB5932CB382}" type="presParOf" srcId="{70580A2D-BDFA-41EF-83F5-DF3072504320}" destId="{9B848C34-4BFB-4D45-923A-E6F682FCFCCA}" srcOrd="4" destOrd="0" presId="urn:microsoft.com/office/officeart/2005/8/layout/chart3"/>
    <dgm:cxn modelId="{716BE240-91B4-5B4A-8E72-37A2F9486A6E}" type="presParOf" srcId="{70580A2D-BDFA-41EF-83F5-DF3072504320}" destId="{6C06388F-54D5-427C-8AC6-496EBCE30733}" srcOrd="5" destOrd="0" presId="urn:microsoft.com/office/officeart/2005/8/layout/chart3"/>
  </dgm:cxnLst>
  <dgm:bg>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 qsTypeId="urn:microsoft.com/office/officeart/2005/8/quickstyle/simple5" qsCatId="simple" csTypeId="urn:microsoft.com/office/officeart/2005/8/colors/colorful1" csCatId="colorful" phldr="1"/>
      <dgm:spPr/>
      <dgm:t>
        <a:bodyPr/>
        <a:lstStyle/>
        <a:p>
          <a:endParaRPr lang="fr-FR"/>
        </a:p>
      </dgm:t>
    </dgm:pt>
    <dgm:pt modelId="{457B5753-BE04-4427-BF43-78D2E082050F}">
      <dgm:prSet phldrT="[Texte]" custT="1"/>
      <dgm:spPr>
        <a:scene3d>
          <a:camera prst="orthographicFront">
            <a:rot lat="0" lon="0" rev="0"/>
          </a:camera>
          <a:lightRig rig="threePt" dir="t">
            <a:rot lat="0" lon="0" rev="1200000"/>
          </a:lightRig>
        </a:scene3d>
        <a:sp3d/>
      </dgm:spPr>
      <dgm:t>
        <a:bodyPr/>
        <a:lstStyle/>
        <a:p>
          <a:r>
            <a:rPr lang="fr-FR" sz="1400" b="0" dirty="0">
              <a:solidFill>
                <a:schemeClr val="tx1"/>
              </a:solidFill>
            </a:rPr>
            <a:t>Dimension</a:t>
          </a:r>
          <a:r>
            <a:rPr lang="fr-FR" sz="1400" b="1" dirty="0">
              <a:solidFill>
                <a:schemeClr val="tx1"/>
              </a:solidFill>
            </a:rPr>
            <a:t> </a:t>
          </a:r>
          <a:r>
            <a:rPr lang="fr-FR" sz="1600" b="1" dirty="0">
              <a:solidFill>
                <a:schemeClr val="tx1"/>
              </a:solidFill>
            </a:rPr>
            <a:t>scientifique et technique</a:t>
          </a:r>
        </a:p>
        <a:p>
          <a:r>
            <a:rPr lang="fr-FR" sz="1600" b="1" dirty="0">
              <a:solidFill>
                <a:schemeClr val="tx1"/>
              </a:solidFill>
            </a:rPr>
            <a:t> </a:t>
          </a: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a:scene3d>
          <a:camera prst="orthographicFront">
            <a:rot lat="0" lon="0" rev="0"/>
          </a:camera>
          <a:lightRig rig="threePt" dir="t">
            <a:rot lat="0" lon="0" rev="1200000"/>
          </a:lightRig>
        </a:scene3d>
        <a:sp3d/>
      </dgm:spPr>
      <dgm:t>
        <a:bodyPr/>
        <a:lstStyle/>
        <a:p>
          <a:r>
            <a:rPr lang="fr-FR" sz="1400" b="0" dirty="0">
              <a:solidFill>
                <a:schemeClr val="tx1"/>
              </a:solidFill>
            </a:rPr>
            <a:t>Dimension</a:t>
          </a:r>
          <a:r>
            <a:rPr lang="fr-FR" sz="1700" b="1" dirty="0">
              <a:solidFill>
                <a:schemeClr val="tx1"/>
              </a:solidFill>
            </a:rPr>
            <a:t> </a:t>
          </a:r>
          <a:r>
            <a:rPr lang="fr-FR" sz="1600" b="1" dirty="0">
              <a:solidFill>
                <a:schemeClr val="tx1"/>
              </a:solidFill>
            </a:rPr>
            <a:t>socioculturelle</a:t>
          </a:r>
          <a:br>
            <a:rPr lang="fr-FR" sz="1600" b="1" dirty="0">
              <a:solidFill>
                <a:schemeClr val="tx1"/>
              </a:solidFill>
            </a:rPr>
          </a:br>
          <a:r>
            <a:rPr lang="fr-FR" sz="1200" b="1" dirty="0">
              <a:solidFill>
                <a:schemeClr val="tx1"/>
              </a:solidFill>
            </a:rPr>
            <a:t>Développement Durable</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a:scene3d>
          <a:camera prst="orthographicFront">
            <a:rot lat="0" lon="0" rev="0"/>
          </a:camera>
          <a:lightRig rig="threePt" dir="t">
            <a:rot lat="0" lon="0" rev="1200000"/>
          </a:lightRig>
        </a:scene3d>
        <a:sp3d/>
      </dgm:spPr>
      <dgm:t>
        <a:bodyPr lIns="0" tIns="0" rIns="0" anchor="b" anchorCtr="0"/>
        <a:lstStyle/>
        <a:p>
          <a:pPr marL="0" indent="0" algn="ctr">
            <a:spcAft>
              <a:spcPts val="0"/>
            </a:spcAft>
          </a:pPr>
          <a:r>
            <a:rPr lang="fr-FR" sz="1400" b="0" baseline="0" dirty="0">
              <a:solidFill>
                <a:schemeClr val="tx1"/>
              </a:solidFill>
            </a:rPr>
            <a:t>Dimension </a:t>
          </a:r>
          <a:r>
            <a:rPr lang="fr-FR" sz="1400" b="1" baseline="0" dirty="0">
              <a:solidFill>
                <a:schemeClr val="tx1"/>
              </a:solidFill>
            </a:rPr>
            <a:t>ingénierie-design</a:t>
          </a:r>
        </a:p>
        <a:p>
          <a:pPr algn="ctr">
            <a:spcAft>
              <a:spcPts val="0"/>
            </a:spcAft>
          </a:pPr>
          <a:endParaRPr lang="fr-FR" sz="1200" b="1" baseline="0" dirty="0">
            <a:solidFill>
              <a:schemeClr val="tx1"/>
            </a:solidFill>
          </a:endParaRPr>
        </a:p>
        <a:p>
          <a:pPr algn="ctr">
            <a:spcAft>
              <a:spcPts val="0"/>
            </a:spcAft>
          </a:pPr>
          <a:endParaRPr lang="fr-FR" sz="1200" b="1" baseline="0" dirty="0">
            <a:solidFill>
              <a:schemeClr val="tx1"/>
            </a:solidFill>
          </a:endParaRPr>
        </a:p>
        <a:p>
          <a:pPr algn="ctr">
            <a:spcAft>
              <a:spcPts val="0"/>
            </a:spcAft>
          </a:pPr>
          <a:endParaRPr lang="fr-FR" sz="1200" b="1" baseline="0" dirty="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312"/>
      <dgm:spPr/>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pt>
    <dgm:pt modelId="{4EC56D41-A0D2-49E4-89E2-7E20D92B96E5}" type="pres">
      <dgm:prSet presAssocID="{0D5BEDC3-A63A-4300-8ADD-56A47DE8D6D1}" presName="wedge2" presStyleLbl="node1" presStyleIdx="1" presStyleCnt="3" custScaleX="100000" custScaleY="100000" custLinFactNeighborX="80" custLinFactNeighborY="-951"/>
      <dgm:spPr/>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pt>
    <dgm:pt modelId="{9B848C34-4BFB-4D45-923A-E6F682FCFCCA}" type="pres">
      <dgm:prSet presAssocID="{0D5BEDC3-A63A-4300-8ADD-56A47DE8D6D1}" presName="wedge3" presStyleLbl="node1" presStyleIdx="2" presStyleCnt="3" custLinFactNeighborX="-1445" custLinFactNeighborY="-3288"/>
      <dgm:spPr/>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pt>
  </dgm:ptLst>
  <dgm:cxnLst>
    <dgm:cxn modelId="{2F251D12-D770-ED45-8DB7-8DBD0F5DD2B3}" type="presOf" srcId="{FAC96BBC-E70B-4A01-A869-009A30B96857}" destId="{6C06388F-54D5-427C-8AC6-496EBCE30733}"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19152D1E-24EB-44A9-9771-CA3D547EC2AC}" srcId="{0D5BEDC3-A63A-4300-8ADD-56A47DE8D6D1}" destId="{457B5753-BE04-4427-BF43-78D2E082050F}" srcOrd="0" destOrd="0" parTransId="{AFA47B3D-22BF-4A9D-BA2E-33061659EF65}" sibTransId="{E818318C-F7C5-47FE-978B-20F3D0BE98A5}"/>
    <dgm:cxn modelId="{DB90451E-C136-914F-AF25-D77CBB698426}" type="presOf" srcId="{FAC96BBC-E70B-4A01-A869-009A30B96857}" destId="{9B848C34-4BFB-4D45-923A-E6F682FCFCCA}" srcOrd="0" destOrd="0" presId="urn:microsoft.com/office/officeart/2005/8/layout/chart3"/>
    <dgm:cxn modelId="{BEF0CB3D-F687-4E4D-9B92-FBAF9906F304}" type="presOf" srcId="{0D5BEDC3-A63A-4300-8ADD-56A47DE8D6D1}" destId="{70580A2D-BDFA-41EF-83F5-DF3072504320}" srcOrd="0" destOrd="0" presId="urn:microsoft.com/office/officeart/2005/8/layout/chart3"/>
    <dgm:cxn modelId="{9DCCD73F-6A10-BE48-9076-E8064BE7FD5C}" type="presOf" srcId="{D049336E-53B7-4724-ADAD-EBF81DBC3F0F}" destId="{4EC56D41-A0D2-49E4-89E2-7E20D92B96E5}" srcOrd="0" destOrd="0" presId="urn:microsoft.com/office/officeart/2005/8/layout/chart3"/>
    <dgm:cxn modelId="{7251A763-85CD-1A46-AB64-7FF5EB593BF7}" type="presOf" srcId="{D049336E-53B7-4724-ADAD-EBF81DBC3F0F}" destId="{925AD94C-CB63-4D15-B3A9-F9288EE460F7}" srcOrd="1" destOrd="0" presId="urn:microsoft.com/office/officeart/2005/8/layout/chart3"/>
    <dgm:cxn modelId="{ACD769BE-FB0D-F144-8D42-63630A57446A}" type="presOf" srcId="{457B5753-BE04-4427-BF43-78D2E082050F}" destId="{135D9BB0-4F71-44C6-BEE3-E199E561AD2B}" srcOrd="1" destOrd="0" presId="urn:microsoft.com/office/officeart/2005/8/layout/chart3"/>
    <dgm:cxn modelId="{AC3A0AED-DBFD-6C42-9168-BA0DECC15E5D}" type="presOf" srcId="{457B5753-BE04-4427-BF43-78D2E082050F}" destId="{4F669CC3-7B5B-4B7B-A754-47B608F8F562}"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BA0CA91E-AD2D-4245-A6A5-F526B9D40AC5}" type="presParOf" srcId="{70580A2D-BDFA-41EF-83F5-DF3072504320}" destId="{4F669CC3-7B5B-4B7B-A754-47B608F8F562}" srcOrd="0" destOrd="0" presId="urn:microsoft.com/office/officeart/2005/8/layout/chart3"/>
    <dgm:cxn modelId="{97DAC1A6-EB57-D243-8AB2-D08F9C4EEE07}" type="presParOf" srcId="{70580A2D-BDFA-41EF-83F5-DF3072504320}" destId="{135D9BB0-4F71-44C6-BEE3-E199E561AD2B}" srcOrd="1" destOrd="0" presId="urn:microsoft.com/office/officeart/2005/8/layout/chart3"/>
    <dgm:cxn modelId="{A4BEEA14-E7DD-C244-BCBD-CFF7310577D9}" type="presParOf" srcId="{70580A2D-BDFA-41EF-83F5-DF3072504320}" destId="{4EC56D41-A0D2-49E4-89E2-7E20D92B96E5}" srcOrd="2" destOrd="0" presId="urn:microsoft.com/office/officeart/2005/8/layout/chart3"/>
    <dgm:cxn modelId="{DB9A2A8E-B499-7A40-BABA-69134C4037C0}" type="presParOf" srcId="{70580A2D-BDFA-41EF-83F5-DF3072504320}" destId="{925AD94C-CB63-4D15-B3A9-F9288EE460F7}" srcOrd="3" destOrd="0" presId="urn:microsoft.com/office/officeart/2005/8/layout/chart3"/>
    <dgm:cxn modelId="{F8F2DB6D-FDF3-424C-8606-BAB5932CB382}" type="presParOf" srcId="{70580A2D-BDFA-41EF-83F5-DF3072504320}" destId="{9B848C34-4BFB-4D45-923A-E6F682FCFCCA}" srcOrd="4" destOrd="0" presId="urn:microsoft.com/office/officeart/2005/8/layout/chart3"/>
    <dgm:cxn modelId="{716BE240-91B4-5B4A-8E72-37A2F9486A6E}" type="presParOf" srcId="{70580A2D-BDFA-41EF-83F5-DF3072504320}" destId="{6C06388F-54D5-427C-8AC6-496EBCE30733}" srcOrd="5" destOrd="0" presId="urn:microsoft.com/office/officeart/2005/8/layout/chart3"/>
  </dgm:cxnLst>
  <dgm:bg>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 qsTypeId="urn:microsoft.com/office/officeart/2005/8/quickstyle/simple5" qsCatId="simple" csTypeId="urn:microsoft.com/office/officeart/2005/8/colors/colorful1" csCatId="colorful" phldr="1"/>
      <dgm:spPr/>
      <dgm:t>
        <a:bodyPr/>
        <a:lstStyle/>
        <a:p>
          <a:endParaRPr lang="fr-FR"/>
        </a:p>
      </dgm:t>
    </dgm:pt>
    <dgm:pt modelId="{457B5753-BE04-4427-BF43-78D2E082050F}">
      <dgm:prSet phldrT="[Texte]" custT="1"/>
      <dgm:spPr>
        <a:scene3d>
          <a:camera prst="orthographicFront">
            <a:rot lat="0" lon="0" rev="0"/>
          </a:camera>
          <a:lightRig rig="threePt" dir="t">
            <a:rot lat="0" lon="0" rev="1200000"/>
          </a:lightRig>
        </a:scene3d>
        <a:sp3d/>
      </dgm:spPr>
      <dgm:t>
        <a:bodyPr/>
        <a:lstStyle/>
        <a:p>
          <a:r>
            <a:rPr lang="fr-FR" sz="1400" b="0" dirty="0">
              <a:solidFill>
                <a:schemeClr val="tx1"/>
              </a:solidFill>
            </a:rPr>
            <a:t>Dimension</a:t>
          </a:r>
          <a:r>
            <a:rPr lang="fr-FR" sz="1400" b="1" dirty="0">
              <a:solidFill>
                <a:schemeClr val="tx1"/>
              </a:solidFill>
            </a:rPr>
            <a:t> </a:t>
          </a:r>
          <a:r>
            <a:rPr lang="fr-FR" sz="1600" b="1" dirty="0">
              <a:solidFill>
                <a:schemeClr val="tx1"/>
              </a:solidFill>
            </a:rPr>
            <a:t>scientifique et technique</a:t>
          </a:r>
        </a:p>
        <a:p>
          <a:r>
            <a:rPr lang="fr-FR" sz="1600" b="1" dirty="0">
              <a:solidFill>
                <a:schemeClr val="tx1"/>
              </a:solidFill>
            </a:rPr>
            <a:t> </a:t>
          </a: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a:scene3d>
          <a:camera prst="orthographicFront">
            <a:rot lat="0" lon="0" rev="0"/>
          </a:camera>
          <a:lightRig rig="threePt" dir="t">
            <a:rot lat="0" lon="0" rev="1200000"/>
          </a:lightRig>
        </a:scene3d>
        <a:sp3d/>
      </dgm:spPr>
      <dgm:t>
        <a:bodyPr/>
        <a:lstStyle/>
        <a:p>
          <a:r>
            <a:rPr lang="fr-FR" sz="1400" b="0" dirty="0">
              <a:solidFill>
                <a:schemeClr val="tx1"/>
              </a:solidFill>
            </a:rPr>
            <a:t>Dimension</a:t>
          </a:r>
          <a:r>
            <a:rPr lang="fr-FR" sz="1700" b="1" dirty="0">
              <a:solidFill>
                <a:schemeClr val="tx1"/>
              </a:solidFill>
            </a:rPr>
            <a:t> </a:t>
          </a:r>
          <a:r>
            <a:rPr lang="fr-FR" sz="1600" b="1" dirty="0">
              <a:solidFill>
                <a:schemeClr val="tx1"/>
              </a:solidFill>
            </a:rPr>
            <a:t>socioculturelle</a:t>
          </a:r>
          <a:br>
            <a:rPr lang="fr-FR" sz="1600" b="1" dirty="0">
              <a:solidFill>
                <a:schemeClr val="tx1"/>
              </a:solidFill>
            </a:rPr>
          </a:br>
          <a:r>
            <a:rPr lang="fr-FR" sz="1200" b="1" dirty="0">
              <a:solidFill>
                <a:schemeClr val="tx1"/>
              </a:solidFill>
            </a:rPr>
            <a:t>Développement Durable</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a:scene3d>
          <a:camera prst="orthographicFront">
            <a:rot lat="0" lon="0" rev="0"/>
          </a:camera>
          <a:lightRig rig="threePt" dir="t">
            <a:rot lat="0" lon="0" rev="1200000"/>
          </a:lightRig>
        </a:scene3d>
        <a:sp3d/>
      </dgm:spPr>
      <dgm:t>
        <a:bodyPr lIns="0" tIns="0" rIns="0" anchor="b" anchorCtr="0"/>
        <a:lstStyle/>
        <a:p>
          <a:pPr marL="0" indent="0" algn="ctr">
            <a:spcAft>
              <a:spcPts val="0"/>
            </a:spcAft>
          </a:pPr>
          <a:r>
            <a:rPr lang="fr-FR" sz="1400" b="0" baseline="0" dirty="0">
              <a:solidFill>
                <a:schemeClr val="tx1"/>
              </a:solidFill>
            </a:rPr>
            <a:t>Dimension </a:t>
          </a:r>
          <a:r>
            <a:rPr lang="fr-FR" sz="1400" b="1" baseline="0" dirty="0">
              <a:solidFill>
                <a:schemeClr val="tx1"/>
              </a:solidFill>
            </a:rPr>
            <a:t>ingénierie-design</a:t>
          </a:r>
        </a:p>
        <a:p>
          <a:pPr algn="ctr">
            <a:spcAft>
              <a:spcPts val="0"/>
            </a:spcAft>
          </a:pPr>
          <a:endParaRPr lang="fr-FR" sz="1200" b="1" baseline="0" dirty="0">
            <a:solidFill>
              <a:schemeClr val="tx1"/>
            </a:solidFill>
          </a:endParaRPr>
        </a:p>
        <a:p>
          <a:pPr algn="ctr">
            <a:spcAft>
              <a:spcPts val="0"/>
            </a:spcAft>
          </a:pPr>
          <a:endParaRPr lang="fr-FR" sz="1200" b="1" baseline="0" dirty="0">
            <a:solidFill>
              <a:schemeClr val="tx1"/>
            </a:solidFill>
          </a:endParaRPr>
        </a:p>
        <a:p>
          <a:pPr algn="ctr">
            <a:spcAft>
              <a:spcPts val="0"/>
            </a:spcAft>
          </a:pPr>
          <a:endParaRPr lang="fr-FR" sz="1200" b="1" baseline="0" dirty="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312"/>
      <dgm:spPr/>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pt>
    <dgm:pt modelId="{4EC56D41-A0D2-49E4-89E2-7E20D92B96E5}" type="pres">
      <dgm:prSet presAssocID="{0D5BEDC3-A63A-4300-8ADD-56A47DE8D6D1}" presName="wedge2" presStyleLbl="node1" presStyleIdx="1" presStyleCnt="3" custScaleX="100000" custScaleY="100000" custLinFactNeighborX="80" custLinFactNeighborY="-951"/>
      <dgm:spPr/>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pt>
    <dgm:pt modelId="{9B848C34-4BFB-4D45-923A-E6F682FCFCCA}" type="pres">
      <dgm:prSet presAssocID="{0D5BEDC3-A63A-4300-8ADD-56A47DE8D6D1}" presName="wedge3" presStyleLbl="node1" presStyleIdx="2" presStyleCnt="3" custLinFactNeighborX="-1445" custLinFactNeighborY="-3288"/>
      <dgm:spPr/>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pt>
  </dgm:ptLst>
  <dgm:cxnLst>
    <dgm:cxn modelId="{2F251D12-D770-ED45-8DB7-8DBD0F5DD2B3}" type="presOf" srcId="{FAC96BBC-E70B-4A01-A869-009A30B96857}" destId="{6C06388F-54D5-427C-8AC6-496EBCE30733}"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19152D1E-24EB-44A9-9771-CA3D547EC2AC}" srcId="{0D5BEDC3-A63A-4300-8ADD-56A47DE8D6D1}" destId="{457B5753-BE04-4427-BF43-78D2E082050F}" srcOrd="0" destOrd="0" parTransId="{AFA47B3D-22BF-4A9D-BA2E-33061659EF65}" sibTransId="{E818318C-F7C5-47FE-978B-20F3D0BE98A5}"/>
    <dgm:cxn modelId="{DB90451E-C136-914F-AF25-D77CBB698426}" type="presOf" srcId="{FAC96BBC-E70B-4A01-A869-009A30B96857}" destId="{9B848C34-4BFB-4D45-923A-E6F682FCFCCA}" srcOrd="0" destOrd="0" presId="urn:microsoft.com/office/officeart/2005/8/layout/chart3"/>
    <dgm:cxn modelId="{BEF0CB3D-F687-4E4D-9B92-FBAF9906F304}" type="presOf" srcId="{0D5BEDC3-A63A-4300-8ADD-56A47DE8D6D1}" destId="{70580A2D-BDFA-41EF-83F5-DF3072504320}" srcOrd="0" destOrd="0" presId="urn:microsoft.com/office/officeart/2005/8/layout/chart3"/>
    <dgm:cxn modelId="{9DCCD73F-6A10-BE48-9076-E8064BE7FD5C}" type="presOf" srcId="{D049336E-53B7-4724-ADAD-EBF81DBC3F0F}" destId="{4EC56D41-A0D2-49E4-89E2-7E20D92B96E5}" srcOrd="0" destOrd="0" presId="urn:microsoft.com/office/officeart/2005/8/layout/chart3"/>
    <dgm:cxn modelId="{7251A763-85CD-1A46-AB64-7FF5EB593BF7}" type="presOf" srcId="{D049336E-53B7-4724-ADAD-EBF81DBC3F0F}" destId="{925AD94C-CB63-4D15-B3A9-F9288EE460F7}" srcOrd="1" destOrd="0" presId="urn:microsoft.com/office/officeart/2005/8/layout/chart3"/>
    <dgm:cxn modelId="{ACD769BE-FB0D-F144-8D42-63630A57446A}" type="presOf" srcId="{457B5753-BE04-4427-BF43-78D2E082050F}" destId="{135D9BB0-4F71-44C6-BEE3-E199E561AD2B}" srcOrd="1" destOrd="0" presId="urn:microsoft.com/office/officeart/2005/8/layout/chart3"/>
    <dgm:cxn modelId="{AC3A0AED-DBFD-6C42-9168-BA0DECC15E5D}" type="presOf" srcId="{457B5753-BE04-4427-BF43-78D2E082050F}" destId="{4F669CC3-7B5B-4B7B-A754-47B608F8F562}"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BA0CA91E-AD2D-4245-A6A5-F526B9D40AC5}" type="presParOf" srcId="{70580A2D-BDFA-41EF-83F5-DF3072504320}" destId="{4F669CC3-7B5B-4B7B-A754-47B608F8F562}" srcOrd="0" destOrd="0" presId="urn:microsoft.com/office/officeart/2005/8/layout/chart3"/>
    <dgm:cxn modelId="{97DAC1A6-EB57-D243-8AB2-D08F9C4EEE07}" type="presParOf" srcId="{70580A2D-BDFA-41EF-83F5-DF3072504320}" destId="{135D9BB0-4F71-44C6-BEE3-E199E561AD2B}" srcOrd="1" destOrd="0" presId="urn:microsoft.com/office/officeart/2005/8/layout/chart3"/>
    <dgm:cxn modelId="{A4BEEA14-E7DD-C244-BCBD-CFF7310577D9}" type="presParOf" srcId="{70580A2D-BDFA-41EF-83F5-DF3072504320}" destId="{4EC56D41-A0D2-49E4-89E2-7E20D92B96E5}" srcOrd="2" destOrd="0" presId="urn:microsoft.com/office/officeart/2005/8/layout/chart3"/>
    <dgm:cxn modelId="{DB9A2A8E-B499-7A40-BABA-69134C4037C0}" type="presParOf" srcId="{70580A2D-BDFA-41EF-83F5-DF3072504320}" destId="{925AD94C-CB63-4D15-B3A9-F9288EE460F7}" srcOrd="3" destOrd="0" presId="urn:microsoft.com/office/officeart/2005/8/layout/chart3"/>
    <dgm:cxn modelId="{F8F2DB6D-FDF3-424C-8606-BAB5932CB382}" type="presParOf" srcId="{70580A2D-BDFA-41EF-83F5-DF3072504320}" destId="{9B848C34-4BFB-4D45-923A-E6F682FCFCCA}" srcOrd="4" destOrd="0" presId="urn:microsoft.com/office/officeart/2005/8/layout/chart3"/>
    <dgm:cxn modelId="{716BE240-91B4-5B4A-8E72-37A2F9486A6E}" type="presParOf" srcId="{70580A2D-BDFA-41EF-83F5-DF3072504320}" destId="{6C06388F-54D5-427C-8AC6-496EBCE30733}" srcOrd="5" destOrd="0" presId="urn:microsoft.com/office/officeart/2005/8/layout/chart3"/>
  </dgm:cxnLst>
  <dgm:bg>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 qsTypeId="urn:microsoft.com/office/officeart/2005/8/quickstyle/simple5" qsCatId="simple" csTypeId="urn:microsoft.com/office/officeart/2005/8/colors/colorful1" csCatId="colorful" phldr="1"/>
      <dgm:spPr/>
      <dgm:t>
        <a:bodyPr/>
        <a:lstStyle/>
        <a:p>
          <a:endParaRPr lang="fr-FR"/>
        </a:p>
      </dgm:t>
    </dgm:pt>
    <dgm:pt modelId="{457B5753-BE04-4427-BF43-78D2E082050F}">
      <dgm:prSet phldrT="[Texte]" custT="1"/>
      <dgm:spPr>
        <a:scene3d>
          <a:camera prst="orthographicFront">
            <a:rot lat="0" lon="0" rev="0"/>
          </a:camera>
          <a:lightRig rig="threePt" dir="t">
            <a:rot lat="0" lon="0" rev="1200000"/>
          </a:lightRig>
        </a:scene3d>
        <a:sp3d/>
      </dgm:spPr>
      <dgm:t>
        <a:bodyPr/>
        <a:lstStyle/>
        <a:p>
          <a:r>
            <a:rPr lang="fr-FR" sz="1400" b="0" dirty="0">
              <a:solidFill>
                <a:schemeClr val="tx1"/>
              </a:solidFill>
            </a:rPr>
            <a:t> </a:t>
          </a:r>
          <a:endParaRPr lang="fr-FR" sz="1600" b="1" dirty="0">
            <a:solidFill>
              <a:schemeClr val="tx1"/>
            </a:solidFill>
          </a:endParaRPr>
        </a:p>
        <a:p>
          <a:r>
            <a:rPr lang="fr-FR" sz="1600" b="1" dirty="0">
              <a:solidFill>
                <a:schemeClr val="tx1"/>
              </a:solidFill>
            </a:rPr>
            <a:t> </a:t>
          </a:r>
        </a:p>
      </dgm:t>
    </dgm:pt>
    <dgm:pt modelId="{E818318C-F7C5-47FE-978B-20F3D0BE98A5}" type="sibTrans" cxnId="{19152D1E-24EB-44A9-9771-CA3D547EC2AC}">
      <dgm:prSet/>
      <dgm:spPr/>
      <dgm:t>
        <a:bodyPr/>
        <a:lstStyle/>
        <a:p>
          <a:endParaRPr lang="fr-FR">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D049336E-53B7-4724-ADAD-EBF81DBC3F0F}">
      <dgm:prSet phldrT="[Texte]" custT="1"/>
      <dgm:spPr>
        <a:scene3d>
          <a:camera prst="orthographicFront">
            <a:rot lat="0" lon="0" rev="0"/>
          </a:camera>
          <a:lightRig rig="threePt" dir="t">
            <a:rot lat="0" lon="0" rev="1200000"/>
          </a:lightRig>
        </a:scene3d>
        <a:sp3d/>
      </dgm:spPr>
      <dgm:t>
        <a:bodyPr/>
        <a:lstStyle/>
        <a:p>
          <a:pPr algn="r"/>
          <a:r>
            <a:rPr lang="fr-FR" sz="1400" b="0" dirty="0">
              <a:solidFill>
                <a:schemeClr val="tx1"/>
              </a:solidFill>
            </a:rPr>
            <a:t> </a:t>
          </a:r>
          <a:endParaRPr lang="fr-FR" sz="1600" dirty="0">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AC96BBC-E70B-4A01-A869-009A30B96857}">
      <dgm:prSet phldrT="[Texte]" custT="1"/>
      <dgm:spPr>
        <a:scene3d>
          <a:camera prst="orthographicFront">
            <a:rot lat="0" lon="0" rev="0"/>
          </a:camera>
          <a:lightRig rig="threePt" dir="t">
            <a:rot lat="0" lon="0" rev="1200000"/>
          </a:lightRig>
        </a:scene3d>
        <a:sp3d/>
      </dgm:spPr>
      <dgm:t>
        <a:bodyPr lIns="0" tIns="0" rIns="0" anchor="b" anchorCtr="0"/>
        <a:lstStyle/>
        <a:p>
          <a:pPr marL="0" indent="0" algn="ctr">
            <a:spcAft>
              <a:spcPts val="0"/>
            </a:spcAft>
          </a:pPr>
          <a:r>
            <a:rPr lang="fr-FR" sz="1400" b="0" baseline="0" dirty="0">
              <a:solidFill>
                <a:schemeClr val="tx1"/>
              </a:solidFill>
            </a:rPr>
            <a:t> </a:t>
          </a:r>
          <a:endParaRPr lang="fr-FR" sz="1400" b="1" baseline="0" dirty="0">
            <a:solidFill>
              <a:schemeClr val="tx1"/>
            </a:solidFill>
          </a:endParaRPr>
        </a:p>
        <a:p>
          <a:pPr algn="ctr">
            <a:spcAft>
              <a:spcPts val="0"/>
            </a:spcAft>
          </a:pPr>
          <a:endParaRPr lang="fr-FR" sz="1200" b="1" baseline="0" dirty="0">
            <a:solidFill>
              <a:schemeClr val="tx1"/>
            </a:solidFill>
          </a:endParaRPr>
        </a:p>
        <a:p>
          <a:pPr algn="ctr">
            <a:spcAft>
              <a:spcPts val="0"/>
            </a:spcAft>
          </a:pPr>
          <a:endParaRPr lang="fr-FR" sz="1200" b="1" baseline="0" dirty="0">
            <a:solidFill>
              <a:schemeClr val="tx1"/>
            </a:solidFill>
          </a:endParaRPr>
        </a:p>
        <a:p>
          <a:pPr algn="ctr">
            <a:spcAft>
              <a:spcPts val="0"/>
            </a:spcAft>
          </a:pPr>
          <a:endParaRPr lang="fr-FR" sz="1200" b="1" baseline="0" dirty="0">
            <a:solidFill>
              <a:schemeClr val="tx1"/>
            </a:solidFill>
          </a:endParaRPr>
        </a:p>
        <a:p>
          <a:pPr algn="ctr">
            <a:spcAft>
              <a:spcPct val="35000"/>
            </a:spcAft>
          </a:pPr>
          <a:endParaRPr lang="fr-FR" sz="1100" dirty="0">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312"/>
      <dgm:spPr/>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pt>
    <dgm:pt modelId="{4EC56D41-A0D2-49E4-89E2-7E20D92B96E5}" type="pres">
      <dgm:prSet presAssocID="{0D5BEDC3-A63A-4300-8ADD-56A47DE8D6D1}" presName="wedge2" presStyleLbl="node1" presStyleIdx="1" presStyleCnt="3" custScaleX="100000" custScaleY="100000" custLinFactNeighborX="80" custLinFactNeighborY="-951"/>
      <dgm:spPr/>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pt>
    <dgm:pt modelId="{9B848C34-4BFB-4D45-923A-E6F682FCFCCA}" type="pres">
      <dgm:prSet presAssocID="{0D5BEDC3-A63A-4300-8ADD-56A47DE8D6D1}" presName="wedge3" presStyleLbl="node1" presStyleIdx="2" presStyleCnt="3" custLinFactNeighborX="-1445" custLinFactNeighborY="-3288"/>
      <dgm:spPr/>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pt>
  </dgm:ptLst>
  <dgm:cxnLst>
    <dgm:cxn modelId="{2F251D12-D770-ED45-8DB7-8DBD0F5DD2B3}" type="presOf" srcId="{FAC96BBC-E70B-4A01-A869-009A30B96857}" destId="{6C06388F-54D5-427C-8AC6-496EBCE30733}"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19152D1E-24EB-44A9-9771-CA3D547EC2AC}" srcId="{0D5BEDC3-A63A-4300-8ADD-56A47DE8D6D1}" destId="{457B5753-BE04-4427-BF43-78D2E082050F}" srcOrd="0" destOrd="0" parTransId="{AFA47B3D-22BF-4A9D-BA2E-33061659EF65}" sibTransId="{E818318C-F7C5-47FE-978B-20F3D0BE98A5}"/>
    <dgm:cxn modelId="{DB90451E-C136-914F-AF25-D77CBB698426}" type="presOf" srcId="{FAC96BBC-E70B-4A01-A869-009A30B96857}" destId="{9B848C34-4BFB-4D45-923A-E6F682FCFCCA}" srcOrd="0" destOrd="0" presId="urn:microsoft.com/office/officeart/2005/8/layout/chart3"/>
    <dgm:cxn modelId="{BEF0CB3D-F687-4E4D-9B92-FBAF9906F304}" type="presOf" srcId="{0D5BEDC3-A63A-4300-8ADD-56A47DE8D6D1}" destId="{70580A2D-BDFA-41EF-83F5-DF3072504320}" srcOrd="0" destOrd="0" presId="urn:microsoft.com/office/officeart/2005/8/layout/chart3"/>
    <dgm:cxn modelId="{9DCCD73F-6A10-BE48-9076-E8064BE7FD5C}" type="presOf" srcId="{D049336E-53B7-4724-ADAD-EBF81DBC3F0F}" destId="{4EC56D41-A0D2-49E4-89E2-7E20D92B96E5}" srcOrd="0" destOrd="0" presId="urn:microsoft.com/office/officeart/2005/8/layout/chart3"/>
    <dgm:cxn modelId="{7251A763-85CD-1A46-AB64-7FF5EB593BF7}" type="presOf" srcId="{D049336E-53B7-4724-ADAD-EBF81DBC3F0F}" destId="{925AD94C-CB63-4D15-B3A9-F9288EE460F7}" srcOrd="1" destOrd="0" presId="urn:microsoft.com/office/officeart/2005/8/layout/chart3"/>
    <dgm:cxn modelId="{ACD769BE-FB0D-F144-8D42-63630A57446A}" type="presOf" srcId="{457B5753-BE04-4427-BF43-78D2E082050F}" destId="{135D9BB0-4F71-44C6-BEE3-E199E561AD2B}" srcOrd="1" destOrd="0" presId="urn:microsoft.com/office/officeart/2005/8/layout/chart3"/>
    <dgm:cxn modelId="{AC3A0AED-DBFD-6C42-9168-BA0DECC15E5D}" type="presOf" srcId="{457B5753-BE04-4427-BF43-78D2E082050F}" destId="{4F669CC3-7B5B-4B7B-A754-47B608F8F562}"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BA0CA91E-AD2D-4245-A6A5-F526B9D40AC5}" type="presParOf" srcId="{70580A2D-BDFA-41EF-83F5-DF3072504320}" destId="{4F669CC3-7B5B-4B7B-A754-47B608F8F562}" srcOrd="0" destOrd="0" presId="urn:microsoft.com/office/officeart/2005/8/layout/chart3"/>
    <dgm:cxn modelId="{97DAC1A6-EB57-D243-8AB2-D08F9C4EEE07}" type="presParOf" srcId="{70580A2D-BDFA-41EF-83F5-DF3072504320}" destId="{135D9BB0-4F71-44C6-BEE3-E199E561AD2B}" srcOrd="1" destOrd="0" presId="urn:microsoft.com/office/officeart/2005/8/layout/chart3"/>
    <dgm:cxn modelId="{A4BEEA14-E7DD-C244-BCBD-CFF7310577D9}" type="presParOf" srcId="{70580A2D-BDFA-41EF-83F5-DF3072504320}" destId="{4EC56D41-A0D2-49E4-89E2-7E20D92B96E5}" srcOrd="2" destOrd="0" presId="urn:microsoft.com/office/officeart/2005/8/layout/chart3"/>
    <dgm:cxn modelId="{DB9A2A8E-B499-7A40-BABA-69134C4037C0}" type="presParOf" srcId="{70580A2D-BDFA-41EF-83F5-DF3072504320}" destId="{925AD94C-CB63-4D15-B3A9-F9288EE460F7}" srcOrd="3" destOrd="0" presId="urn:microsoft.com/office/officeart/2005/8/layout/chart3"/>
    <dgm:cxn modelId="{F8F2DB6D-FDF3-424C-8606-BAB5932CB382}" type="presParOf" srcId="{70580A2D-BDFA-41EF-83F5-DF3072504320}" destId="{9B848C34-4BFB-4D45-923A-E6F682FCFCCA}" srcOrd="4" destOrd="0" presId="urn:microsoft.com/office/officeart/2005/8/layout/chart3"/>
    <dgm:cxn modelId="{716BE240-91B4-5B4A-8E72-37A2F9486A6E}" type="presParOf" srcId="{70580A2D-BDFA-41EF-83F5-DF3072504320}" destId="{6C06388F-54D5-427C-8AC6-496EBCE30733}" srcOrd="5" destOrd="0" presId="urn:microsoft.com/office/officeart/2005/8/layout/chart3"/>
  </dgm:cxnLst>
  <dgm:bg>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 qsTypeId="urn:microsoft.com/office/officeart/2005/8/quickstyle/simple5" qsCatId="simple" csTypeId="urn:microsoft.com/office/officeart/2005/8/colors/colorful1" csCatId="colorful" phldr="1"/>
      <dgm:spPr/>
      <dgm:t>
        <a:bodyPr/>
        <a:lstStyle/>
        <a:p>
          <a:endParaRPr lang="fr-FR"/>
        </a:p>
      </dgm:t>
    </dgm:pt>
    <dgm:pt modelId="{457B5753-BE04-4427-BF43-78D2E082050F}">
      <dgm:prSet phldrT="[Texte]" custT="1"/>
      <dgm:spPr>
        <a:effectLst/>
        <a:scene3d>
          <a:camera prst="orthographicFront">
            <a:rot lat="0" lon="0" rev="0"/>
          </a:camera>
          <a:lightRig rig="threePt" dir="t">
            <a:rot lat="0" lon="0" rev="1200000"/>
          </a:lightRig>
        </a:scene3d>
        <a:sp3d/>
      </dgm:spPr>
      <dgm:t>
        <a:bodyPr/>
        <a:lstStyle/>
        <a:p>
          <a:endParaRPr lang="fr-FR" sz="900" b="1" dirty="0">
            <a:solidFill>
              <a:schemeClr val="tx1"/>
            </a:solidFill>
          </a:endParaRPr>
        </a:p>
        <a:p>
          <a:r>
            <a:rPr lang="fr-FR" sz="1000" b="1" dirty="0">
              <a:solidFill>
                <a:schemeClr val="tx1"/>
              </a:solidFill>
            </a:rPr>
            <a:t>Scientifique et technique</a:t>
          </a:r>
        </a:p>
        <a:p>
          <a:r>
            <a:rPr lang="fr-FR" sz="1000" b="1" dirty="0">
              <a:solidFill>
                <a:schemeClr val="tx1"/>
              </a:solidFill>
            </a:rPr>
            <a:t> </a:t>
          </a: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a:effectLst/>
        <a:scene3d>
          <a:camera prst="orthographicFront">
            <a:rot lat="0" lon="0" rev="0"/>
          </a:camera>
          <a:lightRig rig="threePt" dir="t">
            <a:rot lat="0" lon="0" rev="1200000"/>
          </a:lightRig>
        </a:scene3d>
        <a:sp3d/>
      </dgm:spPr>
      <dgm:t>
        <a:bodyPr/>
        <a:lstStyle/>
        <a:p>
          <a:r>
            <a:rPr lang="fr-FR" sz="1050" b="1" dirty="0">
              <a:solidFill>
                <a:schemeClr val="tx1"/>
              </a:solidFill>
            </a:rPr>
            <a:t>socioculturelle</a:t>
          </a:r>
          <a:r>
            <a:rPr lang="fr-FR" sz="1050" dirty="0">
              <a:solidFill>
                <a:schemeClr val="tx1"/>
              </a:solidFill>
            </a:rPr>
            <a:t> </a:t>
          </a: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a:effectLst/>
        <a:scene3d>
          <a:camera prst="orthographicFront">
            <a:rot lat="0" lon="0" rev="0"/>
          </a:camera>
          <a:lightRig rig="threePt" dir="t">
            <a:rot lat="0" lon="0" rev="1200000"/>
          </a:lightRig>
        </a:scene3d>
        <a:sp3d/>
      </dgm:spPr>
      <dgm:t>
        <a:bodyPr lIns="0" tIns="0" rIns="0" anchor="b" anchorCtr="0"/>
        <a:lstStyle/>
        <a:p>
          <a:pPr marL="0" indent="0" algn="ctr">
            <a:spcAft>
              <a:spcPts val="0"/>
            </a:spcAft>
          </a:pPr>
          <a:r>
            <a:rPr lang="fr-FR" sz="1200" b="1" baseline="0" dirty="0">
              <a:solidFill>
                <a:schemeClr val="tx1"/>
              </a:solidFill>
            </a:rPr>
            <a:t>ingénierie-design</a:t>
          </a:r>
        </a:p>
        <a:p>
          <a:pPr marL="0" indent="0" algn="ctr">
            <a:spcAft>
              <a:spcPts val="0"/>
            </a:spcAft>
          </a:pPr>
          <a:endParaRPr lang="fr-FR" sz="800" b="1" baseline="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312"/>
      <dgm:spPr/>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pt>
    <dgm:pt modelId="{4EC56D41-A0D2-49E4-89E2-7E20D92B96E5}" type="pres">
      <dgm:prSet presAssocID="{0D5BEDC3-A63A-4300-8ADD-56A47DE8D6D1}" presName="wedge2" presStyleLbl="node1" presStyleIdx="1" presStyleCnt="3" custScaleX="100000" custScaleY="100000" custLinFactNeighborX="80" custLinFactNeighborY="-951"/>
      <dgm:spPr/>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pt>
    <dgm:pt modelId="{9B848C34-4BFB-4D45-923A-E6F682FCFCCA}" type="pres">
      <dgm:prSet presAssocID="{0D5BEDC3-A63A-4300-8ADD-56A47DE8D6D1}" presName="wedge3" presStyleLbl="node1" presStyleIdx="2" presStyleCnt="3" custLinFactNeighborX="-1445" custLinFactNeighborY="-3288"/>
      <dgm:spPr/>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pt>
  </dgm:ptLst>
  <dgm:cxnLst>
    <dgm:cxn modelId="{2F251D12-D770-ED45-8DB7-8DBD0F5DD2B3}" type="presOf" srcId="{FAC96BBC-E70B-4A01-A869-009A30B96857}" destId="{6C06388F-54D5-427C-8AC6-496EBCE30733}"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19152D1E-24EB-44A9-9771-CA3D547EC2AC}" srcId="{0D5BEDC3-A63A-4300-8ADD-56A47DE8D6D1}" destId="{457B5753-BE04-4427-BF43-78D2E082050F}" srcOrd="0" destOrd="0" parTransId="{AFA47B3D-22BF-4A9D-BA2E-33061659EF65}" sibTransId="{E818318C-F7C5-47FE-978B-20F3D0BE98A5}"/>
    <dgm:cxn modelId="{DB90451E-C136-914F-AF25-D77CBB698426}" type="presOf" srcId="{FAC96BBC-E70B-4A01-A869-009A30B96857}" destId="{9B848C34-4BFB-4D45-923A-E6F682FCFCCA}" srcOrd="0" destOrd="0" presId="urn:microsoft.com/office/officeart/2005/8/layout/chart3"/>
    <dgm:cxn modelId="{BEF0CB3D-F687-4E4D-9B92-FBAF9906F304}" type="presOf" srcId="{0D5BEDC3-A63A-4300-8ADD-56A47DE8D6D1}" destId="{70580A2D-BDFA-41EF-83F5-DF3072504320}" srcOrd="0" destOrd="0" presId="urn:microsoft.com/office/officeart/2005/8/layout/chart3"/>
    <dgm:cxn modelId="{9DCCD73F-6A10-BE48-9076-E8064BE7FD5C}" type="presOf" srcId="{D049336E-53B7-4724-ADAD-EBF81DBC3F0F}" destId="{4EC56D41-A0D2-49E4-89E2-7E20D92B96E5}" srcOrd="0" destOrd="0" presId="urn:microsoft.com/office/officeart/2005/8/layout/chart3"/>
    <dgm:cxn modelId="{7251A763-85CD-1A46-AB64-7FF5EB593BF7}" type="presOf" srcId="{D049336E-53B7-4724-ADAD-EBF81DBC3F0F}" destId="{925AD94C-CB63-4D15-B3A9-F9288EE460F7}" srcOrd="1" destOrd="0" presId="urn:microsoft.com/office/officeart/2005/8/layout/chart3"/>
    <dgm:cxn modelId="{ACD769BE-FB0D-F144-8D42-63630A57446A}" type="presOf" srcId="{457B5753-BE04-4427-BF43-78D2E082050F}" destId="{135D9BB0-4F71-44C6-BEE3-E199E561AD2B}" srcOrd="1" destOrd="0" presId="urn:microsoft.com/office/officeart/2005/8/layout/chart3"/>
    <dgm:cxn modelId="{AC3A0AED-DBFD-6C42-9168-BA0DECC15E5D}" type="presOf" srcId="{457B5753-BE04-4427-BF43-78D2E082050F}" destId="{4F669CC3-7B5B-4B7B-A754-47B608F8F562}"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BA0CA91E-AD2D-4245-A6A5-F526B9D40AC5}" type="presParOf" srcId="{70580A2D-BDFA-41EF-83F5-DF3072504320}" destId="{4F669CC3-7B5B-4B7B-A754-47B608F8F562}" srcOrd="0" destOrd="0" presId="urn:microsoft.com/office/officeart/2005/8/layout/chart3"/>
    <dgm:cxn modelId="{97DAC1A6-EB57-D243-8AB2-D08F9C4EEE07}" type="presParOf" srcId="{70580A2D-BDFA-41EF-83F5-DF3072504320}" destId="{135D9BB0-4F71-44C6-BEE3-E199E561AD2B}" srcOrd="1" destOrd="0" presId="urn:microsoft.com/office/officeart/2005/8/layout/chart3"/>
    <dgm:cxn modelId="{A4BEEA14-E7DD-C244-BCBD-CFF7310577D9}" type="presParOf" srcId="{70580A2D-BDFA-41EF-83F5-DF3072504320}" destId="{4EC56D41-A0D2-49E4-89E2-7E20D92B96E5}" srcOrd="2" destOrd="0" presId="urn:microsoft.com/office/officeart/2005/8/layout/chart3"/>
    <dgm:cxn modelId="{DB9A2A8E-B499-7A40-BABA-69134C4037C0}" type="presParOf" srcId="{70580A2D-BDFA-41EF-83F5-DF3072504320}" destId="{925AD94C-CB63-4D15-B3A9-F9288EE460F7}" srcOrd="3" destOrd="0" presId="urn:microsoft.com/office/officeart/2005/8/layout/chart3"/>
    <dgm:cxn modelId="{F8F2DB6D-FDF3-424C-8606-BAB5932CB382}" type="presParOf" srcId="{70580A2D-BDFA-41EF-83F5-DF3072504320}" destId="{9B848C34-4BFB-4D45-923A-E6F682FCFCCA}" srcOrd="4" destOrd="0" presId="urn:microsoft.com/office/officeart/2005/8/layout/chart3"/>
    <dgm:cxn modelId="{716BE240-91B4-5B4A-8E72-37A2F9486A6E}"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6E7A1-C8BE-4525-B282-03432AB73F8B}">
      <dsp:nvSpPr>
        <dsp:cNvPr id="0" name=""/>
        <dsp:cNvSpPr/>
      </dsp:nvSpPr>
      <dsp:spPr>
        <a:xfrm>
          <a:off x="2556779" y="23561"/>
          <a:ext cx="790469" cy="790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endParaRPr lang="fr-FR" sz="4700" kern="1200" dirty="0"/>
        </a:p>
      </dsp:txBody>
      <dsp:txXfrm>
        <a:off x="2556779" y="23561"/>
        <a:ext cx="790469" cy="790469"/>
      </dsp:txXfrm>
    </dsp:sp>
    <dsp:sp modelId="{0052C217-A2D3-41F4-9FC6-B57A0728996D}">
      <dsp:nvSpPr>
        <dsp:cNvPr id="0" name=""/>
        <dsp:cNvSpPr/>
      </dsp:nvSpPr>
      <dsp:spPr>
        <a:xfrm>
          <a:off x="776480" y="-202910"/>
          <a:ext cx="2964765" cy="2964765"/>
        </a:xfrm>
        <a:prstGeom prst="circularArrow">
          <a:avLst>
            <a:gd name="adj1" fmla="val 5199"/>
            <a:gd name="adj2" fmla="val 335837"/>
            <a:gd name="adj3" fmla="val 21293552"/>
            <a:gd name="adj4" fmla="val 19765967"/>
            <a:gd name="adj5" fmla="val 606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56E901F-EE50-420B-B545-7CACEBF7A3FE}">
      <dsp:nvSpPr>
        <dsp:cNvPr id="0" name=""/>
        <dsp:cNvSpPr/>
      </dsp:nvSpPr>
      <dsp:spPr>
        <a:xfrm>
          <a:off x="3034625" y="1494219"/>
          <a:ext cx="790469" cy="790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endParaRPr lang="fr-FR" sz="4700" kern="1200" dirty="0"/>
        </a:p>
      </dsp:txBody>
      <dsp:txXfrm>
        <a:off x="3034625" y="1494219"/>
        <a:ext cx="790469" cy="790469"/>
      </dsp:txXfrm>
    </dsp:sp>
    <dsp:sp modelId="{259F968A-939B-449A-80F6-8359F5DC9C07}">
      <dsp:nvSpPr>
        <dsp:cNvPr id="0" name=""/>
        <dsp:cNvSpPr/>
      </dsp:nvSpPr>
      <dsp:spPr>
        <a:xfrm rot="20828374">
          <a:off x="793646" y="141061"/>
          <a:ext cx="2964765" cy="2964765"/>
        </a:xfrm>
        <a:prstGeom prst="circularArrow">
          <a:avLst>
            <a:gd name="adj1" fmla="val 5199"/>
            <a:gd name="adj2" fmla="val 335837"/>
            <a:gd name="adj3" fmla="val 4015020"/>
            <a:gd name="adj4" fmla="val 2253137"/>
            <a:gd name="adj5" fmla="val 606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F64B8D5-6198-4A4B-83FD-812182DB8901}">
      <dsp:nvSpPr>
        <dsp:cNvPr id="0" name=""/>
        <dsp:cNvSpPr/>
      </dsp:nvSpPr>
      <dsp:spPr>
        <a:xfrm>
          <a:off x="1783609" y="2403135"/>
          <a:ext cx="790469" cy="790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endParaRPr lang="fr-FR" sz="4700" kern="1200" dirty="0"/>
        </a:p>
      </dsp:txBody>
      <dsp:txXfrm>
        <a:off x="1783609" y="2403135"/>
        <a:ext cx="790469" cy="790469"/>
      </dsp:txXfrm>
    </dsp:sp>
    <dsp:sp modelId="{9582D8A2-8256-407A-AA80-C83F240CA144}">
      <dsp:nvSpPr>
        <dsp:cNvPr id="0" name=""/>
        <dsp:cNvSpPr/>
      </dsp:nvSpPr>
      <dsp:spPr>
        <a:xfrm rot="20892726">
          <a:off x="781520" y="145597"/>
          <a:ext cx="2964765" cy="2964765"/>
        </a:xfrm>
        <a:prstGeom prst="circularArrow">
          <a:avLst>
            <a:gd name="adj1" fmla="val 5199"/>
            <a:gd name="adj2" fmla="val 335837"/>
            <a:gd name="adj3" fmla="val 8211026"/>
            <a:gd name="adj4" fmla="val 6449143"/>
            <a:gd name="adj5" fmla="val 606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87E5CE3-8F14-4B7C-AC8A-095DB636C57C}">
      <dsp:nvSpPr>
        <dsp:cNvPr id="0" name=""/>
        <dsp:cNvSpPr/>
      </dsp:nvSpPr>
      <dsp:spPr>
        <a:xfrm>
          <a:off x="532593" y="1494219"/>
          <a:ext cx="790469" cy="790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endParaRPr lang="fr-FR" sz="4700" kern="1200" dirty="0"/>
        </a:p>
      </dsp:txBody>
      <dsp:txXfrm>
        <a:off x="532593" y="1494219"/>
        <a:ext cx="790469" cy="790469"/>
      </dsp:txXfrm>
    </dsp:sp>
    <dsp:sp modelId="{640CEC70-F07C-4A6C-931B-39FD37973350}">
      <dsp:nvSpPr>
        <dsp:cNvPr id="0" name=""/>
        <dsp:cNvSpPr/>
      </dsp:nvSpPr>
      <dsp:spPr>
        <a:xfrm rot="19849966">
          <a:off x="492307" y="67150"/>
          <a:ext cx="2964765" cy="2964765"/>
        </a:xfrm>
        <a:prstGeom prst="circularArrow">
          <a:avLst>
            <a:gd name="adj1" fmla="val 5199"/>
            <a:gd name="adj2" fmla="val 335837"/>
            <a:gd name="adj3" fmla="val 12298196"/>
            <a:gd name="adj4" fmla="val 10770611"/>
            <a:gd name="adj5" fmla="val 606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EB71928-169C-457F-8EC3-9F83EB45D3BC}">
      <dsp:nvSpPr>
        <dsp:cNvPr id="0" name=""/>
        <dsp:cNvSpPr/>
      </dsp:nvSpPr>
      <dsp:spPr>
        <a:xfrm>
          <a:off x="1010438" y="23561"/>
          <a:ext cx="790469" cy="790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endParaRPr lang="fr-FR" sz="4700" kern="1200" dirty="0"/>
        </a:p>
      </dsp:txBody>
      <dsp:txXfrm>
        <a:off x="1010438" y="23561"/>
        <a:ext cx="790469" cy="790469"/>
      </dsp:txXfrm>
    </dsp:sp>
    <dsp:sp modelId="{5A69B659-C03C-4B22-A166-A6AEE5398DEE}">
      <dsp:nvSpPr>
        <dsp:cNvPr id="0" name=""/>
        <dsp:cNvSpPr/>
      </dsp:nvSpPr>
      <dsp:spPr>
        <a:xfrm>
          <a:off x="731000" y="-193630"/>
          <a:ext cx="2964765" cy="2964765"/>
        </a:xfrm>
        <a:prstGeom prst="circularArrow">
          <a:avLst>
            <a:gd name="adj1" fmla="val 5199"/>
            <a:gd name="adj2" fmla="val 335837"/>
            <a:gd name="adj3" fmla="val 16866007"/>
            <a:gd name="adj4" fmla="val 15198156"/>
            <a:gd name="adj5" fmla="val 606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01223" y="288037"/>
          <a:ext cx="3834835" cy="3729259"/>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0" kern="1200" dirty="0">
              <a:solidFill>
                <a:schemeClr val="tx1"/>
              </a:solidFill>
            </a:rPr>
            <a:t>Dimension</a:t>
          </a:r>
          <a:r>
            <a:rPr lang="fr-FR" sz="1400" b="1" kern="1200" dirty="0">
              <a:solidFill>
                <a:schemeClr val="tx1"/>
              </a:solidFill>
            </a:rPr>
            <a:t> </a:t>
          </a:r>
          <a:r>
            <a:rPr lang="fr-FR" sz="1600" b="1" kern="1200" dirty="0">
              <a:solidFill>
                <a:schemeClr val="tx1"/>
              </a:solidFill>
            </a:rPr>
            <a:t>scientifique et technique</a:t>
          </a:r>
        </a:p>
        <a:p>
          <a:pPr marL="0" lvl="0" indent="0" algn="ctr" defTabSz="622300">
            <a:lnSpc>
              <a:spcPct val="90000"/>
            </a:lnSpc>
            <a:spcBef>
              <a:spcPct val="0"/>
            </a:spcBef>
            <a:spcAft>
              <a:spcPct val="35000"/>
            </a:spcAft>
            <a:buNone/>
          </a:pPr>
          <a:r>
            <a:rPr lang="fr-FR" sz="1600" b="1" kern="1200" dirty="0">
              <a:solidFill>
                <a:schemeClr val="tx1"/>
              </a:solidFill>
            </a:rPr>
            <a:t> </a:t>
          </a:r>
        </a:p>
      </dsp:txBody>
      <dsp:txXfrm>
        <a:off x="3286186" y="976174"/>
        <a:ext cx="1301104" cy="1243086"/>
      </dsp:txXfrm>
    </dsp:sp>
    <dsp:sp modelId="{4EC56D41-A0D2-49E4-89E2-7E20D92B96E5}">
      <dsp:nvSpPr>
        <dsp:cNvPr id="0" name=""/>
        <dsp:cNvSpPr/>
      </dsp:nvSpPr>
      <dsp:spPr>
        <a:xfrm>
          <a:off x="1216242" y="375197"/>
          <a:ext cx="3729259" cy="3729259"/>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0" kern="1200" dirty="0">
              <a:solidFill>
                <a:schemeClr val="tx1"/>
              </a:solidFill>
            </a:rPr>
            <a:t>Dimension</a:t>
          </a:r>
          <a:r>
            <a:rPr lang="fr-FR" sz="1700" b="1" kern="1200" dirty="0">
              <a:solidFill>
                <a:schemeClr val="tx1"/>
              </a:solidFill>
            </a:rPr>
            <a:t> </a:t>
          </a:r>
          <a:r>
            <a:rPr lang="fr-FR" sz="1600" b="1" kern="1200" dirty="0">
              <a:solidFill>
                <a:schemeClr val="tx1"/>
              </a:solidFill>
            </a:rPr>
            <a:t>socioculturelle</a:t>
          </a:r>
          <a:r>
            <a:rPr lang="fr-FR" sz="1600" kern="1200" dirty="0">
              <a:solidFill>
                <a:schemeClr val="tx1"/>
              </a:solidFill>
            </a:rPr>
            <a:t> </a:t>
          </a:r>
        </a:p>
      </dsp:txBody>
      <dsp:txXfrm>
        <a:off x="2237349" y="2728182"/>
        <a:ext cx="1687046" cy="1154294"/>
      </dsp:txXfrm>
    </dsp:sp>
    <dsp:sp modelId="{9B848C34-4BFB-4D45-923A-E6F682FCFCCA}">
      <dsp:nvSpPr>
        <dsp:cNvPr id="0" name=""/>
        <dsp:cNvSpPr/>
      </dsp:nvSpPr>
      <dsp:spPr>
        <a:xfrm>
          <a:off x="1159371" y="288044"/>
          <a:ext cx="3729259" cy="3729259"/>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17780" numCol="1" spcCol="1270" anchor="b" anchorCtr="0">
          <a:noAutofit/>
        </a:bodyPr>
        <a:lstStyle/>
        <a:p>
          <a:pPr marL="0" lvl="0" indent="0" algn="ctr" defTabSz="622300">
            <a:lnSpc>
              <a:spcPct val="90000"/>
            </a:lnSpc>
            <a:spcBef>
              <a:spcPct val="0"/>
            </a:spcBef>
            <a:spcAft>
              <a:spcPts val="0"/>
            </a:spcAft>
            <a:buNone/>
          </a:pPr>
          <a:r>
            <a:rPr lang="fr-FR" sz="1400" b="0" kern="1200" baseline="0" dirty="0">
              <a:solidFill>
                <a:schemeClr val="tx1"/>
              </a:solidFill>
            </a:rPr>
            <a:t>Dimension </a:t>
          </a:r>
          <a:r>
            <a:rPr lang="fr-FR" sz="1400" b="1" kern="1200" baseline="0" dirty="0">
              <a:solidFill>
                <a:schemeClr val="tx1"/>
              </a:solidFill>
            </a:rPr>
            <a:t>ingénierie</a:t>
          </a:r>
        </a:p>
        <a:p>
          <a:pPr marL="0" lvl="0" indent="0" algn="ctr" defTabSz="622300">
            <a:lnSpc>
              <a:spcPct val="90000"/>
            </a:lnSpc>
            <a:spcBef>
              <a:spcPct val="0"/>
            </a:spcBef>
            <a:spcAft>
              <a:spcPts val="0"/>
            </a:spcAft>
            <a:buNone/>
          </a:pPr>
          <a:r>
            <a:rPr lang="fr-FR" sz="1400" b="1" kern="1200" baseline="0" dirty="0">
              <a:solidFill>
                <a:schemeClr val="tx1"/>
              </a:solidFill>
            </a:rPr>
            <a:t>design</a:t>
          </a: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ct val="35000"/>
            </a:spcAft>
            <a:buNone/>
          </a:pPr>
          <a:endParaRPr lang="fr-FR" sz="1100" kern="1200" dirty="0">
            <a:solidFill>
              <a:schemeClr val="tx1"/>
            </a:solidFill>
          </a:endParaRPr>
        </a:p>
      </dsp:txBody>
      <dsp:txXfrm>
        <a:off x="1558934" y="1020577"/>
        <a:ext cx="1265284" cy="12430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937940" y="224905"/>
          <a:ext cx="2994320" cy="2911885"/>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b="0" kern="1200" dirty="0">
              <a:solidFill>
                <a:schemeClr val="tx1"/>
              </a:solidFill>
            </a:rPr>
            <a:t>Dimension</a:t>
          </a:r>
          <a:r>
            <a:rPr lang="fr-FR" sz="1100" b="1" kern="1200" dirty="0">
              <a:solidFill>
                <a:schemeClr val="tx1"/>
              </a:solidFill>
            </a:rPr>
            <a:t> </a:t>
          </a:r>
          <a:r>
            <a:rPr lang="fr-FR" sz="1200" b="1" kern="1200" dirty="0">
              <a:solidFill>
                <a:schemeClr val="tx1"/>
              </a:solidFill>
            </a:rPr>
            <a:t>scientifique et technique</a:t>
          </a:r>
        </a:p>
        <a:p>
          <a:pPr marL="0" lvl="0" indent="0" algn="ctr" defTabSz="488950">
            <a:lnSpc>
              <a:spcPct val="90000"/>
            </a:lnSpc>
            <a:spcBef>
              <a:spcPct val="0"/>
            </a:spcBef>
            <a:spcAft>
              <a:spcPct val="35000"/>
            </a:spcAft>
            <a:buNone/>
          </a:pPr>
          <a:r>
            <a:rPr lang="fr-FR" sz="1200" b="1" kern="1200" dirty="0">
              <a:solidFill>
                <a:schemeClr val="tx1"/>
              </a:solidFill>
            </a:rPr>
            <a:t> </a:t>
          </a:r>
        </a:p>
      </dsp:txBody>
      <dsp:txXfrm>
        <a:off x="2565924" y="762217"/>
        <a:ext cx="1015930" cy="970628"/>
      </dsp:txXfrm>
    </dsp:sp>
    <dsp:sp modelId="{4EC56D41-A0D2-49E4-89E2-7E20D92B96E5}">
      <dsp:nvSpPr>
        <dsp:cNvPr id="0" name=""/>
        <dsp:cNvSpPr/>
      </dsp:nvSpPr>
      <dsp:spPr>
        <a:xfrm>
          <a:off x="949667" y="292961"/>
          <a:ext cx="2911885" cy="2911885"/>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b="0" kern="1200" dirty="0">
              <a:solidFill>
                <a:schemeClr val="tx1"/>
              </a:solidFill>
            </a:rPr>
            <a:t>Dimension</a:t>
          </a:r>
          <a:r>
            <a:rPr lang="fr-FR" sz="1400" b="1" kern="1200" dirty="0">
              <a:solidFill>
                <a:schemeClr val="tx1"/>
              </a:solidFill>
            </a:rPr>
            <a:t> </a:t>
          </a:r>
          <a:r>
            <a:rPr lang="fr-FR" sz="1200" b="1" kern="1200" dirty="0">
              <a:solidFill>
                <a:schemeClr val="tx1"/>
              </a:solidFill>
            </a:rPr>
            <a:t>socioculturelle</a:t>
          </a:r>
          <a:r>
            <a:rPr lang="fr-FR" sz="1200" kern="1200" dirty="0">
              <a:solidFill>
                <a:schemeClr val="tx1"/>
              </a:solidFill>
            </a:rPr>
            <a:t> </a:t>
          </a:r>
        </a:p>
      </dsp:txBody>
      <dsp:txXfrm>
        <a:off x="1746969" y="2130222"/>
        <a:ext cx="1317281" cy="901297"/>
      </dsp:txXfrm>
    </dsp:sp>
    <dsp:sp modelId="{9B848C34-4BFB-4D45-923A-E6F682FCFCCA}">
      <dsp:nvSpPr>
        <dsp:cNvPr id="0" name=""/>
        <dsp:cNvSpPr/>
      </dsp:nvSpPr>
      <dsp:spPr>
        <a:xfrm>
          <a:off x="905261" y="224911"/>
          <a:ext cx="2911885" cy="2911885"/>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13970" numCol="1" spcCol="1270" anchor="ctr" anchorCtr="0">
          <a:noAutofit/>
        </a:bodyPr>
        <a:lstStyle/>
        <a:p>
          <a:pPr marL="0" lvl="0" indent="0" algn="ctr" defTabSz="488950">
            <a:lnSpc>
              <a:spcPct val="90000"/>
            </a:lnSpc>
            <a:spcBef>
              <a:spcPct val="0"/>
            </a:spcBef>
            <a:spcAft>
              <a:spcPts val="0"/>
            </a:spcAft>
            <a:buNone/>
          </a:pPr>
          <a:endParaRPr lang="fr-FR" sz="1100" b="0" kern="1200" baseline="0" dirty="0">
            <a:solidFill>
              <a:schemeClr val="tx1"/>
            </a:solidFill>
          </a:endParaRPr>
        </a:p>
        <a:p>
          <a:pPr marL="0" lvl="0" indent="0" algn="ctr" defTabSz="488950">
            <a:lnSpc>
              <a:spcPct val="90000"/>
            </a:lnSpc>
            <a:spcBef>
              <a:spcPct val="0"/>
            </a:spcBef>
            <a:spcAft>
              <a:spcPts val="0"/>
            </a:spcAft>
            <a:buNone/>
          </a:pPr>
          <a:r>
            <a:rPr lang="fr-FR" sz="1100" b="0" kern="1200" baseline="0" dirty="0">
              <a:solidFill>
                <a:schemeClr val="tx1"/>
              </a:solidFill>
            </a:rPr>
            <a:t>Dimension </a:t>
          </a:r>
          <a:r>
            <a:rPr lang="fr-FR" sz="1100" b="1" kern="1200" baseline="0" dirty="0">
              <a:solidFill>
                <a:schemeClr val="tx1"/>
              </a:solidFill>
            </a:rPr>
            <a:t>ingénierie-design</a:t>
          </a:r>
        </a:p>
        <a:p>
          <a:pPr lvl="0" algn="ctr" defTabSz="488950">
            <a:lnSpc>
              <a:spcPct val="90000"/>
            </a:lnSpc>
            <a:spcBef>
              <a:spcPct val="0"/>
            </a:spcBef>
            <a:spcAft>
              <a:spcPts val="0"/>
            </a:spcAft>
            <a:buNone/>
          </a:pPr>
          <a:endParaRPr lang="fr-FR" sz="1050" b="1" kern="1200" baseline="0" dirty="0">
            <a:solidFill>
              <a:schemeClr val="tx1"/>
            </a:solidFill>
          </a:endParaRPr>
        </a:p>
        <a:p>
          <a:pPr lvl="0" algn="ctr" defTabSz="488950">
            <a:lnSpc>
              <a:spcPct val="90000"/>
            </a:lnSpc>
            <a:spcBef>
              <a:spcPct val="0"/>
            </a:spcBef>
            <a:spcAft>
              <a:spcPts val="0"/>
            </a:spcAft>
            <a:buNone/>
          </a:pPr>
          <a:endParaRPr lang="fr-FR" sz="1050" b="1" kern="1200" baseline="0" dirty="0">
            <a:solidFill>
              <a:schemeClr val="tx1"/>
            </a:solidFill>
          </a:endParaRPr>
        </a:p>
        <a:p>
          <a:pPr lvl="0" algn="ctr" defTabSz="488950">
            <a:lnSpc>
              <a:spcPct val="90000"/>
            </a:lnSpc>
            <a:spcBef>
              <a:spcPct val="0"/>
            </a:spcBef>
            <a:spcAft>
              <a:spcPts val="0"/>
            </a:spcAft>
            <a:buNone/>
          </a:pPr>
          <a:endParaRPr lang="fr-FR" sz="1050" b="1" kern="1200" baseline="0" dirty="0">
            <a:solidFill>
              <a:schemeClr val="tx1"/>
            </a:solidFill>
          </a:endParaRPr>
        </a:p>
        <a:p>
          <a:pPr lvl="0" algn="ctr" defTabSz="488950">
            <a:lnSpc>
              <a:spcPct val="90000"/>
            </a:lnSpc>
            <a:spcBef>
              <a:spcPct val="0"/>
            </a:spcBef>
            <a:spcAft>
              <a:spcPct val="35000"/>
            </a:spcAft>
            <a:buNone/>
          </a:pPr>
          <a:endParaRPr lang="fr-FR" sz="1000" kern="1200" dirty="0">
            <a:solidFill>
              <a:schemeClr val="tx1"/>
            </a:solidFill>
          </a:endParaRPr>
        </a:p>
      </dsp:txBody>
      <dsp:txXfrm>
        <a:off x="1217249" y="796888"/>
        <a:ext cx="987961" cy="9706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01223" y="288037"/>
          <a:ext cx="3834835" cy="3729259"/>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0" kern="1200" dirty="0">
              <a:solidFill>
                <a:schemeClr val="tx1"/>
              </a:solidFill>
            </a:rPr>
            <a:t>Dimension</a:t>
          </a:r>
          <a:r>
            <a:rPr lang="fr-FR" sz="1400" b="1" kern="1200" dirty="0">
              <a:solidFill>
                <a:schemeClr val="tx1"/>
              </a:solidFill>
            </a:rPr>
            <a:t> </a:t>
          </a:r>
          <a:r>
            <a:rPr lang="fr-FR" sz="1600" b="1" kern="1200" dirty="0">
              <a:solidFill>
                <a:schemeClr val="tx1"/>
              </a:solidFill>
            </a:rPr>
            <a:t>scientifique et technique</a:t>
          </a:r>
        </a:p>
        <a:p>
          <a:pPr marL="0" lvl="0" indent="0" algn="ctr" defTabSz="622300">
            <a:lnSpc>
              <a:spcPct val="90000"/>
            </a:lnSpc>
            <a:spcBef>
              <a:spcPct val="0"/>
            </a:spcBef>
            <a:spcAft>
              <a:spcPct val="35000"/>
            </a:spcAft>
            <a:buNone/>
          </a:pPr>
          <a:r>
            <a:rPr lang="fr-FR" sz="1600" b="1" kern="1200" dirty="0">
              <a:solidFill>
                <a:schemeClr val="tx1"/>
              </a:solidFill>
            </a:rPr>
            <a:t> </a:t>
          </a:r>
        </a:p>
      </dsp:txBody>
      <dsp:txXfrm>
        <a:off x="3286186" y="976174"/>
        <a:ext cx="1301104" cy="1243086"/>
      </dsp:txXfrm>
    </dsp:sp>
    <dsp:sp modelId="{4EC56D41-A0D2-49E4-89E2-7E20D92B96E5}">
      <dsp:nvSpPr>
        <dsp:cNvPr id="0" name=""/>
        <dsp:cNvSpPr/>
      </dsp:nvSpPr>
      <dsp:spPr>
        <a:xfrm>
          <a:off x="1216242" y="375197"/>
          <a:ext cx="3729259" cy="3729259"/>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0" kern="1200" dirty="0">
              <a:solidFill>
                <a:schemeClr val="tx1"/>
              </a:solidFill>
            </a:rPr>
            <a:t>Dimension</a:t>
          </a:r>
          <a:r>
            <a:rPr lang="fr-FR" sz="1700" b="1" kern="1200" dirty="0">
              <a:solidFill>
                <a:schemeClr val="tx1"/>
              </a:solidFill>
            </a:rPr>
            <a:t> </a:t>
          </a:r>
          <a:r>
            <a:rPr lang="fr-FR" sz="1600" b="1" kern="1200" dirty="0">
              <a:solidFill>
                <a:schemeClr val="tx1"/>
              </a:solidFill>
            </a:rPr>
            <a:t>socioculturelle</a:t>
          </a:r>
          <a:br>
            <a:rPr lang="fr-FR" sz="1600" b="1" kern="1200" dirty="0">
              <a:solidFill>
                <a:schemeClr val="tx1"/>
              </a:solidFill>
            </a:rPr>
          </a:br>
          <a:r>
            <a:rPr lang="fr-FR" sz="1200" b="1" kern="1200" dirty="0">
              <a:solidFill>
                <a:schemeClr val="tx1"/>
              </a:solidFill>
            </a:rPr>
            <a:t>Développement Durable</a:t>
          </a:r>
          <a:endParaRPr lang="fr-FR" sz="1600" kern="1200" dirty="0">
            <a:solidFill>
              <a:schemeClr val="tx1"/>
            </a:solidFill>
          </a:endParaRPr>
        </a:p>
      </dsp:txBody>
      <dsp:txXfrm>
        <a:off x="2237349" y="2728182"/>
        <a:ext cx="1687046" cy="1154294"/>
      </dsp:txXfrm>
    </dsp:sp>
    <dsp:sp modelId="{9B848C34-4BFB-4D45-923A-E6F682FCFCCA}">
      <dsp:nvSpPr>
        <dsp:cNvPr id="0" name=""/>
        <dsp:cNvSpPr/>
      </dsp:nvSpPr>
      <dsp:spPr>
        <a:xfrm>
          <a:off x="1159371" y="288044"/>
          <a:ext cx="3729259" cy="3729259"/>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17780" numCol="1" spcCol="1270" anchor="b" anchorCtr="0">
          <a:noAutofit/>
        </a:bodyPr>
        <a:lstStyle/>
        <a:p>
          <a:pPr marL="0" lvl="0" indent="0" algn="ctr" defTabSz="622300">
            <a:lnSpc>
              <a:spcPct val="90000"/>
            </a:lnSpc>
            <a:spcBef>
              <a:spcPct val="0"/>
            </a:spcBef>
            <a:spcAft>
              <a:spcPts val="0"/>
            </a:spcAft>
            <a:buNone/>
          </a:pPr>
          <a:r>
            <a:rPr lang="fr-FR" sz="1400" b="0" kern="1200" baseline="0" dirty="0">
              <a:solidFill>
                <a:schemeClr val="tx1"/>
              </a:solidFill>
            </a:rPr>
            <a:t>Dimension </a:t>
          </a:r>
          <a:r>
            <a:rPr lang="fr-FR" sz="1400" b="1" kern="1200" baseline="0" dirty="0">
              <a:solidFill>
                <a:schemeClr val="tx1"/>
              </a:solidFill>
            </a:rPr>
            <a:t>ingénierie-design</a:t>
          </a: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ct val="35000"/>
            </a:spcAft>
            <a:buNone/>
          </a:pPr>
          <a:endParaRPr lang="fr-FR" sz="1100" kern="1200" dirty="0">
            <a:solidFill>
              <a:schemeClr val="tx1"/>
            </a:solidFill>
          </a:endParaRPr>
        </a:p>
      </dsp:txBody>
      <dsp:txXfrm>
        <a:off x="1558934" y="1020577"/>
        <a:ext cx="1265284" cy="12430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01223" y="288037"/>
          <a:ext cx="3834835" cy="3729259"/>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0" kern="1200" dirty="0">
              <a:solidFill>
                <a:schemeClr val="tx1"/>
              </a:solidFill>
            </a:rPr>
            <a:t>Dimension</a:t>
          </a:r>
          <a:r>
            <a:rPr lang="fr-FR" sz="1400" b="1" kern="1200" dirty="0">
              <a:solidFill>
                <a:schemeClr val="tx1"/>
              </a:solidFill>
            </a:rPr>
            <a:t> </a:t>
          </a:r>
          <a:r>
            <a:rPr lang="fr-FR" sz="1600" b="1" kern="1200" dirty="0">
              <a:solidFill>
                <a:schemeClr val="tx1"/>
              </a:solidFill>
            </a:rPr>
            <a:t>scientifique et technique</a:t>
          </a:r>
        </a:p>
        <a:p>
          <a:pPr marL="0" lvl="0" indent="0" algn="ctr" defTabSz="622300">
            <a:lnSpc>
              <a:spcPct val="90000"/>
            </a:lnSpc>
            <a:spcBef>
              <a:spcPct val="0"/>
            </a:spcBef>
            <a:spcAft>
              <a:spcPct val="35000"/>
            </a:spcAft>
            <a:buNone/>
          </a:pPr>
          <a:r>
            <a:rPr lang="fr-FR" sz="1600" b="1" kern="1200" dirty="0">
              <a:solidFill>
                <a:schemeClr val="tx1"/>
              </a:solidFill>
            </a:rPr>
            <a:t> </a:t>
          </a:r>
        </a:p>
      </dsp:txBody>
      <dsp:txXfrm>
        <a:off x="3286186" y="976174"/>
        <a:ext cx="1301104" cy="1243086"/>
      </dsp:txXfrm>
    </dsp:sp>
    <dsp:sp modelId="{4EC56D41-A0D2-49E4-89E2-7E20D92B96E5}">
      <dsp:nvSpPr>
        <dsp:cNvPr id="0" name=""/>
        <dsp:cNvSpPr/>
      </dsp:nvSpPr>
      <dsp:spPr>
        <a:xfrm>
          <a:off x="1216242" y="375197"/>
          <a:ext cx="3729259" cy="3729259"/>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0" kern="1200" dirty="0">
              <a:solidFill>
                <a:schemeClr val="tx1"/>
              </a:solidFill>
            </a:rPr>
            <a:t>Dimension</a:t>
          </a:r>
          <a:r>
            <a:rPr lang="fr-FR" sz="1700" b="1" kern="1200" dirty="0">
              <a:solidFill>
                <a:schemeClr val="tx1"/>
              </a:solidFill>
            </a:rPr>
            <a:t> </a:t>
          </a:r>
          <a:r>
            <a:rPr lang="fr-FR" sz="1600" b="1" kern="1200" dirty="0">
              <a:solidFill>
                <a:schemeClr val="tx1"/>
              </a:solidFill>
            </a:rPr>
            <a:t>socioculturelle</a:t>
          </a:r>
          <a:br>
            <a:rPr lang="fr-FR" sz="1600" b="1" kern="1200" dirty="0">
              <a:solidFill>
                <a:schemeClr val="tx1"/>
              </a:solidFill>
            </a:rPr>
          </a:br>
          <a:r>
            <a:rPr lang="fr-FR" sz="1200" b="1" kern="1200" dirty="0">
              <a:solidFill>
                <a:schemeClr val="tx1"/>
              </a:solidFill>
            </a:rPr>
            <a:t>Développement Durable</a:t>
          </a:r>
          <a:endParaRPr lang="fr-FR" sz="1600" kern="1200" dirty="0">
            <a:solidFill>
              <a:schemeClr val="tx1"/>
            </a:solidFill>
          </a:endParaRPr>
        </a:p>
      </dsp:txBody>
      <dsp:txXfrm>
        <a:off x="2237349" y="2728182"/>
        <a:ext cx="1687046" cy="1154294"/>
      </dsp:txXfrm>
    </dsp:sp>
    <dsp:sp modelId="{9B848C34-4BFB-4D45-923A-E6F682FCFCCA}">
      <dsp:nvSpPr>
        <dsp:cNvPr id="0" name=""/>
        <dsp:cNvSpPr/>
      </dsp:nvSpPr>
      <dsp:spPr>
        <a:xfrm>
          <a:off x="1159371" y="288044"/>
          <a:ext cx="3729259" cy="3729259"/>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17780" numCol="1" spcCol="1270" anchor="b" anchorCtr="0">
          <a:noAutofit/>
        </a:bodyPr>
        <a:lstStyle/>
        <a:p>
          <a:pPr marL="0" lvl="0" indent="0" algn="ctr" defTabSz="622300">
            <a:lnSpc>
              <a:spcPct val="90000"/>
            </a:lnSpc>
            <a:spcBef>
              <a:spcPct val="0"/>
            </a:spcBef>
            <a:spcAft>
              <a:spcPts val="0"/>
            </a:spcAft>
            <a:buNone/>
          </a:pPr>
          <a:r>
            <a:rPr lang="fr-FR" sz="1400" b="0" kern="1200" baseline="0" dirty="0">
              <a:solidFill>
                <a:schemeClr val="tx1"/>
              </a:solidFill>
            </a:rPr>
            <a:t>Dimension </a:t>
          </a:r>
          <a:r>
            <a:rPr lang="fr-FR" sz="1400" b="1" kern="1200" baseline="0" dirty="0">
              <a:solidFill>
                <a:schemeClr val="tx1"/>
              </a:solidFill>
            </a:rPr>
            <a:t>ingénierie-design</a:t>
          </a: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ct val="35000"/>
            </a:spcAft>
            <a:buNone/>
          </a:pPr>
          <a:endParaRPr lang="fr-FR" sz="1100" kern="1200" dirty="0">
            <a:solidFill>
              <a:schemeClr val="tx1"/>
            </a:solidFill>
          </a:endParaRPr>
        </a:p>
      </dsp:txBody>
      <dsp:txXfrm>
        <a:off x="1558934" y="1020577"/>
        <a:ext cx="1265284" cy="12430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01223" y="288037"/>
          <a:ext cx="3834835" cy="3729259"/>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0" kern="1200" dirty="0">
              <a:solidFill>
                <a:schemeClr val="tx1"/>
              </a:solidFill>
            </a:rPr>
            <a:t>Dimension</a:t>
          </a:r>
          <a:r>
            <a:rPr lang="fr-FR" sz="1400" b="1" kern="1200" dirty="0">
              <a:solidFill>
                <a:schemeClr val="tx1"/>
              </a:solidFill>
            </a:rPr>
            <a:t> </a:t>
          </a:r>
          <a:r>
            <a:rPr lang="fr-FR" sz="1600" b="1" kern="1200" dirty="0">
              <a:solidFill>
                <a:schemeClr val="tx1"/>
              </a:solidFill>
            </a:rPr>
            <a:t>scientifique et technique</a:t>
          </a:r>
        </a:p>
        <a:p>
          <a:pPr marL="0" lvl="0" indent="0" algn="ctr" defTabSz="622300">
            <a:lnSpc>
              <a:spcPct val="90000"/>
            </a:lnSpc>
            <a:spcBef>
              <a:spcPct val="0"/>
            </a:spcBef>
            <a:spcAft>
              <a:spcPct val="35000"/>
            </a:spcAft>
            <a:buNone/>
          </a:pPr>
          <a:r>
            <a:rPr lang="fr-FR" sz="1600" b="1" kern="1200" dirty="0">
              <a:solidFill>
                <a:schemeClr val="tx1"/>
              </a:solidFill>
            </a:rPr>
            <a:t> </a:t>
          </a:r>
        </a:p>
      </dsp:txBody>
      <dsp:txXfrm>
        <a:off x="3286186" y="976174"/>
        <a:ext cx="1301104" cy="1243086"/>
      </dsp:txXfrm>
    </dsp:sp>
    <dsp:sp modelId="{4EC56D41-A0D2-49E4-89E2-7E20D92B96E5}">
      <dsp:nvSpPr>
        <dsp:cNvPr id="0" name=""/>
        <dsp:cNvSpPr/>
      </dsp:nvSpPr>
      <dsp:spPr>
        <a:xfrm>
          <a:off x="1216242" y="375197"/>
          <a:ext cx="3729259" cy="3729259"/>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0" kern="1200" dirty="0">
              <a:solidFill>
                <a:schemeClr val="tx1"/>
              </a:solidFill>
            </a:rPr>
            <a:t>Dimension</a:t>
          </a:r>
          <a:r>
            <a:rPr lang="fr-FR" sz="1700" b="1" kern="1200" dirty="0">
              <a:solidFill>
                <a:schemeClr val="tx1"/>
              </a:solidFill>
            </a:rPr>
            <a:t> </a:t>
          </a:r>
          <a:r>
            <a:rPr lang="fr-FR" sz="1600" b="1" kern="1200" dirty="0">
              <a:solidFill>
                <a:schemeClr val="tx1"/>
              </a:solidFill>
            </a:rPr>
            <a:t>socioculturelle</a:t>
          </a:r>
          <a:br>
            <a:rPr lang="fr-FR" sz="1600" b="1" kern="1200" dirty="0">
              <a:solidFill>
                <a:schemeClr val="tx1"/>
              </a:solidFill>
            </a:rPr>
          </a:br>
          <a:r>
            <a:rPr lang="fr-FR" sz="1200" b="1" kern="1200" dirty="0">
              <a:solidFill>
                <a:schemeClr val="tx1"/>
              </a:solidFill>
            </a:rPr>
            <a:t>Développement Durable</a:t>
          </a:r>
          <a:endParaRPr lang="fr-FR" sz="1600" kern="1200" dirty="0">
            <a:solidFill>
              <a:schemeClr val="tx1"/>
            </a:solidFill>
          </a:endParaRPr>
        </a:p>
      </dsp:txBody>
      <dsp:txXfrm>
        <a:off x="2237349" y="2728182"/>
        <a:ext cx="1687046" cy="1154294"/>
      </dsp:txXfrm>
    </dsp:sp>
    <dsp:sp modelId="{9B848C34-4BFB-4D45-923A-E6F682FCFCCA}">
      <dsp:nvSpPr>
        <dsp:cNvPr id="0" name=""/>
        <dsp:cNvSpPr/>
      </dsp:nvSpPr>
      <dsp:spPr>
        <a:xfrm>
          <a:off x="1159371" y="288044"/>
          <a:ext cx="3729259" cy="3729259"/>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17780" numCol="1" spcCol="1270" anchor="b" anchorCtr="0">
          <a:noAutofit/>
        </a:bodyPr>
        <a:lstStyle/>
        <a:p>
          <a:pPr marL="0" lvl="0" indent="0" algn="ctr" defTabSz="622300">
            <a:lnSpc>
              <a:spcPct val="90000"/>
            </a:lnSpc>
            <a:spcBef>
              <a:spcPct val="0"/>
            </a:spcBef>
            <a:spcAft>
              <a:spcPts val="0"/>
            </a:spcAft>
            <a:buNone/>
          </a:pPr>
          <a:r>
            <a:rPr lang="fr-FR" sz="1400" b="0" kern="1200" baseline="0" dirty="0">
              <a:solidFill>
                <a:schemeClr val="tx1"/>
              </a:solidFill>
            </a:rPr>
            <a:t>Dimension </a:t>
          </a:r>
          <a:r>
            <a:rPr lang="fr-FR" sz="1400" b="1" kern="1200" baseline="0" dirty="0">
              <a:solidFill>
                <a:schemeClr val="tx1"/>
              </a:solidFill>
            </a:rPr>
            <a:t>ingénierie-design</a:t>
          </a: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ct val="35000"/>
            </a:spcAft>
            <a:buNone/>
          </a:pPr>
          <a:endParaRPr lang="fr-FR" sz="1100" kern="1200" dirty="0">
            <a:solidFill>
              <a:schemeClr val="tx1"/>
            </a:solidFill>
          </a:endParaRPr>
        </a:p>
      </dsp:txBody>
      <dsp:txXfrm>
        <a:off x="1558934" y="1020577"/>
        <a:ext cx="1265284" cy="12430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01223" y="288037"/>
          <a:ext cx="3834835" cy="3729259"/>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0" kern="1200" dirty="0">
              <a:solidFill>
                <a:schemeClr val="tx1"/>
              </a:solidFill>
            </a:rPr>
            <a:t> </a:t>
          </a:r>
          <a:endParaRPr lang="fr-FR" sz="1600" b="1" kern="1200" dirty="0">
            <a:solidFill>
              <a:schemeClr val="tx1"/>
            </a:solidFill>
          </a:endParaRPr>
        </a:p>
        <a:p>
          <a:pPr marL="0" lvl="0" indent="0" algn="ctr" defTabSz="622300">
            <a:lnSpc>
              <a:spcPct val="90000"/>
            </a:lnSpc>
            <a:spcBef>
              <a:spcPct val="0"/>
            </a:spcBef>
            <a:spcAft>
              <a:spcPct val="35000"/>
            </a:spcAft>
            <a:buNone/>
          </a:pPr>
          <a:r>
            <a:rPr lang="fr-FR" sz="1600" b="1" kern="1200" dirty="0">
              <a:solidFill>
                <a:schemeClr val="tx1"/>
              </a:solidFill>
            </a:rPr>
            <a:t> </a:t>
          </a:r>
        </a:p>
      </dsp:txBody>
      <dsp:txXfrm>
        <a:off x="3286186" y="976174"/>
        <a:ext cx="1301104" cy="1243086"/>
      </dsp:txXfrm>
    </dsp:sp>
    <dsp:sp modelId="{4EC56D41-A0D2-49E4-89E2-7E20D92B96E5}">
      <dsp:nvSpPr>
        <dsp:cNvPr id="0" name=""/>
        <dsp:cNvSpPr/>
      </dsp:nvSpPr>
      <dsp:spPr>
        <a:xfrm>
          <a:off x="1216242" y="375197"/>
          <a:ext cx="3729259" cy="3729259"/>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r" defTabSz="622300">
            <a:lnSpc>
              <a:spcPct val="90000"/>
            </a:lnSpc>
            <a:spcBef>
              <a:spcPct val="0"/>
            </a:spcBef>
            <a:spcAft>
              <a:spcPct val="35000"/>
            </a:spcAft>
            <a:buNone/>
          </a:pPr>
          <a:r>
            <a:rPr lang="fr-FR" sz="1400" b="0" kern="1200" dirty="0">
              <a:solidFill>
                <a:schemeClr val="tx1"/>
              </a:solidFill>
            </a:rPr>
            <a:t> </a:t>
          </a:r>
          <a:endParaRPr lang="fr-FR" sz="1600" kern="1200" dirty="0">
            <a:solidFill>
              <a:schemeClr val="tx1"/>
            </a:solidFill>
          </a:endParaRPr>
        </a:p>
      </dsp:txBody>
      <dsp:txXfrm>
        <a:off x="2237349" y="2728182"/>
        <a:ext cx="1687046" cy="1154294"/>
      </dsp:txXfrm>
    </dsp:sp>
    <dsp:sp modelId="{9B848C34-4BFB-4D45-923A-E6F682FCFCCA}">
      <dsp:nvSpPr>
        <dsp:cNvPr id="0" name=""/>
        <dsp:cNvSpPr/>
      </dsp:nvSpPr>
      <dsp:spPr>
        <a:xfrm>
          <a:off x="1159371" y="288044"/>
          <a:ext cx="3729259" cy="3729259"/>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17780" numCol="1" spcCol="1270" anchor="b" anchorCtr="0">
          <a:noAutofit/>
        </a:bodyPr>
        <a:lstStyle/>
        <a:p>
          <a:pPr marL="0" lvl="0" indent="0" algn="ctr" defTabSz="622300">
            <a:lnSpc>
              <a:spcPct val="90000"/>
            </a:lnSpc>
            <a:spcBef>
              <a:spcPct val="0"/>
            </a:spcBef>
            <a:spcAft>
              <a:spcPts val="0"/>
            </a:spcAft>
            <a:buNone/>
          </a:pPr>
          <a:r>
            <a:rPr lang="fr-FR" sz="1400" b="0" kern="1200" baseline="0" dirty="0">
              <a:solidFill>
                <a:schemeClr val="tx1"/>
              </a:solidFill>
            </a:rPr>
            <a:t> </a:t>
          </a:r>
          <a:endParaRPr lang="fr-FR" sz="1400" b="1" kern="1200" baseline="0" dirty="0">
            <a:solidFill>
              <a:schemeClr val="tx1"/>
            </a:solidFill>
          </a:endParaRP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ts val="0"/>
            </a:spcAft>
            <a:buNone/>
          </a:pPr>
          <a:endParaRPr lang="fr-FR" sz="1200" b="1" kern="1200" baseline="0" dirty="0">
            <a:solidFill>
              <a:schemeClr val="tx1"/>
            </a:solidFill>
          </a:endParaRPr>
        </a:p>
        <a:p>
          <a:pPr lvl="0" algn="ctr" defTabSz="622300">
            <a:lnSpc>
              <a:spcPct val="90000"/>
            </a:lnSpc>
            <a:spcBef>
              <a:spcPct val="0"/>
            </a:spcBef>
            <a:spcAft>
              <a:spcPct val="35000"/>
            </a:spcAft>
            <a:buNone/>
          </a:pPr>
          <a:endParaRPr lang="fr-FR" sz="1100" kern="1200" dirty="0">
            <a:solidFill>
              <a:schemeClr val="tx1"/>
            </a:solidFill>
          </a:endParaRPr>
        </a:p>
      </dsp:txBody>
      <dsp:txXfrm>
        <a:off x="1558934" y="1020577"/>
        <a:ext cx="1265284" cy="12430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600163" y="143911"/>
          <a:ext cx="1915992" cy="1863244"/>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fr-FR" sz="900" b="1" kern="1200" dirty="0">
            <a:solidFill>
              <a:schemeClr val="tx1"/>
            </a:solidFill>
          </a:endParaRPr>
        </a:p>
        <a:p>
          <a:pPr marL="0" lvl="0" indent="0" algn="ctr" defTabSz="400050">
            <a:lnSpc>
              <a:spcPct val="90000"/>
            </a:lnSpc>
            <a:spcBef>
              <a:spcPct val="0"/>
            </a:spcBef>
            <a:spcAft>
              <a:spcPct val="35000"/>
            </a:spcAft>
            <a:buNone/>
          </a:pPr>
          <a:r>
            <a:rPr lang="fr-FR" sz="1000" b="1" kern="1200" dirty="0">
              <a:solidFill>
                <a:schemeClr val="tx1"/>
              </a:solidFill>
            </a:rPr>
            <a:t>Scientifique et technique</a:t>
          </a:r>
        </a:p>
        <a:p>
          <a:pPr marL="0" lvl="0" indent="0" algn="ctr" defTabSz="400050">
            <a:lnSpc>
              <a:spcPct val="90000"/>
            </a:lnSpc>
            <a:spcBef>
              <a:spcPct val="0"/>
            </a:spcBef>
            <a:spcAft>
              <a:spcPct val="35000"/>
            </a:spcAft>
            <a:buNone/>
          </a:pPr>
          <a:r>
            <a:rPr lang="fr-FR" sz="1000" b="1" kern="1200" dirty="0">
              <a:solidFill>
                <a:schemeClr val="tx1"/>
              </a:solidFill>
            </a:rPr>
            <a:t> </a:t>
          </a:r>
        </a:p>
      </dsp:txBody>
      <dsp:txXfrm>
        <a:off x="1641870" y="487724"/>
        <a:ext cx="650068" cy="621081"/>
      </dsp:txXfrm>
    </dsp:sp>
    <dsp:sp modelId="{4EC56D41-A0D2-49E4-89E2-7E20D92B96E5}">
      <dsp:nvSpPr>
        <dsp:cNvPr id="0" name=""/>
        <dsp:cNvSpPr/>
      </dsp:nvSpPr>
      <dsp:spPr>
        <a:xfrm>
          <a:off x="607667" y="187459"/>
          <a:ext cx="1863244" cy="1863244"/>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b="1" kern="1200" dirty="0">
              <a:solidFill>
                <a:schemeClr val="tx1"/>
              </a:solidFill>
            </a:rPr>
            <a:t>socioculturelle</a:t>
          </a:r>
          <a:r>
            <a:rPr lang="fr-FR" sz="1050" kern="1200" dirty="0">
              <a:solidFill>
                <a:schemeClr val="tx1"/>
              </a:solidFill>
            </a:rPr>
            <a:t> </a:t>
          </a:r>
        </a:p>
      </dsp:txBody>
      <dsp:txXfrm>
        <a:off x="1117841" y="1363077"/>
        <a:ext cx="842896" cy="576718"/>
      </dsp:txXfrm>
    </dsp:sp>
    <dsp:sp modelId="{9B848C34-4BFB-4D45-923A-E6F682FCFCCA}">
      <dsp:nvSpPr>
        <dsp:cNvPr id="0" name=""/>
        <dsp:cNvSpPr/>
      </dsp:nvSpPr>
      <dsp:spPr>
        <a:xfrm>
          <a:off x="579253" y="143915"/>
          <a:ext cx="1863244" cy="1863244"/>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15240" numCol="1" spcCol="1270" anchor="b" anchorCtr="0">
          <a:noAutofit/>
        </a:bodyPr>
        <a:lstStyle/>
        <a:p>
          <a:pPr marL="0" lvl="0" indent="0" algn="ctr" defTabSz="533400">
            <a:lnSpc>
              <a:spcPct val="90000"/>
            </a:lnSpc>
            <a:spcBef>
              <a:spcPct val="0"/>
            </a:spcBef>
            <a:spcAft>
              <a:spcPts val="0"/>
            </a:spcAft>
            <a:buNone/>
          </a:pPr>
          <a:r>
            <a:rPr lang="fr-FR" sz="1200" b="1" kern="1200" baseline="0" dirty="0">
              <a:solidFill>
                <a:schemeClr val="tx1"/>
              </a:solidFill>
            </a:rPr>
            <a:t>ingénierie-design</a:t>
          </a:r>
        </a:p>
        <a:p>
          <a:pPr marL="0" lvl="0" indent="0" algn="ctr" defTabSz="533400">
            <a:lnSpc>
              <a:spcPct val="90000"/>
            </a:lnSpc>
            <a:spcBef>
              <a:spcPct val="0"/>
            </a:spcBef>
            <a:spcAft>
              <a:spcPts val="0"/>
            </a:spcAft>
            <a:buNone/>
          </a:pPr>
          <a:endParaRPr lang="fr-FR" sz="800" b="1" kern="1200" baseline="0" dirty="0">
            <a:solidFill>
              <a:schemeClr val="tx1"/>
            </a:solidFill>
          </a:endParaRPr>
        </a:p>
      </dsp:txBody>
      <dsp:txXfrm>
        <a:off x="778886" y="509909"/>
        <a:ext cx="632172" cy="621081"/>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B4371BCA-5831-A345-804C-67FF2F83CA62}" type="datetimeFigureOut">
              <a:rPr lang="fr-FR" smtClean="0"/>
              <a:t>30/01/2019</a:t>
            </a:fld>
            <a:endParaRPr lang="fr-FR"/>
          </a:p>
        </p:txBody>
      </p:sp>
      <p:sp>
        <p:nvSpPr>
          <p:cNvPr id="4" name="Espace réservé de l'image des diapositives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6DE501F2-2B48-A14B-AFC4-1D617FACCF21}" type="slidenum">
              <a:rPr lang="fr-FR" smtClean="0"/>
              <a:t>‹N°›</a:t>
            </a:fld>
            <a:endParaRPr lang="fr-FR"/>
          </a:p>
        </p:txBody>
      </p:sp>
    </p:spTree>
    <p:extLst>
      <p:ext uri="{BB962C8B-B14F-4D97-AF65-F5344CB8AC3E}">
        <p14:creationId xmlns:p14="http://schemas.microsoft.com/office/powerpoint/2010/main" val="22451161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t>1</a:t>
            </a:fld>
            <a:endParaRPr lang="fr-FR"/>
          </a:p>
        </p:txBody>
      </p:sp>
    </p:spTree>
    <p:extLst>
      <p:ext uri="{BB962C8B-B14F-4D97-AF65-F5344CB8AC3E}">
        <p14:creationId xmlns:p14="http://schemas.microsoft.com/office/powerpoint/2010/main" val="35483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t>10</a:t>
            </a:fld>
            <a:endParaRPr lang="fr-FR"/>
          </a:p>
        </p:txBody>
      </p:sp>
    </p:spTree>
    <p:extLst>
      <p:ext uri="{BB962C8B-B14F-4D97-AF65-F5344CB8AC3E}">
        <p14:creationId xmlns:p14="http://schemas.microsoft.com/office/powerpoint/2010/main" val="2110724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t>11</a:t>
            </a:fld>
            <a:endParaRPr lang="fr-FR"/>
          </a:p>
        </p:txBody>
      </p:sp>
    </p:spTree>
    <p:extLst>
      <p:ext uri="{BB962C8B-B14F-4D97-AF65-F5344CB8AC3E}">
        <p14:creationId xmlns:p14="http://schemas.microsoft.com/office/powerpoint/2010/main" val="354839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t>15</a:t>
            </a:fld>
            <a:endParaRPr lang="fr-FR"/>
          </a:p>
        </p:txBody>
      </p:sp>
    </p:spTree>
    <p:extLst>
      <p:ext uri="{BB962C8B-B14F-4D97-AF65-F5344CB8AC3E}">
        <p14:creationId xmlns:p14="http://schemas.microsoft.com/office/powerpoint/2010/main" val="2861677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t>16</a:t>
            </a:fld>
            <a:endParaRPr lang="fr-FR"/>
          </a:p>
        </p:txBody>
      </p:sp>
    </p:spTree>
    <p:extLst>
      <p:ext uri="{BB962C8B-B14F-4D97-AF65-F5344CB8AC3E}">
        <p14:creationId xmlns:p14="http://schemas.microsoft.com/office/powerpoint/2010/main" val="1106116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t>18</a:t>
            </a:fld>
            <a:endParaRPr lang="fr-FR"/>
          </a:p>
        </p:txBody>
      </p:sp>
    </p:spTree>
    <p:extLst>
      <p:ext uri="{BB962C8B-B14F-4D97-AF65-F5344CB8AC3E}">
        <p14:creationId xmlns:p14="http://schemas.microsoft.com/office/powerpoint/2010/main" val="1553384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kern="1200" dirty="0">
                <a:solidFill>
                  <a:schemeClr val="tx1"/>
                </a:solidFill>
                <a:effectLst/>
                <a:latin typeface="+mn-lt"/>
                <a:ea typeface="+mn-ea"/>
                <a:cs typeface="+mn-cs"/>
              </a:rPr>
              <a:t>La technologie est la science de l’artificiel permettant à l’homme de créer des </a:t>
            </a:r>
            <a:r>
              <a:rPr lang="fr-FR" sz="1000" b="1" kern="1200" dirty="0">
                <a:solidFill>
                  <a:schemeClr val="tx1"/>
                </a:solidFill>
                <a:effectLst/>
                <a:latin typeface="+mn-lt"/>
                <a:ea typeface="+mn-ea"/>
                <a:cs typeface="+mn-cs"/>
              </a:rPr>
              <a:t>produits</a:t>
            </a:r>
            <a:r>
              <a:rPr lang="fr-FR" sz="1000" kern="1200" dirty="0">
                <a:solidFill>
                  <a:schemeClr val="tx1"/>
                </a:solidFill>
                <a:effectLst/>
                <a:latin typeface="+mn-lt"/>
                <a:ea typeface="+mn-ea"/>
                <a:cs typeface="+mn-cs"/>
              </a:rPr>
              <a:t> pour répondre à ses besoins. Elle étudie les relations complexes entre les résultats scientifiques, les contraintes économiques, environnementales, sociales et l’organisation des techniques qui permettent de produire un résultat réalisable et acceptable économiquement, socialement, et respectueux de l’environnement.</a:t>
            </a:r>
          </a:p>
          <a:p>
            <a:r>
              <a:rPr lang="fr-FR" sz="1000" kern="1200" dirty="0">
                <a:solidFill>
                  <a:schemeClr val="tx1"/>
                </a:solidFill>
                <a:effectLst/>
                <a:latin typeface="+mn-lt"/>
                <a:ea typeface="+mn-ea"/>
                <a:cs typeface="+mn-cs"/>
              </a:rPr>
              <a:t>La technologie se caractérise aujourd’hui par une intégration de plus en plus poussée du design, de la mécanique, de l’énergétique, de l’électronique et de l’automatique, … dans un environnement de plus en plus numérique. Les compétences et les connaissances associées, relatives aux domaines de la matière, de l’énergie et de l’information constituent donc la base de toute formation technologique dans le secteur industriel. </a:t>
            </a:r>
            <a:endParaRPr lang="fr-FR" sz="1000" dirty="0"/>
          </a:p>
          <a:p>
            <a:endParaRPr lang="fr-FR" sz="1000"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t>21</a:t>
            </a:fld>
            <a:endParaRPr lang="fr-FR"/>
          </a:p>
        </p:txBody>
      </p:sp>
    </p:spTree>
    <p:extLst>
      <p:ext uri="{BB962C8B-B14F-4D97-AF65-F5344CB8AC3E}">
        <p14:creationId xmlns:p14="http://schemas.microsoft.com/office/powerpoint/2010/main" val="2600466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t>22</a:t>
            </a:fld>
            <a:endParaRPr lang="fr-FR"/>
          </a:p>
        </p:txBody>
      </p:sp>
    </p:spTree>
    <p:extLst>
      <p:ext uri="{BB962C8B-B14F-4D97-AF65-F5344CB8AC3E}">
        <p14:creationId xmlns:p14="http://schemas.microsoft.com/office/powerpoint/2010/main" val="744478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4909B88-686E-42AF-9DCB-DB92D227B3CB}" type="slidenum">
              <a:rPr lang="fr-FR" smtClean="0"/>
              <a:pPr/>
              <a:t>24</a:t>
            </a:fld>
            <a:endParaRPr lang="fr-FR"/>
          </a:p>
        </p:txBody>
      </p:sp>
    </p:spTree>
    <p:extLst>
      <p:ext uri="{BB962C8B-B14F-4D97-AF65-F5344CB8AC3E}">
        <p14:creationId xmlns:p14="http://schemas.microsoft.com/office/powerpoint/2010/main" val="2832459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DE501F2-2B48-A14B-AFC4-1D617FACCF21}" type="slidenum">
              <a:rPr lang="fr-FR" smtClean="0"/>
              <a:t>25</a:t>
            </a:fld>
            <a:endParaRPr lang="fr-FR"/>
          </a:p>
        </p:txBody>
      </p:sp>
    </p:spTree>
    <p:extLst>
      <p:ext uri="{BB962C8B-B14F-4D97-AF65-F5344CB8AC3E}">
        <p14:creationId xmlns:p14="http://schemas.microsoft.com/office/powerpoint/2010/main" val="3567297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DE501F2-2B48-A14B-AFC4-1D617FACCF21}" type="slidenum">
              <a:rPr lang="fr-FR" smtClean="0"/>
              <a:t>26</a:t>
            </a:fld>
            <a:endParaRPr lang="fr-FR"/>
          </a:p>
        </p:txBody>
      </p:sp>
    </p:spTree>
    <p:extLst>
      <p:ext uri="{BB962C8B-B14F-4D97-AF65-F5344CB8AC3E}">
        <p14:creationId xmlns:p14="http://schemas.microsoft.com/office/powerpoint/2010/main" val="192405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t>2</a:t>
            </a:fld>
            <a:endParaRPr lang="fr-FR"/>
          </a:p>
        </p:txBody>
      </p:sp>
    </p:spTree>
    <p:extLst>
      <p:ext uri="{BB962C8B-B14F-4D97-AF65-F5344CB8AC3E}">
        <p14:creationId xmlns:p14="http://schemas.microsoft.com/office/powerpoint/2010/main" val="2900711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La dimension scientifique et technique  </a:t>
            </a:r>
            <a:r>
              <a:rPr lang="fr-FR" sz="1200" kern="1200" dirty="0">
                <a:solidFill>
                  <a:schemeClr val="tx1"/>
                </a:solidFill>
                <a:effectLst/>
                <a:latin typeface="+mn-lt"/>
                <a:ea typeface="+mn-ea"/>
                <a:cs typeface="+mn-cs"/>
              </a:rPr>
              <a:t>s’apparente à la </a:t>
            </a:r>
            <a:r>
              <a:rPr lang="fr-FR" sz="1200" b="1" kern="1200" dirty="0">
                <a:solidFill>
                  <a:schemeClr val="tx1"/>
                </a:solidFill>
                <a:effectLst/>
                <a:latin typeface="+mn-lt"/>
                <a:ea typeface="+mn-ea"/>
                <a:cs typeface="+mn-cs"/>
              </a:rPr>
              <a:t>technologie structurale</a:t>
            </a:r>
            <a:r>
              <a:rPr lang="fr-FR" sz="1200" kern="1200" dirty="0">
                <a:solidFill>
                  <a:schemeClr val="tx1"/>
                </a:solidFill>
                <a:effectLst/>
                <a:latin typeface="+mn-lt"/>
                <a:ea typeface="+mn-ea"/>
                <a:cs typeface="+mn-cs"/>
              </a:rPr>
              <a:t> qui décompose un produit en éléments fonctionnels ou matériels. Elle montre comment un assemblage ordonné de fonctions simples peut en définir l’usage.</a:t>
            </a:r>
            <a:endParaRPr lang="fr-FR" sz="1200" b="1"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La dimension socio culturelle </a:t>
            </a:r>
            <a:r>
              <a:rPr lang="fr-FR" sz="1200" kern="1200" dirty="0">
                <a:solidFill>
                  <a:schemeClr val="tx1"/>
                </a:solidFill>
                <a:effectLst/>
                <a:latin typeface="+mn-lt"/>
                <a:ea typeface="+mn-ea"/>
                <a:cs typeface="+mn-cs"/>
              </a:rPr>
              <a:t>s’apparente à la </a:t>
            </a:r>
            <a:r>
              <a:rPr lang="fr-FR" sz="1200" b="1" kern="1200" dirty="0">
                <a:solidFill>
                  <a:schemeClr val="tx1"/>
                </a:solidFill>
                <a:effectLst/>
                <a:latin typeface="+mn-lt"/>
                <a:ea typeface="+mn-ea"/>
                <a:cs typeface="+mn-cs"/>
              </a:rPr>
              <a:t>technologie génétique</a:t>
            </a:r>
            <a:r>
              <a:rPr lang="fr-FR" sz="1200" kern="1200" dirty="0">
                <a:solidFill>
                  <a:schemeClr val="tx1"/>
                </a:solidFill>
                <a:effectLst/>
                <a:latin typeface="+mn-lt"/>
                <a:ea typeface="+mn-ea"/>
                <a:cs typeface="+mn-cs"/>
              </a:rPr>
              <a:t> qui analyse des produits du passé dans leurs perfectionnements successifs, dans l’évolution de leurs usages. L’approche génétique s’intéresse aux découvertes et inventions nécessaires à la création d’un produit : quelles sont les techniques héritées, quelles sont les évolutions et quels sont les éléments constitutifs existants qui permettent d’obtenir une génération de produits ? Cette dimension comprend aussi l’approche la plus récente de la </a:t>
            </a:r>
            <a:r>
              <a:rPr lang="fr-FR" sz="1200" b="1" kern="1200" dirty="0">
                <a:solidFill>
                  <a:schemeClr val="tx1"/>
                </a:solidFill>
                <a:effectLst/>
                <a:latin typeface="+mn-lt"/>
                <a:ea typeface="+mn-ea"/>
                <a:cs typeface="+mn-cs"/>
              </a:rPr>
              <a:t>technologie générale</a:t>
            </a:r>
            <a:r>
              <a:rPr lang="fr-FR" sz="1200" kern="1200" baseline="30000" dirty="0">
                <a:solidFill>
                  <a:schemeClr val="tx1"/>
                </a:solidFill>
                <a:effectLst/>
                <a:latin typeface="+mn-lt"/>
                <a:ea typeface="+mn-ea"/>
                <a:cs typeface="+mn-cs"/>
              </a:rPr>
              <a:t>2</a:t>
            </a:r>
            <a:r>
              <a:rPr lang="fr-FR" sz="1200" kern="1200" dirty="0">
                <a:solidFill>
                  <a:schemeClr val="tx1"/>
                </a:solidFill>
                <a:effectLst/>
                <a:latin typeface="+mn-lt"/>
                <a:ea typeface="+mn-ea"/>
                <a:cs typeface="+mn-cs"/>
              </a:rPr>
              <a:t> qui s’intéresse à l’impact de la création d’un produit et de son usage, tout au long de sa vie, sur son environnement, dans toutes ses dimensions technologiques et sociales. On y trouve les préoccupations liées au développement durable et l’éco-conception.</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La dimension ingénierie-design</a:t>
            </a:r>
            <a:r>
              <a:rPr lang="fr-FR" sz="1200" kern="1200" dirty="0">
                <a:solidFill>
                  <a:schemeClr val="tx1"/>
                </a:solidFill>
                <a:effectLst/>
                <a:latin typeface="+mn-lt"/>
                <a:ea typeface="+mn-ea"/>
                <a:cs typeface="+mn-cs"/>
              </a:rPr>
              <a:t> s’apparente à la </a:t>
            </a:r>
            <a:r>
              <a:rPr lang="fr-FR" sz="1200" b="1" kern="1200" dirty="0">
                <a:solidFill>
                  <a:schemeClr val="tx1"/>
                </a:solidFill>
                <a:effectLst/>
                <a:latin typeface="+mn-lt"/>
                <a:ea typeface="+mn-ea"/>
                <a:cs typeface="+mn-cs"/>
              </a:rPr>
              <a:t>technologie générique</a:t>
            </a:r>
            <a:r>
              <a:rPr lang="fr-FR" sz="1200" kern="1200" dirty="0">
                <a:solidFill>
                  <a:schemeClr val="tx1"/>
                </a:solidFill>
                <a:effectLst/>
                <a:latin typeface="+mn-lt"/>
                <a:ea typeface="+mn-ea"/>
                <a:cs typeface="+mn-cs"/>
              </a:rPr>
              <a:t> qui explicite les logiques d’invention et de conception de nouveaux produits. Elle s'intéresse aux techniques et aux procédés nécessaires à leur création, de leur conception à leur réalisation et jusqu’à leur retrait. Elle mobilise les technologies du numérique tout au long du processus de création d’un nouveau produit.</a:t>
            </a:r>
          </a:p>
          <a:p>
            <a:endParaRPr lang="fr-FR" dirty="0"/>
          </a:p>
        </p:txBody>
      </p:sp>
      <p:sp>
        <p:nvSpPr>
          <p:cNvPr id="4" name="Espace réservé du numéro de diapositive 3"/>
          <p:cNvSpPr>
            <a:spLocks noGrp="1"/>
          </p:cNvSpPr>
          <p:nvPr>
            <p:ph type="sldNum" sz="quarter" idx="5"/>
          </p:nvPr>
        </p:nvSpPr>
        <p:spPr/>
        <p:txBody>
          <a:bodyPr/>
          <a:lstStyle/>
          <a:p>
            <a:fld id="{6DE501F2-2B48-A14B-AFC4-1D617FACCF21}" type="slidenum">
              <a:rPr lang="fr-FR" smtClean="0"/>
              <a:t>27</a:t>
            </a:fld>
            <a:endParaRPr lang="fr-FR"/>
          </a:p>
        </p:txBody>
      </p:sp>
    </p:spTree>
    <p:extLst>
      <p:ext uri="{BB962C8B-B14F-4D97-AF65-F5344CB8AC3E}">
        <p14:creationId xmlns:p14="http://schemas.microsoft.com/office/powerpoint/2010/main" val="3542595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DE501F2-2B48-A14B-AFC4-1D617FACCF21}" type="slidenum">
              <a:rPr lang="fr-FR" smtClean="0"/>
              <a:t>28</a:t>
            </a:fld>
            <a:endParaRPr lang="fr-FR"/>
          </a:p>
        </p:txBody>
      </p:sp>
    </p:spTree>
    <p:extLst>
      <p:ext uri="{BB962C8B-B14F-4D97-AF65-F5344CB8AC3E}">
        <p14:creationId xmlns:p14="http://schemas.microsoft.com/office/powerpoint/2010/main" val="653652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b="1" kern="1200" dirty="0">
                <a:solidFill>
                  <a:schemeClr val="tx1"/>
                </a:solidFill>
                <a:effectLst/>
                <a:latin typeface="+mn-lt"/>
                <a:ea typeface="+mn-ea"/>
                <a:cs typeface="+mn-cs"/>
              </a:rPr>
              <a:t>IT : </a:t>
            </a:r>
            <a:r>
              <a:rPr lang="fr-FR" sz="1100" kern="1200" dirty="0">
                <a:solidFill>
                  <a:schemeClr val="tx1"/>
                </a:solidFill>
                <a:effectLst/>
                <a:latin typeface="+mn-lt"/>
                <a:ea typeface="+mn-ea"/>
                <a:cs typeface="+mn-cs"/>
              </a:rPr>
              <a:t>par son caractère très orienté sur la créativité, l’approche design et innovation permet d’identifier et d’approfondir toutes les possibilités de réponse à un besoin, sans préjuger d’une solution. Il s’agit bien de développer l’esprit critique et de travailler en groupe, de manière collaborative, à l’émergence et la sélection d’idées.</a:t>
            </a:r>
            <a:r>
              <a:rPr lang="fr-FR" sz="1100" dirty="0">
                <a:effectLst/>
              </a:rPr>
              <a:t> </a:t>
            </a:r>
            <a:r>
              <a:rPr lang="fr-FR" sz="1100" kern="1200" dirty="0">
                <a:solidFill>
                  <a:schemeClr val="tx1"/>
                </a:solidFill>
                <a:effectLst/>
                <a:latin typeface="+mn-lt"/>
                <a:ea typeface="+mn-ea"/>
                <a:cs typeface="+mn-cs"/>
              </a:rPr>
              <a:t>Le designer ou l’architecte et l’ingénieur adoptent ainsi un positionnement citoyen assumé au sein de la société par une connaissance approfondie de ses enjeux : la qualité du service rendu et de l’usage, l’impact environnemental, les coûts énergétiques de transformation et de transport, la durée de vie des produits et leur recyclage. Ainsi conçus, les produits répondent aux besoins et aux principes d’une écologie humaine adaptée à son époque.</a:t>
            </a:r>
            <a:r>
              <a:rPr lang="fr-FR" sz="1100" dirty="0">
                <a:effectLst/>
              </a:rPr>
              <a:t> </a:t>
            </a:r>
            <a:r>
              <a:rPr lang="fr-FR" sz="1100" kern="1200" dirty="0">
                <a:solidFill>
                  <a:schemeClr val="tx1"/>
                </a:solidFill>
                <a:effectLst/>
                <a:latin typeface="+mn-lt"/>
                <a:ea typeface="+mn-ea"/>
                <a:cs typeface="+mn-cs"/>
              </a:rPr>
              <a:t>Il s’agit donc d’une occasion privilégiée de réfléchir collectivement à son environnement, aux usages des produits et à leurs conséquences sociales.</a:t>
            </a:r>
            <a:r>
              <a:rPr lang="fr-FR" sz="1100" dirty="0">
                <a:effectLst/>
              </a:rPr>
              <a:t> </a:t>
            </a:r>
          </a:p>
          <a:p>
            <a:r>
              <a:rPr lang="fr-FR" sz="1100" b="1" dirty="0">
                <a:effectLst/>
              </a:rPr>
              <a:t>I2D : </a:t>
            </a:r>
            <a:r>
              <a:rPr lang="fr-FR" sz="1100" kern="1200" dirty="0">
                <a:solidFill>
                  <a:schemeClr val="tx1"/>
                </a:solidFill>
                <a:effectLst/>
                <a:latin typeface="+mn-lt"/>
                <a:ea typeface="+mn-ea"/>
                <a:cs typeface="+mn-cs"/>
              </a:rPr>
              <a:t>L’objectif des enseignements de cette spécialité, adossée à une pédagogie de l’action, à dominante inductive, consiste en une approche </a:t>
            </a:r>
            <a:r>
              <a:rPr lang="fr-FR" sz="1100" kern="1200" dirty="0" err="1">
                <a:solidFill>
                  <a:schemeClr val="tx1"/>
                </a:solidFill>
                <a:effectLst/>
                <a:latin typeface="+mn-lt"/>
                <a:ea typeface="+mn-ea"/>
                <a:cs typeface="+mn-cs"/>
              </a:rPr>
              <a:t>pluritechnologique</a:t>
            </a:r>
            <a:r>
              <a:rPr lang="fr-FR" sz="1100" kern="1200" dirty="0">
                <a:solidFill>
                  <a:schemeClr val="tx1"/>
                </a:solidFill>
                <a:effectLst/>
                <a:latin typeface="+mn-lt"/>
                <a:ea typeface="+mn-ea"/>
                <a:cs typeface="+mn-cs"/>
              </a:rPr>
              <a:t> des produits mettant en évidence la richesse et la diversité des solutions techniques actuelles intégratrices de la mobilisation des trois champs : gestion de l’énergie, traitement de l’information, utilisation et transformation de la matière. Ces trois champs doivent être abordés de manière globale, équilibrée, non exclusive ni indépendamment les uns des autres. La complexité des produits étudiés et le nombre des exigences à respecter simultanément nécessitent le recours systématique aux outils de simulation. La mise en œuvre des modèles et des méthodes d’analyse et d’expérimentation dans un contexte de résolution de problèmes techniques authentiques est ainsi recherchée.</a:t>
            </a:r>
            <a:r>
              <a:rPr lang="fr-FR" sz="1100" dirty="0">
                <a:effectLst/>
              </a:rPr>
              <a:t> </a:t>
            </a:r>
          </a:p>
          <a:p>
            <a:r>
              <a:rPr lang="fr-FR" sz="1100" b="1" dirty="0">
                <a:effectLst/>
              </a:rPr>
              <a:t>2I2D </a:t>
            </a:r>
            <a:r>
              <a:rPr lang="fr-FR" sz="1100" dirty="0">
                <a:effectLst/>
              </a:rPr>
              <a:t>: fusion des spécialités de première. </a:t>
            </a:r>
            <a:r>
              <a:rPr lang="fr-FR" sz="1100" kern="1200" dirty="0">
                <a:solidFill>
                  <a:schemeClr val="tx1"/>
                </a:solidFill>
                <a:effectLst/>
                <a:latin typeface="+mn-lt"/>
                <a:ea typeface="+mn-ea"/>
                <a:cs typeface="+mn-cs"/>
              </a:rPr>
              <a:t>L’enseignement s’appuie sur des études de produits de différents domaines qui nécessitent la mise en œuvre d’outils d’analyse, de représentation, de recherche et de validation de modèles ainsi qu’une culture des solutions constructives mises en œuvre dans chaque champ spécifique. L’élève peut ainsi apprendre par la technologie et comprendre les modèles </a:t>
            </a:r>
            <a:r>
              <a:rPr lang="fr-FR" sz="1100" kern="1200" dirty="0" err="1">
                <a:solidFill>
                  <a:schemeClr val="tx1"/>
                </a:solidFill>
                <a:effectLst/>
                <a:latin typeface="+mn-lt"/>
                <a:ea typeface="+mn-ea"/>
                <a:cs typeface="+mn-cs"/>
              </a:rPr>
              <a:t>multiphysiques</a:t>
            </a:r>
            <a:r>
              <a:rPr lang="fr-FR" sz="1100" kern="1200" dirty="0">
                <a:solidFill>
                  <a:schemeClr val="tx1"/>
                </a:solidFill>
                <a:effectLst/>
                <a:latin typeface="+mn-lt"/>
                <a:ea typeface="+mn-ea"/>
                <a:cs typeface="+mn-cs"/>
              </a:rPr>
              <a:t> ou spécialisés par l’analyse des comportements des solutions constructives et non l’inverse, ce qui assure le fondement de la pédagogie en STI2D.</a:t>
            </a:r>
            <a:r>
              <a:rPr lang="fr-FR" sz="1100" dirty="0">
                <a:effectLst/>
              </a:rPr>
              <a:t> </a:t>
            </a:r>
            <a:endParaRPr lang="fr-FR" sz="1100" dirty="0"/>
          </a:p>
        </p:txBody>
      </p:sp>
      <p:sp>
        <p:nvSpPr>
          <p:cNvPr id="4" name="Espace réservé du numéro de diapositive 3"/>
          <p:cNvSpPr>
            <a:spLocks noGrp="1"/>
          </p:cNvSpPr>
          <p:nvPr>
            <p:ph type="sldNum" sz="quarter" idx="5"/>
          </p:nvPr>
        </p:nvSpPr>
        <p:spPr/>
        <p:txBody>
          <a:bodyPr/>
          <a:lstStyle/>
          <a:p>
            <a:fld id="{6DE501F2-2B48-A14B-AFC4-1D617FACCF21}" type="slidenum">
              <a:rPr lang="fr-FR" smtClean="0"/>
              <a:t>29</a:t>
            </a:fld>
            <a:endParaRPr lang="fr-FR"/>
          </a:p>
        </p:txBody>
      </p:sp>
    </p:spTree>
    <p:extLst>
      <p:ext uri="{BB962C8B-B14F-4D97-AF65-F5344CB8AC3E}">
        <p14:creationId xmlns:p14="http://schemas.microsoft.com/office/powerpoint/2010/main" val="1236184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t>37</a:t>
            </a:fld>
            <a:endParaRPr lang="fr-FR"/>
          </a:p>
        </p:txBody>
      </p:sp>
    </p:spTree>
    <p:extLst>
      <p:ext uri="{BB962C8B-B14F-4D97-AF65-F5344CB8AC3E}">
        <p14:creationId xmlns:p14="http://schemas.microsoft.com/office/powerpoint/2010/main" val="2157297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t>39</a:t>
            </a:fld>
            <a:endParaRPr lang="fr-FR"/>
          </a:p>
        </p:txBody>
      </p:sp>
    </p:spTree>
    <p:extLst>
      <p:ext uri="{BB962C8B-B14F-4D97-AF65-F5344CB8AC3E}">
        <p14:creationId xmlns:p14="http://schemas.microsoft.com/office/powerpoint/2010/main" val="2901724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t>40</a:t>
            </a:fld>
            <a:endParaRPr lang="fr-FR"/>
          </a:p>
        </p:txBody>
      </p:sp>
    </p:spTree>
    <p:extLst>
      <p:ext uri="{BB962C8B-B14F-4D97-AF65-F5344CB8AC3E}">
        <p14:creationId xmlns:p14="http://schemas.microsoft.com/office/powerpoint/2010/main" val="2466351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t>3</a:t>
            </a:fld>
            <a:endParaRPr lang="fr-FR"/>
          </a:p>
        </p:txBody>
      </p:sp>
    </p:spTree>
    <p:extLst>
      <p:ext uri="{BB962C8B-B14F-4D97-AF65-F5344CB8AC3E}">
        <p14:creationId xmlns:p14="http://schemas.microsoft.com/office/powerpoint/2010/main" val="224968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t>4</a:t>
            </a:fld>
            <a:endParaRPr lang="fr-FR"/>
          </a:p>
        </p:txBody>
      </p:sp>
    </p:spTree>
    <p:extLst>
      <p:ext uri="{BB962C8B-B14F-4D97-AF65-F5344CB8AC3E}">
        <p14:creationId xmlns:p14="http://schemas.microsoft.com/office/powerpoint/2010/main" val="354839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t>5</a:t>
            </a:fld>
            <a:endParaRPr lang="fr-FR"/>
          </a:p>
        </p:txBody>
      </p:sp>
    </p:spTree>
    <p:extLst>
      <p:ext uri="{BB962C8B-B14F-4D97-AF65-F5344CB8AC3E}">
        <p14:creationId xmlns:p14="http://schemas.microsoft.com/office/powerpoint/2010/main" val="132812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Espace réservé des commentaires 2"/>
          <p:cNvSpPr>
            <a:spLocks noGrp="1"/>
          </p:cNvSpPr>
          <p:nvPr>
            <p:ph type="body" idx="1"/>
          </p:nvPr>
        </p:nvSpPr>
        <p:spPr/>
        <p:txBody>
          <a:bodyPr/>
          <a:lstStyle/>
          <a:p>
            <a:pPr eaLnBrk="1" hangingPunct="1">
              <a:spcBef>
                <a:spcPct val="0"/>
              </a:spcBef>
            </a:pPr>
            <a:endParaRPr lang="fr-FR" dirty="0">
              <a:latin typeface="Calibri" charset="0"/>
              <a:ea typeface="ＭＳ Ｐゴシック" charset="0"/>
              <a:cs typeface="ＭＳ Ｐゴシック" charset="0"/>
            </a:endParaRPr>
          </a:p>
        </p:txBody>
      </p:sp>
      <p:sp>
        <p:nvSpPr>
          <p:cNvPr id="24580" name="Espace réservé du numéro de diapositive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charset="0"/>
                <a:ea typeface="ＭＳ Ｐゴシック" charset="0"/>
                <a:cs typeface="ＭＳ Ｐゴシック" charset="0"/>
              </a:defRPr>
            </a:lvl1pPr>
            <a:lvl2pPr marL="35014775" indent="-34592734" eaLnBrk="0" hangingPunct="0">
              <a:defRPr sz="2200">
                <a:solidFill>
                  <a:schemeClr val="tx1"/>
                </a:solidFill>
                <a:latin typeface="Arial" charset="0"/>
                <a:ea typeface="ＭＳ Ｐゴシック" charset="0"/>
              </a:defRPr>
            </a:lvl2pPr>
            <a:lvl3pPr eaLnBrk="0" hangingPunct="0">
              <a:defRPr sz="2200">
                <a:solidFill>
                  <a:schemeClr val="tx1"/>
                </a:solidFill>
                <a:latin typeface="Arial" charset="0"/>
                <a:ea typeface="ＭＳ Ｐゴシック" charset="0"/>
              </a:defRPr>
            </a:lvl3pPr>
            <a:lvl4pPr eaLnBrk="0" hangingPunct="0">
              <a:defRPr sz="2200">
                <a:solidFill>
                  <a:schemeClr val="tx1"/>
                </a:solidFill>
                <a:latin typeface="Arial" charset="0"/>
                <a:ea typeface="ＭＳ Ｐゴシック" charset="0"/>
              </a:defRPr>
            </a:lvl4pPr>
            <a:lvl5pPr eaLnBrk="0" hangingPunct="0">
              <a:defRPr sz="2200">
                <a:solidFill>
                  <a:schemeClr val="tx1"/>
                </a:solidFill>
                <a:latin typeface="Arial" charset="0"/>
                <a:ea typeface="ＭＳ Ｐゴシック" charset="0"/>
              </a:defRPr>
            </a:lvl5pPr>
            <a:lvl6pPr marL="422041" eaLnBrk="0" fontAlgn="base" hangingPunct="0">
              <a:spcBef>
                <a:spcPct val="0"/>
              </a:spcBef>
              <a:spcAft>
                <a:spcPct val="0"/>
              </a:spcAft>
              <a:defRPr sz="2200">
                <a:solidFill>
                  <a:schemeClr val="tx1"/>
                </a:solidFill>
                <a:latin typeface="Arial" charset="0"/>
                <a:ea typeface="ＭＳ Ｐゴシック" charset="0"/>
              </a:defRPr>
            </a:lvl6pPr>
            <a:lvl7pPr marL="844083" eaLnBrk="0" fontAlgn="base" hangingPunct="0">
              <a:spcBef>
                <a:spcPct val="0"/>
              </a:spcBef>
              <a:spcAft>
                <a:spcPct val="0"/>
              </a:spcAft>
              <a:defRPr sz="2200">
                <a:solidFill>
                  <a:schemeClr val="tx1"/>
                </a:solidFill>
                <a:latin typeface="Arial" charset="0"/>
                <a:ea typeface="ＭＳ Ｐゴシック" charset="0"/>
              </a:defRPr>
            </a:lvl7pPr>
            <a:lvl8pPr marL="1266124" eaLnBrk="0" fontAlgn="base" hangingPunct="0">
              <a:spcBef>
                <a:spcPct val="0"/>
              </a:spcBef>
              <a:spcAft>
                <a:spcPct val="0"/>
              </a:spcAft>
              <a:defRPr sz="2200">
                <a:solidFill>
                  <a:schemeClr val="tx1"/>
                </a:solidFill>
                <a:latin typeface="Arial" charset="0"/>
                <a:ea typeface="ＭＳ Ｐゴシック" charset="0"/>
              </a:defRPr>
            </a:lvl8pPr>
            <a:lvl9pPr marL="1688165"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110E13B1-976E-7942-851D-002F1E638201}" type="slidenum">
              <a:rPr lang="fr-FR" sz="1100">
                <a:latin typeface="Calibri" charset="0"/>
              </a:rPr>
              <a:pPr eaLnBrk="1" hangingPunct="1"/>
              <a:t>6</a:t>
            </a:fld>
            <a:endParaRPr lang="fr-FR" sz="1100">
              <a:latin typeface="Calibri" charset="0"/>
            </a:endParaRPr>
          </a:p>
        </p:txBody>
      </p:sp>
    </p:spTree>
    <p:extLst>
      <p:ext uri="{BB962C8B-B14F-4D97-AF65-F5344CB8AC3E}">
        <p14:creationId xmlns:p14="http://schemas.microsoft.com/office/powerpoint/2010/main" val="40907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t>7</a:t>
            </a:fld>
            <a:endParaRPr lang="fr-FR"/>
          </a:p>
        </p:txBody>
      </p:sp>
    </p:spTree>
    <p:extLst>
      <p:ext uri="{BB962C8B-B14F-4D97-AF65-F5344CB8AC3E}">
        <p14:creationId xmlns:p14="http://schemas.microsoft.com/office/powerpoint/2010/main" val="2771876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DE501F2-2B48-A14B-AFC4-1D617FACCF21}" type="slidenum">
              <a:rPr lang="fr-FR" smtClean="0"/>
              <a:t>8</a:t>
            </a:fld>
            <a:endParaRPr lang="fr-FR"/>
          </a:p>
        </p:txBody>
      </p:sp>
    </p:spTree>
    <p:extLst>
      <p:ext uri="{BB962C8B-B14F-4D97-AF65-F5344CB8AC3E}">
        <p14:creationId xmlns:p14="http://schemas.microsoft.com/office/powerpoint/2010/main" val="701012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E501F2-2B48-A14B-AFC4-1D617FACCF21}" type="slidenum">
              <a:rPr lang="fr-FR" smtClean="0"/>
              <a:t>9</a:t>
            </a:fld>
            <a:endParaRPr lang="fr-FR"/>
          </a:p>
        </p:txBody>
      </p:sp>
    </p:spTree>
    <p:extLst>
      <p:ext uri="{BB962C8B-B14F-4D97-AF65-F5344CB8AC3E}">
        <p14:creationId xmlns:p14="http://schemas.microsoft.com/office/powerpoint/2010/main" val="4289379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Tree>
    <p:extLst>
      <p:ext uri="{BB962C8B-B14F-4D97-AF65-F5344CB8AC3E}">
        <p14:creationId xmlns:p14="http://schemas.microsoft.com/office/powerpoint/2010/main" val="232318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8812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82900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Tx/>
              <a:buSzPct val="100000"/>
              <a:buFont typeface="Arial"/>
              <a:buChar char="■"/>
              <a:tabLst/>
              <a:defRPr>
                <a:solidFill>
                  <a:srgbClr val="683086"/>
                </a:solidFill>
              </a:defRPr>
            </a:lvl1pPr>
            <a:lvl2pPr marL="627063" marR="0" indent="-169863" algn="l" defTabSz="457200" rtl="0" eaLnBrk="1" fontAlgn="auto" latinLnBrk="0" hangingPunct="1">
              <a:lnSpc>
                <a:spcPct val="100000"/>
              </a:lnSpc>
              <a:spcBef>
                <a:spcPct val="20000"/>
              </a:spcBef>
              <a:spcAft>
                <a:spcPts val="0"/>
              </a:spcAft>
              <a:buClr>
                <a:srgbClr val="683086"/>
              </a:buClr>
              <a:buSzTx/>
              <a:buFont typeface="Arial Italic"/>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683086"/>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60033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08367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245033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53909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91997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194971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89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653592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31535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Image 6" descr="logoIGEN.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54156" y="6240105"/>
            <a:ext cx="1186120" cy="483234"/>
          </a:xfrm>
          <a:prstGeom prst="rect">
            <a:avLst/>
          </a:prstGeom>
        </p:spPr>
      </p:pic>
      <p:pic>
        <p:nvPicPr>
          <p:cNvPr id="8" name="Picture 2" descr="C:\Users\dlacaze\Documents\Communication\Modèles et logos\Logos\Logos octobre 2018\Logos ministères 2018\2018_MENJ_logo_horizontal_vect.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286" y="6270583"/>
            <a:ext cx="1481912" cy="4527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92989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chart" Target="../charts/chart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tags" Target="../tags/tag8.xml"/><Relationship Id="rId4"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0.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package" Target="../embeddings/Document_Microsoft_Word.docx"/><Relationship Id="rId5" Type="http://schemas.openxmlformats.org/officeDocument/2006/relationships/chart" Target="../charts/chart5.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diagramColors" Target="../diagrams/colors3.xml"/><Relationship Id="rId18" Type="http://schemas.openxmlformats.org/officeDocument/2006/relationships/image" Target="../media/image46.png"/><Relationship Id="rId3" Type="http://schemas.openxmlformats.org/officeDocument/2006/relationships/notesSlide" Target="../notesSlides/notesSlide17.xml"/><Relationship Id="rId7" Type="http://schemas.openxmlformats.org/officeDocument/2006/relationships/image" Target="../media/image55.png"/><Relationship Id="rId12" Type="http://schemas.openxmlformats.org/officeDocument/2006/relationships/diagramQuickStyle" Target="../diagrams/quickStyle3.xml"/><Relationship Id="rId17" Type="http://schemas.openxmlformats.org/officeDocument/2006/relationships/image" Target="../media/image60.png"/><Relationship Id="rId2" Type="http://schemas.openxmlformats.org/officeDocument/2006/relationships/slideLayout" Target="../slideLayouts/slideLayout2.xml"/><Relationship Id="rId16" Type="http://schemas.openxmlformats.org/officeDocument/2006/relationships/image" Target="../media/image59.png"/><Relationship Id="rId1" Type="http://schemas.openxmlformats.org/officeDocument/2006/relationships/tags" Target="../tags/tag12.xml"/><Relationship Id="rId6" Type="http://schemas.openxmlformats.org/officeDocument/2006/relationships/image" Target="../media/image54.png"/><Relationship Id="rId11" Type="http://schemas.openxmlformats.org/officeDocument/2006/relationships/diagramLayout" Target="../diagrams/layout3.xml"/><Relationship Id="rId5" Type="http://schemas.openxmlformats.org/officeDocument/2006/relationships/image" Target="../media/image53.png"/><Relationship Id="rId15" Type="http://schemas.openxmlformats.org/officeDocument/2006/relationships/image" Target="../media/image58.png"/><Relationship Id="rId10" Type="http://schemas.openxmlformats.org/officeDocument/2006/relationships/diagramData" Target="../diagrams/data3.xml"/><Relationship Id="rId4" Type="http://schemas.openxmlformats.org/officeDocument/2006/relationships/image" Target="../media/image52.png"/><Relationship Id="rId9" Type="http://schemas.openxmlformats.org/officeDocument/2006/relationships/image" Target="../media/image57.png"/><Relationship Id="rId14" Type="http://schemas.microsoft.com/office/2007/relationships/diagramDrawing" Target="../diagrams/drawing3.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1.png"/><Relationship Id="rId7" Type="http://schemas.openxmlformats.org/officeDocument/2006/relationships/image" Target="../media/image65.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70.png"/><Relationship Id="rId3" Type="http://schemas.openxmlformats.org/officeDocument/2006/relationships/notesSlide" Target="../notesSlides/notesSlide19.xml"/><Relationship Id="rId7" Type="http://schemas.openxmlformats.org/officeDocument/2006/relationships/diagramColors" Target="../diagrams/colors4.xml"/><Relationship Id="rId12"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diagramQuickStyle" Target="../diagrams/quickStyle4.xml"/><Relationship Id="rId11" Type="http://schemas.openxmlformats.org/officeDocument/2006/relationships/image" Target="../media/image68.png"/><Relationship Id="rId5" Type="http://schemas.openxmlformats.org/officeDocument/2006/relationships/diagramLayout" Target="../diagrams/layout4.xml"/><Relationship Id="rId15" Type="http://schemas.openxmlformats.org/officeDocument/2006/relationships/image" Target="../media/image46.png"/><Relationship Id="rId10" Type="http://schemas.openxmlformats.org/officeDocument/2006/relationships/image" Target="../media/image67.png"/><Relationship Id="rId4" Type="http://schemas.openxmlformats.org/officeDocument/2006/relationships/diagramData" Target="../diagrams/data4.xml"/><Relationship Id="rId9" Type="http://schemas.openxmlformats.org/officeDocument/2006/relationships/image" Target="../media/image66.png"/><Relationship Id="rId1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image" Target="../media/image69.png"/><Relationship Id="rId3" Type="http://schemas.openxmlformats.org/officeDocument/2006/relationships/slideLayout" Target="../slideLayouts/slideLayout7.xml"/><Relationship Id="rId7" Type="http://schemas.openxmlformats.org/officeDocument/2006/relationships/diagramQuickStyle" Target="../diagrams/quickStyle5.xml"/><Relationship Id="rId12" Type="http://schemas.openxmlformats.org/officeDocument/2006/relationships/image" Target="../media/image68.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diagramLayout" Target="../diagrams/layout5.xml"/><Relationship Id="rId11" Type="http://schemas.openxmlformats.org/officeDocument/2006/relationships/image" Target="../media/image67.png"/><Relationship Id="rId5" Type="http://schemas.openxmlformats.org/officeDocument/2006/relationships/diagramData" Target="../diagrams/data5.xml"/><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notesSlide" Target="../notesSlides/notesSlide20.xml"/><Relationship Id="rId9" Type="http://schemas.microsoft.com/office/2007/relationships/diagramDrawing" Target="../diagrams/drawing5.xml"/><Relationship Id="rId1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image" Target="../media/image69.png"/><Relationship Id="rId3" Type="http://schemas.openxmlformats.org/officeDocument/2006/relationships/slideLayout" Target="../slideLayouts/slideLayout7.xml"/><Relationship Id="rId7" Type="http://schemas.openxmlformats.org/officeDocument/2006/relationships/diagramQuickStyle" Target="../diagrams/quickStyle6.xml"/><Relationship Id="rId12" Type="http://schemas.openxmlformats.org/officeDocument/2006/relationships/image" Target="../media/image68.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diagramLayout" Target="../diagrams/layout6.xml"/><Relationship Id="rId11" Type="http://schemas.openxmlformats.org/officeDocument/2006/relationships/image" Target="../media/image67.png"/><Relationship Id="rId5" Type="http://schemas.openxmlformats.org/officeDocument/2006/relationships/diagramData" Target="../diagrams/data6.xml"/><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notesSlide" Target="../notesSlides/notesSlide21.xml"/><Relationship Id="rId9" Type="http://schemas.microsoft.com/office/2007/relationships/diagramDrawing" Target="../diagrams/drawing6.xml"/><Relationship Id="rId1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image" Target="../media/image71.png"/><Relationship Id="rId3" Type="http://schemas.openxmlformats.org/officeDocument/2006/relationships/slideLayout" Target="../slideLayouts/slideLayout7.xml"/><Relationship Id="rId7" Type="http://schemas.openxmlformats.org/officeDocument/2006/relationships/diagramQuickStyle" Target="../diagrams/quickStyle7.xml"/><Relationship Id="rId12" Type="http://schemas.openxmlformats.org/officeDocument/2006/relationships/image" Target="../media/image70.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diagramLayout" Target="../diagrams/layout7.xml"/><Relationship Id="rId11" Type="http://schemas.openxmlformats.org/officeDocument/2006/relationships/image" Target="../media/image69.png"/><Relationship Id="rId5" Type="http://schemas.openxmlformats.org/officeDocument/2006/relationships/diagramData" Target="../diagrams/data7.xml"/><Relationship Id="rId10" Type="http://schemas.openxmlformats.org/officeDocument/2006/relationships/image" Target="../media/image46.png"/><Relationship Id="rId4" Type="http://schemas.openxmlformats.org/officeDocument/2006/relationships/notesSlide" Target="../notesSlides/notesSlide22.xml"/><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6.png"/><Relationship Id="rId7" Type="http://schemas.openxmlformats.org/officeDocument/2006/relationships/diagramColors" Target="../diagrams/colors8.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jp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8" Type="http://schemas.openxmlformats.org/officeDocument/2006/relationships/package" Target="../embeddings/Document_Microsoft_Word3.docx"/><Relationship Id="rId3" Type="http://schemas.openxmlformats.org/officeDocument/2006/relationships/image" Target="../media/image46.png"/><Relationship Id="rId7"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package" Target="../embeddings/Document_Microsoft_Word2.docx"/><Relationship Id="rId5" Type="http://schemas.openxmlformats.org/officeDocument/2006/relationships/image" Target="../media/image80.png"/><Relationship Id="rId4" Type="http://schemas.openxmlformats.org/officeDocument/2006/relationships/package" Target="../embeddings/Document_Microsoft_Word1.docx"/><Relationship Id="rId9"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18" Type="http://schemas.microsoft.com/office/2007/relationships/diagramDrawing" Target="../diagrams/drawing1.xml"/><Relationship Id="rId26" Type="http://schemas.openxmlformats.org/officeDocument/2006/relationships/image" Target="../media/image27.jpeg"/><Relationship Id="rId3" Type="http://schemas.openxmlformats.org/officeDocument/2006/relationships/image" Target="../media/image9.png"/><Relationship Id="rId21" Type="http://schemas.openxmlformats.org/officeDocument/2006/relationships/image" Target="../media/image22.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diagramColors" Target="../diagrams/colors1.xml"/><Relationship Id="rId25"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diagramQuickStyle" Target="../diagrams/quickStyle1.xml"/><Relationship Id="rId20" Type="http://schemas.openxmlformats.org/officeDocument/2006/relationships/image" Target="../media/image21.png"/><Relationship Id="rId29"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5.png"/><Relationship Id="rId5" Type="http://schemas.openxmlformats.org/officeDocument/2006/relationships/image" Target="../media/image11.png"/><Relationship Id="rId15" Type="http://schemas.openxmlformats.org/officeDocument/2006/relationships/diagramLayout" Target="../diagrams/layout1.xml"/><Relationship Id="rId23" Type="http://schemas.openxmlformats.org/officeDocument/2006/relationships/image" Target="../media/image24.png"/><Relationship Id="rId28" Type="http://schemas.openxmlformats.org/officeDocument/2006/relationships/image" Target="../media/image29.jpeg"/><Relationship Id="rId10" Type="http://schemas.openxmlformats.org/officeDocument/2006/relationships/image" Target="../media/image16.png"/><Relationship Id="rId19" Type="http://schemas.openxmlformats.org/officeDocument/2006/relationships/image" Target="../media/image20.jpe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diagramData" Target="../diagrams/data1.xml"/><Relationship Id="rId22" Type="http://schemas.openxmlformats.org/officeDocument/2006/relationships/image" Target="../media/image23.png"/><Relationship Id="rId27" Type="http://schemas.openxmlformats.org/officeDocument/2006/relationships/image" Target="../media/image28.jpeg"/><Relationship Id="rId30"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33.png"/><Relationship Id="rId3" Type="http://schemas.openxmlformats.org/officeDocument/2006/relationships/tags" Target="../tags/tag3.xml"/><Relationship Id="rId7" Type="http://schemas.openxmlformats.org/officeDocument/2006/relationships/diagramLayout" Target="../diagrams/layout2.xml"/><Relationship Id="rId12"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Data" Target="../diagrams/data2.xml"/><Relationship Id="rId11" Type="http://schemas.openxmlformats.org/officeDocument/2006/relationships/image" Target="../media/image32.png"/><Relationship Id="rId5" Type="http://schemas.openxmlformats.org/officeDocument/2006/relationships/notesSlide" Target="../notesSlides/notesSlide8.xml"/><Relationship Id="rId10" Type="http://schemas.microsoft.com/office/2007/relationships/diagramDrawing" Target="../diagrams/drawing2.xml"/><Relationship Id="rId4" Type="http://schemas.openxmlformats.org/officeDocument/2006/relationships/slideLayout" Target="../slideLayouts/slideLayout7.xml"/><Relationship Id="rId9"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3" name="Rectangle 2">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PNF IA-IPR</a:t>
            </a:r>
          </a:p>
        </p:txBody>
      </p:sp>
      <p:sp>
        <p:nvSpPr>
          <p:cNvPr id="4" name="Rectangle 3">
            <a:extLst>
              <a:ext uri="{FF2B5EF4-FFF2-40B4-BE49-F238E27FC236}">
                <a16:creationId xmlns:a16="http://schemas.microsoft.com/office/drawing/2014/main" id="{05193CC9-1ACD-5043-B4C2-6944FCD946FE}"/>
              </a:ext>
            </a:extLst>
          </p:cNvPr>
          <p:cNvSpPr/>
          <p:nvPr/>
        </p:nvSpPr>
        <p:spPr>
          <a:xfrm>
            <a:off x="1149928" y="363655"/>
            <a:ext cx="6542344"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Réforme du lycée GT : les options SI et CIT et la voie technologique</a:t>
            </a:r>
          </a:p>
        </p:txBody>
      </p:sp>
      <p:sp>
        <p:nvSpPr>
          <p:cNvPr id="5" name="Rectangle 4">
            <a:extLst>
              <a:ext uri="{FF2B5EF4-FFF2-40B4-BE49-F238E27FC236}">
                <a16:creationId xmlns:a16="http://schemas.microsoft.com/office/drawing/2014/main" id="{942785FE-A3AC-AA4D-9931-555E187F4BDF}"/>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6" name="Rectangle 5">
            <a:extLst>
              <a:ext uri="{FF2B5EF4-FFF2-40B4-BE49-F238E27FC236}">
                <a16:creationId xmlns:a16="http://schemas.microsoft.com/office/drawing/2014/main" id="{60E5EDCE-885D-3742-BB4E-275709A94ED5}"/>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8" name="Rectangle 7"/>
          <p:cNvSpPr/>
          <p:nvPr/>
        </p:nvSpPr>
        <p:spPr>
          <a:xfrm>
            <a:off x="2395391" y="856225"/>
            <a:ext cx="622286" cy="757130"/>
          </a:xfrm>
          <a:prstGeom prst="rect">
            <a:avLst/>
          </a:prstGeom>
        </p:spPr>
        <p:txBody>
          <a:bodyPr wrap="none">
            <a:spAutoFit/>
          </a:bodyPr>
          <a:lstStyle/>
          <a:p>
            <a:pPr lvl="0" algn="ctr" defTabSz="533400">
              <a:lnSpc>
                <a:spcPct val="90000"/>
              </a:lnSpc>
              <a:spcBef>
                <a:spcPct val="0"/>
              </a:spcBef>
              <a:spcAft>
                <a:spcPct val="35000"/>
              </a:spcAft>
            </a:pPr>
            <a:r>
              <a:rPr lang="fr-FR" sz="4800" dirty="0"/>
              <a:t>SI</a:t>
            </a:r>
          </a:p>
        </p:txBody>
      </p:sp>
      <p:sp>
        <p:nvSpPr>
          <p:cNvPr id="9" name="Rectangle 8"/>
          <p:cNvSpPr/>
          <p:nvPr/>
        </p:nvSpPr>
        <p:spPr>
          <a:xfrm>
            <a:off x="2233339" y="1757398"/>
            <a:ext cx="968535" cy="757130"/>
          </a:xfrm>
          <a:prstGeom prst="rect">
            <a:avLst/>
          </a:prstGeom>
        </p:spPr>
        <p:txBody>
          <a:bodyPr wrap="none">
            <a:spAutoFit/>
          </a:bodyPr>
          <a:lstStyle/>
          <a:p>
            <a:pPr lvl="0" algn="ctr" defTabSz="533400">
              <a:lnSpc>
                <a:spcPct val="90000"/>
              </a:lnSpc>
              <a:spcBef>
                <a:spcPct val="0"/>
              </a:spcBef>
              <a:spcAft>
                <a:spcPct val="35000"/>
              </a:spcAft>
            </a:pPr>
            <a:r>
              <a:rPr lang="fr-FR" sz="4800" dirty="0"/>
              <a:t>CIT</a:t>
            </a:r>
          </a:p>
        </p:txBody>
      </p:sp>
      <p:pic>
        <p:nvPicPr>
          <p:cNvPr id="10" name="Imag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31961" y="1852488"/>
            <a:ext cx="652082" cy="662040"/>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1961" y="954109"/>
            <a:ext cx="657940" cy="667987"/>
          </a:xfrm>
          <a:prstGeom prst="rect">
            <a:avLst/>
          </a:prstGeom>
        </p:spPr>
      </p:pic>
      <p:grpSp>
        <p:nvGrpSpPr>
          <p:cNvPr id="12" name="Groupe 11"/>
          <p:cNvGrpSpPr/>
          <p:nvPr/>
        </p:nvGrpSpPr>
        <p:grpSpPr>
          <a:xfrm>
            <a:off x="1087999" y="2661591"/>
            <a:ext cx="3661036" cy="3605164"/>
            <a:chOff x="2780713" y="1644942"/>
            <a:chExt cx="3661036" cy="3605164"/>
          </a:xfrm>
        </p:grpSpPr>
        <p:grpSp>
          <p:nvGrpSpPr>
            <p:cNvPr id="13" name="Groupe 12"/>
            <p:cNvGrpSpPr/>
            <p:nvPr/>
          </p:nvGrpSpPr>
          <p:grpSpPr>
            <a:xfrm>
              <a:off x="2780713" y="1644942"/>
              <a:ext cx="3661036" cy="3605164"/>
              <a:chOff x="2743769" y="1598762"/>
              <a:chExt cx="3661036" cy="3605164"/>
            </a:xfrm>
          </p:grpSpPr>
          <p:sp>
            <p:nvSpPr>
              <p:cNvPr id="15" name="Arc plein 14"/>
              <p:cNvSpPr>
                <a:spLocks noChangeAspect="1"/>
              </p:cNvSpPr>
              <p:nvPr/>
            </p:nvSpPr>
            <p:spPr>
              <a:xfrm>
                <a:off x="2743769" y="1598762"/>
                <a:ext cx="3661036" cy="3605164"/>
              </a:xfrm>
              <a:prstGeom prst="blockArc">
                <a:avLst>
                  <a:gd name="adj1" fmla="val 6329566"/>
                  <a:gd name="adj2" fmla="val 21051475"/>
                  <a:gd name="adj3" fmla="val 15788"/>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6" name="Arc plein 15"/>
              <p:cNvSpPr>
                <a:spLocks noChangeAspect="1"/>
              </p:cNvSpPr>
              <p:nvPr/>
            </p:nvSpPr>
            <p:spPr>
              <a:xfrm>
                <a:off x="3300103" y="2116683"/>
                <a:ext cx="2558550" cy="2519502"/>
              </a:xfrm>
              <a:prstGeom prst="blockArc">
                <a:avLst>
                  <a:gd name="adj1" fmla="val 6312653"/>
                  <a:gd name="adj2" fmla="val 12019218"/>
                  <a:gd name="adj3" fmla="val 16297"/>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7" name="Arc plein 16"/>
              <p:cNvSpPr>
                <a:spLocks noChangeAspect="1"/>
              </p:cNvSpPr>
              <p:nvPr/>
            </p:nvSpPr>
            <p:spPr>
              <a:xfrm>
                <a:off x="3708616" y="2556937"/>
                <a:ext cx="1681664" cy="1656000"/>
              </a:xfrm>
              <a:prstGeom prst="blockArc">
                <a:avLst>
                  <a:gd name="adj1" fmla="val 7533416"/>
                  <a:gd name="adj2" fmla="val 19642317"/>
                  <a:gd name="adj3" fmla="val 15569"/>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8" name="Ellipse 17"/>
              <p:cNvSpPr>
                <a:spLocks noChangeAspect="1"/>
              </p:cNvSpPr>
              <p:nvPr/>
            </p:nvSpPr>
            <p:spPr>
              <a:xfrm>
                <a:off x="3982753" y="2812476"/>
                <a:ext cx="1126375" cy="1126375"/>
              </a:xfrm>
              <a:prstGeom prst="ellipse">
                <a:avLst/>
              </a:prstGeom>
              <a:solidFill>
                <a:schemeClr val="tx1">
                  <a:alpha val="31000"/>
                </a:schemeClr>
              </a:solidFill>
              <a:ln>
                <a:solidFill>
                  <a:schemeClr val="bg2"/>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fr-FR" sz="2400" b="1" dirty="0">
                    <a:solidFill>
                      <a:schemeClr val="bg1"/>
                    </a:solidFill>
                  </a:rPr>
                  <a:t>STI2D</a:t>
                </a:r>
                <a:endParaRPr lang="fr-FR" sz="1600" b="1" dirty="0">
                  <a:solidFill>
                    <a:schemeClr val="bg1"/>
                  </a:solidFill>
                </a:endParaRPr>
              </a:p>
            </p:txBody>
          </p:sp>
        </p:grpSp>
        <p:sp>
          <p:nvSpPr>
            <p:cNvPr id="14" name="Arc plein 13"/>
            <p:cNvSpPr>
              <a:spLocks noChangeAspect="1"/>
            </p:cNvSpPr>
            <p:nvPr/>
          </p:nvSpPr>
          <p:spPr>
            <a:xfrm>
              <a:off x="3309615" y="2190295"/>
              <a:ext cx="2558550" cy="2519502"/>
            </a:xfrm>
            <a:prstGeom prst="blockArc">
              <a:avLst>
                <a:gd name="adj1" fmla="val 15547898"/>
                <a:gd name="adj2" fmla="val 21050998"/>
                <a:gd name="adj3" fmla="val 16588"/>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sp>
        <p:nvSpPr>
          <p:cNvPr id="23" name="Rectangle 22">
            <a:extLst>
              <a:ext uri="{FF2B5EF4-FFF2-40B4-BE49-F238E27FC236}">
                <a16:creationId xmlns:a16="http://schemas.microsoft.com/office/drawing/2014/main" id="{8D89AFB3-2A21-484E-B204-F60F59940420}"/>
              </a:ext>
            </a:extLst>
          </p:cNvPr>
          <p:cNvSpPr/>
          <p:nvPr/>
        </p:nvSpPr>
        <p:spPr>
          <a:xfrm>
            <a:off x="4477599" y="5081047"/>
            <a:ext cx="4607721" cy="94299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Éléments de constat</a:t>
            </a:r>
          </a:p>
          <a:p>
            <a:r>
              <a:rPr lang="fr-FR" dirty="0"/>
              <a:t>Le cadre du travail</a:t>
            </a:r>
          </a:p>
          <a:p>
            <a:r>
              <a:rPr lang="fr-FR" dirty="0"/>
              <a:t>Présentation du programme</a:t>
            </a:r>
          </a:p>
        </p:txBody>
      </p:sp>
      <p:sp>
        <p:nvSpPr>
          <p:cNvPr id="24" name="Rectangle 23">
            <a:extLst>
              <a:ext uri="{FF2B5EF4-FFF2-40B4-BE49-F238E27FC236}">
                <a16:creationId xmlns:a16="http://schemas.microsoft.com/office/drawing/2014/main" id="{FBB44C79-D56B-E849-A091-DCC5F3396F7C}"/>
              </a:ext>
            </a:extLst>
          </p:cNvPr>
          <p:cNvSpPr/>
          <p:nvPr/>
        </p:nvSpPr>
        <p:spPr>
          <a:xfrm>
            <a:off x="4230315" y="5081047"/>
            <a:ext cx="282205" cy="942996"/>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cxnSp>
        <p:nvCxnSpPr>
          <p:cNvPr id="25" name="Connecteur droit 64"/>
          <p:cNvCxnSpPr>
            <a:cxnSpLocks/>
            <a:stCxn id="24" idx="1"/>
            <a:endCxn id="18" idx="4"/>
          </p:cNvCxnSpPr>
          <p:nvPr/>
        </p:nvCxnSpPr>
        <p:spPr>
          <a:xfrm rot="10800000">
            <a:off x="2890171" y="5001681"/>
            <a:ext cx="1340144" cy="550865"/>
          </a:xfrm>
          <a:prstGeom prst="bentConnector2">
            <a:avLst/>
          </a:prstGeom>
          <a:ln>
            <a:solidFill>
              <a:schemeClr val="accent4">
                <a:lumMod val="75000"/>
              </a:schemeClr>
            </a:solidFill>
            <a:tailEnd type="oval" w="lg" len="lg"/>
          </a:ln>
          <a:effectLst/>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8D89AFB3-2A21-484E-B204-F60F59940420}"/>
              </a:ext>
            </a:extLst>
          </p:cNvPr>
          <p:cNvSpPr/>
          <p:nvPr/>
        </p:nvSpPr>
        <p:spPr>
          <a:xfrm>
            <a:off x="4430224" y="1005689"/>
            <a:ext cx="4655096" cy="150883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Organisation de la classe de seconde</a:t>
            </a:r>
          </a:p>
          <a:p>
            <a:r>
              <a:rPr lang="fr-FR" dirty="0"/>
              <a:t>Positionnement des deux EDE à la rentrée 2010</a:t>
            </a:r>
          </a:p>
          <a:p>
            <a:r>
              <a:rPr lang="fr-FR" dirty="0"/>
              <a:t>Les évolutions majeures pour la rentrée 2019</a:t>
            </a:r>
          </a:p>
          <a:p>
            <a:r>
              <a:rPr lang="fr-FR" dirty="0"/>
              <a:t>Un positionnement spécifique</a:t>
            </a:r>
          </a:p>
          <a:p>
            <a:r>
              <a:rPr lang="fr-FR" dirty="0"/>
              <a:t>Le mixage des démarches</a:t>
            </a:r>
          </a:p>
        </p:txBody>
      </p:sp>
      <p:sp>
        <p:nvSpPr>
          <p:cNvPr id="29" name="Rectangle 28">
            <a:extLst>
              <a:ext uri="{FF2B5EF4-FFF2-40B4-BE49-F238E27FC236}">
                <a16:creationId xmlns:a16="http://schemas.microsoft.com/office/drawing/2014/main" id="{FBB44C79-D56B-E849-A091-DCC5F3396F7C}"/>
              </a:ext>
            </a:extLst>
          </p:cNvPr>
          <p:cNvSpPr/>
          <p:nvPr/>
        </p:nvSpPr>
        <p:spPr>
          <a:xfrm>
            <a:off x="4175451" y="1005689"/>
            <a:ext cx="282205" cy="1508839"/>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cxnSp>
        <p:nvCxnSpPr>
          <p:cNvPr id="32" name="Connecteur droit 64"/>
          <p:cNvCxnSpPr>
            <a:cxnSpLocks/>
          </p:cNvCxnSpPr>
          <p:nvPr/>
        </p:nvCxnSpPr>
        <p:spPr>
          <a:xfrm rot="10800000">
            <a:off x="3201875" y="1241638"/>
            <a:ext cx="973577" cy="474856"/>
          </a:xfrm>
          <a:prstGeom prst="bentConnector3">
            <a:avLst>
              <a:gd name="adj1" fmla="val 50000"/>
            </a:avLst>
          </a:prstGeom>
          <a:ln>
            <a:solidFill>
              <a:schemeClr val="accent4">
                <a:lumMod val="75000"/>
              </a:schemeClr>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34" name="Connecteur droit 64"/>
          <p:cNvCxnSpPr>
            <a:cxnSpLocks/>
            <a:stCxn id="29" idx="1"/>
          </p:cNvCxnSpPr>
          <p:nvPr/>
        </p:nvCxnSpPr>
        <p:spPr>
          <a:xfrm rot="10800000" flipV="1">
            <a:off x="3212609" y="1760109"/>
            <a:ext cx="962843" cy="333740"/>
          </a:xfrm>
          <a:prstGeom prst="bentConnector3">
            <a:avLst>
              <a:gd name="adj1" fmla="val 50000"/>
            </a:avLst>
          </a:prstGeom>
          <a:ln>
            <a:solidFill>
              <a:schemeClr val="accent4">
                <a:lumMod val="75000"/>
              </a:schemeClr>
            </a:solidFill>
            <a:tailEnd type="oval"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7787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5193CC9-1ACD-5043-B4C2-6944FCD946FE}"/>
              </a:ext>
            </a:extLst>
          </p:cNvPr>
          <p:cNvSpPr/>
          <p:nvPr/>
        </p:nvSpPr>
        <p:spPr>
          <a:xfrm>
            <a:off x="1149928" y="363655"/>
            <a:ext cx="4047360"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En résumé</a:t>
            </a:r>
          </a:p>
        </p:txBody>
      </p:sp>
      <p:sp>
        <p:nvSpPr>
          <p:cNvPr id="11" name="Corde 10"/>
          <p:cNvSpPr/>
          <p:nvPr/>
        </p:nvSpPr>
        <p:spPr>
          <a:xfrm flipH="1">
            <a:off x="1040237" y="82296"/>
            <a:ext cx="6986407" cy="6649279"/>
          </a:xfrm>
          <a:prstGeom prst="chord">
            <a:avLst>
              <a:gd name="adj1" fmla="val 5422108"/>
              <a:gd name="adj2" fmla="val 16156809"/>
            </a:avLst>
          </a:prstGeom>
          <a:gradFill flip="none" rotWithShape="1">
            <a:gsLst>
              <a:gs pos="52000">
                <a:schemeClr val="accent6">
                  <a:tint val="100000"/>
                  <a:shade val="100000"/>
                  <a:satMod val="130000"/>
                </a:schemeClr>
              </a:gs>
              <a:gs pos="100000">
                <a:srgbClr val="FBBC72"/>
              </a:gs>
              <a:gs pos="77000">
                <a:schemeClr val="accent6">
                  <a:tint val="50000"/>
                  <a:shade val="100000"/>
                  <a:satMod val="350000"/>
                </a:schemeClr>
              </a:gs>
            </a:gsLst>
            <a:lin ang="0" scaled="1"/>
            <a:tileRect/>
          </a:grad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a:t>²</a:t>
            </a:r>
          </a:p>
        </p:txBody>
      </p:sp>
      <p:sp>
        <p:nvSpPr>
          <p:cNvPr id="9" name="Corde 8"/>
          <p:cNvSpPr/>
          <p:nvPr/>
        </p:nvSpPr>
        <p:spPr>
          <a:xfrm>
            <a:off x="1235905" y="82296"/>
            <a:ext cx="6845077" cy="6649279"/>
          </a:xfrm>
          <a:prstGeom prst="chord">
            <a:avLst>
              <a:gd name="adj1" fmla="val 5508656"/>
              <a:gd name="adj2" fmla="val 16113198"/>
            </a:avLst>
          </a:prstGeom>
          <a:gradFill flip="none" rotWithShape="1">
            <a:gsLst>
              <a:gs pos="28000">
                <a:schemeClr val="accent2">
                  <a:tint val="100000"/>
                  <a:shade val="100000"/>
                  <a:satMod val="130000"/>
                </a:schemeClr>
              </a:gs>
              <a:gs pos="59000">
                <a:srgbClr val="E86D6B"/>
              </a:gs>
              <a:gs pos="100000">
                <a:srgbClr val="FBBC72"/>
              </a:gs>
            </a:gsLst>
            <a:lin ang="0" scaled="1"/>
            <a:tileRect/>
          </a:gra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3" name="Rectangle 2"/>
          <p:cNvSpPr/>
          <p:nvPr/>
        </p:nvSpPr>
        <p:spPr>
          <a:xfrm>
            <a:off x="3812837" y="300070"/>
            <a:ext cx="622286" cy="757130"/>
          </a:xfrm>
          <a:prstGeom prst="rect">
            <a:avLst/>
          </a:prstGeom>
        </p:spPr>
        <p:txBody>
          <a:bodyPr wrap="none">
            <a:spAutoFit/>
          </a:bodyPr>
          <a:lstStyle/>
          <a:p>
            <a:pPr lvl="0" algn="ctr" defTabSz="533400">
              <a:lnSpc>
                <a:spcPct val="90000"/>
              </a:lnSpc>
              <a:spcBef>
                <a:spcPct val="0"/>
              </a:spcBef>
              <a:spcAft>
                <a:spcPct val="35000"/>
              </a:spcAft>
            </a:pPr>
            <a:r>
              <a:rPr lang="fr-FR" sz="4800" dirty="0"/>
              <a:t>SI</a:t>
            </a:r>
          </a:p>
        </p:txBody>
      </p:sp>
      <p:sp>
        <p:nvSpPr>
          <p:cNvPr id="4" name="Rectangle 3"/>
          <p:cNvSpPr/>
          <p:nvPr/>
        </p:nvSpPr>
        <p:spPr>
          <a:xfrm>
            <a:off x="4597174" y="291765"/>
            <a:ext cx="968535" cy="757130"/>
          </a:xfrm>
          <a:prstGeom prst="rect">
            <a:avLst/>
          </a:prstGeom>
        </p:spPr>
        <p:txBody>
          <a:bodyPr wrap="none">
            <a:spAutoFit/>
          </a:bodyPr>
          <a:lstStyle/>
          <a:p>
            <a:pPr lvl="0" algn="ctr" defTabSz="533400">
              <a:lnSpc>
                <a:spcPct val="90000"/>
              </a:lnSpc>
              <a:spcBef>
                <a:spcPct val="0"/>
              </a:spcBef>
              <a:spcAft>
                <a:spcPct val="35000"/>
              </a:spcAft>
            </a:pPr>
            <a:r>
              <a:rPr lang="fr-FR" sz="4800" dirty="0"/>
              <a:t>CIT</a:t>
            </a:r>
          </a:p>
        </p:txBody>
      </p:sp>
      <p:sp>
        <p:nvSpPr>
          <p:cNvPr id="31" name="Ellipse 30"/>
          <p:cNvSpPr/>
          <p:nvPr/>
        </p:nvSpPr>
        <p:spPr>
          <a:xfrm>
            <a:off x="2566094" y="1393348"/>
            <a:ext cx="4071304" cy="4071304"/>
          </a:xfrm>
          <a:prstGeom prst="ellipse">
            <a:avLst/>
          </a:prstGeom>
          <a:solidFill>
            <a:srgbClr val="FFFF00">
              <a:alpha val="28000"/>
            </a:srgbClr>
          </a:solidFill>
          <a:ln>
            <a:noFill/>
          </a:ln>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2339818" y="3070098"/>
            <a:ext cx="1552028" cy="923330"/>
          </a:xfrm>
          <a:prstGeom prst="rect">
            <a:avLst/>
          </a:prstGeom>
        </p:spPr>
        <p:txBody>
          <a:bodyPr wrap="none">
            <a:spAutoFit/>
          </a:bodyPr>
          <a:lstStyle/>
          <a:p>
            <a:r>
              <a:rPr lang="fr-FR" b="1" dirty="0"/>
              <a:t>Expérimenter</a:t>
            </a:r>
          </a:p>
          <a:p>
            <a:r>
              <a:rPr lang="fr-FR" b="1" dirty="0"/>
              <a:t>Simuler</a:t>
            </a:r>
          </a:p>
          <a:p>
            <a:r>
              <a:rPr lang="fr-FR" b="1" dirty="0"/>
              <a:t>Communiquer</a:t>
            </a:r>
          </a:p>
        </p:txBody>
      </p:sp>
      <p:sp>
        <p:nvSpPr>
          <p:cNvPr id="16" name="Rectangle 15"/>
          <p:cNvSpPr/>
          <p:nvPr/>
        </p:nvSpPr>
        <p:spPr>
          <a:xfrm>
            <a:off x="4672617" y="924836"/>
            <a:ext cx="2816319" cy="840230"/>
          </a:xfrm>
          <a:prstGeom prst="rect">
            <a:avLst/>
          </a:prstGeom>
        </p:spPr>
        <p:txBody>
          <a:bodyPr wrap="square" lIns="0" rIns="0">
            <a:spAutoFit/>
          </a:bodyPr>
          <a:lstStyle/>
          <a:p>
            <a:pPr lvl="0" defTabSz="533400">
              <a:lnSpc>
                <a:spcPct val="90000"/>
              </a:lnSpc>
              <a:spcBef>
                <a:spcPct val="0"/>
              </a:spcBef>
              <a:spcAft>
                <a:spcPct val="35000"/>
              </a:spcAft>
            </a:pPr>
            <a:r>
              <a:rPr lang="fr-FR" dirty="0"/>
              <a:t>C’est vivre la</a:t>
            </a:r>
            <a:br>
              <a:rPr lang="fr-FR" dirty="0"/>
            </a:br>
            <a:r>
              <a:rPr lang="fr-FR" dirty="0"/>
              <a:t>démarche de créativité</a:t>
            </a:r>
            <a:br>
              <a:rPr lang="fr-FR" dirty="0"/>
            </a:br>
            <a:r>
              <a:rPr lang="fr-FR" dirty="0"/>
              <a:t>en menant </a:t>
            </a:r>
            <a:r>
              <a:rPr lang="fr-FR" b="1" dirty="0"/>
              <a:t>des projets</a:t>
            </a:r>
          </a:p>
        </p:txBody>
      </p:sp>
      <p:sp>
        <p:nvSpPr>
          <p:cNvPr id="17" name="Rectangle 16"/>
          <p:cNvSpPr/>
          <p:nvPr/>
        </p:nvSpPr>
        <p:spPr>
          <a:xfrm>
            <a:off x="2313432" y="916804"/>
            <a:ext cx="2260882" cy="840230"/>
          </a:xfrm>
          <a:prstGeom prst="rect">
            <a:avLst/>
          </a:prstGeom>
        </p:spPr>
        <p:txBody>
          <a:bodyPr wrap="square">
            <a:spAutoFit/>
          </a:bodyPr>
          <a:lstStyle/>
          <a:p>
            <a:pPr algn="r" defTabSz="533400">
              <a:lnSpc>
                <a:spcPct val="90000"/>
              </a:lnSpc>
              <a:spcBef>
                <a:spcPct val="0"/>
              </a:spcBef>
              <a:spcAft>
                <a:spcPct val="35000"/>
              </a:spcAft>
            </a:pPr>
            <a:r>
              <a:rPr lang="fr-FR" dirty="0"/>
              <a:t>C’est pratiquer une démarche scientifique en relevant </a:t>
            </a:r>
            <a:r>
              <a:rPr lang="fr-FR" b="1" dirty="0"/>
              <a:t>des défis</a:t>
            </a:r>
          </a:p>
        </p:txBody>
      </p:sp>
      <p:sp>
        <p:nvSpPr>
          <p:cNvPr id="18" name="Rectangle 17"/>
          <p:cNvSpPr/>
          <p:nvPr/>
        </p:nvSpPr>
        <p:spPr>
          <a:xfrm>
            <a:off x="5299190" y="3079241"/>
            <a:ext cx="1552028" cy="923330"/>
          </a:xfrm>
          <a:prstGeom prst="rect">
            <a:avLst/>
          </a:prstGeom>
        </p:spPr>
        <p:txBody>
          <a:bodyPr wrap="none">
            <a:spAutoFit/>
          </a:bodyPr>
          <a:lstStyle/>
          <a:p>
            <a:pPr algn="r"/>
            <a:r>
              <a:rPr lang="fr-FR" b="1" dirty="0"/>
              <a:t>Innover</a:t>
            </a:r>
          </a:p>
          <a:p>
            <a:pPr algn="r"/>
            <a:r>
              <a:rPr lang="fr-FR" b="1" dirty="0"/>
              <a:t>Créer</a:t>
            </a:r>
          </a:p>
          <a:p>
            <a:pPr algn="r"/>
            <a:r>
              <a:rPr lang="fr-FR" b="1" dirty="0"/>
              <a:t>Communiquer</a:t>
            </a:r>
          </a:p>
        </p:txBody>
      </p:sp>
      <p:sp>
        <p:nvSpPr>
          <p:cNvPr id="19" name="Rectangle 18"/>
          <p:cNvSpPr/>
          <p:nvPr/>
        </p:nvSpPr>
        <p:spPr>
          <a:xfrm>
            <a:off x="3542134" y="2169052"/>
            <a:ext cx="2101711" cy="523220"/>
          </a:xfrm>
          <a:prstGeom prst="rect">
            <a:avLst/>
          </a:prstGeom>
        </p:spPr>
        <p:txBody>
          <a:bodyPr wrap="square">
            <a:spAutoFit/>
          </a:bodyPr>
          <a:lstStyle/>
          <a:p>
            <a:pPr algn="ctr"/>
            <a:r>
              <a:rPr lang="fr-FR" sz="1400" b="1" dirty="0"/>
              <a:t>Un Fablab pour expérimenter et créer</a:t>
            </a:r>
          </a:p>
        </p:txBody>
      </p:sp>
      <p:sp>
        <p:nvSpPr>
          <p:cNvPr id="30" name="Ellipse 29"/>
          <p:cNvSpPr/>
          <p:nvPr/>
        </p:nvSpPr>
        <p:spPr>
          <a:xfrm>
            <a:off x="4562856" y="3429000"/>
            <a:ext cx="45720" cy="45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73D71F54-CB6D-2948-844C-5D4F2D6DEE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48957" y="4391273"/>
            <a:ext cx="2582716" cy="2458154"/>
          </a:xfrm>
          <a:prstGeom prst="rect">
            <a:avLst/>
          </a:prstGeom>
        </p:spPr>
      </p:pic>
      <p:sp>
        <p:nvSpPr>
          <p:cNvPr id="29" name="Rectangle 28"/>
          <p:cNvSpPr/>
          <p:nvPr/>
        </p:nvSpPr>
        <p:spPr>
          <a:xfrm>
            <a:off x="3949872" y="4987866"/>
            <a:ext cx="1225246" cy="830997"/>
          </a:xfrm>
          <a:prstGeom prst="rect">
            <a:avLst/>
          </a:prstGeom>
        </p:spPr>
        <p:txBody>
          <a:bodyPr wrap="square">
            <a:spAutoFit/>
          </a:bodyPr>
          <a:lstStyle/>
          <a:p>
            <a:pPr algn="ctr"/>
            <a:r>
              <a:rPr lang="fr-FR" sz="1200" b="1" dirty="0"/>
              <a:t>Un mixage possible entre</a:t>
            </a:r>
            <a:br>
              <a:rPr lang="fr-FR" sz="1200" b="1" dirty="0"/>
            </a:br>
            <a:r>
              <a:rPr lang="fr-FR" sz="1200" b="1" dirty="0"/>
              <a:t>les deux enseignements</a:t>
            </a:r>
          </a:p>
        </p:txBody>
      </p:sp>
      <p:sp>
        <p:nvSpPr>
          <p:cNvPr id="8" name="Ellipse 7"/>
          <p:cNvSpPr/>
          <p:nvPr/>
        </p:nvSpPr>
        <p:spPr>
          <a:xfrm>
            <a:off x="3803307" y="2660306"/>
            <a:ext cx="1537385" cy="1537385"/>
          </a:xfrm>
          <a:prstGeom prst="ellipse">
            <a:avLst/>
          </a:prstGeom>
          <a:blipFill>
            <a:blip r:embed="rId4" cstate="print">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AAF52F2C-652F-5643-AC0F-0147115A29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78863" y="1380152"/>
            <a:ext cx="1191457" cy="2101021"/>
          </a:xfrm>
          <a:prstGeom prst="rect">
            <a:avLst/>
          </a:prstGeom>
        </p:spPr>
      </p:pic>
      <p:cxnSp>
        <p:nvCxnSpPr>
          <p:cNvPr id="40" name="Connecteur droit 39">
            <a:extLst>
              <a:ext uri="{FF2B5EF4-FFF2-40B4-BE49-F238E27FC236}">
                <a16:creationId xmlns:a16="http://schemas.microsoft.com/office/drawing/2014/main" id="{A7B1D2D5-4E27-254D-B713-3A30B7C39429}"/>
              </a:ext>
            </a:extLst>
          </p:cNvPr>
          <p:cNvCxnSpPr>
            <a:cxnSpLocks/>
          </p:cNvCxnSpPr>
          <p:nvPr/>
        </p:nvCxnSpPr>
        <p:spPr>
          <a:xfrm>
            <a:off x="4966369" y="8985782"/>
            <a:ext cx="855526" cy="0"/>
          </a:xfrm>
          <a:prstGeom prst="line">
            <a:avLst/>
          </a:prstGeom>
          <a:ln w="9525">
            <a:solidFill>
              <a:schemeClr val="bg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41" name="Connecteur droit 40">
            <a:extLst>
              <a:ext uri="{FF2B5EF4-FFF2-40B4-BE49-F238E27FC236}">
                <a16:creationId xmlns:a16="http://schemas.microsoft.com/office/drawing/2014/main" id="{C3C83F88-1901-0E41-AE0F-31C6FDD4D0A7}"/>
              </a:ext>
            </a:extLst>
          </p:cNvPr>
          <p:cNvCxnSpPr>
            <a:cxnSpLocks/>
          </p:cNvCxnSpPr>
          <p:nvPr/>
        </p:nvCxnSpPr>
        <p:spPr>
          <a:xfrm flipH="1">
            <a:off x="3150381" y="5460952"/>
            <a:ext cx="529711" cy="0"/>
          </a:xfrm>
          <a:prstGeom prst="line">
            <a:avLst/>
          </a:prstGeom>
          <a:ln w="9525">
            <a:solidFill>
              <a:schemeClr val="bg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43" name="Connecteur droit 42">
            <a:extLst>
              <a:ext uri="{FF2B5EF4-FFF2-40B4-BE49-F238E27FC236}">
                <a16:creationId xmlns:a16="http://schemas.microsoft.com/office/drawing/2014/main" id="{5C23733E-E3A3-D346-8762-79C417FE6420}"/>
              </a:ext>
            </a:extLst>
          </p:cNvPr>
          <p:cNvCxnSpPr>
            <a:cxnSpLocks/>
          </p:cNvCxnSpPr>
          <p:nvPr/>
        </p:nvCxnSpPr>
        <p:spPr>
          <a:xfrm flipV="1">
            <a:off x="3160698" y="4029163"/>
            <a:ext cx="0" cy="1435490"/>
          </a:xfrm>
          <a:prstGeom prst="line">
            <a:avLst/>
          </a:prstGeom>
          <a:ln w="9525">
            <a:solidFill>
              <a:schemeClr val="bg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49" name="Connecteur droit 48">
            <a:extLst>
              <a:ext uri="{FF2B5EF4-FFF2-40B4-BE49-F238E27FC236}">
                <a16:creationId xmlns:a16="http://schemas.microsoft.com/office/drawing/2014/main" id="{617AD552-3E7A-D541-8FD3-6EA5AAC0F4A4}"/>
              </a:ext>
            </a:extLst>
          </p:cNvPr>
          <p:cNvCxnSpPr>
            <a:cxnSpLocks/>
          </p:cNvCxnSpPr>
          <p:nvPr/>
        </p:nvCxnSpPr>
        <p:spPr>
          <a:xfrm flipH="1">
            <a:off x="5449021" y="5461572"/>
            <a:ext cx="529711" cy="0"/>
          </a:xfrm>
          <a:prstGeom prst="line">
            <a:avLst/>
          </a:prstGeom>
          <a:ln w="9525">
            <a:solidFill>
              <a:schemeClr val="bg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50" name="Connecteur droit 49">
            <a:extLst>
              <a:ext uri="{FF2B5EF4-FFF2-40B4-BE49-F238E27FC236}">
                <a16:creationId xmlns:a16="http://schemas.microsoft.com/office/drawing/2014/main" id="{C6E7C452-FEE0-004F-BA97-6A696FEA3537}"/>
              </a:ext>
            </a:extLst>
          </p:cNvPr>
          <p:cNvCxnSpPr>
            <a:cxnSpLocks/>
          </p:cNvCxnSpPr>
          <p:nvPr/>
        </p:nvCxnSpPr>
        <p:spPr>
          <a:xfrm flipV="1">
            <a:off x="5978732" y="4029783"/>
            <a:ext cx="0" cy="1435490"/>
          </a:xfrm>
          <a:prstGeom prst="line">
            <a:avLst/>
          </a:prstGeom>
          <a:ln w="9525">
            <a:solidFill>
              <a:schemeClr val="bg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2" name="Arc 1"/>
          <p:cNvSpPr/>
          <p:nvPr/>
        </p:nvSpPr>
        <p:spPr>
          <a:xfrm rot="19116625">
            <a:off x="3533606" y="4408266"/>
            <a:ext cx="2067194" cy="2067194"/>
          </a:xfrm>
          <a:prstGeom prst="arc">
            <a:avLst>
              <a:gd name="adj1" fmla="val 13423137"/>
              <a:gd name="adj2" fmla="val 2382264"/>
            </a:avLst>
          </a:prstGeom>
          <a:ln w="31750">
            <a:solidFill>
              <a:schemeClr val="bg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5" name="Imag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11000" y="1883037"/>
            <a:ext cx="1764795" cy="1323596"/>
          </a:xfrm>
          <a:prstGeom prst="rect">
            <a:avLst/>
          </a:prstGeom>
        </p:spPr>
      </p:pic>
      <p:sp>
        <p:nvSpPr>
          <p:cNvPr id="24" name="Rectangle 23">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SI / CIT</a:t>
            </a:r>
          </a:p>
        </p:txBody>
      </p:sp>
      <p:sp>
        <p:nvSpPr>
          <p:cNvPr id="25" name="Rectangle 24">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Rentrée 2019</a:t>
            </a:r>
          </a:p>
        </p:txBody>
      </p:sp>
    </p:spTree>
    <p:extLst>
      <p:ext uri="{BB962C8B-B14F-4D97-AF65-F5344CB8AC3E}">
        <p14:creationId xmlns:p14="http://schemas.microsoft.com/office/powerpoint/2010/main" val="2793167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3" name="Rectangle 2">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PNF IA-IPR</a:t>
            </a:r>
          </a:p>
        </p:txBody>
      </p:sp>
      <p:sp>
        <p:nvSpPr>
          <p:cNvPr id="4" name="Rectangle 3">
            <a:extLst>
              <a:ext uri="{FF2B5EF4-FFF2-40B4-BE49-F238E27FC236}">
                <a16:creationId xmlns:a16="http://schemas.microsoft.com/office/drawing/2014/main" id="{05193CC9-1ACD-5043-B4C2-6944FCD946FE}"/>
              </a:ext>
            </a:extLst>
          </p:cNvPr>
          <p:cNvSpPr/>
          <p:nvPr/>
        </p:nvSpPr>
        <p:spPr>
          <a:xfrm>
            <a:off x="1149928" y="363655"/>
            <a:ext cx="6542344"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Réforme du lycée GT : la voie technologique</a:t>
            </a:r>
          </a:p>
        </p:txBody>
      </p:sp>
      <p:sp>
        <p:nvSpPr>
          <p:cNvPr id="5" name="Rectangle 4">
            <a:extLst>
              <a:ext uri="{FF2B5EF4-FFF2-40B4-BE49-F238E27FC236}">
                <a16:creationId xmlns:a16="http://schemas.microsoft.com/office/drawing/2014/main" id="{942785FE-A3AC-AA4D-9931-555E187F4BDF}"/>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6" name="Rectangle 5">
            <a:extLst>
              <a:ext uri="{FF2B5EF4-FFF2-40B4-BE49-F238E27FC236}">
                <a16:creationId xmlns:a16="http://schemas.microsoft.com/office/drawing/2014/main" id="{60E5EDCE-885D-3742-BB4E-275709A94ED5}"/>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grpSp>
        <p:nvGrpSpPr>
          <p:cNvPr id="12" name="Groupe 11"/>
          <p:cNvGrpSpPr/>
          <p:nvPr/>
        </p:nvGrpSpPr>
        <p:grpSpPr>
          <a:xfrm>
            <a:off x="862970" y="1497025"/>
            <a:ext cx="3661036" cy="3605164"/>
            <a:chOff x="2780713" y="1644942"/>
            <a:chExt cx="3661036" cy="3605164"/>
          </a:xfrm>
        </p:grpSpPr>
        <p:grpSp>
          <p:nvGrpSpPr>
            <p:cNvPr id="13" name="Groupe 12"/>
            <p:cNvGrpSpPr/>
            <p:nvPr/>
          </p:nvGrpSpPr>
          <p:grpSpPr>
            <a:xfrm>
              <a:off x="2780713" y="1644942"/>
              <a:ext cx="3661036" cy="3605164"/>
              <a:chOff x="2743769" y="1598762"/>
              <a:chExt cx="3661036" cy="3605164"/>
            </a:xfrm>
          </p:grpSpPr>
          <p:sp>
            <p:nvSpPr>
              <p:cNvPr id="15" name="Arc plein 14"/>
              <p:cNvSpPr>
                <a:spLocks noChangeAspect="1"/>
              </p:cNvSpPr>
              <p:nvPr/>
            </p:nvSpPr>
            <p:spPr>
              <a:xfrm>
                <a:off x="2743769" y="1598762"/>
                <a:ext cx="3661036" cy="3605164"/>
              </a:xfrm>
              <a:prstGeom prst="blockArc">
                <a:avLst>
                  <a:gd name="adj1" fmla="val 6329566"/>
                  <a:gd name="adj2" fmla="val 21051475"/>
                  <a:gd name="adj3" fmla="val 15788"/>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6" name="Arc plein 15"/>
              <p:cNvSpPr>
                <a:spLocks noChangeAspect="1"/>
              </p:cNvSpPr>
              <p:nvPr/>
            </p:nvSpPr>
            <p:spPr>
              <a:xfrm>
                <a:off x="3300103" y="2116683"/>
                <a:ext cx="2558550" cy="2519502"/>
              </a:xfrm>
              <a:prstGeom prst="blockArc">
                <a:avLst>
                  <a:gd name="adj1" fmla="val 6312653"/>
                  <a:gd name="adj2" fmla="val 12019218"/>
                  <a:gd name="adj3" fmla="val 16297"/>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7" name="Arc plein 16"/>
              <p:cNvSpPr>
                <a:spLocks noChangeAspect="1"/>
              </p:cNvSpPr>
              <p:nvPr/>
            </p:nvSpPr>
            <p:spPr>
              <a:xfrm>
                <a:off x="3708616" y="2556937"/>
                <a:ext cx="1681664" cy="1656000"/>
              </a:xfrm>
              <a:prstGeom prst="blockArc">
                <a:avLst>
                  <a:gd name="adj1" fmla="val 7533416"/>
                  <a:gd name="adj2" fmla="val 19642317"/>
                  <a:gd name="adj3" fmla="val 15569"/>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8" name="Ellipse 17"/>
              <p:cNvSpPr>
                <a:spLocks noChangeAspect="1"/>
              </p:cNvSpPr>
              <p:nvPr/>
            </p:nvSpPr>
            <p:spPr>
              <a:xfrm>
                <a:off x="3982753" y="2812476"/>
                <a:ext cx="1126375" cy="1126375"/>
              </a:xfrm>
              <a:prstGeom prst="ellipse">
                <a:avLst/>
              </a:prstGeom>
              <a:solidFill>
                <a:schemeClr val="tx1">
                  <a:alpha val="31000"/>
                </a:schemeClr>
              </a:solidFill>
              <a:ln>
                <a:solidFill>
                  <a:schemeClr val="bg2"/>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fr-FR" sz="2400" b="1" dirty="0">
                    <a:solidFill>
                      <a:schemeClr val="bg1"/>
                    </a:solidFill>
                  </a:rPr>
                  <a:t>STI2D</a:t>
                </a:r>
                <a:endParaRPr lang="fr-FR" sz="1600" b="1" dirty="0">
                  <a:solidFill>
                    <a:schemeClr val="bg1"/>
                  </a:solidFill>
                </a:endParaRPr>
              </a:p>
            </p:txBody>
          </p:sp>
        </p:grpSp>
        <p:sp>
          <p:nvSpPr>
            <p:cNvPr id="14" name="Arc plein 13"/>
            <p:cNvSpPr>
              <a:spLocks noChangeAspect="1"/>
            </p:cNvSpPr>
            <p:nvPr/>
          </p:nvSpPr>
          <p:spPr>
            <a:xfrm>
              <a:off x="3309615" y="2190295"/>
              <a:ext cx="2558550" cy="2519502"/>
            </a:xfrm>
            <a:prstGeom prst="blockArc">
              <a:avLst>
                <a:gd name="adj1" fmla="val 15547898"/>
                <a:gd name="adj2" fmla="val 21050998"/>
                <a:gd name="adj3" fmla="val 16588"/>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sp>
        <p:nvSpPr>
          <p:cNvPr id="23" name="Rectangle 22">
            <a:extLst>
              <a:ext uri="{FF2B5EF4-FFF2-40B4-BE49-F238E27FC236}">
                <a16:creationId xmlns:a16="http://schemas.microsoft.com/office/drawing/2014/main" id="{8D89AFB3-2A21-484E-B204-F60F59940420}"/>
              </a:ext>
            </a:extLst>
          </p:cNvPr>
          <p:cNvSpPr/>
          <p:nvPr/>
        </p:nvSpPr>
        <p:spPr>
          <a:xfrm>
            <a:off x="4252570" y="3916481"/>
            <a:ext cx="4607721" cy="94299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Éléments de constat</a:t>
            </a:r>
          </a:p>
          <a:p>
            <a:r>
              <a:rPr lang="fr-FR" dirty="0"/>
              <a:t>Le cadre du travail</a:t>
            </a:r>
          </a:p>
          <a:p>
            <a:r>
              <a:rPr lang="fr-FR" dirty="0"/>
              <a:t>Présentation du programme</a:t>
            </a:r>
          </a:p>
        </p:txBody>
      </p:sp>
      <p:sp>
        <p:nvSpPr>
          <p:cNvPr id="24" name="Rectangle 23">
            <a:extLst>
              <a:ext uri="{FF2B5EF4-FFF2-40B4-BE49-F238E27FC236}">
                <a16:creationId xmlns:a16="http://schemas.microsoft.com/office/drawing/2014/main" id="{FBB44C79-D56B-E849-A091-DCC5F3396F7C}"/>
              </a:ext>
            </a:extLst>
          </p:cNvPr>
          <p:cNvSpPr/>
          <p:nvPr/>
        </p:nvSpPr>
        <p:spPr>
          <a:xfrm>
            <a:off x="4005286" y="3916481"/>
            <a:ext cx="282205" cy="942996"/>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cxnSp>
        <p:nvCxnSpPr>
          <p:cNvPr id="25" name="Connecteur droit 64"/>
          <p:cNvCxnSpPr>
            <a:cxnSpLocks/>
            <a:stCxn id="24" idx="1"/>
            <a:endCxn id="18" idx="4"/>
          </p:cNvCxnSpPr>
          <p:nvPr/>
        </p:nvCxnSpPr>
        <p:spPr>
          <a:xfrm rot="10800000">
            <a:off x="2665142" y="3837115"/>
            <a:ext cx="1340144" cy="550865"/>
          </a:xfrm>
          <a:prstGeom prst="bentConnector2">
            <a:avLst/>
          </a:prstGeom>
          <a:ln>
            <a:solidFill>
              <a:schemeClr val="accent4">
                <a:lumMod val="75000"/>
              </a:schemeClr>
            </a:solidFill>
            <a:tailEnd type="oval"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7237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42785FE-A3AC-AA4D-9931-555E187F4BDF}"/>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43" name="Rectangle 42">
            <a:extLst>
              <a:ext uri="{FF2B5EF4-FFF2-40B4-BE49-F238E27FC236}">
                <a16:creationId xmlns:a16="http://schemas.microsoft.com/office/drawing/2014/main" id="{60E5EDCE-885D-3742-BB4E-275709A94ED5}"/>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fr-FR" sz="1100" dirty="0">
                <a:solidFill>
                  <a:schemeClr val="tx1"/>
                </a:solidFill>
              </a:rPr>
              <a:t>D’après base centrale de pilotage</a:t>
            </a:r>
          </a:p>
        </p:txBody>
      </p:sp>
      <p:sp>
        <p:nvSpPr>
          <p:cNvPr id="44" name="Rectangle 43">
            <a:extLst>
              <a:ext uri="{FF2B5EF4-FFF2-40B4-BE49-F238E27FC236}">
                <a16:creationId xmlns:a16="http://schemas.microsoft.com/office/drawing/2014/main" id="{8D89AFB3-2A21-484E-B204-F60F59940420}"/>
              </a:ext>
            </a:extLst>
          </p:cNvPr>
          <p:cNvSpPr/>
          <p:nvPr/>
        </p:nvSpPr>
        <p:spPr>
          <a:xfrm>
            <a:off x="5568325" y="367189"/>
            <a:ext cx="3494291" cy="110601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latin typeface="Calibri" charset="0"/>
                <a:cs typeface="Arial" charset="0"/>
              </a:rPr>
              <a:t>Des effectifs en progression depuis la réforme de 2011</a:t>
            </a:r>
            <a:endParaRPr lang="fr-FR" i="1" dirty="0">
              <a:solidFill>
                <a:schemeClr val="bg1"/>
              </a:solidFill>
              <a:latin typeface="Calibri" panose="020F0502020204030204" pitchFamily="34" charset="0"/>
              <a:ea typeface="Calibri" panose="020F0502020204030204" pitchFamily="34" charset="0"/>
              <a:cs typeface="ArialMT"/>
            </a:endParaRPr>
          </a:p>
        </p:txBody>
      </p:sp>
      <p:sp>
        <p:nvSpPr>
          <p:cNvPr id="45" name="Rectangle 44">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49" name="Rectangle 48">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50" name="Rectangle 49">
            <a:extLst>
              <a:ext uri="{FF2B5EF4-FFF2-40B4-BE49-F238E27FC236}">
                <a16:creationId xmlns:a16="http://schemas.microsoft.com/office/drawing/2014/main" id="{05193CC9-1ACD-5043-B4C2-6944FCD946FE}"/>
              </a:ext>
            </a:extLst>
          </p:cNvPr>
          <p:cNvSpPr/>
          <p:nvPr/>
        </p:nvSpPr>
        <p:spPr>
          <a:xfrm>
            <a:off x="1149928" y="359235"/>
            <a:ext cx="4047360"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Éléments de constat</a:t>
            </a:r>
          </a:p>
        </p:txBody>
      </p:sp>
      <p:sp>
        <p:nvSpPr>
          <p:cNvPr id="52" name="Rectangle 51">
            <a:extLst>
              <a:ext uri="{FF2B5EF4-FFF2-40B4-BE49-F238E27FC236}">
                <a16:creationId xmlns:a16="http://schemas.microsoft.com/office/drawing/2014/main" id="{FBB44C79-D56B-E849-A091-DCC5F3396F7C}"/>
              </a:ext>
            </a:extLst>
          </p:cNvPr>
          <p:cNvSpPr/>
          <p:nvPr/>
        </p:nvSpPr>
        <p:spPr>
          <a:xfrm>
            <a:off x="5286122" y="367188"/>
            <a:ext cx="282204" cy="110601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aphicFrame>
        <p:nvGraphicFramePr>
          <p:cNvPr id="29" name="Graphique 28">
            <a:extLst>
              <a:ext uri="{FF2B5EF4-FFF2-40B4-BE49-F238E27FC236}">
                <a16:creationId xmlns:a16="http://schemas.microsoft.com/office/drawing/2014/main" id="{736CBCA9-68C4-D84B-9F76-8D4778091421}"/>
              </a:ext>
            </a:extLst>
          </p:cNvPr>
          <p:cNvGraphicFramePr>
            <a:graphicFrameLocks/>
          </p:cNvGraphicFramePr>
          <p:nvPr>
            <p:extLst>
              <p:ext uri="{D42A27DB-BD31-4B8C-83A1-F6EECF244321}">
                <p14:modId xmlns:p14="http://schemas.microsoft.com/office/powerpoint/2010/main" val="577223552"/>
              </p:ext>
            </p:extLst>
          </p:nvPr>
        </p:nvGraphicFramePr>
        <p:xfrm>
          <a:off x="1194777" y="1609521"/>
          <a:ext cx="6602203" cy="23474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Graphique 29">
            <a:extLst>
              <a:ext uri="{FF2B5EF4-FFF2-40B4-BE49-F238E27FC236}">
                <a16:creationId xmlns:a16="http://schemas.microsoft.com/office/drawing/2014/main" id="{D7DCFFA8-99C1-D341-A5CA-CB5DFEBDD196}"/>
              </a:ext>
            </a:extLst>
          </p:cNvPr>
          <p:cNvGraphicFramePr>
            <a:graphicFrameLocks/>
          </p:cNvGraphicFramePr>
          <p:nvPr>
            <p:extLst>
              <p:ext uri="{D42A27DB-BD31-4B8C-83A1-F6EECF244321}">
                <p14:modId xmlns:p14="http://schemas.microsoft.com/office/powerpoint/2010/main" val="3105141505"/>
              </p:ext>
            </p:extLst>
          </p:nvPr>
        </p:nvGraphicFramePr>
        <p:xfrm>
          <a:off x="845389" y="4166558"/>
          <a:ext cx="7661920" cy="2448633"/>
        </p:xfrm>
        <a:graphic>
          <a:graphicData uri="http://schemas.openxmlformats.org/drawingml/2006/chart">
            <c:chart xmlns:c="http://schemas.openxmlformats.org/drawingml/2006/chart" xmlns:r="http://schemas.openxmlformats.org/officeDocument/2006/relationships" r:id="rId3"/>
          </a:graphicData>
        </a:graphic>
      </p:graphicFrame>
      <p:cxnSp>
        <p:nvCxnSpPr>
          <p:cNvPr id="33" name="Connecteur droit avec flèche 32">
            <a:extLst>
              <a:ext uri="{FF2B5EF4-FFF2-40B4-BE49-F238E27FC236}">
                <a16:creationId xmlns:a16="http://schemas.microsoft.com/office/drawing/2014/main" id="{63ED5F0C-2590-F44A-921C-C9A3464583D9}"/>
              </a:ext>
            </a:extLst>
          </p:cNvPr>
          <p:cNvCxnSpPr/>
          <p:nvPr/>
        </p:nvCxnSpPr>
        <p:spPr>
          <a:xfrm>
            <a:off x="1435261" y="1747777"/>
            <a:ext cx="1886673" cy="11575"/>
          </a:xfrm>
          <a:prstGeom prst="straightConnector1">
            <a:avLst/>
          </a:prstGeom>
          <a:ln>
            <a:solidFill>
              <a:schemeClr val="bg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4" name="Connecteur droit avec flèche 33">
            <a:extLst>
              <a:ext uri="{FF2B5EF4-FFF2-40B4-BE49-F238E27FC236}">
                <a16:creationId xmlns:a16="http://schemas.microsoft.com/office/drawing/2014/main" id="{7988E79D-DBCA-B845-BEA5-E63DC2074391}"/>
              </a:ext>
            </a:extLst>
          </p:cNvPr>
          <p:cNvCxnSpPr/>
          <p:nvPr/>
        </p:nvCxnSpPr>
        <p:spPr>
          <a:xfrm flipV="1">
            <a:off x="3552541" y="1747777"/>
            <a:ext cx="4005727" cy="16451"/>
          </a:xfrm>
          <a:prstGeom prst="straightConnector1">
            <a:avLst/>
          </a:prstGeom>
          <a:ln>
            <a:solidFill>
              <a:schemeClr val="bg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ZoneTexte 34">
            <a:extLst>
              <a:ext uri="{FF2B5EF4-FFF2-40B4-BE49-F238E27FC236}">
                <a16:creationId xmlns:a16="http://schemas.microsoft.com/office/drawing/2014/main" id="{3B959CB1-9CFA-D345-A4BB-3D9F15B6EFEB}"/>
              </a:ext>
            </a:extLst>
          </p:cNvPr>
          <p:cNvSpPr txBox="1"/>
          <p:nvPr/>
        </p:nvSpPr>
        <p:spPr>
          <a:xfrm>
            <a:off x="2149111" y="1764228"/>
            <a:ext cx="458972" cy="369332"/>
          </a:xfrm>
          <a:prstGeom prst="rect">
            <a:avLst/>
          </a:prstGeom>
          <a:noFill/>
        </p:spPr>
        <p:txBody>
          <a:bodyPr wrap="none" rtlCol="0">
            <a:spAutoFit/>
          </a:bodyPr>
          <a:lstStyle/>
          <a:p>
            <a:r>
              <a:rPr lang="fr-FR">
                <a:solidFill>
                  <a:schemeClr val="tx1">
                    <a:lumMod val="85000"/>
                    <a:lumOff val="15000"/>
                  </a:schemeClr>
                </a:solidFill>
              </a:rPr>
              <a:t>STI</a:t>
            </a:r>
          </a:p>
        </p:txBody>
      </p:sp>
      <p:sp>
        <p:nvSpPr>
          <p:cNvPr id="36" name="ZoneTexte 35">
            <a:extLst>
              <a:ext uri="{FF2B5EF4-FFF2-40B4-BE49-F238E27FC236}">
                <a16:creationId xmlns:a16="http://schemas.microsoft.com/office/drawing/2014/main" id="{7F4E29FF-403E-9E4A-B596-409F177FA078}"/>
              </a:ext>
            </a:extLst>
          </p:cNvPr>
          <p:cNvSpPr txBox="1"/>
          <p:nvPr/>
        </p:nvSpPr>
        <p:spPr>
          <a:xfrm>
            <a:off x="4973045" y="1755362"/>
            <a:ext cx="718658" cy="369332"/>
          </a:xfrm>
          <a:prstGeom prst="rect">
            <a:avLst/>
          </a:prstGeom>
          <a:noFill/>
        </p:spPr>
        <p:txBody>
          <a:bodyPr wrap="none" rtlCol="0">
            <a:spAutoFit/>
          </a:bodyPr>
          <a:lstStyle/>
          <a:p>
            <a:r>
              <a:rPr lang="fr-FR" dirty="0"/>
              <a:t>STI2D</a:t>
            </a:r>
          </a:p>
        </p:txBody>
      </p:sp>
      <p:sp>
        <p:nvSpPr>
          <p:cNvPr id="2" name="ZoneTexte 1">
            <a:extLst>
              <a:ext uri="{FF2B5EF4-FFF2-40B4-BE49-F238E27FC236}">
                <a16:creationId xmlns:a16="http://schemas.microsoft.com/office/drawing/2014/main" id="{DAB138ED-7FF9-864F-8706-3FC868B526E4}"/>
              </a:ext>
            </a:extLst>
          </p:cNvPr>
          <p:cNvSpPr txBox="1"/>
          <p:nvPr/>
        </p:nvSpPr>
        <p:spPr>
          <a:xfrm>
            <a:off x="86043" y="822634"/>
            <a:ext cx="3264676" cy="307777"/>
          </a:xfrm>
          <a:prstGeom prst="rect">
            <a:avLst/>
          </a:prstGeom>
          <a:noFill/>
        </p:spPr>
        <p:txBody>
          <a:bodyPr wrap="none" rtlCol="0">
            <a:spAutoFit/>
          </a:bodyPr>
          <a:lstStyle/>
          <a:p>
            <a:r>
              <a:rPr lang="fr-FR" sz="1400" dirty="0"/>
              <a:t>Effectifs de rentrée en terminale STI-STI2D</a:t>
            </a:r>
          </a:p>
        </p:txBody>
      </p:sp>
      <p:sp>
        <p:nvSpPr>
          <p:cNvPr id="38" name="Rectangle 37">
            <a:extLst>
              <a:ext uri="{FF2B5EF4-FFF2-40B4-BE49-F238E27FC236}">
                <a16:creationId xmlns:a16="http://schemas.microsoft.com/office/drawing/2014/main" id="{96B75A3B-B52F-7140-B24E-1771C356AEFD}"/>
              </a:ext>
            </a:extLst>
          </p:cNvPr>
          <p:cNvSpPr/>
          <p:nvPr/>
        </p:nvSpPr>
        <p:spPr>
          <a:xfrm>
            <a:off x="4424852" y="854073"/>
            <a:ext cx="288000"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39" name="Rectangle 38">
            <a:extLst>
              <a:ext uri="{FF2B5EF4-FFF2-40B4-BE49-F238E27FC236}">
                <a16:creationId xmlns:a16="http://schemas.microsoft.com/office/drawing/2014/main" id="{4BA1D6F3-CC48-B84C-9033-2A4DA915D4F5}"/>
              </a:ext>
            </a:extLst>
          </p:cNvPr>
          <p:cNvSpPr/>
          <p:nvPr/>
        </p:nvSpPr>
        <p:spPr>
          <a:xfrm>
            <a:off x="3992434" y="8540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40" name="Rectangle 39">
            <a:extLst>
              <a:ext uri="{FF2B5EF4-FFF2-40B4-BE49-F238E27FC236}">
                <a16:creationId xmlns:a16="http://schemas.microsoft.com/office/drawing/2014/main" id="{48262985-B5BF-AF42-94F8-FFAF740339A8}"/>
              </a:ext>
            </a:extLst>
          </p:cNvPr>
          <p:cNvSpPr/>
          <p:nvPr/>
        </p:nvSpPr>
        <p:spPr>
          <a:xfrm>
            <a:off x="0" y="854073"/>
            <a:ext cx="37869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Tree>
    <p:extLst>
      <p:ext uri="{BB962C8B-B14F-4D97-AF65-F5344CB8AC3E}">
        <p14:creationId xmlns:p14="http://schemas.microsoft.com/office/powerpoint/2010/main" val="3350991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42785FE-A3AC-AA4D-9931-555E187F4BDF}"/>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43" name="Rectangle 42">
            <a:extLst>
              <a:ext uri="{FF2B5EF4-FFF2-40B4-BE49-F238E27FC236}">
                <a16:creationId xmlns:a16="http://schemas.microsoft.com/office/drawing/2014/main" id="{60E5EDCE-885D-3742-BB4E-275709A94ED5}"/>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fr-FR" dirty="0">
              <a:solidFill>
                <a:schemeClr val="tx1"/>
              </a:solidFill>
            </a:endParaRPr>
          </a:p>
        </p:txBody>
      </p:sp>
      <p:sp>
        <p:nvSpPr>
          <p:cNvPr id="44" name="Rectangle 43">
            <a:extLst>
              <a:ext uri="{FF2B5EF4-FFF2-40B4-BE49-F238E27FC236}">
                <a16:creationId xmlns:a16="http://schemas.microsoft.com/office/drawing/2014/main" id="{8D89AFB3-2A21-484E-B204-F60F59940420}"/>
              </a:ext>
            </a:extLst>
          </p:cNvPr>
          <p:cNvSpPr/>
          <p:nvPr/>
        </p:nvSpPr>
        <p:spPr>
          <a:xfrm>
            <a:off x="5568325" y="367189"/>
            <a:ext cx="3494291" cy="110601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sz="2000" b="1" dirty="0">
                <a:solidFill>
                  <a:schemeClr val="bg1">
                    <a:lumMod val="95000"/>
                  </a:schemeClr>
                </a:solidFill>
              </a:rPr>
              <a:t>Résultats nationaux, bac 2018 :</a:t>
            </a:r>
          </a:p>
          <a:p>
            <a:pPr algn="just"/>
            <a:r>
              <a:rPr lang="fr-FR" sz="1400" dirty="0">
                <a:solidFill>
                  <a:schemeClr val="bg1">
                    <a:lumMod val="95000"/>
                  </a:schemeClr>
                </a:solidFill>
                <a:latin typeface="Calibri" charset="0"/>
                <a:cs typeface="Arial" charset="0"/>
              </a:rPr>
              <a:t>la performance moyenne est inferieure à 50 % pour  46 % des indicateurs</a:t>
            </a:r>
            <a:endParaRPr lang="fr-FR" sz="1400" i="1" dirty="0">
              <a:solidFill>
                <a:schemeClr val="bg1">
                  <a:lumMod val="95000"/>
                </a:schemeClr>
              </a:solidFill>
              <a:latin typeface="Calibri" panose="020F0502020204030204" pitchFamily="34" charset="0"/>
              <a:ea typeface="Calibri" panose="020F0502020204030204" pitchFamily="34" charset="0"/>
              <a:cs typeface="ArialMT"/>
            </a:endParaRPr>
          </a:p>
        </p:txBody>
      </p:sp>
      <p:sp>
        <p:nvSpPr>
          <p:cNvPr id="45" name="Rectangle 44">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49" name="Rectangle 48">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50" name="Rectangle 49">
            <a:extLst>
              <a:ext uri="{FF2B5EF4-FFF2-40B4-BE49-F238E27FC236}">
                <a16:creationId xmlns:a16="http://schemas.microsoft.com/office/drawing/2014/main" id="{05193CC9-1ACD-5043-B4C2-6944FCD946FE}"/>
              </a:ext>
            </a:extLst>
          </p:cNvPr>
          <p:cNvSpPr/>
          <p:nvPr/>
        </p:nvSpPr>
        <p:spPr>
          <a:xfrm>
            <a:off x="1149928" y="359235"/>
            <a:ext cx="4047360"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Éléments de constat</a:t>
            </a:r>
          </a:p>
        </p:txBody>
      </p:sp>
      <p:sp>
        <p:nvSpPr>
          <p:cNvPr id="52" name="Rectangle 51">
            <a:extLst>
              <a:ext uri="{FF2B5EF4-FFF2-40B4-BE49-F238E27FC236}">
                <a16:creationId xmlns:a16="http://schemas.microsoft.com/office/drawing/2014/main" id="{FBB44C79-D56B-E849-A091-DCC5F3396F7C}"/>
              </a:ext>
            </a:extLst>
          </p:cNvPr>
          <p:cNvSpPr/>
          <p:nvPr/>
        </p:nvSpPr>
        <p:spPr>
          <a:xfrm>
            <a:off x="5286122" y="367188"/>
            <a:ext cx="282204" cy="110601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nvGrpSpPr>
          <p:cNvPr id="54" name="Grouper 3">
            <a:extLst>
              <a:ext uri="{FF2B5EF4-FFF2-40B4-BE49-F238E27FC236}">
                <a16:creationId xmlns:a16="http://schemas.microsoft.com/office/drawing/2014/main" id="{A2DABA0D-66F2-1844-A921-63E57535DAC2}"/>
              </a:ext>
            </a:extLst>
          </p:cNvPr>
          <p:cNvGrpSpPr/>
          <p:nvPr/>
        </p:nvGrpSpPr>
        <p:grpSpPr>
          <a:xfrm>
            <a:off x="1826959" y="1535015"/>
            <a:ext cx="746743" cy="570620"/>
            <a:chOff x="8077216" y="202891"/>
            <a:chExt cx="746743" cy="570620"/>
          </a:xfrm>
        </p:grpSpPr>
        <p:sp>
          <p:nvSpPr>
            <p:cNvPr id="56" name="Flèche vers la droite 55">
              <a:extLst>
                <a:ext uri="{FF2B5EF4-FFF2-40B4-BE49-F238E27FC236}">
                  <a16:creationId xmlns:a16="http://schemas.microsoft.com/office/drawing/2014/main" id="{3F3DAB7D-7372-BD4E-9DD6-7B1500CD85F4}"/>
                </a:ext>
              </a:extLst>
            </p:cNvPr>
            <p:cNvSpPr/>
            <p:nvPr>
              <p:custDataLst>
                <p:tags r:id="rId5"/>
              </p:custDataLst>
            </p:nvPr>
          </p:nvSpPr>
          <p:spPr>
            <a:xfrm rot="5400000">
              <a:off x="8166830" y="424213"/>
              <a:ext cx="505234" cy="193362"/>
            </a:xfrm>
            <a:prstGeom prst="rightArrow">
              <a:avLst/>
            </a:prstGeom>
            <a:solidFill>
              <a:srgbClr val="68308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chemeClr val="bg1"/>
                </a:solidFill>
              </a:endParaRPr>
            </a:p>
          </p:txBody>
        </p:sp>
        <p:sp>
          <p:nvSpPr>
            <p:cNvPr id="58" name="ZoneTexte 57">
              <a:extLst>
                <a:ext uri="{FF2B5EF4-FFF2-40B4-BE49-F238E27FC236}">
                  <a16:creationId xmlns:a16="http://schemas.microsoft.com/office/drawing/2014/main" id="{A28CA75C-D003-3647-AFD5-A921B0828AE2}"/>
                </a:ext>
              </a:extLst>
            </p:cNvPr>
            <p:cNvSpPr txBox="1"/>
            <p:nvPr/>
          </p:nvSpPr>
          <p:spPr>
            <a:xfrm>
              <a:off x="8077216" y="202891"/>
              <a:ext cx="746743" cy="307777"/>
            </a:xfrm>
            <a:prstGeom prst="rect">
              <a:avLst/>
            </a:prstGeom>
            <a:solidFill>
              <a:srgbClr val="683086"/>
            </a:solidFill>
          </p:spPr>
          <p:txBody>
            <a:bodyPr wrap="none" rtlCol="0">
              <a:spAutoFit/>
            </a:bodyPr>
            <a:lstStyle/>
            <a:p>
              <a:r>
                <a:rPr lang="fr-FR" sz="1400" dirty="0">
                  <a:solidFill>
                    <a:schemeClr val="bg1"/>
                  </a:solidFill>
                </a:rPr>
                <a:t>Partie 2</a:t>
              </a:r>
            </a:p>
          </p:txBody>
        </p:sp>
      </p:grpSp>
      <p:grpSp>
        <p:nvGrpSpPr>
          <p:cNvPr id="59" name="Grouper 2">
            <a:extLst>
              <a:ext uri="{FF2B5EF4-FFF2-40B4-BE49-F238E27FC236}">
                <a16:creationId xmlns:a16="http://schemas.microsoft.com/office/drawing/2014/main" id="{A4E5A678-321E-5F42-9195-98EEAB13123D}"/>
              </a:ext>
            </a:extLst>
          </p:cNvPr>
          <p:cNvGrpSpPr/>
          <p:nvPr/>
        </p:nvGrpSpPr>
        <p:grpSpPr>
          <a:xfrm>
            <a:off x="351382" y="1573603"/>
            <a:ext cx="746743" cy="523699"/>
            <a:chOff x="154932" y="217080"/>
            <a:chExt cx="746743" cy="523699"/>
          </a:xfrm>
        </p:grpSpPr>
        <p:sp>
          <p:nvSpPr>
            <p:cNvPr id="61" name="Flèche vers la droite 60">
              <a:extLst>
                <a:ext uri="{FF2B5EF4-FFF2-40B4-BE49-F238E27FC236}">
                  <a16:creationId xmlns:a16="http://schemas.microsoft.com/office/drawing/2014/main" id="{7447B5E6-609C-FE43-9B35-7F7A06A7EE07}"/>
                </a:ext>
              </a:extLst>
            </p:cNvPr>
            <p:cNvSpPr/>
            <p:nvPr>
              <p:custDataLst>
                <p:tags r:id="rId4"/>
              </p:custDataLst>
            </p:nvPr>
          </p:nvSpPr>
          <p:spPr>
            <a:xfrm rot="5400000">
              <a:off x="305562" y="416929"/>
              <a:ext cx="431800" cy="215900"/>
            </a:xfrm>
            <a:prstGeom prst="rightArrow">
              <a:avLst/>
            </a:prstGeom>
            <a:solidFill>
              <a:srgbClr val="68308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chemeClr val="bg1"/>
                </a:solidFill>
              </a:endParaRPr>
            </a:p>
          </p:txBody>
        </p:sp>
        <p:sp>
          <p:nvSpPr>
            <p:cNvPr id="62" name="ZoneTexte 61">
              <a:extLst>
                <a:ext uri="{FF2B5EF4-FFF2-40B4-BE49-F238E27FC236}">
                  <a16:creationId xmlns:a16="http://schemas.microsoft.com/office/drawing/2014/main" id="{8CB9A775-41AB-8C46-A1A6-BAD181F9133F}"/>
                </a:ext>
              </a:extLst>
            </p:cNvPr>
            <p:cNvSpPr txBox="1"/>
            <p:nvPr/>
          </p:nvSpPr>
          <p:spPr>
            <a:xfrm>
              <a:off x="154932" y="217080"/>
              <a:ext cx="746743" cy="307777"/>
            </a:xfrm>
            <a:prstGeom prst="rect">
              <a:avLst/>
            </a:prstGeom>
            <a:solidFill>
              <a:srgbClr val="683086"/>
            </a:solidFill>
          </p:spPr>
          <p:txBody>
            <a:bodyPr wrap="none" rtlCol="0">
              <a:spAutoFit/>
            </a:bodyPr>
            <a:lstStyle/>
            <a:p>
              <a:r>
                <a:rPr lang="fr-FR" sz="1400" dirty="0">
                  <a:solidFill>
                    <a:schemeClr val="bg1"/>
                  </a:solidFill>
                </a:rPr>
                <a:t>Partie 1</a:t>
              </a:r>
            </a:p>
          </p:txBody>
        </p:sp>
      </p:grpSp>
      <p:cxnSp>
        <p:nvCxnSpPr>
          <p:cNvPr id="64" name="Connecteur droit 63">
            <a:extLst>
              <a:ext uri="{FF2B5EF4-FFF2-40B4-BE49-F238E27FC236}">
                <a16:creationId xmlns:a16="http://schemas.microsoft.com/office/drawing/2014/main" id="{96A36FD1-7EC1-7547-82A0-718643B24143}"/>
              </a:ext>
            </a:extLst>
          </p:cNvPr>
          <p:cNvCxnSpPr/>
          <p:nvPr/>
        </p:nvCxnSpPr>
        <p:spPr>
          <a:xfrm>
            <a:off x="609962" y="3852259"/>
            <a:ext cx="821399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5" name="Grouper 9">
            <a:extLst>
              <a:ext uri="{FF2B5EF4-FFF2-40B4-BE49-F238E27FC236}">
                <a16:creationId xmlns:a16="http://schemas.microsoft.com/office/drawing/2014/main" id="{4BB4B855-A15A-2E4A-BEE2-4780659A8EBE}"/>
              </a:ext>
            </a:extLst>
          </p:cNvPr>
          <p:cNvGrpSpPr/>
          <p:nvPr/>
        </p:nvGrpSpPr>
        <p:grpSpPr>
          <a:xfrm>
            <a:off x="2207103" y="2025352"/>
            <a:ext cx="5675025" cy="1243406"/>
            <a:chOff x="2207103" y="1850783"/>
            <a:chExt cx="5675025" cy="1243406"/>
          </a:xfrm>
        </p:grpSpPr>
        <p:cxnSp>
          <p:nvCxnSpPr>
            <p:cNvPr id="66" name="Connecteur droit avec flèche 65">
              <a:extLst>
                <a:ext uri="{FF2B5EF4-FFF2-40B4-BE49-F238E27FC236}">
                  <a16:creationId xmlns:a16="http://schemas.microsoft.com/office/drawing/2014/main" id="{B097AB2F-FB42-E345-9CEC-014BE5FEC9F6}"/>
                </a:ext>
              </a:extLst>
            </p:cNvPr>
            <p:cNvCxnSpPr/>
            <p:nvPr/>
          </p:nvCxnSpPr>
          <p:spPr>
            <a:xfrm flipH="1">
              <a:off x="2207103" y="1852407"/>
              <a:ext cx="2346609" cy="55795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67" name="Connecteur droit avec flèche 66">
              <a:extLst>
                <a:ext uri="{FF2B5EF4-FFF2-40B4-BE49-F238E27FC236}">
                  <a16:creationId xmlns:a16="http://schemas.microsoft.com/office/drawing/2014/main" id="{6925A39A-BC4F-DF49-9C4D-9B47D60F99C2}"/>
                </a:ext>
              </a:extLst>
            </p:cNvPr>
            <p:cNvCxnSpPr/>
            <p:nvPr/>
          </p:nvCxnSpPr>
          <p:spPr>
            <a:xfrm>
              <a:off x="4553712" y="1852407"/>
              <a:ext cx="901762" cy="51404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69" name="Connecteur droit avec flèche 68">
              <a:extLst>
                <a:ext uri="{FF2B5EF4-FFF2-40B4-BE49-F238E27FC236}">
                  <a16:creationId xmlns:a16="http://schemas.microsoft.com/office/drawing/2014/main" id="{C2E9D678-F83C-2648-A633-7DC7171DD3BF}"/>
                </a:ext>
              </a:extLst>
            </p:cNvPr>
            <p:cNvCxnSpPr/>
            <p:nvPr/>
          </p:nvCxnSpPr>
          <p:spPr>
            <a:xfrm>
              <a:off x="4553712" y="1850783"/>
              <a:ext cx="3328416" cy="124340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aphicFrame>
        <p:nvGraphicFramePr>
          <p:cNvPr id="70" name="Graphique 69">
            <a:extLst>
              <a:ext uri="{FF2B5EF4-FFF2-40B4-BE49-F238E27FC236}">
                <a16:creationId xmlns:a16="http://schemas.microsoft.com/office/drawing/2014/main" id="{841B0A20-5589-054D-B4D6-062214B41BD1}"/>
              </a:ext>
            </a:extLst>
          </p:cNvPr>
          <p:cNvGraphicFramePr>
            <a:graphicFrameLocks/>
          </p:cNvGraphicFramePr>
          <p:nvPr>
            <p:extLst/>
          </p:nvPr>
        </p:nvGraphicFramePr>
        <p:xfrm>
          <a:off x="0" y="1966204"/>
          <a:ext cx="10288009" cy="3968750"/>
        </p:xfrm>
        <a:graphic>
          <a:graphicData uri="http://schemas.openxmlformats.org/drawingml/2006/chart">
            <c:chart xmlns:c="http://schemas.openxmlformats.org/drawingml/2006/chart" xmlns:r="http://schemas.openxmlformats.org/officeDocument/2006/relationships" r:id="rId7"/>
          </a:graphicData>
        </a:graphic>
      </p:graphicFrame>
      <p:sp>
        <p:nvSpPr>
          <p:cNvPr id="72" name="ZoneTexte 71">
            <a:extLst>
              <a:ext uri="{FF2B5EF4-FFF2-40B4-BE49-F238E27FC236}">
                <a16:creationId xmlns:a16="http://schemas.microsoft.com/office/drawing/2014/main" id="{32926BEB-09DF-9B40-A10F-BCCD4F3EA0AA}"/>
              </a:ext>
            </a:extLst>
          </p:cNvPr>
          <p:cNvSpPr txBox="1"/>
          <p:nvPr/>
        </p:nvSpPr>
        <p:spPr>
          <a:xfrm>
            <a:off x="2633717" y="4546206"/>
            <a:ext cx="1325904" cy="954107"/>
          </a:xfrm>
          <a:prstGeom prst="rect">
            <a:avLst/>
          </a:prstGeom>
          <a:solidFill>
            <a:schemeClr val="bg2"/>
          </a:solidFill>
          <a:ln>
            <a:solidFill>
              <a:srgbClr val="C00000"/>
            </a:solidFill>
          </a:ln>
        </p:spPr>
        <p:txBody>
          <a:bodyPr wrap="square" rtlCol="0">
            <a:spAutoFit/>
          </a:bodyPr>
          <a:lstStyle/>
          <a:p>
            <a:pPr marL="0" lvl="1"/>
            <a:r>
              <a:rPr lang="fr-FR" sz="1400" dirty="0">
                <a:solidFill>
                  <a:srgbClr val="C00000"/>
                </a:solidFill>
                <a:latin typeface="Calibri" charset="0"/>
                <a:cs typeface="Arial" charset="0"/>
              </a:rPr>
              <a:t>Q2.7 et Q2.8 Conclusion sur la stabilité de la structure</a:t>
            </a:r>
          </a:p>
        </p:txBody>
      </p:sp>
      <p:sp>
        <p:nvSpPr>
          <p:cNvPr id="73" name="Rectangle à coins arrondis 38">
            <a:extLst>
              <a:ext uri="{FF2B5EF4-FFF2-40B4-BE49-F238E27FC236}">
                <a16:creationId xmlns:a16="http://schemas.microsoft.com/office/drawing/2014/main" id="{72454F2B-3648-AB41-8221-37D97AA0B186}"/>
              </a:ext>
            </a:extLst>
          </p:cNvPr>
          <p:cNvSpPr/>
          <p:nvPr/>
        </p:nvSpPr>
        <p:spPr>
          <a:xfrm>
            <a:off x="4061113" y="3937084"/>
            <a:ext cx="736833" cy="1670133"/>
          </a:xfrm>
          <a:prstGeom prst="roundRect">
            <a:avLst/>
          </a:prstGeom>
          <a:noFill/>
          <a:ln w="349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5" name="Rectangle à coins arrondis 84">
            <a:extLst>
              <a:ext uri="{FF2B5EF4-FFF2-40B4-BE49-F238E27FC236}">
                <a16:creationId xmlns:a16="http://schemas.microsoft.com/office/drawing/2014/main" id="{D2B27068-AD1F-124A-8869-30EFA8549636}"/>
              </a:ext>
            </a:extLst>
          </p:cNvPr>
          <p:cNvSpPr/>
          <p:nvPr/>
        </p:nvSpPr>
        <p:spPr>
          <a:xfrm>
            <a:off x="7165947" y="3881675"/>
            <a:ext cx="697219" cy="1759548"/>
          </a:xfrm>
          <a:prstGeom prst="roundRect">
            <a:avLst/>
          </a:prstGeom>
          <a:noFill/>
          <a:ln w="34925">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6" name="ZoneTexte 75">
            <a:extLst>
              <a:ext uri="{FF2B5EF4-FFF2-40B4-BE49-F238E27FC236}">
                <a16:creationId xmlns:a16="http://schemas.microsoft.com/office/drawing/2014/main" id="{1CEC0C02-D082-0747-A876-BE7A8A7F1433}"/>
              </a:ext>
            </a:extLst>
          </p:cNvPr>
          <p:cNvSpPr txBox="1"/>
          <p:nvPr/>
        </p:nvSpPr>
        <p:spPr>
          <a:xfrm>
            <a:off x="5672760" y="4761649"/>
            <a:ext cx="1286690" cy="738664"/>
          </a:xfrm>
          <a:prstGeom prst="rect">
            <a:avLst/>
          </a:prstGeom>
          <a:solidFill>
            <a:schemeClr val="bg1"/>
          </a:solidFill>
          <a:ln>
            <a:solidFill>
              <a:schemeClr val="accent2">
                <a:lumMod val="60000"/>
                <a:lumOff val="40000"/>
              </a:schemeClr>
            </a:solidFill>
          </a:ln>
        </p:spPr>
        <p:txBody>
          <a:bodyPr wrap="square" rtlCol="0">
            <a:spAutoFit/>
          </a:bodyPr>
          <a:lstStyle/>
          <a:p>
            <a:pPr marL="0" lvl="1"/>
            <a:r>
              <a:rPr lang="fr-FR" sz="1400" dirty="0">
                <a:solidFill>
                  <a:schemeClr val="accent2">
                    <a:lumMod val="75000"/>
                  </a:schemeClr>
                </a:solidFill>
                <a:latin typeface="Calibri" charset="0"/>
                <a:cs typeface="Arial" charset="0"/>
              </a:rPr>
              <a:t>Q2.19 et Q2.20</a:t>
            </a:r>
          </a:p>
          <a:p>
            <a:pPr marL="0" lvl="1"/>
            <a:r>
              <a:rPr lang="fr-FR" sz="1400" dirty="0">
                <a:solidFill>
                  <a:schemeClr val="accent2">
                    <a:lumMod val="75000"/>
                  </a:schemeClr>
                </a:solidFill>
                <a:latin typeface="Calibri" charset="0"/>
                <a:cs typeface="Arial" charset="0"/>
              </a:rPr>
              <a:t>Mesure de la vitesse du vent</a:t>
            </a:r>
          </a:p>
        </p:txBody>
      </p:sp>
      <p:sp>
        <p:nvSpPr>
          <p:cNvPr id="77" name="Flèche vers la droite 76">
            <a:extLst>
              <a:ext uri="{FF2B5EF4-FFF2-40B4-BE49-F238E27FC236}">
                <a16:creationId xmlns:a16="http://schemas.microsoft.com/office/drawing/2014/main" id="{A5D256E3-A9D1-044F-ACA6-494B250D3391}"/>
              </a:ext>
            </a:extLst>
          </p:cNvPr>
          <p:cNvSpPr/>
          <p:nvPr>
            <p:custDataLst>
              <p:tags r:id="rId1"/>
            </p:custDataLst>
          </p:nvPr>
        </p:nvSpPr>
        <p:spPr>
          <a:xfrm rot="5400000">
            <a:off x="2418706" y="1775590"/>
            <a:ext cx="505234" cy="193362"/>
          </a:xfrm>
          <a:prstGeom prst="rightArrow">
            <a:avLst/>
          </a:prstGeom>
          <a:solidFill>
            <a:srgbClr val="68308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chemeClr val="bg1"/>
              </a:solidFill>
            </a:endParaRPr>
          </a:p>
        </p:txBody>
      </p:sp>
      <p:sp>
        <p:nvSpPr>
          <p:cNvPr id="79" name="Flèche vers la droite 78">
            <a:extLst>
              <a:ext uri="{FF2B5EF4-FFF2-40B4-BE49-F238E27FC236}">
                <a16:creationId xmlns:a16="http://schemas.microsoft.com/office/drawing/2014/main" id="{69928AAE-AD5A-3841-94C4-DB5E103DFBA9}"/>
              </a:ext>
            </a:extLst>
          </p:cNvPr>
          <p:cNvSpPr/>
          <p:nvPr>
            <p:custDataLst>
              <p:tags r:id="rId2"/>
            </p:custDataLst>
          </p:nvPr>
        </p:nvSpPr>
        <p:spPr>
          <a:xfrm rot="5400000">
            <a:off x="4510848" y="1781205"/>
            <a:ext cx="505234" cy="193362"/>
          </a:xfrm>
          <a:prstGeom prst="rightArrow">
            <a:avLst/>
          </a:prstGeom>
          <a:solidFill>
            <a:srgbClr val="68308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chemeClr val="bg1"/>
              </a:solidFill>
            </a:endParaRPr>
          </a:p>
        </p:txBody>
      </p:sp>
      <p:sp>
        <p:nvSpPr>
          <p:cNvPr id="81" name="Flèche vers la droite 80">
            <a:extLst>
              <a:ext uri="{FF2B5EF4-FFF2-40B4-BE49-F238E27FC236}">
                <a16:creationId xmlns:a16="http://schemas.microsoft.com/office/drawing/2014/main" id="{29373BEA-E778-5945-9487-DDFD840CCEAA}"/>
              </a:ext>
            </a:extLst>
          </p:cNvPr>
          <p:cNvSpPr/>
          <p:nvPr>
            <p:custDataLst>
              <p:tags r:id="rId3"/>
            </p:custDataLst>
          </p:nvPr>
        </p:nvSpPr>
        <p:spPr>
          <a:xfrm rot="5400000">
            <a:off x="6956145" y="1800993"/>
            <a:ext cx="505234" cy="193362"/>
          </a:xfrm>
          <a:prstGeom prst="rightArrow">
            <a:avLst/>
          </a:prstGeom>
          <a:solidFill>
            <a:srgbClr val="68308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chemeClr val="bg1"/>
              </a:solidFill>
            </a:endParaRPr>
          </a:p>
        </p:txBody>
      </p:sp>
      <p:sp>
        <p:nvSpPr>
          <p:cNvPr id="83" name="ZoneTexte 82">
            <a:extLst>
              <a:ext uri="{FF2B5EF4-FFF2-40B4-BE49-F238E27FC236}">
                <a16:creationId xmlns:a16="http://schemas.microsoft.com/office/drawing/2014/main" id="{12C0AE9A-4D7B-4D48-86E6-BD41AF173A1B}"/>
              </a:ext>
            </a:extLst>
          </p:cNvPr>
          <p:cNvSpPr txBox="1"/>
          <p:nvPr/>
        </p:nvSpPr>
        <p:spPr>
          <a:xfrm>
            <a:off x="3316148" y="1719199"/>
            <a:ext cx="2637376" cy="307777"/>
          </a:xfrm>
          <a:prstGeom prst="rect">
            <a:avLst/>
          </a:prstGeom>
          <a:solidFill>
            <a:schemeClr val="bg1"/>
          </a:solidFill>
          <a:ln>
            <a:solidFill>
              <a:srgbClr val="00B050"/>
            </a:solidFill>
          </a:ln>
        </p:spPr>
        <p:txBody>
          <a:bodyPr wrap="square" rtlCol="0">
            <a:spAutoFit/>
          </a:bodyPr>
          <a:lstStyle/>
          <a:p>
            <a:pPr marL="0" lvl="1" algn="ctr"/>
            <a:r>
              <a:rPr lang="fr-FR" sz="1400">
                <a:solidFill>
                  <a:srgbClr val="00B050"/>
                </a:solidFill>
                <a:latin typeface="Calibri" charset="0"/>
                <a:cs typeface="Arial" charset="0"/>
              </a:rPr>
              <a:t>Recherche d’informations sur DT</a:t>
            </a:r>
            <a:endParaRPr lang="fr-FR" sz="1400" dirty="0">
              <a:solidFill>
                <a:srgbClr val="00B050"/>
              </a:solidFill>
              <a:latin typeface="Calibri" charset="0"/>
              <a:cs typeface="Arial" charset="0"/>
            </a:endParaRPr>
          </a:p>
        </p:txBody>
      </p:sp>
    </p:spTree>
    <p:extLst>
      <p:ext uri="{BB962C8B-B14F-4D97-AF65-F5344CB8AC3E}">
        <p14:creationId xmlns:p14="http://schemas.microsoft.com/office/powerpoint/2010/main" val="4238323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42785FE-A3AC-AA4D-9931-555E187F4BDF}"/>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43" name="Rectangle 42">
            <a:extLst>
              <a:ext uri="{FF2B5EF4-FFF2-40B4-BE49-F238E27FC236}">
                <a16:creationId xmlns:a16="http://schemas.microsoft.com/office/drawing/2014/main" id="{60E5EDCE-885D-3742-BB4E-275709A94ED5}"/>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fr-FR" dirty="0">
              <a:solidFill>
                <a:schemeClr val="tx1"/>
              </a:solidFill>
            </a:endParaRPr>
          </a:p>
        </p:txBody>
      </p:sp>
      <p:sp>
        <p:nvSpPr>
          <p:cNvPr id="44" name="Rectangle 43">
            <a:extLst>
              <a:ext uri="{FF2B5EF4-FFF2-40B4-BE49-F238E27FC236}">
                <a16:creationId xmlns:a16="http://schemas.microsoft.com/office/drawing/2014/main" id="{8D89AFB3-2A21-484E-B204-F60F59940420}"/>
              </a:ext>
            </a:extLst>
          </p:cNvPr>
          <p:cNvSpPr/>
          <p:nvPr/>
        </p:nvSpPr>
        <p:spPr>
          <a:xfrm>
            <a:off x="5568325" y="367189"/>
            <a:ext cx="3494291" cy="110601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buClr>
                <a:srgbClr val="683086"/>
              </a:buClr>
            </a:pPr>
            <a:r>
              <a:rPr lang="fr-FR" sz="2000" b="1" dirty="0">
                <a:solidFill>
                  <a:schemeClr val="bg1">
                    <a:lumMod val="95000"/>
                  </a:schemeClr>
                </a:solidFill>
              </a:rPr>
              <a:t>Résultats nationaux, bac 2018 :</a:t>
            </a:r>
          </a:p>
          <a:p>
            <a:pPr>
              <a:buClr>
                <a:srgbClr val="683086"/>
              </a:buClr>
            </a:pPr>
            <a:r>
              <a:rPr lang="fr-FR" sz="1400" dirty="0">
                <a:solidFill>
                  <a:schemeClr val="bg1"/>
                </a:solidFill>
                <a:latin typeface="Calibri" charset="0"/>
                <a:cs typeface="Arial" charset="0"/>
              </a:rPr>
              <a:t>Les performances liées aux compétences nécessaires à une poursuite d’études ne sont encore pas satisfaisantes</a:t>
            </a:r>
          </a:p>
        </p:txBody>
      </p:sp>
      <p:sp>
        <p:nvSpPr>
          <p:cNvPr id="45" name="Rectangle 44">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49" name="Rectangle 48">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50" name="Rectangle 49">
            <a:extLst>
              <a:ext uri="{FF2B5EF4-FFF2-40B4-BE49-F238E27FC236}">
                <a16:creationId xmlns:a16="http://schemas.microsoft.com/office/drawing/2014/main" id="{05193CC9-1ACD-5043-B4C2-6944FCD946FE}"/>
              </a:ext>
            </a:extLst>
          </p:cNvPr>
          <p:cNvSpPr/>
          <p:nvPr/>
        </p:nvSpPr>
        <p:spPr>
          <a:xfrm>
            <a:off x="1149928" y="359235"/>
            <a:ext cx="4047360"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Éléments de constat</a:t>
            </a:r>
          </a:p>
        </p:txBody>
      </p:sp>
      <p:sp>
        <p:nvSpPr>
          <p:cNvPr id="52" name="Rectangle 51">
            <a:extLst>
              <a:ext uri="{FF2B5EF4-FFF2-40B4-BE49-F238E27FC236}">
                <a16:creationId xmlns:a16="http://schemas.microsoft.com/office/drawing/2014/main" id="{FBB44C79-D56B-E849-A091-DCC5F3396F7C}"/>
              </a:ext>
            </a:extLst>
          </p:cNvPr>
          <p:cNvSpPr/>
          <p:nvPr/>
        </p:nvSpPr>
        <p:spPr>
          <a:xfrm>
            <a:off x="5286122" y="367188"/>
            <a:ext cx="282204" cy="110601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54" name="Rectangle 3">
            <a:extLst>
              <a:ext uri="{FF2B5EF4-FFF2-40B4-BE49-F238E27FC236}">
                <a16:creationId xmlns:a16="http://schemas.microsoft.com/office/drawing/2014/main" id="{E6F49556-3011-064D-B8A5-C17E064254D5}"/>
              </a:ext>
            </a:extLst>
          </p:cNvPr>
          <p:cNvSpPr txBox="1">
            <a:spLocks noChangeArrowheads="1"/>
          </p:cNvSpPr>
          <p:nvPr>
            <p:custDataLst>
              <p:tags r:id="rId1"/>
            </p:custDataLst>
          </p:nvPr>
        </p:nvSpPr>
        <p:spPr bwMode="gray">
          <a:xfrm>
            <a:off x="942896" y="4610852"/>
            <a:ext cx="5227262" cy="976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3429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spcBef>
                <a:spcPct val="20000"/>
              </a:spcBef>
              <a:buClr>
                <a:srgbClr val="683086"/>
              </a:buClr>
              <a:buFont typeface="Wingdings" charset="0"/>
              <a:buChar char=""/>
            </a:pPr>
            <a:r>
              <a:rPr lang="fr-FR" sz="1500" dirty="0">
                <a:latin typeface="Calibri" charset="0"/>
                <a:cs typeface="Arial" charset="0"/>
              </a:rPr>
              <a:t>les calculs classiques de trigonométrie, volume, surface</a:t>
            </a:r>
            <a:r>
              <a:rPr lang="is-IS" sz="1500" dirty="0">
                <a:latin typeface="Calibri" charset="0"/>
                <a:cs typeface="Arial" charset="0"/>
              </a:rPr>
              <a:t>… ;</a:t>
            </a:r>
            <a:endParaRPr lang="fr-FR" sz="1500" dirty="0">
              <a:latin typeface="Calibri" charset="0"/>
              <a:cs typeface="Arial" charset="0"/>
            </a:endParaRPr>
          </a:p>
          <a:p>
            <a:pPr lvl="1">
              <a:spcBef>
                <a:spcPct val="20000"/>
              </a:spcBef>
              <a:buClr>
                <a:srgbClr val="683086"/>
              </a:buClr>
              <a:buFont typeface="Wingdings" charset="0"/>
              <a:buChar char=""/>
            </a:pPr>
            <a:r>
              <a:rPr lang="fr-FR" sz="1500" dirty="0">
                <a:latin typeface="Calibri" charset="0"/>
                <a:cs typeface="Arial" charset="0"/>
              </a:rPr>
              <a:t>l’énergétique (calcul de charges, de rendement</a:t>
            </a:r>
            <a:r>
              <a:rPr lang="is-IS" sz="1500" dirty="0">
                <a:latin typeface="Calibri" charset="0"/>
                <a:cs typeface="Arial" charset="0"/>
              </a:rPr>
              <a:t>…)</a:t>
            </a:r>
            <a:r>
              <a:rPr lang="fr-FR" sz="1500" dirty="0">
                <a:latin typeface="Calibri" charset="0"/>
                <a:cs typeface="Arial" charset="0"/>
              </a:rPr>
              <a:t> ;</a:t>
            </a:r>
          </a:p>
          <a:p>
            <a:pPr lvl="1">
              <a:spcBef>
                <a:spcPct val="20000"/>
              </a:spcBef>
              <a:buClr>
                <a:srgbClr val="683086"/>
              </a:buClr>
              <a:buFont typeface="Wingdings" charset="0"/>
              <a:buChar char=""/>
            </a:pPr>
            <a:r>
              <a:rPr lang="fr-FR" sz="1500" dirty="0">
                <a:latin typeface="Calibri" charset="0"/>
                <a:cs typeface="Arial" charset="0"/>
              </a:rPr>
              <a:t>le codage de l’information, les réseaux.</a:t>
            </a:r>
          </a:p>
          <a:p>
            <a:pPr lvl="1">
              <a:spcBef>
                <a:spcPct val="20000"/>
              </a:spcBef>
              <a:buClr>
                <a:schemeClr val="accent1"/>
              </a:buClr>
              <a:buFont typeface="Wingdings" charset="0"/>
              <a:buChar char=""/>
            </a:pPr>
            <a:endParaRPr lang="fr-FR" sz="1500" dirty="0">
              <a:latin typeface="Calibri" charset="0"/>
              <a:cs typeface="Arial" charset="0"/>
            </a:endParaRPr>
          </a:p>
        </p:txBody>
      </p:sp>
      <p:sp>
        <p:nvSpPr>
          <p:cNvPr id="58" name="Rectangle 3">
            <a:extLst>
              <a:ext uri="{FF2B5EF4-FFF2-40B4-BE49-F238E27FC236}">
                <a16:creationId xmlns:a16="http://schemas.microsoft.com/office/drawing/2014/main" id="{B63B624A-A9FC-854A-817B-F2FDE4A3676D}"/>
              </a:ext>
            </a:extLst>
          </p:cNvPr>
          <p:cNvSpPr txBox="1">
            <a:spLocks noChangeArrowheads="1"/>
          </p:cNvSpPr>
          <p:nvPr>
            <p:custDataLst>
              <p:tags r:id="rId2"/>
            </p:custDataLst>
          </p:nvPr>
        </p:nvSpPr>
        <p:spPr bwMode="gray">
          <a:xfrm>
            <a:off x="960220" y="1886276"/>
            <a:ext cx="4988687" cy="569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3429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lvl="1" indent="-285750">
              <a:spcBef>
                <a:spcPct val="20000"/>
              </a:spcBef>
              <a:buClr>
                <a:srgbClr val="683086"/>
              </a:buClr>
              <a:buFont typeface="Arial" panose="020B0604020202020204" pitchFamily="34" charset="0"/>
              <a:buChar char="•"/>
            </a:pPr>
            <a:r>
              <a:rPr lang="fr-FR" sz="1500" dirty="0">
                <a:latin typeface="Calibri" charset="0"/>
                <a:cs typeface="Arial" charset="0"/>
              </a:rPr>
              <a:t>la recherche d’informations dans un document technique ;</a:t>
            </a:r>
          </a:p>
          <a:p>
            <a:pPr marL="285750" lvl="1" indent="-285750">
              <a:spcBef>
                <a:spcPct val="20000"/>
              </a:spcBef>
              <a:buClr>
                <a:srgbClr val="683086"/>
              </a:buClr>
              <a:buFont typeface="Arial" panose="020B0604020202020204" pitchFamily="34" charset="0"/>
              <a:buChar char="•"/>
            </a:pPr>
            <a:r>
              <a:rPr lang="fr-FR" sz="1500" dirty="0">
                <a:latin typeface="Calibri" charset="0"/>
                <a:cs typeface="Arial" charset="0"/>
              </a:rPr>
              <a:t>les outils de description </a:t>
            </a:r>
            <a:r>
              <a:rPr lang="fr-FR" sz="1500" dirty="0" err="1">
                <a:latin typeface="Calibri" charset="0"/>
                <a:cs typeface="Arial" charset="0"/>
              </a:rPr>
              <a:t>SysML</a:t>
            </a:r>
            <a:r>
              <a:rPr lang="fr-FR" sz="1500" dirty="0">
                <a:latin typeface="Calibri" charset="0"/>
                <a:cs typeface="Arial" charset="0"/>
              </a:rPr>
              <a:t>, la schématisation.</a:t>
            </a:r>
          </a:p>
        </p:txBody>
      </p:sp>
      <p:sp>
        <p:nvSpPr>
          <p:cNvPr id="59" name="Rectangle 3">
            <a:extLst>
              <a:ext uri="{FF2B5EF4-FFF2-40B4-BE49-F238E27FC236}">
                <a16:creationId xmlns:a16="http://schemas.microsoft.com/office/drawing/2014/main" id="{2B993075-C718-EA4C-9E5A-58D8D0AC30CB}"/>
              </a:ext>
            </a:extLst>
          </p:cNvPr>
          <p:cNvSpPr txBox="1">
            <a:spLocks noChangeArrowheads="1"/>
          </p:cNvSpPr>
          <p:nvPr>
            <p:custDataLst>
              <p:tags r:id="rId3"/>
            </p:custDataLst>
          </p:nvPr>
        </p:nvSpPr>
        <p:spPr bwMode="gray">
          <a:xfrm>
            <a:off x="942896" y="2917457"/>
            <a:ext cx="5381879" cy="136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3429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spcBef>
                <a:spcPct val="20000"/>
              </a:spcBef>
              <a:buClr>
                <a:srgbClr val="683086"/>
              </a:buClr>
              <a:buFont typeface="Wingdings" charset="0"/>
              <a:buChar char=""/>
            </a:pPr>
            <a:r>
              <a:rPr lang="fr-FR" sz="1500" dirty="0">
                <a:latin typeface="Calibri" charset="0"/>
                <a:cs typeface="Arial" charset="0"/>
              </a:rPr>
              <a:t>l’identification des variables internes et externes utiles à une modélisation, l’influence des paramètres internes ;</a:t>
            </a:r>
          </a:p>
          <a:p>
            <a:pPr lvl="1">
              <a:spcBef>
                <a:spcPct val="20000"/>
              </a:spcBef>
              <a:buClr>
                <a:srgbClr val="683086"/>
              </a:buClr>
              <a:buFont typeface="Wingdings" charset="0"/>
              <a:buChar char=""/>
            </a:pPr>
            <a:r>
              <a:rPr lang="fr-FR" sz="1500" dirty="0">
                <a:latin typeface="Calibri" charset="0"/>
                <a:cs typeface="Arial" charset="0"/>
              </a:rPr>
              <a:t>la modélisation multi-physique ;</a:t>
            </a:r>
          </a:p>
          <a:p>
            <a:pPr lvl="1">
              <a:spcBef>
                <a:spcPct val="20000"/>
              </a:spcBef>
              <a:buClr>
                <a:srgbClr val="683086"/>
              </a:buClr>
              <a:buFont typeface="Wingdings" charset="0"/>
              <a:buChar char=""/>
            </a:pPr>
            <a:r>
              <a:rPr lang="fr-FR" sz="1500" dirty="0">
                <a:latin typeface="Calibri" charset="0"/>
                <a:cs typeface="Arial" charset="0"/>
              </a:rPr>
              <a:t>les aspects calculatoires ;</a:t>
            </a:r>
          </a:p>
          <a:p>
            <a:pPr lvl="1">
              <a:spcBef>
                <a:spcPct val="20000"/>
              </a:spcBef>
              <a:buClr>
                <a:srgbClr val="683086"/>
              </a:buClr>
              <a:buFont typeface="Wingdings" charset="0"/>
              <a:buChar char=""/>
            </a:pPr>
            <a:r>
              <a:rPr lang="fr-FR" sz="1500" dirty="0">
                <a:latin typeface="Calibri" charset="0"/>
                <a:cs typeface="Arial" charset="0"/>
              </a:rPr>
              <a:t>les synthèses et les justifications.</a:t>
            </a:r>
          </a:p>
        </p:txBody>
      </p:sp>
      <p:sp>
        <p:nvSpPr>
          <p:cNvPr id="13" name="Rectangle 12">
            <a:extLst>
              <a:ext uri="{FF2B5EF4-FFF2-40B4-BE49-F238E27FC236}">
                <a16:creationId xmlns:a16="http://schemas.microsoft.com/office/drawing/2014/main" id="{7A0E0DD0-E128-CE45-B751-AA58037286E7}"/>
              </a:ext>
            </a:extLst>
          </p:cNvPr>
          <p:cNvSpPr/>
          <p:nvPr/>
        </p:nvSpPr>
        <p:spPr>
          <a:xfrm>
            <a:off x="1101322" y="1586047"/>
            <a:ext cx="2610427" cy="276293"/>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4763" lvl="1">
              <a:spcBef>
                <a:spcPct val="60000"/>
              </a:spcBef>
              <a:buClr>
                <a:srgbClr val="683086"/>
              </a:buClr>
            </a:pPr>
            <a:r>
              <a:rPr lang="fr-FR" sz="1600" dirty="0">
                <a:solidFill>
                  <a:schemeClr val="tx1"/>
                </a:solidFill>
                <a:latin typeface="Calibri" charset="0"/>
                <a:cs typeface="Arial" charset="0"/>
              </a:rPr>
              <a:t>Ce qui est toujours positif </a:t>
            </a:r>
          </a:p>
        </p:txBody>
      </p:sp>
      <p:sp>
        <p:nvSpPr>
          <p:cNvPr id="14" name="Rectangle 13">
            <a:extLst>
              <a:ext uri="{FF2B5EF4-FFF2-40B4-BE49-F238E27FC236}">
                <a16:creationId xmlns:a16="http://schemas.microsoft.com/office/drawing/2014/main" id="{6F3A2A8F-2952-DD4F-BA97-700981670F27}"/>
              </a:ext>
            </a:extLst>
          </p:cNvPr>
          <p:cNvSpPr/>
          <p:nvPr/>
        </p:nvSpPr>
        <p:spPr>
          <a:xfrm>
            <a:off x="819118" y="1586047"/>
            <a:ext cx="282204" cy="276293"/>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15" name="Rectangle 14">
            <a:extLst>
              <a:ext uri="{FF2B5EF4-FFF2-40B4-BE49-F238E27FC236}">
                <a16:creationId xmlns:a16="http://schemas.microsoft.com/office/drawing/2014/main" id="{F2DE1B76-9749-CB45-B5C7-6E8BDE70C9C4}"/>
              </a:ext>
            </a:extLst>
          </p:cNvPr>
          <p:cNvSpPr/>
          <p:nvPr/>
        </p:nvSpPr>
        <p:spPr>
          <a:xfrm>
            <a:off x="1101322" y="2620241"/>
            <a:ext cx="2610427" cy="276293"/>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4763" lvl="1">
              <a:spcBef>
                <a:spcPct val="60000"/>
              </a:spcBef>
              <a:buClr>
                <a:srgbClr val="683086"/>
              </a:buClr>
            </a:pPr>
            <a:r>
              <a:rPr lang="fr-FR" sz="1600" dirty="0">
                <a:solidFill>
                  <a:schemeClr val="tx1"/>
                </a:solidFill>
                <a:latin typeface="Calibri" charset="0"/>
                <a:cs typeface="Arial" charset="0"/>
              </a:rPr>
              <a:t>Ce qui est à surveiller</a:t>
            </a:r>
          </a:p>
        </p:txBody>
      </p:sp>
      <p:sp>
        <p:nvSpPr>
          <p:cNvPr id="16" name="Rectangle 15">
            <a:extLst>
              <a:ext uri="{FF2B5EF4-FFF2-40B4-BE49-F238E27FC236}">
                <a16:creationId xmlns:a16="http://schemas.microsoft.com/office/drawing/2014/main" id="{08775C1C-9322-5C4B-8616-3C30400D49B7}"/>
              </a:ext>
            </a:extLst>
          </p:cNvPr>
          <p:cNvSpPr/>
          <p:nvPr/>
        </p:nvSpPr>
        <p:spPr>
          <a:xfrm>
            <a:off x="819118" y="2620241"/>
            <a:ext cx="282204" cy="276293"/>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17" name="Rectangle 16">
            <a:extLst>
              <a:ext uri="{FF2B5EF4-FFF2-40B4-BE49-F238E27FC236}">
                <a16:creationId xmlns:a16="http://schemas.microsoft.com/office/drawing/2014/main" id="{A589EA3A-EC1E-2E4E-8E47-28194649E072}"/>
              </a:ext>
            </a:extLst>
          </p:cNvPr>
          <p:cNvSpPr/>
          <p:nvPr/>
        </p:nvSpPr>
        <p:spPr>
          <a:xfrm>
            <a:off x="1101322" y="4318450"/>
            <a:ext cx="2610427" cy="276293"/>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4763" lvl="1">
              <a:spcBef>
                <a:spcPct val="60000"/>
              </a:spcBef>
              <a:buClr>
                <a:srgbClr val="683086"/>
              </a:buClr>
            </a:pPr>
            <a:r>
              <a:rPr lang="fr-FR" sz="1600" dirty="0">
                <a:solidFill>
                  <a:schemeClr val="tx1"/>
                </a:solidFill>
                <a:latin typeface="Calibri" charset="0"/>
                <a:cs typeface="Arial" charset="0"/>
              </a:rPr>
              <a:t>Ce qui pose problème </a:t>
            </a:r>
          </a:p>
        </p:txBody>
      </p:sp>
      <p:sp>
        <p:nvSpPr>
          <p:cNvPr id="18" name="Rectangle 17">
            <a:extLst>
              <a:ext uri="{FF2B5EF4-FFF2-40B4-BE49-F238E27FC236}">
                <a16:creationId xmlns:a16="http://schemas.microsoft.com/office/drawing/2014/main" id="{3E244B48-6B36-DF44-B534-FADEB53ADF68}"/>
              </a:ext>
            </a:extLst>
          </p:cNvPr>
          <p:cNvSpPr/>
          <p:nvPr/>
        </p:nvSpPr>
        <p:spPr>
          <a:xfrm>
            <a:off x="819118" y="4318450"/>
            <a:ext cx="282204" cy="276293"/>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19" name="Rectangle 18">
            <a:extLst>
              <a:ext uri="{FF2B5EF4-FFF2-40B4-BE49-F238E27FC236}">
                <a16:creationId xmlns:a16="http://schemas.microsoft.com/office/drawing/2014/main" id="{3AFE361C-CD78-9F49-BB2E-3D739B28637B}"/>
              </a:ext>
            </a:extLst>
          </p:cNvPr>
          <p:cNvSpPr/>
          <p:nvPr/>
        </p:nvSpPr>
        <p:spPr>
          <a:xfrm>
            <a:off x="6324775" y="4476319"/>
            <a:ext cx="2612830" cy="1022164"/>
          </a:xfrm>
          <a:prstGeom prst="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000" dirty="0"/>
              <a:t>Les mêmes remarques reviennent chaque année</a:t>
            </a:r>
            <a:r>
              <a:rPr lang="is-IS" sz="2000" dirty="0"/>
              <a:t>…</a:t>
            </a:r>
            <a:endParaRPr lang="fr-FR" sz="2000" dirty="0"/>
          </a:p>
        </p:txBody>
      </p:sp>
      <p:pic>
        <p:nvPicPr>
          <p:cNvPr id="3074" name="Picture 2" descr="Résultat de recherche d'images pour &quot;check logo&quot;">
            <a:extLst>
              <a:ext uri="{FF2B5EF4-FFF2-40B4-BE49-F238E27FC236}">
                <a16:creationId xmlns:a16="http://schemas.microsoft.com/office/drawing/2014/main" id="{8F64892C-E5FD-C740-94C4-7D0B048F86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577" t="20520" r="13315" b="43687"/>
          <a:stretch/>
        </p:blipFill>
        <p:spPr bwMode="auto">
          <a:xfrm>
            <a:off x="431076" y="1566401"/>
            <a:ext cx="319227" cy="307907"/>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Résultat de recherche d'images pour &quot;check logo&quot;">
            <a:extLst>
              <a:ext uri="{FF2B5EF4-FFF2-40B4-BE49-F238E27FC236}">
                <a16:creationId xmlns:a16="http://schemas.microsoft.com/office/drawing/2014/main" id="{60AC676B-CF3B-2D4C-82A9-A3A33196BA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46" t="44715" r="50422" b="18582"/>
          <a:stretch/>
        </p:blipFill>
        <p:spPr bwMode="auto">
          <a:xfrm>
            <a:off x="431076" y="4318450"/>
            <a:ext cx="309962" cy="315739"/>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Résultat de recherche d'images pour &quot;loupe logo&quot;">
            <a:extLst>
              <a:ext uri="{FF2B5EF4-FFF2-40B4-BE49-F238E27FC236}">
                <a16:creationId xmlns:a16="http://schemas.microsoft.com/office/drawing/2014/main" id="{9D189365-A7CC-3842-9EBE-7A05951EBF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810" t="31171" r="31302" b="31390"/>
          <a:stretch/>
        </p:blipFill>
        <p:spPr bwMode="auto">
          <a:xfrm>
            <a:off x="427998" y="2583200"/>
            <a:ext cx="313040" cy="3177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47587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p:cNvGraphicFramePr/>
          <p:nvPr>
            <p:extLst>
              <p:ext uri="{D42A27DB-BD31-4B8C-83A1-F6EECF244321}">
                <p14:modId xmlns:p14="http://schemas.microsoft.com/office/powerpoint/2010/main" val="3162950098"/>
              </p:ext>
            </p:extLst>
          </p:nvPr>
        </p:nvGraphicFramePr>
        <p:xfrm>
          <a:off x="457200" y="1582085"/>
          <a:ext cx="3886200" cy="21812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aphique 5"/>
          <p:cNvGraphicFramePr/>
          <p:nvPr>
            <p:extLst>
              <p:ext uri="{D42A27DB-BD31-4B8C-83A1-F6EECF244321}">
                <p14:modId xmlns:p14="http://schemas.microsoft.com/office/powerpoint/2010/main" val="839714990"/>
              </p:ext>
            </p:extLst>
          </p:nvPr>
        </p:nvGraphicFramePr>
        <p:xfrm>
          <a:off x="4571999" y="1582085"/>
          <a:ext cx="3837305" cy="21812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Objet 6"/>
          <p:cNvGraphicFramePr>
            <a:graphicFrameLocks noChangeAspect="1"/>
          </p:cNvGraphicFramePr>
          <p:nvPr>
            <p:extLst>
              <p:ext uri="{D42A27DB-BD31-4B8C-83A1-F6EECF244321}">
                <p14:modId xmlns:p14="http://schemas.microsoft.com/office/powerpoint/2010/main" val="1827462313"/>
              </p:ext>
            </p:extLst>
          </p:nvPr>
        </p:nvGraphicFramePr>
        <p:xfrm>
          <a:off x="36513" y="4276725"/>
          <a:ext cx="9032875" cy="1776413"/>
        </p:xfrm>
        <a:graphic>
          <a:graphicData uri="http://schemas.openxmlformats.org/presentationml/2006/ole">
            <mc:AlternateContent xmlns:mc="http://schemas.openxmlformats.org/markup-compatibility/2006">
              <mc:Choice xmlns:v="urn:schemas-microsoft-com:vml" Requires="v">
                <p:oleObj spid="_x0000_s1130" name="Document" r:id="rId6" imgW="5854700" imgH="1155700" progId="Word.Document.12">
                  <p:embed/>
                </p:oleObj>
              </mc:Choice>
              <mc:Fallback>
                <p:oleObj name="Document" r:id="rId6" imgW="5854700" imgH="1155700" progId="Word.Document.12">
                  <p:embed/>
                  <p:pic>
                    <p:nvPicPr>
                      <p:cNvPr id="0" name=""/>
                      <p:cNvPicPr/>
                      <p:nvPr/>
                    </p:nvPicPr>
                    <p:blipFill>
                      <a:blip r:embed="rId7"/>
                      <a:stretch>
                        <a:fillRect/>
                      </a:stretch>
                    </p:blipFill>
                    <p:spPr>
                      <a:xfrm>
                        <a:off x="36513" y="4276725"/>
                        <a:ext cx="9032875" cy="1776413"/>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8D89AFB3-2A21-484E-B204-F60F59940420}"/>
              </a:ext>
            </a:extLst>
          </p:cNvPr>
          <p:cNvSpPr/>
          <p:nvPr/>
        </p:nvSpPr>
        <p:spPr>
          <a:xfrm>
            <a:off x="7774185" y="854073"/>
            <a:ext cx="288000"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2" name="Rectangle 11">
            <a:extLst>
              <a:ext uri="{FF2B5EF4-FFF2-40B4-BE49-F238E27FC236}">
                <a16:creationId xmlns:a16="http://schemas.microsoft.com/office/drawing/2014/main" id="{FB4608C7-81CA-B34D-A8A3-33F93E051265}"/>
              </a:ext>
            </a:extLst>
          </p:cNvPr>
          <p:cNvSpPr/>
          <p:nvPr/>
        </p:nvSpPr>
        <p:spPr>
          <a:xfrm>
            <a:off x="7341767" y="8540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3" name="Rectangle 12">
            <a:extLst>
              <a:ext uri="{FF2B5EF4-FFF2-40B4-BE49-F238E27FC236}">
                <a16:creationId xmlns:a16="http://schemas.microsoft.com/office/drawing/2014/main" id="{0430AE9A-F6EC-664D-91D7-CF921B9A4366}"/>
              </a:ext>
            </a:extLst>
          </p:cNvPr>
          <p:cNvSpPr/>
          <p:nvPr/>
        </p:nvSpPr>
        <p:spPr>
          <a:xfrm>
            <a:off x="1" y="854073"/>
            <a:ext cx="7159924"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600" dirty="0">
                <a:solidFill>
                  <a:schemeClr val="tx1"/>
                </a:solidFill>
              </a:rPr>
              <a:t>Extrait rapport IGEN-IGAENR 2016 : bilan de la réforme de la voie technologique</a:t>
            </a:r>
          </a:p>
        </p:txBody>
      </p:sp>
      <p:sp>
        <p:nvSpPr>
          <p:cNvPr id="15" name="Rectangle 14">
            <a:extLst>
              <a:ext uri="{FF2B5EF4-FFF2-40B4-BE49-F238E27FC236}">
                <a16:creationId xmlns:a16="http://schemas.microsoft.com/office/drawing/2014/main" id="{8D89AFB3-2A21-484E-B204-F60F59940420}"/>
              </a:ext>
            </a:extLst>
          </p:cNvPr>
          <p:cNvSpPr/>
          <p:nvPr/>
        </p:nvSpPr>
        <p:spPr>
          <a:xfrm>
            <a:off x="857168" y="1282199"/>
            <a:ext cx="8212220" cy="276293"/>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Comparaison premier vœux et propositions faites aux bacheliers technologiques</a:t>
            </a:r>
          </a:p>
        </p:txBody>
      </p:sp>
      <p:sp>
        <p:nvSpPr>
          <p:cNvPr id="16" name="Rectangle 15">
            <a:extLst>
              <a:ext uri="{FF2B5EF4-FFF2-40B4-BE49-F238E27FC236}">
                <a16:creationId xmlns:a16="http://schemas.microsoft.com/office/drawing/2014/main" id="{FBB44C79-D56B-E849-A091-DCC5F3396F7C}"/>
              </a:ext>
            </a:extLst>
          </p:cNvPr>
          <p:cNvSpPr/>
          <p:nvPr/>
        </p:nvSpPr>
        <p:spPr>
          <a:xfrm>
            <a:off x="574964" y="1282199"/>
            <a:ext cx="282204" cy="276293"/>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17" name="Rectangle 16">
            <a:extLst>
              <a:ext uri="{FF2B5EF4-FFF2-40B4-BE49-F238E27FC236}">
                <a16:creationId xmlns:a16="http://schemas.microsoft.com/office/drawing/2014/main" id="{8D89AFB3-2A21-484E-B204-F60F59940420}"/>
              </a:ext>
            </a:extLst>
          </p:cNvPr>
          <p:cNvSpPr/>
          <p:nvPr/>
        </p:nvSpPr>
        <p:spPr>
          <a:xfrm>
            <a:off x="857168" y="3847749"/>
            <a:ext cx="8212220" cy="276293"/>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 Taux de passage en deuxième année en 2014</a:t>
            </a:r>
          </a:p>
        </p:txBody>
      </p:sp>
      <p:sp>
        <p:nvSpPr>
          <p:cNvPr id="18" name="Rectangle 17">
            <a:extLst>
              <a:ext uri="{FF2B5EF4-FFF2-40B4-BE49-F238E27FC236}">
                <a16:creationId xmlns:a16="http://schemas.microsoft.com/office/drawing/2014/main" id="{FBB44C79-D56B-E849-A091-DCC5F3396F7C}"/>
              </a:ext>
            </a:extLst>
          </p:cNvPr>
          <p:cNvSpPr/>
          <p:nvPr/>
        </p:nvSpPr>
        <p:spPr>
          <a:xfrm>
            <a:off x="574964" y="3847749"/>
            <a:ext cx="282204" cy="276293"/>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20" name="Rectangle 19">
            <a:extLst>
              <a:ext uri="{FF2B5EF4-FFF2-40B4-BE49-F238E27FC236}">
                <a16:creationId xmlns:a16="http://schemas.microsoft.com/office/drawing/2014/main" id="{942785FE-A3AC-AA4D-9931-555E187F4BDF}"/>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21" name="Rectangle 20">
            <a:extLst>
              <a:ext uri="{FF2B5EF4-FFF2-40B4-BE49-F238E27FC236}">
                <a16:creationId xmlns:a16="http://schemas.microsoft.com/office/drawing/2014/main" id="{60E5EDCE-885D-3742-BB4E-275709A94ED5}"/>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22" name="Rectangle 21">
            <a:extLst>
              <a:ext uri="{FF2B5EF4-FFF2-40B4-BE49-F238E27FC236}">
                <a16:creationId xmlns:a16="http://schemas.microsoft.com/office/drawing/2014/main" id="{45B42B0C-21F4-F246-A4B4-97E5F6D304A5}"/>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23" name="Rectangle 22">
            <a:extLst>
              <a:ext uri="{FF2B5EF4-FFF2-40B4-BE49-F238E27FC236}">
                <a16:creationId xmlns:a16="http://schemas.microsoft.com/office/drawing/2014/main" id="{A53118A6-3289-1A44-8001-A2A2DF58236E}"/>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24" name="Rectangle 23">
            <a:extLst>
              <a:ext uri="{FF2B5EF4-FFF2-40B4-BE49-F238E27FC236}">
                <a16:creationId xmlns:a16="http://schemas.microsoft.com/office/drawing/2014/main" id="{24049991-4494-4942-BE98-4B6448928E6B}"/>
              </a:ext>
            </a:extLst>
          </p:cNvPr>
          <p:cNvSpPr/>
          <p:nvPr/>
        </p:nvSpPr>
        <p:spPr>
          <a:xfrm>
            <a:off x="1149928" y="359235"/>
            <a:ext cx="4047360"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Éléments de constat</a:t>
            </a:r>
          </a:p>
        </p:txBody>
      </p:sp>
    </p:spTree>
    <p:extLst>
      <p:ext uri="{BB962C8B-B14F-4D97-AF65-F5344CB8AC3E}">
        <p14:creationId xmlns:p14="http://schemas.microsoft.com/office/powerpoint/2010/main" val="1516366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M:\str-delcom\BAC 2021\PPT\PPT RECTEURS POUR REUNION CHEFS ETAB RENTREE 2018\Imagediapo17retouch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6980" y="2125132"/>
            <a:ext cx="3756929" cy="3262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M:\str-delcom\BAC 2021\PPT\PPT RECTEURS POUR REUNION CHEFS ETAB RENTREE 2018\Imagediapo17retouch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021394" y="2125132"/>
            <a:ext cx="5068529" cy="563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a:extLst>
              <a:ext uri="{FF2B5EF4-FFF2-40B4-BE49-F238E27FC236}">
                <a16:creationId xmlns:a16="http://schemas.microsoft.com/office/drawing/2014/main" id="{942785FE-A3AC-AA4D-9931-555E187F4BDF}"/>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0" name="Rectangle 9">
            <a:extLst>
              <a:ext uri="{FF2B5EF4-FFF2-40B4-BE49-F238E27FC236}">
                <a16:creationId xmlns:a16="http://schemas.microsoft.com/office/drawing/2014/main" id="{60E5EDCE-885D-3742-BB4E-275709A94ED5}"/>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fr-FR" dirty="0">
                <a:solidFill>
                  <a:srgbClr val="000000"/>
                </a:solidFill>
              </a:rPr>
              <a:t>Arrêté du 16 juillet 2018</a:t>
            </a:r>
          </a:p>
        </p:txBody>
      </p:sp>
      <p:sp>
        <p:nvSpPr>
          <p:cNvPr id="11" name="Rectangle 10">
            <a:extLst>
              <a:ext uri="{FF2B5EF4-FFF2-40B4-BE49-F238E27FC236}">
                <a16:creationId xmlns:a16="http://schemas.microsoft.com/office/drawing/2014/main" id="{8D89AFB3-2A21-484E-B204-F60F59940420}"/>
              </a:ext>
            </a:extLst>
          </p:cNvPr>
          <p:cNvSpPr/>
          <p:nvPr/>
        </p:nvSpPr>
        <p:spPr>
          <a:xfrm>
            <a:off x="5568325" y="367189"/>
            <a:ext cx="3494291" cy="66975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i="1" dirty="0">
                <a:solidFill>
                  <a:schemeClr val="bg1"/>
                </a:solidFill>
                <a:latin typeface="Calibri" panose="020F0502020204030204" pitchFamily="34" charset="0"/>
                <a:ea typeface="Calibri" panose="020F0502020204030204" pitchFamily="34" charset="0"/>
                <a:cs typeface="ArialMT"/>
              </a:rPr>
              <a:t>Une structure équivalente à celle de la voie générale</a:t>
            </a:r>
          </a:p>
        </p:txBody>
      </p:sp>
      <p:sp>
        <p:nvSpPr>
          <p:cNvPr id="12" name="Rectangle 11">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3" name="Rectangle 12">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4" name="Rectangle 13">
            <a:extLst>
              <a:ext uri="{FF2B5EF4-FFF2-40B4-BE49-F238E27FC236}">
                <a16:creationId xmlns:a16="http://schemas.microsoft.com/office/drawing/2014/main" id="{05193CC9-1ACD-5043-B4C2-6944FCD946FE}"/>
              </a:ext>
            </a:extLst>
          </p:cNvPr>
          <p:cNvSpPr/>
          <p:nvPr/>
        </p:nvSpPr>
        <p:spPr>
          <a:xfrm>
            <a:off x="1149928" y="363655"/>
            <a:ext cx="4047360"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Réforme de la voie technologique</a:t>
            </a:r>
          </a:p>
        </p:txBody>
      </p:sp>
      <p:sp>
        <p:nvSpPr>
          <p:cNvPr id="15" name="Rectangle 14">
            <a:extLst>
              <a:ext uri="{FF2B5EF4-FFF2-40B4-BE49-F238E27FC236}">
                <a16:creationId xmlns:a16="http://schemas.microsoft.com/office/drawing/2014/main" id="{FBB44C79-D56B-E849-A091-DCC5F3396F7C}"/>
              </a:ext>
            </a:extLst>
          </p:cNvPr>
          <p:cNvSpPr/>
          <p:nvPr/>
        </p:nvSpPr>
        <p:spPr>
          <a:xfrm>
            <a:off x="5286122" y="367188"/>
            <a:ext cx="282204" cy="669760"/>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16" name="Rectangle 15">
            <a:extLst>
              <a:ext uri="{FF2B5EF4-FFF2-40B4-BE49-F238E27FC236}">
                <a16:creationId xmlns:a16="http://schemas.microsoft.com/office/drawing/2014/main" id="{8D89AFB3-2A21-484E-B204-F60F59940420}"/>
              </a:ext>
            </a:extLst>
          </p:cNvPr>
          <p:cNvSpPr/>
          <p:nvPr/>
        </p:nvSpPr>
        <p:spPr>
          <a:xfrm>
            <a:off x="3125906" y="854073"/>
            <a:ext cx="288000"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7" name="Rectangle 16">
            <a:extLst>
              <a:ext uri="{FF2B5EF4-FFF2-40B4-BE49-F238E27FC236}">
                <a16:creationId xmlns:a16="http://schemas.microsoft.com/office/drawing/2014/main" id="{FB4608C7-81CA-B34D-A8A3-33F93E051265}"/>
              </a:ext>
            </a:extLst>
          </p:cNvPr>
          <p:cNvSpPr/>
          <p:nvPr/>
        </p:nvSpPr>
        <p:spPr>
          <a:xfrm>
            <a:off x="2693488" y="8540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8" name="Rectangle 17">
            <a:extLst>
              <a:ext uri="{FF2B5EF4-FFF2-40B4-BE49-F238E27FC236}">
                <a16:creationId xmlns:a16="http://schemas.microsoft.com/office/drawing/2014/main" id="{0430AE9A-F6EC-664D-91D7-CF921B9A4366}"/>
              </a:ext>
            </a:extLst>
          </p:cNvPr>
          <p:cNvSpPr/>
          <p:nvPr/>
        </p:nvSpPr>
        <p:spPr>
          <a:xfrm>
            <a:off x="1" y="854073"/>
            <a:ext cx="2389516"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solidFill>
                  <a:schemeClr val="tx1"/>
                </a:solidFill>
              </a:rPr>
              <a:t>Cadre de la réforme</a:t>
            </a:r>
          </a:p>
        </p:txBody>
      </p:sp>
      <p:sp>
        <p:nvSpPr>
          <p:cNvPr id="20" name="Rectangle 19">
            <a:extLst>
              <a:ext uri="{FF2B5EF4-FFF2-40B4-BE49-F238E27FC236}">
                <a16:creationId xmlns:a16="http://schemas.microsoft.com/office/drawing/2014/main" id="{8D89AFB3-2A21-484E-B204-F60F59940420}"/>
              </a:ext>
            </a:extLst>
          </p:cNvPr>
          <p:cNvSpPr/>
          <p:nvPr/>
        </p:nvSpPr>
        <p:spPr>
          <a:xfrm>
            <a:off x="4204838" y="4214419"/>
            <a:ext cx="4857778" cy="117289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4138" indent="-84138">
              <a:buFont typeface="Arial" panose="020B0604020202020204" pitchFamily="34" charset="0"/>
              <a:buChar char="•"/>
            </a:pPr>
            <a:r>
              <a:rPr lang="fr-FR" sz="1600" dirty="0"/>
              <a:t>Enveloppe de 14/29 pour STI2D</a:t>
            </a:r>
          </a:p>
          <a:p>
            <a:pPr marL="84138" indent="-84138">
              <a:buFont typeface="Arial" panose="020B0604020202020204" pitchFamily="34" charset="0"/>
              <a:buChar char="•"/>
            </a:pPr>
            <a:r>
              <a:rPr lang="fr-FR" sz="1600" dirty="0"/>
              <a:t>Accompagnement personnalisé </a:t>
            </a:r>
          </a:p>
          <a:p>
            <a:pPr marL="84138" indent="-84138">
              <a:buFont typeface="Arial" panose="020B0604020202020204" pitchFamily="34" charset="0"/>
              <a:buChar char="•"/>
            </a:pPr>
            <a:r>
              <a:rPr lang="fr-FR" sz="1600" dirty="0"/>
              <a:t>Accompagnement au choix de l’orientation (54 h) </a:t>
            </a:r>
          </a:p>
          <a:p>
            <a:pPr marL="84138" indent="-84138">
              <a:buFont typeface="Arial" panose="020B0604020202020204" pitchFamily="34" charset="0"/>
              <a:buChar char="•"/>
            </a:pPr>
            <a:r>
              <a:rPr lang="fr-FR" sz="1600" dirty="0"/>
              <a:t>Heures de vie de classe </a:t>
            </a:r>
          </a:p>
        </p:txBody>
      </p:sp>
      <p:sp>
        <p:nvSpPr>
          <p:cNvPr id="21" name="Rectangle 20">
            <a:extLst>
              <a:ext uri="{FF2B5EF4-FFF2-40B4-BE49-F238E27FC236}">
                <a16:creationId xmlns:a16="http://schemas.microsoft.com/office/drawing/2014/main" id="{FBB44C79-D56B-E849-A091-DCC5F3396F7C}"/>
              </a:ext>
            </a:extLst>
          </p:cNvPr>
          <p:cNvSpPr/>
          <p:nvPr/>
        </p:nvSpPr>
        <p:spPr>
          <a:xfrm>
            <a:off x="3922633" y="4214418"/>
            <a:ext cx="282205" cy="117289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2" name="Rectangle 1"/>
          <p:cNvSpPr/>
          <p:nvPr/>
        </p:nvSpPr>
        <p:spPr>
          <a:xfrm>
            <a:off x="3852409" y="4390272"/>
            <a:ext cx="439544" cy="707886"/>
          </a:xfrm>
          <a:prstGeom prst="rect">
            <a:avLst/>
          </a:prstGeom>
        </p:spPr>
        <p:txBody>
          <a:bodyPr wrap="none">
            <a:spAutoFit/>
          </a:bodyPr>
          <a:lstStyle/>
          <a:p>
            <a:r>
              <a:rPr lang="fr-FR" sz="4000" b="1" dirty="0">
                <a:solidFill>
                  <a:schemeClr val="bg1"/>
                </a:solidFill>
              </a:rPr>
              <a:t>+</a:t>
            </a:r>
          </a:p>
        </p:txBody>
      </p:sp>
      <p:sp>
        <p:nvSpPr>
          <p:cNvPr id="24" name="Rectangle 23">
            <a:extLst>
              <a:ext uri="{FF2B5EF4-FFF2-40B4-BE49-F238E27FC236}">
                <a16:creationId xmlns:a16="http://schemas.microsoft.com/office/drawing/2014/main" id="{FBB44C79-D56B-E849-A091-DCC5F3396F7C}"/>
              </a:ext>
            </a:extLst>
          </p:cNvPr>
          <p:cNvSpPr/>
          <p:nvPr/>
        </p:nvSpPr>
        <p:spPr>
          <a:xfrm>
            <a:off x="67773" y="2123962"/>
            <a:ext cx="282205" cy="3263347"/>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pic>
        <p:nvPicPr>
          <p:cNvPr id="27" name="Picture 2" descr="M:\str-delcom\BAC 2021\PPT\PPT RECTEURS POUR REUNION CHEFS ETAB RENTREE 2018\Imagediapo17retouche.jpg">
            <a:extLst>
              <a:ext uri="{FF2B5EF4-FFF2-40B4-BE49-F238E27FC236}">
                <a16:creationId xmlns:a16="http://schemas.microsoft.com/office/drawing/2014/main" id="{67F31BFB-BF31-0E44-9E0E-8C73DD652E0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9214" b="53557"/>
          <a:stretch/>
        </p:blipFill>
        <p:spPr bwMode="auto">
          <a:xfrm>
            <a:off x="4196139" y="2643580"/>
            <a:ext cx="4897340" cy="1281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ZoneTexte 5">
            <a:extLst>
              <a:ext uri="{FF2B5EF4-FFF2-40B4-BE49-F238E27FC236}">
                <a16:creationId xmlns:a16="http://schemas.microsoft.com/office/drawing/2014/main" id="{A4B26330-0A00-F945-A7A5-B7A45B5E0551}"/>
              </a:ext>
            </a:extLst>
          </p:cNvPr>
          <p:cNvSpPr txBox="1"/>
          <p:nvPr/>
        </p:nvSpPr>
        <p:spPr>
          <a:xfrm>
            <a:off x="4938681" y="2643579"/>
            <a:ext cx="2148665" cy="1292662"/>
          </a:xfrm>
          <a:prstGeom prst="rect">
            <a:avLst/>
          </a:prstGeom>
          <a:noFill/>
        </p:spPr>
        <p:txBody>
          <a:bodyPr wrap="none" rtlCol="0">
            <a:spAutoFit/>
          </a:bodyPr>
          <a:lstStyle/>
          <a:p>
            <a:pPr marL="830937" lvl="1">
              <a:buClr>
                <a:schemeClr val="tx1"/>
              </a:buClr>
              <a:defRPr/>
            </a:pPr>
            <a:r>
              <a:rPr lang="fr-FR" sz="1200" dirty="0"/>
              <a:t>ST2S  : 15 h</a:t>
            </a:r>
          </a:p>
          <a:p>
            <a:pPr marL="830937" lvl="1">
              <a:buClr>
                <a:schemeClr val="tx1"/>
              </a:buClr>
              <a:defRPr/>
            </a:pPr>
            <a:r>
              <a:rPr lang="fr-FR" sz="1200" dirty="0"/>
              <a:t>STL : 18 h</a:t>
            </a:r>
          </a:p>
          <a:p>
            <a:pPr marL="830937" lvl="1">
              <a:buClr>
                <a:schemeClr val="tx1"/>
              </a:buClr>
              <a:defRPr/>
            </a:pPr>
            <a:r>
              <a:rPr lang="fr-FR" sz="1200" dirty="0"/>
              <a:t>STD2A : 18 h</a:t>
            </a:r>
          </a:p>
          <a:p>
            <a:pPr marL="830937" lvl="1">
              <a:buClr>
                <a:schemeClr val="tx1"/>
              </a:buClr>
              <a:defRPr/>
            </a:pPr>
            <a:r>
              <a:rPr lang="fr-FR" b="1" dirty="0"/>
              <a:t>STI2D : 18 h</a:t>
            </a:r>
          </a:p>
          <a:p>
            <a:pPr marL="830937" lvl="1">
              <a:buClr>
                <a:schemeClr val="tx1"/>
              </a:buClr>
              <a:defRPr/>
            </a:pPr>
            <a:r>
              <a:rPr lang="fr-FR" sz="1200" dirty="0"/>
              <a:t>STMG : 15 h</a:t>
            </a:r>
          </a:p>
          <a:p>
            <a:pPr marL="830937" lvl="1">
              <a:buClr>
                <a:schemeClr val="tx1"/>
              </a:buClr>
              <a:defRPr/>
            </a:pPr>
            <a:r>
              <a:rPr lang="fr-FR" sz="1200" dirty="0"/>
              <a:t>STHR : 18 h</a:t>
            </a:r>
          </a:p>
        </p:txBody>
      </p:sp>
      <p:sp>
        <p:nvSpPr>
          <p:cNvPr id="22" name="Rectangle 21">
            <a:extLst>
              <a:ext uri="{FF2B5EF4-FFF2-40B4-BE49-F238E27FC236}">
                <a16:creationId xmlns:a16="http://schemas.microsoft.com/office/drawing/2014/main" id="{FBB44C79-D56B-E849-A091-DCC5F3396F7C}"/>
              </a:ext>
            </a:extLst>
          </p:cNvPr>
          <p:cNvSpPr/>
          <p:nvPr/>
        </p:nvSpPr>
        <p:spPr>
          <a:xfrm>
            <a:off x="3923116" y="2123962"/>
            <a:ext cx="282205" cy="1801304"/>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Tree>
    <p:extLst>
      <p:ext uri="{BB962C8B-B14F-4D97-AF65-F5344CB8AC3E}">
        <p14:creationId xmlns:p14="http://schemas.microsoft.com/office/powerpoint/2010/main" val="1363075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A540A02D-26CB-314D-A397-6274A37178FD}"/>
              </a:ext>
            </a:extLst>
          </p:cNvPr>
          <p:cNvSpPr/>
          <p:nvPr/>
        </p:nvSpPr>
        <p:spPr>
          <a:xfrm>
            <a:off x="1149929" y="1449651"/>
            <a:ext cx="6910023" cy="1521232"/>
          </a:xfrm>
          <a:prstGeom prst="rect">
            <a:avLst/>
          </a:prstGeom>
          <a:noFill/>
          <a:ln>
            <a:solidFill>
              <a:schemeClr val="accent1">
                <a:shade val="95000"/>
                <a:satMod val="105000"/>
              </a:schemeClr>
            </a:solidFill>
          </a:ln>
        </p:spPr>
        <p:style>
          <a:lnRef idx="0">
            <a:scrgbClr r="0" g="0" b="0"/>
          </a:lnRef>
          <a:fillRef idx="0">
            <a:scrgbClr r="0" g="0" b="0"/>
          </a:fillRef>
          <a:effectRef idx="0">
            <a:scrgbClr r="0" g="0" b="0"/>
          </a:effectRef>
          <a:fontRef idx="minor">
            <a:schemeClr val="lt1"/>
          </a:fontRef>
        </p:style>
        <p:txBody>
          <a:bodyPr rtlCol="0" anchor="t"/>
          <a:lstStyle/>
          <a:p>
            <a:endParaRPr lang="fr-FR" sz="1400" dirty="0"/>
          </a:p>
        </p:txBody>
      </p:sp>
      <p:sp>
        <p:nvSpPr>
          <p:cNvPr id="2" name="Rectangle 1">
            <a:extLst>
              <a:ext uri="{FF2B5EF4-FFF2-40B4-BE49-F238E27FC236}">
                <a16:creationId xmlns:a16="http://schemas.microsoft.com/office/drawing/2014/main" id="{A540A02D-26CB-314D-A397-6274A37178FD}"/>
              </a:ext>
            </a:extLst>
          </p:cNvPr>
          <p:cNvSpPr/>
          <p:nvPr/>
        </p:nvSpPr>
        <p:spPr>
          <a:xfrm>
            <a:off x="1156155" y="1798229"/>
            <a:ext cx="4344924" cy="118464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dirty="0">
                <a:latin typeface="Calibri" panose="020F0502020204030204" pitchFamily="34" charset="0"/>
                <a:ea typeface="Calibri" panose="020F0502020204030204" pitchFamily="34" charset="0"/>
                <a:cs typeface="Times New Roman" panose="02020603050405020304" pitchFamily="18" charset="0"/>
              </a:rPr>
              <a:t>En 2009, l'administration Obama lance la campagne «</a:t>
            </a:r>
            <a:r>
              <a:rPr lang="fr-FR" sz="1400" dirty="0" err="1">
                <a:latin typeface="Calibri" panose="020F0502020204030204" pitchFamily="34" charset="0"/>
                <a:ea typeface="Calibri" panose="020F0502020204030204" pitchFamily="34" charset="0"/>
                <a:cs typeface="Times New Roman" panose="02020603050405020304" pitchFamily="18" charset="0"/>
              </a:rPr>
              <a:t>Educate</a:t>
            </a:r>
            <a:r>
              <a:rPr lang="fr-FR" sz="1400" dirty="0">
                <a:latin typeface="Calibri" panose="020F0502020204030204" pitchFamily="34" charset="0"/>
                <a:ea typeface="Calibri" panose="020F0502020204030204" pitchFamily="34" charset="0"/>
                <a:cs typeface="Times New Roman" panose="02020603050405020304" pitchFamily="18" charset="0"/>
              </a:rPr>
              <a:t> to </a:t>
            </a:r>
            <a:r>
              <a:rPr lang="fr-FR" sz="1400" dirty="0" err="1">
                <a:latin typeface="Calibri" panose="020F0502020204030204" pitchFamily="34" charset="0"/>
                <a:ea typeface="Calibri" panose="020F0502020204030204" pitchFamily="34" charset="0"/>
                <a:cs typeface="Times New Roman" panose="02020603050405020304" pitchFamily="18" charset="0"/>
              </a:rPr>
              <a:t>Innovate</a:t>
            </a:r>
            <a:r>
              <a:rPr lang="fr-FR" sz="1400" dirty="0">
                <a:latin typeface="Calibri" panose="020F0502020204030204" pitchFamily="34" charset="0"/>
                <a:ea typeface="Calibri" panose="020F0502020204030204" pitchFamily="34" charset="0"/>
                <a:cs typeface="Times New Roman" panose="02020603050405020304" pitchFamily="18" charset="0"/>
              </a:rPr>
              <a:t>»  dans le but </a:t>
            </a:r>
            <a:r>
              <a:rPr lang="fr-FR" sz="1400" dirty="0"/>
              <a:t>d'amener les étudiants américains moyens en sciences et en mathématiques au sommet du peloton sur la scène internationale.</a:t>
            </a:r>
          </a:p>
        </p:txBody>
      </p:sp>
      <p:sp>
        <p:nvSpPr>
          <p:cNvPr id="14" name="Rectangle 13">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5" name="Rectangle 14">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7" name="Rectangle 16">
            <a:extLst>
              <a:ext uri="{FF2B5EF4-FFF2-40B4-BE49-F238E27FC236}">
                <a16:creationId xmlns:a16="http://schemas.microsoft.com/office/drawing/2014/main" id="{CE0CC687-B500-5649-A843-5CE17AB45319}"/>
              </a:ext>
            </a:extLst>
          </p:cNvPr>
          <p:cNvSpPr/>
          <p:nvPr/>
        </p:nvSpPr>
        <p:spPr>
          <a:xfrm>
            <a:off x="1149928" y="363654"/>
            <a:ext cx="3458585" cy="359423"/>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16" name="Rectangle 15">
            <a:extLst>
              <a:ext uri="{FF2B5EF4-FFF2-40B4-BE49-F238E27FC236}">
                <a16:creationId xmlns:a16="http://schemas.microsoft.com/office/drawing/2014/main" id="{921136D0-99EA-B945-9522-5F85AB60D607}"/>
              </a:ext>
            </a:extLst>
          </p:cNvPr>
          <p:cNvSpPr/>
          <p:nvPr/>
        </p:nvSpPr>
        <p:spPr>
          <a:xfrm>
            <a:off x="1149928" y="365368"/>
            <a:ext cx="3740419" cy="369332"/>
          </a:xfrm>
          <a:prstGeom prst="rect">
            <a:avLst/>
          </a:prstGeom>
        </p:spPr>
        <p:txBody>
          <a:bodyPr wrap="square">
            <a:spAutoFit/>
          </a:bodyPr>
          <a:lstStyle/>
          <a:p>
            <a:r>
              <a:rPr lang="fr-FR" dirty="0"/>
              <a:t>L’approche pluridisciplinaire STEM</a:t>
            </a:r>
          </a:p>
        </p:txBody>
      </p:sp>
      <p:sp>
        <p:nvSpPr>
          <p:cNvPr id="32" name="Rectangle 31">
            <a:extLst>
              <a:ext uri="{FF2B5EF4-FFF2-40B4-BE49-F238E27FC236}">
                <a16:creationId xmlns:a16="http://schemas.microsoft.com/office/drawing/2014/main" id="{67EC87CE-7665-3F48-82D9-CEC148EEF602}"/>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33" name="Rectangle 32">
            <a:extLst>
              <a:ext uri="{FF2B5EF4-FFF2-40B4-BE49-F238E27FC236}">
                <a16:creationId xmlns:a16="http://schemas.microsoft.com/office/drawing/2014/main" id="{7BA8137E-0C39-D84C-A913-0B642594DD8B}"/>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7" name="Rectangle 6"/>
          <p:cNvSpPr/>
          <p:nvPr/>
        </p:nvSpPr>
        <p:spPr>
          <a:xfrm>
            <a:off x="3253571" y="6319530"/>
            <a:ext cx="4518830" cy="276999"/>
          </a:xfrm>
          <a:prstGeom prst="rect">
            <a:avLst/>
          </a:prstGeom>
        </p:spPr>
        <p:txBody>
          <a:bodyPr wrap="square">
            <a:spAutoFit/>
          </a:bodyPr>
          <a:lstStyle/>
          <a:p>
            <a:r>
              <a:rPr lang="fr-FR" sz="1200" dirty="0"/>
              <a:t>https://amp.livescience.com/43296-what-is-stem-education.html</a:t>
            </a:r>
          </a:p>
        </p:txBody>
      </p:sp>
      <p:sp>
        <p:nvSpPr>
          <p:cNvPr id="21" name="Rectangle 20">
            <a:extLst>
              <a:ext uri="{FF2B5EF4-FFF2-40B4-BE49-F238E27FC236}">
                <a16:creationId xmlns:a16="http://schemas.microsoft.com/office/drawing/2014/main" id="{A4FFADD0-BD39-2E40-9057-92838F977B5D}"/>
              </a:ext>
            </a:extLst>
          </p:cNvPr>
          <p:cNvSpPr/>
          <p:nvPr/>
        </p:nvSpPr>
        <p:spPr>
          <a:xfrm>
            <a:off x="5536488" y="3760149"/>
            <a:ext cx="540000" cy="19170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fr-FR" sz="1050" dirty="0">
                <a:solidFill>
                  <a:schemeClr val="tx1"/>
                </a:solidFill>
              </a:rPr>
              <a:t>Maths</a:t>
            </a:r>
          </a:p>
        </p:txBody>
      </p:sp>
      <p:sp>
        <p:nvSpPr>
          <p:cNvPr id="22" name="Rectangle 21">
            <a:extLst>
              <a:ext uri="{FF2B5EF4-FFF2-40B4-BE49-F238E27FC236}">
                <a16:creationId xmlns:a16="http://schemas.microsoft.com/office/drawing/2014/main" id="{A4FFADD0-BD39-2E40-9057-92838F977B5D}"/>
              </a:ext>
            </a:extLst>
          </p:cNvPr>
          <p:cNvSpPr/>
          <p:nvPr/>
        </p:nvSpPr>
        <p:spPr>
          <a:xfrm>
            <a:off x="6076488" y="3277019"/>
            <a:ext cx="612000" cy="191709"/>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fr-FR" sz="1050" dirty="0">
                <a:solidFill>
                  <a:schemeClr val="tx1"/>
                </a:solidFill>
                <a:latin typeface="Calibri" panose="020F0502020204030204" pitchFamily="34" charset="0"/>
                <a:ea typeface="Calibri" panose="020F0502020204030204" pitchFamily="34" charset="0"/>
                <a:cs typeface="Times New Roman" panose="02020603050405020304" pitchFamily="18" charset="0"/>
              </a:rPr>
              <a:t>Ingénierie</a:t>
            </a:r>
            <a:endParaRPr lang="fr-FR" sz="1050" dirty="0">
              <a:solidFill>
                <a:schemeClr val="tx1"/>
              </a:solidFill>
            </a:endParaRPr>
          </a:p>
        </p:txBody>
      </p:sp>
      <p:sp>
        <p:nvSpPr>
          <p:cNvPr id="23" name="Rectangle 22">
            <a:extLst>
              <a:ext uri="{FF2B5EF4-FFF2-40B4-BE49-F238E27FC236}">
                <a16:creationId xmlns:a16="http://schemas.microsoft.com/office/drawing/2014/main" id="{A4FFADD0-BD39-2E40-9057-92838F977B5D}"/>
              </a:ext>
            </a:extLst>
          </p:cNvPr>
          <p:cNvSpPr/>
          <p:nvPr/>
        </p:nvSpPr>
        <p:spPr>
          <a:xfrm>
            <a:off x="5747153" y="3990008"/>
            <a:ext cx="756000" cy="191709"/>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fr-FR" sz="1050" dirty="0">
                <a:latin typeface="Calibri" panose="020F0502020204030204" pitchFamily="34" charset="0"/>
                <a:ea typeface="Calibri" panose="020F0502020204030204" pitchFamily="34" charset="0"/>
                <a:cs typeface="Times New Roman" panose="02020603050405020304" pitchFamily="18" charset="0"/>
              </a:rPr>
              <a:t>Technologie</a:t>
            </a:r>
            <a:endParaRPr lang="fr-FR" sz="1050" dirty="0"/>
          </a:p>
        </p:txBody>
      </p:sp>
      <p:sp>
        <p:nvSpPr>
          <p:cNvPr id="24" name="Rectangle 23">
            <a:extLst>
              <a:ext uri="{FF2B5EF4-FFF2-40B4-BE49-F238E27FC236}">
                <a16:creationId xmlns:a16="http://schemas.microsoft.com/office/drawing/2014/main" id="{A4FFADD0-BD39-2E40-9057-92838F977B5D}"/>
              </a:ext>
            </a:extLst>
          </p:cNvPr>
          <p:cNvSpPr/>
          <p:nvPr/>
        </p:nvSpPr>
        <p:spPr>
          <a:xfrm>
            <a:off x="5664185" y="3499985"/>
            <a:ext cx="648000" cy="191709"/>
          </a:xfrm>
          <a:prstGeom prst="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fr-FR" sz="1050" dirty="0">
                <a:solidFill>
                  <a:schemeClr val="tx1"/>
                </a:solidFill>
                <a:latin typeface="Calibri" panose="020F0502020204030204" pitchFamily="34" charset="0"/>
                <a:ea typeface="Calibri" panose="020F0502020204030204" pitchFamily="34" charset="0"/>
                <a:cs typeface="Times New Roman" panose="02020603050405020304" pitchFamily="18" charset="0"/>
              </a:rPr>
              <a:t>Sciences</a:t>
            </a:r>
            <a:endParaRPr lang="fr-FR" sz="1050" dirty="0">
              <a:solidFill>
                <a:schemeClr val="tx1"/>
              </a:solidFill>
            </a:endParaRPr>
          </a:p>
        </p:txBody>
      </p:sp>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80106" y="1678928"/>
            <a:ext cx="2130900" cy="1107762"/>
          </a:xfrm>
          <a:prstGeom prst="rect">
            <a:avLst/>
          </a:prstGeom>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12825" y="4499841"/>
            <a:ext cx="2547127" cy="1698085"/>
          </a:xfrm>
          <a:prstGeom prst="rect">
            <a:avLst/>
          </a:prstGeom>
        </p:spPr>
      </p:pic>
      <p:sp>
        <p:nvSpPr>
          <p:cNvPr id="30" name="Rectangle 29">
            <a:extLst>
              <a:ext uri="{FF2B5EF4-FFF2-40B4-BE49-F238E27FC236}">
                <a16:creationId xmlns:a16="http://schemas.microsoft.com/office/drawing/2014/main" id="{FBB44C79-D56B-E849-A091-DCC5F3396F7C}"/>
              </a:ext>
            </a:extLst>
          </p:cNvPr>
          <p:cNvSpPr/>
          <p:nvPr/>
        </p:nvSpPr>
        <p:spPr>
          <a:xfrm>
            <a:off x="1156154" y="1449650"/>
            <a:ext cx="4344925" cy="3644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latin typeface="Calibri" panose="020F0502020204030204" pitchFamily="34" charset="0"/>
                <a:ea typeface="Calibri" panose="020F0502020204030204" pitchFamily="34" charset="0"/>
                <a:cs typeface="Times New Roman" panose="02020603050405020304" pitchFamily="18" charset="0"/>
              </a:rPr>
              <a:t>La campagne « </a:t>
            </a:r>
            <a:r>
              <a:rPr lang="fr-FR" dirty="0" err="1">
                <a:latin typeface="Calibri" panose="020F0502020204030204" pitchFamily="34" charset="0"/>
                <a:ea typeface="Calibri" panose="020F0502020204030204" pitchFamily="34" charset="0"/>
                <a:cs typeface="Times New Roman" panose="02020603050405020304" pitchFamily="18" charset="0"/>
              </a:rPr>
              <a:t>Educate</a:t>
            </a:r>
            <a:r>
              <a:rPr lang="fr-FR" dirty="0">
                <a:latin typeface="Calibri" panose="020F0502020204030204" pitchFamily="34" charset="0"/>
                <a:ea typeface="Calibri" panose="020F0502020204030204" pitchFamily="34" charset="0"/>
                <a:cs typeface="Times New Roman" panose="02020603050405020304" pitchFamily="18" charset="0"/>
              </a:rPr>
              <a:t> to </a:t>
            </a:r>
            <a:r>
              <a:rPr lang="fr-FR" dirty="0" err="1">
                <a:latin typeface="Calibri" panose="020F0502020204030204" pitchFamily="34" charset="0"/>
                <a:ea typeface="Calibri" panose="020F0502020204030204" pitchFamily="34" charset="0"/>
                <a:cs typeface="Times New Roman" panose="02020603050405020304" pitchFamily="18" charset="0"/>
              </a:rPr>
              <a:t>Innovate</a:t>
            </a:r>
            <a:r>
              <a:rPr lang="fr-FR" dirty="0">
                <a:latin typeface="Calibri" panose="020F0502020204030204" pitchFamily="34" charset="0"/>
                <a:ea typeface="Calibri" panose="020F0502020204030204" pitchFamily="34" charset="0"/>
                <a:cs typeface="Times New Roman" panose="02020603050405020304" pitchFamily="18" charset="0"/>
              </a:rPr>
              <a:t> »</a:t>
            </a:r>
            <a:endParaRPr lang="fr-FR" dirty="0"/>
          </a:p>
        </p:txBody>
      </p:sp>
      <p:pic>
        <p:nvPicPr>
          <p:cNvPr id="12" name="Imag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24736" y="104575"/>
            <a:ext cx="2594369" cy="1233519"/>
          </a:xfrm>
          <a:prstGeom prst="rect">
            <a:avLst/>
          </a:prstGeom>
        </p:spPr>
      </p:pic>
      <p:sp>
        <p:nvSpPr>
          <p:cNvPr id="34" name="Rectangle 33">
            <a:extLst>
              <a:ext uri="{FF2B5EF4-FFF2-40B4-BE49-F238E27FC236}">
                <a16:creationId xmlns:a16="http://schemas.microsoft.com/office/drawing/2014/main" id="{A540A02D-26CB-314D-A397-6274A37178FD}"/>
              </a:ext>
            </a:extLst>
          </p:cNvPr>
          <p:cNvSpPr/>
          <p:nvPr/>
        </p:nvSpPr>
        <p:spPr>
          <a:xfrm>
            <a:off x="1154853" y="3411271"/>
            <a:ext cx="4350602" cy="971698"/>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dirty="0">
                <a:latin typeface="Calibri" panose="020F0502020204030204" pitchFamily="34" charset="0"/>
                <a:ea typeface="Calibri" panose="020F0502020204030204" pitchFamily="34" charset="0"/>
                <a:cs typeface="Times New Roman" panose="02020603050405020304" pitchFamily="18" charset="0"/>
              </a:rPr>
              <a:t>STEM intègre les quatre disciplines sciences, technologie, ingénierie et mathématiques dans une approche interdisciplinaire basée sur des applications du monde réel.</a:t>
            </a:r>
          </a:p>
        </p:txBody>
      </p:sp>
      <p:sp>
        <p:nvSpPr>
          <p:cNvPr id="35" name="Rectangle 34">
            <a:extLst>
              <a:ext uri="{FF2B5EF4-FFF2-40B4-BE49-F238E27FC236}">
                <a16:creationId xmlns:a16="http://schemas.microsoft.com/office/drawing/2014/main" id="{FBB44C79-D56B-E849-A091-DCC5F3396F7C}"/>
              </a:ext>
            </a:extLst>
          </p:cNvPr>
          <p:cNvSpPr/>
          <p:nvPr/>
        </p:nvSpPr>
        <p:spPr>
          <a:xfrm>
            <a:off x="1150165" y="3049720"/>
            <a:ext cx="4355290" cy="3644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latin typeface="Calibri" panose="020F0502020204030204" pitchFamily="34" charset="0"/>
                <a:ea typeface="Calibri" panose="020F0502020204030204" pitchFamily="34" charset="0"/>
                <a:cs typeface="Times New Roman" panose="02020603050405020304" pitchFamily="18" charset="0"/>
              </a:rPr>
              <a:t>Le programme STEM</a:t>
            </a:r>
            <a:endParaRPr lang="fr-FR" dirty="0"/>
          </a:p>
        </p:txBody>
      </p:sp>
      <p:sp>
        <p:nvSpPr>
          <p:cNvPr id="36" name="Rectangle 35">
            <a:extLst>
              <a:ext uri="{FF2B5EF4-FFF2-40B4-BE49-F238E27FC236}">
                <a16:creationId xmlns:a16="http://schemas.microsoft.com/office/drawing/2014/main" id="{A540A02D-26CB-314D-A397-6274A37178FD}"/>
              </a:ext>
            </a:extLst>
          </p:cNvPr>
          <p:cNvSpPr/>
          <p:nvPr/>
        </p:nvSpPr>
        <p:spPr>
          <a:xfrm>
            <a:off x="1154853" y="4852248"/>
            <a:ext cx="4352295" cy="1343908"/>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STEM se distingue de l'enseignement traditionnel par un environnement d'apprentissage permettant aux étudiants de comprendre comment la méthode scientifique peut s’appliquer à la vie quotidienne </a:t>
            </a:r>
            <a:r>
              <a:rPr lang="fr-FR" sz="1400" dirty="0">
                <a:solidFill>
                  <a:schemeClr val="bg1"/>
                </a:solidFill>
              </a:rPr>
              <a:t>et en se concentrant sur la résolution de problèmes réels.</a:t>
            </a:r>
          </a:p>
        </p:txBody>
      </p:sp>
      <p:sp>
        <p:nvSpPr>
          <p:cNvPr id="37" name="Rectangle 36">
            <a:extLst>
              <a:ext uri="{FF2B5EF4-FFF2-40B4-BE49-F238E27FC236}">
                <a16:creationId xmlns:a16="http://schemas.microsoft.com/office/drawing/2014/main" id="{FBB44C79-D56B-E849-A091-DCC5F3396F7C}"/>
              </a:ext>
            </a:extLst>
          </p:cNvPr>
          <p:cNvSpPr/>
          <p:nvPr/>
        </p:nvSpPr>
        <p:spPr>
          <a:xfrm>
            <a:off x="1150166" y="4499841"/>
            <a:ext cx="4355290" cy="3644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latin typeface="Calibri" panose="020F0502020204030204" pitchFamily="34" charset="0"/>
                <a:ea typeface="Calibri" panose="020F0502020204030204" pitchFamily="34" charset="0"/>
                <a:cs typeface="Times New Roman" panose="02020603050405020304" pitchFamily="18" charset="0"/>
              </a:rPr>
              <a:t>Un environnement pédagogique adapté</a:t>
            </a:r>
            <a:endParaRPr lang="fr-FR" dirty="0"/>
          </a:p>
        </p:txBody>
      </p:sp>
      <p:sp>
        <p:nvSpPr>
          <p:cNvPr id="13" name="Ellipse 12"/>
          <p:cNvSpPr>
            <a:spLocks noChangeAspect="1"/>
          </p:cNvSpPr>
          <p:nvPr/>
        </p:nvSpPr>
        <p:spPr>
          <a:xfrm>
            <a:off x="7063349" y="3284883"/>
            <a:ext cx="936000" cy="936000"/>
          </a:xfrm>
          <a:prstGeom prst="ellipse">
            <a:avLst/>
          </a:prstGeom>
          <a:solidFill>
            <a:srgbClr val="16AEB2"/>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fr-FR" sz="1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Sciences</a:t>
            </a:r>
            <a:endParaRPr lang="fr-FR" sz="1000" b="1" dirty="0">
              <a:solidFill>
                <a:schemeClr val="bg1"/>
              </a:solidFill>
            </a:endParaRPr>
          </a:p>
          <a:p>
            <a:pPr algn="ctr"/>
            <a:r>
              <a:rPr lang="fr-FR" sz="1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Technologie</a:t>
            </a:r>
          </a:p>
          <a:p>
            <a:pPr algn="ctr"/>
            <a:r>
              <a:rPr lang="fr-FR" sz="1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Ingénierie</a:t>
            </a:r>
          </a:p>
          <a:p>
            <a:pPr algn="ctr"/>
            <a:r>
              <a:rPr lang="fr-FR" sz="1000" b="1" dirty="0">
                <a:solidFill>
                  <a:schemeClr val="bg1"/>
                </a:solidFill>
              </a:rPr>
              <a:t>Maths</a:t>
            </a:r>
          </a:p>
        </p:txBody>
      </p:sp>
      <p:sp>
        <p:nvSpPr>
          <p:cNvPr id="31" name="Rectangle 30"/>
          <p:cNvSpPr/>
          <p:nvPr/>
        </p:nvSpPr>
        <p:spPr>
          <a:xfrm rot="1159178">
            <a:off x="7300612" y="3379547"/>
            <a:ext cx="710451" cy="369332"/>
          </a:xfrm>
          <a:prstGeom prst="rect">
            <a:avLst/>
          </a:prstGeom>
        </p:spPr>
        <p:txBody>
          <a:bodyPr wrap="none">
            <a:prstTxWarp prst="textArchUp">
              <a:avLst/>
            </a:prstTxWarp>
            <a:spAutoFit/>
          </a:bodyPr>
          <a:lstStyle/>
          <a:p>
            <a:r>
              <a:rPr lang="fr-FR" dirty="0"/>
              <a:t>STEM</a:t>
            </a:r>
          </a:p>
        </p:txBody>
      </p:sp>
      <p:sp>
        <p:nvSpPr>
          <p:cNvPr id="40" name="Flèche droite 39"/>
          <p:cNvSpPr/>
          <p:nvPr/>
        </p:nvSpPr>
        <p:spPr>
          <a:xfrm>
            <a:off x="6593172" y="3487431"/>
            <a:ext cx="443839" cy="576072"/>
          </a:xfrm>
          <a:prstGeom prst="rightArrow">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A540A02D-26CB-314D-A397-6274A37178FD}"/>
              </a:ext>
            </a:extLst>
          </p:cNvPr>
          <p:cNvSpPr/>
          <p:nvPr/>
        </p:nvSpPr>
        <p:spPr>
          <a:xfrm>
            <a:off x="1149929" y="3049720"/>
            <a:ext cx="6910024" cy="1333249"/>
          </a:xfrm>
          <a:prstGeom prst="rect">
            <a:avLst/>
          </a:prstGeom>
          <a:noFill/>
          <a:ln>
            <a:solidFill>
              <a:schemeClr val="accent1">
                <a:shade val="95000"/>
                <a:satMod val="105000"/>
              </a:schemeClr>
            </a:solidFill>
          </a:ln>
        </p:spPr>
        <p:style>
          <a:lnRef idx="0">
            <a:scrgbClr r="0" g="0" b="0"/>
          </a:lnRef>
          <a:fillRef idx="0">
            <a:scrgbClr r="0" g="0" b="0"/>
          </a:fillRef>
          <a:effectRef idx="0">
            <a:scrgbClr r="0" g="0" b="0"/>
          </a:effectRef>
          <a:fontRef idx="minor">
            <a:schemeClr val="lt1"/>
          </a:fontRef>
        </p:style>
        <p:txBody>
          <a:bodyPr rtlCol="0" anchor="t"/>
          <a:lstStyle/>
          <a:p>
            <a:endParaRPr lang="fr-FR" sz="1400" dirty="0"/>
          </a:p>
        </p:txBody>
      </p:sp>
      <p:sp>
        <p:nvSpPr>
          <p:cNvPr id="43" name="Rectangle 42">
            <a:extLst>
              <a:ext uri="{FF2B5EF4-FFF2-40B4-BE49-F238E27FC236}">
                <a16:creationId xmlns:a16="http://schemas.microsoft.com/office/drawing/2014/main" id="{A540A02D-26CB-314D-A397-6274A37178FD}"/>
              </a:ext>
            </a:extLst>
          </p:cNvPr>
          <p:cNvSpPr/>
          <p:nvPr/>
        </p:nvSpPr>
        <p:spPr>
          <a:xfrm>
            <a:off x="1160530" y="4486188"/>
            <a:ext cx="6899422" cy="1709968"/>
          </a:xfrm>
          <a:prstGeom prst="rect">
            <a:avLst/>
          </a:prstGeom>
          <a:noFill/>
          <a:ln>
            <a:solidFill>
              <a:schemeClr val="accent1">
                <a:shade val="95000"/>
                <a:satMod val="105000"/>
              </a:schemeClr>
            </a:solidFill>
          </a:ln>
        </p:spPr>
        <p:style>
          <a:lnRef idx="0">
            <a:scrgbClr r="0" g="0" b="0"/>
          </a:lnRef>
          <a:fillRef idx="0">
            <a:scrgbClr r="0" g="0" b="0"/>
          </a:fillRef>
          <a:effectRef idx="0">
            <a:scrgbClr r="0" g="0" b="0"/>
          </a:effectRef>
          <a:fontRef idx="minor">
            <a:schemeClr val="lt1"/>
          </a:fontRef>
        </p:style>
        <p:txBody>
          <a:bodyPr rtlCol="0" anchor="t"/>
          <a:lstStyle/>
          <a:p>
            <a:endParaRPr lang="fr-FR" sz="1400" dirty="0"/>
          </a:p>
        </p:txBody>
      </p:sp>
      <p:pic>
        <p:nvPicPr>
          <p:cNvPr id="29" name="Imag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Tree>
    <p:extLst>
      <p:ext uri="{BB962C8B-B14F-4D97-AF65-F5344CB8AC3E}">
        <p14:creationId xmlns:p14="http://schemas.microsoft.com/office/powerpoint/2010/main" val="2673712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str-delcom\BAC 2021\PPT\PPT RECTEURS POUR REUNION CHEFS ETAB RENTREE 2018\Imagediapo17retouch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60235" y="4913505"/>
            <a:ext cx="6520297" cy="118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a:extLst>
              <a:ext uri="{FF2B5EF4-FFF2-40B4-BE49-F238E27FC236}">
                <a16:creationId xmlns:a16="http://schemas.microsoft.com/office/drawing/2014/main" id="{942785FE-A3AC-AA4D-9931-555E187F4BDF}"/>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1" name="Rectangle 10">
            <a:extLst>
              <a:ext uri="{FF2B5EF4-FFF2-40B4-BE49-F238E27FC236}">
                <a16:creationId xmlns:a16="http://schemas.microsoft.com/office/drawing/2014/main" id="{8D89AFB3-2A21-484E-B204-F60F59940420}"/>
              </a:ext>
            </a:extLst>
          </p:cNvPr>
          <p:cNvSpPr/>
          <p:nvPr/>
        </p:nvSpPr>
        <p:spPr>
          <a:xfrm>
            <a:off x="5568325" y="367189"/>
            <a:ext cx="3494291" cy="66975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i="1" dirty="0">
                <a:solidFill>
                  <a:schemeClr val="bg1"/>
                </a:solidFill>
                <a:latin typeface="Calibri" panose="020F0502020204030204" pitchFamily="34" charset="0"/>
                <a:ea typeface="Calibri" panose="020F0502020204030204" pitchFamily="34" charset="0"/>
                <a:cs typeface="ArialMT"/>
              </a:rPr>
              <a:t>Choix des spécialités en STI2D</a:t>
            </a:r>
          </a:p>
        </p:txBody>
      </p:sp>
      <p:sp>
        <p:nvSpPr>
          <p:cNvPr id="12" name="Rectangle 11">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3" name="Rectangle 12">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4" name="Rectangle 13">
            <a:extLst>
              <a:ext uri="{FF2B5EF4-FFF2-40B4-BE49-F238E27FC236}">
                <a16:creationId xmlns:a16="http://schemas.microsoft.com/office/drawing/2014/main" id="{05193CC9-1ACD-5043-B4C2-6944FCD946FE}"/>
              </a:ext>
            </a:extLst>
          </p:cNvPr>
          <p:cNvSpPr/>
          <p:nvPr/>
        </p:nvSpPr>
        <p:spPr>
          <a:xfrm>
            <a:off x="1149928" y="363655"/>
            <a:ext cx="4047360"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Réforme de la voie technologique</a:t>
            </a:r>
          </a:p>
        </p:txBody>
      </p:sp>
      <p:sp>
        <p:nvSpPr>
          <p:cNvPr id="15" name="Rectangle 14">
            <a:extLst>
              <a:ext uri="{FF2B5EF4-FFF2-40B4-BE49-F238E27FC236}">
                <a16:creationId xmlns:a16="http://schemas.microsoft.com/office/drawing/2014/main" id="{FBB44C79-D56B-E849-A091-DCC5F3396F7C}"/>
              </a:ext>
            </a:extLst>
          </p:cNvPr>
          <p:cNvSpPr/>
          <p:nvPr/>
        </p:nvSpPr>
        <p:spPr>
          <a:xfrm>
            <a:off x="5286122" y="367188"/>
            <a:ext cx="282204" cy="669760"/>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16" name="Rectangle 15">
            <a:extLst>
              <a:ext uri="{FF2B5EF4-FFF2-40B4-BE49-F238E27FC236}">
                <a16:creationId xmlns:a16="http://schemas.microsoft.com/office/drawing/2014/main" id="{8D89AFB3-2A21-484E-B204-F60F59940420}"/>
              </a:ext>
            </a:extLst>
          </p:cNvPr>
          <p:cNvSpPr/>
          <p:nvPr/>
        </p:nvSpPr>
        <p:spPr>
          <a:xfrm>
            <a:off x="3125906" y="854073"/>
            <a:ext cx="288000"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7" name="Rectangle 16">
            <a:extLst>
              <a:ext uri="{FF2B5EF4-FFF2-40B4-BE49-F238E27FC236}">
                <a16:creationId xmlns:a16="http://schemas.microsoft.com/office/drawing/2014/main" id="{FB4608C7-81CA-B34D-A8A3-33F93E051265}"/>
              </a:ext>
            </a:extLst>
          </p:cNvPr>
          <p:cNvSpPr/>
          <p:nvPr/>
        </p:nvSpPr>
        <p:spPr>
          <a:xfrm>
            <a:off x="2693488" y="8540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8" name="Rectangle 17">
            <a:extLst>
              <a:ext uri="{FF2B5EF4-FFF2-40B4-BE49-F238E27FC236}">
                <a16:creationId xmlns:a16="http://schemas.microsoft.com/office/drawing/2014/main" id="{0430AE9A-F6EC-664D-91D7-CF921B9A4366}"/>
              </a:ext>
            </a:extLst>
          </p:cNvPr>
          <p:cNvSpPr/>
          <p:nvPr/>
        </p:nvSpPr>
        <p:spPr>
          <a:xfrm>
            <a:off x="1" y="854073"/>
            <a:ext cx="2389516"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r>
              <a:rPr lang="fr-FR" dirty="0">
                <a:solidFill>
                  <a:schemeClr val="tx1"/>
                </a:solidFill>
              </a:rPr>
              <a:t>Cadre de la réforme</a:t>
            </a:r>
          </a:p>
        </p:txBody>
      </p:sp>
      <p:sp>
        <p:nvSpPr>
          <p:cNvPr id="23" name="Rectangle 22">
            <a:extLst>
              <a:ext uri="{FF2B5EF4-FFF2-40B4-BE49-F238E27FC236}">
                <a16:creationId xmlns:a16="http://schemas.microsoft.com/office/drawing/2014/main" id="{FBB44C79-D56B-E849-A091-DCC5F3396F7C}"/>
              </a:ext>
            </a:extLst>
          </p:cNvPr>
          <p:cNvSpPr/>
          <p:nvPr/>
        </p:nvSpPr>
        <p:spPr>
          <a:xfrm>
            <a:off x="1365637" y="4220916"/>
            <a:ext cx="282205" cy="1872988"/>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25" name="ZoneTexte 24">
            <a:extLst>
              <a:ext uri="{FF2B5EF4-FFF2-40B4-BE49-F238E27FC236}">
                <a16:creationId xmlns:a16="http://schemas.microsoft.com/office/drawing/2014/main" id="{C78F620A-D611-7D40-8EC2-079DB0B15D7A}"/>
              </a:ext>
            </a:extLst>
          </p:cNvPr>
          <p:cNvSpPr txBox="1"/>
          <p:nvPr/>
        </p:nvSpPr>
        <p:spPr>
          <a:xfrm>
            <a:off x="671706" y="1855919"/>
            <a:ext cx="7921849" cy="461665"/>
          </a:xfrm>
          <a:prstGeom prst="rect">
            <a:avLst/>
          </a:prstGeom>
          <a:noFill/>
        </p:spPr>
        <p:txBody>
          <a:bodyPr wrap="none" rtlCol="0">
            <a:spAutoFit/>
          </a:bodyPr>
          <a:lstStyle/>
          <a:p>
            <a:r>
              <a:rPr lang="fr-FR" sz="2400" b="1" dirty="0">
                <a:solidFill>
                  <a:schemeClr val="tx1">
                    <a:lumMod val="85000"/>
                    <a:lumOff val="15000"/>
                  </a:schemeClr>
                </a:solidFill>
              </a:rPr>
              <a:t>STEM</a:t>
            </a:r>
            <a:r>
              <a:rPr lang="fr-FR" sz="2400" dirty="0">
                <a:solidFill>
                  <a:schemeClr val="tx1">
                    <a:lumMod val="85000"/>
                    <a:lumOff val="15000"/>
                  </a:schemeClr>
                </a:solidFill>
              </a:rPr>
              <a:t> ( </a:t>
            </a:r>
            <a:r>
              <a:rPr lang="fr-FR" sz="2400" b="1" dirty="0">
                <a:solidFill>
                  <a:schemeClr val="tx2">
                    <a:lumMod val="60000"/>
                    <a:lumOff val="40000"/>
                  </a:schemeClr>
                </a:solidFill>
              </a:rPr>
              <a:t>sciences</a:t>
            </a:r>
            <a:r>
              <a:rPr lang="fr-FR" sz="2400" b="1" dirty="0">
                <a:solidFill>
                  <a:schemeClr val="tx1">
                    <a:lumMod val="85000"/>
                    <a:lumOff val="15000"/>
                  </a:schemeClr>
                </a:solidFill>
              </a:rPr>
              <a:t>, </a:t>
            </a:r>
            <a:r>
              <a:rPr lang="fr-FR" sz="2400" b="1" dirty="0" err="1">
                <a:solidFill>
                  <a:schemeClr val="accent6">
                    <a:lumMod val="50000"/>
                  </a:schemeClr>
                </a:solidFill>
              </a:rPr>
              <a:t>technology</a:t>
            </a:r>
            <a:r>
              <a:rPr lang="fr-FR" sz="2400" b="1" dirty="0">
                <a:solidFill>
                  <a:schemeClr val="tx1">
                    <a:lumMod val="85000"/>
                    <a:lumOff val="15000"/>
                  </a:schemeClr>
                </a:solidFill>
              </a:rPr>
              <a:t>, </a:t>
            </a:r>
            <a:r>
              <a:rPr lang="fr-FR" sz="2400" b="1" dirty="0">
                <a:solidFill>
                  <a:schemeClr val="accent4">
                    <a:lumMod val="75000"/>
                  </a:schemeClr>
                </a:solidFill>
              </a:rPr>
              <a:t>engineering</a:t>
            </a:r>
            <a:r>
              <a:rPr lang="fr-FR" sz="2400" b="1" dirty="0">
                <a:solidFill>
                  <a:schemeClr val="tx1">
                    <a:lumMod val="85000"/>
                    <a:lumOff val="15000"/>
                  </a:schemeClr>
                </a:solidFill>
              </a:rPr>
              <a:t>, and </a:t>
            </a:r>
            <a:r>
              <a:rPr lang="fr-FR" sz="2400" b="1" dirty="0" err="1">
                <a:solidFill>
                  <a:schemeClr val="accent3">
                    <a:lumMod val="75000"/>
                  </a:schemeClr>
                </a:solidFill>
              </a:rPr>
              <a:t>mathematics</a:t>
            </a:r>
            <a:r>
              <a:rPr lang="fr-FR" sz="2400" dirty="0">
                <a:solidFill>
                  <a:schemeClr val="tx1">
                    <a:lumMod val="85000"/>
                    <a:lumOff val="15000"/>
                  </a:schemeClr>
                </a:solidFill>
              </a:rPr>
              <a:t>) </a:t>
            </a:r>
          </a:p>
        </p:txBody>
      </p:sp>
      <p:sp>
        <p:nvSpPr>
          <p:cNvPr id="26" name="ZoneTexte 25">
            <a:extLst>
              <a:ext uri="{FF2B5EF4-FFF2-40B4-BE49-F238E27FC236}">
                <a16:creationId xmlns:a16="http://schemas.microsoft.com/office/drawing/2014/main" id="{CE99DE73-1185-CA48-B957-1ABBD5B6F274}"/>
              </a:ext>
            </a:extLst>
          </p:cNvPr>
          <p:cNvSpPr txBox="1"/>
          <p:nvPr/>
        </p:nvSpPr>
        <p:spPr>
          <a:xfrm>
            <a:off x="1095683" y="2422520"/>
            <a:ext cx="1750031"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fr-FR" b="1" dirty="0">
                <a:solidFill>
                  <a:schemeClr val="tx2">
                    <a:lumMod val="60000"/>
                    <a:lumOff val="40000"/>
                  </a:schemeClr>
                </a:solidFill>
              </a:rPr>
              <a:t>Physique-chimie</a:t>
            </a:r>
          </a:p>
        </p:txBody>
      </p:sp>
      <p:sp>
        <p:nvSpPr>
          <p:cNvPr id="27" name="ZoneTexte 26">
            <a:extLst>
              <a:ext uri="{FF2B5EF4-FFF2-40B4-BE49-F238E27FC236}">
                <a16:creationId xmlns:a16="http://schemas.microsoft.com/office/drawing/2014/main" id="{0BDD65A5-EB58-1B41-9077-E297C02C8D68}"/>
              </a:ext>
            </a:extLst>
          </p:cNvPr>
          <p:cNvSpPr txBox="1"/>
          <p:nvPr/>
        </p:nvSpPr>
        <p:spPr>
          <a:xfrm>
            <a:off x="6717071" y="2398141"/>
            <a:ext cx="1706621"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fr-FR" b="1" dirty="0">
                <a:solidFill>
                  <a:schemeClr val="accent3">
                    <a:lumMod val="75000"/>
                  </a:schemeClr>
                </a:solidFill>
              </a:rPr>
              <a:t>Mathématiques</a:t>
            </a:r>
          </a:p>
        </p:txBody>
      </p:sp>
      <p:sp>
        <p:nvSpPr>
          <p:cNvPr id="28" name="ZoneTexte 27">
            <a:extLst>
              <a:ext uri="{FF2B5EF4-FFF2-40B4-BE49-F238E27FC236}">
                <a16:creationId xmlns:a16="http://schemas.microsoft.com/office/drawing/2014/main" id="{71274400-E471-EE49-9AA9-CF583054AD3A}"/>
              </a:ext>
            </a:extLst>
          </p:cNvPr>
          <p:cNvSpPr txBox="1"/>
          <p:nvPr/>
        </p:nvSpPr>
        <p:spPr>
          <a:xfrm>
            <a:off x="4632631" y="2998799"/>
            <a:ext cx="2714478"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fr-FR" b="1" dirty="0">
                <a:solidFill>
                  <a:schemeClr val="accent4">
                    <a:lumMod val="75000"/>
                  </a:schemeClr>
                </a:solidFill>
              </a:rPr>
              <a:t>Ingénierie </a:t>
            </a:r>
            <a:r>
              <a:rPr lang="fr-FR" dirty="0"/>
              <a:t>et </a:t>
            </a:r>
          </a:p>
          <a:p>
            <a:pPr algn="ctr"/>
            <a:r>
              <a:rPr lang="fr-FR" dirty="0"/>
              <a:t>développement durable</a:t>
            </a:r>
          </a:p>
        </p:txBody>
      </p:sp>
      <p:sp>
        <p:nvSpPr>
          <p:cNvPr id="29" name="ZoneTexte 28">
            <a:extLst>
              <a:ext uri="{FF2B5EF4-FFF2-40B4-BE49-F238E27FC236}">
                <a16:creationId xmlns:a16="http://schemas.microsoft.com/office/drawing/2014/main" id="{2B648C4B-46B0-E64A-932F-48C272F71530}"/>
              </a:ext>
            </a:extLst>
          </p:cNvPr>
          <p:cNvSpPr txBox="1"/>
          <p:nvPr/>
        </p:nvSpPr>
        <p:spPr>
          <a:xfrm>
            <a:off x="1568968" y="1314330"/>
            <a:ext cx="6281913" cy="369332"/>
          </a:xfrm>
          <a:prstGeom prst="rect">
            <a:avLst/>
          </a:prstGeom>
          <a:noFill/>
        </p:spPr>
        <p:txBody>
          <a:bodyPr wrap="none" rtlCol="0">
            <a:spAutoFit/>
          </a:bodyPr>
          <a:lstStyle/>
          <a:p>
            <a:pPr algn="ctr"/>
            <a:r>
              <a:rPr lang="fr-FR" dirty="0"/>
              <a:t>Mathématiques présents dans les enseignements communs (3 h)</a:t>
            </a:r>
          </a:p>
        </p:txBody>
      </p:sp>
      <p:cxnSp>
        <p:nvCxnSpPr>
          <p:cNvPr id="30" name="Connecteur droit 29">
            <a:extLst>
              <a:ext uri="{FF2B5EF4-FFF2-40B4-BE49-F238E27FC236}">
                <a16:creationId xmlns:a16="http://schemas.microsoft.com/office/drawing/2014/main" id="{2A5669E5-CD32-AE4B-B5EA-5F4190481355}"/>
              </a:ext>
            </a:extLst>
          </p:cNvPr>
          <p:cNvCxnSpPr>
            <a:stCxn id="26" idx="3"/>
          </p:cNvCxnSpPr>
          <p:nvPr/>
        </p:nvCxnSpPr>
        <p:spPr>
          <a:xfrm flipV="1">
            <a:off x="2845714" y="2592260"/>
            <a:ext cx="3871357" cy="14926"/>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1" name="ZoneTexte 30">
            <a:extLst>
              <a:ext uri="{FF2B5EF4-FFF2-40B4-BE49-F238E27FC236}">
                <a16:creationId xmlns:a16="http://schemas.microsoft.com/office/drawing/2014/main" id="{4406F129-4BA5-B94F-9D6E-C6E1FBC43715}"/>
              </a:ext>
            </a:extLst>
          </p:cNvPr>
          <p:cNvSpPr txBox="1"/>
          <p:nvPr/>
        </p:nvSpPr>
        <p:spPr>
          <a:xfrm>
            <a:off x="2003946" y="2999058"/>
            <a:ext cx="2418737" cy="646331"/>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a:solidFill>
                  <a:schemeClr val="tx1">
                    <a:lumMod val="85000"/>
                    <a:lumOff val="15000"/>
                  </a:schemeClr>
                </a:solidFill>
              </a:rPr>
              <a:t>Innovation </a:t>
            </a:r>
            <a:r>
              <a:rPr lang="fr-FR" b="1" dirty="0">
                <a:solidFill>
                  <a:schemeClr val="accent6">
                    <a:lumMod val="50000"/>
                  </a:schemeClr>
                </a:solidFill>
              </a:rPr>
              <a:t>technologique</a:t>
            </a:r>
          </a:p>
        </p:txBody>
      </p:sp>
      <p:sp>
        <p:nvSpPr>
          <p:cNvPr id="32" name="Rectangle 31">
            <a:extLst>
              <a:ext uri="{FF2B5EF4-FFF2-40B4-BE49-F238E27FC236}">
                <a16:creationId xmlns:a16="http://schemas.microsoft.com/office/drawing/2014/main" id="{59B8434D-3D18-A647-AE9B-E66FCC84A924}"/>
              </a:ext>
            </a:extLst>
          </p:cNvPr>
          <p:cNvSpPr/>
          <p:nvPr/>
        </p:nvSpPr>
        <p:spPr>
          <a:xfrm>
            <a:off x="1904145" y="2881900"/>
            <a:ext cx="5532699" cy="1088016"/>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4ABB83E3-705B-D74E-9102-5B3B5568F377}"/>
              </a:ext>
            </a:extLst>
          </p:cNvPr>
          <p:cNvSpPr/>
          <p:nvPr/>
        </p:nvSpPr>
        <p:spPr>
          <a:xfrm>
            <a:off x="2129581" y="3622728"/>
            <a:ext cx="5006098" cy="369332"/>
          </a:xfrm>
          <a:prstGeom prst="rect">
            <a:avLst/>
          </a:prstGeom>
        </p:spPr>
        <p:txBody>
          <a:bodyPr wrap="square">
            <a:spAutoFit/>
          </a:bodyPr>
          <a:lstStyle/>
          <a:p>
            <a:pPr algn="ctr"/>
            <a:r>
              <a:rPr lang="fr-FR" dirty="0"/>
              <a:t>Ingénierie, innovation et développement durable</a:t>
            </a:r>
          </a:p>
        </p:txBody>
      </p:sp>
      <p:pic>
        <p:nvPicPr>
          <p:cNvPr id="35" name="Picture 2" descr="M:\str-delcom\BAC 2021\PPT\PPT RECTEURS POUR REUNION CHEFS ETAB RENTREE 2018\Imagediapo17retouche.jpg">
            <a:extLst>
              <a:ext uri="{FF2B5EF4-FFF2-40B4-BE49-F238E27FC236}">
                <a16:creationId xmlns:a16="http://schemas.microsoft.com/office/drawing/2014/main" id="{899BDB31-9ADE-6C44-BBB3-308505AD09A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48542" y="4220915"/>
            <a:ext cx="6431990" cy="714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6593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6" grpId="0" animBg="1"/>
      <p:bldP spid="27" grpId="0" animBg="1"/>
      <p:bldP spid="28" grpId="0" animBg="1"/>
      <p:bldP spid="29" grpId="0"/>
      <p:bldP spid="31" grpId="0" animBg="1"/>
      <p:bldP spid="32" grpId="0" animBg="1"/>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479FE82-E4D5-404A-B118-B4904E3DA63C}"/>
              </a:ext>
            </a:extLst>
          </p:cNvPr>
          <p:cNvSpPr/>
          <p:nvPr/>
        </p:nvSpPr>
        <p:spPr>
          <a:xfrm>
            <a:off x="1149928" y="363653"/>
            <a:ext cx="4844472" cy="360064"/>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dirty="0">
                <a:solidFill>
                  <a:schemeClr val="tx1"/>
                </a:solidFill>
              </a:rPr>
              <a:t>Les horaires d’enseignement élève en STI2D</a:t>
            </a:r>
          </a:p>
        </p:txBody>
      </p:sp>
      <p:sp>
        <p:nvSpPr>
          <p:cNvPr id="14" name="Rectangle 13">
            <a:extLst>
              <a:ext uri="{FF2B5EF4-FFF2-40B4-BE49-F238E27FC236}">
                <a16:creationId xmlns:a16="http://schemas.microsoft.com/office/drawing/2014/main" id="{209A1FCE-0B25-3B46-BD99-4B5EC44FDAED}"/>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5" name="Rectangle 14">
            <a:extLst>
              <a:ext uri="{FF2B5EF4-FFF2-40B4-BE49-F238E27FC236}">
                <a16:creationId xmlns:a16="http://schemas.microsoft.com/office/drawing/2014/main" id="{FA08C145-51AD-1D4B-BA65-D20A7D0396BC}"/>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pic>
        <p:nvPicPr>
          <p:cNvPr id="32" name="Image 3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399843" y="15906"/>
            <a:ext cx="725685" cy="707811"/>
          </a:xfrm>
          <a:prstGeom prst="rect">
            <a:avLst/>
          </a:prstGeom>
        </p:spPr>
      </p:pic>
      <p:sp>
        <p:nvSpPr>
          <p:cNvPr id="35" name="Rectangle 34">
            <a:extLst>
              <a:ext uri="{FF2B5EF4-FFF2-40B4-BE49-F238E27FC236}">
                <a16:creationId xmlns:a16="http://schemas.microsoft.com/office/drawing/2014/main" id="{FBB8739E-3C44-F54A-A2E9-DC13B14CA9F4}"/>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38" name="Rectangle 37">
            <a:extLst>
              <a:ext uri="{FF2B5EF4-FFF2-40B4-BE49-F238E27FC236}">
                <a16:creationId xmlns:a16="http://schemas.microsoft.com/office/drawing/2014/main" id="{C0DF2CD4-4D16-B141-8AE3-4D30888A5876}"/>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graphicFrame>
        <p:nvGraphicFramePr>
          <p:cNvPr id="2" name="Tableau 1">
            <a:extLst>
              <a:ext uri="{FF2B5EF4-FFF2-40B4-BE49-F238E27FC236}">
                <a16:creationId xmlns:a16="http://schemas.microsoft.com/office/drawing/2014/main" id="{9D0BCB20-EB4D-5D4E-A66D-02B16DF1E58C}"/>
              </a:ext>
            </a:extLst>
          </p:cNvPr>
          <p:cNvGraphicFramePr>
            <a:graphicFrameLocks noGrp="1"/>
          </p:cNvGraphicFramePr>
          <p:nvPr>
            <p:extLst>
              <p:ext uri="{D42A27DB-BD31-4B8C-83A1-F6EECF244321}">
                <p14:modId xmlns:p14="http://schemas.microsoft.com/office/powerpoint/2010/main" val="2482592580"/>
              </p:ext>
            </p:extLst>
          </p:nvPr>
        </p:nvGraphicFramePr>
        <p:xfrm>
          <a:off x="293299" y="1019805"/>
          <a:ext cx="8229600" cy="2036701"/>
        </p:xfrm>
        <a:graphic>
          <a:graphicData uri="http://schemas.openxmlformats.org/drawingml/2006/table">
            <a:tbl>
              <a:tblPr>
                <a:tableStyleId>{5C22544A-7EE6-4342-B048-85BDC9FD1C3A}</a:tableStyleId>
              </a:tblPr>
              <a:tblGrid>
                <a:gridCol w="1893536">
                  <a:extLst>
                    <a:ext uri="{9D8B030D-6E8A-4147-A177-3AD203B41FA5}">
                      <a16:colId xmlns:a16="http://schemas.microsoft.com/office/drawing/2014/main" val="1067735824"/>
                    </a:ext>
                  </a:extLst>
                </a:gridCol>
                <a:gridCol w="792008">
                  <a:extLst>
                    <a:ext uri="{9D8B030D-6E8A-4147-A177-3AD203B41FA5}">
                      <a16:colId xmlns:a16="http://schemas.microsoft.com/office/drawing/2014/main" val="2652620500"/>
                    </a:ext>
                  </a:extLst>
                </a:gridCol>
                <a:gridCol w="792008">
                  <a:extLst>
                    <a:ext uri="{9D8B030D-6E8A-4147-A177-3AD203B41FA5}">
                      <a16:colId xmlns:a16="http://schemas.microsoft.com/office/drawing/2014/main" val="3736854058"/>
                    </a:ext>
                  </a:extLst>
                </a:gridCol>
                <a:gridCol w="792008">
                  <a:extLst>
                    <a:ext uri="{9D8B030D-6E8A-4147-A177-3AD203B41FA5}">
                      <a16:colId xmlns:a16="http://schemas.microsoft.com/office/drawing/2014/main" val="1548809762"/>
                    </a:ext>
                  </a:extLst>
                </a:gridCol>
                <a:gridCol w="792008">
                  <a:extLst>
                    <a:ext uri="{9D8B030D-6E8A-4147-A177-3AD203B41FA5}">
                      <a16:colId xmlns:a16="http://schemas.microsoft.com/office/drawing/2014/main" val="2000312893"/>
                    </a:ext>
                  </a:extLst>
                </a:gridCol>
                <a:gridCol w="792008">
                  <a:extLst>
                    <a:ext uri="{9D8B030D-6E8A-4147-A177-3AD203B41FA5}">
                      <a16:colId xmlns:a16="http://schemas.microsoft.com/office/drawing/2014/main" val="2499892227"/>
                    </a:ext>
                  </a:extLst>
                </a:gridCol>
                <a:gridCol w="792008">
                  <a:extLst>
                    <a:ext uri="{9D8B030D-6E8A-4147-A177-3AD203B41FA5}">
                      <a16:colId xmlns:a16="http://schemas.microsoft.com/office/drawing/2014/main" val="3498992754"/>
                    </a:ext>
                  </a:extLst>
                </a:gridCol>
                <a:gridCol w="792008">
                  <a:extLst>
                    <a:ext uri="{9D8B030D-6E8A-4147-A177-3AD203B41FA5}">
                      <a16:colId xmlns:a16="http://schemas.microsoft.com/office/drawing/2014/main" val="4183897318"/>
                    </a:ext>
                  </a:extLst>
                </a:gridCol>
                <a:gridCol w="792008">
                  <a:extLst>
                    <a:ext uri="{9D8B030D-6E8A-4147-A177-3AD203B41FA5}">
                      <a16:colId xmlns:a16="http://schemas.microsoft.com/office/drawing/2014/main" val="1995972925"/>
                    </a:ext>
                  </a:extLst>
                </a:gridCol>
              </a:tblGrid>
              <a:tr h="194783">
                <a:tc>
                  <a:txBody>
                    <a:bodyPr/>
                    <a:lstStyle/>
                    <a:p>
                      <a:pPr algn="ctr"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algn="ctr" fontAlgn="b"/>
                      <a:r>
                        <a:rPr lang="fr-FR" sz="1200" u="none" strike="noStrike" dirty="0">
                          <a:effectLst/>
                        </a:rPr>
                        <a:t>2011</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p>
                      <a:pPr algn="ctr" fontAlgn="b"/>
                      <a:r>
                        <a:rPr lang="fr-FR" sz="1200" u="none" strike="noStrike" dirty="0">
                          <a:effectLst/>
                        </a:rPr>
                        <a:t>2019</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594925172"/>
                  </a:ext>
                </a:extLst>
              </a:tr>
              <a:tr h="413915">
                <a:tc>
                  <a:txBody>
                    <a:bodyPr/>
                    <a:lstStyle/>
                    <a:p>
                      <a:pPr algn="ctr"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u="none" strike="noStrike" dirty="0">
                          <a:effectLst/>
                        </a:rPr>
                        <a:t>Première  (h)</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dirty="0">
                          <a:effectLst/>
                        </a:rPr>
                        <a:t>Terminale (h)</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dirty="0">
                          <a:effectLst/>
                        </a:rPr>
                        <a:t>Total cycle (h)</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dirty="0">
                          <a:effectLst/>
                        </a:rPr>
                        <a:t>Total cycle %</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dirty="0">
                          <a:effectLst/>
                        </a:rPr>
                        <a:t>Première  (h)</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Terminale (h)</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Total cycle (h)</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Total cycle %</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extLst>
                  <a:ext uri="{0D108BD9-81ED-4DB2-BD59-A6C34878D82A}">
                    <a16:rowId xmlns:a16="http://schemas.microsoft.com/office/drawing/2014/main" val="675999971"/>
                  </a:ext>
                </a:extLst>
              </a:tr>
              <a:tr h="194783">
                <a:tc>
                  <a:txBody>
                    <a:bodyPr/>
                    <a:lstStyle/>
                    <a:p>
                      <a:pPr algn="ctr" fontAlgn="ctr"/>
                      <a:r>
                        <a:rPr lang="fr-FR" sz="1200" u="none" strike="noStrike" dirty="0">
                          <a:effectLst/>
                        </a:rPr>
                        <a:t>Français +Philosophie</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200" u="none" strike="noStrike" dirty="0">
                          <a:effectLst/>
                        </a:rPr>
                        <a:t>3</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ctr"/>
                      <a:r>
                        <a:rPr lang="fr-FR" sz="1200" u="none" strike="noStrike" dirty="0">
                          <a:effectLst/>
                        </a:rPr>
                        <a:t>2</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ctr"/>
                      <a:r>
                        <a:rPr lang="fr-FR" sz="1200" u="none" strike="noStrike" dirty="0">
                          <a:effectLst/>
                        </a:rPr>
                        <a:t>5</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dirty="0">
                          <a:effectLst/>
                        </a:rPr>
                        <a:t>8,3%</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a:effectLst/>
                        </a:rPr>
                        <a:t>3</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a:effectLst/>
                        </a:rPr>
                        <a:t>2</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5</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7,9%</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extLst>
                  <a:ext uri="{0D108BD9-81ED-4DB2-BD59-A6C34878D82A}">
                    <a16:rowId xmlns:a16="http://schemas.microsoft.com/office/drawing/2014/main" val="2975975237"/>
                  </a:ext>
                </a:extLst>
              </a:tr>
              <a:tr h="194783">
                <a:tc>
                  <a:txBody>
                    <a:bodyPr/>
                    <a:lstStyle/>
                    <a:p>
                      <a:pPr algn="ctr" fontAlgn="ctr"/>
                      <a:r>
                        <a:rPr lang="fr-FR" sz="1200" u="none" strike="noStrike">
                          <a:effectLst/>
                        </a:rPr>
                        <a:t>Histoire-géographie + EMC</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200" u="none" strike="noStrike" dirty="0">
                          <a:effectLst/>
                        </a:rPr>
                        <a:t>2</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ctr"/>
                      <a:r>
                        <a:rPr lang="fr-FR" sz="1200" u="none" strike="noStrike" dirty="0">
                          <a:effectLst/>
                        </a:rPr>
                        <a:t>0</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ctr"/>
                      <a:r>
                        <a:rPr lang="fr-FR" sz="1200" u="none" strike="noStrike" dirty="0">
                          <a:effectLst/>
                        </a:rPr>
                        <a:t>2</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dirty="0">
                          <a:effectLst/>
                        </a:rPr>
                        <a:t>3,3%</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a:effectLst/>
                        </a:rPr>
                        <a:t>2</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a:effectLst/>
                        </a:rPr>
                        <a:t>2</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a:effectLst/>
                        </a:rPr>
                        <a:t>4</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6,3%</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extLst>
                  <a:ext uri="{0D108BD9-81ED-4DB2-BD59-A6C34878D82A}">
                    <a16:rowId xmlns:a16="http://schemas.microsoft.com/office/drawing/2014/main" val="2568294095"/>
                  </a:ext>
                </a:extLst>
              </a:tr>
              <a:tr h="259305">
                <a:tc>
                  <a:txBody>
                    <a:bodyPr/>
                    <a:lstStyle/>
                    <a:p>
                      <a:pPr algn="ctr" fontAlgn="ctr"/>
                      <a:r>
                        <a:rPr lang="fr-FR" sz="1200" u="none" strike="noStrike" dirty="0">
                          <a:effectLst/>
                        </a:rPr>
                        <a:t>LVA+LVB</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200" u="none" strike="noStrike" dirty="0">
                          <a:effectLst/>
                        </a:rPr>
                        <a:t>4</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ctr"/>
                      <a:r>
                        <a:rPr lang="fr-FR" sz="1200" u="none" strike="noStrike" dirty="0">
                          <a:effectLst/>
                        </a:rPr>
                        <a:t>4</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ctr"/>
                      <a:r>
                        <a:rPr lang="fr-FR" sz="1200" u="none" strike="noStrike" dirty="0">
                          <a:effectLst/>
                        </a:rPr>
                        <a:t>8</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dirty="0">
                          <a:effectLst/>
                        </a:rPr>
                        <a:t>13,3%</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dirty="0">
                          <a:effectLst/>
                        </a:rPr>
                        <a:t>4</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a:effectLst/>
                        </a:rPr>
                        <a:t>4</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a:effectLst/>
                        </a:rPr>
                        <a:t>8</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12,7%</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extLst>
                  <a:ext uri="{0D108BD9-81ED-4DB2-BD59-A6C34878D82A}">
                    <a16:rowId xmlns:a16="http://schemas.microsoft.com/office/drawing/2014/main" val="2894165473"/>
                  </a:ext>
                </a:extLst>
              </a:tr>
              <a:tr h="194783">
                <a:tc>
                  <a:txBody>
                    <a:bodyPr/>
                    <a:lstStyle/>
                    <a:p>
                      <a:pPr algn="ctr" fontAlgn="ctr"/>
                      <a:r>
                        <a:rPr lang="fr-FR" sz="1200" u="none" strike="noStrike" dirty="0">
                          <a:effectLst/>
                        </a:rPr>
                        <a:t>EPS</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200" u="none" strike="noStrike">
                          <a:effectLst/>
                        </a:rPr>
                        <a:t>2</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ctr"/>
                      <a:r>
                        <a:rPr lang="fr-FR" sz="1200" u="none" strike="noStrike">
                          <a:effectLst/>
                        </a:rPr>
                        <a:t>2</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ctr"/>
                      <a:r>
                        <a:rPr lang="fr-FR" sz="1200" u="none" strike="noStrike">
                          <a:effectLst/>
                        </a:rPr>
                        <a:t>4</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dirty="0">
                          <a:effectLst/>
                        </a:rPr>
                        <a:t>6,7%</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a:effectLst/>
                        </a:rPr>
                        <a:t>2</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a:effectLst/>
                        </a:rPr>
                        <a:t>2</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a:effectLst/>
                        </a:rPr>
                        <a:t>4</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6,3%</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extLst>
                  <a:ext uri="{0D108BD9-81ED-4DB2-BD59-A6C34878D82A}">
                    <a16:rowId xmlns:a16="http://schemas.microsoft.com/office/drawing/2014/main" val="2894334874"/>
                  </a:ext>
                </a:extLst>
              </a:tr>
              <a:tr h="194783">
                <a:tc>
                  <a:txBody>
                    <a:bodyPr/>
                    <a:lstStyle/>
                    <a:p>
                      <a:pPr algn="ctr" fontAlgn="ctr"/>
                      <a:r>
                        <a:rPr lang="fr-FR" sz="1200" u="none" strike="noStrike" dirty="0">
                          <a:effectLst/>
                        </a:rPr>
                        <a:t>Math. + Physique-chimie</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200" u="none" strike="noStrike" dirty="0">
                          <a:effectLst/>
                        </a:rPr>
                        <a:t>7</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ctr"/>
                      <a:r>
                        <a:rPr lang="fr-FR" sz="1200" u="none" strike="noStrike">
                          <a:effectLst/>
                        </a:rPr>
                        <a:t>8</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ctr"/>
                      <a:r>
                        <a:rPr lang="fr-FR" sz="1200" u="none" strike="noStrike">
                          <a:effectLst/>
                        </a:rPr>
                        <a:t>15</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dirty="0">
                          <a:effectLst/>
                        </a:rPr>
                        <a:t>25,0%</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dirty="0">
                          <a:effectLst/>
                        </a:rPr>
                        <a:t>9</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9</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a:effectLst/>
                        </a:rPr>
                        <a:t>18</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28,6%</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extLst>
                  <a:ext uri="{0D108BD9-81ED-4DB2-BD59-A6C34878D82A}">
                    <a16:rowId xmlns:a16="http://schemas.microsoft.com/office/drawing/2014/main" val="1206697418"/>
                  </a:ext>
                </a:extLst>
              </a:tr>
              <a:tr h="194783">
                <a:tc>
                  <a:txBody>
                    <a:bodyPr/>
                    <a:lstStyle/>
                    <a:p>
                      <a:pPr algn="ctr" fontAlgn="ctr"/>
                      <a:r>
                        <a:rPr lang="fr-FR" sz="1200" u="none" strike="noStrike" dirty="0">
                          <a:effectLst/>
                        </a:rPr>
                        <a:t>STI</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200" u="none" strike="noStrike" dirty="0">
                          <a:effectLst/>
                        </a:rPr>
                        <a:t>12</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ctr"/>
                      <a:r>
                        <a:rPr lang="fr-FR" sz="1200" u="none" strike="noStrike">
                          <a:effectLst/>
                        </a:rPr>
                        <a:t>14</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ctr"/>
                      <a:r>
                        <a:rPr lang="fr-FR" sz="1200" u="none" strike="noStrike">
                          <a:effectLst/>
                        </a:rPr>
                        <a:t>26</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dirty="0">
                          <a:effectLst/>
                        </a:rPr>
                        <a:t>43,3%</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a:effectLst/>
                        </a:rPr>
                        <a:t>12</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12</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24</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38,1%</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extLst>
                  <a:ext uri="{0D108BD9-81ED-4DB2-BD59-A6C34878D82A}">
                    <a16:rowId xmlns:a16="http://schemas.microsoft.com/office/drawing/2014/main" val="3959783876"/>
                  </a:ext>
                </a:extLst>
              </a:tr>
              <a:tr h="194783">
                <a:tc>
                  <a:txBody>
                    <a:bodyPr/>
                    <a:lstStyle/>
                    <a:p>
                      <a:pPr algn="ctr" fontAlgn="b"/>
                      <a:r>
                        <a:rPr lang="fr-FR" sz="1200" u="none" strike="noStrike" dirty="0">
                          <a:effectLst/>
                        </a:rPr>
                        <a:t>total</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200" u="none" strike="noStrike" dirty="0">
                          <a:effectLst/>
                        </a:rPr>
                        <a:t>30</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a:effectLst/>
                        </a:rPr>
                        <a:t>30</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a:effectLst/>
                        </a:rPr>
                        <a:t>60</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dirty="0">
                          <a:effectLst/>
                        </a:rPr>
                        <a:t>100%</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47000"/>
                      </a:schemeClr>
                    </a:solidFill>
                  </a:tcPr>
                </a:tc>
                <a:tc>
                  <a:txBody>
                    <a:bodyPr/>
                    <a:lstStyle/>
                    <a:p>
                      <a:pPr algn="ctr" fontAlgn="b"/>
                      <a:r>
                        <a:rPr lang="fr-FR" sz="1200" u="none" strike="noStrike">
                          <a:effectLst/>
                        </a:rPr>
                        <a:t>32</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a:effectLst/>
                        </a:rPr>
                        <a:t>31</a:t>
                      </a:r>
                      <a:endParaRPr lang="fr-FR" sz="1200" b="0" i="0" u="none" strike="noStrike">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63</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tc>
                  <a:txBody>
                    <a:bodyPr/>
                    <a:lstStyle/>
                    <a:p>
                      <a:pPr algn="ctr" fontAlgn="b"/>
                      <a:r>
                        <a:rPr lang="fr-FR" sz="1200" u="none" strike="noStrike" dirty="0">
                          <a:effectLst/>
                        </a:rPr>
                        <a:t>100%</a:t>
                      </a:r>
                      <a:endParaRPr lang="fr-FR" sz="1200" b="0" i="0" u="none" strike="noStrike" dirty="0">
                        <a:solidFill>
                          <a:srgbClr val="000000"/>
                        </a:solidFill>
                        <a:effectLst/>
                        <a:latin typeface="Calibri" panose="020F0502020204030204" pitchFamily="34" charset="0"/>
                      </a:endParaRPr>
                    </a:p>
                  </a:txBody>
                  <a:tcPr marL="9130" marR="9130" marT="9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4000"/>
                      </a:srgbClr>
                    </a:solidFill>
                  </a:tcPr>
                </a:tc>
                <a:extLst>
                  <a:ext uri="{0D108BD9-81ED-4DB2-BD59-A6C34878D82A}">
                    <a16:rowId xmlns:a16="http://schemas.microsoft.com/office/drawing/2014/main" val="2708240176"/>
                  </a:ext>
                </a:extLst>
              </a:tr>
            </a:tbl>
          </a:graphicData>
        </a:graphic>
      </p:graphicFrame>
      <p:graphicFrame>
        <p:nvGraphicFramePr>
          <p:cNvPr id="33" name="Graphique 32">
            <a:extLst>
              <a:ext uri="{FF2B5EF4-FFF2-40B4-BE49-F238E27FC236}">
                <a16:creationId xmlns:a16="http://schemas.microsoft.com/office/drawing/2014/main" id="{3691EB69-008C-DA41-9B2A-E187F4324FDE}"/>
              </a:ext>
            </a:extLst>
          </p:cNvPr>
          <p:cNvGraphicFramePr>
            <a:graphicFrameLocks/>
          </p:cNvGraphicFramePr>
          <p:nvPr>
            <p:extLst>
              <p:ext uri="{D42A27DB-BD31-4B8C-83A1-F6EECF244321}">
                <p14:modId xmlns:p14="http://schemas.microsoft.com/office/powerpoint/2010/main" val="2201349712"/>
              </p:ext>
            </p:extLst>
          </p:nvPr>
        </p:nvGraphicFramePr>
        <p:xfrm>
          <a:off x="1478712" y="3159073"/>
          <a:ext cx="6324600" cy="3162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158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3" name="Rectangle 2">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PNF IA-IPR</a:t>
            </a:r>
          </a:p>
        </p:txBody>
      </p:sp>
      <p:sp>
        <p:nvSpPr>
          <p:cNvPr id="4" name="Rectangle 3">
            <a:extLst>
              <a:ext uri="{FF2B5EF4-FFF2-40B4-BE49-F238E27FC236}">
                <a16:creationId xmlns:a16="http://schemas.microsoft.com/office/drawing/2014/main" id="{05193CC9-1ACD-5043-B4C2-6944FCD946FE}"/>
              </a:ext>
            </a:extLst>
          </p:cNvPr>
          <p:cNvSpPr/>
          <p:nvPr/>
        </p:nvSpPr>
        <p:spPr>
          <a:xfrm>
            <a:off x="1149928" y="363655"/>
            <a:ext cx="6542344"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Réforme du lycée GT</a:t>
            </a:r>
          </a:p>
        </p:txBody>
      </p:sp>
      <p:sp>
        <p:nvSpPr>
          <p:cNvPr id="5" name="Rectangle 4">
            <a:extLst>
              <a:ext uri="{FF2B5EF4-FFF2-40B4-BE49-F238E27FC236}">
                <a16:creationId xmlns:a16="http://schemas.microsoft.com/office/drawing/2014/main" id="{942785FE-A3AC-AA4D-9931-555E187F4BDF}"/>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6" name="Rectangle 5">
            <a:extLst>
              <a:ext uri="{FF2B5EF4-FFF2-40B4-BE49-F238E27FC236}">
                <a16:creationId xmlns:a16="http://schemas.microsoft.com/office/drawing/2014/main" id="{60E5EDCE-885D-3742-BB4E-275709A94ED5}"/>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pic>
        <p:nvPicPr>
          <p:cNvPr id="26" name="Image 25">
            <a:extLst>
              <a:ext uri="{FF2B5EF4-FFF2-40B4-BE49-F238E27FC236}">
                <a16:creationId xmlns:a16="http://schemas.microsoft.com/office/drawing/2014/main" id="{AA92C2A5-9F05-3A44-A6F2-AF92877A4E3E}"/>
              </a:ext>
            </a:extLst>
          </p:cNvPr>
          <p:cNvPicPr>
            <a:picLocks noChangeAspect="1"/>
          </p:cNvPicPr>
          <p:nvPr/>
        </p:nvPicPr>
        <p:blipFill rotWithShape="1">
          <a:blip r:embed="rId3"/>
          <a:srcRect b="24880"/>
          <a:stretch/>
        </p:blipFill>
        <p:spPr>
          <a:xfrm>
            <a:off x="247291" y="1045280"/>
            <a:ext cx="8461843" cy="4767440"/>
          </a:xfrm>
          <a:prstGeom prst="rect">
            <a:avLst/>
          </a:prstGeom>
        </p:spPr>
      </p:pic>
    </p:spTree>
    <p:extLst>
      <p:ext uri="{BB962C8B-B14F-4D97-AF65-F5344CB8AC3E}">
        <p14:creationId xmlns:p14="http://schemas.microsoft.com/office/powerpoint/2010/main" val="1327222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570BD736-BF78-AD4F-9BD5-7FE3EB5519AB}"/>
              </a:ext>
            </a:extLst>
          </p:cNvPr>
          <p:cNvSpPr/>
          <p:nvPr/>
        </p:nvSpPr>
        <p:spPr>
          <a:xfrm>
            <a:off x="4627623" y="3411044"/>
            <a:ext cx="3886458" cy="155956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b="1" dirty="0">
                <a:solidFill>
                  <a:schemeClr val="bg1"/>
                </a:solidFill>
              </a:rPr>
              <a:t>Terminale</a:t>
            </a:r>
          </a:p>
        </p:txBody>
      </p:sp>
      <p:sp>
        <p:nvSpPr>
          <p:cNvPr id="47" name="Rectangle 46">
            <a:extLst>
              <a:ext uri="{FF2B5EF4-FFF2-40B4-BE49-F238E27FC236}">
                <a16:creationId xmlns:a16="http://schemas.microsoft.com/office/drawing/2014/main" id="{F2BE380F-4E02-D943-944D-000F972F12DC}"/>
              </a:ext>
            </a:extLst>
          </p:cNvPr>
          <p:cNvSpPr/>
          <p:nvPr/>
        </p:nvSpPr>
        <p:spPr>
          <a:xfrm>
            <a:off x="975359" y="3411044"/>
            <a:ext cx="3614751" cy="155956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b="1" dirty="0">
                <a:solidFill>
                  <a:schemeClr val="bg1"/>
                </a:solidFill>
              </a:rPr>
              <a:t>Première</a:t>
            </a:r>
          </a:p>
        </p:txBody>
      </p:sp>
      <p:sp>
        <p:nvSpPr>
          <p:cNvPr id="28" name="Rectangle 27">
            <a:extLst>
              <a:ext uri="{FF2B5EF4-FFF2-40B4-BE49-F238E27FC236}">
                <a16:creationId xmlns:a16="http://schemas.microsoft.com/office/drawing/2014/main" id="{0479FE82-E4D5-404A-B118-B4904E3DA63C}"/>
              </a:ext>
            </a:extLst>
          </p:cNvPr>
          <p:cNvSpPr/>
          <p:nvPr/>
        </p:nvSpPr>
        <p:spPr>
          <a:xfrm>
            <a:off x="1149928" y="363653"/>
            <a:ext cx="4621144" cy="360064"/>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dirty="0">
                <a:solidFill>
                  <a:schemeClr val="tx1"/>
                </a:solidFill>
              </a:rPr>
              <a:t>Les horaires d’enseignement élève en STI</a:t>
            </a:r>
          </a:p>
        </p:txBody>
      </p:sp>
      <p:sp>
        <p:nvSpPr>
          <p:cNvPr id="14" name="Rectangle 13">
            <a:extLst>
              <a:ext uri="{FF2B5EF4-FFF2-40B4-BE49-F238E27FC236}">
                <a16:creationId xmlns:a16="http://schemas.microsoft.com/office/drawing/2014/main" id="{209A1FCE-0B25-3B46-BD99-4B5EC44FDAED}"/>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5" name="Rectangle 14">
            <a:extLst>
              <a:ext uri="{FF2B5EF4-FFF2-40B4-BE49-F238E27FC236}">
                <a16:creationId xmlns:a16="http://schemas.microsoft.com/office/drawing/2014/main" id="{FA08C145-51AD-1D4B-BA65-D20A7D0396BC}"/>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22" name="Rectangle 21">
            <a:extLst>
              <a:ext uri="{FF2B5EF4-FFF2-40B4-BE49-F238E27FC236}">
                <a16:creationId xmlns:a16="http://schemas.microsoft.com/office/drawing/2014/main" id="{BC7B9914-C71C-7240-9A63-4D6303FFEC60}"/>
              </a:ext>
            </a:extLst>
          </p:cNvPr>
          <p:cNvSpPr/>
          <p:nvPr/>
        </p:nvSpPr>
        <p:spPr>
          <a:xfrm>
            <a:off x="1275548" y="3774399"/>
            <a:ext cx="913853" cy="913853"/>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800" b="1" dirty="0"/>
              <a:t>IT</a:t>
            </a:r>
          </a:p>
        </p:txBody>
      </p:sp>
      <p:sp>
        <p:nvSpPr>
          <p:cNvPr id="23" name="Rectangle 22">
            <a:extLst>
              <a:ext uri="{FF2B5EF4-FFF2-40B4-BE49-F238E27FC236}">
                <a16:creationId xmlns:a16="http://schemas.microsoft.com/office/drawing/2014/main" id="{C219D2F7-E57E-6B41-8914-848AA927463B}"/>
              </a:ext>
            </a:extLst>
          </p:cNvPr>
          <p:cNvSpPr/>
          <p:nvPr/>
        </p:nvSpPr>
        <p:spPr>
          <a:xfrm>
            <a:off x="2189547" y="3774399"/>
            <a:ext cx="2378328" cy="91385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800" b="1" dirty="0"/>
              <a:t>I2D</a:t>
            </a:r>
          </a:p>
        </p:txBody>
      </p:sp>
      <p:sp>
        <p:nvSpPr>
          <p:cNvPr id="27" name="Rectangle 26">
            <a:extLst>
              <a:ext uri="{FF2B5EF4-FFF2-40B4-BE49-F238E27FC236}">
                <a16:creationId xmlns:a16="http://schemas.microsoft.com/office/drawing/2014/main" id="{119FA0F8-0AEC-8849-9830-96480BE48692}"/>
              </a:ext>
            </a:extLst>
          </p:cNvPr>
          <p:cNvSpPr/>
          <p:nvPr/>
        </p:nvSpPr>
        <p:spPr>
          <a:xfrm>
            <a:off x="4648668" y="3774399"/>
            <a:ext cx="3292327" cy="913853"/>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800" b="1" dirty="0"/>
              <a:t>2I2D</a:t>
            </a:r>
          </a:p>
        </p:txBody>
      </p:sp>
      <p:sp>
        <p:nvSpPr>
          <p:cNvPr id="29" name="Rectangle 28">
            <a:extLst>
              <a:ext uri="{FF2B5EF4-FFF2-40B4-BE49-F238E27FC236}">
                <a16:creationId xmlns:a16="http://schemas.microsoft.com/office/drawing/2014/main" id="{B755C01E-B637-C14F-80EE-0ED765EE98F3}"/>
              </a:ext>
            </a:extLst>
          </p:cNvPr>
          <p:cNvSpPr/>
          <p:nvPr/>
        </p:nvSpPr>
        <p:spPr>
          <a:xfrm>
            <a:off x="1557590" y="4634068"/>
            <a:ext cx="423514" cy="369332"/>
          </a:xfrm>
          <a:prstGeom prst="rect">
            <a:avLst/>
          </a:prstGeom>
        </p:spPr>
        <p:txBody>
          <a:bodyPr wrap="none">
            <a:spAutoFit/>
          </a:bodyPr>
          <a:lstStyle/>
          <a:p>
            <a:r>
              <a:rPr lang="fr-FR" dirty="0"/>
              <a:t>3h</a:t>
            </a:r>
          </a:p>
        </p:txBody>
      </p:sp>
      <p:sp>
        <p:nvSpPr>
          <p:cNvPr id="30" name="Rectangle 29">
            <a:extLst>
              <a:ext uri="{FF2B5EF4-FFF2-40B4-BE49-F238E27FC236}">
                <a16:creationId xmlns:a16="http://schemas.microsoft.com/office/drawing/2014/main" id="{F1BCACFE-BE16-1E4A-A41F-6C0274A49C18}"/>
              </a:ext>
            </a:extLst>
          </p:cNvPr>
          <p:cNvSpPr/>
          <p:nvPr/>
        </p:nvSpPr>
        <p:spPr>
          <a:xfrm>
            <a:off x="3757034" y="4639083"/>
            <a:ext cx="423514" cy="369332"/>
          </a:xfrm>
          <a:prstGeom prst="rect">
            <a:avLst/>
          </a:prstGeom>
        </p:spPr>
        <p:txBody>
          <a:bodyPr wrap="none">
            <a:spAutoFit/>
          </a:bodyPr>
          <a:lstStyle/>
          <a:p>
            <a:r>
              <a:rPr lang="fr-FR" dirty="0"/>
              <a:t>9h</a:t>
            </a:r>
          </a:p>
        </p:txBody>
      </p:sp>
      <p:sp>
        <p:nvSpPr>
          <p:cNvPr id="31" name="Rectangle 30">
            <a:extLst>
              <a:ext uri="{FF2B5EF4-FFF2-40B4-BE49-F238E27FC236}">
                <a16:creationId xmlns:a16="http://schemas.microsoft.com/office/drawing/2014/main" id="{E5A127E5-1A48-0F4F-A6BC-F8D7F6993EF3}"/>
              </a:ext>
            </a:extLst>
          </p:cNvPr>
          <p:cNvSpPr/>
          <p:nvPr/>
        </p:nvSpPr>
        <p:spPr>
          <a:xfrm>
            <a:off x="6660446" y="4634068"/>
            <a:ext cx="540533" cy="369332"/>
          </a:xfrm>
          <a:prstGeom prst="rect">
            <a:avLst/>
          </a:prstGeom>
        </p:spPr>
        <p:txBody>
          <a:bodyPr wrap="none">
            <a:spAutoFit/>
          </a:bodyPr>
          <a:lstStyle/>
          <a:p>
            <a:r>
              <a:rPr lang="fr-FR" dirty="0"/>
              <a:t>12h</a:t>
            </a:r>
          </a:p>
        </p:txBody>
      </p:sp>
      <p:sp>
        <p:nvSpPr>
          <p:cNvPr id="44" name="Rectangle 43">
            <a:extLst>
              <a:ext uri="{FF2B5EF4-FFF2-40B4-BE49-F238E27FC236}">
                <a16:creationId xmlns:a16="http://schemas.microsoft.com/office/drawing/2014/main" id="{7E2F61D7-4711-274E-9B69-63968D9A8CAB}"/>
              </a:ext>
            </a:extLst>
          </p:cNvPr>
          <p:cNvSpPr/>
          <p:nvPr/>
        </p:nvSpPr>
        <p:spPr>
          <a:xfrm>
            <a:off x="3221834" y="3409690"/>
            <a:ext cx="540533" cy="369332"/>
          </a:xfrm>
          <a:prstGeom prst="rect">
            <a:avLst/>
          </a:prstGeom>
        </p:spPr>
        <p:txBody>
          <a:bodyPr wrap="none">
            <a:spAutoFit/>
          </a:bodyPr>
          <a:lstStyle/>
          <a:p>
            <a:r>
              <a:rPr lang="fr-FR" b="1" dirty="0">
                <a:solidFill>
                  <a:schemeClr val="bg1"/>
                </a:solidFill>
              </a:rPr>
              <a:t>12h</a:t>
            </a:r>
          </a:p>
        </p:txBody>
      </p:sp>
      <p:sp>
        <p:nvSpPr>
          <p:cNvPr id="49" name="Rectangle 48">
            <a:extLst>
              <a:ext uri="{FF2B5EF4-FFF2-40B4-BE49-F238E27FC236}">
                <a16:creationId xmlns:a16="http://schemas.microsoft.com/office/drawing/2014/main" id="{DC29240D-3A38-4F49-98B6-12AE2D0C438A}"/>
              </a:ext>
            </a:extLst>
          </p:cNvPr>
          <p:cNvSpPr/>
          <p:nvPr/>
        </p:nvSpPr>
        <p:spPr>
          <a:xfrm>
            <a:off x="298009" y="3407977"/>
            <a:ext cx="677277"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2019</a:t>
            </a:r>
          </a:p>
        </p:txBody>
      </p:sp>
      <p:sp>
        <p:nvSpPr>
          <p:cNvPr id="54" name="Rectangle 53">
            <a:extLst>
              <a:ext uri="{FF2B5EF4-FFF2-40B4-BE49-F238E27FC236}">
                <a16:creationId xmlns:a16="http://schemas.microsoft.com/office/drawing/2014/main" id="{4C4F5C1C-DF37-9645-AC9C-B979DBD42567}"/>
              </a:ext>
            </a:extLst>
          </p:cNvPr>
          <p:cNvSpPr/>
          <p:nvPr/>
        </p:nvSpPr>
        <p:spPr>
          <a:xfrm>
            <a:off x="7065486" y="3407977"/>
            <a:ext cx="540533" cy="369332"/>
          </a:xfrm>
          <a:prstGeom prst="rect">
            <a:avLst/>
          </a:prstGeom>
        </p:spPr>
        <p:txBody>
          <a:bodyPr wrap="none">
            <a:spAutoFit/>
          </a:bodyPr>
          <a:lstStyle/>
          <a:p>
            <a:r>
              <a:rPr lang="fr-FR" b="1" dirty="0">
                <a:solidFill>
                  <a:schemeClr val="bg1"/>
                </a:solidFill>
              </a:rPr>
              <a:t>12h</a:t>
            </a:r>
          </a:p>
        </p:txBody>
      </p:sp>
      <p:pic>
        <p:nvPicPr>
          <p:cNvPr id="32" name="Image 3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399843" y="15906"/>
            <a:ext cx="725685" cy="707811"/>
          </a:xfrm>
          <a:prstGeom prst="rect">
            <a:avLst/>
          </a:prstGeom>
        </p:spPr>
      </p:pic>
      <p:sp>
        <p:nvSpPr>
          <p:cNvPr id="35" name="Rectangle 34">
            <a:extLst>
              <a:ext uri="{FF2B5EF4-FFF2-40B4-BE49-F238E27FC236}">
                <a16:creationId xmlns:a16="http://schemas.microsoft.com/office/drawing/2014/main" id="{FBB8739E-3C44-F54A-A2E9-DC13B14CA9F4}"/>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38" name="Rectangle 37">
            <a:extLst>
              <a:ext uri="{FF2B5EF4-FFF2-40B4-BE49-F238E27FC236}">
                <a16:creationId xmlns:a16="http://schemas.microsoft.com/office/drawing/2014/main" id="{C0DF2CD4-4D16-B141-8AE3-4D30888A5876}"/>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43" name="Rectangle 42">
            <a:extLst>
              <a:ext uri="{FF2B5EF4-FFF2-40B4-BE49-F238E27FC236}">
                <a16:creationId xmlns:a16="http://schemas.microsoft.com/office/drawing/2014/main" id="{73E9AA74-AC36-3E42-A7D6-090B957221DE}"/>
              </a:ext>
            </a:extLst>
          </p:cNvPr>
          <p:cNvSpPr/>
          <p:nvPr/>
        </p:nvSpPr>
        <p:spPr>
          <a:xfrm>
            <a:off x="4627623" y="1773010"/>
            <a:ext cx="3886458" cy="155956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b="1" dirty="0">
                <a:solidFill>
                  <a:schemeClr val="bg1"/>
                </a:solidFill>
              </a:rPr>
              <a:t>Terminale</a:t>
            </a:r>
          </a:p>
        </p:txBody>
      </p:sp>
      <p:sp>
        <p:nvSpPr>
          <p:cNvPr id="45" name="Rectangle 44">
            <a:extLst>
              <a:ext uri="{FF2B5EF4-FFF2-40B4-BE49-F238E27FC236}">
                <a16:creationId xmlns:a16="http://schemas.microsoft.com/office/drawing/2014/main" id="{4CA7C2A9-3183-CC41-B38D-5FDE1850F3A3}"/>
              </a:ext>
            </a:extLst>
          </p:cNvPr>
          <p:cNvSpPr/>
          <p:nvPr/>
        </p:nvSpPr>
        <p:spPr>
          <a:xfrm>
            <a:off x="975359" y="1775831"/>
            <a:ext cx="3614752" cy="155956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b="1" dirty="0">
                <a:solidFill>
                  <a:schemeClr val="bg1"/>
                </a:solidFill>
              </a:rPr>
              <a:t>Première</a:t>
            </a:r>
          </a:p>
        </p:txBody>
      </p:sp>
      <p:sp>
        <p:nvSpPr>
          <p:cNvPr id="48" name="Rectangle 47">
            <a:extLst>
              <a:ext uri="{FF2B5EF4-FFF2-40B4-BE49-F238E27FC236}">
                <a16:creationId xmlns:a16="http://schemas.microsoft.com/office/drawing/2014/main" id="{0DCD751C-7A73-ED44-B35F-A7C24598CB25}"/>
              </a:ext>
            </a:extLst>
          </p:cNvPr>
          <p:cNvSpPr/>
          <p:nvPr/>
        </p:nvSpPr>
        <p:spPr>
          <a:xfrm>
            <a:off x="1275547" y="2110844"/>
            <a:ext cx="1946287" cy="913853"/>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800" b="1" dirty="0"/>
              <a:t>ETT</a:t>
            </a:r>
          </a:p>
        </p:txBody>
      </p:sp>
      <p:sp>
        <p:nvSpPr>
          <p:cNvPr id="56" name="Rectangle 55">
            <a:extLst>
              <a:ext uri="{FF2B5EF4-FFF2-40B4-BE49-F238E27FC236}">
                <a16:creationId xmlns:a16="http://schemas.microsoft.com/office/drawing/2014/main" id="{922410BF-238C-D748-A87F-9A769BD2D0BB}"/>
              </a:ext>
            </a:extLst>
          </p:cNvPr>
          <p:cNvSpPr/>
          <p:nvPr/>
        </p:nvSpPr>
        <p:spPr>
          <a:xfrm>
            <a:off x="3221834" y="2110843"/>
            <a:ext cx="1346041" cy="913853"/>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800" b="1" dirty="0"/>
              <a:t>Spé</a:t>
            </a:r>
          </a:p>
        </p:txBody>
      </p:sp>
      <p:sp>
        <p:nvSpPr>
          <p:cNvPr id="57" name="Rectangle 56">
            <a:extLst>
              <a:ext uri="{FF2B5EF4-FFF2-40B4-BE49-F238E27FC236}">
                <a16:creationId xmlns:a16="http://schemas.microsoft.com/office/drawing/2014/main" id="{080AD5E2-3D62-AC48-B0E2-1D0387DE48C1}"/>
              </a:ext>
            </a:extLst>
          </p:cNvPr>
          <p:cNvSpPr/>
          <p:nvPr/>
        </p:nvSpPr>
        <p:spPr>
          <a:xfrm>
            <a:off x="1557590" y="3024697"/>
            <a:ext cx="423514" cy="369332"/>
          </a:xfrm>
          <a:prstGeom prst="rect">
            <a:avLst/>
          </a:prstGeom>
        </p:spPr>
        <p:txBody>
          <a:bodyPr wrap="none">
            <a:spAutoFit/>
          </a:bodyPr>
          <a:lstStyle/>
          <a:p>
            <a:r>
              <a:rPr lang="fr-FR" dirty="0"/>
              <a:t>7h</a:t>
            </a:r>
          </a:p>
        </p:txBody>
      </p:sp>
      <p:sp>
        <p:nvSpPr>
          <p:cNvPr id="58" name="Rectangle 57">
            <a:extLst>
              <a:ext uri="{FF2B5EF4-FFF2-40B4-BE49-F238E27FC236}">
                <a16:creationId xmlns:a16="http://schemas.microsoft.com/office/drawing/2014/main" id="{69789403-FE79-8440-A728-3F2E250F0514}"/>
              </a:ext>
            </a:extLst>
          </p:cNvPr>
          <p:cNvSpPr/>
          <p:nvPr/>
        </p:nvSpPr>
        <p:spPr>
          <a:xfrm>
            <a:off x="3757034" y="3029712"/>
            <a:ext cx="423514" cy="369332"/>
          </a:xfrm>
          <a:prstGeom prst="rect">
            <a:avLst/>
          </a:prstGeom>
        </p:spPr>
        <p:txBody>
          <a:bodyPr wrap="none">
            <a:spAutoFit/>
          </a:bodyPr>
          <a:lstStyle/>
          <a:p>
            <a:r>
              <a:rPr lang="fr-FR" dirty="0"/>
              <a:t>5h</a:t>
            </a:r>
          </a:p>
        </p:txBody>
      </p:sp>
      <p:sp>
        <p:nvSpPr>
          <p:cNvPr id="59" name="Rectangle 58">
            <a:extLst>
              <a:ext uri="{FF2B5EF4-FFF2-40B4-BE49-F238E27FC236}">
                <a16:creationId xmlns:a16="http://schemas.microsoft.com/office/drawing/2014/main" id="{E451BF3D-ECC7-BD49-8463-15AC9187E80D}"/>
              </a:ext>
            </a:extLst>
          </p:cNvPr>
          <p:cNvSpPr/>
          <p:nvPr/>
        </p:nvSpPr>
        <p:spPr>
          <a:xfrm>
            <a:off x="4648669" y="2110843"/>
            <a:ext cx="1206270" cy="913853"/>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800" b="1" dirty="0"/>
              <a:t>ETT</a:t>
            </a:r>
          </a:p>
        </p:txBody>
      </p:sp>
      <p:sp>
        <p:nvSpPr>
          <p:cNvPr id="60" name="Rectangle 59">
            <a:extLst>
              <a:ext uri="{FF2B5EF4-FFF2-40B4-BE49-F238E27FC236}">
                <a16:creationId xmlns:a16="http://schemas.microsoft.com/office/drawing/2014/main" id="{8E42859E-F551-BE4E-99C3-98AF46C62D56}"/>
              </a:ext>
            </a:extLst>
          </p:cNvPr>
          <p:cNvSpPr/>
          <p:nvPr/>
        </p:nvSpPr>
        <p:spPr>
          <a:xfrm>
            <a:off x="5854939" y="2110842"/>
            <a:ext cx="2476263" cy="913853"/>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800" b="1" dirty="0"/>
              <a:t>Spé</a:t>
            </a:r>
          </a:p>
        </p:txBody>
      </p:sp>
      <p:sp>
        <p:nvSpPr>
          <p:cNvPr id="61" name="Rectangle 60">
            <a:extLst>
              <a:ext uri="{FF2B5EF4-FFF2-40B4-BE49-F238E27FC236}">
                <a16:creationId xmlns:a16="http://schemas.microsoft.com/office/drawing/2014/main" id="{F41FCCFB-B4DD-F141-B5CA-49DB6EAD0AD6}"/>
              </a:ext>
            </a:extLst>
          </p:cNvPr>
          <p:cNvSpPr/>
          <p:nvPr/>
        </p:nvSpPr>
        <p:spPr>
          <a:xfrm>
            <a:off x="5114922" y="3024696"/>
            <a:ext cx="423514" cy="369332"/>
          </a:xfrm>
          <a:prstGeom prst="rect">
            <a:avLst/>
          </a:prstGeom>
        </p:spPr>
        <p:txBody>
          <a:bodyPr wrap="none">
            <a:spAutoFit/>
          </a:bodyPr>
          <a:lstStyle/>
          <a:p>
            <a:r>
              <a:rPr lang="fr-FR" dirty="0"/>
              <a:t>5h</a:t>
            </a:r>
          </a:p>
        </p:txBody>
      </p:sp>
      <p:sp>
        <p:nvSpPr>
          <p:cNvPr id="62" name="Rectangle 61">
            <a:extLst>
              <a:ext uri="{FF2B5EF4-FFF2-40B4-BE49-F238E27FC236}">
                <a16:creationId xmlns:a16="http://schemas.microsoft.com/office/drawing/2014/main" id="{4C5965F9-5C13-2747-9FE7-459FC9E25D94}"/>
              </a:ext>
            </a:extLst>
          </p:cNvPr>
          <p:cNvSpPr/>
          <p:nvPr/>
        </p:nvSpPr>
        <p:spPr>
          <a:xfrm>
            <a:off x="6777465" y="3029711"/>
            <a:ext cx="423514" cy="369332"/>
          </a:xfrm>
          <a:prstGeom prst="rect">
            <a:avLst/>
          </a:prstGeom>
        </p:spPr>
        <p:txBody>
          <a:bodyPr wrap="none">
            <a:spAutoFit/>
          </a:bodyPr>
          <a:lstStyle/>
          <a:p>
            <a:r>
              <a:rPr lang="fr-FR" dirty="0"/>
              <a:t>9h</a:t>
            </a:r>
          </a:p>
        </p:txBody>
      </p:sp>
      <p:sp>
        <p:nvSpPr>
          <p:cNvPr id="63" name="Rectangle 62">
            <a:extLst>
              <a:ext uri="{FF2B5EF4-FFF2-40B4-BE49-F238E27FC236}">
                <a16:creationId xmlns:a16="http://schemas.microsoft.com/office/drawing/2014/main" id="{404A928D-B92C-774C-999F-82F286AA3E4A}"/>
              </a:ext>
            </a:extLst>
          </p:cNvPr>
          <p:cNvSpPr/>
          <p:nvPr/>
        </p:nvSpPr>
        <p:spPr>
          <a:xfrm>
            <a:off x="301104" y="1777800"/>
            <a:ext cx="677277"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2011</a:t>
            </a:r>
          </a:p>
        </p:txBody>
      </p:sp>
      <p:sp>
        <p:nvSpPr>
          <p:cNvPr id="64" name="Rectangle 63">
            <a:extLst>
              <a:ext uri="{FF2B5EF4-FFF2-40B4-BE49-F238E27FC236}">
                <a16:creationId xmlns:a16="http://schemas.microsoft.com/office/drawing/2014/main" id="{99AB86AE-07BB-8043-8255-465D16BE5EEE}"/>
              </a:ext>
            </a:extLst>
          </p:cNvPr>
          <p:cNvSpPr/>
          <p:nvPr/>
        </p:nvSpPr>
        <p:spPr>
          <a:xfrm>
            <a:off x="3184323" y="1772949"/>
            <a:ext cx="540533" cy="369332"/>
          </a:xfrm>
          <a:prstGeom prst="rect">
            <a:avLst/>
          </a:prstGeom>
        </p:spPr>
        <p:txBody>
          <a:bodyPr wrap="none">
            <a:spAutoFit/>
          </a:bodyPr>
          <a:lstStyle/>
          <a:p>
            <a:r>
              <a:rPr lang="fr-FR" b="1" dirty="0">
                <a:solidFill>
                  <a:schemeClr val="bg1"/>
                </a:solidFill>
              </a:rPr>
              <a:t>12h</a:t>
            </a:r>
          </a:p>
        </p:txBody>
      </p:sp>
      <p:sp>
        <p:nvSpPr>
          <p:cNvPr id="65" name="Rectangle 64">
            <a:extLst>
              <a:ext uri="{FF2B5EF4-FFF2-40B4-BE49-F238E27FC236}">
                <a16:creationId xmlns:a16="http://schemas.microsoft.com/office/drawing/2014/main" id="{E10DAFF5-71A5-4E49-AAB4-C6C1D8F9EE12}"/>
              </a:ext>
            </a:extLst>
          </p:cNvPr>
          <p:cNvSpPr/>
          <p:nvPr/>
        </p:nvSpPr>
        <p:spPr>
          <a:xfrm>
            <a:off x="7027975" y="1771236"/>
            <a:ext cx="540533" cy="369332"/>
          </a:xfrm>
          <a:prstGeom prst="rect">
            <a:avLst/>
          </a:prstGeom>
        </p:spPr>
        <p:txBody>
          <a:bodyPr wrap="none">
            <a:spAutoFit/>
          </a:bodyPr>
          <a:lstStyle/>
          <a:p>
            <a:r>
              <a:rPr lang="fr-FR" b="1" dirty="0">
                <a:solidFill>
                  <a:schemeClr val="bg1"/>
                </a:solidFill>
              </a:rPr>
              <a:t>14h</a:t>
            </a:r>
          </a:p>
        </p:txBody>
      </p:sp>
    </p:spTree>
    <p:extLst>
      <p:ext uri="{BB962C8B-B14F-4D97-AF65-F5344CB8AC3E}">
        <p14:creationId xmlns:p14="http://schemas.microsoft.com/office/powerpoint/2010/main" val="1714063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e 25"/>
          <p:cNvGrpSpPr/>
          <p:nvPr/>
        </p:nvGrpSpPr>
        <p:grpSpPr>
          <a:xfrm>
            <a:off x="2780713" y="1644942"/>
            <a:ext cx="3661036" cy="3605164"/>
            <a:chOff x="2780713" y="1644942"/>
            <a:chExt cx="3661036" cy="3605164"/>
          </a:xfrm>
        </p:grpSpPr>
        <p:grpSp>
          <p:nvGrpSpPr>
            <p:cNvPr id="27" name="Groupe 26"/>
            <p:cNvGrpSpPr/>
            <p:nvPr/>
          </p:nvGrpSpPr>
          <p:grpSpPr>
            <a:xfrm>
              <a:off x="2780713" y="1644942"/>
              <a:ext cx="3661036" cy="3605164"/>
              <a:chOff x="2743769" y="1598762"/>
              <a:chExt cx="3661036" cy="3605164"/>
            </a:xfrm>
          </p:grpSpPr>
          <p:sp>
            <p:nvSpPr>
              <p:cNvPr id="29" name="Arc plein 28"/>
              <p:cNvSpPr>
                <a:spLocks noChangeAspect="1"/>
              </p:cNvSpPr>
              <p:nvPr/>
            </p:nvSpPr>
            <p:spPr>
              <a:xfrm>
                <a:off x="2743769" y="1598762"/>
                <a:ext cx="3661036" cy="3605164"/>
              </a:xfrm>
              <a:prstGeom prst="blockArc">
                <a:avLst>
                  <a:gd name="adj1" fmla="val 6329566"/>
                  <a:gd name="adj2" fmla="val 21051475"/>
                  <a:gd name="adj3" fmla="val 15788"/>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30" name="Arc plein 29"/>
              <p:cNvSpPr>
                <a:spLocks noChangeAspect="1"/>
              </p:cNvSpPr>
              <p:nvPr/>
            </p:nvSpPr>
            <p:spPr>
              <a:xfrm>
                <a:off x="3300103" y="2116683"/>
                <a:ext cx="2558550" cy="2519502"/>
              </a:xfrm>
              <a:prstGeom prst="blockArc">
                <a:avLst>
                  <a:gd name="adj1" fmla="val 6312653"/>
                  <a:gd name="adj2" fmla="val 12019218"/>
                  <a:gd name="adj3" fmla="val 16297"/>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31" name="Arc plein 30"/>
              <p:cNvSpPr>
                <a:spLocks noChangeAspect="1"/>
              </p:cNvSpPr>
              <p:nvPr/>
            </p:nvSpPr>
            <p:spPr>
              <a:xfrm>
                <a:off x="3708616" y="2556937"/>
                <a:ext cx="1681664" cy="1656000"/>
              </a:xfrm>
              <a:prstGeom prst="blockArc">
                <a:avLst>
                  <a:gd name="adj1" fmla="val 7533416"/>
                  <a:gd name="adj2" fmla="val 19642317"/>
                  <a:gd name="adj3" fmla="val 15569"/>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32" name="Ellipse 31"/>
              <p:cNvSpPr>
                <a:spLocks noChangeAspect="1"/>
              </p:cNvSpPr>
              <p:nvPr/>
            </p:nvSpPr>
            <p:spPr>
              <a:xfrm>
                <a:off x="3982753" y="2812476"/>
                <a:ext cx="1126375" cy="1126375"/>
              </a:xfrm>
              <a:prstGeom prst="ellipse">
                <a:avLst/>
              </a:prstGeom>
              <a:solidFill>
                <a:schemeClr val="tx1">
                  <a:alpha val="31000"/>
                </a:schemeClr>
              </a:solidFill>
              <a:ln>
                <a:solidFill>
                  <a:schemeClr val="bg2"/>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fr-FR" sz="2400" b="1" dirty="0">
                    <a:solidFill>
                      <a:schemeClr val="bg1"/>
                    </a:solidFill>
                  </a:rPr>
                  <a:t>STI2D</a:t>
                </a:r>
                <a:endParaRPr lang="fr-FR" sz="1600" b="1" dirty="0">
                  <a:solidFill>
                    <a:schemeClr val="bg1"/>
                  </a:solidFill>
                </a:endParaRPr>
              </a:p>
            </p:txBody>
          </p:sp>
        </p:grpSp>
        <p:sp>
          <p:nvSpPr>
            <p:cNvPr id="28" name="Arc plein 27"/>
            <p:cNvSpPr>
              <a:spLocks noChangeAspect="1"/>
            </p:cNvSpPr>
            <p:nvPr/>
          </p:nvSpPr>
          <p:spPr>
            <a:xfrm>
              <a:off x="3309615" y="2190295"/>
              <a:ext cx="2558550" cy="2519502"/>
            </a:xfrm>
            <a:prstGeom prst="blockArc">
              <a:avLst>
                <a:gd name="adj1" fmla="val 15547898"/>
                <a:gd name="adj2" fmla="val 21050998"/>
                <a:gd name="adj3" fmla="val 16588"/>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sp>
        <p:nvSpPr>
          <p:cNvPr id="16" name="Rectangle 15">
            <a:extLst>
              <a:ext uri="{FF2B5EF4-FFF2-40B4-BE49-F238E27FC236}">
                <a16:creationId xmlns:a16="http://schemas.microsoft.com/office/drawing/2014/main" id="{942785FE-A3AC-AA4D-9931-555E187F4BDF}"/>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7" name="Rectangle 16">
            <a:extLst>
              <a:ext uri="{FF2B5EF4-FFF2-40B4-BE49-F238E27FC236}">
                <a16:creationId xmlns:a16="http://schemas.microsoft.com/office/drawing/2014/main" id="{60E5EDCE-885D-3742-BB4E-275709A94ED5}"/>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4" name="Rectangle 13">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5" name="Rectangle 14">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66" name="Rectangle 65">
            <a:extLst>
              <a:ext uri="{FF2B5EF4-FFF2-40B4-BE49-F238E27FC236}">
                <a16:creationId xmlns:a16="http://schemas.microsoft.com/office/drawing/2014/main" id="{05193CC9-1ACD-5043-B4C2-6944FCD946FE}"/>
              </a:ext>
            </a:extLst>
          </p:cNvPr>
          <p:cNvSpPr/>
          <p:nvPr/>
        </p:nvSpPr>
        <p:spPr>
          <a:xfrm>
            <a:off x="1149928" y="363655"/>
            <a:ext cx="4047360"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Réforme du bac technologique STI2D</a:t>
            </a:r>
          </a:p>
        </p:txBody>
      </p:sp>
      <p:pic>
        <p:nvPicPr>
          <p:cNvPr id="74" name="Image 7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49797" y="2308822"/>
            <a:ext cx="2079106" cy="2598883"/>
          </a:xfrm>
          <a:prstGeom prst="rect">
            <a:avLst/>
          </a:prstGeom>
        </p:spPr>
      </p:pic>
      <p:pic>
        <p:nvPicPr>
          <p:cNvPr id="69" name="Image 68">
            <a:extLst>
              <a:ext uri="{FF2B5EF4-FFF2-40B4-BE49-F238E27FC236}">
                <a16:creationId xmlns:a16="http://schemas.microsoft.com/office/drawing/2014/main" id="{D108412D-7B7B-ED4B-ACA8-2F48DB635D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44076" y="3261983"/>
            <a:ext cx="2213509" cy="2766879"/>
          </a:xfrm>
          <a:prstGeom prst="rect">
            <a:avLst/>
          </a:prstGeom>
        </p:spPr>
      </p:pic>
      <p:pic>
        <p:nvPicPr>
          <p:cNvPr id="70" name="Image 6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18048" y="3985031"/>
            <a:ext cx="1365296" cy="2822588"/>
          </a:xfrm>
          <a:prstGeom prst="rect">
            <a:avLst/>
          </a:prstGeom>
        </p:spPr>
      </p:pic>
      <p:grpSp>
        <p:nvGrpSpPr>
          <p:cNvPr id="2" name="Groupe 1"/>
          <p:cNvGrpSpPr/>
          <p:nvPr/>
        </p:nvGrpSpPr>
        <p:grpSpPr>
          <a:xfrm>
            <a:off x="5286121" y="367188"/>
            <a:ext cx="3776495" cy="1503464"/>
            <a:chOff x="5286121" y="367188"/>
            <a:chExt cx="3776495" cy="1503464"/>
          </a:xfrm>
        </p:grpSpPr>
        <p:sp>
          <p:nvSpPr>
            <p:cNvPr id="72" name="Rectangle 71">
              <a:extLst>
                <a:ext uri="{FF2B5EF4-FFF2-40B4-BE49-F238E27FC236}">
                  <a16:creationId xmlns:a16="http://schemas.microsoft.com/office/drawing/2014/main" id="{8D89AFB3-2A21-484E-B204-F60F59940420}"/>
                </a:ext>
              </a:extLst>
            </p:cNvPr>
            <p:cNvSpPr/>
            <p:nvPr/>
          </p:nvSpPr>
          <p:spPr>
            <a:xfrm>
              <a:off x="5568325" y="367189"/>
              <a:ext cx="3494291" cy="1503463"/>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i="1" dirty="0">
                  <a:solidFill>
                    <a:schemeClr val="bg1"/>
                  </a:solidFill>
                  <a:latin typeface="Calibri" panose="020F0502020204030204" pitchFamily="34" charset="0"/>
                  <a:ea typeface="Calibri" panose="020F0502020204030204" pitchFamily="34" charset="0"/>
                  <a:cs typeface="ArialMT"/>
                </a:rPr>
                <a:t>Doter chaque citoyen d’une culture faisant de lui un acteur éclairé et responsable de l’usage</a:t>
              </a:r>
              <a:br>
                <a:rPr lang="fr-FR" i="1" dirty="0">
                  <a:solidFill>
                    <a:schemeClr val="bg1"/>
                  </a:solidFill>
                  <a:latin typeface="Calibri" panose="020F0502020204030204" pitchFamily="34" charset="0"/>
                  <a:ea typeface="Calibri" panose="020F0502020204030204" pitchFamily="34" charset="0"/>
                  <a:cs typeface="ArialMT"/>
                </a:rPr>
              </a:br>
              <a:r>
                <a:rPr lang="fr-FR" i="1" dirty="0">
                  <a:solidFill>
                    <a:schemeClr val="bg1"/>
                  </a:solidFill>
                  <a:latin typeface="Calibri" panose="020F0502020204030204" pitchFamily="34" charset="0"/>
                  <a:ea typeface="Calibri" panose="020F0502020204030204" pitchFamily="34" charset="0"/>
                  <a:cs typeface="ArialMT"/>
                </a:rPr>
                <a:t>des technologies et des enjeux associés</a:t>
              </a:r>
              <a:endParaRPr lang="fr-FR" i="1" dirty="0">
                <a:solidFill>
                  <a:schemeClr val="bg1"/>
                </a:solidFill>
              </a:endParaRPr>
            </a:p>
          </p:txBody>
        </p:sp>
        <p:sp>
          <p:nvSpPr>
            <p:cNvPr id="75" name="Rectangle 74">
              <a:extLst>
                <a:ext uri="{FF2B5EF4-FFF2-40B4-BE49-F238E27FC236}">
                  <a16:creationId xmlns:a16="http://schemas.microsoft.com/office/drawing/2014/main" id="{FBB44C79-D56B-E849-A091-DCC5F3396F7C}"/>
                </a:ext>
              </a:extLst>
            </p:cNvPr>
            <p:cNvSpPr/>
            <p:nvPr/>
          </p:nvSpPr>
          <p:spPr>
            <a:xfrm>
              <a:off x="5286121" y="367188"/>
              <a:ext cx="282205" cy="1503464"/>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
        <p:nvSpPr>
          <p:cNvPr id="18" name="Rectangle 17">
            <a:extLst>
              <a:ext uri="{FF2B5EF4-FFF2-40B4-BE49-F238E27FC236}">
                <a16:creationId xmlns:a16="http://schemas.microsoft.com/office/drawing/2014/main" id="{8D89AFB3-2A21-484E-B204-F60F59940420}"/>
              </a:ext>
            </a:extLst>
          </p:cNvPr>
          <p:cNvSpPr/>
          <p:nvPr/>
        </p:nvSpPr>
        <p:spPr>
          <a:xfrm>
            <a:off x="2261906" y="855243"/>
            <a:ext cx="288000"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9" name="Rectangle 18">
            <a:extLst>
              <a:ext uri="{FF2B5EF4-FFF2-40B4-BE49-F238E27FC236}">
                <a16:creationId xmlns:a16="http://schemas.microsoft.com/office/drawing/2014/main" id="{FB4608C7-81CA-B34D-A8A3-33F93E051265}"/>
              </a:ext>
            </a:extLst>
          </p:cNvPr>
          <p:cNvSpPr/>
          <p:nvPr/>
        </p:nvSpPr>
        <p:spPr>
          <a:xfrm>
            <a:off x="1829488" y="85524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20" name="Rectangle 19">
            <a:extLst>
              <a:ext uri="{FF2B5EF4-FFF2-40B4-BE49-F238E27FC236}">
                <a16:creationId xmlns:a16="http://schemas.microsoft.com/office/drawing/2014/main" id="{0430AE9A-F6EC-664D-91D7-CF921B9A4366}"/>
              </a:ext>
            </a:extLst>
          </p:cNvPr>
          <p:cNvSpPr/>
          <p:nvPr/>
        </p:nvSpPr>
        <p:spPr>
          <a:xfrm>
            <a:off x="1" y="854073"/>
            <a:ext cx="1685070"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grpSp>
        <p:nvGrpSpPr>
          <p:cNvPr id="4" name="Groupe 3"/>
          <p:cNvGrpSpPr/>
          <p:nvPr/>
        </p:nvGrpSpPr>
        <p:grpSpPr>
          <a:xfrm>
            <a:off x="77482" y="1484950"/>
            <a:ext cx="3787918" cy="4097814"/>
            <a:chOff x="77482" y="1484950"/>
            <a:chExt cx="3787918" cy="4097814"/>
          </a:xfrm>
        </p:grpSpPr>
        <p:sp>
          <p:nvSpPr>
            <p:cNvPr id="24" name="Rectangle 23">
              <a:extLst>
                <a:ext uri="{FF2B5EF4-FFF2-40B4-BE49-F238E27FC236}">
                  <a16:creationId xmlns:a16="http://schemas.microsoft.com/office/drawing/2014/main" id="{8D89AFB3-2A21-484E-B204-F60F59940420}"/>
                </a:ext>
              </a:extLst>
            </p:cNvPr>
            <p:cNvSpPr/>
            <p:nvPr/>
          </p:nvSpPr>
          <p:spPr>
            <a:xfrm>
              <a:off x="358827" y="1486146"/>
              <a:ext cx="3506573" cy="4096618"/>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i="1" dirty="0">
                  <a:solidFill>
                    <a:schemeClr val="bg1"/>
                  </a:solidFill>
                </a:rPr>
                <a:t>Le titulaire du baccalauréat STI2D aura développé des compétences étendues suffisantes pour lui permettre d’accéder à la diversité des formations scientifiques de l’enseignement supérieur : </a:t>
              </a:r>
              <a:br>
                <a:rPr lang="fr-FR" i="1" dirty="0">
                  <a:solidFill>
                    <a:schemeClr val="bg1"/>
                  </a:solidFill>
                </a:rPr>
              </a:br>
              <a:r>
                <a:rPr lang="fr-FR" i="1" dirty="0">
                  <a:solidFill>
                    <a:schemeClr val="bg1"/>
                  </a:solidFill>
                </a:rPr>
                <a:t>CPGE, université, écoles d’ingénieur et toutes les spécialités d’IUT et de STS.</a:t>
              </a:r>
            </a:p>
            <a:p>
              <a:br>
                <a:rPr lang="fr-FR" i="1" dirty="0">
                  <a:solidFill>
                    <a:schemeClr val="bg1"/>
                  </a:solidFill>
                </a:rPr>
              </a:br>
              <a:r>
                <a:rPr lang="fr-FR" i="1" dirty="0">
                  <a:solidFill>
                    <a:schemeClr val="bg1"/>
                  </a:solidFill>
                </a:rPr>
                <a:t>Elles conduisent, à terme, à des profils d’ingénieurs orientés vers la création et la réalisation d’un produit.</a:t>
              </a:r>
            </a:p>
          </p:txBody>
        </p:sp>
        <p:sp>
          <p:nvSpPr>
            <p:cNvPr id="25" name="Rectangle 24">
              <a:extLst>
                <a:ext uri="{FF2B5EF4-FFF2-40B4-BE49-F238E27FC236}">
                  <a16:creationId xmlns:a16="http://schemas.microsoft.com/office/drawing/2014/main" id="{FBB44C79-D56B-E849-A091-DCC5F3396F7C}"/>
                </a:ext>
              </a:extLst>
            </p:cNvPr>
            <p:cNvSpPr/>
            <p:nvPr/>
          </p:nvSpPr>
          <p:spPr>
            <a:xfrm>
              <a:off x="77482" y="1484950"/>
              <a:ext cx="282205" cy="4097813"/>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Tree>
    <p:extLst>
      <p:ext uri="{BB962C8B-B14F-4D97-AF65-F5344CB8AC3E}">
        <p14:creationId xmlns:p14="http://schemas.microsoft.com/office/powerpoint/2010/main" val="342349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5" name="Rectangle 14">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7" name="Rectangle 16">
            <a:extLst>
              <a:ext uri="{FF2B5EF4-FFF2-40B4-BE49-F238E27FC236}">
                <a16:creationId xmlns:a16="http://schemas.microsoft.com/office/drawing/2014/main" id="{CE0CC687-B500-5649-A843-5CE17AB45319}"/>
              </a:ext>
            </a:extLst>
          </p:cNvPr>
          <p:cNvSpPr/>
          <p:nvPr/>
        </p:nvSpPr>
        <p:spPr>
          <a:xfrm>
            <a:off x="1149928" y="363654"/>
            <a:ext cx="3458585" cy="359423"/>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16" name="Rectangle 15">
            <a:extLst>
              <a:ext uri="{FF2B5EF4-FFF2-40B4-BE49-F238E27FC236}">
                <a16:creationId xmlns:a16="http://schemas.microsoft.com/office/drawing/2014/main" id="{921136D0-99EA-B945-9522-5F85AB60D607}"/>
              </a:ext>
            </a:extLst>
          </p:cNvPr>
          <p:cNvSpPr/>
          <p:nvPr/>
        </p:nvSpPr>
        <p:spPr>
          <a:xfrm>
            <a:off x="1149928" y="365368"/>
            <a:ext cx="3740419" cy="369332"/>
          </a:xfrm>
          <a:prstGeom prst="rect">
            <a:avLst/>
          </a:prstGeom>
        </p:spPr>
        <p:txBody>
          <a:bodyPr wrap="square">
            <a:spAutoFit/>
          </a:bodyPr>
          <a:lstStyle/>
          <a:p>
            <a:r>
              <a:rPr lang="fr-FR" dirty="0"/>
              <a:t>L’essentiel de la réforme</a:t>
            </a:r>
          </a:p>
        </p:txBody>
      </p:sp>
      <p:grpSp>
        <p:nvGrpSpPr>
          <p:cNvPr id="8" name="Groupe 7"/>
          <p:cNvGrpSpPr/>
          <p:nvPr/>
        </p:nvGrpSpPr>
        <p:grpSpPr>
          <a:xfrm>
            <a:off x="4656936" y="2544120"/>
            <a:ext cx="4332288" cy="4220503"/>
            <a:chOff x="4656936" y="2544120"/>
            <a:chExt cx="4332288" cy="4220503"/>
          </a:xfrm>
        </p:grpSpPr>
        <p:sp>
          <p:nvSpPr>
            <p:cNvPr id="11" name="Rectangle 10">
              <a:extLst>
                <a:ext uri="{FF2B5EF4-FFF2-40B4-BE49-F238E27FC236}">
                  <a16:creationId xmlns:a16="http://schemas.microsoft.com/office/drawing/2014/main" id="{BA4DFDBF-ECDB-E941-9AA3-9055BB6E43D7}"/>
                </a:ext>
              </a:extLst>
            </p:cNvPr>
            <p:cNvSpPr/>
            <p:nvPr/>
          </p:nvSpPr>
          <p:spPr>
            <a:xfrm>
              <a:off x="4656936" y="2544120"/>
              <a:ext cx="4332287" cy="3644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Les évolutions</a:t>
              </a:r>
            </a:p>
          </p:txBody>
        </p:sp>
        <p:sp>
          <p:nvSpPr>
            <p:cNvPr id="19" name="Rectangle 18">
              <a:extLst>
                <a:ext uri="{FF2B5EF4-FFF2-40B4-BE49-F238E27FC236}">
                  <a16:creationId xmlns:a16="http://schemas.microsoft.com/office/drawing/2014/main" id="{A4FFADD0-BD39-2E40-9057-92838F977B5D}"/>
                </a:ext>
              </a:extLst>
            </p:cNvPr>
            <p:cNvSpPr/>
            <p:nvPr/>
          </p:nvSpPr>
          <p:spPr>
            <a:xfrm>
              <a:off x="4656936" y="2950788"/>
              <a:ext cx="4332288" cy="828895"/>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Un enseignement commun dispensé en première avec  deux spécialités (IT et I2D) et les prolongements en terminale (2I2D)</a:t>
              </a:r>
            </a:p>
          </p:txBody>
        </p:sp>
        <p:sp>
          <p:nvSpPr>
            <p:cNvPr id="21" name="Rectangle 20">
              <a:extLst>
                <a:ext uri="{FF2B5EF4-FFF2-40B4-BE49-F238E27FC236}">
                  <a16:creationId xmlns:a16="http://schemas.microsoft.com/office/drawing/2014/main" id="{A4FFADD0-BD39-2E40-9057-92838F977B5D}"/>
                </a:ext>
              </a:extLst>
            </p:cNvPr>
            <p:cNvSpPr/>
            <p:nvPr/>
          </p:nvSpPr>
          <p:spPr>
            <a:xfrm>
              <a:off x="4656936" y="5559837"/>
              <a:ext cx="4332288" cy="540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Les horaires, les modalités d’examens et des coefficients rééquilibrés</a:t>
              </a:r>
            </a:p>
          </p:txBody>
        </p:sp>
        <p:sp>
          <p:nvSpPr>
            <p:cNvPr id="23" name="Rectangle 22">
              <a:extLst>
                <a:ext uri="{FF2B5EF4-FFF2-40B4-BE49-F238E27FC236}">
                  <a16:creationId xmlns:a16="http://schemas.microsoft.com/office/drawing/2014/main" id="{A4FFADD0-BD39-2E40-9057-92838F977B5D}"/>
                </a:ext>
              </a:extLst>
            </p:cNvPr>
            <p:cNvSpPr/>
            <p:nvPr/>
          </p:nvSpPr>
          <p:spPr>
            <a:xfrm>
              <a:off x="4656936" y="4410865"/>
              <a:ext cx="4332288"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Une démarche d'ingénierie prédominante</a:t>
              </a:r>
            </a:p>
          </p:txBody>
        </p:sp>
        <p:sp>
          <p:nvSpPr>
            <p:cNvPr id="24" name="Rectangle 23">
              <a:extLst>
                <a:ext uri="{FF2B5EF4-FFF2-40B4-BE49-F238E27FC236}">
                  <a16:creationId xmlns:a16="http://schemas.microsoft.com/office/drawing/2014/main" id="{A4FFADD0-BD39-2E40-9057-92838F977B5D}"/>
                </a:ext>
              </a:extLst>
            </p:cNvPr>
            <p:cNvSpPr/>
            <p:nvPr/>
          </p:nvSpPr>
          <p:spPr>
            <a:xfrm>
              <a:off x="4656936" y="4736573"/>
              <a:ext cx="4332288" cy="78457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Un enseignement par projets bien identifié dès la première en IT, en continuité avec les options SI et CIT de seconde</a:t>
              </a:r>
            </a:p>
          </p:txBody>
        </p:sp>
        <p:sp>
          <p:nvSpPr>
            <p:cNvPr id="25" name="Rectangle 24">
              <a:extLst>
                <a:ext uri="{FF2B5EF4-FFF2-40B4-BE49-F238E27FC236}">
                  <a16:creationId xmlns:a16="http://schemas.microsoft.com/office/drawing/2014/main" id="{A4FFADD0-BD39-2E40-9057-92838F977B5D}"/>
                </a:ext>
              </a:extLst>
            </p:cNvPr>
            <p:cNvSpPr/>
            <p:nvPr/>
          </p:nvSpPr>
          <p:spPr>
            <a:xfrm>
              <a:off x="4656936" y="3819788"/>
              <a:ext cx="4332288" cy="540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Des enseignements spécifiques AC, ITEC, EE et SIN abordés uniquement en terminale</a:t>
              </a:r>
            </a:p>
          </p:txBody>
        </p:sp>
        <p:sp>
          <p:nvSpPr>
            <p:cNvPr id="26" name="Rectangle 25">
              <a:extLst>
                <a:ext uri="{FF2B5EF4-FFF2-40B4-BE49-F238E27FC236}">
                  <a16:creationId xmlns:a16="http://schemas.microsoft.com/office/drawing/2014/main" id="{A4FFADD0-BD39-2E40-9057-92838F977B5D}"/>
                </a:ext>
              </a:extLst>
            </p:cNvPr>
            <p:cNvSpPr/>
            <p:nvPr/>
          </p:nvSpPr>
          <p:spPr>
            <a:xfrm>
              <a:off x="4656936" y="6150914"/>
              <a:ext cx="4332288"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Projet pluri technologique et collaboratif</a:t>
              </a:r>
            </a:p>
          </p:txBody>
        </p:sp>
        <p:sp>
          <p:nvSpPr>
            <p:cNvPr id="27" name="Rectangle 26">
              <a:extLst>
                <a:ext uri="{FF2B5EF4-FFF2-40B4-BE49-F238E27FC236}">
                  <a16:creationId xmlns:a16="http://schemas.microsoft.com/office/drawing/2014/main" id="{A4FFADD0-BD39-2E40-9057-92838F977B5D}"/>
                </a:ext>
              </a:extLst>
            </p:cNvPr>
            <p:cNvSpPr/>
            <p:nvPr/>
          </p:nvSpPr>
          <p:spPr>
            <a:xfrm>
              <a:off x="4656936" y="6476623"/>
              <a:ext cx="4332288"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Notion élargie du produit</a:t>
              </a:r>
            </a:p>
          </p:txBody>
        </p:sp>
      </p:grpSp>
      <p:grpSp>
        <p:nvGrpSpPr>
          <p:cNvPr id="4" name="Groupe 3"/>
          <p:cNvGrpSpPr/>
          <p:nvPr/>
        </p:nvGrpSpPr>
        <p:grpSpPr>
          <a:xfrm>
            <a:off x="2466700" y="788172"/>
            <a:ext cx="4752240" cy="1656544"/>
            <a:chOff x="2466701" y="953574"/>
            <a:chExt cx="4432847" cy="1437670"/>
          </a:xfrm>
        </p:grpSpPr>
        <p:sp>
          <p:nvSpPr>
            <p:cNvPr id="2" name="Rectangle 1">
              <a:extLst>
                <a:ext uri="{FF2B5EF4-FFF2-40B4-BE49-F238E27FC236}">
                  <a16:creationId xmlns:a16="http://schemas.microsoft.com/office/drawing/2014/main" id="{A540A02D-26CB-314D-A397-6274A37178FD}"/>
                </a:ext>
              </a:extLst>
            </p:cNvPr>
            <p:cNvSpPr/>
            <p:nvPr/>
          </p:nvSpPr>
          <p:spPr>
            <a:xfrm>
              <a:off x="2466702" y="1318055"/>
              <a:ext cx="4298177" cy="107318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a:t>Éducation technologique citoyenne</a:t>
              </a:r>
            </a:p>
            <a:p>
              <a:r>
                <a:rPr lang="fr-FR" dirty="0"/>
                <a:t>Approche pluridisciplinaire STEM</a:t>
              </a:r>
            </a:p>
            <a:p>
              <a:r>
                <a:rPr lang="fr-FR" dirty="0"/>
                <a:t>Modalités d’enseignements actives et variées</a:t>
              </a:r>
            </a:p>
            <a:p>
              <a:r>
                <a:rPr lang="fr-FR" dirty="0"/>
                <a:t>Préparation aux poursuites d’études</a:t>
              </a:r>
            </a:p>
          </p:txBody>
        </p:sp>
        <p:sp>
          <p:nvSpPr>
            <p:cNvPr id="6" name="Rectangle 5">
              <a:extLst>
                <a:ext uri="{FF2B5EF4-FFF2-40B4-BE49-F238E27FC236}">
                  <a16:creationId xmlns:a16="http://schemas.microsoft.com/office/drawing/2014/main" id="{DF5A0203-0D59-3E4C-80A4-FF4F49B5A5F6}"/>
                </a:ext>
              </a:extLst>
            </p:cNvPr>
            <p:cNvSpPr/>
            <p:nvPr/>
          </p:nvSpPr>
          <p:spPr>
            <a:xfrm>
              <a:off x="2466701" y="953574"/>
              <a:ext cx="4307317" cy="3644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Des fondamentaux réaffirmés</a:t>
              </a:r>
            </a:p>
          </p:txBody>
        </p:sp>
        <p:sp>
          <p:nvSpPr>
            <p:cNvPr id="3" name="Rectangle 2"/>
            <p:cNvSpPr/>
            <p:nvPr/>
          </p:nvSpPr>
          <p:spPr>
            <a:xfrm>
              <a:off x="5370293" y="1551222"/>
              <a:ext cx="1529255" cy="338554"/>
            </a:xfrm>
            <a:prstGeom prst="rect">
              <a:avLst/>
            </a:prstGeom>
          </p:spPr>
          <p:txBody>
            <a:bodyPr wrap="square">
              <a:spAutoFit/>
            </a:bodyPr>
            <a:lstStyle/>
            <a:p>
              <a:r>
                <a:rPr lang="fr-FR" sz="800" dirty="0">
                  <a:solidFill>
                    <a:schemeClr val="bg1"/>
                  </a:solidFill>
                </a:rPr>
                <a:t>Science, </a:t>
              </a:r>
              <a:r>
                <a:rPr lang="fr-FR" sz="800" dirty="0" err="1">
                  <a:solidFill>
                    <a:schemeClr val="bg1"/>
                  </a:solidFill>
                </a:rPr>
                <a:t>Technology</a:t>
              </a:r>
              <a:r>
                <a:rPr lang="fr-FR" sz="800" dirty="0">
                  <a:solidFill>
                    <a:schemeClr val="bg1"/>
                  </a:solidFill>
                </a:rPr>
                <a:t>, Engineering and </a:t>
              </a:r>
              <a:r>
                <a:rPr lang="fr-FR" sz="800" dirty="0" err="1">
                  <a:solidFill>
                    <a:schemeClr val="bg1"/>
                  </a:solidFill>
                </a:rPr>
                <a:t>Mathematics</a:t>
              </a:r>
              <a:endParaRPr lang="fr-FR" sz="800" dirty="0">
                <a:solidFill>
                  <a:schemeClr val="bg1"/>
                </a:solidFill>
              </a:endParaRPr>
            </a:p>
          </p:txBody>
        </p:sp>
        <p:cxnSp>
          <p:nvCxnSpPr>
            <p:cNvPr id="5" name="Connecteur droit 4"/>
            <p:cNvCxnSpPr/>
            <p:nvPr/>
          </p:nvCxnSpPr>
          <p:spPr>
            <a:xfrm>
              <a:off x="5442398" y="1614741"/>
              <a:ext cx="0" cy="2520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e 6"/>
          <p:cNvGrpSpPr/>
          <p:nvPr/>
        </p:nvGrpSpPr>
        <p:grpSpPr>
          <a:xfrm>
            <a:off x="254296" y="2544120"/>
            <a:ext cx="4348984" cy="3665143"/>
            <a:chOff x="254296" y="2544120"/>
            <a:chExt cx="4348984" cy="3665143"/>
          </a:xfrm>
        </p:grpSpPr>
        <p:sp>
          <p:nvSpPr>
            <p:cNvPr id="10" name="Rectangle 9">
              <a:extLst>
                <a:ext uri="{FF2B5EF4-FFF2-40B4-BE49-F238E27FC236}">
                  <a16:creationId xmlns:a16="http://schemas.microsoft.com/office/drawing/2014/main" id="{FBB44C79-D56B-E849-A091-DCC5F3396F7C}"/>
                </a:ext>
              </a:extLst>
            </p:cNvPr>
            <p:cNvSpPr/>
            <p:nvPr/>
          </p:nvSpPr>
          <p:spPr>
            <a:xfrm>
              <a:off x="258355" y="2544120"/>
              <a:ext cx="4344925" cy="3644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Ce qui ne change pas</a:t>
              </a:r>
            </a:p>
          </p:txBody>
        </p:sp>
        <p:sp>
          <p:nvSpPr>
            <p:cNvPr id="28" name="Rectangle 27">
              <a:extLst>
                <a:ext uri="{FF2B5EF4-FFF2-40B4-BE49-F238E27FC236}">
                  <a16:creationId xmlns:a16="http://schemas.microsoft.com/office/drawing/2014/main" id="{A4FFADD0-BD39-2E40-9057-92838F977B5D}"/>
                </a:ext>
              </a:extLst>
            </p:cNvPr>
            <p:cNvSpPr/>
            <p:nvPr/>
          </p:nvSpPr>
          <p:spPr>
            <a:xfrm>
              <a:off x="258355" y="2958472"/>
              <a:ext cx="4332288" cy="844403"/>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66700"/>
              <a:r>
                <a:rPr lang="fr-FR" sz="2000" dirty="0"/>
                <a:t>Un enseignement commun et des prolongements dans 4 champs spécifiques</a:t>
              </a:r>
            </a:p>
          </p:txBody>
        </p:sp>
        <p:sp>
          <p:nvSpPr>
            <p:cNvPr id="29" name="Rectangle 28">
              <a:extLst>
                <a:ext uri="{FF2B5EF4-FFF2-40B4-BE49-F238E27FC236}">
                  <a16:creationId xmlns:a16="http://schemas.microsoft.com/office/drawing/2014/main" id="{A4FFADD0-BD39-2E40-9057-92838F977B5D}"/>
                </a:ext>
              </a:extLst>
            </p:cNvPr>
            <p:cNvSpPr/>
            <p:nvPr/>
          </p:nvSpPr>
          <p:spPr>
            <a:xfrm>
              <a:off x="258355" y="3859243"/>
              <a:ext cx="4332288" cy="844403"/>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66700"/>
              <a:r>
                <a:rPr lang="fr-FR" sz="2000" dirty="0"/>
                <a:t>Approche concrète basée sur le triptyque MEI</a:t>
              </a:r>
            </a:p>
          </p:txBody>
        </p:sp>
        <p:sp>
          <p:nvSpPr>
            <p:cNvPr id="30" name="Rectangle 29">
              <a:extLst>
                <a:ext uri="{FF2B5EF4-FFF2-40B4-BE49-F238E27FC236}">
                  <a16:creationId xmlns:a16="http://schemas.microsoft.com/office/drawing/2014/main" id="{A4FFADD0-BD39-2E40-9057-92838F977B5D}"/>
                </a:ext>
              </a:extLst>
            </p:cNvPr>
            <p:cNvSpPr/>
            <p:nvPr/>
          </p:nvSpPr>
          <p:spPr>
            <a:xfrm>
              <a:off x="258355" y="5637110"/>
              <a:ext cx="4332288" cy="572153"/>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66700"/>
              <a:r>
                <a:rPr lang="fr-FR" sz="2000" dirty="0"/>
                <a:t>Un projet en terminale</a:t>
              </a:r>
            </a:p>
          </p:txBody>
        </p:sp>
        <p:sp>
          <p:nvSpPr>
            <p:cNvPr id="34" name="Rectangle 33">
              <a:extLst>
                <a:ext uri="{FF2B5EF4-FFF2-40B4-BE49-F238E27FC236}">
                  <a16:creationId xmlns:a16="http://schemas.microsoft.com/office/drawing/2014/main" id="{8D6E24B9-7F59-7147-A09C-B9F13E75F149}"/>
                </a:ext>
              </a:extLst>
            </p:cNvPr>
            <p:cNvSpPr/>
            <p:nvPr/>
          </p:nvSpPr>
          <p:spPr>
            <a:xfrm>
              <a:off x="258355" y="2969840"/>
              <a:ext cx="144795" cy="331640"/>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35" name="Rectangle 34">
              <a:extLst>
                <a:ext uri="{FF2B5EF4-FFF2-40B4-BE49-F238E27FC236}">
                  <a16:creationId xmlns:a16="http://schemas.microsoft.com/office/drawing/2014/main" id="{8D6E24B9-7F59-7147-A09C-B9F13E75F149}"/>
                </a:ext>
              </a:extLst>
            </p:cNvPr>
            <p:cNvSpPr/>
            <p:nvPr/>
          </p:nvSpPr>
          <p:spPr>
            <a:xfrm>
              <a:off x="258354" y="3920369"/>
              <a:ext cx="144795" cy="331640"/>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36" name="Rectangle 35">
              <a:extLst>
                <a:ext uri="{FF2B5EF4-FFF2-40B4-BE49-F238E27FC236}">
                  <a16:creationId xmlns:a16="http://schemas.microsoft.com/office/drawing/2014/main" id="{8D6E24B9-7F59-7147-A09C-B9F13E75F149}"/>
                </a:ext>
              </a:extLst>
            </p:cNvPr>
            <p:cNvSpPr/>
            <p:nvPr/>
          </p:nvSpPr>
          <p:spPr>
            <a:xfrm>
              <a:off x="258353" y="5877623"/>
              <a:ext cx="144795" cy="331640"/>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31" name="Rectangle 30">
              <a:extLst>
                <a:ext uri="{FF2B5EF4-FFF2-40B4-BE49-F238E27FC236}">
                  <a16:creationId xmlns:a16="http://schemas.microsoft.com/office/drawing/2014/main" id="{A4FFADD0-BD39-2E40-9057-92838F977B5D}"/>
                </a:ext>
              </a:extLst>
            </p:cNvPr>
            <p:cNvSpPr/>
            <p:nvPr/>
          </p:nvSpPr>
          <p:spPr>
            <a:xfrm>
              <a:off x="254296" y="4741726"/>
              <a:ext cx="4332288" cy="844403"/>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66700"/>
              <a:r>
                <a:rPr lang="fr-FR" sz="2000" dirty="0"/>
                <a:t>L’ETLV</a:t>
              </a:r>
            </a:p>
          </p:txBody>
        </p:sp>
        <p:sp>
          <p:nvSpPr>
            <p:cNvPr id="37" name="Rectangle 36">
              <a:extLst>
                <a:ext uri="{FF2B5EF4-FFF2-40B4-BE49-F238E27FC236}">
                  <a16:creationId xmlns:a16="http://schemas.microsoft.com/office/drawing/2014/main" id="{8D6E24B9-7F59-7147-A09C-B9F13E75F149}"/>
                </a:ext>
              </a:extLst>
            </p:cNvPr>
            <p:cNvSpPr/>
            <p:nvPr/>
          </p:nvSpPr>
          <p:spPr>
            <a:xfrm>
              <a:off x="265958" y="4881539"/>
              <a:ext cx="144795" cy="331640"/>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pic>
        <p:nvPicPr>
          <p:cNvPr id="32" name="Imag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Tree>
    <p:extLst>
      <p:ext uri="{BB962C8B-B14F-4D97-AF65-F5344CB8AC3E}">
        <p14:creationId xmlns:p14="http://schemas.microsoft.com/office/powerpoint/2010/main" val="36542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40A02D-26CB-314D-A397-6274A37178FD}"/>
              </a:ext>
            </a:extLst>
          </p:cNvPr>
          <p:cNvSpPr/>
          <p:nvPr/>
        </p:nvSpPr>
        <p:spPr>
          <a:xfrm>
            <a:off x="1149928" y="1803418"/>
            <a:ext cx="6819696" cy="313261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214313" indent="-214313">
              <a:buFont typeface="Arial" panose="020B0604020202020204" pitchFamily="34" charset="0"/>
              <a:buChar char="•"/>
            </a:pPr>
            <a:r>
              <a:rPr lang="fr-FR" sz="2400" b="1" dirty="0"/>
              <a:t>Un prolongement bien adapté aux options SI et CIT de seconde</a:t>
            </a:r>
          </a:p>
          <a:p>
            <a:pPr marL="214313" indent="-214313">
              <a:buFont typeface="Arial" panose="020B0604020202020204" pitchFamily="34" charset="0"/>
              <a:buChar char="•"/>
            </a:pPr>
            <a:r>
              <a:rPr lang="fr-FR" sz="2400" b="1" dirty="0"/>
              <a:t>Des projets pour apprendre</a:t>
            </a:r>
          </a:p>
          <a:p>
            <a:pPr marL="214313" indent="-214313">
              <a:buFont typeface="Arial" panose="020B0604020202020204" pitchFamily="34" charset="0"/>
              <a:buChar char="•"/>
            </a:pPr>
            <a:r>
              <a:rPr lang="fr-FR" sz="2400" b="1" dirty="0"/>
              <a:t>Des activités pratiques pour comprendre</a:t>
            </a:r>
          </a:p>
          <a:p>
            <a:pPr marL="214313" indent="-214313">
              <a:buFont typeface="Arial" panose="020B0604020202020204" pitchFamily="34" charset="0"/>
              <a:buChar char="•"/>
            </a:pPr>
            <a:r>
              <a:rPr lang="fr-FR" sz="2400" b="1" dirty="0"/>
              <a:t>Un choix des spécialités stabilisé et progressif, sur deux années</a:t>
            </a:r>
          </a:p>
          <a:p>
            <a:pPr marL="214313" indent="-214313">
              <a:buFont typeface="Arial" panose="020B0604020202020204" pitchFamily="34" charset="0"/>
              <a:buChar char="•"/>
            </a:pPr>
            <a:r>
              <a:rPr lang="fr-FR" sz="2400" b="1" dirty="0"/>
              <a:t>Un renforcement des sciences (maths et physique)</a:t>
            </a:r>
          </a:p>
          <a:p>
            <a:pPr marL="214313" indent="-214313">
              <a:buFont typeface="Arial" panose="020B0604020202020204" pitchFamily="34" charset="0"/>
              <a:buChar char="•"/>
            </a:pPr>
            <a:r>
              <a:rPr lang="fr-FR" sz="2400" b="1" dirty="0"/>
              <a:t>Des poursuites d’étude plus ouvertes</a:t>
            </a:r>
          </a:p>
        </p:txBody>
      </p:sp>
      <p:sp>
        <p:nvSpPr>
          <p:cNvPr id="6" name="Rectangle 5">
            <a:extLst>
              <a:ext uri="{FF2B5EF4-FFF2-40B4-BE49-F238E27FC236}">
                <a16:creationId xmlns:a16="http://schemas.microsoft.com/office/drawing/2014/main" id="{DF5A0203-0D59-3E4C-80A4-FF4F49B5A5F6}"/>
              </a:ext>
            </a:extLst>
          </p:cNvPr>
          <p:cNvSpPr/>
          <p:nvPr/>
        </p:nvSpPr>
        <p:spPr>
          <a:xfrm>
            <a:off x="1149928" y="1438937"/>
            <a:ext cx="6819696" cy="3644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400" b="1" dirty="0">
                <a:solidFill>
                  <a:schemeClr val="bg1"/>
                </a:solidFill>
              </a:rPr>
              <a:t>Une Éducation technologique citoyenne</a:t>
            </a:r>
          </a:p>
        </p:txBody>
      </p:sp>
      <p:sp>
        <p:nvSpPr>
          <p:cNvPr id="14" name="Rectangle 13">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5" name="Rectangle 14">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7" name="Rectangle 16">
            <a:extLst>
              <a:ext uri="{FF2B5EF4-FFF2-40B4-BE49-F238E27FC236}">
                <a16:creationId xmlns:a16="http://schemas.microsoft.com/office/drawing/2014/main" id="{CE0CC687-B500-5649-A843-5CE17AB45319}"/>
              </a:ext>
            </a:extLst>
          </p:cNvPr>
          <p:cNvSpPr/>
          <p:nvPr/>
        </p:nvSpPr>
        <p:spPr>
          <a:xfrm>
            <a:off x="1149928" y="363654"/>
            <a:ext cx="4690433" cy="359423"/>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16" name="Rectangle 15">
            <a:extLst>
              <a:ext uri="{FF2B5EF4-FFF2-40B4-BE49-F238E27FC236}">
                <a16:creationId xmlns:a16="http://schemas.microsoft.com/office/drawing/2014/main" id="{921136D0-99EA-B945-9522-5F85AB60D607}"/>
              </a:ext>
            </a:extLst>
          </p:cNvPr>
          <p:cNvSpPr/>
          <p:nvPr/>
        </p:nvSpPr>
        <p:spPr>
          <a:xfrm>
            <a:off x="1149928" y="365368"/>
            <a:ext cx="5413104" cy="369332"/>
          </a:xfrm>
          <a:prstGeom prst="rect">
            <a:avLst/>
          </a:prstGeom>
        </p:spPr>
        <p:txBody>
          <a:bodyPr wrap="square">
            <a:spAutoFit/>
          </a:bodyPr>
          <a:lstStyle/>
          <a:p>
            <a:r>
              <a:rPr lang="fr-FR" dirty="0"/>
              <a:t>L’essentiel de la réforme – Version </a:t>
            </a:r>
            <a:r>
              <a:rPr lang="fr-FR" b="1" dirty="0"/>
              <a:t>parents</a:t>
            </a:r>
          </a:p>
        </p:txBody>
      </p:sp>
      <p:pic>
        <p:nvPicPr>
          <p:cNvPr id="10" name="Imag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Tree>
    <p:extLst>
      <p:ext uri="{BB962C8B-B14F-4D97-AF65-F5344CB8AC3E}">
        <p14:creationId xmlns:p14="http://schemas.microsoft.com/office/powerpoint/2010/main" val="1092495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èche droite 4"/>
          <p:cNvSpPr/>
          <p:nvPr/>
        </p:nvSpPr>
        <p:spPr>
          <a:xfrm>
            <a:off x="126124" y="1336684"/>
            <a:ext cx="8999404" cy="3003331"/>
          </a:xfrm>
          <a:prstGeom prst="rightArrow">
            <a:avLst>
              <a:gd name="adj1" fmla="val 50000"/>
              <a:gd name="adj2" fmla="val 41339"/>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Ins="72000" rtlCol="0" anchor="ctr"/>
          <a:lstStyle/>
          <a:p>
            <a:pPr algn="r">
              <a:spcBef>
                <a:spcPct val="0"/>
              </a:spcBef>
            </a:pPr>
            <a:endParaRPr lang="fr-FR" sz="2000">
              <a:solidFill>
                <a:schemeClr val="bg1"/>
              </a:solidFill>
            </a:endParaRPr>
          </a:p>
        </p:txBody>
      </p:sp>
      <p:grpSp>
        <p:nvGrpSpPr>
          <p:cNvPr id="3" name="Groupe 2"/>
          <p:cNvGrpSpPr/>
          <p:nvPr/>
        </p:nvGrpSpPr>
        <p:grpSpPr>
          <a:xfrm>
            <a:off x="1356109" y="1099691"/>
            <a:ext cx="3324596" cy="3331508"/>
            <a:chOff x="1773895" y="1763246"/>
            <a:chExt cx="3324596" cy="3331508"/>
          </a:xfrm>
        </p:grpSpPr>
        <p:pic>
          <p:nvPicPr>
            <p:cNvPr id="15" name="Picture 18" descr="C:\Users\user\Documents\My Dropbox\03-Développements\STI2D\Boule-gris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73895" y="1763246"/>
              <a:ext cx="3324596" cy="3331508"/>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sp>
          <p:nvSpPr>
            <p:cNvPr id="16" name="Ellipse 15"/>
            <p:cNvSpPr/>
            <p:nvPr/>
          </p:nvSpPr>
          <p:spPr>
            <a:xfrm>
              <a:off x="2791037" y="3892436"/>
              <a:ext cx="1336919" cy="1188663"/>
            </a:xfrm>
            <a:prstGeom prst="ellipse">
              <a:avLst/>
            </a:prstGeom>
            <a:ln w="34925">
              <a:solidFill>
                <a:srgbClr val="FFFFFF"/>
              </a:solidFill>
            </a:ln>
            <a:effectLst>
              <a:outerShdw blurRad="317500" dir="2700000" algn="ctr">
                <a:srgbClr val="000000">
                  <a:alpha val="43000"/>
                </a:srgbClr>
              </a:outerShdw>
            </a:effectLst>
            <a:scene3d>
              <a:camera prst="perspectiveFront" fov="2700000">
                <a:rot lat="19086000" lon="18948000"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La voie de formation</a:t>
              </a:r>
              <a:br>
                <a:rPr lang="fr-FR" sz="1400" dirty="0"/>
              </a:br>
              <a:r>
                <a:rPr lang="fr-FR" sz="1400" dirty="0"/>
                <a:t>STI2D</a:t>
              </a:r>
            </a:p>
          </p:txBody>
        </p:sp>
        <p:sp>
          <p:nvSpPr>
            <p:cNvPr id="18" name="Ellipse 17"/>
            <p:cNvSpPr/>
            <p:nvPr/>
          </p:nvSpPr>
          <p:spPr>
            <a:xfrm>
              <a:off x="2555482" y="2352470"/>
              <a:ext cx="912320" cy="881568"/>
            </a:xfrm>
            <a:prstGeom prst="ellipse">
              <a:avLst/>
            </a:prstGeom>
            <a:blipFill rotWithShape="1">
              <a:blip r:embed="rId5" cstate="print">
                <a:extLst>
                  <a:ext uri="{28A0092B-C50C-407E-A947-70E740481C1C}">
                    <a14:useLocalDpi xmlns:a14="http://schemas.microsoft.com/office/drawing/2010/main"/>
                  </a:ext>
                </a:extLst>
              </a:blip>
              <a:stretch>
                <a:fillRect/>
              </a:stretch>
            </a:blipFill>
            <a:ln>
              <a:noFill/>
            </a:ln>
            <a:effectLst/>
            <a:scene3d>
              <a:camera prst="perspectiveFront"/>
              <a:lightRig rig="threePt" dir="t">
                <a:rot lat="0" lon="0" rev="20400000"/>
              </a:lightRig>
            </a:scene3d>
            <a:sp3d>
              <a:bevelT w="889000" h="381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Ellipse 18"/>
            <p:cNvSpPr/>
            <p:nvPr/>
          </p:nvSpPr>
          <p:spPr>
            <a:xfrm>
              <a:off x="3467802" y="2360030"/>
              <a:ext cx="912320" cy="881568"/>
            </a:xfrm>
            <a:prstGeom prst="ellipse">
              <a:avLst/>
            </a:prstGeom>
            <a:blipFill rotWithShape="1">
              <a:blip r:embed="rId6" cstate="print">
                <a:extLst>
                  <a:ext uri="{28A0092B-C50C-407E-A947-70E740481C1C}">
                    <a14:useLocalDpi xmlns:a14="http://schemas.microsoft.com/office/drawing/2010/main"/>
                  </a:ext>
                </a:extLst>
              </a:blip>
              <a:stretch>
                <a:fillRect/>
              </a:stretch>
            </a:blipFill>
            <a:ln>
              <a:noFill/>
            </a:ln>
            <a:effectLst/>
            <a:scene3d>
              <a:camera prst="perspectiveFront"/>
              <a:lightRig rig="threePt" dir="t">
                <a:rot lat="0" lon="0" rev="20400000"/>
              </a:lightRig>
            </a:scene3d>
            <a:sp3d>
              <a:bevelT w="889000" h="381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p:cNvSpPr/>
            <p:nvPr/>
          </p:nvSpPr>
          <p:spPr>
            <a:xfrm>
              <a:off x="2547865" y="3244478"/>
              <a:ext cx="912320" cy="881568"/>
            </a:xfrm>
            <a:prstGeom prst="ellipse">
              <a:avLst/>
            </a:prstGeom>
            <a:blipFill>
              <a:blip r:embed="rId7" cstate="print">
                <a:extLst>
                  <a:ext uri="{28A0092B-C50C-407E-A947-70E740481C1C}">
                    <a14:useLocalDpi xmlns:a14="http://schemas.microsoft.com/office/drawing/2010/main"/>
                  </a:ext>
                </a:extLst>
              </a:blip>
              <a:stretch>
                <a:fillRect/>
              </a:stretch>
            </a:blipFill>
            <a:ln>
              <a:noFill/>
            </a:ln>
            <a:scene3d>
              <a:camera prst="perspectiveFront"/>
              <a:lightRig rig="threePt" dir="t">
                <a:rot lat="0" lon="0" rev="20400000"/>
              </a:lightRig>
            </a:scene3d>
            <a:sp3d>
              <a:bevelT w="889000" h="381000"/>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dirty="0"/>
            </a:p>
          </p:txBody>
        </p:sp>
        <p:sp>
          <p:nvSpPr>
            <p:cNvPr id="21" name="Ellipse 20"/>
            <p:cNvSpPr/>
            <p:nvPr/>
          </p:nvSpPr>
          <p:spPr>
            <a:xfrm>
              <a:off x="3497840" y="3245114"/>
              <a:ext cx="912320" cy="881568"/>
            </a:xfrm>
            <a:prstGeom prst="ellipse">
              <a:avLst/>
            </a:prstGeom>
            <a:blipFill rotWithShape="1">
              <a:blip r:embed="rId8" cstate="print">
                <a:extLst>
                  <a:ext uri="{28A0092B-C50C-407E-A947-70E740481C1C}">
                    <a14:useLocalDpi xmlns:a14="http://schemas.microsoft.com/office/drawing/2010/main"/>
                  </a:ext>
                </a:extLst>
              </a:blip>
              <a:stretch>
                <a:fillRect/>
              </a:stretch>
            </a:blipFill>
            <a:ln>
              <a:noFill/>
            </a:ln>
            <a:effectLst/>
            <a:scene3d>
              <a:camera prst="perspectiveFront"/>
              <a:lightRig rig="threePt" dir="t">
                <a:rot lat="0" lon="0" rev="20400000"/>
              </a:lightRig>
            </a:scene3d>
            <a:sp3d>
              <a:bevelT w="889000" h="381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28" name="Picture 4" descr="C:\Users\user\Documents\My Dropbox\03-Développements\STI2D\Illustrations\STI2D.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14422" y="2851628"/>
              <a:ext cx="730721" cy="68259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 name="Rectangle 22">
            <a:extLst>
              <a:ext uri="{FF2B5EF4-FFF2-40B4-BE49-F238E27FC236}">
                <a16:creationId xmlns:a16="http://schemas.microsoft.com/office/drawing/2014/main" id="{C640D96A-7CC6-AA4A-A24A-178B56D96592}"/>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24" name="Rectangle 23">
            <a:extLst>
              <a:ext uri="{FF2B5EF4-FFF2-40B4-BE49-F238E27FC236}">
                <a16:creationId xmlns:a16="http://schemas.microsoft.com/office/drawing/2014/main" id="{05653D51-C77B-A747-844C-BB26EE480D23}"/>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27" name="Rectangle 26">
            <a:extLst>
              <a:ext uri="{FF2B5EF4-FFF2-40B4-BE49-F238E27FC236}">
                <a16:creationId xmlns:a16="http://schemas.microsoft.com/office/drawing/2014/main" id="{05193CC9-1ACD-5043-B4C2-6944FCD946FE}"/>
              </a:ext>
            </a:extLst>
          </p:cNvPr>
          <p:cNvSpPr/>
          <p:nvPr/>
        </p:nvSpPr>
        <p:spPr>
          <a:xfrm>
            <a:off x="1136014" y="359864"/>
            <a:ext cx="3601086"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Comparaison 2011 - 2019</a:t>
            </a:r>
          </a:p>
        </p:txBody>
      </p:sp>
      <p:grpSp>
        <p:nvGrpSpPr>
          <p:cNvPr id="25" name="Groupe 24"/>
          <p:cNvGrpSpPr/>
          <p:nvPr/>
        </p:nvGrpSpPr>
        <p:grpSpPr>
          <a:xfrm>
            <a:off x="4870641" y="359499"/>
            <a:ext cx="3441120" cy="656299"/>
            <a:chOff x="4870641" y="359499"/>
            <a:chExt cx="3441120" cy="656299"/>
          </a:xfrm>
        </p:grpSpPr>
        <p:sp>
          <p:nvSpPr>
            <p:cNvPr id="26" name="Rectangle 25">
              <a:extLst>
                <a:ext uri="{FF2B5EF4-FFF2-40B4-BE49-F238E27FC236}">
                  <a16:creationId xmlns:a16="http://schemas.microsoft.com/office/drawing/2014/main" id="{7337C3E9-3FA8-D349-8F49-F17386A92C2C}"/>
                </a:ext>
              </a:extLst>
            </p:cNvPr>
            <p:cNvSpPr/>
            <p:nvPr/>
          </p:nvSpPr>
          <p:spPr>
            <a:xfrm>
              <a:off x="4892171" y="359499"/>
              <a:ext cx="3419590" cy="65629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Ins="72000" rtlCol="0" anchor="ctr"/>
            <a:lstStyle/>
            <a:p>
              <a:pPr lvl="0" algn="r">
                <a:spcBef>
                  <a:spcPct val="0"/>
                </a:spcBef>
                <a:defRPr/>
              </a:pPr>
              <a:r>
                <a:rPr lang="fr-FR" sz="2000" dirty="0">
                  <a:solidFill>
                    <a:schemeClr val="bg1"/>
                  </a:solidFill>
                </a:rPr>
                <a:t>Une continuité assurée, avec une logique STEM renforcée</a:t>
              </a:r>
            </a:p>
          </p:txBody>
        </p:sp>
        <p:sp>
          <p:nvSpPr>
            <p:cNvPr id="28" name="Rectangle 27">
              <a:extLst>
                <a:ext uri="{FF2B5EF4-FFF2-40B4-BE49-F238E27FC236}">
                  <a16:creationId xmlns:a16="http://schemas.microsoft.com/office/drawing/2014/main" id="{8D6E24B9-7F59-7147-A09C-B9F13E75F149}"/>
                </a:ext>
              </a:extLst>
            </p:cNvPr>
            <p:cNvSpPr/>
            <p:nvPr/>
          </p:nvSpPr>
          <p:spPr>
            <a:xfrm>
              <a:off x="4870641" y="363655"/>
              <a:ext cx="107788" cy="652143"/>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grpSp>
        <p:nvGrpSpPr>
          <p:cNvPr id="4" name="Groupe 3"/>
          <p:cNvGrpSpPr/>
          <p:nvPr/>
        </p:nvGrpSpPr>
        <p:grpSpPr>
          <a:xfrm>
            <a:off x="3849759" y="1118363"/>
            <a:ext cx="4997880" cy="3466530"/>
            <a:chOff x="4120818" y="1781918"/>
            <a:chExt cx="4997880" cy="3466530"/>
          </a:xfrm>
        </p:grpSpPr>
        <p:sp>
          <p:nvSpPr>
            <p:cNvPr id="30" name="Ellipse 29"/>
            <p:cNvSpPr>
              <a:spLocks/>
            </p:cNvSpPr>
            <p:nvPr/>
          </p:nvSpPr>
          <p:spPr>
            <a:xfrm>
              <a:off x="6197272" y="3071876"/>
              <a:ext cx="700243" cy="714248"/>
            </a:xfrm>
            <a:prstGeom prst="ellipse">
              <a:avLst/>
            </a:prstGeom>
          </p:spPr>
          <p:style>
            <a:lnRef idx="0">
              <a:schemeClr val="accent1"/>
            </a:lnRef>
            <a:fillRef idx="3">
              <a:schemeClr val="accent1"/>
            </a:fillRef>
            <a:effectRef idx="3">
              <a:schemeClr val="accent1"/>
            </a:effectRef>
            <a:fontRef idx="minor">
              <a:schemeClr val="lt1"/>
            </a:fontRef>
          </p:style>
          <p:txBody>
            <a:bodyPr lIns="36000" tIns="0" rIns="36000" bIns="0" rtlCol="0" anchor="ctr"/>
            <a:lstStyle/>
            <a:p>
              <a:pPr algn="ctr"/>
              <a:endParaRPr lang="fr-FR" sz="800" dirty="0"/>
            </a:p>
          </p:txBody>
        </p:sp>
        <p:graphicFrame>
          <p:nvGraphicFramePr>
            <p:cNvPr id="42" name="Diagramme 41"/>
            <p:cNvGraphicFramePr>
              <a:graphicFrameLocks/>
            </p:cNvGraphicFramePr>
            <p:nvPr>
              <p:custDataLst>
                <p:tags r:id="rId1"/>
              </p:custDataLst>
              <p:extLst>
                <p:ext uri="{D42A27DB-BD31-4B8C-83A1-F6EECF244321}">
                  <p14:modId xmlns:p14="http://schemas.microsoft.com/office/powerpoint/2010/main" val="1451687016"/>
                </p:ext>
              </p:extLst>
            </p:nvPr>
          </p:nvGraphicFramePr>
          <p:xfrm>
            <a:off x="4120818" y="1781918"/>
            <a:ext cx="4997880" cy="346653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sp>
        <p:nvSpPr>
          <p:cNvPr id="11" name="Arrondir un rectangle avec un coin diagonal 10"/>
          <p:cNvSpPr/>
          <p:nvPr/>
        </p:nvSpPr>
        <p:spPr>
          <a:xfrm>
            <a:off x="1438662" y="4810964"/>
            <a:ext cx="2995790" cy="1131851"/>
          </a:xfrm>
          <a:prstGeom prst="round2DiagRect">
            <a:avLst/>
          </a:prstGeom>
          <a:gradFill flip="none" rotWithShape="1">
            <a:gsLst>
              <a:gs pos="0">
                <a:srgbClr val="5E9EFF">
                  <a:alpha val="0"/>
                </a:srgbClr>
              </a:gs>
              <a:gs pos="39999">
                <a:srgbClr val="85C2FF"/>
              </a:gs>
              <a:gs pos="60000">
                <a:srgbClr val="C4D6EB"/>
              </a:gs>
              <a:gs pos="100000">
                <a:schemeClr val="accent1">
                  <a:lumMod val="40000"/>
                  <a:lumOff val="60000"/>
                </a:schemeClr>
              </a:gs>
            </a:gsLst>
            <a:lin ang="13500000" scaled="1"/>
            <a:tileRect/>
          </a:gradFill>
          <a:ln>
            <a:noFill/>
          </a:ln>
          <a:effectLst/>
          <a:scene3d>
            <a:camera prst="orthographicFront"/>
            <a:lightRig rig="threePt" dir="t"/>
          </a:scene3d>
          <a:sp3d>
            <a:bevelT w="19050" h="50800"/>
          </a:sp3d>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r>
              <a:rPr lang="fr-FR" sz="1400" i="1" dirty="0">
                <a:solidFill>
                  <a:schemeClr val="tx2"/>
                </a:solidFill>
              </a:rPr>
              <a:t>Une</a:t>
            </a:r>
            <a:r>
              <a:rPr lang="fr-FR" sz="1400" i="1" dirty="0"/>
              <a:t> </a:t>
            </a:r>
            <a:r>
              <a:rPr lang="fr-FR" sz="1400" i="1" dirty="0">
                <a:solidFill>
                  <a:schemeClr val="tx2"/>
                </a:solidFill>
              </a:rPr>
              <a:t>approche technologique et scientifique, dans un espace de travail collaboratif, pour préparer à la poursuite d’études, </a:t>
            </a:r>
            <a:r>
              <a:rPr lang="fr-FR" sz="1400" b="1" i="1" dirty="0">
                <a:solidFill>
                  <a:schemeClr val="tx2"/>
                </a:solidFill>
              </a:rPr>
              <a:t>en comprenant et respectant le monde</a:t>
            </a:r>
          </a:p>
        </p:txBody>
      </p:sp>
      <p:grpSp>
        <p:nvGrpSpPr>
          <p:cNvPr id="43" name="Groupe 42"/>
          <p:cNvGrpSpPr/>
          <p:nvPr/>
        </p:nvGrpSpPr>
        <p:grpSpPr>
          <a:xfrm>
            <a:off x="4813939" y="4810965"/>
            <a:ext cx="3441120" cy="1131850"/>
            <a:chOff x="4870641" y="359499"/>
            <a:chExt cx="3441120" cy="1131850"/>
          </a:xfrm>
        </p:grpSpPr>
        <p:sp>
          <p:nvSpPr>
            <p:cNvPr id="44" name="Rectangle 43">
              <a:extLst>
                <a:ext uri="{FF2B5EF4-FFF2-40B4-BE49-F238E27FC236}">
                  <a16:creationId xmlns:a16="http://schemas.microsoft.com/office/drawing/2014/main" id="{7337C3E9-3FA8-D349-8F49-F17386A92C2C}"/>
                </a:ext>
              </a:extLst>
            </p:cNvPr>
            <p:cNvSpPr/>
            <p:nvPr/>
          </p:nvSpPr>
          <p:spPr>
            <a:xfrm>
              <a:off x="4892171" y="359499"/>
              <a:ext cx="3419590" cy="113185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Ins="72000" rtlCol="0" anchor="ctr"/>
            <a:lstStyle/>
            <a:p>
              <a:pPr algn="r"/>
              <a:r>
                <a:rPr lang="fr-FR" sz="1400" dirty="0"/>
                <a:t>Prédominance de la démarche d’ingénierie </a:t>
              </a:r>
              <a:r>
                <a:rPr lang="fr-FR" sz="1400" b="1" dirty="0"/>
                <a:t>collaborative</a:t>
              </a:r>
              <a:r>
                <a:rPr lang="fr-FR" sz="1400" dirty="0"/>
                <a:t> dans une logique pluridisciplinaire STEM (Science, </a:t>
              </a:r>
              <a:r>
                <a:rPr lang="fr-FR" sz="1400" dirty="0" err="1"/>
                <a:t>Technology</a:t>
              </a:r>
              <a:r>
                <a:rPr lang="fr-FR" sz="1400" dirty="0"/>
                <a:t>, Engineering and </a:t>
              </a:r>
              <a:r>
                <a:rPr lang="fr-FR" sz="1400" dirty="0" err="1"/>
                <a:t>Mathematics</a:t>
              </a:r>
              <a:r>
                <a:rPr lang="fr-FR" sz="1400" dirty="0"/>
                <a:t>)</a:t>
              </a:r>
              <a:endParaRPr lang="fr-FR"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5" name="Rectangle 44">
              <a:extLst>
                <a:ext uri="{FF2B5EF4-FFF2-40B4-BE49-F238E27FC236}">
                  <a16:creationId xmlns:a16="http://schemas.microsoft.com/office/drawing/2014/main" id="{8D6E24B9-7F59-7147-A09C-B9F13E75F149}"/>
                </a:ext>
              </a:extLst>
            </p:cNvPr>
            <p:cNvSpPr/>
            <p:nvPr/>
          </p:nvSpPr>
          <p:spPr>
            <a:xfrm>
              <a:off x="4870641" y="363654"/>
              <a:ext cx="107788" cy="112769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sp>
        <p:nvSpPr>
          <p:cNvPr id="6" name="Rectangle 5"/>
          <p:cNvSpPr/>
          <p:nvPr/>
        </p:nvSpPr>
        <p:spPr>
          <a:xfrm>
            <a:off x="2680901" y="4401971"/>
            <a:ext cx="652743" cy="369332"/>
          </a:xfrm>
          <a:prstGeom prst="rect">
            <a:avLst/>
          </a:prstGeom>
        </p:spPr>
        <p:txBody>
          <a:bodyPr wrap="none">
            <a:spAutoFit/>
          </a:bodyPr>
          <a:lstStyle/>
          <a:p>
            <a:r>
              <a:rPr lang="fr-FR" dirty="0"/>
              <a:t>2011</a:t>
            </a:r>
          </a:p>
        </p:txBody>
      </p:sp>
      <p:sp>
        <p:nvSpPr>
          <p:cNvPr id="46" name="Rectangle 45"/>
          <p:cNvSpPr/>
          <p:nvPr/>
        </p:nvSpPr>
        <p:spPr>
          <a:xfrm>
            <a:off x="6070178" y="4395888"/>
            <a:ext cx="652743" cy="369332"/>
          </a:xfrm>
          <a:prstGeom prst="rect">
            <a:avLst/>
          </a:prstGeom>
        </p:spPr>
        <p:txBody>
          <a:bodyPr wrap="none">
            <a:spAutoFit/>
          </a:bodyPr>
          <a:lstStyle/>
          <a:p>
            <a:r>
              <a:rPr lang="fr-FR" dirty="0"/>
              <a:t>2019</a:t>
            </a:r>
          </a:p>
        </p:txBody>
      </p:sp>
      <p:sp>
        <p:nvSpPr>
          <p:cNvPr id="29" name="Ellipse 28"/>
          <p:cNvSpPr>
            <a:spLocks/>
          </p:cNvSpPr>
          <p:nvPr/>
        </p:nvSpPr>
        <p:spPr>
          <a:xfrm>
            <a:off x="5756060" y="2252758"/>
            <a:ext cx="1008112" cy="1028274"/>
          </a:xfrm>
          <a:prstGeom prst="ellipse">
            <a:avLst/>
          </a:prstGeom>
        </p:spPr>
        <p:style>
          <a:lnRef idx="0">
            <a:schemeClr val="accent1"/>
          </a:lnRef>
          <a:fillRef idx="3">
            <a:schemeClr val="accent1"/>
          </a:fillRef>
          <a:effectRef idx="3">
            <a:schemeClr val="accent1"/>
          </a:effectRef>
          <a:fontRef idx="minor">
            <a:schemeClr val="lt1"/>
          </a:fontRef>
        </p:style>
        <p:txBody>
          <a:bodyPr lIns="36000" tIns="0" rIns="36000" bIns="0" rtlCol="0" anchor="ctr"/>
          <a:lstStyle/>
          <a:p>
            <a:pPr algn="ctr"/>
            <a:r>
              <a:rPr lang="fr-FR" sz="1600" b="1" dirty="0"/>
              <a:t>Produit</a:t>
            </a:r>
            <a:endParaRPr lang="fr-FR" sz="800" dirty="0"/>
          </a:p>
        </p:txBody>
      </p:sp>
      <p:pic>
        <p:nvPicPr>
          <p:cNvPr id="32" name="Image 31">
            <a:extLst>
              <a:ext uri="{FF2B5EF4-FFF2-40B4-BE49-F238E27FC236}">
                <a16:creationId xmlns:a16="http://schemas.microsoft.com/office/drawing/2014/main" id="{89F4381B-14FA-514E-BCB1-6C252E8C4D0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910766" y="2897297"/>
            <a:ext cx="349005" cy="216551"/>
          </a:xfrm>
          <a:prstGeom prst="rect">
            <a:avLst/>
          </a:prstGeom>
        </p:spPr>
      </p:pic>
      <p:pic>
        <p:nvPicPr>
          <p:cNvPr id="33" name="Image 32">
            <a:extLst>
              <a:ext uri="{FF2B5EF4-FFF2-40B4-BE49-F238E27FC236}">
                <a16:creationId xmlns:a16="http://schemas.microsoft.com/office/drawing/2014/main" id="{8C13415F-FDC5-CA44-B545-9390EDC818B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960992" y="2365875"/>
            <a:ext cx="610632" cy="338293"/>
          </a:xfrm>
          <a:prstGeom prst="rect">
            <a:avLst/>
          </a:prstGeom>
        </p:spPr>
      </p:pic>
      <p:pic>
        <p:nvPicPr>
          <p:cNvPr id="34" name="Image 3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252376" y="2891326"/>
            <a:ext cx="394060" cy="282833"/>
          </a:xfrm>
          <a:prstGeom prst="rect">
            <a:avLst/>
          </a:prstGeom>
        </p:spPr>
      </p:pic>
      <p:pic>
        <p:nvPicPr>
          <p:cNvPr id="31" name="Image 30"/>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Tree>
    <p:extLst>
      <p:ext uri="{BB962C8B-B14F-4D97-AF65-F5344CB8AC3E}">
        <p14:creationId xmlns:p14="http://schemas.microsoft.com/office/powerpoint/2010/main" val="3185264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p:cNvSpPr/>
          <p:nvPr/>
        </p:nvSpPr>
        <p:spPr>
          <a:xfrm>
            <a:off x="1999319" y="851338"/>
            <a:ext cx="5155324" cy="5155324"/>
          </a:xfrm>
          <a:prstGeom prst="ellipse">
            <a:avLst/>
          </a:prstGeom>
          <a:solidFill>
            <a:schemeClr val="accent1">
              <a:alpha val="21000"/>
            </a:schemeClr>
          </a:solidFill>
          <a:ln>
            <a:noFill/>
          </a:ln>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Ellipse 30"/>
          <p:cNvSpPr>
            <a:spLocks/>
          </p:cNvSpPr>
          <p:nvPr/>
        </p:nvSpPr>
        <p:spPr>
          <a:xfrm>
            <a:off x="4055387" y="2912669"/>
            <a:ext cx="1008112" cy="1028274"/>
          </a:xfrm>
          <a:prstGeom prst="ellipse">
            <a:avLst/>
          </a:prstGeom>
        </p:spPr>
        <p:style>
          <a:lnRef idx="0">
            <a:schemeClr val="accent1"/>
          </a:lnRef>
          <a:fillRef idx="3">
            <a:schemeClr val="accent1"/>
          </a:fillRef>
          <a:effectRef idx="3">
            <a:schemeClr val="accent1"/>
          </a:effectRef>
          <a:fontRef idx="minor">
            <a:schemeClr val="lt1"/>
          </a:fontRef>
        </p:style>
        <p:txBody>
          <a:bodyPr lIns="36000" tIns="0" rIns="36000" bIns="0" rtlCol="0" anchor="ctr"/>
          <a:lstStyle/>
          <a:p>
            <a:pPr algn="ctr"/>
            <a:r>
              <a:rPr lang="fr-FR" sz="1600" b="1" dirty="0"/>
              <a:t>Produit</a:t>
            </a:r>
            <a:endParaRPr lang="fr-FR" sz="800" dirty="0"/>
          </a:p>
        </p:txBody>
      </p:sp>
      <p:sp>
        <p:nvSpPr>
          <p:cNvPr id="26" name="Rectangle 25">
            <a:extLst>
              <a:ext uri="{FF2B5EF4-FFF2-40B4-BE49-F238E27FC236}">
                <a16:creationId xmlns:a16="http://schemas.microsoft.com/office/drawing/2014/main" id="{61E0B909-9F9F-4349-B885-DA37795ED316}"/>
              </a:ext>
            </a:extLst>
          </p:cNvPr>
          <p:cNvSpPr/>
          <p:nvPr/>
        </p:nvSpPr>
        <p:spPr>
          <a:xfrm>
            <a:off x="5979103" y="359235"/>
            <a:ext cx="2420740" cy="109989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fr-FR" sz="2000" dirty="0">
                <a:latin typeface="Calibri" panose="020F0502020204030204" pitchFamily="34" charset="0"/>
                <a:ea typeface="Calibri" panose="020F0502020204030204" pitchFamily="34" charset="0"/>
                <a:cs typeface="Times New Roman" panose="02020603050405020304" pitchFamily="18" charset="0"/>
              </a:rPr>
              <a:t>Le terme produit est générique et signifie à la fois... </a:t>
            </a:r>
            <a:endParaRPr lang="fr-FR" sz="2000" dirty="0"/>
          </a:p>
        </p:txBody>
      </p:sp>
      <p:sp>
        <p:nvSpPr>
          <p:cNvPr id="43" name="Rectangle 42">
            <a:extLst>
              <a:ext uri="{FF2B5EF4-FFF2-40B4-BE49-F238E27FC236}">
                <a16:creationId xmlns:a16="http://schemas.microsoft.com/office/drawing/2014/main" id="{C640D96A-7CC6-AA4A-A24A-178B56D96592}"/>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44" name="Rectangle 43">
            <a:extLst>
              <a:ext uri="{FF2B5EF4-FFF2-40B4-BE49-F238E27FC236}">
                <a16:creationId xmlns:a16="http://schemas.microsoft.com/office/drawing/2014/main" id="{05653D51-C77B-A747-844C-BB26EE480D23}"/>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62" name="Rectangle 61">
            <a:extLst>
              <a:ext uri="{FF2B5EF4-FFF2-40B4-BE49-F238E27FC236}">
                <a16:creationId xmlns:a16="http://schemas.microsoft.com/office/drawing/2014/main" id="{05193CC9-1ACD-5043-B4C2-6944FCD946FE}"/>
              </a:ext>
            </a:extLst>
          </p:cNvPr>
          <p:cNvSpPr/>
          <p:nvPr/>
        </p:nvSpPr>
        <p:spPr>
          <a:xfrm>
            <a:off x="1149928" y="363654"/>
            <a:ext cx="4803264" cy="364107"/>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Un notion élargie du « produit » support d’étude</a:t>
            </a:r>
          </a:p>
        </p:txBody>
      </p:sp>
      <p:pic>
        <p:nvPicPr>
          <p:cNvPr id="3" name="Imag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059" y="1187153"/>
            <a:ext cx="2755148" cy="1709520"/>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31955" y="1172021"/>
            <a:ext cx="2975585" cy="1817518"/>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4916" y="3540002"/>
            <a:ext cx="5099993" cy="2825420"/>
          </a:xfrm>
          <a:prstGeom prst="rect">
            <a:avLst/>
          </a:prstGeom>
        </p:spPr>
      </p:pic>
      <p:sp>
        <p:nvSpPr>
          <p:cNvPr id="41" name="Rectangle 40">
            <a:extLst>
              <a:ext uri="{FF2B5EF4-FFF2-40B4-BE49-F238E27FC236}">
                <a16:creationId xmlns:a16="http://schemas.microsoft.com/office/drawing/2014/main" id="{C640D96A-7CC6-AA4A-A24A-178B56D96592}"/>
              </a:ext>
            </a:extLst>
          </p:cNvPr>
          <p:cNvSpPr/>
          <p:nvPr/>
        </p:nvSpPr>
        <p:spPr>
          <a:xfrm>
            <a:off x="1" y="3579008"/>
            <a:ext cx="3858495" cy="368513"/>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latin typeface="Calibri" panose="020F0502020204030204" pitchFamily="34" charset="0"/>
                <a:ea typeface="Calibri" panose="020F0502020204030204" pitchFamily="34" charset="0"/>
                <a:cs typeface="Times New Roman" panose="02020603050405020304" pitchFamily="18" charset="0"/>
              </a:rPr>
              <a:t>Application informatique</a:t>
            </a:r>
            <a:endParaRPr lang="fr-FR" dirty="0"/>
          </a:p>
        </p:txBody>
      </p:sp>
      <p:sp>
        <p:nvSpPr>
          <p:cNvPr id="42" name="Rectangle 41">
            <a:extLst>
              <a:ext uri="{FF2B5EF4-FFF2-40B4-BE49-F238E27FC236}">
                <a16:creationId xmlns:a16="http://schemas.microsoft.com/office/drawing/2014/main" id="{C640D96A-7CC6-AA4A-A24A-178B56D96592}"/>
              </a:ext>
            </a:extLst>
          </p:cNvPr>
          <p:cNvSpPr/>
          <p:nvPr/>
        </p:nvSpPr>
        <p:spPr>
          <a:xfrm>
            <a:off x="1" y="2895202"/>
            <a:ext cx="3858496"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lIns="72000" rIns="36000" rtlCol="0" anchor="ctr"/>
          <a:lstStyle/>
          <a:p>
            <a:r>
              <a:rPr lang="fr-FR" b="1" dirty="0">
                <a:latin typeface="Calibri" panose="020F0502020204030204" pitchFamily="34" charset="0"/>
                <a:ea typeface="Calibri" panose="020F0502020204030204" pitchFamily="34" charset="0"/>
                <a:cs typeface="Times New Roman" panose="02020603050405020304" pitchFamily="18" charset="0"/>
              </a:rPr>
              <a:t>Ouvrage du domaine de la construction </a:t>
            </a:r>
            <a:endParaRPr lang="fr-FR" dirty="0"/>
          </a:p>
        </p:txBody>
      </p:sp>
      <p:sp>
        <p:nvSpPr>
          <p:cNvPr id="45" name="Rectangle 44">
            <a:extLst>
              <a:ext uri="{FF2B5EF4-FFF2-40B4-BE49-F238E27FC236}">
                <a16:creationId xmlns:a16="http://schemas.microsoft.com/office/drawing/2014/main" id="{C640D96A-7CC6-AA4A-A24A-178B56D96592}"/>
              </a:ext>
            </a:extLst>
          </p:cNvPr>
          <p:cNvSpPr/>
          <p:nvPr/>
        </p:nvSpPr>
        <p:spPr>
          <a:xfrm>
            <a:off x="5260390" y="2895202"/>
            <a:ext cx="3883609"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latin typeface="Calibri" panose="020F0502020204030204" pitchFamily="34" charset="0"/>
                <a:ea typeface="Calibri" panose="020F0502020204030204" pitchFamily="34" charset="0"/>
                <a:cs typeface="Times New Roman" panose="02020603050405020304" pitchFamily="18" charset="0"/>
              </a:rPr>
              <a:t>Système technique</a:t>
            </a:r>
            <a:endParaRPr lang="fr-FR" dirty="0"/>
          </a:p>
        </p:txBody>
      </p:sp>
      <p:sp>
        <p:nvSpPr>
          <p:cNvPr id="46" name="Rectangle 45">
            <a:extLst>
              <a:ext uri="{FF2B5EF4-FFF2-40B4-BE49-F238E27FC236}">
                <a16:creationId xmlns:a16="http://schemas.microsoft.com/office/drawing/2014/main" id="{C640D96A-7CC6-AA4A-A24A-178B56D96592}"/>
              </a:ext>
            </a:extLst>
          </p:cNvPr>
          <p:cNvSpPr/>
          <p:nvPr/>
        </p:nvSpPr>
        <p:spPr>
          <a:xfrm>
            <a:off x="5253666" y="3583040"/>
            <a:ext cx="3900295"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latin typeface="Calibri" panose="020F0502020204030204" pitchFamily="34" charset="0"/>
                <a:ea typeface="Calibri" panose="020F0502020204030204" pitchFamily="34" charset="0"/>
                <a:cs typeface="Times New Roman" panose="02020603050405020304" pitchFamily="18" charset="0"/>
              </a:rPr>
              <a:t>Objet manufacturé</a:t>
            </a:r>
            <a:endParaRPr lang="fr-FR" dirty="0"/>
          </a:p>
        </p:txBody>
      </p:sp>
      <p:sp>
        <p:nvSpPr>
          <p:cNvPr id="22" name="Forme libre 21">
            <a:extLst>
              <a:ext uri="{FF2B5EF4-FFF2-40B4-BE49-F238E27FC236}">
                <a16:creationId xmlns:a16="http://schemas.microsoft.com/office/drawing/2014/main" id="{CC167C4D-6F42-874F-AA99-50CB7F14CD20}"/>
              </a:ext>
            </a:extLst>
          </p:cNvPr>
          <p:cNvSpPr/>
          <p:nvPr/>
        </p:nvSpPr>
        <p:spPr>
          <a:xfrm>
            <a:off x="4767445" y="3902561"/>
            <a:ext cx="493309" cy="355267"/>
          </a:xfrm>
          <a:custGeom>
            <a:avLst/>
            <a:gdLst>
              <a:gd name="connsiteX0" fmla="*/ 0 w 735356"/>
              <a:gd name="connsiteY0" fmla="*/ 370875 h 370875"/>
              <a:gd name="connsiteX1" fmla="*/ 319720 w 735356"/>
              <a:gd name="connsiteY1" fmla="*/ 115099 h 370875"/>
              <a:gd name="connsiteX2" fmla="*/ 735356 w 735356"/>
              <a:gd name="connsiteY2" fmla="*/ 0 h 370875"/>
              <a:gd name="connsiteX0" fmla="*/ 0 w 493309"/>
              <a:gd name="connsiteY0" fmla="*/ 265813 h 621972"/>
              <a:gd name="connsiteX1" fmla="*/ 319720 w 493309"/>
              <a:gd name="connsiteY1" fmla="*/ 10037 h 621972"/>
              <a:gd name="connsiteX2" fmla="*/ 493309 w 493309"/>
              <a:gd name="connsiteY2" fmla="*/ 621080 h 621972"/>
              <a:gd name="connsiteX0" fmla="*/ 0 w 493309"/>
              <a:gd name="connsiteY0" fmla="*/ 21486 h 381136"/>
              <a:gd name="connsiteX1" fmla="*/ 165079 w 493309"/>
              <a:gd name="connsiteY1" fmla="*/ 243080 h 381136"/>
              <a:gd name="connsiteX2" fmla="*/ 493309 w 493309"/>
              <a:gd name="connsiteY2" fmla="*/ 376753 h 381136"/>
              <a:gd name="connsiteX0" fmla="*/ 0 w 493309"/>
              <a:gd name="connsiteY0" fmla="*/ 0 h 359650"/>
              <a:gd name="connsiteX1" fmla="*/ 165079 w 493309"/>
              <a:gd name="connsiteY1" fmla="*/ 221594 h 359650"/>
              <a:gd name="connsiteX2" fmla="*/ 493309 w 493309"/>
              <a:gd name="connsiteY2" fmla="*/ 355267 h 359650"/>
              <a:gd name="connsiteX0" fmla="*/ 0 w 493309"/>
              <a:gd name="connsiteY0" fmla="*/ 0 h 362252"/>
              <a:gd name="connsiteX1" fmla="*/ 191973 w 493309"/>
              <a:gd name="connsiteY1" fmla="*/ 268659 h 362252"/>
              <a:gd name="connsiteX2" fmla="*/ 493309 w 493309"/>
              <a:gd name="connsiteY2" fmla="*/ 355267 h 362252"/>
              <a:gd name="connsiteX0" fmla="*/ 0 w 493309"/>
              <a:gd name="connsiteY0" fmla="*/ 0 h 355267"/>
              <a:gd name="connsiteX1" fmla="*/ 191973 w 493309"/>
              <a:gd name="connsiteY1" fmla="*/ 268659 h 355267"/>
              <a:gd name="connsiteX2" fmla="*/ 493309 w 493309"/>
              <a:gd name="connsiteY2" fmla="*/ 355267 h 355267"/>
              <a:gd name="connsiteX0" fmla="*/ 0 w 493309"/>
              <a:gd name="connsiteY0" fmla="*/ 0 h 355267"/>
              <a:gd name="connsiteX1" fmla="*/ 493309 w 493309"/>
              <a:gd name="connsiteY1" fmla="*/ 355267 h 355267"/>
              <a:gd name="connsiteX0" fmla="*/ 0 w 493309"/>
              <a:gd name="connsiteY0" fmla="*/ 0 h 355267"/>
              <a:gd name="connsiteX1" fmla="*/ 493309 w 493309"/>
              <a:gd name="connsiteY1" fmla="*/ 355267 h 355267"/>
              <a:gd name="connsiteX0" fmla="*/ 0 w 493309"/>
              <a:gd name="connsiteY0" fmla="*/ 0 h 355267"/>
              <a:gd name="connsiteX1" fmla="*/ 493309 w 493309"/>
              <a:gd name="connsiteY1" fmla="*/ 355267 h 355267"/>
            </a:gdLst>
            <a:ahLst/>
            <a:cxnLst>
              <a:cxn ang="0">
                <a:pos x="connsiteX0" y="connsiteY0"/>
              </a:cxn>
              <a:cxn ang="0">
                <a:pos x="connsiteX1" y="connsiteY1"/>
              </a:cxn>
            </a:cxnLst>
            <a:rect l="l" t="t" r="r" b="b"/>
            <a:pathLst>
              <a:path w="493309" h="355267">
                <a:moveTo>
                  <a:pt x="0" y="0"/>
                </a:moveTo>
                <a:cubicBezTo>
                  <a:pt x="77030" y="125145"/>
                  <a:pt x="133891" y="317527"/>
                  <a:pt x="493309" y="355267"/>
                </a:cubicBezTo>
              </a:path>
            </a:pathLst>
          </a:custGeom>
          <a:noFill/>
          <a:ln w="28575">
            <a:solidFill>
              <a:schemeClr val="accent5">
                <a:lumMod val="75000"/>
              </a:schemeClr>
            </a:solidFill>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Forme libre 22">
            <a:extLst>
              <a:ext uri="{FF2B5EF4-FFF2-40B4-BE49-F238E27FC236}">
                <a16:creationId xmlns:a16="http://schemas.microsoft.com/office/drawing/2014/main" id="{0022BA63-4589-7B45-A613-2F65CCDF3485}"/>
              </a:ext>
            </a:extLst>
          </p:cNvPr>
          <p:cNvSpPr/>
          <p:nvPr/>
        </p:nvSpPr>
        <p:spPr>
          <a:xfrm flipV="1">
            <a:off x="4778557" y="2614883"/>
            <a:ext cx="493309" cy="355267"/>
          </a:xfrm>
          <a:custGeom>
            <a:avLst/>
            <a:gdLst>
              <a:gd name="connsiteX0" fmla="*/ 0 w 735356"/>
              <a:gd name="connsiteY0" fmla="*/ 370875 h 370875"/>
              <a:gd name="connsiteX1" fmla="*/ 319720 w 735356"/>
              <a:gd name="connsiteY1" fmla="*/ 115099 h 370875"/>
              <a:gd name="connsiteX2" fmla="*/ 735356 w 735356"/>
              <a:gd name="connsiteY2" fmla="*/ 0 h 370875"/>
              <a:gd name="connsiteX0" fmla="*/ 0 w 493309"/>
              <a:gd name="connsiteY0" fmla="*/ 265813 h 621972"/>
              <a:gd name="connsiteX1" fmla="*/ 319720 w 493309"/>
              <a:gd name="connsiteY1" fmla="*/ 10037 h 621972"/>
              <a:gd name="connsiteX2" fmla="*/ 493309 w 493309"/>
              <a:gd name="connsiteY2" fmla="*/ 621080 h 621972"/>
              <a:gd name="connsiteX0" fmla="*/ 0 w 493309"/>
              <a:gd name="connsiteY0" fmla="*/ 21486 h 381136"/>
              <a:gd name="connsiteX1" fmla="*/ 165079 w 493309"/>
              <a:gd name="connsiteY1" fmla="*/ 243080 h 381136"/>
              <a:gd name="connsiteX2" fmla="*/ 493309 w 493309"/>
              <a:gd name="connsiteY2" fmla="*/ 376753 h 381136"/>
              <a:gd name="connsiteX0" fmla="*/ 0 w 493309"/>
              <a:gd name="connsiteY0" fmla="*/ 0 h 359650"/>
              <a:gd name="connsiteX1" fmla="*/ 165079 w 493309"/>
              <a:gd name="connsiteY1" fmla="*/ 221594 h 359650"/>
              <a:gd name="connsiteX2" fmla="*/ 493309 w 493309"/>
              <a:gd name="connsiteY2" fmla="*/ 355267 h 359650"/>
              <a:gd name="connsiteX0" fmla="*/ 0 w 493309"/>
              <a:gd name="connsiteY0" fmla="*/ 0 h 362252"/>
              <a:gd name="connsiteX1" fmla="*/ 191973 w 493309"/>
              <a:gd name="connsiteY1" fmla="*/ 268659 h 362252"/>
              <a:gd name="connsiteX2" fmla="*/ 493309 w 493309"/>
              <a:gd name="connsiteY2" fmla="*/ 355267 h 362252"/>
              <a:gd name="connsiteX0" fmla="*/ 0 w 493309"/>
              <a:gd name="connsiteY0" fmla="*/ 0 h 355267"/>
              <a:gd name="connsiteX1" fmla="*/ 191973 w 493309"/>
              <a:gd name="connsiteY1" fmla="*/ 268659 h 355267"/>
              <a:gd name="connsiteX2" fmla="*/ 493309 w 493309"/>
              <a:gd name="connsiteY2" fmla="*/ 355267 h 355267"/>
              <a:gd name="connsiteX0" fmla="*/ 0 w 493309"/>
              <a:gd name="connsiteY0" fmla="*/ 0 h 355267"/>
              <a:gd name="connsiteX1" fmla="*/ 493309 w 493309"/>
              <a:gd name="connsiteY1" fmla="*/ 355267 h 355267"/>
              <a:gd name="connsiteX0" fmla="*/ 0 w 493309"/>
              <a:gd name="connsiteY0" fmla="*/ 0 h 355267"/>
              <a:gd name="connsiteX1" fmla="*/ 493309 w 493309"/>
              <a:gd name="connsiteY1" fmla="*/ 355267 h 355267"/>
              <a:gd name="connsiteX0" fmla="*/ 0 w 493309"/>
              <a:gd name="connsiteY0" fmla="*/ 0 h 355267"/>
              <a:gd name="connsiteX1" fmla="*/ 493309 w 493309"/>
              <a:gd name="connsiteY1" fmla="*/ 355267 h 355267"/>
            </a:gdLst>
            <a:ahLst/>
            <a:cxnLst>
              <a:cxn ang="0">
                <a:pos x="connsiteX0" y="connsiteY0"/>
              </a:cxn>
              <a:cxn ang="0">
                <a:pos x="connsiteX1" y="connsiteY1"/>
              </a:cxn>
            </a:cxnLst>
            <a:rect l="l" t="t" r="r" b="b"/>
            <a:pathLst>
              <a:path w="493309" h="355267">
                <a:moveTo>
                  <a:pt x="0" y="0"/>
                </a:moveTo>
                <a:cubicBezTo>
                  <a:pt x="77030" y="125145"/>
                  <a:pt x="133891" y="317527"/>
                  <a:pt x="493309" y="355267"/>
                </a:cubicBezTo>
              </a:path>
            </a:pathLst>
          </a:custGeom>
          <a:noFill/>
          <a:ln w="28575">
            <a:solidFill>
              <a:schemeClr val="accent5">
                <a:lumMod val="75000"/>
              </a:schemeClr>
            </a:solidFill>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Forme libre 23">
            <a:extLst>
              <a:ext uri="{FF2B5EF4-FFF2-40B4-BE49-F238E27FC236}">
                <a16:creationId xmlns:a16="http://schemas.microsoft.com/office/drawing/2014/main" id="{44F5DB42-F261-144A-A491-6B8F37B576DA}"/>
              </a:ext>
            </a:extLst>
          </p:cNvPr>
          <p:cNvSpPr/>
          <p:nvPr/>
        </p:nvSpPr>
        <p:spPr>
          <a:xfrm flipH="1">
            <a:off x="3856719" y="3902561"/>
            <a:ext cx="493309" cy="355267"/>
          </a:xfrm>
          <a:custGeom>
            <a:avLst/>
            <a:gdLst>
              <a:gd name="connsiteX0" fmla="*/ 0 w 735356"/>
              <a:gd name="connsiteY0" fmla="*/ 370875 h 370875"/>
              <a:gd name="connsiteX1" fmla="*/ 319720 w 735356"/>
              <a:gd name="connsiteY1" fmla="*/ 115099 h 370875"/>
              <a:gd name="connsiteX2" fmla="*/ 735356 w 735356"/>
              <a:gd name="connsiteY2" fmla="*/ 0 h 370875"/>
              <a:gd name="connsiteX0" fmla="*/ 0 w 493309"/>
              <a:gd name="connsiteY0" fmla="*/ 265813 h 621972"/>
              <a:gd name="connsiteX1" fmla="*/ 319720 w 493309"/>
              <a:gd name="connsiteY1" fmla="*/ 10037 h 621972"/>
              <a:gd name="connsiteX2" fmla="*/ 493309 w 493309"/>
              <a:gd name="connsiteY2" fmla="*/ 621080 h 621972"/>
              <a:gd name="connsiteX0" fmla="*/ 0 w 493309"/>
              <a:gd name="connsiteY0" fmla="*/ 21486 h 381136"/>
              <a:gd name="connsiteX1" fmla="*/ 165079 w 493309"/>
              <a:gd name="connsiteY1" fmla="*/ 243080 h 381136"/>
              <a:gd name="connsiteX2" fmla="*/ 493309 w 493309"/>
              <a:gd name="connsiteY2" fmla="*/ 376753 h 381136"/>
              <a:gd name="connsiteX0" fmla="*/ 0 w 493309"/>
              <a:gd name="connsiteY0" fmla="*/ 0 h 359650"/>
              <a:gd name="connsiteX1" fmla="*/ 165079 w 493309"/>
              <a:gd name="connsiteY1" fmla="*/ 221594 h 359650"/>
              <a:gd name="connsiteX2" fmla="*/ 493309 w 493309"/>
              <a:gd name="connsiteY2" fmla="*/ 355267 h 359650"/>
              <a:gd name="connsiteX0" fmla="*/ 0 w 493309"/>
              <a:gd name="connsiteY0" fmla="*/ 0 h 362252"/>
              <a:gd name="connsiteX1" fmla="*/ 191973 w 493309"/>
              <a:gd name="connsiteY1" fmla="*/ 268659 h 362252"/>
              <a:gd name="connsiteX2" fmla="*/ 493309 w 493309"/>
              <a:gd name="connsiteY2" fmla="*/ 355267 h 362252"/>
              <a:gd name="connsiteX0" fmla="*/ 0 w 493309"/>
              <a:gd name="connsiteY0" fmla="*/ 0 h 355267"/>
              <a:gd name="connsiteX1" fmla="*/ 191973 w 493309"/>
              <a:gd name="connsiteY1" fmla="*/ 268659 h 355267"/>
              <a:gd name="connsiteX2" fmla="*/ 493309 w 493309"/>
              <a:gd name="connsiteY2" fmla="*/ 355267 h 355267"/>
              <a:gd name="connsiteX0" fmla="*/ 0 w 493309"/>
              <a:gd name="connsiteY0" fmla="*/ 0 h 355267"/>
              <a:gd name="connsiteX1" fmla="*/ 493309 w 493309"/>
              <a:gd name="connsiteY1" fmla="*/ 355267 h 355267"/>
              <a:gd name="connsiteX0" fmla="*/ 0 w 493309"/>
              <a:gd name="connsiteY0" fmla="*/ 0 h 355267"/>
              <a:gd name="connsiteX1" fmla="*/ 493309 w 493309"/>
              <a:gd name="connsiteY1" fmla="*/ 355267 h 355267"/>
              <a:gd name="connsiteX0" fmla="*/ 0 w 493309"/>
              <a:gd name="connsiteY0" fmla="*/ 0 h 355267"/>
              <a:gd name="connsiteX1" fmla="*/ 493309 w 493309"/>
              <a:gd name="connsiteY1" fmla="*/ 355267 h 355267"/>
            </a:gdLst>
            <a:ahLst/>
            <a:cxnLst>
              <a:cxn ang="0">
                <a:pos x="connsiteX0" y="connsiteY0"/>
              </a:cxn>
              <a:cxn ang="0">
                <a:pos x="connsiteX1" y="connsiteY1"/>
              </a:cxn>
            </a:cxnLst>
            <a:rect l="l" t="t" r="r" b="b"/>
            <a:pathLst>
              <a:path w="493309" h="355267">
                <a:moveTo>
                  <a:pt x="0" y="0"/>
                </a:moveTo>
                <a:cubicBezTo>
                  <a:pt x="77030" y="125145"/>
                  <a:pt x="133891" y="317527"/>
                  <a:pt x="493309" y="355267"/>
                </a:cubicBezTo>
              </a:path>
            </a:pathLst>
          </a:custGeom>
          <a:noFill/>
          <a:ln w="28575">
            <a:solidFill>
              <a:schemeClr val="accent5">
                <a:lumMod val="75000"/>
              </a:schemeClr>
            </a:solidFill>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Forme libre 24">
            <a:extLst>
              <a:ext uri="{FF2B5EF4-FFF2-40B4-BE49-F238E27FC236}">
                <a16:creationId xmlns:a16="http://schemas.microsoft.com/office/drawing/2014/main" id="{538C5154-EACC-3C49-801E-B4E5E2A24A18}"/>
              </a:ext>
            </a:extLst>
          </p:cNvPr>
          <p:cNvSpPr/>
          <p:nvPr/>
        </p:nvSpPr>
        <p:spPr>
          <a:xfrm flipH="1" flipV="1">
            <a:off x="3840935" y="2614883"/>
            <a:ext cx="493309" cy="355267"/>
          </a:xfrm>
          <a:custGeom>
            <a:avLst/>
            <a:gdLst>
              <a:gd name="connsiteX0" fmla="*/ 0 w 735356"/>
              <a:gd name="connsiteY0" fmla="*/ 370875 h 370875"/>
              <a:gd name="connsiteX1" fmla="*/ 319720 w 735356"/>
              <a:gd name="connsiteY1" fmla="*/ 115099 h 370875"/>
              <a:gd name="connsiteX2" fmla="*/ 735356 w 735356"/>
              <a:gd name="connsiteY2" fmla="*/ 0 h 370875"/>
              <a:gd name="connsiteX0" fmla="*/ 0 w 493309"/>
              <a:gd name="connsiteY0" fmla="*/ 265813 h 621972"/>
              <a:gd name="connsiteX1" fmla="*/ 319720 w 493309"/>
              <a:gd name="connsiteY1" fmla="*/ 10037 h 621972"/>
              <a:gd name="connsiteX2" fmla="*/ 493309 w 493309"/>
              <a:gd name="connsiteY2" fmla="*/ 621080 h 621972"/>
              <a:gd name="connsiteX0" fmla="*/ 0 w 493309"/>
              <a:gd name="connsiteY0" fmla="*/ 21486 h 381136"/>
              <a:gd name="connsiteX1" fmla="*/ 165079 w 493309"/>
              <a:gd name="connsiteY1" fmla="*/ 243080 h 381136"/>
              <a:gd name="connsiteX2" fmla="*/ 493309 w 493309"/>
              <a:gd name="connsiteY2" fmla="*/ 376753 h 381136"/>
              <a:gd name="connsiteX0" fmla="*/ 0 w 493309"/>
              <a:gd name="connsiteY0" fmla="*/ 0 h 359650"/>
              <a:gd name="connsiteX1" fmla="*/ 165079 w 493309"/>
              <a:gd name="connsiteY1" fmla="*/ 221594 h 359650"/>
              <a:gd name="connsiteX2" fmla="*/ 493309 w 493309"/>
              <a:gd name="connsiteY2" fmla="*/ 355267 h 359650"/>
              <a:gd name="connsiteX0" fmla="*/ 0 w 493309"/>
              <a:gd name="connsiteY0" fmla="*/ 0 h 362252"/>
              <a:gd name="connsiteX1" fmla="*/ 191973 w 493309"/>
              <a:gd name="connsiteY1" fmla="*/ 268659 h 362252"/>
              <a:gd name="connsiteX2" fmla="*/ 493309 w 493309"/>
              <a:gd name="connsiteY2" fmla="*/ 355267 h 362252"/>
              <a:gd name="connsiteX0" fmla="*/ 0 w 493309"/>
              <a:gd name="connsiteY0" fmla="*/ 0 h 355267"/>
              <a:gd name="connsiteX1" fmla="*/ 191973 w 493309"/>
              <a:gd name="connsiteY1" fmla="*/ 268659 h 355267"/>
              <a:gd name="connsiteX2" fmla="*/ 493309 w 493309"/>
              <a:gd name="connsiteY2" fmla="*/ 355267 h 355267"/>
              <a:gd name="connsiteX0" fmla="*/ 0 w 493309"/>
              <a:gd name="connsiteY0" fmla="*/ 0 h 355267"/>
              <a:gd name="connsiteX1" fmla="*/ 493309 w 493309"/>
              <a:gd name="connsiteY1" fmla="*/ 355267 h 355267"/>
              <a:gd name="connsiteX0" fmla="*/ 0 w 493309"/>
              <a:gd name="connsiteY0" fmla="*/ 0 h 355267"/>
              <a:gd name="connsiteX1" fmla="*/ 493309 w 493309"/>
              <a:gd name="connsiteY1" fmla="*/ 355267 h 355267"/>
              <a:gd name="connsiteX0" fmla="*/ 0 w 493309"/>
              <a:gd name="connsiteY0" fmla="*/ 0 h 355267"/>
              <a:gd name="connsiteX1" fmla="*/ 493309 w 493309"/>
              <a:gd name="connsiteY1" fmla="*/ 355267 h 355267"/>
            </a:gdLst>
            <a:ahLst/>
            <a:cxnLst>
              <a:cxn ang="0">
                <a:pos x="connsiteX0" y="connsiteY0"/>
              </a:cxn>
              <a:cxn ang="0">
                <a:pos x="connsiteX1" y="connsiteY1"/>
              </a:cxn>
            </a:cxnLst>
            <a:rect l="l" t="t" r="r" b="b"/>
            <a:pathLst>
              <a:path w="493309" h="355267">
                <a:moveTo>
                  <a:pt x="0" y="0"/>
                </a:moveTo>
                <a:cubicBezTo>
                  <a:pt x="77030" y="125145"/>
                  <a:pt x="133891" y="317527"/>
                  <a:pt x="493309" y="355267"/>
                </a:cubicBezTo>
              </a:path>
            </a:pathLst>
          </a:custGeom>
          <a:noFill/>
          <a:ln w="28575">
            <a:solidFill>
              <a:schemeClr val="accent5">
                <a:lumMod val="75000"/>
              </a:schemeClr>
            </a:solidFill>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12942" y="3929253"/>
            <a:ext cx="4080501" cy="2928747"/>
          </a:xfrm>
          <a:prstGeom prst="rect">
            <a:avLst/>
          </a:prstGeom>
        </p:spPr>
      </p:pic>
      <p:sp>
        <p:nvSpPr>
          <p:cNvPr id="27" name="Rectangle 26">
            <a:extLst>
              <a:ext uri="{FF2B5EF4-FFF2-40B4-BE49-F238E27FC236}">
                <a16:creationId xmlns:a16="http://schemas.microsoft.com/office/drawing/2014/main" id="{67EC87CE-7665-3F48-82D9-CEC148EEF602}"/>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28" name="Rectangle 27">
            <a:extLst>
              <a:ext uri="{FF2B5EF4-FFF2-40B4-BE49-F238E27FC236}">
                <a16:creationId xmlns:a16="http://schemas.microsoft.com/office/drawing/2014/main" id="{7BA8137E-0C39-D84C-A913-0B642594DD8B}"/>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29" name="Rectangle 28">
            <a:extLst>
              <a:ext uri="{FF2B5EF4-FFF2-40B4-BE49-F238E27FC236}">
                <a16:creationId xmlns:a16="http://schemas.microsoft.com/office/drawing/2014/main" id="{DF4B14DE-19B0-EE47-8F44-F6AD1083B805}"/>
              </a:ext>
            </a:extLst>
          </p:cNvPr>
          <p:cNvSpPr/>
          <p:nvPr/>
        </p:nvSpPr>
        <p:spPr>
          <a:xfrm>
            <a:off x="3860165" y="2895201"/>
            <a:ext cx="144000" cy="3644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solidFill>
                <a:schemeClr val="bg1"/>
              </a:solidFill>
            </a:endParaRPr>
          </a:p>
        </p:txBody>
      </p:sp>
      <p:sp>
        <p:nvSpPr>
          <p:cNvPr id="30" name="Rectangle 29">
            <a:extLst>
              <a:ext uri="{FF2B5EF4-FFF2-40B4-BE49-F238E27FC236}">
                <a16:creationId xmlns:a16="http://schemas.microsoft.com/office/drawing/2014/main" id="{F7DC55A4-A27A-D94F-B040-F0774AFC1D04}"/>
              </a:ext>
            </a:extLst>
          </p:cNvPr>
          <p:cNvSpPr/>
          <p:nvPr/>
        </p:nvSpPr>
        <p:spPr>
          <a:xfrm>
            <a:off x="3856719" y="3579008"/>
            <a:ext cx="144000" cy="3644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solidFill>
                <a:schemeClr val="bg1"/>
              </a:solidFill>
            </a:endParaRPr>
          </a:p>
        </p:txBody>
      </p:sp>
      <p:sp>
        <p:nvSpPr>
          <p:cNvPr id="32" name="Rectangle 31">
            <a:extLst>
              <a:ext uri="{FF2B5EF4-FFF2-40B4-BE49-F238E27FC236}">
                <a16:creationId xmlns:a16="http://schemas.microsoft.com/office/drawing/2014/main" id="{27EAE928-FB10-2E47-9389-BEAD92971ABF}"/>
              </a:ext>
            </a:extLst>
          </p:cNvPr>
          <p:cNvSpPr/>
          <p:nvPr/>
        </p:nvSpPr>
        <p:spPr>
          <a:xfrm>
            <a:off x="5113464" y="2899233"/>
            <a:ext cx="144000" cy="3644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solidFill>
                <a:schemeClr val="bg1"/>
              </a:solidFill>
            </a:endParaRPr>
          </a:p>
        </p:txBody>
      </p:sp>
      <p:sp>
        <p:nvSpPr>
          <p:cNvPr id="33" name="Rectangle 32">
            <a:extLst>
              <a:ext uri="{FF2B5EF4-FFF2-40B4-BE49-F238E27FC236}">
                <a16:creationId xmlns:a16="http://schemas.microsoft.com/office/drawing/2014/main" id="{32F92E6D-822C-684F-8C35-A131CABD5215}"/>
              </a:ext>
            </a:extLst>
          </p:cNvPr>
          <p:cNvSpPr/>
          <p:nvPr/>
        </p:nvSpPr>
        <p:spPr>
          <a:xfrm>
            <a:off x="5110018" y="3583040"/>
            <a:ext cx="144000" cy="3644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solidFill>
                <a:schemeClr val="bg1"/>
              </a:solidFill>
            </a:endParaRPr>
          </a:p>
        </p:txBody>
      </p:sp>
      <p:sp>
        <p:nvSpPr>
          <p:cNvPr id="34" name="Rectangle 33">
            <a:extLst>
              <a:ext uri="{FF2B5EF4-FFF2-40B4-BE49-F238E27FC236}">
                <a16:creationId xmlns:a16="http://schemas.microsoft.com/office/drawing/2014/main" id="{8D6E24B9-7F59-7147-A09C-B9F13E75F149}"/>
              </a:ext>
            </a:extLst>
          </p:cNvPr>
          <p:cNvSpPr/>
          <p:nvPr/>
        </p:nvSpPr>
        <p:spPr>
          <a:xfrm>
            <a:off x="5972379" y="363654"/>
            <a:ext cx="144795" cy="109547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pic>
        <p:nvPicPr>
          <p:cNvPr id="6" name="Image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13504" y="2163760"/>
            <a:ext cx="381219" cy="381219"/>
          </a:xfrm>
          <a:prstGeom prst="rect">
            <a:avLst/>
          </a:prstGeom>
        </p:spPr>
      </p:pic>
      <p:sp>
        <p:nvSpPr>
          <p:cNvPr id="36" name="Rectangle 35">
            <a:extLst>
              <a:ext uri="{FF2B5EF4-FFF2-40B4-BE49-F238E27FC236}">
                <a16:creationId xmlns:a16="http://schemas.microsoft.com/office/drawing/2014/main" id="{7337C3E9-3FA8-D349-8F49-F17386A92C2C}"/>
              </a:ext>
            </a:extLst>
          </p:cNvPr>
          <p:cNvSpPr/>
          <p:nvPr/>
        </p:nvSpPr>
        <p:spPr>
          <a:xfrm>
            <a:off x="7458294" y="1614566"/>
            <a:ext cx="1667234" cy="517408"/>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Ins="72000" rtlCol="0" anchor="ctr"/>
          <a:lstStyle/>
          <a:p>
            <a:pPr algn="r"/>
            <a:r>
              <a:rPr lang="fr-FR" sz="1000" dirty="0">
                <a:latin typeface="Calibri" panose="020F0502020204030204" pitchFamily="34" charset="0"/>
                <a:cs typeface="Times New Roman" panose="02020603050405020304" pitchFamily="18" charset="0"/>
              </a:rPr>
              <a:t>Le</a:t>
            </a:r>
            <a:r>
              <a:rPr lang="fr-FR" sz="1000" b="1" dirty="0">
                <a:latin typeface="Calibri" panose="020F0502020204030204" pitchFamily="34" charset="0"/>
                <a:cs typeface="Times New Roman" panose="02020603050405020304" pitchFamily="18" charset="0"/>
              </a:rPr>
              <a:t> système technique </a:t>
            </a:r>
            <a:r>
              <a:rPr lang="fr-FR" sz="1000" dirty="0">
                <a:latin typeface="Calibri" panose="020F0502020204030204" pitchFamily="34" charset="0"/>
                <a:cs typeface="Times New Roman" panose="02020603050405020304" pitchFamily="18" charset="0"/>
              </a:rPr>
              <a:t>n’est pas un support d’étude adapté en STI2D</a:t>
            </a:r>
            <a:endParaRPr lang="fr-FR" sz="1000" dirty="0"/>
          </a:p>
        </p:txBody>
      </p:sp>
      <p:pic>
        <p:nvPicPr>
          <p:cNvPr id="37" name="Image 3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Tree>
    <p:extLst>
      <p:ext uri="{BB962C8B-B14F-4D97-AF65-F5344CB8AC3E}">
        <p14:creationId xmlns:p14="http://schemas.microsoft.com/office/powerpoint/2010/main" val="290476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Diagramme 29"/>
          <p:cNvGraphicFramePr>
            <a:graphicFrameLocks/>
          </p:cNvGraphicFramePr>
          <p:nvPr>
            <p:custDataLst>
              <p:tags r:id="rId1"/>
            </p:custDataLst>
            <p:extLst/>
          </p:nvPr>
        </p:nvGraphicFramePr>
        <p:xfrm>
          <a:off x="1507015" y="1230822"/>
          <a:ext cx="6400800" cy="44395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3" name="Grouper 13"/>
          <p:cNvGrpSpPr/>
          <p:nvPr/>
        </p:nvGrpSpPr>
        <p:grpSpPr>
          <a:xfrm>
            <a:off x="2221577" y="1089520"/>
            <a:ext cx="4752528" cy="4680000"/>
            <a:chOff x="2267744" y="1629320"/>
            <a:chExt cx="4752528" cy="4680000"/>
          </a:xfrm>
        </p:grpSpPr>
        <p:sp>
          <p:nvSpPr>
            <p:cNvPr id="54" name="Arc plein 53"/>
            <p:cNvSpPr>
              <a:spLocks noChangeAspect="1"/>
            </p:cNvSpPr>
            <p:nvPr/>
          </p:nvSpPr>
          <p:spPr>
            <a:xfrm>
              <a:off x="2267744" y="1629320"/>
              <a:ext cx="4752528" cy="4680000"/>
            </a:xfrm>
            <a:prstGeom prst="blockArc">
              <a:avLst>
                <a:gd name="adj1" fmla="val 9089204"/>
                <a:gd name="adj2" fmla="val 16074985"/>
                <a:gd name="adj3" fmla="val 6260"/>
              </a:avLst>
            </a:prstGeom>
            <a:solidFill>
              <a:srgbClr val="CFB5F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5" name="Rectangle 54"/>
            <p:cNvSpPr/>
            <p:nvPr/>
          </p:nvSpPr>
          <p:spPr>
            <a:xfrm rot="17649249">
              <a:off x="2142214" y="2502897"/>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000" dirty="0"/>
                <a:t>générique</a:t>
              </a:r>
              <a:endParaRPr lang="fr-FR" sz="2000" b="1" dirty="0">
                <a:ln w="17780" cmpd="sng">
                  <a:noFill/>
                  <a:prstDash val="solid"/>
                  <a:miter lim="800000"/>
                </a:ln>
                <a:effectLst>
                  <a:outerShdw blurRad="50800" algn="tl" rotWithShape="0">
                    <a:srgbClr val="000000"/>
                  </a:outerShdw>
                </a:effectLst>
              </a:endParaRPr>
            </a:p>
          </p:txBody>
        </p:sp>
      </p:grpSp>
      <p:grpSp>
        <p:nvGrpSpPr>
          <p:cNvPr id="56" name="Grouper 14"/>
          <p:cNvGrpSpPr/>
          <p:nvPr/>
        </p:nvGrpSpPr>
        <p:grpSpPr>
          <a:xfrm>
            <a:off x="2221577" y="1089000"/>
            <a:ext cx="4752528" cy="4680000"/>
            <a:chOff x="2267744" y="1628800"/>
            <a:chExt cx="4752528" cy="4680000"/>
          </a:xfrm>
        </p:grpSpPr>
        <p:sp>
          <p:nvSpPr>
            <p:cNvPr id="57" name="Arc plein 56"/>
            <p:cNvSpPr>
              <a:spLocks noChangeAspect="1"/>
            </p:cNvSpPr>
            <p:nvPr/>
          </p:nvSpPr>
          <p:spPr>
            <a:xfrm>
              <a:off x="2267744" y="1628800"/>
              <a:ext cx="4752528" cy="4680000"/>
            </a:xfrm>
            <a:prstGeom prst="blockArc">
              <a:avLst>
                <a:gd name="adj1" fmla="val 16243136"/>
                <a:gd name="adj2" fmla="val 1708246"/>
                <a:gd name="adj3" fmla="val 6294"/>
              </a:avLst>
            </a:prstGeom>
            <a:solidFill>
              <a:srgbClr val="EB999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8" name="Rectangle 57"/>
            <p:cNvSpPr/>
            <p:nvPr/>
          </p:nvSpPr>
          <p:spPr>
            <a:xfrm rot="3922000">
              <a:off x="4381533" y="2531708"/>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000" dirty="0"/>
                <a:t>structurale</a:t>
              </a:r>
              <a:endParaRPr lang="fr-FR" sz="2000" b="1" dirty="0">
                <a:ln w="17780" cmpd="sng">
                  <a:noFill/>
                  <a:prstDash val="solid"/>
                  <a:miter lim="800000"/>
                </a:ln>
                <a:effectLst>
                  <a:outerShdw blurRad="50800" algn="tl" rotWithShape="0">
                    <a:srgbClr val="000000"/>
                  </a:outerShdw>
                </a:effectLst>
              </a:endParaRPr>
            </a:p>
          </p:txBody>
        </p:sp>
      </p:grpSp>
      <p:grpSp>
        <p:nvGrpSpPr>
          <p:cNvPr id="59" name="Grouper 15"/>
          <p:cNvGrpSpPr/>
          <p:nvPr/>
        </p:nvGrpSpPr>
        <p:grpSpPr>
          <a:xfrm>
            <a:off x="2221577" y="1089000"/>
            <a:ext cx="4752528" cy="4680000"/>
            <a:chOff x="2267744" y="1628800"/>
            <a:chExt cx="4752528" cy="4680000"/>
          </a:xfrm>
        </p:grpSpPr>
        <p:sp>
          <p:nvSpPr>
            <p:cNvPr id="60" name="Arc plein 59"/>
            <p:cNvSpPr>
              <a:spLocks noChangeAspect="1"/>
            </p:cNvSpPr>
            <p:nvPr/>
          </p:nvSpPr>
          <p:spPr>
            <a:xfrm>
              <a:off x="2267744" y="1628800"/>
              <a:ext cx="4752528" cy="4680000"/>
            </a:xfrm>
            <a:prstGeom prst="blockArc">
              <a:avLst>
                <a:gd name="adj1" fmla="val 1861844"/>
                <a:gd name="adj2" fmla="val 8908633"/>
                <a:gd name="adj3" fmla="val 6418"/>
              </a:avLst>
            </a:prstGeom>
            <a:solidFill>
              <a:srgbClr val="CAF2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61" name="Rectangle 60"/>
            <p:cNvSpPr/>
            <p:nvPr/>
          </p:nvSpPr>
          <p:spPr>
            <a:xfrm>
              <a:off x="2843808" y="3645024"/>
              <a:ext cx="3572331" cy="2549897"/>
            </a:xfrm>
            <a:prstGeom prst="rect">
              <a:avLst/>
            </a:prstGeom>
            <a:noFill/>
          </p:spPr>
          <p:txBody>
            <a:bodyPr spcFirstLastPara="1" wrap="none" lIns="91440" tIns="45720" rIns="91440" bIns="45720" numCol="1">
              <a:prstTxWarp prst="textArchDown">
                <a:avLst/>
              </a:prstTxWarp>
              <a:spAutoFit/>
            </a:bodyPr>
            <a:lstStyle/>
            <a:p>
              <a:pPr algn="ctr"/>
              <a:r>
                <a:rPr lang="fr-FR" sz="2000" dirty="0"/>
                <a:t>génétique et générale</a:t>
              </a:r>
            </a:p>
          </p:txBody>
        </p:sp>
      </p:grpSp>
      <p:pic>
        <p:nvPicPr>
          <p:cNvPr id="32" name="Image 31">
            <a:extLst>
              <a:ext uri="{FF2B5EF4-FFF2-40B4-BE49-F238E27FC236}">
                <a16:creationId xmlns:a16="http://schemas.microsoft.com/office/drawing/2014/main" id="{D3F3CF5B-8ADF-A142-8D09-A02B00F1DF4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809046" y="2875249"/>
            <a:ext cx="809962" cy="1012453"/>
          </a:xfrm>
          <a:prstGeom prst="rect">
            <a:avLst/>
          </a:prstGeom>
        </p:spPr>
      </p:pic>
      <p:pic>
        <p:nvPicPr>
          <p:cNvPr id="35" name="Image 34">
            <a:extLst>
              <a:ext uri="{FF2B5EF4-FFF2-40B4-BE49-F238E27FC236}">
                <a16:creationId xmlns:a16="http://schemas.microsoft.com/office/drawing/2014/main" id="{DA9FC38B-AC4F-264C-8478-16C8463FDD1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39250" y="4245323"/>
            <a:ext cx="507234" cy="1048646"/>
          </a:xfrm>
          <a:prstGeom prst="rect">
            <a:avLst/>
          </a:prstGeom>
        </p:spPr>
      </p:pic>
      <p:pic>
        <p:nvPicPr>
          <p:cNvPr id="36" name="Image 35">
            <a:extLst>
              <a:ext uri="{FF2B5EF4-FFF2-40B4-BE49-F238E27FC236}">
                <a16:creationId xmlns:a16="http://schemas.microsoft.com/office/drawing/2014/main" id="{D108412D-7B7B-ED4B-ACA8-2F48DB635D2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58714" y="2799572"/>
            <a:ext cx="891071" cy="1113838"/>
          </a:xfrm>
          <a:prstGeom prst="rect">
            <a:avLst/>
          </a:prstGeom>
        </p:spPr>
      </p:pic>
      <p:sp>
        <p:nvSpPr>
          <p:cNvPr id="43" name="Rectangle 42">
            <a:extLst>
              <a:ext uri="{FF2B5EF4-FFF2-40B4-BE49-F238E27FC236}">
                <a16:creationId xmlns:a16="http://schemas.microsoft.com/office/drawing/2014/main" id="{C640D96A-7CC6-AA4A-A24A-178B56D96592}"/>
              </a:ext>
            </a:extLst>
          </p:cNvPr>
          <p:cNvSpPr/>
          <p:nvPr/>
        </p:nvSpPr>
        <p:spPr>
          <a:xfrm>
            <a:off x="0" y="367118"/>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44" name="Rectangle 43">
            <a:extLst>
              <a:ext uri="{FF2B5EF4-FFF2-40B4-BE49-F238E27FC236}">
                <a16:creationId xmlns:a16="http://schemas.microsoft.com/office/drawing/2014/main" id="{05653D51-C77B-A747-844C-BB26EE480D23}"/>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62" name="Rectangle 61">
            <a:extLst>
              <a:ext uri="{FF2B5EF4-FFF2-40B4-BE49-F238E27FC236}">
                <a16:creationId xmlns:a16="http://schemas.microsoft.com/office/drawing/2014/main" id="{05193CC9-1ACD-5043-B4C2-6944FCD946FE}"/>
              </a:ext>
            </a:extLst>
          </p:cNvPr>
          <p:cNvSpPr/>
          <p:nvPr/>
        </p:nvSpPr>
        <p:spPr>
          <a:xfrm>
            <a:off x="1149928" y="363654"/>
            <a:ext cx="4392785" cy="364107"/>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63" name="Rectangle 62">
            <a:extLst>
              <a:ext uri="{FF2B5EF4-FFF2-40B4-BE49-F238E27FC236}">
                <a16:creationId xmlns:a16="http://schemas.microsoft.com/office/drawing/2014/main" id="{921136D0-99EA-B945-9522-5F85AB60D607}"/>
              </a:ext>
            </a:extLst>
          </p:cNvPr>
          <p:cNvSpPr/>
          <p:nvPr/>
        </p:nvSpPr>
        <p:spPr>
          <a:xfrm>
            <a:off x="1149928" y="365368"/>
            <a:ext cx="4392786" cy="369332"/>
          </a:xfrm>
          <a:prstGeom prst="rect">
            <a:avLst/>
          </a:prstGeom>
        </p:spPr>
        <p:txBody>
          <a:bodyPr wrap="square">
            <a:spAutoFit/>
          </a:bodyPr>
          <a:lstStyle/>
          <a:p>
            <a:r>
              <a:rPr lang="fr-FR" dirty="0"/>
              <a:t>Les 3 dimensions de la technologie</a:t>
            </a:r>
          </a:p>
        </p:txBody>
      </p:sp>
      <p:grpSp>
        <p:nvGrpSpPr>
          <p:cNvPr id="27" name="Grouper 26"/>
          <p:cNvGrpSpPr/>
          <p:nvPr/>
        </p:nvGrpSpPr>
        <p:grpSpPr>
          <a:xfrm>
            <a:off x="4055387" y="2912669"/>
            <a:ext cx="1008112" cy="1028274"/>
            <a:chOff x="4055387" y="2912669"/>
            <a:chExt cx="1008112" cy="1028274"/>
          </a:xfrm>
        </p:grpSpPr>
        <p:sp>
          <p:nvSpPr>
            <p:cNvPr id="28" name="Ellipse 27"/>
            <p:cNvSpPr>
              <a:spLocks/>
            </p:cNvSpPr>
            <p:nvPr/>
          </p:nvSpPr>
          <p:spPr>
            <a:xfrm>
              <a:off x="4055387" y="2912669"/>
              <a:ext cx="1008112" cy="1028274"/>
            </a:xfrm>
            <a:prstGeom prst="ellipse">
              <a:avLst/>
            </a:prstGeom>
          </p:spPr>
          <p:style>
            <a:lnRef idx="0">
              <a:schemeClr val="accent1"/>
            </a:lnRef>
            <a:fillRef idx="3">
              <a:schemeClr val="accent1"/>
            </a:fillRef>
            <a:effectRef idx="3">
              <a:schemeClr val="accent1"/>
            </a:effectRef>
            <a:fontRef idx="minor">
              <a:schemeClr val="lt1"/>
            </a:fontRef>
          </p:style>
          <p:txBody>
            <a:bodyPr lIns="36000" tIns="0" rIns="36000" bIns="0" rtlCol="0" anchor="ctr"/>
            <a:lstStyle/>
            <a:p>
              <a:pPr algn="ctr"/>
              <a:r>
                <a:rPr lang="fr-FR" sz="1600" b="1" dirty="0"/>
                <a:t>Produit</a:t>
              </a:r>
              <a:endParaRPr lang="fr-FR" sz="800" dirty="0"/>
            </a:p>
          </p:txBody>
        </p:sp>
        <p:pic>
          <p:nvPicPr>
            <p:cNvPr id="31" name="Image 30">
              <a:extLst>
                <a:ext uri="{FF2B5EF4-FFF2-40B4-BE49-F238E27FC236}">
                  <a16:creationId xmlns:a16="http://schemas.microsoft.com/office/drawing/2014/main" id="{89F4381B-14FA-514E-BCB1-6C252E8C4D0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242046" y="2987459"/>
              <a:ext cx="537971" cy="333801"/>
            </a:xfrm>
            <a:prstGeom prst="rect">
              <a:avLst/>
            </a:prstGeom>
          </p:spPr>
        </p:pic>
        <p:pic>
          <p:nvPicPr>
            <p:cNvPr id="38" name="Image 3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425523" y="3503262"/>
              <a:ext cx="571443" cy="410148"/>
            </a:xfrm>
            <a:prstGeom prst="rect">
              <a:avLst/>
            </a:prstGeom>
          </p:spPr>
        </p:pic>
        <p:pic>
          <p:nvPicPr>
            <p:cNvPr id="39" name="Image 38"/>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4057546" y="3469534"/>
              <a:ext cx="483235" cy="399195"/>
            </a:xfrm>
            <a:prstGeom prst="rect">
              <a:avLst/>
            </a:prstGeom>
          </p:spPr>
        </p:pic>
      </p:grpSp>
      <p:sp>
        <p:nvSpPr>
          <p:cNvPr id="40" name="Rectangle 39"/>
          <p:cNvSpPr/>
          <p:nvPr/>
        </p:nvSpPr>
        <p:spPr>
          <a:xfrm>
            <a:off x="6541825" y="709636"/>
            <a:ext cx="2660085" cy="1015663"/>
          </a:xfrm>
          <a:prstGeom prst="rect">
            <a:avLst/>
          </a:prstGeom>
        </p:spPr>
        <p:txBody>
          <a:bodyPr wrap="square">
            <a:spAutoFit/>
          </a:bodyPr>
          <a:lstStyle/>
          <a:p>
            <a:r>
              <a:rPr lang="fr-FR" sz="1200" b="1" dirty="0"/>
              <a:t>Décompose un produit </a:t>
            </a:r>
            <a:r>
              <a:rPr lang="fr-FR" sz="1200" dirty="0"/>
              <a:t>en éléments fonctionnels ou matériels. </a:t>
            </a:r>
          </a:p>
          <a:p>
            <a:r>
              <a:rPr lang="fr-FR" sz="1200" dirty="0"/>
              <a:t>Elle montre comment un assemblage ordonné de fonctions simples peut en définir l’usage.</a:t>
            </a:r>
            <a:endParaRPr lang="fr-FR" sz="1200" b="1" dirty="0"/>
          </a:p>
        </p:txBody>
      </p:sp>
      <p:sp>
        <p:nvSpPr>
          <p:cNvPr id="41" name="Rectangle 40"/>
          <p:cNvSpPr/>
          <p:nvPr/>
        </p:nvSpPr>
        <p:spPr>
          <a:xfrm>
            <a:off x="121397" y="4601980"/>
            <a:ext cx="2483650" cy="1569660"/>
          </a:xfrm>
          <a:prstGeom prst="rect">
            <a:avLst/>
          </a:prstGeom>
        </p:spPr>
        <p:txBody>
          <a:bodyPr wrap="square">
            <a:spAutoFit/>
          </a:bodyPr>
          <a:lstStyle/>
          <a:p>
            <a:r>
              <a:rPr lang="fr-FR" sz="1200" b="1" dirty="0"/>
              <a:t>Analyse des produits du passé dans leurs perfectionnements successifs</a:t>
            </a:r>
            <a:r>
              <a:rPr lang="fr-FR" sz="1200" dirty="0"/>
              <a:t>, dans l’évolution de leurs usages : quelles sont les techniques héritées, quelles sont les évolutions et quels sont les éléments constitutifs existants qui permettent d’obtenir une génération de produits ? </a:t>
            </a:r>
          </a:p>
        </p:txBody>
      </p:sp>
      <p:sp>
        <p:nvSpPr>
          <p:cNvPr id="42" name="Rectangle 41"/>
          <p:cNvSpPr/>
          <p:nvPr/>
        </p:nvSpPr>
        <p:spPr>
          <a:xfrm>
            <a:off x="169333" y="795870"/>
            <a:ext cx="2306241" cy="2308324"/>
          </a:xfrm>
          <a:prstGeom prst="rect">
            <a:avLst/>
          </a:prstGeom>
        </p:spPr>
        <p:txBody>
          <a:bodyPr wrap="square">
            <a:spAutoFit/>
          </a:bodyPr>
          <a:lstStyle/>
          <a:p>
            <a:pPr lvl="0">
              <a:defRPr/>
            </a:pPr>
            <a:r>
              <a:rPr lang="fr-FR" sz="1200" dirty="0"/>
              <a:t>Explicite les </a:t>
            </a:r>
            <a:r>
              <a:rPr lang="fr-FR" sz="1200" b="1" dirty="0"/>
              <a:t>logiques d’invention </a:t>
            </a:r>
            <a:r>
              <a:rPr lang="fr-FR" sz="1200" dirty="0"/>
              <a:t>et de conception de nouveaux produits.</a:t>
            </a:r>
          </a:p>
          <a:p>
            <a:pPr lvl="0">
              <a:defRPr/>
            </a:pPr>
            <a:r>
              <a:rPr lang="fr-FR" sz="1200" dirty="0"/>
              <a:t>Elle s'intéresse aux techniques et aux procédés nécessaires à leur création, de leur conception à leur réalisation et jusqu’à leur retrait.</a:t>
            </a:r>
          </a:p>
          <a:p>
            <a:pPr lvl="0">
              <a:defRPr/>
            </a:pPr>
            <a:r>
              <a:rPr lang="fr-FR" sz="1200" dirty="0"/>
              <a:t>Elle mobilise les technologies du numérique tout au long du processus de création d’un nouveau produit.</a:t>
            </a:r>
          </a:p>
        </p:txBody>
      </p:sp>
      <p:sp>
        <p:nvSpPr>
          <p:cNvPr id="5" name="Rectangle 4"/>
          <p:cNvSpPr/>
          <p:nvPr/>
        </p:nvSpPr>
        <p:spPr>
          <a:xfrm>
            <a:off x="6148175" y="5253380"/>
            <a:ext cx="2585570" cy="1569660"/>
          </a:xfrm>
          <a:prstGeom prst="rect">
            <a:avLst/>
          </a:prstGeom>
        </p:spPr>
        <p:txBody>
          <a:bodyPr wrap="square">
            <a:spAutoFit/>
          </a:bodyPr>
          <a:lstStyle/>
          <a:p>
            <a:r>
              <a:rPr lang="fr-FR" sz="1200" dirty="0"/>
              <a:t>S’intéresse à l’impact de la création d’un produit et de son usage, tout au long de sa vie, sur son environnement, dans toutes ses dimensions technologiques et sociales. On y trouve les </a:t>
            </a:r>
            <a:r>
              <a:rPr lang="fr-FR" sz="1200" b="1" dirty="0"/>
              <a:t>préoccupations liées au développement durable et l’</a:t>
            </a:r>
            <a:r>
              <a:rPr lang="fr-FR" sz="1200" b="1" dirty="0" err="1"/>
              <a:t>éco-conception</a:t>
            </a:r>
            <a:r>
              <a:rPr lang="fr-FR" sz="1200" b="1" dirty="0"/>
              <a:t>.</a:t>
            </a:r>
          </a:p>
        </p:txBody>
      </p:sp>
      <p:cxnSp>
        <p:nvCxnSpPr>
          <p:cNvPr id="47" name="Connecteur droit 46"/>
          <p:cNvCxnSpPr>
            <a:cxnSpLocks/>
          </p:cNvCxnSpPr>
          <p:nvPr/>
        </p:nvCxnSpPr>
        <p:spPr>
          <a:xfrm>
            <a:off x="2346741" y="2145559"/>
            <a:ext cx="860084" cy="435081"/>
          </a:xfrm>
          <a:prstGeom prst="line">
            <a:avLst/>
          </a:prstGeom>
          <a:ln>
            <a:solidFill>
              <a:srgbClr val="CFB5F6"/>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48" name="Connecteur droit 47"/>
          <p:cNvCxnSpPr>
            <a:cxnSpLocks/>
          </p:cNvCxnSpPr>
          <p:nvPr/>
        </p:nvCxnSpPr>
        <p:spPr>
          <a:xfrm flipH="1">
            <a:off x="5542713" y="1291535"/>
            <a:ext cx="963920" cy="864731"/>
          </a:xfrm>
          <a:prstGeom prst="line">
            <a:avLst/>
          </a:prstGeom>
          <a:ln>
            <a:solidFill>
              <a:srgbClr val="EB9998"/>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49" name="Connecteur droit 48"/>
          <p:cNvCxnSpPr>
            <a:cxnSpLocks/>
          </p:cNvCxnSpPr>
          <p:nvPr/>
        </p:nvCxnSpPr>
        <p:spPr>
          <a:xfrm flipV="1">
            <a:off x="2528825" y="4483947"/>
            <a:ext cx="918802" cy="735753"/>
          </a:xfrm>
          <a:prstGeom prst="line">
            <a:avLst/>
          </a:prstGeom>
          <a:ln>
            <a:solidFill>
              <a:srgbClr val="CAF27F"/>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50" name="Connecteur droit 49"/>
          <p:cNvCxnSpPr>
            <a:cxnSpLocks/>
          </p:cNvCxnSpPr>
          <p:nvPr/>
        </p:nvCxnSpPr>
        <p:spPr>
          <a:xfrm flipH="1" flipV="1">
            <a:off x="5322245" y="4878970"/>
            <a:ext cx="811886" cy="861916"/>
          </a:xfrm>
          <a:prstGeom prst="line">
            <a:avLst/>
          </a:prstGeom>
          <a:ln>
            <a:solidFill>
              <a:srgbClr val="CAF27F"/>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2346741" y="922867"/>
            <a:ext cx="0" cy="1392766"/>
          </a:xfrm>
          <a:prstGeom prst="line">
            <a:avLst/>
          </a:prstGeom>
          <a:ln>
            <a:solidFill>
              <a:srgbClr val="CFB5F6"/>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64" name="Connecteur droit 63"/>
          <p:cNvCxnSpPr/>
          <p:nvPr/>
        </p:nvCxnSpPr>
        <p:spPr>
          <a:xfrm>
            <a:off x="6506633" y="770469"/>
            <a:ext cx="0" cy="973670"/>
          </a:xfrm>
          <a:prstGeom prst="line">
            <a:avLst/>
          </a:prstGeom>
          <a:ln>
            <a:solidFill>
              <a:srgbClr val="EB9998"/>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65" name="Connecteur droit 64"/>
          <p:cNvCxnSpPr/>
          <p:nvPr/>
        </p:nvCxnSpPr>
        <p:spPr>
          <a:xfrm flipV="1">
            <a:off x="2519562" y="4648996"/>
            <a:ext cx="0" cy="1522644"/>
          </a:xfrm>
          <a:prstGeom prst="line">
            <a:avLst/>
          </a:prstGeom>
          <a:ln>
            <a:solidFill>
              <a:srgbClr val="CAF27F"/>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66" name="Connecteur droit 65"/>
          <p:cNvCxnSpPr/>
          <p:nvPr/>
        </p:nvCxnSpPr>
        <p:spPr>
          <a:xfrm flipV="1">
            <a:off x="6148175" y="5384800"/>
            <a:ext cx="0" cy="1438241"/>
          </a:xfrm>
          <a:prstGeom prst="line">
            <a:avLst/>
          </a:prstGeom>
          <a:ln>
            <a:solidFill>
              <a:srgbClr val="CAF27F"/>
            </a:solidFill>
            <a:tailEnd type="none" w="lg" len="lg"/>
          </a:ln>
          <a:effectLst/>
        </p:spPr>
        <p:style>
          <a:lnRef idx="2">
            <a:schemeClr val="accent1"/>
          </a:lnRef>
          <a:fillRef idx="0">
            <a:schemeClr val="accent1"/>
          </a:fillRef>
          <a:effectRef idx="1">
            <a:schemeClr val="accent1"/>
          </a:effectRef>
          <a:fontRef idx="minor">
            <a:schemeClr val="tx1"/>
          </a:fontRef>
        </p:style>
      </p:cxnSp>
      <p:pic>
        <p:nvPicPr>
          <p:cNvPr id="45" name="Image 4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Tree>
    <p:extLst>
      <p:ext uri="{BB962C8B-B14F-4D97-AF65-F5344CB8AC3E}">
        <p14:creationId xmlns:p14="http://schemas.microsoft.com/office/powerpoint/2010/main" val="429935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à coins arrondis 98"/>
          <p:cNvSpPr/>
          <p:nvPr/>
        </p:nvSpPr>
        <p:spPr>
          <a:xfrm>
            <a:off x="3206825" y="841699"/>
            <a:ext cx="2563855" cy="5753633"/>
          </a:xfrm>
          <a:prstGeom prst="roundRect">
            <a:avLst>
              <a:gd name="adj" fmla="val 0"/>
            </a:avLst>
          </a:prstGeom>
          <a:solidFill>
            <a:schemeClr val="bg1">
              <a:lumMod val="8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fr-FR" dirty="0"/>
              <a:t>Communiquer</a:t>
            </a:r>
          </a:p>
          <a:p>
            <a:pPr algn="ctr"/>
            <a:endParaRPr lang="fr-FR" sz="1400" dirty="0"/>
          </a:p>
        </p:txBody>
      </p:sp>
      <p:graphicFrame>
        <p:nvGraphicFramePr>
          <p:cNvPr id="30" name="Diagramme 29"/>
          <p:cNvGraphicFramePr>
            <a:graphicFrameLocks/>
          </p:cNvGraphicFramePr>
          <p:nvPr>
            <p:custDataLst>
              <p:tags r:id="rId1"/>
            </p:custDataLst>
            <p:extLst>
              <p:ext uri="{D42A27DB-BD31-4B8C-83A1-F6EECF244321}">
                <p14:modId xmlns:p14="http://schemas.microsoft.com/office/powerpoint/2010/main" val="903788791"/>
              </p:ext>
            </p:extLst>
          </p:nvPr>
        </p:nvGraphicFramePr>
        <p:xfrm>
          <a:off x="1507015" y="1230822"/>
          <a:ext cx="6400800" cy="44395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3" name="Grouper 13"/>
          <p:cNvGrpSpPr/>
          <p:nvPr/>
        </p:nvGrpSpPr>
        <p:grpSpPr>
          <a:xfrm>
            <a:off x="2221577" y="1089520"/>
            <a:ext cx="4752528" cy="4680000"/>
            <a:chOff x="2267744" y="1629320"/>
            <a:chExt cx="4752528" cy="4680000"/>
          </a:xfrm>
        </p:grpSpPr>
        <p:sp>
          <p:nvSpPr>
            <p:cNvPr id="54" name="Arc plein 53"/>
            <p:cNvSpPr>
              <a:spLocks noChangeAspect="1"/>
            </p:cNvSpPr>
            <p:nvPr/>
          </p:nvSpPr>
          <p:spPr>
            <a:xfrm>
              <a:off x="2267744" y="1629320"/>
              <a:ext cx="4752528" cy="4680000"/>
            </a:xfrm>
            <a:prstGeom prst="blockArc">
              <a:avLst>
                <a:gd name="adj1" fmla="val 9089204"/>
                <a:gd name="adj2" fmla="val 16074985"/>
                <a:gd name="adj3" fmla="val 6260"/>
              </a:avLst>
            </a:prstGeom>
            <a:solidFill>
              <a:srgbClr val="CFB5F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5" name="Rectangle 54"/>
            <p:cNvSpPr/>
            <p:nvPr/>
          </p:nvSpPr>
          <p:spPr>
            <a:xfrm rot="17649249">
              <a:off x="2142214" y="2502897"/>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000" dirty="0"/>
                <a:t>générique</a:t>
              </a:r>
              <a:endParaRPr lang="fr-FR" sz="2000" b="1" dirty="0">
                <a:ln w="17780" cmpd="sng">
                  <a:noFill/>
                  <a:prstDash val="solid"/>
                  <a:miter lim="800000"/>
                </a:ln>
                <a:effectLst>
                  <a:outerShdw blurRad="50800" algn="tl" rotWithShape="0">
                    <a:srgbClr val="000000"/>
                  </a:outerShdw>
                </a:effectLst>
              </a:endParaRPr>
            </a:p>
          </p:txBody>
        </p:sp>
      </p:grpSp>
      <p:grpSp>
        <p:nvGrpSpPr>
          <p:cNvPr id="56" name="Grouper 14"/>
          <p:cNvGrpSpPr/>
          <p:nvPr/>
        </p:nvGrpSpPr>
        <p:grpSpPr>
          <a:xfrm>
            <a:off x="2221577" y="1089000"/>
            <a:ext cx="4752528" cy="4680000"/>
            <a:chOff x="2267744" y="1628800"/>
            <a:chExt cx="4752528" cy="4680000"/>
          </a:xfrm>
        </p:grpSpPr>
        <p:sp>
          <p:nvSpPr>
            <p:cNvPr id="57" name="Arc plein 56"/>
            <p:cNvSpPr>
              <a:spLocks noChangeAspect="1"/>
            </p:cNvSpPr>
            <p:nvPr/>
          </p:nvSpPr>
          <p:spPr>
            <a:xfrm>
              <a:off x="2267744" y="1628800"/>
              <a:ext cx="4752528" cy="4680000"/>
            </a:xfrm>
            <a:prstGeom prst="blockArc">
              <a:avLst>
                <a:gd name="adj1" fmla="val 16243136"/>
                <a:gd name="adj2" fmla="val 1708246"/>
                <a:gd name="adj3" fmla="val 6294"/>
              </a:avLst>
            </a:prstGeom>
            <a:solidFill>
              <a:srgbClr val="EB999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8" name="Rectangle 57"/>
            <p:cNvSpPr/>
            <p:nvPr/>
          </p:nvSpPr>
          <p:spPr>
            <a:xfrm rot="3922000">
              <a:off x="4381533" y="2531708"/>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000" dirty="0"/>
                <a:t>structurale</a:t>
              </a:r>
              <a:endParaRPr lang="fr-FR" sz="2000" b="1" dirty="0">
                <a:ln w="17780" cmpd="sng">
                  <a:noFill/>
                  <a:prstDash val="solid"/>
                  <a:miter lim="800000"/>
                </a:ln>
                <a:effectLst>
                  <a:outerShdw blurRad="50800" algn="tl" rotWithShape="0">
                    <a:srgbClr val="000000"/>
                  </a:outerShdw>
                </a:effectLst>
              </a:endParaRPr>
            </a:p>
          </p:txBody>
        </p:sp>
      </p:grpSp>
      <p:grpSp>
        <p:nvGrpSpPr>
          <p:cNvPr id="59" name="Grouper 15"/>
          <p:cNvGrpSpPr/>
          <p:nvPr/>
        </p:nvGrpSpPr>
        <p:grpSpPr>
          <a:xfrm>
            <a:off x="2221577" y="1089000"/>
            <a:ext cx="4752528" cy="4680000"/>
            <a:chOff x="2267744" y="1628800"/>
            <a:chExt cx="4752528" cy="4680000"/>
          </a:xfrm>
        </p:grpSpPr>
        <p:sp>
          <p:nvSpPr>
            <p:cNvPr id="60" name="Arc plein 59"/>
            <p:cNvSpPr>
              <a:spLocks noChangeAspect="1"/>
            </p:cNvSpPr>
            <p:nvPr/>
          </p:nvSpPr>
          <p:spPr>
            <a:xfrm>
              <a:off x="2267744" y="1628800"/>
              <a:ext cx="4752528" cy="4680000"/>
            </a:xfrm>
            <a:prstGeom prst="blockArc">
              <a:avLst>
                <a:gd name="adj1" fmla="val 1861844"/>
                <a:gd name="adj2" fmla="val 8908633"/>
                <a:gd name="adj3" fmla="val 6418"/>
              </a:avLst>
            </a:prstGeom>
            <a:solidFill>
              <a:srgbClr val="CAF2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61" name="Rectangle 60"/>
            <p:cNvSpPr/>
            <p:nvPr/>
          </p:nvSpPr>
          <p:spPr>
            <a:xfrm>
              <a:off x="2843808" y="3645024"/>
              <a:ext cx="3572331" cy="2549897"/>
            </a:xfrm>
            <a:prstGeom prst="rect">
              <a:avLst/>
            </a:prstGeom>
            <a:noFill/>
          </p:spPr>
          <p:txBody>
            <a:bodyPr spcFirstLastPara="1" wrap="none" lIns="91440" tIns="45720" rIns="91440" bIns="45720" numCol="1">
              <a:prstTxWarp prst="textArchDown">
                <a:avLst/>
              </a:prstTxWarp>
              <a:spAutoFit/>
            </a:bodyPr>
            <a:lstStyle/>
            <a:p>
              <a:pPr algn="ctr"/>
              <a:r>
                <a:rPr lang="fr-FR" sz="2000" dirty="0"/>
                <a:t>génétique et générale</a:t>
              </a:r>
            </a:p>
          </p:txBody>
        </p:sp>
      </p:grpSp>
      <p:grpSp>
        <p:nvGrpSpPr>
          <p:cNvPr id="2" name="Grouper 1"/>
          <p:cNvGrpSpPr/>
          <p:nvPr/>
        </p:nvGrpSpPr>
        <p:grpSpPr>
          <a:xfrm>
            <a:off x="167733" y="888727"/>
            <a:ext cx="3039092" cy="1691913"/>
            <a:chOff x="167733" y="888727"/>
            <a:chExt cx="3039092" cy="1691913"/>
          </a:xfrm>
        </p:grpSpPr>
        <p:sp>
          <p:nvSpPr>
            <p:cNvPr id="29" name="Rectangle à coins arrondis 28">
              <a:extLst>
                <a:ext uri="{FF2B5EF4-FFF2-40B4-BE49-F238E27FC236}">
                  <a16:creationId xmlns:a16="http://schemas.microsoft.com/office/drawing/2014/main" id="{ECD932DB-F27B-174D-8B4E-9FBA081605A1}"/>
                </a:ext>
              </a:extLst>
            </p:cNvPr>
            <p:cNvSpPr/>
            <p:nvPr/>
          </p:nvSpPr>
          <p:spPr>
            <a:xfrm>
              <a:off x="167733" y="888727"/>
              <a:ext cx="2399136" cy="499367"/>
            </a:xfrm>
            <a:prstGeom prst="roundRect">
              <a:avLst>
                <a:gd name="adj" fmla="val 0"/>
              </a:avLst>
            </a:prstGeom>
            <a:solidFill>
              <a:srgbClr val="CFB5F6">
                <a:alpha val="41000"/>
              </a:srgbClr>
            </a:solidFill>
            <a:ln>
              <a:solidFill>
                <a:srgbClr val="CFB5F6"/>
              </a:solidFill>
            </a:ln>
          </p:spPr>
          <p:style>
            <a:lnRef idx="2">
              <a:schemeClr val="accent1"/>
            </a:lnRef>
            <a:fillRef idx="1">
              <a:schemeClr val="lt1"/>
            </a:fillRef>
            <a:effectRef idx="0">
              <a:schemeClr val="accent1"/>
            </a:effectRef>
            <a:fontRef idx="minor">
              <a:schemeClr val="dk1"/>
            </a:fontRef>
          </p:style>
          <p:txBody>
            <a:bodyPr lIns="0" tIns="0" rIns="0" bIns="0" rtlCol="0" anchor="t"/>
            <a:lstStyle/>
            <a:p>
              <a:pPr algn="ctr"/>
              <a:r>
                <a:rPr lang="fr-FR" sz="1200" dirty="0"/>
                <a:t>Imaginer, créer, concevoir, réaliser, les produits de demain</a:t>
              </a:r>
            </a:p>
          </p:txBody>
        </p:sp>
        <p:cxnSp>
          <p:nvCxnSpPr>
            <p:cNvPr id="70" name="Connecteur droit 69"/>
            <p:cNvCxnSpPr>
              <a:cxnSpLocks/>
            </p:cNvCxnSpPr>
            <p:nvPr/>
          </p:nvCxnSpPr>
          <p:spPr>
            <a:xfrm>
              <a:off x="1560235" y="1388833"/>
              <a:ext cx="1646590" cy="1191807"/>
            </a:xfrm>
            <a:prstGeom prst="line">
              <a:avLst/>
            </a:prstGeom>
            <a:ln>
              <a:solidFill>
                <a:srgbClr val="CFB5F6"/>
              </a:solidFill>
              <a:tailEnd type="oval" w="lg" len="lg"/>
            </a:ln>
            <a:effectLst/>
          </p:spPr>
          <p:style>
            <a:lnRef idx="2">
              <a:schemeClr val="accent1"/>
            </a:lnRef>
            <a:fillRef idx="0">
              <a:schemeClr val="accent1"/>
            </a:fillRef>
            <a:effectRef idx="1">
              <a:schemeClr val="accent1"/>
            </a:effectRef>
            <a:fontRef idx="minor">
              <a:schemeClr val="tx1"/>
            </a:fontRef>
          </p:style>
        </p:cxnSp>
      </p:grpSp>
      <p:grpSp>
        <p:nvGrpSpPr>
          <p:cNvPr id="4" name="Grouper 3"/>
          <p:cNvGrpSpPr/>
          <p:nvPr/>
        </p:nvGrpSpPr>
        <p:grpSpPr>
          <a:xfrm>
            <a:off x="176577" y="4483947"/>
            <a:ext cx="3271050" cy="1083733"/>
            <a:chOff x="176577" y="4483947"/>
            <a:chExt cx="3271050" cy="1083733"/>
          </a:xfrm>
        </p:grpSpPr>
        <p:sp>
          <p:nvSpPr>
            <p:cNvPr id="34" name="Rectangle à coins arrondis 33">
              <a:extLst>
                <a:ext uri="{FF2B5EF4-FFF2-40B4-BE49-F238E27FC236}">
                  <a16:creationId xmlns:a16="http://schemas.microsoft.com/office/drawing/2014/main" id="{0FCBF91A-700F-1F4F-8D40-88144C6EEE31}"/>
                </a:ext>
              </a:extLst>
            </p:cNvPr>
            <p:cNvSpPr/>
            <p:nvPr/>
          </p:nvSpPr>
          <p:spPr>
            <a:xfrm>
              <a:off x="176577" y="5079999"/>
              <a:ext cx="2538000" cy="487681"/>
            </a:xfrm>
            <a:prstGeom prst="roundRect">
              <a:avLst>
                <a:gd name="adj" fmla="val 0"/>
              </a:avLst>
            </a:prstGeom>
            <a:solidFill>
              <a:srgbClr val="CAF27F">
                <a:alpha val="41000"/>
              </a:srgbClr>
            </a:solidFill>
            <a:ln>
              <a:solidFill>
                <a:srgbClr val="BEE76D"/>
              </a:solidFill>
            </a:ln>
          </p:spPr>
          <p:style>
            <a:lnRef idx="2">
              <a:schemeClr val="accent1"/>
            </a:lnRef>
            <a:fillRef idx="1">
              <a:schemeClr val="lt1"/>
            </a:fillRef>
            <a:effectRef idx="0">
              <a:schemeClr val="accent1"/>
            </a:effectRef>
            <a:fontRef idx="minor">
              <a:schemeClr val="dk1"/>
            </a:fontRef>
          </p:style>
          <p:txBody>
            <a:bodyPr lIns="0" tIns="0" rIns="0" bIns="0" rtlCol="0" anchor="t"/>
            <a:lstStyle/>
            <a:p>
              <a:pPr algn="ctr"/>
              <a:r>
                <a:rPr lang="fr-FR" sz="1200" dirty="0"/>
                <a:t>Replacer et interroger des produits dans leur environnement socioculturel</a:t>
              </a:r>
            </a:p>
          </p:txBody>
        </p:sp>
        <p:cxnSp>
          <p:nvCxnSpPr>
            <p:cNvPr id="74" name="Connecteur droit 73"/>
            <p:cNvCxnSpPr>
              <a:cxnSpLocks/>
            </p:cNvCxnSpPr>
            <p:nvPr/>
          </p:nvCxnSpPr>
          <p:spPr>
            <a:xfrm flipV="1">
              <a:off x="2714577" y="4483947"/>
              <a:ext cx="733050" cy="596052"/>
            </a:xfrm>
            <a:prstGeom prst="line">
              <a:avLst/>
            </a:prstGeom>
            <a:ln>
              <a:solidFill>
                <a:srgbClr val="CAF27F"/>
              </a:solidFill>
              <a:tailEnd type="oval" w="lg" len="lg"/>
            </a:ln>
            <a:effectLst/>
          </p:spPr>
          <p:style>
            <a:lnRef idx="2">
              <a:schemeClr val="accent1"/>
            </a:lnRef>
            <a:fillRef idx="0">
              <a:schemeClr val="accent1"/>
            </a:fillRef>
            <a:effectRef idx="1">
              <a:schemeClr val="accent1"/>
            </a:effectRef>
            <a:fontRef idx="minor">
              <a:schemeClr val="tx1"/>
            </a:fontRef>
          </p:style>
        </p:cxnSp>
      </p:grpSp>
      <p:pic>
        <p:nvPicPr>
          <p:cNvPr id="32" name="Image 31">
            <a:extLst>
              <a:ext uri="{FF2B5EF4-FFF2-40B4-BE49-F238E27FC236}">
                <a16:creationId xmlns:a16="http://schemas.microsoft.com/office/drawing/2014/main" id="{D3F3CF5B-8ADF-A142-8D09-A02B00F1DF4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6642" y="2005574"/>
            <a:ext cx="1595470" cy="1994338"/>
          </a:xfrm>
          <a:prstGeom prst="rect">
            <a:avLst/>
          </a:prstGeom>
        </p:spPr>
      </p:pic>
      <p:grpSp>
        <p:nvGrpSpPr>
          <p:cNvPr id="3" name="Grouper 2"/>
          <p:cNvGrpSpPr/>
          <p:nvPr/>
        </p:nvGrpSpPr>
        <p:grpSpPr>
          <a:xfrm>
            <a:off x="5542713" y="82875"/>
            <a:ext cx="3532921" cy="2073391"/>
            <a:chOff x="5542713" y="82875"/>
            <a:chExt cx="3532921" cy="2073391"/>
          </a:xfrm>
        </p:grpSpPr>
        <p:cxnSp>
          <p:nvCxnSpPr>
            <p:cNvPr id="84" name="Connecteur droit 83"/>
            <p:cNvCxnSpPr>
              <a:cxnSpLocks/>
            </p:cNvCxnSpPr>
            <p:nvPr/>
          </p:nvCxnSpPr>
          <p:spPr>
            <a:xfrm flipH="1">
              <a:off x="5542713" y="867718"/>
              <a:ext cx="1437872" cy="1288548"/>
            </a:xfrm>
            <a:prstGeom prst="line">
              <a:avLst/>
            </a:prstGeom>
            <a:ln>
              <a:solidFill>
                <a:srgbClr val="EB9998"/>
              </a:solidFill>
              <a:tailEnd type="oval" w="lg" len="lg"/>
            </a:ln>
            <a:effectLst/>
          </p:spPr>
          <p:style>
            <a:lnRef idx="2">
              <a:schemeClr val="accent1"/>
            </a:lnRef>
            <a:fillRef idx="0">
              <a:schemeClr val="accent1"/>
            </a:fillRef>
            <a:effectRef idx="1">
              <a:schemeClr val="accent1"/>
            </a:effectRef>
            <a:fontRef idx="minor">
              <a:schemeClr val="tx1"/>
            </a:fontRef>
          </p:style>
        </p:cxnSp>
        <p:sp>
          <p:nvSpPr>
            <p:cNvPr id="33" name="Rectangle à coins arrondis 32">
              <a:extLst>
                <a:ext uri="{FF2B5EF4-FFF2-40B4-BE49-F238E27FC236}">
                  <a16:creationId xmlns:a16="http://schemas.microsoft.com/office/drawing/2014/main" id="{7E01DD11-62DA-6442-A059-4BB392207F65}"/>
                </a:ext>
              </a:extLst>
            </p:cNvPr>
            <p:cNvSpPr/>
            <p:nvPr/>
          </p:nvSpPr>
          <p:spPr>
            <a:xfrm>
              <a:off x="6638434" y="82875"/>
              <a:ext cx="2437200" cy="758824"/>
            </a:xfrm>
            <a:prstGeom prst="roundRect">
              <a:avLst>
                <a:gd name="adj" fmla="val 0"/>
              </a:avLst>
            </a:prstGeom>
            <a:solidFill>
              <a:srgbClr val="EB9998">
                <a:alpha val="40000"/>
              </a:srgbClr>
            </a:solidFill>
            <a:ln>
              <a:solidFill>
                <a:srgbClr val="EB9998"/>
              </a:solidFill>
            </a:ln>
          </p:spPr>
          <p:style>
            <a:lnRef idx="2">
              <a:schemeClr val="accent1"/>
            </a:lnRef>
            <a:fillRef idx="1">
              <a:schemeClr val="lt1"/>
            </a:fillRef>
            <a:effectRef idx="0">
              <a:schemeClr val="accent1"/>
            </a:effectRef>
            <a:fontRef idx="minor">
              <a:schemeClr val="dk1"/>
            </a:fontRef>
          </p:style>
          <p:txBody>
            <a:bodyPr lIns="0" tIns="36000" rIns="0" bIns="0" rtlCol="0" anchor="t"/>
            <a:lstStyle/>
            <a:p>
              <a:pPr lvl="0" algn="ctr" defTabSz="533400">
                <a:lnSpc>
                  <a:spcPct val="90000"/>
                </a:lnSpc>
                <a:spcBef>
                  <a:spcPct val="0"/>
                </a:spcBef>
                <a:spcAft>
                  <a:spcPct val="35000"/>
                </a:spcAft>
              </a:pPr>
              <a:r>
                <a:rPr lang="fr-FR" sz="1200" dirty="0"/>
                <a:t>Représenter, analyser, modéliser puis simuler les produits existants, comprendre et justifier les solutions constructives</a:t>
              </a:r>
            </a:p>
          </p:txBody>
        </p:sp>
      </p:grpSp>
      <p:pic>
        <p:nvPicPr>
          <p:cNvPr id="35" name="Image 34">
            <a:extLst>
              <a:ext uri="{FF2B5EF4-FFF2-40B4-BE49-F238E27FC236}">
                <a16:creationId xmlns:a16="http://schemas.microsoft.com/office/drawing/2014/main" id="{DA9FC38B-AC4F-264C-8478-16C8463FDD1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92866" y="4629728"/>
            <a:ext cx="1063401" cy="2198455"/>
          </a:xfrm>
          <a:prstGeom prst="rect">
            <a:avLst/>
          </a:prstGeom>
        </p:spPr>
      </p:pic>
      <p:pic>
        <p:nvPicPr>
          <p:cNvPr id="36" name="Image 35">
            <a:extLst>
              <a:ext uri="{FF2B5EF4-FFF2-40B4-BE49-F238E27FC236}">
                <a16:creationId xmlns:a16="http://schemas.microsoft.com/office/drawing/2014/main" id="{D108412D-7B7B-ED4B-ACA8-2F48DB635D2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97596" y="1947458"/>
            <a:ext cx="1796343" cy="2245428"/>
          </a:xfrm>
          <a:prstGeom prst="rect">
            <a:avLst/>
          </a:prstGeom>
        </p:spPr>
      </p:pic>
      <p:sp>
        <p:nvSpPr>
          <p:cNvPr id="43" name="Rectangle 42">
            <a:extLst>
              <a:ext uri="{FF2B5EF4-FFF2-40B4-BE49-F238E27FC236}">
                <a16:creationId xmlns:a16="http://schemas.microsoft.com/office/drawing/2014/main" id="{C640D96A-7CC6-AA4A-A24A-178B56D96592}"/>
              </a:ext>
            </a:extLst>
          </p:cNvPr>
          <p:cNvSpPr/>
          <p:nvPr/>
        </p:nvSpPr>
        <p:spPr>
          <a:xfrm>
            <a:off x="0" y="357593"/>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44" name="Rectangle 43">
            <a:extLst>
              <a:ext uri="{FF2B5EF4-FFF2-40B4-BE49-F238E27FC236}">
                <a16:creationId xmlns:a16="http://schemas.microsoft.com/office/drawing/2014/main" id="{05653D51-C77B-A747-844C-BB26EE480D23}"/>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62" name="Rectangle 61">
            <a:extLst>
              <a:ext uri="{FF2B5EF4-FFF2-40B4-BE49-F238E27FC236}">
                <a16:creationId xmlns:a16="http://schemas.microsoft.com/office/drawing/2014/main" id="{05193CC9-1ACD-5043-B4C2-6944FCD946FE}"/>
              </a:ext>
            </a:extLst>
          </p:cNvPr>
          <p:cNvSpPr/>
          <p:nvPr/>
        </p:nvSpPr>
        <p:spPr>
          <a:xfrm>
            <a:off x="1149928" y="363654"/>
            <a:ext cx="4392785" cy="364107"/>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63" name="Rectangle 62">
            <a:extLst>
              <a:ext uri="{FF2B5EF4-FFF2-40B4-BE49-F238E27FC236}">
                <a16:creationId xmlns:a16="http://schemas.microsoft.com/office/drawing/2014/main" id="{921136D0-99EA-B945-9522-5F85AB60D607}"/>
              </a:ext>
            </a:extLst>
          </p:cNvPr>
          <p:cNvSpPr/>
          <p:nvPr/>
        </p:nvSpPr>
        <p:spPr>
          <a:xfrm>
            <a:off x="1149928" y="365368"/>
            <a:ext cx="4392786" cy="369332"/>
          </a:xfrm>
          <a:prstGeom prst="rect">
            <a:avLst/>
          </a:prstGeom>
        </p:spPr>
        <p:txBody>
          <a:bodyPr wrap="square">
            <a:spAutoFit/>
          </a:bodyPr>
          <a:lstStyle/>
          <a:p>
            <a:r>
              <a:rPr lang="fr-FR" dirty="0"/>
              <a:t>Un positionnement et des activités adaptées</a:t>
            </a:r>
          </a:p>
        </p:txBody>
      </p:sp>
      <p:sp>
        <p:nvSpPr>
          <p:cNvPr id="37" name="Secteurs 36"/>
          <p:cNvSpPr/>
          <p:nvPr>
            <p:custDataLst>
              <p:tags r:id="rId2"/>
            </p:custDataLst>
          </p:nvPr>
        </p:nvSpPr>
        <p:spPr>
          <a:xfrm rot="3362358">
            <a:off x="2760061" y="1578755"/>
            <a:ext cx="3605584" cy="3648803"/>
          </a:xfrm>
          <a:prstGeom prst="pie">
            <a:avLst>
              <a:gd name="adj1" fmla="val 2895744"/>
              <a:gd name="adj2" fmla="val 17752009"/>
            </a:avLst>
          </a:prstGeom>
          <a:solidFill>
            <a:schemeClr val="bg1">
              <a:lumMod val="85000"/>
              <a:alpha val="6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er 26"/>
          <p:cNvGrpSpPr/>
          <p:nvPr/>
        </p:nvGrpSpPr>
        <p:grpSpPr>
          <a:xfrm>
            <a:off x="4055387" y="2912669"/>
            <a:ext cx="1008112" cy="1028274"/>
            <a:chOff x="4055387" y="2912669"/>
            <a:chExt cx="1008112" cy="1028274"/>
          </a:xfrm>
        </p:grpSpPr>
        <p:sp>
          <p:nvSpPr>
            <p:cNvPr id="28" name="Ellipse 27"/>
            <p:cNvSpPr>
              <a:spLocks/>
            </p:cNvSpPr>
            <p:nvPr/>
          </p:nvSpPr>
          <p:spPr>
            <a:xfrm>
              <a:off x="4055387" y="2912669"/>
              <a:ext cx="1008112" cy="1028274"/>
            </a:xfrm>
            <a:prstGeom prst="ellipse">
              <a:avLst/>
            </a:prstGeom>
          </p:spPr>
          <p:style>
            <a:lnRef idx="0">
              <a:schemeClr val="accent1"/>
            </a:lnRef>
            <a:fillRef idx="3">
              <a:schemeClr val="accent1"/>
            </a:fillRef>
            <a:effectRef idx="3">
              <a:schemeClr val="accent1"/>
            </a:effectRef>
            <a:fontRef idx="minor">
              <a:schemeClr val="lt1"/>
            </a:fontRef>
          </p:style>
          <p:txBody>
            <a:bodyPr lIns="36000" tIns="0" rIns="36000" bIns="0" rtlCol="0" anchor="ctr"/>
            <a:lstStyle/>
            <a:p>
              <a:pPr algn="ctr"/>
              <a:r>
                <a:rPr lang="fr-FR" sz="1600" b="1" dirty="0"/>
                <a:t>Produit</a:t>
              </a:r>
              <a:endParaRPr lang="fr-FR" sz="800" dirty="0"/>
            </a:p>
          </p:txBody>
        </p:sp>
        <p:pic>
          <p:nvPicPr>
            <p:cNvPr id="31" name="Image 30">
              <a:extLst>
                <a:ext uri="{FF2B5EF4-FFF2-40B4-BE49-F238E27FC236}">
                  <a16:creationId xmlns:a16="http://schemas.microsoft.com/office/drawing/2014/main" id="{89F4381B-14FA-514E-BCB1-6C252E8C4D0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242046" y="2987459"/>
              <a:ext cx="537971" cy="333801"/>
            </a:xfrm>
            <a:prstGeom prst="rect">
              <a:avLst/>
            </a:prstGeom>
          </p:spPr>
        </p:pic>
        <p:pic>
          <p:nvPicPr>
            <p:cNvPr id="38" name="Image 3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425523" y="3503262"/>
              <a:ext cx="571443" cy="410148"/>
            </a:xfrm>
            <a:prstGeom prst="rect">
              <a:avLst/>
            </a:prstGeom>
          </p:spPr>
        </p:pic>
        <p:pic>
          <p:nvPicPr>
            <p:cNvPr id="39" name="Image 38"/>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4057546" y="3469534"/>
              <a:ext cx="483235" cy="399195"/>
            </a:xfrm>
            <a:prstGeom prst="rect">
              <a:avLst/>
            </a:prstGeom>
          </p:spPr>
        </p:pic>
      </p:grpSp>
      <p:sp>
        <p:nvSpPr>
          <p:cNvPr id="40" name="Forme libre 39"/>
          <p:cNvSpPr/>
          <p:nvPr/>
        </p:nvSpPr>
        <p:spPr>
          <a:xfrm rot="374392">
            <a:off x="3796818" y="2029467"/>
            <a:ext cx="1576588" cy="1239616"/>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prstTxWarp prst="textArchUp">
              <a:avLst>
                <a:gd name="adj" fmla="val 10573653"/>
              </a:avLst>
            </a:prstTxWarp>
            <a:noAutofit/>
          </a:bodyPr>
          <a:lstStyle/>
          <a:p>
            <a:pPr lvl="0" algn="ctr" defTabSz="533400">
              <a:lnSpc>
                <a:spcPct val="90000"/>
              </a:lnSpc>
              <a:spcBef>
                <a:spcPct val="0"/>
              </a:spcBef>
              <a:spcAft>
                <a:spcPct val="35000"/>
              </a:spcAft>
            </a:pPr>
            <a:r>
              <a:rPr lang="fr-FR" sz="3600" dirty="0"/>
              <a:t>STI2D</a:t>
            </a:r>
            <a:endParaRPr lang="fr-FR" sz="3600" kern="1200" dirty="0"/>
          </a:p>
        </p:txBody>
      </p:sp>
    </p:spTree>
    <p:extLst>
      <p:ext uri="{BB962C8B-B14F-4D97-AF65-F5344CB8AC3E}">
        <p14:creationId xmlns:p14="http://schemas.microsoft.com/office/powerpoint/2010/main" val="622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à coins arrondis 98"/>
          <p:cNvSpPr/>
          <p:nvPr/>
        </p:nvSpPr>
        <p:spPr>
          <a:xfrm>
            <a:off x="2904423" y="783802"/>
            <a:ext cx="3386933" cy="5971721"/>
          </a:xfrm>
          <a:prstGeom prst="roundRect">
            <a:avLst>
              <a:gd name="adj" fmla="val 0"/>
            </a:avLst>
          </a:prstGeom>
          <a:solidFill>
            <a:schemeClr val="bg1">
              <a:lumMod val="8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b" anchorCtr="0"/>
          <a:lstStyle/>
          <a:p>
            <a:pPr algn="ctr"/>
            <a:r>
              <a:rPr lang="fr-FR" sz="1400" dirty="0"/>
              <a:t>Communiquer</a:t>
            </a:r>
          </a:p>
          <a:p>
            <a:pPr algn="ctr"/>
            <a:endParaRPr lang="fr-FR" sz="1400" dirty="0"/>
          </a:p>
          <a:p>
            <a:pPr algn="ctr"/>
            <a:endParaRPr lang="fr-FR" sz="1400" dirty="0"/>
          </a:p>
          <a:p>
            <a:pPr algn="ctr"/>
            <a:endParaRPr lang="fr-FR" sz="1400" dirty="0"/>
          </a:p>
        </p:txBody>
      </p:sp>
      <p:sp>
        <p:nvSpPr>
          <p:cNvPr id="34" name="Rectangle à coins arrondis 33">
            <a:extLst>
              <a:ext uri="{FF2B5EF4-FFF2-40B4-BE49-F238E27FC236}">
                <a16:creationId xmlns:a16="http://schemas.microsoft.com/office/drawing/2014/main" id="{0FCBF91A-700F-1F4F-8D40-88144C6EEE31}"/>
              </a:ext>
            </a:extLst>
          </p:cNvPr>
          <p:cNvSpPr/>
          <p:nvPr/>
        </p:nvSpPr>
        <p:spPr>
          <a:xfrm>
            <a:off x="86507" y="5079999"/>
            <a:ext cx="2538000" cy="1125405"/>
          </a:xfrm>
          <a:prstGeom prst="roundRect">
            <a:avLst>
              <a:gd name="adj" fmla="val 0"/>
            </a:avLst>
          </a:prstGeom>
          <a:solidFill>
            <a:srgbClr val="CAF27F">
              <a:alpha val="41000"/>
            </a:srgbClr>
          </a:solidFill>
          <a:ln>
            <a:solidFill>
              <a:srgbClr val="BEE76D"/>
            </a:solidFill>
          </a:ln>
        </p:spPr>
        <p:style>
          <a:lnRef idx="2">
            <a:schemeClr val="accent1"/>
          </a:lnRef>
          <a:fillRef idx="1">
            <a:schemeClr val="lt1"/>
          </a:fillRef>
          <a:effectRef idx="0">
            <a:schemeClr val="accent1"/>
          </a:effectRef>
          <a:fontRef idx="minor">
            <a:schemeClr val="dk1"/>
          </a:fontRef>
        </p:style>
        <p:txBody>
          <a:bodyPr lIns="0" tIns="0" rIns="0" bIns="0" rtlCol="0" anchor="t"/>
          <a:lstStyle/>
          <a:p>
            <a:pPr algn="ctr"/>
            <a:r>
              <a:rPr lang="fr-FR" sz="1200" dirty="0"/>
              <a:t>Replacer et interroger des produits et des pratiques dans leur environnement socioculturel et professionnel</a:t>
            </a:r>
          </a:p>
        </p:txBody>
      </p:sp>
      <p:sp>
        <p:nvSpPr>
          <p:cNvPr id="29" name="Rectangle à coins arrondis 28">
            <a:extLst>
              <a:ext uri="{FF2B5EF4-FFF2-40B4-BE49-F238E27FC236}">
                <a16:creationId xmlns:a16="http://schemas.microsoft.com/office/drawing/2014/main" id="{ECD932DB-F27B-174D-8B4E-9FBA081605A1}"/>
              </a:ext>
            </a:extLst>
          </p:cNvPr>
          <p:cNvSpPr/>
          <p:nvPr/>
        </p:nvSpPr>
        <p:spPr>
          <a:xfrm>
            <a:off x="77663" y="794418"/>
            <a:ext cx="2410590" cy="958913"/>
          </a:xfrm>
          <a:prstGeom prst="roundRect">
            <a:avLst>
              <a:gd name="adj" fmla="val 0"/>
            </a:avLst>
          </a:prstGeom>
          <a:solidFill>
            <a:srgbClr val="CFB5F6">
              <a:alpha val="41000"/>
            </a:srgbClr>
          </a:solidFill>
          <a:ln>
            <a:solidFill>
              <a:srgbClr val="CFB5F6"/>
            </a:solidFill>
          </a:ln>
        </p:spPr>
        <p:style>
          <a:lnRef idx="2">
            <a:schemeClr val="accent1"/>
          </a:lnRef>
          <a:fillRef idx="1">
            <a:schemeClr val="lt1"/>
          </a:fillRef>
          <a:effectRef idx="0">
            <a:schemeClr val="accent1"/>
          </a:effectRef>
          <a:fontRef idx="minor">
            <a:schemeClr val="dk1"/>
          </a:fontRef>
        </p:style>
        <p:txBody>
          <a:bodyPr lIns="0" tIns="0" rIns="0" bIns="0" rtlCol="0" anchor="t"/>
          <a:lstStyle/>
          <a:p>
            <a:pPr algn="ctr"/>
            <a:r>
              <a:rPr lang="fr-FR" sz="1200" dirty="0"/>
              <a:t>Imaginer, créer, concevoir, réaliser, les produits de demain</a:t>
            </a:r>
          </a:p>
        </p:txBody>
      </p:sp>
      <p:sp>
        <p:nvSpPr>
          <p:cNvPr id="96" name="Rectangle à coins arrondis 95"/>
          <p:cNvSpPr/>
          <p:nvPr/>
        </p:nvSpPr>
        <p:spPr>
          <a:xfrm>
            <a:off x="77663" y="5655121"/>
            <a:ext cx="2563855" cy="550283"/>
          </a:xfrm>
          <a:prstGeom prst="roundRect">
            <a:avLst>
              <a:gd name="adj" fmla="val 0"/>
            </a:avLst>
          </a:prstGeom>
          <a:solidFill>
            <a:srgbClr val="CAF27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sz="1400" dirty="0"/>
          </a:p>
        </p:txBody>
      </p:sp>
      <p:sp>
        <p:nvSpPr>
          <p:cNvPr id="90" name="Rectangle à coins arrondis 89"/>
          <p:cNvSpPr/>
          <p:nvPr/>
        </p:nvSpPr>
        <p:spPr>
          <a:xfrm>
            <a:off x="77663" y="1401362"/>
            <a:ext cx="2410590" cy="716076"/>
          </a:xfrm>
          <a:prstGeom prst="roundRect">
            <a:avLst>
              <a:gd name="adj" fmla="val 0"/>
            </a:avLst>
          </a:prstGeom>
          <a:solidFill>
            <a:srgbClr val="CFB5F6"/>
          </a:solidFill>
          <a:ln>
            <a:solidFill>
              <a:srgbClr val="CFB5F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sz="1400" dirty="0"/>
          </a:p>
        </p:txBody>
      </p:sp>
      <p:graphicFrame>
        <p:nvGraphicFramePr>
          <p:cNvPr id="30" name="Diagramme 29"/>
          <p:cNvGraphicFramePr>
            <a:graphicFrameLocks/>
          </p:cNvGraphicFramePr>
          <p:nvPr>
            <p:custDataLst>
              <p:tags r:id="rId1"/>
            </p:custDataLst>
            <p:extLst>
              <p:ext uri="{D42A27DB-BD31-4B8C-83A1-F6EECF244321}">
                <p14:modId xmlns:p14="http://schemas.microsoft.com/office/powerpoint/2010/main" val="20135072"/>
              </p:ext>
            </p:extLst>
          </p:nvPr>
        </p:nvGraphicFramePr>
        <p:xfrm>
          <a:off x="1507015" y="1230822"/>
          <a:ext cx="6400800" cy="44395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7" name="Tableau 46"/>
          <p:cNvGraphicFramePr>
            <a:graphicFrameLocks noGrp="1"/>
          </p:cNvGraphicFramePr>
          <p:nvPr>
            <p:extLst>
              <p:ext uri="{D42A27DB-BD31-4B8C-83A1-F6EECF244321}">
                <p14:modId xmlns:p14="http://schemas.microsoft.com/office/powerpoint/2010/main" val="612841185"/>
              </p:ext>
            </p:extLst>
          </p:nvPr>
        </p:nvGraphicFramePr>
        <p:xfrm>
          <a:off x="172710" y="5690402"/>
          <a:ext cx="2468808" cy="750570"/>
        </p:xfrm>
        <a:graphic>
          <a:graphicData uri="http://schemas.openxmlformats.org/drawingml/2006/table">
            <a:tbl>
              <a:tblPr>
                <a:tableStyleId>{5C22544A-7EE6-4342-B048-85BDC9FD1C3A}</a:tableStyleId>
              </a:tblPr>
              <a:tblGrid>
                <a:gridCol w="2468808">
                  <a:extLst>
                    <a:ext uri="{9D8B030D-6E8A-4147-A177-3AD203B41FA5}">
                      <a16:colId xmlns:a16="http://schemas.microsoft.com/office/drawing/2014/main" val="995671926"/>
                    </a:ext>
                  </a:extLst>
                </a:gridCol>
              </a:tblGrid>
              <a:tr h="0">
                <a:tc>
                  <a:txBody>
                    <a:bodyPr/>
                    <a:lstStyle/>
                    <a:p>
                      <a:pPr algn="l" fontAlgn="ctr"/>
                      <a:r>
                        <a:rPr lang="fr-FR" sz="1200" u="none" strike="noStrike" dirty="0">
                          <a:effectLst/>
                        </a:rPr>
                        <a:t>Obj1 -  Caractériser des produits ou des constituants privilégiant un usage raisonné du point de vue DD.</a:t>
                      </a:r>
                      <a:endParaRPr lang="fr-FR" sz="12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5355112"/>
                  </a:ext>
                </a:extLst>
              </a:tr>
              <a:tr h="0">
                <a:tc>
                  <a:txBody>
                    <a:bodyPr/>
                    <a:lstStyle/>
                    <a:p>
                      <a:pPr algn="l" fontAlgn="ctr"/>
                      <a:endParaRPr lang="fr-FR" sz="12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26809261"/>
                  </a:ext>
                </a:extLst>
              </a:tr>
            </a:tbl>
          </a:graphicData>
        </a:graphic>
      </p:graphicFrame>
      <p:graphicFrame>
        <p:nvGraphicFramePr>
          <p:cNvPr id="49" name="Tableau 48"/>
          <p:cNvGraphicFramePr>
            <a:graphicFrameLocks noGrp="1"/>
          </p:cNvGraphicFramePr>
          <p:nvPr>
            <p:extLst>
              <p:ext uri="{D42A27DB-BD31-4B8C-83A1-F6EECF244321}">
                <p14:modId xmlns:p14="http://schemas.microsoft.com/office/powerpoint/2010/main" val="574905104"/>
              </p:ext>
            </p:extLst>
          </p:nvPr>
        </p:nvGraphicFramePr>
        <p:xfrm>
          <a:off x="76703" y="1318258"/>
          <a:ext cx="2411550" cy="375285"/>
        </p:xfrm>
        <a:graphic>
          <a:graphicData uri="http://schemas.openxmlformats.org/drawingml/2006/table">
            <a:tbl>
              <a:tblPr>
                <a:tableStyleId>{5C22544A-7EE6-4342-B048-85BDC9FD1C3A}</a:tableStyleId>
              </a:tblPr>
              <a:tblGrid>
                <a:gridCol w="2411550">
                  <a:extLst>
                    <a:ext uri="{9D8B030D-6E8A-4147-A177-3AD203B41FA5}">
                      <a16:colId xmlns:a16="http://schemas.microsoft.com/office/drawing/2014/main" val="3200156289"/>
                    </a:ext>
                  </a:extLst>
                </a:gridCol>
              </a:tblGrid>
              <a:tr h="0">
                <a:tc>
                  <a:txBody>
                    <a:bodyPr/>
                    <a:lstStyle/>
                    <a:p>
                      <a:pPr algn="l" fontAlgn="ctr"/>
                      <a:r>
                        <a:rPr lang="fr-FR" sz="1200" u="none" strike="noStrike" dirty="0">
                          <a:effectLst/>
                        </a:rPr>
                        <a:t>Obj5 – Imaginer une solution, répondre à un besoin</a:t>
                      </a:r>
                      <a:endParaRPr lang="fr-FR" sz="12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FB5F6"/>
                    </a:solidFill>
                  </a:tcPr>
                </a:tc>
                <a:extLst>
                  <a:ext uri="{0D108BD9-81ED-4DB2-BD59-A6C34878D82A}">
                    <a16:rowId xmlns:a16="http://schemas.microsoft.com/office/drawing/2014/main" val="3968869711"/>
                  </a:ext>
                </a:extLst>
              </a:tr>
            </a:tbl>
          </a:graphicData>
        </a:graphic>
      </p:graphicFrame>
      <p:graphicFrame>
        <p:nvGraphicFramePr>
          <p:cNvPr id="51" name="Tableau 50"/>
          <p:cNvGraphicFramePr>
            <a:graphicFrameLocks noGrp="1"/>
          </p:cNvGraphicFramePr>
          <p:nvPr>
            <p:extLst>
              <p:ext uri="{D42A27DB-BD31-4B8C-83A1-F6EECF244321}">
                <p14:modId xmlns:p14="http://schemas.microsoft.com/office/powerpoint/2010/main" val="3278385904"/>
              </p:ext>
            </p:extLst>
          </p:nvPr>
        </p:nvGraphicFramePr>
        <p:xfrm>
          <a:off x="114599" y="1674420"/>
          <a:ext cx="2373654" cy="375285"/>
        </p:xfrm>
        <a:graphic>
          <a:graphicData uri="http://schemas.openxmlformats.org/drawingml/2006/table">
            <a:tbl>
              <a:tblPr>
                <a:tableStyleId>{5C22544A-7EE6-4342-B048-85BDC9FD1C3A}</a:tableStyleId>
              </a:tblPr>
              <a:tblGrid>
                <a:gridCol w="2373654">
                  <a:extLst>
                    <a:ext uri="{9D8B030D-6E8A-4147-A177-3AD203B41FA5}">
                      <a16:colId xmlns:a16="http://schemas.microsoft.com/office/drawing/2014/main" val="3626504764"/>
                    </a:ext>
                  </a:extLst>
                </a:gridCol>
              </a:tblGrid>
              <a:tr h="0">
                <a:tc>
                  <a:txBody>
                    <a:bodyPr/>
                    <a:lstStyle/>
                    <a:p>
                      <a:pPr algn="l" fontAlgn="ctr"/>
                      <a:r>
                        <a:rPr lang="fr-FR" sz="1200" u="none" strike="noStrike" dirty="0">
                          <a:effectLst/>
                        </a:rPr>
                        <a:t>Obj7 – Expérimenter et réaliser des prototypes ou des maquettes</a:t>
                      </a:r>
                      <a:endParaRPr lang="fr-FR" sz="12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FB5F6"/>
                    </a:solidFill>
                  </a:tcPr>
                </a:tc>
                <a:extLst>
                  <a:ext uri="{0D108BD9-81ED-4DB2-BD59-A6C34878D82A}">
                    <a16:rowId xmlns:a16="http://schemas.microsoft.com/office/drawing/2014/main" val="4236402456"/>
                  </a:ext>
                </a:extLst>
              </a:tr>
            </a:tbl>
          </a:graphicData>
        </a:graphic>
      </p:graphicFrame>
      <p:graphicFrame>
        <p:nvGraphicFramePr>
          <p:cNvPr id="52" name="Tableau 51"/>
          <p:cNvGraphicFramePr>
            <a:graphicFrameLocks noGrp="1"/>
          </p:cNvGraphicFramePr>
          <p:nvPr>
            <p:extLst>
              <p:ext uri="{D42A27DB-BD31-4B8C-83A1-F6EECF244321}">
                <p14:modId xmlns:p14="http://schemas.microsoft.com/office/powerpoint/2010/main" val="1289404704"/>
              </p:ext>
            </p:extLst>
          </p:nvPr>
        </p:nvGraphicFramePr>
        <p:xfrm>
          <a:off x="3288129" y="6175732"/>
          <a:ext cx="2665261" cy="558165"/>
        </p:xfrm>
        <a:graphic>
          <a:graphicData uri="http://schemas.openxmlformats.org/drawingml/2006/table">
            <a:tbl>
              <a:tblPr>
                <a:tableStyleId>{5C22544A-7EE6-4342-B048-85BDC9FD1C3A}</a:tableStyleId>
              </a:tblPr>
              <a:tblGrid>
                <a:gridCol w="2665261">
                  <a:extLst>
                    <a:ext uri="{9D8B030D-6E8A-4147-A177-3AD203B41FA5}">
                      <a16:colId xmlns:a16="http://schemas.microsoft.com/office/drawing/2014/main" val="577823885"/>
                    </a:ext>
                  </a:extLst>
                </a:gridCol>
              </a:tblGrid>
              <a:tr h="0">
                <a:tc>
                  <a:txBody>
                    <a:bodyPr/>
                    <a:lstStyle/>
                    <a:p>
                      <a:pPr algn="l" fontAlgn="ctr"/>
                      <a:r>
                        <a:rPr lang="fr-FR" sz="1200" u="none" strike="noStrike" dirty="0">
                          <a:effectLst/>
                        </a:rPr>
                        <a:t>Obj4 - Communiquer une idée, un principe ou une solution technique, un projet, y compris en langue étrangère</a:t>
                      </a:r>
                      <a:endParaRPr lang="fr-FR" sz="12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2678575"/>
                  </a:ext>
                </a:extLst>
              </a:tr>
            </a:tbl>
          </a:graphicData>
        </a:graphic>
      </p:graphicFrame>
      <p:grpSp>
        <p:nvGrpSpPr>
          <p:cNvPr id="53" name="Grouper 13"/>
          <p:cNvGrpSpPr/>
          <p:nvPr/>
        </p:nvGrpSpPr>
        <p:grpSpPr>
          <a:xfrm>
            <a:off x="2131507" y="1089520"/>
            <a:ext cx="4752528" cy="4680000"/>
            <a:chOff x="2267744" y="1629320"/>
            <a:chExt cx="4752528" cy="4680000"/>
          </a:xfrm>
        </p:grpSpPr>
        <p:sp>
          <p:nvSpPr>
            <p:cNvPr id="54" name="Arc plein 53"/>
            <p:cNvSpPr>
              <a:spLocks noChangeAspect="1"/>
            </p:cNvSpPr>
            <p:nvPr/>
          </p:nvSpPr>
          <p:spPr>
            <a:xfrm>
              <a:off x="2267744" y="1629320"/>
              <a:ext cx="4752528" cy="4680000"/>
            </a:xfrm>
            <a:prstGeom prst="blockArc">
              <a:avLst>
                <a:gd name="adj1" fmla="val 9089204"/>
                <a:gd name="adj2" fmla="val 16074985"/>
                <a:gd name="adj3" fmla="val 6260"/>
              </a:avLst>
            </a:prstGeom>
            <a:solidFill>
              <a:srgbClr val="CFB5F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5" name="Rectangle 54"/>
            <p:cNvSpPr/>
            <p:nvPr/>
          </p:nvSpPr>
          <p:spPr>
            <a:xfrm rot="17649249">
              <a:off x="2142214" y="2502897"/>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000" dirty="0"/>
                <a:t>générique</a:t>
              </a:r>
              <a:endParaRPr lang="fr-FR" sz="2000" b="1" dirty="0">
                <a:ln w="17780" cmpd="sng">
                  <a:noFill/>
                  <a:prstDash val="solid"/>
                  <a:miter lim="800000"/>
                </a:ln>
                <a:effectLst>
                  <a:outerShdw blurRad="50800" algn="tl" rotWithShape="0">
                    <a:srgbClr val="000000"/>
                  </a:outerShdw>
                </a:effectLst>
              </a:endParaRPr>
            </a:p>
          </p:txBody>
        </p:sp>
      </p:grpSp>
      <p:grpSp>
        <p:nvGrpSpPr>
          <p:cNvPr id="56" name="Grouper 14"/>
          <p:cNvGrpSpPr/>
          <p:nvPr/>
        </p:nvGrpSpPr>
        <p:grpSpPr>
          <a:xfrm>
            <a:off x="2131507" y="1089000"/>
            <a:ext cx="4752528" cy="4680000"/>
            <a:chOff x="2267744" y="1628800"/>
            <a:chExt cx="4752528" cy="4680000"/>
          </a:xfrm>
        </p:grpSpPr>
        <p:sp>
          <p:nvSpPr>
            <p:cNvPr id="57" name="Arc plein 56"/>
            <p:cNvSpPr>
              <a:spLocks noChangeAspect="1"/>
            </p:cNvSpPr>
            <p:nvPr/>
          </p:nvSpPr>
          <p:spPr>
            <a:xfrm>
              <a:off x="2267744" y="1628800"/>
              <a:ext cx="4752528" cy="4680000"/>
            </a:xfrm>
            <a:prstGeom prst="blockArc">
              <a:avLst>
                <a:gd name="adj1" fmla="val 16243136"/>
                <a:gd name="adj2" fmla="val 1708246"/>
                <a:gd name="adj3" fmla="val 6294"/>
              </a:avLst>
            </a:prstGeom>
            <a:solidFill>
              <a:srgbClr val="EB999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8" name="Rectangle 57"/>
            <p:cNvSpPr/>
            <p:nvPr/>
          </p:nvSpPr>
          <p:spPr>
            <a:xfrm rot="3922000">
              <a:off x="4381533" y="2531708"/>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000" dirty="0"/>
                <a:t>structurale</a:t>
              </a:r>
              <a:endParaRPr lang="fr-FR" sz="2000" b="1" dirty="0">
                <a:ln w="17780" cmpd="sng">
                  <a:noFill/>
                  <a:prstDash val="solid"/>
                  <a:miter lim="800000"/>
                </a:ln>
                <a:effectLst>
                  <a:outerShdw blurRad="50800" algn="tl" rotWithShape="0">
                    <a:srgbClr val="000000"/>
                  </a:outerShdw>
                </a:effectLst>
              </a:endParaRPr>
            </a:p>
          </p:txBody>
        </p:sp>
      </p:grpSp>
      <p:grpSp>
        <p:nvGrpSpPr>
          <p:cNvPr id="59" name="Grouper 15"/>
          <p:cNvGrpSpPr/>
          <p:nvPr/>
        </p:nvGrpSpPr>
        <p:grpSpPr>
          <a:xfrm>
            <a:off x="2131507" y="1089000"/>
            <a:ext cx="4752528" cy="4680000"/>
            <a:chOff x="2267744" y="1628800"/>
            <a:chExt cx="4752528" cy="4680000"/>
          </a:xfrm>
        </p:grpSpPr>
        <p:sp>
          <p:nvSpPr>
            <p:cNvPr id="60" name="Arc plein 59"/>
            <p:cNvSpPr>
              <a:spLocks noChangeAspect="1"/>
            </p:cNvSpPr>
            <p:nvPr/>
          </p:nvSpPr>
          <p:spPr>
            <a:xfrm>
              <a:off x="2267744" y="1628800"/>
              <a:ext cx="4752528" cy="4680000"/>
            </a:xfrm>
            <a:prstGeom prst="blockArc">
              <a:avLst>
                <a:gd name="adj1" fmla="val 1861844"/>
                <a:gd name="adj2" fmla="val 8908633"/>
                <a:gd name="adj3" fmla="val 6418"/>
              </a:avLst>
            </a:prstGeom>
            <a:solidFill>
              <a:srgbClr val="CAF2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61" name="Rectangle 60"/>
            <p:cNvSpPr/>
            <p:nvPr/>
          </p:nvSpPr>
          <p:spPr>
            <a:xfrm>
              <a:off x="2843808" y="3645024"/>
              <a:ext cx="3572331" cy="2549897"/>
            </a:xfrm>
            <a:prstGeom prst="rect">
              <a:avLst/>
            </a:prstGeom>
            <a:noFill/>
          </p:spPr>
          <p:txBody>
            <a:bodyPr spcFirstLastPara="1" wrap="none" lIns="91440" tIns="45720" rIns="91440" bIns="45720" numCol="1">
              <a:prstTxWarp prst="textArchDown">
                <a:avLst/>
              </a:prstTxWarp>
              <a:spAutoFit/>
            </a:bodyPr>
            <a:lstStyle/>
            <a:p>
              <a:pPr algn="ctr"/>
              <a:r>
                <a:rPr lang="fr-FR" sz="2000" dirty="0"/>
                <a:t>génétique et générale</a:t>
              </a:r>
            </a:p>
          </p:txBody>
        </p:sp>
      </p:grpSp>
      <p:cxnSp>
        <p:nvCxnSpPr>
          <p:cNvPr id="70" name="Connecteur droit 69"/>
          <p:cNvCxnSpPr>
            <a:cxnSpLocks/>
          </p:cNvCxnSpPr>
          <p:nvPr/>
        </p:nvCxnSpPr>
        <p:spPr>
          <a:xfrm>
            <a:off x="2476799" y="2117438"/>
            <a:ext cx="639956" cy="463202"/>
          </a:xfrm>
          <a:prstGeom prst="line">
            <a:avLst/>
          </a:prstGeom>
          <a:ln>
            <a:solidFill>
              <a:srgbClr val="CFB5F6"/>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74" name="Connecteur droit 73"/>
          <p:cNvCxnSpPr>
            <a:cxnSpLocks/>
          </p:cNvCxnSpPr>
          <p:nvPr/>
        </p:nvCxnSpPr>
        <p:spPr>
          <a:xfrm flipV="1">
            <a:off x="2624507" y="4483947"/>
            <a:ext cx="733050" cy="596052"/>
          </a:xfrm>
          <a:prstGeom prst="line">
            <a:avLst/>
          </a:prstGeom>
          <a:ln>
            <a:solidFill>
              <a:srgbClr val="CAF27F"/>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84" name="Connecteur droit 83"/>
          <p:cNvCxnSpPr>
            <a:cxnSpLocks/>
          </p:cNvCxnSpPr>
          <p:nvPr/>
        </p:nvCxnSpPr>
        <p:spPr>
          <a:xfrm flipH="1">
            <a:off x="5515692" y="1377731"/>
            <a:ext cx="1140854" cy="778535"/>
          </a:xfrm>
          <a:prstGeom prst="line">
            <a:avLst/>
          </a:prstGeom>
          <a:ln>
            <a:solidFill>
              <a:srgbClr val="EB9998"/>
            </a:solidFill>
            <a:tailEnd type="oval" w="lg" len="lg"/>
          </a:ln>
          <a:effectLst/>
        </p:spPr>
        <p:style>
          <a:lnRef idx="2">
            <a:schemeClr val="accent1"/>
          </a:lnRef>
          <a:fillRef idx="0">
            <a:schemeClr val="accent1"/>
          </a:fillRef>
          <a:effectRef idx="1">
            <a:schemeClr val="accent1"/>
          </a:effectRef>
          <a:fontRef idx="minor">
            <a:schemeClr val="tx1"/>
          </a:fontRef>
        </p:style>
      </p:cxnSp>
      <p:pic>
        <p:nvPicPr>
          <p:cNvPr id="32" name="Image 31">
            <a:extLst>
              <a:ext uri="{FF2B5EF4-FFF2-40B4-BE49-F238E27FC236}">
                <a16:creationId xmlns:a16="http://schemas.microsoft.com/office/drawing/2014/main" id="{D3F3CF5B-8ADF-A142-8D09-A02B00F1DF4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6572" y="2005574"/>
            <a:ext cx="1595470" cy="1994338"/>
          </a:xfrm>
          <a:prstGeom prst="rect">
            <a:avLst/>
          </a:prstGeom>
        </p:spPr>
      </p:pic>
      <p:sp>
        <p:nvSpPr>
          <p:cNvPr id="33" name="Rectangle à coins arrondis 32">
            <a:extLst>
              <a:ext uri="{FF2B5EF4-FFF2-40B4-BE49-F238E27FC236}">
                <a16:creationId xmlns:a16="http://schemas.microsoft.com/office/drawing/2014/main" id="{7E01DD11-62DA-6442-A059-4BB392207F65}"/>
              </a:ext>
            </a:extLst>
          </p:cNvPr>
          <p:cNvSpPr/>
          <p:nvPr/>
        </p:nvSpPr>
        <p:spPr>
          <a:xfrm>
            <a:off x="6690029" y="82874"/>
            <a:ext cx="2448654" cy="857927"/>
          </a:xfrm>
          <a:prstGeom prst="roundRect">
            <a:avLst>
              <a:gd name="adj" fmla="val 0"/>
            </a:avLst>
          </a:prstGeom>
          <a:solidFill>
            <a:srgbClr val="EB9998">
              <a:alpha val="40000"/>
            </a:srgbClr>
          </a:solidFill>
          <a:ln>
            <a:solidFill>
              <a:srgbClr val="EB9998"/>
            </a:solidFill>
          </a:ln>
        </p:spPr>
        <p:style>
          <a:lnRef idx="2">
            <a:schemeClr val="accent1"/>
          </a:lnRef>
          <a:fillRef idx="1">
            <a:schemeClr val="lt1"/>
          </a:fillRef>
          <a:effectRef idx="0">
            <a:schemeClr val="accent1"/>
          </a:effectRef>
          <a:fontRef idx="minor">
            <a:schemeClr val="dk1"/>
          </a:fontRef>
        </p:style>
        <p:txBody>
          <a:bodyPr lIns="0" tIns="36000" rIns="0" bIns="0" rtlCol="0" anchor="t"/>
          <a:lstStyle/>
          <a:p>
            <a:pPr lvl="0" algn="ctr" defTabSz="533400">
              <a:lnSpc>
                <a:spcPct val="90000"/>
              </a:lnSpc>
              <a:spcBef>
                <a:spcPct val="0"/>
              </a:spcBef>
              <a:spcAft>
                <a:spcPct val="35000"/>
              </a:spcAft>
            </a:pPr>
            <a:r>
              <a:rPr lang="fr-FR" sz="1200" dirty="0"/>
              <a:t>Représenter, analyser, modéliser puis simuler les produits existants, comprendre et justifier les solutions constructives</a:t>
            </a:r>
          </a:p>
        </p:txBody>
      </p:sp>
      <p:sp>
        <p:nvSpPr>
          <p:cNvPr id="97" name="Rectangle à coins arrondis 96"/>
          <p:cNvSpPr/>
          <p:nvPr/>
        </p:nvSpPr>
        <p:spPr>
          <a:xfrm>
            <a:off x="6690029" y="783803"/>
            <a:ext cx="2448654" cy="1796837"/>
          </a:xfrm>
          <a:prstGeom prst="roundRect">
            <a:avLst>
              <a:gd name="adj" fmla="val 0"/>
            </a:avLst>
          </a:prstGeom>
          <a:solidFill>
            <a:srgbClr val="EB999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sz="1400" dirty="0"/>
          </a:p>
        </p:txBody>
      </p:sp>
      <p:graphicFrame>
        <p:nvGraphicFramePr>
          <p:cNvPr id="48" name="Tableau 47"/>
          <p:cNvGraphicFramePr>
            <a:graphicFrameLocks noGrp="1"/>
          </p:cNvGraphicFramePr>
          <p:nvPr>
            <p:extLst>
              <p:ext uri="{D42A27DB-BD31-4B8C-83A1-F6EECF244321}">
                <p14:modId xmlns:p14="http://schemas.microsoft.com/office/powerpoint/2010/main" val="3818873073"/>
              </p:ext>
            </p:extLst>
          </p:nvPr>
        </p:nvGraphicFramePr>
        <p:xfrm>
          <a:off x="6746616" y="819566"/>
          <a:ext cx="2362200" cy="1116330"/>
        </p:xfrm>
        <a:graphic>
          <a:graphicData uri="http://schemas.openxmlformats.org/drawingml/2006/table">
            <a:tbl>
              <a:tblPr>
                <a:tableStyleId>{5C22544A-7EE6-4342-B048-85BDC9FD1C3A}</a:tableStyleId>
              </a:tblPr>
              <a:tblGrid>
                <a:gridCol w="2362200">
                  <a:extLst>
                    <a:ext uri="{9D8B030D-6E8A-4147-A177-3AD203B41FA5}">
                      <a16:colId xmlns:a16="http://schemas.microsoft.com/office/drawing/2014/main" val="4070004289"/>
                    </a:ext>
                  </a:extLst>
                </a:gridCol>
              </a:tblGrid>
              <a:tr h="314967">
                <a:tc>
                  <a:txBody>
                    <a:bodyPr/>
                    <a:lstStyle/>
                    <a:p>
                      <a:pPr algn="l" fontAlgn="ctr"/>
                      <a:r>
                        <a:rPr lang="fr-FR" sz="1200" u="none" strike="noStrike" dirty="0">
                          <a:effectLst/>
                        </a:rPr>
                        <a:t>Obj2 - Identifier les éléments influents du développement d’un produit </a:t>
                      </a:r>
                      <a:endParaRPr lang="fr-FR" sz="12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5729791"/>
                  </a:ext>
                </a:extLst>
              </a:tr>
              <a:tr h="0">
                <a:tc>
                  <a:txBody>
                    <a:bodyPr/>
                    <a:lstStyle/>
                    <a:p>
                      <a:pPr algn="l" fontAlgn="ctr"/>
                      <a:r>
                        <a:rPr lang="fr-FR" sz="1200" u="none" strike="noStrike" dirty="0">
                          <a:effectLst/>
                        </a:rPr>
                        <a:t>Obj3</a:t>
                      </a:r>
                      <a:r>
                        <a:rPr lang="fr-FR" sz="1200" u="none" strike="noStrike" baseline="0" dirty="0">
                          <a:effectLst/>
                        </a:rPr>
                        <a:t> </a:t>
                      </a:r>
                      <a:r>
                        <a:rPr lang="fr-FR" sz="1200" u="none" strike="noStrike" dirty="0">
                          <a:effectLst/>
                        </a:rPr>
                        <a:t>- Analyser l’organisation fonctionnelle, structurelle et logicielle d’un produit</a:t>
                      </a:r>
                      <a:endParaRPr lang="fr-FR" sz="12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85660794"/>
                  </a:ext>
                </a:extLst>
              </a:tr>
            </a:tbl>
          </a:graphicData>
        </a:graphic>
      </p:graphicFrame>
      <p:graphicFrame>
        <p:nvGraphicFramePr>
          <p:cNvPr id="50" name="Tableau 49"/>
          <p:cNvGraphicFramePr>
            <a:graphicFrameLocks noGrp="1"/>
          </p:cNvGraphicFramePr>
          <p:nvPr>
            <p:extLst>
              <p:ext uri="{D42A27DB-BD31-4B8C-83A1-F6EECF244321}">
                <p14:modId xmlns:p14="http://schemas.microsoft.com/office/powerpoint/2010/main" val="3039156436"/>
              </p:ext>
            </p:extLst>
          </p:nvPr>
        </p:nvGraphicFramePr>
        <p:xfrm>
          <a:off x="6746616" y="1917189"/>
          <a:ext cx="2362200" cy="741045"/>
        </p:xfrm>
        <a:graphic>
          <a:graphicData uri="http://schemas.openxmlformats.org/drawingml/2006/table">
            <a:tbl>
              <a:tblPr>
                <a:tableStyleId>{5C22544A-7EE6-4342-B048-85BDC9FD1C3A}</a:tableStyleId>
              </a:tblPr>
              <a:tblGrid>
                <a:gridCol w="2362200">
                  <a:extLst>
                    <a:ext uri="{9D8B030D-6E8A-4147-A177-3AD203B41FA5}">
                      <a16:colId xmlns:a16="http://schemas.microsoft.com/office/drawing/2014/main" val="3463551398"/>
                    </a:ext>
                  </a:extLst>
                </a:gridCol>
              </a:tblGrid>
              <a:tr h="0">
                <a:tc>
                  <a:txBody>
                    <a:bodyPr/>
                    <a:lstStyle/>
                    <a:p>
                      <a:pPr algn="l" fontAlgn="ctr"/>
                      <a:r>
                        <a:rPr lang="fr-FR" sz="1200" u="none" strike="noStrike" dirty="0">
                          <a:effectLst/>
                        </a:rPr>
                        <a:t>Obj6 – Préparer une simulation et exploiter les résultats pour prédire un fonctionnement, valider une performance ou une solution</a:t>
                      </a:r>
                      <a:endParaRPr lang="fr-FR" sz="1200" b="1"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5051450"/>
                  </a:ext>
                </a:extLst>
              </a:tr>
            </a:tbl>
          </a:graphicData>
        </a:graphic>
      </p:graphicFrame>
      <p:pic>
        <p:nvPicPr>
          <p:cNvPr id="35" name="Image 34">
            <a:extLst>
              <a:ext uri="{FF2B5EF4-FFF2-40B4-BE49-F238E27FC236}">
                <a16:creationId xmlns:a16="http://schemas.microsoft.com/office/drawing/2014/main" id="{DA9FC38B-AC4F-264C-8478-16C8463FDD1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02796" y="4629728"/>
            <a:ext cx="1063401" cy="2198455"/>
          </a:xfrm>
          <a:prstGeom prst="rect">
            <a:avLst/>
          </a:prstGeom>
        </p:spPr>
      </p:pic>
      <p:pic>
        <p:nvPicPr>
          <p:cNvPr id="36" name="Image 35">
            <a:extLst>
              <a:ext uri="{FF2B5EF4-FFF2-40B4-BE49-F238E27FC236}">
                <a16:creationId xmlns:a16="http://schemas.microsoft.com/office/drawing/2014/main" id="{D108412D-7B7B-ED4B-ACA8-2F48DB635D2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884035" y="2562013"/>
            <a:ext cx="1796343" cy="2245428"/>
          </a:xfrm>
          <a:prstGeom prst="rect">
            <a:avLst/>
          </a:prstGeom>
        </p:spPr>
      </p:pic>
      <p:sp>
        <p:nvSpPr>
          <p:cNvPr id="43" name="Rectangle 42">
            <a:extLst>
              <a:ext uri="{FF2B5EF4-FFF2-40B4-BE49-F238E27FC236}">
                <a16:creationId xmlns:a16="http://schemas.microsoft.com/office/drawing/2014/main" id="{C640D96A-7CC6-AA4A-A24A-178B56D96592}"/>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44" name="Rectangle 43">
            <a:extLst>
              <a:ext uri="{FF2B5EF4-FFF2-40B4-BE49-F238E27FC236}">
                <a16:creationId xmlns:a16="http://schemas.microsoft.com/office/drawing/2014/main" id="{05653D51-C77B-A747-844C-BB26EE480D23}"/>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62" name="Rectangle 61">
            <a:extLst>
              <a:ext uri="{FF2B5EF4-FFF2-40B4-BE49-F238E27FC236}">
                <a16:creationId xmlns:a16="http://schemas.microsoft.com/office/drawing/2014/main" id="{05193CC9-1ACD-5043-B4C2-6944FCD946FE}"/>
              </a:ext>
            </a:extLst>
          </p:cNvPr>
          <p:cNvSpPr/>
          <p:nvPr/>
        </p:nvSpPr>
        <p:spPr>
          <a:xfrm>
            <a:off x="1149928" y="363654"/>
            <a:ext cx="4796465" cy="364107"/>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63" name="Rectangle 62">
            <a:extLst>
              <a:ext uri="{FF2B5EF4-FFF2-40B4-BE49-F238E27FC236}">
                <a16:creationId xmlns:a16="http://schemas.microsoft.com/office/drawing/2014/main" id="{921136D0-99EA-B945-9522-5F85AB60D607}"/>
              </a:ext>
            </a:extLst>
          </p:cNvPr>
          <p:cNvSpPr/>
          <p:nvPr/>
        </p:nvSpPr>
        <p:spPr>
          <a:xfrm>
            <a:off x="1149928" y="365368"/>
            <a:ext cx="4958264" cy="369332"/>
          </a:xfrm>
          <a:prstGeom prst="rect">
            <a:avLst/>
          </a:prstGeom>
        </p:spPr>
        <p:txBody>
          <a:bodyPr wrap="square">
            <a:spAutoFit/>
          </a:bodyPr>
          <a:lstStyle/>
          <a:p>
            <a:r>
              <a:rPr lang="fr-FR" dirty="0"/>
              <a:t>Des objectifs ancrés sur une réalité technologique</a:t>
            </a:r>
          </a:p>
        </p:txBody>
      </p:sp>
      <p:sp>
        <p:nvSpPr>
          <p:cNvPr id="40" name="Secteurs 39"/>
          <p:cNvSpPr/>
          <p:nvPr>
            <p:custDataLst>
              <p:tags r:id="rId2"/>
            </p:custDataLst>
          </p:nvPr>
        </p:nvSpPr>
        <p:spPr>
          <a:xfrm rot="3362358">
            <a:off x="2669991" y="1578755"/>
            <a:ext cx="3605584" cy="3648803"/>
          </a:xfrm>
          <a:prstGeom prst="pie">
            <a:avLst>
              <a:gd name="adj1" fmla="val 2895744"/>
              <a:gd name="adj2" fmla="val 17752009"/>
            </a:avLst>
          </a:prstGeom>
          <a:solidFill>
            <a:schemeClr val="bg1">
              <a:lumMod val="85000"/>
              <a:alpha val="6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7" name="Grouper 36"/>
          <p:cNvGrpSpPr/>
          <p:nvPr/>
        </p:nvGrpSpPr>
        <p:grpSpPr>
          <a:xfrm>
            <a:off x="3965317" y="2912669"/>
            <a:ext cx="1008112" cy="1028274"/>
            <a:chOff x="4055387" y="2912669"/>
            <a:chExt cx="1008112" cy="1028274"/>
          </a:xfrm>
        </p:grpSpPr>
        <p:sp>
          <p:nvSpPr>
            <p:cNvPr id="38" name="Ellipse 37"/>
            <p:cNvSpPr>
              <a:spLocks/>
            </p:cNvSpPr>
            <p:nvPr/>
          </p:nvSpPr>
          <p:spPr>
            <a:xfrm>
              <a:off x="4055387" y="2912669"/>
              <a:ext cx="1008112" cy="1028274"/>
            </a:xfrm>
            <a:prstGeom prst="ellipse">
              <a:avLst/>
            </a:prstGeom>
          </p:spPr>
          <p:style>
            <a:lnRef idx="0">
              <a:schemeClr val="accent1"/>
            </a:lnRef>
            <a:fillRef idx="3">
              <a:schemeClr val="accent1"/>
            </a:fillRef>
            <a:effectRef idx="3">
              <a:schemeClr val="accent1"/>
            </a:effectRef>
            <a:fontRef idx="minor">
              <a:schemeClr val="lt1"/>
            </a:fontRef>
          </p:style>
          <p:txBody>
            <a:bodyPr lIns="36000" tIns="0" rIns="36000" bIns="0" rtlCol="0" anchor="ctr"/>
            <a:lstStyle/>
            <a:p>
              <a:pPr algn="ctr"/>
              <a:r>
                <a:rPr lang="fr-FR" sz="1600" b="1" dirty="0"/>
                <a:t>Produit</a:t>
              </a:r>
              <a:endParaRPr lang="fr-FR" sz="800" dirty="0"/>
            </a:p>
          </p:txBody>
        </p:sp>
        <p:pic>
          <p:nvPicPr>
            <p:cNvPr id="39" name="Image 38">
              <a:extLst>
                <a:ext uri="{FF2B5EF4-FFF2-40B4-BE49-F238E27FC236}">
                  <a16:creationId xmlns:a16="http://schemas.microsoft.com/office/drawing/2014/main" id="{89F4381B-14FA-514E-BCB1-6C252E8C4D0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242046" y="2987459"/>
              <a:ext cx="537971" cy="333801"/>
            </a:xfrm>
            <a:prstGeom prst="rect">
              <a:avLst/>
            </a:prstGeom>
          </p:spPr>
        </p:pic>
        <p:pic>
          <p:nvPicPr>
            <p:cNvPr id="41" name="Image 40"/>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425523" y="3503262"/>
              <a:ext cx="571443" cy="410148"/>
            </a:xfrm>
            <a:prstGeom prst="rect">
              <a:avLst/>
            </a:prstGeom>
          </p:spPr>
        </p:pic>
        <p:pic>
          <p:nvPicPr>
            <p:cNvPr id="42" name="Image 41"/>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4057546" y="3469534"/>
              <a:ext cx="483235" cy="399195"/>
            </a:xfrm>
            <a:prstGeom prst="rect">
              <a:avLst/>
            </a:prstGeom>
          </p:spPr>
        </p:pic>
      </p:grpSp>
    </p:spTree>
    <p:extLst>
      <p:ext uri="{BB962C8B-B14F-4D97-AF65-F5344CB8AC3E}">
        <p14:creationId xmlns:p14="http://schemas.microsoft.com/office/powerpoint/2010/main" val="3942439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80B4FAF9-BA8B-ED45-B531-E23EEF779F48}"/>
              </a:ext>
            </a:extLst>
          </p:cNvPr>
          <p:cNvSpPr/>
          <p:nvPr/>
        </p:nvSpPr>
        <p:spPr>
          <a:xfrm>
            <a:off x="7096421" y="978507"/>
            <a:ext cx="1763409" cy="2660086"/>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b="1" dirty="0">
                <a:solidFill>
                  <a:schemeClr val="bg1"/>
                </a:solidFill>
              </a:rPr>
              <a:t>Terminale</a:t>
            </a:r>
          </a:p>
        </p:txBody>
      </p:sp>
      <p:sp>
        <p:nvSpPr>
          <p:cNvPr id="107" name="Rectangle 106">
            <a:extLst>
              <a:ext uri="{FF2B5EF4-FFF2-40B4-BE49-F238E27FC236}">
                <a16:creationId xmlns:a16="http://schemas.microsoft.com/office/drawing/2014/main" id="{C2E70F5F-98E0-BC4B-AF4C-6B6B917566E0}"/>
              </a:ext>
            </a:extLst>
          </p:cNvPr>
          <p:cNvSpPr/>
          <p:nvPr/>
        </p:nvSpPr>
        <p:spPr>
          <a:xfrm>
            <a:off x="227789" y="1009043"/>
            <a:ext cx="1776955" cy="2660086"/>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b="1" dirty="0">
                <a:solidFill>
                  <a:schemeClr val="bg1"/>
                </a:solidFill>
              </a:rPr>
              <a:t>Première</a:t>
            </a:r>
          </a:p>
        </p:txBody>
      </p:sp>
      <p:grpSp>
        <p:nvGrpSpPr>
          <p:cNvPr id="79" name="Groupe 78"/>
          <p:cNvGrpSpPr/>
          <p:nvPr/>
        </p:nvGrpSpPr>
        <p:grpSpPr>
          <a:xfrm>
            <a:off x="2206050" y="1298593"/>
            <a:ext cx="4768055" cy="4685752"/>
            <a:chOff x="2206050" y="1089000"/>
            <a:chExt cx="4768055" cy="4685752"/>
          </a:xfrm>
        </p:grpSpPr>
        <p:grpSp>
          <p:nvGrpSpPr>
            <p:cNvPr id="80" name="Grouper 14"/>
            <p:cNvGrpSpPr/>
            <p:nvPr/>
          </p:nvGrpSpPr>
          <p:grpSpPr>
            <a:xfrm>
              <a:off x="2221577" y="1089000"/>
              <a:ext cx="4752528" cy="4680000"/>
              <a:chOff x="2267744" y="1628800"/>
              <a:chExt cx="4752528" cy="4680000"/>
            </a:xfrm>
          </p:grpSpPr>
          <p:sp>
            <p:nvSpPr>
              <p:cNvPr id="88" name="Arc plein 87"/>
              <p:cNvSpPr>
                <a:spLocks noChangeAspect="1"/>
              </p:cNvSpPr>
              <p:nvPr/>
            </p:nvSpPr>
            <p:spPr>
              <a:xfrm>
                <a:off x="2267744" y="1628800"/>
                <a:ext cx="4752528" cy="4680000"/>
              </a:xfrm>
              <a:prstGeom prst="blockArc">
                <a:avLst>
                  <a:gd name="adj1" fmla="val 16243136"/>
                  <a:gd name="adj2" fmla="val 1708246"/>
                  <a:gd name="adj3" fmla="val 6294"/>
                </a:avLst>
              </a:prstGeom>
              <a:solidFill>
                <a:srgbClr val="EB999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89" name="Rectangle 88"/>
              <p:cNvSpPr/>
              <p:nvPr/>
            </p:nvSpPr>
            <p:spPr>
              <a:xfrm rot="3922000">
                <a:off x="4381533" y="2531708"/>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000" dirty="0"/>
                  <a:t>structurale</a:t>
                </a:r>
                <a:endParaRPr lang="fr-FR" sz="2000" b="1" dirty="0">
                  <a:ln w="17780" cmpd="sng">
                    <a:noFill/>
                    <a:prstDash val="solid"/>
                    <a:miter lim="800000"/>
                  </a:ln>
                  <a:effectLst>
                    <a:outerShdw blurRad="50800" algn="tl" rotWithShape="0">
                      <a:srgbClr val="000000"/>
                    </a:outerShdw>
                  </a:effectLst>
                </a:endParaRPr>
              </a:p>
            </p:txBody>
          </p:sp>
        </p:grpSp>
        <p:grpSp>
          <p:nvGrpSpPr>
            <p:cNvPr id="81" name="Grouper 13"/>
            <p:cNvGrpSpPr/>
            <p:nvPr/>
          </p:nvGrpSpPr>
          <p:grpSpPr>
            <a:xfrm>
              <a:off x="2221577" y="1089520"/>
              <a:ext cx="4752528" cy="4680000"/>
              <a:chOff x="2267744" y="1629320"/>
              <a:chExt cx="4752528" cy="4680000"/>
            </a:xfrm>
          </p:grpSpPr>
          <p:sp>
            <p:nvSpPr>
              <p:cNvPr id="86" name="Arc plein 85"/>
              <p:cNvSpPr>
                <a:spLocks noChangeAspect="1"/>
              </p:cNvSpPr>
              <p:nvPr/>
            </p:nvSpPr>
            <p:spPr>
              <a:xfrm>
                <a:off x="2267744" y="1629320"/>
                <a:ext cx="4752528" cy="4680000"/>
              </a:xfrm>
              <a:prstGeom prst="blockArc">
                <a:avLst>
                  <a:gd name="adj1" fmla="val 9089204"/>
                  <a:gd name="adj2" fmla="val 16074985"/>
                  <a:gd name="adj3" fmla="val 6260"/>
                </a:avLst>
              </a:prstGeom>
              <a:solidFill>
                <a:srgbClr val="CFB5F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87" name="Rectangle 86"/>
              <p:cNvSpPr/>
              <p:nvPr/>
            </p:nvSpPr>
            <p:spPr>
              <a:xfrm rot="17649249">
                <a:off x="2142214" y="2502897"/>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000" dirty="0"/>
                  <a:t>générique</a:t>
                </a:r>
                <a:endParaRPr lang="fr-FR" sz="2000" b="1" dirty="0">
                  <a:ln w="17780" cmpd="sng">
                    <a:noFill/>
                    <a:prstDash val="solid"/>
                    <a:miter lim="800000"/>
                  </a:ln>
                  <a:effectLst>
                    <a:outerShdw blurRad="50800" algn="tl" rotWithShape="0">
                      <a:srgbClr val="000000"/>
                    </a:outerShdw>
                  </a:effectLst>
                </a:endParaRPr>
              </a:p>
            </p:txBody>
          </p:sp>
        </p:grpSp>
        <p:grpSp>
          <p:nvGrpSpPr>
            <p:cNvPr id="82" name="Grouper 15"/>
            <p:cNvGrpSpPr/>
            <p:nvPr/>
          </p:nvGrpSpPr>
          <p:grpSpPr>
            <a:xfrm>
              <a:off x="2206050" y="1094752"/>
              <a:ext cx="4752528" cy="4680000"/>
              <a:chOff x="2099817" y="1482152"/>
              <a:chExt cx="4752528" cy="4680000"/>
            </a:xfrm>
          </p:grpSpPr>
          <p:sp>
            <p:nvSpPr>
              <p:cNvPr id="83" name="Arc plein 82"/>
              <p:cNvSpPr>
                <a:spLocks noChangeAspect="1"/>
              </p:cNvSpPr>
              <p:nvPr/>
            </p:nvSpPr>
            <p:spPr>
              <a:xfrm>
                <a:off x="2099817" y="1482152"/>
                <a:ext cx="4752528" cy="4680000"/>
              </a:xfrm>
              <a:prstGeom prst="blockArc">
                <a:avLst>
                  <a:gd name="adj1" fmla="val 1861844"/>
                  <a:gd name="adj2" fmla="val 8908633"/>
                  <a:gd name="adj3" fmla="val 6418"/>
                </a:avLst>
              </a:prstGeom>
              <a:solidFill>
                <a:srgbClr val="CAF2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85" name="Rectangle 84"/>
              <p:cNvSpPr/>
              <p:nvPr/>
            </p:nvSpPr>
            <p:spPr>
              <a:xfrm>
                <a:off x="2689915" y="3480432"/>
                <a:ext cx="3572331" cy="2549897"/>
              </a:xfrm>
              <a:prstGeom prst="rect">
                <a:avLst/>
              </a:prstGeom>
              <a:noFill/>
            </p:spPr>
            <p:txBody>
              <a:bodyPr spcFirstLastPara="1" wrap="none" lIns="91440" tIns="45720" rIns="91440" bIns="45720" numCol="1">
                <a:prstTxWarp prst="textArchDown">
                  <a:avLst/>
                </a:prstTxWarp>
                <a:spAutoFit/>
              </a:bodyPr>
              <a:lstStyle/>
              <a:p>
                <a:pPr algn="ctr"/>
                <a:r>
                  <a:rPr lang="fr-FR" sz="2000" dirty="0"/>
                  <a:t>génétique et générale</a:t>
                </a:r>
              </a:p>
            </p:txBody>
          </p:sp>
        </p:grpSp>
      </p:grpSp>
      <p:graphicFrame>
        <p:nvGraphicFramePr>
          <p:cNvPr id="30" name="Diagramme 29"/>
          <p:cNvGraphicFramePr>
            <a:graphicFrameLocks/>
          </p:cNvGraphicFramePr>
          <p:nvPr>
            <p:custDataLst>
              <p:tags r:id="rId1"/>
            </p:custDataLst>
            <p:extLst>
              <p:ext uri="{D42A27DB-BD31-4B8C-83A1-F6EECF244321}">
                <p14:modId xmlns:p14="http://schemas.microsoft.com/office/powerpoint/2010/main" val="3847469967"/>
              </p:ext>
            </p:extLst>
          </p:nvPr>
        </p:nvGraphicFramePr>
        <p:xfrm>
          <a:off x="1507015" y="1440415"/>
          <a:ext cx="6400800" cy="44395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3" name="Rectangle 42">
            <a:extLst>
              <a:ext uri="{FF2B5EF4-FFF2-40B4-BE49-F238E27FC236}">
                <a16:creationId xmlns:a16="http://schemas.microsoft.com/office/drawing/2014/main" id="{C640D96A-7CC6-AA4A-A24A-178B56D96592}"/>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44" name="Rectangle 43">
            <a:extLst>
              <a:ext uri="{FF2B5EF4-FFF2-40B4-BE49-F238E27FC236}">
                <a16:creationId xmlns:a16="http://schemas.microsoft.com/office/drawing/2014/main" id="{05653D51-C77B-A747-844C-BB26EE480D23}"/>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75" name="Rectangle 74">
            <a:extLst>
              <a:ext uri="{FF2B5EF4-FFF2-40B4-BE49-F238E27FC236}">
                <a16:creationId xmlns:a16="http://schemas.microsoft.com/office/drawing/2014/main" id="{9A381AB2-8539-8247-8BC0-5926EDF49563}"/>
              </a:ext>
            </a:extLst>
          </p:cNvPr>
          <p:cNvSpPr/>
          <p:nvPr/>
        </p:nvSpPr>
        <p:spPr>
          <a:xfrm>
            <a:off x="1149929" y="363654"/>
            <a:ext cx="3458584"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Un découpage en 3 spécialités </a:t>
            </a:r>
          </a:p>
        </p:txBody>
      </p:sp>
      <p:grpSp>
        <p:nvGrpSpPr>
          <p:cNvPr id="6" name="Grouper 5"/>
          <p:cNvGrpSpPr/>
          <p:nvPr/>
        </p:nvGrpSpPr>
        <p:grpSpPr>
          <a:xfrm>
            <a:off x="2743769" y="1304763"/>
            <a:ext cx="6315848" cy="4108756"/>
            <a:chOff x="2743769" y="1304763"/>
            <a:chExt cx="6315848" cy="4108756"/>
          </a:xfrm>
        </p:grpSpPr>
        <p:sp>
          <p:nvSpPr>
            <p:cNvPr id="54" name="Arc plein 53"/>
            <p:cNvSpPr>
              <a:spLocks noChangeAspect="1"/>
            </p:cNvSpPr>
            <p:nvPr/>
          </p:nvSpPr>
          <p:spPr>
            <a:xfrm>
              <a:off x="2743769" y="1808355"/>
              <a:ext cx="3661036" cy="3605164"/>
            </a:xfrm>
            <a:prstGeom prst="blockArc">
              <a:avLst>
                <a:gd name="adj1" fmla="val 6329566"/>
                <a:gd name="adj2" fmla="val 21104942"/>
                <a:gd name="adj3" fmla="val 15612"/>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5" name="Rectangle 54"/>
            <p:cNvSpPr/>
            <p:nvPr/>
          </p:nvSpPr>
          <p:spPr>
            <a:xfrm rot="17891271">
              <a:off x="2752687" y="2381854"/>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800" b="1" dirty="0">
                  <a:solidFill>
                    <a:schemeClr val="bg1"/>
                  </a:solidFill>
                </a:rPr>
                <a:t>2I2D</a:t>
              </a:r>
              <a:endParaRPr lang="fr-FR" sz="2800" b="1" dirty="0">
                <a:ln w="17780" cmpd="sng">
                  <a:noFill/>
                  <a:prstDash val="solid"/>
                  <a:miter lim="800000"/>
                </a:ln>
                <a:solidFill>
                  <a:schemeClr val="bg1"/>
                </a:solidFill>
                <a:effectLst>
                  <a:outerShdw blurRad="50800" algn="tl" rotWithShape="0">
                    <a:srgbClr val="000000"/>
                  </a:outerShdw>
                </a:effectLst>
              </a:endParaRPr>
            </a:p>
          </p:txBody>
        </p:sp>
        <p:sp>
          <p:nvSpPr>
            <p:cNvPr id="73" name="Rectangle 72">
              <a:extLst>
                <a:ext uri="{FF2B5EF4-FFF2-40B4-BE49-F238E27FC236}">
                  <a16:creationId xmlns:a16="http://schemas.microsoft.com/office/drawing/2014/main" id="{A0DC1B45-1321-E043-A356-F3738EBA5251}"/>
                </a:ext>
              </a:extLst>
            </p:cNvPr>
            <p:cNvSpPr/>
            <p:nvPr/>
          </p:nvSpPr>
          <p:spPr>
            <a:xfrm>
              <a:off x="6845305" y="1304763"/>
              <a:ext cx="2214312" cy="69167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b="1" dirty="0">
                  <a:solidFill>
                    <a:schemeClr val="bg1"/>
                  </a:solidFill>
                  <a:latin typeface="Calibri" panose="020F0502020204030204" pitchFamily="34" charset="0"/>
                  <a:ea typeface="Calibri" panose="020F0502020204030204" pitchFamily="34" charset="0"/>
                  <a:cs typeface="ArialMT"/>
                </a:rPr>
                <a:t>Ingénierie, Innovation et Développement Durable (2I2D) – 12h</a:t>
              </a:r>
              <a:endParaRPr lang="fr-FR" sz="1600" b="1" dirty="0">
                <a:solidFill>
                  <a:schemeClr val="bg1"/>
                </a:solidFill>
              </a:endParaRPr>
            </a:p>
          </p:txBody>
        </p:sp>
        <p:cxnSp>
          <p:nvCxnSpPr>
            <p:cNvPr id="76" name="Connecteur droit 75"/>
            <p:cNvCxnSpPr>
              <a:cxnSpLocks/>
              <a:stCxn id="73" idx="1"/>
            </p:cNvCxnSpPr>
            <p:nvPr/>
          </p:nvCxnSpPr>
          <p:spPr>
            <a:xfrm rot="10800000" flipV="1">
              <a:off x="4804623" y="1650598"/>
              <a:ext cx="2040683" cy="394514"/>
            </a:xfrm>
            <a:prstGeom prst="bentConnector3">
              <a:avLst>
                <a:gd name="adj1" fmla="val 100603"/>
              </a:avLst>
            </a:prstGeom>
            <a:ln>
              <a:solidFill>
                <a:schemeClr val="accent4">
                  <a:lumMod val="50000"/>
                </a:schemeClr>
              </a:solidFill>
              <a:tailEnd type="oval" w="lg" len="lg"/>
            </a:ln>
            <a:effectLst/>
          </p:spPr>
          <p:style>
            <a:lnRef idx="2">
              <a:schemeClr val="accent1"/>
            </a:lnRef>
            <a:fillRef idx="0">
              <a:schemeClr val="accent1"/>
            </a:fillRef>
            <a:effectRef idx="1">
              <a:schemeClr val="accent1"/>
            </a:effectRef>
            <a:fontRef idx="minor">
              <a:schemeClr val="tx1"/>
            </a:fontRef>
          </p:style>
        </p:cxnSp>
      </p:grpSp>
      <p:sp>
        <p:nvSpPr>
          <p:cNvPr id="40" name="Secteurs 39"/>
          <p:cNvSpPr/>
          <p:nvPr>
            <p:custDataLst>
              <p:tags r:id="rId2"/>
            </p:custDataLst>
          </p:nvPr>
        </p:nvSpPr>
        <p:spPr>
          <a:xfrm rot="3362358">
            <a:off x="2760061" y="1788348"/>
            <a:ext cx="3605584" cy="3648803"/>
          </a:xfrm>
          <a:prstGeom prst="pie">
            <a:avLst>
              <a:gd name="adj1" fmla="val 2939014"/>
              <a:gd name="adj2" fmla="val 17731297"/>
            </a:avLst>
          </a:prstGeom>
          <a:noFill/>
          <a:ln>
            <a:solidFill>
              <a:srgbClr val="002060"/>
            </a:solidFill>
          </a:ln>
          <a:effectLst>
            <a:glow rad="381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FBB8739E-3C44-F54A-A2E9-DC13B14CA9F4}"/>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45" name="Rectangle 44">
            <a:extLst>
              <a:ext uri="{FF2B5EF4-FFF2-40B4-BE49-F238E27FC236}">
                <a16:creationId xmlns:a16="http://schemas.microsoft.com/office/drawing/2014/main" id="{C0DF2CD4-4D16-B141-8AE3-4D30888A5876}"/>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grpSp>
        <p:nvGrpSpPr>
          <p:cNvPr id="4" name="Grouper 3"/>
          <p:cNvGrpSpPr/>
          <p:nvPr/>
        </p:nvGrpSpPr>
        <p:grpSpPr>
          <a:xfrm>
            <a:off x="44564" y="1298477"/>
            <a:ext cx="5858865" cy="3618236"/>
            <a:chOff x="44564" y="1298477"/>
            <a:chExt cx="5858865" cy="3618236"/>
          </a:xfrm>
        </p:grpSpPr>
        <p:sp>
          <p:nvSpPr>
            <p:cNvPr id="72" name="Rectangle 71">
              <a:extLst>
                <a:ext uri="{FF2B5EF4-FFF2-40B4-BE49-F238E27FC236}">
                  <a16:creationId xmlns:a16="http://schemas.microsoft.com/office/drawing/2014/main" id="{DC87CF0E-6567-C24B-B79D-D5CE0B044013}"/>
                </a:ext>
              </a:extLst>
            </p:cNvPr>
            <p:cNvSpPr/>
            <p:nvPr/>
          </p:nvSpPr>
          <p:spPr>
            <a:xfrm>
              <a:off x="44564" y="1298477"/>
              <a:ext cx="2215841" cy="74981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b="1" dirty="0">
                  <a:latin typeface="Calibri" panose="020F0502020204030204" pitchFamily="34" charset="0"/>
                  <a:ea typeface="Calibri" panose="020F0502020204030204" pitchFamily="34" charset="0"/>
                  <a:cs typeface="Times New Roman" panose="02020603050405020304" pitchFamily="18" charset="0"/>
                </a:rPr>
                <a:t>Ingénierie et Développement Durable </a:t>
              </a:r>
              <a:r>
                <a:rPr lang="fr-FR" sz="1600" b="1" dirty="0"/>
                <a:t> (I2D) – 9h</a:t>
              </a:r>
            </a:p>
          </p:txBody>
        </p:sp>
        <p:cxnSp>
          <p:nvCxnSpPr>
            <p:cNvPr id="77" name="Connecteur droit 75"/>
            <p:cNvCxnSpPr>
              <a:cxnSpLocks/>
              <a:stCxn id="72" idx="3"/>
            </p:cNvCxnSpPr>
            <p:nvPr/>
          </p:nvCxnSpPr>
          <p:spPr>
            <a:xfrm>
              <a:off x="2260405" y="1673384"/>
              <a:ext cx="2128177" cy="852962"/>
            </a:xfrm>
            <a:prstGeom prst="bentConnector3">
              <a:avLst>
                <a:gd name="adj1" fmla="val 100004"/>
              </a:avLst>
            </a:prstGeom>
            <a:ln>
              <a:solidFill>
                <a:schemeClr val="accent5">
                  <a:lumMod val="50000"/>
                </a:schemeClr>
              </a:solidFill>
              <a:tailEnd type="oval" w="lg" len="lg"/>
            </a:ln>
            <a:effectLst/>
          </p:spPr>
          <p:style>
            <a:lnRef idx="2">
              <a:schemeClr val="accent1"/>
            </a:lnRef>
            <a:fillRef idx="0">
              <a:schemeClr val="accent1"/>
            </a:fillRef>
            <a:effectRef idx="1">
              <a:schemeClr val="accent1"/>
            </a:effectRef>
            <a:fontRef idx="minor">
              <a:schemeClr val="tx1"/>
            </a:fontRef>
          </p:style>
        </p:cxnSp>
        <p:grpSp>
          <p:nvGrpSpPr>
            <p:cNvPr id="3" name="Grouper 2"/>
            <p:cNvGrpSpPr/>
            <p:nvPr/>
          </p:nvGrpSpPr>
          <p:grpSpPr>
            <a:xfrm>
              <a:off x="3147616" y="2160900"/>
              <a:ext cx="2755813" cy="2755813"/>
              <a:chOff x="3147616" y="2160900"/>
              <a:chExt cx="2755813" cy="2755813"/>
            </a:xfrm>
          </p:grpSpPr>
          <p:sp>
            <p:nvSpPr>
              <p:cNvPr id="37" name="Arc plein 36"/>
              <p:cNvSpPr>
                <a:spLocks noChangeAspect="1"/>
              </p:cNvSpPr>
              <p:nvPr/>
            </p:nvSpPr>
            <p:spPr>
              <a:xfrm>
                <a:off x="3281815" y="2362852"/>
                <a:ext cx="2558550" cy="2519502"/>
              </a:xfrm>
              <a:prstGeom prst="blockArc">
                <a:avLst>
                  <a:gd name="adj1" fmla="val 14278136"/>
                  <a:gd name="adj2" fmla="val 21123278"/>
                  <a:gd name="adj3" fmla="val 16700"/>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39" name="Rectangle 38"/>
              <p:cNvSpPr/>
              <p:nvPr/>
            </p:nvSpPr>
            <p:spPr>
              <a:xfrm rot="1535578">
                <a:off x="3147616" y="2611751"/>
                <a:ext cx="2755813" cy="1982733"/>
              </a:xfrm>
              <a:prstGeom prst="rect">
                <a:avLst/>
              </a:prstGeom>
              <a:noFill/>
            </p:spPr>
            <p:txBody>
              <a:bodyPr wrap="none" lIns="91440" tIns="45720" rIns="91440" bIns="45720">
                <a:prstTxWarp prst="textArchUp">
                  <a:avLst>
                    <a:gd name="adj" fmla="val 13329605"/>
                  </a:avLst>
                </a:prstTxWarp>
                <a:spAutoFit/>
              </a:bodyPr>
              <a:lstStyle/>
              <a:p>
                <a:pPr algn="ctr"/>
                <a:r>
                  <a:rPr lang="fr-FR" sz="2800" b="1" dirty="0">
                    <a:solidFill>
                      <a:schemeClr val="bg1"/>
                    </a:solidFill>
                  </a:rPr>
                  <a:t>I2D</a:t>
                </a:r>
                <a:endParaRPr lang="fr-FR" sz="2800" b="1" dirty="0">
                  <a:ln w="17780" cmpd="sng">
                    <a:noFill/>
                    <a:prstDash val="solid"/>
                    <a:miter lim="800000"/>
                  </a:ln>
                  <a:solidFill>
                    <a:schemeClr val="bg1"/>
                  </a:solidFill>
                  <a:effectLst>
                    <a:outerShdw blurRad="50800" algn="tl" rotWithShape="0">
                      <a:srgbClr val="000000"/>
                    </a:outerShdw>
                  </a:effectLst>
                </a:endParaRPr>
              </a:p>
            </p:txBody>
          </p:sp>
          <p:sp>
            <p:nvSpPr>
              <p:cNvPr id="46" name="Arc plein 45"/>
              <p:cNvSpPr>
                <a:spLocks noChangeAspect="1"/>
              </p:cNvSpPr>
              <p:nvPr/>
            </p:nvSpPr>
            <p:spPr>
              <a:xfrm>
                <a:off x="3290441" y="2330460"/>
                <a:ext cx="2558550" cy="2519502"/>
              </a:xfrm>
              <a:prstGeom prst="blockArc">
                <a:avLst>
                  <a:gd name="adj1" fmla="val 6312653"/>
                  <a:gd name="adj2" fmla="val 10511570"/>
                  <a:gd name="adj3" fmla="val 17359"/>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47" name="Rectangle 46"/>
              <p:cNvSpPr/>
              <p:nvPr/>
            </p:nvSpPr>
            <p:spPr>
              <a:xfrm rot="13800000">
                <a:off x="3165903" y="2547440"/>
                <a:ext cx="2755813" cy="1982733"/>
              </a:xfrm>
              <a:prstGeom prst="rect">
                <a:avLst/>
              </a:prstGeom>
              <a:noFill/>
            </p:spPr>
            <p:txBody>
              <a:bodyPr wrap="none" lIns="91440" tIns="45720" rIns="91440" bIns="45720">
                <a:prstTxWarp prst="textArchUp">
                  <a:avLst>
                    <a:gd name="adj" fmla="val 13329605"/>
                  </a:avLst>
                </a:prstTxWarp>
                <a:spAutoFit/>
              </a:bodyPr>
              <a:lstStyle/>
              <a:p>
                <a:pPr algn="ctr"/>
                <a:r>
                  <a:rPr lang="fr-FR" sz="2800" b="1" dirty="0">
                    <a:solidFill>
                      <a:schemeClr val="bg1"/>
                    </a:solidFill>
                  </a:rPr>
                  <a:t>I2D</a:t>
                </a:r>
                <a:endParaRPr lang="fr-FR" sz="2800" b="1" dirty="0">
                  <a:ln w="17780" cmpd="sng">
                    <a:noFill/>
                    <a:prstDash val="solid"/>
                    <a:miter lim="800000"/>
                  </a:ln>
                  <a:solidFill>
                    <a:schemeClr val="bg1"/>
                  </a:solidFill>
                  <a:effectLst>
                    <a:outerShdw blurRad="50800" algn="tl" rotWithShape="0">
                      <a:srgbClr val="000000"/>
                    </a:outerShdw>
                  </a:effectLst>
                </a:endParaRPr>
              </a:p>
            </p:txBody>
          </p:sp>
        </p:grpSp>
      </p:grpSp>
      <p:pic>
        <p:nvPicPr>
          <p:cNvPr id="36" name="Image 3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grpSp>
        <p:nvGrpSpPr>
          <p:cNvPr id="48" name="Grouper 47"/>
          <p:cNvGrpSpPr/>
          <p:nvPr/>
        </p:nvGrpSpPr>
        <p:grpSpPr>
          <a:xfrm>
            <a:off x="4014747" y="3054909"/>
            <a:ext cx="1008112" cy="1028274"/>
            <a:chOff x="4055387" y="2912669"/>
            <a:chExt cx="1008112" cy="1028274"/>
          </a:xfrm>
        </p:grpSpPr>
        <p:sp>
          <p:nvSpPr>
            <p:cNvPr id="49" name="Ellipse 48"/>
            <p:cNvSpPr>
              <a:spLocks/>
            </p:cNvSpPr>
            <p:nvPr/>
          </p:nvSpPr>
          <p:spPr>
            <a:xfrm>
              <a:off x="4055387" y="2912669"/>
              <a:ext cx="1008112" cy="1028274"/>
            </a:xfrm>
            <a:prstGeom prst="ellipse">
              <a:avLst/>
            </a:prstGeom>
          </p:spPr>
          <p:style>
            <a:lnRef idx="0">
              <a:schemeClr val="accent1"/>
            </a:lnRef>
            <a:fillRef idx="3">
              <a:schemeClr val="accent1"/>
            </a:fillRef>
            <a:effectRef idx="3">
              <a:schemeClr val="accent1"/>
            </a:effectRef>
            <a:fontRef idx="minor">
              <a:schemeClr val="lt1"/>
            </a:fontRef>
          </p:style>
          <p:txBody>
            <a:bodyPr lIns="36000" tIns="0" rIns="36000" bIns="0" rtlCol="0" anchor="ctr"/>
            <a:lstStyle/>
            <a:p>
              <a:pPr algn="ctr"/>
              <a:r>
                <a:rPr lang="fr-FR" sz="1600" b="1" dirty="0"/>
                <a:t>Produit</a:t>
              </a:r>
              <a:endParaRPr lang="fr-FR" sz="800" dirty="0"/>
            </a:p>
          </p:txBody>
        </p:sp>
        <p:pic>
          <p:nvPicPr>
            <p:cNvPr id="50" name="Image 49">
              <a:extLst>
                <a:ext uri="{FF2B5EF4-FFF2-40B4-BE49-F238E27FC236}">
                  <a16:creationId xmlns:a16="http://schemas.microsoft.com/office/drawing/2014/main" id="{89F4381B-14FA-514E-BCB1-6C252E8C4D0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242046" y="2987459"/>
              <a:ext cx="537971" cy="333801"/>
            </a:xfrm>
            <a:prstGeom prst="rect">
              <a:avLst/>
            </a:prstGeom>
          </p:spPr>
        </p:pic>
        <p:pic>
          <p:nvPicPr>
            <p:cNvPr id="51" name="Image 5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425523" y="3503262"/>
              <a:ext cx="571443" cy="410148"/>
            </a:xfrm>
            <a:prstGeom prst="rect">
              <a:avLst/>
            </a:prstGeom>
          </p:spPr>
        </p:pic>
        <p:pic>
          <p:nvPicPr>
            <p:cNvPr id="52" name="Image 51"/>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057546" y="3469534"/>
              <a:ext cx="483235" cy="399195"/>
            </a:xfrm>
            <a:prstGeom prst="rect">
              <a:avLst/>
            </a:prstGeom>
          </p:spPr>
        </p:pic>
      </p:grpSp>
      <p:grpSp>
        <p:nvGrpSpPr>
          <p:cNvPr id="5" name="Grouper 4"/>
          <p:cNvGrpSpPr/>
          <p:nvPr/>
        </p:nvGrpSpPr>
        <p:grpSpPr>
          <a:xfrm>
            <a:off x="44565" y="2103224"/>
            <a:ext cx="5823109" cy="3003999"/>
            <a:chOff x="44565" y="2103224"/>
            <a:chExt cx="5823109" cy="3003999"/>
          </a:xfrm>
        </p:grpSpPr>
        <p:grpSp>
          <p:nvGrpSpPr>
            <p:cNvPr id="2" name="Grouper 1"/>
            <p:cNvGrpSpPr/>
            <p:nvPr/>
          </p:nvGrpSpPr>
          <p:grpSpPr>
            <a:xfrm>
              <a:off x="44565" y="2103224"/>
              <a:ext cx="5823109" cy="3003999"/>
              <a:chOff x="44565" y="2103224"/>
              <a:chExt cx="5823109" cy="3003999"/>
            </a:xfrm>
          </p:grpSpPr>
          <p:sp>
            <p:nvSpPr>
              <p:cNvPr id="38" name="Arc plein 37"/>
              <p:cNvSpPr>
                <a:spLocks noChangeAspect="1"/>
              </p:cNvSpPr>
              <p:nvPr/>
            </p:nvSpPr>
            <p:spPr>
              <a:xfrm>
                <a:off x="3727089" y="2775766"/>
                <a:ext cx="1657481" cy="1632186"/>
              </a:xfrm>
              <a:prstGeom prst="blockArc">
                <a:avLst>
                  <a:gd name="adj1" fmla="val 7533416"/>
                  <a:gd name="adj2" fmla="val 17605540"/>
                  <a:gd name="adj3" fmla="val 16037"/>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41" name="Rectangle 40"/>
              <p:cNvSpPr/>
              <p:nvPr/>
            </p:nvSpPr>
            <p:spPr>
              <a:xfrm rot="17820744">
                <a:off x="3498401" y="2737950"/>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400" b="1" dirty="0">
                    <a:solidFill>
                      <a:schemeClr val="bg1"/>
                    </a:solidFill>
                  </a:rPr>
                  <a:t>IT</a:t>
                </a:r>
                <a:endParaRPr lang="fr-FR" sz="2400" b="1" dirty="0">
                  <a:ln w="17780" cmpd="sng">
                    <a:noFill/>
                    <a:prstDash val="solid"/>
                    <a:miter lim="800000"/>
                  </a:ln>
                  <a:solidFill>
                    <a:schemeClr val="bg1"/>
                  </a:solidFill>
                  <a:effectLst>
                    <a:outerShdw blurRad="50800" algn="tl" rotWithShape="0">
                      <a:srgbClr val="000000"/>
                    </a:outerShdw>
                  </a:effectLst>
                </a:endParaRPr>
              </a:p>
            </p:txBody>
          </p:sp>
          <p:sp>
            <p:nvSpPr>
              <p:cNvPr id="71" name="Rectangle 70">
                <a:extLst>
                  <a:ext uri="{FF2B5EF4-FFF2-40B4-BE49-F238E27FC236}">
                    <a16:creationId xmlns:a16="http://schemas.microsoft.com/office/drawing/2014/main" id="{019044BB-C80F-7D48-88E0-8F119DC37150}"/>
                  </a:ext>
                </a:extLst>
              </p:cNvPr>
              <p:cNvSpPr/>
              <p:nvPr/>
            </p:nvSpPr>
            <p:spPr>
              <a:xfrm>
                <a:off x="44565" y="2103224"/>
                <a:ext cx="2217458" cy="749813"/>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Innovation Technologique (IT) - 3h</a:t>
                </a:r>
                <a:endParaRPr lang="fr-FR" sz="1600" b="1" dirty="0">
                  <a:solidFill>
                    <a:schemeClr val="bg1"/>
                  </a:solidFill>
                </a:endParaRPr>
              </a:p>
            </p:txBody>
          </p:sp>
        </p:grpSp>
        <p:cxnSp>
          <p:nvCxnSpPr>
            <p:cNvPr id="78" name="Connecteur droit 75"/>
            <p:cNvCxnSpPr>
              <a:cxnSpLocks/>
              <a:stCxn id="71" idx="3"/>
            </p:cNvCxnSpPr>
            <p:nvPr/>
          </p:nvCxnSpPr>
          <p:spPr>
            <a:xfrm>
              <a:off x="2262023" y="2478131"/>
              <a:ext cx="1956320" cy="500596"/>
            </a:xfrm>
            <a:prstGeom prst="bentConnector3">
              <a:avLst>
                <a:gd name="adj1" fmla="val 100367"/>
              </a:avLst>
            </a:prstGeom>
            <a:ln>
              <a:solidFill>
                <a:srgbClr val="CAF27F"/>
              </a:solidFill>
              <a:tailEnd type="oval"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8728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3" name="Rectangle 2">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PNF IA-IPR</a:t>
            </a:r>
          </a:p>
        </p:txBody>
      </p:sp>
      <p:sp>
        <p:nvSpPr>
          <p:cNvPr id="4" name="Rectangle 3">
            <a:extLst>
              <a:ext uri="{FF2B5EF4-FFF2-40B4-BE49-F238E27FC236}">
                <a16:creationId xmlns:a16="http://schemas.microsoft.com/office/drawing/2014/main" id="{05193CC9-1ACD-5043-B4C2-6944FCD946FE}"/>
              </a:ext>
            </a:extLst>
          </p:cNvPr>
          <p:cNvSpPr/>
          <p:nvPr/>
        </p:nvSpPr>
        <p:spPr>
          <a:xfrm>
            <a:off x="1149928" y="363655"/>
            <a:ext cx="6542344"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Réforme du lycée GT</a:t>
            </a:r>
          </a:p>
        </p:txBody>
      </p:sp>
      <p:sp>
        <p:nvSpPr>
          <p:cNvPr id="5" name="Rectangle 4">
            <a:extLst>
              <a:ext uri="{FF2B5EF4-FFF2-40B4-BE49-F238E27FC236}">
                <a16:creationId xmlns:a16="http://schemas.microsoft.com/office/drawing/2014/main" id="{942785FE-A3AC-AA4D-9931-555E187F4BDF}"/>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6" name="Rectangle 5">
            <a:extLst>
              <a:ext uri="{FF2B5EF4-FFF2-40B4-BE49-F238E27FC236}">
                <a16:creationId xmlns:a16="http://schemas.microsoft.com/office/drawing/2014/main" id="{60E5EDCE-885D-3742-BB4E-275709A94ED5}"/>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pic>
        <p:nvPicPr>
          <p:cNvPr id="9" name="Image 8">
            <a:extLst>
              <a:ext uri="{FF2B5EF4-FFF2-40B4-BE49-F238E27FC236}">
                <a16:creationId xmlns:a16="http://schemas.microsoft.com/office/drawing/2014/main" id="{3169FBC7-95AF-ED42-9866-5C8BC6625C14}"/>
              </a:ext>
            </a:extLst>
          </p:cNvPr>
          <p:cNvPicPr>
            <a:picLocks noChangeAspect="1"/>
          </p:cNvPicPr>
          <p:nvPr/>
        </p:nvPicPr>
        <p:blipFill rotWithShape="1">
          <a:blip r:embed="rId3"/>
          <a:srcRect b="30356"/>
          <a:stretch/>
        </p:blipFill>
        <p:spPr>
          <a:xfrm>
            <a:off x="574964" y="1087484"/>
            <a:ext cx="7332049" cy="3829750"/>
          </a:xfrm>
          <a:prstGeom prst="rect">
            <a:avLst/>
          </a:prstGeom>
        </p:spPr>
      </p:pic>
    </p:spTree>
    <p:extLst>
      <p:ext uri="{BB962C8B-B14F-4D97-AF65-F5344CB8AC3E}">
        <p14:creationId xmlns:p14="http://schemas.microsoft.com/office/powerpoint/2010/main" val="3384085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
        <p:nvSpPr>
          <p:cNvPr id="7" name="Rectangle 6">
            <a:extLst>
              <a:ext uri="{FF2B5EF4-FFF2-40B4-BE49-F238E27FC236}">
                <a16:creationId xmlns:a16="http://schemas.microsoft.com/office/drawing/2014/main" id="{C2E70F5F-98E0-BC4B-AF4C-6B6B917566E0}"/>
              </a:ext>
            </a:extLst>
          </p:cNvPr>
          <p:cNvSpPr/>
          <p:nvPr/>
        </p:nvSpPr>
        <p:spPr>
          <a:xfrm>
            <a:off x="5686005" y="316326"/>
            <a:ext cx="1669928" cy="454715"/>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b="1" dirty="0">
                <a:solidFill>
                  <a:schemeClr val="bg1"/>
                </a:solidFill>
              </a:rPr>
              <a:t>Première</a:t>
            </a:r>
          </a:p>
        </p:txBody>
      </p:sp>
      <p:graphicFrame>
        <p:nvGraphicFramePr>
          <p:cNvPr id="2" name="Tableau 1"/>
          <p:cNvGraphicFramePr>
            <a:graphicFrameLocks noGrp="1"/>
          </p:cNvGraphicFramePr>
          <p:nvPr>
            <p:extLst>
              <p:ext uri="{D42A27DB-BD31-4B8C-83A1-F6EECF244321}">
                <p14:modId xmlns:p14="http://schemas.microsoft.com/office/powerpoint/2010/main" val="2168056602"/>
              </p:ext>
            </p:extLst>
          </p:nvPr>
        </p:nvGraphicFramePr>
        <p:xfrm>
          <a:off x="1927272" y="771041"/>
          <a:ext cx="7114250" cy="5992175"/>
        </p:xfrm>
        <a:graphic>
          <a:graphicData uri="http://schemas.openxmlformats.org/drawingml/2006/table">
            <a:tbl>
              <a:tblPr firstRow="1" bandRow="1">
                <a:tableStyleId>{5C22544A-7EE6-4342-B048-85BDC9FD1C3A}</a:tableStyleId>
              </a:tblPr>
              <a:tblGrid>
                <a:gridCol w="3756076">
                  <a:extLst>
                    <a:ext uri="{9D8B030D-6E8A-4147-A177-3AD203B41FA5}">
                      <a16:colId xmlns:a16="http://schemas.microsoft.com/office/drawing/2014/main" val="2312625806"/>
                    </a:ext>
                  </a:extLst>
                </a:gridCol>
                <a:gridCol w="885112">
                  <a:extLst>
                    <a:ext uri="{9D8B030D-6E8A-4147-A177-3AD203B41FA5}">
                      <a16:colId xmlns:a16="http://schemas.microsoft.com/office/drawing/2014/main" val="2128463664"/>
                    </a:ext>
                  </a:extLst>
                </a:gridCol>
                <a:gridCol w="803011">
                  <a:extLst>
                    <a:ext uri="{9D8B030D-6E8A-4147-A177-3AD203B41FA5}">
                      <a16:colId xmlns:a16="http://schemas.microsoft.com/office/drawing/2014/main" val="1437881399"/>
                    </a:ext>
                  </a:extLst>
                </a:gridCol>
                <a:gridCol w="1670051">
                  <a:extLst>
                    <a:ext uri="{9D8B030D-6E8A-4147-A177-3AD203B41FA5}">
                      <a16:colId xmlns:a16="http://schemas.microsoft.com/office/drawing/2014/main" val="2513535894"/>
                    </a:ext>
                  </a:extLst>
                </a:gridCol>
              </a:tblGrid>
              <a:tr h="589085">
                <a:tc>
                  <a:txBody>
                    <a:bodyPr/>
                    <a:lstStyle/>
                    <a:p>
                      <a:pPr algn="ctr"/>
                      <a:r>
                        <a:rPr lang="fr-FR" sz="1500" dirty="0"/>
                        <a:t>Objectifs de formation</a:t>
                      </a:r>
                    </a:p>
                  </a:txBody>
                  <a:tcPr marL="131790" marR="131790" marT="65895" marB="65895"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31000"/>
                      </a:schemeClr>
                    </a:solidFill>
                  </a:tcPr>
                </a:tc>
                <a:tc>
                  <a:txBody>
                    <a:bodyPr/>
                    <a:lstStyle/>
                    <a:p>
                      <a:pPr marL="0" algn="ctr" defTabSz="457200" rtl="0" eaLnBrk="1" latinLnBrk="0" hangingPunct="1"/>
                      <a:r>
                        <a:rPr lang="fr-FR" sz="2400" b="1" kern="1200" dirty="0">
                          <a:solidFill>
                            <a:schemeClr val="lt1"/>
                          </a:solidFill>
                          <a:latin typeface="+mn-lt"/>
                          <a:ea typeface="+mn-ea"/>
                          <a:cs typeface="+mn-cs"/>
                        </a:rPr>
                        <a:t>IT</a:t>
                      </a:r>
                    </a:p>
                  </a:txBody>
                  <a:tcPr marL="131790" marR="131790" marT="65895" marB="65895"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algn="ctr" defTabSz="457200" rtl="0" eaLnBrk="1" latinLnBrk="0" hangingPunct="1"/>
                      <a:r>
                        <a:rPr lang="fr-FR" sz="2400" b="1" kern="1200" dirty="0">
                          <a:solidFill>
                            <a:schemeClr val="lt1"/>
                          </a:solidFill>
                          <a:latin typeface="+mn-lt"/>
                          <a:ea typeface="+mn-ea"/>
                          <a:cs typeface="+mn-cs"/>
                        </a:rPr>
                        <a:t>I2D</a:t>
                      </a:r>
                    </a:p>
                  </a:txBody>
                  <a:tcPr marL="131790" marR="131790" marT="65895" marB="65895"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marL="0" algn="ctr" defTabSz="457200" rtl="0" eaLnBrk="1" latinLnBrk="0" hangingPunct="1"/>
                      <a:r>
                        <a:rPr lang="fr-FR" sz="2400" b="1" kern="1200" dirty="0">
                          <a:solidFill>
                            <a:schemeClr val="lt1"/>
                          </a:solidFill>
                          <a:latin typeface="+mn-lt"/>
                          <a:ea typeface="+mn-ea"/>
                          <a:cs typeface="+mn-cs"/>
                        </a:rPr>
                        <a:t>2I2D</a:t>
                      </a:r>
                    </a:p>
                  </a:txBody>
                  <a:tcPr marL="131790" marR="131790" marT="65895" marB="65895"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3535180244"/>
                  </a:ext>
                </a:extLst>
              </a:tr>
              <a:tr h="771870">
                <a:tc>
                  <a:txBody>
                    <a:bodyPr/>
                    <a:lstStyle/>
                    <a:p>
                      <a:pPr marL="84138" indent="0">
                        <a:spcAft>
                          <a:spcPts val="0"/>
                        </a:spcAft>
                      </a:pPr>
                      <a:r>
                        <a:rPr lang="fr-FR" sz="1400" u="none" strike="noStrike" kern="1200" dirty="0">
                          <a:solidFill>
                            <a:schemeClr val="dk1"/>
                          </a:solidFill>
                          <a:effectLst/>
                          <a:latin typeface="+mn-lt"/>
                          <a:ea typeface="+mn-ea"/>
                          <a:cs typeface="+mn-cs"/>
                        </a:rPr>
                        <a:t>O1 -  Caractériser des produits ou des constituants privilégiant un usage raisonné du point de vue développement durable</a:t>
                      </a:r>
                    </a:p>
                  </a:txBody>
                  <a:tcPr marL="36195" marR="3619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AF27F"/>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5A0"/>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947376716"/>
                  </a:ext>
                </a:extLst>
              </a:tr>
              <a:tr h="77187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u="none" strike="noStrike" dirty="0">
                          <a:effectLst/>
                        </a:rPr>
                        <a:t>O2 - </a:t>
                      </a:r>
                      <a:r>
                        <a:rPr lang="fr-FR" sz="1400" u="none" strike="noStrike" kern="1200" dirty="0">
                          <a:solidFill>
                            <a:schemeClr val="dk1"/>
                          </a:solidFill>
                          <a:effectLst/>
                          <a:latin typeface="+mn-lt"/>
                          <a:ea typeface="+mn-ea"/>
                          <a:cs typeface="+mn-cs"/>
                        </a:rPr>
                        <a:t>Identifier les éléments influents du développement d’un produit </a:t>
                      </a:r>
                    </a:p>
                  </a:txBody>
                  <a:tcPr marL="131790" marR="131790" marT="65895" marB="6589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9998"/>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5A0"/>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536282705"/>
                  </a:ext>
                </a:extLst>
              </a:tr>
              <a:tr h="77187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u="none" strike="noStrike" dirty="0">
                          <a:effectLst/>
                        </a:rPr>
                        <a:t>O3 - </a:t>
                      </a:r>
                      <a:r>
                        <a:rPr lang="fr-FR" sz="1400" u="none" strike="noStrike" kern="1200" dirty="0">
                          <a:solidFill>
                            <a:schemeClr val="dk1"/>
                          </a:solidFill>
                          <a:effectLst/>
                          <a:latin typeface="+mn-lt"/>
                          <a:ea typeface="+mn-ea"/>
                          <a:cs typeface="+mn-cs"/>
                        </a:rPr>
                        <a:t>Analyser l’organisation fonctionnelle et structurelle d’un produit</a:t>
                      </a:r>
                    </a:p>
                  </a:txBody>
                  <a:tcPr marL="131790" marR="131790" marT="65895" marB="6589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9998"/>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5A0"/>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907801617"/>
                  </a:ext>
                </a:extLst>
              </a:tr>
              <a:tr h="77187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u="none" strike="noStrike" dirty="0">
                          <a:effectLst/>
                        </a:rPr>
                        <a:t>O4 - Communiquer une idée, un principe ou une solution technique, un projet, y compris en langue étrangère</a:t>
                      </a:r>
                      <a:endParaRPr lang="fr-FR" sz="1400" b="1" i="0" u="none" strike="noStrike" dirty="0">
                        <a:solidFill>
                          <a:srgbClr val="000000"/>
                        </a:solidFill>
                        <a:effectLst/>
                        <a:latin typeface="Calibri" panose="020F0502020204030204" pitchFamily="34" charset="0"/>
                      </a:endParaRPr>
                    </a:p>
                  </a:txBody>
                  <a:tcPr marL="131790" marR="131790" marT="65895" marB="6589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5A0"/>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3753030341"/>
                  </a:ext>
                </a:extLst>
              </a:tr>
              <a:tr h="77187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u="none" strike="noStrike" dirty="0">
                          <a:effectLst/>
                        </a:rPr>
                        <a:t>O5 – Imaginer une solution, répondre à un besoin</a:t>
                      </a:r>
                      <a:endParaRPr lang="fr-FR" sz="1400" b="1" i="0" u="none" strike="noStrike" dirty="0">
                        <a:solidFill>
                          <a:srgbClr val="000000"/>
                        </a:solidFill>
                        <a:effectLst/>
                        <a:latin typeface="Calibri" panose="020F0502020204030204" pitchFamily="34" charset="0"/>
                      </a:endParaRPr>
                    </a:p>
                  </a:txBody>
                  <a:tcPr marL="131790" marR="131790" marT="65895" marB="6589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B5F6"/>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5A0"/>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3706508228"/>
                  </a:ext>
                </a:extLst>
              </a:tr>
              <a:tr h="77187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u="none" strike="noStrike" dirty="0">
                          <a:effectLst/>
                        </a:rPr>
                        <a:t>O6 – Préparer une simulation et exploiter les résultats pour prédire un fonctionnement, valider une performance ou une solution</a:t>
                      </a:r>
                      <a:endParaRPr lang="fr-FR" sz="1400" b="1" i="0" u="none" strike="noStrike" dirty="0">
                        <a:solidFill>
                          <a:srgbClr val="000000"/>
                        </a:solidFill>
                        <a:effectLst/>
                        <a:latin typeface="Calibri" panose="020F0502020204030204" pitchFamily="34" charset="0"/>
                      </a:endParaRPr>
                    </a:p>
                  </a:txBody>
                  <a:tcPr marL="131790" marR="131790" marT="65895" marB="6589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9998"/>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5A0"/>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421897903"/>
                  </a:ext>
                </a:extLst>
              </a:tr>
              <a:tr h="77187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u="none" strike="noStrike" dirty="0">
                          <a:effectLst/>
                        </a:rPr>
                        <a:t>O7 – Expérimenter et réaliser des prototypes ou des maquettes</a:t>
                      </a:r>
                      <a:endParaRPr lang="fr-FR" sz="1400" b="1" i="0" u="none" strike="noStrike" dirty="0">
                        <a:solidFill>
                          <a:srgbClr val="000000"/>
                        </a:solidFill>
                        <a:effectLst/>
                        <a:latin typeface="Calibri" panose="020F0502020204030204" pitchFamily="34" charset="0"/>
                      </a:endParaRPr>
                    </a:p>
                  </a:txBody>
                  <a:tcPr marL="131790" marR="131790" marT="65895" marB="65895">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FB5F6"/>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6D5A0"/>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75000"/>
                      </a:schemeClr>
                    </a:solidFill>
                  </a:tcPr>
                </a:tc>
                <a:tc>
                  <a:txBody>
                    <a:bodyPr/>
                    <a:lstStyle/>
                    <a:p>
                      <a:pPr algn="ctr"/>
                      <a:endParaRPr lang="fr-FR" sz="1700" dirty="0"/>
                    </a:p>
                  </a:txBody>
                  <a:tcPr marL="131790" marR="131790" marT="65895" marB="65895"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978913336"/>
                  </a:ext>
                </a:extLst>
              </a:tr>
            </a:tbl>
          </a:graphicData>
        </a:graphic>
      </p:graphicFrame>
      <p:sp>
        <p:nvSpPr>
          <p:cNvPr id="10" name="Rectangle 9">
            <a:extLst>
              <a:ext uri="{FF2B5EF4-FFF2-40B4-BE49-F238E27FC236}">
                <a16:creationId xmlns:a16="http://schemas.microsoft.com/office/drawing/2014/main" id="{59A1E76C-E00F-334B-8441-366D919A85BC}"/>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1" name="Rectangle 10">
            <a:extLst>
              <a:ext uri="{FF2B5EF4-FFF2-40B4-BE49-F238E27FC236}">
                <a16:creationId xmlns:a16="http://schemas.microsoft.com/office/drawing/2014/main" id="{7CB35BB3-9774-B549-8002-781AB0F646CC}"/>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3" name="Rectangle 12">
            <a:extLst>
              <a:ext uri="{FF2B5EF4-FFF2-40B4-BE49-F238E27FC236}">
                <a16:creationId xmlns:a16="http://schemas.microsoft.com/office/drawing/2014/main" id="{9A381AB2-8539-8247-8BC0-5926EDF49563}"/>
              </a:ext>
            </a:extLst>
          </p:cNvPr>
          <p:cNvSpPr/>
          <p:nvPr/>
        </p:nvSpPr>
        <p:spPr>
          <a:xfrm>
            <a:off x="1149928" y="363654"/>
            <a:ext cx="3646317" cy="364481"/>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Relations objectifs / spécialités </a:t>
            </a:r>
          </a:p>
        </p:txBody>
      </p:sp>
      <p:graphicFrame>
        <p:nvGraphicFramePr>
          <p:cNvPr id="19" name="Diagramme 18">
            <a:extLst>
              <a:ext uri="{FF2B5EF4-FFF2-40B4-BE49-F238E27FC236}">
                <a16:creationId xmlns:a16="http://schemas.microsoft.com/office/drawing/2014/main" id="{1BE55F10-1826-7749-BA74-19D65F2D5DF8}"/>
              </a:ext>
            </a:extLst>
          </p:cNvPr>
          <p:cNvGraphicFramePr>
            <a:graphicFrameLocks/>
          </p:cNvGraphicFramePr>
          <p:nvPr>
            <p:custDataLst>
              <p:tags r:id="rId1"/>
            </p:custDataLst>
            <p:extLst>
              <p:ext uri="{D42A27DB-BD31-4B8C-83A1-F6EECF244321}">
                <p14:modId xmlns:p14="http://schemas.microsoft.com/office/powerpoint/2010/main" val="1171195097"/>
              </p:ext>
            </p:extLst>
          </p:nvPr>
        </p:nvGraphicFramePr>
        <p:xfrm>
          <a:off x="-511090" y="643728"/>
          <a:ext cx="3198019" cy="22181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2" name="Rectangle 31">
            <a:extLst>
              <a:ext uri="{FF2B5EF4-FFF2-40B4-BE49-F238E27FC236}">
                <a16:creationId xmlns:a16="http://schemas.microsoft.com/office/drawing/2014/main" id="{C2E70F5F-98E0-BC4B-AF4C-6B6B917566E0}"/>
              </a:ext>
            </a:extLst>
          </p:cNvPr>
          <p:cNvSpPr/>
          <p:nvPr/>
        </p:nvSpPr>
        <p:spPr>
          <a:xfrm>
            <a:off x="7371595" y="306750"/>
            <a:ext cx="1669928" cy="46429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b="1" dirty="0">
                <a:solidFill>
                  <a:schemeClr val="bg1"/>
                </a:solidFill>
              </a:rPr>
              <a:t>Terminale</a:t>
            </a:r>
          </a:p>
        </p:txBody>
      </p:sp>
      <p:pic>
        <p:nvPicPr>
          <p:cNvPr id="74" name="Image 7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30355" y="1367769"/>
            <a:ext cx="690131" cy="772237"/>
          </a:xfrm>
          <a:prstGeom prst="rect">
            <a:avLst/>
          </a:prstGeom>
        </p:spPr>
      </p:pic>
      <p:pic>
        <p:nvPicPr>
          <p:cNvPr id="75" name="Image 7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09703" y="1351353"/>
            <a:ext cx="690131" cy="772237"/>
          </a:xfrm>
          <a:prstGeom prst="rect">
            <a:avLst/>
          </a:prstGeom>
        </p:spPr>
      </p:pic>
      <p:pic>
        <p:nvPicPr>
          <p:cNvPr id="76" name="Image 7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72221" y="2113362"/>
            <a:ext cx="690131" cy="772237"/>
          </a:xfrm>
          <a:prstGeom prst="rect">
            <a:avLst/>
          </a:prstGeom>
        </p:spPr>
      </p:pic>
      <p:pic>
        <p:nvPicPr>
          <p:cNvPr id="78" name="Image 7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07358" y="2108666"/>
            <a:ext cx="690131" cy="772237"/>
          </a:xfrm>
          <a:prstGeom prst="rect">
            <a:avLst/>
          </a:prstGeom>
        </p:spPr>
      </p:pic>
      <p:pic>
        <p:nvPicPr>
          <p:cNvPr id="80" name="Image 7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25665" y="2882395"/>
            <a:ext cx="690131" cy="772237"/>
          </a:xfrm>
          <a:prstGeom prst="rect">
            <a:avLst/>
          </a:prstGeom>
        </p:spPr>
      </p:pic>
      <p:pic>
        <p:nvPicPr>
          <p:cNvPr id="81" name="Image 8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05013" y="2865979"/>
            <a:ext cx="690131" cy="772237"/>
          </a:xfrm>
          <a:prstGeom prst="rect">
            <a:avLst/>
          </a:prstGeom>
        </p:spPr>
      </p:pic>
      <p:pic>
        <p:nvPicPr>
          <p:cNvPr id="82" name="Image 8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67531" y="3642056"/>
            <a:ext cx="690131" cy="772237"/>
          </a:xfrm>
          <a:prstGeom prst="rect">
            <a:avLst/>
          </a:prstGeom>
        </p:spPr>
      </p:pic>
      <p:pic>
        <p:nvPicPr>
          <p:cNvPr id="83" name="Image 8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23320" y="3639708"/>
            <a:ext cx="690131" cy="772237"/>
          </a:xfrm>
          <a:prstGeom prst="rect">
            <a:avLst/>
          </a:prstGeom>
        </p:spPr>
      </p:pic>
      <p:pic>
        <p:nvPicPr>
          <p:cNvPr id="84" name="Image 8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02668" y="3637360"/>
            <a:ext cx="690131" cy="772237"/>
          </a:xfrm>
          <a:prstGeom prst="rect">
            <a:avLst/>
          </a:prstGeom>
        </p:spPr>
      </p:pic>
      <p:pic>
        <p:nvPicPr>
          <p:cNvPr id="85" name="Image 8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65186" y="4427505"/>
            <a:ext cx="690131" cy="772237"/>
          </a:xfrm>
          <a:prstGeom prst="rect">
            <a:avLst/>
          </a:prstGeom>
        </p:spPr>
      </p:pic>
      <p:pic>
        <p:nvPicPr>
          <p:cNvPr id="87" name="Image 8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00323" y="4436877"/>
            <a:ext cx="690131" cy="772237"/>
          </a:xfrm>
          <a:prstGeom prst="rect">
            <a:avLst/>
          </a:prstGeom>
        </p:spPr>
      </p:pic>
      <p:pic>
        <p:nvPicPr>
          <p:cNvPr id="89" name="Image 8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18630" y="5196538"/>
            <a:ext cx="690131" cy="772237"/>
          </a:xfrm>
          <a:prstGeom prst="rect">
            <a:avLst/>
          </a:prstGeom>
        </p:spPr>
      </p:pic>
      <p:pic>
        <p:nvPicPr>
          <p:cNvPr id="90" name="Image 8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97978" y="5194190"/>
            <a:ext cx="690131" cy="772237"/>
          </a:xfrm>
          <a:prstGeom prst="rect">
            <a:avLst/>
          </a:prstGeom>
        </p:spPr>
      </p:pic>
      <p:pic>
        <p:nvPicPr>
          <p:cNvPr id="91" name="Image 9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60496" y="5984335"/>
            <a:ext cx="690131" cy="772237"/>
          </a:xfrm>
          <a:prstGeom prst="rect">
            <a:avLst/>
          </a:prstGeom>
        </p:spPr>
      </p:pic>
      <p:pic>
        <p:nvPicPr>
          <p:cNvPr id="92" name="Image 9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16285" y="5981987"/>
            <a:ext cx="690131" cy="772237"/>
          </a:xfrm>
          <a:prstGeom prst="rect">
            <a:avLst/>
          </a:prstGeom>
        </p:spPr>
      </p:pic>
      <p:pic>
        <p:nvPicPr>
          <p:cNvPr id="93" name="Image 9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95633" y="5979639"/>
            <a:ext cx="690131" cy="772237"/>
          </a:xfrm>
          <a:prstGeom prst="rect">
            <a:avLst/>
          </a:prstGeom>
        </p:spPr>
      </p:pic>
      <p:pic>
        <p:nvPicPr>
          <p:cNvPr id="26" name="Image 25">
            <a:extLst>
              <a:ext uri="{FF2B5EF4-FFF2-40B4-BE49-F238E27FC236}">
                <a16:creationId xmlns:a16="http://schemas.microsoft.com/office/drawing/2014/main" id="{1E7ECABA-FA2E-1946-93B9-ED43DD25E40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04158" y="4402848"/>
            <a:ext cx="690131" cy="772237"/>
          </a:xfrm>
          <a:prstGeom prst="rect">
            <a:avLst/>
          </a:prstGeom>
        </p:spPr>
      </p:pic>
    </p:spTree>
    <p:extLst>
      <p:ext uri="{BB962C8B-B14F-4D97-AF65-F5344CB8AC3E}">
        <p14:creationId xmlns:p14="http://schemas.microsoft.com/office/powerpoint/2010/main" val="2896249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4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4087" y="2349167"/>
            <a:ext cx="3038475" cy="3238500"/>
          </a:xfrm>
          <a:prstGeom prst="rect">
            <a:avLst/>
          </a:prstGeom>
        </p:spPr>
      </p:pic>
      <p:pic>
        <p:nvPicPr>
          <p:cNvPr id="40" name="Image 3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03890" y="2349167"/>
            <a:ext cx="3038475" cy="3238500"/>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83" y="2349167"/>
            <a:ext cx="3038475" cy="3238500"/>
          </a:xfrm>
          <a:prstGeom prst="rect">
            <a:avLst/>
          </a:prstGeom>
        </p:spPr>
      </p:pic>
      <p:sp>
        <p:nvSpPr>
          <p:cNvPr id="2" name="Rectangle 1">
            <a:extLst>
              <a:ext uri="{FF2B5EF4-FFF2-40B4-BE49-F238E27FC236}">
                <a16:creationId xmlns:a16="http://schemas.microsoft.com/office/drawing/2014/main" id="{A540A02D-26CB-314D-A397-6274A37178FD}"/>
              </a:ext>
            </a:extLst>
          </p:cNvPr>
          <p:cNvSpPr/>
          <p:nvPr/>
        </p:nvSpPr>
        <p:spPr>
          <a:xfrm>
            <a:off x="4751226" y="363296"/>
            <a:ext cx="3787738" cy="148109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dirty="0"/>
              <a:t>Les concepts clés relatifs aux domaines de la matière, de l’énergie et de l’information qui constituent la base de la formation technologique en STI2D</a:t>
            </a:r>
            <a:endParaRPr lang="fr-FR" sz="1600" dirty="0"/>
          </a:p>
        </p:txBody>
      </p:sp>
      <p:sp>
        <p:nvSpPr>
          <p:cNvPr id="14" name="Rectangle 13">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5" name="Rectangle 14">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7" name="Rectangle 16">
            <a:extLst>
              <a:ext uri="{FF2B5EF4-FFF2-40B4-BE49-F238E27FC236}">
                <a16:creationId xmlns:a16="http://schemas.microsoft.com/office/drawing/2014/main" id="{CE0CC687-B500-5649-A843-5CE17AB45319}"/>
              </a:ext>
            </a:extLst>
          </p:cNvPr>
          <p:cNvSpPr/>
          <p:nvPr/>
        </p:nvSpPr>
        <p:spPr>
          <a:xfrm>
            <a:off x="1149928" y="363654"/>
            <a:ext cx="3458585" cy="359423"/>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16" name="Rectangle 15">
            <a:extLst>
              <a:ext uri="{FF2B5EF4-FFF2-40B4-BE49-F238E27FC236}">
                <a16:creationId xmlns:a16="http://schemas.microsoft.com/office/drawing/2014/main" id="{921136D0-99EA-B945-9522-5F85AB60D607}"/>
              </a:ext>
            </a:extLst>
          </p:cNvPr>
          <p:cNvSpPr/>
          <p:nvPr/>
        </p:nvSpPr>
        <p:spPr>
          <a:xfrm>
            <a:off x="1149928" y="365368"/>
            <a:ext cx="3740419" cy="369332"/>
          </a:xfrm>
          <a:prstGeom prst="rect">
            <a:avLst/>
          </a:prstGeom>
        </p:spPr>
        <p:txBody>
          <a:bodyPr wrap="square">
            <a:spAutoFit/>
          </a:bodyPr>
          <a:lstStyle/>
          <a:p>
            <a:r>
              <a:rPr lang="fr-FR" dirty="0"/>
              <a:t>Le triptyque M E I</a:t>
            </a:r>
          </a:p>
        </p:txBody>
      </p:sp>
      <p:sp>
        <p:nvSpPr>
          <p:cNvPr id="32" name="Rectangle 31">
            <a:extLst>
              <a:ext uri="{FF2B5EF4-FFF2-40B4-BE49-F238E27FC236}">
                <a16:creationId xmlns:a16="http://schemas.microsoft.com/office/drawing/2014/main" id="{67EC87CE-7665-3F48-82D9-CEC148EEF602}"/>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33" name="Rectangle 32">
            <a:extLst>
              <a:ext uri="{FF2B5EF4-FFF2-40B4-BE49-F238E27FC236}">
                <a16:creationId xmlns:a16="http://schemas.microsoft.com/office/drawing/2014/main" id="{7BA8137E-0C39-D84C-A913-0B642594DD8B}"/>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pic>
        <p:nvPicPr>
          <p:cNvPr id="3" name="Imag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710379">
            <a:off x="1192496" y="4002599"/>
            <a:ext cx="648510" cy="596330"/>
          </a:xfrm>
          <a:prstGeom prst="rect">
            <a:avLst/>
          </a:prstGeom>
        </p:spPr>
      </p:pic>
      <p:sp>
        <p:nvSpPr>
          <p:cNvPr id="5" name="Rectangle 4"/>
          <p:cNvSpPr/>
          <p:nvPr/>
        </p:nvSpPr>
        <p:spPr>
          <a:xfrm>
            <a:off x="1057932" y="3065723"/>
            <a:ext cx="944618" cy="369332"/>
          </a:xfrm>
          <a:prstGeom prst="rect">
            <a:avLst/>
          </a:prstGeom>
          <a:effectLst>
            <a:outerShdw blurRad="50800" dist="38100" dir="5400000" algn="t" rotWithShape="0">
              <a:prstClr val="black">
                <a:alpha val="40000"/>
              </a:prstClr>
            </a:outerShdw>
          </a:effectLst>
        </p:spPr>
        <p:txBody>
          <a:bodyPr wrap="none">
            <a:spAutoFit/>
          </a:bodyPr>
          <a:lstStyle/>
          <a:p>
            <a:r>
              <a:rPr lang="fr-FR" b="1" dirty="0">
                <a:solidFill>
                  <a:schemeClr val="bg1"/>
                </a:solidFill>
              </a:rPr>
              <a:t>Matière</a:t>
            </a:r>
            <a:endParaRPr lang="fr-FR" dirty="0"/>
          </a:p>
        </p:txBody>
      </p:sp>
      <p:sp>
        <p:nvSpPr>
          <p:cNvPr id="6" name="Rectangle 5"/>
          <p:cNvSpPr/>
          <p:nvPr/>
        </p:nvSpPr>
        <p:spPr>
          <a:xfrm rot="18887028">
            <a:off x="141461" y="3583942"/>
            <a:ext cx="970202" cy="307777"/>
          </a:xfrm>
          <a:prstGeom prst="rect">
            <a:avLst/>
          </a:prstGeom>
        </p:spPr>
        <p:txBody>
          <a:bodyPr wrap="none">
            <a:spAutoFit/>
          </a:bodyPr>
          <a:lstStyle/>
          <a:p>
            <a:r>
              <a:rPr lang="fr-FR" sz="1400" b="1" dirty="0">
                <a:solidFill>
                  <a:schemeClr val="bg1"/>
                </a:solidFill>
              </a:rPr>
              <a:t>Résistance</a:t>
            </a:r>
          </a:p>
        </p:txBody>
      </p:sp>
      <p:sp>
        <p:nvSpPr>
          <p:cNvPr id="7" name="Rectangle 6"/>
          <p:cNvSpPr/>
          <p:nvPr/>
        </p:nvSpPr>
        <p:spPr>
          <a:xfrm>
            <a:off x="980314" y="4409938"/>
            <a:ext cx="1099853" cy="307777"/>
          </a:xfrm>
          <a:prstGeom prst="rect">
            <a:avLst/>
          </a:prstGeom>
        </p:spPr>
        <p:txBody>
          <a:bodyPr wrap="none">
            <a:spAutoFit/>
          </a:bodyPr>
          <a:lstStyle/>
          <a:p>
            <a:r>
              <a:rPr lang="fr-FR" sz="1400" b="1" dirty="0">
                <a:solidFill>
                  <a:schemeClr val="bg1"/>
                </a:solidFill>
              </a:rPr>
              <a:t>Mouvement</a:t>
            </a:r>
          </a:p>
        </p:txBody>
      </p:sp>
      <p:sp>
        <p:nvSpPr>
          <p:cNvPr id="8" name="Rectangle 7"/>
          <p:cNvSpPr/>
          <p:nvPr/>
        </p:nvSpPr>
        <p:spPr>
          <a:xfrm rot="2680249">
            <a:off x="1980208" y="3583942"/>
            <a:ext cx="845296" cy="307777"/>
          </a:xfrm>
          <a:prstGeom prst="rect">
            <a:avLst/>
          </a:prstGeom>
        </p:spPr>
        <p:txBody>
          <a:bodyPr wrap="none">
            <a:spAutoFit/>
          </a:bodyPr>
          <a:lstStyle/>
          <a:p>
            <a:r>
              <a:rPr lang="fr-FR" sz="1400" b="1" dirty="0">
                <a:solidFill>
                  <a:schemeClr val="bg1"/>
                </a:solidFill>
              </a:rPr>
              <a:t>Équilibre</a:t>
            </a:r>
          </a:p>
        </p:txBody>
      </p:sp>
      <p:sp>
        <p:nvSpPr>
          <p:cNvPr id="29" name="Rectangle 28"/>
          <p:cNvSpPr/>
          <p:nvPr/>
        </p:nvSpPr>
        <p:spPr>
          <a:xfrm>
            <a:off x="4136203" y="3093859"/>
            <a:ext cx="895310" cy="369332"/>
          </a:xfrm>
          <a:prstGeom prst="rect">
            <a:avLst/>
          </a:prstGeom>
          <a:effectLst>
            <a:outerShdw blurRad="50800" dist="38100" dir="5400000" algn="t" rotWithShape="0">
              <a:prstClr val="black">
                <a:alpha val="40000"/>
              </a:prstClr>
            </a:outerShdw>
          </a:effectLst>
        </p:spPr>
        <p:txBody>
          <a:bodyPr wrap="none">
            <a:spAutoFit/>
          </a:bodyPr>
          <a:lstStyle/>
          <a:p>
            <a:r>
              <a:rPr lang="fr-FR" b="1" dirty="0">
                <a:solidFill>
                  <a:schemeClr val="bg1"/>
                </a:solidFill>
              </a:rPr>
              <a:t>Énergie</a:t>
            </a:r>
            <a:endParaRPr lang="fr-FR" dirty="0"/>
          </a:p>
        </p:txBody>
      </p:sp>
      <p:sp>
        <p:nvSpPr>
          <p:cNvPr id="30" name="Rectangle 29"/>
          <p:cNvSpPr/>
          <p:nvPr/>
        </p:nvSpPr>
        <p:spPr>
          <a:xfrm rot="18887028">
            <a:off x="3206008" y="3588429"/>
            <a:ext cx="1013419" cy="307777"/>
          </a:xfrm>
          <a:prstGeom prst="rect">
            <a:avLst/>
          </a:prstGeom>
        </p:spPr>
        <p:txBody>
          <a:bodyPr wrap="none">
            <a:spAutoFit/>
          </a:bodyPr>
          <a:lstStyle/>
          <a:p>
            <a:r>
              <a:rPr lang="fr-FR" sz="1400" b="1" dirty="0">
                <a:solidFill>
                  <a:schemeClr val="bg1"/>
                </a:solidFill>
              </a:rPr>
              <a:t>Conversion</a:t>
            </a:r>
            <a:endParaRPr lang="fr-FR" sz="1600" b="1" dirty="0">
              <a:solidFill>
                <a:schemeClr val="bg1"/>
              </a:solidFill>
            </a:endParaRPr>
          </a:p>
        </p:txBody>
      </p:sp>
      <p:sp>
        <p:nvSpPr>
          <p:cNvPr id="31" name="Rectangle 30"/>
          <p:cNvSpPr/>
          <p:nvPr/>
        </p:nvSpPr>
        <p:spPr>
          <a:xfrm>
            <a:off x="4190466" y="4438074"/>
            <a:ext cx="870608" cy="315939"/>
          </a:xfrm>
          <a:prstGeom prst="rect">
            <a:avLst/>
          </a:prstGeom>
        </p:spPr>
        <p:txBody>
          <a:bodyPr wrap="square">
            <a:spAutoFit/>
          </a:bodyPr>
          <a:lstStyle/>
          <a:p>
            <a:r>
              <a:rPr lang="fr-FR" sz="1400" b="1" dirty="0">
                <a:solidFill>
                  <a:schemeClr val="bg1"/>
                </a:solidFill>
              </a:rPr>
              <a:t>Transfert</a:t>
            </a:r>
          </a:p>
        </p:txBody>
      </p:sp>
      <p:sp>
        <p:nvSpPr>
          <p:cNvPr id="34" name="Rectangle 33"/>
          <p:cNvSpPr/>
          <p:nvPr/>
        </p:nvSpPr>
        <p:spPr>
          <a:xfrm rot="2680249">
            <a:off x="5102049" y="3612078"/>
            <a:ext cx="758156" cy="307777"/>
          </a:xfrm>
          <a:prstGeom prst="rect">
            <a:avLst/>
          </a:prstGeom>
        </p:spPr>
        <p:txBody>
          <a:bodyPr wrap="none">
            <a:spAutoFit/>
          </a:bodyPr>
          <a:lstStyle/>
          <a:p>
            <a:r>
              <a:rPr lang="fr-FR" sz="1400" b="1" dirty="0">
                <a:solidFill>
                  <a:schemeClr val="bg1"/>
                </a:solidFill>
              </a:rPr>
              <a:t>Gestion</a:t>
            </a:r>
          </a:p>
        </p:txBody>
      </p:sp>
      <p:sp>
        <p:nvSpPr>
          <p:cNvPr id="36" name="Rectangle 35"/>
          <p:cNvSpPr/>
          <p:nvPr/>
        </p:nvSpPr>
        <p:spPr>
          <a:xfrm>
            <a:off x="6989386" y="3079791"/>
            <a:ext cx="1325619" cy="369332"/>
          </a:xfrm>
          <a:prstGeom prst="rect">
            <a:avLst/>
          </a:prstGeom>
          <a:effectLst>
            <a:outerShdw blurRad="50800" dist="38100" dir="5400000" algn="t" rotWithShape="0">
              <a:prstClr val="black">
                <a:alpha val="40000"/>
              </a:prstClr>
            </a:outerShdw>
          </a:effectLst>
        </p:spPr>
        <p:txBody>
          <a:bodyPr wrap="none">
            <a:spAutoFit/>
          </a:bodyPr>
          <a:lstStyle/>
          <a:p>
            <a:r>
              <a:rPr lang="fr-FR" b="1" dirty="0">
                <a:solidFill>
                  <a:schemeClr val="bg1"/>
                </a:solidFill>
              </a:rPr>
              <a:t>Information</a:t>
            </a:r>
            <a:endParaRPr lang="fr-FR" dirty="0"/>
          </a:p>
        </p:txBody>
      </p:sp>
      <p:sp>
        <p:nvSpPr>
          <p:cNvPr id="37" name="Rectangle 36"/>
          <p:cNvSpPr/>
          <p:nvPr/>
        </p:nvSpPr>
        <p:spPr>
          <a:xfrm rot="18887028">
            <a:off x="6253030" y="3574361"/>
            <a:ext cx="1023037" cy="307777"/>
          </a:xfrm>
          <a:prstGeom prst="rect">
            <a:avLst/>
          </a:prstGeom>
        </p:spPr>
        <p:txBody>
          <a:bodyPr wrap="none">
            <a:spAutoFit/>
          </a:bodyPr>
          <a:lstStyle/>
          <a:p>
            <a:r>
              <a:rPr lang="fr-FR" sz="1400" b="1" dirty="0">
                <a:solidFill>
                  <a:schemeClr val="bg1"/>
                </a:solidFill>
              </a:rPr>
              <a:t>Acquisition</a:t>
            </a:r>
          </a:p>
        </p:txBody>
      </p:sp>
      <p:sp>
        <p:nvSpPr>
          <p:cNvPr id="38" name="Rectangle 37"/>
          <p:cNvSpPr/>
          <p:nvPr/>
        </p:nvSpPr>
        <p:spPr>
          <a:xfrm>
            <a:off x="7094652" y="4424006"/>
            <a:ext cx="1152495" cy="307777"/>
          </a:xfrm>
          <a:prstGeom prst="rect">
            <a:avLst/>
          </a:prstGeom>
        </p:spPr>
        <p:txBody>
          <a:bodyPr wrap="none">
            <a:spAutoFit/>
          </a:bodyPr>
          <a:lstStyle/>
          <a:p>
            <a:r>
              <a:rPr lang="fr-FR" sz="1400" b="1" dirty="0">
                <a:solidFill>
                  <a:schemeClr val="bg1"/>
                </a:solidFill>
              </a:rPr>
              <a:t>Transmission</a:t>
            </a:r>
          </a:p>
        </p:txBody>
      </p:sp>
      <p:sp>
        <p:nvSpPr>
          <p:cNvPr id="39" name="Rectangle 38"/>
          <p:cNvSpPr/>
          <p:nvPr/>
        </p:nvSpPr>
        <p:spPr>
          <a:xfrm rot="2680249">
            <a:off x="8017412" y="3598010"/>
            <a:ext cx="999569" cy="307777"/>
          </a:xfrm>
          <a:prstGeom prst="rect">
            <a:avLst/>
          </a:prstGeom>
        </p:spPr>
        <p:txBody>
          <a:bodyPr wrap="none">
            <a:spAutoFit/>
          </a:bodyPr>
          <a:lstStyle/>
          <a:p>
            <a:r>
              <a:rPr lang="fr-FR" sz="1400" b="1" dirty="0">
                <a:solidFill>
                  <a:schemeClr val="bg1"/>
                </a:solidFill>
              </a:rPr>
              <a:t>Traitement</a:t>
            </a:r>
          </a:p>
        </p:txBody>
      </p:sp>
      <p:pic>
        <p:nvPicPr>
          <p:cNvPr id="35" name="Image 3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
        <p:nvSpPr>
          <p:cNvPr id="42" name="Rectangle 41">
            <a:extLst>
              <a:ext uri="{FF2B5EF4-FFF2-40B4-BE49-F238E27FC236}">
                <a16:creationId xmlns:a16="http://schemas.microsoft.com/office/drawing/2014/main" id="{8D6E24B9-7F59-7147-A09C-B9F13E75F149}"/>
              </a:ext>
            </a:extLst>
          </p:cNvPr>
          <p:cNvSpPr/>
          <p:nvPr/>
        </p:nvSpPr>
        <p:spPr>
          <a:xfrm>
            <a:off x="4643438" y="363655"/>
            <a:ext cx="107788" cy="1480738"/>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pic>
        <p:nvPicPr>
          <p:cNvPr id="43" name="Image 4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710379">
            <a:off x="4299087" y="3989931"/>
            <a:ext cx="648510" cy="596330"/>
          </a:xfrm>
          <a:prstGeom prst="rect">
            <a:avLst/>
          </a:prstGeom>
        </p:spPr>
      </p:pic>
      <p:pic>
        <p:nvPicPr>
          <p:cNvPr id="44" name="Image 4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710379">
            <a:off x="7330946" y="3968471"/>
            <a:ext cx="648510" cy="596330"/>
          </a:xfrm>
          <a:prstGeom prst="rect">
            <a:avLst/>
          </a:prstGeom>
        </p:spPr>
      </p:pic>
      <p:sp>
        <p:nvSpPr>
          <p:cNvPr id="10" name="Rectangle 9"/>
          <p:cNvSpPr/>
          <p:nvPr/>
        </p:nvSpPr>
        <p:spPr>
          <a:xfrm>
            <a:off x="4402604" y="4178939"/>
            <a:ext cx="418679" cy="75971"/>
          </a:xfrm>
          <a:prstGeom prst="rect">
            <a:avLst/>
          </a:prstGeom>
          <a:solidFill>
            <a:srgbClr val="E702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4316469" y="4109411"/>
            <a:ext cx="589422" cy="205360"/>
          </a:xfrm>
          <a:prstGeom prst="rect">
            <a:avLst/>
          </a:prstGeom>
        </p:spPr>
        <p:txBody>
          <a:bodyPr wrap="square">
            <a:spAutoFit/>
          </a:bodyPr>
          <a:lstStyle/>
          <a:p>
            <a:r>
              <a:rPr lang="fr-FR" sz="700" dirty="0">
                <a:solidFill>
                  <a:schemeClr val="bg1"/>
                </a:solidFill>
              </a:rPr>
              <a:t>RENFORCÉ</a:t>
            </a:r>
          </a:p>
        </p:txBody>
      </p:sp>
      <p:sp>
        <p:nvSpPr>
          <p:cNvPr id="49" name="Rectangle 48"/>
          <p:cNvSpPr/>
          <p:nvPr/>
        </p:nvSpPr>
        <p:spPr>
          <a:xfrm>
            <a:off x="7428824" y="4158808"/>
            <a:ext cx="418679" cy="75971"/>
          </a:xfrm>
          <a:prstGeom prst="rect">
            <a:avLst/>
          </a:prstGeom>
          <a:solidFill>
            <a:srgbClr val="E702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Rectangle 49"/>
          <p:cNvSpPr/>
          <p:nvPr/>
        </p:nvSpPr>
        <p:spPr>
          <a:xfrm>
            <a:off x="7342689" y="4089280"/>
            <a:ext cx="589422" cy="205360"/>
          </a:xfrm>
          <a:prstGeom prst="rect">
            <a:avLst/>
          </a:prstGeom>
        </p:spPr>
        <p:txBody>
          <a:bodyPr wrap="square">
            <a:spAutoFit/>
          </a:bodyPr>
          <a:lstStyle/>
          <a:p>
            <a:r>
              <a:rPr lang="fr-FR" sz="700" dirty="0">
                <a:solidFill>
                  <a:schemeClr val="bg1"/>
                </a:solidFill>
              </a:rPr>
              <a:t>RENFORCÉ</a:t>
            </a:r>
          </a:p>
        </p:txBody>
      </p:sp>
    </p:spTree>
    <p:extLst>
      <p:ext uri="{BB962C8B-B14F-4D97-AF65-F5344CB8AC3E}">
        <p14:creationId xmlns:p14="http://schemas.microsoft.com/office/powerpoint/2010/main" val="4271267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A305384-952B-1E44-A63C-B65DB511FFAC}"/>
              </a:ext>
            </a:extLst>
          </p:cNvPr>
          <p:cNvSpPr/>
          <p:nvPr/>
        </p:nvSpPr>
        <p:spPr>
          <a:xfrm>
            <a:off x="1323104" y="3853623"/>
            <a:ext cx="1878309" cy="1878309"/>
          </a:xfrm>
          <a:prstGeom prst="rect">
            <a:avLst/>
          </a:prstGeom>
          <a:solidFill>
            <a:schemeClr val="accent6">
              <a:lumMod val="75000"/>
            </a:schemeClr>
          </a:solidFill>
          <a:ln w="63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t>ITEC</a:t>
            </a:r>
          </a:p>
        </p:txBody>
      </p:sp>
      <p:sp>
        <p:nvSpPr>
          <p:cNvPr id="39" name="Rectangle 38">
            <a:extLst>
              <a:ext uri="{FF2B5EF4-FFF2-40B4-BE49-F238E27FC236}">
                <a16:creationId xmlns:a16="http://schemas.microsoft.com/office/drawing/2014/main" id="{B6A1DC80-C3FF-7A42-9DD6-E008F81CE47C}"/>
              </a:ext>
            </a:extLst>
          </p:cNvPr>
          <p:cNvSpPr/>
          <p:nvPr/>
        </p:nvSpPr>
        <p:spPr>
          <a:xfrm>
            <a:off x="4192877" y="5002724"/>
            <a:ext cx="3941896" cy="364481"/>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t>Innovation Technologique et </a:t>
            </a:r>
            <a:r>
              <a:rPr lang="fr-FR" sz="1600" dirty="0" err="1"/>
              <a:t>Eco-Conception</a:t>
            </a:r>
            <a:endParaRPr lang="fr-FR" sz="1600" dirty="0"/>
          </a:p>
        </p:txBody>
      </p:sp>
      <p:sp>
        <p:nvSpPr>
          <p:cNvPr id="16" name="Rectangle 15"/>
          <p:cNvSpPr/>
          <p:nvPr/>
        </p:nvSpPr>
        <p:spPr>
          <a:xfrm>
            <a:off x="1323104" y="1099451"/>
            <a:ext cx="2316984" cy="231698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dirty="0"/>
          </a:p>
        </p:txBody>
      </p:sp>
      <p:sp>
        <p:nvSpPr>
          <p:cNvPr id="3" name="Rectangle 2"/>
          <p:cNvSpPr/>
          <p:nvPr/>
        </p:nvSpPr>
        <p:spPr>
          <a:xfrm>
            <a:off x="1330987" y="1099908"/>
            <a:ext cx="2303731" cy="913853"/>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800" b="1" dirty="0"/>
              <a:t>IT</a:t>
            </a:r>
          </a:p>
        </p:txBody>
      </p:sp>
      <p:sp>
        <p:nvSpPr>
          <p:cNvPr id="4" name="Rectangle 3"/>
          <p:cNvSpPr/>
          <p:nvPr/>
        </p:nvSpPr>
        <p:spPr>
          <a:xfrm>
            <a:off x="1338349" y="2013425"/>
            <a:ext cx="2296370" cy="140313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800" b="1" dirty="0"/>
              <a:t>I2D</a:t>
            </a:r>
          </a:p>
        </p:txBody>
      </p:sp>
      <p:sp>
        <p:nvSpPr>
          <p:cNvPr id="13" name="Rectangle 12"/>
          <p:cNvSpPr/>
          <p:nvPr/>
        </p:nvSpPr>
        <p:spPr>
          <a:xfrm>
            <a:off x="1698844" y="1712831"/>
            <a:ext cx="423514" cy="369332"/>
          </a:xfrm>
          <a:prstGeom prst="rect">
            <a:avLst/>
          </a:prstGeom>
        </p:spPr>
        <p:txBody>
          <a:bodyPr wrap="none">
            <a:spAutoFit/>
          </a:bodyPr>
          <a:lstStyle/>
          <a:p>
            <a:r>
              <a:rPr lang="fr-FR" dirty="0"/>
              <a:t>3h</a:t>
            </a:r>
          </a:p>
        </p:txBody>
      </p:sp>
      <p:sp>
        <p:nvSpPr>
          <p:cNvPr id="14" name="Rectangle 13"/>
          <p:cNvSpPr/>
          <p:nvPr/>
        </p:nvSpPr>
        <p:spPr>
          <a:xfrm>
            <a:off x="2365189" y="2005276"/>
            <a:ext cx="423514" cy="369332"/>
          </a:xfrm>
          <a:prstGeom prst="rect">
            <a:avLst/>
          </a:prstGeom>
        </p:spPr>
        <p:txBody>
          <a:bodyPr wrap="square">
            <a:spAutoFit/>
          </a:bodyPr>
          <a:lstStyle/>
          <a:p>
            <a:r>
              <a:rPr lang="fr-FR" dirty="0"/>
              <a:t>9h</a:t>
            </a:r>
          </a:p>
        </p:txBody>
      </p:sp>
      <p:sp>
        <p:nvSpPr>
          <p:cNvPr id="15" name="Rectangle 14"/>
          <p:cNvSpPr/>
          <p:nvPr/>
        </p:nvSpPr>
        <p:spPr>
          <a:xfrm>
            <a:off x="3151634" y="3368119"/>
            <a:ext cx="540533" cy="369332"/>
          </a:xfrm>
          <a:prstGeom prst="rect">
            <a:avLst/>
          </a:prstGeom>
        </p:spPr>
        <p:txBody>
          <a:bodyPr wrap="none">
            <a:spAutoFit/>
          </a:bodyPr>
          <a:lstStyle/>
          <a:p>
            <a:r>
              <a:rPr lang="fr-FR" dirty="0"/>
              <a:t>12h</a:t>
            </a:r>
          </a:p>
        </p:txBody>
      </p:sp>
      <p:sp>
        <p:nvSpPr>
          <p:cNvPr id="17" name="Rectangle 16"/>
          <p:cNvSpPr/>
          <p:nvPr/>
        </p:nvSpPr>
        <p:spPr>
          <a:xfrm>
            <a:off x="2020729" y="1629314"/>
            <a:ext cx="439544" cy="707886"/>
          </a:xfrm>
          <a:prstGeom prst="rect">
            <a:avLst/>
          </a:prstGeom>
        </p:spPr>
        <p:txBody>
          <a:bodyPr wrap="none">
            <a:spAutoFit/>
          </a:bodyPr>
          <a:lstStyle/>
          <a:p>
            <a:r>
              <a:rPr lang="fr-FR" sz="4000" b="1" dirty="0"/>
              <a:t>+</a:t>
            </a:r>
          </a:p>
        </p:txBody>
      </p:sp>
      <p:sp>
        <p:nvSpPr>
          <p:cNvPr id="29" name="Rectangle 28">
            <a:extLst>
              <a:ext uri="{FF2B5EF4-FFF2-40B4-BE49-F238E27FC236}">
                <a16:creationId xmlns:a16="http://schemas.microsoft.com/office/drawing/2014/main" id="{DA045016-F8EF-7B4B-876F-551632D6AD8D}"/>
              </a:ext>
            </a:extLst>
          </p:cNvPr>
          <p:cNvSpPr/>
          <p:nvPr/>
        </p:nvSpPr>
        <p:spPr>
          <a:xfrm>
            <a:off x="1437628" y="3982372"/>
            <a:ext cx="1878309" cy="1878309"/>
          </a:xfrm>
          <a:prstGeom prst="rect">
            <a:avLst/>
          </a:prstGeom>
          <a:solidFill>
            <a:srgbClr val="C000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t>ITEC</a:t>
            </a:r>
          </a:p>
        </p:txBody>
      </p:sp>
      <p:sp>
        <p:nvSpPr>
          <p:cNvPr id="41" name="Rectangle 40">
            <a:extLst>
              <a:ext uri="{FF2B5EF4-FFF2-40B4-BE49-F238E27FC236}">
                <a16:creationId xmlns:a16="http://schemas.microsoft.com/office/drawing/2014/main" id="{0A4D91B8-0002-EB41-BE37-34AC890E4F05}"/>
              </a:ext>
            </a:extLst>
          </p:cNvPr>
          <p:cNvSpPr/>
          <p:nvPr/>
        </p:nvSpPr>
        <p:spPr>
          <a:xfrm>
            <a:off x="4192877" y="4614121"/>
            <a:ext cx="3941896" cy="36448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t>Architecture et Construction</a:t>
            </a:r>
          </a:p>
        </p:txBody>
      </p:sp>
      <p:sp>
        <p:nvSpPr>
          <p:cNvPr id="31" name="Rectangle 30">
            <a:extLst>
              <a:ext uri="{FF2B5EF4-FFF2-40B4-BE49-F238E27FC236}">
                <a16:creationId xmlns:a16="http://schemas.microsoft.com/office/drawing/2014/main" id="{B257C1DA-076A-8247-A944-391D8E5DAD62}"/>
              </a:ext>
            </a:extLst>
          </p:cNvPr>
          <p:cNvSpPr/>
          <p:nvPr/>
        </p:nvSpPr>
        <p:spPr>
          <a:xfrm>
            <a:off x="1614514" y="4151699"/>
            <a:ext cx="1878309" cy="1878309"/>
          </a:xfrm>
          <a:prstGeom prst="rect">
            <a:avLst/>
          </a:prstGeom>
          <a:solidFill>
            <a:srgbClr val="00B05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t>ITEC</a:t>
            </a:r>
          </a:p>
        </p:txBody>
      </p:sp>
      <p:sp>
        <p:nvSpPr>
          <p:cNvPr id="32" name="Rectangle 31">
            <a:extLst>
              <a:ext uri="{FF2B5EF4-FFF2-40B4-BE49-F238E27FC236}">
                <a16:creationId xmlns:a16="http://schemas.microsoft.com/office/drawing/2014/main" id="{A93A9500-6F79-5E4F-9873-22319C7F1516}"/>
              </a:ext>
            </a:extLst>
          </p:cNvPr>
          <p:cNvSpPr/>
          <p:nvPr/>
        </p:nvSpPr>
        <p:spPr>
          <a:xfrm>
            <a:off x="1773638" y="4310823"/>
            <a:ext cx="1859921" cy="1864800"/>
          </a:xfrm>
          <a:prstGeom prst="rect">
            <a:avLst/>
          </a:prstGeom>
          <a:solidFill>
            <a:schemeClr val="accent5">
              <a:lumMod val="60000"/>
              <a:lumOff val="40000"/>
            </a:schemeClr>
          </a:solidFill>
          <a:ln w="63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dirty="0"/>
          </a:p>
        </p:txBody>
      </p:sp>
      <p:sp>
        <p:nvSpPr>
          <p:cNvPr id="33" name="Rectangle 32">
            <a:extLst>
              <a:ext uri="{FF2B5EF4-FFF2-40B4-BE49-F238E27FC236}">
                <a16:creationId xmlns:a16="http://schemas.microsoft.com/office/drawing/2014/main" id="{DD44A848-5878-FD44-BC15-425991B8A518}"/>
              </a:ext>
            </a:extLst>
          </p:cNvPr>
          <p:cNvSpPr/>
          <p:nvPr/>
        </p:nvSpPr>
        <p:spPr>
          <a:xfrm>
            <a:off x="3188417" y="6153194"/>
            <a:ext cx="540533" cy="369332"/>
          </a:xfrm>
          <a:prstGeom prst="rect">
            <a:avLst/>
          </a:prstGeom>
        </p:spPr>
        <p:txBody>
          <a:bodyPr wrap="none">
            <a:spAutoFit/>
          </a:bodyPr>
          <a:lstStyle/>
          <a:p>
            <a:r>
              <a:rPr lang="fr-FR" dirty="0"/>
              <a:t>12h</a:t>
            </a:r>
          </a:p>
        </p:txBody>
      </p:sp>
      <p:sp>
        <p:nvSpPr>
          <p:cNvPr id="35" name="Rectangle 34">
            <a:extLst>
              <a:ext uri="{FF2B5EF4-FFF2-40B4-BE49-F238E27FC236}">
                <a16:creationId xmlns:a16="http://schemas.microsoft.com/office/drawing/2014/main" id="{00BB6EA4-FB62-3B4D-8797-D22F474FDD56}"/>
              </a:ext>
            </a:extLst>
          </p:cNvPr>
          <p:cNvSpPr/>
          <p:nvPr/>
        </p:nvSpPr>
        <p:spPr>
          <a:xfrm>
            <a:off x="180537" y="1099450"/>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36" name="Rectangle 35">
            <a:extLst>
              <a:ext uri="{FF2B5EF4-FFF2-40B4-BE49-F238E27FC236}">
                <a16:creationId xmlns:a16="http://schemas.microsoft.com/office/drawing/2014/main" id="{C5E2206A-6C8E-5A4D-A288-4B769F216CA1}"/>
              </a:ext>
            </a:extLst>
          </p:cNvPr>
          <p:cNvSpPr/>
          <p:nvPr/>
        </p:nvSpPr>
        <p:spPr>
          <a:xfrm>
            <a:off x="180537" y="734969"/>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Première</a:t>
            </a:r>
          </a:p>
        </p:txBody>
      </p:sp>
      <p:sp>
        <p:nvSpPr>
          <p:cNvPr id="37" name="Rectangle 36">
            <a:extLst>
              <a:ext uri="{FF2B5EF4-FFF2-40B4-BE49-F238E27FC236}">
                <a16:creationId xmlns:a16="http://schemas.microsoft.com/office/drawing/2014/main" id="{E2DC0AFE-3BD1-8D46-898E-F430410E45C1}"/>
              </a:ext>
            </a:extLst>
          </p:cNvPr>
          <p:cNvSpPr/>
          <p:nvPr/>
        </p:nvSpPr>
        <p:spPr>
          <a:xfrm>
            <a:off x="166258" y="3846899"/>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38" name="Rectangle 37">
            <a:extLst>
              <a:ext uri="{FF2B5EF4-FFF2-40B4-BE49-F238E27FC236}">
                <a16:creationId xmlns:a16="http://schemas.microsoft.com/office/drawing/2014/main" id="{5CCCEFF5-9CB8-4142-96D2-61A8CB92CD58}"/>
              </a:ext>
            </a:extLst>
          </p:cNvPr>
          <p:cNvSpPr/>
          <p:nvPr/>
        </p:nvSpPr>
        <p:spPr>
          <a:xfrm>
            <a:off x="166258" y="3482418"/>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Terminale</a:t>
            </a:r>
          </a:p>
        </p:txBody>
      </p:sp>
      <p:sp>
        <p:nvSpPr>
          <p:cNvPr id="2" name="Rectangle 1">
            <a:extLst>
              <a:ext uri="{FF2B5EF4-FFF2-40B4-BE49-F238E27FC236}">
                <a16:creationId xmlns:a16="http://schemas.microsoft.com/office/drawing/2014/main" id="{2B0E0170-5DE8-294F-9520-08F87A58424B}"/>
              </a:ext>
            </a:extLst>
          </p:cNvPr>
          <p:cNvSpPr/>
          <p:nvPr/>
        </p:nvSpPr>
        <p:spPr>
          <a:xfrm>
            <a:off x="3670475" y="2783940"/>
            <a:ext cx="290464" cy="369332"/>
          </a:xfrm>
          <a:prstGeom prst="rect">
            <a:avLst/>
          </a:prstGeom>
        </p:spPr>
        <p:txBody>
          <a:bodyPr wrap="non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 </a:t>
            </a:r>
            <a:r>
              <a:rPr lang="fr-FR" dirty="0"/>
              <a:t> </a:t>
            </a:r>
          </a:p>
        </p:txBody>
      </p:sp>
      <p:sp>
        <p:nvSpPr>
          <p:cNvPr id="40" name="Rectangle 39">
            <a:extLst>
              <a:ext uri="{FF2B5EF4-FFF2-40B4-BE49-F238E27FC236}">
                <a16:creationId xmlns:a16="http://schemas.microsoft.com/office/drawing/2014/main" id="{5A5471EC-AEF5-6F4F-8D73-DA58BA4D75F3}"/>
              </a:ext>
            </a:extLst>
          </p:cNvPr>
          <p:cNvSpPr/>
          <p:nvPr/>
        </p:nvSpPr>
        <p:spPr>
          <a:xfrm>
            <a:off x="4193251" y="5784788"/>
            <a:ext cx="3941895" cy="364481"/>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t>Systèmes d’Information et Numérique</a:t>
            </a:r>
          </a:p>
        </p:txBody>
      </p:sp>
      <p:sp>
        <p:nvSpPr>
          <p:cNvPr id="42" name="Rectangle 41">
            <a:extLst>
              <a:ext uri="{FF2B5EF4-FFF2-40B4-BE49-F238E27FC236}">
                <a16:creationId xmlns:a16="http://schemas.microsoft.com/office/drawing/2014/main" id="{BC4394CB-227D-D440-AAF8-BA25218E9A48}"/>
              </a:ext>
            </a:extLst>
          </p:cNvPr>
          <p:cNvSpPr/>
          <p:nvPr/>
        </p:nvSpPr>
        <p:spPr>
          <a:xfrm>
            <a:off x="4192877" y="5392207"/>
            <a:ext cx="3941896" cy="364481"/>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solidFill>
                  <a:schemeClr val="bg1"/>
                </a:solidFill>
                <a:latin typeface="Calibri" panose="020F0502020204030204" pitchFamily="34" charset="0"/>
                <a:ea typeface="Calibri" panose="020F0502020204030204" pitchFamily="34" charset="0"/>
                <a:cs typeface="ArialMT"/>
              </a:rPr>
              <a:t>Energies et Environnement</a:t>
            </a:r>
          </a:p>
        </p:txBody>
      </p:sp>
      <p:sp>
        <p:nvSpPr>
          <p:cNvPr id="44" name="Rectangle 43">
            <a:extLst>
              <a:ext uri="{FF2B5EF4-FFF2-40B4-BE49-F238E27FC236}">
                <a16:creationId xmlns:a16="http://schemas.microsoft.com/office/drawing/2014/main" id="{019044BB-C80F-7D48-88E0-8F119DC37150}"/>
              </a:ext>
            </a:extLst>
          </p:cNvPr>
          <p:cNvSpPr/>
          <p:nvPr/>
        </p:nvSpPr>
        <p:spPr>
          <a:xfrm>
            <a:off x="4189332" y="1367034"/>
            <a:ext cx="4859624" cy="364481"/>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Innovation Technologique (IT)</a:t>
            </a:r>
            <a:endParaRPr lang="fr-FR" sz="1600" dirty="0">
              <a:solidFill>
                <a:schemeClr val="bg1">
                  <a:lumMod val="50000"/>
                </a:schemeClr>
              </a:solidFill>
            </a:endParaRPr>
          </a:p>
        </p:txBody>
      </p:sp>
      <p:sp>
        <p:nvSpPr>
          <p:cNvPr id="45" name="Rectangle 44">
            <a:extLst>
              <a:ext uri="{FF2B5EF4-FFF2-40B4-BE49-F238E27FC236}">
                <a16:creationId xmlns:a16="http://schemas.microsoft.com/office/drawing/2014/main" id="{DC87CF0E-6567-C24B-B79D-D5CE0B044013}"/>
              </a:ext>
            </a:extLst>
          </p:cNvPr>
          <p:cNvSpPr/>
          <p:nvPr/>
        </p:nvSpPr>
        <p:spPr>
          <a:xfrm>
            <a:off x="4192876" y="2529733"/>
            <a:ext cx="4856079" cy="36448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latin typeface="Calibri" panose="020F0502020204030204" pitchFamily="34" charset="0"/>
                <a:ea typeface="Calibri" panose="020F0502020204030204" pitchFamily="34" charset="0"/>
                <a:cs typeface="Times New Roman" panose="02020603050405020304" pitchFamily="18" charset="0"/>
              </a:rPr>
              <a:t>Ingénierie et Développement Durable </a:t>
            </a:r>
            <a:r>
              <a:rPr lang="fr-FR" sz="1600" dirty="0"/>
              <a:t> (I2D)</a:t>
            </a:r>
          </a:p>
        </p:txBody>
      </p:sp>
      <p:cxnSp>
        <p:nvCxnSpPr>
          <p:cNvPr id="46" name="Connecteur droit 45">
            <a:extLst>
              <a:ext uri="{FF2B5EF4-FFF2-40B4-BE49-F238E27FC236}">
                <a16:creationId xmlns:a16="http://schemas.microsoft.com/office/drawing/2014/main" id="{4DFC7EE0-70D9-9349-B535-36BB26F37E36}"/>
              </a:ext>
            </a:extLst>
          </p:cNvPr>
          <p:cNvCxnSpPr>
            <a:cxnSpLocks/>
            <a:stCxn id="45" idx="1"/>
            <a:endCxn id="4" idx="3"/>
          </p:cNvCxnSpPr>
          <p:nvPr/>
        </p:nvCxnSpPr>
        <p:spPr>
          <a:xfrm flipH="1">
            <a:off x="3634719" y="2711974"/>
            <a:ext cx="558157" cy="3017"/>
          </a:xfrm>
          <a:prstGeom prst="line">
            <a:avLst/>
          </a:prstGeom>
          <a:ln>
            <a:solidFill>
              <a:schemeClr val="accent3">
                <a:lumMod val="75000"/>
              </a:schemeClr>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49" name="Connecteur droit 48">
            <a:extLst>
              <a:ext uri="{FF2B5EF4-FFF2-40B4-BE49-F238E27FC236}">
                <a16:creationId xmlns:a16="http://schemas.microsoft.com/office/drawing/2014/main" id="{229B4B4E-EEEE-FE47-AAB6-AF10CFEA6A7F}"/>
              </a:ext>
            </a:extLst>
          </p:cNvPr>
          <p:cNvCxnSpPr>
            <a:cxnSpLocks/>
            <a:stCxn id="44" idx="1"/>
            <a:endCxn id="3" idx="3"/>
          </p:cNvCxnSpPr>
          <p:nvPr/>
        </p:nvCxnSpPr>
        <p:spPr>
          <a:xfrm flipH="1">
            <a:off x="3634718" y="1549275"/>
            <a:ext cx="554614" cy="7560"/>
          </a:xfrm>
          <a:prstGeom prst="line">
            <a:avLst/>
          </a:prstGeom>
          <a:ln>
            <a:solidFill>
              <a:schemeClr val="accent3">
                <a:lumMod val="60000"/>
                <a:lumOff val="40000"/>
              </a:schemeClr>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54" name="Connecteur droit 53">
            <a:extLst>
              <a:ext uri="{FF2B5EF4-FFF2-40B4-BE49-F238E27FC236}">
                <a16:creationId xmlns:a16="http://schemas.microsoft.com/office/drawing/2014/main" id="{8035E385-376A-464E-9077-F3F9212B5AB8}"/>
              </a:ext>
            </a:extLst>
          </p:cNvPr>
          <p:cNvCxnSpPr>
            <a:cxnSpLocks/>
          </p:cNvCxnSpPr>
          <p:nvPr/>
        </p:nvCxnSpPr>
        <p:spPr>
          <a:xfrm flipH="1" flipV="1">
            <a:off x="3653731" y="4796362"/>
            <a:ext cx="535601" cy="1"/>
          </a:xfrm>
          <a:prstGeom prst="line">
            <a:avLst/>
          </a:prstGeom>
          <a:ln>
            <a:solidFill>
              <a:schemeClr val="accent6"/>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58" name="Connecteur droit 57">
            <a:extLst>
              <a:ext uri="{FF2B5EF4-FFF2-40B4-BE49-F238E27FC236}">
                <a16:creationId xmlns:a16="http://schemas.microsoft.com/office/drawing/2014/main" id="{8FDE1C06-A74D-DA48-A5EE-73A4BAC9D2B4}"/>
              </a:ext>
            </a:extLst>
          </p:cNvPr>
          <p:cNvCxnSpPr>
            <a:cxnSpLocks/>
            <a:stCxn id="39" idx="1"/>
          </p:cNvCxnSpPr>
          <p:nvPr/>
        </p:nvCxnSpPr>
        <p:spPr>
          <a:xfrm flipH="1">
            <a:off x="3653731" y="5184965"/>
            <a:ext cx="539146" cy="0"/>
          </a:xfrm>
          <a:prstGeom prst="line">
            <a:avLst/>
          </a:prstGeom>
          <a:ln>
            <a:solidFill>
              <a:srgbClr val="C00000"/>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59" name="Connecteur droit 58">
            <a:extLst>
              <a:ext uri="{FF2B5EF4-FFF2-40B4-BE49-F238E27FC236}">
                <a16:creationId xmlns:a16="http://schemas.microsoft.com/office/drawing/2014/main" id="{7910D7FF-E70A-4441-B69C-73F6A2E17EB4}"/>
              </a:ext>
            </a:extLst>
          </p:cNvPr>
          <p:cNvCxnSpPr>
            <a:cxnSpLocks/>
            <a:stCxn id="42" idx="1"/>
          </p:cNvCxnSpPr>
          <p:nvPr/>
        </p:nvCxnSpPr>
        <p:spPr>
          <a:xfrm flipH="1">
            <a:off x="3645223" y="5574448"/>
            <a:ext cx="547654" cy="0"/>
          </a:xfrm>
          <a:prstGeom prst="line">
            <a:avLst/>
          </a:prstGeom>
          <a:ln>
            <a:solidFill>
              <a:srgbClr val="00B050"/>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60" name="Connecteur droit 59">
            <a:extLst>
              <a:ext uri="{FF2B5EF4-FFF2-40B4-BE49-F238E27FC236}">
                <a16:creationId xmlns:a16="http://schemas.microsoft.com/office/drawing/2014/main" id="{E3FCFE69-A653-C04A-8E02-EC9B1EC33F36}"/>
              </a:ext>
            </a:extLst>
          </p:cNvPr>
          <p:cNvCxnSpPr>
            <a:cxnSpLocks/>
            <a:stCxn id="40" idx="1"/>
          </p:cNvCxnSpPr>
          <p:nvPr/>
        </p:nvCxnSpPr>
        <p:spPr>
          <a:xfrm flipH="1">
            <a:off x="3626835" y="5967029"/>
            <a:ext cx="566416" cy="0"/>
          </a:xfrm>
          <a:prstGeom prst="line">
            <a:avLst/>
          </a:prstGeom>
          <a:ln>
            <a:solidFill>
              <a:schemeClr val="accent5">
                <a:lumMod val="60000"/>
                <a:lumOff val="40000"/>
              </a:schemeClr>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68" name="Connecteur droit 67">
            <a:extLst>
              <a:ext uri="{FF2B5EF4-FFF2-40B4-BE49-F238E27FC236}">
                <a16:creationId xmlns:a16="http://schemas.microsoft.com/office/drawing/2014/main" id="{E204F7E9-87B0-9841-88F4-4097D8F81F78}"/>
              </a:ext>
            </a:extLst>
          </p:cNvPr>
          <p:cNvCxnSpPr>
            <a:cxnSpLocks/>
          </p:cNvCxnSpPr>
          <p:nvPr/>
        </p:nvCxnSpPr>
        <p:spPr>
          <a:xfrm flipH="1">
            <a:off x="3646481" y="4008763"/>
            <a:ext cx="552789" cy="1"/>
          </a:xfrm>
          <a:prstGeom prst="line">
            <a:avLst/>
          </a:prstGeom>
          <a:ln>
            <a:solidFill>
              <a:schemeClr val="accent3">
                <a:lumMod val="50000"/>
              </a:schemeClr>
            </a:solidFill>
            <a:tailEnd type="oval" w="lg" len="lg"/>
          </a:ln>
          <a:effectLst/>
        </p:spPr>
        <p:style>
          <a:lnRef idx="2">
            <a:schemeClr val="accent1"/>
          </a:lnRef>
          <a:fillRef idx="0">
            <a:schemeClr val="accent1"/>
          </a:fillRef>
          <a:effectRef idx="1">
            <a:schemeClr val="accent1"/>
          </a:effectRef>
          <a:fontRef idx="minor">
            <a:schemeClr val="tx1"/>
          </a:fontRef>
        </p:style>
      </p:cxnSp>
      <p:sp>
        <p:nvSpPr>
          <p:cNvPr id="69" name="Rectangle 68">
            <a:extLst>
              <a:ext uri="{FF2B5EF4-FFF2-40B4-BE49-F238E27FC236}">
                <a16:creationId xmlns:a16="http://schemas.microsoft.com/office/drawing/2014/main" id="{A0DC1B45-1321-E043-A356-F3738EBA5251}"/>
              </a:ext>
            </a:extLst>
          </p:cNvPr>
          <p:cNvSpPr/>
          <p:nvPr/>
        </p:nvSpPr>
        <p:spPr>
          <a:xfrm>
            <a:off x="4196227" y="3817958"/>
            <a:ext cx="4852729" cy="364481"/>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solidFill>
                  <a:schemeClr val="bg1"/>
                </a:solidFill>
                <a:latin typeface="Calibri" panose="020F0502020204030204" pitchFamily="34" charset="0"/>
                <a:ea typeface="Calibri" panose="020F0502020204030204" pitchFamily="34" charset="0"/>
                <a:cs typeface="ArialMT"/>
              </a:rPr>
              <a:t>Ingénierie, Innovation et Développement Durable (2I2D)</a:t>
            </a:r>
            <a:endParaRPr lang="fr-FR" sz="1600" dirty="0">
              <a:solidFill>
                <a:schemeClr val="bg1"/>
              </a:solidFill>
            </a:endParaRPr>
          </a:p>
        </p:txBody>
      </p:sp>
      <p:sp>
        <p:nvSpPr>
          <p:cNvPr id="76" name="Rectangle 75">
            <a:extLst>
              <a:ext uri="{FF2B5EF4-FFF2-40B4-BE49-F238E27FC236}">
                <a16:creationId xmlns:a16="http://schemas.microsoft.com/office/drawing/2014/main" id="{A95CC995-FEBE-B345-A6B3-CBAF5AD5248C}"/>
              </a:ext>
            </a:extLst>
          </p:cNvPr>
          <p:cNvSpPr/>
          <p:nvPr/>
        </p:nvSpPr>
        <p:spPr>
          <a:xfrm>
            <a:off x="2058839" y="3813045"/>
            <a:ext cx="298480" cy="215444"/>
          </a:xfrm>
          <a:prstGeom prst="rect">
            <a:avLst/>
          </a:prstGeom>
        </p:spPr>
        <p:txBody>
          <a:bodyPr wrap="none">
            <a:spAutoFit/>
          </a:bodyPr>
          <a:lstStyle/>
          <a:p>
            <a:r>
              <a:rPr lang="fr-FR" sz="800" dirty="0"/>
              <a:t>AC</a:t>
            </a:r>
          </a:p>
        </p:txBody>
      </p:sp>
      <p:sp>
        <p:nvSpPr>
          <p:cNvPr id="77" name="Rectangle 76">
            <a:extLst>
              <a:ext uri="{FF2B5EF4-FFF2-40B4-BE49-F238E27FC236}">
                <a16:creationId xmlns:a16="http://schemas.microsoft.com/office/drawing/2014/main" id="{682F2CC1-BEDD-9F4D-8F30-BC5F977D2D7F}"/>
              </a:ext>
            </a:extLst>
          </p:cNvPr>
          <p:cNvSpPr/>
          <p:nvPr/>
        </p:nvSpPr>
        <p:spPr>
          <a:xfrm>
            <a:off x="2211239" y="3965445"/>
            <a:ext cx="364202" cy="215444"/>
          </a:xfrm>
          <a:prstGeom prst="rect">
            <a:avLst/>
          </a:prstGeom>
        </p:spPr>
        <p:txBody>
          <a:bodyPr wrap="none">
            <a:spAutoFit/>
          </a:bodyPr>
          <a:lstStyle/>
          <a:p>
            <a:r>
              <a:rPr lang="fr-FR" sz="800" dirty="0"/>
              <a:t>ITEC</a:t>
            </a:r>
          </a:p>
        </p:txBody>
      </p:sp>
      <p:sp>
        <p:nvSpPr>
          <p:cNvPr id="78" name="Rectangle 77">
            <a:extLst>
              <a:ext uri="{FF2B5EF4-FFF2-40B4-BE49-F238E27FC236}">
                <a16:creationId xmlns:a16="http://schemas.microsoft.com/office/drawing/2014/main" id="{078DD1BE-7C00-1B4C-94FE-70009CE57D85}"/>
              </a:ext>
            </a:extLst>
          </p:cNvPr>
          <p:cNvSpPr/>
          <p:nvPr/>
        </p:nvSpPr>
        <p:spPr>
          <a:xfrm>
            <a:off x="2363639" y="4117845"/>
            <a:ext cx="284052" cy="215444"/>
          </a:xfrm>
          <a:prstGeom prst="rect">
            <a:avLst/>
          </a:prstGeom>
        </p:spPr>
        <p:txBody>
          <a:bodyPr wrap="none">
            <a:spAutoFit/>
          </a:bodyPr>
          <a:lstStyle/>
          <a:p>
            <a:r>
              <a:rPr lang="fr-FR" sz="800" dirty="0"/>
              <a:t>EE</a:t>
            </a:r>
          </a:p>
        </p:txBody>
      </p:sp>
      <p:sp>
        <p:nvSpPr>
          <p:cNvPr id="79" name="Rectangle 78">
            <a:extLst>
              <a:ext uri="{FF2B5EF4-FFF2-40B4-BE49-F238E27FC236}">
                <a16:creationId xmlns:a16="http://schemas.microsoft.com/office/drawing/2014/main" id="{07A78E14-BB5B-AE46-BA96-259100A481DE}"/>
              </a:ext>
            </a:extLst>
          </p:cNvPr>
          <p:cNvSpPr/>
          <p:nvPr/>
        </p:nvSpPr>
        <p:spPr>
          <a:xfrm>
            <a:off x="2516039" y="4270245"/>
            <a:ext cx="322524" cy="215444"/>
          </a:xfrm>
          <a:prstGeom prst="rect">
            <a:avLst/>
          </a:prstGeom>
        </p:spPr>
        <p:txBody>
          <a:bodyPr wrap="none">
            <a:spAutoFit/>
          </a:bodyPr>
          <a:lstStyle/>
          <a:p>
            <a:r>
              <a:rPr lang="fr-FR" sz="800" dirty="0"/>
              <a:t>SIN</a:t>
            </a:r>
          </a:p>
        </p:txBody>
      </p:sp>
      <p:sp>
        <p:nvSpPr>
          <p:cNvPr id="82" name="Rectangle 81">
            <a:extLst>
              <a:ext uri="{FF2B5EF4-FFF2-40B4-BE49-F238E27FC236}">
                <a16:creationId xmlns:a16="http://schemas.microsoft.com/office/drawing/2014/main" id="{607E1C9D-C89F-1F4F-9420-8A0AE62F7EB4}"/>
              </a:ext>
            </a:extLst>
          </p:cNvPr>
          <p:cNvSpPr/>
          <p:nvPr/>
        </p:nvSpPr>
        <p:spPr>
          <a:xfrm>
            <a:off x="4192876" y="2893822"/>
            <a:ext cx="4128164" cy="474297"/>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200" dirty="0">
                <a:solidFill>
                  <a:srgbClr val="000000"/>
                </a:solidFill>
              </a:rPr>
              <a:t>Prendre en compte l’exigence du développement durable à travers une approche expérimentale du triptyque MEI</a:t>
            </a:r>
          </a:p>
        </p:txBody>
      </p:sp>
      <p:sp>
        <p:nvSpPr>
          <p:cNvPr id="83" name="Rectangle 82">
            <a:extLst>
              <a:ext uri="{FF2B5EF4-FFF2-40B4-BE49-F238E27FC236}">
                <a16:creationId xmlns:a16="http://schemas.microsoft.com/office/drawing/2014/main" id="{33F760AA-81BC-F24D-AFFE-1D33FED4FB75}"/>
              </a:ext>
            </a:extLst>
          </p:cNvPr>
          <p:cNvSpPr/>
          <p:nvPr/>
        </p:nvSpPr>
        <p:spPr>
          <a:xfrm>
            <a:off x="4192877" y="1728465"/>
            <a:ext cx="2390803"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200" dirty="0">
                <a:solidFill>
                  <a:srgbClr val="000000"/>
                </a:solidFill>
              </a:rPr>
              <a:t>Répondre à un besoin à travers une approche active de mini projets</a:t>
            </a:r>
          </a:p>
        </p:txBody>
      </p:sp>
      <p:sp>
        <p:nvSpPr>
          <p:cNvPr id="85" name="Rectangle 84">
            <a:extLst>
              <a:ext uri="{FF2B5EF4-FFF2-40B4-BE49-F238E27FC236}">
                <a16:creationId xmlns:a16="http://schemas.microsoft.com/office/drawing/2014/main" id="{93119369-2397-124F-8888-E130A47E55B3}"/>
              </a:ext>
            </a:extLst>
          </p:cNvPr>
          <p:cNvSpPr/>
          <p:nvPr/>
        </p:nvSpPr>
        <p:spPr>
          <a:xfrm>
            <a:off x="4196227" y="4179900"/>
            <a:ext cx="4519983"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200" dirty="0">
                <a:solidFill>
                  <a:schemeClr val="tx1"/>
                </a:solidFill>
              </a:rPr>
              <a:t>Concevoir, expérimenter, dimensionner et réaliser des prototypes pluri technologiques  par une approche collaborative</a:t>
            </a:r>
          </a:p>
        </p:txBody>
      </p:sp>
      <p:sp>
        <p:nvSpPr>
          <p:cNvPr id="53" name="Rectangle 52">
            <a:extLst>
              <a:ext uri="{FF2B5EF4-FFF2-40B4-BE49-F238E27FC236}">
                <a16:creationId xmlns:a16="http://schemas.microsoft.com/office/drawing/2014/main" id="{2A6F0E04-9E0F-2C43-A855-C6DB9994C1A9}"/>
              </a:ext>
            </a:extLst>
          </p:cNvPr>
          <p:cNvSpPr/>
          <p:nvPr/>
        </p:nvSpPr>
        <p:spPr>
          <a:xfrm>
            <a:off x="1316186" y="3846850"/>
            <a:ext cx="2330821" cy="2344692"/>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800" b="1" dirty="0"/>
              <a:t>2I2D</a:t>
            </a:r>
          </a:p>
          <a:p>
            <a:pPr algn="ctr"/>
            <a:r>
              <a:rPr lang="fr-FR" sz="1600" b="1"/>
              <a:t>1 Enseignement </a:t>
            </a:r>
            <a:r>
              <a:rPr lang="fr-FR" sz="1600" b="1" dirty="0"/>
              <a:t>Spécifique</a:t>
            </a:r>
            <a:br>
              <a:rPr lang="fr-FR" sz="1600" b="1" dirty="0"/>
            </a:br>
            <a:r>
              <a:rPr lang="fr-FR" sz="1600" b="1" dirty="0"/>
              <a:t>au choix</a:t>
            </a:r>
          </a:p>
        </p:txBody>
      </p:sp>
      <p:sp>
        <p:nvSpPr>
          <p:cNvPr id="96" name="Rectangle 95">
            <a:extLst>
              <a:ext uri="{FF2B5EF4-FFF2-40B4-BE49-F238E27FC236}">
                <a16:creationId xmlns:a16="http://schemas.microsoft.com/office/drawing/2014/main" id="{C0FF2DEA-653C-1944-A6AD-268648CCAD74}"/>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97" name="Rectangle 96">
            <a:extLst>
              <a:ext uri="{FF2B5EF4-FFF2-40B4-BE49-F238E27FC236}">
                <a16:creationId xmlns:a16="http://schemas.microsoft.com/office/drawing/2014/main" id="{BB183B2D-E45A-CE44-B01A-AFE4EFFD1AFE}"/>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99" name="Rectangle 98">
            <a:extLst>
              <a:ext uri="{FF2B5EF4-FFF2-40B4-BE49-F238E27FC236}">
                <a16:creationId xmlns:a16="http://schemas.microsoft.com/office/drawing/2014/main" id="{18730C09-732B-874C-9D09-118497E4D0F6}"/>
              </a:ext>
            </a:extLst>
          </p:cNvPr>
          <p:cNvSpPr/>
          <p:nvPr/>
        </p:nvSpPr>
        <p:spPr>
          <a:xfrm>
            <a:off x="3463308" y="4615380"/>
            <a:ext cx="360000" cy="3600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AC</a:t>
            </a:r>
          </a:p>
        </p:txBody>
      </p:sp>
      <p:sp>
        <p:nvSpPr>
          <p:cNvPr id="100" name="Rectangle 99">
            <a:extLst>
              <a:ext uri="{FF2B5EF4-FFF2-40B4-BE49-F238E27FC236}">
                <a16:creationId xmlns:a16="http://schemas.microsoft.com/office/drawing/2014/main" id="{5A439DEA-E194-504B-AE89-B204B5BFDF38}"/>
              </a:ext>
            </a:extLst>
          </p:cNvPr>
          <p:cNvSpPr/>
          <p:nvPr/>
        </p:nvSpPr>
        <p:spPr>
          <a:xfrm>
            <a:off x="3463308" y="5004862"/>
            <a:ext cx="360000" cy="3600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t>ITEC</a:t>
            </a:r>
          </a:p>
        </p:txBody>
      </p:sp>
      <p:sp>
        <p:nvSpPr>
          <p:cNvPr id="101" name="Rectangle 100">
            <a:extLst>
              <a:ext uri="{FF2B5EF4-FFF2-40B4-BE49-F238E27FC236}">
                <a16:creationId xmlns:a16="http://schemas.microsoft.com/office/drawing/2014/main" id="{7705B59A-887E-D34F-A4BA-7E9B64D29E0C}"/>
              </a:ext>
            </a:extLst>
          </p:cNvPr>
          <p:cNvSpPr/>
          <p:nvPr/>
        </p:nvSpPr>
        <p:spPr>
          <a:xfrm>
            <a:off x="3458684" y="5389762"/>
            <a:ext cx="360000" cy="3600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EE</a:t>
            </a:r>
          </a:p>
        </p:txBody>
      </p:sp>
      <p:sp>
        <p:nvSpPr>
          <p:cNvPr id="102" name="Rectangle 101">
            <a:extLst>
              <a:ext uri="{FF2B5EF4-FFF2-40B4-BE49-F238E27FC236}">
                <a16:creationId xmlns:a16="http://schemas.microsoft.com/office/drawing/2014/main" id="{35507225-1C96-F44C-A323-43EEFAC90F0F}"/>
              </a:ext>
            </a:extLst>
          </p:cNvPr>
          <p:cNvSpPr/>
          <p:nvPr/>
        </p:nvSpPr>
        <p:spPr>
          <a:xfrm>
            <a:off x="3459510" y="5797906"/>
            <a:ext cx="360000" cy="3600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t>SIN</a:t>
            </a:r>
          </a:p>
        </p:txBody>
      </p:sp>
      <p:sp>
        <p:nvSpPr>
          <p:cNvPr id="106" name="Rectangle 105">
            <a:extLst>
              <a:ext uri="{FF2B5EF4-FFF2-40B4-BE49-F238E27FC236}">
                <a16:creationId xmlns:a16="http://schemas.microsoft.com/office/drawing/2014/main" id="{A19A2F3E-4148-BC44-B7B8-F89724446BB8}"/>
              </a:ext>
            </a:extLst>
          </p:cNvPr>
          <p:cNvSpPr/>
          <p:nvPr/>
        </p:nvSpPr>
        <p:spPr>
          <a:xfrm>
            <a:off x="1149928" y="363654"/>
            <a:ext cx="3921843" cy="367945"/>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107" name="Rectangle 106">
            <a:extLst>
              <a:ext uri="{FF2B5EF4-FFF2-40B4-BE49-F238E27FC236}">
                <a16:creationId xmlns:a16="http://schemas.microsoft.com/office/drawing/2014/main" id="{C6EE1A5F-31FE-6F4C-8586-43762136B8E2}"/>
              </a:ext>
            </a:extLst>
          </p:cNvPr>
          <p:cNvSpPr/>
          <p:nvPr/>
        </p:nvSpPr>
        <p:spPr>
          <a:xfrm>
            <a:off x="1149928" y="367178"/>
            <a:ext cx="3966727" cy="369332"/>
          </a:xfrm>
          <a:prstGeom prst="rect">
            <a:avLst/>
          </a:prstGeom>
        </p:spPr>
        <p:txBody>
          <a:bodyPr wrap="none">
            <a:spAutoFit/>
          </a:bodyPr>
          <a:lstStyle/>
          <a:p>
            <a:r>
              <a:rPr lang="fr-FR" dirty="0"/>
              <a:t>Des spécialités en première et terminale</a:t>
            </a:r>
          </a:p>
        </p:txBody>
      </p:sp>
      <p:pic>
        <p:nvPicPr>
          <p:cNvPr id="51" name="Image 5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Tree>
    <p:extLst>
      <p:ext uri="{BB962C8B-B14F-4D97-AF65-F5344CB8AC3E}">
        <p14:creationId xmlns:p14="http://schemas.microsoft.com/office/powerpoint/2010/main" val="508361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479FE82-E4D5-404A-B118-B4904E3DA63C}"/>
              </a:ext>
            </a:extLst>
          </p:cNvPr>
          <p:cNvSpPr/>
          <p:nvPr/>
        </p:nvSpPr>
        <p:spPr>
          <a:xfrm>
            <a:off x="1149928" y="363653"/>
            <a:ext cx="3458585" cy="360064"/>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cxnSp>
        <p:nvCxnSpPr>
          <p:cNvPr id="6" name="Connecteur droit 5">
            <a:extLst>
              <a:ext uri="{FF2B5EF4-FFF2-40B4-BE49-F238E27FC236}">
                <a16:creationId xmlns:a16="http://schemas.microsoft.com/office/drawing/2014/main" id="{F2091C0C-7185-8246-AA35-90D609524FE3}"/>
              </a:ext>
            </a:extLst>
          </p:cNvPr>
          <p:cNvCxnSpPr>
            <a:cxnSpLocks/>
          </p:cNvCxnSpPr>
          <p:nvPr/>
        </p:nvCxnSpPr>
        <p:spPr>
          <a:xfrm flipH="1" flipV="1">
            <a:off x="292061" y="1348964"/>
            <a:ext cx="535601" cy="1"/>
          </a:xfrm>
          <a:prstGeom prst="line">
            <a:avLst/>
          </a:prstGeom>
          <a:ln>
            <a:solidFill>
              <a:schemeClr val="accent6"/>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19FAA2BA-2DBD-6E47-9812-A306E565D335}"/>
              </a:ext>
            </a:extLst>
          </p:cNvPr>
          <p:cNvSpPr/>
          <p:nvPr/>
        </p:nvSpPr>
        <p:spPr>
          <a:xfrm>
            <a:off x="618893" y="3691171"/>
            <a:ext cx="3941896" cy="364481"/>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t>Innovation Technologique et </a:t>
            </a:r>
            <a:r>
              <a:rPr lang="fr-FR" sz="1600" dirty="0" err="1"/>
              <a:t>Eco-Conception</a:t>
            </a:r>
            <a:endParaRPr lang="fr-FR" sz="1600" dirty="0"/>
          </a:p>
        </p:txBody>
      </p:sp>
      <p:sp>
        <p:nvSpPr>
          <p:cNvPr id="3" name="Rectangle 2">
            <a:extLst>
              <a:ext uri="{FF2B5EF4-FFF2-40B4-BE49-F238E27FC236}">
                <a16:creationId xmlns:a16="http://schemas.microsoft.com/office/drawing/2014/main" id="{9B98DB6E-7F2D-C44D-B5D9-A634C87C2CDF}"/>
              </a:ext>
            </a:extLst>
          </p:cNvPr>
          <p:cNvSpPr/>
          <p:nvPr/>
        </p:nvSpPr>
        <p:spPr>
          <a:xfrm>
            <a:off x="618893" y="1166723"/>
            <a:ext cx="3941896" cy="36448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t>Architecture et Construction</a:t>
            </a:r>
          </a:p>
        </p:txBody>
      </p:sp>
      <p:sp>
        <p:nvSpPr>
          <p:cNvPr id="4" name="Rectangle 3">
            <a:extLst>
              <a:ext uri="{FF2B5EF4-FFF2-40B4-BE49-F238E27FC236}">
                <a16:creationId xmlns:a16="http://schemas.microsoft.com/office/drawing/2014/main" id="{FF59CDC4-1CF2-7442-B4C6-CE6C071C1BE8}"/>
              </a:ext>
            </a:extLst>
          </p:cNvPr>
          <p:cNvSpPr/>
          <p:nvPr/>
        </p:nvSpPr>
        <p:spPr>
          <a:xfrm>
            <a:off x="5097518" y="3693412"/>
            <a:ext cx="3941895" cy="3600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t>Systèmes d’Information et Numérique</a:t>
            </a:r>
          </a:p>
        </p:txBody>
      </p:sp>
      <p:sp>
        <p:nvSpPr>
          <p:cNvPr id="5" name="Rectangle 4">
            <a:extLst>
              <a:ext uri="{FF2B5EF4-FFF2-40B4-BE49-F238E27FC236}">
                <a16:creationId xmlns:a16="http://schemas.microsoft.com/office/drawing/2014/main" id="{A6F25420-C22D-7F4E-A409-40AD05DC1E08}"/>
              </a:ext>
            </a:extLst>
          </p:cNvPr>
          <p:cNvSpPr/>
          <p:nvPr/>
        </p:nvSpPr>
        <p:spPr>
          <a:xfrm>
            <a:off x="5097517" y="1169168"/>
            <a:ext cx="3941896" cy="364481"/>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solidFill>
                  <a:schemeClr val="bg1"/>
                </a:solidFill>
                <a:latin typeface="Calibri" panose="020F0502020204030204" pitchFamily="34" charset="0"/>
                <a:ea typeface="Calibri" panose="020F0502020204030204" pitchFamily="34" charset="0"/>
                <a:cs typeface="ArialMT"/>
              </a:rPr>
              <a:t>Energies et Environnement</a:t>
            </a:r>
          </a:p>
        </p:txBody>
      </p:sp>
      <p:cxnSp>
        <p:nvCxnSpPr>
          <p:cNvPr id="7" name="Connecteur droit 6">
            <a:extLst>
              <a:ext uri="{FF2B5EF4-FFF2-40B4-BE49-F238E27FC236}">
                <a16:creationId xmlns:a16="http://schemas.microsoft.com/office/drawing/2014/main" id="{964CCED0-D592-DD40-9A84-4BEF7FFE5FE3}"/>
              </a:ext>
            </a:extLst>
          </p:cNvPr>
          <p:cNvCxnSpPr>
            <a:cxnSpLocks/>
            <a:stCxn id="2" idx="1"/>
          </p:cNvCxnSpPr>
          <p:nvPr/>
        </p:nvCxnSpPr>
        <p:spPr>
          <a:xfrm flipH="1">
            <a:off x="292061" y="3873412"/>
            <a:ext cx="326832" cy="0"/>
          </a:xfrm>
          <a:prstGeom prst="line">
            <a:avLst/>
          </a:prstGeom>
          <a:ln>
            <a:solidFill>
              <a:srgbClr val="C00000"/>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452DCCA2-68D4-9E4A-BFE2-8738B709AB91}"/>
              </a:ext>
            </a:extLst>
          </p:cNvPr>
          <p:cNvCxnSpPr>
            <a:cxnSpLocks/>
            <a:stCxn id="5" idx="1"/>
          </p:cNvCxnSpPr>
          <p:nvPr/>
        </p:nvCxnSpPr>
        <p:spPr>
          <a:xfrm flipH="1">
            <a:off x="4768427" y="1351409"/>
            <a:ext cx="329090" cy="0"/>
          </a:xfrm>
          <a:prstGeom prst="line">
            <a:avLst/>
          </a:prstGeom>
          <a:ln>
            <a:solidFill>
              <a:srgbClr val="00B050"/>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9" name="Connecteur droit 8">
            <a:extLst>
              <a:ext uri="{FF2B5EF4-FFF2-40B4-BE49-F238E27FC236}">
                <a16:creationId xmlns:a16="http://schemas.microsoft.com/office/drawing/2014/main" id="{D563E984-6A59-7045-878E-F8F60EEECAF1}"/>
              </a:ext>
            </a:extLst>
          </p:cNvPr>
          <p:cNvCxnSpPr>
            <a:cxnSpLocks/>
            <a:stCxn id="4" idx="1"/>
            <a:endCxn id="13" idx="3"/>
          </p:cNvCxnSpPr>
          <p:nvPr/>
        </p:nvCxnSpPr>
        <p:spPr>
          <a:xfrm flipH="1">
            <a:off x="5009979" y="3873412"/>
            <a:ext cx="87539" cy="0"/>
          </a:xfrm>
          <a:prstGeom prst="line">
            <a:avLst/>
          </a:prstGeom>
          <a:ln>
            <a:solidFill>
              <a:schemeClr val="accent5">
                <a:lumMod val="60000"/>
                <a:lumOff val="40000"/>
              </a:schemeClr>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B6505A38-2526-5948-AF47-23C632CDCB66}"/>
              </a:ext>
            </a:extLst>
          </p:cNvPr>
          <p:cNvSpPr/>
          <p:nvPr/>
        </p:nvSpPr>
        <p:spPr>
          <a:xfrm>
            <a:off x="101638" y="1167982"/>
            <a:ext cx="360000" cy="3600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AC</a:t>
            </a:r>
          </a:p>
        </p:txBody>
      </p:sp>
      <p:sp>
        <p:nvSpPr>
          <p:cNvPr id="11" name="Rectangle 10">
            <a:extLst>
              <a:ext uri="{FF2B5EF4-FFF2-40B4-BE49-F238E27FC236}">
                <a16:creationId xmlns:a16="http://schemas.microsoft.com/office/drawing/2014/main" id="{0DF7A3BE-41C8-C54A-8949-1008E8F8DD2F}"/>
              </a:ext>
            </a:extLst>
          </p:cNvPr>
          <p:cNvSpPr/>
          <p:nvPr/>
        </p:nvSpPr>
        <p:spPr>
          <a:xfrm>
            <a:off x="101638" y="3693309"/>
            <a:ext cx="360000" cy="3600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t>ITEC</a:t>
            </a:r>
          </a:p>
        </p:txBody>
      </p:sp>
      <p:sp>
        <p:nvSpPr>
          <p:cNvPr id="12" name="Rectangle 11">
            <a:extLst>
              <a:ext uri="{FF2B5EF4-FFF2-40B4-BE49-F238E27FC236}">
                <a16:creationId xmlns:a16="http://schemas.microsoft.com/office/drawing/2014/main" id="{4D2DA3F5-BF2B-A545-977B-33AA35EDD2F3}"/>
              </a:ext>
            </a:extLst>
          </p:cNvPr>
          <p:cNvSpPr/>
          <p:nvPr/>
        </p:nvSpPr>
        <p:spPr>
          <a:xfrm>
            <a:off x="4649153" y="1166723"/>
            <a:ext cx="360000" cy="3600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EE</a:t>
            </a:r>
          </a:p>
        </p:txBody>
      </p:sp>
      <p:sp>
        <p:nvSpPr>
          <p:cNvPr id="13" name="Rectangle 12">
            <a:extLst>
              <a:ext uri="{FF2B5EF4-FFF2-40B4-BE49-F238E27FC236}">
                <a16:creationId xmlns:a16="http://schemas.microsoft.com/office/drawing/2014/main" id="{F9A26EFE-B0C2-084F-ABA7-2551BD264681}"/>
              </a:ext>
            </a:extLst>
          </p:cNvPr>
          <p:cNvSpPr/>
          <p:nvPr/>
        </p:nvSpPr>
        <p:spPr>
          <a:xfrm>
            <a:off x="4649979" y="3693412"/>
            <a:ext cx="360000" cy="3600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t>SIN</a:t>
            </a:r>
          </a:p>
        </p:txBody>
      </p:sp>
      <p:sp>
        <p:nvSpPr>
          <p:cNvPr id="14" name="Rectangle 13">
            <a:extLst>
              <a:ext uri="{FF2B5EF4-FFF2-40B4-BE49-F238E27FC236}">
                <a16:creationId xmlns:a16="http://schemas.microsoft.com/office/drawing/2014/main" id="{209A1FCE-0B25-3B46-BD99-4B5EC44FDAED}"/>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5" name="Rectangle 14">
            <a:extLst>
              <a:ext uri="{FF2B5EF4-FFF2-40B4-BE49-F238E27FC236}">
                <a16:creationId xmlns:a16="http://schemas.microsoft.com/office/drawing/2014/main" id="{FA08C145-51AD-1D4B-BA65-D20A7D0396BC}"/>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6" name="Rectangle 15">
            <a:extLst>
              <a:ext uri="{FF2B5EF4-FFF2-40B4-BE49-F238E27FC236}">
                <a16:creationId xmlns:a16="http://schemas.microsoft.com/office/drawing/2014/main" id="{67CD8EE0-C41F-2E44-A535-A60DBA5EAAE3}"/>
              </a:ext>
            </a:extLst>
          </p:cNvPr>
          <p:cNvSpPr/>
          <p:nvPr/>
        </p:nvSpPr>
        <p:spPr>
          <a:xfrm>
            <a:off x="1149928" y="367178"/>
            <a:ext cx="3546612" cy="369332"/>
          </a:xfrm>
          <a:prstGeom prst="rect">
            <a:avLst/>
          </a:prstGeom>
        </p:spPr>
        <p:txBody>
          <a:bodyPr wrap="none">
            <a:spAutoFit/>
          </a:bodyPr>
          <a:lstStyle/>
          <a:p>
            <a:r>
              <a:rPr lang="fr-FR" dirty="0"/>
              <a:t>Les Enseignements Spécifiques  (ES)</a:t>
            </a:r>
          </a:p>
        </p:txBody>
      </p:sp>
      <p:sp>
        <p:nvSpPr>
          <p:cNvPr id="17" name="Rectangle 16">
            <a:extLst>
              <a:ext uri="{FF2B5EF4-FFF2-40B4-BE49-F238E27FC236}">
                <a16:creationId xmlns:a16="http://schemas.microsoft.com/office/drawing/2014/main" id="{650D93D4-B9FA-BC46-B76F-12EC6EF93E00}"/>
              </a:ext>
            </a:extLst>
          </p:cNvPr>
          <p:cNvSpPr/>
          <p:nvPr/>
        </p:nvSpPr>
        <p:spPr>
          <a:xfrm>
            <a:off x="5097517" y="4053309"/>
            <a:ext cx="3941896" cy="1694631"/>
          </a:xfrm>
          <a:prstGeom prst="rect">
            <a:avLst/>
          </a:prstGeom>
        </p:spPr>
        <p:txBody>
          <a:bodyPr wrap="square">
            <a:spAutoFit/>
          </a:bodyPr>
          <a:lstStyle/>
          <a:p>
            <a:pPr>
              <a:lnSpc>
                <a:spcPct val="115000"/>
              </a:lnSpc>
              <a:spcAft>
                <a:spcPts val="1000"/>
              </a:spcAft>
            </a:pPr>
            <a:r>
              <a:rPr lang="fr-FR" sz="1200" dirty="0">
                <a:latin typeface="Calibri" panose="020F0502020204030204" pitchFamily="34" charset="0"/>
                <a:ea typeface="Calibri" panose="020F0502020204030204" pitchFamily="34" charset="0"/>
                <a:cs typeface="Times New Roman" panose="02020603050405020304" pitchFamily="18" charset="0"/>
              </a:rPr>
              <a:t>Explore la façon dont le </a:t>
            </a:r>
            <a:r>
              <a:rPr lang="fr-FR" sz="1200" b="1" dirty="0">
                <a:latin typeface="Calibri" panose="020F0502020204030204" pitchFamily="34" charset="0"/>
                <a:ea typeface="Calibri" panose="020F0502020204030204" pitchFamily="34" charset="0"/>
                <a:cs typeface="Times New Roman" panose="02020603050405020304" pitchFamily="18" charset="0"/>
              </a:rPr>
              <a:t>traitement numérique </a:t>
            </a:r>
            <a:r>
              <a:rPr lang="fr-FR" sz="1200" dirty="0">
                <a:latin typeface="Calibri" panose="020F0502020204030204" pitchFamily="34" charset="0"/>
                <a:ea typeface="Calibri" panose="020F0502020204030204" pitchFamily="34" charset="0"/>
                <a:cs typeface="Times New Roman" panose="02020603050405020304" pitchFamily="18" charset="0"/>
              </a:rPr>
              <a:t>de l’information permet le </a:t>
            </a:r>
            <a:r>
              <a:rPr lang="fr-FR" sz="1200" b="1" dirty="0">
                <a:latin typeface="Calibri" panose="020F0502020204030204" pitchFamily="34" charset="0"/>
                <a:ea typeface="Calibri" panose="020F0502020204030204" pitchFamily="34" charset="0"/>
                <a:cs typeface="Times New Roman" panose="02020603050405020304" pitchFamily="18" charset="0"/>
              </a:rPr>
              <a:t>pilotage</a:t>
            </a:r>
            <a:r>
              <a:rPr lang="fr-FR" sz="1200" dirty="0">
                <a:latin typeface="Calibri" panose="020F0502020204030204" pitchFamily="34" charset="0"/>
                <a:ea typeface="Calibri" panose="020F0502020204030204" pitchFamily="34" charset="0"/>
                <a:cs typeface="Times New Roman" panose="02020603050405020304" pitchFamily="18" charset="0"/>
              </a:rPr>
              <a:t> et </a:t>
            </a:r>
            <a:r>
              <a:rPr lang="fr-FR" sz="1200" b="1" dirty="0">
                <a:latin typeface="Calibri" panose="020F0502020204030204" pitchFamily="34" charset="0"/>
                <a:ea typeface="Calibri" panose="020F0502020204030204" pitchFamily="34" charset="0"/>
                <a:cs typeface="Times New Roman" panose="02020603050405020304" pitchFamily="18" charset="0"/>
              </a:rPr>
              <a:t>l’optimisation</a:t>
            </a:r>
            <a:r>
              <a:rPr lang="fr-FR" sz="1200" dirty="0">
                <a:latin typeface="Calibri" panose="020F0502020204030204" pitchFamily="34" charset="0"/>
                <a:ea typeface="Calibri" panose="020F0502020204030204" pitchFamily="34" charset="0"/>
                <a:cs typeface="Times New Roman" panose="02020603050405020304" pitchFamily="18" charset="0"/>
              </a:rPr>
              <a:t> de l’usage des produits, notamment de leur performance environnementale. </a:t>
            </a:r>
          </a:p>
          <a:p>
            <a:pPr>
              <a:lnSpc>
                <a:spcPct val="115000"/>
              </a:lnSpc>
              <a:spcAft>
                <a:spcPts val="1000"/>
              </a:spcAft>
            </a:pPr>
            <a:r>
              <a:rPr lang="fr-FR" sz="1200" dirty="0">
                <a:latin typeface="Calibri" panose="020F0502020204030204" pitchFamily="34" charset="0"/>
                <a:ea typeface="Calibri" panose="020F0502020204030204" pitchFamily="34" charset="0"/>
                <a:cs typeface="Times New Roman" panose="02020603050405020304" pitchFamily="18" charset="0"/>
              </a:rPr>
              <a:t>Il apporte les compétences nécessaires pour appréhender le choix de solutions constructives associées à la création logicielle à forte valeur ajoutée de produits communicants.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71324135-5211-0F4B-9C47-58D79A6A2DF8}"/>
              </a:ext>
            </a:extLst>
          </p:cNvPr>
          <p:cNvSpPr/>
          <p:nvPr/>
        </p:nvSpPr>
        <p:spPr>
          <a:xfrm>
            <a:off x="618893" y="1533649"/>
            <a:ext cx="3941896" cy="1694631"/>
          </a:xfrm>
          <a:prstGeom prst="rect">
            <a:avLst/>
          </a:prstGeom>
        </p:spPr>
        <p:txBody>
          <a:bodyPr wrap="square">
            <a:spAutoFit/>
          </a:bodyPr>
          <a:lstStyle/>
          <a:p>
            <a:pPr>
              <a:lnSpc>
                <a:spcPct val="115000"/>
              </a:lnSpc>
              <a:spcAft>
                <a:spcPts val="1000"/>
              </a:spcAft>
            </a:pPr>
            <a:r>
              <a:rPr lang="fr-FR" sz="1200" dirty="0">
                <a:latin typeface="Calibri" panose="020F0502020204030204" pitchFamily="34" charset="0"/>
                <a:ea typeface="Calibri" panose="020F0502020204030204" pitchFamily="34" charset="0"/>
                <a:cs typeface="Times New Roman" panose="02020603050405020304" pitchFamily="18" charset="0"/>
              </a:rPr>
              <a:t>Explore l’étude et la recherche de </a:t>
            </a:r>
            <a:r>
              <a:rPr lang="fr-FR" sz="1200" b="1" dirty="0">
                <a:latin typeface="Calibri" panose="020F0502020204030204" pitchFamily="34" charset="0"/>
                <a:ea typeface="Calibri" panose="020F0502020204030204" pitchFamily="34" charset="0"/>
                <a:cs typeface="Times New Roman" panose="02020603050405020304" pitchFamily="18" charset="0"/>
              </a:rPr>
              <a:t>solutions architecturales et constructives </a:t>
            </a:r>
            <a:r>
              <a:rPr lang="fr-FR" sz="1200" dirty="0">
                <a:latin typeface="Calibri" panose="020F0502020204030204" pitchFamily="34" charset="0"/>
                <a:ea typeface="Calibri" panose="020F0502020204030204" pitchFamily="34" charset="0"/>
                <a:cs typeface="Times New Roman" panose="02020603050405020304" pitchFamily="18" charset="0"/>
              </a:rPr>
              <a:t>pour concevoir tout ou partie de bâtiments et d’ouvrages de travaux publics dans le cadre de problématiques </a:t>
            </a:r>
            <a:r>
              <a:rPr lang="fr-FR" sz="1200" b="1" dirty="0">
                <a:latin typeface="Calibri" panose="020F0502020204030204" pitchFamily="34" charset="0"/>
                <a:ea typeface="Calibri" panose="020F0502020204030204" pitchFamily="34" charset="0"/>
                <a:cs typeface="Times New Roman" panose="02020603050405020304" pitchFamily="18" charset="0"/>
              </a:rPr>
              <a:t>d’aménagement de territoires</a:t>
            </a:r>
            <a:r>
              <a:rPr lang="fr-FR" sz="12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fr-FR" sz="1200" dirty="0">
                <a:latin typeface="Calibri" panose="020F0502020204030204" pitchFamily="34" charset="0"/>
                <a:ea typeface="Calibri" panose="020F0502020204030204" pitchFamily="34" charset="0"/>
                <a:cs typeface="Times New Roman" panose="02020603050405020304" pitchFamily="18" charset="0"/>
              </a:rPr>
              <a:t>Il apporte les compétences nécessaires à l’analyse, la conception et l’intégration d’une </a:t>
            </a:r>
            <a:r>
              <a:rPr lang="fr-FR" sz="1200" dirty="0" err="1">
                <a:latin typeface="Calibri" panose="020F0502020204030204" pitchFamily="34" charset="0"/>
                <a:ea typeface="Calibri" panose="020F0502020204030204" pitchFamily="34" charset="0"/>
                <a:cs typeface="Times New Roman" panose="02020603050405020304" pitchFamily="18" charset="0"/>
              </a:rPr>
              <a:t>éco-construction</a:t>
            </a:r>
            <a:r>
              <a:rPr lang="fr-FR" sz="1200" dirty="0">
                <a:latin typeface="Calibri" panose="020F0502020204030204" pitchFamily="34" charset="0"/>
                <a:ea typeface="Calibri" panose="020F0502020204030204" pitchFamily="34" charset="0"/>
                <a:cs typeface="Times New Roman" panose="02020603050405020304" pitchFamily="18" charset="0"/>
              </a:rPr>
              <a:t> dans un environnement connecté et intelligent.</a:t>
            </a:r>
          </a:p>
        </p:txBody>
      </p:sp>
      <p:sp>
        <p:nvSpPr>
          <p:cNvPr id="25" name="Rectangle 24">
            <a:extLst>
              <a:ext uri="{FF2B5EF4-FFF2-40B4-BE49-F238E27FC236}">
                <a16:creationId xmlns:a16="http://schemas.microsoft.com/office/drawing/2014/main" id="{0AEED89D-C062-EF43-B76F-C1A097A2A0AA}"/>
              </a:ext>
            </a:extLst>
          </p:cNvPr>
          <p:cNvSpPr/>
          <p:nvPr/>
        </p:nvSpPr>
        <p:spPr>
          <a:xfrm>
            <a:off x="5053748" y="1536206"/>
            <a:ext cx="3985665" cy="1906997"/>
          </a:xfrm>
          <a:prstGeom prst="rect">
            <a:avLst/>
          </a:prstGeom>
        </p:spPr>
        <p:txBody>
          <a:bodyPr wrap="square">
            <a:spAutoFit/>
          </a:bodyPr>
          <a:lstStyle/>
          <a:p>
            <a:pPr>
              <a:lnSpc>
                <a:spcPct val="115000"/>
              </a:lnSpc>
              <a:spcAft>
                <a:spcPts val="1000"/>
              </a:spcAft>
            </a:pPr>
            <a:r>
              <a:rPr lang="fr-FR" sz="1200" dirty="0">
                <a:latin typeface="Calibri" panose="020F0502020204030204" pitchFamily="34" charset="0"/>
                <a:cs typeface="Times New Roman" panose="02020603050405020304" pitchFamily="18" charset="0"/>
              </a:rPr>
              <a:t>Explore l’amélioration de la </a:t>
            </a:r>
            <a:r>
              <a:rPr lang="fr-FR" sz="1200" b="1" dirty="0">
                <a:latin typeface="Calibri" panose="020F0502020204030204" pitchFamily="34" charset="0"/>
                <a:cs typeface="Times New Roman" panose="02020603050405020304" pitchFamily="18" charset="0"/>
              </a:rPr>
              <a:t>performance énergétique </a:t>
            </a:r>
            <a:r>
              <a:rPr lang="fr-FR" sz="1200" dirty="0">
                <a:latin typeface="Calibri" panose="020F0502020204030204" pitchFamily="34" charset="0"/>
                <a:cs typeface="Times New Roman" panose="02020603050405020304" pitchFamily="18" charset="0"/>
              </a:rPr>
              <a:t>et l’étude de solutions constructives liées à la </a:t>
            </a:r>
            <a:r>
              <a:rPr lang="fr-FR" sz="1200" b="1" dirty="0">
                <a:latin typeface="Calibri" panose="020F0502020204030204" pitchFamily="34" charset="0"/>
                <a:cs typeface="Times New Roman" panose="02020603050405020304" pitchFamily="18" charset="0"/>
              </a:rPr>
              <a:t>maîtrise des énergies</a:t>
            </a:r>
            <a:r>
              <a:rPr lang="fr-FR" sz="1200" dirty="0">
                <a:latin typeface="Calibri" panose="020F0502020204030204" pitchFamily="34" charset="0"/>
                <a:cs typeface="Times New Roman" panose="02020603050405020304" pitchFamily="18" charset="0"/>
              </a:rPr>
              <a:t>. </a:t>
            </a:r>
          </a:p>
          <a:p>
            <a:pPr>
              <a:lnSpc>
                <a:spcPct val="115000"/>
              </a:lnSpc>
              <a:spcAft>
                <a:spcPts val="1000"/>
              </a:spcAft>
            </a:pPr>
            <a:r>
              <a:rPr lang="fr-FR" sz="1200" dirty="0">
                <a:latin typeface="Calibri" panose="020F0502020204030204" pitchFamily="34" charset="0"/>
                <a:cs typeface="Times New Roman" panose="02020603050405020304" pitchFamily="18" charset="0"/>
              </a:rPr>
              <a:t>Il apporte les compétences nécessaires pour appréhender les technologies intelligentes de gestion de l’énergie et les solutions innovantes du domaine des micro-énergies jusqu’au domaine macroscopique dans une démarche de développement durable.</a:t>
            </a:r>
          </a:p>
        </p:txBody>
      </p:sp>
      <p:sp>
        <p:nvSpPr>
          <p:cNvPr id="26" name="Rectangle 25">
            <a:extLst>
              <a:ext uri="{FF2B5EF4-FFF2-40B4-BE49-F238E27FC236}">
                <a16:creationId xmlns:a16="http://schemas.microsoft.com/office/drawing/2014/main" id="{01EDA934-3C55-2942-A118-546C7FF8DD00}"/>
              </a:ext>
            </a:extLst>
          </p:cNvPr>
          <p:cNvSpPr/>
          <p:nvPr/>
        </p:nvSpPr>
        <p:spPr>
          <a:xfrm>
            <a:off x="574964" y="4053309"/>
            <a:ext cx="3985825" cy="1694631"/>
          </a:xfrm>
          <a:prstGeom prst="rect">
            <a:avLst/>
          </a:prstGeom>
        </p:spPr>
        <p:txBody>
          <a:bodyPr wrap="square">
            <a:spAutoFit/>
          </a:bodyPr>
          <a:lstStyle/>
          <a:p>
            <a:pPr>
              <a:lnSpc>
                <a:spcPct val="115000"/>
              </a:lnSpc>
              <a:spcAft>
                <a:spcPts val="1000"/>
              </a:spcAft>
            </a:pPr>
            <a:r>
              <a:rPr lang="fr-FR" sz="1200" dirty="0">
                <a:latin typeface="Calibri" panose="020F0502020204030204" pitchFamily="34" charset="0"/>
                <a:ea typeface="Calibri" panose="020F0502020204030204" pitchFamily="34" charset="0"/>
                <a:cs typeface="Times New Roman" panose="02020603050405020304" pitchFamily="18" charset="0"/>
              </a:rPr>
              <a:t>Explore l’étude et la recherche de solutions constructives innovantes relatives aux </a:t>
            </a:r>
            <a:r>
              <a:rPr lang="fr-FR" sz="1200" b="1" dirty="0">
                <a:latin typeface="Calibri" panose="020F0502020204030204" pitchFamily="34" charset="0"/>
                <a:ea typeface="Calibri" panose="020F0502020204030204" pitchFamily="34" charset="0"/>
                <a:cs typeface="Times New Roman" panose="02020603050405020304" pitchFamily="18" charset="0"/>
              </a:rPr>
              <a:t>structures matérielles </a:t>
            </a:r>
            <a:r>
              <a:rPr lang="fr-FR" sz="1200" dirty="0">
                <a:latin typeface="Calibri" panose="020F0502020204030204" pitchFamily="34" charset="0"/>
                <a:ea typeface="Calibri" panose="020F0502020204030204" pitchFamily="34" charset="0"/>
                <a:cs typeface="Times New Roman" panose="02020603050405020304" pitchFamily="18" charset="0"/>
              </a:rPr>
              <a:t>des produits en intégrant toutes les dimensions de la </a:t>
            </a:r>
            <a:r>
              <a:rPr lang="fr-FR" sz="1200" b="1" dirty="0">
                <a:latin typeface="Calibri" panose="020F0502020204030204" pitchFamily="34" charset="0"/>
                <a:ea typeface="Calibri" panose="020F0502020204030204" pitchFamily="34" charset="0"/>
                <a:cs typeface="Times New Roman" panose="02020603050405020304" pitchFamily="18" charset="0"/>
              </a:rPr>
              <a:t>compétitivité</a:t>
            </a:r>
            <a:r>
              <a:rPr lang="fr-FR" sz="1200" dirty="0">
                <a:latin typeface="Calibri" panose="020F0502020204030204" pitchFamily="34" charset="0"/>
                <a:ea typeface="Calibri" panose="020F0502020204030204" pitchFamily="34" charset="0"/>
                <a:cs typeface="Times New Roman" panose="02020603050405020304" pitchFamily="18" charset="0"/>
              </a:rPr>
              <a:t> industrielle. </a:t>
            </a:r>
          </a:p>
          <a:p>
            <a:pPr>
              <a:lnSpc>
                <a:spcPct val="115000"/>
              </a:lnSpc>
              <a:spcAft>
                <a:spcPts val="1000"/>
              </a:spcAft>
            </a:pPr>
            <a:r>
              <a:rPr lang="fr-FR" sz="1200" dirty="0">
                <a:latin typeface="Calibri" panose="020F0502020204030204" pitchFamily="34" charset="0"/>
                <a:ea typeface="Calibri" panose="020F0502020204030204" pitchFamily="34" charset="0"/>
                <a:cs typeface="Times New Roman" panose="02020603050405020304" pitchFamily="18" charset="0"/>
              </a:rPr>
              <a:t>Il apporte les compétences nécessaires à l’analyse, l’éco conception et l’intégration dans son environnement d’un produit dans une démarche de développement durable.</a:t>
            </a:r>
          </a:p>
        </p:txBody>
      </p:sp>
      <p:sp>
        <p:nvSpPr>
          <p:cNvPr id="23" name="Rectangle 22">
            <a:extLst>
              <a:ext uri="{FF2B5EF4-FFF2-40B4-BE49-F238E27FC236}">
                <a16:creationId xmlns:a16="http://schemas.microsoft.com/office/drawing/2014/main" id="{FBB8739E-3C44-F54A-A2E9-DC13B14CA9F4}"/>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27" name="Rectangle 26">
            <a:extLst>
              <a:ext uri="{FF2B5EF4-FFF2-40B4-BE49-F238E27FC236}">
                <a16:creationId xmlns:a16="http://schemas.microsoft.com/office/drawing/2014/main" id="{C0DF2CD4-4D16-B141-8AE3-4D30888A5876}"/>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pic>
        <p:nvPicPr>
          <p:cNvPr id="29" name="Image 2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Tree>
    <p:extLst>
      <p:ext uri="{BB962C8B-B14F-4D97-AF65-F5344CB8AC3E}">
        <p14:creationId xmlns:p14="http://schemas.microsoft.com/office/powerpoint/2010/main" val="2282931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2A6F0E04-9E0F-2C43-A855-C6DB9994C1A9}"/>
              </a:ext>
            </a:extLst>
          </p:cNvPr>
          <p:cNvSpPr/>
          <p:nvPr/>
        </p:nvSpPr>
        <p:spPr>
          <a:xfrm>
            <a:off x="5833285" y="1092014"/>
            <a:ext cx="2798170" cy="1874373"/>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800" b="1" dirty="0"/>
          </a:p>
        </p:txBody>
      </p:sp>
      <p:sp>
        <p:nvSpPr>
          <p:cNvPr id="52" name="Rectangle 51">
            <a:extLst>
              <a:ext uri="{FF2B5EF4-FFF2-40B4-BE49-F238E27FC236}">
                <a16:creationId xmlns:a16="http://schemas.microsoft.com/office/drawing/2014/main" id="{6DBB446A-2E55-C640-B888-E17D080F9038}"/>
              </a:ext>
            </a:extLst>
          </p:cNvPr>
          <p:cNvSpPr/>
          <p:nvPr/>
        </p:nvSpPr>
        <p:spPr>
          <a:xfrm rot="5400000">
            <a:off x="6794217" y="2063326"/>
            <a:ext cx="934176" cy="2740299"/>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5" name="Rectangle 4">
            <a:extLst>
              <a:ext uri="{FF2B5EF4-FFF2-40B4-BE49-F238E27FC236}">
                <a16:creationId xmlns:a16="http://schemas.microsoft.com/office/drawing/2014/main" id="{738379E1-A047-3041-BBAA-DD09B21E38CB}"/>
              </a:ext>
            </a:extLst>
          </p:cNvPr>
          <p:cNvSpPr/>
          <p:nvPr/>
        </p:nvSpPr>
        <p:spPr>
          <a:xfrm>
            <a:off x="6453541" y="1068545"/>
            <a:ext cx="1654620" cy="1015663"/>
          </a:xfrm>
          <a:prstGeom prst="rect">
            <a:avLst/>
          </a:prstGeom>
        </p:spPr>
        <p:txBody>
          <a:bodyPr wrap="none">
            <a:spAutoFit/>
          </a:bodyPr>
          <a:lstStyle/>
          <a:p>
            <a:r>
              <a:rPr lang="fr-FR" sz="6000" b="1" dirty="0"/>
              <a:t>2I2D</a:t>
            </a:r>
            <a:endParaRPr lang="fr-FR" sz="6000" dirty="0"/>
          </a:p>
        </p:txBody>
      </p:sp>
      <p:sp>
        <p:nvSpPr>
          <p:cNvPr id="66" name="Rectangle 65">
            <a:extLst>
              <a:ext uri="{FF2B5EF4-FFF2-40B4-BE49-F238E27FC236}">
                <a16:creationId xmlns:a16="http://schemas.microsoft.com/office/drawing/2014/main" id="{9D93B884-846C-2942-9089-A35622D9D805}"/>
              </a:ext>
            </a:extLst>
          </p:cNvPr>
          <p:cNvSpPr/>
          <p:nvPr/>
        </p:nvSpPr>
        <p:spPr>
          <a:xfrm>
            <a:off x="6158733" y="3212255"/>
            <a:ext cx="1922797" cy="400110"/>
          </a:xfrm>
          <a:prstGeom prst="rect">
            <a:avLst/>
          </a:prstGeom>
        </p:spPr>
        <p:txBody>
          <a:bodyPr wrap="none">
            <a:spAutoFit/>
          </a:bodyPr>
          <a:lstStyle/>
          <a:p>
            <a:r>
              <a:rPr lang="fr-FR" sz="2000" b="1" dirty="0">
                <a:solidFill>
                  <a:schemeClr val="bg1"/>
                </a:solidFill>
              </a:rPr>
              <a:t>Corpus commun</a:t>
            </a:r>
            <a:endParaRPr lang="fr-FR" sz="2000" dirty="0">
              <a:solidFill>
                <a:schemeClr val="bg1"/>
              </a:solidFill>
            </a:endParaRPr>
          </a:p>
        </p:txBody>
      </p:sp>
      <p:sp>
        <p:nvSpPr>
          <p:cNvPr id="67" name="Rectangle 66">
            <a:extLst>
              <a:ext uri="{FF2B5EF4-FFF2-40B4-BE49-F238E27FC236}">
                <a16:creationId xmlns:a16="http://schemas.microsoft.com/office/drawing/2014/main" id="{1BE4596E-97C4-2948-86F6-5B504163210E}"/>
              </a:ext>
            </a:extLst>
          </p:cNvPr>
          <p:cNvSpPr/>
          <p:nvPr/>
        </p:nvSpPr>
        <p:spPr>
          <a:xfrm>
            <a:off x="6397402" y="1857476"/>
            <a:ext cx="1872382" cy="1015663"/>
          </a:xfrm>
          <a:prstGeom prst="rect">
            <a:avLst/>
          </a:prstGeom>
        </p:spPr>
        <p:txBody>
          <a:bodyPr wrap="square">
            <a:spAutoFit/>
          </a:bodyPr>
          <a:lstStyle/>
          <a:p>
            <a:r>
              <a:rPr lang="fr-FR" sz="2000" b="1" dirty="0">
                <a:solidFill>
                  <a:schemeClr val="bg1"/>
                </a:solidFill>
              </a:rPr>
              <a:t>1 enseignement</a:t>
            </a:r>
          </a:p>
          <a:p>
            <a:r>
              <a:rPr lang="fr-FR" sz="2000" b="1" dirty="0">
                <a:solidFill>
                  <a:schemeClr val="bg1"/>
                </a:solidFill>
              </a:rPr>
              <a:t>spécifique au choix</a:t>
            </a:r>
            <a:endParaRPr lang="fr-FR" sz="4000" dirty="0">
              <a:solidFill>
                <a:schemeClr val="bg1"/>
              </a:solidFill>
            </a:endParaRPr>
          </a:p>
        </p:txBody>
      </p:sp>
      <p:sp>
        <p:nvSpPr>
          <p:cNvPr id="73" name="Rectangle 72">
            <a:extLst>
              <a:ext uri="{FF2B5EF4-FFF2-40B4-BE49-F238E27FC236}">
                <a16:creationId xmlns:a16="http://schemas.microsoft.com/office/drawing/2014/main" id="{3B1C5ED4-2F5B-994E-BDBD-ED6588AEB3DE}"/>
              </a:ext>
            </a:extLst>
          </p:cNvPr>
          <p:cNvSpPr/>
          <p:nvPr/>
        </p:nvSpPr>
        <p:spPr>
          <a:xfrm>
            <a:off x="6542281" y="2603383"/>
            <a:ext cx="439544" cy="707886"/>
          </a:xfrm>
          <a:prstGeom prst="rect">
            <a:avLst/>
          </a:prstGeom>
        </p:spPr>
        <p:txBody>
          <a:bodyPr wrap="none">
            <a:spAutoFit/>
          </a:bodyPr>
          <a:lstStyle/>
          <a:p>
            <a:r>
              <a:rPr lang="fr-FR" sz="4000" b="1" dirty="0"/>
              <a:t>+</a:t>
            </a:r>
          </a:p>
        </p:txBody>
      </p:sp>
      <p:sp>
        <p:nvSpPr>
          <p:cNvPr id="88" name="Rectangle 87">
            <a:extLst>
              <a:ext uri="{FF2B5EF4-FFF2-40B4-BE49-F238E27FC236}">
                <a16:creationId xmlns:a16="http://schemas.microsoft.com/office/drawing/2014/main" id="{C83840BD-AA5F-EB47-8E7A-A2D9EFDE2406}"/>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89" name="Rectangle 88">
            <a:extLst>
              <a:ext uri="{FF2B5EF4-FFF2-40B4-BE49-F238E27FC236}">
                <a16:creationId xmlns:a16="http://schemas.microsoft.com/office/drawing/2014/main" id="{6C3A3861-E498-B548-AE19-547FFF414A23}"/>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92" name="Rectangle 91">
            <a:extLst>
              <a:ext uri="{FF2B5EF4-FFF2-40B4-BE49-F238E27FC236}">
                <a16:creationId xmlns:a16="http://schemas.microsoft.com/office/drawing/2014/main" id="{96BB9DF7-94AC-1140-99A1-870E9FDF5DCD}"/>
              </a:ext>
            </a:extLst>
          </p:cNvPr>
          <p:cNvSpPr/>
          <p:nvPr/>
        </p:nvSpPr>
        <p:spPr>
          <a:xfrm>
            <a:off x="5891156" y="1156021"/>
            <a:ext cx="2700000" cy="2683484"/>
          </a:xfrm>
          <a:prstGeom prst="rect">
            <a:avLst/>
          </a:prstGeom>
          <a:noFill/>
          <a:ln w="127000">
            <a:solidFill>
              <a:schemeClr val="accent3">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800" b="1" dirty="0"/>
          </a:p>
        </p:txBody>
      </p:sp>
      <p:sp>
        <p:nvSpPr>
          <p:cNvPr id="71" name="Rectangle 70">
            <a:extLst>
              <a:ext uri="{FF2B5EF4-FFF2-40B4-BE49-F238E27FC236}">
                <a16:creationId xmlns:a16="http://schemas.microsoft.com/office/drawing/2014/main" id="{208829F4-248E-8940-B912-0569960C585F}"/>
              </a:ext>
            </a:extLst>
          </p:cNvPr>
          <p:cNvSpPr/>
          <p:nvPr/>
        </p:nvSpPr>
        <p:spPr>
          <a:xfrm>
            <a:off x="8240363" y="2967987"/>
            <a:ext cx="413180" cy="932577"/>
          </a:xfrm>
          <a:prstGeom prst="rect">
            <a:avLst/>
          </a:prstGeom>
          <a:solidFill>
            <a:schemeClr val="accent5">
              <a:lumMod val="75000"/>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6" name="Rectangle 5">
            <a:extLst>
              <a:ext uri="{FF2B5EF4-FFF2-40B4-BE49-F238E27FC236}">
                <a16:creationId xmlns:a16="http://schemas.microsoft.com/office/drawing/2014/main" id="{93D6283D-CBB5-784F-938D-08FBF63E7EAA}"/>
              </a:ext>
            </a:extLst>
          </p:cNvPr>
          <p:cNvSpPr/>
          <p:nvPr/>
        </p:nvSpPr>
        <p:spPr>
          <a:xfrm>
            <a:off x="8081000" y="3302670"/>
            <a:ext cx="742048" cy="369332"/>
          </a:xfrm>
          <a:prstGeom prst="rect">
            <a:avLst/>
          </a:prstGeom>
        </p:spPr>
        <p:txBody>
          <a:bodyPr wrap="square">
            <a:spAutoFit/>
          </a:bodyPr>
          <a:lstStyle/>
          <a:p>
            <a:pPr algn="ctr"/>
            <a:r>
              <a:rPr lang="fr-FR" dirty="0"/>
              <a:t>30 %</a:t>
            </a:r>
          </a:p>
        </p:txBody>
      </p:sp>
      <p:sp>
        <p:nvSpPr>
          <p:cNvPr id="75" name="Rectangle 74">
            <a:extLst>
              <a:ext uri="{FF2B5EF4-FFF2-40B4-BE49-F238E27FC236}">
                <a16:creationId xmlns:a16="http://schemas.microsoft.com/office/drawing/2014/main" id="{A3DFEA38-EEFD-374A-AE29-E4E94E187119}"/>
              </a:ext>
            </a:extLst>
          </p:cNvPr>
          <p:cNvSpPr/>
          <p:nvPr/>
        </p:nvSpPr>
        <p:spPr>
          <a:xfrm>
            <a:off x="8247398" y="1092014"/>
            <a:ext cx="411149" cy="187437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80" name="Rectangle 79">
            <a:extLst>
              <a:ext uri="{FF2B5EF4-FFF2-40B4-BE49-F238E27FC236}">
                <a16:creationId xmlns:a16="http://schemas.microsoft.com/office/drawing/2014/main" id="{A1416441-6B65-294E-B383-AE13C46A680C}"/>
              </a:ext>
            </a:extLst>
          </p:cNvPr>
          <p:cNvSpPr/>
          <p:nvPr/>
        </p:nvSpPr>
        <p:spPr>
          <a:xfrm>
            <a:off x="8081530" y="1943357"/>
            <a:ext cx="742048" cy="369332"/>
          </a:xfrm>
          <a:prstGeom prst="rect">
            <a:avLst/>
          </a:prstGeom>
        </p:spPr>
        <p:txBody>
          <a:bodyPr wrap="square">
            <a:spAutoFit/>
          </a:bodyPr>
          <a:lstStyle/>
          <a:p>
            <a:pPr algn="ctr"/>
            <a:r>
              <a:rPr lang="fr-FR" dirty="0"/>
              <a:t>70 %</a:t>
            </a:r>
          </a:p>
        </p:txBody>
      </p:sp>
      <p:sp>
        <p:nvSpPr>
          <p:cNvPr id="93" name="Rectangle 92">
            <a:extLst>
              <a:ext uri="{FF2B5EF4-FFF2-40B4-BE49-F238E27FC236}">
                <a16:creationId xmlns:a16="http://schemas.microsoft.com/office/drawing/2014/main" id="{F75495DC-CF38-9845-A246-61C470ABBD36}"/>
              </a:ext>
            </a:extLst>
          </p:cNvPr>
          <p:cNvSpPr/>
          <p:nvPr/>
        </p:nvSpPr>
        <p:spPr>
          <a:xfrm>
            <a:off x="1149928" y="363654"/>
            <a:ext cx="3458585" cy="363509"/>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94" name="Rectangle 93">
            <a:extLst>
              <a:ext uri="{FF2B5EF4-FFF2-40B4-BE49-F238E27FC236}">
                <a16:creationId xmlns:a16="http://schemas.microsoft.com/office/drawing/2014/main" id="{9DBA119D-6F45-C24C-AFAB-EFA11AE2EE55}"/>
              </a:ext>
            </a:extLst>
          </p:cNvPr>
          <p:cNvSpPr/>
          <p:nvPr/>
        </p:nvSpPr>
        <p:spPr>
          <a:xfrm>
            <a:off x="1149928" y="367178"/>
            <a:ext cx="3158044" cy="369332"/>
          </a:xfrm>
          <a:prstGeom prst="rect">
            <a:avLst/>
          </a:prstGeom>
        </p:spPr>
        <p:txBody>
          <a:bodyPr wrap="none">
            <a:spAutoFit/>
          </a:bodyPr>
          <a:lstStyle/>
          <a:p>
            <a:r>
              <a:rPr lang="fr-FR" dirty="0"/>
              <a:t>La spécialité 2I2D en terminale</a:t>
            </a:r>
          </a:p>
        </p:txBody>
      </p:sp>
      <p:sp>
        <p:nvSpPr>
          <p:cNvPr id="23" name="Rectangle 22">
            <a:extLst>
              <a:ext uri="{FF2B5EF4-FFF2-40B4-BE49-F238E27FC236}">
                <a16:creationId xmlns:a16="http://schemas.microsoft.com/office/drawing/2014/main" id="{FBB8739E-3C44-F54A-A2E9-DC13B14CA9F4}"/>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24" name="Rectangle 23">
            <a:extLst>
              <a:ext uri="{FF2B5EF4-FFF2-40B4-BE49-F238E27FC236}">
                <a16:creationId xmlns:a16="http://schemas.microsoft.com/office/drawing/2014/main" id="{C0DF2CD4-4D16-B141-8AE3-4D30888A5876}"/>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pic>
        <p:nvPicPr>
          <p:cNvPr id="25" name="Image 2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
        <p:nvSpPr>
          <p:cNvPr id="26" name="Rectangle 25">
            <a:extLst>
              <a:ext uri="{FF2B5EF4-FFF2-40B4-BE49-F238E27FC236}">
                <a16:creationId xmlns:a16="http://schemas.microsoft.com/office/drawing/2014/main" id="{18730C09-732B-874C-9D09-118497E4D0F6}"/>
              </a:ext>
            </a:extLst>
          </p:cNvPr>
          <p:cNvSpPr/>
          <p:nvPr/>
        </p:nvSpPr>
        <p:spPr>
          <a:xfrm>
            <a:off x="6041200" y="1321846"/>
            <a:ext cx="360000" cy="3600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AC</a:t>
            </a:r>
          </a:p>
        </p:txBody>
      </p:sp>
      <p:sp>
        <p:nvSpPr>
          <p:cNvPr id="27" name="Rectangle 26">
            <a:extLst>
              <a:ext uri="{FF2B5EF4-FFF2-40B4-BE49-F238E27FC236}">
                <a16:creationId xmlns:a16="http://schemas.microsoft.com/office/drawing/2014/main" id="{5A439DEA-E194-504B-AE89-B204B5BFDF38}"/>
              </a:ext>
            </a:extLst>
          </p:cNvPr>
          <p:cNvSpPr/>
          <p:nvPr/>
        </p:nvSpPr>
        <p:spPr>
          <a:xfrm>
            <a:off x="6041200" y="1711328"/>
            <a:ext cx="360000" cy="3600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t>ITEC</a:t>
            </a:r>
          </a:p>
        </p:txBody>
      </p:sp>
      <p:sp>
        <p:nvSpPr>
          <p:cNvPr id="28" name="Rectangle 27">
            <a:extLst>
              <a:ext uri="{FF2B5EF4-FFF2-40B4-BE49-F238E27FC236}">
                <a16:creationId xmlns:a16="http://schemas.microsoft.com/office/drawing/2014/main" id="{7705B59A-887E-D34F-A4BA-7E9B64D29E0C}"/>
              </a:ext>
            </a:extLst>
          </p:cNvPr>
          <p:cNvSpPr/>
          <p:nvPr/>
        </p:nvSpPr>
        <p:spPr>
          <a:xfrm>
            <a:off x="6036576" y="2096228"/>
            <a:ext cx="360000" cy="3600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EE</a:t>
            </a:r>
          </a:p>
        </p:txBody>
      </p:sp>
      <p:sp>
        <p:nvSpPr>
          <p:cNvPr id="29" name="Rectangle 28">
            <a:extLst>
              <a:ext uri="{FF2B5EF4-FFF2-40B4-BE49-F238E27FC236}">
                <a16:creationId xmlns:a16="http://schemas.microsoft.com/office/drawing/2014/main" id="{35507225-1C96-F44C-A323-43EEFAC90F0F}"/>
              </a:ext>
            </a:extLst>
          </p:cNvPr>
          <p:cNvSpPr/>
          <p:nvPr/>
        </p:nvSpPr>
        <p:spPr>
          <a:xfrm>
            <a:off x="6037402" y="2504372"/>
            <a:ext cx="360000" cy="3600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t>SIN</a:t>
            </a:r>
          </a:p>
        </p:txBody>
      </p:sp>
      <p:sp>
        <p:nvSpPr>
          <p:cNvPr id="30" name="Rectangle 29">
            <a:extLst>
              <a:ext uri="{FF2B5EF4-FFF2-40B4-BE49-F238E27FC236}">
                <a16:creationId xmlns:a16="http://schemas.microsoft.com/office/drawing/2014/main" id="{B029A349-256C-9E48-A0F0-F02A06E0A864}"/>
              </a:ext>
            </a:extLst>
          </p:cNvPr>
          <p:cNvSpPr/>
          <p:nvPr/>
        </p:nvSpPr>
        <p:spPr>
          <a:xfrm>
            <a:off x="1183196" y="1794709"/>
            <a:ext cx="4658162" cy="88642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31" name="Rectangle 30">
            <a:extLst>
              <a:ext uri="{FF2B5EF4-FFF2-40B4-BE49-F238E27FC236}">
                <a16:creationId xmlns:a16="http://schemas.microsoft.com/office/drawing/2014/main" id="{A0DC1B45-1321-E043-A356-F3738EBA5251}"/>
              </a:ext>
            </a:extLst>
          </p:cNvPr>
          <p:cNvSpPr/>
          <p:nvPr/>
        </p:nvSpPr>
        <p:spPr>
          <a:xfrm>
            <a:off x="954164" y="1095546"/>
            <a:ext cx="4852729" cy="364481"/>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solidFill>
                  <a:schemeClr val="bg1"/>
                </a:solidFill>
                <a:latin typeface="Calibri" panose="020F0502020204030204" pitchFamily="34" charset="0"/>
                <a:ea typeface="Calibri" panose="020F0502020204030204" pitchFamily="34" charset="0"/>
                <a:cs typeface="ArialMT"/>
              </a:rPr>
              <a:t>Ingénierie, Innovation et Développement Durable (2I2D)</a:t>
            </a:r>
            <a:endParaRPr lang="fr-FR" sz="1600" dirty="0">
              <a:solidFill>
                <a:schemeClr val="bg1"/>
              </a:solidFill>
            </a:endParaRPr>
          </a:p>
        </p:txBody>
      </p:sp>
      <p:sp>
        <p:nvSpPr>
          <p:cNvPr id="32" name="Rectangle 31">
            <a:extLst>
              <a:ext uri="{FF2B5EF4-FFF2-40B4-BE49-F238E27FC236}">
                <a16:creationId xmlns:a16="http://schemas.microsoft.com/office/drawing/2014/main" id="{C6043A69-B78D-1D47-B4E4-97B32CAEB6E0}"/>
              </a:ext>
            </a:extLst>
          </p:cNvPr>
          <p:cNvSpPr/>
          <p:nvPr/>
        </p:nvSpPr>
        <p:spPr>
          <a:xfrm>
            <a:off x="1141091" y="1757801"/>
            <a:ext cx="4482504" cy="923330"/>
          </a:xfrm>
          <a:prstGeom prst="rect">
            <a:avLst/>
          </a:prstGeom>
        </p:spPr>
        <p:txBody>
          <a:bodyPr wrap="square">
            <a:spAutoFit/>
          </a:bodyPr>
          <a:lstStyle/>
          <a:p>
            <a:r>
              <a:rPr lang="fr-FR" dirty="0"/>
              <a:t>Analyse des solutions constructives.</a:t>
            </a:r>
          </a:p>
          <a:p>
            <a:r>
              <a:rPr lang="fr-FR" dirty="0"/>
              <a:t>Connaissances nouvelles et </a:t>
            </a:r>
            <a:r>
              <a:rPr lang="fr-FR" b="1" dirty="0"/>
              <a:t>propres</a:t>
            </a:r>
            <a:r>
              <a:rPr lang="fr-FR" dirty="0"/>
              <a:t> à chaque enseignement spécifique. </a:t>
            </a:r>
          </a:p>
        </p:txBody>
      </p:sp>
      <p:sp>
        <p:nvSpPr>
          <p:cNvPr id="33" name="Rectangle 32">
            <a:extLst>
              <a:ext uri="{FF2B5EF4-FFF2-40B4-BE49-F238E27FC236}">
                <a16:creationId xmlns:a16="http://schemas.microsoft.com/office/drawing/2014/main" id="{AD2A301C-8715-E245-AD79-BB487F9CFFBE}"/>
              </a:ext>
            </a:extLst>
          </p:cNvPr>
          <p:cNvSpPr/>
          <p:nvPr/>
        </p:nvSpPr>
        <p:spPr>
          <a:xfrm>
            <a:off x="1183066" y="3148702"/>
            <a:ext cx="4658292" cy="609423"/>
          </a:xfrm>
          <a:prstGeom prst="rect">
            <a:avLst/>
          </a:prstGeom>
          <a:solidFill>
            <a:srgbClr val="00B05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34" name="Rectangle 33">
            <a:extLst>
              <a:ext uri="{FF2B5EF4-FFF2-40B4-BE49-F238E27FC236}">
                <a16:creationId xmlns:a16="http://schemas.microsoft.com/office/drawing/2014/main" id="{D7986D44-8F5B-CE49-829A-15720C379EC0}"/>
              </a:ext>
            </a:extLst>
          </p:cNvPr>
          <p:cNvSpPr/>
          <p:nvPr/>
        </p:nvSpPr>
        <p:spPr>
          <a:xfrm>
            <a:off x="1195393" y="3152737"/>
            <a:ext cx="4598552" cy="646331"/>
          </a:xfrm>
          <a:prstGeom prst="rect">
            <a:avLst/>
          </a:prstGeom>
        </p:spPr>
        <p:txBody>
          <a:bodyPr wrap="square">
            <a:spAutoFit/>
          </a:bodyPr>
          <a:lstStyle/>
          <a:p>
            <a:r>
              <a:rPr lang="fr-FR" dirty="0"/>
              <a:t>Connaissances nouvelles, </a:t>
            </a:r>
            <a:r>
              <a:rPr lang="fr-FR" b="1" dirty="0"/>
              <a:t>communes</a:t>
            </a:r>
            <a:r>
              <a:rPr lang="fr-FR" dirty="0"/>
              <a:t> aux 4 enseignements spécifiques</a:t>
            </a:r>
          </a:p>
        </p:txBody>
      </p:sp>
      <p:graphicFrame>
        <p:nvGraphicFramePr>
          <p:cNvPr id="7" name="Tableau 6"/>
          <p:cNvGraphicFramePr>
            <a:graphicFrameLocks noGrp="1"/>
          </p:cNvGraphicFramePr>
          <p:nvPr>
            <p:extLst>
              <p:ext uri="{D42A27DB-BD31-4B8C-83A1-F6EECF244321}">
                <p14:modId xmlns:p14="http://schemas.microsoft.com/office/powerpoint/2010/main" val="3487178238"/>
              </p:ext>
            </p:extLst>
          </p:nvPr>
        </p:nvGraphicFramePr>
        <p:xfrm>
          <a:off x="1208204" y="4134261"/>
          <a:ext cx="4312871" cy="1828818"/>
        </p:xfrm>
        <a:graphic>
          <a:graphicData uri="http://schemas.openxmlformats.org/drawingml/2006/table">
            <a:tbl>
              <a:tblPr/>
              <a:tblGrid>
                <a:gridCol w="1142482">
                  <a:extLst>
                    <a:ext uri="{9D8B030D-6E8A-4147-A177-3AD203B41FA5}">
                      <a16:colId xmlns:a16="http://schemas.microsoft.com/office/drawing/2014/main" val="20000"/>
                    </a:ext>
                  </a:extLst>
                </a:gridCol>
                <a:gridCol w="471274">
                  <a:extLst>
                    <a:ext uri="{9D8B030D-6E8A-4147-A177-3AD203B41FA5}">
                      <a16:colId xmlns:a16="http://schemas.microsoft.com/office/drawing/2014/main" val="20001"/>
                    </a:ext>
                  </a:extLst>
                </a:gridCol>
                <a:gridCol w="414150">
                  <a:extLst>
                    <a:ext uri="{9D8B030D-6E8A-4147-A177-3AD203B41FA5}">
                      <a16:colId xmlns:a16="http://schemas.microsoft.com/office/drawing/2014/main" val="20002"/>
                    </a:ext>
                  </a:extLst>
                </a:gridCol>
                <a:gridCol w="642646">
                  <a:extLst>
                    <a:ext uri="{9D8B030D-6E8A-4147-A177-3AD203B41FA5}">
                      <a16:colId xmlns:a16="http://schemas.microsoft.com/office/drawing/2014/main" val="20003"/>
                    </a:ext>
                  </a:extLst>
                </a:gridCol>
                <a:gridCol w="399869">
                  <a:extLst>
                    <a:ext uri="{9D8B030D-6E8A-4147-A177-3AD203B41FA5}">
                      <a16:colId xmlns:a16="http://schemas.microsoft.com/office/drawing/2014/main" val="20004"/>
                    </a:ext>
                  </a:extLst>
                </a:gridCol>
                <a:gridCol w="414150">
                  <a:extLst>
                    <a:ext uri="{9D8B030D-6E8A-4147-A177-3AD203B41FA5}">
                      <a16:colId xmlns:a16="http://schemas.microsoft.com/office/drawing/2014/main" val="20005"/>
                    </a:ext>
                  </a:extLst>
                </a:gridCol>
                <a:gridCol w="428431">
                  <a:extLst>
                    <a:ext uri="{9D8B030D-6E8A-4147-A177-3AD203B41FA5}">
                      <a16:colId xmlns:a16="http://schemas.microsoft.com/office/drawing/2014/main" val="20006"/>
                    </a:ext>
                  </a:extLst>
                </a:gridCol>
                <a:gridCol w="399869">
                  <a:extLst>
                    <a:ext uri="{9D8B030D-6E8A-4147-A177-3AD203B41FA5}">
                      <a16:colId xmlns:a16="http://schemas.microsoft.com/office/drawing/2014/main" val="20007"/>
                    </a:ext>
                  </a:extLst>
                </a:gridCol>
              </a:tblGrid>
              <a:tr h="203202">
                <a:tc>
                  <a:txBody>
                    <a:bodyPr/>
                    <a:lstStyle/>
                    <a:p>
                      <a:pPr algn="l" fontAlgn="b"/>
                      <a:endParaRPr lang="fr-FR"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ctr"/>
                      <a:r>
                        <a:rPr lang="fr-FR" sz="1200" b="0" i="0" u="none" strike="noStrike">
                          <a:solidFill>
                            <a:srgbClr val="000000"/>
                          </a:solidFill>
                          <a:effectLst/>
                          <a:latin typeface="Calibri"/>
                        </a:rPr>
                        <a:t>IT</a:t>
                      </a:r>
                    </a:p>
                  </a:txBody>
                  <a:tcPr marL="12700" marR="12700" marT="12700" marB="0" anchor="ctr">
                    <a:lnL>
                      <a:noFill/>
                    </a:lnL>
                    <a:lnR>
                      <a:noFill/>
                    </a:lnR>
                    <a:lnT>
                      <a:noFill/>
                    </a:lnT>
                    <a:lnB>
                      <a:noFill/>
                    </a:lnB>
                    <a:solidFill>
                      <a:srgbClr val="D8E4BC"/>
                    </a:solidFill>
                  </a:tcPr>
                </a:tc>
                <a:tc>
                  <a:txBody>
                    <a:bodyPr/>
                    <a:lstStyle/>
                    <a:p>
                      <a:pPr algn="ctr" fontAlgn="ctr"/>
                      <a:r>
                        <a:rPr lang="pt-BR" sz="1200" b="0" i="0" u="none" strike="noStrike">
                          <a:solidFill>
                            <a:srgbClr val="000000"/>
                          </a:solidFill>
                          <a:effectLst/>
                          <a:latin typeface="Calibri"/>
                        </a:rPr>
                        <a:t>I2D</a:t>
                      </a:r>
                    </a:p>
                  </a:txBody>
                  <a:tcPr marL="12700" marR="12700" marT="12700" marB="0" anchor="ctr">
                    <a:lnL>
                      <a:noFill/>
                    </a:lnL>
                    <a:lnR>
                      <a:noFill/>
                    </a:lnR>
                    <a:lnT>
                      <a:noFill/>
                    </a:lnT>
                    <a:lnB>
                      <a:noFill/>
                    </a:lnB>
                    <a:solidFill>
                      <a:srgbClr val="76933C"/>
                    </a:solidFill>
                  </a:tcPr>
                </a:tc>
                <a:tc>
                  <a:txBody>
                    <a:bodyPr/>
                    <a:lstStyle/>
                    <a:p>
                      <a:pPr algn="ctr" fontAlgn="ctr"/>
                      <a:r>
                        <a:rPr lang="pt-BR" sz="1200" b="0" i="0" u="none" strike="noStrike" dirty="0">
                          <a:solidFill>
                            <a:srgbClr val="000000"/>
                          </a:solidFill>
                          <a:effectLst/>
                          <a:latin typeface="Calibri"/>
                        </a:rPr>
                        <a:t>2I2D</a:t>
                      </a:r>
                    </a:p>
                  </a:txBody>
                  <a:tcPr marL="12700" marR="12700" marT="12700" marB="0" anchor="ctr">
                    <a:lnL>
                      <a:noFill/>
                    </a:lnL>
                    <a:lnR>
                      <a:noFill/>
                    </a:lnR>
                    <a:lnT>
                      <a:noFill/>
                    </a:lnT>
                    <a:lnB>
                      <a:noFill/>
                    </a:lnB>
                    <a:solidFill>
                      <a:srgbClr val="FFFF00"/>
                    </a:solidFill>
                  </a:tcPr>
                </a:tc>
                <a:tc>
                  <a:txBody>
                    <a:bodyPr/>
                    <a:lstStyle/>
                    <a:p>
                      <a:pPr algn="ctr" fontAlgn="ctr"/>
                      <a:r>
                        <a:rPr lang="fr-FR" sz="1200" b="0" i="0" u="none" strike="noStrike">
                          <a:solidFill>
                            <a:srgbClr val="000000"/>
                          </a:solidFill>
                          <a:effectLst/>
                          <a:latin typeface="Calibri"/>
                        </a:rPr>
                        <a:t>AC</a:t>
                      </a:r>
                    </a:p>
                  </a:txBody>
                  <a:tcPr marL="12700" marR="12700" marT="12700" marB="0" anchor="ctr">
                    <a:lnL>
                      <a:noFill/>
                    </a:lnL>
                    <a:lnR>
                      <a:noFill/>
                    </a:lnR>
                    <a:lnT>
                      <a:noFill/>
                    </a:lnT>
                    <a:lnB>
                      <a:noFill/>
                    </a:lnB>
                    <a:solidFill>
                      <a:srgbClr val="FABF8F"/>
                    </a:solidFill>
                  </a:tcPr>
                </a:tc>
                <a:tc>
                  <a:txBody>
                    <a:bodyPr/>
                    <a:lstStyle/>
                    <a:p>
                      <a:pPr algn="ctr" fontAlgn="ctr"/>
                      <a:r>
                        <a:rPr lang="fr-FR" sz="1200" b="0" i="0" u="none" strike="noStrike">
                          <a:solidFill>
                            <a:srgbClr val="000000"/>
                          </a:solidFill>
                          <a:effectLst/>
                          <a:latin typeface="Calibri"/>
                        </a:rPr>
                        <a:t>ITEC</a:t>
                      </a:r>
                    </a:p>
                  </a:txBody>
                  <a:tcPr marL="12700" marR="12700" marT="12700" marB="0" anchor="ctr">
                    <a:lnL>
                      <a:noFill/>
                    </a:lnL>
                    <a:lnR>
                      <a:noFill/>
                    </a:lnR>
                    <a:lnT>
                      <a:noFill/>
                    </a:lnT>
                    <a:lnB>
                      <a:noFill/>
                    </a:lnB>
                    <a:solidFill>
                      <a:srgbClr val="DA9694"/>
                    </a:solidFill>
                  </a:tcPr>
                </a:tc>
                <a:tc>
                  <a:txBody>
                    <a:bodyPr/>
                    <a:lstStyle/>
                    <a:p>
                      <a:pPr algn="ctr" fontAlgn="ctr"/>
                      <a:r>
                        <a:rPr lang="fr-FR" sz="1200" b="0" i="0" u="none" strike="noStrike">
                          <a:solidFill>
                            <a:srgbClr val="000000"/>
                          </a:solidFill>
                          <a:effectLst/>
                          <a:latin typeface="Calibri"/>
                        </a:rPr>
                        <a:t>EE</a:t>
                      </a:r>
                    </a:p>
                  </a:txBody>
                  <a:tcPr marL="12700" marR="12700" marT="12700" marB="0" anchor="ctr">
                    <a:lnL>
                      <a:noFill/>
                    </a:lnL>
                    <a:lnR>
                      <a:noFill/>
                    </a:lnR>
                    <a:lnT>
                      <a:noFill/>
                    </a:lnT>
                    <a:lnB>
                      <a:noFill/>
                    </a:lnB>
                    <a:solidFill>
                      <a:srgbClr val="B7DEE8"/>
                    </a:solidFill>
                  </a:tcPr>
                </a:tc>
                <a:tc>
                  <a:txBody>
                    <a:bodyPr/>
                    <a:lstStyle/>
                    <a:p>
                      <a:pPr algn="ctr" fontAlgn="ctr"/>
                      <a:r>
                        <a:rPr lang="fr-FR" sz="1200" b="0" i="0" u="none" strike="noStrike">
                          <a:solidFill>
                            <a:srgbClr val="000000"/>
                          </a:solidFill>
                          <a:effectLst/>
                          <a:latin typeface="Calibri"/>
                        </a:rPr>
                        <a:t>SIN</a:t>
                      </a:r>
                    </a:p>
                  </a:txBody>
                  <a:tcPr marL="12700" marR="12700" marT="12700" marB="0" anchor="ctr">
                    <a:lnL>
                      <a:noFill/>
                    </a:lnL>
                    <a:lnR>
                      <a:noFill/>
                    </a:lnR>
                    <a:lnT>
                      <a:noFill/>
                    </a:lnT>
                    <a:lnB>
                      <a:noFill/>
                    </a:lnB>
                    <a:solidFill>
                      <a:srgbClr val="8DB4E2"/>
                    </a:solidFill>
                  </a:tcPr>
                </a:tc>
                <a:extLst>
                  <a:ext uri="{0D108BD9-81ED-4DB2-BD59-A6C34878D82A}">
                    <a16:rowId xmlns:a16="http://schemas.microsoft.com/office/drawing/2014/main" val="10000"/>
                  </a:ext>
                </a:extLst>
              </a:tr>
              <a:tr h="203202">
                <a:tc>
                  <a:txBody>
                    <a:bodyPr/>
                    <a:lstStyle/>
                    <a:p>
                      <a:pPr algn="l" fontAlgn="ctr"/>
                      <a:r>
                        <a:rPr lang="fr-FR" sz="1100" b="1" i="0" u="none" strike="noStrike">
                          <a:solidFill>
                            <a:srgbClr val="E26B0A"/>
                          </a:solidFill>
                          <a:effectLst/>
                          <a:latin typeface="Calibri"/>
                        </a:rPr>
                        <a:t>Principes </a:t>
                      </a:r>
                    </a:p>
                  </a:txBody>
                  <a:tcPr marL="12700" marR="12700" marT="12700" marB="0" anchor="ctr">
                    <a:lnL>
                      <a:noFill/>
                    </a:lnL>
                    <a:lnR>
                      <a:noFill/>
                    </a:lnR>
                    <a:lnT>
                      <a:noFill/>
                    </a:lnT>
                    <a:lnB>
                      <a:noFill/>
                    </a:lnB>
                    <a:solidFill>
                      <a:srgbClr val="E4DFEC"/>
                    </a:solidFill>
                  </a:tcPr>
                </a:tc>
                <a:tc>
                  <a:txBody>
                    <a:bodyPr/>
                    <a:lstStyle/>
                    <a:p>
                      <a:pPr algn="ctr" fontAlgn="ctr"/>
                      <a:r>
                        <a:rPr lang="fr-FR" sz="1200" b="0" i="0" u="none" strike="noStrike">
                          <a:solidFill>
                            <a:srgbClr val="000000"/>
                          </a:solidFill>
                          <a:effectLst/>
                          <a:latin typeface="Calibri"/>
                        </a:rPr>
                        <a:t>43</a:t>
                      </a:r>
                    </a:p>
                  </a:txBody>
                  <a:tcPr marL="12700" marR="12700" marT="12700" marB="0" anchor="ctr">
                    <a:lnL>
                      <a:noFill/>
                    </a:lnL>
                    <a:lnR>
                      <a:noFill/>
                    </a:lnR>
                    <a:lnT>
                      <a:noFill/>
                    </a:lnT>
                    <a:lnB>
                      <a:noFill/>
                    </a:lnB>
                    <a:solidFill>
                      <a:srgbClr val="D8E4BC"/>
                    </a:solidFill>
                  </a:tcPr>
                </a:tc>
                <a:tc>
                  <a:txBody>
                    <a:bodyPr/>
                    <a:lstStyle/>
                    <a:p>
                      <a:pPr algn="ctr" fontAlgn="ctr"/>
                      <a:r>
                        <a:rPr lang="is-IS" sz="1200" b="0" i="0" u="none" strike="noStrike">
                          <a:solidFill>
                            <a:srgbClr val="000000"/>
                          </a:solidFill>
                          <a:effectLst/>
                          <a:latin typeface="Calibri"/>
                        </a:rPr>
                        <a:t>12</a:t>
                      </a:r>
                    </a:p>
                  </a:txBody>
                  <a:tcPr marL="12700" marR="12700" marT="12700" marB="0" anchor="ctr">
                    <a:lnL>
                      <a:noFill/>
                    </a:lnL>
                    <a:lnR>
                      <a:noFill/>
                    </a:lnR>
                    <a:lnT>
                      <a:noFill/>
                    </a:lnT>
                    <a:lnB>
                      <a:noFill/>
                    </a:lnB>
                    <a:solidFill>
                      <a:srgbClr val="76933C"/>
                    </a:solidFill>
                  </a:tcPr>
                </a:tc>
                <a:tc>
                  <a:txBody>
                    <a:bodyPr/>
                    <a:lstStyle/>
                    <a:p>
                      <a:pPr algn="ctr" fontAlgn="ctr"/>
                      <a:r>
                        <a:rPr lang="is-IS" sz="1200" b="0" i="0" u="none" strike="noStrike">
                          <a:solidFill>
                            <a:srgbClr val="000000"/>
                          </a:solidFill>
                          <a:effectLst/>
                          <a:latin typeface="Calibri"/>
                        </a:rPr>
                        <a:t>28</a:t>
                      </a:r>
                    </a:p>
                  </a:txBody>
                  <a:tcPr marL="12700" marR="12700" marT="12700" marB="0" anchor="ctr">
                    <a:lnL>
                      <a:noFill/>
                    </a:lnL>
                    <a:lnR>
                      <a:noFill/>
                    </a:lnR>
                    <a:lnT>
                      <a:noFill/>
                    </a:lnT>
                    <a:lnB>
                      <a:noFill/>
                    </a:lnB>
                    <a:solidFill>
                      <a:srgbClr val="FFFF00"/>
                    </a:solidFill>
                  </a:tcPr>
                </a:tc>
                <a:tc>
                  <a:txBody>
                    <a:bodyPr/>
                    <a:lstStyle/>
                    <a:p>
                      <a:pPr algn="ctr" fontAlgn="ctr"/>
                      <a:r>
                        <a:rPr lang="fr-FR" sz="1200" b="0" i="0" u="none" strike="noStrike">
                          <a:solidFill>
                            <a:srgbClr val="000000"/>
                          </a:solidFill>
                          <a:effectLst/>
                          <a:latin typeface="Calibri"/>
                        </a:rPr>
                        <a:t>10</a:t>
                      </a:r>
                    </a:p>
                  </a:txBody>
                  <a:tcPr marL="12700" marR="12700" marT="12700" marB="0" anchor="ctr">
                    <a:lnL>
                      <a:noFill/>
                    </a:lnL>
                    <a:lnR>
                      <a:noFill/>
                    </a:lnR>
                    <a:lnT>
                      <a:noFill/>
                    </a:lnT>
                    <a:lnB>
                      <a:noFill/>
                    </a:lnB>
                    <a:solidFill>
                      <a:srgbClr val="FABF8F"/>
                    </a:solidFill>
                  </a:tcPr>
                </a:tc>
                <a:tc>
                  <a:txBody>
                    <a:bodyPr/>
                    <a:lstStyle/>
                    <a:p>
                      <a:pPr algn="ctr" fontAlgn="ctr"/>
                      <a:r>
                        <a:rPr lang="fr-FR" sz="1200" b="0" i="0" u="none" strike="noStrike">
                          <a:solidFill>
                            <a:srgbClr val="000000"/>
                          </a:solidFill>
                          <a:effectLst/>
                          <a:latin typeface="Calibri"/>
                        </a:rPr>
                        <a:t>7</a:t>
                      </a:r>
                    </a:p>
                  </a:txBody>
                  <a:tcPr marL="12700" marR="12700" marT="12700" marB="0" anchor="ctr">
                    <a:lnL>
                      <a:noFill/>
                    </a:lnL>
                    <a:lnR>
                      <a:noFill/>
                    </a:lnR>
                    <a:lnT>
                      <a:noFill/>
                    </a:lnT>
                    <a:lnB>
                      <a:noFill/>
                    </a:lnB>
                    <a:solidFill>
                      <a:srgbClr val="DA9694"/>
                    </a:solidFill>
                  </a:tcPr>
                </a:tc>
                <a:tc>
                  <a:txBody>
                    <a:bodyPr/>
                    <a:lstStyle/>
                    <a:p>
                      <a:pPr algn="ctr" fontAlgn="ctr"/>
                      <a:r>
                        <a:rPr lang="fr-FR" sz="1200" b="0" i="0" u="none" strike="noStrike">
                          <a:solidFill>
                            <a:srgbClr val="000000"/>
                          </a:solidFill>
                          <a:effectLst/>
                          <a:latin typeface="Calibri"/>
                        </a:rPr>
                        <a:t>8</a:t>
                      </a:r>
                    </a:p>
                  </a:txBody>
                  <a:tcPr marL="12700" marR="12700" marT="12700" marB="0" anchor="ctr">
                    <a:lnL>
                      <a:noFill/>
                    </a:lnL>
                    <a:lnR>
                      <a:noFill/>
                    </a:lnR>
                    <a:lnT>
                      <a:noFill/>
                    </a:lnT>
                    <a:lnB>
                      <a:noFill/>
                    </a:lnB>
                    <a:solidFill>
                      <a:srgbClr val="B7DEE8"/>
                    </a:solidFill>
                  </a:tcPr>
                </a:tc>
                <a:tc>
                  <a:txBody>
                    <a:bodyPr/>
                    <a:lstStyle/>
                    <a:p>
                      <a:pPr algn="ctr" fontAlgn="ctr"/>
                      <a:r>
                        <a:rPr lang="fr-FR" sz="1200" b="0" i="0" u="none" strike="noStrike">
                          <a:solidFill>
                            <a:srgbClr val="000000"/>
                          </a:solidFill>
                          <a:effectLst/>
                          <a:latin typeface="Calibri"/>
                        </a:rPr>
                        <a:t>9</a:t>
                      </a:r>
                    </a:p>
                  </a:txBody>
                  <a:tcPr marL="12700" marR="12700" marT="12700" marB="0" anchor="ctr">
                    <a:lnL>
                      <a:noFill/>
                    </a:lnL>
                    <a:lnR>
                      <a:noFill/>
                    </a:lnR>
                    <a:lnT>
                      <a:noFill/>
                    </a:lnT>
                    <a:lnB>
                      <a:noFill/>
                    </a:lnB>
                    <a:solidFill>
                      <a:srgbClr val="8DB4E2"/>
                    </a:solidFill>
                  </a:tcPr>
                </a:tc>
                <a:extLst>
                  <a:ext uri="{0D108BD9-81ED-4DB2-BD59-A6C34878D82A}">
                    <a16:rowId xmlns:a16="http://schemas.microsoft.com/office/drawing/2014/main" val="10001"/>
                  </a:ext>
                </a:extLst>
              </a:tr>
              <a:tr h="203202">
                <a:tc>
                  <a:txBody>
                    <a:bodyPr/>
                    <a:lstStyle/>
                    <a:p>
                      <a:pPr algn="l" fontAlgn="ctr"/>
                      <a:r>
                        <a:rPr lang="fr-FR" sz="1100" b="1" i="0" u="none" strike="noStrike" dirty="0" err="1">
                          <a:solidFill>
                            <a:srgbClr val="E26B0A"/>
                          </a:solidFill>
                          <a:effectLst/>
                          <a:latin typeface="Calibri"/>
                        </a:rPr>
                        <a:t>Fonct</a:t>
                      </a:r>
                      <a:r>
                        <a:rPr lang="fr-FR" sz="1100" b="1" i="0" u="none" strike="noStrike" dirty="0">
                          <a:solidFill>
                            <a:srgbClr val="E26B0A"/>
                          </a:solidFill>
                          <a:effectLst/>
                          <a:latin typeface="Calibri"/>
                        </a:rPr>
                        <a:t>. </a:t>
                      </a:r>
                      <a:r>
                        <a:rPr lang="fr-FR" sz="1100" b="1" i="0" u="none" strike="noStrike" dirty="0" err="1">
                          <a:solidFill>
                            <a:srgbClr val="E26B0A"/>
                          </a:solidFill>
                          <a:effectLst/>
                          <a:latin typeface="Calibri"/>
                        </a:rPr>
                        <a:t>Struct</a:t>
                      </a:r>
                      <a:r>
                        <a:rPr lang="fr-FR" sz="1100" b="1" i="0" u="none" strike="noStrike" dirty="0">
                          <a:solidFill>
                            <a:srgbClr val="E26B0A"/>
                          </a:solidFill>
                          <a:effectLst/>
                          <a:latin typeface="Calibri"/>
                        </a:rPr>
                        <a:t>.</a:t>
                      </a:r>
                    </a:p>
                  </a:txBody>
                  <a:tcPr marL="12700" marR="12700" marT="12700" marB="0" anchor="ctr">
                    <a:lnL>
                      <a:noFill/>
                    </a:lnL>
                    <a:lnR>
                      <a:noFill/>
                    </a:lnR>
                    <a:lnT>
                      <a:noFill/>
                    </a:lnT>
                    <a:lnB>
                      <a:noFill/>
                    </a:lnB>
                    <a:solidFill>
                      <a:srgbClr val="E4DFEC"/>
                    </a:solidFill>
                  </a:tcPr>
                </a:tc>
                <a:tc>
                  <a:txBody>
                    <a:bodyPr/>
                    <a:lstStyle/>
                    <a:p>
                      <a:pPr algn="ctr" fontAlgn="ctr"/>
                      <a:r>
                        <a:rPr lang="fr-FR" sz="1200" b="0" i="0" u="none" strike="noStrike">
                          <a:solidFill>
                            <a:srgbClr val="000000"/>
                          </a:solidFill>
                          <a:effectLst/>
                          <a:latin typeface="Calibri"/>
                        </a:rPr>
                        <a:t>0</a:t>
                      </a:r>
                    </a:p>
                  </a:txBody>
                  <a:tcPr marL="12700" marR="12700" marT="12700" marB="0" anchor="ctr">
                    <a:lnL>
                      <a:noFill/>
                    </a:lnL>
                    <a:lnR>
                      <a:noFill/>
                    </a:lnR>
                    <a:lnT>
                      <a:noFill/>
                    </a:lnT>
                    <a:lnB>
                      <a:noFill/>
                    </a:lnB>
                    <a:solidFill>
                      <a:srgbClr val="D8E4BC"/>
                    </a:solidFill>
                  </a:tcPr>
                </a:tc>
                <a:tc>
                  <a:txBody>
                    <a:bodyPr/>
                    <a:lstStyle/>
                    <a:p>
                      <a:pPr algn="ctr" fontAlgn="ctr"/>
                      <a:r>
                        <a:rPr lang="uk-UA" sz="1200" b="0" i="0" u="none" strike="noStrike">
                          <a:solidFill>
                            <a:srgbClr val="000000"/>
                          </a:solidFill>
                          <a:effectLst/>
                          <a:latin typeface="Calibri"/>
                        </a:rPr>
                        <a:t>77</a:t>
                      </a:r>
                    </a:p>
                  </a:txBody>
                  <a:tcPr marL="12700" marR="12700" marT="12700" marB="0" anchor="ctr">
                    <a:lnL>
                      <a:noFill/>
                    </a:lnL>
                    <a:lnR>
                      <a:noFill/>
                    </a:lnR>
                    <a:lnT>
                      <a:noFill/>
                    </a:lnT>
                    <a:lnB>
                      <a:noFill/>
                    </a:lnB>
                    <a:solidFill>
                      <a:srgbClr val="76933C"/>
                    </a:solidFill>
                  </a:tcPr>
                </a:tc>
                <a:tc>
                  <a:txBody>
                    <a:bodyPr/>
                    <a:lstStyle/>
                    <a:p>
                      <a:pPr algn="ctr" fontAlgn="ctr"/>
                      <a:r>
                        <a:rPr lang="fr-FR" sz="1200" b="0" i="0" u="none" strike="noStrike">
                          <a:solidFill>
                            <a:srgbClr val="000000"/>
                          </a:solidFill>
                          <a:effectLst/>
                          <a:latin typeface="Calibri"/>
                        </a:rPr>
                        <a:t>6</a:t>
                      </a:r>
                    </a:p>
                  </a:txBody>
                  <a:tcPr marL="12700" marR="12700" marT="12700" marB="0" anchor="ctr">
                    <a:lnL>
                      <a:noFill/>
                    </a:lnL>
                    <a:lnR>
                      <a:noFill/>
                    </a:lnR>
                    <a:lnT>
                      <a:noFill/>
                    </a:lnT>
                    <a:lnB>
                      <a:noFill/>
                    </a:lnB>
                    <a:solidFill>
                      <a:srgbClr val="FFFF00"/>
                    </a:solidFill>
                  </a:tcPr>
                </a:tc>
                <a:tc>
                  <a:txBody>
                    <a:bodyPr/>
                    <a:lstStyle/>
                    <a:p>
                      <a:pPr algn="ctr" fontAlgn="ctr"/>
                      <a:r>
                        <a:rPr lang="fr-FR" sz="1200" b="0" i="0" u="none" strike="noStrike">
                          <a:solidFill>
                            <a:srgbClr val="000000"/>
                          </a:solidFill>
                          <a:effectLst/>
                          <a:latin typeface="Calibri"/>
                        </a:rPr>
                        <a:t>40</a:t>
                      </a:r>
                    </a:p>
                  </a:txBody>
                  <a:tcPr marL="12700" marR="12700" marT="12700" marB="0" anchor="ctr">
                    <a:lnL>
                      <a:noFill/>
                    </a:lnL>
                    <a:lnR>
                      <a:noFill/>
                    </a:lnR>
                    <a:lnT>
                      <a:noFill/>
                    </a:lnT>
                    <a:lnB>
                      <a:noFill/>
                    </a:lnB>
                    <a:solidFill>
                      <a:srgbClr val="FABF8F"/>
                    </a:solidFill>
                  </a:tcPr>
                </a:tc>
                <a:tc>
                  <a:txBody>
                    <a:bodyPr/>
                    <a:lstStyle/>
                    <a:p>
                      <a:pPr algn="ctr" fontAlgn="ctr"/>
                      <a:r>
                        <a:rPr lang="fr-FR" sz="1200" b="0" i="0" u="none" strike="noStrike">
                          <a:solidFill>
                            <a:srgbClr val="000000"/>
                          </a:solidFill>
                          <a:effectLst/>
                          <a:latin typeface="Calibri"/>
                        </a:rPr>
                        <a:t>40</a:t>
                      </a:r>
                    </a:p>
                  </a:txBody>
                  <a:tcPr marL="12700" marR="12700" marT="12700" marB="0" anchor="ctr">
                    <a:lnL>
                      <a:noFill/>
                    </a:lnL>
                    <a:lnR>
                      <a:noFill/>
                    </a:lnR>
                    <a:lnT>
                      <a:noFill/>
                    </a:lnT>
                    <a:lnB>
                      <a:noFill/>
                    </a:lnB>
                    <a:solidFill>
                      <a:srgbClr val="DA9694"/>
                    </a:solidFill>
                  </a:tcPr>
                </a:tc>
                <a:tc>
                  <a:txBody>
                    <a:bodyPr/>
                    <a:lstStyle/>
                    <a:p>
                      <a:pPr algn="ctr" fontAlgn="ctr"/>
                      <a:r>
                        <a:rPr lang="fr-FR" sz="1200" b="0" i="0" u="none" strike="noStrike">
                          <a:solidFill>
                            <a:srgbClr val="000000"/>
                          </a:solidFill>
                          <a:effectLst/>
                          <a:latin typeface="Calibri"/>
                        </a:rPr>
                        <a:t>46</a:t>
                      </a:r>
                    </a:p>
                  </a:txBody>
                  <a:tcPr marL="12700" marR="12700" marT="12700" marB="0" anchor="ctr">
                    <a:lnL>
                      <a:noFill/>
                    </a:lnL>
                    <a:lnR>
                      <a:noFill/>
                    </a:lnR>
                    <a:lnT>
                      <a:noFill/>
                    </a:lnT>
                    <a:lnB>
                      <a:noFill/>
                    </a:lnB>
                    <a:solidFill>
                      <a:srgbClr val="B7DEE8"/>
                    </a:solidFill>
                  </a:tcPr>
                </a:tc>
                <a:tc>
                  <a:txBody>
                    <a:bodyPr/>
                    <a:lstStyle/>
                    <a:p>
                      <a:pPr algn="ctr" fontAlgn="ctr"/>
                      <a:r>
                        <a:rPr lang="fr-FR" sz="1200" b="0" i="0" u="none" strike="noStrike">
                          <a:solidFill>
                            <a:srgbClr val="000000"/>
                          </a:solidFill>
                          <a:effectLst/>
                          <a:latin typeface="Calibri"/>
                        </a:rPr>
                        <a:t>46</a:t>
                      </a:r>
                    </a:p>
                  </a:txBody>
                  <a:tcPr marL="12700" marR="12700" marT="12700" marB="0" anchor="ctr">
                    <a:lnL>
                      <a:noFill/>
                    </a:lnL>
                    <a:lnR>
                      <a:noFill/>
                    </a:lnR>
                    <a:lnT>
                      <a:noFill/>
                    </a:lnT>
                    <a:lnB>
                      <a:noFill/>
                    </a:lnB>
                    <a:solidFill>
                      <a:srgbClr val="8DB4E2"/>
                    </a:solidFill>
                  </a:tcPr>
                </a:tc>
                <a:extLst>
                  <a:ext uri="{0D108BD9-81ED-4DB2-BD59-A6C34878D82A}">
                    <a16:rowId xmlns:a16="http://schemas.microsoft.com/office/drawing/2014/main" val="10002"/>
                  </a:ext>
                </a:extLst>
              </a:tr>
              <a:tr h="203202">
                <a:tc>
                  <a:txBody>
                    <a:bodyPr/>
                    <a:lstStyle/>
                    <a:p>
                      <a:pPr algn="l" fontAlgn="ctr"/>
                      <a:r>
                        <a:rPr lang="fr-FR" sz="1100" b="1" i="0" u="none" strike="noStrike">
                          <a:solidFill>
                            <a:srgbClr val="E26B0A"/>
                          </a:solidFill>
                          <a:effectLst/>
                          <a:latin typeface="Calibri"/>
                        </a:rPr>
                        <a:t>Comportement</a:t>
                      </a:r>
                    </a:p>
                  </a:txBody>
                  <a:tcPr marL="12700" marR="12700" marT="12700" marB="0" anchor="ctr">
                    <a:lnL>
                      <a:noFill/>
                    </a:lnL>
                    <a:lnR>
                      <a:noFill/>
                    </a:lnR>
                    <a:lnT>
                      <a:noFill/>
                    </a:lnT>
                    <a:lnB>
                      <a:noFill/>
                    </a:lnB>
                    <a:solidFill>
                      <a:srgbClr val="E4DFEC"/>
                    </a:solidFill>
                  </a:tcPr>
                </a:tc>
                <a:tc>
                  <a:txBody>
                    <a:bodyPr/>
                    <a:lstStyle/>
                    <a:p>
                      <a:pPr algn="ctr" fontAlgn="ctr"/>
                      <a:r>
                        <a:rPr lang="fr-FR" sz="1200" b="0" i="0" u="none" strike="noStrike">
                          <a:solidFill>
                            <a:srgbClr val="000000"/>
                          </a:solidFill>
                          <a:effectLst/>
                          <a:latin typeface="Calibri"/>
                        </a:rPr>
                        <a:t>0</a:t>
                      </a:r>
                    </a:p>
                  </a:txBody>
                  <a:tcPr marL="12700" marR="12700" marT="12700" marB="0" anchor="ctr">
                    <a:lnL>
                      <a:noFill/>
                    </a:lnL>
                    <a:lnR>
                      <a:noFill/>
                    </a:lnR>
                    <a:lnT>
                      <a:noFill/>
                    </a:lnT>
                    <a:lnB>
                      <a:noFill/>
                    </a:lnB>
                    <a:solidFill>
                      <a:srgbClr val="D8E4BC"/>
                    </a:solidFill>
                  </a:tcPr>
                </a:tc>
                <a:tc>
                  <a:txBody>
                    <a:bodyPr/>
                    <a:lstStyle/>
                    <a:p>
                      <a:pPr algn="ctr" fontAlgn="ctr"/>
                      <a:r>
                        <a:rPr lang="fr-FR" sz="1200" b="0" i="0" u="none" strike="noStrike">
                          <a:solidFill>
                            <a:srgbClr val="000000"/>
                          </a:solidFill>
                          <a:effectLst/>
                          <a:latin typeface="Calibri"/>
                        </a:rPr>
                        <a:t>96</a:t>
                      </a:r>
                    </a:p>
                  </a:txBody>
                  <a:tcPr marL="12700" marR="12700" marT="12700" marB="0" anchor="ctr">
                    <a:lnL>
                      <a:noFill/>
                    </a:lnL>
                    <a:lnR>
                      <a:noFill/>
                    </a:lnR>
                    <a:lnT>
                      <a:noFill/>
                    </a:lnT>
                    <a:lnB>
                      <a:noFill/>
                    </a:lnB>
                    <a:solidFill>
                      <a:srgbClr val="76933C"/>
                    </a:solidFill>
                  </a:tcPr>
                </a:tc>
                <a:tc>
                  <a:txBody>
                    <a:bodyPr/>
                    <a:lstStyle/>
                    <a:p>
                      <a:pPr algn="ctr" fontAlgn="ctr"/>
                      <a:r>
                        <a:rPr lang="fr-FR" sz="1200" b="0" i="0" u="none" strike="noStrike" dirty="0">
                          <a:solidFill>
                            <a:srgbClr val="000000"/>
                          </a:solidFill>
                          <a:effectLst/>
                          <a:latin typeface="Calibri"/>
                        </a:rPr>
                        <a:t>30</a:t>
                      </a:r>
                    </a:p>
                  </a:txBody>
                  <a:tcPr marL="12700" marR="12700" marT="12700" marB="0" anchor="ctr">
                    <a:lnL>
                      <a:noFill/>
                    </a:lnL>
                    <a:lnR>
                      <a:noFill/>
                    </a:lnR>
                    <a:lnT>
                      <a:noFill/>
                    </a:lnT>
                    <a:lnB>
                      <a:noFill/>
                    </a:lnB>
                    <a:solidFill>
                      <a:srgbClr val="FFFF00"/>
                    </a:solidFill>
                  </a:tcPr>
                </a:tc>
                <a:tc>
                  <a:txBody>
                    <a:bodyPr/>
                    <a:lstStyle/>
                    <a:p>
                      <a:pPr algn="ctr" fontAlgn="ctr"/>
                      <a:r>
                        <a:rPr lang="fr-FR" sz="1200" b="0" i="0" u="none" strike="noStrike">
                          <a:solidFill>
                            <a:srgbClr val="000000"/>
                          </a:solidFill>
                          <a:effectLst/>
                          <a:latin typeface="Calibri"/>
                        </a:rPr>
                        <a:t>54</a:t>
                      </a:r>
                    </a:p>
                  </a:txBody>
                  <a:tcPr marL="12700" marR="12700" marT="12700" marB="0" anchor="ctr">
                    <a:lnL>
                      <a:noFill/>
                    </a:lnL>
                    <a:lnR>
                      <a:noFill/>
                    </a:lnR>
                    <a:lnT>
                      <a:noFill/>
                    </a:lnT>
                    <a:lnB>
                      <a:noFill/>
                    </a:lnB>
                    <a:solidFill>
                      <a:srgbClr val="FABF8F"/>
                    </a:solidFill>
                  </a:tcPr>
                </a:tc>
                <a:tc>
                  <a:txBody>
                    <a:bodyPr/>
                    <a:lstStyle/>
                    <a:p>
                      <a:pPr algn="ctr" fontAlgn="ctr"/>
                      <a:r>
                        <a:rPr lang="fr-FR" sz="1200" b="0" i="0" u="none" strike="noStrike">
                          <a:solidFill>
                            <a:srgbClr val="000000"/>
                          </a:solidFill>
                          <a:effectLst/>
                          <a:latin typeface="Calibri"/>
                        </a:rPr>
                        <a:t>59</a:t>
                      </a:r>
                    </a:p>
                  </a:txBody>
                  <a:tcPr marL="12700" marR="12700" marT="12700" marB="0" anchor="ctr">
                    <a:lnL>
                      <a:noFill/>
                    </a:lnL>
                    <a:lnR>
                      <a:noFill/>
                    </a:lnR>
                    <a:lnT>
                      <a:noFill/>
                    </a:lnT>
                    <a:lnB>
                      <a:noFill/>
                    </a:lnB>
                    <a:solidFill>
                      <a:srgbClr val="DA9694"/>
                    </a:solidFill>
                  </a:tcPr>
                </a:tc>
                <a:tc>
                  <a:txBody>
                    <a:bodyPr/>
                    <a:lstStyle/>
                    <a:p>
                      <a:pPr algn="ctr" fontAlgn="ctr"/>
                      <a:r>
                        <a:rPr lang="fr-FR" sz="1200" b="0" i="0" u="none" strike="noStrike">
                          <a:solidFill>
                            <a:srgbClr val="000000"/>
                          </a:solidFill>
                          <a:effectLst/>
                          <a:latin typeface="Calibri"/>
                        </a:rPr>
                        <a:t>60</a:t>
                      </a:r>
                    </a:p>
                  </a:txBody>
                  <a:tcPr marL="12700" marR="12700" marT="12700" marB="0" anchor="ctr">
                    <a:lnL>
                      <a:noFill/>
                    </a:lnL>
                    <a:lnR>
                      <a:noFill/>
                    </a:lnR>
                    <a:lnT>
                      <a:noFill/>
                    </a:lnT>
                    <a:lnB>
                      <a:noFill/>
                    </a:lnB>
                    <a:solidFill>
                      <a:srgbClr val="B7DEE8"/>
                    </a:solidFill>
                  </a:tcPr>
                </a:tc>
                <a:tc>
                  <a:txBody>
                    <a:bodyPr/>
                    <a:lstStyle/>
                    <a:p>
                      <a:pPr algn="ctr" fontAlgn="ctr"/>
                      <a:r>
                        <a:rPr lang="ru-RU" sz="1200" b="0" i="0" u="none" strike="noStrike">
                          <a:solidFill>
                            <a:srgbClr val="000000"/>
                          </a:solidFill>
                          <a:effectLst/>
                          <a:latin typeface="Calibri"/>
                        </a:rPr>
                        <a:t>57</a:t>
                      </a:r>
                    </a:p>
                  </a:txBody>
                  <a:tcPr marL="12700" marR="12700" marT="12700" marB="0" anchor="ctr">
                    <a:lnL>
                      <a:noFill/>
                    </a:lnL>
                    <a:lnR>
                      <a:noFill/>
                    </a:lnR>
                    <a:lnT>
                      <a:noFill/>
                    </a:lnT>
                    <a:lnB>
                      <a:noFill/>
                    </a:lnB>
                    <a:solidFill>
                      <a:srgbClr val="8DB4E2"/>
                    </a:solidFill>
                  </a:tcPr>
                </a:tc>
                <a:extLst>
                  <a:ext uri="{0D108BD9-81ED-4DB2-BD59-A6C34878D82A}">
                    <a16:rowId xmlns:a16="http://schemas.microsoft.com/office/drawing/2014/main" val="10003"/>
                  </a:ext>
                </a:extLst>
              </a:tr>
              <a:tr h="203202">
                <a:tc>
                  <a:txBody>
                    <a:bodyPr/>
                    <a:lstStyle/>
                    <a:p>
                      <a:pPr algn="l" fontAlgn="ctr"/>
                      <a:r>
                        <a:rPr lang="fr-FR" sz="1100" b="1" i="0" u="none" strike="noStrike">
                          <a:solidFill>
                            <a:srgbClr val="E26B0A"/>
                          </a:solidFill>
                          <a:effectLst/>
                          <a:latin typeface="Calibri"/>
                        </a:rPr>
                        <a:t>Eco-conception</a:t>
                      </a:r>
                    </a:p>
                  </a:txBody>
                  <a:tcPr marL="12700" marR="12700" marT="12700" marB="0" anchor="ctr">
                    <a:lnL>
                      <a:noFill/>
                    </a:lnL>
                    <a:lnR>
                      <a:noFill/>
                    </a:lnR>
                    <a:lnT>
                      <a:noFill/>
                    </a:lnT>
                    <a:lnB>
                      <a:noFill/>
                    </a:lnB>
                    <a:solidFill>
                      <a:srgbClr val="E4DFEC"/>
                    </a:solidFill>
                  </a:tcPr>
                </a:tc>
                <a:tc>
                  <a:txBody>
                    <a:bodyPr/>
                    <a:lstStyle/>
                    <a:p>
                      <a:pPr algn="ctr" fontAlgn="ctr"/>
                      <a:r>
                        <a:rPr lang="cs-CZ" sz="1200" b="0" i="0" u="none" strike="noStrike">
                          <a:solidFill>
                            <a:srgbClr val="000000"/>
                          </a:solidFill>
                          <a:effectLst/>
                          <a:latin typeface="Calibri"/>
                        </a:rPr>
                        <a:t>21</a:t>
                      </a:r>
                    </a:p>
                  </a:txBody>
                  <a:tcPr marL="12700" marR="12700" marT="12700" marB="0" anchor="ctr">
                    <a:lnL>
                      <a:noFill/>
                    </a:lnL>
                    <a:lnR>
                      <a:noFill/>
                    </a:lnR>
                    <a:lnT>
                      <a:noFill/>
                    </a:lnT>
                    <a:lnB>
                      <a:noFill/>
                    </a:lnB>
                    <a:solidFill>
                      <a:srgbClr val="D8E4BC"/>
                    </a:solidFill>
                  </a:tcPr>
                </a:tc>
                <a:tc>
                  <a:txBody>
                    <a:bodyPr/>
                    <a:lstStyle/>
                    <a:p>
                      <a:pPr algn="ctr" fontAlgn="ctr"/>
                      <a:r>
                        <a:rPr lang="is-IS" sz="1200" b="0" i="0" u="none" strike="noStrike" dirty="0">
                          <a:solidFill>
                            <a:srgbClr val="000000"/>
                          </a:solidFill>
                          <a:effectLst/>
                          <a:latin typeface="Calibri"/>
                        </a:rPr>
                        <a:t>52</a:t>
                      </a:r>
                    </a:p>
                  </a:txBody>
                  <a:tcPr marL="12700" marR="12700" marT="12700" marB="0" anchor="ctr">
                    <a:lnL>
                      <a:noFill/>
                    </a:lnL>
                    <a:lnR>
                      <a:noFill/>
                    </a:lnR>
                    <a:lnT>
                      <a:noFill/>
                    </a:lnT>
                    <a:lnB>
                      <a:noFill/>
                    </a:lnB>
                    <a:solidFill>
                      <a:srgbClr val="76933C"/>
                    </a:solidFill>
                  </a:tcPr>
                </a:tc>
                <a:tc>
                  <a:txBody>
                    <a:bodyPr/>
                    <a:lstStyle/>
                    <a:p>
                      <a:pPr algn="ctr" fontAlgn="ctr"/>
                      <a:r>
                        <a:rPr lang="cs-CZ" sz="1200" b="0" i="0" u="none" strike="noStrike">
                          <a:solidFill>
                            <a:srgbClr val="000000"/>
                          </a:solidFill>
                          <a:effectLst/>
                          <a:latin typeface="Calibri"/>
                        </a:rPr>
                        <a:t>11</a:t>
                      </a:r>
                    </a:p>
                  </a:txBody>
                  <a:tcPr marL="12700" marR="12700" marT="12700" marB="0" anchor="ctr">
                    <a:lnL>
                      <a:noFill/>
                    </a:lnL>
                    <a:lnR>
                      <a:noFill/>
                    </a:lnR>
                    <a:lnT>
                      <a:noFill/>
                    </a:lnT>
                    <a:lnB>
                      <a:noFill/>
                    </a:lnB>
                    <a:solidFill>
                      <a:srgbClr val="FFFF00"/>
                    </a:solidFill>
                  </a:tcPr>
                </a:tc>
                <a:tc>
                  <a:txBody>
                    <a:bodyPr/>
                    <a:lstStyle/>
                    <a:p>
                      <a:pPr algn="ctr" fontAlgn="ctr"/>
                      <a:r>
                        <a:rPr lang="is-IS" sz="1200" b="0" i="0" u="none" strike="noStrike">
                          <a:solidFill>
                            <a:srgbClr val="000000"/>
                          </a:solidFill>
                          <a:effectLst/>
                          <a:latin typeface="Calibri"/>
                        </a:rPr>
                        <a:t>68</a:t>
                      </a:r>
                    </a:p>
                  </a:txBody>
                  <a:tcPr marL="12700" marR="12700" marT="12700" marB="0" anchor="ctr">
                    <a:lnL>
                      <a:noFill/>
                    </a:lnL>
                    <a:lnR>
                      <a:noFill/>
                    </a:lnR>
                    <a:lnT>
                      <a:noFill/>
                    </a:lnT>
                    <a:lnB>
                      <a:noFill/>
                    </a:lnB>
                    <a:solidFill>
                      <a:srgbClr val="FABF8F"/>
                    </a:solidFill>
                  </a:tcPr>
                </a:tc>
                <a:tc>
                  <a:txBody>
                    <a:bodyPr/>
                    <a:lstStyle/>
                    <a:p>
                      <a:pPr algn="ctr" fontAlgn="ctr"/>
                      <a:r>
                        <a:rPr lang="fr-FR" sz="1200" b="0" i="0" u="none" strike="noStrike">
                          <a:solidFill>
                            <a:srgbClr val="000000"/>
                          </a:solidFill>
                          <a:effectLst/>
                          <a:latin typeface="Calibri"/>
                        </a:rPr>
                        <a:t>55</a:t>
                      </a:r>
                    </a:p>
                  </a:txBody>
                  <a:tcPr marL="12700" marR="12700" marT="12700" marB="0" anchor="ctr">
                    <a:lnL>
                      <a:noFill/>
                    </a:lnL>
                    <a:lnR>
                      <a:noFill/>
                    </a:lnR>
                    <a:lnT>
                      <a:noFill/>
                    </a:lnT>
                    <a:lnB>
                      <a:noFill/>
                    </a:lnB>
                    <a:solidFill>
                      <a:srgbClr val="DA9694"/>
                    </a:solidFill>
                  </a:tcPr>
                </a:tc>
                <a:tc>
                  <a:txBody>
                    <a:bodyPr/>
                    <a:lstStyle/>
                    <a:p>
                      <a:pPr algn="ctr" fontAlgn="ctr"/>
                      <a:r>
                        <a:rPr lang="is-IS" sz="1200" b="0" i="0" u="none" strike="noStrike">
                          <a:solidFill>
                            <a:srgbClr val="000000"/>
                          </a:solidFill>
                          <a:effectLst/>
                          <a:latin typeface="Calibri"/>
                        </a:rPr>
                        <a:t>52</a:t>
                      </a:r>
                    </a:p>
                  </a:txBody>
                  <a:tcPr marL="12700" marR="12700" marT="12700" marB="0" anchor="ctr">
                    <a:lnL>
                      <a:noFill/>
                    </a:lnL>
                    <a:lnR>
                      <a:noFill/>
                    </a:lnR>
                    <a:lnT>
                      <a:noFill/>
                    </a:lnT>
                    <a:lnB>
                      <a:noFill/>
                    </a:lnB>
                    <a:solidFill>
                      <a:srgbClr val="B7DEE8"/>
                    </a:solidFill>
                  </a:tcPr>
                </a:tc>
                <a:tc>
                  <a:txBody>
                    <a:bodyPr/>
                    <a:lstStyle/>
                    <a:p>
                      <a:pPr algn="ctr" fontAlgn="ctr"/>
                      <a:r>
                        <a:rPr lang="fr-FR" sz="1200" b="0" i="0" u="none" strike="noStrike">
                          <a:solidFill>
                            <a:srgbClr val="000000"/>
                          </a:solidFill>
                          <a:effectLst/>
                          <a:latin typeface="Calibri"/>
                        </a:rPr>
                        <a:t>55</a:t>
                      </a:r>
                    </a:p>
                  </a:txBody>
                  <a:tcPr marL="12700" marR="12700" marT="12700" marB="0" anchor="ctr">
                    <a:lnL>
                      <a:noFill/>
                    </a:lnL>
                    <a:lnR>
                      <a:noFill/>
                    </a:lnR>
                    <a:lnT>
                      <a:noFill/>
                    </a:lnT>
                    <a:lnB>
                      <a:noFill/>
                    </a:lnB>
                    <a:solidFill>
                      <a:srgbClr val="8DB4E2"/>
                    </a:solidFill>
                  </a:tcPr>
                </a:tc>
                <a:extLst>
                  <a:ext uri="{0D108BD9-81ED-4DB2-BD59-A6C34878D82A}">
                    <a16:rowId xmlns:a16="http://schemas.microsoft.com/office/drawing/2014/main" val="10004"/>
                  </a:ext>
                </a:extLst>
              </a:tr>
              <a:tr h="203202">
                <a:tc>
                  <a:txBody>
                    <a:bodyPr/>
                    <a:lstStyle/>
                    <a:p>
                      <a:pPr algn="l" fontAlgn="ctr"/>
                      <a:r>
                        <a:rPr lang="fr-FR" sz="1100" b="1" i="0" u="none" strike="noStrike">
                          <a:solidFill>
                            <a:srgbClr val="E26B0A"/>
                          </a:solidFill>
                          <a:effectLst/>
                          <a:latin typeface="Calibri"/>
                        </a:rPr>
                        <a:t>Solutions</a:t>
                      </a:r>
                    </a:p>
                  </a:txBody>
                  <a:tcPr marL="12700" marR="12700" marT="12700" marB="0" anchor="ctr">
                    <a:lnL>
                      <a:noFill/>
                    </a:lnL>
                    <a:lnR>
                      <a:noFill/>
                    </a:lnR>
                    <a:lnT>
                      <a:noFill/>
                    </a:lnT>
                    <a:lnB>
                      <a:noFill/>
                    </a:lnB>
                    <a:solidFill>
                      <a:srgbClr val="E4DFEC"/>
                    </a:solidFill>
                  </a:tcPr>
                </a:tc>
                <a:tc>
                  <a:txBody>
                    <a:bodyPr/>
                    <a:lstStyle/>
                    <a:p>
                      <a:pPr algn="ctr" fontAlgn="ctr"/>
                      <a:r>
                        <a:rPr lang="is-IS" sz="1200" b="0" i="0" u="none" strike="noStrike">
                          <a:solidFill>
                            <a:srgbClr val="000000"/>
                          </a:solidFill>
                          <a:effectLst/>
                          <a:latin typeface="Calibri"/>
                        </a:rPr>
                        <a:t>13</a:t>
                      </a:r>
                    </a:p>
                  </a:txBody>
                  <a:tcPr marL="12700" marR="12700" marT="12700" marB="0" anchor="ctr">
                    <a:lnL>
                      <a:noFill/>
                    </a:lnL>
                    <a:lnR>
                      <a:noFill/>
                    </a:lnR>
                    <a:lnT>
                      <a:noFill/>
                    </a:lnT>
                    <a:lnB>
                      <a:noFill/>
                    </a:lnB>
                    <a:solidFill>
                      <a:srgbClr val="D8E4BC"/>
                    </a:solidFill>
                  </a:tcPr>
                </a:tc>
                <a:tc>
                  <a:txBody>
                    <a:bodyPr/>
                    <a:lstStyle/>
                    <a:p>
                      <a:pPr algn="ctr" fontAlgn="ctr"/>
                      <a:r>
                        <a:rPr lang="fr-FR" sz="1200" b="0" i="0" u="none" strike="noStrike">
                          <a:solidFill>
                            <a:srgbClr val="000000"/>
                          </a:solidFill>
                          <a:effectLst/>
                          <a:latin typeface="Calibri"/>
                        </a:rPr>
                        <a:t>10</a:t>
                      </a:r>
                    </a:p>
                  </a:txBody>
                  <a:tcPr marL="12700" marR="12700" marT="12700" marB="0" anchor="ctr">
                    <a:lnL>
                      <a:noFill/>
                    </a:lnL>
                    <a:lnR>
                      <a:noFill/>
                    </a:lnR>
                    <a:lnT>
                      <a:noFill/>
                    </a:lnT>
                    <a:lnB>
                      <a:noFill/>
                    </a:lnB>
                    <a:solidFill>
                      <a:srgbClr val="76933C"/>
                    </a:solidFill>
                  </a:tcPr>
                </a:tc>
                <a:tc>
                  <a:txBody>
                    <a:bodyPr/>
                    <a:lstStyle/>
                    <a:p>
                      <a:pPr algn="ctr" fontAlgn="ctr"/>
                      <a:r>
                        <a:rPr lang="fr-FR" sz="1200" b="0" i="0" u="none" strike="noStrike">
                          <a:solidFill>
                            <a:srgbClr val="000000"/>
                          </a:solidFill>
                          <a:effectLst/>
                          <a:latin typeface="Calibri"/>
                        </a:rPr>
                        <a:t>0</a:t>
                      </a:r>
                    </a:p>
                  </a:txBody>
                  <a:tcPr marL="12700" marR="12700" marT="12700" marB="0" anchor="ctr">
                    <a:lnL>
                      <a:noFill/>
                    </a:lnL>
                    <a:lnR>
                      <a:noFill/>
                    </a:lnR>
                    <a:lnT>
                      <a:noFill/>
                    </a:lnT>
                    <a:lnB>
                      <a:noFill/>
                    </a:lnB>
                    <a:solidFill>
                      <a:srgbClr val="FFFF00"/>
                    </a:solidFill>
                  </a:tcPr>
                </a:tc>
                <a:tc>
                  <a:txBody>
                    <a:bodyPr/>
                    <a:lstStyle/>
                    <a:p>
                      <a:pPr algn="ctr" fontAlgn="ctr"/>
                      <a:r>
                        <a:rPr lang="fr-FR" sz="1200" b="0" i="0" u="none" strike="noStrike">
                          <a:solidFill>
                            <a:srgbClr val="000000"/>
                          </a:solidFill>
                          <a:effectLst/>
                          <a:latin typeface="Calibri"/>
                        </a:rPr>
                        <a:t>43</a:t>
                      </a:r>
                    </a:p>
                  </a:txBody>
                  <a:tcPr marL="12700" marR="12700" marT="12700" marB="0" anchor="ctr">
                    <a:lnL>
                      <a:noFill/>
                    </a:lnL>
                    <a:lnR>
                      <a:noFill/>
                    </a:lnR>
                    <a:lnT>
                      <a:noFill/>
                    </a:lnT>
                    <a:lnB>
                      <a:noFill/>
                    </a:lnB>
                    <a:solidFill>
                      <a:srgbClr val="FABF8F"/>
                    </a:solidFill>
                  </a:tcPr>
                </a:tc>
                <a:tc>
                  <a:txBody>
                    <a:bodyPr/>
                    <a:lstStyle/>
                    <a:p>
                      <a:pPr algn="ctr" fontAlgn="ctr"/>
                      <a:r>
                        <a:rPr lang="is-IS" sz="1200" b="0" i="0" u="none" strike="noStrike">
                          <a:solidFill>
                            <a:srgbClr val="000000"/>
                          </a:solidFill>
                          <a:effectLst/>
                          <a:latin typeface="Calibri"/>
                        </a:rPr>
                        <a:t>48</a:t>
                      </a:r>
                    </a:p>
                  </a:txBody>
                  <a:tcPr marL="12700" marR="12700" marT="12700" marB="0" anchor="ctr">
                    <a:lnL>
                      <a:noFill/>
                    </a:lnL>
                    <a:lnR>
                      <a:noFill/>
                    </a:lnR>
                    <a:lnT>
                      <a:noFill/>
                    </a:lnT>
                    <a:lnB>
                      <a:noFill/>
                    </a:lnB>
                    <a:solidFill>
                      <a:srgbClr val="DA9694"/>
                    </a:solidFill>
                  </a:tcPr>
                </a:tc>
                <a:tc>
                  <a:txBody>
                    <a:bodyPr/>
                    <a:lstStyle/>
                    <a:p>
                      <a:pPr algn="ctr" fontAlgn="ctr"/>
                      <a:r>
                        <a:rPr lang="fr-FR" sz="1200" b="0" i="0" u="none" strike="noStrike">
                          <a:solidFill>
                            <a:srgbClr val="000000"/>
                          </a:solidFill>
                          <a:effectLst/>
                          <a:latin typeface="Calibri"/>
                        </a:rPr>
                        <a:t>55</a:t>
                      </a:r>
                    </a:p>
                  </a:txBody>
                  <a:tcPr marL="12700" marR="12700" marT="12700" marB="0" anchor="ctr">
                    <a:lnL>
                      <a:noFill/>
                    </a:lnL>
                    <a:lnR>
                      <a:noFill/>
                    </a:lnR>
                    <a:lnT>
                      <a:noFill/>
                    </a:lnT>
                    <a:lnB>
                      <a:noFill/>
                    </a:lnB>
                    <a:solidFill>
                      <a:srgbClr val="B7DEE8"/>
                    </a:solidFill>
                  </a:tcPr>
                </a:tc>
                <a:tc>
                  <a:txBody>
                    <a:bodyPr/>
                    <a:lstStyle/>
                    <a:p>
                      <a:pPr algn="ctr" fontAlgn="ctr"/>
                      <a:r>
                        <a:rPr lang="fr-FR" sz="1200" b="0" i="0" u="none" strike="noStrike">
                          <a:solidFill>
                            <a:srgbClr val="000000"/>
                          </a:solidFill>
                          <a:effectLst/>
                          <a:latin typeface="Calibri"/>
                        </a:rPr>
                        <a:t>50</a:t>
                      </a:r>
                    </a:p>
                  </a:txBody>
                  <a:tcPr marL="12700" marR="12700" marT="12700" marB="0" anchor="ctr">
                    <a:lnL>
                      <a:noFill/>
                    </a:lnL>
                    <a:lnR>
                      <a:noFill/>
                    </a:lnR>
                    <a:lnT>
                      <a:noFill/>
                    </a:lnT>
                    <a:lnB>
                      <a:noFill/>
                    </a:lnB>
                    <a:solidFill>
                      <a:srgbClr val="8DB4E2"/>
                    </a:solidFill>
                  </a:tcPr>
                </a:tc>
                <a:extLst>
                  <a:ext uri="{0D108BD9-81ED-4DB2-BD59-A6C34878D82A}">
                    <a16:rowId xmlns:a16="http://schemas.microsoft.com/office/drawing/2014/main" val="10005"/>
                  </a:ext>
                </a:extLst>
              </a:tr>
              <a:tr h="203202">
                <a:tc>
                  <a:txBody>
                    <a:bodyPr/>
                    <a:lstStyle/>
                    <a:p>
                      <a:pPr algn="l" fontAlgn="ctr"/>
                      <a:r>
                        <a:rPr lang="fr-FR" sz="1100" b="1" i="0" u="none" strike="noStrike">
                          <a:solidFill>
                            <a:srgbClr val="E26B0A"/>
                          </a:solidFill>
                          <a:effectLst/>
                          <a:latin typeface="Calibri"/>
                        </a:rPr>
                        <a:t>Prototypage</a:t>
                      </a:r>
                    </a:p>
                  </a:txBody>
                  <a:tcPr marL="12700" marR="12700" marT="12700" marB="0" anchor="ctr">
                    <a:lnL>
                      <a:noFill/>
                    </a:lnL>
                    <a:lnR>
                      <a:noFill/>
                    </a:lnR>
                    <a:lnT>
                      <a:noFill/>
                    </a:lnT>
                    <a:lnB>
                      <a:noFill/>
                    </a:lnB>
                    <a:solidFill>
                      <a:srgbClr val="E4DFEC"/>
                    </a:solidFill>
                  </a:tcPr>
                </a:tc>
                <a:tc>
                  <a:txBody>
                    <a:bodyPr/>
                    <a:lstStyle/>
                    <a:p>
                      <a:pPr algn="ctr" fontAlgn="ctr"/>
                      <a:r>
                        <a:rPr lang="fr-FR" sz="1200" b="0" i="0" u="none" strike="noStrike">
                          <a:solidFill>
                            <a:srgbClr val="000000"/>
                          </a:solidFill>
                          <a:effectLst/>
                          <a:latin typeface="Calibri"/>
                        </a:rPr>
                        <a:t>15</a:t>
                      </a:r>
                    </a:p>
                  </a:txBody>
                  <a:tcPr marL="12700" marR="12700" marT="12700" marB="0" anchor="ctr">
                    <a:lnL>
                      <a:noFill/>
                    </a:lnL>
                    <a:lnR>
                      <a:noFill/>
                    </a:lnR>
                    <a:lnT>
                      <a:noFill/>
                    </a:lnT>
                    <a:lnB>
                      <a:noFill/>
                    </a:lnB>
                    <a:solidFill>
                      <a:srgbClr val="D8E4BC"/>
                    </a:solidFill>
                  </a:tcPr>
                </a:tc>
                <a:tc>
                  <a:txBody>
                    <a:bodyPr/>
                    <a:lstStyle/>
                    <a:p>
                      <a:pPr algn="ctr" fontAlgn="ctr"/>
                      <a:r>
                        <a:rPr lang="is-IS" sz="1200" b="0" i="0" u="none" strike="noStrike">
                          <a:solidFill>
                            <a:srgbClr val="000000"/>
                          </a:solidFill>
                          <a:effectLst/>
                          <a:latin typeface="Calibri"/>
                        </a:rPr>
                        <a:t>26</a:t>
                      </a:r>
                    </a:p>
                  </a:txBody>
                  <a:tcPr marL="12700" marR="12700" marT="12700" marB="0" anchor="ctr">
                    <a:lnL>
                      <a:noFill/>
                    </a:lnL>
                    <a:lnR>
                      <a:noFill/>
                    </a:lnR>
                    <a:lnT>
                      <a:noFill/>
                    </a:lnT>
                    <a:lnB>
                      <a:noFill/>
                    </a:lnB>
                    <a:solidFill>
                      <a:srgbClr val="76933C"/>
                    </a:solidFill>
                  </a:tcPr>
                </a:tc>
                <a:tc>
                  <a:txBody>
                    <a:bodyPr/>
                    <a:lstStyle/>
                    <a:p>
                      <a:pPr algn="ctr" fontAlgn="ctr"/>
                      <a:r>
                        <a:rPr lang="fr-FR" sz="1200" b="0" i="0" u="none" strike="noStrike">
                          <a:solidFill>
                            <a:srgbClr val="000000"/>
                          </a:solidFill>
                          <a:effectLst/>
                          <a:latin typeface="Calibri"/>
                        </a:rPr>
                        <a:t>16</a:t>
                      </a:r>
                    </a:p>
                  </a:txBody>
                  <a:tcPr marL="12700" marR="12700" marT="12700" marB="0" anchor="ctr">
                    <a:lnL>
                      <a:noFill/>
                    </a:lnL>
                    <a:lnR>
                      <a:noFill/>
                    </a:lnR>
                    <a:lnT>
                      <a:noFill/>
                    </a:lnT>
                    <a:lnB>
                      <a:noFill/>
                    </a:lnB>
                    <a:solidFill>
                      <a:srgbClr val="FFFF00"/>
                    </a:solidFill>
                  </a:tcPr>
                </a:tc>
                <a:tc>
                  <a:txBody>
                    <a:bodyPr/>
                    <a:lstStyle/>
                    <a:p>
                      <a:pPr algn="ctr" fontAlgn="ctr"/>
                      <a:r>
                        <a:rPr lang="fi-FI" sz="1200" b="0" i="0" u="none" strike="noStrike">
                          <a:solidFill>
                            <a:srgbClr val="000000"/>
                          </a:solidFill>
                          <a:effectLst/>
                          <a:latin typeface="Calibri"/>
                        </a:rPr>
                        <a:t>18</a:t>
                      </a:r>
                    </a:p>
                  </a:txBody>
                  <a:tcPr marL="12700" marR="12700" marT="12700" marB="0" anchor="ctr">
                    <a:lnL>
                      <a:noFill/>
                    </a:lnL>
                    <a:lnR>
                      <a:noFill/>
                    </a:lnR>
                    <a:lnT>
                      <a:noFill/>
                    </a:lnT>
                    <a:lnB>
                      <a:noFill/>
                    </a:lnB>
                    <a:solidFill>
                      <a:srgbClr val="FABF8F"/>
                    </a:solidFill>
                  </a:tcPr>
                </a:tc>
                <a:tc>
                  <a:txBody>
                    <a:bodyPr/>
                    <a:lstStyle/>
                    <a:p>
                      <a:pPr algn="ctr" fontAlgn="ctr"/>
                      <a:r>
                        <a:rPr lang="is-IS" sz="1200" b="0" i="0" u="none" strike="noStrike">
                          <a:solidFill>
                            <a:srgbClr val="000000"/>
                          </a:solidFill>
                          <a:effectLst/>
                          <a:latin typeface="Calibri"/>
                        </a:rPr>
                        <a:t>24</a:t>
                      </a:r>
                    </a:p>
                  </a:txBody>
                  <a:tcPr marL="12700" marR="12700" marT="12700" marB="0" anchor="ctr">
                    <a:lnL>
                      <a:noFill/>
                    </a:lnL>
                    <a:lnR>
                      <a:noFill/>
                    </a:lnR>
                    <a:lnT>
                      <a:noFill/>
                    </a:lnT>
                    <a:lnB>
                      <a:noFill/>
                    </a:lnB>
                    <a:solidFill>
                      <a:srgbClr val="DA9694"/>
                    </a:solidFill>
                  </a:tcPr>
                </a:tc>
                <a:tc>
                  <a:txBody>
                    <a:bodyPr/>
                    <a:lstStyle/>
                    <a:p>
                      <a:pPr algn="ctr" fontAlgn="ctr"/>
                      <a:r>
                        <a:rPr lang="is-IS" sz="1200" b="0" i="0" u="none" strike="noStrike">
                          <a:solidFill>
                            <a:srgbClr val="000000"/>
                          </a:solidFill>
                          <a:effectLst/>
                          <a:latin typeface="Calibri"/>
                        </a:rPr>
                        <a:t>12</a:t>
                      </a:r>
                    </a:p>
                  </a:txBody>
                  <a:tcPr marL="12700" marR="12700" marT="12700" marB="0" anchor="ctr">
                    <a:lnL>
                      <a:noFill/>
                    </a:lnL>
                    <a:lnR>
                      <a:noFill/>
                    </a:lnR>
                    <a:lnT>
                      <a:noFill/>
                    </a:lnT>
                    <a:lnB>
                      <a:noFill/>
                    </a:lnB>
                    <a:solidFill>
                      <a:srgbClr val="B7DEE8"/>
                    </a:solidFill>
                  </a:tcPr>
                </a:tc>
                <a:tc>
                  <a:txBody>
                    <a:bodyPr/>
                    <a:lstStyle/>
                    <a:p>
                      <a:pPr algn="ctr" fontAlgn="ctr"/>
                      <a:r>
                        <a:rPr lang="fr-FR" sz="1200" b="0" i="0" u="none" strike="noStrike">
                          <a:solidFill>
                            <a:srgbClr val="000000"/>
                          </a:solidFill>
                          <a:effectLst/>
                          <a:latin typeface="Calibri"/>
                        </a:rPr>
                        <a:t>16</a:t>
                      </a:r>
                    </a:p>
                  </a:txBody>
                  <a:tcPr marL="12700" marR="12700" marT="12700" marB="0" anchor="ctr">
                    <a:lnL>
                      <a:noFill/>
                    </a:lnL>
                    <a:lnR>
                      <a:noFill/>
                    </a:lnR>
                    <a:lnT>
                      <a:noFill/>
                    </a:lnT>
                    <a:lnB>
                      <a:noFill/>
                    </a:lnB>
                    <a:solidFill>
                      <a:srgbClr val="8DB4E2"/>
                    </a:solidFill>
                  </a:tcPr>
                </a:tc>
                <a:extLst>
                  <a:ext uri="{0D108BD9-81ED-4DB2-BD59-A6C34878D82A}">
                    <a16:rowId xmlns:a16="http://schemas.microsoft.com/office/drawing/2014/main" val="10006"/>
                  </a:ext>
                </a:extLst>
              </a:tr>
              <a:tr h="203202">
                <a:tc>
                  <a:txBody>
                    <a:bodyPr/>
                    <a:lstStyle/>
                    <a:p>
                      <a:pPr algn="l" fontAlgn="b"/>
                      <a:endParaRPr lang="fr-FR"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ctr"/>
                      <a:endParaRPr lang="fr-FR" sz="1200" b="0" i="0" u="none" strike="noStrike">
                        <a:solidFill>
                          <a:srgbClr val="000000"/>
                        </a:solidFill>
                        <a:effectLst/>
                        <a:latin typeface="Calibri"/>
                      </a:endParaRPr>
                    </a:p>
                  </a:txBody>
                  <a:tcPr marL="12700" marR="12700" marT="12700" marB="0" anchor="ctr">
                    <a:lnL>
                      <a:noFill/>
                    </a:lnL>
                    <a:lnR>
                      <a:noFill/>
                    </a:lnR>
                    <a:lnT>
                      <a:noFill/>
                    </a:lnT>
                    <a:lnB>
                      <a:noFill/>
                    </a:lnB>
                  </a:tcPr>
                </a:tc>
                <a:tc>
                  <a:txBody>
                    <a:bodyPr/>
                    <a:lstStyle/>
                    <a:p>
                      <a:pPr algn="ctr" fontAlgn="ctr"/>
                      <a:endParaRPr lang="fr-FR" sz="1200" b="0" i="0" u="none" strike="noStrike">
                        <a:solidFill>
                          <a:srgbClr val="000000"/>
                        </a:solidFill>
                        <a:effectLst/>
                        <a:latin typeface="Calibri"/>
                      </a:endParaRPr>
                    </a:p>
                  </a:txBody>
                  <a:tcPr marL="12700" marR="12700" marT="12700" marB="0" anchor="ctr">
                    <a:lnL>
                      <a:noFill/>
                    </a:lnL>
                    <a:lnR>
                      <a:noFill/>
                    </a:lnR>
                    <a:lnT>
                      <a:noFill/>
                    </a:lnT>
                    <a:lnB>
                      <a:noFill/>
                    </a:lnB>
                  </a:tcPr>
                </a:tc>
                <a:tc>
                  <a:txBody>
                    <a:bodyPr/>
                    <a:lstStyle/>
                    <a:p>
                      <a:pPr algn="ctr" fontAlgn="ctr"/>
                      <a:endParaRPr lang="fr-FR" sz="1200" b="0" i="0" u="none" strike="noStrike">
                        <a:solidFill>
                          <a:srgbClr val="000000"/>
                        </a:solidFill>
                        <a:effectLst/>
                        <a:latin typeface="Calibri"/>
                      </a:endParaRPr>
                    </a:p>
                  </a:txBody>
                  <a:tcPr marL="12700" marR="12700" marT="12700" marB="0" anchor="ctr">
                    <a:lnL>
                      <a:noFill/>
                    </a:lnL>
                    <a:lnR>
                      <a:noFill/>
                    </a:lnR>
                    <a:lnT>
                      <a:noFill/>
                    </a:lnT>
                    <a:lnB>
                      <a:noFill/>
                    </a:lnB>
                  </a:tcPr>
                </a:tc>
                <a:tc>
                  <a:txBody>
                    <a:bodyPr/>
                    <a:lstStyle/>
                    <a:p>
                      <a:pPr algn="ctr" fontAlgn="ctr"/>
                      <a:endParaRPr lang="fr-FR" sz="1200" b="0" i="0" u="none" strike="noStrike">
                        <a:solidFill>
                          <a:srgbClr val="000000"/>
                        </a:solidFill>
                        <a:effectLst/>
                        <a:latin typeface="Calibri"/>
                      </a:endParaRPr>
                    </a:p>
                  </a:txBody>
                  <a:tcPr marL="12700" marR="12700" marT="12700" marB="0" anchor="ctr">
                    <a:lnL>
                      <a:noFill/>
                    </a:lnL>
                    <a:lnR>
                      <a:noFill/>
                    </a:lnR>
                    <a:lnT>
                      <a:noFill/>
                    </a:lnT>
                    <a:lnB>
                      <a:noFill/>
                    </a:lnB>
                  </a:tcPr>
                </a:tc>
                <a:tc>
                  <a:txBody>
                    <a:bodyPr/>
                    <a:lstStyle/>
                    <a:p>
                      <a:pPr algn="ctr" fontAlgn="ctr"/>
                      <a:endParaRPr lang="fr-FR" sz="1200" b="0" i="0" u="none" strike="noStrike">
                        <a:solidFill>
                          <a:srgbClr val="000000"/>
                        </a:solidFill>
                        <a:effectLst/>
                        <a:latin typeface="Calibri"/>
                      </a:endParaRPr>
                    </a:p>
                  </a:txBody>
                  <a:tcPr marL="12700" marR="12700" marT="12700" marB="0" anchor="ctr">
                    <a:lnL>
                      <a:noFill/>
                    </a:lnL>
                    <a:lnR>
                      <a:noFill/>
                    </a:lnR>
                    <a:lnT>
                      <a:noFill/>
                    </a:lnT>
                    <a:lnB>
                      <a:noFill/>
                    </a:lnB>
                  </a:tcPr>
                </a:tc>
                <a:tc>
                  <a:txBody>
                    <a:bodyPr/>
                    <a:lstStyle/>
                    <a:p>
                      <a:pPr algn="ctr" fontAlgn="ctr"/>
                      <a:endParaRPr lang="fr-FR" sz="1200" b="0" i="0" u="none" strike="noStrike">
                        <a:solidFill>
                          <a:srgbClr val="000000"/>
                        </a:solidFill>
                        <a:effectLst/>
                        <a:latin typeface="Calibri"/>
                      </a:endParaRPr>
                    </a:p>
                  </a:txBody>
                  <a:tcPr marL="12700" marR="12700" marT="12700" marB="0" anchor="ctr">
                    <a:lnL>
                      <a:noFill/>
                    </a:lnL>
                    <a:lnR>
                      <a:noFill/>
                    </a:lnR>
                    <a:lnT>
                      <a:noFill/>
                    </a:lnT>
                    <a:lnB>
                      <a:noFill/>
                    </a:lnB>
                  </a:tcPr>
                </a:tc>
                <a:tc>
                  <a:txBody>
                    <a:bodyPr/>
                    <a:lstStyle/>
                    <a:p>
                      <a:pPr algn="ctr" fontAlgn="ctr"/>
                      <a:endParaRPr lang="fr-FR" sz="1200" b="0" i="0" u="none" strike="noStrike">
                        <a:solidFill>
                          <a:srgbClr val="000000"/>
                        </a:solidFill>
                        <a:effectLst/>
                        <a:latin typeface="Calibri"/>
                      </a:endParaRPr>
                    </a:p>
                  </a:txBody>
                  <a:tcPr marL="12700" marR="12700" marT="12700" marB="0" anchor="ctr">
                    <a:lnL>
                      <a:noFill/>
                    </a:lnL>
                    <a:lnR>
                      <a:noFill/>
                    </a:lnR>
                    <a:lnT>
                      <a:noFill/>
                    </a:lnT>
                    <a:lnB>
                      <a:noFill/>
                    </a:lnB>
                  </a:tcPr>
                </a:tc>
                <a:extLst>
                  <a:ext uri="{0D108BD9-81ED-4DB2-BD59-A6C34878D82A}">
                    <a16:rowId xmlns:a16="http://schemas.microsoft.com/office/drawing/2014/main" val="10007"/>
                  </a:ext>
                </a:extLst>
              </a:tr>
              <a:tr h="203202">
                <a:tc>
                  <a:txBody>
                    <a:bodyPr/>
                    <a:lstStyle/>
                    <a:p>
                      <a:pPr algn="l" fontAlgn="ctr"/>
                      <a:r>
                        <a:rPr lang="fr-FR" sz="1100" b="1" i="0" u="none" strike="noStrike">
                          <a:solidFill>
                            <a:srgbClr val="E26B0A"/>
                          </a:solidFill>
                          <a:effectLst/>
                          <a:latin typeface="Calibri"/>
                        </a:rPr>
                        <a:t>total</a:t>
                      </a:r>
                    </a:p>
                  </a:txBody>
                  <a:tcPr marL="12700" marR="12700" marT="12700" marB="0" anchor="ctr">
                    <a:lnL>
                      <a:noFill/>
                    </a:lnL>
                    <a:lnR>
                      <a:noFill/>
                    </a:lnR>
                    <a:lnT>
                      <a:noFill/>
                    </a:lnT>
                    <a:lnB>
                      <a:noFill/>
                    </a:lnB>
                    <a:solidFill>
                      <a:srgbClr val="E4DFEC"/>
                    </a:solidFill>
                  </a:tcPr>
                </a:tc>
                <a:tc>
                  <a:txBody>
                    <a:bodyPr/>
                    <a:lstStyle/>
                    <a:p>
                      <a:pPr algn="ctr" fontAlgn="ctr"/>
                      <a:r>
                        <a:rPr lang="is-IS" sz="1200" b="0" i="0" u="none" strike="noStrike" dirty="0">
                          <a:solidFill>
                            <a:srgbClr val="000000"/>
                          </a:solidFill>
                          <a:effectLst/>
                          <a:latin typeface="Calibri"/>
                        </a:rPr>
                        <a:t>92</a:t>
                      </a:r>
                    </a:p>
                  </a:txBody>
                  <a:tcPr marL="12700" marR="12700" marT="12700" marB="0" anchor="ctr">
                    <a:lnL>
                      <a:noFill/>
                    </a:lnL>
                    <a:lnR>
                      <a:noFill/>
                    </a:lnR>
                    <a:lnT>
                      <a:noFill/>
                    </a:lnT>
                    <a:lnB>
                      <a:noFill/>
                    </a:lnB>
                  </a:tcPr>
                </a:tc>
                <a:tc>
                  <a:txBody>
                    <a:bodyPr/>
                    <a:lstStyle/>
                    <a:p>
                      <a:pPr algn="ctr" fontAlgn="b"/>
                      <a:r>
                        <a:rPr lang="is-IS" sz="1200" b="0" i="0" u="none" strike="noStrike" dirty="0">
                          <a:solidFill>
                            <a:srgbClr val="000000"/>
                          </a:solidFill>
                          <a:effectLst/>
                          <a:latin typeface="Calibri"/>
                        </a:rPr>
                        <a:t>273</a:t>
                      </a:r>
                    </a:p>
                  </a:txBody>
                  <a:tcPr marL="12700" marR="12700" marT="12700" marB="0" anchor="ctr">
                    <a:lnL>
                      <a:noFill/>
                    </a:lnL>
                    <a:lnR>
                      <a:noFill/>
                    </a:lnR>
                    <a:lnT>
                      <a:noFill/>
                    </a:lnT>
                    <a:lnB>
                      <a:noFill/>
                    </a:lnB>
                  </a:tcPr>
                </a:tc>
                <a:tc>
                  <a:txBody>
                    <a:bodyPr/>
                    <a:lstStyle/>
                    <a:p>
                      <a:pPr algn="ctr" fontAlgn="b"/>
                      <a:r>
                        <a:rPr lang="fr-FR" sz="1200" b="0" i="0" u="none" strike="noStrike" dirty="0">
                          <a:solidFill>
                            <a:srgbClr val="000000"/>
                          </a:solidFill>
                          <a:effectLst/>
                          <a:latin typeface="Calibri"/>
                        </a:rPr>
                        <a:t>91</a:t>
                      </a:r>
                    </a:p>
                  </a:txBody>
                  <a:tcPr marL="12700" marR="12700" marT="12700" marB="0" anchor="ctr">
                    <a:lnL>
                      <a:noFill/>
                    </a:lnL>
                    <a:lnR>
                      <a:noFill/>
                    </a:lnR>
                    <a:lnT>
                      <a:noFill/>
                    </a:lnT>
                    <a:lnB>
                      <a:noFill/>
                    </a:lnB>
                  </a:tcPr>
                </a:tc>
                <a:tc>
                  <a:txBody>
                    <a:bodyPr/>
                    <a:lstStyle/>
                    <a:p>
                      <a:pPr algn="ctr" fontAlgn="b"/>
                      <a:r>
                        <a:rPr lang="is-IS" sz="1200" b="0" i="0" u="none" strike="noStrike" dirty="0">
                          <a:solidFill>
                            <a:srgbClr val="000000"/>
                          </a:solidFill>
                          <a:effectLst/>
                          <a:latin typeface="Calibri"/>
                        </a:rPr>
                        <a:t>233</a:t>
                      </a:r>
                    </a:p>
                  </a:txBody>
                  <a:tcPr marL="12700" marR="12700" marT="12700" marB="0" anchor="ctr">
                    <a:lnL>
                      <a:noFill/>
                    </a:lnL>
                    <a:lnR>
                      <a:noFill/>
                    </a:lnR>
                    <a:lnT>
                      <a:noFill/>
                    </a:lnT>
                    <a:lnB>
                      <a:noFill/>
                    </a:lnB>
                  </a:tcPr>
                </a:tc>
                <a:tc>
                  <a:txBody>
                    <a:bodyPr/>
                    <a:lstStyle/>
                    <a:p>
                      <a:pPr algn="ctr" fontAlgn="b"/>
                      <a:r>
                        <a:rPr lang="is-IS" sz="1200" b="0" i="0" u="none" strike="noStrike" dirty="0">
                          <a:solidFill>
                            <a:srgbClr val="000000"/>
                          </a:solidFill>
                          <a:effectLst/>
                          <a:latin typeface="Calibri"/>
                        </a:rPr>
                        <a:t>233</a:t>
                      </a:r>
                    </a:p>
                  </a:txBody>
                  <a:tcPr marL="12700" marR="12700" marT="12700" marB="0" anchor="ctr">
                    <a:lnL>
                      <a:noFill/>
                    </a:lnL>
                    <a:lnR>
                      <a:noFill/>
                    </a:lnR>
                    <a:lnT>
                      <a:noFill/>
                    </a:lnT>
                    <a:lnB>
                      <a:noFill/>
                    </a:lnB>
                  </a:tcPr>
                </a:tc>
                <a:tc>
                  <a:txBody>
                    <a:bodyPr/>
                    <a:lstStyle/>
                    <a:p>
                      <a:pPr algn="ctr" fontAlgn="b"/>
                      <a:r>
                        <a:rPr lang="is-IS" sz="1200" b="0" i="0" u="none" strike="noStrike" dirty="0">
                          <a:solidFill>
                            <a:srgbClr val="000000"/>
                          </a:solidFill>
                          <a:effectLst/>
                          <a:latin typeface="Calibri"/>
                        </a:rPr>
                        <a:t>233</a:t>
                      </a:r>
                    </a:p>
                  </a:txBody>
                  <a:tcPr marL="12700" marR="12700" marT="12700" marB="0" anchor="ctr">
                    <a:lnL>
                      <a:noFill/>
                    </a:lnL>
                    <a:lnR>
                      <a:noFill/>
                    </a:lnR>
                    <a:lnT>
                      <a:noFill/>
                    </a:lnT>
                    <a:lnB>
                      <a:noFill/>
                    </a:lnB>
                  </a:tcPr>
                </a:tc>
                <a:tc>
                  <a:txBody>
                    <a:bodyPr/>
                    <a:lstStyle/>
                    <a:p>
                      <a:pPr algn="ctr" fontAlgn="b"/>
                      <a:r>
                        <a:rPr lang="is-IS" sz="1200" b="0" i="0" u="none" strike="noStrike" dirty="0">
                          <a:solidFill>
                            <a:srgbClr val="000000"/>
                          </a:solidFill>
                          <a:effectLst/>
                          <a:latin typeface="Calibri"/>
                        </a:rPr>
                        <a:t>233</a:t>
                      </a:r>
                    </a:p>
                  </a:txBody>
                  <a:tcPr marL="12700" marR="12700" marT="12700" marB="0" anchor="ctr">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35" name="Rectangle 34">
            <a:extLst>
              <a:ext uri="{FF2B5EF4-FFF2-40B4-BE49-F238E27FC236}">
                <a16:creationId xmlns:a16="http://schemas.microsoft.com/office/drawing/2014/main" id="{8D89AFB3-2A21-484E-B204-F60F59940420}"/>
              </a:ext>
            </a:extLst>
          </p:cNvPr>
          <p:cNvSpPr/>
          <p:nvPr/>
        </p:nvSpPr>
        <p:spPr>
          <a:xfrm>
            <a:off x="6007210" y="4134260"/>
            <a:ext cx="2919377" cy="142160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En première, </a:t>
            </a:r>
          </a:p>
          <a:p>
            <a:r>
              <a:rPr lang="fr-FR" dirty="0"/>
              <a:t>33 semaines </a:t>
            </a:r>
            <a:r>
              <a:rPr lang="mr-IN" dirty="0"/>
              <a:t>–</a:t>
            </a:r>
            <a:r>
              <a:rPr lang="fr-FR" dirty="0"/>
              <a:t> 36H de projet</a:t>
            </a:r>
          </a:p>
          <a:p>
            <a:r>
              <a:rPr lang="fr-FR" dirty="0"/>
              <a:t>En Terminale, </a:t>
            </a:r>
          </a:p>
          <a:p>
            <a:r>
              <a:rPr lang="fr-FR" dirty="0"/>
              <a:t>33 semaines </a:t>
            </a:r>
            <a:r>
              <a:rPr lang="mr-IN" dirty="0"/>
              <a:t>–</a:t>
            </a:r>
            <a:r>
              <a:rPr lang="fr-FR" dirty="0"/>
              <a:t> 72H de projet</a:t>
            </a:r>
          </a:p>
        </p:txBody>
      </p:sp>
      <p:sp>
        <p:nvSpPr>
          <p:cNvPr id="36" name="Rectangle 35">
            <a:extLst>
              <a:ext uri="{FF2B5EF4-FFF2-40B4-BE49-F238E27FC236}">
                <a16:creationId xmlns:a16="http://schemas.microsoft.com/office/drawing/2014/main" id="{FBB44C79-D56B-E849-A091-DCC5F3396F7C}"/>
              </a:ext>
            </a:extLst>
          </p:cNvPr>
          <p:cNvSpPr/>
          <p:nvPr/>
        </p:nvSpPr>
        <p:spPr>
          <a:xfrm>
            <a:off x="5826062" y="4134261"/>
            <a:ext cx="160732" cy="1421608"/>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8" name="ZoneTexte 7"/>
          <p:cNvSpPr txBox="1"/>
          <p:nvPr/>
        </p:nvSpPr>
        <p:spPr>
          <a:xfrm>
            <a:off x="3239320" y="5981483"/>
            <a:ext cx="634982" cy="369332"/>
          </a:xfrm>
          <a:prstGeom prst="rect">
            <a:avLst/>
          </a:prstGeom>
          <a:solidFill>
            <a:srgbClr val="FFFF00"/>
          </a:solidFill>
        </p:spPr>
        <p:txBody>
          <a:bodyPr wrap="square" rtlCol="0">
            <a:spAutoFit/>
          </a:bodyPr>
          <a:lstStyle/>
          <a:p>
            <a:r>
              <a:rPr lang="fr-FR" dirty="0"/>
              <a:t>28%</a:t>
            </a:r>
          </a:p>
        </p:txBody>
      </p:sp>
    </p:spTree>
    <p:extLst>
      <p:ext uri="{BB962C8B-B14F-4D97-AF65-F5344CB8AC3E}">
        <p14:creationId xmlns:p14="http://schemas.microsoft.com/office/powerpoint/2010/main" val="3229751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
        <p:nvSpPr>
          <p:cNvPr id="7" name="Rectangle 6">
            <a:extLst>
              <a:ext uri="{FF2B5EF4-FFF2-40B4-BE49-F238E27FC236}">
                <a16:creationId xmlns:a16="http://schemas.microsoft.com/office/drawing/2014/main" id="{8D89AFB3-2A21-484E-B204-F60F59940420}"/>
              </a:ext>
            </a:extLst>
          </p:cNvPr>
          <p:cNvSpPr/>
          <p:nvPr/>
        </p:nvSpPr>
        <p:spPr>
          <a:xfrm>
            <a:off x="6201830" y="367190"/>
            <a:ext cx="2860786" cy="77488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600" dirty="0">
                <a:solidFill>
                  <a:schemeClr val="bg1"/>
                </a:solidFill>
                <a:latin typeface="Calibri" panose="020F0502020204030204" pitchFamily="34" charset="0"/>
                <a:ea typeface="Calibri" panose="020F0502020204030204" pitchFamily="34" charset="0"/>
                <a:cs typeface="ArialMT"/>
              </a:rPr>
              <a:t>Une écriture des connaissances répartie en 6 chapitres</a:t>
            </a:r>
            <a:endParaRPr lang="fr-FR" sz="1600" dirty="0">
              <a:solidFill>
                <a:schemeClr val="bg1"/>
              </a:solidFill>
            </a:endParaRPr>
          </a:p>
        </p:txBody>
      </p:sp>
      <p:sp>
        <p:nvSpPr>
          <p:cNvPr id="8" name="Rectangle 7">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9" name="Rectangle 8">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0" name="Rectangle 9">
            <a:extLst>
              <a:ext uri="{FF2B5EF4-FFF2-40B4-BE49-F238E27FC236}">
                <a16:creationId xmlns:a16="http://schemas.microsoft.com/office/drawing/2014/main" id="{05193CC9-1ACD-5043-B4C2-6944FCD946FE}"/>
              </a:ext>
            </a:extLst>
          </p:cNvPr>
          <p:cNvSpPr/>
          <p:nvPr/>
        </p:nvSpPr>
        <p:spPr>
          <a:xfrm>
            <a:off x="1149928" y="363655"/>
            <a:ext cx="4460077"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Le programme des connaissances associées</a:t>
            </a:r>
          </a:p>
        </p:txBody>
      </p:sp>
      <p:sp>
        <p:nvSpPr>
          <p:cNvPr id="11" name="Rectangle 10">
            <a:extLst>
              <a:ext uri="{FF2B5EF4-FFF2-40B4-BE49-F238E27FC236}">
                <a16:creationId xmlns:a16="http://schemas.microsoft.com/office/drawing/2014/main" id="{FBB44C79-D56B-E849-A091-DCC5F3396F7C}"/>
              </a:ext>
            </a:extLst>
          </p:cNvPr>
          <p:cNvSpPr/>
          <p:nvPr/>
        </p:nvSpPr>
        <p:spPr>
          <a:xfrm>
            <a:off x="5927281" y="367188"/>
            <a:ext cx="282205" cy="77605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12" name="Rectangle 11">
            <a:extLst>
              <a:ext uri="{FF2B5EF4-FFF2-40B4-BE49-F238E27FC236}">
                <a16:creationId xmlns:a16="http://schemas.microsoft.com/office/drawing/2014/main" id="{8D89AFB3-2A21-484E-B204-F60F59940420}"/>
              </a:ext>
            </a:extLst>
          </p:cNvPr>
          <p:cNvSpPr/>
          <p:nvPr/>
        </p:nvSpPr>
        <p:spPr>
          <a:xfrm>
            <a:off x="2261906" y="855243"/>
            <a:ext cx="288000"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3" name="Rectangle 12">
            <a:extLst>
              <a:ext uri="{FF2B5EF4-FFF2-40B4-BE49-F238E27FC236}">
                <a16:creationId xmlns:a16="http://schemas.microsoft.com/office/drawing/2014/main" id="{FB4608C7-81CA-B34D-A8A3-33F93E051265}"/>
              </a:ext>
            </a:extLst>
          </p:cNvPr>
          <p:cNvSpPr/>
          <p:nvPr/>
        </p:nvSpPr>
        <p:spPr>
          <a:xfrm>
            <a:off x="1829488" y="85524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4" name="Rectangle 13">
            <a:extLst>
              <a:ext uri="{FF2B5EF4-FFF2-40B4-BE49-F238E27FC236}">
                <a16:creationId xmlns:a16="http://schemas.microsoft.com/office/drawing/2014/main" id="{0430AE9A-F6EC-664D-91D7-CF921B9A4366}"/>
              </a:ext>
            </a:extLst>
          </p:cNvPr>
          <p:cNvSpPr/>
          <p:nvPr/>
        </p:nvSpPr>
        <p:spPr>
          <a:xfrm>
            <a:off x="1" y="854073"/>
            <a:ext cx="1685070"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5" name="Rectangle 14">
            <a:extLst>
              <a:ext uri="{FF2B5EF4-FFF2-40B4-BE49-F238E27FC236}">
                <a16:creationId xmlns:a16="http://schemas.microsoft.com/office/drawing/2014/main" id="{FBB8739E-3C44-F54A-A2E9-DC13B14CA9F4}"/>
              </a:ext>
            </a:extLst>
          </p:cNvPr>
          <p:cNvSpPr/>
          <p:nvPr/>
        </p:nvSpPr>
        <p:spPr>
          <a:xfrm>
            <a:off x="2693488" y="6333702"/>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6" name="Rectangle 15">
            <a:extLst>
              <a:ext uri="{FF2B5EF4-FFF2-40B4-BE49-F238E27FC236}">
                <a16:creationId xmlns:a16="http://schemas.microsoft.com/office/drawing/2014/main" id="{C0DF2CD4-4D16-B141-8AE3-4D30888A5876}"/>
              </a:ext>
            </a:extLst>
          </p:cNvPr>
          <p:cNvSpPr/>
          <p:nvPr/>
        </p:nvSpPr>
        <p:spPr>
          <a:xfrm>
            <a:off x="3125905" y="6333702"/>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7" name="Rectangle 16">
            <a:extLst>
              <a:ext uri="{FF2B5EF4-FFF2-40B4-BE49-F238E27FC236}">
                <a16:creationId xmlns:a16="http://schemas.microsoft.com/office/drawing/2014/main" id="{C2E70F5F-98E0-BC4B-AF4C-6B6B917566E0}"/>
              </a:ext>
            </a:extLst>
          </p:cNvPr>
          <p:cNvSpPr/>
          <p:nvPr/>
        </p:nvSpPr>
        <p:spPr>
          <a:xfrm>
            <a:off x="1733250" y="1401157"/>
            <a:ext cx="5905143" cy="43767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Connaissances</a:t>
            </a:r>
          </a:p>
        </p:txBody>
      </p:sp>
      <p:sp>
        <p:nvSpPr>
          <p:cNvPr id="18" name="Rectangle 17">
            <a:extLst>
              <a:ext uri="{FF2B5EF4-FFF2-40B4-BE49-F238E27FC236}">
                <a16:creationId xmlns:a16="http://schemas.microsoft.com/office/drawing/2014/main" id="{C2E70F5F-98E0-BC4B-AF4C-6B6B917566E0}"/>
              </a:ext>
            </a:extLst>
          </p:cNvPr>
          <p:cNvSpPr/>
          <p:nvPr/>
        </p:nvSpPr>
        <p:spPr>
          <a:xfrm>
            <a:off x="1733251" y="1839987"/>
            <a:ext cx="5905142" cy="4075358"/>
          </a:xfrm>
          <a:prstGeom prst="rect">
            <a:avLst/>
          </a:prstGeom>
          <a:solidFill>
            <a:schemeClr val="accent6">
              <a:alpha val="33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268288" lvl="0" indent="-268288">
              <a:spcAft>
                <a:spcPts val="600"/>
              </a:spcAft>
              <a:buFont typeface="+mj-lt"/>
              <a:buAutoNum type="arabicPeriod"/>
            </a:pPr>
            <a:r>
              <a:rPr lang="fr-FR" sz="2000" dirty="0">
                <a:solidFill>
                  <a:schemeClr val="tx1"/>
                </a:solidFill>
              </a:rPr>
              <a:t>Principes de conception des produits et développement durable</a:t>
            </a:r>
          </a:p>
          <a:p>
            <a:pPr marL="268288" indent="-268288">
              <a:spcAft>
                <a:spcPts val="600"/>
              </a:spcAft>
              <a:buFont typeface="+mj-lt"/>
              <a:buAutoNum type="arabicPeriod"/>
            </a:pPr>
            <a:r>
              <a:rPr lang="fr-FR" sz="2000" dirty="0">
                <a:solidFill>
                  <a:schemeClr val="tx1"/>
                </a:solidFill>
              </a:rPr>
              <a:t>Approche fonctionnelle et structurelle des produits</a:t>
            </a:r>
            <a:br>
              <a:rPr lang="fr-FR" sz="2000" dirty="0">
                <a:solidFill>
                  <a:schemeClr val="tx1"/>
                </a:solidFill>
              </a:rPr>
            </a:br>
            <a:r>
              <a:rPr lang="fr-FR" sz="1600" dirty="0">
                <a:solidFill>
                  <a:schemeClr val="accent1">
                    <a:lumMod val="75000"/>
                  </a:schemeClr>
                </a:solidFill>
              </a:rPr>
              <a:t>Approche des flux MEI, chaîne de puissance, application logicielle</a:t>
            </a:r>
          </a:p>
          <a:p>
            <a:pPr marL="268288" indent="-268288">
              <a:spcAft>
                <a:spcPts val="600"/>
              </a:spcAft>
              <a:buFont typeface="+mj-lt"/>
              <a:buAutoNum type="arabicPeriod"/>
            </a:pPr>
            <a:r>
              <a:rPr lang="fr-FR" sz="2000" dirty="0">
                <a:solidFill>
                  <a:schemeClr val="tx1"/>
                </a:solidFill>
              </a:rPr>
              <a:t>Approche comportementale des produits</a:t>
            </a:r>
            <a:br>
              <a:rPr lang="fr-FR" sz="2000" dirty="0">
                <a:solidFill>
                  <a:schemeClr val="tx1"/>
                </a:solidFill>
              </a:rPr>
            </a:br>
            <a:r>
              <a:rPr lang="fr-FR" sz="1600" dirty="0">
                <a:solidFill>
                  <a:schemeClr val="accent1">
                    <a:lumMod val="75000"/>
                  </a:schemeClr>
                </a:solidFill>
              </a:rPr>
              <a:t>Paramétrage et traitement des résultats, concept de mouvement </a:t>
            </a:r>
          </a:p>
          <a:p>
            <a:pPr marL="268288" indent="-268288">
              <a:spcAft>
                <a:spcPts val="600"/>
              </a:spcAft>
              <a:buFont typeface="+mj-lt"/>
              <a:buAutoNum type="arabicPeriod"/>
            </a:pPr>
            <a:r>
              <a:rPr lang="fr-FR" sz="2000" dirty="0">
                <a:solidFill>
                  <a:schemeClr val="tx1"/>
                </a:solidFill>
              </a:rPr>
              <a:t>Eco-conception des produits</a:t>
            </a:r>
            <a:br>
              <a:rPr lang="fr-FR" sz="2000" dirty="0">
                <a:solidFill>
                  <a:schemeClr val="tx1"/>
                </a:solidFill>
              </a:rPr>
            </a:br>
            <a:r>
              <a:rPr lang="fr-FR" sz="1600" dirty="0">
                <a:solidFill>
                  <a:schemeClr val="accent1">
                    <a:lumMod val="75000"/>
                  </a:schemeClr>
                </a:solidFill>
              </a:rPr>
              <a:t>Accentuation de la représentation numérique (BIM, jumeaux numérique…), réseaux intelligents</a:t>
            </a:r>
          </a:p>
          <a:p>
            <a:pPr marL="268288" indent="-268288">
              <a:spcAft>
                <a:spcPts val="600"/>
              </a:spcAft>
              <a:buFont typeface="+mj-lt"/>
              <a:buAutoNum type="arabicPeriod"/>
            </a:pPr>
            <a:r>
              <a:rPr lang="fr-FR" sz="2000" dirty="0">
                <a:solidFill>
                  <a:schemeClr val="tx1"/>
                </a:solidFill>
              </a:rPr>
              <a:t>Solutions constructives</a:t>
            </a:r>
            <a:br>
              <a:rPr lang="fr-FR" sz="2000" dirty="0">
                <a:solidFill>
                  <a:schemeClr val="tx1"/>
                </a:solidFill>
              </a:rPr>
            </a:br>
            <a:r>
              <a:rPr lang="fr-FR" sz="1600" dirty="0">
                <a:solidFill>
                  <a:schemeClr val="accent1">
                    <a:lumMod val="75000"/>
                  </a:schemeClr>
                </a:solidFill>
              </a:rPr>
              <a:t>Études approfondies en terminale par enseignement spécifique et allègement en enseignement commun</a:t>
            </a:r>
          </a:p>
          <a:p>
            <a:pPr marL="268288" indent="-268288">
              <a:spcAft>
                <a:spcPts val="600"/>
              </a:spcAft>
              <a:buFont typeface="+mj-lt"/>
              <a:buAutoNum type="arabicPeriod"/>
            </a:pPr>
            <a:r>
              <a:rPr lang="fr-FR" sz="2000" dirty="0">
                <a:solidFill>
                  <a:schemeClr val="tx1"/>
                </a:solidFill>
              </a:rPr>
              <a:t>Prototypage et expérimentations </a:t>
            </a:r>
          </a:p>
          <a:p>
            <a:pPr marL="268288" indent="-268288" algn="ctr"/>
            <a:endParaRPr lang="fr-FR" sz="1600" b="1" dirty="0">
              <a:solidFill>
                <a:schemeClr val="tx1"/>
              </a:solidFill>
            </a:endParaRPr>
          </a:p>
        </p:txBody>
      </p:sp>
    </p:spTree>
    <p:extLst>
      <p:ext uri="{BB962C8B-B14F-4D97-AF65-F5344CB8AC3E}">
        <p14:creationId xmlns:p14="http://schemas.microsoft.com/office/powerpoint/2010/main" val="1457391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age 5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
        <p:nvSpPr>
          <p:cNvPr id="50" name="Ellipse 49">
            <a:extLst>
              <a:ext uri="{FF2B5EF4-FFF2-40B4-BE49-F238E27FC236}">
                <a16:creationId xmlns:a16="http://schemas.microsoft.com/office/drawing/2014/main" id="{6405F818-6C27-4A4D-9210-3ABFE2D02292}"/>
              </a:ext>
            </a:extLst>
          </p:cNvPr>
          <p:cNvSpPr/>
          <p:nvPr/>
        </p:nvSpPr>
        <p:spPr>
          <a:xfrm>
            <a:off x="3432574" y="2105991"/>
            <a:ext cx="2946530" cy="2946530"/>
          </a:xfrm>
          <a:prstGeom prst="ellipse">
            <a:avLst/>
          </a:prstGeom>
          <a:solidFill>
            <a:schemeClr val="accent3">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8" name="Ellipse 37">
            <a:extLst>
              <a:ext uri="{FF2B5EF4-FFF2-40B4-BE49-F238E27FC236}">
                <a16:creationId xmlns:a16="http://schemas.microsoft.com/office/drawing/2014/main" id="{2C04B7E9-42AB-4DA0-980E-89AFA7676C95}"/>
              </a:ext>
            </a:extLst>
          </p:cNvPr>
          <p:cNvSpPr/>
          <p:nvPr/>
        </p:nvSpPr>
        <p:spPr>
          <a:xfrm>
            <a:off x="3790755" y="2405096"/>
            <a:ext cx="2230167" cy="2230167"/>
          </a:xfrm>
          <a:prstGeom prst="ellipse">
            <a:avLst/>
          </a:prstGeom>
          <a:solidFill>
            <a:schemeClr val="accent3">
              <a:lumMod val="7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Rectangle 9">
            <a:extLst>
              <a:ext uri="{FF2B5EF4-FFF2-40B4-BE49-F238E27FC236}">
                <a16:creationId xmlns:a16="http://schemas.microsoft.com/office/drawing/2014/main" id="{F0A0F4EB-9F88-4973-BAF2-54B3F6659502}"/>
              </a:ext>
            </a:extLst>
          </p:cNvPr>
          <p:cNvSpPr/>
          <p:nvPr/>
        </p:nvSpPr>
        <p:spPr>
          <a:xfrm>
            <a:off x="2511479" y="2537956"/>
            <a:ext cx="1944279" cy="1944279"/>
          </a:xfrm>
          <a:prstGeom prst="rect">
            <a:avLst/>
          </a:prstGeom>
          <a:solidFill>
            <a:schemeClr val="bg2">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Ellipse 10">
            <a:extLst>
              <a:ext uri="{FF2B5EF4-FFF2-40B4-BE49-F238E27FC236}">
                <a16:creationId xmlns:a16="http://schemas.microsoft.com/office/drawing/2014/main" id="{4863EA4D-790A-4A4C-99E6-6A73BA33AB5E}"/>
              </a:ext>
            </a:extLst>
          </p:cNvPr>
          <p:cNvSpPr/>
          <p:nvPr/>
        </p:nvSpPr>
        <p:spPr>
          <a:xfrm>
            <a:off x="2778706" y="3223756"/>
            <a:ext cx="1280536" cy="57267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r>
              <a:rPr lang="fr-FR" sz="1050" b="1" dirty="0">
                <a:solidFill>
                  <a:schemeClr val="tx1"/>
                </a:solidFill>
              </a:rPr>
              <a:t>Comportement attendu</a:t>
            </a:r>
          </a:p>
        </p:txBody>
      </p:sp>
      <p:sp>
        <p:nvSpPr>
          <p:cNvPr id="16" name="Rectangle 15">
            <a:extLst>
              <a:ext uri="{FF2B5EF4-FFF2-40B4-BE49-F238E27FC236}">
                <a16:creationId xmlns:a16="http://schemas.microsoft.com/office/drawing/2014/main" id="{A978AC24-D046-4DF3-B379-3185C887A232}"/>
              </a:ext>
            </a:extLst>
          </p:cNvPr>
          <p:cNvSpPr/>
          <p:nvPr/>
        </p:nvSpPr>
        <p:spPr>
          <a:xfrm>
            <a:off x="2511479" y="2537956"/>
            <a:ext cx="938742" cy="2035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UC</a:t>
            </a:r>
          </a:p>
        </p:txBody>
      </p:sp>
      <p:pic>
        <p:nvPicPr>
          <p:cNvPr id="18" name="Image 17">
            <a:extLst>
              <a:ext uri="{FF2B5EF4-FFF2-40B4-BE49-F238E27FC236}">
                <a16:creationId xmlns:a16="http://schemas.microsoft.com/office/drawing/2014/main" id="{9C54109F-64E8-4B8B-BC31-E210B9170FEF}"/>
              </a:ext>
            </a:extLst>
          </p:cNvPr>
          <p:cNvPicPr>
            <a:picLocks noChangeAspect="1"/>
          </p:cNvPicPr>
          <p:nvPr/>
        </p:nvPicPr>
        <p:blipFill rotWithShape="1">
          <a:blip r:embed="rId3">
            <a:extLst>
              <a:ext uri="{28A0092B-C50C-407E-A947-70E740481C1C}">
                <a14:useLocalDpi xmlns:a14="http://schemas.microsoft.com/office/drawing/2010/main" val="0"/>
              </a:ext>
            </a:extLst>
          </a:blip>
          <a:srcRect l="7407" t="24156" r="81711" b="42582"/>
          <a:stretch/>
        </p:blipFill>
        <p:spPr>
          <a:xfrm>
            <a:off x="1294646" y="2898679"/>
            <a:ext cx="621875" cy="1126319"/>
          </a:xfrm>
          <a:prstGeom prst="rect">
            <a:avLst/>
          </a:prstGeom>
        </p:spPr>
      </p:pic>
      <p:cxnSp>
        <p:nvCxnSpPr>
          <p:cNvPr id="22" name="Connecteur droit 21">
            <a:extLst>
              <a:ext uri="{FF2B5EF4-FFF2-40B4-BE49-F238E27FC236}">
                <a16:creationId xmlns:a16="http://schemas.microsoft.com/office/drawing/2014/main" id="{3B6D2590-674E-49D9-B0C2-A368F074E293}"/>
              </a:ext>
            </a:extLst>
          </p:cNvPr>
          <p:cNvCxnSpPr>
            <a:cxnSpLocks/>
            <a:stCxn id="18" idx="3"/>
            <a:endCxn id="11" idx="2"/>
          </p:cNvCxnSpPr>
          <p:nvPr/>
        </p:nvCxnSpPr>
        <p:spPr>
          <a:xfrm>
            <a:off x="1916521" y="3461839"/>
            <a:ext cx="862185" cy="482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E6DCE81-30A0-45D6-9976-C1B3FE65722A}"/>
              </a:ext>
            </a:extLst>
          </p:cNvPr>
          <p:cNvSpPr/>
          <p:nvPr/>
        </p:nvSpPr>
        <p:spPr>
          <a:xfrm>
            <a:off x="3125699" y="4943390"/>
            <a:ext cx="1145397" cy="461665"/>
          </a:xfrm>
          <a:prstGeom prst="rect">
            <a:avLst/>
          </a:prstGeom>
        </p:spPr>
        <p:txBody>
          <a:bodyPr wrap="square">
            <a:spAutoFit/>
          </a:bodyPr>
          <a:lstStyle/>
          <a:p>
            <a:pPr algn="ctr"/>
            <a:r>
              <a:rPr lang="fr-FR" sz="1200" b="1" dirty="0"/>
              <a:t>Scénario de comportement</a:t>
            </a:r>
          </a:p>
        </p:txBody>
      </p:sp>
      <p:sp>
        <p:nvSpPr>
          <p:cNvPr id="24" name="Rectangle 23">
            <a:extLst>
              <a:ext uri="{FF2B5EF4-FFF2-40B4-BE49-F238E27FC236}">
                <a16:creationId xmlns:a16="http://schemas.microsoft.com/office/drawing/2014/main" id="{77FA2DFC-9A79-4F0D-8524-EFD03C7A9F00}"/>
              </a:ext>
            </a:extLst>
          </p:cNvPr>
          <p:cNvSpPr/>
          <p:nvPr/>
        </p:nvSpPr>
        <p:spPr>
          <a:xfrm>
            <a:off x="6520851" y="4880100"/>
            <a:ext cx="1020021" cy="461665"/>
          </a:xfrm>
          <a:prstGeom prst="rect">
            <a:avLst/>
          </a:prstGeom>
        </p:spPr>
        <p:txBody>
          <a:bodyPr wrap="square">
            <a:spAutoFit/>
          </a:bodyPr>
          <a:lstStyle/>
          <a:p>
            <a:pPr algn="ctr"/>
            <a:r>
              <a:rPr lang="fr-FR" sz="1200" b="1" dirty="0"/>
              <a:t>Solutions constructives</a:t>
            </a:r>
          </a:p>
        </p:txBody>
      </p:sp>
      <p:sp>
        <p:nvSpPr>
          <p:cNvPr id="25" name="Rectangle 24">
            <a:extLst>
              <a:ext uri="{FF2B5EF4-FFF2-40B4-BE49-F238E27FC236}">
                <a16:creationId xmlns:a16="http://schemas.microsoft.com/office/drawing/2014/main" id="{87FFBAE9-087C-4C04-B15B-435EF9D6289B}"/>
              </a:ext>
            </a:extLst>
          </p:cNvPr>
          <p:cNvSpPr/>
          <p:nvPr/>
        </p:nvSpPr>
        <p:spPr>
          <a:xfrm>
            <a:off x="6537967" y="1897318"/>
            <a:ext cx="1359748" cy="276999"/>
          </a:xfrm>
          <a:prstGeom prst="rect">
            <a:avLst/>
          </a:prstGeom>
        </p:spPr>
        <p:txBody>
          <a:bodyPr wrap="square">
            <a:spAutoFit/>
          </a:bodyPr>
          <a:lstStyle/>
          <a:p>
            <a:pPr algn="ctr"/>
            <a:r>
              <a:rPr lang="fr-FR" sz="1200" b="1" dirty="0"/>
              <a:t>Expérimentations</a:t>
            </a:r>
          </a:p>
        </p:txBody>
      </p:sp>
      <p:sp>
        <p:nvSpPr>
          <p:cNvPr id="26" name="Rectangle 25">
            <a:extLst>
              <a:ext uri="{FF2B5EF4-FFF2-40B4-BE49-F238E27FC236}">
                <a16:creationId xmlns:a16="http://schemas.microsoft.com/office/drawing/2014/main" id="{85738661-A796-46DF-8673-026018A3AF5B}"/>
              </a:ext>
            </a:extLst>
          </p:cNvPr>
          <p:cNvSpPr/>
          <p:nvPr/>
        </p:nvSpPr>
        <p:spPr>
          <a:xfrm>
            <a:off x="3322816" y="1574153"/>
            <a:ext cx="1960406" cy="461665"/>
          </a:xfrm>
          <a:prstGeom prst="rect">
            <a:avLst/>
          </a:prstGeom>
        </p:spPr>
        <p:txBody>
          <a:bodyPr wrap="square">
            <a:spAutoFit/>
          </a:bodyPr>
          <a:lstStyle/>
          <a:p>
            <a:pPr algn="ctr"/>
            <a:r>
              <a:rPr lang="fr-FR" sz="1200" b="1" dirty="0"/>
              <a:t>Comportements observés et performances mesurées</a:t>
            </a:r>
          </a:p>
        </p:txBody>
      </p:sp>
      <p:sp>
        <p:nvSpPr>
          <p:cNvPr id="31" name="Forme libre : forme 30">
            <a:extLst>
              <a:ext uri="{FF2B5EF4-FFF2-40B4-BE49-F238E27FC236}">
                <a16:creationId xmlns:a16="http://schemas.microsoft.com/office/drawing/2014/main" id="{BB96BBBF-B343-4A1D-9BC3-A7C56477DACE}"/>
              </a:ext>
            </a:extLst>
          </p:cNvPr>
          <p:cNvSpPr/>
          <p:nvPr/>
        </p:nvSpPr>
        <p:spPr>
          <a:xfrm>
            <a:off x="2127996" y="1717859"/>
            <a:ext cx="1253939" cy="1492625"/>
          </a:xfrm>
          <a:custGeom>
            <a:avLst/>
            <a:gdLst>
              <a:gd name="connsiteX0" fmla="*/ 0 w 2369336"/>
              <a:gd name="connsiteY0" fmla="*/ 0 h 1667988"/>
              <a:gd name="connsiteX1" fmla="*/ 1317811 w 2369336"/>
              <a:gd name="connsiteY1" fmla="*/ 874059 h 1667988"/>
              <a:gd name="connsiteX2" fmla="*/ 2277035 w 2369336"/>
              <a:gd name="connsiteY2" fmla="*/ 1591236 h 1667988"/>
              <a:gd name="connsiteX3" fmla="*/ 2277035 w 2369336"/>
              <a:gd name="connsiteY3" fmla="*/ 1613647 h 1667988"/>
              <a:gd name="connsiteX0" fmla="*/ 0 w 1804560"/>
              <a:gd name="connsiteY0" fmla="*/ 0 h 2057953"/>
              <a:gd name="connsiteX1" fmla="*/ 753035 w 1804560"/>
              <a:gd name="connsiteY1" fmla="*/ 1264024 h 2057953"/>
              <a:gd name="connsiteX2" fmla="*/ 1712259 w 1804560"/>
              <a:gd name="connsiteY2" fmla="*/ 1981201 h 2057953"/>
              <a:gd name="connsiteX3" fmla="*/ 1712259 w 1804560"/>
              <a:gd name="connsiteY3" fmla="*/ 2003612 h 2057953"/>
              <a:gd name="connsiteX0" fmla="*/ 0 w 1971065"/>
              <a:gd name="connsiteY0" fmla="*/ 0 h 2342474"/>
              <a:gd name="connsiteX1" fmla="*/ 753035 w 1971065"/>
              <a:gd name="connsiteY1" fmla="*/ 1264024 h 2342474"/>
              <a:gd name="connsiteX2" fmla="*/ 1712259 w 1971065"/>
              <a:gd name="connsiteY2" fmla="*/ 1981201 h 2342474"/>
              <a:gd name="connsiteX3" fmla="*/ 1945342 w 1971065"/>
              <a:gd name="connsiteY3" fmla="*/ 2335307 h 2342474"/>
              <a:gd name="connsiteX0" fmla="*/ 0 w 1712259"/>
              <a:gd name="connsiteY0" fmla="*/ 0 h 1981201"/>
              <a:gd name="connsiteX1" fmla="*/ 753035 w 1712259"/>
              <a:gd name="connsiteY1" fmla="*/ 1264024 h 1981201"/>
              <a:gd name="connsiteX2" fmla="*/ 1712259 w 1712259"/>
              <a:gd name="connsiteY2" fmla="*/ 1981201 h 1981201"/>
              <a:gd name="connsiteX0" fmla="*/ 0 w 1671918"/>
              <a:gd name="connsiteY0" fmla="*/ 0 h 1990166"/>
              <a:gd name="connsiteX1" fmla="*/ 753035 w 1671918"/>
              <a:gd name="connsiteY1" fmla="*/ 126402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Lst>
            <a:ahLst/>
            <a:cxnLst>
              <a:cxn ang="0">
                <a:pos x="connsiteX0" y="connsiteY0"/>
              </a:cxn>
              <a:cxn ang="0">
                <a:pos x="connsiteX1" y="connsiteY1"/>
              </a:cxn>
              <a:cxn ang="0">
                <a:pos x="connsiteX2" y="connsiteY2"/>
              </a:cxn>
            </a:cxnLst>
            <a:rect l="l" t="t" r="r" b="b"/>
            <a:pathLst>
              <a:path w="1671918" h="1990166">
                <a:moveTo>
                  <a:pt x="0" y="0"/>
                </a:moveTo>
                <a:cubicBezTo>
                  <a:pt x="469152" y="304426"/>
                  <a:pt x="1007782" y="569260"/>
                  <a:pt x="1286435" y="900954"/>
                </a:cubicBezTo>
                <a:cubicBezTo>
                  <a:pt x="1565088" y="1232648"/>
                  <a:pt x="1643529" y="1515783"/>
                  <a:pt x="1671918" y="1990166"/>
                </a:cubicBezTo>
              </a:path>
            </a:pathLst>
          </a:custGeom>
          <a:noFill/>
          <a:ln w="44450">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sp>
        <p:nvSpPr>
          <p:cNvPr id="32" name="Rectangle 31">
            <a:extLst>
              <a:ext uri="{FF2B5EF4-FFF2-40B4-BE49-F238E27FC236}">
                <a16:creationId xmlns:a16="http://schemas.microsoft.com/office/drawing/2014/main" id="{FEECE9A9-E5AF-400F-809D-4144BC461BB5}"/>
              </a:ext>
            </a:extLst>
          </p:cNvPr>
          <p:cNvSpPr/>
          <p:nvPr/>
        </p:nvSpPr>
        <p:spPr>
          <a:xfrm>
            <a:off x="1055077" y="1394361"/>
            <a:ext cx="1153663" cy="461665"/>
          </a:xfrm>
          <a:prstGeom prst="rect">
            <a:avLst/>
          </a:prstGeom>
        </p:spPr>
        <p:txBody>
          <a:bodyPr wrap="square">
            <a:spAutoFit/>
          </a:bodyPr>
          <a:lstStyle/>
          <a:p>
            <a:pPr algn="ctr"/>
            <a:r>
              <a:rPr lang="fr-FR" sz="1200" b="1" dirty="0"/>
              <a:t>Besoin initial et contraintes</a:t>
            </a:r>
          </a:p>
        </p:txBody>
      </p:sp>
      <p:sp>
        <p:nvSpPr>
          <p:cNvPr id="46" name="Ellipse 45">
            <a:extLst>
              <a:ext uri="{FF2B5EF4-FFF2-40B4-BE49-F238E27FC236}">
                <a16:creationId xmlns:a16="http://schemas.microsoft.com/office/drawing/2014/main" id="{7012852A-20C0-466A-BBD7-43F4E1C5D787}"/>
              </a:ext>
            </a:extLst>
          </p:cNvPr>
          <p:cNvSpPr/>
          <p:nvPr/>
        </p:nvSpPr>
        <p:spPr>
          <a:xfrm>
            <a:off x="4485749" y="2427183"/>
            <a:ext cx="822477" cy="822477"/>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75" b="1" dirty="0">
              <a:solidFill>
                <a:schemeClr val="tx1"/>
              </a:solidFill>
            </a:endParaRPr>
          </a:p>
        </p:txBody>
      </p:sp>
      <p:sp>
        <p:nvSpPr>
          <p:cNvPr id="47" name="Rectangle 46">
            <a:extLst>
              <a:ext uri="{FF2B5EF4-FFF2-40B4-BE49-F238E27FC236}">
                <a16:creationId xmlns:a16="http://schemas.microsoft.com/office/drawing/2014/main" id="{8E69A32A-B3F4-4C19-AEA4-B0E6971C707D}"/>
              </a:ext>
            </a:extLst>
          </p:cNvPr>
          <p:cNvSpPr/>
          <p:nvPr/>
        </p:nvSpPr>
        <p:spPr>
          <a:xfrm>
            <a:off x="4428318" y="2579436"/>
            <a:ext cx="928113" cy="438582"/>
          </a:xfrm>
          <a:prstGeom prst="rect">
            <a:avLst/>
          </a:prstGeom>
        </p:spPr>
        <p:txBody>
          <a:bodyPr wrap="square">
            <a:spAutoFit/>
          </a:bodyPr>
          <a:lstStyle/>
          <a:p>
            <a:pPr algn="ctr"/>
            <a:r>
              <a:rPr lang="fr-FR" sz="750" b="1" dirty="0"/>
              <a:t>Chapitre 6</a:t>
            </a:r>
          </a:p>
          <a:p>
            <a:pPr algn="ctr"/>
            <a:r>
              <a:rPr lang="fr-FR" sz="750" b="1" dirty="0"/>
              <a:t>Prototypage et expérimentations </a:t>
            </a:r>
          </a:p>
        </p:txBody>
      </p:sp>
      <p:sp>
        <p:nvSpPr>
          <p:cNvPr id="48" name="Ellipse 47">
            <a:extLst>
              <a:ext uri="{FF2B5EF4-FFF2-40B4-BE49-F238E27FC236}">
                <a16:creationId xmlns:a16="http://schemas.microsoft.com/office/drawing/2014/main" id="{625BDA12-7B4D-4E6B-AA37-6239D3A9826B}"/>
              </a:ext>
            </a:extLst>
          </p:cNvPr>
          <p:cNvSpPr/>
          <p:nvPr/>
        </p:nvSpPr>
        <p:spPr>
          <a:xfrm>
            <a:off x="3955195" y="3473923"/>
            <a:ext cx="822477" cy="822477"/>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75" b="1" dirty="0">
              <a:solidFill>
                <a:schemeClr val="tx1"/>
              </a:solidFill>
            </a:endParaRPr>
          </a:p>
        </p:txBody>
      </p:sp>
      <p:sp>
        <p:nvSpPr>
          <p:cNvPr id="49" name="Ellipse 48">
            <a:extLst>
              <a:ext uri="{FF2B5EF4-FFF2-40B4-BE49-F238E27FC236}">
                <a16:creationId xmlns:a16="http://schemas.microsoft.com/office/drawing/2014/main" id="{4236D261-A2A0-430B-8FF9-6A4C4ECFE8A7}"/>
              </a:ext>
            </a:extLst>
          </p:cNvPr>
          <p:cNvSpPr/>
          <p:nvPr/>
        </p:nvSpPr>
        <p:spPr>
          <a:xfrm>
            <a:off x="5077463" y="3502634"/>
            <a:ext cx="822477" cy="822477"/>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675" b="1" dirty="0">
              <a:solidFill>
                <a:schemeClr val="tx1"/>
              </a:solidFill>
            </a:endParaRPr>
          </a:p>
        </p:txBody>
      </p:sp>
      <p:sp>
        <p:nvSpPr>
          <p:cNvPr id="45" name="Rectangle 44">
            <a:extLst>
              <a:ext uri="{FF2B5EF4-FFF2-40B4-BE49-F238E27FC236}">
                <a16:creationId xmlns:a16="http://schemas.microsoft.com/office/drawing/2014/main" id="{A0DF690D-05BB-4D6F-A7CD-033AE26D9FFD}"/>
              </a:ext>
            </a:extLst>
          </p:cNvPr>
          <p:cNvSpPr/>
          <p:nvPr/>
        </p:nvSpPr>
        <p:spPr>
          <a:xfrm>
            <a:off x="5083053" y="3684832"/>
            <a:ext cx="797852" cy="438582"/>
          </a:xfrm>
          <a:prstGeom prst="rect">
            <a:avLst/>
          </a:prstGeom>
        </p:spPr>
        <p:txBody>
          <a:bodyPr wrap="square">
            <a:spAutoFit/>
          </a:bodyPr>
          <a:lstStyle/>
          <a:p>
            <a:pPr algn="ctr"/>
            <a:r>
              <a:rPr lang="fr-FR" sz="750" b="1" dirty="0"/>
              <a:t>Chapitre 5</a:t>
            </a:r>
          </a:p>
          <a:p>
            <a:pPr algn="ctr"/>
            <a:r>
              <a:rPr lang="fr-FR" sz="750" b="1" dirty="0"/>
              <a:t>Solutions constructives </a:t>
            </a:r>
          </a:p>
        </p:txBody>
      </p:sp>
      <p:sp>
        <p:nvSpPr>
          <p:cNvPr id="30" name="Rectangle 29">
            <a:extLst>
              <a:ext uri="{FF2B5EF4-FFF2-40B4-BE49-F238E27FC236}">
                <a16:creationId xmlns:a16="http://schemas.microsoft.com/office/drawing/2014/main" id="{8D89AFB3-2A21-484E-B204-F60F59940420}"/>
              </a:ext>
            </a:extLst>
          </p:cNvPr>
          <p:cNvSpPr/>
          <p:nvPr/>
        </p:nvSpPr>
        <p:spPr>
          <a:xfrm>
            <a:off x="6201830" y="367190"/>
            <a:ext cx="2860786" cy="77488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600" dirty="0">
                <a:solidFill>
                  <a:schemeClr val="bg1"/>
                </a:solidFill>
                <a:latin typeface="Calibri" panose="020F0502020204030204" pitchFamily="34" charset="0"/>
                <a:ea typeface="Calibri" panose="020F0502020204030204" pitchFamily="34" charset="0"/>
                <a:cs typeface="ArialMT"/>
              </a:rPr>
              <a:t>L’approche STEM au cœur du processus d’apprentissage</a:t>
            </a:r>
            <a:endParaRPr lang="fr-FR" sz="1600" dirty="0">
              <a:solidFill>
                <a:schemeClr val="bg1"/>
              </a:solidFill>
            </a:endParaRPr>
          </a:p>
        </p:txBody>
      </p:sp>
      <p:sp>
        <p:nvSpPr>
          <p:cNvPr id="34" name="Rectangle 33">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35" name="Rectangle 34">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36" name="Rectangle 35">
            <a:extLst>
              <a:ext uri="{FF2B5EF4-FFF2-40B4-BE49-F238E27FC236}">
                <a16:creationId xmlns:a16="http://schemas.microsoft.com/office/drawing/2014/main" id="{05193CC9-1ACD-5043-B4C2-6944FCD946FE}"/>
              </a:ext>
            </a:extLst>
          </p:cNvPr>
          <p:cNvSpPr/>
          <p:nvPr/>
        </p:nvSpPr>
        <p:spPr>
          <a:xfrm>
            <a:off x="1149928" y="363655"/>
            <a:ext cx="4460077"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Une acquisition active des connaissances</a:t>
            </a:r>
          </a:p>
        </p:txBody>
      </p:sp>
      <p:sp>
        <p:nvSpPr>
          <p:cNvPr id="37" name="Rectangle 36">
            <a:extLst>
              <a:ext uri="{FF2B5EF4-FFF2-40B4-BE49-F238E27FC236}">
                <a16:creationId xmlns:a16="http://schemas.microsoft.com/office/drawing/2014/main" id="{FBB44C79-D56B-E849-A091-DCC5F3396F7C}"/>
              </a:ext>
            </a:extLst>
          </p:cNvPr>
          <p:cNvSpPr/>
          <p:nvPr/>
        </p:nvSpPr>
        <p:spPr>
          <a:xfrm>
            <a:off x="5927281" y="367188"/>
            <a:ext cx="282205" cy="77605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40" name="Rectangle 39">
            <a:extLst>
              <a:ext uri="{FF2B5EF4-FFF2-40B4-BE49-F238E27FC236}">
                <a16:creationId xmlns:a16="http://schemas.microsoft.com/office/drawing/2014/main" id="{8D89AFB3-2A21-484E-B204-F60F59940420}"/>
              </a:ext>
            </a:extLst>
          </p:cNvPr>
          <p:cNvSpPr/>
          <p:nvPr/>
        </p:nvSpPr>
        <p:spPr>
          <a:xfrm>
            <a:off x="2261906" y="855243"/>
            <a:ext cx="288000"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41" name="Rectangle 40">
            <a:extLst>
              <a:ext uri="{FF2B5EF4-FFF2-40B4-BE49-F238E27FC236}">
                <a16:creationId xmlns:a16="http://schemas.microsoft.com/office/drawing/2014/main" id="{FB4608C7-81CA-B34D-A8A3-33F93E051265}"/>
              </a:ext>
            </a:extLst>
          </p:cNvPr>
          <p:cNvSpPr/>
          <p:nvPr/>
        </p:nvSpPr>
        <p:spPr>
          <a:xfrm>
            <a:off x="1829488" y="85524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42" name="Rectangle 41">
            <a:extLst>
              <a:ext uri="{FF2B5EF4-FFF2-40B4-BE49-F238E27FC236}">
                <a16:creationId xmlns:a16="http://schemas.microsoft.com/office/drawing/2014/main" id="{0430AE9A-F6EC-664D-91D7-CF921B9A4366}"/>
              </a:ext>
            </a:extLst>
          </p:cNvPr>
          <p:cNvSpPr/>
          <p:nvPr/>
        </p:nvSpPr>
        <p:spPr>
          <a:xfrm>
            <a:off x="1" y="854073"/>
            <a:ext cx="1685070"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pic>
        <p:nvPicPr>
          <p:cNvPr id="44" name="Image 4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74288" y="5556151"/>
            <a:ext cx="2594369" cy="1233519"/>
          </a:xfrm>
          <a:prstGeom prst="rect">
            <a:avLst/>
          </a:prstGeom>
        </p:spPr>
      </p:pic>
      <p:sp>
        <p:nvSpPr>
          <p:cNvPr id="52" name="Forme libre : forme 30">
            <a:extLst>
              <a:ext uri="{FF2B5EF4-FFF2-40B4-BE49-F238E27FC236}">
                <a16:creationId xmlns:a16="http://schemas.microsoft.com/office/drawing/2014/main" id="{BB96BBBF-B343-4A1D-9BC3-A7C56477DACE}"/>
              </a:ext>
            </a:extLst>
          </p:cNvPr>
          <p:cNvSpPr/>
          <p:nvPr/>
        </p:nvSpPr>
        <p:spPr>
          <a:xfrm>
            <a:off x="2547992" y="4599964"/>
            <a:ext cx="1522104" cy="207719"/>
          </a:xfrm>
          <a:custGeom>
            <a:avLst/>
            <a:gdLst>
              <a:gd name="connsiteX0" fmla="*/ 0 w 2369336"/>
              <a:gd name="connsiteY0" fmla="*/ 0 h 1667988"/>
              <a:gd name="connsiteX1" fmla="*/ 1317811 w 2369336"/>
              <a:gd name="connsiteY1" fmla="*/ 874059 h 1667988"/>
              <a:gd name="connsiteX2" fmla="*/ 2277035 w 2369336"/>
              <a:gd name="connsiteY2" fmla="*/ 1591236 h 1667988"/>
              <a:gd name="connsiteX3" fmla="*/ 2277035 w 2369336"/>
              <a:gd name="connsiteY3" fmla="*/ 1613647 h 1667988"/>
              <a:gd name="connsiteX0" fmla="*/ 0 w 1804560"/>
              <a:gd name="connsiteY0" fmla="*/ 0 h 2057953"/>
              <a:gd name="connsiteX1" fmla="*/ 753035 w 1804560"/>
              <a:gd name="connsiteY1" fmla="*/ 1264024 h 2057953"/>
              <a:gd name="connsiteX2" fmla="*/ 1712259 w 1804560"/>
              <a:gd name="connsiteY2" fmla="*/ 1981201 h 2057953"/>
              <a:gd name="connsiteX3" fmla="*/ 1712259 w 1804560"/>
              <a:gd name="connsiteY3" fmla="*/ 2003612 h 2057953"/>
              <a:gd name="connsiteX0" fmla="*/ 0 w 1971065"/>
              <a:gd name="connsiteY0" fmla="*/ 0 h 2342474"/>
              <a:gd name="connsiteX1" fmla="*/ 753035 w 1971065"/>
              <a:gd name="connsiteY1" fmla="*/ 1264024 h 2342474"/>
              <a:gd name="connsiteX2" fmla="*/ 1712259 w 1971065"/>
              <a:gd name="connsiteY2" fmla="*/ 1981201 h 2342474"/>
              <a:gd name="connsiteX3" fmla="*/ 1945342 w 1971065"/>
              <a:gd name="connsiteY3" fmla="*/ 2335307 h 2342474"/>
              <a:gd name="connsiteX0" fmla="*/ 0 w 1712259"/>
              <a:gd name="connsiteY0" fmla="*/ 0 h 1981201"/>
              <a:gd name="connsiteX1" fmla="*/ 753035 w 1712259"/>
              <a:gd name="connsiteY1" fmla="*/ 1264024 h 1981201"/>
              <a:gd name="connsiteX2" fmla="*/ 1712259 w 1712259"/>
              <a:gd name="connsiteY2" fmla="*/ 1981201 h 1981201"/>
              <a:gd name="connsiteX0" fmla="*/ 0 w 1671918"/>
              <a:gd name="connsiteY0" fmla="*/ 0 h 1990166"/>
              <a:gd name="connsiteX1" fmla="*/ 753035 w 1671918"/>
              <a:gd name="connsiteY1" fmla="*/ 126402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2029471"/>
              <a:gd name="connsiteY0" fmla="*/ 1658687 h 1686962"/>
              <a:gd name="connsiteX1" fmla="*/ 1643988 w 2029471"/>
              <a:gd name="connsiteY1" fmla="*/ 33318 h 1686962"/>
              <a:gd name="connsiteX2" fmla="*/ 2029471 w 2029471"/>
              <a:gd name="connsiteY2" fmla="*/ 1122530 h 1686962"/>
              <a:gd name="connsiteX0" fmla="*/ 0 w 2310824"/>
              <a:gd name="connsiteY0" fmla="*/ 1658687 h 1686962"/>
              <a:gd name="connsiteX1" fmla="*/ 1643988 w 2310824"/>
              <a:gd name="connsiteY1" fmla="*/ 33318 h 1686962"/>
              <a:gd name="connsiteX2" fmla="*/ 2310824 w 2310824"/>
              <a:gd name="connsiteY2" fmla="*/ 1462499 h 1686962"/>
              <a:gd name="connsiteX0" fmla="*/ 0 w 2310824"/>
              <a:gd name="connsiteY0" fmla="*/ 196188 h 196188"/>
              <a:gd name="connsiteX1" fmla="*/ 2310824 w 2310824"/>
              <a:gd name="connsiteY1" fmla="*/ 0 h 196188"/>
              <a:gd name="connsiteX0" fmla="*/ 0 w 1085763"/>
              <a:gd name="connsiteY0" fmla="*/ 0 h 284459"/>
              <a:gd name="connsiteX1" fmla="*/ 1085763 w 1085763"/>
              <a:gd name="connsiteY1" fmla="*/ 284459 h 284459"/>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2029470"/>
              <a:gd name="connsiteY0" fmla="*/ 96542 h 96542"/>
              <a:gd name="connsiteX1" fmla="*/ 2029470 w 2029470"/>
              <a:gd name="connsiteY1" fmla="*/ 0 h 96542"/>
              <a:gd name="connsiteX0" fmla="*/ 0 w 2029470"/>
              <a:gd name="connsiteY0" fmla="*/ 276961 h 276961"/>
              <a:gd name="connsiteX1" fmla="*/ 2029470 w 2029470"/>
              <a:gd name="connsiteY1" fmla="*/ 180419 h 276961"/>
            </a:gdLst>
            <a:ahLst/>
            <a:cxnLst>
              <a:cxn ang="0">
                <a:pos x="connsiteX0" y="connsiteY0"/>
              </a:cxn>
              <a:cxn ang="0">
                <a:pos x="connsiteX1" y="connsiteY1"/>
              </a:cxn>
            </a:cxnLst>
            <a:rect l="l" t="t" r="r" b="b"/>
            <a:pathLst>
              <a:path w="2029470" h="276961">
                <a:moveTo>
                  <a:pt x="0" y="276961"/>
                </a:moveTo>
                <a:cubicBezTo>
                  <a:pt x="676490" y="244780"/>
                  <a:pt x="1382288" y="-262187"/>
                  <a:pt x="2029470" y="180419"/>
                </a:cubicBezTo>
              </a:path>
            </a:pathLst>
          </a:custGeom>
          <a:noFill/>
          <a:ln w="44450">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sp>
        <p:nvSpPr>
          <p:cNvPr id="27" name="Triangle isocèle 26">
            <a:extLst>
              <a:ext uri="{FF2B5EF4-FFF2-40B4-BE49-F238E27FC236}">
                <a16:creationId xmlns:a16="http://schemas.microsoft.com/office/drawing/2014/main" id="{84B27002-6576-4C42-B115-8FD174957F27}"/>
              </a:ext>
            </a:extLst>
          </p:cNvPr>
          <p:cNvSpPr/>
          <p:nvPr/>
        </p:nvSpPr>
        <p:spPr>
          <a:xfrm rot="4551711">
            <a:off x="3125484" y="4576009"/>
            <a:ext cx="135731" cy="18930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3" name="Rectangle 52">
            <a:extLst>
              <a:ext uri="{FF2B5EF4-FFF2-40B4-BE49-F238E27FC236}">
                <a16:creationId xmlns:a16="http://schemas.microsoft.com/office/drawing/2014/main" id="{9E6DCE81-30A0-45D6-9976-C1B3FE65722A}"/>
              </a:ext>
            </a:extLst>
          </p:cNvPr>
          <p:cNvSpPr/>
          <p:nvPr/>
        </p:nvSpPr>
        <p:spPr>
          <a:xfrm>
            <a:off x="1078649" y="4567593"/>
            <a:ext cx="1460519" cy="461665"/>
          </a:xfrm>
          <a:prstGeom prst="rect">
            <a:avLst/>
          </a:prstGeom>
        </p:spPr>
        <p:txBody>
          <a:bodyPr wrap="square">
            <a:spAutoFit/>
          </a:bodyPr>
          <a:lstStyle/>
          <a:p>
            <a:pPr algn="ctr"/>
            <a:r>
              <a:rPr lang="fr-FR" sz="1200" b="1" dirty="0"/>
              <a:t>Mathématiques et Sciences Physiques</a:t>
            </a:r>
          </a:p>
        </p:txBody>
      </p:sp>
      <p:sp>
        <p:nvSpPr>
          <p:cNvPr id="2" name="Arc 1"/>
          <p:cNvSpPr/>
          <p:nvPr/>
        </p:nvSpPr>
        <p:spPr>
          <a:xfrm>
            <a:off x="3434180" y="2097077"/>
            <a:ext cx="2951048" cy="2951048"/>
          </a:xfrm>
          <a:prstGeom prst="arc">
            <a:avLst>
              <a:gd name="adj1" fmla="val 13430757"/>
              <a:gd name="adj2" fmla="val 10261441"/>
            </a:avLst>
          </a:prstGeom>
          <a:noFill/>
          <a:ln w="444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chemeClr val="lt1"/>
              </a:solidFill>
            </a:endParaRP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788" y="1658308"/>
            <a:ext cx="1607151" cy="1340364"/>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2375" y="4155371"/>
            <a:ext cx="1784264" cy="1338198"/>
          </a:xfrm>
          <a:prstGeom prst="rect">
            <a:avLst/>
          </a:prstGeom>
        </p:spPr>
      </p:pic>
      <p:pic>
        <p:nvPicPr>
          <p:cNvPr id="9" name="Image 8" descr="Une image contenant texte, clap&#10;&#10;Description générée automatiquement">
            <a:extLst>
              <a:ext uri="{FF2B5EF4-FFF2-40B4-BE49-F238E27FC236}">
                <a16:creationId xmlns:a16="http://schemas.microsoft.com/office/drawing/2014/main" id="{B44D633A-BE02-4CB1-8DDC-6C0895EC322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9296" y="4401231"/>
            <a:ext cx="572678" cy="572678"/>
          </a:xfrm>
          <a:prstGeom prst="rect">
            <a:avLst/>
          </a:prstGeom>
        </p:spPr>
      </p:pic>
      <p:sp>
        <p:nvSpPr>
          <p:cNvPr id="54" name="Ellipse 53"/>
          <p:cNvSpPr>
            <a:spLocks noChangeAspect="1"/>
          </p:cNvSpPr>
          <p:nvPr/>
        </p:nvSpPr>
        <p:spPr>
          <a:xfrm>
            <a:off x="4313654" y="2859671"/>
            <a:ext cx="1222298" cy="1222298"/>
          </a:xfrm>
          <a:prstGeom prst="ellipse">
            <a:avLst/>
          </a:prstGeom>
          <a:solidFill>
            <a:schemeClr val="bg1"/>
          </a:solidFill>
          <a:ln w="44450">
            <a:noFill/>
            <a:prstDash val="sysDash"/>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rgbClr val="16AEB2"/>
                </a:solidFill>
              </a:rPr>
              <a:t>Sciences</a:t>
            </a:r>
          </a:p>
          <a:p>
            <a:pPr algn="ctr"/>
            <a:r>
              <a:rPr lang="fr-FR" sz="900" b="1" dirty="0">
                <a:solidFill>
                  <a:srgbClr val="16AEB2"/>
                </a:solidFill>
              </a:rPr>
              <a:t>Technologie</a:t>
            </a:r>
          </a:p>
          <a:p>
            <a:pPr algn="ctr"/>
            <a:r>
              <a:rPr lang="fr-FR" sz="900" b="1" dirty="0">
                <a:solidFill>
                  <a:srgbClr val="16AEB2"/>
                </a:solidFill>
              </a:rPr>
              <a:t>Ingénierie</a:t>
            </a:r>
          </a:p>
          <a:p>
            <a:pPr algn="ctr"/>
            <a:r>
              <a:rPr lang="fr-FR" sz="900" b="1" dirty="0">
                <a:solidFill>
                  <a:srgbClr val="16AEB2"/>
                </a:solidFill>
              </a:rPr>
              <a:t>Maths</a:t>
            </a:r>
          </a:p>
        </p:txBody>
      </p:sp>
      <p:sp>
        <p:nvSpPr>
          <p:cNvPr id="55" name="Rectangle 54"/>
          <p:cNvSpPr/>
          <p:nvPr/>
        </p:nvSpPr>
        <p:spPr>
          <a:xfrm rot="5594268">
            <a:off x="4748431" y="3325429"/>
            <a:ext cx="710451" cy="369332"/>
          </a:xfrm>
          <a:prstGeom prst="rect">
            <a:avLst/>
          </a:prstGeom>
        </p:spPr>
        <p:txBody>
          <a:bodyPr wrap="none">
            <a:prstTxWarp prst="textArchUp">
              <a:avLst/>
            </a:prstTxWarp>
            <a:spAutoFit/>
          </a:bodyPr>
          <a:lstStyle/>
          <a:p>
            <a:r>
              <a:rPr lang="fr-FR" dirty="0"/>
              <a:t>STEM</a:t>
            </a:r>
          </a:p>
        </p:txBody>
      </p:sp>
      <p:sp>
        <p:nvSpPr>
          <p:cNvPr id="56" name="Rectangle 55">
            <a:extLst>
              <a:ext uri="{FF2B5EF4-FFF2-40B4-BE49-F238E27FC236}">
                <a16:creationId xmlns:a16="http://schemas.microsoft.com/office/drawing/2014/main" id="{9E6DCE81-30A0-45D6-9976-C1B3FE65722A}"/>
              </a:ext>
            </a:extLst>
          </p:cNvPr>
          <p:cNvSpPr/>
          <p:nvPr/>
        </p:nvSpPr>
        <p:spPr>
          <a:xfrm>
            <a:off x="7079509" y="2820617"/>
            <a:ext cx="1460519" cy="461665"/>
          </a:xfrm>
          <a:prstGeom prst="rect">
            <a:avLst/>
          </a:prstGeom>
        </p:spPr>
        <p:txBody>
          <a:bodyPr wrap="square">
            <a:spAutoFit/>
          </a:bodyPr>
          <a:lstStyle/>
          <a:p>
            <a:pPr algn="ctr"/>
            <a:r>
              <a:rPr lang="fr-FR" sz="1200" b="1" dirty="0"/>
              <a:t>Mathématiques et Sciences Physiques</a:t>
            </a:r>
          </a:p>
        </p:txBody>
      </p:sp>
      <p:sp>
        <p:nvSpPr>
          <p:cNvPr id="57" name="Forme libre : forme 30">
            <a:extLst>
              <a:ext uri="{FF2B5EF4-FFF2-40B4-BE49-F238E27FC236}">
                <a16:creationId xmlns:a16="http://schemas.microsoft.com/office/drawing/2014/main" id="{BB96BBBF-B343-4A1D-9BC3-A7C56477DACE}"/>
              </a:ext>
            </a:extLst>
          </p:cNvPr>
          <p:cNvSpPr/>
          <p:nvPr/>
        </p:nvSpPr>
        <p:spPr>
          <a:xfrm>
            <a:off x="6174365" y="2773545"/>
            <a:ext cx="937415" cy="291817"/>
          </a:xfrm>
          <a:custGeom>
            <a:avLst/>
            <a:gdLst>
              <a:gd name="connsiteX0" fmla="*/ 0 w 2369336"/>
              <a:gd name="connsiteY0" fmla="*/ 0 h 1667988"/>
              <a:gd name="connsiteX1" fmla="*/ 1317811 w 2369336"/>
              <a:gd name="connsiteY1" fmla="*/ 874059 h 1667988"/>
              <a:gd name="connsiteX2" fmla="*/ 2277035 w 2369336"/>
              <a:gd name="connsiteY2" fmla="*/ 1591236 h 1667988"/>
              <a:gd name="connsiteX3" fmla="*/ 2277035 w 2369336"/>
              <a:gd name="connsiteY3" fmla="*/ 1613647 h 1667988"/>
              <a:gd name="connsiteX0" fmla="*/ 0 w 1804560"/>
              <a:gd name="connsiteY0" fmla="*/ 0 h 2057953"/>
              <a:gd name="connsiteX1" fmla="*/ 753035 w 1804560"/>
              <a:gd name="connsiteY1" fmla="*/ 1264024 h 2057953"/>
              <a:gd name="connsiteX2" fmla="*/ 1712259 w 1804560"/>
              <a:gd name="connsiteY2" fmla="*/ 1981201 h 2057953"/>
              <a:gd name="connsiteX3" fmla="*/ 1712259 w 1804560"/>
              <a:gd name="connsiteY3" fmla="*/ 2003612 h 2057953"/>
              <a:gd name="connsiteX0" fmla="*/ 0 w 1971065"/>
              <a:gd name="connsiteY0" fmla="*/ 0 h 2342474"/>
              <a:gd name="connsiteX1" fmla="*/ 753035 w 1971065"/>
              <a:gd name="connsiteY1" fmla="*/ 1264024 h 2342474"/>
              <a:gd name="connsiteX2" fmla="*/ 1712259 w 1971065"/>
              <a:gd name="connsiteY2" fmla="*/ 1981201 h 2342474"/>
              <a:gd name="connsiteX3" fmla="*/ 1945342 w 1971065"/>
              <a:gd name="connsiteY3" fmla="*/ 2335307 h 2342474"/>
              <a:gd name="connsiteX0" fmla="*/ 0 w 1712259"/>
              <a:gd name="connsiteY0" fmla="*/ 0 h 1981201"/>
              <a:gd name="connsiteX1" fmla="*/ 753035 w 1712259"/>
              <a:gd name="connsiteY1" fmla="*/ 1264024 h 1981201"/>
              <a:gd name="connsiteX2" fmla="*/ 1712259 w 1712259"/>
              <a:gd name="connsiteY2" fmla="*/ 1981201 h 1981201"/>
              <a:gd name="connsiteX0" fmla="*/ 0 w 1671918"/>
              <a:gd name="connsiteY0" fmla="*/ 0 h 1990166"/>
              <a:gd name="connsiteX1" fmla="*/ 753035 w 1671918"/>
              <a:gd name="connsiteY1" fmla="*/ 126402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2029471"/>
              <a:gd name="connsiteY0" fmla="*/ 1658687 h 1686962"/>
              <a:gd name="connsiteX1" fmla="*/ 1643988 w 2029471"/>
              <a:gd name="connsiteY1" fmla="*/ 33318 h 1686962"/>
              <a:gd name="connsiteX2" fmla="*/ 2029471 w 2029471"/>
              <a:gd name="connsiteY2" fmla="*/ 1122530 h 1686962"/>
              <a:gd name="connsiteX0" fmla="*/ 0 w 2310824"/>
              <a:gd name="connsiteY0" fmla="*/ 1658687 h 1686962"/>
              <a:gd name="connsiteX1" fmla="*/ 1643988 w 2310824"/>
              <a:gd name="connsiteY1" fmla="*/ 33318 h 1686962"/>
              <a:gd name="connsiteX2" fmla="*/ 2310824 w 2310824"/>
              <a:gd name="connsiteY2" fmla="*/ 1462499 h 1686962"/>
              <a:gd name="connsiteX0" fmla="*/ 0 w 2310824"/>
              <a:gd name="connsiteY0" fmla="*/ 196188 h 196188"/>
              <a:gd name="connsiteX1" fmla="*/ 2310824 w 2310824"/>
              <a:gd name="connsiteY1" fmla="*/ 0 h 196188"/>
              <a:gd name="connsiteX0" fmla="*/ 0 w 1085763"/>
              <a:gd name="connsiteY0" fmla="*/ 0 h 284459"/>
              <a:gd name="connsiteX1" fmla="*/ 1085763 w 1085763"/>
              <a:gd name="connsiteY1" fmla="*/ 284459 h 284459"/>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2029470"/>
              <a:gd name="connsiteY0" fmla="*/ 96542 h 96542"/>
              <a:gd name="connsiteX1" fmla="*/ 2029470 w 2029470"/>
              <a:gd name="connsiteY1" fmla="*/ 0 h 96542"/>
              <a:gd name="connsiteX0" fmla="*/ 0 w 2029470"/>
              <a:gd name="connsiteY0" fmla="*/ 276961 h 276961"/>
              <a:gd name="connsiteX1" fmla="*/ 2029470 w 2029470"/>
              <a:gd name="connsiteY1" fmla="*/ 180419 h 276961"/>
              <a:gd name="connsiteX0" fmla="*/ 0 w 2029470"/>
              <a:gd name="connsiteY0" fmla="*/ 191394 h 432596"/>
              <a:gd name="connsiteX1" fmla="*/ 2029470 w 2029470"/>
              <a:gd name="connsiteY1" fmla="*/ 94852 h 432596"/>
              <a:gd name="connsiteX0" fmla="*/ 0 w 2029470"/>
              <a:gd name="connsiteY0" fmla="*/ 96542 h 466142"/>
              <a:gd name="connsiteX1" fmla="*/ 2029470 w 2029470"/>
              <a:gd name="connsiteY1" fmla="*/ 0 h 466142"/>
              <a:gd name="connsiteX0" fmla="*/ 0 w 1249885"/>
              <a:gd name="connsiteY0" fmla="*/ 0 h 579595"/>
              <a:gd name="connsiteX1" fmla="*/ 1249885 w 1249885"/>
              <a:gd name="connsiteY1" fmla="*/ 384109 h 579595"/>
              <a:gd name="connsiteX0" fmla="*/ 0 w 1249885"/>
              <a:gd name="connsiteY0" fmla="*/ 0 h 468210"/>
              <a:gd name="connsiteX1" fmla="*/ 1249885 w 1249885"/>
              <a:gd name="connsiteY1" fmla="*/ 384109 h 468210"/>
              <a:gd name="connsiteX0" fmla="*/ 0 w 1249885"/>
              <a:gd name="connsiteY0" fmla="*/ 0 h 398416"/>
              <a:gd name="connsiteX1" fmla="*/ 1249885 w 1249885"/>
              <a:gd name="connsiteY1" fmla="*/ 384109 h 398416"/>
              <a:gd name="connsiteX0" fmla="*/ 0 w 1249885"/>
              <a:gd name="connsiteY0" fmla="*/ 0 h 389093"/>
              <a:gd name="connsiteX1" fmla="*/ 1249885 w 1249885"/>
              <a:gd name="connsiteY1" fmla="*/ 384109 h 389093"/>
            </a:gdLst>
            <a:ahLst/>
            <a:cxnLst>
              <a:cxn ang="0">
                <a:pos x="connsiteX0" y="connsiteY0"/>
              </a:cxn>
              <a:cxn ang="0">
                <a:pos x="connsiteX1" y="connsiteY1"/>
              </a:cxn>
            </a:cxnLst>
            <a:rect l="l" t="t" r="r" b="b"/>
            <a:pathLst>
              <a:path w="1249885" h="389093">
                <a:moveTo>
                  <a:pt x="0" y="0"/>
                </a:moveTo>
                <a:cubicBezTo>
                  <a:pt x="436167" y="237452"/>
                  <a:pt x="743380" y="422154"/>
                  <a:pt x="1249885" y="384109"/>
                </a:cubicBezTo>
              </a:path>
            </a:pathLst>
          </a:custGeom>
          <a:noFill/>
          <a:ln w="44450">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sp>
        <p:nvSpPr>
          <p:cNvPr id="58" name="Triangle isocèle 57">
            <a:extLst>
              <a:ext uri="{FF2B5EF4-FFF2-40B4-BE49-F238E27FC236}">
                <a16:creationId xmlns:a16="http://schemas.microsoft.com/office/drawing/2014/main" id="{84B27002-6576-4C42-B115-8FD174957F27}"/>
              </a:ext>
            </a:extLst>
          </p:cNvPr>
          <p:cNvSpPr/>
          <p:nvPr/>
        </p:nvSpPr>
        <p:spPr>
          <a:xfrm rot="17429479">
            <a:off x="6444309" y="2846728"/>
            <a:ext cx="135731" cy="18930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3" name="Rectangle 42">
            <a:extLst>
              <a:ext uri="{FF2B5EF4-FFF2-40B4-BE49-F238E27FC236}">
                <a16:creationId xmlns:a16="http://schemas.microsoft.com/office/drawing/2014/main" id="{27A3116E-2A2B-48E3-A3BA-399A29ECC907}"/>
              </a:ext>
            </a:extLst>
          </p:cNvPr>
          <p:cNvSpPr/>
          <p:nvPr/>
        </p:nvSpPr>
        <p:spPr>
          <a:xfrm>
            <a:off x="3904844" y="3597574"/>
            <a:ext cx="891937" cy="519373"/>
          </a:xfrm>
          <a:prstGeom prst="rect">
            <a:avLst/>
          </a:prstGeom>
        </p:spPr>
        <p:txBody>
          <a:bodyPr wrap="square">
            <a:spAutoFit/>
          </a:bodyPr>
          <a:lstStyle/>
          <a:p>
            <a:pPr algn="ctr"/>
            <a:r>
              <a:rPr lang="fr-FR" sz="675" b="1" dirty="0"/>
              <a:t>Chapitre 3 </a:t>
            </a:r>
          </a:p>
          <a:p>
            <a:pPr algn="ctr"/>
            <a:r>
              <a:rPr lang="fr-FR" sz="700" b="1" dirty="0"/>
              <a:t>Approche comportementale des produits</a:t>
            </a:r>
          </a:p>
        </p:txBody>
      </p:sp>
      <p:sp>
        <p:nvSpPr>
          <p:cNvPr id="28" name="Triangle isocèle 27">
            <a:extLst>
              <a:ext uri="{FF2B5EF4-FFF2-40B4-BE49-F238E27FC236}">
                <a16:creationId xmlns:a16="http://schemas.microsoft.com/office/drawing/2014/main" id="{85A5EFF2-82E2-4D0A-BD5E-6EC342CF0BF7}"/>
              </a:ext>
            </a:extLst>
          </p:cNvPr>
          <p:cNvSpPr/>
          <p:nvPr/>
        </p:nvSpPr>
        <p:spPr>
          <a:xfrm rot="6636562">
            <a:off x="4275898" y="4837763"/>
            <a:ext cx="135731" cy="18930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Triangle isocèle 28">
            <a:extLst>
              <a:ext uri="{FF2B5EF4-FFF2-40B4-BE49-F238E27FC236}">
                <a16:creationId xmlns:a16="http://schemas.microsoft.com/office/drawing/2014/main" id="{4CDC226D-A90C-4E70-AECC-E65D310F4283}"/>
              </a:ext>
            </a:extLst>
          </p:cNvPr>
          <p:cNvSpPr/>
          <p:nvPr/>
        </p:nvSpPr>
        <p:spPr>
          <a:xfrm>
            <a:off x="6330551" y="3583094"/>
            <a:ext cx="135731" cy="18930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3" name="Triangle isocèle 32">
            <a:extLst>
              <a:ext uri="{FF2B5EF4-FFF2-40B4-BE49-F238E27FC236}">
                <a16:creationId xmlns:a16="http://schemas.microsoft.com/office/drawing/2014/main" id="{F7F62B92-9692-46B0-8354-7EA27E23F693}"/>
              </a:ext>
            </a:extLst>
          </p:cNvPr>
          <p:cNvSpPr/>
          <p:nvPr/>
        </p:nvSpPr>
        <p:spPr>
          <a:xfrm rot="14746132">
            <a:off x="4319220" y="2112014"/>
            <a:ext cx="135731" cy="18930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609253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pic>
        <p:nvPicPr>
          <p:cNvPr id="2" name="Imag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6016" y="2589931"/>
            <a:ext cx="8653618" cy="4086431"/>
          </a:xfrm>
          <a:prstGeom prst="rect">
            <a:avLst/>
          </a:prstGeom>
        </p:spPr>
      </p:pic>
      <p:sp>
        <p:nvSpPr>
          <p:cNvPr id="7" name="Rectangle 6">
            <a:extLst>
              <a:ext uri="{FF2B5EF4-FFF2-40B4-BE49-F238E27FC236}">
                <a16:creationId xmlns:a16="http://schemas.microsoft.com/office/drawing/2014/main" id="{8D89AFB3-2A21-484E-B204-F60F59940420}"/>
              </a:ext>
            </a:extLst>
          </p:cNvPr>
          <p:cNvSpPr/>
          <p:nvPr/>
        </p:nvSpPr>
        <p:spPr>
          <a:xfrm>
            <a:off x="6253681" y="367189"/>
            <a:ext cx="2808935" cy="980763"/>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400" dirty="0">
                <a:solidFill>
                  <a:schemeClr val="bg1"/>
                </a:solidFill>
                <a:latin typeface="Calibri" panose="020F0502020204030204" pitchFamily="34" charset="0"/>
                <a:ea typeface="Calibri" panose="020F0502020204030204" pitchFamily="34" charset="0"/>
                <a:cs typeface="ArialMT"/>
              </a:rPr>
              <a:t>Une répartition dans chacune des spécialités, une écriture globalisé organisée en 7 objectifs, reliés aux dimensions de la technologie.</a:t>
            </a:r>
            <a:endParaRPr lang="fr-FR" sz="1400" dirty="0">
              <a:solidFill>
                <a:schemeClr val="bg1"/>
              </a:solidFill>
            </a:endParaRPr>
          </a:p>
        </p:txBody>
      </p:sp>
      <p:sp>
        <p:nvSpPr>
          <p:cNvPr id="8" name="Rectangle 7">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9" name="Rectangle 8">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0" name="Rectangle 9">
            <a:extLst>
              <a:ext uri="{FF2B5EF4-FFF2-40B4-BE49-F238E27FC236}">
                <a16:creationId xmlns:a16="http://schemas.microsoft.com/office/drawing/2014/main" id="{05193CC9-1ACD-5043-B4C2-6944FCD946FE}"/>
              </a:ext>
            </a:extLst>
          </p:cNvPr>
          <p:cNvSpPr/>
          <p:nvPr/>
        </p:nvSpPr>
        <p:spPr>
          <a:xfrm>
            <a:off x="1149928" y="363655"/>
            <a:ext cx="4667548"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Relations objectifs/compétences/connaissances</a:t>
            </a:r>
          </a:p>
        </p:txBody>
      </p:sp>
      <p:sp>
        <p:nvSpPr>
          <p:cNvPr id="11" name="Rectangle 10">
            <a:extLst>
              <a:ext uri="{FF2B5EF4-FFF2-40B4-BE49-F238E27FC236}">
                <a16:creationId xmlns:a16="http://schemas.microsoft.com/office/drawing/2014/main" id="{FBB44C79-D56B-E849-A091-DCC5F3396F7C}"/>
              </a:ext>
            </a:extLst>
          </p:cNvPr>
          <p:cNvSpPr/>
          <p:nvPr/>
        </p:nvSpPr>
        <p:spPr>
          <a:xfrm>
            <a:off x="5977659" y="367188"/>
            <a:ext cx="282205" cy="980764"/>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12" name="Rectangle 11">
            <a:extLst>
              <a:ext uri="{FF2B5EF4-FFF2-40B4-BE49-F238E27FC236}">
                <a16:creationId xmlns:a16="http://schemas.microsoft.com/office/drawing/2014/main" id="{8D89AFB3-2A21-484E-B204-F60F59940420}"/>
              </a:ext>
            </a:extLst>
          </p:cNvPr>
          <p:cNvSpPr/>
          <p:nvPr/>
        </p:nvSpPr>
        <p:spPr>
          <a:xfrm>
            <a:off x="2261906" y="855243"/>
            <a:ext cx="288000"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3" name="Rectangle 12">
            <a:extLst>
              <a:ext uri="{FF2B5EF4-FFF2-40B4-BE49-F238E27FC236}">
                <a16:creationId xmlns:a16="http://schemas.microsoft.com/office/drawing/2014/main" id="{FB4608C7-81CA-B34D-A8A3-33F93E051265}"/>
              </a:ext>
            </a:extLst>
          </p:cNvPr>
          <p:cNvSpPr/>
          <p:nvPr/>
        </p:nvSpPr>
        <p:spPr>
          <a:xfrm>
            <a:off x="1829488" y="85524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4" name="Rectangle 13">
            <a:extLst>
              <a:ext uri="{FF2B5EF4-FFF2-40B4-BE49-F238E27FC236}">
                <a16:creationId xmlns:a16="http://schemas.microsoft.com/office/drawing/2014/main" id="{0430AE9A-F6EC-664D-91D7-CF921B9A4366}"/>
              </a:ext>
            </a:extLst>
          </p:cNvPr>
          <p:cNvSpPr/>
          <p:nvPr/>
        </p:nvSpPr>
        <p:spPr>
          <a:xfrm>
            <a:off x="1" y="854073"/>
            <a:ext cx="1685070"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8" name="Rectangle 17">
            <a:extLst>
              <a:ext uri="{FF2B5EF4-FFF2-40B4-BE49-F238E27FC236}">
                <a16:creationId xmlns:a16="http://schemas.microsoft.com/office/drawing/2014/main" id="{C2E70F5F-98E0-BC4B-AF4C-6B6B917566E0}"/>
              </a:ext>
            </a:extLst>
          </p:cNvPr>
          <p:cNvSpPr/>
          <p:nvPr/>
        </p:nvSpPr>
        <p:spPr>
          <a:xfrm>
            <a:off x="6473614" y="2617262"/>
            <a:ext cx="423800" cy="1383832"/>
          </a:xfrm>
          <a:prstGeom prst="rect">
            <a:avLst/>
          </a:prstGeom>
          <a:solidFill>
            <a:schemeClr val="accent3">
              <a:lumMod val="60000"/>
              <a:lumOff val="40000"/>
              <a:alpha val="33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endParaRPr lang="fr-FR" b="1" dirty="0">
              <a:solidFill>
                <a:schemeClr val="bg1"/>
              </a:solidFill>
            </a:endParaRPr>
          </a:p>
        </p:txBody>
      </p:sp>
      <p:sp>
        <p:nvSpPr>
          <p:cNvPr id="19" name="Rectangle 18">
            <a:extLst>
              <a:ext uri="{FF2B5EF4-FFF2-40B4-BE49-F238E27FC236}">
                <a16:creationId xmlns:a16="http://schemas.microsoft.com/office/drawing/2014/main" id="{C2E70F5F-98E0-BC4B-AF4C-6B6B917566E0}"/>
              </a:ext>
            </a:extLst>
          </p:cNvPr>
          <p:cNvSpPr/>
          <p:nvPr/>
        </p:nvSpPr>
        <p:spPr>
          <a:xfrm>
            <a:off x="6897414" y="2617262"/>
            <a:ext cx="389020" cy="1383832"/>
          </a:xfrm>
          <a:prstGeom prst="rect">
            <a:avLst/>
          </a:prstGeom>
          <a:solidFill>
            <a:schemeClr val="accent3">
              <a:lumMod val="75000"/>
              <a:alpha val="33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endParaRPr lang="fr-FR" b="1" dirty="0">
              <a:solidFill>
                <a:schemeClr val="bg1"/>
              </a:solidFill>
            </a:endParaRPr>
          </a:p>
        </p:txBody>
      </p:sp>
      <p:sp>
        <p:nvSpPr>
          <p:cNvPr id="20" name="Rectangle 19">
            <a:extLst>
              <a:ext uri="{FF2B5EF4-FFF2-40B4-BE49-F238E27FC236}">
                <a16:creationId xmlns:a16="http://schemas.microsoft.com/office/drawing/2014/main" id="{C2E70F5F-98E0-BC4B-AF4C-6B6B917566E0}"/>
              </a:ext>
            </a:extLst>
          </p:cNvPr>
          <p:cNvSpPr/>
          <p:nvPr/>
        </p:nvSpPr>
        <p:spPr>
          <a:xfrm>
            <a:off x="7294281" y="2626786"/>
            <a:ext cx="423800" cy="4023909"/>
          </a:xfrm>
          <a:prstGeom prst="rect">
            <a:avLst/>
          </a:prstGeom>
          <a:solidFill>
            <a:schemeClr val="accent3">
              <a:lumMod val="50000"/>
              <a:alpha val="33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endParaRPr lang="fr-FR" b="1" dirty="0">
              <a:solidFill>
                <a:schemeClr val="bg1"/>
              </a:solidFill>
            </a:endParaRPr>
          </a:p>
        </p:txBody>
      </p:sp>
      <p:sp>
        <p:nvSpPr>
          <p:cNvPr id="23" name="Rectangle 22">
            <a:extLst>
              <a:ext uri="{FF2B5EF4-FFF2-40B4-BE49-F238E27FC236}">
                <a16:creationId xmlns:a16="http://schemas.microsoft.com/office/drawing/2014/main" id="{C2E70F5F-98E0-BC4B-AF4C-6B6B917566E0}"/>
              </a:ext>
            </a:extLst>
          </p:cNvPr>
          <p:cNvSpPr/>
          <p:nvPr/>
        </p:nvSpPr>
        <p:spPr>
          <a:xfrm>
            <a:off x="661364" y="2973061"/>
            <a:ext cx="5803563" cy="3703301"/>
          </a:xfrm>
          <a:prstGeom prst="rect">
            <a:avLst/>
          </a:prstGeom>
          <a:solidFill>
            <a:srgbClr val="CFB5F6">
              <a:alpha val="33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endParaRPr lang="fr-FR" b="1" dirty="0">
              <a:solidFill>
                <a:schemeClr val="bg1"/>
              </a:solidFill>
            </a:endParaRPr>
          </a:p>
        </p:txBody>
      </p:sp>
      <p:sp>
        <p:nvSpPr>
          <p:cNvPr id="24" name="Rectangle 23">
            <a:extLst>
              <a:ext uri="{FF2B5EF4-FFF2-40B4-BE49-F238E27FC236}">
                <a16:creationId xmlns:a16="http://schemas.microsoft.com/office/drawing/2014/main" id="{C2E70F5F-98E0-BC4B-AF4C-6B6B917566E0}"/>
              </a:ext>
            </a:extLst>
          </p:cNvPr>
          <p:cNvSpPr/>
          <p:nvPr/>
        </p:nvSpPr>
        <p:spPr>
          <a:xfrm>
            <a:off x="6464087" y="4010619"/>
            <a:ext cx="810000" cy="2665743"/>
          </a:xfrm>
          <a:prstGeom prst="rect">
            <a:avLst/>
          </a:prstGeom>
          <a:solidFill>
            <a:srgbClr val="CFB5F6">
              <a:alpha val="33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endParaRPr lang="fr-FR" b="1" dirty="0">
              <a:solidFill>
                <a:schemeClr val="bg1"/>
              </a:solidFill>
            </a:endParaRPr>
          </a:p>
        </p:txBody>
      </p:sp>
      <p:sp>
        <p:nvSpPr>
          <p:cNvPr id="25" name="Rectangle 24">
            <a:extLst>
              <a:ext uri="{FF2B5EF4-FFF2-40B4-BE49-F238E27FC236}">
                <a16:creationId xmlns:a16="http://schemas.microsoft.com/office/drawing/2014/main" id="{C2E70F5F-98E0-BC4B-AF4C-6B6B917566E0}"/>
              </a:ext>
            </a:extLst>
          </p:cNvPr>
          <p:cNvSpPr/>
          <p:nvPr/>
        </p:nvSpPr>
        <p:spPr>
          <a:xfrm>
            <a:off x="6473613" y="2372244"/>
            <a:ext cx="1263518" cy="23549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200" b="1" dirty="0">
                <a:solidFill>
                  <a:schemeClr val="bg1"/>
                </a:solidFill>
              </a:rPr>
              <a:t>Spécialités</a:t>
            </a:r>
          </a:p>
        </p:txBody>
      </p:sp>
      <p:sp>
        <p:nvSpPr>
          <p:cNvPr id="26" name="Rectangle 25">
            <a:extLst>
              <a:ext uri="{FF2B5EF4-FFF2-40B4-BE49-F238E27FC236}">
                <a16:creationId xmlns:a16="http://schemas.microsoft.com/office/drawing/2014/main" id="{C2E70F5F-98E0-BC4B-AF4C-6B6B917566E0}"/>
              </a:ext>
            </a:extLst>
          </p:cNvPr>
          <p:cNvSpPr/>
          <p:nvPr/>
        </p:nvSpPr>
        <p:spPr>
          <a:xfrm>
            <a:off x="273068" y="2382579"/>
            <a:ext cx="2060228" cy="23549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200" b="1" dirty="0">
                <a:solidFill>
                  <a:schemeClr val="bg1"/>
                </a:solidFill>
              </a:rPr>
              <a:t>Objectifs</a:t>
            </a:r>
          </a:p>
        </p:txBody>
      </p:sp>
      <p:sp>
        <p:nvSpPr>
          <p:cNvPr id="27" name="Rectangle 26">
            <a:extLst>
              <a:ext uri="{FF2B5EF4-FFF2-40B4-BE49-F238E27FC236}">
                <a16:creationId xmlns:a16="http://schemas.microsoft.com/office/drawing/2014/main" id="{C2E70F5F-98E0-BC4B-AF4C-6B6B917566E0}"/>
              </a:ext>
            </a:extLst>
          </p:cNvPr>
          <p:cNvSpPr/>
          <p:nvPr/>
        </p:nvSpPr>
        <p:spPr>
          <a:xfrm>
            <a:off x="2372710" y="2372975"/>
            <a:ext cx="4067505" cy="23549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200" b="1" dirty="0">
                <a:solidFill>
                  <a:schemeClr val="bg1"/>
                </a:solidFill>
              </a:rPr>
              <a:t>Compétences</a:t>
            </a:r>
          </a:p>
        </p:txBody>
      </p:sp>
      <p:sp>
        <p:nvSpPr>
          <p:cNvPr id="28" name="Rectangle 27">
            <a:extLst>
              <a:ext uri="{FF2B5EF4-FFF2-40B4-BE49-F238E27FC236}">
                <a16:creationId xmlns:a16="http://schemas.microsoft.com/office/drawing/2014/main" id="{C2E70F5F-98E0-BC4B-AF4C-6B6B917566E0}"/>
              </a:ext>
            </a:extLst>
          </p:cNvPr>
          <p:cNvSpPr/>
          <p:nvPr/>
        </p:nvSpPr>
        <p:spPr>
          <a:xfrm>
            <a:off x="7754503" y="2372975"/>
            <a:ext cx="1145131" cy="23549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200" b="1" dirty="0">
                <a:solidFill>
                  <a:schemeClr val="bg1"/>
                </a:solidFill>
              </a:rPr>
              <a:t>Connaissances</a:t>
            </a:r>
          </a:p>
        </p:txBody>
      </p:sp>
      <p:sp>
        <p:nvSpPr>
          <p:cNvPr id="3" name="Rectangle 2"/>
          <p:cNvSpPr/>
          <p:nvPr/>
        </p:nvSpPr>
        <p:spPr>
          <a:xfrm>
            <a:off x="7664916" y="1420595"/>
            <a:ext cx="1234718" cy="769441"/>
          </a:xfrm>
          <a:prstGeom prst="rect">
            <a:avLst/>
          </a:prstGeom>
        </p:spPr>
        <p:txBody>
          <a:bodyPr wrap="square">
            <a:spAutoFit/>
          </a:bodyPr>
          <a:lstStyle/>
          <a:p>
            <a:pPr algn="r"/>
            <a:r>
              <a:rPr lang="fr-FR" sz="1100" dirty="0"/>
              <a:t>Relations entre les </a:t>
            </a:r>
            <a:r>
              <a:rPr lang="fr-FR" sz="1100" b="1" dirty="0"/>
              <a:t>compétences</a:t>
            </a:r>
            <a:r>
              <a:rPr lang="fr-FR" sz="1100" dirty="0"/>
              <a:t> et les </a:t>
            </a:r>
            <a:r>
              <a:rPr lang="fr-FR" sz="1100" b="1" dirty="0"/>
              <a:t>connaissances</a:t>
            </a:r>
            <a:r>
              <a:rPr lang="fr-FR" sz="1100" dirty="0"/>
              <a:t> associées</a:t>
            </a:r>
          </a:p>
        </p:txBody>
      </p:sp>
      <p:sp>
        <p:nvSpPr>
          <p:cNvPr id="29" name="Rectangle 28">
            <a:extLst>
              <a:ext uri="{FF2B5EF4-FFF2-40B4-BE49-F238E27FC236}">
                <a16:creationId xmlns:a16="http://schemas.microsoft.com/office/drawing/2014/main" id="{C2E70F5F-98E0-BC4B-AF4C-6B6B917566E0}"/>
              </a:ext>
            </a:extLst>
          </p:cNvPr>
          <p:cNvSpPr/>
          <p:nvPr/>
        </p:nvSpPr>
        <p:spPr>
          <a:xfrm>
            <a:off x="7719759" y="2617993"/>
            <a:ext cx="1159626" cy="4032702"/>
          </a:xfrm>
          <a:prstGeom prst="rect">
            <a:avLst/>
          </a:prstGeom>
          <a:solidFill>
            <a:schemeClr val="accent6">
              <a:alpha val="33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endParaRPr lang="fr-FR" b="1" dirty="0">
              <a:solidFill>
                <a:schemeClr val="bg1"/>
              </a:solidFill>
            </a:endParaRPr>
          </a:p>
        </p:txBody>
      </p:sp>
      <p:sp>
        <p:nvSpPr>
          <p:cNvPr id="4" name="Ellipse 3"/>
          <p:cNvSpPr/>
          <p:nvPr/>
        </p:nvSpPr>
        <p:spPr>
          <a:xfrm>
            <a:off x="6934199" y="3275610"/>
            <a:ext cx="310113" cy="31011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Ellipse 29"/>
          <p:cNvSpPr/>
          <p:nvPr/>
        </p:nvSpPr>
        <p:spPr>
          <a:xfrm>
            <a:off x="6507726" y="3275610"/>
            <a:ext cx="310113" cy="31011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Rectangle 30"/>
          <p:cNvSpPr/>
          <p:nvPr/>
        </p:nvSpPr>
        <p:spPr>
          <a:xfrm>
            <a:off x="5482687" y="1446352"/>
            <a:ext cx="1089898" cy="600164"/>
          </a:xfrm>
          <a:prstGeom prst="rect">
            <a:avLst/>
          </a:prstGeom>
        </p:spPr>
        <p:txBody>
          <a:bodyPr wrap="square">
            <a:spAutoFit/>
          </a:bodyPr>
          <a:lstStyle/>
          <a:p>
            <a:r>
              <a:rPr lang="fr-FR" sz="1100" dirty="0"/>
              <a:t>Compétence </a:t>
            </a:r>
            <a:r>
              <a:rPr lang="fr-FR" sz="1100" b="1" dirty="0"/>
              <a:t>abordée</a:t>
            </a:r>
            <a:r>
              <a:rPr lang="fr-FR" sz="1100" dirty="0"/>
              <a:t> dans la spécialité</a:t>
            </a:r>
          </a:p>
        </p:txBody>
      </p:sp>
      <p:sp>
        <p:nvSpPr>
          <p:cNvPr id="5" name="Forme libre 4"/>
          <p:cNvSpPr/>
          <p:nvPr/>
        </p:nvSpPr>
        <p:spPr>
          <a:xfrm>
            <a:off x="6086810" y="2110901"/>
            <a:ext cx="485775" cy="1209675"/>
          </a:xfrm>
          <a:custGeom>
            <a:avLst/>
            <a:gdLst>
              <a:gd name="connsiteX0" fmla="*/ 85926 w 85926"/>
              <a:gd name="connsiteY0" fmla="*/ 0 h 1371600"/>
              <a:gd name="connsiteX1" fmla="*/ 201 w 85926"/>
              <a:gd name="connsiteY1" fmla="*/ 523875 h 1371600"/>
              <a:gd name="connsiteX2" fmla="*/ 66876 w 85926"/>
              <a:gd name="connsiteY2" fmla="*/ 1371600 h 1371600"/>
              <a:gd name="connsiteX0" fmla="*/ 257211 w 257211"/>
              <a:gd name="connsiteY0" fmla="*/ 0 h 1371600"/>
              <a:gd name="connsiteX1" fmla="*/ 36 w 257211"/>
              <a:gd name="connsiteY1" fmla="*/ 752475 h 1371600"/>
              <a:gd name="connsiteX2" fmla="*/ 238161 w 25721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72480 w 424905"/>
              <a:gd name="connsiteY0" fmla="*/ 0 h 1333500"/>
              <a:gd name="connsiteX1" fmla="*/ 186780 w 424905"/>
              <a:gd name="connsiteY1" fmla="*/ 714375 h 1333500"/>
              <a:gd name="connsiteX2" fmla="*/ 424905 w 424905"/>
              <a:gd name="connsiteY2" fmla="*/ 1333500 h 1333500"/>
              <a:gd name="connsiteX0" fmla="*/ 0 w 352425"/>
              <a:gd name="connsiteY0" fmla="*/ 0 h 1333500"/>
              <a:gd name="connsiteX1" fmla="*/ 352425 w 352425"/>
              <a:gd name="connsiteY1" fmla="*/ 1333500 h 1333500"/>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Lst>
            <a:ahLst/>
            <a:cxnLst>
              <a:cxn ang="0">
                <a:pos x="connsiteX0" y="connsiteY0"/>
              </a:cxn>
              <a:cxn ang="0">
                <a:pos x="connsiteX1" y="connsiteY1"/>
              </a:cxn>
            </a:cxnLst>
            <a:rect l="l" t="t" r="r" b="b"/>
            <a:pathLst>
              <a:path w="485775" h="1209675">
                <a:moveTo>
                  <a:pt x="0" y="0"/>
                </a:moveTo>
                <a:cubicBezTo>
                  <a:pt x="228600" y="327025"/>
                  <a:pt x="200025" y="701675"/>
                  <a:pt x="485775" y="1209675"/>
                </a:cubicBezTo>
              </a:path>
            </a:pathLst>
          </a:custGeom>
          <a:noFill/>
          <a:ln w="28575">
            <a:solidFill>
              <a:srgbClr val="FF0000"/>
            </a:solidFill>
            <a:prstDash val="sysDash"/>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Rectangle 31"/>
          <p:cNvSpPr/>
          <p:nvPr/>
        </p:nvSpPr>
        <p:spPr>
          <a:xfrm>
            <a:off x="6563066" y="1429388"/>
            <a:ext cx="1192751" cy="769441"/>
          </a:xfrm>
          <a:prstGeom prst="rect">
            <a:avLst/>
          </a:prstGeom>
        </p:spPr>
        <p:txBody>
          <a:bodyPr wrap="square">
            <a:spAutoFit/>
          </a:bodyPr>
          <a:lstStyle/>
          <a:p>
            <a:r>
              <a:rPr lang="fr-FR" sz="1100" dirty="0"/>
              <a:t>Compétence </a:t>
            </a:r>
            <a:r>
              <a:rPr lang="fr-FR" sz="1100" b="1" dirty="0"/>
              <a:t>abordée et devra être évaluée </a:t>
            </a:r>
            <a:r>
              <a:rPr lang="fr-FR" sz="1100" dirty="0"/>
              <a:t>dans la spécialité</a:t>
            </a:r>
          </a:p>
        </p:txBody>
      </p:sp>
      <p:sp>
        <p:nvSpPr>
          <p:cNvPr id="33" name="Forme libre 32"/>
          <p:cNvSpPr/>
          <p:nvPr/>
        </p:nvSpPr>
        <p:spPr>
          <a:xfrm>
            <a:off x="7188335" y="2128598"/>
            <a:ext cx="244451" cy="1181100"/>
          </a:xfrm>
          <a:custGeom>
            <a:avLst/>
            <a:gdLst>
              <a:gd name="connsiteX0" fmla="*/ 85926 w 85926"/>
              <a:gd name="connsiteY0" fmla="*/ 0 h 1371600"/>
              <a:gd name="connsiteX1" fmla="*/ 201 w 85926"/>
              <a:gd name="connsiteY1" fmla="*/ 523875 h 1371600"/>
              <a:gd name="connsiteX2" fmla="*/ 66876 w 85926"/>
              <a:gd name="connsiteY2" fmla="*/ 1371600 h 1371600"/>
              <a:gd name="connsiteX0" fmla="*/ 257211 w 257211"/>
              <a:gd name="connsiteY0" fmla="*/ 0 h 1371600"/>
              <a:gd name="connsiteX1" fmla="*/ 36 w 257211"/>
              <a:gd name="connsiteY1" fmla="*/ 752475 h 1371600"/>
              <a:gd name="connsiteX2" fmla="*/ 238161 w 25721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72480 w 424905"/>
              <a:gd name="connsiteY0" fmla="*/ 0 h 1333500"/>
              <a:gd name="connsiteX1" fmla="*/ 186780 w 424905"/>
              <a:gd name="connsiteY1" fmla="*/ 714375 h 1333500"/>
              <a:gd name="connsiteX2" fmla="*/ 424905 w 424905"/>
              <a:gd name="connsiteY2" fmla="*/ 1333500 h 1333500"/>
              <a:gd name="connsiteX0" fmla="*/ 0 w 352425"/>
              <a:gd name="connsiteY0" fmla="*/ 0 h 1333500"/>
              <a:gd name="connsiteX1" fmla="*/ 352425 w 352425"/>
              <a:gd name="connsiteY1" fmla="*/ 1333500 h 1333500"/>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221071 w 278559"/>
              <a:gd name="connsiteY0" fmla="*/ 0 h 1181100"/>
              <a:gd name="connsiteX1" fmla="*/ 11521 w 278559"/>
              <a:gd name="connsiteY1" fmla="*/ 1181100 h 1181100"/>
              <a:gd name="connsiteX0" fmla="*/ 209550 w 286715"/>
              <a:gd name="connsiteY0" fmla="*/ 0 h 1181100"/>
              <a:gd name="connsiteX1" fmla="*/ 0 w 286715"/>
              <a:gd name="connsiteY1" fmla="*/ 1181100 h 1181100"/>
              <a:gd name="connsiteX0" fmla="*/ 209550 w 244451"/>
              <a:gd name="connsiteY0" fmla="*/ 0 h 1181100"/>
              <a:gd name="connsiteX1" fmla="*/ 0 w 244451"/>
              <a:gd name="connsiteY1" fmla="*/ 1181100 h 1181100"/>
            </a:gdLst>
            <a:ahLst/>
            <a:cxnLst>
              <a:cxn ang="0">
                <a:pos x="connsiteX0" y="connsiteY0"/>
              </a:cxn>
              <a:cxn ang="0">
                <a:pos x="connsiteX1" y="connsiteY1"/>
              </a:cxn>
            </a:cxnLst>
            <a:rect l="l" t="t" r="r" b="b"/>
            <a:pathLst>
              <a:path w="244451" h="1181100">
                <a:moveTo>
                  <a:pt x="209550" y="0"/>
                </a:moveTo>
                <a:cubicBezTo>
                  <a:pt x="333375" y="307975"/>
                  <a:pt x="95250" y="720725"/>
                  <a:pt x="0" y="1181100"/>
                </a:cubicBezTo>
              </a:path>
            </a:pathLst>
          </a:custGeom>
          <a:noFill/>
          <a:ln w="28575">
            <a:solidFill>
              <a:srgbClr val="FF0000"/>
            </a:solidFill>
            <a:prstDash val="sysDash"/>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Forme libre 33"/>
          <p:cNvSpPr/>
          <p:nvPr/>
        </p:nvSpPr>
        <p:spPr>
          <a:xfrm>
            <a:off x="8599144" y="2199285"/>
            <a:ext cx="270314" cy="1076325"/>
          </a:xfrm>
          <a:custGeom>
            <a:avLst/>
            <a:gdLst>
              <a:gd name="connsiteX0" fmla="*/ 85926 w 85926"/>
              <a:gd name="connsiteY0" fmla="*/ 0 h 1371600"/>
              <a:gd name="connsiteX1" fmla="*/ 201 w 85926"/>
              <a:gd name="connsiteY1" fmla="*/ 523875 h 1371600"/>
              <a:gd name="connsiteX2" fmla="*/ 66876 w 85926"/>
              <a:gd name="connsiteY2" fmla="*/ 1371600 h 1371600"/>
              <a:gd name="connsiteX0" fmla="*/ 257211 w 257211"/>
              <a:gd name="connsiteY0" fmla="*/ 0 h 1371600"/>
              <a:gd name="connsiteX1" fmla="*/ 36 w 257211"/>
              <a:gd name="connsiteY1" fmla="*/ 752475 h 1371600"/>
              <a:gd name="connsiteX2" fmla="*/ 238161 w 25721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72480 w 424905"/>
              <a:gd name="connsiteY0" fmla="*/ 0 h 1333500"/>
              <a:gd name="connsiteX1" fmla="*/ 186780 w 424905"/>
              <a:gd name="connsiteY1" fmla="*/ 714375 h 1333500"/>
              <a:gd name="connsiteX2" fmla="*/ 424905 w 424905"/>
              <a:gd name="connsiteY2" fmla="*/ 1333500 h 1333500"/>
              <a:gd name="connsiteX0" fmla="*/ 0 w 352425"/>
              <a:gd name="connsiteY0" fmla="*/ 0 h 1333500"/>
              <a:gd name="connsiteX1" fmla="*/ 352425 w 352425"/>
              <a:gd name="connsiteY1" fmla="*/ 1333500 h 1333500"/>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221071 w 278559"/>
              <a:gd name="connsiteY0" fmla="*/ 0 h 1181100"/>
              <a:gd name="connsiteX1" fmla="*/ 11521 w 278559"/>
              <a:gd name="connsiteY1" fmla="*/ 1181100 h 1181100"/>
              <a:gd name="connsiteX0" fmla="*/ 209550 w 286715"/>
              <a:gd name="connsiteY0" fmla="*/ 0 h 1181100"/>
              <a:gd name="connsiteX1" fmla="*/ 0 w 286715"/>
              <a:gd name="connsiteY1" fmla="*/ 1181100 h 1181100"/>
              <a:gd name="connsiteX0" fmla="*/ 209550 w 244451"/>
              <a:gd name="connsiteY0" fmla="*/ 0 h 1181100"/>
              <a:gd name="connsiteX1" fmla="*/ 0 w 244451"/>
              <a:gd name="connsiteY1" fmla="*/ 1181100 h 1181100"/>
              <a:gd name="connsiteX0" fmla="*/ 238125 w 270314"/>
              <a:gd name="connsiteY0" fmla="*/ 0 h 1076325"/>
              <a:gd name="connsiteX1" fmla="*/ 0 w 270314"/>
              <a:gd name="connsiteY1" fmla="*/ 1076325 h 1076325"/>
            </a:gdLst>
            <a:ahLst/>
            <a:cxnLst>
              <a:cxn ang="0">
                <a:pos x="connsiteX0" y="connsiteY0"/>
              </a:cxn>
              <a:cxn ang="0">
                <a:pos x="connsiteX1" y="connsiteY1"/>
              </a:cxn>
            </a:cxnLst>
            <a:rect l="l" t="t" r="r" b="b"/>
            <a:pathLst>
              <a:path w="270314" h="1076325">
                <a:moveTo>
                  <a:pt x="238125" y="0"/>
                </a:moveTo>
                <a:cubicBezTo>
                  <a:pt x="361950" y="307975"/>
                  <a:pt x="95250" y="615950"/>
                  <a:pt x="0" y="1076325"/>
                </a:cubicBezTo>
              </a:path>
            </a:pathLst>
          </a:custGeom>
          <a:noFill/>
          <a:ln w="28575">
            <a:solidFill>
              <a:srgbClr val="FF0000"/>
            </a:solidFill>
            <a:prstDash val="sysDash"/>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Ellipse 34"/>
          <p:cNvSpPr/>
          <p:nvPr/>
        </p:nvSpPr>
        <p:spPr>
          <a:xfrm>
            <a:off x="6507726" y="3638352"/>
            <a:ext cx="310113" cy="31011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p:cNvSpPr/>
          <p:nvPr/>
        </p:nvSpPr>
        <p:spPr>
          <a:xfrm>
            <a:off x="4252920" y="1450347"/>
            <a:ext cx="1272821" cy="600164"/>
          </a:xfrm>
          <a:prstGeom prst="rect">
            <a:avLst/>
          </a:prstGeom>
        </p:spPr>
        <p:txBody>
          <a:bodyPr wrap="square">
            <a:spAutoFit/>
          </a:bodyPr>
          <a:lstStyle/>
          <a:p>
            <a:r>
              <a:rPr lang="fr-FR" sz="1100" dirty="0"/>
              <a:t>Compétence</a:t>
            </a:r>
          </a:p>
          <a:p>
            <a:r>
              <a:rPr lang="fr-FR" sz="1100" b="1" dirty="0"/>
              <a:t>non abordée</a:t>
            </a:r>
          </a:p>
          <a:p>
            <a:r>
              <a:rPr lang="fr-FR" sz="1100" dirty="0"/>
              <a:t>dans la spécialité</a:t>
            </a:r>
          </a:p>
        </p:txBody>
      </p:sp>
      <p:sp>
        <p:nvSpPr>
          <p:cNvPr id="37" name="Forme libre 36"/>
          <p:cNvSpPr/>
          <p:nvPr/>
        </p:nvSpPr>
        <p:spPr>
          <a:xfrm>
            <a:off x="5105955" y="2089251"/>
            <a:ext cx="1381125" cy="1676400"/>
          </a:xfrm>
          <a:custGeom>
            <a:avLst/>
            <a:gdLst>
              <a:gd name="connsiteX0" fmla="*/ 85926 w 85926"/>
              <a:gd name="connsiteY0" fmla="*/ 0 h 1371600"/>
              <a:gd name="connsiteX1" fmla="*/ 201 w 85926"/>
              <a:gd name="connsiteY1" fmla="*/ 523875 h 1371600"/>
              <a:gd name="connsiteX2" fmla="*/ 66876 w 85926"/>
              <a:gd name="connsiteY2" fmla="*/ 1371600 h 1371600"/>
              <a:gd name="connsiteX0" fmla="*/ 257211 w 257211"/>
              <a:gd name="connsiteY0" fmla="*/ 0 h 1371600"/>
              <a:gd name="connsiteX1" fmla="*/ 36 w 257211"/>
              <a:gd name="connsiteY1" fmla="*/ 752475 h 1371600"/>
              <a:gd name="connsiteX2" fmla="*/ 238161 w 25721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257241 w 257241"/>
              <a:gd name="connsiteY0" fmla="*/ 0 h 1371600"/>
              <a:gd name="connsiteX1" fmla="*/ 66 w 257241"/>
              <a:gd name="connsiteY1" fmla="*/ 752475 h 1371600"/>
              <a:gd name="connsiteX2" fmla="*/ 238191 w 257241"/>
              <a:gd name="connsiteY2" fmla="*/ 1371600 h 1371600"/>
              <a:gd name="connsiteX0" fmla="*/ 72480 w 424905"/>
              <a:gd name="connsiteY0" fmla="*/ 0 h 1333500"/>
              <a:gd name="connsiteX1" fmla="*/ 186780 w 424905"/>
              <a:gd name="connsiteY1" fmla="*/ 714375 h 1333500"/>
              <a:gd name="connsiteX2" fmla="*/ 424905 w 424905"/>
              <a:gd name="connsiteY2" fmla="*/ 1333500 h 1333500"/>
              <a:gd name="connsiteX0" fmla="*/ 0 w 352425"/>
              <a:gd name="connsiteY0" fmla="*/ 0 h 1333500"/>
              <a:gd name="connsiteX1" fmla="*/ 352425 w 352425"/>
              <a:gd name="connsiteY1" fmla="*/ 1333500 h 1333500"/>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485775"/>
              <a:gd name="connsiteY0" fmla="*/ 0 h 1209675"/>
              <a:gd name="connsiteX1" fmla="*/ 485775 w 485775"/>
              <a:gd name="connsiteY1" fmla="*/ 1209675 h 1209675"/>
              <a:gd name="connsiteX0" fmla="*/ 0 w 1514475"/>
              <a:gd name="connsiteY0" fmla="*/ 0 h 1800225"/>
              <a:gd name="connsiteX1" fmla="*/ 1514475 w 1514475"/>
              <a:gd name="connsiteY1" fmla="*/ 1800225 h 1800225"/>
              <a:gd name="connsiteX0" fmla="*/ 0 w 1514475"/>
              <a:gd name="connsiteY0" fmla="*/ 0 h 1800225"/>
              <a:gd name="connsiteX1" fmla="*/ 1514475 w 1514475"/>
              <a:gd name="connsiteY1" fmla="*/ 1800225 h 1800225"/>
              <a:gd name="connsiteX0" fmla="*/ 0 w 1381125"/>
              <a:gd name="connsiteY0" fmla="*/ 0 h 1676400"/>
              <a:gd name="connsiteX1" fmla="*/ 1381125 w 1381125"/>
              <a:gd name="connsiteY1" fmla="*/ 1676400 h 1676400"/>
            </a:gdLst>
            <a:ahLst/>
            <a:cxnLst>
              <a:cxn ang="0">
                <a:pos x="connsiteX0" y="connsiteY0"/>
              </a:cxn>
              <a:cxn ang="0">
                <a:pos x="connsiteX1" y="connsiteY1"/>
              </a:cxn>
            </a:cxnLst>
            <a:rect l="l" t="t" r="r" b="b"/>
            <a:pathLst>
              <a:path w="1381125" h="1676400">
                <a:moveTo>
                  <a:pt x="0" y="0"/>
                </a:moveTo>
                <a:cubicBezTo>
                  <a:pt x="228600" y="327025"/>
                  <a:pt x="600075" y="1130300"/>
                  <a:pt x="1381125" y="1676400"/>
                </a:cubicBezTo>
              </a:path>
            </a:pathLst>
          </a:custGeom>
          <a:noFill/>
          <a:ln w="28575">
            <a:solidFill>
              <a:srgbClr val="FF0000"/>
            </a:solidFill>
            <a:prstDash val="sysDash"/>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2633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graphicFrame>
        <p:nvGraphicFramePr>
          <p:cNvPr id="6" name="Objet 5"/>
          <p:cNvGraphicFramePr>
            <a:graphicFrameLocks noChangeAspect="1"/>
          </p:cNvGraphicFramePr>
          <p:nvPr>
            <p:extLst>
              <p:ext uri="{D42A27DB-BD31-4B8C-83A1-F6EECF244321}">
                <p14:modId xmlns:p14="http://schemas.microsoft.com/office/powerpoint/2010/main" val="3788156830"/>
              </p:ext>
            </p:extLst>
          </p:nvPr>
        </p:nvGraphicFramePr>
        <p:xfrm>
          <a:off x="242931" y="2148721"/>
          <a:ext cx="8571600" cy="1128990"/>
        </p:xfrm>
        <a:graphic>
          <a:graphicData uri="http://schemas.openxmlformats.org/presentationml/2006/ole">
            <mc:AlternateContent xmlns:mc="http://schemas.openxmlformats.org/markup-compatibility/2006">
              <mc:Choice xmlns:v="urn:schemas-microsoft-com:vml" Requires="v">
                <p:oleObj spid="_x0000_s2536" name="Document" r:id="rId4" imgW="9740900" imgH="1282700" progId="Word.Document.12">
                  <p:embed/>
                </p:oleObj>
              </mc:Choice>
              <mc:Fallback>
                <p:oleObj name="Document" r:id="rId4" imgW="9740900" imgH="1282700" progId="Word.Document.12">
                  <p:embed/>
                  <p:pic>
                    <p:nvPicPr>
                      <p:cNvPr id="0" name=""/>
                      <p:cNvPicPr/>
                      <p:nvPr/>
                    </p:nvPicPr>
                    <p:blipFill>
                      <a:blip r:embed="rId5"/>
                      <a:stretch>
                        <a:fillRect/>
                      </a:stretch>
                    </p:blipFill>
                    <p:spPr>
                      <a:xfrm>
                        <a:off x="242931" y="2148721"/>
                        <a:ext cx="8571600" cy="1128990"/>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8D89AFB3-2A21-484E-B204-F60F59940420}"/>
              </a:ext>
            </a:extLst>
          </p:cNvPr>
          <p:cNvSpPr/>
          <p:nvPr/>
        </p:nvSpPr>
        <p:spPr>
          <a:xfrm>
            <a:off x="6201830" y="367190"/>
            <a:ext cx="2860786" cy="77488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400" dirty="0">
                <a:solidFill>
                  <a:schemeClr val="bg1"/>
                </a:solidFill>
                <a:latin typeface="Calibri" panose="020F0502020204030204" pitchFamily="34" charset="0"/>
                <a:ea typeface="Calibri" panose="020F0502020204030204" pitchFamily="34" charset="0"/>
                <a:cs typeface="ArialMT"/>
              </a:rPr>
              <a:t>Une écriture globalisée en 6 chapitres, avec des connaissances réparties dans les spécialités.</a:t>
            </a:r>
          </a:p>
        </p:txBody>
      </p:sp>
      <p:sp>
        <p:nvSpPr>
          <p:cNvPr id="8" name="Rectangle 7">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9" name="Rectangle 8">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0" name="Rectangle 9">
            <a:extLst>
              <a:ext uri="{FF2B5EF4-FFF2-40B4-BE49-F238E27FC236}">
                <a16:creationId xmlns:a16="http://schemas.microsoft.com/office/drawing/2014/main" id="{05193CC9-1ACD-5043-B4C2-6944FCD946FE}"/>
              </a:ext>
            </a:extLst>
          </p:cNvPr>
          <p:cNvSpPr/>
          <p:nvPr/>
        </p:nvSpPr>
        <p:spPr>
          <a:xfrm>
            <a:off x="1149928" y="363655"/>
            <a:ext cx="4460077"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Le programme des connaissances associées</a:t>
            </a:r>
          </a:p>
        </p:txBody>
      </p:sp>
      <p:sp>
        <p:nvSpPr>
          <p:cNvPr id="11" name="Rectangle 10">
            <a:extLst>
              <a:ext uri="{FF2B5EF4-FFF2-40B4-BE49-F238E27FC236}">
                <a16:creationId xmlns:a16="http://schemas.microsoft.com/office/drawing/2014/main" id="{FBB44C79-D56B-E849-A091-DCC5F3396F7C}"/>
              </a:ext>
            </a:extLst>
          </p:cNvPr>
          <p:cNvSpPr/>
          <p:nvPr/>
        </p:nvSpPr>
        <p:spPr>
          <a:xfrm>
            <a:off x="5927281" y="367188"/>
            <a:ext cx="282205" cy="776055"/>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12" name="Rectangle 11">
            <a:extLst>
              <a:ext uri="{FF2B5EF4-FFF2-40B4-BE49-F238E27FC236}">
                <a16:creationId xmlns:a16="http://schemas.microsoft.com/office/drawing/2014/main" id="{8D89AFB3-2A21-484E-B204-F60F59940420}"/>
              </a:ext>
            </a:extLst>
          </p:cNvPr>
          <p:cNvSpPr/>
          <p:nvPr/>
        </p:nvSpPr>
        <p:spPr>
          <a:xfrm>
            <a:off x="2261906" y="855243"/>
            <a:ext cx="288000"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3" name="Rectangle 12">
            <a:extLst>
              <a:ext uri="{FF2B5EF4-FFF2-40B4-BE49-F238E27FC236}">
                <a16:creationId xmlns:a16="http://schemas.microsoft.com/office/drawing/2014/main" id="{FB4608C7-81CA-B34D-A8A3-33F93E051265}"/>
              </a:ext>
            </a:extLst>
          </p:cNvPr>
          <p:cNvSpPr/>
          <p:nvPr/>
        </p:nvSpPr>
        <p:spPr>
          <a:xfrm>
            <a:off x="1829488" y="85524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4" name="Rectangle 13">
            <a:extLst>
              <a:ext uri="{FF2B5EF4-FFF2-40B4-BE49-F238E27FC236}">
                <a16:creationId xmlns:a16="http://schemas.microsoft.com/office/drawing/2014/main" id="{0430AE9A-F6EC-664D-91D7-CF921B9A4366}"/>
              </a:ext>
            </a:extLst>
          </p:cNvPr>
          <p:cNvSpPr/>
          <p:nvPr/>
        </p:nvSpPr>
        <p:spPr>
          <a:xfrm>
            <a:off x="1" y="854073"/>
            <a:ext cx="1685070"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graphicFrame>
        <p:nvGraphicFramePr>
          <p:cNvPr id="3" name="Objet 2"/>
          <p:cNvGraphicFramePr>
            <a:graphicFrameLocks noChangeAspect="1"/>
          </p:cNvGraphicFramePr>
          <p:nvPr>
            <p:extLst>
              <p:ext uri="{D42A27DB-BD31-4B8C-83A1-F6EECF244321}">
                <p14:modId xmlns:p14="http://schemas.microsoft.com/office/powerpoint/2010/main" val="3048250034"/>
              </p:ext>
            </p:extLst>
          </p:nvPr>
        </p:nvGraphicFramePr>
        <p:xfrm>
          <a:off x="235812" y="3059783"/>
          <a:ext cx="8578719" cy="2282593"/>
        </p:xfrm>
        <a:graphic>
          <a:graphicData uri="http://schemas.openxmlformats.org/presentationml/2006/ole">
            <mc:AlternateContent xmlns:mc="http://schemas.openxmlformats.org/markup-compatibility/2006">
              <mc:Choice xmlns:v="urn:schemas-microsoft-com:vml" Requires="v">
                <p:oleObj spid="_x0000_s2537" name="Document" r:id="rId6" imgW="9740900" imgH="2565400" progId="Word.Document.12">
                  <p:embed/>
                </p:oleObj>
              </mc:Choice>
              <mc:Fallback>
                <p:oleObj name="Document" r:id="rId6" imgW="9740900" imgH="2565400" progId="Word.Document.12">
                  <p:embed/>
                  <p:pic>
                    <p:nvPicPr>
                      <p:cNvPr id="0" name=""/>
                      <p:cNvPicPr/>
                      <p:nvPr/>
                    </p:nvPicPr>
                    <p:blipFill>
                      <a:blip r:embed="rId7"/>
                      <a:stretch>
                        <a:fillRect/>
                      </a:stretch>
                    </p:blipFill>
                    <p:spPr>
                      <a:xfrm>
                        <a:off x="235812" y="3059783"/>
                        <a:ext cx="8578719" cy="2282593"/>
                      </a:xfrm>
                      <a:prstGeom prst="rect">
                        <a:avLst/>
                      </a:prstGeom>
                    </p:spPr>
                  </p:pic>
                </p:oleObj>
              </mc:Fallback>
            </mc:AlternateContent>
          </a:graphicData>
        </a:graphic>
      </p:graphicFrame>
      <p:graphicFrame>
        <p:nvGraphicFramePr>
          <p:cNvPr id="4" name="Objet 3"/>
          <p:cNvGraphicFramePr>
            <a:graphicFrameLocks noChangeAspect="1"/>
          </p:cNvGraphicFramePr>
          <p:nvPr>
            <p:extLst>
              <p:ext uri="{D42A27DB-BD31-4B8C-83A1-F6EECF244321}">
                <p14:modId xmlns:p14="http://schemas.microsoft.com/office/powerpoint/2010/main" val="1171520951"/>
              </p:ext>
            </p:extLst>
          </p:nvPr>
        </p:nvGraphicFramePr>
        <p:xfrm>
          <a:off x="235812" y="5172407"/>
          <a:ext cx="8578719" cy="934366"/>
        </p:xfrm>
        <a:graphic>
          <a:graphicData uri="http://schemas.openxmlformats.org/presentationml/2006/ole">
            <mc:AlternateContent xmlns:mc="http://schemas.openxmlformats.org/markup-compatibility/2006">
              <mc:Choice xmlns:v="urn:schemas-microsoft-com:vml" Requires="v">
                <p:oleObj spid="_x0000_s2538" name="Document" r:id="rId8" imgW="9740900" imgH="939800" progId="Word.Document.12">
                  <p:embed/>
                </p:oleObj>
              </mc:Choice>
              <mc:Fallback>
                <p:oleObj name="Document" r:id="rId8" imgW="9740900" imgH="939800" progId="Word.Document.12">
                  <p:embed/>
                  <p:pic>
                    <p:nvPicPr>
                      <p:cNvPr id="0" name=""/>
                      <p:cNvPicPr/>
                      <p:nvPr/>
                    </p:nvPicPr>
                    <p:blipFill>
                      <a:blip r:embed="rId9"/>
                      <a:stretch>
                        <a:fillRect/>
                      </a:stretch>
                    </p:blipFill>
                    <p:spPr>
                      <a:xfrm>
                        <a:off x="235812" y="5172407"/>
                        <a:ext cx="8578719" cy="934366"/>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8FCFB7E9-AD76-E34F-9276-44C38BFE0B43}"/>
              </a:ext>
            </a:extLst>
          </p:cNvPr>
          <p:cNvSpPr/>
          <p:nvPr/>
        </p:nvSpPr>
        <p:spPr>
          <a:xfrm>
            <a:off x="4109350" y="1547349"/>
            <a:ext cx="1800000" cy="4225158"/>
          </a:xfrm>
          <a:prstGeom prst="rect">
            <a:avLst/>
          </a:prstGeom>
          <a:solidFill>
            <a:srgbClr val="31859C">
              <a:alpha val="40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sz="1200" b="1" dirty="0">
                <a:solidFill>
                  <a:schemeClr val="tx1"/>
                </a:solidFill>
              </a:rPr>
              <a:t>Affectations des connaissances associées</a:t>
            </a:r>
          </a:p>
        </p:txBody>
      </p:sp>
      <p:sp>
        <p:nvSpPr>
          <p:cNvPr id="31" name="Rectangle 30">
            <a:extLst>
              <a:ext uri="{FF2B5EF4-FFF2-40B4-BE49-F238E27FC236}">
                <a16:creationId xmlns:a16="http://schemas.microsoft.com/office/drawing/2014/main" id="{C2E70F5F-98E0-BC4B-AF4C-6B6B917566E0}"/>
              </a:ext>
            </a:extLst>
          </p:cNvPr>
          <p:cNvSpPr/>
          <p:nvPr/>
        </p:nvSpPr>
        <p:spPr>
          <a:xfrm>
            <a:off x="4110061" y="1288067"/>
            <a:ext cx="1817219" cy="23549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200" b="1" dirty="0">
                <a:solidFill>
                  <a:schemeClr val="bg1"/>
                </a:solidFill>
              </a:rPr>
              <a:t>Spécialités</a:t>
            </a:r>
          </a:p>
        </p:txBody>
      </p:sp>
      <p:sp>
        <p:nvSpPr>
          <p:cNvPr id="32" name="Rectangle 31">
            <a:extLst>
              <a:ext uri="{FF2B5EF4-FFF2-40B4-BE49-F238E27FC236}">
                <a16:creationId xmlns:a16="http://schemas.microsoft.com/office/drawing/2014/main" id="{8FCFB7E9-AD76-E34F-9276-44C38BFE0B43}"/>
              </a:ext>
            </a:extLst>
          </p:cNvPr>
          <p:cNvSpPr/>
          <p:nvPr/>
        </p:nvSpPr>
        <p:spPr>
          <a:xfrm>
            <a:off x="3005701" y="1547349"/>
            <a:ext cx="1080000" cy="4218195"/>
          </a:xfrm>
          <a:prstGeom prst="rect">
            <a:avLst/>
          </a:prstGeom>
          <a:solidFill>
            <a:schemeClr val="accent4">
              <a:lumMod val="60000"/>
              <a:lumOff val="40000"/>
              <a:alpha val="4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sz="1200" b="1" dirty="0">
                <a:solidFill>
                  <a:schemeClr val="tx1"/>
                </a:solidFill>
              </a:rPr>
              <a:t>Liens avec les chapitres</a:t>
            </a:r>
            <a:br>
              <a:rPr lang="fr-FR" sz="1200" b="1" dirty="0">
                <a:solidFill>
                  <a:schemeClr val="tx1"/>
                </a:solidFill>
              </a:rPr>
            </a:br>
            <a:r>
              <a:rPr lang="fr-FR" sz="1200" b="1" dirty="0">
                <a:solidFill>
                  <a:schemeClr val="tx1"/>
                </a:solidFill>
              </a:rPr>
              <a:t>PC - Math</a:t>
            </a:r>
          </a:p>
        </p:txBody>
      </p:sp>
      <p:sp>
        <p:nvSpPr>
          <p:cNvPr id="33" name="Rectangle 32">
            <a:extLst>
              <a:ext uri="{FF2B5EF4-FFF2-40B4-BE49-F238E27FC236}">
                <a16:creationId xmlns:a16="http://schemas.microsoft.com/office/drawing/2014/main" id="{C2E70F5F-98E0-BC4B-AF4C-6B6B917566E0}"/>
              </a:ext>
            </a:extLst>
          </p:cNvPr>
          <p:cNvSpPr/>
          <p:nvPr/>
        </p:nvSpPr>
        <p:spPr>
          <a:xfrm>
            <a:off x="4206746" y="3684013"/>
            <a:ext cx="1623848" cy="23549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200" b="1" dirty="0">
                <a:solidFill>
                  <a:schemeClr val="bg1"/>
                </a:solidFill>
              </a:rPr>
              <a:t>Niveau taxonomique</a:t>
            </a:r>
          </a:p>
        </p:txBody>
      </p:sp>
      <p:cxnSp>
        <p:nvCxnSpPr>
          <p:cNvPr id="24" name="Connecteur droit avec flèche 23"/>
          <p:cNvCxnSpPr/>
          <p:nvPr/>
        </p:nvCxnSpPr>
        <p:spPr>
          <a:xfrm flipV="1">
            <a:off x="5135328" y="3396953"/>
            <a:ext cx="0" cy="286429"/>
          </a:xfrm>
          <a:prstGeom prst="straightConnector1">
            <a:avLst/>
          </a:prstGeom>
          <a:ln>
            <a:solidFill>
              <a:schemeClr val="accent2"/>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C2E70F5F-98E0-BC4B-AF4C-6B6B917566E0}"/>
              </a:ext>
            </a:extLst>
          </p:cNvPr>
          <p:cNvSpPr/>
          <p:nvPr/>
        </p:nvSpPr>
        <p:spPr>
          <a:xfrm>
            <a:off x="3638551" y="2519214"/>
            <a:ext cx="2265392" cy="427052"/>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000" b="1" dirty="0">
                <a:solidFill>
                  <a:schemeClr val="bg1"/>
                </a:solidFill>
              </a:rPr>
              <a:t>Connaissance abordée en IT et prolongées pour tout le monde en 2I2D</a:t>
            </a:r>
          </a:p>
        </p:txBody>
      </p:sp>
      <p:sp>
        <p:nvSpPr>
          <p:cNvPr id="19" name="Rectangle 18">
            <a:extLst>
              <a:ext uri="{FF2B5EF4-FFF2-40B4-BE49-F238E27FC236}">
                <a16:creationId xmlns:a16="http://schemas.microsoft.com/office/drawing/2014/main" id="{C2E70F5F-98E0-BC4B-AF4C-6B6B917566E0}"/>
              </a:ext>
            </a:extLst>
          </p:cNvPr>
          <p:cNvSpPr/>
          <p:nvPr/>
        </p:nvSpPr>
        <p:spPr>
          <a:xfrm>
            <a:off x="3638552" y="4083231"/>
            <a:ext cx="2288730" cy="483811"/>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000" b="1" dirty="0">
                <a:solidFill>
                  <a:schemeClr val="bg1"/>
                </a:solidFill>
              </a:rPr>
              <a:t>Connaissance abordée en I2D et prolongées pour 2 ES en 2I2D</a:t>
            </a:r>
          </a:p>
        </p:txBody>
      </p:sp>
      <p:sp>
        <p:nvSpPr>
          <p:cNvPr id="20" name="Rectangle 19">
            <a:extLst>
              <a:ext uri="{FF2B5EF4-FFF2-40B4-BE49-F238E27FC236}">
                <a16:creationId xmlns:a16="http://schemas.microsoft.com/office/drawing/2014/main" id="{C2E70F5F-98E0-BC4B-AF4C-6B6B917566E0}"/>
              </a:ext>
            </a:extLst>
          </p:cNvPr>
          <p:cNvSpPr/>
          <p:nvPr/>
        </p:nvSpPr>
        <p:spPr>
          <a:xfrm>
            <a:off x="3638552" y="5707522"/>
            <a:ext cx="2288729" cy="458600"/>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000" b="1" dirty="0">
                <a:solidFill>
                  <a:schemeClr val="bg1"/>
                </a:solidFill>
              </a:rPr>
              <a:t>Connaissance abordée en I2D et prolongée pour un seul ES en 2I2D</a:t>
            </a:r>
          </a:p>
        </p:txBody>
      </p:sp>
    </p:spTree>
    <p:extLst>
      <p:ext uri="{BB962C8B-B14F-4D97-AF65-F5344CB8AC3E}">
        <p14:creationId xmlns:p14="http://schemas.microsoft.com/office/powerpoint/2010/main" val="4252187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24188" y="3158061"/>
            <a:ext cx="1072351" cy="509860"/>
          </a:xfrm>
          <a:prstGeom prst="rect">
            <a:avLst/>
          </a:prstGeom>
          <a:noFill/>
        </p:spPr>
      </p:pic>
      <p:sp>
        <p:nvSpPr>
          <p:cNvPr id="28" name="Rectangle 27">
            <a:extLst>
              <a:ext uri="{FF2B5EF4-FFF2-40B4-BE49-F238E27FC236}">
                <a16:creationId xmlns:a16="http://schemas.microsoft.com/office/drawing/2014/main" id="{0479FE82-E4D5-404A-B118-B4904E3DA63C}"/>
              </a:ext>
            </a:extLst>
          </p:cNvPr>
          <p:cNvSpPr/>
          <p:nvPr/>
        </p:nvSpPr>
        <p:spPr>
          <a:xfrm>
            <a:off x="1149928" y="363653"/>
            <a:ext cx="4852666" cy="360064"/>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Évolution des espaces d’enseignement</a:t>
            </a:r>
          </a:p>
        </p:txBody>
      </p:sp>
      <p:sp>
        <p:nvSpPr>
          <p:cNvPr id="14" name="Rectangle 13">
            <a:extLst>
              <a:ext uri="{FF2B5EF4-FFF2-40B4-BE49-F238E27FC236}">
                <a16:creationId xmlns:a16="http://schemas.microsoft.com/office/drawing/2014/main" id="{209A1FCE-0B25-3B46-BD99-4B5EC44FDAED}"/>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5" name="Rectangle 14">
            <a:extLst>
              <a:ext uri="{FF2B5EF4-FFF2-40B4-BE49-F238E27FC236}">
                <a16:creationId xmlns:a16="http://schemas.microsoft.com/office/drawing/2014/main" id="{FA08C145-51AD-1D4B-BA65-D20A7D0396BC}"/>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61" name="Rectangle 60">
            <a:extLst>
              <a:ext uri="{FF2B5EF4-FFF2-40B4-BE49-F238E27FC236}">
                <a16:creationId xmlns:a16="http://schemas.microsoft.com/office/drawing/2014/main" id="{2A6F0E04-9E0F-2C43-A855-C6DB9994C1A9}"/>
              </a:ext>
            </a:extLst>
          </p:cNvPr>
          <p:cNvSpPr/>
          <p:nvPr/>
        </p:nvSpPr>
        <p:spPr>
          <a:xfrm>
            <a:off x="80537" y="1803010"/>
            <a:ext cx="1699446" cy="1150154"/>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t>Laboratoire AC</a:t>
            </a:r>
          </a:p>
        </p:txBody>
      </p:sp>
      <p:sp>
        <p:nvSpPr>
          <p:cNvPr id="62" name="Rectangle 61">
            <a:extLst>
              <a:ext uri="{FF2B5EF4-FFF2-40B4-BE49-F238E27FC236}">
                <a16:creationId xmlns:a16="http://schemas.microsoft.com/office/drawing/2014/main" id="{2A6F0E04-9E0F-2C43-A855-C6DB9994C1A9}"/>
              </a:ext>
            </a:extLst>
          </p:cNvPr>
          <p:cNvSpPr/>
          <p:nvPr/>
        </p:nvSpPr>
        <p:spPr>
          <a:xfrm>
            <a:off x="80537" y="4029715"/>
            <a:ext cx="1699446" cy="1150154"/>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t>Laboratoire EE</a:t>
            </a:r>
          </a:p>
        </p:txBody>
      </p:sp>
      <p:sp>
        <p:nvSpPr>
          <p:cNvPr id="63" name="Rectangle 62">
            <a:extLst>
              <a:ext uri="{FF2B5EF4-FFF2-40B4-BE49-F238E27FC236}">
                <a16:creationId xmlns:a16="http://schemas.microsoft.com/office/drawing/2014/main" id="{2A6F0E04-9E0F-2C43-A855-C6DB9994C1A9}"/>
              </a:ext>
            </a:extLst>
          </p:cNvPr>
          <p:cNvSpPr/>
          <p:nvPr/>
        </p:nvSpPr>
        <p:spPr>
          <a:xfrm>
            <a:off x="1835595" y="1803010"/>
            <a:ext cx="1699446" cy="115015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t>Laboratoire ITEC</a:t>
            </a:r>
          </a:p>
        </p:txBody>
      </p:sp>
      <p:sp>
        <p:nvSpPr>
          <p:cNvPr id="64" name="Rectangle 63">
            <a:extLst>
              <a:ext uri="{FF2B5EF4-FFF2-40B4-BE49-F238E27FC236}">
                <a16:creationId xmlns:a16="http://schemas.microsoft.com/office/drawing/2014/main" id="{2A6F0E04-9E0F-2C43-A855-C6DB9994C1A9}"/>
              </a:ext>
            </a:extLst>
          </p:cNvPr>
          <p:cNvSpPr/>
          <p:nvPr/>
        </p:nvSpPr>
        <p:spPr>
          <a:xfrm>
            <a:off x="1835595" y="4029715"/>
            <a:ext cx="1699446" cy="1150154"/>
          </a:xfrm>
          <a:prstGeom prst="rect">
            <a:avLst/>
          </a:prstGeom>
          <a:solidFill>
            <a:srgbClr val="93C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t>Laboratoire SIN</a:t>
            </a:r>
          </a:p>
        </p:txBody>
      </p:sp>
      <p:sp>
        <p:nvSpPr>
          <p:cNvPr id="69" name="Rectangle 68">
            <a:extLst>
              <a:ext uri="{FF2B5EF4-FFF2-40B4-BE49-F238E27FC236}">
                <a16:creationId xmlns:a16="http://schemas.microsoft.com/office/drawing/2014/main" id="{0DCD751C-7A73-ED44-B35F-A7C24598CB25}"/>
              </a:ext>
            </a:extLst>
          </p:cNvPr>
          <p:cNvSpPr/>
          <p:nvPr/>
        </p:nvSpPr>
        <p:spPr>
          <a:xfrm>
            <a:off x="80537" y="3049326"/>
            <a:ext cx="3454504" cy="913853"/>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a:t>Laboratoire d’ETT</a:t>
            </a:r>
          </a:p>
        </p:txBody>
      </p:sp>
      <p:sp>
        <p:nvSpPr>
          <p:cNvPr id="2" name="Flèche droite 1"/>
          <p:cNvSpPr/>
          <p:nvPr/>
        </p:nvSpPr>
        <p:spPr>
          <a:xfrm>
            <a:off x="3982087" y="2955535"/>
            <a:ext cx="1367184" cy="923511"/>
          </a:xfrm>
          <a:prstGeom prst="rightArrow">
            <a:avLst/>
          </a:prstGeom>
          <a:solidFill>
            <a:schemeClr val="accent3">
              <a:lumMod val="75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FBB8739E-3C44-F54A-A2E9-DC13B14CA9F4}"/>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7" name="Rectangle 16">
            <a:extLst>
              <a:ext uri="{FF2B5EF4-FFF2-40B4-BE49-F238E27FC236}">
                <a16:creationId xmlns:a16="http://schemas.microsoft.com/office/drawing/2014/main" id="{C0DF2CD4-4D16-B141-8AE3-4D30888A5876}"/>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grpSp>
        <p:nvGrpSpPr>
          <p:cNvPr id="8" name="Grouper 7"/>
          <p:cNvGrpSpPr/>
          <p:nvPr/>
        </p:nvGrpSpPr>
        <p:grpSpPr>
          <a:xfrm>
            <a:off x="5489889" y="1677011"/>
            <a:ext cx="3661036" cy="3605164"/>
            <a:chOff x="5489889" y="1677011"/>
            <a:chExt cx="3661036" cy="3605164"/>
          </a:xfrm>
        </p:grpSpPr>
        <p:grpSp>
          <p:nvGrpSpPr>
            <p:cNvPr id="18" name="Groupe 3"/>
            <p:cNvGrpSpPr/>
            <p:nvPr/>
          </p:nvGrpSpPr>
          <p:grpSpPr>
            <a:xfrm>
              <a:off x="5489889" y="1677011"/>
              <a:ext cx="3661036" cy="3605164"/>
              <a:chOff x="2763375" y="1634230"/>
              <a:chExt cx="3661036" cy="3605164"/>
            </a:xfrm>
          </p:grpSpPr>
          <p:grpSp>
            <p:nvGrpSpPr>
              <p:cNvPr id="19" name="Groupe 4"/>
              <p:cNvGrpSpPr/>
              <p:nvPr/>
            </p:nvGrpSpPr>
            <p:grpSpPr>
              <a:xfrm>
                <a:off x="2763375" y="1634230"/>
                <a:ext cx="3661036" cy="3605164"/>
                <a:chOff x="2726431" y="1588050"/>
                <a:chExt cx="3661036" cy="3605164"/>
              </a:xfrm>
            </p:grpSpPr>
            <p:sp>
              <p:nvSpPr>
                <p:cNvPr id="21" name="Arc plein 20"/>
                <p:cNvSpPr>
                  <a:spLocks noChangeAspect="1"/>
                </p:cNvSpPr>
                <p:nvPr/>
              </p:nvSpPr>
              <p:spPr>
                <a:xfrm>
                  <a:off x="2726431" y="1588050"/>
                  <a:ext cx="3661036" cy="3605164"/>
                </a:xfrm>
                <a:prstGeom prst="blockArc">
                  <a:avLst>
                    <a:gd name="adj1" fmla="val 6282324"/>
                    <a:gd name="adj2" fmla="val 21074514"/>
                    <a:gd name="adj3" fmla="val 15825"/>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22" name="Arc plein 21"/>
                <p:cNvSpPr>
                  <a:spLocks noChangeAspect="1"/>
                </p:cNvSpPr>
                <p:nvPr/>
              </p:nvSpPr>
              <p:spPr>
                <a:xfrm>
                  <a:off x="3300103" y="2116683"/>
                  <a:ext cx="2558550" cy="2519502"/>
                </a:xfrm>
                <a:prstGeom prst="blockArc">
                  <a:avLst>
                    <a:gd name="adj1" fmla="val 6312653"/>
                    <a:gd name="adj2" fmla="val 12019218"/>
                    <a:gd name="adj3" fmla="val 16297"/>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23" name="Arc plein 22"/>
                <p:cNvSpPr>
                  <a:spLocks noChangeAspect="1"/>
                </p:cNvSpPr>
                <p:nvPr/>
              </p:nvSpPr>
              <p:spPr>
                <a:xfrm>
                  <a:off x="3708616" y="2546777"/>
                  <a:ext cx="1681664" cy="1656000"/>
                </a:xfrm>
                <a:prstGeom prst="blockArc">
                  <a:avLst>
                    <a:gd name="adj1" fmla="val 7533416"/>
                    <a:gd name="adj2" fmla="val 19713776"/>
                    <a:gd name="adj3" fmla="val 16740"/>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24" name="Ellipse 23"/>
                <p:cNvSpPr>
                  <a:spLocks noChangeAspect="1"/>
                </p:cNvSpPr>
                <p:nvPr/>
              </p:nvSpPr>
              <p:spPr>
                <a:xfrm>
                  <a:off x="3991545" y="2812476"/>
                  <a:ext cx="1126375" cy="1126375"/>
                </a:xfrm>
                <a:prstGeom prst="ellipse">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fr-FR" sz="2400" b="1" dirty="0">
                      <a:solidFill>
                        <a:schemeClr val="bg1"/>
                      </a:solidFill>
                    </a:rPr>
                    <a:t>STI2D</a:t>
                  </a:r>
                  <a:endParaRPr lang="fr-FR" sz="1600" b="1" dirty="0">
                    <a:solidFill>
                      <a:schemeClr val="bg1"/>
                    </a:solidFill>
                  </a:endParaRPr>
                </a:p>
              </p:txBody>
            </p:sp>
          </p:grpSp>
          <p:sp>
            <p:nvSpPr>
              <p:cNvPr id="20" name="Arc plein 19"/>
              <p:cNvSpPr>
                <a:spLocks noChangeAspect="1"/>
              </p:cNvSpPr>
              <p:nvPr/>
            </p:nvSpPr>
            <p:spPr>
              <a:xfrm>
                <a:off x="3309615" y="2190295"/>
                <a:ext cx="2558550" cy="2519502"/>
              </a:xfrm>
              <a:prstGeom prst="blockArc">
                <a:avLst>
                  <a:gd name="adj1" fmla="val 15547898"/>
                  <a:gd name="adj2" fmla="val 21050998"/>
                  <a:gd name="adj3" fmla="val 16588"/>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sp>
          <p:nvSpPr>
            <p:cNvPr id="25" name="Rectangle 24"/>
            <p:cNvSpPr/>
            <p:nvPr/>
          </p:nvSpPr>
          <p:spPr>
            <a:xfrm rot="18871156">
              <a:off x="5840037" y="1916143"/>
              <a:ext cx="3124440" cy="3236459"/>
            </a:xfrm>
            <a:prstGeom prst="rect">
              <a:avLst/>
            </a:prstGeom>
            <a:noFill/>
          </p:spPr>
          <p:txBody>
            <a:bodyPr wrap="none" lIns="91440" tIns="45720" rIns="91440" bIns="45720">
              <a:prstTxWarp prst="textArchUp">
                <a:avLst>
                  <a:gd name="adj" fmla="val 11653568"/>
                </a:avLst>
              </a:prstTxWarp>
              <a:spAutoFit/>
            </a:bodyPr>
            <a:lstStyle/>
            <a:p>
              <a:pPr algn="ctr"/>
              <a:r>
                <a:rPr lang="fr-FR" sz="2800" b="1" dirty="0">
                  <a:solidFill>
                    <a:schemeClr val="bg1"/>
                  </a:solidFill>
                </a:rPr>
                <a:t>Expérimentations MEI</a:t>
              </a:r>
              <a:endParaRPr lang="fr-FR" sz="2800" b="1" dirty="0">
                <a:ln w="17780" cmpd="sng">
                  <a:noFill/>
                  <a:prstDash val="solid"/>
                  <a:miter lim="800000"/>
                </a:ln>
                <a:solidFill>
                  <a:schemeClr val="bg1"/>
                </a:solidFill>
                <a:effectLst>
                  <a:outerShdw blurRad="50800" algn="tl" rotWithShape="0">
                    <a:srgbClr val="000000"/>
                  </a:outerShdw>
                </a:effectLst>
              </a:endParaRPr>
            </a:p>
          </p:txBody>
        </p:sp>
        <p:sp>
          <p:nvSpPr>
            <p:cNvPr id="26" name="Rectangle 25"/>
            <p:cNvSpPr/>
            <p:nvPr/>
          </p:nvSpPr>
          <p:spPr>
            <a:xfrm rot="9144625">
              <a:off x="6240743" y="2440425"/>
              <a:ext cx="2050465" cy="1982733"/>
            </a:xfrm>
            <a:prstGeom prst="rect">
              <a:avLst/>
            </a:prstGeom>
            <a:noFill/>
          </p:spPr>
          <p:txBody>
            <a:bodyPr wrap="none" lIns="91440" tIns="45720" rIns="91440" bIns="45720">
              <a:prstTxWarp prst="textArchUp">
                <a:avLst>
                  <a:gd name="adj" fmla="val 16290816"/>
                </a:avLst>
              </a:prstTxWarp>
              <a:spAutoFit/>
            </a:bodyPr>
            <a:lstStyle/>
            <a:p>
              <a:pPr algn="ctr"/>
              <a:r>
                <a:rPr lang="fr-FR" sz="2800" b="1" dirty="0"/>
                <a:t>Produits pluri techniques</a:t>
              </a:r>
              <a:endParaRPr lang="fr-FR" sz="2800" b="1" dirty="0">
                <a:ln w="17780" cmpd="sng">
                  <a:noFill/>
                  <a:prstDash val="solid"/>
                  <a:miter lim="800000"/>
                </a:ln>
                <a:effectLst>
                  <a:outerShdw blurRad="50800" algn="tl" rotWithShape="0">
                    <a:srgbClr val="000000"/>
                  </a:outerShdw>
                </a:effectLst>
              </a:endParaRPr>
            </a:p>
          </p:txBody>
        </p:sp>
        <p:sp>
          <p:nvSpPr>
            <p:cNvPr id="27" name="Rectangle 26"/>
            <p:cNvSpPr/>
            <p:nvPr/>
          </p:nvSpPr>
          <p:spPr>
            <a:xfrm rot="18974425">
              <a:off x="6731228" y="2696185"/>
              <a:ext cx="1390124" cy="1807138"/>
            </a:xfrm>
            <a:prstGeom prst="rect">
              <a:avLst/>
            </a:prstGeom>
            <a:noFill/>
          </p:spPr>
          <p:txBody>
            <a:bodyPr wrap="none" lIns="91440" tIns="45720" rIns="91440" bIns="45720">
              <a:prstTxWarp prst="textArchUp">
                <a:avLst>
                  <a:gd name="adj" fmla="val 11902078"/>
                </a:avLst>
              </a:prstTxWarp>
              <a:spAutoFit/>
            </a:bodyPr>
            <a:lstStyle/>
            <a:p>
              <a:pPr algn="ctr"/>
              <a:r>
                <a:rPr lang="fr-FR" sz="3600" b="1" dirty="0">
                  <a:solidFill>
                    <a:srgbClr val="000000"/>
                  </a:solidFill>
                </a:rPr>
                <a:t>Conception et créativité</a:t>
              </a:r>
              <a:endParaRPr lang="fr-FR" sz="3600" b="1" dirty="0">
                <a:ln w="17780" cmpd="sng">
                  <a:noFill/>
                  <a:prstDash val="solid"/>
                  <a:miter lim="800000"/>
                </a:ln>
                <a:solidFill>
                  <a:srgbClr val="000000"/>
                </a:solidFill>
                <a:effectLst>
                  <a:outerShdw blurRad="50800" algn="tl" rotWithShape="0">
                    <a:srgbClr val="000000"/>
                  </a:outerShdw>
                </a:effectLst>
              </a:endParaRPr>
            </a:p>
          </p:txBody>
        </p:sp>
        <p:sp>
          <p:nvSpPr>
            <p:cNvPr id="29" name="Forme libre 28"/>
            <p:cNvSpPr/>
            <p:nvPr/>
          </p:nvSpPr>
          <p:spPr>
            <a:xfrm rot="21123804">
              <a:off x="6902983" y="3873181"/>
              <a:ext cx="2076188" cy="305687"/>
            </a:xfrm>
            <a:custGeom>
              <a:avLst/>
              <a:gdLst>
                <a:gd name="connsiteX0" fmla="*/ 0 w 3085031"/>
                <a:gd name="connsiteY0" fmla="*/ 0 h 282011"/>
                <a:gd name="connsiteX1" fmla="*/ 1410056 w 3085031"/>
                <a:gd name="connsiteY1" fmla="*/ 222190 h 282011"/>
                <a:gd name="connsiteX2" fmla="*/ 3085031 w 3085031"/>
                <a:gd name="connsiteY2" fmla="*/ 282011 h 282011"/>
                <a:gd name="connsiteX0" fmla="*/ 0 w 3127760"/>
                <a:gd name="connsiteY0" fmla="*/ 0 h 290557"/>
                <a:gd name="connsiteX1" fmla="*/ 1452785 w 3127760"/>
                <a:gd name="connsiteY1" fmla="*/ 230736 h 290557"/>
                <a:gd name="connsiteX2" fmla="*/ 3127760 w 3127760"/>
                <a:gd name="connsiteY2" fmla="*/ 290557 h 290557"/>
                <a:gd name="connsiteX0" fmla="*/ 0 w 3127760"/>
                <a:gd name="connsiteY0" fmla="*/ 0 h 290557"/>
                <a:gd name="connsiteX1" fmla="*/ 1452785 w 3127760"/>
                <a:gd name="connsiteY1" fmla="*/ 230736 h 290557"/>
                <a:gd name="connsiteX2" fmla="*/ 3127760 w 3127760"/>
                <a:gd name="connsiteY2" fmla="*/ 290557 h 290557"/>
                <a:gd name="connsiteX0" fmla="*/ 0 w 3127760"/>
                <a:gd name="connsiteY0" fmla="*/ 0 h 290557"/>
                <a:gd name="connsiteX1" fmla="*/ 3127760 w 3127760"/>
                <a:gd name="connsiteY1" fmla="*/ 290557 h 290557"/>
                <a:gd name="connsiteX0" fmla="*/ 0 w 3127760"/>
                <a:gd name="connsiteY0" fmla="*/ 0 h 292701"/>
                <a:gd name="connsiteX1" fmla="*/ 3127760 w 3127760"/>
                <a:gd name="connsiteY1" fmla="*/ 290557 h 292701"/>
                <a:gd name="connsiteX0" fmla="*/ 0 w 3127760"/>
                <a:gd name="connsiteY0" fmla="*/ 0 h 343649"/>
                <a:gd name="connsiteX1" fmla="*/ 3127760 w 3127760"/>
                <a:gd name="connsiteY1" fmla="*/ 290557 h 343649"/>
                <a:gd name="connsiteX0" fmla="*/ 0 w 3110668"/>
                <a:gd name="connsiteY0" fmla="*/ 0 h 237207"/>
                <a:gd name="connsiteX1" fmla="*/ 3110668 w 3110668"/>
                <a:gd name="connsiteY1" fmla="*/ 42729 h 237207"/>
                <a:gd name="connsiteX0" fmla="*/ 0 w 3110668"/>
                <a:gd name="connsiteY0" fmla="*/ 0 h 305222"/>
                <a:gd name="connsiteX1" fmla="*/ 3110668 w 3110668"/>
                <a:gd name="connsiteY1" fmla="*/ 42729 h 305222"/>
                <a:gd name="connsiteX0" fmla="*/ 0 w 3110668"/>
                <a:gd name="connsiteY0" fmla="*/ 0 h 298998"/>
                <a:gd name="connsiteX1" fmla="*/ 3110668 w 3110668"/>
                <a:gd name="connsiteY1" fmla="*/ 42729 h 298998"/>
                <a:gd name="connsiteX0" fmla="*/ 0 w 3110668"/>
                <a:gd name="connsiteY0" fmla="*/ 0 h 397610"/>
                <a:gd name="connsiteX1" fmla="*/ 3110668 w 3110668"/>
                <a:gd name="connsiteY1" fmla="*/ 42729 h 397610"/>
                <a:gd name="connsiteX0" fmla="*/ 0 w 3110668"/>
                <a:gd name="connsiteY0" fmla="*/ 0 h 401404"/>
                <a:gd name="connsiteX1" fmla="*/ 3110668 w 3110668"/>
                <a:gd name="connsiteY1" fmla="*/ 42729 h 401404"/>
                <a:gd name="connsiteX0" fmla="*/ 0 w 3127760"/>
                <a:gd name="connsiteY0" fmla="*/ 0 h 394451"/>
                <a:gd name="connsiteX1" fmla="*/ 3127760 w 3127760"/>
                <a:gd name="connsiteY1" fmla="*/ 17092 h 394451"/>
                <a:gd name="connsiteX0" fmla="*/ 0 w 3119214"/>
                <a:gd name="connsiteY0" fmla="*/ 0 h 403776"/>
                <a:gd name="connsiteX1" fmla="*/ 3119214 w 3119214"/>
                <a:gd name="connsiteY1" fmla="*/ 51276 h 403776"/>
                <a:gd name="connsiteX0" fmla="*/ 0 w 3119214"/>
                <a:gd name="connsiteY0" fmla="*/ 0 h 430327"/>
                <a:gd name="connsiteX1" fmla="*/ 3119214 w 3119214"/>
                <a:gd name="connsiteY1" fmla="*/ 51276 h 430327"/>
                <a:gd name="connsiteX0" fmla="*/ 0 w 3119214"/>
                <a:gd name="connsiteY0" fmla="*/ 0 h 365855"/>
                <a:gd name="connsiteX1" fmla="*/ 3119214 w 3119214"/>
                <a:gd name="connsiteY1" fmla="*/ 51276 h 365855"/>
                <a:gd name="connsiteX0" fmla="*/ 0 w 3119214"/>
                <a:gd name="connsiteY0" fmla="*/ 0 h 422741"/>
                <a:gd name="connsiteX1" fmla="*/ 3119214 w 3119214"/>
                <a:gd name="connsiteY1" fmla="*/ 51276 h 422741"/>
                <a:gd name="connsiteX0" fmla="*/ 0 w 3119214"/>
                <a:gd name="connsiteY0" fmla="*/ 0 h 282495"/>
                <a:gd name="connsiteX1" fmla="*/ 3119214 w 3119214"/>
                <a:gd name="connsiteY1" fmla="*/ 51276 h 282495"/>
                <a:gd name="connsiteX0" fmla="*/ 0 w 3119214"/>
                <a:gd name="connsiteY0" fmla="*/ 0 h 274923"/>
                <a:gd name="connsiteX1" fmla="*/ 3119214 w 3119214"/>
                <a:gd name="connsiteY1" fmla="*/ 51276 h 274923"/>
                <a:gd name="connsiteX0" fmla="*/ 0 w 3119214"/>
                <a:gd name="connsiteY0" fmla="*/ 0 h 248436"/>
                <a:gd name="connsiteX1" fmla="*/ 3119214 w 3119214"/>
                <a:gd name="connsiteY1" fmla="*/ 51276 h 248436"/>
                <a:gd name="connsiteX0" fmla="*/ 0 w 3119214"/>
                <a:gd name="connsiteY0" fmla="*/ 0 h 241126"/>
                <a:gd name="connsiteX1" fmla="*/ 3119214 w 3119214"/>
                <a:gd name="connsiteY1" fmla="*/ 25639 h 241126"/>
              </a:gdLst>
              <a:ahLst/>
              <a:cxnLst>
                <a:cxn ang="0">
                  <a:pos x="connsiteX0" y="connsiteY0"/>
                </a:cxn>
                <a:cxn ang="0">
                  <a:pos x="connsiteX1" y="connsiteY1"/>
                </a:cxn>
              </a:cxnLst>
              <a:rect l="l" t="t" r="r" b="b"/>
              <a:pathLst>
                <a:path w="3119214" h="241126">
                  <a:moveTo>
                    <a:pt x="0" y="0"/>
                  </a:moveTo>
                  <a:cubicBezTo>
                    <a:pt x="828942" y="524143"/>
                    <a:pt x="1572425" y="31337"/>
                    <a:pt x="3119214" y="25639"/>
                  </a:cubicBezTo>
                </a:path>
              </a:pathLst>
            </a:custGeom>
            <a:ln w="27305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 name="ZoneTexte 2"/>
            <p:cNvSpPr txBox="1"/>
            <p:nvPr/>
          </p:nvSpPr>
          <p:spPr>
            <a:xfrm rot="20331974">
              <a:off x="7294925" y="3841954"/>
              <a:ext cx="1461234" cy="338554"/>
            </a:xfrm>
            <a:prstGeom prst="rect">
              <a:avLst/>
            </a:prstGeom>
            <a:noFill/>
          </p:spPr>
          <p:txBody>
            <a:bodyPr wrap="square" rtlCol="0">
              <a:spAutoFit/>
            </a:bodyPr>
            <a:lstStyle/>
            <a:p>
              <a:r>
                <a:rPr lang="fr-FR" sz="1600" dirty="0"/>
                <a:t>prototypage</a:t>
              </a:r>
            </a:p>
          </p:txBody>
        </p:sp>
      </p:grpSp>
      <p:pic>
        <p:nvPicPr>
          <p:cNvPr id="30" name="Image 2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
        <p:nvSpPr>
          <p:cNvPr id="31" name="ZoneTexte 30"/>
          <p:cNvSpPr txBox="1"/>
          <p:nvPr/>
        </p:nvSpPr>
        <p:spPr>
          <a:xfrm>
            <a:off x="4439595" y="1185520"/>
            <a:ext cx="3601298" cy="369332"/>
          </a:xfrm>
          <a:prstGeom prst="rect">
            <a:avLst/>
          </a:prstGeom>
          <a:noFill/>
        </p:spPr>
        <p:txBody>
          <a:bodyPr wrap="square" rtlCol="0">
            <a:spAutoFit/>
          </a:bodyPr>
          <a:lstStyle/>
          <a:p>
            <a:pPr algn="ctr"/>
            <a:r>
              <a:rPr lang="fr-FR" b="1" dirty="0"/>
              <a:t>Projet collaboratif</a:t>
            </a:r>
          </a:p>
        </p:txBody>
      </p:sp>
      <p:sp>
        <p:nvSpPr>
          <p:cNvPr id="32" name="ZoneTexte 31"/>
          <p:cNvSpPr txBox="1"/>
          <p:nvPr/>
        </p:nvSpPr>
        <p:spPr>
          <a:xfrm>
            <a:off x="3480858" y="4136076"/>
            <a:ext cx="2417330" cy="369332"/>
          </a:xfrm>
          <a:prstGeom prst="rect">
            <a:avLst/>
          </a:prstGeom>
          <a:noFill/>
        </p:spPr>
        <p:txBody>
          <a:bodyPr wrap="square" rtlCol="0">
            <a:spAutoFit/>
          </a:bodyPr>
          <a:lstStyle/>
          <a:p>
            <a:pPr algn="ctr"/>
            <a:r>
              <a:rPr lang="fr-FR" b="1" dirty="0"/>
              <a:t>Expérimentations</a:t>
            </a:r>
          </a:p>
        </p:txBody>
      </p:sp>
      <p:sp>
        <p:nvSpPr>
          <p:cNvPr id="4" name="ZoneTexte 3"/>
          <p:cNvSpPr txBox="1"/>
          <p:nvPr/>
        </p:nvSpPr>
        <p:spPr>
          <a:xfrm>
            <a:off x="3769876" y="1618344"/>
            <a:ext cx="2529467" cy="369332"/>
          </a:xfrm>
          <a:prstGeom prst="rect">
            <a:avLst/>
          </a:prstGeom>
          <a:noFill/>
        </p:spPr>
        <p:txBody>
          <a:bodyPr wrap="square" rtlCol="0">
            <a:spAutoFit/>
          </a:bodyPr>
          <a:lstStyle/>
          <a:p>
            <a:r>
              <a:rPr lang="fr-FR" dirty="0"/>
              <a:t>Conception de produits</a:t>
            </a:r>
          </a:p>
        </p:txBody>
      </p:sp>
      <p:sp>
        <p:nvSpPr>
          <p:cNvPr id="5" name="ZoneTexte 4"/>
          <p:cNvSpPr txBox="1"/>
          <p:nvPr/>
        </p:nvSpPr>
        <p:spPr>
          <a:xfrm>
            <a:off x="5321316" y="5445833"/>
            <a:ext cx="2626329" cy="369332"/>
          </a:xfrm>
          <a:prstGeom prst="rect">
            <a:avLst/>
          </a:prstGeom>
          <a:noFill/>
        </p:spPr>
        <p:txBody>
          <a:bodyPr wrap="square" rtlCol="0">
            <a:spAutoFit/>
          </a:bodyPr>
          <a:lstStyle/>
          <a:p>
            <a:r>
              <a:rPr lang="fr-FR" dirty="0"/>
              <a:t>Réalisation de prototypes</a:t>
            </a:r>
          </a:p>
        </p:txBody>
      </p:sp>
      <p:sp>
        <p:nvSpPr>
          <p:cNvPr id="6" name="ZoneTexte 5"/>
          <p:cNvSpPr txBox="1"/>
          <p:nvPr/>
        </p:nvSpPr>
        <p:spPr>
          <a:xfrm>
            <a:off x="3534403" y="2143258"/>
            <a:ext cx="2421538" cy="646331"/>
          </a:xfrm>
          <a:prstGeom prst="rect">
            <a:avLst/>
          </a:prstGeom>
          <a:noFill/>
        </p:spPr>
        <p:txBody>
          <a:bodyPr wrap="square" rtlCol="0">
            <a:spAutoFit/>
          </a:bodyPr>
          <a:lstStyle/>
          <a:p>
            <a:pPr algn="ctr"/>
            <a:r>
              <a:rPr lang="fr-FR" dirty="0"/>
              <a:t>Analyse et qualification de produits </a:t>
            </a:r>
          </a:p>
        </p:txBody>
      </p:sp>
      <p:sp>
        <p:nvSpPr>
          <p:cNvPr id="7" name="ZoneTexte 6"/>
          <p:cNvSpPr txBox="1"/>
          <p:nvPr/>
        </p:nvSpPr>
        <p:spPr>
          <a:xfrm>
            <a:off x="3615229" y="4725146"/>
            <a:ext cx="2781508" cy="646331"/>
          </a:xfrm>
          <a:prstGeom prst="rect">
            <a:avLst/>
          </a:prstGeom>
          <a:noFill/>
        </p:spPr>
        <p:txBody>
          <a:bodyPr wrap="square" rtlCol="0">
            <a:spAutoFit/>
          </a:bodyPr>
          <a:lstStyle/>
          <a:p>
            <a:pPr algn="ctr"/>
            <a:r>
              <a:rPr lang="fr-FR" dirty="0"/>
              <a:t>Analyse de solutions constructives MEI</a:t>
            </a:r>
          </a:p>
        </p:txBody>
      </p:sp>
    </p:spTree>
    <p:extLst>
      <p:ext uri="{BB962C8B-B14F-4D97-AF65-F5344CB8AC3E}">
        <p14:creationId xmlns:p14="http://schemas.microsoft.com/office/powerpoint/2010/main" val="220503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4"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3" name="Rectangle 2">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PNF IA-IPR</a:t>
            </a:r>
          </a:p>
        </p:txBody>
      </p:sp>
      <p:sp>
        <p:nvSpPr>
          <p:cNvPr id="4" name="Rectangle 3">
            <a:extLst>
              <a:ext uri="{FF2B5EF4-FFF2-40B4-BE49-F238E27FC236}">
                <a16:creationId xmlns:a16="http://schemas.microsoft.com/office/drawing/2014/main" id="{05193CC9-1ACD-5043-B4C2-6944FCD946FE}"/>
              </a:ext>
            </a:extLst>
          </p:cNvPr>
          <p:cNvSpPr/>
          <p:nvPr/>
        </p:nvSpPr>
        <p:spPr>
          <a:xfrm>
            <a:off x="1149928" y="363655"/>
            <a:ext cx="6542344"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Réforme du lycée GT : les options SI et CIT en seconde</a:t>
            </a:r>
          </a:p>
        </p:txBody>
      </p:sp>
      <p:sp>
        <p:nvSpPr>
          <p:cNvPr id="5" name="Rectangle 4">
            <a:extLst>
              <a:ext uri="{FF2B5EF4-FFF2-40B4-BE49-F238E27FC236}">
                <a16:creationId xmlns:a16="http://schemas.microsoft.com/office/drawing/2014/main" id="{942785FE-A3AC-AA4D-9931-555E187F4BDF}"/>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6" name="Rectangle 5">
            <a:extLst>
              <a:ext uri="{FF2B5EF4-FFF2-40B4-BE49-F238E27FC236}">
                <a16:creationId xmlns:a16="http://schemas.microsoft.com/office/drawing/2014/main" id="{60E5EDCE-885D-3742-BB4E-275709A94ED5}"/>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8" name="Rectangle 7"/>
          <p:cNvSpPr/>
          <p:nvPr/>
        </p:nvSpPr>
        <p:spPr>
          <a:xfrm>
            <a:off x="1739783" y="2427745"/>
            <a:ext cx="622286" cy="757130"/>
          </a:xfrm>
          <a:prstGeom prst="rect">
            <a:avLst/>
          </a:prstGeom>
        </p:spPr>
        <p:txBody>
          <a:bodyPr wrap="none">
            <a:spAutoFit/>
          </a:bodyPr>
          <a:lstStyle/>
          <a:p>
            <a:pPr lvl="0" algn="ctr" defTabSz="533400">
              <a:lnSpc>
                <a:spcPct val="90000"/>
              </a:lnSpc>
              <a:spcBef>
                <a:spcPct val="0"/>
              </a:spcBef>
              <a:spcAft>
                <a:spcPct val="35000"/>
              </a:spcAft>
            </a:pPr>
            <a:r>
              <a:rPr lang="fr-FR" sz="4800" dirty="0"/>
              <a:t>SI</a:t>
            </a:r>
          </a:p>
        </p:txBody>
      </p:sp>
      <p:sp>
        <p:nvSpPr>
          <p:cNvPr id="9" name="Rectangle 8"/>
          <p:cNvSpPr/>
          <p:nvPr/>
        </p:nvSpPr>
        <p:spPr>
          <a:xfrm>
            <a:off x="1577731" y="3328918"/>
            <a:ext cx="968535" cy="757130"/>
          </a:xfrm>
          <a:prstGeom prst="rect">
            <a:avLst/>
          </a:prstGeom>
        </p:spPr>
        <p:txBody>
          <a:bodyPr wrap="none">
            <a:spAutoFit/>
          </a:bodyPr>
          <a:lstStyle/>
          <a:p>
            <a:pPr lvl="0" algn="ctr" defTabSz="533400">
              <a:lnSpc>
                <a:spcPct val="90000"/>
              </a:lnSpc>
              <a:spcBef>
                <a:spcPct val="0"/>
              </a:spcBef>
              <a:spcAft>
                <a:spcPct val="35000"/>
              </a:spcAft>
            </a:pPr>
            <a:r>
              <a:rPr lang="fr-FR" sz="4800" dirty="0"/>
              <a:t>CIT</a:t>
            </a:r>
          </a:p>
        </p:txBody>
      </p:sp>
      <p:pic>
        <p:nvPicPr>
          <p:cNvPr id="10" name="Imag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6353" y="3424008"/>
            <a:ext cx="652082" cy="662040"/>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6353" y="2525629"/>
            <a:ext cx="657940" cy="667987"/>
          </a:xfrm>
          <a:prstGeom prst="rect">
            <a:avLst/>
          </a:prstGeom>
        </p:spPr>
      </p:pic>
      <p:sp>
        <p:nvSpPr>
          <p:cNvPr id="28" name="Rectangle 27">
            <a:extLst>
              <a:ext uri="{FF2B5EF4-FFF2-40B4-BE49-F238E27FC236}">
                <a16:creationId xmlns:a16="http://schemas.microsoft.com/office/drawing/2014/main" id="{8D89AFB3-2A21-484E-B204-F60F59940420}"/>
              </a:ext>
            </a:extLst>
          </p:cNvPr>
          <p:cNvSpPr/>
          <p:nvPr/>
        </p:nvSpPr>
        <p:spPr>
          <a:xfrm>
            <a:off x="3774616" y="2577209"/>
            <a:ext cx="4655096" cy="1703582"/>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Organisation de la classe de seconde</a:t>
            </a:r>
          </a:p>
          <a:p>
            <a:r>
              <a:rPr lang="fr-FR" dirty="0"/>
              <a:t>Positionnement des deux EDE à la rentrée 2010</a:t>
            </a:r>
          </a:p>
          <a:p>
            <a:r>
              <a:rPr lang="fr-FR" dirty="0"/>
              <a:t>Les évolutions majeures pour la rentrée 2019</a:t>
            </a:r>
          </a:p>
          <a:p>
            <a:r>
              <a:rPr lang="fr-FR" dirty="0"/>
              <a:t>Un positionnement spécifique</a:t>
            </a:r>
          </a:p>
          <a:p>
            <a:r>
              <a:rPr lang="fr-FR" dirty="0"/>
              <a:t>Le mixage des démarches</a:t>
            </a:r>
          </a:p>
          <a:p>
            <a:r>
              <a:rPr lang="fr-FR" dirty="0"/>
              <a:t>En résumé</a:t>
            </a:r>
          </a:p>
        </p:txBody>
      </p:sp>
      <p:sp>
        <p:nvSpPr>
          <p:cNvPr id="29" name="Rectangle 28">
            <a:extLst>
              <a:ext uri="{FF2B5EF4-FFF2-40B4-BE49-F238E27FC236}">
                <a16:creationId xmlns:a16="http://schemas.microsoft.com/office/drawing/2014/main" id="{FBB44C79-D56B-E849-A091-DCC5F3396F7C}"/>
              </a:ext>
            </a:extLst>
          </p:cNvPr>
          <p:cNvSpPr/>
          <p:nvPr/>
        </p:nvSpPr>
        <p:spPr>
          <a:xfrm>
            <a:off x="3519843" y="2577209"/>
            <a:ext cx="254773" cy="17035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cxnSp>
        <p:nvCxnSpPr>
          <p:cNvPr id="32" name="Connecteur droit 64"/>
          <p:cNvCxnSpPr>
            <a:cxnSpLocks/>
          </p:cNvCxnSpPr>
          <p:nvPr/>
        </p:nvCxnSpPr>
        <p:spPr>
          <a:xfrm rot="10800000">
            <a:off x="2546267" y="2813158"/>
            <a:ext cx="973577" cy="474856"/>
          </a:xfrm>
          <a:prstGeom prst="bentConnector3">
            <a:avLst>
              <a:gd name="adj1" fmla="val 50000"/>
            </a:avLst>
          </a:prstGeom>
          <a:ln>
            <a:solidFill>
              <a:schemeClr val="accent4">
                <a:lumMod val="75000"/>
              </a:schemeClr>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34" name="Connecteur droit 64"/>
          <p:cNvCxnSpPr>
            <a:cxnSpLocks/>
            <a:stCxn id="29" idx="1"/>
          </p:cNvCxnSpPr>
          <p:nvPr/>
        </p:nvCxnSpPr>
        <p:spPr>
          <a:xfrm rot="10800000" flipV="1">
            <a:off x="2556997" y="3429000"/>
            <a:ext cx="962847" cy="236370"/>
          </a:xfrm>
          <a:prstGeom prst="bentConnector3">
            <a:avLst>
              <a:gd name="adj1" fmla="val 50000"/>
            </a:avLst>
          </a:prstGeom>
          <a:ln>
            <a:solidFill>
              <a:schemeClr val="accent4">
                <a:lumMod val="75000"/>
              </a:schemeClr>
            </a:solidFill>
            <a:tailEnd type="oval"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162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FBB8739E-3C44-F54A-A2E9-DC13B14CA9F4}"/>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68" name="Rectangle 67">
            <a:extLst>
              <a:ext uri="{FF2B5EF4-FFF2-40B4-BE49-F238E27FC236}">
                <a16:creationId xmlns:a16="http://schemas.microsoft.com/office/drawing/2014/main" id="{C0DF2CD4-4D16-B141-8AE3-4D30888A5876}"/>
              </a:ext>
            </a:extLst>
          </p:cNvPr>
          <p:cNvSpPr/>
          <p:nvPr/>
        </p:nvSpPr>
        <p:spPr>
          <a:xfrm>
            <a:off x="3125905" y="6321373"/>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46" name="Rectangle 45">
            <a:extLst>
              <a:ext uri="{FF2B5EF4-FFF2-40B4-BE49-F238E27FC236}">
                <a16:creationId xmlns:a16="http://schemas.microsoft.com/office/drawing/2014/main" id="{570BD736-BF78-AD4F-9BD5-7FE3EB5519AB}"/>
              </a:ext>
            </a:extLst>
          </p:cNvPr>
          <p:cNvSpPr/>
          <p:nvPr/>
        </p:nvSpPr>
        <p:spPr>
          <a:xfrm>
            <a:off x="4697115" y="2891612"/>
            <a:ext cx="3790418" cy="9546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b="1" dirty="0">
                <a:solidFill>
                  <a:schemeClr val="bg1"/>
                </a:solidFill>
              </a:rPr>
              <a:t>Terminale</a:t>
            </a:r>
          </a:p>
        </p:txBody>
      </p:sp>
      <p:sp>
        <p:nvSpPr>
          <p:cNvPr id="47" name="Rectangle 46">
            <a:extLst>
              <a:ext uri="{FF2B5EF4-FFF2-40B4-BE49-F238E27FC236}">
                <a16:creationId xmlns:a16="http://schemas.microsoft.com/office/drawing/2014/main" id="{F2BE380F-4E02-D943-944D-000F972F12DC}"/>
              </a:ext>
            </a:extLst>
          </p:cNvPr>
          <p:cNvSpPr/>
          <p:nvPr/>
        </p:nvSpPr>
        <p:spPr>
          <a:xfrm>
            <a:off x="777288" y="2891612"/>
            <a:ext cx="3801840" cy="9546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b="1" dirty="0">
                <a:solidFill>
                  <a:schemeClr val="bg1"/>
                </a:solidFill>
              </a:rPr>
              <a:t>Première</a:t>
            </a:r>
          </a:p>
        </p:txBody>
      </p:sp>
      <p:sp>
        <p:nvSpPr>
          <p:cNvPr id="28" name="Rectangle 27">
            <a:extLst>
              <a:ext uri="{FF2B5EF4-FFF2-40B4-BE49-F238E27FC236}">
                <a16:creationId xmlns:a16="http://schemas.microsoft.com/office/drawing/2014/main" id="{0479FE82-E4D5-404A-B118-B4904E3DA63C}"/>
              </a:ext>
            </a:extLst>
          </p:cNvPr>
          <p:cNvSpPr/>
          <p:nvPr/>
        </p:nvSpPr>
        <p:spPr>
          <a:xfrm>
            <a:off x="1149928" y="363652"/>
            <a:ext cx="3458585" cy="358191"/>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L’organisation en projets</a:t>
            </a:r>
          </a:p>
        </p:txBody>
      </p:sp>
      <p:sp>
        <p:nvSpPr>
          <p:cNvPr id="14" name="Rectangle 13">
            <a:extLst>
              <a:ext uri="{FF2B5EF4-FFF2-40B4-BE49-F238E27FC236}">
                <a16:creationId xmlns:a16="http://schemas.microsoft.com/office/drawing/2014/main" id="{209A1FCE-0B25-3B46-BD99-4B5EC44FDAED}"/>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5" name="Rectangle 14">
            <a:extLst>
              <a:ext uri="{FF2B5EF4-FFF2-40B4-BE49-F238E27FC236}">
                <a16:creationId xmlns:a16="http://schemas.microsoft.com/office/drawing/2014/main" id="{FA08C145-51AD-1D4B-BA65-D20A7D0396BC}"/>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27" name="Rectangle 26">
            <a:extLst>
              <a:ext uri="{FF2B5EF4-FFF2-40B4-BE49-F238E27FC236}">
                <a16:creationId xmlns:a16="http://schemas.microsoft.com/office/drawing/2014/main" id="{119FA0F8-0AEC-8849-9830-96480BE48692}"/>
              </a:ext>
            </a:extLst>
          </p:cNvPr>
          <p:cNvSpPr/>
          <p:nvPr/>
        </p:nvSpPr>
        <p:spPr>
          <a:xfrm>
            <a:off x="895275" y="3238403"/>
            <a:ext cx="1127582" cy="415981"/>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Tr1</a:t>
            </a:r>
          </a:p>
        </p:txBody>
      </p:sp>
      <p:sp>
        <p:nvSpPr>
          <p:cNvPr id="38" name="Rectangle 37">
            <a:extLst>
              <a:ext uri="{FF2B5EF4-FFF2-40B4-BE49-F238E27FC236}">
                <a16:creationId xmlns:a16="http://schemas.microsoft.com/office/drawing/2014/main" id="{773C288C-8909-C945-B596-B3FE355B76DA}"/>
              </a:ext>
            </a:extLst>
          </p:cNvPr>
          <p:cNvSpPr/>
          <p:nvPr/>
        </p:nvSpPr>
        <p:spPr>
          <a:xfrm>
            <a:off x="2103572" y="3232360"/>
            <a:ext cx="1127582" cy="415981"/>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Tr2</a:t>
            </a:r>
          </a:p>
        </p:txBody>
      </p:sp>
      <p:sp>
        <p:nvSpPr>
          <p:cNvPr id="43" name="Rectangle 42">
            <a:extLst>
              <a:ext uri="{FF2B5EF4-FFF2-40B4-BE49-F238E27FC236}">
                <a16:creationId xmlns:a16="http://schemas.microsoft.com/office/drawing/2014/main" id="{98949D91-139C-6345-8164-49B607F3D408}"/>
              </a:ext>
            </a:extLst>
          </p:cNvPr>
          <p:cNvSpPr/>
          <p:nvPr/>
        </p:nvSpPr>
        <p:spPr>
          <a:xfrm>
            <a:off x="3311869" y="3226317"/>
            <a:ext cx="1127582" cy="415981"/>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Tr3</a:t>
            </a:r>
          </a:p>
        </p:txBody>
      </p:sp>
      <p:sp>
        <p:nvSpPr>
          <p:cNvPr id="45" name="Rectangle 44">
            <a:extLst>
              <a:ext uri="{FF2B5EF4-FFF2-40B4-BE49-F238E27FC236}">
                <a16:creationId xmlns:a16="http://schemas.microsoft.com/office/drawing/2014/main" id="{0340197F-DEF1-C94F-9169-196A17B1AEA6}"/>
              </a:ext>
            </a:extLst>
          </p:cNvPr>
          <p:cNvSpPr/>
          <p:nvPr/>
        </p:nvSpPr>
        <p:spPr>
          <a:xfrm>
            <a:off x="4836774" y="3233707"/>
            <a:ext cx="1127582" cy="415981"/>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Tr1</a:t>
            </a:r>
          </a:p>
        </p:txBody>
      </p:sp>
      <p:sp>
        <p:nvSpPr>
          <p:cNvPr id="48" name="Rectangle 47">
            <a:extLst>
              <a:ext uri="{FF2B5EF4-FFF2-40B4-BE49-F238E27FC236}">
                <a16:creationId xmlns:a16="http://schemas.microsoft.com/office/drawing/2014/main" id="{9ABF79B5-1722-F04C-AF22-5F614CD939FF}"/>
              </a:ext>
            </a:extLst>
          </p:cNvPr>
          <p:cNvSpPr/>
          <p:nvPr/>
        </p:nvSpPr>
        <p:spPr>
          <a:xfrm>
            <a:off x="6045071" y="3227664"/>
            <a:ext cx="1127582" cy="415981"/>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Tr2</a:t>
            </a:r>
          </a:p>
        </p:txBody>
      </p:sp>
      <p:sp>
        <p:nvSpPr>
          <p:cNvPr id="56" name="Rectangle 55">
            <a:extLst>
              <a:ext uri="{FF2B5EF4-FFF2-40B4-BE49-F238E27FC236}">
                <a16:creationId xmlns:a16="http://schemas.microsoft.com/office/drawing/2014/main" id="{63920FDC-9409-6741-8086-30BED99393DE}"/>
              </a:ext>
            </a:extLst>
          </p:cNvPr>
          <p:cNvSpPr/>
          <p:nvPr/>
        </p:nvSpPr>
        <p:spPr>
          <a:xfrm>
            <a:off x="7253368" y="3221621"/>
            <a:ext cx="1127582" cy="415981"/>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Tr3</a:t>
            </a:r>
          </a:p>
        </p:txBody>
      </p:sp>
      <p:cxnSp>
        <p:nvCxnSpPr>
          <p:cNvPr id="3" name="Connecteur droit 2">
            <a:extLst>
              <a:ext uri="{FF2B5EF4-FFF2-40B4-BE49-F238E27FC236}">
                <a16:creationId xmlns:a16="http://schemas.microsoft.com/office/drawing/2014/main" id="{402AC8FF-8EB6-E54B-B87E-1B5C66F50B6A}"/>
              </a:ext>
            </a:extLst>
          </p:cNvPr>
          <p:cNvCxnSpPr>
            <a:cxnSpLocks/>
          </p:cNvCxnSpPr>
          <p:nvPr/>
        </p:nvCxnSpPr>
        <p:spPr>
          <a:xfrm>
            <a:off x="4371384" y="2369067"/>
            <a:ext cx="0" cy="85393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Connecteur droit 56">
            <a:extLst>
              <a:ext uri="{FF2B5EF4-FFF2-40B4-BE49-F238E27FC236}">
                <a16:creationId xmlns:a16="http://schemas.microsoft.com/office/drawing/2014/main" id="{4F1F4D98-549D-5F47-85B3-E62970659B29}"/>
              </a:ext>
            </a:extLst>
          </p:cNvPr>
          <p:cNvCxnSpPr>
            <a:cxnSpLocks/>
            <a:stCxn id="93" idx="3"/>
          </p:cNvCxnSpPr>
          <p:nvPr/>
        </p:nvCxnSpPr>
        <p:spPr>
          <a:xfrm>
            <a:off x="5648630" y="2007364"/>
            <a:ext cx="0" cy="120495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Connecteur droit 57">
            <a:extLst>
              <a:ext uri="{FF2B5EF4-FFF2-40B4-BE49-F238E27FC236}">
                <a16:creationId xmlns:a16="http://schemas.microsoft.com/office/drawing/2014/main" id="{D4CB5D48-8AE9-C743-A412-D5506B2B707A}"/>
              </a:ext>
            </a:extLst>
          </p:cNvPr>
          <p:cNvCxnSpPr>
            <a:cxnSpLocks/>
          </p:cNvCxnSpPr>
          <p:nvPr/>
        </p:nvCxnSpPr>
        <p:spPr>
          <a:xfrm>
            <a:off x="8379808" y="1331485"/>
            <a:ext cx="0" cy="275883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Rectangle 65">
            <a:extLst>
              <a:ext uri="{FF2B5EF4-FFF2-40B4-BE49-F238E27FC236}">
                <a16:creationId xmlns:a16="http://schemas.microsoft.com/office/drawing/2014/main" id="{8C592FE2-D1E8-9B41-BC01-AE89C2D8371A}"/>
              </a:ext>
            </a:extLst>
          </p:cNvPr>
          <p:cNvSpPr/>
          <p:nvPr/>
        </p:nvSpPr>
        <p:spPr>
          <a:xfrm>
            <a:off x="7453502" y="1282790"/>
            <a:ext cx="936591" cy="255814"/>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fr-FR" sz="1100" dirty="0">
                <a:solidFill>
                  <a:schemeClr val="bg1"/>
                </a:solidFill>
              </a:rPr>
              <a:t>Oral terminal</a:t>
            </a:r>
          </a:p>
        </p:txBody>
      </p:sp>
      <p:sp>
        <p:nvSpPr>
          <p:cNvPr id="72" name="Rectangle 71">
            <a:extLst>
              <a:ext uri="{FF2B5EF4-FFF2-40B4-BE49-F238E27FC236}">
                <a16:creationId xmlns:a16="http://schemas.microsoft.com/office/drawing/2014/main" id="{DA38F3AD-5A57-C54E-831E-2CB20B3E4F7E}"/>
              </a:ext>
            </a:extLst>
          </p:cNvPr>
          <p:cNvSpPr/>
          <p:nvPr/>
        </p:nvSpPr>
        <p:spPr>
          <a:xfrm>
            <a:off x="5717967" y="1802184"/>
            <a:ext cx="1231698" cy="334548"/>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fr-FR" sz="1100" dirty="0">
                <a:solidFill>
                  <a:schemeClr val="bg1"/>
                </a:solidFill>
              </a:rPr>
              <a:t>Epreuve de spécialités</a:t>
            </a:r>
          </a:p>
        </p:txBody>
      </p:sp>
      <p:sp>
        <p:nvSpPr>
          <p:cNvPr id="73" name="Rectangle 72">
            <a:extLst>
              <a:ext uri="{FF2B5EF4-FFF2-40B4-BE49-F238E27FC236}">
                <a16:creationId xmlns:a16="http://schemas.microsoft.com/office/drawing/2014/main" id="{76BADF9E-7BAF-3944-8FB8-D800D11C41E2}"/>
              </a:ext>
            </a:extLst>
          </p:cNvPr>
          <p:cNvSpPr/>
          <p:nvPr/>
        </p:nvSpPr>
        <p:spPr>
          <a:xfrm>
            <a:off x="6825349" y="3058706"/>
            <a:ext cx="250914" cy="266923"/>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2I2D</a:t>
            </a:r>
          </a:p>
        </p:txBody>
      </p:sp>
      <p:sp>
        <p:nvSpPr>
          <p:cNvPr id="74" name="Rectangle 73">
            <a:extLst>
              <a:ext uri="{FF2B5EF4-FFF2-40B4-BE49-F238E27FC236}">
                <a16:creationId xmlns:a16="http://schemas.microsoft.com/office/drawing/2014/main" id="{31CB3064-71FE-D644-BF12-D0832A87976E}"/>
              </a:ext>
            </a:extLst>
          </p:cNvPr>
          <p:cNvSpPr/>
          <p:nvPr/>
        </p:nvSpPr>
        <p:spPr>
          <a:xfrm>
            <a:off x="8247040" y="3067850"/>
            <a:ext cx="251190" cy="266456"/>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2I2D</a:t>
            </a:r>
          </a:p>
        </p:txBody>
      </p:sp>
      <p:cxnSp>
        <p:nvCxnSpPr>
          <p:cNvPr id="89" name="Connecteur droit 88">
            <a:extLst>
              <a:ext uri="{FF2B5EF4-FFF2-40B4-BE49-F238E27FC236}">
                <a16:creationId xmlns:a16="http://schemas.microsoft.com/office/drawing/2014/main" id="{C5E5A832-7C1E-BE4D-9706-42AE32B41FEA}"/>
              </a:ext>
            </a:extLst>
          </p:cNvPr>
          <p:cNvCxnSpPr>
            <a:cxnSpLocks/>
          </p:cNvCxnSpPr>
          <p:nvPr/>
        </p:nvCxnSpPr>
        <p:spPr>
          <a:xfrm flipV="1">
            <a:off x="4379244" y="2397205"/>
            <a:ext cx="795687" cy="4012"/>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cxnSp>
        <p:nvCxnSpPr>
          <p:cNvPr id="63" name="Connecteur droit 62">
            <a:extLst>
              <a:ext uri="{FF2B5EF4-FFF2-40B4-BE49-F238E27FC236}">
                <a16:creationId xmlns:a16="http://schemas.microsoft.com/office/drawing/2014/main" id="{4F1F4D98-549D-5F47-85B3-E62970659B29}"/>
              </a:ext>
            </a:extLst>
          </p:cNvPr>
          <p:cNvCxnSpPr>
            <a:cxnSpLocks/>
          </p:cNvCxnSpPr>
          <p:nvPr/>
        </p:nvCxnSpPr>
        <p:spPr>
          <a:xfrm>
            <a:off x="6300067" y="2412398"/>
            <a:ext cx="0" cy="167168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Rectangle 76">
            <a:extLst>
              <a:ext uri="{FF2B5EF4-FFF2-40B4-BE49-F238E27FC236}">
                <a16:creationId xmlns:a16="http://schemas.microsoft.com/office/drawing/2014/main" id="{79B23057-D096-7E4F-BEE8-019581478D83}"/>
              </a:ext>
            </a:extLst>
          </p:cNvPr>
          <p:cNvSpPr/>
          <p:nvPr/>
        </p:nvSpPr>
        <p:spPr>
          <a:xfrm>
            <a:off x="4301051" y="2386164"/>
            <a:ext cx="924352" cy="507831"/>
          </a:xfrm>
          <a:prstGeom prst="rect">
            <a:avLst/>
          </a:prstGeom>
        </p:spPr>
        <p:txBody>
          <a:bodyPr wrap="square">
            <a:spAutoFit/>
          </a:bodyPr>
          <a:lstStyle/>
          <a:p>
            <a:pPr algn="ctr"/>
            <a:r>
              <a:rPr lang="fr-FR" sz="900" dirty="0">
                <a:solidFill>
                  <a:schemeClr val="accent1">
                    <a:lumMod val="75000"/>
                  </a:schemeClr>
                </a:solidFill>
                <a:latin typeface="+mj-lt"/>
              </a:rPr>
              <a:t>Recherche puis répartition des tâches</a:t>
            </a:r>
          </a:p>
        </p:txBody>
      </p:sp>
      <p:sp>
        <p:nvSpPr>
          <p:cNvPr id="78" name="Rectangle 77">
            <a:extLst>
              <a:ext uri="{FF2B5EF4-FFF2-40B4-BE49-F238E27FC236}">
                <a16:creationId xmlns:a16="http://schemas.microsoft.com/office/drawing/2014/main" id="{79B23057-D096-7E4F-BEE8-019581478D83}"/>
              </a:ext>
            </a:extLst>
          </p:cNvPr>
          <p:cNvSpPr/>
          <p:nvPr/>
        </p:nvSpPr>
        <p:spPr>
          <a:xfrm>
            <a:off x="5510781" y="2390126"/>
            <a:ext cx="927532" cy="369332"/>
          </a:xfrm>
          <a:prstGeom prst="rect">
            <a:avLst/>
          </a:prstGeom>
        </p:spPr>
        <p:txBody>
          <a:bodyPr wrap="square">
            <a:spAutoFit/>
          </a:bodyPr>
          <a:lstStyle/>
          <a:p>
            <a:pPr algn="ctr"/>
            <a:r>
              <a:rPr lang="fr-FR" sz="900" dirty="0">
                <a:solidFill>
                  <a:schemeClr val="accent1">
                    <a:lumMod val="75000"/>
                  </a:schemeClr>
                </a:solidFill>
                <a:latin typeface="+mj-lt"/>
              </a:rPr>
              <a:t>Conception collaborative</a:t>
            </a:r>
          </a:p>
        </p:txBody>
      </p:sp>
      <p:cxnSp>
        <p:nvCxnSpPr>
          <p:cNvPr id="81" name="Connecteur droit 80">
            <a:extLst>
              <a:ext uri="{FF2B5EF4-FFF2-40B4-BE49-F238E27FC236}">
                <a16:creationId xmlns:a16="http://schemas.microsoft.com/office/drawing/2014/main" id="{402AC8FF-8EB6-E54B-B87E-1B5C66F50B6A}"/>
              </a:ext>
            </a:extLst>
          </p:cNvPr>
          <p:cNvCxnSpPr>
            <a:cxnSpLocks/>
          </p:cNvCxnSpPr>
          <p:nvPr/>
        </p:nvCxnSpPr>
        <p:spPr>
          <a:xfrm>
            <a:off x="5177067" y="2367687"/>
            <a:ext cx="0" cy="173468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Connecteur droit 83">
            <a:extLst>
              <a:ext uri="{FF2B5EF4-FFF2-40B4-BE49-F238E27FC236}">
                <a16:creationId xmlns:a16="http://schemas.microsoft.com/office/drawing/2014/main" id="{C5E5A832-7C1E-BE4D-9706-42AE32B41FEA}"/>
              </a:ext>
            </a:extLst>
          </p:cNvPr>
          <p:cNvCxnSpPr>
            <a:cxnSpLocks/>
          </p:cNvCxnSpPr>
          <p:nvPr/>
        </p:nvCxnSpPr>
        <p:spPr>
          <a:xfrm>
            <a:off x="5655085" y="2412398"/>
            <a:ext cx="661582" cy="0"/>
          </a:xfrm>
          <a:prstGeom prst="line">
            <a:avLst/>
          </a:prstGeom>
          <a:ln>
            <a:prstDash val="solid"/>
          </a:ln>
          <a:effectLst/>
        </p:spPr>
        <p:style>
          <a:lnRef idx="2">
            <a:schemeClr val="accent1"/>
          </a:lnRef>
          <a:fillRef idx="0">
            <a:schemeClr val="accent1"/>
          </a:fillRef>
          <a:effectRef idx="1">
            <a:schemeClr val="accent1"/>
          </a:effectRef>
          <a:fontRef idx="minor">
            <a:schemeClr val="tx1"/>
          </a:fontRef>
        </p:style>
      </p:cxnSp>
      <p:cxnSp>
        <p:nvCxnSpPr>
          <p:cNvPr id="88" name="Connecteur droit 87">
            <a:extLst>
              <a:ext uri="{FF2B5EF4-FFF2-40B4-BE49-F238E27FC236}">
                <a16:creationId xmlns:a16="http://schemas.microsoft.com/office/drawing/2014/main" id="{C5E5A832-7C1E-BE4D-9706-42AE32B41FEA}"/>
              </a:ext>
            </a:extLst>
          </p:cNvPr>
          <p:cNvCxnSpPr>
            <a:cxnSpLocks/>
          </p:cNvCxnSpPr>
          <p:nvPr/>
        </p:nvCxnSpPr>
        <p:spPr>
          <a:xfrm>
            <a:off x="7756656" y="2418443"/>
            <a:ext cx="610697" cy="0"/>
          </a:xfrm>
          <a:prstGeom prst="line">
            <a:avLst/>
          </a:prstGeom>
          <a:ln>
            <a:prstDash val="solid"/>
          </a:ln>
          <a:effectLst/>
        </p:spPr>
        <p:style>
          <a:lnRef idx="2">
            <a:schemeClr val="accent1"/>
          </a:lnRef>
          <a:fillRef idx="0">
            <a:schemeClr val="accent1"/>
          </a:fillRef>
          <a:effectRef idx="1">
            <a:schemeClr val="accent1"/>
          </a:effectRef>
          <a:fontRef idx="minor">
            <a:schemeClr val="tx1"/>
          </a:fontRef>
        </p:style>
      </p:cxnSp>
      <p:sp>
        <p:nvSpPr>
          <p:cNvPr id="92" name="Rectangle 91">
            <a:extLst>
              <a:ext uri="{FF2B5EF4-FFF2-40B4-BE49-F238E27FC236}">
                <a16:creationId xmlns:a16="http://schemas.microsoft.com/office/drawing/2014/main" id="{79B23057-D096-7E4F-BEE8-019581478D83}"/>
              </a:ext>
            </a:extLst>
          </p:cNvPr>
          <p:cNvSpPr/>
          <p:nvPr/>
        </p:nvSpPr>
        <p:spPr>
          <a:xfrm>
            <a:off x="7602536" y="2392497"/>
            <a:ext cx="927532" cy="230832"/>
          </a:xfrm>
          <a:prstGeom prst="rect">
            <a:avLst/>
          </a:prstGeom>
        </p:spPr>
        <p:txBody>
          <a:bodyPr wrap="square">
            <a:spAutoFit/>
          </a:bodyPr>
          <a:lstStyle/>
          <a:p>
            <a:pPr algn="ctr"/>
            <a:r>
              <a:rPr lang="fr-FR" sz="900" dirty="0">
                <a:solidFill>
                  <a:schemeClr val="accent1">
                    <a:lumMod val="75000"/>
                  </a:schemeClr>
                </a:solidFill>
                <a:latin typeface="+mj-lt"/>
              </a:rPr>
              <a:t>Prototypage</a:t>
            </a:r>
          </a:p>
        </p:txBody>
      </p:sp>
      <p:sp>
        <p:nvSpPr>
          <p:cNvPr id="93" name="Rectangle 92">
            <a:extLst>
              <a:ext uri="{FF2B5EF4-FFF2-40B4-BE49-F238E27FC236}">
                <a16:creationId xmlns:a16="http://schemas.microsoft.com/office/drawing/2014/main" id="{DA38F3AD-5A57-C54E-831E-2CB20B3E4F7E}"/>
              </a:ext>
            </a:extLst>
          </p:cNvPr>
          <p:cNvSpPr/>
          <p:nvPr/>
        </p:nvSpPr>
        <p:spPr>
          <a:xfrm>
            <a:off x="4263654" y="1904316"/>
            <a:ext cx="1384976" cy="206095"/>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fr-FR" sz="1100" dirty="0">
                <a:solidFill>
                  <a:schemeClr val="bg1"/>
                </a:solidFill>
              </a:rPr>
              <a:t>Validation du projet</a:t>
            </a:r>
          </a:p>
        </p:txBody>
      </p:sp>
      <p:sp>
        <p:nvSpPr>
          <p:cNvPr id="94" name="Rectangle 93">
            <a:extLst>
              <a:ext uri="{FF2B5EF4-FFF2-40B4-BE49-F238E27FC236}">
                <a16:creationId xmlns:a16="http://schemas.microsoft.com/office/drawing/2014/main" id="{79B23057-D096-7E4F-BEE8-019581478D83}"/>
              </a:ext>
            </a:extLst>
          </p:cNvPr>
          <p:cNvSpPr/>
          <p:nvPr/>
        </p:nvSpPr>
        <p:spPr>
          <a:xfrm>
            <a:off x="7172653" y="1505187"/>
            <a:ext cx="1258060" cy="369332"/>
          </a:xfrm>
          <a:prstGeom prst="rect">
            <a:avLst/>
          </a:prstGeom>
        </p:spPr>
        <p:txBody>
          <a:bodyPr wrap="square">
            <a:spAutoFit/>
          </a:bodyPr>
          <a:lstStyle/>
          <a:p>
            <a:pPr algn="r"/>
            <a:r>
              <a:rPr lang="fr-FR" sz="900" dirty="0">
                <a:solidFill>
                  <a:schemeClr val="accent1">
                    <a:lumMod val="75000"/>
                  </a:schemeClr>
                </a:solidFill>
                <a:latin typeface="+mj-lt"/>
              </a:rPr>
              <a:t>Communication et justification des choix</a:t>
            </a:r>
          </a:p>
        </p:txBody>
      </p:sp>
      <p:sp>
        <p:nvSpPr>
          <p:cNvPr id="100" name="Rectangle 99">
            <a:extLst>
              <a:ext uri="{FF2B5EF4-FFF2-40B4-BE49-F238E27FC236}">
                <a16:creationId xmlns:a16="http://schemas.microsoft.com/office/drawing/2014/main" id="{DA38F3AD-5A57-C54E-831E-2CB20B3E4F7E}"/>
              </a:ext>
            </a:extLst>
          </p:cNvPr>
          <p:cNvSpPr/>
          <p:nvPr/>
        </p:nvSpPr>
        <p:spPr>
          <a:xfrm>
            <a:off x="4706260" y="4090321"/>
            <a:ext cx="951514" cy="418757"/>
          </a:xfrm>
          <a:prstGeom prst="rect">
            <a:avLst/>
          </a:prstGeom>
          <a:solidFill>
            <a:schemeClr val="accent6">
              <a:lumMod val="50000"/>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dirty="0">
                <a:solidFill>
                  <a:schemeClr val="tx1"/>
                </a:solidFill>
              </a:rPr>
              <a:t>Revue de projet</a:t>
            </a:r>
          </a:p>
        </p:txBody>
      </p:sp>
      <p:sp>
        <p:nvSpPr>
          <p:cNvPr id="101" name="Rectangle 100">
            <a:extLst>
              <a:ext uri="{FF2B5EF4-FFF2-40B4-BE49-F238E27FC236}">
                <a16:creationId xmlns:a16="http://schemas.microsoft.com/office/drawing/2014/main" id="{DA38F3AD-5A57-C54E-831E-2CB20B3E4F7E}"/>
              </a:ext>
            </a:extLst>
          </p:cNvPr>
          <p:cNvSpPr/>
          <p:nvPr/>
        </p:nvSpPr>
        <p:spPr>
          <a:xfrm>
            <a:off x="5840910" y="4077702"/>
            <a:ext cx="951514" cy="418757"/>
          </a:xfrm>
          <a:prstGeom prst="rect">
            <a:avLst/>
          </a:prstGeom>
          <a:solidFill>
            <a:schemeClr val="accent6">
              <a:lumMod val="50000"/>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dirty="0">
                <a:solidFill>
                  <a:schemeClr val="tx1"/>
                </a:solidFill>
              </a:rPr>
              <a:t>Revue de projet</a:t>
            </a:r>
          </a:p>
        </p:txBody>
      </p:sp>
      <p:cxnSp>
        <p:nvCxnSpPr>
          <p:cNvPr id="109" name="Connecteur en angle 108"/>
          <p:cNvCxnSpPr>
            <a:stCxn id="78" idx="0"/>
            <a:endCxn id="92" idx="0"/>
          </p:cNvCxnSpPr>
          <p:nvPr/>
        </p:nvCxnSpPr>
        <p:spPr>
          <a:xfrm rot="16200000" flipH="1">
            <a:off x="7019238" y="1345434"/>
            <a:ext cx="2371" cy="2091755"/>
          </a:xfrm>
          <a:prstGeom prst="bentConnector3">
            <a:avLst>
              <a:gd name="adj1" fmla="val -5784901"/>
            </a:avLst>
          </a:prstGeom>
          <a:ln w="952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a:xfrm>
            <a:off x="6985048" y="2136732"/>
            <a:ext cx="324598" cy="226591"/>
          </a:xfrm>
          <a:prstGeom prst="rect">
            <a:avLst/>
          </a:prstGeom>
          <a:solidFill>
            <a:schemeClr val="bg1"/>
          </a:solidFill>
        </p:spPr>
        <p:txBody>
          <a:bodyPr wrap="square" lIns="36000" tIns="36000" rIns="36000" bIns="36000">
            <a:spAutoFit/>
          </a:bodyPr>
          <a:lstStyle/>
          <a:p>
            <a:pPr algn="ctr"/>
            <a:r>
              <a:rPr lang="fr-FR" sz="1000" dirty="0"/>
              <a:t>70h</a:t>
            </a:r>
          </a:p>
        </p:txBody>
      </p:sp>
      <p:grpSp>
        <p:nvGrpSpPr>
          <p:cNvPr id="37" name="Groupe 36"/>
          <p:cNvGrpSpPr/>
          <p:nvPr/>
        </p:nvGrpSpPr>
        <p:grpSpPr>
          <a:xfrm>
            <a:off x="8179680" y="3462066"/>
            <a:ext cx="367058" cy="330816"/>
            <a:chOff x="2844665" y="3316513"/>
            <a:chExt cx="367058" cy="330816"/>
          </a:xfrm>
        </p:grpSpPr>
        <p:grpSp>
          <p:nvGrpSpPr>
            <p:cNvPr id="39" name="Groupe 38"/>
            <p:cNvGrpSpPr/>
            <p:nvPr/>
          </p:nvGrpSpPr>
          <p:grpSpPr>
            <a:xfrm>
              <a:off x="2917933" y="3355059"/>
              <a:ext cx="230981" cy="235819"/>
              <a:chOff x="6421625" y="5307049"/>
              <a:chExt cx="214316" cy="230055"/>
            </a:xfrm>
          </p:grpSpPr>
          <p:sp>
            <p:nvSpPr>
              <p:cNvPr id="42" name="Triangle isocèle 41"/>
              <p:cNvSpPr/>
              <p:nvPr/>
            </p:nvSpPr>
            <p:spPr>
              <a:xfrm>
                <a:off x="6421626" y="5307049"/>
                <a:ext cx="214315" cy="230053"/>
              </a:xfrm>
              <a:prstGeom prst="triangle">
                <a:avLst>
                  <a:gd name="adj" fmla="val 100000"/>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sp>
            <p:nvSpPr>
              <p:cNvPr id="44" name="Triangle isocèle 43"/>
              <p:cNvSpPr/>
              <p:nvPr/>
            </p:nvSpPr>
            <p:spPr>
              <a:xfrm rot="5400000">
                <a:off x="6413756" y="5314920"/>
                <a:ext cx="230053" cy="214315"/>
              </a:xfrm>
              <a:prstGeom prst="triangle">
                <a:avLst>
                  <a:gd name="adj" fmla="val 0"/>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grpSp>
        <p:sp>
          <p:nvSpPr>
            <p:cNvPr id="40" name="Rectangle 39"/>
            <p:cNvSpPr/>
            <p:nvPr/>
          </p:nvSpPr>
          <p:spPr>
            <a:xfrm>
              <a:off x="2844665" y="3316513"/>
              <a:ext cx="272832" cy="215444"/>
            </a:xfrm>
            <a:prstGeom prst="rect">
              <a:avLst/>
            </a:prstGeom>
          </p:spPr>
          <p:txBody>
            <a:bodyPr wrap="none">
              <a:spAutoFit/>
            </a:bodyPr>
            <a:lstStyle/>
            <a:p>
              <a:r>
                <a:rPr lang="fr-FR" sz="800" dirty="0">
                  <a:solidFill>
                    <a:schemeClr val="bg1"/>
                  </a:solidFill>
                </a:rPr>
                <a:t>M</a:t>
              </a:r>
            </a:p>
          </p:txBody>
        </p:sp>
        <p:sp>
          <p:nvSpPr>
            <p:cNvPr id="41" name="Rectangle 40"/>
            <p:cNvSpPr/>
            <p:nvPr/>
          </p:nvSpPr>
          <p:spPr>
            <a:xfrm>
              <a:off x="2919655" y="3431885"/>
              <a:ext cx="292068" cy="215444"/>
            </a:xfrm>
            <a:prstGeom prst="rect">
              <a:avLst/>
            </a:prstGeom>
          </p:spPr>
          <p:txBody>
            <a:bodyPr wrap="none">
              <a:spAutoFit/>
            </a:bodyPr>
            <a:lstStyle/>
            <a:p>
              <a:r>
                <a:rPr lang="fr-FR" sz="800" dirty="0">
                  <a:solidFill>
                    <a:schemeClr val="bg1"/>
                  </a:solidFill>
                </a:rPr>
                <a:t>PC</a:t>
              </a:r>
            </a:p>
          </p:txBody>
        </p:sp>
      </p:grpSp>
      <p:sp>
        <p:nvSpPr>
          <p:cNvPr id="50" name="Rectangle 49">
            <a:extLst>
              <a:ext uri="{FF2B5EF4-FFF2-40B4-BE49-F238E27FC236}">
                <a16:creationId xmlns:a16="http://schemas.microsoft.com/office/drawing/2014/main" id="{DA38F3AD-5A57-C54E-831E-2CB20B3E4F7E}"/>
              </a:ext>
            </a:extLst>
          </p:cNvPr>
          <p:cNvSpPr/>
          <p:nvPr/>
        </p:nvSpPr>
        <p:spPr>
          <a:xfrm>
            <a:off x="3891583" y="4093533"/>
            <a:ext cx="745506" cy="415752"/>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tIns="36000" bIns="36000" rtlCol="0" anchor="t"/>
          <a:lstStyle/>
          <a:p>
            <a:pPr algn="ctr"/>
            <a:r>
              <a:rPr lang="fr-FR" sz="800" dirty="0">
                <a:solidFill>
                  <a:schemeClr val="bg1"/>
                </a:solidFill>
              </a:rPr>
              <a:t>Mini projet de synthèse (3 semaines)</a:t>
            </a:r>
          </a:p>
        </p:txBody>
      </p:sp>
      <p:grpSp>
        <p:nvGrpSpPr>
          <p:cNvPr id="51" name="Groupe 50"/>
          <p:cNvGrpSpPr/>
          <p:nvPr/>
        </p:nvGrpSpPr>
        <p:grpSpPr>
          <a:xfrm>
            <a:off x="4073254" y="3221642"/>
            <a:ext cx="573698" cy="597183"/>
            <a:chOff x="2898396" y="3355059"/>
            <a:chExt cx="388197" cy="336776"/>
          </a:xfrm>
        </p:grpSpPr>
        <p:grpSp>
          <p:nvGrpSpPr>
            <p:cNvPr id="52" name="Groupe 51"/>
            <p:cNvGrpSpPr/>
            <p:nvPr/>
          </p:nvGrpSpPr>
          <p:grpSpPr>
            <a:xfrm>
              <a:off x="2917933" y="3355059"/>
              <a:ext cx="230981" cy="235819"/>
              <a:chOff x="6421625" y="5307049"/>
              <a:chExt cx="214316" cy="230055"/>
            </a:xfrm>
          </p:grpSpPr>
          <p:sp>
            <p:nvSpPr>
              <p:cNvPr id="55" name="Triangle isocèle 54"/>
              <p:cNvSpPr/>
              <p:nvPr/>
            </p:nvSpPr>
            <p:spPr>
              <a:xfrm>
                <a:off x="6421626" y="5307049"/>
                <a:ext cx="214315" cy="230053"/>
              </a:xfrm>
              <a:prstGeom prst="triangle">
                <a:avLst>
                  <a:gd name="adj" fmla="val 100000"/>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sp>
            <p:nvSpPr>
              <p:cNvPr id="59" name="Triangle isocèle 58"/>
              <p:cNvSpPr/>
              <p:nvPr/>
            </p:nvSpPr>
            <p:spPr>
              <a:xfrm rot="5400000">
                <a:off x="6413756" y="5314920"/>
                <a:ext cx="230053" cy="214315"/>
              </a:xfrm>
              <a:prstGeom prst="triangle">
                <a:avLst>
                  <a:gd name="adj" fmla="val 0"/>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grpSp>
        <p:sp>
          <p:nvSpPr>
            <p:cNvPr id="53" name="Rectangle 52"/>
            <p:cNvSpPr/>
            <p:nvPr/>
          </p:nvSpPr>
          <p:spPr>
            <a:xfrm>
              <a:off x="2898396" y="3361107"/>
              <a:ext cx="260008" cy="215444"/>
            </a:xfrm>
            <a:prstGeom prst="rect">
              <a:avLst/>
            </a:prstGeom>
          </p:spPr>
          <p:txBody>
            <a:bodyPr wrap="none">
              <a:spAutoFit/>
            </a:bodyPr>
            <a:lstStyle/>
            <a:p>
              <a:r>
                <a:rPr lang="fr-FR" sz="800" dirty="0">
                  <a:solidFill>
                    <a:schemeClr val="bg1"/>
                  </a:solidFill>
                </a:rPr>
                <a:t>IT</a:t>
              </a:r>
            </a:p>
          </p:txBody>
        </p:sp>
        <p:sp>
          <p:nvSpPr>
            <p:cNvPr id="54" name="Rectangle 53"/>
            <p:cNvSpPr/>
            <p:nvPr/>
          </p:nvSpPr>
          <p:spPr>
            <a:xfrm>
              <a:off x="2962465" y="3476391"/>
              <a:ext cx="324128" cy="215444"/>
            </a:xfrm>
            <a:prstGeom prst="rect">
              <a:avLst/>
            </a:prstGeom>
          </p:spPr>
          <p:txBody>
            <a:bodyPr wrap="none">
              <a:spAutoFit/>
            </a:bodyPr>
            <a:lstStyle/>
            <a:p>
              <a:r>
                <a:rPr lang="fr-FR" sz="800" dirty="0">
                  <a:solidFill>
                    <a:schemeClr val="bg1"/>
                  </a:solidFill>
                </a:rPr>
                <a:t>I2D</a:t>
              </a:r>
            </a:p>
          </p:txBody>
        </p:sp>
      </p:grpSp>
      <p:sp>
        <p:nvSpPr>
          <p:cNvPr id="60" name="Rectangle 59">
            <a:extLst>
              <a:ext uri="{FF2B5EF4-FFF2-40B4-BE49-F238E27FC236}">
                <a16:creationId xmlns:a16="http://schemas.microsoft.com/office/drawing/2014/main" id="{DA38F3AD-5A57-C54E-831E-2CB20B3E4F7E}"/>
              </a:ext>
            </a:extLst>
          </p:cNvPr>
          <p:cNvSpPr/>
          <p:nvPr/>
        </p:nvSpPr>
        <p:spPr>
          <a:xfrm>
            <a:off x="4707637" y="818335"/>
            <a:ext cx="3672170" cy="415752"/>
          </a:xfrm>
          <a:prstGeom prst="rect">
            <a:avLst/>
          </a:prstGeom>
          <a:solidFill>
            <a:schemeClr val="accent3">
              <a:lumMod val="50000"/>
            </a:schemeClr>
          </a:solidFill>
          <a:ln>
            <a:noFill/>
          </a:ln>
        </p:spPr>
        <p:style>
          <a:lnRef idx="0">
            <a:scrgbClr r="0" g="0" b="0"/>
          </a:lnRef>
          <a:fillRef idx="0">
            <a:scrgbClr r="0" g="0" b="0"/>
          </a:fillRef>
          <a:effectRef idx="0">
            <a:scrgbClr r="0" g="0" b="0"/>
          </a:effectRef>
          <a:fontRef idx="minor">
            <a:schemeClr val="lt1"/>
          </a:fontRef>
        </p:style>
        <p:txBody>
          <a:bodyPr tIns="36000" bIns="36000" rtlCol="0" anchor="ctr"/>
          <a:lstStyle/>
          <a:p>
            <a:pPr algn="ctr"/>
            <a:r>
              <a:rPr lang="fr-FR" sz="1600" dirty="0">
                <a:solidFill>
                  <a:schemeClr val="bg1"/>
                </a:solidFill>
              </a:rPr>
              <a:t>Projet collaboratif de terminale</a:t>
            </a:r>
          </a:p>
        </p:txBody>
      </p:sp>
      <p:sp>
        <p:nvSpPr>
          <p:cNvPr id="61" name="Rectangle 60">
            <a:extLst>
              <a:ext uri="{FF2B5EF4-FFF2-40B4-BE49-F238E27FC236}">
                <a16:creationId xmlns:a16="http://schemas.microsoft.com/office/drawing/2014/main" id="{DA38F3AD-5A57-C54E-831E-2CB20B3E4F7E}"/>
              </a:ext>
            </a:extLst>
          </p:cNvPr>
          <p:cNvSpPr/>
          <p:nvPr/>
        </p:nvSpPr>
        <p:spPr>
          <a:xfrm>
            <a:off x="906958" y="818335"/>
            <a:ext cx="3650420" cy="415752"/>
          </a:xfrm>
          <a:prstGeom prst="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tIns="36000" bIns="36000" rtlCol="0" anchor="ctr"/>
          <a:lstStyle/>
          <a:p>
            <a:pPr algn="ctr"/>
            <a:r>
              <a:rPr lang="fr-FR" sz="1600" dirty="0">
                <a:solidFill>
                  <a:schemeClr val="bg1"/>
                </a:solidFill>
              </a:rPr>
              <a:t>Mini projets de première</a:t>
            </a:r>
          </a:p>
        </p:txBody>
      </p:sp>
      <p:sp>
        <p:nvSpPr>
          <p:cNvPr id="62" name="Rectangle 61">
            <a:extLst>
              <a:ext uri="{FF2B5EF4-FFF2-40B4-BE49-F238E27FC236}">
                <a16:creationId xmlns:a16="http://schemas.microsoft.com/office/drawing/2014/main" id="{DA38F3AD-5A57-C54E-831E-2CB20B3E4F7E}"/>
              </a:ext>
            </a:extLst>
          </p:cNvPr>
          <p:cNvSpPr/>
          <p:nvPr/>
        </p:nvSpPr>
        <p:spPr>
          <a:xfrm>
            <a:off x="974506" y="3726681"/>
            <a:ext cx="3067912" cy="190325"/>
          </a:xfrm>
          <a:prstGeom prst="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tIns="36000" bIns="36000" rtlCol="0" anchor="ctr"/>
          <a:lstStyle/>
          <a:p>
            <a:pPr algn="ctr"/>
            <a:r>
              <a:rPr lang="fr-FR" sz="1000" dirty="0">
                <a:solidFill>
                  <a:schemeClr val="tx1"/>
                </a:solidFill>
              </a:rPr>
              <a:t>90% du temps en mini projets en IT</a:t>
            </a:r>
          </a:p>
        </p:txBody>
      </p:sp>
      <p:cxnSp>
        <p:nvCxnSpPr>
          <p:cNvPr id="64" name="Connecteur droit 63">
            <a:extLst>
              <a:ext uri="{FF2B5EF4-FFF2-40B4-BE49-F238E27FC236}">
                <a16:creationId xmlns:a16="http://schemas.microsoft.com/office/drawing/2014/main" id="{402AC8FF-8EB6-E54B-B87E-1B5C66F50B6A}"/>
              </a:ext>
            </a:extLst>
          </p:cNvPr>
          <p:cNvCxnSpPr>
            <a:cxnSpLocks/>
            <a:endCxn id="50" idx="0"/>
          </p:cNvCxnSpPr>
          <p:nvPr/>
        </p:nvCxnSpPr>
        <p:spPr>
          <a:xfrm>
            <a:off x="4263654" y="3639805"/>
            <a:ext cx="682" cy="4537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B70CA31E-CE50-8C43-9E67-8946DB628BFB}"/>
              </a:ext>
            </a:extLst>
          </p:cNvPr>
          <p:cNvSpPr/>
          <p:nvPr/>
        </p:nvSpPr>
        <p:spPr>
          <a:xfrm>
            <a:off x="7298520" y="4641250"/>
            <a:ext cx="1810048" cy="84485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000" dirty="0"/>
              <a:t>Quelle que soit la spécialité choisie pour l’oral terminal, le projet terminal 2I2D est obligatoire</a:t>
            </a:r>
          </a:p>
        </p:txBody>
      </p:sp>
      <p:sp>
        <p:nvSpPr>
          <p:cNvPr id="102" name="Rectangle 101">
            <a:extLst>
              <a:ext uri="{FF2B5EF4-FFF2-40B4-BE49-F238E27FC236}">
                <a16:creationId xmlns:a16="http://schemas.microsoft.com/office/drawing/2014/main" id="{DA38F3AD-5A57-C54E-831E-2CB20B3E4F7E}"/>
              </a:ext>
            </a:extLst>
          </p:cNvPr>
          <p:cNvSpPr/>
          <p:nvPr/>
        </p:nvSpPr>
        <p:spPr>
          <a:xfrm>
            <a:off x="7298520" y="4083370"/>
            <a:ext cx="1810048" cy="414867"/>
          </a:xfrm>
          <a:prstGeom prst="rect">
            <a:avLst/>
          </a:prstGeom>
          <a:solidFill>
            <a:schemeClr val="accent6">
              <a:lumMod val="50000"/>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800" dirty="0">
                <a:solidFill>
                  <a:schemeClr val="tx1"/>
                </a:solidFill>
              </a:rPr>
              <a:t>Restitution finale dans le cas d’un choix de Maths/Physique-Chimie pour l’oral terminal</a:t>
            </a:r>
          </a:p>
        </p:txBody>
      </p:sp>
      <p:sp>
        <p:nvSpPr>
          <p:cNvPr id="70" name="Rectangle 69">
            <a:extLst>
              <a:ext uri="{FF2B5EF4-FFF2-40B4-BE49-F238E27FC236}">
                <a16:creationId xmlns:a16="http://schemas.microsoft.com/office/drawing/2014/main" id="{B70CA31E-CE50-8C43-9E67-8946DB628BFB}"/>
              </a:ext>
            </a:extLst>
          </p:cNvPr>
          <p:cNvSpPr/>
          <p:nvPr/>
        </p:nvSpPr>
        <p:spPr>
          <a:xfrm>
            <a:off x="4707637" y="4653942"/>
            <a:ext cx="2224658" cy="83284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000" dirty="0"/>
              <a:t>Les revues de projet intervenant dans le cadre de la conduite de projet </a:t>
            </a:r>
            <a:r>
              <a:rPr lang="fr-FR" sz="1000" b="1" dirty="0"/>
              <a:t>contribuent à l’évaluation mais ne lui sont pas exclusivement consacrées</a:t>
            </a:r>
            <a:r>
              <a:rPr lang="fr-FR" sz="1000" dirty="0"/>
              <a:t>.  </a:t>
            </a:r>
          </a:p>
        </p:txBody>
      </p:sp>
      <p:sp>
        <p:nvSpPr>
          <p:cNvPr id="71" name="Rectangle 70">
            <a:extLst>
              <a:ext uri="{FF2B5EF4-FFF2-40B4-BE49-F238E27FC236}">
                <a16:creationId xmlns:a16="http://schemas.microsoft.com/office/drawing/2014/main" id="{DA38F3AD-5A57-C54E-831E-2CB20B3E4F7E}"/>
              </a:ext>
            </a:extLst>
          </p:cNvPr>
          <p:cNvSpPr/>
          <p:nvPr/>
        </p:nvSpPr>
        <p:spPr>
          <a:xfrm>
            <a:off x="4842633" y="3724090"/>
            <a:ext cx="3438453" cy="191755"/>
          </a:xfrm>
          <a:prstGeom prst="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tIns="36000" bIns="36000" rtlCol="0" anchor="ctr"/>
          <a:lstStyle/>
          <a:p>
            <a:pPr algn="ctr"/>
            <a:r>
              <a:rPr lang="fr-FR" sz="1000" dirty="0">
                <a:solidFill>
                  <a:schemeClr val="tx1"/>
                </a:solidFill>
              </a:rPr>
              <a:t>Conduite de projet</a:t>
            </a:r>
          </a:p>
        </p:txBody>
      </p:sp>
      <p:sp>
        <p:nvSpPr>
          <p:cNvPr id="75" name="Rectangle 74">
            <a:extLst>
              <a:ext uri="{FF2B5EF4-FFF2-40B4-BE49-F238E27FC236}">
                <a16:creationId xmlns:a16="http://schemas.microsoft.com/office/drawing/2014/main" id="{B70CA31E-CE50-8C43-9E67-8946DB628BFB}"/>
              </a:ext>
            </a:extLst>
          </p:cNvPr>
          <p:cNvSpPr/>
          <p:nvPr/>
        </p:nvSpPr>
        <p:spPr>
          <a:xfrm>
            <a:off x="4707636" y="5622504"/>
            <a:ext cx="4400931" cy="60237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000" dirty="0"/>
              <a:t>La partie de l'épreuve organisée en cours d’année permet d'évaluer le travail individuel de chaque candidat pendant le déroulement du projet technologique (conduite de projet), </a:t>
            </a:r>
            <a:r>
              <a:rPr lang="fr-FR" sz="1000" b="1" dirty="0"/>
              <a:t>de façon continue tout au long du projet</a:t>
            </a:r>
            <a:r>
              <a:rPr lang="fr-FR" sz="1000" dirty="0"/>
              <a:t>. </a:t>
            </a:r>
          </a:p>
        </p:txBody>
      </p:sp>
      <p:cxnSp>
        <p:nvCxnSpPr>
          <p:cNvPr id="76" name="Connecteur droit 75">
            <a:extLst>
              <a:ext uri="{FF2B5EF4-FFF2-40B4-BE49-F238E27FC236}">
                <a16:creationId xmlns:a16="http://schemas.microsoft.com/office/drawing/2014/main" id="{402AC8FF-8EB6-E54B-B87E-1B5C66F50B6A}"/>
              </a:ext>
            </a:extLst>
          </p:cNvPr>
          <p:cNvCxnSpPr>
            <a:cxnSpLocks/>
            <a:stCxn id="100" idx="2"/>
          </p:cNvCxnSpPr>
          <p:nvPr/>
        </p:nvCxnSpPr>
        <p:spPr>
          <a:xfrm>
            <a:off x="5182017" y="4509078"/>
            <a:ext cx="0" cy="14486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Connecteur droit 79">
            <a:extLst>
              <a:ext uri="{FF2B5EF4-FFF2-40B4-BE49-F238E27FC236}">
                <a16:creationId xmlns:a16="http://schemas.microsoft.com/office/drawing/2014/main" id="{402AC8FF-8EB6-E54B-B87E-1B5C66F50B6A}"/>
              </a:ext>
            </a:extLst>
          </p:cNvPr>
          <p:cNvCxnSpPr>
            <a:cxnSpLocks/>
          </p:cNvCxnSpPr>
          <p:nvPr/>
        </p:nvCxnSpPr>
        <p:spPr>
          <a:xfrm>
            <a:off x="7115407" y="3915845"/>
            <a:ext cx="0" cy="170665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Connecteur droit 81">
            <a:extLst>
              <a:ext uri="{FF2B5EF4-FFF2-40B4-BE49-F238E27FC236}">
                <a16:creationId xmlns:a16="http://schemas.microsoft.com/office/drawing/2014/main" id="{4F1F4D98-549D-5F47-85B3-E62970659B29}"/>
              </a:ext>
            </a:extLst>
          </p:cNvPr>
          <p:cNvCxnSpPr>
            <a:cxnSpLocks/>
            <a:endCxn id="73" idx="0"/>
          </p:cNvCxnSpPr>
          <p:nvPr/>
        </p:nvCxnSpPr>
        <p:spPr>
          <a:xfrm>
            <a:off x="6950806" y="1802184"/>
            <a:ext cx="0" cy="125652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Connecteur droit 94">
            <a:extLst>
              <a:ext uri="{FF2B5EF4-FFF2-40B4-BE49-F238E27FC236}">
                <a16:creationId xmlns:a16="http://schemas.microsoft.com/office/drawing/2014/main" id="{402AC8FF-8EB6-E54B-B87E-1B5C66F50B6A}"/>
              </a:ext>
            </a:extLst>
          </p:cNvPr>
          <p:cNvCxnSpPr>
            <a:cxnSpLocks/>
          </p:cNvCxnSpPr>
          <p:nvPr/>
        </p:nvCxnSpPr>
        <p:spPr>
          <a:xfrm>
            <a:off x="6303681" y="4506030"/>
            <a:ext cx="0" cy="14486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Connecteur droit 98">
            <a:extLst>
              <a:ext uri="{FF2B5EF4-FFF2-40B4-BE49-F238E27FC236}">
                <a16:creationId xmlns:a16="http://schemas.microsoft.com/office/drawing/2014/main" id="{402AC8FF-8EB6-E54B-B87E-1B5C66F50B6A}"/>
              </a:ext>
            </a:extLst>
          </p:cNvPr>
          <p:cNvCxnSpPr>
            <a:cxnSpLocks/>
          </p:cNvCxnSpPr>
          <p:nvPr/>
        </p:nvCxnSpPr>
        <p:spPr>
          <a:xfrm>
            <a:off x="8379081" y="4496560"/>
            <a:ext cx="0" cy="14486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Rectangle 68">
            <a:extLst>
              <a:ext uri="{FF2B5EF4-FFF2-40B4-BE49-F238E27FC236}">
                <a16:creationId xmlns:a16="http://schemas.microsoft.com/office/drawing/2014/main" id="{8D6E24B9-7F59-7147-A09C-B9F13E75F149}"/>
              </a:ext>
            </a:extLst>
          </p:cNvPr>
          <p:cNvSpPr/>
          <p:nvPr/>
        </p:nvSpPr>
        <p:spPr>
          <a:xfrm>
            <a:off x="4652746" y="4654500"/>
            <a:ext cx="64416" cy="831600"/>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79" name="Rectangle 78">
            <a:extLst>
              <a:ext uri="{FF2B5EF4-FFF2-40B4-BE49-F238E27FC236}">
                <a16:creationId xmlns:a16="http://schemas.microsoft.com/office/drawing/2014/main" id="{8D6E24B9-7F59-7147-A09C-B9F13E75F149}"/>
              </a:ext>
            </a:extLst>
          </p:cNvPr>
          <p:cNvSpPr/>
          <p:nvPr/>
        </p:nvSpPr>
        <p:spPr>
          <a:xfrm>
            <a:off x="4654510" y="5621820"/>
            <a:ext cx="64416" cy="601200"/>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83" name="Rectangle 82">
            <a:extLst>
              <a:ext uri="{FF2B5EF4-FFF2-40B4-BE49-F238E27FC236}">
                <a16:creationId xmlns:a16="http://schemas.microsoft.com/office/drawing/2014/main" id="{8D6E24B9-7F59-7147-A09C-B9F13E75F149}"/>
              </a:ext>
            </a:extLst>
          </p:cNvPr>
          <p:cNvSpPr/>
          <p:nvPr/>
        </p:nvSpPr>
        <p:spPr>
          <a:xfrm>
            <a:off x="7298520" y="4641250"/>
            <a:ext cx="64416" cy="844850"/>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pic>
        <p:nvPicPr>
          <p:cNvPr id="85" name="Image 8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cxnSp>
        <p:nvCxnSpPr>
          <p:cNvPr id="86" name="Connecteur droit 85">
            <a:extLst>
              <a:ext uri="{FF2B5EF4-FFF2-40B4-BE49-F238E27FC236}">
                <a16:creationId xmlns:a16="http://schemas.microsoft.com/office/drawing/2014/main" id="{C5E5A832-7C1E-BE4D-9706-42AE32B41FEA}"/>
              </a:ext>
            </a:extLst>
          </p:cNvPr>
          <p:cNvCxnSpPr>
            <a:cxnSpLocks/>
          </p:cNvCxnSpPr>
          <p:nvPr/>
        </p:nvCxnSpPr>
        <p:spPr>
          <a:xfrm flipV="1">
            <a:off x="4379244" y="2397205"/>
            <a:ext cx="795687" cy="4012"/>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a16="http://schemas.microsoft.com/office/drawing/2014/main" id="{DA38F3AD-5A57-C54E-831E-2CB20B3E4F7E}"/>
              </a:ext>
            </a:extLst>
          </p:cNvPr>
          <p:cNvSpPr/>
          <p:nvPr/>
        </p:nvSpPr>
        <p:spPr>
          <a:xfrm>
            <a:off x="4367574" y="2208995"/>
            <a:ext cx="285172" cy="156756"/>
          </a:xfrm>
          <a:prstGeom prst="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fr-FR" sz="800" dirty="0">
                <a:solidFill>
                  <a:schemeClr val="tx1"/>
                </a:solidFill>
              </a:rPr>
              <a:t>Prof</a:t>
            </a:r>
          </a:p>
        </p:txBody>
      </p:sp>
      <p:sp>
        <p:nvSpPr>
          <p:cNvPr id="90" name="Rectangle 89">
            <a:extLst>
              <a:ext uri="{FF2B5EF4-FFF2-40B4-BE49-F238E27FC236}">
                <a16:creationId xmlns:a16="http://schemas.microsoft.com/office/drawing/2014/main" id="{DA38F3AD-5A57-C54E-831E-2CB20B3E4F7E}"/>
              </a:ext>
            </a:extLst>
          </p:cNvPr>
          <p:cNvSpPr/>
          <p:nvPr/>
        </p:nvSpPr>
        <p:spPr>
          <a:xfrm>
            <a:off x="4762207" y="2127508"/>
            <a:ext cx="419809" cy="241559"/>
          </a:xfrm>
          <a:prstGeom prst="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fr-FR" sz="800" dirty="0">
                <a:solidFill>
                  <a:schemeClr val="tx1"/>
                </a:solidFill>
              </a:rPr>
              <a:t>Prof+</a:t>
            </a:r>
            <a:br>
              <a:rPr lang="fr-FR" sz="800" dirty="0">
                <a:solidFill>
                  <a:schemeClr val="tx1"/>
                </a:solidFill>
              </a:rPr>
            </a:br>
            <a:r>
              <a:rPr lang="fr-FR" sz="800" dirty="0">
                <a:solidFill>
                  <a:schemeClr val="tx1"/>
                </a:solidFill>
              </a:rPr>
              <a:t>élèves</a:t>
            </a:r>
          </a:p>
        </p:txBody>
      </p:sp>
    </p:spTree>
    <p:extLst>
      <p:ext uri="{BB962C8B-B14F-4D97-AF65-F5344CB8AC3E}">
        <p14:creationId xmlns:p14="http://schemas.microsoft.com/office/powerpoint/2010/main" val="1912429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479FE82-E4D5-404A-B118-B4904E3DA63C}"/>
              </a:ext>
            </a:extLst>
          </p:cNvPr>
          <p:cNvSpPr/>
          <p:nvPr/>
        </p:nvSpPr>
        <p:spPr>
          <a:xfrm>
            <a:off x="1149928" y="363653"/>
            <a:ext cx="3458585" cy="360064"/>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14" name="Rectangle 13">
            <a:extLst>
              <a:ext uri="{FF2B5EF4-FFF2-40B4-BE49-F238E27FC236}">
                <a16:creationId xmlns:a16="http://schemas.microsoft.com/office/drawing/2014/main" id="{209A1FCE-0B25-3B46-BD99-4B5EC44FDAED}"/>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5" name="Rectangle 14">
            <a:extLst>
              <a:ext uri="{FF2B5EF4-FFF2-40B4-BE49-F238E27FC236}">
                <a16:creationId xmlns:a16="http://schemas.microsoft.com/office/drawing/2014/main" id="{FA08C145-51AD-1D4B-BA65-D20A7D0396BC}"/>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6" name="Rectangle 15">
            <a:extLst>
              <a:ext uri="{FF2B5EF4-FFF2-40B4-BE49-F238E27FC236}">
                <a16:creationId xmlns:a16="http://schemas.microsoft.com/office/drawing/2014/main" id="{67CD8EE0-C41F-2E44-A535-A60DBA5EAAE3}"/>
              </a:ext>
            </a:extLst>
          </p:cNvPr>
          <p:cNvSpPr/>
          <p:nvPr/>
        </p:nvSpPr>
        <p:spPr>
          <a:xfrm>
            <a:off x="1149928" y="367178"/>
            <a:ext cx="2494850" cy="369332"/>
          </a:xfrm>
          <a:prstGeom prst="rect">
            <a:avLst/>
          </a:prstGeom>
        </p:spPr>
        <p:txBody>
          <a:bodyPr wrap="none">
            <a:spAutoFit/>
          </a:bodyPr>
          <a:lstStyle/>
          <a:p>
            <a:r>
              <a:rPr lang="fr-FR" dirty="0"/>
              <a:t>Les modalités d’examen</a:t>
            </a:r>
          </a:p>
        </p:txBody>
      </p:sp>
      <p:sp>
        <p:nvSpPr>
          <p:cNvPr id="79" name="Rectangle 78">
            <a:extLst>
              <a:ext uri="{FF2B5EF4-FFF2-40B4-BE49-F238E27FC236}">
                <a16:creationId xmlns:a16="http://schemas.microsoft.com/office/drawing/2014/main" id="{FBB8739E-3C44-F54A-A2E9-DC13B14CA9F4}"/>
              </a:ext>
            </a:extLst>
          </p:cNvPr>
          <p:cNvSpPr/>
          <p:nvPr/>
        </p:nvSpPr>
        <p:spPr>
          <a:xfrm>
            <a:off x="2693488" y="632137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pic>
        <p:nvPicPr>
          <p:cNvPr id="98" name="Image 9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pic>
        <p:nvPicPr>
          <p:cNvPr id="97" name="Picture 2" descr="M:\str-delcom\BAC 2021\PPT\PPT POUR PARENTS 3E\Visuels\épreuves\epreuves_graphe.jpg">
            <a:extLst>
              <a:ext uri="{FF2B5EF4-FFF2-40B4-BE49-F238E27FC236}">
                <a16:creationId xmlns:a16="http://schemas.microsoft.com/office/drawing/2014/main" id="{563C9415-730C-9E46-B74F-5BCE5EC805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762" y="1830647"/>
            <a:ext cx="7054071" cy="4274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Image 16">
            <a:extLst>
              <a:ext uri="{FF2B5EF4-FFF2-40B4-BE49-F238E27FC236}">
                <a16:creationId xmlns:a16="http://schemas.microsoft.com/office/drawing/2014/main" id="{05CDB7B1-A0B8-1F4F-BCF0-CB8145879A6E}"/>
              </a:ext>
            </a:extLst>
          </p:cNvPr>
          <p:cNvPicPr>
            <a:picLocks noChangeAspect="1"/>
          </p:cNvPicPr>
          <p:nvPr/>
        </p:nvPicPr>
        <p:blipFill>
          <a:blip r:embed="rId4"/>
          <a:stretch>
            <a:fillRect/>
          </a:stretch>
        </p:blipFill>
        <p:spPr>
          <a:xfrm>
            <a:off x="1290762" y="1144144"/>
            <a:ext cx="7054070" cy="686503"/>
          </a:xfrm>
          <a:prstGeom prst="rect">
            <a:avLst/>
          </a:prstGeom>
        </p:spPr>
      </p:pic>
    </p:spTree>
    <p:extLst>
      <p:ext uri="{BB962C8B-B14F-4D97-AF65-F5344CB8AC3E}">
        <p14:creationId xmlns:p14="http://schemas.microsoft.com/office/powerpoint/2010/main" val="1252615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BFCDFEB-BB7C-324D-B7D6-688A5C198EFF}"/>
              </a:ext>
            </a:extLst>
          </p:cNvPr>
          <p:cNvSpPr/>
          <p:nvPr/>
        </p:nvSpPr>
        <p:spPr>
          <a:xfrm>
            <a:off x="0" y="5697974"/>
            <a:ext cx="3424625" cy="11658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0479FE82-E4D5-404A-B118-B4904E3DA63C}"/>
              </a:ext>
            </a:extLst>
          </p:cNvPr>
          <p:cNvSpPr/>
          <p:nvPr/>
        </p:nvSpPr>
        <p:spPr>
          <a:xfrm>
            <a:off x="1149928" y="363653"/>
            <a:ext cx="3458585" cy="360064"/>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14" name="Rectangle 13">
            <a:extLst>
              <a:ext uri="{FF2B5EF4-FFF2-40B4-BE49-F238E27FC236}">
                <a16:creationId xmlns:a16="http://schemas.microsoft.com/office/drawing/2014/main" id="{209A1FCE-0B25-3B46-BD99-4B5EC44FDAED}"/>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5" name="Rectangle 14">
            <a:extLst>
              <a:ext uri="{FF2B5EF4-FFF2-40B4-BE49-F238E27FC236}">
                <a16:creationId xmlns:a16="http://schemas.microsoft.com/office/drawing/2014/main" id="{FA08C145-51AD-1D4B-BA65-D20A7D0396BC}"/>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6" name="Rectangle 15">
            <a:extLst>
              <a:ext uri="{FF2B5EF4-FFF2-40B4-BE49-F238E27FC236}">
                <a16:creationId xmlns:a16="http://schemas.microsoft.com/office/drawing/2014/main" id="{67CD8EE0-C41F-2E44-A535-A60DBA5EAAE3}"/>
              </a:ext>
            </a:extLst>
          </p:cNvPr>
          <p:cNvSpPr/>
          <p:nvPr/>
        </p:nvSpPr>
        <p:spPr>
          <a:xfrm>
            <a:off x="1149928" y="367178"/>
            <a:ext cx="2494850" cy="369332"/>
          </a:xfrm>
          <a:prstGeom prst="rect">
            <a:avLst/>
          </a:prstGeom>
        </p:spPr>
        <p:txBody>
          <a:bodyPr wrap="none">
            <a:spAutoFit/>
          </a:bodyPr>
          <a:lstStyle/>
          <a:p>
            <a:r>
              <a:rPr lang="fr-FR" dirty="0"/>
              <a:t>Les modalités d’examen</a:t>
            </a:r>
          </a:p>
        </p:txBody>
      </p:sp>
      <p:pic>
        <p:nvPicPr>
          <p:cNvPr id="98" name="Image 9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
        <p:nvSpPr>
          <p:cNvPr id="13" name="ZoneTexte 12">
            <a:extLst>
              <a:ext uri="{FF2B5EF4-FFF2-40B4-BE49-F238E27FC236}">
                <a16:creationId xmlns:a16="http://schemas.microsoft.com/office/drawing/2014/main" id="{B272B3BC-2663-D040-BD6E-E6EEAA6188BB}"/>
              </a:ext>
            </a:extLst>
          </p:cNvPr>
          <p:cNvSpPr txBox="1"/>
          <p:nvPr/>
        </p:nvSpPr>
        <p:spPr>
          <a:xfrm rot="16200000">
            <a:off x="-640816" y="3442928"/>
            <a:ext cx="2143125" cy="584200"/>
          </a:xfrm>
          <a:prstGeom prst="rect">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000" b="1" dirty="0">
                <a:solidFill>
                  <a:schemeClr val="accent5">
                    <a:lumMod val="75000"/>
                  </a:schemeClr>
                </a:solidFill>
                <a:latin typeface="+mj-lt"/>
              </a:rPr>
              <a:t>Enseignements  communs</a:t>
            </a:r>
          </a:p>
        </p:txBody>
      </p:sp>
      <p:sp>
        <p:nvSpPr>
          <p:cNvPr id="18" name="Rectangle 17">
            <a:extLst>
              <a:ext uri="{FF2B5EF4-FFF2-40B4-BE49-F238E27FC236}">
                <a16:creationId xmlns:a16="http://schemas.microsoft.com/office/drawing/2014/main" id="{B176F070-7C52-394C-9DBD-1790BA389607}"/>
              </a:ext>
            </a:extLst>
          </p:cNvPr>
          <p:cNvSpPr/>
          <p:nvPr/>
        </p:nvSpPr>
        <p:spPr>
          <a:xfrm>
            <a:off x="857781" y="2695820"/>
            <a:ext cx="3951123" cy="584200"/>
          </a:xfrm>
          <a:prstGeom prst="rect">
            <a:avLst/>
          </a:prstGeom>
          <a:solidFill>
            <a:schemeClr val="accent4">
              <a:lumMod val="60000"/>
              <a:lumOff val="40000"/>
            </a:schemeClr>
          </a:solidFill>
          <a:ln w="1270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Français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Philosophie</a:t>
            </a:r>
          </a:p>
        </p:txBody>
      </p:sp>
      <p:sp>
        <p:nvSpPr>
          <p:cNvPr id="21" name="Rectangle 20">
            <a:extLst>
              <a:ext uri="{FF2B5EF4-FFF2-40B4-BE49-F238E27FC236}">
                <a16:creationId xmlns:a16="http://schemas.microsoft.com/office/drawing/2014/main" id="{5CF43502-C432-364A-A808-7C0A561819B5}"/>
              </a:ext>
            </a:extLst>
          </p:cNvPr>
          <p:cNvSpPr/>
          <p:nvPr/>
        </p:nvSpPr>
        <p:spPr>
          <a:xfrm>
            <a:off x="6355112" y="2675396"/>
            <a:ext cx="1281113" cy="585787"/>
          </a:xfrm>
          <a:prstGeom prst="rect">
            <a:avLst/>
          </a:prstGeom>
          <a:solidFill>
            <a:schemeClr val="accent4">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10 %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4 %  </a:t>
            </a:r>
          </a:p>
        </p:txBody>
      </p:sp>
      <p:sp>
        <p:nvSpPr>
          <p:cNvPr id="22" name="ZoneTexte 21">
            <a:extLst>
              <a:ext uri="{FF2B5EF4-FFF2-40B4-BE49-F238E27FC236}">
                <a16:creationId xmlns:a16="http://schemas.microsoft.com/office/drawing/2014/main" id="{43B09933-D6A2-A54C-B6C5-24D89262E546}"/>
              </a:ext>
            </a:extLst>
          </p:cNvPr>
          <p:cNvSpPr txBox="1"/>
          <p:nvPr/>
        </p:nvSpPr>
        <p:spPr>
          <a:xfrm rot="16200000">
            <a:off x="-415692" y="5557294"/>
            <a:ext cx="1692875" cy="646331"/>
          </a:xfrm>
          <a:prstGeom prst="rect">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b="1" dirty="0">
                <a:solidFill>
                  <a:schemeClr val="accent6">
                    <a:lumMod val="75000"/>
                  </a:schemeClr>
                </a:solidFill>
                <a:latin typeface="+mj-lt"/>
              </a:rPr>
              <a:t>Enseignements de</a:t>
            </a:r>
            <a:r>
              <a:rPr kumimoji="0" lang="fr-FR" b="0" i="0" u="none" strike="noStrike" kern="1200" cap="none" spc="0" normalizeH="0" baseline="0" noProof="0" dirty="0">
                <a:ln>
                  <a:noFill/>
                </a:ln>
                <a:solidFill>
                  <a:prstClr val="black"/>
                </a:solidFill>
                <a:effectLst/>
                <a:uLnTx/>
                <a:uFillTx/>
                <a:latin typeface="Calibri"/>
              </a:rPr>
              <a:t> </a:t>
            </a:r>
            <a:r>
              <a:rPr lang="fr-FR" b="1" dirty="0">
                <a:solidFill>
                  <a:schemeClr val="accent6">
                    <a:lumMod val="75000"/>
                  </a:schemeClr>
                </a:solidFill>
                <a:latin typeface="+mj-lt"/>
              </a:rPr>
              <a:t>spécialité</a:t>
            </a:r>
          </a:p>
        </p:txBody>
      </p:sp>
      <p:sp>
        <p:nvSpPr>
          <p:cNvPr id="23" name="Rectangle 22">
            <a:extLst>
              <a:ext uri="{FF2B5EF4-FFF2-40B4-BE49-F238E27FC236}">
                <a16:creationId xmlns:a16="http://schemas.microsoft.com/office/drawing/2014/main" id="{3C77D6BF-8DA2-0F4B-A71B-3FED0A92A601}"/>
              </a:ext>
            </a:extLst>
          </p:cNvPr>
          <p:cNvSpPr/>
          <p:nvPr/>
        </p:nvSpPr>
        <p:spPr>
          <a:xfrm>
            <a:off x="862545" y="5031032"/>
            <a:ext cx="3952875" cy="338138"/>
          </a:xfrm>
          <a:prstGeom prst="rect">
            <a:avLst/>
          </a:prstGeom>
          <a:solidFill>
            <a:schemeClr val="accent4">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68FAF0FB-96C6-D743-A077-9A259531A2B7}"/>
              </a:ext>
            </a:extLst>
          </p:cNvPr>
          <p:cNvSpPr/>
          <p:nvPr/>
        </p:nvSpPr>
        <p:spPr>
          <a:xfrm>
            <a:off x="5673729" y="3255603"/>
            <a:ext cx="681037" cy="1569660"/>
          </a:xfrm>
          <a:prstGeom prst="rect">
            <a:avLst/>
          </a:prstGeom>
          <a:ln w="9525"/>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5 %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5 %</a:t>
            </a:r>
          </a:p>
        </p:txBody>
      </p:sp>
      <p:sp>
        <p:nvSpPr>
          <p:cNvPr id="25" name="Rectangle 24">
            <a:extLst>
              <a:ext uri="{FF2B5EF4-FFF2-40B4-BE49-F238E27FC236}">
                <a16:creationId xmlns:a16="http://schemas.microsoft.com/office/drawing/2014/main" id="{4EAAF0E3-FC4B-7F4C-A175-863DF523E9FD}"/>
              </a:ext>
            </a:extLst>
          </p:cNvPr>
          <p:cNvSpPr/>
          <p:nvPr/>
        </p:nvSpPr>
        <p:spPr>
          <a:xfrm>
            <a:off x="6383870" y="4997695"/>
            <a:ext cx="1206500" cy="339725"/>
          </a:xfrm>
          <a:prstGeom prst="rect">
            <a:avLst/>
          </a:prstGeom>
          <a:solidFill>
            <a:schemeClr val="accent4">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16 %</a:t>
            </a:r>
          </a:p>
        </p:txBody>
      </p:sp>
      <p:sp>
        <p:nvSpPr>
          <p:cNvPr id="26" name="Rectangle 25">
            <a:extLst>
              <a:ext uri="{FF2B5EF4-FFF2-40B4-BE49-F238E27FC236}">
                <a16:creationId xmlns:a16="http://schemas.microsoft.com/office/drawing/2014/main" id="{1758CC6B-AA61-9A46-9F07-0145006C8AB9}"/>
              </a:ext>
            </a:extLst>
          </p:cNvPr>
          <p:cNvSpPr/>
          <p:nvPr/>
        </p:nvSpPr>
        <p:spPr>
          <a:xfrm>
            <a:off x="856030" y="5483330"/>
            <a:ext cx="3952875" cy="338554"/>
          </a:xfrm>
          <a:prstGeom prst="rect">
            <a:avLst/>
          </a:prstGeom>
          <a:solidFill>
            <a:schemeClr val="accent3">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Spécialité abandonnée en terminale (IT) </a:t>
            </a:r>
          </a:p>
        </p:txBody>
      </p:sp>
      <p:sp>
        <p:nvSpPr>
          <p:cNvPr id="27" name="Rectangle 26">
            <a:extLst>
              <a:ext uri="{FF2B5EF4-FFF2-40B4-BE49-F238E27FC236}">
                <a16:creationId xmlns:a16="http://schemas.microsoft.com/office/drawing/2014/main" id="{45EB4FFF-FC9C-DA45-9D40-2DF3BB0A1C58}"/>
              </a:ext>
            </a:extLst>
          </p:cNvPr>
          <p:cNvSpPr/>
          <p:nvPr/>
        </p:nvSpPr>
        <p:spPr>
          <a:xfrm>
            <a:off x="857782" y="5942257"/>
            <a:ext cx="3954463" cy="338554"/>
          </a:xfrm>
          <a:prstGeom prst="rect">
            <a:avLst/>
          </a:prstGeom>
          <a:solidFill>
            <a:schemeClr val="accent4">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Spécialité (I2D puis 2I2D) </a:t>
            </a:r>
          </a:p>
        </p:txBody>
      </p:sp>
      <p:sp>
        <p:nvSpPr>
          <p:cNvPr id="29" name="Rectangle 28">
            <a:extLst>
              <a:ext uri="{FF2B5EF4-FFF2-40B4-BE49-F238E27FC236}">
                <a16:creationId xmlns:a16="http://schemas.microsoft.com/office/drawing/2014/main" id="{D7303D3E-C17E-484A-BC57-35278090A937}"/>
              </a:ext>
            </a:extLst>
          </p:cNvPr>
          <p:cNvSpPr/>
          <p:nvPr/>
        </p:nvSpPr>
        <p:spPr>
          <a:xfrm>
            <a:off x="6392419" y="5947663"/>
            <a:ext cx="1206500" cy="338138"/>
          </a:xfrm>
          <a:prstGeom prst="rect">
            <a:avLst/>
          </a:prstGeom>
          <a:solidFill>
            <a:schemeClr val="accent4">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16 %</a:t>
            </a:r>
          </a:p>
        </p:txBody>
      </p:sp>
      <p:sp>
        <p:nvSpPr>
          <p:cNvPr id="30" name="Rectangle 29">
            <a:extLst>
              <a:ext uri="{FF2B5EF4-FFF2-40B4-BE49-F238E27FC236}">
                <a16:creationId xmlns:a16="http://schemas.microsoft.com/office/drawing/2014/main" id="{4C5C82C3-493F-F54D-BB71-FD8C7E1C60DE}"/>
              </a:ext>
            </a:extLst>
          </p:cNvPr>
          <p:cNvSpPr/>
          <p:nvPr/>
        </p:nvSpPr>
        <p:spPr>
          <a:xfrm>
            <a:off x="857782" y="3246682"/>
            <a:ext cx="3951122" cy="1569660"/>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Histoire-géographie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EMC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Langue vivante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Langue vivante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Mathématiques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Calibri"/>
              </a:rPr>
              <a:t>É</a:t>
            </a:r>
            <a:r>
              <a:rPr kumimoji="0" lang="fr-FR" sz="1600" b="0" i="0" u="none" strike="noStrike" kern="1200" cap="none" spc="0" normalizeH="0" baseline="0" noProof="0" dirty="0">
                <a:ln>
                  <a:noFill/>
                </a:ln>
                <a:solidFill>
                  <a:prstClr val="black"/>
                </a:solidFill>
                <a:effectLst/>
                <a:uLnTx/>
                <a:uFillTx/>
                <a:latin typeface="Calibri"/>
                <a:ea typeface="+mn-ea"/>
                <a:cs typeface="+mn-cs"/>
              </a:rPr>
              <a:t>ducation physique et sportive</a:t>
            </a:r>
          </a:p>
        </p:txBody>
      </p:sp>
      <p:sp>
        <p:nvSpPr>
          <p:cNvPr id="31" name="Rectangle 30">
            <a:extLst>
              <a:ext uri="{FF2B5EF4-FFF2-40B4-BE49-F238E27FC236}">
                <a16:creationId xmlns:a16="http://schemas.microsoft.com/office/drawing/2014/main" id="{37AE84DA-D71F-2845-9A05-4EAE0AA6B3C6}"/>
              </a:ext>
            </a:extLst>
          </p:cNvPr>
          <p:cNvSpPr/>
          <p:nvPr/>
        </p:nvSpPr>
        <p:spPr>
          <a:xfrm>
            <a:off x="857782" y="6388345"/>
            <a:ext cx="3951122" cy="338554"/>
          </a:xfrm>
          <a:prstGeom prst="rect">
            <a:avLst/>
          </a:prstGeom>
          <a:solidFill>
            <a:schemeClr val="accent4">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Oral terminal</a:t>
            </a:r>
          </a:p>
        </p:txBody>
      </p:sp>
      <p:sp>
        <p:nvSpPr>
          <p:cNvPr id="32" name="Rectangle 31">
            <a:extLst>
              <a:ext uri="{FF2B5EF4-FFF2-40B4-BE49-F238E27FC236}">
                <a16:creationId xmlns:a16="http://schemas.microsoft.com/office/drawing/2014/main" id="{ED3CFB4C-D218-2C43-95D2-56A2E213B4D4}"/>
              </a:ext>
            </a:extLst>
          </p:cNvPr>
          <p:cNvSpPr/>
          <p:nvPr/>
        </p:nvSpPr>
        <p:spPr>
          <a:xfrm>
            <a:off x="6408560" y="6388345"/>
            <a:ext cx="1206500" cy="338137"/>
          </a:xfrm>
          <a:prstGeom prst="rect">
            <a:avLst/>
          </a:prstGeom>
          <a:solidFill>
            <a:schemeClr val="accent4">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 14 % </a:t>
            </a:r>
          </a:p>
        </p:txBody>
      </p:sp>
      <p:sp>
        <p:nvSpPr>
          <p:cNvPr id="33" name="Rectangle 32">
            <a:extLst>
              <a:ext uri="{FF2B5EF4-FFF2-40B4-BE49-F238E27FC236}">
                <a16:creationId xmlns:a16="http://schemas.microsoft.com/office/drawing/2014/main" id="{BDC988A5-B47E-3D41-AA23-E2C98E8C1F1E}"/>
              </a:ext>
            </a:extLst>
          </p:cNvPr>
          <p:cNvSpPr/>
          <p:nvPr/>
        </p:nvSpPr>
        <p:spPr>
          <a:xfrm>
            <a:off x="4901778" y="2663466"/>
            <a:ext cx="782638" cy="584775"/>
          </a:xfrm>
          <a:prstGeom prst="rect">
            <a:avLst/>
          </a:prstGeom>
          <a:ln w="9525"/>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0,5 %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0,56 %</a:t>
            </a:r>
          </a:p>
        </p:txBody>
      </p:sp>
      <p:sp>
        <p:nvSpPr>
          <p:cNvPr id="34" name="Rectangle 33">
            <a:extLst>
              <a:ext uri="{FF2B5EF4-FFF2-40B4-BE49-F238E27FC236}">
                <a16:creationId xmlns:a16="http://schemas.microsoft.com/office/drawing/2014/main" id="{9D96D0A6-3773-9E48-AB88-6146199AB8F5}"/>
              </a:ext>
            </a:extLst>
          </p:cNvPr>
          <p:cNvSpPr/>
          <p:nvPr/>
        </p:nvSpPr>
        <p:spPr>
          <a:xfrm>
            <a:off x="4903791" y="3255603"/>
            <a:ext cx="782638" cy="1569660"/>
          </a:xfrm>
          <a:prstGeom prst="rect">
            <a:avLst/>
          </a:prstGeom>
          <a:ln w="9525"/>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1,06 %</a:t>
            </a:r>
          </a:p>
          <a:p>
            <a:pPr lvl="0" algn="ctr">
              <a:defRPr/>
            </a:pPr>
            <a:r>
              <a:rPr lang="fr-FR" sz="1600" dirty="0">
                <a:solidFill>
                  <a:prstClr val="black">
                    <a:lumMod val="85000"/>
                    <a:lumOff val="15000"/>
                  </a:prstClr>
                </a:solidFill>
              </a:rPr>
              <a:t>1,06 </a:t>
            </a: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a:t>
            </a:r>
          </a:p>
          <a:p>
            <a:pPr lvl="0" algn="ctr">
              <a:defRPr/>
            </a:pPr>
            <a:r>
              <a:rPr lang="fr-FR" sz="1600" dirty="0">
                <a:solidFill>
                  <a:prstClr val="black">
                    <a:lumMod val="85000"/>
                    <a:lumOff val="15000"/>
                  </a:prstClr>
                </a:solidFill>
              </a:rPr>
              <a:t>1,06 </a:t>
            </a: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a:t>
            </a:r>
          </a:p>
          <a:p>
            <a:pPr lvl="0" algn="ctr">
              <a:defRPr/>
            </a:pPr>
            <a:r>
              <a:rPr lang="fr-FR" sz="1600" dirty="0">
                <a:solidFill>
                  <a:prstClr val="black">
                    <a:lumMod val="85000"/>
                    <a:lumOff val="15000"/>
                  </a:prstClr>
                </a:solidFill>
              </a:rPr>
              <a:t>1,06 </a:t>
            </a: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a:t>
            </a:r>
          </a:p>
          <a:p>
            <a:pPr lvl="0" algn="ctr">
              <a:defRPr/>
            </a:pPr>
            <a:r>
              <a:rPr lang="fr-FR" sz="1600" dirty="0">
                <a:solidFill>
                  <a:prstClr val="black">
                    <a:lumMod val="85000"/>
                    <a:lumOff val="15000"/>
                  </a:prstClr>
                </a:solidFill>
              </a:rPr>
              <a:t>1,06 </a:t>
            </a: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a:t>
            </a:r>
          </a:p>
          <a:p>
            <a:pPr lvl="0" algn="ctr">
              <a:defRPr/>
            </a:pPr>
            <a:r>
              <a:rPr lang="fr-FR" sz="1600" dirty="0">
                <a:solidFill>
                  <a:prstClr val="black">
                    <a:lumMod val="85000"/>
                    <a:lumOff val="15000"/>
                  </a:prstClr>
                </a:solidFill>
              </a:rPr>
              <a:t>1,06 </a:t>
            </a: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a:t>
            </a:r>
          </a:p>
        </p:txBody>
      </p:sp>
      <p:sp>
        <p:nvSpPr>
          <p:cNvPr id="35" name="Rectangle 34">
            <a:extLst>
              <a:ext uri="{FF2B5EF4-FFF2-40B4-BE49-F238E27FC236}">
                <a16:creationId xmlns:a16="http://schemas.microsoft.com/office/drawing/2014/main" id="{1E8AF8F1-54C2-644C-B8F6-20A4D01F3399}"/>
              </a:ext>
            </a:extLst>
          </p:cNvPr>
          <p:cNvSpPr/>
          <p:nvPr/>
        </p:nvSpPr>
        <p:spPr>
          <a:xfrm>
            <a:off x="4897970" y="5015157"/>
            <a:ext cx="782637" cy="338138"/>
          </a:xfrm>
          <a:prstGeom prst="rect">
            <a:avLst/>
          </a:prstGeom>
          <a:ln w="9525"/>
        </p:spPr>
        <p:style>
          <a:lnRef idx="2">
            <a:schemeClr val="accent1"/>
          </a:lnRef>
          <a:fillRef idx="1">
            <a:schemeClr val="lt1"/>
          </a:fillRef>
          <a:effectRef idx="0">
            <a:schemeClr val="accent1"/>
          </a:effectRef>
          <a:fontRef idx="minor">
            <a:schemeClr val="dk1"/>
          </a:fontRef>
        </p:style>
        <p:txBody>
          <a:bodyPr>
            <a:spAutoFit/>
          </a:bodyPr>
          <a:lstStyle/>
          <a:p>
            <a:pPr lvl="0" algn="ctr">
              <a:defRPr/>
            </a:pPr>
            <a:r>
              <a:rPr lang="fr-FR" sz="1600" dirty="0">
                <a:solidFill>
                  <a:prstClr val="black">
                    <a:lumMod val="85000"/>
                    <a:lumOff val="15000"/>
                  </a:prstClr>
                </a:solidFill>
              </a:rPr>
              <a:t>1,06 </a:t>
            </a: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a:t>
            </a:r>
          </a:p>
        </p:txBody>
      </p:sp>
      <p:sp>
        <p:nvSpPr>
          <p:cNvPr id="36" name="Rectangle 35">
            <a:extLst>
              <a:ext uri="{FF2B5EF4-FFF2-40B4-BE49-F238E27FC236}">
                <a16:creationId xmlns:a16="http://schemas.microsoft.com/office/drawing/2014/main" id="{593AA83B-56B9-1348-B173-0E9BE5DC746D}"/>
              </a:ext>
            </a:extLst>
          </p:cNvPr>
          <p:cNvSpPr/>
          <p:nvPr/>
        </p:nvSpPr>
        <p:spPr>
          <a:xfrm>
            <a:off x="4911170" y="5485209"/>
            <a:ext cx="782637" cy="338554"/>
          </a:xfrm>
          <a:prstGeom prst="rect">
            <a:avLst/>
          </a:prstGeom>
          <a:solidFill>
            <a:schemeClr val="accent3">
              <a:lumMod val="60000"/>
              <a:lumOff val="40000"/>
            </a:schemeClr>
          </a:solidFill>
          <a:ln w="9525">
            <a:noFill/>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0,5 %</a:t>
            </a:r>
          </a:p>
        </p:txBody>
      </p:sp>
      <p:sp>
        <p:nvSpPr>
          <p:cNvPr id="37" name="Rectangle 36">
            <a:extLst>
              <a:ext uri="{FF2B5EF4-FFF2-40B4-BE49-F238E27FC236}">
                <a16:creationId xmlns:a16="http://schemas.microsoft.com/office/drawing/2014/main" id="{11228936-19D7-864A-9AA7-2A8D91D86B95}"/>
              </a:ext>
            </a:extLst>
          </p:cNvPr>
          <p:cNvSpPr/>
          <p:nvPr/>
        </p:nvSpPr>
        <p:spPr>
          <a:xfrm>
            <a:off x="4924622" y="5965081"/>
            <a:ext cx="782637" cy="338137"/>
          </a:xfrm>
          <a:prstGeom prst="rect">
            <a:avLst/>
          </a:prstGeom>
          <a:ln w="9525"/>
        </p:spPr>
        <p:style>
          <a:lnRef idx="2">
            <a:schemeClr val="accent1"/>
          </a:lnRef>
          <a:fillRef idx="1">
            <a:schemeClr val="lt1"/>
          </a:fillRef>
          <a:effectRef idx="0">
            <a:schemeClr val="accent1"/>
          </a:effectRef>
          <a:fontRef idx="minor">
            <a:schemeClr val="dk1"/>
          </a:fontRef>
        </p:style>
        <p:txBody>
          <a:bodyPr>
            <a:spAutoFit/>
          </a:bodyPr>
          <a:lstStyle/>
          <a:p>
            <a:pPr lvl="0" algn="ctr">
              <a:defRPr/>
            </a:pPr>
            <a:r>
              <a:rPr lang="fr-FR" sz="1600" dirty="0">
                <a:solidFill>
                  <a:prstClr val="black">
                    <a:lumMod val="85000"/>
                    <a:lumOff val="15000"/>
                  </a:prstClr>
                </a:solidFill>
              </a:rPr>
              <a:t>1,06 </a:t>
            </a: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a:t>
            </a:r>
          </a:p>
        </p:txBody>
      </p:sp>
      <p:sp>
        <p:nvSpPr>
          <p:cNvPr id="38" name="Rectangle 37">
            <a:extLst>
              <a:ext uri="{FF2B5EF4-FFF2-40B4-BE49-F238E27FC236}">
                <a16:creationId xmlns:a16="http://schemas.microsoft.com/office/drawing/2014/main" id="{548F2DC1-5D46-4941-A876-6E08B7453F3A}"/>
              </a:ext>
            </a:extLst>
          </p:cNvPr>
          <p:cNvSpPr/>
          <p:nvPr/>
        </p:nvSpPr>
        <p:spPr>
          <a:xfrm>
            <a:off x="5708472" y="5487563"/>
            <a:ext cx="700088" cy="338554"/>
          </a:xfrm>
          <a:prstGeom prst="rect">
            <a:avLst/>
          </a:prstGeom>
          <a:solidFill>
            <a:schemeClr val="accent3">
              <a:lumMod val="60000"/>
              <a:lumOff val="40000"/>
            </a:schemeClr>
          </a:solidFill>
          <a:ln w="9525">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5 %</a:t>
            </a:r>
          </a:p>
        </p:txBody>
      </p:sp>
      <p:grpSp>
        <p:nvGrpSpPr>
          <p:cNvPr id="71" name="Groupe 70">
            <a:extLst>
              <a:ext uri="{FF2B5EF4-FFF2-40B4-BE49-F238E27FC236}">
                <a16:creationId xmlns:a16="http://schemas.microsoft.com/office/drawing/2014/main" id="{9C1B9081-4351-7742-8B14-996B1D759636}"/>
              </a:ext>
            </a:extLst>
          </p:cNvPr>
          <p:cNvGrpSpPr/>
          <p:nvPr/>
        </p:nvGrpSpPr>
        <p:grpSpPr>
          <a:xfrm>
            <a:off x="7615059" y="6227840"/>
            <a:ext cx="1466720" cy="584775"/>
            <a:chOff x="7737294" y="6073316"/>
            <a:chExt cx="1104954" cy="584775"/>
          </a:xfrm>
        </p:grpSpPr>
        <p:sp>
          <p:nvSpPr>
            <p:cNvPr id="40" name="ZoneTexte 43">
              <a:extLst>
                <a:ext uri="{FF2B5EF4-FFF2-40B4-BE49-F238E27FC236}">
                  <a16:creationId xmlns:a16="http://schemas.microsoft.com/office/drawing/2014/main" id="{5F4C8250-2E97-7F49-8B52-E3C87BEDA466}"/>
                </a:ext>
              </a:extLst>
            </p:cNvPr>
            <p:cNvSpPr txBox="1">
              <a:spLocks noChangeArrowheads="1"/>
            </p:cNvSpPr>
            <p:nvPr/>
          </p:nvSpPr>
          <p:spPr bwMode="auto">
            <a:xfrm>
              <a:off x="7854097" y="6073316"/>
              <a:ext cx="988151" cy="584775"/>
            </a:xfrm>
            <a:prstGeom prst="rect">
              <a:avLst/>
            </a:prstGeom>
            <a:solidFill>
              <a:schemeClr val="accent4">
                <a:lumMod val="20000"/>
                <a:lumOff val="80000"/>
              </a:schemeClr>
            </a:solid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spcBef>
                  <a:spcPct val="20000"/>
                </a:spcBef>
                <a:buFont typeface="Arial" pitchFamily="34" charset="0"/>
                <a:defRPr sz="3200">
                  <a:solidFill>
                    <a:srgbClr val="683086"/>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Juin</a:t>
              </a:r>
              <a:r>
                <a:rPr lang="fr-FR" altLang="fr-FR" sz="1600" dirty="0">
                  <a:solidFill>
                    <a:srgbClr val="0000FF"/>
                  </a:solidFill>
                </a:rPr>
                <a:t> </a:t>
              </a: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de terminale</a:t>
              </a:r>
            </a:p>
          </p:txBody>
        </p:sp>
        <p:cxnSp>
          <p:nvCxnSpPr>
            <p:cNvPr id="41" name="Connecteur droit avec flèche 40">
              <a:extLst>
                <a:ext uri="{FF2B5EF4-FFF2-40B4-BE49-F238E27FC236}">
                  <a16:creationId xmlns:a16="http://schemas.microsoft.com/office/drawing/2014/main" id="{6DCE1847-26AF-C844-BE5E-FB6D473EBA66}"/>
                </a:ext>
              </a:extLst>
            </p:cNvPr>
            <p:cNvCxnSpPr>
              <a:cxnSpLocks/>
              <a:stCxn id="40" idx="1"/>
              <a:endCxn id="32" idx="3"/>
            </p:cNvCxnSpPr>
            <p:nvPr/>
          </p:nvCxnSpPr>
          <p:spPr bwMode="auto">
            <a:xfrm flipH="1">
              <a:off x="7737294" y="6365704"/>
              <a:ext cx="116803" cy="37186"/>
            </a:xfrm>
            <a:prstGeom prst="straightConnector1">
              <a:avLst/>
            </a:prstGeom>
            <a:ln>
              <a:solidFill>
                <a:srgbClr val="0000FF"/>
              </a:solidFill>
              <a:tailEnd type="arrow"/>
            </a:ln>
          </p:spPr>
          <p:style>
            <a:lnRef idx="1">
              <a:schemeClr val="accent6"/>
            </a:lnRef>
            <a:fillRef idx="0">
              <a:schemeClr val="accent6"/>
            </a:fillRef>
            <a:effectRef idx="0">
              <a:schemeClr val="accent6"/>
            </a:effectRef>
            <a:fontRef idx="minor">
              <a:schemeClr val="tx1"/>
            </a:fontRef>
          </p:style>
        </p:cxnSp>
      </p:grpSp>
      <p:grpSp>
        <p:nvGrpSpPr>
          <p:cNvPr id="70" name="Groupe 69">
            <a:extLst>
              <a:ext uri="{FF2B5EF4-FFF2-40B4-BE49-F238E27FC236}">
                <a16:creationId xmlns:a16="http://schemas.microsoft.com/office/drawing/2014/main" id="{633CC552-D2B4-4A4D-BC44-21B3642CA560}"/>
              </a:ext>
            </a:extLst>
          </p:cNvPr>
          <p:cNvGrpSpPr/>
          <p:nvPr/>
        </p:nvGrpSpPr>
        <p:grpSpPr>
          <a:xfrm>
            <a:off x="6995666" y="5293668"/>
            <a:ext cx="2086114" cy="653993"/>
            <a:chOff x="6995666" y="5089001"/>
            <a:chExt cx="2086114" cy="653993"/>
          </a:xfrm>
        </p:grpSpPr>
        <p:sp>
          <p:nvSpPr>
            <p:cNvPr id="43" name="ZoneTexte 42">
              <a:extLst>
                <a:ext uri="{FF2B5EF4-FFF2-40B4-BE49-F238E27FC236}">
                  <a16:creationId xmlns:a16="http://schemas.microsoft.com/office/drawing/2014/main" id="{17CC66B4-8437-6147-BC1B-73F5A42BCDAB}"/>
                </a:ext>
              </a:extLst>
            </p:cNvPr>
            <p:cNvSpPr txBox="1">
              <a:spLocks noChangeArrowheads="1"/>
            </p:cNvSpPr>
            <p:nvPr/>
          </p:nvSpPr>
          <p:spPr bwMode="auto">
            <a:xfrm>
              <a:off x="7708832" y="5089001"/>
              <a:ext cx="1372948" cy="584775"/>
            </a:xfrm>
            <a:prstGeom prst="rect">
              <a:avLst/>
            </a:prstGeom>
            <a:solidFill>
              <a:schemeClr val="accent4">
                <a:lumMod val="20000"/>
                <a:lumOff val="80000"/>
              </a:schemeClr>
            </a:solid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spcBef>
                  <a:spcPct val="20000"/>
                </a:spcBef>
                <a:buFont typeface="Arial" pitchFamily="34" charset="0"/>
                <a:defRPr sz="3200">
                  <a:solidFill>
                    <a:srgbClr val="683086"/>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2</a:t>
              </a:r>
              <a:r>
                <a:rPr kumimoji="0" lang="fr-FR" altLang="fr-FR" sz="1600" b="0" i="0" u="none" strike="noStrike" kern="1200" cap="none" spc="0" normalizeH="0" baseline="30000" noProof="0" dirty="0">
                  <a:ln>
                    <a:noFill/>
                  </a:ln>
                  <a:solidFill>
                    <a:srgbClr val="0000FF"/>
                  </a:solidFill>
                  <a:effectLst/>
                  <a:uLnTx/>
                  <a:uFillTx/>
                  <a:latin typeface="Calibri" pitchFamily="34" charset="0"/>
                  <a:ea typeface="+mn-ea"/>
                  <a:cs typeface="+mn-cs"/>
                </a:rPr>
                <a:t>nd</a:t>
              </a: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  trimestre de terminale</a:t>
              </a:r>
            </a:p>
          </p:txBody>
        </p:sp>
        <p:grpSp>
          <p:nvGrpSpPr>
            <p:cNvPr id="44" name="Groupe 49">
              <a:extLst>
                <a:ext uri="{FF2B5EF4-FFF2-40B4-BE49-F238E27FC236}">
                  <a16:creationId xmlns:a16="http://schemas.microsoft.com/office/drawing/2014/main" id="{3170F6B4-B697-A648-B13E-1E072A4BACF3}"/>
                </a:ext>
              </a:extLst>
            </p:cNvPr>
            <p:cNvGrpSpPr>
              <a:grpSpLocks/>
            </p:cNvGrpSpPr>
            <p:nvPr/>
          </p:nvGrpSpPr>
          <p:grpSpPr bwMode="auto">
            <a:xfrm>
              <a:off x="6995666" y="5132752"/>
              <a:ext cx="721712" cy="610242"/>
              <a:chOff x="6931821" y="4799003"/>
              <a:chExt cx="721712" cy="458476"/>
            </a:xfrm>
          </p:grpSpPr>
          <p:cxnSp>
            <p:nvCxnSpPr>
              <p:cNvPr id="45" name="Connecteur droit avec flèche 44">
                <a:extLst>
                  <a:ext uri="{FF2B5EF4-FFF2-40B4-BE49-F238E27FC236}">
                    <a16:creationId xmlns:a16="http://schemas.microsoft.com/office/drawing/2014/main" id="{71D6664C-CC17-CF4C-98EE-51EDB5C8ED9E}"/>
                  </a:ext>
                </a:extLst>
              </p:cNvPr>
              <p:cNvCxnSpPr>
                <a:cxnSpLocks/>
              </p:cNvCxnSpPr>
              <p:nvPr/>
            </p:nvCxnSpPr>
            <p:spPr>
              <a:xfrm rot="10800000">
                <a:off x="6931821" y="4799003"/>
                <a:ext cx="721712" cy="186801"/>
              </a:xfrm>
              <a:prstGeom prst="bentConnector2">
                <a:avLst/>
              </a:prstGeom>
              <a:ln>
                <a:solidFill>
                  <a:srgbClr val="0000FF"/>
                </a:solidFill>
                <a:tailEnd type="arrow"/>
              </a:ln>
            </p:spPr>
            <p:style>
              <a:lnRef idx="1">
                <a:schemeClr val="accent6"/>
              </a:lnRef>
              <a:fillRef idx="0">
                <a:schemeClr val="accent6"/>
              </a:fillRef>
              <a:effectRef idx="0">
                <a:schemeClr val="accent6"/>
              </a:effectRef>
              <a:fontRef idx="minor">
                <a:schemeClr val="tx1"/>
              </a:fontRef>
            </p:style>
          </p:cxnSp>
          <p:cxnSp>
            <p:nvCxnSpPr>
              <p:cNvPr id="46" name="Connecteur droit avec flèche 45">
                <a:extLst>
                  <a:ext uri="{FF2B5EF4-FFF2-40B4-BE49-F238E27FC236}">
                    <a16:creationId xmlns:a16="http://schemas.microsoft.com/office/drawing/2014/main" id="{A5E2979F-E111-B14A-BFBC-0698CDC4A3BF}"/>
                  </a:ext>
                </a:extLst>
              </p:cNvPr>
              <p:cNvCxnSpPr>
                <a:cxnSpLocks/>
                <a:stCxn id="43" idx="1"/>
                <a:endCxn id="29" idx="0"/>
              </p:cNvCxnSpPr>
              <p:nvPr/>
            </p:nvCxnSpPr>
            <p:spPr>
              <a:xfrm rot="10800000" flipV="1">
                <a:off x="6931825" y="4985803"/>
                <a:ext cx="713163" cy="271676"/>
              </a:xfrm>
              <a:prstGeom prst="bentConnector2">
                <a:avLst/>
              </a:prstGeom>
              <a:ln>
                <a:solidFill>
                  <a:srgbClr val="0000FF"/>
                </a:solidFill>
                <a:tailEnd type="arrow"/>
              </a:ln>
            </p:spPr>
            <p:style>
              <a:lnRef idx="1">
                <a:schemeClr val="accent6"/>
              </a:lnRef>
              <a:fillRef idx="0">
                <a:schemeClr val="accent6"/>
              </a:fillRef>
              <a:effectRef idx="0">
                <a:schemeClr val="accent6"/>
              </a:effectRef>
              <a:fontRef idx="minor">
                <a:schemeClr val="tx1"/>
              </a:fontRef>
            </p:style>
          </p:cxnSp>
        </p:grpSp>
      </p:grpSp>
      <p:grpSp>
        <p:nvGrpSpPr>
          <p:cNvPr id="48" name="Groupe 59">
            <a:extLst>
              <a:ext uri="{FF2B5EF4-FFF2-40B4-BE49-F238E27FC236}">
                <a16:creationId xmlns:a16="http://schemas.microsoft.com/office/drawing/2014/main" id="{CA8A917B-105C-474B-BC81-F34210ABA939}"/>
              </a:ext>
            </a:extLst>
          </p:cNvPr>
          <p:cNvGrpSpPr>
            <a:grpSpLocks/>
          </p:cNvGrpSpPr>
          <p:nvPr/>
        </p:nvGrpSpPr>
        <p:grpSpPr bwMode="auto">
          <a:xfrm>
            <a:off x="7297914" y="2695816"/>
            <a:ext cx="1783863" cy="584775"/>
            <a:chOff x="7278599" y="2084388"/>
            <a:chExt cx="1783827" cy="584582"/>
          </a:xfrm>
        </p:grpSpPr>
        <p:sp>
          <p:nvSpPr>
            <p:cNvPr id="52" name="ZoneTexte 30">
              <a:extLst>
                <a:ext uri="{FF2B5EF4-FFF2-40B4-BE49-F238E27FC236}">
                  <a16:creationId xmlns:a16="http://schemas.microsoft.com/office/drawing/2014/main" id="{3CF63D93-DCB1-AF40-A238-8C03EECE19DA}"/>
                </a:ext>
              </a:extLst>
            </p:cNvPr>
            <p:cNvSpPr txBox="1">
              <a:spLocks noChangeArrowheads="1"/>
            </p:cNvSpPr>
            <p:nvPr/>
          </p:nvSpPr>
          <p:spPr bwMode="auto">
            <a:xfrm>
              <a:off x="7679136" y="2084388"/>
              <a:ext cx="1383290" cy="584582"/>
            </a:xfrm>
            <a:prstGeom prst="rect">
              <a:avLst/>
            </a:prstGeom>
            <a:solidFill>
              <a:schemeClr val="accent4">
                <a:lumMod val="20000"/>
                <a:lumOff val="80000"/>
              </a:schemeClr>
            </a:solid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spcBef>
                  <a:spcPct val="20000"/>
                </a:spcBef>
                <a:buFont typeface="Arial" pitchFamily="34" charset="0"/>
                <a:defRPr sz="3200">
                  <a:solidFill>
                    <a:srgbClr val="683086"/>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Juin de </a:t>
              </a:r>
              <a:r>
                <a:rPr lang="fr-FR" altLang="fr-FR" sz="1600" dirty="0">
                  <a:solidFill>
                    <a:srgbClr val="0000FF"/>
                  </a:solidFill>
                </a:rPr>
                <a:t>première</a:t>
              </a: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 </a:t>
              </a:r>
            </a:p>
          </p:txBody>
        </p:sp>
        <p:cxnSp>
          <p:nvCxnSpPr>
            <p:cNvPr id="53" name="Connecteur droit avec flèche 52">
              <a:extLst>
                <a:ext uri="{FF2B5EF4-FFF2-40B4-BE49-F238E27FC236}">
                  <a16:creationId xmlns:a16="http://schemas.microsoft.com/office/drawing/2014/main" id="{F57E95B7-64F8-C947-864A-13EA31F7134D}"/>
                </a:ext>
              </a:extLst>
            </p:cNvPr>
            <p:cNvCxnSpPr>
              <a:cxnSpLocks/>
            </p:cNvCxnSpPr>
            <p:nvPr/>
          </p:nvCxnSpPr>
          <p:spPr>
            <a:xfrm flipH="1">
              <a:off x="7278599" y="2212932"/>
              <a:ext cx="400396" cy="0"/>
            </a:xfrm>
            <a:prstGeom prst="straightConnector1">
              <a:avLst/>
            </a:prstGeom>
            <a:ln>
              <a:solidFill>
                <a:srgbClr val="0000FF"/>
              </a:solidFill>
              <a:tailEnd type="arrow"/>
            </a:ln>
          </p:spPr>
          <p:style>
            <a:lnRef idx="1">
              <a:schemeClr val="accent6"/>
            </a:lnRef>
            <a:fillRef idx="0">
              <a:schemeClr val="accent6"/>
            </a:fillRef>
            <a:effectRef idx="0">
              <a:schemeClr val="accent6"/>
            </a:effectRef>
            <a:fontRef idx="minor">
              <a:schemeClr val="tx1"/>
            </a:fontRef>
          </p:style>
        </p:cxnSp>
      </p:grpSp>
      <p:grpSp>
        <p:nvGrpSpPr>
          <p:cNvPr id="49" name="Groupe 58">
            <a:extLst>
              <a:ext uri="{FF2B5EF4-FFF2-40B4-BE49-F238E27FC236}">
                <a16:creationId xmlns:a16="http://schemas.microsoft.com/office/drawing/2014/main" id="{0D619922-A365-0042-8C9C-6C9B5CD95D67}"/>
              </a:ext>
            </a:extLst>
          </p:cNvPr>
          <p:cNvGrpSpPr>
            <a:grpSpLocks/>
          </p:cNvGrpSpPr>
          <p:nvPr/>
        </p:nvGrpSpPr>
        <p:grpSpPr bwMode="auto">
          <a:xfrm>
            <a:off x="6611503" y="3235548"/>
            <a:ext cx="1674714" cy="721203"/>
            <a:chOff x="6328059" y="2618368"/>
            <a:chExt cx="1674680" cy="720962"/>
          </a:xfrm>
        </p:grpSpPr>
        <p:sp>
          <p:nvSpPr>
            <p:cNvPr id="50" name="ZoneTexte 40">
              <a:extLst>
                <a:ext uri="{FF2B5EF4-FFF2-40B4-BE49-F238E27FC236}">
                  <a16:creationId xmlns:a16="http://schemas.microsoft.com/office/drawing/2014/main" id="{2D511741-EC0E-2B4E-94D7-90BA43B1ADA8}"/>
                </a:ext>
              </a:extLst>
            </p:cNvPr>
            <p:cNvSpPr txBox="1">
              <a:spLocks noChangeArrowheads="1"/>
            </p:cNvSpPr>
            <p:nvPr/>
          </p:nvSpPr>
          <p:spPr bwMode="auto">
            <a:xfrm>
              <a:off x="6328059" y="3000889"/>
              <a:ext cx="1674680" cy="338441"/>
            </a:xfrm>
            <a:prstGeom prst="rect">
              <a:avLst/>
            </a:prstGeom>
            <a:solidFill>
              <a:schemeClr val="accent4">
                <a:lumMod val="20000"/>
                <a:lumOff val="80000"/>
              </a:schemeClr>
            </a:solid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spcBef>
                  <a:spcPct val="20000"/>
                </a:spcBef>
                <a:buFont typeface="Arial" pitchFamily="34" charset="0"/>
                <a:defRPr sz="3200">
                  <a:solidFill>
                    <a:srgbClr val="683086"/>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Juin</a:t>
              </a:r>
              <a:r>
                <a:rPr lang="fr-FR" altLang="fr-FR" sz="1600" dirty="0">
                  <a:solidFill>
                    <a:srgbClr val="0000FF"/>
                  </a:solidFill>
                </a:rPr>
                <a:t> </a:t>
              </a: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de terminale </a:t>
              </a:r>
            </a:p>
          </p:txBody>
        </p:sp>
        <p:cxnSp>
          <p:nvCxnSpPr>
            <p:cNvPr id="51" name="Connecteur droit avec flèche 50">
              <a:extLst>
                <a:ext uri="{FF2B5EF4-FFF2-40B4-BE49-F238E27FC236}">
                  <a16:creationId xmlns:a16="http://schemas.microsoft.com/office/drawing/2014/main" id="{8D26F7CD-E5AB-5F4A-92AB-B741F2F61B0F}"/>
                </a:ext>
              </a:extLst>
            </p:cNvPr>
            <p:cNvCxnSpPr>
              <a:cxnSpLocks/>
            </p:cNvCxnSpPr>
            <p:nvPr/>
          </p:nvCxnSpPr>
          <p:spPr>
            <a:xfrm rot="16200000" flipV="1">
              <a:off x="6519884" y="2810702"/>
              <a:ext cx="384669" cy="1"/>
            </a:xfrm>
            <a:prstGeom prst="bentConnector3">
              <a:avLst>
                <a:gd name="adj1" fmla="val 50000"/>
              </a:avLst>
            </a:prstGeom>
            <a:ln>
              <a:solidFill>
                <a:srgbClr val="0000FF"/>
              </a:solidFill>
              <a:tailEnd type="arrow"/>
            </a:ln>
          </p:spPr>
          <p:style>
            <a:lnRef idx="1">
              <a:schemeClr val="accent6"/>
            </a:lnRef>
            <a:fillRef idx="0">
              <a:schemeClr val="accent6"/>
            </a:fillRef>
            <a:effectRef idx="0">
              <a:schemeClr val="accent6"/>
            </a:effectRef>
            <a:fontRef idx="minor">
              <a:schemeClr val="tx1"/>
            </a:fontRef>
          </p:style>
        </p:cxnSp>
      </p:grpSp>
      <p:sp>
        <p:nvSpPr>
          <p:cNvPr id="59" name="ZoneTexte 61">
            <a:extLst>
              <a:ext uri="{FF2B5EF4-FFF2-40B4-BE49-F238E27FC236}">
                <a16:creationId xmlns:a16="http://schemas.microsoft.com/office/drawing/2014/main" id="{C2548948-0218-AE49-AE2F-AAAD7DCFA253}"/>
              </a:ext>
            </a:extLst>
          </p:cNvPr>
          <p:cNvSpPr txBox="1">
            <a:spLocks noChangeArrowheads="1"/>
          </p:cNvSpPr>
          <p:nvPr/>
        </p:nvSpPr>
        <p:spPr bwMode="auto">
          <a:xfrm>
            <a:off x="2142168" y="1489647"/>
            <a:ext cx="2162947" cy="1077218"/>
          </a:xfrm>
          <a:prstGeom prst="rect">
            <a:avLst/>
          </a:prstGeom>
          <a:solidFill>
            <a:schemeClr val="accent1">
              <a:lumMod val="20000"/>
              <a:lumOff val="80000"/>
            </a:schemeClr>
          </a:solid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spcBef>
                <a:spcPct val="20000"/>
              </a:spcBef>
              <a:buFont typeface="Arial" pitchFamily="34" charset="0"/>
              <a:defRPr sz="3200">
                <a:solidFill>
                  <a:srgbClr val="683086"/>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2 épreuves en première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(2</a:t>
            </a:r>
            <a:r>
              <a:rPr kumimoji="0" lang="fr-FR" altLang="fr-FR" sz="1600" b="0" i="0" u="none" strike="noStrike" kern="1200" cap="none" spc="0" normalizeH="0" baseline="30000" noProof="0" dirty="0">
                <a:ln>
                  <a:noFill/>
                </a:ln>
                <a:solidFill>
                  <a:srgbClr val="0000FF"/>
                </a:solidFill>
                <a:effectLst/>
                <a:uLnTx/>
                <a:uFillTx/>
                <a:latin typeface="Calibri" pitchFamily="34" charset="0"/>
                <a:ea typeface="+mn-ea"/>
                <a:cs typeface="+mn-cs"/>
              </a:rPr>
              <a:t>nd</a:t>
            </a: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 et 3</a:t>
            </a:r>
            <a:r>
              <a:rPr kumimoji="0" lang="fr-FR" altLang="fr-FR" sz="1600" b="0" i="0" u="none" strike="noStrike" kern="1200" cap="none" spc="0" normalizeH="0" baseline="30000" noProof="0" dirty="0">
                <a:ln>
                  <a:noFill/>
                </a:ln>
                <a:solidFill>
                  <a:srgbClr val="0000FF"/>
                </a:solidFill>
                <a:effectLst/>
                <a:uLnTx/>
                <a:uFillTx/>
                <a:latin typeface="Calibri" pitchFamily="34" charset="0"/>
                <a:ea typeface="+mn-ea"/>
                <a:cs typeface="+mn-cs"/>
              </a:rPr>
              <a:t>e</a:t>
            </a: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 trimestre)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1 épreuve en terminale (2</a:t>
            </a:r>
            <a:r>
              <a:rPr kumimoji="0" lang="fr-FR" altLang="fr-FR" sz="1600" b="0" i="0" u="none" strike="noStrike" kern="1200" cap="none" spc="0" normalizeH="0" baseline="30000" noProof="0" dirty="0">
                <a:ln>
                  <a:noFill/>
                </a:ln>
                <a:solidFill>
                  <a:srgbClr val="0000FF"/>
                </a:solidFill>
                <a:effectLst/>
                <a:uLnTx/>
                <a:uFillTx/>
                <a:latin typeface="Calibri" pitchFamily="34" charset="0"/>
                <a:ea typeface="+mn-ea"/>
                <a:cs typeface="+mn-cs"/>
              </a:rPr>
              <a:t>nd</a:t>
            </a: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  trimestre)</a:t>
            </a:r>
          </a:p>
        </p:txBody>
      </p:sp>
      <p:cxnSp>
        <p:nvCxnSpPr>
          <p:cNvPr id="60" name="Connecteur droit avec flèche 59">
            <a:extLst>
              <a:ext uri="{FF2B5EF4-FFF2-40B4-BE49-F238E27FC236}">
                <a16:creationId xmlns:a16="http://schemas.microsoft.com/office/drawing/2014/main" id="{EB35F0E6-852F-7049-898B-3A06F0D523AB}"/>
              </a:ext>
            </a:extLst>
          </p:cNvPr>
          <p:cNvCxnSpPr>
            <a:cxnSpLocks/>
            <a:endCxn id="24" idx="0"/>
          </p:cNvCxnSpPr>
          <p:nvPr/>
        </p:nvCxnSpPr>
        <p:spPr bwMode="auto">
          <a:xfrm>
            <a:off x="4305115" y="2275297"/>
            <a:ext cx="1709133" cy="980306"/>
          </a:xfrm>
          <a:prstGeom prst="bentConnector2">
            <a:avLst/>
          </a:prstGeom>
          <a:ln>
            <a:solidFill>
              <a:srgbClr val="0000FF"/>
            </a:solidFill>
            <a:tailEnd type="arrow"/>
          </a:ln>
        </p:spPr>
        <p:style>
          <a:lnRef idx="1">
            <a:schemeClr val="accent6"/>
          </a:lnRef>
          <a:fillRef idx="0">
            <a:schemeClr val="accent6"/>
          </a:fillRef>
          <a:effectRef idx="0">
            <a:schemeClr val="accent6"/>
          </a:effectRef>
          <a:fontRef idx="minor">
            <a:schemeClr val="tx1"/>
          </a:fontRef>
        </p:style>
      </p:cxnSp>
      <p:sp>
        <p:nvSpPr>
          <p:cNvPr id="57" name="ZoneTexte 31745">
            <a:extLst>
              <a:ext uri="{FF2B5EF4-FFF2-40B4-BE49-F238E27FC236}">
                <a16:creationId xmlns:a16="http://schemas.microsoft.com/office/drawing/2014/main" id="{DC35D6C7-D6EC-C641-BDBB-B1FBE76DAE4F}"/>
              </a:ext>
            </a:extLst>
          </p:cNvPr>
          <p:cNvSpPr txBox="1">
            <a:spLocks noChangeArrowheads="1"/>
          </p:cNvSpPr>
          <p:nvPr/>
        </p:nvSpPr>
        <p:spPr bwMode="auto">
          <a:xfrm>
            <a:off x="6590649" y="4310049"/>
            <a:ext cx="2491131" cy="338625"/>
          </a:xfrm>
          <a:prstGeom prst="rect">
            <a:avLst/>
          </a:prstGeom>
          <a:solidFill>
            <a:schemeClr val="accent1">
              <a:lumMod val="20000"/>
              <a:lumOff val="80000"/>
            </a:schemeClr>
          </a:solid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spcBef>
                <a:spcPct val="20000"/>
              </a:spcBef>
              <a:buFont typeface="Arial" pitchFamily="34" charset="0"/>
              <a:defRPr sz="3200">
                <a:solidFill>
                  <a:srgbClr val="683086"/>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Banque nationale de sujets</a:t>
            </a:r>
          </a:p>
        </p:txBody>
      </p:sp>
      <p:cxnSp>
        <p:nvCxnSpPr>
          <p:cNvPr id="58" name="Connecteur droit avec flèche 57">
            <a:extLst>
              <a:ext uri="{FF2B5EF4-FFF2-40B4-BE49-F238E27FC236}">
                <a16:creationId xmlns:a16="http://schemas.microsoft.com/office/drawing/2014/main" id="{FF2BE3E2-4456-6342-B355-6FE240D3D34C}"/>
              </a:ext>
            </a:extLst>
          </p:cNvPr>
          <p:cNvCxnSpPr>
            <a:cxnSpLocks/>
            <a:stCxn id="57" idx="1"/>
          </p:cNvCxnSpPr>
          <p:nvPr/>
        </p:nvCxnSpPr>
        <p:spPr bwMode="auto">
          <a:xfrm rot="10800000">
            <a:off x="6236997" y="4259410"/>
            <a:ext cx="353652" cy="219952"/>
          </a:xfrm>
          <a:prstGeom prst="bentConnector3">
            <a:avLst>
              <a:gd name="adj1" fmla="val 50000"/>
            </a:avLst>
          </a:prstGeom>
          <a:ln>
            <a:solidFill>
              <a:srgbClr val="0000FF"/>
            </a:solidFill>
            <a:tailEnd type="arrow"/>
          </a:ln>
        </p:spPr>
        <p:style>
          <a:lnRef idx="1">
            <a:schemeClr val="accent6"/>
          </a:lnRef>
          <a:fillRef idx="0">
            <a:schemeClr val="accent6"/>
          </a:fillRef>
          <a:effectRef idx="0">
            <a:schemeClr val="accent6"/>
          </a:effectRef>
          <a:fontRef idx="minor">
            <a:schemeClr val="tx1"/>
          </a:fontRef>
        </p:style>
      </p:cxnSp>
      <p:sp>
        <p:nvSpPr>
          <p:cNvPr id="68" name="Rectangle 67">
            <a:extLst>
              <a:ext uri="{FF2B5EF4-FFF2-40B4-BE49-F238E27FC236}">
                <a16:creationId xmlns:a16="http://schemas.microsoft.com/office/drawing/2014/main" id="{4E34E7BB-45AB-D74B-AFCF-738D998B44CE}"/>
              </a:ext>
            </a:extLst>
          </p:cNvPr>
          <p:cNvSpPr/>
          <p:nvPr/>
        </p:nvSpPr>
        <p:spPr>
          <a:xfrm>
            <a:off x="4643438" y="359234"/>
            <a:ext cx="3540125" cy="357459"/>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solidFill>
                  <a:schemeClr val="tx1"/>
                </a:solidFill>
              </a:rPr>
              <a:t>Poids des différentes disciplines</a:t>
            </a:r>
          </a:p>
        </p:txBody>
      </p:sp>
      <p:sp>
        <p:nvSpPr>
          <p:cNvPr id="62" name="ZoneTexte 61">
            <a:extLst>
              <a:ext uri="{FF2B5EF4-FFF2-40B4-BE49-F238E27FC236}">
                <a16:creationId xmlns:a16="http://schemas.microsoft.com/office/drawing/2014/main" id="{B8C97215-087B-944A-82FF-E180A9CEE2A6}"/>
              </a:ext>
            </a:extLst>
          </p:cNvPr>
          <p:cNvSpPr txBox="1">
            <a:spLocks noChangeArrowheads="1"/>
          </p:cNvSpPr>
          <p:nvPr/>
        </p:nvSpPr>
        <p:spPr bwMode="auto">
          <a:xfrm>
            <a:off x="4883341" y="6476802"/>
            <a:ext cx="1489721" cy="338554"/>
          </a:xfrm>
          <a:prstGeom prst="rect">
            <a:avLst/>
          </a:prstGeom>
          <a:solidFill>
            <a:schemeClr val="accent1">
              <a:lumMod val="20000"/>
              <a:lumOff val="80000"/>
            </a:schemeClr>
          </a:solid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spcBef>
                <a:spcPct val="20000"/>
              </a:spcBef>
              <a:buFont typeface="Arial" pitchFamily="34" charset="0"/>
              <a:defRPr sz="3200">
                <a:solidFill>
                  <a:srgbClr val="683086"/>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srgbClr val="0000FF"/>
                </a:solidFill>
                <a:effectLst/>
                <a:uLnTx/>
                <a:uFillTx/>
                <a:latin typeface="Calibri" pitchFamily="34" charset="0"/>
                <a:ea typeface="+mn-ea"/>
                <a:cs typeface="+mn-cs"/>
              </a:rPr>
              <a:t>Fin de première</a:t>
            </a:r>
          </a:p>
        </p:txBody>
      </p:sp>
      <p:cxnSp>
        <p:nvCxnSpPr>
          <p:cNvPr id="63" name="Connecteur droit avec flèche 62">
            <a:extLst>
              <a:ext uri="{FF2B5EF4-FFF2-40B4-BE49-F238E27FC236}">
                <a16:creationId xmlns:a16="http://schemas.microsoft.com/office/drawing/2014/main" id="{ED842FAD-AEAB-754F-80AA-B64BC9CE0876}"/>
              </a:ext>
            </a:extLst>
          </p:cNvPr>
          <p:cNvCxnSpPr>
            <a:cxnSpLocks/>
            <a:endCxn id="38" idx="2"/>
          </p:cNvCxnSpPr>
          <p:nvPr/>
        </p:nvCxnSpPr>
        <p:spPr bwMode="auto">
          <a:xfrm flipV="1">
            <a:off x="6053644" y="5826117"/>
            <a:ext cx="4872" cy="650685"/>
          </a:xfrm>
          <a:prstGeom prst="straightConnector1">
            <a:avLst/>
          </a:prstGeom>
          <a:ln>
            <a:solidFill>
              <a:srgbClr val="0000FF"/>
            </a:solidFill>
            <a:tailEnd type="arrow"/>
          </a:ln>
        </p:spPr>
        <p:style>
          <a:lnRef idx="1">
            <a:schemeClr val="accent6"/>
          </a:lnRef>
          <a:fillRef idx="0">
            <a:schemeClr val="accent6"/>
          </a:fillRef>
          <a:effectRef idx="0">
            <a:schemeClr val="accent6"/>
          </a:effectRef>
          <a:fontRef idx="minor">
            <a:schemeClr val="tx1"/>
          </a:fontRef>
        </p:style>
      </p:cxnSp>
      <p:sp>
        <p:nvSpPr>
          <p:cNvPr id="54" name="Rectangle 53">
            <a:extLst>
              <a:ext uri="{FF2B5EF4-FFF2-40B4-BE49-F238E27FC236}">
                <a16:creationId xmlns:a16="http://schemas.microsoft.com/office/drawing/2014/main" id="{570BD736-BF78-AD4F-9BD5-7FE3EB5519AB}"/>
              </a:ext>
            </a:extLst>
          </p:cNvPr>
          <p:cNvSpPr/>
          <p:nvPr/>
        </p:nvSpPr>
        <p:spPr>
          <a:xfrm>
            <a:off x="4697925" y="864752"/>
            <a:ext cx="3790418" cy="34679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endParaRPr lang="fr-FR" b="1" dirty="0">
              <a:solidFill>
                <a:schemeClr val="bg1"/>
              </a:solidFill>
            </a:endParaRPr>
          </a:p>
        </p:txBody>
      </p:sp>
      <p:sp>
        <p:nvSpPr>
          <p:cNvPr id="55" name="Rectangle 54">
            <a:extLst>
              <a:ext uri="{FF2B5EF4-FFF2-40B4-BE49-F238E27FC236}">
                <a16:creationId xmlns:a16="http://schemas.microsoft.com/office/drawing/2014/main" id="{F2BE380F-4E02-D943-944D-000F972F12DC}"/>
              </a:ext>
            </a:extLst>
          </p:cNvPr>
          <p:cNvSpPr/>
          <p:nvPr/>
        </p:nvSpPr>
        <p:spPr>
          <a:xfrm>
            <a:off x="778098" y="864752"/>
            <a:ext cx="3801840" cy="34679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endParaRPr lang="fr-FR" b="1" dirty="0">
              <a:solidFill>
                <a:schemeClr val="bg1"/>
              </a:solidFill>
            </a:endParaRPr>
          </a:p>
        </p:txBody>
      </p:sp>
      <p:sp>
        <p:nvSpPr>
          <p:cNvPr id="56" name="Rectangle 55">
            <a:extLst>
              <a:ext uri="{FF2B5EF4-FFF2-40B4-BE49-F238E27FC236}">
                <a16:creationId xmlns:a16="http://schemas.microsoft.com/office/drawing/2014/main" id="{119FA0F8-0AEC-8849-9830-96480BE48692}"/>
              </a:ext>
            </a:extLst>
          </p:cNvPr>
          <p:cNvSpPr/>
          <p:nvPr/>
        </p:nvSpPr>
        <p:spPr>
          <a:xfrm>
            <a:off x="896085" y="973419"/>
            <a:ext cx="1127582" cy="151106"/>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Tr1</a:t>
            </a:r>
          </a:p>
        </p:txBody>
      </p:sp>
      <p:sp>
        <p:nvSpPr>
          <p:cNvPr id="64" name="Rectangle 63">
            <a:extLst>
              <a:ext uri="{FF2B5EF4-FFF2-40B4-BE49-F238E27FC236}">
                <a16:creationId xmlns:a16="http://schemas.microsoft.com/office/drawing/2014/main" id="{773C288C-8909-C945-B596-B3FE355B76DA}"/>
              </a:ext>
            </a:extLst>
          </p:cNvPr>
          <p:cNvSpPr/>
          <p:nvPr/>
        </p:nvSpPr>
        <p:spPr>
          <a:xfrm>
            <a:off x="2104382" y="967376"/>
            <a:ext cx="1127582" cy="151106"/>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Tr2</a:t>
            </a:r>
          </a:p>
        </p:txBody>
      </p:sp>
      <p:sp>
        <p:nvSpPr>
          <p:cNvPr id="65" name="Rectangle 64">
            <a:extLst>
              <a:ext uri="{FF2B5EF4-FFF2-40B4-BE49-F238E27FC236}">
                <a16:creationId xmlns:a16="http://schemas.microsoft.com/office/drawing/2014/main" id="{98949D91-139C-6345-8164-49B607F3D408}"/>
              </a:ext>
            </a:extLst>
          </p:cNvPr>
          <p:cNvSpPr/>
          <p:nvPr/>
        </p:nvSpPr>
        <p:spPr>
          <a:xfrm>
            <a:off x="3312679" y="961333"/>
            <a:ext cx="1127582" cy="151106"/>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Tr3</a:t>
            </a:r>
          </a:p>
        </p:txBody>
      </p:sp>
      <p:sp>
        <p:nvSpPr>
          <p:cNvPr id="69" name="Rectangle 68">
            <a:extLst>
              <a:ext uri="{FF2B5EF4-FFF2-40B4-BE49-F238E27FC236}">
                <a16:creationId xmlns:a16="http://schemas.microsoft.com/office/drawing/2014/main" id="{0340197F-DEF1-C94F-9169-196A17B1AEA6}"/>
              </a:ext>
            </a:extLst>
          </p:cNvPr>
          <p:cNvSpPr/>
          <p:nvPr/>
        </p:nvSpPr>
        <p:spPr>
          <a:xfrm>
            <a:off x="4837584" y="968723"/>
            <a:ext cx="1127582" cy="151106"/>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Tr1</a:t>
            </a:r>
          </a:p>
        </p:txBody>
      </p:sp>
      <p:sp>
        <p:nvSpPr>
          <p:cNvPr id="72" name="Rectangle 71">
            <a:extLst>
              <a:ext uri="{FF2B5EF4-FFF2-40B4-BE49-F238E27FC236}">
                <a16:creationId xmlns:a16="http://schemas.microsoft.com/office/drawing/2014/main" id="{9ABF79B5-1722-F04C-AF22-5F614CD939FF}"/>
              </a:ext>
            </a:extLst>
          </p:cNvPr>
          <p:cNvSpPr/>
          <p:nvPr/>
        </p:nvSpPr>
        <p:spPr>
          <a:xfrm>
            <a:off x="6045881" y="962680"/>
            <a:ext cx="1127582" cy="151106"/>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Tr2</a:t>
            </a:r>
          </a:p>
        </p:txBody>
      </p:sp>
      <p:sp>
        <p:nvSpPr>
          <p:cNvPr id="73" name="Rectangle 72">
            <a:extLst>
              <a:ext uri="{FF2B5EF4-FFF2-40B4-BE49-F238E27FC236}">
                <a16:creationId xmlns:a16="http://schemas.microsoft.com/office/drawing/2014/main" id="{63920FDC-9409-6741-8086-30BED99393DE}"/>
              </a:ext>
            </a:extLst>
          </p:cNvPr>
          <p:cNvSpPr/>
          <p:nvPr/>
        </p:nvSpPr>
        <p:spPr>
          <a:xfrm>
            <a:off x="7254178" y="956637"/>
            <a:ext cx="1127582" cy="151106"/>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200" b="1" dirty="0"/>
              <a:t>   Tr3</a:t>
            </a:r>
          </a:p>
        </p:txBody>
      </p:sp>
      <p:sp>
        <p:nvSpPr>
          <p:cNvPr id="78" name="Triangle isocèle 77"/>
          <p:cNvSpPr/>
          <p:nvPr/>
        </p:nvSpPr>
        <p:spPr>
          <a:xfrm>
            <a:off x="4443010" y="5031032"/>
            <a:ext cx="374981" cy="338356"/>
          </a:xfrm>
          <a:prstGeom prst="triangle">
            <a:avLst>
              <a:gd name="adj" fmla="val 100000"/>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sp>
        <p:nvSpPr>
          <p:cNvPr id="79" name="Triangle isocèle 78"/>
          <p:cNvSpPr/>
          <p:nvPr/>
        </p:nvSpPr>
        <p:spPr>
          <a:xfrm rot="5400000">
            <a:off x="859601" y="5032822"/>
            <a:ext cx="332154" cy="334557"/>
          </a:xfrm>
          <a:prstGeom prst="triangle">
            <a:avLst>
              <a:gd name="adj" fmla="val 0"/>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sp>
        <p:nvSpPr>
          <p:cNvPr id="2" name="Rectangle 1"/>
          <p:cNvSpPr/>
          <p:nvPr/>
        </p:nvSpPr>
        <p:spPr>
          <a:xfrm>
            <a:off x="1076708" y="5056259"/>
            <a:ext cx="3508653" cy="307777"/>
          </a:xfrm>
          <a:prstGeom prst="rect">
            <a:avLst/>
          </a:prstGeom>
        </p:spPr>
        <p:txBody>
          <a:bodyPr wrap="none">
            <a:spAutoFit/>
          </a:bodyPr>
          <a:lstStyle/>
          <a:p>
            <a:pPr lvl="0">
              <a:defRPr/>
            </a:pPr>
            <a:r>
              <a:rPr lang="fr-FR" sz="1400" dirty="0">
                <a:solidFill>
                  <a:prstClr val="black"/>
                </a:solidFill>
              </a:rPr>
              <a:t>Spécialité (Physique-chimie, mathématiques) </a:t>
            </a:r>
          </a:p>
        </p:txBody>
      </p:sp>
      <p:sp>
        <p:nvSpPr>
          <p:cNvPr id="80" name="Triangle isocèle 79"/>
          <p:cNvSpPr/>
          <p:nvPr/>
        </p:nvSpPr>
        <p:spPr>
          <a:xfrm>
            <a:off x="4433037" y="5935464"/>
            <a:ext cx="374981" cy="338356"/>
          </a:xfrm>
          <a:prstGeom prst="triangle">
            <a:avLst>
              <a:gd name="adj" fmla="val 100000"/>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sp>
        <p:nvSpPr>
          <p:cNvPr id="81" name="Triangle isocèle 80"/>
          <p:cNvSpPr/>
          <p:nvPr/>
        </p:nvSpPr>
        <p:spPr>
          <a:xfrm rot="5400000">
            <a:off x="858174" y="5937254"/>
            <a:ext cx="332154" cy="334557"/>
          </a:xfrm>
          <a:prstGeom prst="triangle">
            <a:avLst>
              <a:gd name="adj" fmla="val 0"/>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sp>
        <p:nvSpPr>
          <p:cNvPr id="83" name="Triangle isocèle 82"/>
          <p:cNvSpPr/>
          <p:nvPr/>
        </p:nvSpPr>
        <p:spPr>
          <a:xfrm>
            <a:off x="4431974" y="6381006"/>
            <a:ext cx="374981" cy="338356"/>
          </a:xfrm>
          <a:prstGeom prst="triangle">
            <a:avLst>
              <a:gd name="adj" fmla="val 100000"/>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grpSp>
        <p:nvGrpSpPr>
          <p:cNvPr id="4" name="Groupe 3"/>
          <p:cNvGrpSpPr/>
          <p:nvPr/>
        </p:nvGrpSpPr>
        <p:grpSpPr>
          <a:xfrm>
            <a:off x="6780537" y="734898"/>
            <a:ext cx="367058" cy="587108"/>
            <a:chOff x="6780537" y="734898"/>
            <a:chExt cx="367058" cy="587108"/>
          </a:xfrm>
        </p:grpSpPr>
        <p:grpSp>
          <p:nvGrpSpPr>
            <p:cNvPr id="86" name="Groupe 85"/>
            <p:cNvGrpSpPr/>
            <p:nvPr/>
          </p:nvGrpSpPr>
          <p:grpSpPr>
            <a:xfrm>
              <a:off x="6780537" y="734898"/>
              <a:ext cx="367058" cy="330816"/>
              <a:chOff x="2844665" y="3316513"/>
              <a:chExt cx="367058" cy="330816"/>
            </a:xfrm>
          </p:grpSpPr>
          <p:grpSp>
            <p:nvGrpSpPr>
              <p:cNvPr id="87" name="Groupe 86"/>
              <p:cNvGrpSpPr/>
              <p:nvPr/>
            </p:nvGrpSpPr>
            <p:grpSpPr>
              <a:xfrm>
                <a:off x="2917933" y="3355059"/>
                <a:ext cx="230981" cy="235819"/>
                <a:chOff x="6421625" y="5307049"/>
                <a:chExt cx="214316" cy="230055"/>
              </a:xfrm>
            </p:grpSpPr>
            <p:sp>
              <p:nvSpPr>
                <p:cNvPr id="90" name="Triangle isocèle 89"/>
                <p:cNvSpPr/>
                <p:nvPr/>
              </p:nvSpPr>
              <p:spPr>
                <a:xfrm>
                  <a:off x="6421626" y="5307049"/>
                  <a:ext cx="214315" cy="230053"/>
                </a:xfrm>
                <a:prstGeom prst="triangle">
                  <a:avLst>
                    <a:gd name="adj" fmla="val 100000"/>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sp>
              <p:nvSpPr>
                <p:cNvPr id="91" name="Triangle isocèle 90"/>
                <p:cNvSpPr/>
                <p:nvPr/>
              </p:nvSpPr>
              <p:spPr>
                <a:xfrm rot="5400000">
                  <a:off x="6413756" y="5314920"/>
                  <a:ext cx="230053" cy="214315"/>
                </a:xfrm>
                <a:prstGeom prst="triangle">
                  <a:avLst>
                    <a:gd name="adj" fmla="val 0"/>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grpSp>
          <p:sp>
            <p:nvSpPr>
              <p:cNvPr id="88" name="Rectangle 87"/>
              <p:cNvSpPr/>
              <p:nvPr/>
            </p:nvSpPr>
            <p:spPr>
              <a:xfrm>
                <a:off x="2844665" y="3316513"/>
                <a:ext cx="272832" cy="215444"/>
              </a:xfrm>
              <a:prstGeom prst="rect">
                <a:avLst/>
              </a:prstGeom>
            </p:spPr>
            <p:txBody>
              <a:bodyPr wrap="none">
                <a:spAutoFit/>
              </a:bodyPr>
              <a:lstStyle/>
              <a:p>
                <a:r>
                  <a:rPr lang="fr-FR" sz="800" dirty="0">
                    <a:solidFill>
                      <a:schemeClr val="bg1"/>
                    </a:solidFill>
                  </a:rPr>
                  <a:t>M</a:t>
                </a:r>
              </a:p>
            </p:txBody>
          </p:sp>
          <p:sp>
            <p:nvSpPr>
              <p:cNvPr id="89" name="Rectangle 88"/>
              <p:cNvSpPr/>
              <p:nvPr/>
            </p:nvSpPr>
            <p:spPr>
              <a:xfrm>
                <a:off x="2919655" y="3431885"/>
                <a:ext cx="292068" cy="215444"/>
              </a:xfrm>
              <a:prstGeom prst="rect">
                <a:avLst/>
              </a:prstGeom>
            </p:spPr>
            <p:txBody>
              <a:bodyPr wrap="none">
                <a:spAutoFit/>
              </a:bodyPr>
              <a:lstStyle/>
              <a:p>
                <a:r>
                  <a:rPr lang="fr-FR" sz="800" dirty="0">
                    <a:solidFill>
                      <a:schemeClr val="bg1"/>
                    </a:solidFill>
                  </a:rPr>
                  <a:t>PC</a:t>
                </a:r>
              </a:p>
            </p:txBody>
          </p:sp>
        </p:grpSp>
        <p:sp>
          <p:nvSpPr>
            <p:cNvPr id="92" name="Rectangle 91">
              <a:extLst>
                <a:ext uri="{FF2B5EF4-FFF2-40B4-BE49-F238E27FC236}">
                  <a16:creationId xmlns:a16="http://schemas.microsoft.com/office/drawing/2014/main" id="{76BADF9E-7BAF-3944-8FB8-D800D11C41E2}"/>
                </a:ext>
              </a:extLst>
            </p:cNvPr>
            <p:cNvSpPr/>
            <p:nvPr/>
          </p:nvSpPr>
          <p:spPr>
            <a:xfrm>
              <a:off x="6853804" y="1052114"/>
              <a:ext cx="230982" cy="269892"/>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2I2D</a:t>
              </a:r>
            </a:p>
          </p:txBody>
        </p:sp>
      </p:grpSp>
      <p:sp>
        <p:nvSpPr>
          <p:cNvPr id="93" name="Rectangle 92">
            <a:extLst>
              <a:ext uri="{FF2B5EF4-FFF2-40B4-BE49-F238E27FC236}">
                <a16:creationId xmlns:a16="http://schemas.microsoft.com/office/drawing/2014/main" id="{76BADF9E-7BAF-3944-8FB8-D800D11C41E2}"/>
              </a:ext>
            </a:extLst>
          </p:cNvPr>
          <p:cNvSpPr/>
          <p:nvPr/>
        </p:nvSpPr>
        <p:spPr>
          <a:xfrm>
            <a:off x="8018586" y="778127"/>
            <a:ext cx="230982" cy="231137"/>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Phi</a:t>
            </a:r>
          </a:p>
        </p:txBody>
      </p:sp>
      <p:sp>
        <p:nvSpPr>
          <p:cNvPr id="94" name="Rectangle 93">
            <a:extLst>
              <a:ext uri="{FF2B5EF4-FFF2-40B4-BE49-F238E27FC236}">
                <a16:creationId xmlns:a16="http://schemas.microsoft.com/office/drawing/2014/main" id="{76BADF9E-7BAF-3944-8FB8-D800D11C41E2}"/>
              </a:ext>
            </a:extLst>
          </p:cNvPr>
          <p:cNvSpPr/>
          <p:nvPr/>
        </p:nvSpPr>
        <p:spPr>
          <a:xfrm>
            <a:off x="8018586" y="1049038"/>
            <a:ext cx="230982" cy="24913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Or</a:t>
            </a:r>
          </a:p>
        </p:txBody>
      </p:sp>
      <p:sp>
        <p:nvSpPr>
          <p:cNvPr id="95" name="Rectangle 94">
            <a:extLst>
              <a:ext uri="{FF2B5EF4-FFF2-40B4-BE49-F238E27FC236}">
                <a16:creationId xmlns:a16="http://schemas.microsoft.com/office/drawing/2014/main" id="{76BADF9E-7BAF-3944-8FB8-D800D11C41E2}"/>
              </a:ext>
            </a:extLst>
          </p:cNvPr>
          <p:cNvSpPr/>
          <p:nvPr/>
        </p:nvSpPr>
        <p:spPr>
          <a:xfrm>
            <a:off x="4162283" y="777380"/>
            <a:ext cx="230982" cy="231137"/>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Fr</a:t>
            </a:r>
          </a:p>
        </p:txBody>
      </p:sp>
      <p:sp>
        <p:nvSpPr>
          <p:cNvPr id="96" name="Rectangle 95">
            <a:extLst>
              <a:ext uri="{FF2B5EF4-FFF2-40B4-BE49-F238E27FC236}">
                <a16:creationId xmlns:a16="http://schemas.microsoft.com/office/drawing/2014/main" id="{76BADF9E-7BAF-3944-8FB8-D800D11C41E2}"/>
              </a:ext>
            </a:extLst>
          </p:cNvPr>
          <p:cNvSpPr/>
          <p:nvPr/>
        </p:nvSpPr>
        <p:spPr>
          <a:xfrm>
            <a:off x="4159884" y="1050798"/>
            <a:ext cx="230982" cy="27468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IT</a:t>
            </a:r>
          </a:p>
        </p:txBody>
      </p:sp>
      <p:grpSp>
        <p:nvGrpSpPr>
          <p:cNvPr id="5" name="Groupe 4"/>
          <p:cNvGrpSpPr/>
          <p:nvPr/>
        </p:nvGrpSpPr>
        <p:grpSpPr>
          <a:xfrm>
            <a:off x="2842922" y="1058696"/>
            <a:ext cx="3626966" cy="269964"/>
            <a:chOff x="2842922" y="1058696"/>
            <a:chExt cx="3626966" cy="269964"/>
          </a:xfrm>
        </p:grpSpPr>
        <p:sp>
          <p:nvSpPr>
            <p:cNvPr id="97" name="Rectangle 96">
              <a:extLst>
                <a:ext uri="{FF2B5EF4-FFF2-40B4-BE49-F238E27FC236}">
                  <a16:creationId xmlns:a16="http://schemas.microsoft.com/office/drawing/2014/main" id="{76BADF9E-7BAF-3944-8FB8-D800D11C41E2}"/>
                </a:ext>
              </a:extLst>
            </p:cNvPr>
            <p:cNvSpPr/>
            <p:nvPr/>
          </p:nvSpPr>
          <p:spPr>
            <a:xfrm>
              <a:off x="2842922" y="1058768"/>
              <a:ext cx="230982" cy="26989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E3C</a:t>
              </a:r>
            </a:p>
          </p:txBody>
        </p:sp>
        <p:sp>
          <p:nvSpPr>
            <p:cNvPr id="99" name="Rectangle 98">
              <a:extLst>
                <a:ext uri="{FF2B5EF4-FFF2-40B4-BE49-F238E27FC236}">
                  <a16:creationId xmlns:a16="http://schemas.microsoft.com/office/drawing/2014/main" id="{76BADF9E-7BAF-3944-8FB8-D800D11C41E2}"/>
                </a:ext>
              </a:extLst>
            </p:cNvPr>
            <p:cNvSpPr/>
            <p:nvPr/>
          </p:nvSpPr>
          <p:spPr>
            <a:xfrm>
              <a:off x="3524079" y="1058732"/>
              <a:ext cx="230982" cy="26989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E3C</a:t>
              </a:r>
            </a:p>
          </p:txBody>
        </p:sp>
        <p:sp>
          <p:nvSpPr>
            <p:cNvPr id="100" name="Rectangle 99">
              <a:extLst>
                <a:ext uri="{FF2B5EF4-FFF2-40B4-BE49-F238E27FC236}">
                  <a16:creationId xmlns:a16="http://schemas.microsoft.com/office/drawing/2014/main" id="{76BADF9E-7BAF-3944-8FB8-D800D11C41E2}"/>
                </a:ext>
              </a:extLst>
            </p:cNvPr>
            <p:cNvSpPr/>
            <p:nvPr/>
          </p:nvSpPr>
          <p:spPr>
            <a:xfrm>
              <a:off x="6238906" y="1058696"/>
              <a:ext cx="230982" cy="26989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E3C</a:t>
              </a:r>
            </a:p>
          </p:txBody>
        </p:sp>
      </p:grpSp>
      <p:grpSp>
        <p:nvGrpSpPr>
          <p:cNvPr id="7" name="Groupe 6"/>
          <p:cNvGrpSpPr/>
          <p:nvPr/>
        </p:nvGrpSpPr>
        <p:grpSpPr>
          <a:xfrm>
            <a:off x="4764199" y="1339713"/>
            <a:ext cx="1628775" cy="950886"/>
            <a:chOff x="4841113" y="1339713"/>
            <a:chExt cx="1628775" cy="950886"/>
          </a:xfrm>
        </p:grpSpPr>
        <p:sp>
          <p:nvSpPr>
            <p:cNvPr id="19" name="ZoneTexte 18">
              <a:extLst>
                <a:ext uri="{FF2B5EF4-FFF2-40B4-BE49-F238E27FC236}">
                  <a16:creationId xmlns:a16="http://schemas.microsoft.com/office/drawing/2014/main" id="{BB8BB108-EAEE-A544-99FE-E76BBB33806C}"/>
                </a:ext>
              </a:extLst>
            </p:cNvPr>
            <p:cNvSpPr txBox="1"/>
            <p:nvPr/>
          </p:nvSpPr>
          <p:spPr>
            <a:xfrm>
              <a:off x="4883341" y="1468649"/>
              <a:ext cx="1495425" cy="8219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Contrôle continu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rPr>
                <a:t>40 % = </a:t>
              </a:r>
              <a:r>
                <a:rPr lang="fr-FR" sz="1200" dirty="0">
                  <a:solidFill>
                    <a:prstClr val="black"/>
                  </a:solidFill>
                  <a:latin typeface="Calibri"/>
                </a:rPr>
                <a:t> </a:t>
              </a:r>
              <a:r>
                <a:rPr kumimoji="0" lang="fr-FR" sz="1200" b="0" i="0" u="none" strike="noStrike" kern="1200" cap="none" spc="0" normalizeH="0" baseline="0" noProof="0" dirty="0">
                  <a:ln>
                    <a:noFill/>
                  </a:ln>
                  <a:solidFill>
                    <a:prstClr val="black"/>
                  </a:solidFill>
                  <a:effectLst/>
                  <a:uLnTx/>
                  <a:uFillTx/>
                  <a:latin typeface="Calibri"/>
                </a:rPr>
                <a:t>10 % + 30 %</a:t>
              </a:r>
              <a:endParaRPr kumimoji="0" lang="fr-FR" sz="800" b="0" i="0" u="none" strike="noStrike" kern="1200" cap="none" spc="0" normalizeH="0" baseline="0" noProof="0" dirty="0">
                <a:ln>
                  <a:noFill/>
                </a:ln>
                <a:solidFill>
                  <a:prstClr val="black"/>
                </a:solidFill>
                <a:effectLst/>
                <a:uLnTx/>
                <a:uFillTx/>
                <a:latin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00" b="0" i="0" u="none" strike="noStrike" kern="1200" cap="none" spc="0" normalizeH="0" baseline="0" noProof="0" dirty="0">
                <a:ln>
                  <a:noFill/>
                </a:ln>
                <a:solidFill>
                  <a:prstClr val="black"/>
                </a:solidFill>
                <a:effectLst/>
                <a:uLnTx/>
                <a:uFillTx/>
                <a:latin typeface="Calibri"/>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113" y="1339713"/>
              <a:ext cx="1628775" cy="762000"/>
            </a:xfrm>
            <a:prstGeom prst="rect">
              <a:avLst/>
            </a:prstGeom>
          </p:spPr>
        </p:pic>
      </p:grpSp>
      <p:grpSp>
        <p:nvGrpSpPr>
          <p:cNvPr id="115" name="Groupe 114"/>
          <p:cNvGrpSpPr/>
          <p:nvPr/>
        </p:nvGrpSpPr>
        <p:grpSpPr>
          <a:xfrm>
            <a:off x="5259666" y="2195329"/>
            <a:ext cx="798593" cy="535907"/>
            <a:chOff x="5259666" y="2195329"/>
            <a:chExt cx="798593" cy="535907"/>
          </a:xfrm>
        </p:grpSpPr>
        <p:sp>
          <p:nvSpPr>
            <p:cNvPr id="113" name="Forme libre : forme 30">
              <a:extLst>
                <a:ext uri="{FF2B5EF4-FFF2-40B4-BE49-F238E27FC236}">
                  <a16:creationId xmlns:a16="http://schemas.microsoft.com/office/drawing/2014/main" id="{BB96BBBF-B343-4A1D-9BC3-A7C56477DACE}"/>
                </a:ext>
              </a:extLst>
            </p:cNvPr>
            <p:cNvSpPr/>
            <p:nvPr/>
          </p:nvSpPr>
          <p:spPr>
            <a:xfrm>
              <a:off x="5954621" y="2195329"/>
              <a:ext cx="103638" cy="535907"/>
            </a:xfrm>
            <a:custGeom>
              <a:avLst/>
              <a:gdLst>
                <a:gd name="connsiteX0" fmla="*/ 0 w 2369336"/>
                <a:gd name="connsiteY0" fmla="*/ 0 h 1667988"/>
                <a:gd name="connsiteX1" fmla="*/ 1317811 w 2369336"/>
                <a:gd name="connsiteY1" fmla="*/ 874059 h 1667988"/>
                <a:gd name="connsiteX2" fmla="*/ 2277035 w 2369336"/>
                <a:gd name="connsiteY2" fmla="*/ 1591236 h 1667988"/>
                <a:gd name="connsiteX3" fmla="*/ 2277035 w 2369336"/>
                <a:gd name="connsiteY3" fmla="*/ 1613647 h 1667988"/>
                <a:gd name="connsiteX0" fmla="*/ 0 w 1804560"/>
                <a:gd name="connsiteY0" fmla="*/ 0 h 2057953"/>
                <a:gd name="connsiteX1" fmla="*/ 753035 w 1804560"/>
                <a:gd name="connsiteY1" fmla="*/ 1264024 h 2057953"/>
                <a:gd name="connsiteX2" fmla="*/ 1712259 w 1804560"/>
                <a:gd name="connsiteY2" fmla="*/ 1981201 h 2057953"/>
                <a:gd name="connsiteX3" fmla="*/ 1712259 w 1804560"/>
                <a:gd name="connsiteY3" fmla="*/ 2003612 h 2057953"/>
                <a:gd name="connsiteX0" fmla="*/ 0 w 1971065"/>
                <a:gd name="connsiteY0" fmla="*/ 0 h 2342474"/>
                <a:gd name="connsiteX1" fmla="*/ 753035 w 1971065"/>
                <a:gd name="connsiteY1" fmla="*/ 1264024 h 2342474"/>
                <a:gd name="connsiteX2" fmla="*/ 1712259 w 1971065"/>
                <a:gd name="connsiteY2" fmla="*/ 1981201 h 2342474"/>
                <a:gd name="connsiteX3" fmla="*/ 1945342 w 1971065"/>
                <a:gd name="connsiteY3" fmla="*/ 2335307 h 2342474"/>
                <a:gd name="connsiteX0" fmla="*/ 0 w 1712259"/>
                <a:gd name="connsiteY0" fmla="*/ 0 h 1981201"/>
                <a:gd name="connsiteX1" fmla="*/ 753035 w 1712259"/>
                <a:gd name="connsiteY1" fmla="*/ 1264024 h 1981201"/>
                <a:gd name="connsiteX2" fmla="*/ 1712259 w 1712259"/>
                <a:gd name="connsiteY2" fmla="*/ 1981201 h 1981201"/>
                <a:gd name="connsiteX0" fmla="*/ 0 w 1671918"/>
                <a:gd name="connsiteY0" fmla="*/ 0 h 1990166"/>
                <a:gd name="connsiteX1" fmla="*/ 753035 w 1671918"/>
                <a:gd name="connsiteY1" fmla="*/ 126402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2029471"/>
                <a:gd name="connsiteY0" fmla="*/ 1658687 h 1686962"/>
                <a:gd name="connsiteX1" fmla="*/ 1643988 w 2029471"/>
                <a:gd name="connsiteY1" fmla="*/ 33318 h 1686962"/>
                <a:gd name="connsiteX2" fmla="*/ 2029471 w 2029471"/>
                <a:gd name="connsiteY2" fmla="*/ 1122530 h 1686962"/>
                <a:gd name="connsiteX0" fmla="*/ 0 w 2310824"/>
                <a:gd name="connsiteY0" fmla="*/ 1658687 h 1686962"/>
                <a:gd name="connsiteX1" fmla="*/ 1643988 w 2310824"/>
                <a:gd name="connsiteY1" fmla="*/ 33318 h 1686962"/>
                <a:gd name="connsiteX2" fmla="*/ 2310824 w 2310824"/>
                <a:gd name="connsiteY2" fmla="*/ 1462499 h 1686962"/>
                <a:gd name="connsiteX0" fmla="*/ 0 w 2310824"/>
                <a:gd name="connsiteY0" fmla="*/ 196188 h 196188"/>
                <a:gd name="connsiteX1" fmla="*/ 2310824 w 2310824"/>
                <a:gd name="connsiteY1" fmla="*/ 0 h 196188"/>
                <a:gd name="connsiteX0" fmla="*/ 0 w 1085763"/>
                <a:gd name="connsiteY0" fmla="*/ 0 h 284459"/>
                <a:gd name="connsiteX1" fmla="*/ 1085763 w 1085763"/>
                <a:gd name="connsiteY1" fmla="*/ 284459 h 284459"/>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2029470"/>
                <a:gd name="connsiteY0" fmla="*/ 96542 h 96542"/>
                <a:gd name="connsiteX1" fmla="*/ 2029470 w 2029470"/>
                <a:gd name="connsiteY1" fmla="*/ 0 h 96542"/>
                <a:gd name="connsiteX0" fmla="*/ 0 w 2029470"/>
                <a:gd name="connsiteY0" fmla="*/ 276961 h 276961"/>
                <a:gd name="connsiteX1" fmla="*/ 2029470 w 2029470"/>
                <a:gd name="connsiteY1" fmla="*/ 180419 h 276961"/>
                <a:gd name="connsiteX0" fmla="*/ 0 w 2029470"/>
                <a:gd name="connsiteY0" fmla="*/ 191394 h 432596"/>
                <a:gd name="connsiteX1" fmla="*/ 2029470 w 2029470"/>
                <a:gd name="connsiteY1" fmla="*/ 94852 h 432596"/>
                <a:gd name="connsiteX0" fmla="*/ 0 w 2029470"/>
                <a:gd name="connsiteY0" fmla="*/ 96542 h 466142"/>
                <a:gd name="connsiteX1" fmla="*/ 2029470 w 2029470"/>
                <a:gd name="connsiteY1" fmla="*/ 0 h 466142"/>
                <a:gd name="connsiteX0" fmla="*/ 0 w 1249885"/>
                <a:gd name="connsiteY0" fmla="*/ 0 h 579595"/>
                <a:gd name="connsiteX1" fmla="*/ 1249885 w 1249885"/>
                <a:gd name="connsiteY1" fmla="*/ 384109 h 579595"/>
                <a:gd name="connsiteX0" fmla="*/ 0 w 1249885"/>
                <a:gd name="connsiteY0" fmla="*/ 0 h 468210"/>
                <a:gd name="connsiteX1" fmla="*/ 1249885 w 1249885"/>
                <a:gd name="connsiteY1" fmla="*/ 384109 h 468210"/>
                <a:gd name="connsiteX0" fmla="*/ 0 w 1249885"/>
                <a:gd name="connsiteY0" fmla="*/ 0 h 398416"/>
                <a:gd name="connsiteX1" fmla="*/ 1249885 w 1249885"/>
                <a:gd name="connsiteY1" fmla="*/ 384109 h 398416"/>
                <a:gd name="connsiteX0" fmla="*/ 0 w 1249885"/>
                <a:gd name="connsiteY0" fmla="*/ 0 h 389093"/>
                <a:gd name="connsiteX1" fmla="*/ 1249885 w 1249885"/>
                <a:gd name="connsiteY1" fmla="*/ 384109 h 389093"/>
                <a:gd name="connsiteX0" fmla="*/ 21039 w 177064"/>
                <a:gd name="connsiteY0" fmla="*/ 0 h 1308020"/>
                <a:gd name="connsiteX1" fmla="*/ 177064 w 177064"/>
                <a:gd name="connsiteY1" fmla="*/ 1307064 h 1308020"/>
                <a:gd name="connsiteX0" fmla="*/ 0 w 326503"/>
                <a:gd name="connsiteY0" fmla="*/ 0 h 1307064"/>
                <a:gd name="connsiteX1" fmla="*/ 156025 w 326503"/>
                <a:gd name="connsiteY1" fmla="*/ 1307064 h 1307064"/>
                <a:gd name="connsiteX0" fmla="*/ 0 w 291123"/>
                <a:gd name="connsiteY0" fmla="*/ 0 h 714549"/>
                <a:gd name="connsiteX1" fmla="*/ 87659 w 291123"/>
                <a:gd name="connsiteY1" fmla="*/ 714549 h 714549"/>
                <a:gd name="connsiteX0" fmla="*/ 0 w 237706"/>
                <a:gd name="connsiteY0" fmla="*/ 0 h 714549"/>
                <a:gd name="connsiteX1" fmla="*/ 87659 w 237706"/>
                <a:gd name="connsiteY1" fmla="*/ 714549 h 714549"/>
                <a:gd name="connsiteX0" fmla="*/ 0 w 138184"/>
                <a:gd name="connsiteY0" fmla="*/ 0 h 714549"/>
                <a:gd name="connsiteX1" fmla="*/ 87659 w 138184"/>
                <a:gd name="connsiteY1" fmla="*/ 714549 h 714549"/>
              </a:gdLst>
              <a:ahLst/>
              <a:cxnLst>
                <a:cxn ang="0">
                  <a:pos x="connsiteX0" y="connsiteY0"/>
                </a:cxn>
                <a:cxn ang="0">
                  <a:pos x="connsiteX1" y="connsiteY1"/>
                </a:cxn>
              </a:cxnLst>
              <a:rect l="l" t="t" r="r" b="b"/>
              <a:pathLst>
                <a:path w="138184" h="714549">
                  <a:moveTo>
                    <a:pt x="0" y="0"/>
                  </a:moveTo>
                  <a:cubicBezTo>
                    <a:pt x="185489" y="203268"/>
                    <a:pt x="150874" y="422153"/>
                    <a:pt x="87659" y="714549"/>
                  </a:cubicBezTo>
                </a:path>
              </a:pathLst>
            </a:custGeom>
            <a:noFill/>
            <a:ln w="25400">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sp>
          <p:nvSpPr>
            <p:cNvPr id="114" name="Forme libre : forme 30">
              <a:extLst>
                <a:ext uri="{FF2B5EF4-FFF2-40B4-BE49-F238E27FC236}">
                  <a16:creationId xmlns:a16="http://schemas.microsoft.com/office/drawing/2014/main" id="{BB96BBBF-B343-4A1D-9BC3-A7C56477DACE}"/>
                </a:ext>
              </a:extLst>
            </p:cNvPr>
            <p:cNvSpPr/>
            <p:nvPr/>
          </p:nvSpPr>
          <p:spPr>
            <a:xfrm>
              <a:off x="5259666" y="2200644"/>
              <a:ext cx="250467" cy="458995"/>
            </a:xfrm>
            <a:custGeom>
              <a:avLst/>
              <a:gdLst>
                <a:gd name="connsiteX0" fmla="*/ 0 w 2369336"/>
                <a:gd name="connsiteY0" fmla="*/ 0 h 1667988"/>
                <a:gd name="connsiteX1" fmla="*/ 1317811 w 2369336"/>
                <a:gd name="connsiteY1" fmla="*/ 874059 h 1667988"/>
                <a:gd name="connsiteX2" fmla="*/ 2277035 w 2369336"/>
                <a:gd name="connsiteY2" fmla="*/ 1591236 h 1667988"/>
                <a:gd name="connsiteX3" fmla="*/ 2277035 w 2369336"/>
                <a:gd name="connsiteY3" fmla="*/ 1613647 h 1667988"/>
                <a:gd name="connsiteX0" fmla="*/ 0 w 1804560"/>
                <a:gd name="connsiteY0" fmla="*/ 0 h 2057953"/>
                <a:gd name="connsiteX1" fmla="*/ 753035 w 1804560"/>
                <a:gd name="connsiteY1" fmla="*/ 1264024 h 2057953"/>
                <a:gd name="connsiteX2" fmla="*/ 1712259 w 1804560"/>
                <a:gd name="connsiteY2" fmla="*/ 1981201 h 2057953"/>
                <a:gd name="connsiteX3" fmla="*/ 1712259 w 1804560"/>
                <a:gd name="connsiteY3" fmla="*/ 2003612 h 2057953"/>
                <a:gd name="connsiteX0" fmla="*/ 0 w 1971065"/>
                <a:gd name="connsiteY0" fmla="*/ 0 h 2342474"/>
                <a:gd name="connsiteX1" fmla="*/ 753035 w 1971065"/>
                <a:gd name="connsiteY1" fmla="*/ 1264024 h 2342474"/>
                <a:gd name="connsiteX2" fmla="*/ 1712259 w 1971065"/>
                <a:gd name="connsiteY2" fmla="*/ 1981201 h 2342474"/>
                <a:gd name="connsiteX3" fmla="*/ 1945342 w 1971065"/>
                <a:gd name="connsiteY3" fmla="*/ 2335307 h 2342474"/>
                <a:gd name="connsiteX0" fmla="*/ 0 w 1712259"/>
                <a:gd name="connsiteY0" fmla="*/ 0 h 1981201"/>
                <a:gd name="connsiteX1" fmla="*/ 753035 w 1712259"/>
                <a:gd name="connsiteY1" fmla="*/ 1264024 h 1981201"/>
                <a:gd name="connsiteX2" fmla="*/ 1712259 w 1712259"/>
                <a:gd name="connsiteY2" fmla="*/ 1981201 h 1981201"/>
                <a:gd name="connsiteX0" fmla="*/ 0 w 1671918"/>
                <a:gd name="connsiteY0" fmla="*/ 0 h 1990166"/>
                <a:gd name="connsiteX1" fmla="*/ 753035 w 1671918"/>
                <a:gd name="connsiteY1" fmla="*/ 126402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2029471"/>
                <a:gd name="connsiteY0" fmla="*/ 1658687 h 1686962"/>
                <a:gd name="connsiteX1" fmla="*/ 1643988 w 2029471"/>
                <a:gd name="connsiteY1" fmla="*/ 33318 h 1686962"/>
                <a:gd name="connsiteX2" fmla="*/ 2029471 w 2029471"/>
                <a:gd name="connsiteY2" fmla="*/ 1122530 h 1686962"/>
                <a:gd name="connsiteX0" fmla="*/ 0 w 2310824"/>
                <a:gd name="connsiteY0" fmla="*/ 1658687 h 1686962"/>
                <a:gd name="connsiteX1" fmla="*/ 1643988 w 2310824"/>
                <a:gd name="connsiteY1" fmla="*/ 33318 h 1686962"/>
                <a:gd name="connsiteX2" fmla="*/ 2310824 w 2310824"/>
                <a:gd name="connsiteY2" fmla="*/ 1462499 h 1686962"/>
                <a:gd name="connsiteX0" fmla="*/ 0 w 2310824"/>
                <a:gd name="connsiteY0" fmla="*/ 196188 h 196188"/>
                <a:gd name="connsiteX1" fmla="*/ 2310824 w 2310824"/>
                <a:gd name="connsiteY1" fmla="*/ 0 h 196188"/>
                <a:gd name="connsiteX0" fmla="*/ 0 w 1085763"/>
                <a:gd name="connsiteY0" fmla="*/ 0 h 284459"/>
                <a:gd name="connsiteX1" fmla="*/ 1085763 w 1085763"/>
                <a:gd name="connsiteY1" fmla="*/ 284459 h 284459"/>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2029470"/>
                <a:gd name="connsiteY0" fmla="*/ 96542 h 96542"/>
                <a:gd name="connsiteX1" fmla="*/ 2029470 w 2029470"/>
                <a:gd name="connsiteY1" fmla="*/ 0 h 96542"/>
                <a:gd name="connsiteX0" fmla="*/ 0 w 2029470"/>
                <a:gd name="connsiteY0" fmla="*/ 276961 h 276961"/>
                <a:gd name="connsiteX1" fmla="*/ 2029470 w 2029470"/>
                <a:gd name="connsiteY1" fmla="*/ 180419 h 276961"/>
                <a:gd name="connsiteX0" fmla="*/ 0 w 2029470"/>
                <a:gd name="connsiteY0" fmla="*/ 191394 h 432596"/>
                <a:gd name="connsiteX1" fmla="*/ 2029470 w 2029470"/>
                <a:gd name="connsiteY1" fmla="*/ 94852 h 432596"/>
                <a:gd name="connsiteX0" fmla="*/ 0 w 2029470"/>
                <a:gd name="connsiteY0" fmla="*/ 96542 h 466142"/>
                <a:gd name="connsiteX1" fmla="*/ 2029470 w 2029470"/>
                <a:gd name="connsiteY1" fmla="*/ 0 h 466142"/>
                <a:gd name="connsiteX0" fmla="*/ 0 w 1249885"/>
                <a:gd name="connsiteY0" fmla="*/ 0 h 579595"/>
                <a:gd name="connsiteX1" fmla="*/ 1249885 w 1249885"/>
                <a:gd name="connsiteY1" fmla="*/ 384109 h 579595"/>
                <a:gd name="connsiteX0" fmla="*/ 0 w 1249885"/>
                <a:gd name="connsiteY0" fmla="*/ 0 h 468210"/>
                <a:gd name="connsiteX1" fmla="*/ 1249885 w 1249885"/>
                <a:gd name="connsiteY1" fmla="*/ 384109 h 468210"/>
                <a:gd name="connsiteX0" fmla="*/ 0 w 1249885"/>
                <a:gd name="connsiteY0" fmla="*/ 0 h 398416"/>
                <a:gd name="connsiteX1" fmla="*/ 1249885 w 1249885"/>
                <a:gd name="connsiteY1" fmla="*/ 384109 h 398416"/>
                <a:gd name="connsiteX0" fmla="*/ 0 w 1249885"/>
                <a:gd name="connsiteY0" fmla="*/ 0 h 389093"/>
                <a:gd name="connsiteX1" fmla="*/ 1249885 w 1249885"/>
                <a:gd name="connsiteY1" fmla="*/ 384109 h 389093"/>
                <a:gd name="connsiteX0" fmla="*/ 21039 w 177064"/>
                <a:gd name="connsiteY0" fmla="*/ 0 h 1308020"/>
                <a:gd name="connsiteX1" fmla="*/ 177064 w 177064"/>
                <a:gd name="connsiteY1" fmla="*/ 1307064 h 1308020"/>
                <a:gd name="connsiteX0" fmla="*/ 0 w 326503"/>
                <a:gd name="connsiteY0" fmla="*/ 0 h 1307064"/>
                <a:gd name="connsiteX1" fmla="*/ 156025 w 326503"/>
                <a:gd name="connsiteY1" fmla="*/ 1307064 h 1307064"/>
                <a:gd name="connsiteX0" fmla="*/ 0 w 291123"/>
                <a:gd name="connsiteY0" fmla="*/ 0 h 714549"/>
                <a:gd name="connsiteX1" fmla="*/ 87659 w 291123"/>
                <a:gd name="connsiteY1" fmla="*/ 714549 h 714549"/>
                <a:gd name="connsiteX0" fmla="*/ 0 w 237706"/>
                <a:gd name="connsiteY0" fmla="*/ 0 h 714549"/>
                <a:gd name="connsiteX1" fmla="*/ 87659 w 237706"/>
                <a:gd name="connsiteY1" fmla="*/ 714549 h 714549"/>
                <a:gd name="connsiteX0" fmla="*/ 0 w 138184"/>
                <a:gd name="connsiteY0" fmla="*/ 0 h 714549"/>
                <a:gd name="connsiteX1" fmla="*/ 87659 w 138184"/>
                <a:gd name="connsiteY1" fmla="*/ 714549 h 714549"/>
                <a:gd name="connsiteX0" fmla="*/ 333935 w 377995"/>
                <a:gd name="connsiteY0" fmla="*/ 0 h 611999"/>
                <a:gd name="connsiteX1" fmla="*/ 0 w 377995"/>
                <a:gd name="connsiteY1" fmla="*/ 611999 h 611999"/>
                <a:gd name="connsiteX0" fmla="*/ 333935 w 333935"/>
                <a:gd name="connsiteY0" fmla="*/ 0 h 611999"/>
                <a:gd name="connsiteX1" fmla="*/ 0 w 333935"/>
                <a:gd name="connsiteY1" fmla="*/ 611999 h 611999"/>
                <a:gd name="connsiteX0" fmla="*/ 333935 w 333962"/>
                <a:gd name="connsiteY0" fmla="*/ 0 h 611999"/>
                <a:gd name="connsiteX1" fmla="*/ 0 w 333962"/>
                <a:gd name="connsiteY1" fmla="*/ 611999 h 611999"/>
                <a:gd name="connsiteX0" fmla="*/ 333935 w 333957"/>
                <a:gd name="connsiteY0" fmla="*/ 0 h 611999"/>
                <a:gd name="connsiteX1" fmla="*/ 0 w 333957"/>
                <a:gd name="connsiteY1" fmla="*/ 611999 h 611999"/>
              </a:gdLst>
              <a:ahLst/>
              <a:cxnLst>
                <a:cxn ang="0">
                  <a:pos x="connsiteX0" y="connsiteY0"/>
                </a:cxn>
                <a:cxn ang="0">
                  <a:pos x="connsiteX1" y="connsiteY1"/>
                </a:cxn>
              </a:cxnLst>
              <a:rect l="l" t="t" r="r" b="b"/>
              <a:pathLst>
                <a:path w="333957" h="611999">
                  <a:moveTo>
                    <a:pt x="333935" y="0"/>
                  </a:moveTo>
                  <a:cubicBezTo>
                    <a:pt x="337115" y="203269"/>
                    <a:pt x="6243" y="262630"/>
                    <a:pt x="0" y="611999"/>
                  </a:cubicBezTo>
                </a:path>
              </a:pathLst>
            </a:custGeom>
            <a:noFill/>
            <a:ln w="25400">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grpSp>
      <p:grpSp>
        <p:nvGrpSpPr>
          <p:cNvPr id="120" name="Groupe 119"/>
          <p:cNvGrpSpPr/>
          <p:nvPr/>
        </p:nvGrpSpPr>
        <p:grpSpPr>
          <a:xfrm>
            <a:off x="6261208" y="1374242"/>
            <a:ext cx="1468919" cy="1278214"/>
            <a:chOff x="6261208" y="1374242"/>
            <a:chExt cx="1468919" cy="1278214"/>
          </a:xfrm>
        </p:grpSpPr>
        <p:grpSp>
          <p:nvGrpSpPr>
            <p:cNvPr id="9" name="Groupe 8"/>
            <p:cNvGrpSpPr/>
            <p:nvPr/>
          </p:nvGrpSpPr>
          <p:grpSpPr>
            <a:xfrm>
              <a:off x="6261208" y="1374242"/>
              <a:ext cx="1468919" cy="868367"/>
              <a:chOff x="6261208" y="1374242"/>
              <a:chExt cx="1468919" cy="868367"/>
            </a:xfrm>
          </p:grpSpPr>
          <p:sp>
            <p:nvSpPr>
              <p:cNvPr id="20" name="ZoneTexte 19">
                <a:extLst>
                  <a:ext uri="{FF2B5EF4-FFF2-40B4-BE49-F238E27FC236}">
                    <a16:creationId xmlns:a16="http://schemas.microsoft.com/office/drawing/2014/main" id="{14A31003-EDCF-B549-989D-D30F8550FD59}"/>
                  </a:ext>
                </a:extLst>
              </p:cNvPr>
              <p:cNvSpPr txBox="1"/>
              <p:nvPr/>
            </p:nvSpPr>
            <p:spPr>
              <a:xfrm>
                <a:off x="6436280" y="1411612"/>
                <a:ext cx="1257762"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Épreuves terminales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60 %</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208" y="1374242"/>
                <a:ext cx="1468919" cy="658788"/>
              </a:xfrm>
              <a:prstGeom prst="rect">
                <a:avLst/>
              </a:prstGeom>
            </p:spPr>
          </p:pic>
        </p:grpSp>
        <p:sp>
          <p:nvSpPr>
            <p:cNvPr id="119" name="Forme libre : forme 30">
              <a:extLst>
                <a:ext uri="{FF2B5EF4-FFF2-40B4-BE49-F238E27FC236}">
                  <a16:creationId xmlns:a16="http://schemas.microsoft.com/office/drawing/2014/main" id="{BB96BBBF-B343-4A1D-9BC3-A7C56477DACE}"/>
                </a:ext>
              </a:extLst>
            </p:cNvPr>
            <p:cNvSpPr/>
            <p:nvPr/>
          </p:nvSpPr>
          <p:spPr>
            <a:xfrm>
              <a:off x="6977908" y="2184916"/>
              <a:ext cx="26730" cy="467540"/>
            </a:xfrm>
            <a:custGeom>
              <a:avLst/>
              <a:gdLst>
                <a:gd name="connsiteX0" fmla="*/ 0 w 2369336"/>
                <a:gd name="connsiteY0" fmla="*/ 0 h 1667988"/>
                <a:gd name="connsiteX1" fmla="*/ 1317811 w 2369336"/>
                <a:gd name="connsiteY1" fmla="*/ 874059 h 1667988"/>
                <a:gd name="connsiteX2" fmla="*/ 2277035 w 2369336"/>
                <a:gd name="connsiteY2" fmla="*/ 1591236 h 1667988"/>
                <a:gd name="connsiteX3" fmla="*/ 2277035 w 2369336"/>
                <a:gd name="connsiteY3" fmla="*/ 1613647 h 1667988"/>
                <a:gd name="connsiteX0" fmla="*/ 0 w 1804560"/>
                <a:gd name="connsiteY0" fmla="*/ 0 h 2057953"/>
                <a:gd name="connsiteX1" fmla="*/ 753035 w 1804560"/>
                <a:gd name="connsiteY1" fmla="*/ 1264024 h 2057953"/>
                <a:gd name="connsiteX2" fmla="*/ 1712259 w 1804560"/>
                <a:gd name="connsiteY2" fmla="*/ 1981201 h 2057953"/>
                <a:gd name="connsiteX3" fmla="*/ 1712259 w 1804560"/>
                <a:gd name="connsiteY3" fmla="*/ 2003612 h 2057953"/>
                <a:gd name="connsiteX0" fmla="*/ 0 w 1971065"/>
                <a:gd name="connsiteY0" fmla="*/ 0 h 2342474"/>
                <a:gd name="connsiteX1" fmla="*/ 753035 w 1971065"/>
                <a:gd name="connsiteY1" fmla="*/ 1264024 h 2342474"/>
                <a:gd name="connsiteX2" fmla="*/ 1712259 w 1971065"/>
                <a:gd name="connsiteY2" fmla="*/ 1981201 h 2342474"/>
                <a:gd name="connsiteX3" fmla="*/ 1945342 w 1971065"/>
                <a:gd name="connsiteY3" fmla="*/ 2335307 h 2342474"/>
                <a:gd name="connsiteX0" fmla="*/ 0 w 1712259"/>
                <a:gd name="connsiteY0" fmla="*/ 0 h 1981201"/>
                <a:gd name="connsiteX1" fmla="*/ 753035 w 1712259"/>
                <a:gd name="connsiteY1" fmla="*/ 1264024 h 1981201"/>
                <a:gd name="connsiteX2" fmla="*/ 1712259 w 1712259"/>
                <a:gd name="connsiteY2" fmla="*/ 1981201 h 1981201"/>
                <a:gd name="connsiteX0" fmla="*/ 0 w 1671918"/>
                <a:gd name="connsiteY0" fmla="*/ 0 h 1990166"/>
                <a:gd name="connsiteX1" fmla="*/ 753035 w 1671918"/>
                <a:gd name="connsiteY1" fmla="*/ 126402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2029471"/>
                <a:gd name="connsiteY0" fmla="*/ 1658687 h 1686962"/>
                <a:gd name="connsiteX1" fmla="*/ 1643988 w 2029471"/>
                <a:gd name="connsiteY1" fmla="*/ 33318 h 1686962"/>
                <a:gd name="connsiteX2" fmla="*/ 2029471 w 2029471"/>
                <a:gd name="connsiteY2" fmla="*/ 1122530 h 1686962"/>
                <a:gd name="connsiteX0" fmla="*/ 0 w 2310824"/>
                <a:gd name="connsiteY0" fmla="*/ 1658687 h 1686962"/>
                <a:gd name="connsiteX1" fmla="*/ 1643988 w 2310824"/>
                <a:gd name="connsiteY1" fmla="*/ 33318 h 1686962"/>
                <a:gd name="connsiteX2" fmla="*/ 2310824 w 2310824"/>
                <a:gd name="connsiteY2" fmla="*/ 1462499 h 1686962"/>
                <a:gd name="connsiteX0" fmla="*/ 0 w 2310824"/>
                <a:gd name="connsiteY0" fmla="*/ 196188 h 196188"/>
                <a:gd name="connsiteX1" fmla="*/ 2310824 w 2310824"/>
                <a:gd name="connsiteY1" fmla="*/ 0 h 196188"/>
                <a:gd name="connsiteX0" fmla="*/ 0 w 1085763"/>
                <a:gd name="connsiteY0" fmla="*/ 0 h 284459"/>
                <a:gd name="connsiteX1" fmla="*/ 1085763 w 1085763"/>
                <a:gd name="connsiteY1" fmla="*/ 284459 h 284459"/>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2029470"/>
                <a:gd name="connsiteY0" fmla="*/ 96542 h 96542"/>
                <a:gd name="connsiteX1" fmla="*/ 2029470 w 2029470"/>
                <a:gd name="connsiteY1" fmla="*/ 0 h 96542"/>
                <a:gd name="connsiteX0" fmla="*/ 0 w 2029470"/>
                <a:gd name="connsiteY0" fmla="*/ 276961 h 276961"/>
                <a:gd name="connsiteX1" fmla="*/ 2029470 w 2029470"/>
                <a:gd name="connsiteY1" fmla="*/ 180419 h 276961"/>
                <a:gd name="connsiteX0" fmla="*/ 0 w 2029470"/>
                <a:gd name="connsiteY0" fmla="*/ 191394 h 432596"/>
                <a:gd name="connsiteX1" fmla="*/ 2029470 w 2029470"/>
                <a:gd name="connsiteY1" fmla="*/ 94852 h 432596"/>
                <a:gd name="connsiteX0" fmla="*/ 0 w 2029470"/>
                <a:gd name="connsiteY0" fmla="*/ 96542 h 466142"/>
                <a:gd name="connsiteX1" fmla="*/ 2029470 w 2029470"/>
                <a:gd name="connsiteY1" fmla="*/ 0 h 466142"/>
                <a:gd name="connsiteX0" fmla="*/ 0 w 1249885"/>
                <a:gd name="connsiteY0" fmla="*/ 0 h 579595"/>
                <a:gd name="connsiteX1" fmla="*/ 1249885 w 1249885"/>
                <a:gd name="connsiteY1" fmla="*/ 384109 h 579595"/>
                <a:gd name="connsiteX0" fmla="*/ 0 w 1249885"/>
                <a:gd name="connsiteY0" fmla="*/ 0 h 468210"/>
                <a:gd name="connsiteX1" fmla="*/ 1249885 w 1249885"/>
                <a:gd name="connsiteY1" fmla="*/ 384109 h 468210"/>
                <a:gd name="connsiteX0" fmla="*/ 0 w 1249885"/>
                <a:gd name="connsiteY0" fmla="*/ 0 h 398416"/>
                <a:gd name="connsiteX1" fmla="*/ 1249885 w 1249885"/>
                <a:gd name="connsiteY1" fmla="*/ 384109 h 398416"/>
                <a:gd name="connsiteX0" fmla="*/ 0 w 1249885"/>
                <a:gd name="connsiteY0" fmla="*/ 0 h 389093"/>
                <a:gd name="connsiteX1" fmla="*/ 1249885 w 1249885"/>
                <a:gd name="connsiteY1" fmla="*/ 384109 h 389093"/>
                <a:gd name="connsiteX0" fmla="*/ 21039 w 177064"/>
                <a:gd name="connsiteY0" fmla="*/ 0 h 1308020"/>
                <a:gd name="connsiteX1" fmla="*/ 177064 w 177064"/>
                <a:gd name="connsiteY1" fmla="*/ 1307064 h 1308020"/>
                <a:gd name="connsiteX0" fmla="*/ 0 w 326503"/>
                <a:gd name="connsiteY0" fmla="*/ 0 h 1307064"/>
                <a:gd name="connsiteX1" fmla="*/ 156025 w 326503"/>
                <a:gd name="connsiteY1" fmla="*/ 1307064 h 1307064"/>
                <a:gd name="connsiteX0" fmla="*/ 0 w 291123"/>
                <a:gd name="connsiteY0" fmla="*/ 0 h 714549"/>
                <a:gd name="connsiteX1" fmla="*/ 87659 w 291123"/>
                <a:gd name="connsiteY1" fmla="*/ 714549 h 714549"/>
                <a:gd name="connsiteX0" fmla="*/ 0 w 237706"/>
                <a:gd name="connsiteY0" fmla="*/ 0 h 714549"/>
                <a:gd name="connsiteX1" fmla="*/ 87659 w 237706"/>
                <a:gd name="connsiteY1" fmla="*/ 714549 h 714549"/>
                <a:gd name="connsiteX0" fmla="*/ 0 w 138184"/>
                <a:gd name="connsiteY0" fmla="*/ 0 h 714549"/>
                <a:gd name="connsiteX1" fmla="*/ 87659 w 138184"/>
                <a:gd name="connsiteY1" fmla="*/ 714549 h 714549"/>
                <a:gd name="connsiteX0" fmla="*/ 14891 w 108363"/>
                <a:gd name="connsiteY0" fmla="*/ 0 h 623392"/>
                <a:gd name="connsiteX1" fmla="*/ 0 w 108363"/>
                <a:gd name="connsiteY1" fmla="*/ 623392 h 623392"/>
                <a:gd name="connsiteX0" fmla="*/ 14891 w 25236"/>
                <a:gd name="connsiteY0" fmla="*/ 0 h 623392"/>
                <a:gd name="connsiteX1" fmla="*/ 0 w 25236"/>
                <a:gd name="connsiteY1" fmla="*/ 623392 h 623392"/>
                <a:gd name="connsiteX0" fmla="*/ 35640 w 35640"/>
                <a:gd name="connsiteY0" fmla="*/ 0 h 623392"/>
                <a:gd name="connsiteX1" fmla="*/ 20749 w 35640"/>
                <a:gd name="connsiteY1" fmla="*/ 623392 h 623392"/>
              </a:gdLst>
              <a:ahLst/>
              <a:cxnLst>
                <a:cxn ang="0">
                  <a:pos x="connsiteX0" y="connsiteY0"/>
                </a:cxn>
                <a:cxn ang="0">
                  <a:pos x="connsiteX1" y="connsiteY1"/>
                </a:cxn>
              </a:cxnLst>
              <a:rect l="l" t="t" r="r" b="b"/>
              <a:pathLst>
                <a:path w="35640" h="623392">
                  <a:moveTo>
                    <a:pt x="35640" y="0"/>
                  </a:moveTo>
                  <a:cubicBezTo>
                    <a:pt x="4636" y="237453"/>
                    <a:pt x="-18586" y="353786"/>
                    <a:pt x="20749" y="623392"/>
                  </a:cubicBezTo>
                </a:path>
              </a:pathLst>
            </a:custGeom>
            <a:noFill/>
            <a:ln w="25400">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grpSp>
    </p:spTree>
    <p:extLst>
      <p:ext uri="{BB962C8B-B14F-4D97-AF65-F5344CB8AC3E}">
        <p14:creationId xmlns:p14="http://schemas.microsoft.com/office/powerpoint/2010/main" val="23083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par>
                                <p:cTn id="20" presetID="10" presetClass="entr" presetSubtype="0"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subTnLst>
                                    <p:set>
                                      <p:cBhvr override="childStyle">
                                        <p:cTn dur="1" fill="hold" display="0" masterRel="nextClick" afterEffect="1"/>
                                        <p:tgtEl>
                                          <p:spTgt spid="49"/>
                                        </p:tgtEl>
                                        <p:attrNameLst>
                                          <p:attrName>style.visibility</p:attrName>
                                        </p:attrNameLst>
                                      </p:cBhvr>
                                      <p:to>
                                        <p:strVal val="hidden"/>
                                      </p:to>
                                    </p:set>
                                  </p:subTnLst>
                                </p:cTn>
                              </p:par>
                              <p:par>
                                <p:cTn id="27" presetID="10" presetClass="entr" presetSubtype="0"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animEffect transition="in" filter="fade">
                                      <p:cBhvr>
                                        <p:cTn id="29" dur="500"/>
                                        <p:tgtEl>
                                          <p:spTgt spid="9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0"/>
                                        </p:tgtEl>
                                        <p:attrNameLst>
                                          <p:attrName>style.visibility</p:attrName>
                                        </p:attrNameLst>
                                      </p:cBhvr>
                                      <p:to>
                                        <p:strVal val="visible"/>
                                      </p:to>
                                    </p:set>
                                  </p:childTnLst>
                                  <p:subTnLst>
                                    <p:set>
                                      <p:cBhvr override="childStyle">
                                        <p:cTn dur="1" fill="hold" display="0" masterRel="nextClick" afterEffect="1"/>
                                        <p:tgtEl>
                                          <p:spTgt spid="70"/>
                                        </p:tgtEl>
                                        <p:attrNameLst>
                                          <p:attrName>style.visibility</p:attrName>
                                        </p:attrNameLst>
                                      </p:cBhvr>
                                      <p:to>
                                        <p:strVal val="hidden"/>
                                      </p:to>
                                    </p:set>
                                  </p:subTnLst>
                                </p:cTn>
                              </p:par>
                              <p:par>
                                <p:cTn id="34" presetID="10"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1"/>
                                        </p:tgtEl>
                                        <p:attrNameLst>
                                          <p:attrName>style.visibility</p:attrName>
                                        </p:attrNameLst>
                                      </p:cBhvr>
                                      <p:to>
                                        <p:strVal val="visible"/>
                                      </p:to>
                                    </p:set>
                                  </p:childTnLst>
                                  <p:subTnLst>
                                    <p:set>
                                      <p:cBhvr override="childStyle">
                                        <p:cTn dur="1" fill="hold" display="0" masterRel="nextClick" afterEffect="1"/>
                                        <p:tgtEl>
                                          <p:spTgt spid="71"/>
                                        </p:tgtEl>
                                        <p:attrNameLst>
                                          <p:attrName>style.visibility</p:attrName>
                                        </p:attrNameLst>
                                      </p:cBhvr>
                                      <p:to>
                                        <p:strVal val="hidden"/>
                                      </p:to>
                                    </p:set>
                                  </p:subTnLst>
                                </p:cTn>
                              </p:par>
                              <p:par>
                                <p:cTn id="41" presetID="10" presetClass="entr" presetSubtype="0" fill="hold" grpId="0"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fade">
                                      <p:cBhvr>
                                        <p:cTn id="43" dur="500"/>
                                        <p:tgtEl>
                                          <p:spTgt spid="9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115"/>
                                        </p:tgtEl>
                                        <p:attrNameLst>
                                          <p:attrName>style.visibility</p:attrName>
                                        </p:attrNameLst>
                                      </p:cBhvr>
                                      <p:to>
                                        <p:strVal val="visible"/>
                                      </p:to>
                                    </p:set>
                                    <p:animEffect transition="in" filter="fade">
                                      <p:cBhvr>
                                        <p:cTn id="51" dur="500"/>
                                        <p:tgtEl>
                                          <p:spTgt spid="115"/>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par>
                                <p:cTn id="62" presetID="1" presetClass="entr" presetSubtype="0" fill="hold" nodeType="withEffect">
                                  <p:stCondLst>
                                    <p:cond delay="0"/>
                                  </p:stCondLst>
                                  <p:childTnLst>
                                    <p:set>
                                      <p:cBhvr>
                                        <p:cTn id="63" dur="1" fill="hold">
                                          <p:stCondLst>
                                            <p:cond delay="0"/>
                                          </p:stCondLst>
                                        </p:cTn>
                                        <p:tgtEl>
                                          <p:spTgt spid="60"/>
                                        </p:tgtEl>
                                        <p:attrNameLst>
                                          <p:attrName>style.visibility</p:attrName>
                                        </p:attrNameLst>
                                      </p:cBhvr>
                                      <p:to>
                                        <p:strVal val="visible"/>
                                      </p:to>
                                    </p:set>
                                  </p:childTnLst>
                                  <p:subTnLst>
                                    <p:set>
                                      <p:cBhvr override="childStyle">
                                        <p:cTn dur="1" fill="hold" display="0" masterRel="nextClick" afterEffect="1"/>
                                        <p:tgtEl>
                                          <p:spTgt spid="60"/>
                                        </p:tgtEl>
                                        <p:attrNameLst>
                                          <p:attrName>style.visibility</p:attrName>
                                        </p:attrNameLst>
                                      </p:cBhvr>
                                      <p:to>
                                        <p:strVal val="hidden"/>
                                      </p:to>
                                    </p:set>
                                  </p:subTnLst>
                                </p:cTn>
                              </p:par>
                              <p:par>
                                <p:cTn id="64" presetID="1"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childTnLst>
                                  <p:subTnLst>
                                    <p:set>
                                      <p:cBhvr override="childStyle">
                                        <p:cTn dur="1" fill="hold" display="0" masterRel="nextClick" afterEffect="1"/>
                                        <p:tgtEl>
                                          <p:spTgt spid="57"/>
                                        </p:tgtEl>
                                        <p:attrNameLst>
                                          <p:attrName>style.visibility</p:attrName>
                                        </p:attrNameLst>
                                      </p:cBhvr>
                                      <p:to>
                                        <p:strVal val="hidden"/>
                                      </p:to>
                                    </p:set>
                                  </p:subTnLst>
                                </p:cTn>
                              </p:par>
                              <p:par>
                                <p:cTn id="66" presetID="1" presetClass="entr" presetSubtype="0"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childTnLst>
                                  <p:subTnLst>
                                    <p:set>
                                      <p:cBhvr override="childStyle">
                                        <p:cTn dur="1" fill="hold" display="0" masterRel="nextClick" afterEffect="1"/>
                                        <p:tgtEl>
                                          <p:spTgt spid="58"/>
                                        </p:tgtEl>
                                        <p:attrNameLst>
                                          <p:attrName>style.visibility</p:attrName>
                                        </p:attrNameLst>
                                      </p:cBhvr>
                                      <p:to>
                                        <p:strVal val="hidden"/>
                                      </p:to>
                                    </p:set>
                                  </p:subTnLst>
                                </p:cTn>
                              </p:par>
                              <p:par>
                                <p:cTn id="68" presetID="10"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subTnLst>
                                    <p:set>
                                      <p:cBhvr override="childStyle">
                                        <p:cTn dur="1" fill="hold" display="0" masterRel="nextClick" afterEffect="1"/>
                                        <p:tgtEl>
                                          <p:spTgt spid="62"/>
                                        </p:tgtEl>
                                        <p:attrNameLst>
                                          <p:attrName>style.visibility</p:attrName>
                                        </p:attrNameLst>
                                      </p:cBhvr>
                                      <p:to>
                                        <p:strVal val="hidden"/>
                                      </p:to>
                                    </p:set>
                                  </p:subTnLst>
                                </p:cTn>
                              </p:par>
                              <p:par>
                                <p:cTn id="75" presetID="1" presetClass="entr" presetSubtype="0"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childTnLst>
                                  <p:subTnLst>
                                    <p:set>
                                      <p:cBhvr override="childStyle">
                                        <p:cTn dur="1" fill="hold" display="0" masterRel="nextClick" afterEffect="1"/>
                                        <p:tgtEl>
                                          <p:spTgt spid="63"/>
                                        </p:tgtEl>
                                        <p:attrNameLst>
                                          <p:attrName>style.visibility</p:attrName>
                                        </p:attrNameLst>
                                      </p:cBhvr>
                                      <p:to>
                                        <p:strVal val="hidden"/>
                                      </p:to>
                                    </p:set>
                                  </p:subTnLst>
                                </p:cTn>
                              </p:par>
                              <p:par>
                                <p:cTn id="77" presetID="10" presetClass="entr" presetSubtype="0" fill="hold" grpId="0" nodeType="withEffect">
                                  <p:stCondLst>
                                    <p:cond delay="0"/>
                                  </p:stCondLst>
                                  <p:childTnLst>
                                    <p:set>
                                      <p:cBhvr>
                                        <p:cTn id="78" dur="1" fill="hold">
                                          <p:stCondLst>
                                            <p:cond delay="0"/>
                                          </p:stCondLst>
                                        </p:cTn>
                                        <p:tgtEl>
                                          <p:spTgt spid="96"/>
                                        </p:tgtEl>
                                        <p:attrNameLst>
                                          <p:attrName>style.visibility</p:attrName>
                                        </p:attrNameLst>
                                      </p:cBhvr>
                                      <p:to>
                                        <p:strVal val="visible"/>
                                      </p:to>
                                    </p:set>
                                    <p:animEffect transition="in" filter="fade">
                                      <p:cBhvr>
                                        <p:cTn id="79" dur="500"/>
                                        <p:tgtEl>
                                          <p:spTgt spid="96"/>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34"/>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5" grpId="0" animBg="1"/>
      <p:bldP spid="29" grpId="0" animBg="1"/>
      <p:bldP spid="32" grpId="0" animBg="1"/>
      <p:bldP spid="33" grpId="0" animBg="1"/>
      <p:bldP spid="34" grpId="0" animBg="1"/>
      <p:bldP spid="35" grpId="0" animBg="1"/>
      <p:bldP spid="36" grpId="0" animBg="1"/>
      <p:bldP spid="37" grpId="0" animBg="1"/>
      <p:bldP spid="38" grpId="0" animBg="1"/>
      <p:bldP spid="59" grpId="0" animBg="1"/>
      <p:bldP spid="57" grpId="0" animBg="1"/>
      <p:bldP spid="62" grpId="0" animBg="1"/>
      <p:bldP spid="93" grpId="0" animBg="1"/>
      <p:bldP spid="94" grpId="0" animBg="1"/>
      <p:bldP spid="95" grpId="0" animBg="1"/>
      <p:bldP spid="9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570BD736-BF78-AD4F-9BD5-7FE3EB5519AB}"/>
              </a:ext>
            </a:extLst>
          </p:cNvPr>
          <p:cNvSpPr/>
          <p:nvPr/>
        </p:nvSpPr>
        <p:spPr>
          <a:xfrm>
            <a:off x="4582390" y="2048516"/>
            <a:ext cx="3790418" cy="9546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fr-FR" b="1" dirty="0">
                <a:solidFill>
                  <a:schemeClr val="bg1"/>
                </a:solidFill>
              </a:rPr>
              <a:t>Terminale</a:t>
            </a:r>
          </a:p>
        </p:txBody>
      </p:sp>
      <p:sp>
        <p:nvSpPr>
          <p:cNvPr id="47" name="Rectangle 46">
            <a:extLst>
              <a:ext uri="{FF2B5EF4-FFF2-40B4-BE49-F238E27FC236}">
                <a16:creationId xmlns:a16="http://schemas.microsoft.com/office/drawing/2014/main" id="{F2BE380F-4E02-D943-944D-000F972F12DC}"/>
              </a:ext>
            </a:extLst>
          </p:cNvPr>
          <p:cNvSpPr/>
          <p:nvPr/>
        </p:nvSpPr>
        <p:spPr>
          <a:xfrm>
            <a:off x="662563" y="2048516"/>
            <a:ext cx="3801840" cy="9546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fr-FR" b="1" dirty="0">
                <a:solidFill>
                  <a:schemeClr val="bg1"/>
                </a:solidFill>
              </a:rPr>
              <a:t>Première</a:t>
            </a:r>
          </a:p>
        </p:txBody>
      </p:sp>
      <p:cxnSp>
        <p:nvCxnSpPr>
          <p:cNvPr id="57" name="Connecteur droit 56">
            <a:extLst>
              <a:ext uri="{FF2B5EF4-FFF2-40B4-BE49-F238E27FC236}">
                <a16:creationId xmlns:a16="http://schemas.microsoft.com/office/drawing/2014/main" id="{4F1F4D98-549D-5F47-85B3-E62970659B29}"/>
              </a:ext>
            </a:extLst>
          </p:cNvPr>
          <p:cNvCxnSpPr>
            <a:cxnSpLocks/>
          </p:cNvCxnSpPr>
          <p:nvPr/>
        </p:nvCxnSpPr>
        <p:spPr>
          <a:xfrm flipH="1">
            <a:off x="6738279" y="1181397"/>
            <a:ext cx="1" cy="176000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0479FE82-E4D5-404A-B118-B4904E3DA63C}"/>
              </a:ext>
            </a:extLst>
          </p:cNvPr>
          <p:cNvSpPr/>
          <p:nvPr/>
        </p:nvSpPr>
        <p:spPr>
          <a:xfrm>
            <a:off x="1149928" y="363653"/>
            <a:ext cx="3458585" cy="360064"/>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14" name="Rectangle 13">
            <a:extLst>
              <a:ext uri="{FF2B5EF4-FFF2-40B4-BE49-F238E27FC236}">
                <a16:creationId xmlns:a16="http://schemas.microsoft.com/office/drawing/2014/main" id="{209A1FCE-0B25-3B46-BD99-4B5EC44FDAED}"/>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5" name="Rectangle 14">
            <a:extLst>
              <a:ext uri="{FF2B5EF4-FFF2-40B4-BE49-F238E27FC236}">
                <a16:creationId xmlns:a16="http://schemas.microsoft.com/office/drawing/2014/main" id="{FA08C145-51AD-1D4B-BA65-D20A7D0396BC}"/>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6" name="Rectangle 15">
            <a:extLst>
              <a:ext uri="{FF2B5EF4-FFF2-40B4-BE49-F238E27FC236}">
                <a16:creationId xmlns:a16="http://schemas.microsoft.com/office/drawing/2014/main" id="{67CD8EE0-C41F-2E44-A535-A60DBA5EAAE3}"/>
              </a:ext>
            </a:extLst>
          </p:cNvPr>
          <p:cNvSpPr/>
          <p:nvPr/>
        </p:nvSpPr>
        <p:spPr>
          <a:xfrm>
            <a:off x="1149928" y="367178"/>
            <a:ext cx="2494850" cy="369332"/>
          </a:xfrm>
          <a:prstGeom prst="rect">
            <a:avLst/>
          </a:prstGeom>
        </p:spPr>
        <p:txBody>
          <a:bodyPr wrap="none">
            <a:spAutoFit/>
          </a:bodyPr>
          <a:lstStyle/>
          <a:p>
            <a:r>
              <a:rPr lang="fr-FR" dirty="0"/>
              <a:t>Les modalités d’examen</a:t>
            </a:r>
          </a:p>
        </p:txBody>
      </p:sp>
      <p:sp>
        <p:nvSpPr>
          <p:cNvPr id="27" name="Rectangle 26">
            <a:extLst>
              <a:ext uri="{FF2B5EF4-FFF2-40B4-BE49-F238E27FC236}">
                <a16:creationId xmlns:a16="http://schemas.microsoft.com/office/drawing/2014/main" id="{119FA0F8-0AEC-8849-9830-96480BE48692}"/>
              </a:ext>
            </a:extLst>
          </p:cNvPr>
          <p:cNvSpPr/>
          <p:nvPr/>
        </p:nvSpPr>
        <p:spPr>
          <a:xfrm>
            <a:off x="780550" y="2395307"/>
            <a:ext cx="1127582" cy="415981"/>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Tr1</a:t>
            </a:r>
          </a:p>
        </p:txBody>
      </p:sp>
      <p:sp>
        <p:nvSpPr>
          <p:cNvPr id="38" name="Rectangle 37">
            <a:extLst>
              <a:ext uri="{FF2B5EF4-FFF2-40B4-BE49-F238E27FC236}">
                <a16:creationId xmlns:a16="http://schemas.microsoft.com/office/drawing/2014/main" id="{773C288C-8909-C945-B596-B3FE355B76DA}"/>
              </a:ext>
            </a:extLst>
          </p:cNvPr>
          <p:cNvSpPr/>
          <p:nvPr/>
        </p:nvSpPr>
        <p:spPr>
          <a:xfrm>
            <a:off x="1988847" y="2389264"/>
            <a:ext cx="1127582" cy="415981"/>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Tr2</a:t>
            </a:r>
          </a:p>
        </p:txBody>
      </p:sp>
      <p:sp>
        <p:nvSpPr>
          <p:cNvPr id="43" name="Rectangle 42">
            <a:extLst>
              <a:ext uri="{FF2B5EF4-FFF2-40B4-BE49-F238E27FC236}">
                <a16:creationId xmlns:a16="http://schemas.microsoft.com/office/drawing/2014/main" id="{98949D91-139C-6345-8164-49B607F3D408}"/>
              </a:ext>
            </a:extLst>
          </p:cNvPr>
          <p:cNvSpPr/>
          <p:nvPr/>
        </p:nvSpPr>
        <p:spPr>
          <a:xfrm>
            <a:off x="3197144" y="2383221"/>
            <a:ext cx="1127582" cy="415981"/>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Tr3</a:t>
            </a:r>
          </a:p>
        </p:txBody>
      </p:sp>
      <p:sp>
        <p:nvSpPr>
          <p:cNvPr id="45" name="Rectangle 44">
            <a:extLst>
              <a:ext uri="{FF2B5EF4-FFF2-40B4-BE49-F238E27FC236}">
                <a16:creationId xmlns:a16="http://schemas.microsoft.com/office/drawing/2014/main" id="{0340197F-DEF1-C94F-9169-196A17B1AEA6}"/>
              </a:ext>
            </a:extLst>
          </p:cNvPr>
          <p:cNvSpPr/>
          <p:nvPr/>
        </p:nvSpPr>
        <p:spPr>
          <a:xfrm>
            <a:off x="4722049" y="2390611"/>
            <a:ext cx="1127582" cy="415981"/>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Tr1</a:t>
            </a:r>
          </a:p>
        </p:txBody>
      </p:sp>
      <p:sp>
        <p:nvSpPr>
          <p:cNvPr id="48" name="Rectangle 47">
            <a:extLst>
              <a:ext uri="{FF2B5EF4-FFF2-40B4-BE49-F238E27FC236}">
                <a16:creationId xmlns:a16="http://schemas.microsoft.com/office/drawing/2014/main" id="{9ABF79B5-1722-F04C-AF22-5F614CD939FF}"/>
              </a:ext>
            </a:extLst>
          </p:cNvPr>
          <p:cNvSpPr/>
          <p:nvPr/>
        </p:nvSpPr>
        <p:spPr>
          <a:xfrm>
            <a:off x="5930346" y="2384568"/>
            <a:ext cx="1127582" cy="415981"/>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Tr2</a:t>
            </a:r>
          </a:p>
        </p:txBody>
      </p:sp>
      <p:sp>
        <p:nvSpPr>
          <p:cNvPr id="56" name="Rectangle 55">
            <a:extLst>
              <a:ext uri="{FF2B5EF4-FFF2-40B4-BE49-F238E27FC236}">
                <a16:creationId xmlns:a16="http://schemas.microsoft.com/office/drawing/2014/main" id="{63920FDC-9409-6741-8086-30BED99393DE}"/>
              </a:ext>
            </a:extLst>
          </p:cNvPr>
          <p:cNvSpPr/>
          <p:nvPr/>
        </p:nvSpPr>
        <p:spPr>
          <a:xfrm>
            <a:off x="7138643" y="2378525"/>
            <a:ext cx="1127582" cy="415981"/>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b="1" dirty="0"/>
              <a:t>   Tr3</a:t>
            </a:r>
          </a:p>
        </p:txBody>
      </p:sp>
      <p:cxnSp>
        <p:nvCxnSpPr>
          <p:cNvPr id="3" name="Connecteur droit 2">
            <a:extLst>
              <a:ext uri="{FF2B5EF4-FFF2-40B4-BE49-F238E27FC236}">
                <a16:creationId xmlns:a16="http://schemas.microsoft.com/office/drawing/2014/main" id="{402AC8FF-8EB6-E54B-B87E-1B5C66F50B6A}"/>
              </a:ext>
            </a:extLst>
          </p:cNvPr>
          <p:cNvCxnSpPr>
            <a:cxnSpLocks/>
          </p:cNvCxnSpPr>
          <p:nvPr/>
        </p:nvCxnSpPr>
        <p:spPr>
          <a:xfrm>
            <a:off x="4321726" y="1181397"/>
            <a:ext cx="0" cy="16013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Connecteur droit 57">
            <a:extLst>
              <a:ext uri="{FF2B5EF4-FFF2-40B4-BE49-F238E27FC236}">
                <a16:creationId xmlns:a16="http://schemas.microsoft.com/office/drawing/2014/main" id="{D4CB5D48-8AE9-C743-A412-D5506B2B707A}"/>
              </a:ext>
            </a:extLst>
          </p:cNvPr>
          <p:cNvCxnSpPr>
            <a:cxnSpLocks/>
          </p:cNvCxnSpPr>
          <p:nvPr/>
        </p:nvCxnSpPr>
        <p:spPr>
          <a:xfrm>
            <a:off x="8265082" y="622576"/>
            <a:ext cx="0" cy="21826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354367A8-6D37-9F49-943D-8B8CB98C53C3}"/>
              </a:ext>
            </a:extLst>
          </p:cNvPr>
          <p:cNvSpPr/>
          <p:nvPr/>
        </p:nvSpPr>
        <p:spPr>
          <a:xfrm>
            <a:off x="5027818" y="1339634"/>
            <a:ext cx="1709069" cy="507831"/>
          </a:xfrm>
          <a:prstGeom prst="rect">
            <a:avLst/>
          </a:prstGeom>
        </p:spPr>
        <p:txBody>
          <a:bodyPr wrap="square">
            <a:spAutoFit/>
          </a:bodyPr>
          <a:lstStyle/>
          <a:p>
            <a:pPr algn="r"/>
            <a:r>
              <a:rPr lang="fr-FR" sz="900" dirty="0">
                <a:solidFill>
                  <a:schemeClr val="accent1">
                    <a:lumMod val="75000"/>
                  </a:schemeClr>
                </a:solidFill>
                <a:latin typeface="+mj-lt"/>
              </a:rPr>
              <a:t>Physique-Chimie et Mathématiques (16) Ecrite - 4h</a:t>
            </a:r>
          </a:p>
          <a:p>
            <a:pPr algn="r"/>
            <a:r>
              <a:rPr lang="fr-FR" sz="900" dirty="0">
                <a:solidFill>
                  <a:schemeClr val="accent1">
                    <a:lumMod val="75000"/>
                  </a:schemeClr>
                </a:solidFill>
                <a:latin typeface="+mj-lt"/>
              </a:rPr>
              <a:t>2I2D (16) Ecrite - 4h</a:t>
            </a:r>
          </a:p>
        </p:txBody>
      </p:sp>
      <p:sp>
        <p:nvSpPr>
          <p:cNvPr id="61" name="Rectangle 60">
            <a:extLst>
              <a:ext uri="{FF2B5EF4-FFF2-40B4-BE49-F238E27FC236}">
                <a16:creationId xmlns:a16="http://schemas.microsoft.com/office/drawing/2014/main" id="{C859D2F0-6723-0641-B6EE-1CCDBB302C54}"/>
              </a:ext>
            </a:extLst>
          </p:cNvPr>
          <p:cNvSpPr/>
          <p:nvPr/>
        </p:nvSpPr>
        <p:spPr>
          <a:xfrm>
            <a:off x="2251537" y="1366445"/>
            <a:ext cx="2121231" cy="369332"/>
          </a:xfrm>
          <a:prstGeom prst="rect">
            <a:avLst/>
          </a:prstGeom>
        </p:spPr>
        <p:txBody>
          <a:bodyPr wrap="square">
            <a:spAutoFit/>
          </a:bodyPr>
          <a:lstStyle/>
          <a:p>
            <a:pPr algn="r"/>
            <a:r>
              <a:rPr lang="fr-FR" sz="900" dirty="0">
                <a:solidFill>
                  <a:schemeClr val="accent1">
                    <a:lumMod val="75000"/>
                  </a:schemeClr>
                </a:solidFill>
                <a:latin typeface="+mj-lt"/>
              </a:rPr>
              <a:t>Français (5) Ecrite - 4 heures</a:t>
            </a:r>
          </a:p>
          <a:p>
            <a:pPr algn="r"/>
            <a:r>
              <a:rPr lang="fr-FR" sz="900" dirty="0">
                <a:solidFill>
                  <a:schemeClr val="accent1">
                    <a:lumMod val="75000"/>
                  </a:schemeClr>
                </a:solidFill>
                <a:latin typeface="+mj-lt"/>
              </a:rPr>
              <a:t>Français (5) Orale - 20 minutes</a:t>
            </a:r>
          </a:p>
        </p:txBody>
      </p:sp>
      <p:sp>
        <p:nvSpPr>
          <p:cNvPr id="64" name="Rectangle 63">
            <a:extLst>
              <a:ext uri="{FF2B5EF4-FFF2-40B4-BE49-F238E27FC236}">
                <a16:creationId xmlns:a16="http://schemas.microsoft.com/office/drawing/2014/main" id="{79B23057-D096-7E4F-BEE8-019581478D83}"/>
              </a:ext>
            </a:extLst>
          </p:cNvPr>
          <p:cNvSpPr/>
          <p:nvPr/>
        </p:nvSpPr>
        <p:spPr>
          <a:xfrm>
            <a:off x="6070845" y="809744"/>
            <a:ext cx="2253561" cy="369332"/>
          </a:xfrm>
          <a:prstGeom prst="rect">
            <a:avLst/>
          </a:prstGeom>
        </p:spPr>
        <p:txBody>
          <a:bodyPr wrap="square">
            <a:spAutoFit/>
          </a:bodyPr>
          <a:lstStyle/>
          <a:p>
            <a:pPr algn="r"/>
            <a:r>
              <a:rPr lang="fr-FR" sz="900" dirty="0">
                <a:solidFill>
                  <a:schemeClr val="accent1">
                    <a:lumMod val="75000"/>
                  </a:schemeClr>
                </a:solidFill>
                <a:latin typeface="+mj-lt"/>
              </a:rPr>
              <a:t>Philosophie (4) Ecrite - 4 heures</a:t>
            </a:r>
          </a:p>
          <a:p>
            <a:pPr algn="r"/>
            <a:r>
              <a:rPr lang="fr-FR" sz="900" dirty="0">
                <a:solidFill>
                  <a:schemeClr val="accent1">
                    <a:lumMod val="75000"/>
                  </a:schemeClr>
                </a:solidFill>
                <a:latin typeface="+mj-lt"/>
              </a:rPr>
              <a:t>Grand Oral (14) Orale - 20 minutes</a:t>
            </a:r>
          </a:p>
        </p:txBody>
      </p:sp>
      <p:sp>
        <p:nvSpPr>
          <p:cNvPr id="66" name="Rectangle 65">
            <a:extLst>
              <a:ext uri="{FF2B5EF4-FFF2-40B4-BE49-F238E27FC236}">
                <a16:creationId xmlns:a16="http://schemas.microsoft.com/office/drawing/2014/main" id="{8C592FE2-D1E8-9B41-BC01-AE89C2D8371A}"/>
              </a:ext>
            </a:extLst>
          </p:cNvPr>
          <p:cNvSpPr/>
          <p:nvPr/>
        </p:nvSpPr>
        <p:spPr>
          <a:xfrm>
            <a:off x="7115154" y="622576"/>
            <a:ext cx="1149928" cy="20446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dirty="0">
                <a:solidFill>
                  <a:schemeClr val="bg1"/>
                </a:solidFill>
              </a:rPr>
              <a:t>Épreuves finales</a:t>
            </a:r>
          </a:p>
        </p:txBody>
      </p:sp>
      <p:sp>
        <p:nvSpPr>
          <p:cNvPr id="68" name="Rectangle 67">
            <a:extLst>
              <a:ext uri="{FF2B5EF4-FFF2-40B4-BE49-F238E27FC236}">
                <a16:creationId xmlns:a16="http://schemas.microsoft.com/office/drawing/2014/main" id="{8FCFB7E9-AD76-E34F-9276-44C38BFE0B43}"/>
              </a:ext>
            </a:extLst>
          </p:cNvPr>
          <p:cNvSpPr/>
          <p:nvPr/>
        </p:nvSpPr>
        <p:spPr>
          <a:xfrm>
            <a:off x="3004074" y="1181397"/>
            <a:ext cx="1322991" cy="20446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dirty="0">
                <a:solidFill>
                  <a:schemeClr val="bg1"/>
                </a:solidFill>
              </a:rPr>
              <a:t>Épreuves anticipées</a:t>
            </a:r>
          </a:p>
        </p:txBody>
      </p:sp>
      <p:sp>
        <p:nvSpPr>
          <p:cNvPr id="72" name="Rectangle 71">
            <a:extLst>
              <a:ext uri="{FF2B5EF4-FFF2-40B4-BE49-F238E27FC236}">
                <a16:creationId xmlns:a16="http://schemas.microsoft.com/office/drawing/2014/main" id="{DA38F3AD-5A57-C54E-831E-2CB20B3E4F7E}"/>
              </a:ext>
            </a:extLst>
          </p:cNvPr>
          <p:cNvSpPr/>
          <p:nvPr/>
        </p:nvSpPr>
        <p:spPr>
          <a:xfrm>
            <a:off x="5191389" y="1180228"/>
            <a:ext cx="1545498" cy="20446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dirty="0">
                <a:solidFill>
                  <a:schemeClr val="bg1"/>
                </a:solidFill>
              </a:rPr>
              <a:t>Épreuves de spécialités</a:t>
            </a:r>
          </a:p>
        </p:txBody>
      </p:sp>
      <p:sp>
        <p:nvSpPr>
          <p:cNvPr id="73" name="Rectangle 72">
            <a:extLst>
              <a:ext uri="{FF2B5EF4-FFF2-40B4-BE49-F238E27FC236}">
                <a16:creationId xmlns:a16="http://schemas.microsoft.com/office/drawing/2014/main" id="{76BADF9E-7BAF-3944-8FB8-D800D11C41E2}"/>
              </a:ext>
            </a:extLst>
          </p:cNvPr>
          <p:cNvSpPr/>
          <p:nvPr/>
        </p:nvSpPr>
        <p:spPr>
          <a:xfrm>
            <a:off x="6629992" y="2658794"/>
            <a:ext cx="227333" cy="266923"/>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2I2D</a:t>
            </a:r>
          </a:p>
        </p:txBody>
      </p:sp>
      <p:sp>
        <p:nvSpPr>
          <p:cNvPr id="74" name="Rectangle 73">
            <a:extLst>
              <a:ext uri="{FF2B5EF4-FFF2-40B4-BE49-F238E27FC236}">
                <a16:creationId xmlns:a16="http://schemas.microsoft.com/office/drawing/2014/main" id="{31CB3064-71FE-D644-BF12-D0832A87976E}"/>
              </a:ext>
            </a:extLst>
          </p:cNvPr>
          <p:cNvSpPr/>
          <p:nvPr/>
        </p:nvSpPr>
        <p:spPr>
          <a:xfrm>
            <a:off x="8156171" y="2649558"/>
            <a:ext cx="227333" cy="266456"/>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2I2D</a:t>
            </a:r>
          </a:p>
        </p:txBody>
      </p:sp>
      <p:cxnSp>
        <p:nvCxnSpPr>
          <p:cNvPr id="89" name="Connecteur droit 88">
            <a:extLst>
              <a:ext uri="{FF2B5EF4-FFF2-40B4-BE49-F238E27FC236}">
                <a16:creationId xmlns:a16="http://schemas.microsoft.com/office/drawing/2014/main" id="{C5E5A832-7C1E-BE4D-9706-42AE32B41FEA}"/>
              </a:ext>
            </a:extLst>
          </p:cNvPr>
          <p:cNvCxnSpPr>
            <a:cxnSpLocks/>
            <a:stCxn id="130" idx="3"/>
            <a:endCxn id="68" idx="1"/>
          </p:cNvCxnSpPr>
          <p:nvPr/>
        </p:nvCxnSpPr>
        <p:spPr>
          <a:xfrm>
            <a:off x="1237316" y="1276888"/>
            <a:ext cx="1766758" cy="6744"/>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cxnSp>
        <p:nvCxnSpPr>
          <p:cNvPr id="91" name="Connecteur droit 90">
            <a:extLst>
              <a:ext uri="{FF2B5EF4-FFF2-40B4-BE49-F238E27FC236}">
                <a16:creationId xmlns:a16="http://schemas.microsoft.com/office/drawing/2014/main" id="{5B06BC5C-81F3-D74F-A69F-E0E213C27523}"/>
              </a:ext>
            </a:extLst>
          </p:cNvPr>
          <p:cNvCxnSpPr>
            <a:cxnSpLocks/>
            <a:stCxn id="68" idx="3"/>
            <a:endCxn id="72" idx="1"/>
          </p:cNvCxnSpPr>
          <p:nvPr/>
        </p:nvCxnSpPr>
        <p:spPr>
          <a:xfrm flipV="1">
            <a:off x="4327065" y="1282463"/>
            <a:ext cx="864324" cy="1169"/>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cxnSp>
        <p:nvCxnSpPr>
          <p:cNvPr id="99" name="Connecteur droit 98">
            <a:extLst>
              <a:ext uri="{FF2B5EF4-FFF2-40B4-BE49-F238E27FC236}">
                <a16:creationId xmlns:a16="http://schemas.microsoft.com/office/drawing/2014/main" id="{E49D0E59-C6EC-6443-84D3-F7B505F8FE32}"/>
              </a:ext>
            </a:extLst>
          </p:cNvPr>
          <p:cNvCxnSpPr>
            <a:cxnSpLocks/>
            <a:stCxn id="123" idx="3"/>
          </p:cNvCxnSpPr>
          <p:nvPr/>
        </p:nvCxnSpPr>
        <p:spPr>
          <a:xfrm flipV="1">
            <a:off x="1853055" y="4011740"/>
            <a:ext cx="6519753" cy="16173"/>
          </a:xfrm>
          <a:prstGeom prst="line">
            <a:avLst/>
          </a:prstGeom>
          <a:ln>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
        <p:nvSpPr>
          <p:cNvPr id="82" name="Rectangle 81">
            <a:extLst>
              <a:ext uri="{FF2B5EF4-FFF2-40B4-BE49-F238E27FC236}">
                <a16:creationId xmlns:a16="http://schemas.microsoft.com/office/drawing/2014/main" id="{6560A52B-6670-FB4D-A345-C5B9142D2497}"/>
              </a:ext>
            </a:extLst>
          </p:cNvPr>
          <p:cNvSpPr/>
          <p:nvPr/>
        </p:nvSpPr>
        <p:spPr>
          <a:xfrm>
            <a:off x="2629092" y="3894193"/>
            <a:ext cx="227333" cy="23779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I2D</a:t>
            </a:r>
          </a:p>
        </p:txBody>
      </p:sp>
      <p:sp>
        <p:nvSpPr>
          <p:cNvPr id="83" name="Rectangle 82">
            <a:extLst>
              <a:ext uri="{FF2B5EF4-FFF2-40B4-BE49-F238E27FC236}">
                <a16:creationId xmlns:a16="http://schemas.microsoft.com/office/drawing/2014/main" id="{5762AA78-0B5C-EC47-8999-FC821E66E6A1}"/>
              </a:ext>
            </a:extLst>
          </p:cNvPr>
          <p:cNvSpPr/>
          <p:nvPr/>
        </p:nvSpPr>
        <p:spPr>
          <a:xfrm>
            <a:off x="2297479" y="3894193"/>
            <a:ext cx="227333" cy="23779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IT</a:t>
            </a:r>
          </a:p>
        </p:txBody>
      </p:sp>
      <p:sp>
        <p:nvSpPr>
          <p:cNvPr id="108" name="Rectangle 107">
            <a:extLst>
              <a:ext uri="{FF2B5EF4-FFF2-40B4-BE49-F238E27FC236}">
                <a16:creationId xmlns:a16="http://schemas.microsoft.com/office/drawing/2014/main" id="{1CA2C0DC-6BA2-EE42-BEC0-5CAA2B748DC6}"/>
              </a:ext>
            </a:extLst>
          </p:cNvPr>
          <p:cNvSpPr/>
          <p:nvPr/>
        </p:nvSpPr>
        <p:spPr>
          <a:xfrm>
            <a:off x="5499437" y="3894916"/>
            <a:ext cx="227333" cy="241877"/>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2I2D</a:t>
            </a:r>
          </a:p>
        </p:txBody>
      </p:sp>
      <p:sp>
        <p:nvSpPr>
          <p:cNvPr id="112" name="Rectangle 111">
            <a:extLst>
              <a:ext uri="{FF2B5EF4-FFF2-40B4-BE49-F238E27FC236}">
                <a16:creationId xmlns:a16="http://schemas.microsoft.com/office/drawing/2014/main" id="{02AA226F-62E9-D34F-87DC-BC4537C717A4}"/>
              </a:ext>
            </a:extLst>
          </p:cNvPr>
          <p:cNvSpPr/>
          <p:nvPr/>
        </p:nvSpPr>
        <p:spPr>
          <a:xfrm>
            <a:off x="759756" y="4602863"/>
            <a:ext cx="1322253" cy="400110"/>
          </a:xfrm>
          <a:prstGeom prst="rect">
            <a:avLst/>
          </a:prstGeom>
        </p:spPr>
        <p:txBody>
          <a:bodyPr wrap="square">
            <a:spAutoFit/>
          </a:bodyPr>
          <a:lstStyle/>
          <a:p>
            <a:pPr algn="r"/>
            <a:r>
              <a:rPr lang="fr-FR" sz="1000" b="1" dirty="0">
                <a:solidFill>
                  <a:schemeClr val="accent5">
                    <a:lumMod val="75000"/>
                  </a:schemeClr>
                </a:solidFill>
                <a:latin typeface="+mj-lt"/>
              </a:rPr>
              <a:t>Enseignements communs</a:t>
            </a:r>
          </a:p>
        </p:txBody>
      </p:sp>
      <p:sp>
        <p:nvSpPr>
          <p:cNvPr id="113" name="Rectangle 112">
            <a:extLst>
              <a:ext uri="{FF2B5EF4-FFF2-40B4-BE49-F238E27FC236}">
                <a16:creationId xmlns:a16="http://schemas.microsoft.com/office/drawing/2014/main" id="{FC42E96F-987F-0240-A2A5-F1FB462A64D5}"/>
              </a:ext>
            </a:extLst>
          </p:cNvPr>
          <p:cNvSpPr/>
          <p:nvPr/>
        </p:nvSpPr>
        <p:spPr>
          <a:xfrm>
            <a:off x="7032906" y="3655132"/>
            <a:ext cx="1250220" cy="400110"/>
          </a:xfrm>
          <a:prstGeom prst="rect">
            <a:avLst/>
          </a:prstGeom>
        </p:spPr>
        <p:txBody>
          <a:bodyPr wrap="square">
            <a:spAutoFit/>
          </a:bodyPr>
          <a:lstStyle/>
          <a:p>
            <a:r>
              <a:rPr lang="fr-FR" sz="1000" b="1" dirty="0">
                <a:solidFill>
                  <a:srgbClr val="0070C0"/>
                </a:solidFill>
                <a:latin typeface="+mj-lt"/>
              </a:rPr>
              <a:t>Notes sur le bulletin scolaire</a:t>
            </a:r>
            <a:endParaRPr lang="fr-FR" sz="1000" b="1" dirty="0">
              <a:solidFill>
                <a:srgbClr val="0070C0"/>
              </a:solidFill>
              <a:effectLst/>
              <a:latin typeface="+mj-lt"/>
            </a:endParaRPr>
          </a:p>
        </p:txBody>
      </p:sp>
      <p:cxnSp>
        <p:nvCxnSpPr>
          <p:cNvPr id="7" name="Connecteur en angle 6"/>
          <p:cNvCxnSpPr>
            <a:cxnSpLocks/>
            <a:stCxn id="74" idx="3"/>
          </p:cNvCxnSpPr>
          <p:nvPr/>
        </p:nvCxnSpPr>
        <p:spPr>
          <a:xfrm flipV="1">
            <a:off x="8383504" y="2372756"/>
            <a:ext cx="614" cy="410030"/>
          </a:xfrm>
          <a:prstGeom prst="bentConnector3">
            <a:avLst>
              <a:gd name="adj1" fmla="val 37331270"/>
            </a:avLst>
          </a:prstGeom>
          <a:ln w="952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8449880" y="2464067"/>
            <a:ext cx="471826" cy="226591"/>
          </a:xfrm>
          <a:prstGeom prst="rect">
            <a:avLst/>
          </a:prstGeom>
          <a:solidFill>
            <a:schemeClr val="bg1"/>
          </a:solidFill>
        </p:spPr>
        <p:txBody>
          <a:bodyPr wrap="square" lIns="36000" tIns="36000" rIns="36000" bIns="36000">
            <a:spAutoFit/>
          </a:bodyPr>
          <a:lstStyle/>
          <a:p>
            <a:pPr algn="ctr"/>
            <a:r>
              <a:rPr lang="fr-FR" sz="1000" dirty="0"/>
              <a:t>et/ou</a:t>
            </a:r>
          </a:p>
        </p:txBody>
      </p:sp>
      <p:sp>
        <p:nvSpPr>
          <p:cNvPr id="53" name="Rectangle 52"/>
          <p:cNvSpPr/>
          <p:nvPr/>
        </p:nvSpPr>
        <p:spPr>
          <a:xfrm>
            <a:off x="6574193" y="2442903"/>
            <a:ext cx="324598" cy="226591"/>
          </a:xfrm>
          <a:prstGeom prst="rect">
            <a:avLst/>
          </a:prstGeom>
          <a:noFill/>
        </p:spPr>
        <p:txBody>
          <a:bodyPr wrap="square" lIns="36000" tIns="36000" rIns="36000" bIns="36000">
            <a:spAutoFit/>
          </a:bodyPr>
          <a:lstStyle/>
          <a:p>
            <a:pPr algn="ctr"/>
            <a:r>
              <a:rPr lang="fr-FR" sz="1000" dirty="0"/>
              <a:t>et</a:t>
            </a:r>
          </a:p>
        </p:txBody>
      </p:sp>
      <p:grpSp>
        <p:nvGrpSpPr>
          <p:cNvPr id="8" name="Groupe 7"/>
          <p:cNvGrpSpPr/>
          <p:nvPr/>
        </p:nvGrpSpPr>
        <p:grpSpPr>
          <a:xfrm>
            <a:off x="2860152" y="3850447"/>
            <a:ext cx="367058" cy="330816"/>
            <a:chOff x="2844665" y="3316513"/>
            <a:chExt cx="367058" cy="330816"/>
          </a:xfrm>
        </p:grpSpPr>
        <p:grpSp>
          <p:nvGrpSpPr>
            <p:cNvPr id="65" name="Groupe 64"/>
            <p:cNvGrpSpPr/>
            <p:nvPr/>
          </p:nvGrpSpPr>
          <p:grpSpPr>
            <a:xfrm>
              <a:off x="2917933" y="3355059"/>
              <a:ext cx="230981" cy="235819"/>
              <a:chOff x="6421625" y="5307049"/>
              <a:chExt cx="214316" cy="230055"/>
            </a:xfrm>
          </p:grpSpPr>
          <p:sp>
            <p:nvSpPr>
              <p:cNvPr id="77" name="Triangle isocèle 76"/>
              <p:cNvSpPr/>
              <p:nvPr/>
            </p:nvSpPr>
            <p:spPr>
              <a:xfrm>
                <a:off x="6421626" y="5307049"/>
                <a:ext cx="214315" cy="230053"/>
              </a:xfrm>
              <a:prstGeom prst="triangle">
                <a:avLst>
                  <a:gd name="adj" fmla="val 100000"/>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sp>
            <p:nvSpPr>
              <p:cNvPr id="78" name="Triangle isocèle 77"/>
              <p:cNvSpPr/>
              <p:nvPr/>
            </p:nvSpPr>
            <p:spPr>
              <a:xfrm rot="5400000">
                <a:off x="6413756" y="5314920"/>
                <a:ext cx="230053" cy="214315"/>
              </a:xfrm>
              <a:prstGeom prst="triangle">
                <a:avLst>
                  <a:gd name="adj" fmla="val 0"/>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grpSp>
        <p:sp>
          <p:nvSpPr>
            <p:cNvPr id="6" name="Rectangle 5"/>
            <p:cNvSpPr/>
            <p:nvPr/>
          </p:nvSpPr>
          <p:spPr>
            <a:xfrm>
              <a:off x="2844665" y="3316513"/>
              <a:ext cx="272832" cy="215444"/>
            </a:xfrm>
            <a:prstGeom prst="rect">
              <a:avLst/>
            </a:prstGeom>
          </p:spPr>
          <p:txBody>
            <a:bodyPr wrap="none">
              <a:spAutoFit/>
            </a:bodyPr>
            <a:lstStyle/>
            <a:p>
              <a:r>
                <a:rPr lang="fr-FR" sz="800" dirty="0">
                  <a:solidFill>
                    <a:schemeClr val="bg1"/>
                  </a:solidFill>
                </a:rPr>
                <a:t>M</a:t>
              </a:r>
            </a:p>
          </p:txBody>
        </p:sp>
        <p:sp>
          <p:nvSpPr>
            <p:cNvPr id="81" name="Rectangle 80"/>
            <p:cNvSpPr/>
            <p:nvPr/>
          </p:nvSpPr>
          <p:spPr>
            <a:xfrm>
              <a:off x="2919655" y="3431885"/>
              <a:ext cx="292068" cy="215444"/>
            </a:xfrm>
            <a:prstGeom prst="rect">
              <a:avLst/>
            </a:prstGeom>
          </p:spPr>
          <p:txBody>
            <a:bodyPr wrap="none">
              <a:spAutoFit/>
            </a:bodyPr>
            <a:lstStyle/>
            <a:p>
              <a:r>
                <a:rPr lang="fr-FR" sz="800" dirty="0">
                  <a:solidFill>
                    <a:schemeClr val="bg1"/>
                  </a:solidFill>
                </a:rPr>
                <a:t>PC</a:t>
              </a:r>
            </a:p>
          </p:txBody>
        </p:sp>
      </p:grpSp>
      <p:grpSp>
        <p:nvGrpSpPr>
          <p:cNvPr id="13" name="Groupe 12"/>
          <p:cNvGrpSpPr/>
          <p:nvPr/>
        </p:nvGrpSpPr>
        <p:grpSpPr>
          <a:xfrm>
            <a:off x="6560129" y="4568784"/>
            <a:ext cx="2064072" cy="2066992"/>
            <a:chOff x="6194360" y="4253754"/>
            <a:chExt cx="2064072" cy="2066992"/>
          </a:xfrm>
        </p:grpSpPr>
        <p:sp>
          <p:nvSpPr>
            <p:cNvPr id="32" name="Rectangle 31"/>
            <p:cNvSpPr/>
            <p:nvPr/>
          </p:nvSpPr>
          <p:spPr>
            <a:xfrm>
              <a:off x="6234650" y="4630994"/>
              <a:ext cx="1997850" cy="1570704"/>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96BB9DF7-94AC-1140-99A1-870E9FDF5DCD}"/>
                </a:ext>
              </a:extLst>
            </p:cNvPr>
            <p:cNvSpPr/>
            <p:nvPr/>
          </p:nvSpPr>
          <p:spPr>
            <a:xfrm>
              <a:off x="6194360" y="4253754"/>
              <a:ext cx="1993840" cy="1947943"/>
            </a:xfrm>
            <a:prstGeom prst="rect">
              <a:avLst/>
            </a:prstGeom>
            <a:noFill/>
            <a:ln w="127000">
              <a:solidFill>
                <a:schemeClr val="accent3">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800" b="1" dirty="0"/>
            </a:p>
          </p:txBody>
        </p:sp>
        <p:sp>
          <p:nvSpPr>
            <p:cNvPr id="55" name="Rectangle 54"/>
            <p:cNvSpPr/>
            <p:nvPr/>
          </p:nvSpPr>
          <p:spPr>
            <a:xfrm>
              <a:off x="6234650" y="4616763"/>
              <a:ext cx="912284" cy="557451"/>
            </a:xfrm>
            <a:prstGeom prst="rect">
              <a:avLst/>
            </a:prstGeom>
            <a:noFill/>
          </p:spPr>
          <p:txBody>
            <a:bodyPr wrap="square" lIns="36000" tIns="36000" rIns="36000" bIns="36000">
              <a:spAutoFit/>
            </a:bodyPr>
            <a:lstStyle/>
            <a:p>
              <a:pPr algn="ctr"/>
              <a:r>
                <a:rPr lang="fr-FR" sz="1050" dirty="0">
                  <a:solidFill>
                    <a:schemeClr val="bg1"/>
                  </a:solidFill>
                </a:rPr>
                <a:t>Un problème sur un produit pluritechnique</a:t>
              </a:r>
            </a:p>
          </p:txBody>
        </p:sp>
        <p:sp>
          <p:nvSpPr>
            <p:cNvPr id="70" name="Rectangle 69">
              <a:extLst>
                <a:ext uri="{FF2B5EF4-FFF2-40B4-BE49-F238E27FC236}">
                  <a16:creationId xmlns:a16="http://schemas.microsoft.com/office/drawing/2014/main" id="{31CB3064-71FE-D644-BF12-D0832A87976E}"/>
                </a:ext>
              </a:extLst>
            </p:cNvPr>
            <p:cNvSpPr/>
            <p:nvPr/>
          </p:nvSpPr>
          <p:spPr>
            <a:xfrm>
              <a:off x="6298658" y="5169404"/>
              <a:ext cx="796633" cy="782010"/>
            </a:xfrm>
            <a:prstGeom prst="rect">
              <a:avLst/>
            </a:prstGeom>
            <a:solidFill>
              <a:schemeClr val="accent3">
                <a:lumMod val="75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t>Champ commun</a:t>
              </a:r>
            </a:p>
          </p:txBody>
        </p:sp>
        <p:sp>
          <p:nvSpPr>
            <p:cNvPr id="9" name="Rectangle 8"/>
            <p:cNvSpPr/>
            <p:nvPr/>
          </p:nvSpPr>
          <p:spPr>
            <a:xfrm>
              <a:off x="6298658" y="4316673"/>
              <a:ext cx="1858684" cy="307777"/>
            </a:xfrm>
            <a:prstGeom prst="rect">
              <a:avLst/>
            </a:prstGeom>
          </p:spPr>
          <p:txBody>
            <a:bodyPr wrap="square">
              <a:spAutoFit/>
            </a:bodyPr>
            <a:lstStyle/>
            <a:p>
              <a:pPr algn="ctr"/>
              <a:r>
                <a:rPr lang="fr-FR" sz="1400" b="1" dirty="0">
                  <a:solidFill>
                    <a:schemeClr val="accent3">
                      <a:lumMod val="50000"/>
                    </a:schemeClr>
                  </a:solidFill>
                </a:rPr>
                <a:t>Épreuve écrite de 2I2D </a:t>
              </a:r>
            </a:p>
          </p:txBody>
        </p:sp>
        <p:sp>
          <p:nvSpPr>
            <p:cNvPr id="71" name="Rectangle 70"/>
            <p:cNvSpPr/>
            <p:nvPr/>
          </p:nvSpPr>
          <p:spPr>
            <a:xfrm>
              <a:off x="6497280" y="5951414"/>
              <a:ext cx="476412" cy="369332"/>
            </a:xfrm>
            <a:prstGeom prst="rect">
              <a:avLst/>
            </a:prstGeom>
          </p:spPr>
          <p:txBody>
            <a:bodyPr wrap="none">
              <a:spAutoFit/>
            </a:bodyPr>
            <a:lstStyle/>
            <a:p>
              <a:r>
                <a:rPr lang="fr-FR" dirty="0">
                  <a:solidFill>
                    <a:schemeClr val="bg1"/>
                  </a:solidFill>
                </a:rPr>
                <a:t>3 h</a:t>
              </a:r>
            </a:p>
          </p:txBody>
        </p:sp>
        <p:sp>
          <p:nvSpPr>
            <p:cNvPr id="101" name="Rectangle 100">
              <a:extLst>
                <a:ext uri="{FF2B5EF4-FFF2-40B4-BE49-F238E27FC236}">
                  <a16:creationId xmlns:a16="http://schemas.microsoft.com/office/drawing/2014/main" id="{B6505A38-2526-5948-AF47-23C632CDCB66}"/>
                </a:ext>
              </a:extLst>
            </p:cNvPr>
            <p:cNvSpPr/>
            <p:nvPr/>
          </p:nvSpPr>
          <p:spPr>
            <a:xfrm>
              <a:off x="7746372" y="5172545"/>
              <a:ext cx="360000" cy="3600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AC</a:t>
              </a:r>
            </a:p>
          </p:txBody>
        </p:sp>
        <p:sp>
          <p:nvSpPr>
            <p:cNvPr id="102" name="Rectangle 101">
              <a:extLst>
                <a:ext uri="{FF2B5EF4-FFF2-40B4-BE49-F238E27FC236}">
                  <a16:creationId xmlns:a16="http://schemas.microsoft.com/office/drawing/2014/main" id="{0DF7A3BE-41C8-C54A-8949-1008E8F8DD2F}"/>
                </a:ext>
              </a:extLst>
            </p:cNvPr>
            <p:cNvSpPr/>
            <p:nvPr/>
          </p:nvSpPr>
          <p:spPr>
            <a:xfrm>
              <a:off x="7752533" y="5589745"/>
              <a:ext cx="360000" cy="3600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t>ITEC</a:t>
              </a:r>
            </a:p>
          </p:txBody>
        </p:sp>
        <p:sp>
          <p:nvSpPr>
            <p:cNvPr id="103" name="Rectangle 102">
              <a:extLst>
                <a:ext uri="{FF2B5EF4-FFF2-40B4-BE49-F238E27FC236}">
                  <a16:creationId xmlns:a16="http://schemas.microsoft.com/office/drawing/2014/main" id="{4D2DA3F5-BF2B-A545-977B-33AA35EDD2F3}"/>
                </a:ext>
              </a:extLst>
            </p:cNvPr>
            <p:cNvSpPr/>
            <p:nvPr/>
          </p:nvSpPr>
          <p:spPr>
            <a:xfrm>
              <a:off x="7320366" y="5171183"/>
              <a:ext cx="360000" cy="3600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EE</a:t>
              </a:r>
            </a:p>
          </p:txBody>
        </p:sp>
        <p:sp>
          <p:nvSpPr>
            <p:cNvPr id="104" name="Rectangle 103">
              <a:extLst>
                <a:ext uri="{FF2B5EF4-FFF2-40B4-BE49-F238E27FC236}">
                  <a16:creationId xmlns:a16="http://schemas.microsoft.com/office/drawing/2014/main" id="{F9A26EFE-B0C2-084F-ABA7-2551BD264681}"/>
                </a:ext>
              </a:extLst>
            </p:cNvPr>
            <p:cNvSpPr/>
            <p:nvPr/>
          </p:nvSpPr>
          <p:spPr>
            <a:xfrm>
              <a:off x="7324691" y="5589745"/>
              <a:ext cx="360000" cy="360000"/>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t>SIN</a:t>
              </a:r>
            </a:p>
          </p:txBody>
        </p:sp>
        <p:sp>
          <p:nvSpPr>
            <p:cNvPr id="105" name="Rectangle 104"/>
            <p:cNvSpPr/>
            <p:nvPr/>
          </p:nvSpPr>
          <p:spPr>
            <a:xfrm>
              <a:off x="7210101" y="4606611"/>
              <a:ext cx="1048331" cy="577081"/>
            </a:xfrm>
            <a:prstGeom prst="rect">
              <a:avLst/>
            </a:prstGeom>
          </p:spPr>
          <p:txBody>
            <a:bodyPr wrap="square">
              <a:spAutoFit/>
            </a:bodyPr>
            <a:lstStyle/>
            <a:p>
              <a:pPr algn="ctr"/>
              <a:r>
                <a:rPr lang="fr-FR" sz="1050" dirty="0">
                  <a:solidFill>
                    <a:schemeClr val="bg1"/>
                  </a:solidFill>
                </a:rPr>
                <a:t>Un exercice par enseignement spécifique</a:t>
              </a:r>
            </a:p>
          </p:txBody>
        </p:sp>
        <p:sp>
          <p:nvSpPr>
            <p:cNvPr id="106" name="Rectangle 105"/>
            <p:cNvSpPr/>
            <p:nvPr/>
          </p:nvSpPr>
          <p:spPr>
            <a:xfrm>
              <a:off x="7529104" y="5949745"/>
              <a:ext cx="476412" cy="369332"/>
            </a:xfrm>
            <a:prstGeom prst="rect">
              <a:avLst/>
            </a:prstGeom>
          </p:spPr>
          <p:txBody>
            <a:bodyPr wrap="none">
              <a:spAutoFit/>
            </a:bodyPr>
            <a:lstStyle/>
            <a:p>
              <a:r>
                <a:rPr lang="fr-FR" dirty="0">
                  <a:solidFill>
                    <a:schemeClr val="bg1"/>
                  </a:solidFill>
                </a:rPr>
                <a:t>1 h</a:t>
              </a:r>
            </a:p>
          </p:txBody>
        </p:sp>
      </p:grpSp>
      <p:pic>
        <p:nvPicPr>
          <p:cNvPr id="98" name="Image 9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cxnSp>
        <p:nvCxnSpPr>
          <p:cNvPr id="100" name="Connecteur droit 99">
            <a:extLst>
              <a:ext uri="{FF2B5EF4-FFF2-40B4-BE49-F238E27FC236}">
                <a16:creationId xmlns:a16="http://schemas.microsoft.com/office/drawing/2014/main" id="{6EF979A6-AA99-4640-A0AB-9A760CBA6038}"/>
              </a:ext>
            </a:extLst>
          </p:cNvPr>
          <p:cNvCxnSpPr>
            <a:cxnSpLocks/>
            <a:stCxn id="109" idx="3"/>
          </p:cNvCxnSpPr>
          <p:nvPr/>
        </p:nvCxnSpPr>
        <p:spPr>
          <a:xfrm flipV="1">
            <a:off x="1853055" y="3563619"/>
            <a:ext cx="6541225" cy="12144"/>
          </a:xfrm>
          <a:prstGeom prst="line">
            <a:avLst/>
          </a:prstGeom>
          <a:ln>
            <a:solidFill>
              <a:schemeClr val="accent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97" name="Rectangle 96">
            <a:extLst>
              <a:ext uri="{FF2B5EF4-FFF2-40B4-BE49-F238E27FC236}">
                <a16:creationId xmlns:a16="http://schemas.microsoft.com/office/drawing/2014/main" id="{CE7B1EB2-AA48-E14C-8FEF-E3A728FBEEE2}"/>
              </a:ext>
            </a:extLst>
          </p:cNvPr>
          <p:cNvSpPr/>
          <p:nvPr/>
        </p:nvSpPr>
        <p:spPr>
          <a:xfrm>
            <a:off x="2387699" y="3379691"/>
            <a:ext cx="318482" cy="333851"/>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E3C</a:t>
            </a:r>
          </a:p>
        </p:txBody>
      </p:sp>
      <p:sp>
        <p:nvSpPr>
          <p:cNvPr id="107" name="Rectangle 106">
            <a:extLst>
              <a:ext uri="{FF2B5EF4-FFF2-40B4-BE49-F238E27FC236}">
                <a16:creationId xmlns:a16="http://schemas.microsoft.com/office/drawing/2014/main" id="{9E7BC8D0-27CB-4C45-8AA8-E91FCFE06D56}"/>
              </a:ext>
            </a:extLst>
          </p:cNvPr>
          <p:cNvSpPr/>
          <p:nvPr/>
        </p:nvSpPr>
        <p:spPr>
          <a:xfrm>
            <a:off x="3282336" y="3379691"/>
            <a:ext cx="313961" cy="333852"/>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E3C</a:t>
            </a:r>
          </a:p>
        </p:txBody>
      </p:sp>
      <p:grpSp>
        <p:nvGrpSpPr>
          <p:cNvPr id="63" name="Groupe 62"/>
          <p:cNvGrpSpPr/>
          <p:nvPr/>
        </p:nvGrpSpPr>
        <p:grpSpPr>
          <a:xfrm>
            <a:off x="3240418" y="5538919"/>
            <a:ext cx="1770842" cy="1195913"/>
            <a:chOff x="3257510" y="5538919"/>
            <a:chExt cx="1770842" cy="1195913"/>
          </a:xfrm>
        </p:grpSpPr>
        <p:sp>
          <p:nvSpPr>
            <p:cNvPr id="115" name="Rectangle 114">
              <a:extLst>
                <a:ext uri="{FF2B5EF4-FFF2-40B4-BE49-F238E27FC236}">
                  <a16:creationId xmlns:a16="http://schemas.microsoft.com/office/drawing/2014/main" id="{8ED1AE91-F166-0A4E-8A8B-13FA50394A0A}"/>
                </a:ext>
              </a:extLst>
            </p:cNvPr>
            <p:cNvSpPr/>
            <p:nvPr/>
          </p:nvSpPr>
          <p:spPr>
            <a:xfrm>
              <a:off x="3284986" y="5538919"/>
              <a:ext cx="1743366" cy="118815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2">
                    <a:lumMod val="75000"/>
                  </a:schemeClr>
                </a:solidFill>
              </a:endParaRPr>
            </a:p>
          </p:txBody>
        </p:sp>
        <p:sp>
          <p:nvSpPr>
            <p:cNvPr id="119" name="Rectangle 118">
              <a:extLst>
                <a:ext uri="{FF2B5EF4-FFF2-40B4-BE49-F238E27FC236}">
                  <a16:creationId xmlns:a16="http://schemas.microsoft.com/office/drawing/2014/main" id="{547499D5-21A8-5D49-961D-A452E1994FA7}"/>
                </a:ext>
              </a:extLst>
            </p:cNvPr>
            <p:cNvSpPr/>
            <p:nvPr/>
          </p:nvSpPr>
          <p:spPr>
            <a:xfrm>
              <a:off x="3342832" y="5939176"/>
              <a:ext cx="1646213" cy="442035"/>
            </a:xfrm>
            <a:prstGeom prst="rect">
              <a:avLst/>
            </a:prstGeom>
            <a:noFill/>
          </p:spPr>
          <p:txBody>
            <a:bodyPr wrap="square" lIns="36000" tIns="36000" rIns="36000" bIns="36000">
              <a:spAutoFit/>
            </a:bodyPr>
            <a:lstStyle/>
            <a:p>
              <a:pPr algn="ctr"/>
              <a:r>
                <a:rPr lang="fr-FR" sz="1200" dirty="0"/>
                <a:t>Présentation du projet </a:t>
              </a:r>
            </a:p>
            <a:p>
              <a:pPr algn="ctr"/>
              <a:r>
                <a:rPr lang="fr-FR" sz="1200" dirty="0"/>
                <a:t>de 36 heures </a:t>
              </a:r>
            </a:p>
          </p:txBody>
        </p:sp>
        <p:sp>
          <p:nvSpPr>
            <p:cNvPr id="129" name="Rectangle 128">
              <a:extLst>
                <a:ext uri="{FF2B5EF4-FFF2-40B4-BE49-F238E27FC236}">
                  <a16:creationId xmlns:a16="http://schemas.microsoft.com/office/drawing/2014/main" id="{84B380A5-CB5C-784C-A450-A179FB23894C}"/>
                </a:ext>
              </a:extLst>
            </p:cNvPr>
            <p:cNvSpPr/>
            <p:nvPr/>
          </p:nvSpPr>
          <p:spPr>
            <a:xfrm>
              <a:off x="3257510" y="6365500"/>
              <a:ext cx="1713931" cy="369332"/>
            </a:xfrm>
            <a:prstGeom prst="rect">
              <a:avLst/>
            </a:prstGeom>
          </p:spPr>
          <p:txBody>
            <a:bodyPr wrap="none">
              <a:spAutoFit/>
            </a:bodyPr>
            <a:lstStyle/>
            <a:p>
              <a:r>
                <a:rPr lang="fr-FR" b="1" dirty="0"/>
                <a:t>10 min + 10 min</a:t>
              </a:r>
            </a:p>
          </p:txBody>
        </p:sp>
        <p:sp>
          <p:nvSpPr>
            <p:cNvPr id="121" name="Rectangle 120">
              <a:extLst>
                <a:ext uri="{FF2B5EF4-FFF2-40B4-BE49-F238E27FC236}">
                  <a16:creationId xmlns:a16="http://schemas.microsoft.com/office/drawing/2014/main" id="{096AD080-28CD-0E4D-B343-7DF933A35967}"/>
                </a:ext>
              </a:extLst>
            </p:cNvPr>
            <p:cNvSpPr/>
            <p:nvPr/>
          </p:nvSpPr>
          <p:spPr>
            <a:xfrm>
              <a:off x="3342832" y="5582207"/>
              <a:ext cx="1608071" cy="307777"/>
            </a:xfrm>
            <a:prstGeom prst="rect">
              <a:avLst/>
            </a:prstGeom>
            <a:solidFill>
              <a:schemeClr val="bg1"/>
            </a:solidFill>
          </p:spPr>
          <p:txBody>
            <a:bodyPr wrap="square">
              <a:spAutoFit/>
            </a:bodyPr>
            <a:lstStyle/>
            <a:p>
              <a:pPr algn="ctr"/>
              <a:r>
                <a:rPr lang="fr-FR" sz="1400" b="1" dirty="0">
                  <a:solidFill>
                    <a:schemeClr val="accent3">
                      <a:lumMod val="50000"/>
                    </a:schemeClr>
                  </a:solidFill>
                </a:rPr>
                <a:t>Épreuve orale de IT</a:t>
              </a:r>
            </a:p>
          </p:txBody>
        </p:sp>
      </p:grpSp>
      <p:grpSp>
        <p:nvGrpSpPr>
          <p:cNvPr id="117" name="Groupe 116">
            <a:extLst>
              <a:ext uri="{FF2B5EF4-FFF2-40B4-BE49-F238E27FC236}">
                <a16:creationId xmlns:a16="http://schemas.microsoft.com/office/drawing/2014/main" id="{D27E0AF4-17B7-D448-9CFC-125D4A54C042}"/>
              </a:ext>
            </a:extLst>
          </p:cNvPr>
          <p:cNvGrpSpPr/>
          <p:nvPr/>
        </p:nvGrpSpPr>
        <p:grpSpPr>
          <a:xfrm>
            <a:off x="6560129" y="2211040"/>
            <a:ext cx="367058" cy="330816"/>
            <a:chOff x="2844665" y="3316513"/>
            <a:chExt cx="367058" cy="330816"/>
          </a:xfrm>
        </p:grpSpPr>
        <p:grpSp>
          <p:nvGrpSpPr>
            <p:cNvPr id="120" name="Groupe 119">
              <a:extLst>
                <a:ext uri="{FF2B5EF4-FFF2-40B4-BE49-F238E27FC236}">
                  <a16:creationId xmlns:a16="http://schemas.microsoft.com/office/drawing/2014/main" id="{878DC8F8-7005-6A4D-BDC8-77DD5C201D89}"/>
                </a:ext>
              </a:extLst>
            </p:cNvPr>
            <p:cNvGrpSpPr/>
            <p:nvPr/>
          </p:nvGrpSpPr>
          <p:grpSpPr>
            <a:xfrm>
              <a:off x="2917933" y="3355059"/>
              <a:ext cx="230981" cy="235819"/>
              <a:chOff x="6421625" y="5307049"/>
              <a:chExt cx="214316" cy="230055"/>
            </a:xfrm>
          </p:grpSpPr>
          <p:sp>
            <p:nvSpPr>
              <p:cNvPr id="125" name="Triangle isocèle 76">
                <a:extLst>
                  <a:ext uri="{FF2B5EF4-FFF2-40B4-BE49-F238E27FC236}">
                    <a16:creationId xmlns:a16="http://schemas.microsoft.com/office/drawing/2014/main" id="{8A87E8E3-A420-454B-B6D1-ECB070106E44}"/>
                  </a:ext>
                </a:extLst>
              </p:cNvPr>
              <p:cNvSpPr/>
              <p:nvPr/>
            </p:nvSpPr>
            <p:spPr>
              <a:xfrm>
                <a:off x="6421626" y="5307049"/>
                <a:ext cx="214315" cy="230053"/>
              </a:xfrm>
              <a:prstGeom prst="triangle">
                <a:avLst>
                  <a:gd name="adj" fmla="val 100000"/>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sp>
            <p:nvSpPr>
              <p:cNvPr id="126" name="Triangle isocèle 77">
                <a:extLst>
                  <a:ext uri="{FF2B5EF4-FFF2-40B4-BE49-F238E27FC236}">
                    <a16:creationId xmlns:a16="http://schemas.microsoft.com/office/drawing/2014/main" id="{22F05149-2002-FF43-B9DB-A58D2047AB83}"/>
                  </a:ext>
                </a:extLst>
              </p:cNvPr>
              <p:cNvSpPr/>
              <p:nvPr/>
            </p:nvSpPr>
            <p:spPr>
              <a:xfrm rot="5400000">
                <a:off x="6413756" y="5314920"/>
                <a:ext cx="230053" cy="214315"/>
              </a:xfrm>
              <a:prstGeom prst="triangle">
                <a:avLst>
                  <a:gd name="adj" fmla="val 0"/>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grpSp>
        <p:sp>
          <p:nvSpPr>
            <p:cNvPr id="122" name="Rectangle 121">
              <a:extLst>
                <a:ext uri="{FF2B5EF4-FFF2-40B4-BE49-F238E27FC236}">
                  <a16:creationId xmlns:a16="http://schemas.microsoft.com/office/drawing/2014/main" id="{68D046CE-0F3F-3B4D-B613-6899067AFBDE}"/>
                </a:ext>
              </a:extLst>
            </p:cNvPr>
            <p:cNvSpPr/>
            <p:nvPr/>
          </p:nvSpPr>
          <p:spPr>
            <a:xfrm>
              <a:off x="2844665" y="3316513"/>
              <a:ext cx="272832" cy="215444"/>
            </a:xfrm>
            <a:prstGeom prst="rect">
              <a:avLst/>
            </a:prstGeom>
          </p:spPr>
          <p:txBody>
            <a:bodyPr wrap="none">
              <a:spAutoFit/>
            </a:bodyPr>
            <a:lstStyle/>
            <a:p>
              <a:r>
                <a:rPr lang="fr-FR" sz="800" dirty="0">
                  <a:solidFill>
                    <a:schemeClr val="bg1"/>
                  </a:solidFill>
                </a:rPr>
                <a:t>M</a:t>
              </a:r>
            </a:p>
          </p:txBody>
        </p:sp>
        <p:sp>
          <p:nvSpPr>
            <p:cNvPr id="124" name="Rectangle 123">
              <a:extLst>
                <a:ext uri="{FF2B5EF4-FFF2-40B4-BE49-F238E27FC236}">
                  <a16:creationId xmlns:a16="http://schemas.microsoft.com/office/drawing/2014/main" id="{5551FE0F-985E-CB44-82FD-983EC597F75B}"/>
                </a:ext>
              </a:extLst>
            </p:cNvPr>
            <p:cNvSpPr/>
            <p:nvPr/>
          </p:nvSpPr>
          <p:spPr>
            <a:xfrm>
              <a:off x="2919655" y="3431885"/>
              <a:ext cx="292068" cy="215444"/>
            </a:xfrm>
            <a:prstGeom prst="rect">
              <a:avLst/>
            </a:prstGeom>
          </p:spPr>
          <p:txBody>
            <a:bodyPr wrap="none">
              <a:spAutoFit/>
            </a:bodyPr>
            <a:lstStyle/>
            <a:p>
              <a:r>
                <a:rPr lang="fr-FR" sz="800" dirty="0">
                  <a:solidFill>
                    <a:schemeClr val="bg1"/>
                  </a:solidFill>
                </a:rPr>
                <a:t>PC</a:t>
              </a:r>
            </a:p>
          </p:txBody>
        </p:sp>
      </p:grpSp>
      <p:grpSp>
        <p:nvGrpSpPr>
          <p:cNvPr id="127" name="Groupe 126">
            <a:extLst>
              <a:ext uri="{FF2B5EF4-FFF2-40B4-BE49-F238E27FC236}">
                <a16:creationId xmlns:a16="http://schemas.microsoft.com/office/drawing/2014/main" id="{C1CD190E-8406-5F44-A952-FB6B611D8155}"/>
              </a:ext>
            </a:extLst>
          </p:cNvPr>
          <p:cNvGrpSpPr/>
          <p:nvPr/>
        </p:nvGrpSpPr>
        <p:grpSpPr>
          <a:xfrm>
            <a:off x="8068976" y="2194635"/>
            <a:ext cx="367058" cy="330816"/>
            <a:chOff x="2844665" y="3316513"/>
            <a:chExt cx="367058" cy="330816"/>
          </a:xfrm>
        </p:grpSpPr>
        <p:grpSp>
          <p:nvGrpSpPr>
            <p:cNvPr id="128" name="Groupe 127">
              <a:extLst>
                <a:ext uri="{FF2B5EF4-FFF2-40B4-BE49-F238E27FC236}">
                  <a16:creationId xmlns:a16="http://schemas.microsoft.com/office/drawing/2014/main" id="{3F586AA3-326B-9841-A977-1893556281BA}"/>
                </a:ext>
              </a:extLst>
            </p:cNvPr>
            <p:cNvGrpSpPr/>
            <p:nvPr/>
          </p:nvGrpSpPr>
          <p:grpSpPr>
            <a:xfrm>
              <a:off x="2917933" y="3355059"/>
              <a:ext cx="230981" cy="235819"/>
              <a:chOff x="6421625" y="5307049"/>
              <a:chExt cx="214316" cy="230055"/>
            </a:xfrm>
          </p:grpSpPr>
          <p:sp>
            <p:nvSpPr>
              <p:cNvPr id="133" name="Triangle isocèle 76">
                <a:extLst>
                  <a:ext uri="{FF2B5EF4-FFF2-40B4-BE49-F238E27FC236}">
                    <a16:creationId xmlns:a16="http://schemas.microsoft.com/office/drawing/2014/main" id="{6E8200E1-5FBF-D146-9664-FD21F6D0C636}"/>
                  </a:ext>
                </a:extLst>
              </p:cNvPr>
              <p:cNvSpPr/>
              <p:nvPr/>
            </p:nvSpPr>
            <p:spPr>
              <a:xfrm>
                <a:off x="6421626" y="5307049"/>
                <a:ext cx="214315" cy="230053"/>
              </a:xfrm>
              <a:prstGeom prst="triangle">
                <a:avLst>
                  <a:gd name="adj" fmla="val 100000"/>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sp>
            <p:nvSpPr>
              <p:cNvPr id="134" name="Triangle isocèle 77">
                <a:extLst>
                  <a:ext uri="{FF2B5EF4-FFF2-40B4-BE49-F238E27FC236}">
                    <a16:creationId xmlns:a16="http://schemas.microsoft.com/office/drawing/2014/main" id="{7B625570-BC6D-5A49-A5E0-CA94DA0DE553}"/>
                  </a:ext>
                </a:extLst>
              </p:cNvPr>
              <p:cNvSpPr/>
              <p:nvPr/>
            </p:nvSpPr>
            <p:spPr>
              <a:xfrm rot="5400000">
                <a:off x="6413756" y="5314920"/>
                <a:ext cx="230053" cy="214315"/>
              </a:xfrm>
              <a:prstGeom prst="triangle">
                <a:avLst>
                  <a:gd name="adj" fmla="val 0"/>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800"/>
              </a:p>
            </p:txBody>
          </p:sp>
        </p:grpSp>
        <p:sp>
          <p:nvSpPr>
            <p:cNvPr id="131" name="Rectangle 130">
              <a:extLst>
                <a:ext uri="{FF2B5EF4-FFF2-40B4-BE49-F238E27FC236}">
                  <a16:creationId xmlns:a16="http://schemas.microsoft.com/office/drawing/2014/main" id="{70E22C83-3D35-A64E-BCCF-AE1E57D6EA65}"/>
                </a:ext>
              </a:extLst>
            </p:cNvPr>
            <p:cNvSpPr/>
            <p:nvPr/>
          </p:nvSpPr>
          <p:spPr>
            <a:xfrm>
              <a:off x="2844665" y="3316513"/>
              <a:ext cx="272832" cy="215444"/>
            </a:xfrm>
            <a:prstGeom prst="rect">
              <a:avLst/>
            </a:prstGeom>
          </p:spPr>
          <p:txBody>
            <a:bodyPr wrap="none">
              <a:spAutoFit/>
            </a:bodyPr>
            <a:lstStyle/>
            <a:p>
              <a:r>
                <a:rPr lang="fr-FR" sz="800" dirty="0">
                  <a:solidFill>
                    <a:schemeClr val="bg1"/>
                  </a:solidFill>
                </a:rPr>
                <a:t>M</a:t>
              </a:r>
            </a:p>
          </p:txBody>
        </p:sp>
        <p:sp>
          <p:nvSpPr>
            <p:cNvPr id="132" name="Rectangle 131">
              <a:extLst>
                <a:ext uri="{FF2B5EF4-FFF2-40B4-BE49-F238E27FC236}">
                  <a16:creationId xmlns:a16="http://schemas.microsoft.com/office/drawing/2014/main" id="{47C55873-566A-8A48-B9F2-04989FC4F2AA}"/>
                </a:ext>
              </a:extLst>
            </p:cNvPr>
            <p:cNvSpPr/>
            <p:nvPr/>
          </p:nvSpPr>
          <p:spPr>
            <a:xfrm>
              <a:off x="2919655" y="3431885"/>
              <a:ext cx="292068" cy="215444"/>
            </a:xfrm>
            <a:prstGeom prst="rect">
              <a:avLst/>
            </a:prstGeom>
          </p:spPr>
          <p:txBody>
            <a:bodyPr wrap="none">
              <a:spAutoFit/>
            </a:bodyPr>
            <a:lstStyle/>
            <a:p>
              <a:r>
                <a:rPr lang="fr-FR" sz="800" dirty="0">
                  <a:solidFill>
                    <a:schemeClr val="bg1"/>
                  </a:solidFill>
                </a:rPr>
                <a:t>PC</a:t>
              </a:r>
            </a:p>
          </p:txBody>
        </p:sp>
      </p:grpSp>
      <p:cxnSp>
        <p:nvCxnSpPr>
          <p:cNvPr id="135" name="Connecteur droit 134">
            <a:extLst>
              <a:ext uri="{FF2B5EF4-FFF2-40B4-BE49-F238E27FC236}">
                <a16:creationId xmlns:a16="http://schemas.microsoft.com/office/drawing/2014/main" id="{D4CB5D48-8AE9-C743-A412-D5506B2B707A}"/>
              </a:ext>
            </a:extLst>
          </p:cNvPr>
          <p:cNvCxnSpPr>
            <a:cxnSpLocks/>
            <a:stCxn id="137" idx="2"/>
            <a:endCxn id="115" idx="0"/>
          </p:cNvCxnSpPr>
          <p:nvPr/>
        </p:nvCxnSpPr>
        <p:spPr>
          <a:xfrm>
            <a:off x="4139015" y="3729506"/>
            <a:ext cx="562" cy="1809413"/>
          </a:xfrm>
          <a:prstGeom prst="line">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6" name="Connecteur droit 135">
            <a:extLst>
              <a:ext uri="{FF2B5EF4-FFF2-40B4-BE49-F238E27FC236}">
                <a16:creationId xmlns:a16="http://schemas.microsoft.com/office/drawing/2014/main" id="{D4CB5D48-8AE9-C743-A412-D5506B2B707A}"/>
              </a:ext>
            </a:extLst>
          </p:cNvPr>
          <p:cNvCxnSpPr>
            <a:cxnSpLocks/>
          </p:cNvCxnSpPr>
          <p:nvPr/>
        </p:nvCxnSpPr>
        <p:spPr>
          <a:xfrm>
            <a:off x="6748804" y="2916014"/>
            <a:ext cx="0" cy="1638712"/>
          </a:xfrm>
          <a:prstGeom prst="line">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7" name="Rectangle 136">
            <a:extLst>
              <a:ext uri="{FF2B5EF4-FFF2-40B4-BE49-F238E27FC236}">
                <a16:creationId xmlns:a16="http://schemas.microsoft.com/office/drawing/2014/main" id="{5762AA78-0B5C-EC47-8999-FC821E66E6A1}"/>
              </a:ext>
            </a:extLst>
          </p:cNvPr>
          <p:cNvSpPr/>
          <p:nvPr/>
        </p:nvSpPr>
        <p:spPr>
          <a:xfrm>
            <a:off x="3970976" y="3382896"/>
            <a:ext cx="336078" cy="34661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IT</a:t>
            </a:r>
          </a:p>
        </p:txBody>
      </p:sp>
      <p:sp>
        <p:nvSpPr>
          <p:cNvPr id="95" name="Rectangle à coins arrondis 95">
            <a:extLst>
              <a:ext uri="{FF2B5EF4-FFF2-40B4-BE49-F238E27FC236}">
                <a16:creationId xmlns:a16="http://schemas.microsoft.com/office/drawing/2014/main" id="{BA4E0BF1-17F9-E64A-B093-1450D12D4370}"/>
              </a:ext>
            </a:extLst>
          </p:cNvPr>
          <p:cNvSpPr/>
          <p:nvPr/>
        </p:nvSpPr>
        <p:spPr>
          <a:xfrm>
            <a:off x="1400887" y="826674"/>
            <a:ext cx="452377" cy="885327"/>
          </a:xfrm>
          <a:prstGeom prst="roundRect">
            <a:avLst/>
          </a:prstGeom>
          <a:solidFill>
            <a:schemeClr val="bg1"/>
          </a:solidFill>
          <a:ln w="28575">
            <a:solidFill>
              <a:schemeClr val="accent5">
                <a:lumMod val="75000"/>
              </a:schemeClr>
            </a:solidFill>
            <a:prstDash val="sysDot"/>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fr-FR" sz="1000" dirty="0">
                <a:solidFill>
                  <a:schemeClr val="tx1"/>
                </a:solidFill>
              </a:rPr>
              <a:t>60 %</a:t>
            </a:r>
          </a:p>
        </p:txBody>
      </p:sp>
      <p:sp>
        <p:nvSpPr>
          <p:cNvPr id="109" name="Rectangle à coins arrondis 35">
            <a:extLst>
              <a:ext uri="{FF2B5EF4-FFF2-40B4-BE49-F238E27FC236}">
                <a16:creationId xmlns:a16="http://schemas.microsoft.com/office/drawing/2014/main" id="{EA910BF3-AAF5-2743-B7DF-158692B4A837}"/>
              </a:ext>
            </a:extLst>
          </p:cNvPr>
          <p:cNvSpPr/>
          <p:nvPr/>
        </p:nvSpPr>
        <p:spPr>
          <a:xfrm>
            <a:off x="1434525" y="3392719"/>
            <a:ext cx="418530" cy="366088"/>
          </a:xfrm>
          <a:prstGeom prst="roundRect">
            <a:avLst/>
          </a:prstGeom>
          <a:ln>
            <a:solidFill>
              <a:schemeClr val="accent2">
                <a:lumMod val="75000"/>
              </a:schemeClr>
            </a:solidFill>
            <a:prstDash val="sysDot"/>
          </a:ln>
          <a:effectLst/>
        </p:spPr>
        <p:style>
          <a:lnRef idx="2">
            <a:schemeClr val="accent1"/>
          </a:lnRef>
          <a:fillRef idx="0">
            <a:schemeClr val="accent1"/>
          </a:fillRef>
          <a:effectRef idx="1">
            <a:schemeClr val="accent1"/>
          </a:effectRef>
          <a:fontRef idx="minor">
            <a:schemeClr val="tx1"/>
          </a:fontRef>
        </p:style>
        <p:txBody>
          <a:bodyPr lIns="0" tIns="0" rIns="0" bIns="0" rtlCol="0" anchor="ctr"/>
          <a:lstStyle/>
          <a:p>
            <a:pPr algn="ctr"/>
            <a:r>
              <a:rPr lang="fr-FR" sz="1000" dirty="0">
                <a:solidFill>
                  <a:schemeClr val="tx1"/>
                </a:solidFill>
              </a:rPr>
              <a:t>30 %</a:t>
            </a:r>
          </a:p>
        </p:txBody>
      </p:sp>
      <p:sp>
        <p:nvSpPr>
          <p:cNvPr id="123" name="Rectangle à coins arrondis 35">
            <a:extLst>
              <a:ext uri="{FF2B5EF4-FFF2-40B4-BE49-F238E27FC236}">
                <a16:creationId xmlns:a16="http://schemas.microsoft.com/office/drawing/2014/main" id="{F3A4CDB3-ED02-B742-A8A1-9D99CB0D9C2A}"/>
              </a:ext>
            </a:extLst>
          </p:cNvPr>
          <p:cNvSpPr/>
          <p:nvPr/>
        </p:nvSpPr>
        <p:spPr>
          <a:xfrm>
            <a:off x="1434525" y="3917339"/>
            <a:ext cx="418530" cy="221147"/>
          </a:xfrm>
          <a:prstGeom prst="roundRect">
            <a:avLst/>
          </a:prstGeom>
          <a:ln>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lIns="0" tIns="0" rIns="0" bIns="0" rtlCol="0" anchor="ctr"/>
          <a:lstStyle/>
          <a:p>
            <a:pPr algn="ctr"/>
            <a:r>
              <a:rPr lang="fr-FR" sz="1000" dirty="0">
                <a:solidFill>
                  <a:schemeClr val="tx1"/>
                </a:solidFill>
              </a:rPr>
              <a:t>10 %</a:t>
            </a:r>
          </a:p>
        </p:txBody>
      </p:sp>
      <p:pic>
        <p:nvPicPr>
          <p:cNvPr id="116" name="Image 1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5" y="3475173"/>
            <a:ext cx="1212535" cy="567268"/>
          </a:xfrm>
          <a:prstGeom prst="rect">
            <a:avLst/>
          </a:prstGeom>
        </p:spPr>
      </p:pic>
      <p:pic>
        <p:nvPicPr>
          <p:cNvPr id="130" name="Image 1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24" y="1017015"/>
            <a:ext cx="1158892" cy="519746"/>
          </a:xfrm>
          <a:prstGeom prst="rect">
            <a:avLst/>
          </a:prstGeom>
        </p:spPr>
      </p:pic>
      <p:sp>
        <p:nvSpPr>
          <p:cNvPr id="140" name="Rectangle 139">
            <a:extLst>
              <a:ext uri="{FF2B5EF4-FFF2-40B4-BE49-F238E27FC236}">
                <a16:creationId xmlns:a16="http://schemas.microsoft.com/office/drawing/2014/main" id="{9CE08C38-7526-6F4E-862B-DB0F5FFD2351}"/>
              </a:ext>
            </a:extLst>
          </p:cNvPr>
          <p:cNvSpPr/>
          <p:nvPr/>
        </p:nvSpPr>
        <p:spPr>
          <a:xfrm>
            <a:off x="2082009" y="4438779"/>
            <a:ext cx="1548831" cy="954107"/>
          </a:xfrm>
          <a:prstGeom prst="rect">
            <a:avLst/>
          </a:prstGeom>
        </p:spPr>
        <p:txBody>
          <a:bodyPr wrap="square">
            <a:spAutoFit/>
          </a:bodyPr>
          <a:lstStyle/>
          <a:p>
            <a:pPr algn="r"/>
            <a:r>
              <a:rPr lang="fr-FR" sz="800" dirty="0">
                <a:solidFill>
                  <a:schemeClr val="accent5">
                    <a:lumMod val="75000"/>
                  </a:schemeClr>
                </a:solidFill>
              </a:rPr>
              <a:t>Français / Philosophie</a:t>
            </a:r>
          </a:p>
          <a:p>
            <a:pPr algn="r"/>
            <a:r>
              <a:rPr lang="fr-FR" sz="800" dirty="0">
                <a:solidFill>
                  <a:schemeClr val="accent5">
                    <a:lumMod val="75000"/>
                  </a:schemeClr>
                </a:solidFill>
              </a:rPr>
              <a:t>EMC</a:t>
            </a:r>
          </a:p>
          <a:p>
            <a:pPr algn="r"/>
            <a:r>
              <a:rPr lang="fr-FR" sz="800" dirty="0">
                <a:solidFill>
                  <a:schemeClr val="accent5">
                    <a:lumMod val="75000"/>
                  </a:schemeClr>
                </a:solidFill>
              </a:rPr>
              <a:t>Histoire-géographie</a:t>
            </a:r>
          </a:p>
          <a:p>
            <a:pPr algn="r"/>
            <a:r>
              <a:rPr lang="fr-FR" sz="800" dirty="0">
                <a:solidFill>
                  <a:schemeClr val="accent5">
                    <a:lumMod val="75000"/>
                  </a:schemeClr>
                </a:solidFill>
                <a:latin typeface="+mj-lt"/>
              </a:rPr>
              <a:t>Langue vivante A</a:t>
            </a:r>
          </a:p>
          <a:p>
            <a:pPr algn="r"/>
            <a:r>
              <a:rPr lang="fr-FR" sz="800" dirty="0">
                <a:solidFill>
                  <a:schemeClr val="accent5">
                    <a:lumMod val="75000"/>
                  </a:schemeClr>
                </a:solidFill>
                <a:latin typeface="+mj-lt"/>
              </a:rPr>
              <a:t>Langue vivante B</a:t>
            </a:r>
          </a:p>
          <a:p>
            <a:pPr algn="r"/>
            <a:r>
              <a:rPr lang="fr-FR" sz="800" dirty="0">
                <a:solidFill>
                  <a:schemeClr val="accent5">
                    <a:lumMod val="75000"/>
                  </a:schemeClr>
                </a:solidFill>
                <a:latin typeface="+mj-lt"/>
              </a:rPr>
              <a:t>Mathématiques</a:t>
            </a:r>
          </a:p>
          <a:p>
            <a:pPr algn="r"/>
            <a:r>
              <a:rPr lang="fr-FR" sz="800" dirty="0">
                <a:solidFill>
                  <a:schemeClr val="accent5">
                    <a:lumMod val="75000"/>
                  </a:schemeClr>
                </a:solidFill>
                <a:latin typeface="+mj-lt"/>
              </a:rPr>
              <a:t>Education physique et sportive</a:t>
            </a:r>
          </a:p>
        </p:txBody>
      </p:sp>
      <p:sp>
        <p:nvSpPr>
          <p:cNvPr id="141" name="Rectangle 140">
            <a:extLst>
              <a:ext uri="{FF2B5EF4-FFF2-40B4-BE49-F238E27FC236}">
                <a16:creationId xmlns:a16="http://schemas.microsoft.com/office/drawing/2014/main" id="{FC42E96F-987F-0240-A2A5-F1FB462A64D5}"/>
              </a:ext>
            </a:extLst>
          </p:cNvPr>
          <p:cNvSpPr/>
          <p:nvPr/>
        </p:nvSpPr>
        <p:spPr>
          <a:xfrm>
            <a:off x="7018247" y="3193052"/>
            <a:ext cx="1476340" cy="400110"/>
          </a:xfrm>
          <a:prstGeom prst="rect">
            <a:avLst/>
          </a:prstGeom>
        </p:spPr>
        <p:txBody>
          <a:bodyPr wrap="square">
            <a:spAutoFit/>
          </a:bodyPr>
          <a:lstStyle/>
          <a:p>
            <a:r>
              <a:rPr lang="fr-FR" sz="1000" b="1" dirty="0">
                <a:solidFill>
                  <a:schemeClr val="accent6">
                    <a:lumMod val="50000"/>
                  </a:schemeClr>
                </a:solidFill>
                <a:latin typeface="+mj-lt"/>
              </a:rPr>
              <a:t>Épreuves communes de contrôle continu</a:t>
            </a:r>
            <a:endParaRPr lang="fr-FR" sz="1000" b="1" dirty="0">
              <a:solidFill>
                <a:schemeClr val="accent6">
                  <a:lumMod val="50000"/>
                </a:schemeClr>
              </a:solidFill>
              <a:effectLst/>
              <a:latin typeface="+mj-lt"/>
            </a:endParaRPr>
          </a:p>
        </p:txBody>
      </p:sp>
      <p:sp>
        <p:nvSpPr>
          <p:cNvPr id="142" name="Rectangle 141">
            <a:extLst>
              <a:ext uri="{FF2B5EF4-FFF2-40B4-BE49-F238E27FC236}">
                <a16:creationId xmlns:a16="http://schemas.microsoft.com/office/drawing/2014/main" id="{9E7BC8D0-27CB-4C45-8AA8-E91FCFE06D56}"/>
              </a:ext>
            </a:extLst>
          </p:cNvPr>
          <p:cNvSpPr/>
          <p:nvPr/>
        </p:nvSpPr>
        <p:spPr>
          <a:xfrm>
            <a:off x="3257416" y="3882758"/>
            <a:ext cx="313961" cy="25403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Socle</a:t>
            </a:r>
          </a:p>
        </p:txBody>
      </p:sp>
      <p:cxnSp>
        <p:nvCxnSpPr>
          <p:cNvPr id="143" name="Connecteur droit 142">
            <a:extLst>
              <a:ext uri="{FF2B5EF4-FFF2-40B4-BE49-F238E27FC236}">
                <a16:creationId xmlns:a16="http://schemas.microsoft.com/office/drawing/2014/main" id="{402AC8FF-8EB6-E54B-B87E-1B5C66F50B6A}"/>
              </a:ext>
            </a:extLst>
          </p:cNvPr>
          <p:cNvCxnSpPr>
            <a:cxnSpLocks/>
          </p:cNvCxnSpPr>
          <p:nvPr/>
        </p:nvCxnSpPr>
        <p:spPr>
          <a:xfrm>
            <a:off x="3427617" y="4125271"/>
            <a:ext cx="0" cy="262695"/>
          </a:xfrm>
          <a:prstGeom prst="line">
            <a:avLst/>
          </a:prstGeom>
          <a:ln w="12700">
            <a:solidFill>
              <a:schemeClr val="accent5">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44" name="Rectangle 143">
            <a:extLst>
              <a:ext uri="{FF2B5EF4-FFF2-40B4-BE49-F238E27FC236}">
                <a16:creationId xmlns:a16="http://schemas.microsoft.com/office/drawing/2014/main" id="{9CE08C38-7526-6F4E-862B-DB0F5FFD2351}"/>
              </a:ext>
            </a:extLst>
          </p:cNvPr>
          <p:cNvSpPr/>
          <p:nvPr/>
        </p:nvSpPr>
        <p:spPr>
          <a:xfrm>
            <a:off x="4900221" y="4310440"/>
            <a:ext cx="1548831" cy="1077218"/>
          </a:xfrm>
          <a:prstGeom prst="rect">
            <a:avLst/>
          </a:prstGeom>
        </p:spPr>
        <p:txBody>
          <a:bodyPr wrap="square">
            <a:spAutoFit/>
          </a:bodyPr>
          <a:lstStyle/>
          <a:p>
            <a:pPr algn="r"/>
            <a:endParaRPr lang="fr-FR" sz="800" dirty="0">
              <a:solidFill>
                <a:schemeClr val="accent5">
                  <a:lumMod val="75000"/>
                </a:schemeClr>
              </a:solidFill>
            </a:endParaRPr>
          </a:p>
          <a:p>
            <a:pPr algn="r"/>
            <a:endParaRPr lang="fr-FR" sz="800" dirty="0">
              <a:solidFill>
                <a:schemeClr val="accent5">
                  <a:lumMod val="75000"/>
                </a:schemeClr>
              </a:solidFill>
            </a:endParaRPr>
          </a:p>
          <a:p>
            <a:pPr algn="r"/>
            <a:endParaRPr lang="fr-FR" sz="800" dirty="0">
              <a:solidFill>
                <a:schemeClr val="accent5">
                  <a:lumMod val="75000"/>
                </a:schemeClr>
              </a:solidFill>
            </a:endParaRPr>
          </a:p>
          <a:p>
            <a:pPr algn="r"/>
            <a:r>
              <a:rPr lang="fr-FR" sz="800" dirty="0">
                <a:solidFill>
                  <a:schemeClr val="accent5">
                    <a:lumMod val="75000"/>
                  </a:schemeClr>
                </a:solidFill>
              </a:rPr>
              <a:t>Histoire-géographie</a:t>
            </a:r>
          </a:p>
          <a:p>
            <a:pPr algn="r"/>
            <a:r>
              <a:rPr lang="fr-FR" sz="800" dirty="0">
                <a:solidFill>
                  <a:schemeClr val="accent5">
                    <a:lumMod val="75000"/>
                  </a:schemeClr>
                </a:solidFill>
                <a:latin typeface="+mj-lt"/>
              </a:rPr>
              <a:t>Langue vivante A</a:t>
            </a:r>
          </a:p>
          <a:p>
            <a:pPr algn="r"/>
            <a:r>
              <a:rPr lang="fr-FR" sz="800" dirty="0">
                <a:solidFill>
                  <a:schemeClr val="accent5">
                    <a:lumMod val="75000"/>
                  </a:schemeClr>
                </a:solidFill>
                <a:latin typeface="+mj-lt"/>
              </a:rPr>
              <a:t>Langue vivante B</a:t>
            </a:r>
          </a:p>
          <a:p>
            <a:pPr algn="r"/>
            <a:r>
              <a:rPr lang="fr-FR" sz="800" dirty="0">
                <a:solidFill>
                  <a:schemeClr val="accent5">
                    <a:lumMod val="75000"/>
                  </a:schemeClr>
                </a:solidFill>
                <a:latin typeface="+mj-lt"/>
              </a:rPr>
              <a:t>Mathématiques</a:t>
            </a:r>
          </a:p>
          <a:p>
            <a:pPr algn="r"/>
            <a:r>
              <a:rPr lang="fr-FR" sz="800" dirty="0">
                <a:solidFill>
                  <a:schemeClr val="accent5">
                    <a:lumMod val="75000"/>
                  </a:schemeClr>
                </a:solidFill>
                <a:latin typeface="+mj-lt"/>
              </a:rPr>
              <a:t>Education physique et sportive</a:t>
            </a:r>
          </a:p>
        </p:txBody>
      </p:sp>
      <p:cxnSp>
        <p:nvCxnSpPr>
          <p:cNvPr id="145" name="Connecteur droit 144">
            <a:extLst>
              <a:ext uri="{FF2B5EF4-FFF2-40B4-BE49-F238E27FC236}">
                <a16:creationId xmlns:a16="http://schemas.microsoft.com/office/drawing/2014/main" id="{402AC8FF-8EB6-E54B-B87E-1B5C66F50B6A}"/>
              </a:ext>
            </a:extLst>
          </p:cNvPr>
          <p:cNvCxnSpPr>
            <a:cxnSpLocks/>
          </p:cNvCxnSpPr>
          <p:nvPr/>
        </p:nvCxnSpPr>
        <p:spPr>
          <a:xfrm>
            <a:off x="6170011" y="3193052"/>
            <a:ext cx="0" cy="1438651"/>
          </a:xfrm>
          <a:prstGeom prst="line">
            <a:avLst/>
          </a:prstGeom>
          <a:ln w="12700">
            <a:solidFill>
              <a:schemeClr val="accent5">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46" name="Forme libre : forme 30">
            <a:extLst>
              <a:ext uri="{FF2B5EF4-FFF2-40B4-BE49-F238E27FC236}">
                <a16:creationId xmlns:a16="http://schemas.microsoft.com/office/drawing/2014/main" id="{BB96BBBF-B343-4A1D-9BC3-A7C56477DACE}"/>
              </a:ext>
            </a:extLst>
          </p:cNvPr>
          <p:cNvSpPr/>
          <p:nvPr/>
        </p:nvSpPr>
        <p:spPr>
          <a:xfrm>
            <a:off x="1187810" y="3584877"/>
            <a:ext cx="253754" cy="199898"/>
          </a:xfrm>
          <a:custGeom>
            <a:avLst/>
            <a:gdLst>
              <a:gd name="connsiteX0" fmla="*/ 0 w 2369336"/>
              <a:gd name="connsiteY0" fmla="*/ 0 h 1667988"/>
              <a:gd name="connsiteX1" fmla="*/ 1317811 w 2369336"/>
              <a:gd name="connsiteY1" fmla="*/ 874059 h 1667988"/>
              <a:gd name="connsiteX2" fmla="*/ 2277035 w 2369336"/>
              <a:gd name="connsiteY2" fmla="*/ 1591236 h 1667988"/>
              <a:gd name="connsiteX3" fmla="*/ 2277035 w 2369336"/>
              <a:gd name="connsiteY3" fmla="*/ 1613647 h 1667988"/>
              <a:gd name="connsiteX0" fmla="*/ 0 w 1804560"/>
              <a:gd name="connsiteY0" fmla="*/ 0 h 2057953"/>
              <a:gd name="connsiteX1" fmla="*/ 753035 w 1804560"/>
              <a:gd name="connsiteY1" fmla="*/ 1264024 h 2057953"/>
              <a:gd name="connsiteX2" fmla="*/ 1712259 w 1804560"/>
              <a:gd name="connsiteY2" fmla="*/ 1981201 h 2057953"/>
              <a:gd name="connsiteX3" fmla="*/ 1712259 w 1804560"/>
              <a:gd name="connsiteY3" fmla="*/ 2003612 h 2057953"/>
              <a:gd name="connsiteX0" fmla="*/ 0 w 1971065"/>
              <a:gd name="connsiteY0" fmla="*/ 0 h 2342474"/>
              <a:gd name="connsiteX1" fmla="*/ 753035 w 1971065"/>
              <a:gd name="connsiteY1" fmla="*/ 1264024 h 2342474"/>
              <a:gd name="connsiteX2" fmla="*/ 1712259 w 1971065"/>
              <a:gd name="connsiteY2" fmla="*/ 1981201 h 2342474"/>
              <a:gd name="connsiteX3" fmla="*/ 1945342 w 1971065"/>
              <a:gd name="connsiteY3" fmla="*/ 2335307 h 2342474"/>
              <a:gd name="connsiteX0" fmla="*/ 0 w 1712259"/>
              <a:gd name="connsiteY0" fmla="*/ 0 h 1981201"/>
              <a:gd name="connsiteX1" fmla="*/ 753035 w 1712259"/>
              <a:gd name="connsiteY1" fmla="*/ 1264024 h 1981201"/>
              <a:gd name="connsiteX2" fmla="*/ 1712259 w 1712259"/>
              <a:gd name="connsiteY2" fmla="*/ 1981201 h 1981201"/>
              <a:gd name="connsiteX0" fmla="*/ 0 w 1671918"/>
              <a:gd name="connsiteY0" fmla="*/ 0 h 1990166"/>
              <a:gd name="connsiteX1" fmla="*/ 753035 w 1671918"/>
              <a:gd name="connsiteY1" fmla="*/ 126402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2029471"/>
              <a:gd name="connsiteY0" fmla="*/ 1658687 h 1686962"/>
              <a:gd name="connsiteX1" fmla="*/ 1643988 w 2029471"/>
              <a:gd name="connsiteY1" fmla="*/ 33318 h 1686962"/>
              <a:gd name="connsiteX2" fmla="*/ 2029471 w 2029471"/>
              <a:gd name="connsiteY2" fmla="*/ 1122530 h 1686962"/>
              <a:gd name="connsiteX0" fmla="*/ 0 w 2310824"/>
              <a:gd name="connsiteY0" fmla="*/ 1658687 h 1686962"/>
              <a:gd name="connsiteX1" fmla="*/ 1643988 w 2310824"/>
              <a:gd name="connsiteY1" fmla="*/ 33318 h 1686962"/>
              <a:gd name="connsiteX2" fmla="*/ 2310824 w 2310824"/>
              <a:gd name="connsiteY2" fmla="*/ 1462499 h 1686962"/>
              <a:gd name="connsiteX0" fmla="*/ 0 w 2310824"/>
              <a:gd name="connsiteY0" fmla="*/ 196188 h 196188"/>
              <a:gd name="connsiteX1" fmla="*/ 2310824 w 2310824"/>
              <a:gd name="connsiteY1" fmla="*/ 0 h 196188"/>
              <a:gd name="connsiteX0" fmla="*/ 0 w 1085763"/>
              <a:gd name="connsiteY0" fmla="*/ 0 h 284459"/>
              <a:gd name="connsiteX1" fmla="*/ 1085763 w 1085763"/>
              <a:gd name="connsiteY1" fmla="*/ 284459 h 284459"/>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2029470"/>
              <a:gd name="connsiteY0" fmla="*/ 96542 h 96542"/>
              <a:gd name="connsiteX1" fmla="*/ 2029470 w 2029470"/>
              <a:gd name="connsiteY1" fmla="*/ 0 h 96542"/>
              <a:gd name="connsiteX0" fmla="*/ 0 w 2029470"/>
              <a:gd name="connsiteY0" fmla="*/ 276961 h 276961"/>
              <a:gd name="connsiteX1" fmla="*/ 2029470 w 2029470"/>
              <a:gd name="connsiteY1" fmla="*/ 180419 h 276961"/>
              <a:gd name="connsiteX0" fmla="*/ 0 w 2029470"/>
              <a:gd name="connsiteY0" fmla="*/ 191394 h 432596"/>
              <a:gd name="connsiteX1" fmla="*/ 2029470 w 2029470"/>
              <a:gd name="connsiteY1" fmla="*/ 94852 h 432596"/>
              <a:gd name="connsiteX0" fmla="*/ 0 w 2029470"/>
              <a:gd name="connsiteY0" fmla="*/ 96542 h 466142"/>
              <a:gd name="connsiteX1" fmla="*/ 2029470 w 2029470"/>
              <a:gd name="connsiteY1" fmla="*/ 0 h 466142"/>
              <a:gd name="connsiteX0" fmla="*/ 0 w 1249885"/>
              <a:gd name="connsiteY0" fmla="*/ 0 h 579595"/>
              <a:gd name="connsiteX1" fmla="*/ 1249885 w 1249885"/>
              <a:gd name="connsiteY1" fmla="*/ 384109 h 579595"/>
              <a:gd name="connsiteX0" fmla="*/ 0 w 1249885"/>
              <a:gd name="connsiteY0" fmla="*/ 0 h 468210"/>
              <a:gd name="connsiteX1" fmla="*/ 1249885 w 1249885"/>
              <a:gd name="connsiteY1" fmla="*/ 384109 h 468210"/>
              <a:gd name="connsiteX0" fmla="*/ 0 w 1249885"/>
              <a:gd name="connsiteY0" fmla="*/ 0 h 398416"/>
              <a:gd name="connsiteX1" fmla="*/ 1249885 w 1249885"/>
              <a:gd name="connsiteY1" fmla="*/ 384109 h 398416"/>
              <a:gd name="connsiteX0" fmla="*/ 0 w 1249885"/>
              <a:gd name="connsiteY0" fmla="*/ 0 h 389093"/>
              <a:gd name="connsiteX1" fmla="*/ 1249885 w 1249885"/>
              <a:gd name="connsiteY1" fmla="*/ 384109 h 389093"/>
              <a:gd name="connsiteX0" fmla="*/ 21039 w 177064"/>
              <a:gd name="connsiteY0" fmla="*/ 0 h 1308020"/>
              <a:gd name="connsiteX1" fmla="*/ 177064 w 177064"/>
              <a:gd name="connsiteY1" fmla="*/ 1307064 h 1308020"/>
              <a:gd name="connsiteX0" fmla="*/ 0 w 326503"/>
              <a:gd name="connsiteY0" fmla="*/ 0 h 1307064"/>
              <a:gd name="connsiteX1" fmla="*/ 156025 w 326503"/>
              <a:gd name="connsiteY1" fmla="*/ 1307064 h 1307064"/>
              <a:gd name="connsiteX0" fmla="*/ 0 w 291123"/>
              <a:gd name="connsiteY0" fmla="*/ 0 h 714549"/>
              <a:gd name="connsiteX1" fmla="*/ 87659 w 291123"/>
              <a:gd name="connsiteY1" fmla="*/ 714549 h 714549"/>
              <a:gd name="connsiteX0" fmla="*/ 0 w 237706"/>
              <a:gd name="connsiteY0" fmla="*/ 0 h 714549"/>
              <a:gd name="connsiteX1" fmla="*/ 87659 w 237706"/>
              <a:gd name="connsiteY1" fmla="*/ 714549 h 714549"/>
              <a:gd name="connsiteX0" fmla="*/ 0 w 138184"/>
              <a:gd name="connsiteY0" fmla="*/ 0 h 714549"/>
              <a:gd name="connsiteX1" fmla="*/ 87659 w 138184"/>
              <a:gd name="connsiteY1" fmla="*/ 714549 h 714549"/>
              <a:gd name="connsiteX0" fmla="*/ 14891 w 108363"/>
              <a:gd name="connsiteY0" fmla="*/ 0 h 623392"/>
              <a:gd name="connsiteX1" fmla="*/ 0 w 108363"/>
              <a:gd name="connsiteY1" fmla="*/ 623392 h 623392"/>
              <a:gd name="connsiteX0" fmla="*/ 14891 w 25236"/>
              <a:gd name="connsiteY0" fmla="*/ 0 h 623392"/>
              <a:gd name="connsiteX1" fmla="*/ 0 w 25236"/>
              <a:gd name="connsiteY1" fmla="*/ 623392 h 623392"/>
              <a:gd name="connsiteX0" fmla="*/ 35640 w 35640"/>
              <a:gd name="connsiteY0" fmla="*/ 0 h 623392"/>
              <a:gd name="connsiteX1" fmla="*/ 20749 w 35640"/>
              <a:gd name="connsiteY1" fmla="*/ 623392 h 623392"/>
              <a:gd name="connsiteX0" fmla="*/ 1444 w 487907"/>
              <a:gd name="connsiteY0" fmla="*/ 993653 h 1019761"/>
              <a:gd name="connsiteX1" fmla="*/ 487907 w 487907"/>
              <a:gd name="connsiteY1" fmla="*/ 33211 h 1019761"/>
              <a:gd name="connsiteX0" fmla="*/ 3409 w 489872"/>
              <a:gd name="connsiteY0" fmla="*/ 962837 h 992618"/>
              <a:gd name="connsiteX1" fmla="*/ 489872 w 489872"/>
              <a:gd name="connsiteY1" fmla="*/ 2395 h 992618"/>
              <a:gd name="connsiteX0" fmla="*/ 48814 w 227629"/>
              <a:gd name="connsiteY0" fmla="*/ 338368 h 391734"/>
              <a:gd name="connsiteX1" fmla="*/ 227629 w 227629"/>
              <a:gd name="connsiteY1" fmla="*/ 4623 h 391734"/>
              <a:gd name="connsiteX0" fmla="*/ 215847 w 394662"/>
              <a:gd name="connsiteY0" fmla="*/ 341859 h 341859"/>
              <a:gd name="connsiteX1" fmla="*/ 394662 w 394662"/>
              <a:gd name="connsiteY1" fmla="*/ 8114 h 341859"/>
              <a:gd name="connsiteX0" fmla="*/ -1 w 178814"/>
              <a:gd name="connsiteY0" fmla="*/ 340842 h 340842"/>
              <a:gd name="connsiteX1" fmla="*/ 178814 w 178814"/>
              <a:gd name="connsiteY1" fmla="*/ 7097 h 340842"/>
              <a:gd name="connsiteX0" fmla="*/ 0 w 178815"/>
              <a:gd name="connsiteY0" fmla="*/ 333869 h 333869"/>
              <a:gd name="connsiteX1" fmla="*/ 178815 w 178815"/>
              <a:gd name="connsiteY1" fmla="*/ 124 h 333869"/>
              <a:gd name="connsiteX0" fmla="*/ 0 w 178815"/>
              <a:gd name="connsiteY0" fmla="*/ 333912 h 333912"/>
              <a:gd name="connsiteX1" fmla="*/ 178815 w 178815"/>
              <a:gd name="connsiteY1" fmla="*/ 167 h 333912"/>
              <a:gd name="connsiteX0" fmla="*/ 0 w 212997"/>
              <a:gd name="connsiteY0" fmla="*/ 368076 h 368076"/>
              <a:gd name="connsiteX1" fmla="*/ 212997 w 212997"/>
              <a:gd name="connsiteY1" fmla="*/ 146 h 368076"/>
              <a:gd name="connsiteX0" fmla="*/ 0 w 212997"/>
              <a:gd name="connsiteY0" fmla="*/ 368037 h 368839"/>
              <a:gd name="connsiteX1" fmla="*/ 212997 w 212997"/>
              <a:gd name="connsiteY1" fmla="*/ 107 h 368839"/>
              <a:gd name="connsiteX0" fmla="*/ 0 w 395306"/>
              <a:gd name="connsiteY0" fmla="*/ 288301 h 289297"/>
              <a:gd name="connsiteX1" fmla="*/ 395306 w 395306"/>
              <a:gd name="connsiteY1" fmla="*/ 133 h 289297"/>
              <a:gd name="connsiteX0" fmla="*/ 0 w 395306"/>
              <a:gd name="connsiteY0" fmla="*/ 288168 h 289237"/>
              <a:gd name="connsiteX1" fmla="*/ 395306 w 395306"/>
              <a:gd name="connsiteY1" fmla="*/ 0 h 289237"/>
              <a:gd name="connsiteX0" fmla="*/ 0 w 372517"/>
              <a:gd name="connsiteY0" fmla="*/ 265378 h 266531"/>
              <a:gd name="connsiteX1" fmla="*/ 372517 w 372517"/>
              <a:gd name="connsiteY1" fmla="*/ 0 h 266531"/>
              <a:gd name="connsiteX0" fmla="*/ 0 w 349729"/>
              <a:gd name="connsiteY0" fmla="*/ 265378 h 266532"/>
              <a:gd name="connsiteX1" fmla="*/ 349729 w 349729"/>
              <a:gd name="connsiteY1" fmla="*/ 0 h 266532"/>
              <a:gd name="connsiteX0" fmla="*/ 0 w 338336"/>
              <a:gd name="connsiteY0" fmla="*/ 265379 h 266533"/>
              <a:gd name="connsiteX1" fmla="*/ 338336 w 338336"/>
              <a:gd name="connsiteY1" fmla="*/ 0 h 266533"/>
            </a:gdLst>
            <a:ahLst/>
            <a:cxnLst>
              <a:cxn ang="0">
                <a:pos x="connsiteX0" y="connsiteY0"/>
              </a:cxn>
              <a:cxn ang="0">
                <a:pos x="connsiteX1" y="connsiteY1"/>
              </a:cxn>
            </a:cxnLst>
            <a:rect l="l" t="t" r="r" b="b"/>
            <a:pathLst>
              <a:path w="338336" h="266533">
                <a:moveTo>
                  <a:pt x="0" y="265379"/>
                </a:moveTo>
                <a:cubicBezTo>
                  <a:pt x="253854" y="286337"/>
                  <a:pt x="82509" y="15255"/>
                  <a:pt x="338336" y="0"/>
                </a:cubicBezTo>
              </a:path>
            </a:pathLst>
          </a:custGeom>
          <a:ln>
            <a:solidFill>
              <a:schemeClr val="accent2">
                <a:lumMod val="75000"/>
              </a:schemeClr>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dirty="0"/>
          </a:p>
        </p:txBody>
      </p:sp>
      <p:sp>
        <p:nvSpPr>
          <p:cNvPr id="147" name="Forme libre : forme 30">
            <a:extLst>
              <a:ext uri="{FF2B5EF4-FFF2-40B4-BE49-F238E27FC236}">
                <a16:creationId xmlns:a16="http://schemas.microsoft.com/office/drawing/2014/main" id="{BB96BBBF-B343-4A1D-9BC3-A7C56477DACE}"/>
              </a:ext>
            </a:extLst>
          </p:cNvPr>
          <p:cNvSpPr/>
          <p:nvPr/>
        </p:nvSpPr>
        <p:spPr>
          <a:xfrm>
            <a:off x="1204862" y="3773936"/>
            <a:ext cx="236660" cy="262811"/>
          </a:xfrm>
          <a:custGeom>
            <a:avLst/>
            <a:gdLst>
              <a:gd name="connsiteX0" fmla="*/ 0 w 2369336"/>
              <a:gd name="connsiteY0" fmla="*/ 0 h 1667988"/>
              <a:gd name="connsiteX1" fmla="*/ 1317811 w 2369336"/>
              <a:gd name="connsiteY1" fmla="*/ 874059 h 1667988"/>
              <a:gd name="connsiteX2" fmla="*/ 2277035 w 2369336"/>
              <a:gd name="connsiteY2" fmla="*/ 1591236 h 1667988"/>
              <a:gd name="connsiteX3" fmla="*/ 2277035 w 2369336"/>
              <a:gd name="connsiteY3" fmla="*/ 1613647 h 1667988"/>
              <a:gd name="connsiteX0" fmla="*/ 0 w 1804560"/>
              <a:gd name="connsiteY0" fmla="*/ 0 h 2057953"/>
              <a:gd name="connsiteX1" fmla="*/ 753035 w 1804560"/>
              <a:gd name="connsiteY1" fmla="*/ 1264024 h 2057953"/>
              <a:gd name="connsiteX2" fmla="*/ 1712259 w 1804560"/>
              <a:gd name="connsiteY2" fmla="*/ 1981201 h 2057953"/>
              <a:gd name="connsiteX3" fmla="*/ 1712259 w 1804560"/>
              <a:gd name="connsiteY3" fmla="*/ 2003612 h 2057953"/>
              <a:gd name="connsiteX0" fmla="*/ 0 w 1971065"/>
              <a:gd name="connsiteY0" fmla="*/ 0 h 2342474"/>
              <a:gd name="connsiteX1" fmla="*/ 753035 w 1971065"/>
              <a:gd name="connsiteY1" fmla="*/ 1264024 h 2342474"/>
              <a:gd name="connsiteX2" fmla="*/ 1712259 w 1971065"/>
              <a:gd name="connsiteY2" fmla="*/ 1981201 h 2342474"/>
              <a:gd name="connsiteX3" fmla="*/ 1945342 w 1971065"/>
              <a:gd name="connsiteY3" fmla="*/ 2335307 h 2342474"/>
              <a:gd name="connsiteX0" fmla="*/ 0 w 1712259"/>
              <a:gd name="connsiteY0" fmla="*/ 0 h 1981201"/>
              <a:gd name="connsiteX1" fmla="*/ 753035 w 1712259"/>
              <a:gd name="connsiteY1" fmla="*/ 1264024 h 1981201"/>
              <a:gd name="connsiteX2" fmla="*/ 1712259 w 1712259"/>
              <a:gd name="connsiteY2" fmla="*/ 1981201 h 1981201"/>
              <a:gd name="connsiteX0" fmla="*/ 0 w 1671918"/>
              <a:gd name="connsiteY0" fmla="*/ 0 h 1990166"/>
              <a:gd name="connsiteX1" fmla="*/ 753035 w 1671918"/>
              <a:gd name="connsiteY1" fmla="*/ 126402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1671918"/>
              <a:gd name="connsiteY0" fmla="*/ 0 h 1990166"/>
              <a:gd name="connsiteX1" fmla="*/ 1286435 w 1671918"/>
              <a:gd name="connsiteY1" fmla="*/ 900954 h 1990166"/>
              <a:gd name="connsiteX2" fmla="*/ 1671918 w 1671918"/>
              <a:gd name="connsiteY2" fmla="*/ 1990166 h 1990166"/>
              <a:gd name="connsiteX0" fmla="*/ 0 w 2029471"/>
              <a:gd name="connsiteY0" fmla="*/ 1658687 h 1686962"/>
              <a:gd name="connsiteX1" fmla="*/ 1643988 w 2029471"/>
              <a:gd name="connsiteY1" fmla="*/ 33318 h 1686962"/>
              <a:gd name="connsiteX2" fmla="*/ 2029471 w 2029471"/>
              <a:gd name="connsiteY2" fmla="*/ 1122530 h 1686962"/>
              <a:gd name="connsiteX0" fmla="*/ 0 w 2310824"/>
              <a:gd name="connsiteY0" fmla="*/ 1658687 h 1686962"/>
              <a:gd name="connsiteX1" fmla="*/ 1643988 w 2310824"/>
              <a:gd name="connsiteY1" fmla="*/ 33318 h 1686962"/>
              <a:gd name="connsiteX2" fmla="*/ 2310824 w 2310824"/>
              <a:gd name="connsiteY2" fmla="*/ 1462499 h 1686962"/>
              <a:gd name="connsiteX0" fmla="*/ 0 w 2310824"/>
              <a:gd name="connsiteY0" fmla="*/ 196188 h 196188"/>
              <a:gd name="connsiteX1" fmla="*/ 2310824 w 2310824"/>
              <a:gd name="connsiteY1" fmla="*/ 0 h 196188"/>
              <a:gd name="connsiteX0" fmla="*/ 0 w 1085763"/>
              <a:gd name="connsiteY0" fmla="*/ 0 h 284459"/>
              <a:gd name="connsiteX1" fmla="*/ 1085763 w 1085763"/>
              <a:gd name="connsiteY1" fmla="*/ 284459 h 284459"/>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1384701"/>
              <a:gd name="connsiteY0" fmla="*/ 0 h 296182"/>
              <a:gd name="connsiteX1" fmla="*/ 1384701 w 1384701"/>
              <a:gd name="connsiteY1" fmla="*/ 296182 h 296182"/>
              <a:gd name="connsiteX0" fmla="*/ 0 w 2029470"/>
              <a:gd name="connsiteY0" fmla="*/ 96542 h 96542"/>
              <a:gd name="connsiteX1" fmla="*/ 2029470 w 2029470"/>
              <a:gd name="connsiteY1" fmla="*/ 0 h 96542"/>
              <a:gd name="connsiteX0" fmla="*/ 0 w 2029470"/>
              <a:gd name="connsiteY0" fmla="*/ 276961 h 276961"/>
              <a:gd name="connsiteX1" fmla="*/ 2029470 w 2029470"/>
              <a:gd name="connsiteY1" fmla="*/ 180419 h 276961"/>
              <a:gd name="connsiteX0" fmla="*/ 0 w 2029470"/>
              <a:gd name="connsiteY0" fmla="*/ 191394 h 432596"/>
              <a:gd name="connsiteX1" fmla="*/ 2029470 w 2029470"/>
              <a:gd name="connsiteY1" fmla="*/ 94852 h 432596"/>
              <a:gd name="connsiteX0" fmla="*/ 0 w 2029470"/>
              <a:gd name="connsiteY0" fmla="*/ 96542 h 466142"/>
              <a:gd name="connsiteX1" fmla="*/ 2029470 w 2029470"/>
              <a:gd name="connsiteY1" fmla="*/ 0 h 466142"/>
              <a:gd name="connsiteX0" fmla="*/ 0 w 1249885"/>
              <a:gd name="connsiteY0" fmla="*/ 0 h 579595"/>
              <a:gd name="connsiteX1" fmla="*/ 1249885 w 1249885"/>
              <a:gd name="connsiteY1" fmla="*/ 384109 h 579595"/>
              <a:gd name="connsiteX0" fmla="*/ 0 w 1249885"/>
              <a:gd name="connsiteY0" fmla="*/ 0 h 468210"/>
              <a:gd name="connsiteX1" fmla="*/ 1249885 w 1249885"/>
              <a:gd name="connsiteY1" fmla="*/ 384109 h 468210"/>
              <a:gd name="connsiteX0" fmla="*/ 0 w 1249885"/>
              <a:gd name="connsiteY0" fmla="*/ 0 h 398416"/>
              <a:gd name="connsiteX1" fmla="*/ 1249885 w 1249885"/>
              <a:gd name="connsiteY1" fmla="*/ 384109 h 398416"/>
              <a:gd name="connsiteX0" fmla="*/ 0 w 1249885"/>
              <a:gd name="connsiteY0" fmla="*/ 0 h 389093"/>
              <a:gd name="connsiteX1" fmla="*/ 1249885 w 1249885"/>
              <a:gd name="connsiteY1" fmla="*/ 384109 h 389093"/>
              <a:gd name="connsiteX0" fmla="*/ 21039 w 177064"/>
              <a:gd name="connsiteY0" fmla="*/ 0 h 1308020"/>
              <a:gd name="connsiteX1" fmla="*/ 177064 w 177064"/>
              <a:gd name="connsiteY1" fmla="*/ 1307064 h 1308020"/>
              <a:gd name="connsiteX0" fmla="*/ 0 w 326503"/>
              <a:gd name="connsiteY0" fmla="*/ 0 h 1307064"/>
              <a:gd name="connsiteX1" fmla="*/ 156025 w 326503"/>
              <a:gd name="connsiteY1" fmla="*/ 1307064 h 1307064"/>
              <a:gd name="connsiteX0" fmla="*/ 0 w 291123"/>
              <a:gd name="connsiteY0" fmla="*/ 0 h 714549"/>
              <a:gd name="connsiteX1" fmla="*/ 87659 w 291123"/>
              <a:gd name="connsiteY1" fmla="*/ 714549 h 714549"/>
              <a:gd name="connsiteX0" fmla="*/ 0 w 237706"/>
              <a:gd name="connsiteY0" fmla="*/ 0 h 714549"/>
              <a:gd name="connsiteX1" fmla="*/ 87659 w 237706"/>
              <a:gd name="connsiteY1" fmla="*/ 714549 h 714549"/>
              <a:gd name="connsiteX0" fmla="*/ 0 w 138184"/>
              <a:gd name="connsiteY0" fmla="*/ 0 h 714549"/>
              <a:gd name="connsiteX1" fmla="*/ 87659 w 138184"/>
              <a:gd name="connsiteY1" fmla="*/ 714549 h 714549"/>
              <a:gd name="connsiteX0" fmla="*/ 14891 w 108363"/>
              <a:gd name="connsiteY0" fmla="*/ 0 h 623392"/>
              <a:gd name="connsiteX1" fmla="*/ 0 w 108363"/>
              <a:gd name="connsiteY1" fmla="*/ 623392 h 623392"/>
              <a:gd name="connsiteX0" fmla="*/ 14891 w 25236"/>
              <a:gd name="connsiteY0" fmla="*/ 0 h 623392"/>
              <a:gd name="connsiteX1" fmla="*/ 0 w 25236"/>
              <a:gd name="connsiteY1" fmla="*/ 623392 h 623392"/>
              <a:gd name="connsiteX0" fmla="*/ 35640 w 35640"/>
              <a:gd name="connsiteY0" fmla="*/ 0 h 623392"/>
              <a:gd name="connsiteX1" fmla="*/ 20749 w 35640"/>
              <a:gd name="connsiteY1" fmla="*/ 623392 h 623392"/>
              <a:gd name="connsiteX0" fmla="*/ 1444 w 487907"/>
              <a:gd name="connsiteY0" fmla="*/ 993653 h 1019761"/>
              <a:gd name="connsiteX1" fmla="*/ 487907 w 487907"/>
              <a:gd name="connsiteY1" fmla="*/ 33211 h 1019761"/>
              <a:gd name="connsiteX0" fmla="*/ 3409 w 489872"/>
              <a:gd name="connsiteY0" fmla="*/ 962837 h 992618"/>
              <a:gd name="connsiteX1" fmla="*/ 489872 w 489872"/>
              <a:gd name="connsiteY1" fmla="*/ 2395 h 992618"/>
              <a:gd name="connsiteX0" fmla="*/ 48814 w 227629"/>
              <a:gd name="connsiteY0" fmla="*/ 338368 h 391734"/>
              <a:gd name="connsiteX1" fmla="*/ 227629 w 227629"/>
              <a:gd name="connsiteY1" fmla="*/ 4623 h 391734"/>
              <a:gd name="connsiteX0" fmla="*/ 215847 w 394662"/>
              <a:gd name="connsiteY0" fmla="*/ 341859 h 341859"/>
              <a:gd name="connsiteX1" fmla="*/ 394662 w 394662"/>
              <a:gd name="connsiteY1" fmla="*/ 8114 h 341859"/>
              <a:gd name="connsiteX0" fmla="*/ -1 w 178814"/>
              <a:gd name="connsiteY0" fmla="*/ 340842 h 340842"/>
              <a:gd name="connsiteX1" fmla="*/ 178814 w 178814"/>
              <a:gd name="connsiteY1" fmla="*/ 7097 h 340842"/>
              <a:gd name="connsiteX0" fmla="*/ 0 w 178815"/>
              <a:gd name="connsiteY0" fmla="*/ 333869 h 333869"/>
              <a:gd name="connsiteX1" fmla="*/ 178815 w 178815"/>
              <a:gd name="connsiteY1" fmla="*/ 124 h 333869"/>
              <a:gd name="connsiteX0" fmla="*/ 0 w 178815"/>
              <a:gd name="connsiteY0" fmla="*/ 333912 h 333912"/>
              <a:gd name="connsiteX1" fmla="*/ 178815 w 178815"/>
              <a:gd name="connsiteY1" fmla="*/ 167 h 333912"/>
              <a:gd name="connsiteX0" fmla="*/ 0 w 212997"/>
              <a:gd name="connsiteY0" fmla="*/ 368076 h 368076"/>
              <a:gd name="connsiteX1" fmla="*/ 212997 w 212997"/>
              <a:gd name="connsiteY1" fmla="*/ 146 h 368076"/>
              <a:gd name="connsiteX0" fmla="*/ 0 w 212997"/>
              <a:gd name="connsiteY0" fmla="*/ 368037 h 368839"/>
              <a:gd name="connsiteX1" fmla="*/ 212997 w 212997"/>
              <a:gd name="connsiteY1" fmla="*/ 107 h 368839"/>
              <a:gd name="connsiteX0" fmla="*/ 0 w 395306"/>
              <a:gd name="connsiteY0" fmla="*/ 288301 h 289297"/>
              <a:gd name="connsiteX1" fmla="*/ 395306 w 395306"/>
              <a:gd name="connsiteY1" fmla="*/ 133 h 289297"/>
              <a:gd name="connsiteX0" fmla="*/ 0 w 395306"/>
              <a:gd name="connsiteY0" fmla="*/ 288168 h 289237"/>
              <a:gd name="connsiteX1" fmla="*/ 395306 w 395306"/>
              <a:gd name="connsiteY1" fmla="*/ 0 h 289237"/>
              <a:gd name="connsiteX0" fmla="*/ 0 w 611798"/>
              <a:gd name="connsiteY0" fmla="*/ 94461 h 97331"/>
              <a:gd name="connsiteX1" fmla="*/ 611798 w 611798"/>
              <a:gd name="connsiteY1" fmla="*/ 0 h 97331"/>
              <a:gd name="connsiteX0" fmla="*/ 0 w 349728"/>
              <a:gd name="connsiteY0" fmla="*/ -1 h 430091"/>
              <a:gd name="connsiteX1" fmla="*/ 349728 w 349728"/>
              <a:gd name="connsiteY1" fmla="*/ 429690 h 430091"/>
              <a:gd name="connsiteX0" fmla="*/ 0 w 315544"/>
              <a:gd name="connsiteY0" fmla="*/ 0 h 350420"/>
              <a:gd name="connsiteX1" fmla="*/ 315544 w 315544"/>
              <a:gd name="connsiteY1" fmla="*/ 349929 h 350420"/>
            </a:gdLst>
            <a:ahLst/>
            <a:cxnLst>
              <a:cxn ang="0">
                <a:pos x="connsiteX0" y="connsiteY0"/>
              </a:cxn>
              <a:cxn ang="0">
                <a:pos x="connsiteX1" y="connsiteY1"/>
              </a:cxn>
            </a:cxnLst>
            <a:rect l="l" t="t" r="r" b="b"/>
            <a:pathLst>
              <a:path w="315544" h="350420">
                <a:moveTo>
                  <a:pt x="0" y="0"/>
                </a:moveTo>
                <a:cubicBezTo>
                  <a:pt x="253854" y="20958"/>
                  <a:pt x="59717" y="365184"/>
                  <a:pt x="315544" y="349929"/>
                </a:cubicBezTo>
              </a:path>
            </a:pathLst>
          </a:custGeom>
          <a:ln>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cxnSp>
        <p:nvCxnSpPr>
          <p:cNvPr id="148" name="Connecteur droit 147">
            <a:extLst>
              <a:ext uri="{FF2B5EF4-FFF2-40B4-BE49-F238E27FC236}">
                <a16:creationId xmlns:a16="http://schemas.microsoft.com/office/drawing/2014/main" id="{402AC8FF-8EB6-E54B-B87E-1B5C66F50B6A}"/>
              </a:ext>
            </a:extLst>
          </p:cNvPr>
          <p:cNvCxnSpPr>
            <a:cxnSpLocks/>
            <a:endCxn id="97" idx="0"/>
          </p:cNvCxnSpPr>
          <p:nvPr/>
        </p:nvCxnSpPr>
        <p:spPr>
          <a:xfrm>
            <a:off x="2546940" y="3193052"/>
            <a:ext cx="0" cy="186639"/>
          </a:xfrm>
          <a:prstGeom prst="line">
            <a:avLst/>
          </a:prstGeom>
          <a:ln w="127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9" name="Connecteur droit 148">
            <a:extLst>
              <a:ext uri="{FF2B5EF4-FFF2-40B4-BE49-F238E27FC236}">
                <a16:creationId xmlns:a16="http://schemas.microsoft.com/office/drawing/2014/main" id="{402AC8FF-8EB6-E54B-B87E-1B5C66F50B6A}"/>
              </a:ext>
            </a:extLst>
          </p:cNvPr>
          <p:cNvCxnSpPr>
            <a:cxnSpLocks/>
            <a:endCxn id="107" idx="0"/>
          </p:cNvCxnSpPr>
          <p:nvPr/>
        </p:nvCxnSpPr>
        <p:spPr>
          <a:xfrm>
            <a:off x="3439317" y="3193052"/>
            <a:ext cx="0" cy="186639"/>
          </a:xfrm>
          <a:prstGeom prst="line">
            <a:avLst/>
          </a:prstGeom>
          <a:ln w="127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8" name="Rectangle 137">
            <a:extLst>
              <a:ext uri="{FF2B5EF4-FFF2-40B4-BE49-F238E27FC236}">
                <a16:creationId xmlns:a16="http://schemas.microsoft.com/office/drawing/2014/main" id="{9E7BC8D0-27CB-4C45-8AA8-E91FCFE06D56}"/>
              </a:ext>
            </a:extLst>
          </p:cNvPr>
          <p:cNvSpPr/>
          <p:nvPr/>
        </p:nvSpPr>
        <p:spPr>
          <a:xfrm>
            <a:off x="6028036" y="3382896"/>
            <a:ext cx="313961" cy="333852"/>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800" dirty="0"/>
              <a:t>E3C</a:t>
            </a:r>
          </a:p>
        </p:txBody>
      </p:sp>
      <p:cxnSp>
        <p:nvCxnSpPr>
          <p:cNvPr id="150" name="Connecteur droit 149">
            <a:extLst>
              <a:ext uri="{FF2B5EF4-FFF2-40B4-BE49-F238E27FC236}">
                <a16:creationId xmlns:a16="http://schemas.microsoft.com/office/drawing/2014/main" id="{402AC8FF-8EB6-E54B-B87E-1B5C66F50B6A}"/>
              </a:ext>
            </a:extLst>
          </p:cNvPr>
          <p:cNvCxnSpPr>
            <a:cxnSpLocks/>
          </p:cNvCxnSpPr>
          <p:nvPr/>
        </p:nvCxnSpPr>
        <p:spPr>
          <a:xfrm>
            <a:off x="2546940" y="3193052"/>
            <a:ext cx="3623071" cy="0"/>
          </a:xfrm>
          <a:prstGeom prst="line">
            <a:avLst/>
          </a:prstGeom>
          <a:ln w="127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1" name="Connecteur droit 150">
            <a:extLst>
              <a:ext uri="{FF2B5EF4-FFF2-40B4-BE49-F238E27FC236}">
                <a16:creationId xmlns:a16="http://schemas.microsoft.com/office/drawing/2014/main" id="{402AC8FF-8EB6-E54B-B87E-1B5C66F50B6A}"/>
              </a:ext>
            </a:extLst>
          </p:cNvPr>
          <p:cNvCxnSpPr>
            <a:cxnSpLocks/>
          </p:cNvCxnSpPr>
          <p:nvPr/>
        </p:nvCxnSpPr>
        <p:spPr>
          <a:xfrm>
            <a:off x="3581640" y="4411467"/>
            <a:ext cx="0" cy="963833"/>
          </a:xfrm>
          <a:prstGeom prst="line">
            <a:avLst/>
          </a:prstGeom>
          <a:ln w="127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2" name="Connecteur droit 151">
            <a:extLst>
              <a:ext uri="{FF2B5EF4-FFF2-40B4-BE49-F238E27FC236}">
                <a16:creationId xmlns:a16="http://schemas.microsoft.com/office/drawing/2014/main" id="{402AC8FF-8EB6-E54B-B87E-1B5C66F50B6A}"/>
              </a:ext>
            </a:extLst>
          </p:cNvPr>
          <p:cNvCxnSpPr>
            <a:cxnSpLocks/>
          </p:cNvCxnSpPr>
          <p:nvPr/>
        </p:nvCxnSpPr>
        <p:spPr>
          <a:xfrm>
            <a:off x="6392859" y="4700016"/>
            <a:ext cx="0" cy="652393"/>
          </a:xfrm>
          <a:prstGeom prst="line">
            <a:avLst/>
          </a:prstGeom>
          <a:ln w="127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6825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479FE82-E4D5-404A-B118-B4904E3DA63C}"/>
              </a:ext>
            </a:extLst>
          </p:cNvPr>
          <p:cNvSpPr/>
          <p:nvPr/>
        </p:nvSpPr>
        <p:spPr>
          <a:xfrm>
            <a:off x="1149928" y="363653"/>
            <a:ext cx="3458585" cy="360064"/>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sp>
        <p:nvSpPr>
          <p:cNvPr id="14" name="Rectangle 13">
            <a:extLst>
              <a:ext uri="{FF2B5EF4-FFF2-40B4-BE49-F238E27FC236}">
                <a16:creationId xmlns:a16="http://schemas.microsoft.com/office/drawing/2014/main" id="{209A1FCE-0B25-3B46-BD99-4B5EC44FDAED}"/>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5" name="Rectangle 14">
            <a:extLst>
              <a:ext uri="{FF2B5EF4-FFF2-40B4-BE49-F238E27FC236}">
                <a16:creationId xmlns:a16="http://schemas.microsoft.com/office/drawing/2014/main" id="{FA08C145-51AD-1D4B-BA65-D20A7D0396BC}"/>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6" name="Rectangle 15">
            <a:extLst>
              <a:ext uri="{FF2B5EF4-FFF2-40B4-BE49-F238E27FC236}">
                <a16:creationId xmlns:a16="http://schemas.microsoft.com/office/drawing/2014/main" id="{67CD8EE0-C41F-2E44-A535-A60DBA5EAAE3}"/>
              </a:ext>
            </a:extLst>
          </p:cNvPr>
          <p:cNvSpPr/>
          <p:nvPr/>
        </p:nvSpPr>
        <p:spPr>
          <a:xfrm>
            <a:off x="1149928" y="367178"/>
            <a:ext cx="2494850" cy="369332"/>
          </a:xfrm>
          <a:prstGeom prst="rect">
            <a:avLst/>
          </a:prstGeom>
        </p:spPr>
        <p:txBody>
          <a:bodyPr wrap="none">
            <a:spAutoFit/>
          </a:bodyPr>
          <a:lstStyle/>
          <a:p>
            <a:r>
              <a:rPr lang="fr-FR" dirty="0"/>
              <a:t>Les modalités d’examen</a:t>
            </a:r>
          </a:p>
        </p:txBody>
      </p:sp>
      <p:pic>
        <p:nvPicPr>
          <p:cNvPr id="98" name="Image 9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99843" y="44371"/>
            <a:ext cx="699190" cy="679346"/>
          </a:xfrm>
          <a:prstGeom prst="rect">
            <a:avLst/>
          </a:prstGeom>
        </p:spPr>
      </p:pic>
      <p:sp>
        <p:nvSpPr>
          <p:cNvPr id="66" name="Rectangle 65">
            <a:extLst>
              <a:ext uri="{FF2B5EF4-FFF2-40B4-BE49-F238E27FC236}">
                <a16:creationId xmlns:a16="http://schemas.microsoft.com/office/drawing/2014/main" id="{3DD91DF0-AC80-3545-95C9-F015DB158444}"/>
              </a:ext>
            </a:extLst>
          </p:cNvPr>
          <p:cNvSpPr/>
          <p:nvPr/>
        </p:nvSpPr>
        <p:spPr>
          <a:xfrm>
            <a:off x="4075539" y="856515"/>
            <a:ext cx="288000"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67" name="Rectangle 66">
            <a:extLst>
              <a:ext uri="{FF2B5EF4-FFF2-40B4-BE49-F238E27FC236}">
                <a16:creationId xmlns:a16="http://schemas.microsoft.com/office/drawing/2014/main" id="{7A9AFCC8-9C94-824E-B6D6-3C6B6B05CA32}"/>
              </a:ext>
            </a:extLst>
          </p:cNvPr>
          <p:cNvSpPr/>
          <p:nvPr/>
        </p:nvSpPr>
        <p:spPr>
          <a:xfrm>
            <a:off x="3643121" y="856515"/>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68" name="Rectangle 67">
            <a:extLst>
              <a:ext uri="{FF2B5EF4-FFF2-40B4-BE49-F238E27FC236}">
                <a16:creationId xmlns:a16="http://schemas.microsoft.com/office/drawing/2014/main" id="{4E34E7BB-45AB-D74B-AFCF-738D998B44CE}"/>
              </a:ext>
            </a:extLst>
          </p:cNvPr>
          <p:cNvSpPr/>
          <p:nvPr/>
        </p:nvSpPr>
        <p:spPr>
          <a:xfrm>
            <a:off x="0" y="854073"/>
            <a:ext cx="354012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solidFill>
                  <a:schemeClr val="tx1"/>
                </a:solidFill>
              </a:rPr>
              <a:t>Comparaison 2011/2021</a:t>
            </a:r>
          </a:p>
        </p:txBody>
      </p:sp>
      <p:graphicFrame>
        <p:nvGraphicFramePr>
          <p:cNvPr id="62" name="Graphique 61">
            <a:extLst>
              <a:ext uri="{FF2B5EF4-FFF2-40B4-BE49-F238E27FC236}">
                <a16:creationId xmlns:a16="http://schemas.microsoft.com/office/drawing/2014/main" id="{EE1713AA-BE2E-E54C-ADAB-5A98A9D28C04}"/>
              </a:ext>
            </a:extLst>
          </p:cNvPr>
          <p:cNvGraphicFramePr>
            <a:graphicFrameLocks/>
          </p:cNvGraphicFramePr>
          <p:nvPr>
            <p:extLst>
              <p:ext uri="{D42A27DB-BD31-4B8C-83A1-F6EECF244321}">
                <p14:modId xmlns:p14="http://schemas.microsoft.com/office/powerpoint/2010/main" val="3568196248"/>
              </p:ext>
            </p:extLst>
          </p:nvPr>
        </p:nvGraphicFramePr>
        <p:xfrm>
          <a:off x="1446931" y="3635543"/>
          <a:ext cx="6323163" cy="30936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au 2">
            <a:extLst>
              <a:ext uri="{FF2B5EF4-FFF2-40B4-BE49-F238E27FC236}">
                <a16:creationId xmlns:a16="http://schemas.microsoft.com/office/drawing/2014/main" id="{868500E9-6893-9B41-9183-62103C016ACB}"/>
              </a:ext>
            </a:extLst>
          </p:cNvPr>
          <p:cNvGraphicFramePr>
            <a:graphicFrameLocks noGrp="1"/>
          </p:cNvGraphicFramePr>
          <p:nvPr>
            <p:extLst>
              <p:ext uri="{D42A27DB-BD31-4B8C-83A1-F6EECF244321}">
                <p14:modId xmlns:p14="http://schemas.microsoft.com/office/powerpoint/2010/main" val="50170881"/>
              </p:ext>
            </p:extLst>
          </p:nvPr>
        </p:nvGraphicFramePr>
        <p:xfrm>
          <a:off x="2103417" y="1272429"/>
          <a:ext cx="4686300" cy="2235200"/>
        </p:xfrm>
        <a:graphic>
          <a:graphicData uri="http://schemas.openxmlformats.org/drawingml/2006/table">
            <a:tbl>
              <a:tblPr>
                <a:tableStyleId>{5C22544A-7EE6-4342-B048-85BDC9FD1C3A}</a:tableStyleId>
              </a:tblPr>
              <a:tblGrid>
                <a:gridCol w="1967676">
                  <a:extLst>
                    <a:ext uri="{9D8B030D-6E8A-4147-A177-3AD203B41FA5}">
                      <a16:colId xmlns:a16="http://schemas.microsoft.com/office/drawing/2014/main" val="2056713084"/>
                    </a:ext>
                  </a:extLst>
                </a:gridCol>
                <a:gridCol w="826994">
                  <a:extLst>
                    <a:ext uri="{9D8B030D-6E8A-4147-A177-3AD203B41FA5}">
                      <a16:colId xmlns:a16="http://schemas.microsoft.com/office/drawing/2014/main" val="1943114549"/>
                    </a:ext>
                  </a:extLst>
                </a:gridCol>
                <a:gridCol w="826994">
                  <a:extLst>
                    <a:ext uri="{9D8B030D-6E8A-4147-A177-3AD203B41FA5}">
                      <a16:colId xmlns:a16="http://schemas.microsoft.com/office/drawing/2014/main" val="234361180"/>
                    </a:ext>
                  </a:extLst>
                </a:gridCol>
                <a:gridCol w="1064636">
                  <a:extLst>
                    <a:ext uri="{9D8B030D-6E8A-4147-A177-3AD203B41FA5}">
                      <a16:colId xmlns:a16="http://schemas.microsoft.com/office/drawing/2014/main" val="1832073801"/>
                    </a:ext>
                  </a:extLst>
                </a:gridCol>
              </a:tblGrid>
              <a:tr h="203200">
                <a:tc>
                  <a:txBody>
                    <a:bodyPr/>
                    <a:lstStyle/>
                    <a:p>
                      <a:pPr algn="ctr"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fr-FR" sz="1200" u="none" strike="noStrike" dirty="0">
                          <a:effectLst/>
                        </a:rPr>
                        <a:t>avant 2011</a:t>
                      </a:r>
                      <a:endParaRPr lang="fr-FR"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hMerge="1">
                  <a:txBody>
                    <a:bodyPr/>
                    <a:lstStyle/>
                    <a:p>
                      <a:endParaRPr lang="fr-FR"/>
                    </a:p>
                  </a:txBody>
                  <a:tcPr/>
                </a:tc>
                <a:tc>
                  <a:txBody>
                    <a:bodyPr/>
                    <a:lstStyle/>
                    <a:p>
                      <a:pPr algn="ctr" fontAlgn="b"/>
                      <a:r>
                        <a:rPr lang="fr-FR" sz="1200" u="none" strike="noStrike" dirty="0">
                          <a:effectLst/>
                        </a:rPr>
                        <a:t>à partir de 2021</a:t>
                      </a:r>
                      <a:endParaRPr lang="fr-FR"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54000"/>
                      </a:srgbClr>
                    </a:solidFill>
                  </a:tcPr>
                </a:tc>
                <a:extLst>
                  <a:ext uri="{0D108BD9-81ED-4DB2-BD59-A6C34878D82A}">
                    <a16:rowId xmlns:a16="http://schemas.microsoft.com/office/drawing/2014/main" val="3001484670"/>
                  </a:ext>
                </a:extLst>
              </a:tr>
              <a:tr h="203200">
                <a:tc>
                  <a:txBody>
                    <a:bodyPr/>
                    <a:lstStyle/>
                    <a:p>
                      <a:pPr algn="ctr"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dirty="0" err="1">
                          <a:effectLst/>
                        </a:rPr>
                        <a:t>coef</a:t>
                      </a:r>
                      <a:endParaRPr lang="fr-FR"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dirty="0">
                          <a:effectLst/>
                        </a:rPr>
                        <a:t>%</a:t>
                      </a:r>
                      <a:endParaRPr lang="fr-FR"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a:effectLst/>
                        </a:rPr>
                        <a:t>%</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54000"/>
                      </a:srgbClr>
                    </a:solidFill>
                  </a:tcPr>
                </a:tc>
                <a:extLst>
                  <a:ext uri="{0D108BD9-81ED-4DB2-BD59-A6C34878D82A}">
                    <a16:rowId xmlns:a16="http://schemas.microsoft.com/office/drawing/2014/main" val="1737477308"/>
                  </a:ext>
                </a:extLst>
              </a:tr>
              <a:tr h="203200">
                <a:tc>
                  <a:txBody>
                    <a:bodyPr/>
                    <a:lstStyle/>
                    <a:p>
                      <a:pPr algn="ctr" fontAlgn="ctr"/>
                      <a:r>
                        <a:rPr lang="fr-FR" sz="1200" u="none" strike="noStrike" dirty="0" err="1">
                          <a:effectLst/>
                        </a:rPr>
                        <a:t>Francais</a:t>
                      </a:r>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u="none" strike="noStrike">
                          <a:effectLst/>
                        </a:rPr>
                        <a:t>4</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dirty="0">
                          <a:effectLst/>
                        </a:rPr>
                        <a:t>9,1%</a:t>
                      </a:r>
                      <a:endParaRPr lang="fr-FR"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a:effectLst/>
                        </a:rPr>
                        <a:t>10,5%</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54000"/>
                      </a:srgbClr>
                    </a:solidFill>
                  </a:tcPr>
                </a:tc>
                <a:extLst>
                  <a:ext uri="{0D108BD9-81ED-4DB2-BD59-A6C34878D82A}">
                    <a16:rowId xmlns:a16="http://schemas.microsoft.com/office/drawing/2014/main" val="1951129417"/>
                  </a:ext>
                </a:extLst>
              </a:tr>
              <a:tr h="203200">
                <a:tc>
                  <a:txBody>
                    <a:bodyPr/>
                    <a:lstStyle/>
                    <a:p>
                      <a:pPr algn="ctr" fontAlgn="ctr"/>
                      <a:r>
                        <a:rPr lang="fr-FR" sz="1200" u="none" strike="noStrike">
                          <a:effectLst/>
                        </a:rPr>
                        <a:t>Philosophie</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u="none" strike="noStrike">
                          <a:effectLst/>
                        </a:rPr>
                        <a:t>2</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dirty="0">
                          <a:effectLst/>
                        </a:rPr>
                        <a:t>4,5%</a:t>
                      </a:r>
                      <a:endParaRPr lang="fr-FR"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a:effectLst/>
                        </a:rPr>
                        <a:t>4,6%</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54000"/>
                      </a:srgbClr>
                    </a:solidFill>
                  </a:tcPr>
                </a:tc>
                <a:extLst>
                  <a:ext uri="{0D108BD9-81ED-4DB2-BD59-A6C34878D82A}">
                    <a16:rowId xmlns:a16="http://schemas.microsoft.com/office/drawing/2014/main" val="480323905"/>
                  </a:ext>
                </a:extLst>
              </a:tr>
              <a:tr h="203200">
                <a:tc>
                  <a:txBody>
                    <a:bodyPr/>
                    <a:lstStyle/>
                    <a:p>
                      <a:pPr algn="ctr" fontAlgn="ctr"/>
                      <a:r>
                        <a:rPr lang="fr-FR" sz="1200" u="none" strike="noStrike">
                          <a:effectLst/>
                        </a:rPr>
                        <a:t>Histoire-géographie + EMC</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u="none" strike="noStrike">
                          <a:effectLst/>
                        </a:rPr>
                        <a:t>2</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a:effectLst/>
                        </a:rPr>
                        <a:t>4,5%</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a:effectLst/>
                        </a:rPr>
                        <a:t>7,1%</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54000"/>
                      </a:srgbClr>
                    </a:solidFill>
                  </a:tcPr>
                </a:tc>
                <a:extLst>
                  <a:ext uri="{0D108BD9-81ED-4DB2-BD59-A6C34878D82A}">
                    <a16:rowId xmlns:a16="http://schemas.microsoft.com/office/drawing/2014/main" val="2775225322"/>
                  </a:ext>
                </a:extLst>
              </a:tr>
              <a:tr h="203200">
                <a:tc>
                  <a:txBody>
                    <a:bodyPr/>
                    <a:lstStyle/>
                    <a:p>
                      <a:pPr algn="ctr" fontAlgn="ctr"/>
                      <a:r>
                        <a:rPr lang="fr-FR" sz="1200" u="none" strike="noStrike">
                          <a:effectLst/>
                        </a:rPr>
                        <a:t>LVA+LVB</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u="none" strike="noStrike">
                          <a:effectLst/>
                        </a:rPr>
                        <a:t>6</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dirty="0">
                          <a:effectLst/>
                        </a:rPr>
                        <a:t>13,6%</a:t>
                      </a:r>
                      <a:endParaRPr lang="fr-FR"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a:effectLst/>
                        </a:rPr>
                        <a:t>12,1%</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54000"/>
                      </a:srgbClr>
                    </a:solidFill>
                  </a:tcPr>
                </a:tc>
                <a:extLst>
                  <a:ext uri="{0D108BD9-81ED-4DB2-BD59-A6C34878D82A}">
                    <a16:rowId xmlns:a16="http://schemas.microsoft.com/office/drawing/2014/main" val="808103627"/>
                  </a:ext>
                </a:extLst>
              </a:tr>
              <a:tr h="203200">
                <a:tc>
                  <a:txBody>
                    <a:bodyPr/>
                    <a:lstStyle/>
                    <a:p>
                      <a:pPr algn="ctr" fontAlgn="ctr"/>
                      <a:r>
                        <a:rPr lang="fr-FR" sz="1200" u="none" strike="noStrike">
                          <a:effectLst/>
                        </a:rPr>
                        <a:t>EPS</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u="none" strike="noStrike">
                          <a:effectLst/>
                        </a:rPr>
                        <a:t>2</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a:effectLst/>
                        </a:rPr>
                        <a:t>4,5%</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a:effectLst/>
                        </a:rPr>
                        <a:t>6,1%</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54000"/>
                      </a:srgbClr>
                    </a:solidFill>
                  </a:tcPr>
                </a:tc>
                <a:extLst>
                  <a:ext uri="{0D108BD9-81ED-4DB2-BD59-A6C34878D82A}">
                    <a16:rowId xmlns:a16="http://schemas.microsoft.com/office/drawing/2014/main" val="165698731"/>
                  </a:ext>
                </a:extLst>
              </a:tr>
              <a:tr h="203200">
                <a:tc>
                  <a:txBody>
                    <a:bodyPr/>
                    <a:lstStyle/>
                    <a:p>
                      <a:pPr algn="ctr" fontAlgn="ctr"/>
                      <a:r>
                        <a:rPr lang="fr-FR" sz="1200" u="none" strike="noStrike">
                          <a:effectLst/>
                        </a:rPr>
                        <a:t>Math. + PC</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u="none" strike="noStrike">
                          <a:effectLst/>
                        </a:rPr>
                        <a:t>8</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a:effectLst/>
                        </a:rPr>
                        <a:t>18,2%</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dirty="0">
                          <a:effectLst/>
                        </a:rPr>
                        <a:t>23,1%</a:t>
                      </a:r>
                      <a:endParaRPr lang="fr-FR"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54000"/>
                      </a:srgbClr>
                    </a:solidFill>
                  </a:tcPr>
                </a:tc>
                <a:extLst>
                  <a:ext uri="{0D108BD9-81ED-4DB2-BD59-A6C34878D82A}">
                    <a16:rowId xmlns:a16="http://schemas.microsoft.com/office/drawing/2014/main" val="3772607102"/>
                  </a:ext>
                </a:extLst>
              </a:tr>
              <a:tr h="203200">
                <a:tc>
                  <a:txBody>
                    <a:bodyPr/>
                    <a:lstStyle/>
                    <a:p>
                      <a:pPr algn="ctr" fontAlgn="ctr"/>
                      <a:r>
                        <a:rPr lang="fr-FR" sz="1200" u="none" strike="noStrike">
                          <a:effectLst/>
                        </a:rPr>
                        <a:t>STI</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u="none" strike="noStrike">
                          <a:effectLst/>
                        </a:rPr>
                        <a:t>8</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a:effectLst/>
                        </a:rPr>
                        <a:t>18,2%</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dirty="0">
                          <a:effectLst/>
                        </a:rPr>
                        <a:t>22,6%</a:t>
                      </a:r>
                      <a:endParaRPr lang="fr-FR"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54000"/>
                      </a:srgbClr>
                    </a:solidFill>
                  </a:tcPr>
                </a:tc>
                <a:extLst>
                  <a:ext uri="{0D108BD9-81ED-4DB2-BD59-A6C34878D82A}">
                    <a16:rowId xmlns:a16="http://schemas.microsoft.com/office/drawing/2014/main" val="2160727412"/>
                  </a:ext>
                </a:extLst>
              </a:tr>
              <a:tr h="203200">
                <a:tc>
                  <a:txBody>
                    <a:bodyPr/>
                    <a:lstStyle/>
                    <a:p>
                      <a:pPr algn="ctr" fontAlgn="ctr"/>
                      <a:r>
                        <a:rPr lang="fr-FR" sz="1200" u="none" strike="noStrike">
                          <a:effectLst/>
                        </a:rPr>
                        <a:t>STI projet/Grand oral</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u="none" strike="noStrike">
                          <a:effectLst/>
                        </a:rPr>
                        <a:t>12</a:t>
                      </a:r>
                      <a:endParaRPr lang="fr-FR"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a:effectLst/>
                        </a:rPr>
                        <a:t>27,3%</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dirty="0">
                          <a:effectLst/>
                        </a:rPr>
                        <a:t>14,0%</a:t>
                      </a:r>
                      <a:endParaRPr lang="fr-FR"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54000"/>
                      </a:srgbClr>
                    </a:solidFill>
                  </a:tcPr>
                </a:tc>
                <a:extLst>
                  <a:ext uri="{0D108BD9-81ED-4DB2-BD59-A6C34878D82A}">
                    <a16:rowId xmlns:a16="http://schemas.microsoft.com/office/drawing/2014/main" val="3965941520"/>
                  </a:ext>
                </a:extLst>
              </a:tr>
              <a:tr h="203200">
                <a:tc>
                  <a:txBody>
                    <a:bodyPr/>
                    <a:lstStyle/>
                    <a:p>
                      <a:pPr algn="ctr"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200" u="none" strike="noStrike">
                          <a:effectLst/>
                        </a:rPr>
                        <a:t>44</a:t>
                      </a:r>
                      <a:endParaRPr lang="fr-FR" sz="12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dirty="0">
                          <a:effectLst/>
                        </a:rPr>
                        <a:t>100%</a:t>
                      </a:r>
                      <a:endParaRPr lang="fr-FR"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52000"/>
                      </a:schemeClr>
                    </a:solidFill>
                  </a:tcPr>
                </a:tc>
                <a:tc>
                  <a:txBody>
                    <a:bodyPr/>
                    <a:lstStyle/>
                    <a:p>
                      <a:pPr algn="ctr" fontAlgn="b"/>
                      <a:r>
                        <a:rPr lang="fr-FR" sz="1200" u="none" strike="noStrike" dirty="0">
                          <a:effectLst/>
                        </a:rPr>
                        <a:t>100%</a:t>
                      </a:r>
                      <a:endParaRPr lang="fr-FR"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54000"/>
                      </a:srgbClr>
                    </a:solidFill>
                  </a:tcPr>
                </a:tc>
                <a:extLst>
                  <a:ext uri="{0D108BD9-81ED-4DB2-BD59-A6C34878D82A}">
                    <a16:rowId xmlns:a16="http://schemas.microsoft.com/office/drawing/2014/main" val="994702421"/>
                  </a:ext>
                </a:extLst>
              </a:tr>
            </a:tbl>
          </a:graphicData>
        </a:graphic>
      </p:graphicFrame>
    </p:spTree>
    <p:extLst>
      <p:ext uri="{BB962C8B-B14F-4D97-AF65-F5344CB8AC3E}">
        <p14:creationId xmlns:p14="http://schemas.microsoft.com/office/powerpoint/2010/main" val="2387700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E5EDCE-885D-3742-BB4E-275709A94ED5}"/>
              </a:ext>
            </a:extLst>
          </p:cNvPr>
          <p:cNvSpPr/>
          <p:nvPr/>
        </p:nvSpPr>
        <p:spPr>
          <a:xfrm>
            <a:off x="3125905" y="6445341"/>
            <a:ext cx="6018095"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fr-FR" dirty="0">
                <a:solidFill>
                  <a:srgbClr val="000000"/>
                </a:solidFill>
              </a:rPr>
              <a:t>Arrêté du 16 juillet 2018</a:t>
            </a:r>
          </a:p>
        </p:txBody>
      </p:sp>
      <p:sp>
        <p:nvSpPr>
          <p:cNvPr id="11" name="Rectangle 10">
            <a:extLst>
              <a:ext uri="{FF2B5EF4-FFF2-40B4-BE49-F238E27FC236}">
                <a16:creationId xmlns:a16="http://schemas.microsoft.com/office/drawing/2014/main" id="{8D89AFB3-2A21-484E-B204-F60F59940420}"/>
              </a:ext>
            </a:extLst>
          </p:cNvPr>
          <p:cNvSpPr/>
          <p:nvPr/>
        </p:nvSpPr>
        <p:spPr>
          <a:xfrm>
            <a:off x="5568325" y="367189"/>
            <a:ext cx="3494291" cy="669759"/>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sz="2000" b="1" i="1" dirty="0">
                <a:solidFill>
                  <a:schemeClr val="bg1"/>
                </a:solidFill>
                <a:latin typeface="Calibri" panose="020F0502020204030204" pitchFamily="34" charset="0"/>
                <a:ea typeface="Calibri" panose="020F0502020204030204" pitchFamily="34" charset="0"/>
                <a:cs typeface="ArialMT"/>
              </a:rPr>
              <a:t>Organisation de la classe de seconde</a:t>
            </a:r>
          </a:p>
        </p:txBody>
      </p:sp>
      <p:sp>
        <p:nvSpPr>
          <p:cNvPr id="12" name="Rectangle 11">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STI2D</a:t>
            </a:r>
          </a:p>
        </p:txBody>
      </p:sp>
      <p:sp>
        <p:nvSpPr>
          <p:cNvPr id="13" name="Rectangle 12">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Baccalauréat</a:t>
            </a:r>
          </a:p>
        </p:txBody>
      </p:sp>
      <p:sp>
        <p:nvSpPr>
          <p:cNvPr id="14" name="Rectangle 13">
            <a:extLst>
              <a:ext uri="{FF2B5EF4-FFF2-40B4-BE49-F238E27FC236}">
                <a16:creationId xmlns:a16="http://schemas.microsoft.com/office/drawing/2014/main" id="{05193CC9-1ACD-5043-B4C2-6944FCD946FE}"/>
              </a:ext>
            </a:extLst>
          </p:cNvPr>
          <p:cNvSpPr/>
          <p:nvPr/>
        </p:nvSpPr>
        <p:spPr>
          <a:xfrm>
            <a:off x="1149928" y="363655"/>
            <a:ext cx="4047360" cy="360062"/>
          </a:xfrm>
          <a:prstGeom prst="rect">
            <a:avLst/>
          </a:prstGeom>
          <a:solidFill>
            <a:schemeClr val="accent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chemeClr val="tx1"/>
                </a:solidFill>
              </a:rPr>
              <a:t>Réforme du lycée GT</a:t>
            </a:r>
          </a:p>
        </p:txBody>
      </p:sp>
      <p:sp>
        <p:nvSpPr>
          <p:cNvPr id="15" name="Rectangle 14">
            <a:extLst>
              <a:ext uri="{FF2B5EF4-FFF2-40B4-BE49-F238E27FC236}">
                <a16:creationId xmlns:a16="http://schemas.microsoft.com/office/drawing/2014/main" id="{FBB44C79-D56B-E849-A091-DCC5F3396F7C}"/>
              </a:ext>
            </a:extLst>
          </p:cNvPr>
          <p:cNvSpPr/>
          <p:nvPr/>
        </p:nvSpPr>
        <p:spPr>
          <a:xfrm>
            <a:off x="5286122" y="367188"/>
            <a:ext cx="282204" cy="669760"/>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16" name="Rectangle 15">
            <a:extLst>
              <a:ext uri="{FF2B5EF4-FFF2-40B4-BE49-F238E27FC236}">
                <a16:creationId xmlns:a16="http://schemas.microsoft.com/office/drawing/2014/main" id="{8D89AFB3-2A21-484E-B204-F60F59940420}"/>
              </a:ext>
            </a:extLst>
          </p:cNvPr>
          <p:cNvSpPr/>
          <p:nvPr/>
        </p:nvSpPr>
        <p:spPr>
          <a:xfrm>
            <a:off x="2261906" y="855243"/>
            <a:ext cx="288000" cy="288000"/>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7" name="Rectangle 16">
            <a:extLst>
              <a:ext uri="{FF2B5EF4-FFF2-40B4-BE49-F238E27FC236}">
                <a16:creationId xmlns:a16="http://schemas.microsoft.com/office/drawing/2014/main" id="{FB4608C7-81CA-B34D-A8A3-33F93E051265}"/>
              </a:ext>
            </a:extLst>
          </p:cNvPr>
          <p:cNvSpPr/>
          <p:nvPr/>
        </p:nvSpPr>
        <p:spPr>
          <a:xfrm>
            <a:off x="1829488" y="855243"/>
            <a:ext cx="288000" cy="288000"/>
          </a:xfrm>
          <a:prstGeom prst="rect">
            <a:avLst/>
          </a:prstGeom>
          <a:solidFill>
            <a:schemeClr val="tx1">
              <a:alpha val="2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18" name="Rectangle 17">
            <a:extLst>
              <a:ext uri="{FF2B5EF4-FFF2-40B4-BE49-F238E27FC236}">
                <a16:creationId xmlns:a16="http://schemas.microsoft.com/office/drawing/2014/main" id="{0430AE9A-F6EC-664D-91D7-CF921B9A4366}"/>
              </a:ext>
            </a:extLst>
          </p:cNvPr>
          <p:cNvSpPr/>
          <p:nvPr/>
        </p:nvSpPr>
        <p:spPr>
          <a:xfrm>
            <a:off x="1" y="854073"/>
            <a:ext cx="1685070" cy="288000"/>
          </a:xfrm>
          <a:prstGeom prst="rect">
            <a:avLst/>
          </a:prstGeom>
          <a:solidFill>
            <a:schemeClr val="tx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80975" indent="-180975">
              <a:buFont typeface="Arial" panose="020B0604020202020204" pitchFamily="34" charset="0"/>
              <a:buChar char="•"/>
            </a:pPr>
            <a:endParaRPr lang="fr-FR" dirty="0"/>
          </a:p>
        </p:txBody>
      </p:sp>
      <p:sp>
        <p:nvSpPr>
          <p:cNvPr id="20" name="Rectangle 19">
            <a:extLst>
              <a:ext uri="{FF2B5EF4-FFF2-40B4-BE49-F238E27FC236}">
                <a16:creationId xmlns:a16="http://schemas.microsoft.com/office/drawing/2014/main" id="{8D89AFB3-2A21-484E-B204-F60F59940420}"/>
              </a:ext>
            </a:extLst>
          </p:cNvPr>
          <p:cNvSpPr/>
          <p:nvPr/>
        </p:nvSpPr>
        <p:spPr>
          <a:xfrm>
            <a:off x="4353415" y="5218677"/>
            <a:ext cx="4688320" cy="116574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4138" indent="-84138">
              <a:buFont typeface="Arial" panose="020B0604020202020204" pitchFamily="34" charset="0"/>
              <a:buChar char="•"/>
            </a:pPr>
            <a:r>
              <a:rPr lang="fr-FR" sz="1600" dirty="0"/>
              <a:t>Enveloppe de 12 h par semaine et par division</a:t>
            </a:r>
          </a:p>
          <a:p>
            <a:pPr marL="84138" indent="-84138">
              <a:buFont typeface="Arial" panose="020B0604020202020204" pitchFamily="34" charset="0"/>
              <a:buChar char="•"/>
            </a:pPr>
            <a:r>
              <a:rPr lang="fr-FR" sz="1600" dirty="0"/>
              <a:t>Accompagnement personnalisé </a:t>
            </a:r>
          </a:p>
          <a:p>
            <a:pPr marL="84138" indent="-84138">
              <a:buFont typeface="Arial" panose="020B0604020202020204" pitchFamily="34" charset="0"/>
              <a:buChar char="•"/>
            </a:pPr>
            <a:r>
              <a:rPr lang="fr-FR" sz="1600" dirty="0"/>
              <a:t>Accompagnement au choix de l’orientation (54 h) </a:t>
            </a:r>
          </a:p>
          <a:p>
            <a:pPr marL="84138" indent="-84138">
              <a:buFont typeface="Arial" panose="020B0604020202020204" pitchFamily="34" charset="0"/>
              <a:buChar char="•"/>
            </a:pPr>
            <a:r>
              <a:rPr lang="fr-FR" sz="1600" dirty="0"/>
              <a:t>Heures de vie de classe </a:t>
            </a:r>
          </a:p>
        </p:txBody>
      </p:sp>
      <p:sp>
        <p:nvSpPr>
          <p:cNvPr id="21" name="Rectangle 20">
            <a:extLst>
              <a:ext uri="{FF2B5EF4-FFF2-40B4-BE49-F238E27FC236}">
                <a16:creationId xmlns:a16="http://schemas.microsoft.com/office/drawing/2014/main" id="{FBB44C79-D56B-E849-A091-DCC5F3396F7C}"/>
              </a:ext>
            </a:extLst>
          </p:cNvPr>
          <p:cNvSpPr/>
          <p:nvPr/>
        </p:nvSpPr>
        <p:spPr>
          <a:xfrm>
            <a:off x="4076613" y="5218677"/>
            <a:ext cx="282205" cy="1172892"/>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
        <p:nvSpPr>
          <p:cNvPr id="2" name="Rectangle 1"/>
          <p:cNvSpPr/>
          <p:nvPr/>
        </p:nvSpPr>
        <p:spPr>
          <a:xfrm>
            <a:off x="102265" y="4863139"/>
            <a:ext cx="439544" cy="707886"/>
          </a:xfrm>
          <a:prstGeom prst="rect">
            <a:avLst/>
          </a:prstGeom>
        </p:spPr>
        <p:txBody>
          <a:bodyPr wrap="none">
            <a:spAutoFit/>
          </a:bodyPr>
          <a:lstStyle/>
          <a:p>
            <a:r>
              <a:rPr lang="fr-FR" sz="4000" b="1" dirty="0">
                <a:solidFill>
                  <a:schemeClr val="bg1"/>
                </a:solidFill>
              </a:rPr>
              <a:t>+</a:t>
            </a:r>
          </a:p>
        </p:txBody>
      </p:sp>
      <p:sp>
        <p:nvSpPr>
          <p:cNvPr id="22" name="Rectangle 21">
            <a:extLst>
              <a:ext uri="{FF2B5EF4-FFF2-40B4-BE49-F238E27FC236}">
                <a16:creationId xmlns:a16="http://schemas.microsoft.com/office/drawing/2014/main" id="{FBB44C79-D56B-E849-A091-DCC5F3396F7C}"/>
              </a:ext>
            </a:extLst>
          </p:cNvPr>
          <p:cNvSpPr/>
          <p:nvPr/>
        </p:nvSpPr>
        <p:spPr>
          <a:xfrm>
            <a:off x="5715111" y="1503511"/>
            <a:ext cx="282205" cy="3534024"/>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nvGrpSpPr>
          <p:cNvPr id="8" name="Groupe 7">
            <a:extLst>
              <a:ext uri="{FF2B5EF4-FFF2-40B4-BE49-F238E27FC236}">
                <a16:creationId xmlns:a16="http://schemas.microsoft.com/office/drawing/2014/main" id="{D72B6220-2DA5-9548-9B59-599944E1BAA1}"/>
              </a:ext>
            </a:extLst>
          </p:cNvPr>
          <p:cNvGrpSpPr/>
          <p:nvPr/>
        </p:nvGrpSpPr>
        <p:grpSpPr>
          <a:xfrm>
            <a:off x="146693" y="1731847"/>
            <a:ext cx="5259161" cy="2117295"/>
            <a:chOff x="166051" y="1449170"/>
            <a:chExt cx="5259161" cy="2117295"/>
          </a:xfrm>
        </p:grpSpPr>
        <p:sp>
          <p:nvSpPr>
            <p:cNvPr id="24" name="Rectangle 23">
              <a:extLst>
                <a:ext uri="{FF2B5EF4-FFF2-40B4-BE49-F238E27FC236}">
                  <a16:creationId xmlns:a16="http://schemas.microsoft.com/office/drawing/2014/main" id="{FBB44C79-D56B-E849-A091-DCC5F3396F7C}"/>
                </a:ext>
              </a:extLst>
            </p:cNvPr>
            <p:cNvSpPr/>
            <p:nvPr/>
          </p:nvSpPr>
          <p:spPr>
            <a:xfrm>
              <a:off x="166051" y="1449171"/>
              <a:ext cx="282205" cy="2117294"/>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grpSp>
          <p:nvGrpSpPr>
            <p:cNvPr id="7" name="Groupe 6">
              <a:extLst>
                <a:ext uri="{FF2B5EF4-FFF2-40B4-BE49-F238E27FC236}">
                  <a16:creationId xmlns:a16="http://schemas.microsoft.com/office/drawing/2014/main" id="{E1714F12-3279-E243-85A3-10CBF60512F0}"/>
                </a:ext>
              </a:extLst>
            </p:cNvPr>
            <p:cNvGrpSpPr/>
            <p:nvPr/>
          </p:nvGrpSpPr>
          <p:grpSpPr>
            <a:xfrm>
              <a:off x="439630" y="1449170"/>
              <a:ext cx="4985582" cy="2117295"/>
              <a:chOff x="341478" y="3267701"/>
              <a:chExt cx="4985582" cy="2117295"/>
            </a:xfrm>
          </p:grpSpPr>
          <p:pic>
            <p:nvPicPr>
              <p:cNvPr id="25" name="Image 24">
                <a:extLst>
                  <a:ext uri="{FF2B5EF4-FFF2-40B4-BE49-F238E27FC236}">
                    <a16:creationId xmlns:a16="http://schemas.microsoft.com/office/drawing/2014/main" id="{6DC5929F-0F64-1444-B8A8-A2D72C48AD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655" t="32150" r="6244"/>
              <a:stretch/>
            </p:blipFill>
            <p:spPr>
              <a:xfrm>
                <a:off x="347916" y="3687228"/>
                <a:ext cx="4979144" cy="1697768"/>
              </a:xfrm>
              <a:prstGeom prst="rect">
                <a:avLst/>
              </a:prstGeom>
            </p:spPr>
          </p:pic>
          <p:pic>
            <p:nvPicPr>
              <p:cNvPr id="26" name="Image 25">
                <a:extLst>
                  <a:ext uri="{FF2B5EF4-FFF2-40B4-BE49-F238E27FC236}">
                    <a16:creationId xmlns:a16="http://schemas.microsoft.com/office/drawing/2014/main" id="{3DE1C894-057A-5848-A410-03664C89F1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0027" t="82276"/>
              <a:stretch/>
            </p:blipFill>
            <p:spPr>
              <a:xfrm>
                <a:off x="341478" y="3267701"/>
                <a:ext cx="4979144" cy="426368"/>
              </a:xfrm>
              <a:prstGeom prst="rect">
                <a:avLst/>
              </a:prstGeom>
            </p:spPr>
          </p:pic>
          <p:sp>
            <p:nvSpPr>
              <p:cNvPr id="6" name="ZoneTexte 5">
                <a:extLst>
                  <a:ext uri="{FF2B5EF4-FFF2-40B4-BE49-F238E27FC236}">
                    <a16:creationId xmlns:a16="http://schemas.microsoft.com/office/drawing/2014/main" id="{C46BCF21-54D7-404E-9F5B-CDE910532B2D}"/>
                  </a:ext>
                </a:extLst>
              </p:cNvPr>
              <p:cNvSpPr txBox="1"/>
              <p:nvPr/>
            </p:nvSpPr>
            <p:spPr>
              <a:xfrm>
                <a:off x="430597" y="3351979"/>
                <a:ext cx="2359300" cy="307777"/>
              </a:xfrm>
              <a:prstGeom prst="rect">
                <a:avLst/>
              </a:prstGeom>
              <a:noFill/>
            </p:spPr>
            <p:txBody>
              <a:bodyPr wrap="none" rtlCol="0">
                <a:spAutoFit/>
              </a:bodyPr>
              <a:lstStyle/>
              <a:p>
                <a:r>
                  <a:rPr lang="fr-FR" sz="1400" b="1" dirty="0"/>
                  <a:t>ENSEIGNEMENTS COMMUNS</a:t>
                </a:r>
              </a:p>
            </p:txBody>
          </p:sp>
        </p:grpSp>
      </p:grpSp>
      <p:pic>
        <p:nvPicPr>
          <p:cNvPr id="28" name="Image 27">
            <a:extLst>
              <a:ext uri="{FF2B5EF4-FFF2-40B4-BE49-F238E27FC236}">
                <a16:creationId xmlns:a16="http://schemas.microsoft.com/office/drawing/2014/main" id="{3D0C3165-C927-AA4D-AAAA-C1E4C744D7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1069"/>
          <a:stretch/>
        </p:blipFill>
        <p:spPr>
          <a:xfrm>
            <a:off x="5997316" y="1503511"/>
            <a:ext cx="2999991" cy="3534024"/>
          </a:xfrm>
          <a:prstGeom prst="rect">
            <a:avLst/>
          </a:prstGeom>
        </p:spPr>
      </p:pic>
      <p:sp>
        <p:nvSpPr>
          <p:cNvPr id="19" name="Rectangle 18">
            <a:extLst>
              <a:ext uri="{FF2B5EF4-FFF2-40B4-BE49-F238E27FC236}">
                <a16:creationId xmlns:a16="http://schemas.microsoft.com/office/drawing/2014/main" id="{163FBBD4-ABEA-4842-89DE-EEC7D2E90617}"/>
              </a:ext>
            </a:extLst>
          </p:cNvPr>
          <p:cNvSpPr/>
          <p:nvPr/>
        </p:nvSpPr>
        <p:spPr>
          <a:xfrm>
            <a:off x="-90395" y="5775943"/>
            <a:ext cx="3424625" cy="116585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65E7D991-EF56-144C-AEA1-658FB1D31C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4319" b="19107"/>
          <a:stretch/>
        </p:blipFill>
        <p:spPr>
          <a:xfrm>
            <a:off x="1295258" y="4161760"/>
            <a:ext cx="2434253" cy="2484707"/>
          </a:xfrm>
          <a:prstGeom prst="rect">
            <a:avLst/>
          </a:prstGeom>
        </p:spPr>
      </p:pic>
      <p:sp>
        <p:nvSpPr>
          <p:cNvPr id="23" name="Rectangle 22">
            <a:extLst>
              <a:ext uri="{FF2B5EF4-FFF2-40B4-BE49-F238E27FC236}">
                <a16:creationId xmlns:a16="http://schemas.microsoft.com/office/drawing/2014/main" id="{FBB44C79-D56B-E849-A091-DCC5F3396F7C}"/>
              </a:ext>
            </a:extLst>
          </p:cNvPr>
          <p:cNvSpPr/>
          <p:nvPr/>
        </p:nvSpPr>
        <p:spPr>
          <a:xfrm>
            <a:off x="1040436" y="4161760"/>
            <a:ext cx="282205" cy="2484707"/>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dirty="0">
              <a:solidFill>
                <a:schemeClr val="bg1"/>
              </a:solidFill>
            </a:endParaRPr>
          </a:p>
        </p:txBody>
      </p:sp>
    </p:spTree>
    <p:extLst>
      <p:ext uri="{BB962C8B-B14F-4D97-AF65-F5344CB8AC3E}">
        <p14:creationId xmlns:p14="http://schemas.microsoft.com/office/powerpoint/2010/main" val="3717855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B05E0E6D-557D-F848-8E21-F5AA3F491DB7}"/>
              </a:ext>
            </a:extLst>
          </p:cNvPr>
          <p:cNvSpPr/>
          <p:nvPr/>
        </p:nvSpPr>
        <p:spPr>
          <a:xfrm>
            <a:off x="1553705" y="-6616"/>
            <a:ext cx="6204636" cy="651783"/>
          </a:xfrm>
          <a:prstGeom prst="rect">
            <a:avLst/>
          </a:prstGeom>
          <a:gradFill flip="none" rotWithShape="1">
            <a:gsLst>
              <a:gs pos="0">
                <a:srgbClr val="FF3F40"/>
              </a:gs>
              <a:gs pos="51000">
                <a:srgbClr val="FFC87C">
                  <a:lumMod val="96000"/>
                </a:srgbClr>
              </a:gs>
              <a:gs pos="100000">
                <a:srgbClr val="FF9E3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 name="Grouper 59"/>
          <p:cNvGrpSpPr>
            <a:grpSpLocks/>
          </p:cNvGrpSpPr>
          <p:nvPr/>
        </p:nvGrpSpPr>
        <p:grpSpPr bwMode="auto">
          <a:xfrm>
            <a:off x="339651" y="2498725"/>
            <a:ext cx="4214813" cy="4214813"/>
            <a:chOff x="521054" y="2499021"/>
            <a:chExt cx="4214842" cy="4214842"/>
          </a:xfrm>
        </p:grpSpPr>
        <p:sp>
          <p:nvSpPr>
            <p:cNvPr id="6" name="Ellipse 5"/>
            <p:cNvSpPr/>
            <p:nvPr/>
          </p:nvSpPr>
          <p:spPr>
            <a:xfrm>
              <a:off x="521054" y="2499021"/>
              <a:ext cx="4214842" cy="4214842"/>
            </a:xfrm>
            <a:prstGeom prst="ellipse">
              <a:avLst/>
            </a:prstGeom>
            <a:effectLst>
              <a:innerShdw blurRad="114300">
                <a:prstClr val="black"/>
              </a:inn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fr-FR" sz="1200">
                <a:solidFill>
                  <a:srgbClr val="FFFFFF"/>
                </a:solidFill>
                <a:latin typeface="Calibri"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8594" y="5302780"/>
              <a:ext cx="1052491" cy="10509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68542" y="3443460"/>
              <a:ext cx="783330" cy="655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75346" y="3645944"/>
              <a:ext cx="935851" cy="905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2" name="Picture 8"/>
            <p:cNvPicPr>
              <a:picLocks noChangeAspect="1" noChangeArrowheads="1"/>
            </p:cNvPicPr>
            <p:nvPr/>
          </p:nvPicPr>
          <p:blipFill>
            <a:blip r:embed="rId6" cstate="print"/>
            <a:srcRect/>
            <a:stretch>
              <a:fillRect/>
            </a:stretch>
          </p:blipFill>
          <p:spPr bwMode="auto">
            <a:xfrm>
              <a:off x="776451" y="4374444"/>
              <a:ext cx="842141" cy="809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3" name="Picture 9"/>
            <p:cNvPicPr>
              <a:picLocks noChangeAspect="1" noChangeArrowheads="1"/>
            </p:cNvPicPr>
            <p:nvPr/>
          </p:nvPicPr>
          <p:blipFill>
            <a:blip r:embed="rId7" cstate="print"/>
            <a:srcRect/>
            <a:stretch>
              <a:fillRect/>
            </a:stretch>
          </p:blipFill>
          <p:spPr bwMode="auto">
            <a:xfrm>
              <a:off x="3248520" y="4928205"/>
              <a:ext cx="1018681" cy="898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 name="Groupe 83"/>
          <p:cNvGrpSpPr>
            <a:grpSpLocks/>
          </p:cNvGrpSpPr>
          <p:nvPr/>
        </p:nvGrpSpPr>
        <p:grpSpPr bwMode="auto">
          <a:xfrm>
            <a:off x="4670351" y="2479675"/>
            <a:ext cx="4357688" cy="4270375"/>
            <a:chOff x="4714877" y="2536595"/>
            <a:chExt cx="4357717" cy="4271011"/>
          </a:xfrm>
        </p:grpSpPr>
        <p:sp>
          <p:nvSpPr>
            <p:cNvPr id="23" name="Ellipse 22"/>
            <p:cNvSpPr/>
            <p:nvPr/>
          </p:nvSpPr>
          <p:spPr>
            <a:xfrm>
              <a:off x="4734350" y="2574493"/>
              <a:ext cx="4233113" cy="4233113"/>
            </a:xfrm>
            <a:prstGeom prst="ellipse">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fr-FR" sz="1800">
                <a:solidFill>
                  <a:srgbClr val="FFFFFF"/>
                </a:solidFill>
                <a:latin typeface="Calibri" charset="0"/>
              </a:endParaRPr>
            </a:p>
          </p:txBody>
        </p:sp>
        <p:sp>
          <p:nvSpPr>
            <p:cNvPr id="26" name="Ellipse 25"/>
            <p:cNvSpPr/>
            <p:nvPr/>
          </p:nvSpPr>
          <p:spPr>
            <a:xfrm>
              <a:off x="6665928" y="5642207"/>
              <a:ext cx="1001719" cy="1001862"/>
            </a:xfrm>
            <a:prstGeom prst="ellipse">
              <a:avLst/>
            </a:prstGeom>
            <a:solidFill>
              <a:schemeClr val="accent6">
                <a:alpha val="61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lstStyle/>
            <a:p>
              <a:pPr algn="ctr"/>
              <a:endParaRPr lang="fr-FR" i="1">
                <a:solidFill>
                  <a:srgbClr val="FFFFFF"/>
                </a:solidFill>
                <a:latin typeface="Calibri" charset="0"/>
                <a:ea typeface="ＭＳ Ｐゴシック" charset="0"/>
                <a:cs typeface="ＭＳ Ｐゴシック" charset="0"/>
              </a:endParaRPr>
            </a:p>
          </p:txBody>
        </p:sp>
        <p:sp>
          <p:nvSpPr>
            <p:cNvPr id="30" name="Ellipse 29"/>
            <p:cNvSpPr/>
            <p:nvPr/>
          </p:nvSpPr>
          <p:spPr>
            <a:xfrm>
              <a:off x="7786710" y="4492686"/>
              <a:ext cx="1001719" cy="1001862"/>
            </a:xfrm>
            <a:prstGeom prst="ellipse">
              <a:avLst/>
            </a:prstGeom>
            <a:solidFill>
              <a:schemeClr val="accent6">
                <a:alpha val="61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lstStyle/>
            <a:p>
              <a:pPr algn="ctr"/>
              <a:endParaRPr lang="fr-FR" i="1">
                <a:solidFill>
                  <a:srgbClr val="FFFFFF"/>
                </a:solidFill>
                <a:latin typeface="Calibri" charset="0"/>
                <a:ea typeface="ＭＳ Ｐゴシック" charset="0"/>
                <a:cs typeface="ＭＳ Ｐゴシック" charset="0"/>
              </a:endParaRPr>
            </a:p>
          </p:txBody>
        </p:sp>
        <p:sp>
          <p:nvSpPr>
            <p:cNvPr id="33" name="Ellipse 32"/>
            <p:cNvSpPr/>
            <p:nvPr/>
          </p:nvSpPr>
          <p:spPr>
            <a:xfrm>
              <a:off x="7269182" y="3000214"/>
              <a:ext cx="1001719" cy="1000274"/>
            </a:xfrm>
            <a:prstGeom prst="ellipse">
              <a:avLst/>
            </a:prstGeom>
            <a:solidFill>
              <a:schemeClr val="accent6">
                <a:alpha val="61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lstStyle/>
            <a:p>
              <a:pPr algn="ctr"/>
              <a:endParaRPr lang="fr-FR" i="1">
                <a:solidFill>
                  <a:srgbClr val="FFFFFF"/>
                </a:solidFill>
                <a:latin typeface="Calibri" charset="0"/>
                <a:ea typeface="ＭＳ Ｐゴシック" charset="0"/>
                <a:cs typeface="ＭＳ Ｐゴシック" charset="0"/>
              </a:endParaRPr>
            </a:p>
          </p:txBody>
        </p:sp>
        <p:sp>
          <p:nvSpPr>
            <p:cNvPr id="35" name="Ellipse 34"/>
            <p:cNvSpPr/>
            <p:nvPr/>
          </p:nvSpPr>
          <p:spPr>
            <a:xfrm>
              <a:off x="5264156" y="5245273"/>
              <a:ext cx="1001720" cy="1001862"/>
            </a:xfrm>
            <a:prstGeom prst="ellipse">
              <a:avLst/>
            </a:prstGeom>
            <a:solidFill>
              <a:schemeClr val="accent6">
                <a:alpha val="70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lstStyle/>
            <a:p>
              <a:pPr algn="ctr"/>
              <a:endParaRPr lang="fr-FR" i="1">
                <a:solidFill>
                  <a:srgbClr val="FFFFFF"/>
                </a:solidFill>
                <a:latin typeface="Calibri" charset="0"/>
                <a:ea typeface="ＭＳ Ｐゴシック" charset="0"/>
                <a:cs typeface="ＭＳ Ｐゴシック" charset="0"/>
              </a:endParaRPr>
            </a:p>
          </p:txBody>
        </p:sp>
        <p:sp>
          <p:nvSpPr>
            <p:cNvPr id="23605" name="ZoneTexte 36"/>
            <p:cNvSpPr txBox="1">
              <a:spLocks noChangeArrowheads="1"/>
            </p:cNvSpPr>
            <p:nvPr/>
          </p:nvSpPr>
          <p:spPr bwMode="auto">
            <a:xfrm>
              <a:off x="5734248" y="2536595"/>
              <a:ext cx="236535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fr-FR" sz="1800">
                <a:latin typeface="Calibri" charset="0"/>
              </a:endParaRPr>
            </a:p>
          </p:txBody>
        </p:sp>
        <p:sp>
          <p:nvSpPr>
            <p:cNvPr id="38" name="Ellipse 37"/>
            <p:cNvSpPr/>
            <p:nvPr/>
          </p:nvSpPr>
          <p:spPr>
            <a:xfrm>
              <a:off x="4856166" y="3992550"/>
              <a:ext cx="1001719" cy="1000274"/>
            </a:xfrm>
            <a:prstGeom prst="ellipse">
              <a:avLst/>
            </a:prstGeom>
            <a:solidFill>
              <a:schemeClr val="accent6">
                <a:alpha val="61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lstStyle/>
            <a:p>
              <a:pPr algn="ctr"/>
              <a:endParaRPr lang="fr-FR" i="1">
                <a:solidFill>
                  <a:srgbClr val="FFFFFF"/>
                </a:solidFill>
                <a:latin typeface="Calibri" charset="0"/>
                <a:ea typeface="ＭＳ Ｐゴシック" charset="0"/>
                <a:cs typeface="ＭＳ Ｐゴシック" charset="0"/>
              </a:endParaRPr>
            </a:p>
          </p:txBody>
        </p:sp>
        <p:pic>
          <p:nvPicPr>
            <p:cNvPr id="39" name="Picture 2"/>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084017" y="4104976"/>
              <a:ext cx="454876" cy="7143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Picture 4"/>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373614" y="3229804"/>
              <a:ext cx="778195" cy="557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Picture 5"/>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944409" y="4672753"/>
              <a:ext cx="699672" cy="6368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Picture 6"/>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817462" y="5807287"/>
              <a:ext cx="707062" cy="682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8"/>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358902" y="5438319"/>
              <a:ext cx="802503" cy="6368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4" name="Ellipse 43"/>
            <p:cNvSpPr/>
            <p:nvPr/>
          </p:nvSpPr>
          <p:spPr>
            <a:xfrm>
              <a:off x="5538795" y="2938293"/>
              <a:ext cx="1001719" cy="1000274"/>
            </a:xfrm>
            <a:prstGeom prst="ellipse">
              <a:avLst/>
            </a:prstGeom>
            <a:solidFill>
              <a:schemeClr val="accent6">
                <a:alpha val="61000"/>
              </a:scheme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lstStyle/>
            <a:p>
              <a:pPr algn="ctr"/>
              <a:endParaRPr lang="fr-FR" i="1">
                <a:solidFill>
                  <a:srgbClr val="FFFFFF"/>
                </a:solidFill>
                <a:latin typeface="Calibri" charset="0"/>
                <a:ea typeface="ＭＳ Ｐゴシック" charset="0"/>
                <a:cs typeface="ＭＳ Ｐゴシック" charset="0"/>
              </a:endParaRPr>
            </a:p>
          </p:txBody>
        </p:sp>
        <p:pic>
          <p:nvPicPr>
            <p:cNvPr id="45" name="Picture 3" descr="C:\Users\user\Documents\01- Lycée\22- Réforme lycée 2010\Documents de présentation\Illustrations\vynil.jp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702216" y="3087656"/>
              <a:ext cx="684834" cy="684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46" name="Diagramme 45"/>
            <p:cNvGraphicFramePr/>
            <p:nvPr/>
          </p:nvGraphicFramePr>
          <p:xfrm>
            <a:off x="4714877" y="3268632"/>
            <a:ext cx="4357717" cy="319566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7" name="ZoneTexte 16"/>
            <p:cNvSpPr txBox="1"/>
            <p:nvPr/>
          </p:nvSpPr>
          <p:spPr>
            <a:xfrm>
              <a:off x="5729054" y="4187276"/>
              <a:ext cx="2307580" cy="923468"/>
            </a:xfrm>
            <a:prstGeom prst="rect">
              <a:avLst/>
            </a:prstGeom>
            <a:noFill/>
          </p:spPr>
          <p:txBody>
            <a:bodyPr>
              <a:spAutoFit/>
            </a:bodyPr>
            <a:lstStyle/>
            <a:p>
              <a:pPr algn="ctr" fontAlgn="auto">
                <a:spcBef>
                  <a:spcPts val="0"/>
                </a:spcBef>
                <a:spcAft>
                  <a:spcPts val="0"/>
                </a:spcAft>
                <a:defRPr/>
              </a:pPr>
              <a:r>
                <a:rPr lang="fr-FR" b="1" i="1" dirty="0">
                  <a:solidFill>
                    <a:schemeClr val="lt1"/>
                  </a:solidFill>
                  <a:latin typeface="+mn-lt"/>
                  <a:ea typeface="+mn-ea"/>
                  <a:cs typeface="+mn-cs"/>
                </a:rPr>
                <a:t>Pour une découverte </a:t>
              </a:r>
            </a:p>
            <a:p>
              <a:pPr algn="ctr" fontAlgn="auto">
                <a:spcBef>
                  <a:spcPts val="0"/>
                </a:spcBef>
                <a:spcAft>
                  <a:spcPts val="0"/>
                </a:spcAft>
                <a:defRPr/>
              </a:pPr>
              <a:r>
                <a:rPr lang="fr-FR" b="1" i="1" dirty="0">
                  <a:solidFill>
                    <a:schemeClr val="lt1"/>
                  </a:solidFill>
                  <a:latin typeface="+mn-lt"/>
                  <a:ea typeface="+mn-ea"/>
                  <a:cs typeface="+mn-cs"/>
                </a:rPr>
                <a:t>des lois d’évolutions</a:t>
              </a:r>
            </a:p>
            <a:p>
              <a:pPr algn="ctr" fontAlgn="auto">
                <a:spcBef>
                  <a:spcPts val="0"/>
                </a:spcBef>
                <a:spcAft>
                  <a:spcPts val="0"/>
                </a:spcAft>
                <a:defRPr/>
              </a:pPr>
              <a:r>
                <a:rPr lang="fr-FR" b="1" i="1" dirty="0">
                  <a:solidFill>
                    <a:schemeClr val="lt1"/>
                  </a:solidFill>
                  <a:latin typeface="+mn-lt"/>
                  <a:ea typeface="+mn-ea"/>
                  <a:cs typeface="+mn-cs"/>
                </a:rPr>
                <a:t>des systèmes</a:t>
              </a:r>
              <a:endParaRPr lang="fr-FR" b="1" dirty="0">
                <a:ln w="18415" cmpd="sng">
                  <a:solidFill>
                    <a:srgbClr val="FFFFFF"/>
                  </a:solidFill>
                  <a:prstDash val="solid"/>
                </a:ln>
                <a:solidFill>
                  <a:schemeClr val="tx2">
                    <a:lumMod val="75000"/>
                  </a:schemeClr>
                </a:solidFill>
                <a:effectLst>
                  <a:outerShdw blurRad="63500" dir="3600000" algn="tl" rotWithShape="0">
                    <a:srgbClr val="000000">
                      <a:alpha val="70000"/>
                    </a:srgbClr>
                  </a:outerShdw>
                </a:effectLst>
                <a:latin typeface="+mn-lt"/>
                <a:ea typeface="+mn-ea"/>
                <a:cs typeface="+mn-cs"/>
              </a:endParaRPr>
            </a:p>
          </p:txBody>
        </p:sp>
      </p:grpSp>
      <p:sp>
        <p:nvSpPr>
          <p:cNvPr id="49" name="Pentagone 48"/>
          <p:cNvSpPr/>
          <p:nvPr/>
        </p:nvSpPr>
        <p:spPr>
          <a:xfrm rot="5400000">
            <a:off x="6417670" y="-262810"/>
            <a:ext cx="815337" cy="2892834"/>
          </a:xfrm>
          <a:prstGeom prst="homePlate">
            <a:avLst/>
          </a:prstGeom>
          <a:solidFill>
            <a:schemeClr val="bg1">
              <a:lumMod val="75000"/>
            </a:schemeClr>
          </a:solidFill>
        </p:spPr>
        <p:style>
          <a:lnRef idx="0">
            <a:schemeClr val="accent3"/>
          </a:lnRef>
          <a:fillRef idx="3">
            <a:schemeClr val="accent3"/>
          </a:fillRef>
          <a:effectRef idx="3">
            <a:schemeClr val="accent3"/>
          </a:effectRef>
          <a:fontRef idx="minor">
            <a:schemeClr val="lt1"/>
          </a:fontRef>
        </p:style>
        <p:txBody>
          <a:bodyPr vert="vert270" anchor="ctr"/>
          <a:lstStyle/>
          <a:p>
            <a:pPr algn="ctr" fontAlgn="auto">
              <a:spcBef>
                <a:spcPts val="0"/>
              </a:spcBef>
              <a:spcAft>
                <a:spcPts val="0"/>
              </a:spcAft>
              <a:defRPr/>
            </a:pPr>
            <a:r>
              <a:rPr lang="fr-FR" sz="1200" b="1" dirty="0">
                <a:solidFill>
                  <a:schemeClr val="tx1"/>
                </a:solidFill>
              </a:rPr>
              <a:t>Pour découvrir comment et  pourquoi un </a:t>
            </a:r>
          </a:p>
          <a:p>
            <a:pPr algn="ctr" fontAlgn="auto">
              <a:spcBef>
                <a:spcPts val="0"/>
              </a:spcBef>
              <a:spcAft>
                <a:spcPts val="0"/>
              </a:spcAft>
              <a:defRPr/>
            </a:pPr>
            <a:r>
              <a:rPr lang="fr-FR" sz="1200" b="1" dirty="0">
                <a:solidFill>
                  <a:schemeClr val="tx1"/>
                </a:solidFill>
              </a:rPr>
              <a:t>produit technique évolue</a:t>
            </a:r>
          </a:p>
          <a:p>
            <a:pPr algn="ctr" fontAlgn="auto">
              <a:spcBef>
                <a:spcPts val="0"/>
              </a:spcBef>
              <a:spcAft>
                <a:spcPts val="0"/>
              </a:spcAft>
              <a:defRPr/>
            </a:pPr>
            <a:endParaRPr lang="fr-FR" sz="1200" b="1" dirty="0">
              <a:solidFill>
                <a:schemeClr val="tx1"/>
              </a:solidFill>
            </a:endParaRPr>
          </a:p>
        </p:txBody>
      </p:sp>
      <p:sp>
        <p:nvSpPr>
          <p:cNvPr id="29" name="Double flèche horizontale 28"/>
          <p:cNvSpPr/>
          <p:nvPr/>
        </p:nvSpPr>
        <p:spPr bwMode="auto">
          <a:xfrm>
            <a:off x="4738614" y="1516591"/>
            <a:ext cx="4170362" cy="1120737"/>
          </a:xfrm>
          <a:prstGeom prst="leftRightArrow">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fr-FR" sz="1200">
              <a:solidFill>
                <a:srgbClr val="FFFFFF"/>
              </a:solidFill>
              <a:latin typeface="Calibri" charset="0"/>
            </a:endParaRPr>
          </a:p>
        </p:txBody>
      </p:sp>
      <p:grpSp>
        <p:nvGrpSpPr>
          <p:cNvPr id="23583" name="Groupe 82"/>
          <p:cNvGrpSpPr>
            <a:grpSpLocks/>
          </p:cNvGrpSpPr>
          <p:nvPr/>
        </p:nvGrpSpPr>
        <p:grpSpPr bwMode="auto">
          <a:xfrm>
            <a:off x="5540295" y="1851386"/>
            <a:ext cx="2601650" cy="428468"/>
            <a:chOff x="5643570" y="1500174"/>
            <a:chExt cx="2602262" cy="428628"/>
          </a:xfrm>
        </p:grpSpPr>
        <p:grpSp>
          <p:nvGrpSpPr>
            <p:cNvPr id="23587" name="Groupe 53"/>
            <p:cNvGrpSpPr>
              <a:grpSpLocks/>
            </p:cNvGrpSpPr>
            <p:nvPr/>
          </p:nvGrpSpPr>
          <p:grpSpPr bwMode="auto">
            <a:xfrm>
              <a:off x="5786446" y="1500174"/>
              <a:ext cx="2326189" cy="428628"/>
              <a:chOff x="2054824" y="1500174"/>
              <a:chExt cx="2326189" cy="428628"/>
            </a:xfrm>
          </p:grpSpPr>
          <p:pic>
            <p:nvPicPr>
              <p:cNvPr id="23590" name="Picture 4" descr="C:\Users\user\Documents\01- Lycée\22- Réforme lycée 2010\Documents de présentation\Illustrations\Pellicule.jpg"/>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3214678" y="1500174"/>
                <a:ext cx="1166335" cy="428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1" name="Picture 6"/>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3246028" y="1567986"/>
                <a:ext cx="295720" cy="285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2" name="Picture 8"/>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4044638" y="1578436"/>
                <a:ext cx="285752" cy="278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3" name="Picture 4" descr="C:\Users\user\Documents\01- Lycée\22- Réforme lycée 2010\Documents de présentation\Illustrations\Pellicule.jpg"/>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2054824" y="1500174"/>
                <a:ext cx="1166335" cy="428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4" name="Picture 5"/>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3636484" y="1571613"/>
                <a:ext cx="313022" cy="285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5" name="Picture 2"/>
              <p:cNvPicPr>
                <a:picLocks noChangeAspect="1" noChangeArrowheads="1"/>
              </p:cNvPicPr>
              <p:nvPr/>
            </p:nvPicPr>
            <p:blipFill>
              <a:blip r:embed="rId23" cstate="print">
                <a:extLst>
                  <a:ext uri="{28A0092B-C50C-407E-A947-70E740481C1C}">
                    <a14:useLocalDpi xmlns:a14="http://schemas.microsoft.com/office/drawing/2010/main"/>
                  </a:ext>
                </a:extLst>
              </a:blip>
              <a:srcRect t="2483" r="4849" b="3145"/>
              <a:stretch>
                <a:fillRect/>
              </a:stretch>
            </p:blipFill>
            <p:spPr bwMode="auto">
              <a:xfrm>
                <a:off x="2850663" y="1585260"/>
                <a:ext cx="346875" cy="258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6" name="Picture 5"/>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2449332" y="1585260"/>
                <a:ext cx="357190" cy="25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7" name="Picture 6"/>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2064846" y="1561590"/>
                <a:ext cx="364013" cy="285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3588" name="Picture 4" descr="C:\Users\user\Documents\01- Lycée\22- Réforme lycée 2010\Documents de présentation\Illustrations\Pellicule.jpg"/>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5643570" y="1500174"/>
              <a:ext cx="166203" cy="428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9" name="Picture 4" descr="C:\Users\user\Documents\01- Lycée\22- Réforme lycée 2010\Documents de présentation\Illustrations\Pellicule.jpg"/>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8102956" y="1500174"/>
              <a:ext cx="142876" cy="428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8" name="Pentagone 77"/>
          <p:cNvSpPr/>
          <p:nvPr/>
        </p:nvSpPr>
        <p:spPr bwMode="auto">
          <a:xfrm rot="5400000">
            <a:off x="6557915" y="2231084"/>
            <a:ext cx="571294" cy="966496"/>
          </a:xfrm>
          <a:prstGeom prst="homePlate">
            <a:avLst/>
          </a:prstGeom>
          <a:solidFill>
            <a:schemeClr val="bg1">
              <a:lumMod val="75000"/>
            </a:schemeClr>
          </a:solidFill>
        </p:spPr>
        <p:style>
          <a:lnRef idx="0">
            <a:schemeClr val="accent3"/>
          </a:lnRef>
          <a:fillRef idx="3">
            <a:schemeClr val="accent3"/>
          </a:fillRef>
          <a:effectRef idx="3">
            <a:schemeClr val="accent3"/>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fr-FR" sz="1800" b="1">
              <a:solidFill>
                <a:srgbClr val="F4F1E3"/>
              </a:solidFill>
              <a:effectLst>
                <a:outerShdw blurRad="38100" dist="38100" dir="2700000" algn="tl">
                  <a:srgbClr val="DDDDDD"/>
                </a:outerShdw>
              </a:effectLst>
              <a:latin typeface="Calibri" charset="0"/>
            </a:endParaRPr>
          </a:p>
        </p:txBody>
      </p:sp>
      <p:grpSp>
        <p:nvGrpSpPr>
          <p:cNvPr id="23563" name="Groupe 84"/>
          <p:cNvGrpSpPr>
            <a:grpSpLocks/>
          </p:cNvGrpSpPr>
          <p:nvPr/>
        </p:nvGrpSpPr>
        <p:grpSpPr bwMode="auto">
          <a:xfrm>
            <a:off x="1789039" y="3717685"/>
            <a:ext cx="1435100" cy="1435340"/>
            <a:chOff x="3315526" y="732910"/>
            <a:chExt cx="772999" cy="772999"/>
          </a:xfrm>
        </p:grpSpPr>
        <p:sp>
          <p:nvSpPr>
            <p:cNvPr id="82" name="Ellipse 81"/>
            <p:cNvSpPr/>
            <p:nvPr/>
          </p:nvSpPr>
          <p:spPr>
            <a:xfrm>
              <a:off x="3315526" y="733039"/>
              <a:ext cx="772999" cy="772870"/>
            </a:xfrm>
            <a:prstGeom prst="ellipse">
              <a:avLst/>
            </a:prstGeom>
            <a:solidFill>
              <a:srgbClr val="FF0000">
                <a:alpha val="61000"/>
              </a:srgb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lstStyle/>
            <a:p>
              <a:pPr algn="ctr"/>
              <a:endParaRPr lang="fr-FR" i="1">
                <a:solidFill>
                  <a:srgbClr val="FFFFFF"/>
                </a:solidFill>
                <a:latin typeface="Calibri" charset="0"/>
                <a:ea typeface="ＭＳ Ｐゴシック" charset="0"/>
                <a:cs typeface="ＭＳ Ｐゴシック" charset="0"/>
              </a:endParaRPr>
            </a:p>
          </p:txBody>
        </p:sp>
        <p:pic>
          <p:nvPicPr>
            <p:cNvPr id="80" name="Image 79" descr="CD.jpg"/>
            <p:cNvPicPr>
              <a:picLocks noChangeAspect="1"/>
            </p:cNvPicPr>
            <p:nvPr/>
          </p:nvPicPr>
          <p:blipFill>
            <a:blip r:embed="rId28" cstate="print"/>
            <a:stretch>
              <a:fillRect/>
            </a:stretch>
          </p:blipFill>
          <p:spPr>
            <a:xfrm>
              <a:off x="3433198" y="897450"/>
              <a:ext cx="553611" cy="4428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77" name="Flèche droite 76"/>
          <p:cNvSpPr/>
          <p:nvPr/>
        </p:nvSpPr>
        <p:spPr bwMode="auto">
          <a:xfrm rot="5400000">
            <a:off x="1210223" y="2437817"/>
            <a:ext cx="2532195" cy="1000132"/>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fr-FR" sz="1200">
              <a:solidFill>
                <a:srgbClr val="FFFFFF"/>
              </a:solidFill>
              <a:latin typeface="Calibri" charset="0"/>
            </a:endParaRPr>
          </a:p>
        </p:txBody>
      </p:sp>
      <p:pic>
        <p:nvPicPr>
          <p:cNvPr id="23567" name="Picture 4" descr="C:\Users\user\Documents\01- Lycée\22- Réforme lycée 2010\Documents de présentation\Illustrations\Pellicule.jpg"/>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2285926" y="1806523"/>
            <a:ext cx="1166813" cy="428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8" name="Picture 8"/>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3116189" y="1885912"/>
            <a:ext cx="285750" cy="277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9" name="Picture 4" descr="C:\Users\user\Documents\01- Lycée\22- Réforme lycée 2010\Documents de présentation\Illustrations\Pellicule.jpg"/>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125464" y="1806523"/>
            <a:ext cx="1166812" cy="428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70" name="Picture 5"/>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2708201" y="1877972"/>
            <a:ext cx="312738" cy="28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71" name="Picture 2"/>
          <p:cNvPicPr>
            <a:picLocks noChangeAspect="1" noChangeArrowheads="1"/>
          </p:cNvPicPr>
          <p:nvPr/>
        </p:nvPicPr>
        <p:blipFill>
          <a:blip r:embed="rId23" cstate="print">
            <a:extLst>
              <a:ext uri="{28A0092B-C50C-407E-A947-70E740481C1C}">
                <a14:useLocalDpi xmlns:a14="http://schemas.microsoft.com/office/drawing/2010/main"/>
              </a:ext>
            </a:extLst>
          </a:blip>
          <a:srcRect t="2483" r="4849" b="3145"/>
          <a:stretch>
            <a:fillRect/>
          </a:stretch>
        </p:blipFill>
        <p:spPr bwMode="auto">
          <a:xfrm>
            <a:off x="1922389" y="1892263"/>
            <a:ext cx="346075" cy="258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72" name="Picture 5"/>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1520751" y="1892263"/>
            <a:ext cx="357188" cy="258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73" name="Picture 6"/>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136576" y="1868446"/>
            <a:ext cx="363538" cy="28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74" name="Picture 4" descr="C:\Users\user\Documents\01- Lycée\22- Réforme lycée 2010\Documents de présentation\Illustrations\Pellicule.jpg"/>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982589" y="1806523"/>
            <a:ext cx="166687" cy="428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75" name="Picture 4" descr="C:\Users\user\Documents\01- Lycée\22- Réforme lycée 2010\Documents de présentation\Illustrations\Pellicule.jpg"/>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3441626" y="1806523"/>
            <a:ext cx="142875" cy="428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76" name="Picture 4" descr="C:\Users\user\Documents\01- Lycée\22- Réforme lycée 2010\Documents de présentation\Illustrations\Pellicule.jpg"/>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2238301" y="1750951"/>
            <a:ext cx="468313" cy="528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77" name="Picture 6"/>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2303389" y="1841454"/>
            <a:ext cx="347662" cy="335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 name="Pentagone 80"/>
          <p:cNvSpPr/>
          <p:nvPr/>
        </p:nvSpPr>
        <p:spPr>
          <a:xfrm rot="5400000">
            <a:off x="2068779" y="-412427"/>
            <a:ext cx="815337" cy="3191907"/>
          </a:xfrm>
          <a:prstGeom prst="homePlate">
            <a:avLst/>
          </a:prstGeom>
          <a:solidFill>
            <a:schemeClr val="bg1">
              <a:lumMod val="75000"/>
            </a:schemeClr>
          </a:solidFill>
        </p:spPr>
        <p:style>
          <a:lnRef idx="0">
            <a:schemeClr val="accent3"/>
          </a:lnRef>
          <a:fillRef idx="3">
            <a:schemeClr val="accent3"/>
          </a:fillRef>
          <a:effectRef idx="3">
            <a:schemeClr val="accent3"/>
          </a:effectRef>
          <a:fontRef idx="minor">
            <a:schemeClr val="lt1"/>
          </a:fontRef>
        </p:style>
        <p:txBody>
          <a:bodyPr vert="vert270" anchor="ctr"/>
          <a:lstStyle/>
          <a:p>
            <a:pPr algn="ctr" fontAlgn="auto">
              <a:spcBef>
                <a:spcPts val="0"/>
              </a:spcBef>
              <a:spcAft>
                <a:spcPts val="0"/>
              </a:spcAft>
              <a:defRPr/>
            </a:pPr>
            <a:r>
              <a:rPr lang="fr-FR" sz="1200" b="1" dirty="0">
                <a:solidFill>
                  <a:schemeClr val="tx1"/>
                </a:solidFill>
              </a:rPr>
              <a:t>Pour découvrir comment un produit répond à un besoin et comment il fonctionne</a:t>
            </a:r>
          </a:p>
          <a:p>
            <a:pPr algn="ctr" fontAlgn="auto">
              <a:spcBef>
                <a:spcPts val="0"/>
              </a:spcBef>
              <a:spcAft>
                <a:spcPts val="0"/>
              </a:spcAft>
              <a:defRPr/>
            </a:pPr>
            <a:endParaRPr lang="fr-FR" sz="1200" b="1" dirty="0">
              <a:solidFill>
                <a:schemeClr val="tx1"/>
              </a:solidFill>
            </a:endParaRPr>
          </a:p>
        </p:txBody>
      </p:sp>
      <p:sp>
        <p:nvSpPr>
          <p:cNvPr id="86" name="ZoneTexte 85"/>
          <p:cNvSpPr txBox="1"/>
          <p:nvPr/>
        </p:nvSpPr>
        <p:spPr>
          <a:xfrm>
            <a:off x="1605709" y="2428887"/>
            <a:ext cx="1744718" cy="923330"/>
          </a:xfrm>
          <a:prstGeom prst="rect">
            <a:avLst/>
          </a:prstGeom>
          <a:noFill/>
        </p:spPr>
        <p:txBody>
          <a:bodyPr>
            <a:spAutoFit/>
          </a:bodyPr>
          <a:lstStyle/>
          <a:p>
            <a:pPr algn="ctr" fontAlgn="auto">
              <a:spcBef>
                <a:spcPts val="0"/>
              </a:spcBef>
              <a:spcAft>
                <a:spcPts val="0"/>
              </a:spcAft>
              <a:defRPr/>
            </a:pPr>
            <a:r>
              <a:rPr lang="fr-FR" b="1" i="1" dirty="0">
                <a:solidFill>
                  <a:srgbClr val="000000"/>
                </a:solidFill>
                <a:latin typeface="+mn-lt"/>
                <a:ea typeface="+mn-ea"/>
                <a:cs typeface="+mn-cs"/>
              </a:rPr>
              <a:t>Pour une analyse au cœur</a:t>
            </a:r>
          </a:p>
          <a:p>
            <a:pPr algn="ctr" fontAlgn="auto">
              <a:spcBef>
                <a:spcPts val="0"/>
              </a:spcBef>
              <a:spcAft>
                <a:spcPts val="0"/>
              </a:spcAft>
              <a:defRPr/>
            </a:pPr>
            <a:r>
              <a:rPr lang="fr-FR" b="1" i="1" dirty="0">
                <a:solidFill>
                  <a:srgbClr val="000000"/>
                </a:solidFill>
                <a:latin typeface="+mn-lt"/>
                <a:ea typeface="+mn-ea"/>
                <a:cs typeface="+mn-cs"/>
              </a:rPr>
              <a:t>des systèmes</a:t>
            </a:r>
          </a:p>
        </p:txBody>
      </p:sp>
      <p:sp>
        <p:nvSpPr>
          <p:cNvPr id="62" name="Rectangle 61"/>
          <p:cNvSpPr/>
          <p:nvPr/>
        </p:nvSpPr>
        <p:spPr>
          <a:xfrm>
            <a:off x="2143424" y="-13727"/>
            <a:ext cx="622286" cy="757130"/>
          </a:xfrm>
          <a:prstGeom prst="rect">
            <a:avLst/>
          </a:prstGeom>
        </p:spPr>
        <p:txBody>
          <a:bodyPr wrap="none">
            <a:spAutoFit/>
          </a:bodyPr>
          <a:lstStyle/>
          <a:p>
            <a:pPr lvl="0" algn="ctr" defTabSz="533400">
              <a:lnSpc>
                <a:spcPct val="90000"/>
              </a:lnSpc>
              <a:spcBef>
                <a:spcPct val="0"/>
              </a:spcBef>
              <a:spcAft>
                <a:spcPct val="35000"/>
              </a:spcAft>
            </a:pPr>
            <a:r>
              <a:rPr lang="fr-FR" sz="4800" dirty="0"/>
              <a:t>SI</a:t>
            </a:r>
          </a:p>
        </p:txBody>
      </p:sp>
      <p:sp>
        <p:nvSpPr>
          <p:cNvPr id="63" name="Rectangle 62"/>
          <p:cNvSpPr/>
          <p:nvPr/>
        </p:nvSpPr>
        <p:spPr>
          <a:xfrm>
            <a:off x="6523054" y="-8738"/>
            <a:ext cx="968535" cy="757130"/>
          </a:xfrm>
          <a:prstGeom prst="rect">
            <a:avLst/>
          </a:prstGeom>
        </p:spPr>
        <p:txBody>
          <a:bodyPr wrap="none">
            <a:spAutoFit/>
          </a:bodyPr>
          <a:lstStyle/>
          <a:p>
            <a:pPr lvl="0" algn="ctr" defTabSz="533400">
              <a:lnSpc>
                <a:spcPct val="90000"/>
              </a:lnSpc>
              <a:spcBef>
                <a:spcPct val="0"/>
              </a:spcBef>
              <a:spcAft>
                <a:spcPct val="35000"/>
              </a:spcAft>
            </a:pPr>
            <a:r>
              <a:rPr lang="fr-FR" sz="4800" dirty="0"/>
              <a:t>CIT</a:t>
            </a:r>
          </a:p>
        </p:txBody>
      </p:sp>
      <p:sp>
        <p:nvSpPr>
          <p:cNvPr id="7" name="Rectangle 6"/>
          <p:cNvSpPr/>
          <p:nvPr/>
        </p:nvSpPr>
        <p:spPr>
          <a:xfrm>
            <a:off x="3160056" y="20008"/>
            <a:ext cx="3096049" cy="646331"/>
          </a:xfrm>
          <a:prstGeom prst="rect">
            <a:avLst/>
          </a:prstGeom>
        </p:spPr>
        <p:txBody>
          <a:bodyPr wrap="square">
            <a:spAutoFit/>
          </a:bodyPr>
          <a:lstStyle/>
          <a:p>
            <a:pPr algn="ctr"/>
            <a:r>
              <a:rPr lang="fr-FR" b="1" dirty="0"/>
              <a:t>Positionnement des deux EDE à la rentrée 2010</a:t>
            </a:r>
          </a:p>
        </p:txBody>
      </p:sp>
      <p:sp>
        <p:nvSpPr>
          <p:cNvPr id="66" name="Rectangle 65">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SI / CIT</a:t>
            </a:r>
          </a:p>
        </p:txBody>
      </p:sp>
      <p:sp>
        <p:nvSpPr>
          <p:cNvPr id="67" name="Rectangle 66">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Rentrée 2019</a:t>
            </a:r>
          </a:p>
        </p:txBody>
      </p:sp>
    </p:spTree>
    <p:extLst>
      <p:ext uri="{BB962C8B-B14F-4D97-AF65-F5344CB8AC3E}">
        <p14:creationId xmlns:p14="http://schemas.microsoft.com/office/powerpoint/2010/main" val="528397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338778" y="856225"/>
            <a:ext cx="8539217" cy="5734475"/>
            <a:chOff x="338778" y="856225"/>
            <a:chExt cx="8539217" cy="5734475"/>
          </a:xfrm>
        </p:grpSpPr>
        <p:sp>
          <p:nvSpPr>
            <p:cNvPr id="60" name="Rectangle 59">
              <a:extLst>
                <a:ext uri="{FF2B5EF4-FFF2-40B4-BE49-F238E27FC236}">
                  <a16:creationId xmlns:a16="http://schemas.microsoft.com/office/drawing/2014/main" id="{8D89AFB3-2A21-484E-B204-F60F59940420}"/>
                </a:ext>
              </a:extLst>
            </p:cNvPr>
            <p:cNvSpPr/>
            <p:nvPr/>
          </p:nvSpPr>
          <p:spPr>
            <a:xfrm>
              <a:off x="4866353" y="1547947"/>
              <a:ext cx="3925497" cy="4412944"/>
            </a:xfrm>
            <a:prstGeom prst="rect">
              <a:avLst/>
            </a:prstGeom>
            <a:solidFill>
              <a:srgbClr val="FD793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p>
          </p:txBody>
        </p:sp>
        <p:sp>
          <p:nvSpPr>
            <p:cNvPr id="50" name="Rectangle 49">
              <a:extLst>
                <a:ext uri="{FF2B5EF4-FFF2-40B4-BE49-F238E27FC236}">
                  <a16:creationId xmlns:a16="http://schemas.microsoft.com/office/drawing/2014/main" id="{8D89AFB3-2A21-484E-B204-F60F59940420}"/>
                </a:ext>
              </a:extLst>
            </p:cNvPr>
            <p:cNvSpPr/>
            <p:nvPr/>
          </p:nvSpPr>
          <p:spPr>
            <a:xfrm>
              <a:off x="426509" y="1545079"/>
              <a:ext cx="3925497" cy="4429276"/>
            </a:xfrm>
            <a:prstGeom prst="rect">
              <a:avLst/>
            </a:prstGeom>
            <a:solidFill>
              <a:srgbClr val="FF434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p>
          </p:txBody>
        </p:sp>
        <p:sp>
          <p:nvSpPr>
            <p:cNvPr id="53" name="Rectangle à coins arrondis 2">
              <a:extLst>
                <a:ext uri="{FF2B5EF4-FFF2-40B4-BE49-F238E27FC236}">
                  <a16:creationId xmlns:a16="http://schemas.microsoft.com/office/drawing/2014/main" id="{200DCF3A-8C7D-7D4B-AFF0-803BB27CBCFA}"/>
                </a:ext>
              </a:extLst>
            </p:cNvPr>
            <p:cNvSpPr/>
            <p:nvPr/>
          </p:nvSpPr>
          <p:spPr>
            <a:xfrm>
              <a:off x="4767490" y="856225"/>
              <a:ext cx="4110505" cy="706781"/>
            </a:xfrm>
            <a:custGeom>
              <a:avLst/>
              <a:gdLst>
                <a:gd name="connsiteX0" fmla="*/ 0 w 4108092"/>
                <a:gd name="connsiteY0" fmla="*/ 155234 h 931383"/>
                <a:gd name="connsiteX1" fmla="*/ 155234 w 4108092"/>
                <a:gd name="connsiteY1" fmla="*/ 0 h 931383"/>
                <a:gd name="connsiteX2" fmla="*/ 3952858 w 4108092"/>
                <a:gd name="connsiteY2" fmla="*/ 0 h 931383"/>
                <a:gd name="connsiteX3" fmla="*/ 4108092 w 4108092"/>
                <a:gd name="connsiteY3" fmla="*/ 155234 h 931383"/>
                <a:gd name="connsiteX4" fmla="*/ 4108092 w 4108092"/>
                <a:gd name="connsiteY4" fmla="*/ 776149 h 931383"/>
                <a:gd name="connsiteX5" fmla="*/ 3952858 w 4108092"/>
                <a:gd name="connsiteY5" fmla="*/ 931383 h 931383"/>
                <a:gd name="connsiteX6" fmla="*/ 155234 w 4108092"/>
                <a:gd name="connsiteY6" fmla="*/ 931383 h 931383"/>
                <a:gd name="connsiteX7" fmla="*/ 0 w 4108092"/>
                <a:gd name="connsiteY7" fmla="*/ 776149 h 931383"/>
                <a:gd name="connsiteX8" fmla="*/ 0 w 4108092"/>
                <a:gd name="connsiteY8" fmla="*/ 155234 h 931383"/>
                <a:gd name="connsiteX0" fmla="*/ 184045 w 4292137"/>
                <a:gd name="connsiteY0" fmla="*/ 155234 h 931383"/>
                <a:gd name="connsiteX1" fmla="*/ 339279 w 4292137"/>
                <a:gd name="connsiteY1" fmla="*/ 0 h 931383"/>
                <a:gd name="connsiteX2" fmla="*/ 4136903 w 4292137"/>
                <a:gd name="connsiteY2" fmla="*/ 0 h 931383"/>
                <a:gd name="connsiteX3" fmla="*/ 4292137 w 4292137"/>
                <a:gd name="connsiteY3" fmla="*/ 155234 h 931383"/>
                <a:gd name="connsiteX4" fmla="*/ 4292137 w 4292137"/>
                <a:gd name="connsiteY4" fmla="*/ 776149 h 931383"/>
                <a:gd name="connsiteX5" fmla="*/ 4136903 w 4292137"/>
                <a:gd name="connsiteY5" fmla="*/ 931383 h 931383"/>
                <a:gd name="connsiteX6" fmla="*/ 339279 w 4292137"/>
                <a:gd name="connsiteY6" fmla="*/ 931383 h 931383"/>
                <a:gd name="connsiteX7" fmla="*/ 184045 w 4292137"/>
                <a:gd name="connsiteY7" fmla="*/ 155234 h 931383"/>
                <a:gd name="connsiteX0" fmla="*/ 15672 w 4123764"/>
                <a:gd name="connsiteY0" fmla="*/ 155234 h 931589"/>
                <a:gd name="connsiteX1" fmla="*/ 170906 w 4123764"/>
                <a:gd name="connsiteY1" fmla="*/ 0 h 931589"/>
                <a:gd name="connsiteX2" fmla="*/ 3968530 w 4123764"/>
                <a:gd name="connsiteY2" fmla="*/ 0 h 931589"/>
                <a:gd name="connsiteX3" fmla="*/ 4123764 w 4123764"/>
                <a:gd name="connsiteY3" fmla="*/ 155234 h 931589"/>
                <a:gd name="connsiteX4" fmla="*/ 4123764 w 4123764"/>
                <a:gd name="connsiteY4" fmla="*/ 776149 h 931589"/>
                <a:gd name="connsiteX5" fmla="*/ 3968530 w 4123764"/>
                <a:gd name="connsiteY5" fmla="*/ 931383 h 931589"/>
                <a:gd name="connsiteX6" fmla="*/ 170906 w 4123764"/>
                <a:gd name="connsiteY6" fmla="*/ 931383 h 931589"/>
                <a:gd name="connsiteX7" fmla="*/ 15672 w 4123764"/>
                <a:gd name="connsiteY7" fmla="*/ 155234 h 931589"/>
                <a:gd name="connsiteX0" fmla="*/ 15672 w 4123764"/>
                <a:gd name="connsiteY0" fmla="*/ 155234 h 931589"/>
                <a:gd name="connsiteX1" fmla="*/ 170906 w 4123764"/>
                <a:gd name="connsiteY1" fmla="*/ 0 h 931589"/>
                <a:gd name="connsiteX2" fmla="*/ 3968530 w 4123764"/>
                <a:gd name="connsiteY2" fmla="*/ 0 h 931589"/>
                <a:gd name="connsiteX3" fmla="*/ 4123764 w 4123764"/>
                <a:gd name="connsiteY3" fmla="*/ 155234 h 931589"/>
                <a:gd name="connsiteX4" fmla="*/ 3968530 w 4123764"/>
                <a:gd name="connsiteY4" fmla="*/ 931383 h 931589"/>
                <a:gd name="connsiteX5" fmla="*/ 170906 w 4123764"/>
                <a:gd name="connsiteY5" fmla="*/ 931383 h 931589"/>
                <a:gd name="connsiteX6" fmla="*/ 15672 w 4123764"/>
                <a:gd name="connsiteY6" fmla="*/ 155234 h 931589"/>
                <a:gd name="connsiteX0" fmla="*/ 15672 w 4124173"/>
                <a:gd name="connsiteY0" fmla="*/ 155234 h 937869"/>
                <a:gd name="connsiteX1" fmla="*/ 170906 w 4124173"/>
                <a:gd name="connsiteY1" fmla="*/ 0 h 937869"/>
                <a:gd name="connsiteX2" fmla="*/ 3968530 w 4124173"/>
                <a:gd name="connsiteY2" fmla="*/ 0 h 937869"/>
                <a:gd name="connsiteX3" fmla="*/ 4123764 w 4124173"/>
                <a:gd name="connsiteY3" fmla="*/ 155234 h 937869"/>
                <a:gd name="connsiteX4" fmla="*/ 4124173 w 4124173"/>
                <a:gd name="connsiteY4" fmla="*/ 937869 h 937869"/>
                <a:gd name="connsiteX5" fmla="*/ 170906 w 4124173"/>
                <a:gd name="connsiteY5" fmla="*/ 931383 h 937869"/>
                <a:gd name="connsiteX6" fmla="*/ 15672 w 4124173"/>
                <a:gd name="connsiteY6" fmla="*/ 155234 h 937869"/>
                <a:gd name="connsiteX0" fmla="*/ 10035 w 4118536"/>
                <a:gd name="connsiteY0" fmla="*/ 155234 h 937869"/>
                <a:gd name="connsiteX1" fmla="*/ 165269 w 4118536"/>
                <a:gd name="connsiteY1" fmla="*/ 0 h 937869"/>
                <a:gd name="connsiteX2" fmla="*/ 3962893 w 4118536"/>
                <a:gd name="connsiteY2" fmla="*/ 0 h 937869"/>
                <a:gd name="connsiteX3" fmla="*/ 4118127 w 4118536"/>
                <a:gd name="connsiteY3" fmla="*/ 155234 h 937869"/>
                <a:gd name="connsiteX4" fmla="*/ 4118536 w 4118536"/>
                <a:gd name="connsiteY4" fmla="*/ 937869 h 937869"/>
                <a:gd name="connsiteX5" fmla="*/ 165269 w 4118536"/>
                <a:gd name="connsiteY5" fmla="*/ 931383 h 937869"/>
                <a:gd name="connsiteX6" fmla="*/ 10035 w 4118536"/>
                <a:gd name="connsiteY6" fmla="*/ 155234 h 937869"/>
                <a:gd name="connsiteX0" fmla="*/ 90495 w 4198996"/>
                <a:gd name="connsiteY0" fmla="*/ 155234 h 937869"/>
                <a:gd name="connsiteX1" fmla="*/ 245729 w 4198996"/>
                <a:gd name="connsiteY1" fmla="*/ 0 h 937869"/>
                <a:gd name="connsiteX2" fmla="*/ 4043353 w 4198996"/>
                <a:gd name="connsiteY2" fmla="*/ 0 h 937869"/>
                <a:gd name="connsiteX3" fmla="*/ 4198587 w 4198996"/>
                <a:gd name="connsiteY3" fmla="*/ 155234 h 937869"/>
                <a:gd name="connsiteX4" fmla="*/ 4198996 w 4198996"/>
                <a:gd name="connsiteY4" fmla="*/ 937869 h 937869"/>
                <a:gd name="connsiteX5" fmla="*/ 103056 w 4198996"/>
                <a:gd name="connsiteY5" fmla="*/ 937869 h 937869"/>
                <a:gd name="connsiteX6" fmla="*/ 90495 w 4198996"/>
                <a:gd name="connsiteY6" fmla="*/ 155234 h 937869"/>
                <a:gd name="connsiteX0" fmla="*/ 0 w 4108501"/>
                <a:gd name="connsiteY0" fmla="*/ 155234 h 937869"/>
                <a:gd name="connsiteX1" fmla="*/ 155234 w 4108501"/>
                <a:gd name="connsiteY1" fmla="*/ 0 h 937869"/>
                <a:gd name="connsiteX2" fmla="*/ 3952858 w 4108501"/>
                <a:gd name="connsiteY2" fmla="*/ 0 h 937869"/>
                <a:gd name="connsiteX3" fmla="*/ 4108092 w 4108501"/>
                <a:gd name="connsiteY3" fmla="*/ 155234 h 937869"/>
                <a:gd name="connsiteX4" fmla="*/ 4108501 w 4108501"/>
                <a:gd name="connsiteY4" fmla="*/ 937869 h 937869"/>
                <a:gd name="connsiteX5" fmla="*/ 12561 w 4108501"/>
                <a:gd name="connsiteY5" fmla="*/ 937869 h 937869"/>
                <a:gd name="connsiteX6" fmla="*/ 0 w 4108501"/>
                <a:gd name="connsiteY6" fmla="*/ 155234 h 937869"/>
                <a:gd name="connsiteX0" fmla="*/ 2004 w 4110505"/>
                <a:gd name="connsiteY0" fmla="*/ 155234 h 944354"/>
                <a:gd name="connsiteX1" fmla="*/ 157238 w 4110505"/>
                <a:gd name="connsiteY1" fmla="*/ 0 h 944354"/>
                <a:gd name="connsiteX2" fmla="*/ 3954862 w 4110505"/>
                <a:gd name="connsiteY2" fmla="*/ 0 h 944354"/>
                <a:gd name="connsiteX3" fmla="*/ 4110096 w 4110505"/>
                <a:gd name="connsiteY3" fmla="*/ 155234 h 944354"/>
                <a:gd name="connsiteX4" fmla="*/ 4110505 w 4110505"/>
                <a:gd name="connsiteY4" fmla="*/ 937869 h 944354"/>
                <a:gd name="connsiteX5" fmla="*/ 1595 w 4110505"/>
                <a:gd name="connsiteY5" fmla="*/ 944354 h 944354"/>
                <a:gd name="connsiteX6" fmla="*/ 2004 w 4110505"/>
                <a:gd name="connsiteY6" fmla="*/ 155234 h 9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505" h="944354">
                  <a:moveTo>
                    <a:pt x="2004" y="155234"/>
                  </a:moveTo>
                  <a:cubicBezTo>
                    <a:pt x="2004" y="69501"/>
                    <a:pt x="71505" y="0"/>
                    <a:pt x="157238" y="0"/>
                  </a:cubicBezTo>
                  <a:lnTo>
                    <a:pt x="3954862" y="0"/>
                  </a:lnTo>
                  <a:cubicBezTo>
                    <a:pt x="4040595" y="0"/>
                    <a:pt x="4110096" y="69501"/>
                    <a:pt x="4110096" y="155234"/>
                  </a:cubicBezTo>
                  <a:cubicBezTo>
                    <a:pt x="4110232" y="416112"/>
                    <a:pt x="4110369" y="676991"/>
                    <a:pt x="4110505" y="937869"/>
                  </a:cubicBezTo>
                  <a:lnTo>
                    <a:pt x="1595" y="944354"/>
                  </a:lnTo>
                  <a:cubicBezTo>
                    <a:pt x="-2219" y="938213"/>
                    <a:pt x="2004" y="310464"/>
                    <a:pt x="2004" y="155234"/>
                  </a:cubicBezTo>
                  <a:close/>
                </a:path>
              </a:pathLst>
            </a:custGeom>
            <a:solidFill>
              <a:schemeClr val="bg1"/>
            </a:solidFill>
            <a:ln w="38100">
              <a:solidFill>
                <a:srgbClr val="FD79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800">
                <a:solidFill>
                  <a:schemeClr val="tx1"/>
                </a:solidFill>
              </a:endParaRPr>
            </a:p>
          </p:txBody>
        </p:sp>
        <p:sp>
          <p:nvSpPr>
            <p:cNvPr id="54" name="Rectangle 53">
              <a:extLst>
                <a:ext uri="{FF2B5EF4-FFF2-40B4-BE49-F238E27FC236}">
                  <a16:creationId xmlns:a16="http://schemas.microsoft.com/office/drawing/2014/main" id="{CF44DB9E-D36A-584A-8A69-974D8CE7E56A}"/>
                </a:ext>
              </a:extLst>
            </p:cNvPr>
            <p:cNvSpPr/>
            <p:nvPr/>
          </p:nvSpPr>
          <p:spPr>
            <a:xfrm>
              <a:off x="4769493" y="1664569"/>
              <a:ext cx="4108092" cy="4063190"/>
            </a:xfrm>
            <a:prstGeom prst="rect">
              <a:avLst/>
            </a:prstGeom>
            <a:solidFill>
              <a:schemeClr val="bg1"/>
            </a:solidFill>
            <a:ln w="38100">
              <a:solidFill>
                <a:srgbClr val="FD79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800" dirty="0">
                <a:solidFill>
                  <a:schemeClr val="tx1"/>
                </a:solidFill>
              </a:endParaRPr>
            </a:p>
          </p:txBody>
        </p:sp>
        <p:sp>
          <p:nvSpPr>
            <p:cNvPr id="3" name="Rectangle à coins arrondis 2">
              <a:extLst>
                <a:ext uri="{FF2B5EF4-FFF2-40B4-BE49-F238E27FC236}">
                  <a16:creationId xmlns:a16="http://schemas.microsoft.com/office/drawing/2014/main" id="{E46AA035-1DF3-5744-994B-C677A7207D07}"/>
                </a:ext>
              </a:extLst>
            </p:cNvPr>
            <p:cNvSpPr/>
            <p:nvPr/>
          </p:nvSpPr>
          <p:spPr>
            <a:xfrm>
              <a:off x="339189" y="858013"/>
              <a:ext cx="4110505" cy="711867"/>
            </a:xfrm>
            <a:custGeom>
              <a:avLst/>
              <a:gdLst>
                <a:gd name="connsiteX0" fmla="*/ 0 w 4108092"/>
                <a:gd name="connsiteY0" fmla="*/ 155234 h 931383"/>
                <a:gd name="connsiteX1" fmla="*/ 155234 w 4108092"/>
                <a:gd name="connsiteY1" fmla="*/ 0 h 931383"/>
                <a:gd name="connsiteX2" fmla="*/ 3952858 w 4108092"/>
                <a:gd name="connsiteY2" fmla="*/ 0 h 931383"/>
                <a:gd name="connsiteX3" fmla="*/ 4108092 w 4108092"/>
                <a:gd name="connsiteY3" fmla="*/ 155234 h 931383"/>
                <a:gd name="connsiteX4" fmla="*/ 4108092 w 4108092"/>
                <a:gd name="connsiteY4" fmla="*/ 776149 h 931383"/>
                <a:gd name="connsiteX5" fmla="*/ 3952858 w 4108092"/>
                <a:gd name="connsiteY5" fmla="*/ 931383 h 931383"/>
                <a:gd name="connsiteX6" fmla="*/ 155234 w 4108092"/>
                <a:gd name="connsiteY6" fmla="*/ 931383 h 931383"/>
                <a:gd name="connsiteX7" fmla="*/ 0 w 4108092"/>
                <a:gd name="connsiteY7" fmla="*/ 776149 h 931383"/>
                <a:gd name="connsiteX8" fmla="*/ 0 w 4108092"/>
                <a:gd name="connsiteY8" fmla="*/ 155234 h 931383"/>
                <a:gd name="connsiteX0" fmla="*/ 184045 w 4292137"/>
                <a:gd name="connsiteY0" fmla="*/ 155234 h 931383"/>
                <a:gd name="connsiteX1" fmla="*/ 339279 w 4292137"/>
                <a:gd name="connsiteY1" fmla="*/ 0 h 931383"/>
                <a:gd name="connsiteX2" fmla="*/ 4136903 w 4292137"/>
                <a:gd name="connsiteY2" fmla="*/ 0 h 931383"/>
                <a:gd name="connsiteX3" fmla="*/ 4292137 w 4292137"/>
                <a:gd name="connsiteY3" fmla="*/ 155234 h 931383"/>
                <a:gd name="connsiteX4" fmla="*/ 4292137 w 4292137"/>
                <a:gd name="connsiteY4" fmla="*/ 776149 h 931383"/>
                <a:gd name="connsiteX5" fmla="*/ 4136903 w 4292137"/>
                <a:gd name="connsiteY5" fmla="*/ 931383 h 931383"/>
                <a:gd name="connsiteX6" fmla="*/ 339279 w 4292137"/>
                <a:gd name="connsiteY6" fmla="*/ 931383 h 931383"/>
                <a:gd name="connsiteX7" fmla="*/ 184045 w 4292137"/>
                <a:gd name="connsiteY7" fmla="*/ 155234 h 931383"/>
                <a:gd name="connsiteX0" fmla="*/ 15672 w 4123764"/>
                <a:gd name="connsiteY0" fmla="*/ 155234 h 931589"/>
                <a:gd name="connsiteX1" fmla="*/ 170906 w 4123764"/>
                <a:gd name="connsiteY1" fmla="*/ 0 h 931589"/>
                <a:gd name="connsiteX2" fmla="*/ 3968530 w 4123764"/>
                <a:gd name="connsiteY2" fmla="*/ 0 h 931589"/>
                <a:gd name="connsiteX3" fmla="*/ 4123764 w 4123764"/>
                <a:gd name="connsiteY3" fmla="*/ 155234 h 931589"/>
                <a:gd name="connsiteX4" fmla="*/ 4123764 w 4123764"/>
                <a:gd name="connsiteY4" fmla="*/ 776149 h 931589"/>
                <a:gd name="connsiteX5" fmla="*/ 3968530 w 4123764"/>
                <a:gd name="connsiteY5" fmla="*/ 931383 h 931589"/>
                <a:gd name="connsiteX6" fmla="*/ 170906 w 4123764"/>
                <a:gd name="connsiteY6" fmla="*/ 931383 h 931589"/>
                <a:gd name="connsiteX7" fmla="*/ 15672 w 4123764"/>
                <a:gd name="connsiteY7" fmla="*/ 155234 h 931589"/>
                <a:gd name="connsiteX0" fmla="*/ 15672 w 4123764"/>
                <a:gd name="connsiteY0" fmla="*/ 155234 h 931589"/>
                <a:gd name="connsiteX1" fmla="*/ 170906 w 4123764"/>
                <a:gd name="connsiteY1" fmla="*/ 0 h 931589"/>
                <a:gd name="connsiteX2" fmla="*/ 3968530 w 4123764"/>
                <a:gd name="connsiteY2" fmla="*/ 0 h 931589"/>
                <a:gd name="connsiteX3" fmla="*/ 4123764 w 4123764"/>
                <a:gd name="connsiteY3" fmla="*/ 155234 h 931589"/>
                <a:gd name="connsiteX4" fmla="*/ 3968530 w 4123764"/>
                <a:gd name="connsiteY4" fmla="*/ 931383 h 931589"/>
                <a:gd name="connsiteX5" fmla="*/ 170906 w 4123764"/>
                <a:gd name="connsiteY5" fmla="*/ 931383 h 931589"/>
                <a:gd name="connsiteX6" fmla="*/ 15672 w 4123764"/>
                <a:gd name="connsiteY6" fmla="*/ 155234 h 931589"/>
                <a:gd name="connsiteX0" fmla="*/ 15672 w 4124173"/>
                <a:gd name="connsiteY0" fmla="*/ 155234 h 937869"/>
                <a:gd name="connsiteX1" fmla="*/ 170906 w 4124173"/>
                <a:gd name="connsiteY1" fmla="*/ 0 h 937869"/>
                <a:gd name="connsiteX2" fmla="*/ 3968530 w 4124173"/>
                <a:gd name="connsiteY2" fmla="*/ 0 h 937869"/>
                <a:gd name="connsiteX3" fmla="*/ 4123764 w 4124173"/>
                <a:gd name="connsiteY3" fmla="*/ 155234 h 937869"/>
                <a:gd name="connsiteX4" fmla="*/ 4124173 w 4124173"/>
                <a:gd name="connsiteY4" fmla="*/ 937869 h 937869"/>
                <a:gd name="connsiteX5" fmla="*/ 170906 w 4124173"/>
                <a:gd name="connsiteY5" fmla="*/ 931383 h 937869"/>
                <a:gd name="connsiteX6" fmla="*/ 15672 w 4124173"/>
                <a:gd name="connsiteY6" fmla="*/ 155234 h 937869"/>
                <a:gd name="connsiteX0" fmla="*/ 10035 w 4118536"/>
                <a:gd name="connsiteY0" fmla="*/ 155234 h 937869"/>
                <a:gd name="connsiteX1" fmla="*/ 165269 w 4118536"/>
                <a:gd name="connsiteY1" fmla="*/ 0 h 937869"/>
                <a:gd name="connsiteX2" fmla="*/ 3962893 w 4118536"/>
                <a:gd name="connsiteY2" fmla="*/ 0 h 937869"/>
                <a:gd name="connsiteX3" fmla="*/ 4118127 w 4118536"/>
                <a:gd name="connsiteY3" fmla="*/ 155234 h 937869"/>
                <a:gd name="connsiteX4" fmla="*/ 4118536 w 4118536"/>
                <a:gd name="connsiteY4" fmla="*/ 937869 h 937869"/>
                <a:gd name="connsiteX5" fmla="*/ 165269 w 4118536"/>
                <a:gd name="connsiteY5" fmla="*/ 931383 h 937869"/>
                <a:gd name="connsiteX6" fmla="*/ 10035 w 4118536"/>
                <a:gd name="connsiteY6" fmla="*/ 155234 h 937869"/>
                <a:gd name="connsiteX0" fmla="*/ 90495 w 4198996"/>
                <a:gd name="connsiteY0" fmla="*/ 155234 h 937869"/>
                <a:gd name="connsiteX1" fmla="*/ 245729 w 4198996"/>
                <a:gd name="connsiteY1" fmla="*/ 0 h 937869"/>
                <a:gd name="connsiteX2" fmla="*/ 4043353 w 4198996"/>
                <a:gd name="connsiteY2" fmla="*/ 0 h 937869"/>
                <a:gd name="connsiteX3" fmla="*/ 4198587 w 4198996"/>
                <a:gd name="connsiteY3" fmla="*/ 155234 h 937869"/>
                <a:gd name="connsiteX4" fmla="*/ 4198996 w 4198996"/>
                <a:gd name="connsiteY4" fmla="*/ 937869 h 937869"/>
                <a:gd name="connsiteX5" fmla="*/ 103056 w 4198996"/>
                <a:gd name="connsiteY5" fmla="*/ 937869 h 937869"/>
                <a:gd name="connsiteX6" fmla="*/ 90495 w 4198996"/>
                <a:gd name="connsiteY6" fmla="*/ 155234 h 937869"/>
                <a:gd name="connsiteX0" fmla="*/ 0 w 4108501"/>
                <a:gd name="connsiteY0" fmla="*/ 155234 h 937869"/>
                <a:gd name="connsiteX1" fmla="*/ 155234 w 4108501"/>
                <a:gd name="connsiteY1" fmla="*/ 0 h 937869"/>
                <a:gd name="connsiteX2" fmla="*/ 3952858 w 4108501"/>
                <a:gd name="connsiteY2" fmla="*/ 0 h 937869"/>
                <a:gd name="connsiteX3" fmla="*/ 4108092 w 4108501"/>
                <a:gd name="connsiteY3" fmla="*/ 155234 h 937869"/>
                <a:gd name="connsiteX4" fmla="*/ 4108501 w 4108501"/>
                <a:gd name="connsiteY4" fmla="*/ 937869 h 937869"/>
                <a:gd name="connsiteX5" fmla="*/ 12561 w 4108501"/>
                <a:gd name="connsiteY5" fmla="*/ 937869 h 937869"/>
                <a:gd name="connsiteX6" fmla="*/ 0 w 4108501"/>
                <a:gd name="connsiteY6" fmla="*/ 155234 h 937869"/>
                <a:gd name="connsiteX0" fmla="*/ 2004 w 4110505"/>
                <a:gd name="connsiteY0" fmla="*/ 155234 h 944354"/>
                <a:gd name="connsiteX1" fmla="*/ 157238 w 4110505"/>
                <a:gd name="connsiteY1" fmla="*/ 0 h 944354"/>
                <a:gd name="connsiteX2" fmla="*/ 3954862 w 4110505"/>
                <a:gd name="connsiteY2" fmla="*/ 0 h 944354"/>
                <a:gd name="connsiteX3" fmla="*/ 4110096 w 4110505"/>
                <a:gd name="connsiteY3" fmla="*/ 155234 h 944354"/>
                <a:gd name="connsiteX4" fmla="*/ 4110505 w 4110505"/>
                <a:gd name="connsiteY4" fmla="*/ 937869 h 944354"/>
                <a:gd name="connsiteX5" fmla="*/ 1595 w 4110505"/>
                <a:gd name="connsiteY5" fmla="*/ 944354 h 944354"/>
                <a:gd name="connsiteX6" fmla="*/ 2004 w 4110505"/>
                <a:gd name="connsiteY6" fmla="*/ 155234 h 9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505" h="944354">
                  <a:moveTo>
                    <a:pt x="2004" y="155234"/>
                  </a:moveTo>
                  <a:cubicBezTo>
                    <a:pt x="2004" y="69501"/>
                    <a:pt x="71505" y="0"/>
                    <a:pt x="157238" y="0"/>
                  </a:cubicBezTo>
                  <a:lnTo>
                    <a:pt x="3954862" y="0"/>
                  </a:lnTo>
                  <a:cubicBezTo>
                    <a:pt x="4040595" y="0"/>
                    <a:pt x="4110096" y="69501"/>
                    <a:pt x="4110096" y="155234"/>
                  </a:cubicBezTo>
                  <a:cubicBezTo>
                    <a:pt x="4110232" y="416112"/>
                    <a:pt x="4110369" y="676991"/>
                    <a:pt x="4110505" y="937869"/>
                  </a:cubicBezTo>
                  <a:lnTo>
                    <a:pt x="1595" y="944354"/>
                  </a:lnTo>
                  <a:cubicBezTo>
                    <a:pt x="-2219" y="938213"/>
                    <a:pt x="2004" y="310464"/>
                    <a:pt x="2004" y="155234"/>
                  </a:cubicBezTo>
                  <a:close/>
                </a:path>
              </a:pathLst>
            </a:custGeom>
            <a:solidFill>
              <a:schemeClr val="bg1"/>
            </a:solidFill>
            <a:ln w="38100">
              <a:solidFill>
                <a:srgbClr val="FF4A4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800">
                <a:solidFill>
                  <a:schemeClr val="tx1"/>
                </a:solidFill>
              </a:endParaRPr>
            </a:p>
          </p:txBody>
        </p:sp>
        <p:sp>
          <p:nvSpPr>
            <p:cNvPr id="48" name="Rectangle 47">
              <a:extLst>
                <a:ext uri="{FF2B5EF4-FFF2-40B4-BE49-F238E27FC236}">
                  <a16:creationId xmlns:a16="http://schemas.microsoft.com/office/drawing/2014/main" id="{98A15111-C3C3-5F4D-84C4-A912131B130D}"/>
                </a:ext>
              </a:extLst>
            </p:cNvPr>
            <p:cNvSpPr/>
            <p:nvPr/>
          </p:nvSpPr>
          <p:spPr>
            <a:xfrm>
              <a:off x="341192" y="1664569"/>
              <a:ext cx="4108092" cy="4063190"/>
            </a:xfrm>
            <a:prstGeom prst="rect">
              <a:avLst/>
            </a:prstGeom>
            <a:solidFill>
              <a:schemeClr val="bg1"/>
            </a:solidFill>
            <a:ln w="38100">
              <a:solidFill>
                <a:srgbClr val="FF4C4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p>
          </p:txBody>
        </p:sp>
        <p:sp>
          <p:nvSpPr>
            <p:cNvPr id="13" name="Rectangle 12"/>
            <p:cNvSpPr/>
            <p:nvPr/>
          </p:nvSpPr>
          <p:spPr>
            <a:xfrm>
              <a:off x="2083298" y="856225"/>
              <a:ext cx="622286" cy="757130"/>
            </a:xfrm>
            <a:prstGeom prst="rect">
              <a:avLst/>
            </a:prstGeom>
          </p:spPr>
          <p:txBody>
            <a:bodyPr wrap="none">
              <a:spAutoFit/>
            </a:bodyPr>
            <a:lstStyle/>
            <a:p>
              <a:pPr lvl="0" algn="ctr" defTabSz="533400">
                <a:lnSpc>
                  <a:spcPct val="90000"/>
                </a:lnSpc>
                <a:spcBef>
                  <a:spcPct val="0"/>
                </a:spcBef>
                <a:spcAft>
                  <a:spcPct val="35000"/>
                </a:spcAft>
              </a:pPr>
              <a:r>
                <a:rPr lang="fr-FR" sz="4800" dirty="0"/>
                <a:t>SI</a:t>
              </a:r>
            </a:p>
          </p:txBody>
        </p:sp>
        <p:sp>
          <p:nvSpPr>
            <p:cNvPr id="14" name="Rectangle 13"/>
            <p:cNvSpPr/>
            <p:nvPr/>
          </p:nvSpPr>
          <p:spPr>
            <a:xfrm>
              <a:off x="6391051" y="864966"/>
              <a:ext cx="968535" cy="757130"/>
            </a:xfrm>
            <a:prstGeom prst="rect">
              <a:avLst/>
            </a:prstGeom>
          </p:spPr>
          <p:txBody>
            <a:bodyPr wrap="none">
              <a:spAutoFit/>
            </a:bodyPr>
            <a:lstStyle/>
            <a:p>
              <a:pPr lvl="0" algn="ctr" defTabSz="533400">
                <a:lnSpc>
                  <a:spcPct val="90000"/>
                </a:lnSpc>
                <a:spcBef>
                  <a:spcPct val="0"/>
                </a:spcBef>
                <a:spcAft>
                  <a:spcPct val="35000"/>
                </a:spcAft>
              </a:pPr>
              <a:r>
                <a:rPr lang="fr-FR" sz="4800" dirty="0"/>
                <a:t>CIT</a:t>
              </a:r>
            </a:p>
          </p:txBody>
        </p:sp>
        <p:sp>
          <p:nvSpPr>
            <p:cNvPr id="58" name="Rectangle à coins arrondis 2">
              <a:extLst>
                <a:ext uri="{FF2B5EF4-FFF2-40B4-BE49-F238E27FC236}">
                  <a16:creationId xmlns:a16="http://schemas.microsoft.com/office/drawing/2014/main" id="{E46AA035-1DF3-5744-994B-C677A7207D07}"/>
                </a:ext>
              </a:extLst>
            </p:cNvPr>
            <p:cNvSpPr/>
            <p:nvPr/>
          </p:nvSpPr>
          <p:spPr>
            <a:xfrm rot="10800000">
              <a:off x="338778" y="5850295"/>
              <a:ext cx="4110505" cy="711867"/>
            </a:xfrm>
            <a:custGeom>
              <a:avLst/>
              <a:gdLst>
                <a:gd name="connsiteX0" fmla="*/ 0 w 4108092"/>
                <a:gd name="connsiteY0" fmla="*/ 155234 h 931383"/>
                <a:gd name="connsiteX1" fmla="*/ 155234 w 4108092"/>
                <a:gd name="connsiteY1" fmla="*/ 0 h 931383"/>
                <a:gd name="connsiteX2" fmla="*/ 3952858 w 4108092"/>
                <a:gd name="connsiteY2" fmla="*/ 0 h 931383"/>
                <a:gd name="connsiteX3" fmla="*/ 4108092 w 4108092"/>
                <a:gd name="connsiteY3" fmla="*/ 155234 h 931383"/>
                <a:gd name="connsiteX4" fmla="*/ 4108092 w 4108092"/>
                <a:gd name="connsiteY4" fmla="*/ 776149 h 931383"/>
                <a:gd name="connsiteX5" fmla="*/ 3952858 w 4108092"/>
                <a:gd name="connsiteY5" fmla="*/ 931383 h 931383"/>
                <a:gd name="connsiteX6" fmla="*/ 155234 w 4108092"/>
                <a:gd name="connsiteY6" fmla="*/ 931383 h 931383"/>
                <a:gd name="connsiteX7" fmla="*/ 0 w 4108092"/>
                <a:gd name="connsiteY7" fmla="*/ 776149 h 931383"/>
                <a:gd name="connsiteX8" fmla="*/ 0 w 4108092"/>
                <a:gd name="connsiteY8" fmla="*/ 155234 h 931383"/>
                <a:gd name="connsiteX0" fmla="*/ 184045 w 4292137"/>
                <a:gd name="connsiteY0" fmla="*/ 155234 h 931383"/>
                <a:gd name="connsiteX1" fmla="*/ 339279 w 4292137"/>
                <a:gd name="connsiteY1" fmla="*/ 0 h 931383"/>
                <a:gd name="connsiteX2" fmla="*/ 4136903 w 4292137"/>
                <a:gd name="connsiteY2" fmla="*/ 0 h 931383"/>
                <a:gd name="connsiteX3" fmla="*/ 4292137 w 4292137"/>
                <a:gd name="connsiteY3" fmla="*/ 155234 h 931383"/>
                <a:gd name="connsiteX4" fmla="*/ 4292137 w 4292137"/>
                <a:gd name="connsiteY4" fmla="*/ 776149 h 931383"/>
                <a:gd name="connsiteX5" fmla="*/ 4136903 w 4292137"/>
                <a:gd name="connsiteY5" fmla="*/ 931383 h 931383"/>
                <a:gd name="connsiteX6" fmla="*/ 339279 w 4292137"/>
                <a:gd name="connsiteY6" fmla="*/ 931383 h 931383"/>
                <a:gd name="connsiteX7" fmla="*/ 184045 w 4292137"/>
                <a:gd name="connsiteY7" fmla="*/ 155234 h 931383"/>
                <a:gd name="connsiteX0" fmla="*/ 15672 w 4123764"/>
                <a:gd name="connsiteY0" fmla="*/ 155234 h 931589"/>
                <a:gd name="connsiteX1" fmla="*/ 170906 w 4123764"/>
                <a:gd name="connsiteY1" fmla="*/ 0 h 931589"/>
                <a:gd name="connsiteX2" fmla="*/ 3968530 w 4123764"/>
                <a:gd name="connsiteY2" fmla="*/ 0 h 931589"/>
                <a:gd name="connsiteX3" fmla="*/ 4123764 w 4123764"/>
                <a:gd name="connsiteY3" fmla="*/ 155234 h 931589"/>
                <a:gd name="connsiteX4" fmla="*/ 4123764 w 4123764"/>
                <a:gd name="connsiteY4" fmla="*/ 776149 h 931589"/>
                <a:gd name="connsiteX5" fmla="*/ 3968530 w 4123764"/>
                <a:gd name="connsiteY5" fmla="*/ 931383 h 931589"/>
                <a:gd name="connsiteX6" fmla="*/ 170906 w 4123764"/>
                <a:gd name="connsiteY6" fmla="*/ 931383 h 931589"/>
                <a:gd name="connsiteX7" fmla="*/ 15672 w 4123764"/>
                <a:gd name="connsiteY7" fmla="*/ 155234 h 931589"/>
                <a:gd name="connsiteX0" fmla="*/ 15672 w 4123764"/>
                <a:gd name="connsiteY0" fmla="*/ 155234 h 931589"/>
                <a:gd name="connsiteX1" fmla="*/ 170906 w 4123764"/>
                <a:gd name="connsiteY1" fmla="*/ 0 h 931589"/>
                <a:gd name="connsiteX2" fmla="*/ 3968530 w 4123764"/>
                <a:gd name="connsiteY2" fmla="*/ 0 h 931589"/>
                <a:gd name="connsiteX3" fmla="*/ 4123764 w 4123764"/>
                <a:gd name="connsiteY3" fmla="*/ 155234 h 931589"/>
                <a:gd name="connsiteX4" fmla="*/ 3968530 w 4123764"/>
                <a:gd name="connsiteY4" fmla="*/ 931383 h 931589"/>
                <a:gd name="connsiteX5" fmla="*/ 170906 w 4123764"/>
                <a:gd name="connsiteY5" fmla="*/ 931383 h 931589"/>
                <a:gd name="connsiteX6" fmla="*/ 15672 w 4123764"/>
                <a:gd name="connsiteY6" fmla="*/ 155234 h 931589"/>
                <a:gd name="connsiteX0" fmla="*/ 15672 w 4124173"/>
                <a:gd name="connsiteY0" fmla="*/ 155234 h 937869"/>
                <a:gd name="connsiteX1" fmla="*/ 170906 w 4124173"/>
                <a:gd name="connsiteY1" fmla="*/ 0 h 937869"/>
                <a:gd name="connsiteX2" fmla="*/ 3968530 w 4124173"/>
                <a:gd name="connsiteY2" fmla="*/ 0 h 937869"/>
                <a:gd name="connsiteX3" fmla="*/ 4123764 w 4124173"/>
                <a:gd name="connsiteY3" fmla="*/ 155234 h 937869"/>
                <a:gd name="connsiteX4" fmla="*/ 4124173 w 4124173"/>
                <a:gd name="connsiteY4" fmla="*/ 937869 h 937869"/>
                <a:gd name="connsiteX5" fmla="*/ 170906 w 4124173"/>
                <a:gd name="connsiteY5" fmla="*/ 931383 h 937869"/>
                <a:gd name="connsiteX6" fmla="*/ 15672 w 4124173"/>
                <a:gd name="connsiteY6" fmla="*/ 155234 h 937869"/>
                <a:gd name="connsiteX0" fmla="*/ 10035 w 4118536"/>
                <a:gd name="connsiteY0" fmla="*/ 155234 h 937869"/>
                <a:gd name="connsiteX1" fmla="*/ 165269 w 4118536"/>
                <a:gd name="connsiteY1" fmla="*/ 0 h 937869"/>
                <a:gd name="connsiteX2" fmla="*/ 3962893 w 4118536"/>
                <a:gd name="connsiteY2" fmla="*/ 0 h 937869"/>
                <a:gd name="connsiteX3" fmla="*/ 4118127 w 4118536"/>
                <a:gd name="connsiteY3" fmla="*/ 155234 h 937869"/>
                <a:gd name="connsiteX4" fmla="*/ 4118536 w 4118536"/>
                <a:gd name="connsiteY4" fmla="*/ 937869 h 937869"/>
                <a:gd name="connsiteX5" fmla="*/ 165269 w 4118536"/>
                <a:gd name="connsiteY5" fmla="*/ 931383 h 937869"/>
                <a:gd name="connsiteX6" fmla="*/ 10035 w 4118536"/>
                <a:gd name="connsiteY6" fmla="*/ 155234 h 937869"/>
                <a:gd name="connsiteX0" fmla="*/ 90495 w 4198996"/>
                <a:gd name="connsiteY0" fmla="*/ 155234 h 937869"/>
                <a:gd name="connsiteX1" fmla="*/ 245729 w 4198996"/>
                <a:gd name="connsiteY1" fmla="*/ 0 h 937869"/>
                <a:gd name="connsiteX2" fmla="*/ 4043353 w 4198996"/>
                <a:gd name="connsiteY2" fmla="*/ 0 h 937869"/>
                <a:gd name="connsiteX3" fmla="*/ 4198587 w 4198996"/>
                <a:gd name="connsiteY3" fmla="*/ 155234 h 937869"/>
                <a:gd name="connsiteX4" fmla="*/ 4198996 w 4198996"/>
                <a:gd name="connsiteY4" fmla="*/ 937869 h 937869"/>
                <a:gd name="connsiteX5" fmla="*/ 103056 w 4198996"/>
                <a:gd name="connsiteY5" fmla="*/ 937869 h 937869"/>
                <a:gd name="connsiteX6" fmla="*/ 90495 w 4198996"/>
                <a:gd name="connsiteY6" fmla="*/ 155234 h 937869"/>
                <a:gd name="connsiteX0" fmla="*/ 0 w 4108501"/>
                <a:gd name="connsiteY0" fmla="*/ 155234 h 937869"/>
                <a:gd name="connsiteX1" fmla="*/ 155234 w 4108501"/>
                <a:gd name="connsiteY1" fmla="*/ 0 h 937869"/>
                <a:gd name="connsiteX2" fmla="*/ 3952858 w 4108501"/>
                <a:gd name="connsiteY2" fmla="*/ 0 h 937869"/>
                <a:gd name="connsiteX3" fmla="*/ 4108092 w 4108501"/>
                <a:gd name="connsiteY3" fmla="*/ 155234 h 937869"/>
                <a:gd name="connsiteX4" fmla="*/ 4108501 w 4108501"/>
                <a:gd name="connsiteY4" fmla="*/ 937869 h 937869"/>
                <a:gd name="connsiteX5" fmla="*/ 12561 w 4108501"/>
                <a:gd name="connsiteY5" fmla="*/ 937869 h 937869"/>
                <a:gd name="connsiteX6" fmla="*/ 0 w 4108501"/>
                <a:gd name="connsiteY6" fmla="*/ 155234 h 937869"/>
                <a:gd name="connsiteX0" fmla="*/ 2004 w 4110505"/>
                <a:gd name="connsiteY0" fmla="*/ 155234 h 944354"/>
                <a:gd name="connsiteX1" fmla="*/ 157238 w 4110505"/>
                <a:gd name="connsiteY1" fmla="*/ 0 h 944354"/>
                <a:gd name="connsiteX2" fmla="*/ 3954862 w 4110505"/>
                <a:gd name="connsiteY2" fmla="*/ 0 h 944354"/>
                <a:gd name="connsiteX3" fmla="*/ 4110096 w 4110505"/>
                <a:gd name="connsiteY3" fmla="*/ 155234 h 944354"/>
                <a:gd name="connsiteX4" fmla="*/ 4110505 w 4110505"/>
                <a:gd name="connsiteY4" fmla="*/ 937869 h 944354"/>
                <a:gd name="connsiteX5" fmla="*/ 1595 w 4110505"/>
                <a:gd name="connsiteY5" fmla="*/ 944354 h 944354"/>
                <a:gd name="connsiteX6" fmla="*/ 2004 w 4110505"/>
                <a:gd name="connsiteY6" fmla="*/ 155234 h 9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505" h="944354">
                  <a:moveTo>
                    <a:pt x="2004" y="155234"/>
                  </a:moveTo>
                  <a:cubicBezTo>
                    <a:pt x="2004" y="69501"/>
                    <a:pt x="71505" y="0"/>
                    <a:pt x="157238" y="0"/>
                  </a:cubicBezTo>
                  <a:lnTo>
                    <a:pt x="3954862" y="0"/>
                  </a:lnTo>
                  <a:cubicBezTo>
                    <a:pt x="4040595" y="0"/>
                    <a:pt x="4110096" y="69501"/>
                    <a:pt x="4110096" y="155234"/>
                  </a:cubicBezTo>
                  <a:cubicBezTo>
                    <a:pt x="4110232" y="416112"/>
                    <a:pt x="4110369" y="676991"/>
                    <a:pt x="4110505" y="937869"/>
                  </a:cubicBezTo>
                  <a:lnTo>
                    <a:pt x="1595" y="944354"/>
                  </a:lnTo>
                  <a:cubicBezTo>
                    <a:pt x="-2219" y="938213"/>
                    <a:pt x="2004" y="310464"/>
                    <a:pt x="2004" y="155234"/>
                  </a:cubicBezTo>
                  <a:close/>
                </a:path>
              </a:pathLst>
            </a:custGeom>
            <a:solidFill>
              <a:schemeClr val="bg1"/>
            </a:solidFill>
            <a:ln w="38100">
              <a:solidFill>
                <a:srgbClr val="FF4A4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800">
                <a:solidFill>
                  <a:schemeClr val="tx1"/>
                </a:solidFill>
              </a:endParaRPr>
            </a:p>
          </p:txBody>
        </p:sp>
        <p:sp>
          <p:nvSpPr>
            <p:cNvPr id="59" name="Rectangle à coins arrondis 2">
              <a:extLst>
                <a:ext uri="{FF2B5EF4-FFF2-40B4-BE49-F238E27FC236}">
                  <a16:creationId xmlns:a16="http://schemas.microsoft.com/office/drawing/2014/main" id="{200DCF3A-8C7D-7D4B-AFF0-803BB27CBCFA}"/>
                </a:ext>
              </a:extLst>
            </p:cNvPr>
            <p:cNvSpPr/>
            <p:nvPr/>
          </p:nvSpPr>
          <p:spPr>
            <a:xfrm rot="10800000">
              <a:off x="4767080" y="5883919"/>
              <a:ext cx="4110505" cy="706781"/>
            </a:xfrm>
            <a:custGeom>
              <a:avLst/>
              <a:gdLst>
                <a:gd name="connsiteX0" fmla="*/ 0 w 4108092"/>
                <a:gd name="connsiteY0" fmla="*/ 155234 h 931383"/>
                <a:gd name="connsiteX1" fmla="*/ 155234 w 4108092"/>
                <a:gd name="connsiteY1" fmla="*/ 0 h 931383"/>
                <a:gd name="connsiteX2" fmla="*/ 3952858 w 4108092"/>
                <a:gd name="connsiteY2" fmla="*/ 0 h 931383"/>
                <a:gd name="connsiteX3" fmla="*/ 4108092 w 4108092"/>
                <a:gd name="connsiteY3" fmla="*/ 155234 h 931383"/>
                <a:gd name="connsiteX4" fmla="*/ 4108092 w 4108092"/>
                <a:gd name="connsiteY4" fmla="*/ 776149 h 931383"/>
                <a:gd name="connsiteX5" fmla="*/ 3952858 w 4108092"/>
                <a:gd name="connsiteY5" fmla="*/ 931383 h 931383"/>
                <a:gd name="connsiteX6" fmla="*/ 155234 w 4108092"/>
                <a:gd name="connsiteY6" fmla="*/ 931383 h 931383"/>
                <a:gd name="connsiteX7" fmla="*/ 0 w 4108092"/>
                <a:gd name="connsiteY7" fmla="*/ 776149 h 931383"/>
                <a:gd name="connsiteX8" fmla="*/ 0 w 4108092"/>
                <a:gd name="connsiteY8" fmla="*/ 155234 h 931383"/>
                <a:gd name="connsiteX0" fmla="*/ 184045 w 4292137"/>
                <a:gd name="connsiteY0" fmla="*/ 155234 h 931383"/>
                <a:gd name="connsiteX1" fmla="*/ 339279 w 4292137"/>
                <a:gd name="connsiteY1" fmla="*/ 0 h 931383"/>
                <a:gd name="connsiteX2" fmla="*/ 4136903 w 4292137"/>
                <a:gd name="connsiteY2" fmla="*/ 0 h 931383"/>
                <a:gd name="connsiteX3" fmla="*/ 4292137 w 4292137"/>
                <a:gd name="connsiteY3" fmla="*/ 155234 h 931383"/>
                <a:gd name="connsiteX4" fmla="*/ 4292137 w 4292137"/>
                <a:gd name="connsiteY4" fmla="*/ 776149 h 931383"/>
                <a:gd name="connsiteX5" fmla="*/ 4136903 w 4292137"/>
                <a:gd name="connsiteY5" fmla="*/ 931383 h 931383"/>
                <a:gd name="connsiteX6" fmla="*/ 339279 w 4292137"/>
                <a:gd name="connsiteY6" fmla="*/ 931383 h 931383"/>
                <a:gd name="connsiteX7" fmla="*/ 184045 w 4292137"/>
                <a:gd name="connsiteY7" fmla="*/ 155234 h 931383"/>
                <a:gd name="connsiteX0" fmla="*/ 15672 w 4123764"/>
                <a:gd name="connsiteY0" fmla="*/ 155234 h 931589"/>
                <a:gd name="connsiteX1" fmla="*/ 170906 w 4123764"/>
                <a:gd name="connsiteY1" fmla="*/ 0 h 931589"/>
                <a:gd name="connsiteX2" fmla="*/ 3968530 w 4123764"/>
                <a:gd name="connsiteY2" fmla="*/ 0 h 931589"/>
                <a:gd name="connsiteX3" fmla="*/ 4123764 w 4123764"/>
                <a:gd name="connsiteY3" fmla="*/ 155234 h 931589"/>
                <a:gd name="connsiteX4" fmla="*/ 4123764 w 4123764"/>
                <a:gd name="connsiteY4" fmla="*/ 776149 h 931589"/>
                <a:gd name="connsiteX5" fmla="*/ 3968530 w 4123764"/>
                <a:gd name="connsiteY5" fmla="*/ 931383 h 931589"/>
                <a:gd name="connsiteX6" fmla="*/ 170906 w 4123764"/>
                <a:gd name="connsiteY6" fmla="*/ 931383 h 931589"/>
                <a:gd name="connsiteX7" fmla="*/ 15672 w 4123764"/>
                <a:gd name="connsiteY7" fmla="*/ 155234 h 931589"/>
                <a:gd name="connsiteX0" fmla="*/ 15672 w 4123764"/>
                <a:gd name="connsiteY0" fmla="*/ 155234 h 931589"/>
                <a:gd name="connsiteX1" fmla="*/ 170906 w 4123764"/>
                <a:gd name="connsiteY1" fmla="*/ 0 h 931589"/>
                <a:gd name="connsiteX2" fmla="*/ 3968530 w 4123764"/>
                <a:gd name="connsiteY2" fmla="*/ 0 h 931589"/>
                <a:gd name="connsiteX3" fmla="*/ 4123764 w 4123764"/>
                <a:gd name="connsiteY3" fmla="*/ 155234 h 931589"/>
                <a:gd name="connsiteX4" fmla="*/ 3968530 w 4123764"/>
                <a:gd name="connsiteY4" fmla="*/ 931383 h 931589"/>
                <a:gd name="connsiteX5" fmla="*/ 170906 w 4123764"/>
                <a:gd name="connsiteY5" fmla="*/ 931383 h 931589"/>
                <a:gd name="connsiteX6" fmla="*/ 15672 w 4123764"/>
                <a:gd name="connsiteY6" fmla="*/ 155234 h 931589"/>
                <a:gd name="connsiteX0" fmla="*/ 15672 w 4124173"/>
                <a:gd name="connsiteY0" fmla="*/ 155234 h 937869"/>
                <a:gd name="connsiteX1" fmla="*/ 170906 w 4124173"/>
                <a:gd name="connsiteY1" fmla="*/ 0 h 937869"/>
                <a:gd name="connsiteX2" fmla="*/ 3968530 w 4124173"/>
                <a:gd name="connsiteY2" fmla="*/ 0 h 937869"/>
                <a:gd name="connsiteX3" fmla="*/ 4123764 w 4124173"/>
                <a:gd name="connsiteY3" fmla="*/ 155234 h 937869"/>
                <a:gd name="connsiteX4" fmla="*/ 4124173 w 4124173"/>
                <a:gd name="connsiteY4" fmla="*/ 937869 h 937869"/>
                <a:gd name="connsiteX5" fmla="*/ 170906 w 4124173"/>
                <a:gd name="connsiteY5" fmla="*/ 931383 h 937869"/>
                <a:gd name="connsiteX6" fmla="*/ 15672 w 4124173"/>
                <a:gd name="connsiteY6" fmla="*/ 155234 h 937869"/>
                <a:gd name="connsiteX0" fmla="*/ 10035 w 4118536"/>
                <a:gd name="connsiteY0" fmla="*/ 155234 h 937869"/>
                <a:gd name="connsiteX1" fmla="*/ 165269 w 4118536"/>
                <a:gd name="connsiteY1" fmla="*/ 0 h 937869"/>
                <a:gd name="connsiteX2" fmla="*/ 3962893 w 4118536"/>
                <a:gd name="connsiteY2" fmla="*/ 0 h 937869"/>
                <a:gd name="connsiteX3" fmla="*/ 4118127 w 4118536"/>
                <a:gd name="connsiteY3" fmla="*/ 155234 h 937869"/>
                <a:gd name="connsiteX4" fmla="*/ 4118536 w 4118536"/>
                <a:gd name="connsiteY4" fmla="*/ 937869 h 937869"/>
                <a:gd name="connsiteX5" fmla="*/ 165269 w 4118536"/>
                <a:gd name="connsiteY5" fmla="*/ 931383 h 937869"/>
                <a:gd name="connsiteX6" fmla="*/ 10035 w 4118536"/>
                <a:gd name="connsiteY6" fmla="*/ 155234 h 937869"/>
                <a:gd name="connsiteX0" fmla="*/ 90495 w 4198996"/>
                <a:gd name="connsiteY0" fmla="*/ 155234 h 937869"/>
                <a:gd name="connsiteX1" fmla="*/ 245729 w 4198996"/>
                <a:gd name="connsiteY1" fmla="*/ 0 h 937869"/>
                <a:gd name="connsiteX2" fmla="*/ 4043353 w 4198996"/>
                <a:gd name="connsiteY2" fmla="*/ 0 h 937869"/>
                <a:gd name="connsiteX3" fmla="*/ 4198587 w 4198996"/>
                <a:gd name="connsiteY3" fmla="*/ 155234 h 937869"/>
                <a:gd name="connsiteX4" fmla="*/ 4198996 w 4198996"/>
                <a:gd name="connsiteY4" fmla="*/ 937869 h 937869"/>
                <a:gd name="connsiteX5" fmla="*/ 103056 w 4198996"/>
                <a:gd name="connsiteY5" fmla="*/ 937869 h 937869"/>
                <a:gd name="connsiteX6" fmla="*/ 90495 w 4198996"/>
                <a:gd name="connsiteY6" fmla="*/ 155234 h 937869"/>
                <a:gd name="connsiteX0" fmla="*/ 0 w 4108501"/>
                <a:gd name="connsiteY0" fmla="*/ 155234 h 937869"/>
                <a:gd name="connsiteX1" fmla="*/ 155234 w 4108501"/>
                <a:gd name="connsiteY1" fmla="*/ 0 h 937869"/>
                <a:gd name="connsiteX2" fmla="*/ 3952858 w 4108501"/>
                <a:gd name="connsiteY2" fmla="*/ 0 h 937869"/>
                <a:gd name="connsiteX3" fmla="*/ 4108092 w 4108501"/>
                <a:gd name="connsiteY3" fmla="*/ 155234 h 937869"/>
                <a:gd name="connsiteX4" fmla="*/ 4108501 w 4108501"/>
                <a:gd name="connsiteY4" fmla="*/ 937869 h 937869"/>
                <a:gd name="connsiteX5" fmla="*/ 12561 w 4108501"/>
                <a:gd name="connsiteY5" fmla="*/ 937869 h 937869"/>
                <a:gd name="connsiteX6" fmla="*/ 0 w 4108501"/>
                <a:gd name="connsiteY6" fmla="*/ 155234 h 937869"/>
                <a:gd name="connsiteX0" fmla="*/ 2004 w 4110505"/>
                <a:gd name="connsiteY0" fmla="*/ 155234 h 944354"/>
                <a:gd name="connsiteX1" fmla="*/ 157238 w 4110505"/>
                <a:gd name="connsiteY1" fmla="*/ 0 h 944354"/>
                <a:gd name="connsiteX2" fmla="*/ 3954862 w 4110505"/>
                <a:gd name="connsiteY2" fmla="*/ 0 h 944354"/>
                <a:gd name="connsiteX3" fmla="*/ 4110096 w 4110505"/>
                <a:gd name="connsiteY3" fmla="*/ 155234 h 944354"/>
                <a:gd name="connsiteX4" fmla="*/ 4110505 w 4110505"/>
                <a:gd name="connsiteY4" fmla="*/ 937869 h 944354"/>
                <a:gd name="connsiteX5" fmla="*/ 1595 w 4110505"/>
                <a:gd name="connsiteY5" fmla="*/ 944354 h 944354"/>
                <a:gd name="connsiteX6" fmla="*/ 2004 w 4110505"/>
                <a:gd name="connsiteY6" fmla="*/ 155234 h 9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505" h="944354">
                  <a:moveTo>
                    <a:pt x="2004" y="155234"/>
                  </a:moveTo>
                  <a:cubicBezTo>
                    <a:pt x="2004" y="69501"/>
                    <a:pt x="71505" y="0"/>
                    <a:pt x="157238" y="0"/>
                  </a:cubicBezTo>
                  <a:lnTo>
                    <a:pt x="3954862" y="0"/>
                  </a:lnTo>
                  <a:cubicBezTo>
                    <a:pt x="4040595" y="0"/>
                    <a:pt x="4110096" y="69501"/>
                    <a:pt x="4110096" y="155234"/>
                  </a:cubicBezTo>
                  <a:cubicBezTo>
                    <a:pt x="4110232" y="416112"/>
                    <a:pt x="4110369" y="676991"/>
                    <a:pt x="4110505" y="937869"/>
                  </a:cubicBezTo>
                  <a:lnTo>
                    <a:pt x="1595" y="944354"/>
                  </a:lnTo>
                  <a:cubicBezTo>
                    <a:pt x="-2219" y="938213"/>
                    <a:pt x="2004" y="310464"/>
                    <a:pt x="2004" y="155234"/>
                  </a:cubicBezTo>
                  <a:close/>
                </a:path>
              </a:pathLst>
            </a:custGeom>
            <a:solidFill>
              <a:schemeClr val="bg1"/>
            </a:solidFill>
            <a:ln w="38100">
              <a:solidFill>
                <a:srgbClr val="FD79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800">
                <a:solidFill>
                  <a:schemeClr val="tx1"/>
                </a:solidFill>
              </a:endParaRPr>
            </a:p>
          </p:txBody>
        </p:sp>
        <p:sp>
          <p:nvSpPr>
            <p:cNvPr id="89" name="Rectangle 88"/>
            <p:cNvSpPr/>
            <p:nvPr/>
          </p:nvSpPr>
          <p:spPr>
            <a:xfrm>
              <a:off x="371619" y="988321"/>
              <a:ext cx="1278743" cy="461665"/>
            </a:xfrm>
            <a:prstGeom prst="rect">
              <a:avLst/>
            </a:prstGeom>
          </p:spPr>
          <p:txBody>
            <a:bodyPr wrap="square">
              <a:spAutoFit/>
            </a:bodyPr>
            <a:lstStyle/>
            <a:p>
              <a:r>
                <a:rPr lang="fr-FR" sz="1200" dirty="0"/>
                <a:t>Sciences de l’Ingénieur</a:t>
              </a:r>
            </a:p>
          </p:txBody>
        </p:sp>
        <p:sp>
          <p:nvSpPr>
            <p:cNvPr id="90" name="Rectangle 89"/>
            <p:cNvSpPr/>
            <p:nvPr/>
          </p:nvSpPr>
          <p:spPr>
            <a:xfrm>
              <a:off x="7566309" y="878569"/>
              <a:ext cx="1278743" cy="646331"/>
            </a:xfrm>
            <a:prstGeom prst="rect">
              <a:avLst/>
            </a:prstGeom>
          </p:spPr>
          <p:txBody>
            <a:bodyPr wrap="square">
              <a:spAutoFit/>
            </a:bodyPr>
            <a:lstStyle/>
            <a:p>
              <a:pPr algn="r"/>
              <a:r>
                <a:rPr lang="fr-FR" sz="1200" dirty="0"/>
                <a:t>Création et Innovation Technologiques</a:t>
              </a:r>
            </a:p>
          </p:txBody>
        </p:sp>
        <p:pic>
          <p:nvPicPr>
            <p:cNvPr id="5" name="Imag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08347" y="878166"/>
              <a:ext cx="652082" cy="66204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19958" y="879960"/>
              <a:ext cx="657940" cy="667987"/>
            </a:xfrm>
            <a:prstGeom prst="rect">
              <a:avLst/>
            </a:prstGeom>
          </p:spPr>
        </p:pic>
      </p:grpSp>
      <p:sp>
        <p:nvSpPr>
          <p:cNvPr id="42" name="Rectangle 41">
            <a:extLst>
              <a:ext uri="{FF2B5EF4-FFF2-40B4-BE49-F238E27FC236}">
                <a16:creationId xmlns:a16="http://schemas.microsoft.com/office/drawing/2014/main" id="{B05E0E6D-557D-F848-8E21-F5AA3F491DB7}"/>
              </a:ext>
            </a:extLst>
          </p:cNvPr>
          <p:cNvSpPr/>
          <p:nvPr/>
        </p:nvSpPr>
        <p:spPr>
          <a:xfrm>
            <a:off x="1553705" y="-6616"/>
            <a:ext cx="6204636" cy="651783"/>
          </a:xfrm>
          <a:prstGeom prst="rect">
            <a:avLst/>
          </a:prstGeom>
          <a:gradFill flip="none" rotWithShape="1">
            <a:gsLst>
              <a:gs pos="0">
                <a:srgbClr val="FF3F40"/>
              </a:gs>
              <a:gs pos="51000">
                <a:srgbClr val="FFC87C">
                  <a:lumMod val="96000"/>
                </a:srgbClr>
              </a:gs>
              <a:gs pos="100000">
                <a:srgbClr val="FF9E3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8D89AFB3-2A21-484E-B204-F60F59940420}"/>
              </a:ext>
            </a:extLst>
          </p:cNvPr>
          <p:cNvSpPr/>
          <p:nvPr/>
        </p:nvSpPr>
        <p:spPr>
          <a:xfrm>
            <a:off x="839307" y="1765499"/>
            <a:ext cx="3246739" cy="644118"/>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dirty="0">
                <a:solidFill>
                  <a:srgbClr val="002060"/>
                </a:solidFill>
              </a:rPr>
              <a:t>Approche</a:t>
            </a:r>
            <a:br>
              <a:rPr lang="fr-FR" dirty="0">
                <a:solidFill>
                  <a:srgbClr val="002060"/>
                </a:solidFill>
              </a:rPr>
            </a:br>
            <a:r>
              <a:rPr lang="fr-FR" dirty="0">
                <a:solidFill>
                  <a:srgbClr val="002060"/>
                </a:solidFill>
              </a:rPr>
              <a:t>« Recherche Développement »</a:t>
            </a:r>
          </a:p>
        </p:txBody>
      </p:sp>
      <p:sp>
        <p:nvSpPr>
          <p:cNvPr id="49" name="Rectangle 48"/>
          <p:cNvSpPr/>
          <p:nvPr/>
        </p:nvSpPr>
        <p:spPr>
          <a:xfrm>
            <a:off x="2143424" y="-49755"/>
            <a:ext cx="622286" cy="757130"/>
          </a:xfrm>
          <a:prstGeom prst="rect">
            <a:avLst/>
          </a:prstGeom>
        </p:spPr>
        <p:txBody>
          <a:bodyPr wrap="none">
            <a:spAutoFit/>
          </a:bodyPr>
          <a:lstStyle/>
          <a:p>
            <a:pPr lvl="0" algn="ctr" defTabSz="533400">
              <a:lnSpc>
                <a:spcPct val="90000"/>
              </a:lnSpc>
              <a:spcBef>
                <a:spcPct val="0"/>
              </a:spcBef>
              <a:spcAft>
                <a:spcPct val="35000"/>
              </a:spcAft>
            </a:pPr>
            <a:r>
              <a:rPr lang="fr-FR" sz="4800" dirty="0"/>
              <a:t>SI</a:t>
            </a:r>
          </a:p>
        </p:txBody>
      </p:sp>
      <p:sp>
        <p:nvSpPr>
          <p:cNvPr id="52" name="Rectangle 51"/>
          <p:cNvSpPr/>
          <p:nvPr/>
        </p:nvSpPr>
        <p:spPr>
          <a:xfrm>
            <a:off x="6523054" y="-44766"/>
            <a:ext cx="968535" cy="757130"/>
          </a:xfrm>
          <a:prstGeom prst="rect">
            <a:avLst/>
          </a:prstGeom>
        </p:spPr>
        <p:txBody>
          <a:bodyPr wrap="none">
            <a:spAutoFit/>
          </a:bodyPr>
          <a:lstStyle/>
          <a:p>
            <a:pPr lvl="0" algn="ctr" defTabSz="533400">
              <a:lnSpc>
                <a:spcPct val="90000"/>
              </a:lnSpc>
              <a:spcBef>
                <a:spcPct val="0"/>
              </a:spcBef>
              <a:spcAft>
                <a:spcPct val="35000"/>
              </a:spcAft>
            </a:pPr>
            <a:r>
              <a:rPr lang="fr-FR" sz="4800" dirty="0"/>
              <a:t>CIT</a:t>
            </a:r>
          </a:p>
        </p:txBody>
      </p:sp>
      <p:sp>
        <p:nvSpPr>
          <p:cNvPr id="55" name="Rectangle 54"/>
          <p:cNvSpPr/>
          <p:nvPr/>
        </p:nvSpPr>
        <p:spPr>
          <a:xfrm>
            <a:off x="3340030" y="-4842"/>
            <a:ext cx="2686698" cy="646331"/>
          </a:xfrm>
          <a:prstGeom prst="rect">
            <a:avLst/>
          </a:prstGeom>
        </p:spPr>
        <p:txBody>
          <a:bodyPr wrap="square">
            <a:spAutoFit/>
          </a:bodyPr>
          <a:lstStyle/>
          <a:p>
            <a:pPr algn="ctr"/>
            <a:r>
              <a:rPr lang="fr-FR" b="1" dirty="0"/>
              <a:t>Les évolutions majeures pour la rentrée 2019</a:t>
            </a:r>
          </a:p>
        </p:txBody>
      </p:sp>
      <p:sp>
        <p:nvSpPr>
          <p:cNvPr id="4" name="Rectangle 3"/>
          <p:cNvSpPr/>
          <p:nvPr/>
        </p:nvSpPr>
        <p:spPr>
          <a:xfrm>
            <a:off x="5698851" y="1787433"/>
            <a:ext cx="2392135" cy="646331"/>
          </a:xfrm>
          <a:prstGeom prst="rect">
            <a:avLst/>
          </a:prstGeom>
        </p:spPr>
        <p:txBody>
          <a:bodyPr wrap="square">
            <a:spAutoFit/>
          </a:bodyPr>
          <a:lstStyle/>
          <a:p>
            <a:pPr algn="ctr"/>
            <a:r>
              <a:rPr lang="fr-FR" dirty="0">
                <a:solidFill>
                  <a:srgbClr val="002060"/>
                </a:solidFill>
              </a:rPr>
              <a:t>Approche</a:t>
            </a:r>
            <a:br>
              <a:rPr lang="fr-FR" dirty="0">
                <a:solidFill>
                  <a:srgbClr val="002060"/>
                </a:solidFill>
              </a:rPr>
            </a:br>
            <a:r>
              <a:rPr lang="fr-FR" dirty="0">
                <a:solidFill>
                  <a:srgbClr val="002060"/>
                </a:solidFill>
              </a:rPr>
              <a:t>« Ingénierie-Design »</a:t>
            </a:r>
          </a:p>
        </p:txBody>
      </p:sp>
      <p:sp>
        <p:nvSpPr>
          <p:cNvPr id="9" name="Rectangle 8"/>
          <p:cNvSpPr/>
          <p:nvPr/>
        </p:nvSpPr>
        <p:spPr>
          <a:xfrm>
            <a:off x="1176629" y="5861241"/>
            <a:ext cx="2597554" cy="646331"/>
          </a:xfrm>
          <a:prstGeom prst="rect">
            <a:avLst/>
          </a:prstGeom>
        </p:spPr>
        <p:txBody>
          <a:bodyPr wrap="square">
            <a:spAutoFit/>
          </a:bodyPr>
          <a:lstStyle/>
          <a:p>
            <a:pPr algn="ctr"/>
            <a:r>
              <a:rPr lang="fr-FR" dirty="0"/>
              <a:t>Démarche pédagogique</a:t>
            </a:r>
          </a:p>
          <a:p>
            <a:pPr algn="ctr"/>
            <a:r>
              <a:rPr lang="fr-FR" b="1" dirty="0"/>
              <a:t>d’investigation</a:t>
            </a:r>
          </a:p>
        </p:txBody>
      </p:sp>
      <p:sp>
        <p:nvSpPr>
          <p:cNvPr id="10" name="Rectangle 9"/>
          <p:cNvSpPr/>
          <p:nvPr/>
        </p:nvSpPr>
        <p:spPr>
          <a:xfrm>
            <a:off x="4632288" y="5898389"/>
            <a:ext cx="4572000" cy="646331"/>
          </a:xfrm>
          <a:prstGeom prst="rect">
            <a:avLst/>
          </a:prstGeom>
        </p:spPr>
        <p:txBody>
          <a:bodyPr>
            <a:spAutoFit/>
          </a:bodyPr>
          <a:lstStyle/>
          <a:p>
            <a:pPr algn="ctr"/>
            <a:r>
              <a:rPr lang="fr-FR" dirty="0"/>
              <a:t>Démarche pédagogique</a:t>
            </a:r>
          </a:p>
          <a:p>
            <a:pPr algn="ctr"/>
            <a:r>
              <a:rPr lang="fr-FR" b="1" dirty="0"/>
              <a:t>de projet</a:t>
            </a:r>
          </a:p>
        </p:txBody>
      </p:sp>
      <p:grpSp>
        <p:nvGrpSpPr>
          <p:cNvPr id="11" name="Grouper 10"/>
          <p:cNvGrpSpPr/>
          <p:nvPr/>
        </p:nvGrpSpPr>
        <p:grpSpPr>
          <a:xfrm>
            <a:off x="470991" y="2609948"/>
            <a:ext cx="3843192" cy="2914547"/>
            <a:chOff x="470991" y="2609948"/>
            <a:chExt cx="3843192" cy="2914547"/>
          </a:xfrm>
        </p:grpSpPr>
        <p:sp>
          <p:nvSpPr>
            <p:cNvPr id="19" name="Rectangle 18"/>
            <p:cNvSpPr/>
            <p:nvPr/>
          </p:nvSpPr>
          <p:spPr>
            <a:xfrm>
              <a:off x="470991" y="3534623"/>
              <a:ext cx="1080000" cy="790508"/>
            </a:xfrm>
            <a:prstGeom prst="rect">
              <a:avLst/>
            </a:prstGeom>
            <a:solidFill>
              <a:schemeClr val="bg1"/>
            </a:solidFill>
            <a:ln w="25400">
              <a:solidFill>
                <a:srgbClr val="F22B38"/>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solidFill>
                    <a:schemeClr val="tx1"/>
                  </a:solidFill>
                </a:rPr>
                <a:t>Problématique</a:t>
              </a:r>
              <a:br>
                <a:rPr lang="fr-FR" sz="1200" dirty="0">
                  <a:solidFill>
                    <a:schemeClr val="tx1"/>
                  </a:solidFill>
                </a:rPr>
              </a:br>
              <a:r>
                <a:rPr lang="fr-FR" sz="1200" dirty="0">
                  <a:solidFill>
                    <a:schemeClr val="tx1"/>
                  </a:solidFill>
                </a:rPr>
                <a:t>très ciblée à résoudre collectivement</a:t>
              </a:r>
            </a:p>
          </p:txBody>
        </p:sp>
        <p:sp>
          <p:nvSpPr>
            <p:cNvPr id="20" name="Rectangle 19"/>
            <p:cNvSpPr/>
            <p:nvPr/>
          </p:nvSpPr>
          <p:spPr>
            <a:xfrm>
              <a:off x="1866065" y="4733987"/>
              <a:ext cx="1080000" cy="790508"/>
            </a:xfrm>
            <a:prstGeom prst="rect">
              <a:avLst/>
            </a:prstGeom>
            <a:solidFill>
              <a:schemeClr val="bg1"/>
            </a:solidFill>
            <a:ln w="25400">
              <a:solidFill>
                <a:srgbClr val="F22B38"/>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solidFill>
                    <a:schemeClr val="tx1"/>
                  </a:solidFill>
                </a:rPr>
                <a:t>Relation avec</a:t>
              </a:r>
              <a:br>
                <a:rPr lang="fr-FR" sz="1200" dirty="0">
                  <a:solidFill>
                    <a:schemeClr val="tx1"/>
                  </a:solidFill>
                </a:rPr>
              </a:br>
              <a:r>
                <a:rPr lang="fr-FR" sz="1200" dirty="0">
                  <a:solidFill>
                    <a:schemeClr val="tx1"/>
                  </a:solidFill>
                </a:rPr>
                <a:t>les lois </a:t>
              </a:r>
            </a:p>
            <a:p>
              <a:pPr algn="ctr"/>
              <a:r>
                <a:rPr lang="fr-FR" sz="1200" dirty="0">
                  <a:solidFill>
                    <a:schemeClr val="tx1"/>
                  </a:solidFill>
                </a:rPr>
                <a:t>de la physique</a:t>
              </a:r>
            </a:p>
          </p:txBody>
        </p:sp>
        <p:sp>
          <p:nvSpPr>
            <p:cNvPr id="21" name="Rectangle 20"/>
            <p:cNvSpPr/>
            <p:nvPr/>
          </p:nvSpPr>
          <p:spPr>
            <a:xfrm>
              <a:off x="3234183" y="3534855"/>
              <a:ext cx="1080000" cy="790508"/>
            </a:xfrm>
            <a:prstGeom prst="rect">
              <a:avLst/>
            </a:prstGeom>
            <a:solidFill>
              <a:schemeClr val="bg1"/>
            </a:solidFill>
            <a:ln w="25400">
              <a:solidFill>
                <a:srgbClr val="F22B38"/>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solidFill>
                    <a:schemeClr val="tx1"/>
                  </a:solidFill>
                </a:rPr>
                <a:t>Fablab pour </a:t>
              </a:r>
              <a:r>
                <a:rPr lang="fr-FR" sz="1200" b="1" dirty="0">
                  <a:solidFill>
                    <a:schemeClr val="tx1"/>
                  </a:solidFill>
                </a:rPr>
                <a:t>réaliser</a:t>
              </a:r>
              <a:br>
                <a:rPr lang="fr-FR" sz="1200" dirty="0">
                  <a:solidFill>
                    <a:schemeClr val="tx1"/>
                  </a:solidFill>
                </a:rPr>
              </a:br>
              <a:r>
                <a:rPr lang="fr-FR" sz="1200" dirty="0">
                  <a:solidFill>
                    <a:schemeClr val="tx1"/>
                  </a:solidFill>
                </a:rPr>
                <a:t>le support expérimental</a:t>
              </a:r>
            </a:p>
          </p:txBody>
        </p:sp>
        <p:cxnSp>
          <p:nvCxnSpPr>
            <p:cNvPr id="6" name="Connecteur droit 5"/>
            <p:cNvCxnSpPr>
              <a:cxnSpLocks/>
              <a:stCxn id="12" idx="4"/>
              <a:endCxn id="20" idx="0"/>
            </p:cNvCxnSpPr>
            <p:nvPr/>
          </p:nvCxnSpPr>
          <p:spPr>
            <a:xfrm flipH="1">
              <a:off x="2406065" y="4465452"/>
              <a:ext cx="2126" cy="268535"/>
            </a:xfrm>
            <a:prstGeom prst="line">
              <a:avLst/>
            </a:prstGeom>
            <a:ln>
              <a:solidFill>
                <a:srgbClr val="F22B38"/>
              </a:solidFill>
            </a:ln>
            <a:effectLst/>
          </p:spPr>
          <p:style>
            <a:lnRef idx="2">
              <a:schemeClr val="accent1"/>
            </a:lnRef>
            <a:fillRef idx="0">
              <a:schemeClr val="accent1"/>
            </a:fillRef>
            <a:effectRef idx="1">
              <a:schemeClr val="accent1"/>
            </a:effectRef>
            <a:fontRef idx="minor">
              <a:schemeClr val="tx1"/>
            </a:fontRef>
          </p:style>
        </p:cxnSp>
        <p:cxnSp>
          <p:nvCxnSpPr>
            <p:cNvPr id="27" name="Connecteur droit 26"/>
            <p:cNvCxnSpPr>
              <a:stCxn id="21" idx="1"/>
              <a:endCxn id="12" idx="6"/>
            </p:cNvCxnSpPr>
            <p:nvPr/>
          </p:nvCxnSpPr>
          <p:spPr>
            <a:xfrm flipH="1">
              <a:off x="2942915" y="3930109"/>
              <a:ext cx="291268" cy="619"/>
            </a:xfrm>
            <a:prstGeom prst="line">
              <a:avLst/>
            </a:prstGeom>
            <a:ln>
              <a:solidFill>
                <a:srgbClr val="F22B38"/>
              </a:solidFill>
            </a:ln>
            <a:effectLst/>
          </p:spPr>
          <p:style>
            <a:lnRef idx="2">
              <a:schemeClr val="accent1"/>
            </a:lnRef>
            <a:fillRef idx="0">
              <a:schemeClr val="accent1"/>
            </a:fillRef>
            <a:effectRef idx="1">
              <a:schemeClr val="accent1"/>
            </a:effectRef>
            <a:fontRef idx="minor">
              <a:schemeClr val="tx1"/>
            </a:fontRef>
          </p:style>
        </p:cxnSp>
        <p:sp>
          <p:nvSpPr>
            <p:cNvPr id="12" name="Ellipse 11"/>
            <p:cNvSpPr/>
            <p:nvPr/>
          </p:nvSpPr>
          <p:spPr>
            <a:xfrm>
              <a:off x="1873467" y="3396004"/>
              <a:ext cx="1069448" cy="1069448"/>
            </a:xfrm>
            <a:prstGeom prst="ellipse">
              <a:avLst/>
            </a:prstGeom>
            <a:solidFill>
              <a:srgbClr val="FF4843"/>
            </a:solidFill>
            <a:ln w="381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1200" b="1" dirty="0">
                  <a:solidFill>
                    <a:schemeClr val="tx1"/>
                  </a:solidFill>
                </a:rPr>
                <a:t>Démarche scientifique</a:t>
              </a:r>
            </a:p>
          </p:txBody>
        </p:sp>
        <p:cxnSp>
          <p:nvCxnSpPr>
            <p:cNvPr id="64" name="Connecteur droit 63"/>
            <p:cNvCxnSpPr>
              <a:stCxn id="12" idx="2"/>
              <a:endCxn id="19" idx="3"/>
            </p:cNvCxnSpPr>
            <p:nvPr/>
          </p:nvCxnSpPr>
          <p:spPr>
            <a:xfrm flipH="1" flipV="1">
              <a:off x="1550991" y="3929877"/>
              <a:ext cx="322476" cy="851"/>
            </a:xfrm>
            <a:prstGeom prst="line">
              <a:avLst/>
            </a:prstGeom>
            <a:ln>
              <a:solidFill>
                <a:srgbClr val="F22B38"/>
              </a:solidFill>
            </a:ln>
            <a:effectLst/>
          </p:spPr>
          <p:style>
            <a:lnRef idx="2">
              <a:schemeClr val="accent1"/>
            </a:lnRef>
            <a:fillRef idx="0">
              <a:schemeClr val="accent1"/>
            </a:fillRef>
            <a:effectRef idx="1">
              <a:schemeClr val="accent1"/>
            </a:effectRef>
            <a:fontRef idx="minor">
              <a:schemeClr val="tx1"/>
            </a:fontRef>
          </p:style>
        </p:cxnSp>
        <p:sp>
          <p:nvSpPr>
            <p:cNvPr id="76" name="Rectangle à coins arrondis 75"/>
            <p:cNvSpPr/>
            <p:nvPr/>
          </p:nvSpPr>
          <p:spPr>
            <a:xfrm>
              <a:off x="1852532" y="2609948"/>
              <a:ext cx="1107065" cy="554182"/>
            </a:xfrm>
            <a:prstGeom prst="roundRect">
              <a:avLst/>
            </a:prstGeom>
            <a:solidFill>
              <a:schemeClr val="bg1"/>
            </a:solidFill>
            <a:ln w="31750">
              <a:solidFill>
                <a:srgbClr val="F22B38"/>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1200" dirty="0">
                  <a:solidFill>
                    <a:schemeClr val="tx1"/>
                  </a:solidFill>
                </a:rPr>
                <a:t>Activités </a:t>
              </a:r>
              <a:r>
                <a:rPr lang="fr-FR" sz="1200" b="1" dirty="0">
                  <a:solidFill>
                    <a:schemeClr val="tx1"/>
                  </a:solidFill>
                </a:rPr>
                <a:t>expérimentales</a:t>
              </a:r>
            </a:p>
          </p:txBody>
        </p:sp>
        <p:sp>
          <p:nvSpPr>
            <p:cNvPr id="88" name="Flèche vers le bas 87"/>
            <p:cNvSpPr/>
            <p:nvPr/>
          </p:nvSpPr>
          <p:spPr>
            <a:xfrm>
              <a:off x="2226178" y="3195645"/>
              <a:ext cx="359774" cy="249844"/>
            </a:xfrm>
            <a:prstGeom prst="downArrow">
              <a:avLst/>
            </a:prstGeom>
            <a:solidFill>
              <a:schemeClr val="bg1"/>
            </a:solidFill>
            <a:ln w="12700">
              <a:solidFill>
                <a:srgbClr val="F22B38"/>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1200">
                <a:solidFill>
                  <a:schemeClr val="tx1"/>
                </a:solidFill>
              </a:endParaRPr>
            </a:p>
          </p:txBody>
        </p:sp>
      </p:grpSp>
      <p:grpSp>
        <p:nvGrpSpPr>
          <p:cNvPr id="8" name="Grouper 7"/>
          <p:cNvGrpSpPr/>
          <p:nvPr/>
        </p:nvGrpSpPr>
        <p:grpSpPr>
          <a:xfrm>
            <a:off x="4902489" y="2613410"/>
            <a:ext cx="3843192" cy="2914547"/>
            <a:chOff x="4902489" y="2613410"/>
            <a:chExt cx="3843192" cy="2914547"/>
          </a:xfrm>
        </p:grpSpPr>
        <p:sp>
          <p:nvSpPr>
            <p:cNvPr id="79" name="Rectangle 78"/>
            <p:cNvSpPr/>
            <p:nvPr/>
          </p:nvSpPr>
          <p:spPr>
            <a:xfrm>
              <a:off x="4902489" y="3538085"/>
              <a:ext cx="1080000" cy="790508"/>
            </a:xfrm>
            <a:prstGeom prst="rect">
              <a:avLst/>
            </a:prstGeom>
            <a:solidFill>
              <a:schemeClr val="bg1"/>
            </a:solidFill>
            <a:ln w="25400">
              <a:solidFill>
                <a:srgbClr val="FF7A54"/>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solidFill>
                    <a:schemeClr val="tx1"/>
                  </a:solidFill>
                </a:rPr>
                <a:t>Cahier</a:t>
              </a:r>
              <a:br>
                <a:rPr lang="fr-FR" sz="1200" dirty="0">
                  <a:solidFill>
                    <a:schemeClr val="tx1"/>
                  </a:solidFill>
                </a:rPr>
              </a:br>
              <a:r>
                <a:rPr lang="fr-FR" sz="1200" dirty="0">
                  <a:solidFill>
                    <a:schemeClr val="tx1"/>
                  </a:solidFill>
                </a:rPr>
                <a:t>des charges</a:t>
              </a:r>
              <a:br>
                <a:rPr lang="fr-FR" sz="1200" dirty="0">
                  <a:solidFill>
                    <a:schemeClr val="tx1"/>
                  </a:solidFill>
                </a:rPr>
              </a:br>
              <a:r>
                <a:rPr lang="fr-FR" sz="1200" dirty="0">
                  <a:solidFill>
                    <a:schemeClr val="tx1"/>
                  </a:solidFill>
                </a:rPr>
                <a:t>succinct</a:t>
              </a:r>
            </a:p>
          </p:txBody>
        </p:sp>
        <p:sp>
          <p:nvSpPr>
            <p:cNvPr id="80" name="Rectangle 79"/>
            <p:cNvSpPr/>
            <p:nvPr/>
          </p:nvSpPr>
          <p:spPr>
            <a:xfrm>
              <a:off x="6297563" y="4737449"/>
              <a:ext cx="1080000" cy="790508"/>
            </a:xfrm>
            <a:prstGeom prst="rect">
              <a:avLst/>
            </a:prstGeom>
            <a:solidFill>
              <a:schemeClr val="bg1"/>
            </a:solidFill>
            <a:ln w="25400">
              <a:solidFill>
                <a:srgbClr val="FF7A54"/>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solidFill>
                    <a:schemeClr val="tx1"/>
                  </a:solidFill>
                </a:rPr>
                <a:t>Approche</a:t>
              </a:r>
              <a:br>
                <a:rPr lang="fr-FR" sz="1200" dirty="0">
                  <a:solidFill>
                    <a:schemeClr val="tx1"/>
                  </a:solidFill>
                </a:rPr>
              </a:br>
              <a:r>
                <a:rPr lang="fr-FR" sz="1200" dirty="0">
                  <a:solidFill>
                    <a:schemeClr val="tx1"/>
                  </a:solidFill>
                </a:rPr>
                <a:t>design des produits</a:t>
              </a:r>
            </a:p>
          </p:txBody>
        </p:sp>
        <p:sp>
          <p:nvSpPr>
            <p:cNvPr id="81" name="Rectangle 80"/>
            <p:cNvSpPr/>
            <p:nvPr/>
          </p:nvSpPr>
          <p:spPr>
            <a:xfrm>
              <a:off x="7665681" y="3538317"/>
              <a:ext cx="1080000" cy="790508"/>
            </a:xfrm>
            <a:prstGeom prst="rect">
              <a:avLst/>
            </a:prstGeom>
            <a:solidFill>
              <a:schemeClr val="bg1"/>
            </a:solidFill>
            <a:ln w="25400">
              <a:solidFill>
                <a:srgbClr val="FF7A54"/>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r>
                <a:rPr lang="fr-FR" sz="1200" dirty="0">
                  <a:solidFill>
                    <a:schemeClr val="tx1"/>
                  </a:solidFill>
                </a:rPr>
                <a:t>Fablab pour </a:t>
              </a:r>
              <a:r>
                <a:rPr lang="fr-FR" sz="1200" b="1" dirty="0">
                  <a:solidFill>
                    <a:schemeClr val="tx1"/>
                  </a:solidFill>
                </a:rPr>
                <a:t>matérialiser</a:t>
              </a:r>
              <a:r>
                <a:rPr lang="fr-FR" sz="1200" dirty="0">
                  <a:solidFill>
                    <a:schemeClr val="tx1"/>
                  </a:solidFill>
                </a:rPr>
                <a:t> la solution</a:t>
              </a:r>
            </a:p>
          </p:txBody>
        </p:sp>
        <p:cxnSp>
          <p:nvCxnSpPr>
            <p:cNvPr id="82" name="Connecteur droit 81"/>
            <p:cNvCxnSpPr>
              <a:cxnSpLocks/>
              <a:stCxn id="84" idx="4"/>
              <a:endCxn id="80" idx="0"/>
            </p:cNvCxnSpPr>
            <p:nvPr/>
          </p:nvCxnSpPr>
          <p:spPr>
            <a:xfrm flipH="1">
              <a:off x="6837563" y="4468914"/>
              <a:ext cx="2126" cy="268535"/>
            </a:xfrm>
            <a:prstGeom prst="line">
              <a:avLst/>
            </a:prstGeom>
            <a:ln>
              <a:solidFill>
                <a:srgbClr val="FF7A54"/>
              </a:solidFill>
            </a:ln>
            <a:effectLst/>
          </p:spPr>
          <p:style>
            <a:lnRef idx="2">
              <a:schemeClr val="accent1"/>
            </a:lnRef>
            <a:fillRef idx="0">
              <a:schemeClr val="accent1"/>
            </a:fillRef>
            <a:effectRef idx="1">
              <a:schemeClr val="accent1"/>
            </a:effectRef>
            <a:fontRef idx="minor">
              <a:schemeClr val="tx1"/>
            </a:fontRef>
          </p:style>
        </p:cxnSp>
        <p:cxnSp>
          <p:nvCxnSpPr>
            <p:cNvPr id="83" name="Connecteur droit 82"/>
            <p:cNvCxnSpPr>
              <a:stCxn id="81" idx="1"/>
              <a:endCxn id="84" idx="6"/>
            </p:cNvCxnSpPr>
            <p:nvPr/>
          </p:nvCxnSpPr>
          <p:spPr>
            <a:xfrm flipH="1">
              <a:off x="7374413" y="3933571"/>
              <a:ext cx="291268" cy="619"/>
            </a:xfrm>
            <a:prstGeom prst="line">
              <a:avLst/>
            </a:prstGeom>
            <a:ln>
              <a:solidFill>
                <a:srgbClr val="FF7A54"/>
              </a:solidFill>
            </a:ln>
            <a:effectLst/>
          </p:spPr>
          <p:style>
            <a:lnRef idx="2">
              <a:schemeClr val="accent1"/>
            </a:lnRef>
            <a:fillRef idx="0">
              <a:schemeClr val="accent1"/>
            </a:fillRef>
            <a:effectRef idx="1">
              <a:schemeClr val="accent1"/>
            </a:effectRef>
            <a:fontRef idx="minor">
              <a:schemeClr val="tx1"/>
            </a:fontRef>
          </p:style>
        </p:cxnSp>
        <p:sp>
          <p:nvSpPr>
            <p:cNvPr id="84" name="Ellipse 83"/>
            <p:cNvSpPr/>
            <p:nvPr/>
          </p:nvSpPr>
          <p:spPr>
            <a:xfrm>
              <a:off x="6304965" y="3399466"/>
              <a:ext cx="1069448" cy="1069448"/>
            </a:xfrm>
            <a:prstGeom prst="ellipse">
              <a:avLst/>
            </a:prstGeom>
            <a:solidFill>
              <a:srgbClr val="FF7A54"/>
            </a:solidFill>
            <a:ln w="38100">
              <a:solidFill>
                <a:srgbClr val="FF7A54"/>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1200" b="1" dirty="0">
                  <a:solidFill>
                    <a:schemeClr val="tx1"/>
                  </a:solidFill>
                </a:rPr>
                <a:t>Démarche de créativité</a:t>
              </a:r>
            </a:p>
          </p:txBody>
        </p:sp>
        <p:cxnSp>
          <p:nvCxnSpPr>
            <p:cNvPr id="85" name="Connecteur droit 84"/>
            <p:cNvCxnSpPr>
              <a:stCxn id="84" idx="2"/>
              <a:endCxn id="79" idx="3"/>
            </p:cNvCxnSpPr>
            <p:nvPr/>
          </p:nvCxnSpPr>
          <p:spPr>
            <a:xfrm flipH="1" flipV="1">
              <a:off x="5982489" y="3933339"/>
              <a:ext cx="322476" cy="851"/>
            </a:xfrm>
            <a:prstGeom prst="line">
              <a:avLst/>
            </a:prstGeom>
            <a:ln>
              <a:solidFill>
                <a:srgbClr val="FF7A54"/>
              </a:solidFill>
            </a:ln>
            <a:effectLst/>
          </p:spPr>
          <p:style>
            <a:lnRef idx="2">
              <a:schemeClr val="accent1"/>
            </a:lnRef>
            <a:fillRef idx="0">
              <a:schemeClr val="accent1"/>
            </a:fillRef>
            <a:effectRef idx="1">
              <a:schemeClr val="accent1"/>
            </a:effectRef>
            <a:fontRef idx="minor">
              <a:schemeClr val="tx1"/>
            </a:fontRef>
          </p:style>
        </p:cxnSp>
        <p:sp>
          <p:nvSpPr>
            <p:cNvPr id="87" name="Rectangle à coins arrondis 86"/>
            <p:cNvSpPr/>
            <p:nvPr/>
          </p:nvSpPr>
          <p:spPr>
            <a:xfrm>
              <a:off x="6284030" y="2613410"/>
              <a:ext cx="1107065" cy="554182"/>
            </a:xfrm>
            <a:prstGeom prst="roundRect">
              <a:avLst/>
            </a:prstGeom>
            <a:solidFill>
              <a:schemeClr val="bg1"/>
            </a:solidFill>
            <a:ln w="31750">
              <a:solidFill>
                <a:srgbClr val="FF7A54"/>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1200" dirty="0">
                  <a:solidFill>
                    <a:schemeClr val="tx1"/>
                  </a:solidFill>
                </a:rPr>
                <a:t>Activités de</a:t>
              </a:r>
              <a:r>
                <a:rPr lang="fr-FR" sz="1200" b="1" dirty="0">
                  <a:solidFill>
                    <a:schemeClr val="tx1"/>
                  </a:solidFill>
                </a:rPr>
                <a:t> projets</a:t>
              </a:r>
            </a:p>
          </p:txBody>
        </p:sp>
        <p:sp>
          <p:nvSpPr>
            <p:cNvPr id="91" name="Flèche vers le bas 90"/>
            <p:cNvSpPr/>
            <p:nvPr/>
          </p:nvSpPr>
          <p:spPr>
            <a:xfrm>
              <a:off x="6642445" y="3205694"/>
              <a:ext cx="359774" cy="249844"/>
            </a:xfrm>
            <a:prstGeom prst="downArrow">
              <a:avLst/>
            </a:prstGeom>
            <a:solidFill>
              <a:schemeClr val="bg1"/>
            </a:solidFill>
            <a:ln w="12700">
              <a:solidFill>
                <a:srgbClr val="FF7A54"/>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fr-FR" sz="1200">
                <a:solidFill>
                  <a:schemeClr val="tx1"/>
                </a:solidFill>
              </a:endParaRPr>
            </a:p>
          </p:txBody>
        </p:sp>
      </p:grpSp>
      <p:sp>
        <p:nvSpPr>
          <p:cNvPr id="43" name="Rectangle 42">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SI / CIT</a:t>
            </a:r>
          </a:p>
        </p:txBody>
      </p:sp>
      <p:sp>
        <p:nvSpPr>
          <p:cNvPr id="44" name="Rectangle 43">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Rentrée 2019</a:t>
            </a:r>
          </a:p>
        </p:txBody>
      </p:sp>
    </p:spTree>
    <p:extLst>
      <p:ext uri="{BB962C8B-B14F-4D97-AF65-F5344CB8AC3E}">
        <p14:creationId xmlns:p14="http://schemas.microsoft.com/office/powerpoint/2010/main" val="99557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r 7"/>
          <p:cNvGrpSpPr/>
          <p:nvPr/>
        </p:nvGrpSpPr>
        <p:grpSpPr>
          <a:xfrm>
            <a:off x="2991866" y="1205346"/>
            <a:ext cx="3386933" cy="5621484"/>
            <a:chOff x="2991866" y="1205346"/>
            <a:chExt cx="3386933" cy="5621484"/>
          </a:xfrm>
        </p:grpSpPr>
        <p:sp>
          <p:nvSpPr>
            <p:cNvPr id="66" name="Rectangle à coins arrondis 65"/>
            <p:cNvSpPr/>
            <p:nvPr/>
          </p:nvSpPr>
          <p:spPr>
            <a:xfrm>
              <a:off x="2991866" y="1205346"/>
              <a:ext cx="3386933" cy="5621484"/>
            </a:xfrm>
            <a:prstGeom prst="roundRect">
              <a:avLst>
                <a:gd name="adj" fmla="val 0"/>
              </a:avLst>
            </a:prstGeom>
            <a:solidFill>
              <a:schemeClr val="bg1">
                <a:lumMod val="8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b" anchorCtr="0"/>
            <a:lstStyle/>
            <a:p>
              <a:pPr algn="ctr"/>
              <a:endParaRPr lang="fr-FR" sz="1400" dirty="0"/>
            </a:p>
            <a:p>
              <a:pPr algn="ctr"/>
              <a:endParaRPr lang="fr-FR" sz="1400" dirty="0"/>
            </a:p>
            <a:p>
              <a:pPr algn="ctr"/>
              <a:endParaRPr lang="fr-FR" sz="1400" dirty="0"/>
            </a:p>
          </p:txBody>
        </p:sp>
        <p:sp>
          <p:nvSpPr>
            <p:cNvPr id="4" name="ZoneTexte 3"/>
            <p:cNvSpPr txBox="1"/>
            <p:nvPr/>
          </p:nvSpPr>
          <p:spPr>
            <a:xfrm>
              <a:off x="3459297" y="1298889"/>
              <a:ext cx="2296255" cy="369332"/>
            </a:xfrm>
            <a:prstGeom prst="rect">
              <a:avLst/>
            </a:prstGeom>
            <a:noFill/>
          </p:spPr>
          <p:txBody>
            <a:bodyPr wrap="square" rtlCol="0">
              <a:spAutoFit/>
            </a:bodyPr>
            <a:lstStyle/>
            <a:p>
              <a:pPr algn="ctr"/>
              <a:r>
                <a:rPr lang="fr-FR" b="1" dirty="0"/>
                <a:t>Travailler en équipe </a:t>
              </a:r>
            </a:p>
          </p:txBody>
        </p:sp>
        <p:sp>
          <p:nvSpPr>
            <p:cNvPr id="6" name="Rectangle 5"/>
            <p:cNvSpPr/>
            <p:nvPr/>
          </p:nvSpPr>
          <p:spPr>
            <a:xfrm>
              <a:off x="3126282" y="6423888"/>
              <a:ext cx="2974853" cy="369332"/>
            </a:xfrm>
            <a:prstGeom prst="rect">
              <a:avLst/>
            </a:prstGeom>
          </p:spPr>
          <p:txBody>
            <a:bodyPr wrap="none">
              <a:spAutoFit/>
            </a:bodyPr>
            <a:lstStyle/>
            <a:p>
              <a:pPr algn="ctr"/>
              <a:r>
                <a:rPr lang="fr-FR" b="1" dirty="0"/>
                <a:t>Communiquer ses intentions</a:t>
              </a:r>
              <a:r>
                <a:rPr lang="fr-FR" dirty="0"/>
                <a:t> </a:t>
              </a:r>
            </a:p>
          </p:txBody>
        </p:sp>
      </p:grpSp>
      <p:sp>
        <p:nvSpPr>
          <p:cNvPr id="31" name="Rectangle 30">
            <a:extLst>
              <a:ext uri="{FF2B5EF4-FFF2-40B4-BE49-F238E27FC236}">
                <a16:creationId xmlns:a16="http://schemas.microsoft.com/office/drawing/2014/main" id="{B05E0E6D-557D-F848-8E21-F5AA3F491DB7}"/>
              </a:ext>
            </a:extLst>
          </p:cNvPr>
          <p:cNvSpPr/>
          <p:nvPr/>
        </p:nvSpPr>
        <p:spPr>
          <a:xfrm>
            <a:off x="1553705" y="-6616"/>
            <a:ext cx="6204636" cy="651783"/>
          </a:xfrm>
          <a:prstGeom prst="rect">
            <a:avLst/>
          </a:prstGeom>
          <a:gradFill flip="none" rotWithShape="1">
            <a:gsLst>
              <a:gs pos="0">
                <a:srgbClr val="FF3F40"/>
              </a:gs>
              <a:gs pos="51000">
                <a:srgbClr val="FFC87C">
                  <a:lumMod val="96000"/>
                </a:srgbClr>
              </a:gs>
              <a:gs pos="100000">
                <a:srgbClr val="FF9E3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30" name="Diagramme 29"/>
          <p:cNvGraphicFramePr>
            <a:graphicFrameLocks/>
          </p:cNvGraphicFramePr>
          <p:nvPr>
            <p:custDataLst>
              <p:tags r:id="rId1"/>
            </p:custDataLst>
            <p:extLst>
              <p:ext uri="{D42A27DB-BD31-4B8C-83A1-F6EECF244321}">
                <p14:modId xmlns:p14="http://schemas.microsoft.com/office/powerpoint/2010/main" val="1270080352"/>
              </p:ext>
            </p:extLst>
          </p:nvPr>
        </p:nvGraphicFramePr>
        <p:xfrm>
          <a:off x="1506864" y="1853728"/>
          <a:ext cx="6400800" cy="44395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53" name="Grouper 13"/>
          <p:cNvGrpSpPr/>
          <p:nvPr/>
        </p:nvGrpSpPr>
        <p:grpSpPr>
          <a:xfrm>
            <a:off x="2221426" y="1712426"/>
            <a:ext cx="4752528" cy="4680000"/>
            <a:chOff x="2267744" y="1629320"/>
            <a:chExt cx="4752528" cy="4680000"/>
          </a:xfrm>
        </p:grpSpPr>
        <p:sp>
          <p:nvSpPr>
            <p:cNvPr id="54" name="Arc plein 53"/>
            <p:cNvSpPr>
              <a:spLocks noChangeAspect="1"/>
            </p:cNvSpPr>
            <p:nvPr/>
          </p:nvSpPr>
          <p:spPr>
            <a:xfrm>
              <a:off x="2267744" y="1629320"/>
              <a:ext cx="4752528" cy="4680000"/>
            </a:xfrm>
            <a:prstGeom prst="blockArc">
              <a:avLst>
                <a:gd name="adj1" fmla="val 9089204"/>
                <a:gd name="adj2" fmla="val 16074985"/>
                <a:gd name="adj3" fmla="val 6260"/>
              </a:avLst>
            </a:prstGeom>
            <a:solidFill>
              <a:srgbClr val="CFB5F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5" name="Rectangle 54"/>
            <p:cNvSpPr/>
            <p:nvPr/>
          </p:nvSpPr>
          <p:spPr>
            <a:xfrm rot="17649249">
              <a:off x="2142214" y="2502897"/>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000" dirty="0"/>
                <a:t>générique</a:t>
              </a:r>
              <a:endParaRPr lang="fr-FR" sz="2000" b="1" dirty="0">
                <a:ln w="17780" cmpd="sng">
                  <a:noFill/>
                  <a:prstDash val="solid"/>
                  <a:miter lim="800000"/>
                </a:ln>
                <a:effectLst>
                  <a:outerShdw blurRad="50800" algn="tl" rotWithShape="0">
                    <a:srgbClr val="000000"/>
                  </a:outerShdw>
                </a:effectLst>
              </a:endParaRPr>
            </a:p>
          </p:txBody>
        </p:sp>
      </p:grpSp>
      <p:grpSp>
        <p:nvGrpSpPr>
          <p:cNvPr id="56" name="Grouper 14"/>
          <p:cNvGrpSpPr/>
          <p:nvPr/>
        </p:nvGrpSpPr>
        <p:grpSpPr>
          <a:xfrm>
            <a:off x="2221426" y="1711906"/>
            <a:ext cx="4752528" cy="4680000"/>
            <a:chOff x="2267744" y="1628800"/>
            <a:chExt cx="4752528" cy="4680000"/>
          </a:xfrm>
        </p:grpSpPr>
        <p:sp>
          <p:nvSpPr>
            <p:cNvPr id="57" name="Arc plein 56"/>
            <p:cNvSpPr>
              <a:spLocks noChangeAspect="1"/>
            </p:cNvSpPr>
            <p:nvPr/>
          </p:nvSpPr>
          <p:spPr>
            <a:xfrm>
              <a:off x="2267744" y="1628800"/>
              <a:ext cx="4752528" cy="4680000"/>
            </a:xfrm>
            <a:prstGeom prst="blockArc">
              <a:avLst>
                <a:gd name="adj1" fmla="val 16243136"/>
                <a:gd name="adj2" fmla="val 1708246"/>
                <a:gd name="adj3" fmla="val 6294"/>
              </a:avLst>
            </a:prstGeom>
            <a:solidFill>
              <a:srgbClr val="EB999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8" name="Rectangle 57"/>
            <p:cNvSpPr/>
            <p:nvPr/>
          </p:nvSpPr>
          <p:spPr>
            <a:xfrm rot="3922000">
              <a:off x="4381533" y="2531708"/>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000" dirty="0"/>
                <a:t>structurale</a:t>
              </a:r>
              <a:endParaRPr lang="fr-FR" sz="2000" b="1" dirty="0">
                <a:ln w="17780" cmpd="sng">
                  <a:noFill/>
                  <a:prstDash val="solid"/>
                  <a:miter lim="800000"/>
                </a:ln>
                <a:effectLst>
                  <a:outerShdw blurRad="50800" algn="tl" rotWithShape="0">
                    <a:srgbClr val="000000"/>
                  </a:outerShdw>
                </a:effectLst>
              </a:endParaRPr>
            </a:p>
          </p:txBody>
        </p:sp>
      </p:grpSp>
      <p:grpSp>
        <p:nvGrpSpPr>
          <p:cNvPr id="59" name="Grouper 15"/>
          <p:cNvGrpSpPr/>
          <p:nvPr/>
        </p:nvGrpSpPr>
        <p:grpSpPr>
          <a:xfrm>
            <a:off x="2221426" y="1711906"/>
            <a:ext cx="4752528" cy="4680000"/>
            <a:chOff x="2267744" y="1628800"/>
            <a:chExt cx="4752528" cy="4680000"/>
          </a:xfrm>
        </p:grpSpPr>
        <p:sp>
          <p:nvSpPr>
            <p:cNvPr id="60" name="Arc plein 59"/>
            <p:cNvSpPr>
              <a:spLocks noChangeAspect="1"/>
            </p:cNvSpPr>
            <p:nvPr/>
          </p:nvSpPr>
          <p:spPr>
            <a:xfrm>
              <a:off x="2267744" y="1628800"/>
              <a:ext cx="4752528" cy="4680000"/>
            </a:xfrm>
            <a:prstGeom prst="blockArc">
              <a:avLst>
                <a:gd name="adj1" fmla="val 1861844"/>
                <a:gd name="adj2" fmla="val 8908633"/>
                <a:gd name="adj3" fmla="val 6418"/>
              </a:avLst>
            </a:prstGeom>
            <a:solidFill>
              <a:srgbClr val="CAF2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61" name="Rectangle 60"/>
            <p:cNvSpPr/>
            <p:nvPr/>
          </p:nvSpPr>
          <p:spPr>
            <a:xfrm>
              <a:off x="2843808" y="3645024"/>
              <a:ext cx="3572331" cy="2549897"/>
            </a:xfrm>
            <a:prstGeom prst="rect">
              <a:avLst/>
            </a:prstGeom>
            <a:noFill/>
          </p:spPr>
          <p:txBody>
            <a:bodyPr spcFirstLastPara="1" wrap="none" lIns="91440" tIns="45720" rIns="91440" bIns="45720" numCol="1">
              <a:prstTxWarp prst="textArchDown">
                <a:avLst/>
              </a:prstTxWarp>
              <a:spAutoFit/>
            </a:bodyPr>
            <a:lstStyle/>
            <a:p>
              <a:pPr algn="ctr"/>
              <a:r>
                <a:rPr lang="fr-FR" sz="2000" dirty="0"/>
                <a:t>génétique et générale</a:t>
              </a:r>
            </a:p>
          </p:txBody>
        </p:sp>
      </p:grpSp>
      <p:grpSp>
        <p:nvGrpSpPr>
          <p:cNvPr id="3" name="Grouper 2"/>
          <p:cNvGrpSpPr/>
          <p:nvPr/>
        </p:nvGrpSpPr>
        <p:grpSpPr>
          <a:xfrm>
            <a:off x="3971508" y="3458674"/>
            <a:ext cx="1260000" cy="1260000"/>
            <a:chOff x="3947067" y="3043730"/>
            <a:chExt cx="1260000" cy="1260000"/>
          </a:xfrm>
        </p:grpSpPr>
        <p:sp>
          <p:nvSpPr>
            <p:cNvPr id="45" name="Ellipse 44"/>
            <p:cNvSpPr/>
            <p:nvPr/>
          </p:nvSpPr>
          <p:spPr>
            <a:xfrm>
              <a:off x="3947067" y="3043730"/>
              <a:ext cx="1260000" cy="1260000"/>
            </a:xfrm>
            <a:prstGeom prst="ellipse">
              <a:avLst/>
            </a:prstGeom>
            <a:blipFill>
              <a:blip r:embed="rId11" cstate="print">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3961041" y="3675839"/>
              <a:ext cx="1224206" cy="400110"/>
            </a:xfrm>
            <a:prstGeom prst="rect">
              <a:avLst/>
            </a:prstGeom>
            <a:noFill/>
          </p:spPr>
          <p:txBody>
            <a:bodyPr wrap="square" rtlCol="0">
              <a:spAutoFit/>
            </a:bodyPr>
            <a:lstStyle/>
            <a:p>
              <a:pPr algn="ctr"/>
              <a:r>
                <a:rPr lang="fr-FR" sz="2000" b="1" dirty="0"/>
                <a:t>Fablab</a:t>
              </a:r>
            </a:p>
          </p:txBody>
        </p:sp>
      </p:grpSp>
      <p:sp>
        <p:nvSpPr>
          <p:cNvPr id="67" name="Rectangle 66"/>
          <p:cNvSpPr/>
          <p:nvPr/>
        </p:nvSpPr>
        <p:spPr>
          <a:xfrm>
            <a:off x="2143424" y="-49755"/>
            <a:ext cx="622286" cy="757130"/>
          </a:xfrm>
          <a:prstGeom prst="rect">
            <a:avLst/>
          </a:prstGeom>
        </p:spPr>
        <p:txBody>
          <a:bodyPr wrap="none">
            <a:spAutoFit/>
          </a:bodyPr>
          <a:lstStyle/>
          <a:p>
            <a:pPr lvl="0" algn="ctr" defTabSz="533400">
              <a:lnSpc>
                <a:spcPct val="90000"/>
              </a:lnSpc>
              <a:spcBef>
                <a:spcPct val="0"/>
              </a:spcBef>
              <a:spcAft>
                <a:spcPct val="35000"/>
              </a:spcAft>
            </a:pPr>
            <a:r>
              <a:rPr lang="fr-FR" sz="4800" dirty="0"/>
              <a:t>SI</a:t>
            </a:r>
          </a:p>
        </p:txBody>
      </p:sp>
      <p:sp>
        <p:nvSpPr>
          <p:cNvPr id="68" name="Rectangle 67"/>
          <p:cNvSpPr/>
          <p:nvPr/>
        </p:nvSpPr>
        <p:spPr>
          <a:xfrm>
            <a:off x="6523054" y="-44766"/>
            <a:ext cx="968535" cy="757130"/>
          </a:xfrm>
          <a:prstGeom prst="rect">
            <a:avLst/>
          </a:prstGeom>
        </p:spPr>
        <p:txBody>
          <a:bodyPr wrap="none">
            <a:spAutoFit/>
          </a:bodyPr>
          <a:lstStyle/>
          <a:p>
            <a:pPr lvl="0" algn="ctr" defTabSz="533400">
              <a:lnSpc>
                <a:spcPct val="90000"/>
              </a:lnSpc>
              <a:spcBef>
                <a:spcPct val="0"/>
              </a:spcBef>
              <a:spcAft>
                <a:spcPct val="35000"/>
              </a:spcAft>
            </a:pPr>
            <a:r>
              <a:rPr lang="fr-FR" sz="4800" dirty="0"/>
              <a:t>CIT</a:t>
            </a:r>
          </a:p>
        </p:txBody>
      </p:sp>
      <p:sp>
        <p:nvSpPr>
          <p:cNvPr id="69" name="Rectangle 68"/>
          <p:cNvSpPr/>
          <p:nvPr/>
        </p:nvSpPr>
        <p:spPr>
          <a:xfrm>
            <a:off x="3459297" y="-8031"/>
            <a:ext cx="2319086" cy="646331"/>
          </a:xfrm>
          <a:prstGeom prst="rect">
            <a:avLst/>
          </a:prstGeom>
        </p:spPr>
        <p:txBody>
          <a:bodyPr wrap="square">
            <a:spAutoFit/>
          </a:bodyPr>
          <a:lstStyle/>
          <a:p>
            <a:pPr algn="ctr"/>
            <a:r>
              <a:rPr lang="fr-FR" b="1" dirty="0"/>
              <a:t>Un positionnement spécifique</a:t>
            </a:r>
          </a:p>
        </p:txBody>
      </p:sp>
      <p:grpSp>
        <p:nvGrpSpPr>
          <p:cNvPr id="7" name="Grouper 6"/>
          <p:cNvGrpSpPr/>
          <p:nvPr/>
        </p:nvGrpSpPr>
        <p:grpSpPr>
          <a:xfrm>
            <a:off x="106606" y="749397"/>
            <a:ext cx="6194901" cy="5316425"/>
            <a:chOff x="106606" y="749397"/>
            <a:chExt cx="6194901" cy="5316425"/>
          </a:xfrm>
        </p:grpSpPr>
        <p:sp>
          <p:nvSpPr>
            <p:cNvPr id="52" name="Rectangle à coins arrondis 51">
              <a:extLst>
                <a:ext uri="{FF2B5EF4-FFF2-40B4-BE49-F238E27FC236}">
                  <a16:creationId xmlns:a16="http://schemas.microsoft.com/office/drawing/2014/main" id="{7E01DD11-62DA-6442-A059-4BB392207F65}"/>
                </a:ext>
              </a:extLst>
            </p:cNvPr>
            <p:cNvSpPr/>
            <p:nvPr/>
          </p:nvSpPr>
          <p:spPr>
            <a:xfrm>
              <a:off x="110022" y="2092709"/>
              <a:ext cx="2160000" cy="3973113"/>
            </a:xfrm>
            <a:prstGeom prst="roundRect">
              <a:avLst>
                <a:gd name="adj" fmla="val 0"/>
              </a:avLst>
            </a:prstGeom>
            <a:noFill/>
            <a:ln w="38100">
              <a:solidFill>
                <a:srgbClr val="FF4A42"/>
              </a:solidFill>
            </a:ln>
          </p:spPr>
          <p:style>
            <a:lnRef idx="2">
              <a:schemeClr val="accent1"/>
            </a:lnRef>
            <a:fillRef idx="1">
              <a:schemeClr val="lt1"/>
            </a:fillRef>
            <a:effectRef idx="0">
              <a:schemeClr val="accent1"/>
            </a:effectRef>
            <a:fontRef idx="minor">
              <a:schemeClr val="dk1"/>
            </a:fontRef>
          </p:style>
          <p:txBody>
            <a:bodyPr lIns="0" tIns="72000" rIns="72000" bIns="0" rtlCol="0" anchor="t"/>
            <a:lstStyle/>
            <a:p>
              <a:pPr marL="268288" lvl="0" indent="-92075" algn="ctr" defTabSz="533400">
                <a:lnSpc>
                  <a:spcPct val="90000"/>
                </a:lnSpc>
                <a:spcBef>
                  <a:spcPct val="0"/>
                </a:spcBef>
                <a:spcAft>
                  <a:spcPct val="35000"/>
                </a:spcAft>
              </a:pPr>
              <a:r>
                <a:rPr lang="fr-FR" sz="1400" b="1" dirty="0"/>
                <a:t>Raisonner, argumenter, pratiquer une démarche scientifique, expérimenter</a:t>
              </a:r>
              <a:r>
                <a:rPr lang="fr-FR" sz="1400" dirty="0"/>
                <a:t> </a:t>
              </a:r>
            </a:p>
            <a:p>
              <a:pPr marL="268288" indent="-92075">
                <a:buFont typeface="Arial" panose="020B0604020202020204" pitchFamily="34" charset="0"/>
                <a:buChar char="•"/>
              </a:pPr>
              <a:r>
                <a:rPr lang="fr-FR" sz="1200" dirty="0"/>
                <a:t>Mettre au point un protocole expérimental (formuler des hypothèses, hiérarchiser, sélectionner, expliciter, contextualiser).</a:t>
              </a:r>
            </a:p>
            <a:p>
              <a:pPr marL="268288" indent="-92075">
                <a:buFont typeface="Arial" panose="020B0604020202020204" pitchFamily="34" charset="0"/>
                <a:buChar char="•"/>
              </a:pPr>
              <a:r>
                <a:rPr lang="fr-FR" sz="1200" dirty="0"/>
                <a:t>Manipuler et expérimenter.</a:t>
              </a:r>
            </a:p>
            <a:p>
              <a:pPr marL="268288" indent="-92075">
                <a:buFont typeface="Arial" panose="020B0604020202020204" pitchFamily="34" charset="0"/>
                <a:buChar char="•"/>
              </a:pPr>
              <a:r>
                <a:rPr lang="fr-FR" sz="1200" dirty="0"/>
                <a:t>Simuler à partir d’un modèle donné.</a:t>
              </a:r>
            </a:p>
            <a:p>
              <a:pPr marL="268288" indent="-92075">
                <a:buFont typeface="Arial" panose="020B0604020202020204" pitchFamily="34" charset="0"/>
                <a:buChar char="•"/>
              </a:pPr>
              <a:r>
                <a:rPr lang="fr-FR" sz="1200" dirty="0"/>
                <a:t>Analyser les résultats obtenus. </a:t>
              </a:r>
            </a:p>
            <a:p>
              <a:pPr marL="268288" indent="-92075">
                <a:buFont typeface="Arial" panose="020B0604020202020204" pitchFamily="34" charset="0"/>
                <a:buChar char="•"/>
              </a:pPr>
              <a:r>
                <a:rPr lang="fr-FR" sz="1200" dirty="0"/>
                <a:t>Identifier un principe scientifique en rapport avec le fonctionnement d’un système.</a:t>
              </a:r>
            </a:p>
            <a:p>
              <a:pPr marL="268288" indent="-92075">
                <a:buFont typeface="Arial" panose="020B0604020202020204" pitchFamily="34" charset="0"/>
                <a:buChar char="•"/>
              </a:pPr>
              <a:r>
                <a:rPr lang="fr-FR" sz="1200" dirty="0"/>
                <a:t>Matérialiser un support d’expérimentation. </a:t>
              </a:r>
            </a:p>
          </p:txBody>
        </p:sp>
        <p:grpSp>
          <p:nvGrpSpPr>
            <p:cNvPr id="46" name="Groupe 45"/>
            <p:cNvGrpSpPr/>
            <p:nvPr/>
          </p:nvGrpSpPr>
          <p:grpSpPr>
            <a:xfrm>
              <a:off x="2894040" y="2472714"/>
              <a:ext cx="3407467" cy="3200374"/>
              <a:chOff x="2879569" y="1424877"/>
              <a:chExt cx="3648803" cy="3605584"/>
            </a:xfrm>
          </p:grpSpPr>
          <p:sp>
            <p:nvSpPr>
              <p:cNvPr id="41" name="Secteurs 40"/>
              <p:cNvSpPr/>
              <p:nvPr>
                <p:custDataLst>
                  <p:tags r:id="rId3"/>
                </p:custDataLst>
              </p:nvPr>
            </p:nvSpPr>
            <p:spPr>
              <a:xfrm rot="3362358">
                <a:off x="2901179" y="1403267"/>
                <a:ext cx="3605584" cy="3648803"/>
              </a:xfrm>
              <a:prstGeom prst="pie">
                <a:avLst>
                  <a:gd name="adj1" fmla="val 12132885"/>
                  <a:gd name="adj2" fmla="val 15841912"/>
                </a:avLst>
              </a:prstGeom>
              <a:solidFill>
                <a:srgbClr val="FF4A42">
                  <a:alpha val="39000"/>
                </a:srgb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orme libre 41"/>
              <p:cNvSpPr/>
              <p:nvPr/>
            </p:nvSpPr>
            <p:spPr>
              <a:xfrm rot="893052">
                <a:off x="4115521" y="1888984"/>
                <a:ext cx="1576588" cy="1239616"/>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prstTxWarp prst="textArchUp">
                  <a:avLst>
                    <a:gd name="adj" fmla="val 10573653"/>
                  </a:avLst>
                </a:prstTxWarp>
                <a:noAutofit/>
              </a:bodyPr>
              <a:lstStyle/>
              <a:p>
                <a:pPr lvl="0" algn="ctr" defTabSz="533400">
                  <a:lnSpc>
                    <a:spcPct val="90000"/>
                  </a:lnSpc>
                  <a:spcBef>
                    <a:spcPct val="0"/>
                  </a:spcBef>
                  <a:spcAft>
                    <a:spcPct val="35000"/>
                  </a:spcAft>
                </a:pPr>
                <a:r>
                  <a:rPr lang="fr-FR" sz="3600" dirty="0"/>
                  <a:t>SI</a:t>
                </a:r>
                <a:endParaRPr lang="fr-FR" sz="3600" kern="1200" dirty="0"/>
              </a:p>
            </p:txBody>
          </p:sp>
        </p:grpSp>
        <p:cxnSp>
          <p:nvCxnSpPr>
            <p:cNvPr id="51" name="Connecteur droit 50"/>
            <p:cNvCxnSpPr>
              <a:cxnSpLocks/>
            </p:cNvCxnSpPr>
            <p:nvPr/>
          </p:nvCxnSpPr>
          <p:spPr>
            <a:xfrm>
              <a:off x="2270022" y="2259688"/>
              <a:ext cx="2194259" cy="344637"/>
            </a:xfrm>
            <a:prstGeom prst="bentConnector3">
              <a:avLst>
                <a:gd name="adj1" fmla="val 100545"/>
              </a:avLst>
            </a:prstGeom>
            <a:ln>
              <a:solidFill>
                <a:srgbClr val="FD9A1C"/>
              </a:solidFill>
              <a:tailEnd type="oval" w="lg" len="lg"/>
            </a:ln>
            <a:effectLst/>
          </p:spPr>
          <p:style>
            <a:lnRef idx="2">
              <a:schemeClr val="accent1"/>
            </a:lnRef>
            <a:fillRef idx="0">
              <a:schemeClr val="accent1"/>
            </a:fillRef>
            <a:effectRef idx="1">
              <a:schemeClr val="accent1"/>
            </a:effectRef>
            <a:fontRef idx="minor">
              <a:schemeClr val="tx1"/>
            </a:fontRef>
          </p:style>
        </p:cxnSp>
        <p:sp>
          <p:nvSpPr>
            <p:cNvPr id="62" name="Rectangle à coins arrondis 2">
              <a:extLst>
                <a:ext uri="{FF2B5EF4-FFF2-40B4-BE49-F238E27FC236}">
                  <a16:creationId xmlns:a16="http://schemas.microsoft.com/office/drawing/2014/main" id="{200DCF3A-8C7D-7D4B-AFF0-803BB27CBCFA}"/>
                </a:ext>
              </a:extLst>
            </p:cNvPr>
            <p:cNvSpPr/>
            <p:nvPr/>
          </p:nvSpPr>
          <p:spPr>
            <a:xfrm>
              <a:off x="106606" y="1326756"/>
              <a:ext cx="2160000" cy="706781"/>
            </a:xfrm>
            <a:custGeom>
              <a:avLst/>
              <a:gdLst>
                <a:gd name="connsiteX0" fmla="*/ 0 w 4108092"/>
                <a:gd name="connsiteY0" fmla="*/ 155234 h 931383"/>
                <a:gd name="connsiteX1" fmla="*/ 155234 w 4108092"/>
                <a:gd name="connsiteY1" fmla="*/ 0 h 931383"/>
                <a:gd name="connsiteX2" fmla="*/ 3952858 w 4108092"/>
                <a:gd name="connsiteY2" fmla="*/ 0 h 931383"/>
                <a:gd name="connsiteX3" fmla="*/ 4108092 w 4108092"/>
                <a:gd name="connsiteY3" fmla="*/ 155234 h 931383"/>
                <a:gd name="connsiteX4" fmla="*/ 4108092 w 4108092"/>
                <a:gd name="connsiteY4" fmla="*/ 776149 h 931383"/>
                <a:gd name="connsiteX5" fmla="*/ 3952858 w 4108092"/>
                <a:gd name="connsiteY5" fmla="*/ 931383 h 931383"/>
                <a:gd name="connsiteX6" fmla="*/ 155234 w 4108092"/>
                <a:gd name="connsiteY6" fmla="*/ 931383 h 931383"/>
                <a:gd name="connsiteX7" fmla="*/ 0 w 4108092"/>
                <a:gd name="connsiteY7" fmla="*/ 776149 h 931383"/>
                <a:gd name="connsiteX8" fmla="*/ 0 w 4108092"/>
                <a:gd name="connsiteY8" fmla="*/ 155234 h 931383"/>
                <a:gd name="connsiteX0" fmla="*/ 184045 w 4292137"/>
                <a:gd name="connsiteY0" fmla="*/ 155234 h 931383"/>
                <a:gd name="connsiteX1" fmla="*/ 339279 w 4292137"/>
                <a:gd name="connsiteY1" fmla="*/ 0 h 931383"/>
                <a:gd name="connsiteX2" fmla="*/ 4136903 w 4292137"/>
                <a:gd name="connsiteY2" fmla="*/ 0 h 931383"/>
                <a:gd name="connsiteX3" fmla="*/ 4292137 w 4292137"/>
                <a:gd name="connsiteY3" fmla="*/ 155234 h 931383"/>
                <a:gd name="connsiteX4" fmla="*/ 4292137 w 4292137"/>
                <a:gd name="connsiteY4" fmla="*/ 776149 h 931383"/>
                <a:gd name="connsiteX5" fmla="*/ 4136903 w 4292137"/>
                <a:gd name="connsiteY5" fmla="*/ 931383 h 931383"/>
                <a:gd name="connsiteX6" fmla="*/ 339279 w 4292137"/>
                <a:gd name="connsiteY6" fmla="*/ 931383 h 931383"/>
                <a:gd name="connsiteX7" fmla="*/ 184045 w 4292137"/>
                <a:gd name="connsiteY7" fmla="*/ 155234 h 931383"/>
                <a:gd name="connsiteX0" fmla="*/ 15672 w 4123764"/>
                <a:gd name="connsiteY0" fmla="*/ 155234 h 931589"/>
                <a:gd name="connsiteX1" fmla="*/ 170906 w 4123764"/>
                <a:gd name="connsiteY1" fmla="*/ 0 h 931589"/>
                <a:gd name="connsiteX2" fmla="*/ 3968530 w 4123764"/>
                <a:gd name="connsiteY2" fmla="*/ 0 h 931589"/>
                <a:gd name="connsiteX3" fmla="*/ 4123764 w 4123764"/>
                <a:gd name="connsiteY3" fmla="*/ 155234 h 931589"/>
                <a:gd name="connsiteX4" fmla="*/ 4123764 w 4123764"/>
                <a:gd name="connsiteY4" fmla="*/ 776149 h 931589"/>
                <a:gd name="connsiteX5" fmla="*/ 3968530 w 4123764"/>
                <a:gd name="connsiteY5" fmla="*/ 931383 h 931589"/>
                <a:gd name="connsiteX6" fmla="*/ 170906 w 4123764"/>
                <a:gd name="connsiteY6" fmla="*/ 931383 h 931589"/>
                <a:gd name="connsiteX7" fmla="*/ 15672 w 4123764"/>
                <a:gd name="connsiteY7" fmla="*/ 155234 h 931589"/>
                <a:gd name="connsiteX0" fmla="*/ 15672 w 4123764"/>
                <a:gd name="connsiteY0" fmla="*/ 155234 h 931589"/>
                <a:gd name="connsiteX1" fmla="*/ 170906 w 4123764"/>
                <a:gd name="connsiteY1" fmla="*/ 0 h 931589"/>
                <a:gd name="connsiteX2" fmla="*/ 3968530 w 4123764"/>
                <a:gd name="connsiteY2" fmla="*/ 0 h 931589"/>
                <a:gd name="connsiteX3" fmla="*/ 4123764 w 4123764"/>
                <a:gd name="connsiteY3" fmla="*/ 155234 h 931589"/>
                <a:gd name="connsiteX4" fmla="*/ 3968530 w 4123764"/>
                <a:gd name="connsiteY4" fmla="*/ 931383 h 931589"/>
                <a:gd name="connsiteX5" fmla="*/ 170906 w 4123764"/>
                <a:gd name="connsiteY5" fmla="*/ 931383 h 931589"/>
                <a:gd name="connsiteX6" fmla="*/ 15672 w 4123764"/>
                <a:gd name="connsiteY6" fmla="*/ 155234 h 931589"/>
                <a:gd name="connsiteX0" fmla="*/ 15672 w 4124173"/>
                <a:gd name="connsiteY0" fmla="*/ 155234 h 937869"/>
                <a:gd name="connsiteX1" fmla="*/ 170906 w 4124173"/>
                <a:gd name="connsiteY1" fmla="*/ 0 h 937869"/>
                <a:gd name="connsiteX2" fmla="*/ 3968530 w 4124173"/>
                <a:gd name="connsiteY2" fmla="*/ 0 h 937869"/>
                <a:gd name="connsiteX3" fmla="*/ 4123764 w 4124173"/>
                <a:gd name="connsiteY3" fmla="*/ 155234 h 937869"/>
                <a:gd name="connsiteX4" fmla="*/ 4124173 w 4124173"/>
                <a:gd name="connsiteY4" fmla="*/ 937869 h 937869"/>
                <a:gd name="connsiteX5" fmla="*/ 170906 w 4124173"/>
                <a:gd name="connsiteY5" fmla="*/ 931383 h 937869"/>
                <a:gd name="connsiteX6" fmla="*/ 15672 w 4124173"/>
                <a:gd name="connsiteY6" fmla="*/ 155234 h 937869"/>
                <a:gd name="connsiteX0" fmla="*/ 10035 w 4118536"/>
                <a:gd name="connsiteY0" fmla="*/ 155234 h 937869"/>
                <a:gd name="connsiteX1" fmla="*/ 165269 w 4118536"/>
                <a:gd name="connsiteY1" fmla="*/ 0 h 937869"/>
                <a:gd name="connsiteX2" fmla="*/ 3962893 w 4118536"/>
                <a:gd name="connsiteY2" fmla="*/ 0 h 937869"/>
                <a:gd name="connsiteX3" fmla="*/ 4118127 w 4118536"/>
                <a:gd name="connsiteY3" fmla="*/ 155234 h 937869"/>
                <a:gd name="connsiteX4" fmla="*/ 4118536 w 4118536"/>
                <a:gd name="connsiteY4" fmla="*/ 937869 h 937869"/>
                <a:gd name="connsiteX5" fmla="*/ 165269 w 4118536"/>
                <a:gd name="connsiteY5" fmla="*/ 931383 h 937869"/>
                <a:gd name="connsiteX6" fmla="*/ 10035 w 4118536"/>
                <a:gd name="connsiteY6" fmla="*/ 155234 h 937869"/>
                <a:gd name="connsiteX0" fmla="*/ 90495 w 4198996"/>
                <a:gd name="connsiteY0" fmla="*/ 155234 h 937869"/>
                <a:gd name="connsiteX1" fmla="*/ 245729 w 4198996"/>
                <a:gd name="connsiteY1" fmla="*/ 0 h 937869"/>
                <a:gd name="connsiteX2" fmla="*/ 4043353 w 4198996"/>
                <a:gd name="connsiteY2" fmla="*/ 0 h 937869"/>
                <a:gd name="connsiteX3" fmla="*/ 4198587 w 4198996"/>
                <a:gd name="connsiteY3" fmla="*/ 155234 h 937869"/>
                <a:gd name="connsiteX4" fmla="*/ 4198996 w 4198996"/>
                <a:gd name="connsiteY4" fmla="*/ 937869 h 937869"/>
                <a:gd name="connsiteX5" fmla="*/ 103056 w 4198996"/>
                <a:gd name="connsiteY5" fmla="*/ 937869 h 937869"/>
                <a:gd name="connsiteX6" fmla="*/ 90495 w 4198996"/>
                <a:gd name="connsiteY6" fmla="*/ 155234 h 937869"/>
                <a:gd name="connsiteX0" fmla="*/ 0 w 4108501"/>
                <a:gd name="connsiteY0" fmla="*/ 155234 h 937869"/>
                <a:gd name="connsiteX1" fmla="*/ 155234 w 4108501"/>
                <a:gd name="connsiteY1" fmla="*/ 0 h 937869"/>
                <a:gd name="connsiteX2" fmla="*/ 3952858 w 4108501"/>
                <a:gd name="connsiteY2" fmla="*/ 0 h 937869"/>
                <a:gd name="connsiteX3" fmla="*/ 4108092 w 4108501"/>
                <a:gd name="connsiteY3" fmla="*/ 155234 h 937869"/>
                <a:gd name="connsiteX4" fmla="*/ 4108501 w 4108501"/>
                <a:gd name="connsiteY4" fmla="*/ 937869 h 937869"/>
                <a:gd name="connsiteX5" fmla="*/ 12561 w 4108501"/>
                <a:gd name="connsiteY5" fmla="*/ 937869 h 937869"/>
                <a:gd name="connsiteX6" fmla="*/ 0 w 4108501"/>
                <a:gd name="connsiteY6" fmla="*/ 155234 h 937869"/>
                <a:gd name="connsiteX0" fmla="*/ 2004 w 4110505"/>
                <a:gd name="connsiteY0" fmla="*/ 155234 h 944354"/>
                <a:gd name="connsiteX1" fmla="*/ 157238 w 4110505"/>
                <a:gd name="connsiteY1" fmla="*/ 0 h 944354"/>
                <a:gd name="connsiteX2" fmla="*/ 3954862 w 4110505"/>
                <a:gd name="connsiteY2" fmla="*/ 0 h 944354"/>
                <a:gd name="connsiteX3" fmla="*/ 4110096 w 4110505"/>
                <a:gd name="connsiteY3" fmla="*/ 155234 h 944354"/>
                <a:gd name="connsiteX4" fmla="*/ 4110505 w 4110505"/>
                <a:gd name="connsiteY4" fmla="*/ 937869 h 944354"/>
                <a:gd name="connsiteX5" fmla="*/ 1595 w 4110505"/>
                <a:gd name="connsiteY5" fmla="*/ 944354 h 944354"/>
                <a:gd name="connsiteX6" fmla="*/ 2004 w 4110505"/>
                <a:gd name="connsiteY6" fmla="*/ 155234 h 9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505" h="944354">
                  <a:moveTo>
                    <a:pt x="2004" y="155234"/>
                  </a:moveTo>
                  <a:cubicBezTo>
                    <a:pt x="2004" y="69501"/>
                    <a:pt x="71505" y="0"/>
                    <a:pt x="157238" y="0"/>
                  </a:cubicBezTo>
                  <a:lnTo>
                    <a:pt x="3954862" y="0"/>
                  </a:lnTo>
                  <a:cubicBezTo>
                    <a:pt x="4040595" y="0"/>
                    <a:pt x="4110096" y="69501"/>
                    <a:pt x="4110096" y="155234"/>
                  </a:cubicBezTo>
                  <a:cubicBezTo>
                    <a:pt x="4110232" y="416112"/>
                    <a:pt x="4110369" y="676991"/>
                    <a:pt x="4110505" y="937869"/>
                  </a:cubicBezTo>
                  <a:lnTo>
                    <a:pt x="1595" y="944354"/>
                  </a:lnTo>
                  <a:cubicBezTo>
                    <a:pt x="-2219" y="938213"/>
                    <a:pt x="2004" y="310464"/>
                    <a:pt x="2004" y="155234"/>
                  </a:cubicBezTo>
                  <a:close/>
                </a:path>
              </a:pathLst>
            </a:custGeom>
            <a:solidFill>
              <a:schemeClr val="bg1"/>
            </a:solidFill>
            <a:ln w="38100">
              <a:solidFill>
                <a:srgbClr val="FF4A4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800" dirty="0">
                  <a:solidFill>
                    <a:schemeClr val="tx1"/>
                  </a:solidFill>
                </a:rPr>
                <a:t>SI</a:t>
              </a:r>
            </a:p>
          </p:txBody>
        </p:sp>
        <p:pic>
          <p:nvPicPr>
            <p:cNvPr id="35" name="Image 3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05289" y="749397"/>
              <a:ext cx="657940" cy="667987"/>
            </a:xfrm>
            <a:prstGeom prst="rect">
              <a:avLst/>
            </a:prstGeom>
          </p:spPr>
        </p:pic>
      </p:grpSp>
      <p:grpSp>
        <p:nvGrpSpPr>
          <p:cNvPr id="5" name="Grouper 4"/>
          <p:cNvGrpSpPr/>
          <p:nvPr/>
        </p:nvGrpSpPr>
        <p:grpSpPr>
          <a:xfrm>
            <a:off x="2981337" y="758612"/>
            <a:ext cx="6026675" cy="5307210"/>
            <a:chOff x="2981337" y="758612"/>
            <a:chExt cx="6026675" cy="5307210"/>
          </a:xfrm>
        </p:grpSpPr>
        <p:sp>
          <p:nvSpPr>
            <p:cNvPr id="64" name="Rectangle à coins arrondis 63">
              <a:extLst>
                <a:ext uri="{FF2B5EF4-FFF2-40B4-BE49-F238E27FC236}">
                  <a16:creationId xmlns:a16="http://schemas.microsoft.com/office/drawing/2014/main" id="{ECD932DB-F27B-174D-8B4E-9FBA081605A1}"/>
                </a:ext>
              </a:extLst>
            </p:cNvPr>
            <p:cNvSpPr/>
            <p:nvPr/>
          </p:nvSpPr>
          <p:spPr>
            <a:xfrm>
              <a:off x="6846230" y="2088487"/>
              <a:ext cx="2160000" cy="3977335"/>
            </a:xfrm>
            <a:prstGeom prst="roundRect">
              <a:avLst>
                <a:gd name="adj" fmla="val 0"/>
              </a:avLst>
            </a:prstGeom>
            <a:noFill/>
            <a:ln w="38100">
              <a:solidFill>
                <a:srgbClr val="FD9A1C"/>
              </a:solidFill>
            </a:ln>
          </p:spPr>
          <p:style>
            <a:lnRef idx="2">
              <a:schemeClr val="accent1"/>
            </a:lnRef>
            <a:fillRef idx="1">
              <a:schemeClr val="lt1"/>
            </a:fillRef>
            <a:effectRef idx="0">
              <a:schemeClr val="accent1"/>
            </a:effectRef>
            <a:fontRef idx="minor">
              <a:schemeClr val="dk1"/>
            </a:fontRef>
          </p:style>
          <p:txBody>
            <a:bodyPr lIns="0" tIns="72000" rIns="36000" bIns="0" rtlCol="0" anchor="t"/>
            <a:lstStyle/>
            <a:p>
              <a:pPr marL="92075" algn="ctr" defTabSz="533400">
                <a:lnSpc>
                  <a:spcPct val="90000"/>
                </a:lnSpc>
                <a:spcBef>
                  <a:spcPct val="0"/>
                </a:spcBef>
                <a:spcAft>
                  <a:spcPct val="35000"/>
                </a:spcAft>
              </a:pPr>
              <a:r>
                <a:rPr lang="fr-FR" sz="1400" b="1" dirty="0"/>
                <a:t>Mettre en œuvre une démarche de projet et de créativité </a:t>
              </a:r>
            </a:p>
            <a:p>
              <a:pPr marL="171450" indent="-79375">
                <a:buFont typeface="Arial" panose="020B0604020202020204" pitchFamily="34" charset="0"/>
                <a:buChar char="•"/>
              </a:pPr>
              <a:r>
                <a:rPr lang="fr-FR" sz="1200" dirty="0"/>
                <a:t>Utiliser une ou des méthodes de créativité.</a:t>
              </a:r>
            </a:p>
            <a:p>
              <a:pPr marL="171450" indent="-79375">
                <a:buFont typeface="Arial" panose="020B0604020202020204" pitchFamily="34" charset="0"/>
                <a:buChar char="•"/>
              </a:pPr>
              <a:r>
                <a:rPr lang="fr-FR" sz="1200" dirty="0"/>
                <a:t>Appréhender les méthodologies en design de produit. </a:t>
              </a:r>
            </a:p>
            <a:p>
              <a:pPr marL="171450" indent="-79375">
                <a:buFont typeface="Arial" panose="020B0604020202020204" pitchFamily="34" charset="0"/>
                <a:buChar char="•"/>
              </a:pPr>
              <a:r>
                <a:rPr lang="fr-FR" sz="1200" dirty="0"/>
                <a:t>Formuler des propositions et retenir les solutions les plus pertinentes.</a:t>
              </a:r>
            </a:p>
            <a:p>
              <a:pPr marL="171450" indent="-79375">
                <a:buFont typeface="Arial" panose="020B0604020202020204" pitchFamily="34" charset="0"/>
                <a:buChar char="•"/>
              </a:pPr>
              <a:r>
                <a:rPr lang="fr-FR" sz="1200" dirty="0"/>
                <a:t>Identifier les contraintes réglementaires, environnementales et économiques liées à un contexte donné.</a:t>
              </a:r>
            </a:p>
            <a:p>
              <a:pPr marL="171450" indent="-79375">
                <a:buFont typeface="Arial" panose="020B0604020202020204" pitchFamily="34" charset="0"/>
                <a:buChar char="•"/>
              </a:pPr>
              <a:r>
                <a:rPr lang="fr-FR" sz="1200" dirty="0"/>
                <a:t>Matérialiser une solution innovante. </a:t>
              </a:r>
            </a:p>
          </p:txBody>
        </p:sp>
        <p:grpSp>
          <p:nvGrpSpPr>
            <p:cNvPr id="47" name="Groupe 45"/>
            <p:cNvGrpSpPr/>
            <p:nvPr/>
          </p:nvGrpSpPr>
          <p:grpSpPr>
            <a:xfrm>
              <a:off x="2981337" y="2630620"/>
              <a:ext cx="3272253" cy="2837337"/>
              <a:chOff x="2889874" y="1415183"/>
              <a:chExt cx="3565637" cy="3599465"/>
            </a:xfrm>
          </p:grpSpPr>
          <p:sp>
            <p:nvSpPr>
              <p:cNvPr id="48" name="Secteurs 47"/>
              <p:cNvSpPr/>
              <p:nvPr>
                <p:custDataLst>
                  <p:tags r:id="rId2"/>
                </p:custDataLst>
              </p:nvPr>
            </p:nvSpPr>
            <p:spPr>
              <a:xfrm rot="3362358">
                <a:off x="2872960" y="1432097"/>
                <a:ext cx="3599465" cy="3565637"/>
              </a:xfrm>
              <a:prstGeom prst="pie">
                <a:avLst>
                  <a:gd name="adj1" fmla="val 4529345"/>
                  <a:gd name="adj2" fmla="val 8779295"/>
                </a:avLst>
              </a:prstGeom>
              <a:solidFill>
                <a:srgbClr val="FFC87C">
                  <a:alpha val="16000"/>
                </a:srgb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orme libre 48"/>
              <p:cNvSpPr/>
              <p:nvPr/>
            </p:nvSpPr>
            <p:spPr>
              <a:xfrm rot="4810400">
                <a:off x="3222037" y="2953033"/>
                <a:ext cx="1688314" cy="1157583"/>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prstTxWarp prst="textArchUp">
                  <a:avLst>
                    <a:gd name="adj" fmla="val 1656752"/>
                  </a:avLst>
                </a:prstTxWarp>
                <a:noAutofit/>
              </a:bodyPr>
              <a:lstStyle/>
              <a:p>
                <a:pPr lvl="0" algn="ctr" defTabSz="533400">
                  <a:lnSpc>
                    <a:spcPct val="90000"/>
                  </a:lnSpc>
                  <a:spcBef>
                    <a:spcPct val="0"/>
                  </a:spcBef>
                  <a:spcAft>
                    <a:spcPct val="35000"/>
                  </a:spcAft>
                </a:pPr>
                <a:r>
                  <a:rPr lang="fr-FR" sz="3600" dirty="0"/>
                  <a:t>CIT</a:t>
                </a:r>
                <a:endParaRPr lang="fr-FR" sz="3600" kern="1200" dirty="0"/>
              </a:p>
            </p:txBody>
          </p:sp>
        </p:grpSp>
        <p:cxnSp>
          <p:nvCxnSpPr>
            <p:cNvPr id="65" name="Connecteur droit 64"/>
            <p:cNvCxnSpPr>
              <a:cxnSpLocks/>
            </p:cNvCxnSpPr>
            <p:nvPr/>
          </p:nvCxnSpPr>
          <p:spPr>
            <a:xfrm rot="10800000">
              <a:off x="3889766" y="4682575"/>
              <a:ext cx="2956464" cy="860386"/>
            </a:xfrm>
            <a:prstGeom prst="bentConnector3">
              <a:avLst>
                <a:gd name="adj1" fmla="val 100060"/>
              </a:avLst>
            </a:prstGeom>
            <a:ln>
              <a:solidFill>
                <a:schemeClr val="accent4">
                  <a:lumMod val="75000"/>
                </a:schemeClr>
              </a:solidFill>
              <a:tailEnd type="oval" w="lg" len="lg"/>
            </a:ln>
            <a:effectLst/>
          </p:spPr>
          <p:style>
            <a:lnRef idx="2">
              <a:schemeClr val="accent1"/>
            </a:lnRef>
            <a:fillRef idx="0">
              <a:schemeClr val="accent1"/>
            </a:fillRef>
            <a:effectRef idx="1">
              <a:schemeClr val="accent1"/>
            </a:effectRef>
            <a:fontRef idx="minor">
              <a:schemeClr val="tx1"/>
            </a:fontRef>
          </p:style>
        </p:cxnSp>
        <p:sp>
          <p:nvSpPr>
            <p:cNvPr id="63" name="Rectangle à coins arrondis 2">
              <a:extLst>
                <a:ext uri="{FF2B5EF4-FFF2-40B4-BE49-F238E27FC236}">
                  <a16:creationId xmlns:a16="http://schemas.microsoft.com/office/drawing/2014/main" id="{200DCF3A-8C7D-7D4B-AFF0-803BB27CBCFA}"/>
                </a:ext>
              </a:extLst>
            </p:cNvPr>
            <p:cNvSpPr/>
            <p:nvPr/>
          </p:nvSpPr>
          <p:spPr>
            <a:xfrm>
              <a:off x="6848012" y="1325360"/>
              <a:ext cx="2160000" cy="706781"/>
            </a:xfrm>
            <a:custGeom>
              <a:avLst/>
              <a:gdLst>
                <a:gd name="connsiteX0" fmla="*/ 0 w 4108092"/>
                <a:gd name="connsiteY0" fmla="*/ 155234 h 931383"/>
                <a:gd name="connsiteX1" fmla="*/ 155234 w 4108092"/>
                <a:gd name="connsiteY1" fmla="*/ 0 h 931383"/>
                <a:gd name="connsiteX2" fmla="*/ 3952858 w 4108092"/>
                <a:gd name="connsiteY2" fmla="*/ 0 h 931383"/>
                <a:gd name="connsiteX3" fmla="*/ 4108092 w 4108092"/>
                <a:gd name="connsiteY3" fmla="*/ 155234 h 931383"/>
                <a:gd name="connsiteX4" fmla="*/ 4108092 w 4108092"/>
                <a:gd name="connsiteY4" fmla="*/ 776149 h 931383"/>
                <a:gd name="connsiteX5" fmla="*/ 3952858 w 4108092"/>
                <a:gd name="connsiteY5" fmla="*/ 931383 h 931383"/>
                <a:gd name="connsiteX6" fmla="*/ 155234 w 4108092"/>
                <a:gd name="connsiteY6" fmla="*/ 931383 h 931383"/>
                <a:gd name="connsiteX7" fmla="*/ 0 w 4108092"/>
                <a:gd name="connsiteY7" fmla="*/ 776149 h 931383"/>
                <a:gd name="connsiteX8" fmla="*/ 0 w 4108092"/>
                <a:gd name="connsiteY8" fmla="*/ 155234 h 931383"/>
                <a:gd name="connsiteX0" fmla="*/ 184045 w 4292137"/>
                <a:gd name="connsiteY0" fmla="*/ 155234 h 931383"/>
                <a:gd name="connsiteX1" fmla="*/ 339279 w 4292137"/>
                <a:gd name="connsiteY1" fmla="*/ 0 h 931383"/>
                <a:gd name="connsiteX2" fmla="*/ 4136903 w 4292137"/>
                <a:gd name="connsiteY2" fmla="*/ 0 h 931383"/>
                <a:gd name="connsiteX3" fmla="*/ 4292137 w 4292137"/>
                <a:gd name="connsiteY3" fmla="*/ 155234 h 931383"/>
                <a:gd name="connsiteX4" fmla="*/ 4292137 w 4292137"/>
                <a:gd name="connsiteY4" fmla="*/ 776149 h 931383"/>
                <a:gd name="connsiteX5" fmla="*/ 4136903 w 4292137"/>
                <a:gd name="connsiteY5" fmla="*/ 931383 h 931383"/>
                <a:gd name="connsiteX6" fmla="*/ 339279 w 4292137"/>
                <a:gd name="connsiteY6" fmla="*/ 931383 h 931383"/>
                <a:gd name="connsiteX7" fmla="*/ 184045 w 4292137"/>
                <a:gd name="connsiteY7" fmla="*/ 155234 h 931383"/>
                <a:gd name="connsiteX0" fmla="*/ 15672 w 4123764"/>
                <a:gd name="connsiteY0" fmla="*/ 155234 h 931589"/>
                <a:gd name="connsiteX1" fmla="*/ 170906 w 4123764"/>
                <a:gd name="connsiteY1" fmla="*/ 0 h 931589"/>
                <a:gd name="connsiteX2" fmla="*/ 3968530 w 4123764"/>
                <a:gd name="connsiteY2" fmla="*/ 0 h 931589"/>
                <a:gd name="connsiteX3" fmla="*/ 4123764 w 4123764"/>
                <a:gd name="connsiteY3" fmla="*/ 155234 h 931589"/>
                <a:gd name="connsiteX4" fmla="*/ 4123764 w 4123764"/>
                <a:gd name="connsiteY4" fmla="*/ 776149 h 931589"/>
                <a:gd name="connsiteX5" fmla="*/ 3968530 w 4123764"/>
                <a:gd name="connsiteY5" fmla="*/ 931383 h 931589"/>
                <a:gd name="connsiteX6" fmla="*/ 170906 w 4123764"/>
                <a:gd name="connsiteY6" fmla="*/ 931383 h 931589"/>
                <a:gd name="connsiteX7" fmla="*/ 15672 w 4123764"/>
                <a:gd name="connsiteY7" fmla="*/ 155234 h 931589"/>
                <a:gd name="connsiteX0" fmla="*/ 15672 w 4123764"/>
                <a:gd name="connsiteY0" fmla="*/ 155234 h 931589"/>
                <a:gd name="connsiteX1" fmla="*/ 170906 w 4123764"/>
                <a:gd name="connsiteY1" fmla="*/ 0 h 931589"/>
                <a:gd name="connsiteX2" fmla="*/ 3968530 w 4123764"/>
                <a:gd name="connsiteY2" fmla="*/ 0 h 931589"/>
                <a:gd name="connsiteX3" fmla="*/ 4123764 w 4123764"/>
                <a:gd name="connsiteY3" fmla="*/ 155234 h 931589"/>
                <a:gd name="connsiteX4" fmla="*/ 3968530 w 4123764"/>
                <a:gd name="connsiteY4" fmla="*/ 931383 h 931589"/>
                <a:gd name="connsiteX5" fmla="*/ 170906 w 4123764"/>
                <a:gd name="connsiteY5" fmla="*/ 931383 h 931589"/>
                <a:gd name="connsiteX6" fmla="*/ 15672 w 4123764"/>
                <a:gd name="connsiteY6" fmla="*/ 155234 h 931589"/>
                <a:gd name="connsiteX0" fmla="*/ 15672 w 4124173"/>
                <a:gd name="connsiteY0" fmla="*/ 155234 h 937869"/>
                <a:gd name="connsiteX1" fmla="*/ 170906 w 4124173"/>
                <a:gd name="connsiteY1" fmla="*/ 0 h 937869"/>
                <a:gd name="connsiteX2" fmla="*/ 3968530 w 4124173"/>
                <a:gd name="connsiteY2" fmla="*/ 0 h 937869"/>
                <a:gd name="connsiteX3" fmla="*/ 4123764 w 4124173"/>
                <a:gd name="connsiteY3" fmla="*/ 155234 h 937869"/>
                <a:gd name="connsiteX4" fmla="*/ 4124173 w 4124173"/>
                <a:gd name="connsiteY4" fmla="*/ 937869 h 937869"/>
                <a:gd name="connsiteX5" fmla="*/ 170906 w 4124173"/>
                <a:gd name="connsiteY5" fmla="*/ 931383 h 937869"/>
                <a:gd name="connsiteX6" fmla="*/ 15672 w 4124173"/>
                <a:gd name="connsiteY6" fmla="*/ 155234 h 937869"/>
                <a:gd name="connsiteX0" fmla="*/ 10035 w 4118536"/>
                <a:gd name="connsiteY0" fmla="*/ 155234 h 937869"/>
                <a:gd name="connsiteX1" fmla="*/ 165269 w 4118536"/>
                <a:gd name="connsiteY1" fmla="*/ 0 h 937869"/>
                <a:gd name="connsiteX2" fmla="*/ 3962893 w 4118536"/>
                <a:gd name="connsiteY2" fmla="*/ 0 h 937869"/>
                <a:gd name="connsiteX3" fmla="*/ 4118127 w 4118536"/>
                <a:gd name="connsiteY3" fmla="*/ 155234 h 937869"/>
                <a:gd name="connsiteX4" fmla="*/ 4118536 w 4118536"/>
                <a:gd name="connsiteY4" fmla="*/ 937869 h 937869"/>
                <a:gd name="connsiteX5" fmla="*/ 165269 w 4118536"/>
                <a:gd name="connsiteY5" fmla="*/ 931383 h 937869"/>
                <a:gd name="connsiteX6" fmla="*/ 10035 w 4118536"/>
                <a:gd name="connsiteY6" fmla="*/ 155234 h 937869"/>
                <a:gd name="connsiteX0" fmla="*/ 90495 w 4198996"/>
                <a:gd name="connsiteY0" fmla="*/ 155234 h 937869"/>
                <a:gd name="connsiteX1" fmla="*/ 245729 w 4198996"/>
                <a:gd name="connsiteY1" fmla="*/ 0 h 937869"/>
                <a:gd name="connsiteX2" fmla="*/ 4043353 w 4198996"/>
                <a:gd name="connsiteY2" fmla="*/ 0 h 937869"/>
                <a:gd name="connsiteX3" fmla="*/ 4198587 w 4198996"/>
                <a:gd name="connsiteY3" fmla="*/ 155234 h 937869"/>
                <a:gd name="connsiteX4" fmla="*/ 4198996 w 4198996"/>
                <a:gd name="connsiteY4" fmla="*/ 937869 h 937869"/>
                <a:gd name="connsiteX5" fmla="*/ 103056 w 4198996"/>
                <a:gd name="connsiteY5" fmla="*/ 937869 h 937869"/>
                <a:gd name="connsiteX6" fmla="*/ 90495 w 4198996"/>
                <a:gd name="connsiteY6" fmla="*/ 155234 h 937869"/>
                <a:gd name="connsiteX0" fmla="*/ 0 w 4108501"/>
                <a:gd name="connsiteY0" fmla="*/ 155234 h 937869"/>
                <a:gd name="connsiteX1" fmla="*/ 155234 w 4108501"/>
                <a:gd name="connsiteY1" fmla="*/ 0 h 937869"/>
                <a:gd name="connsiteX2" fmla="*/ 3952858 w 4108501"/>
                <a:gd name="connsiteY2" fmla="*/ 0 h 937869"/>
                <a:gd name="connsiteX3" fmla="*/ 4108092 w 4108501"/>
                <a:gd name="connsiteY3" fmla="*/ 155234 h 937869"/>
                <a:gd name="connsiteX4" fmla="*/ 4108501 w 4108501"/>
                <a:gd name="connsiteY4" fmla="*/ 937869 h 937869"/>
                <a:gd name="connsiteX5" fmla="*/ 12561 w 4108501"/>
                <a:gd name="connsiteY5" fmla="*/ 937869 h 937869"/>
                <a:gd name="connsiteX6" fmla="*/ 0 w 4108501"/>
                <a:gd name="connsiteY6" fmla="*/ 155234 h 937869"/>
                <a:gd name="connsiteX0" fmla="*/ 2004 w 4110505"/>
                <a:gd name="connsiteY0" fmla="*/ 155234 h 944354"/>
                <a:gd name="connsiteX1" fmla="*/ 157238 w 4110505"/>
                <a:gd name="connsiteY1" fmla="*/ 0 h 944354"/>
                <a:gd name="connsiteX2" fmla="*/ 3954862 w 4110505"/>
                <a:gd name="connsiteY2" fmla="*/ 0 h 944354"/>
                <a:gd name="connsiteX3" fmla="*/ 4110096 w 4110505"/>
                <a:gd name="connsiteY3" fmla="*/ 155234 h 944354"/>
                <a:gd name="connsiteX4" fmla="*/ 4110505 w 4110505"/>
                <a:gd name="connsiteY4" fmla="*/ 937869 h 944354"/>
                <a:gd name="connsiteX5" fmla="*/ 1595 w 4110505"/>
                <a:gd name="connsiteY5" fmla="*/ 944354 h 944354"/>
                <a:gd name="connsiteX6" fmla="*/ 2004 w 4110505"/>
                <a:gd name="connsiteY6" fmla="*/ 155234 h 9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505" h="944354">
                  <a:moveTo>
                    <a:pt x="2004" y="155234"/>
                  </a:moveTo>
                  <a:cubicBezTo>
                    <a:pt x="2004" y="69501"/>
                    <a:pt x="71505" y="0"/>
                    <a:pt x="157238" y="0"/>
                  </a:cubicBezTo>
                  <a:lnTo>
                    <a:pt x="3954862" y="0"/>
                  </a:lnTo>
                  <a:cubicBezTo>
                    <a:pt x="4040595" y="0"/>
                    <a:pt x="4110096" y="69501"/>
                    <a:pt x="4110096" y="155234"/>
                  </a:cubicBezTo>
                  <a:cubicBezTo>
                    <a:pt x="4110232" y="416112"/>
                    <a:pt x="4110369" y="676991"/>
                    <a:pt x="4110505" y="937869"/>
                  </a:cubicBezTo>
                  <a:lnTo>
                    <a:pt x="1595" y="944354"/>
                  </a:lnTo>
                  <a:cubicBezTo>
                    <a:pt x="-2219" y="938213"/>
                    <a:pt x="2004" y="310464"/>
                    <a:pt x="2004" y="155234"/>
                  </a:cubicBezTo>
                  <a:close/>
                </a:path>
              </a:pathLst>
            </a:custGeom>
            <a:solidFill>
              <a:schemeClr val="bg1"/>
            </a:solidFill>
            <a:ln w="38100">
              <a:solidFill>
                <a:srgbClr val="FD79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800" dirty="0">
                  <a:solidFill>
                    <a:schemeClr val="tx1"/>
                  </a:solidFill>
                </a:rPr>
                <a:t>CIT</a:t>
              </a:r>
            </a:p>
          </p:txBody>
        </p:sp>
        <p:pic>
          <p:nvPicPr>
            <p:cNvPr id="36" name="Image 3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767866" y="758612"/>
              <a:ext cx="646163" cy="656031"/>
            </a:xfrm>
            <a:prstGeom prst="rect">
              <a:avLst/>
            </a:prstGeom>
          </p:spPr>
        </p:pic>
      </p:grpSp>
      <p:sp>
        <p:nvSpPr>
          <p:cNvPr id="50" name="Rectangle 49">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SI / CIT</a:t>
            </a:r>
          </a:p>
        </p:txBody>
      </p:sp>
      <p:sp>
        <p:nvSpPr>
          <p:cNvPr id="70" name="Rectangle 69">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Rentrée 2019</a:t>
            </a:r>
          </a:p>
        </p:txBody>
      </p:sp>
    </p:spTree>
    <p:extLst>
      <p:ext uri="{BB962C8B-B14F-4D97-AF65-F5344CB8AC3E}">
        <p14:creationId xmlns:p14="http://schemas.microsoft.com/office/powerpoint/2010/main" val="122282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r 16"/>
          <p:cNvGrpSpPr/>
          <p:nvPr/>
        </p:nvGrpSpPr>
        <p:grpSpPr>
          <a:xfrm>
            <a:off x="159179" y="1289367"/>
            <a:ext cx="8769926" cy="4785508"/>
            <a:chOff x="159179" y="1289367"/>
            <a:chExt cx="8769926" cy="4785508"/>
          </a:xfrm>
        </p:grpSpPr>
        <p:sp>
          <p:nvSpPr>
            <p:cNvPr id="27" name="Rectangle à coins arrondis 26"/>
            <p:cNvSpPr/>
            <p:nvPr/>
          </p:nvSpPr>
          <p:spPr>
            <a:xfrm>
              <a:off x="159179" y="1289367"/>
              <a:ext cx="8769926" cy="4785508"/>
            </a:xfrm>
            <a:prstGeom prst="roundRect">
              <a:avLst>
                <a:gd name="adj" fmla="val 2971"/>
              </a:avLst>
            </a:prstGeom>
            <a:solidFill>
              <a:schemeClr val="accent5">
                <a:lumMod val="60000"/>
                <a:lumOff val="40000"/>
              </a:schemeClr>
            </a:solidFill>
            <a:ln>
              <a:noFill/>
            </a:ln>
            <a:effectLst/>
            <a:scene3d>
              <a:camera prst="orthographicFront"/>
              <a:lightRig rig="fla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defTabSz="914400">
                <a:spcBef>
                  <a:spcPct val="0"/>
                </a:spcBef>
              </a:pPr>
              <a:endParaRPr lang="fr-FR" sz="3600" dirty="0"/>
            </a:p>
          </p:txBody>
        </p:sp>
        <p:grpSp>
          <p:nvGrpSpPr>
            <p:cNvPr id="3" name="Grouper 2"/>
            <p:cNvGrpSpPr/>
            <p:nvPr/>
          </p:nvGrpSpPr>
          <p:grpSpPr>
            <a:xfrm>
              <a:off x="297724" y="5339684"/>
              <a:ext cx="6838845" cy="580924"/>
              <a:chOff x="297724" y="5339684"/>
              <a:chExt cx="6838845" cy="580924"/>
            </a:xfrm>
          </p:grpSpPr>
          <p:sp>
            <p:nvSpPr>
              <p:cNvPr id="53" name="Rectangle à coins arrondis 52"/>
              <p:cNvSpPr/>
              <p:nvPr/>
            </p:nvSpPr>
            <p:spPr>
              <a:xfrm>
                <a:off x="297724" y="5339684"/>
                <a:ext cx="6838845" cy="572286"/>
              </a:xfrm>
              <a:prstGeom prst="round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fr-FR" sz="2000" b="1" dirty="0">
                    <a:solidFill>
                      <a:schemeClr val="accent5">
                        <a:lumMod val="75000"/>
                      </a:schemeClr>
                    </a:solidFill>
                  </a:rPr>
                  <a:t>Activités de projets</a:t>
                </a:r>
              </a:p>
            </p:txBody>
          </p:sp>
          <p:sp>
            <p:nvSpPr>
              <p:cNvPr id="16" name="ZoneTexte 15"/>
              <p:cNvSpPr txBox="1"/>
              <p:nvPr/>
            </p:nvSpPr>
            <p:spPr>
              <a:xfrm>
                <a:off x="2501815" y="5674387"/>
                <a:ext cx="2450788" cy="246221"/>
              </a:xfrm>
              <a:prstGeom prst="rect">
                <a:avLst/>
              </a:prstGeom>
              <a:noFill/>
            </p:spPr>
            <p:txBody>
              <a:bodyPr wrap="square" rtlCol="0">
                <a:spAutoFit/>
              </a:bodyPr>
              <a:lstStyle/>
              <a:p>
                <a:pPr algn="ctr"/>
                <a:r>
                  <a:rPr lang="fr-FR" sz="1000" dirty="0">
                    <a:solidFill>
                      <a:srgbClr val="002060"/>
                    </a:solidFill>
                  </a:rPr>
                  <a:t>Dans une démarche englobante de projet</a:t>
                </a:r>
              </a:p>
            </p:txBody>
          </p:sp>
        </p:grpSp>
      </p:grpSp>
      <p:grpSp>
        <p:nvGrpSpPr>
          <p:cNvPr id="10" name="Grouper 9"/>
          <p:cNvGrpSpPr/>
          <p:nvPr/>
        </p:nvGrpSpPr>
        <p:grpSpPr>
          <a:xfrm>
            <a:off x="494655" y="1321889"/>
            <a:ext cx="3222491" cy="4038736"/>
            <a:chOff x="494655" y="1321889"/>
            <a:chExt cx="3222491" cy="4038736"/>
          </a:xfrm>
        </p:grpSpPr>
        <p:sp>
          <p:nvSpPr>
            <p:cNvPr id="47" name="Rectangle à coins arrondis 46"/>
            <p:cNvSpPr/>
            <p:nvPr/>
          </p:nvSpPr>
          <p:spPr>
            <a:xfrm>
              <a:off x="494655" y="1538704"/>
              <a:ext cx="3060001" cy="863109"/>
            </a:xfrm>
            <a:prstGeom prst="roundRect">
              <a:avLst>
                <a:gd name="adj" fmla="val 10077"/>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fr-FR" sz="2000" i="1" dirty="0">
                  <a:solidFill>
                    <a:srgbClr val="002060"/>
                  </a:solidFill>
                </a:rPr>
                <a:t>Approche</a:t>
              </a:r>
              <a:br>
                <a:rPr lang="fr-FR" sz="2000" i="1" dirty="0">
                  <a:solidFill>
                    <a:srgbClr val="002060"/>
                  </a:solidFill>
                </a:rPr>
              </a:br>
              <a:r>
                <a:rPr lang="fr-FR" sz="2000" i="1" dirty="0">
                  <a:solidFill>
                    <a:srgbClr val="002060"/>
                  </a:solidFill>
                </a:rPr>
                <a:t>Ingénierie-Design</a:t>
              </a:r>
            </a:p>
          </p:txBody>
        </p:sp>
        <p:sp>
          <p:nvSpPr>
            <p:cNvPr id="6" name="Rectangle à coins arrondis 5"/>
            <p:cNvSpPr/>
            <p:nvPr/>
          </p:nvSpPr>
          <p:spPr>
            <a:xfrm>
              <a:off x="784634" y="4698210"/>
              <a:ext cx="2512801" cy="408154"/>
            </a:xfrm>
            <a:prstGeom prst="round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solidFill>
                    <a:schemeClr val="accent5">
                      <a:lumMod val="75000"/>
                    </a:schemeClr>
                  </a:solidFill>
                </a:rPr>
                <a:t>Innovation</a:t>
              </a:r>
            </a:p>
          </p:txBody>
        </p:sp>
        <p:sp>
          <p:nvSpPr>
            <p:cNvPr id="62" name="Rectangle 61"/>
            <p:cNvSpPr/>
            <p:nvPr/>
          </p:nvSpPr>
          <p:spPr>
            <a:xfrm>
              <a:off x="502116" y="2227635"/>
              <a:ext cx="3058840" cy="2395652"/>
            </a:xfrm>
            <a:prstGeom prst="rect">
              <a:avLst/>
            </a:prstGeom>
            <a:solidFill>
              <a:srgbClr val="FBBC72"/>
            </a:solidFill>
            <a:ln>
              <a:noFill/>
            </a:ln>
            <a:effectLst/>
            <a:scene3d>
              <a:camera prst="orthographicFront"/>
              <a:lightRig rig="fla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fr-FR" sz="1600" b="1" dirty="0">
                <a:solidFill>
                  <a:srgbClr val="002060"/>
                </a:solidFill>
              </a:endParaRPr>
            </a:p>
          </p:txBody>
        </p:sp>
        <p:sp>
          <p:nvSpPr>
            <p:cNvPr id="50" name="Rectangle à coins arrondis 49"/>
            <p:cNvSpPr/>
            <p:nvPr/>
          </p:nvSpPr>
          <p:spPr>
            <a:xfrm>
              <a:off x="784634" y="4089875"/>
              <a:ext cx="2536544" cy="283697"/>
            </a:xfrm>
            <a:prstGeom prst="round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rgbClr val="002060"/>
                  </a:solidFill>
                </a:rPr>
                <a:t>Activités créatives</a:t>
              </a:r>
            </a:p>
          </p:txBody>
        </p:sp>
        <p:sp>
          <p:nvSpPr>
            <p:cNvPr id="7" name="Flèche droite 6"/>
            <p:cNvSpPr/>
            <p:nvPr/>
          </p:nvSpPr>
          <p:spPr>
            <a:xfrm rot="16200000">
              <a:off x="1911856" y="4386984"/>
              <a:ext cx="282102" cy="359923"/>
            </a:xfrm>
            <a:prstGeom prst="rightArrow">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b="1">
                <a:solidFill>
                  <a:schemeClr val="accent5">
                    <a:lumMod val="75000"/>
                  </a:schemeClr>
                </a:solidFill>
              </a:endParaRPr>
            </a:p>
          </p:txBody>
        </p:sp>
        <p:sp>
          <p:nvSpPr>
            <p:cNvPr id="56" name="Flèche droite 55"/>
            <p:cNvSpPr/>
            <p:nvPr/>
          </p:nvSpPr>
          <p:spPr>
            <a:xfrm rot="16200000">
              <a:off x="1920166" y="5039612"/>
              <a:ext cx="282102" cy="359923"/>
            </a:xfrm>
            <a:prstGeom prst="rightArrow">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b="1">
                <a:solidFill>
                  <a:schemeClr val="accent5">
                    <a:lumMod val="75000"/>
                  </a:schemeClr>
                </a:solidFill>
              </a:endParaRPr>
            </a:p>
          </p:txBody>
        </p:sp>
        <p:sp>
          <p:nvSpPr>
            <p:cNvPr id="70" name="Flèche droite 69"/>
            <p:cNvSpPr/>
            <p:nvPr/>
          </p:nvSpPr>
          <p:spPr>
            <a:xfrm rot="16200000">
              <a:off x="1911855" y="3821126"/>
              <a:ext cx="282102" cy="359923"/>
            </a:xfrm>
            <a:prstGeom prst="rightArrow">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b="1">
                <a:solidFill>
                  <a:schemeClr val="accent5">
                    <a:lumMod val="75000"/>
                  </a:schemeClr>
                </a:solidFill>
              </a:endParaRPr>
            </a:p>
          </p:txBody>
        </p:sp>
        <p:sp>
          <p:nvSpPr>
            <p:cNvPr id="72" name="Rectangle à coins arrondis 71"/>
            <p:cNvSpPr/>
            <p:nvPr/>
          </p:nvSpPr>
          <p:spPr>
            <a:xfrm>
              <a:off x="756383" y="2506506"/>
              <a:ext cx="2536544" cy="283697"/>
            </a:xfrm>
            <a:prstGeom prst="round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rgbClr val="002060"/>
                  </a:solidFill>
                </a:rPr>
                <a:t>Démarche de créativité</a:t>
              </a:r>
            </a:p>
          </p:txBody>
        </p:sp>
        <p:pic>
          <p:nvPicPr>
            <p:cNvPr id="2" name="Imag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70983" y="1321889"/>
              <a:ext cx="646163" cy="656031"/>
            </a:xfrm>
            <a:prstGeom prst="rect">
              <a:avLst/>
            </a:prstGeom>
          </p:spPr>
        </p:pic>
        <p:sp>
          <p:nvSpPr>
            <p:cNvPr id="73" name="Flèche droite 72"/>
            <p:cNvSpPr/>
            <p:nvPr/>
          </p:nvSpPr>
          <p:spPr>
            <a:xfrm rot="5400000">
              <a:off x="1903544" y="2730908"/>
              <a:ext cx="282102" cy="359923"/>
            </a:xfrm>
            <a:prstGeom prst="rightArrow">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b="1">
                <a:solidFill>
                  <a:schemeClr val="accent5">
                    <a:lumMod val="75000"/>
                  </a:schemeClr>
                </a:solidFill>
              </a:endParaRPr>
            </a:p>
          </p:txBody>
        </p:sp>
      </p:grpSp>
      <p:sp>
        <p:nvSpPr>
          <p:cNvPr id="41" name="Rectangle 40">
            <a:extLst>
              <a:ext uri="{FF2B5EF4-FFF2-40B4-BE49-F238E27FC236}">
                <a16:creationId xmlns:a16="http://schemas.microsoft.com/office/drawing/2014/main" id="{B05E0E6D-557D-F848-8E21-F5AA3F491DB7}"/>
              </a:ext>
            </a:extLst>
          </p:cNvPr>
          <p:cNvSpPr/>
          <p:nvPr/>
        </p:nvSpPr>
        <p:spPr>
          <a:xfrm>
            <a:off x="1553705" y="-6616"/>
            <a:ext cx="6204636" cy="651783"/>
          </a:xfrm>
          <a:prstGeom prst="rect">
            <a:avLst/>
          </a:prstGeom>
          <a:gradFill flip="none" rotWithShape="1">
            <a:gsLst>
              <a:gs pos="0">
                <a:srgbClr val="FF3F40"/>
              </a:gs>
              <a:gs pos="51000">
                <a:srgbClr val="FFC87C">
                  <a:lumMod val="96000"/>
                </a:srgbClr>
              </a:gs>
              <a:gs pos="100000">
                <a:srgbClr val="FF9E3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p:cNvSpPr/>
          <p:nvPr/>
        </p:nvSpPr>
        <p:spPr>
          <a:xfrm>
            <a:off x="2143424" y="-49755"/>
            <a:ext cx="622286" cy="757130"/>
          </a:xfrm>
          <a:prstGeom prst="rect">
            <a:avLst/>
          </a:prstGeom>
        </p:spPr>
        <p:txBody>
          <a:bodyPr wrap="none">
            <a:spAutoFit/>
          </a:bodyPr>
          <a:lstStyle/>
          <a:p>
            <a:pPr lvl="0" algn="ctr" defTabSz="533400">
              <a:lnSpc>
                <a:spcPct val="90000"/>
              </a:lnSpc>
              <a:spcBef>
                <a:spcPct val="0"/>
              </a:spcBef>
              <a:spcAft>
                <a:spcPct val="35000"/>
              </a:spcAft>
            </a:pPr>
            <a:r>
              <a:rPr lang="fr-FR" sz="4800" dirty="0"/>
              <a:t>SI</a:t>
            </a:r>
          </a:p>
        </p:txBody>
      </p:sp>
      <p:sp>
        <p:nvSpPr>
          <p:cNvPr id="34" name="Rectangle 33"/>
          <p:cNvSpPr/>
          <p:nvPr/>
        </p:nvSpPr>
        <p:spPr>
          <a:xfrm>
            <a:off x="6523054" y="-44766"/>
            <a:ext cx="968535" cy="757130"/>
          </a:xfrm>
          <a:prstGeom prst="rect">
            <a:avLst/>
          </a:prstGeom>
        </p:spPr>
        <p:txBody>
          <a:bodyPr wrap="none">
            <a:spAutoFit/>
          </a:bodyPr>
          <a:lstStyle/>
          <a:p>
            <a:pPr lvl="0" algn="ctr" defTabSz="533400">
              <a:lnSpc>
                <a:spcPct val="90000"/>
              </a:lnSpc>
              <a:spcBef>
                <a:spcPct val="0"/>
              </a:spcBef>
              <a:spcAft>
                <a:spcPct val="35000"/>
              </a:spcAft>
            </a:pPr>
            <a:r>
              <a:rPr lang="fr-FR" sz="4800" dirty="0"/>
              <a:t>CIT</a:t>
            </a:r>
          </a:p>
        </p:txBody>
      </p:sp>
      <p:sp>
        <p:nvSpPr>
          <p:cNvPr id="36" name="Rectangle 35"/>
          <p:cNvSpPr/>
          <p:nvPr/>
        </p:nvSpPr>
        <p:spPr>
          <a:xfrm>
            <a:off x="3554656" y="-27667"/>
            <a:ext cx="2048972" cy="646331"/>
          </a:xfrm>
          <a:prstGeom prst="rect">
            <a:avLst/>
          </a:prstGeom>
        </p:spPr>
        <p:txBody>
          <a:bodyPr wrap="square">
            <a:spAutoFit/>
          </a:bodyPr>
          <a:lstStyle/>
          <a:p>
            <a:pPr algn="ctr" fontAlgn="auto">
              <a:spcBef>
                <a:spcPts val="0"/>
              </a:spcBef>
              <a:spcAft>
                <a:spcPts val="0"/>
              </a:spcAft>
              <a:defRPr/>
            </a:pPr>
            <a:r>
              <a:rPr lang="fr-FR" b="1" dirty="0"/>
              <a:t>Le mixage des démarches</a:t>
            </a:r>
          </a:p>
        </p:txBody>
      </p:sp>
      <p:grpSp>
        <p:nvGrpSpPr>
          <p:cNvPr id="12" name="Grouper 11"/>
          <p:cNvGrpSpPr/>
          <p:nvPr/>
        </p:nvGrpSpPr>
        <p:grpSpPr>
          <a:xfrm>
            <a:off x="6923406" y="2319814"/>
            <a:ext cx="1569968" cy="2417665"/>
            <a:chOff x="6923406" y="2319814"/>
            <a:chExt cx="1569968" cy="2417665"/>
          </a:xfrm>
        </p:grpSpPr>
        <p:sp>
          <p:nvSpPr>
            <p:cNvPr id="66" name="Rectangle 65"/>
            <p:cNvSpPr/>
            <p:nvPr/>
          </p:nvSpPr>
          <p:spPr>
            <a:xfrm>
              <a:off x="6923406" y="2544725"/>
              <a:ext cx="1569968" cy="1937496"/>
            </a:xfrm>
            <a:prstGeom prst="rect">
              <a:avLst/>
            </a:prstGeom>
            <a:gradFill flip="none" rotWithShape="1">
              <a:gsLst>
                <a:gs pos="0">
                  <a:srgbClr val="FF3F40"/>
                </a:gs>
                <a:gs pos="51000">
                  <a:srgbClr val="FFC87C">
                    <a:lumMod val="96000"/>
                  </a:srgbClr>
                </a:gs>
                <a:gs pos="100000">
                  <a:srgbClr val="FF9E32"/>
                </a:gs>
              </a:gsLst>
              <a:lin ang="2700000" scaled="1"/>
              <a:tileRect/>
            </a:gradFill>
            <a:ln>
              <a:noFill/>
            </a:ln>
            <a:effectLst/>
            <a:scene3d>
              <a:camera prst="orthographicFront"/>
              <a:lightRig rig="flat" dir="t"/>
            </a:scene3d>
          </p:spPr>
          <p:style>
            <a:lnRef idx="1">
              <a:schemeClr val="accent1"/>
            </a:lnRef>
            <a:fillRef idx="3">
              <a:schemeClr val="accent1"/>
            </a:fillRef>
            <a:effectRef idx="2">
              <a:schemeClr val="accent1"/>
            </a:effectRef>
            <a:fontRef idx="minor">
              <a:schemeClr val="lt1"/>
            </a:fontRef>
          </p:style>
        </p:sp>
        <p:pic>
          <p:nvPicPr>
            <p:cNvPr id="38" name="Image 3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03222" y="4069492"/>
              <a:ext cx="657940" cy="667987"/>
            </a:xfrm>
            <a:prstGeom prst="rect">
              <a:avLst/>
            </a:prstGeom>
          </p:spPr>
        </p:pic>
        <p:pic>
          <p:nvPicPr>
            <p:cNvPr id="39" name="Image 3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53487" y="2319814"/>
              <a:ext cx="646163" cy="656031"/>
            </a:xfrm>
            <a:prstGeom prst="rect">
              <a:avLst/>
            </a:prstGeom>
          </p:spPr>
        </p:pic>
      </p:grpSp>
      <p:sp>
        <p:nvSpPr>
          <p:cNvPr id="42" name="Rectangle 41">
            <a:extLst>
              <a:ext uri="{FF2B5EF4-FFF2-40B4-BE49-F238E27FC236}">
                <a16:creationId xmlns:a16="http://schemas.microsoft.com/office/drawing/2014/main" id="{56724E7E-076D-8348-9C1F-996B9D7D8D5B}"/>
              </a:ext>
            </a:extLst>
          </p:cNvPr>
          <p:cNvSpPr/>
          <p:nvPr/>
        </p:nvSpPr>
        <p:spPr>
          <a:xfrm>
            <a:off x="0" y="359235"/>
            <a:ext cx="1149928" cy="364481"/>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SI / CIT</a:t>
            </a:r>
          </a:p>
        </p:txBody>
      </p:sp>
      <p:sp>
        <p:nvSpPr>
          <p:cNvPr id="43" name="Rectangle 42">
            <a:extLst>
              <a:ext uri="{FF2B5EF4-FFF2-40B4-BE49-F238E27FC236}">
                <a16:creationId xmlns:a16="http://schemas.microsoft.com/office/drawing/2014/main" id="{30247CA4-A056-9741-9E0F-024216126320}"/>
              </a:ext>
            </a:extLst>
          </p:cNvPr>
          <p:cNvSpPr/>
          <p:nvPr/>
        </p:nvSpPr>
        <p:spPr>
          <a:xfrm>
            <a:off x="0" y="-827"/>
            <a:ext cx="1560235" cy="36448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Rentrée 2019</a:t>
            </a:r>
          </a:p>
        </p:txBody>
      </p:sp>
      <p:grpSp>
        <p:nvGrpSpPr>
          <p:cNvPr id="11" name="Grouper 10"/>
          <p:cNvGrpSpPr/>
          <p:nvPr/>
        </p:nvGrpSpPr>
        <p:grpSpPr>
          <a:xfrm>
            <a:off x="3727209" y="1321889"/>
            <a:ext cx="3223905" cy="4025901"/>
            <a:chOff x="3727209" y="1321889"/>
            <a:chExt cx="3223905" cy="4025901"/>
          </a:xfrm>
        </p:grpSpPr>
        <p:sp>
          <p:nvSpPr>
            <p:cNvPr id="49" name="Rectangle à coins arrondis 48"/>
            <p:cNvSpPr/>
            <p:nvPr/>
          </p:nvSpPr>
          <p:spPr>
            <a:xfrm>
              <a:off x="3727209" y="1527731"/>
              <a:ext cx="3057652" cy="1011577"/>
            </a:xfrm>
            <a:prstGeom prst="roundRect">
              <a:avLst>
                <a:gd name="adj" fmla="val 10435"/>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fr-FR" sz="2000" i="1" dirty="0">
                  <a:solidFill>
                    <a:srgbClr val="002060"/>
                  </a:solidFill>
                </a:rPr>
                <a:t>Approche</a:t>
              </a:r>
              <a:br>
                <a:rPr lang="fr-FR" sz="2000" i="1" dirty="0">
                  <a:solidFill>
                    <a:srgbClr val="002060"/>
                  </a:solidFill>
                </a:rPr>
              </a:br>
              <a:r>
                <a:rPr lang="fr-FR" sz="2000" i="1" dirty="0">
                  <a:solidFill>
                    <a:srgbClr val="002060"/>
                  </a:solidFill>
                </a:rPr>
                <a:t>Recherche développement</a:t>
              </a:r>
            </a:p>
          </p:txBody>
        </p:sp>
        <p:sp>
          <p:nvSpPr>
            <p:cNvPr id="40" name="Rectangle 39"/>
            <p:cNvSpPr/>
            <p:nvPr/>
          </p:nvSpPr>
          <p:spPr>
            <a:xfrm>
              <a:off x="3727209" y="2227636"/>
              <a:ext cx="3057652" cy="2395652"/>
            </a:xfrm>
            <a:prstGeom prst="rect">
              <a:avLst/>
            </a:prstGeom>
            <a:solidFill>
              <a:srgbClr val="FF7A54"/>
            </a:solidFill>
            <a:ln>
              <a:noFill/>
            </a:ln>
            <a:effectLst/>
            <a:scene3d>
              <a:camera prst="orthographicFront"/>
              <a:lightRig rig="fla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fr-FR" sz="1600" b="1" dirty="0">
                <a:solidFill>
                  <a:srgbClr val="002060"/>
                </a:solidFill>
              </a:endParaRPr>
            </a:p>
          </p:txBody>
        </p:sp>
        <p:sp>
          <p:nvSpPr>
            <p:cNvPr id="48" name="Rectangle à coins arrondis 47"/>
            <p:cNvSpPr/>
            <p:nvPr/>
          </p:nvSpPr>
          <p:spPr>
            <a:xfrm>
              <a:off x="3963255" y="4698210"/>
              <a:ext cx="2502421" cy="408154"/>
            </a:xfrm>
            <a:prstGeom prst="round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solidFill>
                    <a:schemeClr val="accent5">
                      <a:lumMod val="75000"/>
                    </a:schemeClr>
                  </a:solidFill>
                </a:rPr>
                <a:t>Investigation</a:t>
              </a:r>
            </a:p>
          </p:txBody>
        </p:sp>
        <p:sp>
          <p:nvSpPr>
            <p:cNvPr id="51" name="Rectangle à coins arrondis 50"/>
            <p:cNvSpPr/>
            <p:nvPr/>
          </p:nvSpPr>
          <p:spPr>
            <a:xfrm>
              <a:off x="3955177" y="4077331"/>
              <a:ext cx="2536544" cy="283697"/>
            </a:xfrm>
            <a:prstGeom prst="round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rgbClr val="002060"/>
                  </a:solidFill>
                </a:rPr>
                <a:t>Activités expérimentales</a:t>
              </a:r>
            </a:p>
          </p:txBody>
        </p:sp>
        <p:sp>
          <p:nvSpPr>
            <p:cNvPr id="52" name="Flèche droite 51"/>
            <p:cNvSpPr/>
            <p:nvPr/>
          </p:nvSpPr>
          <p:spPr>
            <a:xfrm rot="16200000">
              <a:off x="5114832" y="4379823"/>
              <a:ext cx="282102" cy="359923"/>
            </a:xfrm>
            <a:prstGeom prst="rightArrow">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b="1">
                <a:solidFill>
                  <a:schemeClr val="accent5">
                    <a:lumMod val="75000"/>
                  </a:schemeClr>
                </a:solidFill>
              </a:endParaRPr>
            </a:p>
          </p:txBody>
        </p:sp>
        <p:sp>
          <p:nvSpPr>
            <p:cNvPr id="63" name="Flèche droite 62"/>
            <p:cNvSpPr/>
            <p:nvPr/>
          </p:nvSpPr>
          <p:spPr>
            <a:xfrm rot="16200000">
              <a:off x="5139013" y="5026777"/>
              <a:ext cx="282102" cy="359923"/>
            </a:xfrm>
            <a:prstGeom prst="rightArrow">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b="1">
                <a:solidFill>
                  <a:schemeClr val="accent5">
                    <a:lumMod val="75000"/>
                  </a:schemeClr>
                </a:solidFill>
              </a:endParaRPr>
            </a:p>
          </p:txBody>
        </p:sp>
        <p:sp>
          <p:nvSpPr>
            <p:cNvPr id="71" name="Flèche droite 70"/>
            <p:cNvSpPr/>
            <p:nvPr/>
          </p:nvSpPr>
          <p:spPr>
            <a:xfrm rot="16200000">
              <a:off x="5115203" y="3789376"/>
              <a:ext cx="282102" cy="359923"/>
            </a:xfrm>
            <a:prstGeom prst="rightArrow">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b="1">
                <a:solidFill>
                  <a:schemeClr val="accent5">
                    <a:lumMod val="75000"/>
                  </a:schemeClr>
                </a:solidFill>
              </a:endParaRPr>
            </a:p>
          </p:txBody>
        </p:sp>
        <p:sp>
          <p:nvSpPr>
            <p:cNvPr id="74" name="Rectangle à coins arrondis 73"/>
            <p:cNvSpPr/>
            <p:nvPr/>
          </p:nvSpPr>
          <p:spPr>
            <a:xfrm>
              <a:off x="3946919" y="2513800"/>
              <a:ext cx="2536544" cy="283697"/>
            </a:xfrm>
            <a:prstGeom prst="round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rgbClr val="002060"/>
                  </a:solidFill>
                </a:rPr>
                <a:t>Démarche scientifique</a:t>
              </a:r>
            </a:p>
          </p:txBody>
        </p:sp>
        <p:sp>
          <p:nvSpPr>
            <p:cNvPr id="75" name="Flèche droite 74"/>
            <p:cNvSpPr/>
            <p:nvPr/>
          </p:nvSpPr>
          <p:spPr>
            <a:xfrm rot="5400000">
              <a:off x="5094080" y="2738202"/>
              <a:ext cx="282102" cy="359923"/>
            </a:xfrm>
            <a:prstGeom prst="rightArrow">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b="1">
                <a:solidFill>
                  <a:schemeClr val="accent5">
                    <a:lumMod val="75000"/>
                  </a:schemeClr>
                </a:solidFill>
              </a:endParaRPr>
            </a:p>
          </p:txBody>
        </p:sp>
        <p:pic>
          <p:nvPicPr>
            <p:cNvPr id="37" name="Image 3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93174" y="1321889"/>
              <a:ext cx="657940" cy="667987"/>
            </a:xfrm>
            <a:prstGeom prst="rect">
              <a:avLst/>
            </a:prstGeom>
          </p:spPr>
        </p:pic>
      </p:grpSp>
      <p:sp>
        <p:nvSpPr>
          <p:cNvPr id="4" name="Flèche droite 3"/>
          <p:cNvSpPr/>
          <p:nvPr/>
        </p:nvSpPr>
        <p:spPr>
          <a:xfrm>
            <a:off x="297724" y="2982246"/>
            <a:ext cx="8797635" cy="978610"/>
          </a:xfrm>
          <a:prstGeom prst="rightArrow">
            <a:avLst/>
          </a:prstGeom>
          <a:solidFill>
            <a:schemeClr val="accent5">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grpSp>
        <p:nvGrpSpPr>
          <p:cNvPr id="13" name="Grouper 12"/>
          <p:cNvGrpSpPr/>
          <p:nvPr/>
        </p:nvGrpSpPr>
        <p:grpSpPr>
          <a:xfrm>
            <a:off x="777308" y="3023523"/>
            <a:ext cx="2543870" cy="879580"/>
            <a:chOff x="777308" y="3023523"/>
            <a:chExt cx="2543870" cy="879580"/>
          </a:xfrm>
        </p:grpSpPr>
        <p:sp>
          <p:nvSpPr>
            <p:cNvPr id="58" name="Rectangle 57"/>
            <p:cNvSpPr/>
            <p:nvPr/>
          </p:nvSpPr>
          <p:spPr>
            <a:xfrm>
              <a:off x="2241178" y="3028473"/>
              <a:ext cx="1080000" cy="874630"/>
            </a:xfrm>
            <a:prstGeom prst="rect">
              <a:avLst/>
            </a:prstGeom>
            <a:solidFill>
              <a:schemeClr val="bg1"/>
            </a:solidFill>
            <a:ln w="34925">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solidFill>
                    <a:schemeClr val="tx1"/>
                  </a:solidFill>
                </a:rPr>
                <a:t>Approche</a:t>
              </a:r>
              <a:br>
                <a:rPr lang="fr-FR" sz="1200" dirty="0">
                  <a:solidFill>
                    <a:schemeClr val="tx1"/>
                  </a:solidFill>
                </a:rPr>
              </a:br>
              <a:r>
                <a:rPr lang="fr-FR" sz="1200" dirty="0">
                  <a:solidFill>
                    <a:schemeClr val="tx1"/>
                  </a:solidFill>
                </a:rPr>
                <a:t>design des produits</a:t>
              </a:r>
            </a:p>
          </p:txBody>
        </p:sp>
        <p:sp>
          <p:nvSpPr>
            <p:cNvPr id="57" name="Rectangle 56"/>
            <p:cNvSpPr/>
            <p:nvPr/>
          </p:nvSpPr>
          <p:spPr>
            <a:xfrm>
              <a:off x="777308" y="3023523"/>
              <a:ext cx="1080000" cy="874630"/>
            </a:xfrm>
            <a:prstGeom prst="rect">
              <a:avLst/>
            </a:prstGeom>
            <a:solidFill>
              <a:schemeClr val="bg1"/>
            </a:solidFill>
            <a:ln w="34925">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solidFill>
                    <a:schemeClr val="tx1"/>
                  </a:solidFill>
                </a:rPr>
                <a:t>Cahier</a:t>
              </a:r>
              <a:br>
                <a:rPr lang="fr-FR" sz="1200" dirty="0">
                  <a:solidFill>
                    <a:schemeClr val="tx1"/>
                  </a:solidFill>
                </a:rPr>
              </a:br>
              <a:r>
                <a:rPr lang="fr-FR" sz="1200" dirty="0">
                  <a:solidFill>
                    <a:schemeClr val="tx1"/>
                  </a:solidFill>
                </a:rPr>
                <a:t>des charges succinct</a:t>
              </a:r>
            </a:p>
          </p:txBody>
        </p:sp>
      </p:grpSp>
      <p:grpSp>
        <p:nvGrpSpPr>
          <p:cNvPr id="14" name="Grouper 13"/>
          <p:cNvGrpSpPr/>
          <p:nvPr/>
        </p:nvGrpSpPr>
        <p:grpSpPr>
          <a:xfrm>
            <a:off x="3945519" y="3037505"/>
            <a:ext cx="2594507" cy="838716"/>
            <a:chOff x="3945519" y="3037505"/>
            <a:chExt cx="2594507" cy="838716"/>
          </a:xfrm>
        </p:grpSpPr>
        <p:sp>
          <p:nvSpPr>
            <p:cNvPr id="54" name="Rectangle 53"/>
            <p:cNvSpPr/>
            <p:nvPr/>
          </p:nvSpPr>
          <p:spPr>
            <a:xfrm>
              <a:off x="3945519" y="3037505"/>
              <a:ext cx="1080000" cy="838716"/>
            </a:xfrm>
            <a:prstGeom prst="rect">
              <a:avLst/>
            </a:prstGeom>
            <a:solidFill>
              <a:schemeClr val="bg1"/>
            </a:solidFill>
            <a:ln w="34925">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solidFill>
                    <a:schemeClr val="tx1"/>
                  </a:solidFill>
                </a:rPr>
                <a:t>Problématique très ciblée à résoudre collectivement</a:t>
              </a:r>
            </a:p>
          </p:txBody>
        </p:sp>
        <p:sp>
          <p:nvSpPr>
            <p:cNvPr id="55" name="Rectangle 54"/>
            <p:cNvSpPr/>
            <p:nvPr/>
          </p:nvSpPr>
          <p:spPr>
            <a:xfrm>
              <a:off x="5460026" y="3039411"/>
              <a:ext cx="1080000" cy="824294"/>
            </a:xfrm>
            <a:prstGeom prst="rect">
              <a:avLst/>
            </a:prstGeom>
            <a:solidFill>
              <a:schemeClr val="bg1"/>
            </a:solidFill>
            <a:ln w="34925">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FR" sz="1200" dirty="0">
                  <a:solidFill>
                    <a:schemeClr val="tx1"/>
                  </a:solidFill>
                </a:rPr>
                <a:t>Fablab pour réaliser le support expérimental</a:t>
              </a:r>
            </a:p>
          </p:txBody>
        </p:sp>
      </p:grpSp>
      <p:sp>
        <p:nvSpPr>
          <p:cNvPr id="59" name="Rectangle 58"/>
          <p:cNvSpPr/>
          <p:nvPr/>
        </p:nvSpPr>
        <p:spPr>
          <a:xfrm>
            <a:off x="7136569" y="3045949"/>
            <a:ext cx="1080000" cy="874630"/>
          </a:xfrm>
          <a:prstGeom prst="rect">
            <a:avLst/>
          </a:prstGeom>
          <a:solidFill>
            <a:schemeClr val="bg1"/>
          </a:solidFill>
          <a:ln w="34925">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r>
              <a:rPr lang="fr-FR" sz="1200" dirty="0">
                <a:solidFill>
                  <a:schemeClr val="tx1"/>
                </a:solidFill>
              </a:rPr>
              <a:t>Fablab pour matérialiser</a:t>
            </a:r>
            <a:br>
              <a:rPr lang="fr-FR" sz="1200" dirty="0">
                <a:solidFill>
                  <a:schemeClr val="tx1"/>
                </a:solidFill>
              </a:rPr>
            </a:br>
            <a:r>
              <a:rPr lang="fr-FR" sz="1200" dirty="0">
                <a:solidFill>
                  <a:schemeClr val="tx1"/>
                </a:solidFill>
              </a:rPr>
              <a:t>et réaliser</a:t>
            </a:r>
          </a:p>
        </p:txBody>
      </p:sp>
    </p:spTree>
    <p:extLst>
      <p:ext uri="{BB962C8B-B14F-4D97-AF65-F5344CB8AC3E}">
        <p14:creationId xmlns:p14="http://schemas.microsoft.com/office/powerpoint/2010/main" val="374128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trips(down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barn(inVertical)">
                                      <p:cBhvr>
                                        <p:cTn id="3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9"/>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9"/>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9"/>
</p:tagLst>
</file>

<file path=ppt/tags/tag2.xml><?xml version="1.0" encoding="utf-8"?>
<p:tagLst xmlns:a="http://schemas.openxmlformats.org/drawingml/2006/main" xmlns:r="http://schemas.openxmlformats.org/officeDocument/2006/relationships" xmlns:p="http://schemas.openxmlformats.org/presentationml/2006/main">
  <p:tag name="NUM" val="9"/>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9"/>
</p:tagLst>
</file>

<file path=ppt/tags/tag4.xml><?xml version="1.0" encoding="utf-8"?>
<p:tagLst xmlns:a="http://schemas.openxmlformats.org/drawingml/2006/main" xmlns:r="http://schemas.openxmlformats.org/officeDocument/2006/relationships" xmlns:p="http://schemas.openxmlformats.org/presentationml/2006/main">
  <p:tag name="NUM" val="7"/>
</p:tagLst>
</file>

<file path=ppt/tags/tag5.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7"/>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9854</TotalTime>
  <Words>3761</Words>
  <Application>Microsoft Macintosh PowerPoint</Application>
  <PresentationFormat>Affichage à l'écran (4:3)</PresentationFormat>
  <Paragraphs>1033</Paragraphs>
  <Slides>44</Slides>
  <Notes>25</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44</vt:i4>
      </vt:variant>
    </vt:vector>
  </HeadingPairs>
  <TitlesOfParts>
    <vt:vector size="50" baseType="lpstr">
      <vt:lpstr>Arial</vt:lpstr>
      <vt:lpstr>Arial Italic</vt:lpstr>
      <vt:lpstr>Calibri</vt:lpstr>
      <vt:lpstr>Wingdings</vt:lpstr>
      <vt:lpstr>Thème Office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perso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programme STI2D 2021</dc:title>
  <dc:creator>Frédéric TARAUD</dc:creator>
  <cp:lastModifiedBy>Pascale COSTA</cp:lastModifiedBy>
  <cp:revision>379</cp:revision>
  <cp:lastPrinted>2019-01-14T08:19:12Z</cp:lastPrinted>
  <dcterms:created xsi:type="dcterms:W3CDTF">2018-05-28T09:17:26Z</dcterms:created>
  <dcterms:modified xsi:type="dcterms:W3CDTF">2019-01-30T17:41:20Z</dcterms:modified>
</cp:coreProperties>
</file>