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8" r:id="rId2"/>
    <p:sldId id="309" r:id="rId3"/>
    <p:sldId id="311" r:id="rId4"/>
    <p:sldId id="313" r:id="rId5"/>
    <p:sldId id="314" r:id="rId6"/>
    <p:sldId id="315" r:id="rId7"/>
    <p:sldId id="316" r:id="rId8"/>
    <p:sldId id="317" r:id="rId9"/>
    <p:sldId id="321" r:id="rId10"/>
    <p:sldId id="319" r:id="rId11"/>
    <p:sldId id="320" r:id="rId12"/>
    <p:sldId id="322" r:id="rId13"/>
    <p:sldId id="326" r:id="rId14"/>
    <p:sldId id="324" r:id="rId15"/>
    <p:sldId id="334" r:id="rId16"/>
    <p:sldId id="328" r:id="rId17"/>
    <p:sldId id="331" r:id="rId18"/>
    <p:sldId id="325" r:id="rId19"/>
    <p:sldId id="332" r:id="rId20"/>
    <p:sldId id="346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90" autoAdjust="0"/>
    <p:restoredTop sz="94660"/>
  </p:normalViewPr>
  <p:slideViewPr>
    <p:cSldViewPr>
      <p:cViewPr varScale="1">
        <p:scale>
          <a:sx n="84" d="100"/>
          <a:sy n="84" d="100"/>
        </p:scale>
        <p:origin x="54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3982504B-38EC-48C8-807C-D41DB2223AA6}"/>
    <pc:docChg chg="custSel addSld delSld modSld sldOrd delSection modSection">
      <pc:chgData name="Cedric Dziubanowski" userId="9cf059ebb6151069" providerId="LiveId" clId="{3982504B-38EC-48C8-807C-D41DB2223AA6}" dt="2018-11-23T08:38:46.638" v="114"/>
      <pc:docMkLst>
        <pc:docMk/>
      </pc:docMkLst>
      <pc:sldChg chg="addSp delSp modSp add">
        <pc:chgData name="Cedric Dziubanowski" userId="9cf059ebb6151069" providerId="LiveId" clId="{3982504B-38EC-48C8-807C-D41DB2223AA6}" dt="2018-11-23T08:38:13.396" v="93" actId="20577"/>
        <pc:sldMkLst>
          <pc:docMk/>
          <pc:sldMk cId="579498842" sldId="308"/>
        </pc:sldMkLst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2" creationId="{C4799604-8E77-4858-83C0-07B5EA9ACD51}"/>
          </ac:spMkLst>
        </pc:spChg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3" creationId="{EA7816EF-FD5B-4A85-9DEB-FCF78B8CF256}"/>
          </ac:spMkLst>
        </pc:spChg>
        <pc:spChg chg="add mod">
          <ac:chgData name="Cedric Dziubanowski" userId="9cf059ebb6151069" providerId="LiveId" clId="{3982504B-38EC-48C8-807C-D41DB2223AA6}" dt="2018-11-23T08:37:56.800" v="55" actId="20577"/>
          <ac:spMkLst>
            <pc:docMk/>
            <pc:sldMk cId="579498842" sldId="308"/>
            <ac:spMk id="5" creationId="{0ED1DED4-C332-4093-8D24-DC488EB89415}"/>
          </ac:spMkLst>
        </pc:spChg>
        <pc:spChg chg="add mod">
          <ac:chgData name="Cedric Dziubanowski" userId="9cf059ebb6151069" providerId="LiveId" clId="{3982504B-38EC-48C8-807C-D41DB2223AA6}" dt="2018-11-23T08:38:13.396" v="93" actId="20577"/>
          <ac:spMkLst>
            <pc:docMk/>
            <pc:sldMk cId="579498842" sldId="308"/>
            <ac:spMk id="6" creationId="{212D4207-B0D2-4BC5-B8DC-1699A0567397}"/>
          </ac:spMkLst>
        </pc:spChg>
      </pc:sldChg>
      <pc:sldChg chg="modSp add">
        <pc:chgData name="Cedric Dziubanowski" userId="9cf059ebb6151069" providerId="LiveId" clId="{3982504B-38EC-48C8-807C-D41DB2223AA6}" dt="2018-11-23T08:38:20.896" v="105" actId="20577"/>
        <pc:sldMkLst>
          <pc:docMk/>
          <pc:sldMk cId="1876533836" sldId="309"/>
        </pc:sldMkLst>
        <pc:spChg chg="mod">
          <ac:chgData name="Cedric Dziubanowski" userId="9cf059ebb6151069" providerId="LiveId" clId="{3982504B-38EC-48C8-807C-D41DB2223AA6}" dt="2018-11-23T08:38:18.407" v="98" actId="20577"/>
          <ac:spMkLst>
            <pc:docMk/>
            <pc:sldMk cId="1876533836" sldId="309"/>
            <ac:spMk id="2" creationId="{F02C5B8D-7F1C-4E01-9F18-BF11EEE7206F}"/>
          </ac:spMkLst>
        </pc:spChg>
        <pc:spChg chg="mod">
          <ac:chgData name="Cedric Dziubanowski" userId="9cf059ebb6151069" providerId="LiveId" clId="{3982504B-38EC-48C8-807C-D41DB2223AA6}" dt="2018-11-23T08:38:20.896" v="105" actId="20577"/>
          <ac:spMkLst>
            <pc:docMk/>
            <pc:sldMk cId="1876533836" sldId="309"/>
            <ac:spMk id="3" creationId="{A0FF99E3-87E5-4E2B-ADE9-4A78AA49A21B}"/>
          </ac:spMkLst>
        </pc:spChg>
      </pc:sldChg>
      <pc:sldChg chg="delSp add">
        <pc:chgData name="Cedric Dziubanowski" userId="9cf059ebb6151069" providerId="LiveId" clId="{3982504B-38EC-48C8-807C-D41DB2223AA6}" dt="2018-11-23T08:38:46.638" v="114"/>
        <pc:sldMkLst>
          <pc:docMk/>
          <pc:sldMk cId="1253237117" sldId="311"/>
        </pc:sldMkLst>
        <pc:spChg chg="del">
          <ac:chgData name="Cedric Dziubanowski" userId="9cf059ebb6151069" providerId="LiveId" clId="{3982504B-38EC-48C8-807C-D41DB2223AA6}" dt="2018-11-23T08:38:46.638" v="114"/>
          <ac:spMkLst>
            <pc:docMk/>
            <pc:sldMk cId="1253237117" sldId="311"/>
            <ac:spMk id="2" creationId="{1F21B654-6F7B-42E2-AF77-2FF56DF282BE}"/>
          </ac:spMkLst>
        </pc:spChg>
        <pc:spChg chg="del">
          <ac:chgData name="Cedric Dziubanowski" userId="9cf059ebb6151069" providerId="LiveId" clId="{3982504B-38EC-48C8-807C-D41DB2223AA6}" dt="2018-11-23T08:38:46.638" v="114"/>
          <ac:spMkLst>
            <pc:docMk/>
            <pc:sldMk cId="1253237117" sldId="311"/>
            <ac:spMk id="3" creationId="{BC9F3456-999D-4B68-8C12-36E390F18277}"/>
          </ac:spMkLst>
        </pc:spChg>
      </pc:sldChg>
      <pc:sldMasterChg chg="delSldLayout">
        <pc:chgData name="Cedric Dziubanowski" userId="9cf059ebb6151069" providerId="LiveId" clId="{3982504B-38EC-48C8-807C-D41DB2223AA6}" dt="2018-11-23T08:37:19.234" v="23" actId="2696"/>
        <pc:sldMasterMkLst>
          <pc:docMk/>
          <pc:sldMasterMk cId="2440612285" sldId="2147483648"/>
        </pc:sldMasterMkLst>
      </pc:sldMasterChg>
    </pc:docChg>
  </pc:docChgLst>
  <pc:docChgLst>
    <pc:chgData name="Cedric Dziubanowski" userId="9cf059ebb6151069" providerId="LiveId" clId="{E4E3B77E-EF06-4F4F-AF12-3D74B5661312}"/>
    <pc:docChg chg="custSel modSld">
      <pc:chgData name="Cedric Dziubanowski" userId="9cf059ebb6151069" providerId="LiveId" clId="{E4E3B77E-EF06-4F4F-AF12-3D74B5661312}" dt="2018-12-16T13:55:23.551" v="134" actId="20577"/>
      <pc:docMkLst>
        <pc:docMk/>
      </pc:docMkLst>
      <pc:sldChg chg="modSp">
        <pc:chgData name="Cedric Dziubanowski" userId="9cf059ebb6151069" providerId="LiveId" clId="{E4E3B77E-EF06-4F4F-AF12-3D74B5661312}" dt="2018-12-16T13:46:55.457" v="36" actId="20577"/>
        <pc:sldMkLst>
          <pc:docMk/>
          <pc:sldMk cId="579498842" sldId="308"/>
        </pc:sldMkLst>
        <pc:spChg chg="mod">
          <ac:chgData name="Cedric Dziubanowski" userId="9cf059ebb6151069" providerId="LiveId" clId="{E4E3B77E-EF06-4F4F-AF12-3D74B5661312}" dt="2018-12-16T13:46:55.457" v="36" actId="20577"/>
          <ac:spMkLst>
            <pc:docMk/>
            <pc:sldMk cId="579498842" sldId="308"/>
            <ac:spMk id="5" creationId="{0ED1DED4-C332-4093-8D24-DC488EB89415}"/>
          </ac:spMkLst>
        </pc:spChg>
      </pc:sldChg>
      <pc:sldChg chg="modSp">
        <pc:chgData name="Cedric Dziubanowski" userId="9cf059ebb6151069" providerId="LiveId" clId="{E4E3B77E-EF06-4F4F-AF12-3D74B5661312}" dt="2018-12-16T13:48:27.334" v="69" actId="6549"/>
        <pc:sldMkLst>
          <pc:docMk/>
          <pc:sldMk cId="0" sldId="317"/>
        </pc:sldMkLst>
        <pc:spChg chg="mod">
          <ac:chgData name="Cedric Dziubanowski" userId="9cf059ebb6151069" providerId="LiveId" clId="{E4E3B77E-EF06-4F4F-AF12-3D74B5661312}" dt="2018-12-16T13:48:27.334" v="69" actId="6549"/>
          <ac:spMkLst>
            <pc:docMk/>
            <pc:sldMk cId="0" sldId="317"/>
            <ac:spMk id="6" creationId="{00000000-0000-0000-0000-000000000000}"/>
          </ac:spMkLst>
        </pc:spChg>
      </pc:sldChg>
      <pc:sldChg chg="modSp">
        <pc:chgData name="Cedric Dziubanowski" userId="9cf059ebb6151069" providerId="LiveId" clId="{E4E3B77E-EF06-4F4F-AF12-3D74B5661312}" dt="2018-12-16T13:54:31.801" v="105" actId="5793"/>
        <pc:sldMkLst>
          <pc:docMk/>
          <pc:sldMk cId="0" sldId="337"/>
        </pc:sldMkLst>
        <pc:spChg chg="mod">
          <ac:chgData name="Cedric Dziubanowski" userId="9cf059ebb6151069" providerId="LiveId" clId="{E4E3B77E-EF06-4F4F-AF12-3D74B5661312}" dt="2018-12-16T13:54:31.801" v="105" actId="5793"/>
          <ac:spMkLst>
            <pc:docMk/>
            <pc:sldMk cId="0" sldId="337"/>
            <ac:spMk id="8" creationId="{00000000-0000-0000-0000-000000000000}"/>
          </ac:spMkLst>
        </pc:spChg>
      </pc:sldChg>
      <pc:sldChg chg="modSp">
        <pc:chgData name="Cedric Dziubanowski" userId="9cf059ebb6151069" providerId="LiveId" clId="{E4E3B77E-EF06-4F4F-AF12-3D74B5661312}" dt="2018-12-16T13:55:23.551" v="134" actId="20577"/>
        <pc:sldMkLst>
          <pc:docMk/>
          <pc:sldMk cId="0" sldId="340"/>
        </pc:sldMkLst>
        <pc:spChg chg="mod">
          <ac:chgData name="Cedric Dziubanowski" userId="9cf059ebb6151069" providerId="LiveId" clId="{E4E3B77E-EF06-4F4F-AF12-3D74B5661312}" dt="2018-12-16T13:55:23.551" v="134" actId="20577"/>
          <ac:spMkLst>
            <pc:docMk/>
            <pc:sldMk cId="0" sldId="34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pPr/>
              <a:t>16/12/2018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7EAB7-9DDD-4A65-BCD0-ABF72366E6A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Former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nouvelles pratiques numériques  + préparer pour évolutions à venir</a:t>
            </a:r>
          </a:p>
          <a:p>
            <a:endParaRPr lang="fr-FR" dirty="0"/>
          </a:p>
          <a:p>
            <a:r>
              <a:rPr lang="fr-FR" dirty="0"/>
              <a:t>Objectifs : </a:t>
            </a:r>
            <a:r>
              <a:rPr lang="fr-FR" b="0" dirty="0"/>
              <a:t>Découvrir et pratiquer …</a:t>
            </a:r>
          </a:p>
          <a:p>
            <a:r>
              <a:rPr lang="fr-FR" b="0" dirty="0"/>
              <a:t>Comprendre …</a:t>
            </a:r>
          </a:p>
          <a:p>
            <a:r>
              <a:rPr lang="fr-FR" b="0" dirty="0" err="1"/>
              <a:t>Acquerir</a:t>
            </a:r>
            <a:r>
              <a:rPr lang="fr-FR" b="0" dirty="0"/>
              <a:t> des compétences …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Open BIM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4383-6498-4E7D-9D82-7AE00CFE646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31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46CA-3595-479A-87BB-3505B4405915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96C8-4293-4E1F-84F2-F5E1922CD496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131E-8398-4407-9E9A-C40E6D11CE66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1388-D807-4C69-A07A-8A38E366F6A5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DEF2-4B27-4FB0-A1E8-D1B28471BE29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257-9433-4E65-B906-0F110A1C9AA3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754C-F18F-49D1-9B1F-3BBFC0F549D8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3FC9-5AD5-46D0-9387-FB0CA0C15F51}" type="datetime1">
              <a:rPr lang="fr-FR" smtClean="0"/>
              <a:pPr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4099"/>
            <a:ext cx="67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Lycée 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décembre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990656" cy="2376263"/>
          </a:xfrm>
        </p:spPr>
        <p:txBody>
          <a:bodyPr>
            <a:normAutofit fontScale="90000"/>
          </a:bodyPr>
          <a:lstStyle/>
          <a:p>
            <a:r>
              <a:rPr lang="fr-FR" dirty="0"/>
              <a:t>Le numérique et le building information modeling (BIM)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ou la modélisation des données de la construction</a:t>
            </a:r>
            <a:br>
              <a:rPr lang="fr-FR" dirty="0"/>
            </a:br>
            <a:br>
              <a:rPr lang="fr-FR" dirty="0"/>
            </a:br>
            <a:r>
              <a:rPr lang="fr-FR" sz="3600" dirty="0"/>
              <a:t>Présentation des attendus et modalités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rmAutofit/>
          </a:bodyPr>
          <a:lstStyle/>
          <a:p>
            <a:r>
              <a:rPr lang="fr-FR" sz="2800" dirty="0"/>
              <a:t>Vincent JAUSSAUD, professeur, Lycée Jean Lurçat - MARTIGUES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9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376264" cy="130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4958188"/>
            <a:ext cx="1152128" cy="84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627784" y="476672"/>
            <a:ext cx="60486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Exemple d’un travail collaboratif Open BIM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3817"/>
          <a:stretch>
            <a:fillRect/>
          </a:stretch>
        </p:blipFill>
        <p:spPr bwMode="auto">
          <a:xfrm>
            <a:off x="3275856" y="2996952"/>
            <a:ext cx="197748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869160"/>
            <a:ext cx="1512168" cy="10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869160"/>
            <a:ext cx="1368152" cy="95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068960"/>
            <a:ext cx="17484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140968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5085184"/>
            <a:ext cx="1728192" cy="61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1124744"/>
            <a:ext cx="2808312" cy="145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27584" y="2996952"/>
            <a:ext cx="720080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en angle 19"/>
          <p:cNvCxnSpPr/>
          <p:nvPr/>
        </p:nvCxnSpPr>
        <p:spPr>
          <a:xfrm>
            <a:off x="1763688" y="1844824"/>
            <a:ext cx="720080" cy="216024"/>
          </a:xfrm>
          <a:prstGeom prst="bentConnector3">
            <a:avLst>
              <a:gd name="adj1" fmla="val -2711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uble flèche verticale 22"/>
          <p:cNvSpPr/>
          <p:nvPr/>
        </p:nvSpPr>
        <p:spPr>
          <a:xfrm>
            <a:off x="4211960" y="2492896"/>
            <a:ext cx="144016" cy="43204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en angle 30"/>
          <p:cNvCxnSpPr/>
          <p:nvPr/>
        </p:nvCxnSpPr>
        <p:spPr>
          <a:xfrm>
            <a:off x="7236296" y="2492896"/>
            <a:ext cx="914400" cy="914400"/>
          </a:xfrm>
          <a:prstGeom prst="bentConnector3">
            <a:avLst>
              <a:gd name="adj1" fmla="val 17924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/>
          <p:nvPr/>
        </p:nvCxnSpPr>
        <p:spPr>
          <a:xfrm flipV="1">
            <a:off x="755576" y="2492896"/>
            <a:ext cx="1872208" cy="948804"/>
          </a:xfrm>
          <a:prstGeom prst="bentConnector3">
            <a:avLst>
              <a:gd name="adj1" fmla="val -1635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55576" y="4797152"/>
            <a:ext cx="7704856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Double flèche verticale 57"/>
          <p:cNvSpPr/>
          <p:nvPr/>
        </p:nvSpPr>
        <p:spPr>
          <a:xfrm>
            <a:off x="4499992" y="4509120"/>
            <a:ext cx="72008" cy="216024"/>
          </a:xfrm>
          <a:prstGeom prst="up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Double flèche verticale 60"/>
          <p:cNvSpPr/>
          <p:nvPr/>
        </p:nvSpPr>
        <p:spPr>
          <a:xfrm>
            <a:off x="2411760" y="4509120"/>
            <a:ext cx="72008" cy="216024"/>
          </a:xfrm>
          <a:prstGeom prst="up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Double flèche verticale 61"/>
          <p:cNvSpPr/>
          <p:nvPr/>
        </p:nvSpPr>
        <p:spPr>
          <a:xfrm>
            <a:off x="5868144" y="4509120"/>
            <a:ext cx="72008" cy="216024"/>
          </a:xfrm>
          <a:prstGeom prst="up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Double flèche verticale 62"/>
          <p:cNvSpPr/>
          <p:nvPr/>
        </p:nvSpPr>
        <p:spPr>
          <a:xfrm>
            <a:off x="7020272" y="4509120"/>
            <a:ext cx="72008" cy="216024"/>
          </a:xfrm>
          <a:prstGeom prst="up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908720"/>
            <a:ext cx="1296144" cy="96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1556792"/>
            <a:ext cx="1409328" cy="8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376" y="1556792"/>
            <a:ext cx="7226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080" y="980728"/>
            <a:ext cx="3707904" cy="57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1844824"/>
            <a:ext cx="1152128" cy="61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1259632" y="5949280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http://www.urbanisme-puca.gouv.fr/IMG/pdf/Bim_pour_Tous.pdf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7784" y="908720"/>
            <a:ext cx="38884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Le BIM - Site de référence</a:t>
            </a:r>
          </a:p>
        </p:txBody>
      </p:sp>
      <p:pic>
        <p:nvPicPr>
          <p:cNvPr id="1026" name="Picture 2" descr="Résultat de recherche d'images pour &quot;logo plan de transition numerique batiment&quot;"/>
          <p:cNvPicPr>
            <a:picLocks noChangeAspect="1" noChangeArrowheads="1"/>
          </p:cNvPicPr>
          <p:nvPr/>
        </p:nvPicPr>
        <p:blipFill>
          <a:blip r:embed="rId2" cstate="print"/>
          <a:srcRect t="28588" b="26942"/>
          <a:stretch>
            <a:fillRect/>
          </a:stretch>
        </p:blipFill>
        <p:spPr bwMode="auto">
          <a:xfrm>
            <a:off x="1979712" y="1700808"/>
            <a:ext cx="4000500" cy="10081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91680" y="2924944"/>
            <a:ext cx="4903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http://www.batiment-numerique.fr/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1954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ésultat de recherche d'images pour &quot;logo ministere des territoir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63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Le BIM dans la construction Métallique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9592" y="4437112"/>
            <a:ext cx="78488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« Chez les constructeurs métalliques, l’usage de la maquette numérique remonte aux années 80 »</a:t>
            </a:r>
          </a:p>
          <a:p>
            <a:endParaRPr lang="fr-FR" dirty="0"/>
          </a:p>
          <a:p>
            <a:r>
              <a:rPr lang="fr-FR" sz="1600" dirty="0"/>
              <a:t>Jean-Yves </a:t>
            </a:r>
            <a:r>
              <a:rPr lang="fr-FR" sz="1600" dirty="0" err="1"/>
              <a:t>Vétil</a:t>
            </a:r>
            <a:r>
              <a:rPr lang="fr-FR" sz="1600" dirty="0"/>
              <a:t> – Directeur de Trimble Solutions France et administrateur de BuildingSmart France</a:t>
            </a:r>
          </a:p>
          <a:p>
            <a:r>
              <a:rPr lang="fr-FR" sz="1600" dirty="0"/>
              <a:t>Article CMI - CTICM</a:t>
            </a:r>
          </a:p>
        </p:txBody>
      </p:sp>
      <p:pic>
        <p:nvPicPr>
          <p:cNvPr id="6" name="Picture 4" descr="Résultat de recherche d'images pour &quot;la canopée des halles + de vir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861048" cy="2199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En phase étude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15616" y="18448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Modélisation de la maquette numérique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87624" y="263691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Création de la maquette métier à partir de la maquette architecture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87624" y="34290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Calcul de la structure à l’aide de logiciel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59632" y="414908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Exploitation de la maquette pour obtenir les informations</a:t>
            </a:r>
          </a:p>
          <a:p>
            <a:r>
              <a:rPr lang="fr-FR" dirty="0"/>
              <a:t> nécessaires à la réponse à un appel d’offre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3648" y="508518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Travail dans l’environnement BIM avec les intervenants du chantier</a:t>
            </a:r>
          </a:p>
        </p:txBody>
      </p:sp>
      <p:sp>
        <p:nvSpPr>
          <p:cNvPr id="11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539552" y="1988840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539552" y="2780928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3573016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4365104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5229200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En phase préparation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31640" y="328498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des gammes de fabrication et pilotage des machines à commande numérique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59632" y="234888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Exploitation de la maquette pour obtenir les informations</a:t>
            </a:r>
          </a:p>
          <a:p>
            <a:r>
              <a:rPr lang="fr-FR" dirty="0"/>
              <a:t> nécessaires aux commandes.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03648" y="41490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Edition des documents nécessaires à la fabrication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3648" y="486916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Simulation des « scénarios » de montage</a:t>
            </a:r>
          </a:p>
        </p:txBody>
      </p:sp>
      <p:sp>
        <p:nvSpPr>
          <p:cNvPr id="13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539552" y="2636912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3573016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5013176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4293096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Exemple d’utilisation de la maquette 4D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316131" cy="26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886700" cy="1325563"/>
          </a:xfrm>
        </p:spPr>
        <p:txBody>
          <a:bodyPr/>
          <a:lstStyle/>
          <a:p>
            <a:r>
              <a:rPr lang="fr-FR" dirty="0"/>
              <a:t>Définition des tâches à réaliser</a:t>
            </a:r>
            <a:br>
              <a:rPr lang="fr-FR" dirty="0"/>
            </a:br>
            <a:r>
              <a:rPr lang="fr-FR" dirty="0"/>
              <a:t>ou import d’un planning externe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91" y="1540615"/>
            <a:ext cx="6572161" cy="51978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87299" y="2165480"/>
            <a:ext cx="2280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taux de production spécifique est défini pour chaque type de tâche défini dans le planning.</a:t>
            </a:r>
          </a:p>
          <a:p>
            <a:r>
              <a:rPr lang="fr-FR" dirty="0"/>
              <a:t>Il peut être personnalisé pour une tâche particulière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2347275" y="2721666"/>
            <a:ext cx="4440025" cy="8771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013176"/>
            <a:ext cx="3672408" cy="124994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90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6177" y="662370"/>
            <a:ext cx="3056303" cy="44071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5652120" cy="763488"/>
          </a:xfrm>
        </p:spPr>
        <p:txBody>
          <a:bodyPr/>
          <a:lstStyle/>
          <a:p>
            <a:r>
              <a:rPr lang="fr-FR" dirty="0"/>
              <a:t>Cinématique de montage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" y="1860876"/>
            <a:ext cx="2161118" cy="1414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4133" y="1860876"/>
            <a:ext cx="2138967" cy="1414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" y="3558496"/>
            <a:ext cx="2127686" cy="1414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3428" y="3558497"/>
            <a:ext cx="2161119" cy="13632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49" y="5260125"/>
            <a:ext cx="2138967" cy="13952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3428" y="5204855"/>
            <a:ext cx="2189672" cy="14505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6803" y="5217317"/>
            <a:ext cx="2127686" cy="14381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36177" y="2381644"/>
            <a:ext cx="3244574" cy="26879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8650" y="1690688"/>
            <a:ext cx="2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03865" y="1690688"/>
            <a:ext cx="2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28649" y="3445614"/>
            <a:ext cx="2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103428" y="3445614"/>
            <a:ext cx="2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1230" y="5253255"/>
            <a:ext cx="2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074883" y="5193054"/>
            <a:ext cx="2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39993" y="5193054"/>
            <a:ext cx="2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08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En phase montage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31640" y="30689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des gammes de fabrication et pilotage des machines à commande numérique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31640" y="22768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Exploitation de la maquette pour obtenir les informations nécessaires aux commandes matières.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03648" y="40050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Edition des documents nécessaires à la fabrication</a:t>
            </a:r>
          </a:p>
        </p:txBody>
      </p:sp>
      <p:sp>
        <p:nvSpPr>
          <p:cNvPr id="8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2564904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11560" y="3284984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683568" y="4077072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147" y="-33684"/>
            <a:ext cx="8515350" cy="1325563"/>
          </a:xfrm>
        </p:spPr>
        <p:txBody>
          <a:bodyPr/>
          <a:lstStyle/>
          <a:p>
            <a:r>
              <a:rPr lang="fr-FR" dirty="0"/>
              <a:t>Visualisation du statut du projet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5038" y="5499082"/>
            <a:ext cx="649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Visualisation de l’état d’avancement du projet planifié à une date donnée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5" y="1657307"/>
            <a:ext cx="9144000" cy="3722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95734" y="2341702"/>
            <a:ext cx="582561" cy="2064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5038" y="6107629"/>
            <a:ext cx="649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peut aussi visualiser l’état d’avancement réel par rapport à celui planifié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r="35446" b="31355"/>
          <a:stretch/>
        </p:blipFill>
        <p:spPr>
          <a:xfrm>
            <a:off x="33885" y="1017620"/>
            <a:ext cx="2929527" cy="102694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24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FF99E3-87E5-4E2B-ADE9-4A78AA49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1728192"/>
          </a:xfrm>
        </p:spPr>
        <p:txBody>
          <a:bodyPr/>
          <a:lstStyle/>
          <a:p>
            <a:r>
              <a:rPr lang="fr-FR" dirty="0"/>
              <a:t>Généralité sur le BIM</a:t>
            </a:r>
          </a:p>
          <a:p>
            <a:r>
              <a:rPr lang="fr-FR" dirty="0"/>
              <a:t>Le BIM dans la construction métallique</a:t>
            </a:r>
          </a:p>
          <a:p>
            <a:r>
              <a:rPr lang="fr-FR" dirty="0"/>
              <a:t>Enseigner le BIM dans le BTS AMCR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53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86700" cy="1325563"/>
          </a:xfrm>
        </p:spPr>
        <p:txBody>
          <a:bodyPr/>
          <a:lstStyle/>
          <a:p>
            <a:r>
              <a:rPr lang="fr-FR" dirty="0"/>
              <a:t>Chantier : choix et positionnement</a:t>
            </a:r>
            <a:br>
              <a:rPr lang="fr-FR" dirty="0"/>
            </a:br>
            <a:r>
              <a:rPr lang="fr-FR" dirty="0"/>
              <a:t>de la grue à partir de la maquette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16" y="1690688"/>
            <a:ext cx="4181634" cy="40389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4118000" cy="36069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858814" cy="14778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30119" y="5746674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Grue positionnée à 30 m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83639" y="5746674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Grue positionnée à 10 m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6093296"/>
            <a:ext cx="871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objets attribués à une grue définie par son diagramme de charge et sa position </a:t>
            </a:r>
            <a:r>
              <a:rPr lang="fr-FR" dirty="0">
                <a:sym typeface="Wingdings" panose="05000000000000000000" pitchFamily="2" charset="2"/>
              </a:rPr>
              <a:t> coloration selon le taux d’utilisation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Enseigner avec BIM</a:t>
            </a:r>
            <a:br>
              <a:rPr lang="fr-FR" dirty="0"/>
            </a:br>
            <a:r>
              <a:rPr lang="fr-FR" dirty="0"/>
              <a:t>en BTS AMCR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D2C98F-EC7D-4DC5-8A66-E4E54FF03B65}"/>
              </a:ext>
            </a:extLst>
          </p:cNvPr>
          <p:cNvSpPr/>
          <p:nvPr/>
        </p:nvSpPr>
        <p:spPr>
          <a:xfrm>
            <a:off x="755576" y="1772816"/>
            <a:ext cx="8210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ym typeface="Wingdings" panose="05000000000000000000" pitchFamily="2" charset="2"/>
              </a:rPr>
              <a:t>Découvrir et pratiquer </a:t>
            </a:r>
            <a:r>
              <a:rPr lang="fr-FR" sz="2400" dirty="0">
                <a:sym typeface="Wingdings" panose="05000000000000000000" pitchFamily="2" charset="2"/>
              </a:rPr>
              <a:t>…</a:t>
            </a:r>
          </a:p>
          <a:p>
            <a:r>
              <a:rPr lang="fr-FR" sz="2400" dirty="0">
                <a:sym typeface="Wingdings" panose="05000000000000000000" pitchFamily="2" charset="2"/>
              </a:rPr>
              <a:t>   … les aspects </a:t>
            </a:r>
            <a:r>
              <a:rPr lang="fr-FR" sz="2400" dirty="0"/>
              <a:t>collaboratifs d'un projet BIM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4E406-299C-466C-914C-F874381F51A7}"/>
              </a:ext>
            </a:extLst>
          </p:cNvPr>
          <p:cNvSpPr/>
          <p:nvPr/>
        </p:nvSpPr>
        <p:spPr>
          <a:xfrm>
            <a:off x="804803" y="2852936"/>
            <a:ext cx="8339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Comprendre</a:t>
            </a:r>
            <a:r>
              <a:rPr lang="fr-FR" sz="2400" dirty="0"/>
              <a:t> …</a:t>
            </a:r>
          </a:p>
          <a:p>
            <a:r>
              <a:rPr lang="fr-FR" sz="2400" dirty="0"/>
              <a:t>    … l’utilisation des données attachées à la maquette numérique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1B1409-A65B-4B89-AA86-D32839B7AEB9}"/>
              </a:ext>
            </a:extLst>
          </p:cNvPr>
          <p:cNvSpPr/>
          <p:nvPr/>
        </p:nvSpPr>
        <p:spPr>
          <a:xfrm>
            <a:off x="827584" y="3861048"/>
            <a:ext cx="705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dirty="0"/>
              <a:t>Acquérir des compétences </a:t>
            </a:r>
            <a:r>
              <a:rPr lang="fr-FR" sz="2400" dirty="0"/>
              <a:t>…</a:t>
            </a:r>
          </a:p>
          <a:p>
            <a:r>
              <a:rPr lang="fr-FR" sz="2400" dirty="0"/>
              <a:t>    … l’utilisation d’outils numériques liées à la spécialité</a:t>
            </a:r>
          </a:p>
        </p:txBody>
      </p:sp>
      <p:grpSp>
        <p:nvGrpSpPr>
          <p:cNvPr id="2" name="Groupe 20">
            <a:extLst>
              <a:ext uri="{FF2B5EF4-FFF2-40B4-BE49-F238E27FC236}">
                <a16:creationId xmlns:a16="http://schemas.microsoft.com/office/drawing/2014/main" id="{D9CEECE6-F724-4039-8687-11532FD4D4C7}"/>
              </a:ext>
            </a:extLst>
          </p:cNvPr>
          <p:cNvGrpSpPr/>
          <p:nvPr/>
        </p:nvGrpSpPr>
        <p:grpSpPr>
          <a:xfrm>
            <a:off x="323528" y="5013176"/>
            <a:ext cx="1772947" cy="1045897"/>
            <a:chOff x="725171" y="4723004"/>
            <a:chExt cx="989451" cy="1040586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504F664-FCD5-4096-ACEE-91C0232EBEAE}"/>
                </a:ext>
              </a:extLst>
            </p:cNvPr>
            <p:cNvSpPr txBox="1"/>
            <p:nvPr/>
          </p:nvSpPr>
          <p:spPr>
            <a:xfrm>
              <a:off x="725171" y="4768665"/>
              <a:ext cx="989451" cy="949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démarche</a:t>
              </a:r>
              <a:r>
                <a:rPr lang="fr-FR" sz="2800" b="1" dirty="0"/>
                <a:t> </a:t>
              </a:r>
            </a:p>
            <a:p>
              <a:r>
                <a:rPr lang="fr-FR" sz="2800" b="1" dirty="0"/>
                <a:t>Open BIM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F729FD95-C6FC-4FAB-A67F-D7035A3E5FAC}"/>
                </a:ext>
              </a:extLst>
            </p:cNvPr>
            <p:cNvSpPr/>
            <p:nvPr/>
          </p:nvSpPr>
          <p:spPr>
            <a:xfrm>
              <a:off x="725171" y="4723004"/>
              <a:ext cx="989451" cy="10405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305DA87-49F6-41AF-9F66-E380B91AF414}"/>
              </a:ext>
            </a:extLst>
          </p:cNvPr>
          <p:cNvSpPr/>
          <p:nvPr/>
        </p:nvSpPr>
        <p:spPr>
          <a:xfrm>
            <a:off x="2987824" y="5085184"/>
            <a:ext cx="504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importance des protocoles d’échanges</a:t>
            </a:r>
            <a:endParaRPr lang="fr-FR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BF724D-EBF4-4E1C-8E37-2F7E39D76085}"/>
              </a:ext>
            </a:extLst>
          </p:cNvPr>
          <p:cNvSpPr/>
          <p:nvPr/>
        </p:nvSpPr>
        <p:spPr>
          <a:xfrm>
            <a:off x="2843808" y="5733256"/>
            <a:ext cx="5511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ym typeface="Wingdings" panose="05000000000000000000" pitchFamily="2" charset="2"/>
              </a:rPr>
              <a:t>pas seulement une utilisation de logiciels</a:t>
            </a:r>
            <a:endParaRPr lang="fr-FR" sz="2400" dirty="0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622EDE72-AC88-4B3A-B61E-3A5DC6AF98B1}"/>
              </a:ext>
            </a:extLst>
          </p:cNvPr>
          <p:cNvSpPr/>
          <p:nvPr/>
        </p:nvSpPr>
        <p:spPr>
          <a:xfrm rot="20540136">
            <a:off x="2283894" y="5288117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C5F9A8B8-3228-4EB1-9767-0D1CE4E0DBDE}"/>
              </a:ext>
            </a:extLst>
          </p:cNvPr>
          <p:cNvSpPr/>
          <p:nvPr/>
        </p:nvSpPr>
        <p:spPr>
          <a:xfrm rot="1155266">
            <a:off x="2282988" y="5797109"/>
            <a:ext cx="414881" cy="16282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95ECE186-5207-490F-80BC-02F3B0961653}"/>
              </a:ext>
            </a:extLst>
          </p:cNvPr>
          <p:cNvSpPr/>
          <p:nvPr/>
        </p:nvSpPr>
        <p:spPr>
          <a:xfrm>
            <a:off x="323528" y="1916832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96AABB09-6BBF-4302-9422-716DF8292551}"/>
              </a:ext>
            </a:extLst>
          </p:cNvPr>
          <p:cNvSpPr/>
          <p:nvPr/>
        </p:nvSpPr>
        <p:spPr>
          <a:xfrm>
            <a:off x="323528" y="2996952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46FF141F-3AC8-4C24-A418-A983921D2168}"/>
              </a:ext>
            </a:extLst>
          </p:cNvPr>
          <p:cNvSpPr/>
          <p:nvPr/>
        </p:nvSpPr>
        <p:spPr>
          <a:xfrm>
            <a:off x="323528" y="4005064"/>
            <a:ext cx="414881" cy="17091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95536" y="908720"/>
            <a:ext cx="8229600" cy="634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Exploitation</a:t>
            </a:r>
            <a:r>
              <a:rPr kumimoji="0" lang="fr-FR" sz="36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pédagogique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629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47864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Dissocier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49289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Modélisation – maquette 3D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91880" y="23488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Démarche BIM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08104" y="23488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Exploitation </a:t>
            </a:r>
          </a:p>
          <a:p>
            <a:pPr algn="ctr"/>
            <a:r>
              <a:rPr lang="fr-FR" sz="2400" dirty="0"/>
              <a:t>pédagogique du BIM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42930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Découverte des logiciels métiers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43808" y="4293096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Travail collaboratif entre plusieurs BTS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Exemple  BTS EBCR, Bâtiment, SCBH, FED…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52120" y="3717032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Utilisation de la maquette numérique pour découvrir</a:t>
            </a:r>
          </a:p>
          <a:p>
            <a:r>
              <a:rPr lang="fr-FR" sz="2400" dirty="0"/>
              <a:t>Exemple pince – entraxe</a:t>
            </a:r>
          </a:p>
          <a:p>
            <a:r>
              <a:rPr lang="fr-FR" sz="2400" dirty="0"/>
              <a:t>Technologie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24128" y="53012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Résolution d’un problème technique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95536" y="908720"/>
            <a:ext cx="8229600" cy="6340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Exploitation</a:t>
            </a:r>
            <a:r>
              <a:rPr kumimoji="0" lang="fr-FR" sz="36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pédagogique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1259632" y="364502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139952" y="350100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7092280" y="314096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ifférent de 15"/>
          <p:cNvSpPr/>
          <p:nvPr/>
        </p:nvSpPr>
        <p:spPr>
          <a:xfrm>
            <a:off x="2843808" y="2636912"/>
            <a:ext cx="504056" cy="504056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Différent de 16"/>
          <p:cNvSpPr/>
          <p:nvPr/>
        </p:nvSpPr>
        <p:spPr>
          <a:xfrm>
            <a:off x="5292080" y="2636912"/>
            <a:ext cx="504056" cy="504056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980728"/>
            <a:ext cx="76328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1 : Exploitation d’une maquette numérique</a:t>
            </a:r>
          </a:p>
          <a:p>
            <a:r>
              <a:rPr lang="fr-FR" dirty="0"/>
              <a:t>A partir d’une maquette numérique, découvrir les mots techniques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168352" cy="43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27880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3808" y="620688"/>
            <a:ext cx="56886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2 : Etude des pinces et entraxes d’un assemblage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782963" cy="304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1770667" cy="197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6218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31840" y="692696"/>
            <a:ext cx="49685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3 : Projet collaboratif BTS EBCR &amp; AMCR</a:t>
            </a: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88032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F:\bardage naviswo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3036776" cy="20402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21088"/>
            <a:ext cx="2880320" cy="17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IM objects Bardage double peau lames acier alu pose H plateaux pleins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09120"/>
            <a:ext cx="1561356" cy="1561356"/>
          </a:xfrm>
          <a:prstGeom prst="rect">
            <a:avLst/>
          </a:prstGeom>
          <a:noFill/>
        </p:spPr>
      </p:pic>
      <p:pic>
        <p:nvPicPr>
          <p:cNvPr id="7" name="Image 6" descr="http://www.siplast.fr/sites/default/files/newsletter/N50/img-etancheite/img-centra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869160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26876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STS Enveloppe des bâtiments : Conception et Réalisation</a:t>
            </a:r>
          </a:p>
          <a:p>
            <a:r>
              <a:rPr lang="fr-FR" dirty="0"/>
              <a:t>Lycée Denis Diderot - Marseille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STS  Architecture Métalliques : Conception et Réalisation</a:t>
            </a:r>
          </a:p>
          <a:p>
            <a:r>
              <a:rPr lang="fr-FR" dirty="0"/>
              <a:t>Lycée Jean Lurçat - Martigues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692696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4 : Etude de la structure - Interopérabilité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1584176" cy="18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232913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 l="34328" t="13931" r="17911" b="8056"/>
          <a:stretch>
            <a:fillRect/>
          </a:stretch>
        </p:blipFill>
        <p:spPr bwMode="auto">
          <a:xfrm>
            <a:off x="6156176" y="1556792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3462189" cy="147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221088"/>
            <a:ext cx="2232613" cy="12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149080"/>
            <a:ext cx="23296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1800" y="620688"/>
            <a:ext cx="43204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5 : Réunion d’étude BIM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18161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12588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425927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4018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2687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1 : Validation du levage des éléments en fonction du matériel de levage</a:t>
            </a:r>
          </a:p>
        </p:txBody>
      </p:sp>
      <p:sp>
        <p:nvSpPr>
          <p:cNvPr id="3074" name="AutoShape 2" descr="levage_2018_19 bati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levage_2018_19 bati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5536" y="9087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Création de « routine » à l’aide de logiciel d’algorithme visuel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843808" y="548680"/>
            <a:ext cx="42484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PERSPECTIVE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824536" cy="216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webmail.laposte.net/service/home/~/?auth=co&amp;id=202146&amp;part=1.2.2"/>
          <p:cNvSpPr>
            <a:spLocks noChangeAspect="1" noChangeArrowheads="1"/>
          </p:cNvSpPr>
          <p:nvPr/>
        </p:nvSpPr>
        <p:spPr bwMode="auto">
          <a:xfrm>
            <a:off x="155575" y="-2819400"/>
            <a:ext cx="5762625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webmail.laposte.net/service/home/~/?auth=co&amp;id=202146&amp;part=1.2.2"/>
          <p:cNvSpPr>
            <a:spLocks noChangeAspect="1" noChangeArrowheads="1"/>
          </p:cNvSpPr>
          <p:nvPr/>
        </p:nvSpPr>
        <p:spPr bwMode="auto">
          <a:xfrm>
            <a:off x="155575" y="-2819400"/>
            <a:ext cx="5762625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levage_2018 batiment_r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3384376" cy="3457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F8597E-E7B4-44E3-9211-FBAB14E1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95536" y="2564904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4400" dirty="0">
                <a:solidFill>
                  <a:schemeClr val="accent3">
                    <a:lumMod val="50000"/>
                  </a:schemeClr>
                </a:solidFill>
              </a:rPr>
              <a:t>Généralité sur le BIM</a:t>
            </a:r>
          </a:p>
        </p:txBody>
      </p:sp>
    </p:spTree>
    <p:extLst>
      <p:ext uri="{BB962C8B-B14F-4D97-AF65-F5344CB8AC3E}">
        <p14:creationId xmlns:p14="http://schemas.microsoft.com/office/powerpoint/2010/main" val="1253237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3286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7560840" cy="318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096344" cy="23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11560" y="90872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2 : Adaptation automatique de la hauteur des tours d’étaiement en fonction de la forme à réaliser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87824" y="548680"/>
            <a:ext cx="42484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PERSPECTIVE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2664296" cy="30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F52-0C0E-4B8B-B5A8-D7D5A8B6F54F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7504" y="148478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Récupération des dimensions d’une platine</a:t>
            </a:r>
          </a:p>
          <a:p>
            <a:r>
              <a:rPr lang="fr-FR" dirty="0"/>
              <a:t> inaccessible à l’aide de scanner</a:t>
            </a:r>
          </a:p>
          <a:p>
            <a:r>
              <a:rPr lang="fr-FR" dirty="0"/>
              <a:t> et l’exploitation du nuage de points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43808" y="764704"/>
            <a:ext cx="42484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PERSPECTIVE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00057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148478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Réalité mixte : visualisation de la structure</a:t>
            </a:r>
          </a:p>
          <a:p>
            <a:r>
              <a:rPr lang="fr-FR" dirty="0"/>
              <a:t>Analyse et validation des solutions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980728"/>
            <a:ext cx="5112568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Qu’est-ce que le BIM?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174808" cy="36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551723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« </a:t>
            </a:r>
            <a:r>
              <a:rPr lang="fr-FR" sz="2000" i="1" dirty="0"/>
              <a:t>Le BIM, n’est ni un logiciel ni une maquette 3D, mais un procédé de travail </a:t>
            </a:r>
            <a:r>
              <a:rPr lang="fr-FR" sz="2000" dirty="0"/>
              <a:t>»</a:t>
            </a:r>
          </a:p>
          <a:p>
            <a:pPr algn="r"/>
            <a:r>
              <a:rPr lang="fr-FR" sz="2000" dirty="0"/>
              <a:t>Lionel </a:t>
            </a:r>
            <a:r>
              <a:rPr lang="fr-FR" sz="2000" dirty="0" err="1"/>
              <a:t>Blancard</a:t>
            </a:r>
            <a:r>
              <a:rPr lang="fr-FR" sz="2000" dirty="0"/>
              <a:t> de </a:t>
            </a:r>
            <a:r>
              <a:rPr lang="fr-FR" sz="2000" dirty="0" err="1"/>
              <a:t>Léry</a:t>
            </a:r>
            <a:r>
              <a:rPr lang="fr-FR" sz="2000" dirty="0"/>
              <a:t> vice-président UNSAF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4104456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LE BIM en détail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2571768" cy="500066"/>
          </a:xfrm>
        </p:spPr>
        <p:txBody>
          <a:bodyPr>
            <a:noAutofit/>
          </a:bodyPr>
          <a:lstStyle/>
          <a:p>
            <a:r>
              <a:rPr lang="fr-FR" sz="2800" b="1" dirty="0"/>
              <a:t>BIM niveau 1 </a:t>
            </a: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 t="39394"/>
          <a:stretch>
            <a:fillRect/>
          </a:stretch>
        </p:blipFill>
        <p:spPr bwMode="auto">
          <a:xfrm>
            <a:off x="3357554" y="1500174"/>
            <a:ext cx="3951295" cy="10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AutoShape 2" descr="Résultat de recherche d'images pour &quot;archicad rend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Résultat de recherche d'images pour &quot;archicad rend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4" name="Picture 6" descr="http://www.abvent.com/support/forum/attachments/artlantis/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536181" cy="235745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00232" y="2786058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Maquette numérique isolée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4572008"/>
            <a:ext cx="4209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Maquette non exploitée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571612"/>
            <a:ext cx="2786082" cy="857256"/>
          </a:xfrm>
        </p:spPr>
        <p:txBody>
          <a:bodyPr>
            <a:normAutofit/>
          </a:bodyPr>
          <a:lstStyle/>
          <a:p>
            <a:r>
              <a:rPr lang="fr-FR" sz="2800" b="1" dirty="0"/>
              <a:t>BIM  niveau 2</a:t>
            </a:r>
            <a:endParaRPr lang="fr-FR" sz="2800" b="1" dirty="0">
              <a:solidFill>
                <a:srgbClr val="0033CC"/>
              </a:solidFill>
              <a:latin typeface="Kozuka Mincho Pro H" pitchFamily="18" charset="-128"/>
              <a:ea typeface="Kozuka Mincho Pro H" pitchFamily="18" charset="-128"/>
            </a:endParaRP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2042947" cy="12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cadsoft.pl/uploads/images/arch/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864456" cy="21933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71604" y="2786058"/>
            <a:ext cx="540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Maquette numérique collaborative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221088"/>
            <a:ext cx="4429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Management de l’information collaborative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0526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>
                <a:solidFill>
                  <a:srgbClr val="FF0000"/>
                </a:solidFill>
              </a:rPr>
              <a:t>C’est ce niveau qui est actuellement communément utilisé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843808" y="764704"/>
            <a:ext cx="4104456" cy="65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1" dirty="0">
                <a:solidFill>
                  <a:schemeClr val="tx1"/>
                </a:solidFill>
              </a:rPr>
              <a:t>LE BIM en détail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428736"/>
            <a:ext cx="3328982" cy="90010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>
              <a:solidFill>
                <a:srgbClr val="0033CC"/>
              </a:solidFill>
              <a:latin typeface="Kozuka Mincho Pro H" pitchFamily="18" charset="-128"/>
              <a:ea typeface="Kozuka Mincho Pro H" pitchFamily="18" charset="-128"/>
            </a:endParaRPr>
          </a:p>
          <a:p>
            <a:pPr>
              <a:spcBef>
                <a:spcPts val="0"/>
              </a:spcBef>
            </a:pPr>
            <a:r>
              <a:rPr lang="fr-FR" sz="3300" b="1" dirty="0"/>
              <a:t>BIM  niveau 3</a:t>
            </a:r>
            <a:r>
              <a:rPr lang="fr-FR" sz="4500" b="1" dirty="0"/>
              <a:t> </a:t>
            </a:r>
            <a:endParaRPr lang="fr-FR" sz="4500" b="1" dirty="0">
              <a:solidFill>
                <a:srgbClr val="FF0000"/>
              </a:solidFill>
              <a:latin typeface="Kozuka Mincho Pro H" pitchFamily="18" charset="-128"/>
              <a:ea typeface="Kozuka Mincho Pro H" pitchFamily="18" charset="-128"/>
            </a:endParaRPr>
          </a:p>
          <a:p>
            <a:endParaRPr lang="fr-FR" dirty="0">
              <a:solidFill>
                <a:srgbClr val="0033CC"/>
              </a:solidFill>
              <a:latin typeface="Kozuka Mincho Pro H" pitchFamily="18" charset="-128"/>
              <a:ea typeface="Kozuka Mincho Pro H" pitchFamily="18" charset="-128"/>
            </a:endParaRPr>
          </a:p>
          <a:p>
            <a:endParaRPr lang="fr-FR" dirty="0">
              <a:solidFill>
                <a:srgbClr val="0033CC"/>
              </a:solidFill>
              <a:latin typeface="Kozuka Mincho Pro H" pitchFamily="18" charset="-128"/>
              <a:ea typeface="Kozuka Mincho Pro H" pitchFamily="18" charset="-128"/>
            </a:endParaRPr>
          </a:p>
          <a:p>
            <a:endParaRPr lang="fr-FR" dirty="0"/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349974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://www.mba-ing.com/fr/wp-content/uploads/BIM-IMAG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664633" cy="23124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85918" y="2714620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Maquette numérique intégrée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3789040"/>
            <a:ext cx="41044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700" dirty="0">
                <a:solidFill>
                  <a:srgbClr val="FF0000"/>
                </a:solidFill>
              </a:rPr>
              <a:t>Interopérabilité sur une maquette unique:</a:t>
            </a:r>
          </a:p>
          <a:p>
            <a:r>
              <a:rPr lang="fr-FR" sz="2700" dirty="0">
                <a:solidFill>
                  <a:srgbClr val="FF0000"/>
                </a:solidFill>
              </a:rPr>
              <a:t>Pas encore opérationnelle à 100% et difficile à mettre en œuvre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1808135" cy="80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2627784" y="692696"/>
            <a:ext cx="4104456" cy="65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1" dirty="0">
                <a:solidFill>
                  <a:schemeClr val="tx1"/>
                </a:solidFill>
              </a:rPr>
              <a:t>LE BIM en détail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47860" cy="720080"/>
          </a:xfrm>
        </p:spPr>
        <p:txBody>
          <a:bodyPr>
            <a:normAutofit/>
          </a:bodyPr>
          <a:lstStyle/>
          <a:p>
            <a:r>
              <a:rPr lang="fr-FR" u="sng" dirty="0" err="1"/>
              <a:t>CloseBIM</a:t>
            </a:r>
            <a:r>
              <a:rPr lang="fr-FR" u="sng" dirty="0"/>
              <a:t> </a:t>
            </a:r>
            <a:r>
              <a:rPr lang="fr-FR" dirty="0"/>
              <a:t>: Format éditeur</a:t>
            </a:r>
            <a:endParaRPr lang="fr-FR" dirty="0">
              <a:solidFill>
                <a:srgbClr val="0033CC"/>
              </a:solidFill>
              <a:latin typeface="Kozuka Mincho Pro H" pitchFamily="18" charset="-128"/>
              <a:ea typeface="Kozuka Mincho Pro H" pitchFamily="18" charset="-128"/>
            </a:endParaRPr>
          </a:p>
        </p:txBody>
      </p:sp>
      <p:pic>
        <p:nvPicPr>
          <p:cNvPr id="14338" name="Picture 2" descr="http://www.visualarq.com/wp-content/uploads/sites/2/2011/01/ifc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08920"/>
            <a:ext cx="1076746" cy="10715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2636912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/>
              <a:t>  </a:t>
            </a:r>
            <a:r>
              <a:rPr lang="fr-FR" sz="2400" b="1" u="sng" dirty="0"/>
              <a:t>OpenBIM </a:t>
            </a:r>
          </a:p>
          <a:p>
            <a:pPr>
              <a:buFont typeface="Arial" pitchFamily="34" charset="0"/>
              <a:buChar char="•"/>
            </a:pPr>
            <a:endParaRPr lang="fr-FR" u="sng" dirty="0"/>
          </a:p>
          <a:p>
            <a:pPr lvl="1"/>
            <a:r>
              <a:rPr lang="fr-FR" sz="3200" dirty="0"/>
              <a:t>- Format IFC </a:t>
            </a:r>
            <a:r>
              <a:rPr lang="fr-FR" sz="2200" dirty="0"/>
              <a:t>(</a:t>
            </a:r>
            <a:r>
              <a:rPr lang="fr-FR" sz="2200" dirty="0" err="1"/>
              <a:t>Industry</a:t>
            </a:r>
            <a:r>
              <a:rPr lang="fr-FR" sz="2200" dirty="0"/>
              <a:t> </a:t>
            </a:r>
            <a:r>
              <a:rPr lang="fr-FR" sz="2200" dirty="0" err="1"/>
              <a:t>Foundation</a:t>
            </a:r>
            <a:r>
              <a:rPr lang="fr-FR" sz="2200" dirty="0"/>
              <a:t> Classes)</a:t>
            </a:r>
          </a:p>
          <a:p>
            <a:pPr>
              <a:buNone/>
            </a:pPr>
            <a:r>
              <a:rPr lang="fr-FR" sz="2400" dirty="0"/>
              <a:t>		Norme ISO 16 739</a:t>
            </a:r>
          </a:p>
          <a:p>
            <a:pPr>
              <a:buNone/>
            </a:pPr>
            <a:endParaRPr lang="fr-FR" sz="3200" dirty="0"/>
          </a:p>
          <a:p>
            <a:pPr lvl="1"/>
            <a:r>
              <a:rPr lang="fr-FR" sz="3200" dirty="0"/>
              <a:t>- Format BFC  </a:t>
            </a:r>
            <a:r>
              <a:rPr lang="fr-FR" sz="2200" dirty="0"/>
              <a:t>(BIM Collaboration Format)</a:t>
            </a:r>
          </a:p>
          <a:p>
            <a:pPr>
              <a:buNone/>
            </a:pPr>
            <a:r>
              <a:rPr lang="fr-FR" sz="2200" dirty="0"/>
              <a:t>		Format de données de collaboration</a:t>
            </a:r>
          </a:p>
        </p:txBody>
      </p:sp>
      <p:pic>
        <p:nvPicPr>
          <p:cNvPr id="14340" name="Picture 4" descr="http://matteocominetti.com/wp-content/uploads/2014/07/bcfier-470x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21088"/>
            <a:ext cx="1214446" cy="1214446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4104456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/>
              <a:t>LE BIM en détail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269017" cy="52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347864" y="764704"/>
            <a:ext cx="44644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99E-2002-43EE-8F15-BC354486FAE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4" name="Titre 13"/>
          <p:cNvSpPr>
            <a:spLocks noGrp="1"/>
          </p:cNvSpPr>
          <p:nvPr>
            <p:ph type="title" idx="4294967295"/>
          </p:nvPr>
        </p:nvSpPr>
        <p:spPr>
          <a:xfrm>
            <a:off x="2267744" y="1124744"/>
            <a:ext cx="648072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400" dirty="0">
                <a:latin typeface="Arial" pitchFamily="34" charset="0"/>
                <a:cs typeface="Arial" pitchFamily="34" charset="0"/>
              </a:rPr>
              <a:t>TRAVAIL COLLABORATIF OpenBIM – Niveau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724</Words>
  <Application>Microsoft Office PowerPoint</Application>
  <PresentationFormat>Affichage à l'écran (4:3)</PresentationFormat>
  <Paragraphs>168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Kozuka Mincho Pro H</vt:lpstr>
      <vt:lpstr>Thème Office</vt:lpstr>
      <vt:lpstr>Le numérique et le building information modeling (BIM)   ou la modélisation des données de la construction  Présentation des attendus et modalités</vt:lpstr>
      <vt:lpstr>Sommaire</vt:lpstr>
      <vt:lpstr>Présentation PowerPoint</vt:lpstr>
      <vt:lpstr>Qu’est-ce que le BIM?</vt:lpstr>
      <vt:lpstr>LE BIM en détail</vt:lpstr>
      <vt:lpstr>Présentation PowerPoint</vt:lpstr>
      <vt:lpstr>Présentation PowerPoint</vt:lpstr>
      <vt:lpstr>LE BIM en détail</vt:lpstr>
      <vt:lpstr>TRAVAIL COLLABORATIF OpenBIM – Niveau 2</vt:lpstr>
      <vt:lpstr>Présentation PowerPoint</vt:lpstr>
      <vt:lpstr>Présentation PowerPoint</vt:lpstr>
      <vt:lpstr>Le BIM dans la construction Métallique</vt:lpstr>
      <vt:lpstr>En phase étude</vt:lpstr>
      <vt:lpstr>En phase préparation</vt:lpstr>
      <vt:lpstr>Exemple d’utilisation de la maquette 4D</vt:lpstr>
      <vt:lpstr>Définition des tâches à réaliser ou import d’un planning externe</vt:lpstr>
      <vt:lpstr>Cinématique de montage</vt:lpstr>
      <vt:lpstr>En phase montage</vt:lpstr>
      <vt:lpstr>Visualisation du statut du projet</vt:lpstr>
      <vt:lpstr>Chantier : choix et positionnement de la grue à partir de la maquette</vt:lpstr>
      <vt:lpstr>Enseigner avec BIM en BTS AMCR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Monin Thierry</dc:creator>
  <cp:lastModifiedBy>Cedric Dziubanowski</cp:lastModifiedBy>
  <cp:revision>61</cp:revision>
  <dcterms:created xsi:type="dcterms:W3CDTF">2017-01-13T11:06:51Z</dcterms:created>
  <dcterms:modified xsi:type="dcterms:W3CDTF">2018-12-16T13:55:27Z</dcterms:modified>
</cp:coreProperties>
</file>