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8" r:id="rId2"/>
    <p:sldId id="313" r:id="rId3"/>
    <p:sldId id="324" r:id="rId4"/>
    <p:sldId id="316" r:id="rId5"/>
    <p:sldId id="320" r:id="rId6"/>
    <p:sldId id="338" r:id="rId7"/>
    <p:sldId id="315" r:id="rId8"/>
    <p:sldId id="317" r:id="rId9"/>
    <p:sldId id="346" r:id="rId10"/>
    <p:sldId id="322" r:id="rId11"/>
    <p:sldId id="323" r:id="rId12"/>
    <p:sldId id="326" r:id="rId13"/>
    <p:sldId id="342" r:id="rId14"/>
    <p:sldId id="343" r:id="rId15"/>
    <p:sldId id="327" r:id="rId16"/>
    <p:sldId id="328" r:id="rId17"/>
    <p:sldId id="332" r:id="rId18"/>
    <p:sldId id="330" r:id="rId19"/>
    <p:sldId id="333" r:id="rId20"/>
    <p:sldId id="334" r:id="rId21"/>
    <p:sldId id="341" r:id="rId22"/>
    <p:sldId id="337" r:id="rId23"/>
    <p:sldId id="345"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5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4EF8C-E86A-4009-A2F3-E40F502D2D2A}" v="326" dt="2018-11-23T08:34:10.498"/>
    <p1510:client id="{3982504B-38EC-48C8-807C-D41DB2223AA6}" v="10" dt="2018-11-23T08:38:46.6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90" autoAdjust="0"/>
    <p:restoredTop sz="80387" autoAdjust="0"/>
  </p:normalViewPr>
  <p:slideViewPr>
    <p:cSldViewPr>
      <p:cViewPr>
        <p:scale>
          <a:sx n="66" d="100"/>
          <a:sy n="66" d="100"/>
        </p:scale>
        <p:origin x="-2934" y="-6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25" d="100"/>
          <a:sy n="125" d="100"/>
        </p:scale>
        <p:origin x="-1690" y="5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dric Dziubanowski" userId="9cf059ebb6151069" providerId="LiveId" clId="{3982504B-38EC-48C8-807C-D41DB2223AA6}"/>
    <pc:docChg chg="custSel addSld delSld modSld sldOrd delSection modSection">
      <pc:chgData name="Cedric Dziubanowski" userId="9cf059ebb6151069" providerId="LiveId" clId="{3982504B-38EC-48C8-807C-D41DB2223AA6}" dt="2018-11-23T08:38:46.638" v="114"/>
      <pc:docMkLst>
        <pc:docMk/>
      </pc:docMkLst>
      <pc:sldChg chg="del ord">
        <pc:chgData name="Cedric Dziubanowski" userId="9cf059ebb6151069" providerId="LiveId" clId="{3982504B-38EC-48C8-807C-D41DB2223AA6}" dt="2018-11-23T08:37:25.955" v="26" actId="2696"/>
        <pc:sldMkLst>
          <pc:docMk/>
          <pc:sldMk cId="2079669863" sldId="256"/>
        </pc:sldMkLst>
      </pc:sldChg>
      <pc:sldChg chg="del">
        <pc:chgData name="Cedric Dziubanowski" userId="9cf059ebb6151069" providerId="LiveId" clId="{3982504B-38EC-48C8-807C-D41DB2223AA6}" dt="2018-11-23T08:37:33.659" v="29" actId="2696"/>
        <pc:sldMkLst>
          <pc:docMk/>
          <pc:sldMk cId="2037660415" sldId="257"/>
        </pc:sldMkLst>
      </pc:sldChg>
      <pc:sldChg chg="del ord">
        <pc:chgData name="Cedric Dziubanowski" userId="9cf059ebb6151069" providerId="LiveId" clId="{3982504B-38EC-48C8-807C-D41DB2223AA6}" dt="2018-11-23T08:37:16.582" v="19" actId="2696"/>
        <pc:sldMkLst>
          <pc:docMk/>
          <pc:sldMk cId="1826490000" sldId="259"/>
        </pc:sldMkLst>
      </pc:sldChg>
      <pc:sldChg chg="del">
        <pc:chgData name="Cedric Dziubanowski" userId="9cf059ebb6151069" providerId="LiveId" clId="{3982504B-38EC-48C8-807C-D41DB2223AA6}" dt="2018-11-23T08:37:20.267" v="24" actId="2696"/>
        <pc:sldMkLst>
          <pc:docMk/>
          <pc:sldMk cId="2849911359" sldId="260"/>
        </pc:sldMkLst>
      </pc:sldChg>
      <pc:sldChg chg="del">
        <pc:chgData name="Cedric Dziubanowski" userId="9cf059ebb6151069" providerId="LiveId" clId="{3982504B-38EC-48C8-807C-D41DB2223AA6}" dt="2018-11-23T08:36:49.198" v="10" actId="2696"/>
        <pc:sldMkLst>
          <pc:docMk/>
          <pc:sldMk cId="3426343099" sldId="265"/>
        </pc:sldMkLst>
      </pc:sldChg>
      <pc:sldChg chg="del">
        <pc:chgData name="Cedric Dziubanowski" userId="9cf059ebb6151069" providerId="LiveId" clId="{3982504B-38EC-48C8-807C-D41DB2223AA6}" dt="2018-11-23T08:37:19.234" v="22" actId="2696"/>
        <pc:sldMkLst>
          <pc:docMk/>
          <pc:sldMk cId="1762370440" sldId="278"/>
        </pc:sldMkLst>
      </pc:sldChg>
      <pc:sldChg chg="del">
        <pc:chgData name="Cedric Dziubanowski" userId="9cf059ebb6151069" providerId="LiveId" clId="{3982504B-38EC-48C8-807C-D41DB2223AA6}" dt="2018-11-23T08:36:40.615" v="0" actId="2696"/>
        <pc:sldMkLst>
          <pc:docMk/>
          <pc:sldMk cId="3020765199" sldId="284"/>
        </pc:sldMkLst>
      </pc:sldChg>
      <pc:sldChg chg="del">
        <pc:chgData name="Cedric Dziubanowski" userId="9cf059ebb6151069" providerId="LiveId" clId="{3982504B-38EC-48C8-807C-D41DB2223AA6}" dt="2018-11-23T08:37:33.690" v="30" actId="2696"/>
        <pc:sldMkLst>
          <pc:docMk/>
          <pc:sldMk cId="2323796774" sldId="286"/>
        </pc:sldMkLst>
      </pc:sldChg>
      <pc:sldChg chg="del">
        <pc:chgData name="Cedric Dziubanowski" userId="9cf059ebb6151069" providerId="LiveId" clId="{3982504B-38EC-48C8-807C-D41DB2223AA6}" dt="2018-11-23T08:37:33.690" v="31" actId="2696"/>
        <pc:sldMkLst>
          <pc:docMk/>
          <pc:sldMk cId="3517307434" sldId="288"/>
        </pc:sldMkLst>
      </pc:sldChg>
      <pc:sldChg chg="del">
        <pc:chgData name="Cedric Dziubanowski" userId="9cf059ebb6151069" providerId="LiveId" clId="{3982504B-38EC-48C8-807C-D41DB2223AA6}" dt="2018-11-23T08:37:33.643" v="28" actId="2696"/>
        <pc:sldMkLst>
          <pc:docMk/>
          <pc:sldMk cId="1356645713" sldId="289"/>
        </pc:sldMkLst>
      </pc:sldChg>
      <pc:sldChg chg="del">
        <pc:chgData name="Cedric Dziubanowski" userId="9cf059ebb6151069" providerId="LiveId" clId="{3982504B-38EC-48C8-807C-D41DB2223AA6}" dt="2018-11-23T08:37:27.513" v="27" actId="2696"/>
        <pc:sldMkLst>
          <pc:docMk/>
          <pc:sldMk cId="3130396398" sldId="290"/>
        </pc:sldMkLst>
      </pc:sldChg>
      <pc:sldChg chg="del">
        <pc:chgData name="Cedric Dziubanowski" userId="9cf059ebb6151069" providerId="LiveId" clId="{3982504B-38EC-48C8-807C-D41DB2223AA6}" dt="2018-11-23T08:37:33.706" v="32" actId="2696"/>
        <pc:sldMkLst>
          <pc:docMk/>
          <pc:sldMk cId="2040930564" sldId="291"/>
        </pc:sldMkLst>
      </pc:sldChg>
      <pc:sldChg chg="addSp delSp modSp">
        <pc:chgData name="Cedric Dziubanowski" userId="9cf059ebb6151069" providerId="LiveId" clId="{3982504B-38EC-48C8-807C-D41DB2223AA6}" dt="2018-11-23T08:37:42.551" v="34"/>
        <pc:sldMkLst>
          <pc:docMk/>
          <pc:sldMk cId="2286743739" sldId="292"/>
        </pc:sldMkLst>
        <pc:spChg chg="add del mod">
          <ac:chgData name="Cedric Dziubanowski" userId="9cf059ebb6151069" providerId="LiveId" clId="{3982504B-38EC-48C8-807C-D41DB2223AA6}" dt="2018-11-23T08:37:42.551" v="34"/>
          <ac:spMkLst>
            <pc:docMk/>
            <pc:sldMk cId="2286743739" sldId="292"/>
            <ac:spMk id="2" creationId="{EC34AB66-CC79-44AD-BB49-CAEA0A49A272}"/>
          </ac:spMkLst>
        </pc:spChg>
        <pc:spChg chg="add del mod">
          <ac:chgData name="Cedric Dziubanowski" userId="9cf059ebb6151069" providerId="LiveId" clId="{3982504B-38EC-48C8-807C-D41DB2223AA6}" dt="2018-11-23T08:37:42.551" v="34"/>
          <ac:spMkLst>
            <pc:docMk/>
            <pc:sldMk cId="2286743739" sldId="292"/>
            <ac:spMk id="3" creationId="{721ADC56-B9F2-4BC1-AAC1-BDEFBF77C14D}"/>
          </ac:spMkLst>
        </pc:spChg>
        <pc:spChg chg="add mod">
          <ac:chgData name="Cedric Dziubanowski" userId="9cf059ebb6151069" providerId="LiveId" clId="{3982504B-38EC-48C8-807C-D41DB2223AA6}" dt="2018-11-23T08:37:42.551" v="34"/>
          <ac:spMkLst>
            <pc:docMk/>
            <pc:sldMk cId="2286743739" sldId="292"/>
            <ac:spMk id="5" creationId="{03D6C91F-1A33-4568-82BF-29DCFC13E40E}"/>
          </ac:spMkLst>
        </pc:spChg>
        <pc:spChg chg="del mod">
          <ac:chgData name="Cedric Dziubanowski" userId="9cf059ebb6151069" providerId="LiveId" clId="{3982504B-38EC-48C8-807C-D41DB2223AA6}" dt="2018-11-23T08:37:42.551" v="34"/>
          <ac:spMkLst>
            <pc:docMk/>
            <pc:sldMk cId="2286743739" sldId="292"/>
            <ac:spMk id="6" creationId="{3C90F09D-D6DD-4F94-82FB-1C2DA69820E5}"/>
          </ac:spMkLst>
        </pc:spChg>
      </pc:sldChg>
      <pc:sldChg chg="del">
        <pc:chgData name="Cedric Dziubanowski" userId="9cf059ebb6151069" providerId="LiveId" clId="{3982504B-38EC-48C8-807C-D41DB2223AA6}" dt="2018-11-23T08:36:54.626" v="14" actId="2696"/>
        <pc:sldMkLst>
          <pc:docMk/>
          <pc:sldMk cId="3824909230" sldId="293"/>
        </pc:sldMkLst>
      </pc:sldChg>
      <pc:sldChg chg="del">
        <pc:chgData name="Cedric Dziubanowski" userId="9cf059ebb6151069" providerId="LiveId" clId="{3982504B-38EC-48C8-807C-D41DB2223AA6}" dt="2018-11-23T08:36:51.942" v="13" actId="2696"/>
        <pc:sldMkLst>
          <pc:docMk/>
          <pc:sldMk cId="1500143924" sldId="294"/>
        </pc:sldMkLst>
      </pc:sldChg>
      <pc:sldChg chg="del">
        <pc:chgData name="Cedric Dziubanowski" userId="9cf059ebb6151069" providerId="LiveId" clId="{3982504B-38EC-48C8-807C-D41DB2223AA6}" dt="2018-11-23T08:36:51.218" v="12" actId="2696"/>
        <pc:sldMkLst>
          <pc:docMk/>
          <pc:sldMk cId="25398964" sldId="295"/>
        </pc:sldMkLst>
      </pc:sldChg>
      <pc:sldChg chg="del">
        <pc:chgData name="Cedric Dziubanowski" userId="9cf059ebb6151069" providerId="LiveId" clId="{3982504B-38EC-48C8-807C-D41DB2223AA6}" dt="2018-11-23T08:36:50.571" v="11" actId="2696"/>
        <pc:sldMkLst>
          <pc:docMk/>
          <pc:sldMk cId="276203447" sldId="296"/>
        </pc:sldMkLst>
      </pc:sldChg>
      <pc:sldChg chg="del">
        <pc:chgData name="Cedric Dziubanowski" userId="9cf059ebb6151069" providerId="LiveId" clId="{3982504B-38EC-48C8-807C-D41DB2223AA6}" dt="2018-11-23T08:36:48.518" v="9" actId="2696"/>
        <pc:sldMkLst>
          <pc:docMk/>
          <pc:sldMk cId="4089430509" sldId="297"/>
        </pc:sldMkLst>
      </pc:sldChg>
      <pc:sldChg chg="del">
        <pc:chgData name="Cedric Dziubanowski" userId="9cf059ebb6151069" providerId="LiveId" clId="{3982504B-38EC-48C8-807C-D41DB2223AA6}" dt="2018-11-23T08:36:47.895" v="8" actId="2696"/>
        <pc:sldMkLst>
          <pc:docMk/>
          <pc:sldMk cId="774718328" sldId="298"/>
        </pc:sldMkLst>
      </pc:sldChg>
      <pc:sldChg chg="del">
        <pc:chgData name="Cedric Dziubanowski" userId="9cf059ebb6151069" providerId="LiveId" clId="{3982504B-38EC-48C8-807C-D41DB2223AA6}" dt="2018-11-23T08:36:47.209" v="7" actId="2696"/>
        <pc:sldMkLst>
          <pc:docMk/>
          <pc:sldMk cId="1391713304" sldId="299"/>
        </pc:sldMkLst>
      </pc:sldChg>
      <pc:sldChg chg="del">
        <pc:chgData name="Cedric Dziubanowski" userId="9cf059ebb6151069" providerId="LiveId" clId="{3982504B-38EC-48C8-807C-D41DB2223AA6}" dt="2018-11-23T08:36:46.507" v="6" actId="2696"/>
        <pc:sldMkLst>
          <pc:docMk/>
          <pc:sldMk cId="3129269441" sldId="300"/>
        </pc:sldMkLst>
      </pc:sldChg>
      <pc:sldChg chg="del">
        <pc:chgData name="Cedric Dziubanowski" userId="9cf059ebb6151069" providerId="LiveId" clId="{3982504B-38EC-48C8-807C-D41DB2223AA6}" dt="2018-11-23T08:36:45.806" v="5" actId="2696"/>
        <pc:sldMkLst>
          <pc:docMk/>
          <pc:sldMk cId="2600989956" sldId="301"/>
        </pc:sldMkLst>
      </pc:sldChg>
      <pc:sldChg chg="del">
        <pc:chgData name="Cedric Dziubanowski" userId="9cf059ebb6151069" providerId="LiveId" clId="{3982504B-38EC-48C8-807C-D41DB2223AA6}" dt="2018-11-23T08:36:45.057" v="4" actId="2696"/>
        <pc:sldMkLst>
          <pc:docMk/>
          <pc:sldMk cId="4088797310" sldId="302"/>
        </pc:sldMkLst>
      </pc:sldChg>
      <pc:sldChg chg="del">
        <pc:chgData name="Cedric Dziubanowski" userId="9cf059ebb6151069" providerId="LiveId" clId="{3982504B-38EC-48C8-807C-D41DB2223AA6}" dt="2018-11-23T08:36:44.302" v="3" actId="2696"/>
        <pc:sldMkLst>
          <pc:docMk/>
          <pc:sldMk cId="4273812589" sldId="303"/>
        </pc:sldMkLst>
      </pc:sldChg>
      <pc:sldChg chg="del">
        <pc:chgData name="Cedric Dziubanowski" userId="9cf059ebb6151069" providerId="LiveId" clId="{3982504B-38EC-48C8-807C-D41DB2223AA6}" dt="2018-11-23T08:36:43.537" v="2" actId="2696"/>
        <pc:sldMkLst>
          <pc:docMk/>
          <pc:sldMk cId="3528747304" sldId="304"/>
        </pc:sldMkLst>
      </pc:sldChg>
      <pc:sldChg chg="del">
        <pc:chgData name="Cedric Dziubanowski" userId="9cf059ebb6151069" providerId="LiveId" clId="{3982504B-38EC-48C8-807C-D41DB2223AA6}" dt="2018-11-23T08:36:41.912" v="1" actId="2696"/>
        <pc:sldMkLst>
          <pc:docMk/>
          <pc:sldMk cId="3742450266" sldId="305"/>
        </pc:sldMkLst>
      </pc:sldChg>
      <pc:sldChg chg="del">
        <pc:chgData name="Cedric Dziubanowski" userId="9cf059ebb6151069" providerId="LiveId" clId="{3982504B-38EC-48C8-807C-D41DB2223AA6}" dt="2018-11-23T08:37:18.184" v="20" actId="2696"/>
        <pc:sldMkLst>
          <pc:docMk/>
          <pc:sldMk cId="703750800" sldId="307"/>
        </pc:sldMkLst>
      </pc:sldChg>
      <pc:sldChg chg="addSp delSp modSp add">
        <pc:chgData name="Cedric Dziubanowski" userId="9cf059ebb6151069" providerId="LiveId" clId="{3982504B-38EC-48C8-807C-D41DB2223AA6}" dt="2018-11-23T08:38:13.396" v="93" actId="20577"/>
        <pc:sldMkLst>
          <pc:docMk/>
          <pc:sldMk cId="579498842" sldId="308"/>
        </pc:sldMkLst>
        <pc:spChg chg="del">
          <ac:chgData name="Cedric Dziubanowski" userId="9cf059ebb6151069" providerId="LiveId" clId="{3982504B-38EC-48C8-807C-D41DB2223AA6}" dt="2018-11-23T08:37:49.230" v="35"/>
          <ac:spMkLst>
            <pc:docMk/>
            <pc:sldMk cId="579498842" sldId="308"/>
            <ac:spMk id="2" creationId="{C4799604-8E77-4858-83C0-07B5EA9ACD51}"/>
          </ac:spMkLst>
        </pc:spChg>
        <pc:spChg chg="del">
          <ac:chgData name="Cedric Dziubanowski" userId="9cf059ebb6151069" providerId="LiveId" clId="{3982504B-38EC-48C8-807C-D41DB2223AA6}" dt="2018-11-23T08:37:49.230" v="35"/>
          <ac:spMkLst>
            <pc:docMk/>
            <pc:sldMk cId="579498842" sldId="308"/>
            <ac:spMk id="3" creationId="{EA7816EF-FD5B-4A85-9DEB-FCF78B8CF256}"/>
          </ac:spMkLst>
        </pc:spChg>
        <pc:spChg chg="add mod">
          <ac:chgData name="Cedric Dziubanowski" userId="9cf059ebb6151069" providerId="LiveId" clId="{3982504B-38EC-48C8-807C-D41DB2223AA6}" dt="2018-11-23T08:37:56.800" v="55" actId="20577"/>
          <ac:spMkLst>
            <pc:docMk/>
            <pc:sldMk cId="579498842" sldId="308"/>
            <ac:spMk id="5" creationId="{0ED1DED4-C332-4093-8D24-DC488EB89415}"/>
          </ac:spMkLst>
        </pc:spChg>
        <pc:spChg chg="add mod">
          <ac:chgData name="Cedric Dziubanowski" userId="9cf059ebb6151069" providerId="LiveId" clId="{3982504B-38EC-48C8-807C-D41DB2223AA6}" dt="2018-11-23T08:38:13.396" v="93" actId="20577"/>
          <ac:spMkLst>
            <pc:docMk/>
            <pc:sldMk cId="579498842" sldId="308"/>
            <ac:spMk id="6" creationId="{212D4207-B0D2-4BC5-B8DC-1699A0567397}"/>
          </ac:spMkLst>
        </pc:spChg>
      </pc:sldChg>
      <pc:sldChg chg="modSp add">
        <pc:chgData name="Cedric Dziubanowski" userId="9cf059ebb6151069" providerId="LiveId" clId="{3982504B-38EC-48C8-807C-D41DB2223AA6}" dt="2018-11-23T08:38:20.896" v="105" actId="20577"/>
        <pc:sldMkLst>
          <pc:docMk/>
          <pc:sldMk cId="1876533836" sldId="309"/>
        </pc:sldMkLst>
        <pc:spChg chg="mod">
          <ac:chgData name="Cedric Dziubanowski" userId="9cf059ebb6151069" providerId="LiveId" clId="{3982504B-38EC-48C8-807C-D41DB2223AA6}" dt="2018-11-23T08:38:18.407" v="98" actId="20577"/>
          <ac:spMkLst>
            <pc:docMk/>
            <pc:sldMk cId="1876533836" sldId="309"/>
            <ac:spMk id="2" creationId="{F02C5B8D-7F1C-4E01-9F18-BF11EEE7206F}"/>
          </ac:spMkLst>
        </pc:spChg>
        <pc:spChg chg="mod">
          <ac:chgData name="Cedric Dziubanowski" userId="9cf059ebb6151069" providerId="LiveId" clId="{3982504B-38EC-48C8-807C-D41DB2223AA6}" dt="2018-11-23T08:38:20.896" v="105" actId="20577"/>
          <ac:spMkLst>
            <pc:docMk/>
            <pc:sldMk cId="1876533836" sldId="309"/>
            <ac:spMk id="3" creationId="{A0FF99E3-87E5-4E2B-ADE9-4A78AA49A21B}"/>
          </ac:spMkLst>
        </pc:spChg>
      </pc:sldChg>
      <pc:sldChg chg="addSp delSp modSp add">
        <pc:chgData name="Cedric Dziubanowski" userId="9cf059ebb6151069" providerId="LiveId" clId="{3982504B-38EC-48C8-807C-D41DB2223AA6}" dt="2018-11-23T08:38:33.256" v="112" actId="20577"/>
        <pc:sldMkLst>
          <pc:docMk/>
          <pc:sldMk cId="819488182" sldId="310"/>
        </pc:sldMkLst>
        <pc:spChg chg="del">
          <ac:chgData name="Cedric Dziubanowski" userId="9cf059ebb6151069" providerId="LiveId" clId="{3982504B-38EC-48C8-807C-D41DB2223AA6}" dt="2018-11-23T08:38:30.695" v="107"/>
          <ac:spMkLst>
            <pc:docMk/>
            <pc:sldMk cId="819488182" sldId="310"/>
            <ac:spMk id="2" creationId="{907D82CE-5CB8-464E-8BEF-7666217651A3}"/>
          </ac:spMkLst>
        </pc:spChg>
        <pc:spChg chg="del">
          <ac:chgData name="Cedric Dziubanowski" userId="9cf059ebb6151069" providerId="LiveId" clId="{3982504B-38EC-48C8-807C-D41DB2223AA6}" dt="2018-11-23T08:38:30.695" v="107"/>
          <ac:spMkLst>
            <pc:docMk/>
            <pc:sldMk cId="819488182" sldId="310"/>
            <ac:spMk id="3" creationId="{8AE0CCFD-045C-4693-BBEB-77FCB95178D0}"/>
          </ac:spMkLst>
        </pc:spChg>
        <pc:spChg chg="add mod">
          <ac:chgData name="Cedric Dziubanowski" userId="9cf059ebb6151069" providerId="LiveId" clId="{3982504B-38EC-48C8-807C-D41DB2223AA6}" dt="2018-11-23T08:38:33.256" v="112" actId="20577"/>
          <ac:spMkLst>
            <pc:docMk/>
            <pc:sldMk cId="819488182" sldId="310"/>
            <ac:spMk id="5" creationId="{4D22590C-223A-4530-96F3-4DECC34A0DFF}"/>
          </ac:spMkLst>
        </pc:spChg>
      </pc:sldChg>
      <pc:sldChg chg="delSp add">
        <pc:chgData name="Cedric Dziubanowski" userId="9cf059ebb6151069" providerId="LiveId" clId="{3982504B-38EC-48C8-807C-D41DB2223AA6}" dt="2018-11-23T08:38:46.638" v="114"/>
        <pc:sldMkLst>
          <pc:docMk/>
          <pc:sldMk cId="1253237117" sldId="311"/>
        </pc:sldMkLst>
        <pc:spChg chg="del">
          <ac:chgData name="Cedric Dziubanowski" userId="9cf059ebb6151069" providerId="LiveId" clId="{3982504B-38EC-48C8-807C-D41DB2223AA6}" dt="2018-11-23T08:38:46.638" v="114"/>
          <ac:spMkLst>
            <pc:docMk/>
            <pc:sldMk cId="1253237117" sldId="311"/>
            <ac:spMk id="2" creationId="{1F21B654-6F7B-42E2-AF77-2FF56DF282BE}"/>
          </ac:spMkLst>
        </pc:spChg>
        <pc:spChg chg="del">
          <ac:chgData name="Cedric Dziubanowski" userId="9cf059ebb6151069" providerId="LiveId" clId="{3982504B-38EC-48C8-807C-D41DB2223AA6}" dt="2018-11-23T08:38:46.638" v="114"/>
          <ac:spMkLst>
            <pc:docMk/>
            <pc:sldMk cId="1253237117" sldId="311"/>
            <ac:spMk id="3" creationId="{BC9F3456-999D-4B68-8C12-36E390F18277}"/>
          </ac:spMkLst>
        </pc:spChg>
      </pc:sldChg>
      <pc:sldMasterChg chg="delSldLayout">
        <pc:chgData name="Cedric Dziubanowski" userId="9cf059ebb6151069" providerId="LiveId" clId="{3982504B-38EC-48C8-807C-D41DB2223AA6}" dt="2018-11-23T08:37:19.234" v="23" actId="2696"/>
        <pc:sldMasterMkLst>
          <pc:docMk/>
          <pc:sldMasterMk cId="2440612285" sldId="2147483648"/>
        </pc:sldMasterMkLst>
        <pc:sldLayoutChg chg="del">
          <pc:chgData name="Cedric Dziubanowski" userId="9cf059ebb6151069" providerId="LiveId" clId="{3982504B-38EC-48C8-807C-D41DB2223AA6}" dt="2018-11-23T08:37:18.184" v="21" actId="2696"/>
          <pc:sldLayoutMkLst>
            <pc:docMk/>
            <pc:sldMasterMk cId="2440612285" sldId="2147483648"/>
            <pc:sldLayoutMk cId="3680643762" sldId="2147483657"/>
          </pc:sldLayoutMkLst>
        </pc:sldLayoutChg>
        <pc:sldLayoutChg chg="del">
          <pc:chgData name="Cedric Dziubanowski" userId="9cf059ebb6151069" providerId="LiveId" clId="{3982504B-38EC-48C8-807C-D41DB2223AA6}" dt="2018-11-23T08:37:19.234" v="23" actId="2696"/>
          <pc:sldLayoutMkLst>
            <pc:docMk/>
            <pc:sldMasterMk cId="2440612285" sldId="2147483648"/>
            <pc:sldLayoutMk cId="3383062597"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1731"/>
          </a:xfrm>
          <a:prstGeom prst="rect">
            <a:avLst/>
          </a:prstGeom>
        </p:spPr>
        <p:txBody>
          <a:bodyPr vert="horz" lIns="99040" tIns="49520" rIns="99040" bIns="49520"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4" cy="511731"/>
          </a:xfrm>
          <a:prstGeom prst="rect">
            <a:avLst/>
          </a:prstGeom>
        </p:spPr>
        <p:txBody>
          <a:bodyPr vert="horz" lIns="99040" tIns="49520" rIns="99040" bIns="49520" rtlCol="0"/>
          <a:lstStyle>
            <a:lvl1pPr algn="r">
              <a:defRPr sz="1300"/>
            </a:lvl1pPr>
          </a:lstStyle>
          <a:p>
            <a:fld id="{D5A07A65-8256-4816-8705-B7B828CD47B4}" type="datetimeFigureOut">
              <a:rPr lang="fr-FR" smtClean="0"/>
              <a:pPr/>
              <a:t>21/01/2019</a:t>
            </a:fld>
            <a:endParaRPr lang="fr-FR"/>
          </a:p>
        </p:txBody>
      </p:sp>
      <p:sp>
        <p:nvSpPr>
          <p:cNvPr id="4" name="Espace réservé du pied de page 3"/>
          <p:cNvSpPr>
            <a:spLocks noGrp="1"/>
          </p:cNvSpPr>
          <p:nvPr>
            <p:ph type="ftr" sz="quarter" idx="2"/>
          </p:nvPr>
        </p:nvSpPr>
        <p:spPr>
          <a:xfrm>
            <a:off x="0" y="9721106"/>
            <a:ext cx="3076364" cy="511731"/>
          </a:xfrm>
          <a:prstGeom prst="rect">
            <a:avLst/>
          </a:prstGeom>
        </p:spPr>
        <p:txBody>
          <a:bodyPr vert="horz" lIns="99040" tIns="49520" rIns="99040" bIns="49520"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4" cy="511731"/>
          </a:xfrm>
          <a:prstGeom prst="rect">
            <a:avLst/>
          </a:prstGeom>
        </p:spPr>
        <p:txBody>
          <a:bodyPr vert="horz" lIns="99040" tIns="49520" rIns="99040" bIns="49520" rtlCol="0" anchor="b"/>
          <a:lstStyle>
            <a:lvl1pPr algn="r">
              <a:defRPr sz="1300"/>
            </a:lvl1pPr>
          </a:lstStyle>
          <a:p>
            <a:fld id="{B60EA6DC-4BFB-42E4-8A9F-CFB4A8BC3CDE}"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3509"/>
          </a:xfrm>
          <a:prstGeom prst="rect">
            <a:avLst/>
          </a:prstGeom>
        </p:spPr>
        <p:txBody>
          <a:bodyPr vert="horz" lIns="99040" tIns="49520" rIns="99040" bIns="49520" rtlCol="0"/>
          <a:lstStyle>
            <a:lvl1pPr algn="l">
              <a:defRPr sz="1300"/>
            </a:lvl1pPr>
          </a:lstStyle>
          <a:p>
            <a:endParaRPr lang="fr-FR"/>
          </a:p>
        </p:txBody>
      </p:sp>
      <p:sp>
        <p:nvSpPr>
          <p:cNvPr id="3" name="Espace réservé de la date 2"/>
          <p:cNvSpPr>
            <a:spLocks noGrp="1"/>
          </p:cNvSpPr>
          <p:nvPr>
            <p:ph type="dt" idx="1"/>
          </p:nvPr>
        </p:nvSpPr>
        <p:spPr>
          <a:xfrm>
            <a:off x="4021294" y="0"/>
            <a:ext cx="3076364" cy="513509"/>
          </a:xfrm>
          <a:prstGeom prst="rect">
            <a:avLst/>
          </a:prstGeom>
        </p:spPr>
        <p:txBody>
          <a:bodyPr vert="horz" lIns="99040" tIns="49520" rIns="99040" bIns="49520" rtlCol="0"/>
          <a:lstStyle>
            <a:lvl1pPr algn="r">
              <a:defRPr sz="1300"/>
            </a:lvl1pPr>
          </a:lstStyle>
          <a:p>
            <a:fld id="{97C6CE23-0281-48E3-8F23-C13186062654}" type="datetimeFigureOut">
              <a:rPr lang="fr-FR" smtClean="0"/>
              <a:pPr/>
              <a:t>21/01/2019</a:t>
            </a:fld>
            <a:endParaRPr lang="fr-FR"/>
          </a:p>
        </p:txBody>
      </p:sp>
      <p:sp>
        <p:nvSpPr>
          <p:cNvPr id="4" name="Espace réservé de l'image des diapositives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9040" tIns="49520" rIns="99040" bIns="49520" rtlCol="0" anchor="ctr"/>
          <a:lstStyle/>
          <a:p>
            <a:endParaRPr lang="fr-FR"/>
          </a:p>
        </p:txBody>
      </p:sp>
      <p:sp>
        <p:nvSpPr>
          <p:cNvPr id="5" name="Espace réservé des notes 4"/>
          <p:cNvSpPr>
            <a:spLocks noGrp="1"/>
          </p:cNvSpPr>
          <p:nvPr>
            <p:ph type="body" sz="quarter" idx="3"/>
          </p:nvPr>
        </p:nvSpPr>
        <p:spPr>
          <a:xfrm>
            <a:off x="709931" y="4925408"/>
            <a:ext cx="5679440" cy="4029879"/>
          </a:xfrm>
          <a:prstGeom prst="rect">
            <a:avLst/>
          </a:prstGeom>
        </p:spPr>
        <p:txBody>
          <a:bodyPr vert="horz" lIns="99040" tIns="49520" rIns="99040" bIns="495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4" cy="513506"/>
          </a:xfrm>
          <a:prstGeom prst="rect">
            <a:avLst/>
          </a:prstGeom>
        </p:spPr>
        <p:txBody>
          <a:bodyPr vert="horz" lIns="99040" tIns="49520" rIns="99040" bIns="4952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4" cy="513506"/>
          </a:xfrm>
          <a:prstGeom prst="rect">
            <a:avLst/>
          </a:prstGeom>
        </p:spPr>
        <p:txBody>
          <a:bodyPr vert="horz" lIns="99040" tIns="49520" rIns="99040" bIns="49520" rtlCol="0" anchor="b"/>
          <a:lstStyle>
            <a:lvl1pPr algn="r">
              <a:defRPr sz="1300"/>
            </a:lvl1pPr>
          </a:lstStyle>
          <a:p>
            <a:fld id="{953858B2-BE96-4C1C-AE19-6172446B746C}" type="slidenum">
              <a:rPr lang="fr-FR" smtClean="0"/>
              <a:pPr/>
              <a:t>‹N°›</a:t>
            </a:fld>
            <a:endParaRPr lang="fr-FR"/>
          </a:p>
        </p:txBody>
      </p:sp>
    </p:spTree>
    <p:extLst>
      <p:ext uri="{BB962C8B-B14F-4D97-AF65-F5344CB8AC3E}">
        <p14:creationId xmlns:p14="http://schemas.microsoft.com/office/powerpoint/2010/main" xmlns="" val="343124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eelconstruction.info/Cost_planning_through_design_stages" TargetMode="External"/><Relationship Id="rId7" Type="http://schemas.openxmlformats.org/officeDocument/2006/relationships/hyperlink" Target="https://www.steelconstruction.info/Healthcare_building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steelconstruction.info/Education_buildings" TargetMode="External"/><Relationship Id="rId5" Type="http://schemas.openxmlformats.org/officeDocument/2006/relationships/hyperlink" Target="https://www.steelconstruction.info/Structural_fire_engineering" TargetMode="External"/><Relationship Id="rId4" Type="http://schemas.openxmlformats.org/officeDocument/2006/relationships/hyperlink" Target="https://www.steelconstruction.info/Life_cycle_assessment_and_embodied_carb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etrc.org/trc" TargetMode="External"/><Relationship Id="rId7" Type="http://schemas.openxmlformats.org/officeDocument/2006/relationships/hyperlink" Target="http://www.kcl.ac.uk/index.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njchamber.com/foundation.asp" TargetMode="External"/><Relationship Id="rId5" Type="http://schemas.openxmlformats.org/officeDocument/2006/relationships/hyperlink" Target="http://www.engineering.columbia.edu/" TargetMode="External"/><Relationship Id="rId4" Type="http://schemas.openxmlformats.org/officeDocument/2006/relationships/hyperlink" Target="http://www.myscience.com.a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est dans le titre : il s’agit d’enseignement professionnel, réalisé en anglais et avec plusieurs enseignants en tandem.</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 points de vocabulaire sur des notions</a:t>
            </a:r>
            <a:r>
              <a:rPr lang="fr-FR" baseline="0" dirty="0" smtClean="0"/>
              <a:t> concrètes et en contexte. Donc des activités langagières et professionnelles.</a:t>
            </a:r>
          </a:p>
          <a:p>
            <a:endParaRPr lang="fr-FR" baseline="0" dirty="0" smtClean="0"/>
          </a:p>
          <a:p>
            <a:r>
              <a:rPr lang="fr-FR" baseline="0" dirty="0" smtClean="0"/>
              <a:t>Certains des modules et des guides du </a:t>
            </a:r>
            <a:r>
              <a:rPr lang="fr-FR" baseline="0" dirty="0" err="1" smtClean="0"/>
              <a:t>Skills</a:t>
            </a:r>
            <a:r>
              <a:rPr lang="fr-FR" baseline="0" dirty="0" smtClean="0"/>
              <a:t> Project sont accessibles depuis le site du CTIM ; et l’ensemble de ces documents est dans les cahiers de l’APK.</a:t>
            </a:r>
          </a:p>
          <a:p>
            <a:endParaRPr lang="fr-FR" baseline="0" dirty="0" smtClean="0"/>
          </a:p>
          <a:p>
            <a:r>
              <a:rPr lang="fr-FR" baseline="0" dirty="0" smtClean="0"/>
              <a:t>Le </a:t>
            </a:r>
            <a:r>
              <a:rPr lang="fr-FR" baseline="0" dirty="0" err="1" smtClean="0"/>
              <a:t>Lexicon</a:t>
            </a:r>
            <a:r>
              <a:rPr lang="fr-FR" baseline="0" dirty="0" smtClean="0"/>
              <a:t> est dans les cahiers de l’APK.</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Extension du vocabulaire</a:t>
            </a:r>
            <a:r>
              <a:rPr lang="fr-FR" baseline="0" dirty="0" smtClean="0"/>
              <a:t> à l’étude et à l’analyse du fonctionnement des éléments d’un ouvrage. Y-compris les paramètres de calcul de validation de la conformité aux EuroCodes.</a:t>
            </a:r>
          </a:p>
          <a:p>
            <a:endParaRPr lang="fr-FR" baseline="0" dirty="0" smtClean="0"/>
          </a:p>
          <a:p>
            <a:r>
              <a:rPr lang="fr-FR" baseline="0" dirty="0" smtClean="0"/>
              <a:t>Ici le module </a:t>
            </a:r>
            <a:r>
              <a:rPr lang="fr-FR" baseline="0" dirty="0" err="1" smtClean="0"/>
              <a:t>Skills</a:t>
            </a:r>
            <a:r>
              <a:rPr lang="fr-FR" baseline="0" dirty="0" smtClean="0"/>
              <a:t> Project traite du lien entre la densité du contreventement de versant et les longueurs de flambement des traverses.</a:t>
            </a:r>
          </a:p>
          <a:p>
            <a:endParaRPr lang="fr-FR" baseline="0" dirty="0" smtClean="0"/>
          </a:p>
          <a:p>
            <a:r>
              <a:rPr lang="fr-FR" baseline="0" dirty="0" smtClean="0"/>
              <a:t>Beaucoup de matériel disponible dans </a:t>
            </a:r>
            <a:r>
              <a:rPr lang="fr-FR" baseline="0" dirty="0" err="1" smtClean="0"/>
              <a:t>Skills</a:t>
            </a:r>
            <a:r>
              <a:rPr lang="fr-FR" baseline="0" dirty="0" smtClean="0"/>
              <a:t> et dans le programme </a:t>
            </a:r>
            <a:r>
              <a:rPr lang="fr-FR" baseline="0" dirty="0" err="1" smtClean="0"/>
              <a:t>Esdep</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wiki écrit par des spécialistes</a:t>
            </a:r>
            <a:r>
              <a:rPr lang="fr-FR" baseline="0" dirty="0" smtClean="0"/>
              <a:t> et </a:t>
            </a:r>
            <a:r>
              <a:rPr lang="fr-FR" dirty="0" smtClean="0"/>
              <a:t>donnant</a:t>
            </a:r>
            <a:r>
              <a:rPr lang="fr-FR" baseline="0" dirty="0" smtClean="0"/>
              <a:t> un panorama de la construction acier en Grande-Bretagne. Une culture très ancienne en charpente métallique et possiblement différente de la culture française.</a:t>
            </a:r>
          </a:p>
          <a:p>
            <a:endParaRPr lang="fr-FR" baseline="0" dirty="0" smtClean="0"/>
          </a:p>
          <a:p>
            <a:r>
              <a:rPr lang="fr-FR" baseline="0" dirty="0" smtClean="0"/>
              <a:t>About :</a:t>
            </a:r>
          </a:p>
          <a:p>
            <a:r>
              <a:rPr lang="fr-FR" baseline="0" dirty="0" smtClean="0"/>
              <a:t>« </a:t>
            </a:r>
            <a:r>
              <a:rPr lang="en-US" dirty="0" smtClean="0"/>
              <a:t>SteelConstruction.info is the free encyclopedia for UK steel construction. This website is being actively maintained and developed by BCSA, Steel for Life and the SCI acting in partnership. It draws together a wealth of information and advice available from the steel construction sector and presents it in a simple to use, searchable, and familiar </a:t>
            </a:r>
            <a:r>
              <a:rPr lang="en-US" dirty="0" err="1" smtClean="0"/>
              <a:t>wikipedia</a:t>
            </a:r>
            <a:r>
              <a:rPr lang="en-US" dirty="0" smtClean="0"/>
              <a:t> format that hopefully appeals to a broad range of construction professionals. </a:t>
            </a:r>
          </a:p>
          <a:p>
            <a:r>
              <a:rPr lang="en-US" dirty="0" smtClean="0"/>
              <a:t>At the heart of the new site are over one hundred interlinked articles written by industry experts and external consultants on topics as diverse as </a:t>
            </a:r>
            <a:r>
              <a:rPr lang="en-US" dirty="0" smtClean="0">
                <a:hlinkClick r:id="rId3" tooltip="Cost planning through design stages"/>
              </a:rPr>
              <a:t>cost planning</a:t>
            </a:r>
            <a:r>
              <a:rPr lang="en-US" dirty="0" smtClean="0"/>
              <a:t>, </a:t>
            </a:r>
            <a:r>
              <a:rPr lang="en-US" dirty="0" smtClean="0">
                <a:hlinkClick r:id="rId4" tooltip="Life cycle assessment and embodied carbon"/>
              </a:rPr>
              <a:t>life cycle assessment</a:t>
            </a:r>
            <a:r>
              <a:rPr lang="en-US" dirty="0" smtClean="0"/>
              <a:t>, </a:t>
            </a:r>
            <a:r>
              <a:rPr lang="en-US" dirty="0" smtClean="0">
                <a:hlinkClick r:id="rId5" tooltip="Structural fire engineering"/>
              </a:rPr>
              <a:t>fire engineering</a:t>
            </a:r>
            <a:r>
              <a:rPr lang="en-US" dirty="0" smtClean="0"/>
              <a:t> and the key issues involved in the design of </a:t>
            </a:r>
            <a:r>
              <a:rPr lang="en-US" dirty="0" smtClean="0">
                <a:hlinkClick r:id="rId6" tooltip="Education buildings"/>
              </a:rPr>
              <a:t>schools</a:t>
            </a:r>
            <a:r>
              <a:rPr lang="en-US" dirty="0" smtClean="0"/>
              <a:t> and </a:t>
            </a:r>
            <a:r>
              <a:rPr lang="en-US" dirty="0" smtClean="0">
                <a:hlinkClick r:id="rId7" tooltip="Healthcare buildings"/>
              </a:rPr>
              <a:t>hospitals</a:t>
            </a:r>
            <a:r>
              <a:rPr lang="en-US" dirty="0" smtClean="0"/>
              <a:t>. These articles, which are all freely downloadable in PDF format, act a roadmap to further information through multiple links to detailed resources available from the partners as well as other external sources.</a:t>
            </a:r>
            <a:r>
              <a:rPr lang="en-US" baseline="0" dirty="0" smtClean="0"/>
              <a:t>”</a:t>
            </a:r>
            <a:endParaRPr lang="en-US" dirty="0" smtClean="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t>
            </a:r>
            <a:r>
              <a:rPr lang="fr-FR" dirty="0" err="1" smtClean="0"/>
              <a:t>Esdep</a:t>
            </a:r>
            <a:r>
              <a:rPr lang="fr-FR" dirty="0" smtClean="0"/>
              <a:t> est</a:t>
            </a:r>
            <a:r>
              <a:rPr lang="fr-FR" baseline="0" dirty="0" smtClean="0"/>
              <a:t> le « Programme européen pour l’enseignement de la construction acier ». Des leçons – mais aussi des films - produites par une centaine de spécialistes  sur tous les points de notre domaine professionnel (historique, conception, réalisation). Et certaines sont traduite en français.</a:t>
            </a:r>
          </a:p>
          <a:p>
            <a:endParaRPr lang="fr-FR" baseline="0" dirty="0" smtClean="0"/>
          </a:p>
          <a:p>
            <a:r>
              <a:rPr lang="fr-FR" baseline="0" dirty="0" smtClean="0"/>
              <a:t>Ici les débuts de l’histoire de la construction acier en Grande-Bretagne…</a:t>
            </a:r>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et ici la prise</a:t>
            </a:r>
            <a:r>
              <a:rPr lang="fr-FR" baseline="0" dirty="0" smtClean="0"/>
              <a:t> en compte forfaitaire des excentrements dans les attaches  boulonnées des cornières.</a:t>
            </a:r>
          </a:p>
          <a:p>
            <a:endParaRPr lang="fr-FR" baseline="0" dirty="0" smtClean="0"/>
          </a:p>
          <a:p>
            <a:r>
              <a:rPr lang="fr-FR" baseline="0" dirty="0" smtClean="0"/>
              <a:t>Dans le même ordre d’idée on pourrait utiliser ponctuellement des extraits de la version en anglais des EuroCodes.</a:t>
            </a:r>
          </a:p>
          <a:p>
            <a:endParaRPr lang="fr-FR" baseline="0" dirty="0" smtClean="0"/>
          </a:p>
          <a:p>
            <a:r>
              <a:rPr lang="fr-FR" baseline="0" dirty="0" smtClean="0"/>
              <a:t>Cette leçon </a:t>
            </a:r>
            <a:r>
              <a:rPr lang="fr-FR" baseline="0" dirty="0" err="1" smtClean="0"/>
              <a:t>Esdep</a:t>
            </a:r>
            <a:r>
              <a:rPr lang="fr-FR" baseline="0" dirty="0" smtClean="0"/>
              <a:t> ne concerne pas l’autre attache boulonnée de la photographie !</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tutoriel est en mode statique sur une page d’aide et est explicité par cette</a:t>
            </a:r>
            <a:r>
              <a:rPr lang="fr-FR" baseline="0" dirty="0" smtClean="0"/>
              <a:t> vidéo de 1’30.</a:t>
            </a:r>
          </a:p>
          <a:p>
            <a:r>
              <a:rPr lang="fr-FR" baseline="0" dirty="0" smtClean="0"/>
              <a:t>Des avantages multiples : activité langagière, participation très active des étudiants et formation au logiciel.</a:t>
            </a:r>
          </a:p>
          <a:p>
            <a:endParaRPr lang="fr-FR" baseline="0" dirty="0" smtClean="0"/>
          </a:p>
          <a:p>
            <a:r>
              <a:rPr lang="fr-FR" baseline="0" dirty="0" smtClean="0"/>
              <a:t>A utiliser bien sûr avec l’interface du logiciel en anglais.</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Même démarche pour ce</a:t>
            </a:r>
            <a:r>
              <a:rPr lang="fr-FR" baseline="0" dirty="0" smtClean="0"/>
              <a:t> tutoriel de 3’10’’ sur l’interopérabilité.</a:t>
            </a:r>
          </a:p>
          <a:p>
            <a:endParaRPr lang="fr-FR" baseline="0" dirty="0" smtClean="0"/>
          </a:p>
          <a:p>
            <a:r>
              <a:rPr lang="fr-FR" baseline="0" dirty="0" smtClean="0"/>
              <a:t>D’autres tutoriels vidéo, en anglais écrit et oral, sont sur Tekla Campus.</a:t>
            </a:r>
          </a:p>
          <a:p>
            <a:endParaRPr lang="fr-FR" baseline="0" dirty="0" smtClean="0"/>
          </a:p>
          <a:p>
            <a:r>
              <a:rPr lang="fr-FR" baseline="0" dirty="0" smtClean="0"/>
              <a:t>Beaucoup d’autres progiciels permettent des activités du même type, comme Portal+, Cop2…</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activité en projet de long terme</a:t>
            </a:r>
            <a:r>
              <a:rPr lang="fr-FR" baseline="0" dirty="0" smtClean="0"/>
              <a:t> sur l’effet des toitures </a:t>
            </a:r>
            <a:r>
              <a:rPr lang="fr-FR" baseline="0" dirty="0" err="1" smtClean="0"/>
              <a:t>végétalisées</a:t>
            </a:r>
            <a:r>
              <a:rPr lang="fr-FR" baseline="0" dirty="0" smtClean="0"/>
              <a:t> sur la carte des températures en ville.</a:t>
            </a:r>
          </a:p>
          <a:p>
            <a:endParaRPr lang="fr-FR" baseline="0" dirty="0" smtClean="0"/>
          </a:p>
          <a:p>
            <a:r>
              <a:rPr lang="fr-FR" baseline="0" dirty="0" smtClean="0"/>
              <a:t>About us :</a:t>
            </a:r>
          </a:p>
          <a:p>
            <a:r>
              <a:rPr lang="fr-FR" baseline="0" dirty="0" smtClean="0"/>
              <a:t>« </a:t>
            </a:r>
            <a:r>
              <a:rPr lang="en-US" dirty="0" smtClean="0"/>
              <a:t>Teachers </a:t>
            </a:r>
            <a:r>
              <a:rPr lang="en-US" dirty="0" err="1" smtClean="0"/>
              <a:t>TryScience</a:t>
            </a:r>
            <a:r>
              <a:rPr lang="en-US" dirty="0" smtClean="0"/>
              <a:t> is a collaborative effort between the New York Hall of Science, IBM Corporation and teachengineering.org.</a:t>
            </a:r>
          </a:p>
          <a:p>
            <a:r>
              <a:rPr lang="en-US" dirty="0" smtClean="0"/>
              <a:t>We are grateful to the Teachers </a:t>
            </a:r>
            <a:r>
              <a:rPr lang="en-US" dirty="0" err="1" smtClean="0"/>
              <a:t>TryScience</a:t>
            </a:r>
            <a:r>
              <a:rPr lang="en-US" dirty="0" smtClean="0"/>
              <a:t> Advisory Committee for their invaluable input into the creation of this web site. Our Advisory Committee includes:</a:t>
            </a:r>
          </a:p>
          <a:p>
            <a:r>
              <a:rPr lang="en-US" u="none" strike="noStrike" dirty="0" smtClean="0">
                <a:hlinkClick r:id="rId3"/>
              </a:rPr>
              <a:t>Texas Regional </a:t>
            </a:r>
            <a:r>
              <a:rPr lang="en-US" u="none" strike="noStrike" dirty="0" err="1" smtClean="0">
                <a:hlinkClick r:id="rId3"/>
              </a:rPr>
              <a:t>Collaboratives</a:t>
            </a:r>
            <a:endParaRPr lang="en-US" dirty="0" smtClean="0"/>
          </a:p>
          <a:p>
            <a:r>
              <a:rPr lang="en-US" u="none" strike="noStrike" dirty="0" err="1" smtClean="0">
                <a:hlinkClick r:id="rId4"/>
              </a:rPr>
              <a:t>MyScience</a:t>
            </a:r>
            <a:endParaRPr lang="en-US" dirty="0" smtClean="0"/>
          </a:p>
          <a:p>
            <a:r>
              <a:rPr lang="en-US" u="none" strike="noStrike" dirty="0" smtClean="0">
                <a:hlinkClick r:id="rId5"/>
              </a:rPr>
              <a:t>Columbia University Fu Foundation School of Engineering &amp; Applied Science</a:t>
            </a:r>
            <a:endParaRPr lang="en-US" dirty="0" smtClean="0"/>
          </a:p>
          <a:p>
            <a:r>
              <a:rPr lang="en-US" u="none" strike="noStrike" dirty="0" smtClean="0">
                <a:hlinkClick r:id="rId6"/>
              </a:rPr>
              <a:t>New Jersey Chamber of Commerce Foundation</a:t>
            </a:r>
            <a:endParaRPr lang="en-US" dirty="0" smtClean="0"/>
          </a:p>
          <a:p>
            <a:r>
              <a:rPr lang="en-US" u="none" strike="noStrike" dirty="0" smtClean="0">
                <a:hlinkClick r:id="rId7"/>
              </a:rPr>
              <a:t>King’s College London</a:t>
            </a:r>
            <a:r>
              <a:rPr lang="fr-FR" u="none" strike="noStrike" baseline="0" dirty="0" smtClean="0"/>
              <a:t> »</a:t>
            </a:r>
            <a:endParaRPr lang="en-US" dirty="0" smtClean="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trouve dans le programme </a:t>
            </a:r>
            <a:r>
              <a:rPr lang="fr-FR" dirty="0" err="1" smtClean="0"/>
              <a:t>Esdep</a:t>
            </a:r>
            <a:r>
              <a:rPr lang="fr-FR" dirty="0" smtClean="0"/>
              <a:t>, mais aussi ailleurs, des vidéos </a:t>
            </a:r>
            <a:r>
              <a:rPr lang="fr-FR" baseline="0" dirty="0" smtClean="0"/>
              <a:t>sur de nombreux thèmes (feu, ponts mobile, résistance et stabilité, habillage…).</a:t>
            </a:r>
          </a:p>
          <a:p>
            <a:endParaRPr lang="fr-FR" baseline="0" dirty="0" smtClean="0"/>
          </a:p>
          <a:p>
            <a:r>
              <a:rPr lang="fr-FR" baseline="0" dirty="0" smtClean="0"/>
              <a:t>Ces films sont accompagnés de la transcription écrite des commentaires, en anglais, mais aussi en français pour certains.</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vidéo</a:t>
            </a:r>
            <a:r>
              <a:rPr lang="fr-FR" baseline="0" dirty="0" smtClean="0"/>
              <a:t> qui présente l’ensemble de l’essai : mise en place de l’éprouvette, mesure, dépouillement et conclusion. Version en anglais et en allemand.</a:t>
            </a:r>
          </a:p>
          <a:p>
            <a:endParaRPr lang="fr-FR" baseline="0" dirty="0" smtClean="0"/>
          </a:p>
          <a:p>
            <a:r>
              <a:rPr lang="fr-FR" baseline="0" dirty="0" smtClean="0"/>
              <a:t>A propos :</a:t>
            </a:r>
          </a:p>
          <a:p>
            <a:r>
              <a:rPr lang="fr-FR" baseline="0" dirty="0" smtClean="0"/>
              <a:t>« </a:t>
            </a:r>
            <a:r>
              <a:rPr lang="fr-FR" dirty="0" err="1" smtClean="0"/>
              <a:t>Methods</a:t>
            </a:r>
            <a:r>
              <a:rPr lang="fr-FR" dirty="0" smtClean="0"/>
              <a:t> to test </a:t>
            </a:r>
            <a:r>
              <a:rPr lang="fr-FR" dirty="0" err="1" smtClean="0"/>
              <a:t>materials</a:t>
            </a:r>
            <a:r>
              <a:rPr lang="fr-FR" dirty="0" smtClean="0"/>
              <a:t> - </a:t>
            </a:r>
            <a:r>
              <a:rPr lang="fr-FR" dirty="0" err="1" smtClean="0"/>
              <a:t>Tensile</a:t>
            </a:r>
            <a:r>
              <a:rPr lang="fr-FR" dirty="0" smtClean="0"/>
              <a:t> test - Brinell </a:t>
            </a:r>
            <a:r>
              <a:rPr lang="fr-FR" dirty="0" err="1" smtClean="0"/>
              <a:t>hardness</a:t>
            </a:r>
            <a:r>
              <a:rPr lang="fr-FR" dirty="0" smtClean="0"/>
              <a:t> test - Vickers </a:t>
            </a:r>
            <a:r>
              <a:rPr lang="fr-FR" dirty="0" err="1" smtClean="0"/>
              <a:t>hardness</a:t>
            </a:r>
            <a:r>
              <a:rPr lang="fr-FR" dirty="0" smtClean="0"/>
              <a:t> test - Rockwell </a:t>
            </a:r>
            <a:r>
              <a:rPr lang="fr-FR" dirty="0" err="1" smtClean="0"/>
              <a:t>hardness</a:t>
            </a:r>
            <a:r>
              <a:rPr lang="fr-FR" dirty="0" smtClean="0"/>
              <a:t> test - Charpy impact test - Fatigue test - </a:t>
            </a:r>
            <a:r>
              <a:rPr lang="fr-FR" dirty="0" err="1" smtClean="0"/>
              <a:t>Metallography</a:t>
            </a:r>
            <a:r>
              <a:rPr lang="fr-FR" dirty="0" smtClean="0"/>
              <a:t> part I - </a:t>
            </a:r>
            <a:r>
              <a:rPr lang="fr-FR" dirty="0" err="1" smtClean="0"/>
              <a:t>Metallography</a:t>
            </a:r>
            <a:r>
              <a:rPr lang="fr-FR" dirty="0" smtClean="0"/>
              <a:t> part II - </a:t>
            </a:r>
            <a:r>
              <a:rPr lang="fr-FR" dirty="0" err="1" smtClean="0"/>
              <a:t>Dye</a:t>
            </a:r>
            <a:r>
              <a:rPr lang="fr-FR" dirty="0" smtClean="0"/>
              <a:t> </a:t>
            </a:r>
            <a:r>
              <a:rPr lang="fr-FR" dirty="0" err="1" smtClean="0"/>
              <a:t>penetrant</a:t>
            </a:r>
            <a:r>
              <a:rPr lang="fr-FR" dirty="0" smtClean="0"/>
              <a:t> Inspection - </a:t>
            </a:r>
            <a:r>
              <a:rPr lang="fr-FR" dirty="0" err="1" smtClean="0"/>
              <a:t>Magnetic</a:t>
            </a:r>
            <a:r>
              <a:rPr lang="fr-FR" dirty="0" smtClean="0"/>
              <a:t> </a:t>
            </a:r>
            <a:r>
              <a:rPr lang="fr-FR" dirty="0" err="1" smtClean="0"/>
              <a:t>particle</a:t>
            </a:r>
            <a:r>
              <a:rPr lang="fr-FR" dirty="0" smtClean="0"/>
              <a:t> </a:t>
            </a:r>
            <a:r>
              <a:rPr lang="fr-FR" dirty="0" err="1" smtClean="0"/>
              <a:t>examination</a:t>
            </a:r>
            <a:r>
              <a:rPr lang="fr-FR" dirty="0" smtClean="0"/>
              <a:t> - </a:t>
            </a:r>
            <a:r>
              <a:rPr lang="fr-FR" dirty="0" err="1" smtClean="0"/>
              <a:t>Ultrasonic</a:t>
            </a:r>
            <a:r>
              <a:rPr lang="fr-FR" dirty="0" smtClean="0"/>
              <a:t> </a:t>
            </a:r>
            <a:r>
              <a:rPr lang="fr-FR" dirty="0" err="1" smtClean="0"/>
              <a:t>testing</a:t>
            </a:r>
            <a:r>
              <a:rPr lang="fr-FR" dirty="0" smtClean="0"/>
              <a:t> - X-ray inspection and </a:t>
            </a:r>
            <a:r>
              <a:rPr lang="fr-FR" dirty="0" err="1" smtClean="0"/>
              <a:t>computed</a:t>
            </a:r>
            <a:r>
              <a:rPr lang="fr-FR" dirty="0" smtClean="0"/>
              <a:t> </a:t>
            </a:r>
            <a:r>
              <a:rPr lang="fr-FR" dirty="0" err="1" smtClean="0"/>
              <a:t>tomography</a:t>
            </a:r>
            <a:r>
              <a:rPr lang="fr-FR" dirty="0" smtClean="0"/>
              <a:t> - Scanning </a:t>
            </a:r>
            <a:r>
              <a:rPr lang="fr-FR" dirty="0" err="1" smtClean="0"/>
              <a:t>electron</a:t>
            </a:r>
            <a:r>
              <a:rPr lang="fr-FR" dirty="0" smtClean="0"/>
              <a:t> microscope - Eddy </a:t>
            </a:r>
            <a:r>
              <a:rPr lang="fr-FR" dirty="0" err="1" smtClean="0"/>
              <a:t>current</a:t>
            </a:r>
            <a:r>
              <a:rPr lang="fr-FR" dirty="0" smtClean="0"/>
              <a:t> </a:t>
            </a:r>
            <a:r>
              <a:rPr lang="fr-FR" dirty="0" err="1" smtClean="0"/>
              <a:t>testing</a:t>
            </a:r>
            <a:endParaRPr lang="fr-FR" dirty="0" smtClean="0"/>
          </a:p>
          <a:p>
            <a:endParaRPr lang="fr-FR" dirty="0" smtClean="0"/>
          </a:p>
          <a:p>
            <a:r>
              <a:rPr lang="fr-FR" dirty="0" err="1" smtClean="0"/>
              <a:t>Responsible</a:t>
            </a:r>
            <a:r>
              <a:rPr lang="fr-FR" dirty="0" smtClean="0"/>
              <a:t>: Prof. Dr.-</a:t>
            </a:r>
            <a:r>
              <a:rPr lang="fr-FR" dirty="0" err="1" smtClean="0"/>
              <a:t>Ing</a:t>
            </a:r>
            <a:r>
              <a:rPr lang="fr-FR" dirty="0" smtClean="0"/>
              <a:t>. Rainer Schwab, Karlsruhe </a:t>
            </a:r>
            <a:r>
              <a:rPr lang="fr-FR" dirty="0" err="1" smtClean="0"/>
              <a:t>University</a:t>
            </a:r>
            <a:r>
              <a:rPr lang="fr-FR" dirty="0" smtClean="0"/>
              <a:t> of </a:t>
            </a:r>
            <a:r>
              <a:rPr lang="fr-FR" dirty="0" err="1" smtClean="0"/>
              <a:t>Applied</a:t>
            </a:r>
            <a:r>
              <a:rPr lang="fr-FR" dirty="0" smtClean="0"/>
              <a:t> Sciences, Germany »</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CECRL évoque les échanges avec un « locuteur</a:t>
            </a:r>
            <a:r>
              <a:rPr lang="fr-FR" baseline="0" dirty="0" smtClean="0"/>
              <a:t> natif » et le référentiel donne comme objectif l’ouverture aux pays anglophones. Mais …</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Evidemment, les étudiants peuvent aussi pratiquer l’enseignement professionnel en anglais en dehors de l’heure hebdomadaire. C’est le cas pour cette recherche documentaire lors d’un projet.</a:t>
            </a:r>
          </a:p>
          <a:p>
            <a:endParaRPr lang="fr-FR" dirty="0" smtClean="0"/>
          </a:p>
          <a:p>
            <a:r>
              <a:rPr lang="fr-FR" dirty="0" smtClean="0"/>
              <a:t>Il faut porter</a:t>
            </a:r>
            <a:r>
              <a:rPr lang="fr-FR" baseline="0" dirty="0" smtClean="0"/>
              <a:t> une attention toute particulière à la validité de notre démarche dans le cadre du Marché unique et du respect des normes et des règlements (EuroCodes,</a:t>
            </a:r>
            <a:r>
              <a:rPr lang="fr-FR" dirty="0" smtClean="0"/>
              <a:t> </a:t>
            </a:r>
            <a:r>
              <a:rPr lang="fr-FR" baseline="0" dirty="0" smtClean="0"/>
              <a:t>Règlement produits de construction (RPC)). Sauf si appliqué à un projet hors Europe. </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Validation par le marquage CE.</a:t>
            </a:r>
          </a:p>
          <a:p>
            <a:endParaRPr lang="fr-FR" dirty="0" smtClean="0"/>
          </a:p>
          <a:p>
            <a:r>
              <a:rPr lang="fr-FR" dirty="0" smtClean="0"/>
              <a:t>La </a:t>
            </a:r>
            <a:r>
              <a:rPr lang="fr-FR" dirty="0" err="1" smtClean="0"/>
              <a:t>DoP</a:t>
            </a:r>
            <a:r>
              <a:rPr lang="fr-FR" dirty="0" smtClean="0"/>
              <a:t> complète</a:t>
            </a:r>
            <a:r>
              <a:rPr lang="fr-FR" baseline="0" dirty="0" smtClean="0"/>
              <a:t> de ce produit indique une classe d’exécution EXC2 pour ce caillebotis.</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extrait des missions proposées pour un emploi de technicien aux</a:t>
            </a:r>
            <a:r>
              <a:rPr lang="fr-FR" baseline="0" dirty="0" smtClean="0"/>
              <a:t> </a:t>
            </a:r>
            <a:r>
              <a:rPr lang="fr-FR" baseline="0" dirty="0" err="1" smtClean="0"/>
              <a:t>États-unis</a:t>
            </a:r>
            <a:r>
              <a:rPr lang="fr-FR" baseline="0" dirty="0" smtClean="0"/>
              <a:t>.</a:t>
            </a:r>
          </a:p>
          <a:p>
            <a:endParaRPr lang="fr-FR" baseline="0" dirty="0" smtClean="0"/>
          </a:p>
          <a:p>
            <a:r>
              <a:rPr lang="fr-FR" baseline="0" dirty="0" smtClean="0"/>
              <a:t>On y retrouve comme dans beaucoup d’offres d’emploi reçues pour les </a:t>
            </a:r>
            <a:r>
              <a:rPr lang="fr-FR" baseline="0" dirty="0" err="1" smtClean="0"/>
              <a:t>Bts</a:t>
            </a:r>
            <a:r>
              <a:rPr lang="fr-FR" baseline="0" dirty="0" smtClean="0"/>
              <a:t> Am:cr dans nos établissements : du travail d’équipe, de l’utilisation de logiciels</a:t>
            </a:r>
            <a:r>
              <a:rPr lang="fr-FR" dirty="0" smtClean="0"/>
              <a:t> 3D, de la connaissance des règlements, </a:t>
            </a:r>
            <a:r>
              <a:rPr lang="fr-FR" baseline="0" dirty="0" smtClean="0"/>
              <a:t>de la conception, du calcul, de l’exécution, de la production de plans de réalisation et de</a:t>
            </a:r>
            <a:r>
              <a:rPr lang="fr-FR" dirty="0" smtClean="0"/>
              <a:t> notes de calcul</a:t>
            </a:r>
            <a:r>
              <a:rPr lang="fr-FR" baseline="0" dirty="0" smtClean="0"/>
              <a:t>, du métré, de l’interface avec d’autres corps d’état… </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D’autres</a:t>
            </a:r>
            <a:r>
              <a:rPr lang="fr-FR" baseline="0" dirty="0" smtClean="0"/>
              <a:t> pistes explorées, ou à explorer :</a:t>
            </a:r>
          </a:p>
          <a:p>
            <a:endParaRPr lang="fr-FR" baseline="0" dirty="0" smtClean="0"/>
          </a:p>
          <a:p>
            <a:pPr lvl="1">
              <a:buFont typeface="Arial" pitchFamily="34" charset="0"/>
              <a:buChar char="•"/>
            </a:pPr>
            <a:r>
              <a:rPr lang="fr-FR" baseline="0" dirty="0" smtClean="0"/>
              <a:t>Les textes généraux sur les ouvrages marquants en charpente métallique ou en ouvrages d’art, qu’ils soient anciens, modernes ou en projet,</a:t>
            </a:r>
          </a:p>
          <a:p>
            <a:pPr lvl="1">
              <a:buFont typeface="Arial" pitchFamily="34" charset="0"/>
              <a:buChar char="•"/>
            </a:pPr>
            <a:r>
              <a:rPr lang="fr-FR" baseline="0" dirty="0" smtClean="0"/>
              <a:t>Le tenders </a:t>
            </a:r>
            <a:r>
              <a:rPr lang="fr-FR" baseline="0" dirty="0" err="1" smtClean="0"/>
              <a:t>electronic</a:t>
            </a:r>
            <a:r>
              <a:rPr lang="fr-FR" baseline="0" dirty="0" smtClean="0"/>
              <a:t> </a:t>
            </a:r>
            <a:r>
              <a:rPr lang="fr-FR" baseline="0" dirty="0" err="1" smtClean="0"/>
              <a:t>daily</a:t>
            </a:r>
            <a:r>
              <a:rPr lang="fr-FR" baseline="0" dirty="0" smtClean="0"/>
              <a:t>,</a:t>
            </a:r>
          </a:p>
          <a:p>
            <a:pPr lvl="1">
              <a:buFont typeface="Arial" pitchFamily="34" charset="0"/>
              <a:buChar char="•"/>
            </a:pPr>
            <a:r>
              <a:rPr lang="fr-FR" baseline="0" dirty="0" smtClean="0"/>
              <a:t>Les </a:t>
            </a:r>
            <a:r>
              <a:rPr lang="fr-FR" baseline="0" dirty="0" err="1" smtClean="0"/>
              <a:t>Mooc</a:t>
            </a:r>
            <a:r>
              <a:rPr lang="fr-FR" baseline="0" dirty="0" smtClean="0"/>
              <a:t> (département de génie-civil de l’université d’Alicante ou celui du Mit),</a:t>
            </a:r>
          </a:p>
          <a:p>
            <a:pPr lvl="1">
              <a:buFont typeface="Arial" pitchFamily="34" charset="0"/>
              <a:buChar char="•"/>
            </a:pP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pour notre métier comme pour beaucoup d’autres, la zone géographique</a:t>
            </a:r>
            <a:r>
              <a:rPr lang="fr-FR" baseline="0" dirty="0" smtClean="0"/>
              <a:t> d’interactions est l’Union européenne – voire le Marché unique – .</a:t>
            </a:r>
          </a:p>
          <a:p>
            <a:r>
              <a:rPr lang="fr-FR" baseline="0" dirty="0" smtClean="0"/>
              <a:t>Fin 2018 seuls la Grande-Bretagne, l’Irlande et Malte ont l’anglais dans leurs langues officielles.</a:t>
            </a:r>
          </a:p>
          <a:p>
            <a:r>
              <a:rPr lang="fr-FR" baseline="0" dirty="0" smtClean="0"/>
              <a:t>Il existe depuis plusieurs décennies une forte production d’études, de publications, de matériaux pédagogiques… en anglais dans cette zone européenne.</a:t>
            </a:r>
          </a:p>
          <a:p>
            <a:r>
              <a:rPr lang="fr-FR" baseline="0" dirty="0" smtClean="0"/>
              <a:t>De plus, bien souvent, des techniciens sont amenés à échanger en anglais sans être natif ni l’un ni l’autre. Que ce soit au niveau européen ou mondial.</a:t>
            </a:r>
          </a:p>
          <a:p>
            <a:r>
              <a:rPr lang="fr-FR" baseline="0" dirty="0" smtClean="0"/>
              <a:t>On peut donc imaginer agrandir le cadre dans le sens de « ne pas se limiter aux locuteurs natifs ni aux pays anglophones ».</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Steel</a:t>
            </a:r>
            <a:r>
              <a:rPr lang="fr-FR" dirty="0" smtClean="0"/>
              <a:t> </a:t>
            </a:r>
            <a:r>
              <a:rPr lang="fr-FR" dirty="0" err="1" smtClean="0"/>
              <a:t>Projects</a:t>
            </a:r>
            <a:r>
              <a:rPr lang="fr-FR" dirty="0" smtClean="0"/>
              <a:t> est un logiciel de gestion de production</a:t>
            </a:r>
            <a:r>
              <a:rPr lang="fr-FR" baseline="0" dirty="0" smtClean="0"/>
              <a:t> en construction acier.</a:t>
            </a:r>
          </a:p>
          <a:p>
            <a:r>
              <a:rPr lang="fr-FR" dirty="0" smtClean="0"/>
              <a:t>L’offre d’emploi indique que la formation et le support client se font en anglais dans 70% des cas,</a:t>
            </a:r>
            <a:r>
              <a:rPr lang="fr-FR" baseline="0" dirty="0" smtClean="0"/>
              <a:t> partout dans le monde. </a:t>
            </a:r>
          </a:p>
          <a:p>
            <a:endParaRPr lang="fr-FR" baseline="0" dirty="0" smtClean="0"/>
          </a:p>
          <a:p>
            <a:r>
              <a:rPr lang="fr-FR" baseline="0" dirty="0" smtClean="0"/>
              <a:t>Dans cette diapositive, et dans les suivantes, les illustrations sont pour la plupart cliquables et mènent ainsi à la source.</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enseignants proposent un thème sur et pendant</a:t>
            </a:r>
            <a:r>
              <a:rPr lang="fr-FR" baseline="0" dirty="0" smtClean="0"/>
              <a:t> les épreuves E51 ou E52.</a:t>
            </a:r>
          </a:p>
          <a:p>
            <a:endParaRPr lang="fr-FR" baseline="0" dirty="0" smtClean="0"/>
          </a:p>
          <a:p>
            <a:r>
              <a:rPr lang="fr-FR" baseline="0" dirty="0" smtClean="0"/>
              <a:t>L’évaluation se déroule pendant l’épreuve concernée (sur les 40 ou 120 heures, la préparation du dossier se fait en dehors de ces heures).</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présente</a:t>
            </a:r>
            <a:r>
              <a:rPr lang="fr-FR" baseline="0" dirty="0" smtClean="0"/>
              <a:t> j</a:t>
            </a:r>
            <a:r>
              <a:rPr lang="fr-FR" dirty="0" smtClean="0"/>
              <a:t>ustes</a:t>
            </a:r>
            <a:r>
              <a:rPr lang="fr-FR" baseline="0" dirty="0" smtClean="0"/>
              <a:t> quelques pistes, sans chronologie ni hiérarchie. La plupart sont issues de retours d’expérience de quelques lycées.</a:t>
            </a:r>
          </a:p>
          <a:p>
            <a:endParaRPr lang="fr-FR" baseline="0" dirty="0" smtClean="0"/>
          </a:p>
          <a:p>
            <a:r>
              <a:rPr lang="fr-FR" baseline="0" dirty="0" smtClean="0"/>
              <a:t>Privilégier l’activité des étudiants.</a:t>
            </a:r>
          </a:p>
          <a:p>
            <a:endParaRPr lang="fr-FR" baseline="0" dirty="0" smtClean="0"/>
          </a:p>
          <a:p>
            <a:r>
              <a:rPr lang="fr-FR" baseline="0" dirty="0" smtClean="0"/>
              <a:t>Ne pas se placer dans un schéma descendant enseignants-étudiants.</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7443"/>
            <a:r>
              <a:rPr lang="fr-FR" dirty="0" smtClean="0"/>
              <a:t>Activité construite à partir d’une visite </a:t>
            </a:r>
            <a:r>
              <a:rPr lang="fr-FR" dirty="0" err="1" smtClean="0"/>
              <a:t>efffectuée</a:t>
            </a:r>
            <a:r>
              <a:rPr lang="fr-FR" dirty="0" smtClean="0"/>
              <a:t> dans le cadre du « stage</a:t>
            </a:r>
            <a:r>
              <a:rPr lang="fr-FR" baseline="0" dirty="0" smtClean="0"/>
              <a:t> de sensibilisation au monde de l’entreprise » et pendant laquelle les thèmes de la structure de l’entreprise, des différents métiers représentés, de la vie d’une affaire, de la conception et de la réalisation ont été abordés.</a:t>
            </a:r>
          </a:p>
          <a:p>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Suite à cette visite.</a:t>
            </a:r>
          </a:p>
          <a:p>
            <a:r>
              <a:rPr lang="fr-FR" dirty="0" smtClean="0"/>
              <a:t>Les étudiants</a:t>
            </a:r>
            <a:r>
              <a:rPr lang="fr-FR" baseline="0" dirty="0" smtClean="0"/>
              <a:t> travaillent à partir de documents entreprises, de leurs notes et des photographies prises lors de la visite.</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activité sur plusieurs séances qui est ici basée sur les objets</a:t>
            </a:r>
            <a:r>
              <a:rPr lang="fr-FR" baseline="0" dirty="0" smtClean="0"/>
              <a:t> et les méthodes de la métallerie, mais qui s’applique bien sûr à tout notre domaine professionnel.</a:t>
            </a:r>
            <a:endParaRPr lang="fr-FR" dirty="0"/>
          </a:p>
        </p:txBody>
      </p:sp>
      <p:sp>
        <p:nvSpPr>
          <p:cNvPr id="4" name="Espace réservé du numéro de diapositive 3"/>
          <p:cNvSpPr>
            <a:spLocks noGrp="1"/>
          </p:cNvSpPr>
          <p:nvPr>
            <p:ph type="sldNum" sz="quarter" idx="10"/>
          </p:nvPr>
        </p:nvSpPr>
        <p:spPr/>
        <p:txBody>
          <a:bodyPr/>
          <a:lstStyle/>
          <a:p>
            <a:fld id="{953858B2-BE96-4C1C-AE19-6172446B746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FC75B30-F17C-4AD2-B6C1-3022D4465FEF}" type="datetime1">
              <a:rPr lang="fr-FR" smtClean="0"/>
              <a:pPr/>
              <a:t>21/01/2019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250765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763488"/>
          </a:xfrm>
        </p:spPr>
        <p:txBody>
          <a:bodyPr>
            <a:normAutofit/>
          </a:bodyPr>
          <a:lstStyle>
            <a:lvl1pPr marL="0" algn="ctr" defTabSz="914400" rtl="0" eaLnBrk="1" latinLnBrk="0" hangingPunct="1">
              <a:defRPr lang="fr-FR" sz="2800" b="1" kern="1200" dirty="0">
                <a:solidFill>
                  <a:srgbClr val="7030A0"/>
                </a:solidFill>
                <a:latin typeface="+mn-lt"/>
                <a:ea typeface="+mn-ea"/>
                <a:cs typeface="+mn-cs"/>
              </a:defRPr>
            </a:lvl1pPr>
          </a:lstStyle>
          <a:p>
            <a:r>
              <a:rPr lang="fr-FR" dirty="0"/>
              <a:t>Modifiez le style du titre</a:t>
            </a:r>
          </a:p>
        </p:txBody>
      </p:sp>
      <p:sp>
        <p:nvSpPr>
          <p:cNvPr id="3" name="Espace réservé du contenu 2"/>
          <p:cNvSpPr>
            <a:spLocks noGrp="1"/>
          </p:cNvSpPr>
          <p:nvPr>
            <p:ph idx="1"/>
          </p:nvPr>
        </p:nvSpPr>
        <p:spPr>
          <a:xfrm>
            <a:off x="457200" y="1600200"/>
            <a:ext cx="8229600" cy="4756150"/>
          </a:xfrm>
        </p:spPr>
        <p:txBody>
          <a:bodyPr>
            <a:normAutofit/>
          </a:bodyPr>
          <a:lstStyle>
            <a:lvl1pPr>
              <a:defRPr sz="2400" b="1"/>
            </a:lvl1pPr>
            <a:lvl2pPr>
              <a:defRPr sz="2000" b="0"/>
            </a:lvl2pPr>
            <a:lvl3pPr>
              <a:defRPr sz="1800" b="0"/>
            </a:lvl3pPr>
            <a:lvl4pPr>
              <a:defRPr sz="1600" b="0"/>
            </a:lvl4pPr>
            <a:lvl5pPr>
              <a:defRPr sz="1600" b="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CCA02B23-9150-4C57-B4B8-7C3F35FAAB52}" type="datetime1">
              <a:rPr lang="fr-FR" smtClean="0"/>
              <a:pPr/>
              <a:t>21/01/2019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112078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sitive à supprimer">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763488"/>
          </a:xfrm>
        </p:spPr>
        <p:txBody>
          <a:bodyPr>
            <a:normAutofit/>
          </a:bodyPr>
          <a:lstStyle>
            <a:lvl1pPr marL="0" algn="ctr" defTabSz="914400" rtl="0" eaLnBrk="1" latinLnBrk="0" hangingPunct="1">
              <a:defRPr lang="fr-FR" sz="2800" b="1" kern="1200" dirty="0">
                <a:solidFill>
                  <a:srgbClr val="FF0000"/>
                </a:solidFill>
                <a:latin typeface="+mn-lt"/>
                <a:ea typeface="+mn-ea"/>
                <a:cs typeface="+mn-cs"/>
              </a:defRPr>
            </a:lvl1pPr>
          </a:lstStyle>
          <a:p>
            <a:r>
              <a:rPr lang="fr-FR" dirty="0"/>
              <a:t>Modifiez le style du titre</a:t>
            </a:r>
          </a:p>
        </p:txBody>
      </p:sp>
      <p:sp>
        <p:nvSpPr>
          <p:cNvPr id="3" name="Espace réservé du contenu 2"/>
          <p:cNvSpPr>
            <a:spLocks noGrp="1"/>
          </p:cNvSpPr>
          <p:nvPr>
            <p:ph idx="1"/>
          </p:nvPr>
        </p:nvSpPr>
        <p:spPr>
          <a:xfrm>
            <a:off x="457200" y="1600200"/>
            <a:ext cx="8229600" cy="4756150"/>
          </a:xfrm>
        </p:spPr>
        <p:txBody>
          <a:bodyPr>
            <a:normAutofit/>
          </a:bodyPr>
          <a:lstStyle>
            <a:lvl1pPr>
              <a:defRPr sz="2400" b="1"/>
            </a:lvl1pPr>
            <a:lvl2pPr>
              <a:defRPr sz="2000" b="0"/>
            </a:lvl2pPr>
            <a:lvl3pPr>
              <a:defRPr sz="1800" b="0"/>
            </a:lvl3pPr>
            <a:lvl4pPr>
              <a:defRPr sz="1600" b="0"/>
            </a:lvl4pPr>
            <a:lvl5pPr>
              <a:defRPr sz="1600" b="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CCA02B23-9150-4C57-B4B8-7C3F35FAAB52}" type="datetime1">
              <a:rPr lang="fr-FR" smtClean="0"/>
              <a:pPr/>
              <a:t>21/01/2019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D59C3-3175-4073-91CF-50F255B39163}" type="slidenum">
              <a:rPr lang="fr-FR" smtClean="0"/>
              <a:pPr/>
              <a:t>‹N°›</a:t>
            </a:fld>
            <a:endParaRPr lang="fr-FR"/>
          </a:p>
        </p:txBody>
      </p:sp>
      <p:sp>
        <p:nvSpPr>
          <p:cNvPr id="7" name="Rectangle 6">
            <a:extLst>
              <a:ext uri="{FF2B5EF4-FFF2-40B4-BE49-F238E27FC236}">
                <a16:creationId xmlns:a16="http://schemas.microsoft.com/office/drawing/2014/main" xmlns="" id="{B13250EF-50CF-40D6-A00D-74BE2F49DAD0}"/>
              </a:ext>
            </a:extLst>
          </p:cNvPr>
          <p:cNvSpPr/>
          <p:nvPr userDrawn="1"/>
        </p:nvSpPr>
        <p:spPr>
          <a:xfrm rot="20724246">
            <a:off x="3376736" y="4289720"/>
            <a:ext cx="5286126" cy="1323439"/>
          </a:xfrm>
          <a:prstGeom prst="rect">
            <a:avLst/>
          </a:prstGeom>
          <a:noFill/>
        </p:spPr>
        <p:txBody>
          <a:bodyPr wrap="none" lIns="91440" tIns="45720" rIns="91440" bIns="45720">
            <a:spAutoFit/>
          </a:bodyPr>
          <a:lstStyle/>
          <a:p>
            <a:pPr algn="ctr"/>
            <a:r>
              <a:rPr lang="fr-FR" sz="4000" b="1" cap="none" spc="0" dirty="0">
                <a:ln w="22225">
                  <a:solidFill>
                    <a:schemeClr val="accent2"/>
                  </a:solidFill>
                  <a:prstDash val="solid"/>
                </a:ln>
                <a:solidFill>
                  <a:schemeClr val="accent2">
                    <a:lumMod val="40000"/>
                    <a:lumOff val="60000"/>
                  </a:schemeClr>
                </a:solidFill>
                <a:effectLst/>
              </a:rPr>
              <a:t>Dispositive à remplacer </a:t>
            </a:r>
          </a:p>
          <a:p>
            <a:pPr algn="ctr"/>
            <a:r>
              <a:rPr lang="fr-FR" sz="4000" b="1" cap="none" spc="0" dirty="0">
                <a:ln w="22225">
                  <a:solidFill>
                    <a:schemeClr val="accent2"/>
                  </a:solidFill>
                  <a:prstDash val="solid"/>
                </a:ln>
                <a:solidFill>
                  <a:schemeClr val="accent2">
                    <a:lumMod val="40000"/>
                    <a:lumOff val="60000"/>
                  </a:schemeClr>
                </a:solidFill>
                <a:effectLst/>
              </a:rPr>
              <a:t>puis supprimer</a:t>
            </a:r>
          </a:p>
        </p:txBody>
      </p:sp>
    </p:spTree>
    <p:extLst>
      <p:ext uri="{BB962C8B-B14F-4D97-AF65-F5344CB8AC3E}">
        <p14:creationId xmlns:p14="http://schemas.microsoft.com/office/powerpoint/2010/main" xmlns="" val="31128487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47962"/>
            <a:ext cx="7772400" cy="1362075"/>
          </a:xfrm>
        </p:spPr>
        <p:txBody>
          <a:bodyPr anchor="t">
            <a:normAutofit/>
          </a:bodyPr>
          <a:lstStyle>
            <a:lvl1pPr algn="ctr">
              <a:defRPr sz="3200" b="1" cap="all"/>
            </a:lvl1pPr>
          </a:lstStyle>
          <a:p>
            <a:r>
              <a:rPr lang="fr-FR" dirty="0"/>
              <a:t>Modifiez le style du titre</a:t>
            </a:r>
          </a:p>
        </p:txBody>
      </p:sp>
      <p:sp>
        <p:nvSpPr>
          <p:cNvPr id="3" name="Espace réservé du texte 2"/>
          <p:cNvSpPr>
            <a:spLocks noGrp="1"/>
          </p:cNvSpPr>
          <p:nvPr>
            <p:ph type="body" idx="1"/>
          </p:nvPr>
        </p:nvSpPr>
        <p:spPr>
          <a:xfrm>
            <a:off x="722313" y="4110037"/>
            <a:ext cx="7772400" cy="1500187"/>
          </a:xfrm>
        </p:spPr>
        <p:txBody>
          <a:bodyPr anchor="b"/>
          <a:lstStyle>
            <a:lvl1pPr marL="2155825" indent="-2068513" algn="ctr">
              <a:buNone/>
              <a:tabLst>
                <a:tab pos="2155825" algn="l"/>
              </a:tabLst>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12A68BF9-AB4A-4CD9-8171-6D9EC7CF5E4B}" type="datetime1">
              <a:rPr lang="fr-FR" smtClean="0"/>
              <a:pPr/>
              <a:t>21/01/2019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25901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25E0CA3-00A7-4876-8CBC-51A5F9BF780A}" type="datetime1">
              <a:rPr lang="fr-FR" smtClean="0"/>
              <a:pPr/>
              <a:t>21/01/2019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21261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77E9A1-46DD-4F6F-A2ED-29F14F78B853}" type="datetime1">
              <a:rPr lang="fr-FR" smtClean="0"/>
              <a:pPr/>
              <a:t>21/01/2019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46083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61C576-85C9-40DD-998E-E3188D67EF7D}" type="datetime1">
              <a:rPr lang="fr-FR" smtClean="0"/>
              <a:pPr/>
              <a:t>21/01/2019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0D59C3-3175-4073-91CF-50F255B39163}" type="slidenum">
              <a:rPr lang="fr-FR" smtClean="0"/>
              <a:pPr/>
              <a:t>‹N°›</a:t>
            </a:fld>
            <a:endParaRPr lang="fr-FR"/>
          </a:p>
        </p:txBody>
      </p:sp>
    </p:spTree>
    <p:extLst>
      <p:ext uri="{BB962C8B-B14F-4D97-AF65-F5344CB8AC3E}">
        <p14:creationId xmlns:p14="http://schemas.microsoft.com/office/powerpoint/2010/main" xmlns="" val="118340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836711"/>
            <a:ext cx="8229600" cy="7200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0ABA-3EB4-4B43-B8F0-063D203A63A6}" type="datetime1">
              <a:rPr lang="fr-FR" smtClean="0"/>
              <a:pPr/>
              <a:t>21/01/2019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D59C3-3175-4073-91CF-50F255B39163}" type="slidenum">
              <a:rPr lang="fr-FR" smtClean="0"/>
              <a:pPr/>
              <a:t>‹N°›</a:t>
            </a:fld>
            <a:endParaRPr lang="fr-FR"/>
          </a:p>
        </p:txBody>
      </p:sp>
      <p:sp>
        <p:nvSpPr>
          <p:cNvPr id="8" name="Rectangle 3">
            <a:extLst>
              <a:ext uri="{FF2B5EF4-FFF2-40B4-BE49-F238E27FC236}">
                <a16:creationId xmlns:a16="http://schemas.microsoft.com/office/drawing/2014/main" xmlns="" id="{3F55BC80-4E45-4BB9-857D-AB807E63697D}"/>
              </a:ext>
            </a:extLst>
          </p:cNvPr>
          <p:cNvSpPr>
            <a:spLocks noChangeArrowheads="1"/>
          </p:cNvSpPr>
          <p:nvPr userDrawn="1"/>
        </p:nvSpPr>
        <p:spPr bwMode="auto">
          <a:xfrm>
            <a:off x="2436912" y="194099"/>
            <a:ext cx="670708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 pos="5778500" algn="r"/>
              </a:tabLst>
              <a:defRPr>
                <a:solidFill>
                  <a:schemeClr val="tx1"/>
                </a:solidFill>
                <a:latin typeface="Arial" pitchFamily="34" charset="0"/>
                <a:cs typeface="Arial" pitchFamily="34" charset="0"/>
              </a:defRPr>
            </a:lvl1pPr>
            <a:lvl2pPr fontAlgn="base">
              <a:spcBef>
                <a:spcPct val="0"/>
              </a:spcBef>
              <a:spcAft>
                <a:spcPct val="0"/>
              </a:spcAft>
              <a:tabLst>
                <a:tab pos="228600" algn="l"/>
                <a:tab pos="5778500" algn="r"/>
              </a:tabLst>
              <a:defRPr>
                <a:solidFill>
                  <a:schemeClr val="tx1"/>
                </a:solidFill>
                <a:latin typeface="Arial" pitchFamily="34" charset="0"/>
                <a:cs typeface="Arial" pitchFamily="34" charset="0"/>
              </a:defRPr>
            </a:lvl2pPr>
            <a:lvl3pPr fontAlgn="base">
              <a:spcBef>
                <a:spcPct val="0"/>
              </a:spcBef>
              <a:spcAft>
                <a:spcPct val="0"/>
              </a:spcAft>
              <a:tabLst>
                <a:tab pos="228600" algn="l"/>
                <a:tab pos="5778500" algn="r"/>
              </a:tabLst>
              <a:defRPr>
                <a:solidFill>
                  <a:schemeClr val="tx1"/>
                </a:solidFill>
                <a:latin typeface="Arial" pitchFamily="34" charset="0"/>
                <a:cs typeface="Arial" pitchFamily="34" charset="0"/>
              </a:defRPr>
            </a:lvl3pPr>
            <a:lvl4pPr fontAlgn="base">
              <a:spcBef>
                <a:spcPct val="0"/>
              </a:spcBef>
              <a:spcAft>
                <a:spcPct val="0"/>
              </a:spcAft>
              <a:tabLst>
                <a:tab pos="228600" algn="l"/>
                <a:tab pos="5778500" algn="r"/>
              </a:tabLst>
              <a:defRPr>
                <a:solidFill>
                  <a:schemeClr val="tx1"/>
                </a:solidFill>
                <a:latin typeface="Arial" pitchFamily="34" charset="0"/>
                <a:cs typeface="Arial" pitchFamily="34" charset="0"/>
              </a:defRPr>
            </a:lvl4pPr>
            <a:lvl5pPr fontAlgn="base">
              <a:spcBef>
                <a:spcPct val="0"/>
              </a:spcBef>
              <a:spcAft>
                <a:spcPct val="0"/>
              </a:spcAft>
              <a:tabLst>
                <a:tab pos="228600" algn="l"/>
                <a:tab pos="5778500" algn="r"/>
              </a:tabLst>
              <a:defRPr>
                <a:solidFill>
                  <a:schemeClr val="tx1"/>
                </a:solidFill>
                <a:latin typeface="Arial" pitchFamily="34" charset="0"/>
                <a:cs typeface="Arial" pitchFamily="34" charset="0"/>
              </a:defRPr>
            </a:lvl5pPr>
            <a:lvl6pPr fontAlgn="base">
              <a:spcBef>
                <a:spcPct val="0"/>
              </a:spcBef>
              <a:spcAft>
                <a:spcPct val="0"/>
              </a:spcAft>
              <a:tabLst>
                <a:tab pos="228600" algn="l"/>
                <a:tab pos="5778500" algn="r"/>
              </a:tabLst>
              <a:defRPr>
                <a:solidFill>
                  <a:schemeClr val="tx1"/>
                </a:solidFill>
                <a:latin typeface="Arial" pitchFamily="34" charset="0"/>
                <a:cs typeface="Arial" pitchFamily="34" charset="0"/>
              </a:defRPr>
            </a:lvl6pPr>
            <a:lvl7pPr fontAlgn="base">
              <a:spcBef>
                <a:spcPct val="0"/>
              </a:spcBef>
              <a:spcAft>
                <a:spcPct val="0"/>
              </a:spcAft>
              <a:tabLst>
                <a:tab pos="228600" algn="l"/>
                <a:tab pos="5778500" algn="r"/>
              </a:tabLst>
              <a:defRPr>
                <a:solidFill>
                  <a:schemeClr val="tx1"/>
                </a:solidFill>
                <a:latin typeface="Arial" pitchFamily="34" charset="0"/>
                <a:cs typeface="Arial" pitchFamily="34" charset="0"/>
              </a:defRPr>
            </a:lvl7pPr>
            <a:lvl8pPr fontAlgn="base">
              <a:spcBef>
                <a:spcPct val="0"/>
              </a:spcBef>
              <a:spcAft>
                <a:spcPct val="0"/>
              </a:spcAft>
              <a:tabLst>
                <a:tab pos="228600" algn="l"/>
                <a:tab pos="5778500" algn="r"/>
              </a:tabLst>
              <a:defRPr>
                <a:solidFill>
                  <a:schemeClr val="tx1"/>
                </a:solidFill>
                <a:latin typeface="Arial" pitchFamily="34" charset="0"/>
                <a:cs typeface="Arial" pitchFamily="34" charset="0"/>
              </a:defRPr>
            </a:lvl8pPr>
            <a:lvl9pPr fontAlgn="base">
              <a:spcBef>
                <a:spcPct val="0"/>
              </a:spcBef>
              <a:spcAft>
                <a:spcPct val="0"/>
              </a:spcAft>
              <a:tabLst>
                <a:tab pos="228600" algn="l"/>
                <a:tab pos="5778500" algn="r"/>
              </a:tabLs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230400" algn="l"/>
              </a:tabLst>
            </a:pPr>
            <a:r>
              <a:rPr kumimoji="0" lang="fr-FR" altLang="fr-FR" sz="1100" b="1" i="1" u="none" strike="noStrike" cap="none" normalizeH="0" baseline="0" dirty="0">
                <a:ln>
                  <a:noFill/>
                </a:ln>
                <a:solidFill>
                  <a:srgbClr val="8453C6"/>
                </a:solidFill>
                <a:effectLst/>
                <a:latin typeface="Century Gothic" pitchFamily="34" charset="0"/>
                <a:ea typeface="Times New Roman" pitchFamily="18" charset="0"/>
                <a:cs typeface="Times New Roman" pitchFamily="18" charset="0"/>
              </a:rPr>
              <a:t>PNF BTS AMCR		</a:t>
            </a:r>
            <a:r>
              <a:rPr kumimoji="0" lang="fr-FR" altLang="fr-FR" sz="1100" b="1" i="1" u="none" strike="noStrike" cap="none" normalizeH="0" baseline="0" dirty="0" smtClean="0">
                <a:ln>
                  <a:noFill/>
                </a:ln>
                <a:solidFill>
                  <a:srgbClr val="8453C6"/>
                </a:solidFill>
                <a:effectLst/>
                <a:latin typeface="Century Gothic" pitchFamily="34" charset="0"/>
                <a:ea typeface="Times New Roman" pitchFamily="18" charset="0"/>
                <a:cs typeface="Times New Roman" pitchFamily="18" charset="0"/>
              </a:rPr>
              <a:t>	Lycée </a:t>
            </a:r>
            <a:r>
              <a:rPr kumimoji="0" lang="fr-FR" altLang="fr-FR" sz="1100" b="1" i="1" u="none" strike="noStrike" cap="none" normalizeH="0" baseline="0" dirty="0">
                <a:ln>
                  <a:noFill/>
                </a:ln>
                <a:solidFill>
                  <a:srgbClr val="8453C6"/>
                </a:solidFill>
                <a:effectLst/>
                <a:latin typeface="Century Gothic" pitchFamily="34" charset="0"/>
                <a:ea typeface="Times New Roman" pitchFamily="18" charset="0"/>
                <a:cs typeface="Times New Roman" pitchFamily="18" charset="0"/>
              </a:rPr>
              <a:t>Raspail</a:t>
            </a:r>
            <a:r>
              <a:rPr kumimoji="0" lang="fr-FR" altLang="fr-FR" sz="1100" b="1" i="1" u="none" strike="noStrike" cap="none" normalizeH="0" dirty="0">
                <a:ln>
                  <a:noFill/>
                </a:ln>
                <a:solidFill>
                  <a:srgbClr val="8453C6"/>
                </a:solidFill>
                <a:effectLst/>
                <a:latin typeface="Century Gothic" pitchFamily="34" charset="0"/>
                <a:ea typeface="Times New Roman" pitchFamily="18" charset="0"/>
                <a:cs typeface="Times New Roman" pitchFamily="18" charset="0"/>
              </a:rPr>
              <a:t>-Paris le 17 </a:t>
            </a:r>
            <a:r>
              <a:rPr kumimoji="0" lang="fr-FR" altLang="fr-FR" sz="1100" b="1" i="1" u="none" strike="noStrike" cap="none" normalizeH="0" dirty="0" smtClean="0">
                <a:ln>
                  <a:noFill/>
                </a:ln>
                <a:solidFill>
                  <a:srgbClr val="8453C6"/>
                </a:solidFill>
                <a:effectLst/>
                <a:latin typeface="Century Gothic" pitchFamily="34" charset="0"/>
                <a:ea typeface="Times New Roman" pitchFamily="18" charset="0"/>
                <a:cs typeface="Times New Roman" pitchFamily="18" charset="0"/>
              </a:rPr>
              <a:t>décembre </a:t>
            </a:r>
            <a:r>
              <a:rPr kumimoji="0" lang="fr-FR" altLang="fr-FR" sz="1100" b="1" i="1" u="none" strike="noStrike" cap="none" normalizeH="0" dirty="0">
                <a:ln>
                  <a:noFill/>
                </a:ln>
                <a:solidFill>
                  <a:srgbClr val="8453C6"/>
                </a:solidFill>
                <a:effectLst/>
                <a:latin typeface="Century Gothic" pitchFamily="34" charset="0"/>
                <a:ea typeface="Times New Roman" pitchFamily="18" charset="0"/>
                <a:cs typeface="Times New Roman" pitchFamily="18" charset="0"/>
              </a:rPr>
              <a:t>2018</a:t>
            </a:r>
            <a:endParaRPr kumimoji="0" lang="fr-FR" altLang="fr-FR" sz="800" b="0" i="1" u="none" strike="noStrike" cap="none" normalizeH="0" baseline="0" dirty="0">
              <a:ln>
                <a:noFill/>
              </a:ln>
              <a:solidFill>
                <a:schemeClr val="tx1"/>
              </a:solidFill>
              <a:effectLst/>
            </a:endParaRPr>
          </a:p>
        </p:txBody>
      </p:sp>
      <p:cxnSp>
        <p:nvCxnSpPr>
          <p:cNvPr id="9" name="Connecteur droit 8">
            <a:extLst>
              <a:ext uri="{FF2B5EF4-FFF2-40B4-BE49-F238E27FC236}">
                <a16:creationId xmlns:a16="http://schemas.microsoft.com/office/drawing/2014/main" xmlns="" id="{2C30EF9D-ADBD-493F-9838-3707685DDEA7}"/>
              </a:ext>
            </a:extLst>
          </p:cNvPr>
          <p:cNvCxnSpPr>
            <a:cxnSpLocks/>
          </p:cNvCxnSpPr>
          <p:nvPr userDrawn="1"/>
        </p:nvCxnSpPr>
        <p:spPr>
          <a:xfrm flipV="1">
            <a:off x="2436912" y="454217"/>
            <a:ext cx="6486610" cy="2983"/>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73425D0C-560E-4BB4-878D-D079A4F7B36B}"/>
              </a:ext>
            </a:extLst>
          </p:cNvPr>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233742" y="215819"/>
            <a:ext cx="2030869" cy="620893"/>
          </a:xfrm>
          <a:prstGeom prst="rect">
            <a:avLst/>
          </a:prstGeom>
        </p:spPr>
      </p:pic>
    </p:spTree>
    <p:extLst>
      <p:ext uri="{BB962C8B-B14F-4D97-AF65-F5344CB8AC3E}">
        <p14:creationId xmlns:p14="http://schemas.microsoft.com/office/powerpoint/2010/main" xmlns="" val="244061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kumimoji="0" lang="fr-FR" sz="2800" b="1" i="1" u="none" strike="noStrike" kern="1200" cap="none" normalizeH="0" baseline="0" dirty="0">
          <a:ln>
            <a:noFill/>
          </a:ln>
          <a:solidFill>
            <a:srgbClr val="8453C6"/>
          </a:solidFill>
          <a:effectLst/>
          <a:latin typeface="Century Gothic"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steelconstruction.info/Construc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autodesk.com/support/robot-structural-analysis-products/learn-explore/caas/CloudHelp/cloudhelp/2017/ENU/RSAPRO-Tutorials/files/GUID-7A81DF36-7B2E-469E-A79D-28EBDC9E33F6-htm.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teklastructures.support.tekla.com/fr/video-tutorials/en/reference-model-inser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teacherstryscience.org/lp/its-easy-being-green-green-roof-design-proje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8U4G5kcpcM&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cogratings.co.uk/staco-gratings-uk-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rpcnet.fr/"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eelprojects.com/fr/recrut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0ED1DED4-C332-4093-8D24-DC488EB89415}"/>
              </a:ext>
            </a:extLst>
          </p:cNvPr>
          <p:cNvSpPr>
            <a:spLocks noGrp="1"/>
          </p:cNvSpPr>
          <p:nvPr>
            <p:ph type="ctrTitle"/>
          </p:nvPr>
        </p:nvSpPr>
        <p:spPr/>
        <p:txBody>
          <a:bodyPr/>
          <a:lstStyle/>
          <a:p>
            <a:r>
              <a:rPr lang="fr-FR" dirty="0" smtClean="0"/>
              <a:t>Enseignement professionnel en anglais</a:t>
            </a:r>
            <a:br>
              <a:rPr lang="fr-FR" dirty="0" smtClean="0"/>
            </a:br>
            <a:r>
              <a:rPr smtClean="0"/>
              <a:t>en co-enseignement</a:t>
            </a:r>
            <a:endParaRPr lang="fr-FR" dirty="0"/>
          </a:p>
        </p:txBody>
      </p:sp>
      <p:sp>
        <p:nvSpPr>
          <p:cNvPr id="6" name="Sous-titre 5">
            <a:extLst>
              <a:ext uri="{FF2B5EF4-FFF2-40B4-BE49-F238E27FC236}">
                <a16:creationId xmlns:a16="http://schemas.microsoft.com/office/drawing/2014/main" xmlns="" id="{212D4207-B0D2-4BC5-B8DC-1699A0567397}"/>
              </a:ext>
            </a:extLst>
          </p:cNvPr>
          <p:cNvSpPr>
            <a:spLocks noGrp="1"/>
          </p:cNvSpPr>
          <p:nvPr>
            <p:ph type="subTitle" idx="1"/>
          </p:nvPr>
        </p:nvSpPr>
        <p:spPr/>
        <p:txBody>
          <a:bodyPr/>
          <a:lstStyle/>
          <a:p>
            <a:r>
              <a:rPr lang="fr-FR" dirty="0" smtClean="0"/>
              <a:t>Jean-François FERRIER</a:t>
            </a:r>
          </a:p>
          <a:p>
            <a:r>
              <a:rPr lang="fr-FR" dirty="0" smtClean="0"/>
              <a:t>Lycée Frédéric FAŸS</a:t>
            </a:r>
          </a:p>
          <a:p>
            <a:r>
              <a:rPr lang="fr-FR" dirty="0" smtClean="0"/>
              <a:t>VILLEURBANNE</a:t>
            </a:r>
            <a:endParaRPr lang="fr-FR" dirty="0"/>
          </a:p>
        </p:txBody>
      </p:sp>
      <p:sp>
        <p:nvSpPr>
          <p:cNvPr id="4" name="Espace réservé du numéro de diapositive 3">
            <a:extLst>
              <a:ext uri="{FF2B5EF4-FFF2-40B4-BE49-F238E27FC236}">
                <a16:creationId xmlns:a16="http://schemas.microsoft.com/office/drawing/2014/main" xmlns="" id="{F99F40DD-E6F1-4997-B807-AF397CF9210F}"/>
              </a:ext>
            </a:extLst>
          </p:cNvPr>
          <p:cNvSpPr>
            <a:spLocks noGrp="1"/>
          </p:cNvSpPr>
          <p:nvPr>
            <p:ph type="sldNum" sz="quarter" idx="12"/>
          </p:nvPr>
        </p:nvSpPr>
        <p:spPr/>
        <p:txBody>
          <a:bodyPr/>
          <a:lstStyle/>
          <a:p>
            <a:fld id="{AE0D59C3-3175-4073-91CF-50F255B39163}" type="slidenum">
              <a:rPr lang="fr-FR" smtClean="0"/>
              <a:pPr/>
              <a:t>1</a:t>
            </a:fld>
            <a:endParaRPr lang="fr-FR" dirty="0"/>
          </a:p>
        </p:txBody>
      </p:sp>
      <p:sp>
        <p:nvSpPr>
          <p:cNvPr id="7" name="ZoneTexte 6"/>
          <p:cNvSpPr txBox="1"/>
          <p:nvPr/>
        </p:nvSpPr>
        <p:spPr>
          <a:xfrm rot="21013758">
            <a:off x="1049512" y="1197535"/>
            <a:ext cx="7358114" cy="646331"/>
          </a:xfrm>
          <a:prstGeom prst="rect">
            <a:avLst/>
          </a:prstGeom>
          <a:noFill/>
        </p:spPr>
        <p:txBody>
          <a:bodyPr wrap="square" rtlCol="0">
            <a:spAutoFit/>
          </a:bodyPr>
          <a:lstStyle/>
          <a:p>
            <a:r>
              <a:rPr lang="fr-FR" dirty="0" smtClean="0">
                <a:solidFill>
                  <a:srgbClr val="FF0000"/>
                </a:solidFill>
              </a:rPr>
              <a:t>Les points principaux de la présentation orale ont étés retranscris dans les commentaires de ce diaporama</a:t>
            </a:r>
            <a:endParaRPr lang="fr-FR" dirty="0">
              <a:solidFill>
                <a:srgbClr val="FF0000"/>
              </a:solidFill>
            </a:endParaRPr>
          </a:p>
        </p:txBody>
      </p:sp>
    </p:spTree>
    <p:extLst>
      <p:ext uri="{BB962C8B-B14F-4D97-AF65-F5344CB8AC3E}">
        <p14:creationId xmlns:p14="http://schemas.microsoft.com/office/powerpoint/2010/main" xmlns="" val="57949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lum bright="10000" contrast="10000"/>
          </a:blip>
          <a:srcRect l="52215"/>
          <a:stretch>
            <a:fillRect/>
          </a:stretch>
        </p:blipFill>
        <p:spPr bwMode="auto">
          <a:xfrm>
            <a:off x="2143108" y="3214686"/>
            <a:ext cx="3063932" cy="3143248"/>
          </a:xfrm>
          <a:prstGeom prst="rect">
            <a:avLst/>
          </a:prstGeom>
          <a:noFill/>
          <a:ln w="9525">
            <a:noFill/>
            <a:miter lim="800000"/>
            <a:headEnd/>
            <a:tailEnd/>
          </a:ln>
          <a:effectLst/>
        </p:spPr>
      </p:pic>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smtClean="0"/>
              <a:t>Vocabulaire des architectures métalliques</a:t>
            </a:r>
            <a:endParaRPr/>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10</a:t>
            </a:fld>
            <a:endParaRPr lang="fr-FR" dirty="0"/>
          </a:p>
        </p:txBody>
      </p:sp>
      <p:pic>
        <p:nvPicPr>
          <p:cNvPr id="8" name="Picture 2"/>
          <p:cNvPicPr>
            <a:picLocks noChangeAspect="1" noChangeArrowheads="1"/>
          </p:cNvPicPr>
          <p:nvPr/>
        </p:nvPicPr>
        <p:blipFill>
          <a:blip r:embed="rId3" cstate="print">
            <a:lum bright="20000" contrast="10000"/>
          </a:blip>
          <a:srcRect r="64348"/>
          <a:stretch>
            <a:fillRect/>
          </a:stretch>
        </p:blipFill>
        <p:spPr bwMode="auto">
          <a:xfrm>
            <a:off x="0" y="3286124"/>
            <a:ext cx="2285984" cy="314324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2071678"/>
            <a:ext cx="2285984" cy="961565"/>
          </a:xfrm>
          <a:prstGeom prst="rect">
            <a:avLst/>
          </a:prstGeom>
          <a:noFill/>
          <a:ln w="9525">
            <a:noFill/>
            <a:miter lim="800000"/>
            <a:headEnd/>
            <a:tailEnd/>
          </a:ln>
          <a:effectLst/>
        </p:spPr>
      </p:pic>
      <p:pic>
        <p:nvPicPr>
          <p:cNvPr id="11" name="Picture 5" descr="Jaquette 33"/>
          <p:cNvPicPr>
            <a:picLocks noChangeAspect="1" noChangeArrowheads="1"/>
          </p:cNvPicPr>
          <p:nvPr/>
        </p:nvPicPr>
        <p:blipFill>
          <a:blip r:embed="rId5" cstate="print">
            <a:lum bright="10000" contrast="10000"/>
          </a:blip>
          <a:srcRect/>
          <a:stretch>
            <a:fillRect/>
          </a:stretch>
        </p:blipFill>
        <p:spPr bwMode="auto">
          <a:xfrm>
            <a:off x="5594347" y="2571744"/>
            <a:ext cx="3549653" cy="3549653"/>
          </a:xfrm>
          <a:prstGeom prst="rect">
            <a:avLst/>
          </a:prstGeom>
          <a:noFill/>
          <a:ln w="9525">
            <a:solidFill>
              <a:srgbClr val="000000"/>
            </a:solidFill>
            <a:miter lim="800000"/>
            <a:headEnd/>
            <a:tailEnd/>
          </a:ln>
        </p:spPr>
      </p:pic>
      <p:sp>
        <p:nvSpPr>
          <p:cNvPr id="9" name="ZoneTexte 8"/>
          <p:cNvSpPr txBox="1"/>
          <p:nvPr/>
        </p:nvSpPr>
        <p:spPr>
          <a:xfrm>
            <a:off x="6072198" y="6357958"/>
            <a:ext cx="1785950" cy="369332"/>
          </a:xfrm>
          <a:prstGeom prst="rect">
            <a:avLst/>
          </a:prstGeom>
          <a:noFill/>
        </p:spPr>
        <p:txBody>
          <a:bodyPr wrap="square" rtlCol="0">
            <a:spAutoFit/>
          </a:bodyPr>
          <a:lstStyle/>
          <a:p>
            <a:r>
              <a:rPr lang="fr-FR" dirty="0" smtClean="0"/>
              <a:t>Source APK</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3357554" y="5453578"/>
            <a:ext cx="5602796" cy="1251625"/>
          </a:xfrm>
          <a:prstGeom prst="rect">
            <a:avLst/>
          </a:prstGeom>
          <a:noFill/>
          <a:ln w="9525">
            <a:noFill/>
            <a:miter lim="800000"/>
            <a:headEnd/>
            <a:tailEnd/>
          </a:ln>
          <a:effectLst/>
        </p:spPr>
      </p:pic>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Noms </a:t>
            </a:r>
            <a:r>
              <a:rPr lang="fr-FR" u="sng" dirty="0" smtClean="0"/>
              <a:t>et</a:t>
            </a:r>
            <a:r>
              <a:rPr lang="fr-FR" dirty="0" smtClean="0"/>
              <a:t> fonctions</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11</a:t>
            </a:fld>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214282" y="1600200"/>
            <a:ext cx="8643998" cy="2400304"/>
          </a:xfrm>
        </p:spPr>
        <p:txBody>
          <a:bodyPr>
            <a:normAutofit/>
          </a:bodyPr>
          <a:lstStyle/>
          <a:p>
            <a:pPr>
              <a:buNone/>
            </a:pPr>
            <a:r>
              <a:rPr lang="fr-FR" b="1" i="1" dirty="0" smtClean="0">
                <a:solidFill>
                  <a:srgbClr val="FF0000"/>
                </a:solidFill>
              </a:rPr>
              <a:t>	</a:t>
            </a:r>
            <a:endParaRPr lang="fr-FR" b="0" i="1" dirty="0" smtClean="0">
              <a:solidFill>
                <a:srgbClr val="FF0000"/>
              </a:solidFill>
            </a:endParaRPr>
          </a:p>
          <a:p>
            <a:endParaRPr lang="fr-FR" dirty="0" smtClean="0"/>
          </a:p>
          <a:p>
            <a:pPr>
              <a:buNone/>
            </a:pPr>
            <a:endParaRPr lang="fr-FR" dirty="0" smtClean="0"/>
          </a:p>
          <a:p>
            <a:pPr>
              <a:buNone/>
            </a:pPr>
            <a:endParaRPr lang="fr-FR" dirty="0" smtClean="0"/>
          </a:p>
        </p:txBody>
      </p:sp>
      <p:pic>
        <p:nvPicPr>
          <p:cNvPr id="6" name="Picture 3"/>
          <p:cNvPicPr>
            <a:picLocks noChangeAspect="1" noChangeArrowheads="1"/>
          </p:cNvPicPr>
          <p:nvPr/>
        </p:nvPicPr>
        <p:blipFill>
          <a:blip r:embed="rId4" cstate="print"/>
          <a:srcRect/>
          <a:stretch>
            <a:fillRect/>
          </a:stretch>
        </p:blipFill>
        <p:spPr bwMode="auto">
          <a:xfrm>
            <a:off x="0" y="5572140"/>
            <a:ext cx="1357290" cy="570924"/>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lum contrast="10000"/>
          </a:blip>
          <a:srcRect/>
          <a:stretch>
            <a:fillRect/>
          </a:stretch>
        </p:blipFill>
        <p:spPr bwMode="auto">
          <a:xfrm>
            <a:off x="214282" y="1928802"/>
            <a:ext cx="6123460" cy="3555749"/>
          </a:xfrm>
          <a:prstGeom prst="rect">
            <a:avLst/>
          </a:prstGeom>
          <a:noFill/>
          <a:ln w="9525">
            <a:noFill/>
            <a:miter lim="800000"/>
            <a:headEnd/>
            <a:tailEnd/>
          </a:ln>
          <a:effectLst/>
        </p:spPr>
      </p:pic>
      <p:sp>
        <p:nvSpPr>
          <p:cNvPr id="10" name="Forme libre 9"/>
          <p:cNvSpPr/>
          <p:nvPr/>
        </p:nvSpPr>
        <p:spPr>
          <a:xfrm>
            <a:off x="3596640" y="3036570"/>
            <a:ext cx="842010" cy="461010"/>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Forme libre 10"/>
          <p:cNvSpPr/>
          <p:nvPr/>
        </p:nvSpPr>
        <p:spPr>
          <a:xfrm>
            <a:off x="4271962" y="3375660"/>
            <a:ext cx="879158" cy="518160"/>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Forme libre 11"/>
          <p:cNvSpPr/>
          <p:nvPr/>
        </p:nvSpPr>
        <p:spPr>
          <a:xfrm>
            <a:off x="2948940" y="2714620"/>
            <a:ext cx="862638" cy="428630"/>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Forme libre 12"/>
          <p:cNvSpPr/>
          <p:nvPr/>
        </p:nvSpPr>
        <p:spPr>
          <a:xfrm>
            <a:off x="2404110" y="2473964"/>
            <a:ext cx="866466" cy="353056"/>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Forme libre 13"/>
          <p:cNvSpPr/>
          <p:nvPr/>
        </p:nvSpPr>
        <p:spPr>
          <a:xfrm>
            <a:off x="1878330" y="2214568"/>
            <a:ext cx="857578" cy="330512"/>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Forme libre 14"/>
          <p:cNvSpPr/>
          <p:nvPr/>
        </p:nvSpPr>
        <p:spPr>
          <a:xfrm>
            <a:off x="1383030" y="2000240"/>
            <a:ext cx="902954" cy="281950"/>
          </a:xfrm>
          <a:custGeom>
            <a:avLst/>
            <a:gdLst>
              <a:gd name="connsiteX0" fmla="*/ 720090 w 720090"/>
              <a:gd name="connsiteY0" fmla="*/ 0 h 400050"/>
              <a:gd name="connsiteX1" fmla="*/ 438150 w 720090"/>
              <a:gd name="connsiteY1" fmla="*/ 34290 h 400050"/>
              <a:gd name="connsiteX2" fmla="*/ 377190 w 720090"/>
              <a:gd name="connsiteY2" fmla="*/ 175260 h 400050"/>
              <a:gd name="connsiteX3" fmla="*/ 308610 w 720090"/>
              <a:gd name="connsiteY3" fmla="*/ 354330 h 400050"/>
              <a:gd name="connsiteX4" fmla="*/ 0 w 72009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 h="400050">
                <a:moveTo>
                  <a:pt x="720090" y="0"/>
                </a:moveTo>
                <a:cubicBezTo>
                  <a:pt x="607695" y="2540"/>
                  <a:pt x="495300" y="5080"/>
                  <a:pt x="438150" y="34290"/>
                </a:cubicBezTo>
                <a:cubicBezTo>
                  <a:pt x="381000" y="63500"/>
                  <a:pt x="398780" y="121920"/>
                  <a:pt x="377190" y="175260"/>
                </a:cubicBezTo>
                <a:cubicBezTo>
                  <a:pt x="355600" y="228600"/>
                  <a:pt x="371475" y="316865"/>
                  <a:pt x="308610" y="354330"/>
                </a:cubicBezTo>
                <a:cubicBezTo>
                  <a:pt x="245745" y="391795"/>
                  <a:pt x="0" y="400050"/>
                  <a:pt x="0" y="400050"/>
                </a:cubicBezTo>
              </a:path>
            </a:pathLst>
          </a:custGeom>
          <a:solidFill>
            <a:schemeClr val="bg1">
              <a:alpha val="48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1026" name="Picture 2" descr="D:\Realisations\Saint Didier\IMG_0760.JPG"/>
          <p:cNvPicPr>
            <a:picLocks noChangeAspect="1" noChangeArrowheads="1"/>
          </p:cNvPicPr>
          <p:nvPr/>
        </p:nvPicPr>
        <p:blipFill>
          <a:blip r:embed="rId6" cstate="print">
            <a:lum bright="10000" contrast="10000"/>
          </a:blip>
          <a:srcRect r="7499"/>
          <a:stretch>
            <a:fillRect/>
          </a:stretch>
        </p:blipFill>
        <p:spPr bwMode="auto">
          <a:xfrm>
            <a:off x="6401673" y="2071678"/>
            <a:ext cx="2742327" cy="3952860"/>
          </a:xfrm>
          <a:prstGeom prst="rect">
            <a:avLst/>
          </a:prstGeom>
          <a:noFill/>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Savoir-faire anglais</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12</a:t>
            </a:fld>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0" y="1600200"/>
            <a:ext cx="8686800" cy="2400304"/>
          </a:xfrm>
        </p:spPr>
        <p:txBody>
          <a:bodyPr>
            <a:normAutofit/>
          </a:bodyPr>
          <a:lstStyle/>
          <a:p>
            <a:pPr>
              <a:buNone/>
            </a:pPr>
            <a:r>
              <a:rPr lang="fr-FR" b="1" i="1" dirty="0" smtClean="0">
                <a:solidFill>
                  <a:srgbClr val="FF0000"/>
                </a:solidFill>
              </a:rPr>
              <a:t>	</a:t>
            </a:r>
          </a:p>
          <a:p>
            <a:endParaRPr lang="fr-FR" dirty="0" smtClean="0"/>
          </a:p>
          <a:p>
            <a:pPr>
              <a:buNone/>
            </a:pPr>
            <a:endParaRPr lang="fr-FR" dirty="0" smtClean="0"/>
          </a:p>
          <a:p>
            <a:pPr>
              <a:buNone/>
            </a:pPr>
            <a:endParaRPr lang="fr-FR" dirty="0" smtClean="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0" y="1857364"/>
            <a:ext cx="7591343" cy="4429156"/>
          </a:xfrm>
          <a:prstGeom prst="rect">
            <a:avLst/>
          </a:prstGeom>
          <a:noFill/>
          <a:ln w="9525">
            <a:noFill/>
            <a:miter lim="800000"/>
            <a:headEnd/>
            <a:tailEnd/>
          </a:ln>
          <a:effectLst/>
        </p:spPr>
      </p:pic>
      <p:pic>
        <p:nvPicPr>
          <p:cNvPr id="2052" name="Picture 4" descr="Trinity Square, Gateshead.jpg"/>
          <p:cNvPicPr>
            <a:picLocks noChangeAspect="1" noChangeArrowheads="1"/>
          </p:cNvPicPr>
          <p:nvPr/>
        </p:nvPicPr>
        <p:blipFill>
          <a:blip r:embed="rId5" cstate="print">
            <a:lum bright="10000" contrast="10000"/>
          </a:blip>
          <a:srcRect/>
          <a:stretch>
            <a:fillRect/>
          </a:stretch>
        </p:blipFill>
        <p:spPr bwMode="auto">
          <a:xfrm>
            <a:off x="3673560" y="3214686"/>
            <a:ext cx="5470439" cy="3643314"/>
          </a:xfrm>
          <a:prstGeom prst="rect">
            <a:avLst/>
          </a:prstGeom>
          <a:noFill/>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Texte et gestes du </a:t>
            </a:r>
            <a:r>
              <a:rPr smtClean="0"/>
              <a:t>domaine professionnel</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13</a:t>
            </a:fld>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0" y="1600200"/>
            <a:ext cx="8686800" cy="2400304"/>
          </a:xfrm>
        </p:spPr>
        <p:txBody>
          <a:bodyPr>
            <a:normAutofit/>
          </a:bodyPr>
          <a:lstStyle/>
          <a:p>
            <a:pPr>
              <a:buNone/>
            </a:pPr>
            <a:r>
              <a:rPr lang="fr-FR" b="1" i="1" dirty="0" smtClean="0">
                <a:solidFill>
                  <a:srgbClr val="FF0000"/>
                </a:solidFill>
              </a:rPr>
              <a:t>	</a:t>
            </a:r>
          </a:p>
          <a:p>
            <a:endParaRPr lang="fr-FR" dirty="0" smtClean="0"/>
          </a:p>
          <a:p>
            <a:pPr>
              <a:buNone/>
            </a:pPr>
            <a:endParaRPr lang="fr-FR" dirty="0" smtClean="0"/>
          </a:p>
          <a:p>
            <a:pPr>
              <a:buNone/>
            </a:pPr>
            <a:endParaRPr lang="fr-FR" dirty="0" smtClean="0"/>
          </a:p>
        </p:txBody>
      </p:sp>
      <p:sp>
        <p:nvSpPr>
          <p:cNvPr id="8" name="ZoneTexte 7"/>
          <p:cNvSpPr txBox="1"/>
          <p:nvPr/>
        </p:nvSpPr>
        <p:spPr>
          <a:xfrm>
            <a:off x="285720" y="1714488"/>
            <a:ext cx="5643602" cy="3139321"/>
          </a:xfrm>
          <a:prstGeom prst="rect">
            <a:avLst/>
          </a:prstGeom>
          <a:noFill/>
          <a:ln>
            <a:solidFill>
              <a:schemeClr val="accent1">
                <a:lumMod val="75000"/>
              </a:schemeClr>
            </a:solidFill>
          </a:ln>
        </p:spPr>
        <p:txBody>
          <a:bodyPr wrap="square" rtlCol="0">
            <a:spAutoFit/>
          </a:bodyPr>
          <a:lstStyle/>
          <a:p>
            <a:r>
              <a:rPr lang="en-GB" b="1" i="1" dirty="0" smtClean="0">
                <a:solidFill>
                  <a:schemeClr val="accent1">
                    <a:lumMod val="75000"/>
                  </a:schemeClr>
                </a:solidFill>
              </a:rPr>
              <a:t>EARLY STRUCTURAL USES OF IRON IN BUILDINGS</a:t>
            </a:r>
            <a:endParaRPr lang="fr-FR" b="1" i="1" dirty="0" smtClean="0">
              <a:solidFill>
                <a:schemeClr val="accent1">
                  <a:lumMod val="75000"/>
                </a:schemeClr>
              </a:solidFill>
            </a:endParaRPr>
          </a:p>
          <a:p>
            <a:r>
              <a:rPr lang="en-GB" i="1" dirty="0" smtClean="0"/>
              <a:t> </a:t>
            </a:r>
            <a:endParaRPr lang="fr-FR" i="1" dirty="0" smtClean="0"/>
          </a:p>
          <a:p>
            <a:r>
              <a:rPr lang="en-GB" i="1" dirty="0" smtClean="0">
                <a:solidFill>
                  <a:schemeClr val="accent1">
                    <a:lumMod val="75000"/>
                  </a:schemeClr>
                </a:solidFill>
              </a:rPr>
              <a:t>Steel and before that iron, have been used in building construction for a very long time.  The first uses were as secondary components - connectors, shoes and straps, mainly in combination with timber as the principal structural material. ...</a:t>
            </a:r>
          </a:p>
          <a:p>
            <a:r>
              <a:rPr lang="en-GB" i="1" dirty="0" smtClean="0">
                <a:solidFill>
                  <a:schemeClr val="accent1">
                    <a:lumMod val="75000"/>
                  </a:schemeClr>
                </a:solidFill>
              </a:rPr>
              <a:t>Thomas Rickman combined the structural utility of cast iron columns with delicate ornament in the gallery fronts and ceilings to the nave and aisles of St George’s Church, Everton, UK (1812‑14) (Slide 9). </a:t>
            </a:r>
          </a:p>
        </p:txBody>
      </p:sp>
      <p:pic>
        <p:nvPicPr>
          <p:cNvPr id="5122" name="Picture 2"/>
          <p:cNvPicPr>
            <a:picLocks noChangeAspect="1" noChangeArrowheads="1"/>
          </p:cNvPicPr>
          <p:nvPr/>
        </p:nvPicPr>
        <p:blipFill>
          <a:blip r:embed="rId3" cstate="print"/>
          <a:srcRect/>
          <a:stretch>
            <a:fillRect/>
          </a:stretch>
        </p:blipFill>
        <p:spPr bwMode="auto">
          <a:xfrm>
            <a:off x="6026460" y="1714488"/>
            <a:ext cx="3117540" cy="4714908"/>
          </a:xfrm>
          <a:prstGeom prst="rect">
            <a:avLst/>
          </a:prstGeom>
          <a:noFill/>
          <a:ln w="9525">
            <a:noFill/>
            <a:miter lim="800000"/>
            <a:headEnd/>
            <a:tailEnd/>
          </a:ln>
          <a:effectLst/>
        </p:spPr>
      </p:pic>
      <p:sp>
        <p:nvSpPr>
          <p:cNvPr id="11" name="ZoneTexte 10"/>
          <p:cNvSpPr txBox="1"/>
          <p:nvPr/>
        </p:nvSpPr>
        <p:spPr>
          <a:xfrm>
            <a:off x="2571736" y="6286520"/>
            <a:ext cx="2714644" cy="369332"/>
          </a:xfrm>
          <a:prstGeom prst="rect">
            <a:avLst/>
          </a:prstGeom>
          <a:noFill/>
        </p:spPr>
        <p:txBody>
          <a:bodyPr wrap="square" rtlCol="0">
            <a:spAutoFit/>
          </a:bodyPr>
          <a:lstStyle/>
          <a:p>
            <a:r>
              <a:rPr lang="fr-FR" dirty="0" smtClean="0"/>
              <a:t>Source Esdep : lecture 1B4</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1143f11"/>
          <p:cNvPicPr>
            <a:picLocks noChangeAspect="1" noChangeArrowheads="1"/>
          </p:cNvPicPr>
          <p:nvPr/>
        </p:nvPicPr>
        <p:blipFill>
          <a:blip r:embed="rId3" cstate="print"/>
          <a:srcRect l="26901" b="20000"/>
          <a:stretch>
            <a:fillRect/>
          </a:stretch>
        </p:blipFill>
        <p:spPr bwMode="auto">
          <a:xfrm>
            <a:off x="5572132" y="797304"/>
            <a:ext cx="3357586" cy="3177258"/>
          </a:xfrm>
          <a:prstGeom prst="rect">
            <a:avLst/>
          </a:prstGeom>
          <a:noFill/>
          <a:ln w="9525">
            <a:solidFill>
              <a:schemeClr val="accent1">
                <a:lumMod val="75000"/>
              </a:schemeClr>
            </a:solidFill>
            <a:miter lim="800000"/>
            <a:headEnd/>
            <a:tailEnd/>
          </a:ln>
        </p:spPr>
      </p:pic>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14</a:t>
            </a:fld>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0" y="1600200"/>
            <a:ext cx="8686800" cy="2400304"/>
          </a:xfrm>
        </p:spPr>
        <p:txBody>
          <a:bodyPr>
            <a:normAutofit/>
          </a:bodyPr>
          <a:lstStyle/>
          <a:p>
            <a:pPr>
              <a:buNone/>
            </a:pPr>
            <a:r>
              <a:rPr lang="fr-FR" b="1" i="1" dirty="0" smtClean="0">
                <a:solidFill>
                  <a:srgbClr val="FF0000"/>
                </a:solidFill>
              </a:rPr>
              <a:t>	</a:t>
            </a:r>
          </a:p>
          <a:p>
            <a:endParaRPr lang="fr-FR" dirty="0" smtClean="0"/>
          </a:p>
          <a:p>
            <a:pPr>
              <a:buNone/>
            </a:pPr>
            <a:endParaRPr lang="fr-FR" dirty="0" smtClean="0"/>
          </a:p>
          <a:p>
            <a:pPr>
              <a:buNone/>
            </a:pPr>
            <a:endParaRPr lang="fr-FR" dirty="0" smtClean="0"/>
          </a:p>
        </p:txBody>
      </p:sp>
      <p:sp>
        <p:nvSpPr>
          <p:cNvPr id="9" name="ZoneTexte 8"/>
          <p:cNvSpPr txBox="1"/>
          <p:nvPr/>
        </p:nvSpPr>
        <p:spPr>
          <a:xfrm>
            <a:off x="142844" y="6072206"/>
            <a:ext cx="3143272" cy="369332"/>
          </a:xfrm>
          <a:prstGeom prst="rect">
            <a:avLst/>
          </a:prstGeom>
          <a:noFill/>
        </p:spPr>
        <p:txBody>
          <a:bodyPr wrap="square" rtlCol="0">
            <a:spAutoFit/>
          </a:bodyPr>
          <a:lstStyle/>
          <a:p>
            <a:r>
              <a:rPr lang="fr-FR" dirty="0" smtClean="0"/>
              <a:t>Source Esdep : lecture 11.4.3</a:t>
            </a:r>
            <a:endParaRPr lang="fr-FR" dirty="0"/>
          </a:p>
        </p:txBody>
      </p:sp>
      <p:sp>
        <p:nvSpPr>
          <p:cNvPr id="11" name="ZoneTexte 10"/>
          <p:cNvSpPr txBox="1"/>
          <p:nvPr/>
        </p:nvSpPr>
        <p:spPr>
          <a:xfrm>
            <a:off x="142844" y="1714489"/>
            <a:ext cx="5357850" cy="3970318"/>
          </a:xfrm>
          <a:prstGeom prst="rect">
            <a:avLst/>
          </a:prstGeom>
          <a:noFill/>
          <a:ln>
            <a:solidFill>
              <a:schemeClr val="accent1">
                <a:lumMod val="75000"/>
              </a:schemeClr>
            </a:solidFill>
          </a:ln>
        </p:spPr>
        <p:txBody>
          <a:bodyPr wrap="square" rtlCol="0">
            <a:spAutoFit/>
          </a:bodyPr>
          <a:lstStyle/>
          <a:p>
            <a:r>
              <a:rPr lang="en-GB" i="1" dirty="0" smtClean="0">
                <a:solidFill>
                  <a:schemeClr val="accent1">
                    <a:lumMod val="75000"/>
                  </a:schemeClr>
                </a:solidFill>
              </a:rPr>
              <a:t>The eccentricity moment (F(w-e)) causes extra forces in the bolts.</a:t>
            </a:r>
          </a:p>
          <a:p>
            <a:endParaRPr lang="en-GB" i="1" dirty="0" smtClean="0">
              <a:solidFill>
                <a:schemeClr val="accent1">
                  <a:lumMod val="75000"/>
                </a:schemeClr>
              </a:solidFill>
            </a:endParaRPr>
          </a:p>
          <a:p>
            <a:r>
              <a:rPr lang="en-GB" i="1" dirty="0" smtClean="0">
                <a:solidFill>
                  <a:schemeClr val="accent1">
                    <a:lumMod val="75000"/>
                  </a:schemeClr>
                </a:solidFill>
              </a:rPr>
              <a:t>In practice the effect of eccentricity may be approximately accounted for by means of a multiplication factor ψ on the force H.</a:t>
            </a:r>
          </a:p>
          <a:p>
            <a:endParaRPr lang="en-GB" i="1" dirty="0" smtClean="0">
              <a:solidFill>
                <a:schemeClr val="accent1">
                  <a:lumMod val="75000"/>
                </a:schemeClr>
              </a:solidFill>
            </a:endParaRPr>
          </a:p>
          <a:p>
            <a:r>
              <a:rPr lang="en-GB" i="1" dirty="0" smtClean="0">
                <a:solidFill>
                  <a:schemeClr val="accent1">
                    <a:lumMod val="75000"/>
                  </a:schemeClr>
                </a:solidFill>
              </a:rPr>
              <a:t>For usual dimensions of these connections, the following values may be used:</a:t>
            </a:r>
            <a:endParaRPr lang="fr-FR" i="1" dirty="0" smtClean="0">
              <a:solidFill>
                <a:schemeClr val="accent1">
                  <a:lumMod val="75000"/>
                </a:schemeClr>
              </a:solidFill>
            </a:endParaRPr>
          </a:p>
          <a:p>
            <a:r>
              <a:rPr lang="en-GB" i="1" dirty="0" smtClean="0">
                <a:solidFill>
                  <a:schemeClr val="accent1">
                    <a:lumMod val="75000"/>
                  </a:schemeClr>
                </a:solidFill>
              </a:rPr>
              <a:t> </a:t>
            </a:r>
            <a:endParaRPr lang="fr-FR" i="1" dirty="0" smtClean="0">
              <a:solidFill>
                <a:schemeClr val="accent1">
                  <a:lumMod val="75000"/>
                </a:schemeClr>
              </a:solidFill>
            </a:endParaRPr>
          </a:p>
          <a:p>
            <a:pPr marL="182563" lvl="0" indent="-182563">
              <a:buFont typeface="Arial" pitchFamily="34" charset="0"/>
              <a:buChar char="•"/>
            </a:pPr>
            <a:r>
              <a:rPr lang="en-GB" i="1" dirty="0" smtClean="0">
                <a:solidFill>
                  <a:schemeClr val="accent1">
                    <a:lumMod val="75000"/>
                  </a:schemeClr>
                </a:solidFill>
              </a:rPr>
              <a:t>For 2 bolts ψ = 1,20</a:t>
            </a:r>
            <a:endParaRPr lang="fr-FR" i="1" dirty="0" smtClean="0">
              <a:solidFill>
                <a:schemeClr val="accent1">
                  <a:lumMod val="75000"/>
                </a:schemeClr>
              </a:solidFill>
            </a:endParaRPr>
          </a:p>
          <a:p>
            <a:pPr marL="182563" lvl="0" indent="-182563">
              <a:buFont typeface="Arial" pitchFamily="34" charset="0"/>
              <a:buChar char="•"/>
            </a:pPr>
            <a:r>
              <a:rPr lang="en-GB" i="1" dirty="0" smtClean="0">
                <a:solidFill>
                  <a:schemeClr val="accent1">
                    <a:lumMod val="75000"/>
                  </a:schemeClr>
                </a:solidFill>
              </a:rPr>
              <a:t>For 3 bolts ψ = 1,10</a:t>
            </a:r>
            <a:endParaRPr lang="fr-FR" i="1" dirty="0" smtClean="0">
              <a:solidFill>
                <a:schemeClr val="accent1">
                  <a:lumMod val="75000"/>
                </a:schemeClr>
              </a:solidFill>
            </a:endParaRPr>
          </a:p>
          <a:p>
            <a:pPr marL="182563" lvl="0" indent="-182563">
              <a:buFont typeface="Arial" pitchFamily="34" charset="0"/>
              <a:buChar char="•"/>
            </a:pPr>
            <a:r>
              <a:rPr lang="en-GB" i="1" dirty="0" smtClean="0">
                <a:solidFill>
                  <a:schemeClr val="accent1">
                    <a:lumMod val="75000"/>
                  </a:schemeClr>
                </a:solidFill>
              </a:rPr>
              <a:t>For more than 3 bolts, the effect of</a:t>
            </a:r>
          </a:p>
          <a:p>
            <a:pPr marL="182563" lvl="0" indent="-9525"/>
            <a:r>
              <a:rPr lang="en-GB" i="1" dirty="0" smtClean="0">
                <a:solidFill>
                  <a:schemeClr val="accent1">
                    <a:lumMod val="75000"/>
                  </a:schemeClr>
                </a:solidFill>
              </a:rPr>
              <a:t>eccentricity  is normally neglected.</a:t>
            </a:r>
            <a:endParaRPr lang="fr-FR" i="1" dirty="0">
              <a:solidFill>
                <a:schemeClr val="accent1">
                  <a:lumMod val="75000"/>
                </a:schemeClr>
              </a:solidFill>
            </a:endParaRPr>
          </a:p>
        </p:txBody>
      </p:sp>
      <p:pic>
        <p:nvPicPr>
          <p:cNvPr id="36868" name="Picture 4"/>
          <p:cNvPicPr>
            <a:picLocks noChangeAspect="1" noChangeArrowheads="1"/>
          </p:cNvPicPr>
          <p:nvPr/>
        </p:nvPicPr>
        <p:blipFill>
          <a:blip r:embed="rId4" cstate="print">
            <a:lum bright="10000"/>
          </a:blip>
          <a:srcRect l="5211" b="30519"/>
          <a:stretch>
            <a:fillRect/>
          </a:stretch>
        </p:blipFill>
        <p:spPr bwMode="auto">
          <a:xfrm>
            <a:off x="4855635" y="4071942"/>
            <a:ext cx="4288365" cy="2357454"/>
          </a:xfrm>
          <a:prstGeom prst="rect">
            <a:avLst/>
          </a:prstGeom>
          <a:noFill/>
          <a:ln w="9525">
            <a:noFill/>
            <a:miter lim="800000"/>
            <a:headEnd/>
            <a:tailEnd/>
          </a:ln>
          <a:effectLst/>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Utilisation des logiciels avec leur interface en anglais</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15</a:t>
            </a:fld>
            <a:endParaRPr lang="fr-FR" dirty="0"/>
          </a:p>
        </p:txBody>
      </p:sp>
      <p:sp>
        <p:nvSpPr>
          <p:cNvPr id="6" name="ZoneTexte 5"/>
          <p:cNvSpPr txBox="1"/>
          <p:nvPr/>
        </p:nvSpPr>
        <p:spPr>
          <a:xfrm>
            <a:off x="6143636" y="1714488"/>
            <a:ext cx="2714644" cy="4154984"/>
          </a:xfrm>
          <a:prstGeom prst="rect">
            <a:avLst/>
          </a:prstGeom>
          <a:noFill/>
        </p:spPr>
        <p:txBody>
          <a:bodyPr wrap="square" rtlCol="0">
            <a:spAutoFit/>
          </a:bodyPr>
          <a:lstStyle/>
          <a:p>
            <a:r>
              <a:rPr lang="fr-FR" sz="2400" dirty="0" smtClean="0"/>
              <a:t>Ce tutoriel écrit est associé à une vidéo qui ne comporte pas de commentaires oraux.</a:t>
            </a:r>
          </a:p>
          <a:p>
            <a:endParaRPr lang="fr-FR" sz="2400" dirty="0" smtClean="0"/>
          </a:p>
          <a:p>
            <a:pPr algn="ctr"/>
            <a:r>
              <a:rPr lang="fr-FR" sz="2400" b="1" dirty="0" smtClean="0">
                <a:solidFill>
                  <a:srgbClr val="FF0000"/>
                </a:solidFill>
              </a:rPr>
              <a:t>Ces commentaires pourraient être réalisés par les étudiants.</a:t>
            </a:r>
            <a:endParaRPr lang="fr-FR" dirty="0">
              <a:solidFill>
                <a:srgbClr val="FF0000"/>
              </a:solidFill>
            </a:endParaRPr>
          </a:p>
        </p:txBody>
      </p:sp>
      <p:sp>
        <p:nvSpPr>
          <p:cNvPr id="13314" name="AutoShape 2" descr="https://help.autodesk.com/cloudhelp/2017/ENU/RSAPRO-Tutorials/images/GUID-2717FFB5-4445-4F0C-B14D-389E730EF69F.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3316" name="AutoShape 4" descr="https://help.autodesk.com/cloudhelp/2017/ENU/RSAPRO-Tutorials/images/GUID-2717FFB5-4445-4F0C-B14D-389E730EF69F.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3318" name="AutoShape 6" descr="https://help.autodesk.com/cloudhelp/2017/ENU/RSAPRO-Tutorials/images/GUID-2717FFB5-4445-4F0C-B14D-389E730EF69F.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3319" name="Picture 7">
            <a:hlinkClick r:id="rId3"/>
          </p:cNvPr>
          <p:cNvPicPr>
            <a:picLocks noChangeAspect="1" noChangeArrowheads="1"/>
          </p:cNvPicPr>
          <p:nvPr/>
        </p:nvPicPr>
        <p:blipFill>
          <a:blip r:embed="rId4" cstate="print"/>
          <a:srcRect/>
          <a:stretch>
            <a:fillRect/>
          </a:stretch>
        </p:blipFill>
        <p:spPr bwMode="auto">
          <a:xfrm>
            <a:off x="0" y="2428868"/>
            <a:ext cx="6143636" cy="3983237"/>
          </a:xfrm>
          <a:prstGeom prst="rect">
            <a:avLst/>
          </a:prstGeom>
          <a:noFill/>
          <a:ln w="9525">
            <a:noFill/>
            <a:miter lim="800000"/>
            <a:headEnd/>
            <a:tailEnd/>
          </a:ln>
          <a:effectLst/>
        </p:spPr>
      </p:pic>
      <p:sp>
        <p:nvSpPr>
          <p:cNvPr id="11"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285720" y="1714488"/>
            <a:ext cx="8401080" cy="542916"/>
          </a:xfrm>
        </p:spPr>
        <p:txBody>
          <a:bodyPr>
            <a:normAutofit/>
          </a:bodyPr>
          <a:lstStyle/>
          <a:p>
            <a:pPr>
              <a:buNone/>
            </a:pPr>
            <a:r>
              <a:rPr lang="fr-FR" sz="2800" dirty="0" smtClean="0"/>
              <a:t>Creating a Structural Model</a:t>
            </a:r>
          </a:p>
          <a:p>
            <a:pPr>
              <a:buNone/>
            </a:pPr>
            <a:endParaRPr lang="fr-FR" dirty="0" smtClean="0"/>
          </a:p>
          <a:p>
            <a:pPr>
              <a:buNone/>
            </a:pPr>
            <a:endParaRPr lang="fr-FR" dirty="0" smtClean="0"/>
          </a:p>
        </p:txBody>
      </p:sp>
      <p:sp>
        <p:nvSpPr>
          <p:cNvPr id="12" name="ZoneTexte 11"/>
          <p:cNvSpPr txBox="1"/>
          <p:nvPr/>
        </p:nvSpPr>
        <p:spPr>
          <a:xfrm>
            <a:off x="3357554" y="6357958"/>
            <a:ext cx="3357586" cy="369332"/>
          </a:xfrm>
          <a:prstGeom prst="rect">
            <a:avLst/>
          </a:prstGeom>
          <a:noFill/>
        </p:spPr>
        <p:txBody>
          <a:bodyPr wrap="square" rtlCol="0">
            <a:spAutoFit/>
          </a:bodyPr>
          <a:lstStyle/>
          <a:p>
            <a:r>
              <a:rPr lang="fr-FR" dirty="0" smtClean="0"/>
              <a:t>Source  AutoDesk</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16</a:t>
            </a:fld>
            <a:endParaRPr lang="fr-FR" dirty="0"/>
          </a:p>
        </p:txBody>
      </p:sp>
      <p:pic>
        <p:nvPicPr>
          <p:cNvPr id="1027" name="Picture 3">
            <a:hlinkClick r:id="rId3"/>
          </p:cNvPr>
          <p:cNvPicPr>
            <a:picLocks noChangeAspect="1" noChangeArrowheads="1"/>
          </p:cNvPicPr>
          <p:nvPr/>
        </p:nvPicPr>
        <p:blipFill>
          <a:blip r:embed="rId4" cstate="print"/>
          <a:srcRect b="6818"/>
          <a:stretch>
            <a:fillRect/>
          </a:stretch>
        </p:blipFill>
        <p:spPr bwMode="auto">
          <a:xfrm>
            <a:off x="-8321" y="1000109"/>
            <a:ext cx="9152321" cy="5857915"/>
          </a:xfrm>
          <a:prstGeom prst="rect">
            <a:avLst/>
          </a:prstGeom>
          <a:noFill/>
          <a:ln w="9525">
            <a:noFill/>
            <a:miter lim="800000"/>
            <a:headEnd/>
            <a:tailEnd/>
          </a:ln>
          <a:effectLst/>
        </p:spPr>
      </p:pic>
      <p:sp>
        <p:nvSpPr>
          <p:cNvPr id="5" name="ZoneTexte 4"/>
          <p:cNvSpPr txBox="1"/>
          <p:nvPr/>
        </p:nvSpPr>
        <p:spPr>
          <a:xfrm>
            <a:off x="6643702" y="5857892"/>
            <a:ext cx="1857388" cy="369332"/>
          </a:xfrm>
          <a:prstGeom prst="rect">
            <a:avLst/>
          </a:prstGeom>
          <a:noFill/>
        </p:spPr>
        <p:txBody>
          <a:bodyPr wrap="square" rtlCol="0">
            <a:spAutoFit/>
          </a:bodyPr>
          <a:lstStyle/>
          <a:p>
            <a:r>
              <a:rPr lang="fr-FR" dirty="0" smtClean="0"/>
              <a:t>Source  Trimble</a:t>
            </a:r>
            <a:endParaRPr lang="fr-FR" dirty="0"/>
          </a:p>
        </p:txBody>
      </p:sp>
      <p:sp>
        <p:nvSpPr>
          <p:cNvPr id="6" name="ZoneTexte 5"/>
          <p:cNvSpPr txBox="1"/>
          <p:nvPr/>
        </p:nvSpPr>
        <p:spPr>
          <a:xfrm>
            <a:off x="4000496" y="1142984"/>
            <a:ext cx="4714908" cy="461665"/>
          </a:xfrm>
          <a:prstGeom prst="rect">
            <a:avLst/>
          </a:prstGeom>
          <a:solidFill>
            <a:schemeClr val="bg1"/>
          </a:solidFill>
        </p:spPr>
        <p:txBody>
          <a:bodyPr wrap="square" rtlCol="0">
            <a:spAutoFit/>
          </a:bodyPr>
          <a:lstStyle/>
          <a:p>
            <a:pPr algn="ctr"/>
            <a:r>
              <a:rPr lang="fr-FR" sz="2400" b="1" dirty="0" smtClean="0">
                <a:solidFill>
                  <a:srgbClr val="FF0000"/>
                </a:solidFill>
              </a:rPr>
              <a:t>Idem pour ce tutoriel Tekla®</a:t>
            </a:r>
            <a:endParaRPr lang="fr-FR" dirty="0">
              <a:solidFill>
                <a:srgbClr val="FF0000"/>
              </a:solidFill>
            </a:endParaRPr>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smtClean="0"/>
              <a:t>Projets scientifiques ou techniques </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17</a:t>
            </a:fld>
            <a:endParaRPr lang="fr-FR"/>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1785918" y="1714488"/>
            <a:ext cx="5786478" cy="4998355"/>
          </a:xfrm>
          <a:prstGeom prst="rect">
            <a:avLst/>
          </a:prstGeom>
          <a:noFill/>
          <a:ln w="9525">
            <a:noFill/>
            <a:miter lim="800000"/>
            <a:headEnd/>
            <a:tailEnd/>
          </a:ln>
          <a:effectLst/>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Films </a:t>
            </a:r>
            <a:r>
              <a:rPr lang="fr-FR" dirty="0" err="1" smtClean="0"/>
              <a:t>Esdep</a:t>
            </a:r>
            <a:r>
              <a:rPr lang="fr-FR" dirty="0" smtClean="0"/>
              <a:t> </a:t>
            </a:r>
            <a:r>
              <a:rPr lang="fr-FR" sz="2400" dirty="0" smtClean="0"/>
              <a:t>(</a:t>
            </a:r>
            <a:r>
              <a:rPr sz="2400" smtClean="0"/>
              <a:t>European Steel Design Education Programme) </a:t>
            </a:r>
            <a:endParaRPr lang="fr-FR" sz="2400"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457200" y="1600200"/>
            <a:ext cx="8229600" cy="542916"/>
          </a:xfrm>
        </p:spPr>
        <p:txBody>
          <a:bodyPr>
            <a:normAutofit/>
          </a:bodyPr>
          <a:lstStyle/>
          <a:p>
            <a:pPr algn="ctr">
              <a:buClr>
                <a:srgbClr val="FF0000"/>
              </a:buClr>
              <a:buNone/>
            </a:pPr>
            <a:r>
              <a:rPr lang="fr-FR" b="1" dirty="0" smtClean="0"/>
              <a:t>Avec les commentaires oraux et leur transcription écrite </a:t>
            </a:r>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18</a:t>
            </a:fld>
            <a:endParaRPr lang="fr-FR"/>
          </a:p>
        </p:txBody>
      </p:sp>
      <p:sp>
        <p:nvSpPr>
          <p:cNvPr id="10" name="ZoneTexte 9"/>
          <p:cNvSpPr txBox="1"/>
          <p:nvPr/>
        </p:nvSpPr>
        <p:spPr>
          <a:xfrm>
            <a:off x="4829612" y="2387065"/>
            <a:ext cx="4218871" cy="3970318"/>
          </a:xfrm>
          <a:prstGeom prst="rect">
            <a:avLst/>
          </a:prstGeom>
          <a:noFill/>
          <a:ln>
            <a:solidFill>
              <a:schemeClr val="accent1">
                <a:lumMod val="75000"/>
              </a:schemeClr>
            </a:solidFill>
          </a:ln>
        </p:spPr>
        <p:txBody>
          <a:bodyPr wrap="square" rtlCol="0">
            <a:spAutoFit/>
          </a:bodyPr>
          <a:lstStyle/>
          <a:p>
            <a:r>
              <a:rPr lang="en-GB" b="1" i="1" dirty="0" smtClean="0">
                <a:solidFill>
                  <a:schemeClr val="accent1">
                    <a:lumMod val="75000"/>
                  </a:schemeClr>
                </a:solidFill>
              </a:rPr>
              <a:t>TENSION FIELD ACTION IN PLATE GIRDERS</a:t>
            </a:r>
          </a:p>
          <a:p>
            <a:endParaRPr lang="fr-FR" b="1" i="1" dirty="0" smtClean="0">
              <a:solidFill>
                <a:schemeClr val="accent1">
                  <a:lumMod val="75000"/>
                </a:schemeClr>
              </a:solidFill>
            </a:endParaRPr>
          </a:p>
          <a:p>
            <a:r>
              <a:rPr lang="en-GB" i="1" dirty="0" smtClean="0">
                <a:solidFill>
                  <a:schemeClr val="accent1">
                    <a:lumMod val="75000"/>
                  </a:schemeClr>
                </a:solidFill>
              </a:rPr>
              <a:t>The frame represents the flanges and stiffeners of a plate girder, and the polythene its web. The polythene is being stretched between the two corners of the frame and this tension gives the system its strength. If we cut the polythene along the buckle line from corner to corner, the frame remains stable ; the cut does not detract from the tensile strength. However, if we cut across the buckle, severing the polythene in tension, the frame collapses.</a:t>
            </a:r>
            <a:endParaRPr lang="fr-FR" i="1" dirty="0" smtClean="0">
              <a:solidFill>
                <a:schemeClr val="accent1">
                  <a:lumMod val="75000"/>
                </a:schemeClr>
              </a:solidFill>
            </a:endParaRPr>
          </a:p>
          <a:p>
            <a:endParaRPr lang="fr-FR" dirty="0"/>
          </a:p>
        </p:txBody>
      </p:sp>
      <p:pic>
        <p:nvPicPr>
          <p:cNvPr id="8" name="Picture 2"/>
          <p:cNvPicPr>
            <a:picLocks noChangeAspect="1" noChangeArrowheads="1"/>
          </p:cNvPicPr>
          <p:nvPr/>
        </p:nvPicPr>
        <p:blipFill>
          <a:blip r:embed="rId3" cstate="print">
            <a:lum bright="10000" contrast="10000"/>
          </a:blip>
          <a:srcRect/>
          <a:stretch>
            <a:fillRect/>
          </a:stretch>
        </p:blipFill>
        <p:spPr bwMode="auto">
          <a:xfrm>
            <a:off x="77002" y="2143116"/>
            <a:ext cx="4709312" cy="4211756"/>
          </a:xfrm>
          <a:prstGeom prst="rect">
            <a:avLst/>
          </a:prstGeom>
          <a:noFill/>
          <a:ln w="9525">
            <a:noFill/>
            <a:miter lim="800000"/>
            <a:headEnd/>
            <a:tailEnd/>
          </a:ln>
          <a:effectLst/>
        </p:spPr>
      </p:pic>
      <p:sp>
        <p:nvSpPr>
          <p:cNvPr id="9" name="ZoneTexte 8"/>
          <p:cNvSpPr txBox="1"/>
          <p:nvPr/>
        </p:nvSpPr>
        <p:spPr>
          <a:xfrm>
            <a:off x="142844" y="6357958"/>
            <a:ext cx="1714512" cy="369332"/>
          </a:xfrm>
          <a:prstGeom prst="rect">
            <a:avLst/>
          </a:prstGeom>
          <a:noFill/>
        </p:spPr>
        <p:txBody>
          <a:bodyPr wrap="square" rtlCol="0">
            <a:spAutoFit/>
          </a:bodyPr>
          <a:lstStyle/>
          <a:p>
            <a:r>
              <a:rPr lang="fr-FR" dirty="0" smtClean="0"/>
              <a:t>Source APK</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D’autres films</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19</a:t>
            </a:fld>
            <a:endParaRPr lang="fr-FR"/>
          </a:p>
        </p:txBody>
      </p:sp>
      <p:sp>
        <p:nvSpPr>
          <p:cNvPr id="9" name="Espace réservé du contenu 8"/>
          <p:cNvSpPr>
            <a:spLocks noGrp="1"/>
          </p:cNvSpPr>
          <p:nvPr>
            <p:ph idx="1"/>
          </p:nvPr>
        </p:nvSpPr>
        <p:spPr/>
        <p:txBody>
          <a:bodyPr/>
          <a:lstStyle/>
          <a:p>
            <a:endParaRPr lang="fr-FR" dirty="0"/>
          </a:p>
        </p:txBody>
      </p:sp>
      <p:pic>
        <p:nvPicPr>
          <p:cNvPr id="3074" name="Picture 2">
            <a:hlinkClick r:id="rId3"/>
          </p:cNvPr>
          <p:cNvPicPr>
            <a:picLocks noChangeAspect="1" noChangeArrowheads="1"/>
          </p:cNvPicPr>
          <p:nvPr/>
        </p:nvPicPr>
        <p:blipFill>
          <a:blip r:embed="rId4" cstate="print">
            <a:lum bright="10000" contrast="10000"/>
          </a:blip>
          <a:srcRect/>
          <a:stretch>
            <a:fillRect/>
          </a:stretch>
        </p:blipFill>
        <p:spPr bwMode="auto">
          <a:xfrm>
            <a:off x="142845" y="1643051"/>
            <a:ext cx="8501121" cy="4816542"/>
          </a:xfrm>
          <a:prstGeom prst="rect">
            <a:avLst/>
          </a:prstGeom>
          <a:noFill/>
          <a:ln w="9525">
            <a:noFill/>
            <a:miter lim="800000"/>
            <a:headEnd/>
            <a:tailEnd/>
          </a:ln>
          <a:effectLst/>
        </p:spPr>
      </p:pic>
      <p:sp>
        <p:nvSpPr>
          <p:cNvPr id="12" name="ZoneTexte 11"/>
          <p:cNvSpPr txBox="1"/>
          <p:nvPr/>
        </p:nvSpPr>
        <p:spPr>
          <a:xfrm>
            <a:off x="5286380" y="1785926"/>
            <a:ext cx="3643338" cy="1508105"/>
          </a:xfrm>
          <a:prstGeom prst="rect">
            <a:avLst/>
          </a:prstGeom>
          <a:solidFill>
            <a:schemeClr val="bg1"/>
          </a:solidFill>
          <a:ln>
            <a:solidFill>
              <a:schemeClr val="bg1"/>
            </a:solidFill>
          </a:ln>
        </p:spPr>
        <p:txBody>
          <a:bodyPr wrap="square" rtlCol="0">
            <a:spAutoFit/>
          </a:bodyPr>
          <a:lstStyle/>
          <a:p>
            <a:r>
              <a:rPr lang="fr-FR" sz="2400" b="1" dirty="0" smtClean="0"/>
              <a:t>L’essai de traction avec les commentaires oraux en anglais (ou en allemand)</a:t>
            </a:r>
          </a:p>
          <a:p>
            <a:r>
              <a:rPr lang="fr-FR" sz="2000" dirty="0" smtClean="0"/>
              <a:t>Source youtube.com</a:t>
            </a:r>
            <a:endParaRPr lang="fr-FR" sz="2000" dirty="0"/>
          </a:p>
        </p:txBody>
      </p:sp>
      <p:pic>
        <p:nvPicPr>
          <p:cNvPr id="2050" name="Picture 2"/>
          <p:cNvPicPr>
            <a:picLocks noChangeAspect="1" noChangeArrowheads="1"/>
          </p:cNvPicPr>
          <p:nvPr/>
        </p:nvPicPr>
        <p:blipFill>
          <a:blip r:embed="rId5" cstate="print"/>
          <a:srcRect/>
          <a:stretch>
            <a:fillRect/>
          </a:stretch>
        </p:blipFill>
        <p:spPr bwMode="auto">
          <a:xfrm>
            <a:off x="6000760" y="4500570"/>
            <a:ext cx="2909877" cy="1662338"/>
          </a:xfrm>
          <a:prstGeom prst="rect">
            <a:avLst/>
          </a:prstGeom>
          <a:noFill/>
          <a:ln w="38100">
            <a:solidFill>
              <a:schemeClr val="bg1"/>
            </a:solidFill>
            <a:miter lim="800000"/>
            <a:headEnd/>
            <a:tailEnd/>
          </a:ln>
          <a:effectLst/>
        </p:spPr>
      </p:pic>
      <p:pic>
        <p:nvPicPr>
          <p:cNvPr id="2051" name="Picture 3"/>
          <p:cNvPicPr>
            <a:picLocks noChangeAspect="1" noChangeArrowheads="1"/>
          </p:cNvPicPr>
          <p:nvPr/>
        </p:nvPicPr>
        <p:blipFill>
          <a:blip r:embed="rId6" cstate="print"/>
          <a:srcRect/>
          <a:stretch>
            <a:fillRect/>
          </a:stretch>
        </p:blipFill>
        <p:spPr bwMode="auto">
          <a:xfrm>
            <a:off x="142844" y="4929198"/>
            <a:ext cx="4143404" cy="1733344"/>
          </a:xfrm>
          <a:prstGeom prst="rect">
            <a:avLst/>
          </a:prstGeom>
          <a:noFill/>
          <a:ln w="38100">
            <a:solidFill>
              <a:schemeClr val="bg1"/>
            </a:solidFill>
            <a:miter lim="800000"/>
            <a:headEnd/>
            <a:tailEnd/>
          </a:ln>
          <a:effectLst/>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500034" y="928670"/>
            <a:ext cx="8229600" cy="763488"/>
          </a:xfrm>
        </p:spPr>
        <p:txBody>
          <a:bodyPr>
            <a:noAutofit/>
          </a:bodyPr>
          <a:lstStyle/>
          <a:p>
            <a:r>
              <a:rPr lang="fr-FR" dirty="0" smtClean="0"/>
              <a:t>Extraits </a:t>
            </a:r>
            <a:r>
              <a:rPr smtClean="0"/>
              <a:t>du CECRL niveau B2 et du référentiel Am:cr</a:t>
            </a:r>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p:txBody>
          <a:bodyPr>
            <a:normAutofit fontScale="92500" lnSpcReduction="10000"/>
          </a:bodyPr>
          <a:lstStyle/>
          <a:p>
            <a:pPr indent="-255588">
              <a:buNone/>
            </a:pPr>
            <a:r>
              <a:rPr lang="fr-FR" sz="2600" b="0" dirty="0" smtClean="0"/>
              <a:t>… comprendre le contenu essentiel de sujets concrets ou abstraits dans un texte complexe, </a:t>
            </a:r>
            <a:r>
              <a:rPr lang="fr-FR" sz="2600" dirty="0" smtClean="0">
                <a:solidFill>
                  <a:schemeClr val="accent5">
                    <a:lumMod val="75000"/>
                  </a:schemeClr>
                </a:solidFill>
              </a:rPr>
              <a:t>y compris une discussion technique dans sa spécialité</a:t>
            </a:r>
            <a:r>
              <a:rPr lang="fr-FR" sz="2600" b="0" dirty="0" smtClean="0"/>
              <a:t>…</a:t>
            </a:r>
          </a:p>
          <a:p>
            <a:pPr>
              <a:buNone/>
            </a:pPr>
            <a:endParaRPr lang="fr-FR" sz="2600" b="0" dirty="0" smtClean="0"/>
          </a:p>
          <a:p>
            <a:pPr indent="-255588">
              <a:buNone/>
            </a:pPr>
            <a:r>
              <a:rPr lang="fr-FR" sz="2600" b="0" dirty="0" smtClean="0"/>
              <a:t>… poursuivre le travail sur les </a:t>
            </a:r>
            <a:r>
              <a:rPr lang="fr-FR" sz="2600" dirty="0" smtClean="0">
                <a:solidFill>
                  <a:schemeClr val="accent5">
                    <a:lumMod val="75000"/>
                  </a:schemeClr>
                </a:solidFill>
              </a:rPr>
              <a:t>activités langagières </a:t>
            </a:r>
            <a:r>
              <a:rPr lang="fr-FR" sz="2600" b="0" dirty="0" smtClean="0"/>
              <a:t>en les appliquant au </a:t>
            </a:r>
            <a:r>
              <a:rPr lang="fr-FR" sz="2600" dirty="0" smtClean="0">
                <a:solidFill>
                  <a:schemeClr val="accent5">
                    <a:lumMod val="75000"/>
                  </a:schemeClr>
                </a:solidFill>
              </a:rPr>
              <a:t>domaine professionnel </a:t>
            </a:r>
            <a:r>
              <a:rPr lang="fr-FR" sz="2600" b="0" dirty="0" smtClean="0"/>
              <a:t>spécifique à la section et aux </a:t>
            </a:r>
            <a:r>
              <a:rPr lang="fr-FR" sz="2600" dirty="0" smtClean="0">
                <a:solidFill>
                  <a:schemeClr val="accent5">
                    <a:lumMod val="75000"/>
                  </a:schemeClr>
                </a:solidFill>
              </a:rPr>
              <a:t>gestes techniques </a:t>
            </a:r>
            <a:r>
              <a:rPr lang="fr-FR" sz="2600" b="0" dirty="0" smtClean="0"/>
              <a:t>en contexte ;</a:t>
            </a:r>
          </a:p>
          <a:p>
            <a:pPr>
              <a:buNone/>
            </a:pPr>
            <a:endParaRPr lang="fr-FR" sz="2600" b="0" dirty="0" smtClean="0"/>
          </a:p>
          <a:p>
            <a:pPr indent="-255588">
              <a:buNone/>
            </a:pPr>
            <a:r>
              <a:rPr lang="fr-FR" sz="2600" b="0" dirty="0" smtClean="0"/>
              <a:t>… consulter presse ou sites en langue anglaise et placer ainsi le </a:t>
            </a:r>
            <a:r>
              <a:rPr lang="fr-FR" sz="2600" dirty="0" smtClean="0">
                <a:solidFill>
                  <a:schemeClr val="accent5">
                    <a:lumMod val="75000"/>
                  </a:schemeClr>
                </a:solidFill>
              </a:rPr>
              <a:t>domaine professionnel </a:t>
            </a:r>
            <a:r>
              <a:rPr lang="fr-FR" sz="2600" b="0" dirty="0" smtClean="0"/>
              <a:t>de la section dans la perspective de la </a:t>
            </a:r>
            <a:r>
              <a:rPr lang="fr-FR" sz="2600" dirty="0" smtClean="0">
                <a:solidFill>
                  <a:schemeClr val="accent5">
                    <a:lumMod val="75000"/>
                  </a:schemeClr>
                </a:solidFill>
              </a:rPr>
              <a:t>culture professionnelle </a:t>
            </a:r>
            <a:r>
              <a:rPr lang="fr-FR" sz="2600" b="0" dirty="0" smtClean="0"/>
              <a:t>et de la démarche scientifique </a:t>
            </a:r>
            <a:r>
              <a:rPr lang="fr-FR" sz="2600" dirty="0" smtClean="0">
                <a:solidFill>
                  <a:schemeClr val="accent5">
                    <a:lumMod val="75000"/>
                  </a:schemeClr>
                </a:solidFill>
              </a:rPr>
              <a:t>des pays anglophones</a:t>
            </a:r>
            <a:r>
              <a:rPr lang="fr-FR" sz="2600" b="0" dirty="0" smtClean="0"/>
              <a:t>.</a:t>
            </a:r>
          </a:p>
          <a:p>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2</a:t>
            </a:fld>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Validation d’un composant </a:t>
            </a:r>
            <a:r>
              <a:rPr smtClean="0"/>
              <a:t>au cours d'un </a:t>
            </a:r>
            <a:r>
              <a:rPr lang="fr-FR" dirty="0" smtClean="0"/>
              <a:t>projet</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20</a:t>
            </a:fld>
            <a:endParaRPr lang="fr-FR"/>
          </a:p>
        </p:txBody>
      </p:sp>
      <p:pic>
        <p:nvPicPr>
          <p:cNvPr id="4098" name="Picture 2">
            <a:hlinkClick r:id="rId3"/>
          </p:cNvPr>
          <p:cNvPicPr>
            <a:picLocks noGrp="1" noChangeAspect="1" noChangeArrowheads="1"/>
          </p:cNvPicPr>
          <p:nvPr>
            <p:ph idx="1"/>
          </p:nvPr>
        </p:nvPicPr>
        <p:blipFill>
          <a:blip r:embed="rId4" cstate="print"/>
          <a:srcRect l="24954" t="11546"/>
          <a:stretch>
            <a:fillRect/>
          </a:stretch>
        </p:blipFill>
        <p:spPr bwMode="auto">
          <a:xfrm>
            <a:off x="142844" y="1785926"/>
            <a:ext cx="6858016" cy="4695359"/>
          </a:xfrm>
          <a:prstGeom prst="rect">
            <a:avLst/>
          </a:prstGeom>
          <a:noFill/>
          <a:ln w="9525">
            <a:noFill/>
            <a:miter lim="800000"/>
            <a:headEnd/>
            <a:tailEnd/>
          </a:ln>
          <a:effectLst/>
        </p:spPr>
      </p:pic>
      <p:sp>
        <p:nvSpPr>
          <p:cNvPr id="5" name="ZoneTexte 4"/>
          <p:cNvSpPr txBox="1"/>
          <p:nvPr/>
        </p:nvSpPr>
        <p:spPr>
          <a:xfrm>
            <a:off x="6429388" y="5500702"/>
            <a:ext cx="1857388" cy="369332"/>
          </a:xfrm>
          <a:prstGeom prst="rect">
            <a:avLst/>
          </a:prstGeom>
          <a:noFill/>
        </p:spPr>
        <p:txBody>
          <a:bodyPr wrap="square" rtlCol="0">
            <a:spAutoFit/>
          </a:bodyPr>
          <a:lstStyle/>
          <a:p>
            <a:r>
              <a:rPr lang="fr-FR" dirty="0" smtClean="0"/>
              <a:t>Source </a:t>
            </a:r>
            <a:r>
              <a:rPr lang="fr-FR" dirty="0" err="1" smtClean="0"/>
              <a:t>Staco</a:t>
            </a:r>
            <a:endParaRPr lang="fr-FR" dirty="0"/>
          </a:p>
        </p:txBody>
      </p:sp>
      <p:sp>
        <p:nvSpPr>
          <p:cNvPr id="9" name="ZoneTexte 8"/>
          <p:cNvSpPr txBox="1"/>
          <p:nvPr/>
        </p:nvSpPr>
        <p:spPr>
          <a:xfrm>
            <a:off x="6357950" y="2571744"/>
            <a:ext cx="2643206" cy="2308324"/>
          </a:xfrm>
          <a:prstGeom prst="rect">
            <a:avLst/>
          </a:prstGeom>
          <a:solidFill>
            <a:schemeClr val="bg1"/>
          </a:solidFill>
        </p:spPr>
        <p:txBody>
          <a:bodyPr wrap="square" rtlCol="0">
            <a:spAutoFit/>
          </a:bodyPr>
          <a:lstStyle/>
          <a:p>
            <a:r>
              <a:rPr lang="fr-FR" b="1" dirty="0" smtClean="0">
                <a:solidFill>
                  <a:srgbClr val="FF0000"/>
                </a:solidFill>
              </a:rPr>
              <a:t>L’utilisation d’un tel composant nécessite de s’inquiéter de sa conformité aux règlements européens sur les produits de construction </a:t>
            </a:r>
            <a:r>
              <a:rPr lang="fr-FR" b="1" dirty="0" smtClean="0">
                <a:solidFill>
                  <a:srgbClr val="FF0000"/>
                </a:solidFill>
                <a:hlinkClick r:id="rId5"/>
              </a:rPr>
              <a:t>(http://www.rpcnet.fr/)</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21</a:t>
            </a:fld>
            <a:endParaRPr lang="fr-FR"/>
          </a:p>
        </p:txBody>
      </p:sp>
      <p:sp>
        <p:nvSpPr>
          <p:cNvPr id="5" name="ZoneTexte 4"/>
          <p:cNvSpPr txBox="1"/>
          <p:nvPr/>
        </p:nvSpPr>
        <p:spPr>
          <a:xfrm>
            <a:off x="642910" y="5429264"/>
            <a:ext cx="1857388" cy="369332"/>
          </a:xfrm>
          <a:prstGeom prst="rect">
            <a:avLst/>
          </a:prstGeom>
          <a:noFill/>
        </p:spPr>
        <p:txBody>
          <a:bodyPr wrap="square" rtlCol="0">
            <a:spAutoFit/>
          </a:bodyPr>
          <a:lstStyle/>
          <a:p>
            <a:r>
              <a:rPr lang="fr-FR" dirty="0" smtClean="0"/>
              <a:t>Source </a:t>
            </a:r>
            <a:r>
              <a:rPr lang="fr-FR" dirty="0" err="1" smtClean="0"/>
              <a:t>Staco</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142844" y="857232"/>
            <a:ext cx="6929454" cy="282508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3071802" y="3571876"/>
            <a:ext cx="5940011" cy="2809873"/>
          </a:xfrm>
          <a:prstGeom prst="rect">
            <a:avLst/>
          </a:prstGeom>
          <a:noFill/>
          <a:ln w="9525">
            <a:noFill/>
            <a:miter lim="800000"/>
            <a:headEnd/>
            <a:tailEnd/>
          </a:ln>
          <a:effectLst/>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pPr algn="l"/>
            <a:r>
              <a:rPr lang="fr-FR" dirty="0" smtClean="0"/>
              <a:t>Offres d’emploi</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22</a:t>
            </a:fld>
            <a:endParaRPr lang="fr-FR"/>
          </a:p>
        </p:txBody>
      </p:sp>
      <p:sp>
        <p:nvSpPr>
          <p:cNvPr id="5" name="Espace réservé du contenu 4"/>
          <p:cNvSpPr>
            <a:spLocks noGrp="1"/>
          </p:cNvSpPr>
          <p:nvPr>
            <p:ph idx="1"/>
          </p:nvPr>
        </p:nvSpPr>
        <p:spPr>
          <a:xfrm>
            <a:off x="214282" y="2500306"/>
            <a:ext cx="8715436" cy="3829064"/>
          </a:xfrm>
          <a:ln>
            <a:solidFill>
              <a:schemeClr val="accent1">
                <a:lumMod val="75000"/>
              </a:schemeClr>
            </a:solidFill>
          </a:ln>
        </p:spPr>
        <p:txBody>
          <a:bodyPr>
            <a:noAutofit/>
          </a:bodyPr>
          <a:lstStyle/>
          <a:p>
            <a:pPr lvl="0"/>
            <a:endParaRPr lang="en-US" sz="1800" b="0" i="1" dirty="0" smtClean="0">
              <a:solidFill>
                <a:schemeClr val="accent1">
                  <a:lumMod val="75000"/>
                </a:schemeClr>
              </a:solidFill>
            </a:endParaRPr>
          </a:p>
          <a:p>
            <a:pPr lvl="0"/>
            <a:r>
              <a:rPr lang="en-US" sz="1800" b="0" i="1" dirty="0" smtClean="0">
                <a:solidFill>
                  <a:schemeClr val="accent1">
                    <a:lumMod val="75000"/>
                  </a:schemeClr>
                </a:solidFill>
              </a:rPr>
              <a:t>Assist in planning and preparing detailed drawings for the structural design on manufacturing buildings and process facilities.</a:t>
            </a:r>
            <a:endParaRPr lang="fr-FR" sz="1800" b="0" i="1" dirty="0" smtClean="0">
              <a:solidFill>
                <a:schemeClr val="accent1">
                  <a:lumMod val="75000"/>
                </a:schemeClr>
              </a:solidFill>
            </a:endParaRPr>
          </a:p>
          <a:p>
            <a:pPr lvl="0"/>
            <a:r>
              <a:rPr lang="en-US" sz="1800" b="0" i="1" dirty="0" smtClean="0">
                <a:solidFill>
                  <a:schemeClr val="accent1">
                    <a:lumMod val="75000"/>
                  </a:schemeClr>
                </a:solidFill>
              </a:rPr>
              <a:t>Use 3D CAD and other software, including Tekla Structures, </a:t>
            </a:r>
            <a:r>
              <a:rPr lang="en-US" sz="1800" b="0" i="1" dirty="0" err="1" smtClean="0">
                <a:solidFill>
                  <a:schemeClr val="accent1">
                    <a:lumMod val="75000"/>
                  </a:schemeClr>
                </a:solidFill>
              </a:rPr>
              <a:t>Revit</a:t>
            </a:r>
            <a:r>
              <a:rPr lang="en-US" sz="1800" b="0" i="1" dirty="0" smtClean="0">
                <a:solidFill>
                  <a:schemeClr val="accent1">
                    <a:lumMod val="75000"/>
                  </a:schemeClr>
                </a:solidFill>
              </a:rPr>
              <a:t>, </a:t>
            </a:r>
            <a:r>
              <a:rPr lang="en-US" sz="1800" b="0" i="1" dirty="0" err="1" smtClean="0">
                <a:solidFill>
                  <a:schemeClr val="accent1">
                    <a:lumMod val="75000"/>
                  </a:schemeClr>
                </a:solidFill>
              </a:rPr>
              <a:t>AutoCad</a:t>
            </a:r>
            <a:r>
              <a:rPr lang="en-US" sz="1800" b="0" i="1" dirty="0" smtClean="0">
                <a:solidFill>
                  <a:schemeClr val="accent1">
                    <a:lumMod val="75000"/>
                  </a:schemeClr>
                </a:solidFill>
              </a:rPr>
              <a:t>, </a:t>
            </a:r>
            <a:r>
              <a:rPr lang="en-US" sz="1800" b="0" i="1" dirty="0" err="1" smtClean="0">
                <a:solidFill>
                  <a:schemeClr val="accent1">
                    <a:lumMod val="75000"/>
                  </a:schemeClr>
                </a:solidFill>
              </a:rPr>
              <a:t>Microstation</a:t>
            </a:r>
            <a:r>
              <a:rPr lang="en-US" sz="1800" b="0" i="1" dirty="0" smtClean="0">
                <a:solidFill>
                  <a:schemeClr val="accent1">
                    <a:lumMod val="75000"/>
                  </a:schemeClr>
                </a:solidFill>
              </a:rPr>
              <a:t> V8i, </a:t>
            </a:r>
            <a:r>
              <a:rPr lang="en-US" sz="1800" b="0" i="1" dirty="0" err="1" smtClean="0">
                <a:solidFill>
                  <a:schemeClr val="accent1">
                    <a:lumMod val="75000"/>
                  </a:schemeClr>
                </a:solidFill>
              </a:rPr>
              <a:t>Bluebeam</a:t>
            </a:r>
            <a:r>
              <a:rPr lang="en-US" sz="1800" b="0" i="1" dirty="0" smtClean="0">
                <a:solidFill>
                  <a:schemeClr val="accent1">
                    <a:lumMod val="75000"/>
                  </a:schemeClr>
                </a:solidFill>
              </a:rPr>
              <a:t> and Adobe Acrobat.</a:t>
            </a:r>
            <a:endParaRPr lang="fr-FR" sz="1800" b="0" i="1" dirty="0" smtClean="0">
              <a:solidFill>
                <a:schemeClr val="accent1">
                  <a:lumMod val="75000"/>
                </a:schemeClr>
              </a:solidFill>
            </a:endParaRPr>
          </a:p>
          <a:p>
            <a:pPr lvl="0"/>
            <a:r>
              <a:rPr lang="en-US" sz="1800" b="0" i="1" dirty="0" smtClean="0">
                <a:solidFill>
                  <a:schemeClr val="accent1">
                    <a:lumMod val="75000"/>
                  </a:schemeClr>
                </a:solidFill>
              </a:rPr>
              <a:t>Demonstrate knowledge of CAD standards and best practices.</a:t>
            </a:r>
            <a:endParaRPr lang="fr-FR" sz="1800" b="0" i="1" dirty="0" smtClean="0">
              <a:solidFill>
                <a:schemeClr val="accent1">
                  <a:lumMod val="75000"/>
                </a:schemeClr>
              </a:solidFill>
            </a:endParaRPr>
          </a:p>
          <a:p>
            <a:pPr lvl="0"/>
            <a:r>
              <a:rPr lang="en-US" sz="1800" b="0" i="1" dirty="0" smtClean="0">
                <a:solidFill>
                  <a:schemeClr val="accent1">
                    <a:lumMod val="75000"/>
                  </a:schemeClr>
                </a:solidFill>
              </a:rPr>
              <a:t>Demonstrate ability to apply formulas, principles, and practices to complete required drawings.</a:t>
            </a:r>
            <a:endParaRPr lang="fr-FR" sz="1800" b="0" i="1" dirty="0" smtClean="0">
              <a:solidFill>
                <a:schemeClr val="accent1">
                  <a:lumMod val="75000"/>
                </a:schemeClr>
              </a:solidFill>
            </a:endParaRPr>
          </a:p>
          <a:p>
            <a:pPr lvl="0"/>
            <a:r>
              <a:rPr lang="en-US" sz="1800" b="0" i="1" dirty="0" smtClean="0">
                <a:solidFill>
                  <a:schemeClr val="accent1">
                    <a:lumMod val="75000"/>
                  </a:schemeClr>
                </a:solidFill>
              </a:rPr>
              <a:t>Provide a range of drawing production work including problem analysis, layout, detailing, drafting, and calculations on project of substantial variety and complexity.</a:t>
            </a:r>
            <a:endParaRPr lang="fr-FR" sz="1800" b="0" i="1" dirty="0" smtClean="0">
              <a:solidFill>
                <a:schemeClr val="accent1">
                  <a:lumMod val="75000"/>
                </a:schemeClr>
              </a:solidFill>
            </a:endParaRPr>
          </a:p>
          <a:p>
            <a:pPr lvl="0"/>
            <a:r>
              <a:rPr lang="en-US" sz="1800" b="0" i="1" dirty="0" smtClean="0">
                <a:solidFill>
                  <a:schemeClr val="accent1">
                    <a:lumMod val="75000"/>
                  </a:schemeClr>
                </a:solidFill>
              </a:rPr>
              <a:t>Demonstrate knowledge of assigned and related disciplines.</a:t>
            </a:r>
          </a:p>
          <a:p>
            <a:pPr lvl="0"/>
            <a:r>
              <a:rPr lang="en-US" sz="1800" b="0" i="1" dirty="0" smtClean="0">
                <a:solidFill>
                  <a:schemeClr val="accent1">
                    <a:lumMod val="75000"/>
                  </a:schemeClr>
                </a:solidFill>
              </a:rPr>
              <a:t>…</a:t>
            </a:r>
            <a:endParaRPr lang="fr-FR" sz="1800" b="0" i="1" dirty="0" smtClean="0">
              <a:solidFill>
                <a:schemeClr val="accent1">
                  <a:lumMod val="75000"/>
                </a:schemeClr>
              </a:solidFill>
            </a:endParaRPr>
          </a:p>
        </p:txBody>
      </p:sp>
      <p:pic>
        <p:nvPicPr>
          <p:cNvPr id="6" name="Image 5"/>
          <p:cNvPicPr/>
          <p:nvPr/>
        </p:nvPicPr>
        <p:blipFill>
          <a:blip r:embed="rId3" cstate="print"/>
          <a:srcRect b="54058"/>
          <a:stretch>
            <a:fillRect/>
          </a:stretch>
        </p:blipFill>
        <p:spPr bwMode="auto">
          <a:xfrm>
            <a:off x="209325" y="1722922"/>
            <a:ext cx="4841909" cy="714380"/>
          </a:xfrm>
          <a:prstGeom prst="rect">
            <a:avLst/>
          </a:prstGeom>
          <a:noFill/>
          <a:ln w="9525">
            <a:solidFill>
              <a:schemeClr val="accent1">
                <a:lumMod val="75000"/>
              </a:schemeClr>
            </a:solidFill>
            <a:miter lim="800000"/>
            <a:headEnd/>
            <a:tailEnd/>
          </a:ln>
        </p:spPr>
      </p:pic>
      <p:sp>
        <p:nvSpPr>
          <p:cNvPr id="7" name="ZoneTexte 6"/>
          <p:cNvSpPr txBox="1"/>
          <p:nvPr/>
        </p:nvSpPr>
        <p:spPr>
          <a:xfrm>
            <a:off x="6072198" y="6215082"/>
            <a:ext cx="2428892" cy="369332"/>
          </a:xfrm>
          <a:prstGeom prst="rect">
            <a:avLst/>
          </a:prstGeom>
          <a:noFill/>
        </p:spPr>
        <p:txBody>
          <a:bodyPr wrap="square" rtlCol="0">
            <a:spAutoFit/>
          </a:bodyPr>
          <a:lstStyle/>
          <a:p>
            <a:r>
              <a:rPr lang="fr-FR" dirty="0" smtClean="0"/>
              <a:t>Source indeed.com</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0ED1DED4-C332-4093-8D24-DC488EB89415}"/>
              </a:ext>
            </a:extLst>
          </p:cNvPr>
          <p:cNvSpPr>
            <a:spLocks noGrp="1"/>
          </p:cNvSpPr>
          <p:nvPr>
            <p:ph type="ctrTitle"/>
          </p:nvPr>
        </p:nvSpPr>
        <p:spPr>
          <a:xfrm>
            <a:off x="1371600" y="4071942"/>
            <a:ext cx="7772400" cy="1470025"/>
          </a:xfrm>
        </p:spPr>
        <p:txBody>
          <a:bodyPr/>
          <a:lstStyle/>
          <a:p>
            <a:r>
              <a:rPr lang="fr-FR" dirty="0" smtClean="0"/>
              <a:t>Merci pour votre attention</a:t>
            </a:r>
            <a:endParaRPr lang="fr-FR" dirty="0"/>
          </a:p>
        </p:txBody>
      </p:sp>
      <p:sp>
        <p:nvSpPr>
          <p:cNvPr id="4" name="Espace réservé du numéro de diapositive 3">
            <a:extLst>
              <a:ext uri="{FF2B5EF4-FFF2-40B4-BE49-F238E27FC236}">
                <a16:creationId xmlns:a16="http://schemas.microsoft.com/office/drawing/2014/main" xmlns="" id="{F99F40DD-E6F1-4997-B807-AF397CF9210F}"/>
              </a:ext>
            </a:extLst>
          </p:cNvPr>
          <p:cNvSpPr>
            <a:spLocks noGrp="1"/>
          </p:cNvSpPr>
          <p:nvPr>
            <p:ph type="sldNum" sz="quarter" idx="12"/>
          </p:nvPr>
        </p:nvSpPr>
        <p:spPr/>
        <p:txBody>
          <a:bodyPr/>
          <a:lstStyle/>
          <a:p>
            <a:fld id="{AE0D59C3-3175-4073-91CF-50F255B39163}" type="slidenum">
              <a:rPr lang="fr-FR" smtClean="0"/>
              <a:pPr/>
              <a:t>23</a:t>
            </a:fld>
            <a:endParaRPr lang="fr-FR" dirty="0"/>
          </a:p>
        </p:txBody>
      </p:sp>
    </p:spTree>
    <p:extLst>
      <p:ext uri="{BB962C8B-B14F-4D97-AF65-F5344CB8AC3E}">
        <p14:creationId xmlns:p14="http://schemas.microsoft.com/office/powerpoint/2010/main" xmlns="" val="57949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Agrandissement du cadre</a:t>
            </a:r>
            <a:endParaRPr lang="fr-FR" dirty="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3</a:t>
            </a:fld>
            <a:endParaRPr lang="fr-FR" dirty="0"/>
          </a:p>
        </p:txBody>
      </p:sp>
      <p:sp>
        <p:nvSpPr>
          <p:cNvPr id="10242" name="AutoShape 2" descr="Logo Steel Proje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4" name="AutoShape 4" descr="Logo Steel Proje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1" name="Picture 2" descr="UE-EU-ISO 3166-1.png"/>
          <p:cNvPicPr>
            <a:picLocks noChangeAspect="1" noChangeArrowheads="1"/>
          </p:cNvPicPr>
          <p:nvPr/>
        </p:nvPicPr>
        <p:blipFill>
          <a:blip r:embed="rId3" cstate="print"/>
          <a:srcRect/>
          <a:stretch>
            <a:fillRect/>
          </a:stretch>
        </p:blipFill>
        <p:spPr bwMode="auto">
          <a:xfrm>
            <a:off x="0" y="2000240"/>
            <a:ext cx="4270783" cy="3714776"/>
          </a:xfrm>
          <a:prstGeom prst="rect">
            <a:avLst/>
          </a:prstGeom>
          <a:noFill/>
        </p:spPr>
      </p:pic>
      <p:sp>
        <p:nvSpPr>
          <p:cNvPr id="13" name="Espace réservé du contenu 12"/>
          <p:cNvSpPr>
            <a:spLocks noGrp="1"/>
          </p:cNvSpPr>
          <p:nvPr>
            <p:ph idx="1"/>
          </p:nvPr>
        </p:nvSpPr>
        <p:spPr>
          <a:xfrm>
            <a:off x="4286248" y="1857364"/>
            <a:ext cx="4643470" cy="4498986"/>
          </a:xfrm>
        </p:spPr>
        <p:txBody>
          <a:bodyPr>
            <a:normAutofit fontScale="92500" lnSpcReduction="10000"/>
          </a:bodyPr>
          <a:lstStyle/>
          <a:p>
            <a:pPr marL="0" indent="0">
              <a:buClr>
                <a:srgbClr val="FF0000"/>
              </a:buClr>
              <a:buNone/>
            </a:pPr>
            <a:r>
              <a:rPr lang="fr-FR" b="0" dirty="0" smtClean="0"/>
              <a:t>L’Union européenne est pour la construction acier une zone « homogène ».</a:t>
            </a:r>
          </a:p>
          <a:p>
            <a:pPr marL="355600" indent="-355600">
              <a:buClr>
                <a:srgbClr val="FF0000"/>
              </a:buClr>
              <a:buFont typeface="Wingdings" pitchFamily="2" charset="2"/>
              <a:buChar char="§"/>
            </a:pPr>
            <a:endParaRPr lang="fr-FR" b="0" dirty="0" smtClean="0"/>
          </a:p>
          <a:p>
            <a:pPr marL="355600" indent="-355600">
              <a:buClr>
                <a:srgbClr val="FF0000"/>
              </a:buClr>
              <a:buFont typeface="Wingdings" pitchFamily="2" charset="2"/>
              <a:buChar char="§"/>
            </a:pPr>
            <a:r>
              <a:rPr lang="fr-FR" b="0" dirty="0" smtClean="0"/>
              <a:t>Mais peu de pays anglophones parmi les membres de l’UE.</a:t>
            </a:r>
          </a:p>
          <a:p>
            <a:pPr marL="355600" indent="-355600">
              <a:buClr>
                <a:srgbClr val="FF0000"/>
              </a:buClr>
              <a:buNone/>
            </a:pPr>
            <a:endParaRPr lang="fr-FR" b="0" dirty="0" smtClean="0"/>
          </a:p>
          <a:p>
            <a:pPr marL="355600" indent="-355600">
              <a:buClr>
                <a:srgbClr val="FF0000"/>
              </a:buClr>
              <a:buFont typeface="Wingdings" pitchFamily="2" charset="2"/>
              <a:buChar char="§"/>
            </a:pPr>
            <a:r>
              <a:rPr lang="fr-FR" b="0" dirty="0" smtClean="0"/>
              <a:t>Et un gros volume de ressources (logiciels, sites, publications, films…) exprimées en anglais dans l’UE.</a:t>
            </a:r>
          </a:p>
          <a:p>
            <a:pPr marL="355600" indent="-355600">
              <a:buClr>
                <a:srgbClr val="FF0000"/>
              </a:buClr>
              <a:buNone/>
            </a:pPr>
            <a:endParaRPr lang="fr-FR" b="0" dirty="0" smtClean="0"/>
          </a:p>
          <a:p>
            <a:pPr marL="0" indent="0">
              <a:buClr>
                <a:srgbClr val="FF0000"/>
              </a:buClr>
              <a:buNone/>
            </a:pPr>
            <a:r>
              <a:rPr lang="fr-FR" b="0" dirty="0" smtClean="0"/>
              <a:t>Echanges en anglais avec des pays non européens et non anglophones.</a:t>
            </a:r>
          </a:p>
          <a:p>
            <a:pPr marL="0" indent="0">
              <a:buNone/>
            </a:pPr>
            <a:endParaRPr lang="fr-FR" dirty="0" smtClean="0"/>
          </a:p>
          <a:p>
            <a:pPr marL="0" indent="0">
              <a:buNone/>
            </a:pPr>
            <a:endParaRPr lang="fr-FR" dirty="0"/>
          </a:p>
        </p:txBody>
      </p:sp>
      <p:sp>
        <p:nvSpPr>
          <p:cNvPr id="14" name="ZoneTexte 13"/>
          <p:cNvSpPr txBox="1"/>
          <p:nvPr/>
        </p:nvSpPr>
        <p:spPr>
          <a:xfrm>
            <a:off x="357158" y="5929330"/>
            <a:ext cx="2714644" cy="369332"/>
          </a:xfrm>
          <a:prstGeom prst="rect">
            <a:avLst/>
          </a:prstGeom>
          <a:noFill/>
        </p:spPr>
        <p:txBody>
          <a:bodyPr wrap="square" rtlCol="0">
            <a:spAutoFit/>
          </a:bodyPr>
          <a:lstStyle/>
          <a:p>
            <a:r>
              <a:rPr lang="fr-FR" dirty="0" smtClean="0"/>
              <a:t>Source fr.wikipedia.org</a:t>
            </a:r>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Objectifs de</a:t>
            </a:r>
            <a:r>
              <a:rPr smtClean="0"/>
              <a:t> l'enseignement professionnel en anglais</a:t>
            </a:r>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p:txBody>
          <a:bodyPr>
            <a:normAutofit/>
          </a:bodyPr>
          <a:lstStyle/>
          <a:p>
            <a:pPr lvl="1">
              <a:buClr>
                <a:srgbClr val="FF0000"/>
              </a:buClr>
              <a:buNone/>
            </a:pPr>
            <a:r>
              <a:rPr lang="fr-FR" sz="1800" dirty="0" smtClean="0"/>
              <a:t>(d’après les recommandations pour le </a:t>
            </a:r>
            <a:r>
              <a:rPr lang="fr-FR" sz="1800" dirty="0" err="1" smtClean="0"/>
              <a:t>co</a:t>
            </a:r>
            <a:r>
              <a:rPr lang="fr-FR" sz="1800" dirty="0" smtClean="0"/>
              <a:t>-enseignement d’anglais – </a:t>
            </a:r>
            <a:r>
              <a:rPr lang="fr-FR" sz="1800" dirty="0" err="1" smtClean="0"/>
              <a:t>sti</a:t>
            </a:r>
            <a:r>
              <a:rPr lang="fr-FR" sz="1800" dirty="0" smtClean="0"/>
              <a:t> en </a:t>
            </a:r>
            <a:r>
              <a:rPr lang="fr-FR" sz="1800" dirty="0" err="1" smtClean="0"/>
              <a:t>Bts</a:t>
            </a:r>
            <a:r>
              <a:rPr lang="fr-FR" sz="1800" dirty="0" smtClean="0"/>
              <a:t> Fed et Ms)</a:t>
            </a:r>
          </a:p>
          <a:p>
            <a:pPr lvl="1">
              <a:buClr>
                <a:srgbClr val="FF0000"/>
              </a:buClr>
              <a:buFont typeface="Arial" pitchFamily="34" charset="0"/>
              <a:buChar char="•"/>
            </a:pPr>
            <a:r>
              <a:rPr lang="fr-FR" sz="2400" b="0" dirty="0" smtClean="0"/>
              <a:t>Communiquer correctement en langue anglaise</a:t>
            </a:r>
          </a:p>
          <a:p>
            <a:pPr lvl="1">
              <a:buClr>
                <a:srgbClr val="FF0000"/>
              </a:buClr>
              <a:buFont typeface="Arial" pitchFamily="34" charset="0"/>
              <a:buChar char="•"/>
            </a:pPr>
            <a:r>
              <a:rPr lang="fr-FR" sz="2400" b="0" dirty="0" smtClean="0"/>
              <a:t>Ecrire des rapports clairs et concis en langue anglaise</a:t>
            </a:r>
          </a:p>
          <a:p>
            <a:pPr lvl="1">
              <a:buClr>
                <a:srgbClr val="FF0000"/>
              </a:buClr>
              <a:buFont typeface="Arial" pitchFamily="34" charset="0"/>
              <a:buChar char="•"/>
            </a:pPr>
            <a:r>
              <a:rPr lang="fr-FR" sz="2400" b="0" dirty="0" smtClean="0"/>
              <a:t>Comprendre les instructions et le lexique technique couramment utilisé dans la spécialité en langue anglaise</a:t>
            </a:r>
          </a:p>
          <a:p>
            <a:pPr lvl="1">
              <a:buClr>
                <a:srgbClr val="FF0000"/>
              </a:buClr>
              <a:buFont typeface="Arial" pitchFamily="34" charset="0"/>
              <a:buChar char="•"/>
            </a:pPr>
            <a:r>
              <a:rPr lang="fr-FR" sz="2400" b="0" dirty="0" smtClean="0"/>
              <a:t>Echanger entre techniciens européens et internationaux à l’écrit et à l’oral.</a:t>
            </a:r>
          </a:p>
          <a:p>
            <a:pPr>
              <a:buFont typeface="Wingdings" pitchFamily="2" charset="2"/>
              <a:buChar char="ü"/>
            </a:pPr>
            <a:endParaRPr lang="fr-FR" dirty="0" smtClean="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4</a:t>
            </a:fld>
            <a:endParaRPr lang="fr-FR" dirty="0"/>
          </a:p>
        </p:txBody>
      </p:sp>
      <p:sp>
        <p:nvSpPr>
          <p:cNvPr id="10242" name="AutoShape 2" descr="Logo Steel Proje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Logo Steel Proje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loog_steel_projects.jpeg">
            <a:hlinkClick r:id="rId3"/>
          </p:cNvPr>
          <p:cNvPicPr>
            <a:picLocks noChangeAspect="1"/>
          </p:cNvPicPr>
          <p:nvPr/>
        </p:nvPicPr>
        <p:blipFill>
          <a:blip r:embed="rId4" cstate="print"/>
          <a:stretch>
            <a:fillRect/>
          </a:stretch>
        </p:blipFill>
        <p:spPr>
          <a:xfrm>
            <a:off x="55268" y="5078092"/>
            <a:ext cx="1657606" cy="1057284"/>
          </a:xfrm>
          <a:prstGeom prst="rect">
            <a:avLst/>
          </a:prstGeom>
          <a:ln>
            <a:solidFill>
              <a:schemeClr val="accent1">
                <a:lumMod val="75000"/>
              </a:schemeClr>
            </a:solidFill>
          </a:ln>
        </p:spPr>
      </p:pic>
      <p:sp>
        <p:nvSpPr>
          <p:cNvPr id="9" name="ZoneTexte 8">
            <a:hlinkClick r:id="rId3"/>
          </p:cNvPr>
          <p:cNvSpPr txBox="1"/>
          <p:nvPr/>
        </p:nvSpPr>
        <p:spPr>
          <a:xfrm>
            <a:off x="1763688" y="5072074"/>
            <a:ext cx="7299032" cy="1631216"/>
          </a:xfrm>
          <a:prstGeom prst="rect">
            <a:avLst/>
          </a:prstGeom>
          <a:noFill/>
          <a:ln>
            <a:solidFill>
              <a:schemeClr val="accent1">
                <a:lumMod val="75000"/>
              </a:schemeClr>
            </a:solidFill>
          </a:ln>
        </p:spPr>
        <p:txBody>
          <a:bodyPr wrap="square" rtlCol="0">
            <a:spAutoFit/>
          </a:bodyPr>
          <a:lstStyle/>
          <a:p>
            <a:r>
              <a:rPr lang="fr-FR" sz="2000" b="1" dirty="0" smtClean="0">
                <a:solidFill>
                  <a:schemeClr val="accent1">
                    <a:lumMod val="75000"/>
                  </a:schemeClr>
                </a:solidFill>
              </a:rPr>
              <a:t>INSTALLATEUR/FORMATEUR TRILINGUES H/F (FRANCAIS-ANGLAIS-ESPAGNOL) - Poste et missions :</a:t>
            </a:r>
          </a:p>
          <a:p>
            <a:r>
              <a:rPr lang="fr-FR" sz="2000" dirty="0" smtClean="0">
                <a:solidFill>
                  <a:schemeClr val="accent1">
                    <a:lumMod val="75000"/>
                  </a:schemeClr>
                </a:solidFill>
              </a:rPr>
              <a:t>Réaliser l’installation et le paramétrage des logiciels… sur les sites clients, ainsi que la formation des utilisateurs. Mission réalisée à distance et sur site partout dans le monde</a:t>
            </a:r>
            <a:r>
              <a:rPr lang="fr-FR" sz="2000" dirty="0" smtClean="0">
                <a:solidFill>
                  <a:schemeClr val="tx2">
                    <a:lumMod val="75000"/>
                  </a:schemeClr>
                </a:solidFill>
              </a:rPr>
              <a:t>.</a:t>
            </a:r>
            <a:endParaRPr lang="fr-FR" sz="2000" dirty="0">
              <a:solidFill>
                <a:schemeClr val="tx2">
                  <a:lumMod val="75000"/>
                </a:schemeClr>
              </a:solidFill>
            </a:endParaRPr>
          </a:p>
        </p:txBody>
      </p:sp>
    </p:spTree>
    <p:extLst>
      <p:ext uri="{BB962C8B-B14F-4D97-AF65-F5344CB8AC3E}">
        <p14:creationId xmlns:p14="http://schemas.microsoft.com/office/powerpoint/2010/main" xmlns="" val="1876533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Lors de l’examen ?</a:t>
            </a:r>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457200" y="1600200"/>
            <a:ext cx="8472518" cy="4756150"/>
          </a:xfrm>
        </p:spPr>
        <p:txBody>
          <a:bodyPr>
            <a:normAutofit fontScale="92500" lnSpcReduction="10000"/>
          </a:bodyPr>
          <a:lstStyle/>
          <a:p>
            <a:endParaRPr lang="fr-FR" dirty="0" smtClean="0"/>
          </a:p>
          <a:p>
            <a:pPr>
              <a:buClr>
                <a:srgbClr val="FF0000"/>
              </a:buClr>
              <a:buNone/>
            </a:pPr>
            <a:r>
              <a:rPr lang="fr-FR" dirty="0" smtClean="0"/>
              <a:t>Deuxième situation d’évaluation des compétences en anglais :</a:t>
            </a:r>
          </a:p>
          <a:p>
            <a:pPr lvl="1">
              <a:buClr>
                <a:srgbClr val="FF0000"/>
              </a:buClr>
              <a:buFont typeface="Arial" pitchFamily="34" charset="0"/>
              <a:buChar char="•"/>
            </a:pPr>
            <a:r>
              <a:rPr lang="fr-FR" sz="2400" dirty="0" smtClean="0"/>
              <a:t>Sur le projet en cours de réalisation en E51 ou en E52.</a:t>
            </a:r>
          </a:p>
          <a:p>
            <a:pPr lvl="1">
              <a:buClr>
                <a:srgbClr val="FF0000"/>
              </a:buClr>
              <a:buFont typeface="Arial" pitchFamily="34" charset="0"/>
              <a:buChar char="•"/>
            </a:pPr>
            <a:r>
              <a:rPr lang="fr-FR" sz="2400" dirty="0" smtClean="0"/>
              <a:t>À partir d’un dossier documentaire de trois pages destiné à présenter ce projet :</a:t>
            </a:r>
          </a:p>
          <a:p>
            <a:pPr lvl="2"/>
            <a:r>
              <a:rPr lang="fr-FR" b="0" dirty="0" smtClean="0"/>
              <a:t>présentation du projet en anglais,</a:t>
            </a:r>
          </a:p>
          <a:p>
            <a:pPr lvl="2"/>
            <a:r>
              <a:rPr lang="fr-FR" b="0" dirty="0" smtClean="0"/>
              <a:t>une ressource technique en anglais liée au projet,</a:t>
            </a:r>
          </a:p>
          <a:p>
            <a:pPr lvl="2"/>
            <a:r>
              <a:rPr lang="fr-FR" b="0" dirty="0" smtClean="0"/>
              <a:t>un élément du contexte des pays anglophones en rapport avec le projet.</a:t>
            </a:r>
            <a:endParaRPr lang="fr-FR" b="0" dirty="0" smtClean="0">
              <a:solidFill>
                <a:srgbClr val="FF0000"/>
              </a:solidFill>
              <a:sym typeface="Wingdings 3"/>
            </a:endParaRPr>
          </a:p>
          <a:p>
            <a:pPr lvl="1">
              <a:buClr>
                <a:srgbClr val="FF0000"/>
              </a:buClr>
              <a:buNone/>
            </a:pPr>
            <a:endParaRPr lang="fr-FR" b="1" dirty="0" smtClean="0">
              <a:solidFill>
                <a:srgbClr val="FF0000"/>
              </a:solidFill>
              <a:sym typeface="Wingdings 3"/>
            </a:endParaRPr>
          </a:p>
          <a:p>
            <a:pPr>
              <a:buClr>
                <a:srgbClr val="FF0000"/>
              </a:buClr>
              <a:buNone/>
            </a:pPr>
            <a:r>
              <a:rPr lang="fr-FR" b="1" dirty="0" smtClean="0">
                <a:solidFill>
                  <a:srgbClr val="FF0000"/>
                </a:solidFill>
                <a:sym typeface="Wingdings 3"/>
              </a:rPr>
              <a:t></a:t>
            </a:r>
            <a:r>
              <a:rPr lang="fr-FR" dirty="0" smtClean="0">
                <a:solidFill>
                  <a:srgbClr val="FF0000"/>
                </a:solidFill>
                <a:sym typeface="Wingdings 3"/>
              </a:rPr>
              <a:t> </a:t>
            </a:r>
            <a:r>
              <a:rPr lang="fr-FR" dirty="0" smtClean="0">
                <a:sym typeface="Wingdings 3"/>
              </a:rPr>
              <a:t>Cette situation n’évalue pas spécifiquement les </a:t>
            </a:r>
            <a:r>
              <a:rPr lang="fr-FR" dirty="0" smtClean="0"/>
              <a:t>compétences </a:t>
            </a:r>
            <a:r>
              <a:rPr lang="fr-FR" b="1" dirty="0" smtClean="0"/>
              <a:t>professionnelles</a:t>
            </a:r>
          </a:p>
          <a:p>
            <a:pPr>
              <a:buClr>
                <a:srgbClr val="FF0000"/>
              </a:buClr>
              <a:buNone/>
            </a:pPr>
            <a:endParaRPr lang="fr-FR" b="1" dirty="0" smtClean="0"/>
          </a:p>
          <a:p>
            <a:pPr>
              <a:buClr>
                <a:srgbClr val="FF0000"/>
              </a:buClr>
              <a:buNone/>
            </a:pPr>
            <a:r>
              <a:rPr lang="fr-FR" dirty="0" smtClean="0">
                <a:solidFill>
                  <a:srgbClr val="FF0000"/>
                </a:solidFill>
                <a:sym typeface="Wingdings 3"/>
              </a:rPr>
              <a:t> </a:t>
            </a:r>
            <a:r>
              <a:rPr lang="fr-FR" dirty="0" smtClean="0">
                <a:sym typeface="Wingdings 3"/>
              </a:rPr>
              <a:t>Mais l</a:t>
            </a:r>
            <a:r>
              <a:rPr lang="fr-FR" dirty="0" smtClean="0"/>
              <a:t>’enseignement professionnel en anglais doit néanmoins permettre de former à ces compétences.</a:t>
            </a:r>
            <a:endParaRPr lang="fr-FR" b="1" dirty="0" smtClean="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5</a:t>
            </a:fld>
            <a:endParaRPr lang="fr-FR" dirty="0"/>
          </a:p>
        </p:txBody>
      </p:sp>
    </p:spTree>
    <p:extLst>
      <p:ext uri="{BB962C8B-B14F-4D97-AF65-F5344CB8AC3E}">
        <p14:creationId xmlns:p14="http://schemas.microsoft.com/office/powerpoint/2010/main" xmlns="" val="1876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0ED1DED4-C332-4093-8D24-DC488EB89415}"/>
              </a:ext>
            </a:extLst>
          </p:cNvPr>
          <p:cNvSpPr>
            <a:spLocks noGrp="1"/>
          </p:cNvSpPr>
          <p:nvPr>
            <p:ph type="ctrTitle"/>
          </p:nvPr>
        </p:nvSpPr>
        <p:spPr/>
        <p:txBody>
          <a:bodyPr/>
          <a:lstStyle/>
          <a:p>
            <a:r>
              <a:rPr lang="fr-FR" dirty="0" smtClean="0"/>
              <a:t>Quelques pistes pour quelques activités</a:t>
            </a:r>
            <a:endParaRPr lang="fr-FR" dirty="0"/>
          </a:p>
        </p:txBody>
      </p:sp>
      <p:sp>
        <p:nvSpPr>
          <p:cNvPr id="4" name="Espace réservé du numéro de diapositive 3">
            <a:extLst>
              <a:ext uri="{FF2B5EF4-FFF2-40B4-BE49-F238E27FC236}">
                <a16:creationId xmlns:a16="http://schemas.microsoft.com/office/drawing/2014/main" xmlns="" id="{F99F40DD-E6F1-4997-B807-AF397CF9210F}"/>
              </a:ext>
            </a:extLst>
          </p:cNvPr>
          <p:cNvSpPr>
            <a:spLocks noGrp="1"/>
          </p:cNvSpPr>
          <p:nvPr>
            <p:ph type="sldNum" sz="quarter" idx="12"/>
          </p:nvPr>
        </p:nvSpPr>
        <p:spPr/>
        <p:txBody>
          <a:bodyPr/>
          <a:lstStyle/>
          <a:p>
            <a:fld id="{AE0D59C3-3175-4073-91CF-50F255B39163}" type="slidenum">
              <a:rPr lang="fr-FR" smtClean="0"/>
              <a:pPr/>
              <a:t>6</a:t>
            </a:fld>
            <a:endParaRPr lang="fr-FR" dirty="0"/>
          </a:p>
        </p:txBody>
      </p:sp>
      <p:sp>
        <p:nvSpPr>
          <p:cNvPr id="7" name="Sous-titre 6"/>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xmlns="" val="579498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Visite d’entreprises</a:t>
            </a:r>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285720" y="1714488"/>
            <a:ext cx="8401080" cy="2400304"/>
          </a:xfrm>
        </p:spPr>
        <p:txBody>
          <a:bodyPr>
            <a:normAutofit/>
          </a:bodyPr>
          <a:lstStyle/>
          <a:p>
            <a:pPr>
              <a:buClr>
                <a:srgbClr val="FF0000"/>
              </a:buClr>
              <a:buFont typeface="Wingdings" pitchFamily="2" charset="2"/>
              <a:buChar char="§"/>
            </a:pPr>
            <a:r>
              <a:rPr lang="fr-FR" b="0" dirty="0" smtClean="0"/>
              <a:t>Visite d’une entreprise et de ses réalisations avec la participation des étudiants et des enseignants : anglais et enseignement professionnel.</a:t>
            </a:r>
          </a:p>
          <a:p>
            <a:pPr>
              <a:buNone/>
            </a:pPr>
            <a:endParaRPr lang="fr-FR" dirty="0" smtClean="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7</a:t>
            </a:fld>
            <a:endParaRPr lang="fr-FR" dirty="0"/>
          </a:p>
        </p:txBody>
      </p:sp>
      <p:pic>
        <p:nvPicPr>
          <p:cNvPr id="6" name="Picture 2" descr="D:\Realisations\Poralu\2013\IMG_2888.JPG"/>
          <p:cNvPicPr>
            <a:picLocks noChangeAspect="1" noChangeArrowheads="1"/>
          </p:cNvPicPr>
          <p:nvPr/>
        </p:nvPicPr>
        <p:blipFill>
          <a:blip r:embed="rId3" cstate="print"/>
          <a:srcRect t="13752" r="489" b="18653"/>
          <a:stretch>
            <a:fillRect/>
          </a:stretch>
        </p:blipFill>
        <p:spPr bwMode="auto">
          <a:xfrm>
            <a:off x="0" y="3655444"/>
            <a:ext cx="6286512" cy="3202556"/>
          </a:xfrm>
          <a:prstGeom prst="rect">
            <a:avLst/>
          </a:prstGeom>
          <a:noFill/>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0" y="1600200"/>
            <a:ext cx="8686800" cy="2400304"/>
          </a:xfrm>
        </p:spPr>
        <p:txBody>
          <a:bodyPr>
            <a:normAutofit/>
          </a:bodyPr>
          <a:lstStyle/>
          <a:p>
            <a:pPr lvl="1">
              <a:buClr>
                <a:srgbClr val="FF0000"/>
              </a:buClr>
              <a:buFont typeface="Wingdings" pitchFamily="2" charset="2"/>
              <a:buChar char="§"/>
            </a:pPr>
            <a:r>
              <a:rPr lang="fr-FR" sz="2400" dirty="0" smtClean="0"/>
              <a:t>Diaporama et restitution orale en anglais par binômes :</a:t>
            </a:r>
          </a:p>
          <a:p>
            <a:pPr marL="1349375" lvl="1">
              <a:buClr>
                <a:srgbClr val="FF0000"/>
              </a:buClr>
              <a:buFont typeface="Arial" pitchFamily="34" charset="0"/>
              <a:buChar char="•"/>
            </a:pPr>
            <a:r>
              <a:rPr lang="fr-FR" dirty="0" smtClean="0"/>
              <a:t>Organisation de l’entreprise</a:t>
            </a:r>
          </a:p>
          <a:p>
            <a:pPr marL="1349375" lvl="1">
              <a:buClr>
                <a:srgbClr val="FF0000"/>
              </a:buClr>
              <a:buFont typeface="Arial" pitchFamily="34" charset="0"/>
              <a:buChar char="•"/>
            </a:pPr>
            <a:r>
              <a:rPr lang="fr-FR" dirty="0" smtClean="0"/>
              <a:t>Bureau d’études et méthodes</a:t>
            </a:r>
          </a:p>
          <a:p>
            <a:pPr marL="1349375" lvl="1">
              <a:buClr>
                <a:srgbClr val="FF0000"/>
              </a:buClr>
              <a:buFont typeface="Arial" pitchFamily="34" charset="0"/>
              <a:buChar char="•"/>
            </a:pPr>
            <a:r>
              <a:rPr lang="fr-FR" dirty="0" smtClean="0"/>
              <a:t>Atelier acier, atelier aluminium</a:t>
            </a:r>
          </a:p>
          <a:p>
            <a:pPr marL="1349375" lvl="1">
              <a:buClr>
                <a:srgbClr val="FF0000"/>
              </a:buClr>
              <a:buFont typeface="Arial" pitchFamily="34" charset="0"/>
              <a:buChar char="•"/>
            </a:pPr>
            <a:r>
              <a:rPr lang="fr-FR" dirty="0" smtClean="0"/>
              <a:t>Les métiers de la charpente et de la menuiserie métalliques</a:t>
            </a:r>
          </a:p>
          <a:p>
            <a:pPr>
              <a:buNone/>
            </a:pPr>
            <a:endParaRPr lang="fr-FR" dirty="0" smtClean="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8</a:t>
            </a:fld>
            <a:endParaRPr lang="fr-FR" dirty="0"/>
          </a:p>
        </p:txBody>
      </p:sp>
      <p:sp>
        <p:nvSpPr>
          <p:cNvPr id="6" name="Titre 5"/>
          <p:cNvSpPr>
            <a:spLocks noGrp="1"/>
          </p:cNvSpPr>
          <p:nvPr>
            <p:ph type="title"/>
          </p:nvPr>
        </p:nvSpPr>
        <p:spPr/>
        <p:txBody>
          <a:bodyPr/>
          <a:lstStyle/>
          <a:p>
            <a:endParaRPr lang="fr-FR" dirty="0"/>
          </a:p>
        </p:txBody>
      </p:sp>
      <p:pic>
        <p:nvPicPr>
          <p:cNvPr id="7" name="Picture 2" descr="D:\Realisations\Poralu\2018\IMG_3505.JPG"/>
          <p:cNvPicPr>
            <a:picLocks noChangeArrowheads="1"/>
          </p:cNvPicPr>
          <p:nvPr/>
        </p:nvPicPr>
        <p:blipFill>
          <a:blip r:embed="rId3" cstate="print"/>
          <a:srcRect t="41270"/>
          <a:stretch>
            <a:fillRect/>
          </a:stretch>
        </p:blipFill>
        <p:spPr bwMode="auto">
          <a:xfrm>
            <a:off x="0" y="3617071"/>
            <a:ext cx="6285600" cy="3204000"/>
          </a:xfrm>
          <a:prstGeom prst="rect">
            <a:avLst/>
          </a:prstGeom>
          <a:noFill/>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C5B8D-7F1C-4E01-9F18-BF11EEE7206F}"/>
              </a:ext>
            </a:extLst>
          </p:cNvPr>
          <p:cNvSpPr>
            <a:spLocks noGrp="1"/>
          </p:cNvSpPr>
          <p:nvPr>
            <p:ph type="title"/>
          </p:nvPr>
        </p:nvSpPr>
        <p:spPr>
          <a:xfrm>
            <a:off x="457200" y="836712"/>
            <a:ext cx="8229600" cy="1020652"/>
          </a:xfrm>
        </p:spPr>
        <p:txBody>
          <a:bodyPr>
            <a:noAutofit/>
          </a:bodyPr>
          <a:lstStyle/>
          <a:p>
            <a:r>
              <a:rPr lang="fr-FR" dirty="0" smtClean="0"/>
              <a:t>Exposés sur des points du domaine professionnel</a:t>
            </a:r>
            <a:endParaRPr lang="fr-FR" dirty="0"/>
          </a:p>
        </p:txBody>
      </p:sp>
      <p:sp>
        <p:nvSpPr>
          <p:cNvPr id="3" name="Espace réservé du contenu 2">
            <a:extLst>
              <a:ext uri="{FF2B5EF4-FFF2-40B4-BE49-F238E27FC236}">
                <a16:creationId xmlns:a16="http://schemas.microsoft.com/office/drawing/2014/main" xmlns="" id="{A0FF99E3-87E5-4E2B-ADE9-4A78AA49A21B}"/>
              </a:ext>
            </a:extLst>
          </p:cNvPr>
          <p:cNvSpPr>
            <a:spLocks noGrp="1"/>
          </p:cNvSpPr>
          <p:nvPr>
            <p:ph idx="1"/>
          </p:nvPr>
        </p:nvSpPr>
        <p:spPr>
          <a:xfrm>
            <a:off x="285720" y="2071678"/>
            <a:ext cx="4429156" cy="3429024"/>
          </a:xfrm>
        </p:spPr>
        <p:txBody>
          <a:bodyPr>
            <a:normAutofit/>
          </a:bodyPr>
          <a:lstStyle/>
          <a:p>
            <a:pPr>
              <a:buClr>
                <a:srgbClr val="FF0000"/>
              </a:buClr>
              <a:buFont typeface="Wingdings" pitchFamily="2" charset="2"/>
              <a:buChar char="§"/>
            </a:pPr>
            <a:r>
              <a:rPr lang="fr-FR" b="0" dirty="0" smtClean="0"/>
              <a:t>Travail par binômes</a:t>
            </a:r>
          </a:p>
          <a:p>
            <a:pPr>
              <a:buClr>
                <a:srgbClr val="FF0000"/>
              </a:buClr>
              <a:buFont typeface="Wingdings" pitchFamily="2" charset="2"/>
              <a:buChar char="§"/>
            </a:pPr>
            <a:r>
              <a:rPr lang="fr-FR" b="0" dirty="0" smtClean="0"/>
              <a:t>Recherche de documents en anglais</a:t>
            </a:r>
          </a:p>
          <a:p>
            <a:pPr>
              <a:buClr>
                <a:srgbClr val="FF0000"/>
              </a:buClr>
              <a:buFont typeface="Wingdings" pitchFamily="2" charset="2"/>
              <a:buChar char="§"/>
            </a:pPr>
            <a:r>
              <a:rPr lang="fr-FR" b="0" dirty="0" smtClean="0"/>
              <a:t>Analyse, synthèse</a:t>
            </a:r>
          </a:p>
          <a:p>
            <a:pPr>
              <a:buClr>
                <a:srgbClr val="FF0000"/>
              </a:buClr>
              <a:buFont typeface="Wingdings" pitchFamily="2" charset="2"/>
              <a:buChar char="§"/>
            </a:pPr>
            <a:r>
              <a:rPr lang="fr-FR" b="0" dirty="0" smtClean="0"/>
              <a:t>Compte-rendu écrit</a:t>
            </a:r>
          </a:p>
          <a:p>
            <a:pPr>
              <a:buClr>
                <a:srgbClr val="FF0000"/>
              </a:buClr>
              <a:buFont typeface="Wingdings" pitchFamily="2" charset="2"/>
              <a:buChar char="§"/>
            </a:pPr>
            <a:r>
              <a:rPr lang="fr-FR" b="0" dirty="0" smtClean="0"/>
              <a:t>Diaporama</a:t>
            </a:r>
          </a:p>
          <a:p>
            <a:pPr>
              <a:buClr>
                <a:srgbClr val="FF0000"/>
              </a:buClr>
              <a:buFont typeface="Wingdings" pitchFamily="2" charset="2"/>
              <a:buChar char="§"/>
            </a:pPr>
            <a:r>
              <a:rPr lang="fr-FR" b="0" dirty="0" smtClean="0"/>
              <a:t>Restitution orale</a:t>
            </a:r>
          </a:p>
          <a:p>
            <a:pPr>
              <a:buNone/>
            </a:pPr>
            <a:endParaRPr lang="fr-FR" dirty="0" smtClean="0"/>
          </a:p>
        </p:txBody>
      </p:sp>
      <p:sp>
        <p:nvSpPr>
          <p:cNvPr id="4" name="Espace réservé du numéro de diapositive 3">
            <a:extLst>
              <a:ext uri="{FF2B5EF4-FFF2-40B4-BE49-F238E27FC236}">
                <a16:creationId xmlns:a16="http://schemas.microsoft.com/office/drawing/2014/main" xmlns="" id="{E1173923-C991-4803-A7E8-9539C5E31F02}"/>
              </a:ext>
            </a:extLst>
          </p:cNvPr>
          <p:cNvSpPr>
            <a:spLocks noGrp="1"/>
          </p:cNvSpPr>
          <p:nvPr>
            <p:ph type="sldNum" sz="quarter" idx="12"/>
          </p:nvPr>
        </p:nvSpPr>
        <p:spPr/>
        <p:txBody>
          <a:bodyPr/>
          <a:lstStyle/>
          <a:p>
            <a:fld id="{AE0D59C3-3175-4073-91CF-50F255B39163}" type="slidenum">
              <a:rPr lang="fr-FR" smtClean="0"/>
              <a:pPr/>
              <a:t>9</a:t>
            </a:fld>
            <a:endParaRPr lang="fr-FR" dirty="0"/>
          </a:p>
        </p:txBody>
      </p:sp>
      <p:sp>
        <p:nvSpPr>
          <p:cNvPr id="7" name="ZoneTexte 6"/>
          <p:cNvSpPr txBox="1"/>
          <p:nvPr/>
        </p:nvSpPr>
        <p:spPr>
          <a:xfrm>
            <a:off x="6143636" y="6143644"/>
            <a:ext cx="2571768" cy="369332"/>
          </a:xfrm>
          <a:prstGeom prst="rect">
            <a:avLst/>
          </a:prstGeom>
          <a:noFill/>
        </p:spPr>
        <p:txBody>
          <a:bodyPr wrap="square" rtlCol="0">
            <a:spAutoFit/>
          </a:bodyPr>
          <a:lstStyle/>
          <a:p>
            <a:r>
              <a:rPr lang="fr-FR" dirty="0" smtClean="0">
                <a:solidFill>
                  <a:schemeClr val="bg1"/>
                </a:solidFill>
              </a:rPr>
              <a:t>Source youtube .com</a:t>
            </a:r>
            <a:endParaRPr lang="fr-FR" dirty="0">
              <a:solidFill>
                <a:schemeClr val="bg1"/>
              </a:solidFill>
            </a:endParaRPr>
          </a:p>
        </p:txBody>
      </p:sp>
      <p:pic>
        <p:nvPicPr>
          <p:cNvPr id="5" name="Picture 2" descr="D:\Realisations\Pavillon des Douanes\IMG_0821.JPG"/>
          <p:cNvPicPr>
            <a:picLocks noChangeAspect="1" noChangeArrowheads="1"/>
          </p:cNvPicPr>
          <p:nvPr/>
        </p:nvPicPr>
        <p:blipFill>
          <a:blip r:embed="rId3" cstate="print">
            <a:lum bright="10000"/>
          </a:blip>
          <a:srcRect/>
          <a:stretch>
            <a:fillRect/>
          </a:stretch>
        </p:blipFill>
        <p:spPr bwMode="auto">
          <a:xfrm>
            <a:off x="4476545" y="2857496"/>
            <a:ext cx="4667455" cy="3500462"/>
          </a:xfrm>
          <a:prstGeom prst="rect">
            <a:avLst/>
          </a:prstGeom>
          <a:noFill/>
        </p:spPr>
      </p:pic>
    </p:spTree>
    <p:extLst>
      <p:ext uri="{BB962C8B-B14F-4D97-AF65-F5344CB8AC3E}">
        <p14:creationId xmlns:p14="http://schemas.microsoft.com/office/powerpoint/2010/main" xmlns="" val="187653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1768</Words>
  <Application>Microsoft Office PowerPoint</Application>
  <PresentationFormat>Affichage à l'écran (4:3)</PresentationFormat>
  <Paragraphs>253</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Enseignement professionnel en anglais en co-enseignement</vt:lpstr>
      <vt:lpstr>Extraits du CECRL niveau B2 et du référentiel Am:cr</vt:lpstr>
      <vt:lpstr>Agrandissement du cadre</vt:lpstr>
      <vt:lpstr>Objectifs de l'enseignement professionnel en anglais</vt:lpstr>
      <vt:lpstr>Lors de l’examen ?</vt:lpstr>
      <vt:lpstr>Quelques pistes pour quelques activités</vt:lpstr>
      <vt:lpstr>Visite d’entreprises</vt:lpstr>
      <vt:lpstr>Diapositive 8</vt:lpstr>
      <vt:lpstr>Exposés sur des points du domaine professionnel</vt:lpstr>
      <vt:lpstr>Vocabulaire des architectures métalliques</vt:lpstr>
      <vt:lpstr>Noms et fonctions</vt:lpstr>
      <vt:lpstr>Savoir-faire anglais</vt:lpstr>
      <vt:lpstr>Texte et gestes du domaine professionnel</vt:lpstr>
      <vt:lpstr>Diapositive 14</vt:lpstr>
      <vt:lpstr>Utilisation des logiciels avec leur interface en anglais</vt:lpstr>
      <vt:lpstr>Diapositive 16</vt:lpstr>
      <vt:lpstr>Projets scientifiques ou techniques </vt:lpstr>
      <vt:lpstr>Films Esdep (European Steel Design Education Programme) </vt:lpstr>
      <vt:lpstr>D’autres films</vt:lpstr>
      <vt:lpstr>Validation d’un composant au cours d'un projet</vt:lpstr>
      <vt:lpstr>Diapositive 21</vt:lpstr>
      <vt:lpstr>Offres d’emploi</vt:lpstr>
      <vt:lpstr>Merci pour votre attention</vt:lpstr>
    </vt:vector>
  </TitlesOfParts>
  <Company>Rectorat De Montpellier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Monin Thierry</dc:creator>
  <cp:lastModifiedBy>vincent</cp:lastModifiedBy>
  <cp:revision>299</cp:revision>
  <dcterms:created xsi:type="dcterms:W3CDTF">2017-01-13T11:06:51Z</dcterms:created>
  <dcterms:modified xsi:type="dcterms:W3CDTF">2019-01-21T16:48:47Z</dcterms:modified>
</cp:coreProperties>
</file>