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9C2B6E"/>
    <a:srgbClr val="4D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652" autoAdjust="0"/>
  </p:normalViewPr>
  <p:slideViewPr>
    <p:cSldViewPr>
      <p:cViewPr>
        <p:scale>
          <a:sx n="100" d="100"/>
          <a:sy n="100" d="100"/>
        </p:scale>
        <p:origin x="920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Intervention PNF </a:t>
            </a:r>
            <a:r>
              <a:rPr lang="fr-FR" dirty="0" err="1" smtClean="0"/>
              <a:t>FEEbat</a:t>
            </a:r>
            <a:r>
              <a:rPr lang="fr-FR" dirty="0" smtClean="0"/>
              <a:t> 5&amp;6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EE84-7100-AC44-B82F-25C8B69C82A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6567-D908-0F49-BEE7-4B8B3105C1CC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8371012"/>
            <a:ext cx="1507571" cy="6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ADB2-9B0B-41A0-9A43-705A4DE0C78D}" type="datetimeFigureOut">
              <a:rPr lang="fr-FR" smtClean="0"/>
              <a:pPr/>
              <a:t>05/12/2018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0640D-1AFB-4EC8-B6F6-6AB86B1A3E9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640D-1AFB-4EC8-B6F6-6AB86B1A3E9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640D-1AFB-4EC8-B6F6-6AB86B1A3E9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7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4120792" y="2430226"/>
            <a:ext cx="7543827" cy="11427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4120792" y="3717033"/>
            <a:ext cx="7543827" cy="1368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800" b="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3pPr>
            <a:lvl4pPr marL="1371600" indent="0">
              <a:buNone/>
              <a:defRPr sz="2800" b="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423592" y="203413"/>
            <a:ext cx="9111514" cy="1142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848342" y="1533120"/>
            <a:ext cx="1068676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544271" y="6367332"/>
            <a:ext cx="612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3143672" y="6367333"/>
            <a:ext cx="2616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dirty="0" smtClean="0"/>
              <a:t>PNF </a:t>
            </a:r>
            <a:r>
              <a:rPr lang="fr-FR" dirty="0" err="1" smtClean="0"/>
              <a:t>FEEbat</a:t>
            </a:r>
            <a:r>
              <a:rPr lang="fr-FR" dirty="0" smtClean="0"/>
              <a:t> Paris 6&amp;7 novembre 2018</a:t>
            </a:r>
          </a:p>
        </p:txBody>
      </p:sp>
      <p:pic>
        <p:nvPicPr>
          <p:cNvPr id="12" name="Imag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1" y="203413"/>
            <a:ext cx="1501708" cy="102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1"/>
          </p:nvPr>
        </p:nvSpPr>
        <p:spPr>
          <a:xfrm>
            <a:off x="6192011" y="1484785"/>
            <a:ext cx="5384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48342" y="203413"/>
            <a:ext cx="10686764" cy="1142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48343" y="1484786"/>
            <a:ext cx="5140469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7" name="Espace réservé de la date 57"/>
          <p:cNvSpPr>
            <a:spLocks noGrp="1"/>
          </p:cNvSpPr>
          <p:nvPr>
            <p:ph type="dt" sz="half" idx="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344" y="146316"/>
            <a:ext cx="10747849" cy="11427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8342" y="1484784"/>
            <a:ext cx="5161967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07160" y="1484784"/>
            <a:ext cx="538903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6207158" y="2420888"/>
            <a:ext cx="5369652" cy="3589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2"/>
          </p:nvPr>
        </p:nvSpPr>
        <p:spPr>
          <a:xfrm>
            <a:off x="862804" y="2420889"/>
            <a:ext cx="5126008" cy="3589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e la date 57"/>
          <p:cNvSpPr>
            <a:spLocks noGrp="1"/>
          </p:cNvSpPr>
          <p:nvPr>
            <p:ph type="dt" sz="half" idx="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pied de page 60"/>
          <p:cNvSpPr>
            <a:spLocks noGrp="1"/>
          </p:cNvSpPr>
          <p:nvPr>
            <p:ph type="ftr" sz="quarter" idx="1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>
          <a:xfrm>
            <a:off x="848343" y="203413"/>
            <a:ext cx="10686763" cy="1142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e la date 57"/>
          <p:cNvSpPr>
            <a:spLocks noGrp="1"/>
          </p:cNvSpPr>
          <p:nvPr>
            <p:ph type="dt" sz="half" idx="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e la date 57"/>
          <p:cNvSpPr>
            <a:spLocks noGrp="1"/>
          </p:cNvSpPr>
          <p:nvPr>
            <p:ph type="dt" sz="half" idx="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332657"/>
            <a:ext cx="4011084" cy="2314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5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980729"/>
            <a:ext cx="6815667" cy="51454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647617"/>
            <a:ext cx="4011084" cy="3478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57"/>
          <p:cNvSpPr>
            <a:spLocks noGrp="1"/>
          </p:cNvSpPr>
          <p:nvPr>
            <p:ph type="dt" sz="half" idx="10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e la date 57"/>
          <p:cNvSpPr>
            <a:spLocks noGrp="1"/>
          </p:cNvSpPr>
          <p:nvPr>
            <p:ph type="dt" sz="half" idx="1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smtClean="0"/>
              <a:t>PNF FEEbat Paris 6&amp;7 novembre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 rot="16200000">
            <a:off x="5067299" y="-829362"/>
            <a:ext cx="2057400" cy="10561179"/>
          </a:xfrm>
          <a:prstGeom prst="rect">
            <a:avLst/>
          </a:prstGeom>
        </p:spPr>
        <p:txBody>
          <a:bodyPr vert="eaVert"/>
          <a:lstStyle>
            <a:lvl1pPr algn="ctr">
              <a:defRPr>
                <a:solidFill>
                  <a:srgbClr val="26479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1" y="1412776"/>
            <a:ext cx="4608515" cy="144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81" y="6164648"/>
            <a:ext cx="1813992" cy="632526"/>
          </a:xfrm>
          <a:prstGeom prst="rect">
            <a:avLst/>
          </a:prstGeom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208235" y="6298350"/>
            <a:ext cx="94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9" name="Espace réservé de la date 57"/>
          <p:cNvSpPr>
            <a:spLocks noGrp="1"/>
          </p:cNvSpPr>
          <p:nvPr>
            <p:ph type="dt" sz="half" idx="2"/>
          </p:nvPr>
        </p:nvSpPr>
        <p:spPr>
          <a:xfrm>
            <a:off x="6781277" y="6298350"/>
            <a:ext cx="1234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0" name="Espace réservé du titre 59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2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1789179" y="6298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dirty="0" smtClean="0"/>
              <a:t>PNF </a:t>
            </a:r>
            <a:r>
              <a:rPr lang="fr-FR" dirty="0" err="1" smtClean="0"/>
              <a:t>FEEbat</a:t>
            </a:r>
            <a:r>
              <a:rPr lang="fr-FR" dirty="0" smtClean="0"/>
              <a:t> Paris 6&amp;7 novembre 2018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26479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Font typeface="Wingdings" panose="05000000000000000000" pitchFamily="2" charset="2"/>
        <a:buChar char="§"/>
        <a:defRPr sz="1800" b="1" kern="1200">
          <a:solidFill>
            <a:srgbClr val="2647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264796"/>
        </a:buClr>
        <a:buFont typeface="Arial" panose="020B0604020202020204" pitchFamily="34" charset="0"/>
        <a:buChar char="•"/>
        <a:defRPr sz="13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6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264796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6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Montée en compétence des professeurs et formateurs CFA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120792" y="3717033"/>
            <a:ext cx="7543827" cy="2160239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Jean Michel SCHMITT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Cédric DZIUBANOWSKI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Félix SMEYERS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32656"/>
            <a:ext cx="26193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114213"/>
            <a:ext cx="2712101" cy="1044506"/>
          </a:xfrm>
          <a:prstGeom prst="rect">
            <a:avLst/>
          </a:prstGeom>
        </p:spPr>
      </p:pic>
      <p:pic>
        <p:nvPicPr>
          <p:cNvPr id="3074" name="Picture 2" descr="ogo 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037899"/>
            <a:ext cx="1661467" cy="7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 / élaborations de 3 parcours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7448" y="1124744"/>
            <a:ext cx="11064552" cy="511256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Définir </a:t>
            </a:r>
            <a:r>
              <a:rPr lang="fr-FR" sz="1600" dirty="0"/>
              <a:t>le cahier des charges </a:t>
            </a:r>
            <a:r>
              <a:rPr lang="fr-FR" sz="1600" dirty="0" smtClean="0"/>
              <a:t>de production </a:t>
            </a:r>
            <a:r>
              <a:rPr lang="fr-FR" sz="1600" b="0" dirty="0" smtClean="0"/>
              <a:t>des  </a:t>
            </a:r>
            <a:r>
              <a:rPr lang="fr-FR" sz="1600" b="0" dirty="0"/>
              <a:t>parcours de formation </a:t>
            </a:r>
            <a:r>
              <a:rPr lang="fr-FR" sz="1600" b="0" dirty="0" smtClean="0"/>
              <a:t>associés aux  modules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/>
              <a:t>M0 </a:t>
            </a:r>
            <a:r>
              <a:rPr lang="fr-FR" sz="1600" b="0" dirty="0"/>
              <a:t>Les enjeux énergétiques et environnementaux du secteur du bâtiment et l’état du marché de la rénovation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/>
              <a:t>M1 Comportement énergétique d’un bâtiment et de ses systèmes énergétiques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/>
              <a:t>M2 Diagnostic énergétique d’un </a:t>
            </a:r>
            <a:r>
              <a:rPr lang="fr-FR" sz="1600" b="0" dirty="0" smtClean="0"/>
              <a:t>bâtiment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/>
              <a:t>En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 smtClean="0"/>
              <a:t>appui </a:t>
            </a:r>
            <a:r>
              <a:rPr lang="fr-FR" sz="1600" b="0" dirty="0"/>
              <a:t>de projets de rénovation réels, </a:t>
            </a:r>
            <a:r>
              <a:rPr lang="fr-FR" sz="1600" b="0" dirty="0" smtClean="0"/>
              <a:t>de ressources spécifiques existantes </a:t>
            </a:r>
            <a:r>
              <a:rPr lang="fr-FR" sz="1600" b="0" dirty="0"/>
              <a:t>ou à produire,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mobilisant des modalités de formation </a:t>
            </a:r>
            <a:r>
              <a:rPr lang="fr-FR" sz="1600" b="0" dirty="0" smtClean="0"/>
              <a:t>innovantes ;</a:t>
            </a:r>
            <a:endParaRPr lang="fr-FR" sz="16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 smtClean="0"/>
              <a:t>autour </a:t>
            </a:r>
            <a:r>
              <a:rPr lang="fr-FR" sz="1600" b="0" dirty="0"/>
              <a:t>de technologies numériques.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i="1" dirty="0"/>
              <a:t>Constitution des groupes d’élaboration des parcours de formation  </a:t>
            </a:r>
            <a:r>
              <a:rPr lang="fr-FR" sz="1600" b="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Les inspecteurs référents </a:t>
            </a:r>
            <a:r>
              <a:rPr lang="fr-FR" sz="1600" b="0" dirty="0" smtClean="0"/>
              <a:t>désignés </a:t>
            </a:r>
            <a:r>
              <a:rPr lang="fr-FR" sz="1600" b="0" dirty="0"/>
              <a:t>par l’Inspection générale et </a:t>
            </a:r>
            <a:r>
              <a:rPr lang="fr-FR" sz="1600" b="0" dirty="0" smtClean="0"/>
              <a:t>le </a:t>
            </a:r>
            <a:r>
              <a:rPr lang="fr-FR" sz="1600" b="0" dirty="0"/>
              <a:t>3CA BTP, </a:t>
            </a:r>
            <a:r>
              <a:rPr lang="fr-FR" sz="1600" b="0" dirty="0" smtClean="0"/>
              <a:t>désignent </a:t>
            </a:r>
            <a:r>
              <a:rPr lang="fr-FR" sz="1600" b="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Des experts du domaine de la formation : Inspecteurs et/ou professeurs  formateurs (EN) , </a:t>
            </a:r>
            <a:r>
              <a:rPr lang="fr-FR" sz="1600" b="0" dirty="0" smtClean="0"/>
              <a:t>formateurs (CFA-.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L’AQC </a:t>
            </a:r>
            <a:r>
              <a:rPr lang="fr-FR" sz="1600" dirty="0"/>
              <a:t>au nom des partenaires institutionnels ou professionnels </a:t>
            </a:r>
            <a:r>
              <a:rPr lang="fr-FR" sz="1600" b="0" dirty="0"/>
              <a:t>du projet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 smtClean="0">
                <a:solidFill>
                  <a:srgbClr val="264796"/>
                </a:solidFill>
              </a:rPr>
              <a:t>des </a:t>
            </a:r>
            <a:r>
              <a:rPr lang="fr-FR" sz="1600" b="0" dirty="0">
                <a:solidFill>
                  <a:srgbClr val="264796"/>
                </a:solidFill>
              </a:rPr>
              <a:t>experts </a:t>
            </a:r>
            <a:r>
              <a:rPr lang="fr-FR" sz="1600" b="0" dirty="0" smtClean="0">
                <a:solidFill>
                  <a:srgbClr val="264796"/>
                </a:solidFill>
              </a:rPr>
              <a:t>professionnels.</a:t>
            </a:r>
            <a:endParaRPr lang="fr-FR" sz="1600" b="0" dirty="0">
              <a:solidFill>
                <a:srgbClr val="26479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/>
              <a:t>A chaque </a:t>
            </a:r>
            <a:r>
              <a:rPr lang="fr-FR" sz="1600" b="0" dirty="0"/>
              <a:t>groupe </a:t>
            </a:r>
            <a:r>
              <a:rPr lang="fr-FR" sz="1600" b="0" dirty="0" smtClean="0"/>
              <a:t>sont associés des intervenants proposés par le GIP FTLV de Bourgogne ( animateur spécialiste de la E-transformation, psychologue </a:t>
            </a:r>
            <a:r>
              <a:rPr lang="fr-FR" sz="1600" b="0" dirty="0"/>
              <a:t>cogniticien</a:t>
            </a:r>
            <a:r>
              <a:rPr lang="fr-FR" sz="1600" b="0" dirty="0" smtClean="0"/>
              <a:t>, </a:t>
            </a:r>
            <a:r>
              <a:rPr lang="fr-FR" sz="1600" b="0" dirty="0"/>
              <a:t>ingénieur pédagogique</a:t>
            </a:r>
            <a:r>
              <a:rPr lang="fr-FR" sz="1600" b="0" dirty="0" smtClean="0"/>
              <a:t>, </a:t>
            </a:r>
            <a:r>
              <a:rPr lang="fr-FR" sz="1600" b="0" dirty="0"/>
              <a:t>acteur </a:t>
            </a:r>
            <a:r>
              <a:rPr lang="fr-FR" sz="1600" b="0" dirty="0" smtClean="0"/>
              <a:t>de l’innovation ).</a:t>
            </a:r>
            <a:endParaRPr lang="fr-FR" sz="16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/>
              <a:t> </a:t>
            </a:r>
            <a:endParaRPr lang="fr-FR" sz="1600" b="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L</a:t>
            </a:r>
            <a:r>
              <a:rPr lang="fr-FR" sz="1600" dirty="0" smtClean="0"/>
              <a:t>e </a:t>
            </a:r>
            <a:r>
              <a:rPr lang="fr-FR" sz="1600" dirty="0"/>
              <a:t>GIP FTLVB sollicitera les services </a:t>
            </a:r>
            <a:r>
              <a:rPr lang="fr-FR" sz="1600" dirty="0" smtClean="0"/>
              <a:t>des académies</a:t>
            </a:r>
            <a:r>
              <a:rPr lang="fr-FR" sz="1600" b="0" dirty="0" smtClean="0"/>
              <a:t> </a:t>
            </a:r>
            <a:r>
              <a:rPr lang="fr-FR" sz="1600" b="0" dirty="0"/>
              <a:t>dont dépendent les inspecteurs et/ou les professeurs afin d’établir une convention permettant de 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De </a:t>
            </a:r>
            <a:r>
              <a:rPr lang="fr-FR" sz="1600" dirty="0"/>
              <a:t>convoquer aux réunions de travail </a:t>
            </a:r>
            <a:r>
              <a:rPr lang="fr-FR" sz="1600" b="0" dirty="0"/>
              <a:t>les intervenants sous l’autorité de leur recteur,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De </a:t>
            </a:r>
            <a:r>
              <a:rPr lang="fr-FR" sz="1600" dirty="0"/>
              <a:t>prendre en charge </a:t>
            </a:r>
            <a:r>
              <a:rPr lang="fr-FR" sz="1600" b="0" dirty="0"/>
              <a:t>l’indemnisation des travaux et le financement des déplacements</a:t>
            </a:r>
            <a:r>
              <a:rPr lang="fr-FR" sz="1600" b="0" dirty="0" smtClean="0"/>
              <a:t>.</a:t>
            </a:r>
            <a:endParaRPr lang="fr-FR" sz="16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4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Prévisionnel / Formation des enseignants référents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16" y="1052736"/>
            <a:ext cx="11089232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 smtClean="0"/>
              <a:t>Chaque académie </a:t>
            </a:r>
            <a:r>
              <a:rPr lang="fr-FR" sz="1400" b="0" dirty="0" smtClean="0"/>
              <a:t>désigne un </a:t>
            </a:r>
            <a:r>
              <a:rPr lang="fr-FR" sz="1400" dirty="0" smtClean="0"/>
              <a:t>inspecteur correspondant </a:t>
            </a:r>
            <a:r>
              <a:rPr lang="fr-FR" sz="1400" b="0" dirty="0" smtClean="0"/>
              <a:t>chargé notamment de </a:t>
            </a:r>
            <a:r>
              <a:rPr lang="fr-FR" sz="1400" b="0" dirty="0"/>
              <a:t>fournir aux </a:t>
            </a:r>
            <a:r>
              <a:rPr lang="fr-FR" sz="1400" dirty="0"/>
              <a:t>inspecteurs référents </a:t>
            </a:r>
            <a:r>
              <a:rPr lang="fr-FR" sz="1400" b="0" dirty="0" smtClean="0"/>
              <a:t>une </a:t>
            </a:r>
            <a:r>
              <a:rPr lang="fr-FR" sz="1400" dirty="0"/>
              <a:t>liste </a:t>
            </a:r>
            <a:r>
              <a:rPr lang="fr-FR" sz="1400" dirty="0" smtClean="0"/>
              <a:t>de </a:t>
            </a:r>
            <a:r>
              <a:rPr lang="fr-FR" sz="1400" dirty="0"/>
              <a:t>professeurs </a:t>
            </a:r>
            <a:r>
              <a:rPr lang="fr-FR" sz="1400" b="0" dirty="0"/>
              <a:t>de l’académie susceptibles d’être à terme </a:t>
            </a:r>
            <a:r>
              <a:rPr lang="fr-FR" sz="1400" dirty="0"/>
              <a:t>formateur de formateurs</a:t>
            </a:r>
            <a:r>
              <a:rPr lang="fr-FR" sz="1400" b="0" dirty="0"/>
              <a:t>. </a:t>
            </a:r>
            <a:r>
              <a:rPr lang="fr-FR" sz="1400" b="0" dirty="0" smtClean="0"/>
              <a:t> Il sera aussi </a:t>
            </a:r>
            <a:r>
              <a:rPr lang="fr-FR" sz="1400" dirty="0" smtClean="0"/>
              <a:t>l’interlocuteur privilégié du GIP FTLVB</a:t>
            </a:r>
            <a:r>
              <a:rPr lang="fr-FR" sz="1400" b="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Une </a:t>
            </a:r>
            <a:r>
              <a:rPr lang="fr-FR" sz="1400" dirty="0" smtClean="0"/>
              <a:t>concertation en région </a:t>
            </a:r>
            <a:r>
              <a:rPr lang="fr-FR" sz="1400" dirty="0"/>
              <a:t>académique </a:t>
            </a:r>
            <a:r>
              <a:rPr lang="fr-FR" sz="1400" b="0" dirty="0" smtClean="0"/>
              <a:t>faciliterait la couverture des différents </a:t>
            </a:r>
            <a:r>
              <a:rPr lang="fr-FR" sz="1400" b="0" dirty="0"/>
              <a:t>besoins croisant les niveaux et </a:t>
            </a:r>
            <a:r>
              <a:rPr lang="fr-FR" sz="1400" b="0" dirty="0" smtClean="0"/>
              <a:t>les métiers</a:t>
            </a:r>
            <a:r>
              <a:rPr lang="fr-FR" sz="1400" b="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05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u="sng" dirty="0" smtClean="0"/>
              <a:t>Les enseignants référents : </a:t>
            </a:r>
            <a:r>
              <a:rPr lang="fr-FR" sz="1400" b="0" u="sng" dirty="0" smtClean="0"/>
              <a:t>professeurs</a:t>
            </a:r>
            <a:r>
              <a:rPr lang="fr-FR" sz="1400" b="0" u="sng" dirty="0"/>
              <a:t> </a:t>
            </a:r>
            <a:r>
              <a:rPr lang="fr-FR" sz="1400" b="0" u="sng" dirty="0" smtClean="0"/>
              <a:t>(EN) ou formateurs (3CA BTP</a:t>
            </a:r>
            <a:r>
              <a:rPr lang="fr-FR" sz="1400" b="0" dirty="0" smtClean="0"/>
              <a:t>). :</a:t>
            </a:r>
            <a:endParaRPr lang="fr-FR" sz="14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/>
              <a:t>Sont reconnus pour leurs </a:t>
            </a:r>
            <a:r>
              <a:rPr lang="fr-FR" sz="1400" dirty="0"/>
              <a:t>compétences techniques et </a:t>
            </a:r>
            <a:r>
              <a:rPr lang="fr-FR" sz="1400" dirty="0" smtClean="0"/>
              <a:t>pédagogiques, </a:t>
            </a:r>
            <a:endParaRPr lang="fr-FR" sz="14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Ont </a:t>
            </a:r>
            <a:r>
              <a:rPr lang="fr-FR" sz="1400" dirty="0" smtClean="0"/>
              <a:t>une </a:t>
            </a:r>
            <a:r>
              <a:rPr lang="fr-FR" sz="1400" dirty="0"/>
              <a:t>expérience dans l’animation de formation </a:t>
            </a:r>
            <a:r>
              <a:rPr lang="fr-FR" sz="1400" b="0" dirty="0"/>
              <a:t>à destination de collègues,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A</a:t>
            </a:r>
            <a:r>
              <a:rPr lang="fr-FR" sz="1400" dirty="0" smtClean="0"/>
              <a:t>cceptent </a:t>
            </a:r>
            <a:r>
              <a:rPr lang="fr-FR" sz="1400" dirty="0"/>
              <a:t>de suivre une formation complète </a:t>
            </a:r>
            <a:r>
              <a:rPr lang="fr-FR" sz="1400" b="0" dirty="0"/>
              <a:t>relative aux différents modules </a:t>
            </a:r>
            <a:r>
              <a:rPr lang="fr-FR" sz="1400" b="0" dirty="0" err="1"/>
              <a:t>FEEBat</a:t>
            </a:r>
            <a:r>
              <a:rPr lang="fr-FR" sz="1400" b="0" dirty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dirty="0"/>
              <a:t>S</a:t>
            </a:r>
            <a:r>
              <a:rPr lang="fr-FR" sz="1400" dirty="0" smtClean="0"/>
              <a:t>’engagent </a:t>
            </a:r>
            <a:r>
              <a:rPr lang="fr-FR" sz="1400" dirty="0"/>
              <a:t>à devenir </a:t>
            </a:r>
            <a:r>
              <a:rPr lang="fr-FR" sz="1400" dirty="0" smtClean="0"/>
              <a:t>formateur</a:t>
            </a:r>
            <a:r>
              <a:rPr lang="fr-FR" sz="1400" b="0" dirty="0" smtClean="0"/>
              <a:t> </a:t>
            </a:r>
            <a:r>
              <a:rPr lang="fr-FR" sz="1400" b="0" dirty="0"/>
              <a:t>dans le cadre de regroupements académiques ou inter académiques, sur un ou plusieurs modules </a:t>
            </a:r>
            <a:r>
              <a:rPr lang="fr-FR" sz="1400" b="0" dirty="0" err="1"/>
              <a:t>FEEBat</a:t>
            </a:r>
            <a:r>
              <a:rPr lang="fr-FR" sz="1400" b="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/>
              <a:t>La liste des </a:t>
            </a:r>
            <a:r>
              <a:rPr lang="fr-FR" sz="1400" b="0" dirty="0" smtClean="0"/>
              <a:t>enseignants  </a:t>
            </a:r>
            <a:r>
              <a:rPr lang="fr-FR" sz="1400" b="0" dirty="0"/>
              <a:t>référents </a:t>
            </a:r>
            <a:r>
              <a:rPr lang="fr-FR" sz="1400" b="0" dirty="0" smtClean="0"/>
              <a:t>est </a:t>
            </a:r>
            <a:r>
              <a:rPr lang="fr-FR" sz="1400" b="0" dirty="0"/>
              <a:t>ensuite transmise au GIP.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/>
              <a:t>Le GIP FTLVB sollicitera les services des </a:t>
            </a:r>
            <a:r>
              <a:rPr lang="fr-FR" sz="1400" dirty="0" smtClean="0"/>
              <a:t>académies </a:t>
            </a:r>
            <a:r>
              <a:rPr lang="fr-FR" sz="1400" b="0" dirty="0" smtClean="0"/>
              <a:t>dont </a:t>
            </a:r>
            <a:r>
              <a:rPr lang="fr-FR" sz="1400" b="0" dirty="0"/>
              <a:t>dépendent les inspecteurs et/ou les professeurs afin d’établir une convention permettant de 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De convoquer </a:t>
            </a:r>
            <a:r>
              <a:rPr lang="fr-FR" sz="1400" b="0" dirty="0"/>
              <a:t>aux réunions de travail les intervenants </a:t>
            </a:r>
            <a:r>
              <a:rPr lang="fr-FR" sz="1400" dirty="0"/>
              <a:t>sous l’autorité de leur </a:t>
            </a:r>
            <a:r>
              <a:rPr lang="fr-FR" sz="1400" dirty="0" smtClean="0"/>
              <a:t>recteur (EN)</a:t>
            </a:r>
            <a:r>
              <a:rPr lang="fr-FR" sz="1400" b="0" dirty="0" smtClean="0"/>
              <a:t>,</a:t>
            </a:r>
            <a:endParaRPr lang="fr-FR" sz="14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De prendre en charge l’indemnisation des travaux et le financement des déplacements.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/>
              <a:t>La mise en place des formations est </a:t>
            </a:r>
            <a:r>
              <a:rPr lang="fr-FR" sz="1400" b="0" dirty="0" smtClean="0"/>
              <a:t>organisée 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conjointement </a:t>
            </a:r>
            <a:r>
              <a:rPr lang="fr-FR" sz="1400" b="0" dirty="0"/>
              <a:t>avec l’offreur de formation choisi suite à un appel d’offres de </a:t>
            </a:r>
            <a:r>
              <a:rPr lang="fr-FR" sz="1400" b="0" dirty="0" smtClean="0"/>
              <a:t>l’AQC</a:t>
            </a:r>
            <a:r>
              <a:rPr lang="fr-FR" sz="1400" b="0" dirty="0"/>
              <a:t>,</a:t>
            </a:r>
            <a:endParaRPr lang="fr-FR" sz="1400" b="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avec </a:t>
            </a:r>
            <a:r>
              <a:rPr lang="fr-FR" sz="1400" b="0" dirty="0"/>
              <a:t>une approche rationnelle de l’utilisation des moyens au regard des ressources mobilisables et de l’optimisation des </a:t>
            </a:r>
            <a:r>
              <a:rPr lang="fr-FR" sz="1400" b="0" dirty="0" smtClean="0"/>
              <a:t>déplacements. Ainsi </a:t>
            </a:r>
            <a:r>
              <a:rPr lang="fr-FR" sz="1400" b="0" dirty="0"/>
              <a:t>pour l’organisation des </a:t>
            </a:r>
            <a:r>
              <a:rPr lang="fr-FR" sz="1400" b="0" dirty="0" smtClean="0"/>
              <a:t>formations liée à </a:t>
            </a:r>
            <a:r>
              <a:rPr lang="fr-FR" sz="1400" dirty="0"/>
              <a:t>l’approche </a:t>
            </a:r>
            <a:r>
              <a:rPr lang="fr-FR" sz="1400" dirty="0" smtClean="0"/>
              <a:t>métiers, </a:t>
            </a:r>
            <a:r>
              <a:rPr lang="fr-FR" sz="1400" b="0" dirty="0" smtClean="0"/>
              <a:t>il sera intéressant de</a:t>
            </a:r>
            <a:r>
              <a:rPr lang="fr-FR" sz="1400" dirty="0" smtClean="0"/>
              <a:t> favoriser un regroupement d’’enseignants </a:t>
            </a:r>
            <a:r>
              <a:rPr lang="fr-FR" sz="1400" b="0" dirty="0" smtClean="0"/>
              <a:t>de </a:t>
            </a:r>
            <a:r>
              <a:rPr lang="fr-FR" sz="1400" b="0" dirty="0"/>
              <a:t>plusieurs académies dans le cadre d’un découpage pertinent du territoire</a:t>
            </a:r>
            <a:r>
              <a:rPr lang="fr-FR" sz="1400" b="0" dirty="0" smtClean="0"/>
              <a:t>.</a:t>
            </a:r>
            <a:endParaRPr lang="fr-FR" sz="14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Prévisionnel / formation des enseignants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342" y="1345696"/>
            <a:ext cx="11152314" cy="47133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Chaque </a:t>
            </a:r>
            <a:r>
              <a:rPr lang="fr-FR" sz="1600" dirty="0"/>
              <a:t>académie </a:t>
            </a:r>
            <a:r>
              <a:rPr lang="fr-FR" sz="1600" b="0" dirty="0"/>
              <a:t>recense les besoins en formation des professeurs des filières de formations concernées par la rénovation des bâtiments</a:t>
            </a:r>
            <a:r>
              <a:rPr lang="fr-FR" sz="1600" b="0" dirty="0" smtClean="0"/>
              <a:t>.</a:t>
            </a:r>
            <a:r>
              <a:rPr lang="fr-FR" sz="1600" dirty="0"/>
              <a:t> </a:t>
            </a:r>
            <a:endParaRPr lang="fr-FR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 smtClean="0"/>
              <a:t>Une </a:t>
            </a:r>
            <a:r>
              <a:rPr lang="fr-FR" sz="1600" dirty="0"/>
              <a:t>compilation </a:t>
            </a:r>
            <a:r>
              <a:rPr lang="fr-FR" sz="1600" b="0" dirty="0"/>
              <a:t>des besoins en formation de toutes les académies permet </a:t>
            </a:r>
            <a:r>
              <a:rPr lang="fr-FR" sz="1600" dirty="0"/>
              <a:t>de répartir les moyens financiers </a:t>
            </a:r>
            <a:r>
              <a:rPr lang="fr-FR" sz="1600" b="0" dirty="0"/>
              <a:t>mobilisables.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b="0" dirty="0"/>
              <a:t>Ces éléments permettent d’inscrire </a:t>
            </a:r>
            <a:r>
              <a:rPr lang="fr-FR" sz="1600" dirty="0"/>
              <a:t>les parcours </a:t>
            </a:r>
            <a:r>
              <a:rPr lang="fr-FR" sz="1600" dirty="0" err="1"/>
              <a:t>FEEBat</a:t>
            </a:r>
            <a:r>
              <a:rPr lang="fr-FR" sz="1600" dirty="0"/>
              <a:t> dans les PAF </a:t>
            </a:r>
            <a:r>
              <a:rPr lang="fr-FR" sz="1600" b="0" dirty="0"/>
              <a:t>annuels de chacune des académies.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Les inspecteurs </a:t>
            </a:r>
            <a:r>
              <a:rPr lang="fr-FR" sz="1600" b="0" dirty="0"/>
              <a:t>des académies concernées en lien avec les services académiques compétents pour la formation des </a:t>
            </a:r>
            <a:r>
              <a:rPr lang="fr-FR" sz="1600" b="0" dirty="0" smtClean="0"/>
              <a:t>professeurs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estiment </a:t>
            </a:r>
            <a:r>
              <a:rPr lang="fr-FR" sz="1600" dirty="0"/>
              <a:t>le besoin de formations </a:t>
            </a:r>
            <a:r>
              <a:rPr lang="fr-FR" sz="1600" b="0" dirty="0"/>
              <a:t>nécessaires à la montée en compétence des professeurs et transmettent ces besoins au GIP </a:t>
            </a:r>
            <a:r>
              <a:rPr lang="fr-FR" sz="1600" b="0" dirty="0" smtClean="0"/>
              <a:t>FTLVB,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s</a:t>
            </a:r>
            <a:r>
              <a:rPr lang="fr-FR" sz="1600" dirty="0" smtClean="0"/>
              <a:t>ollicitent </a:t>
            </a:r>
            <a:r>
              <a:rPr lang="fr-FR" sz="1600" dirty="0"/>
              <a:t>des ressources en formateurs référents </a:t>
            </a:r>
            <a:r>
              <a:rPr lang="fr-FR" sz="1600" b="0" dirty="0"/>
              <a:t>existantes dans l’académie ou dans le cadre de regroupement d’académies (au moins au niveau de régions académiques</a:t>
            </a:r>
            <a:r>
              <a:rPr lang="fr-FR" sz="1600" b="0" dirty="0" smtClean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p</a:t>
            </a:r>
            <a:r>
              <a:rPr lang="fr-FR" sz="1600" dirty="0" smtClean="0"/>
              <a:t>rogramment  les sessions de formation</a:t>
            </a:r>
            <a:r>
              <a:rPr lang="fr-FR" sz="1600" b="0" dirty="0" smtClean="0"/>
              <a:t>.</a:t>
            </a:r>
            <a:endParaRPr lang="fr-FR" sz="16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2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 smtClean="0"/>
              <a:t>L’académie facturera au GIP </a:t>
            </a:r>
            <a:r>
              <a:rPr lang="fr-FR" sz="1600" b="0" dirty="0"/>
              <a:t>FTLV </a:t>
            </a:r>
            <a:r>
              <a:rPr lang="fr-FR" sz="1600" b="0" dirty="0" smtClean="0"/>
              <a:t>le montant lié à la mise en œuvre des formation.. </a:t>
            </a:r>
            <a:endParaRPr lang="fr-FR" sz="16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0" dirty="0"/>
              <a:t>Le </a:t>
            </a:r>
            <a:r>
              <a:rPr lang="fr-FR" sz="1600" b="0" dirty="0" smtClean="0"/>
              <a:t>règlement pour </a:t>
            </a:r>
            <a:r>
              <a:rPr lang="fr-FR" sz="1600" b="0" dirty="0"/>
              <a:t>chaque académie est soumis à la fourniture des relevés de présence des formateurs et des formés et des éléments présentant le niveau de validation des compétences.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6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5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aller plus loin ...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b="0" dirty="0" smtClean="0"/>
              <a:t>Une </a:t>
            </a:r>
            <a:r>
              <a:rPr lang="fr-FR" dirty="0" smtClean="0"/>
              <a:t>table ronde</a:t>
            </a:r>
            <a:r>
              <a:rPr lang="fr-FR" b="0" dirty="0" smtClean="0"/>
              <a:t> </a:t>
            </a:r>
            <a:r>
              <a:rPr lang="fr-FR" b="0" dirty="0"/>
              <a:t>est prévue vendredi </a:t>
            </a:r>
            <a:r>
              <a:rPr lang="fr-FR" b="0" dirty="0" smtClean="0"/>
              <a:t>matin, réunissant Xavier BLAY (CAFOC de Nantes) et Pierre BILLET (CAFOC de Dijon) afin de présenter les modalités de la « E-transformation » et des stratégies pédagogiques liées aux différents parcours.</a:t>
            </a:r>
          </a:p>
          <a:p>
            <a:pPr marL="0" indent="0">
              <a:lnSpc>
                <a:spcPct val="100000"/>
              </a:lnSpc>
              <a:buNone/>
            </a:pPr>
            <a:endParaRPr lang="fr-FR" b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/>
              <a:t>Un atelier </a:t>
            </a:r>
            <a:r>
              <a:rPr lang="fr-FR" b="0" dirty="0" smtClean="0"/>
              <a:t>est prévu vendredi après-midi afin de travailler avec un représentant par académie, afin d’affiner les modalités de dialogue et d’échanges entre les services académiques ou les GIP, et le GIP FTLV de Bourgogne :</a:t>
            </a:r>
          </a:p>
          <a:p>
            <a:pPr>
              <a:lnSpc>
                <a:spcPct val="100000"/>
              </a:lnSpc>
            </a:pPr>
            <a:r>
              <a:rPr lang="fr-FR" b="0" dirty="0" smtClean="0"/>
              <a:t>Repérage des correspondants par académie,</a:t>
            </a:r>
          </a:p>
          <a:p>
            <a:pPr>
              <a:lnSpc>
                <a:spcPct val="100000"/>
              </a:lnSpc>
            </a:pPr>
            <a:r>
              <a:rPr lang="fr-FR" b="0" dirty="0" smtClean="0"/>
              <a:t>Solution d’interface entre rectorat et GIP FTLVB,</a:t>
            </a:r>
          </a:p>
          <a:p>
            <a:pPr>
              <a:lnSpc>
                <a:spcPct val="100000"/>
              </a:lnSpc>
            </a:pPr>
            <a:r>
              <a:rPr lang="fr-FR" b="0" dirty="0" smtClean="0"/>
              <a:t>Modalités pratiques associées aux étapes du projet,</a:t>
            </a:r>
          </a:p>
          <a:p>
            <a:pPr>
              <a:lnSpc>
                <a:spcPct val="100000"/>
              </a:lnSpc>
            </a:pPr>
            <a:r>
              <a:rPr lang="fr-FR" b="0" dirty="0" smtClean="0"/>
              <a:t>Questions-réponses.</a:t>
            </a: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5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000" dirty="0" smtClean="0"/>
              <a:t>Merci de votre attention</a:t>
            </a:r>
            <a:endParaRPr lang="fr-FR" sz="4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3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1464" y="1345696"/>
            <a:ext cx="106571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Besoin de mise à jour des compétences des enseignants </a:t>
            </a:r>
            <a:r>
              <a:rPr lang="fr-FR" sz="2400" b="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b="0" dirty="0" smtClean="0"/>
              <a:t>permettre </a:t>
            </a:r>
            <a:r>
              <a:rPr lang="fr-FR" sz="2000" b="0" dirty="0"/>
              <a:t>aux certifications de l’EN dispensées en scolaire ou en apprentissage, de répondre aux exigences du référentiel RAGE visant la mise en œuvre de solutions </a:t>
            </a:r>
            <a:r>
              <a:rPr lang="fr-FR" sz="2000" b="0" dirty="0" smtClean="0"/>
              <a:t>métiers </a:t>
            </a:r>
            <a:r>
              <a:rPr lang="fr-FR" sz="2000" b="0" dirty="0"/>
              <a:t>améliorant l’efficacité énergétique des </a:t>
            </a:r>
            <a:r>
              <a:rPr lang="fr-FR" sz="2000" b="0" dirty="0" smtClean="0"/>
              <a:t>bâtiments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20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Ce projet s’inscrit dans le dispositif FEE Bat </a:t>
            </a:r>
            <a:r>
              <a:rPr lang="fr-FR" sz="2400" b="0" dirty="0" smtClean="0"/>
              <a:t>qui 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b="0" dirty="0" smtClean="0"/>
              <a:t>réunit </a:t>
            </a:r>
            <a:r>
              <a:rPr lang="fr-FR" sz="2000" b="0" dirty="0"/>
              <a:t>sous l’impulsion d’EDF des partenaires professionnels et </a:t>
            </a:r>
            <a:r>
              <a:rPr lang="fr-FR" sz="2000" b="0" dirty="0" smtClean="0"/>
              <a:t>institutionnels,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b="0" dirty="0"/>
              <a:t>p</a:t>
            </a:r>
            <a:r>
              <a:rPr lang="fr-FR" sz="2000" b="0" dirty="0" smtClean="0"/>
              <a:t>ermet d’accompagner </a:t>
            </a:r>
            <a:r>
              <a:rPr lang="fr-FR" sz="2000" b="0" dirty="0"/>
              <a:t>la rénovation énergétique des bâtiments via des aides financières en appui d’un dispositif de formation des entreprises concernées</a:t>
            </a:r>
            <a:r>
              <a:rPr lang="fr-FR" sz="2000" b="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20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L</a:t>
            </a:r>
            <a:r>
              <a:rPr lang="fr-FR" sz="2400" b="0" dirty="0" smtClean="0"/>
              <a:t>e </a:t>
            </a:r>
            <a:r>
              <a:rPr lang="fr-FR" sz="2400" b="0" dirty="0"/>
              <a:t>programme FEE Bat vise aussi la gestion des interfaces donc à l’approche collaborative des intervenants.</a:t>
            </a:r>
          </a:p>
          <a:p>
            <a:endParaRPr lang="fr-FR" sz="2400" b="0" dirty="0"/>
          </a:p>
        </p:txBody>
      </p:sp>
      <p:sp>
        <p:nvSpPr>
          <p:cNvPr id="4" name="Espace réservé du numéro de diapositive 54"/>
          <p:cNvSpPr>
            <a:spLocks noGrp="1"/>
          </p:cNvSpPr>
          <p:nvPr>
            <p:ph type="sldNum" sz="quarter" idx="4"/>
          </p:nvPr>
        </p:nvSpPr>
        <p:spPr>
          <a:xfrm>
            <a:off x="8544271" y="6367332"/>
            <a:ext cx="612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64796"/>
                </a:solidFill>
              </a:defRPr>
            </a:lvl1pPr>
          </a:lstStyle>
          <a:p>
            <a:fld id="{50723298-BA65-403D-8822-290BA71EBAE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60"/>
          <p:cNvSpPr>
            <a:spLocks noGrp="1"/>
          </p:cNvSpPr>
          <p:nvPr>
            <p:ph type="ftr" sz="quarter" idx="3"/>
          </p:nvPr>
        </p:nvSpPr>
        <p:spPr>
          <a:xfrm>
            <a:off x="3143672" y="6367333"/>
            <a:ext cx="2616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64796"/>
                </a:solidFill>
              </a:defRPr>
            </a:lvl1pPr>
          </a:lstStyle>
          <a:p>
            <a:r>
              <a:rPr lang="fr-FR" dirty="0" smtClean="0"/>
              <a:t>PNF </a:t>
            </a:r>
            <a:r>
              <a:rPr lang="fr-FR" dirty="0" err="1" smtClean="0"/>
              <a:t>FEEbat</a:t>
            </a:r>
            <a:r>
              <a:rPr lang="fr-FR" dirty="0" smtClean="0"/>
              <a:t> Paris 6&amp;7 novembre 2018</a:t>
            </a:r>
          </a:p>
        </p:txBody>
      </p:sp>
    </p:spTree>
    <p:extLst>
      <p:ext uri="{BB962C8B-B14F-4D97-AF65-F5344CB8AC3E}">
        <p14:creationId xmlns:p14="http://schemas.microsoft.com/office/powerpoint/2010/main" val="34890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86E009-33AD-4BFB-B802-623BE664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du projet FEEBAT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44EE67B-8B2F-4565-A28B-DFE19DA4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533120"/>
            <a:ext cx="10191634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0" dirty="0"/>
              <a:t>Travail de pilotage </a:t>
            </a:r>
            <a:r>
              <a:rPr lang="fr-FR" sz="2800" b="0" dirty="0" smtClean="0"/>
              <a:t>national </a:t>
            </a:r>
            <a:r>
              <a:rPr lang="fr-FR" sz="2400" b="0" dirty="0" smtClean="0"/>
              <a:t>:</a:t>
            </a:r>
            <a:endParaRPr lang="fr-FR" sz="2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Déploiement des formations FEEBAT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Anticipation de l’évolution des </a:t>
            </a:r>
            <a:r>
              <a:rPr lang="fr-FR" sz="2400" b="0" dirty="0" smtClean="0"/>
              <a:t>examens</a:t>
            </a:r>
            <a:endParaRPr lang="fr-FR" sz="2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Développement et impulsion de l’innovation </a:t>
            </a:r>
            <a:r>
              <a:rPr lang="fr-FR" sz="2400" b="0" dirty="0" smtClean="0"/>
              <a:t>pédagogique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2400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0" dirty="0"/>
              <a:t>Travail de pilotage académique et </a:t>
            </a:r>
            <a:r>
              <a:rPr lang="fr-FR" sz="2800" b="0" dirty="0" err="1" smtClean="0"/>
              <a:t>interacadémique</a:t>
            </a:r>
            <a:r>
              <a:rPr lang="fr-FR" sz="2800" b="0" dirty="0" smtClean="0"/>
              <a:t> </a:t>
            </a:r>
            <a:r>
              <a:rPr lang="fr-FR" sz="2400" b="0" dirty="0" smtClean="0"/>
              <a:t>:</a:t>
            </a:r>
            <a:endParaRPr lang="fr-FR" sz="2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Déploiement des formations FEEBAT, couplage au PAF </a:t>
            </a:r>
            <a:r>
              <a:rPr lang="fr-FR" sz="2400" b="0" dirty="0" smtClean="0"/>
              <a:t>2020 </a:t>
            </a:r>
            <a:endParaRPr lang="fr-FR" sz="2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Préparation à l’évolution des examens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400" b="0" dirty="0"/>
              <a:t>Impulsion de l’innovation pédagogique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2400" b="0" dirty="0"/>
          </a:p>
          <a:p>
            <a:pPr lvl="1"/>
            <a:endParaRPr lang="fr-FR" sz="16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9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86E009-33AD-4BFB-B802-623BE664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du projet FEEBAT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="" xmlns:a16="http://schemas.microsoft.com/office/drawing/2014/main" id="{E17443CC-5A47-4403-852C-54F8D959A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362546"/>
              </p:ext>
            </p:extLst>
          </p:nvPr>
        </p:nvGraphicFramePr>
        <p:xfrm>
          <a:off x="1744141" y="1412776"/>
          <a:ext cx="9639822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559">
                  <a:extLst>
                    <a:ext uri="{9D8B030D-6E8A-4147-A177-3AD203B41FA5}">
                      <a16:colId xmlns="" xmlns:a16="http://schemas.microsoft.com/office/drawing/2014/main" val="1311187514"/>
                    </a:ext>
                  </a:extLst>
                </a:gridCol>
                <a:gridCol w="1396652">
                  <a:extLst>
                    <a:ext uri="{9D8B030D-6E8A-4147-A177-3AD203B41FA5}">
                      <a16:colId xmlns="" xmlns:a16="http://schemas.microsoft.com/office/drawing/2014/main" val="787379749"/>
                    </a:ext>
                  </a:extLst>
                </a:gridCol>
                <a:gridCol w="864296">
                  <a:extLst>
                    <a:ext uri="{9D8B030D-6E8A-4147-A177-3AD203B41FA5}">
                      <a16:colId xmlns="" xmlns:a16="http://schemas.microsoft.com/office/drawing/2014/main" val="2148363354"/>
                    </a:ext>
                  </a:extLst>
                </a:gridCol>
                <a:gridCol w="989556">
                  <a:extLst>
                    <a:ext uri="{9D8B030D-6E8A-4147-A177-3AD203B41FA5}">
                      <a16:colId xmlns="" xmlns:a16="http://schemas.microsoft.com/office/drawing/2014/main" val="2280466886"/>
                    </a:ext>
                  </a:extLst>
                </a:gridCol>
                <a:gridCol w="1327759">
                  <a:extLst>
                    <a:ext uri="{9D8B030D-6E8A-4147-A177-3AD203B41FA5}">
                      <a16:colId xmlns="" xmlns:a16="http://schemas.microsoft.com/office/drawing/2014/main" val="1043699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Année 2018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Année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77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Phase préparatoire</a:t>
                      </a:r>
                    </a:p>
                    <a:p>
                      <a:r>
                        <a:rPr lang="fr-FR" dirty="0"/>
                        <a:t>Groupes de travail LP &amp; LGT</a:t>
                      </a:r>
                    </a:p>
                    <a:p>
                      <a:r>
                        <a:rPr lang="fr-FR" dirty="0"/>
                        <a:t>Matrice cible besoins / profils</a:t>
                      </a:r>
                    </a:p>
                    <a:p>
                      <a:r>
                        <a:rPr lang="fr-FR" dirty="0"/>
                        <a:t>PNF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982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Production des ressources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440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Formation des formateurs référents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443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Déploiement aux enseignants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28202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07568" y="4400852"/>
            <a:ext cx="871296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u="sng" dirty="0">
                <a:solidFill>
                  <a:schemeClr val="accent1"/>
                </a:solidFill>
              </a:rPr>
              <a:t>Déploiement pédagogique </a:t>
            </a:r>
            <a:r>
              <a:rPr lang="fr-FR" sz="2400" dirty="0">
                <a:solidFill>
                  <a:schemeClr val="accent1"/>
                </a:solidFill>
              </a:rPr>
              <a:t>: rôle majeur des inspecteurs de filière </a:t>
            </a:r>
            <a:r>
              <a:rPr lang="fr-FR" sz="2400" b="1" dirty="0">
                <a:solidFill>
                  <a:schemeClr val="accent1"/>
                </a:solidFill>
              </a:rPr>
              <a:t>à articuler </a:t>
            </a:r>
            <a:r>
              <a:rPr lang="fr-FR" sz="2400" dirty="0">
                <a:solidFill>
                  <a:schemeClr val="accent1"/>
                </a:solidFill>
              </a:rPr>
              <a:t>avec les réformes en </a:t>
            </a:r>
            <a:r>
              <a:rPr lang="fr-FR" sz="2400" dirty="0" smtClean="0">
                <a:solidFill>
                  <a:schemeClr val="accent1"/>
                </a:solidFill>
              </a:rPr>
              <a:t>cours,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6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u="sng" dirty="0">
                <a:solidFill>
                  <a:schemeClr val="accent1"/>
                </a:solidFill>
              </a:rPr>
              <a:t>Organisation du déploiement </a:t>
            </a:r>
            <a:r>
              <a:rPr lang="fr-FR" sz="2400" dirty="0">
                <a:solidFill>
                  <a:schemeClr val="accent1"/>
                </a:solidFill>
              </a:rPr>
              <a:t>: rôle des inspecteurs en lien avec les services </a:t>
            </a:r>
            <a:r>
              <a:rPr lang="fr-FR" sz="2400" dirty="0" smtClean="0">
                <a:solidFill>
                  <a:schemeClr val="accent1"/>
                </a:solidFill>
              </a:rPr>
              <a:t>académiques.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1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déploiement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9496" y="1346454"/>
            <a:ext cx="10225136" cy="45259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b="0" dirty="0"/>
              <a:t>F</a:t>
            </a:r>
            <a:r>
              <a:rPr lang="fr-FR" b="0" dirty="0" smtClean="0"/>
              <a:t>ormalisation </a:t>
            </a:r>
            <a:r>
              <a:rPr lang="fr-FR" b="0" dirty="0"/>
              <a:t>de </a:t>
            </a:r>
            <a:r>
              <a:rPr lang="fr-FR" dirty="0"/>
              <a:t>modules de formation </a:t>
            </a:r>
            <a:r>
              <a:rPr lang="fr-FR" b="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 smtClean="0"/>
              <a:t>Travaux associant </a:t>
            </a:r>
            <a:r>
              <a:rPr lang="fr-FR" sz="1400" b="0" dirty="0"/>
              <a:t>des professionnels (ADEME, AQC ...) et des inspecteurs référents (Cédric DZIUBANOWSKI, Fabrice POUPON, Carole </a:t>
            </a:r>
            <a:r>
              <a:rPr lang="fr-FR" sz="1400" b="0" dirty="0" smtClean="0"/>
              <a:t>FABRE, ...) </a:t>
            </a:r>
            <a:r>
              <a:rPr lang="fr-FR" sz="1400" b="0" dirty="0"/>
              <a:t>et le coordonnateur pédagogique Guillaume LE GUERN (professeur désigné par l’IGEN, ½ ETP) </a:t>
            </a:r>
            <a:r>
              <a:rPr lang="fr-FR" sz="1400" b="0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sz="1400" b="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0" dirty="0"/>
              <a:t>E</a:t>
            </a:r>
            <a:r>
              <a:rPr lang="fr-FR" b="0" dirty="0" smtClean="0"/>
              <a:t>laboration </a:t>
            </a:r>
            <a:r>
              <a:rPr lang="fr-FR" b="0" dirty="0"/>
              <a:t>des </a:t>
            </a:r>
            <a:r>
              <a:rPr lang="fr-FR" dirty="0"/>
              <a:t>parcours de formation </a:t>
            </a:r>
            <a:r>
              <a:rPr lang="fr-FR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Modalité hybride associant présentiel et </a:t>
            </a:r>
            <a:r>
              <a:rPr lang="fr-FR" sz="1400" b="0" dirty="0" err="1" smtClean="0"/>
              <a:t>distanciel</a:t>
            </a:r>
            <a:r>
              <a:rPr lang="fr-FR" sz="1400" b="0" dirty="0" smtClean="0"/>
              <a:t>,</a:t>
            </a:r>
            <a:endParaRPr lang="fr-FR" sz="1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Utilisant les différentes opportunités du </a:t>
            </a:r>
            <a:r>
              <a:rPr lang="fr-FR" sz="1400" b="0" dirty="0" smtClean="0"/>
              <a:t>numérique,</a:t>
            </a:r>
            <a:endParaRPr lang="fr-FR" sz="14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En appui sur des exemples concrets de réalisation (apportées si possible par des professionnels de la rénovation) </a:t>
            </a:r>
            <a:r>
              <a:rPr lang="fr-FR" sz="1400" b="0" dirty="0" smtClean="0"/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0" dirty="0"/>
          </a:p>
          <a:p>
            <a:pPr lvl="0">
              <a:lnSpc>
                <a:spcPct val="100000"/>
              </a:lnSpc>
            </a:pPr>
            <a:r>
              <a:rPr lang="fr-FR" b="0" dirty="0"/>
              <a:t>F</a:t>
            </a:r>
            <a:r>
              <a:rPr lang="fr-FR" b="0" dirty="0" smtClean="0"/>
              <a:t>ormation </a:t>
            </a:r>
            <a:r>
              <a:rPr lang="fr-FR" b="0" dirty="0"/>
              <a:t>à destination </a:t>
            </a:r>
            <a:r>
              <a:rPr lang="fr-FR" dirty="0" smtClean="0"/>
              <a:t>de formateurs référents/formateur de formateurs </a:t>
            </a:r>
            <a:r>
              <a:rPr lang="fr-FR" b="0" dirty="0" smtClean="0"/>
              <a:t>(200 </a:t>
            </a:r>
            <a:r>
              <a:rPr lang="fr-FR" b="0" dirty="0"/>
              <a:t>professeurs de lycées et d’une centaine de formateurs de CFA) par un/des OF spécialisés devant 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P</a:t>
            </a:r>
            <a:r>
              <a:rPr lang="fr-FR" sz="1400" b="0" dirty="0" smtClean="0"/>
              <a:t>roduire </a:t>
            </a:r>
            <a:r>
              <a:rPr lang="fr-FR" sz="1400" b="0" dirty="0"/>
              <a:t>les parcours en y associant les ressources pédagogiques demandées,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/>
              <a:t>D</a:t>
            </a:r>
            <a:r>
              <a:rPr lang="fr-FR" sz="1400" b="0" dirty="0" smtClean="0"/>
              <a:t>éployer </a:t>
            </a:r>
            <a:r>
              <a:rPr lang="fr-FR" sz="1400" b="0" dirty="0"/>
              <a:t>la formation sur le territoire national à destination des formateurs référents </a:t>
            </a:r>
            <a:r>
              <a:rPr lang="fr-FR" sz="1400" b="0" dirty="0" smtClean="0"/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0" dirty="0"/>
          </a:p>
          <a:p>
            <a:pPr lvl="0">
              <a:lnSpc>
                <a:spcPct val="100000"/>
              </a:lnSpc>
            </a:pPr>
            <a:r>
              <a:rPr lang="fr-FR" b="0" dirty="0"/>
              <a:t>D</a:t>
            </a:r>
            <a:r>
              <a:rPr lang="fr-FR" b="0" dirty="0" smtClean="0"/>
              <a:t>éploiement </a:t>
            </a:r>
            <a:r>
              <a:rPr lang="fr-FR" b="0" dirty="0"/>
              <a:t>national des formations à destination </a:t>
            </a:r>
            <a:r>
              <a:rPr lang="fr-FR" dirty="0"/>
              <a:t>des 12000 professeurs et formateurs de CFA </a:t>
            </a:r>
            <a:r>
              <a:rPr lang="fr-FR" b="0" dirty="0"/>
              <a:t>par les professeurs référents via les PAF académiques en appui des outils utilisés pour leur propre formation</a:t>
            </a:r>
            <a:r>
              <a:rPr lang="fr-FR" b="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b="0" dirty="0" smtClean="0"/>
              <a:t>Déploiement dans les classes.</a:t>
            </a:r>
            <a:endParaRPr lang="fr-FR" sz="1400" b="0" dirty="0"/>
          </a:p>
          <a:p>
            <a:pPr>
              <a:lnSpc>
                <a:spcPct val="100000"/>
              </a:lnSpc>
            </a:pPr>
            <a:endParaRPr lang="fr-FR" b="0" dirty="0"/>
          </a:p>
        </p:txBody>
      </p:sp>
      <p:sp>
        <p:nvSpPr>
          <p:cNvPr id="4" name="Bouton d'action : Informations 3">
            <a:hlinkClick r:id="" action="ppaction://noaction" highlightClick="1"/>
          </p:cNvPr>
          <p:cNvSpPr/>
          <p:nvPr/>
        </p:nvSpPr>
        <p:spPr>
          <a:xfrm>
            <a:off x="10704512" y="2348880"/>
            <a:ext cx="648072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Les parcours / métiers &amp; niveaux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3472" y="1196752"/>
            <a:ext cx="10848528" cy="4896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b="0" dirty="0"/>
              <a:t> </a:t>
            </a:r>
            <a:r>
              <a:rPr lang="fr-FR" b="0" dirty="0" smtClean="0"/>
              <a:t>L’approche </a:t>
            </a:r>
            <a:r>
              <a:rPr lang="fr-FR" b="0" dirty="0"/>
              <a:t>de la rénovation associant les différents métiers et niveaux </a:t>
            </a:r>
            <a:r>
              <a:rPr lang="fr-FR" b="0" dirty="0" smtClean="0"/>
              <a:t>:</a:t>
            </a:r>
            <a:endParaRPr lang="fr-FR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impose </a:t>
            </a:r>
            <a:r>
              <a:rPr lang="fr-FR" sz="1600" dirty="0"/>
              <a:t>des apports communs </a:t>
            </a:r>
            <a:r>
              <a:rPr lang="fr-FR" sz="1600" b="0" dirty="0"/>
              <a:t>et </a:t>
            </a:r>
            <a:r>
              <a:rPr lang="fr-FR" sz="1600" dirty="0"/>
              <a:t>des contenus spécifiques aux métiers </a:t>
            </a:r>
            <a:endParaRPr lang="fr-FR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b="0" dirty="0" smtClean="0"/>
              <a:t>Nécessite la </a:t>
            </a:r>
            <a:r>
              <a:rPr lang="fr-FR" sz="1600" b="0" dirty="0"/>
              <a:t>construction pour chaque module, d’un </a:t>
            </a:r>
            <a:r>
              <a:rPr lang="fr-FR" sz="1600" dirty="0"/>
              <a:t>parcours proposant des chemins pluriels,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600" b="0" dirty="0"/>
              <a:t>s’appuie sur </a:t>
            </a:r>
            <a:r>
              <a:rPr lang="fr-FR" sz="1600" b="0" dirty="0" smtClean="0"/>
              <a:t>une </a:t>
            </a:r>
            <a:r>
              <a:rPr lang="fr-FR" sz="1600" b="0" dirty="0"/>
              <a:t>ingénierie de formation et des outils innovants concourant aux apprentissages</a:t>
            </a:r>
            <a:r>
              <a:rPr lang="fr-FR" sz="1600" b="0" dirty="0" smtClean="0"/>
              <a:t>..</a:t>
            </a:r>
            <a:endParaRPr lang="fr-FR" sz="16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b="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79694"/>
              </p:ext>
            </p:extLst>
          </p:nvPr>
        </p:nvGraphicFramePr>
        <p:xfrm>
          <a:off x="695400" y="2435696"/>
          <a:ext cx="11089233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0345"/>
                <a:gridCol w="3012543"/>
                <a:gridCol w="309634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 modules </a:t>
                      </a:r>
                      <a:endParaRPr lang="fr-FR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 champs métiers</a:t>
                      </a:r>
                      <a:endParaRPr lang="fr-F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Plusieurs niveaux de formation</a:t>
                      </a:r>
                      <a:endParaRPr lang="fr-FR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970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MO : Les enjeux énergétiques et environnementaux du secteur du bâtiment et l'état du marché de la rénovation</a:t>
                      </a:r>
                      <a:r>
                        <a:rPr lang="fr-FR" sz="1600" dirty="0" smtClean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M1 : Comportement énergétique d'un bâtiment et de ses systèmes </a:t>
                      </a:r>
                      <a:r>
                        <a:rPr lang="fr-FR" sz="1600" dirty="0" smtClean="0">
                          <a:effectLst/>
                        </a:rPr>
                        <a:t>énergétiques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M2 : Diagnostic énergétique d'un </a:t>
                      </a:r>
                      <a:r>
                        <a:rPr lang="fr-FR" sz="1600" dirty="0" smtClean="0">
                          <a:effectLst/>
                        </a:rPr>
                        <a:t>bâtiment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M3 : Conception d'un projet de rénovation </a:t>
                      </a:r>
                      <a:r>
                        <a:rPr lang="fr-FR" sz="1600" dirty="0" smtClean="0">
                          <a:effectLst/>
                        </a:rPr>
                        <a:t>énergétique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M4 : Mise en œuvre d'une rénovation </a:t>
                      </a:r>
                      <a:r>
                        <a:rPr lang="fr-FR" sz="1600" dirty="0" smtClean="0">
                          <a:effectLst/>
                        </a:rPr>
                        <a:t>réussie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M5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:</a:t>
                      </a:r>
                      <a:r>
                        <a:rPr lang="fr-FR" sz="1600" baseline="0" dirty="0" smtClean="0">
                          <a:effectLst/>
                        </a:rPr>
                        <a:t> </a:t>
                      </a:r>
                      <a:r>
                        <a:rPr lang="fr-FR" sz="1600" dirty="0" smtClean="0">
                          <a:effectLst/>
                        </a:rPr>
                        <a:t>Gérer </a:t>
                      </a:r>
                      <a:r>
                        <a:rPr lang="fr-FR" sz="1600" dirty="0">
                          <a:effectLst/>
                        </a:rPr>
                        <a:t>les interfaces entre les acteurs de la rénovation</a:t>
                      </a:r>
                      <a:endParaRPr lang="fr-FR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Métiers 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fr-FR" sz="1600" dirty="0">
                          <a:effectLst/>
                        </a:rPr>
                        <a:t>Du génie électrique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fr-FR" sz="1600" dirty="0">
                          <a:effectLst/>
                        </a:rPr>
                        <a:t>Du génie énergétique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fr-FR" sz="1600" dirty="0">
                          <a:effectLst/>
                        </a:rPr>
                        <a:t>Du gros œuvre et de l’enveloppe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fr-FR" sz="1600" dirty="0">
                          <a:effectLst/>
                        </a:rPr>
                        <a:t>De l’assistance et de la prescription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charset="0"/>
                        <a:buChar char="-"/>
                      </a:pPr>
                      <a:r>
                        <a:rPr lang="fr-FR" sz="1600" dirty="0">
                          <a:effectLst/>
                        </a:rPr>
                        <a:t>Du second </a:t>
                      </a:r>
                      <a:r>
                        <a:rPr lang="fr-FR" sz="1600" dirty="0" err="1">
                          <a:effectLst/>
                        </a:rPr>
                        <a:t>oeuvre</a:t>
                      </a:r>
                      <a:endParaRPr lang="fr-FR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CAP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Bac pro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Sup : BTS/DUT ....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Architecte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5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parcours / les spécifications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36" y="1052736"/>
            <a:ext cx="9937104" cy="4896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0" dirty="0"/>
              <a:t> </a:t>
            </a:r>
            <a:r>
              <a:rPr lang="fr-FR" sz="2000" b="0" dirty="0" smtClean="0"/>
              <a:t>L’ingénierie </a:t>
            </a:r>
            <a:r>
              <a:rPr lang="fr-FR" sz="2000" b="0" dirty="0"/>
              <a:t>et les outils (ressources et études issues de projets professionnels, activités, moyens mobilisés en lien avec le numérique et des interventions sur des plateaux techniques…) résulte de plusieurs débats 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dirty="0"/>
              <a:t>Les compétences attendues (et leur niveau taxonomique</a:t>
            </a:r>
            <a:r>
              <a:rPr lang="fr-FR" sz="1800" b="0" dirty="0" smtClean="0"/>
              <a:t>),</a:t>
            </a:r>
            <a:endParaRPr lang="fr-FR" sz="18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dirty="0"/>
              <a:t>L’existant en matière de pratiques, d’outils, d’expertises </a:t>
            </a:r>
            <a:r>
              <a:rPr lang="fr-FR" sz="1800" b="0" dirty="0" smtClean="0"/>
              <a:t>transférables,</a:t>
            </a:r>
            <a:endParaRPr lang="fr-FR" sz="18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dirty="0"/>
              <a:t>Les différentes cibles à atteindre (référents, professeurs, élèves</a:t>
            </a:r>
            <a:r>
              <a:rPr lang="fr-FR" sz="1800" b="0" dirty="0" smtClean="0"/>
              <a:t>),</a:t>
            </a:r>
            <a:endParaRPr lang="fr-FR" sz="18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dirty="0"/>
              <a:t>Les contraintes (logistiques, cognitives, temporelles, de publics…) influant sur les propositions de modalités (présence, distance, </a:t>
            </a:r>
            <a:r>
              <a:rPr lang="fr-FR" sz="1800" b="0" dirty="0" err="1"/>
              <a:t>synchronicité</a:t>
            </a:r>
            <a:r>
              <a:rPr lang="fr-FR" sz="1800" b="0" dirty="0"/>
              <a:t>, </a:t>
            </a:r>
            <a:r>
              <a:rPr lang="fr-FR" sz="1800" b="0" dirty="0" err="1"/>
              <a:t>asynchronicité</a:t>
            </a:r>
            <a:r>
              <a:rPr lang="fr-FR" sz="1800" b="0" dirty="0"/>
              <a:t>, groupe ou individu…), les activités pédagogiques proposées, les volumes et temps de formation</a:t>
            </a:r>
            <a:r>
              <a:rPr lang="fr-FR" sz="1800" b="0" dirty="0" smtClean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b="0" dirty="0"/>
              <a:t>La nature de l’innovation apportée </a:t>
            </a:r>
            <a:r>
              <a:rPr lang="fr-FR" sz="1800" b="0" dirty="0" smtClean="0"/>
              <a:t>liée à :</a:t>
            </a:r>
            <a:endParaRPr lang="fr-FR" sz="1800" b="0" dirty="0"/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800" b="0" dirty="0" smtClean="0"/>
              <a:t>l’introduction </a:t>
            </a:r>
            <a:r>
              <a:rPr lang="fr-FR" sz="1800" b="0" dirty="0"/>
              <a:t>de matériel ou de technologie </a:t>
            </a:r>
            <a:r>
              <a:rPr lang="fr-FR" sz="1800" b="0" dirty="0" smtClean="0"/>
              <a:t>nouvelle,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800" b="0" dirty="0" smtClean="0"/>
              <a:t>la </a:t>
            </a:r>
            <a:r>
              <a:rPr lang="fr-FR" sz="1800" b="0" dirty="0"/>
              <a:t>forme du service </a:t>
            </a:r>
            <a:r>
              <a:rPr lang="fr-FR" sz="1800" b="0" dirty="0" smtClean="0"/>
              <a:t>apporté,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1800" b="0" dirty="0" smtClean="0"/>
              <a:t>la </a:t>
            </a:r>
            <a:r>
              <a:rPr lang="fr-FR" sz="1800" b="0" dirty="0"/>
              <a:t>démarche pédagogique proposée</a:t>
            </a:r>
            <a:r>
              <a:rPr lang="fr-FR" sz="1800" b="0" dirty="0" smtClean="0"/>
              <a:t>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fr-FR" sz="1800" b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0" dirty="0"/>
              <a:t>Chaque parcours intègre, invariablement, une phase de positionnement et une phase d’évaluation.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20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1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mobilisation des GIP académiques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342" y="1345696"/>
            <a:ext cx="1108030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La convention </a:t>
            </a:r>
            <a:r>
              <a:rPr lang="fr-FR" sz="1400" b="0" dirty="0" err="1" smtClean="0"/>
              <a:t>FEEBat</a:t>
            </a:r>
            <a:r>
              <a:rPr lang="fr-FR" sz="1400" b="0" dirty="0" smtClean="0"/>
              <a:t> spécifie </a:t>
            </a:r>
            <a:r>
              <a:rPr lang="fr-FR" sz="1400" dirty="0" smtClean="0"/>
              <a:t>la mobilisation de </a:t>
            </a:r>
            <a:r>
              <a:rPr lang="fr-FR" sz="1400" dirty="0"/>
              <a:t>GIP FC-IP </a:t>
            </a:r>
            <a:r>
              <a:rPr lang="fr-FR" sz="1400" b="0" dirty="0"/>
              <a:t>(groupement d’intérêt public formation continue-insertion </a:t>
            </a:r>
            <a:r>
              <a:rPr lang="fr-FR" sz="1400" b="0" dirty="0" smtClean="0"/>
              <a:t>professionnelle) pour   </a:t>
            </a:r>
            <a:r>
              <a:rPr lang="fr-FR" sz="1400" b="0" dirty="0"/>
              <a:t>la mise en œuvre des éléments du programme à destination des enseignants de l’Education </a:t>
            </a:r>
            <a:r>
              <a:rPr lang="fr-FR" sz="1400" b="0" dirty="0" smtClean="0"/>
              <a:t>nationale.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Les </a:t>
            </a:r>
            <a:r>
              <a:rPr lang="fr-FR" sz="1400" b="0" dirty="0"/>
              <a:t>GIP </a:t>
            </a:r>
            <a:r>
              <a:rPr lang="fr-FR" sz="1400" b="0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servent </a:t>
            </a:r>
            <a:r>
              <a:rPr lang="fr-FR" sz="1400" b="0" dirty="0"/>
              <a:t>la politique académique portée par chaque recteur pour décliner les orientations nationales ou territoriales dans les domaines de la formation et de l’insertion </a:t>
            </a:r>
            <a:r>
              <a:rPr lang="fr-FR" sz="1400" b="0" dirty="0" smtClean="0"/>
              <a:t>professionnelle, </a:t>
            </a:r>
            <a:r>
              <a:rPr lang="fr-FR" sz="1400" b="0" dirty="0"/>
              <a:t>dans une approche </a:t>
            </a:r>
            <a:r>
              <a:rPr lang="fr-FR" sz="1400" b="0" dirty="0" smtClean="0"/>
              <a:t>FTLV;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sont acteurs du </a:t>
            </a:r>
            <a:r>
              <a:rPr lang="fr-FR" sz="1400" b="0" dirty="0"/>
              <a:t>développement de </a:t>
            </a:r>
            <a:r>
              <a:rPr lang="fr-FR" sz="1400" b="0" dirty="0" smtClean="0"/>
              <a:t>partenariats</a:t>
            </a:r>
            <a:r>
              <a:rPr lang="fr-FR" sz="1400" b="0" dirty="0"/>
              <a:t> </a:t>
            </a:r>
            <a:r>
              <a:rPr lang="fr-FR" sz="1400" b="0" dirty="0" smtClean="0"/>
              <a:t>dans le cadre de projets associant des </a:t>
            </a:r>
            <a:r>
              <a:rPr lang="fr-FR" sz="1400" b="0" dirty="0"/>
              <a:t>aspects pédagogiques, administratifs et </a:t>
            </a:r>
            <a:r>
              <a:rPr lang="fr-FR" sz="1400" b="0" dirty="0" smtClean="0"/>
              <a:t>financiers;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développement </a:t>
            </a:r>
            <a:r>
              <a:rPr lang="fr-FR" sz="1400" b="0" dirty="0"/>
              <a:t>seul ou en </a:t>
            </a:r>
            <a:r>
              <a:rPr lang="fr-FR" sz="1400" b="0" dirty="0" smtClean="0"/>
              <a:t>consortium des </a:t>
            </a:r>
            <a:r>
              <a:rPr lang="fr-FR" sz="1400" b="0" dirty="0"/>
              <a:t>solutions </a:t>
            </a:r>
            <a:r>
              <a:rPr lang="fr-FR" sz="1400" b="0" dirty="0" smtClean="0"/>
              <a:t>de </a:t>
            </a:r>
            <a:r>
              <a:rPr lang="fr-FR" sz="1400" b="0" dirty="0"/>
              <a:t>formation innovantes notamment en appui du </a:t>
            </a:r>
            <a:r>
              <a:rPr lang="fr-FR" sz="1400" b="0" dirty="0" smtClean="0"/>
              <a:t>numérique.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Dans le cadre du programme </a:t>
            </a:r>
            <a:r>
              <a:rPr lang="fr-FR" sz="1400" b="0" dirty="0" err="1" smtClean="0"/>
              <a:t>FEEBat</a:t>
            </a:r>
            <a:r>
              <a:rPr lang="fr-FR" sz="1400" dirty="0" smtClean="0"/>
              <a:t>, le </a:t>
            </a:r>
            <a:r>
              <a:rPr lang="fr-FR" sz="1400" dirty="0"/>
              <a:t>GIP FTLV de </a:t>
            </a:r>
            <a:r>
              <a:rPr lang="fr-FR" sz="1400" dirty="0" smtClean="0"/>
              <a:t>Bourgogne  </a:t>
            </a:r>
            <a:r>
              <a:rPr lang="fr-FR" sz="1400" b="0" dirty="0" smtClean="0"/>
              <a:t>sera </a:t>
            </a:r>
            <a:r>
              <a:rPr lang="fr-FR" sz="1400" b="0" dirty="0"/>
              <a:t>le partenaire direct de l’AQC pour les aspects organisationnels, conseil pour l’hybridation des parcours et le déploiement des solutions de formation auprès des différentes </a:t>
            </a:r>
            <a:r>
              <a:rPr lang="fr-FR" sz="1400" b="0" dirty="0" smtClean="0"/>
              <a:t>académies.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Une </a:t>
            </a:r>
            <a:r>
              <a:rPr lang="fr-FR" sz="1400" dirty="0" smtClean="0"/>
              <a:t>convention </a:t>
            </a:r>
            <a:r>
              <a:rPr lang="fr-FR" sz="1400" b="0" dirty="0" smtClean="0"/>
              <a:t>pourra être passée avec le </a:t>
            </a:r>
            <a:r>
              <a:rPr lang="fr-FR" sz="1400" dirty="0" smtClean="0"/>
              <a:t>3CABTP</a:t>
            </a:r>
            <a:r>
              <a:rPr lang="fr-FR" sz="1400" b="0" dirty="0" smtClean="0"/>
              <a:t> pour décliner le déploiement auprès des formateurs de CFA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4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b="0" dirty="0" smtClean="0"/>
              <a:t>Compte </a:t>
            </a:r>
            <a:r>
              <a:rPr lang="fr-FR" sz="1400" b="0" dirty="0"/>
              <a:t>tenu de l’importance du projet, de la nécessaire mutualisation de compétences</a:t>
            </a:r>
            <a:r>
              <a:rPr lang="fr-FR" sz="1400" b="0" dirty="0" smtClean="0"/>
              <a:t>, </a:t>
            </a:r>
            <a:r>
              <a:rPr lang="fr-FR" sz="1400" b="0" dirty="0"/>
              <a:t>mise en place d’un </a:t>
            </a:r>
            <a:r>
              <a:rPr lang="fr-FR" sz="1400" dirty="0"/>
              <a:t>consortium de GIP </a:t>
            </a:r>
            <a:r>
              <a:rPr lang="fr-FR" sz="1400" dirty="0" smtClean="0"/>
              <a:t>FC-IP </a:t>
            </a:r>
            <a:r>
              <a:rPr lang="fr-FR" sz="1400" b="0" dirty="0" smtClean="0"/>
              <a:t>afin </a:t>
            </a:r>
            <a:r>
              <a:rPr lang="fr-FR" sz="1400" b="0" dirty="0"/>
              <a:t>de rassembler les expertises pour faciliter l’ingénierie et le déploiement.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/>
              <a:t>Trois GIP sont déjà identifiés pour travailler sur ce projet, </a:t>
            </a:r>
            <a:r>
              <a:rPr lang="fr-FR" sz="1400" b="0" dirty="0" smtClean="0"/>
              <a:t>Dijon/Nantes/Bordeaux</a:t>
            </a:r>
            <a:r>
              <a:rPr lang="fr-FR" sz="1400" b="0" dirty="0"/>
              <a:t> </a:t>
            </a:r>
            <a:r>
              <a:rPr lang="fr-FR" sz="1400" b="0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400" b="0" dirty="0" smtClean="0"/>
              <a:t>D’autres </a:t>
            </a:r>
            <a:r>
              <a:rPr lang="fr-FR" sz="1400" b="0" dirty="0"/>
              <a:t>GIP pourront être sollicités notamment dans la réflexion entre l’interfaçage du consortium en direct ou non avec les services académiques (point de discussion en atelier</a:t>
            </a:r>
            <a:r>
              <a:rPr lang="fr-FR" sz="1400" b="0" dirty="0" smtClean="0"/>
              <a:t>).</a:t>
            </a:r>
            <a:endParaRPr lang="fr-FR" sz="14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6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opérationnelle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342" y="1361444"/>
            <a:ext cx="106867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0" dirty="0" smtClean="0"/>
              <a:t>L’intervention d’un ou de GIP est formalisée </a:t>
            </a:r>
            <a:r>
              <a:rPr lang="fr-FR" b="0" dirty="0"/>
              <a:t>par </a:t>
            </a:r>
            <a:r>
              <a:rPr lang="fr-FR" dirty="0"/>
              <a:t>une </a:t>
            </a:r>
            <a:r>
              <a:rPr lang="fr-FR" dirty="0" smtClean="0"/>
              <a:t>information du ministère à </a:t>
            </a:r>
            <a:r>
              <a:rPr lang="fr-FR" dirty="0"/>
              <a:t>destination des </a:t>
            </a:r>
            <a:r>
              <a:rPr lang="fr-FR" dirty="0" smtClean="0"/>
              <a:t>recteurs </a:t>
            </a:r>
            <a:r>
              <a:rPr lang="fr-FR" b="0" dirty="0" smtClean="0"/>
              <a:t>afin de </a:t>
            </a:r>
            <a:r>
              <a:rPr lang="fr-FR" b="0" dirty="0"/>
              <a:t>mobiliser les académies sur ce projet </a:t>
            </a:r>
            <a:r>
              <a:rPr lang="fr-FR" b="0" dirty="0" smtClean="0"/>
              <a:t>pour :</a:t>
            </a:r>
            <a:endParaRPr lang="fr-FR" b="0" dirty="0"/>
          </a:p>
          <a:p>
            <a:pPr lvl="0">
              <a:lnSpc>
                <a:spcPct val="110000"/>
              </a:lnSpc>
            </a:pPr>
            <a:r>
              <a:rPr lang="fr-FR" dirty="0" smtClean="0"/>
              <a:t>permettre </a:t>
            </a:r>
            <a:r>
              <a:rPr lang="fr-FR" dirty="0"/>
              <a:t>la convocation </a:t>
            </a:r>
            <a:r>
              <a:rPr lang="fr-FR" b="0" dirty="0"/>
              <a:t>des professeurs et/ou des inspecteurs par les </a:t>
            </a:r>
            <a:r>
              <a:rPr lang="fr-FR" dirty="0"/>
              <a:t>services académiques de formation</a:t>
            </a:r>
            <a:r>
              <a:rPr lang="fr-FR" b="0" dirty="0"/>
              <a:t> s/c du recteur dans le cadre de la mise en œuvre de la convention 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1800" b="0" dirty="0"/>
              <a:t>pour des missions d’expertise pédagogique et sectorielle nécessaires à l’élaboration des parcours de </a:t>
            </a:r>
            <a:r>
              <a:rPr lang="fr-FR" sz="1800" b="0" dirty="0" smtClean="0"/>
              <a:t>formation,  </a:t>
            </a:r>
            <a:endParaRPr lang="fr-FR" sz="1800" b="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sz="1800" b="0" dirty="0"/>
              <a:t>dans des missions de formateurs référents devant à terme déployer le dispositif de formation sur les territoires,</a:t>
            </a:r>
          </a:p>
          <a:p>
            <a:pPr lvl="0">
              <a:lnSpc>
                <a:spcPct val="110000"/>
              </a:lnSpc>
            </a:pPr>
            <a:r>
              <a:rPr lang="fr-FR" dirty="0"/>
              <a:t>i</a:t>
            </a:r>
            <a:r>
              <a:rPr lang="fr-FR" dirty="0" smtClean="0"/>
              <a:t>nscrire </a:t>
            </a:r>
            <a:r>
              <a:rPr lang="fr-FR" dirty="0"/>
              <a:t>le projet </a:t>
            </a:r>
            <a:r>
              <a:rPr lang="fr-FR" dirty="0" err="1"/>
              <a:t>FEEBat</a:t>
            </a:r>
            <a:r>
              <a:rPr lang="fr-FR" dirty="0"/>
              <a:t> dans le plan de formation académique </a:t>
            </a:r>
            <a:r>
              <a:rPr lang="fr-FR" b="0" dirty="0"/>
              <a:t>des professeurs en lien avec les corps </a:t>
            </a:r>
            <a:r>
              <a:rPr lang="fr-FR" b="0" dirty="0" smtClean="0"/>
              <a:t>d’inspection en vue </a:t>
            </a:r>
            <a:r>
              <a:rPr lang="fr-FR" b="0" dirty="0"/>
              <a:t>de déployer les parcours de formation à destination des professeurs des filières concernées par la problématique de la rénovation du bâtiment ; </a:t>
            </a:r>
          </a:p>
          <a:p>
            <a:pPr lvl="0">
              <a:lnSpc>
                <a:spcPct val="110000"/>
              </a:lnSpc>
            </a:pPr>
            <a:r>
              <a:rPr lang="fr-FR" b="0" dirty="0" smtClean="0"/>
              <a:t>permettre </a:t>
            </a:r>
            <a:r>
              <a:rPr lang="fr-FR" b="0" dirty="0"/>
              <a:t>la </a:t>
            </a:r>
            <a:r>
              <a:rPr lang="fr-FR" dirty="0"/>
              <a:t>mobilisation des inspecteurs et des services académiques </a:t>
            </a:r>
            <a:r>
              <a:rPr lang="fr-FR" b="0" dirty="0"/>
              <a:t>(division des affaires financières, division à la formation des enseignants, ...) afin de coopérer avec le GIP </a:t>
            </a:r>
            <a:r>
              <a:rPr lang="fr-FR" b="0" dirty="0" smtClean="0"/>
              <a:t>FTLV </a:t>
            </a:r>
            <a:r>
              <a:rPr lang="fr-FR" b="0" dirty="0"/>
              <a:t>de </a:t>
            </a:r>
            <a:r>
              <a:rPr lang="fr-FR" b="0" dirty="0" smtClean="0"/>
              <a:t>Bourgogne, pour </a:t>
            </a:r>
            <a:r>
              <a:rPr lang="fr-FR" b="0" dirty="0"/>
              <a:t>la gestion des aspects pédagogiques, administratifs et financiers nécessaires au déploiement des formations.</a:t>
            </a:r>
          </a:p>
          <a:p>
            <a:pPr>
              <a:lnSpc>
                <a:spcPct val="110000"/>
              </a:lnSpc>
            </a:pPr>
            <a:endParaRPr lang="fr-FR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PNF FEEbat Paris 6&amp;7 novembre 2018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723298-BA65-403D-8822-290BA71EBAE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4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1048</Words>
  <Application>Microsoft Macintosh PowerPoint</Application>
  <PresentationFormat>Grand écran</PresentationFormat>
  <Paragraphs>207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 Black</vt:lpstr>
      <vt:lpstr>Calibri</vt:lpstr>
      <vt:lpstr>Times New Roman</vt:lpstr>
      <vt:lpstr>Wingdings</vt:lpstr>
      <vt:lpstr>Arial</vt:lpstr>
      <vt:lpstr>Thème Office</vt:lpstr>
      <vt:lpstr>Montée en compétence des professeurs et formateurs CFA</vt:lpstr>
      <vt:lpstr>Les enjeux :</vt:lpstr>
      <vt:lpstr>Stratégie du projet FEEBAT</vt:lpstr>
      <vt:lpstr>Planning du projet FEEBAT</vt:lpstr>
      <vt:lpstr>Organisation du déploiement</vt:lpstr>
      <vt:lpstr> Les parcours / métiers &amp; niveaux</vt:lpstr>
      <vt:lpstr>Les parcours / les spécifications </vt:lpstr>
      <vt:lpstr>La mobilisation des GIP académiques</vt:lpstr>
      <vt:lpstr>Approche opérationnelle </vt:lpstr>
      <vt:lpstr>Expérimentation / élaborations de 3 parcours</vt:lpstr>
      <vt:lpstr>Prévisionnel / Formation des enseignants référents</vt:lpstr>
      <vt:lpstr>Prévisionnel / formation des enseignants</vt:lpstr>
      <vt:lpstr>Pour aller plus loin ... </vt:lpstr>
      <vt:lpstr>Présentation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Arnould</dc:creator>
  <cp:lastModifiedBy>Félix SMEYERS</cp:lastModifiedBy>
  <cp:revision>151</cp:revision>
  <cp:lastPrinted>2018-12-05T10:54:21Z</cp:lastPrinted>
  <dcterms:created xsi:type="dcterms:W3CDTF">2015-06-01T15:42:07Z</dcterms:created>
  <dcterms:modified xsi:type="dcterms:W3CDTF">2018-12-05T11:03:49Z</dcterms:modified>
</cp:coreProperties>
</file>