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9" r:id="rId2"/>
    <p:sldId id="293" r:id="rId3"/>
    <p:sldId id="295" r:id="rId4"/>
    <p:sldId id="307" r:id="rId5"/>
    <p:sldId id="304" r:id="rId6"/>
    <p:sldId id="308" r:id="rId7"/>
    <p:sldId id="309" r:id="rId8"/>
    <p:sldId id="296" r:id="rId9"/>
    <p:sldId id="311" r:id="rId10"/>
    <p:sldId id="310" r:id="rId11"/>
    <p:sldId id="312" r:id="rId12"/>
    <p:sldId id="352" r:id="rId13"/>
    <p:sldId id="356" r:id="rId14"/>
    <p:sldId id="353" r:id="rId15"/>
    <p:sldId id="357" r:id="rId16"/>
    <p:sldId id="358" r:id="rId17"/>
    <p:sldId id="354" r:id="rId18"/>
    <p:sldId id="360" r:id="rId19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B4C7E7"/>
    <a:srgbClr val="D0E345"/>
    <a:srgbClr val="87CB3D"/>
    <a:srgbClr val="F0F6C0"/>
    <a:srgbClr val="E1ED87"/>
    <a:srgbClr val="5982CB"/>
    <a:srgbClr val="4472C4"/>
    <a:srgbClr val="8FAADC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69722" autoAdjust="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610"/>
    </p:cViewPr>
  </p:sorterViewPr>
  <p:notesViewPr>
    <p:cSldViewPr snapToGrid="0">
      <p:cViewPr varScale="1">
        <p:scale>
          <a:sx n="79" d="100"/>
          <a:sy n="79" d="100"/>
        </p:scale>
        <p:origin x="39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i="0" u="none" strike="noStrike" kern="1200" spc="120" baseline="0" dirty="0">
                <a:solidFill>
                  <a:srgbClr val="06519E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Répartition</a:t>
            </a:r>
            <a:r>
              <a:rPr lang="fr-FR" sz="2400" b="1" spc="120" baseline="0" dirty="0"/>
              <a:t> </a:t>
            </a:r>
            <a:r>
              <a:rPr lang="fr-FR" sz="2400" b="1" i="0" u="none" strike="noStrike" kern="1200" spc="120" baseline="0" dirty="0">
                <a:solidFill>
                  <a:srgbClr val="06519E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des</a:t>
            </a:r>
            <a:r>
              <a:rPr lang="fr-FR" sz="2400" b="1" spc="120" baseline="0" dirty="0"/>
              <a:t> </a:t>
            </a:r>
            <a:r>
              <a:rPr lang="fr-FR" sz="2400" kern="1200" spc="120" baseline="0" dirty="0">
                <a:solidFill>
                  <a:srgbClr val="06519E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contributions</a:t>
            </a:r>
          </a:p>
        </c:rich>
      </c:tx>
      <c:layout>
        <c:manualLayout>
          <c:xMode val="edge"/>
          <c:yMode val="edge"/>
          <c:x val="0.2623959151858079"/>
          <c:y val="1.567918804426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8-4AA6-BDCC-913105E052C6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28-4AA6-BDCC-913105E052C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28-4AA6-BDCC-913105E052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28-4AA6-BDCC-913105E052C6}"/>
              </c:ext>
            </c:extLst>
          </c:dPt>
          <c:dLbls>
            <c:dLbl>
              <c:idx val="0"/>
              <c:layout>
                <c:manualLayout>
                  <c:x val="5.4428040244969382E-3"/>
                  <c:y val="-6.2241542723826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28-4AA6-BDCC-913105E052C6}"/>
                </c:ext>
              </c:extLst>
            </c:dLbl>
            <c:dLbl>
              <c:idx val="1"/>
              <c:layout>
                <c:manualLayout>
                  <c:x val="4.8201881014873139E-2"/>
                  <c:y val="1.56342957130359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28-4AA6-BDCC-913105E052C6}"/>
                </c:ext>
              </c:extLst>
            </c:dLbl>
            <c:dLbl>
              <c:idx val="2"/>
              <c:layout>
                <c:manualLayout>
                  <c:x val="-8.2480314960629922E-3"/>
                  <c:y val="1.49387576552930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28-4AA6-BDCC-913105E052C6}"/>
                </c:ext>
              </c:extLst>
            </c:dLbl>
            <c:dLbl>
              <c:idx val="3"/>
              <c:layout>
                <c:manualLayout>
                  <c:x val="-6.9387576552930371E-3"/>
                  <c:y val="8.665062700495771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28-4AA6-BDCC-913105E052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Feuil1!$J$4:$J$7</c:f>
              <c:strCache>
                <c:ptCount val="4"/>
                <c:pt idx="0">
                  <c:v>Contributeurs FEE Bat (20)</c:v>
                </c:pt>
                <c:pt idx="1">
                  <c:v>Contributeurs du réseau Format'eree (3)</c:v>
                </c:pt>
                <c:pt idx="2">
                  <c:v>Contributeurs Education Nationale (81)</c:v>
                </c:pt>
                <c:pt idx="3">
                  <c:v>Autres contributeurs (2)</c:v>
                </c:pt>
              </c:strCache>
            </c:strRef>
          </c:cat>
          <c:val>
            <c:numRef>
              <c:f>Feuil1!$K$4:$K$7</c:f>
              <c:numCache>
                <c:formatCode>General</c:formatCode>
                <c:ptCount val="4"/>
                <c:pt idx="0">
                  <c:v>20</c:v>
                </c:pt>
                <c:pt idx="1">
                  <c:v>3</c:v>
                </c:pt>
                <c:pt idx="2">
                  <c:v>81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28-4AA6-BDCC-913105E05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108228385728682"/>
          <c:y val="0.80907876179796046"/>
          <c:w val="0.48891771614271329"/>
          <c:h val="0.1909212382020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123" cy="494295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180" y="1"/>
            <a:ext cx="2919123" cy="494295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A83FA9C1-3C32-46E3-B1C8-EA50BADC39F9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2021"/>
            <a:ext cx="2919123" cy="494294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180" y="9372021"/>
            <a:ext cx="2919123" cy="494294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D3501219-5B79-43C8-B467-72CCC82E6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3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5029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5029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DE06F445-00BB-4F80-9783-99BB0EB07D9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87572" tIns="43786" rIns="87572" bIns="4378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9"/>
            <a:ext cx="2918830" cy="495028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9"/>
            <a:ext cx="2918830" cy="495028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15013954-957D-478B-A95F-3F80BEA4C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00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b="1" i="1" dirty="0"/>
              <a:t> </a:t>
            </a:r>
            <a:r>
              <a:rPr lang="fr-FR" sz="1100" i="1" dirty="0"/>
              <a:t> </a:t>
            </a:r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721">
              <a:defRPr/>
            </a:pPr>
            <a:fld id="{120DE68C-1E99-481F-86F1-77541B865888}" type="slidenum">
              <a:rPr lang="fr-FR">
                <a:solidFill>
                  <a:prstClr val="black"/>
                </a:solidFill>
                <a:latin typeface="Calibri"/>
              </a:rPr>
              <a:pPr defTabSz="875721">
                <a:defRPr/>
              </a:pPr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6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930" indent="-21893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31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2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82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291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24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18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73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eaLnBrk="1" fontAlgn="ctr" latinLnBrk="0" hangingPunct="1">
              <a:buFont typeface="Arial" panose="020B0604020202020204" pitchFamily="34" charset="0"/>
              <a:buNone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570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9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10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78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67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1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09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930" indent="-21893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1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930" indent="-21893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3954-957D-478B-A95F-3F80BEA4C16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5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/>
          <a:stretch/>
        </p:blipFill>
        <p:spPr>
          <a:xfrm>
            <a:off x="-9525" y="-9524"/>
            <a:ext cx="9163050" cy="68918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b="-1"/>
          <a:stretch/>
        </p:blipFill>
        <p:spPr>
          <a:xfrm>
            <a:off x="-9525" y="-16475"/>
            <a:ext cx="9144000" cy="2410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49" y="2607733"/>
            <a:ext cx="7772400" cy="2035880"/>
          </a:xfrm>
        </p:spPr>
        <p:txBody>
          <a:bodyPr anchor="b">
            <a:normAutofit/>
          </a:bodyPr>
          <a:lstStyle>
            <a:lvl1pPr algn="ctr">
              <a:defRPr lang="en-US" sz="6000" b="1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5829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7C2ADADF-88BB-4825-8950-002B73B48146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63" y="-17762"/>
            <a:ext cx="957972" cy="9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8682"/>
          <a:stretch/>
        </p:blipFill>
        <p:spPr>
          <a:xfrm>
            <a:off x="-9525" y="-9523"/>
            <a:ext cx="9163050" cy="146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16987F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16987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DA6-8E75-4F60-BA8B-20E214D50149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-2002" r="-5418" b="43007"/>
          <a:stretch/>
        </p:blipFill>
        <p:spPr>
          <a:xfrm>
            <a:off x="-9525" y="316"/>
            <a:ext cx="3312898" cy="14577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86" y="6005385"/>
            <a:ext cx="795374" cy="8662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-890" r="14843" b="47185"/>
          <a:stretch/>
        </p:blipFill>
        <p:spPr>
          <a:xfrm>
            <a:off x="8517924" y="6046573"/>
            <a:ext cx="629357" cy="8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8682"/>
          <a:stretch/>
        </p:blipFill>
        <p:spPr>
          <a:xfrm>
            <a:off x="-9525" y="-9523"/>
            <a:ext cx="9163050" cy="146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1FA-77CD-473D-868B-AD80A34A6124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1" t="-4764" r="-1606" b="19929"/>
          <a:stretch/>
        </p:blipFill>
        <p:spPr>
          <a:xfrm>
            <a:off x="0" y="17915"/>
            <a:ext cx="3120705" cy="14333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0" t="-19618" r="-1043" b="65413"/>
          <a:stretch/>
        </p:blipFill>
        <p:spPr>
          <a:xfrm>
            <a:off x="-8238" y="5928905"/>
            <a:ext cx="958294" cy="9332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541" b="59695"/>
          <a:stretch/>
        </p:blipFill>
        <p:spPr>
          <a:xfrm>
            <a:off x="8174848" y="6061959"/>
            <a:ext cx="969152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4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4"/>
          <a:stretch/>
        </p:blipFill>
        <p:spPr>
          <a:xfrm>
            <a:off x="0" y="1"/>
            <a:ext cx="9144000" cy="1441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FF8A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FF8A0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FF8A0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FF8A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FF8A0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AFE1-A650-4647-ADC8-9150A0E7ECFC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b="42516"/>
          <a:stretch/>
        </p:blipFill>
        <p:spPr>
          <a:xfrm>
            <a:off x="-8238" y="6223"/>
            <a:ext cx="3155091" cy="14353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3" b="65866"/>
          <a:stretch/>
        </p:blipFill>
        <p:spPr>
          <a:xfrm>
            <a:off x="-12700" y="6051136"/>
            <a:ext cx="1314278" cy="8068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15"/>
          <a:stretch/>
        </p:blipFill>
        <p:spPr>
          <a:xfrm>
            <a:off x="5922962" y="6164263"/>
            <a:ext cx="1069975" cy="6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/>
          <a:stretch/>
        </p:blipFill>
        <p:spPr>
          <a:xfrm>
            <a:off x="0" y="-8709"/>
            <a:ext cx="9144000" cy="1697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AB3-DDA7-4B0F-8C60-89E05435F702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7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2"/>
          <a:stretch/>
        </p:blipFill>
        <p:spPr>
          <a:xfrm>
            <a:off x="0" y="-12699"/>
            <a:ext cx="9144000" cy="170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55E8-BBA2-4DE5-A0DD-48601A160DFA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80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8"/>
          <a:stretch/>
        </p:blipFill>
        <p:spPr>
          <a:xfrm>
            <a:off x="0" y="0"/>
            <a:ext cx="9144000" cy="169333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16987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9B4-EF44-4792-B783-9138F5DA48D8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8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8"/>
          <a:stretch/>
        </p:blipFill>
        <p:spPr>
          <a:xfrm>
            <a:off x="0" y="0"/>
            <a:ext cx="9144000" cy="1684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38B12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B1E8-1B0A-44C8-8D45-7D7843536166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8"/>
          <a:stretch/>
        </p:blipFill>
        <p:spPr>
          <a:xfrm>
            <a:off x="0" y="0"/>
            <a:ext cx="9144000" cy="1684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FF8A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8DC-64AD-475B-AF8D-A8524CBEF44F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4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8"/>
          <a:stretch/>
        </p:blipFill>
        <p:spPr>
          <a:xfrm>
            <a:off x="0" y="0"/>
            <a:ext cx="9144000" cy="169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0352-DD35-4650-8219-64F328EFB75F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0" y="328572"/>
            <a:ext cx="1022904" cy="10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0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5443"/>
          <a:stretch/>
        </p:blipFill>
        <p:spPr>
          <a:xfrm>
            <a:off x="-9525" y="-9524"/>
            <a:ext cx="9163050" cy="16924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2" y="286434"/>
            <a:ext cx="1017433" cy="101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48" y="1868489"/>
            <a:ext cx="7886700" cy="4351338"/>
          </a:xfrm>
        </p:spPr>
        <p:txBody>
          <a:bodyPr/>
          <a:lstStyle>
            <a:lvl1pPr>
              <a:defRPr lang="fr-FR" sz="3200" kern="120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48" y="6356351"/>
            <a:ext cx="1737502" cy="365125"/>
          </a:xfrm>
        </p:spPr>
        <p:txBody>
          <a:bodyPr/>
          <a:lstStyle/>
          <a:p>
            <a:fld id="{1A03762A-AADC-4093-914B-7F55272ED630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3878" y="6356349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848" y="6356350"/>
            <a:ext cx="2057400" cy="365125"/>
          </a:xfrm>
        </p:spPr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7" descr="img_reponse_appel_offre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" y="1682884"/>
            <a:ext cx="818196" cy="51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/>
          <a:stretch/>
        </p:blipFill>
        <p:spPr>
          <a:xfrm>
            <a:off x="-9525" y="-9524"/>
            <a:ext cx="9163050" cy="68918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5505" r="-93" b="44281"/>
          <a:stretch/>
        </p:blipFill>
        <p:spPr>
          <a:xfrm>
            <a:off x="-9525" y="-9524"/>
            <a:ext cx="9144000" cy="2625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49" y="2607733"/>
            <a:ext cx="7772400" cy="2035880"/>
          </a:xfrm>
        </p:spPr>
        <p:txBody>
          <a:bodyPr anchor="b">
            <a:normAutofit/>
          </a:bodyPr>
          <a:lstStyle>
            <a:lvl1pPr algn="ctr">
              <a:defRPr lang="en-US" sz="6000" b="1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5829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0F8B974-D8CF-4DED-8735-1B312BBFEE52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6924"/>
            <a:ext cx="861483" cy="8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65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mg_reponse_appel_offre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" y="1682884"/>
            <a:ext cx="818196" cy="51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8"/>
          <a:stretch/>
        </p:blipFill>
        <p:spPr>
          <a:xfrm>
            <a:off x="0" y="0"/>
            <a:ext cx="9144000" cy="169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48" y="1868489"/>
            <a:ext cx="7886700" cy="4351338"/>
          </a:xfrm>
        </p:spPr>
        <p:txBody>
          <a:bodyPr/>
          <a:lstStyle>
            <a:lvl1pPr>
              <a:defRPr lang="fr-FR" sz="3200" kern="120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48" y="6356351"/>
            <a:ext cx="1737502" cy="365125"/>
          </a:xfrm>
        </p:spPr>
        <p:txBody>
          <a:bodyPr/>
          <a:lstStyle/>
          <a:p>
            <a:fld id="{646715E7-B9DD-48B9-B820-6533C801C1C9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3878" y="6356349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848" y="6356350"/>
            <a:ext cx="2057400" cy="365125"/>
          </a:xfrm>
        </p:spPr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0" y="328572"/>
            <a:ext cx="1022904" cy="10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9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8"/>
          <a:stretch/>
        </p:blipFill>
        <p:spPr>
          <a:xfrm>
            <a:off x="0" y="0"/>
            <a:ext cx="9144000" cy="1684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48" y="1868489"/>
            <a:ext cx="7886700" cy="4351338"/>
          </a:xfrm>
        </p:spPr>
        <p:txBody>
          <a:bodyPr/>
          <a:lstStyle>
            <a:lvl1pPr>
              <a:defRPr lang="fr-FR" sz="3200" kern="1200" smtClean="0">
                <a:solidFill>
                  <a:srgbClr val="FF8A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48" y="6356351"/>
            <a:ext cx="1737502" cy="365125"/>
          </a:xfrm>
        </p:spPr>
        <p:txBody>
          <a:bodyPr/>
          <a:lstStyle/>
          <a:p>
            <a:fld id="{75320ACE-2F80-4278-A8E3-E1E1A46A8AD9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3878" y="6356349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848" y="6356350"/>
            <a:ext cx="2057400" cy="365125"/>
          </a:xfrm>
        </p:spPr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7" descr="img_reponse_appel_offre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" y="1682884"/>
            <a:ext cx="818196" cy="51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5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8"/>
          <a:stretch/>
        </p:blipFill>
        <p:spPr>
          <a:xfrm>
            <a:off x="0" y="0"/>
            <a:ext cx="9144000" cy="1684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48" y="1868489"/>
            <a:ext cx="7886700" cy="4351338"/>
          </a:xfrm>
        </p:spPr>
        <p:txBody>
          <a:bodyPr/>
          <a:lstStyle>
            <a:lvl1pPr>
              <a:defRPr lang="fr-FR" sz="3200" kern="1200" smtClean="0">
                <a:solidFill>
                  <a:srgbClr val="38B12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48" y="6356351"/>
            <a:ext cx="1737502" cy="365125"/>
          </a:xfrm>
        </p:spPr>
        <p:txBody>
          <a:bodyPr/>
          <a:lstStyle/>
          <a:p>
            <a:fld id="{1E00BB43-F088-4EA1-ACA3-30AB0C96AF22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3878" y="6356349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848" y="6356350"/>
            <a:ext cx="2057400" cy="365125"/>
          </a:xfrm>
        </p:spPr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7" descr="img_reponse_appel_offre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" y="1682884"/>
            <a:ext cx="818196" cy="51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6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mg_reponse_appel_offre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" y="1682884"/>
            <a:ext cx="818196" cy="51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8"/>
          <a:stretch/>
        </p:blipFill>
        <p:spPr>
          <a:xfrm>
            <a:off x="0" y="0"/>
            <a:ext cx="9144000" cy="169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48" y="1868489"/>
            <a:ext cx="7886700" cy="4351338"/>
          </a:xfrm>
        </p:spPr>
        <p:txBody>
          <a:bodyPr/>
          <a:lstStyle>
            <a:lvl1pPr>
              <a:defRPr lang="fr-FR" sz="3200" kern="1200" smtClean="0">
                <a:solidFill>
                  <a:srgbClr val="16987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48" y="6356351"/>
            <a:ext cx="1737502" cy="365125"/>
          </a:xfrm>
        </p:spPr>
        <p:txBody>
          <a:bodyPr/>
          <a:lstStyle/>
          <a:p>
            <a:fld id="{D0C95D9F-FD4F-4F04-9677-7E4423017AAE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3878" y="6356349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848" y="6356350"/>
            <a:ext cx="2057400" cy="365125"/>
          </a:xfrm>
        </p:spPr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3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mg_reponse_appel_offre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" y="1682884"/>
            <a:ext cx="818196" cy="51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2"/>
          <a:stretch/>
        </p:blipFill>
        <p:spPr>
          <a:xfrm>
            <a:off x="0" y="-12699"/>
            <a:ext cx="9144000" cy="170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48" y="1868489"/>
            <a:ext cx="7886700" cy="4351338"/>
          </a:xfrm>
        </p:spPr>
        <p:txBody>
          <a:bodyPr/>
          <a:lstStyle>
            <a:lvl1pPr>
              <a:defRPr lang="fr-FR" sz="3200" kern="120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48" y="6356351"/>
            <a:ext cx="1737502" cy="365125"/>
          </a:xfrm>
        </p:spPr>
        <p:txBody>
          <a:bodyPr/>
          <a:lstStyle/>
          <a:p>
            <a:fld id="{BC849A21-CD6B-4A76-9580-86A10DE2A224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3878" y="6356349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848" y="6356350"/>
            <a:ext cx="2057400" cy="365125"/>
          </a:xfrm>
        </p:spPr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10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/>
          <a:stretch/>
        </p:blipFill>
        <p:spPr>
          <a:xfrm>
            <a:off x="0" y="-8709"/>
            <a:ext cx="9144000" cy="1697466"/>
          </a:xfrm>
          <a:prstGeom prst="rect">
            <a:avLst/>
          </a:prstGeom>
        </p:spPr>
      </p:pic>
      <p:pic>
        <p:nvPicPr>
          <p:cNvPr id="9" name="Picture 7" descr="img_reponse_appel_offre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" y="1682884"/>
            <a:ext cx="818196" cy="51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48" y="1868489"/>
            <a:ext cx="7886700" cy="4351338"/>
          </a:xfrm>
        </p:spPr>
        <p:txBody>
          <a:bodyPr/>
          <a:lstStyle>
            <a:lvl1pPr>
              <a:defRPr lang="fr-FR" sz="3200" kern="1200" smtClean="0">
                <a:solidFill>
                  <a:srgbClr val="00B0F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48" y="6356351"/>
            <a:ext cx="1737502" cy="365125"/>
          </a:xfrm>
        </p:spPr>
        <p:txBody>
          <a:bodyPr/>
          <a:lstStyle/>
          <a:p>
            <a:fld id="{F755C34B-A345-4274-BF39-D93550FF213C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3878" y="6356349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848" y="6356350"/>
            <a:ext cx="2057400" cy="365125"/>
          </a:xfrm>
        </p:spPr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" y="337387"/>
            <a:ext cx="1001284" cy="1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/>
          <a:stretch/>
        </p:blipFill>
        <p:spPr>
          <a:xfrm>
            <a:off x="-9525" y="-9524"/>
            <a:ext cx="9163050" cy="6891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7438"/>
            <a:ext cx="7886700" cy="2875005"/>
          </a:xfrm>
        </p:spPr>
        <p:txBody>
          <a:bodyPr anchor="t">
            <a:normAutofit/>
          </a:bodyPr>
          <a:lstStyle>
            <a:lvl1pPr algn="ctr">
              <a:defRPr lang="en-US" sz="6000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472C-1466-4B96-91E4-6226C057B39B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79" y="186021"/>
            <a:ext cx="774717" cy="77471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8237" y="4458436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89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7438"/>
            <a:ext cx="7886700" cy="2875005"/>
          </a:xfrm>
        </p:spPr>
        <p:txBody>
          <a:bodyPr anchor="t">
            <a:normAutofit/>
          </a:bodyPr>
          <a:lstStyle>
            <a:lvl1pPr algn="ctr">
              <a:defRPr lang="en-US" sz="600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D6E31204-5BB3-4C35-93BA-867A12782BCA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8237" y="4458436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53" y="233436"/>
            <a:ext cx="760567" cy="7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7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7438"/>
            <a:ext cx="7886700" cy="2875005"/>
          </a:xfrm>
        </p:spPr>
        <p:txBody>
          <a:bodyPr anchor="t">
            <a:normAutofit/>
          </a:bodyPr>
          <a:lstStyle>
            <a:lvl1pPr algn="ctr">
              <a:defRPr lang="en-US" sz="600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C6490D1-A7A7-49ED-9564-36D1C6747A8C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8237" y="4458436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63" y="136044"/>
            <a:ext cx="888472" cy="8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7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 vert ma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7438"/>
            <a:ext cx="7886700" cy="2875005"/>
          </a:xfrm>
        </p:spPr>
        <p:txBody>
          <a:bodyPr anchor="t">
            <a:normAutofit/>
          </a:bodyPr>
          <a:lstStyle>
            <a:lvl1pPr algn="ctr">
              <a:defRPr lang="en-US" sz="600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DB0D100-6725-4944-BAA2-9B31D4B89E8C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8237" y="4458436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53" y="233436"/>
            <a:ext cx="760567" cy="7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/>
          <a:stretch/>
        </p:blipFill>
        <p:spPr>
          <a:xfrm>
            <a:off x="-19050" y="0"/>
            <a:ext cx="9163050" cy="6891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48" y="80560"/>
            <a:ext cx="7772400" cy="1482022"/>
          </a:xfrm>
        </p:spPr>
        <p:txBody>
          <a:bodyPr anchor="ctr">
            <a:normAutofit/>
          </a:bodyPr>
          <a:lstStyle>
            <a:lvl1pPr algn="ctr">
              <a:defRPr lang="en-US" sz="4800" b="1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384" y="1647811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B6499E6-5401-4BAD-B73B-AACBDAAFAEE7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7"/>
          <a:stretch/>
        </p:blipFill>
        <p:spPr>
          <a:xfrm>
            <a:off x="696074" y="3135013"/>
            <a:ext cx="7408948" cy="32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6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7438"/>
            <a:ext cx="7886700" cy="2875005"/>
          </a:xfrm>
        </p:spPr>
        <p:txBody>
          <a:bodyPr anchor="t">
            <a:normAutofit/>
          </a:bodyPr>
          <a:lstStyle>
            <a:lvl1pPr algn="ctr">
              <a:defRPr lang="en-US" sz="600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E41AD8D-CC86-4081-9F18-59F36B412BC5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8237" y="4458436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53" y="233436"/>
            <a:ext cx="760567" cy="7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7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7438"/>
            <a:ext cx="7886700" cy="2875005"/>
          </a:xfrm>
        </p:spPr>
        <p:txBody>
          <a:bodyPr anchor="t">
            <a:normAutofit/>
          </a:bodyPr>
          <a:lstStyle>
            <a:lvl1pPr algn="ctr">
              <a:defRPr lang="en-US" sz="600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2F500A5-5BE2-4D57-9FCE-CE0529DE4AFB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8237" y="4458436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53" y="233436"/>
            <a:ext cx="760567" cy="7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6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7438"/>
            <a:ext cx="7886700" cy="2875005"/>
          </a:xfrm>
        </p:spPr>
        <p:txBody>
          <a:bodyPr anchor="t">
            <a:normAutofit/>
          </a:bodyPr>
          <a:lstStyle>
            <a:lvl1pPr algn="ctr">
              <a:defRPr lang="en-US" sz="600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C405903-8DF2-4D47-9272-E9B877391EE8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9C2E90-7000-4462-9F56-2EEA5E75C2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8237" y="4458436"/>
            <a:ext cx="6858000" cy="131682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53" y="233436"/>
            <a:ext cx="760567" cy="7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3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76795313" y="93297375"/>
            <a:ext cx="6715125" cy="10728325"/>
            <a:chOff x="104315650" y="104832150"/>
            <a:chExt cx="6716003" cy="107280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4315650" y="104832150"/>
              <a:ext cx="4896490" cy="10728000"/>
              <a:chOff x="104315650" y="104832150"/>
              <a:chExt cx="4896490" cy="10728000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06403485" y="104832150"/>
                <a:ext cx="1800460" cy="10728000"/>
              </a:xfrm>
              <a:prstGeom prst="rect">
                <a:avLst/>
              </a:prstGeom>
              <a:solidFill>
                <a:srgbClr val="983222"/>
              </a:solidFill>
              <a:ln>
                <a:noFill/>
              </a:ln>
              <a:extLst/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107384688" y="105335373"/>
                <a:ext cx="1584532" cy="1584277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06403485" y="110702547"/>
                <a:ext cx="1871908" cy="4824267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pic>
            <p:nvPicPr>
              <p:cNvPr id="11" name="Picture 7" descr="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80" t="2377"/>
              <a:stretch>
                <a:fillRect/>
              </a:stretch>
            </p:blipFill>
            <p:spPr bwMode="auto">
              <a:xfrm>
                <a:off x="106403650" y="110702900"/>
                <a:ext cx="1898964" cy="48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06403485" y="104832150"/>
                <a:ext cx="2808655" cy="10694664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06332039" y="110918441"/>
                <a:ext cx="935159" cy="576246"/>
              </a:xfrm>
              <a:custGeom>
                <a:avLst/>
                <a:gdLst>
                  <a:gd name="T0" fmla="*/ 0 w 936000"/>
                  <a:gd name="T1" fmla="*/ 585922 h 576000"/>
                  <a:gd name="T2" fmla="*/ 416743 w 936000"/>
                  <a:gd name="T3" fmla="*/ 585922 h 576000"/>
                  <a:gd name="T4" fmla="*/ 902944 w 936000"/>
                  <a:gd name="T5" fmla="*/ 0 h 576000"/>
                  <a:gd name="T6" fmla="*/ 208371 w 936000"/>
                  <a:gd name="T7" fmla="*/ 0 h 576000"/>
                  <a:gd name="T8" fmla="*/ 0 w 936000"/>
                  <a:gd name="T9" fmla="*/ 585922 h 576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6000" h="576000">
                    <a:moveTo>
                      <a:pt x="0" y="576000"/>
                    </a:moveTo>
                    <a:lnTo>
                      <a:pt x="432000" y="576000"/>
                    </a:lnTo>
                    <a:lnTo>
                      <a:pt x="936000" y="0"/>
                    </a:lnTo>
                    <a:lnTo>
                      <a:pt x="216000" y="0"/>
                    </a:lnTo>
                    <a:lnTo>
                      <a:pt x="0" y="576000"/>
                    </a:lnTo>
                    <a:close/>
                  </a:path>
                </a:pathLst>
              </a:custGeom>
              <a:solidFill>
                <a:srgbClr val="983222"/>
              </a:solidFill>
              <a:ln w="9525" cap="flat" cmpd="sng">
                <a:solidFill>
                  <a:srgbClr val="983222"/>
                </a:solidFill>
                <a:prstDash val="solid"/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06149452" y="112520180"/>
                <a:ext cx="935160" cy="431787"/>
              </a:xfrm>
              <a:prstGeom prst="rect">
                <a:avLst/>
              </a:prstGeom>
              <a:solidFill>
                <a:srgbClr val="983222"/>
              </a:solidFill>
              <a:ln w="31750" algn="in">
                <a:solidFill>
                  <a:srgbClr val="983222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106149452" y="113223421"/>
                <a:ext cx="935160" cy="431787"/>
              </a:xfrm>
              <a:prstGeom prst="rect">
                <a:avLst/>
              </a:prstGeom>
              <a:solidFill>
                <a:srgbClr val="983222"/>
              </a:solidFill>
              <a:ln w="31750" algn="in">
                <a:solidFill>
                  <a:srgbClr val="983222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106149452" y="113871101"/>
                <a:ext cx="935160" cy="431787"/>
              </a:xfrm>
              <a:prstGeom prst="rect">
                <a:avLst/>
              </a:prstGeom>
              <a:solidFill>
                <a:srgbClr val="983222"/>
              </a:solidFill>
              <a:ln w="31750" algn="in">
                <a:solidFill>
                  <a:srgbClr val="983222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104315650" y="108615048"/>
                <a:ext cx="2087835" cy="69117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06403485" y="109511958"/>
                <a:ext cx="2808655" cy="8635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3600">
                    <a:solidFill>
                      <a:srgbClr val="FFFFFF"/>
                    </a:solidFill>
                    <a:latin typeface="Berlin Sans FB" pitchFamily="34" charset="0"/>
                  </a:rPr>
                  <a:t>CAFOC</a:t>
                </a:r>
                <a:r>
                  <a:rPr lang="fr-FR" sz="2200">
                    <a:solidFill>
                      <a:srgbClr val="FFFFFF"/>
                    </a:solidFill>
                    <a:latin typeface="Berlin Sans FB" pitchFamily="34" charset="0"/>
                  </a:rPr>
                  <a:t> de Nantes</a:t>
                </a:r>
                <a:endParaRPr lang="fr-FR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106403485" y="110340608"/>
                <a:ext cx="1513086" cy="0"/>
              </a:xfrm>
              <a:prstGeom prst="line">
                <a:avLst/>
              </a:prstGeom>
              <a:noFill/>
              <a:ln w="635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107424381" y="104976609"/>
              <a:ext cx="3599333" cy="3598753"/>
            </a:xfrm>
            <a:prstGeom prst="ellipse">
              <a:avLst/>
            </a:prstGeom>
            <a:noFill/>
            <a:ln w="381000" algn="in">
              <a:solidFill>
                <a:srgbClr val="983222"/>
              </a:solidFill>
              <a:round/>
              <a:headEnd/>
              <a:tailEnd/>
            </a:ln>
            <a:extLst/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09231193" y="104832150"/>
              <a:ext cx="1800460" cy="3743212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>
                <a:latin typeface="Calibri" panose="020F0502020204030204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7543" y="2130425"/>
            <a:ext cx="6890657" cy="1470025"/>
          </a:xfrm>
        </p:spPr>
        <p:txBody>
          <a:bodyPr/>
          <a:lstStyle>
            <a:lvl1pPr marL="571500" indent="-571500" algn="l">
              <a:buSzPct val="130000"/>
              <a:buFontTx/>
              <a:buBlip>
                <a:blip r:embed="rId3"/>
              </a:buBlip>
              <a:defRPr>
                <a:solidFill>
                  <a:srgbClr val="09509E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43375" y="-16430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4FAE-EEA0-4293-80CE-38F705A5318C}" type="datetime1">
              <a:rPr lang="fr-FR" smtClean="0"/>
              <a:t>05/12/2018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6312" y="4251372"/>
            <a:ext cx="6173340" cy="1316185"/>
          </a:xfrm>
        </p:spPr>
        <p:txBody>
          <a:bodyPr/>
          <a:lstStyle>
            <a:lvl1pPr marL="457200" indent="-457200" algn="l">
              <a:buSzPct val="130000"/>
              <a:buFontTx/>
              <a:buBlip>
                <a:blip r:embed="rId4"/>
              </a:buBlip>
              <a:defRPr>
                <a:solidFill>
                  <a:srgbClr val="0099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27" name="Picture 23" descr="E:\Users\yparc\Google Drive\TRANSFERT\pour Yann\img_pour_site_perso_18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5" y="292644"/>
            <a:ext cx="2771699" cy="8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3" descr="E:\Users\yparc\Google Drive\TRANSFERT\pour Yann\img_pour_site_perso_18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96" y="292644"/>
            <a:ext cx="2771699" cy="8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img_reponse_appel_offre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4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50" y="3251200"/>
            <a:ext cx="617538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rgbClr val="00B0F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BF08E9-7057-4A5A-A37F-BF81116F45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 flipH="1">
            <a:off x="1763688" y="1340768"/>
            <a:ext cx="73803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D:\TRANSFERT\pour Yann\img_pour_site_38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6165304"/>
            <a:ext cx="573038" cy="56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584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488832" cy="634082"/>
          </a:xfrm>
        </p:spPr>
        <p:txBody>
          <a:bodyPr lIns="0" tIns="0" rIns="0" bIns="0">
            <a:normAutofit/>
          </a:bodyPr>
          <a:lstStyle>
            <a:lvl1pPr>
              <a:defRPr sz="4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340768"/>
            <a:ext cx="7488832" cy="4785395"/>
          </a:xfrm>
        </p:spPr>
        <p:txBody>
          <a:bodyPr/>
          <a:lstStyle>
            <a:lvl1pPr marL="342900" indent="-342900">
              <a:buClr>
                <a:srgbClr val="444444"/>
              </a:buClr>
              <a:buSzPct val="100000"/>
              <a:buFont typeface="Wingdings" panose="05000000000000000000" pitchFamily="2" charset="2"/>
              <a:buChar char="ü"/>
              <a:defRPr lang="fr-FR" sz="2800" b="1" kern="1200" dirty="0" smtClean="0">
                <a:solidFill>
                  <a:srgbClr val="09509E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1812" indent="-342900">
              <a:buClr>
                <a:srgbClr val="09509E"/>
              </a:buClr>
              <a:buFont typeface="Calibri" panose="020F0502020204030204" pitchFamily="34" charset="0"/>
              <a:buChar char="›"/>
              <a:tabLst>
                <a:tab pos="623888" algn="l"/>
              </a:tabLst>
              <a:defRPr lang="fr-FR" sz="2400" b="1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20725" indent="-268288">
              <a:buClr>
                <a:srgbClr val="444444"/>
              </a:buClr>
              <a:buFont typeface="Calibri" panose="020F0502020204030204" pitchFamily="34" charset="0"/>
              <a:buChar char="»"/>
              <a:tabLst/>
              <a:defRPr sz="2000" b="1">
                <a:solidFill>
                  <a:srgbClr val="09509E"/>
                </a:solidFill>
                <a:latin typeface="Arial Narrow" panose="020B0606020202030204" pitchFamily="34" charset="0"/>
              </a:defRPr>
            </a:lvl3pPr>
            <a:lvl4pPr marL="1076325" indent="-355600">
              <a:buClr>
                <a:srgbClr val="09509E"/>
              </a:buClr>
              <a:defRPr b="1">
                <a:latin typeface="Arial Narrow" panose="020B0606020202030204" pitchFamily="34" charset="0"/>
              </a:defRPr>
            </a:lvl4pPr>
            <a:lvl5pPr marL="1430338" indent="-354013"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marL="457200" lvl="1" algn="l" defTabSz="914400" rtl="0" eaLnBrk="1" latinLnBrk="0" hangingPunct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3981-958C-4CD1-93C4-CD8670ECBD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7" descr="img_reponse_appel_offre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4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6350" y="3251200"/>
            <a:ext cx="617538" cy="35718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rgbClr val="00B0F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CBF08E9-7057-4A5A-A37F-BF81116F456F}" type="slidenum">
              <a:rPr lang="fr-FR" sz="2800" b="1" smtClean="0"/>
              <a:pPr>
                <a:defRPr/>
              </a:pPr>
              <a:t>‹N°›</a:t>
            </a:fld>
            <a:endParaRPr lang="fr-FR" sz="2800" b="1" dirty="0"/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1763688" y="1124744"/>
            <a:ext cx="73803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TRANSFERT\pour Yann\img_pour_site_3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237312"/>
            <a:ext cx="573038" cy="569586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6292234"/>
            <a:ext cx="1440159" cy="4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0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FC18-110C-4A01-804F-BDEC6ACB7C7E}" type="datetime1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607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F032-F144-4F56-B680-5F0D43AC56BD}" type="datetime1">
              <a:rPr lang="fr-FR" smtClean="0"/>
              <a:t>05/12/2018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8491-D634-43A6-A0E1-9750E8827764}" type="datetime1">
              <a:rPr lang="fr-FR" smtClean="0"/>
              <a:t>05/12/2018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066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856-950F-4C8E-BD42-B6ACA0745C63}" type="datetime1">
              <a:rPr lang="fr-FR" smtClean="0"/>
              <a:t>05/12/2018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52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FD6D-849E-45BC-9DCD-086CE6ED6FC5}" type="datetime1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41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5443"/>
          <a:stretch/>
        </p:blipFill>
        <p:spPr>
          <a:xfrm>
            <a:off x="-9525" y="-9524"/>
            <a:ext cx="9163050" cy="16924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2" y="329976"/>
            <a:ext cx="1009081" cy="1009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0"/>
            <a:ext cx="6936260" cy="1688757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DDD-AF29-45BF-8705-6D74C0FF8B25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82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429B-D02A-4D8F-80F3-AFD5AF3889DC}" type="datetime1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811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C12-2015-45BF-ABFF-03AECABB5903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929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40F2-F11F-4DA6-BCF4-77A564710D48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17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8682"/>
          <a:stretch/>
        </p:blipFill>
        <p:spPr>
          <a:xfrm>
            <a:off x="-9525" y="-9523"/>
            <a:ext cx="9163050" cy="146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F361-9FEB-4A9F-9E61-3B82B671B714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b="44314"/>
          <a:stretch/>
        </p:blipFill>
        <p:spPr>
          <a:xfrm>
            <a:off x="0" y="17915"/>
            <a:ext cx="3183167" cy="14336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-3655" r="-720" b="2671"/>
          <a:stretch/>
        </p:blipFill>
        <p:spPr>
          <a:xfrm>
            <a:off x="-8239" y="5947719"/>
            <a:ext cx="634315" cy="9102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5"/>
          <a:stretch/>
        </p:blipFill>
        <p:spPr>
          <a:xfrm>
            <a:off x="5712764" y="6189663"/>
            <a:ext cx="1147472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8682"/>
          <a:stretch/>
        </p:blipFill>
        <p:spPr>
          <a:xfrm>
            <a:off x="-9525" y="-9523"/>
            <a:ext cx="9163050" cy="146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FF8A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D27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AF9-CFDA-442A-AD25-DC2EE1BEFC06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8" t="-650" r="-2386" b="43854"/>
          <a:stretch/>
        </p:blipFill>
        <p:spPr>
          <a:xfrm>
            <a:off x="9525" y="8239"/>
            <a:ext cx="3252659" cy="14416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-3044" b="-1"/>
          <a:stretch/>
        </p:blipFill>
        <p:spPr>
          <a:xfrm>
            <a:off x="-12700" y="5947719"/>
            <a:ext cx="638776" cy="91028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15"/>
          <a:stretch/>
        </p:blipFill>
        <p:spPr>
          <a:xfrm>
            <a:off x="8213596" y="6164263"/>
            <a:ext cx="1069975" cy="6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6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8682"/>
          <a:stretch/>
        </p:blipFill>
        <p:spPr>
          <a:xfrm>
            <a:off x="-9525" y="-9523"/>
            <a:ext cx="9163050" cy="146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B0F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00B0F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F32-E1FF-4C56-A334-75BF8DA4FA2D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-2457" r="13374" b="57739"/>
          <a:stretch/>
        </p:blipFill>
        <p:spPr>
          <a:xfrm>
            <a:off x="8414157" y="6040073"/>
            <a:ext cx="739367" cy="8251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55" y="6058391"/>
            <a:ext cx="779605" cy="8068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7" t="-993" r="-3713" b="42384"/>
          <a:stretch/>
        </p:blipFill>
        <p:spPr>
          <a:xfrm>
            <a:off x="1286" y="2"/>
            <a:ext cx="3260898" cy="14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4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8682"/>
          <a:stretch/>
        </p:blipFill>
        <p:spPr>
          <a:xfrm>
            <a:off x="-9525" y="-9523"/>
            <a:ext cx="9163050" cy="146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38B124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38B12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20F-DE45-4DA1-8CA0-ED4E7A9AFE3B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-1013" r="-3632" b="41815"/>
          <a:stretch/>
        </p:blipFill>
        <p:spPr>
          <a:xfrm>
            <a:off x="-9525" y="-9523"/>
            <a:ext cx="3247675" cy="14692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t="-6289" r="-1716" b="1802"/>
          <a:stretch/>
        </p:blipFill>
        <p:spPr>
          <a:xfrm>
            <a:off x="1" y="5897460"/>
            <a:ext cx="662730" cy="9761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4" t="-2080" r="17274" b="57829"/>
          <a:stretch/>
        </p:blipFill>
        <p:spPr>
          <a:xfrm>
            <a:off x="8405769" y="5981349"/>
            <a:ext cx="738230" cy="8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0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807" b="78682"/>
          <a:stretch/>
        </p:blipFill>
        <p:spPr>
          <a:xfrm>
            <a:off x="-9525" y="-9523"/>
            <a:ext cx="9163050" cy="146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96" y="1"/>
            <a:ext cx="5392988" cy="1433698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3200" kern="120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E70F-D656-41EE-BB40-543DE2A3CD78}" type="datetime1">
              <a:rPr lang="fr-FR" smtClean="0"/>
              <a:t>05/12/2018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-300" r="-3355" b="42909"/>
          <a:stretch/>
        </p:blipFill>
        <p:spPr>
          <a:xfrm>
            <a:off x="-9525" y="-9522"/>
            <a:ext cx="3306398" cy="14608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0" y="5990227"/>
            <a:ext cx="803049" cy="8746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6" b="46259"/>
          <a:stretch/>
        </p:blipFill>
        <p:spPr>
          <a:xfrm>
            <a:off x="8332180" y="5990227"/>
            <a:ext cx="811820" cy="8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2E90-7000-4462-9F56-2EEA5E75C23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B72F-AF1A-40F4-88D7-4F3AA6BFFED9}" type="datetime1">
              <a:rPr lang="fr-FR" smtClean="0"/>
              <a:t>05/12/2018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34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96" r:id="rId3"/>
    <p:sldLayoutId id="2147483662" r:id="rId4"/>
    <p:sldLayoutId id="2147483694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697" r:id="rId11"/>
    <p:sldLayoutId id="2147483695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74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63" r:id="rId26"/>
    <p:sldLayoutId id="2147483675" r:id="rId27"/>
    <p:sldLayoutId id="2147483680" r:id="rId28"/>
    <p:sldLayoutId id="2147483676" r:id="rId29"/>
    <p:sldLayoutId id="2147483677" r:id="rId30"/>
    <p:sldLayoutId id="2147483678" r:id="rId31"/>
    <p:sldLayoutId id="2147483679" r:id="rId32"/>
    <p:sldLayoutId id="2147483672" r:id="rId33"/>
    <p:sldLayoutId id="2147483673" r:id="rId34"/>
    <p:sldLayoutId id="2147483664" r:id="rId35"/>
    <p:sldLayoutId id="2147483665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671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339704" y="1333650"/>
            <a:ext cx="8430127" cy="203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30000"/>
              <a:buFontTx/>
              <a:buBlip>
                <a:blip r:embed="rId3"/>
              </a:buBlip>
              <a:defRPr sz="4400" kern="1200">
                <a:solidFill>
                  <a:srgbClr val="09509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3600" b="1" dirty="0"/>
              <a:t>Ressources pédagogiques </a:t>
            </a:r>
            <a:r>
              <a:rPr lang="fr-FR" sz="3600" b="1" dirty="0" smtClean="0"/>
              <a:t>– </a:t>
            </a:r>
            <a:br>
              <a:rPr lang="fr-FR" sz="3600" b="1" dirty="0" smtClean="0"/>
            </a:br>
            <a:r>
              <a:rPr lang="fr-FR" sz="3600" b="1" dirty="0" smtClean="0"/>
              <a:t>Les économies d’énergie dans le bâtiment</a:t>
            </a:r>
            <a:endParaRPr lang="fr-FR" sz="3600" b="1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704" y="3130947"/>
            <a:ext cx="7497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9509E"/>
                </a:solidFill>
                <a:latin typeface="Tw Cen MT Condensed" panose="020B0606020104020203" pitchFamily="34" charset="0"/>
                <a:ea typeface="+mj-ea"/>
                <a:cs typeface="+mj-cs"/>
              </a:rPr>
              <a:t>Conclusions d’une enquête menée par la Cafoc de Nantes</a:t>
            </a:r>
            <a:endParaRPr lang="fr-FR" sz="2600" dirty="0">
              <a:solidFill>
                <a:srgbClr val="09509E"/>
              </a:solidFill>
              <a:latin typeface="Tw Cen MT Condensed" panose="020B0606020104020203" pitchFamily="34" charset="0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562" y="4606242"/>
            <a:ext cx="1925200" cy="8547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529" y="4606242"/>
            <a:ext cx="2300654" cy="854757"/>
          </a:xfrm>
          <a:prstGeom prst="rect">
            <a:avLst/>
          </a:prstGeom>
        </p:spPr>
      </p:pic>
      <p:pic>
        <p:nvPicPr>
          <p:cNvPr id="1026" name="Picture 2" descr="RÃ©sultat de recherche d'images pour &quot;Ã©ducation national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487967"/>
            <a:ext cx="865717" cy="12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CBF08E9-7057-4A5A-A37F-BF81116F456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62" y="6106723"/>
            <a:ext cx="1403500" cy="6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1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08618" y="4330931"/>
            <a:ext cx="208649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82255" y="355773"/>
            <a:ext cx="5108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Profils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des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contributeurs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5019" y="1308310"/>
            <a:ext cx="3410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6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Répartition par région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42782"/>
              </p:ext>
            </p:extLst>
          </p:nvPr>
        </p:nvGraphicFramePr>
        <p:xfrm>
          <a:off x="582255" y="2228499"/>
          <a:ext cx="8112858" cy="3798228"/>
        </p:xfrm>
        <a:graphic>
          <a:graphicData uri="http://schemas.openxmlformats.org/drawingml/2006/table">
            <a:tbl>
              <a:tblPr firstRow="1" firstCol="1" bandRow="1"/>
              <a:tblGrid>
                <a:gridCol w="761868">
                  <a:extLst>
                    <a:ext uri="{9D8B030D-6E8A-4147-A177-3AD203B41FA5}">
                      <a16:colId xmlns:a16="http://schemas.microsoft.com/office/drawing/2014/main" val="2994664938"/>
                    </a:ext>
                  </a:extLst>
                </a:gridCol>
                <a:gridCol w="3293666">
                  <a:extLst>
                    <a:ext uri="{9D8B030D-6E8A-4147-A177-3AD203B41FA5}">
                      <a16:colId xmlns:a16="http://schemas.microsoft.com/office/drawing/2014/main" val="764408681"/>
                    </a:ext>
                  </a:extLst>
                </a:gridCol>
                <a:gridCol w="767239">
                  <a:extLst>
                    <a:ext uri="{9D8B030D-6E8A-4147-A177-3AD203B41FA5}">
                      <a16:colId xmlns:a16="http://schemas.microsoft.com/office/drawing/2014/main" val="2488140200"/>
                    </a:ext>
                  </a:extLst>
                </a:gridCol>
                <a:gridCol w="3290085">
                  <a:extLst>
                    <a:ext uri="{9D8B030D-6E8A-4147-A177-3AD203B41FA5}">
                      <a16:colId xmlns:a16="http://schemas.microsoft.com/office/drawing/2014/main" val="1712675483"/>
                    </a:ext>
                  </a:extLst>
                </a:gridCol>
              </a:tblGrid>
              <a:tr h="542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Est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8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Provence-Alpes-Côte d'Azur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8832"/>
                  </a:ext>
                </a:extLst>
              </a:tr>
              <a:tr h="542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Hauts-de-France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8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Auvergne-Rhône-Alpes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848594"/>
                  </a:ext>
                </a:extLst>
              </a:tr>
              <a:tr h="542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Île-de-France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8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Nouvelle-Aquitaine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45288"/>
                  </a:ext>
                </a:extLst>
              </a:tr>
              <a:tr h="542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Occitanie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Bourgogne-Franche-Comté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767926"/>
                  </a:ext>
                </a:extLst>
              </a:tr>
              <a:tr h="542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Bretagne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932439"/>
                  </a:ext>
                </a:extLst>
              </a:tr>
              <a:tr h="542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Normandie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Corse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906420"/>
                  </a:ext>
                </a:extLst>
              </a:tr>
              <a:tr h="542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Pays de la Loire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4472C4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5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Centre-Val de Loire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97" marR="87397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0634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14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08618" y="4330931"/>
            <a:ext cx="208649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0040" y="222603"/>
            <a:ext cx="5108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Profils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des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contributeurs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36" y="1621149"/>
            <a:ext cx="5221765" cy="2978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02776"/>
              </p:ext>
            </p:extLst>
          </p:nvPr>
        </p:nvGraphicFramePr>
        <p:xfrm>
          <a:off x="3501918" y="5126832"/>
          <a:ext cx="4272026" cy="12970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2026">
                  <a:extLst>
                    <a:ext uri="{9D8B030D-6E8A-4147-A177-3AD203B41FA5}">
                      <a16:colId xmlns:a16="http://schemas.microsoft.com/office/drawing/2014/main" val="4274008046"/>
                    </a:ext>
                  </a:extLst>
                </a:gridCol>
              </a:tblGrid>
              <a:tr h="432351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latin typeface="Tw Cen MT Condensed" panose="020B0606020104020203" pitchFamily="34" charset="0"/>
                        </a:rPr>
                        <a:t>Soit 11 contributeurs</a:t>
                      </a:r>
                    </a:p>
                  </a:txBody>
                  <a:tcPr>
                    <a:solidFill>
                      <a:srgbClr val="3D6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50668"/>
                  </a:ext>
                </a:extLst>
              </a:tr>
              <a:tr h="432351"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 Condensed" panose="020B0606020104020203" pitchFamily="34" charset="0"/>
                        </a:rPr>
                        <a:t>6 contributeurs</a:t>
                      </a:r>
                      <a:r>
                        <a:rPr lang="fr-FR" sz="21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 Condensed" panose="020B0606020104020203" pitchFamily="34" charset="0"/>
                        </a:rPr>
                        <a:t> Éducation nationale</a:t>
                      </a:r>
                      <a:endParaRPr lang="fr-FR" sz="2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97238"/>
                  </a:ext>
                </a:extLst>
              </a:tr>
              <a:tr h="432351"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 Condensed" panose="020B0606020104020203" pitchFamily="34" charset="0"/>
                        </a:rPr>
                        <a:t>5 contributeurs FEE Bat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69191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427969" y="3187135"/>
            <a:ext cx="40444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7CC1E"/>
                </a:solidFill>
                <a:latin typeface="Tw Cen MT Condensed Extra Bold" panose="020B0803020202020204" pitchFamily="34" charset="0"/>
              </a:rPr>
              <a:t>10,4% </a:t>
            </a:r>
            <a:r>
              <a:rPr lang="fr-FR" sz="26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des formations sont dispensées à distance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B18DB8-1703-49AB-AFA4-9720831DC2CC}"/>
              </a:ext>
            </a:extLst>
          </p:cNvPr>
          <p:cNvSpPr txBox="1"/>
          <p:nvPr/>
        </p:nvSpPr>
        <p:spPr>
          <a:xfrm>
            <a:off x="1232774" y="908240"/>
            <a:ext cx="52174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Part de la formation à distance</a:t>
            </a:r>
          </a:p>
        </p:txBody>
      </p:sp>
    </p:spTree>
    <p:extLst>
      <p:ext uri="{BB962C8B-B14F-4D97-AF65-F5344CB8AC3E}">
        <p14:creationId xmlns:p14="http://schemas.microsoft.com/office/powerpoint/2010/main" val="56785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61050" y="2640097"/>
            <a:ext cx="64614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600" dirty="0">
                <a:solidFill>
                  <a:schemeClr val="accent5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Conclusions de l’enquête</a:t>
            </a:r>
          </a:p>
          <a:p>
            <a:pPr algn="ctr"/>
            <a:r>
              <a:rPr lang="fr-FR" sz="3000" dirty="0">
                <a:solidFill>
                  <a:srgbClr val="92D050"/>
                </a:solidFill>
                <a:latin typeface="Tw Cen MT Condensed Extra Bold" panose="020B0803020202020204" pitchFamily="34" charset="0"/>
              </a:rPr>
              <a:t>(Formation </a:t>
            </a:r>
            <a:r>
              <a:rPr lang="fr-FR" sz="3000" dirty="0" smtClean="0">
                <a:solidFill>
                  <a:srgbClr val="92D050"/>
                </a:solidFill>
                <a:latin typeface="Tw Cen MT Condensed Extra Bold" panose="020B0803020202020204" pitchFamily="34" charset="0"/>
              </a:rPr>
              <a:t>initiale et continue)</a:t>
            </a:r>
            <a:endParaRPr lang="fr-FR" sz="3000" dirty="0">
              <a:solidFill>
                <a:srgbClr val="92D05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6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341" y="345858"/>
            <a:ext cx="7911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Sur la forme et le fond, les contributeurs plébiscitent :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9006"/>
              </p:ext>
            </p:extLst>
          </p:nvPr>
        </p:nvGraphicFramePr>
        <p:xfrm>
          <a:off x="395341" y="1135954"/>
          <a:ext cx="8392696" cy="911055"/>
        </p:xfrm>
        <a:graphic>
          <a:graphicData uri="http://schemas.openxmlformats.org/drawingml/2006/table">
            <a:tbl>
              <a:tblPr firstRow="1" firstCol="1" bandRow="1"/>
              <a:tblGrid>
                <a:gridCol w="8392696">
                  <a:extLst>
                    <a:ext uri="{9D8B030D-6E8A-4147-A177-3AD203B41FA5}">
                      <a16:colId xmlns:a16="http://schemas.microsoft.com/office/drawing/2014/main" val="3836445960"/>
                    </a:ext>
                  </a:extLst>
                </a:gridCol>
              </a:tblGrid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fr-FR" sz="2400" b="1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pragmatiques qui permettent de contextualiser et de passer à l’action</a:t>
                      </a: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50005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94" y="2412134"/>
            <a:ext cx="6976912" cy="3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05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77128"/>
              </p:ext>
            </p:extLst>
          </p:nvPr>
        </p:nvGraphicFramePr>
        <p:xfrm>
          <a:off x="269938" y="468796"/>
          <a:ext cx="8245412" cy="911055"/>
        </p:xfrm>
        <a:graphic>
          <a:graphicData uri="http://schemas.openxmlformats.org/drawingml/2006/table">
            <a:tbl>
              <a:tblPr firstRow="1" firstCol="1" bandRow="1"/>
              <a:tblGrid>
                <a:gridCol w="8245412">
                  <a:extLst>
                    <a:ext uri="{9D8B030D-6E8A-4147-A177-3AD203B41FA5}">
                      <a16:colId xmlns:a16="http://schemas.microsoft.com/office/drawing/2014/main" val="3836445960"/>
                    </a:ext>
                  </a:extLst>
                </a:gridCol>
              </a:tblGrid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400" b="1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numériques pour diversifier les pratiques</a:t>
                      </a:r>
                      <a:r>
                        <a:rPr lang="fr-FR" sz="2400" b="1" kern="1200" baseline="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pédagogiques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33437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14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81" y="2025013"/>
            <a:ext cx="447675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èche gauche 9"/>
          <p:cNvSpPr/>
          <p:nvPr/>
        </p:nvSpPr>
        <p:spPr>
          <a:xfrm rot="10800000">
            <a:off x="1599674" y="2717257"/>
            <a:ext cx="579864" cy="223024"/>
          </a:xfrm>
          <a:prstGeom prst="leftArrow">
            <a:avLst/>
          </a:prstGeom>
          <a:solidFill>
            <a:srgbClr val="D0E345"/>
          </a:solidFill>
          <a:ln>
            <a:solidFill>
              <a:srgbClr val="87C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 rot="10800000">
            <a:off x="1599674" y="3215344"/>
            <a:ext cx="579864" cy="223024"/>
          </a:xfrm>
          <a:prstGeom prst="leftArrow">
            <a:avLst/>
          </a:prstGeom>
          <a:solidFill>
            <a:srgbClr val="D0E345"/>
          </a:solidFill>
          <a:ln>
            <a:solidFill>
              <a:srgbClr val="87C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gauche 13"/>
          <p:cNvSpPr/>
          <p:nvPr/>
        </p:nvSpPr>
        <p:spPr>
          <a:xfrm rot="10800000">
            <a:off x="1599674" y="4761646"/>
            <a:ext cx="579864" cy="223024"/>
          </a:xfrm>
          <a:prstGeom prst="leftArrow">
            <a:avLst/>
          </a:prstGeom>
          <a:solidFill>
            <a:srgbClr val="D0E345"/>
          </a:solidFill>
          <a:ln>
            <a:solidFill>
              <a:srgbClr val="87C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46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12778"/>
              </p:ext>
            </p:extLst>
          </p:nvPr>
        </p:nvGraphicFramePr>
        <p:xfrm>
          <a:off x="252993" y="877204"/>
          <a:ext cx="4183966" cy="911055"/>
        </p:xfrm>
        <a:graphic>
          <a:graphicData uri="http://schemas.openxmlformats.org/drawingml/2006/table">
            <a:tbl>
              <a:tblPr firstRow="1" firstCol="1" bandRow="1"/>
              <a:tblGrid>
                <a:gridCol w="4183966">
                  <a:extLst>
                    <a:ext uri="{9D8B030D-6E8A-4147-A177-3AD203B41FA5}">
                      <a16:colId xmlns:a16="http://schemas.microsoft.com/office/drawing/2014/main" val="3836445960"/>
                    </a:ext>
                  </a:extLst>
                </a:gridCol>
              </a:tblGrid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400" b="1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claires, fiables et ergonomiques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503465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0" y="129504"/>
            <a:ext cx="3481040" cy="240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47" y="3761089"/>
            <a:ext cx="7525677" cy="27778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993" y="3167095"/>
            <a:ext cx="873489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92D050"/>
              </a:buClr>
              <a:buFont typeface="Wingdings" panose="05000000000000000000" pitchFamily="2" charset="2"/>
              <a:buChar char="þ"/>
            </a:pPr>
            <a:r>
              <a:rPr lang="fr-FR" sz="2400" b="1" dirty="0">
                <a:solidFill>
                  <a:srgbClr val="76717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ressources qui portent prioritairement sur des thématiques techniques</a:t>
            </a:r>
          </a:p>
        </p:txBody>
      </p:sp>
    </p:spTree>
    <p:extLst>
      <p:ext uri="{BB962C8B-B14F-4D97-AF65-F5344CB8AC3E}">
        <p14:creationId xmlns:p14="http://schemas.microsoft.com/office/powerpoint/2010/main" val="422730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75747"/>
              </p:ext>
            </p:extLst>
          </p:nvPr>
        </p:nvGraphicFramePr>
        <p:xfrm>
          <a:off x="477245" y="782891"/>
          <a:ext cx="5120667" cy="911055"/>
        </p:xfrm>
        <a:graphic>
          <a:graphicData uri="http://schemas.openxmlformats.org/drawingml/2006/table">
            <a:tbl>
              <a:tblPr firstRow="1" firstCol="1" bandRow="1"/>
              <a:tblGrid>
                <a:gridCol w="5120667">
                  <a:extLst>
                    <a:ext uri="{9D8B030D-6E8A-4147-A177-3AD203B41FA5}">
                      <a16:colId xmlns:a16="http://schemas.microsoft.com/office/drawing/2014/main" val="3836445960"/>
                    </a:ext>
                  </a:extLst>
                </a:gridCol>
              </a:tblGrid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400" b="1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faciles</a:t>
                      </a:r>
                      <a:r>
                        <a:rPr lang="fr-FR" sz="2400" b="1" kern="1200" baseline="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 intégrer (avant, pendant ou après la formation)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05880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16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84" y="469693"/>
            <a:ext cx="2732050" cy="299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59" y="2603592"/>
            <a:ext cx="5744092" cy="397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741484" y="100361"/>
            <a:ext cx="349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Tw Cen MT Condensed" panose="020B0606020104020203" pitchFamily="34" charset="0"/>
              </a:rPr>
              <a:t>Format de ressources les plus faciles à intégrer</a:t>
            </a:r>
          </a:p>
        </p:txBody>
      </p:sp>
    </p:spTree>
    <p:extLst>
      <p:ext uri="{BB962C8B-B14F-4D97-AF65-F5344CB8AC3E}">
        <p14:creationId xmlns:p14="http://schemas.microsoft.com/office/powerpoint/2010/main" val="217529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6882" y="444406"/>
            <a:ext cx="791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Quelques points de précisions sur certaines ressources :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2056"/>
              </p:ext>
            </p:extLst>
          </p:nvPr>
        </p:nvGraphicFramePr>
        <p:xfrm>
          <a:off x="376882" y="931704"/>
          <a:ext cx="8392696" cy="1693818"/>
        </p:xfrm>
        <a:graphic>
          <a:graphicData uri="http://schemas.openxmlformats.org/drawingml/2006/table">
            <a:tbl>
              <a:tblPr firstRow="1" firstCol="1" bandRow="1"/>
              <a:tblGrid>
                <a:gridCol w="8392696">
                  <a:extLst>
                    <a:ext uri="{9D8B030D-6E8A-4147-A177-3AD203B41FA5}">
                      <a16:colId xmlns:a16="http://schemas.microsoft.com/office/drawing/2014/main" val="3836445960"/>
                    </a:ext>
                  </a:extLst>
                </a:gridCol>
              </a:tblGrid>
              <a:tr h="674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4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référentiels sont peu attractifs</a:t>
                      </a:r>
                      <a:r>
                        <a:rPr lang="fr-FR" sz="2400" kern="1200" baseline="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difficiles à prendre en main en formation.</a:t>
                      </a:r>
                      <a:endParaRPr lang="fr-FR" sz="2400" kern="1200" dirty="0">
                        <a:solidFill>
                          <a:srgbClr val="76717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50005"/>
                  </a:ext>
                </a:extLst>
              </a:tr>
              <a:tr h="101926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4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plateaux techniques </a:t>
                      </a:r>
                      <a:r>
                        <a:rPr lang="fr-FR" sz="2400" kern="1200" dirty="0" err="1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Praxibat</a:t>
                      </a:r>
                      <a:r>
                        <a:rPr lang="fr-FR" sz="24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 ne semblent pas adaptés à toutes les formations et à tous les contextes. La question de leur accessibilité est posée.</a:t>
                      </a: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33437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4941" y="3355898"/>
            <a:ext cx="791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Référencement et mutualisation des ressources :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42928"/>
              </p:ext>
            </p:extLst>
          </p:nvPr>
        </p:nvGraphicFramePr>
        <p:xfrm>
          <a:off x="454941" y="3817563"/>
          <a:ext cx="8392696" cy="2114340"/>
        </p:xfrm>
        <a:graphic>
          <a:graphicData uri="http://schemas.openxmlformats.org/drawingml/2006/table">
            <a:tbl>
              <a:tblPr firstRow="1" firstCol="1" bandRow="1"/>
              <a:tblGrid>
                <a:gridCol w="8392696">
                  <a:extLst>
                    <a:ext uri="{9D8B030D-6E8A-4147-A177-3AD203B41FA5}">
                      <a16:colId xmlns:a16="http://schemas.microsoft.com/office/drawing/2014/main" val="3836445960"/>
                    </a:ext>
                  </a:extLst>
                </a:gridCol>
              </a:tblGrid>
              <a:tr h="1140453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SzTx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</a:t>
                      </a:r>
                      <a:r>
                        <a:rPr lang="fr-FR" sz="2400" kern="1200" baseline="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serait utile de r</a:t>
                      </a:r>
                      <a:r>
                        <a:rPr lang="fr-FR" sz="24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éférencer les</a:t>
                      </a:r>
                      <a:r>
                        <a:rPr lang="fr-FR" sz="2400" kern="1200" baseline="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ressources numériques sur un portail unique et de bénéficier de l’assistance d’une personne ressource pour trouver la ressource adaptée.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50005"/>
                  </a:ext>
                </a:extLst>
              </a:tr>
              <a:tr h="973887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400" kern="120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professionnels</a:t>
                      </a:r>
                      <a:r>
                        <a:rPr lang="fr-FR" sz="2400" kern="1200" baseline="0" dirty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disposent de ressources pédagogiques internes qu’ils seraient prêts à mutualiser. (Réponse à titre individuel, n’engageant pas les structures).</a:t>
                      </a:r>
                      <a:endParaRPr lang="fr-FR" sz="2400" kern="1200" dirty="0">
                        <a:solidFill>
                          <a:srgbClr val="76717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3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4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520395" y="143145"/>
            <a:ext cx="3364798" cy="844735"/>
            <a:chOff x="928148" y="196564"/>
            <a:chExt cx="3364798" cy="844735"/>
          </a:xfrm>
        </p:grpSpPr>
        <p:sp>
          <p:nvSpPr>
            <p:cNvPr id="3" name="ZoneTexte 2"/>
            <p:cNvSpPr txBox="1"/>
            <p:nvPr/>
          </p:nvSpPr>
          <p:spPr>
            <a:xfrm>
              <a:off x="1726218" y="302635"/>
              <a:ext cx="256672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200" dirty="0" smtClean="0">
                  <a:solidFill>
                    <a:srgbClr val="06519E"/>
                  </a:solidFill>
                  <a:latin typeface="Tw Cen MT Condensed Extra Bold" panose="020B0803020202020204" pitchFamily="34" charset="0"/>
                </a:rPr>
                <a:t>En synthèse</a:t>
              </a:r>
              <a:endPara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48" y="196564"/>
              <a:ext cx="684000" cy="684000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376883" y="1189729"/>
            <a:ext cx="7911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Sur la forme et le fond, les contributeurs plébiscitent : </a:t>
            </a:r>
            <a:endParaRPr lang="fr-FR" sz="2600" dirty="0">
              <a:solidFill>
                <a:srgbClr val="06519E"/>
              </a:solidFill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76883" y="1801076"/>
          <a:ext cx="8392696" cy="4555275"/>
        </p:xfrm>
        <a:graphic>
          <a:graphicData uri="http://schemas.openxmlformats.org/drawingml/2006/table">
            <a:tbl>
              <a:tblPr firstRow="1" firstCol="1" bandRow="1"/>
              <a:tblGrid>
                <a:gridCol w="8392696">
                  <a:extLst>
                    <a:ext uri="{9D8B030D-6E8A-4147-A177-3AD203B41FA5}">
                      <a16:colId xmlns:a16="http://schemas.microsoft.com/office/drawing/2014/main" val="3836445960"/>
                    </a:ext>
                  </a:extLst>
                </a:gridCol>
              </a:tblGrid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fr-FR" sz="2300" kern="120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pragmatiques qui permettent de contextualiser et de passer à l’action</a:t>
                      </a: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50005"/>
                  </a:ext>
                </a:extLst>
              </a:tr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300" kern="120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numériques pour diversifier les pratiques</a:t>
                      </a:r>
                      <a:r>
                        <a:rPr lang="fr-FR" sz="2300" kern="1200" baseline="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pédagogiques</a:t>
                      </a:r>
                      <a:endParaRPr lang="fr-F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33437"/>
                  </a:ext>
                </a:extLst>
              </a:tr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300" kern="120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faciles</a:t>
                      </a:r>
                      <a:r>
                        <a:rPr lang="fr-FR" sz="2300" kern="1200" baseline="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 intégrer (avant, pendant ou après la formation)</a:t>
                      </a:r>
                      <a:endParaRPr lang="fr-F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058809"/>
                  </a:ext>
                </a:extLst>
              </a:tr>
              <a:tr h="9110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300" kern="120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claires, fiables et ergonomiques</a:t>
                      </a:r>
                      <a:endParaRPr lang="fr-F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503465"/>
                  </a:ext>
                </a:extLst>
              </a:tr>
              <a:tr h="91105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fr-FR" sz="2300" kern="120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ressources qui portent prioritairement sur des thématiques</a:t>
                      </a:r>
                      <a:r>
                        <a:rPr lang="fr-FR" sz="2300" kern="1200" baseline="0" dirty="0" smtClean="0">
                          <a:solidFill>
                            <a:srgbClr val="767171"/>
                          </a:solidFill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techniques</a:t>
                      </a:r>
                      <a:endParaRPr lang="fr-FR" sz="2300" kern="1200" dirty="0">
                        <a:solidFill>
                          <a:srgbClr val="76717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02373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8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1019595" y="1657144"/>
            <a:ext cx="778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6519E"/>
                </a:solidFill>
                <a:latin typeface="Tw Cen MT Condensed" panose="020B0606020104020203" pitchFamily="34" charset="0"/>
              </a:rPr>
              <a:t>A l’initiative de l’enquête : les partenaires du dispositif FEE Bat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577755" y="1746772"/>
            <a:ext cx="287978" cy="227388"/>
            <a:chOff x="756459" y="2578330"/>
            <a:chExt cx="446115" cy="272033"/>
          </a:xfrm>
          <a:solidFill>
            <a:srgbClr val="D0E13B"/>
          </a:solidFill>
        </p:grpSpPr>
        <p:sp>
          <p:nvSpPr>
            <p:cNvPr id="30" name="Chevron 29"/>
            <p:cNvSpPr/>
            <p:nvPr/>
          </p:nvSpPr>
          <p:spPr>
            <a:xfrm>
              <a:off x="756459" y="2585259"/>
              <a:ext cx="241069" cy="265104"/>
            </a:xfrm>
            <a:prstGeom prst="chevron">
              <a:avLst/>
            </a:prstGeom>
            <a:grpFill/>
            <a:ln>
              <a:solidFill>
                <a:srgbClr val="D0E1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980902" y="2578330"/>
              <a:ext cx="221672" cy="272032"/>
            </a:xfrm>
            <a:prstGeom prst="chevron">
              <a:avLst/>
            </a:prstGeom>
            <a:grpFill/>
            <a:ln>
              <a:solidFill>
                <a:srgbClr val="D0E1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655563" y="227286"/>
            <a:ext cx="39004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Objet de l’enquête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19595" y="2519210"/>
            <a:ext cx="6106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6519E"/>
                </a:solidFill>
                <a:latin typeface="Tw Cen MT Condensed" panose="020B0606020104020203" pitchFamily="34" charset="0"/>
              </a:rPr>
              <a:t>Intentions exprimées </a:t>
            </a:r>
            <a:endParaRPr lang="fr-FR" sz="2600" b="1" dirty="0">
              <a:solidFill>
                <a:srgbClr val="06519E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77755" y="2672249"/>
            <a:ext cx="287978" cy="227388"/>
            <a:chOff x="756459" y="2578330"/>
            <a:chExt cx="446115" cy="272033"/>
          </a:xfrm>
          <a:solidFill>
            <a:srgbClr val="D0E13B"/>
          </a:solidFill>
        </p:grpSpPr>
        <p:sp>
          <p:nvSpPr>
            <p:cNvPr id="40" name="Chevron 39"/>
            <p:cNvSpPr/>
            <p:nvPr/>
          </p:nvSpPr>
          <p:spPr>
            <a:xfrm>
              <a:off x="756459" y="2585259"/>
              <a:ext cx="241069" cy="265104"/>
            </a:xfrm>
            <a:prstGeom prst="chevron">
              <a:avLst/>
            </a:prstGeom>
            <a:grpFill/>
            <a:ln>
              <a:solidFill>
                <a:srgbClr val="D0E1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>
              <a:off x="980902" y="2578330"/>
              <a:ext cx="221672" cy="272032"/>
            </a:xfrm>
            <a:prstGeom prst="chevron">
              <a:avLst/>
            </a:prstGeom>
            <a:grpFill/>
            <a:ln>
              <a:solidFill>
                <a:srgbClr val="D0E1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917456" y="3082676"/>
            <a:ext cx="7933208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900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Mettre à la disposition des organismes de formation et des enseignants un ensemble de ressources pédagogiques existantes et libres de droit sur la thématique de la rénovation énergétique des bâtiments.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008741" y="4500081"/>
            <a:ext cx="55023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6519E"/>
                </a:solidFill>
                <a:latin typeface="Tw Cen MT Condensed" panose="020B0606020104020203" pitchFamily="34" charset="0"/>
              </a:rPr>
              <a:t>Objectif de l’enquête de besoins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566901" y="4653120"/>
            <a:ext cx="287978" cy="227388"/>
            <a:chOff x="756459" y="2578330"/>
            <a:chExt cx="446115" cy="272033"/>
          </a:xfrm>
          <a:solidFill>
            <a:srgbClr val="D0E13B"/>
          </a:solidFill>
        </p:grpSpPr>
        <p:sp>
          <p:nvSpPr>
            <p:cNvPr id="45" name="Chevron 44"/>
            <p:cNvSpPr/>
            <p:nvPr/>
          </p:nvSpPr>
          <p:spPr>
            <a:xfrm>
              <a:off x="756459" y="2585259"/>
              <a:ext cx="241069" cy="265104"/>
            </a:xfrm>
            <a:prstGeom prst="chevron">
              <a:avLst/>
            </a:prstGeom>
            <a:grpFill/>
            <a:ln>
              <a:solidFill>
                <a:srgbClr val="D0E1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980902" y="2578330"/>
              <a:ext cx="221672" cy="272032"/>
            </a:xfrm>
            <a:prstGeom prst="chevron">
              <a:avLst/>
            </a:prstGeom>
            <a:grpFill/>
            <a:ln>
              <a:solidFill>
                <a:srgbClr val="D0E1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1008741" y="5072676"/>
            <a:ext cx="7933208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900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Interroger les organismes de formation référencés FEE Bat, les partenaires du réseau </a:t>
            </a:r>
            <a:r>
              <a:rPr lang="fr-FR" sz="1900" spc="-9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Format'eree</a:t>
            </a:r>
            <a:r>
              <a:rPr lang="fr-FR" sz="1900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et les enseignants, sur leurs besoins en matière de ressources pédagogiques sur cette thématique, tant sur le fond que sur la forme.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7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27472" y="4382687"/>
            <a:ext cx="208649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54618" y="168707"/>
            <a:ext cx="50898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Méthodologie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d’enquête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29040" y="1212721"/>
            <a:ext cx="432000" cy="432000"/>
          </a:xfrm>
          <a:prstGeom prst="roundRect">
            <a:avLst/>
          </a:prstGeom>
          <a:solidFill>
            <a:srgbClr val="D0E13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25867" y="1184565"/>
            <a:ext cx="55023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6519E"/>
                </a:solidFill>
                <a:latin typeface="Tw Cen MT Condensed" panose="020B0606020104020203" pitchFamily="34" charset="0"/>
              </a:rPr>
              <a:t>Enquête en ligne - Du 4 au 19 juin 2018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5754" y="1689200"/>
            <a:ext cx="856824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Questionnaire diffusé à :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x"/>
            </a:pPr>
            <a:r>
              <a:rPr lang="fr-FR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106 contacts issus des organismes de formation référencés FEE Bat.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x"/>
            </a:pPr>
            <a:r>
              <a:rPr lang="fr-FR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41 contacts issus des organismes de formation du réseau </a:t>
            </a:r>
            <a:r>
              <a:rPr lang="fr-FR" spc="-9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Format’eree</a:t>
            </a:r>
            <a:r>
              <a:rPr lang="fr-FR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x"/>
            </a:pPr>
            <a:r>
              <a:rPr lang="fr-FR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223 contacts de l’Éducation nationale sollicités pour transmettre l’enquête à des enseignants ciblés.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7453" y="3281598"/>
            <a:ext cx="818546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fr-FR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Consultation de 12 ressources pédagogiques de formats variés (photo, maquette, QCM, vidéoconférence...) qui peuvent être utilisées par le formateur et/ou proposées directement aux apprenants.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29040" y="4554108"/>
            <a:ext cx="8387747" cy="1200389"/>
            <a:chOff x="229040" y="4795436"/>
            <a:chExt cx="8387747" cy="1200389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229040" y="4834705"/>
              <a:ext cx="432000" cy="432000"/>
            </a:xfrm>
            <a:prstGeom prst="roundRect">
              <a:avLst/>
            </a:prstGeom>
            <a:solidFill>
              <a:srgbClr val="D0E13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6519E"/>
                  </a:solidFill>
                  <a:latin typeface="Tw Cen MT Condensed Extra Bold" panose="020B0803020202020204" pitchFamily="34" charset="0"/>
                </a:rPr>
                <a:t>2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82525" y="4795436"/>
              <a:ext cx="74313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06519E"/>
                  </a:solidFill>
                  <a:latin typeface="Tw Cen MT Condensed" panose="020B0606020104020203" pitchFamily="34" charset="0"/>
                </a:rPr>
                <a:t>Une visioconférence - Deux créneaux horaires, le 28 juin 2018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83579" y="5278128"/>
              <a:ext cx="7933208" cy="71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fr-FR" sz="1900" spc="-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Pour partager les résultats avec les participants à l’enquête et identifier collectivement les points-clés à retenir sur le fond et la forme.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29040" y="6013843"/>
            <a:ext cx="8852335" cy="492443"/>
            <a:chOff x="251579" y="6082752"/>
            <a:chExt cx="8852335" cy="492443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251579" y="6117098"/>
              <a:ext cx="432000" cy="432000"/>
            </a:xfrm>
            <a:prstGeom prst="roundRect">
              <a:avLst/>
            </a:prstGeom>
            <a:solidFill>
              <a:srgbClr val="D0E13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6519E"/>
                  </a:solidFill>
                  <a:latin typeface="Tw Cen MT Condensed Extra Bold" panose="020B0803020202020204" pitchFamily="34" charset="0"/>
                </a:rPr>
                <a:t>3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850545" y="6082752"/>
              <a:ext cx="82533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06519E"/>
                  </a:solidFill>
                  <a:latin typeface="Tw Cen MT Condensed" panose="020B0606020104020203" pitchFamily="34" charset="0"/>
                </a:rPr>
                <a:t>Restitution de l’enquête - Début juillet 2018</a:t>
              </a: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7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7" y="591532"/>
            <a:ext cx="4053717" cy="6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125" y="591532"/>
            <a:ext cx="4062846" cy="6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08995" y="57335"/>
            <a:ext cx="55023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6519E"/>
                </a:solidFill>
                <a:latin typeface="Tw Cen MT Condensed" panose="020B0606020104020203" pitchFamily="34" charset="0"/>
              </a:rPr>
              <a:t>Les 12 ressources pédagogiques proposées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43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644550" y="225220"/>
            <a:ext cx="5157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Questionnaire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d’enquête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093" t="6987" r="1672" b="37148"/>
          <a:stretch/>
        </p:blipFill>
        <p:spPr>
          <a:xfrm>
            <a:off x="371191" y="2259146"/>
            <a:ext cx="3757190" cy="3157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3182" r="2570"/>
          <a:stretch/>
        </p:blipFill>
        <p:spPr>
          <a:xfrm>
            <a:off x="4725908" y="3837899"/>
            <a:ext cx="3630440" cy="2820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719" r="2986"/>
          <a:stretch/>
        </p:blipFill>
        <p:spPr>
          <a:xfrm>
            <a:off x="371191" y="1491460"/>
            <a:ext cx="6062775" cy="504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2001" r="2842" b="2329"/>
          <a:stretch/>
        </p:blipFill>
        <p:spPr>
          <a:xfrm>
            <a:off x="4703275" y="1533344"/>
            <a:ext cx="3636000" cy="1988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0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r="1110"/>
          <a:stretch/>
        </p:blipFill>
        <p:spPr>
          <a:xfrm>
            <a:off x="318815" y="1164531"/>
            <a:ext cx="6122564" cy="514350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223916" y="1914720"/>
            <a:ext cx="4392000" cy="4697559"/>
            <a:chOff x="432146" y="1869453"/>
            <a:chExt cx="4464000" cy="469755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46" y="1869453"/>
              <a:ext cx="4464000" cy="4567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146" y="2458842"/>
              <a:ext cx="4464000" cy="9551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146" y="3644735"/>
              <a:ext cx="4464000" cy="4504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146" y="4326022"/>
              <a:ext cx="4464000" cy="5915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146" y="5148354"/>
              <a:ext cx="4464000" cy="6171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2146" y="5996285"/>
              <a:ext cx="4464000" cy="5707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2625" y="2261281"/>
            <a:ext cx="4140000" cy="3758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318815" y="134667"/>
            <a:ext cx="5157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Questionnaire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d’enquête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50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289"/>
          <a:stretch/>
        </p:blipFill>
        <p:spPr>
          <a:xfrm>
            <a:off x="297345" y="1169382"/>
            <a:ext cx="6139669" cy="5905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1" y="1908302"/>
            <a:ext cx="4248000" cy="446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877" y="2677847"/>
            <a:ext cx="4248000" cy="2393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7345" y="251467"/>
            <a:ext cx="5157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Questionnaire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d’enquête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3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29250" y="232359"/>
            <a:ext cx="5108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Profils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des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contributeurs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495641"/>
              </p:ext>
            </p:extLst>
          </p:nvPr>
        </p:nvGraphicFramePr>
        <p:xfrm>
          <a:off x="-1383793" y="1304901"/>
          <a:ext cx="7815038" cy="527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008071" y="3655681"/>
            <a:ext cx="399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B7CC1E"/>
                </a:solidFill>
                <a:latin typeface="Tw Cen MT Condensed Extra Bold" panose="020B0803020202020204" pitchFamily="34" charset="0"/>
              </a:rPr>
              <a:t>89,6% </a:t>
            </a:r>
            <a:r>
              <a:rPr lang="fr-FR" sz="24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des contributeurs </a:t>
            </a:r>
            <a:br>
              <a:rPr lang="fr-FR" sz="24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</a:br>
            <a:r>
              <a:rPr lang="fr-FR" sz="24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ont consulté les 12 ressources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36932" y="2471364"/>
            <a:ext cx="376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B7CC1E"/>
                </a:solidFill>
                <a:latin typeface="Tw Cen MT Condensed Extra Bold" panose="020B0803020202020204" pitchFamily="34" charset="0"/>
              </a:rPr>
              <a:t>106</a:t>
            </a:r>
            <a:r>
              <a:rPr lang="fr-FR" sz="36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réponses à l’enquête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0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02" y="1125932"/>
            <a:ext cx="6062877" cy="2639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8618" y="4330931"/>
            <a:ext cx="208649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9814" y="218267"/>
            <a:ext cx="5108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Profils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des</a:t>
            </a:r>
            <a:r>
              <a:rPr lang="fr-FR" sz="3800" dirty="0">
                <a:solidFill>
                  <a:srgbClr val="06519E"/>
                </a:solidFill>
                <a:latin typeface="Articulate Extrabold" panose="02000503050000020004" pitchFamily="2" charset="0"/>
              </a:rPr>
              <a:t> </a:t>
            </a:r>
            <a:r>
              <a:rPr lang="fr-FR" sz="42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contributeurs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88710" y="2299562"/>
            <a:ext cx="47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Répartition par domaines de formation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5207332"/>
            <a:ext cx="3004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06519E"/>
                </a:solidFill>
                <a:latin typeface="Tw Cen MT Condensed Extra Bold" panose="020B0803020202020204" pitchFamily="34" charset="0"/>
              </a:rPr>
              <a:t>Répartition par niveau en formation initiale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103" y="3934857"/>
            <a:ext cx="6067425" cy="287000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2E90-7000-4462-9F56-2EEA5E75C23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512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4758</TotalTime>
  <Words>623</Words>
  <Application>Microsoft Office PowerPoint</Application>
  <PresentationFormat>Affichage à l'écran (4:3)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Articulate Extrabold</vt:lpstr>
      <vt:lpstr>Berlin Sans FB</vt:lpstr>
      <vt:lpstr>Calibri</vt:lpstr>
      <vt:lpstr>Calibri Light</vt:lpstr>
      <vt:lpstr>Times New Roman</vt:lpstr>
      <vt:lpstr>Trebuchet MS</vt:lpstr>
      <vt:lpstr>Tw Cen MT</vt:lpstr>
      <vt:lpstr>Tw Cen MT Condensed</vt:lpstr>
      <vt:lpstr>Tw Cen MT Condensed Extra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MOREAU Mickaël</dc:creator>
  <cp:lastModifiedBy>BLAY Xavier</cp:lastModifiedBy>
  <cp:revision>438</cp:revision>
  <cp:lastPrinted>2018-10-01T07:04:07Z</cp:lastPrinted>
  <dcterms:created xsi:type="dcterms:W3CDTF">2015-04-17T15:27:41Z</dcterms:created>
  <dcterms:modified xsi:type="dcterms:W3CDTF">2018-12-05T13:53:36Z</dcterms:modified>
</cp:coreProperties>
</file>