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0" r:id="rId4"/>
    <p:sldId id="271" r:id="rId5"/>
    <p:sldId id="263" r:id="rId6"/>
    <p:sldId id="259" r:id="rId7"/>
    <p:sldId id="260" r:id="rId8"/>
    <p:sldId id="258" r:id="rId9"/>
    <p:sldId id="257" r:id="rId10"/>
    <p:sldId id="261" r:id="rId11"/>
    <p:sldId id="281" r:id="rId12"/>
    <p:sldId id="272" r:id="rId13"/>
    <p:sldId id="283" r:id="rId14"/>
    <p:sldId id="278" r:id="rId15"/>
    <p:sldId id="273" r:id="rId16"/>
    <p:sldId id="268" r:id="rId17"/>
    <p:sldId id="265" r:id="rId18"/>
    <p:sldId id="284" r:id="rId19"/>
    <p:sldId id="289" r:id="rId20"/>
    <p:sldId id="274" r:id="rId21"/>
    <p:sldId id="277" r:id="rId22"/>
    <p:sldId id="276" r:id="rId23"/>
    <p:sldId id="275" r:id="rId24"/>
    <p:sldId id="279" r:id="rId25"/>
    <p:sldId id="280" r:id="rId26"/>
    <p:sldId id="287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72048-CDE1-4DA9-A9FF-C118A7083512}" type="datetimeFigureOut">
              <a:rPr lang="fr-FR" smtClean="0"/>
              <a:pPr/>
              <a:t>02/03/2011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0BA1F-7BBB-427A-80DE-0742DC00987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hyperlink" Target="http://support.automation.siemens.com/WW/llisapi.dll?query=ID+24534065&amp;func=cslib.cssearch&amp;content=adsearch/adsearch.aspx&amp;lang=fr&amp;siteid=cseus&amp;objaction=cssearch&amp;searchinprim=0&amp;nodeid0=16502685&amp;x=0&amp;y=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PROJET Domotique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Mise à jour automatique de l’adresse IP dynamique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798195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Variante de la Mise à jour automatique de l’adresse IP dynamique</a:t>
            </a:r>
            <a:endParaRPr lang="fr-FR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76676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Liaison </a:t>
            </a:r>
            <a:r>
              <a:rPr lang="fr-FR" dirty="0" err="1" smtClean="0"/>
              <a:t>Ewon</a:t>
            </a:r>
            <a:r>
              <a:rPr lang="fr-FR" dirty="0" smtClean="0"/>
              <a:t> S7-300</a:t>
            </a:r>
            <a:br>
              <a:rPr lang="fr-FR" dirty="0" smtClean="0"/>
            </a:br>
            <a:r>
              <a:rPr lang="fr-FR" dirty="0" smtClean="0"/>
              <a:t>passerelle transparente</a:t>
            </a:r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2867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Donner l’adresse l’IP voulue à l’</a:t>
            </a:r>
            <a:r>
              <a:rPr lang="fr-FR" dirty="0" err="1" smtClean="0"/>
              <a:t>Ewon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5040560" cy="355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2636" y="2564904"/>
            <a:ext cx="3871364" cy="303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Mise à jour </a:t>
            </a:r>
            <a:r>
              <a:rPr lang="fr-FR" dirty="0" err="1" smtClean="0"/>
              <a:t>firmware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5868144" cy="374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Mise à jour </a:t>
            </a:r>
            <a:r>
              <a:rPr lang="fr-FR" dirty="0" err="1" smtClean="0"/>
              <a:t>firmware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480720" cy="470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Heure et date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2376488"/>
            <a:ext cx="76390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Communication TCP/IP</a:t>
            </a:r>
            <a:br>
              <a:rPr lang="fr-FR" dirty="0" smtClean="0"/>
            </a:br>
            <a:r>
              <a:rPr lang="fr-FR" dirty="0" smtClean="0"/>
              <a:t>(liaison internet </a:t>
            </a:r>
            <a:r>
              <a:rPr lang="fr-FR" dirty="0" err="1" smtClean="0"/>
              <a:t>ewon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941168"/>
            <a:ext cx="3257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780097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508104" y="5373216"/>
            <a:ext cx="291581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ouvrir le port 81 du firewall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Paramétrage sortie EWON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3"/>
            <a:ext cx="8964487" cy="431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Connexion API (passerelle transparente)</a:t>
            </a:r>
            <a:endParaRPr lang="fr-F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r="8217"/>
          <a:stretch>
            <a:fillRect/>
          </a:stretch>
        </p:blipFill>
        <p:spPr bwMode="auto">
          <a:xfrm>
            <a:off x="0" y="1412776"/>
            <a:ext cx="4464496" cy="378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013176"/>
            <a:ext cx="5263530" cy="16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0758" y="1556792"/>
            <a:ext cx="4403242" cy="343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491880" y="1124744"/>
            <a:ext cx="291581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ouvrir les ports 102 du firewall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1268760"/>
            <a:ext cx="9163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écran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6578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4653136"/>
            <a:ext cx="88106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Ports à ouvrir sur le firewall pour </a:t>
            </a:r>
            <a:r>
              <a:rPr lang="fr-FR" dirty="0" err="1" smtClean="0"/>
              <a:t>WinCC</a:t>
            </a:r>
            <a:r>
              <a:rPr lang="fr-FR" dirty="0" smtClean="0"/>
              <a:t> et l’écran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48880"/>
            <a:ext cx="6456363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Activer </a:t>
            </a:r>
            <a:r>
              <a:rPr lang="fr-FR" dirty="0" err="1" smtClean="0"/>
              <a:t>sm</a:t>
            </a:r>
            <a:r>
              <a:rPr lang="fr-FR" dirty="0" smtClean="0"/>
              <a:t>@</a:t>
            </a:r>
            <a:r>
              <a:rPr lang="fr-FR" dirty="0" err="1" smtClean="0"/>
              <a:t>rt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r>
              <a:rPr lang="fr-FR" dirty="0" smtClean="0"/>
              <a:t> (</a:t>
            </a:r>
            <a:r>
              <a:rPr lang="fr-FR" dirty="0" err="1" smtClean="0"/>
              <a:t>runtime</a:t>
            </a:r>
            <a:r>
              <a:rPr lang="fr-FR" dirty="0" smtClean="0"/>
              <a:t> serveur)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477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607317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Sm</a:t>
            </a:r>
            <a:r>
              <a:rPr lang="fr-FR" sz="1600" dirty="0" smtClean="0"/>
              <a:t>@</a:t>
            </a:r>
            <a:r>
              <a:rPr lang="fr-FR" sz="1600" dirty="0" err="1" smtClean="0"/>
              <a:t>rtServer</a:t>
            </a:r>
            <a:r>
              <a:rPr lang="fr-FR" sz="1600" dirty="0" smtClean="0"/>
              <a:t> transmet les pages écran sur internet</a:t>
            </a:r>
          </a:p>
          <a:p>
            <a:r>
              <a:rPr lang="fr-FR" sz="1600" dirty="0" err="1" smtClean="0"/>
              <a:t>Sm</a:t>
            </a:r>
            <a:r>
              <a:rPr lang="fr-FR" sz="1600" dirty="0" smtClean="0"/>
              <a:t>@</a:t>
            </a:r>
            <a:r>
              <a:rPr lang="fr-FR" sz="1600" dirty="0" err="1" smtClean="0"/>
              <a:t>rtClient</a:t>
            </a:r>
            <a:r>
              <a:rPr lang="fr-FR" sz="1600" dirty="0" smtClean="0"/>
              <a:t> transmet les commandes internet vers l’écran à condition de configurer la désignation des touches en tant que boutons</a:t>
            </a:r>
          </a:p>
          <a:p>
            <a:endParaRPr lang="fr-FR" sz="1600" dirty="0" smtClean="0"/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Runtime</a:t>
            </a:r>
            <a:r>
              <a:rPr lang="fr-FR" dirty="0" smtClean="0"/>
              <a:t> serveur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80010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17032"/>
            <a:ext cx="32194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348880"/>
            <a:ext cx="22193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076056" y="1556792"/>
            <a:ext cx="291581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ouvrir les ports 5800 et 5900 du firewall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653136"/>
            <a:ext cx="39338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Réglage panel pour </a:t>
            </a:r>
            <a:r>
              <a:rPr lang="fr-FR" dirty="0" smtClean="0">
                <a:hlinkClick r:id="rId2"/>
              </a:rPr>
              <a:t>transfert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863078" y="1268760"/>
          <a:ext cx="8280922" cy="3600400"/>
        </p:xfrm>
        <a:graphic>
          <a:graphicData uri="http://schemas.openxmlformats.org/drawingml/2006/table">
            <a:tbl>
              <a:tblPr/>
              <a:tblGrid>
                <a:gridCol w="4140461"/>
                <a:gridCol w="4140461"/>
              </a:tblGrid>
              <a:tr h="3600400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marL="49561" marR="49561" marT="24780" marB="2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1" dirty="0" smtClean="0"/>
                    </a:p>
                    <a:p>
                      <a:endParaRPr lang="fr-FR" sz="1200" b="1" dirty="0" smtClean="0"/>
                    </a:p>
                    <a:p>
                      <a:r>
                        <a:rPr lang="fr-FR" sz="1200" b="1" dirty="0" smtClean="0"/>
                        <a:t>Paramétrage </a:t>
                      </a:r>
                      <a:r>
                        <a:rPr lang="fr-FR" sz="1200" b="1" dirty="0"/>
                        <a:t>dans le "Control Panel"</a:t>
                      </a:r>
                      <a:br>
                        <a:rPr lang="fr-FR" sz="1200" b="1" dirty="0"/>
                      </a:br>
                      <a:r>
                        <a:rPr lang="fr-FR" sz="1200" dirty="0"/>
                        <a:t>Ouvrir, dans le "Control Panel", l'icône  </a:t>
                      </a:r>
                      <a:r>
                        <a:rPr lang="fr-FR" sz="1200" b="1" dirty="0"/>
                        <a:t>Transfer</a:t>
                      </a:r>
                      <a:r>
                        <a:rPr lang="fr-FR" sz="1200" dirty="0"/>
                        <a:t>. </a:t>
                      </a:r>
                    </a:p>
                    <a:p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  <a:p>
                      <a:endParaRPr lang="fr-FR" sz="1200" dirty="0" smtClean="0"/>
                    </a:p>
                    <a:p>
                      <a:endParaRPr lang="fr-FR" sz="1200" dirty="0" smtClean="0"/>
                    </a:p>
                    <a:p>
                      <a:endParaRPr lang="fr-FR" sz="1200" dirty="0" smtClean="0"/>
                    </a:p>
                    <a:p>
                      <a:r>
                        <a:rPr lang="fr-FR" sz="1200" dirty="0" smtClean="0"/>
                        <a:t>Le </a:t>
                      </a:r>
                      <a:r>
                        <a:rPr lang="fr-FR" sz="1200" dirty="0"/>
                        <a:t>transfert par Ethernet devra être activé sous "Channel 2". Pour cela il faut mettre le Channel 2 sur "Ethernet". Et cocher ensuite pour le </a:t>
                      </a:r>
                      <a:r>
                        <a:rPr lang="fr-FR" sz="1200" b="1" dirty="0"/>
                        <a:t>Channel 2</a:t>
                      </a:r>
                      <a:r>
                        <a:rPr lang="fr-FR" sz="1200" dirty="0"/>
                        <a:t> la case "</a:t>
                      </a:r>
                      <a:r>
                        <a:rPr lang="fr-FR" sz="1200" b="1" dirty="0" err="1"/>
                        <a:t>Enable</a:t>
                      </a:r>
                      <a:r>
                        <a:rPr lang="fr-FR" sz="1200" b="1" dirty="0"/>
                        <a:t> Channel</a:t>
                      </a:r>
                      <a:r>
                        <a:rPr lang="fr-FR" sz="1200" dirty="0"/>
                        <a:t>" et éventuellement "</a:t>
                      </a:r>
                      <a:r>
                        <a:rPr lang="fr-FR" sz="1200" b="1" dirty="0" err="1"/>
                        <a:t>Remote</a:t>
                      </a:r>
                      <a:r>
                        <a:rPr lang="fr-FR" sz="1200" b="1" dirty="0"/>
                        <a:t> Control</a:t>
                      </a:r>
                      <a:r>
                        <a:rPr lang="fr-FR" sz="1200" dirty="0"/>
                        <a:t>". </a:t>
                      </a:r>
                    </a:p>
                    <a:p>
                      <a:endParaRPr lang="fr-FR" sz="1200" dirty="0"/>
                    </a:p>
                    <a:p>
                      <a:r>
                        <a:rPr lang="fr-FR" sz="1200" b="1" dirty="0"/>
                        <a:t>Note:</a:t>
                      </a:r>
                      <a:br>
                        <a:rPr lang="fr-FR" sz="1200" b="1" dirty="0"/>
                      </a:br>
                      <a:r>
                        <a:rPr lang="fr-FR" sz="1200" dirty="0"/>
                        <a:t>L'option "</a:t>
                      </a:r>
                      <a:r>
                        <a:rPr lang="fr-FR" sz="1200" dirty="0" err="1"/>
                        <a:t>Remote</a:t>
                      </a:r>
                      <a:r>
                        <a:rPr lang="fr-FR" sz="1200" dirty="0"/>
                        <a:t> Control" rend possible, lors d'une demande de transfert à partir de l'environnement de développement de </a:t>
                      </a:r>
                      <a:r>
                        <a:rPr lang="fr-FR" sz="1200" dirty="0" err="1"/>
                        <a:t>WinCC</a:t>
                      </a:r>
                      <a:r>
                        <a:rPr lang="fr-FR" sz="1200" dirty="0"/>
                        <a:t> flexible, la fermeture automatique du </a:t>
                      </a:r>
                      <a:r>
                        <a:rPr lang="fr-FR" sz="1200" dirty="0" err="1"/>
                        <a:t>Runtime</a:t>
                      </a:r>
                      <a:r>
                        <a:rPr lang="fr-FR" sz="1200" dirty="0"/>
                        <a:t> du pupitre. Le pupitre se met alors automatiquement en mode transfert.</a:t>
                      </a:r>
                    </a:p>
                  </a:txBody>
                  <a:tcPr marL="49561" marR="49561" marT="24780" marB="247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E"/>
                    </a:solidFill>
                  </a:tcPr>
                </a:tc>
              </a:tr>
            </a:tbl>
          </a:graphicData>
        </a:graphic>
      </p:graphicFrame>
      <p:pic>
        <p:nvPicPr>
          <p:cNvPr id="1025" name="Picture 1" descr="http://support.automation.siemens.com/WW/llisapi.dll/csfetch/23800567/WinCC_flexible_Ethernet_Transfer_01_e_T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44824"/>
            <a:ext cx="2833562" cy="1090921"/>
          </a:xfrm>
          <a:prstGeom prst="rect">
            <a:avLst/>
          </a:prstGeom>
          <a:noFill/>
        </p:spPr>
      </p:pic>
      <p:pic>
        <p:nvPicPr>
          <p:cNvPr id="1026" name="Picture 2" descr="http://support.automation.siemens.com/livelinksupport/vorlagen/grafik/icon_zoom_sw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50" cy="114300"/>
          </a:xfrm>
          <a:prstGeom prst="rect">
            <a:avLst/>
          </a:prstGeom>
          <a:noFill/>
        </p:spPr>
      </p:pic>
      <p:pic>
        <p:nvPicPr>
          <p:cNvPr id="1027" name="Picture 3" descr="http://support.automation.siemens.com/WW/llisapi.dll/csfetch/23800567/WinCC_flexible_Ethernet_Transfer_02_e_Th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996952"/>
            <a:ext cx="2251579" cy="1677426"/>
          </a:xfrm>
          <a:prstGeom prst="rect">
            <a:avLst/>
          </a:prstGeom>
          <a:noFill/>
        </p:spPr>
      </p:pic>
      <p:pic>
        <p:nvPicPr>
          <p:cNvPr id="1028" name="Picture 4" descr="http://support.automation.siemens.com/livelinksupport/vorlagen/grafik/icon_zoom_sw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50" cy="11430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676775"/>
            <a:ext cx="71056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491880" y="5085184"/>
            <a:ext cx="5292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Avec l'indication du nom d'appareil du pupitre Windows CE, un serveur DNS est nécessaire, car Windows CE ne supporte pas directement la résolution de nom.</a:t>
            </a:r>
          </a:p>
          <a:p>
            <a:r>
              <a:rPr lang="fr-FR" sz="1400" dirty="0" smtClean="0">
                <a:solidFill>
                  <a:srgbClr val="FF0000"/>
                </a:solidFill>
              </a:rPr>
              <a:t>Adresse du serveur DNS :  </a:t>
            </a:r>
            <a:r>
              <a:rPr lang="fr-FR" sz="1400" b="1" dirty="0" smtClean="0">
                <a:solidFill>
                  <a:srgbClr val="FF0000"/>
                </a:solidFill>
              </a:rPr>
              <a:t>194.206.126.213</a:t>
            </a:r>
            <a:r>
              <a:rPr lang="fr-FR" sz="1400" dirty="0" smtClean="0">
                <a:solidFill>
                  <a:srgbClr val="FF0000"/>
                </a:solidFill>
              </a:rPr>
              <a:t>    (</a:t>
            </a:r>
            <a:r>
              <a:rPr lang="fr-FR" sz="1400" dirty="0" err="1" smtClean="0">
                <a:solidFill>
                  <a:srgbClr val="FF0000"/>
                </a:solidFill>
              </a:rPr>
              <a:t>Nordnet</a:t>
            </a:r>
            <a:r>
              <a:rPr lang="fr-FR" sz="1400" dirty="0" smtClean="0">
                <a:solidFill>
                  <a:srgbClr val="FF0000"/>
                </a:solidFill>
              </a:rPr>
              <a:t>)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Transférer le projet sur le panel</a:t>
            </a:r>
            <a:endParaRPr lang="fr-FR" dirty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54864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12160" y="1772816"/>
            <a:ext cx="291581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ouvrir les ports 2308 du firewall</a:t>
            </a:r>
            <a:endParaRPr lang="fr-FR" dirty="0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140968"/>
            <a:ext cx="5663380" cy="23042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Liaison entre Ecran et API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38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glossaire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1400" dirty="0" smtClean="0"/>
              <a:t>DHCP </a:t>
            </a:r>
          </a:p>
          <a:p>
            <a:pPr lvl="2"/>
            <a:r>
              <a:rPr lang="fr-FR" sz="1100" dirty="0" smtClean="0"/>
              <a:t>Distribue automatiquement les adresses IP du réseau local. Les adresses sont donc dynamique et change à chaque connexion des machines locales</a:t>
            </a:r>
          </a:p>
          <a:p>
            <a:r>
              <a:rPr lang="fr-FR" sz="1400" dirty="0" smtClean="0"/>
              <a:t>Modem</a:t>
            </a:r>
          </a:p>
          <a:p>
            <a:pPr lvl="2"/>
            <a:r>
              <a:rPr lang="fr-FR" sz="1100" dirty="0" smtClean="0"/>
              <a:t>Permet la création d’un lien avec internet (global)</a:t>
            </a:r>
          </a:p>
          <a:p>
            <a:r>
              <a:rPr lang="fr-FR" sz="1400" dirty="0" smtClean="0"/>
              <a:t>Routeur</a:t>
            </a:r>
          </a:p>
          <a:p>
            <a:pPr lvl="2"/>
            <a:r>
              <a:rPr lang="fr-FR" sz="1100" dirty="0" smtClean="0"/>
              <a:t>Permet la création du réseau privé local</a:t>
            </a:r>
          </a:p>
          <a:p>
            <a:r>
              <a:rPr lang="fr-FR" sz="1400" dirty="0" smtClean="0"/>
              <a:t>FAI</a:t>
            </a:r>
          </a:p>
          <a:p>
            <a:pPr lvl="2"/>
            <a:r>
              <a:rPr lang="fr-FR" sz="1100" dirty="0" smtClean="0"/>
              <a:t>Fournisseur d’accès à internet. Ici il s’agit de </a:t>
            </a:r>
            <a:r>
              <a:rPr lang="fr-FR" sz="1100" dirty="0" err="1" smtClean="0"/>
              <a:t>Nordnet</a:t>
            </a:r>
            <a:endParaRPr lang="fr-FR" sz="1100" dirty="0" smtClean="0"/>
          </a:p>
          <a:p>
            <a:r>
              <a:rPr lang="fr-FR" sz="1400" dirty="0" smtClean="0"/>
              <a:t>TCP</a:t>
            </a:r>
          </a:p>
          <a:p>
            <a:pPr lvl="2"/>
            <a:r>
              <a:rPr lang="fr-FR" sz="1100" dirty="0" smtClean="0"/>
              <a:t>Protocole de transmission de données avec contrôle d’erreur (lent et fiable)</a:t>
            </a:r>
          </a:p>
          <a:p>
            <a:r>
              <a:rPr lang="fr-FR" sz="1400" dirty="0" smtClean="0"/>
              <a:t>UDP</a:t>
            </a:r>
          </a:p>
          <a:p>
            <a:pPr lvl="2"/>
            <a:r>
              <a:rPr lang="fr-FR" sz="1100" dirty="0" smtClean="0"/>
              <a:t>Protocole de transmission de données unidirectionnel. Pas de détail de l’</a:t>
            </a:r>
            <a:r>
              <a:rPr lang="fr-FR" sz="1100" dirty="0" err="1" smtClean="0"/>
              <a:t>émeteur</a:t>
            </a:r>
            <a:r>
              <a:rPr lang="fr-FR" sz="1100" dirty="0" smtClean="0"/>
              <a:t> à part l’IP, pas d’accusé réception (rapide mais peu fiable)</a:t>
            </a:r>
          </a:p>
          <a:p>
            <a:r>
              <a:rPr lang="fr-FR" sz="1400" dirty="0" smtClean="0"/>
              <a:t>Port 8080</a:t>
            </a:r>
          </a:p>
          <a:p>
            <a:pPr lvl="2"/>
            <a:r>
              <a:rPr lang="fr-FR" sz="1100" dirty="0" smtClean="0"/>
              <a:t>Passage autorisé au travers du modem routeur</a:t>
            </a:r>
            <a:endParaRPr lang="fr-FR" sz="1100" dirty="0"/>
          </a:p>
          <a:p>
            <a:r>
              <a:rPr lang="fr-FR" sz="1400" dirty="0" smtClean="0"/>
              <a:t>NAT</a:t>
            </a:r>
          </a:p>
          <a:p>
            <a:pPr lvl="2"/>
            <a:r>
              <a:rPr lang="fr-FR" sz="1100" dirty="0" smtClean="0"/>
              <a:t>permet de rediriger une demande IP du modem routeur  connecté à Internet vers un ordinateur du réseau local privé. De ce fait l’ordinateur devient « visible de l’extérieur</a:t>
            </a:r>
          </a:p>
          <a:p>
            <a:r>
              <a:rPr lang="fr-FR" sz="1400" dirty="0" smtClean="0"/>
              <a:t>PAT</a:t>
            </a:r>
          </a:p>
          <a:p>
            <a:pPr lvl="2"/>
            <a:r>
              <a:rPr lang="fr-FR" sz="1100" dirty="0" smtClean="0"/>
              <a:t>donne un accès à Internet à des machines possédant des adresses privées. La caméra doit actualiser son adresse </a:t>
            </a:r>
            <a:r>
              <a:rPr lang="fr-FR" sz="1100" dirty="0" err="1" smtClean="0"/>
              <a:t>dyndns</a:t>
            </a:r>
            <a:r>
              <a:rPr lang="fr-FR" sz="1100" dirty="0" smtClean="0"/>
              <a:t>. Ne permet pas d’être joignable. </a:t>
            </a:r>
          </a:p>
          <a:p>
            <a:pPr lvl="2"/>
            <a:endParaRPr lang="fr-FR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Réseau courant porteur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2202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Identification de l’adresse IP</a:t>
            </a:r>
            <a:endParaRPr lang="fr-F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750719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Lien entre nom de domaine et IP du routeur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6877047" cy="528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Lien entre nom de domaine et IP du routeur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7036914" cy="507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Créer des adresses fixe sur le réseau local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33903"/>
          <a:stretch>
            <a:fillRect/>
          </a:stretch>
        </p:blipFill>
        <p:spPr bwMode="auto">
          <a:xfrm>
            <a:off x="1043608" y="1700808"/>
            <a:ext cx="66675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653136"/>
            <a:ext cx="40100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Règle NAT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612602" cy="43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349</Words>
  <Application>Microsoft Office PowerPoint</Application>
  <PresentationFormat>Affichage à l'écran (4:3)</PresentationFormat>
  <Paragraphs>62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PROJET Domotique</vt:lpstr>
      <vt:lpstr>Principe</vt:lpstr>
      <vt:lpstr>glossaire</vt:lpstr>
      <vt:lpstr>Réseau courant porteur</vt:lpstr>
      <vt:lpstr>Identification de l’adresse IP</vt:lpstr>
      <vt:lpstr>Lien entre nom de domaine et IP du routeur</vt:lpstr>
      <vt:lpstr>Lien entre nom de domaine et IP du routeur</vt:lpstr>
      <vt:lpstr>Créer des adresses fixe sur le réseau local</vt:lpstr>
      <vt:lpstr>Règle NAT</vt:lpstr>
      <vt:lpstr>Mise à jour automatique de l’adresse IP dynamique</vt:lpstr>
      <vt:lpstr>Variante de la Mise à jour automatique de l’adresse IP dynamique</vt:lpstr>
      <vt:lpstr>Liaison Ewon S7-300 passerelle transparente</vt:lpstr>
      <vt:lpstr>Donner l’adresse l’IP voulue à l’Ewon</vt:lpstr>
      <vt:lpstr>Mise à jour firmware</vt:lpstr>
      <vt:lpstr>Mise à jour firmware</vt:lpstr>
      <vt:lpstr>Heure et date</vt:lpstr>
      <vt:lpstr>Communication TCP/IP (liaison internet ewon)</vt:lpstr>
      <vt:lpstr>Paramétrage sortie EWON</vt:lpstr>
      <vt:lpstr>Connexion API (passerelle transparente)</vt:lpstr>
      <vt:lpstr>écran</vt:lpstr>
      <vt:lpstr>Ports à ouvrir sur le firewall pour WinCC et l’écran</vt:lpstr>
      <vt:lpstr>Activer sm@rt access (runtime serveur)</vt:lpstr>
      <vt:lpstr>Runtime serveur</vt:lpstr>
      <vt:lpstr>Réglage panel pour transfert</vt:lpstr>
      <vt:lpstr>Transférer le projet sur le panel</vt:lpstr>
      <vt:lpstr>Liaison entre Ecran et API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papa</dc:creator>
  <cp:lastModifiedBy>JD</cp:lastModifiedBy>
  <cp:revision>137</cp:revision>
  <dcterms:created xsi:type="dcterms:W3CDTF">2010-12-10T15:21:41Z</dcterms:created>
  <dcterms:modified xsi:type="dcterms:W3CDTF">2011-03-02T17:24:06Z</dcterms:modified>
</cp:coreProperties>
</file>