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118" autoAdjust="0"/>
  </p:normalViewPr>
  <p:slideViewPr>
    <p:cSldViewPr snapToGrid="0">
      <p:cViewPr varScale="1">
        <p:scale>
          <a:sx n="81" d="100"/>
          <a:sy n="81" d="100"/>
        </p:scale>
        <p:origin x="-15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8FDBB-B2EA-42E3-AE3E-AA49CE3D9034}" type="datetimeFigureOut">
              <a:rPr lang="fr-FR" smtClean="0"/>
              <a:pPr/>
              <a:t>24/04/2011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C7633-2102-484C-90BB-461F07AD87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DDF8-F77A-4779-B426-EDC62F446903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C7CB-932E-42A0-9C34-BB8FD54DC66C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D4D4-3226-43F2-AAE3-EAEAF759C4F4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C367-5BE0-4D88-B6DC-6A1BD6E133AE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BA512-F618-4717-8095-D2E49AB339B3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71EF3-D560-494B-922D-6E73EE0C2980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FE8F-0861-45AF-99FF-B9F97FCC4FD7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E2C9-245B-4603-A018-4DE9AAD9C40D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7AFF-DCCC-4658-9BFF-42DE0F7D4AE4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4252-B81C-4A0A-845B-8CBC56B984E4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6C61-E803-4D11-9D0C-5E164B938D4C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3AF26CB-6B6B-413E-B52B-295DB92509CE}" type="datetime1">
              <a:rPr lang="fr-FR" smtClean="0"/>
              <a:pPr/>
              <a:t>24/04/2011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21E8307-F1CB-4DFA-B424-3B24CDE560C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9140000">
            <a:off x="561068" y="1432271"/>
            <a:ext cx="4983155" cy="1649885"/>
          </a:xfrm>
        </p:spPr>
        <p:txBody>
          <a:bodyPr/>
          <a:lstStyle/>
          <a:p>
            <a:r>
              <a:rPr lang="fr-FR" dirty="0" smtClean="0"/>
              <a:t>Qualité de l’Air et Efficacité Energétique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rot="19140000">
            <a:off x="1335445" y="2435413"/>
            <a:ext cx="6511131" cy="849549"/>
          </a:xfrm>
        </p:spPr>
        <p:txBody>
          <a:bodyPr>
            <a:noAutofit/>
          </a:bodyPr>
          <a:lstStyle/>
          <a:p>
            <a:r>
              <a:rPr lang="fr-FR" sz="2000" b="1" dirty="0" smtClean="0"/>
              <a:t>Thermique de Base</a:t>
            </a:r>
          </a:p>
          <a:p>
            <a:r>
              <a:rPr lang="fr-FR" sz="2000" cap="small" dirty="0" smtClean="0"/>
              <a:t>Lié </a:t>
            </a:r>
            <a:r>
              <a:rPr lang="fr-FR" sz="2000" cap="small" dirty="0"/>
              <a:t>au système de Ventilation DF</a:t>
            </a:r>
            <a:endParaRPr lang="fr-FR" sz="20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5339" r="898" b="78251"/>
          <a:stretch/>
        </p:blipFill>
        <p:spPr bwMode="auto">
          <a:xfrm>
            <a:off x="0" y="-27384"/>
            <a:ext cx="9144000" cy="9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220072" y="414908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EE3.1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8409" y="486916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Qualité de </a:t>
            </a:r>
            <a:r>
              <a:rPr lang="fr-FR" sz="2400" b="1" dirty="0" smtClean="0"/>
              <a:t>l’air</a:t>
            </a:r>
          </a:p>
          <a:p>
            <a:pPr algn="ctr"/>
            <a:r>
              <a:rPr lang="fr-FR" sz="2400" b="1" dirty="0" smtClean="0"/>
              <a:t>Transferts </a:t>
            </a:r>
            <a:r>
              <a:rPr lang="fr-FR" sz="2400" b="1" dirty="0"/>
              <a:t>et Modulation de l’Energie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2591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67085" y="477688"/>
            <a:ext cx="3963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Notion </a:t>
            </a:r>
            <a:r>
              <a:rPr lang="fr-FR" b="1" dirty="0" smtClean="0"/>
              <a:t>de Rendement d’un </a:t>
            </a:r>
            <a:r>
              <a:rPr lang="fr-FR" b="1" dirty="0"/>
              <a:t>Echangeur </a:t>
            </a:r>
            <a:endParaRPr lang="fr-FR" b="1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35330"/>
              </p:ext>
            </p:extLst>
          </p:nvPr>
        </p:nvGraphicFramePr>
        <p:xfrm>
          <a:off x="1894512" y="1324706"/>
          <a:ext cx="4977117" cy="662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Équation" r:id="rId3" imgW="2971800" imgH="419100" progId="Equation.3">
                  <p:embed/>
                </p:oleObj>
              </mc:Choice>
              <mc:Fallback>
                <p:oleObj name="Équation" r:id="rId3" imgW="29718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4512" y="1324706"/>
                        <a:ext cx="4977117" cy="6623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848795"/>
              </p:ext>
            </p:extLst>
          </p:nvPr>
        </p:nvGraphicFramePr>
        <p:xfrm>
          <a:off x="3083170" y="2625969"/>
          <a:ext cx="3350732" cy="662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Équation" r:id="rId5" imgW="1943100" imgH="393700" progId="Equation.3">
                  <p:embed/>
                </p:oleObj>
              </mc:Choice>
              <mc:Fallback>
                <p:oleObj name="Équation" r:id="rId5" imgW="19431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3170" y="2625969"/>
                        <a:ext cx="3350732" cy="6623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095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1110" y="772380"/>
            <a:ext cx="602522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 smtClean="0"/>
              <a:t>Prévisualisation des flux d’air </a:t>
            </a:r>
            <a:endParaRPr lang="fr-FR" b="1" dirty="0">
              <a:ea typeface="ＭＳ Ｐゴシック" charset="-128"/>
            </a:endParaRPr>
          </a:p>
        </p:txBody>
      </p:sp>
      <p:pic>
        <p:nvPicPr>
          <p:cNvPr id="3" name="Image 2" descr="banniere copi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73"/>
            <a:ext cx="3275856" cy="6310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MODULE EE 3.1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5" name="Image 14" descr="Images scannées\ech-G-L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0" t="56823"/>
          <a:stretch/>
        </p:blipFill>
        <p:spPr bwMode="auto">
          <a:xfrm>
            <a:off x="6610816" y="2663984"/>
            <a:ext cx="1971040" cy="1120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67" y="1589784"/>
            <a:ext cx="5402978" cy="326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8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059931" y="180852"/>
            <a:ext cx="7146224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LES ECHANGEURS : </a:t>
            </a:r>
            <a:r>
              <a:rPr lang="fr-FR" sz="2000" b="1" dirty="0" smtClean="0"/>
              <a:t>Configurations </a:t>
            </a:r>
            <a:r>
              <a:rPr lang="fr-FR" sz="2000" b="1" dirty="0"/>
              <a:t>de base </a:t>
            </a:r>
          </a:p>
        </p:txBody>
      </p:sp>
      <p:sp>
        <p:nvSpPr>
          <p:cNvPr id="5" name="Rectangle 4"/>
          <p:cNvSpPr/>
          <p:nvPr/>
        </p:nvSpPr>
        <p:spPr>
          <a:xfrm>
            <a:off x="234462" y="971347"/>
            <a:ext cx="48650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A </a:t>
            </a:r>
            <a:r>
              <a:rPr lang="fr-FR" b="1" u="sng" dirty="0"/>
              <a:t>courants parallèles</a:t>
            </a:r>
            <a:r>
              <a:rPr lang="fr-FR" dirty="0"/>
              <a:t> (ou </a:t>
            </a:r>
            <a:r>
              <a:rPr lang="fr-FR" i="1" dirty="0"/>
              <a:t>anti-méthodique</a:t>
            </a:r>
            <a:r>
              <a:rPr lang="fr-FR" dirty="0"/>
              <a:t>) : 	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A </a:t>
            </a:r>
            <a:r>
              <a:rPr lang="fr-FR" b="1" u="sng" dirty="0"/>
              <a:t>contre-courant</a:t>
            </a:r>
            <a:r>
              <a:rPr lang="fr-FR" dirty="0"/>
              <a:t> (ou </a:t>
            </a:r>
            <a:r>
              <a:rPr lang="fr-FR" i="1" dirty="0"/>
              <a:t>méthodique</a:t>
            </a:r>
            <a:r>
              <a:rPr lang="fr-FR" dirty="0"/>
              <a:t>) : 		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A </a:t>
            </a:r>
            <a:r>
              <a:rPr lang="fr-FR" b="1" u="sng" dirty="0"/>
              <a:t>courants croisés avec ou sans brassage</a:t>
            </a:r>
            <a:r>
              <a:rPr lang="fr-FR" dirty="0"/>
              <a:t> : </a:t>
            </a:r>
          </a:p>
        </p:txBody>
      </p:sp>
      <p:sp>
        <p:nvSpPr>
          <p:cNvPr id="6" name="Rectangle 5"/>
          <p:cNvSpPr/>
          <p:nvPr/>
        </p:nvSpPr>
        <p:spPr>
          <a:xfrm>
            <a:off x="5051726" y="888574"/>
            <a:ext cx="3259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dirty="0" smtClean="0">
                <a:solidFill>
                  <a:prstClr val="black"/>
                </a:solidFill>
              </a:rPr>
              <a:t>2 </a:t>
            </a:r>
            <a:r>
              <a:rPr lang="fr-FR" dirty="0">
                <a:solidFill>
                  <a:prstClr val="black"/>
                </a:solidFill>
              </a:rPr>
              <a:t>fluides </a:t>
            </a:r>
            <a:r>
              <a:rPr lang="fr-FR" dirty="0" smtClean="0">
                <a:solidFill>
                  <a:prstClr val="black"/>
                </a:solidFill>
              </a:rPr>
              <a:t>parallèles</a:t>
            </a:r>
          </a:p>
          <a:p>
            <a:pPr lvl="0" algn="ctr"/>
            <a:r>
              <a:rPr lang="fr-FR" dirty="0" smtClean="0">
                <a:solidFill>
                  <a:prstClr val="black"/>
                </a:solidFill>
              </a:rPr>
              <a:t>s’écoulant </a:t>
            </a:r>
            <a:r>
              <a:rPr lang="fr-FR" dirty="0">
                <a:solidFill>
                  <a:prstClr val="black"/>
                </a:solidFill>
              </a:rPr>
              <a:t>dans le même sens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81693" y="1734293"/>
            <a:ext cx="3658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dirty="0" smtClean="0"/>
              <a:t>2 </a:t>
            </a:r>
            <a:r>
              <a:rPr lang="fr-FR" dirty="0"/>
              <a:t>fluides </a:t>
            </a:r>
            <a:r>
              <a:rPr lang="fr-FR" dirty="0" smtClean="0"/>
              <a:t>parallèles</a:t>
            </a:r>
          </a:p>
          <a:p>
            <a:pPr lvl="0" algn="ctr"/>
            <a:r>
              <a:rPr lang="fr-FR" dirty="0" smtClean="0"/>
              <a:t>s’écoulant </a:t>
            </a:r>
            <a:r>
              <a:rPr lang="fr-FR" dirty="0"/>
              <a:t>dans le sens contraire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855780" y="2862275"/>
            <a:ext cx="42320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dirty="0">
                <a:solidFill>
                  <a:prstClr val="black"/>
                </a:solidFill>
              </a:rPr>
              <a:t>2 fluides s’écoulant </a:t>
            </a:r>
            <a:r>
              <a:rPr lang="fr-FR" dirty="0" smtClean="0">
                <a:solidFill>
                  <a:prstClr val="black"/>
                </a:solidFill>
              </a:rPr>
              <a:t>perpendiculairement</a:t>
            </a:r>
          </a:p>
          <a:p>
            <a:pPr lvl="0" algn="ctr"/>
            <a:r>
              <a:rPr lang="fr-FR" dirty="0" smtClean="0">
                <a:solidFill>
                  <a:prstClr val="black"/>
                </a:solidFill>
              </a:rPr>
              <a:t>l’un par </a:t>
            </a:r>
            <a:r>
              <a:rPr lang="fr-FR" dirty="0">
                <a:solidFill>
                  <a:prstClr val="black"/>
                </a:solidFill>
              </a:rPr>
              <a:t>rapport à l’autre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9166" y="3964409"/>
            <a:ext cx="57677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Dans le cas du système double flux, la configuration </a:t>
            </a:r>
            <a:r>
              <a:rPr lang="fr-FR" dirty="0" smtClean="0"/>
              <a:t>sera</a:t>
            </a:r>
          </a:p>
          <a:p>
            <a:pPr algn="ctr"/>
            <a:r>
              <a:rPr lang="fr-FR" dirty="0" smtClean="0"/>
              <a:t>de type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COURANTS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CROISES</a:t>
            </a:r>
          </a:p>
          <a:p>
            <a:pPr algn="ctr"/>
            <a:r>
              <a:rPr lang="fr-FR" dirty="0" smtClean="0"/>
              <a:t>fluides </a:t>
            </a:r>
            <a:r>
              <a:rPr lang="fr-FR" dirty="0"/>
              <a:t>Non Brassés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4633042" y="1211739"/>
            <a:ext cx="57200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3950677" y="1997185"/>
            <a:ext cx="1254369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586150" y="3084195"/>
            <a:ext cx="28600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34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371600" y="350912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Evolution des </a:t>
            </a:r>
            <a:r>
              <a:rPr lang="fr-FR" sz="2000" b="1" dirty="0" smtClean="0"/>
              <a:t>Températures </a:t>
            </a:r>
            <a:r>
              <a:rPr lang="fr-FR" sz="2000" b="1" dirty="0"/>
              <a:t>– Flux de chaleur Echangé </a:t>
            </a:r>
            <a:endParaRPr lang="fr-FR" sz="2000" dirty="0"/>
          </a:p>
        </p:txBody>
      </p:sp>
      <p:pic>
        <p:nvPicPr>
          <p:cNvPr id="5" name="Image 4" descr="Images scannées\evol-temp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954" y="982175"/>
            <a:ext cx="5782091" cy="29450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77927" y="4243753"/>
            <a:ext cx="2206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/>
              <a:t>Expression générale 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603176" y="4246711"/>
            <a:ext cx="2168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ym typeface="Symbol"/>
              </a:rPr>
              <a:t> </a:t>
            </a:r>
            <a:r>
              <a:rPr lang="fr-FR" b="1" dirty="0" smtClean="0"/>
              <a:t>= </a:t>
            </a:r>
            <a:r>
              <a:rPr lang="fr-FR" b="1" dirty="0"/>
              <a:t>k x F x S x DTLM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1285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060979" y="395626"/>
            <a:ext cx="753203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cap="small" dirty="0"/>
              <a:t>Efficacité et Rendement </a:t>
            </a:r>
            <a:endParaRPr lang="fr-FR" sz="2400" dirty="0"/>
          </a:p>
        </p:txBody>
      </p:sp>
      <p:sp>
        <p:nvSpPr>
          <p:cNvPr id="9" name="Rectangle 8"/>
          <p:cNvSpPr/>
          <p:nvPr/>
        </p:nvSpPr>
        <p:spPr>
          <a:xfrm>
            <a:off x="372593" y="1298303"/>
            <a:ext cx="361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Notion d’Efficacité d’un Echangeur </a:t>
            </a:r>
            <a:endParaRPr lang="fr-FR" b="1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189655"/>
              </p:ext>
            </p:extLst>
          </p:nvPr>
        </p:nvGraphicFramePr>
        <p:xfrm>
          <a:off x="4826997" y="1108906"/>
          <a:ext cx="1060979" cy="748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Équation" r:id="rId3" imgW="622030" imgH="431613" progId="Equation.3">
                  <p:embed/>
                </p:oleObj>
              </mc:Choice>
              <mc:Fallback>
                <p:oleObj name="Équation" r:id="rId3" imgW="622030" imgH="4316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997" y="1108906"/>
                        <a:ext cx="1060979" cy="7481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895810"/>
              </p:ext>
            </p:extLst>
          </p:nvPr>
        </p:nvGraphicFramePr>
        <p:xfrm>
          <a:off x="1207477" y="2074986"/>
          <a:ext cx="2659673" cy="773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Équation" r:id="rId5" imgW="1574800" imgH="457200" progId="Equation.3">
                  <p:embed/>
                </p:oleObj>
              </mc:Choice>
              <mc:Fallback>
                <p:oleObj name="Équation" r:id="rId5" imgW="15748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7477" y="2074986"/>
                        <a:ext cx="2659673" cy="7737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585893"/>
              </p:ext>
            </p:extLst>
          </p:nvPr>
        </p:nvGraphicFramePr>
        <p:xfrm>
          <a:off x="5237306" y="2028094"/>
          <a:ext cx="2652326" cy="790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Équation" r:id="rId7" imgW="1536700" imgH="457200" progId="Equation.3">
                  <p:embed/>
                </p:oleObj>
              </mc:Choice>
              <mc:Fallback>
                <p:oleObj name="Équation" r:id="rId7" imgW="15367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7306" y="2028094"/>
                        <a:ext cx="2652326" cy="790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4397071" y="2236151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ou</a:t>
            </a:r>
            <a:endParaRPr lang="fr-FR" dirty="0"/>
          </a:p>
        </p:txBody>
      </p:sp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832312"/>
              </p:ext>
            </p:extLst>
          </p:nvPr>
        </p:nvGraphicFramePr>
        <p:xfrm>
          <a:off x="1060979" y="3142089"/>
          <a:ext cx="7263058" cy="1863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31529"/>
                <a:gridCol w="3631529"/>
              </a:tblGrid>
              <a:tr h="621221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1600" b="1" dirty="0">
                          <a:effectLst/>
                        </a:rPr>
                        <a:t>Echangeur à courants parallèles</a:t>
                      </a:r>
                      <a:endParaRPr lang="fr-FR" sz="16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1600" b="1" dirty="0">
                          <a:effectLst/>
                        </a:rPr>
                        <a:t>Echangeur à contre-courants purs</a:t>
                      </a:r>
                      <a:endParaRPr lang="fr-FR" sz="16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242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23311"/>
              </p:ext>
            </p:extLst>
          </p:nvPr>
        </p:nvGraphicFramePr>
        <p:xfrm>
          <a:off x="1887415" y="3886039"/>
          <a:ext cx="2000294" cy="1037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Équation" r:id="rId9" imgW="1524000" imgH="787400" progId="Equation.3">
                  <p:embed/>
                </p:oleObj>
              </mc:Choice>
              <mc:Fallback>
                <p:oleObj name="Équation" r:id="rId9" imgW="1524000" imgH="787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7415" y="3886039"/>
                        <a:ext cx="2000294" cy="10376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668674"/>
              </p:ext>
            </p:extLst>
          </p:nvPr>
        </p:nvGraphicFramePr>
        <p:xfrm>
          <a:off x="4982229" y="3904883"/>
          <a:ext cx="2784751" cy="1089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Équation" r:id="rId11" imgW="2146300" imgH="838200" progId="Equation.3">
                  <p:embed/>
                </p:oleObj>
              </mc:Choice>
              <mc:Fallback>
                <p:oleObj name="Équation" r:id="rId11" imgW="2146300" imgH="838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2229" y="3904883"/>
                        <a:ext cx="2784751" cy="1089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9719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22085" y="1529971"/>
            <a:ext cx="335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Dans le cas d’un échangeur Double Flux, le fabricant fourni l’Efficacité Théorique de son système.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885" y="742872"/>
            <a:ext cx="5530626" cy="397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>
            <a:off x="2215662" y="2730300"/>
            <a:ext cx="1828800" cy="120865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616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4" name="Imag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79985" y="615974"/>
            <a:ext cx="5099538" cy="38974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4" y="1635370"/>
            <a:ext cx="48299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Si </a:t>
            </a:r>
            <a:r>
              <a:rPr lang="fr-FR" dirty="0" smtClean="0"/>
              <a:t>:</a:t>
            </a:r>
          </a:p>
          <a:p>
            <a:r>
              <a:rPr lang="fr-FR" dirty="0" smtClean="0"/>
              <a:t>QAN/QAE </a:t>
            </a:r>
            <a:r>
              <a:rPr lang="fr-FR" dirty="0"/>
              <a:t>= 1, on constate que l’efficacité de l’échangeur varie en fonction du QAN.</a:t>
            </a:r>
          </a:p>
          <a:p>
            <a:endParaRPr lang="fr-FR" dirty="0" smtClean="0"/>
          </a:p>
          <a:p>
            <a:r>
              <a:rPr lang="fr-FR" dirty="0" smtClean="0"/>
              <a:t>Plus </a:t>
            </a:r>
            <a:r>
              <a:rPr lang="fr-FR" dirty="0"/>
              <a:t>QAN est faible et meilleur est l’efficacité !</a:t>
            </a:r>
          </a:p>
        </p:txBody>
      </p:sp>
    </p:spTree>
    <p:extLst>
      <p:ext uri="{BB962C8B-B14F-4D97-AF65-F5344CB8AC3E}">
        <p14:creationId xmlns:p14="http://schemas.microsoft.com/office/powerpoint/2010/main" val="1472528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762000" y="179421"/>
            <a:ext cx="7362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/>
              <a:t>Exemple de performances d’un système double </a:t>
            </a:r>
            <a:r>
              <a:rPr lang="fr-FR" dirty="0" smtClean="0"/>
              <a:t>flux</a:t>
            </a:r>
          </a:p>
          <a:p>
            <a:pPr algn="ctr"/>
            <a:r>
              <a:rPr lang="fr-FR" dirty="0" smtClean="0"/>
              <a:t>sans </a:t>
            </a:r>
            <a:r>
              <a:rPr lang="fr-FR" dirty="0"/>
              <a:t>déshumidification :</a:t>
            </a:r>
          </a:p>
          <a:p>
            <a:pPr algn="ctr"/>
            <a:r>
              <a:rPr lang="fr-FR" dirty="0" smtClean="0"/>
              <a:t>(</a:t>
            </a:r>
            <a:r>
              <a:rPr lang="fr-FR" dirty="0"/>
              <a:t>cf. fichier EXCEL : </a:t>
            </a:r>
            <a:r>
              <a:rPr lang="fr-FR" b="1" i="1" dirty="0"/>
              <a:t>EE5-Comparaison Echangeurs Efficacité-JPG</a:t>
            </a:r>
            <a:r>
              <a:rPr lang="fr-FR" dirty="0"/>
              <a:t>)</a:t>
            </a:r>
          </a:p>
        </p:txBody>
      </p:sp>
      <p:pic>
        <p:nvPicPr>
          <p:cNvPr id="5" name="Imag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14348" y="1613582"/>
            <a:ext cx="7009743" cy="4119001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5380894" y="2297722"/>
            <a:ext cx="1500552" cy="43375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>
            <a:stCxn id="6" idx="6"/>
          </p:cNvCxnSpPr>
          <p:nvPr/>
        </p:nvCxnSpPr>
        <p:spPr>
          <a:xfrm flipV="1">
            <a:off x="6881446" y="2514599"/>
            <a:ext cx="1887416" cy="1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60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MODULE EE </a:t>
            </a:r>
            <a:r>
              <a:rPr lang="fr-FR" dirty="0" smtClean="0"/>
              <a:t>3.1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E8307-F1CB-4DFA-B424-3B24CDE560C6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416015" y="284255"/>
            <a:ext cx="2781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Accédez au </a:t>
            </a:r>
            <a:r>
              <a:rPr lang="fr-FR" b="1" dirty="0"/>
              <a:t>SIMULATEUR</a:t>
            </a:r>
            <a:r>
              <a:rPr lang="fr-FR" dirty="0"/>
              <a:t> </a:t>
            </a:r>
            <a:r>
              <a:rPr lang="fr-FR" dirty="0" smtClean="0"/>
              <a:t> !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0138" y="847018"/>
            <a:ext cx="7948246" cy="400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15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254</TotalTime>
  <Words>192</Words>
  <Application>Microsoft Office PowerPoint</Application>
  <PresentationFormat>Affichage à l'écran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2" baseType="lpstr">
      <vt:lpstr>Angles</vt:lpstr>
      <vt:lpstr>Microsoft Éditeur d'équations 3.0</vt:lpstr>
      <vt:lpstr>Qualité de l’Air et Efficacité Energétique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BET.IFE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Qualité de l’Air et Efficacité Energétique</dc:title>
  <dc:creator>bet.ife</dc:creator>
  <cp:lastModifiedBy>bet.ife</cp:lastModifiedBy>
  <cp:revision>28</cp:revision>
  <dcterms:created xsi:type="dcterms:W3CDTF">2011-04-08T08:12:00Z</dcterms:created>
  <dcterms:modified xsi:type="dcterms:W3CDTF">2011-04-24T05:09:50Z</dcterms:modified>
</cp:coreProperties>
</file>