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0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118" autoAdjust="0"/>
  </p:normalViewPr>
  <p:slideViewPr>
    <p:cSldViewPr snapToGrid="0">
      <p:cViewPr varScale="1">
        <p:scale>
          <a:sx n="81" d="100"/>
          <a:sy n="81" d="100"/>
        </p:scale>
        <p:origin x="-156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8FDBB-B2EA-42E3-AE3E-AA49CE3D9034}" type="datetimeFigureOut">
              <a:rPr lang="fr-FR" smtClean="0"/>
              <a:t>09/04/2011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C7633-2102-484C-90BB-461F07AD87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40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ADDF8-F77A-4779-B426-EDC62F446903}" type="datetime1">
              <a:rPr lang="fr-FR" smtClean="0"/>
              <a:t>09/04/2011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C7CB-932E-42A0-9C34-BB8FD54DC66C}" type="datetime1">
              <a:rPr lang="fr-FR" smtClean="0"/>
              <a:t>09/04/2011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6D4D4-3226-43F2-AAE3-EAEAF759C4F4}" type="datetime1">
              <a:rPr lang="fr-FR" smtClean="0"/>
              <a:t>09/04/2011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CC367-5BE0-4D88-B6DC-6A1BD6E133AE}" type="datetime1">
              <a:rPr lang="fr-FR" smtClean="0"/>
              <a:t>09/04/2011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A512-F618-4717-8095-D2E49AB339B3}" type="datetime1">
              <a:rPr lang="fr-FR" smtClean="0"/>
              <a:t>09/04/2011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71EF3-D560-494B-922D-6E73EE0C2980}" type="datetime1">
              <a:rPr lang="fr-FR" smtClean="0"/>
              <a:t>09/04/2011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FE8F-0861-45AF-99FF-B9F97FCC4FD7}" type="datetime1">
              <a:rPr lang="fr-FR" smtClean="0"/>
              <a:t>09/04/2011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BE2C9-245B-4603-A018-4DE9AAD9C40D}" type="datetime1">
              <a:rPr lang="fr-FR" smtClean="0"/>
              <a:t>09/04/2011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7AFF-DCCC-4658-9BFF-42DE0F7D4AE4}" type="datetime1">
              <a:rPr lang="fr-FR" smtClean="0"/>
              <a:t>09/04/2011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4252-B81C-4A0A-845B-8CBC56B984E4}" type="datetime1">
              <a:rPr lang="fr-FR" smtClean="0"/>
              <a:t>09/04/2011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21E8307-F1CB-4DFA-B424-3B24CDE560C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6C61-E803-4D11-9D0C-5E164B938D4C}" type="datetime1">
              <a:rPr lang="fr-FR" smtClean="0"/>
              <a:t>09/04/2011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3AF26CB-6B6B-413E-B52B-295DB92509CE}" type="datetime1">
              <a:rPr lang="fr-FR" smtClean="0"/>
              <a:t>09/04/2011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121E8307-F1CB-4DFA-B424-3B24CDE560C6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jpeg"/><Relationship Id="rId4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2.jpeg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 rot="19140000">
            <a:off x="537317" y="1404221"/>
            <a:ext cx="4983155" cy="1649885"/>
          </a:xfrm>
        </p:spPr>
        <p:txBody>
          <a:bodyPr/>
          <a:lstStyle/>
          <a:p>
            <a:r>
              <a:rPr lang="fr-FR" dirty="0" smtClean="0"/>
              <a:t>Qualité de l’Air et Efficacité Energétique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fr-FR" sz="2000" b="1" dirty="0" smtClean="0"/>
              <a:t>LES VENTILATEURS</a:t>
            </a:r>
            <a:endParaRPr lang="fr-FR" sz="2000" b="1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5339" r="898" b="78251"/>
          <a:stretch/>
        </p:blipFill>
        <p:spPr bwMode="auto">
          <a:xfrm>
            <a:off x="0" y="-27384"/>
            <a:ext cx="9144000" cy="97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220072" y="4149080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Module EE3.1</a:t>
            </a:r>
            <a:endParaRPr lang="fr-F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48409" y="4869160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/>
              <a:t>Qualité de </a:t>
            </a:r>
            <a:r>
              <a:rPr lang="fr-FR" sz="2400" b="1" dirty="0" smtClean="0"/>
              <a:t>l’air</a:t>
            </a:r>
          </a:p>
          <a:p>
            <a:pPr algn="ctr"/>
            <a:r>
              <a:rPr lang="fr-FR" sz="2400" b="1" dirty="0" smtClean="0"/>
              <a:t>Transferts </a:t>
            </a:r>
            <a:r>
              <a:rPr lang="fr-FR" sz="2400" b="1" dirty="0"/>
              <a:t>et Modulation de l’Energie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62591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MODULE EE </a:t>
            </a:r>
            <a:r>
              <a:rPr lang="fr-FR" dirty="0" smtClean="0"/>
              <a:t>3.1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10</a:t>
            </a:fld>
            <a:endParaRPr lang="fr-FR"/>
          </a:p>
        </p:txBody>
      </p:sp>
      <p:pic>
        <p:nvPicPr>
          <p:cNvPr id="4" name="Image 3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504" y="1543432"/>
            <a:ext cx="4536504" cy="40324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9552" y="937302"/>
            <a:ext cx="3992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Ventilateur pour système Hygroréglable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368660" y="5595025"/>
            <a:ext cx="44193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i="1" dirty="0"/>
              <a:t>Suivant Avis Technique N°14/01-627 – Hygro BAHIA </a:t>
            </a:r>
            <a:r>
              <a:rPr lang="fr-FR" sz="1200" i="1" dirty="0" err="1"/>
              <a:t>Aldes</a:t>
            </a:r>
            <a:endParaRPr lang="fr-FR" sz="1200" dirty="0"/>
          </a:p>
        </p:txBody>
      </p:sp>
      <p:sp>
        <p:nvSpPr>
          <p:cNvPr id="7" name="ZoneTexte 6"/>
          <p:cNvSpPr txBox="1"/>
          <p:nvPr/>
        </p:nvSpPr>
        <p:spPr>
          <a:xfrm>
            <a:off x="5364088" y="2119496"/>
            <a:ext cx="32884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La pression du ventilateur  ne varie que très peu. La puissance consommée est alors pratiquement inchangée !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6096744" y="1183392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Variation de débit d’air de 200 à 100 m</a:t>
            </a:r>
            <a:r>
              <a:rPr lang="fr-FR" b="1" baseline="30000" dirty="0" smtClean="0"/>
              <a:t>3</a:t>
            </a:r>
            <a:r>
              <a:rPr lang="fr-FR" b="1" dirty="0" smtClean="0"/>
              <a:t>/h :</a:t>
            </a:r>
            <a:endParaRPr lang="fr-FR" b="1" dirty="0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2416870" y="1928570"/>
            <a:ext cx="0" cy="309634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1619672" y="1928570"/>
            <a:ext cx="0" cy="309634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H="1">
            <a:off x="400646" y="2695560"/>
            <a:ext cx="2016224" cy="0"/>
          </a:xfrm>
          <a:prstGeom prst="line">
            <a:avLst/>
          </a:prstGeom>
          <a:ln w="15875"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H="1">
            <a:off x="400646" y="2407528"/>
            <a:ext cx="1219026" cy="0"/>
          </a:xfrm>
          <a:prstGeom prst="line">
            <a:avLst/>
          </a:prstGeom>
          <a:ln w="15875"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4877798" y="3559656"/>
            <a:ext cx="40146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Seule une forte variation de débit pourra générer une forte variation de puissance consommée … donc d’économie d’énergie ….</a:t>
            </a:r>
          </a:p>
          <a:p>
            <a:pPr algn="just"/>
            <a:endParaRPr lang="fr-FR" dirty="0"/>
          </a:p>
          <a:p>
            <a:pPr algn="ctr"/>
            <a:r>
              <a:rPr lang="fr-FR" b="1" dirty="0" smtClean="0"/>
              <a:t>Mais il faut aussi prendre en compte le TEMPS de fonctionnement !!!</a:t>
            </a:r>
            <a:endParaRPr lang="fr-FR" b="1" dirty="0"/>
          </a:p>
        </p:txBody>
      </p:sp>
      <p:pic>
        <p:nvPicPr>
          <p:cNvPr id="16" name="Image 15" descr="banniere copie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933"/>
            <a:ext cx="3059832" cy="6871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22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MODULE EE </a:t>
            </a:r>
            <a:r>
              <a:rPr lang="fr-FR" dirty="0" smtClean="0"/>
              <a:t>3.1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11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382811" y="757103"/>
            <a:ext cx="6530266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b="1" dirty="0" smtClean="0"/>
              <a:t>Courbe caractéristique du Réseau d’air</a:t>
            </a:r>
          </a:p>
          <a:p>
            <a:pPr algn="ctr"/>
            <a:r>
              <a:rPr lang="fr-FR" b="1" dirty="0" smtClean="0"/>
              <a:t>Et</a:t>
            </a:r>
          </a:p>
          <a:p>
            <a:pPr algn="ctr"/>
            <a:r>
              <a:rPr lang="fr-FR" b="1" dirty="0" smtClean="0"/>
              <a:t>Point de fonctionnement avec le ventilateur</a:t>
            </a:r>
            <a:endParaRPr lang="fr-FR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0172938"/>
              </p:ext>
            </p:extLst>
          </p:nvPr>
        </p:nvGraphicFramePr>
        <p:xfrm>
          <a:off x="3628036" y="2375004"/>
          <a:ext cx="2039815" cy="5582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Équation" r:id="rId3" imgW="901309" imgH="241195" progId="Equation.3">
                  <p:embed/>
                </p:oleObj>
              </mc:Choice>
              <mc:Fallback>
                <p:oleObj name="Équation" r:id="rId3" imgW="901309" imgH="241195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8036" y="2375004"/>
                        <a:ext cx="2039815" cy="5582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2338753" y="1865326"/>
            <a:ext cx="44664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b="1" dirty="0">
                <a:solidFill>
                  <a:prstClr val="black"/>
                </a:solidFill>
              </a:rPr>
              <a:t>Courbe caractéristique du Réseau d’air</a:t>
            </a:r>
          </a:p>
        </p:txBody>
      </p:sp>
      <p:sp>
        <p:nvSpPr>
          <p:cNvPr id="8" name="Rectangle 7"/>
          <p:cNvSpPr/>
          <p:nvPr/>
        </p:nvSpPr>
        <p:spPr>
          <a:xfrm>
            <a:off x="726831" y="3730479"/>
            <a:ext cx="76903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2400" b="1" dirty="0" smtClean="0">
                <a:solidFill>
                  <a:prstClr val="black"/>
                </a:solidFill>
              </a:rPr>
              <a:t>Le point de fonctionnement d’une installation s’obtient en superposant la courbe du ventilateur et la courbe du réseau d’air !</a:t>
            </a:r>
            <a:endParaRPr lang="fr-FR" sz="2400" b="1" dirty="0">
              <a:solidFill>
                <a:prstClr val="black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160327" y="3027605"/>
            <a:ext cx="6975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</a:rPr>
              <a:t>Attention : En échelle Log/Log, cette équation est une droite !!</a:t>
            </a:r>
            <a:endParaRPr lang="fr-FR" sz="2000" b="1" dirty="0">
              <a:solidFill>
                <a:srgbClr val="FF0000"/>
              </a:solidFill>
            </a:endParaRPr>
          </a:p>
        </p:txBody>
      </p:sp>
      <p:pic>
        <p:nvPicPr>
          <p:cNvPr id="10" name="Image 9" descr="banniere copie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933"/>
            <a:ext cx="3059832" cy="6871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46465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MODULE EE </a:t>
            </a:r>
            <a:r>
              <a:rPr lang="fr-FR" dirty="0" smtClean="0"/>
              <a:t>3.1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12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3869476" y="147990"/>
            <a:ext cx="3974256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fr-FR" b="1" cap="small" dirty="0"/>
              <a:t>Point de Fonctionnement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1453115" y="744584"/>
            <a:ext cx="3277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Point de fonctionnement initial</a:t>
            </a:r>
          </a:p>
          <a:p>
            <a:pPr algn="ctr"/>
            <a:r>
              <a:rPr lang="fr-FR" dirty="0" smtClean="0"/>
              <a:t>4000m</a:t>
            </a:r>
            <a:r>
              <a:rPr lang="fr-FR" baseline="30000" dirty="0" smtClean="0"/>
              <a:t>3</a:t>
            </a:r>
            <a:r>
              <a:rPr lang="fr-FR" dirty="0" smtClean="0"/>
              <a:t>/h – </a:t>
            </a:r>
            <a:r>
              <a:rPr lang="fr-FR" dirty="0" smtClean="0">
                <a:sym typeface="Symbol"/>
              </a:rPr>
              <a:t></a:t>
            </a:r>
            <a:r>
              <a:rPr lang="fr-FR" dirty="0" smtClean="0"/>
              <a:t>P = 350Pa</a:t>
            </a:r>
            <a:endParaRPr lang="fr-FR" dirty="0"/>
          </a:p>
        </p:txBody>
      </p:sp>
      <p:grpSp>
        <p:nvGrpSpPr>
          <p:cNvPr id="33" name="Groupe 32"/>
          <p:cNvGrpSpPr/>
          <p:nvPr/>
        </p:nvGrpSpPr>
        <p:grpSpPr>
          <a:xfrm>
            <a:off x="307257" y="1067750"/>
            <a:ext cx="5718175" cy="5050695"/>
            <a:chOff x="1973261" y="826229"/>
            <a:chExt cx="5718175" cy="5050695"/>
          </a:xfrm>
        </p:grpSpPr>
        <p:pic>
          <p:nvPicPr>
            <p:cNvPr id="17" name="Image 16"/>
            <p:cNvPicPr/>
            <p:nvPr/>
          </p:nvPicPr>
          <p:blipFill>
            <a:blip r:embed="rId2" cstate="print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261" y="1242535"/>
              <a:ext cx="5718175" cy="463438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" name="Group 22"/>
            <p:cNvGrpSpPr>
              <a:grpSpLocks/>
            </p:cNvGrpSpPr>
            <p:nvPr/>
          </p:nvGrpSpPr>
          <p:grpSpPr bwMode="auto">
            <a:xfrm>
              <a:off x="4278947" y="2235848"/>
              <a:ext cx="1713865" cy="2155190"/>
              <a:chOff x="5156" y="4028"/>
              <a:chExt cx="2699" cy="3394"/>
            </a:xfrm>
          </p:grpSpPr>
          <p:sp>
            <p:nvSpPr>
              <p:cNvPr id="11" name="Ellipse 10"/>
              <p:cNvSpPr>
                <a:spLocks noChangeArrowheads="1"/>
              </p:cNvSpPr>
              <p:nvPr/>
            </p:nvSpPr>
            <p:spPr bwMode="auto">
              <a:xfrm>
                <a:off x="7547" y="4382"/>
                <a:ext cx="72" cy="75"/>
              </a:xfrm>
              <a:prstGeom prst="ellipse">
                <a:avLst/>
              </a:prstGeom>
              <a:solidFill>
                <a:sysClr val="windowText" lastClr="000000">
                  <a:lumMod val="100000"/>
                  <a:lumOff val="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fr-FR"/>
              </a:p>
            </p:txBody>
          </p:sp>
          <p:cxnSp>
            <p:nvCxnSpPr>
              <p:cNvPr id="13" name="Connecteur droit 12"/>
              <p:cNvCxnSpPr/>
              <p:nvPr/>
            </p:nvCxnSpPr>
            <p:spPr bwMode="auto">
              <a:xfrm flipH="1">
                <a:off x="5695" y="4028"/>
                <a:ext cx="2160" cy="311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" name="Arc 7"/>
              <p:cNvSpPr>
                <a:spLocks/>
              </p:cNvSpPr>
              <p:nvPr/>
            </p:nvSpPr>
            <p:spPr bwMode="auto">
              <a:xfrm>
                <a:off x="5639" y="6861"/>
                <a:ext cx="542" cy="561"/>
              </a:xfrm>
              <a:custGeom>
                <a:avLst/>
                <a:gdLst>
                  <a:gd name="T0" fmla="*/ 172192 w 344385"/>
                  <a:gd name="T1" fmla="*/ 0 h 356259"/>
                  <a:gd name="T2" fmla="*/ 344385 w 344385"/>
                  <a:gd name="T3" fmla="*/ 178130 h 35625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44385" h="356259" stroke="0">
                    <a:moveTo>
                      <a:pt x="172192" y="0"/>
                    </a:moveTo>
                    <a:cubicBezTo>
                      <a:pt x="267292" y="0"/>
                      <a:pt x="344385" y="79752"/>
                      <a:pt x="344385" y="178130"/>
                    </a:cubicBezTo>
                    <a:lnTo>
                      <a:pt x="172193" y="178130"/>
                    </a:lnTo>
                    <a:cubicBezTo>
                      <a:pt x="172193" y="118753"/>
                      <a:pt x="172192" y="59377"/>
                      <a:pt x="172192" y="0"/>
                    </a:cubicBezTo>
                    <a:close/>
                  </a:path>
                  <a:path w="344385" h="356259" fill="none">
                    <a:moveTo>
                      <a:pt x="172192" y="0"/>
                    </a:moveTo>
                    <a:cubicBezTo>
                      <a:pt x="267292" y="0"/>
                      <a:pt x="344385" y="79752"/>
                      <a:pt x="344385" y="178130"/>
                    </a:cubicBezTo>
                  </a:path>
                </a:pathLst>
              </a:custGeom>
              <a:noFill/>
              <a:ln w="9525">
                <a:solidFill>
                  <a:sysClr val="windowText" lastClr="000000">
                    <a:lumMod val="100000"/>
                    <a:lumOff val="0"/>
                  </a:sys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5" name="Zone de texte 8"/>
              <p:cNvSpPr txBox="1">
                <a:spLocks noChangeArrowheads="1"/>
              </p:cNvSpPr>
              <p:nvPr/>
            </p:nvSpPr>
            <p:spPr bwMode="auto">
              <a:xfrm>
                <a:off x="6181" y="6773"/>
                <a:ext cx="523" cy="280"/>
              </a:xfrm>
              <a:prstGeom prst="rect">
                <a:avLst/>
              </a:prstGeom>
              <a:solidFill>
                <a:sysClr val="window" lastClr="FFFFFF">
                  <a:lumMod val="100000"/>
                  <a:lumOff val="0"/>
                </a:sys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fr-FR" sz="1000" dirty="0">
                    <a:effectLst/>
                    <a:latin typeface="Arial"/>
                    <a:ea typeface="Times New Roman"/>
                    <a:cs typeface="Times New Roman"/>
                  </a:rPr>
                  <a:t>53,5°</a:t>
                </a:r>
              </a:p>
            </p:txBody>
          </p:sp>
          <p:cxnSp>
            <p:nvCxnSpPr>
              <p:cNvPr id="18" name="Connecteur droit 17"/>
              <p:cNvCxnSpPr/>
              <p:nvPr/>
            </p:nvCxnSpPr>
            <p:spPr bwMode="auto">
              <a:xfrm flipH="1">
                <a:off x="5156" y="4028"/>
                <a:ext cx="2160" cy="311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9" name="Connecteur droit avec flèche 8"/>
            <p:cNvCxnSpPr/>
            <p:nvPr/>
          </p:nvCxnSpPr>
          <p:spPr>
            <a:xfrm>
              <a:off x="4983956" y="1149394"/>
              <a:ext cx="812642" cy="1311244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avec flèche 6"/>
            <p:cNvCxnSpPr/>
            <p:nvPr/>
          </p:nvCxnSpPr>
          <p:spPr>
            <a:xfrm flipH="1">
              <a:off x="5607365" y="2524125"/>
              <a:ext cx="189233" cy="26399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avec flèche 7"/>
            <p:cNvCxnSpPr/>
            <p:nvPr/>
          </p:nvCxnSpPr>
          <p:spPr>
            <a:xfrm flipH="1" flipV="1">
              <a:off x="5564263" y="2433650"/>
              <a:ext cx="228761" cy="3873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Ellipse 18"/>
            <p:cNvSpPr/>
            <p:nvPr/>
          </p:nvSpPr>
          <p:spPr>
            <a:xfrm>
              <a:off x="5500052" y="2407298"/>
              <a:ext cx="45720" cy="457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Ellipse 19"/>
            <p:cNvSpPr/>
            <p:nvPr/>
          </p:nvSpPr>
          <p:spPr>
            <a:xfrm flipH="1" flipV="1">
              <a:off x="5542913" y="2821462"/>
              <a:ext cx="51116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Ellipse 20"/>
            <p:cNvSpPr/>
            <p:nvPr/>
          </p:nvSpPr>
          <p:spPr>
            <a:xfrm>
              <a:off x="5802629" y="2457635"/>
              <a:ext cx="45720" cy="457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Ellipse 21"/>
            <p:cNvSpPr/>
            <p:nvPr/>
          </p:nvSpPr>
          <p:spPr>
            <a:xfrm>
              <a:off x="4878608" y="3793391"/>
              <a:ext cx="45720" cy="457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3" name="Connecteur droit avec flèche 22"/>
            <p:cNvCxnSpPr/>
            <p:nvPr/>
          </p:nvCxnSpPr>
          <p:spPr>
            <a:xfrm flipH="1">
              <a:off x="4983956" y="2943225"/>
              <a:ext cx="516096" cy="75009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/>
            <p:nvPr/>
          </p:nvCxnSpPr>
          <p:spPr>
            <a:xfrm>
              <a:off x="4138613" y="4213238"/>
              <a:ext cx="93821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avec flèche 36"/>
            <p:cNvCxnSpPr/>
            <p:nvPr/>
          </p:nvCxnSpPr>
          <p:spPr>
            <a:xfrm flipH="1">
              <a:off x="5992813" y="826229"/>
              <a:ext cx="1529795" cy="1409619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ZoneTexte 34"/>
          <p:cNvSpPr txBox="1"/>
          <p:nvPr/>
        </p:nvSpPr>
        <p:spPr>
          <a:xfrm>
            <a:off x="6342185" y="1641230"/>
            <a:ext cx="2414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La variation de vitesse a ses limites … la variation de débit d’air aussi !!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6342185" y="3254112"/>
            <a:ext cx="25673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Pour une vitesse de rotation donnée, si on ferme un organe sur le circuit d’air, le point se déplace sur la courbe à N = </a:t>
            </a:r>
            <a:r>
              <a:rPr lang="fr-FR" dirty="0" err="1" smtClean="0"/>
              <a:t>cste</a:t>
            </a:r>
            <a:endParaRPr lang="fr-FR" dirty="0"/>
          </a:p>
        </p:txBody>
      </p:sp>
      <p:sp>
        <p:nvSpPr>
          <p:cNvPr id="40" name="ZoneTexte 39"/>
          <p:cNvSpPr txBox="1"/>
          <p:nvPr/>
        </p:nvSpPr>
        <p:spPr>
          <a:xfrm>
            <a:off x="5228493" y="697660"/>
            <a:ext cx="261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Courbe du réseau d’air</a:t>
            </a:r>
            <a:endParaRPr lang="fr-FR" dirty="0"/>
          </a:p>
        </p:txBody>
      </p:sp>
      <p:pic>
        <p:nvPicPr>
          <p:cNvPr id="28" name="Image 27" descr="banniere copi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933"/>
            <a:ext cx="3059832" cy="6871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182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71110" y="772380"/>
            <a:ext cx="602522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b="1" dirty="0">
                <a:ea typeface="ＭＳ Ｐゴシック" charset="-128"/>
              </a:rPr>
              <a:t>Type de ventilateurs</a:t>
            </a:r>
          </a:p>
        </p:txBody>
      </p:sp>
      <p:pic>
        <p:nvPicPr>
          <p:cNvPr id="3" name="Image 2" descr="banniere copi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373"/>
            <a:ext cx="3275856" cy="6310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</p:pic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MODULE EE 3.1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2</a:t>
            </a:fld>
            <a:endParaRPr lang="fr-FR"/>
          </a:p>
        </p:txBody>
      </p:sp>
      <p:pic>
        <p:nvPicPr>
          <p:cNvPr id="9" name="Picture 4" descr="7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691846"/>
            <a:ext cx="3384376" cy="2910415"/>
          </a:xfrm>
          <a:prstGeom prst="rect">
            <a:avLst/>
          </a:prstGeom>
          <a:noFill/>
          <a:ln w="222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843808" y="4472429"/>
            <a:ext cx="22974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>
              <a:tabLst>
                <a:tab pos="1123950" algn="l"/>
              </a:tabLst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fr-FR" dirty="0"/>
              <a:t>entilateurs </a:t>
            </a:r>
            <a:r>
              <a:rPr lang="fr-FR" b="1" dirty="0"/>
              <a:t>Hélicoïde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51520" y="1719412"/>
            <a:ext cx="36004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fr-FR" dirty="0"/>
              <a:t>entilateur centrifuge à</a:t>
            </a:r>
          </a:p>
          <a:p>
            <a:r>
              <a:rPr lang="fr-FR" dirty="0" smtClean="0"/>
              <a:t>      </a:t>
            </a:r>
            <a:r>
              <a:rPr lang="fr-FR" u="sng" dirty="0" smtClean="0"/>
              <a:t>aubes </a:t>
            </a:r>
            <a:r>
              <a:rPr lang="fr-FR" u="sng" dirty="0"/>
              <a:t>inclinés vers l’arrière</a:t>
            </a:r>
            <a:endParaRPr lang="fr-FR" dirty="0"/>
          </a:p>
          <a:p>
            <a:r>
              <a:rPr lang="fr-FR" dirty="0" smtClean="0"/>
              <a:t>          ou </a:t>
            </a:r>
            <a:r>
              <a:rPr lang="fr-FR" dirty="0"/>
              <a:t>ventilateur à </a:t>
            </a:r>
            <a:r>
              <a:rPr lang="fr-FR" b="1" dirty="0"/>
              <a:t>REACTION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42254" y="2852936"/>
            <a:ext cx="387781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fr-FR" dirty="0"/>
              <a:t>entilateur centrifuge à</a:t>
            </a:r>
          </a:p>
          <a:p>
            <a:r>
              <a:rPr lang="fr-FR" dirty="0" smtClean="0"/>
              <a:t>     </a:t>
            </a:r>
            <a:r>
              <a:rPr lang="fr-FR" u="sng" dirty="0" smtClean="0"/>
              <a:t>aubes </a:t>
            </a:r>
            <a:r>
              <a:rPr lang="fr-FR" u="sng" dirty="0"/>
              <a:t>inclinés vers l’avant</a:t>
            </a:r>
            <a:endParaRPr lang="fr-FR" dirty="0"/>
          </a:p>
          <a:p>
            <a:r>
              <a:rPr lang="fr-FR" dirty="0" smtClean="0"/>
              <a:t>         ou </a:t>
            </a:r>
            <a:r>
              <a:rPr lang="fr-FR" dirty="0"/>
              <a:t>ventilateur à </a:t>
            </a:r>
            <a:r>
              <a:rPr lang="fr-FR" b="1" dirty="0"/>
              <a:t>ACTION</a:t>
            </a: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2339951" y="3932170"/>
            <a:ext cx="3455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fr-FR" dirty="0"/>
              <a:t>entilateurs à </a:t>
            </a:r>
            <a:r>
              <a:rPr lang="fr-FR" b="1" dirty="0"/>
              <a:t>aubes radiales</a:t>
            </a:r>
          </a:p>
        </p:txBody>
      </p:sp>
    </p:spTree>
    <p:extLst>
      <p:ext uri="{BB962C8B-B14F-4D97-AF65-F5344CB8AC3E}">
        <p14:creationId xmlns:p14="http://schemas.microsoft.com/office/powerpoint/2010/main" val="357585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MODULE EE </a:t>
            </a:r>
            <a:r>
              <a:rPr lang="fr-FR" dirty="0" smtClean="0"/>
              <a:t>3.1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3</a:t>
            </a:fld>
            <a:endParaRPr lang="fr-FR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043608" y="863265"/>
            <a:ext cx="7226300" cy="36004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800" b="1" cap="none" dirty="0" smtClean="0">
                <a:ea typeface="ＭＳ Ｐゴシック" pitchFamily="34" charset="-128"/>
              </a:rPr>
              <a:t>SENS DE L’ÉCOULEMENT</a:t>
            </a:r>
          </a:p>
        </p:txBody>
      </p:sp>
      <p:pic>
        <p:nvPicPr>
          <p:cNvPr id="5" name="Picture 11" descr="Ventilateurs centrifuge et axiau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610960"/>
            <a:ext cx="3487737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 descr="Ventilateurcentrifug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32134"/>
            <a:ext cx="192405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 descr="ventilateurhelicoide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3277041"/>
            <a:ext cx="1527175" cy="162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lèche droite rayée 11"/>
          <p:cNvSpPr/>
          <p:nvPr/>
        </p:nvSpPr>
        <p:spPr>
          <a:xfrm rot="8400000">
            <a:off x="2007901" y="2857539"/>
            <a:ext cx="901073" cy="589617"/>
          </a:xfrm>
          <a:prstGeom prst="stripedRightArrow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84000">
                <a:schemeClr val="bg1"/>
              </a:gs>
              <a:gs pos="42000">
                <a:schemeClr val="accent1">
                  <a:tint val="44500"/>
                  <a:satMod val="160000"/>
                </a:schemeClr>
              </a:gs>
            </a:gsLst>
          </a:gra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 droite rayée 12"/>
          <p:cNvSpPr/>
          <p:nvPr/>
        </p:nvSpPr>
        <p:spPr>
          <a:xfrm rot="3000000">
            <a:off x="6641281" y="2857538"/>
            <a:ext cx="901073" cy="589617"/>
          </a:xfrm>
          <a:prstGeom prst="stripedRightArrow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</a:schemeClr>
              </a:gs>
              <a:gs pos="84000">
                <a:schemeClr val="bg1"/>
              </a:gs>
              <a:gs pos="42000">
                <a:schemeClr val="accent1">
                  <a:tint val="44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 descr="banniere copie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59832" cy="6871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6341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MODULE EE </a:t>
            </a:r>
            <a:r>
              <a:rPr lang="fr-FR" dirty="0" smtClean="0"/>
              <a:t>3.1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4</a:t>
            </a:fld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1229081" y="930529"/>
            <a:ext cx="6871312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Caractéristiques des Ventilateurs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91214" y="1609959"/>
            <a:ext cx="229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Débit d’air en m</a:t>
            </a:r>
            <a:r>
              <a:rPr lang="fr-FR" baseline="30000" dirty="0" smtClean="0"/>
              <a:t>3</a:t>
            </a:r>
            <a:r>
              <a:rPr lang="fr-FR" dirty="0" smtClean="0"/>
              <a:t>/h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683568" y="2010649"/>
            <a:ext cx="3138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Pression du ventilateur en Pa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683568" y="2433405"/>
            <a:ext cx="3138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Rendement en %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696580" y="2793445"/>
            <a:ext cx="4091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Niveau de acoustique en </a:t>
            </a:r>
            <a:r>
              <a:rPr lang="fr-FR" dirty="0" err="1" smtClean="0"/>
              <a:t>dBA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696580" y="3234785"/>
            <a:ext cx="4091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Vitesse de rotation en tr/min</a:t>
            </a:r>
            <a:endParaRPr lang="fr-FR" dirty="0"/>
          </a:p>
        </p:txBody>
      </p:sp>
      <p:cxnSp>
        <p:nvCxnSpPr>
          <p:cNvPr id="27" name="Connecteur droit avec flèche 26"/>
          <p:cNvCxnSpPr/>
          <p:nvPr/>
        </p:nvCxnSpPr>
        <p:spPr>
          <a:xfrm>
            <a:off x="3836638" y="1794625"/>
            <a:ext cx="1239418" cy="0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>
            <a:off x="3836638" y="2195315"/>
            <a:ext cx="1239418" cy="0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3836638" y="2658721"/>
            <a:ext cx="1239418" cy="0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>
            <a:off x="3836638" y="3018761"/>
            <a:ext cx="1239418" cy="0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>
            <a:off x="3836638" y="3522817"/>
            <a:ext cx="1239418" cy="0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5580112" y="1609959"/>
            <a:ext cx="588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Qv</a:t>
            </a:r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5580112" y="2001357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ym typeface="Symbol"/>
              </a:rPr>
              <a:t></a:t>
            </a:r>
            <a:r>
              <a:rPr lang="fr-FR" dirty="0" smtClean="0"/>
              <a:t>P ou </a:t>
            </a:r>
            <a:r>
              <a:rPr lang="fr-FR" dirty="0" smtClean="0">
                <a:sym typeface="Symbol"/>
              </a:rPr>
              <a:t></a:t>
            </a:r>
            <a:r>
              <a:rPr lang="fr-FR" dirty="0" err="1" smtClean="0"/>
              <a:t>Psta</a:t>
            </a:r>
            <a:r>
              <a:rPr lang="fr-FR" dirty="0" smtClean="0"/>
              <a:t>  ou Pt</a:t>
            </a:r>
            <a:endParaRPr lang="fr-FR" dirty="0"/>
          </a:p>
        </p:txBody>
      </p:sp>
      <p:sp>
        <p:nvSpPr>
          <p:cNvPr id="34" name="ZoneTexte 33"/>
          <p:cNvSpPr txBox="1"/>
          <p:nvPr/>
        </p:nvSpPr>
        <p:spPr>
          <a:xfrm>
            <a:off x="5580112" y="2474055"/>
            <a:ext cx="588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ym typeface="Symbol"/>
              </a:rPr>
              <a:t>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5580112" y="2874745"/>
            <a:ext cx="588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Lw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5580112" y="3306235"/>
            <a:ext cx="588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Qv</a:t>
            </a:r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2742302" y="4320694"/>
            <a:ext cx="3631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Courbes caractéristiques</a:t>
            </a:r>
            <a:endParaRPr lang="fr-FR" dirty="0"/>
          </a:p>
        </p:txBody>
      </p:sp>
      <p:cxnSp>
        <p:nvCxnSpPr>
          <p:cNvPr id="39" name="Connecteur droit avec flèche 38"/>
          <p:cNvCxnSpPr/>
          <p:nvPr/>
        </p:nvCxnSpPr>
        <p:spPr>
          <a:xfrm>
            <a:off x="4456347" y="1609959"/>
            <a:ext cx="0" cy="2560930"/>
          </a:xfrm>
          <a:prstGeom prst="straightConnector1">
            <a:avLst/>
          </a:prstGeom>
          <a:ln w="6032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2776424" y="4690026"/>
            <a:ext cx="363172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ATTENTION !!!</a:t>
            </a:r>
            <a:endParaRPr lang="fr-FR" b="1" dirty="0"/>
          </a:p>
        </p:txBody>
      </p:sp>
      <p:cxnSp>
        <p:nvCxnSpPr>
          <p:cNvPr id="42" name="Connecteur droit avec flèche 41"/>
          <p:cNvCxnSpPr/>
          <p:nvPr/>
        </p:nvCxnSpPr>
        <p:spPr>
          <a:xfrm flipV="1">
            <a:off x="5940152" y="4505360"/>
            <a:ext cx="972108" cy="3701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/>
          <p:cNvCxnSpPr/>
          <p:nvPr/>
        </p:nvCxnSpPr>
        <p:spPr>
          <a:xfrm flipV="1">
            <a:off x="5940152" y="3962400"/>
            <a:ext cx="828092" cy="9126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/>
          <p:cNvSpPr txBox="1"/>
          <p:nvPr/>
        </p:nvSpPr>
        <p:spPr>
          <a:xfrm>
            <a:off x="6903876" y="3580596"/>
            <a:ext cx="21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Coordonnées</a:t>
            </a:r>
          </a:p>
          <a:p>
            <a:pPr algn="ctr"/>
            <a:r>
              <a:rPr lang="fr-FR" dirty="0" smtClean="0"/>
              <a:t>logarithmique </a:t>
            </a:r>
            <a:endParaRPr lang="fr-FR" dirty="0"/>
          </a:p>
        </p:txBody>
      </p:sp>
      <p:sp>
        <p:nvSpPr>
          <p:cNvPr id="45" name="ZoneTexte 44"/>
          <p:cNvSpPr txBox="1"/>
          <p:nvPr/>
        </p:nvSpPr>
        <p:spPr>
          <a:xfrm>
            <a:off x="6912260" y="4192703"/>
            <a:ext cx="21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Coordonnées</a:t>
            </a:r>
          </a:p>
          <a:p>
            <a:pPr algn="ctr"/>
            <a:r>
              <a:rPr lang="fr-FR" dirty="0" smtClean="0"/>
              <a:t>cartésiennes</a:t>
            </a:r>
            <a:endParaRPr lang="fr-FR" dirty="0"/>
          </a:p>
        </p:txBody>
      </p:sp>
      <p:pic>
        <p:nvPicPr>
          <p:cNvPr id="38" name="Image 37" descr="banniere copi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933"/>
            <a:ext cx="3059832" cy="6871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015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MODULE EE </a:t>
            </a:r>
            <a:r>
              <a:rPr lang="fr-FR" dirty="0" smtClean="0"/>
              <a:t>3.1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5</a:t>
            </a:fld>
            <a:endParaRPr lang="fr-FR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31" y="1158280"/>
            <a:ext cx="777686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2295219" y="676245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Pressions d’un Ventilateur</a:t>
            </a:r>
            <a:endParaRPr lang="fr-F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 5" descr="banniere copi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933"/>
            <a:ext cx="3059832" cy="6871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86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MODULE EE </a:t>
            </a:r>
            <a:r>
              <a:rPr lang="fr-FR" dirty="0" smtClean="0"/>
              <a:t>3.1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6</a:t>
            </a:fld>
            <a:endParaRPr lang="fr-FR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430029" y="460221"/>
            <a:ext cx="5390241" cy="432048"/>
          </a:xfrm>
          <a:prstGeom prst="rect">
            <a:avLst/>
          </a:prstGeom>
          <a:solidFill>
            <a:schemeClr val="accent1"/>
          </a:solidFill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b="1" cap="none" dirty="0" smtClean="0">
                <a:ea typeface="ＭＳ Ｐゴシック" pitchFamily="34" charset="-128"/>
              </a:rPr>
              <a:t>PUISSANCES ET RENDEMENTS</a:t>
            </a:r>
          </a:p>
        </p:txBody>
      </p:sp>
      <p:pic>
        <p:nvPicPr>
          <p:cNvPr id="5" name="Picture 3" descr="vent-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2" b="4736"/>
          <a:stretch>
            <a:fillRect/>
          </a:stretch>
        </p:blipFill>
        <p:spPr bwMode="auto">
          <a:xfrm>
            <a:off x="2398605" y="1181824"/>
            <a:ext cx="3950361" cy="259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675118"/>
              </p:ext>
            </p:extLst>
          </p:nvPr>
        </p:nvGraphicFramePr>
        <p:xfrm>
          <a:off x="4850620" y="4433207"/>
          <a:ext cx="2957512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Équation" r:id="rId4" imgW="1295400" imgH="228600" progId="Equation.3">
                  <p:embed/>
                </p:oleObj>
              </mc:Choice>
              <mc:Fallback>
                <p:oleObj name="Équation" r:id="rId4" imgW="1295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0620" y="4433207"/>
                        <a:ext cx="2957512" cy="5238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8299479"/>
              </p:ext>
            </p:extLst>
          </p:nvPr>
        </p:nvGraphicFramePr>
        <p:xfrm>
          <a:off x="1034270" y="4290332"/>
          <a:ext cx="203835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Équation" r:id="rId6" imgW="1167893" imgH="431613" progId="Equation.3">
                  <p:embed/>
                </p:oleObj>
              </mc:Choice>
              <mc:Fallback>
                <p:oleObj name="Équation" r:id="rId6" imgW="1167893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4270" y="4290332"/>
                        <a:ext cx="2038350" cy="7429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48"/>
          <p:cNvSpPr txBox="1">
            <a:spLocks noChangeArrowheads="1"/>
          </p:cNvSpPr>
          <p:nvPr/>
        </p:nvSpPr>
        <p:spPr bwMode="auto">
          <a:xfrm>
            <a:off x="4490257" y="3872894"/>
            <a:ext cx="384125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b="1" u="sng" dirty="0"/>
              <a:t>Puissance utile d’un ventilateur</a:t>
            </a:r>
          </a:p>
        </p:txBody>
      </p:sp>
      <p:sp>
        <p:nvSpPr>
          <p:cNvPr id="9" name="Text Box 49"/>
          <p:cNvSpPr txBox="1">
            <a:spLocks noChangeArrowheads="1"/>
          </p:cNvSpPr>
          <p:nvPr/>
        </p:nvSpPr>
        <p:spPr bwMode="auto">
          <a:xfrm>
            <a:off x="889681" y="3815731"/>
            <a:ext cx="2761061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b="1" u="sng" dirty="0"/>
              <a:t>Puissance sur arbre</a:t>
            </a:r>
          </a:p>
        </p:txBody>
      </p:sp>
      <p:pic>
        <p:nvPicPr>
          <p:cNvPr id="10" name="Image 9" descr="banniere copie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933"/>
            <a:ext cx="3059832" cy="6871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9313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MODULE EE </a:t>
            </a:r>
            <a:r>
              <a:rPr lang="fr-FR" dirty="0" smtClean="0"/>
              <a:t>3.1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7</a:t>
            </a:fld>
            <a:endParaRPr lang="fr-FR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934061" y="225540"/>
            <a:ext cx="4592809" cy="47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smtClean="0">
                <a:ea typeface="ＭＳ Ｐゴシック" pitchFamily="34" charset="-128"/>
              </a:rPr>
              <a:t>PUISSANCES ET PERTES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4066377" y="1418330"/>
            <a:ext cx="1559348" cy="35783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fr-FR" sz="1400" b="1"/>
              <a:t>Pertes ventilateur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4066377" y="2296369"/>
            <a:ext cx="1559348" cy="448633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fr-FR" sz="1400" b="1"/>
              <a:t>Pertes par transmission</a:t>
            </a: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4066377" y="3482042"/>
            <a:ext cx="1559348" cy="3460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fr-FR" sz="1400" b="1"/>
              <a:t>Pertes moteur</a:t>
            </a:r>
          </a:p>
        </p:txBody>
      </p:sp>
      <p:grpSp>
        <p:nvGrpSpPr>
          <p:cNvPr id="59" name="Groupe 58"/>
          <p:cNvGrpSpPr/>
          <p:nvPr/>
        </p:nvGrpSpPr>
        <p:grpSpPr>
          <a:xfrm>
            <a:off x="462572" y="895993"/>
            <a:ext cx="3482270" cy="4041970"/>
            <a:chOff x="462572" y="895993"/>
            <a:chExt cx="3482270" cy="4041970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462572" y="899198"/>
              <a:ext cx="1674703" cy="4273"/>
            </a:xfrm>
            <a:prstGeom prst="line">
              <a:avLst/>
            </a:prstGeom>
            <a:noFill/>
            <a:ln w="476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2137275" y="899198"/>
              <a:ext cx="2060" cy="874834"/>
            </a:xfrm>
            <a:prstGeom prst="line">
              <a:avLst/>
            </a:prstGeom>
            <a:noFill/>
            <a:ln w="476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" name="Arc 6"/>
            <p:cNvSpPr>
              <a:spLocks/>
            </p:cNvSpPr>
            <p:nvPr/>
          </p:nvSpPr>
          <p:spPr bwMode="auto">
            <a:xfrm rot="10800000" flipV="1">
              <a:off x="2140365" y="1479216"/>
              <a:ext cx="296626" cy="2948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476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434194" y="1476769"/>
              <a:ext cx="693158" cy="1068"/>
            </a:xfrm>
            <a:prstGeom prst="line">
              <a:avLst/>
            </a:prstGeom>
            <a:noFill/>
            <a:ln w="476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Arc 8"/>
            <p:cNvSpPr>
              <a:spLocks/>
            </p:cNvSpPr>
            <p:nvPr/>
          </p:nvSpPr>
          <p:spPr bwMode="auto">
            <a:xfrm rot="10800000" flipV="1">
              <a:off x="2411243" y="1771896"/>
              <a:ext cx="287357" cy="28733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476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2688300" y="1769760"/>
              <a:ext cx="399622" cy="2136"/>
            </a:xfrm>
            <a:prstGeom prst="line">
              <a:avLst/>
            </a:prstGeom>
            <a:noFill/>
            <a:ln w="476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2409700" y="2060848"/>
              <a:ext cx="2060" cy="565064"/>
            </a:xfrm>
            <a:prstGeom prst="line">
              <a:avLst/>
            </a:prstGeom>
            <a:noFill/>
            <a:ln w="476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Arc 11"/>
            <p:cNvSpPr>
              <a:spLocks/>
            </p:cNvSpPr>
            <p:nvPr/>
          </p:nvSpPr>
          <p:spPr bwMode="auto">
            <a:xfrm rot="10800000" flipV="1">
              <a:off x="2411243" y="2350846"/>
              <a:ext cx="295596" cy="29374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476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2681090" y="2348880"/>
              <a:ext cx="692128" cy="1966"/>
            </a:xfrm>
            <a:prstGeom prst="line">
              <a:avLst/>
            </a:prstGeom>
            <a:noFill/>
            <a:ln w="476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Arc 13"/>
            <p:cNvSpPr>
              <a:spLocks/>
            </p:cNvSpPr>
            <p:nvPr/>
          </p:nvSpPr>
          <p:spPr bwMode="auto">
            <a:xfrm rot="10800000" flipV="1">
              <a:off x="2681090" y="2643525"/>
              <a:ext cx="285297" cy="28733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476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2948242" y="2643525"/>
              <a:ext cx="399622" cy="1068"/>
            </a:xfrm>
            <a:prstGeom prst="line">
              <a:avLst/>
            </a:prstGeom>
            <a:noFill/>
            <a:ln w="476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2679331" y="2916978"/>
              <a:ext cx="2060" cy="869494"/>
            </a:xfrm>
            <a:prstGeom prst="line">
              <a:avLst/>
            </a:prstGeom>
            <a:noFill/>
            <a:ln w="476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" name="Arc 16"/>
            <p:cNvSpPr>
              <a:spLocks/>
            </p:cNvSpPr>
            <p:nvPr/>
          </p:nvSpPr>
          <p:spPr bwMode="auto">
            <a:xfrm rot="10800000" flipV="1">
              <a:off x="2688300" y="3493792"/>
              <a:ext cx="295596" cy="2926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476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2971882" y="3494446"/>
              <a:ext cx="690068" cy="3205"/>
            </a:xfrm>
            <a:prstGeom prst="line">
              <a:avLst/>
            </a:prstGeom>
            <a:noFill/>
            <a:ln w="476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" name="Arc 18"/>
            <p:cNvSpPr>
              <a:spLocks/>
            </p:cNvSpPr>
            <p:nvPr/>
          </p:nvSpPr>
          <p:spPr bwMode="auto">
            <a:xfrm rot="10800000" flipV="1">
              <a:off x="2958147" y="3786472"/>
              <a:ext cx="284267" cy="2862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476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>
              <a:off x="3203848" y="3786472"/>
              <a:ext cx="399622" cy="2136"/>
            </a:xfrm>
            <a:prstGeom prst="line">
              <a:avLst/>
            </a:prstGeom>
            <a:noFill/>
            <a:ln w="476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2958146" y="4072744"/>
              <a:ext cx="0" cy="865219"/>
            </a:xfrm>
            <a:prstGeom prst="line">
              <a:avLst/>
            </a:prstGeom>
            <a:noFill/>
            <a:ln w="476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 flipH="1">
              <a:off x="465662" y="4934758"/>
              <a:ext cx="2492486" cy="1068"/>
            </a:xfrm>
            <a:prstGeom prst="line">
              <a:avLst/>
            </a:prstGeom>
            <a:noFill/>
            <a:ln w="476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>
              <a:off x="467722" y="895993"/>
              <a:ext cx="2060" cy="4041970"/>
            </a:xfrm>
            <a:prstGeom prst="line">
              <a:avLst/>
            </a:prstGeom>
            <a:noFill/>
            <a:ln w="476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>
              <a:off x="3042604" y="1619147"/>
              <a:ext cx="891939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3297002" y="2486504"/>
              <a:ext cx="640631" cy="106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>
              <a:off x="3547280" y="3636927"/>
              <a:ext cx="397562" cy="213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 flipH="1">
              <a:off x="472872" y="1331808"/>
              <a:ext cx="1654104" cy="10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 flipH="1">
              <a:off x="472872" y="2199165"/>
              <a:ext cx="1929101" cy="10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 flipH="1">
              <a:off x="472872" y="3210726"/>
              <a:ext cx="2190709" cy="10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1" name="Line 29"/>
            <p:cNvSpPr>
              <a:spLocks noChangeShapeType="1"/>
            </p:cNvSpPr>
            <p:nvPr/>
          </p:nvSpPr>
          <p:spPr bwMode="auto">
            <a:xfrm flipH="1">
              <a:off x="472872" y="4502148"/>
              <a:ext cx="2493516" cy="21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5" name="Text Box 33"/>
            <p:cNvSpPr txBox="1">
              <a:spLocks noChangeArrowheads="1"/>
            </p:cNvSpPr>
            <p:nvPr/>
          </p:nvSpPr>
          <p:spPr bwMode="auto">
            <a:xfrm>
              <a:off x="785977" y="1032456"/>
              <a:ext cx="1192685" cy="2681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fr-FR" sz="1400" b="1" dirty="0"/>
                <a:t>Pu </a:t>
              </a:r>
              <a:r>
                <a:rPr lang="fr-FR" sz="1400" b="1" baseline="-25000" dirty="0"/>
                <a:t>ventilateur</a:t>
              </a:r>
              <a:endParaRPr lang="fr-FR" sz="1400" b="1" dirty="0"/>
            </a:p>
          </p:txBody>
        </p:sp>
        <p:sp>
          <p:nvSpPr>
            <p:cNvPr id="36" name="Text Box 34"/>
            <p:cNvSpPr txBox="1">
              <a:spLocks noChangeArrowheads="1"/>
            </p:cNvSpPr>
            <p:nvPr/>
          </p:nvSpPr>
          <p:spPr bwMode="auto">
            <a:xfrm>
              <a:off x="970853" y="1915566"/>
              <a:ext cx="933137" cy="2659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fr-FR" sz="1400" b="1" dirty="0"/>
                <a:t>P</a:t>
              </a:r>
              <a:r>
                <a:rPr lang="fr-FR" sz="1400" b="1" baseline="-25000" dirty="0"/>
                <a:t>/arbre vent</a:t>
              </a:r>
              <a:endParaRPr lang="fr-FR" sz="1400" b="1" dirty="0"/>
            </a:p>
          </p:txBody>
        </p:sp>
        <p:sp>
          <p:nvSpPr>
            <p:cNvPr id="37" name="Text Box 35"/>
            <p:cNvSpPr txBox="1">
              <a:spLocks noChangeArrowheads="1"/>
            </p:cNvSpPr>
            <p:nvPr/>
          </p:nvSpPr>
          <p:spPr bwMode="auto">
            <a:xfrm>
              <a:off x="627276" y="2910750"/>
              <a:ext cx="1905413" cy="2777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fr-FR" sz="1400" b="1" dirty="0"/>
                <a:t>P</a:t>
              </a:r>
              <a:r>
                <a:rPr lang="fr-FR" sz="1400" b="1" baseline="-25000" dirty="0"/>
                <a:t>/arbre moteur</a:t>
              </a:r>
              <a:r>
                <a:rPr lang="fr-FR" sz="1400" b="1" dirty="0"/>
                <a:t> = Pu/</a:t>
              </a:r>
              <a:r>
                <a:rPr lang="fr-FR" sz="1400" b="1" baseline="-25000" dirty="0"/>
                <a:t>moteur</a:t>
              </a:r>
              <a:endParaRPr lang="fr-FR" sz="1400" b="1" dirty="0"/>
            </a:p>
          </p:txBody>
        </p:sp>
        <p:sp>
          <p:nvSpPr>
            <p:cNvPr id="38" name="Text Box 36"/>
            <p:cNvSpPr txBox="1">
              <a:spLocks noChangeArrowheads="1"/>
            </p:cNvSpPr>
            <p:nvPr/>
          </p:nvSpPr>
          <p:spPr bwMode="auto">
            <a:xfrm>
              <a:off x="1436393" y="4157025"/>
              <a:ext cx="566474" cy="27879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fr-FR" sz="1400" b="1" dirty="0" err="1"/>
                <a:t>P</a:t>
              </a:r>
              <a:r>
                <a:rPr lang="fr-FR" sz="1400" b="1" baseline="-25000" dirty="0" err="1"/>
                <a:t>élect</a:t>
              </a:r>
              <a:endParaRPr lang="fr-FR" sz="1400" b="1" dirty="0"/>
            </a:p>
          </p:txBody>
        </p:sp>
      </p:grpSp>
      <p:sp>
        <p:nvSpPr>
          <p:cNvPr id="39" name="Line 37"/>
          <p:cNvSpPr>
            <a:spLocks noChangeShapeType="1"/>
          </p:cNvSpPr>
          <p:nvPr/>
        </p:nvSpPr>
        <p:spPr bwMode="auto">
          <a:xfrm>
            <a:off x="5873944" y="3419020"/>
            <a:ext cx="2060" cy="596041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5958400" y="3444656"/>
            <a:ext cx="2124792" cy="55972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1400"/>
              <a:t>Pertes cuivre, fer, dans l’induit et par frottement</a:t>
            </a:r>
          </a:p>
        </p:txBody>
      </p:sp>
      <p:sp>
        <p:nvSpPr>
          <p:cNvPr id="41" name="Text Box 39"/>
          <p:cNvSpPr txBox="1">
            <a:spLocks noChangeArrowheads="1"/>
          </p:cNvSpPr>
          <p:nvPr/>
        </p:nvSpPr>
        <p:spPr bwMode="auto">
          <a:xfrm>
            <a:off x="5946040" y="2296369"/>
            <a:ext cx="2862239" cy="62915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1400"/>
              <a:t>Pertes dues aux poulies, courroies</a:t>
            </a:r>
          </a:p>
          <a:p>
            <a:pPr eaLnBrk="1" hangingPunct="1"/>
            <a:r>
              <a:rPr lang="fr-FR" sz="1400"/>
              <a:t>Pertes par entraînement direct ou accouplement</a:t>
            </a:r>
          </a:p>
        </p:txBody>
      </p:sp>
      <p:sp>
        <p:nvSpPr>
          <p:cNvPr id="42" name="Text Box 40"/>
          <p:cNvSpPr txBox="1">
            <a:spLocks noChangeArrowheads="1"/>
          </p:cNvSpPr>
          <p:nvPr/>
        </p:nvSpPr>
        <p:spPr bwMode="auto">
          <a:xfrm>
            <a:off x="5909992" y="1292286"/>
            <a:ext cx="2862239" cy="56185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1400"/>
              <a:t>Pertes mécaniques, internes et volumétriques</a:t>
            </a:r>
          </a:p>
        </p:txBody>
      </p:sp>
      <p:sp>
        <p:nvSpPr>
          <p:cNvPr id="43" name="Line 41"/>
          <p:cNvSpPr>
            <a:spLocks noChangeShapeType="1"/>
          </p:cNvSpPr>
          <p:nvPr/>
        </p:nvSpPr>
        <p:spPr bwMode="auto">
          <a:xfrm>
            <a:off x="5873944" y="2298505"/>
            <a:ext cx="2060" cy="55972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4" name="Line 42"/>
          <p:cNvSpPr>
            <a:spLocks noChangeShapeType="1"/>
          </p:cNvSpPr>
          <p:nvPr/>
        </p:nvSpPr>
        <p:spPr bwMode="auto">
          <a:xfrm>
            <a:off x="5861584" y="1343558"/>
            <a:ext cx="2060" cy="45504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45" name="Image 44" descr="banniere copi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0822"/>
            <a:ext cx="3059832" cy="6871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6149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MODULE EE </a:t>
            </a:r>
            <a:r>
              <a:rPr lang="fr-FR" dirty="0" smtClean="0"/>
              <a:t>3.1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8</a:t>
            </a:fld>
            <a:endParaRPr lang="fr-FR"/>
          </a:p>
        </p:txBody>
      </p:sp>
      <p:pic>
        <p:nvPicPr>
          <p:cNvPr id="4" name="Image 3" descr="Ventilateurgebhardt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2896"/>
            <a:ext cx="4869160" cy="56654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5301208" y="476672"/>
            <a:ext cx="3672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b="1" u="sng" dirty="0"/>
              <a:t>Constatations :</a:t>
            </a:r>
            <a:r>
              <a:rPr lang="fr-FR" dirty="0"/>
              <a:t> Par lecture sur cette courbe, on observe :</a:t>
            </a:r>
          </a:p>
        </p:txBody>
      </p:sp>
      <p:sp>
        <p:nvSpPr>
          <p:cNvPr id="6" name="Rectangle 5"/>
          <p:cNvSpPr/>
          <p:nvPr/>
        </p:nvSpPr>
        <p:spPr>
          <a:xfrm>
            <a:off x="5166320" y="1351508"/>
            <a:ext cx="39421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fr-FR" dirty="0"/>
              <a:t>Plus le débit augmente, pour une même vitesse de rotation, le rendement diminue. Ce qui implique une consommation énergétique plus importante.</a:t>
            </a:r>
          </a:p>
        </p:txBody>
      </p:sp>
      <p:sp>
        <p:nvSpPr>
          <p:cNvPr id="7" name="Rectangle 6"/>
          <p:cNvSpPr/>
          <p:nvPr/>
        </p:nvSpPr>
        <p:spPr>
          <a:xfrm>
            <a:off x="5148064" y="2996952"/>
            <a:ext cx="36541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/>
              <a:t>Les points de rendement fourni sur la courbe ci-dessus, présente un maxima à 81%. De part et d’autre de cette valeur le rendement diminue </a:t>
            </a:r>
          </a:p>
        </p:txBody>
      </p:sp>
      <p:pic>
        <p:nvPicPr>
          <p:cNvPr id="9" name="Image 8" descr="banniere copi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933"/>
            <a:ext cx="3059832" cy="6871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9926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MODULE EE </a:t>
            </a:r>
            <a:r>
              <a:rPr lang="fr-FR" dirty="0" smtClean="0"/>
              <a:t>3.1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t>9</a:t>
            </a:fld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924332" y="871913"/>
            <a:ext cx="3989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Ventilateur pou r système Autoréglable</a:t>
            </a:r>
            <a:r>
              <a:rPr lang="fr-FR" b="1" dirty="0"/>
              <a:t> </a:t>
            </a:r>
            <a:endParaRPr lang="fr-FR" dirty="0"/>
          </a:p>
        </p:txBody>
      </p:sp>
      <p:pic>
        <p:nvPicPr>
          <p:cNvPr id="21" name="Image 20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l="18358" t="17649" r="1948" b="-1"/>
          <a:stretch/>
        </p:blipFill>
        <p:spPr>
          <a:xfrm>
            <a:off x="226404" y="1464655"/>
            <a:ext cx="5385539" cy="4251901"/>
          </a:xfrm>
          <a:prstGeom prst="rect">
            <a:avLst/>
          </a:prstGeom>
          <a:ln w="15875">
            <a:solidFill>
              <a:schemeClr val="tx1"/>
            </a:solidFill>
            <a:tailEnd type="triangle" w="sm" len="med"/>
          </a:ln>
        </p:spPr>
      </p:pic>
      <p:sp>
        <p:nvSpPr>
          <p:cNvPr id="22" name="Rectangle 21"/>
          <p:cNvSpPr/>
          <p:nvPr/>
        </p:nvSpPr>
        <p:spPr>
          <a:xfrm>
            <a:off x="5724128" y="4780452"/>
            <a:ext cx="15607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i="1" dirty="0"/>
              <a:t>Document France-Air</a:t>
            </a:r>
            <a:endParaRPr lang="fr-FR" sz="1200" dirty="0"/>
          </a:p>
        </p:txBody>
      </p:sp>
      <p:pic>
        <p:nvPicPr>
          <p:cNvPr id="23" name="Image 22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l="78699" t="4953" r="1948" b="78265"/>
          <a:stretch/>
        </p:blipFill>
        <p:spPr>
          <a:xfrm>
            <a:off x="6504502" y="1031418"/>
            <a:ext cx="1307868" cy="866473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6096744" y="2492040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Variation de débit d’air de 200 à 100 m</a:t>
            </a:r>
            <a:r>
              <a:rPr lang="fr-FR" b="1" baseline="30000" dirty="0" smtClean="0"/>
              <a:t>3</a:t>
            </a:r>
            <a:r>
              <a:rPr lang="fr-FR" b="1" dirty="0" smtClean="0"/>
              <a:t>/h</a:t>
            </a:r>
          </a:p>
          <a:p>
            <a:pPr algn="ctr"/>
            <a:endParaRPr lang="fr-FR" b="1" dirty="0"/>
          </a:p>
          <a:p>
            <a:pPr algn="ctr"/>
            <a:r>
              <a:rPr lang="fr-FR" b="1" dirty="0" smtClean="0"/>
              <a:t>Vitesse 3</a:t>
            </a:r>
            <a:endParaRPr lang="fr-FR" b="1" dirty="0"/>
          </a:p>
        </p:txBody>
      </p:sp>
      <p:cxnSp>
        <p:nvCxnSpPr>
          <p:cNvPr id="27" name="Connecteur droit 26"/>
          <p:cNvCxnSpPr/>
          <p:nvPr/>
        </p:nvCxnSpPr>
        <p:spPr>
          <a:xfrm flipV="1">
            <a:off x="2627784" y="2476196"/>
            <a:ext cx="0" cy="309634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flipV="1">
            <a:off x="1619672" y="2476196"/>
            <a:ext cx="0" cy="309634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 flipH="1">
            <a:off x="611560" y="4780452"/>
            <a:ext cx="2016224" cy="0"/>
          </a:xfrm>
          <a:prstGeom prst="line">
            <a:avLst/>
          </a:prstGeom>
          <a:ln w="15875"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 flipH="1">
            <a:off x="611560" y="4852460"/>
            <a:ext cx="1008112" cy="0"/>
          </a:xfrm>
          <a:prstGeom prst="line">
            <a:avLst/>
          </a:prstGeom>
          <a:ln w="15875"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 flipH="1">
            <a:off x="611560" y="2548204"/>
            <a:ext cx="2016224" cy="0"/>
          </a:xfrm>
          <a:prstGeom prst="line">
            <a:avLst/>
          </a:prstGeom>
          <a:ln w="15875"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banniere copie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933"/>
            <a:ext cx="3059832" cy="6871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716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229</TotalTime>
  <Words>456</Words>
  <Application>Microsoft Office PowerPoint</Application>
  <PresentationFormat>Affichage à l'écran (4:3)</PresentationFormat>
  <Paragraphs>98</Paragraphs>
  <Slides>12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4" baseType="lpstr">
      <vt:lpstr>Angles</vt:lpstr>
      <vt:lpstr>Équation</vt:lpstr>
      <vt:lpstr>Qualité de l’Air et Efficacité Energétique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BET.IFE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Qualité de l’Air et Efficacité Energétique</dc:title>
  <dc:creator>bet.ife</dc:creator>
  <cp:lastModifiedBy>bet.ife</cp:lastModifiedBy>
  <cp:revision>24</cp:revision>
  <dcterms:created xsi:type="dcterms:W3CDTF">2011-04-08T08:12:00Z</dcterms:created>
  <dcterms:modified xsi:type="dcterms:W3CDTF">2011-04-09T07:03:35Z</dcterms:modified>
</cp:coreProperties>
</file>