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7" r:id="rId6"/>
    <p:sldId id="262" r:id="rId7"/>
    <p:sldId id="263" r:id="rId8"/>
    <p:sldId id="264" r:id="rId9"/>
    <p:sldId id="265" r:id="rId10"/>
    <p:sldId id="268" r:id="rId11"/>
    <p:sldId id="270" r:id="rId12"/>
    <p:sldId id="269" r:id="rId13"/>
    <p:sldId id="271" r:id="rId14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F77CA-B4A9-42CD-8E53-B0155C47584C}" type="datetime1">
              <a:rPr lang="fr-FR"/>
              <a:pPr/>
              <a:t>07/03/2011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88B1CB9-4104-45A5-9FEB-0C836E10CE34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7E9BA-D4A9-408D-97AC-A4A0A086927A}" type="datetimeFigureOut">
              <a:rPr lang="fr-FR" smtClean="0"/>
              <a:pPr/>
              <a:t>07/03/2011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EC16-A2BB-4642-8273-E678C68768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EC16-A2BB-4642-8273-E678C687680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2B4AFBDC-FCDD-4C00-8B15-B4299E1320F9}" type="datetime1">
              <a:rPr lang="fr-FR"/>
              <a:pPr/>
              <a:t>07/03/2011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84EF68B2-FE10-4C2F-B0FB-636EF56E869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910D3765-129A-4B9D-B48B-DC8EE8FCE95F}" type="datetime1">
              <a:rPr lang="fr-FR"/>
              <a:pPr/>
              <a:t>07/03/2011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4FF1144-E752-4B19-81C0-A22292D6221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D350C9D2-6757-4B28-AAE9-AD84B6034807}" type="datetime1">
              <a:rPr lang="fr-FR"/>
              <a:pPr/>
              <a:t>07/03/2011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228C339-7242-43D0-B077-D3A59F063BE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579DEFFC-9595-4ADA-A475-0013030D7E18}" type="datetime1">
              <a:rPr lang="fr-FR"/>
              <a:pPr/>
              <a:t>07/03/2011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B226D9A-C2D0-485A-8D58-7B863E60D1E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17A27C2-1839-449C-9DB7-31C78882A997}" type="datetime1">
              <a:rPr lang="fr-FR"/>
              <a:pPr/>
              <a:t>07/03/2011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2852AC9-4718-4EAC-8283-5F3979F63D2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8D842D4E-C54F-4DA8-A44A-FAE1E6CCFD7B}" type="datetime1">
              <a:rPr lang="fr-FR"/>
              <a:pPr/>
              <a:t>07/03/2011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CAD5F027-AFB5-4F6E-AF64-1D360F831CE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B589ECC0-39BB-4130-A5DD-2E042991D626}" type="datetime1">
              <a:rPr lang="fr-FR"/>
              <a:pPr/>
              <a:t>07/03/2011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B600F368-CC42-422F-9766-DEE59E728CC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CA90E19-36AC-418D-92A9-491ECE4E0E91}" type="datetime1">
              <a:rPr lang="fr-FR"/>
              <a:pPr/>
              <a:t>07/03/2011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3078E951-4757-42F3-B391-CCCD44F5CC7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641C043F-65C4-4605-90C5-EB4244841377}" type="datetime1">
              <a:rPr lang="fr-FR"/>
              <a:pPr/>
              <a:t>07/03/2011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3073DC75-53A5-4758-8614-204426F8F48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6EC5283D-6BDD-4AA6-9308-AA7BC27E221E}" type="datetime1">
              <a:rPr lang="fr-FR"/>
              <a:pPr/>
              <a:t>07/03/2011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5454065-2A9F-47DB-9113-3B439AEC6AD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BB55AD01-03D8-4A38-813D-2BDC39DB1197}" type="datetime1">
              <a:rPr lang="fr-FR"/>
              <a:pPr/>
              <a:t>07/03/2011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5B3DB85E-6511-4D5F-A1DF-DD6B68D4F97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6" descr="banniere copie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646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 userDrawn="1"/>
        </p:nvSpPr>
        <p:spPr>
          <a:xfrm>
            <a:off x="6248400" y="0"/>
            <a:ext cx="29702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fr-FR" sz="1400" b="1" i="1">
                <a:solidFill>
                  <a:srgbClr val="FF0000"/>
                </a:solidFill>
                <a:latin typeface="Verdana" charset="0"/>
              </a:rPr>
              <a:t>Formation des enseignants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30263" y="4077072"/>
            <a:ext cx="5741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1. Utilisation du guide SIN2D  (pour estimer l’impact DD )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2518013"/>
            <a:ext cx="745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Comment déterminer puis améliorer l’impact développement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 durable de votre cas d’étude?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30263" y="346965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démarche proposée:</a:t>
            </a:r>
            <a:endParaRPr lang="fr-FR" dirty="0"/>
          </a:p>
        </p:txBody>
      </p:sp>
      <p:pic>
        <p:nvPicPr>
          <p:cNvPr id="6" name="Image 5" descr="sphere_d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7025" y="3225899"/>
            <a:ext cx="2466975" cy="221932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11560" y="4725144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2. Utilisation de la carte mentale (pour améliorer  l’impact DD )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611560" y="5445224"/>
            <a:ext cx="6840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3. Ré- utilisation du guide SIN2D (pour valider l’amélioration du point de vue DD)</a:t>
            </a:r>
            <a:endParaRPr lang="fr-FR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476672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Vous obtenez l’impact DD de votre « </a:t>
            </a:r>
            <a:r>
              <a:rPr lang="fr-FR" sz="2000" dirty="0" smtClean="0"/>
              <a:t>amélioration </a:t>
            </a:r>
            <a:r>
              <a:rPr lang="fr-FR" sz="2000" dirty="0" smtClean="0"/>
              <a:t>» sur les 3 piliers du développement durable sous forme histogramme dans l’onglet </a:t>
            </a:r>
          </a:p>
          <a:p>
            <a:r>
              <a:rPr lang="fr-FR" sz="2000" dirty="0" smtClean="0"/>
              <a:t> </a:t>
            </a:r>
            <a:r>
              <a:rPr lang="fr-FR" sz="2000" b="1" dirty="0" smtClean="0"/>
              <a:t>«Evolution DD» </a:t>
            </a:r>
            <a:r>
              <a:rPr lang="fr-FR" sz="2000" dirty="0" smtClean="0"/>
              <a:t>de votre classeur :</a:t>
            </a:r>
            <a:endParaRPr lang="fr-FR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752" y="1492335"/>
            <a:ext cx="448627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5816" y="1844824"/>
            <a:ext cx="52768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467544" y="476672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Vous obtenez l’impact DD de votre cas d’étude sur les 3 piliers du développement durable sous forme de « radar » dans l’onglet  </a:t>
            </a:r>
          </a:p>
          <a:p>
            <a:r>
              <a:rPr lang="fr-FR" sz="2000" b="1" dirty="0" smtClean="0"/>
              <a:t>« Empreinte  </a:t>
            </a:r>
            <a:r>
              <a:rPr lang="fr-FR" sz="2000" b="1" dirty="0" smtClean="0"/>
              <a:t>DD évolution </a:t>
            </a:r>
            <a:r>
              <a:rPr lang="fr-FR" sz="2000" b="1" dirty="0" smtClean="0"/>
              <a:t>» </a:t>
            </a:r>
            <a:r>
              <a:rPr lang="fr-FR" sz="2000" dirty="0" smtClean="0"/>
              <a:t>de votre classeur :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3573016"/>
            <a:ext cx="2016224" cy="147732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dirty="0" smtClean="0"/>
              <a:t>L’étendue de la zone d’ombre représente l’impact DD de votre </a:t>
            </a:r>
            <a:r>
              <a:rPr lang="fr-FR" dirty="0" smtClean="0"/>
              <a:t>évolution.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2195736" y="3573016"/>
            <a:ext cx="1944216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3995936" y="2492896"/>
            <a:ext cx="2088232" cy="2808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2915816" y="1492337"/>
            <a:ext cx="1224138" cy="2084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2804" y="1844824"/>
            <a:ext cx="77343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908720"/>
            <a:ext cx="3528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Vous obtenez  la comparaison des impact DD de votre « étude de cas » et de votre « amélioration » sur les 3 piliers du développement durable dans l’onglet  </a:t>
            </a:r>
            <a:r>
              <a:rPr lang="fr-FR" sz="2000" b="1" dirty="0" smtClean="0"/>
              <a:t>«Synthèse comparative» </a:t>
            </a:r>
            <a:r>
              <a:rPr lang="fr-FR" sz="2000" dirty="0" smtClean="0"/>
              <a:t>de votre classeur :</a:t>
            </a:r>
            <a:endParaRPr lang="fr-FR" sz="2000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763688" y="3371397"/>
            <a:ext cx="862508" cy="5616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2020" y="476672"/>
            <a:ext cx="4657725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4018781"/>
            <a:ext cx="400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755576" y="451463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Sous forme d’histogrammes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908720"/>
            <a:ext cx="3528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Vous obtenez  la comparaison des impact DD de votre « étude de cas » et de votre « amélioration » sur les 3 piliers du développement durable dans l’onglet  </a:t>
            </a:r>
            <a:r>
              <a:rPr lang="fr-FR" sz="2000" b="1" dirty="0" smtClean="0"/>
              <a:t>«Synthèse comparative» </a:t>
            </a:r>
            <a:r>
              <a:rPr lang="fr-FR" sz="2000" dirty="0" smtClean="0"/>
              <a:t>de votre classeur :</a:t>
            </a:r>
            <a:endParaRPr lang="fr-FR" sz="2000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763688" y="3371397"/>
            <a:ext cx="862508" cy="5616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4018781"/>
            <a:ext cx="400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52020" y="692695"/>
            <a:ext cx="4248025" cy="573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539552" y="4653136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Sous forme de « radar »</a:t>
            </a:r>
            <a:endParaRPr lang="fr-FR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342" y="2924944"/>
            <a:ext cx="8397379" cy="3609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323528" y="676727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1. Utilisation du guide SIN2D  (pour estimer l’impact DD )</a:t>
            </a:r>
          </a:p>
        </p:txBody>
      </p:sp>
      <p:sp>
        <p:nvSpPr>
          <p:cNvPr id="8" name="Ellipse 7"/>
          <p:cNvSpPr/>
          <p:nvPr/>
        </p:nvSpPr>
        <p:spPr>
          <a:xfrm>
            <a:off x="755576" y="3140967"/>
            <a:ext cx="576064" cy="339390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899592" y="220486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Cocher la case si vous répondez oui a la proposition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1" name="Connecteur droit avec flèche 10"/>
          <p:cNvCxnSpPr>
            <a:stCxn id="9" idx="1"/>
            <a:endCxn id="8" idx="0"/>
          </p:cNvCxnSpPr>
          <p:nvPr/>
        </p:nvCxnSpPr>
        <p:spPr>
          <a:xfrm rot="10800000" flipH="1" flipV="1">
            <a:off x="899592" y="2389529"/>
            <a:ext cx="144016" cy="7514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755576" y="1084674"/>
            <a:ext cx="5032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Ouvrir le classeur à la feuille Etude de cas</a:t>
            </a:r>
          </a:p>
        </p:txBody>
      </p:sp>
      <p:cxnSp>
        <p:nvCxnSpPr>
          <p:cNvPr id="12" name="Connecteur droit avec flèche 11"/>
          <p:cNvCxnSpPr/>
          <p:nvPr/>
        </p:nvCxnSpPr>
        <p:spPr>
          <a:xfrm rot="10800000" flipV="1">
            <a:off x="1979712" y="1484783"/>
            <a:ext cx="2304256" cy="3676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592" y="1852439"/>
            <a:ext cx="77343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8180" y="5877277"/>
            <a:ext cx="77343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969" y="3553767"/>
            <a:ext cx="7934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8969" y="2348880"/>
            <a:ext cx="79343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7544" y="1052796"/>
            <a:ext cx="79057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467544" y="5085184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Sous le bandeau des onglets, cliquer sur « Calculer » </a:t>
            </a:r>
            <a:endParaRPr lang="fr-FR" sz="2000" dirty="0"/>
          </a:p>
        </p:txBody>
      </p:sp>
      <p:sp>
        <p:nvSpPr>
          <p:cNvPr id="8" name="Ellipse 7"/>
          <p:cNvSpPr/>
          <p:nvPr/>
        </p:nvSpPr>
        <p:spPr>
          <a:xfrm rot="5400000">
            <a:off x="1583667" y="-95326"/>
            <a:ext cx="576063" cy="252028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 rot="5400000">
            <a:off x="1583665" y="1232755"/>
            <a:ext cx="576063" cy="252028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 rot="5400000">
            <a:off x="1583667" y="2600909"/>
            <a:ext cx="576063" cy="252028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438969" y="332656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Répéter la démarche pour les 3 piliers du développement durable:</a:t>
            </a:r>
            <a:endParaRPr lang="fr-FR" sz="2000" dirty="0"/>
          </a:p>
        </p:txBody>
      </p:sp>
      <p:sp>
        <p:nvSpPr>
          <p:cNvPr id="16" name="Ellipse 15"/>
          <p:cNvSpPr/>
          <p:nvPr/>
        </p:nvSpPr>
        <p:spPr>
          <a:xfrm rot="5400000">
            <a:off x="1516424" y="5702018"/>
            <a:ext cx="494522" cy="86409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3" grpId="0" animBg="1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476672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Vous obtenez l’impact DD de votre cas d’étude sur les 3 piliers du développement durable sous forme histogramme dans l’onglet  </a:t>
            </a:r>
            <a:r>
              <a:rPr lang="fr-FR" sz="2000" b="1" dirty="0" smtClean="0"/>
              <a:t>« cas d’étude » </a:t>
            </a:r>
            <a:r>
              <a:rPr lang="fr-FR" sz="2000" dirty="0" smtClean="0"/>
              <a:t>de votre classeur :</a:t>
            </a:r>
            <a:endParaRPr lang="fr-FR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1880" y="1492335"/>
            <a:ext cx="44386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5816" y="1844824"/>
            <a:ext cx="52768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467544" y="476672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Vous obtenez l’impact DD de votre cas d’étude sur les 3 piliers du développement durable sous forme de « radar » dans l’onglet  </a:t>
            </a:r>
          </a:p>
          <a:p>
            <a:r>
              <a:rPr lang="fr-FR" sz="2000" b="1" dirty="0" smtClean="0"/>
              <a:t>« Empreinte  DD » </a:t>
            </a:r>
            <a:r>
              <a:rPr lang="fr-FR" sz="2000" dirty="0" smtClean="0"/>
              <a:t>de votre classeur :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3573016"/>
            <a:ext cx="2016224" cy="147732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dirty="0" smtClean="0"/>
              <a:t>L’étendue de la zone d’ombre représente l’impact DD de votre étude.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2195736" y="3573016"/>
            <a:ext cx="1944216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3995936" y="2492896"/>
            <a:ext cx="2088232" cy="2808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3" y="1988840"/>
            <a:ext cx="27527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necteur droit avec flèche 8"/>
          <p:cNvCxnSpPr/>
          <p:nvPr/>
        </p:nvCxnSpPr>
        <p:spPr>
          <a:xfrm rot="5400000">
            <a:off x="1443426" y="1740586"/>
            <a:ext cx="49650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389" y="1328574"/>
            <a:ext cx="82200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043608" y="5085184"/>
            <a:ext cx="7704856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dirty="0" smtClean="0"/>
              <a:t>Afin de visualiser les pistes possibles d’amélioration de votre support il explorer les solutions lister dans les sous-branches </a:t>
            </a:r>
            <a:r>
              <a:rPr lang="fr-FR" b="1" dirty="0" smtClean="0"/>
              <a:t>« leviers » </a:t>
            </a:r>
          </a:p>
          <a:p>
            <a:r>
              <a:rPr lang="fr-FR" dirty="0" smtClean="0"/>
              <a:t>et</a:t>
            </a:r>
            <a:r>
              <a:rPr lang="fr-FR" b="1" dirty="0" smtClean="0"/>
              <a:t> « tendances »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467544" y="620688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2. Utilisation de la carte mentale (pour améliorer  l’impact DD de votre étude)</a:t>
            </a:r>
            <a:endParaRPr lang="fr-FR" sz="2000" dirty="0"/>
          </a:p>
        </p:txBody>
      </p:sp>
      <p:sp>
        <p:nvSpPr>
          <p:cNvPr id="11" name="Ellipse 10"/>
          <p:cNvSpPr/>
          <p:nvPr/>
        </p:nvSpPr>
        <p:spPr>
          <a:xfrm>
            <a:off x="6300192" y="2785120"/>
            <a:ext cx="2016224" cy="71588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6300192" y="3501008"/>
            <a:ext cx="2448272" cy="72008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67544" y="62068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ZOOM sur les solutions proposées dans la sous-branche « leviers »:</a:t>
            </a:r>
            <a:endParaRPr lang="fr-FR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624" y="1100138"/>
            <a:ext cx="653415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67544" y="620688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ZOOM sur les solutions proposées dans la sous-branche « tendances »:</a:t>
            </a:r>
            <a:endParaRPr lang="fr-FR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5413" y="1484784"/>
            <a:ext cx="6353175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624" y="1465258"/>
            <a:ext cx="77343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2018458"/>
            <a:ext cx="7899796" cy="370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323528" y="32278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3. </a:t>
            </a:r>
            <a:r>
              <a:rPr lang="fr-FR" sz="2000" dirty="0" err="1" smtClean="0"/>
              <a:t>Ré-utilisation</a:t>
            </a:r>
            <a:r>
              <a:rPr lang="fr-FR" sz="2000" dirty="0" smtClean="0"/>
              <a:t> du guide SIN2D  (pour valider l’amélioration du point de vue DD )</a:t>
            </a:r>
            <a:endParaRPr lang="fr-FR" sz="2000" dirty="0"/>
          </a:p>
        </p:txBody>
      </p:sp>
      <p:sp>
        <p:nvSpPr>
          <p:cNvPr id="8" name="Ellipse 7"/>
          <p:cNvSpPr/>
          <p:nvPr/>
        </p:nvSpPr>
        <p:spPr>
          <a:xfrm>
            <a:off x="755576" y="2142147"/>
            <a:ext cx="432048" cy="370011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110756" y="5657601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Cocher la case si vous répondez oui a la proposition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1" name="Connecteur droit avec flèche 10"/>
          <p:cNvCxnSpPr>
            <a:stCxn id="9" idx="1"/>
          </p:cNvCxnSpPr>
          <p:nvPr/>
        </p:nvCxnSpPr>
        <p:spPr>
          <a:xfrm rot="10800000">
            <a:off x="1043608" y="5595757"/>
            <a:ext cx="2067148" cy="2465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67544" y="1030670"/>
            <a:ext cx="5032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Ouvrir le classeur à la feuille Evolution DD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23528" y="6088779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Sous le bandeau des onglets, cliquer sur « Calculer » </a:t>
            </a:r>
            <a:endParaRPr lang="fr-FR" sz="20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0232" y="6165039"/>
            <a:ext cx="17240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lipse 12"/>
          <p:cNvSpPr/>
          <p:nvPr/>
        </p:nvSpPr>
        <p:spPr>
          <a:xfrm rot="5400000">
            <a:off x="3978696" y="943963"/>
            <a:ext cx="250503" cy="122413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 rot="5400000">
            <a:off x="7363073" y="5751570"/>
            <a:ext cx="250503" cy="122413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9" grpId="0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</Words>
  <Application>Microsoft Office PowerPoint</Application>
  <PresentationFormat>Affichage à l'écran (4:3)</PresentationFormat>
  <Paragraphs>34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Gabarit formation STI2D</dc:title>
  <dc:creator>Philippe Fichou</dc:creator>
  <cp:lastModifiedBy>Stéphane</cp:lastModifiedBy>
  <cp:revision>41</cp:revision>
  <dcterms:created xsi:type="dcterms:W3CDTF">2010-09-14T05:05:30Z</dcterms:created>
  <dcterms:modified xsi:type="dcterms:W3CDTF">2011-03-07T20:32:08Z</dcterms:modified>
</cp:coreProperties>
</file>