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4"/>
  </p:notesMasterIdLst>
  <p:sldIdLst>
    <p:sldId id="256" r:id="rId2"/>
    <p:sldId id="259" r:id="rId3"/>
    <p:sldId id="260" r:id="rId4"/>
    <p:sldId id="264" r:id="rId5"/>
    <p:sldId id="284" r:id="rId6"/>
    <p:sldId id="262" r:id="rId7"/>
    <p:sldId id="263" r:id="rId8"/>
    <p:sldId id="273" r:id="rId9"/>
    <p:sldId id="258" r:id="rId10"/>
    <p:sldId id="266" r:id="rId11"/>
    <p:sldId id="274" r:id="rId12"/>
    <p:sldId id="285" r:id="rId13"/>
    <p:sldId id="286" r:id="rId14"/>
    <p:sldId id="267" r:id="rId15"/>
    <p:sldId id="277" r:id="rId16"/>
    <p:sldId id="282" r:id="rId17"/>
    <p:sldId id="276" r:id="rId18"/>
    <p:sldId id="268" r:id="rId19"/>
    <p:sldId id="272" r:id="rId20"/>
    <p:sldId id="271" r:id="rId21"/>
    <p:sldId id="270"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Philippe GAVET" initials="JPG" lastIdx="1" clrIdx="0">
    <p:extLst>
      <p:ext uri="{19B8F6BF-5375-455C-9EA6-DF929625EA0E}">
        <p15:presenceInfo xmlns:p15="http://schemas.microsoft.com/office/powerpoint/2012/main" userId="601b50a3a69b19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dgm:t>
        <a:bodyPr/>
        <a:lstStyle/>
        <a:p>
          <a:r>
            <a:rPr lang="fr-FR" b="1" noProof="0" dirty="0"/>
            <a:t>Le Projet</a:t>
          </a:r>
        </a:p>
      </dgm:t>
    </dgm:pt>
    <dgm:pt modelId="{51680ED1-AF6E-4B28-AE94-92B0EFB0DF7D}" type="parTrans" cxnId="{2AA9C11F-1F1D-428E-801A-47EAA766C99D}">
      <dgm:prSet/>
      <dgm:spPr/>
      <dgm:t>
        <a:bodyPr/>
        <a:lstStyle/>
        <a:p>
          <a:endParaRPr lang="fr-FR" noProof="0" dirty="0"/>
        </a:p>
      </dgm:t>
    </dgm:pt>
    <dgm:pt modelId="{478B7D3C-9FB4-4BC6-90AC-49960560DECD}" type="sibTrans" cxnId="{2AA9C11F-1F1D-428E-801A-47EAA766C99D}">
      <dgm:prSet/>
      <dgm:spPr/>
      <dgm:t>
        <a:bodyPr/>
        <a:lstStyle/>
        <a:p>
          <a:endParaRPr lang="fr-FR" noProof="0" dirty="0"/>
        </a:p>
      </dgm:t>
    </dgm:pt>
    <dgm:pt modelId="{F66099B6-DBBD-4AB0-82D2-877B80F846F7}">
      <dgm:prSet phldrT="[Text]"/>
      <dgm:spPr>
        <a:gradFill rotWithShape="0">
          <a:gsLst>
            <a:gs pos="0">
              <a:srgbClr val="FFCF31"/>
            </a:gs>
            <a:gs pos="78000">
              <a:schemeClr val="accent3">
                <a:hueOff val="0"/>
                <a:satOff val="0"/>
                <a:lumOff val="0"/>
                <a:alphaOff val="0"/>
                <a:shade val="100000"/>
                <a:satMod val="110000"/>
                <a:lumMod val="100000"/>
              </a:schemeClr>
            </a:gs>
          </a:gsLst>
        </a:gradFill>
      </dgm:spPr>
      <dgm:t>
        <a:bodyPr/>
        <a:lstStyle/>
        <a:p>
          <a:r>
            <a:rPr lang="fr-FR" b="1" noProof="0" dirty="0"/>
            <a:t>Les Objectifs BIM</a:t>
          </a:r>
        </a:p>
      </dgm:t>
    </dgm:pt>
    <dgm:pt modelId="{B09C8BFB-F41C-4AC4-AB94-F216E3081C2D}" type="parTrans" cxnId="{B4F3EA32-CE64-4A92-9BAE-BC57E5392B05}">
      <dgm:prSet/>
      <dgm:spPr/>
      <dgm:t>
        <a:bodyPr/>
        <a:lstStyle/>
        <a:p>
          <a:endParaRPr lang="fr-FR" noProof="0" dirty="0"/>
        </a:p>
      </dgm:t>
    </dgm:pt>
    <dgm:pt modelId="{BC531B32-9B0E-482E-BF91-65C61F17168D}" type="sibTrans" cxnId="{B4F3EA32-CE64-4A92-9BAE-BC57E5392B05}">
      <dgm:prSet/>
      <dgm:spPr/>
      <dgm:t>
        <a:bodyPr/>
        <a:lstStyle/>
        <a:p>
          <a:endParaRPr lang="fr-FR" noProof="0" dirty="0"/>
        </a:p>
      </dgm:t>
    </dgm:pt>
    <dgm:pt modelId="{EE62A4F6-4AC4-435B-990E-81A71CE8CAC7}">
      <dgm:prSet phldrT="[Text]"/>
      <dgm:spPr>
        <a:gradFill rotWithShape="0">
          <a:gsLst>
            <a:gs pos="0">
              <a:srgbClr val="A4E15F"/>
            </a:gs>
            <a:gs pos="78000">
              <a:schemeClr val="accent4">
                <a:hueOff val="0"/>
                <a:satOff val="0"/>
                <a:lumOff val="0"/>
                <a:alphaOff val="0"/>
                <a:shade val="100000"/>
                <a:satMod val="110000"/>
                <a:lumMod val="100000"/>
              </a:schemeClr>
            </a:gs>
          </a:gsLst>
        </a:gradFill>
      </dgm:spPr>
      <dgm:t>
        <a:bodyPr/>
        <a:lstStyle/>
        <a:p>
          <a:r>
            <a:rPr lang="fr-FR" b="1" noProof="0" dirty="0"/>
            <a:t>Les Usages du BIM</a:t>
          </a:r>
        </a:p>
      </dgm:t>
    </dgm:pt>
    <dgm:pt modelId="{F287B947-7343-4FA2-B288-B23A59FFAE31}" type="parTrans" cxnId="{3A2CECA6-0C5B-46BB-B7C6-7D37E9D210BD}">
      <dgm:prSet/>
      <dgm:spPr/>
      <dgm:t>
        <a:bodyPr/>
        <a:lstStyle/>
        <a:p>
          <a:endParaRPr lang="fr-FR" noProof="0" dirty="0"/>
        </a:p>
      </dgm:t>
    </dgm:pt>
    <dgm:pt modelId="{389F9A93-0231-4877-8C41-5D5B8DD7AAC0}" type="sibTrans" cxnId="{3A2CECA6-0C5B-46BB-B7C6-7D37E9D210BD}">
      <dgm:prSet/>
      <dgm:spPr/>
      <dgm:t>
        <a:bodyPr/>
        <a:lstStyle/>
        <a:p>
          <a:endParaRPr lang="fr-FR" noProof="0" dirty="0"/>
        </a:p>
      </dgm:t>
    </dgm:pt>
    <dgm:pt modelId="{6CF284C3-4A70-4432-8F33-E75A802B3330}">
      <dgm:prSet custT="1"/>
      <dgm:spPr/>
      <dgm:t>
        <a:bodyPr/>
        <a:lstStyle/>
        <a:p>
          <a:r>
            <a:rPr lang="fr-FR" sz="1600" noProof="0" dirty="0"/>
            <a:t>Définir les objectifs BIM</a:t>
          </a:r>
        </a:p>
      </dgm:t>
    </dgm:pt>
    <dgm:pt modelId="{044831E6-2FC9-4DDA-81FB-5FA418568D07}" type="parTrans" cxnId="{2DC24386-BC50-4BAB-8571-16CB10C2603C}">
      <dgm:prSet/>
      <dgm:spPr/>
      <dgm:t>
        <a:bodyPr/>
        <a:lstStyle/>
        <a:p>
          <a:endParaRPr lang="fr-FR" noProof="0" dirty="0"/>
        </a:p>
      </dgm:t>
    </dgm:pt>
    <dgm:pt modelId="{CD50B82D-84BB-4747-B282-ABB339EBA294}" type="sibTrans" cxnId="{2DC24386-BC50-4BAB-8571-16CB10C2603C}">
      <dgm:prSet/>
      <dgm:spPr/>
      <dgm:t>
        <a:bodyPr/>
        <a:lstStyle/>
        <a:p>
          <a:endParaRPr lang="fr-FR" noProof="0" dirty="0"/>
        </a:p>
      </dgm:t>
    </dgm:pt>
    <dgm:pt modelId="{3AF880A5-0F00-4315-A5DF-1FE656798601}">
      <dgm:prSet phldrT="[Text]" custT="1"/>
      <dgm:spPr/>
      <dgm:t>
        <a:bodyPr/>
        <a:lstStyle/>
        <a:p>
          <a:r>
            <a:rPr lang="fr-FR" sz="1600" noProof="0" dirty="0"/>
            <a:t>Localisation</a:t>
          </a:r>
        </a:p>
      </dgm:t>
    </dgm:pt>
    <dgm:pt modelId="{A13BB1F9-5857-4B43-8BF5-6589AA2CB759}" type="parTrans" cxnId="{24F8CBE2-5003-4E69-A772-6B98F2B05181}">
      <dgm:prSet/>
      <dgm:spPr/>
      <dgm:t>
        <a:bodyPr/>
        <a:lstStyle/>
        <a:p>
          <a:endParaRPr lang="fr-FR" noProof="0" dirty="0"/>
        </a:p>
      </dgm:t>
    </dgm:pt>
    <dgm:pt modelId="{C198C41D-2640-4669-83ED-E0CD35701C8E}" type="sibTrans" cxnId="{24F8CBE2-5003-4E69-A772-6B98F2B05181}">
      <dgm:prSet/>
      <dgm:spPr/>
      <dgm:t>
        <a:bodyPr/>
        <a:lstStyle/>
        <a:p>
          <a:endParaRPr lang="fr-FR" noProof="0" dirty="0"/>
        </a:p>
      </dgm:t>
    </dgm:pt>
    <dgm:pt modelId="{8EA7219F-BDB2-48EB-9EEB-3133522D132E}">
      <dgm:prSet phldrT="[Text]" custT="1"/>
      <dgm:spPr/>
      <dgm:t>
        <a:bodyPr/>
        <a:lstStyle/>
        <a:p>
          <a:r>
            <a:rPr lang="fr-FR" sz="1600" noProof="0" dirty="0"/>
            <a:t>Description du besoin</a:t>
          </a:r>
        </a:p>
      </dgm:t>
    </dgm:pt>
    <dgm:pt modelId="{3EE8403A-CB7C-4815-85BD-AEBCAEB71B37}" type="parTrans" cxnId="{58AD7EEF-D408-406B-87EE-4691D4C30668}">
      <dgm:prSet/>
      <dgm:spPr/>
      <dgm:t>
        <a:bodyPr/>
        <a:lstStyle/>
        <a:p>
          <a:endParaRPr lang="fr-FR" noProof="0" dirty="0"/>
        </a:p>
      </dgm:t>
    </dgm:pt>
    <dgm:pt modelId="{C94B7947-85DC-4B21-BB99-DF8438356F98}" type="sibTrans" cxnId="{58AD7EEF-D408-406B-87EE-4691D4C30668}">
      <dgm:prSet/>
      <dgm:spPr/>
      <dgm:t>
        <a:bodyPr/>
        <a:lstStyle/>
        <a:p>
          <a:endParaRPr lang="fr-FR" noProof="0" dirty="0"/>
        </a:p>
      </dgm:t>
    </dgm:pt>
    <dgm:pt modelId="{BE788BF5-FE9F-4C7D-A1CD-9232D7860179}">
      <dgm:prSet phldrT="[Text]" custT="1"/>
      <dgm:spPr/>
      <dgm:t>
        <a:bodyPr/>
        <a:lstStyle/>
        <a:p>
          <a:r>
            <a:rPr lang="fr-FR" sz="1600" noProof="0" dirty="0"/>
            <a:t>Hiérarchiser et ordonner</a:t>
          </a:r>
        </a:p>
      </dgm:t>
    </dgm:pt>
    <dgm:pt modelId="{963A52CB-C772-45F2-8A30-8ABA6B14D3CE}" type="parTrans" cxnId="{35013F34-57BC-4E3C-A003-07C0E49926DB}">
      <dgm:prSet/>
      <dgm:spPr/>
      <dgm:t>
        <a:bodyPr/>
        <a:lstStyle/>
        <a:p>
          <a:endParaRPr lang="fr-FR" noProof="0" dirty="0"/>
        </a:p>
      </dgm:t>
    </dgm:pt>
    <dgm:pt modelId="{88191C5E-55BA-42F2-B842-FC86CBBADC0F}" type="sibTrans" cxnId="{35013F34-57BC-4E3C-A003-07C0E49926DB}">
      <dgm:prSet/>
      <dgm:spPr/>
      <dgm:t>
        <a:bodyPr/>
        <a:lstStyle/>
        <a:p>
          <a:endParaRPr lang="fr-FR" noProof="0" dirty="0"/>
        </a:p>
      </dgm:t>
    </dgm:pt>
    <dgm:pt modelId="{386C2B6D-2EE1-4682-AE61-EE246CD54E31}">
      <dgm:prSet phldrT="[Text]" custT="1"/>
      <dgm:spPr/>
      <dgm:t>
        <a:bodyPr/>
        <a:lstStyle/>
        <a:p>
          <a:r>
            <a:rPr lang="fr-FR" sz="1600" noProof="0" dirty="0"/>
            <a:t>Valoriser les usages</a:t>
          </a:r>
        </a:p>
      </dgm:t>
    </dgm:pt>
    <dgm:pt modelId="{649D72FB-0D8F-479C-87D1-C73133EF35E2}" type="parTrans" cxnId="{7F96AC57-2F84-4E8C-AA92-E82865EE63FE}">
      <dgm:prSet/>
      <dgm:spPr/>
      <dgm:t>
        <a:bodyPr/>
        <a:lstStyle/>
        <a:p>
          <a:endParaRPr lang="fr-FR" noProof="0" dirty="0"/>
        </a:p>
      </dgm:t>
    </dgm:pt>
    <dgm:pt modelId="{E1C9E6F1-2ED2-4DD8-9B78-28FC1AF5D352}" type="sibTrans" cxnId="{7F96AC57-2F84-4E8C-AA92-E82865EE63FE}">
      <dgm:prSet/>
      <dgm:spPr/>
      <dgm:t>
        <a:bodyPr/>
        <a:lstStyle/>
        <a:p>
          <a:endParaRPr lang="fr-FR" noProof="0" dirty="0"/>
        </a:p>
      </dgm:t>
    </dgm:pt>
    <dgm:pt modelId="{55D43911-92A8-4D03-A531-92D542795B35}">
      <dgm:prSet phldrT="[Text]" custT="1"/>
      <dgm:spPr/>
      <dgm:t>
        <a:bodyPr/>
        <a:lstStyle/>
        <a:p>
          <a:r>
            <a:rPr lang="fr-FR" sz="1600" noProof="0" dirty="0"/>
            <a:t>Contraintes</a:t>
          </a:r>
        </a:p>
      </dgm:t>
    </dgm:pt>
    <dgm:pt modelId="{C6824861-5B01-4C58-8ECE-2527662EC3BC}" type="parTrans" cxnId="{693839D7-CF27-4250-BCD4-24693407690C}">
      <dgm:prSet/>
      <dgm:spPr/>
      <dgm:t>
        <a:bodyPr/>
        <a:lstStyle/>
        <a:p>
          <a:endParaRPr lang="fr-FR" noProof="0" dirty="0"/>
        </a:p>
      </dgm:t>
    </dgm:pt>
    <dgm:pt modelId="{A4C17D6B-CF96-4B57-B73B-F899A96E6D22}" type="sibTrans" cxnId="{693839D7-CF27-4250-BCD4-24693407690C}">
      <dgm:prSet/>
      <dgm:spPr/>
      <dgm:t>
        <a:bodyPr/>
        <a:lstStyle/>
        <a:p>
          <a:endParaRPr lang="fr-FR" noProof="0" dirty="0"/>
        </a:p>
      </dgm:t>
    </dgm:pt>
    <dgm:pt modelId="{77719743-A275-44F1-A6DB-F04B9943ABB9}">
      <dgm:prSet phldrT="[Text]" custT="1"/>
      <dgm:spPr/>
      <dgm:t>
        <a:bodyPr/>
        <a:lstStyle/>
        <a:p>
          <a:r>
            <a:rPr lang="fr-FR" sz="1600" noProof="0" dirty="0"/>
            <a:t>Intervenants</a:t>
          </a:r>
        </a:p>
      </dgm:t>
    </dgm:pt>
    <dgm:pt modelId="{0613058E-3862-4A00-83BE-52DD9BBB39A2}" type="parTrans" cxnId="{134D5168-AF4F-4777-A601-A8BF2DAEA23D}">
      <dgm:prSet/>
      <dgm:spPr/>
      <dgm:t>
        <a:bodyPr/>
        <a:lstStyle/>
        <a:p>
          <a:endParaRPr lang="fr-FR" noProof="0" dirty="0"/>
        </a:p>
      </dgm:t>
    </dgm:pt>
    <dgm:pt modelId="{7C0F4A58-AEE1-4C28-82E7-07BC29B5D0F5}" type="sibTrans" cxnId="{134D5168-AF4F-4777-A601-A8BF2DAEA23D}">
      <dgm:prSet/>
      <dgm:spPr/>
      <dgm:t>
        <a:bodyPr/>
        <a:lstStyle/>
        <a:p>
          <a:endParaRPr lang="fr-FR" noProof="0" dirty="0"/>
        </a:p>
      </dgm:t>
    </dgm:pt>
    <dgm:pt modelId="{063B71D9-EB36-4CE9-916B-9759FE998ABE}">
      <dgm:prSet phldrT="[Text]" custT="1"/>
      <dgm:spPr/>
      <dgm:t>
        <a:bodyPr/>
        <a:lstStyle/>
        <a:p>
          <a:r>
            <a:rPr lang="fr-FR" sz="1600" noProof="0" dirty="0"/>
            <a:t>Rechercher d’après une liste générique à adapter</a:t>
          </a:r>
        </a:p>
      </dgm:t>
    </dgm:pt>
    <dgm:pt modelId="{955A5DEC-54FC-4223-826A-4C3650D1F966}" type="parTrans" cxnId="{BB5C9C24-9562-4EE1-858A-376F6EDDBE09}">
      <dgm:prSet/>
      <dgm:spPr/>
      <dgm:t>
        <a:bodyPr/>
        <a:lstStyle/>
        <a:p>
          <a:endParaRPr lang="fr-FR"/>
        </a:p>
      </dgm:t>
    </dgm:pt>
    <dgm:pt modelId="{4243916B-BEB5-435F-AD9A-47D272A1BF29}" type="sibTrans" cxnId="{BB5C9C24-9562-4EE1-858A-376F6EDDBE09}">
      <dgm:prSet/>
      <dgm:spPr/>
      <dgm:t>
        <a:bodyPr/>
        <a:lstStyle/>
        <a:p>
          <a:endParaRPr lang="fr-FR"/>
        </a:p>
      </dgm:t>
    </dgm:pt>
    <dgm:pt modelId="{AF3AD9A1-6478-410B-A725-5B7063DC99CA}">
      <dgm:prSet phldrT="[Text]" custT="1"/>
      <dgm:spPr/>
      <dgm:t>
        <a:bodyPr/>
        <a:lstStyle/>
        <a:p>
          <a:r>
            <a:rPr lang="fr-FR" sz="1600" noProof="0" dirty="0"/>
            <a:t>Définir les </a:t>
          </a:r>
          <a:r>
            <a:rPr lang="fr-FR" sz="1600" noProof="0" dirty="0" smtClean="0"/>
            <a:t>usages </a:t>
          </a:r>
          <a:r>
            <a:rPr lang="fr-FR" sz="1600" noProof="0" dirty="0"/>
            <a:t>BIM</a:t>
          </a:r>
        </a:p>
      </dgm:t>
    </dgm:pt>
    <dgm:pt modelId="{102AE698-B398-4E42-BE5E-8C5BD4D5DC87}" type="parTrans" cxnId="{7931F96E-8BAE-42AC-B45D-2DF909B6E591}">
      <dgm:prSet/>
      <dgm:spPr/>
      <dgm:t>
        <a:bodyPr/>
        <a:lstStyle/>
        <a:p>
          <a:endParaRPr lang="fr-FR"/>
        </a:p>
      </dgm:t>
    </dgm:pt>
    <dgm:pt modelId="{D17E709D-5260-4667-BFDE-9E0E6A86CAF6}" type="sibTrans" cxnId="{7931F96E-8BAE-42AC-B45D-2DF909B6E591}">
      <dgm:prSet/>
      <dgm:spPr/>
      <dgm:t>
        <a:bodyPr/>
        <a:lstStyle/>
        <a:p>
          <a:endParaRPr lang="fr-FR"/>
        </a:p>
      </dgm:t>
    </dgm:pt>
    <dgm:pt modelId="{39362E13-8BC5-4574-ABA5-32EA0CE3DDF1}" type="pres">
      <dgm:prSet presAssocID="{B9C32B05-62EA-407A-B21C-2310C7945705}" presName="rootnode" presStyleCnt="0">
        <dgm:presLayoutVars>
          <dgm:chMax/>
          <dgm:chPref/>
          <dgm:dir/>
          <dgm:animLvl val="lvl"/>
        </dgm:presLayoutVars>
      </dgm:prSet>
      <dgm:spPr/>
      <dgm:t>
        <a:bodyPr/>
        <a:lstStyle/>
        <a:p>
          <a:endParaRPr lang="fr-FR"/>
        </a:p>
      </dgm:t>
    </dgm:pt>
    <dgm:pt modelId="{79D0F5AF-910F-4660-B067-225865CBBDCF}" type="pres">
      <dgm:prSet presAssocID="{42D71409-67F9-455C-8C6D-716D284AAA6B}" presName="composite" presStyleCnt="0"/>
      <dgm:spPr/>
    </dgm:pt>
    <dgm:pt modelId="{D89511C6-ACA3-494A-96A1-BBE7FAB9B2FE}" type="pres">
      <dgm:prSet presAssocID="{42D71409-67F9-455C-8C6D-716D284AAA6B}" presName="bentUpArrow1" presStyleLbl="alignImgPlace1" presStyleIdx="0" presStyleCnt="2" custScaleX="74195" custScaleY="103146" custLinFactNeighborX="6253" custLinFactNeighborY="-31523">
        <dgm:style>
          <a:lnRef idx="1">
            <a:schemeClr val="accent3"/>
          </a:lnRef>
          <a:fillRef idx="3">
            <a:schemeClr val="accent3"/>
          </a:fillRef>
          <a:effectRef idx="2">
            <a:schemeClr val="accent3"/>
          </a:effectRef>
          <a:fontRef idx="minor">
            <a:schemeClr val="lt1"/>
          </a:fontRef>
        </dgm:style>
      </dgm:prSet>
      <dgm:spPr/>
    </dgm:pt>
    <dgm:pt modelId="{2673054C-49E6-4C08-B546-F45510902181}" type="pres">
      <dgm:prSet presAssocID="{42D71409-67F9-455C-8C6D-716D284AAA6B}" presName="ParentText" presStyleLbl="node1" presStyleIdx="0" presStyleCnt="3" custScaleX="93032" custScaleY="77076" custLinFactNeighborX="604" custLinFactNeighborY="-34687">
        <dgm:presLayoutVars>
          <dgm:chMax val="1"/>
          <dgm:chPref val="1"/>
          <dgm:bulletEnabled val="1"/>
        </dgm:presLayoutVars>
      </dgm:prSet>
      <dgm:spPr/>
      <dgm:t>
        <a:bodyPr/>
        <a:lstStyle/>
        <a:p>
          <a:endParaRPr lang="fr-FR"/>
        </a:p>
      </dgm:t>
    </dgm:pt>
    <dgm:pt modelId="{3443CAD9-2F66-4A11-B473-35AD7BB6C872}" type="pres">
      <dgm:prSet presAssocID="{42D71409-67F9-455C-8C6D-716D284AAA6B}" presName="ChildText" presStyleLbl="revTx" presStyleIdx="0" presStyleCnt="3" custScaleX="270907" custLinFactNeighborX="88558" custLinFactNeighborY="-36264">
        <dgm:presLayoutVars>
          <dgm:chMax val="0"/>
          <dgm:chPref val="0"/>
          <dgm:bulletEnabled val="1"/>
        </dgm:presLayoutVars>
      </dgm:prSet>
      <dgm:spPr/>
      <dgm:t>
        <a:bodyPr/>
        <a:lstStyle/>
        <a:p>
          <a:endParaRPr lang="fr-FR"/>
        </a:p>
      </dgm:t>
    </dgm:pt>
    <dgm:pt modelId="{54676D5B-F807-40C1-AA0A-1E362AE7E634}" type="pres">
      <dgm:prSet presAssocID="{478B7D3C-9FB4-4BC6-90AC-49960560DECD}" presName="sibTrans" presStyleCnt="0"/>
      <dgm:spPr/>
    </dgm:pt>
    <dgm:pt modelId="{260B2C43-AED1-4908-AB21-CAEDC6D3DD0F}" type="pres">
      <dgm:prSet presAssocID="{F66099B6-DBBD-4AB0-82D2-877B80F846F7}" presName="composite" presStyleCnt="0"/>
      <dgm:spPr/>
    </dgm:pt>
    <dgm:pt modelId="{EADEBF3C-C70C-46B5-BA1A-761D61D6C928}" type="pres">
      <dgm:prSet presAssocID="{F66099B6-DBBD-4AB0-82D2-877B80F846F7}" presName="bentUpArrow1" presStyleLbl="alignImgPlace1" presStyleIdx="1" presStyleCnt="2">
        <dgm:style>
          <a:lnRef idx="3">
            <a:schemeClr val="lt1"/>
          </a:lnRef>
          <a:fillRef idx="1">
            <a:schemeClr val="accent4"/>
          </a:fillRef>
          <a:effectRef idx="1">
            <a:schemeClr val="accent4"/>
          </a:effectRef>
          <a:fontRef idx="minor">
            <a:schemeClr val="lt1"/>
          </a:fontRef>
        </dgm:style>
      </dgm:prSet>
      <dgm:spPr/>
    </dgm:pt>
    <dgm:pt modelId="{B0FBA56C-782C-4265-B5C2-9CC50CFC990B}" type="pres">
      <dgm:prSet presAssocID="{F66099B6-DBBD-4AB0-82D2-877B80F846F7}" presName="ParentText" presStyleLbl="node1" presStyleIdx="1" presStyleCnt="3" custScaleX="79618" custScaleY="85166" custLinFactNeighborX="-30291" custLinFactNeighborY="-10332">
        <dgm:presLayoutVars>
          <dgm:chMax val="1"/>
          <dgm:chPref val="1"/>
          <dgm:bulletEnabled val="1"/>
        </dgm:presLayoutVars>
      </dgm:prSet>
      <dgm:spPr/>
      <dgm:t>
        <a:bodyPr/>
        <a:lstStyle/>
        <a:p>
          <a:endParaRPr lang="fr-FR"/>
        </a:p>
      </dgm:t>
    </dgm:pt>
    <dgm:pt modelId="{5DF857C0-DC0B-48F1-9ECD-31F2E3FF5FD1}" type="pres">
      <dgm:prSet presAssocID="{F66099B6-DBBD-4AB0-82D2-877B80F846F7}" presName="ChildText" presStyleLbl="revTx" presStyleIdx="1" presStyleCnt="3" custScaleX="329963" custLinFactNeighborX="63297" custLinFactNeighborY="-12781">
        <dgm:presLayoutVars>
          <dgm:chMax val="0"/>
          <dgm:chPref val="0"/>
          <dgm:bulletEnabled val="1"/>
        </dgm:presLayoutVars>
      </dgm:prSet>
      <dgm:spPr/>
      <dgm:t>
        <a:bodyPr/>
        <a:lstStyle/>
        <a:p>
          <a:endParaRPr lang="fr-FR"/>
        </a:p>
      </dgm:t>
    </dgm:pt>
    <dgm:pt modelId="{AD74987E-6E4F-4A7F-AB1E-0C181D3B2E8E}" type="pres">
      <dgm:prSet presAssocID="{BC531B32-9B0E-482E-BF91-65C61F17168D}" presName="sibTrans" presStyleCnt="0"/>
      <dgm:spPr/>
    </dgm:pt>
    <dgm:pt modelId="{F711365F-E19F-45E4-9200-2DDB4CA68679}" type="pres">
      <dgm:prSet presAssocID="{EE62A4F6-4AC4-435B-990E-81A71CE8CAC7}" presName="composite" presStyleCnt="0"/>
      <dgm:spPr/>
    </dgm:pt>
    <dgm:pt modelId="{E4F7EF63-1427-4813-AB3A-98F4E9176B06}" type="pres">
      <dgm:prSet presAssocID="{EE62A4F6-4AC4-435B-990E-81A71CE8CAC7}" presName="ParentText" presStyleLbl="node1" presStyleIdx="2" presStyleCnt="3" custScaleX="74550" custScaleY="78825" custLinFactNeighborX="-34336" custLinFactNeighborY="7884">
        <dgm:presLayoutVars>
          <dgm:chMax val="1"/>
          <dgm:chPref val="1"/>
          <dgm:bulletEnabled val="1"/>
        </dgm:presLayoutVars>
      </dgm:prSet>
      <dgm:spPr/>
      <dgm:t>
        <a:bodyPr/>
        <a:lstStyle/>
        <a:p>
          <a:endParaRPr lang="fr-FR"/>
        </a:p>
      </dgm:t>
    </dgm:pt>
    <dgm:pt modelId="{6445364D-5439-4B47-83C1-1CA6B4216B3A}" type="pres">
      <dgm:prSet presAssocID="{EE62A4F6-4AC4-435B-990E-81A71CE8CAC7}" presName="FinalChildText" presStyleLbl="revTx" presStyleIdx="2" presStyleCnt="3" custScaleX="204589" custLinFactNeighborX="-9498" custLinFactNeighborY="10770">
        <dgm:presLayoutVars>
          <dgm:chMax val="0"/>
          <dgm:chPref val="0"/>
          <dgm:bulletEnabled val="1"/>
        </dgm:presLayoutVars>
      </dgm:prSet>
      <dgm:spPr/>
      <dgm:t>
        <a:bodyPr/>
        <a:lstStyle/>
        <a:p>
          <a:endParaRPr lang="fr-FR"/>
        </a:p>
      </dgm:t>
    </dgm:pt>
  </dgm:ptLst>
  <dgm:cxnLst>
    <dgm:cxn modelId="{693839D7-CF27-4250-BCD4-24693407690C}" srcId="{42D71409-67F9-455C-8C6D-716D284AAA6B}" destId="{55D43911-92A8-4D03-A531-92D542795B35}" srcOrd="2" destOrd="0" parTransId="{C6824861-5B01-4C58-8ECE-2527662EC3BC}" sibTransId="{A4C17D6B-CF96-4B57-B73B-F899A96E6D22}"/>
    <dgm:cxn modelId="{7931F96E-8BAE-42AC-B45D-2DF909B6E591}" srcId="{EE62A4F6-4AC4-435B-990E-81A71CE8CAC7}" destId="{AF3AD9A1-6478-410B-A725-5B7063DC99CA}" srcOrd="0" destOrd="0" parTransId="{102AE698-B398-4E42-BE5E-8C5BD4D5DC87}" sibTransId="{D17E709D-5260-4667-BFDE-9E0E6A86CAF6}"/>
    <dgm:cxn modelId="{C1543F2F-F9B5-4F64-85FC-061AAB896863}" type="presOf" srcId="{77719743-A275-44F1-A6DB-F04B9943ABB9}" destId="{3443CAD9-2F66-4A11-B473-35AD7BB6C872}" srcOrd="0" destOrd="3" presId="urn:microsoft.com/office/officeart/2005/8/layout/StepDownProcess"/>
    <dgm:cxn modelId="{ABA1D857-D1E1-4E77-BC0B-7BC7F914DE0F}" type="presOf" srcId="{8EA7219F-BDB2-48EB-9EEB-3133522D132E}" destId="{3443CAD9-2F66-4A11-B473-35AD7BB6C872}" srcOrd="0" destOrd="0" presId="urn:microsoft.com/office/officeart/2005/8/layout/StepDownProcess"/>
    <dgm:cxn modelId="{E834A155-5E1F-4708-A618-3412DFEF83AB}" type="presOf" srcId="{3AF880A5-0F00-4315-A5DF-1FE656798601}" destId="{3443CAD9-2F66-4A11-B473-35AD7BB6C872}" srcOrd="0" destOrd="1" presId="urn:microsoft.com/office/officeart/2005/8/layout/StepDownProcess"/>
    <dgm:cxn modelId="{48F9A024-CFE4-4241-8D4B-34A8A192FC5C}" type="presOf" srcId="{AF3AD9A1-6478-410B-A725-5B7063DC99CA}" destId="{6445364D-5439-4B47-83C1-1CA6B4216B3A}" srcOrd="0" destOrd="0" presId="urn:microsoft.com/office/officeart/2005/8/layout/StepDownProcess"/>
    <dgm:cxn modelId="{24F8CBE2-5003-4E69-A772-6B98F2B05181}" srcId="{42D71409-67F9-455C-8C6D-716D284AAA6B}" destId="{3AF880A5-0F00-4315-A5DF-1FE656798601}" srcOrd="1" destOrd="0" parTransId="{A13BB1F9-5857-4B43-8BF5-6589AA2CB759}" sibTransId="{C198C41D-2640-4669-83ED-E0CD35701C8E}"/>
    <dgm:cxn modelId="{3A2CECA6-0C5B-46BB-B7C6-7D37E9D210BD}" srcId="{B9C32B05-62EA-407A-B21C-2310C7945705}" destId="{EE62A4F6-4AC4-435B-990E-81A71CE8CAC7}" srcOrd="2" destOrd="0" parTransId="{F287B947-7343-4FA2-B288-B23A59FFAE31}" sibTransId="{389F9A93-0231-4877-8C41-5D5B8DD7AAC0}"/>
    <dgm:cxn modelId="{134D5168-AF4F-4777-A601-A8BF2DAEA23D}" srcId="{42D71409-67F9-455C-8C6D-716D284AAA6B}" destId="{77719743-A275-44F1-A6DB-F04B9943ABB9}" srcOrd="3" destOrd="0" parTransId="{0613058E-3862-4A00-83BE-52DD9BBB39A2}" sibTransId="{7C0F4A58-AEE1-4C28-82E7-07BC29B5D0F5}"/>
    <dgm:cxn modelId="{7F96AC57-2F84-4E8C-AA92-E82865EE63FE}" srcId="{EE62A4F6-4AC4-435B-990E-81A71CE8CAC7}" destId="{386C2B6D-2EE1-4682-AE61-EE246CD54E31}" srcOrd="2" destOrd="0" parTransId="{649D72FB-0D8F-479C-87D1-C73133EF35E2}" sibTransId="{E1C9E6F1-2ED2-4DD8-9B78-28FC1AF5D352}"/>
    <dgm:cxn modelId="{BB5C9C24-9562-4EE1-858A-376F6EDDBE09}" srcId="{EE62A4F6-4AC4-435B-990E-81A71CE8CAC7}" destId="{063B71D9-EB36-4CE9-916B-9759FE998ABE}" srcOrd="1" destOrd="0" parTransId="{955A5DEC-54FC-4223-826A-4C3650D1F966}" sibTransId="{4243916B-BEB5-435F-AD9A-47D272A1BF29}"/>
    <dgm:cxn modelId="{B4F3EA32-CE64-4A92-9BAE-BC57E5392B05}" srcId="{B9C32B05-62EA-407A-B21C-2310C7945705}" destId="{F66099B6-DBBD-4AB0-82D2-877B80F846F7}" srcOrd="1" destOrd="0" parTransId="{B09C8BFB-F41C-4AC4-AB94-F216E3081C2D}" sibTransId="{BC531B32-9B0E-482E-BF91-65C61F17168D}"/>
    <dgm:cxn modelId="{58AD7EEF-D408-406B-87EE-4691D4C30668}" srcId="{42D71409-67F9-455C-8C6D-716D284AAA6B}" destId="{8EA7219F-BDB2-48EB-9EEB-3133522D132E}" srcOrd="0" destOrd="0" parTransId="{3EE8403A-CB7C-4815-85BD-AEBCAEB71B37}" sibTransId="{C94B7947-85DC-4B21-BB99-DF8438356F98}"/>
    <dgm:cxn modelId="{35013F34-57BC-4E3C-A003-07C0E49926DB}" srcId="{F66099B6-DBBD-4AB0-82D2-877B80F846F7}" destId="{BE788BF5-FE9F-4C7D-A1CD-9232D7860179}" srcOrd="1" destOrd="0" parTransId="{963A52CB-C772-45F2-8A30-8ABA6B14D3CE}" sibTransId="{88191C5E-55BA-42F2-B842-FC86CBBADC0F}"/>
    <dgm:cxn modelId="{2AA9C11F-1F1D-428E-801A-47EAA766C99D}" srcId="{B9C32B05-62EA-407A-B21C-2310C7945705}" destId="{42D71409-67F9-455C-8C6D-716D284AAA6B}" srcOrd="0" destOrd="0" parTransId="{51680ED1-AF6E-4B28-AE94-92B0EFB0DF7D}" sibTransId="{478B7D3C-9FB4-4BC6-90AC-49960560DECD}"/>
    <dgm:cxn modelId="{2DC24386-BC50-4BAB-8571-16CB10C2603C}" srcId="{F66099B6-DBBD-4AB0-82D2-877B80F846F7}" destId="{6CF284C3-4A70-4432-8F33-E75A802B3330}" srcOrd="0" destOrd="0" parTransId="{044831E6-2FC9-4DDA-81FB-5FA418568D07}" sibTransId="{CD50B82D-84BB-4747-B282-ABB339EBA294}"/>
    <dgm:cxn modelId="{135B6FA8-3F22-4BD3-8AB5-BBDB0FEF623B}" type="presOf" srcId="{B9C32B05-62EA-407A-B21C-2310C7945705}" destId="{39362E13-8BC5-4574-ABA5-32EA0CE3DDF1}" srcOrd="0" destOrd="0" presId="urn:microsoft.com/office/officeart/2005/8/layout/StepDownProcess"/>
    <dgm:cxn modelId="{81E5D3E2-CC94-40EB-A581-F32CE6E5D2F6}" type="presOf" srcId="{F66099B6-DBBD-4AB0-82D2-877B80F846F7}" destId="{B0FBA56C-782C-4265-B5C2-9CC50CFC990B}" srcOrd="0" destOrd="0" presId="urn:microsoft.com/office/officeart/2005/8/layout/StepDownProcess"/>
    <dgm:cxn modelId="{81B844FB-6BC9-48E9-ABA1-826DC44B1D49}" type="presOf" srcId="{6CF284C3-4A70-4432-8F33-E75A802B3330}" destId="{5DF857C0-DC0B-48F1-9ECD-31F2E3FF5FD1}" srcOrd="0" destOrd="0" presId="urn:microsoft.com/office/officeart/2005/8/layout/StepDownProcess"/>
    <dgm:cxn modelId="{24BFFB93-ADDA-4DF4-AF78-492A95C9CE73}" type="presOf" srcId="{BE788BF5-FE9F-4C7D-A1CD-9232D7860179}" destId="{5DF857C0-DC0B-48F1-9ECD-31F2E3FF5FD1}" srcOrd="0" destOrd="1" presId="urn:microsoft.com/office/officeart/2005/8/layout/StepDownProcess"/>
    <dgm:cxn modelId="{B5FA9DC5-3712-4808-8314-81B65132C2F8}" type="presOf" srcId="{386C2B6D-2EE1-4682-AE61-EE246CD54E31}" destId="{6445364D-5439-4B47-83C1-1CA6B4216B3A}" srcOrd="0" destOrd="2" presId="urn:microsoft.com/office/officeart/2005/8/layout/StepDownProcess"/>
    <dgm:cxn modelId="{D15E6D85-DACE-41DC-B47F-BBF8B4B11F9D}" type="presOf" srcId="{EE62A4F6-4AC4-435B-990E-81A71CE8CAC7}" destId="{E4F7EF63-1427-4813-AB3A-98F4E9176B06}" srcOrd="0" destOrd="0" presId="urn:microsoft.com/office/officeart/2005/8/layout/StepDownProcess"/>
    <dgm:cxn modelId="{68442FDB-8D61-4C09-B909-F778021539C4}" type="presOf" srcId="{42D71409-67F9-455C-8C6D-716D284AAA6B}" destId="{2673054C-49E6-4C08-B546-F45510902181}" srcOrd="0" destOrd="0" presId="urn:microsoft.com/office/officeart/2005/8/layout/StepDownProcess"/>
    <dgm:cxn modelId="{9AF5DC01-9329-475B-89CD-88FD5ED6773E}" type="presOf" srcId="{063B71D9-EB36-4CE9-916B-9759FE998ABE}" destId="{6445364D-5439-4B47-83C1-1CA6B4216B3A}" srcOrd="0" destOrd="1" presId="urn:microsoft.com/office/officeart/2005/8/layout/StepDownProcess"/>
    <dgm:cxn modelId="{7FD41A2E-039A-4D1E-9765-B148273477B5}" type="presOf" srcId="{55D43911-92A8-4D03-A531-92D542795B35}" destId="{3443CAD9-2F66-4A11-B473-35AD7BB6C872}" srcOrd="0" destOrd="2" presId="urn:microsoft.com/office/officeart/2005/8/layout/StepDownProcess"/>
    <dgm:cxn modelId="{28A313F5-9DED-4D78-BF3C-8C5237507EE9}" type="presParOf" srcId="{39362E13-8BC5-4574-ABA5-32EA0CE3DDF1}" destId="{79D0F5AF-910F-4660-B067-225865CBBDCF}" srcOrd="0" destOrd="0" presId="urn:microsoft.com/office/officeart/2005/8/layout/StepDownProcess"/>
    <dgm:cxn modelId="{9706D98D-F22C-4E95-94D6-FF47BC0D6CD4}" type="presParOf" srcId="{79D0F5AF-910F-4660-B067-225865CBBDCF}" destId="{D89511C6-ACA3-494A-96A1-BBE7FAB9B2FE}" srcOrd="0" destOrd="0" presId="urn:microsoft.com/office/officeart/2005/8/layout/StepDownProcess"/>
    <dgm:cxn modelId="{D047ACE5-B6F1-43A1-B47E-E3E160B760F8}" type="presParOf" srcId="{79D0F5AF-910F-4660-B067-225865CBBDCF}" destId="{2673054C-49E6-4C08-B546-F45510902181}" srcOrd="1" destOrd="0" presId="urn:microsoft.com/office/officeart/2005/8/layout/StepDownProcess"/>
    <dgm:cxn modelId="{8AB87736-B2E8-4F5D-8DC0-B3FD547F8E95}" type="presParOf" srcId="{79D0F5AF-910F-4660-B067-225865CBBDCF}" destId="{3443CAD9-2F66-4A11-B473-35AD7BB6C872}" srcOrd="2" destOrd="0" presId="urn:microsoft.com/office/officeart/2005/8/layout/StepDownProcess"/>
    <dgm:cxn modelId="{C5BE5869-6A6A-4059-8F79-4FDBB84E2EB1}" type="presParOf" srcId="{39362E13-8BC5-4574-ABA5-32EA0CE3DDF1}" destId="{54676D5B-F807-40C1-AA0A-1E362AE7E634}" srcOrd="1" destOrd="0" presId="urn:microsoft.com/office/officeart/2005/8/layout/StepDownProcess"/>
    <dgm:cxn modelId="{169670B9-A059-4B8B-BE85-2554DDAB89B2}" type="presParOf" srcId="{39362E13-8BC5-4574-ABA5-32EA0CE3DDF1}" destId="{260B2C43-AED1-4908-AB21-CAEDC6D3DD0F}" srcOrd="2" destOrd="0" presId="urn:microsoft.com/office/officeart/2005/8/layout/StepDownProcess"/>
    <dgm:cxn modelId="{306716C8-199F-47CE-BFA4-BF4776185F3A}" type="presParOf" srcId="{260B2C43-AED1-4908-AB21-CAEDC6D3DD0F}" destId="{EADEBF3C-C70C-46B5-BA1A-761D61D6C928}" srcOrd="0" destOrd="0" presId="urn:microsoft.com/office/officeart/2005/8/layout/StepDownProcess"/>
    <dgm:cxn modelId="{38B2C39E-0CBC-4C38-8E9A-D03254449F5A}" type="presParOf" srcId="{260B2C43-AED1-4908-AB21-CAEDC6D3DD0F}" destId="{B0FBA56C-782C-4265-B5C2-9CC50CFC990B}" srcOrd="1" destOrd="0" presId="urn:microsoft.com/office/officeart/2005/8/layout/StepDownProcess"/>
    <dgm:cxn modelId="{938FE166-2F75-46F6-A3BC-666D1666BCA5}" type="presParOf" srcId="{260B2C43-AED1-4908-AB21-CAEDC6D3DD0F}" destId="{5DF857C0-DC0B-48F1-9ECD-31F2E3FF5FD1}" srcOrd="2" destOrd="0" presId="urn:microsoft.com/office/officeart/2005/8/layout/StepDownProcess"/>
    <dgm:cxn modelId="{EA48BFE8-1AE7-483E-B48A-EB03AF3AECC8}" type="presParOf" srcId="{39362E13-8BC5-4574-ABA5-32EA0CE3DDF1}" destId="{AD74987E-6E4F-4A7F-AB1E-0C181D3B2E8E}" srcOrd="3" destOrd="0" presId="urn:microsoft.com/office/officeart/2005/8/layout/StepDownProcess"/>
    <dgm:cxn modelId="{AC29725F-DA76-4AF4-9A4D-013E3C497156}" type="presParOf" srcId="{39362E13-8BC5-4574-ABA5-32EA0CE3DDF1}" destId="{F711365F-E19F-45E4-9200-2DDB4CA68679}" srcOrd="4" destOrd="0" presId="urn:microsoft.com/office/officeart/2005/8/layout/StepDownProcess"/>
    <dgm:cxn modelId="{54685AA1-048D-444B-8F3D-E151C4A85408}" type="presParOf" srcId="{F711365F-E19F-45E4-9200-2DDB4CA68679}" destId="{E4F7EF63-1427-4813-AB3A-98F4E9176B06}" srcOrd="0" destOrd="0" presId="urn:microsoft.com/office/officeart/2005/8/layout/StepDownProcess"/>
    <dgm:cxn modelId="{BEDA9F9A-E543-452D-8B5B-6006A682F580}" type="presParOf" srcId="{F711365F-E19F-45E4-9200-2DDB4CA68679}" destId="{6445364D-5439-4B47-83C1-1CA6B4216B3A}"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511C6-ACA3-494A-96A1-BBE7FAB9B2FE}">
      <dsp:nvSpPr>
        <dsp:cNvPr id="0" name=""/>
        <dsp:cNvSpPr/>
      </dsp:nvSpPr>
      <dsp:spPr>
        <a:xfrm rot="5400000">
          <a:off x="310287" y="1317655"/>
          <a:ext cx="1204572" cy="986449"/>
        </a:xfrm>
        <a:prstGeom prst="bentUpArrow">
          <a:avLst>
            <a:gd name="adj1" fmla="val 32840"/>
            <a:gd name="adj2" fmla="val 25000"/>
            <a:gd name="adj3" fmla="val 35780"/>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w="6350" cap="flat" cmpd="sng" algn="in">
          <a:solidFill>
            <a:schemeClr val="accent3"/>
          </a:solidFill>
          <a:prstDash val="solid"/>
        </a:ln>
        <a:effectLst/>
      </dsp:spPr>
      <dsp:style>
        <a:lnRef idx="1">
          <a:schemeClr val="accent3"/>
        </a:lnRef>
        <a:fillRef idx="3">
          <a:schemeClr val="accent3"/>
        </a:fillRef>
        <a:effectRef idx="2">
          <a:schemeClr val="accent3"/>
        </a:effectRef>
        <a:fontRef idx="minor">
          <a:schemeClr val="lt1"/>
        </a:fontRef>
      </dsp:style>
    </dsp:sp>
    <dsp:sp modelId="{2673054C-49E6-4C08-B546-F45510902181}">
      <dsp:nvSpPr>
        <dsp:cNvPr id="0" name=""/>
        <dsp:cNvSpPr/>
      </dsp:nvSpPr>
      <dsp:spPr>
        <a:xfrm>
          <a:off x="16484" y="0"/>
          <a:ext cx="1828955" cy="1060639"/>
        </a:xfrm>
        <a:prstGeom prst="roundRect">
          <a:avLst>
            <a:gd name="adj" fmla="val 1667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a:t>Le Projet</a:t>
          </a:r>
        </a:p>
      </dsp:txBody>
      <dsp:txXfrm>
        <a:off x="68269" y="51785"/>
        <a:ext cx="1725385" cy="957069"/>
      </dsp:txXfrm>
    </dsp:sp>
    <dsp:sp modelId="{3443CAD9-2F66-4A11-B473-35AD7BB6C872}">
      <dsp:nvSpPr>
        <dsp:cNvPr id="0" name=""/>
        <dsp:cNvSpPr/>
      </dsp:nvSpPr>
      <dsp:spPr>
        <a:xfrm>
          <a:off x="1946448" y="0"/>
          <a:ext cx="3873534" cy="111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kern="1200" noProof="0" dirty="0"/>
            <a:t>Description du besoin</a:t>
          </a:r>
        </a:p>
        <a:p>
          <a:pPr marL="171450" lvl="1" indent="-171450" algn="l" defTabSz="711200">
            <a:lnSpc>
              <a:spcPct val="90000"/>
            </a:lnSpc>
            <a:spcBef>
              <a:spcPct val="0"/>
            </a:spcBef>
            <a:spcAft>
              <a:spcPct val="15000"/>
            </a:spcAft>
            <a:buChar char="••"/>
          </a:pPr>
          <a:r>
            <a:rPr lang="fr-FR" sz="1600" kern="1200" noProof="0" dirty="0"/>
            <a:t>Localisation</a:t>
          </a:r>
        </a:p>
        <a:p>
          <a:pPr marL="171450" lvl="1" indent="-171450" algn="l" defTabSz="711200">
            <a:lnSpc>
              <a:spcPct val="90000"/>
            </a:lnSpc>
            <a:spcBef>
              <a:spcPct val="0"/>
            </a:spcBef>
            <a:spcAft>
              <a:spcPct val="15000"/>
            </a:spcAft>
            <a:buChar char="••"/>
          </a:pPr>
          <a:r>
            <a:rPr lang="fr-FR" sz="1600" kern="1200" noProof="0" dirty="0"/>
            <a:t>Contraintes</a:t>
          </a:r>
        </a:p>
        <a:p>
          <a:pPr marL="171450" lvl="1" indent="-171450" algn="l" defTabSz="711200">
            <a:lnSpc>
              <a:spcPct val="90000"/>
            </a:lnSpc>
            <a:spcBef>
              <a:spcPct val="0"/>
            </a:spcBef>
            <a:spcAft>
              <a:spcPct val="15000"/>
            </a:spcAft>
            <a:buChar char="••"/>
          </a:pPr>
          <a:r>
            <a:rPr lang="fr-FR" sz="1600" kern="1200" noProof="0" dirty="0"/>
            <a:t>Intervenants</a:t>
          </a:r>
        </a:p>
      </dsp:txBody>
      <dsp:txXfrm>
        <a:off x="1946448" y="0"/>
        <a:ext cx="3873534" cy="1112221"/>
      </dsp:txXfrm>
    </dsp:sp>
    <dsp:sp modelId="{EADEBF3C-C70C-46B5-BA1A-761D61D6C928}">
      <dsp:nvSpPr>
        <dsp:cNvPr id="0" name=""/>
        <dsp:cNvSpPr/>
      </dsp:nvSpPr>
      <dsp:spPr>
        <a:xfrm rot="5400000">
          <a:off x="2297250" y="2976362"/>
          <a:ext cx="1167832" cy="1329535"/>
        </a:xfrm>
        <a:prstGeom prst="bentUpArrow">
          <a:avLst>
            <a:gd name="adj1" fmla="val 32840"/>
            <a:gd name="adj2" fmla="val 25000"/>
            <a:gd name="adj3" fmla="val 35780"/>
          </a:avLst>
        </a:prstGeom>
        <a:solidFill>
          <a:schemeClr val="accent4"/>
        </a:solidFill>
        <a:ln w="19050" cap="flat" cmpd="sng" algn="in">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sp>
    <dsp:sp modelId="{B0FBA56C-782C-4265-B5C2-9CC50CFC990B}">
      <dsp:nvSpPr>
        <dsp:cNvPr id="0" name=""/>
        <dsp:cNvSpPr/>
      </dsp:nvSpPr>
      <dsp:spPr>
        <a:xfrm>
          <a:off x="1592691" y="1641683"/>
          <a:ext cx="1565243" cy="1171965"/>
        </a:xfrm>
        <a:prstGeom prst="roundRect">
          <a:avLst>
            <a:gd name="adj" fmla="val 16670"/>
          </a:avLst>
        </a:prstGeom>
        <a:gradFill rotWithShape="0">
          <a:gsLst>
            <a:gs pos="0">
              <a:srgbClr val="FFCF31"/>
            </a:gs>
            <a:gs pos="78000">
              <a:schemeClr val="accent3">
                <a:hueOff val="0"/>
                <a:satOff val="0"/>
                <a:lumOff val="0"/>
                <a:alphaOff val="0"/>
                <a:shade val="100000"/>
                <a:satMod val="11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a:t>Les Objectifs BIM</a:t>
          </a:r>
        </a:p>
      </dsp:txBody>
      <dsp:txXfrm>
        <a:off x="1649912" y="1698904"/>
        <a:ext cx="1450801" cy="1057523"/>
      </dsp:txXfrm>
    </dsp:sp>
    <dsp:sp modelId="{5DF857C0-DC0B-48F1-9ECD-31F2E3FF5FD1}">
      <dsp:nvSpPr>
        <dsp:cNvPr id="0" name=""/>
        <dsp:cNvSpPr/>
      </dsp:nvSpPr>
      <dsp:spPr>
        <a:xfrm>
          <a:off x="3214782" y="1670885"/>
          <a:ext cx="4717939" cy="111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kern="1200" noProof="0" dirty="0"/>
            <a:t>Définir les objectifs BIM</a:t>
          </a:r>
        </a:p>
        <a:p>
          <a:pPr marL="171450" lvl="1" indent="-171450" algn="l" defTabSz="711200">
            <a:lnSpc>
              <a:spcPct val="90000"/>
            </a:lnSpc>
            <a:spcBef>
              <a:spcPct val="0"/>
            </a:spcBef>
            <a:spcAft>
              <a:spcPct val="15000"/>
            </a:spcAft>
            <a:buChar char="••"/>
          </a:pPr>
          <a:r>
            <a:rPr lang="fr-FR" sz="1600" kern="1200" noProof="0" dirty="0"/>
            <a:t>Hiérarchiser et ordonner</a:t>
          </a:r>
        </a:p>
      </dsp:txBody>
      <dsp:txXfrm>
        <a:off x="3214782" y="1670885"/>
        <a:ext cx="4717939" cy="1112221"/>
      </dsp:txXfrm>
    </dsp:sp>
    <dsp:sp modelId="{E4F7EF63-1427-4813-AB3A-98F4E9176B06}">
      <dsp:nvSpPr>
        <dsp:cNvPr id="0" name=""/>
        <dsp:cNvSpPr/>
      </dsp:nvSpPr>
      <dsp:spPr>
        <a:xfrm>
          <a:off x="3696753" y="3350549"/>
          <a:ext cx="1465609" cy="1084707"/>
        </a:xfrm>
        <a:prstGeom prst="roundRect">
          <a:avLst>
            <a:gd name="adj" fmla="val 16670"/>
          </a:avLst>
        </a:prstGeom>
        <a:gradFill rotWithShape="0">
          <a:gsLst>
            <a:gs pos="0">
              <a:srgbClr val="A4E15F"/>
            </a:gs>
            <a:gs pos="78000">
              <a:schemeClr val="accent4">
                <a:hueOff val="0"/>
                <a:satOff val="0"/>
                <a:lumOff val="0"/>
                <a:alphaOff val="0"/>
                <a:shade val="100000"/>
                <a:satMod val="11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1" kern="1200" noProof="0" dirty="0"/>
            <a:t>Les Usages du BIM</a:t>
          </a:r>
        </a:p>
      </dsp:txBody>
      <dsp:txXfrm>
        <a:off x="3749714" y="3403510"/>
        <a:ext cx="1359687" cy="978785"/>
      </dsp:txXfrm>
    </dsp:sp>
    <dsp:sp modelId="{6445364D-5439-4B47-83C1-1CA6B4216B3A}">
      <dsp:nvSpPr>
        <dsp:cNvPr id="0" name=""/>
        <dsp:cNvSpPr/>
      </dsp:nvSpPr>
      <dsp:spPr>
        <a:xfrm>
          <a:off x="5204022" y="3347392"/>
          <a:ext cx="2925293" cy="111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FR" sz="1600" kern="1200" noProof="0" dirty="0"/>
            <a:t>Définir les </a:t>
          </a:r>
          <a:r>
            <a:rPr lang="fr-FR" sz="1600" kern="1200" noProof="0" dirty="0" smtClean="0"/>
            <a:t>usages </a:t>
          </a:r>
          <a:r>
            <a:rPr lang="fr-FR" sz="1600" kern="1200" noProof="0" dirty="0"/>
            <a:t>BIM</a:t>
          </a:r>
        </a:p>
        <a:p>
          <a:pPr marL="171450" lvl="1" indent="-171450" algn="l" defTabSz="711200">
            <a:lnSpc>
              <a:spcPct val="90000"/>
            </a:lnSpc>
            <a:spcBef>
              <a:spcPct val="0"/>
            </a:spcBef>
            <a:spcAft>
              <a:spcPct val="15000"/>
            </a:spcAft>
            <a:buChar char="••"/>
          </a:pPr>
          <a:r>
            <a:rPr lang="fr-FR" sz="1600" kern="1200" noProof="0" dirty="0"/>
            <a:t>Rechercher d’après une liste générique à adapter</a:t>
          </a:r>
        </a:p>
        <a:p>
          <a:pPr marL="171450" lvl="1" indent="-171450" algn="l" defTabSz="711200">
            <a:lnSpc>
              <a:spcPct val="90000"/>
            </a:lnSpc>
            <a:spcBef>
              <a:spcPct val="0"/>
            </a:spcBef>
            <a:spcAft>
              <a:spcPct val="15000"/>
            </a:spcAft>
            <a:buChar char="••"/>
          </a:pPr>
          <a:r>
            <a:rPr lang="fr-FR" sz="1600" kern="1200" noProof="0" dirty="0"/>
            <a:t>Valoriser les usages</a:t>
          </a:r>
        </a:p>
      </dsp:txBody>
      <dsp:txXfrm>
        <a:off x="5204022" y="3347392"/>
        <a:ext cx="2925293" cy="111222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D45D1-1079-4D29-8ABB-6C611633AA5B}" type="datetimeFigureOut">
              <a:rPr lang="fr-FR" smtClean="0"/>
              <a:t>14/05/2018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94117-9D3F-424A-A394-7A7C272F4653}" type="slidenum">
              <a:rPr lang="fr-FR" smtClean="0"/>
              <a:t>‹N°›</a:t>
            </a:fld>
            <a:endParaRPr lang="fr-FR"/>
          </a:p>
        </p:txBody>
      </p:sp>
    </p:spTree>
    <p:extLst>
      <p:ext uri="{BB962C8B-B14F-4D97-AF65-F5344CB8AC3E}">
        <p14:creationId xmlns:p14="http://schemas.microsoft.com/office/powerpoint/2010/main" val="323594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C6013B-3FD9-46D1-B277-6F1D2C706691}" type="slidenum">
              <a:rPr lang="fr-FR" smtClean="0"/>
              <a:t>2</a:t>
            </a:fld>
            <a:endParaRPr lang="fr-FR"/>
          </a:p>
        </p:txBody>
      </p:sp>
    </p:spTree>
    <p:extLst>
      <p:ext uri="{BB962C8B-B14F-4D97-AF65-F5344CB8AC3E}">
        <p14:creationId xmlns:p14="http://schemas.microsoft.com/office/powerpoint/2010/main" val="301304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24042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niveau 3 prose un problème de propriétés des objets et des responsabilités d’usage d’une maquette unique.</a:t>
            </a:r>
          </a:p>
        </p:txBody>
      </p:sp>
      <p:sp>
        <p:nvSpPr>
          <p:cNvPr id="4" name="Espace réservé du numéro de diapositive 3"/>
          <p:cNvSpPr>
            <a:spLocks noGrp="1"/>
          </p:cNvSpPr>
          <p:nvPr>
            <p:ph type="sldNum" sz="quarter" idx="10"/>
          </p:nvPr>
        </p:nvSpPr>
        <p:spPr/>
        <p:txBody>
          <a:bodyPr/>
          <a:lstStyle/>
          <a:p>
            <a:fld id="{30C6013B-3FD9-46D1-B277-6F1D2C706691}" type="slidenum">
              <a:rPr lang="fr-FR" smtClean="0"/>
              <a:t>4</a:t>
            </a:fld>
            <a:endParaRPr lang="fr-FR"/>
          </a:p>
        </p:txBody>
      </p:sp>
    </p:spTree>
    <p:extLst>
      <p:ext uri="{BB962C8B-B14F-4D97-AF65-F5344CB8AC3E}">
        <p14:creationId xmlns:p14="http://schemas.microsoft.com/office/powerpoint/2010/main" val="381932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ici de recenser les objectifs et usages BIL du projet et de fournir des compléments d’informations sur les usages choisis</a:t>
            </a:r>
          </a:p>
        </p:txBody>
      </p:sp>
      <p:sp>
        <p:nvSpPr>
          <p:cNvPr id="4" name="Espace réservé du numéro de diapositive 3"/>
          <p:cNvSpPr>
            <a:spLocks noGrp="1"/>
          </p:cNvSpPr>
          <p:nvPr>
            <p:ph type="sldNum" sz="quarter" idx="10"/>
          </p:nvPr>
        </p:nvSpPr>
        <p:spPr/>
        <p:txBody>
          <a:bodyPr/>
          <a:lstStyle/>
          <a:p>
            <a:fld id="{30C6013B-3FD9-46D1-B277-6F1D2C706691}" type="slidenum">
              <a:rPr lang="fr-FR" smtClean="0"/>
              <a:t>14</a:t>
            </a:fld>
            <a:endParaRPr lang="fr-FR"/>
          </a:p>
        </p:txBody>
      </p:sp>
    </p:spTree>
    <p:extLst>
      <p:ext uri="{BB962C8B-B14F-4D97-AF65-F5344CB8AC3E}">
        <p14:creationId xmlns:p14="http://schemas.microsoft.com/office/powerpoint/2010/main" val="110386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s’est fixé en BIM niveau 2</a:t>
            </a:r>
          </a:p>
          <a:p>
            <a:r>
              <a:rPr lang="fr-FR" dirty="0"/>
              <a:t>Le Nom de MN native doit rester le même qu’initialement. Pas de changement. Il faut lier la maquette à sa discipline METIER</a:t>
            </a:r>
          </a:p>
          <a:p>
            <a:r>
              <a:rPr lang="fr-FR" dirty="0"/>
              <a:t>Le dépôt dans A360 ne permet pas de vérifier les interférences par exemple … il faudra que l’utilisateur récupère la MN métier et la LIE de nouveau à sa propre MN. Sinon il faut faire appel un BIM MANGER !</a:t>
            </a:r>
          </a:p>
        </p:txBody>
      </p:sp>
      <p:sp>
        <p:nvSpPr>
          <p:cNvPr id="4" name="Espace réservé du numéro de diapositive 3"/>
          <p:cNvSpPr>
            <a:spLocks noGrp="1"/>
          </p:cNvSpPr>
          <p:nvPr>
            <p:ph type="sldNum" sz="quarter" idx="10"/>
          </p:nvPr>
        </p:nvSpPr>
        <p:spPr/>
        <p:txBody>
          <a:bodyPr/>
          <a:lstStyle/>
          <a:p>
            <a:fld id="{30C6013B-3FD9-46D1-B277-6F1D2C706691}" type="slidenum">
              <a:rPr lang="fr-FR" smtClean="0"/>
              <a:t>19</a:t>
            </a:fld>
            <a:endParaRPr lang="fr-FR"/>
          </a:p>
        </p:txBody>
      </p:sp>
    </p:spTree>
    <p:extLst>
      <p:ext uri="{BB962C8B-B14F-4D97-AF65-F5344CB8AC3E}">
        <p14:creationId xmlns:p14="http://schemas.microsoft.com/office/powerpoint/2010/main" val="23068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0BFABF58-9E80-4A6F-B332-401F2B8B03A3}" type="datetimeFigureOut">
              <a:rPr lang="fr-FR" smtClean="0"/>
              <a:t>14/05/2018</a:t>
            </a:fld>
            <a:endParaRPr lang="fr-F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E7CFAF19-10A1-4940-B098-576D2A171C32}" type="slidenum">
              <a:rPr lang="fr-FR" smtClean="0"/>
              <a:t>‹N°›</a:t>
            </a:fld>
            <a:endParaRPr lang="fr-F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3071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FABF58-9E80-4A6F-B332-401F2B8B03A3}" type="datetimeFigureOut">
              <a:rPr lang="fr-FR" smtClean="0"/>
              <a:t>14/05/2018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385258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FABF58-9E80-4A6F-B332-401F2B8B03A3}" type="datetimeFigureOut">
              <a:rPr lang="fr-FR" smtClean="0"/>
              <a:t>14/05/2018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308220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BF58-9E80-4A6F-B332-401F2B8B03A3}" type="datetimeFigureOut">
              <a:rPr lang="fr-FR" smtClean="0"/>
              <a:t>14/05/2018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CFAF19-10A1-4940-B098-576D2A171C32}" type="slidenum">
              <a:rPr lang="fr-FR" smtClean="0"/>
              <a:t>‹N°›</a:t>
            </a:fld>
            <a:endParaRPr lang="fr-FR"/>
          </a:p>
        </p:txBody>
      </p:sp>
      <p:sp>
        <p:nvSpPr>
          <p:cNvPr id="5" name="Rectangle 4">
            <a:extLst>
              <a:ext uri="{FF2B5EF4-FFF2-40B4-BE49-F238E27FC236}">
                <a16:creationId xmlns:a16="http://schemas.microsoft.com/office/drawing/2014/main" id="{A4C8E42C-030F-4F25-91F4-EDF5AADDEEF9}"/>
              </a:ext>
            </a:extLst>
          </p:cNvPr>
          <p:cNvSpPr/>
          <p:nvPr userDrawn="1"/>
        </p:nvSpPr>
        <p:spPr>
          <a:xfrm>
            <a:off x="534835" y="500332"/>
            <a:ext cx="8186468" cy="43994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Title 1">
            <a:extLst>
              <a:ext uri="{FF2B5EF4-FFF2-40B4-BE49-F238E27FC236}">
                <a16:creationId xmlns:a16="http://schemas.microsoft.com/office/drawing/2014/main" id="{57402BAF-A2B4-48ED-83E9-6BD2B99F63B1}"/>
              </a:ext>
            </a:extLst>
          </p:cNvPr>
          <p:cNvSpPr>
            <a:spLocks noGrp="1"/>
          </p:cNvSpPr>
          <p:nvPr>
            <p:ph type="title"/>
          </p:nvPr>
        </p:nvSpPr>
        <p:spPr>
          <a:xfrm>
            <a:off x="628650" y="500331"/>
            <a:ext cx="7886700" cy="439948"/>
          </a:xfrm>
        </p:spPr>
        <p:txBody>
          <a:bodyPr>
            <a:noAutofit/>
          </a:bodyPr>
          <a:lstStyle>
            <a:lvl1pPr>
              <a:defRPr sz="3200">
                <a:latin typeface="Arial" panose="020B0604020202020204" pitchFamily="34" charset="0"/>
                <a:cs typeface="Arial" panose="020B06040202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28856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2350294" y="317501"/>
            <a:ext cx="6165056"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22269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FABF58-9E80-4A6F-B332-401F2B8B03A3}" type="datetimeFigureOut">
              <a:rPr lang="fr-FR" smtClean="0"/>
              <a:t>14/05/2018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387533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BFABF58-9E80-4A6F-B332-401F2B8B03A3}" type="datetimeFigureOut">
              <a:rPr lang="fr-FR" smtClean="0"/>
              <a:t>14/05/2018</a:t>
            </a:fld>
            <a:endParaRPr lang="fr-F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E7CFAF19-10A1-4940-B098-576D2A171C32}" type="slidenum">
              <a:rPr lang="fr-FR" smtClean="0"/>
              <a:t>‹N°›</a:t>
            </a:fld>
            <a:endParaRPr lang="fr-F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96013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FABF58-9E80-4A6F-B332-401F2B8B03A3}" type="datetimeFigureOut">
              <a:rPr lang="fr-FR" smtClean="0"/>
              <a:t>14/05/2018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382430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FABF58-9E80-4A6F-B332-401F2B8B03A3}" type="datetimeFigureOut">
              <a:rPr lang="fr-FR" smtClean="0"/>
              <a:t>14/05/2018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288806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FABF58-9E80-4A6F-B332-401F2B8B03A3}" type="datetimeFigureOut">
              <a:rPr lang="fr-FR" smtClean="0"/>
              <a:t>14/05/2018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309173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ABF58-9E80-4A6F-B332-401F2B8B03A3}" type="datetimeFigureOut">
              <a:rPr lang="fr-FR" smtClean="0"/>
              <a:t>14/05/2018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CFAF19-10A1-4940-B098-576D2A171C32}" type="slidenum">
              <a:rPr lang="fr-FR" smtClean="0"/>
              <a:t>‹N°›</a:t>
            </a:fld>
            <a:endParaRPr lang="fr-FR"/>
          </a:p>
        </p:txBody>
      </p:sp>
    </p:spTree>
    <p:extLst>
      <p:ext uri="{BB962C8B-B14F-4D97-AF65-F5344CB8AC3E}">
        <p14:creationId xmlns:p14="http://schemas.microsoft.com/office/powerpoint/2010/main" val="17613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BFABF58-9E80-4A6F-B332-401F2B8B03A3}" type="datetimeFigureOut">
              <a:rPr lang="fr-FR" smtClean="0"/>
              <a:t>14/05/2018</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E7CFAF19-10A1-4940-B098-576D2A171C32}" type="slidenum">
              <a:rPr lang="fr-FR" smtClean="0"/>
              <a:t>‹N°›</a:t>
            </a:fld>
            <a:endParaRPr 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174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BFABF58-9E80-4A6F-B332-401F2B8B03A3}" type="datetimeFigureOut">
              <a:rPr lang="fr-FR" smtClean="0"/>
              <a:t>14/05/2018</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E7CFAF19-10A1-4940-B098-576D2A171C32}" type="slidenum">
              <a:rPr lang="fr-FR" smtClean="0"/>
              <a:t>‹N°›</a:t>
            </a:fld>
            <a:endParaRPr 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081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0BFABF58-9E80-4A6F-B332-401F2B8B03A3}" type="datetimeFigureOut">
              <a:rPr lang="fr-FR" smtClean="0"/>
              <a:t>14/05/2018</a:t>
            </a:fld>
            <a:endParaRPr lang="fr-F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r-F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E7CFAF19-10A1-4940-B098-576D2A171C32}" type="slidenum">
              <a:rPr lang="fr-FR" smtClean="0"/>
              <a:t>‹N°›</a:t>
            </a:fld>
            <a:endParaRPr lang="fr-F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57471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2ieme_Journee/Liste_Usages_BIM.docx"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Convention_BIM.doc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3.xml"/><Relationship Id="rId5" Type="http://schemas.openxmlformats.org/officeDocument/2006/relationships/hyperlink" Target="../Definitions_et_Usage_des_LOD/D&#233;tails_LOD_Cahier-moniteur.pdf" TargetMode="External"/><Relationship Id="rId4" Type="http://schemas.openxmlformats.org/officeDocument/2006/relationships/hyperlink" Target="../Definitions_et_Usage_des_LOD/LOD-Spec-2017-Guide_2017-11-06-1.pdf"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17DCF-C5E8-4689-848B-3F769871D23B}"/>
              </a:ext>
            </a:extLst>
          </p:cNvPr>
          <p:cNvSpPr>
            <a:spLocks noGrp="1"/>
          </p:cNvSpPr>
          <p:nvPr>
            <p:ph type="ctrTitle"/>
          </p:nvPr>
        </p:nvSpPr>
        <p:spPr>
          <a:xfrm>
            <a:off x="2617469" y="669428"/>
            <a:ext cx="5871754" cy="1055454"/>
          </a:xfrm>
        </p:spPr>
        <p:txBody>
          <a:bodyPr>
            <a:noAutofit/>
          </a:bodyPr>
          <a:lstStyle/>
          <a:p>
            <a:r>
              <a:rPr lang="fr-FR" sz="3600" b="1" dirty="0">
                <a:solidFill>
                  <a:schemeClr val="tx1"/>
                </a:solidFill>
                <a:latin typeface="Arial" panose="020B0604020202020204" pitchFamily="34" charset="0"/>
                <a:cs typeface="Arial" panose="020B0604020202020204" pitchFamily="34" charset="0"/>
              </a:rPr>
              <a:t>CONVENTION </a:t>
            </a:r>
            <a:br>
              <a:rPr lang="fr-FR" sz="3600" b="1" dirty="0">
                <a:solidFill>
                  <a:schemeClr val="tx1"/>
                </a:solidFill>
                <a:latin typeface="Arial" panose="020B0604020202020204" pitchFamily="34" charset="0"/>
                <a:cs typeface="Arial" panose="020B0604020202020204" pitchFamily="34" charset="0"/>
              </a:rPr>
            </a:br>
            <a:r>
              <a:rPr lang="fr-FR" sz="3600" b="1" dirty="0">
                <a:solidFill>
                  <a:schemeClr val="tx1"/>
                </a:solidFill>
                <a:latin typeface="Arial" panose="020B0604020202020204" pitchFamily="34" charset="0"/>
                <a:cs typeface="Arial" panose="020B0604020202020204" pitchFamily="34" charset="0"/>
              </a:rPr>
              <a:t>et  CHARTE BIM</a:t>
            </a:r>
          </a:p>
        </p:txBody>
      </p:sp>
      <p:grpSp>
        <p:nvGrpSpPr>
          <p:cNvPr id="6" name="Groupe 5">
            <a:extLst>
              <a:ext uri="{FF2B5EF4-FFF2-40B4-BE49-F238E27FC236}">
                <a16:creationId xmlns:a16="http://schemas.microsoft.com/office/drawing/2014/main" id="{7C99783B-C019-446D-AF21-1B1CF010A077}"/>
              </a:ext>
            </a:extLst>
          </p:cNvPr>
          <p:cNvGrpSpPr/>
          <p:nvPr/>
        </p:nvGrpSpPr>
        <p:grpSpPr>
          <a:xfrm>
            <a:off x="3509554" y="4044853"/>
            <a:ext cx="3753394" cy="1485356"/>
            <a:chOff x="2087618" y="1897379"/>
            <a:chExt cx="6290571" cy="3063240"/>
          </a:xfrm>
        </p:grpSpPr>
        <p:sp>
          <p:nvSpPr>
            <p:cNvPr id="8" name="Flèche : pentagone 7">
              <a:extLst>
                <a:ext uri="{FF2B5EF4-FFF2-40B4-BE49-F238E27FC236}">
                  <a16:creationId xmlns:a16="http://schemas.microsoft.com/office/drawing/2014/main" id="{0AE06FDB-DD0C-47BC-A255-E36DC015A77B}"/>
                </a:ext>
              </a:extLst>
            </p:cNvPr>
            <p:cNvSpPr/>
            <p:nvPr/>
          </p:nvSpPr>
          <p:spPr>
            <a:xfrm rot="10800000">
              <a:off x="2297429" y="1897379"/>
              <a:ext cx="6080760" cy="306324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lèche : pentagone 4">
              <a:extLst>
                <a:ext uri="{FF2B5EF4-FFF2-40B4-BE49-F238E27FC236}">
                  <a16:creationId xmlns:a16="http://schemas.microsoft.com/office/drawing/2014/main" id="{7853E050-6CCB-4870-BC49-A8C19BA93B7D}"/>
                </a:ext>
              </a:extLst>
            </p:cNvPr>
            <p:cNvSpPr txBox="1"/>
            <p:nvPr/>
          </p:nvSpPr>
          <p:spPr>
            <a:xfrm>
              <a:off x="2087618" y="1897379"/>
              <a:ext cx="6290571" cy="306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0804" tIns="121920" rIns="227584" bIns="121920" numCol="1" spcCol="1270" anchor="ctr" anchorCtr="0">
              <a:noAutofit/>
            </a:bodyPr>
            <a:lstStyle/>
            <a:p>
              <a:pPr marL="0" lvl="0" indent="0" algn="ctr" defTabSz="1422400">
                <a:lnSpc>
                  <a:spcPct val="90000"/>
                </a:lnSpc>
                <a:spcBef>
                  <a:spcPct val="0"/>
                </a:spcBef>
                <a:spcAft>
                  <a:spcPct val="35000"/>
                </a:spcAft>
                <a:buNone/>
              </a:pPr>
              <a:r>
                <a:rPr lang="fr-FR" sz="1600" b="1" kern="1200" dirty="0"/>
                <a:t>Groupe de travail </a:t>
              </a:r>
              <a:r>
                <a:rPr lang="fr-FR" sz="1600" b="1" dirty="0"/>
                <a:t>a</a:t>
              </a:r>
              <a:r>
                <a:rPr lang="fr-FR" sz="1600" b="1" kern="1200" dirty="0"/>
                <a:t>cadémique</a:t>
              </a:r>
            </a:p>
            <a:p>
              <a:pPr marL="0" lvl="0" indent="0" algn="ctr" defTabSz="1422400">
                <a:lnSpc>
                  <a:spcPct val="90000"/>
                </a:lnSpc>
                <a:spcBef>
                  <a:spcPct val="0"/>
                </a:spcBef>
                <a:spcAft>
                  <a:spcPct val="35000"/>
                </a:spcAft>
                <a:buNone/>
              </a:pPr>
              <a:r>
                <a:rPr lang="fr-FR" sz="1600" b="1" kern="1200" dirty="0"/>
                <a:t>Toulouse</a:t>
              </a:r>
            </a:p>
            <a:p>
              <a:pPr marL="0" lvl="0" indent="0" algn="ctr" defTabSz="1422400">
                <a:lnSpc>
                  <a:spcPct val="90000"/>
                </a:lnSpc>
                <a:spcBef>
                  <a:spcPct val="0"/>
                </a:spcBef>
                <a:spcAft>
                  <a:spcPct val="35000"/>
                </a:spcAft>
                <a:buNone/>
              </a:pPr>
              <a:r>
                <a:rPr lang="fr-FR" sz="1600" b="1" kern="1200" dirty="0"/>
                <a:t>Région </a:t>
              </a:r>
              <a:r>
                <a:rPr lang="fr-FR" sz="1600" b="1" kern="1200" dirty="0" smtClean="0"/>
                <a:t>Occitanie</a:t>
              </a:r>
            </a:p>
            <a:p>
              <a:pPr marL="0" lvl="0" indent="0" algn="ctr" defTabSz="1422400">
                <a:lnSpc>
                  <a:spcPct val="90000"/>
                </a:lnSpc>
                <a:spcBef>
                  <a:spcPct val="0"/>
                </a:spcBef>
                <a:spcAft>
                  <a:spcPct val="35000"/>
                </a:spcAft>
                <a:buNone/>
              </a:pPr>
              <a:r>
                <a:rPr lang="fr-FR" sz="1600" b="1" dirty="0" smtClean="0"/>
                <a:t>Février 2018</a:t>
              </a:r>
              <a:endParaRPr lang="fr-FR" sz="1600" b="1" kern="1200" dirty="0"/>
            </a:p>
          </p:txBody>
        </p:sp>
      </p:grpSp>
      <p:sp>
        <p:nvSpPr>
          <p:cNvPr id="7" name="Ellipse 6" descr="Une image contenant personne, homme, extérieur&#10;&#10;Description générée avec un niveau de confiance très élevé">
            <a:extLst>
              <a:ext uri="{FF2B5EF4-FFF2-40B4-BE49-F238E27FC236}">
                <a16:creationId xmlns:a16="http://schemas.microsoft.com/office/drawing/2014/main" id="{81DFD840-DF75-45EB-BAB5-AD19951DF971}"/>
              </a:ext>
            </a:extLst>
          </p:cNvPr>
          <p:cNvSpPr/>
          <p:nvPr/>
        </p:nvSpPr>
        <p:spPr>
          <a:xfrm>
            <a:off x="2073728" y="3848365"/>
            <a:ext cx="1984466" cy="1938747"/>
          </a:xfrm>
          <a:prstGeom prst="ellipse">
            <a:avLst/>
          </a:prstGeom>
          <a:blipFill>
            <a:blip r:embed="rId2"/>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ZoneTexte 9">
            <a:extLst>
              <a:ext uri="{FF2B5EF4-FFF2-40B4-BE49-F238E27FC236}">
                <a16:creationId xmlns:a16="http://schemas.microsoft.com/office/drawing/2014/main" id="{537A664E-A695-4137-A097-05AFF26B66F8}"/>
              </a:ext>
            </a:extLst>
          </p:cNvPr>
          <p:cNvSpPr txBox="1"/>
          <p:nvPr/>
        </p:nvSpPr>
        <p:spPr>
          <a:xfrm>
            <a:off x="1193074" y="2174832"/>
            <a:ext cx="7001692" cy="1354217"/>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Les grands principes du BIM</a:t>
            </a:r>
          </a:p>
          <a:p>
            <a:pPr>
              <a:spcBef>
                <a:spcPts val="600"/>
              </a:spcBef>
              <a:spcAft>
                <a:spcPts val="600"/>
              </a:spcAft>
            </a:pPr>
            <a:r>
              <a:rPr lang="fr-FR" sz="2400" b="1" dirty="0">
                <a:latin typeface="Arial" panose="020B0604020202020204" pitchFamily="34" charset="0"/>
                <a:cs typeface="Arial" panose="020B0604020202020204" pitchFamily="34" charset="0"/>
              </a:rPr>
              <a:t>					La convention BIM</a:t>
            </a:r>
          </a:p>
          <a:p>
            <a:r>
              <a:rPr lang="fr-FR" sz="2400" b="1" dirty="0">
                <a:latin typeface="Arial" panose="020B0604020202020204" pitchFamily="34" charset="0"/>
                <a:cs typeface="Arial" panose="020B0604020202020204" pitchFamily="34" charset="0"/>
              </a:rPr>
              <a:t>									La charte BIM</a:t>
            </a:r>
          </a:p>
        </p:txBody>
      </p:sp>
      <p:sp>
        <p:nvSpPr>
          <p:cNvPr id="3" name="ZoneTexte 2">
            <a:extLst>
              <a:ext uri="{FF2B5EF4-FFF2-40B4-BE49-F238E27FC236}">
                <a16:creationId xmlns:a16="http://schemas.microsoft.com/office/drawing/2014/main" id="{1A881BE5-4BE0-4A33-A7B3-08680C7BF30E}"/>
              </a:ext>
            </a:extLst>
          </p:cNvPr>
          <p:cNvSpPr txBox="1"/>
          <p:nvPr/>
        </p:nvSpPr>
        <p:spPr>
          <a:xfrm>
            <a:off x="0" y="6530716"/>
            <a:ext cx="4946470" cy="307777"/>
          </a:xfrm>
          <a:prstGeom prst="rect">
            <a:avLst/>
          </a:prstGeom>
          <a:noFill/>
        </p:spPr>
        <p:txBody>
          <a:bodyPr wrap="square" rtlCol="0">
            <a:spAutoFit/>
          </a:bodyPr>
          <a:lstStyle/>
          <a:p>
            <a:r>
              <a:rPr lang="fr-FR" sz="1400" i="1" dirty="0">
                <a:latin typeface="Arial" panose="020B0604020202020204" pitchFamily="34" charset="0"/>
                <a:cs typeface="Arial" panose="020B0604020202020204" pitchFamily="34" charset="0"/>
              </a:rPr>
              <a:t>Pilotage : </a:t>
            </a:r>
            <a:r>
              <a:rPr lang="fr-FR" sz="1400" i="1" dirty="0">
                <a:latin typeface="Arial Black" panose="020B0A04020102020204" pitchFamily="34" charset="0"/>
              </a:rPr>
              <a:t>Mme Géraldine LAVABRE IA-IPR</a:t>
            </a:r>
          </a:p>
        </p:txBody>
      </p:sp>
      <p:sp>
        <p:nvSpPr>
          <p:cNvPr id="4" name="ZoneTexte 3"/>
          <p:cNvSpPr txBox="1"/>
          <p:nvPr/>
        </p:nvSpPr>
        <p:spPr>
          <a:xfrm>
            <a:off x="4693920" y="6504590"/>
            <a:ext cx="4698276" cy="307777"/>
          </a:xfrm>
          <a:prstGeom prst="rect">
            <a:avLst/>
          </a:prstGeom>
          <a:noFill/>
        </p:spPr>
        <p:txBody>
          <a:bodyPr wrap="square" rtlCol="0">
            <a:spAutoFit/>
          </a:bodyPr>
          <a:lstStyle/>
          <a:p>
            <a:r>
              <a:rPr lang="fr-FR" sz="1400" dirty="0" smtClean="0"/>
              <a:t>Jean-Philippe GAVET – Lycée Louis VICAT_SOUILLAC (46)</a:t>
            </a:r>
            <a:endParaRPr lang="fr-FR" sz="1400" dirty="0"/>
          </a:p>
        </p:txBody>
      </p:sp>
    </p:spTree>
    <p:extLst>
      <p:ext uri="{BB962C8B-B14F-4D97-AF65-F5344CB8AC3E}">
        <p14:creationId xmlns:p14="http://schemas.microsoft.com/office/powerpoint/2010/main" val="200131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375014-F73D-4394-8E73-31C62C39C3E6}"/>
              </a:ext>
            </a:extLst>
          </p:cNvPr>
          <p:cNvSpPr txBox="1"/>
          <p:nvPr/>
        </p:nvSpPr>
        <p:spPr>
          <a:xfrm>
            <a:off x="995923" y="2134981"/>
            <a:ext cx="6911580" cy="646331"/>
          </a:xfrm>
          <a:prstGeom prst="rect">
            <a:avLst/>
          </a:prstGeom>
          <a:noFill/>
        </p:spPr>
        <p:txBody>
          <a:bodyPr wrap="square" rtlCol="0">
            <a:spAutoFit/>
          </a:bodyPr>
          <a:lstStyle/>
          <a:p>
            <a:r>
              <a:rPr lang="fr-FR" b="1" i="1" dirty="0">
                <a:latin typeface="Arial" panose="020B0604020202020204" pitchFamily="34" charset="0"/>
                <a:cs typeface="Arial" panose="020B0604020202020204" pitchFamily="34" charset="0"/>
              </a:rPr>
              <a:t>Définir le contexte du projet : </a:t>
            </a:r>
          </a:p>
          <a:p>
            <a:r>
              <a:rPr lang="fr-FR" i="1" dirty="0"/>
              <a:t>Présentation générale – Contributeurs BIM du Projet</a:t>
            </a:r>
          </a:p>
        </p:txBody>
      </p:sp>
      <p:sp>
        <p:nvSpPr>
          <p:cNvPr id="7" name="ZoneTexte 6">
            <a:extLst>
              <a:ext uri="{FF2B5EF4-FFF2-40B4-BE49-F238E27FC236}">
                <a16:creationId xmlns:a16="http://schemas.microsoft.com/office/drawing/2014/main" id="{0B933329-1B99-4682-B9F3-FD02574B7992}"/>
              </a:ext>
            </a:extLst>
          </p:cNvPr>
          <p:cNvSpPr txBox="1"/>
          <p:nvPr/>
        </p:nvSpPr>
        <p:spPr>
          <a:xfrm>
            <a:off x="1976972" y="3638699"/>
            <a:ext cx="3929661" cy="646331"/>
          </a:xfrm>
          <a:prstGeom prst="rect">
            <a:avLst/>
          </a:prstGeom>
          <a:noFill/>
        </p:spPr>
        <p:txBody>
          <a:bodyPr wrap="square" rtlCol="0">
            <a:spAutoFit/>
          </a:bodyPr>
          <a:lstStyle/>
          <a:p>
            <a:r>
              <a:rPr lang="fr-FR" b="1" i="1" dirty="0">
                <a:latin typeface="Arial" panose="020B0604020202020204" pitchFamily="34" charset="0"/>
                <a:cs typeface="Arial" panose="020B0604020202020204" pitchFamily="34" charset="0"/>
              </a:rPr>
              <a:t>Traduire les objectifs BIM en </a:t>
            </a:r>
            <a:r>
              <a:rPr lang="fr-FR" b="1" i="1" dirty="0" smtClean="0">
                <a:latin typeface="Arial" panose="020B0604020202020204" pitchFamily="34" charset="0"/>
                <a:cs typeface="Arial" panose="020B0604020202020204" pitchFamily="34" charset="0"/>
              </a:rPr>
              <a:t>usage </a:t>
            </a:r>
            <a:r>
              <a:rPr lang="fr-FR" b="1" i="1" dirty="0">
                <a:latin typeface="Arial" panose="020B0604020202020204" pitchFamily="34" charset="0"/>
                <a:cs typeface="Arial" panose="020B0604020202020204" pitchFamily="34" charset="0"/>
              </a:rPr>
              <a:t>BIM</a:t>
            </a:r>
          </a:p>
        </p:txBody>
      </p:sp>
      <p:sp>
        <p:nvSpPr>
          <p:cNvPr id="9" name="ZoneTexte 8">
            <a:extLst>
              <a:ext uri="{FF2B5EF4-FFF2-40B4-BE49-F238E27FC236}">
                <a16:creationId xmlns:a16="http://schemas.microsoft.com/office/drawing/2014/main" id="{8F35669A-71AC-4B7F-9FEF-6CE7FF63615E}"/>
              </a:ext>
            </a:extLst>
          </p:cNvPr>
          <p:cNvSpPr txBox="1"/>
          <p:nvPr/>
        </p:nvSpPr>
        <p:spPr>
          <a:xfrm>
            <a:off x="883902" y="174875"/>
            <a:ext cx="7978775" cy="830997"/>
          </a:xfrm>
          <a:prstGeom prst="rect">
            <a:avLst/>
          </a:prstGeom>
          <a:solidFill>
            <a:schemeClr val="bg1">
              <a:lumMod val="75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Convention BIM</a:t>
            </a:r>
          </a:p>
          <a:p>
            <a:pPr algn="ctr"/>
            <a:r>
              <a:rPr lang="fr-FR" sz="2400" b="1" dirty="0"/>
              <a:t>Proposition de </a:t>
            </a:r>
            <a:r>
              <a:rPr lang="fr-FR" sz="2400" b="1" dirty="0" smtClean="0"/>
              <a:t>structure </a:t>
            </a:r>
            <a:r>
              <a:rPr lang="fr-FR" sz="2400" b="1" dirty="0"/>
              <a:t>à but pédagogique</a:t>
            </a:r>
          </a:p>
        </p:txBody>
      </p:sp>
      <p:sp>
        <p:nvSpPr>
          <p:cNvPr id="19" name="ZoneTexte 18">
            <a:extLst>
              <a:ext uri="{FF2B5EF4-FFF2-40B4-BE49-F238E27FC236}">
                <a16:creationId xmlns:a16="http://schemas.microsoft.com/office/drawing/2014/main" id="{4F3B812F-54FB-4E76-AB6C-0AD93AE05B6E}"/>
              </a:ext>
            </a:extLst>
          </p:cNvPr>
          <p:cNvSpPr txBox="1"/>
          <p:nvPr/>
        </p:nvSpPr>
        <p:spPr>
          <a:xfrm>
            <a:off x="3419452" y="5918104"/>
            <a:ext cx="3360839" cy="646331"/>
          </a:xfrm>
          <a:prstGeom prst="rect">
            <a:avLst/>
          </a:prstGeom>
          <a:noFill/>
        </p:spPr>
        <p:txBody>
          <a:bodyPr wrap="square" rtlCol="0">
            <a:spAutoFit/>
          </a:bodyPr>
          <a:lstStyle/>
          <a:p>
            <a:pPr algn="ctr"/>
            <a:r>
              <a:rPr lang="fr-FR" b="1" i="1" dirty="0">
                <a:latin typeface="Arial" panose="020B0604020202020204" pitchFamily="34" charset="0"/>
                <a:cs typeface="Arial" panose="020B0604020202020204" pitchFamily="34" charset="0"/>
              </a:rPr>
              <a:t>Définition de l’infrastructure et support numérique</a:t>
            </a:r>
          </a:p>
        </p:txBody>
      </p:sp>
      <p:sp>
        <p:nvSpPr>
          <p:cNvPr id="21" name="ZoneTexte 20">
            <a:extLst>
              <a:ext uri="{FF2B5EF4-FFF2-40B4-BE49-F238E27FC236}">
                <a16:creationId xmlns:a16="http://schemas.microsoft.com/office/drawing/2014/main" id="{DDCC04D1-5864-481A-9410-C6761582E098}"/>
              </a:ext>
            </a:extLst>
          </p:cNvPr>
          <p:cNvSpPr txBox="1"/>
          <p:nvPr/>
        </p:nvSpPr>
        <p:spPr>
          <a:xfrm>
            <a:off x="2247130" y="4487138"/>
            <a:ext cx="4051555" cy="369332"/>
          </a:xfrm>
          <a:prstGeom prst="rect">
            <a:avLst/>
          </a:prstGeom>
          <a:noFill/>
        </p:spPr>
        <p:txBody>
          <a:bodyPr wrap="square" rtlCol="0">
            <a:spAutoFit/>
          </a:bodyPr>
          <a:lstStyle/>
          <a:p>
            <a:r>
              <a:rPr lang="fr-FR" b="1" i="1" dirty="0">
                <a:latin typeface="Arial" panose="020B0604020202020204" pitchFamily="34" charset="0"/>
                <a:cs typeface="Arial" panose="020B0604020202020204" pitchFamily="34" charset="0"/>
              </a:rPr>
              <a:t>Affectation des </a:t>
            </a:r>
            <a:r>
              <a:rPr lang="fr-FR" b="1" i="1" dirty="0" smtClean="0">
                <a:latin typeface="Arial" panose="020B0604020202020204" pitchFamily="34" charset="0"/>
                <a:cs typeface="Arial" panose="020B0604020202020204" pitchFamily="34" charset="0"/>
              </a:rPr>
              <a:t>contributeurs</a:t>
            </a:r>
            <a:endParaRPr lang="fr-FR" b="1" i="1" dirty="0">
              <a:latin typeface="Arial" panose="020B0604020202020204" pitchFamily="34" charset="0"/>
              <a:cs typeface="Arial" panose="020B0604020202020204" pitchFamily="34" charset="0"/>
            </a:endParaRPr>
          </a:p>
        </p:txBody>
      </p:sp>
      <p:sp>
        <p:nvSpPr>
          <p:cNvPr id="22" name="Pentagon 37">
            <a:extLst>
              <a:ext uri="{FF2B5EF4-FFF2-40B4-BE49-F238E27FC236}">
                <a16:creationId xmlns:a16="http://schemas.microsoft.com/office/drawing/2014/main" id="{FA42DF96-7F52-427F-A6DB-29F309DC4686}"/>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37">
            <a:extLst>
              <a:ext uri="{FF2B5EF4-FFF2-40B4-BE49-F238E27FC236}">
                <a16:creationId xmlns:a16="http://schemas.microsoft.com/office/drawing/2014/main" id="{22BBAC2B-E4FD-4C36-BF1E-2572F258E027}"/>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6">
            <a:extLst>
              <a:ext uri="{FF2B5EF4-FFF2-40B4-BE49-F238E27FC236}">
                <a16:creationId xmlns:a16="http://schemas.microsoft.com/office/drawing/2014/main" id="{ACD5CA61-FBF6-44AF-B35E-3D3A7D7407EB}"/>
              </a:ext>
            </a:extLst>
          </p:cNvPr>
          <p:cNvSpPr>
            <a:spLocks noGrp="1"/>
          </p:cNvSpPr>
          <p:nvPr>
            <p:ph type="sldNum" sz="quarter" idx="12"/>
          </p:nvPr>
        </p:nvSpPr>
        <p:spPr>
          <a:xfrm>
            <a:off x="8581355" y="6407479"/>
            <a:ext cx="562644" cy="365125"/>
          </a:xfrm>
        </p:spPr>
        <p:txBody>
          <a:bodyPr/>
          <a:lstStyle/>
          <a:p>
            <a:pPr algn="ctr"/>
            <a:fld id="{C15AD966-9810-4EB9-925F-2A35C0C6E188}" type="slidenum">
              <a:rPr lang="en-US" sz="1200" b="1" smtClean="0">
                <a:solidFill>
                  <a:schemeClr val="bg1"/>
                </a:solidFill>
              </a:rPr>
              <a:pPr algn="ctr"/>
              <a:t>10</a:t>
            </a:fld>
            <a:endParaRPr lang="en-US" sz="1200" b="1" dirty="0">
              <a:solidFill>
                <a:schemeClr val="bg1"/>
              </a:solidFill>
            </a:endParaRPr>
          </a:p>
        </p:txBody>
      </p:sp>
      <p:sp>
        <p:nvSpPr>
          <p:cNvPr id="17" name="Rectangle 16">
            <a:extLst>
              <a:ext uri="{FF2B5EF4-FFF2-40B4-BE49-F238E27FC236}">
                <a16:creationId xmlns:a16="http://schemas.microsoft.com/office/drawing/2014/main" id="{51B41EE4-87ED-47C6-9E72-6A9F9CE84F25}"/>
              </a:ext>
            </a:extLst>
          </p:cNvPr>
          <p:cNvSpPr/>
          <p:nvPr/>
        </p:nvSpPr>
        <p:spPr>
          <a:xfrm>
            <a:off x="787722" y="1242957"/>
            <a:ext cx="8074955" cy="646331"/>
          </a:xfrm>
          <a:prstGeom prst="rect">
            <a:avLst/>
          </a:prstGeom>
        </p:spPr>
        <p:txBody>
          <a:bodyPr wrap="square">
            <a:spAutoFit/>
          </a:bodyPr>
          <a:lstStyle/>
          <a:p>
            <a:pPr algn="just"/>
            <a:r>
              <a:rPr lang="fr-FR" b="1" dirty="0">
                <a:solidFill>
                  <a:srgbClr val="000000"/>
                </a:solidFill>
                <a:latin typeface="Arial" panose="020B0604020202020204" pitchFamily="34" charset="0"/>
              </a:rPr>
              <a:t>Les points énoncés ici doivent être tous abordés et détaillés.</a:t>
            </a:r>
          </a:p>
          <a:p>
            <a:pPr algn="just"/>
            <a:r>
              <a:rPr lang="fr-FR" b="1" dirty="0">
                <a:solidFill>
                  <a:srgbClr val="000000"/>
                </a:solidFill>
                <a:latin typeface="Arial" panose="020B0604020202020204" pitchFamily="34" charset="0"/>
              </a:rPr>
              <a:t>Le déroulement doit être respecté.</a:t>
            </a:r>
            <a:endParaRPr lang="fr-FR" b="1" dirty="0"/>
          </a:p>
        </p:txBody>
      </p:sp>
      <p:sp>
        <p:nvSpPr>
          <p:cNvPr id="18" name="Flèche : droite 17">
            <a:extLst>
              <a:ext uri="{FF2B5EF4-FFF2-40B4-BE49-F238E27FC236}">
                <a16:creationId xmlns:a16="http://schemas.microsoft.com/office/drawing/2014/main" id="{E7C13B4B-EBA2-4622-8303-A6854573764D}"/>
              </a:ext>
            </a:extLst>
          </p:cNvPr>
          <p:cNvSpPr/>
          <p:nvPr/>
        </p:nvSpPr>
        <p:spPr>
          <a:xfrm>
            <a:off x="1151399" y="2965033"/>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34084636-6A25-4591-B5BD-87129A72F421}"/>
              </a:ext>
            </a:extLst>
          </p:cNvPr>
          <p:cNvSpPr/>
          <p:nvPr/>
        </p:nvSpPr>
        <p:spPr>
          <a:xfrm>
            <a:off x="1596327" y="3787770"/>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roite 28">
            <a:extLst>
              <a:ext uri="{FF2B5EF4-FFF2-40B4-BE49-F238E27FC236}">
                <a16:creationId xmlns:a16="http://schemas.microsoft.com/office/drawing/2014/main" id="{DE113B24-B4BC-4A24-81E3-5771E1828DB4}"/>
              </a:ext>
            </a:extLst>
          </p:cNvPr>
          <p:cNvSpPr/>
          <p:nvPr/>
        </p:nvSpPr>
        <p:spPr>
          <a:xfrm>
            <a:off x="2247130" y="5267593"/>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lèche : droite 29">
            <a:extLst>
              <a:ext uri="{FF2B5EF4-FFF2-40B4-BE49-F238E27FC236}">
                <a16:creationId xmlns:a16="http://schemas.microsoft.com/office/drawing/2014/main" id="{B8F879D1-A769-4BB7-BC00-7C33DB6641E8}"/>
              </a:ext>
            </a:extLst>
          </p:cNvPr>
          <p:cNvSpPr/>
          <p:nvPr/>
        </p:nvSpPr>
        <p:spPr>
          <a:xfrm>
            <a:off x="1926580" y="4584825"/>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droite 30">
            <a:extLst>
              <a:ext uri="{FF2B5EF4-FFF2-40B4-BE49-F238E27FC236}">
                <a16:creationId xmlns:a16="http://schemas.microsoft.com/office/drawing/2014/main" id="{717FC9FF-CC52-4576-9FF0-0880CC653878}"/>
              </a:ext>
            </a:extLst>
          </p:cNvPr>
          <p:cNvSpPr/>
          <p:nvPr/>
        </p:nvSpPr>
        <p:spPr>
          <a:xfrm>
            <a:off x="3141662" y="6059259"/>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ccolade fermante 7">
            <a:extLst>
              <a:ext uri="{FF2B5EF4-FFF2-40B4-BE49-F238E27FC236}">
                <a16:creationId xmlns:a16="http://schemas.microsoft.com/office/drawing/2014/main" id="{09BF4613-1F0D-4C91-A945-72E525B24662}"/>
              </a:ext>
            </a:extLst>
          </p:cNvPr>
          <p:cNvSpPr/>
          <p:nvPr/>
        </p:nvSpPr>
        <p:spPr>
          <a:xfrm>
            <a:off x="6636433" y="2902643"/>
            <a:ext cx="1108739" cy="3869961"/>
          </a:xfrm>
          <a:prstGeom prst="rightBrace">
            <a:avLst>
              <a:gd name="adj1" fmla="val 8333"/>
              <a:gd name="adj2" fmla="val 511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a:extLst>
              <a:ext uri="{FF2B5EF4-FFF2-40B4-BE49-F238E27FC236}">
                <a16:creationId xmlns:a16="http://schemas.microsoft.com/office/drawing/2014/main" id="{807B5087-905D-4850-A20A-9038695CA20E}"/>
              </a:ext>
            </a:extLst>
          </p:cNvPr>
          <p:cNvSpPr/>
          <p:nvPr/>
        </p:nvSpPr>
        <p:spPr>
          <a:xfrm>
            <a:off x="7792544" y="4534076"/>
            <a:ext cx="1389556" cy="646331"/>
          </a:xfrm>
          <a:prstGeom prst="rect">
            <a:avLst/>
          </a:prstGeom>
        </p:spPr>
        <p:txBody>
          <a:bodyPr wrap="square">
            <a:spAutoFit/>
          </a:bodyPr>
          <a:lstStyle/>
          <a:p>
            <a:r>
              <a:rPr lang="fr-FR" b="1" i="1" dirty="0">
                <a:latin typeface="Arial Narrow" panose="020B0606020202030204" pitchFamily="34" charset="0"/>
                <a:cs typeface="Arial" panose="020B0604020202020204" pitchFamily="34" charset="0"/>
              </a:rPr>
              <a:t>Cf. </a:t>
            </a:r>
            <a:r>
              <a:rPr lang="fr-FR" b="1" i="1" dirty="0" smtClean="0">
                <a:latin typeface="Arial Narrow" panose="020B0606020202030204" pitchFamily="34" charset="0"/>
                <a:cs typeface="Arial" panose="020B0604020202020204" pitchFamily="34" charset="0"/>
              </a:rPr>
              <a:t>slides </a:t>
            </a:r>
            <a:r>
              <a:rPr lang="fr-FR" b="1" i="1" dirty="0">
                <a:latin typeface="Arial Narrow" panose="020B0606020202030204" pitchFamily="34" charset="0"/>
                <a:cs typeface="Arial" panose="020B0604020202020204" pitchFamily="34" charset="0"/>
              </a:rPr>
              <a:t>suivants</a:t>
            </a:r>
            <a:endParaRPr lang="fr-FR" i="1" dirty="0">
              <a:latin typeface="Arial Narrow" panose="020B0606020202030204" pitchFamily="34" charset="0"/>
            </a:endParaRPr>
          </a:p>
        </p:txBody>
      </p:sp>
      <p:sp>
        <p:nvSpPr>
          <p:cNvPr id="5" name="ZoneTexte 4">
            <a:extLst>
              <a:ext uri="{FF2B5EF4-FFF2-40B4-BE49-F238E27FC236}">
                <a16:creationId xmlns:a16="http://schemas.microsoft.com/office/drawing/2014/main" id="{7651764C-BB22-48E5-8ACF-B7496E1CA33E}"/>
              </a:ext>
            </a:extLst>
          </p:cNvPr>
          <p:cNvSpPr txBox="1"/>
          <p:nvPr/>
        </p:nvSpPr>
        <p:spPr>
          <a:xfrm>
            <a:off x="1430008" y="2902643"/>
            <a:ext cx="4098471" cy="646331"/>
          </a:xfrm>
          <a:prstGeom prst="rect">
            <a:avLst/>
          </a:prstGeom>
          <a:noFill/>
        </p:spPr>
        <p:txBody>
          <a:bodyPr wrap="square" rtlCol="0">
            <a:spAutoFit/>
          </a:bodyPr>
          <a:lstStyle/>
          <a:p>
            <a:r>
              <a:rPr lang="fr-FR" b="1" i="1" dirty="0">
                <a:latin typeface="Arial" panose="020B0604020202020204" pitchFamily="34" charset="0"/>
                <a:cs typeface="Arial" panose="020B0604020202020204" pitchFamily="34" charset="0"/>
              </a:rPr>
              <a:t>Définir les </a:t>
            </a:r>
            <a:r>
              <a:rPr lang="fr-FR" b="1" i="1" dirty="0" smtClean="0">
                <a:latin typeface="Arial" panose="020B0604020202020204" pitchFamily="34" charset="0"/>
                <a:cs typeface="Arial" panose="020B0604020202020204" pitchFamily="34" charset="0"/>
              </a:rPr>
              <a:t>objectifs </a:t>
            </a:r>
            <a:r>
              <a:rPr lang="fr-FR" b="1" i="1" dirty="0">
                <a:latin typeface="Arial" panose="020B0604020202020204" pitchFamily="34" charset="0"/>
                <a:cs typeface="Arial" panose="020B0604020202020204" pitchFamily="34" charset="0"/>
              </a:rPr>
              <a:t>BIM du projet</a:t>
            </a:r>
          </a:p>
          <a:p>
            <a:r>
              <a:rPr lang="fr-FR" b="1" i="1" dirty="0">
                <a:latin typeface="Arial" panose="020B0604020202020204" pitchFamily="34" charset="0"/>
                <a:cs typeface="Arial" panose="020B0604020202020204" pitchFamily="34" charset="0"/>
              </a:rPr>
              <a:t>Hiérarchiser les objectifs </a:t>
            </a:r>
          </a:p>
        </p:txBody>
      </p:sp>
      <p:sp>
        <p:nvSpPr>
          <p:cNvPr id="44" name="ZoneTexte 43">
            <a:extLst>
              <a:ext uri="{FF2B5EF4-FFF2-40B4-BE49-F238E27FC236}">
                <a16:creationId xmlns:a16="http://schemas.microsoft.com/office/drawing/2014/main" id="{4B9C7B47-810C-43BA-BDAA-01F701811086}"/>
              </a:ext>
            </a:extLst>
          </p:cNvPr>
          <p:cNvSpPr txBox="1"/>
          <p:nvPr/>
        </p:nvSpPr>
        <p:spPr>
          <a:xfrm>
            <a:off x="2643962" y="5180407"/>
            <a:ext cx="4329193" cy="646331"/>
          </a:xfrm>
          <a:prstGeom prst="rect">
            <a:avLst/>
          </a:prstGeom>
          <a:noFill/>
        </p:spPr>
        <p:txBody>
          <a:bodyPr wrap="square" rtlCol="0">
            <a:spAutoFit/>
          </a:bodyPr>
          <a:lstStyle/>
          <a:p>
            <a:r>
              <a:rPr lang="fr-FR" b="1" i="1" dirty="0">
                <a:latin typeface="Arial" panose="020B0604020202020204" pitchFamily="34" charset="0"/>
                <a:cs typeface="Arial" panose="020B0604020202020204" pitchFamily="34" charset="0"/>
              </a:rPr>
              <a:t>Planification des interventions des contributeurs - Phasage</a:t>
            </a:r>
          </a:p>
        </p:txBody>
      </p:sp>
      <p:sp>
        <p:nvSpPr>
          <p:cNvPr id="45" name="Flèche : droite 44">
            <a:extLst>
              <a:ext uri="{FF2B5EF4-FFF2-40B4-BE49-F238E27FC236}">
                <a16:creationId xmlns:a16="http://schemas.microsoft.com/office/drawing/2014/main" id="{BE8E4E67-C1C4-4284-AD46-E64AD1131642}"/>
              </a:ext>
            </a:extLst>
          </p:cNvPr>
          <p:cNvSpPr/>
          <p:nvPr/>
        </p:nvSpPr>
        <p:spPr>
          <a:xfrm>
            <a:off x="673891" y="2190336"/>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971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37">
            <a:extLst>
              <a:ext uri="{FF2B5EF4-FFF2-40B4-BE49-F238E27FC236}">
                <a16:creationId xmlns:a16="http://schemas.microsoft.com/office/drawing/2014/main" id="{3D052FC5-B436-4E65-AE73-4BF7A08D1B10}"/>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7">
            <a:extLst>
              <a:ext uri="{FF2B5EF4-FFF2-40B4-BE49-F238E27FC236}">
                <a16:creationId xmlns:a16="http://schemas.microsoft.com/office/drawing/2014/main" id="{41BFFFBA-CFE8-4A0A-9D83-8567F2BA8595}"/>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6">
            <a:extLst>
              <a:ext uri="{FF2B5EF4-FFF2-40B4-BE49-F238E27FC236}">
                <a16:creationId xmlns:a16="http://schemas.microsoft.com/office/drawing/2014/main" id="{33427AD3-8BB8-4009-8638-3B5FDD45FB2E}"/>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11</a:t>
            </a:fld>
            <a:endParaRPr lang="en-US" sz="1200" b="1" dirty="0">
              <a:solidFill>
                <a:schemeClr val="bg1"/>
              </a:solidFill>
            </a:endParaRPr>
          </a:p>
        </p:txBody>
      </p:sp>
      <p:sp>
        <p:nvSpPr>
          <p:cNvPr id="6" name="ZoneTexte 5">
            <a:extLst>
              <a:ext uri="{FF2B5EF4-FFF2-40B4-BE49-F238E27FC236}">
                <a16:creationId xmlns:a16="http://schemas.microsoft.com/office/drawing/2014/main" id="{7CC49598-4254-489B-8DC8-BCE6E114AD51}"/>
              </a:ext>
            </a:extLst>
          </p:cNvPr>
          <p:cNvSpPr txBox="1"/>
          <p:nvPr/>
        </p:nvSpPr>
        <p:spPr>
          <a:xfrm>
            <a:off x="539930" y="158899"/>
            <a:ext cx="8041425" cy="461665"/>
          </a:xfrm>
          <a:prstGeom prst="rect">
            <a:avLst/>
          </a:prstGeom>
          <a:solidFill>
            <a:schemeClr val="accent6">
              <a:lumMod val="40000"/>
              <a:lumOff val="6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Définition des OBJECTIFS BIM et Hiérarchisation </a:t>
            </a:r>
          </a:p>
        </p:txBody>
      </p:sp>
      <p:sp>
        <p:nvSpPr>
          <p:cNvPr id="7" name="ZoneTexte 6">
            <a:extLst>
              <a:ext uri="{FF2B5EF4-FFF2-40B4-BE49-F238E27FC236}">
                <a16:creationId xmlns:a16="http://schemas.microsoft.com/office/drawing/2014/main" id="{C2596531-CBD3-4E56-B2A2-F2657883ED35}"/>
              </a:ext>
            </a:extLst>
          </p:cNvPr>
          <p:cNvSpPr txBox="1"/>
          <p:nvPr/>
        </p:nvSpPr>
        <p:spPr>
          <a:xfrm>
            <a:off x="809895" y="716358"/>
            <a:ext cx="7907383" cy="646331"/>
          </a:xfrm>
          <a:prstGeom prst="rect">
            <a:avLst/>
          </a:prstGeom>
          <a:noFill/>
        </p:spPr>
        <p:txBody>
          <a:bodyPr wrap="square" rtlCol="0">
            <a:spAutoFit/>
          </a:bodyPr>
          <a:lstStyle/>
          <a:p>
            <a:pPr algn="just"/>
            <a:r>
              <a:rPr lang="fr-FR" b="1" dirty="0">
                <a:latin typeface="Arial" panose="020B0604020202020204" pitchFamily="34" charset="0"/>
                <a:cs typeface="Arial" panose="020B0604020202020204" pitchFamily="34" charset="0"/>
              </a:rPr>
              <a:t>Rechercher les objectifs généraux que le BIM MANAGER souhaite développer dans le projet</a:t>
            </a:r>
          </a:p>
        </p:txBody>
      </p:sp>
      <p:sp>
        <p:nvSpPr>
          <p:cNvPr id="8" name="ZoneTexte 7">
            <a:extLst>
              <a:ext uri="{FF2B5EF4-FFF2-40B4-BE49-F238E27FC236}">
                <a16:creationId xmlns:a16="http://schemas.microsoft.com/office/drawing/2014/main" id="{CCE96144-64AC-4DEA-96C4-A1A431305D0B}"/>
              </a:ext>
            </a:extLst>
          </p:cNvPr>
          <p:cNvSpPr txBox="1"/>
          <p:nvPr/>
        </p:nvSpPr>
        <p:spPr>
          <a:xfrm>
            <a:off x="2778033" y="1458483"/>
            <a:ext cx="1576250" cy="369332"/>
          </a:xfrm>
          <a:prstGeom prst="rect">
            <a:avLst/>
          </a:prstGeom>
          <a:noFill/>
        </p:spPr>
        <p:txBody>
          <a:bodyPr wrap="square" rtlCol="0">
            <a:spAutoFit/>
          </a:bodyPr>
          <a:lstStyle/>
          <a:p>
            <a:r>
              <a:rPr lang="fr-FR" b="1" u="sng" dirty="0"/>
              <a:t>Exemple :</a:t>
            </a:r>
          </a:p>
        </p:txBody>
      </p:sp>
      <p:sp>
        <p:nvSpPr>
          <p:cNvPr id="12" name="Rectangle 11">
            <a:extLst>
              <a:ext uri="{FF2B5EF4-FFF2-40B4-BE49-F238E27FC236}">
                <a16:creationId xmlns:a16="http://schemas.microsoft.com/office/drawing/2014/main" id="{3A7A9859-DF95-4290-8D3D-4082020B11B8}"/>
              </a:ext>
            </a:extLst>
          </p:cNvPr>
          <p:cNvSpPr/>
          <p:nvPr/>
        </p:nvSpPr>
        <p:spPr>
          <a:xfrm>
            <a:off x="1226605" y="1961807"/>
            <a:ext cx="6518131" cy="400110"/>
          </a:xfrm>
          <a:prstGeom prst="rect">
            <a:avLst/>
          </a:prstGeom>
        </p:spPr>
        <p:txBody>
          <a:bodyPr wrap="none">
            <a:spAutoFit/>
          </a:bodyPr>
          <a:lstStyle/>
          <a:p>
            <a:r>
              <a:rPr lang="fr-FR" u="sng" dirty="0">
                <a:solidFill>
                  <a:srgbClr val="000000"/>
                </a:solidFill>
                <a:latin typeface="Arial" panose="020B0604020202020204" pitchFamily="34" charset="0"/>
                <a:ea typeface="Arial" panose="020B0604020202020204" pitchFamily="34" charset="0"/>
              </a:rPr>
              <a:t>Peuvent être </a:t>
            </a:r>
            <a:r>
              <a:rPr lang="fr-FR" dirty="0">
                <a:solidFill>
                  <a:srgbClr val="000000"/>
                </a:solidFill>
                <a:latin typeface="Arial" panose="020B0604020202020204" pitchFamily="34" charset="0"/>
                <a:ea typeface="Arial" panose="020B0604020202020204" pitchFamily="34" charset="0"/>
              </a:rPr>
              <a:t>obtenus avec : </a:t>
            </a:r>
            <a:r>
              <a:rPr lang="fr-FR" sz="2000" i="1" dirty="0">
                <a:solidFill>
                  <a:srgbClr val="000000"/>
                </a:solidFill>
                <a:latin typeface="Arial Narrow" panose="020B0606020202030204" pitchFamily="34" charset="0"/>
                <a:ea typeface="Arial" panose="020B0604020202020204" pitchFamily="34" charset="0"/>
              </a:rPr>
              <a:t>Qu’attend-on du BIM pour le projet ?</a:t>
            </a:r>
            <a:endParaRPr lang="fr-FR" i="1" dirty="0">
              <a:latin typeface="Arial Narrow" panose="020B0606020202030204" pitchFamily="34" charset="0"/>
            </a:endParaRPr>
          </a:p>
        </p:txBody>
      </p:sp>
      <p:sp>
        <p:nvSpPr>
          <p:cNvPr id="13" name="Rectangle 12">
            <a:extLst>
              <a:ext uri="{FF2B5EF4-FFF2-40B4-BE49-F238E27FC236}">
                <a16:creationId xmlns:a16="http://schemas.microsoft.com/office/drawing/2014/main" id="{E1BE837D-1117-4D07-B7B7-9389AD9D512C}"/>
              </a:ext>
            </a:extLst>
          </p:cNvPr>
          <p:cNvSpPr/>
          <p:nvPr/>
        </p:nvSpPr>
        <p:spPr>
          <a:xfrm>
            <a:off x="1226605" y="2687518"/>
            <a:ext cx="7423077" cy="2825389"/>
          </a:xfrm>
          <a:prstGeom prst="rect">
            <a:avLst/>
          </a:prstGeom>
        </p:spPr>
        <p:txBody>
          <a:bodyPr wrap="square">
            <a:spAutoFit/>
          </a:bodyPr>
          <a:lstStyle/>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Un projet exemplaire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Devancer la réglementation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Communiquer, visualiser facilement le projet (3D, Immersion 3D)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Réduire les erreurs de conception (et donc les travaux supplémentaires) ?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Réduire les erreurs de réalisation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Mieux maîtriser le coût de construction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Maintenir le niveau d’informations du projet ?</a:t>
            </a:r>
          </a:p>
          <a:p>
            <a:pPr marL="342900" marR="2540" lvl="0" indent="-342900" algn="just" fontAlgn="base">
              <a:lnSpc>
                <a:spcPct val="111000"/>
              </a:lnSpc>
              <a:spcAft>
                <a:spcPts val="0"/>
              </a:spcAft>
              <a:buClr>
                <a:srgbClr val="000000"/>
              </a:buClr>
              <a:buSzPts val="1100"/>
              <a:buFont typeface="Arial" panose="020B0604020202020204" pitchFamily="34" charset="0"/>
              <a:buChar char="•"/>
            </a:pPr>
            <a:r>
              <a:rPr lang="fr-FR" sz="2000" i="1" dirty="0">
                <a:solidFill>
                  <a:srgbClr val="000000"/>
                </a:solidFill>
                <a:uFill>
                  <a:solidFill>
                    <a:srgbClr val="000000"/>
                  </a:solidFill>
                </a:uFill>
                <a:latin typeface="Arial Narrow" panose="020B060602020203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386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5B858-B764-43CC-9AB0-B2118136D0AC}"/>
              </a:ext>
            </a:extLst>
          </p:cNvPr>
          <p:cNvSpPr>
            <a:spLocks noGrp="1"/>
          </p:cNvSpPr>
          <p:nvPr>
            <p:ph type="title"/>
          </p:nvPr>
        </p:nvSpPr>
        <p:spPr/>
        <p:txBody>
          <a:bodyPr/>
          <a:lstStyle/>
          <a:p>
            <a:r>
              <a:rPr lang="fr-FR" sz="2400" b="1" dirty="0">
                <a:solidFill>
                  <a:schemeClr val="tx1"/>
                </a:solidFill>
              </a:rPr>
              <a:t>Objectifs BIM : Exemples courants</a:t>
            </a:r>
          </a:p>
        </p:txBody>
      </p:sp>
      <p:sp>
        <p:nvSpPr>
          <p:cNvPr id="4" name="Rectangle 3">
            <a:extLst>
              <a:ext uri="{FF2B5EF4-FFF2-40B4-BE49-F238E27FC236}">
                <a16:creationId xmlns:a16="http://schemas.microsoft.com/office/drawing/2014/main" id="{F80EA575-377D-45E8-9FC0-88E2C81E2623}"/>
              </a:ext>
            </a:extLst>
          </p:cNvPr>
          <p:cNvSpPr/>
          <p:nvPr/>
        </p:nvSpPr>
        <p:spPr>
          <a:xfrm>
            <a:off x="467275" y="1046989"/>
            <a:ext cx="8600127" cy="5229060"/>
          </a:xfrm>
          <a:prstGeom prst="rect">
            <a:avLst/>
          </a:prstGeom>
        </p:spPr>
        <p:txBody>
          <a:bodyPr wrap="square">
            <a:spAutoFit/>
          </a:bodyPr>
          <a:lstStyle/>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Améliorer</a:t>
            </a:r>
            <a:r>
              <a:rPr lang="fr-FR" sz="2000"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la qualité de la conception</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Documenter</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plus précisément le projet "As-</a:t>
            </a:r>
            <a:r>
              <a:rPr lang="fr-FR" sz="20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Built</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ou TQC" pour le gestionnaire/exploitant </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Améliorer</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la performance en termes de durabilité / qualité environnementale</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Estimer</a:t>
            </a:r>
            <a:r>
              <a:rPr lang="fr-FR" sz="2000"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plus rapidement les coûts engendrés par les changements de conception</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Améliorer</a:t>
            </a:r>
            <a:r>
              <a:rPr lang="fr-FR" sz="2000"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la productivité dans la phase de chantier</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Réduire</a:t>
            </a:r>
            <a:r>
              <a:rPr lang="fr-FR" sz="2000"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fr-FR" sz="2000" dirty="0">
                <a:uFill>
                  <a:solidFill>
                    <a:srgbClr val="000000"/>
                  </a:solidFill>
                </a:uFill>
                <a:latin typeface="Arial" panose="020B0604020202020204" pitchFamily="34" charset="0"/>
                <a:ea typeface="Arial" panose="020B0604020202020204" pitchFamily="34" charset="0"/>
                <a:cs typeface="Arial" panose="020B0604020202020204" pitchFamily="34" charset="0"/>
              </a:rPr>
              <a:t>les coûts d'exploitation</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Réduire</a:t>
            </a:r>
            <a:r>
              <a:rPr lang="fr-FR" sz="2000"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les besoins énergétiques en exploitation</a:t>
            </a:r>
          </a:p>
          <a:p>
            <a:pPr marL="342900" marR="2540" lvl="0" indent="-342900" algn="just" fontAlgn="base">
              <a:lnSpc>
                <a:spcPct val="120000"/>
              </a:lnSpc>
              <a:spcAft>
                <a:spcPts val="2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Limiter</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les ressaisies d'information tout le long du cycle de vie du bâtiment ou de l’ouvrage</a:t>
            </a:r>
          </a:p>
          <a:p>
            <a:pPr marL="342900" marR="2540" lvl="0" indent="-342900" algn="just" fontAlgn="base">
              <a:lnSpc>
                <a:spcPct val="120000"/>
              </a:lnSpc>
              <a:spcAft>
                <a:spcPts val="815"/>
              </a:spcAft>
              <a:buClr>
                <a:srgbClr val="000000"/>
              </a:buClr>
              <a:buSzPts val="1100"/>
              <a:buFont typeface="Arial" panose="020B0604020202020204" pitchFamily="34" charset="0"/>
              <a:buChar char="•"/>
            </a:pPr>
            <a:r>
              <a:rPr lang="fr-FR" sz="2000" b="1" dirty="0">
                <a:solidFill>
                  <a:srgbClr val="0070C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Limiter</a:t>
            </a:r>
            <a:r>
              <a:rPr lang="fr-FR" sz="20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les erreurs dans les pièces descriptives du projet (graphiques, textuelles, quantités etc.).</a:t>
            </a:r>
          </a:p>
        </p:txBody>
      </p:sp>
      <p:sp>
        <p:nvSpPr>
          <p:cNvPr id="8" name="Pentagon 37">
            <a:extLst>
              <a:ext uri="{FF2B5EF4-FFF2-40B4-BE49-F238E27FC236}">
                <a16:creationId xmlns:a16="http://schemas.microsoft.com/office/drawing/2014/main" id="{8EFE2083-7812-416B-A674-119CA0B084F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37">
            <a:extLst>
              <a:ext uri="{FF2B5EF4-FFF2-40B4-BE49-F238E27FC236}">
                <a16:creationId xmlns:a16="http://schemas.microsoft.com/office/drawing/2014/main" id="{112B0311-5C52-413E-8E1D-607AE9C05E9C}"/>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3E9282D4-707C-4DF7-AA3A-FCEED0614D38}"/>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12</a:t>
            </a:fld>
            <a:endParaRPr lang="en-US" sz="1200" b="1" dirty="0">
              <a:solidFill>
                <a:schemeClr val="bg1"/>
              </a:solidFill>
            </a:endParaRPr>
          </a:p>
        </p:txBody>
      </p:sp>
    </p:spTree>
    <p:extLst>
      <p:ext uri="{BB962C8B-B14F-4D97-AF65-F5344CB8AC3E}">
        <p14:creationId xmlns:p14="http://schemas.microsoft.com/office/powerpoint/2010/main" val="91945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092C4-6F87-44A7-9EE6-DFF319AAFE78}"/>
              </a:ext>
            </a:extLst>
          </p:cNvPr>
          <p:cNvSpPr>
            <a:spLocks noGrp="1"/>
          </p:cNvSpPr>
          <p:nvPr>
            <p:ph type="title"/>
          </p:nvPr>
        </p:nvSpPr>
        <p:spPr/>
        <p:txBody>
          <a:bodyPr/>
          <a:lstStyle/>
          <a:p>
            <a:r>
              <a:rPr lang="fr-FR" sz="2400" b="1" dirty="0">
                <a:solidFill>
                  <a:schemeClr val="tx1"/>
                </a:solidFill>
              </a:rPr>
              <a:t>Usages BIM : Exemples</a:t>
            </a:r>
          </a:p>
        </p:txBody>
      </p:sp>
      <p:sp>
        <p:nvSpPr>
          <p:cNvPr id="3" name="Rectangle 2">
            <a:extLst>
              <a:ext uri="{FF2B5EF4-FFF2-40B4-BE49-F238E27FC236}">
                <a16:creationId xmlns:a16="http://schemas.microsoft.com/office/drawing/2014/main" id="{81142E7D-1DC4-4B4D-9EE1-3D3C87C851CB}"/>
              </a:ext>
            </a:extLst>
          </p:cNvPr>
          <p:cNvSpPr/>
          <p:nvPr/>
        </p:nvSpPr>
        <p:spPr>
          <a:xfrm>
            <a:off x="1563593" y="1012750"/>
            <a:ext cx="6825137" cy="707886"/>
          </a:xfrm>
          <a:prstGeom prst="rect">
            <a:avLst/>
          </a:prstGeom>
        </p:spPr>
        <p:txBody>
          <a:bodyPr wrap="square">
            <a:spAutoFit/>
          </a:bodyPr>
          <a:lstStyle/>
          <a:p>
            <a:pPr algn="ctr"/>
            <a:r>
              <a:rPr lang="fr-FR" sz="2000" dirty="0">
                <a:solidFill>
                  <a:srgbClr val="000000"/>
                </a:solidFill>
                <a:latin typeface="Arial" panose="020B0604020202020204" pitchFamily="34" charset="0"/>
                <a:ea typeface="Arial" panose="020B0604020202020204" pitchFamily="34" charset="0"/>
              </a:rPr>
              <a:t>Description d’un processus concret, tel qu’il sera mis en œuvre sur un projet</a:t>
            </a:r>
            <a:endParaRPr lang="fr-FR" sz="2000" dirty="0"/>
          </a:p>
        </p:txBody>
      </p:sp>
      <p:sp>
        <p:nvSpPr>
          <p:cNvPr id="4" name="Rectangle 3">
            <a:extLst>
              <a:ext uri="{FF2B5EF4-FFF2-40B4-BE49-F238E27FC236}">
                <a16:creationId xmlns:a16="http://schemas.microsoft.com/office/drawing/2014/main" id="{97178EC2-8F26-430C-A7F4-BA60BA913441}"/>
              </a:ext>
            </a:extLst>
          </p:cNvPr>
          <p:cNvSpPr/>
          <p:nvPr/>
        </p:nvSpPr>
        <p:spPr>
          <a:xfrm>
            <a:off x="715067" y="1664271"/>
            <a:ext cx="8103373" cy="5193729"/>
          </a:xfrm>
          <a:prstGeom prst="rect">
            <a:avLst/>
          </a:prstGeom>
        </p:spPr>
        <p:txBody>
          <a:bodyPr wrap="square">
            <a:spAutoFit/>
          </a:bodyPr>
          <a:lstStyle/>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Définition, </a:t>
            </a:r>
            <a:r>
              <a:rPr lang="fr-FR" sz="2000" b="1" dirty="0" smtClean="0">
                <a:solidFill>
                  <a:srgbClr val="000000"/>
                </a:solidFill>
                <a:latin typeface="Arial" panose="020B0604020202020204" pitchFamily="34" charset="0"/>
                <a:ea typeface="Arial" panose="020B0604020202020204" pitchFamily="34" charset="0"/>
              </a:rPr>
              <a:t>analyse </a:t>
            </a:r>
            <a:r>
              <a:rPr lang="fr-FR" sz="2000" b="1" dirty="0">
                <a:solidFill>
                  <a:srgbClr val="000000"/>
                </a:solidFill>
                <a:latin typeface="Arial" panose="020B0604020202020204" pitchFamily="34" charset="0"/>
                <a:ea typeface="Arial" panose="020B0604020202020204" pitchFamily="34" charset="0"/>
              </a:rPr>
              <a:t>et vérification du programme</a:t>
            </a:r>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Analyse du site</a:t>
            </a:r>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Modélisation du site / </a:t>
            </a:r>
            <a:r>
              <a:rPr lang="fr-FR" sz="2000" b="1" dirty="0" smtClean="0">
                <a:solidFill>
                  <a:srgbClr val="000000"/>
                </a:solidFill>
                <a:latin typeface="Arial" panose="020B0604020202020204" pitchFamily="34" charset="0"/>
                <a:ea typeface="Arial" panose="020B0604020202020204" pitchFamily="34" charset="0"/>
              </a:rPr>
              <a:t>données </a:t>
            </a:r>
            <a:r>
              <a:rPr lang="fr-FR" sz="2000" b="1" dirty="0">
                <a:solidFill>
                  <a:srgbClr val="000000"/>
                </a:solidFill>
                <a:latin typeface="Arial" panose="020B0604020202020204" pitchFamily="34" charset="0"/>
                <a:ea typeface="Arial" panose="020B0604020202020204" pitchFamily="34" charset="0"/>
              </a:rPr>
              <a:t>existantes</a:t>
            </a:r>
            <a:endParaRPr lang="fr-FR" sz="2000" dirty="0"/>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Revue de projet</a:t>
            </a:r>
            <a:endParaRPr lang="fr-FR" sz="2000" dirty="0"/>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Production des livrables</a:t>
            </a:r>
            <a:endParaRPr lang="fr-FR" sz="2000" dirty="0"/>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Etudes analytiques </a:t>
            </a:r>
            <a:r>
              <a:rPr lang="fr-FR" sz="1600" dirty="0">
                <a:solidFill>
                  <a:srgbClr val="000000"/>
                </a:solidFill>
                <a:latin typeface="Arial" panose="020B0604020202020204" pitchFamily="34" charset="0"/>
                <a:ea typeface="Arial" panose="020B0604020202020204" pitchFamily="34" charset="0"/>
              </a:rPr>
              <a:t>(Structure, Lumière, Performances </a:t>
            </a:r>
            <a:r>
              <a:rPr lang="fr-FR" sz="1600" dirty="0" err="1">
                <a:solidFill>
                  <a:srgbClr val="000000"/>
                </a:solidFill>
                <a:latin typeface="Arial" panose="020B0604020202020204" pitchFamily="34" charset="0"/>
                <a:ea typeface="Arial" panose="020B0604020202020204" pitchFamily="34" charset="0"/>
              </a:rPr>
              <a:t>env</a:t>
            </a:r>
            <a:r>
              <a:rPr lang="fr-FR" sz="1600" dirty="0">
                <a:solidFill>
                  <a:srgbClr val="000000"/>
                </a:solidFill>
                <a:latin typeface="Arial" panose="020B0604020202020204" pitchFamily="34" charset="0"/>
                <a:ea typeface="Arial" panose="020B0604020202020204" pitchFamily="34" charset="0"/>
              </a:rPr>
              <a:t>, </a:t>
            </a:r>
            <a:r>
              <a:rPr lang="fr-FR" sz="1600" dirty="0" err="1">
                <a:solidFill>
                  <a:srgbClr val="000000"/>
                </a:solidFill>
                <a:latin typeface="Arial" panose="020B0604020202020204" pitchFamily="34" charset="0"/>
                <a:ea typeface="Arial" panose="020B0604020202020204" pitchFamily="34" charset="0"/>
              </a:rPr>
              <a:t>etc</a:t>
            </a:r>
            <a:r>
              <a:rPr lang="fr-FR" sz="1600" dirty="0">
                <a:solidFill>
                  <a:srgbClr val="000000"/>
                </a:solidFill>
                <a:latin typeface="Arial" panose="020B0604020202020204" pitchFamily="34" charset="0"/>
                <a:ea typeface="Arial" panose="020B0604020202020204" pitchFamily="34" charset="0"/>
              </a:rPr>
              <a:t> …) </a:t>
            </a:r>
            <a:endParaRPr lang="fr-FR" sz="1600" dirty="0"/>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Extraction des quantités et valeurs significatives</a:t>
            </a:r>
            <a:endParaRPr lang="fr-FR" sz="2000" dirty="0"/>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Gestion des conflits à partir de </a:t>
            </a:r>
            <a:r>
              <a:rPr lang="fr-FR" sz="2000" b="1" dirty="0" smtClean="0">
                <a:solidFill>
                  <a:srgbClr val="000000"/>
                </a:solidFill>
                <a:latin typeface="Arial" panose="020B0604020202020204" pitchFamily="34" charset="0"/>
                <a:ea typeface="Arial" panose="020B0604020202020204" pitchFamily="34" charset="0"/>
              </a:rPr>
              <a:t>maquette </a:t>
            </a:r>
            <a:r>
              <a:rPr lang="fr-FR" sz="2000" b="1" dirty="0">
                <a:solidFill>
                  <a:srgbClr val="000000"/>
                </a:solidFill>
                <a:latin typeface="Arial" panose="020B0604020202020204" pitchFamily="34" charset="0"/>
                <a:ea typeface="Arial" panose="020B0604020202020204" pitchFamily="34" charset="0"/>
              </a:rPr>
              <a:t>numérique </a:t>
            </a:r>
            <a:r>
              <a:rPr lang="fr-FR" sz="1600" dirty="0">
                <a:solidFill>
                  <a:srgbClr val="000000"/>
                </a:solidFill>
                <a:latin typeface="Arial" panose="020B0604020202020204" pitchFamily="34" charset="0"/>
                <a:ea typeface="Arial" panose="020B0604020202020204" pitchFamily="34" charset="0"/>
              </a:rPr>
              <a:t>(Synthèse géométrique et technique)</a:t>
            </a:r>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ea typeface="Arial" panose="020B0604020202020204" pitchFamily="34" charset="0"/>
              </a:rPr>
              <a:t>Gestion des ouvrages et équipements</a:t>
            </a:r>
            <a:r>
              <a:rPr lang="fr-FR" sz="2000" dirty="0">
                <a:solidFill>
                  <a:srgbClr val="000000"/>
                </a:solidFill>
                <a:latin typeface="Arial" panose="020B0604020202020204" pitchFamily="34" charset="0"/>
                <a:ea typeface="Arial" panose="020B0604020202020204" pitchFamily="34" charset="0"/>
              </a:rPr>
              <a:t> </a:t>
            </a:r>
          </a:p>
          <a:p>
            <a:pPr marL="280670" indent="-285750">
              <a:lnSpc>
                <a:spcPct val="150000"/>
              </a:lnSpc>
              <a:spcAft>
                <a:spcPts val="85"/>
              </a:spcAft>
              <a:buFont typeface="Wingdings" panose="05000000000000000000" pitchFamily="2" charset="2"/>
              <a:buChar char="§"/>
            </a:pPr>
            <a:r>
              <a:rPr lang="fr-FR" sz="2000" b="1" dirty="0">
                <a:solidFill>
                  <a:srgbClr val="000000"/>
                </a:solidFill>
                <a:latin typeface="Arial" panose="020B0604020202020204" pitchFamily="34" charset="0"/>
              </a:rPr>
              <a:t>Contrôle de conformité aux exigences réglementaires</a:t>
            </a:r>
            <a:r>
              <a:rPr lang="fr-FR" dirty="0"/>
              <a:t> </a:t>
            </a:r>
            <a:endParaRPr lang="fr-FR" sz="2000" dirty="0"/>
          </a:p>
        </p:txBody>
      </p:sp>
      <p:sp>
        <p:nvSpPr>
          <p:cNvPr id="5" name="Pentagon 37">
            <a:extLst>
              <a:ext uri="{FF2B5EF4-FFF2-40B4-BE49-F238E27FC236}">
                <a16:creationId xmlns:a16="http://schemas.microsoft.com/office/drawing/2014/main" id="{EFF14D84-B42A-45D1-9B1A-A78C7DA7784D}"/>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37">
            <a:extLst>
              <a:ext uri="{FF2B5EF4-FFF2-40B4-BE49-F238E27FC236}">
                <a16:creationId xmlns:a16="http://schemas.microsoft.com/office/drawing/2014/main" id="{FDF0A813-FD9C-4BDC-808C-0B329C502120}"/>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37AB6C1-63F0-4A29-A1B0-7F41CA36972E}"/>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13</a:t>
            </a:fld>
            <a:endParaRPr lang="en-US" sz="1200" b="1" dirty="0">
              <a:solidFill>
                <a:schemeClr val="bg1"/>
              </a:solidFill>
            </a:endParaRPr>
          </a:p>
        </p:txBody>
      </p:sp>
      <p:sp>
        <p:nvSpPr>
          <p:cNvPr id="8" name="ZoneTexte 7">
            <a:extLst>
              <a:ext uri="{FF2B5EF4-FFF2-40B4-BE49-F238E27FC236}">
                <a16:creationId xmlns:a16="http://schemas.microsoft.com/office/drawing/2014/main" id="{414F5E38-E84A-42DE-ABFD-DE9221522DA2}"/>
              </a:ext>
            </a:extLst>
          </p:cNvPr>
          <p:cNvSpPr txBox="1"/>
          <p:nvPr/>
        </p:nvSpPr>
        <p:spPr>
          <a:xfrm>
            <a:off x="5442855" y="500331"/>
            <a:ext cx="2316482" cy="369332"/>
          </a:xfrm>
          <a:prstGeom prst="rect">
            <a:avLst/>
          </a:prstGeom>
          <a:noFill/>
        </p:spPr>
        <p:txBody>
          <a:bodyPr wrap="square" rtlCol="0">
            <a:spAutoFit/>
          </a:bodyPr>
          <a:lstStyle/>
          <a:p>
            <a:r>
              <a:rPr lang="fr-FR" b="1" u="sng" dirty="0">
                <a:hlinkClick r:id="rId2" action="ppaction://hlinkfile"/>
              </a:rPr>
              <a:t>Liste </a:t>
            </a:r>
            <a:r>
              <a:rPr lang="fr-FR" b="1" u="sng" dirty="0" err="1">
                <a:hlinkClick r:id="rId2" action="ppaction://hlinkfile"/>
              </a:rPr>
              <a:t>BuildingSmart</a:t>
            </a:r>
            <a:r>
              <a:rPr lang="fr-FR" b="1" u="sng" dirty="0">
                <a:hlinkClick r:id="rId2" action="ppaction://hlinkfile"/>
              </a:rPr>
              <a:t> </a:t>
            </a:r>
            <a:endParaRPr lang="fr-FR" b="1" u="sng" dirty="0"/>
          </a:p>
        </p:txBody>
      </p:sp>
    </p:spTree>
    <p:extLst>
      <p:ext uri="{BB962C8B-B14F-4D97-AF65-F5344CB8AC3E}">
        <p14:creationId xmlns:p14="http://schemas.microsoft.com/office/powerpoint/2010/main" val="270185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37">
            <a:extLst>
              <a:ext uri="{FF2B5EF4-FFF2-40B4-BE49-F238E27FC236}">
                <a16:creationId xmlns:a16="http://schemas.microsoft.com/office/drawing/2014/main" id="{CB1F84D5-72EC-46B2-8EDC-E2D2989F75D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ZoneTexte 79">
            <a:extLst>
              <a:ext uri="{FF2B5EF4-FFF2-40B4-BE49-F238E27FC236}">
                <a16:creationId xmlns:a16="http://schemas.microsoft.com/office/drawing/2014/main" id="{D52C8614-FDD8-4067-ABA8-A477722E40C4}"/>
              </a:ext>
            </a:extLst>
          </p:cNvPr>
          <p:cNvSpPr txBox="1"/>
          <p:nvPr/>
        </p:nvSpPr>
        <p:spPr>
          <a:xfrm>
            <a:off x="1590083" y="223838"/>
            <a:ext cx="6111938" cy="707886"/>
          </a:xfrm>
          <a:prstGeom prst="rect">
            <a:avLst/>
          </a:prstGeom>
          <a:noFill/>
        </p:spPr>
        <p:txBody>
          <a:bodyPr wrap="square" rtlCol="0">
            <a:spAutoFit/>
          </a:bodyPr>
          <a:lstStyle/>
          <a:p>
            <a:pPr algn="ctr"/>
            <a:r>
              <a:rPr lang="fr-FR" sz="2000" b="1" dirty="0">
                <a:latin typeface="Arial Narrow" panose="020B0606020202030204" pitchFamily="34" charset="0"/>
              </a:rPr>
              <a:t>Exemple de définition des objectifs et de hiérarchisation</a:t>
            </a:r>
          </a:p>
          <a:p>
            <a:pPr algn="ctr"/>
            <a:r>
              <a:rPr lang="fr-FR" sz="2000" b="1" dirty="0">
                <a:latin typeface="Arial Narrow" panose="020B0606020202030204" pitchFamily="34" charset="0"/>
              </a:rPr>
              <a:t>CDI Lycée Louis VICAT</a:t>
            </a:r>
          </a:p>
        </p:txBody>
      </p:sp>
      <p:pic>
        <p:nvPicPr>
          <p:cNvPr id="81" name="Image 80">
            <a:extLst>
              <a:ext uri="{FF2B5EF4-FFF2-40B4-BE49-F238E27FC236}">
                <a16:creationId xmlns:a16="http://schemas.microsoft.com/office/drawing/2014/main" id="{3CD2EB42-A72C-4027-ADBA-C0C0115CEA5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101299" y="1068481"/>
            <a:ext cx="7089507" cy="5565681"/>
          </a:xfrm>
          <a:prstGeom prst="rect">
            <a:avLst/>
          </a:prstGeom>
        </p:spPr>
      </p:pic>
      <p:sp>
        <p:nvSpPr>
          <p:cNvPr id="7" name="Pentagon 37">
            <a:extLst>
              <a:ext uri="{FF2B5EF4-FFF2-40B4-BE49-F238E27FC236}">
                <a16:creationId xmlns:a16="http://schemas.microsoft.com/office/drawing/2014/main" id="{5E46D563-30EE-4926-B417-DEF911342C60}"/>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3D83564F-5C65-467C-BE0E-353A61106DE7}"/>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14</a:t>
            </a:fld>
            <a:endParaRPr lang="en-US" b="1" dirty="0">
              <a:solidFill>
                <a:schemeClr val="bg1"/>
              </a:solidFill>
            </a:endParaRPr>
          </a:p>
        </p:txBody>
      </p:sp>
    </p:spTree>
    <p:extLst>
      <p:ext uri="{BB962C8B-B14F-4D97-AF65-F5344CB8AC3E}">
        <p14:creationId xmlns:p14="http://schemas.microsoft.com/office/powerpoint/2010/main" val="31926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37">
            <a:extLst>
              <a:ext uri="{FF2B5EF4-FFF2-40B4-BE49-F238E27FC236}">
                <a16:creationId xmlns:a16="http://schemas.microsoft.com/office/drawing/2014/main" id="{91279D67-6396-44A7-B5F0-7151EB0E573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37">
            <a:extLst>
              <a:ext uri="{FF2B5EF4-FFF2-40B4-BE49-F238E27FC236}">
                <a16:creationId xmlns:a16="http://schemas.microsoft.com/office/drawing/2014/main" id="{20BF0C88-B575-4F67-B5AF-33F0E2066BD0}"/>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6826C622-CB84-4359-9220-B19CA78517EF}"/>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15</a:t>
            </a:fld>
            <a:endParaRPr lang="en-US" b="1" dirty="0">
              <a:solidFill>
                <a:schemeClr val="bg1"/>
              </a:solidFill>
            </a:endParaRPr>
          </a:p>
        </p:txBody>
      </p:sp>
      <p:sp>
        <p:nvSpPr>
          <p:cNvPr id="12" name="Rectangle 11">
            <a:extLst>
              <a:ext uri="{FF2B5EF4-FFF2-40B4-BE49-F238E27FC236}">
                <a16:creationId xmlns:a16="http://schemas.microsoft.com/office/drawing/2014/main" id="{F6E7D293-7D3A-4CAE-BF62-C926598A2B1D}"/>
              </a:ext>
            </a:extLst>
          </p:cNvPr>
          <p:cNvSpPr/>
          <p:nvPr/>
        </p:nvSpPr>
        <p:spPr>
          <a:xfrm>
            <a:off x="848317" y="1160049"/>
            <a:ext cx="7816712" cy="683007"/>
          </a:xfrm>
          <a:prstGeom prst="rect">
            <a:avLst/>
          </a:prstGeom>
        </p:spPr>
        <p:txBody>
          <a:bodyPr wrap="square">
            <a:spAutoFit/>
          </a:bodyPr>
          <a:lstStyle/>
          <a:p>
            <a:pPr marL="6350" marR="2540" indent="-6350" algn="just">
              <a:lnSpc>
                <a:spcPct val="111000"/>
              </a:lnSpc>
              <a:spcAft>
                <a:spcPts val="760"/>
              </a:spcAft>
            </a:pPr>
            <a:r>
              <a:rPr lang="fr-FR" b="1" dirty="0">
                <a:solidFill>
                  <a:srgbClr val="000000"/>
                </a:solidFill>
                <a:latin typeface="Arial" panose="020B0604020202020204" pitchFamily="34" charset="0"/>
                <a:ea typeface="Arial" panose="020B0604020202020204" pitchFamily="34" charset="0"/>
              </a:rPr>
              <a:t>Affectation des rôles de chaque contributeur au regard des objectifs priorisés  --  Intégration des livrables</a:t>
            </a:r>
          </a:p>
        </p:txBody>
      </p:sp>
      <p:sp>
        <p:nvSpPr>
          <p:cNvPr id="13" name="ZoneTexte 12">
            <a:extLst>
              <a:ext uri="{FF2B5EF4-FFF2-40B4-BE49-F238E27FC236}">
                <a16:creationId xmlns:a16="http://schemas.microsoft.com/office/drawing/2014/main" id="{9E247808-D017-4DD1-A1FB-C546C52E701A}"/>
              </a:ext>
            </a:extLst>
          </p:cNvPr>
          <p:cNvSpPr txBox="1"/>
          <p:nvPr/>
        </p:nvSpPr>
        <p:spPr>
          <a:xfrm>
            <a:off x="2329414" y="6215081"/>
            <a:ext cx="1513883" cy="369332"/>
          </a:xfrm>
          <a:prstGeom prst="rect">
            <a:avLst/>
          </a:prstGeom>
          <a:noFill/>
        </p:spPr>
        <p:txBody>
          <a:bodyPr wrap="square" rtlCol="0">
            <a:spAutoFit/>
          </a:bodyPr>
          <a:lstStyle/>
          <a:p>
            <a:r>
              <a:rPr lang="fr-FR" dirty="0"/>
              <a:t>1 : Requis</a:t>
            </a:r>
          </a:p>
        </p:txBody>
      </p:sp>
      <p:sp>
        <p:nvSpPr>
          <p:cNvPr id="14" name="ZoneTexte 13">
            <a:extLst>
              <a:ext uri="{FF2B5EF4-FFF2-40B4-BE49-F238E27FC236}">
                <a16:creationId xmlns:a16="http://schemas.microsoft.com/office/drawing/2014/main" id="{DB8A1365-44F3-41DD-826F-639C5CCC6352}"/>
              </a:ext>
            </a:extLst>
          </p:cNvPr>
          <p:cNvSpPr txBox="1"/>
          <p:nvPr/>
        </p:nvSpPr>
        <p:spPr>
          <a:xfrm>
            <a:off x="5481125" y="6215628"/>
            <a:ext cx="2087019" cy="369332"/>
          </a:xfrm>
          <a:prstGeom prst="rect">
            <a:avLst/>
          </a:prstGeom>
          <a:noFill/>
        </p:spPr>
        <p:txBody>
          <a:bodyPr wrap="square" rtlCol="0">
            <a:spAutoFit/>
          </a:bodyPr>
          <a:lstStyle/>
          <a:p>
            <a:r>
              <a:rPr lang="fr-FR" dirty="0"/>
              <a:t>SO : Sans Objet</a:t>
            </a:r>
          </a:p>
        </p:txBody>
      </p:sp>
      <p:sp>
        <p:nvSpPr>
          <p:cNvPr id="15" name="Rectangle 14">
            <a:extLst>
              <a:ext uri="{FF2B5EF4-FFF2-40B4-BE49-F238E27FC236}">
                <a16:creationId xmlns:a16="http://schemas.microsoft.com/office/drawing/2014/main" id="{909A1300-09AA-4AC3-9735-6921E374DA3B}"/>
              </a:ext>
            </a:extLst>
          </p:cNvPr>
          <p:cNvSpPr/>
          <p:nvPr/>
        </p:nvSpPr>
        <p:spPr>
          <a:xfrm>
            <a:off x="3895735" y="6215081"/>
            <a:ext cx="1428596" cy="369332"/>
          </a:xfrm>
          <a:prstGeom prst="rect">
            <a:avLst/>
          </a:prstGeom>
        </p:spPr>
        <p:txBody>
          <a:bodyPr wrap="none">
            <a:spAutoFit/>
          </a:bodyPr>
          <a:lstStyle/>
          <a:p>
            <a:r>
              <a:rPr lang="fr-FR" dirty="0"/>
              <a:t>2 : Optionnel</a:t>
            </a:r>
          </a:p>
        </p:txBody>
      </p:sp>
      <p:graphicFrame>
        <p:nvGraphicFramePr>
          <p:cNvPr id="16" name="Tableau 15">
            <a:extLst>
              <a:ext uri="{FF2B5EF4-FFF2-40B4-BE49-F238E27FC236}">
                <a16:creationId xmlns:a16="http://schemas.microsoft.com/office/drawing/2014/main" id="{E2DE81F7-D36A-447F-B1C7-B3138C44BE6D}"/>
              </a:ext>
            </a:extLst>
          </p:cNvPr>
          <p:cNvGraphicFramePr>
            <a:graphicFrameLocks noGrp="1"/>
          </p:cNvGraphicFramePr>
          <p:nvPr>
            <p:extLst>
              <p:ext uri="{D42A27DB-BD31-4B8C-83A1-F6EECF244321}">
                <p14:modId xmlns:p14="http://schemas.microsoft.com/office/powerpoint/2010/main" val="49801009"/>
              </p:ext>
            </p:extLst>
          </p:nvPr>
        </p:nvGraphicFramePr>
        <p:xfrm>
          <a:off x="848317" y="2280092"/>
          <a:ext cx="7733039" cy="3597866"/>
        </p:xfrm>
        <a:graphic>
          <a:graphicData uri="http://schemas.openxmlformats.org/drawingml/2006/table">
            <a:tbl>
              <a:tblPr firstRow="1" firstCol="1" bandRow="1"/>
              <a:tblGrid>
                <a:gridCol w="910934">
                  <a:extLst>
                    <a:ext uri="{9D8B030D-6E8A-4147-A177-3AD203B41FA5}">
                      <a16:colId xmlns:a16="http://schemas.microsoft.com/office/drawing/2014/main" val="1775940201"/>
                    </a:ext>
                  </a:extLst>
                </a:gridCol>
                <a:gridCol w="196549">
                  <a:extLst>
                    <a:ext uri="{9D8B030D-6E8A-4147-A177-3AD203B41FA5}">
                      <a16:colId xmlns:a16="http://schemas.microsoft.com/office/drawing/2014/main" val="3239372959"/>
                    </a:ext>
                  </a:extLst>
                </a:gridCol>
                <a:gridCol w="3378954">
                  <a:extLst>
                    <a:ext uri="{9D8B030D-6E8A-4147-A177-3AD203B41FA5}">
                      <a16:colId xmlns:a16="http://schemas.microsoft.com/office/drawing/2014/main" val="4001756245"/>
                    </a:ext>
                  </a:extLst>
                </a:gridCol>
                <a:gridCol w="1068354">
                  <a:extLst>
                    <a:ext uri="{9D8B030D-6E8A-4147-A177-3AD203B41FA5}">
                      <a16:colId xmlns:a16="http://schemas.microsoft.com/office/drawing/2014/main" val="3445656050"/>
                    </a:ext>
                  </a:extLst>
                </a:gridCol>
                <a:gridCol w="434505">
                  <a:extLst>
                    <a:ext uri="{9D8B030D-6E8A-4147-A177-3AD203B41FA5}">
                      <a16:colId xmlns:a16="http://schemas.microsoft.com/office/drawing/2014/main" val="3808938321"/>
                    </a:ext>
                  </a:extLst>
                </a:gridCol>
                <a:gridCol w="434505">
                  <a:extLst>
                    <a:ext uri="{9D8B030D-6E8A-4147-A177-3AD203B41FA5}">
                      <a16:colId xmlns:a16="http://schemas.microsoft.com/office/drawing/2014/main" val="3821462913"/>
                    </a:ext>
                  </a:extLst>
                </a:gridCol>
                <a:gridCol w="434505">
                  <a:extLst>
                    <a:ext uri="{9D8B030D-6E8A-4147-A177-3AD203B41FA5}">
                      <a16:colId xmlns:a16="http://schemas.microsoft.com/office/drawing/2014/main" val="3948331395"/>
                    </a:ext>
                  </a:extLst>
                </a:gridCol>
                <a:gridCol w="434505">
                  <a:extLst>
                    <a:ext uri="{9D8B030D-6E8A-4147-A177-3AD203B41FA5}">
                      <a16:colId xmlns:a16="http://schemas.microsoft.com/office/drawing/2014/main" val="390031968"/>
                    </a:ext>
                  </a:extLst>
                </a:gridCol>
                <a:gridCol w="440228">
                  <a:extLst>
                    <a:ext uri="{9D8B030D-6E8A-4147-A177-3AD203B41FA5}">
                      <a16:colId xmlns:a16="http://schemas.microsoft.com/office/drawing/2014/main" val="2115044506"/>
                    </a:ext>
                  </a:extLst>
                </a:gridCol>
              </a:tblGrid>
              <a:tr h="954003">
                <a:tc gridSpan="2">
                  <a:txBody>
                    <a:bodyPr/>
                    <a:lstStyle/>
                    <a:p>
                      <a:pPr algn="ct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USAGE BIM Ciblés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Supports et attendus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Supports et attendus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Priorité pour le projet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Implications des contributeurs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032730"/>
                  </a:ext>
                </a:extLst>
              </a:tr>
              <a:tr h="516730">
                <a:tc gridSpan="3">
                  <a:txBody>
                    <a:bodyPr/>
                    <a:lstStyle/>
                    <a:p>
                      <a:pPr algn="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Contributeurs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pPr algn="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fr-FR" sz="1200" b="1">
                          <a:effectLst/>
                          <a:latin typeface="Arial" panose="020B0604020202020204" pitchFamily="34" charset="0"/>
                          <a:ea typeface="Calibri" panose="020F0502020204030204" pitchFamily="34" charset="0"/>
                          <a:cs typeface="Times New Roman" panose="02020603050405020304" pitchFamily="18" charset="0"/>
                        </a:rPr>
                        <a:t>MOA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fr-FR" sz="1200" b="1">
                          <a:effectLst/>
                          <a:latin typeface="Arial" panose="020B0604020202020204" pitchFamily="34" charset="0"/>
                          <a:ea typeface="Calibri" panose="020F0502020204030204" pitchFamily="34" charset="0"/>
                          <a:cs typeface="Times New Roman" panose="02020603050405020304" pitchFamily="18" charset="0"/>
                        </a:rPr>
                        <a:t>ARC</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fr-FR" sz="1200" b="1">
                          <a:effectLst/>
                          <a:latin typeface="Arial" panose="020B0604020202020204" pitchFamily="34" charset="0"/>
                          <a:ea typeface="Calibri" panose="020F0502020204030204" pitchFamily="34" charset="0"/>
                          <a:cs typeface="Times New Roman" panose="02020603050405020304" pitchFamily="18" charset="0"/>
                        </a:rPr>
                        <a:t>STR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fr-FR" sz="1200" b="1">
                          <a:effectLst/>
                          <a:latin typeface="Arial" panose="020B0604020202020204" pitchFamily="34" charset="0"/>
                          <a:ea typeface="Calibri" panose="020F0502020204030204" pitchFamily="34" charset="0"/>
                          <a:cs typeface="Times New Roman" panose="02020603050405020304" pitchFamily="18" charset="0"/>
                        </a:rPr>
                        <a:t>MEP</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fr-FR" sz="1200" b="1" dirty="0">
                          <a:effectLst/>
                          <a:latin typeface="Arial" panose="020B0604020202020204" pitchFamily="34" charset="0"/>
                          <a:ea typeface="Calibri" panose="020F0502020204030204" pitchFamily="34" charset="0"/>
                          <a:cs typeface="Times New Roman" panose="02020603050405020304" pitchFamily="18" charset="0"/>
                        </a:rPr>
                        <a:t>BIM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365470"/>
                  </a:ext>
                </a:extLst>
              </a:tr>
              <a:tr h="376675">
                <a:tc gridSpan="3">
                  <a:txBody>
                    <a:bodyPr/>
                    <a:lstStyle/>
                    <a:p>
                      <a:pPr>
                        <a:spcBef>
                          <a:spcPts val="600"/>
                        </a:spcBef>
                        <a:spcAft>
                          <a:spcPts val="60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Usage n°1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pPr>
                        <a:spcBef>
                          <a:spcPts val="600"/>
                        </a:spcBef>
                        <a:spcAft>
                          <a:spcPts val="60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364180"/>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Maquette Architecture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SO</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719504"/>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Maquette BIM Structure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253261"/>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Maquette BIM MEP</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x</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807305"/>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LIVRABLES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191903"/>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027427"/>
                  </a:ext>
                </a:extLst>
              </a:tr>
              <a:tr h="278686">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a:effectLst/>
                          <a:latin typeface="Arial" panose="020B0604020202020204" pitchFamily="34" charset="0"/>
                          <a:ea typeface="Calibri" panose="020F0502020204030204" pitchFamily="34"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cap="all" dirty="0">
                          <a:effectLst/>
                          <a:latin typeface="Arial" panose="020B060402020202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080368"/>
                  </a:ext>
                </a:extLst>
              </a:tr>
            </a:tbl>
          </a:graphicData>
        </a:graphic>
      </p:graphicFrame>
      <p:sp>
        <p:nvSpPr>
          <p:cNvPr id="17" name="Rectangle 16">
            <a:extLst>
              <a:ext uri="{FF2B5EF4-FFF2-40B4-BE49-F238E27FC236}">
                <a16:creationId xmlns:a16="http://schemas.microsoft.com/office/drawing/2014/main" id="{9C1EC48C-DCA7-45C8-8568-435763CC19C1}"/>
              </a:ext>
            </a:extLst>
          </p:cNvPr>
          <p:cNvSpPr/>
          <p:nvPr/>
        </p:nvSpPr>
        <p:spPr>
          <a:xfrm>
            <a:off x="760231" y="273040"/>
            <a:ext cx="6715300" cy="487506"/>
          </a:xfrm>
          <a:prstGeom prst="rect">
            <a:avLst/>
          </a:prstGeom>
          <a:solidFill>
            <a:schemeClr val="accent6">
              <a:lumMod val="40000"/>
              <a:lumOff val="60000"/>
            </a:schemeClr>
          </a:solidFill>
        </p:spPr>
        <p:txBody>
          <a:bodyPr wrap="none">
            <a:spAutoFit/>
          </a:bodyPr>
          <a:lstStyle/>
          <a:p>
            <a:pPr marL="6350" indent="-6350">
              <a:lnSpc>
                <a:spcPct val="107000"/>
              </a:lnSpc>
              <a:spcAft>
                <a:spcPts val="280"/>
              </a:spcAft>
            </a:pPr>
            <a:r>
              <a:rPr lang="fr-FR" sz="2400" b="1" dirty="0">
                <a:solidFill>
                  <a:srgbClr val="000000"/>
                </a:solidFill>
                <a:latin typeface="Arial" panose="020B0604020202020204" pitchFamily="34" charset="0"/>
                <a:ea typeface="Arial" panose="020B0604020202020204" pitchFamily="34" charset="0"/>
              </a:rPr>
              <a:t>Affectation des Contributeurs par usage BIM</a:t>
            </a:r>
          </a:p>
        </p:txBody>
      </p:sp>
    </p:spTree>
    <p:extLst>
      <p:ext uri="{BB962C8B-B14F-4D97-AF65-F5344CB8AC3E}">
        <p14:creationId xmlns:p14="http://schemas.microsoft.com/office/powerpoint/2010/main" val="356222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3516CB1-7581-4223-91E8-805F9684E5ED}"/>
              </a:ext>
            </a:extLst>
          </p:cNvPr>
          <p:cNvGraphicFramePr>
            <a:graphicFrameLocks noGrp="1"/>
          </p:cNvGraphicFramePr>
          <p:nvPr>
            <p:extLst>
              <p:ext uri="{D42A27DB-BD31-4B8C-83A1-F6EECF244321}">
                <p14:modId xmlns:p14="http://schemas.microsoft.com/office/powerpoint/2010/main" val="530480881"/>
              </p:ext>
            </p:extLst>
          </p:nvPr>
        </p:nvGraphicFramePr>
        <p:xfrm>
          <a:off x="1258476" y="1899656"/>
          <a:ext cx="7352030" cy="1831272"/>
        </p:xfrm>
        <a:graphic>
          <a:graphicData uri="http://schemas.openxmlformats.org/drawingml/2006/table">
            <a:tbl>
              <a:tblPr firstRow="1" firstCol="1" bandRow="1"/>
              <a:tblGrid>
                <a:gridCol w="411440">
                  <a:extLst>
                    <a:ext uri="{9D8B030D-6E8A-4147-A177-3AD203B41FA5}">
                      <a16:colId xmlns:a16="http://schemas.microsoft.com/office/drawing/2014/main" val="2465084785"/>
                    </a:ext>
                  </a:extLst>
                </a:gridCol>
                <a:gridCol w="463143">
                  <a:extLst>
                    <a:ext uri="{9D8B030D-6E8A-4147-A177-3AD203B41FA5}">
                      <a16:colId xmlns:a16="http://schemas.microsoft.com/office/drawing/2014/main" val="127720821"/>
                    </a:ext>
                  </a:extLst>
                </a:gridCol>
                <a:gridCol w="361193">
                  <a:extLst>
                    <a:ext uri="{9D8B030D-6E8A-4147-A177-3AD203B41FA5}">
                      <a16:colId xmlns:a16="http://schemas.microsoft.com/office/drawing/2014/main" val="2606205835"/>
                    </a:ext>
                  </a:extLst>
                </a:gridCol>
                <a:gridCol w="367019">
                  <a:extLst>
                    <a:ext uri="{9D8B030D-6E8A-4147-A177-3AD203B41FA5}">
                      <a16:colId xmlns:a16="http://schemas.microsoft.com/office/drawing/2014/main" val="402148140"/>
                    </a:ext>
                  </a:extLst>
                </a:gridCol>
                <a:gridCol w="444210">
                  <a:extLst>
                    <a:ext uri="{9D8B030D-6E8A-4147-A177-3AD203B41FA5}">
                      <a16:colId xmlns:a16="http://schemas.microsoft.com/office/drawing/2014/main" val="2155168113"/>
                    </a:ext>
                  </a:extLst>
                </a:gridCol>
                <a:gridCol w="424547">
                  <a:extLst>
                    <a:ext uri="{9D8B030D-6E8A-4147-A177-3AD203B41FA5}">
                      <a16:colId xmlns:a16="http://schemas.microsoft.com/office/drawing/2014/main" val="3921324321"/>
                    </a:ext>
                  </a:extLst>
                </a:gridCol>
                <a:gridCol w="379399">
                  <a:extLst>
                    <a:ext uri="{9D8B030D-6E8A-4147-A177-3AD203B41FA5}">
                      <a16:colId xmlns:a16="http://schemas.microsoft.com/office/drawing/2014/main" val="3422305603"/>
                    </a:ext>
                  </a:extLst>
                </a:gridCol>
                <a:gridCol w="450035">
                  <a:extLst>
                    <a:ext uri="{9D8B030D-6E8A-4147-A177-3AD203B41FA5}">
                      <a16:colId xmlns:a16="http://schemas.microsoft.com/office/drawing/2014/main" val="4225420026"/>
                    </a:ext>
                  </a:extLst>
                </a:gridCol>
                <a:gridCol w="407070">
                  <a:extLst>
                    <a:ext uri="{9D8B030D-6E8A-4147-A177-3AD203B41FA5}">
                      <a16:colId xmlns:a16="http://schemas.microsoft.com/office/drawing/2014/main" val="3676223286"/>
                    </a:ext>
                  </a:extLst>
                </a:gridCol>
                <a:gridCol w="417994">
                  <a:extLst>
                    <a:ext uri="{9D8B030D-6E8A-4147-A177-3AD203B41FA5}">
                      <a16:colId xmlns:a16="http://schemas.microsoft.com/office/drawing/2014/main" val="4258388971"/>
                    </a:ext>
                  </a:extLst>
                </a:gridCol>
                <a:gridCol w="405614">
                  <a:extLst>
                    <a:ext uri="{9D8B030D-6E8A-4147-A177-3AD203B41FA5}">
                      <a16:colId xmlns:a16="http://schemas.microsoft.com/office/drawing/2014/main" val="3744742523"/>
                    </a:ext>
                  </a:extLst>
                </a:gridCol>
                <a:gridCol w="391050">
                  <a:extLst>
                    <a:ext uri="{9D8B030D-6E8A-4147-A177-3AD203B41FA5}">
                      <a16:colId xmlns:a16="http://schemas.microsoft.com/office/drawing/2014/main" val="2073888250"/>
                    </a:ext>
                  </a:extLst>
                </a:gridCol>
                <a:gridCol w="405614">
                  <a:extLst>
                    <a:ext uri="{9D8B030D-6E8A-4147-A177-3AD203B41FA5}">
                      <a16:colId xmlns:a16="http://schemas.microsoft.com/office/drawing/2014/main" val="1293218150"/>
                    </a:ext>
                  </a:extLst>
                </a:gridCol>
                <a:gridCol w="495184">
                  <a:extLst>
                    <a:ext uri="{9D8B030D-6E8A-4147-A177-3AD203B41FA5}">
                      <a16:colId xmlns:a16="http://schemas.microsoft.com/office/drawing/2014/main" val="4145664598"/>
                    </a:ext>
                  </a:extLst>
                </a:gridCol>
                <a:gridCol w="313860">
                  <a:extLst>
                    <a:ext uri="{9D8B030D-6E8A-4147-A177-3AD203B41FA5}">
                      <a16:colId xmlns:a16="http://schemas.microsoft.com/office/drawing/2014/main" val="674377736"/>
                    </a:ext>
                  </a:extLst>
                </a:gridCol>
                <a:gridCol w="399060">
                  <a:extLst>
                    <a:ext uri="{9D8B030D-6E8A-4147-A177-3AD203B41FA5}">
                      <a16:colId xmlns:a16="http://schemas.microsoft.com/office/drawing/2014/main" val="1499477526"/>
                    </a:ext>
                  </a:extLst>
                </a:gridCol>
                <a:gridCol w="444210">
                  <a:extLst>
                    <a:ext uri="{9D8B030D-6E8A-4147-A177-3AD203B41FA5}">
                      <a16:colId xmlns:a16="http://schemas.microsoft.com/office/drawing/2014/main" val="192281039"/>
                    </a:ext>
                  </a:extLst>
                </a:gridCol>
                <a:gridCol w="371388">
                  <a:extLst>
                    <a:ext uri="{9D8B030D-6E8A-4147-A177-3AD203B41FA5}">
                      <a16:colId xmlns:a16="http://schemas.microsoft.com/office/drawing/2014/main" val="972773477"/>
                    </a:ext>
                  </a:extLst>
                </a:gridCol>
              </a:tblGrid>
              <a:tr h="457818">
                <a:tc gridSpan="9">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Section BTS ___________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9">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Section BTS _____________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56417018"/>
                  </a:ext>
                </a:extLst>
              </a:tr>
              <a:tr h="457818">
                <a:tc gridSpan="9">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Coordinateur – BIM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9">
                  <a:txBody>
                    <a:bodyPr/>
                    <a:lstStyle/>
                    <a:p>
                      <a:pPr algn="ct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Coordinateur – BIM Manager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0516365"/>
                  </a:ext>
                </a:extLst>
              </a:tr>
              <a:tr h="457818">
                <a:tc gridSpan="3">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Equipe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Equipe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Equipe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Equipe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Equipe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Equipe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43665570"/>
                  </a:ext>
                </a:extLst>
              </a:tr>
              <a:tr h="457818">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314024"/>
                  </a:ext>
                </a:extLst>
              </a:tr>
            </a:tbl>
          </a:graphicData>
        </a:graphic>
      </p:graphicFrame>
      <p:sp>
        <p:nvSpPr>
          <p:cNvPr id="4" name="Rectangle 3">
            <a:extLst>
              <a:ext uri="{FF2B5EF4-FFF2-40B4-BE49-F238E27FC236}">
                <a16:creationId xmlns:a16="http://schemas.microsoft.com/office/drawing/2014/main" id="{F63EAE3D-96E9-474E-A437-4B332BC92727}"/>
              </a:ext>
            </a:extLst>
          </p:cNvPr>
          <p:cNvSpPr/>
          <p:nvPr/>
        </p:nvSpPr>
        <p:spPr>
          <a:xfrm>
            <a:off x="747689" y="1163232"/>
            <a:ext cx="3005951"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Organisation des équipes</a:t>
            </a:r>
            <a:endParaRPr lang="fr-FR" dirty="0"/>
          </a:p>
        </p:txBody>
      </p:sp>
      <p:sp>
        <p:nvSpPr>
          <p:cNvPr id="5" name="ZoneTexte 4">
            <a:extLst>
              <a:ext uri="{FF2B5EF4-FFF2-40B4-BE49-F238E27FC236}">
                <a16:creationId xmlns:a16="http://schemas.microsoft.com/office/drawing/2014/main" id="{2D5374D3-C72A-4DF3-9C98-3844B8236F39}"/>
              </a:ext>
            </a:extLst>
          </p:cNvPr>
          <p:cNvSpPr txBox="1"/>
          <p:nvPr/>
        </p:nvSpPr>
        <p:spPr>
          <a:xfrm>
            <a:off x="915331" y="402105"/>
            <a:ext cx="8038321" cy="461665"/>
          </a:xfrm>
          <a:prstGeom prst="rect">
            <a:avLst/>
          </a:prstGeom>
          <a:solidFill>
            <a:schemeClr val="accent6">
              <a:lumMod val="40000"/>
              <a:lumOff val="6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Planification des interventions des contributeurs</a:t>
            </a:r>
          </a:p>
        </p:txBody>
      </p:sp>
      <p:sp>
        <p:nvSpPr>
          <p:cNvPr id="7" name="Rectangle 6">
            <a:extLst>
              <a:ext uri="{FF2B5EF4-FFF2-40B4-BE49-F238E27FC236}">
                <a16:creationId xmlns:a16="http://schemas.microsoft.com/office/drawing/2014/main" id="{DB01B25C-151B-463B-A02E-C51F6159829E}"/>
              </a:ext>
            </a:extLst>
          </p:cNvPr>
          <p:cNvSpPr/>
          <p:nvPr/>
        </p:nvSpPr>
        <p:spPr>
          <a:xfrm>
            <a:off x="915331" y="4329856"/>
            <a:ext cx="3108543"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Phasage des interventions</a:t>
            </a:r>
            <a:endParaRPr lang="fr-FR" dirty="0"/>
          </a:p>
        </p:txBody>
      </p:sp>
      <p:sp>
        <p:nvSpPr>
          <p:cNvPr id="10" name="ZoneTexte 9">
            <a:extLst>
              <a:ext uri="{FF2B5EF4-FFF2-40B4-BE49-F238E27FC236}">
                <a16:creationId xmlns:a16="http://schemas.microsoft.com/office/drawing/2014/main" id="{1A655207-DBD6-45F7-9BF8-65CD4088823B}"/>
              </a:ext>
            </a:extLst>
          </p:cNvPr>
          <p:cNvSpPr txBox="1"/>
          <p:nvPr/>
        </p:nvSpPr>
        <p:spPr>
          <a:xfrm>
            <a:off x="915330" y="4787536"/>
            <a:ext cx="7695175" cy="646331"/>
          </a:xfrm>
          <a:prstGeom prst="rect">
            <a:avLst/>
          </a:prstGeom>
          <a:noFill/>
        </p:spPr>
        <p:txBody>
          <a:bodyPr wrap="square" rtlCol="0">
            <a:spAutoFit/>
          </a:bodyPr>
          <a:lstStyle/>
          <a:p>
            <a:pPr algn="just"/>
            <a:r>
              <a:rPr lang="fr-FR" dirty="0"/>
              <a:t>Donner une description sous forme GANTT des interventions des différents contributeurs (</a:t>
            </a:r>
            <a:r>
              <a:rPr lang="fr-FR" dirty="0">
                <a:hlinkClick r:id="rId2" action="ppaction://hlinkfile"/>
              </a:rPr>
              <a:t>cf. exemple Convention </a:t>
            </a:r>
            <a:r>
              <a:rPr lang="fr-FR" dirty="0" err="1">
                <a:hlinkClick r:id="rId2" action="ppaction://hlinkfile"/>
              </a:rPr>
              <a:t>word</a:t>
            </a:r>
            <a:r>
              <a:rPr lang="fr-FR" dirty="0"/>
              <a:t>)</a:t>
            </a:r>
          </a:p>
        </p:txBody>
      </p:sp>
      <p:sp>
        <p:nvSpPr>
          <p:cNvPr id="8" name="Pentagon 37">
            <a:extLst>
              <a:ext uri="{FF2B5EF4-FFF2-40B4-BE49-F238E27FC236}">
                <a16:creationId xmlns:a16="http://schemas.microsoft.com/office/drawing/2014/main" id="{C0516E46-8132-441A-AAD6-B68471C74043}"/>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37">
            <a:extLst>
              <a:ext uri="{FF2B5EF4-FFF2-40B4-BE49-F238E27FC236}">
                <a16:creationId xmlns:a16="http://schemas.microsoft.com/office/drawing/2014/main" id="{CAD20728-8E4B-4EDE-A149-85A26D52736C}"/>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84DB21F4-21CD-447A-9915-0752A9800E74}"/>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16</a:t>
            </a:fld>
            <a:endParaRPr lang="en-US" b="1" dirty="0">
              <a:solidFill>
                <a:schemeClr val="bg1"/>
              </a:solidFill>
            </a:endParaRPr>
          </a:p>
        </p:txBody>
      </p:sp>
    </p:spTree>
    <p:extLst>
      <p:ext uri="{BB962C8B-B14F-4D97-AF65-F5344CB8AC3E}">
        <p14:creationId xmlns:p14="http://schemas.microsoft.com/office/powerpoint/2010/main" val="234654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5FDA7-3196-44AC-9576-3580BE7DB772}"/>
              </a:ext>
            </a:extLst>
          </p:cNvPr>
          <p:cNvSpPr/>
          <p:nvPr/>
        </p:nvSpPr>
        <p:spPr>
          <a:xfrm>
            <a:off x="648787" y="407269"/>
            <a:ext cx="6405154" cy="400110"/>
          </a:xfrm>
          <a:prstGeom prst="rect">
            <a:avLst/>
          </a:prstGeom>
          <a:solidFill>
            <a:schemeClr val="accent6">
              <a:lumMod val="40000"/>
              <a:lumOff val="60000"/>
            </a:schemeClr>
          </a:solidFill>
        </p:spPr>
        <p:txBody>
          <a:bodyPr wrap="square">
            <a:spAutoFit/>
          </a:bodyPr>
          <a:lstStyle/>
          <a:p>
            <a:pPr algn="ctr"/>
            <a:r>
              <a:rPr lang="fr-FR" sz="2000" b="1" dirty="0">
                <a:latin typeface="Arial" panose="020B0604020202020204" pitchFamily="34" charset="0"/>
                <a:cs typeface="Arial" panose="020B0604020202020204" pitchFamily="34" charset="0"/>
              </a:rPr>
              <a:t>Définition de l’infrastructure et support numérique</a:t>
            </a:r>
          </a:p>
        </p:txBody>
      </p:sp>
      <p:sp>
        <p:nvSpPr>
          <p:cNvPr id="3" name="Rectangle 2">
            <a:extLst>
              <a:ext uri="{FF2B5EF4-FFF2-40B4-BE49-F238E27FC236}">
                <a16:creationId xmlns:a16="http://schemas.microsoft.com/office/drawing/2014/main" id="{8F4AEF28-158F-4AA8-B9C1-78E5C837A65B}"/>
              </a:ext>
            </a:extLst>
          </p:cNvPr>
          <p:cNvSpPr/>
          <p:nvPr/>
        </p:nvSpPr>
        <p:spPr>
          <a:xfrm>
            <a:off x="846535" y="1701922"/>
            <a:ext cx="3563796" cy="369332"/>
          </a:xfrm>
          <a:prstGeom prst="rect">
            <a:avLst/>
          </a:prstGeom>
        </p:spPr>
        <p:txBody>
          <a:bodyPr wrap="none">
            <a:spAutoFit/>
          </a:bodyPr>
          <a:lstStyle/>
          <a:p>
            <a:pPr marL="285750" indent="-285750">
              <a:buFont typeface="Wingdings" panose="05000000000000000000" pitchFamily="2" charset="2"/>
              <a:buChar char="Ø"/>
            </a:pPr>
            <a:r>
              <a:rPr lang="fr-FR" dirty="0">
                <a:solidFill>
                  <a:srgbClr val="000000"/>
                </a:solidFill>
                <a:latin typeface="Arial" panose="020B0604020202020204" pitchFamily="34" charset="0"/>
                <a:ea typeface="Arial" panose="020B0604020202020204" pitchFamily="34" charset="0"/>
              </a:rPr>
              <a:t>Matériels, Logiciels et version </a:t>
            </a:r>
            <a:endParaRPr lang="fr-FR" dirty="0"/>
          </a:p>
        </p:txBody>
      </p:sp>
      <p:sp>
        <p:nvSpPr>
          <p:cNvPr id="4" name="Rectangle 3">
            <a:extLst>
              <a:ext uri="{FF2B5EF4-FFF2-40B4-BE49-F238E27FC236}">
                <a16:creationId xmlns:a16="http://schemas.microsoft.com/office/drawing/2014/main" id="{DEF0BEFF-B8D1-476F-8CA0-9F6ED0B8609F}"/>
              </a:ext>
            </a:extLst>
          </p:cNvPr>
          <p:cNvSpPr/>
          <p:nvPr/>
        </p:nvSpPr>
        <p:spPr>
          <a:xfrm>
            <a:off x="1599376" y="2249521"/>
            <a:ext cx="2512226" cy="369332"/>
          </a:xfrm>
          <a:prstGeom prst="rect">
            <a:avLst/>
          </a:prstGeom>
        </p:spPr>
        <p:txBody>
          <a:bodyPr wrap="none">
            <a:spAutoFit/>
          </a:bodyPr>
          <a:lstStyle/>
          <a:p>
            <a:pPr marL="285750" indent="-285750">
              <a:buFont typeface="Wingdings" panose="05000000000000000000" pitchFamily="2" charset="2"/>
              <a:buChar char="Ø"/>
            </a:pPr>
            <a:r>
              <a:rPr lang="fr-FR" dirty="0">
                <a:solidFill>
                  <a:srgbClr val="000000"/>
                </a:solidFill>
                <a:latin typeface="Arial" panose="020B0604020202020204" pitchFamily="34" charset="0"/>
                <a:ea typeface="Arial" panose="020B0604020202020204" pitchFamily="34" charset="0"/>
              </a:rPr>
              <a:t>Formats d’échange </a:t>
            </a:r>
            <a:endParaRPr lang="fr-FR" dirty="0"/>
          </a:p>
        </p:txBody>
      </p:sp>
      <p:sp>
        <p:nvSpPr>
          <p:cNvPr id="5" name="Rectangle 4">
            <a:extLst>
              <a:ext uri="{FF2B5EF4-FFF2-40B4-BE49-F238E27FC236}">
                <a16:creationId xmlns:a16="http://schemas.microsoft.com/office/drawing/2014/main" id="{B930491D-9D9C-492E-A20A-02CDFF8F5F78}"/>
              </a:ext>
            </a:extLst>
          </p:cNvPr>
          <p:cNvSpPr/>
          <p:nvPr/>
        </p:nvSpPr>
        <p:spPr>
          <a:xfrm>
            <a:off x="2250511" y="2711194"/>
            <a:ext cx="3486852" cy="369332"/>
          </a:xfrm>
          <a:prstGeom prst="rect">
            <a:avLst/>
          </a:prstGeom>
        </p:spPr>
        <p:txBody>
          <a:bodyPr wrap="none">
            <a:spAutoFit/>
          </a:bodyPr>
          <a:lstStyle/>
          <a:p>
            <a:pPr marL="285750" indent="-285750">
              <a:buFont typeface="Wingdings" panose="05000000000000000000" pitchFamily="2" charset="2"/>
              <a:buChar char="Ø"/>
            </a:pPr>
            <a:r>
              <a:rPr lang="fr-FR" dirty="0">
                <a:solidFill>
                  <a:srgbClr val="000000"/>
                </a:solidFill>
                <a:latin typeface="Arial" panose="020B0604020202020204" pitchFamily="34" charset="0"/>
                <a:ea typeface="Arial" panose="020B0604020202020204" pitchFamily="34" charset="0"/>
              </a:rPr>
              <a:t>Plateforme </a:t>
            </a:r>
            <a:r>
              <a:rPr lang="fr-FR" dirty="0" smtClean="0">
                <a:solidFill>
                  <a:srgbClr val="000000"/>
                </a:solidFill>
                <a:latin typeface="Arial" panose="020B0604020202020204" pitchFamily="34" charset="0"/>
                <a:ea typeface="Arial" panose="020B0604020202020204" pitchFamily="34" charset="0"/>
              </a:rPr>
              <a:t>collaborative </a:t>
            </a:r>
            <a:r>
              <a:rPr lang="fr-FR" dirty="0">
                <a:solidFill>
                  <a:srgbClr val="000000"/>
                </a:solidFill>
                <a:latin typeface="Arial" panose="020B0604020202020204" pitchFamily="34" charset="0"/>
                <a:ea typeface="Arial" panose="020B0604020202020204" pitchFamily="34" charset="0"/>
              </a:rPr>
              <a:t>BIM </a:t>
            </a:r>
            <a:endParaRPr lang="fr-FR" dirty="0"/>
          </a:p>
        </p:txBody>
      </p:sp>
      <p:sp>
        <p:nvSpPr>
          <p:cNvPr id="6" name="Rectangle 5">
            <a:extLst>
              <a:ext uri="{FF2B5EF4-FFF2-40B4-BE49-F238E27FC236}">
                <a16:creationId xmlns:a16="http://schemas.microsoft.com/office/drawing/2014/main" id="{9D7CE6C4-3DFB-4A6A-85D3-052827D248D6}"/>
              </a:ext>
            </a:extLst>
          </p:cNvPr>
          <p:cNvSpPr/>
          <p:nvPr/>
        </p:nvSpPr>
        <p:spPr>
          <a:xfrm>
            <a:off x="1725037" y="4175779"/>
            <a:ext cx="6484756" cy="2449710"/>
          </a:xfrm>
          <a:prstGeom prst="rect">
            <a:avLst/>
          </a:prstGeom>
        </p:spPr>
        <p:txBody>
          <a:bodyPr wrap="square">
            <a:spAutoFit/>
          </a:bodyPr>
          <a:lstStyle/>
          <a:p>
            <a:pPr marL="342900" marR="2540" lvl="0" indent="-342900" algn="just" fontAlgn="base">
              <a:lnSpc>
                <a:spcPct val="111000"/>
              </a:lnSpc>
              <a:spcAft>
                <a:spcPts val="130"/>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Qui utilise la plateforme BIM et à quel moment ? </a:t>
            </a:r>
          </a:p>
          <a:p>
            <a:pPr marL="342900" marR="2540" lvl="0" indent="-342900" algn="just" fontAlgn="base">
              <a:lnSpc>
                <a:spcPct val="111000"/>
              </a:lnSpc>
              <a:spcAft>
                <a:spcPts val="470"/>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Quel sont les protocoles de dépôt, de téléchargement, d’édition, de consultation,</a:t>
            </a:r>
          </a:p>
          <a:p>
            <a:pPr marL="342900" marR="2540" lvl="0" indent="-342900" algn="just" fontAlgn="base">
              <a:lnSpc>
                <a:spcPct val="111000"/>
              </a:lnSpc>
              <a:spcAft>
                <a:spcPts val="470"/>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Quels sont les formats et la taille des fichiers supportés ? </a:t>
            </a:r>
          </a:p>
          <a:p>
            <a:pPr marL="342900" marR="2540" lvl="0" indent="-342900" algn="just" fontAlgn="base">
              <a:lnSpc>
                <a:spcPct val="111000"/>
              </a:lnSpc>
              <a:spcAft>
                <a:spcPts val="25"/>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Charte de bon comportement ; </a:t>
            </a:r>
          </a:p>
          <a:p>
            <a:pPr marL="342900" marR="2540" lvl="0" indent="-342900" algn="just" fontAlgn="base">
              <a:lnSpc>
                <a:spcPct val="111000"/>
              </a:lnSpc>
              <a:spcAft>
                <a:spcPts val="530"/>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Hébergement de la plateforme ; </a:t>
            </a:r>
          </a:p>
          <a:p>
            <a:pPr marL="342900" marR="2540" lvl="0" indent="-342900" algn="just" fontAlgn="base">
              <a:lnSpc>
                <a:spcPct val="111000"/>
              </a:lnSpc>
              <a:spcAft>
                <a:spcPts val="530"/>
              </a:spcAft>
              <a:buClr>
                <a:srgbClr val="000000"/>
              </a:buClr>
              <a:buSzPts val="1100"/>
              <a:buFont typeface="Arial" panose="020B0604020202020204" pitchFamily="34" charset="0"/>
              <a:buChar char="•"/>
            </a:pPr>
            <a:r>
              <a:rPr lang="fr-FR" i="1"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212AB87B-61A1-442D-90F7-91CF19A4FC4B}"/>
              </a:ext>
            </a:extLst>
          </p:cNvPr>
          <p:cNvSpPr/>
          <p:nvPr/>
        </p:nvSpPr>
        <p:spPr>
          <a:xfrm>
            <a:off x="3103104" y="3146740"/>
            <a:ext cx="4656233" cy="685059"/>
          </a:xfrm>
          <a:prstGeom prst="rect">
            <a:avLst/>
          </a:prstGeom>
        </p:spPr>
        <p:txBody>
          <a:bodyPr wrap="square">
            <a:spAutoFit/>
          </a:bodyPr>
          <a:lstStyle/>
          <a:p>
            <a:pPr marL="285750" indent="-285750">
              <a:lnSpc>
                <a:spcPct val="107000"/>
              </a:lnSpc>
              <a:spcAft>
                <a:spcPts val="280"/>
              </a:spcAft>
              <a:buFont typeface="Wingdings" panose="05000000000000000000" pitchFamily="2" charset="2"/>
              <a:buChar char="Ø"/>
            </a:pPr>
            <a:r>
              <a:rPr lang="fr-FR" dirty="0">
                <a:solidFill>
                  <a:srgbClr val="000000"/>
                </a:solidFill>
                <a:latin typeface="Arial" panose="020B0604020202020204" pitchFamily="34" charset="0"/>
                <a:ea typeface="Arial" panose="020B0604020202020204" pitchFamily="34" charset="0"/>
              </a:rPr>
              <a:t>Informations supplémentaires à placer dans la Convention BIM </a:t>
            </a:r>
          </a:p>
        </p:txBody>
      </p:sp>
      <p:sp>
        <p:nvSpPr>
          <p:cNvPr id="8" name="Rectangle 7">
            <a:extLst>
              <a:ext uri="{FF2B5EF4-FFF2-40B4-BE49-F238E27FC236}">
                <a16:creationId xmlns:a16="http://schemas.microsoft.com/office/drawing/2014/main" id="{B1BF249F-9ECA-4C80-8C03-483A2EBC752C}"/>
              </a:ext>
            </a:extLst>
          </p:cNvPr>
          <p:cNvSpPr/>
          <p:nvPr/>
        </p:nvSpPr>
        <p:spPr>
          <a:xfrm>
            <a:off x="648787" y="923455"/>
            <a:ext cx="8637256" cy="646331"/>
          </a:xfrm>
          <a:prstGeom prst="rect">
            <a:avLst/>
          </a:prstGeom>
        </p:spPr>
        <p:txBody>
          <a:bodyPr wrap="square">
            <a:spAutoFit/>
          </a:bodyPr>
          <a:lstStyle/>
          <a:p>
            <a:r>
              <a:rPr lang="fr-FR" b="1" dirty="0">
                <a:solidFill>
                  <a:srgbClr val="000000"/>
                </a:solidFill>
                <a:latin typeface="Arial" panose="020B0604020202020204" pitchFamily="34" charset="0"/>
                <a:ea typeface="Arial" panose="020B0604020202020204" pitchFamily="34" charset="0"/>
                <a:cs typeface="Arial" panose="020B0604020202020204" pitchFamily="34" charset="0"/>
              </a:rPr>
              <a:t>Il faut fournir ou renseigner dans la convention les </a:t>
            </a:r>
            <a:r>
              <a:rPr lang="fr-FR" b="1" dirty="0" smtClean="0">
                <a:solidFill>
                  <a:srgbClr val="000000"/>
                </a:solidFill>
                <a:latin typeface="Arial" panose="020B0604020202020204" pitchFamily="34" charset="0"/>
                <a:ea typeface="Arial" panose="020B0604020202020204" pitchFamily="34" charset="0"/>
                <a:cs typeface="Arial" panose="020B0604020202020204" pitchFamily="34" charset="0"/>
              </a:rPr>
              <a:t>éléments </a:t>
            </a:r>
            <a:r>
              <a:rPr lang="fr-FR" b="1" dirty="0">
                <a:solidFill>
                  <a:srgbClr val="000000"/>
                </a:solidFill>
                <a:latin typeface="Arial" panose="020B0604020202020204" pitchFamily="34" charset="0"/>
                <a:ea typeface="Arial" panose="020B0604020202020204" pitchFamily="34" charset="0"/>
                <a:cs typeface="Arial" panose="020B0604020202020204" pitchFamily="34" charset="0"/>
              </a:rPr>
              <a:t>et Informations complémentaires nécessaires à la bonne marche du projet BIM</a:t>
            </a:r>
            <a:endParaRPr lang="fr-FR" b="1" dirty="0">
              <a:latin typeface="Arial" panose="020B0604020202020204" pitchFamily="34" charset="0"/>
              <a:cs typeface="Arial" panose="020B0604020202020204" pitchFamily="34" charset="0"/>
            </a:endParaRPr>
          </a:p>
        </p:txBody>
      </p:sp>
      <p:sp>
        <p:nvSpPr>
          <p:cNvPr id="9" name="Pentagon 37">
            <a:extLst>
              <a:ext uri="{FF2B5EF4-FFF2-40B4-BE49-F238E27FC236}">
                <a16:creationId xmlns:a16="http://schemas.microsoft.com/office/drawing/2014/main" id="{275AEFDA-5768-409A-BEC4-829DBFD6314F}"/>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37">
            <a:extLst>
              <a:ext uri="{FF2B5EF4-FFF2-40B4-BE49-F238E27FC236}">
                <a16:creationId xmlns:a16="http://schemas.microsoft.com/office/drawing/2014/main" id="{732B4B0E-EF23-4E57-9D02-01CC2C032EBE}"/>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3F26B15F-D92B-47CB-8214-80555D155E34}"/>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17</a:t>
            </a:fld>
            <a:endParaRPr lang="en-US" b="1" dirty="0">
              <a:solidFill>
                <a:schemeClr val="bg1"/>
              </a:solidFill>
            </a:endParaRPr>
          </a:p>
        </p:txBody>
      </p:sp>
    </p:spTree>
    <p:extLst>
      <p:ext uri="{BB962C8B-B14F-4D97-AF65-F5344CB8AC3E}">
        <p14:creationId xmlns:p14="http://schemas.microsoft.com/office/powerpoint/2010/main" val="328561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1BB53-96ED-449C-9069-8992941ADF58}"/>
              </a:ext>
            </a:extLst>
          </p:cNvPr>
          <p:cNvSpPr>
            <a:spLocks noGrp="1"/>
          </p:cNvSpPr>
          <p:nvPr>
            <p:ph type="title"/>
          </p:nvPr>
        </p:nvSpPr>
        <p:spPr/>
        <p:txBody>
          <a:bodyPr/>
          <a:lstStyle/>
          <a:p>
            <a:r>
              <a:rPr lang="fr-FR" sz="2400" b="1" dirty="0">
                <a:solidFill>
                  <a:schemeClr val="tx1"/>
                </a:solidFill>
              </a:rPr>
              <a:t>La</a:t>
            </a:r>
            <a:r>
              <a:rPr lang="fr-FR" sz="2800" b="1" dirty="0">
                <a:solidFill>
                  <a:schemeClr val="tx1"/>
                </a:solidFill>
              </a:rPr>
              <a:t> </a:t>
            </a:r>
            <a:r>
              <a:rPr lang="fr-FR" sz="2800" b="1" dirty="0" smtClean="0">
                <a:solidFill>
                  <a:schemeClr val="tx1"/>
                </a:solidFill>
              </a:rPr>
              <a:t>charte </a:t>
            </a:r>
            <a:r>
              <a:rPr lang="fr-FR" sz="2800" b="1" dirty="0">
                <a:solidFill>
                  <a:schemeClr val="tx1"/>
                </a:solidFill>
              </a:rPr>
              <a:t>BIM</a:t>
            </a:r>
          </a:p>
        </p:txBody>
      </p:sp>
      <p:sp>
        <p:nvSpPr>
          <p:cNvPr id="3" name="Rectangle 2">
            <a:extLst>
              <a:ext uri="{FF2B5EF4-FFF2-40B4-BE49-F238E27FC236}">
                <a16:creationId xmlns:a16="http://schemas.microsoft.com/office/drawing/2014/main" id="{3C9B6C01-0591-48A4-9B84-834CF6AF06D3}"/>
              </a:ext>
            </a:extLst>
          </p:cNvPr>
          <p:cNvSpPr/>
          <p:nvPr/>
        </p:nvSpPr>
        <p:spPr>
          <a:xfrm>
            <a:off x="629659" y="1752329"/>
            <a:ext cx="3467616" cy="383823"/>
          </a:xfrm>
          <a:prstGeom prst="rect">
            <a:avLst/>
          </a:prstGeom>
        </p:spPr>
        <p:txBody>
          <a:bodyPr wrap="none">
            <a:spAutoFit/>
          </a:bodyPr>
          <a:lstStyle/>
          <a:p>
            <a:pPr marL="342900" lvl="0" indent="-342900">
              <a:lnSpc>
                <a:spcPct val="115000"/>
              </a:lnSpc>
              <a:spcBef>
                <a:spcPts val="1200"/>
              </a:spcBef>
              <a:spcAft>
                <a:spcPts val="600"/>
              </a:spcAft>
              <a:buFont typeface="+mj-lt"/>
              <a:buAutoNum type="arabicPeriod"/>
            </a:pPr>
            <a:r>
              <a:rPr lang="fr-FR" b="1" u="sng" dirty="0">
                <a:latin typeface="Arial" panose="020B0604020202020204" pitchFamily="34" charset="0"/>
                <a:ea typeface="Calibri" panose="020F0502020204030204" pitchFamily="34" charset="0"/>
                <a:cs typeface="Arial" panose="020B0604020202020204" pitchFamily="34" charset="0"/>
              </a:rPr>
              <a:t>Equipe BIM et contribution</a:t>
            </a:r>
          </a:p>
        </p:txBody>
      </p:sp>
      <p:sp>
        <p:nvSpPr>
          <p:cNvPr id="13" name="Pentagon 37">
            <a:extLst>
              <a:ext uri="{FF2B5EF4-FFF2-40B4-BE49-F238E27FC236}">
                <a16:creationId xmlns:a16="http://schemas.microsoft.com/office/drawing/2014/main" id="{85D2DE9E-8AAA-484C-BE7A-A6B9490A44C7}"/>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37">
            <a:extLst>
              <a:ext uri="{FF2B5EF4-FFF2-40B4-BE49-F238E27FC236}">
                <a16:creationId xmlns:a16="http://schemas.microsoft.com/office/drawing/2014/main" id="{CD871936-4F49-4121-9283-2AED6D0D41D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6">
            <a:extLst>
              <a:ext uri="{FF2B5EF4-FFF2-40B4-BE49-F238E27FC236}">
                <a16:creationId xmlns:a16="http://schemas.microsoft.com/office/drawing/2014/main" id="{801A4917-03C6-4DD4-9099-8D618A5EB27E}"/>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18</a:t>
            </a:fld>
            <a:endParaRPr lang="en-US" b="1" dirty="0">
              <a:solidFill>
                <a:schemeClr val="bg1"/>
              </a:solidFill>
            </a:endParaRPr>
          </a:p>
        </p:txBody>
      </p:sp>
      <p:sp>
        <p:nvSpPr>
          <p:cNvPr id="16" name="Rectangle 15">
            <a:extLst>
              <a:ext uri="{FF2B5EF4-FFF2-40B4-BE49-F238E27FC236}">
                <a16:creationId xmlns:a16="http://schemas.microsoft.com/office/drawing/2014/main" id="{BE2D76C0-9057-4254-88F3-14AF0668BA1C}"/>
              </a:ext>
            </a:extLst>
          </p:cNvPr>
          <p:cNvSpPr/>
          <p:nvPr/>
        </p:nvSpPr>
        <p:spPr>
          <a:xfrm>
            <a:off x="800099" y="1023131"/>
            <a:ext cx="8050938" cy="646331"/>
          </a:xfrm>
          <a:prstGeom prst="rect">
            <a:avLst/>
          </a:prstGeom>
        </p:spPr>
        <p:txBody>
          <a:bodyPr wrap="square">
            <a:spAutoFit/>
          </a:bodyPr>
          <a:lstStyle/>
          <a:p>
            <a:pPr algn="just"/>
            <a:r>
              <a:rPr lang="fr-FR" b="1" dirty="0">
                <a:solidFill>
                  <a:srgbClr val="000000"/>
                </a:solidFill>
                <a:latin typeface="Arial" panose="020B0604020202020204" pitchFamily="34" charset="0"/>
              </a:rPr>
              <a:t>Il s’agit ici d’aborder l’aspect organisationnel du travail collaboratif, en renseignant les différents points énoncés ci-dessous :</a:t>
            </a:r>
            <a:endParaRPr lang="fr-FR" b="1" dirty="0"/>
          </a:p>
        </p:txBody>
      </p:sp>
      <p:sp>
        <p:nvSpPr>
          <p:cNvPr id="17" name="Rectangle 16">
            <a:extLst>
              <a:ext uri="{FF2B5EF4-FFF2-40B4-BE49-F238E27FC236}">
                <a16:creationId xmlns:a16="http://schemas.microsoft.com/office/drawing/2014/main" id="{4B4C9422-7FE1-4385-BBB0-E2520964BCC5}"/>
              </a:ext>
            </a:extLst>
          </p:cNvPr>
          <p:cNvSpPr/>
          <p:nvPr/>
        </p:nvSpPr>
        <p:spPr>
          <a:xfrm>
            <a:off x="800099" y="2189593"/>
            <a:ext cx="7715251" cy="338554"/>
          </a:xfrm>
          <a:prstGeom prst="rect">
            <a:avLst/>
          </a:prstGeom>
        </p:spPr>
        <p:txBody>
          <a:bodyPr wrap="square">
            <a:spAutoFit/>
          </a:bodyPr>
          <a:lstStyle/>
          <a:p>
            <a:pPr algn="just"/>
            <a:r>
              <a:rPr lang="fr-FR" sz="1600" dirty="0">
                <a:solidFill>
                  <a:srgbClr val="000000"/>
                </a:solidFill>
                <a:latin typeface="Arial" panose="020B0604020202020204" pitchFamily="34" charset="0"/>
              </a:rPr>
              <a:t>Définir l’équipe travaillant dans le projet</a:t>
            </a:r>
            <a:endParaRPr lang="fr-FR" sz="1600" dirty="0"/>
          </a:p>
        </p:txBody>
      </p:sp>
      <p:sp>
        <p:nvSpPr>
          <p:cNvPr id="10" name="Rectangle 9">
            <a:extLst>
              <a:ext uri="{FF2B5EF4-FFF2-40B4-BE49-F238E27FC236}">
                <a16:creationId xmlns:a16="http://schemas.microsoft.com/office/drawing/2014/main" id="{B7207562-588B-495D-B088-0F9BB55D4FCD}"/>
              </a:ext>
            </a:extLst>
          </p:cNvPr>
          <p:cNvSpPr/>
          <p:nvPr/>
        </p:nvSpPr>
        <p:spPr>
          <a:xfrm>
            <a:off x="4416066" y="2681512"/>
            <a:ext cx="2807544" cy="1200329"/>
          </a:xfrm>
          <a:prstGeom prst="rect">
            <a:avLst/>
          </a:prstGeom>
        </p:spPr>
        <p:txBody>
          <a:bodyPr wrap="square">
            <a:spAutoFit/>
          </a:bodyPr>
          <a:lstStyle/>
          <a:p>
            <a:pPr lvl="0"/>
            <a:r>
              <a:rPr lang="fr-FR" dirty="0"/>
              <a:t>REVIT 2017</a:t>
            </a:r>
          </a:p>
          <a:p>
            <a:pPr lvl="0"/>
            <a:r>
              <a:rPr lang="fr-FR" dirty="0"/>
              <a:t>MENSURA V9</a:t>
            </a:r>
          </a:p>
          <a:p>
            <a:pPr lvl="0"/>
            <a:r>
              <a:rPr lang="fr-FR" dirty="0"/>
              <a:t>COVADIS 15 . 0B</a:t>
            </a:r>
          </a:p>
          <a:p>
            <a:pPr lvl="0"/>
            <a:r>
              <a:rPr lang="fr-FR" dirty="0"/>
              <a:t>TEKLA STRUCUTRE 2017</a:t>
            </a:r>
          </a:p>
        </p:txBody>
      </p:sp>
      <p:sp>
        <p:nvSpPr>
          <p:cNvPr id="11" name="Rectangle 10">
            <a:extLst>
              <a:ext uri="{FF2B5EF4-FFF2-40B4-BE49-F238E27FC236}">
                <a16:creationId xmlns:a16="http://schemas.microsoft.com/office/drawing/2014/main" id="{84CC9717-6906-429B-A4A2-85075BA64218}"/>
              </a:ext>
            </a:extLst>
          </p:cNvPr>
          <p:cNvSpPr/>
          <p:nvPr/>
        </p:nvSpPr>
        <p:spPr>
          <a:xfrm>
            <a:off x="628650" y="4480116"/>
            <a:ext cx="2957861" cy="369332"/>
          </a:xfrm>
          <a:prstGeom prst="rect">
            <a:avLst/>
          </a:prstGeom>
        </p:spPr>
        <p:txBody>
          <a:bodyPr wrap="none">
            <a:spAutoFit/>
          </a:bodyPr>
          <a:lstStyle/>
          <a:p>
            <a:pPr lvl="0"/>
            <a:r>
              <a:rPr lang="fr-FR" b="1" u="sng" dirty="0">
                <a:latin typeface="Arial" panose="020B0604020202020204" pitchFamily="34" charset="0"/>
                <a:cs typeface="Arial" panose="020B0604020202020204" pitchFamily="34" charset="0"/>
              </a:rPr>
              <a:t>3.   Plateforme d'échange</a:t>
            </a:r>
            <a:endParaRPr lang="fr-FR"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49CA798-B615-473B-A314-4277C2341CC4}"/>
              </a:ext>
            </a:extLst>
          </p:cNvPr>
          <p:cNvSpPr/>
          <p:nvPr/>
        </p:nvSpPr>
        <p:spPr>
          <a:xfrm>
            <a:off x="4935622" y="4467179"/>
            <a:ext cx="1736564" cy="1200329"/>
          </a:xfrm>
          <a:prstGeom prst="rect">
            <a:avLst/>
          </a:prstGeom>
        </p:spPr>
        <p:txBody>
          <a:bodyPr wrap="square">
            <a:spAutoFit/>
          </a:bodyPr>
          <a:lstStyle/>
          <a:p>
            <a:pPr lvl="0"/>
            <a:r>
              <a:rPr lang="fr-FR" dirty="0"/>
              <a:t>A360</a:t>
            </a:r>
          </a:p>
          <a:p>
            <a:pPr lvl="0"/>
            <a:r>
              <a:rPr lang="fr-FR" dirty="0"/>
              <a:t>PTNB</a:t>
            </a:r>
          </a:p>
          <a:p>
            <a:pPr lvl="0"/>
            <a:r>
              <a:rPr lang="fr-FR" dirty="0"/>
              <a:t>SERVEUR REVIT</a:t>
            </a:r>
          </a:p>
          <a:p>
            <a:pPr lvl="0"/>
            <a:r>
              <a:rPr lang="fr-FR" dirty="0"/>
              <a:t>TRELLO</a:t>
            </a:r>
          </a:p>
        </p:txBody>
      </p:sp>
      <p:sp>
        <p:nvSpPr>
          <p:cNvPr id="18" name="Rectangle 17">
            <a:extLst>
              <a:ext uri="{FF2B5EF4-FFF2-40B4-BE49-F238E27FC236}">
                <a16:creationId xmlns:a16="http://schemas.microsoft.com/office/drawing/2014/main" id="{C47E4E74-0A80-4B21-8D7B-F243220B1E33}"/>
              </a:ext>
            </a:extLst>
          </p:cNvPr>
          <p:cNvSpPr/>
          <p:nvPr/>
        </p:nvSpPr>
        <p:spPr>
          <a:xfrm>
            <a:off x="7103445" y="2613727"/>
            <a:ext cx="2217419" cy="1477328"/>
          </a:xfrm>
          <a:prstGeom prst="rect">
            <a:avLst/>
          </a:prstGeom>
        </p:spPr>
        <p:txBody>
          <a:bodyPr wrap="square">
            <a:spAutoFit/>
          </a:bodyPr>
          <a:lstStyle/>
          <a:p>
            <a:pPr lvl="0"/>
            <a:r>
              <a:rPr lang="fr-FR" dirty="0"/>
              <a:t>NAVISWORKS 2017</a:t>
            </a:r>
          </a:p>
          <a:p>
            <a:pPr lvl="0"/>
            <a:r>
              <a:rPr lang="fr-FR" dirty="0"/>
              <a:t>ATTIC+</a:t>
            </a:r>
          </a:p>
          <a:p>
            <a:pPr lvl="0"/>
            <a:r>
              <a:rPr lang="fr-FR" dirty="0"/>
              <a:t>CADWORKS</a:t>
            </a:r>
          </a:p>
          <a:p>
            <a:pPr lvl="0"/>
            <a:r>
              <a:rPr lang="fr-FR" dirty="0"/>
              <a:t>ARCHIWIZARD</a:t>
            </a:r>
          </a:p>
          <a:p>
            <a:pPr lvl="0"/>
            <a:r>
              <a:rPr lang="fr-FR" dirty="0"/>
              <a:t>ALLPLAN</a:t>
            </a:r>
          </a:p>
        </p:txBody>
      </p:sp>
      <p:sp>
        <p:nvSpPr>
          <p:cNvPr id="19" name="Rectangle 18">
            <a:extLst>
              <a:ext uri="{FF2B5EF4-FFF2-40B4-BE49-F238E27FC236}">
                <a16:creationId xmlns:a16="http://schemas.microsoft.com/office/drawing/2014/main" id="{136411BF-8E24-4C0C-948E-A8C8A582DB23}"/>
              </a:ext>
            </a:extLst>
          </p:cNvPr>
          <p:cNvSpPr/>
          <p:nvPr/>
        </p:nvSpPr>
        <p:spPr>
          <a:xfrm>
            <a:off x="3530208" y="4510894"/>
            <a:ext cx="1338893" cy="369332"/>
          </a:xfrm>
          <a:prstGeom prst="rect">
            <a:avLst/>
          </a:prstGeom>
        </p:spPr>
        <p:txBody>
          <a:bodyPr wrap="none">
            <a:spAutoFit/>
          </a:bodyPr>
          <a:lstStyle/>
          <a:p>
            <a:r>
              <a:rPr lang="fr-FR" dirty="0">
                <a:solidFill>
                  <a:srgbClr val="000000"/>
                </a:solidFill>
                <a:latin typeface="Arial" panose="020B0604020202020204" pitchFamily="34" charset="0"/>
              </a:rPr>
              <a:t>A préciser :</a:t>
            </a:r>
            <a:endParaRPr lang="fr-FR" dirty="0"/>
          </a:p>
        </p:txBody>
      </p:sp>
      <p:sp>
        <p:nvSpPr>
          <p:cNvPr id="21" name="Rectangle 20">
            <a:extLst>
              <a:ext uri="{FF2B5EF4-FFF2-40B4-BE49-F238E27FC236}">
                <a16:creationId xmlns:a16="http://schemas.microsoft.com/office/drawing/2014/main" id="{43E243D4-902E-48BD-B7E4-DFA3B149781C}"/>
              </a:ext>
            </a:extLst>
          </p:cNvPr>
          <p:cNvSpPr/>
          <p:nvPr/>
        </p:nvSpPr>
        <p:spPr>
          <a:xfrm>
            <a:off x="3077173" y="2689562"/>
            <a:ext cx="1338893" cy="369332"/>
          </a:xfrm>
          <a:prstGeom prst="rect">
            <a:avLst/>
          </a:prstGeom>
        </p:spPr>
        <p:txBody>
          <a:bodyPr wrap="none">
            <a:spAutoFit/>
          </a:bodyPr>
          <a:lstStyle/>
          <a:p>
            <a:r>
              <a:rPr lang="fr-FR" dirty="0">
                <a:solidFill>
                  <a:srgbClr val="000000"/>
                </a:solidFill>
                <a:latin typeface="Arial" panose="020B0604020202020204" pitchFamily="34" charset="0"/>
              </a:rPr>
              <a:t>A préciser :</a:t>
            </a:r>
            <a:endParaRPr lang="fr-FR" dirty="0"/>
          </a:p>
        </p:txBody>
      </p:sp>
      <p:sp>
        <p:nvSpPr>
          <p:cNvPr id="22" name="Rectangle 21">
            <a:extLst>
              <a:ext uri="{FF2B5EF4-FFF2-40B4-BE49-F238E27FC236}">
                <a16:creationId xmlns:a16="http://schemas.microsoft.com/office/drawing/2014/main" id="{6502AEAD-E901-4512-A3F6-09D36EA5B707}"/>
              </a:ext>
            </a:extLst>
          </p:cNvPr>
          <p:cNvSpPr/>
          <p:nvPr/>
        </p:nvSpPr>
        <p:spPr>
          <a:xfrm>
            <a:off x="628650" y="2657272"/>
            <a:ext cx="2454518" cy="410882"/>
          </a:xfrm>
          <a:prstGeom prst="rect">
            <a:avLst/>
          </a:prstGeom>
        </p:spPr>
        <p:txBody>
          <a:bodyPr wrap="none">
            <a:spAutoFit/>
          </a:bodyPr>
          <a:lstStyle/>
          <a:p>
            <a:pPr lvl="0">
              <a:lnSpc>
                <a:spcPct val="115000"/>
              </a:lnSpc>
              <a:spcBef>
                <a:spcPts val="1200"/>
              </a:spcBef>
              <a:spcAft>
                <a:spcPts val="600"/>
              </a:spcAft>
            </a:pPr>
            <a:r>
              <a:rPr lang="fr-FR" b="1" u="sng" dirty="0">
                <a:latin typeface="Arial" panose="020B0604020202020204" pitchFamily="34" charset="0"/>
                <a:ea typeface="Calibri" panose="020F0502020204030204" pitchFamily="34" charset="0"/>
                <a:cs typeface="Arial" panose="020B0604020202020204" pitchFamily="34" charset="0"/>
              </a:rPr>
              <a:t>2.   Logiciels Utilisés</a:t>
            </a:r>
          </a:p>
        </p:txBody>
      </p:sp>
      <p:sp>
        <p:nvSpPr>
          <p:cNvPr id="23" name="Rectangle 22">
            <a:extLst>
              <a:ext uri="{FF2B5EF4-FFF2-40B4-BE49-F238E27FC236}">
                <a16:creationId xmlns:a16="http://schemas.microsoft.com/office/drawing/2014/main" id="{104BF9D0-B7C4-4E32-B527-ADBB344A16A8}"/>
              </a:ext>
            </a:extLst>
          </p:cNvPr>
          <p:cNvSpPr/>
          <p:nvPr/>
        </p:nvSpPr>
        <p:spPr>
          <a:xfrm>
            <a:off x="681913" y="5467453"/>
            <a:ext cx="2685351" cy="369332"/>
          </a:xfrm>
          <a:prstGeom prst="rect">
            <a:avLst/>
          </a:prstGeom>
        </p:spPr>
        <p:txBody>
          <a:bodyPr wrap="none">
            <a:spAutoFit/>
          </a:bodyPr>
          <a:lstStyle/>
          <a:p>
            <a:pPr lvl="0"/>
            <a:r>
              <a:rPr lang="fr-FR" b="1" u="sng" dirty="0">
                <a:latin typeface="Arial" panose="020B0604020202020204" pitchFamily="34" charset="0"/>
                <a:cs typeface="Arial" panose="020B0604020202020204" pitchFamily="34" charset="0"/>
              </a:rPr>
              <a:t>4.   Règle de nommage</a:t>
            </a:r>
            <a:endParaRPr lang="fr-FR"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BA71017-61D8-46A8-AC7C-FA9D06119FD0}"/>
              </a:ext>
            </a:extLst>
          </p:cNvPr>
          <p:cNvSpPr/>
          <p:nvPr/>
        </p:nvSpPr>
        <p:spPr>
          <a:xfrm>
            <a:off x="800099" y="5988396"/>
            <a:ext cx="7715251" cy="584775"/>
          </a:xfrm>
          <a:prstGeom prst="rect">
            <a:avLst/>
          </a:prstGeom>
        </p:spPr>
        <p:txBody>
          <a:bodyPr wrap="square">
            <a:spAutoFit/>
          </a:bodyPr>
          <a:lstStyle/>
          <a:p>
            <a:pPr algn="just"/>
            <a:r>
              <a:rPr lang="fr-FR" sz="1600" dirty="0">
                <a:solidFill>
                  <a:srgbClr val="000000"/>
                </a:solidFill>
                <a:latin typeface="Arial" panose="020B0604020202020204" pitchFamily="34" charset="0"/>
              </a:rPr>
              <a:t>Règle concernant principalement le nom des fichiers utilisés, mais peut être étendue au contenu du projet (nom des pièces, des matériaux, …) </a:t>
            </a:r>
            <a:endParaRPr lang="fr-FR" sz="1600" dirty="0"/>
          </a:p>
        </p:txBody>
      </p:sp>
    </p:spTree>
    <p:extLst>
      <p:ext uri="{BB962C8B-B14F-4D97-AF65-F5344CB8AC3E}">
        <p14:creationId xmlns:p14="http://schemas.microsoft.com/office/powerpoint/2010/main" val="10928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lipse 46">
            <a:extLst>
              <a:ext uri="{FF2B5EF4-FFF2-40B4-BE49-F238E27FC236}">
                <a16:creationId xmlns:a16="http://schemas.microsoft.com/office/drawing/2014/main" id="{71D5C4C6-4D24-46F0-8685-BBB7E3EFD2F6}"/>
              </a:ext>
            </a:extLst>
          </p:cNvPr>
          <p:cNvSpPr/>
          <p:nvPr/>
        </p:nvSpPr>
        <p:spPr>
          <a:xfrm>
            <a:off x="4637195" y="2870426"/>
            <a:ext cx="4338869" cy="8007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Ellipse 19">
            <a:extLst>
              <a:ext uri="{FF2B5EF4-FFF2-40B4-BE49-F238E27FC236}">
                <a16:creationId xmlns:a16="http://schemas.microsoft.com/office/drawing/2014/main" id="{F6470CFF-35A2-4854-830F-93EA5F8F7A4F}"/>
              </a:ext>
            </a:extLst>
          </p:cNvPr>
          <p:cNvSpPr/>
          <p:nvPr/>
        </p:nvSpPr>
        <p:spPr>
          <a:xfrm>
            <a:off x="1487057" y="3870375"/>
            <a:ext cx="2612572" cy="10352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dirty="0"/>
          </a:p>
        </p:txBody>
      </p:sp>
      <p:sp>
        <p:nvSpPr>
          <p:cNvPr id="2" name="Pentagon 37">
            <a:extLst>
              <a:ext uri="{FF2B5EF4-FFF2-40B4-BE49-F238E27FC236}">
                <a16:creationId xmlns:a16="http://schemas.microsoft.com/office/drawing/2014/main" id="{09412D12-598E-4D4B-AF38-BCAAE4CB4B7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EA34085F-86B7-4204-83C4-F4B63E4818DC}"/>
              </a:ext>
            </a:extLst>
          </p:cNvPr>
          <p:cNvSpPr>
            <a:spLocks noGrp="1"/>
          </p:cNvSpPr>
          <p:nvPr>
            <p:ph type="sldNum" sz="quarter" idx="12"/>
          </p:nvPr>
        </p:nvSpPr>
        <p:spPr>
          <a:xfrm>
            <a:off x="8581355" y="6407479"/>
            <a:ext cx="562644" cy="365125"/>
          </a:xfrm>
        </p:spPr>
        <p:txBody>
          <a:bodyPr/>
          <a:lstStyle/>
          <a:p>
            <a:pPr algn="ctr"/>
            <a:fld id="{C15AD966-9810-4EB9-925F-2A35C0C6E188}" type="slidenum">
              <a:rPr lang="en-US" sz="1200" b="1" smtClean="0">
                <a:solidFill>
                  <a:schemeClr val="bg1"/>
                </a:solidFill>
              </a:rPr>
              <a:pPr algn="ctr"/>
              <a:t>19</a:t>
            </a:fld>
            <a:endParaRPr lang="en-US" sz="1200" b="1" dirty="0">
              <a:solidFill>
                <a:schemeClr val="bg1"/>
              </a:solidFill>
            </a:endParaRPr>
          </a:p>
        </p:txBody>
      </p:sp>
      <p:sp>
        <p:nvSpPr>
          <p:cNvPr id="4" name="ZoneTexte 3">
            <a:extLst>
              <a:ext uri="{FF2B5EF4-FFF2-40B4-BE49-F238E27FC236}">
                <a16:creationId xmlns:a16="http://schemas.microsoft.com/office/drawing/2014/main" id="{E03CC39D-286C-400F-9745-F9634396731D}"/>
              </a:ext>
            </a:extLst>
          </p:cNvPr>
          <p:cNvSpPr txBox="1"/>
          <p:nvPr/>
        </p:nvSpPr>
        <p:spPr>
          <a:xfrm>
            <a:off x="1540630" y="813678"/>
            <a:ext cx="2766950" cy="400110"/>
          </a:xfrm>
          <a:prstGeom prst="rect">
            <a:avLst/>
          </a:prstGeom>
          <a:noFill/>
        </p:spPr>
        <p:txBody>
          <a:bodyPr wrap="square" rtlCol="0">
            <a:spAutoFit/>
          </a:bodyPr>
          <a:lstStyle/>
          <a:p>
            <a:pPr marL="285750" indent="-285750">
              <a:buFont typeface="Wingdings" panose="05000000000000000000" pitchFamily="2" charset="2"/>
              <a:buChar char="Ø"/>
            </a:pPr>
            <a:r>
              <a:rPr lang="fr-FR" sz="2000" b="1" u="sng" dirty="0"/>
              <a:t>Noms des fichiers</a:t>
            </a:r>
          </a:p>
        </p:txBody>
      </p:sp>
      <p:sp>
        <p:nvSpPr>
          <p:cNvPr id="5" name="ZoneTexte 4">
            <a:extLst>
              <a:ext uri="{FF2B5EF4-FFF2-40B4-BE49-F238E27FC236}">
                <a16:creationId xmlns:a16="http://schemas.microsoft.com/office/drawing/2014/main" id="{0398CD40-E54C-44BA-8FBE-94B615C66B05}"/>
              </a:ext>
            </a:extLst>
          </p:cNvPr>
          <p:cNvSpPr txBox="1"/>
          <p:nvPr/>
        </p:nvSpPr>
        <p:spPr>
          <a:xfrm>
            <a:off x="993899" y="191435"/>
            <a:ext cx="2559134" cy="461665"/>
          </a:xfrm>
          <a:prstGeom prst="rect">
            <a:avLst/>
          </a:prstGeom>
          <a:solidFill>
            <a:schemeClr val="accent6">
              <a:lumMod val="60000"/>
              <a:lumOff val="40000"/>
            </a:schemeClr>
          </a:solidFill>
        </p:spPr>
        <p:txBody>
          <a:bodyPr wrap="square" rtlCol="0">
            <a:spAutoFit/>
          </a:bodyPr>
          <a:lstStyle/>
          <a:p>
            <a:pPr algn="ctr"/>
            <a:r>
              <a:rPr lang="fr-FR" sz="2400" b="1" dirty="0">
                <a:latin typeface="Arial Narrow" panose="020B0606020202030204" pitchFamily="34" charset="0"/>
              </a:rPr>
              <a:t>BIM Niveau 2</a:t>
            </a:r>
          </a:p>
        </p:txBody>
      </p:sp>
      <p:sp>
        <p:nvSpPr>
          <p:cNvPr id="7" name="ZoneTexte 6">
            <a:extLst>
              <a:ext uri="{FF2B5EF4-FFF2-40B4-BE49-F238E27FC236}">
                <a16:creationId xmlns:a16="http://schemas.microsoft.com/office/drawing/2014/main" id="{F8DBD1D1-755D-40B4-A6C4-28201849D0BE}"/>
              </a:ext>
            </a:extLst>
          </p:cNvPr>
          <p:cNvSpPr txBox="1"/>
          <p:nvPr/>
        </p:nvSpPr>
        <p:spPr>
          <a:xfrm>
            <a:off x="507473" y="1913820"/>
            <a:ext cx="3876220" cy="646331"/>
          </a:xfrm>
          <a:prstGeom prst="rect">
            <a:avLst/>
          </a:prstGeom>
          <a:noFill/>
        </p:spPr>
        <p:txBody>
          <a:bodyPr wrap="square" rtlCol="0">
            <a:spAutoFit/>
          </a:bodyPr>
          <a:lstStyle/>
          <a:p>
            <a:pPr algn="ctr"/>
            <a:r>
              <a:rPr lang="fr-FR" dirty="0"/>
              <a:t>Travail collaboratif à partir d’un fichier Natif « </a:t>
            </a:r>
            <a:r>
              <a:rPr lang="fr-FR" b="1" dirty="0"/>
              <a:t>__.</a:t>
            </a:r>
            <a:r>
              <a:rPr lang="fr-FR" b="1" dirty="0" err="1"/>
              <a:t>rvt</a:t>
            </a:r>
            <a:r>
              <a:rPr lang="fr-FR" dirty="0"/>
              <a:t> » ou « </a:t>
            </a:r>
            <a:r>
              <a:rPr lang="fr-FR" b="1" dirty="0"/>
              <a:t>__.</a:t>
            </a:r>
            <a:r>
              <a:rPr lang="fr-FR" b="1" dirty="0" err="1"/>
              <a:t>ifc</a:t>
            </a:r>
            <a:r>
              <a:rPr lang="fr-FR" b="1" dirty="0"/>
              <a:t> </a:t>
            </a:r>
            <a:r>
              <a:rPr lang="fr-FR" dirty="0"/>
              <a:t>»</a:t>
            </a:r>
          </a:p>
        </p:txBody>
      </p:sp>
      <p:sp>
        <p:nvSpPr>
          <p:cNvPr id="8" name="ZoneTexte 7">
            <a:extLst>
              <a:ext uri="{FF2B5EF4-FFF2-40B4-BE49-F238E27FC236}">
                <a16:creationId xmlns:a16="http://schemas.microsoft.com/office/drawing/2014/main" id="{700CFEB7-8A2D-4AB8-B9A1-7EB55838ABAC}"/>
              </a:ext>
            </a:extLst>
          </p:cNvPr>
          <p:cNvSpPr txBox="1"/>
          <p:nvPr/>
        </p:nvSpPr>
        <p:spPr>
          <a:xfrm>
            <a:off x="4884879" y="1975238"/>
            <a:ext cx="4223318" cy="646331"/>
          </a:xfrm>
          <a:prstGeom prst="rect">
            <a:avLst/>
          </a:prstGeom>
          <a:noFill/>
        </p:spPr>
        <p:txBody>
          <a:bodyPr wrap="square" rtlCol="0">
            <a:spAutoFit/>
          </a:bodyPr>
          <a:lstStyle/>
          <a:p>
            <a:pPr algn="ctr"/>
            <a:r>
              <a:rPr lang="fr-FR" b="1" dirty="0"/>
              <a:t>Nom</a:t>
            </a:r>
            <a:r>
              <a:rPr lang="fr-FR" dirty="0"/>
              <a:t> défini par le Contributeur (Architecte ou collègue par ex )</a:t>
            </a:r>
          </a:p>
        </p:txBody>
      </p:sp>
      <p:sp>
        <p:nvSpPr>
          <p:cNvPr id="9" name="Rectangle 8">
            <a:extLst>
              <a:ext uri="{FF2B5EF4-FFF2-40B4-BE49-F238E27FC236}">
                <a16:creationId xmlns:a16="http://schemas.microsoft.com/office/drawing/2014/main" id="{42327F89-A586-4EE7-8EA8-7DC5C9153D1A}"/>
              </a:ext>
            </a:extLst>
          </p:cNvPr>
          <p:cNvSpPr/>
          <p:nvPr/>
        </p:nvSpPr>
        <p:spPr>
          <a:xfrm>
            <a:off x="4741295" y="3065409"/>
            <a:ext cx="4953172" cy="400110"/>
          </a:xfrm>
          <a:prstGeom prst="rect">
            <a:avLst/>
          </a:prstGeom>
        </p:spPr>
        <p:txBody>
          <a:bodyPr wrap="square">
            <a:spAutoFit/>
          </a:bodyPr>
          <a:lstStyle/>
          <a:p>
            <a:r>
              <a:rPr lang="fr-FR" sz="2000" i="1" dirty="0" err="1">
                <a:latin typeface="Arial Narrow" panose="020B0606020202030204" pitchFamily="34" charset="0"/>
              </a:rPr>
              <a:t>Nomduprojet_Phase</a:t>
            </a:r>
            <a:r>
              <a:rPr lang="fr-FR" sz="2000" i="1" dirty="0">
                <a:latin typeface="Arial Narrow" panose="020B0606020202030204" pitchFamily="34" charset="0"/>
              </a:rPr>
              <a:t> _Discipline_v000.ext</a:t>
            </a:r>
          </a:p>
        </p:txBody>
      </p:sp>
      <p:sp>
        <p:nvSpPr>
          <p:cNvPr id="15" name="ZoneTexte 14">
            <a:extLst>
              <a:ext uri="{FF2B5EF4-FFF2-40B4-BE49-F238E27FC236}">
                <a16:creationId xmlns:a16="http://schemas.microsoft.com/office/drawing/2014/main" id="{711BD213-9143-4E59-BA8A-D719BE9DF604}"/>
              </a:ext>
            </a:extLst>
          </p:cNvPr>
          <p:cNvSpPr txBox="1"/>
          <p:nvPr/>
        </p:nvSpPr>
        <p:spPr>
          <a:xfrm>
            <a:off x="1920376" y="3991284"/>
            <a:ext cx="1745934" cy="923330"/>
          </a:xfrm>
          <a:prstGeom prst="rect">
            <a:avLst/>
          </a:prstGeom>
          <a:noFill/>
        </p:spPr>
        <p:txBody>
          <a:bodyPr wrap="square" rtlCol="0">
            <a:spAutoFit/>
          </a:bodyPr>
          <a:lstStyle/>
          <a:p>
            <a:pPr algn="ctr"/>
            <a:r>
              <a:rPr lang="fr-FR" b="1" dirty="0"/>
              <a:t>Déploiement de la MN sur A360</a:t>
            </a:r>
          </a:p>
        </p:txBody>
      </p:sp>
      <p:sp>
        <p:nvSpPr>
          <p:cNvPr id="26" name="ZoneTexte 25">
            <a:extLst>
              <a:ext uri="{FF2B5EF4-FFF2-40B4-BE49-F238E27FC236}">
                <a16:creationId xmlns:a16="http://schemas.microsoft.com/office/drawing/2014/main" id="{63483633-4577-4E73-B843-961582FE1924}"/>
              </a:ext>
            </a:extLst>
          </p:cNvPr>
          <p:cNvSpPr txBox="1"/>
          <p:nvPr/>
        </p:nvSpPr>
        <p:spPr>
          <a:xfrm>
            <a:off x="4982175" y="3989242"/>
            <a:ext cx="4028725" cy="646331"/>
          </a:xfrm>
          <a:prstGeom prst="rect">
            <a:avLst/>
          </a:prstGeom>
          <a:noFill/>
        </p:spPr>
        <p:txBody>
          <a:bodyPr wrap="square" rtlCol="0">
            <a:spAutoFit/>
          </a:bodyPr>
          <a:lstStyle/>
          <a:p>
            <a:r>
              <a:rPr lang="fr-FR" dirty="0"/>
              <a:t>Chaque collègue </a:t>
            </a:r>
            <a:r>
              <a:rPr lang="fr-FR" b="1" dirty="0"/>
              <a:t>LIE </a:t>
            </a:r>
            <a:r>
              <a:rPr lang="fr-FR" dirty="0"/>
              <a:t>sa maquette dans son logiciel (REVIT, TEKLA, …)</a:t>
            </a:r>
          </a:p>
        </p:txBody>
      </p:sp>
      <p:sp>
        <p:nvSpPr>
          <p:cNvPr id="30" name="ZoneTexte 29">
            <a:extLst>
              <a:ext uri="{FF2B5EF4-FFF2-40B4-BE49-F238E27FC236}">
                <a16:creationId xmlns:a16="http://schemas.microsoft.com/office/drawing/2014/main" id="{60D6158D-B5A1-44BA-B41D-ECF8457AA044}"/>
              </a:ext>
            </a:extLst>
          </p:cNvPr>
          <p:cNvSpPr txBox="1"/>
          <p:nvPr/>
        </p:nvSpPr>
        <p:spPr>
          <a:xfrm>
            <a:off x="5423488" y="5209857"/>
            <a:ext cx="3308984" cy="369332"/>
          </a:xfrm>
          <a:prstGeom prst="rect">
            <a:avLst/>
          </a:prstGeom>
          <a:noFill/>
        </p:spPr>
        <p:txBody>
          <a:bodyPr wrap="square" rtlCol="0">
            <a:spAutoFit/>
          </a:bodyPr>
          <a:lstStyle/>
          <a:p>
            <a:r>
              <a:rPr lang="fr-FR" dirty="0"/>
              <a:t>Attribue un Nom à sa Maquette</a:t>
            </a:r>
          </a:p>
        </p:txBody>
      </p:sp>
      <p:sp>
        <p:nvSpPr>
          <p:cNvPr id="33" name="ZoneTexte 32">
            <a:extLst>
              <a:ext uri="{FF2B5EF4-FFF2-40B4-BE49-F238E27FC236}">
                <a16:creationId xmlns:a16="http://schemas.microsoft.com/office/drawing/2014/main" id="{6AF1AD8E-BF6B-4258-8DE1-2010A243EAA8}"/>
              </a:ext>
            </a:extLst>
          </p:cNvPr>
          <p:cNvSpPr txBox="1"/>
          <p:nvPr/>
        </p:nvSpPr>
        <p:spPr>
          <a:xfrm>
            <a:off x="6149276" y="6129220"/>
            <a:ext cx="1990613" cy="369332"/>
          </a:xfrm>
          <a:prstGeom prst="rect">
            <a:avLst/>
          </a:prstGeom>
          <a:noFill/>
        </p:spPr>
        <p:txBody>
          <a:bodyPr wrap="square" rtlCol="0">
            <a:spAutoFit/>
          </a:bodyPr>
          <a:lstStyle/>
          <a:p>
            <a:r>
              <a:rPr lang="fr-FR" dirty="0"/>
              <a:t>Dépôt sur A360</a:t>
            </a:r>
          </a:p>
        </p:txBody>
      </p:sp>
      <p:cxnSp>
        <p:nvCxnSpPr>
          <p:cNvPr id="35" name="Connecteur : en angle 34">
            <a:extLst>
              <a:ext uri="{FF2B5EF4-FFF2-40B4-BE49-F238E27FC236}">
                <a16:creationId xmlns:a16="http://schemas.microsoft.com/office/drawing/2014/main" id="{A4750BE5-AC51-40DC-801D-1E7D5CC51E1F}"/>
              </a:ext>
            </a:extLst>
          </p:cNvPr>
          <p:cNvCxnSpPr>
            <a:cxnSpLocks/>
            <a:stCxn id="47" idx="2"/>
          </p:cNvCxnSpPr>
          <p:nvPr/>
        </p:nvCxnSpPr>
        <p:spPr>
          <a:xfrm rot="10800000" flipV="1">
            <a:off x="1350043" y="3270797"/>
            <a:ext cx="3287153" cy="1024214"/>
          </a:xfrm>
          <a:prstGeom prst="bentConnector3">
            <a:avLst>
              <a:gd name="adj1" fmla="val 113054"/>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CF31EF1-1423-486F-B74E-641233B8831D}"/>
              </a:ext>
            </a:extLst>
          </p:cNvPr>
          <p:cNvSpPr/>
          <p:nvPr/>
        </p:nvSpPr>
        <p:spPr>
          <a:xfrm>
            <a:off x="1204991" y="5529056"/>
            <a:ext cx="1375698" cy="1200329"/>
          </a:xfrm>
          <a:prstGeom prst="rect">
            <a:avLst/>
          </a:prstGeom>
        </p:spPr>
        <p:txBody>
          <a:bodyPr wrap="none">
            <a:spAutoFit/>
          </a:bodyPr>
          <a:lstStyle/>
          <a:p>
            <a:r>
              <a:rPr lang="fr-FR" i="1" dirty="0" err="1">
                <a:latin typeface="Arial Narrow" panose="020B0606020202030204" pitchFamily="34" charset="0"/>
              </a:rPr>
              <a:t>Nomduprojet</a:t>
            </a:r>
            <a:r>
              <a:rPr lang="fr-FR" i="1" dirty="0">
                <a:latin typeface="Arial Narrow" panose="020B0606020202030204" pitchFamily="34" charset="0"/>
              </a:rPr>
              <a:t> :</a:t>
            </a:r>
          </a:p>
          <a:p>
            <a:r>
              <a:rPr lang="fr-FR" i="1" dirty="0">
                <a:latin typeface="Arial Narrow" panose="020B0606020202030204" pitchFamily="34" charset="0"/>
              </a:rPr>
              <a:t>Phase :</a:t>
            </a:r>
          </a:p>
          <a:p>
            <a:r>
              <a:rPr lang="fr-FR" i="1" dirty="0">
                <a:latin typeface="Arial Narrow" panose="020B0606020202030204" pitchFamily="34" charset="0"/>
              </a:rPr>
              <a:t>Discipline :</a:t>
            </a:r>
          </a:p>
          <a:p>
            <a:r>
              <a:rPr lang="fr-FR" i="1" dirty="0">
                <a:latin typeface="Arial Narrow" panose="020B0606020202030204" pitchFamily="34" charset="0"/>
              </a:rPr>
              <a:t>V___ :</a:t>
            </a:r>
            <a:endParaRPr lang="fr-FR" dirty="0"/>
          </a:p>
        </p:txBody>
      </p:sp>
      <p:sp>
        <p:nvSpPr>
          <p:cNvPr id="22" name="Rectangle 21">
            <a:extLst>
              <a:ext uri="{FF2B5EF4-FFF2-40B4-BE49-F238E27FC236}">
                <a16:creationId xmlns:a16="http://schemas.microsoft.com/office/drawing/2014/main" id="{6CFAE30D-C1C2-4C64-889F-6CFF004E6FC0}"/>
              </a:ext>
            </a:extLst>
          </p:cNvPr>
          <p:cNvSpPr/>
          <p:nvPr/>
        </p:nvSpPr>
        <p:spPr>
          <a:xfrm>
            <a:off x="2674060" y="5529056"/>
            <a:ext cx="3308983" cy="1200329"/>
          </a:xfrm>
          <a:prstGeom prst="rect">
            <a:avLst/>
          </a:prstGeom>
        </p:spPr>
        <p:txBody>
          <a:bodyPr wrap="none">
            <a:spAutoFit/>
          </a:bodyPr>
          <a:lstStyle/>
          <a:p>
            <a:r>
              <a:rPr lang="fr-FR" i="1" dirty="0" err="1">
                <a:latin typeface="Arial Narrow" panose="020B0606020202030204" pitchFamily="34" charset="0"/>
              </a:rPr>
              <a:t>Nomduprojet</a:t>
            </a:r>
            <a:endParaRPr lang="fr-FR" i="1" dirty="0">
              <a:latin typeface="Arial Narrow" panose="020B0606020202030204" pitchFamily="34" charset="0"/>
            </a:endParaRPr>
          </a:p>
          <a:p>
            <a:r>
              <a:rPr lang="fr-FR" i="1" dirty="0">
                <a:latin typeface="Arial Narrow" panose="020B0606020202030204" pitchFamily="34" charset="0"/>
              </a:rPr>
              <a:t>APS, APD, DCE, …</a:t>
            </a:r>
          </a:p>
          <a:p>
            <a:r>
              <a:rPr lang="fr-FR" i="1" dirty="0">
                <a:latin typeface="Arial Narrow" panose="020B0606020202030204" pitchFamily="34" charset="0"/>
              </a:rPr>
              <a:t>ARC, STR, CVC, PLB, CFO, CFA, …</a:t>
            </a:r>
          </a:p>
          <a:p>
            <a:r>
              <a:rPr lang="fr-FR" i="1" dirty="0">
                <a:latin typeface="Arial Narrow" panose="020B0606020202030204" pitchFamily="34" charset="0"/>
              </a:rPr>
              <a:t>Indice de version V000</a:t>
            </a:r>
            <a:endParaRPr lang="fr-FR" dirty="0"/>
          </a:p>
        </p:txBody>
      </p:sp>
      <p:sp>
        <p:nvSpPr>
          <p:cNvPr id="23" name="Rectangle 22">
            <a:extLst>
              <a:ext uri="{FF2B5EF4-FFF2-40B4-BE49-F238E27FC236}">
                <a16:creationId xmlns:a16="http://schemas.microsoft.com/office/drawing/2014/main" id="{9EB18A70-4C72-4326-BFD4-B8B614BBF97A}"/>
              </a:ext>
            </a:extLst>
          </p:cNvPr>
          <p:cNvSpPr/>
          <p:nvPr/>
        </p:nvSpPr>
        <p:spPr>
          <a:xfrm>
            <a:off x="800099" y="1183346"/>
            <a:ext cx="7715251" cy="584775"/>
          </a:xfrm>
          <a:prstGeom prst="rect">
            <a:avLst/>
          </a:prstGeom>
        </p:spPr>
        <p:txBody>
          <a:bodyPr wrap="square">
            <a:spAutoFit/>
          </a:bodyPr>
          <a:lstStyle/>
          <a:p>
            <a:pPr algn="just"/>
            <a:r>
              <a:rPr lang="fr-FR" sz="1600" b="1" dirty="0">
                <a:solidFill>
                  <a:srgbClr val="000000"/>
                </a:solidFill>
                <a:latin typeface="Arial" panose="020B0604020202020204" pitchFamily="34" charset="0"/>
              </a:rPr>
              <a:t>Il s’agit ici de nommer le ou les fichiers de travail, de manière codifiée et immédiatement reconnaissable(s)</a:t>
            </a:r>
            <a:endParaRPr lang="fr-FR" sz="1600" b="1" dirty="0"/>
          </a:p>
        </p:txBody>
      </p:sp>
      <p:sp>
        <p:nvSpPr>
          <p:cNvPr id="13" name="Flèche : droite 12">
            <a:extLst>
              <a:ext uri="{FF2B5EF4-FFF2-40B4-BE49-F238E27FC236}">
                <a16:creationId xmlns:a16="http://schemas.microsoft.com/office/drawing/2014/main" id="{9CA77A93-433E-4F1A-A51D-BD68BE07A1E7}"/>
              </a:ext>
            </a:extLst>
          </p:cNvPr>
          <p:cNvSpPr/>
          <p:nvPr/>
        </p:nvSpPr>
        <p:spPr>
          <a:xfrm>
            <a:off x="4463096" y="2096777"/>
            <a:ext cx="395657" cy="29960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a16="http://schemas.microsoft.com/office/drawing/2014/main" id="{491AC877-A3FA-454D-B986-1F591C4992D9}"/>
              </a:ext>
            </a:extLst>
          </p:cNvPr>
          <p:cNvSpPr/>
          <p:nvPr/>
        </p:nvSpPr>
        <p:spPr>
          <a:xfrm rot="5400000">
            <a:off x="6721027" y="2587286"/>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569F64DB-A987-4E0D-B12D-29BD412FB049}"/>
              </a:ext>
            </a:extLst>
          </p:cNvPr>
          <p:cNvSpPr/>
          <p:nvPr/>
        </p:nvSpPr>
        <p:spPr>
          <a:xfrm rot="5400000">
            <a:off x="6721027" y="4890515"/>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roite 28">
            <a:extLst>
              <a:ext uri="{FF2B5EF4-FFF2-40B4-BE49-F238E27FC236}">
                <a16:creationId xmlns:a16="http://schemas.microsoft.com/office/drawing/2014/main" id="{5966E750-F591-423F-8CFE-417E4EFA3A75}"/>
              </a:ext>
            </a:extLst>
          </p:cNvPr>
          <p:cNvSpPr/>
          <p:nvPr/>
        </p:nvSpPr>
        <p:spPr>
          <a:xfrm rot="5400000">
            <a:off x="6715873" y="5786778"/>
            <a:ext cx="227662" cy="27586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 droite 33">
            <a:extLst>
              <a:ext uri="{FF2B5EF4-FFF2-40B4-BE49-F238E27FC236}">
                <a16:creationId xmlns:a16="http://schemas.microsoft.com/office/drawing/2014/main" id="{9ECE6A3D-D6CB-45AA-BCDD-B1E95A23C4B2}"/>
              </a:ext>
            </a:extLst>
          </p:cNvPr>
          <p:cNvSpPr/>
          <p:nvPr/>
        </p:nvSpPr>
        <p:spPr>
          <a:xfrm>
            <a:off x="4307580" y="4254275"/>
            <a:ext cx="648432" cy="255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628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83487-A7D9-423A-920E-166375BD1EAA}"/>
              </a:ext>
            </a:extLst>
          </p:cNvPr>
          <p:cNvSpPr/>
          <p:nvPr/>
        </p:nvSpPr>
        <p:spPr>
          <a:xfrm>
            <a:off x="961424" y="1370450"/>
            <a:ext cx="4133090" cy="923330"/>
          </a:xfrm>
          <a:prstGeom prst="rect">
            <a:avLst/>
          </a:prstGeom>
        </p:spPr>
        <p:txBody>
          <a:bodyPr wrap="square">
            <a:spAutoFit/>
          </a:bodyPr>
          <a:lstStyle/>
          <a:p>
            <a:pPr algn="ctr"/>
            <a:r>
              <a:rPr lang="fr-FR" dirty="0">
                <a:latin typeface="Arial" panose="020B0604020202020204" pitchFamily="34" charset="0"/>
              </a:rPr>
              <a:t>Méthode de travail </a:t>
            </a:r>
            <a:r>
              <a:rPr lang="fr-FR" b="1" dirty="0">
                <a:latin typeface="Arial" panose="020B0604020202020204" pitchFamily="34" charset="0"/>
              </a:rPr>
              <a:t>informatisée</a:t>
            </a:r>
            <a:r>
              <a:rPr lang="fr-FR" dirty="0">
                <a:latin typeface="Arial" panose="020B0604020202020204" pitchFamily="34" charset="0"/>
              </a:rPr>
              <a:t> basée sur la collaboration autour d’une maquette numérique</a:t>
            </a:r>
          </a:p>
        </p:txBody>
      </p:sp>
      <p:sp>
        <p:nvSpPr>
          <p:cNvPr id="4" name="Rectangle 3">
            <a:extLst>
              <a:ext uri="{FF2B5EF4-FFF2-40B4-BE49-F238E27FC236}">
                <a16:creationId xmlns:a16="http://schemas.microsoft.com/office/drawing/2014/main" id="{B3536AB6-D692-4381-9C45-F5B6B2D85E88}"/>
              </a:ext>
            </a:extLst>
          </p:cNvPr>
          <p:cNvSpPr/>
          <p:nvPr/>
        </p:nvSpPr>
        <p:spPr>
          <a:xfrm>
            <a:off x="961424" y="3359964"/>
            <a:ext cx="3927633" cy="1200329"/>
          </a:xfrm>
          <a:prstGeom prst="rect">
            <a:avLst/>
          </a:prstGeom>
        </p:spPr>
        <p:txBody>
          <a:bodyPr wrap="square">
            <a:spAutoFit/>
          </a:bodyPr>
          <a:lstStyle/>
          <a:p>
            <a:pPr algn="ctr"/>
            <a:r>
              <a:rPr lang="fr-FR" b="1" dirty="0">
                <a:latin typeface="Arial" panose="020B0604020202020204" pitchFamily="34" charset="0"/>
              </a:rPr>
              <a:t>Chaque acteur </a:t>
            </a:r>
            <a:r>
              <a:rPr lang="fr-FR" dirty="0">
                <a:latin typeface="Arial" panose="020B0604020202020204" pitchFamily="34" charset="0"/>
              </a:rPr>
              <a:t>de la construction crée, renseigne et utilise cette maquette, et en tire les informations dont il a besoin pour son métier. </a:t>
            </a:r>
            <a:endParaRPr lang="fr-FR" dirty="0"/>
          </a:p>
        </p:txBody>
      </p:sp>
      <p:sp>
        <p:nvSpPr>
          <p:cNvPr id="5" name="Rectangle 4">
            <a:extLst>
              <a:ext uri="{FF2B5EF4-FFF2-40B4-BE49-F238E27FC236}">
                <a16:creationId xmlns:a16="http://schemas.microsoft.com/office/drawing/2014/main" id="{3D88F25D-A2C0-4C15-BE13-CB32F0BD771E}"/>
              </a:ext>
            </a:extLst>
          </p:cNvPr>
          <p:cNvSpPr/>
          <p:nvPr/>
        </p:nvSpPr>
        <p:spPr>
          <a:xfrm>
            <a:off x="872565" y="5484149"/>
            <a:ext cx="4133090" cy="923330"/>
          </a:xfrm>
          <a:prstGeom prst="rect">
            <a:avLst/>
          </a:prstGeom>
        </p:spPr>
        <p:txBody>
          <a:bodyPr wrap="square">
            <a:spAutoFit/>
          </a:bodyPr>
          <a:lstStyle/>
          <a:p>
            <a:pPr algn="ctr"/>
            <a:r>
              <a:rPr lang="fr-FR" dirty="0">
                <a:latin typeface="Arial" panose="020B0604020202020204" pitchFamily="34" charset="0"/>
              </a:rPr>
              <a:t>En retour, il alimente la maquette de nouvelles informations </a:t>
            </a:r>
            <a:r>
              <a:rPr lang="fr-FR" dirty="0" smtClean="0">
                <a:latin typeface="Arial" panose="020B0604020202020204" pitchFamily="34" charset="0"/>
              </a:rPr>
              <a:t>représentatives </a:t>
            </a:r>
            <a:r>
              <a:rPr lang="fr-FR" dirty="0">
                <a:latin typeface="Arial" panose="020B0604020202020204" pitchFamily="34" charset="0"/>
              </a:rPr>
              <a:t>de la construction</a:t>
            </a:r>
            <a:endParaRPr lang="fr-FR" dirty="0"/>
          </a:p>
        </p:txBody>
      </p:sp>
      <p:sp>
        <p:nvSpPr>
          <p:cNvPr id="6" name="Flèche : droite 5">
            <a:extLst>
              <a:ext uri="{FF2B5EF4-FFF2-40B4-BE49-F238E27FC236}">
                <a16:creationId xmlns:a16="http://schemas.microsoft.com/office/drawing/2014/main" id="{0784E806-A4B0-43D5-89DF-4A37FB9BA3A9}"/>
              </a:ext>
            </a:extLst>
          </p:cNvPr>
          <p:cNvSpPr/>
          <p:nvPr/>
        </p:nvSpPr>
        <p:spPr>
          <a:xfrm rot="5400000">
            <a:off x="2690635" y="2695430"/>
            <a:ext cx="496950" cy="489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3DD6FDF-EB64-4540-9841-0F6693C7ECC6}"/>
              </a:ext>
            </a:extLst>
          </p:cNvPr>
          <p:cNvSpPr/>
          <p:nvPr/>
        </p:nvSpPr>
        <p:spPr>
          <a:xfrm rot="5400000">
            <a:off x="2690635" y="4819615"/>
            <a:ext cx="496950" cy="489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entagon 37">
            <a:extLst>
              <a:ext uri="{FF2B5EF4-FFF2-40B4-BE49-F238E27FC236}">
                <a16:creationId xmlns:a16="http://schemas.microsoft.com/office/drawing/2014/main" id="{524ED9B8-8E4A-4645-8E7D-7600B7CEA7A8}"/>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964261-BBA3-4A71-AD2B-4A60559B1709}"/>
              </a:ext>
            </a:extLst>
          </p:cNvPr>
          <p:cNvSpPr>
            <a:spLocks noGrp="1"/>
          </p:cNvSpPr>
          <p:nvPr>
            <p:ph type="title"/>
          </p:nvPr>
        </p:nvSpPr>
        <p:spPr>
          <a:xfrm>
            <a:off x="694655" y="532507"/>
            <a:ext cx="7886700" cy="439948"/>
          </a:xfrm>
        </p:spPr>
        <p:txBody>
          <a:bodyPr/>
          <a:lstStyle/>
          <a:p>
            <a:r>
              <a:rPr lang="fr-FR" sz="2400" b="1" dirty="0">
                <a:solidFill>
                  <a:schemeClr val="tx1"/>
                </a:solidFill>
              </a:rPr>
              <a:t>Les grands principes du BIM</a:t>
            </a:r>
          </a:p>
        </p:txBody>
      </p:sp>
      <p:sp>
        <p:nvSpPr>
          <p:cNvPr id="13" name="Pentagon 37">
            <a:extLst>
              <a:ext uri="{FF2B5EF4-FFF2-40B4-BE49-F238E27FC236}">
                <a16:creationId xmlns:a16="http://schemas.microsoft.com/office/drawing/2014/main" id="{9885BD04-93F1-4858-B5B9-75B55A93E926}"/>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6">
            <a:extLst>
              <a:ext uri="{FF2B5EF4-FFF2-40B4-BE49-F238E27FC236}">
                <a16:creationId xmlns:a16="http://schemas.microsoft.com/office/drawing/2014/main" id="{A14C444A-296A-4BDC-ACEE-D489D41724E3}"/>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2</a:t>
            </a:fld>
            <a:endParaRPr lang="en-US" b="1" dirty="0">
              <a:solidFill>
                <a:schemeClr val="bg1"/>
              </a:solidFill>
            </a:endParaRPr>
          </a:p>
        </p:txBody>
      </p:sp>
      <p:pic>
        <p:nvPicPr>
          <p:cNvPr id="12" name="Picture 1917">
            <a:extLst>
              <a:ext uri="{FF2B5EF4-FFF2-40B4-BE49-F238E27FC236}">
                <a16:creationId xmlns:a16="http://schemas.microsoft.com/office/drawing/2014/main" id="{5E58F489-A4A9-4ADE-BF05-3A80ABADF126}"/>
              </a:ext>
            </a:extLst>
          </p:cNvPr>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665022" y="2014870"/>
            <a:ext cx="3004455" cy="3471437"/>
          </a:xfrm>
          <a:prstGeom prst="rect">
            <a:avLst/>
          </a:prstGeom>
        </p:spPr>
      </p:pic>
    </p:spTree>
    <p:extLst>
      <p:ext uri="{BB962C8B-B14F-4D97-AF65-F5344CB8AC3E}">
        <p14:creationId xmlns:p14="http://schemas.microsoft.com/office/powerpoint/2010/main" val="145419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B4A62F-3C35-4C57-8EF8-17BF33DEBBF9}"/>
              </a:ext>
            </a:extLst>
          </p:cNvPr>
          <p:cNvSpPr txBox="1"/>
          <p:nvPr/>
        </p:nvSpPr>
        <p:spPr>
          <a:xfrm>
            <a:off x="1353788" y="948620"/>
            <a:ext cx="3230626" cy="400110"/>
          </a:xfrm>
          <a:prstGeom prst="rect">
            <a:avLst/>
          </a:prstGeom>
          <a:noFill/>
        </p:spPr>
        <p:txBody>
          <a:bodyPr wrap="square" rtlCol="0">
            <a:spAutoFit/>
          </a:bodyPr>
          <a:lstStyle/>
          <a:p>
            <a:pPr marL="285750" indent="-285750">
              <a:buFont typeface="Wingdings" panose="05000000000000000000" pitchFamily="2" charset="2"/>
              <a:buChar char="Ø"/>
            </a:pPr>
            <a:r>
              <a:rPr lang="fr-FR" sz="2000" b="1" u="sng" dirty="0"/>
              <a:t>Les phases du projet</a:t>
            </a:r>
          </a:p>
        </p:txBody>
      </p:sp>
      <p:graphicFrame>
        <p:nvGraphicFramePr>
          <p:cNvPr id="4" name="Tableau 3">
            <a:extLst>
              <a:ext uri="{FF2B5EF4-FFF2-40B4-BE49-F238E27FC236}">
                <a16:creationId xmlns:a16="http://schemas.microsoft.com/office/drawing/2014/main" id="{2EF4D732-7B58-4C51-ABF9-15454ADF1798}"/>
              </a:ext>
            </a:extLst>
          </p:cNvPr>
          <p:cNvGraphicFramePr>
            <a:graphicFrameLocks noGrp="1"/>
          </p:cNvGraphicFramePr>
          <p:nvPr>
            <p:extLst>
              <p:ext uri="{D42A27DB-BD31-4B8C-83A1-F6EECF244321}">
                <p14:modId xmlns:p14="http://schemas.microsoft.com/office/powerpoint/2010/main" val="265810149"/>
              </p:ext>
            </p:extLst>
          </p:nvPr>
        </p:nvGraphicFramePr>
        <p:xfrm>
          <a:off x="708561" y="2427225"/>
          <a:ext cx="7481454" cy="3980254"/>
        </p:xfrm>
        <a:graphic>
          <a:graphicData uri="http://schemas.openxmlformats.org/drawingml/2006/table">
            <a:tbl>
              <a:tblPr firstRow="1" bandRow="1">
                <a:tableStyleId>{9D7B26C5-4107-4FEC-AEDC-1716B250A1EF}</a:tableStyleId>
              </a:tblPr>
              <a:tblGrid>
                <a:gridCol w="5153890">
                  <a:extLst>
                    <a:ext uri="{9D8B030D-6E8A-4147-A177-3AD203B41FA5}">
                      <a16:colId xmlns:a16="http://schemas.microsoft.com/office/drawing/2014/main" val="2739444236"/>
                    </a:ext>
                  </a:extLst>
                </a:gridCol>
                <a:gridCol w="2327564">
                  <a:extLst>
                    <a:ext uri="{9D8B030D-6E8A-4147-A177-3AD203B41FA5}">
                      <a16:colId xmlns:a16="http://schemas.microsoft.com/office/drawing/2014/main" val="3273171147"/>
                    </a:ext>
                  </a:extLst>
                </a:gridCol>
              </a:tblGrid>
              <a:tr h="322654">
                <a:tc>
                  <a:txBody>
                    <a:bodyPr/>
                    <a:lstStyle/>
                    <a:p>
                      <a:r>
                        <a:rPr lang="fr-FR" sz="1400" dirty="0"/>
                        <a:t>Phase en cours</a:t>
                      </a:r>
                    </a:p>
                  </a:txBody>
                  <a:tcPr/>
                </a:tc>
                <a:tc>
                  <a:txBody>
                    <a:bodyPr/>
                    <a:lstStyle/>
                    <a:p>
                      <a:r>
                        <a:rPr lang="fr-FR" sz="1400" dirty="0"/>
                        <a:t>Code ou préfixe</a:t>
                      </a:r>
                    </a:p>
                  </a:txBody>
                  <a:tcPr/>
                </a:tc>
                <a:extLst>
                  <a:ext uri="{0D108BD9-81ED-4DB2-BD59-A6C34878D82A}">
                    <a16:rowId xmlns:a16="http://schemas.microsoft.com/office/drawing/2014/main" val="4100214429"/>
                  </a:ext>
                </a:extLst>
              </a:tr>
              <a:tr h="322654">
                <a:tc>
                  <a:txBody>
                    <a:bodyPr/>
                    <a:lstStyle/>
                    <a:p>
                      <a:r>
                        <a:rPr lang="fr-FR" sz="1800" kern="1000" baseline="0" dirty="0">
                          <a:latin typeface="Arial Narrow" panose="020B0606020202030204" pitchFamily="34" charset="0"/>
                        </a:rPr>
                        <a:t>Relevé</a:t>
                      </a:r>
                    </a:p>
                  </a:txBody>
                  <a:tcPr anchor="ctr"/>
                </a:tc>
                <a:tc>
                  <a:txBody>
                    <a:bodyPr/>
                    <a:lstStyle/>
                    <a:p>
                      <a:pPr algn="ctr"/>
                      <a:r>
                        <a:rPr lang="fr-FR" sz="1800" b="1" kern="1000" baseline="0" dirty="0">
                          <a:latin typeface="Arial Narrow" panose="020B0606020202030204" pitchFamily="34" charset="0"/>
                        </a:rPr>
                        <a:t>REL</a:t>
                      </a:r>
                    </a:p>
                  </a:txBody>
                  <a:tcPr anchor="ctr"/>
                </a:tc>
                <a:extLst>
                  <a:ext uri="{0D108BD9-81ED-4DB2-BD59-A6C34878D82A}">
                    <a16:rowId xmlns:a16="http://schemas.microsoft.com/office/drawing/2014/main" val="1492989539"/>
                  </a:ext>
                </a:extLst>
              </a:tr>
              <a:tr h="322654">
                <a:tc>
                  <a:txBody>
                    <a:bodyPr/>
                    <a:lstStyle/>
                    <a:p>
                      <a:r>
                        <a:rPr lang="fr-FR" sz="1800" dirty="0">
                          <a:latin typeface="Arial Narrow" panose="020B0606020202030204" pitchFamily="34" charset="0"/>
                        </a:rPr>
                        <a:t>Etudes préliminaires</a:t>
                      </a:r>
                    </a:p>
                  </a:txBody>
                  <a:tcPr/>
                </a:tc>
                <a:tc>
                  <a:txBody>
                    <a:bodyPr/>
                    <a:lstStyle/>
                    <a:p>
                      <a:pPr algn="ctr"/>
                      <a:r>
                        <a:rPr lang="fr-FR" sz="1800" b="1" dirty="0">
                          <a:latin typeface="Arial Narrow" panose="020B0606020202030204" pitchFamily="34" charset="0"/>
                        </a:rPr>
                        <a:t>EPR</a:t>
                      </a:r>
                    </a:p>
                  </a:txBody>
                  <a:tcPr/>
                </a:tc>
                <a:extLst>
                  <a:ext uri="{0D108BD9-81ED-4DB2-BD59-A6C34878D82A}">
                    <a16:rowId xmlns:a16="http://schemas.microsoft.com/office/drawing/2014/main" val="2807984639"/>
                  </a:ext>
                </a:extLst>
              </a:tr>
              <a:tr h="322654">
                <a:tc>
                  <a:txBody>
                    <a:bodyPr/>
                    <a:lstStyle/>
                    <a:p>
                      <a:r>
                        <a:rPr lang="fr-FR" sz="1800" dirty="0">
                          <a:latin typeface="Arial Narrow" panose="020B0606020202030204" pitchFamily="34" charset="0"/>
                        </a:rPr>
                        <a:t>Etude de faisabilité – Programmation</a:t>
                      </a:r>
                    </a:p>
                  </a:txBody>
                  <a:tcPr/>
                </a:tc>
                <a:tc>
                  <a:txBody>
                    <a:bodyPr/>
                    <a:lstStyle/>
                    <a:p>
                      <a:pPr algn="ctr"/>
                      <a:r>
                        <a:rPr lang="fr-FR" sz="1800" b="1" dirty="0">
                          <a:latin typeface="Arial Narrow" panose="020B0606020202030204" pitchFamily="34" charset="0"/>
                        </a:rPr>
                        <a:t>EFP</a:t>
                      </a:r>
                    </a:p>
                  </a:txBody>
                  <a:tcPr/>
                </a:tc>
                <a:extLst>
                  <a:ext uri="{0D108BD9-81ED-4DB2-BD59-A6C34878D82A}">
                    <a16:rowId xmlns:a16="http://schemas.microsoft.com/office/drawing/2014/main" val="2497542004"/>
                  </a:ext>
                </a:extLst>
              </a:tr>
              <a:tr h="322654">
                <a:tc>
                  <a:txBody>
                    <a:bodyPr/>
                    <a:lstStyle/>
                    <a:p>
                      <a:r>
                        <a:rPr lang="fr-FR" sz="1800" dirty="0">
                          <a:latin typeface="Arial Narrow" panose="020B0606020202030204" pitchFamily="34" charset="0"/>
                        </a:rPr>
                        <a:t>Concours</a:t>
                      </a:r>
                    </a:p>
                  </a:txBody>
                  <a:tcPr/>
                </a:tc>
                <a:tc>
                  <a:txBody>
                    <a:bodyPr/>
                    <a:lstStyle/>
                    <a:p>
                      <a:pPr algn="ctr"/>
                      <a:r>
                        <a:rPr lang="fr-FR" sz="1800" b="1" dirty="0">
                          <a:latin typeface="Arial Narrow" panose="020B0606020202030204" pitchFamily="34" charset="0"/>
                        </a:rPr>
                        <a:t>CON</a:t>
                      </a:r>
                    </a:p>
                  </a:txBody>
                  <a:tcPr/>
                </a:tc>
                <a:extLst>
                  <a:ext uri="{0D108BD9-81ED-4DB2-BD59-A6C34878D82A}">
                    <a16:rowId xmlns:a16="http://schemas.microsoft.com/office/drawing/2014/main" val="2633420229"/>
                  </a:ext>
                </a:extLst>
              </a:tr>
              <a:tr h="322654">
                <a:tc>
                  <a:txBody>
                    <a:bodyPr/>
                    <a:lstStyle/>
                    <a:p>
                      <a:r>
                        <a:rPr lang="fr-FR" sz="1800" dirty="0">
                          <a:latin typeface="Arial Narrow" panose="020B0606020202030204" pitchFamily="34" charset="0"/>
                        </a:rPr>
                        <a:t>Avant-projet</a:t>
                      </a:r>
                    </a:p>
                  </a:txBody>
                  <a:tcPr/>
                </a:tc>
                <a:tc>
                  <a:txBody>
                    <a:bodyPr/>
                    <a:lstStyle/>
                    <a:p>
                      <a:pPr algn="ctr"/>
                      <a:r>
                        <a:rPr lang="fr-FR" sz="1800" b="1" dirty="0">
                          <a:latin typeface="Arial Narrow" panose="020B0606020202030204" pitchFamily="34" charset="0"/>
                        </a:rPr>
                        <a:t>AVP</a:t>
                      </a:r>
                    </a:p>
                  </a:txBody>
                  <a:tcPr/>
                </a:tc>
                <a:extLst>
                  <a:ext uri="{0D108BD9-81ED-4DB2-BD59-A6C34878D82A}">
                    <a16:rowId xmlns:a16="http://schemas.microsoft.com/office/drawing/2014/main" val="4116065828"/>
                  </a:ext>
                </a:extLst>
              </a:tr>
              <a:tr h="322654">
                <a:tc>
                  <a:txBody>
                    <a:bodyPr/>
                    <a:lstStyle/>
                    <a:p>
                      <a:r>
                        <a:rPr lang="fr-FR" sz="1800" dirty="0">
                          <a:latin typeface="Arial Narrow" panose="020B0606020202030204" pitchFamily="34" charset="0"/>
                        </a:rPr>
                        <a:t>Projet</a:t>
                      </a:r>
                    </a:p>
                  </a:txBody>
                  <a:tcPr/>
                </a:tc>
                <a:tc>
                  <a:txBody>
                    <a:bodyPr/>
                    <a:lstStyle/>
                    <a:p>
                      <a:pPr algn="ctr"/>
                      <a:r>
                        <a:rPr lang="fr-FR" sz="1800" b="1" dirty="0">
                          <a:latin typeface="Arial Narrow" panose="020B0606020202030204" pitchFamily="34" charset="0"/>
                        </a:rPr>
                        <a:t>PRO</a:t>
                      </a:r>
                    </a:p>
                  </a:txBody>
                  <a:tcPr/>
                </a:tc>
                <a:extLst>
                  <a:ext uri="{0D108BD9-81ED-4DB2-BD59-A6C34878D82A}">
                    <a16:rowId xmlns:a16="http://schemas.microsoft.com/office/drawing/2014/main" val="2102071927"/>
                  </a:ext>
                </a:extLst>
              </a:tr>
              <a:tr h="322654">
                <a:tc>
                  <a:txBody>
                    <a:bodyPr/>
                    <a:lstStyle/>
                    <a:p>
                      <a:r>
                        <a:rPr lang="fr-FR" sz="1800" dirty="0">
                          <a:latin typeface="Arial Narrow" panose="020B0606020202030204" pitchFamily="34" charset="0"/>
                        </a:rPr>
                        <a:t>Appel d’offres</a:t>
                      </a:r>
                    </a:p>
                  </a:txBody>
                  <a:tcPr/>
                </a:tc>
                <a:tc>
                  <a:txBody>
                    <a:bodyPr/>
                    <a:lstStyle/>
                    <a:p>
                      <a:pPr algn="ctr"/>
                      <a:r>
                        <a:rPr lang="fr-FR" sz="1800" b="1" dirty="0">
                          <a:latin typeface="Arial Narrow" panose="020B0606020202030204" pitchFamily="34" charset="0"/>
                        </a:rPr>
                        <a:t>ADO</a:t>
                      </a:r>
                    </a:p>
                  </a:txBody>
                  <a:tcPr/>
                </a:tc>
                <a:extLst>
                  <a:ext uri="{0D108BD9-81ED-4DB2-BD59-A6C34878D82A}">
                    <a16:rowId xmlns:a16="http://schemas.microsoft.com/office/drawing/2014/main" val="4285137149"/>
                  </a:ext>
                </a:extLst>
              </a:tr>
              <a:tr h="322654">
                <a:tc>
                  <a:txBody>
                    <a:bodyPr/>
                    <a:lstStyle/>
                    <a:p>
                      <a:r>
                        <a:rPr lang="fr-FR" sz="1800" dirty="0">
                          <a:latin typeface="Arial Narrow" panose="020B0606020202030204" pitchFamily="34" charset="0"/>
                        </a:rPr>
                        <a:t>Exécution</a:t>
                      </a:r>
                    </a:p>
                  </a:txBody>
                  <a:tcPr/>
                </a:tc>
                <a:tc>
                  <a:txBody>
                    <a:bodyPr/>
                    <a:lstStyle/>
                    <a:p>
                      <a:pPr algn="ctr"/>
                      <a:r>
                        <a:rPr lang="fr-FR" sz="1800" b="1" dirty="0">
                          <a:latin typeface="Arial Narrow" panose="020B0606020202030204" pitchFamily="34" charset="0"/>
                        </a:rPr>
                        <a:t>EXE</a:t>
                      </a:r>
                    </a:p>
                  </a:txBody>
                  <a:tcPr/>
                </a:tc>
                <a:extLst>
                  <a:ext uri="{0D108BD9-81ED-4DB2-BD59-A6C34878D82A}">
                    <a16:rowId xmlns:a16="http://schemas.microsoft.com/office/drawing/2014/main" val="3583739271"/>
                  </a:ext>
                </a:extLst>
              </a:tr>
              <a:tr h="322654">
                <a:tc>
                  <a:txBody>
                    <a:bodyPr/>
                    <a:lstStyle/>
                    <a:p>
                      <a:r>
                        <a:rPr lang="fr-FR" sz="1800" dirty="0">
                          <a:latin typeface="Arial Narrow" panose="020B0606020202030204" pitchFamily="34" charset="0"/>
                        </a:rPr>
                        <a:t>Révision</a:t>
                      </a:r>
                    </a:p>
                  </a:txBody>
                  <a:tcPr/>
                </a:tc>
                <a:tc>
                  <a:txBody>
                    <a:bodyPr/>
                    <a:lstStyle/>
                    <a:p>
                      <a:pPr algn="ctr"/>
                      <a:r>
                        <a:rPr lang="fr-FR" sz="1800" b="1" dirty="0">
                          <a:latin typeface="Arial Narrow" panose="020B0606020202030204" pitchFamily="34" charset="0"/>
                        </a:rPr>
                        <a:t>REV</a:t>
                      </a:r>
                    </a:p>
                  </a:txBody>
                  <a:tcPr/>
                </a:tc>
                <a:extLst>
                  <a:ext uri="{0D108BD9-81ED-4DB2-BD59-A6C34878D82A}">
                    <a16:rowId xmlns:a16="http://schemas.microsoft.com/office/drawing/2014/main" val="2687171875"/>
                  </a:ext>
                </a:extLst>
              </a:tr>
              <a:tr h="322654">
                <a:tc>
                  <a:txBody>
                    <a:bodyPr/>
                    <a:lstStyle/>
                    <a:p>
                      <a:r>
                        <a:rPr lang="fr-FR" sz="1800" dirty="0">
                          <a:latin typeface="Arial Narrow" panose="020B0606020202030204" pitchFamily="34" charset="0"/>
                        </a:rPr>
                        <a:t>Exploitation</a:t>
                      </a:r>
                    </a:p>
                  </a:txBody>
                  <a:tcPr/>
                </a:tc>
                <a:tc>
                  <a:txBody>
                    <a:bodyPr/>
                    <a:lstStyle/>
                    <a:p>
                      <a:pPr algn="ctr"/>
                      <a:r>
                        <a:rPr lang="fr-FR" sz="1800" b="1" dirty="0">
                          <a:latin typeface="Arial Narrow" panose="020B0606020202030204" pitchFamily="34" charset="0"/>
                        </a:rPr>
                        <a:t>EXP</a:t>
                      </a:r>
                    </a:p>
                  </a:txBody>
                  <a:tcPr/>
                </a:tc>
                <a:extLst>
                  <a:ext uri="{0D108BD9-81ED-4DB2-BD59-A6C34878D82A}">
                    <a16:rowId xmlns:a16="http://schemas.microsoft.com/office/drawing/2014/main" val="2464447949"/>
                  </a:ext>
                </a:extLst>
              </a:tr>
            </a:tbl>
          </a:graphicData>
        </a:graphic>
      </p:graphicFrame>
      <p:sp>
        <p:nvSpPr>
          <p:cNvPr id="5" name="Pentagon 37">
            <a:extLst>
              <a:ext uri="{FF2B5EF4-FFF2-40B4-BE49-F238E27FC236}">
                <a16:creationId xmlns:a16="http://schemas.microsoft.com/office/drawing/2014/main" id="{8254606B-55E6-41F7-8679-BC5E6B38344E}"/>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DEB17861-7132-4216-B3E6-9F192E00112F}"/>
              </a:ext>
            </a:extLst>
          </p:cNvPr>
          <p:cNvSpPr>
            <a:spLocks noGrp="1"/>
          </p:cNvSpPr>
          <p:nvPr>
            <p:ph type="sldNum" sz="quarter" idx="12"/>
          </p:nvPr>
        </p:nvSpPr>
        <p:spPr>
          <a:xfrm>
            <a:off x="8581355" y="6407479"/>
            <a:ext cx="562644" cy="365125"/>
          </a:xfrm>
        </p:spPr>
        <p:txBody>
          <a:bodyPr/>
          <a:lstStyle/>
          <a:p>
            <a:pPr algn="ctr"/>
            <a:fld id="{C15AD966-9810-4EB9-925F-2A35C0C6E188}" type="slidenum">
              <a:rPr lang="en-US" sz="1200" b="1" smtClean="0">
                <a:solidFill>
                  <a:schemeClr val="bg1"/>
                </a:solidFill>
              </a:rPr>
              <a:pPr algn="ctr"/>
              <a:t>20</a:t>
            </a:fld>
            <a:endParaRPr lang="en-US" sz="1200" b="1" dirty="0">
              <a:solidFill>
                <a:schemeClr val="bg1"/>
              </a:solidFill>
            </a:endParaRPr>
          </a:p>
        </p:txBody>
      </p:sp>
      <p:sp>
        <p:nvSpPr>
          <p:cNvPr id="7" name="ZoneTexte 6">
            <a:extLst>
              <a:ext uri="{FF2B5EF4-FFF2-40B4-BE49-F238E27FC236}">
                <a16:creationId xmlns:a16="http://schemas.microsoft.com/office/drawing/2014/main" id="{58FF6F92-2D43-4F26-89FD-CC5DA0F7EF2A}"/>
              </a:ext>
            </a:extLst>
          </p:cNvPr>
          <p:cNvSpPr txBox="1"/>
          <p:nvPr/>
        </p:nvSpPr>
        <p:spPr>
          <a:xfrm>
            <a:off x="4584414" y="288442"/>
            <a:ext cx="3684517" cy="5232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2800" b="1" dirty="0">
                <a:latin typeface="Arial Narrow" panose="020B0606020202030204" pitchFamily="34" charset="0"/>
              </a:rPr>
              <a:t>Règles de Nommage</a:t>
            </a:r>
          </a:p>
        </p:txBody>
      </p:sp>
      <p:sp>
        <p:nvSpPr>
          <p:cNvPr id="8" name="Rectangle 7">
            <a:extLst>
              <a:ext uri="{FF2B5EF4-FFF2-40B4-BE49-F238E27FC236}">
                <a16:creationId xmlns:a16="http://schemas.microsoft.com/office/drawing/2014/main" id="{F8AC6B5B-EB43-469E-9971-42EDA2B63EEE}"/>
              </a:ext>
            </a:extLst>
          </p:cNvPr>
          <p:cNvSpPr/>
          <p:nvPr/>
        </p:nvSpPr>
        <p:spPr>
          <a:xfrm>
            <a:off x="824948" y="1485688"/>
            <a:ext cx="7648492" cy="646331"/>
          </a:xfrm>
          <a:prstGeom prst="rect">
            <a:avLst/>
          </a:prstGeom>
        </p:spPr>
        <p:txBody>
          <a:bodyPr wrap="square">
            <a:spAutoFit/>
          </a:bodyPr>
          <a:lstStyle/>
          <a:p>
            <a:pPr algn="just"/>
            <a:r>
              <a:rPr lang="fr-FR" b="1" dirty="0">
                <a:solidFill>
                  <a:srgbClr val="000000"/>
                </a:solidFill>
                <a:latin typeface="Arial" panose="020B0604020202020204" pitchFamily="34" charset="0"/>
              </a:rPr>
              <a:t>Ci-après, la codification ou préfixe à employer dans la règle de nommage du fichier de travail</a:t>
            </a:r>
            <a:endParaRPr lang="fr-FR" b="1" dirty="0"/>
          </a:p>
        </p:txBody>
      </p:sp>
    </p:spTree>
    <p:extLst>
      <p:ext uri="{BB962C8B-B14F-4D97-AF65-F5344CB8AC3E}">
        <p14:creationId xmlns:p14="http://schemas.microsoft.com/office/powerpoint/2010/main" val="254750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59D8E5-7324-46F0-860D-55ABB3E9BB19}"/>
              </a:ext>
            </a:extLst>
          </p:cNvPr>
          <p:cNvSpPr/>
          <p:nvPr/>
        </p:nvSpPr>
        <p:spPr>
          <a:xfrm>
            <a:off x="649603" y="415936"/>
            <a:ext cx="2694969" cy="351378"/>
          </a:xfrm>
          <a:prstGeom prst="rect">
            <a:avLst/>
          </a:prstGeom>
        </p:spPr>
        <p:txBody>
          <a:bodyPr wrap="none">
            <a:spAutoFit/>
          </a:bodyPr>
          <a:lstStyle/>
          <a:p>
            <a:pPr lvl="0">
              <a:lnSpc>
                <a:spcPct val="115000"/>
              </a:lnSpc>
              <a:spcBef>
                <a:spcPts val="1200"/>
              </a:spcBef>
              <a:spcAft>
                <a:spcPts val="600"/>
              </a:spcAft>
            </a:pPr>
            <a:r>
              <a:rPr lang="fr-FR" sz="1600" b="1" u="sng" dirty="0">
                <a:latin typeface="Arial" panose="020B0604020202020204" pitchFamily="34" charset="0"/>
                <a:ea typeface="Calibri" panose="020F0502020204030204" pitchFamily="34" charset="0"/>
                <a:cs typeface="Arial" panose="020B0604020202020204" pitchFamily="34" charset="0"/>
              </a:rPr>
              <a:t>5. Règles de Modélisation</a:t>
            </a:r>
          </a:p>
        </p:txBody>
      </p:sp>
      <p:sp>
        <p:nvSpPr>
          <p:cNvPr id="4" name="Rectangle 3">
            <a:extLst>
              <a:ext uri="{FF2B5EF4-FFF2-40B4-BE49-F238E27FC236}">
                <a16:creationId xmlns:a16="http://schemas.microsoft.com/office/drawing/2014/main" id="{FE79B791-14E1-40C6-8B0F-8D3AE0758C97}"/>
              </a:ext>
            </a:extLst>
          </p:cNvPr>
          <p:cNvSpPr/>
          <p:nvPr/>
        </p:nvSpPr>
        <p:spPr>
          <a:xfrm>
            <a:off x="619123" y="885003"/>
            <a:ext cx="8016240" cy="1762021"/>
          </a:xfrm>
          <a:prstGeom prst="rect">
            <a:avLst/>
          </a:prstGeom>
        </p:spPr>
        <p:txBody>
          <a:bodyPr wrap="square">
            <a:spAutoFit/>
          </a:bodyPr>
          <a:lstStyle/>
          <a:p>
            <a:pPr>
              <a:lnSpc>
                <a:spcPct val="115000"/>
              </a:lnSpc>
              <a:spcBef>
                <a:spcPts val="600"/>
              </a:spcBef>
              <a:spcAft>
                <a:spcPts val="600"/>
              </a:spcAft>
            </a:pPr>
            <a:r>
              <a:rPr lang="fr-FR" i="1" u="sng" dirty="0">
                <a:latin typeface="Arial" panose="020B0604020202020204" pitchFamily="34" charset="0"/>
                <a:ea typeface="Calibri" panose="020F0502020204030204" pitchFamily="34" charset="0"/>
                <a:cs typeface="Arial" panose="020B0604020202020204" pitchFamily="34" charset="0"/>
              </a:rPr>
              <a:t>Modification d'objet existant ou de la maquette source</a:t>
            </a:r>
            <a:endParaRPr lang="fr-FR"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dirty="0">
                <a:latin typeface="Arial" panose="020B0604020202020204" pitchFamily="34" charset="0"/>
                <a:ea typeface="Calibri" panose="020F0502020204030204" pitchFamily="34" charset="0"/>
                <a:cs typeface="Arial" panose="020B0604020202020204" pitchFamily="34" charset="0"/>
              </a:rPr>
              <a:t>	Pour la modification d'objet existant, par exemple épaisseur de l'isolant, section profilé métallique, un message est envoyé au BIM MANAGER afin d'organiser la modification. Soit envoi de la famille ou de l'objet au BIM MANAGER soit interopérabilité et remplacement de la maquette source.</a:t>
            </a:r>
          </a:p>
        </p:txBody>
      </p:sp>
      <p:sp>
        <p:nvSpPr>
          <p:cNvPr id="5" name="Rectangle 4">
            <a:extLst>
              <a:ext uri="{FF2B5EF4-FFF2-40B4-BE49-F238E27FC236}">
                <a16:creationId xmlns:a16="http://schemas.microsoft.com/office/drawing/2014/main" id="{978D2402-E67A-4485-9700-ED417540AF87}"/>
              </a:ext>
            </a:extLst>
          </p:cNvPr>
          <p:cNvSpPr/>
          <p:nvPr/>
        </p:nvSpPr>
        <p:spPr>
          <a:xfrm>
            <a:off x="619123" y="4030489"/>
            <a:ext cx="2319738" cy="410882"/>
          </a:xfrm>
          <a:prstGeom prst="rect">
            <a:avLst/>
          </a:prstGeom>
        </p:spPr>
        <p:txBody>
          <a:bodyPr wrap="none">
            <a:spAutoFit/>
          </a:bodyPr>
          <a:lstStyle/>
          <a:p>
            <a:pPr lvl="0">
              <a:lnSpc>
                <a:spcPct val="115000"/>
              </a:lnSpc>
              <a:spcBef>
                <a:spcPts val="1200"/>
              </a:spcBef>
              <a:spcAft>
                <a:spcPts val="600"/>
              </a:spcAft>
            </a:pPr>
            <a:r>
              <a:rPr lang="fr-FR" b="1" u="sng" dirty="0">
                <a:latin typeface="Calibri" panose="020F0502020204030204" pitchFamily="34" charset="0"/>
                <a:ea typeface="Calibri" panose="020F0502020204030204" pitchFamily="34" charset="0"/>
                <a:cs typeface="Times New Roman" panose="02020603050405020304" pitchFamily="18" charset="0"/>
              </a:rPr>
              <a:t>6.  Géoréférencement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4A43E41-8182-4399-833F-7FD7E3FBE3F4}"/>
              </a:ext>
            </a:extLst>
          </p:cNvPr>
          <p:cNvSpPr/>
          <p:nvPr/>
        </p:nvSpPr>
        <p:spPr>
          <a:xfrm>
            <a:off x="883919" y="4455137"/>
            <a:ext cx="7833361" cy="729430"/>
          </a:xfrm>
          <a:prstGeom prst="rect">
            <a:avLst/>
          </a:prstGeom>
        </p:spPr>
        <p:txBody>
          <a:bodyPr wrap="square">
            <a:spAutoFit/>
          </a:bodyPr>
          <a:lstStyle/>
          <a:p>
            <a:pPr algn="just">
              <a:lnSpc>
                <a:spcPct val="115000"/>
              </a:lnSpc>
              <a:spcAft>
                <a:spcPts val="1000"/>
              </a:spcAft>
            </a:pPr>
            <a:r>
              <a:rPr lang="fr-FR" dirty="0">
                <a:latin typeface="Arial" panose="020B0604020202020204" pitchFamily="34" charset="0"/>
                <a:ea typeface="Calibri" panose="020F0502020204030204" pitchFamily="34" charset="0"/>
                <a:cs typeface="Arial" panose="020B0604020202020204" pitchFamily="34" charset="0"/>
              </a:rPr>
              <a:t>	Le point de référence géographique de la maquette se situera au point de référence de la maquette source, soit :</a:t>
            </a:r>
          </a:p>
        </p:txBody>
      </p:sp>
      <p:sp>
        <p:nvSpPr>
          <p:cNvPr id="7" name="Rectangle 6">
            <a:extLst>
              <a:ext uri="{FF2B5EF4-FFF2-40B4-BE49-F238E27FC236}">
                <a16:creationId xmlns:a16="http://schemas.microsoft.com/office/drawing/2014/main" id="{7882DA09-25DB-4505-8062-2277277D2572}"/>
              </a:ext>
            </a:extLst>
          </p:cNvPr>
          <p:cNvSpPr/>
          <p:nvPr/>
        </p:nvSpPr>
        <p:spPr>
          <a:xfrm>
            <a:off x="2207623" y="5302256"/>
            <a:ext cx="4572000" cy="1304460"/>
          </a:xfrm>
          <a:prstGeom prst="rect">
            <a:avLst/>
          </a:prstGeom>
        </p:spPr>
        <p:txBody>
          <a:bodyPr>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N/S = </a:t>
            </a:r>
            <a:r>
              <a:rPr lang="en-US" b="1" dirty="0" err="1">
                <a:latin typeface="Calibri" panose="020F0502020204030204" pitchFamily="34" charset="0"/>
                <a:ea typeface="Calibri" panose="020F0502020204030204" pitchFamily="34" charset="0"/>
                <a:cs typeface="Times New Roman" panose="02020603050405020304" pitchFamily="18" charset="0"/>
              </a:rPr>
              <a:t>xxxxxxx</a:t>
            </a:r>
            <a:r>
              <a:rPr lang="en-US" b="1" dirty="0">
                <a:latin typeface="Calibri" panose="020F0502020204030204" pitchFamily="34" charset="0"/>
                <a:ea typeface="Calibri" panose="020F0502020204030204" pitchFamily="34" charset="0"/>
                <a:cs typeface="Times New Roman" panose="02020603050405020304" pitchFamily="18" charset="0"/>
              </a:rPr>
              <a:t>  m</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E/O = </a:t>
            </a:r>
            <a:r>
              <a:rPr lang="en-US" b="1" dirty="0" err="1">
                <a:latin typeface="Calibri" panose="020F0502020204030204" pitchFamily="34" charset="0"/>
                <a:ea typeface="Calibri" panose="020F0502020204030204" pitchFamily="34" charset="0"/>
                <a:cs typeface="Times New Roman" panose="02020603050405020304" pitchFamily="18" charset="0"/>
              </a:rPr>
              <a:t>xxxxxxxxxxxxx</a:t>
            </a:r>
            <a:r>
              <a:rPr lang="en-US" b="1" dirty="0">
                <a:latin typeface="Calibri" panose="020F0502020204030204" pitchFamily="34" charset="0"/>
                <a:ea typeface="Calibri" panose="020F0502020204030204" pitchFamily="34" charset="0"/>
                <a:cs typeface="Times New Roman" panose="02020603050405020304" pitchFamily="18" charset="0"/>
              </a:rPr>
              <a:t> m</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err="1">
                <a:latin typeface="Calibri" panose="020F0502020204030204" pitchFamily="34" charset="0"/>
                <a:ea typeface="Calibri" panose="020F0502020204030204" pitchFamily="34" charset="0"/>
                <a:cs typeface="Times New Roman" panose="02020603050405020304" pitchFamily="18" charset="0"/>
              </a:rPr>
              <a:t>Elév</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b="1" dirty="0" err="1">
                <a:latin typeface="Calibri" panose="020F0502020204030204" pitchFamily="34" charset="0"/>
                <a:ea typeface="Calibri" panose="020F0502020204030204" pitchFamily="34" charset="0"/>
                <a:cs typeface="Times New Roman" panose="02020603050405020304" pitchFamily="18" charset="0"/>
              </a:rPr>
              <a:t>xxxxxxxxxxx</a:t>
            </a:r>
            <a:r>
              <a:rPr lang="en-US" b="1" dirty="0">
                <a:latin typeface="Calibri" panose="020F0502020204030204" pitchFamily="34" charset="0"/>
                <a:ea typeface="Calibri" panose="020F0502020204030204" pitchFamily="34" charset="0"/>
                <a:cs typeface="Times New Roman" panose="02020603050405020304" pitchFamily="18" charset="0"/>
              </a:rPr>
              <a:t> m</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entagon 37">
            <a:extLst>
              <a:ext uri="{FF2B5EF4-FFF2-40B4-BE49-F238E27FC236}">
                <a16:creationId xmlns:a16="http://schemas.microsoft.com/office/drawing/2014/main" id="{A5ADA71D-F292-4077-9F2C-010D14B85C38}"/>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37">
            <a:extLst>
              <a:ext uri="{FF2B5EF4-FFF2-40B4-BE49-F238E27FC236}">
                <a16:creationId xmlns:a16="http://schemas.microsoft.com/office/drawing/2014/main" id="{69234B9A-C551-45E6-A7AF-F93D8F17A375}"/>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C039CC7C-06ED-4B74-AD38-0F9F948EF4BF}"/>
              </a:ext>
            </a:extLst>
          </p:cNvPr>
          <p:cNvSpPr txBox="1">
            <a:spLocks/>
          </p:cNvSpPr>
          <p:nvPr/>
        </p:nvSpPr>
        <p:spPr>
          <a:xfrm>
            <a:off x="8581355" y="6407479"/>
            <a:ext cx="56264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21</a:t>
            </a:fld>
            <a:endParaRPr lang="en-US" sz="1200" b="1" dirty="0">
              <a:solidFill>
                <a:schemeClr val="bg1"/>
              </a:solidFill>
            </a:endParaRPr>
          </a:p>
        </p:txBody>
      </p:sp>
      <p:sp>
        <p:nvSpPr>
          <p:cNvPr id="11" name="Rectangle 10">
            <a:extLst>
              <a:ext uri="{FF2B5EF4-FFF2-40B4-BE49-F238E27FC236}">
                <a16:creationId xmlns:a16="http://schemas.microsoft.com/office/drawing/2014/main" id="{4AF6C5AC-366E-49A4-B033-371DA3DA69B9}"/>
              </a:ext>
            </a:extLst>
          </p:cNvPr>
          <p:cNvSpPr/>
          <p:nvPr/>
        </p:nvSpPr>
        <p:spPr>
          <a:xfrm>
            <a:off x="619123" y="2823662"/>
            <a:ext cx="8016240" cy="383823"/>
          </a:xfrm>
          <a:prstGeom prst="rect">
            <a:avLst/>
          </a:prstGeom>
        </p:spPr>
        <p:txBody>
          <a:bodyPr wrap="square">
            <a:spAutoFit/>
          </a:bodyPr>
          <a:lstStyle/>
          <a:p>
            <a:pPr>
              <a:lnSpc>
                <a:spcPct val="115000"/>
              </a:lnSpc>
              <a:spcBef>
                <a:spcPts val="600"/>
              </a:spcBef>
              <a:spcAft>
                <a:spcPts val="600"/>
              </a:spcAft>
            </a:pPr>
            <a:r>
              <a:rPr lang="fr-FR" i="1" u="sng" dirty="0">
                <a:latin typeface="Arial" panose="020B0604020202020204" pitchFamily="34" charset="0"/>
                <a:ea typeface="Calibri" panose="020F0502020204030204" pitchFamily="34" charset="0"/>
                <a:cs typeface="Arial" panose="020B0604020202020204" pitchFamily="34" charset="0"/>
              </a:rPr>
              <a:t>Cas de la gestion des réservations :</a:t>
            </a:r>
            <a:endParaRPr lang="fr-FR"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05B274B-9486-4155-B3A6-93461A0FC9FE}"/>
              </a:ext>
            </a:extLst>
          </p:cNvPr>
          <p:cNvSpPr/>
          <p:nvPr/>
        </p:nvSpPr>
        <p:spPr>
          <a:xfrm>
            <a:off x="893850" y="3251170"/>
            <a:ext cx="7466786" cy="729430"/>
          </a:xfrm>
          <a:prstGeom prst="rect">
            <a:avLst/>
          </a:prstGeom>
        </p:spPr>
        <p:txBody>
          <a:bodyPr wrap="square">
            <a:spAutoFit/>
          </a:bodyPr>
          <a:lstStyle/>
          <a:p>
            <a:pPr algn="just">
              <a:lnSpc>
                <a:spcPct val="115000"/>
              </a:lnSpc>
              <a:spcAft>
                <a:spcPts val="1000"/>
              </a:spcAft>
            </a:pPr>
            <a:r>
              <a:rPr lang="fr-FR" dirty="0">
                <a:latin typeface="Arial" panose="020B0604020202020204" pitchFamily="34" charset="0"/>
                <a:ea typeface="Calibri" panose="020F0502020204030204" pitchFamily="34" charset="0"/>
                <a:cs typeface="Arial" panose="020B0604020202020204" pitchFamily="34" charset="0"/>
              </a:rPr>
              <a:t>La maquette native devant être modifiée, seul le BIM MANAGER en aura la charge.</a:t>
            </a:r>
          </a:p>
        </p:txBody>
      </p:sp>
      <p:pic>
        <p:nvPicPr>
          <p:cNvPr id="13" name="Image 12">
            <a:extLst>
              <a:ext uri="{FF2B5EF4-FFF2-40B4-BE49-F238E27FC236}">
                <a16:creationId xmlns:a16="http://schemas.microsoft.com/office/drawing/2014/main" id="{C711FA5E-F3A7-4DDC-B8AC-14B4C45E34FE}"/>
              </a:ext>
            </a:extLst>
          </p:cNvPr>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057049" y="5216751"/>
            <a:ext cx="2928711" cy="1373290"/>
          </a:xfrm>
          <a:prstGeom prst="rect">
            <a:avLst/>
          </a:prstGeom>
        </p:spPr>
      </p:pic>
    </p:spTree>
    <p:extLst>
      <p:ext uri="{BB962C8B-B14F-4D97-AF65-F5344CB8AC3E}">
        <p14:creationId xmlns:p14="http://schemas.microsoft.com/office/powerpoint/2010/main" val="160606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1B9ADD4-88F6-4E6D-89A3-FFBB876024F9}"/>
              </a:ext>
            </a:extLst>
          </p:cNvPr>
          <p:cNvGrpSpPr/>
          <p:nvPr/>
        </p:nvGrpSpPr>
        <p:grpSpPr>
          <a:xfrm>
            <a:off x="2633931" y="2178398"/>
            <a:ext cx="5073153" cy="1958437"/>
            <a:chOff x="2087618" y="1897379"/>
            <a:chExt cx="6290571" cy="3063240"/>
          </a:xfrm>
        </p:grpSpPr>
        <p:sp>
          <p:nvSpPr>
            <p:cNvPr id="5" name="Flèche : pentagone 4">
              <a:extLst>
                <a:ext uri="{FF2B5EF4-FFF2-40B4-BE49-F238E27FC236}">
                  <a16:creationId xmlns:a16="http://schemas.microsoft.com/office/drawing/2014/main" id="{8098C7A4-B19D-4B84-884A-5E5C75C1F47B}"/>
                </a:ext>
              </a:extLst>
            </p:cNvPr>
            <p:cNvSpPr/>
            <p:nvPr/>
          </p:nvSpPr>
          <p:spPr>
            <a:xfrm rot="10800000">
              <a:off x="2297429" y="1897379"/>
              <a:ext cx="6080760" cy="306324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lèche : pentagone 4">
              <a:extLst>
                <a:ext uri="{FF2B5EF4-FFF2-40B4-BE49-F238E27FC236}">
                  <a16:creationId xmlns:a16="http://schemas.microsoft.com/office/drawing/2014/main" id="{2ABE7E80-9CA3-4EFE-9241-D03AE5E007A4}"/>
                </a:ext>
              </a:extLst>
            </p:cNvPr>
            <p:cNvSpPr txBox="1"/>
            <p:nvPr/>
          </p:nvSpPr>
          <p:spPr>
            <a:xfrm>
              <a:off x="2087618" y="1897379"/>
              <a:ext cx="6290571" cy="3063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0804" tIns="121920" rIns="227584" bIns="121920" numCol="1" spcCol="1270" anchor="ctr" anchorCtr="0">
              <a:noAutofit/>
            </a:bodyPr>
            <a:lstStyle/>
            <a:p>
              <a:pPr marL="0" lvl="0" indent="0" algn="ctr" defTabSz="1422400">
                <a:lnSpc>
                  <a:spcPct val="90000"/>
                </a:lnSpc>
                <a:spcBef>
                  <a:spcPct val="0"/>
                </a:spcBef>
                <a:spcAft>
                  <a:spcPct val="35000"/>
                </a:spcAft>
                <a:buNone/>
              </a:pPr>
              <a:r>
                <a:rPr lang="fr-FR" sz="2400" b="1" kern="1200" dirty="0"/>
                <a:t>Groupe de travail </a:t>
              </a:r>
              <a:r>
                <a:rPr lang="fr-FR" sz="2400" b="1" dirty="0"/>
                <a:t>a</a:t>
              </a:r>
              <a:r>
                <a:rPr lang="fr-FR" sz="2400" b="1" kern="1200" dirty="0"/>
                <a:t>cadémique</a:t>
              </a:r>
            </a:p>
            <a:p>
              <a:pPr marL="0" lvl="0" indent="0" algn="ctr" defTabSz="1422400">
                <a:lnSpc>
                  <a:spcPct val="90000"/>
                </a:lnSpc>
                <a:spcBef>
                  <a:spcPct val="0"/>
                </a:spcBef>
                <a:spcAft>
                  <a:spcPct val="35000"/>
                </a:spcAft>
                <a:buNone/>
              </a:pPr>
              <a:r>
                <a:rPr lang="fr-FR" sz="2400" b="1" kern="1200" dirty="0"/>
                <a:t>Toulouse</a:t>
              </a:r>
            </a:p>
            <a:p>
              <a:pPr marL="0" lvl="0" indent="0" algn="ctr" defTabSz="1422400">
                <a:lnSpc>
                  <a:spcPct val="90000"/>
                </a:lnSpc>
                <a:spcBef>
                  <a:spcPct val="0"/>
                </a:spcBef>
                <a:spcAft>
                  <a:spcPct val="35000"/>
                </a:spcAft>
                <a:buNone/>
              </a:pPr>
              <a:r>
                <a:rPr lang="fr-FR" sz="2400" b="1" kern="1200" dirty="0"/>
                <a:t>Région </a:t>
              </a:r>
              <a:r>
                <a:rPr lang="fr-FR" sz="2400" b="1" kern="1200" dirty="0" smtClean="0"/>
                <a:t>Occitanie</a:t>
              </a:r>
              <a:endParaRPr lang="fr-FR" sz="2400" b="1" kern="1200" dirty="0"/>
            </a:p>
          </p:txBody>
        </p:sp>
      </p:grpSp>
      <p:sp>
        <p:nvSpPr>
          <p:cNvPr id="7" name="Ellipse 6" descr="Une image contenant personne, homme, extérieur&#10;&#10;Description générée avec un niveau de confiance très élevé">
            <a:extLst>
              <a:ext uri="{FF2B5EF4-FFF2-40B4-BE49-F238E27FC236}">
                <a16:creationId xmlns:a16="http://schemas.microsoft.com/office/drawing/2014/main" id="{61DBCC0A-54A7-49D1-9771-2B35AEA5189D}"/>
              </a:ext>
            </a:extLst>
          </p:cNvPr>
          <p:cNvSpPr/>
          <p:nvPr/>
        </p:nvSpPr>
        <p:spPr>
          <a:xfrm>
            <a:off x="1010194" y="1879501"/>
            <a:ext cx="2682239" cy="2556232"/>
          </a:xfrm>
          <a:prstGeom prst="ellipse">
            <a:avLst/>
          </a:prstGeom>
          <a:blipFill>
            <a:blip r:embed="rId2"/>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9613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619" y="304800"/>
            <a:ext cx="7078714" cy="801189"/>
          </a:xfrm>
        </p:spPr>
        <p:txBody>
          <a:bodyPr>
            <a:normAutofit fontScale="90000"/>
          </a:bodyPr>
          <a:lstStyle/>
          <a:p>
            <a:r>
              <a:rPr lang="fr-FR" sz="3600" dirty="0">
                <a:solidFill>
                  <a:schemeClr val="tx1"/>
                </a:solidFill>
              </a:rPr>
              <a:t>Démarche dans le projet</a:t>
            </a:r>
            <a:r>
              <a:rPr lang="fr-FR" sz="3200" dirty="0">
                <a:solidFill>
                  <a:schemeClr val="tx1"/>
                </a:solidFill>
              </a:rPr>
              <a:t>  -  </a:t>
            </a:r>
            <a:r>
              <a:rPr lang="fr-FR" sz="2400" b="0" i="1" cap="none" dirty="0">
                <a:solidFill>
                  <a:schemeClr val="tx1"/>
                </a:solidFill>
                <a:latin typeface="Arial Narrow" panose="020B0606020202030204" pitchFamily="34" charset="0"/>
              </a:rPr>
              <a:t>Objectifs et Usages</a:t>
            </a:r>
            <a:endParaRPr lang="fr-FR" sz="3200" b="0" i="1" cap="none" dirty="0">
              <a:solidFill>
                <a:schemeClr val="tx1"/>
              </a:solidFill>
              <a:latin typeface="Arial Narrow" panose="020B0606020202030204" pitchFamily="34" charset="0"/>
            </a:endParaRPr>
          </a:p>
        </p:txBody>
      </p:sp>
      <p:sp>
        <p:nvSpPr>
          <p:cNvPr id="10" name="Slide Number Placeholder 6">
            <a:extLst>
              <a:ext uri="{FF2B5EF4-FFF2-40B4-BE49-F238E27FC236}">
                <a16:creationId xmlns:a16="http://schemas.microsoft.com/office/drawing/2014/main" id="{1BD5BEC1-15EB-465C-8394-E7E1B1A97E46}"/>
              </a:ext>
            </a:extLst>
          </p:cNvPr>
          <p:cNvSpPr>
            <a:spLocks noGrp="1"/>
          </p:cNvSpPr>
          <p:nvPr>
            <p:ph type="sldNum" sz="quarter" idx="4294967295"/>
          </p:nvPr>
        </p:nvSpPr>
        <p:spPr>
          <a:xfrm>
            <a:off x="8582025" y="6407150"/>
            <a:ext cx="561975" cy="365125"/>
          </a:xfrm>
        </p:spPr>
        <p:txBody>
          <a:bodyPr/>
          <a:lstStyle/>
          <a:p>
            <a:pPr algn="ctr"/>
            <a:fld id="{C15AD966-9810-4EB9-925F-2A35C0C6E188}" type="slidenum">
              <a:rPr lang="en-US" sz="1200" b="1" smtClean="0">
                <a:solidFill>
                  <a:schemeClr val="bg1"/>
                </a:solidFill>
              </a:rPr>
              <a:pPr algn="ctr"/>
              <a:t>3</a:t>
            </a:fld>
            <a:endParaRPr lang="en-US" sz="1200" b="1" dirty="0">
              <a:solidFill>
                <a:schemeClr val="bg1"/>
              </a:solidFill>
            </a:endParaRPr>
          </a:p>
        </p:txBody>
      </p:sp>
      <p:graphicFrame>
        <p:nvGraphicFramePr>
          <p:cNvPr id="6" name="Diagram 5"/>
          <p:cNvGraphicFramePr/>
          <p:nvPr>
            <p:extLst>
              <p:ext uri="{D42A27DB-BD31-4B8C-83A1-F6EECF244321}">
                <p14:modId xmlns:p14="http://schemas.microsoft.com/office/powerpoint/2010/main" val="4053484405"/>
              </p:ext>
            </p:extLst>
          </p:nvPr>
        </p:nvGraphicFramePr>
        <p:xfrm>
          <a:off x="718305" y="1531918"/>
          <a:ext cx="8269732" cy="469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entagon 37">
            <a:extLst>
              <a:ext uri="{FF2B5EF4-FFF2-40B4-BE49-F238E27FC236}">
                <a16:creationId xmlns:a16="http://schemas.microsoft.com/office/drawing/2014/main" id="{9D0B6C28-3380-45E7-AEFF-BBF4FD0F8242}"/>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37">
            <a:extLst>
              <a:ext uri="{FF2B5EF4-FFF2-40B4-BE49-F238E27FC236}">
                <a16:creationId xmlns:a16="http://schemas.microsoft.com/office/drawing/2014/main" id="{E61D8DBF-4983-4D95-BE9C-01B895A67539}"/>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1AB37163-02B5-4D2B-9325-75AA6C8DEDF1}"/>
              </a:ext>
            </a:extLst>
          </p:cNvPr>
          <p:cNvSpPr txBox="1">
            <a:spLocks/>
          </p:cNvSpPr>
          <p:nvPr/>
        </p:nvSpPr>
        <p:spPr>
          <a:xfrm>
            <a:off x="8581355" y="6407479"/>
            <a:ext cx="56264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3</a:t>
            </a:fld>
            <a:endParaRPr lang="en-US" sz="1200" b="1" dirty="0">
              <a:solidFill>
                <a:schemeClr val="bg1"/>
              </a:solidFill>
            </a:endParaRPr>
          </a:p>
        </p:txBody>
      </p:sp>
    </p:spTree>
    <p:extLst>
      <p:ext uri="{BB962C8B-B14F-4D97-AF65-F5344CB8AC3E}">
        <p14:creationId xmlns:p14="http://schemas.microsoft.com/office/powerpoint/2010/main" val="15124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2871A27-F3A0-41BE-B17E-228214938286}"/>
              </a:ext>
            </a:extLst>
          </p:cNvPr>
          <p:cNvSpPr txBox="1"/>
          <p:nvPr/>
        </p:nvSpPr>
        <p:spPr>
          <a:xfrm>
            <a:off x="3906981" y="128199"/>
            <a:ext cx="4803570" cy="95410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2800" b="1" dirty="0">
                <a:latin typeface="Arial Narrow" panose="020B0606020202030204" pitchFamily="34" charset="0"/>
              </a:rPr>
              <a:t>Niveau de </a:t>
            </a:r>
            <a:r>
              <a:rPr lang="fr-FR" sz="2800" b="1" dirty="0" smtClean="0">
                <a:latin typeface="Arial Narrow" panose="020B0606020202030204" pitchFamily="34" charset="0"/>
              </a:rPr>
              <a:t>maturité </a:t>
            </a:r>
            <a:r>
              <a:rPr lang="fr-FR" sz="2800" b="1" dirty="0">
                <a:latin typeface="Arial Narrow" panose="020B0606020202030204" pitchFamily="34" charset="0"/>
              </a:rPr>
              <a:t>de la Maquette Numérique</a:t>
            </a:r>
          </a:p>
        </p:txBody>
      </p:sp>
      <p:sp>
        <p:nvSpPr>
          <p:cNvPr id="27" name="ZoneTexte 26">
            <a:extLst>
              <a:ext uri="{FF2B5EF4-FFF2-40B4-BE49-F238E27FC236}">
                <a16:creationId xmlns:a16="http://schemas.microsoft.com/office/drawing/2014/main" id="{E75EAFB1-BA03-4387-8BF1-19D8BDD7AECC}"/>
              </a:ext>
            </a:extLst>
          </p:cNvPr>
          <p:cNvSpPr txBox="1"/>
          <p:nvPr/>
        </p:nvSpPr>
        <p:spPr>
          <a:xfrm>
            <a:off x="1086592" y="1442411"/>
            <a:ext cx="1187533" cy="707886"/>
          </a:xfrm>
          <a:prstGeom prst="rect">
            <a:avLst/>
          </a:prstGeom>
          <a:solidFill>
            <a:schemeClr val="accent6">
              <a:lumMod val="60000"/>
              <a:lumOff val="40000"/>
            </a:schemeClr>
          </a:solidFill>
        </p:spPr>
        <p:txBody>
          <a:bodyPr wrap="square" rtlCol="0">
            <a:spAutoFit/>
          </a:bodyPr>
          <a:lstStyle/>
          <a:p>
            <a:pPr algn="ctr"/>
            <a:r>
              <a:rPr lang="fr-FR" sz="2000" b="1" dirty="0">
                <a:latin typeface="Arial Narrow" panose="020B0606020202030204" pitchFamily="34" charset="0"/>
              </a:rPr>
              <a:t>BIM</a:t>
            </a:r>
          </a:p>
          <a:p>
            <a:pPr algn="ctr"/>
            <a:r>
              <a:rPr lang="fr-FR" sz="2000" b="1" dirty="0">
                <a:latin typeface="Arial Narrow" panose="020B0606020202030204" pitchFamily="34" charset="0"/>
              </a:rPr>
              <a:t>niveau 1</a:t>
            </a:r>
          </a:p>
        </p:txBody>
      </p:sp>
      <p:sp>
        <p:nvSpPr>
          <p:cNvPr id="28" name="ZoneTexte 27">
            <a:extLst>
              <a:ext uri="{FF2B5EF4-FFF2-40B4-BE49-F238E27FC236}">
                <a16:creationId xmlns:a16="http://schemas.microsoft.com/office/drawing/2014/main" id="{78FD74F5-D28A-48C8-895C-62F879430789}"/>
              </a:ext>
            </a:extLst>
          </p:cNvPr>
          <p:cNvSpPr txBox="1"/>
          <p:nvPr/>
        </p:nvSpPr>
        <p:spPr>
          <a:xfrm>
            <a:off x="1617825" y="2912481"/>
            <a:ext cx="1187533" cy="707886"/>
          </a:xfrm>
          <a:prstGeom prst="rect">
            <a:avLst/>
          </a:prstGeom>
          <a:solidFill>
            <a:schemeClr val="accent6">
              <a:lumMod val="60000"/>
              <a:lumOff val="40000"/>
            </a:schemeClr>
          </a:solidFill>
        </p:spPr>
        <p:txBody>
          <a:bodyPr wrap="square" rtlCol="0">
            <a:spAutoFit/>
          </a:bodyPr>
          <a:lstStyle/>
          <a:p>
            <a:pPr algn="ctr"/>
            <a:r>
              <a:rPr lang="fr-FR" sz="2000" b="1" dirty="0">
                <a:latin typeface="Arial Narrow" panose="020B0606020202030204" pitchFamily="34" charset="0"/>
              </a:rPr>
              <a:t>BIM</a:t>
            </a:r>
          </a:p>
          <a:p>
            <a:pPr algn="ctr"/>
            <a:r>
              <a:rPr lang="fr-FR" sz="2000" b="1" dirty="0">
                <a:latin typeface="Arial Narrow" panose="020B0606020202030204" pitchFamily="34" charset="0"/>
              </a:rPr>
              <a:t>niveau 2</a:t>
            </a:r>
          </a:p>
        </p:txBody>
      </p:sp>
      <p:sp>
        <p:nvSpPr>
          <p:cNvPr id="29" name="ZoneTexte 28">
            <a:extLst>
              <a:ext uri="{FF2B5EF4-FFF2-40B4-BE49-F238E27FC236}">
                <a16:creationId xmlns:a16="http://schemas.microsoft.com/office/drawing/2014/main" id="{AC995B14-3CC8-435C-80DB-BFB5E110DC1A}"/>
              </a:ext>
            </a:extLst>
          </p:cNvPr>
          <p:cNvSpPr txBox="1"/>
          <p:nvPr/>
        </p:nvSpPr>
        <p:spPr>
          <a:xfrm>
            <a:off x="6145480" y="2898998"/>
            <a:ext cx="1187533" cy="707886"/>
          </a:xfrm>
          <a:prstGeom prst="rect">
            <a:avLst/>
          </a:prstGeom>
          <a:solidFill>
            <a:schemeClr val="accent6">
              <a:lumMod val="60000"/>
              <a:lumOff val="40000"/>
            </a:schemeClr>
          </a:solidFill>
        </p:spPr>
        <p:txBody>
          <a:bodyPr wrap="square" rtlCol="0">
            <a:spAutoFit/>
          </a:bodyPr>
          <a:lstStyle/>
          <a:p>
            <a:pPr algn="ctr"/>
            <a:r>
              <a:rPr lang="fr-FR" sz="2000" b="1" dirty="0">
                <a:latin typeface="Arial Narrow" panose="020B0606020202030204" pitchFamily="34" charset="0"/>
              </a:rPr>
              <a:t>BIM</a:t>
            </a:r>
          </a:p>
          <a:p>
            <a:pPr algn="ctr"/>
            <a:r>
              <a:rPr lang="fr-FR" sz="2000" b="1" dirty="0">
                <a:latin typeface="Arial Narrow" panose="020B0606020202030204" pitchFamily="34" charset="0"/>
              </a:rPr>
              <a:t>niveau 3</a:t>
            </a:r>
          </a:p>
        </p:txBody>
      </p:sp>
      <p:sp>
        <p:nvSpPr>
          <p:cNvPr id="35" name="Pentagon 37">
            <a:extLst>
              <a:ext uri="{FF2B5EF4-FFF2-40B4-BE49-F238E27FC236}">
                <a16:creationId xmlns:a16="http://schemas.microsoft.com/office/drawing/2014/main" id="{CD75181A-E8EF-4331-BE95-EECA750E8B45}"/>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ZoneTexte 36">
            <a:extLst>
              <a:ext uri="{FF2B5EF4-FFF2-40B4-BE49-F238E27FC236}">
                <a16:creationId xmlns:a16="http://schemas.microsoft.com/office/drawing/2014/main" id="{7202A3CD-C4D8-49EE-87CC-104A6F173769}"/>
              </a:ext>
            </a:extLst>
          </p:cNvPr>
          <p:cNvSpPr txBox="1"/>
          <p:nvPr/>
        </p:nvSpPr>
        <p:spPr>
          <a:xfrm>
            <a:off x="2977838" y="1412714"/>
            <a:ext cx="2741358" cy="646331"/>
          </a:xfrm>
          <a:prstGeom prst="rect">
            <a:avLst/>
          </a:prstGeom>
          <a:noFill/>
        </p:spPr>
        <p:txBody>
          <a:bodyPr wrap="square" rtlCol="0">
            <a:spAutoFit/>
          </a:bodyPr>
          <a:lstStyle/>
          <a:p>
            <a:pPr algn="ctr"/>
            <a:r>
              <a:rPr lang="fr-FR" dirty="0">
                <a:latin typeface="Arial Narrow" panose="020B0606020202030204" pitchFamily="34" charset="0"/>
              </a:rPr>
              <a:t>BIM « solitaire »</a:t>
            </a:r>
          </a:p>
          <a:p>
            <a:pPr algn="ctr"/>
            <a:r>
              <a:rPr lang="fr-FR" dirty="0">
                <a:latin typeface="Arial Narrow" panose="020B0606020202030204" pitchFamily="34" charset="0"/>
              </a:rPr>
              <a:t>Usage uniquement pour soi</a:t>
            </a:r>
          </a:p>
        </p:txBody>
      </p:sp>
      <p:sp>
        <p:nvSpPr>
          <p:cNvPr id="38" name="ZoneTexte 37">
            <a:extLst>
              <a:ext uri="{FF2B5EF4-FFF2-40B4-BE49-F238E27FC236}">
                <a16:creationId xmlns:a16="http://schemas.microsoft.com/office/drawing/2014/main" id="{D866004F-D7F2-4E72-940D-87ECD727595D}"/>
              </a:ext>
            </a:extLst>
          </p:cNvPr>
          <p:cNvSpPr txBox="1"/>
          <p:nvPr/>
        </p:nvSpPr>
        <p:spPr>
          <a:xfrm>
            <a:off x="1056615" y="4158997"/>
            <a:ext cx="2517568" cy="646331"/>
          </a:xfrm>
          <a:prstGeom prst="rect">
            <a:avLst/>
          </a:prstGeom>
          <a:noFill/>
        </p:spPr>
        <p:txBody>
          <a:bodyPr wrap="square" rtlCol="0">
            <a:spAutoFit/>
          </a:bodyPr>
          <a:lstStyle/>
          <a:p>
            <a:pPr algn="ctr"/>
            <a:r>
              <a:rPr lang="fr-FR" dirty="0">
                <a:latin typeface="Arial Narrow" panose="020B0606020202030204" pitchFamily="34" charset="0"/>
              </a:rPr>
              <a:t>1</a:t>
            </a:r>
            <a:r>
              <a:rPr lang="fr-FR" baseline="30000" dirty="0">
                <a:latin typeface="Arial Narrow" panose="020B0606020202030204" pitchFamily="34" charset="0"/>
              </a:rPr>
              <a:t>er </a:t>
            </a:r>
            <a:r>
              <a:rPr lang="fr-FR" dirty="0">
                <a:latin typeface="Arial Narrow" panose="020B0606020202030204" pitchFamily="34" charset="0"/>
              </a:rPr>
              <a:t>niveau d’usage collaboratif pluridisciplinaire</a:t>
            </a:r>
          </a:p>
        </p:txBody>
      </p:sp>
      <p:sp>
        <p:nvSpPr>
          <p:cNvPr id="40" name="ZoneTexte 39">
            <a:extLst>
              <a:ext uri="{FF2B5EF4-FFF2-40B4-BE49-F238E27FC236}">
                <a16:creationId xmlns:a16="http://schemas.microsoft.com/office/drawing/2014/main" id="{EF1BF8B7-22EF-4832-A1F3-DB0EC1739201}"/>
              </a:ext>
            </a:extLst>
          </p:cNvPr>
          <p:cNvSpPr txBox="1"/>
          <p:nvPr/>
        </p:nvSpPr>
        <p:spPr>
          <a:xfrm>
            <a:off x="759931" y="5155617"/>
            <a:ext cx="3678283" cy="1200329"/>
          </a:xfrm>
          <a:prstGeom prst="rect">
            <a:avLst/>
          </a:prstGeom>
          <a:noFill/>
        </p:spPr>
        <p:txBody>
          <a:bodyPr wrap="square" rtlCol="0">
            <a:spAutoFit/>
          </a:bodyPr>
          <a:lstStyle/>
          <a:p>
            <a:pPr algn="just"/>
            <a:r>
              <a:rPr lang="fr-FR" dirty="0">
                <a:latin typeface="Arial Narrow" panose="020B0606020202030204" pitchFamily="34" charset="0"/>
              </a:rPr>
              <a:t>La collaboration est basée sur plusieurs maquettes</a:t>
            </a:r>
            <a:r>
              <a:rPr lang="fr-FR" u="sng" dirty="0">
                <a:latin typeface="Arial Narrow" panose="020B0606020202030204" pitchFamily="34" charset="0"/>
              </a:rPr>
              <a:t> liées, </a:t>
            </a:r>
            <a:r>
              <a:rPr lang="fr-FR" dirty="0">
                <a:latin typeface="Arial Narrow" panose="020B0606020202030204" pitchFamily="34" charset="0"/>
              </a:rPr>
              <a:t>au format natif ou IFC.</a:t>
            </a:r>
          </a:p>
          <a:p>
            <a:pPr algn="just"/>
            <a:r>
              <a:rPr lang="fr-FR" dirty="0">
                <a:latin typeface="Arial Narrow" panose="020B0606020202030204" pitchFamily="34" charset="0"/>
              </a:rPr>
              <a:t>Chacun reste propriétaire de sa </a:t>
            </a:r>
            <a:r>
              <a:rPr lang="fr-FR" dirty="0" smtClean="0">
                <a:latin typeface="Arial Narrow" panose="020B0606020202030204" pitchFamily="34" charset="0"/>
              </a:rPr>
              <a:t>maquette et </a:t>
            </a:r>
            <a:r>
              <a:rPr lang="fr-FR" dirty="0">
                <a:latin typeface="Arial Narrow" panose="020B0606020202030204" pitchFamily="34" charset="0"/>
              </a:rPr>
              <a:t>des objets qu’elle </a:t>
            </a:r>
            <a:r>
              <a:rPr lang="fr-FR" dirty="0" smtClean="0">
                <a:latin typeface="Arial Narrow" panose="020B0606020202030204" pitchFamily="34" charset="0"/>
              </a:rPr>
              <a:t>contient.</a:t>
            </a:r>
            <a:endParaRPr lang="fr-FR" dirty="0">
              <a:latin typeface="Arial Narrow" panose="020B0606020202030204" pitchFamily="34" charset="0"/>
            </a:endParaRPr>
          </a:p>
        </p:txBody>
      </p:sp>
      <p:sp>
        <p:nvSpPr>
          <p:cNvPr id="41" name="ZoneTexte 40">
            <a:extLst>
              <a:ext uri="{FF2B5EF4-FFF2-40B4-BE49-F238E27FC236}">
                <a16:creationId xmlns:a16="http://schemas.microsoft.com/office/drawing/2014/main" id="{7316036D-CA41-4356-9D7E-B94C2AB257A7}"/>
              </a:ext>
            </a:extLst>
          </p:cNvPr>
          <p:cNvSpPr txBox="1"/>
          <p:nvPr/>
        </p:nvSpPr>
        <p:spPr>
          <a:xfrm>
            <a:off x="5306426" y="4203966"/>
            <a:ext cx="2936891" cy="646331"/>
          </a:xfrm>
          <a:prstGeom prst="rect">
            <a:avLst/>
          </a:prstGeom>
          <a:noFill/>
        </p:spPr>
        <p:txBody>
          <a:bodyPr wrap="square" rtlCol="0">
            <a:spAutoFit/>
          </a:bodyPr>
          <a:lstStyle/>
          <a:p>
            <a:pPr algn="ctr"/>
            <a:r>
              <a:rPr lang="fr-FR" dirty="0">
                <a:latin typeface="Arial Narrow" panose="020B0606020202030204" pitchFamily="34" charset="0"/>
              </a:rPr>
              <a:t>Degré </a:t>
            </a:r>
            <a:r>
              <a:rPr lang="fr-FR" dirty="0" smtClean="0">
                <a:latin typeface="Arial Narrow" panose="020B0606020202030204" pitchFamily="34" charset="0"/>
              </a:rPr>
              <a:t>ultime </a:t>
            </a:r>
            <a:r>
              <a:rPr lang="fr-FR" dirty="0">
                <a:latin typeface="Arial Narrow" panose="020B0606020202030204" pitchFamily="34" charset="0"/>
              </a:rPr>
              <a:t>de collaboration</a:t>
            </a:r>
          </a:p>
          <a:p>
            <a:pPr algn="ctr"/>
            <a:r>
              <a:rPr lang="fr-FR" dirty="0">
                <a:latin typeface="Arial Narrow" panose="020B0606020202030204" pitchFamily="34" charset="0"/>
              </a:rPr>
              <a:t>pluridisciplinaire</a:t>
            </a:r>
          </a:p>
        </p:txBody>
      </p:sp>
      <p:sp>
        <p:nvSpPr>
          <p:cNvPr id="42" name="ZoneTexte 41">
            <a:extLst>
              <a:ext uri="{FF2B5EF4-FFF2-40B4-BE49-F238E27FC236}">
                <a16:creationId xmlns:a16="http://schemas.microsoft.com/office/drawing/2014/main" id="{9D010523-2F0B-48F0-9FF4-905183C63120}"/>
              </a:ext>
            </a:extLst>
          </p:cNvPr>
          <p:cNvSpPr txBox="1"/>
          <p:nvPr/>
        </p:nvSpPr>
        <p:spPr>
          <a:xfrm>
            <a:off x="4762005" y="5232467"/>
            <a:ext cx="4275117" cy="954107"/>
          </a:xfrm>
          <a:prstGeom prst="rect">
            <a:avLst/>
          </a:prstGeom>
          <a:noFill/>
        </p:spPr>
        <p:txBody>
          <a:bodyPr wrap="square" rtlCol="0">
            <a:spAutoFit/>
          </a:bodyPr>
          <a:lstStyle/>
          <a:p>
            <a:pPr algn="just"/>
            <a:r>
              <a:rPr lang="fr-FR" b="1" dirty="0">
                <a:latin typeface="Arial Narrow" panose="020B0606020202030204" pitchFamily="34" charset="0"/>
              </a:rPr>
              <a:t>Maquette Unique </a:t>
            </a:r>
            <a:r>
              <a:rPr lang="fr-FR" dirty="0">
                <a:latin typeface="Arial Narrow" panose="020B0606020202030204" pitchFamily="34" charset="0"/>
              </a:rPr>
              <a:t>mais pas </a:t>
            </a:r>
            <a:r>
              <a:rPr lang="fr-FR" sz="2000" dirty="0">
                <a:effectLst>
                  <a:outerShdw blurRad="38100" dist="38100" dir="2700000" algn="tl">
                    <a:srgbClr val="000000">
                      <a:alpha val="43137"/>
                    </a:srgbClr>
                  </a:outerShdw>
                </a:effectLst>
                <a:latin typeface="Arial Narrow" panose="020B0606020202030204" pitchFamily="34" charset="0"/>
              </a:rPr>
              <a:t>Fichier Unique</a:t>
            </a:r>
            <a:endParaRPr lang="fr-FR" dirty="0">
              <a:latin typeface="Arial Narrow" panose="020B0606020202030204" pitchFamily="34" charset="0"/>
            </a:endParaRPr>
          </a:p>
          <a:p>
            <a:pPr algn="just"/>
            <a:r>
              <a:rPr lang="fr-FR" dirty="0">
                <a:latin typeface="Arial Narrow" panose="020B0606020202030204" pitchFamily="34" charset="0"/>
              </a:rPr>
              <a:t>Maquette déposée sur un serveur </a:t>
            </a:r>
            <a:r>
              <a:rPr lang="fr-FR" sz="1400" i="1" dirty="0">
                <a:latin typeface="Arial Narrow" panose="020B0606020202030204" pitchFamily="34" charset="0"/>
              </a:rPr>
              <a:t>(REVIT 2017)</a:t>
            </a:r>
          </a:p>
          <a:p>
            <a:pPr algn="just"/>
            <a:r>
              <a:rPr lang="fr-FR" dirty="0">
                <a:latin typeface="Arial Narrow" panose="020B0606020202030204" pitchFamily="34" charset="0"/>
              </a:rPr>
              <a:t>Chacun peu avoir accès à l’ensemble des </a:t>
            </a:r>
            <a:r>
              <a:rPr lang="fr-FR" dirty="0" smtClean="0">
                <a:latin typeface="Arial Narrow" panose="020B0606020202030204" pitchFamily="34" charset="0"/>
              </a:rPr>
              <a:t>objets.</a:t>
            </a:r>
            <a:endParaRPr lang="fr-FR" dirty="0">
              <a:latin typeface="Arial Narrow" panose="020B0606020202030204" pitchFamily="34" charset="0"/>
            </a:endParaRPr>
          </a:p>
        </p:txBody>
      </p:sp>
      <p:sp>
        <p:nvSpPr>
          <p:cNvPr id="43" name="Flèche : droite 42">
            <a:extLst>
              <a:ext uri="{FF2B5EF4-FFF2-40B4-BE49-F238E27FC236}">
                <a16:creationId xmlns:a16="http://schemas.microsoft.com/office/drawing/2014/main" id="{3A224C11-E89E-4850-8842-F7F5F0A79500}"/>
              </a:ext>
            </a:extLst>
          </p:cNvPr>
          <p:cNvSpPr/>
          <p:nvPr/>
        </p:nvSpPr>
        <p:spPr>
          <a:xfrm>
            <a:off x="2609703" y="1593377"/>
            <a:ext cx="368135" cy="28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droite 43">
            <a:extLst>
              <a:ext uri="{FF2B5EF4-FFF2-40B4-BE49-F238E27FC236}">
                <a16:creationId xmlns:a16="http://schemas.microsoft.com/office/drawing/2014/main" id="{43D2674B-DBD0-429D-B774-61B2684F3CBB}"/>
              </a:ext>
            </a:extLst>
          </p:cNvPr>
          <p:cNvSpPr/>
          <p:nvPr/>
        </p:nvSpPr>
        <p:spPr>
          <a:xfrm rot="5400000">
            <a:off x="2060079" y="3832426"/>
            <a:ext cx="368135" cy="28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 droite 44">
            <a:extLst>
              <a:ext uri="{FF2B5EF4-FFF2-40B4-BE49-F238E27FC236}">
                <a16:creationId xmlns:a16="http://schemas.microsoft.com/office/drawing/2014/main" id="{865AAD62-2277-4744-9EDE-4E63175C5A07}"/>
              </a:ext>
            </a:extLst>
          </p:cNvPr>
          <p:cNvSpPr/>
          <p:nvPr/>
        </p:nvSpPr>
        <p:spPr>
          <a:xfrm rot="5400000">
            <a:off x="6555178" y="3832426"/>
            <a:ext cx="368135" cy="28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 droite 45">
            <a:extLst>
              <a:ext uri="{FF2B5EF4-FFF2-40B4-BE49-F238E27FC236}">
                <a16:creationId xmlns:a16="http://schemas.microsoft.com/office/drawing/2014/main" id="{FDF8B3CC-EAF2-412E-9AE0-5D7E1A204414}"/>
              </a:ext>
            </a:extLst>
          </p:cNvPr>
          <p:cNvSpPr/>
          <p:nvPr/>
        </p:nvSpPr>
        <p:spPr>
          <a:xfrm rot="5400000">
            <a:off x="2060079" y="4905896"/>
            <a:ext cx="368135" cy="28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 droite 46">
            <a:extLst>
              <a:ext uri="{FF2B5EF4-FFF2-40B4-BE49-F238E27FC236}">
                <a16:creationId xmlns:a16="http://schemas.microsoft.com/office/drawing/2014/main" id="{56829775-7C29-49CA-851A-3199BD0A837E}"/>
              </a:ext>
            </a:extLst>
          </p:cNvPr>
          <p:cNvSpPr/>
          <p:nvPr/>
        </p:nvSpPr>
        <p:spPr>
          <a:xfrm rot="5400000">
            <a:off x="6590805" y="4905896"/>
            <a:ext cx="368135" cy="28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67DDD5A7-80A7-4AEF-833F-1F854F4655D8}"/>
              </a:ext>
            </a:extLst>
          </p:cNvPr>
          <p:cNvCxnSpPr>
            <a:cxnSpLocks/>
          </p:cNvCxnSpPr>
          <p:nvPr/>
        </p:nvCxnSpPr>
        <p:spPr>
          <a:xfrm>
            <a:off x="525382" y="2553188"/>
            <a:ext cx="8618617"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0" name="Pentagon 37">
            <a:extLst>
              <a:ext uri="{FF2B5EF4-FFF2-40B4-BE49-F238E27FC236}">
                <a16:creationId xmlns:a16="http://schemas.microsoft.com/office/drawing/2014/main" id="{EBB9BC85-310C-45B9-86AF-4A337FA5181F}"/>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6">
            <a:extLst>
              <a:ext uri="{FF2B5EF4-FFF2-40B4-BE49-F238E27FC236}">
                <a16:creationId xmlns:a16="http://schemas.microsoft.com/office/drawing/2014/main" id="{2F4E08B8-2C29-4C62-AE46-79F7329CA3A5}"/>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4</a:t>
            </a:fld>
            <a:endParaRPr lang="en-US" b="1" dirty="0">
              <a:solidFill>
                <a:schemeClr val="bg1"/>
              </a:solidFill>
            </a:endParaRPr>
          </a:p>
        </p:txBody>
      </p:sp>
    </p:spTree>
    <p:extLst>
      <p:ext uri="{BB962C8B-B14F-4D97-AF65-F5344CB8AC3E}">
        <p14:creationId xmlns:p14="http://schemas.microsoft.com/office/powerpoint/2010/main" val="270311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5BA5A98-F090-40A7-8DA6-355EBB0762D0}"/>
              </a:ext>
            </a:extLst>
          </p:cNvPr>
          <p:cNvPicPr>
            <a:picLocks noChangeAspect="1"/>
          </p:cNvPicPr>
          <p:nvPr/>
        </p:nvPicPr>
        <p:blipFill>
          <a:blip r:embed="rId2">
            <a:lum contrast="40000"/>
          </a:blip>
          <a:stretch>
            <a:fillRect/>
          </a:stretch>
        </p:blipFill>
        <p:spPr>
          <a:xfrm>
            <a:off x="5499409" y="2795130"/>
            <a:ext cx="3308664" cy="3192888"/>
          </a:xfrm>
          <a:prstGeom prst="rect">
            <a:avLst/>
          </a:prstGeom>
        </p:spPr>
      </p:pic>
      <p:sp>
        <p:nvSpPr>
          <p:cNvPr id="3" name="ZoneTexte 2">
            <a:extLst>
              <a:ext uri="{FF2B5EF4-FFF2-40B4-BE49-F238E27FC236}">
                <a16:creationId xmlns:a16="http://schemas.microsoft.com/office/drawing/2014/main" id="{E01F3052-8FB6-4490-9001-705F8481A875}"/>
              </a:ext>
            </a:extLst>
          </p:cNvPr>
          <p:cNvSpPr txBox="1"/>
          <p:nvPr/>
        </p:nvSpPr>
        <p:spPr>
          <a:xfrm>
            <a:off x="4799264" y="1837208"/>
            <a:ext cx="4708953" cy="738664"/>
          </a:xfrm>
          <a:prstGeom prst="rect">
            <a:avLst/>
          </a:prstGeom>
          <a:noFill/>
        </p:spPr>
        <p:txBody>
          <a:bodyPr wrap="square" rtlCol="0">
            <a:spAutoFit/>
          </a:bodyPr>
          <a:lstStyle/>
          <a:p>
            <a:pPr algn="ctr"/>
            <a:r>
              <a:rPr lang="fr-FR"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Les cycles de la MN</a:t>
            </a:r>
          </a:p>
          <a:p>
            <a:pPr algn="ctr"/>
            <a:r>
              <a:rPr lang="fr-FR"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Narrow" panose="020B0606020202030204" pitchFamily="34" charset="0"/>
              </a:rPr>
              <a:t>Syntec-Ingénierie</a:t>
            </a:r>
          </a:p>
        </p:txBody>
      </p:sp>
      <p:sp>
        <p:nvSpPr>
          <p:cNvPr id="4" name="Pentagon 37">
            <a:extLst>
              <a:ext uri="{FF2B5EF4-FFF2-40B4-BE49-F238E27FC236}">
                <a16:creationId xmlns:a16="http://schemas.microsoft.com/office/drawing/2014/main" id="{273E5A72-EE5C-4EF3-93E8-80EB2F2A2806}"/>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6">
            <a:extLst>
              <a:ext uri="{FF2B5EF4-FFF2-40B4-BE49-F238E27FC236}">
                <a16:creationId xmlns:a16="http://schemas.microsoft.com/office/drawing/2014/main" id="{757219AC-5474-49A5-B445-5EEFA76ACD52}"/>
              </a:ext>
            </a:extLst>
          </p:cNvPr>
          <p:cNvSpPr>
            <a:spLocks noGrp="1"/>
          </p:cNvSpPr>
          <p:nvPr>
            <p:ph type="sldNum" sz="quarter" idx="4294967295"/>
          </p:nvPr>
        </p:nvSpPr>
        <p:spPr>
          <a:xfrm>
            <a:off x="8582025" y="6407150"/>
            <a:ext cx="561975" cy="365125"/>
          </a:xfrm>
        </p:spPr>
        <p:txBody>
          <a:bodyPr/>
          <a:lstStyle/>
          <a:p>
            <a:pPr algn="ctr"/>
            <a:fld id="{C15AD966-9810-4EB9-925F-2A35C0C6E188}" type="slidenum">
              <a:rPr lang="en-US" sz="1200" b="1" smtClean="0">
                <a:solidFill>
                  <a:schemeClr val="bg1"/>
                </a:solidFill>
              </a:rPr>
              <a:pPr algn="ctr"/>
              <a:t>5</a:t>
            </a:fld>
            <a:endParaRPr lang="en-US" sz="1200" b="1" dirty="0">
              <a:solidFill>
                <a:schemeClr val="bg1"/>
              </a:solidFill>
            </a:endParaRPr>
          </a:p>
        </p:txBody>
      </p:sp>
      <p:sp>
        <p:nvSpPr>
          <p:cNvPr id="7" name="Pentagon 37">
            <a:extLst>
              <a:ext uri="{FF2B5EF4-FFF2-40B4-BE49-F238E27FC236}">
                <a16:creationId xmlns:a16="http://schemas.microsoft.com/office/drawing/2014/main" id="{3AB2A3A8-E1CD-4225-B15B-7432FC580D79}"/>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E6F58613-43E4-4076-975D-2B8C459BE609}"/>
              </a:ext>
            </a:extLst>
          </p:cNvPr>
          <p:cNvSpPr txBox="1">
            <a:spLocks/>
          </p:cNvSpPr>
          <p:nvPr/>
        </p:nvSpPr>
        <p:spPr>
          <a:xfrm>
            <a:off x="8581355" y="6407479"/>
            <a:ext cx="56264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sz="1200" b="1" smtClean="0">
                <a:solidFill>
                  <a:schemeClr val="bg1"/>
                </a:solidFill>
              </a:rPr>
              <a:pPr algn="ctr"/>
              <a:t>5</a:t>
            </a:fld>
            <a:endParaRPr lang="en-US" sz="1200" b="1" dirty="0">
              <a:solidFill>
                <a:schemeClr val="bg1"/>
              </a:solidFill>
            </a:endParaRPr>
          </a:p>
        </p:txBody>
      </p:sp>
      <p:sp>
        <p:nvSpPr>
          <p:cNvPr id="6" name="ZoneTexte 5">
            <a:extLst>
              <a:ext uri="{FF2B5EF4-FFF2-40B4-BE49-F238E27FC236}">
                <a16:creationId xmlns:a16="http://schemas.microsoft.com/office/drawing/2014/main" id="{D3D8F8CE-F437-40F5-9082-8410D676A37D}"/>
              </a:ext>
            </a:extLst>
          </p:cNvPr>
          <p:cNvSpPr txBox="1"/>
          <p:nvPr/>
        </p:nvSpPr>
        <p:spPr>
          <a:xfrm>
            <a:off x="914398" y="362150"/>
            <a:ext cx="7454539" cy="646331"/>
          </a:xfrm>
          <a:prstGeom prst="rect">
            <a:avLst/>
          </a:prstGeom>
          <a:noFill/>
        </p:spPr>
        <p:txBody>
          <a:bodyPr wrap="square" rtlCol="0">
            <a:spAutoFit/>
          </a:bodyPr>
          <a:lstStyle/>
          <a:p>
            <a:pPr algn="ctr"/>
            <a:r>
              <a:rPr lang="fr-FR" dirty="0"/>
              <a:t>Au-delà de la maturité de la MN, il sera nécessaire de définir son Niveau de Développement (</a:t>
            </a:r>
            <a:r>
              <a:rPr lang="fr-FR" b="1" dirty="0"/>
              <a:t>ND</a:t>
            </a:r>
            <a:r>
              <a:rPr lang="fr-FR" dirty="0"/>
              <a:t> et </a:t>
            </a:r>
            <a:r>
              <a:rPr lang="fr-FR" b="1" dirty="0"/>
              <a:t>LOD</a:t>
            </a:r>
            <a:r>
              <a:rPr lang="fr-FR" dirty="0"/>
              <a:t>) et la phase du chantier</a:t>
            </a:r>
          </a:p>
        </p:txBody>
      </p:sp>
      <p:pic>
        <p:nvPicPr>
          <p:cNvPr id="10" name="Image 9">
            <a:extLst>
              <a:ext uri="{FF2B5EF4-FFF2-40B4-BE49-F238E27FC236}">
                <a16:creationId xmlns:a16="http://schemas.microsoft.com/office/drawing/2014/main" id="{DB478F68-99C3-4CB1-AC65-85441EA52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89" y="1502413"/>
            <a:ext cx="4375784" cy="3100252"/>
          </a:xfrm>
          <a:prstGeom prst="rect">
            <a:avLst/>
          </a:prstGeom>
        </p:spPr>
      </p:pic>
      <p:sp>
        <p:nvSpPr>
          <p:cNvPr id="11" name="ZoneTexte 10">
            <a:extLst>
              <a:ext uri="{FF2B5EF4-FFF2-40B4-BE49-F238E27FC236}">
                <a16:creationId xmlns:a16="http://schemas.microsoft.com/office/drawing/2014/main" id="{5D8FD1E8-3152-469F-825A-C793AD509C3E}"/>
              </a:ext>
            </a:extLst>
          </p:cNvPr>
          <p:cNvSpPr txBox="1"/>
          <p:nvPr/>
        </p:nvSpPr>
        <p:spPr>
          <a:xfrm>
            <a:off x="1158239" y="4727265"/>
            <a:ext cx="3413761" cy="369332"/>
          </a:xfrm>
          <a:prstGeom prst="rect">
            <a:avLst/>
          </a:prstGeom>
          <a:noFill/>
        </p:spPr>
        <p:txBody>
          <a:bodyPr wrap="square" rtlCol="0">
            <a:spAutoFit/>
          </a:bodyPr>
          <a:lstStyle/>
          <a:p>
            <a:r>
              <a:rPr lang="fr-FR" dirty="0">
                <a:hlinkClick r:id="rId4" action="ppaction://hlinkfile"/>
              </a:rPr>
              <a:t>LO … D : Details vs </a:t>
            </a:r>
            <a:r>
              <a:rPr lang="fr-FR" dirty="0" err="1">
                <a:hlinkClick r:id="rId4" action="ppaction://hlinkfile"/>
              </a:rPr>
              <a:t>Development</a:t>
            </a:r>
            <a:endParaRPr lang="fr-FR" dirty="0"/>
          </a:p>
        </p:txBody>
      </p:sp>
      <p:sp>
        <p:nvSpPr>
          <p:cNvPr id="12" name="ZoneTexte 11">
            <a:extLst>
              <a:ext uri="{FF2B5EF4-FFF2-40B4-BE49-F238E27FC236}">
                <a16:creationId xmlns:a16="http://schemas.microsoft.com/office/drawing/2014/main" id="{9238BA7B-12DE-4E70-BE61-86C0875D00D1}"/>
              </a:ext>
            </a:extLst>
          </p:cNvPr>
          <p:cNvSpPr txBox="1"/>
          <p:nvPr/>
        </p:nvSpPr>
        <p:spPr>
          <a:xfrm>
            <a:off x="6453051" y="6161617"/>
            <a:ext cx="1558834" cy="369332"/>
          </a:xfrm>
          <a:prstGeom prst="rect">
            <a:avLst/>
          </a:prstGeom>
          <a:noFill/>
        </p:spPr>
        <p:txBody>
          <a:bodyPr wrap="square" rtlCol="0">
            <a:spAutoFit/>
          </a:bodyPr>
          <a:lstStyle/>
          <a:p>
            <a:r>
              <a:rPr lang="fr-FR" dirty="0">
                <a:hlinkClick r:id="rId5" action="ppaction://hlinkfile"/>
              </a:rPr>
              <a:t>Le moniteur</a:t>
            </a:r>
            <a:endParaRPr lang="fr-FR" dirty="0"/>
          </a:p>
        </p:txBody>
      </p:sp>
    </p:spTree>
    <p:extLst>
      <p:ext uri="{BB962C8B-B14F-4D97-AF65-F5344CB8AC3E}">
        <p14:creationId xmlns:p14="http://schemas.microsoft.com/office/powerpoint/2010/main" val="378117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E6366B0-3261-4B20-8740-47AFD19A6AB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90525" y="1150166"/>
            <a:ext cx="8432842" cy="4626016"/>
          </a:xfrm>
          <a:prstGeom prst="rect">
            <a:avLst/>
          </a:prstGeom>
        </p:spPr>
      </p:pic>
      <p:sp>
        <p:nvSpPr>
          <p:cNvPr id="3" name="ZoneTexte 2">
            <a:extLst>
              <a:ext uri="{FF2B5EF4-FFF2-40B4-BE49-F238E27FC236}">
                <a16:creationId xmlns:a16="http://schemas.microsoft.com/office/drawing/2014/main" id="{6607165F-CB86-4051-BF80-200B6DC86BA6}"/>
              </a:ext>
            </a:extLst>
          </p:cNvPr>
          <p:cNvSpPr txBox="1"/>
          <p:nvPr/>
        </p:nvSpPr>
        <p:spPr>
          <a:xfrm>
            <a:off x="6005384" y="6326660"/>
            <a:ext cx="2199502" cy="400110"/>
          </a:xfrm>
          <a:prstGeom prst="rect">
            <a:avLst/>
          </a:prstGeom>
          <a:noFill/>
        </p:spPr>
        <p:txBody>
          <a:bodyPr wrap="square" rtlCol="0">
            <a:spAutoFit/>
          </a:bodyPr>
          <a:lstStyle/>
          <a:p>
            <a:r>
              <a:rPr lang="fr-FR" sz="2000" i="1" dirty="0">
                <a:latin typeface="Arial Narrow" panose="020B0606020202030204" pitchFamily="34" charset="0"/>
              </a:rPr>
              <a:t>Le moniteur - 2014</a:t>
            </a:r>
          </a:p>
        </p:txBody>
      </p:sp>
      <p:sp>
        <p:nvSpPr>
          <p:cNvPr id="5" name="Pentagon 37">
            <a:extLst>
              <a:ext uri="{FF2B5EF4-FFF2-40B4-BE49-F238E27FC236}">
                <a16:creationId xmlns:a16="http://schemas.microsoft.com/office/drawing/2014/main" id="{0EEC57B6-BFCF-4571-9485-AA557EA9B0F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A45669-1A43-4EB9-9104-3F11CE9D2FEA}"/>
              </a:ext>
            </a:extLst>
          </p:cNvPr>
          <p:cNvSpPr/>
          <p:nvPr/>
        </p:nvSpPr>
        <p:spPr>
          <a:xfrm>
            <a:off x="691375" y="242129"/>
            <a:ext cx="5479320" cy="461665"/>
          </a:xfrm>
          <a:prstGeom prst="rect">
            <a:avLst/>
          </a:prstGeom>
        </p:spPr>
        <p:txBody>
          <a:bodyPr wrap="none">
            <a:spAutoFit/>
          </a:bodyPr>
          <a:lstStyle/>
          <a:p>
            <a:r>
              <a:rPr lang="fr-FR" sz="2400" b="1" dirty="0"/>
              <a:t>Attendus des </a:t>
            </a:r>
            <a:r>
              <a:rPr lang="fr-FR" sz="2400" b="1" dirty="0" smtClean="0"/>
              <a:t>niveaux </a:t>
            </a:r>
            <a:r>
              <a:rPr lang="fr-FR" sz="2400" b="1" dirty="0"/>
              <a:t>de développement</a:t>
            </a:r>
            <a:endParaRPr lang="fr-FR" sz="2400" dirty="0"/>
          </a:p>
        </p:txBody>
      </p:sp>
      <p:sp>
        <p:nvSpPr>
          <p:cNvPr id="8" name="Pentagon 37">
            <a:extLst>
              <a:ext uri="{FF2B5EF4-FFF2-40B4-BE49-F238E27FC236}">
                <a16:creationId xmlns:a16="http://schemas.microsoft.com/office/drawing/2014/main" id="{52049A5B-F62A-47F9-B7F1-E4B34969BF8E}"/>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AE383DD5-1B13-40FE-BA51-6AE55D6ECEAA}"/>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6</a:t>
            </a:fld>
            <a:endParaRPr lang="en-US" b="1" dirty="0">
              <a:solidFill>
                <a:schemeClr val="bg1"/>
              </a:solidFill>
            </a:endParaRPr>
          </a:p>
        </p:txBody>
      </p:sp>
    </p:spTree>
    <p:extLst>
      <p:ext uri="{BB962C8B-B14F-4D97-AF65-F5344CB8AC3E}">
        <p14:creationId xmlns:p14="http://schemas.microsoft.com/office/powerpoint/2010/main" val="21493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6D2B512-8668-4331-AC48-33151CA6D1B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75136" y="1079862"/>
            <a:ext cx="8320818" cy="4542315"/>
          </a:xfrm>
          <a:prstGeom prst="rect">
            <a:avLst/>
          </a:prstGeom>
        </p:spPr>
      </p:pic>
      <p:sp>
        <p:nvSpPr>
          <p:cNvPr id="3" name="ZoneTexte 2">
            <a:extLst>
              <a:ext uri="{FF2B5EF4-FFF2-40B4-BE49-F238E27FC236}">
                <a16:creationId xmlns:a16="http://schemas.microsoft.com/office/drawing/2014/main" id="{C0A52572-6F61-4625-B658-2FC8B67F0B5A}"/>
              </a:ext>
            </a:extLst>
          </p:cNvPr>
          <p:cNvSpPr txBox="1"/>
          <p:nvPr/>
        </p:nvSpPr>
        <p:spPr>
          <a:xfrm>
            <a:off x="6128953" y="6296937"/>
            <a:ext cx="2199502" cy="400110"/>
          </a:xfrm>
          <a:prstGeom prst="rect">
            <a:avLst/>
          </a:prstGeom>
          <a:noFill/>
        </p:spPr>
        <p:txBody>
          <a:bodyPr wrap="square" rtlCol="0">
            <a:spAutoFit/>
          </a:bodyPr>
          <a:lstStyle/>
          <a:p>
            <a:r>
              <a:rPr lang="fr-FR" sz="2000" i="1" dirty="0">
                <a:latin typeface="Arial Narrow" panose="020B0606020202030204" pitchFamily="34" charset="0"/>
              </a:rPr>
              <a:t>Le moniteur - 2014</a:t>
            </a:r>
          </a:p>
        </p:txBody>
      </p:sp>
      <p:sp>
        <p:nvSpPr>
          <p:cNvPr id="4" name="Pentagon 37">
            <a:extLst>
              <a:ext uri="{FF2B5EF4-FFF2-40B4-BE49-F238E27FC236}">
                <a16:creationId xmlns:a16="http://schemas.microsoft.com/office/drawing/2014/main" id="{D259E3D4-B14E-4F55-8287-D70C8991F078}"/>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37">
            <a:extLst>
              <a:ext uri="{FF2B5EF4-FFF2-40B4-BE49-F238E27FC236}">
                <a16:creationId xmlns:a16="http://schemas.microsoft.com/office/drawing/2014/main" id="{DE6BBA1D-2B5C-48D3-BDE9-A3EB43174B5A}"/>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5B085B0F-1F2E-4093-9B3C-478AF0220946}"/>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7</a:t>
            </a:fld>
            <a:endParaRPr lang="en-US" b="1" dirty="0">
              <a:solidFill>
                <a:schemeClr val="bg1"/>
              </a:solidFill>
            </a:endParaRPr>
          </a:p>
        </p:txBody>
      </p:sp>
      <p:sp>
        <p:nvSpPr>
          <p:cNvPr id="9" name="Rectangle 8">
            <a:extLst>
              <a:ext uri="{FF2B5EF4-FFF2-40B4-BE49-F238E27FC236}">
                <a16:creationId xmlns:a16="http://schemas.microsoft.com/office/drawing/2014/main" id="{B8CE4B04-CD85-4AF6-AD69-FB3F57B088FD}"/>
              </a:ext>
            </a:extLst>
          </p:cNvPr>
          <p:cNvSpPr/>
          <p:nvPr/>
        </p:nvSpPr>
        <p:spPr>
          <a:xfrm>
            <a:off x="691375" y="242129"/>
            <a:ext cx="1229376" cy="461665"/>
          </a:xfrm>
          <a:prstGeom prst="rect">
            <a:avLst/>
          </a:prstGeom>
        </p:spPr>
        <p:txBody>
          <a:bodyPr wrap="none">
            <a:spAutoFit/>
          </a:bodyPr>
          <a:lstStyle/>
          <a:p>
            <a:r>
              <a:rPr lang="fr-FR" sz="2400" b="1" dirty="0"/>
              <a:t>Suite ….</a:t>
            </a:r>
            <a:endParaRPr lang="fr-FR" sz="2400" dirty="0"/>
          </a:p>
        </p:txBody>
      </p:sp>
    </p:spTree>
    <p:extLst>
      <p:ext uri="{BB962C8B-B14F-4D97-AF65-F5344CB8AC3E}">
        <p14:creationId xmlns:p14="http://schemas.microsoft.com/office/powerpoint/2010/main" val="83930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A2EE1-E5BB-4A60-9079-EBFECD650BC0}"/>
              </a:ext>
            </a:extLst>
          </p:cNvPr>
          <p:cNvSpPr/>
          <p:nvPr/>
        </p:nvSpPr>
        <p:spPr>
          <a:xfrm>
            <a:off x="913309" y="922724"/>
            <a:ext cx="7507879" cy="5355312"/>
          </a:xfrm>
          <a:prstGeom prst="rect">
            <a:avLst/>
          </a:prstGeom>
        </p:spPr>
        <p:txBody>
          <a:bodyPr wrap="square">
            <a:spAutoFit/>
          </a:bodyPr>
          <a:lstStyle/>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Définir</a:t>
            </a:r>
            <a:r>
              <a:rPr lang="fr-FR" dirty="0">
                <a:latin typeface="Arial" panose="020B0604020202020204" pitchFamily="34" charset="0"/>
                <a:cs typeface="Arial" panose="020B0604020202020204" pitchFamily="34" charset="0"/>
              </a:rPr>
              <a:t> une méthodologie afin d’atteindre les objectifs BIM de la maîtrise d’ouvrage,</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Rédiger</a:t>
            </a:r>
            <a:r>
              <a:rPr lang="fr-FR" dirty="0">
                <a:latin typeface="Arial" panose="020B0604020202020204" pitchFamily="34" charset="0"/>
                <a:cs typeface="Arial" panose="020B0604020202020204" pitchFamily="34" charset="0"/>
              </a:rPr>
              <a:t> les protocoles BIM associés (pour la phase études et la phase travaux)</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Mettre en place </a:t>
            </a:r>
            <a:r>
              <a:rPr lang="fr-FR" dirty="0">
                <a:latin typeface="Arial" panose="020B0604020202020204" pitchFamily="34" charset="0"/>
                <a:cs typeface="Arial" panose="020B0604020202020204" pitchFamily="34" charset="0"/>
              </a:rPr>
              <a:t>les processus BIM en adéquation avec les protocoles phase études et travaux, </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Animer</a:t>
            </a:r>
            <a:r>
              <a:rPr lang="fr-FR" dirty="0">
                <a:latin typeface="Arial" panose="020B0604020202020204" pitchFamily="34" charset="0"/>
                <a:cs typeface="Arial" panose="020B0604020202020204" pitchFamily="34" charset="0"/>
              </a:rPr>
              <a:t> les réunions BIM et rédiger les comptes rendus, </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Gérer</a:t>
            </a:r>
            <a:r>
              <a:rPr lang="fr-FR" dirty="0">
                <a:latin typeface="Arial" panose="020B0604020202020204" pitchFamily="34" charset="0"/>
                <a:cs typeface="Arial" panose="020B0604020202020204" pitchFamily="34" charset="0"/>
              </a:rPr>
              <a:t> la coordination des données entre les membres de la MOE en phase études, puis entre les titulaires en phase travaux. </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lvl="0" indent="-285750" algn="just" fontAlgn="base">
              <a:buFont typeface="Courier New" panose="02070309020205020404" pitchFamily="49" charset="0"/>
              <a:buChar char="o"/>
            </a:pPr>
            <a:r>
              <a:rPr lang="fr-FR" b="1" dirty="0">
                <a:latin typeface="Arial" panose="020B0604020202020204" pitchFamily="34" charset="0"/>
                <a:cs typeface="Arial" panose="020B0604020202020204" pitchFamily="34" charset="0"/>
              </a:rPr>
              <a:t>Fournir</a:t>
            </a:r>
            <a:r>
              <a:rPr lang="fr-FR" dirty="0">
                <a:latin typeface="Arial" panose="020B0604020202020204" pitchFamily="34" charset="0"/>
                <a:cs typeface="Arial" panose="020B0604020202020204" pitchFamily="34" charset="0"/>
              </a:rPr>
              <a:t> aux intervenants concernés les maquettes de géoréférencement et les fichiers de paramètres partagés</a:t>
            </a:r>
          </a:p>
          <a:p>
            <a:pPr marL="285750" lvl="0" indent="-285750" algn="just" fontAlgn="base">
              <a:buFont typeface="Courier New" panose="02070309020205020404" pitchFamily="49" charset="0"/>
              <a:buChar char="o"/>
            </a:pPr>
            <a:endParaRPr lang="fr-FR"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fr-FR" b="1" dirty="0">
                <a:latin typeface="Arial" panose="020B0604020202020204" pitchFamily="34" charset="0"/>
                <a:cs typeface="Arial" panose="020B0604020202020204" pitchFamily="34" charset="0"/>
              </a:rPr>
              <a:t>Assurer</a:t>
            </a:r>
            <a:r>
              <a:rPr lang="fr-FR" dirty="0">
                <a:latin typeface="Arial" panose="020B0604020202020204" pitchFamily="34" charset="0"/>
                <a:cs typeface="Arial" panose="020B0604020202020204" pitchFamily="34" charset="0"/>
              </a:rPr>
              <a:t> la production et la qualité des maquettes numériques utilisées à chaque phase du projet </a:t>
            </a:r>
          </a:p>
        </p:txBody>
      </p:sp>
      <p:sp>
        <p:nvSpPr>
          <p:cNvPr id="3" name="Rectangle 2">
            <a:extLst>
              <a:ext uri="{FF2B5EF4-FFF2-40B4-BE49-F238E27FC236}">
                <a16:creationId xmlns:a16="http://schemas.microsoft.com/office/drawing/2014/main" id="{F8DDD85E-EB7B-49A8-B599-73133B6FC66F}"/>
              </a:ext>
            </a:extLst>
          </p:cNvPr>
          <p:cNvSpPr/>
          <p:nvPr/>
        </p:nvSpPr>
        <p:spPr>
          <a:xfrm>
            <a:off x="1504234" y="85396"/>
            <a:ext cx="7077121" cy="707886"/>
          </a:xfrm>
          <a:prstGeom prst="rect">
            <a:avLst/>
          </a:prstGeom>
        </p:spPr>
        <p:txBody>
          <a:bodyPr wrap="square">
            <a:spAutoFit/>
          </a:bodyPr>
          <a:lstStyle/>
          <a:p>
            <a:pPr algn="ctr"/>
            <a:r>
              <a:rPr lang="fr-FR" sz="2400" b="1" dirty="0"/>
              <a:t>Quel sont les responsabilités du BIM Manager ?</a:t>
            </a:r>
            <a:endParaRPr lang="fr-FR" sz="2000" b="1" dirty="0"/>
          </a:p>
          <a:p>
            <a:pPr algn="ctr"/>
            <a:r>
              <a:rPr lang="fr-FR" sz="1600" i="1" dirty="0"/>
              <a:t>(entre autres …)</a:t>
            </a:r>
          </a:p>
        </p:txBody>
      </p:sp>
      <p:sp>
        <p:nvSpPr>
          <p:cNvPr id="4" name="Pentagon 37">
            <a:extLst>
              <a:ext uri="{FF2B5EF4-FFF2-40B4-BE49-F238E27FC236}">
                <a16:creationId xmlns:a16="http://schemas.microsoft.com/office/drawing/2014/main" id="{44B07DA6-994D-48D1-8A76-66CCFA8A1939}"/>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37">
            <a:extLst>
              <a:ext uri="{FF2B5EF4-FFF2-40B4-BE49-F238E27FC236}">
                <a16:creationId xmlns:a16="http://schemas.microsoft.com/office/drawing/2014/main" id="{61005974-B4C2-4B79-BFD9-26D1273305A4}"/>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33A4FD5E-2C42-4B8E-9E75-61E4407BE21B}"/>
              </a:ext>
            </a:extLst>
          </p:cNvPr>
          <p:cNvSpPr txBox="1">
            <a:spLocks/>
          </p:cNvSpPr>
          <p:nvPr/>
        </p:nvSpPr>
        <p:spPr>
          <a:xfrm>
            <a:off x="8581355" y="6407479"/>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8</a:t>
            </a:fld>
            <a:endParaRPr lang="en-US" b="1" dirty="0">
              <a:solidFill>
                <a:schemeClr val="bg1"/>
              </a:solidFill>
            </a:endParaRPr>
          </a:p>
        </p:txBody>
      </p:sp>
    </p:spTree>
    <p:extLst>
      <p:ext uri="{BB962C8B-B14F-4D97-AF65-F5344CB8AC3E}">
        <p14:creationId xmlns:p14="http://schemas.microsoft.com/office/powerpoint/2010/main" val="282762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E7C1B25-5DC7-46B5-8523-B5A8DB89BEE2}"/>
              </a:ext>
            </a:extLst>
          </p:cNvPr>
          <p:cNvSpPr txBox="1"/>
          <p:nvPr/>
        </p:nvSpPr>
        <p:spPr>
          <a:xfrm>
            <a:off x="800100" y="1590166"/>
            <a:ext cx="7543799"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Ce document est un engagement contractuel du respect des processus définis</a:t>
            </a:r>
          </a:p>
        </p:txBody>
      </p:sp>
      <p:sp>
        <p:nvSpPr>
          <p:cNvPr id="4" name="ZoneTexte 3">
            <a:extLst>
              <a:ext uri="{FF2B5EF4-FFF2-40B4-BE49-F238E27FC236}">
                <a16:creationId xmlns:a16="http://schemas.microsoft.com/office/drawing/2014/main" id="{7DE933AA-9E53-4B1F-8A8E-BEB776FC6472}"/>
              </a:ext>
            </a:extLst>
          </p:cNvPr>
          <p:cNvSpPr txBox="1"/>
          <p:nvPr/>
        </p:nvSpPr>
        <p:spPr>
          <a:xfrm>
            <a:off x="800100" y="1901740"/>
            <a:ext cx="6604000"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Responsable de la rédaction de la convention :</a:t>
            </a:r>
          </a:p>
          <a:p>
            <a:r>
              <a:rPr lang="fr-FR" sz="1600" dirty="0">
                <a:latin typeface="Arial" panose="020B0604020202020204" pitchFamily="34" charset="0"/>
                <a:cs typeface="Arial" panose="020B0604020202020204" pitchFamily="34" charset="0"/>
              </a:rPr>
              <a:t>AMO (Assistance Maitrise d’Ouvrage) ou BIM MANAGER de la MOA</a:t>
            </a:r>
          </a:p>
        </p:txBody>
      </p:sp>
      <p:sp>
        <p:nvSpPr>
          <p:cNvPr id="8" name="Rectangle 7">
            <a:extLst>
              <a:ext uri="{FF2B5EF4-FFF2-40B4-BE49-F238E27FC236}">
                <a16:creationId xmlns:a16="http://schemas.microsoft.com/office/drawing/2014/main" id="{90D8304A-70F5-4E98-8994-95EF999A302D}"/>
              </a:ext>
            </a:extLst>
          </p:cNvPr>
          <p:cNvSpPr/>
          <p:nvPr/>
        </p:nvSpPr>
        <p:spPr>
          <a:xfrm>
            <a:off x="800098" y="1000652"/>
            <a:ext cx="7715251" cy="584775"/>
          </a:xfrm>
          <a:prstGeom prst="rect">
            <a:avLst/>
          </a:prstGeom>
        </p:spPr>
        <p:txBody>
          <a:bodyPr wrap="square">
            <a:spAutoFit/>
          </a:bodyPr>
          <a:lstStyle/>
          <a:p>
            <a:pPr algn="just"/>
            <a:r>
              <a:rPr lang="fr-FR" sz="1600" dirty="0">
                <a:solidFill>
                  <a:srgbClr val="000000"/>
                </a:solidFill>
                <a:latin typeface="Arial" panose="020B0604020202020204" pitchFamily="34" charset="0"/>
              </a:rPr>
              <a:t>Elle permet de traduire les objectifs du </a:t>
            </a:r>
            <a:r>
              <a:rPr lang="fr-FR" sz="1600" dirty="0" smtClean="0">
                <a:solidFill>
                  <a:srgbClr val="000000"/>
                </a:solidFill>
                <a:latin typeface="Arial" panose="020B0604020202020204" pitchFamily="34" charset="0"/>
              </a:rPr>
              <a:t>cahier </a:t>
            </a:r>
            <a:r>
              <a:rPr lang="fr-FR" sz="1600" dirty="0">
                <a:solidFill>
                  <a:srgbClr val="000000"/>
                </a:solidFill>
                <a:latin typeface="Arial" panose="020B0604020202020204" pitchFamily="34" charset="0"/>
              </a:rPr>
              <a:t>des </a:t>
            </a:r>
            <a:r>
              <a:rPr lang="fr-FR" sz="1600" dirty="0" smtClean="0">
                <a:solidFill>
                  <a:srgbClr val="000000"/>
                </a:solidFill>
                <a:latin typeface="Arial" panose="020B0604020202020204" pitchFamily="34" charset="0"/>
              </a:rPr>
              <a:t>charges </a:t>
            </a:r>
            <a:r>
              <a:rPr lang="fr-FR" sz="1600" dirty="0">
                <a:solidFill>
                  <a:srgbClr val="000000"/>
                </a:solidFill>
                <a:latin typeface="Arial" panose="020B0604020202020204" pitchFamily="34" charset="0"/>
              </a:rPr>
              <a:t>du client en un document commun d’organisation de la démarche </a:t>
            </a:r>
            <a:r>
              <a:rPr lang="fr-FR" sz="1600" dirty="0" smtClean="0">
                <a:solidFill>
                  <a:srgbClr val="000000"/>
                </a:solidFill>
                <a:latin typeface="Arial" panose="020B0604020202020204" pitchFamily="34" charset="0"/>
              </a:rPr>
              <a:t>BIM.</a:t>
            </a:r>
            <a:endParaRPr lang="fr-FR" sz="1600" dirty="0"/>
          </a:p>
        </p:txBody>
      </p:sp>
      <p:sp>
        <p:nvSpPr>
          <p:cNvPr id="11" name="Slide Number Placeholder 6">
            <a:extLst>
              <a:ext uri="{FF2B5EF4-FFF2-40B4-BE49-F238E27FC236}">
                <a16:creationId xmlns:a16="http://schemas.microsoft.com/office/drawing/2014/main" id="{7E22318F-EE7D-41EB-B5E3-D34555895D2A}"/>
              </a:ext>
            </a:extLst>
          </p:cNvPr>
          <p:cNvSpPr>
            <a:spLocks noGrp="1"/>
          </p:cNvSpPr>
          <p:nvPr>
            <p:ph type="sldNum" sz="quarter" idx="12"/>
          </p:nvPr>
        </p:nvSpPr>
        <p:spPr>
          <a:xfrm>
            <a:off x="8614013" y="6402252"/>
            <a:ext cx="562644" cy="365125"/>
          </a:xfrm>
        </p:spPr>
        <p:txBody>
          <a:bodyPr/>
          <a:lstStyle/>
          <a:p>
            <a:pPr algn="ctr"/>
            <a:fld id="{C15AD966-9810-4EB9-925F-2A35C0C6E188}" type="slidenum">
              <a:rPr lang="en-US" sz="1200" b="1" smtClean="0">
                <a:solidFill>
                  <a:schemeClr val="bg1"/>
                </a:solidFill>
              </a:rPr>
              <a:pPr algn="ctr"/>
              <a:t>9</a:t>
            </a:fld>
            <a:endParaRPr lang="en-US" sz="1200" b="1" dirty="0">
              <a:solidFill>
                <a:schemeClr val="bg1"/>
              </a:solidFill>
            </a:endParaRPr>
          </a:p>
        </p:txBody>
      </p:sp>
      <p:sp>
        <p:nvSpPr>
          <p:cNvPr id="9" name="Titre 8">
            <a:extLst>
              <a:ext uri="{FF2B5EF4-FFF2-40B4-BE49-F238E27FC236}">
                <a16:creationId xmlns:a16="http://schemas.microsoft.com/office/drawing/2014/main" id="{72D5E066-18A0-4544-BFD6-ADBC1A13615B}"/>
              </a:ext>
            </a:extLst>
          </p:cNvPr>
          <p:cNvSpPr>
            <a:spLocks noGrp="1"/>
          </p:cNvSpPr>
          <p:nvPr>
            <p:ph type="title"/>
          </p:nvPr>
        </p:nvSpPr>
        <p:spPr/>
        <p:txBody>
          <a:bodyPr/>
          <a:lstStyle/>
          <a:p>
            <a:r>
              <a:rPr lang="fr-FR" sz="2800" b="1" dirty="0">
                <a:solidFill>
                  <a:schemeClr val="tx1"/>
                </a:solidFill>
              </a:rPr>
              <a:t>La </a:t>
            </a:r>
            <a:r>
              <a:rPr lang="fr-FR" sz="2800" b="1" dirty="0" smtClean="0">
                <a:solidFill>
                  <a:schemeClr val="tx1"/>
                </a:solidFill>
              </a:rPr>
              <a:t>convention </a:t>
            </a:r>
            <a:r>
              <a:rPr lang="fr-FR" sz="2800" b="1" dirty="0">
                <a:solidFill>
                  <a:schemeClr val="tx1"/>
                </a:solidFill>
              </a:rPr>
              <a:t>BIM</a:t>
            </a:r>
          </a:p>
        </p:txBody>
      </p:sp>
      <p:sp>
        <p:nvSpPr>
          <p:cNvPr id="10" name="Pentagon 37">
            <a:extLst>
              <a:ext uri="{FF2B5EF4-FFF2-40B4-BE49-F238E27FC236}">
                <a16:creationId xmlns:a16="http://schemas.microsoft.com/office/drawing/2014/main" id="{3E7BEBDB-D8A1-429C-B49C-11D1527DA3EB}"/>
              </a:ext>
            </a:extLst>
          </p:cNvPr>
          <p:cNvSpPr/>
          <p:nvPr/>
        </p:nvSpPr>
        <p:spPr>
          <a:xfrm rot="5400000">
            <a:off x="8638840" y="6352840"/>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6">
            <a:extLst>
              <a:ext uri="{FF2B5EF4-FFF2-40B4-BE49-F238E27FC236}">
                <a16:creationId xmlns:a16="http://schemas.microsoft.com/office/drawing/2014/main" id="{5340E7AC-6C59-496F-8AF5-EC2CED627371}"/>
              </a:ext>
            </a:extLst>
          </p:cNvPr>
          <p:cNvSpPr txBox="1">
            <a:spLocks/>
          </p:cNvSpPr>
          <p:nvPr/>
        </p:nvSpPr>
        <p:spPr>
          <a:xfrm>
            <a:off x="8574824" y="6399534"/>
            <a:ext cx="5626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5AD966-9810-4EB9-925F-2A35C0C6E188}" type="slidenum">
              <a:rPr lang="en-US" b="1" smtClean="0">
                <a:solidFill>
                  <a:schemeClr val="bg1"/>
                </a:solidFill>
              </a:rPr>
              <a:pPr algn="ctr"/>
              <a:t>9</a:t>
            </a:fld>
            <a:endParaRPr lang="en-US" b="1" dirty="0">
              <a:solidFill>
                <a:schemeClr val="bg1"/>
              </a:solidFill>
            </a:endParaRPr>
          </a:p>
        </p:txBody>
      </p:sp>
      <p:pic>
        <p:nvPicPr>
          <p:cNvPr id="13" name="Picture 4595">
            <a:extLst>
              <a:ext uri="{FF2B5EF4-FFF2-40B4-BE49-F238E27FC236}">
                <a16:creationId xmlns:a16="http://schemas.microsoft.com/office/drawing/2014/main" id="{E52F79C7-07D2-44BE-A2B3-1BDF361C205D}"/>
              </a:ext>
            </a:extLst>
          </p:cNvPr>
          <p:cNvPicPr/>
          <p:nvPr/>
        </p:nvPicPr>
        <p:blipFill>
          <a:blip r:embed="rId2"/>
          <a:stretch>
            <a:fillRect/>
          </a:stretch>
        </p:blipFill>
        <p:spPr>
          <a:xfrm>
            <a:off x="1041147" y="2604645"/>
            <a:ext cx="6805276" cy="4160013"/>
          </a:xfrm>
          <a:prstGeom prst="rect">
            <a:avLst/>
          </a:prstGeom>
        </p:spPr>
      </p:pic>
      <p:sp>
        <p:nvSpPr>
          <p:cNvPr id="2" name="ZoneTexte 1">
            <a:extLst>
              <a:ext uri="{FF2B5EF4-FFF2-40B4-BE49-F238E27FC236}">
                <a16:creationId xmlns:a16="http://schemas.microsoft.com/office/drawing/2014/main" id="{6191FF09-A8F7-418A-81C9-07E8CD5B44D3}"/>
              </a:ext>
            </a:extLst>
          </p:cNvPr>
          <p:cNvSpPr txBox="1"/>
          <p:nvPr/>
        </p:nvSpPr>
        <p:spPr>
          <a:xfrm>
            <a:off x="1236294" y="3619174"/>
            <a:ext cx="246221" cy="2005892"/>
          </a:xfrm>
          <a:prstGeom prst="rect">
            <a:avLst/>
          </a:prstGeom>
          <a:solidFill>
            <a:schemeClr val="bg1"/>
          </a:solidFill>
        </p:spPr>
        <p:txBody>
          <a:bodyPr vert="vert270" wrap="square" lIns="0" tIns="0" rIns="0" bIns="0" rtlCol="0">
            <a:spAutoFit/>
          </a:bodyPr>
          <a:lstStyle/>
          <a:p>
            <a:r>
              <a:rPr lang="fr-FR" sz="1600" dirty="0"/>
              <a:t>Contributeurs BIM</a:t>
            </a:r>
          </a:p>
        </p:txBody>
      </p:sp>
      <p:sp>
        <p:nvSpPr>
          <p:cNvPr id="6" name="ZoneTexte 5">
            <a:extLst>
              <a:ext uri="{FF2B5EF4-FFF2-40B4-BE49-F238E27FC236}">
                <a16:creationId xmlns:a16="http://schemas.microsoft.com/office/drawing/2014/main" id="{D9626892-8314-4B86-B798-2FAEA0B2701A}"/>
              </a:ext>
            </a:extLst>
          </p:cNvPr>
          <p:cNvSpPr txBox="1"/>
          <p:nvPr/>
        </p:nvSpPr>
        <p:spPr>
          <a:xfrm>
            <a:off x="1297577" y="2613423"/>
            <a:ext cx="2578454" cy="369332"/>
          </a:xfrm>
          <a:prstGeom prst="rect">
            <a:avLst/>
          </a:prstGeom>
          <a:noFill/>
        </p:spPr>
        <p:txBody>
          <a:bodyPr wrap="square" rtlCol="0">
            <a:spAutoFit/>
          </a:bodyPr>
          <a:lstStyle/>
          <a:p>
            <a:r>
              <a:rPr lang="fr-FR" dirty="0"/>
              <a:t>Exemple </a:t>
            </a:r>
            <a:r>
              <a:rPr lang="fr-FR" b="1" u="sng" dirty="0">
                <a:latin typeface="Arial" panose="020B0604020202020204" pitchFamily="34" charset="0"/>
                <a:cs typeface="Arial" panose="020B0604020202020204" pitchFamily="34" charset="0"/>
              </a:rPr>
              <a:t>d’équipe</a:t>
            </a:r>
            <a:r>
              <a:rPr lang="fr-FR" dirty="0"/>
              <a:t> BIM</a:t>
            </a:r>
          </a:p>
        </p:txBody>
      </p:sp>
    </p:spTree>
    <p:extLst>
      <p:ext uri="{BB962C8B-B14F-4D97-AF65-F5344CB8AC3E}">
        <p14:creationId xmlns:p14="http://schemas.microsoft.com/office/powerpoint/2010/main" val="2100240958"/>
      </p:ext>
    </p:extLst>
  </p:cSld>
  <p:clrMapOvr>
    <a:masterClrMapping/>
  </p:clrMapOvr>
</p:sld>
</file>

<file path=ppt/theme/theme1.xml><?xml version="1.0" encoding="utf-8"?>
<a:theme xmlns:a="http://schemas.openxmlformats.org/drawingml/2006/main" name="Crop">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TM10001105[[fn=Rogner]]</Template>
  <TotalTime>962</TotalTime>
  <Words>1492</Words>
  <Application>Microsoft Office PowerPoint</Application>
  <PresentationFormat>Affichage à l'écran (4:3)</PresentationFormat>
  <Paragraphs>344</Paragraphs>
  <Slides>22</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Black</vt:lpstr>
      <vt:lpstr>Arial Narrow</vt:lpstr>
      <vt:lpstr>Calibri</vt:lpstr>
      <vt:lpstr>Courier New</vt:lpstr>
      <vt:lpstr>Franklin Gothic Book</vt:lpstr>
      <vt:lpstr>Times New Roman</vt:lpstr>
      <vt:lpstr>Wingdings</vt:lpstr>
      <vt:lpstr>Crop</vt:lpstr>
      <vt:lpstr>CONVENTION  et  CHARTE BIM</vt:lpstr>
      <vt:lpstr>Les grands principes du BIM</vt:lpstr>
      <vt:lpstr>Démarche dans le projet  -  Objectifs et Usages</vt:lpstr>
      <vt:lpstr>Présentation PowerPoint</vt:lpstr>
      <vt:lpstr>Présentation PowerPoint</vt:lpstr>
      <vt:lpstr>Présentation PowerPoint</vt:lpstr>
      <vt:lpstr>Présentation PowerPoint</vt:lpstr>
      <vt:lpstr>Présentation PowerPoint</vt:lpstr>
      <vt:lpstr>La convention BIM</vt:lpstr>
      <vt:lpstr>Présentation PowerPoint</vt:lpstr>
      <vt:lpstr>Présentation PowerPoint</vt:lpstr>
      <vt:lpstr>Objectifs BIM : Exemples courants</vt:lpstr>
      <vt:lpstr>Usages BIM : Exemples</vt:lpstr>
      <vt:lpstr>Présentation PowerPoint</vt:lpstr>
      <vt:lpstr>Présentation PowerPoint</vt:lpstr>
      <vt:lpstr>Présentation PowerPoint</vt:lpstr>
      <vt:lpstr>Présentation PowerPoint</vt:lpstr>
      <vt:lpstr>La charte BIM</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 et CHARTE BIM</dc:title>
  <dc:creator>Jean Philippe GAVET</dc:creator>
  <cp:lastModifiedBy>GERALDINE LAVABRE</cp:lastModifiedBy>
  <cp:revision>98</cp:revision>
  <dcterms:created xsi:type="dcterms:W3CDTF">2017-12-12T13:12:00Z</dcterms:created>
  <dcterms:modified xsi:type="dcterms:W3CDTF">2018-05-14T18:00:33Z</dcterms:modified>
</cp:coreProperties>
</file>