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1" r:id="rId1"/>
    <p:sldMasterId id="2147484642" r:id="rId2"/>
  </p:sldMasterIdLst>
  <p:notesMasterIdLst>
    <p:notesMasterId r:id="rId13"/>
  </p:notesMasterIdLst>
  <p:handoutMasterIdLst>
    <p:handoutMasterId r:id="rId14"/>
  </p:handoutMasterIdLst>
  <p:sldIdLst>
    <p:sldId id="562" r:id="rId3"/>
    <p:sldId id="541" r:id="rId4"/>
    <p:sldId id="581" r:id="rId5"/>
    <p:sldId id="588" r:id="rId6"/>
    <p:sldId id="586" r:id="rId7"/>
    <p:sldId id="585" r:id="rId8"/>
    <p:sldId id="587" r:id="rId9"/>
    <p:sldId id="582" r:id="rId10"/>
    <p:sldId id="583" r:id="rId11"/>
    <p:sldId id="584" r:id="rId12"/>
  </p:sldIdLst>
  <p:sldSz cx="9677400" cy="7277100"/>
  <p:notesSz cx="6772275" cy="9902825"/>
  <p:defaultTextStyle>
    <a:defPPr>
      <a:defRPr lang="fr-FR"/>
    </a:defPPr>
    <a:lvl1pPr algn="l" rtl="0" fontAlgn="base">
      <a:spcBef>
        <a:spcPct val="2000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2000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2000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2000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2000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208">
          <p15:clr>
            <a:srgbClr val="A4A3A4"/>
          </p15:clr>
        </p15:guide>
        <p15:guide id="2" pos="3024">
          <p15:clr>
            <a:srgbClr val="A4A3A4"/>
          </p15:clr>
        </p15:guide>
      </p15:sldGuideLst>
    </p:ext>
    <p:ext uri="{2D200454-40CA-4A62-9FC3-DE9A4176ACB9}">
      <p15:notesGuideLst xmlns:p15="http://schemas.microsoft.com/office/powerpoint/2012/main" xmlns="">
        <p15:guide id="1" orient="horz" pos="3119">
          <p15:clr>
            <a:srgbClr val="A4A3A4"/>
          </p15:clr>
        </p15:guide>
        <p15:guide id="2" pos="2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B050"/>
    <a:srgbClr val="FF0000"/>
    <a:srgbClr val="007A37"/>
    <a:srgbClr val="385D8A"/>
    <a:srgbClr val="9EB4D1"/>
    <a:srgbClr val="92D050"/>
    <a:srgbClr val="D9D9D9"/>
    <a:srgbClr val="FCD5B5"/>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4" autoAdjust="0"/>
    <p:restoredTop sz="85200" autoAdjust="0"/>
  </p:normalViewPr>
  <p:slideViewPr>
    <p:cSldViewPr>
      <p:cViewPr>
        <p:scale>
          <a:sx n="65" d="100"/>
          <a:sy n="65" d="100"/>
        </p:scale>
        <p:origin x="-1398" y="-72"/>
      </p:cViewPr>
      <p:guideLst>
        <p:guide orient="horz" pos="2208"/>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40" y="-84"/>
      </p:cViewPr>
      <p:guideLst>
        <p:guide orient="horz" pos="3119"/>
        <p:guide pos="2133"/>
      </p:guideLst>
    </p:cSldViewPr>
  </p:notesViewPr>
  <p:gridSpacing cx="60128" cy="6012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3838575" y="0"/>
            <a:ext cx="2933700" cy="49530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spcBef>
                <a:spcPct val="0"/>
              </a:spcBef>
              <a:defRPr sz="1200" b="0">
                <a:latin typeface="Times New Roman" pitchFamily="18" charset="0"/>
                <a:cs typeface="+mn-cs"/>
              </a:defRPr>
            </a:lvl1pPr>
          </a:lstStyle>
          <a:p>
            <a:pPr>
              <a:defRPr/>
            </a:pPr>
            <a:endParaRPr lang="fr-FR" dirty="0"/>
          </a:p>
        </p:txBody>
      </p:sp>
      <p:sp>
        <p:nvSpPr>
          <p:cNvPr id="4100" name="Rectangle 4"/>
          <p:cNvSpPr>
            <a:spLocks noGrp="1" noChangeArrowheads="1"/>
          </p:cNvSpPr>
          <p:nvPr>
            <p:ph type="ftr" sz="quarter" idx="2"/>
          </p:nvPr>
        </p:nvSpPr>
        <p:spPr bwMode="auto">
          <a:xfrm>
            <a:off x="0" y="9407525"/>
            <a:ext cx="2933700" cy="49530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spcBef>
                <a:spcPct val="0"/>
              </a:spcBef>
              <a:defRPr sz="1200" b="0">
                <a:latin typeface="Times New Roman" pitchFamily="18" charset="0"/>
                <a:cs typeface="+mn-cs"/>
              </a:defRPr>
            </a:lvl1pPr>
          </a:lstStyle>
          <a:p>
            <a:pPr>
              <a:defRPr/>
            </a:pPr>
            <a:endParaRPr lang="fr-FR" dirty="0"/>
          </a:p>
        </p:txBody>
      </p:sp>
      <p:sp>
        <p:nvSpPr>
          <p:cNvPr id="4101" name="Rectangle 5"/>
          <p:cNvSpPr>
            <a:spLocks noGrp="1" noChangeArrowheads="1"/>
          </p:cNvSpPr>
          <p:nvPr>
            <p:ph type="sldNum" sz="quarter" idx="3"/>
          </p:nvPr>
        </p:nvSpPr>
        <p:spPr bwMode="auto">
          <a:xfrm>
            <a:off x="3838575" y="9407525"/>
            <a:ext cx="2933700" cy="49530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spcBef>
                <a:spcPct val="0"/>
              </a:spcBef>
              <a:defRPr sz="1200" b="0">
                <a:latin typeface="Times New Roman" pitchFamily="18" charset="0"/>
                <a:cs typeface="+mn-cs"/>
              </a:defRPr>
            </a:lvl1pPr>
          </a:lstStyle>
          <a:p>
            <a:pPr>
              <a:defRPr/>
            </a:pPr>
            <a:fld id="{A269A455-A91E-4CF5-96B4-53C162B9D3DF}" type="slidenum">
              <a:rPr lang="fr-FR"/>
              <a:pPr>
                <a:defRPr/>
              </a:pPr>
              <a:t>‹N°›</a:t>
            </a:fld>
            <a:endParaRPr lang="fr-FR" dirty="0"/>
          </a:p>
        </p:txBody>
      </p:sp>
    </p:spTree>
    <p:extLst>
      <p:ext uri="{BB962C8B-B14F-4D97-AF65-F5344CB8AC3E}">
        <p14:creationId xmlns:p14="http://schemas.microsoft.com/office/powerpoint/2010/main" val="195992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2258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latin typeface="Times New Roman" pitchFamily="18" charset="0"/>
                <a:cs typeface="+mn-cs"/>
              </a:defRPr>
            </a:lvl1pPr>
          </a:lstStyle>
          <a:p>
            <a:pPr>
              <a:defRPr/>
            </a:pPr>
            <a:r>
              <a:rPr lang="fr-FR" dirty="0"/>
              <a:t>Comité juin 2001</a:t>
            </a:r>
          </a:p>
        </p:txBody>
      </p:sp>
      <p:sp>
        <p:nvSpPr>
          <p:cNvPr id="19459" name="Rectangle 3"/>
          <p:cNvSpPr>
            <a:spLocks noGrp="1" noChangeArrowheads="1"/>
          </p:cNvSpPr>
          <p:nvPr>
            <p:ph type="dt" idx="1"/>
          </p:nvPr>
        </p:nvSpPr>
        <p:spPr bwMode="auto">
          <a:xfrm>
            <a:off x="3821113" y="0"/>
            <a:ext cx="292100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Times New Roman" pitchFamily="18" charset="0"/>
                <a:cs typeface="+mn-cs"/>
              </a:defRPr>
            </a:lvl1pPr>
          </a:lstStyle>
          <a:p>
            <a:pPr>
              <a:defRPr/>
            </a:pPr>
            <a:endParaRPr lang="fr-FR" dirty="0"/>
          </a:p>
        </p:txBody>
      </p:sp>
      <p:sp>
        <p:nvSpPr>
          <p:cNvPr id="35844" name="Rectangle 4"/>
          <p:cNvSpPr>
            <a:spLocks noGrp="1" noRot="1" noChangeAspect="1" noChangeArrowheads="1" noTextEdit="1"/>
          </p:cNvSpPr>
          <p:nvPr>
            <p:ph type="sldImg" idx="2"/>
          </p:nvPr>
        </p:nvSpPr>
        <p:spPr bwMode="auto">
          <a:xfrm>
            <a:off x="869950" y="706438"/>
            <a:ext cx="5003800" cy="3762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898525" y="4705350"/>
            <a:ext cx="4945063"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9462" name="Rectangle 6"/>
          <p:cNvSpPr>
            <a:spLocks noGrp="1" noChangeArrowheads="1"/>
          </p:cNvSpPr>
          <p:nvPr>
            <p:ph type="ftr" sz="quarter" idx="4"/>
          </p:nvPr>
        </p:nvSpPr>
        <p:spPr bwMode="auto">
          <a:xfrm>
            <a:off x="0" y="9409113"/>
            <a:ext cx="2922588" cy="471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latin typeface="Times New Roman" pitchFamily="18" charset="0"/>
                <a:cs typeface="+mn-cs"/>
              </a:defRPr>
            </a:lvl1pPr>
          </a:lstStyle>
          <a:p>
            <a:pPr>
              <a:defRPr/>
            </a:pPr>
            <a:endParaRPr lang="fr-FR" dirty="0"/>
          </a:p>
        </p:txBody>
      </p:sp>
      <p:sp>
        <p:nvSpPr>
          <p:cNvPr id="19463" name="Rectangle 7"/>
          <p:cNvSpPr>
            <a:spLocks noGrp="1" noChangeArrowheads="1"/>
          </p:cNvSpPr>
          <p:nvPr>
            <p:ph type="sldNum" sz="quarter" idx="5"/>
          </p:nvPr>
        </p:nvSpPr>
        <p:spPr bwMode="auto">
          <a:xfrm>
            <a:off x="3821113" y="9409113"/>
            <a:ext cx="2921000" cy="471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Times New Roman" pitchFamily="18" charset="0"/>
                <a:cs typeface="+mn-cs"/>
              </a:defRPr>
            </a:lvl1pPr>
          </a:lstStyle>
          <a:p>
            <a:pPr>
              <a:defRPr/>
            </a:pPr>
            <a:fld id="{1A4EE9AB-8530-42CA-BB10-55A3A6614128}" type="slidenum">
              <a:rPr lang="fr-FR"/>
              <a:pPr>
                <a:defRPr/>
              </a:pPr>
              <a:t>‹N°›</a:t>
            </a:fld>
            <a:endParaRPr lang="fr-FR" dirty="0"/>
          </a:p>
        </p:txBody>
      </p:sp>
    </p:spTree>
    <p:extLst>
      <p:ext uri="{BB962C8B-B14F-4D97-AF65-F5344CB8AC3E}">
        <p14:creationId xmlns:p14="http://schemas.microsoft.com/office/powerpoint/2010/main" val="191605836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p:txBody>
          <a:bodyPr/>
          <a:lstStyle/>
          <a:p>
            <a:pPr>
              <a:defRPr/>
            </a:pPr>
            <a:r>
              <a:rPr lang="en-GB" dirty="0"/>
              <a:t>Cours</a:t>
            </a:r>
            <a:r>
              <a:rPr lang="en-GB" dirty="0"/>
              <a:t> </a:t>
            </a:r>
            <a:r>
              <a:rPr lang="en-GB" dirty="0"/>
              <a:t>Simapro</a:t>
            </a:r>
            <a:r>
              <a:rPr lang="en-GB" dirty="0"/>
              <a:t> 7</a:t>
            </a:r>
          </a:p>
        </p:txBody>
      </p:sp>
      <p:sp>
        <p:nvSpPr>
          <p:cNvPr id="47107" name="Rectangle 3"/>
          <p:cNvSpPr>
            <a:spLocks noGrp="1" noChangeArrowheads="1"/>
          </p:cNvSpPr>
          <p:nvPr>
            <p:ph type="dt" sz="quarter" idx="1"/>
          </p:nvPr>
        </p:nvSpPr>
        <p:spPr/>
        <p:txBody>
          <a:bodyPr/>
          <a:lstStyle/>
          <a:p>
            <a:pPr>
              <a:defRPr/>
            </a:pPr>
            <a:r>
              <a:rPr lang="fr-FR" dirty="0"/>
              <a:t>18 avril 2007</a:t>
            </a:r>
            <a:endParaRPr lang="en-GB" dirty="0"/>
          </a:p>
        </p:txBody>
      </p:sp>
      <p:sp>
        <p:nvSpPr>
          <p:cNvPr id="47108" name="Rectangle 6"/>
          <p:cNvSpPr>
            <a:spLocks noGrp="1" noChangeArrowheads="1"/>
          </p:cNvSpPr>
          <p:nvPr>
            <p:ph type="ftr" sz="quarter" idx="4"/>
          </p:nvPr>
        </p:nvSpPr>
        <p:spPr/>
        <p:txBody>
          <a:bodyPr/>
          <a:lstStyle/>
          <a:p>
            <a:pPr>
              <a:defRPr/>
            </a:pPr>
            <a:r>
              <a:rPr lang="en-GB" dirty="0"/>
              <a:t>EVEA pour AREVA T &amp; D - Bertrand LARATTE</a:t>
            </a:r>
          </a:p>
        </p:txBody>
      </p:sp>
      <p:sp>
        <p:nvSpPr>
          <p:cNvPr id="47109" name="Rectangle 7"/>
          <p:cNvSpPr>
            <a:spLocks noGrp="1" noChangeArrowheads="1"/>
          </p:cNvSpPr>
          <p:nvPr>
            <p:ph type="sldNum" sz="quarter" idx="5"/>
          </p:nvPr>
        </p:nvSpPr>
        <p:spPr/>
        <p:txBody>
          <a:bodyPr/>
          <a:lstStyle/>
          <a:p>
            <a:pPr>
              <a:defRPr/>
            </a:pPr>
            <a:fld id="{9B6E0022-BBBE-407D-8C6A-2230368E7F0D}" type="slidenum">
              <a:rPr lang="en-GB" smtClean="0"/>
              <a:pPr>
                <a:defRPr/>
              </a:pPr>
              <a:t>2</a:t>
            </a:fld>
            <a:endParaRPr lang="en-GB" dirty="0"/>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900" b="0" kern="1200" dirty="0">
                <a:solidFill>
                  <a:schemeClr val="tx1"/>
                </a:solidFill>
                <a:latin typeface="Times New Roman" pitchFamily="18" charset="0"/>
                <a:ea typeface="Calibri"/>
                <a:cs typeface="Calibri"/>
              </a:rPr>
              <a:t>L’approche de démarche de projet </a:t>
            </a:r>
            <a:r>
              <a:rPr lang="fr-FR" sz="900" b="0" kern="1200" dirty="0" smtClean="0">
                <a:solidFill>
                  <a:schemeClr val="tx1"/>
                </a:solidFill>
                <a:latin typeface="Times New Roman" pitchFamily="18" charset="0"/>
                <a:ea typeface="Calibri"/>
                <a:cs typeface="Calibri"/>
              </a:rPr>
              <a:t>se fait </a:t>
            </a:r>
            <a:r>
              <a:rPr lang="fr-FR" sz="900" b="0" kern="1200" dirty="0">
                <a:solidFill>
                  <a:schemeClr val="tx1"/>
                </a:solidFill>
                <a:latin typeface="Times New Roman" pitchFamily="18" charset="0"/>
                <a:ea typeface="Calibri"/>
                <a:cs typeface="Calibri"/>
              </a:rPr>
              <a:t>dans </a:t>
            </a:r>
            <a:r>
              <a:rPr lang="fr-FR" sz="900" b="0" kern="1200" dirty="0" smtClean="0">
                <a:solidFill>
                  <a:schemeClr val="tx1"/>
                </a:solidFill>
                <a:latin typeface="Times New Roman" pitchFamily="18" charset="0"/>
                <a:ea typeface="Calibri"/>
                <a:cs typeface="Calibri"/>
              </a:rPr>
              <a:t>l’ordre </a:t>
            </a:r>
            <a:r>
              <a:rPr lang="fr-FR" sz="900" b="0" kern="1200" dirty="0">
                <a:solidFill>
                  <a:schemeClr val="tx1"/>
                </a:solidFill>
                <a:latin typeface="Times New Roman" pitchFamily="18" charset="0"/>
                <a:ea typeface="Calibri"/>
                <a:cs typeface="Calibri"/>
              </a:rPr>
              <a:t>:</a:t>
            </a:r>
          </a:p>
          <a:p>
            <a:r>
              <a:rPr lang="fr-FR" sz="900" b="0" kern="1200" dirty="0">
                <a:solidFill>
                  <a:schemeClr val="tx1"/>
                </a:solidFill>
                <a:latin typeface="Times New Roman" pitchFamily="18" charset="0"/>
                <a:ea typeface="Calibri"/>
                <a:cs typeface="Calibri"/>
              </a:rPr>
              <a:t>- Mise en situation et définition de la </a:t>
            </a:r>
            <a:r>
              <a:rPr lang="fr-FR" sz="900" b="0" kern="1200" dirty="0" smtClean="0">
                <a:solidFill>
                  <a:schemeClr val="tx1"/>
                </a:solidFill>
                <a:latin typeface="Times New Roman" pitchFamily="18" charset="0"/>
                <a:ea typeface="Calibri"/>
                <a:cs typeface="Calibri"/>
              </a:rPr>
              <a:t>problématique</a:t>
            </a:r>
            <a:endParaRPr lang="fr-FR" sz="900" b="0" kern="1200" dirty="0">
              <a:solidFill>
                <a:schemeClr val="tx1"/>
              </a:solidFill>
              <a:latin typeface="Times New Roman" pitchFamily="18" charset="0"/>
              <a:ea typeface="Calibri"/>
              <a:cs typeface="Calibri"/>
            </a:endParaRPr>
          </a:p>
          <a:p>
            <a:pPr>
              <a:buFontTx/>
              <a:buChar char="-"/>
            </a:pPr>
            <a:r>
              <a:rPr lang="fr-FR" sz="900" b="0" kern="1200" dirty="0">
                <a:solidFill>
                  <a:schemeClr val="tx1"/>
                </a:solidFill>
                <a:latin typeface="Times New Roman" pitchFamily="18" charset="0"/>
                <a:ea typeface="+mn-ea"/>
                <a:cs typeface="Calibri"/>
              </a:rPr>
              <a:t> Phase de conception préliminaire</a:t>
            </a:r>
          </a:p>
          <a:p>
            <a:pPr>
              <a:buFontTx/>
              <a:buChar char="-"/>
            </a:pPr>
            <a:r>
              <a:rPr lang="fr-FR" sz="900" b="0" kern="1200" dirty="0">
                <a:solidFill>
                  <a:schemeClr val="tx1"/>
                </a:solidFill>
                <a:latin typeface="Times New Roman" pitchFamily="18" charset="0"/>
                <a:ea typeface="+mn-ea"/>
                <a:cs typeface="Calibri"/>
              </a:rPr>
              <a:t> Phase de conception détaillée</a:t>
            </a:r>
          </a:p>
          <a:p>
            <a:pPr>
              <a:buFontTx/>
              <a:buChar char="-"/>
            </a:pPr>
            <a:r>
              <a:rPr lang="fr-FR" sz="900" b="0" kern="1200" dirty="0">
                <a:solidFill>
                  <a:schemeClr val="tx1"/>
                </a:solidFill>
                <a:latin typeface="Times New Roman" pitchFamily="18" charset="0"/>
                <a:ea typeface="+mn-ea"/>
                <a:cs typeface="Calibri"/>
              </a:rPr>
              <a:t> Phase de prototypage</a:t>
            </a:r>
          </a:p>
          <a:p>
            <a:pPr>
              <a:buFontTx/>
              <a:buChar char="-"/>
            </a:pPr>
            <a:r>
              <a:rPr lang="fr-FR" sz="900" b="0" kern="1200" dirty="0">
                <a:solidFill>
                  <a:schemeClr val="tx1"/>
                </a:solidFill>
                <a:latin typeface="Times New Roman" pitchFamily="18" charset="0"/>
                <a:ea typeface="+mn-ea"/>
                <a:cs typeface="Calibri"/>
              </a:rPr>
              <a:t> Phase de test et de validation</a:t>
            </a:r>
            <a:endParaRPr lang="fr-FR" sz="900" kern="1200" dirty="0">
              <a:solidFill>
                <a:schemeClr val="tx1"/>
              </a:solidFill>
              <a:latin typeface="Times New Roman" pitchFamily="18" charset="0"/>
              <a:ea typeface="+mn-ea"/>
              <a:cs typeface="+mn-cs"/>
            </a:endParaRPr>
          </a:p>
          <a:p>
            <a:endParaRPr lang="fr-FR" dirty="0"/>
          </a:p>
        </p:txBody>
      </p:sp>
    </p:spTree>
    <p:extLst>
      <p:ext uri="{BB962C8B-B14F-4D97-AF65-F5344CB8AC3E}">
        <p14:creationId xmlns:p14="http://schemas.microsoft.com/office/powerpoint/2010/main" val="374677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Voici l’exemple d’une séquence complète d’une durée de 17H (+1 H évaluation) sur le CI 3 – Comment circule l’info au sein d’un système ?</a:t>
            </a:r>
          </a:p>
          <a:p>
            <a:r>
              <a:rPr lang="fr-FR" baseline="0" dirty="0"/>
              <a:t>L’objectif est de permettre aux élèves une mise en œuvre de circuits I2C dans une démarche de projet.</a:t>
            </a:r>
          </a:p>
          <a:p>
            <a:r>
              <a:rPr lang="fr-FR" baseline="0" dirty="0"/>
              <a:t>Cette séquence peut se diviser en deux grandes parties :</a:t>
            </a:r>
          </a:p>
          <a:p>
            <a:pPr marL="171450" indent="-171450">
              <a:buFontTx/>
              <a:buChar char="-"/>
            </a:pPr>
            <a:r>
              <a:rPr lang="fr-FR" baseline="0" dirty="0"/>
              <a:t>Apprentissage : </a:t>
            </a:r>
            <a:r>
              <a:rPr lang="fr-LU" baseline="0" dirty="0"/>
              <a:t>Le déroulement de cette activité 1 se fait sous forme d'alternance de phases courtes de travail de recherche et de phases courtes d'écoute. Le but étant de rendre l'élève acteur de sa formation en activité d'apport de connaissances théoriques. Ainsi vous développez des compétences chez l'élève à travers la résolution d'une tâche complexe (qui ne veut pas dire forcément compliquée).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fr-FR" baseline="0" dirty="0"/>
              <a:t>Projet : série de </a:t>
            </a:r>
            <a:r>
              <a:rPr lang="fr-FR" baseline="0" dirty="0" smtClean="0"/>
              <a:t>5 </a:t>
            </a:r>
            <a:r>
              <a:rPr lang="fr-FR" baseline="0" dirty="0"/>
              <a:t>activités e</a:t>
            </a:r>
            <a:r>
              <a:rPr lang="fr-FR" dirty="0"/>
              <a:t>xpérimentales en ilots dans une </a:t>
            </a:r>
            <a:r>
              <a:rPr lang="fr-FR" baseline="0" dirty="0"/>
              <a:t>démarche de projet permettant aux élèves d’analyser, de modéliser et de mettre en œuvre un des 4 circuits I2C. L’ensemble de ces solutions répondant à la problématique </a:t>
            </a:r>
            <a:r>
              <a:rPr lang="fr-FR" baseline="0" dirty="0" smtClean="0"/>
              <a:t>posée en lien avec le système étudié.</a:t>
            </a:r>
            <a:endParaRPr lang="fr-FR"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fr-FR" baseline="0" dirty="0"/>
              <a:t>Une évaluation des connaissances sera faite en fin de séquence afin de vérifier les attendus et objectifs visées.</a:t>
            </a:r>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A4EE9AB-8530-42CA-BB10-55A3A6614128}" type="slidenum">
              <a:rPr lang="fr-FR" smtClean="0"/>
              <a:pPr>
                <a:defRPr/>
              </a:pPr>
              <a:t>3</a:t>
            </a:fld>
            <a:endParaRPr lang="fr-FR" dirty="0"/>
          </a:p>
        </p:txBody>
      </p:sp>
    </p:spTree>
    <p:extLst>
      <p:ext uri="{BB962C8B-B14F-4D97-AF65-F5344CB8AC3E}">
        <p14:creationId xmlns:p14="http://schemas.microsoft.com/office/powerpoint/2010/main" val="83037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A4EE9AB-8530-42CA-BB10-55A3A6614128}" type="slidenum">
              <a:rPr lang="fr-FR" smtClean="0"/>
              <a:pPr>
                <a:defRPr/>
              </a:pPr>
              <a:t>6</a:t>
            </a:fld>
            <a:endParaRPr lang="fr-FR" dirty="0"/>
          </a:p>
        </p:txBody>
      </p:sp>
    </p:spTree>
    <p:extLst>
      <p:ext uri="{BB962C8B-B14F-4D97-AF65-F5344CB8AC3E}">
        <p14:creationId xmlns:p14="http://schemas.microsoft.com/office/powerpoint/2010/main" val="269911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1A4EE9AB-8530-42CA-BB10-55A3A6614128}" type="slidenum">
              <a:rPr lang="fr-FR" smtClean="0"/>
              <a:pPr>
                <a:defRPr/>
              </a:pPr>
              <a:t>9</a:t>
            </a:fld>
            <a:endParaRPr lang="fr-FR" dirty="0"/>
          </a:p>
        </p:txBody>
      </p:sp>
    </p:spTree>
    <p:extLst>
      <p:ext uri="{BB962C8B-B14F-4D97-AF65-F5344CB8AC3E}">
        <p14:creationId xmlns:p14="http://schemas.microsoft.com/office/powerpoint/2010/main" val="265370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8225790" cy="1262286"/>
          </a:xfrm>
        </p:spPr>
        <p:txBody>
          <a:bodyPr/>
          <a:lstStyle/>
          <a:p>
            <a:r>
              <a:rPr lang="fr-FR"/>
              <a:t>Cliquez pour modifier le style du titre</a:t>
            </a:r>
          </a:p>
        </p:txBody>
      </p:sp>
      <p:sp>
        <p:nvSpPr>
          <p:cNvPr id="3" name="Sous-titre 2"/>
          <p:cNvSpPr>
            <a:spLocks noGrp="1"/>
          </p:cNvSpPr>
          <p:nvPr>
            <p:ph type="subTitle" idx="1"/>
          </p:nvPr>
        </p:nvSpPr>
        <p:spPr>
          <a:xfrm>
            <a:off x="1451610" y="4123690"/>
            <a:ext cx="6774180" cy="1859703"/>
          </a:xfrm>
          <a:prstGeom prst="rect">
            <a:avLst/>
          </a:prstGeom>
        </p:spPr>
        <p:txBody>
          <a:bodyPr/>
          <a:lstStyle>
            <a:lvl1pPr marL="0" indent="0" algn="ctr">
              <a:buNone/>
              <a:defRPr/>
            </a:lvl1pPr>
            <a:lvl2pPr marL="484276" indent="0" algn="ctr">
              <a:buNone/>
              <a:defRPr/>
            </a:lvl2pPr>
            <a:lvl3pPr marL="968551" indent="0" algn="ctr">
              <a:buNone/>
              <a:defRPr/>
            </a:lvl3pPr>
            <a:lvl4pPr marL="1452828" indent="0" algn="ctr">
              <a:buNone/>
              <a:defRPr/>
            </a:lvl4pPr>
            <a:lvl5pPr marL="1937104" indent="0" algn="ctr">
              <a:buNone/>
              <a:defRPr/>
            </a:lvl5pPr>
            <a:lvl6pPr marL="2421379" indent="0" algn="ctr">
              <a:buNone/>
              <a:defRPr/>
            </a:lvl6pPr>
            <a:lvl7pPr marL="2905655" indent="0" algn="ctr">
              <a:buNone/>
              <a:defRPr/>
            </a:lvl7pPr>
            <a:lvl8pPr marL="3389931" indent="0" algn="ctr">
              <a:buNone/>
              <a:defRPr/>
            </a:lvl8pPr>
            <a:lvl9pPr marL="3874206"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88DE8EFA-05A9-4A7F-BE80-81E41128A52D}" type="datetime1">
              <a:rPr lang="fr-FR" smtClean="0"/>
              <a:pPr>
                <a:defRPr/>
              </a:pPr>
              <a:t>06/04/2018</a:t>
            </a:fld>
            <a:endParaRPr lang="nl-NL" dirty="0"/>
          </a:p>
        </p:txBody>
      </p:sp>
      <p:sp>
        <p:nvSpPr>
          <p:cNvPr id="5" name="Rectangl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4176708522"/>
      </p:ext>
    </p:extLst>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241935" y="1536282"/>
            <a:ext cx="9193530" cy="4932257"/>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18E135FF-91C1-418F-9808-82A5F31F4C9D}" type="datetime1">
              <a:rPr lang="fr-FR" smtClean="0"/>
              <a:pPr>
                <a:defRPr/>
              </a:pPr>
              <a:t>06/04/2018</a:t>
            </a:fld>
            <a:endParaRPr lang="nl-NL" dirty="0"/>
          </a:p>
        </p:txBody>
      </p:sp>
      <p:sp>
        <p:nvSpPr>
          <p:cNvPr id="5" name="Rectangl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4274781273"/>
      </p:ext>
    </p:extLst>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rot="16200000">
            <a:off x="3132580" y="-3110003"/>
            <a:ext cx="1262288" cy="7527443"/>
          </a:xfrm>
        </p:spPr>
        <p:txBody>
          <a:bodyPr vert="eaVert"/>
          <a:lstStyle/>
          <a:p>
            <a:r>
              <a:rPr lang="fr-FR"/>
              <a:t>Cliquez pour modifier le style du titre</a:t>
            </a:r>
          </a:p>
        </p:txBody>
      </p:sp>
      <p:sp>
        <p:nvSpPr>
          <p:cNvPr id="3" name="Rectangl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3ECA40F4-2D49-43B4-9F9D-FE7A5211528F}" type="datetime1">
              <a:rPr lang="fr-FR" smtClean="0"/>
              <a:pPr>
                <a:defRPr/>
              </a:pPr>
              <a:t>06/04/2018</a:t>
            </a:fld>
            <a:endParaRPr lang="nl-NL" dirty="0"/>
          </a:p>
        </p:txBody>
      </p:sp>
      <p:sp>
        <p:nvSpPr>
          <p:cNvPr id="4" name="Rectangl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3562113833"/>
      </p:ext>
    </p:extLst>
  </p:cSld>
  <p:clrMapOvr>
    <a:masterClrMapping/>
  </p:clrMapOvr>
  <p:transition spd="med">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0" y="6772275"/>
            <a:ext cx="581025" cy="504825"/>
          </a:xfrm>
          <a:prstGeom prst="rect">
            <a:avLst/>
          </a:prstGeom>
        </p:spPr>
        <p:txBody>
          <a:bodyPr/>
          <a:lstStyle>
            <a:lvl1pPr>
              <a:defRPr/>
            </a:lvl1pPr>
          </a:lstStyle>
          <a:p>
            <a:pPr>
              <a:defRPr/>
            </a:pPr>
            <a:fld id="{2D04BBB7-4D00-41D7-AF4C-6B1BE450F59C}" type="slidenum">
              <a:rPr lang="fr-FR"/>
              <a:pPr>
                <a:defRPr/>
              </a:pPr>
              <a:t>‹N°›</a:t>
            </a:fld>
            <a:endParaRPr lang="fr-FR" dirty="0"/>
          </a:p>
        </p:txBody>
      </p:sp>
    </p:spTree>
    <p:extLst>
      <p:ext uri="{BB962C8B-B14F-4D97-AF65-F5344CB8AC3E}">
        <p14:creationId xmlns:p14="http://schemas.microsoft.com/office/powerpoint/2010/main" val="1089306976"/>
      </p:ext>
    </p:extLst>
  </p:cSld>
  <p:clrMapOvr>
    <a:masterClrMapping/>
  </p:clrMapOvr>
  <p:transition spd="med">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0" y="6772275"/>
            <a:ext cx="581025" cy="504825"/>
          </a:xfrm>
          <a:prstGeom prst="rect">
            <a:avLst/>
          </a:prstGeom>
        </p:spPr>
        <p:txBody>
          <a:bodyPr/>
          <a:lstStyle>
            <a:lvl1pPr>
              <a:defRPr/>
            </a:lvl1pPr>
          </a:lstStyle>
          <a:p>
            <a:pPr>
              <a:defRPr/>
            </a:pPr>
            <a:fld id="{1C2855B8-E367-49BE-BFB5-4BD110F91256}" type="slidenum">
              <a:rPr lang="fr-FR"/>
              <a:pPr>
                <a:defRPr/>
              </a:pPr>
              <a:t>‹N°›</a:t>
            </a:fld>
            <a:endParaRPr lang="fr-FR" dirty="0"/>
          </a:p>
        </p:txBody>
      </p:sp>
    </p:spTree>
    <p:extLst>
      <p:ext uri="{BB962C8B-B14F-4D97-AF65-F5344CB8AC3E}">
        <p14:creationId xmlns:p14="http://schemas.microsoft.com/office/powerpoint/2010/main" val="787018702"/>
      </p:ext>
    </p:extLst>
  </p:cSld>
  <p:clrMapOvr>
    <a:masterClrMapping/>
  </p:clrMapOvr>
  <p:transition spd="med">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25488" y="2260600"/>
            <a:ext cx="8226425" cy="1560513"/>
          </a:xfrm>
        </p:spPr>
        <p:txBody>
          <a:bodyPr/>
          <a:lstStyle/>
          <a:p>
            <a:r>
              <a:rPr lang="fr-FR"/>
              <a:t>Cliquez pour modifier le style du titre</a:t>
            </a:r>
          </a:p>
        </p:txBody>
      </p:sp>
      <p:sp>
        <p:nvSpPr>
          <p:cNvPr id="3" name="Sous-titre 2"/>
          <p:cNvSpPr>
            <a:spLocks noGrp="1"/>
          </p:cNvSpPr>
          <p:nvPr>
            <p:ph type="subTitle" idx="1"/>
          </p:nvPr>
        </p:nvSpPr>
        <p:spPr>
          <a:xfrm>
            <a:off x="1450975" y="4124325"/>
            <a:ext cx="6775450" cy="18589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FF7D8EDD-19EA-43BC-B841-5C64B6B47416}" type="datetime1">
              <a:rPr lang="fr-FR" smtClean="0"/>
              <a:pPr>
                <a:defRPr/>
              </a:pPr>
              <a:t>06/04/2018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C378AB3-E656-49C2-A37F-F0791930227B}" type="slidenum">
              <a:rPr lang="fr-FR"/>
              <a:pPr>
                <a:defRPr/>
              </a:pPr>
              <a:t>‹N°›</a:t>
            </a:fld>
            <a:endParaRPr lang="fr-FR" dirty="0"/>
          </a:p>
        </p:txBody>
      </p:sp>
    </p:spTree>
    <p:extLst>
      <p:ext uri="{BB962C8B-B14F-4D97-AF65-F5344CB8AC3E}">
        <p14:creationId xmlns:p14="http://schemas.microsoft.com/office/powerpoint/2010/main" val="419210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6411A26-6E52-454B-8BAB-59E2CD8AFA0E}" type="datetime1">
              <a:rPr lang="fr-FR" smtClean="0"/>
              <a:pPr>
                <a:defRPr/>
              </a:pPr>
              <a:t>06/04/2018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98088CC-F452-473A-8E8D-D07E01456006}" type="slidenum">
              <a:rPr lang="fr-FR"/>
              <a:pPr>
                <a:defRPr/>
              </a:pPr>
              <a:t>‹N°›</a:t>
            </a:fld>
            <a:endParaRPr lang="fr-FR" dirty="0"/>
          </a:p>
        </p:txBody>
      </p:sp>
    </p:spTree>
    <p:extLst>
      <p:ext uri="{BB962C8B-B14F-4D97-AF65-F5344CB8AC3E}">
        <p14:creationId xmlns:p14="http://schemas.microsoft.com/office/powerpoint/2010/main" val="3952234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65175" y="4676775"/>
            <a:ext cx="8224838" cy="144462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65175" y="3084513"/>
            <a:ext cx="8224838" cy="15922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350AD23-4721-4400-B1D9-F88CEC3F9D5B}" type="datetime1">
              <a:rPr lang="fr-FR" smtClean="0"/>
              <a:pPr>
                <a:defRPr/>
              </a:pPr>
              <a:t>06/04/2018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5923A4E-E935-4650-AFA9-EBDCFBB07522}" type="slidenum">
              <a:rPr lang="fr-FR"/>
              <a:pPr>
                <a:defRPr/>
              </a:pPr>
              <a:t>‹N°›</a:t>
            </a:fld>
            <a:endParaRPr lang="fr-FR" dirty="0"/>
          </a:p>
        </p:txBody>
      </p:sp>
    </p:spTree>
    <p:extLst>
      <p:ext uri="{BB962C8B-B14F-4D97-AF65-F5344CB8AC3E}">
        <p14:creationId xmlns:p14="http://schemas.microsoft.com/office/powerpoint/2010/main" val="4071822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84188" y="1698625"/>
            <a:ext cx="4278312" cy="4802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914900" y="1698625"/>
            <a:ext cx="4278313" cy="4802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BD3412A7-3E1E-4A3B-9BFE-06702807A419}" type="datetime1">
              <a:rPr lang="fr-FR" smtClean="0"/>
              <a:pPr>
                <a:defRPr/>
              </a:pPr>
              <a:t>06/04/2018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FB4B9872-AEA2-46F7-8BC1-D61EAF138C2C}" type="slidenum">
              <a:rPr lang="fr-FR"/>
              <a:pPr>
                <a:defRPr/>
              </a:pPr>
              <a:t>‹N°›</a:t>
            </a:fld>
            <a:endParaRPr lang="fr-FR" dirty="0"/>
          </a:p>
        </p:txBody>
      </p:sp>
    </p:spTree>
    <p:extLst>
      <p:ext uri="{BB962C8B-B14F-4D97-AF65-F5344CB8AC3E}">
        <p14:creationId xmlns:p14="http://schemas.microsoft.com/office/powerpoint/2010/main" val="1637210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84188" y="1628775"/>
            <a:ext cx="4275137"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84188" y="2308225"/>
            <a:ext cx="4275137" cy="419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916488" y="1628775"/>
            <a:ext cx="4276725"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916488" y="2308225"/>
            <a:ext cx="4276725" cy="4192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058BF9D6-E784-4A50-9F7F-4BACAB2EC46D}" type="datetime1">
              <a:rPr lang="fr-FR" smtClean="0"/>
              <a:pPr>
                <a:defRPr/>
              </a:pPr>
              <a:t>06/04/2018</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CF7EF1A4-4A71-464B-82D5-B5AE2CB2C891}" type="slidenum">
              <a:rPr lang="fr-FR"/>
              <a:pPr>
                <a:defRPr/>
              </a:pPr>
              <a:t>‹N°›</a:t>
            </a:fld>
            <a:endParaRPr lang="fr-FR" dirty="0"/>
          </a:p>
        </p:txBody>
      </p:sp>
    </p:spTree>
    <p:extLst>
      <p:ext uri="{BB962C8B-B14F-4D97-AF65-F5344CB8AC3E}">
        <p14:creationId xmlns:p14="http://schemas.microsoft.com/office/powerpoint/2010/main" val="2444411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407055D3-8E70-4C7D-9822-54505BD38C01}" type="datetime1">
              <a:rPr lang="fr-FR" smtClean="0"/>
              <a:pPr>
                <a:defRPr/>
              </a:pPr>
              <a:t>06/04/2018</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E34438A4-6516-4048-890D-21FD23CC74C8}" type="slidenum">
              <a:rPr lang="fr-FR"/>
              <a:pPr>
                <a:defRPr/>
              </a:pPr>
              <a:t>‹N°›</a:t>
            </a:fld>
            <a:endParaRPr lang="fr-FR" dirty="0"/>
          </a:p>
        </p:txBody>
      </p:sp>
    </p:spTree>
    <p:extLst>
      <p:ext uri="{BB962C8B-B14F-4D97-AF65-F5344CB8AC3E}">
        <p14:creationId xmlns:p14="http://schemas.microsoft.com/office/powerpoint/2010/main" val="227913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a:xfrm>
            <a:off x="241935" y="1536282"/>
            <a:ext cx="9193530" cy="4932257"/>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93C48FE0-8EA7-47EB-AD3C-6108FCD6401B}" type="datetime1">
              <a:rPr lang="fr-FR" smtClean="0"/>
              <a:pPr>
                <a:defRPr/>
              </a:pPr>
              <a:t>06/04/2018</a:t>
            </a:fld>
            <a:endParaRPr lang="nl-NL" dirty="0"/>
          </a:p>
        </p:txBody>
      </p:sp>
      <p:sp>
        <p:nvSpPr>
          <p:cNvPr id="5" name="Rectangl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1529823789"/>
      </p:ext>
    </p:extLst>
  </p:cSld>
  <p:clrMapOvr>
    <a:masterClrMapping/>
  </p:clrMapOvr>
  <p:transition spd="med">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4BF06EB-16ED-4D2C-880C-046F709D0A3A}" type="datetime1">
              <a:rPr lang="fr-FR" smtClean="0"/>
              <a:pPr>
                <a:defRPr/>
              </a:pPr>
              <a:t>06/04/2018</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202E3EF8-1C45-4BB8-A192-7EB2288B275F}" type="slidenum">
              <a:rPr lang="fr-FR"/>
              <a:pPr>
                <a:defRPr/>
              </a:pPr>
              <a:t>‹N°›</a:t>
            </a:fld>
            <a:endParaRPr lang="fr-FR" dirty="0"/>
          </a:p>
        </p:txBody>
      </p:sp>
    </p:spTree>
    <p:extLst>
      <p:ext uri="{BB962C8B-B14F-4D97-AF65-F5344CB8AC3E}">
        <p14:creationId xmlns:p14="http://schemas.microsoft.com/office/powerpoint/2010/main" val="558898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84188" y="290513"/>
            <a:ext cx="3182937" cy="123190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783013" y="290513"/>
            <a:ext cx="5410200" cy="6210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84188" y="1522413"/>
            <a:ext cx="3182937" cy="4978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9E893D0-800B-44CB-B78A-F5E4C644D66F}" type="datetime1">
              <a:rPr lang="fr-FR" smtClean="0"/>
              <a:pPr>
                <a:defRPr/>
              </a:pPr>
              <a:t>06/04/2018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EC195EF7-0A4A-437B-8E5E-8C6D823D258E}" type="slidenum">
              <a:rPr lang="fr-FR"/>
              <a:pPr>
                <a:defRPr/>
              </a:pPr>
              <a:t>‹N°›</a:t>
            </a:fld>
            <a:endParaRPr lang="fr-FR" dirty="0"/>
          </a:p>
        </p:txBody>
      </p:sp>
    </p:spTree>
    <p:extLst>
      <p:ext uri="{BB962C8B-B14F-4D97-AF65-F5344CB8AC3E}">
        <p14:creationId xmlns:p14="http://schemas.microsoft.com/office/powerpoint/2010/main" val="2331404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97063" y="5094288"/>
            <a:ext cx="5805487" cy="601662"/>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897063" y="650875"/>
            <a:ext cx="5805487" cy="436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897063" y="5695950"/>
            <a:ext cx="5805487" cy="854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6BA7416-7AC5-4B5C-80EF-929740093952}" type="datetime1">
              <a:rPr lang="fr-FR" smtClean="0"/>
              <a:pPr>
                <a:defRPr/>
              </a:pPr>
              <a:t>06/04/2018</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159CE571-7FC7-41DA-828C-7447D7A7508A}" type="slidenum">
              <a:rPr lang="fr-FR"/>
              <a:pPr>
                <a:defRPr/>
              </a:pPr>
              <a:t>‹N°›</a:t>
            </a:fld>
            <a:endParaRPr lang="fr-FR" dirty="0"/>
          </a:p>
        </p:txBody>
      </p:sp>
    </p:spTree>
    <p:extLst>
      <p:ext uri="{BB962C8B-B14F-4D97-AF65-F5344CB8AC3E}">
        <p14:creationId xmlns:p14="http://schemas.microsoft.com/office/powerpoint/2010/main" val="25029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4178308-69B8-4642-B602-6B3D039BBCB2}" type="datetime1">
              <a:rPr lang="fr-FR" smtClean="0"/>
              <a:pPr>
                <a:defRPr/>
              </a:pPr>
              <a:t>06/04/2018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598D24AC-7F2A-491A-BCAF-E37E7167DE94}" type="slidenum">
              <a:rPr lang="fr-FR"/>
              <a:pPr>
                <a:defRPr/>
              </a:pPr>
              <a:t>‹N°›</a:t>
            </a:fld>
            <a:endParaRPr lang="fr-FR" dirty="0"/>
          </a:p>
        </p:txBody>
      </p:sp>
    </p:spTree>
    <p:extLst>
      <p:ext uri="{BB962C8B-B14F-4D97-AF65-F5344CB8AC3E}">
        <p14:creationId xmlns:p14="http://schemas.microsoft.com/office/powerpoint/2010/main" val="3285863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16750" y="292100"/>
            <a:ext cx="2176463" cy="62087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84188" y="292100"/>
            <a:ext cx="6380162" cy="62087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4BFBC2E7-7DF8-4320-A02D-30DF91565BE5}" type="datetime1">
              <a:rPr lang="fr-FR" smtClean="0"/>
              <a:pPr>
                <a:defRPr/>
              </a:pPr>
              <a:t>06/04/2018</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0EFB002-B7D0-485A-8B30-DD2F8FB66EA2}" type="slidenum">
              <a:rPr lang="fr-FR"/>
              <a:pPr>
                <a:defRPr/>
              </a:pPr>
              <a:t>‹N°›</a:t>
            </a:fld>
            <a:endParaRPr lang="fr-FR" dirty="0"/>
          </a:p>
        </p:txBody>
      </p:sp>
    </p:spTree>
    <p:extLst>
      <p:ext uri="{BB962C8B-B14F-4D97-AF65-F5344CB8AC3E}">
        <p14:creationId xmlns:p14="http://schemas.microsoft.com/office/powerpoint/2010/main" val="264248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64448" y="4676217"/>
            <a:ext cx="8225790" cy="1445313"/>
          </a:xfrm>
        </p:spPr>
        <p:txBody>
          <a:bodyPr anchor="t"/>
          <a:lstStyle>
            <a:lvl1pPr algn="l">
              <a:defRPr sz="4200" b="1" cap="all"/>
            </a:lvl1pPr>
          </a:lstStyle>
          <a:p>
            <a:r>
              <a:rPr lang="fr-FR"/>
              <a:t>Cliquez pour modifier le style du titre</a:t>
            </a:r>
          </a:p>
        </p:txBody>
      </p:sp>
      <p:sp>
        <p:nvSpPr>
          <p:cNvPr id="3" name="Espace réservé du texte 2"/>
          <p:cNvSpPr>
            <a:spLocks noGrp="1"/>
          </p:cNvSpPr>
          <p:nvPr>
            <p:ph type="body" idx="1"/>
          </p:nvPr>
        </p:nvSpPr>
        <p:spPr>
          <a:xfrm>
            <a:off x="764448" y="3084352"/>
            <a:ext cx="8225790" cy="1591865"/>
          </a:xfrm>
          <a:prstGeom prst="rect">
            <a:avLst/>
          </a:prstGeom>
        </p:spPr>
        <p:txBody>
          <a:bodyPr anchor="b"/>
          <a:lstStyle>
            <a:lvl1pPr marL="0" indent="0">
              <a:buNone/>
              <a:defRPr sz="2100"/>
            </a:lvl1pPr>
            <a:lvl2pPr marL="484276" indent="0">
              <a:buNone/>
              <a:defRPr sz="1900"/>
            </a:lvl2pPr>
            <a:lvl3pPr marL="968551" indent="0">
              <a:buNone/>
              <a:defRPr sz="1700"/>
            </a:lvl3pPr>
            <a:lvl4pPr marL="1452828" indent="0">
              <a:buNone/>
              <a:defRPr sz="1500"/>
            </a:lvl4pPr>
            <a:lvl5pPr marL="1937104" indent="0">
              <a:buNone/>
              <a:defRPr sz="1500"/>
            </a:lvl5pPr>
            <a:lvl6pPr marL="2421379" indent="0">
              <a:buNone/>
              <a:defRPr sz="1500"/>
            </a:lvl6pPr>
            <a:lvl7pPr marL="2905655" indent="0">
              <a:buNone/>
              <a:defRPr sz="1500"/>
            </a:lvl7pPr>
            <a:lvl8pPr marL="3389931" indent="0">
              <a:buNone/>
              <a:defRPr sz="1500"/>
            </a:lvl8pPr>
            <a:lvl9pPr marL="3874206" indent="0">
              <a:buNone/>
              <a:defRPr sz="1500"/>
            </a:lvl9pPr>
          </a:lstStyle>
          <a:p>
            <a:pPr lvl="0"/>
            <a:r>
              <a:rPr lang="fr-FR"/>
              <a:t>Cliquez pour modifier les styles du texte du masque</a:t>
            </a:r>
          </a:p>
        </p:txBody>
      </p:sp>
      <p:sp>
        <p:nvSpPr>
          <p:cNvPr id="4" name="Rectangl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174F0D25-3FF5-4FE3-9458-2CDA38AB3A9A}" type="datetime1">
              <a:rPr lang="fr-FR" smtClean="0"/>
              <a:pPr>
                <a:defRPr/>
              </a:pPr>
              <a:t>06/04/2018</a:t>
            </a:fld>
            <a:endParaRPr lang="nl-NL" dirty="0"/>
          </a:p>
        </p:txBody>
      </p:sp>
      <p:sp>
        <p:nvSpPr>
          <p:cNvPr id="5" name="Rectangl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2299063336"/>
      </p:ext>
    </p:extLst>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41935" y="1536283"/>
            <a:ext cx="4516120" cy="4932257"/>
          </a:xfrm>
          <a:prstGeom prst="rect">
            <a:avLst/>
          </a:prstGeo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919345" y="1536283"/>
            <a:ext cx="4516120" cy="4932257"/>
          </a:xfrm>
          <a:prstGeom prst="rect">
            <a:avLst/>
          </a:prstGeo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5ABCEDD1-9BE1-4823-B32A-7265AB2596C7}" type="datetime1">
              <a:rPr lang="fr-FR" smtClean="0"/>
              <a:pPr>
                <a:defRPr/>
              </a:pPr>
              <a:t>06/04/2018</a:t>
            </a:fld>
            <a:endParaRPr lang="nl-NL" dirty="0"/>
          </a:p>
        </p:txBody>
      </p:sp>
      <p:sp>
        <p:nvSpPr>
          <p:cNvPr id="6" name="Espace réservé du pied de pag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1706701545"/>
      </p:ext>
    </p:extLst>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83870" y="291421"/>
            <a:ext cx="8709660" cy="121285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83870" y="1628925"/>
            <a:ext cx="4275866" cy="678859"/>
          </a:xfrm>
          <a:prstGeom prst="rect">
            <a:avLst/>
          </a:prstGeom>
        </p:spPr>
        <p:txBody>
          <a:bodyPr anchor="b"/>
          <a:lstStyle>
            <a:lvl1pPr marL="0" indent="0">
              <a:buNone/>
              <a:defRPr sz="2500" b="1"/>
            </a:lvl1pPr>
            <a:lvl2pPr marL="484276" indent="0">
              <a:buNone/>
              <a:defRPr sz="2100" b="1"/>
            </a:lvl2pPr>
            <a:lvl3pPr marL="968551" indent="0">
              <a:buNone/>
              <a:defRPr sz="1900" b="1"/>
            </a:lvl3pPr>
            <a:lvl4pPr marL="1452828" indent="0">
              <a:buNone/>
              <a:defRPr sz="1700" b="1"/>
            </a:lvl4pPr>
            <a:lvl5pPr marL="1937104" indent="0">
              <a:buNone/>
              <a:defRPr sz="1700" b="1"/>
            </a:lvl5pPr>
            <a:lvl6pPr marL="2421379" indent="0">
              <a:buNone/>
              <a:defRPr sz="1700" b="1"/>
            </a:lvl6pPr>
            <a:lvl7pPr marL="2905655" indent="0">
              <a:buNone/>
              <a:defRPr sz="1700" b="1"/>
            </a:lvl7pPr>
            <a:lvl8pPr marL="3389931" indent="0">
              <a:buNone/>
              <a:defRPr sz="1700" b="1"/>
            </a:lvl8pPr>
            <a:lvl9pPr marL="3874206" indent="0">
              <a:buNone/>
              <a:defRPr sz="1700" b="1"/>
            </a:lvl9pPr>
          </a:lstStyle>
          <a:p>
            <a:pPr lvl="0"/>
            <a:r>
              <a:rPr lang="fr-FR"/>
              <a:t>Cliquez pour modifier les styles du texte du masque</a:t>
            </a:r>
          </a:p>
        </p:txBody>
      </p:sp>
      <p:sp>
        <p:nvSpPr>
          <p:cNvPr id="4" name="Espace réservé du contenu 3"/>
          <p:cNvSpPr>
            <a:spLocks noGrp="1"/>
          </p:cNvSpPr>
          <p:nvPr>
            <p:ph sz="half" idx="2"/>
          </p:nvPr>
        </p:nvSpPr>
        <p:spPr>
          <a:xfrm>
            <a:off x="483870" y="2307784"/>
            <a:ext cx="4275866" cy="4192756"/>
          </a:xfrm>
          <a:prstGeom prst="rect">
            <a:avLst/>
          </a:prstGeo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915992" y="1628925"/>
            <a:ext cx="4277545" cy="678859"/>
          </a:xfrm>
          <a:prstGeom prst="rect">
            <a:avLst/>
          </a:prstGeom>
        </p:spPr>
        <p:txBody>
          <a:bodyPr anchor="b"/>
          <a:lstStyle>
            <a:lvl1pPr marL="0" indent="0">
              <a:buNone/>
              <a:defRPr sz="2500" b="1"/>
            </a:lvl1pPr>
            <a:lvl2pPr marL="484276" indent="0">
              <a:buNone/>
              <a:defRPr sz="2100" b="1"/>
            </a:lvl2pPr>
            <a:lvl3pPr marL="968551" indent="0">
              <a:buNone/>
              <a:defRPr sz="1900" b="1"/>
            </a:lvl3pPr>
            <a:lvl4pPr marL="1452828" indent="0">
              <a:buNone/>
              <a:defRPr sz="1700" b="1"/>
            </a:lvl4pPr>
            <a:lvl5pPr marL="1937104" indent="0">
              <a:buNone/>
              <a:defRPr sz="1700" b="1"/>
            </a:lvl5pPr>
            <a:lvl6pPr marL="2421379" indent="0">
              <a:buNone/>
              <a:defRPr sz="1700" b="1"/>
            </a:lvl6pPr>
            <a:lvl7pPr marL="2905655" indent="0">
              <a:buNone/>
              <a:defRPr sz="1700" b="1"/>
            </a:lvl7pPr>
            <a:lvl8pPr marL="3389931" indent="0">
              <a:buNone/>
              <a:defRPr sz="1700" b="1"/>
            </a:lvl8pPr>
            <a:lvl9pPr marL="3874206" indent="0">
              <a:buNone/>
              <a:defRPr sz="1700" b="1"/>
            </a:lvl9pPr>
          </a:lstStyle>
          <a:p>
            <a:pPr lvl="0"/>
            <a:r>
              <a:rPr lang="fr-FR"/>
              <a:t>Cliquez pour modifier les styles du texte du masque</a:t>
            </a:r>
          </a:p>
        </p:txBody>
      </p:sp>
      <p:sp>
        <p:nvSpPr>
          <p:cNvPr id="6" name="Espace réservé du contenu 5"/>
          <p:cNvSpPr>
            <a:spLocks noGrp="1"/>
          </p:cNvSpPr>
          <p:nvPr>
            <p:ph sz="quarter" idx="4"/>
          </p:nvPr>
        </p:nvSpPr>
        <p:spPr>
          <a:xfrm>
            <a:off x="4915992" y="2307784"/>
            <a:ext cx="4277545" cy="4192756"/>
          </a:xfrm>
          <a:prstGeom prst="rect">
            <a:avLst/>
          </a:prstGeo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7C3EE29F-1896-4C9F-BF6E-D8C3ECE8E3F2}" type="datetime1">
              <a:rPr lang="fr-FR" smtClean="0"/>
              <a:pPr>
                <a:defRPr/>
              </a:pPr>
              <a:t>06/04/2018</a:t>
            </a:fld>
            <a:endParaRPr lang="nl-NL" dirty="0"/>
          </a:p>
        </p:txBody>
      </p:sp>
      <p:sp>
        <p:nvSpPr>
          <p:cNvPr id="8" name="Rectangl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379486783"/>
      </p:ext>
    </p:extLst>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FE8A08D2-BE2E-4F3F-B635-8AB680AF6722}" type="datetime1">
              <a:rPr lang="fr-FR" smtClean="0"/>
              <a:pPr>
                <a:defRPr/>
              </a:pPr>
              <a:t>06/04/2018</a:t>
            </a:fld>
            <a:endParaRPr lang="nl-NL" dirty="0"/>
          </a:p>
        </p:txBody>
      </p:sp>
      <p:sp>
        <p:nvSpPr>
          <p:cNvPr id="4" name="Rectangl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3161384607"/>
      </p:ext>
    </p:extLst>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D5707729-888F-46A1-AFF2-D958CEDAB26D}" type="datetime1">
              <a:rPr lang="fr-FR" smtClean="0"/>
              <a:pPr>
                <a:defRPr/>
              </a:pPr>
              <a:t>06/04/2018</a:t>
            </a:fld>
            <a:endParaRPr lang="nl-NL" dirty="0"/>
          </a:p>
        </p:txBody>
      </p:sp>
      <p:sp>
        <p:nvSpPr>
          <p:cNvPr id="3" name="Rectangl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3947409173"/>
      </p:ext>
    </p:extLst>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83870" y="289736"/>
            <a:ext cx="3183798" cy="1233064"/>
          </a:xfrm>
        </p:spPr>
        <p:txBody>
          <a:bodyPr anchor="b"/>
          <a:lstStyle>
            <a:lvl1pPr algn="l">
              <a:defRPr sz="2100" b="1"/>
            </a:lvl1pPr>
          </a:lstStyle>
          <a:p>
            <a:r>
              <a:rPr lang="fr-FR"/>
              <a:t>Cliquez pour modifier le style du titre</a:t>
            </a:r>
          </a:p>
        </p:txBody>
      </p:sp>
      <p:sp>
        <p:nvSpPr>
          <p:cNvPr id="3" name="Espace réservé du contenu 2"/>
          <p:cNvSpPr>
            <a:spLocks noGrp="1"/>
          </p:cNvSpPr>
          <p:nvPr>
            <p:ph idx="1"/>
          </p:nvPr>
        </p:nvSpPr>
        <p:spPr>
          <a:xfrm>
            <a:off x="3783599" y="289743"/>
            <a:ext cx="5409935" cy="6210803"/>
          </a:xfrm>
          <a:prstGeom prst="rect">
            <a:avLst/>
          </a:prstGeo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83870" y="1522807"/>
            <a:ext cx="3183798" cy="4977739"/>
          </a:xfrm>
          <a:prstGeom prst="rect">
            <a:avLst/>
          </a:prstGeom>
        </p:spPr>
        <p:txBody>
          <a:bodyPr/>
          <a:lstStyle>
            <a:lvl1pPr marL="0" indent="0">
              <a:buNone/>
              <a:defRPr sz="1500"/>
            </a:lvl1pPr>
            <a:lvl2pPr marL="484276" indent="0">
              <a:buNone/>
              <a:defRPr sz="1300"/>
            </a:lvl2pPr>
            <a:lvl3pPr marL="968551" indent="0">
              <a:buNone/>
              <a:defRPr sz="1100"/>
            </a:lvl3pPr>
            <a:lvl4pPr marL="1452828" indent="0">
              <a:buNone/>
              <a:defRPr sz="1000"/>
            </a:lvl4pPr>
            <a:lvl5pPr marL="1937104" indent="0">
              <a:buNone/>
              <a:defRPr sz="1000"/>
            </a:lvl5pPr>
            <a:lvl6pPr marL="2421379" indent="0">
              <a:buNone/>
              <a:defRPr sz="1000"/>
            </a:lvl6pPr>
            <a:lvl7pPr marL="2905655" indent="0">
              <a:buNone/>
              <a:defRPr sz="1000"/>
            </a:lvl7pPr>
            <a:lvl8pPr marL="3389931" indent="0">
              <a:buNone/>
              <a:defRPr sz="1000"/>
            </a:lvl8pPr>
            <a:lvl9pPr marL="3874206" indent="0">
              <a:buNone/>
              <a:defRPr sz="1000"/>
            </a:lvl9pPr>
          </a:lstStyle>
          <a:p>
            <a:pPr lvl="0"/>
            <a:r>
              <a:rPr lang="fr-FR"/>
              <a:t>Cliquez pour modifier les styles du texte du masque</a:t>
            </a:r>
          </a:p>
        </p:txBody>
      </p:sp>
      <p:sp>
        <p:nvSpPr>
          <p:cNvPr id="5" name="Espace réservé de la dat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F408459E-AD3B-447A-8AC6-BC8F0F9CB789}" type="datetime1">
              <a:rPr lang="fr-FR" smtClean="0"/>
              <a:pPr>
                <a:defRPr/>
              </a:pPr>
              <a:t>06/04/2018</a:t>
            </a:fld>
            <a:endParaRPr lang="nl-NL" dirty="0"/>
          </a:p>
        </p:txBody>
      </p:sp>
      <p:sp>
        <p:nvSpPr>
          <p:cNvPr id="6" name="Espace réservé du pied de pag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940475229"/>
      </p:ext>
    </p:extLst>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96838" y="5093970"/>
            <a:ext cx="5806440" cy="601372"/>
          </a:xfrm>
        </p:spPr>
        <p:txBody>
          <a:bodyPr anchor="b"/>
          <a:lstStyle>
            <a:lvl1pPr algn="l">
              <a:defRPr sz="2100" b="1"/>
            </a:lvl1pPr>
          </a:lstStyle>
          <a:p>
            <a:r>
              <a:rPr lang="fr-FR"/>
              <a:t>Cliquez pour modifier le style du titre</a:t>
            </a:r>
          </a:p>
        </p:txBody>
      </p:sp>
      <p:sp>
        <p:nvSpPr>
          <p:cNvPr id="3" name="Espace réservé pour une image  2"/>
          <p:cNvSpPr>
            <a:spLocks noGrp="1"/>
          </p:cNvSpPr>
          <p:nvPr>
            <p:ph type="pic" idx="1"/>
          </p:nvPr>
        </p:nvSpPr>
        <p:spPr>
          <a:xfrm>
            <a:off x="1896838" y="650222"/>
            <a:ext cx="5806440" cy="4366260"/>
          </a:xfrm>
          <a:prstGeom prst="rect">
            <a:avLst/>
          </a:prstGeom>
        </p:spPr>
        <p:txBody>
          <a:bodyPr/>
          <a:lstStyle>
            <a:lvl1pPr marL="0" indent="0">
              <a:buNone/>
              <a:defRPr sz="3400"/>
            </a:lvl1pPr>
            <a:lvl2pPr marL="484276" indent="0">
              <a:buNone/>
              <a:defRPr sz="3000"/>
            </a:lvl2pPr>
            <a:lvl3pPr marL="968551" indent="0">
              <a:buNone/>
              <a:defRPr sz="2500"/>
            </a:lvl3pPr>
            <a:lvl4pPr marL="1452828" indent="0">
              <a:buNone/>
              <a:defRPr sz="2100"/>
            </a:lvl4pPr>
            <a:lvl5pPr marL="1937104" indent="0">
              <a:buNone/>
              <a:defRPr sz="2100"/>
            </a:lvl5pPr>
            <a:lvl6pPr marL="2421379" indent="0">
              <a:buNone/>
              <a:defRPr sz="2100"/>
            </a:lvl6pPr>
            <a:lvl7pPr marL="2905655" indent="0">
              <a:buNone/>
              <a:defRPr sz="2100"/>
            </a:lvl7pPr>
            <a:lvl8pPr marL="3389931" indent="0">
              <a:buNone/>
              <a:defRPr sz="2100"/>
            </a:lvl8pPr>
            <a:lvl9pPr marL="3874206" indent="0">
              <a:buNone/>
              <a:defRPr sz="2100"/>
            </a:lvl9pPr>
          </a:lstStyle>
          <a:p>
            <a:pPr lvl="0"/>
            <a:endParaRPr lang="fr-FR" noProof="0" dirty="0"/>
          </a:p>
        </p:txBody>
      </p:sp>
      <p:sp>
        <p:nvSpPr>
          <p:cNvPr id="4" name="Espace réservé du texte 3"/>
          <p:cNvSpPr>
            <a:spLocks noGrp="1"/>
          </p:cNvSpPr>
          <p:nvPr>
            <p:ph type="body" sz="half" idx="2"/>
          </p:nvPr>
        </p:nvSpPr>
        <p:spPr>
          <a:xfrm>
            <a:off x="1896838" y="5695342"/>
            <a:ext cx="5806440" cy="854048"/>
          </a:xfrm>
          <a:prstGeom prst="rect">
            <a:avLst/>
          </a:prstGeom>
        </p:spPr>
        <p:txBody>
          <a:bodyPr/>
          <a:lstStyle>
            <a:lvl1pPr marL="0" indent="0">
              <a:buNone/>
              <a:defRPr sz="1500"/>
            </a:lvl1pPr>
            <a:lvl2pPr marL="484276" indent="0">
              <a:buNone/>
              <a:defRPr sz="1300"/>
            </a:lvl2pPr>
            <a:lvl3pPr marL="968551" indent="0">
              <a:buNone/>
              <a:defRPr sz="1100"/>
            </a:lvl3pPr>
            <a:lvl4pPr marL="1452828" indent="0">
              <a:buNone/>
              <a:defRPr sz="1000"/>
            </a:lvl4pPr>
            <a:lvl5pPr marL="1937104" indent="0">
              <a:buNone/>
              <a:defRPr sz="1000"/>
            </a:lvl5pPr>
            <a:lvl6pPr marL="2421379" indent="0">
              <a:buNone/>
              <a:defRPr sz="1000"/>
            </a:lvl6pPr>
            <a:lvl7pPr marL="2905655" indent="0">
              <a:buNone/>
              <a:defRPr sz="1000"/>
            </a:lvl7pPr>
            <a:lvl8pPr marL="3389931" indent="0">
              <a:buNone/>
              <a:defRPr sz="1000"/>
            </a:lvl8pPr>
            <a:lvl9pPr marL="3874206" indent="0">
              <a:buNone/>
              <a:defRPr sz="1000"/>
            </a:lvl9pPr>
          </a:lstStyle>
          <a:p>
            <a:pPr lvl="0"/>
            <a:r>
              <a:rPr lang="fr-FR"/>
              <a:t>Cliquez pour modifier les styles du texte du masque</a:t>
            </a:r>
          </a:p>
        </p:txBody>
      </p:sp>
      <p:sp>
        <p:nvSpPr>
          <p:cNvPr id="5" name="Espace réservé de la date 4"/>
          <p:cNvSpPr>
            <a:spLocks noGrp="1" noChangeArrowheads="1"/>
          </p:cNvSpPr>
          <p:nvPr>
            <p:ph type="dt" sz="half" idx="10"/>
          </p:nvPr>
        </p:nvSpPr>
        <p:spPr>
          <a:xfrm>
            <a:off x="725488" y="6630988"/>
            <a:ext cx="2016125" cy="484187"/>
          </a:xfrm>
          <a:prstGeom prst="rect">
            <a:avLst/>
          </a:prstGeom>
        </p:spPr>
        <p:txBody>
          <a:bodyPr/>
          <a:lstStyle>
            <a:lvl1pPr>
              <a:defRPr/>
            </a:lvl1pPr>
          </a:lstStyle>
          <a:p>
            <a:pPr>
              <a:defRPr/>
            </a:pPr>
            <a:fld id="{1BA34D65-719E-4C9E-8B65-F8D6B90FAE66}" type="datetime1">
              <a:rPr lang="fr-FR" smtClean="0"/>
              <a:pPr>
                <a:defRPr/>
              </a:pPr>
              <a:t>06/04/2018</a:t>
            </a:fld>
            <a:endParaRPr lang="nl-NL" dirty="0"/>
          </a:p>
        </p:txBody>
      </p:sp>
      <p:sp>
        <p:nvSpPr>
          <p:cNvPr id="6" name="Espace réservé du pied de page 5"/>
          <p:cNvSpPr>
            <a:spLocks noGrp="1" noChangeArrowheads="1"/>
          </p:cNvSpPr>
          <p:nvPr>
            <p:ph type="ftr" sz="quarter" idx="11"/>
          </p:nvPr>
        </p:nvSpPr>
        <p:spPr>
          <a:xfrm>
            <a:off x="3306763" y="6630988"/>
            <a:ext cx="3063875" cy="484187"/>
          </a:xfrm>
          <a:prstGeom prst="rect">
            <a:avLst/>
          </a:prstGeom>
        </p:spPr>
        <p:txBody>
          <a:bodyPr/>
          <a:lstStyle>
            <a:lvl1pPr>
              <a:defRPr/>
            </a:lvl1pPr>
          </a:lstStyle>
          <a:p>
            <a:pPr>
              <a:defRPr/>
            </a:pPr>
            <a:endParaRPr lang="nl-NL" dirty="0"/>
          </a:p>
        </p:txBody>
      </p:sp>
    </p:spTree>
    <p:extLst>
      <p:ext uri="{BB962C8B-B14F-4D97-AF65-F5344CB8AC3E}">
        <p14:creationId xmlns:p14="http://schemas.microsoft.com/office/powerpoint/2010/main" val="1705204156"/>
      </p:ext>
    </p:extLst>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386763" cy="1293813"/>
          </a:xfrm>
          <a:prstGeom prst="rect">
            <a:avLst/>
          </a:prstGeom>
          <a:gradFill rotWithShape="0">
            <a:gsLst>
              <a:gs pos="0">
                <a:srgbClr val="D2DBE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81335" tIns="48430" rIns="95334" bIns="48430" numCol="1" anchor="ctr" anchorCtr="0" compatLnSpc="1">
            <a:prstTxWarp prst="textNoShape">
              <a:avLst/>
            </a:prstTxWarp>
          </a:bodyPr>
          <a:lstStyle/>
          <a:p>
            <a:pPr lvl="0"/>
            <a:r>
              <a:rPr lang="nl-NL"/>
              <a:t>  </a:t>
            </a:r>
          </a:p>
        </p:txBody>
      </p:sp>
      <p:sp>
        <p:nvSpPr>
          <p:cNvPr id="1032" name="Line 8"/>
          <p:cNvSpPr>
            <a:spLocks noChangeShapeType="1"/>
          </p:cNvSpPr>
          <p:nvPr/>
        </p:nvSpPr>
        <p:spPr bwMode="auto">
          <a:xfrm>
            <a:off x="0" y="1323975"/>
            <a:ext cx="9677400" cy="0"/>
          </a:xfrm>
          <a:prstGeom prst="line">
            <a:avLst/>
          </a:prstGeom>
          <a:noFill/>
          <a:ln w="50800">
            <a:solidFill>
              <a:srgbClr val="6382BB"/>
            </a:solidFill>
            <a:round/>
            <a:headEnd/>
            <a:tailEnd/>
          </a:ln>
          <a:effectLst/>
        </p:spPr>
        <p:txBody>
          <a:bodyPr wrap="none" lIns="96859" tIns="48430" rIns="96859" bIns="48430" anchor="ctr"/>
          <a:lstStyle/>
          <a:p>
            <a:pPr>
              <a:defRPr/>
            </a:pPr>
            <a:endParaRPr lang="fr-FR" dirty="0"/>
          </a:p>
        </p:txBody>
      </p:sp>
      <p:sp>
        <p:nvSpPr>
          <p:cNvPr id="1033" name="Text Box 9"/>
          <p:cNvSpPr txBox="1">
            <a:spLocks noChangeArrowheads="1"/>
          </p:cNvSpPr>
          <p:nvPr/>
        </p:nvSpPr>
        <p:spPr bwMode="auto">
          <a:xfrm>
            <a:off x="7124700" y="6618288"/>
            <a:ext cx="2287588" cy="420687"/>
          </a:xfrm>
          <a:prstGeom prst="rect">
            <a:avLst/>
          </a:prstGeom>
          <a:noFill/>
          <a:ln w="50800">
            <a:noFill/>
            <a:miter lim="800000"/>
            <a:headEnd/>
            <a:tailEnd/>
          </a:ln>
          <a:effectLst/>
        </p:spPr>
        <p:txBody>
          <a:bodyPr lIns="96859" tIns="48430" rIns="96859" bIns="48430">
            <a:spAutoFit/>
          </a:bodyPr>
          <a:lstStyle/>
          <a:p>
            <a:pPr algn="r">
              <a:spcBef>
                <a:spcPct val="50000"/>
              </a:spcBef>
              <a:defRPr/>
            </a:pPr>
            <a:fld id="{45F130EE-FFBA-4D03-ABCF-175D6424F665}" type="slidenum">
              <a:rPr lang="fr-FR" sz="2100"/>
              <a:pPr algn="r">
                <a:spcBef>
                  <a:spcPct val="50000"/>
                </a:spcBef>
                <a:defRPr/>
              </a:pPr>
              <a:t>‹N°›</a:t>
            </a:fld>
            <a:endParaRPr lang="fr-FR" sz="2100" dirty="0"/>
          </a:p>
        </p:txBody>
      </p:sp>
      <p:pic>
        <p:nvPicPr>
          <p:cNvPr id="9" name="Picture 13"/>
          <p:cNvPicPr>
            <a:picLocks noChangeAspect="1" noChangeArrowheads="1"/>
          </p:cNvPicPr>
          <p:nvPr/>
        </p:nvPicPr>
        <p:blipFill>
          <a:blip r:embed="rId15" cstate="print"/>
          <a:srcRect/>
          <a:stretch>
            <a:fillRect/>
          </a:stretch>
        </p:blipFill>
        <p:spPr bwMode="auto">
          <a:xfrm>
            <a:off x="8429625" y="274638"/>
            <a:ext cx="1181100" cy="804862"/>
          </a:xfrm>
          <a:prstGeom prst="rect">
            <a:avLst/>
          </a:prstGeom>
          <a:noFill/>
          <a:ln w="19050">
            <a:solidFill>
              <a:schemeClr val="accent3">
                <a:lumMod val="20000"/>
                <a:lumOff val="80000"/>
              </a:schemeClr>
            </a:solidFill>
            <a:miter lim="800000"/>
            <a:headEnd/>
            <a:tailEnd/>
          </a:ln>
        </p:spPr>
      </p:pic>
    </p:spTree>
  </p:cSld>
  <p:clrMap bg1="lt1" tx1="dk1" bg2="lt2" tx2="dk2" accent1="accent1" accent2="accent2" accent3="accent3" accent4="accent4" accent5="accent5" accent6="accent6" hlink="hlink" folHlink="folHlink"/>
  <p:sldLayoutIdLst>
    <p:sldLayoutId id="2147486014" r:id="rId1"/>
    <p:sldLayoutId id="2147486015" r:id="rId2"/>
    <p:sldLayoutId id="2147486016" r:id="rId3"/>
    <p:sldLayoutId id="2147486017" r:id="rId4"/>
    <p:sldLayoutId id="2147486018" r:id="rId5"/>
    <p:sldLayoutId id="2147486019" r:id="rId6"/>
    <p:sldLayoutId id="2147486020" r:id="rId7"/>
    <p:sldLayoutId id="2147486021" r:id="rId8"/>
    <p:sldLayoutId id="2147486022" r:id="rId9"/>
    <p:sldLayoutId id="2147486023" r:id="rId10"/>
    <p:sldLayoutId id="2147486024" r:id="rId11"/>
    <p:sldLayoutId id="2147486028" r:id="rId12"/>
    <p:sldLayoutId id="2147486029" r:id="rId13"/>
  </p:sldLayoutIdLst>
  <p:transition spd="med">
    <p:strips dir="rd"/>
  </p:transition>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Trebuchet MS" pitchFamily="34" charset="0"/>
        </a:defRPr>
      </a:lvl2pPr>
      <a:lvl3pPr algn="l" rtl="0" eaLnBrk="0" fontAlgn="base" hangingPunct="0">
        <a:spcBef>
          <a:spcPct val="0"/>
        </a:spcBef>
        <a:spcAft>
          <a:spcPct val="0"/>
        </a:spcAft>
        <a:defRPr sz="3800">
          <a:solidFill>
            <a:schemeClr val="tx2"/>
          </a:solidFill>
          <a:latin typeface="Trebuchet MS" pitchFamily="34" charset="0"/>
        </a:defRPr>
      </a:lvl3pPr>
      <a:lvl4pPr algn="l" rtl="0" eaLnBrk="0" fontAlgn="base" hangingPunct="0">
        <a:spcBef>
          <a:spcPct val="0"/>
        </a:spcBef>
        <a:spcAft>
          <a:spcPct val="0"/>
        </a:spcAft>
        <a:defRPr sz="3800">
          <a:solidFill>
            <a:schemeClr val="tx2"/>
          </a:solidFill>
          <a:latin typeface="Trebuchet MS" pitchFamily="34" charset="0"/>
        </a:defRPr>
      </a:lvl4pPr>
      <a:lvl5pPr algn="l" rtl="0" eaLnBrk="0" fontAlgn="base" hangingPunct="0">
        <a:spcBef>
          <a:spcPct val="0"/>
        </a:spcBef>
        <a:spcAft>
          <a:spcPct val="0"/>
        </a:spcAft>
        <a:defRPr sz="3800">
          <a:solidFill>
            <a:schemeClr val="tx2"/>
          </a:solidFill>
          <a:latin typeface="Trebuchet MS" pitchFamily="34" charset="0"/>
        </a:defRPr>
      </a:lvl5pPr>
      <a:lvl6pPr marL="484297" algn="l" rtl="0" eaLnBrk="0" fontAlgn="base" hangingPunct="0">
        <a:spcBef>
          <a:spcPct val="0"/>
        </a:spcBef>
        <a:spcAft>
          <a:spcPct val="0"/>
        </a:spcAft>
        <a:defRPr sz="3800">
          <a:solidFill>
            <a:schemeClr val="tx2"/>
          </a:solidFill>
          <a:latin typeface="Trebuchet MS" pitchFamily="34" charset="0"/>
        </a:defRPr>
      </a:lvl6pPr>
      <a:lvl7pPr marL="968594" algn="l" rtl="0" eaLnBrk="0" fontAlgn="base" hangingPunct="0">
        <a:spcBef>
          <a:spcPct val="0"/>
        </a:spcBef>
        <a:spcAft>
          <a:spcPct val="0"/>
        </a:spcAft>
        <a:defRPr sz="3800">
          <a:solidFill>
            <a:schemeClr val="tx2"/>
          </a:solidFill>
          <a:latin typeface="Trebuchet MS" pitchFamily="34" charset="0"/>
        </a:defRPr>
      </a:lvl7pPr>
      <a:lvl8pPr marL="1452891" algn="l" rtl="0" eaLnBrk="0" fontAlgn="base" hangingPunct="0">
        <a:spcBef>
          <a:spcPct val="0"/>
        </a:spcBef>
        <a:spcAft>
          <a:spcPct val="0"/>
        </a:spcAft>
        <a:defRPr sz="3800">
          <a:solidFill>
            <a:schemeClr val="tx2"/>
          </a:solidFill>
          <a:latin typeface="Trebuchet MS" pitchFamily="34" charset="0"/>
        </a:defRPr>
      </a:lvl8pPr>
      <a:lvl9pPr marL="1937189" algn="l" rtl="0" eaLnBrk="0" fontAlgn="base" hangingPunct="0">
        <a:spcBef>
          <a:spcPct val="0"/>
        </a:spcBef>
        <a:spcAft>
          <a:spcPct val="0"/>
        </a:spcAft>
        <a:defRPr sz="3800">
          <a:solidFill>
            <a:schemeClr val="tx2"/>
          </a:solidFill>
          <a:latin typeface="Trebuchet MS" pitchFamily="34" charset="0"/>
        </a:defRPr>
      </a:lvl9pPr>
    </p:titleStyle>
    <p:bodyStyle>
      <a:lvl1pPr marL="361950" indent="-361950" algn="l" rtl="0" eaLnBrk="0" fontAlgn="base" hangingPunct="0">
        <a:spcBef>
          <a:spcPct val="20000"/>
        </a:spcBef>
        <a:spcAft>
          <a:spcPct val="0"/>
        </a:spcAft>
        <a:buClr>
          <a:schemeClr val="bg2"/>
        </a:buClr>
        <a:buSzPct val="125000"/>
        <a:buChar char="•"/>
        <a:defRPr sz="3000">
          <a:solidFill>
            <a:schemeClr val="tx1"/>
          </a:solidFill>
          <a:latin typeface="+mn-lt"/>
          <a:ea typeface="+mn-ea"/>
          <a:cs typeface="+mn-cs"/>
        </a:defRPr>
      </a:lvl1pPr>
      <a:lvl2pPr marL="785813" indent="-301625" algn="l" rtl="0" eaLnBrk="0" fontAlgn="base" hangingPunct="0">
        <a:spcBef>
          <a:spcPct val="10000"/>
        </a:spcBef>
        <a:spcAft>
          <a:spcPct val="0"/>
        </a:spcAft>
        <a:buClr>
          <a:schemeClr val="bg2"/>
        </a:buClr>
        <a:buChar char="–"/>
        <a:defRPr sz="2500">
          <a:solidFill>
            <a:schemeClr val="tx1"/>
          </a:solidFill>
          <a:latin typeface="+mn-lt"/>
        </a:defRPr>
      </a:lvl2pPr>
      <a:lvl3pPr marL="1209675" indent="-241300" algn="l" rtl="0" eaLnBrk="0" fontAlgn="base" hangingPunct="0">
        <a:spcBef>
          <a:spcPct val="0"/>
        </a:spcBef>
        <a:spcAft>
          <a:spcPct val="0"/>
        </a:spcAft>
        <a:buClr>
          <a:srgbClr val="6382BB"/>
        </a:buClr>
        <a:buChar char="•"/>
        <a:defRPr sz="2100">
          <a:solidFill>
            <a:schemeClr val="tx1"/>
          </a:solidFill>
          <a:latin typeface="+mn-lt"/>
        </a:defRPr>
      </a:lvl3pPr>
      <a:lvl4pPr marL="1693863" indent="-241300" algn="l" rtl="0" eaLnBrk="0" fontAlgn="base" hangingPunct="0">
        <a:spcBef>
          <a:spcPct val="0"/>
        </a:spcBef>
        <a:spcAft>
          <a:spcPct val="0"/>
        </a:spcAft>
        <a:buClr>
          <a:srgbClr val="6382BB"/>
        </a:buClr>
        <a:buChar char="–"/>
        <a:defRPr sz="2100">
          <a:solidFill>
            <a:schemeClr val="tx1"/>
          </a:solidFill>
          <a:latin typeface="+mn-lt"/>
        </a:defRPr>
      </a:lvl4pPr>
      <a:lvl5pPr marL="2178050" indent="-241300" algn="l" rtl="0" eaLnBrk="0" fontAlgn="base" hangingPunct="0">
        <a:spcBef>
          <a:spcPct val="0"/>
        </a:spcBef>
        <a:spcAft>
          <a:spcPct val="0"/>
        </a:spcAft>
        <a:buClr>
          <a:srgbClr val="6382BB"/>
        </a:buClr>
        <a:buChar char="•"/>
        <a:defRPr sz="2100">
          <a:solidFill>
            <a:schemeClr val="tx1"/>
          </a:solidFill>
          <a:latin typeface="+mn-lt"/>
        </a:defRPr>
      </a:lvl5pPr>
      <a:lvl6pPr marL="2663634" indent="-242149" algn="l" rtl="0" eaLnBrk="0" fontAlgn="base" hangingPunct="0">
        <a:spcBef>
          <a:spcPct val="0"/>
        </a:spcBef>
        <a:spcAft>
          <a:spcPct val="0"/>
        </a:spcAft>
        <a:buClr>
          <a:srgbClr val="6382BB"/>
        </a:buClr>
        <a:buChar char="•"/>
        <a:defRPr sz="2100">
          <a:solidFill>
            <a:schemeClr val="tx1"/>
          </a:solidFill>
          <a:latin typeface="+mn-lt"/>
        </a:defRPr>
      </a:lvl6pPr>
      <a:lvl7pPr marL="3147931" indent="-242149" algn="l" rtl="0" eaLnBrk="0" fontAlgn="base" hangingPunct="0">
        <a:spcBef>
          <a:spcPct val="0"/>
        </a:spcBef>
        <a:spcAft>
          <a:spcPct val="0"/>
        </a:spcAft>
        <a:buClr>
          <a:srgbClr val="6382BB"/>
        </a:buClr>
        <a:buChar char="•"/>
        <a:defRPr sz="2100">
          <a:solidFill>
            <a:schemeClr val="tx1"/>
          </a:solidFill>
          <a:latin typeface="+mn-lt"/>
        </a:defRPr>
      </a:lvl7pPr>
      <a:lvl8pPr marL="3632231" indent="-242149" algn="l" rtl="0" eaLnBrk="0" fontAlgn="base" hangingPunct="0">
        <a:spcBef>
          <a:spcPct val="0"/>
        </a:spcBef>
        <a:spcAft>
          <a:spcPct val="0"/>
        </a:spcAft>
        <a:buClr>
          <a:srgbClr val="6382BB"/>
        </a:buClr>
        <a:buChar char="•"/>
        <a:defRPr sz="2100">
          <a:solidFill>
            <a:schemeClr val="tx1"/>
          </a:solidFill>
          <a:latin typeface="+mn-lt"/>
        </a:defRPr>
      </a:lvl8pPr>
      <a:lvl9pPr marL="4116525" indent="-242149" algn="l" rtl="0" eaLnBrk="0" fontAlgn="base" hangingPunct="0">
        <a:spcBef>
          <a:spcPct val="0"/>
        </a:spcBef>
        <a:spcAft>
          <a:spcPct val="0"/>
        </a:spcAft>
        <a:buClr>
          <a:srgbClr val="6382BB"/>
        </a:buClr>
        <a:buChar char="•"/>
        <a:defRPr sz="2100">
          <a:solidFill>
            <a:schemeClr val="tx1"/>
          </a:solidFill>
          <a:latin typeface="+mn-lt"/>
        </a:defRPr>
      </a:lvl9pPr>
    </p:bodyStyle>
    <p:otherStyle>
      <a:defPPr>
        <a:defRPr lang="fr-FR"/>
      </a:defPPr>
      <a:lvl1pPr marL="0" algn="l" defTabSz="968594" rtl="0" eaLnBrk="1" latinLnBrk="0" hangingPunct="1">
        <a:defRPr sz="1900" kern="1200">
          <a:solidFill>
            <a:schemeClr val="tx1"/>
          </a:solidFill>
          <a:latin typeface="+mn-lt"/>
          <a:ea typeface="+mn-ea"/>
          <a:cs typeface="+mn-cs"/>
        </a:defRPr>
      </a:lvl1pPr>
      <a:lvl2pPr marL="484297" algn="l" defTabSz="968594" rtl="0" eaLnBrk="1" latinLnBrk="0" hangingPunct="1">
        <a:defRPr sz="1900" kern="1200">
          <a:solidFill>
            <a:schemeClr val="tx1"/>
          </a:solidFill>
          <a:latin typeface="+mn-lt"/>
          <a:ea typeface="+mn-ea"/>
          <a:cs typeface="+mn-cs"/>
        </a:defRPr>
      </a:lvl2pPr>
      <a:lvl3pPr marL="968594" algn="l" defTabSz="968594" rtl="0" eaLnBrk="1" latinLnBrk="0" hangingPunct="1">
        <a:defRPr sz="1900" kern="1200">
          <a:solidFill>
            <a:schemeClr val="tx1"/>
          </a:solidFill>
          <a:latin typeface="+mn-lt"/>
          <a:ea typeface="+mn-ea"/>
          <a:cs typeface="+mn-cs"/>
        </a:defRPr>
      </a:lvl3pPr>
      <a:lvl4pPr marL="1452891" algn="l" defTabSz="968594" rtl="0" eaLnBrk="1" latinLnBrk="0" hangingPunct="1">
        <a:defRPr sz="1900" kern="1200">
          <a:solidFill>
            <a:schemeClr val="tx1"/>
          </a:solidFill>
          <a:latin typeface="+mn-lt"/>
          <a:ea typeface="+mn-ea"/>
          <a:cs typeface="+mn-cs"/>
        </a:defRPr>
      </a:lvl4pPr>
      <a:lvl5pPr marL="1937189" algn="l" defTabSz="968594" rtl="0" eaLnBrk="1" latinLnBrk="0" hangingPunct="1">
        <a:defRPr sz="1900" kern="1200">
          <a:solidFill>
            <a:schemeClr val="tx1"/>
          </a:solidFill>
          <a:latin typeface="+mn-lt"/>
          <a:ea typeface="+mn-ea"/>
          <a:cs typeface="+mn-cs"/>
        </a:defRPr>
      </a:lvl5pPr>
      <a:lvl6pPr marL="2421486" algn="l" defTabSz="968594" rtl="0" eaLnBrk="1" latinLnBrk="0" hangingPunct="1">
        <a:defRPr sz="1900" kern="1200">
          <a:solidFill>
            <a:schemeClr val="tx1"/>
          </a:solidFill>
          <a:latin typeface="+mn-lt"/>
          <a:ea typeface="+mn-ea"/>
          <a:cs typeface="+mn-cs"/>
        </a:defRPr>
      </a:lvl6pPr>
      <a:lvl7pPr marL="2905783" algn="l" defTabSz="968594" rtl="0" eaLnBrk="1" latinLnBrk="0" hangingPunct="1">
        <a:defRPr sz="1900" kern="1200">
          <a:solidFill>
            <a:schemeClr val="tx1"/>
          </a:solidFill>
          <a:latin typeface="+mn-lt"/>
          <a:ea typeface="+mn-ea"/>
          <a:cs typeface="+mn-cs"/>
        </a:defRPr>
      </a:lvl7pPr>
      <a:lvl8pPr marL="3390079" algn="l" defTabSz="968594" rtl="0" eaLnBrk="1" latinLnBrk="0" hangingPunct="1">
        <a:defRPr sz="1900" kern="1200">
          <a:solidFill>
            <a:schemeClr val="tx1"/>
          </a:solidFill>
          <a:latin typeface="+mn-lt"/>
          <a:ea typeface="+mn-ea"/>
          <a:cs typeface="+mn-cs"/>
        </a:defRPr>
      </a:lvl8pPr>
      <a:lvl9pPr marL="3874376" algn="l" defTabSz="96859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84188" y="292100"/>
            <a:ext cx="87090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Espace réservé du texte 2"/>
          <p:cNvSpPr>
            <a:spLocks noGrp="1"/>
          </p:cNvSpPr>
          <p:nvPr>
            <p:ph type="body" idx="1"/>
          </p:nvPr>
        </p:nvSpPr>
        <p:spPr bwMode="auto">
          <a:xfrm>
            <a:off x="484188" y="1698625"/>
            <a:ext cx="870902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84188" y="6745288"/>
            <a:ext cx="2257425" cy="387350"/>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7829CDB-F78F-4B27-9B37-9BDD857F27A3}" type="datetime1">
              <a:rPr lang="fr-FR" smtClean="0"/>
              <a:pPr>
                <a:defRPr/>
              </a:pPr>
              <a:t>06/04/2018</a:t>
            </a:fld>
            <a:endParaRPr lang="fr-FR" dirty="0"/>
          </a:p>
        </p:txBody>
      </p:sp>
      <p:sp>
        <p:nvSpPr>
          <p:cNvPr id="5" name="Espace réservé du pied de page 4"/>
          <p:cNvSpPr>
            <a:spLocks noGrp="1"/>
          </p:cNvSpPr>
          <p:nvPr>
            <p:ph type="ftr" sz="quarter" idx="3"/>
          </p:nvPr>
        </p:nvSpPr>
        <p:spPr>
          <a:xfrm>
            <a:off x="3306763" y="6745288"/>
            <a:ext cx="3063875" cy="387350"/>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dirty="0"/>
          </a:p>
        </p:txBody>
      </p:sp>
      <p:sp>
        <p:nvSpPr>
          <p:cNvPr id="6" name="Espace réservé du numéro de diapositive 5"/>
          <p:cNvSpPr>
            <a:spLocks noGrp="1"/>
          </p:cNvSpPr>
          <p:nvPr>
            <p:ph type="sldNum" sz="quarter" idx="4"/>
          </p:nvPr>
        </p:nvSpPr>
        <p:spPr>
          <a:xfrm>
            <a:off x="6935788" y="6745288"/>
            <a:ext cx="2257425" cy="387350"/>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4FFB75-890A-46A5-AE07-73A8A64FB061}"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6003" r:id="rId1"/>
    <p:sldLayoutId id="2147486004" r:id="rId2"/>
    <p:sldLayoutId id="2147486005" r:id="rId3"/>
    <p:sldLayoutId id="2147486006" r:id="rId4"/>
    <p:sldLayoutId id="2147486007" r:id="rId5"/>
    <p:sldLayoutId id="2147486008" r:id="rId6"/>
    <p:sldLayoutId id="2147486009" r:id="rId7"/>
    <p:sldLayoutId id="2147486010" r:id="rId8"/>
    <p:sldLayoutId id="2147486011" r:id="rId9"/>
    <p:sldLayoutId id="2147486012" r:id="rId10"/>
    <p:sldLayoutId id="214748601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hyperlink" Target="../ACTIVIT&#201;S%205%20et%206/FICHE%20ACTIVIT&#201;S%20N&#176;5%20et%206.pdf" TargetMode="External"/><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hyperlink" Target="../EVALUATION/ELEVES/Evaluation%20-%20I2C.pdf"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hyperlink" Target="../ACTIVIT&#201;%202/Deroulement.pptx"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Fiche%20PyS&#233;quence%20SEQ9.pdf"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12" Type="http://schemas.openxmlformats.org/officeDocument/2006/relationships/image" Target="../media/image14.wmf"/><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oleObject" Target="../embeddings/oleObject2.bin"/><Relationship Id="rId5" Type="http://schemas.openxmlformats.org/officeDocument/2006/relationships/image" Target="../media/image16.png"/><Relationship Id="rId10" Type="http://schemas.openxmlformats.org/officeDocument/2006/relationships/image" Target="../media/image13.wmf"/><Relationship Id="rId4" Type="http://schemas.openxmlformats.org/officeDocument/2006/relationships/image" Target="../media/image15.png"/><Relationship Id="rId9"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ACTIVIT&#201;%201/FICHE%20ACTIVIT&#201;%20N&#176;1.pdf" TargetMode="External"/><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hyperlink" Target="../ACTIVIT&#201;%202/FICHE%20ACTIVIT&#201;%20N&#176;2.pdf"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hyperlink" Target="../ACTIVIT&#201;%204/FICHE%20ACTIVIT&#201;%20N&#176;4.pdf" TargetMode="External"/><Relationship Id="rId5" Type="http://schemas.openxmlformats.org/officeDocument/2006/relationships/image" Target="../media/image4.png"/><Relationship Id="rId4" Type="http://schemas.openxmlformats.org/officeDocument/2006/relationships/hyperlink" Target="../ACTIVIT&#201;%203/FICHE%20ACTIVIT&#201;%20N&#176;3.pdf"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02E3EF8-1C45-4BB8-A192-7EB2288B275F}" type="slidenum">
              <a:rPr lang="fr-FR" smtClean="0"/>
              <a:pPr>
                <a:defRPr/>
              </a:pPr>
              <a:t>1</a:t>
            </a:fld>
            <a:endParaRPr lang="fr-FR" dirty="0"/>
          </a:p>
        </p:txBody>
      </p:sp>
      <p:sp>
        <p:nvSpPr>
          <p:cNvPr id="3" name="Titre 1"/>
          <p:cNvSpPr txBox="1">
            <a:spLocks/>
          </p:cNvSpPr>
          <p:nvPr/>
        </p:nvSpPr>
        <p:spPr>
          <a:xfrm>
            <a:off x="569612" y="1353686"/>
            <a:ext cx="8478048" cy="1984224"/>
          </a:xfrm>
          <a:prstGeom prst="rect">
            <a:avLst/>
          </a:prstGeom>
        </p:spPr>
        <p:style>
          <a:lnRef idx="3">
            <a:schemeClr val="lt1"/>
          </a:lnRef>
          <a:fillRef idx="1">
            <a:schemeClr val="accent3"/>
          </a:fillRef>
          <a:effectRef idx="1">
            <a:schemeClr val="accent3"/>
          </a:effectRef>
          <a:fontRef idx="minor">
            <a:schemeClr val="lt1"/>
          </a:fontRef>
        </p:style>
        <p:txBody>
          <a:bodyPr>
            <a:normAutofit fontScale="975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4400" b="0" i="0" u="none" strike="noStrike" kern="1200" cap="none" spc="0" normalizeH="0" baseline="0" noProof="0" dirty="0">
                <a:ln>
                  <a:noFill/>
                </a:ln>
                <a:solidFill>
                  <a:schemeClr val="tx1"/>
                </a:solidFill>
                <a:effectLst/>
                <a:uLnTx/>
                <a:uFillTx/>
                <a:latin typeface="+mj-lt"/>
                <a:ea typeface="+mj-ea"/>
                <a:cs typeface="+mj-cs"/>
              </a:rPr>
              <a:t/>
            </a:r>
            <a:br>
              <a:rPr kumimoji="0" lang="fr-FR" sz="4400" b="0" i="0" u="none" strike="noStrike" kern="1200" cap="none" spc="0" normalizeH="0" baseline="0" noProof="0" dirty="0">
                <a:ln>
                  <a:noFill/>
                </a:ln>
                <a:solidFill>
                  <a:schemeClr val="tx1"/>
                </a:solidFill>
                <a:effectLst/>
                <a:uLnTx/>
                <a:uFillTx/>
                <a:latin typeface="+mj-lt"/>
                <a:ea typeface="+mj-ea"/>
                <a:cs typeface="+mj-cs"/>
              </a:rPr>
            </a:br>
            <a:r>
              <a:rPr lang="fr-FR" sz="4400" b="0" dirty="0" smtClean="0">
                <a:solidFill>
                  <a:schemeClr val="tx1"/>
                </a:solidFill>
                <a:latin typeface="+mj-lt"/>
                <a:ea typeface="+mj-ea"/>
                <a:cs typeface="+mj-cs"/>
              </a:rPr>
              <a:t>Présentation générale de la séquence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Image 3" descr="logo et mascotte STI2D.tiff"/>
          <p:cNvPicPr>
            <a:picLocks noChangeAspect="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654177" y="4648796"/>
            <a:ext cx="2363183" cy="2096492"/>
          </a:xfrm>
          <a:prstGeom prst="rect">
            <a:avLst/>
          </a:prstGeom>
        </p:spPr>
      </p:pic>
      <p:sp>
        <p:nvSpPr>
          <p:cNvPr id="5" name="ZoneTexte 4"/>
          <p:cNvSpPr txBox="1"/>
          <p:nvPr/>
        </p:nvSpPr>
        <p:spPr>
          <a:xfrm>
            <a:off x="6017360" y="6451334"/>
            <a:ext cx="3507564" cy="695575"/>
          </a:xfrm>
          <a:prstGeom prst="rect">
            <a:avLst/>
          </a:prstGeom>
          <a:noFill/>
        </p:spPr>
        <p:txBody>
          <a:bodyPr wrap="square" rtlCol="0">
            <a:spAutoFit/>
          </a:bodyPr>
          <a:lstStyle/>
          <a:p>
            <a:r>
              <a:rPr lang="fr-FR" dirty="0"/>
              <a:t>Pascal </a:t>
            </a:r>
            <a:r>
              <a:rPr lang="fr-FR" dirty="0" smtClean="0"/>
              <a:t>EUGÉ</a:t>
            </a:r>
          </a:p>
          <a:p>
            <a:r>
              <a:rPr lang="fr-FR" sz="1600" dirty="0" smtClean="0"/>
              <a:t>Lycée Jean-Baptiste VUILLAUME</a:t>
            </a:r>
            <a:endParaRPr lang="fr-FR" sz="1600" dirty="0"/>
          </a:p>
        </p:txBody>
      </p:sp>
      <p:sp>
        <p:nvSpPr>
          <p:cNvPr id="7" name="Rectangle 6"/>
          <p:cNvSpPr/>
          <p:nvPr/>
        </p:nvSpPr>
        <p:spPr>
          <a:xfrm>
            <a:off x="0" y="0"/>
            <a:ext cx="9677400" cy="60774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88588" y="42264"/>
            <a:ext cx="8778688" cy="461665"/>
          </a:xfrm>
          <a:prstGeom prst="rect">
            <a:avLst/>
          </a:prstGeom>
          <a:noFill/>
        </p:spPr>
        <p:txBody>
          <a:bodyPr wrap="square" rtlCol="0">
            <a:spAutoFit/>
          </a:bodyPr>
          <a:lstStyle/>
          <a:p>
            <a:r>
              <a:rPr lang="fr-LU" sz="2400" b="0" dirty="0"/>
              <a:t>Séquence Pédagogique </a:t>
            </a:r>
            <a:r>
              <a:rPr lang="fr-LU" sz="2400" b="0" dirty="0" smtClean="0"/>
              <a:t>en Enseignement  </a:t>
            </a:r>
            <a:r>
              <a:rPr lang="fr-LU" sz="2400" b="0" dirty="0"/>
              <a:t>de spécialité SIN</a:t>
            </a:r>
          </a:p>
        </p:txBody>
      </p:sp>
      <p:sp>
        <p:nvSpPr>
          <p:cNvPr id="9" name="Rectangle 8"/>
          <p:cNvSpPr/>
          <p:nvPr/>
        </p:nvSpPr>
        <p:spPr>
          <a:xfrm>
            <a:off x="-2931" y="650013"/>
            <a:ext cx="9677400" cy="601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xmlns="" id="{737DA667-1831-465D-93DA-5636FB738EDC}"/>
              </a:ext>
            </a:extLst>
          </p:cNvPr>
          <p:cNvSpPr/>
          <p:nvPr/>
        </p:nvSpPr>
        <p:spPr>
          <a:xfrm>
            <a:off x="569612" y="3778195"/>
            <a:ext cx="8683787" cy="400110"/>
          </a:xfrm>
          <a:prstGeom prst="rect">
            <a:avLst/>
          </a:prstGeom>
        </p:spPr>
        <p:txBody>
          <a:bodyPr wrap="none">
            <a:spAutoFit/>
          </a:bodyPr>
          <a:lstStyle/>
          <a:p>
            <a:r>
              <a:rPr lang="fr-FR" dirty="0"/>
              <a:t>Système de gestion centralisé des ventilateurs sur une unité </a:t>
            </a:r>
            <a:r>
              <a:rPr lang="fr-FR" dirty="0" smtClean="0"/>
              <a:t>centrale</a:t>
            </a:r>
            <a:endParaRPr lang="fr-FR" dirty="0"/>
          </a:p>
        </p:txBody>
      </p:sp>
      <p:pic>
        <p:nvPicPr>
          <p:cNvPr id="12" name="Image 11">
            <a:extLst>
              <a:ext uri="{FF2B5EF4-FFF2-40B4-BE49-F238E27FC236}">
                <a16:creationId xmlns:a16="http://schemas.microsoft.com/office/drawing/2014/main" xmlns="" id="{2B71C27F-A740-40B2-876F-D18B86F80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276" y="45039"/>
            <a:ext cx="714586" cy="5176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07728E65-F82C-44F0-9083-2EA2FF956016}"/>
              </a:ext>
            </a:extLst>
          </p:cNvPr>
          <p:cNvSpPr>
            <a:spLocks noGrp="1"/>
          </p:cNvSpPr>
          <p:nvPr>
            <p:ph type="sldNum" sz="quarter" idx="12"/>
          </p:nvPr>
        </p:nvSpPr>
        <p:spPr/>
        <p:txBody>
          <a:bodyPr/>
          <a:lstStyle/>
          <a:p>
            <a:pPr>
              <a:defRPr/>
            </a:pPr>
            <a:fld id="{202E3EF8-1C45-4BB8-A192-7EB2288B275F}" type="slidenum">
              <a:rPr lang="fr-FR" smtClean="0"/>
              <a:pPr>
                <a:defRPr/>
              </a:pPr>
              <a:t>10</a:t>
            </a:fld>
            <a:endParaRPr lang="fr-FR" dirty="0"/>
          </a:p>
        </p:txBody>
      </p:sp>
      <p:pic>
        <p:nvPicPr>
          <p:cNvPr id="5" name="Image 4">
            <a:hlinkClick r:id="rId2" action="ppaction://hlinkfile"/>
            <a:extLst>
              <a:ext uri="{FF2B5EF4-FFF2-40B4-BE49-F238E27FC236}">
                <a16:creationId xmlns:a16="http://schemas.microsoft.com/office/drawing/2014/main" xmlns="" id="{413EE364-CBF6-4C6D-BF56-530BBF84BCEA}"/>
              </a:ext>
            </a:extLst>
          </p:cNvPr>
          <p:cNvPicPr>
            <a:picLocks noChangeAspect="1"/>
          </p:cNvPicPr>
          <p:nvPr/>
        </p:nvPicPr>
        <p:blipFill>
          <a:blip r:embed="rId3"/>
          <a:stretch>
            <a:fillRect/>
          </a:stretch>
        </p:blipFill>
        <p:spPr>
          <a:xfrm>
            <a:off x="381682" y="2522378"/>
            <a:ext cx="595760" cy="616070"/>
          </a:xfrm>
          <a:prstGeom prst="rect">
            <a:avLst/>
          </a:prstGeom>
        </p:spPr>
      </p:pic>
      <p:pic>
        <p:nvPicPr>
          <p:cNvPr id="6" name="Image 5">
            <a:hlinkClick r:id="rId4" action="ppaction://hlinkfile"/>
            <a:extLst>
              <a:ext uri="{FF2B5EF4-FFF2-40B4-BE49-F238E27FC236}">
                <a16:creationId xmlns:a16="http://schemas.microsoft.com/office/drawing/2014/main" xmlns="" id="{97519EB3-A24C-4E72-AB7E-FE464C808E3F}"/>
              </a:ext>
            </a:extLst>
          </p:cNvPr>
          <p:cNvPicPr>
            <a:picLocks noChangeAspect="1"/>
          </p:cNvPicPr>
          <p:nvPr/>
        </p:nvPicPr>
        <p:blipFill>
          <a:blip r:embed="rId3"/>
          <a:stretch>
            <a:fillRect/>
          </a:stretch>
        </p:blipFill>
        <p:spPr>
          <a:xfrm>
            <a:off x="1178972" y="6143918"/>
            <a:ext cx="595760" cy="616070"/>
          </a:xfrm>
          <a:prstGeom prst="rect">
            <a:avLst/>
          </a:prstGeom>
        </p:spPr>
      </p:pic>
      <p:sp>
        <p:nvSpPr>
          <p:cNvPr id="7" name="Rectangle 6">
            <a:extLst>
              <a:ext uri="{FF2B5EF4-FFF2-40B4-BE49-F238E27FC236}">
                <a16:creationId xmlns:a16="http://schemas.microsoft.com/office/drawing/2014/main" xmlns="" id="{922809FB-F76A-4B54-BF7C-F1CF1958ED3C}"/>
              </a:ext>
            </a:extLst>
          </p:cNvPr>
          <p:cNvSpPr/>
          <p:nvPr/>
        </p:nvSpPr>
        <p:spPr>
          <a:xfrm>
            <a:off x="0" y="0"/>
            <a:ext cx="9677400" cy="60774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xmlns="" id="{83F2570C-5FC8-4B40-977D-BA70D0EE23B2}"/>
              </a:ext>
            </a:extLst>
          </p:cNvPr>
          <p:cNvSpPr txBox="1"/>
          <p:nvPr/>
        </p:nvSpPr>
        <p:spPr>
          <a:xfrm>
            <a:off x="88588" y="42264"/>
            <a:ext cx="8778688" cy="523220"/>
          </a:xfrm>
          <a:prstGeom prst="rect">
            <a:avLst/>
          </a:prstGeom>
          <a:noFill/>
        </p:spPr>
        <p:txBody>
          <a:bodyPr wrap="square" rtlCol="0">
            <a:spAutoFit/>
          </a:bodyPr>
          <a:lstStyle/>
          <a:p>
            <a:r>
              <a:rPr lang="fr-LU" sz="2800" b="0" dirty="0">
                <a:latin typeface="+mn-lt"/>
              </a:rPr>
              <a:t>Contenu et Déroulement des activités</a:t>
            </a:r>
          </a:p>
        </p:txBody>
      </p:sp>
      <p:sp>
        <p:nvSpPr>
          <p:cNvPr id="9" name="Rectangle 8">
            <a:extLst>
              <a:ext uri="{FF2B5EF4-FFF2-40B4-BE49-F238E27FC236}">
                <a16:creationId xmlns:a16="http://schemas.microsoft.com/office/drawing/2014/main" xmlns="" id="{BED58741-E7C9-4B03-9DA0-53FFAEE84C0B}"/>
              </a:ext>
            </a:extLst>
          </p:cNvPr>
          <p:cNvSpPr/>
          <p:nvPr/>
        </p:nvSpPr>
        <p:spPr>
          <a:xfrm>
            <a:off x="-2931" y="650013"/>
            <a:ext cx="9677400" cy="601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a:extLst>
              <a:ext uri="{FF2B5EF4-FFF2-40B4-BE49-F238E27FC236}">
                <a16:creationId xmlns:a16="http://schemas.microsoft.com/office/drawing/2014/main" xmlns="" id="{928A22A2-C13E-46FD-932B-6B6222B2C8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7276" y="45039"/>
            <a:ext cx="714586" cy="517669"/>
          </a:xfrm>
          <a:prstGeom prst="rect">
            <a:avLst/>
          </a:prstGeom>
        </p:spPr>
      </p:pic>
      <p:sp>
        <p:nvSpPr>
          <p:cNvPr id="11" name="Rectangle 10">
            <a:extLst>
              <a:ext uri="{FF2B5EF4-FFF2-40B4-BE49-F238E27FC236}">
                <a16:creationId xmlns:a16="http://schemas.microsoft.com/office/drawing/2014/main" xmlns="" id="{93CE1028-A25D-4E1C-89B8-1A6029E76D6C}"/>
              </a:ext>
            </a:extLst>
          </p:cNvPr>
          <p:cNvSpPr/>
          <p:nvPr/>
        </p:nvSpPr>
        <p:spPr>
          <a:xfrm>
            <a:off x="582120" y="856618"/>
            <a:ext cx="8978849" cy="2531399"/>
          </a:xfrm>
          <a:prstGeom prst="rect">
            <a:avLst/>
          </a:prstGeom>
        </p:spPr>
        <p:txBody>
          <a:bodyPr wrap="square">
            <a:spAutoFit/>
          </a:bodyPr>
          <a:lstStyle/>
          <a:p>
            <a:pPr marL="342900" lvl="0" indent="-342900">
              <a:lnSpc>
                <a:spcPct val="137000"/>
              </a:lnSpc>
              <a:spcAft>
                <a:spcPts val="0"/>
              </a:spcAft>
              <a:buFont typeface="Symbol" panose="05050102010706020507" pitchFamily="18" charset="2"/>
              <a:buBlip>
                <a:blip r:embed="rId6"/>
              </a:buBlip>
              <a:tabLst>
                <a:tab pos="4566285" algn="l"/>
              </a:tabLst>
            </a:pPr>
            <a:r>
              <a:rPr lang="fr-FR" sz="1100" u="sng" dirty="0">
                <a:solidFill>
                  <a:srgbClr val="464646"/>
                </a:solidFill>
                <a:ea typeface="Arial" panose="020B0604020202020204" pitchFamily="34" charset="0"/>
                <a:cs typeface="Times New Roman" panose="02020603050405020304" pitchFamily="18" charset="0"/>
              </a:rPr>
              <a:t>Activité 5</a:t>
            </a:r>
            <a:r>
              <a:rPr lang="fr-FR" sz="1100" dirty="0">
                <a:solidFill>
                  <a:srgbClr val="464646"/>
                </a:solidFill>
                <a:ea typeface="Arial" panose="020B0604020202020204" pitchFamily="34" charset="0"/>
                <a:cs typeface="Times New Roman" panose="02020603050405020304" pitchFamily="18" charset="0"/>
              </a:rPr>
              <a:t> : Prototypage, test et validation (3H)</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Chaque élève au sein de son ilot aura la charge de mettre en œuvre l’une des quatre études.</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118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Des projets ISIS et/ou des mesures avec les appareils de laboratoire (oscilloscope, voltmètre…) permettant de mettre en œuvre le système devront être proposés par les élèves.</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118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Les élèves proposeront seuls un ensemble de tests et mesures, et devront valider le comportement de leur projet.</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i="1" dirty="0">
                <a:solidFill>
                  <a:srgbClr val="948A54"/>
                </a:solidFill>
                <a:ea typeface="Arial" panose="020B0604020202020204" pitchFamily="34" charset="0"/>
                <a:cs typeface="Times New Roman" panose="02020603050405020304" pitchFamily="18" charset="0"/>
              </a:rPr>
              <a:t>Orientations possibles</a:t>
            </a:r>
            <a:r>
              <a:rPr lang="fr-FR" sz="1100" b="0" dirty="0">
                <a:solidFill>
                  <a:srgbClr val="464646"/>
                </a:solidFill>
                <a:ea typeface="Arial" panose="020B0604020202020204" pitchFamily="34" charset="0"/>
                <a:cs typeface="Times New Roman" panose="02020603050405020304" pitchFamily="18" charset="0"/>
              </a:rPr>
              <a:t> : On pourra proposer aux élèves d'intégrer l'ensemble de leur réalisation au sein d'une unité centrale afin de faciliter la validation de fonctionnement complet du système.</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0000FF"/>
                </a:solidFill>
                <a:ea typeface="Arial" panose="020B0604020202020204" pitchFamily="34" charset="0"/>
                <a:cs typeface="Times New Roman" panose="02020603050405020304" pitchFamily="18" charset="0"/>
              </a:rPr>
              <a:t>Cette activité est évaluée de façon sommative sous forme de revue de projet (RV3).</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65A491DC-5660-4D71-A049-6A180818379C}"/>
              </a:ext>
            </a:extLst>
          </p:cNvPr>
          <p:cNvSpPr/>
          <p:nvPr/>
        </p:nvSpPr>
        <p:spPr>
          <a:xfrm>
            <a:off x="651321" y="5217366"/>
            <a:ext cx="8485400" cy="961225"/>
          </a:xfrm>
          <a:prstGeom prst="rect">
            <a:avLst/>
          </a:prstGeom>
        </p:spPr>
        <p:txBody>
          <a:bodyPr wrap="square">
            <a:spAutoFit/>
          </a:bodyPr>
          <a:lstStyle/>
          <a:p>
            <a:pPr marL="552450">
              <a:lnSpc>
                <a:spcPct val="137000"/>
              </a:lnSpc>
              <a:spcAft>
                <a:spcPts val="0"/>
              </a:spcAft>
              <a:tabLst>
                <a:tab pos="4566285" algn="l"/>
              </a:tabLst>
            </a:pPr>
            <a:r>
              <a:rPr lang="fr-FR" sz="500" b="0" dirty="0">
                <a:solidFill>
                  <a:srgbClr val="464646"/>
                </a:solidFill>
                <a:ea typeface="Arial" panose="020B0604020202020204" pitchFamily="34" charset="0"/>
                <a:cs typeface="Times New Roman" panose="02020603050405020304" pitchFamily="18" charset="0"/>
              </a:rPr>
              <a:t> </a:t>
            </a:r>
            <a:endParaRPr lang="fr-FR" sz="1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7000"/>
              </a:lnSpc>
              <a:spcAft>
                <a:spcPts val="0"/>
              </a:spcAft>
              <a:buFont typeface="Symbol" panose="05050102010706020507" pitchFamily="18" charset="2"/>
              <a:buBlip>
                <a:blip r:embed="rId6"/>
              </a:buBlip>
              <a:tabLst>
                <a:tab pos="4566285" algn="l"/>
              </a:tabLst>
            </a:pPr>
            <a:r>
              <a:rPr lang="fr-FR" sz="1100" u="sng" dirty="0">
                <a:solidFill>
                  <a:srgbClr val="464646"/>
                </a:solidFill>
                <a:ea typeface="Arial" panose="020B0604020202020204" pitchFamily="34" charset="0"/>
                <a:cs typeface="Times New Roman" panose="02020603050405020304" pitchFamily="18" charset="0"/>
              </a:rPr>
              <a:t>EVALUATION</a:t>
            </a:r>
            <a:r>
              <a:rPr lang="fr-FR" sz="1100" dirty="0">
                <a:solidFill>
                  <a:srgbClr val="464646"/>
                </a:solidFill>
                <a:ea typeface="Arial" panose="020B0604020202020204" pitchFamily="34" charset="0"/>
                <a:cs typeface="Times New Roman" panose="02020603050405020304" pitchFamily="18" charset="0"/>
              </a:rPr>
              <a:t> (1H) </a:t>
            </a:r>
            <a:endParaRPr lang="fr-FR" sz="1100" b="0" dirty="0">
              <a:solidFill>
                <a:srgbClr val="464646"/>
              </a:solidFill>
              <a:ea typeface="Arial" panose="020B0604020202020204" pitchFamily="34" charset="0"/>
              <a:cs typeface="Times New Roman" panose="02020603050405020304" pitchFamily="18" charset="0"/>
            </a:endParaRPr>
          </a:p>
          <a:p>
            <a:pPr marL="446088" lvl="0">
              <a:lnSpc>
                <a:spcPct val="137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Évaluation écrite sur la mise en œuvre du capteur de température numérique LM75A au sein d'un robot aspirateur dans un but de surveillance de fonctionnement.</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 12">
            <a:extLst>
              <a:ext uri="{FF2B5EF4-FFF2-40B4-BE49-F238E27FC236}">
                <a16:creationId xmlns:a16="http://schemas.microsoft.com/office/drawing/2014/main" xmlns="" id="{719B42C1-B575-4BC6-AFF7-5E86235D3866}"/>
              </a:ext>
            </a:extLst>
          </p:cNvPr>
          <p:cNvPicPr>
            <a:picLocks noChangeAspect="1"/>
          </p:cNvPicPr>
          <p:nvPr/>
        </p:nvPicPr>
        <p:blipFill>
          <a:blip r:embed="rId7"/>
          <a:stretch>
            <a:fillRect/>
          </a:stretch>
        </p:blipFill>
        <p:spPr>
          <a:xfrm>
            <a:off x="229787" y="1643454"/>
            <a:ext cx="899551" cy="682554"/>
          </a:xfrm>
          <a:prstGeom prst="rect">
            <a:avLst/>
          </a:prstGeom>
          <a:ln>
            <a:solidFill>
              <a:schemeClr val="bg2">
                <a:lumMod val="50000"/>
              </a:schemeClr>
            </a:solidFill>
          </a:ln>
        </p:spPr>
      </p:pic>
      <p:pic>
        <p:nvPicPr>
          <p:cNvPr id="14" name="Image 13">
            <a:extLst>
              <a:ext uri="{FF2B5EF4-FFF2-40B4-BE49-F238E27FC236}">
                <a16:creationId xmlns:a16="http://schemas.microsoft.com/office/drawing/2014/main" xmlns="" id="{0DEB8BC0-0FA8-4B96-8934-72E932217400}"/>
              </a:ext>
            </a:extLst>
          </p:cNvPr>
          <p:cNvPicPr>
            <a:picLocks noChangeAspect="1"/>
          </p:cNvPicPr>
          <p:nvPr/>
        </p:nvPicPr>
        <p:blipFill>
          <a:blip r:embed="rId8"/>
          <a:stretch>
            <a:fillRect/>
          </a:stretch>
        </p:blipFill>
        <p:spPr>
          <a:xfrm>
            <a:off x="222695" y="5940260"/>
            <a:ext cx="825531" cy="771692"/>
          </a:xfrm>
          <a:prstGeom prst="rect">
            <a:avLst/>
          </a:prstGeom>
          <a:ln>
            <a:solidFill>
              <a:srgbClr val="FF0000"/>
            </a:solidFill>
          </a:ln>
        </p:spPr>
      </p:pic>
      <p:sp>
        <p:nvSpPr>
          <p:cNvPr id="15" name="Rectangle 14">
            <a:extLst>
              <a:ext uri="{FF2B5EF4-FFF2-40B4-BE49-F238E27FC236}">
                <a16:creationId xmlns:a16="http://schemas.microsoft.com/office/drawing/2014/main" xmlns="" id="{3A1EE2CE-E4EA-4C0C-936C-EA2FE14B33B2}"/>
              </a:ext>
            </a:extLst>
          </p:cNvPr>
          <p:cNvSpPr/>
          <p:nvPr/>
        </p:nvSpPr>
        <p:spPr>
          <a:xfrm>
            <a:off x="609097" y="3729992"/>
            <a:ext cx="8978849" cy="942117"/>
          </a:xfrm>
          <a:prstGeom prst="rect">
            <a:avLst/>
          </a:prstGeom>
        </p:spPr>
        <p:txBody>
          <a:bodyPr wrap="square">
            <a:spAutoFit/>
          </a:bodyPr>
          <a:lstStyle/>
          <a:p>
            <a:pPr marL="342900" lvl="0" indent="-342900">
              <a:lnSpc>
                <a:spcPct val="137000"/>
              </a:lnSpc>
              <a:spcAft>
                <a:spcPts val="0"/>
              </a:spcAft>
              <a:buFont typeface="Symbol" panose="05050102010706020507" pitchFamily="18" charset="2"/>
              <a:buBlip>
                <a:blip r:embed="rId6"/>
              </a:buBlip>
              <a:tabLst>
                <a:tab pos="4566285" algn="l"/>
              </a:tabLst>
            </a:pPr>
            <a:r>
              <a:rPr lang="fr-FR" sz="1100" u="sng" dirty="0">
                <a:solidFill>
                  <a:srgbClr val="464646"/>
                </a:solidFill>
                <a:ea typeface="Arial" panose="020B0604020202020204" pitchFamily="34" charset="0"/>
                <a:cs typeface="Times New Roman" panose="02020603050405020304" pitchFamily="18" charset="0"/>
              </a:rPr>
              <a:t>Activité 6</a:t>
            </a:r>
            <a:r>
              <a:rPr lang="fr-FR" sz="1100" dirty="0">
                <a:solidFill>
                  <a:srgbClr val="464646"/>
                </a:solidFill>
                <a:ea typeface="Arial" panose="020B0604020202020204" pitchFamily="34" charset="0"/>
                <a:cs typeface="Times New Roman" panose="02020603050405020304" pitchFamily="18" charset="0"/>
              </a:rPr>
              <a:t> : Synthèse (1H)</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Chaque groupe de projet aura la charge de présenter en 5 minutes la mise en œuvre et le résultat de son projet avec un support PowerPoint présentant le système sous format SysMl (diagramme de contexte, de séquence, etc.). Ce moment de partage en classe entière </a:t>
            </a:r>
            <a:r>
              <a:rPr lang="fr-LU" sz="1100" b="0" dirty="0">
                <a:solidFill>
                  <a:srgbClr val="464646"/>
                </a:solidFill>
                <a:ea typeface="Arial" panose="020B0604020202020204" pitchFamily="34" charset="0"/>
                <a:cs typeface="Times New Roman" panose="02020603050405020304" pitchFamily="18" charset="0"/>
              </a:rPr>
              <a:t>est idéal pour une synthèse des connaissances visées, et indépendantes des supports techniques utilisés.</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 15">
            <a:extLst>
              <a:ext uri="{FF2B5EF4-FFF2-40B4-BE49-F238E27FC236}">
                <a16:creationId xmlns:a16="http://schemas.microsoft.com/office/drawing/2014/main" xmlns="" id="{3F18CEA5-415C-4544-A7D0-B4129E817220}"/>
              </a:ext>
            </a:extLst>
          </p:cNvPr>
          <p:cNvPicPr>
            <a:picLocks noChangeAspect="1"/>
          </p:cNvPicPr>
          <p:nvPr/>
        </p:nvPicPr>
        <p:blipFill>
          <a:blip r:embed="rId9"/>
          <a:stretch>
            <a:fillRect/>
          </a:stretch>
        </p:blipFill>
        <p:spPr>
          <a:xfrm>
            <a:off x="163999" y="4110874"/>
            <a:ext cx="928411" cy="725197"/>
          </a:xfrm>
          <a:prstGeom prst="rect">
            <a:avLst/>
          </a:prstGeom>
          <a:ln>
            <a:solidFill>
              <a:srgbClr val="00B050"/>
            </a:solidFill>
          </a:ln>
        </p:spPr>
      </p:pic>
    </p:spTree>
    <p:extLst>
      <p:ext uri="{BB962C8B-B14F-4D97-AF65-F5344CB8AC3E}">
        <p14:creationId xmlns:p14="http://schemas.microsoft.com/office/powerpoint/2010/main" val="6496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3" name="Rectangle 16"/>
          <p:cNvSpPr>
            <a:spLocks noChangeArrowheads="1"/>
          </p:cNvSpPr>
          <p:nvPr/>
        </p:nvSpPr>
        <p:spPr bwMode="auto">
          <a:xfrm>
            <a:off x="9031288" y="6542088"/>
            <a:ext cx="646112" cy="534987"/>
          </a:xfrm>
          <a:prstGeom prst="rect">
            <a:avLst/>
          </a:prstGeom>
          <a:solidFill>
            <a:schemeClr val="bg1"/>
          </a:soli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6881" tIns="48440" rIns="96881" bIns="48440" anchor="ctr"/>
          <a:lstStyle/>
          <a:p>
            <a:endParaRPr lang="fr-FR" dirty="0"/>
          </a:p>
        </p:txBody>
      </p:sp>
      <p:sp>
        <p:nvSpPr>
          <p:cNvPr id="11" name="Rectangle 10"/>
          <p:cNvSpPr/>
          <p:nvPr/>
        </p:nvSpPr>
        <p:spPr>
          <a:xfrm>
            <a:off x="0" y="0"/>
            <a:ext cx="9677400" cy="60774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p:cNvSpPr txBox="1"/>
          <p:nvPr/>
        </p:nvSpPr>
        <p:spPr>
          <a:xfrm>
            <a:off x="88588" y="42264"/>
            <a:ext cx="8778688" cy="523220"/>
          </a:xfrm>
          <a:prstGeom prst="rect">
            <a:avLst/>
          </a:prstGeom>
          <a:noFill/>
        </p:spPr>
        <p:txBody>
          <a:bodyPr wrap="square" rtlCol="0">
            <a:spAutoFit/>
          </a:bodyPr>
          <a:lstStyle/>
          <a:p>
            <a:r>
              <a:rPr lang="fr-FR" sz="2800" b="0" dirty="0" smtClean="0">
                <a:latin typeface="+mn-lt"/>
              </a:rPr>
              <a:t>Définition de la stratégie </a:t>
            </a:r>
            <a:r>
              <a:rPr lang="fr-FR" sz="2800" b="0" dirty="0">
                <a:latin typeface="+mn-lt"/>
              </a:rPr>
              <a:t>pédagogique…</a:t>
            </a:r>
            <a:endParaRPr lang="fr-FR" sz="2800" b="0" i="1" dirty="0">
              <a:latin typeface="+mn-lt"/>
            </a:endParaRPr>
          </a:p>
        </p:txBody>
      </p:sp>
      <p:sp>
        <p:nvSpPr>
          <p:cNvPr id="25" name="Rectangle 24"/>
          <p:cNvSpPr/>
          <p:nvPr/>
        </p:nvSpPr>
        <p:spPr>
          <a:xfrm>
            <a:off x="-2931" y="650013"/>
            <a:ext cx="9677400" cy="601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276" y="45039"/>
            <a:ext cx="714586" cy="517669"/>
          </a:xfrm>
          <a:prstGeom prst="rect">
            <a:avLst/>
          </a:prstGeom>
        </p:spPr>
      </p:pic>
      <p:sp>
        <p:nvSpPr>
          <p:cNvPr id="24" name="Espace réservé du numéro de diapositive 23"/>
          <p:cNvSpPr>
            <a:spLocks noGrp="1"/>
          </p:cNvSpPr>
          <p:nvPr>
            <p:ph type="sldNum" sz="quarter" idx="12"/>
          </p:nvPr>
        </p:nvSpPr>
        <p:spPr>
          <a:xfrm>
            <a:off x="9228044" y="6809581"/>
            <a:ext cx="369693" cy="387350"/>
          </a:xfrm>
        </p:spPr>
        <p:txBody>
          <a:bodyPr/>
          <a:lstStyle/>
          <a:p>
            <a:pPr>
              <a:defRPr/>
            </a:pPr>
            <a:fld id="{202E3EF8-1C45-4BB8-A192-7EB2288B275F}" type="slidenum">
              <a:rPr lang="fr-FR" smtClean="0">
                <a:latin typeface="+mn-lt"/>
              </a:rPr>
              <a:pPr>
                <a:defRPr/>
              </a:pPr>
              <a:t>2</a:t>
            </a:fld>
            <a:endParaRPr lang="fr-FR" dirty="0">
              <a:latin typeface="+mn-lt"/>
            </a:endParaRPr>
          </a:p>
        </p:txBody>
      </p:sp>
      <p:sp>
        <p:nvSpPr>
          <p:cNvPr id="14" name="Rectangle à coins arrondis 13"/>
          <p:cNvSpPr/>
          <p:nvPr/>
        </p:nvSpPr>
        <p:spPr bwMode="auto">
          <a:xfrm>
            <a:off x="329100" y="1113174"/>
            <a:ext cx="8554455" cy="869929"/>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eaLnBrk="1" hangingPunct="1"/>
            <a:r>
              <a:rPr lang="fr-FR" sz="2400" b="0" dirty="0">
                <a:latin typeface="+mn-lt"/>
              </a:rPr>
              <a:t>Toutes les activités (études de dossier, activités pratiques, projets) </a:t>
            </a:r>
            <a:r>
              <a:rPr lang="fr-FR" sz="2400" b="0" dirty="0" smtClean="0">
                <a:latin typeface="+mn-lt"/>
              </a:rPr>
              <a:t>sont </a:t>
            </a:r>
            <a:r>
              <a:rPr lang="fr-FR" sz="2400" b="0" dirty="0">
                <a:latin typeface="+mn-lt"/>
              </a:rPr>
              <a:t>abordées  via </a:t>
            </a:r>
            <a:r>
              <a:rPr lang="fr-FR" sz="2400" b="0" dirty="0" smtClean="0">
                <a:latin typeface="+mn-lt"/>
              </a:rPr>
              <a:t>des </a:t>
            </a:r>
            <a:r>
              <a:rPr lang="fr-FR" sz="2400" b="0" dirty="0">
                <a:latin typeface="+mn-lt"/>
              </a:rPr>
              <a:t>« </a:t>
            </a:r>
            <a:r>
              <a:rPr lang="fr-FR" sz="2400" b="0" dirty="0">
                <a:solidFill>
                  <a:srgbClr val="0000FF"/>
                </a:solidFill>
                <a:latin typeface="+mn-lt"/>
              </a:rPr>
              <a:t>situations problèmes</a:t>
            </a:r>
            <a:r>
              <a:rPr lang="fr-FR" sz="2400" b="0" dirty="0">
                <a:latin typeface="+mn-lt"/>
              </a:rPr>
              <a:t> » inscrites dans des </a:t>
            </a:r>
            <a:r>
              <a:rPr lang="fr-FR" sz="2400" b="0" dirty="0">
                <a:solidFill>
                  <a:srgbClr val="0000FF"/>
                </a:solidFill>
                <a:latin typeface="+mn-lt"/>
              </a:rPr>
              <a:t>scénarios pédagogiques </a:t>
            </a:r>
            <a:r>
              <a:rPr lang="fr-FR" sz="2400" b="0" dirty="0">
                <a:latin typeface="+mn-lt"/>
              </a:rPr>
              <a:t>clairement explicités.</a:t>
            </a:r>
          </a:p>
        </p:txBody>
      </p:sp>
      <p:grpSp>
        <p:nvGrpSpPr>
          <p:cNvPr id="2" name="Groupe 14"/>
          <p:cNvGrpSpPr/>
          <p:nvPr/>
        </p:nvGrpSpPr>
        <p:grpSpPr>
          <a:xfrm>
            <a:off x="1822302" y="2796758"/>
            <a:ext cx="7114257" cy="4117804"/>
            <a:chOff x="1779923" y="2168268"/>
            <a:chExt cx="7114257" cy="4117804"/>
          </a:xfrm>
        </p:grpSpPr>
        <p:grpSp>
          <p:nvGrpSpPr>
            <p:cNvPr id="3" name="Groupe 46"/>
            <p:cNvGrpSpPr/>
            <p:nvPr/>
          </p:nvGrpSpPr>
          <p:grpSpPr>
            <a:xfrm>
              <a:off x="2039561" y="2168268"/>
              <a:ext cx="6854619" cy="4117804"/>
              <a:chOff x="1931838" y="1904769"/>
              <a:chExt cx="6095954" cy="4646958"/>
            </a:xfrm>
          </p:grpSpPr>
          <p:sp>
            <p:nvSpPr>
              <p:cNvPr id="36" name="Rectangle à coins arrondis 35"/>
              <p:cNvSpPr/>
              <p:nvPr/>
            </p:nvSpPr>
            <p:spPr>
              <a:xfrm>
                <a:off x="6210332" y="1904769"/>
                <a:ext cx="1817460" cy="4646958"/>
              </a:xfrm>
              <a:prstGeom prst="round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400" dirty="0">
                  <a:latin typeface="Comic Sans MS" pitchFamily="66" charset="0"/>
                </a:endParaRPr>
              </a:p>
            </p:txBody>
          </p:sp>
          <p:sp>
            <p:nvSpPr>
              <p:cNvPr id="37" name="Rectangle à coins arrondis 36"/>
              <p:cNvSpPr/>
              <p:nvPr/>
            </p:nvSpPr>
            <p:spPr>
              <a:xfrm>
                <a:off x="1931838" y="1904769"/>
                <a:ext cx="6095954" cy="2611984"/>
              </a:xfrm>
              <a:prstGeom prst="roundRect">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400" dirty="0">
                  <a:latin typeface="Comic Sans MS" pitchFamily="66" charset="0"/>
                </a:endParaRPr>
              </a:p>
            </p:txBody>
          </p:sp>
        </p:grpSp>
        <p:grpSp>
          <p:nvGrpSpPr>
            <p:cNvPr id="4" name="Groupe 16"/>
            <p:cNvGrpSpPr/>
            <p:nvPr/>
          </p:nvGrpSpPr>
          <p:grpSpPr>
            <a:xfrm>
              <a:off x="1779923" y="2323398"/>
              <a:ext cx="6850521" cy="3592496"/>
              <a:chOff x="1779923" y="2323398"/>
              <a:chExt cx="6850521" cy="3592496"/>
            </a:xfrm>
          </p:grpSpPr>
          <p:grpSp>
            <p:nvGrpSpPr>
              <p:cNvPr id="5" name="Groupe 63"/>
              <p:cNvGrpSpPr/>
              <p:nvPr/>
            </p:nvGrpSpPr>
            <p:grpSpPr>
              <a:xfrm>
                <a:off x="7363071" y="4188191"/>
                <a:ext cx="1071154" cy="1727703"/>
                <a:chOff x="6901194" y="4029386"/>
                <a:chExt cx="1000712" cy="1949720"/>
              </a:xfrm>
            </p:grpSpPr>
            <p:sp>
              <p:nvSpPr>
                <p:cNvPr id="34" name="Losange 33"/>
                <p:cNvSpPr/>
                <p:nvPr/>
              </p:nvSpPr>
              <p:spPr>
                <a:xfrm>
                  <a:off x="6901194" y="5071921"/>
                  <a:ext cx="1000712" cy="907185"/>
                </a:xfrm>
                <a:prstGeom prst="diamond">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000" b="1" dirty="0">
                      <a:solidFill>
                        <a:schemeClr val="tx1"/>
                      </a:solidFill>
                      <a:latin typeface="Comic Sans MS" pitchFamily="66" charset="0"/>
                    </a:rPr>
                    <a:t>Eval</a:t>
                  </a:r>
                  <a:r>
                    <a:rPr lang="fr-FR" sz="1000" b="1" dirty="0">
                      <a:solidFill>
                        <a:schemeClr val="tx1"/>
                      </a:solidFill>
                      <a:latin typeface="Comic Sans MS" pitchFamily="66" charset="0"/>
                    </a:rPr>
                    <a:t>.</a:t>
                  </a:r>
                </a:p>
              </p:txBody>
            </p:sp>
            <p:sp>
              <p:nvSpPr>
                <p:cNvPr id="35" name="Flèche droite 34"/>
                <p:cNvSpPr/>
                <p:nvPr/>
              </p:nvSpPr>
              <p:spPr bwMode="auto">
                <a:xfrm rot="5400000">
                  <a:off x="6880284" y="4400257"/>
                  <a:ext cx="1042532" cy="300790"/>
                </a:xfrm>
                <a:prstGeom prst="rightArrow">
                  <a:avLst>
                    <a:gd name="adj1" fmla="val 50000"/>
                    <a:gd name="adj2" fmla="val 66000"/>
                  </a:avLst>
                </a:prstGeom>
                <a:solidFill>
                  <a:srgbClr val="FFFF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omic Sans MS" pitchFamily="66" charset="0"/>
                  </a:endParaRPr>
                </a:p>
              </p:txBody>
            </p:sp>
          </p:grpSp>
          <p:grpSp>
            <p:nvGrpSpPr>
              <p:cNvPr id="6" name="Groupe 3"/>
              <p:cNvGrpSpPr/>
              <p:nvPr/>
            </p:nvGrpSpPr>
            <p:grpSpPr>
              <a:xfrm>
                <a:off x="1779923" y="2323398"/>
                <a:ext cx="6850521" cy="2459115"/>
                <a:chOff x="1779923" y="2323398"/>
                <a:chExt cx="6850521" cy="2459115"/>
              </a:xfrm>
            </p:grpSpPr>
            <p:sp>
              <p:nvSpPr>
                <p:cNvPr id="20" name="ZoneTexte 24"/>
                <p:cNvSpPr txBox="1"/>
                <p:nvPr/>
              </p:nvSpPr>
              <p:spPr>
                <a:xfrm>
                  <a:off x="3840511" y="2323398"/>
                  <a:ext cx="4164931" cy="307777"/>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b="1" i="1" dirty="0">
                      <a:latin typeface="Comic Sans MS" pitchFamily="66" charset="0"/>
                    </a:rPr>
                    <a:t>SCENARIO PEDAGOGIQUE</a:t>
                  </a:r>
                </a:p>
              </p:txBody>
            </p:sp>
            <p:sp>
              <p:nvSpPr>
                <p:cNvPr id="21" name="Rectangle à coins arrondis 20"/>
                <p:cNvSpPr/>
                <p:nvPr/>
              </p:nvSpPr>
              <p:spPr>
                <a:xfrm>
                  <a:off x="4309363" y="2763048"/>
                  <a:ext cx="2447625" cy="1425143"/>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fr-FR" sz="1200" b="1" dirty="0">
                      <a:solidFill>
                        <a:schemeClr val="tx1"/>
                      </a:solidFill>
                      <a:latin typeface="Comic Sans MS" pitchFamily="66" charset="0"/>
                    </a:rPr>
                    <a:t>Activités élèves</a:t>
                  </a:r>
                </a:p>
                <a:p>
                  <a:pPr marL="360000" lvl="1" indent="-285750">
                    <a:buFont typeface="Arial" pitchFamily="34" charset="0"/>
                    <a:buChar char="•"/>
                  </a:pPr>
                  <a:r>
                    <a:rPr lang="fr-FR" sz="1100" dirty="0">
                      <a:solidFill>
                        <a:schemeClr val="tx1"/>
                      </a:solidFill>
                      <a:latin typeface="Comic Sans MS" pitchFamily="66" charset="0"/>
                    </a:rPr>
                    <a:t>Etude de dossier Observation,</a:t>
                  </a:r>
                </a:p>
                <a:p>
                  <a:pPr marL="360000" lvl="1" indent="-285750">
                    <a:buFont typeface="Arial" pitchFamily="34" charset="0"/>
                    <a:buChar char="•"/>
                  </a:pPr>
                  <a:r>
                    <a:rPr lang="fr-FR" sz="1100" dirty="0">
                      <a:solidFill>
                        <a:schemeClr val="tx1"/>
                      </a:solidFill>
                      <a:latin typeface="Comic Sans MS" pitchFamily="66" charset="0"/>
                    </a:rPr>
                    <a:t>Documentation</a:t>
                  </a:r>
                  <a:r>
                    <a:rPr lang="fr-FR" sz="1100" dirty="0" smtClean="0">
                      <a:solidFill>
                        <a:schemeClr val="tx1"/>
                      </a:solidFill>
                      <a:latin typeface="Comic Sans MS" pitchFamily="66" charset="0"/>
                    </a:rPr>
                    <a:t>, étude</a:t>
                  </a:r>
                  <a:endParaRPr lang="fr-FR" sz="1100" dirty="0">
                    <a:solidFill>
                      <a:schemeClr val="tx1"/>
                    </a:solidFill>
                    <a:latin typeface="Comic Sans MS" pitchFamily="66" charset="0"/>
                  </a:endParaRPr>
                </a:p>
                <a:p>
                  <a:pPr marL="360000" lvl="1" indent="-285750">
                    <a:buFont typeface="Arial" pitchFamily="34" charset="0"/>
                    <a:buChar char="•"/>
                  </a:pPr>
                  <a:r>
                    <a:rPr lang="fr-FR" sz="1100" dirty="0" smtClean="0">
                      <a:solidFill>
                        <a:schemeClr val="tx1"/>
                      </a:solidFill>
                      <a:latin typeface="Comic Sans MS" pitchFamily="66" charset="0"/>
                    </a:rPr>
                    <a:t>Modélisation, Simulation</a:t>
                  </a:r>
                  <a:endParaRPr lang="fr-FR" sz="1100" dirty="0">
                    <a:solidFill>
                      <a:schemeClr val="tx1"/>
                    </a:solidFill>
                    <a:latin typeface="Comic Sans MS" pitchFamily="66" charset="0"/>
                  </a:endParaRPr>
                </a:p>
                <a:p>
                  <a:pPr marL="360000" lvl="1" indent="-285750">
                    <a:buFont typeface="Arial" pitchFamily="34" charset="0"/>
                    <a:buChar char="•"/>
                  </a:pPr>
                  <a:r>
                    <a:rPr lang="fr-FR" sz="1100" dirty="0">
                      <a:solidFill>
                        <a:schemeClr val="tx1"/>
                      </a:solidFill>
                      <a:latin typeface="Comic Sans MS" pitchFamily="66" charset="0"/>
                    </a:rPr>
                    <a:t>Activité pratique,</a:t>
                  </a:r>
                </a:p>
                <a:p>
                  <a:pPr marL="360000" lvl="1" indent="-285750">
                    <a:buFont typeface="Arial" pitchFamily="34" charset="0"/>
                    <a:buChar char="•"/>
                  </a:pPr>
                  <a:r>
                    <a:rPr lang="fr-FR" sz="1100" dirty="0">
                      <a:solidFill>
                        <a:schemeClr val="tx1"/>
                      </a:solidFill>
                      <a:latin typeface="Comic Sans MS" pitchFamily="66" charset="0"/>
                    </a:rPr>
                    <a:t>Mini projet, Projet</a:t>
                  </a:r>
                </a:p>
              </p:txBody>
            </p:sp>
            <p:sp>
              <p:nvSpPr>
                <p:cNvPr id="26" name="Flèche droite 25"/>
                <p:cNvSpPr/>
                <p:nvPr/>
              </p:nvSpPr>
              <p:spPr bwMode="auto">
                <a:xfrm>
                  <a:off x="3825141" y="3401823"/>
                  <a:ext cx="484221" cy="266538"/>
                </a:xfrm>
                <a:prstGeom prst="rightArrow">
                  <a:avLst/>
                </a:prstGeom>
                <a:solidFill>
                  <a:srgbClr val="FFFF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omic Sans MS" pitchFamily="66" charset="0"/>
                  </a:endParaRPr>
                </a:p>
              </p:txBody>
            </p:sp>
            <p:sp>
              <p:nvSpPr>
                <p:cNvPr id="27" name="Flèche droite 26"/>
                <p:cNvSpPr/>
                <p:nvPr/>
              </p:nvSpPr>
              <p:spPr bwMode="auto">
                <a:xfrm>
                  <a:off x="6756987" y="3378399"/>
                  <a:ext cx="386987" cy="266538"/>
                </a:xfrm>
                <a:prstGeom prst="rightArrow">
                  <a:avLst/>
                </a:prstGeom>
                <a:solidFill>
                  <a:srgbClr val="FFFF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omic Sans MS" pitchFamily="66" charset="0"/>
                  </a:endParaRPr>
                </a:p>
              </p:txBody>
            </p:sp>
            <p:sp>
              <p:nvSpPr>
                <p:cNvPr id="28" name="Rectangle à coins arrondis 27"/>
                <p:cNvSpPr/>
                <p:nvPr/>
              </p:nvSpPr>
              <p:spPr>
                <a:xfrm>
                  <a:off x="7166852" y="2763049"/>
                  <a:ext cx="1463592" cy="1425142"/>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200" b="1" dirty="0">
                      <a:solidFill>
                        <a:schemeClr val="tx1"/>
                      </a:solidFill>
                      <a:latin typeface="Comic Sans MS" pitchFamily="66" charset="0"/>
                    </a:rPr>
                    <a:t>Acquisition et structuration </a:t>
                  </a:r>
                </a:p>
                <a:p>
                  <a:pPr algn="ctr"/>
                  <a:r>
                    <a:rPr lang="fr-FR" sz="1200" b="1" dirty="0">
                      <a:solidFill>
                        <a:schemeClr val="tx1"/>
                      </a:solidFill>
                      <a:latin typeface="Comic Sans MS" pitchFamily="66" charset="0"/>
                    </a:rPr>
                    <a:t>de</a:t>
                  </a:r>
                </a:p>
                <a:p>
                  <a:pPr algn="ctr"/>
                  <a:r>
                    <a:rPr lang="fr-FR" sz="1200" b="1" dirty="0">
                      <a:solidFill>
                        <a:schemeClr val="tx1"/>
                      </a:solidFill>
                      <a:latin typeface="Comic Sans MS" pitchFamily="66" charset="0"/>
                    </a:rPr>
                    <a:t>connaissances</a:t>
                  </a:r>
                </a:p>
              </p:txBody>
            </p:sp>
            <p:sp>
              <p:nvSpPr>
                <p:cNvPr id="29" name="Rectangle à coins arrondis 28"/>
                <p:cNvSpPr/>
                <p:nvPr/>
              </p:nvSpPr>
              <p:spPr>
                <a:xfrm>
                  <a:off x="2274620" y="2763048"/>
                  <a:ext cx="1663701" cy="1366941"/>
                </a:xfrm>
                <a:prstGeom prst="round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400" b="1" dirty="0">
                      <a:solidFill>
                        <a:schemeClr val="tx1"/>
                      </a:solidFill>
                      <a:latin typeface="Comic Sans MS" pitchFamily="66" charset="0"/>
                    </a:rPr>
                    <a:t>SITUATION PROBLÈME</a:t>
                  </a:r>
                </a:p>
              </p:txBody>
            </p:sp>
            <p:sp>
              <p:nvSpPr>
                <p:cNvPr id="30" name="Flèche droite 29"/>
                <p:cNvSpPr/>
                <p:nvPr/>
              </p:nvSpPr>
              <p:spPr bwMode="auto">
                <a:xfrm rot="16200000">
                  <a:off x="5169709" y="4324371"/>
                  <a:ext cx="594323" cy="321962"/>
                </a:xfrm>
                <a:prstGeom prst="rightArrow">
                  <a:avLst>
                    <a:gd name="adj1" fmla="val 50000"/>
                    <a:gd name="adj2" fmla="val 66000"/>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omic Sans MS" pitchFamily="66" charset="0"/>
                  </a:endParaRPr>
                </a:p>
              </p:txBody>
            </p:sp>
            <p:sp>
              <p:nvSpPr>
                <p:cNvPr id="31" name="Flèche droite 30"/>
                <p:cNvSpPr/>
                <p:nvPr/>
              </p:nvSpPr>
              <p:spPr bwMode="auto">
                <a:xfrm>
                  <a:off x="1779923" y="2994966"/>
                  <a:ext cx="494697" cy="266538"/>
                </a:xfrm>
                <a:prstGeom prst="rightArrow">
                  <a:avLst/>
                </a:prstGeom>
                <a:solidFill>
                  <a:srgbClr val="FF99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omic Sans MS" pitchFamily="66" charset="0"/>
                  </a:endParaRPr>
                </a:p>
              </p:txBody>
            </p:sp>
            <p:sp>
              <p:nvSpPr>
                <p:cNvPr id="32" name="Flèche droite 31"/>
                <p:cNvSpPr/>
                <p:nvPr/>
              </p:nvSpPr>
              <p:spPr bwMode="auto">
                <a:xfrm>
                  <a:off x="1792212" y="3668361"/>
                  <a:ext cx="494697" cy="266538"/>
                </a:xfrm>
                <a:prstGeom prst="rightArrow">
                  <a:avLst/>
                </a:prstGeom>
                <a:solidFill>
                  <a:srgbClr val="FF99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omic Sans MS" pitchFamily="66" charset="0"/>
                  </a:endParaRPr>
                </a:p>
              </p:txBody>
            </p:sp>
            <p:sp>
              <p:nvSpPr>
                <p:cNvPr id="33" name="Flèche droite 32"/>
                <p:cNvSpPr/>
                <p:nvPr/>
              </p:nvSpPr>
              <p:spPr bwMode="auto">
                <a:xfrm rot="16200000">
                  <a:off x="2814461" y="4308367"/>
                  <a:ext cx="584018" cy="321962"/>
                </a:xfrm>
                <a:prstGeom prst="rightArrow">
                  <a:avLst>
                    <a:gd name="adj1" fmla="val 50000"/>
                    <a:gd name="adj2" fmla="val 66000"/>
                  </a:avLst>
                </a:prstGeom>
                <a:solidFill>
                  <a:srgbClr val="FF99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Comic Sans MS" pitchFamily="66" charset="0"/>
                  </a:endParaRPr>
                </a:p>
              </p:txBody>
            </p:sp>
          </p:grpSp>
        </p:grpSp>
      </p:grpSp>
      <p:grpSp>
        <p:nvGrpSpPr>
          <p:cNvPr id="7" name="Groupe 37"/>
          <p:cNvGrpSpPr/>
          <p:nvPr/>
        </p:nvGrpSpPr>
        <p:grpSpPr>
          <a:xfrm>
            <a:off x="260958" y="2796757"/>
            <a:ext cx="6504118" cy="4117805"/>
            <a:chOff x="218579" y="2487532"/>
            <a:chExt cx="6504118" cy="4117805"/>
          </a:xfrm>
        </p:grpSpPr>
        <p:sp>
          <p:nvSpPr>
            <p:cNvPr id="39" name="Rectangle à coins arrondis 38"/>
            <p:cNvSpPr/>
            <p:nvPr/>
          </p:nvSpPr>
          <p:spPr>
            <a:xfrm>
              <a:off x="218579" y="2487532"/>
              <a:ext cx="1673722" cy="4117805"/>
            </a:xfrm>
            <a:prstGeom prst="roundRect">
              <a:avLst/>
            </a:prstGeom>
            <a:solidFill>
              <a:srgbClr val="B2B7E6"/>
            </a:solidFill>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400" dirty="0">
                <a:latin typeface="Comic Sans MS" pitchFamily="66" charset="0"/>
              </a:endParaRPr>
            </a:p>
          </p:txBody>
        </p:sp>
        <p:grpSp>
          <p:nvGrpSpPr>
            <p:cNvPr id="8" name="Groupe 7"/>
            <p:cNvGrpSpPr/>
            <p:nvPr/>
          </p:nvGrpSpPr>
          <p:grpSpPr>
            <a:xfrm>
              <a:off x="218579" y="2902642"/>
              <a:ext cx="6504118" cy="3702695"/>
              <a:chOff x="218579" y="2902642"/>
              <a:chExt cx="6504118" cy="3702695"/>
            </a:xfrm>
          </p:grpSpPr>
          <p:sp>
            <p:nvSpPr>
              <p:cNvPr id="41" name="Rectangle à coins arrondis 40"/>
              <p:cNvSpPr/>
              <p:nvPr/>
            </p:nvSpPr>
            <p:spPr>
              <a:xfrm>
                <a:off x="218579" y="4969364"/>
                <a:ext cx="6504118" cy="1635973"/>
              </a:xfrm>
              <a:prstGeom prst="roundRect">
                <a:avLst/>
              </a:prstGeom>
              <a:solidFill>
                <a:srgbClr val="B2B7E6"/>
              </a:solidFill>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sz="1400" dirty="0">
                  <a:latin typeface="Comic Sans MS" pitchFamily="66" charset="0"/>
                </a:endParaRPr>
              </a:p>
            </p:txBody>
          </p:sp>
          <p:grpSp>
            <p:nvGrpSpPr>
              <p:cNvPr id="9" name="Groupe 2"/>
              <p:cNvGrpSpPr/>
              <p:nvPr/>
            </p:nvGrpSpPr>
            <p:grpSpPr>
              <a:xfrm>
                <a:off x="327436" y="2902642"/>
                <a:ext cx="6055421" cy="3570610"/>
                <a:chOff x="327436" y="2902642"/>
                <a:chExt cx="6055421" cy="3570610"/>
              </a:xfrm>
            </p:grpSpPr>
            <p:sp>
              <p:nvSpPr>
                <p:cNvPr id="44" name="Rectangle à coins arrondis 43">
                  <a:hlinkClick r:id="" action="ppaction://noaction"/>
                </p:cNvPr>
                <p:cNvSpPr/>
                <p:nvPr/>
              </p:nvSpPr>
              <p:spPr>
                <a:xfrm>
                  <a:off x="339725" y="2902642"/>
                  <a:ext cx="1452487" cy="818446"/>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200" b="1" dirty="0">
                      <a:solidFill>
                        <a:schemeClr val="tx1"/>
                      </a:solidFill>
                      <a:latin typeface="Comic Sans MS" pitchFamily="66" charset="0"/>
                    </a:rPr>
                    <a:t>Centres d’intérêts</a:t>
                  </a:r>
                </a:p>
              </p:txBody>
            </p:sp>
            <p:sp>
              <p:nvSpPr>
                <p:cNvPr id="45" name="Rectangle à coins arrondis 44"/>
                <p:cNvSpPr/>
                <p:nvPr/>
              </p:nvSpPr>
              <p:spPr>
                <a:xfrm>
                  <a:off x="327436" y="3830933"/>
                  <a:ext cx="1452487" cy="818446"/>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200" b="1" dirty="0">
                      <a:solidFill>
                        <a:schemeClr val="tx1"/>
                      </a:solidFill>
                      <a:latin typeface="Comic Sans MS" pitchFamily="66" charset="0"/>
                    </a:rPr>
                    <a:t>Connaissances et compétences du programme</a:t>
                  </a:r>
                </a:p>
              </p:txBody>
            </p:sp>
            <p:sp>
              <p:nvSpPr>
                <p:cNvPr id="46" name="Rectangle à coins arrondis 45">
                  <a:hlinkClick r:id="" action="ppaction://noaction"/>
                </p:cNvPr>
                <p:cNvSpPr/>
                <p:nvPr/>
              </p:nvSpPr>
              <p:spPr>
                <a:xfrm>
                  <a:off x="2331209" y="5080622"/>
                  <a:ext cx="1550522" cy="1392630"/>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fr-FR" sz="1200" b="1" dirty="0">
                    <a:solidFill>
                      <a:schemeClr val="tx1"/>
                    </a:solidFill>
                    <a:latin typeface="Comic Sans MS" pitchFamily="66" charset="0"/>
                  </a:endParaRPr>
                </a:p>
                <a:p>
                  <a:pPr algn="ctr"/>
                  <a:r>
                    <a:rPr lang="fr-FR" sz="1200" b="1" dirty="0">
                      <a:solidFill>
                        <a:schemeClr val="tx1"/>
                      </a:solidFill>
                      <a:latin typeface="Comic Sans MS" pitchFamily="66" charset="0"/>
                    </a:rPr>
                    <a:t>Thèmes sociétaux </a:t>
                  </a:r>
                </a:p>
                <a:p>
                  <a:pPr algn="ctr"/>
                  <a:r>
                    <a:rPr lang="fr-FR" sz="1200" b="1" dirty="0">
                      <a:solidFill>
                        <a:schemeClr val="tx1"/>
                      </a:solidFill>
                      <a:latin typeface="Comic Sans MS" pitchFamily="66" charset="0"/>
                    </a:rPr>
                    <a:t>de référence</a:t>
                  </a:r>
                </a:p>
              </p:txBody>
            </p:sp>
            <p:sp>
              <p:nvSpPr>
                <p:cNvPr id="47" name="Rectangle à coins arrondis 46"/>
                <p:cNvSpPr/>
                <p:nvPr/>
              </p:nvSpPr>
              <p:spPr>
                <a:xfrm>
                  <a:off x="4550883" y="5080622"/>
                  <a:ext cx="1831974" cy="1392630"/>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defPPr>
                    <a:defRPr lang="fr-F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fr-FR" sz="1200" b="1" dirty="0">
                      <a:solidFill>
                        <a:schemeClr val="tx1"/>
                      </a:solidFill>
                      <a:latin typeface="Comic Sans MS" pitchFamily="66" charset="0"/>
                    </a:rPr>
                    <a:t>Supports disponibles</a:t>
                  </a:r>
                </a:p>
                <a:p>
                  <a:pPr algn="ctr"/>
                  <a:endParaRPr lang="fr-FR" sz="1000" b="1" dirty="0">
                    <a:solidFill>
                      <a:schemeClr val="tx1"/>
                    </a:solidFill>
                    <a:latin typeface="Comic Sans MS" pitchFamily="66" charset="0"/>
                  </a:endParaRPr>
                </a:p>
                <a:p>
                  <a:pPr algn="ctr"/>
                  <a:r>
                    <a:rPr lang="fr-FR" sz="1200" dirty="0">
                      <a:solidFill>
                        <a:schemeClr val="tx1"/>
                      </a:solidFill>
                      <a:latin typeface="Comic Sans MS" pitchFamily="66" charset="0"/>
                    </a:rPr>
                    <a:t>Dossier</a:t>
                  </a:r>
                </a:p>
                <a:p>
                  <a:pPr algn="ctr"/>
                  <a:r>
                    <a:rPr lang="fr-FR" sz="1200" dirty="0">
                      <a:solidFill>
                        <a:schemeClr val="tx1"/>
                      </a:solidFill>
                      <a:latin typeface="Comic Sans MS" pitchFamily="66" charset="0"/>
                    </a:rPr>
                    <a:t>OT/ST</a:t>
                  </a:r>
                </a:p>
              </p:txBody>
            </p:sp>
          </p:grpSp>
          <p:sp>
            <p:nvSpPr>
              <p:cNvPr id="43" name="ZoneTexte 24"/>
              <p:cNvSpPr txBox="1"/>
              <p:nvPr/>
            </p:nvSpPr>
            <p:spPr>
              <a:xfrm>
                <a:off x="218579" y="5571607"/>
                <a:ext cx="1947186" cy="523220"/>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b="1" i="1" dirty="0">
                    <a:latin typeface="Comic Sans MS" pitchFamily="66" charset="0"/>
                  </a:rPr>
                  <a:t>ENVIRONNEMENT PEDAGOGIQUE</a:t>
                </a:r>
              </a:p>
            </p:txBody>
          </p:sp>
        </p:grpSp>
      </p:grpSp>
    </p:spTree>
    <p:extLst>
      <p:ext uri="{BB962C8B-B14F-4D97-AF65-F5344CB8AC3E}">
        <p14:creationId xmlns:p14="http://schemas.microsoft.com/office/powerpoint/2010/main" val="83895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677400" cy="60774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88588" y="42264"/>
            <a:ext cx="8778688" cy="523220"/>
          </a:xfrm>
          <a:prstGeom prst="rect">
            <a:avLst/>
          </a:prstGeom>
          <a:noFill/>
        </p:spPr>
        <p:txBody>
          <a:bodyPr wrap="square" rtlCol="0">
            <a:spAutoFit/>
          </a:bodyPr>
          <a:lstStyle/>
          <a:p>
            <a:r>
              <a:rPr lang="fr-FR" sz="2800" b="0" dirty="0" smtClean="0">
                <a:latin typeface="+mn-lt"/>
              </a:rPr>
              <a:t>Présentation de la Séquence</a:t>
            </a:r>
            <a:endParaRPr lang="fr-FR" sz="2800" b="0" i="1" dirty="0">
              <a:latin typeface="+mn-lt"/>
            </a:endParaRPr>
          </a:p>
        </p:txBody>
      </p:sp>
      <p:sp>
        <p:nvSpPr>
          <p:cNvPr id="5" name="Rectangle 4"/>
          <p:cNvSpPr/>
          <p:nvPr/>
        </p:nvSpPr>
        <p:spPr>
          <a:xfrm>
            <a:off x="-2931" y="650013"/>
            <a:ext cx="9677400" cy="601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276" y="45039"/>
            <a:ext cx="714586" cy="517669"/>
          </a:xfrm>
          <a:prstGeom prst="rect">
            <a:avLst/>
          </a:prstGeom>
        </p:spPr>
      </p:pic>
      <p:sp>
        <p:nvSpPr>
          <p:cNvPr id="12" name="Rectangle 11">
            <a:extLst>
              <a:ext uri="{FF2B5EF4-FFF2-40B4-BE49-F238E27FC236}">
                <a16:creationId xmlns:a16="http://schemas.microsoft.com/office/drawing/2014/main" xmlns="" id="{86C6DB11-1279-449F-B124-E60DACC548C4}"/>
              </a:ext>
            </a:extLst>
          </p:cNvPr>
          <p:cNvSpPr/>
          <p:nvPr/>
        </p:nvSpPr>
        <p:spPr>
          <a:xfrm>
            <a:off x="749996" y="834284"/>
            <a:ext cx="7816640" cy="400110"/>
          </a:xfrm>
          <a:prstGeom prst="rect">
            <a:avLst/>
          </a:prstGeom>
        </p:spPr>
        <p:txBody>
          <a:bodyPr wrap="square">
            <a:spAutoFit/>
          </a:bodyPr>
          <a:lstStyle/>
          <a:p>
            <a:r>
              <a:rPr lang="fr-LU" dirty="0"/>
              <a:t>CI3 – Comment circule l’information au sein d’un système  ?</a:t>
            </a:r>
            <a:endParaRPr lang="fr-FR" dirty="0"/>
          </a:p>
        </p:txBody>
      </p:sp>
      <p:pic>
        <p:nvPicPr>
          <p:cNvPr id="9" name="Image 8">
            <a:hlinkClick r:id="rId4" action="ppaction://hlinkfile"/>
            <a:extLst>
              <a:ext uri="{FF2B5EF4-FFF2-40B4-BE49-F238E27FC236}">
                <a16:creationId xmlns:a16="http://schemas.microsoft.com/office/drawing/2014/main" xmlns="" id="{DB96689C-8F44-4984-9506-3D3A84C3B657}"/>
              </a:ext>
            </a:extLst>
          </p:cNvPr>
          <p:cNvPicPr>
            <a:picLocks noChangeAspect="1"/>
          </p:cNvPicPr>
          <p:nvPr/>
        </p:nvPicPr>
        <p:blipFill>
          <a:blip r:embed="rId5"/>
          <a:stretch>
            <a:fillRect/>
          </a:stretch>
        </p:blipFill>
        <p:spPr>
          <a:xfrm>
            <a:off x="1892428" y="5896150"/>
            <a:ext cx="595760" cy="616070"/>
          </a:xfrm>
          <a:prstGeom prst="rect">
            <a:avLst/>
          </a:prstGeom>
        </p:spPr>
      </p:pic>
      <p:pic>
        <p:nvPicPr>
          <p:cNvPr id="7" name="Image 6">
            <a:extLst>
              <a:ext uri="{FF2B5EF4-FFF2-40B4-BE49-F238E27FC236}">
                <a16:creationId xmlns:a16="http://schemas.microsoft.com/office/drawing/2014/main" xmlns="" id="{2A18A4D9-CADF-4244-845C-9BE1DD900F6E}"/>
              </a:ext>
            </a:extLst>
          </p:cNvPr>
          <p:cNvPicPr>
            <a:picLocks noChangeAspect="1"/>
          </p:cNvPicPr>
          <p:nvPr/>
        </p:nvPicPr>
        <p:blipFill>
          <a:blip r:embed="rId6"/>
          <a:stretch>
            <a:fillRect/>
          </a:stretch>
        </p:blipFill>
        <p:spPr>
          <a:xfrm>
            <a:off x="689868" y="1528890"/>
            <a:ext cx="2996582" cy="4164580"/>
          </a:xfrm>
          <a:prstGeom prst="rect">
            <a:avLst/>
          </a:prstGeom>
        </p:spPr>
      </p:pic>
      <p:pic>
        <p:nvPicPr>
          <p:cNvPr id="8" name="Image 7">
            <a:extLst>
              <a:ext uri="{FF2B5EF4-FFF2-40B4-BE49-F238E27FC236}">
                <a16:creationId xmlns:a16="http://schemas.microsoft.com/office/drawing/2014/main" xmlns="" id="{467BD309-D0DA-4E84-847A-AE23D8DDFA4E}"/>
              </a:ext>
            </a:extLst>
          </p:cNvPr>
          <p:cNvPicPr>
            <a:picLocks noChangeAspect="1"/>
          </p:cNvPicPr>
          <p:nvPr/>
        </p:nvPicPr>
        <p:blipFill>
          <a:blip r:embed="rId7"/>
          <a:stretch>
            <a:fillRect/>
          </a:stretch>
        </p:blipFill>
        <p:spPr>
          <a:xfrm>
            <a:off x="4574444" y="1535880"/>
            <a:ext cx="4626301" cy="3365357"/>
          </a:xfrm>
          <a:prstGeom prst="rect">
            <a:avLst/>
          </a:prstGeom>
        </p:spPr>
      </p:pic>
      <p:pic>
        <p:nvPicPr>
          <p:cNvPr id="10" name="Image 9">
            <a:hlinkClick r:id="rId8" action="ppaction://hlinkpres?slideindex=1&amp;slidetitle="/>
            <a:extLst>
              <a:ext uri="{FF2B5EF4-FFF2-40B4-BE49-F238E27FC236}">
                <a16:creationId xmlns:a16="http://schemas.microsoft.com/office/drawing/2014/main" xmlns="" id="{D26CAF50-9716-45DC-8E54-35EA69BEC616}"/>
              </a:ext>
            </a:extLst>
          </p:cNvPr>
          <p:cNvPicPr>
            <a:picLocks noChangeAspect="1"/>
          </p:cNvPicPr>
          <p:nvPr/>
        </p:nvPicPr>
        <p:blipFill>
          <a:blip r:embed="rId9"/>
          <a:stretch>
            <a:fillRect/>
          </a:stretch>
        </p:blipFill>
        <p:spPr>
          <a:xfrm>
            <a:off x="6621952" y="5234535"/>
            <a:ext cx="567262" cy="513237"/>
          </a:xfrm>
          <a:prstGeom prst="rect">
            <a:avLst/>
          </a:prstGeom>
        </p:spPr>
      </p:pic>
    </p:spTree>
    <p:extLst>
      <p:ext uri="{BB962C8B-B14F-4D97-AF65-F5344CB8AC3E}">
        <p14:creationId xmlns:p14="http://schemas.microsoft.com/office/powerpoint/2010/main" val="942758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02E3EF8-1C45-4BB8-A192-7EB2288B275F}" type="slidenum">
              <a:rPr lang="fr-FR" smtClean="0"/>
              <a:pPr>
                <a:defRPr/>
              </a:pPr>
              <a:t>4</a:t>
            </a:fld>
            <a:endParaRPr lang="fr-FR" dirty="0"/>
          </a:p>
        </p:txBody>
      </p:sp>
      <p:pic>
        <p:nvPicPr>
          <p:cNvPr id="3" name="Image 2"/>
          <p:cNvPicPr>
            <a:picLocks noChangeAspect="1"/>
          </p:cNvPicPr>
          <p:nvPr/>
        </p:nvPicPr>
        <p:blipFill>
          <a:blip r:embed="rId2"/>
          <a:stretch>
            <a:fillRect/>
          </a:stretch>
        </p:blipFill>
        <p:spPr>
          <a:xfrm>
            <a:off x="514031" y="1053046"/>
            <a:ext cx="8832261" cy="3908320"/>
          </a:xfrm>
          <a:prstGeom prst="rect">
            <a:avLst/>
          </a:prstGeom>
        </p:spPr>
      </p:pic>
      <p:sp>
        <p:nvSpPr>
          <p:cNvPr id="4" name="Rectangle 3">
            <a:extLst>
              <a:ext uri="{FF2B5EF4-FFF2-40B4-BE49-F238E27FC236}">
                <a16:creationId xmlns:a16="http://schemas.microsoft.com/office/drawing/2014/main" xmlns="" id="{5CF33EDD-4AF1-44AF-8ABE-DB963AF4F1D2}"/>
              </a:ext>
            </a:extLst>
          </p:cNvPr>
          <p:cNvSpPr/>
          <p:nvPr/>
        </p:nvSpPr>
        <p:spPr>
          <a:xfrm>
            <a:off x="0" y="0"/>
            <a:ext cx="9677400" cy="60774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xmlns="" id="{B115505A-8211-4A69-AEAD-F93D05011F23}"/>
              </a:ext>
            </a:extLst>
          </p:cNvPr>
          <p:cNvSpPr txBox="1"/>
          <p:nvPr/>
        </p:nvSpPr>
        <p:spPr>
          <a:xfrm>
            <a:off x="88588" y="42264"/>
            <a:ext cx="8778688" cy="523220"/>
          </a:xfrm>
          <a:prstGeom prst="rect">
            <a:avLst/>
          </a:prstGeom>
          <a:noFill/>
        </p:spPr>
        <p:txBody>
          <a:bodyPr wrap="square" rtlCol="0">
            <a:spAutoFit/>
          </a:bodyPr>
          <a:lstStyle/>
          <a:p>
            <a:r>
              <a:rPr lang="fr-FR" sz="2800" b="0" dirty="0" smtClean="0">
                <a:latin typeface="+mn-lt"/>
              </a:rPr>
              <a:t>Présentation du thème de la séquence</a:t>
            </a:r>
            <a:endParaRPr lang="fr-FR" sz="2800" b="0" i="1" dirty="0">
              <a:latin typeface="+mn-lt"/>
            </a:endParaRPr>
          </a:p>
        </p:txBody>
      </p:sp>
      <p:sp>
        <p:nvSpPr>
          <p:cNvPr id="6" name="Rectangle 5">
            <a:extLst>
              <a:ext uri="{FF2B5EF4-FFF2-40B4-BE49-F238E27FC236}">
                <a16:creationId xmlns:a16="http://schemas.microsoft.com/office/drawing/2014/main" xmlns="" id="{C5D5801A-0376-41BE-A782-E6E1FEB7ED76}"/>
              </a:ext>
            </a:extLst>
          </p:cNvPr>
          <p:cNvSpPr/>
          <p:nvPr/>
        </p:nvSpPr>
        <p:spPr>
          <a:xfrm>
            <a:off x="-2931" y="650013"/>
            <a:ext cx="9677400" cy="601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xmlns="" id="{AEC42001-3CB3-4070-BD65-D6AD616D2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276" y="45039"/>
            <a:ext cx="714586" cy="517669"/>
          </a:xfrm>
          <a:prstGeom prst="rect">
            <a:avLst/>
          </a:prstGeom>
        </p:spPr>
      </p:pic>
    </p:spTree>
    <p:extLst>
      <p:ext uri="{BB962C8B-B14F-4D97-AF65-F5344CB8AC3E}">
        <p14:creationId xmlns:p14="http://schemas.microsoft.com/office/powerpoint/2010/main" val="860491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1F4CFFA-13F3-49EC-84FC-690348F721BA}"/>
              </a:ext>
            </a:extLst>
          </p:cNvPr>
          <p:cNvSpPr>
            <a:spLocks noGrp="1"/>
          </p:cNvSpPr>
          <p:nvPr>
            <p:ph type="sldNum" sz="quarter" idx="12"/>
          </p:nvPr>
        </p:nvSpPr>
        <p:spPr/>
        <p:txBody>
          <a:bodyPr/>
          <a:lstStyle/>
          <a:p>
            <a:pPr>
              <a:defRPr/>
            </a:pPr>
            <a:fld id="{202E3EF8-1C45-4BB8-A192-7EB2288B275F}" type="slidenum">
              <a:rPr lang="fr-FR" smtClean="0"/>
              <a:pPr>
                <a:defRPr/>
              </a:pPr>
              <a:t>5</a:t>
            </a:fld>
            <a:endParaRPr lang="fr-FR" dirty="0"/>
          </a:p>
        </p:txBody>
      </p:sp>
      <p:sp>
        <p:nvSpPr>
          <p:cNvPr id="3" name="Rectangle 2">
            <a:extLst>
              <a:ext uri="{FF2B5EF4-FFF2-40B4-BE49-F238E27FC236}">
                <a16:creationId xmlns:a16="http://schemas.microsoft.com/office/drawing/2014/main" xmlns="" id="{5CF33EDD-4AF1-44AF-8ABE-DB963AF4F1D2}"/>
              </a:ext>
            </a:extLst>
          </p:cNvPr>
          <p:cNvSpPr/>
          <p:nvPr/>
        </p:nvSpPr>
        <p:spPr>
          <a:xfrm>
            <a:off x="0" y="0"/>
            <a:ext cx="9677400" cy="60774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xmlns="" id="{B115505A-8211-4A69-AEAD-F93D05011F23}"/>
              </a:ext>
            </a:extLst>
          </p:cNvPr>
          <p:cNvSpPr txBox="1"/>
          <p:nvPr/>
        </p:nvSpPr>
        <p:spPr>
          <a:xfrm>
            <a:off x="88588" y="42264"/>
            <a:ext cx="8778688" cy="523220"/>
          </a:xfrm>
          <a:prstGeom prst="rect">
            <a:avLst/>
          </a:prstGeom>
          <a:noFill/>
        </p:spPr>
        <p:txBody>
          <a:bodyPr wrap="square" rtlCol="0">
            <a:spAutoFit/>
          </a:bodyPr>
          <a:lstStyle/>
          <a:p>
            <a:r>
              <a:rPr lang="fr-FR" sz="2800" b="0" dirty="0" smtClean="0">
                <a:latin typeface="+mn-lt"/>
              </a:rPr>
              <a:t>Objectif et problématique</a:t>
            </a:r>
            <a:endParaRPr lang="fr-FR" sz="2800" b="0" i="1" dirty="0">
              <a:latin typeface="+mn-lt"/>
            </a:endParaRPr>
          </a:p>
        </p:txBody>
      </p:sp>
      <p:sp>
        <p:nvSpPr>
          <p:cNvPr id="5" name="Rectangle 4">
            <a:extLst>
              <a:ext uri="{FF2B5EF4-FFF2-40B4-BE49-F238E27FC236}">
                <a16:creationId xmlns:a16="http://schemas.microsoft.com/office/drawing/2014/main" xmlns="" id="{C5D5801A-0376-41BE-A782-E6E1FEB7ED76}"/>
              </a:ext>
            </a:extLst>
          </p:cNvPr>
          <p:cNvSpPr/>
          <p:nvPr/>
        </p:nvSpPr>
        <p:spPr>
          <a:xfrm>
            <a:off x="-2931" y="650013"/>
            <a:ext cx="9677400" cy="601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xmlns="" id="{AEC42001-3CB3-4070-BD65-D6AD616D22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7276" y="45039"/>
            <a:ext cx="714586" cy="517669"/>
          </a:xfrm>
          <a:prstGeom prst="rect">
            <a:avLst/>
          </a:prstGeom>
        </p:spPr>
      </p:pic>
      <p:pic>
        <p:nvPicPr>
          <p:cNvPr id="7" name="Image 6"/>
          <p:cNvPicPr>
            <a:picLocks noChangeAspect="1"/>
          </p:cNvPicPr>
          <p:nvPr/>
        </p:nvPicPr>
        <p:blipFill>
          <a:blip r:embed="rId3"/>
          <a:stretch>
            <a:fillRect/>
          </a:stretch>
        </p:blipFill>
        <p:spPr>
          <a:xfrm>
            <a:off x="1102227" y="955646"/>
            <a:ext cx="7127145" cy="2749366"/>
          </a:xfrm>
          <a:prstGeom prst="rect">
            <a:avLst/>
          </a:prstGeom>
        </p:spPr>
      </p:pic>
      <p:pic>
        <p:nvPicPr>
          <p:cNvPr id="14" name="Image 13">
            <a:extLst>
              <a:ext uri="{FF2B5EF4-FFF2-40B4-BE49-F238E27FC236}">
                <a16:creationId xmlns:a16="http://schemas.microsoft.com/office/drawing/2014/main" xmlns="" id="{17E41168-ADAD-471E-BB6D-678117AE813D}"/>
              </a:ext>
            </a:extLst>
          </p:cNvPr>
          <p:cNvPicPr>
            <a:picLocks noChangeAspect="1"/>
          </p:cNvPicPr>
          <p:nvPr/>
        </p:nvPicPr>
        <p:blipFill>
          <a:blip r:embed="rId4"/>
          <a:stretch>
            <a:fillRect/>
          </a:stretch>
        </p:blipFill>
        <p:spPr>
          <a:xfrm>
            <a:off x="7364076" y="1834710"/>
            <a:ext cx="1941450" cy="1167450"/>
          </a:xfrm>
          <a:prstGeom prst="rect">
            <a:avLst/>
          </a:prstGeom>
        </p:spPr>
      </p:pic>
      <p:pic>
        <p:nvPicPr>
          <p:cNvPr id="8" name="Image 7"/>
          <p:cNvPicPr>
            <a:picLocks noChangeAspect="1"/>
          </p:cNvPicPr>
          <p:nvPr/>
        </p:nvPicPr>
        <p:blipFill>
          <a:blip r:embed="rId5"/>
          <a:stretch>
            <a:fillRect/>
          </a:stretch>
        </p:blipFill>
        <p:spPr>
          <a:xfrm>
            <a:off x="1125885" y="4126731"/>
            <a:ext cx="7260368" cy="2068938"/>
          </a:xfrm>
          <a:prstGeom prst="rect">
            <a:avLst/>
          </a:prstGeom>
        </p:spPr>
      </p:pic>
    </p:spTree>
    <p:extLst>
      <p:ext uri="{BB962C8B-B14F-4D97-AF65-F5344CB8AC3E}">
        <p14:creationId xmlns:p14="http://schemas.microsoft.com/office/powerpoint/2010/main" val="935484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DB8F2830-0145-40B9-8336-3CE4F471F4F9}"/>
              </a:ext>
            </a:extLst>
          </p:cNvPr>
          <p:cNvSpPr>
            <a:spLocks noGrp="1"/>
          </p:cNvSpPr>
          <p:nvPr>
            <p:ph type="sldNum" sz="quarter" idx="12"/>
          </p:nvPr>
        </p:nvSpPr>
        <p:spPr/>
        <p:txBody>
          <a:bodyPr/>
          <a:lstStyle/>
          <a:p>
            <a:pPr>
              <a:defRPr/>
            </a:pPr>
            <a:fld id="{202E3EF8-1C45-4BB8-A192-7EB2288B275F}" type="slidenum">
              <a:rPr lang="fr-FR" smtClean="0"/>
              <a:pPr>
                <a:defRPr/>
              </a:pPr>
              <a:t>6</a:t>
            </a:fld>
            <a:endParaRPr lang="fr-FR" dirty="0"/>
          </a:p>
        </p:txBody>
      </p:sp>
      <p:sp>
        <p:nvSpPr>
          <p:cNvPr id="3" name="Rectangle 2">
            <a:extLst>
              <a:ext uri="{FF2B5EF4-FFF2-40B4-BE49-F238E27FC236}">
                <a16:creationId xmlns:a16="http://schemas.microsoft.com/office/drawing/2014/main" xmlns="" id="{475DB1D8-BADD-47AE-8CDD-64DCA31FC16D}"/>
              </a:ext>
            </a:extLst>
          </p:cNvPr>
          <p:cNvSpPr/>
          <p:nvPr/>
        </p:nvSpPr>
        <p:spPr>
          <a:xfrm>
            <a:off x="2313325" y="562708"/>
            <a:ext cx="7361144" cy="4679743"/>
          </a:xfrm>
          <a:prstGeom prst="rect">
            <a:avLst/>
          </a:prstGeom>
        </p:spPr>
        <p:txBody>
          <a:bodyPr wrap="square">
            <a:spAutoFit/>
          </a:bodyPr>
          <a:lstStyle/>
          <a:p>
            <a:pPr>
              <a:lnSpc>
                <a:spcPct val="137000"/>
              </a:lnSpc>
              <a:spcAft>
                <a:spcPts val="0"/>
              </a:spcAft>
              <a:tabLst>
                <a:tab pos="4566285" algn="l"/>
              </a:tabLst>
            </a:pPr>
            <a:r>
              <a:rPr lang="fr-FR" sz="950" dirty="0">
                <a:solidFill>
                  <a:srgbClr val="464646"/>
                </a:solidFill>
                <a:ea typeface="Arial" panose="020B060402020202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95250">
              <a:lnSpc>
                <a:spcPct val="115000"/>
              </a:lnSpc>
              <a:spcAft>
                <a:spcPts val="0"/>
              </a:spcAft>
            </a:pPr>
            <a:r>
              <a:rPr lang="fr-FR" sz="1400" dirty="0">
                <a:solidFill>
                  <a:schemeClr val="tx1">
                    <a:lumMod val="75000"/>
                    <a:lumOff val="25000"/>
                  </a:schemeClr>
                </a:solidFill>
                <a:latin typeface="Georgia" panose="02040502050405020303" pitchFamily="18" charset="0"/>
                <a:ea typeface="Georgia" panose="02040502050405020303" pitchFamily="18" charset="0"/>
                <a:cs typeface="Georgia" panose="02040502050405020303" pitchFamily="18" charset="0"/>
              </a:rPr>
              <a:t>CI, compétences et savoirs associés :</a:t>
            </a:r>
          </a:p>
          <a:p>
            <a:pPr marL="552450">
              <a:lnSpc>
                <a:spcPct val="137000"/>
              </a:lnSpc>
              <a:spcAft>
                <a:spcPts val="0"/>
              </a:spcAft>
              <a:tabLst>
                <a:tab pos="4566285" algn="l"/>
              </a:tabLst>
            </a:pPr>
            <a:r>
              <a:rPr lang="fr-FR" sz="400" dirty="0">
                <a:solidFill>
                  <a:srgbClr val="464646"/>
                </a:solidFill>
                <a:ea typeface="Arial" panose="020B0604020202020204" pitchFamily="34" charset="0"/>
                <a:cs typeface="Times New Roman" panose="02020603050405020304" pitchFamily="18" charset="0"/>
              </a:rPr>
              <a:t> </a:t>
            </a:r>
            <a:endParaRPr lang="fr-FR" sz="600" dirty="0">
              <a:latin typeface="Calibri" panose="020F0502020204030204" pitchFamily="34" charset="0"/>
              <a:ea typeface="Calibri" panose="020F0502020204030204" pitchFamily="34" charset="0"/>
              <a:cs typeface="Times New Roman" panose="02020603050405020304" pitchFamily="18" charset="0"/>
            </a:endParaRPr>
          </a:p>
          <a:p>
            <a:pPr marL="95250">
              <a:lnSpc>
                <a:spcPct val="137000"/>
              </a:lnSpc>
              <a:spcAft>
                <a:spcPts val="0"/>
              </a:spcAft>
              <a:tabLst>
                <a:tab pos="4566285" algn="l"/>
              </a:tabLst>
            </a:pPr>
            <a:r>
              <a:rPr lang="fr-FR" sz="1400" dirty="0">
                <a:solidFill>
                  <a:schemeClr val="tx1">
                    <a:lumMod val="75000"/>
                    <a:lumOff val="25000"/>
                  </a:schemeClr>
                </a:solidFill>
                <a:latin typeface="Georgia" panose="02040502050405020303" pitchFamily="18" charset="0"/>
                <a:ea typeface="Georgia" panose="02040502050405020303" pitchFamily="18" charset="0"/>
                <a:cs typeface="Georgia" panose="02040502050405020303" pitchFamily="18" charset="0"/>
              </a:rPr>
              <a:t>Centre d'intérêt :</a:t>
            </a:r>
          </a:p>
          <a:p>
            <a:pPr marL="449580">
              <a:lnSpc>
                <a:spcPct val="115000"/>
              </a:lnSpc>
              <a:spcAft>
                <a:spcPts val="0"/>
              </a:spcAft>
            </a:pPr>
            <a:r>
              <a:rPr lang="fr-FR" sz="800" dirty="0">
                <a:solidFill>
                  <a:srgbClr val="1A1A1A"/>
                </a:solidFill>
                <a:latin typeface="ArialMT"/>
                <a:ea typeface="Calibri" panose="020F0502020204030204" pitchFamily="34" charset="0"/>
                <a:cs typeface="ArialMT"/>
              </a:rPr>
              <a:t>CI3 - Communication de l'information au sein d'un système</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95250">
              <a:lnSpc>
                <a:spcPct val="137000"/>
              </a:lnSpc>
              <a:spcAft>
                <a:spcPts val="0"/>
              </a:spcAft>
              <a:tabLst>
                <a:tab pos="4566285" algn="l"/>
              </a:tabLst>
            </a:pPr>
            <a:r>
              <a:rPr lang="fr-FR" sz="500" dirty="0">
                <a:solidFill>
                  <a:srgbClr val="464646"/>
                </a:solidFill>
                <a:ea typeface="Arial" panose="020B060402020202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95250">
              <a:lnSpc>
                <a:spcPct val="137000"/>
              </a:lnSpc>
              <a:spcAft>
                <a:spcPts val="0"/>
              </a:spcAft>
              <a:tabLst>
                <a:tab pos="4566285" algn="l"/>
              </a:tabLst>
            </a:pPr>
            <a:r>
              <a:rPr lang="fr-FR" sz="1400" dirty="0">
                <a:solidFill>
                  <a:schemeClr val="tx1">
                    <a:lumMod val="75000"/>
                    <a:lumOff val="25000"/>
                  </a:schemeClr>
                </a:solidFill>
                <a:latin typeface="Georgia" panose="02040502050405020303" pitchFamily="18" charset="0"/>
                <a:ea typeface="Georgia" panose="02040502050405020303" pitchFamily="18" charset="0"/>
                <a:cs typeface="Georgia" panose="02040502050405020303" pitchFamily="18" charset="0"/>
              </a:rPr>
              <a:t>Compétences visées :</a:t>
            </a:r>
          </a:p>
          <a:p>
            <a:pPr marL="446088">
              <a:lnSpc>
                <a:spcPct val="137000"/>
              </a:lnSpc>
              <a:spcAft>
                <a:spcPts val="0"/>
              </a:spcAft>
              <a:tabLst>
                <a:tab pos="4566285" algn="l"/>
              </a:tabLst>
            </a:pPr>
            <a:r>
              <a:rPr lang="fr-LU" sz="800" dirty="0">
                <a:solidFill>
                  <a:srgbClr val="1A1A1A"/>
                </a:solidFill>
                <a:latin typeface="ArialMT"/>
                <a:ea typeface="Calibri" panose="020F0502020204030204" pitchFamily="34" charset="0"/>
                <a:cs typeface="ArialMT"/>
              </a:rPr>
              <a:t>CO6.1. Décrire une idée, un principe, une solution, un projet en utilisant des outils de représentation </a:t>
            </a:r>
            <a:r>
              <a:rPr lang="fr-LU" sz="800" dirty="0" smtClean="0">
                <a:solidFill>
                  <a:srgbClr val="1A1A1A"/>
                </a:solidFill>
                <a:latin typeface="ArialMT"/>
                <a:ea typeface="Calibri" panose="020F0502020204030204" pitchFamily="34" charset="0"/>
                <a:cs typeface="ArialMT"/>
              </a:rPr>
              <a:t>adaptés</a:t>
            </a:r>
            <a:endParaRPr lang="fr-LU" sz="800" dirty="0">
              <a:solidFill>
                <a:srgbClr val="1A1A1A"/>
              </a:solidFill>
              <a:latin typeface="ArialMT"/>
              <a:ea typeface="Calibri" panose="020F0502020204030204" pitchFamily="34" charset="0"/>
              <a:cs typeface="ArialMT"/>
            </a:endParaRPr>
          </a:p>
          <a:p>
            <a:pPr marL="446088">
              <a:lnSpc>
                <a:spcPct val="137000"/>
              </a:lnSpc>
              <a:spcAft>
                <a:spcPts val="0"/>
              </a:spcAft>
              <a:tabLst>
                <a:tab pos="4566285" algn="l"/>
              </a:tabLst>
            </a:pPr>
            <a:r>
              <a:rPr lang="fr-LU" sz="800" dirty="0">
                <a:solidFill>
                  <a:srgbClr val="1A1A1A"/>
                </a:solidFill>
                <a:latin typeface="ArialMT"/>
                <a:ea typeface="Calibri" panose="020F0502020204030204" pitchFamily="34" charset="0"/>
                <a:cs typeface="ArialMT"/>
              </a:rPr>
              <a:t>CO6.2. Décrire le fonctionnement et/ou l’exploitation d’un système en utilisant l'outil de description le plus pertinent</a:t>
            </a:r>
          </a:p>
          <a:p>
            <a:pPr marL="446088">
              <a:lnSpc>
                <a:spcPct val="137000"/>
              </a:lnSpc>
              <a:spcAft>
                <a:spcPts val="0"/>
              </a:spcAft>
              <a:tabLst>
                <a:tab pos="4566285" algn="l"/>
              </a:tabLst>
            </a:pPr>
            <a:r>
              <a:rPr lang="fr-LU" sz="800" dirty="0">
                <a:solidFill>
                  <a:srgbClr val="1A1A1A"/>
                </a:solidFill>
                <a:latin typeface="ArialMT"/>
                <a:ea typeface="Calibri" panose="020F0502020204030204" pitchFamily="34" charset="0"/>
                <a:cs typeface="ArialMT"/>
              </a:rPr>
              <a:t>CO6.3. Présenter et argumenter des démarches, des résultats, y compris dans une langue </a:t>
            </a:r>
            <a:r>
              <a:rPr lang="fr-LU" sz="800" dirty="0" smtClean="0">
                <a:solidFill>
                  <a:srgbClr val="1A1A1A"/>
                </a:solidFill>
                <a:latin typeface="ArialMT"/>
                <a:ea typeface="Calibri" panose="020F0502020204030204" pitchFamily="34" charset="0"/>
                <a:cs typeface="ArialMT"/>
              </a:rPr>
              <a:t>étrangère</a:t>
            </a:r>
          </a:p>
          <a:p>
            <a:pPr marL="446088">
              <a:lnSpc>
                <a:spcPct val="137000"/>
              </a:lnSpc>
              <a:spcAft>
                <a:spcPts val="0"/>
              </a:spcAft>
              <a:tabLst>
                <a:tab pos="4566285" algn="l"/>
              </a:tabLst>
            </a:pPr>
            <a:endParaRPr lang="fr-FR" sz="300" dirty="0" smtClean="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FR" sz="800" dirty="0" smtClean="0">
                <a:solidFill>
                  <a:srgbClr val="1A1A1A"/>
                </a:solidFill>
                <a:latin typeface="Arial-BoldMT"/>
                <a:ea typeface="Calibri" panose="020F0502020204030204" pitchFamily="34" charset="0"/>
                <a:cs typeface="Arial-BoldMT"/>
              </a:rPr>
              <a:t>CO7.2</a:t>
            </a:r>
            <a:r>
              <a:rPr lang="fr-FR" sz="800" dirty="0" smtClean="0">
                <a:solidFill>
                  <a:srgbClr val="1A1A1A"/>
                </a:solidFill>
                <a:latin typeface="ArialMT"/>
                <a:ea typeface="Calibri" panose="020F0502020204030204" pitchFamily="34" charset="0"/>
                <a:cs typeface="ArialMT"/>
              </a:rPr>
              <a:t> </a:t>
            </a:r>
            <a:r>
              <a:rPr lang="fr-FR" sz="800" dirty="0">
                <a:solidFill>
                  <a:srgbClr val="1A1A1A"/>
                </a:solidFill>
                <a:latin typeface="ArialMT"/>
                <a:ea typeface="Calibri" panose="020F0502020204030204" pitchFamily="34" charset="0"/>
                <a:cs typeface="ArialMT"/>
              </a:rPr>
              <a:t>Décoder le cahier des charges fonctionnel décrivant le besoin exprimé, identifier la fonction définie par un besoin exprimé, faire des mesures pour caractériser dette fonction et conclure sur se conformité</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FR" sz="800" dirty="0" smtClean="0">
                <a:solidFill>
                  <a:srgbClr val="1A1A1A"/>
                </a:solidFill>
                <a:latin typeface="Arial-BoldMT"/>
                <a:ea typeface="Calibri" panose="020F0502020204030204" pitchFamily="34" charset="0"/>
                <a:cs typeface="Arial-BoldMT"/>
              </a:rPr>
              <a:t>CO7.3</a:t>
            </a:r>
            <a:r>
              <a:rPr lang="fr-FR" sz="800" dirty="0" smtClean="0">
                <a:solidFill>
                  <a:srgbClr val="1A1A1A"/>
                </a:solidFill>
                <a:latin typeface="ArialMT"/>
                <a:ea typeface="Calibri" panose="020F0502020204030204" pitchFamily="34" charset="0"/>
                <a:cs typeface="ArialMT"/>
              </a:rPr>
              <a:t> </a:t>
            </a:r>
            <a:r>
              <a:rPr lang="fr-FR" sz="800" dirty="0">
                <a:solidFill>
                  <a:srgbClr val="1A1A1A"/>
                </a:solidFill>
                <a:latin typeface="ArialMT"/>
                <a:ea typeface="Calibri" panose="020F0502020204030204" pitchFamily="34" charset="0"/>
                <a:cs typeface="ArialMT"/>
              </a:rPr>
              <a:t>Exprimer le principe de fonctionnement d'un système à partir des diagrammes SysML pertinents. Repérer les constituants de la chaîne d'énergie et d'information</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FR" sz="600" dirty="0">
                <a:solidFill>
                  <a:srgbClr val="1A1A1A"/>
                </a:solidFill>
                <a:latin typeface="Arial-BoldMT"/>
                <a:ea typeface="Calibri" panose="020F0502020204030204" pitchFamily="34" charset="0"/>
                <a:cs typeface="Arial-BoldMT"/>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LU" sz="800" dirty="0">
                <a:solidFill>
                  <a:srgbClr val="1A1A1A"/>
                </a:solidFill>
                <a:latin typeface="Arial-BoldMT"/>
                <a:ea typeface="Calibri" panose="020F0502020204030204" pitchFamily="34" charset="0"/>
                <a:cs typeface="Arial-BoldMT"/>
              </a:rPr>
              <a:t>CO8.1 Rechercher et choisir une solution logicielle ou matérielle au regard de la définition d’un </a:t>
            </a:r>
            <a:r>
              <a:rPr lang="fr-LU" sz="800" dirty="0" smtClean="0">
                <a:solidFill>
                  <a:srgbClr val="1A1A1A"/>
                </a:solidFill>
                <a:latin typeface="Arial-BoldMT"/>
                <a:ea typeface="Calibri" panose="020F0502020204030204" pitchFamily="34" charset="0"/>
                <a:cs typeface="Arial-BoldMT"/>
              </a:rPr>
              <a:t>système</a:t>
            </a:r>
          </a:p>
          <a:p>
            <a:pPr marL="449580">
              <a:lnSpc>
                <a:spcPct val="115000"/>
              </a:lnSpc>
              <a:spcAft>
                <a:spcPts val="0"/>
              </a:spcAft>
            </a:pPr>
            <a:r>
              <a:rPr lang="fr-FR" sz="800" dirty="0" smtClean="0">
                <a:solidFill>
                  <a:srgbClr val="1A1A1A"/>
                </a:solidFill>
                <a:latin typeface="Arial-BoldMT"/>
                <a:ea typeface="Calibri" panose="020F0502020204030204" pitchFamily="34" charset="0"/>
                <a:cs typeface="Arial-BoldMT"/>
              </a:rPr>
              <a:t>CO8.2</a:t>
            </a:r>
            <a:r>
              <a:rPr lang="fr-FR" sz="800" dirty="0" smtClean="0">
                <a:solidFill>
                  <a:srgbClr val="1A1A1A"/>
                </a:solidFill>
                <a:latin typeface="ArialMT"/>
                <a:ea typeface="Calibri" panose="020F0502020204030204" pitchFamily="34" charset="0"/>
                <a:cs typeface="ArialMT"/>
              </a:rPr>
              <a:t> </a:t>
            </a:r>
            <a:r>
              <a:rPr lang="fr-FR" sz="800" dirty="0">
                <a:solidFill>
                  <a:srgbClr val="1A1A1A"/>
                </a:solidFill>
                <a:latin typeface="ArialMT"/>
                <a:ea typeface="Calibri" panose="020F0502020204030204" pitchFamily="34" charset="0"/>
                <a:cs typeface="ArialMT"/>
              </a:rPr>
              <a:t>Établir pour une fonction précédemment identifiée un modèle de comportement à partir de mesures faites sur le système</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FR" sz="800" dirty="0" smtClean="0">
                <a:solidFill>
                  <a:srgbClr val="1A1A1A"/>
                </a:solidFill>
                <a:latin typeface="Arial-BoldMT"/>
                <a:ea typeface="Calibri" panose="020F0502020204030204" pitchFamily="34" charset="0"/>
                <a:cs typeface="Arial-BoldMT"/>
              </a:rPr>
              <a:t>CO8.3</a:t>
            </a:r>
            <a:r>
              <a:rPr lang="fr-FR" sz="800" dirty="0" smtClean="0">
                <a:solidFill>
                  <a:srgbClr val="1A1A1A"/>
                </a:solidFill>
                <a:latin typeface="ArialMT"/>
                <a:ea typeface="Calibri" panose="020F0502020204030204" pitchFamily="34" charset="0"/>
                <a:cs typeface="ArialMT"/>
              </a:rPr>
              <a:t> </a:t>
            </a:r>
            <a:r>
              <a:rPr lang="fr-FR" sz="800" dirty="0">
                <a:solidFill>
                  <a:srgbClr val="1A1A1A"/>
                </a:solidFill>
                <a:latin typeface="ArialMT"/>
                <a:ea typeface="Calibri" panose="020F0502020204030204" pitchFamily="34" charset="0"/>
                <a:cs typeface="ArialMT"/>
              </a:rPr>
              <a:t>Traduire sous forme graphique l'architecture de la chaîne d'information identifiée pour un système et définir les paramètres d'utilisation du simulateur</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FR" sz="800" dirty="0" smtClean="0">
                <a:solidFill>
                  <a:srgbClr val="1A1A1A"/>
                </a:solidFill>
                <a:latin typeface="Arial-BoldMT"/>
                <a:ea typeface="Calibri" panose="020F0502020204030204" pitchFamily="34" charset="0"/>
                <a:cs typeface="Arial-BoldMT"/>
              </a:rPr>
              <a:t>CO8.4</a:t>
            </a:r>
            <a:r>
              <a:rPr lang="fr-FR" sz="800" dirty="0" smtClean="0">
                <a:solidFill>
                  <a:srgbClr val="1A1A1A"/>
                </a:solidFill>
                <a:latin typeface="ArialMT"/>
                <a:ea typeface="Calibri" panose="020F0502020204030204" pitchFamily="34" charset="0"/>
                <a:cs typeface="ArialMT"/>
              </a:rPr>
              <a:t> </a:t>
            </a:r>
            <a:r>
              <a:rPr lang="fr-FR" sz="800" dirty="0">
                <a:solidFill>
                  <a:srgbClr val="1A1A1A"/>
                </a:solidFill>
                <a:latin typeface="ArialMT"/>
                <a:ea typeface="Calibri" panose="020F0502020204030204" pitchFamily="34" charset="0"/>
                <a:cs typeface="ArialMT"/>
              </a:rPr>
              <a:t>Identifier les variables simulées et mesurées sur un système pour valider le choix d'une solution</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FR" sz="600" dirty="0">
                <a:solidFill>
                  <a:srgbClr val="1A1A1A"/>
                </a:solidFill>
                <a:latin typeface="Arial-BoldMT"/>
                <a:ea typeface="Calibri" panose="020F0502020204030204" pitchFamily="34" charset="0"/>
                <a:cs typeface="Arial-BoldMT"/>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LU" sz="800" dirty="0">
                <a:solidFill>
                  <a:srgbClr val="1A1A1A"/>
                </a:solidFill>
                <a:latin typeface="Arial-BoldMT"/>
                <a:ea typeface="Calibri" panose="020F0502020204030204" pitchFamily="34" charset="0"/>
                <a:cs typeface="Arial-BoldMT"/>
              </a:rPr>
              <a:t>CO9.1 Utiliser les outils adaptés pour planifier un projet</a:t>
            </a:r>
          </a:p>
          <a:p>
            <a:pPr marL="449580">
              <a:lnSpc>
                <a:spcPct val="115000"/>
              </a:lnSpc>
              <a:spcAft>
                <a:spcPts val="0"/>
              </a:spcAft>
            </a:pPr>
            <a:r>
              <a:rPr lang="fr-FR" sz="800" dirty="0">
                <a:solidFill>
                  <a:srgbClr val="1A1A1A"/>
                </a:solidFill>
                <a:latin typeface="Arial-BoldMT"/>
                <a:ea typeface="Calibri" panose="020F0502020204030204" pitchFamily="34" charset="0"/>
                <a:cs typeface="Arial-BoldMT"/>
              </a:rPr>
              <a:t>CO9.2</a:t>
            </a:r>
            <a:r>
              <a:rPr lang="fr-FR" sz="800" dirty="0">
                <a:solidFill>
                  <a:srgbClr val="1A1A1A"/>
                </a:solidFill>
                <a:latin typeface="ArialMT"/>
                <a:ea typeface="Calibri" panose="020F0502020204030204" pitchFamily="34" charset="0"/>
                <a:cs typeface="ArialMT"/>
              </a:rPr>
              <a:t> Installer, configurer et instrumenter un système réel. Mettre en </a:t>
            </a:r>
            <a:r>
              <a:rPr lang="fr-FR" sz="800" dirty="0" smtClean="0">
                <a:solidFill>
                  <a:srgbClr val="1A1A1A"/>
                </a:solidFill>
                <a:latin typeface="ArialMT"/>
                <a:ea typeface="Calibri" panose="020F0502020204030204" pitchFamily="34" charset="0"/>
                <a:cs typeface="ArialMT"/>
              </a:rPr>
              <a:t>œuvre </a:t>
            </a:r>
            <a:r>
              <a:rPr lang="fr-FR" sz="800" dirty="0">
                <a:solidFill>
                  <a:srgbClr val="1A1A1A"/>
                </a:solidFill>
                <a:latin typeface="ArialMT"/>
                <a:ea typeface="Calibri" panose="020F0502020204030204" pitchFamily="34" charset="0"/>
                <a:cs typeface="ArialMT"/>
              </a:rPr>
              <a:t>la chaîne d'acquisition puis acquérir, traiter, transmettre et restituer l'information</a:t>
            </a:r>
          </a:p>
          <a:p>
            <a:pPr marL="449580">
              <a:lnSpc>
                <a:spcPct val="115000"/>
              </a:lnSpc>
              <a:spcAft>
                <a:spcPts val="0"/>
              </a:spcAft>
            </a:pPr>
            <a:r>
              <a:rPr lang="fr-LU" sz="800" dirty="0" smtClean="0">
                <a:solidFill>
                  <a:srgbClr val="1A1A1A"/>
                </a:solidFill>
                <a:latin typeface="ArialMT"/>
                <a:ea typeface="Calibri" panose="020F0502020204030204" pitchFamily="34" charset="0"/>
                <a:cs typeface="ArialMT"/>
              </a:rPr>
              <a:t>CO9.4 </a:t>
            </a:r>
            <a:r>
              <a:rPr lang="fr-LU" sz="800" dirty="0">
                <a:solidFill>
                  <a:srgbClr val="1A1A1A"/>
                </a:solidFill>
                <a:latin typeface="ArialMT"/>
                <a:ea typeface="Calibri" panose="020F0502020204030204" pitchFamily="34" charset="0"/>
                <a:cs typeface="ArialMT"/>
              </a:rPr>
              <a:t>Rechercher et choisir de nouveaux constituants d'un système (ou d'un projet finalisé) au regard d'évolutions </a:t>
            </a:r>
            <a:r>
              <a:rPr lang="fr-LU" sz="800" dirty="0" smtClean="0">
                <a:solidFill>
                  <a:srgbClr val="1A1A1A"/>
                </a:solidFill>
                <a:latin typeface="ArialMT"/>
                <a:ea typeface="Calibri" panose="020F0502020204030204" pitchFamily="34" charset="0"/>
                <a:cs typeface="ArialMT"/>
              </a:rPr>
              <a:t>technologiques</a:t>
            </a:r>
            <a:r>
              <a:rPr lang="fr-FR" sz="700" dirty="0">
                <a:solidFill>
                  <a:srgbClr val="464646"/>
                </a:solidFill>
                <a:ea typeface="Arial" panose="020B060402020202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5D80744B-E07B-4F1B-BE7C-F0E9B67A3691}"/>
              </a:ext>
            </a:extLst>
          </p:cNvPr>
          <p:cNvSpPr/>
          <p:nvPr/>
        </p:nvSpPr>
        <p:spPr>
          <a:xfrm>
            <a:off x="0" y="0"/>
            <a:ext cx="9677400" cy="60774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xmlns="" id="{0A25E5E7-0993-46C5-AF82-CDBA0BE3C368}"/>
              </a:ext>
            </a:extLst>
          </p:cNvPr>
          <p:cNvSpPr txBox="1"/>
          <p:nvPr/>
        </p:nvSpPr>
        <p:spPr>
          <a:xfrm>
            <a:off x="88588" y="42264"/>
            <a:ext cx="8778688" cy="461665"/>
          </a:xfrm>
          <a:prstGeom prst="rect">
            <a:avLst/>
          </a:prstGeom>
          <a:noFill/>
        </p:spPr>
        <p:txBody>
          <a:bodyPr wrap="square" rtlCol="0">
            <a:spAutoFit/>
          </a:bodyPr>
          <a:lstStyle/>
          <a:p>
            <a:r>
              <a:rPr lang="fr-FR" sz="2400" b="0" dirty="0" smtClean="0">
                <a:solidFill>
                  <a:prstClr val="black"/>
                </a:solidFill>
                <a:latin typeface="Calibri"/>
              </a:rPr>
              <a:t>Objectifs pédagogiques</a:t>
            </a:r>
            <a:endParaRPr lang="fr-FR" sz="2800" b="0" i="1" dirty="0">
              <a:latin typeface="+mn-lt"/>
            </a:endParaRPr>
          </a:p>
        </p:txBody>
      </p:sp>
      <p:sp>
        <p:nvSpPr>
          <p:cNvPr id="6" name="Rectangle 5">
            <a:extLst>
              <a:ext uri="{FF2B5EF4-FFF2-40B4-BE49-F238E27FC236}">
                <a16:creationId xmlns:a16="http://schemas.microsoft.com/office/drawing/2014/main" xmlns="" id="{4AB2E6A9-FE73-469A-AE2C-DA694B2530A5}"/>
              </a:ext>
            </a:extLst>
          </p:cNvPr>
          <p:cNvSpPr/>
          <p:nvPr/>
        </p:nvSpPr>
        <p:spPr>
          <a:xfrm>
            <a:off x="-2931" y="650013"/>
            <a:ext cx="9677400" cy="601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xmlns="" id="{1AC2995B-FA1E-4659-8FDB-B196AFE22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276" y="45039"/>
            <a:ext cx="714586" cy="517669"/>
          </a:xfrm>
          <a:prstGeom prst="rect">
            <a:avLst/>
          </a:prstGeom>
        </p:spPr>
      </p:pic>
      <p:pic>
        <p:nvPicPr>
          <p:cNvPr id="8" name="Image 7">
            <a:extLst>
              <a:ext uri="{FF2B5EF4-FFF2-40B4-BE49-F238E27FC236}">
                <a16:creationId xmlns:a16="http://schemas.microsoft.com/office/drawing/2014/main" xmlns="" id="{B8E4233F-D86D-4322-8849-D08E1FACF714}"/>
              </a:ext>
            </a:extLst>
          </p:cNvPr>
          <p:cNvPicPr>
            <a:picLocks noChangeAspect="1"/>
          </p:cNvPicPr>
          <p:nvPr/>
        </p:nvPicPr>
        <p:blipFill>
          <a:blip r:embed="rId4"/>
          <a:stretch>
            <a:fillRect/>
          </a:stretch>
        </p:blipFill>
        <p:spPr>
          <a:xfrm>
            <a:off x="116818" y="2077468"/>
            <a:ext cx="2303004" cy="2587222"/>
          </a:xfrm>
          <a:prstGeom prst="rect">
            <a:avLst/>
          </a:prstGeom>
        </p:spPr>
      </p:pic>
      <p:sp>
        <p:nvSpPr>
          <p:cNvPr id="9" name="Rectangle 8"/>
          <p:cNvSpPr/>
          <p:nvPr/>
        </p:nvSpPr>
        <p:spPr>
          <a:xfrm>
            <a:off x="4354660" y="5099491"/>
            <a:ext cx="4838700" cy="1454244"/>
          </a:xfrm>
          <a:prstGeom prst="rect">
            <a:avLst/>
          </a:prstGeom>
        </p:spPr>
        <p:txBody>
          <a:bodyPr>
            <a:spAutoFit/>
          </a:bodyPr>
          <a:lstStyle/>
          <a:p>
            <a:pPr marL="95250">
              <a:lnSpc>
                <a:spcPct val="115000"/>
              </a:lnSpc>
              <a:spcAft>
                <a:spcPts val="0"/>
              </a:spcAft>
            </a:pPr>
            <a:r>
              <a:rPr lang="fr-FR" sz="1400" dirty="0">
                <a:solidFill>
                  <a:schemeClr val="tx1">
                    <a:lumMod val="75000"/>
                    <a:lumOff val="25000"/>
                  </a:schemeClr>
                </a:solidFill>
                <a:latin typeface="Georgia" panose="02040502050405020303" pitchFamily="18" charset="0"/>
                <a:ea typeface="Georgia" panose="02040502050405020303" pitchFamily="18" charset="0"/>
                <a:cs typeface="Georgia" panose="02040502050405020303" pitchFamily="18" charset="0"/>
              </a:rPr>
              <a:t>Prérequis </a:t>
            </a:r>
            <a:r>
              <a:rPr lang="fr-FR" sz="1400" dirty="0" smtClean="0">
                <a:solidFill>
                  <a:schemeClr val="tx1">
                    <a:lumMod val="75000"/>
                    <a:lumOff val="25000"/>
                  </a:schemeClr>
                </a:solidFill>
                <a:latin typeface="Georgia" panose="02040502050405020303" pitchFamily="18" charset="0"/>
                <a:ea typeface="Georgia" panose="02040502050405020303" pitchFamily="18" charset="0"/>
                <a:cs typeface="Georgia" panose="02040502050405020303" pitchFamily="18" charset="0"/>
              </a:rPr>
              <a:t>:</a:t>
            </a:r>
            <a:endParaRPr lang="fr-FR" sz="800" dirty="0">
              <a:solidFill>
                <a:srgbClr val="1A1A1A"/>
              </a:solidFill>
              <a:latin typeface="ArialMT"/>
              <a:ea typeface="Calibri" panose="020F0502020204030204" pitchFamily="34" charset="0"/>
              <a:cs typeface="ArialMT"/>
            </a:endParaRPr>
          </a:p>
          <a:p>
            <a:pPr marL="449580">
              <a:lnSpc>
                <a:spcPct val="115000"/>
              </a:lnSpc>
              <a:spcAft>
                <a:spcPts val="0"/>
              </a:spcAft>
            </a:pPr>
            <a:r>
              <a:rPr lang="fr-FR" sz="800" dirty="0" smtClean="0">
                <a:solidFill>
                  <a:srgbClr val="1A1A1A"/>
                </a:solidFill>
                <a:latin typeface="ArialMT"/>
                <a:ea typeface="Calibri" panose="020F0502020204030204" pitchFamily="34" charset="0"/>
                <a:cs typeface="ArialMT"/>
              </a:rPr>
              <a:t>SIN1.1 </a:t>
            </a:r>
            <a:r>
              <a:rPr lang="fr-FR" sz="800" dirty="0">
                <a:solidFill>
                  <a:srgbClr val="1A1A1A"/>
                </a:solidFill>
                <a:latin typeface="ArialMT"/>
                <a:ea typeface="Calibri" panose="020F0502020204030204" pitchFamily="34" charset="0"/>
                <a:cs typeface="ArialMT"/>
              </a:rPr>
              <a:t>: La démarche de projet (les différentes phases d'un projet)</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FR" sz="800" dirty="0">
                <a:solidFill>
                  <a:srgbClr val="1A1A1A"/>
                </a:solidFill>
                <a:latin typeface="ArialMT"/>
                <a:ea typeface="Calibri" panose="020F0502020204030204" pitchFamily="34" charset="0"/>
                <a:cs typeface="ArialMT"/>
              </a:rPr>
              <a:t>SIN1.3 : Description et représentation (Les différents diagrammes SysMl)</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FR" sz="800" dirty="0">
                <a:solidFill>
                  <a:srgbClr val="1A1A1A"/>
                </a:solidFill>
                <a:latin typeface="ArialMT"/>
                <a:ea typeface="Calibri" panose="020F0502020204030204" pitchFamily="34" charset="0"/>
                <a:cs typeface="ArialMT"/>
              </a:rPr>
              <a:t>SIN2.1 : Conception fonctionnelle d'un système local (Acquisition et conditionnement d’une information, conversion AN, traitement numérique et analogique, modulation MLI)</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FR" sz="800" dirty="0">
                <a:solidFill>
                  <a:srgbClr val="1A1A1A"/>
                </a:solidFill>
                <a:latin typeface="ArialMT"/>
                <a:ea typeface="Calibri" panose="020F0502020204030204" pitchFamily="34" charset="0"/>
                <a:cs typeface="ArialMT"/>
              </a:rPr>
              <a:t>SIN2.3 : Modélisations et simulations (utilisation du logiciel Proteus ISIS et Arduino)</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449580">
              <a:lnSpc>
                <a:spcPct val="115000"/>
              </a:lnSpc>
              <a:spcAft>
                <a:spcPts val="0"/>
              </a:spcAft>
            </a:pPr>
            <a:r>
              <a:rPr lang="fr-FR" sz="800" dirty="0">
                <a:solidFill>
                  <a:srgbClr val="1A1A1A"/>
                </a:solidFill>
                <a:latin typeface="ArialMT"/>
                <a:ea typeface="Calibri" panose="020F0502020204030204" pitchFamily="34" charset="0"/>
                <a:cs typeface="ArialMT"/>
              </a:rPr>
              <a:t>SIN3.1 : Réalisation d'un prototype (prototypage rapide avec des cartes Arduinos)</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38464" y="5047797"/>
            <a:ext cx="4262188" cy="2168286"/>
          </a:xfrm>
          <a:prstGeom prst="rect">
            <a:avLst/>
          </a:prstGeom>
        </p:spPr>
        <p:txBody>
          <a:bodyPr wrap="square">
            <a:spAutoFit/>
          </a:bodyPr>
          <a:lstStyle/>
          <a:p>
            <a:pPr marL="95250">
              <a:lnSpc>
                <a:spcPct val="115000"/>
              </a:lnSpc>
              <a:spcAft>
                <a:spcPts val="0"/>
              </a:spcAft>
            </a:pPr>
            <a:r>
              <a:rPr lang="fr-FR" sz="1400" dirty="0">
                <a:solidFill>
                  <a:schemeClr val="tx1">
                    <a:lumMod val="75000"/>
                    <a:lumOff val="25000"/>
                  </a:schemeClr>
                </a:solidFill>
                <a:latin typeface="Georgia" panose="02040502050405020303" pitchFamily="18" charset="0"/>
                <a:ea typeface="Georgia" panose="02040502050405020303" pitchFamily="18" charset="0"/>
                <a:cs typeface="Georgia" panose="02040502050405020303" pitchFamily="18" charset="0"/>
              </a:rPr>
              <a:t>Savoirs associés :</a:t>
            </a:r>
            <a:endParaRPr lang="fr-FR" sz="800" dirty="0">
              <a:solidFill>
                <a:srgbClr val="1A1A1A"/>
              </a:solidFill>
              <a:latin typeface="ArialMT"/>
              <a:ea typeface="Calibri" panose="020F0502020204030204" pitchFamily="34" charset="0"/>
              <a:cs typeface="ArialMT"/>
            </a:endParaRPr>
          </a:p>
          <a:p>
            <a:pPr marL="361950">
              <a:lnSpc>
                <a:spcPct val="115000"/>
              </a:lnSpc>
              <a:spcAft>
                <a:spcPts val="0"/>
              </a:spcAft>
            </a:pPr>
            <a:r>
              <a:rPr lang="fr-FR" sz="800" dirty="0" smtClean="0">
                <a:latin typeface="ArialMT"/>
                <a:ea typeface="Georgia" panose="02040502050405020303" pitchFamily="18" charset="0"/>
                <a:cs typeface="Georgia" panose="02040502050405020303" pitchFamily="18" charset="0"/>
              </a:rPr>
              <a:t>SIN </a:t>
            </a:r>
            <a:r>
              <a:rPr lang="fr-FR" sz="800" dirty="0">
                <a:latin typeface="ArialMT"/>
                <a:ea typeface="Georgia" panose="02040502050405020303" pitchFamily="18" charset="0"/>
                <a:cs typeface="Georgia" panose="02040502050405020303" pitchFamily="18" charset="0"/>
              </a:rPr>
              <a:t>1.1.2 : Les projets pédagogiques et technologiques</a:t>
            </a:r>
          </a:p>
          <a:p>
            <a:pPr marL="361950">
              <a:lnSpc>
                <a:spcPct val="115000"/>
              </a:lnSpc>
              <a:spcAft>
                <a:spcPts val="0"/>
              </a:spcAft>
            </a:pPr>
            <a:r>
              <a:rPr lang="fr-LU" sz="800" dirty="0">
                <a:latin typeface="ArialMT"/>
                <a:ea typeface="Georgia" panose="02040502050405020303" pitchFamily="18" charset="0"/>
                <a:cs typeface="Georgia" panose="02040502050405020303" pitchFamily="18" charset="0"/>
              </a:rPr>
              <a:t>SIN 1.1 :La démarche de projet</a:t>
            </a:r>
          </a:p>
          <a:p>
            <a:pPr marL="361950">
              <a:lnSpc>
                <a:spcPct val="115000"/>
              </a:lnSpc>
              <a:spcAft>
                <a:spcPts val="0"/>
              </a:spcAft>
            </a:pPr>
            <a:r>
              <a:rPr lang="fr-FR" sz="800" dirty="0" smtClean="0">
                <a:latin typeface="ArialMT"/>
                <a:ea typeface="Georgia" panose="02040502050405020303" pitchFamily="18" charset="0"/>
                <a:cs typeface="Georgia" panose="02040502050405020303" pitchFamily="18" charset="0"/>
              </a:rPr>
              <a:t>SIN </a:t>
            </a:r>
            <a:r>
              <a:rPr lang="fr-FR" sz="800" dirty="0">
                <a:latin typeface="ArialMT"/>
                <a:ea typeface="Georgia" panose="02040502050405020303" pitchFamily="18" charset="0"/>
                <a:cs typeface="Georgia" panose="02040502050405020303" pitchFamily="18" charset="0"/>
              </a:rPr>
              <a:t>1.2 : Lise en œuvre d'un </a:t>
            </a:r>
            <a:r>
              <a:rPr lang="fr-FR" sz="800" dirty="0" smtClean="0">
                <a:latin typeface="ArialMT"/>
                <a:ea typeface="Georgia" panose="02040502050405020303" pitchFamily="18" charset="0"/>
                <a:cs typeface="Georgia" panose="02040502050405020303" pitchFamily="18" charset="0"/>
              </a:rPr>
              <a:t>système</a:t>
            </a:r>
          </a:p>
          <a:p>
            <a:pPr marL="361950">
              <a:lnSpc>
                <a:spcPct val="115000"/>
              </a:lnSpc>
              <a:spcAft>
                <a:spcPts val="0"/>
              </a:spcAft>
            </a:pPr>
            <a:r>
              <a:rPr lang="fr-FR" sz="800" dirty="0" smtClean="0">
                <a:latin typeface="ArialMT"/>
                <a:ea typeface="Georgia" panose="02040502050405020303" pitchFamily="18" charset="0"/>
                <a:cs typeface="Georgia" panose="02040502050405020303" pitchFamily="18" charset="0"/>
              </a:rPr>
              <a:t>SIN </a:t>
            </a:r>
            <a:r>
              <a:rPr lang="fr-FR" sz="800" dirty="0">
                <a:latin typeface="ArialMT"/>
                <a:ea typeface="Georgia" panose="02040502050405020303" pitchFamily="18" charset="0"/>
                <a:cs typeface="Georgia" panose="02040502050405020303" pitchFamily="18" charset="0"/>
              </a:rPr>
              <a:t>3.1 : Réalisation d'un </a:t>
            </a:r>
            <a:r>
              <a:rPr lang="fr-FR" sz="800" dirty="0" smtClean="0">
                <a:latin typeface="ArialMT"/>
                <a:ea typeface="Georgia" panose="02040502050405020303" pitchFamily="18" charset="0"/>
                <a:cs typeface="Georgia" panose="02040502050405020303" pitchFamily="18" charset="0"/>
              </a:rPr>
              <a:t>prototype</a:t>
            </a:r>
          </a:p>
          <a:p>
            <a:pPr marL="361950">
              <a:lnSpc>
                <a:spcPct val="115000"/>
              </a:lnSpc>
              <a:spcAft>
                <a:spcPts val="0"/>
              </a:spcAft>
            </a:pPr>
            <a:r>
              <a:rPr lang="fr-LU" sz="800" dirty="0" smtClean="0">
                <a:latin typeface="ArialMT"/>
                <a:ea typeface="Georgia" panose="02040502050405020303" pitchFamily="18" charset="0"/>
                <a:cs typeface="Georgia" panose="02040502050405020303" pitchFamily="18" charset="0"/>
              </a:rPr>
              <a:t>SIN </a:t>
            </a:r>
            <a:r>
              <a:rPr lang="fr-LU" sz="800" dirty="0">
                <a:latin typeface="ArialMT"/>
                <a:ea typeface="Georgia" panose="02040502050405020303" pitchFamily="18" charset="0"/>
                <a:cs typeface="Georgia" panose="02040502050405020303" pitchFamily="18" charset="0"/>
              </a:rPr>
              <a:t>3.1.4 – Traitement de l’information</a:t>
            </a:r>
          </a:p>
          <a:p>
            <a:pPr marL="361950">
              <a:lnSpc>
                <a:spcPct val="115000"/>
              </a:lnSpc>
              <a:spcAft>
                <a:spcPts val="0"/>
              </a:spcAft>
            </a:pPr>
            <a:r>
              <a:rPr lang="fr-LU" sz="800" dirty="0">
                <a:latin typeface="ArialMT"/>
                <a:ea typeface="Georgia" panose="02040502050405020303" pitchFamily="18" charset="0"/>
                <a:cs typeface="Georgia" panose="02040502050405020303" pitchFamily="18" charset="0"/>
              </a:rPr>
              <a:t>SIN 3.2.3 – Acquisition et codage de </a:t>
            </a:r>
            <a:r>
              <a:rPr lang="fr-LU" sz="800" dirty="0" smtClean="0">
                <a:latin typeface="ArialMT"/>
                <a:ea typeface="Georgia" panose="02040502050405020303" pitchFamily="18" charset="0"/>
                <a:cs typeface="Georgia" panose="02040502050405020303" pitchFamily="18" charset="0"/>
              </a:rPr>
              <a:t>l’information</a:t>
            </a:r>
          </a:p>
          <a:p>
            <a:pPr marL="361950">
              <a:lnSpc>
                <a:spcPct val="115000"/>
              </a:lnSpc>
              <a:spcAft>
                <a:spcPts val="0"/>
              </a:spcAft>
            </a:pPr>
            <a:r>
              <a:rPr lang="fr-LU" sz="800" dirty="0">
                <a:latin typeface="ArialMT"/>
                <a:ea typeface="Georgia" panose="02040502050405020303" pitchFamily="18" charset="0"/>
                <a:cs typeface="Georgia" panose="02040502050405020303" pitchFamily="18" charset="0"/>
              </a:rPr>
              <a:t>SIN 3.1 –  Réalisation d'un prototype</a:t>
            </a:r>
            <a:endParaRPr lang="fr-LU" sz="800" dirty="0" smtClean="0">
              <a:latin typeface="ArialMT"/>
              <a:ea typeface="Georgia" panose="02040502050405020303" pitchFamily="18" charset="0"/>
              <a:cs typeface="Georgia" panose="02040502050405020303" pitchFamily="18" charset="0"/>
            </a:endParaRPr>
          </a:p>
          <a:p>
            <a:pPr marL="361950">
              <a:lnSpc>
                <a:spcPct val="115000"/>
              </a:lnSpc>
              <a:spcAft>
                <a:spcPts val="0"/>
              </a:spcAft>
            </a:pPr>
            <a:r>
              <a:rPr lang="fr-LU" sz="800" dirty="0" smtClean="0">
                <a:latin typeface="ArialMT"/>
                <a:ea typeface="Georgia" panose="02040502050405020303" pitchFamily="18" charset="0"/>
                <a:cs typeface="Georgia" panose="02040502050405020303" pitchFamily="18" charset="0"/>
              </a:rPr>
              <a:t>SIN </a:t>
            </a:r>
            <a:r>
              <a:rPr lang="fr-LU" sz="800" dirty="0">
                <a:latin typeface="ArialMT"/>
                <a:ea typeface="Georgia" panose="02040502050405020303" pitchFamily="18" charset="0"/>
                <a:cs typeface="Georgia" panose="02040502050405020303" pitchFamily="18" charset="0"/>
              </a:rPr>
              <a:t>3.2 – Gestion de la vie d’un système</a:t>
            </a:r>
            <a:endParaRPr lang="fr-FR" sz="800" dirty="0" smtClean="0">
              <a:latin typeface="ArialMT"/>
              <a:ea typeface="Georgia" panose="02040502050405020303" pitchFamily="18" charset="0"/>
              <a:cs typeface="Georgia" panose="02040502050405020303" pitchFamily="18" charset="0"/>
            </a:endParaRPr>
          </a:p>
          <a:p>
            <a:pPr marL="361950">
              <a:lnSpc>
                <a:spcPct val="115000"/>
              </a:lnSpc>
              <a:spcAft>
                <a:spcPts val="0"/>
              </a:spcAft>
            </a:pPr>
            <a:r>
              <a:rPr lang="fr-LU" sz="800" dirty="0" smtClean="0">
                <a:solidFill>
                  <a:srgbClr val="1A1A1A"/>
                </a:solidFill>
                <a:latin typeface="ArialMT"/>
                <a:ea typeface="Calibri" panose="020F0502020204030204" pitchFamily="34" charset="0"/>
                <a:cs typeface="ArialMT"/>
              </a:rPr>
              <a:t>ETT2.1 </a:t>
            </a:r>
            <a:r>
              <a:rPr lang="fr-LU" sz="800" dirty="0">
                <a:solidFill>
                  <a:srgbClr val="1A1A1A"/>
                </a:solidFill>
                <a:latin typeface="ArialMT"/>
                <a:ea typeface="Calibri" panose="020F0502020204030204" pitchFamily="34" charset="0"/>
                <a:cs typeface="ArialMT"/>
              </a:rPr>
              <a:t>– Approche er méthodes d’analyse et de description des </a:t>
            </a:r>
            <a:r>
              <a:rPr lang="fr-LU" sz="800" dirty="0" smtClean="0">
                <a:solidFill>
                  <a:srgbClr val="1A1A1A"/>
                </a:solidFill>
                <a:latin typeface="ArialMT"/>
                <a:ea typeface="Calibri" panose="020F0502020204030204" pitchFamily="34" charset="0"/>
                <a:cs typeface="ArialMT"/>
              </a:rPr>
              <a:t>systèmes</a:t>
            </a:r>
          </a:p>
          <a:p>
            <a:pPr marL="361950">
              <a:lnSpc>
                <a:spcPct val="115000"/>
              </a:lnSpc>
              <a:spcAft>
                <a:spcPts val="0"/>
              </a:spcAft>
            </a:pPr>
            <a:r>
              <a:rPr lang="fr-LU" sz="800" dirty="0" smtClean="0">
                <a:solidFill>
                  <a:srgbClr val="1A1A1A"/>
                </a:solidFill>
                <a:latin typeface="ArialMT"/>
                <a:ea typeface="Calibri" panose="020F0502020204030204" pitchFamily="34" charset="0"/>
                <a:cs typeface="ArialMT"/>
              </a:rPr>
              <a:t>ETT2.2 </a:t>
            </a:r>
            <a:r>
              <a:rPr lang="fr-LU" sz="800" dirty="0">
                <a:solidFill>
                  <a:srgbClr val="1A1A1A"/>
                </a:solidFill>
                <a:latin typeface="ArialMT"/>
                <a:ea typeface="Calibri" panose="020F0502020204030204" pitchFamily="34" charset="0"/>
                <a:cs typeface="ArialMT"/>
              </a:rPr>
              <a:t>– Outils de représentation du réel et du symbolique</a:t>
            </a:r>
          </a:p>
          <a:p>
            <a:pPr marL="95250">
              <a:lnSpc>
                <a:spcPct val="115000"/>
              </a:lnSpc>
              <a:spcAft>
                <a:spcPts val="0"/>
              </a:spcAft>
            </a:pPr>
            <a:endParaRPr lang="fr-FR" sz="800" dirty="0">
              <a:latin typeface="ArialMT"/>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3053659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xmlns="" id="{8E46E0EE-7858-44FB-8F73-5B5D695E9E99}"/>
              </a:ext>
            </a:extLst>
          </p:cNvPr>
          <p:cNvSpPr/>
          <p:nvPr/>
        </p:nvSpPr>
        <p:spPr>
          <a:xfrm>
            <a:off x="990508" y="962854"/>
            <a:ext cx="7034976" cy="5561840"/>
          </a:xfrm>
          <a:prstGeom prst="ellipse">
            <a:avLst/>
          </a:prstGeom>
          <a:noFill/>
          <a:ln w="76200">
            <a:solidFill>
              <a:srgbClr val="0000FF"/>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2" name="Espace réservé du numéro de diapositive 1">
            <a:extLst>
              <a:ext uri="{FF2B5EF4-FFF2-40B4-BE49-F238E27FC236}">
                <a16:creationId xmlns:a16="http://schemas.microsoft.com/office/drawing/2014/main" xmlns="" id="{B5A31E6C-2E03-4A52-8C45-0969842BEA43}"/>
              </a:ext>
            </a:extLst>
          </p:cNvPr>
          <p:cNvSpPr>
            <a:spLocks noGrp="1"/>
          </p:cNvSpPr>
          <p:nvPr>
            <p:ph type="sldNum" sz="quarter" idx="12"/>
          </p:nvPr>
        </p:nvSpPr>
        <p:spPr/>
        <p:txBody>
          <a:bodyPr/>
          <a:lstStyle/>
          <a:p>
            <a:pPr>
              <a:defRPr/>
            </a:pPr>
            <a:fld id="{202E3EF8-1C45-4BB8-A192-7EB2288B275F}" type="slidenum">
              <a:rPr lang="fr-FR" smtClean="0"/>
              <a:pPr>
                <a:defRPr/>
              </a:pPr>
              <a:t>7</a:t>
            </a:fld>
            <a:endParaRPr lang="fr-FR" dirty="0"/>
          </a:p>
        </p:txBody>
      </p:sp>
      <p:sp>
        <p:nvSpPr>
          <p:cNvPr id="3" name="Rectangle : coins arrondis 2">
            <a:extLst>
              <a:ext uri="{FF2B5EF4-FFF2-40B4-BE49-F238E27FC236}">
                <a16:creationId xmlns:a16="http://schemas.microsoft.com/office/drawing/2014/main" xmlns="" id="{C07F624C-0D19-4D61-B78C-15CAB1C76D93}"/>
              </a:ext>
            </a:extLst>
          </p:cNvPr>
          <p:cNvSpPr/>
          <p:nvPr/>
        </p:nvSpPr>
        <p:spPr>
          <a:xfrm>
            <a:off x="437831" y="2979428"/>
            <a:ext cx="1382944" cy="901920"/>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t>Activité 1</a:t>
            </a:r>
          </a:p>
        </p:txBody>
      </p:sp>
      <p:sp>
        <p:nvSpPr>
          <p:cNvPr id="6" name="Rectangle : coins arrondis 5">
            <a:extLst>
              <a:ext uri="{FF2B5EF4-FFF2-40B4-BE49-F238E27FC236}">
                <a16:creationId xmlns:a16="http://schemas.microsoft.com/office/drawing/2014/main" xmlns="" id="{9D87394D-3E22-490E-9040-9E0705C0B1E9}"/>
              </a:ext>
            </a:extLst>
          </p:cNvPr>
          <p:cNvSpPr/>
          <p:nvPr/>
        </p:nvSpPr>
        <p:spPr>
          <a:xfrm>
            <a:off x="2376291" y="770427"/>
            <a:ext cx="1382944" cy="901920"/>
          </a:xfrm>
          <a:prstGeom prst="roundRect">
            <a:avLst/>
          </a:prstGeom>
          <a:solidFill>
            <a:schemeClr val="bg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t>Activité 2</a:t>
            </a:r>
          </a:p>
        </p:txBody>
      </p:sp>
      <p:sp>
        <p:nvSpPr>
          <p:cNvPr id="7" name="Rectangle : coins arrondis 6">
            <a:extLst>
              <a:ext uri="{FF2B5EF4-FFF2-40B4-BE49-F238E27FC236}">
                <a16:creationId xmlns:a16="http://schemas.microsoft.com/office/drawing/2014/main" xmlns="" id="{9FAA612B-65DC-416E-9D3C-498DBB700282}"/>
              </a:ext>
            </a:extLst>
          </p:cNvPr>
          <p:cNvSpPr/>
          <p:nvPr/>
        </p:nvSpPr>
        <p:spPr>
          <a:xfrm>
            <a:off x="5202307" y="752406"/>
            <a:ext cx="1382944" cy="9019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t>Activité 3</a:t>
            </a:r>
          </a:p>
        </p:txBody>
      </p:sp>
      <p:sp>
        <p:nvSpPr>
          <p:cNvPr id="8" name="Rectangle : coins arrondis 7">
            <a:extLst>
              <a:ext uri="{FF2B5EF4-FFF2-40B4-BE49-F238E27FC236}">
                <a16:creationId xmlns:a16="http://schemas.microsoft.com/office/drawing/2014/main" xmlns="" id="{42D131BC-79B0-4101-BAA5-AA77585F043E}"/>
              </a:ext>
            </a:extLst>
          </p:cNvPr>
          <p:cNvSpPr/>
          <p:nvPr/>
        </p:nvSpPr>
        <p:spPr>
          <a:xfrm>
            <a:off x="7373028" y="2775096"/>
            <a:ext cx="1382944" cy="901920"/>
          </a:xfrm>
          <a:prstGeom prst="roundRect">
            <a:avLst/>
          </a:prstGeom>
          <a:solidFill>
            <a:schemeClr val="bg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t>Activité 4</a:t>
            </a:r>
          </a:p>
        </p:txBody>
      </p:sp>
      <p:sp>
        <p:nvSpPr>
          <p:cNvPr id="9" name="Rectangle : coins arrondis 8">
            <a:extLst>
              <a:ext uri="{FF2B5EF4-FFF2-40B4-BE49-F238E27FC236}">
                <a16:creationId xmlns:a16="http://schemas.microsoft.com/office/drawing/2014/main" xmlns="" id="{61DE5873-8895-4050-98D9-4350737819BF}"/>
              </a:ext>
            </a:extLst>
          </p:cNvPr>
          <p:cNvSpPr/>
          <p:nvPr/>
        </p:nvSpPr>
        <p:spPr>
          <a:xfrm>
            <a:off x="6619205" y="5001840"/>
            <a:ext cx="1382944" cy="901920"/>
          </a:xfrm>
          <a:prstGeom prst="roundRect">
            <a:avLst/>
          </a:prstGeom>
          <a:solidFill>
            <a:schemeClr val="bg2">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t>Activité 5</a:t>
            </a:r>
          </a:p>
        </p:txBody>
      </p:sp>
      <p:sp>
        <p:nvSpPr>
          <p:cNvPr id="10" name="Rectangle : coins arrondis 9">
            <a:extLst>
              <a:ext uri="{FF2B5EF4-FFF2-40B4-BE49-F238E27FC236}">
                <a16:creationId xmlns:a16="http://schemas.microsoft.com/office/drawing/2014/main" xmlns="" id="{794E3F5D-5F84-4D91-9A97-ABC2CA89F746}"/>
              </a:ext>
            </a:extLst>
          </p:cNvPr>
          <p:cNvSpPr/>
          <p:nvPr/>
        </p:nvSpPr>
        <p:spPr>
          <a:xfrm>
            <a:off x="5641613" y="5599320"/>
            <a:ext cx="1382944" cy="9019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Activité 6</a:t>
            </a:r>
          </a:p>
        </p:txBody>
      </p:sp>
      <p:sp>
        <p:nvSpPr>
          <p:cNvPr id="11" name="Rectangle : coins arrondis 10">
            <a:extLst>
              <a:ext uri="{FF2B5EF4-FFF2-40B4-BE49-F238E27FC236}">
                <a16:creationId xmlns:a16="http://schemas.microsoft.com/office/drawing/2014/main" xmlns="" id="{14D91374-0865-40C1-8E34-DCDB276B6489}"/>
              </a:ext>
            </a:extLst>
          </p:cNvPr>
          <p:cNvSpPr/>
          <p:nvPr/>
        </p:nvSpPr>
        <p:spPr>
          <a:xfrm>
            <a:off x="1603119" y="5452800"/>
            <a:ext cx="1382944" cy="9019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a:t>ÉVALUATION</a:t>
            </a:r>
          </a:p>
        </p:txBody>
      </p:sp>
      <p:cxnSp>
        <p:nvCxnSpPr>
          <p:cNvPr id="20" name="Connecteur droit avec flèche 19">
            <a:extLst>
              <a:ext uri="{FF2B5EF4-FFF2-40B4-BE49-F238E27FC236}">
                <a16:creationId xmlns:a16="http://schemas.microsoft.com/office/drawing/2014/main" xmlns="" id="{0286905A-8628-4C55-903C-A240BA3983A5}"/>
              </a:ext>
            </a:extLst>
          </p:cNvPr>
          <p:cNvCxnSpPr>
            <a:cxnSpLocks/>
          </p:cNvCxnSpPr>
          <p:nvPr/>
        </p:nvCxnSpPr>
        <p:spPr>
          <a:xfrm flipV="1">
            <a:off x="2271713" y="1473942"/>
            <a:ext cx="161867" cy="121496"/>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xmlns="" id="{8C764FE5-00E2-49EA-821B-4E0895F4415B}"/>
              </a:ext>
            </a:extLst>
          </p:cNvPr>
          <p:cNvCxnSpPr>
            <a:cxnSpLocks/>
          </p:cNvCxnSpPr>
          <p:nvPr/>
        </p:nvCxnSpPr>
        <p:spPr>
          <a:xfrm>
            <a:off x="5173604" y="992918"/>
            <a:ext cx="198368" cy="54832"/>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xmlns="" id="{AAC0E01E-E235-44C2-926F-BD212D404521}"/>
              </a:ext>
            </a:extLst>
          </p:cNvPr>
          <p:cNvCxnSpPr>
            <a:cxnSpLocks/>
          </p:cNvCxnSpPr>
          <p:nvPr/>
        </p:nvCxnSpPr>
        <p:spPr>
          <a:xfrm>
            <a:off x="7784972" y="2726683"/>
            <a:ext cx="120256" cy="194916"/>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xmlns="" id="{1827593D-7CEF-4848-A663-6936CF360940}"/>
              </a:ext>
            </a:extLst>
          </p:cNvPr>
          <p:cNvCxnSpPr>
            <a:cxnSpLocks/>
          </p:cNvCxnSpPr>
          <p:nvPr/>
        </p:nvCxnSpPr>
        <p:spPr>
          <a:xfrm flipH="1">
            <a:off x="7493553" y="5001840"/>
            <a:ext cx="113976" cy="148564"/>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xmlns="" id="{3BD529A0-5DA7-447E-BE5A-2743EB622C47}"/>
              </a:ext>
            </a:extLst>
          </p:cNvPr>
          <p:cNvCxnSpPr>
            <a:cxnSpLocks/>
          </p:cNvCxnSpPr>
          <p:nvPr/>
        </p:nvCxnSpPr>
        <p:spPr>
          <a:xfrm flipH="1" flipV="1">
            <a:off x="2794348" y="6162293"/>
            <a:ext cx="191716" cy="74654"/>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BE941E39-C1CE-46EE-85A3-923802F685EA}"/>
              </a:ext>
            </a:extLst>
          </p:cNvPr>
          <p:cNvSpPr/>
          <p:nvPr/>
        </p:nvSpPr>
        <p:spPr>
          <a:xfrm>
            <a:off x="569612" y="3881348"/>
            <a:ext cx="1702101" cy="1571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38" name="Rectangle 37">
            <a:extLst>
              <a:ext uri="{FF2B5EF4-FFF2-40B4-BE49-F238E27FC236}">
                <a16:creationId xmlns:a16="http://schemas.microsoft.com/office/drawing/2014/main" xmlns="" id="{AA05FFFB-C94E-45B3-BA39-A57E42EA95FD}"/>
              </a:ext>
            </a:extLst>
          </p:cNvPr>
          <p:cNvSpPr/>
          <p:nvPr/>
        </p:nvSpPr>
        <p:spPr>
          <a:xfrm>
            <a:off x="0" y="0"/>
            <a:ext cx="9677400" cy="60774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ZoneTexte 38">
            <a:extLst>
              <a:ext uri="{FF2B5EF4-FFF2-40B4-BE49-F238E27FC236}">
                <a16:creationId xmlns:a16="http://schemas.microsoft.com/office/drawing/2014/main" xmlns="" id="{D7C22C6C-2765-4F73-8D7A-712F11D12CC0}"/>
              </a:ext>
            </a:extLst>
          </p:cNvPr>
          <p:cNvSpPr txBox="1"/>
          <p:nvPr/>
        </p:nvSpPr>
        <p:spPr>
          <a:xfrm>
            <a:off x="88588" y="42264"/>
            <a:ext cx="8778688" cy="461665"/>
          </a:xfrm>
          <a:prstGeom prst="rect">
            <a:avLst/>
          </a:prstGeom>
          <a:noFill/>
        </p:spPr>
        <p:txBody>
          <a:bodyPr wrap="square" rtlCol="0">
            <a:spAutoFit/>
          </a:bodyPr>
          <a:lstStyle/>
          <a:p>
            <a:r>
              <a:rPr lang="fr-FR" sz="2400" b="0" dirty="0" smtClean="0">
                <a:solidFill>
                  <a:prstClr val="black"/>
                </a:solidFill>
                <a:latin typeface="Calibri"/>
              </a:rPr>
              <a:t>Déroulement </a:t>
            </a:r>
            <a:r>
              <a:rPr lang="fr-FR" sz="2400" b="0" dirty="0">
                <a:solidFill>
                  <a:prstClr val="black"/>
                </a:solidFill>
                <a:latin typeface="Calibri"/>
              </a:rPr>
              <a:t>de la séquence</a:t>
            </a:r>
            <a:endParaRPr lang="fr-FR" sz="2800" b="0" i="1" dirty="0">
              <a:latin typeface="+mn-lt"/>
            </a:endParaRPr>
          </a:p>
        </p:txBody>
      </p:sp>
      <p:sp>
        <p:nvSpPr>
          <p:cNvPr id="40" name="Rectangle 39">
            <a:extLst>
              <a:ext uri="{FF2B5EF4-FFF2-40B4-BE49-F238E27FC236}">
                <a16:creationId xmlns:a16="http://schemas.microsoft.com/office/drawing/2014/main" xmlns="" id="{B09CA498-285B-47D4-896D-6079EA3B409F}"/>
              </a:ext>
            </a:extLst>
          </p:cNvPr>
          <p:cNvSpPr/>
          <p:nvPr/>
        </p:nvSpPr>
        <p:spPr>
          <a:xfrm>
            <a:off x="-2931" y="650013"/>
            <a:ext cx="9677400" cy="601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1" name="Image 40">
            <a:extLst>
              <a:ext uri="{FF2B5EF4-FFF2-40B4-BE49-F238E27FC236}">
                <a16:creationId xmlns:a16="http://schemas.microsoft.com/office/drawing/2014/main" xmlns="" id="{5AA8F540-AA7E-41F8-BA83-9D9E0940A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276" y="45039"/>
            <a:ext cx="714586" cy="517669"/>
          </a:xfrm>
          <a:prstGeom prst="rect">
            <a:avLst/>
          </a:prstGeom>
        </p:spPr>
      </p:pic>
      <p:sp>
        <p:nvSpPr>
          <p:cNvPr id="42" name="ZoneTexte 41">
            <a:extLst>
              <a:ext uri="{FF2B5EF4-FFF2-40B4-BE49-F238E27FC236}">
                <a16:creationId xmlns:a16="http://schemas.microsoft.com/office/drawing/2014/main" xmlns="" id="{F6F7E923-A901-4AD6-970C-E586D769DB91}"/>
              </a:ext>
            </a:extLst>
          </p:cNvPr>
          <p:cNvSpPr txBox="1"/>
          <p:nvPr/>
        </p:nvSpPr>
        <p:spPr>
          <a:xfrm>
            <a:off x="797593" y="3893039"/>
            <a:ext cx="513282" cy="400110"/>
          </a:xfrm>
          <a:prstGeom prst="rect">
            <a:avLst/>
          </a:prstGeom>
          <a:noFill/>
        </p:spPr>
        <p:txBody>
          <a:bodyPr wrap="none" rtlCol="0">
            <a:spAutoFit/>
          </a:bodyPr>
          <a:lstStyle/>
          <a:p>
            <a:r>
              <a:rPr lang="fr-FR" dirty="0"/>
              <a:t>3H</a:t>
            </a:r>
          </a:p>
        </p:txBody>
      </p:sp>
      <p:sp>
        <p:nvSpPr>
          <p:cNvPr id="43" name="ZoneTexte 42">
            <a:extLst>
              <a:ext uri="{FF2B5EF4-FFF2-40B4-BE49-F238E27FC236}">
                <a16:creationId xmlns:a16="http://schemas.microsoft.com/office/drawing/2014/main" xmlns="" id="{161C9FBF-B4A1-4218-9C8C-AEABE6A06929}"/>
              </a:ext>
            </a:extLst>
          </p:cNvPr>
          <p:cNvSpPr txBox="1"/>
          <p:nvPr/>
        </p:nvSpPr>
        <p:spPr>
          <a:xfrm>
            <a:off x="3736427" y="1282970"/>
            <a:ext cx="513282" cy="400110"/>
          </a:xfrm>
          <a:prstGeom prst="rect">
            <a:avLst/>
          </a:prstGeom>
          <a:noFill/>
        </p:spPr>
        <p:txBody>
          <a:bodyPr wrap="none" rtlCol="0">
            <a:spAutoFit/>
          </a:bodyPr>
          <a:lstStyle/>
          <a:p>
            <a:r>
              <a:rPr lang="fr-FR" dirty="0" smtClean="0"/>
              <a:t>2H</a:t>
            </a:r>
            <a:endParaRPr lang="fr-FR" dirty="0"/>
          </a:p>
        </p:txBody>
      </p:sp>
      <p:sp>
        <p:nvSpPr>
          <p:cNvPr id="44" name="ZoneTexte 43">
            <a:extLst>
              <a:ext uri="{FF2B5EF4-FFF2-40B4-BE49-F238E27FC236}">
                <a16:creationId xmlns:a16="http://schemas.microsoft.com/office/drawing/2014/main" xmlns="" id="{F1C3411C-75EA-417C-87A1-3394B42F3537}"/>
              </a:ext>
            </a:extLst>
          </p:cNvPr>
          <p:cNvSpPr txBox="1"/>
          <p:nvPr/>
        </p:nvSpPr>
        <p:spPr>
          <a:xfrm>
            <a:off x="6586144" y="986939"/>
            <a:ext cx="513282" cy="400110"/>
          </a:xfrm>
          <a:prstGeom prst="rect">
            <a:avLst/>
          </a:prstGeom>
          <a:noFill/>
        </p:spPr>
        <p:txBody>
          <a:bodyPr wrap="none" rtlCol="0">
            <a:spAutoFit/>
          </a:bodyPr>
          <a:lstStyle/>
          <a:p>
            <a:r>
              <a:rPr lang="fr-FR" dirty="0"/>
              <a:t>5H</a:t>
            </a:r>
          </a:p>
        </p:txBody>
      </p:sp>
      <p:sp>
        <p:nvSpPr>
          <p:cNvPr id="45" name="ZoneTexte 44">
            <a:extLst>
              <a:ext uri="{FF2B5EF4-FFF2-40B4-BE49-F238E27FC236}">
                <a16:creationId xmlns:a16="http://schemas.microsoft.com/office/drawing/2014/main" xmlns="" id="{FB91B469-4144-43D1-82BD-56147D065B68}"/>
              </a:ext>
            </a:extLst>
          </p:cNvPr>
          <p:cNvSpPr txBox="1"/>
          <p:nvPr/>
        </p:nvSpPr>
        <p:spPr>
          <a:xfrm>
            <a:off x="8759869" y="2982846"/>
            <a:ext cx="513282" cy="400110"/>
          </a:xfrm>
          <a:prstGeom prst="rect">
            <a:avLst/>
          </a:prstGeom>
          <a:noFill/>
        </p:spPr>
        <p:txBody>
          <a:bodyPr wrap="none" rtlCol="0">
            <a:spAutoFit/>
          </a:bodyPr>
          <a:lstStyle/>
          <a:p>
            <a:r>
              <a:rPr lang="fr-FR" dirty="0"/>
              <a:t>5H</a:t>
            </a:r>
          </a:p>
        </p:txBody>
      </p:sp>
      <p:sp>
        <p:nvSpPr>
          <p:cNvPr id="46" name="ZoneTexte 45">
            <a:extLst>
              <a:ext uri="{FF2B5EF4-FFF2-40B4-BE49-F238E27FC236}">
                <a16:creationId xmlns:a16="http://schemas.microsoft.com/office/drawing/2014/main" xmlns="" id="{44D2F4EB-BBF8-4AFC-AB95-18D9399456D2}"/>
              </a:ext>
            </a:extLst>
          </p:cNvPr>
          <p:cNvSpPr txBox="1"/>
          <p:nvPr/>
        </p:nvSpPr>
        <p:spPr>
          <a:xfrm>
            <a:off x="8025484" y="5186931"/>
            <a:ext cx="513282" cy="400110"/>
          </a:xfrm>
          <a:prstGeom prst="rect">
            <a:avLst/>
          </a:prstGeom>
          <a:noFill/>
        </p:spPr>
        <p:txBody>
          <a:bodyPr wrap="none" rtlCol="0">
            <a:spAutoFit/>
          </a:bodyPr>
          <a:lstStyle/>
          <a:p>
            <a:r>
              <a:rPr lang="fr-FR" dirty="0"/>
              <a:t>3H</a:t>
            </a:r>
          </a:p>
        </p:txBody>
      </p:sp>
      <p:sp>
        <p:nvSpPr>
          <p:cNvPr id="47" name="ZoneTexte 46">
            <a:extLst>
              <a:ext uri="{FF2B5EF4-FFF2-40B4-BE49-F238E27FC236}">
                <a16:creationId xmlns:a16="http://schemas.microsoft.com/office/drawing/2014/main" xmlns="" id="{9C633384-4038-49DC-82F0-E2CF13625808}"/>
              </a:ext>
            </a:extLst>
          </p:cNvPr>
          <p:cNvSpPr txBox="1"/>
          <p:nvPr/>
        </p:nvSpPr>
        <p:spPr>
          <a:xfrm>
            <a:off x="4775233" y="5831655"/>
            <a:ext cx="513282" cy="400110"/>
          </a:xfrm>
          <a:prstGeom prst="rect">
            <a:avLst/>
          </a:prstGeom>
          <a:noFill/>
        </p:spPr>
        <p:txBody>
          <a:bodyPr wrap="none" rtlCol="0">
            <a:spAutoFit/>
          </a:bodyPr>
          <a:lstStyle/>
          <a:p>
            <a:r>
              <a:rPr lang="fr-FR" dirty="0"/>
              <a:t>1H</a:t>
            </a:r>
          </a:p>
        </p:txBody>
      </p:sp>
      <p:sp>
        <p:nvSpPr>
          <p:cNvPr id="48" name="ZoneTexte 47">
            <a:extLst>
              <a:ext uri="{FF2B5EF4-FFF2-40B4-BE49-F238E27FC236}">
                <a16:creationId xmlns:a16="http://schemas.microsoft.com/office/drawing/2014/main" xmlns="" id="{5287BCD6-DBA3-4DBA-B0F5-BEC15CD27BE6}"/>
              </a:ext>
            </a:extLst>
          </p:cNvPr>
          <p:cNvSpPr txBox="1"/>
          <p:nvPr/>
        </p:nvSpPr>
        <p:spPr>
          <a:xfrm>
            <a:off x="2096005" y="6427032"/>
            <a:ext cx="513282" cy="400110"/>
          </a:xfrm>
          <a:prstGeom prst="rect">
            <a:avLst/>
          </a:prstGeom>
          <a:noFill/>
        </p:spPr>
        <p:txBody>
          <a:bodyPr wrap="none" rtlCol="0">
            <a:spAutoFit/>
          </a:bodyPr>
          <a:lstStyle/>
          <a:p>
            <a:r>
              <a:rPr lang="fr-FR" dirty="0"/>
              <a:t>1H</a:t>
            </a:r>
          </a:p>
        </p:txBody>
      </p:sp>
      <p:pic>
        <p:nvPicPr>
          <p:cNvPr id="49" name="Image 48">
            <a:extLst>
              <a:ext uri="{FF2B5EF4-FFF2-40B4-BE49-F238E27FC236}">
                <a16:creationId xmlns:a16="http://schemas.microsoft.com/office/drawing/2014/main" xmlns="" id="{D17991FE-53EC-454A-949F-7C3547DE8959}"/>
              </a:ext>
            </a:extLst>
          </p:cNvPr>
          <p:cNvPicPr>
            <a:picLocks noChangeAspect="1"/>
          </p:cNvPicPr>
          <p:nvPr/>
        </p:nvPicPr>
        <p:blipFill>
          <a:blip r:embed="rId4"/>
          <a:stretch>
            <a:fillRect/>
          </a:stretch>
        </p:blipFill>
        <p:spPr>
          <a:xfrm>
            <a:off x="5396282" y="1732634"/>
            <a:ext cx="1314408" cy="1072280"/>
          </a:xfrm>
          <a:prstGeom prst="rect">
            <a:avLst/>
          </a:prstGeom>
          <a:ln>
            <a:solidFill>
              <a:srgbClr val="0000FF"/>
            </a:solidFill>
          </a:ln>
        </p:spPr>
      </p:pic>
      <p:pic>
        <p:nvPicPr>
          <p:cNvPr id="50" name="Image 49">
            <a:extLst>
              <a:ext uri="{FF2B5EF4-FFF2-40B4-BE49-F238E27FC236}">
                <a16:creationId xmlns:a16="http://schemas.microsoft.com/office/drawing/2014/main" xmlns="" id="{F082A05F-3367-4998-B959-B459A2EEE08B}"/>
              </a:ext>
            </a:extLst>
          </p:cNvPr>
          <p:cNvPicPr>
            <a:picLocks noChangeAspect="1"/>
          </p:cNvPicPr>
          <p:nvPr/>
        </p:nvPicPr>
        <p:blipFill>
          <a:blip r:embed="rId5"/>
          <a:stretch>
            <a:fillRect/>
          </a:stretch>
        </p:blipFill>
        <p:spPr>
          <a:xfrm>
            <a:off x="1864466" y="3022838"/>
            <a:ext cx="1190312" cy="1209205"/>
          </a:xfrm>
          <a:prstGeom prst="rect">
            <a:avLst/>
          </a:prstGeom>
          <a:ln>
            <a:solidFill>
              <a:srgbClr val="7030A0"/>
            </a:solidFill>
          </a:ln>
        </p:spPr>
      </p:pic>
      <p:pic>
        <p:nvPicPr>
          <p:cNvPr id="52" name="Image 51">
            <a:extLst>
              <a:ext uri="{FF2B5EF4-FFF2-40B4-BE49-F238E27FC236}">
                <a16:creationId xmlns:a16="http://schemas.microsoft.com/office/drawing/2014/main" xmlns="" id="{17AC08D2-8662-4D57-8BE4-D1DBE94732A7}"/>
              </a:ext>
            </a:extLst>
          </p:cNvPr>
          <p:cNvPicPr>
            <a:picLocks noChangeAspect="1"/>
          </p:cNvPicPr>
          <p:nvPr/>
        </p:nvPicPr>
        <p:blipFill>
          <a:blip r:embed="rId6"/>
          <a:stretch>
            <a:fillRect/>
          </a:stretch>
        </p:blipFill>
        <p:spPr>
          <a:xfrm>
            <a:off x="8074942" y="1647295"/>
            <a:ext cx="1422546" cy="1079388"/>
          </a:xfrm>
          <a:prstGeom prst="rect">
            <a:avLst/>
          </a:prstGeom>
          <a:ln>
            <a:solidFill>
              <a:schemeClr val="bg2">
                <a:lumMod val="50000"/>
              </a:schemeClr>
            </a:solidFill>
          </a:ln>
        </p:spPr>
      </p:pic>
      <p:pic>
        <p:nvPicPr>
          <p:cNvPr id="54" name="Image 53">
            <a:extLst>
              <a:ext uri="{FF2B5EF4-FFF2-40B4-BE49-F238E27FC236}">
                <a16:creationId xmlns:a16="http://schemas.microsoft.com/office/drawing/2014/main" xmlns="" id="{A5C4FBE3-BE68-4BF6-A573-87C291F4C75B}"/>
              </a:ext>
            </a:extLst>
          </p:cNvPr>
          <p:cNvPicPr>
            <a:picLocks noChangeAspect="1"/>
          </p:cNvPicPr>
          <p:nvPr/>
        </p:nvPicPr>
        <p:blipFill>
          <a:blip r:embed="rId7"/>
          <a:stretch>
            <a:fillRect/>
          </a:stretch>
        </p:blipFill>
        <p:spPr>
          <a:xfrm>
            <a:off x="4411177" y="4744379"/>
            <a:ext cx="1420497" cy="1109573"/>
          </a:xfrm>
          <a:prstGeom prst="rect">
            <a:avLst/>
          </a:prstGeom>
          <a:ln>
            <a:solidFill>
              <a:srgbClr val="00B050"/>
            </a:solidFill>
          </a:ln>
        </p:spPr>
      </p:pic>
      <p:pic>
        <p:nvPicPr>
          <p:cNvPr id="55" name="Image 54">
            <a:extLst>
              <a:ext uri="{FF2B5EF4-FFF2-40B4-BE49-F238E27FC236}">
                <a16:creationId xmlns:a16="http://schemas.microsoft.com/office/drawing/2014/main" xmlns="" id="{EDDEA52A-5772-42A7-8DA1-FD3A198ECFF6}"/>
              </a:ext>
            </a:extLst>
          </p:cNvPr>
          <p:cNvPicPr>
            <a:picLocks noChangeAspect="1"/>
          </p:cNvPicPr>
          <p:nvPr/>
        </p:nvPicPr>
        <p:blipFill>
          <a:blip r:embed="rId8"/>
          <a:stretch>
            <a:fillRect/>
          </a:stretch>
        </p:blipFill>
        <p:spPr>
          <a:xfrm>
            <a:off x="304089" y="5855395"/>
            <a:ext cx="1223036" cy="1143273"/>
          </a:xfrm>
          <a:prstGeom prst="rect">
            <a:avLst/>
          </a:prstGeom>
          <a:ln>
            <a:solidFill>
              <a:srgbClr val="FF0000"/>
            </a:solidFill>
          </a:ln>
        </p:spPr>
      </p:pic>
      <p:graphicFrame>
        <p:nvGraphicFramePr>
          <p:cNvPr id="4" name="Objet 3"/>
          <p:cNvGraphicFramePr>
            <a:graphicFrameLocks noChangeAspect="1"/>
          </p:cNvGraphicFramePr>
          <p:nvPr>
            <p:extLst>
              <p:ext uri="{D42A27DB-BD31-4B8C-83A1-F6EECF244321}">
                <p14:modId xmlns:p14="http://schemas.microsoft.com/office/powerpoint/2010/main" val="2454062021"/>
              </p:ext>
            </p:extLst>
          </p:nvPr>
        </p:nvGraphicFramePr>
        <p:xfrm>
          <a:off x="2964999" y="1726550"/>
          <a:ext cx="1353533" cy="983845"/>
        </p:xfrm>
        <a:graphic>
          <a:graphicData uri="http://schemas.openxmlformats.org/presentationml/2006/ole">
            <mc:AlternateContent xmlns:mc="http://schemas.openxmlformats.org/markup-compatibility/2006">
              <mc:Choice xmlns:v="urn:schemas-microsoft-com:vml" Requires="v">
                <p:oleObj spid="_x0000_s1030" name="CorelPhotoPaint.Image.9" r:id="rId9" imgW="2162160" imgH="1571400" progId="CorelPhotoPaint.Image.9">
                  <p:embed/>
                </p:oleObj>
              </mc:Choice>
              <mc:Fallback>
                <p:oleObj name="CorelPhotoPaint.Image.9" r:id="rId9" imgW="2162160" imgH="1571400" progId="CorelPhotoPaint.Image.9">
                  <p:embed/>
                  <p:pic>
                    <p:nvPicPr>
                      <p:cNvPr id="0" name=""/>
                      <p:cNvPicPr/>
                      <p:nvPr/>
                    </p:nvPicPr>
                    <p:blipFill>
                      <a:blip r:embed="rId10"/>
                      <a:stretch>
                        <a:fillRect/>
                      </a:stretch>
                    </p:blipFill>
                    <p:spPr>
                      <a:xfrm>
                        <a:off x="2964999" y="1726550"/>
                        <a:ext cx="1353533" cy="983845"/>
                      </a:xfrm>
                      <a:prstGeom prst="rect">
                        <a:avLst/>
                      </a:prstGeom>
                      <a:ln>
                        <a:solidFill>
                          <a:schemeClr val="bg2">
                            <a:lumMod val="50000"/>
                          </a:schemeClr>
                        </a:solidFill>
                      </a:ln>
                    </p:spPr>
                  </p:pic>
                </p:oleObj>
              </mc:Fallback>
            </mc:AlternateContent>
          </a:graphicData>
        </a:graphic>
      </p:graphicFrame>
      <p:graphicFrame>
        <p:nvGraphicFramePr>
          <p:cNvPr id="12" name="Objet 11"/>
          <p:cNvGraphicFramePr>
            <a:graphicFrameLocks noChangeAspect="1"/>
          </p:cNvGraphicFramePr>
          <p:nvPr>
            <p:extLst>
              <p:ext uri="{D42A27DB-BD31-4B8C-83A1-F6EECF244321}">
                <p14:modId xmlns:p14="http://schemas.microsoft.com/office/powerpoint/2010/main" val="3847342428"/>
              </p:ext>
            </p:extLst>
          </p:nvPr>
        </p:nvGraphicFramePr>
        <p:xfrm>
          <a:off x="7790512" y="5630133"/>
          <a:ext cx="1411457" cy="1106781"/>
        </p:xfrm>
        <a:graphic>
          <a:graphicData uri="http://schemas.openxmlformats.org/presentationml/2006/ole">
            <mc:AlternateContent xmlns:mc="http://schemas.openxmlformats.org/markup-compatibility/2006">
              <mc:Choice xmlns:v="urn:schemas-microsoft-com:vml" Requires="v">
                <p:oleObj spid="_x0000_s1031" name="CorelPhotoPaint.Image.9" r:id="rId11" imgW="2162160" imgH="1695240" progId="CorelPhotoPaint.Image.9">
                  <p:embed/>
                </p:oleObj>
              </mc:Choice>
              <mc:Fallback>
                <p:oleObj name="CorelPhotoPaint.Image.9" r:id="rId11" imgW="2162160" imgH="1695240" progId="CorelPhotoPaint.Image.9">
                  <p:embed/>
                  <p:pic>
                    <p:nvPicPr>
                      <p:cNvPr id="0" name=""/>
                      <p:cNvPicPr/>
                      <p:nvPr/>
                    </p:nvPicPr>
                    <p:blipFill>
                      <a:blip r:embed="rId12"/>
                      <a:stretch>
                        <a:fillRect/>
                      </a:stretch>
                    </p:blipFill>
                    <p:spPr>
                      <a:xfrm>
                        <a:off x="7790512" y="5630133"/>
                        <a:ext cx="1411457" cy="1106781"/>
                      </a:xfrm>
                      <a:prstGeom prst="rect">
                        <a:avLst/>
                      </a:prstGeom>
                      <a:ln>
                        <a:solidFill>
                          <a:schemeClr val="bg2">
                            <a:lumMod val="50000"/>
                          </a:schemeClr>
                        </a:solidFill>
                      </a:ln>
                    </p:spPr>
                  </p:pic>
                </p:oleObj>
              </mc:Fallback>
            </mc:AlternateContent>
          </a:graphicData>
        </a:graphic>
      </p:graphicFrame>
    </p:spTree>
    <p:extLst>
      <p:ext uri="{BB962C8B-B14F-4D97-AF65-F5344CB8AC3E}">
        <p14:creationId xmlns:p14="http://schemas.microsoft.com/office/powerpoint/2010/main" val="75215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42" grpId="0"/>
      <p:bldP spid="43" grpId="0"/>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05D7138-737B-4D9C-8019-59D6B5FE9E47}"/>
              </a:ext>
            </a:extLst>
          </p:cNvPr>
          <p:cNvSpPr>
            <a:spLocks noGrp="1"/>
          </p:cNvSpPr>
          <p:nvPr>
            <p:ph type="sldNum" sz="quarter" idx="12"/>
          </p:nvPr>
        </p:nvSpPr>
        <p:spPr/>
        <p:txBody>
          <a:bodyPr/>
          <a:lstStyle/>
          <a:p>
            <a:pPr>
              <a:defRPr/>
            </a:pPr>
            <a:fld id="{202E3EF8-1C45-4BB8-A192-7EB2288B275F}" type="slidenum">
              <a:rPr lang="fr-FR" smtClean="0"/>
              <a:pPr>
                <a:defRPr/>
              </a:pPr>
              <a:t>8</a:t>
            </a:fld>
            <a:endParaRPr lang="fr-FR" dirty="0"/>
          </a:p>
        </p:txBody>
      </p:sp>
      <p:sp>
        <p:nvSpPr>
          <p:cNvPr id="3" name="Rectangle 2">
            <a:extLst>
              <a:ext uri="{FF2B5EF4-FFF2-40B4-BE49-F238E27FC236}">
                <a16:creationId xmlns:a16="http://schemas.microsoft.com/office/drawing/2014/main" xmlns="" id="{C1C09106-514D-4FF6-B1D2-58A56129A0AA}"/>
              </a:ext>
            </a:extLst>
          </p:cNvPr>
          <p:cNvSpPr/>
          <p:nvPr/>
        </p:nvSpPr>
        <p:spPr>
          <a:xfrm>
            <a:off x="0" y="0"/>
            <a:ext cx="9677400" cy="60774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xmlns="" id="{07CA2CE2-ABA7-42D5-9479-813ED8A9D0CD}"/>
              </a:ext>
            </a:extLst>
          </p:cNvPr>
          <p:cNvSpPr txBox="1"/>
          <p:nvPr/>
        </p:nvSpPr>
        <p:spPr>
          <a:xfrm>
            <a:off x="88588" y="42264"/>
            <a:ext cx="8778688" cy="461665"/>
          </a:xfrm>
          <a:prstGeom prst="rect">
            <a:avLst/>
          </a:prstGeom>
          <a:noFill/>
        </p:spPr>
        <p:txBody>
          <a:bodyPr wrap="square" rtlCol="0">
            <a:spAutoFit/>
          </a:bodyPr>
          <a:lstStyle/>
          <a:p>
            <a:r>
              <a:rPr lang="fr-FR" sz="2400" b="0" dirty="0" smtClean="0">
                <a:latin typeface="+mn-lt"/>
              </a:rPr>
              <a:t>Contenu </a:t>
            </a:r>
            <a:r>
              <a:rPr lang="fr-FR" sz="2400" b="0" dirty="0">
                <a:latin typeface="+mn-lt"/>
              </a:rPr>
              <a:t>et Déroulement </a:t>
            </a:r>
            <a:r>
              <a:rPr lang="fr-FR" sz="2400" b="0" dirty="0" smtClean="0">
                <a:latin typeface="+mn-lt"/>
              </a:rPr>
              <a:t>des activités</a:t>
            </a:r>
            <a:endParaRPr lang="fr-FR" sz="2800" b="0" i="1" dirty="0">
              <a:latin typeface="+mn-lt"/>
            </a:endParaRPr>
          </a:p>
        </p:txBody>
      </p:sp>
      <p:sp>
        <p:nvSpPr>
          <p:cNvPr id="5" name="Rectangle 4">
            <a:extLst>
              <a:ext uri="{FF2B5EF4-FFF2-40B4-BE49-F238E27FC236}">
                <a16:creationId xmlns:a16="http://schemas.microsoft.com/office/drawing/2014/main" xmlns="" id="{11A16E33-9F65-45AF-BB51-AC2EB3A7A775}"/>
              </a:ext>
            </a:extLst>
          </p:cNvPr>
          <p:cNvSpPr/>
          <p:nvPr/>
        </p:nvSpPr>
        <p:spPr>
          <a:xfrm>
            <a:off x="-2931" y="650013"/>
            <a:ext cx="9677400" cy="601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xmlns="" id="{5AC7E8CE-41AA-425D-B8FC-AB954194C5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7276" y="45039"/>
            <a:ext cx="714586" cy="517669"/>
          </a:xfrm>
          <a:prstGeom prst="rect">
            <a:avLst/>
          </a:prstGeom>
        </p:spPr>
      </p:pic>
      <p:pic>
        <p:nvPicPr>
          <p:cNvPr id="15" name="Image 14">
            <a:hlinkClick r:id="rId3" action="ppaction://hlinkfile"/>
            <a:extLst>
              <a:ext uri="{FF2B5EF4-FFF2-40B4-BE49-F238E27FC236}">
                <a16:creationId xmlns:a16="http://schemas.microsoft.com/office/drawing/2014/main" xmlns="" id="{60418931-D566-452B-A234-DD3013685F6C}"/>
              </a:ext>
            </a:extLst>
          </p:cNvPr>
          <p:cNvPicPr>
            <a:picLocks noChangeAspect="1"/>
          </p:cNvPicPr>
          <p:nvPr/>
        </p:nvPicPr>
        <p:blipFill>
          <a:blip r:embed="rId4"/>
          <a:stretch>
            <a:fillRect/>
          </a:stretch>
        </p:blipFill>
        <p:spPr>
          <a:xfrm>
            <a:off x="141869" y="2317425"/>
            <a:ext cx="595760" cy="616070"/>
          </a:xfrm>
          <a:prstGeom prst="rect">
            <a:avLst/>
          </a:prstGeom>
        </p:spPr>
      </p:pic>
      <p:pic>
        <p:nvPicPr>
          <p:cNvPr id="16" name="Image 15">
            <a:hlinkClick r:id="rId5" action="ppaction://hlinkfile"/>
            <a:extLst>
              <a:ext uri="{FF2B5EF4-FFF2-40B4-BE49-F238E27FC236}">
                <a16:creationId xmlns:a16="http://schemas.microsoft.com/office/drawing/2014/main" xmlns="" id="{22A986E9-EB83-4139-AA7B-1D1616B4EA21}"/>
              </a:ext>
            </a:extLst>
          </p:cNvPr>
          <p:cNvPicPr>
            <a:picLocks noChangeAspect="1"/>
          </p:cNvPicPr>
          <p:nvPr/>
        </p:nvPicPr>
        <p:blipFill>
          <a:blip r:embed="rId4"/>
          <a:stretch>
            <a:fillRect/>
          </a:stretch>
        </p:blipFill>
        <p:spPr>
          <a:xfrm>
            <a:off x="151484" y="6084277"/>
            <a:ext cx="595760" cy="616070"/>
          </a:xfrm>
          <a:prstGeom prst="rect">
            <a:avLst/>
          </a:prstGeom>
        </p:spPr>
      </p:pic>
      <p:sp>
        <p:nvSpPr>
          <p:cNvPr id="7" name="Rectangle 6">
            <a:extLst>
              <a:ext uri="{FF2B5EF4-FFF2-40B4-BE49-F238E27FC236}">
                <a16:creationId xmlns:a16="http://schemas.microsoft.com/office/drawing/2014/main" xmlns="" id="{EB33C038-240D-4E84-97FA-9AAF6295142D}"/>
              </a:ext>
            </a:extLst>
          </p:cNvPr>
          <p:cNvSpPr/>
          <p:nvPr/>
        </p:nvSpPr>
        <p:spPr>
          <a:xfrm>
            <a:off x="409485" y="786055"/>
            <a:ext cx="8937494" cy="2884764"/>
          </a:xfrm>
          <a:prstGeom prst="rect">
            <a:avLst/>
          </a:prstGeom>
        </p:spPr>
        <p:txBody>
          <a:bodyPr wrap="square">
            <a:spAutoFit/>
          </a:bodyPr>
          <a:lstStyle/>
          <a:p>
            <a:pPr marL="342900" lvl="0" indent="-342900">
              <a:lnSpc>
                <a:spcPct val="137000"/>
              </a:lnSpc>
              <a:spcAft>
                <a:spcPts val="0"/>
              </a:spcAft>
              <a:buFont typeface="Symbol" panose="05050102010706020507" pitchFamily="18" charset="2"/>
              <a:buBlip>
                <a:blip r:embed="rId6"/>
              </a:buBlip>
              <a:tabLst>
                <a:tab pos="4566285" algn="l"/>
              </a:tabLst>
            </a:pPr>
            <a:r>
              <a:rPr lang="fr-FR" sz="1100" u="sng" dirty="0">
                <a:solidFill>
                  <a:srgbClr val="464646"/>
                </a:solidFill>
                <a:ea typeface="Arial" panose="020B0604020202020204" pitchFamily="34" charset="0"/>
                <a:cs typeface="Times New Roman" panose="02020603050405020304" pitchFamily="18" charset="0"/>
              </a:rPr>
              <a:t>Activité 1</a:t>
            </a:r>
            <a:r>
              <a:rPr lang="fr-FR" sz="1100" dirty="0">
                <a:solidFill>
                  <a:srgbClr val="464646"/>
                </a:solidFill>
                <a:ea typeface="Arial" panose="020B0604020202020204" pitchFamily="34" charset="0"/>
                <a:cs typeface="Times New Roman" panose="02020603050405020304" pitchFamily="18" charset="0"/>
              </a:rPr>
              <a:t> : Apprentissage (3H)</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dirty="0">
                <a:solidFill>
                  <a:srgbClr val="464646"/>
                </a:solidFill>
                <a:ea typeface="Arial" panose="020B0604020202020204" pitchFamily="34" charset="0"/>
                <a:cs typeface="Times New Roman" panose="02020603050405020304" pitchFamily="18" charset="0"/>
              </a:rPr>
              <a:t>Introduction du thème I2C </a:t>
            </a:r>
            <a:r>
              <a:rPr lang="fr-FR" sz="1100" b="0" dirty="0">
                <a:solidFill>
                  <a:srgbClr val="464646"/>
                </a:solidFill>
                <a:ea typeface="Arial" panose="020B0604020202020204" pitchFamily="34" charset="0"/>
                <a:cs typeface="Times New Roman" panose="02020603050405020304" pitchFamily="18" charset="0"/>
              </a:rPr>
              <a:t>: Présentation du Thermostat intelligent type NEST et positionnement de la  problématique : </a:t>
            </a:r>
            <a:r>
              <a:rPr lang="fr-FR" sz="1100" i="1" dirty="0">
                <a:solidFill>
                  <a:srgbClr val="464646"/>
                </a:solidFill>
                <a:ea typeface="Arial" panose="020B0604020202020204" pitchFamily="34" charset="0"/>
                <a:cs typeface="Times New Roman" panose="02020603050405020304" pitchFamily="18" charset="0"/>
              </a:rPr>
              <a:t>Comment automatiser la gestion programmable du chauffage à partir d’un seul capteur numérique intégrer dans le système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Hypothèses et recherche de </a:t>
            </a:r>
            <a:r>
              <a:rPr lang="fr-FR" sz="1100" dirty="0">
                <a:solidFill>
                  <a:srgbClr val="464646"/>
                </a:solidFill>
                <a:ea typeface="Arial" panose="020B0604020202020204" pitchFamily="34" charset="0"/>
                <a:cs typeface="Times New Roman" panose="02020603050405020304" pitchFamily="18" charset="0"/>
              </a:rPr>
              <a:t>solutions technologiques </a:t>
            </a:r>
            <a:r>
              <a:rPr lang="fr-FR" sz="1100" b="0" dirty="0">
                <a:solidFill>
                  <a:srgbClr val="464646"/>
                </a:solidFill>
                <a:ea typeface="Arial" panose="020B0604020202020204" pitchFamily="34" charset="0"/>
                <a:cs typeface="Times New Roman" panose="02020603050405020304" pitchFamily="18" charset="0"/>
              </a:rPr>
              <a:t>permettant l'intégration d'un capteur de température dans le système de gestion de chauffage en leur donnant les éléments du dossier technique nécessaire ainsi que les contraintes techniques à respecter (gamme de mesures, emplacement, alimentation, etc.)</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Apport d'éléments du cours pour répondre à la première partie de la problématique posée : </a:t>
            </a:r>
            <a:r>
              <a:rPr lang="fr-FR" sz="1100" dirty="0">
                <a:solidFill>
                  <a:srgbClr val="464646"/>
                </a:solidFill>
                <a:ea typeface="Arial" panose="020B0604020202020204" pitchFamily="34" charset="0"/>
                <a:cs typeface="Times New Roman" panose="02020603050405020304" pitchFamily="18" charset="0"/>
              </a:rPr>
              <a:t>cours sur le BUS I2C</a:t>
            </a:r>
            <a:r>
              <a:rPr lang="fr-FR" sz="1100" b="0" dirty="0">
                <a:solidFill>
                  <a:srgbClr val="464646"/>
                </a:solidFill>
                <a:ea typeface="Arial" panose="020B0604020202020204" pitchFamily="34" charset="0"/>
                <a:cs typeface="Times New Roman" panose="02020603050405020304" pitchFamily="18" charset="0"/>
              </a:rPr>
              <a:t>.</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Hypothèses et recherche de solutions permettant la </a:t>
            </a:r>
            <a:r>
              <a:rPr lang="fr-FR" sz="1100" dirty="0">
                <a:solidFill>
                  <a:srgbClr val="464646"/>
                </a:solidFill>
                <a:ea typeface="Arial" panose="020B0604020202020204" pitchFamily="34" charset="0"/>
                <a:cs typeface="Times New Roman" panose="02020603050405020304" pitchFamily="18" charset="0"/>
              </a:rPr>
              <a:t>gestion de commande </a:t>
            </a:r>
            <a:r>
              <a:rPr lang="fr-FR" sz="1100" b="0" dirty="0">
                <a:solidFill>
                  <a:srgbClr val="464646"/>
                </a:solidFill>
                <a:ea typeface="Arial" panose="020B0604020202020204" pitchFamily="34" charset="0"/>
                <a:cs typeface="Times New Roman" panose="02020603050405020304" pitchFamily="18" charset="0"/>
              </a:rPr>
              <a:t>du chauffage en leur donnant les éléments du dossier technique nécessaire ainsi que les contraintes techniques à respecter (seuils de basculement, nature du signal de commande, etc.).</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Apport d'éléments de cours : </a:t>
            </a:r>
            <a:r>
              <a:rPr lang="fr-FR" sz="1100" dirty="0">
                <a:solidFill>
                  <a:srgbClr val="464646"/>
                </a:solidFill>
                <a:ea typeface="Arial" panose="020B0604020202020204" pitchFamily="34" charset="0"/>
                <a:cs typeface="Times New Roman" panose="02020603050405020304" pitchFamily="18" charset="0"/>
              </a:rPr>
              <a:t>étude du circuit DS1621</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Synthèse sur la structure d'analyse développée : relation entre la représentation des trames de commande et la programmation sur Arduino. Simulation et programmation du circuit sur Arduino</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xmlns="" id="{13FA0497-8BF1-4095-B638-EB26AD8C6A48}"/>
              </a:ext>
            </a:extLst>
          </p:cNvPr>
          <p:cNvSpPr/>
          <p:nvPr/>
        </p:nvSpPr>
        <p:spPr>
          <a:xfrm>
            <a:off x="450875" y="3746734"/>
            <a:ext cx="8897514" cy="3799053"/>
          </a:xfrm>
          <a:prstGeom prst="rect">
            <a:avLst/>
          </a:prstGeom>
        </p:spPr>
        <p:txBody>
          <a:bodyPr wrap="square">
            <a:spAutoFit/>
          </a:bodyPr>
          <a:lstStyle/>
          <a:p>
            <a:pPr marL="342900" lvl="0" indent="-342900">
              <a:lnSpc>
                <a:spcPct val="137000"/>
              </a:lnSpc>
              <a:spcAft>
                <a:spcPts val="0"/>
              </a:spcAft>
              <a:buFont typeface="Symbol" panose="05050102010706020507" pitchFamily="18" charset="2"/>
              <a:buBlip>
                <a:blip r:embed="rId6"/>
              </a:buBlip>
              <a:tabLst>
                <a:tab pos="4566285" algn="l"/>
              </a:tabLst>
            </a:pPr>
            <a:r>
              <a:rPr lang="fr-FR" sz="1100" u="sng" dirty="0">
                <a:solidFill>
                  <a:srgbClr val="464646"/>
                </a:solidFill>
                <a:ea typeface="Arial" panose="020B0604020202020204" pitchFamily="34" charset="0"/>
                <a:cs typeface="Times New Roman" panose="02020603050405020304" pitchFamily="18" charset="0"/>
              </a:rPr>
              <a:t>Activité 2</a:t>
            </a:r>
            <a:r>
              <a:rPr lang="fr-FR" sz="1100" dirty="0">
                <a:solidFill>
                  <a:srgbClr val="464646"/>
                </a:solidFill>
                <a:ea typeface="Arial" panose="020B0604020202020204" pitchFamily="34" charset="0"/>
                <a:cs typeface="Times New Roman" panose="02020603050405020304" pitchFamily="18" charset="0"/>
              </a:rPr>
              <a:t> : Présentation du projet </a:t>
            </a:r>
            <a:r>
              <a:rPr lang="fr-FR" sz="1100" dirty="0" smtClean="0">
                <a:solidFill>
                  <a:srgbClr val="464646"/>
                </a:solidFill>
                <a:ea typeface="Arial" panose="020B0604020202020204" pitchFamily="34" charset="0"/>
                <a:cs typeface="Times New Roman" panose="02020603050405020304" pitchFamily="18" charset="0"/>
              </a:rPr>
              <a:t>(2H</a:t>
            </a:r>
            <a:r>
              <a:rPr lang="fr-FR" sz="1100" dirty="0">
                <a:solidFill>
                  <a:srgbClr val="464646"/>
                </a:solidFill>
                <a:ea typeface="Arial" panose="020B0604020202020204" pitchFamily="34" charset="0"/>
                <a:cs typeface="Times New Roman" panose="02020603050405020304" pitchFamily="18" charset="0"/>
              </a:rPr>
              <a:t>)</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63538">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Cette activité en classe entière présente le projet étudié. Elle se décompose en </a:t>
            </a:r>
            <a:r>
              <a:rPr lang="fr-FR" sz="1100" b="0" dirty="0" smtClean="0">
                <a:solidFill>
                  <a:srgbClr val="464646"/>
                </a:solidFill>
                <a:ea typeface="Arial" panose="020B0604020202020204" pitchFamily="34" charset="0"/>
                <a:cs typeface="Times New Roman" panose="02020603050405020304" pitchFamily="18" charset="0"/>
              </a:rPr>
              <a:t>3 </a:t>
            </a:r>
            <a:r>
              <a:rPr lang="fr-FR" sz="1100" b="0" dirty="0">
                <a:solidFill>
                  <a:srgbClr val="464646"/>
                </a:solidFill>
                <a:ea typeface="Arial" panose="020B0604020202020204" pitchFamily="34" charset="0"/>
                <a:cs typeface="Times New Roman" panose="02020603050405020304" pitchFamily="18" charset="0"/>
              </a:rPr>
              <a:t>phases :</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363538">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Phase d'investigation (1/2 H) :</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811213" lvl="0" indent="-342900">
              <a:lnSpc>
                <a:spcPct val="110000"/>
              </a:lnSpc>
              <a:spcAft>
                <a:spcPts val="0"/>
              </a:spcAft>
              <a:buFont typeface="Wingdings" panose="05000000000000000000" pitchFamily="2" charset="2"/>
              <a:buChar char=""/>
              <a:tabLst>
                <a:tab pos="4566285" algn="l"/>
              </a:tabLst>
            </a:pPr>
            <a:r>
              <a:rPr lang="fr-FR" sz="1100" b="0" i="1" dirty="0">
                <a:solidFill>
                  <a:srgbClr val="464646"/>
                </a:solidFill>
                <a:ea typeface="Arial" panose="020B0604020202020204" pitchFamily="34" charset="0"/>
                <a:cs typeface="Times New Roman" panose="02020603050405020304" pitchFamily="18" charset="0"/>
              </a:rPr>
              <a:t>Situation déclenchante</a:t>
            </a:r>
            <a:r>
              <a:rPr lang="fr-FR" sz="1100" b="0" dirty="0">
                <a:solidFill>
                  <a:srgbClr val="464646"/>
                </a:solidFill>
                <a:ea typeface="Arial" panose="020B0604020202020204" pitchFamily="34" charset="0"/>
                <a:cs typeface="Times New Roman" panose="02020603050405020304" pitchFamily="18" charset="0"/>
              </a:rPr>
              <a:t> : vidéo de présentation HP + investigation autour du problème de refroidissement des PC, notamment dans la mise en œuvre des </a:t>
            </a:r>
            <a:r>
              <a:rPr lang="fr-FR" sz="1100" b="0" dirty="0">
                <a:solidFill>
                  <a:srgbClr val="464646"/>
                </a:solidFill>
                <a:ea typeface="Arial" panose="020B0604020202020204" pitchFamily="34" charset="0"/>
                <a:cs typeface="Times New Roman" panose="02020603050405020304" pitchFamily="18" charset="0"/>
              </a:rPr>
              <a:t>Clouds</a:t>
            </a:r>
            <a:r>
              <a:rPr lang="fr-FR" sz="1100" b="0" dirty="0">
                <a:solidFill>
                  <a:srgbClr val="464646"/>
                </a:solidFill>
                <a:ea typeface="Arial" panose="020B0604020202020204" pitchFamily="34" charset="0"/>
                <a:cs typeface="Times New Roman" panose="02020603050405020304" pitchFamily="18" charset="0"/>
              </a:rPr>
              <a:t>.</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811213" lvl="0" indent="-342900">
              <a:lnSpc>
                <a:spcPct val="110000"/>
              </a:lnSpc>
              <a:spcAft>
                <a:spcPts val="0"/>
              </a:spcAft>
              <a:buFont typeface="Wingdings" panose="05000000000000000000" pitchFamily="2" charset="2"/>
              <a:buChar char=""/>
              <a:tabLst>
                <a:tab pos="4566285" algn="l"/>
              </a:tabLst>
            </a:pPr>
            <a:r>
              <a:rPr lang="fr-FR" sz="1100" b="0" i="1" dirty="0">
                <a:solidFill>
                  <a:srgbClr val="464646"/>
                </a:solidFill>
                <a:ea typeface="Arial" panose="020B0604020202020204" pitchFamily="34" charset="0"/>
                <a:cs typeface="Times New Roman" panose="02020603050405020304" pitchFamily="18" charset="0"/>
              </a:rPr>
              <a:t>Questionnement</a:t>
            </a:r>
            <a:r>
              <a:rPr lang="fr-FR" sz="1100" b="0" dirty="0">
                <a:solidFill>
                  <a:srgbClr val="464646"/>
                </a:solidFill>
                <a:ea typeface="Arial" panose="020B0604020202020204" pitchFamily="34" charset="0"/>
                <a:cs typeface="Times New Roman" panose="02020603050405020304" pitchFamily="18" charset="0"/>
              </a:rPr>
              <a:t> : participation orale avec la classe sur le problème des cartes mères ne possédant que très peu de connectiques de ventilation, ou non gérées.</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811213" lvl="0" indent="-342900">
              <a:lnSpc>
                <a:spcPct val="110000"/>
              </a:lnSpc>
              <a:spcAft>
                <a:spcPts val="0"/>
              </a:spcAft>
              <a:buFont typeface="Wingdings" panose="05000000000000000000" pitchFamily="2" charset="2"/>
              <a:buChar char=""/>
              <a:tabLst>
                <a:tab pos="4566285" algn="l"/>
              </a:tabLst>
            </a:pPr>
            <a:r>
              <a:rPr lang="fr-FR" sz="1100" b="0" i="1" dirty="0">
                <a:solidFill>
                  <a:srgbClr val="464646"/>
                </a:solidFill>
                <a:ea typeface="Arial" panose="020B0604020202020204" pitchFamily="34" charset="0"/>
                <a:cs typeface="Times New Roman" panose="02020603050405020304" pitchFamily="18" charset="0"/>
              </a:rPr>
              <a:t>Problème posé</a:t>
            </a:r>
            <a:r>
              <a:rPr lang="fr-FR" sz="1100" b="0" dirty="0">
                <a:solidFill>
                  <a:srgbClr val="464646"/>
                </a:solidFill>
                <a:ea typeface="Arial" panose="020B0604020202020204" pitchFamily="34" charset="0"/>
                <a:cs typeface="Times New Roman" panose="02020603050405020304" pitchFamily="18" charset="0"/>
              </a:rPr>
              <a:t> : recherche et énoncé de la problématique du projet.</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2450">
              <a:lnSpc>
                <a:spcPct val="115000"/>
              </a:lnSpc>
              <a:spcAft>
                <a:spcPts val="0"/>
              </a:spcAft>
              <a:tabLst>
                <a:tab pos="4566285" algn="l"/>
              </a:tabLst>
            </a:pPr>
            <a:r>
              <a:rPr lang="fr-FR" sz="500" b="0" dirty="0">
                <a:solidFill>
                  <a:srgbClr val="464646"/>
                </a:solidFill>
                <a:ea typeface="Arial" panose="020B0604020202020204" pitchFamily="34" charset="0"/>
                <a:cs typeface="Times New Roman" panose="02020603050405020304" pitchFamily="18" charset="0"/>
              </a:rPr>
              <a:t> </a:t>
            </a:r>
            <a:endParaRPr lang="fr-FR" sz="800" b="0" dirty="0">
              <a:latin typeface="Calibri" panose="020F0502020204030204" pitchFamily="34" charset="0"/>
              <a:ea typeface="Calibri" panose="020F0502020204030204" pitchFamily="34" charset="0"/>
              <a:cs typeface="Times New Roman" panose="02020603050405020304" pitchFamily="18" charset="0"/>
            </a:endParaRPr>
          </a:p>
          <a:p>
            <a:pPr marL="363538">
              <a:lnSpc>
                <a:spcPct val="115000"/>
              </a:lnSpc>
              <a:spcAft>
                <a:spcPts val="0"/>
              </a:spcAft>
              <a:tabLst>
                <a:tab pos="4566285" algn="l"/>
              </a:tabLst>
            </a:pPr>
            <a:r>
              <a:rPr lang="fr-FR" sz="1100" b="0" dirty="0">
                <a:solidFill>
                  <a:srgbClr val="464646"/>
                </a:solidFill>
                <a:cs typeface="Times New Roman" panose="02020603050405020304" pitchFamily="18" charset="0"/>
              </a:rPr>
              <a:t>- Phase de Présentation du projet (1/2 H) :</a:t>
            </a:r>
          </a:p>
          <a:p>
            <a:pPr marL="811213" lvl="0" indent="-342900">
              <a:lnSpc>
                <a:spcPct val="115000"/>
              </a:lnSpc>
              <a:spcAft>
                <a:spcPts val="0"/>
              </a:spcAft>
              <a:buFont typeface="Wingdings" panose="05000000000000000000" pitchFamily="2" charset="2"/>
              <a:buChar char=""/>
              <a:tabLst>
                <a:tab pos="4566285" algn="l"/>
              </a:tabLst>
            </a:pPr>
            <a:r>
              <a:rPr lang="fr-FR" sz="1100" b="0" dirty="0">
                <a:solidFill>
                  <a:srgbClr val="464646"/>
                </a:solidFill>
                <a:ea typeface="Arial" panose="020B0604020202020204" pitchFamily="34" charset="0"/>
                <a:cs typeface="Times New Roman" panose="02020603050405020304" pitchFamily="18" charset="0"/>
              </a:rPr>
              <a:t>À partir du dossier technique fourni, analyse des différents besoins à mettre en œuvre afin de répondre à la problématique</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811213" lvl="0" indent="-342900">
              <a:lnSpc>
                <a:spcPct val="115000"/>
              </a:lnSpc>
              <a:spcAft>
                <a:spcPts val="0"/>
              </a:spcAft>
              <a:buFont typeface="Wingdings" panose="05000000000000000000" pitchFamily="2" charset="2"/>
              <a:buChar char=""/>
              <a:tabLst>
                <a:tab pos="4566285" algn="l"/>
              </a:tabLst>
            </a:pPr>
            <a:r>
              <a:rPr lang="fr-FR" sz="1100" b="0" dirty="0">
                <a:solidFill>
                  <a:srgbClr val="464646"/>
                </a:solidFill>
                <a:ea typeface="Arial" panose="020B0604020202020204" pitchFamily="34" charset="0"/>
                <a:cs typeface="Times New Roman" panose="02020603050405020304" pitchFamily="18" charset="0"/>
              </a:rPr>
              <a:t>Répartition des tâches au sein de chaque groupe (fiche de cadrage)</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811213" lvl="0" indent="-342900">
              <a:lnSpc>
                <a:spcPct val="115000"/>
              </a:lnSpc>
              <a:spcAft>
                <a:spcPts val="0"/>
              </a:spcAft>
              <a:buFont typeface="Wingdings" panose="05000000000000000000" pitchFamily="2" charset="2"/>
              <a:buChar char=""/>
              <a:tabLst>
                <a:tab pos="4566285" algn="l"/>
              </a:tabLst>
            </a:pPr>
            <a:r>
              <a:rPr lang="fr-FR" sz="1100" b="0" dirty="0">
                <a:solidFill>
                  <a:srgbClr val="464646"/>
                </a:solidFill>
                <a:ea typeface="Arial" panose="020B0604020202020204" pitchFamily="34" charset="0"/>
                <a:cs typeface="Times New Roman" panose="02020603050405020304" pitchFamily="18" charset="0"/>
              </a:rPr>
              <a:t>Présentation du déroulement de la séquence projet et des attendus (compétences visées</a:t>
            </a:r>
            <a:r>
              <a:rPr lang="fr-FR" sz="1100" b="0" dirty="0" smtClean="0">
                <a:solidFill>
                  <a:srgbClr val="464646"/>
                </a:solidFill>
                <a:ea typeface="Arial" panose="020B0604020202020204" pitchFamily="34" charset="0"/>
                <a:cs typeface="Times New Roman" panose="02020603050405020304" pitchFamily="18" charset="0"/>
              </a:rPr>
              <a:t>)</a:t>
            </a:r>
          </a:p>
          <a:p>
            <a:pPr marL="468313" lvl="0">
              <a:lnSpc>
                <a:spcPct val="115000"/>
              </a:lnSpc>
              <a:spcAft>
                <a:spcPts val="0"/>
              </a:spcAft>
              <a:tabLst>
                <a:tab pos="4566285" algn="l"/>
              </a:tabLst>
            </a:pPr>
            <a:endParaRPr lang="fr-FR" sz="700" b="0" dirty="0" smtClean="0">
              <a:solidFill>
                <a:srgbClr val="464646"/>
              </a:solidFill>
              <a:ea typeface="Arial" panose="020B0604020202020204" pitchFamily="34" charset="0"/>
              <a:cs typeface="Times New Roman" panose="02020603050405020304" pitchFamily="18" charset="0"/>
            </a:endParaRPr>
          </a:p>
          <a:p>
            <a:pPr marL="357188" lvl="0"/>
            <a:r>
              <a:rPr lang="fr-FR" sz="1100" b="0" dirty="0" smtClean="0">
                <a:solidFill>
                  <a:srgbClr val="464646"/>
                </a:solidFill>
                <a:cs typeface="Times New Roman" panose="02020603050405020304" pitchFamily="18" charset="0"/>
              </a:rPr>
              <a:t>- Phase </a:t>
            </a:r>
            <a:r>
              <a:rPr lang="fr-FR" sz="1100" b="0" dirty="0">
                <a:solidFill>
                  <a:srgbClr val="464646"/>
                </a:solidFill>
                <a:cs typeface="Times New Roman" panose="02020603050405020304" pitchFamily="18" charset="0"/>
              </a:rPr>
              <a:t>d’étude : EXERCICE 3  (1 H) :</a:t>
            </a:r>
          </a:p>
          <a:p>
            <a:pPr marL="809625" lvl="1" indent="-357188">
              <a:buFont typeface="Wingdings" panose="05000000000000000000" pitchFamily="2" charset="2"/>
              <a:buChar char="§"/>
            </a:pPr>
            <a:r>
              <a:rPr lang="fr-FR" sz="1100" b="0" dirty="0">
                <a:solidFill>
                  <a:srgbClr val="464646"/>
                </a:solidFill>
                <a:ea typeface="Arial" panose="020B0604020202020204" pitchFamily="34" charset="0"/>
                <a:cs typeface="Times New Roman" panose="02020603050405020304" pitchFamily="18" charset="0"/>
              </a:rPr>
              <a:t>Analyse autour du refroidissement des unités centrales. Activité en groupe de projet.	</a:t>
            </a:r>
          </a:p>
          <a:p>
            <a:pPr marL="811213" lvl="0" indent="-342900">
              <a:lnSpc>
                <a:spcPct val="115000"/>
              </a:lnSpc>
              <a:spcAft>
                <a:spcPts val="0"/>
              </a:spcAft>
              <a:buFont typeface="Wingdings" panose="05000000000000000000" pitchFamily="2" charset="2"/>
              <a:buChar char=""/>
              <a:tabLst>
                <a:tab pos="4566285" algn="l"/>
              </a:tabLst>
            </a:pP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age 16">
            <a:extLst>
              <a:ext uri="{FF2B5EF4-FFF2-40B4-BE49-F238E27FC236}">
                <a16:creationId xmlns:a16="http://schemas.microsoft.com/office/drawing/2014/main" xmlns="" id="{E913A98D-F6A6-45A9-8BA7-D366B48CE8F2}"/>
              </a:ext>
            </a:extLst>
          </p:cNvPr>
          <p:cNvPicPr>
            <a:picLocks noChangeAspect="1"/>
          </p:cNvPicPr>
          <p:nvPr/>
        </p:nvPicPr>
        <p:blipFill>
          <a:blip r:embed="rId7"/>
          <a:stretch>
            <a:fillRect/>
          </a:stretch>
        </p:blipFill>
        <p:spPr>
          <a:xfrm>
            <a:off x="88588" y="1179830"/>
            <a:ext cx="721553" cy="733006"/>
          </a:xfrm>
          <a:prstGeom prst="rect">
            <a:avLst/>
          </a:prstGeom>
          <a:ln>
            <a:solidFill>
              <a:srgbClr val="7030A0"/>
            </a:solidFill>
          </a:ln>
        </p:spPr>
      </p:pic>
      <p:pic>
        <p:nvPicPr>
          <p:cNvPr id="18" name="Image 17">
            <a:extLst>
              <a:ext uri="{FF2B5EF4-FFF2-40B4-BE49-F238E27FC236}">
                <a16:creationId xmlns:a16="http://schemas.microsoft.com/office/drawing/2014/main" xmlns="" id="{01C99314-7F7C-42B2-BAB2-D8AA3D2FDC7F}"/>
              </a:ext>
            </a:extLst>
          </p:cNvPr>
          <p:cNvPicPr>
            <a:picLocks noChangeAspect="1"/>
          </p:cNvPicPr>
          <p:nvPr/>
        </p:nvPicPr>
        <p:blipFill>
          <a:blip r:embed="rId8"/>
          <a:stretch>
            <a:fillRect/>
          </a:stretch>
        </p:blipFill>
        <p:spPr>
          <a:xfrm>
            <a:off x="88588" y="4715847"/>
            <a:ext cx="777662" cy="616070"/>
          </a:xfrm>
          <a:prstGeom prst="rect">
            <a:avLst/>
          </a:prstGeom>
          <a:ln>
            <a:solidFill>
              <a:schemeClr val="bg2">
                <a:lumMod val="50000"/>
              </a:schemeClr>
            </a:solidFill>
          </a:ln>
        </p:spPr>
      </p:pic>
    </p:spTree>
    <p:extLst>
      <p:ext uri="{BB962C8B-B14F-4D97-AF65-F5344CB8AC3E}">
        <p14:creationId xmlns:p14="http://schemas.microsoft.com/office/powerpoint/2010/main" val="353614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271D8BA-6749-4B63-8AB9-4CAF17BC121E}"/>
              </a:ext>
            </a:extLst>
          </p:cNvPr>
          <p:cNvSpPr>
            <a:spLocks noGrp="1"/>
          </p:cNvSpPr>
          <p:nvPr>
            <p:ph type="sldNum" sz="quarter" idx="12"/>
          </p:nvPr>
        </p:nvSpPr>
        <p:spPr/>
        <p:txBody>
          <a:bodyPr/>
          <a:lstStyle/>
          <a:p>
            <a:pPr>
              <a:defRPr/>
            </a:pPr>
            <a:fld id="{202E3EF8-1C45-4BB8-A192-7EB2288B275F}" type="slidenum">
              <a:rPr lang="fr-FR" smtClean="0"/>
              <a:pPr>
                <a:defRPr/>
              </a:pPr>
              <a:t>9</a:t>
            </a:fld>
            <a:endParaRPr lang="fr-FR" dirty="0"/>
          </a:p>
        </p:txBody>
      </p:sp>
      <p:sp>
        <p:nvSpPr>
          <p:cNvPr id="7" name="Rectangle 6">
            <a:extLst>
              <a:ext uri="{FF2B5EF4-FFF2-40B4-BE49-F238E27FC236}">
                <a16:creationId xmlns:a16="http://schemas.microsoft.com/office/drawing/2014/main" xmlns="" id="{840B2B97-89F3-46D6-96FF-C8C298EE30CC}"/>
              </a:ext>
            </a:extLst>
          </p:cNvPr>
          <p:cNvSpPr/>
          <p:nvPr/>
        </p:nvSpPr>
        <p:spPr>
          <a:xfrm>
            <a:off x="0" y="0"/>
            <a:ext cx="9677400" cy="60774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xmlns="" id="{8BA2BDCA-953D-418E-9D80-6EDD51FCCC0F}"/>
              </a:ext>
            </a:extLst>
          </p:cNvPr>
          <p:cNvSpPr txBox="1"/>
          <p:nvPr/>
        </p:nvSpPr>
        <p:spPr>
          <a:xfrm>
            <a:off x="88587" y="42264"/>
            <a:ext cx="9493275" cy="523220"/>
          </a:xfrm>
          <a:prstGeom prst="rect">
            <a:avLst/>
          </a:prstGeom>
          <a:noFill/>
        </p:spPr>
        <p:txBody>
          <a:bodyPr wrap="square" rtlCol="0">
            <a:spAutoFit/>
          </a:bodyPr>
          <a:lstStyle/>
          <a:p>
            <a:r>
              <a:rPr lang="fr-LU" sz="2800" b="0" dirty="0">
                <a:latin typeface="+mn-lt"/>
              </a:rPr>
              <a:t>Contenu et Déroulement des </a:t>
            </a:r>
            <a:r>
              <a:rPr lang="fr-LU" sz="2800" b="0" dirty="0" smtClean="0">
                <a:latin typeface="+mn-lt"/>
              </a:rPr>
              <a:t>activités</a:t>
            </a:r>
            <a:endParaRPr lang="fr-FR" sz="2800" b="0" dirty="0" smtClean="0">
              <a:latin typeface="+mn-lt"/>
            </a:endParaRPr>
          </a:p>
        </p:txBody>
      </p:sp>
      <p:sp>
        <p:nvSpPr>
          <p:cNvPr id="9" name="Rectangle 8">
            <a:extLst>
              <a:ext uri="{FF2B5EF4-FFF2-40B4-BE49-F238E27FC236}">
                <a16:creationId xmlns:a16="http://schemas.microsoft.com/office/drawing/2014/main" xmlns="" id="{A8DD340B-140A-427E-A2BA-B33A1CB47029}"/>
              </a:ext>
            </a:extLst>
          </p:cNvPr>
          <p:cNvSpPr/>
          <p:nvPr/>
        </p:nvSpPr>
        <p:spPr>
          <a:xfrm>
            <a:off x="-2931" y="650013"/>
            <a:ext cx="9677400" cy="6012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a:extLst>
              <a:ext uri="{FF2B5EF4-FFF2-40B4-BE49-F238E27FC236}">
                <a16:creationId xmlns:a16="http://schemas.microsoft.com/office/drawing/2014/main" xmlns="" id="{2B71C27F-A740-40B2-876F-D18B86F80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7276" y="45039"/>
            <a:ext cx="714586" cy="517669"/>
          </a:xfrm>
          <a:prstGeom prst="rect">
            <a:avLst/>
          </a:prstGeom>
        </p:spPr>
      </p:pic>
      <p:pic>
        <p:nvPicPr>
          <p:cNvPr id="11" name="Image 10">
            <a:hlinkClick r:id="rId4" action="ppaction://hlinkfile"/>
            <a:extLst>
              <a:ext uri="{FF2B5EF4-FFF2-40B4-BE49-F238E27FC236}">
                <a16:creationId xmlns:a16="http://schemas.microsoft.com/office/drawing/2014/main" xmlns="" id="{1B98EF58-44A2-4A7E-A845-DDAA25E00CDC}"/>
              </a:ext>
            </a:extLst>
          </p:cNvPr>
          <p:cNvPicPr>
            <a:picLocks noChangeAspect="1"/>
          </p:cNvPicPr>
          <p:nvPr/>
        </p:nvPicPr>
        <p:blipFill>
          <a:blip r:embed="rId5"/>
          <a:stretch>
            <a:fillRect/>
          </a:stretch>
        </p:blipFill>
        <p:spPr>
          <a:xfrm>
            <a:off x="8628809" y="1233430"/>
            <a:ext cx="595760" cy="616070"/>
          </a:xfrm>
          <a:prstGeom prst="rect">
            <a:avLst/>
          </a:prstGeom>
        </p:spPr>
      </p:pic>
      <p:pic>
        <p:nvPicPr>
          <p:cNvPr id="13" name="Image 12">
            <a:hlinkClick r:id="rId6" action="ppaction://hlinkfile"/>
            <a:extLst>
              <a:ext uri="{FF2B5EF4-FFF2-40B4-BE49-F238E27FC236}">
                <a16:creationId xmlns:a16="http://schemas.microsoft.com/office/drawing/2014/main" xmlns="" id="{B40AABAC-7FF1-43DD-9D7A-1631964AD3D3}"/>
              </a:ext>
            </a:extLst>
          </p:cNvPr>
          <p:cNvPicPr>
            <a:picLocks noChangeAspect="1"/>
          </p:cNvPicPr>
          <p:nvPr/>
        </p:nvPicPr>
        <p:blipFill>
          <a:blip r:embed="rId5"/>
          <a:stretch>
            <a:fillRect/>
          </a:stretch>
        </p:blipFill>
        <p:spPr>
          <a:xfrm>
            <a:off x="8640436" y="4071052"/>
            <a:ext cx="595760" cy="616070"/>
          </a:xfrm>
          <a:prstGeom prst="rect">
            <a:avLst/>
          </a:prstGeom>
        </p:spPr>
      </p:pic>
      <p:sp>
        <p:nvSpPr>
          <p:cNvPr id="3" name="Rectangle 2">
            <a:extLst>
              <a:ext uri="{FF2B5EF4-FFF2-40B4-BE49-F238E27FC236}">
                <a16:creationId xmlns:a16="http://schemas.microsoft.com/office/drawing/2014/main" xmlns="" id="{96AC7313-C613-4A4D-B86C-688713975F22}"/>
              </a:ext>
            </a:extLst>
          </p:cNvPr>
          <p:cNvSpPr/>
          <p:nvPr/>
        </p:nvSpPr>
        <p:spPr>
          <a:xfrm>
            <a:off x="218272" y="769431"/>
            <a:ext cx="8348364" cy="3159648"/>
          </a:xfrm>
          <a:prstGeom prst="rect">
            <a:avLst/>
          </a:prstGeom>
        </p:spPr>
        <p:txBody>
          <a:bodyPr wrap="square">
            <a:spAutoFit/>
          </a:bodyPr>
          <a:lstStyle/>
          <a:p>
            <a:pPr marL="342900" lvl="0" indent="-342900">
              <a:lnSpc>
                <a:spcPct val="137000"/>
              </a:lnSpc>
              <a:spcAft>
                <a:spcPts val="0"/>
              </a:spcAft>
              <a:buFont typeface="Symbol" panose="05050102010706020507" pitchFamily="18" charset="2"/>
              <a:buBlip>
                <a:blip r:embed="rId7"/>
              </a:buBlip>
              <a:tabLst>
                <a:tab pos="4566285" algn="l"/>
              </a:tabLst>
            </a:pPr>
            <a:r>
              <a:rPr lang="fr-FR" sz="1100" u="sng" dirty="0">
                <a:solidFill>
                  <a:srgbClr val="464646"/>
                </a:solidFill>
                <a:ea typeface="Arial" panose="020B0604020202020204" pitchFamily="34" charset="0"/>
                <a:cs typeface="Times New Roman" panose="02020603050405020304" pitchFamily="18" charset="0"/>
              </a:rPr>
              <a:t>Activité 3</a:t>
            </a:r>
            <a:r>
              <a:rPr lang="fr-FR" sz="1100" dirty="0">
                <a:solidFill>
                  <a:srgbClr val="464646"/>
                </a:solidFill>
                <a:ea typeface="Arial" panose="020B0604020202020204" pitchFamily="34" charset="0"/>
                <a:cs typeface="Times New Roman" panose="02020603050405020304" pitchFamily="18" charset="0"/>
              </a:rPr>
              <a:t> : Avant-Projet, conception préliminaire (5 H)</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63538">
              <a:lnSpc>
                <a:spcPct val="115000"/>
              </a:lnSpc>
              <a:spcAft>
                <a:spcPts val="0"/>
              </a:spcAft>
              <a:tabLst>
                <a:tab pos="4566285" algn="l"/>
              </a:tabLst>
            </a:pPr>
            <a:r>
              <a:rPr lang="fr-LU" sz="1100" b="0" dirty="0">
                <a:solidFill>
                  <a:srgbClr val="464646"/>
                </a:solidFill>
                <a:ea typeface="Arial" panose="020B0604020202020204" pitchFamily="34" charset="0"/>
                <a:cs typeface="Times New Roman" panose="02020603050405020304" pitchFamily="18" charset="0"/>
              </a:rPr>
              <a:t>Cette activité en groupe classe permet d’introduire l’étude préliminaire du projet. Elle comporte </a:t>
            </a:r>
            <a:r>
              <a:rPr lang="fr-LU" sz="1100" b="0" dirty="0" smtClean="0">
                <a:solidFill>
                  <a:srgbClr val="464646"/>
                </a:solidFill>
                <a:ea typeface="Arial" panose="020B0604020202020204" pitchFamily="34" charset="0"/>
                <a:cs typeface="Times New Roman" panose="02020603050405020304" pitchFamily="18" charset="0"/>
              </a:rPr>
              <a:t>4 </a:t>
            </a:r>
            <a:r>
              <a:rPr lang="fr-LU" sz="1100" b="0" dirty="0">
                <a:solidFill>
                  <a:srgbClr val="464646"/>
                </a:solidFill>
                <a:ea typeface="Arial" panose="020B0604020202020204" pitchFamily="34" charset="0"/>
                <a:cs typeface="Times New Roman" panose="02020603050405020304" pitchFamily="18" charset="0"/>
              </a:rPr>
              <a:t>travaux dirigés différents pour chaque membre du groupe en lien avec l'étude préliminaire d’un composant I2C à mettre en œuvre pour répondre à la problématique du projet</a:t>
            </a:r>
            <a:r>
              <a:rPr lang="fr-LU" sz="1100" b="0" dirty="0" smtClean="0">
                <a:solidFill>
                  <a:srgbClr val="464646"/>
                </a:solidFill>
                <a:ea typeface="Arial" panose="020B0604020202020204" pitchFamily="34" charset="0"/>
                <a:cs typeface="Times New Roman" panose="02020603050405020304" pitchFamily="18" charset="0"/>
              </a:rPr>
              <a:t>.</a:t>
            </a:r>
          </a:p>
          <a:p>
            <a:pPr marL="457200">
              <a:lnSpc>
                <a:spcPct val="115000"/>
              </a:lnSpc>
              <a:spcAft>
                <a:spcPts val="0"/>
              </a:spcAft>
              <a:tabLst>
                <a:tab pos="4566285" algn="l"/>
              </a:tabLst>
            </a:pPr>
            <a:r>
              <a:rPr lang="fr-FR" sz="1100" b="0" i="1" dirty="0" smtClean="0">
                <a:solidFill>
                  <a:srgbClr val="464646"/>
                </a:solidFill>
                <a:ea typeface="Arial" panose="020B0604020202020204" pitchFamily="34" charset="0"/>
                <a:cs typeface="Times New Roman" panose="02020603050405020304" pitchFamily="18" charset="0"/>
              </a:rPr>
              <a:t>Chaque </a:t>
            </a:r>
            <a:r>
              <a:rPr lang="fr-FR" sz="1100" b="0" i="1" dirty="0">
                <a:solidFill>
                  <a:srgbClr val="464646"/>
                </a:solidFill>
                <a:ea typeface="Arial" panose="020B0604020202020204" pitchFamily="34" charset="0"/>
                <a:cs typeface="Times New Roman" panose="02020603050405020304" pitchFamily="18" charset="0"/>
              </a:rPr>
              <a:t>élève au sein du groupe devra étudier sous forme d'un TD le principe de fonctionnement d'un circuit I2C répondant aux différents besoins du projet : </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1260475">
              <a:lnSpc>
                <a:spcPct val="115000"/>
              </a:lnSpc>
              <a:spcAft>
                <a:spcPts val="0"/>
              </a:spcAft>
              <a:tabLst>
                <a:tab pos="1439863" algn="l"/>
              </a:tabLst>
            </a:pPr>
            <a:r>
              <a:rPr lang="fr-LU" sz="1100" b="0" i="1" dirty="0">
                <a:solidFill>
                  <a:srgbClr val="464646"/>
                </a:solidFill>
                <a:ea typeface="Arial" panose="020B0604020202020204" pitchFamily="34" charset="0"/>
                <a:cs typeface="Times New Roman" panose="02020603050405020304" pitchFamily="18" charset="0"/>
              </a:rPr>
              <a:t>•	TD1 - DS1307 : horloge temps réel (Gestion du temps)</a:t>
            </a:r>
          </a:p>
          <a:p>
            <a:pPr marL="1260475">
              <a:lnSpc>
                <a:spcPct val="115000"/>
              </a:lnSpc>
              <a:spcAft>
                <a:spcPts val="0"/>
              </a:spcAft>
              <a:tabLst>
                <a:tab pos="1439863" algn="l"/>
              </a:tabLst>
            </a:pPr>
            <a:r>
              <a:rPr lang="fr-LU" sz="1100" b="0" i="1" dirty="0">
                <a:solidFill>
                  <a:srgbClr val="464646"/>
                </a:solidFill>
                <a:ea typeface="Arial" panose="020B0604020202020204" pitchFamily="34" charset="0"/>
                <a:cs typeface="Times New Roman" panose="02020603050405020304" pitchFamily="18" charset="0"/>
              </a:rPr>
              <a:t>•	TD2 - TC74A : capteur de température (Mesure de la température)</a:t>
            </a:r>
          </a:p>
          <a:p>
            <a:pPr marL="1260475">
              <a:lnSpc>
                <a:spcPct val="115000"/>
              </a:lnSpc>
              <a:spcAft>
                <a:spcPts val="0"/>
              </a:spcAft>
              <a:tabLst>
                <a:tab pos="1439863" algn="l"/>
              </a:tabLst>
            </a:pPr>
            <a:r>
              <a:rPr lang="fr-LU" sz="1100" b="0" i="1" dirty="0">
                <a:solidFill>
                  <a:srgbClr val="464646"/>
                </a:solidFill>
                <a:ea typeface="Arial" panose="020B0604020202020204" pitchFamily="34" charset="0"/>
                <a:cs typeface="Times New Roman" panose="02020603050405020304" pitchFamily="18" charset="0"/>
              </a:rPr>
              <a:t>•	TD3 - MAX127 : convertisseur A/N (Mesure du courant)</a:t>
            </a:r>
          </a:p>
          <a:p>
            <a:pPr marL="1260475">
              <a:lnSpc>
                <a:spcPct val="115000"/>
              </a:lnSpc>
              <a:spcAft>
                <a:spcPts val="0"/>
              </a:spcAft>
              <a:tabLst>
                <a:tab pos="1439863" algn="l"/>
              </a:tabLst>
            </a:pPr>
            <a:r>
              <a:rPr lang="fr-LU" sz="1100" b="0" i="1" dirty="0">
                <a:solidFill>
                  <a:srgbClr val="464646"/>
                </a:solidFill>
                <a:ea typeface="Arial" panose="020B0604020202020204" pitchFamily="34" charset="0"/>
                <a:cs typeface="Times New Roman" panose="02020603050405020304" pitchFamily="18" charset="0"/>
              </a:rPr>
              <a:t>•	TD4 – L298 : interface de puissance (Commande du ventilateur)</a:t>
            </a:r>
          </a:p>
          <a:p>
            <a:pPr marL="357188">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 </a:t>
            </a:r>
            <a:r>
              <a:rPr lang="fr-LU" sz="1100" b="0" dirty="0">
                <a:solidFill>
                  <a:srgbClr val="464646"/>
                </a:solidFill>
                <a:ea typeface="Arial" panose="020B0604020202020204" pitchFamily="34" charset="0"/>
                <a:cs typeface="Times New Roman" panose="02020603050405020304" pitchFamily="18" charset="0"/>
              </a:rPr>
              <a:t>Une activité supplémentaire peut être utilisée pour les élèves plus rapides ou lorsque les groupes de projet comportent 5 élèves </a:t>
            </a:r>
            <a:r>
              <a:rPr lang="fr-LU" sz="1100" b="0" dirty="0" smtClean="0">
                <a:solidFill>
                  <a:srgbClr val="464646"/>
                </a:solidFill>
                <a:ea typeface="Arial" panose="020B0604020202020204" pitchFamily="34" charset="0"/>
                <a:cs typeface="Times New Roman" panose="02020603050405020304" pitchFamily="18" charset="0"/>
              </a:rPr>
              <a:t>:</a:t>
            </a:r>
            <a:endParaRPr lang="fr-LU" sz="1100" b="0" dirty="0">
              <a:solidFill>
                <a:srgbClr val="464646"/>
              </a:solidFill>
              <a:ea typeface="Arial" panose="020B0604020202020204" pitchFamily="34" charset="0"/>
              <a:cs typeface="Times New Roman" panose="02020603050405020304" pitchFamily="18" charset="0"/>
            </a:endParaRPr>
          </a:p>
          <a:p>
            <a:pPr marL="1250950">
              <a:lnSpc>
                <a:spcPct val="115000"/>
              </a:lnSpc>
              <a:spcAft>
                <a:spcPts val="0"/>
              </a:spcAft>
              <a:tabLst>
                <a:tab pos="1439863" algn="l"/>
              </a:tabLst>
            </a:pPr>
            <a:r>
              <a:rPr lang="fr-LU" sz="1100" b="0" dirty="0">
                <a:solidFill>
                  <a:srgbClr val="464646"/>
                </a:solidFill>
                <a:ea typeface="Arial" panose="020B0604020202020204" pitchFamily="34" charset="0"/>
                <a:cs typeface="Times New Roman" panose="02020603050405020304" pitchFamily="18" charset="0"/>
              </a:rPr>
              <a:t>•	 TD5 – 24LC256 : Mémoire EEPROM (Mémorisation des données</a:t>
            </a:r>
            <a:r>
              <a:rPr lang="fr-LU" sz="1100" b="0" dirty="0" smtClean="0">
                <a:solidFill>
                  <a:srgbClr val="464646"/>
                </a:solidFill>
                <a:ea typeface="Arial" panose="020B0604020202020204" pitchFamily="34" charset="0"/>
                <a:cs typeface="Times New Roman" panose="02020603050405020304" pitchFamily="18" charset="0"/>
              </a:rPr>
              <a:t>)</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363538">
              <a:lnSpc>
                <a:spcPct val="115000"/>
              </a:lnSpc>
              <a:spcAft>
                <a:spcPts val="0"/>
              </a:spcAft>
              <a:tabLst>
                <a:tab pos="4566285" algn="l"/>
              </a:tabLst>
            </a:pPr>
            <a:r>
              <a:rPr lang="fr-FR" sz="1100" b="0" dirty="0">
                <a:solidFill>
                  <a:srgbClr val="0000FF"/>
                </a:solidFill>
                <a:ea typeface="Arial" panose="020B0604020202020204" pitchFamily="34" charset="0"/>
                <a:cs typeface="Times New Roman" panose="02020603050405020304" pitchFamily="18" charset="0"/>
              </a:rPr>
              <a:t>Cette activité est évaluée de façon sommative (correction des TD)</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C4A9F0DF-E9CE-4565-844E-836F72F6A69A}"/>
              </a:ext>
            </a:extLst>
          </p:cNvPr>
          <p:cNvSpPr/>
          <p:nvPr/>
        </p:nvSpPr>
        <p:spPr>
          <a:xfrm>
            <a:off x="272663" y="3917648"/>
            <a:ext cx="8835125" cy="3455882"/>
          </a:xfrm>
          <a:prstGeom prst="rect">
            <a:avLst/>
          </a:prstGeom>
        </p:spPr>
        <p:txBody>
          <a:bodyPr wrap="square">
            <a:spAutoFit/>
          </a:bodyPr>
          <a:lstStyle/>
          <a:p>
            <a:pPr marL="342900" lvl="0" indent="-342900">
              <a:lnSpc>
                <a:spcPct val="137000"/>
              </a:lnSpc>
              <a:spcAft>
                <a:spcPts val="0"/>
              </a:spcAft>
              <a:buFont typeface="Symbol" panose="05050102010706020507" pitchFamily="18" charset="2"/>
              <a:buBlip>
                <a:blip r:embed="rId7"/>
              </a:buBlip>
              <a:tabLst>
                <a:tab pos="4566285" algn="l"/>
              </a:tabLst>
            </a:pPr>
            <a:r>
              <a:rPr lang="fr-FR" sz="1100" u="sng" dirty="0">
                <a:solidFill>
                  <a:srgbClr val="464646"/>
                </a:solidFill>
                <a:ea typeface="Arial" panose="020B0604020202020204" pitchFamily="34" charset="0"/>
                <a:cs typeface="Times New Roman" panose="02020603050405020304" pitchFamily="18" charset="0"/>
              </a:rPr>
              <a:t>Activité 4</a:t>
            </a:r>
            <a:r>
              <a:rPr lang="fr-FR" sz="1100" dirty="0">
                <a:solidFill>
                  <a:srgbClr val="464646"/>
                </a:solidFill>
                <a:ea typeface="Arial" panose="020B0604020202020204" pitchFamily="34" charset="0"/>
                <a:cs typeface="Times New Roman" panose="02020603050405020304" pitchFamily="18" charset="0"/>
              </a:rPr>
              <a:t> : Conception détaillée (5H)</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269875">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Au sein de l’ilot, chaque élève réalisera une activité pratique différente et devra la restituer aux autres membres du groupe afin d’associer les programmes dans un modèle unique.</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551180">
              <a:lnSpc>
                <a:spcPct val="115000"/>
              </a:lnSpc>
              <a:spcAft>
                <a:spcPts val="0"/>
              </a:spcAft>
              <a:tabLst>
                <a:tab pos="4566285" algn="l"/>
              </a:tabLst>
            </a:pPr>
            <a:r>
              <a:rPr lang="fr-FR" sz="300" b="0" dirty="0">
                <a:solidFill>
                  <a:srgbClr val="464646"/>
                </a:solidFill>
                <a:ea typeface="Arial" panose="020B0604020202020204" pitchFamily="34" charset="0"/>
                <a:cs typeface="Times New Roman" panose="02020603050405020304" pitchFamily="18" charset="0"/>
              </a:rPr>
              <a:t> </a:t>
            </a:r>
            <a:endParaRPr lang="fr-FR" sz="600" b="0" dirty="0">
              <a:latin typeface="Calibri" panose="020F0502020204030204" pitchFamily="34" charset="0"/>
              <a:ea typeface="Calibri" panose="020F0502020204030204" pitchFamily="34" charset="0"/>
              <a:cs typeface="Times New Roman" panose="02020603050405020304" pitchFamily="18" charset="0"/>
            </a:endParaRPr>
          </a:p>
          <a:p>
            <a:pPr marL="269875">
              <a:lnSpc>
                <a:spcPct val="115000"/>
              </a:lnSpc>
              <a:spcAft>
                <a:spcPts val="0"/>
              </a:spcAft>
              <a:tabLst>
                <a:tab pos="4566285" algn="l"/>
              </a:tabLst>
            </a:pPr>
            <a:r>
              <a:rPr lang="fr-FR" sz="1100" b="0" dirty="0">
                <a:solidFill>
                  <a:srgbClr val="464646"/>
                </a:solidFill>
                <a:ea typeface="Arial" panose="020B0604020202020204" pitchFamily="34" charset="0"/>
                <a:cs typeface="Times New Roman" panose="02020603050405020304" pitchFamily="18" charset="0"/>
              </a:rPr>
              <a:t>Il appartient aux élèves de proposer/compléter une solution de modélisation sous Proteus ISIS permettant de valider la tâche qui leur est confiée :</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1524000" lvl="0" indent="-342900">
              <a:lnSpc>
                <a:spcPct val="115000"/>
              </a:lnSpc>
              <a:spcAft>
                <a:spcPts val="0"/>
              </a:spcAft>
              <a:buFont typeface="Wingdings" panose="05000000000000000000" pitchFamily="2" charset="2"/>
              <a:buChar char=""/>
              <a:tabLst>
                <a:tab pos="4566285" algn="l"/>
              </a:tabLst>
            </a:pPr>
            <a:r>
              <a:rPr lang="fr-FR" sz="1100" b="0" dirty="0">
                <a:solidFill>
                  <a:srgbClr val="464646"/>
                </a:solidFill>
                <a:ea typeface="Arial" panose="020B0604020202020204" pitchFamily="34" charset="0"/>
                <a:cs typeface="Times New Roman" panose="02020603050405020304" pitchFamily="18" charset="0"/>
              </a:rPr>
              <a:t>Modélisation et programmation de la solution de mesure du temps,</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1524000" lvl="0" indent="-342900">
              <a:lnSpc>
                <a:spcPct val="115000"/>
              </a:lnSpc>
              <a:spcAft>
                <a:spcPts val="0"/>
              </a:spcAft>
              <a:buFont typeface="Wingdings" panose="05000000000000000000" pitchFamily="2" charset="2"/>
              <a:buChar char=""/>
              <a:tabLst>
                <a:tab pos="4566285" algn="l"/>
              </a:tabLst>
            </a:pPr>
            <a:r>
              <a:rPr lang="fr-FR" sz="1100" b="0" dirty="0">
                <a:solidFill>
                  <a:srgbClr val="464646"/>
                </a:solidFill>
                <a:ea typeface="Arial" panose="020B0604020202020204" pitchFamily="34" charset="0"/>
                <a:cs typeface="Times New Roman" panose="02020603050405020304" pitchFamily="18" charset="0"/>
              </a:rPr>
              <a:t>Modélisation et programmation de la solution de mesure de la température,</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1524000" lvl="0" indent="-342900">
              <a:lnSpc>
                <a:spcPct val="115000"/>
              </a:lnSpc>
              <a:spcAft>
                <a:spcPts val="0"/>
              </a:spcAft>
              <a:buFont typeface="Wingdings" panose="05000000000000000000" pitchFamily="2" charset="2"/>
              <a:buChar char=""/>
              <a:tabLst>
                <a:tab pos="4566285" algn="l"/>
              </a:tabLst>
            </a:pPr>
            <a:r>
              <a:rPr lang="fr-FR" sz="1100" b="0" dirty="0">
                <a:solidFill>
                  <a:srgbClr val="464646"/>
                </a:solidFill>
                <a:ea typeface="Arial" panose="020B0604020202020204" pitchFamily="34" charset="0"/>
                <a:cs typeface="Times New Roman" panose="02020603050405020304" pitchFamily="18" charset="0"/>
              </a:rPr>
              <a:t>Modélisation et programmation de la solution de mesure du courant et calcul de l'énergie,</a:t>
            </a:r>
            <a:endParaRPr lang="fr-FR" sz="1600" b="0" dirty="0">
              <a:latin typeface="Calibri" panose="020F0502020204030204" pitchFamily="34" charset="0"/>
              <a:ea typeface="Calibri" panose="020F0502020204030204" pitchFamily="34" charset="0"/>
              <a:cs typeface="Times New Roman" panose="02020603050405020304" pitchFamily="18" charset="0"/>
            </a:endParaRPr>
          </a:p>
          <a:p>
            <a:pPr marL="1524000" lvl="0" indent="-342900">
              <a:lnSpc>
                <a:spcPct val="115000"/>
              </a:lnSpc>
              <a:spcAft>
                <a:spcPts val="0"/>
              </a:spcAft>
              <a:buFont typeface="Wingdings" panose="05000000000000000000" pitchFamily="2" charset="2"/>
              <a:buChar char=""/>
              <a:tabLst>
                <a:tab pos="4566285" algn="l"/>
              </a:tabLst>
            </a:pPr>
            <a:r>
              <a:rPr lang="fr-FR" sz="1100" b="0" dirty="0">
                <a:solidFill>
                  <a:srgbClr val="464646"/>
                </a:solidFill>
                <a:ea typeface="Arial" panose="020B0604020202020204" pitchFamily="34" charset="0"/>
                <a:cs typeface="Times New Roman" panose="02020603050405020304" pitchFamily="18" charset="0"/>
              </a:rPr>
              <a:t>Modélisation et programmation de la solution de </a:t>
            </a:r>
            <a:r>
              <a:rPr lang="fr-FR" sz="1100" b="0" dirty="0" smtClean="0">
                <a:solidFill>
                  <a:srgbClr val="464646"/>
                </a:solidFill>
                <a:ea typeface="Arial" panose="020B0604020202020204" pitchFamily="34" charset="0"/>
                <a:cs typeface="Times New Roman" panose="02020603050405020304" pitchFamily="18" charset="0"/>
              </a:rPr>
              <a:t>commande des ventilateurs,</a:t>
            </a:r>
            <a:endParaRPr lang="fr-FR" sz="1600" b="0" dirty="0">
              <a:latin typeface="Calibri" panose="020F0502020204030204" pitchFamily="34" charset="0"/>
              <a:ea typeface="Arial" panose="020B0604020202020204" pitchFamily="34" charset="0"/>
              <a:cs typeface="Times New Roman" panose="02020603050405020304" pitchFamily="18" charset="0"/>
            </a:endParaRPr>
          </a:p>
          <a:p>
            <a:pPr marL="820738" lvl="0">
              <a:lnSpc>
                <a:spcPct val="115000"/>
              </a:lnSpc>
              <a:spcAft>
                <a:spcPts val="0"/>
              </a:spcAft>
              <a:tabLst>
                <a:tab pos="4566285" algn="l"/>
              </a:tabLst>
            </a:pPr>
            <a:endParaRPr lang="fr-FR" sz="600" b="0" dirty="0">
              <a:latin typeface="Calibri" panose="020F0502020204030204" pitchFamily="34" charset="0"/>
              <a:ea typeface="Calibri" panose="020F0502020204030204" pitchFamily="34" charset="0"/>
              <a:cs typeface="Times New Roman" panose="02020603050405020304" pitchFamily="18" charset="0"/>
            </a:endParaRPr>
          </a:p>
          <a:p>
            <a:pPr marL="269875">
              <a:lnSpc>
                <a:spcPct val="115000"/>
              </a:lnSpc>
              <a:spcAft>
                <a:spcPts val="0"/>
              </a:spcAft>
              <a:tabLst>
                <a:tab pos="269875" algn="l"/>
                <a:tab pos="4565650" algn="l"/>
              </a:tabLst>
            </a:pPr>
            <a:r>
              <a:rPr lang="fr-FR" sz="1100" b="0" dirty="0">
                <a:solidFill>
                  <a:srgbClr val="464646"/>
                </a:solidFill>
                <a:ea typeface="Arial" panose="020B0604020202020204" pitchFamily="34" charset="0"/>
                <a:cs typeface="Times New Roman" panose="02020603050405020304" pitchFamily="18" charset="0"/>
              </a:rPr>
              <a:t>Le réinvestissement des études préliminaires doit permettre aux élèves de proposer une solution </a:t>
            </a:r>
            <a:r>
              <a:rPr lang="fr-FR" sz="1100" b="0" dirty="0" smtClean="0">
                <a:solidFill>
                  <a:srgbClr val="464646"/>
                </a:solidFill>
                <a:ea typeface="Arial" panose="020B0604020202020204" pitchFamily="34" charset="0"/>
                <a:cs typeface="Times New Roman" panose="02020603050405020304" pitchFamily="18" charset="0"/>
              </a:rPr>
              <a:t>fonctionnelle.</a:t>
            </a:r>
            <a:endParaRPr lang="fr-FR" sz="1600" b="0" dirty="0">
              <a:latin typeface="Calibri" panose="020F0502020204030204" pitchFamily="34" charset="0"/>
              <a:ea typeface="Arial" panose="020B0604020202020204" pitchFamily="34" charset="0"/>
              <a:cs typeface="Times New Roman" panose="02020603050405020304" pitchFamily="18" charset="0"/>
            </a:endParaRPr>
          </a:p>
          <a:p>
            <a:pPr marL="269875">
              <a:lnSpc>
                <a:spcPct val="115000"/>
              </a:lnSpc>
              <a:spcAft>
                <a:spcPts val="0"/>
              </a:spcAft>
              <a:tabLst>
                <a:tab pos="269875" algn="l"/>
                <a:tab pos="4565650" algn="l"/>
              </a:tabLst>
            </a:pPr>
            <a:r>
              <a:rPr lang="fr-LU" sz="1100" b="0" dirty="0" smtClean="0">
                <a:solidFill>
                  <a:srgbClr val="464646"/>
                </a:solidFill>
                <a:ea typeface="Arial" panose="020B0604020202020204" pitchFamily="34" charset="0"/>
                <a:cs typeface="Times New Roman" panose="02020603050405020304" pitchFamily="18" charset="0"/>
              </a:rPr>
              <a:t>Une </a:t>
            </a:r>
            <a:r>
              <a:rPr lang="fr-LU" sz="1100" b="0" dirty="0">
                <a:solidFill>
                  <a:srgbClr val="464646"/>
                </a:solidFill>
                <a:ea typeface="Arial" panose="020B0604020202020204" pitchFamily="34" charset="0"/>
                <a:cs typeface="Times New Roman" panose="02020603050405020304" pitchFamily="18" charset="0"/>
              </a:rPr>
              <a:t>activité supplémentaire peut être utilisée pour les élèves plus rapides ou lorsque les groupes de projet comportent 5 élèves :</a:t>
            </a:r>
          </a:p>
          <a:p>
            <a:pPr marL="551180">
              <a:lnSpc>
                <a:spcPct val="115000"/>
              </a:lnSpc>
              <a:spcAft>
                <a:spcPts val="0"/>
              </a:spcAft>
              <a:tabLst>
                <a:tab pos="4566285" algn="l"/>
              </a:tabLst>
            </a:pPr>
            <a:endParaRPr lang="fr-LU" sz="300" b="0" dirty="0">
              <a:solidFill>
                <a:srgbClr val="464646"/>
              </a:solidFill>
              <a:ea typeface="Arial" panose="020B0604020202020204" pitchFamily="34" charset="0"/>
              <a:cs typeface="Times New Roman" panose="02020603050405020304" pitchFamily="18" charset="0"/>
            </a:endParaRPr>
          </a:p>
          <a:p>
            <a:pPr marL="1166813" defTabSz="762000">
              <a:lnSpc>
                <a:spcPct val="115000"/>
              </a:lnSpc>
              <a:spcAft>
                <a:spcPts val="0"/>
              </a:spcAft>
              <a:tabLst>
                <a:tab pos="1166813" algn="l"/>
              </a:tabLst>
            </a:pPr>
            <a:r>
              <a:rPr lang="fr-LU" sz="1100" b="0" dirty="0">
                <a:solidFill>
                  <a:srgbClr val="464646"/>
                </a:solidFill>
                <a:ea typeface="Arial" panose="020B0604020202020204" pitchFamily="34" charset="0"/>
                <a:cs typeface="Times New Roman" panose="02020603050405020304" pitchFamily="18" charset="0"/>
              </a:rPr>
              <a:t>•	 Modélisation et programmation de la solution de mémorisation des données.</a:t>
            </a:r>
          </a:p>
          <a:p>
            <a:pPr marL="551180">
              <a:lnSpc>
                <a:spcPct val="115000"/>
              </a:lnSpc>
              <a:spcAft>
                <a:spcPts val="0"/>
              </a:spcAft>
              <a:tabLst>
                <a:tab pos="4566285" algn="l"/>
              </a:tabLst>
            </a:pPr>
            <a:endParaRPr lang="fr-FR" sz="700" b="0" dirty="0">
              <a:latin typeface="Calibri" panose="020F0502020204030204" pitchFamily="34" charset="0"/>
              <a:ea typeface="Calibri" panose="020F0502020204030204" pitchFamily="34" charset="0"/>
              <a:cs typeface="Times New Roman" panose="02020603050405020304" pitchFamily="18" charset="0"/>
            </a:endParaRPr>
          </a:p>
          <a:p>
            <a:pPr marL="269875">
              <a:lnSpc>
                <a:spcPct val="115000"/>
              </a:lnSpc>
              <a:spcAft>
                <a:spcPts val="0"/>
              </a:spcAft>
              <a:tabLst>
                <a:tab pos="4566285" algn="l"/>
              </a:tabLst>
            </a:pPr>
            <a:r>
              <a:rPr lang="fr-FR" sz="1100" b="0" dirty="0">
                <a:solidFill>
                  <a:srgbClr val="0000FF"/>
                </a:solidFill>
                <a:ea typeface="Arial" panose="020B0604020202020204" pitchFamily="34" charset="0"/>
                <a:cs typeface="Times New Roman" panose="02020603050405020304" pitchFamily="18" charset="0"/>
              </a:rPr>
              <a:t>Cette activité est évaluée de façon sommative sous forme de revue de projet (RV1 – RV2).</a:t>
            </a:r>
            <a:endParaRPr lang="fr-FR"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 13">
            <a:extLst>
              <a:ext uri="{FF2B5EF4-FFF2-40B4-BE49-F238E27FC236}">
                <a16:creationId xmlns:a16="http://schemas.microsoft.com/office/drawing/2014/main" xmlns="" id="{6380F877-5EC8-47C6-BD18-AAD190B81C71}"/>
              </a:ext>
            </a:extLst>
          </p:cNvPr>
          <p:cNvPicPr>
            <a:picLocks noChangeAspect="1"/>
          </p:cNvPicPr>
          <p:nvPr/>
        </p:nvPicPr>
        <p:blipFill>
          <a:blip r:embed="rId8"/>
          <a:stretch>
            <a:fillRect/>
          </a:stretch>
        </p:blipFill>
        <p:spPr>
          <a:xfrm>
            <a:off x="147807" y="2251575"/>
            <a:ext cx="892492" cy="682704"/>
          </a:xfrm>
          <a:prstGeom prst="rect">
            <a:avLst/>
          </a:prstGeom>
          <a:ln>
            <a:solidFill>
              <a:srgbClr val="0000FF"/>
            </a:solidFill>
          </a:ln>
        </p:spPr>
      </p:pic>
      <p:pic>
        <p:nvPicPr>
          <p:cNvPr id="16" name="Image 15">
            <a:extLst>
              <a:ext uri="{FF2B5EF4-FFF2-40B4-BE49-F238E27FC236}">
                <a16:creationId xmlns:a16="http://schemas.microsoft.com/office/drawing/2014/main" xmlns="" id="{DF9DE1C7-D826-41C5-B565-5782D7469519}"/>
              </a:ext>
            </a:extLst>
          </p:cNvPr>
          <p:cNvPicPr>
            <a:picLocks noChangeAspect="1"/>
          </p:cNvPicPr>
          <p:nvPr/>
        </p:nvPicPr>
        <p:blipFill>
          <a:blip r:embed="rId9"/>
          <a:stretch>
            <a:fillRect/>
          </a:stretch>
        </p:blipFill>
        <p:spPr>
          <a:xfrm>
            <a:off x="218272" y="5262006"/>
            <a:ext cx="768933" cy="583445"/>
          </a:xfrm>
          <a:prstGeom prst="rect">
            <a:avLst/>
          </a:prstGeom>
          <a:ln>
            <a:solidFill>
              <a:schemeClr val="bg2">
                <a:lumMod val="50000"/>
              </a:schemeClr>
            </a:solidFill>
          </a:ln>
        </p:spPr>
      </p:pic>
    </p:spTree>
    <p:extLst>
      <p:ext uri="{BB962C8B-B14F-4D97-AF65-F5344CB8AC3E}">
        <p14:creationId xmlns:p14="http://schemas.microsoft.com/office/powerpoint/2010/main" val="4253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3" grpId="0"/>
      <p:bldP spid="4" grpId="0"/>
    </p:bldLst>
  </p:timing>
</p:sld>
</file>

<file path=ppt/theme/theme1.xml><?xml version="1.0" encoding="utf-8"?>
<a:theme xmlns:a="http://schemas.openxmlformats.org/drawingml/2006/main" name="3_PRe">
  <a:themeElements>
    <a:clrScheme name="P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PR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D2DBEC"/>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Trebuchet MS" pitchFamily="34" charset="0"/>
          </a:defRPr>
        </a:defPPr>
      </a:lstStyle>
    </a:spDef>
    <a:lnDef>
      <a:spPr bwMode="auto">
        <a:xfrm>
          <a:off x="0" y="0"/>
          <a:ext cx="1" cy="1"/>
        </a:xfrm>
        <a:custGeom>
          <a:avLst/>
          <a:gdLst/>
          <a:ahLst/>
          <a:cxnLst/>
          <a:rect l="0" t="0" r="0" b="0"/>
          <a:pathLst/>
        </a:custGeom>
        <a:noFill/>
        <a:ln w="50800" cap="flat" cmpd="sng" algn="ctr">
          <a:solidFill>
            <a:srgbClr val="D2DBEC"/>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Trebuchet MS" pitchFamily="34" charset="0"/>
          </a:defRPr>
        </a:defPPr>
      </a:lstStyle>
    </a:lnDef>
  </a:objectDefaults>
  <a:extraClrSchemeLst>
    <a:extraClrScheme>
      <a:clrScheme name="P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24256</TotalTime>
  <Words>966</Words>
  <Application>Microsoft Office PowerPoint</Application>
  <PresentationFormat>Personnalisé</PresentationFormat>
  <Paragraphs>180</Paragraphs>
  <Slides>10</Slides>
  <Notes>4</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10</vt:i4>
      </vt:variant>
    </vt:vector>
  </HeadingPairs>
  <TitlesOfParts>
    <vt:vector size="13" baseType="lpstr">
      <vt:lpstr>3_PRe</vt:lpstr>
      <vt:lpstr>Conception personnalisée</vt:lpstr>
      <vt:lpstr>CorelPhotoPaint.Image.9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IN_LHC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Etienne IRION</dc:creator>
  <cp:lastModifiedBy>Jean-Francois</cp:lastModifiedBy>
  <cp:revision>2056</cp:revision>
  <cp:lastPrinted>2001-11-21T10:52:01Z</cp:lastPrinted>
  <dcterms:created xsi:type="dcterms:W3CDTF">2001-11-22T15:03:29Z</dcterms:created>
  <dcterms:modified xsi:type="dcterms:W3CDTF">2018-04-06T05:59:49Z</dcterms:modified>
</cp:coreProperties>
</file>