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xml" ContentType="application/vnd.openxmlformats-officedocument.presentationml.notesSlide+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notesSlides/notesSlide4.xml" ContentType="application/vnd.openxmlformats-officedocument.presentationml.notesSlide+xml"/>
  <Override PartName="/ppt/tags/tag30.xml" ContentType="application/vnd.openxmlformats-officedocument.presentationml.tags+xml"/>
  <Override PartName="/ppt/notesSlides/notesSlide5.xml" ContentType="application/vnd.openxmlformats-officedocument.presentationml.notesSlide+xml"/>
  <Override PartName="/ppt/tags/tag31.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7" r:id="rId2"/>
    <p:sldId id="258" r:id="rId3"/>
    <p:sldId id="261" r:id="rId4"/>
    <p:sldId id="262" r:id="rId5"/>
    <p:sldId id="263" r:id="rId6"/>
    <p:sldId id="264" r:id="rId7"/>
  </p:sldIdLst>
  <p:sldSz cx="9144000" cy="6858000" type="screen4x3"/>
  <p:notesSz cx="6858000" cy="10059988"/>
  <p:custDataLst>
    <p:tags r:id="rId9"/>
  </p:custDataLst>
  <p:defaultTextStyle>
    <a:defPPr>
      <a:defRPr lang="fr-FR"/>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18" autoAdjust="0"/>
    <p:restoredTop sz="94604" autoAdjust="0"/>
  </p:normalViewPr>
  <p:slideViewPr>
    <p:cSldViewPr>
      <p:cViewPr>
        <p:scale>
          <a:sx n="115" d="100"/>
          <a:sy n="115" d="100"/>
        </p:scale>
        <p:origin x="-102"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5032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fr-FR" dirty="0"/>
          </a:p>
        </p:txBody>
      </p:sp>
      <p:sp>
        <p:nvSpPr>
          <p:cNvPr id="3" name="Espace réservé de la date 2"/>
          <p:cNvSpPr>
            <a:spLocks noGrp="1"/>
          </p:cNvSpPr>
          <p:nvPr>
            <p:ph type="dt" idx="1"/>
          </p:nvPr>
        </p:nvSpPr>
        <p:spPr>
          <a:xfrm>
            <a:off x="3884613" y="0"/>
            <a:ext cx="2971800" cy="5032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AC9F3EB-1E9D-44D8-850E-1C5A5B0BF311}" type="datetimeFigureOut">
              <a:rPr lang="fr-FR"/>
              <a:pPr>
                <a:defRPr/>
              </a:pPr>
              <a:t>28/03/2018</a:t>
            </a:fld>
            <a:endParaRPr lang="fr-FR" dirty="0"/>
          </a:p>
        </p:txBody>
      </p:sp>
      <p:sp>
        <p:nvSpPr>
          <p:cNvPr id="4" name="Espace réservé de l'image des diapositives 3"/>
          <p:cNvSpPr>
            <a:spLocks noGrp="1" noRot="1" noChangeAspect="1"/>
          </p:cNvSpPr>
          <p:nvPr>
            <p:ph type="sldImg" idx="2"/>
          </p:nvPr>
        </p:nvSpPr>
        <p:spPr>
          <a:xfrm>
            <a:off x="914400" y="754063"/>
            <a:ext cx="5029200" cy="3773487"/>
          </a:xfrm>
          <a:prstGeom prst="rect">
            <a:avLst/>
          </a:prstGeom>
          <a:noFill/>
          <a:ln w="12700">
            <a:solidFill>
              <a:prstClr val="black"/>
            </a:solidFill>
          </a:ln>
        </p:spPr>
        <p:txBody>
          <a:bodyPr vert="horz" lIns="91440" tIns="45720" rIns="91440" bIns="45720" rtlCol="0" anchor="ctr"/>
          <a:lstStyle/>
          <a:p>
            <a:pPr lvl="0"/>
            <a:endParaRPr lang="fr-FR" noProof="0" dirty="0"/>
          </a:p>
        </p:txBody>
      </p:sp>
      <p:sp>
        <p:nvSpPr>
          <p:cNvPr id="5" name="Espace réservé des commentaires 4"/>
          <p:cNvSpPr>
            <a:spLocks noGrp="1"/>
          </p:cNvSpPr>
          <p:nvPr>
            <p:ph type="body" sz="quarter" idx="3"/>
          </p:nvPr>
        </p:nvSpPr>
        <p:spPr>
          <a:xfrm>
            <a:off x="685800" y="4778375"/>
            <a:ext cx="5486400" cy="4527550"/>
          </a:xfrm>
          <a:prstGeom prst="rect">
            <a:avLst/>
          </a:prstGeom>
        </p:spPr>
        <p:txBody>
          <a:bodyPr vert="horz" lIns="91440" tIns="45720" rIns="91440" bIns="45720" rtlCol="0"/>
          <a:lstStyle/>
          <a:p>
            <a:pPr lvl="0"/>
            <a:r>
              <a:rPr lang="fr-FR" noProof="0"/>
              <a:t>Modifiez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 name="Espace réservé du pied de page 5"/>
          <p:cNvSpPr>
            <a:spLocks noGrp="1"/>
          </p:cNvSpPr>
          <p:nvPr>
            <p:ph type="ftr" sz="quarter" idx="4"/>
          </p:nvPr>
        </p:nvSpPr>
        <p:spPr>
          <a:xfrm>
            <a:off x="0" y="9555163"/>
            <a:ext cx="2971800" cy="50323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fr-FR" dirty="0"/>
          </a:p>
        </p:txBody>
      </p:sp>
      <p:sp>
        <p:nvSpPr>
          <p:cNvPr id="7" name="Espace réservé du numéro de diapositive 6"/>
          <p:cNvSpPr>
            <a:spLocks noGrp="1"/>
          </p:cNvSpPr>
          <p:nvPr>
            <p:ph type="sldNum" sz="quarter" idx="5"/>
          </p:nvPr>
        </p:nvSpPr>
        <p:spPr>
          <a:xfrm>
            <a:off x="3884613" y="9555163"/>
            <a:ext cx="2971800" cy="50323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967CAFA-8053-4DE6-8DA7-C72F8C0FB1EE}" type="slidenum">
              <a:rPr lang="fr-FR"/>
              <a:pPr>
                <a:defRPr/>
              </a:pPr>
              <a:t>‹N°›</a:t>
            </a:fld>
            <a:endParaRPr lang="fr-FR" dirty="0"/>
          </a:p>
        </p:txBody>
      </p:sp>
    </p:spTree>
    <p:extLst>
      <p:ext uri="{BB962C8B-B14F-4D97-AF65-F5344CB8AC3E}">
        <p14:creationId xmlns:p14="http://schemas.microsoft.com/office/powerpoint/2010/main" val="29051729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921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922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C5E2A80-E8E9-439B-82F7-3FDDD778F115}" type="slidenum">
              <a:rPr lang="fr-FR" smtClean="0"/>
              <a:pPr fontAlgn="base">
                <a:spcBef>
                  <a:spcPct val="0"/>
                </a:spcBef>
                <a:spcAft>
                  <a:spcPct val="0"/>
                </a:spcAft>
                <a:defRPr/>
              </a:pPr>
              <a:t>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024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10244"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344ACE-1A3F-4CB7-BCB4-33655747CF72}" type="slidenum">
              <a:rPr lang="fr-FR" smtClean="0"/>
              <a:pPr fontAlgn="base">
                <a:spcBef>
                  <a:spcPct val="0"/>
                </a:spcBef>
                <a:spcAft>
                  <a:spcPct val="0"/>
                </a:spcAft>
                <a:defRPr/>
              </a:pPr>
              <a:t>2</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1267"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1126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E478741-92EB-412A-92B2-8E45554C8454}" type="slidenum">
              <a:rPr lang="fr-FR" smtClean="0"/>
              <a:pPr fontAlgn="base">
                <a:spcBef>
                  <a:spcPct val="0"/>
                </a:spcBef>
                <a:spcAft>
                  <a:spcPct val="0"/>
                </a:spcAft>
                <a:defRPr/>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2291"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12292"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2CAEF9B-60C4-432A-BBF8-DC8AC0F1F289}" type="slidenum">
              <a:rPr lang="fr-FR" smtClean="0"/>
              <a:pPr fontAlgn="base">
                <a:spcBef>
                  <a:spcPct val="0"/>
                </a:spcBef>
                <a:spcAft>
                  <a:spcPct val="0"/>
                </a:spcAft>
                <a:defRPr/>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331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13316"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1DD9E3C-2EDF-4ADC-8F71-B13014724175}" type="slidenum">
              <a:rPr lang="fr-FR" smtClean="0"/>
              <a:pPr fontAlgn="base">
                <a:spcBef>
                  <a:spcPct val="0"/>
                </a:spcBef>
                <a:spcAft>
                  <a:spcPct val="0"/>
                </a:spcAft>
                <a:defRPr/>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1433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dirty="0"/>
          </a:p>
        </p:txBody>
      </p:sp>
      <p:sp>
        <p:nvSpPr>
          <p:cNvPr id="14340"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3DA3097-DFCE-4C45-B2EC-F88F54DDA7CB}" type="slidenum">
              <a:rPr lang="fr-FR" smtClean="0"/>
              <a:pPr fontAlgn="base">
                <a:spcBef>
                  <a:spcPct val="0"/>
                </a:spcBef>
                <a:spcAft>
                  <a:spcPct val="0"/>
                </a:spcAft>
                <a:defRPr/>
              </a:pPr>
              <a:t>6</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pPr>
              <a:defRPr/>
            </a:pPr>
            <a:fld id="{2F4E1207-7EBA-4A2D-89AC-95459E9AB974}" type="datetimeFigureOut">
              <a:rPr lang="fr-FR"/>
              <a:pPr>
                <a:defRPr/>
              </a:pPr>
              <a:t>28/03/2018</a:t>
            </a:fld>
            <a:endParaRPr lang="fr-FR" dirty="0"/>
          </a:p>
        </p:txBody>
      </p:sp>
      <p:sp>
        <p:nvSpPr>
          <p:cNvPr id="5" name="Espace réservé du pied de page 4"/>
          <p:cNvSpPr>
            <a:spLocks noGrp="1"/>
          </p:cNvSpPr>
          <p:nvPr>
            <p:ph type="ftr" sz="quarter" idx="11"/>
          </p:nvPr>
        </p:nvSpPr>
        <p:spPr/>
        <p:txBody>
          <a:bodyPr/>
          <a:lstStyle>
            <a:lvl1pPr>
              <a:defRPr/>
            </a:lvl1pPr>
          </a:lstStyle>
          <a:p>
            <a:pPr>
              <a:defRPr/>
            </a:pPr>
            <a:endParaRPr lang="fr-FR" dirty="0"/>
          </a:p>
        </p:txBody>
      </p:sp>
      <p:sp>
        <p:nvSpPr>
          <p:cNvPr id="6" name="Espace réservé du numéro de diapositive 5"/>
          <p:cNvSpPr>
            <a:spLocks noGrp="1"/>
          </p:cNvSpPr>
          <p:nvPr>
            <p:ph type="sldNum" sz="quarter" idx="12"/>
          </p:nvPr>
        </p:nvSpPr>
        <p:spPr/>
        <p:txBody>
          <a:bodyPr/>
          <a:lstStyle>
            <a:lvl1pPr>
              <a:defRPr/>
            </a:lvl1pPr>
          </a:lstStyle>
          <a:p>
            <a:pPr>
              <a:defRPr/>
            </a:pPr>
            <a:fld id="{2696BC75-83A5-4C88-9D0D-BC241CDCCF7C}" type="slidenum">
              <a:rPr lang="fr-FR"/>
              <a:pPr>
                <a:defRPr/>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605D50B3-FD52-4BCB-9A09-F05F27530B4A}" type="datetimeFigureOut">
              <a:rPr lang="fr-FR"/>
              <a:pPr>
                <a:defRPr/>
              </a:pPr>
              <a:t>28/03/2018</a:t>
            </a:fld>
            <a:endParaRPr lang="fr-FR" dirty="0"/>
          </a:p>
        </p:txBody>
      </p:sp>
      <p:sp>
        <p:nvSpPr>
          <p:cNvPr id="5" name="Espace réservé du pied de page 4"/>
          <p:cNvSpPr>
            <a:spLocks noGrp="1"/>
          </p:cNvSpPr>
          <p:nvPr>
            <p:ph type="ftr" sz="quarter" idx="11"/>
          </p:nvPr>
        </p:nvSpPr>
        <p:spPr/>
        <p:txBody>
          <a:bodyPr/>
          <a:lstStyle>
            <a:lvl1pPr>
              <a:defRPr/>
            </a:lvl1pPr>
          </a:lstStyle>
          <a:p>
            <a:pPr>
              <a:defRPr/>
            </a:pPr>
            <a:endParaRPr lang="fr-FR" dirty="0"/>
          </a:p>
        </p:txBody>
      </p:sp>
      <p:sp>
        <p:nvSpPr>
          <p:cNvPr id="6" name="Espace réservé du numéro de diapositive 5"/>
          <p:cNvSpPr>
            <a:spLocks noGrp="1"/>
          </p:cNvSpPr>
          <p:nvPr>
            <p:ph type="sldNum" sz="quarter" idx="12"/>
          </p:nvPr>
        </p:nvSpPr>
        <p:spPr/>
        <p:txBody>
          <a:bodyPr/>
          <a:lstStyle>
            <a:lvl1pPr>
              <a:defRPr/>
            </a:lvl1pPr>
          </a:lstStyle>
          <a:p>
            <a:pPr>
              <a:defRPr/>
            </a:pPr>
            <a:fld id="{138393E0-54EE-48F2-A0AD-07E691D81ADC}" type="slidenum">
              <a:rPr lang="fr-FR"/>
              <a:pPr>
                <a:defRPr/>
              </a:pPr>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43644E31-12DC-4FCB-8ED6-D27E2E8AA0FE}" type="datetimeFigureOut">
              <a:rPr lang="fr-FR"/>
              <a:pPr>
                <a:defRPr/>
              </a:pPr>
              <a:t>28/03/2018</a:t>
            </a:fld>
            <a:endParaRPr lang="fr-FR" dirty="0"/>
          </a:p>
        </p:txBody>
      </p:sp>
      <p:sp>
        <p:nvSpPr>
          <p:cNvPr id="5" name="Espace réservé du pied de page 4"/>
          <p:cNvSpPr>
            <a:spLocks noGrp="1"/>
          </p:cNvSpPr>
          <p:nvPr>
            <p:ph type="ftr" sz="quarter" idx="11"/>
          </p:nvPr>
        </p:nvSpPr>
        <p:spPr/>
        <p:txBody>
          <a:bodyPr/>
          <a:lstStyle>
            <a:lvl1pPr>
              <a:defRPr/>
            </a:lvl1pPr>
          </a:lstStyle>
          <a:p>
            <a:pPr>
              <a:defRPr/>
            </a:pPr>
            <a:endParaRPr lang="fr-FR" dirty="0"/>
          </a:p>
        </p:txBody>
      </p:sp>
      <p:sp>
        <p:nvSpPr>
          <p:cNvPr id="6" name="Espace réservé du numéro de diapositive 5"/>
          <p:cNvSpPr>
            <a:spLocks noGrp="1"/>
          </p:cNvSpPr>
          <p:nvPr>
            <p:ph type="sldNum" sz="quarter" idx="12"/>
          </p:nvPr>
        </p:nvSpPr>
        <p:spPr/>
        <p:txBody>
          <a:bodyPr/>
          <a:lstStyle>
            <a:lvl1pPr>
              <a:defRPr/>
            </a:lvl1pPr>
          </a:lstStyle>
          <a:p>
            <a:pPr>
              <a:defRPr/>
            </a:pPr>
            <a:fld id="{521AD786-8674-4990-B40C-C44A2C8F0F9B}" type="slidenum">
              <a:rPr lang="fr-FR"/>
              <a:pPr>
                <a:defRPr/>
              </a:pPr>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9B76012B-BA9E-403C-A0AE-C004554D7843}" type="datetimeFigureOut">
              <a:rPr lang="fr-FR"/>
              <a:pPr>
                <a:defRPr/>
              </a:pPr>
              <a:t>28/03/2018</a:t>
            </a:fld>
            <a:endParaRPr lang="fr-FR" dirty="0"/>
          </a:p>
        </p:txBody>
      </p:sp>
      <p:sp>
        <p:nvSpPr>
          <p:cNvPr id="5" name="Espace réservé du pied de page 4"/>
          <p:cNvSpPr>
            <a:spLocks noGrp="1"/>
          </p:cNvSpPr>
          <p:nvPr>
            <p:ph type="ftr" sz="quarter" idx="11"/>
          </p:nvPr>
        </p:nvSpPr>
        <p:spPr/>
        <p:txBody>
          <a:bodyPr/>
          <a:lstStyle>
            <a:lvl1pPr>
              <a:defRPr/>
            </a:lvl1pPr>
          </a:lstStyle>
          <a:p>
            <a:pPr>
              <a:defRPr/>
            </a:pPr>
            <a:endParaRPr lang="fr-FR" dirty="0"/>
          </a:p>
        </p:txBody>
      </p:sp>
      <p:sp>
        <p:nvSpPr>
          <p:cNvPr id="6" name="Espace réservé du numéro de diapositive 5"/>
          <p:cNvSpPr>
            <a:spLocks noGrp="1"/>
          </p:cNvSpPr>
          <p:nvPr>
            <p:ph type="sldNum" sz="quarter" idx="12"/>
          </p:nvPr>
        </p:nvSpPr>
        <p:spPr/>
        <p:txBody>
          <a:bodyPr/>
          <a:lstStyle>
            <a:lvl1pPr>
              <a:defRPr/>
            </a:lvl1pPr>
          </a:lstStyle>
          <a:p>
            <a:pPr>
              <a:defRPr/>
            </a:pPr>
            <a:fld id="{65C8CEAC-6AED-4A40-B409-1292F73440B5}" type="slidenum">
              <a:rPr lang="fr-FR"/>
              <a:pPr>
                <a:defRPr/>
              </a:pPr>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2DF52E12-244E-46F5-8A84-1AE0CE646035}" type="datetimeFigureOut">
              <a:rPr lang="fr-FR"/>
              <a:pPr>
                <a:defRPr/>
              </a:pPr>
              <a:t>28/03/2018</a:t>
            </a:fld>
            <a:endParaRPr lang="fr-FR" dirty="0"/>
          </a:p>
        </p:txBody>
      </p:sp>
      <p:sp>
        <p:nvSpPr>
          <p:cNvPr id="5" name="Espace réservé du pied de page 4"/>
          <p:cNvSpPr>
            <a:spLocks noGrp="1"/>
          </p:cNvSpPr>
          <p:nvPr>
            <p:ph type="ftr" sz="quarter" idx="11"/>
          </p:nvPr>
        </p:nvSpPr>
        <p:spPr/>
        <p:txBody>
          <a:bodyPr/>
          <a:lstStyle>
            <a:lvl1pPr>
              <a:defRPr/>
            </a:lvl1pPr>
          </a:lstStyle>
          <a:p>
            <a:pPr>
              <a:defRPr/>
            </a:pPr>
            <a:endParaRPr lang="fr-FR" dirty="0"/>
          </a:p>
        </p:txBody>
      </p:sp>
      <p:sp>
        <p:nvSpPr>
          <p:cNvPr id="6" name="Espace réservé du numéro de diapositive 5"/>
          <p:cNvSpPr>
            <a:spLocks noGrp="1"/>
          </p:cNvSpPr>
          <p:nvPr>
            <p:ph type="sldNum" sz="quarter" idx="12"/>
          </p:nvPr>
        </p:nvSpPr>
        <p:spPr/>
        <p:txBody>
          <a:bodyPr/>
          <a:lstStyle>
            <a:lvl1pPr>
              <a:defRPr/>
            </a:lvl1pPr>
          </a:lstStyle>
          <a:p>
            <a:pPr>
              <a:defRPr/>
            </a:pPr>
            <a:fld id="{73EF9AF1-09E4-4D0A-8A2D-B93C2AB8C1C7}" type="slidenum">
              <a:rPr lang="fr-FR"/>
              <a:pPr>
                <a:defRPr/>
              </a:pPr>
              <a:t>‹N°›</a:t>
            </a:fld>
            <a:endParaRPr lang="fr-F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p:cNvSpPr>
            <a:spLocks noGrp="1"/>
          </p:cNvSpPr>
          <p:nvPr>
            <p:ph type="dt" sz="half" idx="10"/>
          </p:nvPr>
        </p:nvSpPr>
        <p:spPr/>
        <p:txBody>
          <a:bodyPr/>
          <a:lstStyle>
            <a:lvl1pPr>
              <a:defRPr/>
            </a:lvl1pPr>
          </a:lstStyle>
          <a:p>
            <a:pPr>
              <a:defRPr/>
            </a:pPr>
            <a:fld id="{DB33AF59-1B8E-4193-9B88-A1F7C0B62265}" type="datetimeFigureOut">
              <a:rPr lang="fr-FR"/>
              <a:pPr>
                <a:defRPr/>
              </a:pPr>
              <a:t>28/03/2018</a:t>
            </a:fld>
            <a:endParaRPr lang="fr-FR" dirty="0"/>
          </a:p>
        </p:txBody>
      </p:sp>
      <p:sp>
        <p:nvSpPr>
          <p:cNvPr id="6" name="Espace réservé du pied de page 4"/>
          <p:cNvSpPr>
            <a:spLocks noGrp="1"/>
          </p:cNvSpPr>
          <p:nvPr>
            <p:ph type="ftr" sz="quarter" idx="11"/>
          </p:nvPr>
        </p:nvSpPr>
        <p:spPr/>
        <p:txBody>
          <a:bodyPr/>
          <a:lstStyle>
            <a:lvl1pPr>
              <a:defRPr/>
            </a:lvl1pPr>
          </a:lstStyle>
          <a:p>
            <a:pPr>
              <a:defRPr/>
            </a:pPr>
            <a:endParaRPr lang="fr-FR" dirty="0"/>
          </a:p>
        </p:txBody>
      </p:sp>
      <p:sp>
        <p:nvSpPr>
          <p:cNvPr id="7" name="Espace réservé du numéro de diapositive 5"/>
          <p:cNvSpPr>
            <a:spLocks noGrp="1"/>
          </p:cNvSpPr>
          <p:nvPr>
            <p:ph type="sldNum" sz="quarter" idx="12"/>
          </p:nvPr>
        </p:nvSpPr>
        <p:spPr/>
        <p:txBody>
          <a:bodyPr/>
          <a:lstStyle>
            <a:lvl1pPr>
              <a:defRPr/>
            </a:lvl1pPr>
          </a:lstStyle>
          <a:p>
            <a:pPr>
              <a:defRPr/>
            </a:pPr>
            <a:fld id="{4CDE6442-1C7C-4C96-94AE-C44BBC0AA417}" type="slidenum">
              <a:rPr lang="fr-FR"/>
              <a:pPr>
                <a:defRPr/>
              </a:pPr>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p:cNvSpPr>
            <a:spLocks noGrp="1"/>
          </p:cNvSpPr>
          <p:nvPr>
            <p:ph type="dt" sz="half" idx="10"/>
          </p:nvPr>
        </p:nvSpPr>
        <p:spPr/>
        <p:txBody>
          <a:bodyPr/>
          <a:lstStyle>
            <a:lvl1pPr>
              <a:defRPr/>
            </a:lvl1pPr>
          </a:lstStyle>
          <a:p>
            <a:pPr>
              <a:defRPr/>
            </a:pPr>
            <a:fld id="{9CEE5006-3023-4149-AAFC-5A3C13F498E6}" type="datetimeFigureOut">
              <a:rPr lang="fr-FR"/>
              <a:pPr>
                <a:defRPr/>
              </a:pPr>
              <a:t>28/03/2018</a:t>
            </a:fld>
            <a:endParaRPr lang="fr-FR" dirty="0"/>
          </a:p>
        </p:txBody>
      </p:sp>
      <p:sp>
        <p:nvSpPr>
          <p:cNvPr id="8" name="Espace réservé du pied de page 4"/>
          <p:cNvSpPr>
            <a:spLocks noGrp="1"/>
          </p:cNvSpPr>
          <p:nvPr>
            <p:ph type="ftr" sz="quarter" idx="11"/>
          </p:nvPr>
        </p:nvSpPr>
        <p:spPr/>
        <p:txBody>
          <a:bodyPr/>
          <a:lstStyle>
            <a:lvl1pPr>
              <a:defRPr/>
            </a:lvl1pPr>
          </a:lstStyle>
          <a:p>
            <a:pPr>
              <a:defRPr/>
            </a:pPr>
            <a:endParaRPr lang="fr-FR" dirty="0"/>
          </a:p>
        </p:txBody>
      </p:sp>
      <p:sp>
        <p:nvSpPr>
          <p:cNvPr id="9" name="Espace réservé du numéro de diapositive 5"/>
          <p:cNvSpPr>
            <a:spLocks noGrp="1"/>
          </p:cNvSpPr>
          <p:nvPr>
            <p:ph type="sldNum" sz="quarter" idx="12"/>
          </p:nvPr>
        </p:nvSpPr>
        <p:spPr/>
        <p:txBody>
          <a:bodyPr/>
          <a:lstStyle>
            <a:lvl1pPr>
              <a:defRPr/>
            </a:lvl1pPr>
          </a:lstStyle>
          <a:p>
            <a:pPr>
              <a:defRPr/>
            </a:pPr>
            <a:fld id="{06FA2501-5EB1-47BB-85E7-339F8C84F979}" type="slidenum">
              <a:rPr lang="fr-FR"/>
              <a:pPr>
                <a:defRPr/>
              </a:pPr>
              <a:t>‹N°›</a:t>
            </a:fld>
            <a:endParaRPr lang="fr-F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3"/>
          <p:cNvSpPr>
            <a:spLocks noGrp="1"/>
          </p:cNvSpPr>
          <p:nvPr>
            <p:ph type="dt" sz="half" idx="10"/>
          </p:nvPr>
        </p:nvSpPr>
        <p:spPr/>
        <p:txBody>
          <a:bodyPr/>
          <a:lstStyle>
            <a:lvl1pPr>
              <a:defRPr/>
            </a:lvl1pPr>
          </a:lstStyle>
          <a:p>
            <a:pPr>
              <a:defRPr/>
            </a:pPr>
            <a:fld id="{C79A701F-2D33-4864-94CA-76655A530B87}" type="datetimeFigureOut">
              <a:rPr lang="fr-FR"/>
              <a:pPr>
                <a:defRPr/>
              </a:pPr>
              <a:t>28/03/2018</a:t>
            </a:fld>
            <a:endParaRPr lang="fr-FR" dirty="0"/>
          </a:p>
        </p:txBody>
      </p:sp>
      <p:sp>
        <p:nvSpPr>
          <p:cNvPr id="4" name="Espace réservé du pied de page 4"/>
          <p:cNvSpPr>
            <a:spLocks noGrp="1"/>
          </p:cNvSpPr>
          <p:nvPr>
            <p:ph type="ftr" sz="quarter" idx="11"/>
          </p:nvPr>
        </p:nvSpPr>
        <p:spPr/>
        <p:txBody>
          <a:bodyPr/>
          <a:lstStyle>
            <a:lvl1pPr>
              <a:defRPr/>
            </a:lvl1pPr>
          </a:lstStyle>
          <a:p>
            <a:pPr>
              <a:defRPr/>
            </a:pPr>
            <a:endParaRPr lang="fr-FR" dirty="0"/>
          </a:p>
        </p:txBody>
      </p:sp>
      <p:sp>
        <p:nvSpPr>
          <p:cNvPr id="5" name="Espace réservé du numéro de diapositive 5"/>
          <p:cNvSpPr>
            <a:spLocks noGrp="1"/>
          </p:cNvSpPr>
          <p:nvPr>
            <p:ph type="sldNum" sz="quarter" idx="12"/>
          </p:nvPr>
        </p:nvSpPr>
        <p:spPr/>
        <p:txBody>
          <a:bodyPr/>
          <a:lstStyle>
            <a:lvl1pPr>
              <a:defRPr/>
            </a:lvl1pPr>
          </a:lstStyle>
          <a:p>
            <a:pPr>
              <a:defRPr/>
            </a:pPr>
            <a:fld id="{3D23A84E-95B6-450A-A497-508F1B8A6911}" type="slidenum">
              <a:rPr lang="fr-FR"/>
              <a:pPr>
                <a:defRPr/>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92B452B7-0238-4CB4-9926-2F698B715604}" type="datetimeFigureOut">
              <a:rPr lang="fr-FR"/>
              <a:pPr>
                <a:defRPr/>
              </a:pPr>
              <a:t>28/03/2018</a:t>
            </a:fld>
            <a:endParaRPr lang="fr-FR" dirty="0"/>
          </a:p>
        </p:txBody>
      </p:sp>
      <p:sp>
        <p:nvSpPr>
          <p:cNvPr id="3" name="Espace réservé du pied de page 4"/>
          <p:cNvSpPr>
            <a:spLocks noGrp="1"/>
          </p:cNvSpPr>
          <p:nvPr>
            <p:ph type="ftr" sz="quarter" idx="11"/>
          </p:nvPr>
        </p:nvSpPr>
        <p:spPr/>
        <p:txBody>
          <a:bodyPr/>
          <a:lstStyle>
            <a:lvl1pPr>
              <a:defRPr/>
            </a:lvl1pPr>
          </a:lstStyle>
          <a:p>
            <a:pPr>
              <a:defRPr/>
            </a:pPr>
            <a:endParaRPr lang="fr-FR" dirty="0"/>
          </a:p>
        </p:txBody>
      </p:sp>
      <p:sp>
        <p:nvSpPr>
          <p:cNvPr id="4" name="Espace réservé du numéro de diapositive 5"/>
          <p:cNvSpPr>
            <a:spLocks noGrp="1"/>
          </p:cNvSpPr>
          <p:nvPr>
            <p:ph type="sldNum" sz="quarter" idx="12"/>
          </p:nvPr>
        </p:nvSpPr>
        <p:spPr/>
        <p:txBody>
          <a:bodyPr/>
          <a:lstStyle>
            <a:lvl1pPr>
              <a:defRPr/>
            </a:lvl1pPr>
          </a:lstStyle>
          <a:p>
            <a:pPr>
              <a:defRPr/>
            </a:pPr>
            <a:fld id="{31DBE5F8-25A1-4C25-B23F-8F7287448D28}" type="slidenum">
              <a:rPr lang="fr-FR"/>
              <a:pPr>
                <a:defRPr/>
              </a:pPr>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ECAD6C2-EEB7-4BF1-89B3-C9CF37DA3547}" type="datetimeFigureOut">
              <a:rPr lang="fr-FR"/>
              <a:pPr>
                <a:defRPr/>
              </a:pPr>
              <a:t>28/03/2018</a:t>
            </a:fld>
            <a:endParaRPr lang="fr-FR" dirty="0"/>
          </a:p>
        </p:txBody>
      </p:sp>
      <p:sp>
        <p:nvSpPr>
          <p:cNvPr id="6" name="Espace réservé du pied de page 4"/>
          <p:cNvSpPr>
            <a:spLocks noGrp="1"/>
          </p:cNvSpPr>
          <p:nvPr>
            <p:ph type="ftr" sz="quarter" idx="11"/>
          </p:nvPr>
        </p:nvSpPr>
        <p:spPr/>
        <p:txBody>
          <a:bodyPr/>
          <a:lstStyle>
            <a:lvl1pPr>
              <a:defRPr/>
            </a:lvl1pPr>
          </a:lstStyle>
          <a:p>
            <a:pPr>
              <a:defRPr/>
            </a:pPr>
            <a:endParaRPr lang="fr-FR" dirty="0"/>
          </a:p>
        </p:txBody>
      </p:sp>
      <p:sp>
        <p:nvSpPr>
          <p:cNvPr id="7" name="Espace réservé du numéro de diapositive 5"/>
          <p:cNvSpPr>
            <a:spLocks noGrp="1"/>
          </p:cNvSpPr>
          <p:nvPr>
            <p:ph type="sldNum" sz="quarter" idx="12"/>
          </p:nvPr>
        </p:nvSpPr>
        <p:spPr/>
        <p:txBody>
          <a:bodyPr/>
          <a:lstStyle>
            <a:lvl1pPr>
              <a:defRPr/>
            </a:lvl1pPr>
          </a:lstStyle>
          <a:p>
            <a:pPr>
              <a:defRPr/>
            </a:pPr>
            <a:fld id="{6BA5C146-ABFF-4466-AE5B-B260114CCA79}" type="slidenum">
              <a:rPr lang="fr-FR"/>
              <a:pPr>
                <a:defRPr/>
              </a:pPr>
              <a:t>‹N°›</a:t>
            </a:fld>
            <a:endParaRPr lang="fr-F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BB24113-84FF-4B31-90AB-541336C146A4}" type="datetimeFigureOut">
              <a:rPr lang="fr-FR"/>
              <a:pPr>
                <a:defRPr/>
              </a:pPr>
              <a:t>28/03/2018</a:t>
            </a:fld>
            <a:endParaRPr lang="fr-FR" dirty="0"/>
          </a:p>
        </p:txBody>
      </p:sp>
      <p:sp>
        <p:nvSpPr>
          <p:cNvPr id="6" name="Espace réservé du pied de page 4"/>
          <p:cNvSpPr>
            <a:spLocks noGrp="1"/>
          </p:cNvSpPr>
          <p:nvPr>
            <p:ph type="ftr" sz="quarter" idx="11"/>
          </p:nvPr>
        </p:nvSpPr>
        <p:spPr/>
        <p:txBody>
          <a:bodyPr/>
          <a:lstStyle>
            <a:lvl1pPr>
              <a:defRPr/>
            </a:lvl1pPr>
          </a:lstStyle>
          <a:p>
            <a:pPr>
              <a:defRPr/>
            </a:pPr>
            <a:endParaRPr lang="fr-FR" dirty="0"/>
          </a:p>
        </p:txBody>
      </p:sp>
      <p:sp>
        <p:nvSpPr>
          <p:cNvPr id="7" name="Espace réservé du numéro de diapositive 5"/>
          <p:cNvSpPr>
            <a:spLocks noGrp="1"/>
          </p:cNvSpPr>
          <p:nvPr>
            <p:ph type="sldNum" sz="quarter" idx="12"/>
          </p:nvPr>
        </p:nvSpPr>
        <p:spPr/>
        <p:txBody>
          <a:bodyPr/>
          <a:lstStyle>
            <a:lvl1pPr>
              <a:defRPr/>
            </a:lvl1pPr>
          </a:lstStyle>
          <a:p>
            <a:pPr>
              <a:defRPr/>
            </a:pPr>
            <a:fld id="{27CA756D-C2DF-4A59-9B1A-51096490D3C1}" type="slidenum">
              <a:rPr lang="fr-FR"/>
              <a:pPr>
                <a:defRPr/>
              </a:pPr>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t>Modifiez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90C2385-5081-489C-BA91-B3AB430E5704}" type="datetimeFigureOut">
              <a:rPr lang="fr-FR"/>
              <a:pPr>
                <a:defRPr/>
              </a:pPr>
              <a:t>28/03/2018</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11B1192-E6B6-46E3-ACA6-8D04660E902F}" type="slidenum">
              <a:rPr lang="fr-FR"/>
              <a:pPr>
                <a:defRPr/>
              </a:pPr>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slideLayout" Target="../slideLayouts/slideLayout1.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image" Target="../media/image1.pn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hyperlink" Target="file:///\\localhost\Users\pierre\Dropbox\STI2D\2013\sin-2013\sequence1%20bis\Platine%20exp%25C3%25A9rimentale%20%25C2%25AB%25C2%25A0K8055%25C2%25A0%25C2%25BB%20ou%20%25C2%25AB%25C2%25A0VM110%25C2%25A0%25C2%25BB.pdf" TargetMode="External"/><Relationship Id="rId4" Type="http://schemas.openxmlformats.org/officeDocument/2006/relationships/hyperlink" Target="file:///\\localhost\Users\pierre\Dropbox\STI2D\2013\sin-2013\sequence1%20bis\Dossier%20Mini-projet%20maison.pdf"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28.xml"/><Relationship Id="rId6" Type="http://schemas.openxmlformats.org/officeDocument/2006/relationships/hyperlink" Target="file:///\\localhost\Users\pierre\Dropbox\STI2D\2013\sin-2013\sequence1%20bis\Platine%20exp%25C3%25A9rimentale%20%25C2%25AB%25C2%25A0K8055%25C2%25A0%25C2%25BB%20ou%20%25C2%25AB%25C2%25A0VM110%25C2%25A0%25C2%25BB.pdf" TargetMode="External"/><Relationship Id="rId5" Type="http://schemas.openxmlformats.org/officeDocument/2006/relationships/hyperlink" Target="file:///\\localhost\Users\pierre\Dropbox\STI2D\2013\sin-2013\sequence1%20bis\Dossier%20Mini-projet%20maison.pdf" TargetMode="External"/><Relationship Id="rId4" Type="http://schemas.openxmlformats.org/officeDocument/2006/relationships/image" Target="../media/image2.gi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9.xml"/><Relationship Id="rId5" Type="http://schemas.openxmlformats.org/officeDocument/2006/relationships/hyperlink" Target="file:///\\localhost\Users\pierre\Dropbox\STI2D\2013\sin-2013\sequence1%20bis\ressource%20platine%20exp%25C3%25A9rimentale%20LabJack%20U12%20LabJack.pdf" TargetMode="External"/><Relationship Id="rId4" Type="http://schemas.openxmlformats.org/officeDocument/2006/relationships/hyperlink" Target="file:///\\localhost\Users\pierre\Dropbox\STI2D\2013\sin-2013\sequence1%20bis\Platine%20exp%25C3%25A9rimentale%20%25C2%25AB%25C2%25A0K8055%25C2%25A0%25C2%25BB%20ou%20%25C2%25AB%25C2%25A0VM110%25C2%25A0%25C2%25BB.pdf"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30.xml"/><Relationship Id="rId5" Type="http://schemas.openxmlformats.org/officeDocument/2006/relationships/hyperlink" Target="file:///\\localhost\Users\pierre\Dropbox\STI2D\2013\sin-2013\sequence1%20bis\Dossier%20Mini-projet%20maison.pdf" TargetMode="External"/><Relationship Id="rId4" Type="http://schemas.openxmlformats.org/officeDocument/2006/relationships/hyperlink" Target="file:///\\localhost\Users\pierre\Dropbox\STI2D\2013\sin-2013\sequence1%20bis\Platine%20exp%25C3%25A9rimentale%20%25C2%25AB%25C2%25A0K8055%25C2%25A0%25C2%25BB%20ou%20%25C2%25AB%25C2%25A0VM110%25C2%25A0%25C2%25BB.pdf"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ectangle à coins arrondis 97"/>
          <p:cNvSpPr/>
          <p:nvPr>
            <p:custDataLst>
              <p:tags r:id="rId1"/>
            </p:custDataLst>
          </p:nvPr>
        </p:nvSpPr>
        <p:spPr>
          <a:xfrm>
            <a:off x="250825" y="1117600"/>
            <a:ext cx="8893175" cy="5526088"/>
          </a:xfrm>
          <a:prstGeom prst="roundRect">
            <a:avLst>
              <a:gd name="adj" fmla="val 6827"/>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pPr>
            <a:r>
              <a:rPr lang="en-US" b="1" dirty="0">
                <a:solidFill>
                  <a:schemeClr val="tx1"/>
                </a:solidFill>
              </a:rPr>
              <a:t> </a:t>
            </a:r>
            <a:endParaRPr lang="fr-FR" b="1" dirty="0">
              <a:solidFill>
                <a:schemeClr val="tx1"/>
              </a:solidFill>
            </a:endParaRPr>
          </a:p>
        </p:txBody>
      </p:sp>
      <p:sp>
        <p:nvSpPr>
          <p:cNvPr id="93" name="Rectangle à coins arrondis 92"/>
          <p:cNvSpPr/>
          <p:nvPr>
            <p:custDataLst>
              <p:tags r:id="rId2"/>
            </p:custDataLst>
          </p:nvPr>
        </p:nvSpPr>
        <p:spPr>
          <a:xfrm>
            <a:off x="2289175" y="268288"/>
            <a:ext cx="2354263" cy="2449512"/>
          </a:xfrm>
          <a:prstGeom prst="roundRect">
            <a:avLst>
              <a:gd name="adj" fmla="val 4753"/>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b="1" dirty="0">
                <a:solidFill>
                  <a:schemeClr val="tx1"/>
                </a:solidFill>
              </a:rPr>
              <a:t>Centres d’intérêt</a:t>
            </a:r>
          </a:p>
          <a:p>
            <a:pPr algn="ctr" fontAlgn="auto">
              <a:spcBef>
                <a:spcPts val="0"/>
              </a:spcBef>
              <a:spcAft>
                <a:spcPts val="0"/>
              </a:spcAft>
              <a:defRPr/>
            </a:pPr>
            <a:endParaRPr lang="fr-FR" b="1" dirty="0">
              <a:solidFill>
                <a:schemeClr val="tx1"/>
              </a:solidFill>
            </a:endParaRPr>
          </a:p>
        </p:txBody>
      </p:sp>
      <p:sp>
        <p:nvSpPr>
          <p:cNvPr id="76" name="Rectangle à coins arrondis 75"/>
          <p:cNvSpPr/>
          <p:nvPr>
            <p:custDataLst>
              <p:tags r:id="rId3"/>
            </p:custDataLst>
          </p:nvPr>
        </p:nvSpPr>
        <p:spPr>
          <a:xfrm>
            <a:off x="6643688" y="285750"/>
            <a:ext cx="2195512" cy="1676400"/>
          </a:xfrm>
          <a:prstGeom prst="roundRect">
            <a:avLst>
              <a:gd name="adj" fmla="val 998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b="1" dirty="0">
                <a:solidFill>
                  <a:schemeClr val="tx1"/>
                </a:solidFill>
              </a:rPr>
              <a:t>Compétences visées</a:t>
            </a:r>
          </a:p>
        </p:txBody>
      </p:sp>
      <p:sp>
        <p:nvSpPr>
          <p:cNvPr id="97" name="Rectangle à coins arrondis 96"/>
          <p:cNvSpPr/>
          <p:nvPr>
            <p:custDataLst>
              <p:tags r:id="rId4"/>
            </p:custDataLst>
          </p:nvPr>
        </p:nvSpPr>
        <p:spPr>
          <a:xfrm>
            <a:off x="4643438" y="268288"/>
            <a:ext cx="2000250" cy="2227262"/>
          </a:xfrm>
          <a:prstGeom prst="roundRect">
            <a:avLst>
              <a:gd name="adj" fmla="val 9988"/>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b="1" dirty="0">
                <a:solidFill>
                  <a:schemeClr val="tx1"/>
                </a:solidFill>
              </a:rPr>
              <a:t>Supports</a:t>
            </a:r>
          </a:p>
        </p:txBody>
      </p:sp>
      <p:sp>
        <p:nvSpPr>
          <p:cNvPr id="35" name="Rectangle à coins arrondis 34"/>
          <p:cNvSpPr/>
          <p:nvPr/>
        </p:nvSpPr>
        <p:spPr>
          <a:xfrm>
            <a:off x="395536" y="1196752"/>
            <a:ext cx="8568952" cy="2088232"/>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cxnSp>
        <p:nvCxnSpPr>
          <p:cNvPr id="132" name="Connecteur droit 131"/>
          <p:cNvCxnSpPr>
            <a:stCxn id="100" idx="4"/>
          </p:cNvCxnSpPr>
          <p:nvPr>
            <p:custDataLst>
              <p:tags r:id="rId5"/>
            </p:custDataLst>
          </p:nvPr>
        </p:nvCxnSpPr>
        <p:spPr>
          <a:xfrm rot="5400000">
            <a:off x="1364456" y="2094707"/>
            <a:ext cx="2312987" cy="12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Connecteur droit 132"/>
          <p:cNvCxnSpPr>
            <a:stCxn id="101" idx="4"/>
          </p:cNvCxnSpPr>
          <p:nvPr>
            <p:custDataLst>
              <p:tags r:id="rId6"/>
            </p:custDataLst>
          </p:nvPr>
        </p:nvCxnSpPr>
        <p:spPr>
          <a:xfrm rot="5400000">
            <a:off x="1662113" y="2111375"/>
            <a:ext cx="2341562" cy="7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Connecteur droit 133"/>
          <p:cNvCxnSpPr/>
          <p:nvPr>
            <p:custDataLst>
              <p:tags r:id="rId7"/>
            </p:custDataLst>
          </p:nvPr>
        </p:nvCxnSpPr>
        <p:spPr>
          <a:xfrm rot="5400000">
            <a:off x="1957388" y="2092325"/>
            <a:ext cx="2379662" cy="79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6" name="Connecteur droit 135"/>
          <p:cNvCxnSpPr>
            <a:stCxn id="103" idx="4"/>
          </p:cNvCxnSpPr>
          <p:nvPr>
            <p:custDataLst>
              <p:tags r:id="rId8"/>
            </p:custDataLst>
          </p:nvPr>
        </p:nvCxnSpPr>
        <p:spPr>
          <a:xfrm rot="16200000" flipH="1">
            <a:off x="2292351" y="2111375"/>
            <a:ext cx="2341562" cy="79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37" name="Connecteur droit 136"/>
          <p:cNvCxnSpPr/>
          <p:nvPr>
            <p:custDataLst>
              <p:tags r:id="rId9"/>
            </p:custDataLst>
          </p:nvPr>
        </p:nvCxnSpPr>
        <p:spPr>
          <a:xfrm rot="16200000" flipH="1">
            <a:off x="2590801" y="2090737"/>
            <a:ext cx="2381250" cy="9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Connecteur droit 138"/>
          <p:cNvCxnSpPr/>
          <p:nvPr>
            <p:custDataLst>
              <p:tags r:id="rId10"/>
            </p:custDataLst>
          </p:nvPr>
        </p:nvCxnSpPr>
        <p:spPr>
          <a:xfrm rot="16200000" flipH="1">
            <a:off x="2919412" y="2090738"/>
            <a:ext cx="2346325" cy="63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Connecteur droit 139"/>
          <p:cNvCxnSpPr>
            <a:stCxn id="106" idx="4"/>
          </p:cNvCxnSpPr>
          <p:nvPr>
            <p:custDataLst>
              <p:tags r:id="rId11"/>
            </p:custDataLst>
          </p:nvPr>
        </p:nvCxnSpPr>
        <p:spPr>
          <a:xfrm rot="16200000" flipH="1">
            <a:off x="3229769" y="2105819"/>
            <a:ext cx="2332037" cy="9525"/>
          </a:xfrm>
          <a:prstGeom prst="line">
            <a:avLst/>
          </a:prstGeom>
        </p:spPr>
        <p:style>
          <a:lnRef idx="1">
            <a:schemeClr val="accent1"/>
          </a:lnRef>
          <a:fillRef idx="0">
            <a:schemeClr val="accent1"/>
          </a:fillRef>
          <a:effectRef idx="0">
            <a:schemeClr val="accent1"/>
          </a:effectRef>
          <a:fontRef idx="minor">
            <a:schemeClr val="tx1"/>
          </a:fontRef>
        </p:style>
      </p:cxnSp>
      <p:sp>
        <p:nvSpPr>
          <p:cNvPr id="185" name="Ellipse 184"/>
          <p:cNvSpPr/>
          <p:nvPr>
            <p:custDataLst>
              <p:tags r:id="rId12"/>
            </p:custDataLst>
          </p:nvPr>
        </p:nvSpPr>
        <p:spPr>
          <a:xfrm>
            <a:off x="500034" y="1500174"/>
            <a:ext cx="243947" cy="243947"/>
          </a:xfrm>
          <a:prstGeom prst="ellipse">
            <a:avLst/>
          </a:prstGeom>
        </p:spPr>
        <p:style>
          <a:lnRef idx="0">
            <a:schemeClr val="accent2"/>
          </a:lnRef>
          <a:fillRef idx="3">
            <a:schemeClr val="accent2"/>
          </a:fillRef>
          <a:effectRef idx="3">
            <a:schemeClr val="accent2"/>
          </a:effectRef>
          <a:fontRef idx="minor">
            <a:schemeClr val="lt1"/>
          </a:fontRef>
        </p:style>
        <p:txBody>
          <a:bodyPr lIns="0" tIns="0" rIns="0" bIns="0" anchor="ctr"/>
          <a:lstStyle/>
          <a:p>
            <a:pPr algn="ctr" fontAlgn="auto">
              <a:spcBef>
                <a:spcPts val="0"/>
              </a:spcBef>
              <a:spcAft>
                <a:spcPts val="0"/>
              </a:spcAft>
              <a:defRPr/>
            </a:pPr>
            <a:endParaRPr lang="fr-FR" sz="1000" dirty="0"/>
          </a:p>
        </p:txBody>
      </p:sp>
      <p:sp>
        <p:nvSpPr>
          <p:cNvPr id="100" name="Ellipse 99"/>
          <p:cNvSpPr/>
          <p:nvPr>
            <p:custDataLst>
              <p:tags r:id="rId13"/>
            </p:custDataLst>
          </p:nvPr>
        </p:nvSpPr>
        <p:spPr>
          <a:xfrm>
            <a:off x="2405063" y="700088"/>
            <a:ext cx="244475" cy="244475"/>
          </a:xfrm>
          <a:prstGeom prst="ellipse">
            <a:avLst/>
          </a:prstGeom>
          <a:solidFill>
            <a:schemeClr val="accent6">
              <a:lumMod val="20000"/>
              <a:lumOff val="80000"/>
            </a:schemeClr>
          </a:soli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solidFill>
                  <a:schemeClr val="tx1"/>
                </a:solidFill>
              </a:rPr>
              <a:t>1</a:t>
            </a:r>
          </a:p>
        </p:txBody>
      </p:sp>
      <p:sp>
        <p:nvSpPr>
          <p:cNvPr id="101" name="Ellipse 100"/>
          <p:cNvSpPr/>
          <p:nvPr>
            <p:custDataLst>
              <p:tags r:id="rId14"/>
            </p:custDataLst>
          </p:nvPr>
        </p:nvSpPr>
        <p:spPr>
          <a:xfrm>
            <a:off x="2716213" y="700088"/>
            <a:ext cx="242887" cy="244475"/>
          </a:xfrm>
          <a:prstGeom prst="ellipse">
            <a:avLst/>
          </a:prstGeom>
          <a:solidFill>
            <a:schemeClr val="accent6">
              <a:lumMod val="20000"/>
              <a:lumOff val="80000"/>
            </a:schemeClr>
          </a:soli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solidFill>
                  <a:schemeClr val="tx1"/>
                </a:solidFill>
              </a:rPr>
              <a:t>2</a:t>
            </a:r>
          </a:p>
        </p:txBody>
      </p:sp>
      <p:sp>
        <p:nvSpPr>
          <p:cNvPr id="102" name="Ellipse 101"/>
          <p:cNvSpPr/>
          <p:nvPr>
            <p:custDataLst>
              <p:tags r:id="rId15"/>
            </p:custDataLst>
          </p:nvPr>
        </p:nvSpPr>
        <p:spPr>
          <a:xfrm>
            <a:off x="3025775" y="700088"/>
            <a:ext cx="244475" cy="244475"/>
          </a:xfrm>
          <a:prstGeom prst="ellipse">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t>3</a:t>
            </a:r>
          </a:p>
        </p:txBody>
      </p:sp>
      <p:sp>
        <p:nvSpPr>
          <p:cNvPr id="103" name="Ellipse 102"/>
          <p:cNvSpPr/>
          <p:nvPr>
            <p:custDataLst>
              <p:tags r:id="rId16"/>
            </p:custDataLst>
          </p:nvPr>
        </p:nvSpPr>
        <p:spPr>
          <a:xfrm>
            <a:off x="3336925" y="700088"/>
            <a:ext cx="244475" cy="244475"/>
          </a:xfrm>
          <a:prstGeom prst="ellipse">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t>4</a:t>
            </a:r>
          </a:p>
        </p:txBody>
      </p:sp>
      <p:sp>
        <p:nvSpPr>
          <p:cNvPr id="104" name="Ellipse 103"/>
          <p:cNvSpPr/>
          <p:nvPr>
            <p:custDataLst>
              <p:tags r:id="rId17"/>
            </p:custDataLst>
          </p:nvPr>
        </p:nvSpPr>
        <p:spPr>
          <a:xfrm>
            <a:off x="3648075" y="700088"/>
            <a:ext cx="242888" cy="244475"/>
          </a:xfrm>
          <a:prstGeom prst="ellipse">
            <a:avLst/>
          </a:prstGeom>
          <a:solidFill>
            <a:schemeClr val="accent6">
              <a:lumMod val="60000"/>
              <a:lumOff val="4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t>5</a:t>
            </a:r>
          </a:p>
        </p:txBody>
      </p:sp>
      <p:sp>
        <p:nvSpPr>
          <p:cNvPr id="105" name="Ellipse 104"/>
          <p:cNvSpPr/>
          <p:nvPr>
            <p:custDataLst>
              <p:tags r:id="rId18"/>
            </p:custDataLst>
          </p:nvPr>
        </p:nvSpPr>
        <p:spPr>
          <a:xfrm>
            <a:off x="3957638" y="700088"/>
            <a:ext cx="244475" cy="244475"/>
          </a:xfrm>
          <a:prstGeom prst="ellipse">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t>6</a:t>
            </a:r>
          </a:p>
        </p:txBody>
      </p:sp>
      <p:sp>
        <p:nvSpPr>
          <p:cNvPr id="106" name="Ellipse 105"/>
          <p:cNvSpPr/>
          <p:nvPr>
            <p:custDataLst>
              <p:tags r:id="rId19"/>
            </p:custDataLst>
          </p:nvPr>
        </p:nvSpPr>
        <p:spPr>
          <a:xfrm>
            <a:off x="4268788" y="700088"/>
            <a:ext cx="244475" cy="244475"/>
          </a:xfrm>
          <a:prstGeom prst="ellipse">
            <a:avLst/>
          </a:prstGeom>
          <a:solidFill>
            <a:schemeClr val="accent6">
              <a:lumMod val="20000"/>
              <a:lumOff val="80000"/>
            </a:schemeClr>
          </a:soli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0" tIns="0" rIns="0" bIns="0" anchor="ctr"/>
          <a:lstStyle/>
          <a:p>
            <a:pPr algn="ctr" fontAlgn="auto">
              <a:spcBef>
                <a:spcPts val="0"/>
              </a:spcBef>
              <a:spcAft>
                <a:spcPts val="0"/>
              </a:spcAft>
              <a:defRPr/>
            </a:pPr>
            <a:r>
              <a:rPr lang="fr-FR" sz="1000" dirty="0">
                <a:solidFill>
                  <a:schemeClr val="tx1"/>
                </a:solidFill>
              </a:rPr>
              <a:t>7</a:t>
            </a:r>
          </a:p>
        </p:txBody>
      </p:sp>
      <p:pic>
        <p:nvPicPr>
          <p:cNvPr id="2072" name="Picture 4" descr="C:\Users\user\Documents\My Dropbox\07- Lycée\STI2D\check.png"/>
          <p:cNvPicPr>
            <a:picLocks noChangeAspect="1" noChangeArrowheads="1"/>
          </p:cNvPicPr>
          <p:nvPr>
            <p:custDataLst>
              <p:tags r:id="rId20"/>
            </p:custDataLst>
          </p:nvPr>
        </p:nvPicPr>
        <p:blipFill>
          <a:blip r:embed="rId28" cstate="print"/>
          <a:srcRect/>
          <a:stretch>
            <a:fillRect/>
          </a:stretch>
        </p:blipFill>
        <p:spPr bwMode="auto">
          <a:xfrm>
            <a:off x="3059832" y="1268760"/>
            <a:ext cx="260350" cy="241300"/>
          </a:xfrm>
          <a:prstGeom prst="rect">
            <a:avLst/>
          </a:prstGeom>
          <a:noFill/>
          <a:ln w="9525">
            <a:noFill/>
            <a:miter lim="800000"/>
            <a:headEnd/>
            <a:tailEnd/>
          </a:ln>
        </p:spPr>
      </p:pic>
      <p:pic>
        <p:nvPicPr>
          <p:cNvPr id="2073" name="Picture 4" descr="C:\Users\user\Documents\My Dropbox\07- Lycée\STI2D\check.png"/>
          <p:cNvPicPr>
            <a:picLocks noChangeAspect="1" noChangeArrowheads="1"/>
          </p:cNvPicPr>
          <p:nvPr>
            <p:custDataLst>
              <p:tags r:id="rId21"/>
            </p:custDataLst>
          </p:nvPr>
        </p:nvPicPr>
        <p:blipFill>
          <a:blip r:embed="rId28" cstate="print"/>
          <a:srcRect/>
          <a:stretch>
            <a:fillRect/>
          </a:stretch>
        </p:blipFill>
        <p:spPr bwMode="auto">
          <a:xfrm>
            <a:off x="3357674" y="1628800"/>
            <a:ext cx="260350" cy="241300"/>
          </a:xfrm>
          <a:prstGeom prst="rect">
            <a:avLst/>
          </a:prstGeom>
          <a:noFill/>
          <a:ln w="9525">
            <a:noFill/>
            <a:miter lim="800000"/>
            <a:headEnd/>
            <a:tailEnd/>
          </a:ln>
        </p:spPr>
      </p:pic>
      <p:sp>
        <p:nvSpPr>
          <p:cNvPr id="2074" name="ZoneTexte 1"/>
          <p:cNvSpPr txBox="1">
            <a:spLocks noChangeArrowheads="1"/>
          </p:cNvSpPr>
          <p:nvPr/>
        </p:nvSpPr>
        <p:spPr bwMode="auto">
          <a:xfrm>
            <a:off x="6710363" y="4068763"/>
            <a:ext cx="2003425" cy="246062"/>
          </a:xfrm>
          <a:prstGeom prst="rect">
            <a:avLst/>
          </a:prstGeom>
          <a:noFill/>
          <a:ln w="9525">
            <a:noFill/>
            <a:miter lim="800000"/>
            <a:headEnd/>
            <a:tailEnd/>
          </a:ln>
        </p:spPr>
        <p:txBody>
          <a:bodyPr>
            <a:spAutoFit/>
          </a:bodyPr>
          <a:lstStyle/>
          <a:p>
            <a:r>
              <a:rPr lang="fr-FR" sz="1000" dirty="0"/>
              <a:t> </a:t>
            </a:r>
          </a:p>
        </p:txBody>
      </p:sp>
      <p:sp>
        <p:nvSpPr>
          <p:cNvPr id="2075" name="ZoneTexte 64"/>
          <p:cNvSpPr txBox="1">
            <a:spLocks noChangeArrowheads="1"/>
          </p:cNvSpPr>
          <p:nvPr/>
        </p:nvSpPr>
        <p:spPr bwMode="auto">
          <a:xfrm>
            <a:off x="6710363" y="4991100"/>
            <a:ext cx="2003425" cy="400050"/>
          </a:xfrm>
          <a:prstGeom prst="rect">
            <a:avLst/>
          </a:prstGeom>
          <a:noFill/>
          <a:ln w="9525">
            <a:noFill/>
            <a:miter lim="800000"/>
            <a:headEnd/>
            <a:tailEnd/>
          </a:ln>
        </p:spPr>
        <p:txBody>
          <a:bodyPr>
            <a:spAutoFit/>
          </a:bodyPr>
          <a:lstStyle/>
          <a:p>
            <a:endParaRPr lang="fr-FR" sz="1000" dirty="0"/>
          </a:p>
          <a:p>
            <a:endParaRPr lang="fr-FR" sz="1000" dirty="0"/>
          </a:p>
        </p:txBody>
      </p:sp>
      <p:sp>
        <p:nvSpPr>
          <p:cNvPr id="2076" name="ZoneTexte 67"/>
          <p:cNvSpPr txBox="1">
            <a:spLocks noChangeArrowheads="1"/>
          </p:cNvSpPr>
          <p:nvPr/>
        </p:nvSpPr>
        <p:spPr bwMode="auto">
          <a:xfrm>
            <a:off x="6716713" y="6359525"/>
            <a:ext cx="2001837" cy="246063"/>
          </a:xfrm>
          <a:prstGeom prst="rect">
            <a:avLst/>
          </a:prstGeom>
          <a:noFill/>
          <a:ln w="9525">
            <a:noFill/>
            <a:miter lim="800000"/>
            <a:headEnd/>
            <a:tailEnd/>
          </a:ln>
        </p:spPr>
        <p:txBody>
          <a:bodyPr>
            <a:spAutoFit/>
          </a:bodyPr>
          <a:lstStyle/>
          <a:p>
            <a:endParaRPr lang="fr-FR" sz="1000" dirty="0"/>
          </a:p>
        </p:txBody>
      </p:sp>
      <p:sp>
        <p:nvSpPr>
          <p:cNvPr id="2077" name="ZoneTexte 73"/>
          <p:cNvSpPr txBox="1">
            <a:spLocks noChangeArrowheads="1"/>
          </p:cNvSpPr>
          <p:nvPr/>
        </p:nvSpPr>
        <p:spPr bwMode="auto">
          <a:xfrm>
            <a:off x="785813" y="1500188"/>
            <a:ext cx="1714500" cy="246062"/>
          </a:xfrm>
          <a:prstGeom prst="rect">
            <a:avLst/>
          </a:prstGeom>
          <a:noFill/>
          <a:ln w="9525">
            <a:noFill/>
            <a:miter lim="800000"/>
            <a:headEnd/>
            <a:tailEnd/>
          </a:ln>
        </p:spPr>
        <p:txBody>
          <a:bodyPr>
            <a:spAutoFit/>
          </a:bodyPr>
          <a:lstStyle/>
          <a:p>
            <a:r>
              <a:rPr lang="fr-FR" sz="1000" b="1" dirty="0">
                <a:solidFill>
                  <a:srgbClr val="0070C0"/>
                </a:solidFill>
              </a:rPr>
              <a:t>Mini-Projet</a:t>
            </a:r>
          </a:p>
        </p:txBody>
      </p:sp>
      <p:sp>
        <p:nvSpPr>
          <p:cNvPr id="2078" name="ZoneTexte 74"/>
          <p:cNvSpPr txBox="1">
            <a:spLocks noChangeArrowheads="1"/>
          </p:cNvSpPr>
          <p:nvPr/>
        </p:nvSpPr>
        <p:spPr bwMode="auto">
          <a:xfrm>
            <a:off x="4714875" y="1285875"/>
            <a:ext cx="1928813" cy="1938992"/>
          </a:xfrm>
          <a:prstGeom prst="rect">
            <a:avLst/>
          </a:prstGeom>
          <a:noFill/>
          <a:ln w="9525">
            <a:noFill/>
            <a:miter lim="800000"/>
            <a:headEnd/>
            <a:tailEnd/>
          </a:ln>
        </p:spPr>
        <p:txBody>
          <a:bodyPr>
            <a:spAutoFit/>
          </a:bodyPr>
          <a:lstStyle/>
          <a:p>
            <a:r>
              <a:rPr lang="fr-FR" sz="1000" b="1" dirty="0">
                <a:solidFill>
                  <a:srgbClr val="0070C0"/>
                </a:solidFill>
              </a:rPr>
              <a:t>. Logiciel ISIS, com0com et  Arduino avec Arduiblock</a:t>
            </a:r>
          </a:p>
          <a:p>
            <a:r>
              <a:rPr lang="fr-FR" sz="1000" b="1" dirty="0">
                <a:solidFill>
                  <a:srgbClr val="0070C0"/>
                </a:solidFill>
              </a:rPr>
              <a:t>. Carte Développement Arduino </a:t>
            </a:r>
            <a:r>
              <a:rPr lang="fr-FR" sz="1000" b="1" dirty="0">
                <a:solidFill>
                  <a:srgbClr val="0070C0"/>
                </a:solidFill>
              </a:rPr>
              <a:t>Mega</a:t>
            </a:r>
            <a:r>
              <a:rPr lang="fr-FR" sz="1000" b="1" dirty="0">
                <a:solidFill>
                  <a:srgbClr val="0070C0"/>
                </a:solidFill>
              </a:rPr>
              <a:t> 2560</a:t>
            </a:r>
          </a:p>
          <a:p>
            <a:r>
              <a:rPr lang="fr-FR" sz="1000" b="1" dirty="0">
                <a:solidFill>
                  <a:srgbClr val="0070C0"/>
                </a:solidFill>
              </a:rPr>
              <a:t>. Capteur de courant MAX471</a:t>
            </a:r>
          </a:p>
          <a:p>
            <a:r>
              <a:rPr lang="fr-FR" sz="1000" b="1" dirty="0">
                <a:solidFill>
                  <a:srgbClr val="0070C0"/>
                </a:solidFill>
              </a:rPr>
              <a:t>. Cartes d’interface puissance </a:t>
            </a:r>
          </a:p>
          <a:p>
            <a:r>
              <a:rPr lang="fr-FR" sz="1000" b="1" dirty="0">
                <a:solidFill>
                  <a:srgbClr val="0070C0"/>
                </a:solidFill>
              </a:rPr>
              <a:t>. Ventilateur PC</a:t>
            </a:r>
          </a:p>
          <a:p>
            <a:r>
              <a:rPr lang="fr-FR" sz="1000" b="1" dirty="0">
                <a:solidFill>
                  <a:srgbClr val="0070C0"/>
                </a:solidFill>
              </a:rPr>
              <a:t>. Capteur I2C TC74A, </a:t>
            </a:r>
          </a:p>
          <a:p>
            <a:r>
              <a:rPr lang="fr-FR" sz="1000" b="1" dirty="0">
                <a:solidFill>
                  <a:srgbClr val="0070C0"/>
                </a:solidFill>
              </a:rPr>
              <a:t>. CAN I2C MAX127</a:t>
            </a:r>
          </a:p>
          <a:p>
            <a:r>
              <a:rPr lang="fr-FR" sz="1000" b="1" dirty="0">
                <a:solidFill>
                  <a:srgbClr val="0070C0"/>
                </a:solidFill>
              </a:rPr>
              <a:t>. Horloge RTC I2C DS1307</a:t>
            </a:r>
          </a:p>
          <a:p>
            <a:r>
              <a:rPr lang="fr-FR" sz="1000" b="1" dirty="0">
                <a:solidFill>
                  <a:srgbClr val="0070C0"/>
                </a:solidFill>
              </a:rPr>
              <a:t>. Afficheur LCD 20x4</a:t>
            </a:r>
          </a:p>
          <a:p>
            <a:r>
              <a:rPr lang="fr-FR" sz="1000" b="1" dirty="0">
                <a:solidFill>
                  <a:srgbClr val="0070C0"/>
                </a:solidFill>
              </a:rPr>
              <a:t>.Unités centrales de test</a:t>
            </a:r>
          </a:p>
        </p:txBody>
      </p:sp>
      <p:sp>
        <p:nvSpPr>
          <p:cNvPr id="2079" name="ZoneTexte 77"/>
          <p:cNvSpPr txBox="1">
            <a:spLocks noChangeArrowheads="1"/>
          </p:cNvSpPr>
          <p:nvPr/>
        </p:nvSpPr>
        <p:spPr bwMode="auto">
          <a:xfrm>
            <a:off x="6660232" y="1196753"/>
            <a:ext cx="2160587" cy="2323713"/>
          </a:xfrm>
          <a:prstGeom prst="rect">
            <a:avLst/>
          </a:prstGeom>
          <a:noFill/>
          <a:ln w="9525">
            <a:noFill/>
            <a:miter lim="800000"/>
            <a:headEnd/>
            <a:tailEnd/>
          </a:ln>
        </p:spPr>
        <p:txBody>
          <a:bodyPr wrap="square">
            <a:spAutoFit/>
          </a:bodyPr>
          <a:lstStyle/>
          <a:p>
            <a:pPr algn="just"/>
            <a:r>
              <a:rPr lang="fr-FR" sz="700" b="1" dirty="0">
                <a:solidFill>
                  <a:srgbClr val="0070C0"/>
                </a:solidFill>
              </a:rPr>
              <a:t>CO7.sin1. Décoder la notice technique d’un système, vérifier la conformité du fonctionnement</a:t>
            </a:r>
          </a:p>
          <a:p>
            <a:pPr algn="just"/>
            <a:endParaRPr lang="fr-FR" sz="300" b="1" dirty="0">
              <a:solidFill>
                <a:srgbClr val="0070C0"/>
              </a:solidFill>
            </a:endParaRPr>
          </a:p>
          <a:p>
            <a:pPr algn="just"/>
            <a:r>
              <a:rPr lang="fr-FR" sz="700" b="1" dirty="0">
                <a:solidFill>
                  <a:srgbClr val="0070C0"/>
                </a:solidFill>
              </a:rPr>
              <a:t>CO7.sin2. Décoder le cahier des charges fonctionnel décrivant le besoin exprimé, identifier la fonction définie par un besoin exprimé, faire des mesures pour caractériser cette fonction et conclure sur sa conformité</a:t>
            </a:r>
          </a:p>
          <a:p>
            <a:pPr algn="just"/>
            <a:endParaRPr lang="fr-FR" sz="300" b="1" dirty="0">
              <a:solidFill>
                <a:srgbClr val="0070C0"/>
              </a:solidFill>
            </a:endParaRPr>
          </a:p>
          <a:p>
            <a:pPr algn="just"/>
            <a:r>
              <a:rPr lang="fr-FR" sz="700" b="1" dirty="0">
                <a:solidFill>
                  <a:srgbClr val="0070C0"/>
                </a:solidFill>
              </a:rPr>
              <a:t>CO7.sin3. Exprimer le principe de fonctionnement d’un système à partir des diagrammes SysML pertinents Repérer les constituants de la chaîne d’énergie et d’information</a:t>
            </a:r>
          </a:p>
          <a:p>
            <a:pPr algn="just"/>
            <a:endParaRPr lang="fr-FR" sz="300" b="1" dirty="0">
              <a:solidFill>
                <a:srgbClr val="0070C0"/>
              </a:solidFill>
            </a:endParaRPr>
          </a:p>
          <a:p>
            <a:pPr algn="just"/>
            <a:r>
              <a:rPr lang="fr-FR" sz="700" b="1" dirty="0">
                <a:solidFill>
                  <a:srgbClr val="0070C0"/>
                </a:solidFill>
              </a:rPr>
              <a:t>CO8.sin1. Rechercher et choisir une solution logicielle ou matérielle au regard de la définition d'un système</a:t>
            </a:r>
          </a:p>
          <a:p>
            <a:pPr algn="just"/>
            <a:endParaRPr lang="fr-FR" sz="300" b="1" dirty="0">
              <a:solidFill>
                <a:srgbClr val="0070C0"/>
              </a:solidFill>
            </a:endParaRPr>
          </a:p>
          <a:p>
            <a:pPr algn="just"/>
            <a:r>
              <a:rPr lang="fr-FR" sz="700" b="1" dirty="0">
                <a:solidFill>
                  <a:srgbClr val="0070C0"/>
                </a:solidFill>
              </a:rPr>
              <a:t>CO9.sin2. Installer, configurer et instrumenter un système réel. Mettre en œuvre la chaîne d’acquisition puis acquérir, traiter, transmettre et restituer l’information</a:t>
            </a:r>
          </a:p>
          <a:p>
            <a:pPr algn="just"/>
            <a:endParaRPr lang="fr-FR" sz="700" b="1" dirty="0">
              <a:solidFill>
                <a:srgbClr val="0070C0"/>
              </a:solidFill>
            </a:endParaRPr>
          </a:p>
          <a:p>
            <a:pPr algn="just"/>
            <a:endParaRPr lang="fr-FR" sz="700" b="1" dirty="0">
              <a:solidFill>
                <a:srgbClr val="0070C0"/>
              </a:solidFill>
            </a:endParaRPr>
          </a:p>
        </p:txBody>
      </p:sp>
      <p:sp>
        <p:nvSpPr>
          <p:cNvPr id="32" name="Rectangle à coins arrondis 31"/>
          <p:cNvSpPr/>
          <p:nvPr>
            <p:custDataLst>
              <p:tags r:id="rId22"/>
            </p:custDataLst>
          </p:nvPr>
        </p:nvSpPr>
        <p:spPr>
          <a:xfrm>
            <a:off x="395288" y="3356992"/>
            <a:ext cx="8588375" cy="3167633"/>
          </a:xfrm>
          <a:prstGeom prst="roundRect">
            <a:avLst>
              <a:gd name="adj" fmla="val 1259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b="1" dirty="0">
                <a:solidFill>
                  <a:schemeClr val="tx1"/>
                </a:solidFill>
              </a:rPr>
              <a:t>Organisation du mini-projet</a:t>
            </a:r>
          </a:p>
          <a:p>
            <a:pPr algn="ctr" fontAlgn="auto">
              <a:spcBef>
                <a:spcPts val="0"/>
              </a:spcBef>
              <a:spcAft>
                <a:spcPts val="0"/>
              </a:spcAft>
              <a:defRPr/>
            </a:pPr>
            <a:endParaRPr lang="fr-FR" b="1" dirty="0">
              <a:solidFill>
                <a:schemeClr val="tx1"/>
              </a:solidFill>
            </a:endParaRPr>
          </a:p>
        </p:txBody>
      </p:sp>
      <p:pic>
        <p:nvPicPr>
          <p:cNvPr id="2081" name="Picture 4" descr="C:\Users\user\Documents\My Dropbox\07- Lycée\STI2D\check.png"/>
          <p:cNvPicPr>
            <a:picLocks noChangeAspect="1" noChangeArrowheads="1"/>
          </p:cNvPicPr>
          <p:nvPr>
            <p:custDataLst>
              <p:tags r:id="rId23"/>
            </p:custDataLst>
          </p:nvPr>
        </p:nvPicPr>
        <p:blipFill>
          <a:blip r:embed="rId28" cstate="print"/>
          <a:srcRect/>
          <a:stretch>
            <a:fillRect/>
          </a:stretch>
        </p:blipFill>
        <p:spPr bwMode="auto">
          <a:xfrm>
            <a:off x="2699792" y="1628800"/>
            <a:ext cx="260350" cy="242888"/>
          </a:xfrm>
          <a:prstGeom prst="rect">
            <a:avLst/>
          </a:prstGeom>
          <a:noFill/>
          <a:ln w="9525">
            <a:noFill/>
            <a:miter lim="800000"/>
            <a:headEnd/>
            <a:tailEnd/>
          </a:ln>
        </p:spPr>
      </p:pic>
      <p:sp>
        <p:nvSpPr>
          <p:cNvPr id="2082" name="ZoneTexte 3"/>
          <p:cNvSpPr txBox="1">
            <a:spLocks noChangeArrowheads="1"/>
          </p:cNvSpPr>
          <p:nvPr/>
        </p:nvSpPr>
        <p:spPr bwMode="auto">
          <a:xfrm>
            <a:off x="250825" y="188913"/>
            <a:ext cx="2025650" cy="923925"/>
          </a:xfrm>
          <a:prstGeom prst="rect">
            <a:avLst/>
          </a:prstGeom>
          <a:noFill/>
          <a:ln w="9525">
            <a:noFill/>
            <a:miter lim="800000"/>
            <a:headEnd/>
            <a:tailEnd/>
          </a:ln>
        </p:spPr>
        <p:txBody>
          <a:bodyPr>
            <a:spAutoFit/>
          </a:bodyPr>
          <a:lstStyle/>
          <a:p>
            <a:r>
              <a:rPr lang="fr-FR" b="1" dirty="0"/>
              <a:t>Séquence 9</a:t>
            </a:r>
          </a:p>
          <a:p>
            <a:r>
              <a:rPr lang="fr-FR" dirty="0"/>
              <a:t>Communication au sein d’un Système</a:t>
            </a:r>
          </a:p>
        </p:txBody>
      </p:sp>
      <p:sp>
        <p:nvSpPr>
          <p:cNvPr id="8" name="Rectangle à coins arrondis 7"/>
          <p:cNvSpPr/>
          <p:nvPr/>
        </p:nvSpPr>
        <p:spPr>
          <a:xfrm>
            <a:off x="927100" y="3916363"/>
            <a:ext cx="2970213" cy="2536825"/>
          </a:xfrm>
          <a:prstGeom prst="roundRect">
            <a:avLst>
              <a:gd name="adj" fmla="val 4695"/>
            </a:avLst>
          </a:prstGeom>
          <a:gradFill flip="none" rotWithShape="1">
            <a:gsLst>
              <a:gs pos="0">
                <a:schemeClr val="accent3">
                  <a:shade val="51000"/>
                  <a:satMod val="130000"/>
                  <a:alpha val="77000"/>
                </a:schemeClr>
              </a:gs>
              <a:gs pos="80000">
                <a:schemeClr val="accent3">
                  <a:shade val="93000"/>
                  <a:satMod val="130000"/>
                  <a:alpha val="77000"/>
                </a:schemeClr>
              </a:gs>
              <a:gs pos="100000">
                <a:schemeClr val="accent3">
                  <a:shade val="94000"/>
                  <a:satMod val="135000"/>
                  <a:alpha val="77000"/>
                </a:schemeClr>
              </a:gs>
            </a:gsLst>
            <a:lin ang="16200000" scaled="0"/>
            <a:tileRect/>
          </a:gradFill>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r-FR" dirty="0"/>
              <a:t>Activités en groupe classe à partir d’une problématique proposée par le professeur.</a:t>
            </a:r>
          </a:p>
          <a:p>
            <a:pPr algn="ctr" fontAlgn="auto">
              <a:spcBef>
                <a:spcPts val="0"/>
              </a:spcBef>
              <a:spcAft>
                <a:spcPts val="0"/>
              </a:spcAft>
              <a:defRPr/>
            </a:pPr>
            <a:endParaRPr lang="fr-FR" dirty="0"/>
          </a:p>
          <a:p>
            <a:pPr algn="ctr" fontAlgn="auto">
              <a:spcBef>
                <a:spcPts val="0"/>
              </a:spcBef>
              <a:spcAft>
                <a:spcPts val="0"/>
              </a:spcAft>
              <a:defRPr/>
            </a:pPr>
            <a:r>
              <a:rPr lang="fr-FR" dirty="0"/>
              <a:t>Elaboration de la chaîne « Information » complète</a:t>
            </a:r>
          </a:p>
        </p:txBody>
      </p:sp>
      <p:sp>
        <p:nvSpPr>
          <p:cNvPr id="9" name="Rectangle à coins arrondis 8"/>
          <p:cNvSpPr/>
          <p:nvPr/>
        </p:nvSpPr>
        <p:spPr>
          <a:xfrm>
            <a:off x="3897313" y="3916363"/>
            <a:ext cx="3960812" cy="2563812"/>
          </a:xfrm>
          <a:prstGeom prst="roundRect">
            <a:avLst>
              <a:gd name="adj" fmla="val 4453"/>
            </a:avLst>
          </a:prstGeom>
          <a:gradFill flip="none" rotWithShape="1">
            <a:gsLst>
              <a:gs pos="0">
                <a:schemeClr val="accent4">
                  <a:shade val="51000"/>
                  <a:satMod val="130000"/>
                  <a:alpha val="30000"/>
                </a:schemeClr>
              </a:gs>
              <a:gs pos="80000">
                <a:schemeClr val="accent4">
                  <a:shade val="93000"/>
                  <a:satMod val="130000"/>
                  <a:alpha val="30000"/>
                </a:schemeClr>
              </a:gs>
              <a:gs pos="100000">
                <a:schemeClr val="accent4">
                  <a:shade val="94000"/>
                  <a:satMod val="135000"/>
                  <a:alpha val="30000"/>
                </a:schemeClr>
              </a:gs>
            </a:gsLst>
            <a:lin ang="16200000" scaled="0"/>
            <a:tileRect/>
          </a:gradFill>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fr-FR" dirty="0"/>
              <a:t>Activités expérimentales en ilots</a:t>
            </a:r>
          </a:p>
          <a:p>
            <a:pPr algn="ctr" fontAlgn="auto">
              <a:spcBef>
                <a:spcPts val="0"/>
              </a:spcBef>
              <a:spcAft>
                <a:spcPts val="0"/>
              </a:spcAft>
              <a:defRPr/>
            </a:pPr>
            <a:endParaRPr lang="fr-FR" dirty="0"/>
          </a:p>
          <a:p>
            <a:pPr algn="ctr" fontAlgn="auto">
              <a:spcBef>
                <a:spcPts val="0"/>
              </a:spcBef>
              <a:spcAft>
                <a:spcPts val="0"/>
              </a:spcAft>
              <a:defRPr/>
            </a:pPr>
            <a:r>
              <a:rPr lang="fr-FR" dirty="0"/>
              <a:t>Création du mini-projet</a:t>
            </a:r>
          </a:p>
        </p:txBody>
      </p:sp>
      <p:grpSp>
        <p:nvGrpSpPr>
          <p:cNvPr id="2085" name="Grouper 5"/>
          <p:cNvGrpSpPr>
            <a:grpSpLocks/>
          </p:cNvGrpSpPr>
          <p:nvPr/>
        </p:nvGrpSpPr>
        <p:grpSpPr bwMode="auto">
          <a:xfrm>
            <a:off x="971550" y="3789363"/>
            <a:ext cx="6805613" cy="515937"/>
            <a:chOff x="782318" y="3293985"/>
            <a:chExt cx="6804921" cy="515138"/>
          </a:xfrm>
        </p:grpSpPr>
        <p:sp>
          <p:nvSpPr>
            <p:cNvPr id="58" name="Rectangle 57"/>
            <p:cNvSpPr/>
            <p:nvPr/>
          </p:nvSpPr>
          <p:spPr>
            <a:xfrm>
              <a:off x="782318" y="3293985"/>
              <a:ext cx="1923854"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59" name="Rectangle 58"/>
            <p:cNvSpPr/>
            <p:nvPr/>
          </p:nvSpPr>
          <p:spPr>
            <a:xfrm>
              <a:off x="6645947" y="3293985"/>
              <a:ext cx="941292"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60" name="Rectangle 59"/>
            <p:cNvSpPr/>
            <p:nvPr/>
          </p:nvSpPr>
          <p:spPr>
            <a:xfrm>
              <a:off x="2722046" y="3293985"/>
              <a:ext cx="973039"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61" name="Rectangle 60"/>
            <p:cNvSpPr/>
            <p:nvPr/>
          </p:nvSpPr>
          <p:spPr>
            <a:xfrm>
              <a:off x="5652273" y="3293985"/>
              <a:ext cx="973039"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62" name="Rectangle 61"/>
            <p:cNvSpPr/>
            <p:nvPr/>
          </p:nvSpPr>
          <p:spPr>
            <a:xfrm>
              <a:off x="4674472" y="3293985"/>
              <a:ext cx="966690"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64" name="Rectangle 63"/>
            <p:cNvSpPr/>
            <p:nvPr/>
          </p:nvSpPr>
          <p:spPr>
            <a:xfrm>
              <a:off x="3707784" y="3293985"/>
              <a:ext cx="957165" cy="515138"/>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2094" name="Groupe 11"/>
            <p:cNvGrpSpPr>
              <a:grpSpLocks/>
            </p:cNvGrpSpPr>
            <p:nvPr/>
          </p:nvGrpSpPr>
          <p:grpSpPr bwMode="auto">
            <a:xfrm>
              <a:off x="4469220" y="3399272"/>
              <a:ext cx="397193" cy="378108"/>
              <a:chOff x="1047361" y="2607930"/>
              <a:chExt cx="223501" cy="212762"/>
            </a:xfrm>
          </p:grpSpPr>
          <p:sp>
            <p:nvSpPr>
              <p:cNvPr id="67" name="Flèche en arc 66"/>
              <p:cNvSpPr/>
              <p:nvPr/>
            </p:nvSpPr>
            <p:spPr>
              <a:xfrm rot="7222611">
                <a:off x="1069663" y="2619446"/>
                <a:ext cx="201571"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69" name="Flèche en arc 68"/>
              <p:cNvSpPr/>
              <p:nvPr/>
            </p:nvSpPr>
            <p:spPr>
              <a:xfrm rot="18244965">
                <a:off x="1047334" y="2607852"/>
                <a:ext cx="201571"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pic>
        <p:nvPicPr>
          <p:cNvPr id="2086" name="Picture 4" descr="C:\Users\user\Documents\My Dropbox\07- Lycée\STI2D\check.png"/>
          <p:cNvPicPr>
            <a:picLocks noChangeAspect="1" noChangeArrowheads="1"/>
          </p:cNvPicPr>
          <p:nvPr>
            <p:custDataLst>
              <p:tags r:id="rId24"/>
            </p:custDataLst>
          </p:nvPr>
        </p:nvPicPr>
        <p:blipFill>
          <a:blip r:embed="rId28" cstate="print"/>
          <a:srcRect/>
          <a:stretch>
            <a:fillRect/>
          </a:stretch>
        </p:blipFill>
        <p:spPr bwMode="auto">
          <a:xfrm>
            <a:off x="2411760" y="1628800"/>
            <a:ext cx="260350" cy="241300"/>
          </a:xfrm>
          <a:prstGeom prst="rect">
            <a:avLst/>
          </a:prstGeom>
          <a:noFill/>
          <a:ln w="9525">
            <a:noFill/>
            <a:miter lim="800000"/>
            <a:headEnd/>
            <a:tailEnd/>
          </a:ln>
        </p:spPr>
      </p:pic>
      <p:pic>
        <p:nvPicPr>
          <p:cNvPr id="2087" name="Picture 4" descr="C:\Users\user\Documents\My Dropbox\07- Lycée\STI2D\check.png"/>
          <p:cNvPicPr>
            <a:picLocks noChangeAspect="1" noChangeArrowheads="1"/>
          </p:cNvPicPr>
          <p:nvPr>
            <p:custDataLst>
              <p:tags r:id="rId25"/>
            </p:custDataLst>
          </p:nvPr>
        </p:nvPicPr>
        <p:blipFill>
          <a:blip r:embed="rId28" cstate="print"/>
          <a:srcRect/>
          <a:stretch>
            <a:fillRect/>
          </a:stretch>
        </p:blipFill>
        <p:spPr bwMode="auto">
          <a:xfrm>
            <a:off x="3995936" y="1628800"/>
            <a:ext cx="260350" cy="241300"/>
          </a:xfrm>
          <a:prstGeom prst="rect">
            <a:avLst/>
          </a:prstGeom>
          <a:noFill/>
          <a:ln w="9525">
            <a:noFill/>
            <a:miter lim="800000"/>
            <a:headEnd/>
            <a:tailEnd/>
          </a:ln>
        </p:spPr>
      </p:pic>
      <p:sp>
        <p:nvSpPr>
          <p:cNvPr id="47" name="ZoneTexte 73">
            <a:extLst>
              <a:ext uri="{FF2B5EF4-FFF2-40B4-BE49-F238E27FC236}">
                <a16:creationId xmlns:a16="http://schemas.microsoft.com/office/drawing/2014/main" xmlns="" id="{B98300B7-C340-4D02-B33F-0201AD27992E}"/>
              </a:ext>
            </a:extLst>
          </p:cNvPr>
          <p:cNvSpPr txBox="1">
            <a:spLocks noChangeArrowheads="1"/>
          </p:cNvSpPr>
          <p:nvPr/>
        </p:nvSpPr>
        <p:spPr bwMode="auto">
          <a:xfrm>
            <a:off x="553243" y="1957070"/>
            <a:ext cx="1714500" cy="553998"/>
          </a:xfrm>
          <a:prstGeom prst="rect">
            <a:avLst/>
          </a:prstGeom>
          <a:noFill/>
          <a:ln w="9525">
            <a:noFill/>
            <a:miter lim="800000"/>
            <a:headEnd/>
            <a:tailEnd/>
          </a:ln>
        </p:spPr>
        <p:txBody>
          <a:bodyPr>
            <a:spAutoFit/>
          </a:bodyPr>
          <a:lstStyle/>
          <a:p>
            <a:r>
              <a:rPr lang="fr-FR" sz="1000" b="1" dirty="0">
                <a:solidFill>
                  <a:srgbClr val="0070C0"/>
                </a:solidFill>
              </a:rPr>
              <a:t>Classe : Terminale STI2D-SIN</a:t>
            </a:r>
          </a:p>
          <a:p>
            <a:r>
              <a:rPr lang="fr-FR" sz="1000" b="1" dirty="0">
                <a:solidFill>
                  <a:srgbClr val="0070C0"/>
                </a:solidFill>
              </a:rPr>
              <a:t>Période : fin 1</a:t>
            </a:r>
            <a:r>
              <a:rPr lang="fr-FR" sz="1000" b="1" baseline="30000" dirty="0">
                <a:solidFill>
                  <a:srgbClr val="0070C0"/>
                </a:solidFill>
              </a:rPr>
              <a:t>er</a:t>
            </a:r>
            <a:r>
              <a:rPr lang="fr-FR" sz="1000" b="1" dirty="0">
                <a:solidFill>
                  <a:srgbClr val="0070C0"/>
                </a:solidFill>
              </a:rPr>
              <a:t> Trimestre</a:t>
            </a:r>
          </a:p>
          <a:p>
            <a:r>
              <a:rPr lang="fr-FR" sz="1000" b="1" dirty="0">
                <a:solidFill>
                  <a:srgbClr val="0070C0"/>
                </a:solidFill>
              </a:rPr>
              <a:t>Durée : 14H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à coins arrondis 32"/>
          <p:cNvSpPr/>
          <p:nvPr>
            <p:custDataLst>
              <p:tags r:id="rId1"/>
            </p:custDataLst>
          </p:nvPr>
        </p:nvSpPr>
        <p:spPr>
          <a:xfrm>
            <a:off x="115888" y="142875"/>
            <a:ext cx="8821737" cy="6481763"/>
          </a:xfrm>
          <a:prstGeom prst="roundRect">
            <a:avLst>
              <a:gd name="adj" fmla="val 455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b="1" dirty="0">
                <a:solidFill>
                  <a:schemeClr val="tx1"/>
                </a:solidFill>
              </a:rPr>
              <a:t>Organisation du mini-projet : Activité 2</a:t>
            </a:r>
          </a:p>
          <a:p>
            <a:pPr algn="ctr" fontAlgn="auto">
              <a:spcBef>
                <a:spcPts val="0"/>
              </a:spcBef>
              <a:spcAft>
                <a:spcPts val="0"/>
              </a:spcAft>
              <a:defRPr/>
            </a:pPr>
            <a:endParaRPr lang="fr-FR" b="1" dirty="0">
              <a:solidFill>
                <a:schemeClr val="tx1"/>
              </a:solidFill>
            </a:endParaRPr>
          </a:p>
        </p:txBody>
      </p:sp>
      <p:sp>
        <p:nvSpPr>
          <p:cNvPr id="51" name="Rectangle à coins arrondis 50"/>
          <p:cNvSpPr/>
          <p:nvPr/>
        </p:nvSpPr>
        <p:spPr>
          <a:xfrm>
            <a:off x="250825" y="684213"/>
            <a:ext cx="8551863" cy="10795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grpSp>
        <p:nvGrpSpPr>
          <p:cNvPr id="3076" name="Grouper 33"/>
          <p:cNvGrpSpPr>
            <a:grpSpLocks/>
          </p:cNvGrpSpPr>
          <p:nvPr/>
        </p:nvGrpSpPr>
        <p:grpSpPr bwMode="auto">
          <a:xfrm>
            <a:off x="836613" y="819150"/>
            <a:ext cx="6805612" cy="809625"/>
            <a:chOff x="782318" y="3293985"/>
            <a:chExt cx="6804921" cy="810090"/>
          </a:xfrm>
        </p:grpSpPr>
        <p:sp>
          <p:nvSpPr>
            <p:cNvPr id="36" name="Rectangle 35"/>
            <p:cNvSpPr/>
            <p:nvPr/>
          </p:nvSpPr>
          <p:spPr>
            <a:xfrm>
              <a:off x="782318" y="3293985"/>
              <a:ext cx="1923855" cy="810090"/>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37" name="Rectangle 36"/>
            <p:cNvSpPr/>
            <p:nvPr/>
          </p:nvSpPr>
          <p:spPr>
            <a:xfrm>
              <a:off x="6645948" y="3293985"/>
              <a:ext cx="941291"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38" name="Rectangle 37"/>
            <p:cNvSpPr/>
            <p:nvPr/>
          </p:nvSpPr>
          <p:spPr>
            <a:xfrm>
              <a:off x="2722046" y="3293985"/>
              <a:ext cx="973038"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39" name="Rectangle 38"/>
            <p:cNvSpPr/>
            <p:nvPr/>
          </p:nvSpPr>
          <p:spPr>
            <a:xfrm>
              <a:off x="5652273" y="3293985"/>
              <a:ext cx="973038"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40" name="Rectangle 39"/>
            <p:cNvSpPr/>
            <p:nvPr/>
          </p:nvSpPr>
          <p:spPr>
            <a:xfrm>
              <a:off x="4674473" y="3293985"/>
              <a:ext cx="966689"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41" name="Rectangle 40"/>
            <p:cNvSpPr/>
            <p:nvPr/>
          </p:nvSpPr>
          <p:spPr>
            <a:xfrm>
              <a:off x="3707783" y="3293985"/>
              <a:ext cx="957166"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3090" name="Groupe 11"/>
            <p:cNvGrpSpPr>
              <a:grpSpLocks/>
            </p:cNvGrpSpPr>
            <p:nvPr/>
          </p:nvGrpSpPr>
          <p:grpSpPr bwMode="auto">
            <a:xfrm>
              <a:off x="4469220" y="3399272"/>
              <a:ext cx="397193" cy="378108"/>
              <a:chOff x="1047361" y="2607930"/>
              <a:chExt cx="223501" cy="212762"/>
            </a:xfrm>
          </p:grpSpPr>
          <p:sp>
            <p:nvSpPr>
              <p:cNvPr id="43" name="Flèche en arc 42"/>
              <p:cNvSpPr/>
              <p:nvPr/>
            </p:nvSpPr>
            <p:spPr>
              <a:xfrm rot="7222611">
                <a:off x="1069897" y="2619363"/>
                <a:ext cx="201105"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44" name="Flèche en arc 43"/>
              <p:cNvSpPr/>
              <p:nvPr/>
            </p:nvSpPr>
            <p:spPr>
              <a:xfrm rot="18244965">
                <a:off x="1047567" y="2607743"/>
                <a:ext cx="201106"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sp>
        <p:nvSpPr>
          <p:cNvPr id="45" name="Rectangle à coins arrondis 44"/>
          <p:cNvSpPr/>
          <p:nvPr/>
        </p:nvSpPr>
        <p:spPr>
          <a:xfrm>
            <a:off x="971550" y="1943100"/>
            <a:ext cx="6121400" cy="1260475"/>
          </a:xfrm>
          <a:prstGeom prst="roundRect">
            <a:avLst>
              <a:gd name="adj" fmla="val 3655"/>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Sujet proposé par l’enseignant :</a:t>
            </a:r>
          </a:p>
          <a:p>
            <a:pPr fontAlgn="auto">
              <a:spcBef>
                <a:spcPts val="0"/>
              </a:spcBef>
              <a:spcAft>
                <a:spcPts val="0"/>
              </a:spcAft>
              <a:defRPr/>
            </a:pPr>
            <a:endParaRPr lang="fr-FR" sz="1600" b="1" dirty="0">
              <a:solidFill>
                <a:schemeClr val="tx1"/>
              </a:solidFill>
            </a:endParaRPr>
          </a:p>
          <a:p>
            <a:pPr algn="ctr" fontAlgn="auto">
              <a:spcBef>
                <a:spcPts val="0"/>
              </a:spcBef>
              <a:spcAft>
                <a:spcPts val="0"/>
              </a:spcAft>
              <a:defRPr/>
            </a:pPr>
            <a:r>
              <a:rPr lang="fr-FR" sz="1600" i="1" dirty="0">
                <a:solidFill>
                  <a:schemeClr val="tx1"/>
                </a:solidFill>
              </a:rPr>
              <a:t>« Relever des informations utiles dans le cas de l’aide au refroidissement des unités centrales»</a:t>
            </a:r>
          </a:p>
          <a:p>
            <a:pPr fontAlgn="auto">
              <a:spcBef>
                <a:spcPts val="0"/>
              </a:spcBef>
              <a:spcAft>
                <a:spcPts val="0"/>
              </a:spcAft>
              <a:defRPr/>
            </a:pPr>
            <a:endParaRPr lang="fr-FR" sz="1600" i="1" dirty="0">
              <a:solidFill>
                <a:schemeClr val="tx1"/>
              </a:solidFill>
            </a:endParaRPr>
          </a:p>
        </p:txBody>
      </p:sp>
      <p:sp>
        <p:nvSpPr>
          <p:cNvPr id="46" name="Rectangle à coins arrondis 45"/>
          <p:cNvSpPr/>
          <p:nvPr/>
        </p:nvSpPr>
        <p:spPr>
          <a:xfrm>
            <a:off x="971550" y="3294063"/>
            <a:ext cx="6121400" cy="2520950"/>
          </a:xfrm>
          <a:prstGeom prst="roundRect">
            <a:avLst>
              <a:gd name="adj" fmla="val 365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Activités </a:t>
            </a:r>
            <a:r>
              <a:rPr lang="fr-FR" sz="1600" b="1" i="1" dirty="0" smtClean="0">
                <a:solidFill>
                  <a:schemeClr val="tx1"/>
                </a:solidFill>
              </a:rPr>
              <a:t>élève</a:t>
            </a:r>
            <a:endParaRPr lang="fr-FR" sz="1600" b="1" i="1" dirty="0">
              <a:solidFill>
                <a:schemeClr val="tx1"/>
              </a:solidFill>
            </a:endParaRPr>
          </a:p>
          <a:p>
            <a:pPr fontAlgn="auto">
              <a:spcBef>
                <a:spcPts val="0"/>
              </a:spcBef>
              <a:spcAft>
                <a:spcPts val="0"/>
              </a:spcAft>
              <a:defRPr/>
            </a:pPr>
            <a:endParaRPr lang="fr-FR" sz="1600" i="1" dirty="0">
              <a:solidFill>
                <a:schemeClr val="tx1"/>
              </a:solidFill>
            </a:endParaRPr>
          </a:p>
          <a:p>
            <a:pPr marL="285750" indent="-285750" fontAlgn="auto">
              <a:spcBef>
                <a:spcPts val="0"/>
              </a:spcBef>
              <a:spcAft>
                <a:spcPts val="0"/>
              </a:spcAft>
              <a:buFont typeface="Arial" pitchFamily="34" charset="0"/>
              <a:buChar char="•"/>
              <a:defRPr/>
            </a:pPr>
            <a:r>
              <a:rPr lang="fr-FR" sz="1600" i="1" dirty="0" smtClean="0">
                <a:solidFill>
                  <a:srgbClr val="000000"/>
                </a:solidFill>
              </a:rPr>
              <a:t>Présentation du projet, investigation sur la ventilation des PC</a:t>
            </a:r>
            <a:endParaRPr lang="fr-FR" sz="1600" i="1" dirty="0">
              <a:solidFill>
                <a:srgbClr val="000000"/>
              </a:solidFill>
            </a:endParaRPr>
          </a:p>
          <a:p>
            <a:pPr marL="285750" indent="-285750" fontAlgn="auto">
              <a:spcBef>
                <a:spcPts val="0"/>
              </a:spcBef>
              <a:spcAft>
                <a:spcPts val="0"/>
              </a:spcAft>
              <a:buFont typeface="Arial" pitchFamily="34" charset="0"/>
              <a:buChar char="•"/>
              <a:defRPr/>
            </a:pPr>
            <a:r>
              <a:rPr lang="fr-FR" sz="1600" i="1" dirty="0">
                <a:solidFill>
                  <a:srgbClr val="000000"/>
                </a:solidFill>
              </a:rPr>
              <a:t>A partir du fichier réponse « </a:t>
            </a:r>
            <a:r>
              <a:rPr lang="fr-FR" sz="1600" dirty="0">
                <a:solidFill>
                  <a:srgbClr val="000000"/>
                </a:solidFill>
              </a:rPr>
              <a:t> </a:t>
            </a:r>
            <a:r>
              <a:rPr lang="fr-LU" sz="1600" dirty="0">
                <a:solidFill>
                  <a:srgbClr val="000000"/>
                </a:solidFill>
              </a:rPr>
              <a:t>EXERCICE 3 - ventilation des unités centrales</a:t>
            </a:r>
            <a:r>
              <a:rPr lang="fr-FR" sz="1600" dirty="0" smtClean="0">
                <a:solidFill>
                  <a:srgbClr val="000000"/>
                </a:solidFill>
              </a:rPr>
              <a:t>», </a:t>
            </a:r>
            <a:r>
              <a:rPr lang="fr-FR" sz="1600" i="1" dirty="0">
                <a:solidFill>
                  <a:srgbClr val="000000"/>
                </a:solidFill>
              </a:rPr>
              <a:t>investigation en ilot autour des principes de refroidissement des boitiers d’unités centrales : les types de boitier, l’influence du choix des matériaux, les constituants du PC et leur consommation, la circulation d’air suivant le type de ventilateurs, les autres méthodes de refroidissement, etc. </a:t>
            </a:r>
          </a:p>
          <a:p>
            <a:pPr marL="285750" indent="-285750" fontAlgn="auto">
              <a:spcBef>
                <a:spcPts val="0"/>
              </a:spcBef>
              <a:spcAft>
                <a:spcPts val="0"/>
              </a:spcAft>
              <a:buFont typeface="Arial" pitchFamily="34" charset="0"/>
              <a:buChar char="•"/>
              <a:defRPr/>
            </a:pPr>
            <a:r>
              <a:rPr lang="fr-FR" sz="1600" i="1" dirty="0">
                <a:solidFill>
                  <a:srgbClr val="000000"/>
                </a:solidFill>
              </a:rPr>
              <a:t>Définition des groupes élèves par ilot</a:t>
            </a:r>
          </a:p>
          <a:p>
            <a:pPr marL="285750" indent="-285750" fontAlgn="auto">
              <a:spcBef>
                <a:spcPts val="0"/>
              </a:spcBef>
              <a:spcAft>
                <a:spcPts val="0"/>
              </a:spcAft>
              <a:buFont typeface="Arial" pitchFamily="34" charset="0"/>
              <a:buChar char="•"/>
              <a:defRPr/>
            </a:pPr>
            <a:endParaRPr lang="fr-FR" sz="1600" i="1" dirty="0">
              <a:solidFill>
                <a:srgbClr val="000000"/>
              </a:solidFill>
            </a:endParaRPr>
          </a:p>
        </p:txBody>
      </p:sp>
      <p:cxnSp>
        <p:nvCxnSpPr>
          <p:cNvPr id="6" name="Connecteur droit avec flèche 5"/>
          <p:cNvCxnSpPr/>
          <p:nvPr/>
        </p:nvCxnSpPr>
        <p:spPr>
          <a:xfrm>
            <a:off x="611188" y="1943100"/>
            <a:ext cx="0" cy="3871913"/>
          </a:xfrm>
          <a:prstGeom prst="straightConnector1">
            <a:avLst/>
          </a:prstGeom>
          <a:ln w="73025">
            <a:tailEnd type="arrow"/>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161510" y="2978950"/>
            <a:ext cx="461665" cy="1239315"/>
          </a:xfrm>
          <a:prstGeom prst="rect">
            <a:avLst/>
          </a:prstGeom>
          <a:noFill/>
        </p:spPr>
        <p:txBody>
          <a:bodyPr vert="vert270">
            <a:spAutoFit/>
          </a:bodyPr>
          <a:lstStyle/>
          <a:p>
            <a:pPr fontAlgn="auto">
              <a:spcBef>
                <a:spcPts val="0"/>
              </a:spcBef>
              <a:spcAft>
                <a:spcPts val="0"/>
              </a:spcAft>
              <a:defRPr/>
            </a:pPr>
            <a:r>
              <a:rPr lang="fr-FR" dirty="0">
                <a:latin typeface="+mn-lt"/>
                <a:cs typeface="+mn-cs"/>
              </a:rPr>
              <a:t>Progression</a:t>
            </a:r>
          </a:p>
        </p:txBody>
      </p:sp>
      <p:sp>
        <p:nvSpPr>
          <p:cNvPr id="18" name="Carré corné 17"/>
          <p:cNvSpPr/>
          <p:nvPr/>
        </p:nvSpPr>
        <p:spPr>
          <a:xfrm>
            <a:off x="7214393" y="1989138"/>
            <a:ext cx="1547812" cy="584200"/>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tabLst>
                <a:tab pos="179388" algn="l"/>
              </a:tabLst>
              <a:defRPr/>
            </a:pPr>
            <a:r>
              <a:rPr lang="fr-FR" sz="1200" dirty="0">
                <a:solidFill>
                  <a:srgbClr val="000000"/>
                </a:solidFill>
                <a:hlinkClick r:id="rId4" action="ppaction://hlinkfile"/>
              </a:rPr>
              <a:t>Fichier</a:t>
            </a:r>
            <a:r>
              <a:rPr lang="fr-FR" sz="1200" dirty="0">
                <a:solidFill>
                  <a:srgbClr val="000000"/>
                </a:solidFill>
              </a:rPr>
              <a:t> « Présentation du Projet »</a:t>
            </a:r>
          </a:p>
        </p:txBody>
      </p:sp>
      <p:sp>
        <p:nvSpPr>
          <p:cNvPr id="20" name="Carré corné 19"/>
          <p:cNvSpPr/>
          <p:nvPr/>
        </p:nvSpPr>
        <p:spPr>
          <a:xfrm>
            <a:off x="7214393" y="2789238"/>
            <a:ext cx="1547812" cy="711770"/>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r>
              <a:rPr lang="fr-FR" sz="1200" dirty="0">
                <a:solidFill>
                  <a:srgbClr val="000000"/>
                </a:solidFill>
                <a:hlinkClick r:id="rId5" action="ppaction://hlinkfile"/>
              </a:rPr>
              <a:t>Fichier</a:t>
            </a:r>
            <a:r>
              <a:rPr lang="fr-FR" sz="1200" dirty="0">
                <a:solidFill>
                  <a:srgbClr val="000000"/>
                </a:solidFill>
              </a:rPr>
              <a:t> «  </a:t>
            </a:r>
            <a:r>
              <a:rPr lang="fr-LU" sz="1200" dirty="0">
                <a:solidFill>
                  <a:srgbClr val="000000"/>
                </a:solidFill>
              </a:rPr>
              <a:t>EXERCICE 3 - ventilation des unités centrales</a:t>
            </a:r>
            <a:r>
              <a:rPr lang="fr-FR" sz="1200" dirty="0">
                <a:solidFill>
                  <a:srgbClr val="000000"/>
                </a:solidFill>
              </a:rPr>
              <a:t> »</a:t>
            </a:r>
          </a:p>
        </p:txBody>
      </p:sp>
      <p:cxnSp>
        <p:nvCxnSpPr>
          <p:cNvPr id="21" name="Connecteur droit avec flèche 20"/>
          <p:cNvCxnSpPr/>
          <p:nvPr/>
        </p:nvCxnSpPr>
        <p:spPr>
          <a:xfrm>
            <a:off x="1835150" y="1628775"/>
            <a:ext cx="0" cy="36036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2" name="Carré corné 21"/>
          <p:cNvSpPr/>
          <p:nvPr/>
        </p:nvSpPr>
        <p:spPr>
          <a:xfrm>
            <a:off x="7250359" y="3581772"/>
            <a:ext cx="1547812" cy="585787"/>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r>
              <a:rPr lang="fr-FR" sz="1200" dirty="0">
                <a:solidFill>
                  <a:srgbClr val="000000"/>
                </a:solidFill>
                <a:hlinkClick r:id="rId5" action="ppaction://hlinkfile"/>
              </a:rPr>
              <a:t>Fichier</a:t>
            </a:r>
            <a:r>
              <a:rPr lang="fr-FR" sz="1200" dirty="0">
                <a:solidFill>
                  <a:srgbClr val="000000"/>
                </a:solidFill>
              </a:rPr>
              <a:t> «  Groupes.xlsx »</a:t>
            </a:r>
          </a:p>
        </p:txBody>
      </p:sp>
      <p:sp>
        <p:nvSpPr>
          <p:cNvPr id="23" name="Carré corné 21">
            <a:extLst>
              <a:ext uri="{FF2B5EF4-FFF2-40B4-BE49-F238E27FC236}">
                <a16:creationId xmlns:a16="http://schemas.microsoft.com/office/drawing/2014/main" xmlns="" id="{15FF6E65-03EF-42CA-8E2E-FC448DE13888}"/>
              </a:ext>
            </a:extLst>
          </p:cNvPr>
          <p:cNvSpPr/>
          <p:nvPr/>
        </p:nvSpPr>
        <p:spPr>
          <a:xfrm>
            <a:off x="7250359" y="4314984"/>
            <a:ext cx="1547812" cy="986224"/>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r>
              <a:rPr lang="fr-FR" sz="1200" dirty="0">
                <a:solidFill>
                  <a:srgbClr val="000000"/>
                </a:solidFill>
                <a:hlinkClick r:id="rId5" action="ppaction://hlinkfile"/>
              </a:rPr>
              <a:t>Fichier</a:t>
            </a:r>
            <a:r>
              <a:rPr lang="fr-FR" sz="1200" dirty="0">
                <a:solidFill>
                  <a:srgbClr val="000000"/>
                </a:solidFill>
              </a:rPr>
              <a:t> «  </a:t>
            </a:r>
            <a:r>
              <a:rPr lang="fr-LU" sz="1200" dirty="0">
                <a:solidFill>
                  <a:srgbClr val="000000"/>
                </a:solidFill>
              </a:rPr>
              <a:t>Réduire la chaleur et le bruit du ventilateur dans les ordinateurs.mp4</a:t>
            </a:r>
            <a:r>
              <a:rPr lang="fr-FR" sz="1200" dirty="0" smtClean="0">
                <a:solidFill>
                  <a:srgbClr val="000000"/>
                </a:solidFill>
              </a:rPr>
              <a:t>»</a:t>
            </a:r>
            <a:endParaRPr lang="fr-FR" sz="1200" dirty="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à coins arrondis 32"/>
          <p:cNvSpPr/>
          <p:nvPr>
            <p:custDataLst>
              <p:tags r:id="rId1"/>
            </p:custDataLst>
          </p:nvPr>
        </p:nvSpPr>
        <p:spPr>
          <a:xfrm>
            <a:off x="115888" y="142875"/>
            <a:ext cx="8821737" cy="6481763"/>
          </a:xfrm>
          <a:prstGeom prst="roundRect">
            <a:avLst>
              <a:gd name="adj" fmla="val 455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pPr>
            <a:r>
              <a:rPr lang="fr-FR" b="1" dirty="0">
                <a:solidFill>
                  <a:schemeClr val="tx1"/>
                </a:solidFill>
              </a:rPr>
              <a:t>Organisation du mini-projet : Activité 3</a:t>
            </a:r>
          </a:p>
          <a:p>
            <a:pPr algn="ctr" fontAlgn="auto">
              <a:spcBef>
                <a:spcPts val="0"/>
              </a:spcBef>
              <a:spcAft>
                <a:spcPts val="0"/>
              </a:spcAft>
            </a:pPr>
            <a:endParaRPr lang="fr-FR" b="1" dirty="0">
              <a:solidFill>
                <a:schemeClr val="tx1"/>
              </a:solidFill>
            </a:endParaRPr>
          </a:p>
        </p:txBody>
      </p:sp>
      <p:sp>
        <p:nvSpPr>
          <p:cNvPr id="18" name="Rectangle à coins arrondis 17"/>
          <p:cNvSpPr/>
          <p:nvPr/>
        </p:nvSpPr>
        <p:spPr>
          <a:xfrm>
            <a:off x="250825" y="684213"/>
            <a:ext cx="8551863" cy="10795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grpSp>
        <p:nvGrpSpPr>
          <p:cNvPr id="4100" name="Grouper 33"/>
          <p:cNvGrpSpPr>
            <a:grpSpLocks/>
          </p:cNvGrpSpPr>
          <p:nvPr/>
        </p:nvGrpSpPr>
        <p:grpSpPr bwMode="auto">
          <a:xfrm>
            <a:off x="836613" y="819150"/>
            <a:ext cx="6805612" cy="809625"/>
            <a:chOff x="782318" y="3293985"/>
            <a:chExt cx="6804921" cy="810090"/>
          </a:xfrm>
        </p:grpSpPr>
        <p:sp>
          <p:nvSpPr>
            <p:cNvPr id="36" name="Rectangle 35"/>
            <p:cNvSpPr/>
            <p:nvPr/>
          </p:nvSpPr>
          <p:spPr>
            <a:xfrm>
              <a:off x="782318" y="3293985"/>
              <a:ext cx="1923855" cy="54006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37" name="Rectangle 36"/>
            <p:cNvSpPr/>
            <p:nvPr/>
          </p:nvSpPr>
          <p:spPr>
            <a:xfrm>
              <a:off x="6645948" y="3293985"/>
              <a:ext cx="941291"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38" name="Rectangle 37"/>
            <p:cNvSpPr/>
            <p:nvPr/>
          </p:nvSpPr>
          <p:spPr>
            <a:xfrm>
              <a:off x="2722046" y="3293985"/>
              <a:ext cx="973038" cy="810090"/>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39" name="Rectangle 38"/>
            <p:cNvSpPr/>
            <p:nvPr/>
          </p:nvSpPr>
          <p:spPr>
            <a:xfrm>
              <a:off x="5652273" y="3293985"/>
              <a:ext cx="973038"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40" name="Rectangle 39"/>
            <p:cNvSpPr/>
            <p:nvPr/>
          </p:nvSpPr>
          <p:spPr>
            <a:xfrm>
              <a:off x="4674473" y="3293985"/>
              <a:ext cx="966689"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41" name="Rectangle 40"/>
            <p:cNvSpPr/>
            <p:nvPr/>
          </p:nvSpPr>
          <p:spPr>
            <a:xfrm>
              <a:off x="3707783" y="3293985"/>
              <a:ext cx="957166"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4115" name="Groupe 11"/>
            <p:cNvGrpSpPr>
              <a:grpSpLocks/>
            </p:cNvGrpSpPr>
            <p:nvPr/>
          </p:nvGrpSpPr>
          <p:grpSpPr bwMode="auto">
            <a:xfrm>
              <a:off x="4469220" y="3399272"/>
              <a:ext cx="397193" cy="378108"/>
              <a:chOff x="1047361" y="2607930"/>
              <a:chExt cx="223501" cy="212762"/>
            </a:xfrm>
          </p:grpSpPr>
          <p:sp>
            <p:nvSpPr>
              <p:cNvPr id="43" name="Flèche en arc 42"/>
              <p:cNvSpPr/>
              <p:nvPr/>
            </p:nvSpPr>
            <p:spPr>
              <a:xfrm rot="7222611">
                <a:off x="1069897" y="2619363"/>
                <a:ext cx="201105"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44" name="Flèche en arc 43"/>
              <p:cNvSpPr/>
              <p:nvPr/>
            </p:nvSpPr>
            <p:spPr>
              <a:xfrm rot="18244965">
                <a:off x="1047567" y="2607743"/>
                <a:ext cx="201106"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sp>
        <p:nvSpPr>
          <p:cNvPr id="45" name="Rectangle à coins arrondis 44"/>
          <p:cNvSpPr/>
          <p:nvPr/>
        </p:nvSpPr>
        <p:spPr>
          <a:xfrm>
            <a:off x="971550" y="1943100"/>
            <a:ext cx="5903913" cy="4366220"/>
          </a:xfrm>
          <a:prstGeom prst="roundRect">
            <a:avLst>
              <a:gd name="adj" fmla="val 365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Activités élève</a:t>
            </a:r>
          </a:p>
          <a:p>
            <a:pPr fontAlgn="auto">
              <a:spcBef>
                <a:spcPts val="0"/>
              </a:spcBef>
              <a:spcAft>
                <a:spcPts val="0"/>
              </a:spcAft>
              <a:defRPr/>
            </a:pPr>
            <a:endParaRPr lang="fr-FR" sz="1600" b="1" dirty="0">
              <a:solidFill>
                <a:schemeClr val="tx1"/>
              </a:solidFill>
            </a:endParaRPr>
          </a:p>
          <a:p>
            <a:pPr marL="285750" indent="-285750" fontAlgn="auto">
              <a:spcBef>
                <a:spcPts val="0"/>
              </a:spcBef>
              <a:spcAft>
                <a:spcPts val="0"/>
              </a:spcAft>
              <a:buFont typeface="Arial" pitchFamily="34" charset="0"/>
              <a:buChar char="•"/>
              <a:defRPr/>
            </a:pPr>
            <a:r>
              <a:rPr lang="fr-FR" sz="1600" i="1" dirty="0">
                <a:solidFill>
                  <a:srgbClr val="000000"/>
                </a:solidFill>
              </a:rPr>
              <a:t>Analyse du dossier : étude SysML. Le TD étudié en heure de cours classe entière sert de lancement aux différentes études individuelles du projet. Elles sont réalisées par l’ensemble de la classe afin de les préparer à l’étude individuelle par ilot.</a:t>
            </a:r>
          </a:p>
          <a:p>
            <a:pPr fontAlgn="auto">
              <a:spcBef>
                <a:spcPts val="0"/>
              </a:spcBef>
              <a:spcAft>
                <a:spcPts val="0"/>
              </a:spcAft>
              <a:defRPr/>
            </a:pPr>
            <a:endParaRPr lang="fr-FR" sz="1600" i="1" dirty="0">
              <a:solidFill>
                <a:srgbClr val="000000"/>
              </a:solidFill>
            </a:endParaRPr>
          </a:p>
          <a:p>
            <a:pPr marL="285750" indent="-285750" fontAlgn="auto">
              <a:spcBef>
                <a:spcPts val="0"/>
              </a:spcBef>
              <a:spcAft>
                <a:spcPts val="0"/>
              </a:spcAft>
              <a:buFont typeface="Arial" pitchFamily="34" charset="0"/>
              <a:buChar char="•"/>
              <a:defRPr/>
            </a:pPr>
            <a:r>
              <a:rPr lang="fr-FR" sz="1600" i="1" dirty="0">
                <a:solidFill>
                  <a:srgbClr val="000000"/>
                </a:solidFill>
              </a:rPr>
              <a:t>Travail sur la nature des informations délivrées par les capteurs en fonction des grandeurs physiques mesurées et sur la restitution de l’information. Chaque élève au sein de son ilot aura la charge d’étudier </a:t>
            </a:r>
            <a:r>
              <a:rPr lang="fr-FR" sz="1600" b="1" i="1" dirty="0">
                <a:solidFill>
                  <a:srgbClr val="000000"/>
                </a:solidFill>
              </a:rPr>
              <a:t>l’une des quatre </a:t>
            </a:r>
            <a:r>
              <a:rPr lang="fr-FR" sz="1600" i="1" dirty="0">
                <a:solidFill>
                  <a:srgbClr val="000000"/>
                </a:solidFill>
              </a:rPr>
              <a:t>parties du projet : </a:t>
            </a:r>
          </a:p>
          <a:p>
            <a:pPr fontAlgn="auto">
              <a:spcBef>
                <a:spcPts val="0"/>
              </a:spcBef>
              <a:spcAft>
                <a:spcPts val="0"/>
              </a:spcAft>
              <a:defRPr/>
            </a:pPr>
            <a:endParaRPr lang="fr-FR" sz="1600" i="1" dirty="0">
              <a:solidFill>
                <a:srgbClr val="000000"/>
              </a:solidFill>
            </a:endParaRPr>
          </a:p>
          <a:p>
            <a:pPr marL="742950" lvl="1" indent="-285750" fontAlgn="auto">
              <a:spcBef>
                <a:spcPts val="0"/>
              </a:spcBef>
              <a:spcAft>
                <a:spcPts val="0"/>
              </a:spcAft>
              <a:buBlip>
                <a:blip r:embed="rId4"/>
              </a:buBlip>
              <a:defRPr/>
            </a:pPr>
            <a:r>
              <a:rPr lang="fr-FR" sz="1600" i="1" dirty="0">
                <a:solidFill>
                  <a:srgbClr val="000000"/>
                </a:solidFill>
              </a:rPr>
              <a:t>Acquisition de l’heure et de la date (TP1)</a:t>
            </a:r>
          </a:p>
          <a:p>
            <a:pPr marL="742950" lvl="1" indent="-285750" fontAlgn="auto">
              <a:spcBef>
                <a:spcPts val="0"/>
              </a:spcBef>
              <a:spcAft>
                <a:spcPts val="0"/>
              </a:spcAft>
              <a:buBlip>
                <a:blip r:embed="rId4"/>
              </a:buBlip>
              <a:defRPr/>
            </a:pPr>
            <a:r>
              <a:rPr lang="fr-FR" sz="1600" i="1" dirty="0">
                <a:solidFill>
                  <a:srgbClr val="000000"/>
                </a:solidFill>
              </a:rPr>
              <a:t>Mesure de la température (TP2)</a:t>
            </a:r>
          </a:p>
          <a:p>
            <a:pPr marL="742950" lvl="1" indent="-285750" fontAlgn="auto">
              <a:spcBef>
                <a:spcPts val="0"/>
              </a:spcBef>
              <a:spcAft>
                <a:spcPts val="0"/>
              </a:spcAft>
              <a:buFontTx/>
              <a:buBlip>
                <a:blip r:embed="rId4"/>
              </a:buBlip>
              <a:defRPr/>
            </a:pPr>
            <a:r>
              <a:rPr lang="fr-FR" sz="1600" i="1" dirty="0">
                <a:solidFill>
                  <a:srgbClr val="000000"/>
                </a:solidFill>
              </a:rPr>
              <a:t>Mesure de l’énergie consommée (TP3)</a:t>
            </a:r>
          </a:p>
          <a:p>
            <a:pPr marL="742950" lvl="1" indent="-285750" fontAlgn="auto">
              <a:spcBef>
                <a:spcPts val="0"/>
              </a:spcBef>
              <a:spcAft>
                <a:spcPts val="0"/>
              </a:spcAft>
              <a:buBlip>
                <a:blip r:embed="rId4"/>
              </a:buBlip>
              <a:defRPr/>
            </a:pPr>
            <a:r>
              <a:rPr lang="fr-FR" sz="1600" i="1" dirty="0">
                <a:solidFill>
                  <a:srgbClr val="000000"/>
                </a:solidFill>
              </a:rPr>
              <a:t>Mémorisation des données (TP4)</a:t>
            </a:r>
          </a:p>
          <a:p>
            <a:pPr lvl="1" fontAlgn="auto">
              <a:spcBef>
                <a:spcPts val="0"/>
              </a:spcBef>
              <a:spcAft>
                <a:spcPts val="0"/>
              </a:spcAft>
              <a:defRPr/>
            </a:pPr>
            <a:endParaRPr lang="fr-FR" sz="1600" i="1" dirty="0">
              <a:solidFill>
                <a:srgbClr val="000000"/>
              </a:solidFill>
            </a:endParaRPr>
          </a:p>
        </p:txBody>
      </p:sp>
      <p:cxnSp>
        <p:nvCxnSpPr>
          <p:cNvPr id="19" name="Connecteur droit avec flèche 18"/>
          <p:cNvCxnSpPr/>
          <p:nvPr/>
        </p:nvCxnSpPr>
        <p:spPr>
          <a:xfrm>
            <a:off x="611188" y="1943100"/>
            <a:ext cx="0" cy="3871913"/>
          </a:xfrm>
          <a:prstGeom prst="straightConnector1">
            <a:avLst/>
          </a:prstGeom>
          <a:ln w="73025">
            <a:tailEnd type="arrow"/>
          </a:ln>
        </p:spPr>
        <p:style>
          <a:lnRef idx="2">
            <a:schemeClr val="accent1"/>
          </a:lnRef>
          <a:fillRef idx="0">
            <a:schemeClr val="accent1"/>
          </a:fillRef>
          <a:effectRef idx="1">
            <a:schemeClr val="accent1"/>
          </a:effectRef>
          <a:fontRef idx="minor">
            <a:schemeClr val="tx1"/>
          </a:fontRef>
        </p:style>
      </p:cxnSp>
      <p:sp>
        <p:nvSpPr>
          <p:cNvPr id="20" name="ZoneTexte 19"/>
          <p:cNvSpPr txBox="1"/>
          <p:nvPr/>
        </p:nvSpPr>
        <p:spPr>
          <a:xfrm>
            <a:off x="161510" y="2978950"/>
            <a:ext cx="461665" cy="1239315"/>
          </a:xfrm>
          <a:prstGeom prst="rect">
            <a:avLst/>
          </a:prstGeom>
          <a:noFill/>
        </p:spPr>
        <p:txBody>
          <a:bodyPr vert="vert270">
            <a:spAutoFit/>
          </a:bodyPr>
          <a:lstStyle/>
          <a:p>
            <a:pPr fontAlgn="auto">
              <a:spcBef>
                <a:spcPts val="0"/>
              </a:spcBef>
              <a:spcAft>
                <a:spcPts val="0"/>
              </a:spcAft>
              <a:defRPr/>
            </a:pPr>
            <a:r>
              <a:rPr lang="fr-FR" dirty="0">
                <a:latin typeface="+mn-lt"/>
                <a:cs typeface="+mn-cs"/>
              </a:rPr>
              <a:t>Progression</a:t>
            </a:r>
          </a:p>
        </p:txBody>
      </p:sp>
      <p:sp>
        <p:nvSpPr>
          <p:cNvPr id="22" name="Carré corné 21"/>
          <p:cNvSpPr/>
          <p:nvPr/>
        </p:nvSpPr>
        <p:spPr>
          <a:xfrm>
            <a:off x="6948488" y="1989138"/>
            <a:ext cx="1871662" cy="1152526"/>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fr-FR" sz="1200" dirty="0">
              <a:solidFill>
                <a:srgbClr val="000000"/>
              </a:solidFill>
              <a:hlinkClick r:id="rId5" action="ppaction://hlinkfile"/>
            </a:endParaRPr>
          </a:p>
          <a:p>
            <a:pPr fontAlgn="auto">
              <a:spcBef>
                <a:spcPts val="0"/>
              </a:spcBef>
              <a:spcAft>
                <a:spcPts val="0"/>
              </a:spcAft>
              <a:defRPr/>
            </a:pPr>
            <a:r>
              <a:rPr lang="fr-FR" sz="1200" u="sng" dirty="0">
                <a:solidFill>
                  <a:srgbClr val="0000FF"/>
                </a:solidFill>
                <a:hlinkClick r:id="rId5" action="ppaction://hlinkfile"/>
              </a:rPr>
              <a:t>Fichiers</a:t>
            </a:r>
            <a:r>
              <a:rPr lang="fr-FR" sz="1200" u="sng" dirty="0">
                <a:solidFill>
                  <a:srgbClr val="0000FF"/>
                </a:solidFill>
              </a:rPr>
              <a:t> ressources</a:t>
            </a:r>
          </a:p>
          <a:p>
            <a:pPr algn="just" fontAlgn="auto">
              <a:spcBef>
                <a:spcPts val="0"/>
              </a:spcBef>
              <a:spcAft>
                <a:spcPts val="0"/>
              </a:spcAft>
              <a:defRPr/>
            </a:pPr>
            <a:r>
              <a:rPr lang="fr-FR" sz="1200" dirty="0">
                <a:solidFill>
                  <a:srgbClr val="000000"/>
                </a:solidFill>
              </a:rPr>
              <a:t> «  Le BUS I2C.pdf  »</a:t>
            </a:r>
          </a:p>
          <a:p>
            <a:pPr algn="just" fontAlgn="auto">
              <a:spcBef>
                <a:spcPts val="0"/>
              </a:spcBef>
              <a:spcAft>
                <a:spcPts val="0"/>
              </a:spcAft>
              <a:defRPr/>
            </a:pPr>
            <a:r>
              <a:rPr lang="fr-FR" sz="1050" dirty="0">
                <a:solidFill>
                  <a:srgbClr val="000000"/>
                </a:solidFill>
              </a:rPr>
              <a:t>«Doc_technique DS1307.pdf »</a:t>
            </a:r>
          </a:p>
          <a:p>
            <a:pPr algn="just" fontAlgn="auto">
              <a:spcBef>
                <a:spcPts val="0"/>
              </a:spcBef>
              <a:spcAft>
                <a:spcPts val="0"/>
              </a:spcAft>
              <a:defRPr/>
            </a:pPr>
            <a:r>
              <a:rPr lang="fr-FR" sz="1050" dirty="0">
                <a:solidFill>
                  <a:srgbClr val="000000"/>
                </a:solidFill>
              </a:rPr>
              <a:t>«Doc_technique TC74.pdf »</a:t>
            </a:r>
          </a:p>
          <a:p>
            <a:pPr algn="just" fontAlgn="auto">
              <a:spcBef>
                <a:spcPts val="0"/>
              </a:spcBef>
              <a:spcAft>
                <a:spcPts val="0"/>
              </a:spcAft>
              <a:defRPr/>
            </a:pPr>
            <a:r>
              <a:rPr lang="fr-FR" sz="1000" dirty="0">
                <a:solidFill>
                  <a:srgbClr val="000000"/>
                </a:solidFill>
              </a:rPr>
              <a:t>«Doc_technique MAX127 .pdf »</a:t>
            </a:r>
          </a:p>
          <a:p>
            <a:pPr algn="just" fontAlgn="auto">
              <a:spcBef>
                <a:spcPts val="0"/>
              </a:spcBef>
              <a:spcAft>
                <a:spcPts val="0"/>
              </a:spcAft>
              <a:defRPr/>
            </a:pPr>
            <a:r>
              <a:rPr lang="fr-FR" sz="1000" dirty="0">
                <a:solidFill>
                  <a:srgbClr val="000000"/>
                </a:solidFill>
              </a:rPr>
              <a:t>«Doc_technique 24LC256 .pdf »</a:t>
            </a:r>
          </a:p>
          <a:p>
            <a:pPr algn="ctr" fontAlgn="auto">
              <a:spcBef>
                <a:spcPts val="0"/>
              </a:spcBef>
              <a:spcAft>
                <a:spcPts val="0"/>
              </a:spcAft>
              <a:defRPr/>
            </a:pPr>
            <a:endParaRPr lang="fr-FR" sz="1200" dirty="0">
              <a:solidFill>
                <a:srgbClr val="000000"/>
              </a:solidFill>
            </a:endParaRPr>
          </a:p>
        </p:txBody>
      </p:sp>
      <p:sp>
        <p:nvSpPr>
          <p:cNvPr id="21" name="Carré corné 20"/>
          <p:cNvSpPr/>
          <p:nvPr/>
        </p:nvSpPr>
        <p:spPr>
          <a:xfrm>
            <a:off x="6948488" y="3284538"/>
            <a:ext cx="1944687" cy="647700"/>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fr-FR" sz="1200" dirty="0">
                <a:solidFill>
                  <a:srgbClr val="000000"/>
                </a:solidFill>
                <a:hlinkClick r:id="rId5" action="ppaction://hlinkfile"/>
              </a:rPr>
              <a:t>Fichier</a:t>
            </a:r>
            <a:r>
              <a:rPr lang="fr-FR" sz="1200" dirty="0">
                <a:solidFill>
                  <a:srgbClr val="000000"/>
                </a:solidFill>
              </a:rPr>
              <a:t> «  Livret du débutant en Environnement  ARDUINO.pdf »</a:t>
            </a:r>
          </a:p>
        </p:txBody>
      </p:sp>
      <p:sp>
        <p:nvSpPr>
          <p:cNvPr id="23" name="Carré corné 22"/>
          <p:cNvSpPr/>
          <p:nvPr/>
        </p:nvSpPr>
        <p:spPr>
          <a:xfrm>
            <a:off x="6948264" y="4077072"/>
            <a:ext cx="1873250" cy="792163"/>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6" action="ppaction://hlinkfile"/>
            </a:endParaRPr>
          </a:p>
          <a:p>
            <a:pPr fontAlgn="auto">
              <a:spcBef>
                <a:spcPts val="0"/>
              </a:spcBef>
              <a:spcAft>
                <a:spcPts val="0"/>
              </a:spcAft>
              <a:defRPr/>
            </a:pPr>
            <a:r>
              <a:rPr lang="fr-FR" sz="1200" dirty="0">
                <a:solidFill>
                  <a:srgbClr val="000000"/>
                </a:solidFill>
                <a:hlinkClick r:id="rId6" action="ppaction://hlinkfile"/>
              </a:rPr>
              <a:t>Fichiers</a:t>
            </a:r>
            <a:r>
              <a:rPr lang="fr-FR" sz="1200" dirty="0">
                <a:solidFill>
                  <a:srgbClr val="000000"/>
                </a:solidFill>
              </a:rPr>
              <a:t> TD1 à TD4</a:t>
            </a:r>
          </a:p>
          <a:p>
            <a:pPr fontAlgn="auto">
              <a:spcBef>
                <a:spcPts val="0"/>
              </a:spcBef>
              <a:spcAft>
                <a:spcPts val="0"/>
              </a:spcAft>
              <a:defRPr/>
            </a:pPr>
            <a:r>
              <a:rPr lang="fr-FR" sz="1200" dirty="0">
                <a:solidFill>
                  <a:srgbClr val="000000"/>
                </a:solidFill>
              </a:rPr>
              <a:t>« Activité 3 - Étude préliminaire du projet »</a:t>
            </a:r>
          </a:p>
          <a:p>
            <a:pPr fontAlgn="auto">
              <a:spcBef>
                <a:spcPts val="0"/>
              </a:spcBef>
              <a:spcAft>
                <a:spcPts val="0"/>
              </a:spcAft>
              <a:defRPr/>
            </a:pPr>
            <a:endParaRPr lang="fr-FR" sz="1200" dirty="0">
              <a:solidFill>
                <a:srgbClr val="000000"/>
              </a:solidFill>
            </a:endParaRPr>
          </a:p>
        </p:txBody>
      </p:sp>
      <p:cxnSp>
        <p:nvCxnSpPr>
          <p:cNvPr id="24" name="Connecteur droit avec flèche 23"/>
          <p:cNvCxnSpPr/>
          <p:nvPr/>
        </p:nvCxnSpPr>
        <p:spPr>
          <a:xfrm>
            <a:off x="3203575" y="1628775"/>
            <a:ext cx="0" cy="36036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5" name="Carré corné 24"/>
          <p:cNvSpPr/>
          <p:nvPr/>
        </p:nvSpPr>
        <p:spPr>
          <a:xfrm>
            <a:off x="6948488" y="5445125"/>
            <a:ext cx="1873250" cy="792163"/>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6" action="ppaction://hlinkfile"/>
            </a:endParaRPr>
          </a:p>
          <a:p>
            <a:pPr fontAlgn="auto">
              <a:spcBef>
                <a:spcPts val="0"/>
              </a:spcBef>
              <a:spcAft>
                <a:spcPts val="0"/>
              </a:spcAft>
              <a:defRPr/>
            </a:pPr>
            <a:r>
              <a:rPr lang="fr-FR" sz="1200" dirty="0">
                <a:solidFill>
                  <a:srgbClr val="000000"/>
                </a:solidFill>
              </a:rPr>
              <a:t>Évaluation Sommative par correction des TD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à coins arrondis 32"/>
          <p:cNvSpPr/>
          <p:nvPr>
            <p:custDataLst>
              <p:tags r:id="rId1"/>
            </p:custDataLst>
          </p:nvPr>
        </p:nvSpPr>
        <p:spPr>
          <a:xfrm>
            <a:off x="115888" y="142875"/>
            <a:ext cx="8821737" cy="6481763"/>
          </a:xfrm>
          <a:prstGeom prst="roundRect">
            <a:avLst>
              <a:gd name="adj" fmla="val 455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pPr>
            <a:r>
              <a:rPr lang="fr-FR" b="1" dirty="0">
                <a:solidFill>
                  <a:schemeClr val="tx1"/>
                </a:solidFill>
              </a:rPr>
              <a:t>Organisation du mini-projet : Activité 4</a:t>
            </a:r>
          </a:p>
          <a:p>
            <a:pPr algn="ctr" fontAlgn="auto">
              <a:spcBef>
                <a:spcPts val="0"/>
              </a:spcBef>
              <a:spcAft>
                <a:spcPts val="0"/>
              </a:spcAft>
            </a:pPr>
            <a:endParaRPr lang="fr-FR" b="1" dirty="0">
              <a:solidFill>
                <a:schemeClr val="tx1"/>
              </a:solidFill>
            </a:endParaRPr>
          </a:p>
        </p:txBody>
      </p:sp>
      <p:sp>
        <p:nvSpPr>
          <p:cNvPr id="17" name="Rectangle à coins arrondis 16"/>
          <p:cNvSpPr/>
          <p:nvPr/>
        </p:nvSpPr>
        <p:spPr>
          <a:xfrm>
            <a:off x="250825" y="684213"/>
            <a:ext cx="8551863" cy="10795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grpSp>
        <p:nvGrpSpPr>
          <p:cNvPr id="5124" name="Grouper 33"/>
          <p:cNvGrpSpPr>
            <a:grpSpLocks/>
          </p:cNvGrpSpPr>
          <p:nvPr/>
        </p:nvGrpSpPr>
        <p:grpSpPr bwMode="auto">
          <a:xfrm>
            <a:off x="836613" y="819150"/>
            <a:ext cx="6805612" cy="809625"/>
            <a:chOff x="782318" y="3293985"/>
            <a:chExt cx="6804921" cy="810090"/>
          </a:xfrm>
        </p:grpSpPr>
        <p:sp>
          <p:nvSpPr>
            <p:cNvPr id="36" name="Rectangle 35"/>
            <p:cNvSpPr/>
            <p:nvPr/>
          </p:nvSpPr>
          <p:spPr>
            <a:xfrm>
              <a:off x="782318" y="3293985"/>
              <a:ext cx="1923855" cy="54006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37" name="Rectangle 36"/>
            <p:cNvSpPr/>
            <p:nvPr/>
          </p:nvSpPr>
          <p:spPr>
            <a:xfrm>
              <a:off x="6645948" y="3293985"/>
              <a:ext cx="941291"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38" name="Rectangle 37"/>
            <p:cNvSpPr/>
            <p:nvPr/>
          </p:nvSpPr>
          <p:spPr>
            <a:xfrm>
              <a:off x="2722046" y="3293985"/>
              <a:ext cx="973038" cy="54006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39" name="Rectangle 38"/>
            <p:cNvSpPr/>
            <p:nvPr/>
          </p:nvSpPr>
          <p:spPr>
            <a:xfrm>
              <a:off x="5652273" y="3293985"/>
              <a:ext cx="973038"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40" name="Rectangle 39"/>
            <p:cNvSpPr/>
            <p:nvPr/>
          </p:nvSpPr>
          <p:spPr>
            <a:xfrm>
              <a:off x="4674473" y="3293986"/>
              <a:ext cx="966689"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41" name="Rectangle 40"/>
            <p:cNvSpPr/>
            <p:nvPr/>
          </p:nvSpPr>
          <p:spPr>
            <a:xfrm>
              <a:off x="3707783" y="3293985"/>
              <a:ext cx="957166" cy="810090"/>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5139" name="Groupe 11"/>
            <p:cNvGrpSpPr>
              <a:grpSpLocks/>
            </p:cNvGrpSpPr>
            <p:nvPr/>
          </p:nvGrpSpPr>
          <p:grpSpPr bwMode="auto">
            <a:xfrm>
              <a:off x="4469220" y="3399272"/>
              <a:ext cx="397193" cy="378108"/>
              <a:chOff x="1047361" y="2607930"/>
              <a:chExt cx="223501" cy="212762"/>
            </a:xfrm>
          </p:grpSpPr>
          <p:sp>
            <p:nvSpPr>
              <p:cNvPr id="43" name="Flèche en arc 42"/>
              <p:cNvSpPr/>
              <p:nvPr/>
            </p:nvSpPr>
            <p:spPr>
              <a:xfrm rot="7222611">
                <a:off x="1069897" y="2619363"/>
                <a:ext cx="201105"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44" name="Flèche en arc 43"/>
              <p:cNvSpPr/>
              <p:nvPr/>
            </p:nvSpPr>
            <p:spPr>
              <a:xfrm rot="18244965">
                <a:off x="1047567" y="2607743"/>
                <a:ext cx="201106"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sp>
        <p:nvSpPr>
          <p:cNvPr id="45" name="Rectangle à coins arrondis 44"/>
          <p:cNvSpPr/>
          <p:nvPr/>
        </p:nvSpPr>
        <p:spPr>
          <a:xfrm>
            <a:off x="971550" y="1898650"/>
            <a:ext cx="6121400" cy="2700338"/>
          </a:xfrm>
          <a:prstGeom prst="roundRect">
            <a:avLst>
              <a:gd name="adj" fmla="val 3655"/>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pPr>
            <a:r>
              <a:rPr lang="fr-FR" sz="1600" b="1" i="1" dirty="0">
                <a:solidFill>
                  <a:schemeClr val="tx1"/>
                </a:solidFill>
              </a:rPr>
              <a:t>Activités élève possibles</a:t>
            </a:r>
          </a:p>
          <a:p>
            <a:pPr fontAlgn="auto">
              <a:spcBef>
                <a:spcPts val="0"/>
              </a:spcBef>
              <a:spcAft>
                <a:spcPts val="0"/>
              </a:spcAft>
            </a:pPr>
            <a:endParaRPr lang="fr-FR" sz="1600" b="1" i="1" dirty="0">
              <a:solidFill>
                <a:schemeClr val="tx1"/>
              </a:solidFill>
            </a:endParaRPr>
          </a:p>
          <a:p>
            <a:pPr fontAlgn="auto">
              <a:spcBef>
                <a:spcPts val="0"/>
              </a:spcBef>
              <a:spcAft>
                <a:spcPts val="0"/>
              </a:spcAft>
            </a:pPr>
            <a:r>
              <a:rPr lang="fr-FR" sz="1600" b="1" i="1" dirty="0">
                <a:solidFill>
                  <a:schemeClr val="tx1"/>
                </a:solidFill>
              </a:rPr>
              <a:t>Il appartient aux élèves de proposer une solution de modélisation sous ISIS permettant de valider leur projet.</a:t>
            </a:r>
          </a:p>
          <a:p>
            <a:pPr fontAlgn="auto">
              <a:spcBef>
                <a:spcPts val="0"/>
              </a:spcBef>
              <a:spcAft>
                <a:spcPts val="0"/>
              </a:spcAft>
            </a:pPr>
            <a:r>
              <a:rPr lang="fr-FR" sz="1600" b="1" i="1" dirty="0">
                <a:solidFill>
                  <a:schemeClr val="tx1"/>
                </a:solidFill>
              </a:rPr>
              <a:t>Le réinvestissement des études préliminaires doit permettre aux élèves de proposer une solution fonctionnelle.</a:t>
            </a:r>
          </a:p>
          <a:p>
            <a:pPr fontAlgn="auto">
              <a:spcBef>
                <a:spcPts val="0"/>
              </a:spcBef>
              <a:spcAft>
                <a:spcPts val="0"/>
              </a:spcAft>
            </a:pPr>
            <a:r>
              <a:rPr lang="fr-FR" sz="1600" b="1" i="1" dirty="0">
                <a:solidFill>
                  <a:schemeClr val="tx1"/>
                </a:solidFill>
              </a:rPr>
              <a:t>Les élèves proposeront un modèle de simulation unique comportant la partie étudiée par chacun d’entre eux</a:t>
            </a:r>
          </a:p>
        </p:txBody>
      </p:sp>
      <p:sp>
        <p:nvSpPr>
          <p:cNvPr id="46" name="Rectangle à coins arrondis 45"/>
          <p:cNvSpPr/>
          <p:nvPr/>
        </p:nvSpPr>
        <p:spPr>
          <a:xfrm>
            <a:off x="971550" y="4733925"/>
            <a:ext cx="6121400" cy="1620838"/>
          </a:xfrm>
          <a:prstGeom prst="roundRect">
            <a:avLst>
              <a:gd name="adj" fmla="val 365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Restitution et Synthèse</a:t>
            </a:r>
          </a:p>
          <a:p>
            <a:pPr fontAlgn="auto">
              <a:spcBef>
                <a:spcPts val="0"/>
              </a:spcBef>
              <a:spcAft>
                <a:spcPts val="0"/>
              </a:spcAft>
              <a:defRPr/>
            </a:pPr>
            <a:endParaRPr lang="fr-FR" sz="1600" i="1" dirty="0">
              <a:solidFill>
                <a:schemeClr val="tx1"/>
              </a:solidFill>
            </a:endParaRPr>
          </a:p>
          <a:p>
            <a:pPr marL="285750" indent="-285750" fontAlgn="auto">
              <a:spcBef>
                <a:spcPts val="0"/>
              </a:spcBef>
              <a:spcAft>
                <a:spcPts val="0"/>
              </a:spcAft>
              <a:buFont typeface="Arial" pitchFamily="34" charset="0"/>
              <a:buChar char="•"/>
              <a:defRPr/>
            </a:pPr>
            <a:r>
              <a:rPr lang="fr-FR" sz="1600" i="1" dirty="0">
                <a:solidFill>
                  <a:srgbClr val="000000"/>
                </a:solidFill>
              </a:rPr>
              <a:t>Au sein de l’ilot, chaque élève réalisera une activité pratique différente et devra la restituer aux autres membres du groupe afin d’associer les programmes dans un modèle unique</a:t>
            </a:r>
          </a:p>
        </p:txBody>
      </p:sp>
      <p:cxnSp>
        <p:nvCxnSpPr>
          <p:cNvPr id="18" name="Connecteur droit avec flèche 17"/>
          <p:cNvCxnSpPr/>
          <p:nvPr/>
        </p:nvCxnSpPr>
        <p:spPr>
          <a:xfrm>
            <a:off x="611188" y="1943100"/>
            <a:ext cx="0" cy="3871913"/>
          </a:xfrm>
          <a:prstGeom prst="straightConnector1">
            <a:avLst/>
          </a:prstGeom>
          <a:ln w="73025">
            <a:tailEnd type="arrow"/>
          </a:ln>
        </p:spPr>
        <p:style>
          <a:lnRef idx="2">
            <a:schemeClr val="accent1"/>
          </a:lnRef>
          <a:fillRef idx="0">
            <a:schemeClr val="accent1"/>
          </a:fillRef>
          <a:effectRef idx="1">
            <a:schemeClr val="accent1"/>
          </a:effectRef>
          <a:fontRef idx="minor">
            <a:schemeClr val="tx1"/>
          </a:fontRef>
        </p:style>
      </p:cxnSp>
      <p:sp>
        <p:nvSpPr>
          <p:cNvPr id="19" name="ZoneTexte 18"/>
          <p:cNvSpPr txBox="1"/>
          <p:nvPr/>
        </p:nvSpPr>
        <p:spPr>
          <a:xfrm>
            <a:off x="161510" y="2978950"/>
            <a:ext cx="461665" cy="1239315"/>
          </a:xfrm>
          <a:prstGeom prst="rect">
            <a:avLst/>
          </a:prstGeom>
          <a:noFill/>
        </p:spPr>
        <p:txBody>
          <a:bodyPr vert="vert270">
            <a:spAutoFit/>
          </a:bodyPr>
          <a:lstStyle/>
          <a:p>
            <a:pPr fontAlgn="auto">
              <a:spcBef>
                <a:spcPts val="0"/>
              </a:spcBef>
              <a:spcAft>
                <a:spcPts val="0"/>
              </a:spcAft>
              <a:defRPr/>
            </a:pPr>
            <a:r>
              <a:rPr lang="fr-FR" dirty="0">
                <a:latin typeface="+mn-lt"/>
                <a:cs typeface="+mn-cs"/>
              </a:rPr>
              <a:t>Progression</a:t>
            </a:r>
          </a:p>
        </p:txBody>
      </p:sp>
      <p:sp>
        <p:nvSpPr>
          <p:cNvPr id="24" name="Carré corné 23"/>
          <p:cNvSpPr/>
          <p:nvPr/>
        </p:nvSpPr>
        <p:spPr>
          <a:xfrm>
            <a:off x="7164388" y="3141663"/>
            <a:ext cx="1728787" cy="719385"/>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4" action="ppaction://hlinkfile"/>
            </a:endParaRPr>
          </a:p>
          <a:p>
            <a:pPr fontAlgn="auto">
              <a:spcBef>
                <a:spcPts val="0"/>
              </a:spcBef>
              <a:spcAft>
                <a:spcPts val="0"/>
              </a:spcAft>
              <a:defRPr/>
            </a:pPr>
            <a:r>
              <a:rPr lang="fr-FR" sz="1200" dirty="0">
                <a:solidFill>
                  <a:srgbClr val="000000"/>
                </a:solidFill>
                <a:hlinkClick r:id="rId4" action="ppaction://hlinkfile"/>
              </a:rPr>
              <a:t>Fichier</a:t>
            </a:r>
            <a:r>
              <a:rPr lang="fr-FR" sz="1200" dirty="0">
                <a:solidFill>
                  <a:srgbClr val="000000"/>
                </a:solidFill>
              </a:rPr>
              <a:t>  TP1 à TP4: «  Activié4- Conception détaillée  »</a:t>
            </a:r>
          </a:p>
        </p:txBody>
      </p:sp>
      <p:sp>
        <p:nvSpPr>
          <p:cNvPr id="25" name="Carré corné 24"/>
          <p:cNvSpPr/>
          <p:nvPr/>
        </p:nvSpPr>
        <p:spPr>
          <a:xfrm>
            <a:off x="7164388" y="2033588"/>
            <a:ext cx="1728787" cy="890587"/>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r>
              <a:rPr lang="fr-FR" sz="1200" dirty="0">
                <a:solidFill>
                  <a:srgbClr val="000000"/>
                </a:solidFill>
                <a:hlinkClick r:id="rId5" action="ppaction://hlinkfile"/>
              </a:rPr>
              <a:t>Fichier</a:t>
            </a:r>
            <a:r>
              <a:rPr lang="fr-FR" sz="1200" dirty="0">
                <a:solidFill>
                  <a:srgbClr val="000000"/>
                </a:solidFill>
              </a:rPr>
              <a:t> «  Livret du débutant en Environnement  ARDUINO.pdf »</a:t>
            </a:r>
          </a:p>
        </p:txBody>
      </p:sp>
      <p:cxnSp>
        <p:nvCxnSpPr>
          <p:cNvPr id="20" name="Connecteur droit avec flèche 19"/>
          <p:cNvCxnSpPr/>
          <p:nvPr/>
        </p:nvCxnSpPr>
        <p:spPr>
          <a:xfrm>
            <a:off x="4211638" y="1628775"/>
            <a:ext cx="0" cy="36036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1" name="Carré corné 20"/>
          <p:cNvSpPr/>
          <p:nvPr/>
        </p:nvSpPr>
        <p:spPr>
          <a:xfrm>
            <a:off x="7164388" y="5157788"/>
            <a:ext cx="1728787" cy="792162"/>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4" action="ppaction://hlinkfile"/>
            </a:endParaRPr>
          </a:p>
          <a:p>
            <a:pPr fontAlgn="auto">
              <a:spcBef>
                <a:spcPts val="0"/>
              </a:spcBef>
              <a:spcAft>
                <a:spcPts val="0"/>
              </a:spcAft>
              <a:defRPr/>
            </a:pPr>
            <a:r>
              <a:rPr lang="fr-FR" sz="1200" dirty="0">
                <a:solidFill>
                  <a:srgbClr val="000000"/>
                </a:solidFill>
              </a:rPr>
              <a:t>Évaluation Sommative par Revue de projet (grille de compétence)</a:t>
            </a:r>
          </a:p>
        </p:txBody>
      </p:sp>
      <p:sp>
        <p:nvSpPr>
          <p:cNvPr id="22" name="Carré corné 21"/>
          <p:cNvSpPr/>
          <p:nvPr/>
        </p:nvSpPr>
        <p:spPr>
          <a:xfrm>
            <a:off x="7164288" y="4077072"/>
            <a:ext cx="1728192" cy="864096"/>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4" action="ppaction://hlinkfile"/>
            </a:endParaRPr>
          </a:p>
          <a:p>
            <a:pPr fontAlgn="auto">
              <a:spcBef>
                <a:spcPts val="0"/>
              </a:spcBef>
              <a:spcAft>
                <a:spcPts val="0"/>
              </a:spcAft>
              <a:defRPr/>
            </a:pPr>
            <a:endParaRPr lang="fr-FR" sz="1200" dirty="0">
              <a:solidFill>
                <a:srgbClr val="000000"/>
              </a:solidFill>
              <a:hlinkClick r:id="rId4" action="ppaction://hlinkfile"/>
            </a:endParaRPr>
          </a:p>
          <a:p>
            <a:pPr fontAlgn="auto">
              <a:spcBef>
                <a:spcPts val="0"/>
              </a:spcBef>
              <a:spcAft>
                <a:spcPts val="0"/>
              </a:spcAft>
              <a:defRPr/>
            </a:pPr>
            <a:r>
              <a:rPr lang="fr-FR" sz="1200" dirty="0">
                <a:solidFill>
                  <a:srgbClr val="000000"/>
                </a:solidFill>
                <a:hlinkClick r:id="rId4" action="ppaction://hlinkfile"/>
              </a:rPr>
              <a:t>Fichiers</a:t>
            </a:r>
            <a:r>
              <a:rPr lang="fr-FR" sz="1200" dirty="0">
                <a:solidFill>
                  <a:srgbClr val="000000"/>
                </a:solidFill>
              </a:rPr>
              <a:t> corrigés TD1 à TD4</a:t>
            </a:r>
          </a:p>
          <a:p>
            <a:pPr fontAlgn="auto">
              <a:spcBef>
                <a:spcPts val="0"/>
              </a:spcBef>
              <a:spcAft>
                <a:spcPts val="0"/>
              </a:spcAft>
              <a:defRPr/>
            </a:pPr>
            <a:r>
              <a:rPr lang="fr-FR" sz="1200" dirty="0">
                <a:solidFill>
                  <a:srgbClr val="000000"/>
                </a:solidFill>
              </a:rPr>
              <a:t>« Activité3 - Étude préliminaire du projet »</a:t>
            </a:r>
          </a:p>
          <a:p>
            <a:pPr fontAlgn="auto">
              <a:spcBef>
                <a:spcPts val="0"/>
              </a:spcBef>
              <a:spcAft>
                <a:spcPts val="0"/>
              </a:spcAft>
              <a:defRPr/>
            </a:pPr>
            <a:endParaRPr lang="fr-FR" sz="1200" dirty="0">
              <a:solidFill>
                <a:srgbClr val="00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à coins arrondis 32"/>
          <p:cNvSpPr/>
          <p:nvPr>
            <p:custDataLst>
              <p:tags r:id="rId1"/>
            </p:custDataLst>
          </p:nvPr>
        </p:nvSpPr>
        <p:spPr>
          <a:xfrm>
            <a:off x="115888" y="142875"/>
            <a:ext cx="8821737" cy="6481763"/>
          </a:xfrm>
          <a:prstGeom prst="roundRect">
            <a:avLst>
              <a:gd name="adj" fmla="val 455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pPr>
            <a:r>
              <a:rPr lang="fr-FR" b="1" dirty="0">
                <a:solidFill>
                  <a:schemeClr val="tx1"/>
                </a:solidFill>
              </a:rPr>
              <a:t>Organisation du mini-projet : Activité 5</a:t>
            </a:r>
          </a:p>
          <a:p>
            <a:pPr algn="ctr" fontAlgn="auto">
              <a:spcBef>
                <a:spcPts val="0"/>
              </a:spcBef>
              <a:spcAft>
                <a:spcPts val="0"/>
              </a:spcAft>
            </a:pPr>
            <a:endParaRPr lang="fr-FR" b="1" dirty="0">
              <a:solidFill>
                <a:schemeClr val="tx1"/>
              </a:solidFill>
            </a:endParaRPr>
          </a:p>
        </p:txBody>
      </p:sp>
      <p:sp>
        <p:nvSpPr>
          <p:cNvPr id="20" name="Rectangle à coins arrondis 19"/>
          <p:cNvSpPr/>
          <p:nvPr/>
        </p:nvSpPr>
        <p:spPr>
          <a:xfrm>
            <a:off x="250825" y="684213"/>
            <a:ext cx="8551863" cy="10795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grpSp>
        <p:nvGrpSpPr>
          <p:cNvPr id="6148" name="Grouper 33"/>
          <p:cNvGrpSpPr>
            <a:grpSpLocks/>
          </p:cNvGrpSpPr>
          <p:nvPr/>
        </p:nvGrpSpPr>
        <p:grpSpPr bwMode="auto">
          <a:xfrm>
            <a:off x="836613" y="819150"/>
            <a:ext cx="6805612" cy="809625"/>
            <a:chOff x="782318" y="3293985"/>
            <a:chExt cx="6804921" cy="810090"/>
          </a:xfrm>
        </p:grpSpPr>
        <p:sp>
          <p:nvSpPr>
            <p:cNvPr id="36" name="Rectangle 35"/>
            <p:cNvSpPr/>
            <p:nvPr/>
          </p:nvSpPr>
          <p:spPr>
            <a:xfrm>
              <a:off x="782318" y="3293985"/>
              <a:ext cx="1923855" cy="54006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37" name="Rectangle 36"/>
            <p:cNvSpPr/>
            <p:nvPr/>
          </p:nvSpPr>
          <p:spPr>
            <a:xfrm>
              <a:off x="6645948" y="3293985"/>
              <a:ext cx="941291" cy="514645"/>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38" name="Rectangle 37"/>
            <p:cNvSpPr/>
            <p:nvPr/>
          </p:nvSpPr>
          <p:spPr>
            <a:xfrm>
              <a:off x="2722046" y="3293985"/>
              <a:ext cx="973038" cy="540060"/>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39" name="Rectangle 38"/>
            <p:cNvSpPr/>
            <p:nvPr/>
          </p:nvSpPr>
          <p:spPr>
            <a:xfrm>
              <a:off x="5652273" y="3293985"/>
              <a:ext cx="973038" cy="810090"/>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40" name="Rectangle 39"/>
            <p:cNvSpPr/>
            <p:nvPr/>
          </p:nvSpPr>
          <p:spPr>
            <a:xfrm>
              <a:off x="4674473" y="3293985"/>
              <a:ext cx="966689" cy="810090"/>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41" name="Rectangle 40"/>
            <p:cNvSpPr/>
            <p:nvPr/>
          </p:nvSpPr>
          <p:spPr>
            <a:xfrm>
              <a:off x="3707783" y="3293985"/>
              <a:ext cx="957166" cy="584536"/>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6161" name="Groupe 11"/>
            <p:cNvGrpSpPr>
              <a:grpSpLocks/>
            </p:cNvGrpSpPr>
            <p:nvPr/>
          </p:nvGrpSpPr>
          <p:grpSpPr bwMode="auto">
            <a:xfrm>
              <a:off x="4469220" y="3399272"/>
              <a:ext cx="397193" cy="378108"/>
              <a:chOff x="1047361" y="2607930"/>
              <a:chExt cx="223501" cy="212762"/>
            </a:xfrm>
          </p:grpSpPr>
          <p:sp>
            <p:nvSpPr>
              <p:cNvPr id="43" name="Flèche en arc 42"/>
              <p:cNvSpPr/>
              <p:nvPr/>
            </p:nvSpPr>
            <p:spPr>
              <a:xfrm rot="7222611">
                <a:off x="1069897" y="2619363"/>
                <a:ext cx="201105"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44" name="Flèche en arc 43"/>
              <p:cNvSpPr/>
              <p:nvPr/>
            </p:nvSpPr>
            <p:spPr>
              <a:xfrm rot="18244965">
                <a:off x="1047567" y="2607743"/>
                <a:ext cx="201106"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sp>
        <p:nvSpPr>
          <p:cNvPr id="45" name="Rectangle à coins arrondis 44"/>
          <p:cNvSpPr/>
          <p:nvPr/>
        </p:nvSpPr>
        <p:spPr>
          <a:xfrm>
            <a:off x="1016000" y="1989138"/>
            <a:ext cx="6121400" cy="2025650"/>
          </a:xfrm>
          <a:prstGeom prst="roundRect">
            <a:avLst>
              <a:gd name="adj" fmla="val 3655"/>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pPr>
            <a:r>
              <a:rPr lang="fr-FR" sz="1600" b="1" i="1" dirty="0">
                <a:solidFill>
                  <a:schemeClr val="tx1"/>
                </a:solidFill>
              </a:rPr>
              <a:t>Activités élève possibles</a:t>
            </a:r>
          </a:p>
          <a:p>
            <a:pPr fontAlgn="auto">
              <a:spcBef>
                <a:spcPts val="0"/>
              </a:spcBef>
              <a:spcAft>
                <a:spcPts val="0"/>
              </a:spcAft>
            </a:pPr>
            <a:endParaRPr lang="fr-FR" sz="1600" b="1" i="1" dirty="0">
              <a:solidFill>
                <a:schemeClr val="tx1"/>
              </a:solidFill>
            </a:endParaRPr>
          </a:p>
          <a:p>
            <a:pPr fontAlgn="auto">
              <a:spcBef>
                <a:spcPts val="0"/>
              </a:spcBef>
              <a:spcAft>
                <a:spcPts val="0"/>
              </a:spcAft>
            </a:pPr>
            <a:r>
              <a:rPr lang="fr-FR" sz="1600" b="1" i="1" dirty="0">
                <a:solidFill>
                  <a:schemeClr val="tx1"/>
                </a:solidFill>
              </a:rPr>
              <a:t>Chaque élève au sein de son ilot aura la charge de mettre en œuvre l’une des quatre études. Des projets ISIS et/ou des mesures avec les appareils de laboratoire (oscilloscope, voltmètre…) permettant de  mettre en œuvre le système devront être proposés par les élèves.</a:t>
            </a:r>
          </a:p>
          <a:p>
            <a:pPr fontAlgn="auto">
              <a:spcBef>
                <a:spcPts val="0"/>
              </a:spcBef>
              <a:spcAft>
                <a:spcPts val="0"/>
              </a:spcAft>
            </a:pPr>
            <a:r>
              <a:rPr lang="fr-FR" sz="1600" b="1" i="1" dirty="0">
                <a:solidFill>
                  <a:schemeClr val="tx1"/>
                </a:solidFill>
              </a:rPr>
              <a:t>Les élèves proposeront seuls un ensemble de tests et mesures, et devront valider le comportement de leur projet.</a:t>
            </a:r>
          </a:p>
          <a:p>
            <a:pPr fontAlgn="auto">
              <a:spcBef>
                <a:spcPts val="0"/>
              </a:spcBef>
              <a:spcAft>
                <a:spcPts val="0"/>
              </a:spcAft>
            </a:pPr>
            <a:endParaRPr lang="fr-FR" sz="1600" b="1" i="1" dirty="0">
              <a:solidFill>
                <a:schemeClr val="tx1"/>
              </a:solidFill>
            </a:endParaRPr>
          </a:p>
          <a:p>
            <a:pPr fontAlgn="auto">
              <a:spcBef>
                <a:spcPts val="0"/>
              </a:spcBef>
              <a:spcAft>
                <a:spcPts val="0"/>
              </a:spcAft>
            </a:pPr>
            <a:endParaRPr lang="fr-FR" sz="1600" b="1" i="1" dirty="0">
              <a:solidFill>
                <a:schemeClr val="tx1"/>
              </a:solidFill>
            </a:endParaRPr>
          </a:p>
        </p:txBody>
      </p:sp>
      <p:sp>
        <p:nvSpPr>
          <p:cNvPr id="46" name="Rectangle à coins arrondis 45"/>
          <p:cNvSpPr/>
          <p:nvPr/>
        </p:nvSpPr>
        <p:spPr>
          <a:xfrm>
            <a:off x="1016000" y="4194175"/>
            <a:ext cx="6121400" cy="2160588"/>
          </a:xfrm>
          <a:prstGeom prst="roundRect">
            <a:avLst>
              <a:gd name="adj" fmla="val 365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Orientations possibles</a:t>
            </a:r>
          </a:p>
          <a:p>
            <a:pPr fontAlgn="auto">
              <a:spcBef>
                <a:spcPts val="0"/>
              </a:spcBef>
              <a:spcAft>
                <a:spcPts val="0"/>
              </a:spcAft>
              <a:defRPr/>
            </a:pPr>
            <a:endParaRPr lang="fr-FR" sz="1600" b="1" i="1" dirty="0">
              <a:solidFill>
                <a:schemeClr val="tx1"/>
              </a:solidFill>
            </a:endParaRPr>
          </a:p>
          <a:p>
            <a:pPr marL="285750" indent="-285750" fontAlgn="auto">
              <a:spcBef>
                <a:spcPts val="0"/>
              </a:spcBef>
              <a:spcAft>
                <a:spcPts val="0"/>
              </a:spcAft>
              <a:buFont typeface="Arial"/>
              <a:buChar char="•"/>
              <a:defRPr/>
            </a:pPr>
            <a:r>
              <a:rPr lang="fr-FR" sz="1600" i="1" dirty="0">
                <a:solidFill>
                  <a:srgbClr val="000000"/>
                </a:solidFill>
              </a:rPr>
              <a:t>On pourra proposer aux élèves un travail autour de la précision de leurs systèmes : choix des capteurs, de la carte d’acquisition, problème de bruit… Cela pourra amener une réflexion quant à l’utilisation de ce type de conception dans des domaines où la précision doit être fine.</a:t>
            </a:r>
          </a:p>
          <a:p>
            <a:pPr fontAlgn="auto">
              <a:spcBef>
                <a:spcPts val="0"/>
              </a:spcBef>
              <a:spcAft>
                <a:spcPts val="0"/>
              </a:spcAft>
              <a:defRPr/>
            </a:pPr>
            <a:endParaRPr lang="fr-FR" sz="1600" i="1" dirty="0">
              <a:solidFill>
                <a:srgbClr val="000000"/>
              </a:solidFill>
            </a:endParaRPr>
          </a:p>
        </p:txBody>
      </p:sp>
      <p:cxnSp>
        <p:nvCxnSpPr>
          <p:cNvPr id="17" name="Connecteur droit avec flèche 16"/>
          <p:cNvCxnSpPr/>
          <p:nvPr/>
        </p:nvCxnSpPr>
        <p:spPr>
          <a:xfrm>
            <a:off x="611188" y="1943100"/>
            <a:ext cx="0" cy="3871913"/>
          </a:xfrm>
          <a:prstGeom prst="straightConnector1">
            <a:avLst/>
          </a:prstGeom>
          <a:ln w="73025">
            <a:tailEnd type="arrow"/>
          </a:ln>
        </p:spPr>
        <p:style>
          <a:lnRef idx="2">
            <a:schemeClr val="accent1"/>
          </a:lnRef>
          <a:fillRef idx="0">
            <a:schemeClr val="accent1"/>
          </a:fillRef>
          <a:effectRef idx="1">
            <a:schemeClr val="accent1"/>
          </a:effectRef>
          <a:fontRef idx="minor">
            <a:schemeClr val="tx1"/>
          </a:fontRef>
        </p:style>
      </p:cxnSp>
      <p:sp>
        <p:nvSpPr>
          <p:cNvPr id="18" name="ZoneTexte 17"/>
          <p:cNvSpPr txBox="1"/>
          <p:nvPr/>
        </p:nvSpPr>
        <p:spPr>
          <a:xfrm>
            <a:off x="161510" y="2978950"/>
            <a:ext cx="461665" cy="1239315"/>
          </a:xfrm>
          <a:prstGeom prst="rect">
            <a:avLst/>
          </a:prstGeom>
          <a:noFill/>
        </p:spPr>
        <p:txBody>
          <a:bodyPr vert="vert270">
            <a:spAutoFit/>
          </a:bodyPr>
          <a:lstStyle/>
          <a:p>
            <a:pPr fontAlgn="auto">
              <a:spcBef>
                <a:spcPts val="0"/>
              </a:spcBef>
              <a:spcAft>
                <a:spcPts val="0"/>
              </a:spcAft>
              <a:defRPr/>
            </a:pPr>
            <a:r>
              <a:rPr lang="fr-FR" dirty="0">
                <a:latin typeface="+mn-lt"/>
                <a:cs typeface="+mn-cs"/>
              </a:rPr>
              <a:t>Progression</a:t>
            </a:r>
          </a:p>
        </p:txBody>
      </p:sp>
      <p:cxnSp>
        <p:nvCxnSpPr>
          <p:cNvPr id="19" name="Connecteur droit avec flèche 18"/>
          <p:cNvCxnSpPr/>
          <p:nvPr/>
        </p:nvCxnSpPr>
        <p:spPr>
          <a:xfrm>
            <a:off x="5435600" y="1628775"/>
            <a:ext cx="0" cy="360363"/>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
        <p:nvSpPr>
          <p:cNvPr id="21" name="Carré corné 20"/>
          <p:cNvSpPr/>
          <p:nvPr/>
        </p:nvSpPr>
        <p:spPr>
          <a:xfrm>
            <a:off x="7164388" y="5157788"/>
            <a:ext cx="1728787" cy="792162"/>
          </a:xfrm>
          <a:prstGeom prst="foldedCorner">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spcBef>
                <a:spcPts val="0"/>
              </a:spcBef>
              <a:spcAft>
                <a:spcPts val="0"/>
              </a:spcAft>
              <a:defRPr/>
            </a:pPr>
            <a:endParaRPr lang="fr-FR" sz="1200" dirty="0">
              <a:solidFill>
                <a:srgbClr val="000000"/>
              </a:solidFill>
              <a:hlinkClick r:id="rId4" action="ppaction://hlinkfile"/>
            </a:endParaRPr>
          </a:p>
          <a:p>
            <a:pPr fontAlgn="auto">
              <a:spcBef>
                <a:spcPts val="0"/>
              </a:spcBef>
              <a:spcAft>
                <a:spcPts val="0"/>
              </a:spcAft>
              <a:defRPr/>
            </a:pPr>
            <a:r>
              <a:rPr lang="fr-FR" sz="1200" dirty="0">
                <a:solidFill>
                  <a:srgbClr val="000000"/>
                </a:solidFill>
              </a:rPr>
              <a:t>Évaluation Sommative par Revue de projet (grille de compétence)</a:t>
            </a:r>
          </a:p>
        </p:txBody>
      </p:sp>
      <p:sp>
        <p:nvSpPr>
          <p:cNvPr id="22" name="Carré corné 21">
            <a:extLst>
              <a:ext uri="{FF2B5EF4-FFF2-40B4-BE49-F238E27FC236}">
                <a16:creationId xmlns:a16="http://schemas.microsoft.com/office/drawing/2014/main" xmlns="" id="{ED3794F2-A321-4D8F-B4E3-3A52FBF5FA8B}"/>
              </a:ext>
            </a:extLst>
          </p:cNvPr>
          <p:cNvSpPr/>
          <p:nvPr/>
        </p:nvSpPr>
        <p:spPr>
          <a:xfrm>
            <a:off x="7201694" y="1991533"/>
            <a:ext cx="1600994" cy="2023255"/>
          </a:xfrm>
          <a:prstGeom prst="foldedCorner">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fr-FR" sz="1200" dirty="0">
              <a:solidFill>
                <a:srgbClr val="000000"/>
              </a:solidFill>
              <a:hlinkClick r:id="rId5" action="ppaction://hlinkfile"/>
            </a:endParaRPr>
          </a:p>
          <a:p>
            <a:pPr fontAlgn="auto">
              <a:spcBef>
                <a:spcPts val="0"/>
              </a:spcBef>
              <a:spcAft>
                <a:spcPts val="0"/>
              </a:spcAft>
              <a:defRPr/>
            </a:pPr>
            <a:r>
              <a:rPr lang="fr-FR" sz="1200" u="sng" dirty="0">
                <a:solidFill>
                  <a:srgbClr val="0000FF"/>
                </a:solidFill>
              </a:rPr>
              <a:t>Matériel :</a:t>
            </a:r>
          </a:p>
          <a:p>
            <a:pPr algn="just" fontAlgn="auto">
              <a:spcBef>
                <a:spcPts val="0"/>
              </a:spcBef>
              <a:spcAft>
                <a:spcPts val="0"/>
              </a:spcAft>
              <a:defRPr/>
            </a:pPr>
            <a:r>
              <a:rPr lang="fr-FR" sz="1050" dirty="0">
                <a:solidFill>
                  <a:srgbClr val="000000"/>
                </a:solidFill>
              </a:rPr>
              <a:t>. Cartes Développement Arduino </a:t>
            </a:r>
            <a:r>
              <a:rPr lang="fr-FR" sz="1050" dirty="0">
                <a:solidFill>
                  <a:srgbClr val="000000"/>
                </a:solidFill>
              </a:rPr>
              <a:t>Mega</a:t>
            </a:r>
            <a:r>
              <a:rPr lang="fr-FR" sz="1050" dirty="0">
                <a:solidFill>
                  <a:srgbClr val="000000"/>
                </a:solidFill>
              </a:rPr>
              <a:t> 2560</a:t>
            </a:r>
          </a:p>
          <a:p>
            <a:pPr algn="just" fontAlgn="auto">
              <a:spcBef>
                <a:spcPts val="0"/>
              </a:spcBef>
              <a:spcAft>
                <a:spcPts val="0"/>
              </a:spcAft>
              <a:defRPr/>
            </a:pPr>
            <a:r>
              <a:rPr lang="fr-FR" sz="1050" dirty="0">
                <a:solidFill>
                  <a:srgbClr val="000000"/>
                </a:solidFill>
              </a:rPr>
              <a:t>. Cartes d’interfaces L298 </a:t>
            </a:r>
          </a:p>
          <a:p>
            <a:pPr algn="just" fontAlgn="auto">
              <a:spcBef>
                <a:spcPts val="0"/>
              </a:spcBef>
              <a:spcAft>
                <a:spcPts val="0"/>
              </a:spcAft>
              <a:defRPr/>
            </a:pPr>
            <a:r>
              <a:rPr lang="fr-FR" sz="1050" dirty="0">
                <a:solidFill>
                  <a:srgbClr val="000000"/>
                </a:solidFill>
              </a:rPr>
              <a:t>. Ventilateur PC 4 broches</a:t>
            </a:r>
          </a:p>
          <a:p>
            <a:pPr algn="just" fontAlgn="auto">
              <a:spcBef>
                <a:spcPts val="0"/>
              </a:spcBef>
              <a:spcAft>
                <a:spcPts val="0"/>
              </a:spcAft>
              <a:defRPr/>
            </a:pPr>
            <a:r>
              <a:rPr lang="fr-FR" sz="1050" dirty="0">
                <a:solidFill>
                  <a:srgbClr val="000000"/>
                </a:solidFill>
              </a:rPr>
              <a:t>. Capteur I2C TC74A, </a:t>
            </a:r>
          </a:p>
          <a:p>
            <a:pPr algn="just" fontAlgn="auto">
              <a:spcBef>
                <a:spcPts val="0"/>
              </a:spcBef>
              <a:spcAft>
                <a:spcPts val="0"/>
              </a:spcAft>
              <a:defRPr/>
            </a:pPr>
            <a:r>
              <a:rPr lang="fr-FR" sz="1050" dirty="0">
                <a:solidFill>
                  <a:srgbClr val="000000"/>
                </a:solidFill>
              </a:rPr>
              <a:t>. CAN I2C MAX127</a:t>
            </a:r>
          </a:p>
          <a:p>
            <a:pPr algn="just" fontAlgn="auto">
              <a:spcBef>
                <a:spcPts val="0"/>
              </a:spcBef>
              <a:spcAft>
                <a:spcPts val="0"/>
              </a:spcAft>
              <a:defRPr/>
            </a:pPr>
            <a:r>
              <a:rPr lang="fr-FR" sz="1050" dirty="0">
                <a:solidFill>
                  <a:srgbClr val="000000"/>
                </a:solidFill>
              </a:rPr>
              <a:t>. Horloge RTC I2C DS1307</a:t>
            </a:r>
          </a:p>
          <a:p>
            <a:pPr algn="just" fontAlgn="auto">
              <a:spcBef>
                <a:spcPts val="0"/>
              </a:spcBef>
              <a:spcAft>
                <a:spcPts val="0"/>
              </a:spcAft>
              <a:defRPr/>
            </a:pPr>
            <a:r>
              <a:rPr lang="fr-FR" sz="1050" dirty="0">
                <a:solidFill>
                  <a:srgbClr val="000000"/>
                </a:solidFill>
              </a:rPr>
              <a:t>. Afficheur LCD 20x4</a:t>
            </a:r>
          </a:p>
          <a:p>
            <a:pPr algn="just" fontAlgn="auto">
              <a:spcBef>
                <a:spcPts val="0"/>
              </a:spcBef>
              <a:spcAft>
                <a:spcPts val="0"/>
              </a:spcAft>
              <a:defRPr/>
            </a:pPr>
            <a:r>
              <a:rPr lang="fr-FR" sz="1050" dirty="0">
                <a:solidFill>
                  <a:srgbClr val="000000"/>
                </a:solidFill>
              </a:rPr>
              <a:t>.Unités centrales de test</a:t>
            </a:r>
          </a:p>
          <a:p>
            <a:pPr algn="ctr" fontAlgn="auto">
              <a:spcBef>
                <a:spcPts val="0"/>
              </a:spcBef>
              <a:spcAft>
                <a:spcPts val="0"/>
              </a:spcAft>
              <a:defRPr/>
            </a:pPr>
            <a:endParaRPr lang="fr-FR" sz="1200" dirty="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à coins arrondis 32"/>
          <p:cNvSpPr/>
          <p:nvPr>
            <p:custDataLst>
              <p:tags r:id="rId1"/>
            </p:custDataLst>
          </p:nvPr>
        </p:nvSpPr>
        <p:spPr>
          <a:xfrm>
            <a:off x="115888" y="142875"/>
            <a:ext cx="8821737" cy="6481763"/>
          </a:xfrm>
          <a:prstGeom prst="roundRect">
            <a:avLst>
              <a:gd name="adj" fmla="val 4556"/>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pPr>
            <a:r>
              <a:rPr lang="fr-FR" b="1" dirty="0">
                <a:solidFill>
                  <a:schemeClr val="tx1"/>
                </a:solidFill>
              </a:rPr>
              <a:t>Organisation du mini-projet : phase 5</a:t>
            </a:r>
          </a:p>
          <a:p>
            <a:pPr algn="ctr" fontAlgn="auto">
              <a:spcBef>
                <a:spcPts val="0"/>
              </a:spcBef>
              <a:spcAft>
                <a:spcPts val="0"/>
              </a:spcAft>
            </a:pPr>
            <a:endParaRPr lang="fr-FR" b="1" dirty="0">
              <a:solidFill>
                <a:schemeClr val="tx1"/>
              </a:solidFill>
            </a:endParaRPr>
          </a:p>
        </p:txBody>
      </p:sp>
      <p:sp>
        <p:nvSpPr>
          <p:cNvPr id="20" name="Rectangle à coins arrondis 19"/>
          <p:cNvSpPr/>
          <p:nvPr/>
        </p:nvSpPr>
        <p:spPr>
          <a:xfrm>
            <a:off x="250825" y="684213"/>
            <a:ext cx="8551863" cy="107950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fr-FR" dirty="0"/>
          </a:p>
        </p:txBody>
      </p:sp>
      <p:grpSp>
        <p:nvGrpSpPr>
          <p:cNvPr id="7172" name="Grouper 33"/>
          <p:cNvGrpSpPr>
            <a:grpSpLocks/>
          </p:cNvGrpSpPr>
          <p:nvPr/>
        </p:nvGrpSpPr>
        <p:grpSpPr bwMode="auto">
          <a:xfrm>
            <a:off x="836613" y="819150"/>
            <a:ext cx="6805612" cy="765175"/>
            <a:chOff x="782318" y="3293984"/>
            <a:chExt cx="6804921" cy="765085"/>
          </a:xfrm>
        </p:grpSpPr>
        <p:sp>
          <p:nvSpPr>
            <p:cNvPr id="36" name="Rectangle 35"/>
            <p:cNvSpPr/>
            <p:nvPr/>
          </p:nvSpPr>
          <p:spPr>
            <a:xfrm>
              <a:off x="782318" y="3293984"/>
              <a:ext cx="1923855" cy="5396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Idée, besoin et définition du projet</a:t>
              </a:r>
            </a:p>
          </p:txBody>
        </p:sp>
        <p:sp>
          <p:nvSpPr>
            <p:cNvPr id="37" name="Rectangle 36"/>
            <p:cNvSpPr/>
            <p:nvPr/>
          </p:nvSpPr>
          <p:spPr>
            <a:xfrm>
              <a:off x="6645948" y="3293984"/>
              <a:ext cx="941291" cy="765085"/>
            </a:xfrm>
            <a:prstGeom prst="rect">
              <a:avLst/>
            </a:prstGeom>
            <a:ln>
              <a:solidFill>
                <a:srgbClr val="C00000"/>
              </a:solidFill>
            </a:ln>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Restitution</a:t>
              </a:r>
            </a:p>
          </p:txBody>
        </p:sp>
        <p:sp>
          <p:nvSpPr>
            <p:cNvPr id="38" name="Rectangle 37"/>
            <p:cNvSpPr/>
            <p:nvPr/>
          </p:nvSpPr>
          <p:spPr>
            <a:xfrm>
              <a:off x="2722046" y="3293984"/>
              <a:ext cx="973038" cy="5396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Avant projet, conception préliminaire</a:t>
              </a:r>
            </a:p>
          </p:txBody>
        </p:sp>
        <p:sp>
          <p:nvSpPr>
            <p:cNvPr id="39" name="Rectangle 38"/>
            <p:cNvSpPr/>
            <p:nvPr/>
          </p:nvSpPr>
          <p:spPr>
            <a:xfrm>
              <a:off x="5652273" y="3293984"/>
              <a:ext cx="973038" cy="5396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Tests &amp; Validation</a:t>
              </a:r>
            </a:p>
          </p:txBody>
        </p:sp>
        <p:sp>
          <p:nvSpPr>
            <p:cNvPr id="40" name="Rectangle 39"/>
            <p:cNvSpPr/>
            <p:nvPr/>
          </p:nvSpPr>
          <p:spPr>
            <a:xfrm>
              <a:off x="4674473" y="3293984"/>
              <a:ext cx="966689" cy="5396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Maquettage ou prototypage</a:t>
              </a:r>
            </a:p>
          </p:txBody>
        </p:sp>
        <p:sp>
          <p:nvSpPr>
            <p:cNvPr id="41" name="Rectangle 40"/>
            <p:cNvSpPr/>
            <p:nvPr/>
          </p:nvSpPr>
          <p:spPr>
            <a:xfrm>
              <a:off x="3707783" y="3293984"/>
              <a:ext cx="957166" cy="539687"/>
            </a:xfrm>
            <a:prstGeom prst="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r>
                <a:rPr lang="fr-FR" sz="1000" dirty="0"/>
                <a:t>Conception détaillée</a:t>
              </a:r>
            </a:p>
          </p:txBody>
        </p:sp>
        <p:grpSp>
          <p:nvGrpSpPr>
            <p:cNvPr id="7183" name="Groupe 11"/>
            <p:cNvGrpSpPr>
              <a:grpSpLocks/>
            </p:cNvGrpSpPr>
            <p:nvPr/>
          </p:nvGrpSpPr>
          <p:grpSpPr bwMode="auto">
            <a:xfrm>
              <a:off x="4469220" y="3399272"/>
              <a:ext cx="397193" cy="378108"/>
              <a:chOff x="1047361" y="2607930"/>
              <a:chExt cx="223501" cy="212762"/>
            </a:xfrm>
          </p:grpSpPr>
          <p:sp>
            <p:nvSpPr>
              <p:cNvPr id="43" name="Flèche en arc 42"/>
              <p:cNvSpPr/>
              <p:nvPr/>
            </p:nvSpPr>
            <p:spPr>
              <a:xfrm rot="7222611">
                <a:off x="1069519" y="2619692"/>
                <a:ext cx="201860" cy="200969"/>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sp>
            <p:nvSpPr>
              <p:cNvPr id="44" name="Flèche en arc 43"/>
              <p:cNvSpPr/>
              <p:nvPr/>
            </p:nvSpPr>
            <p:spPr>
              <a:xfrm rot="18244965">
                <a:off x="1047189" y="2608080"/>
                <a:ext cx="201860" cy="200970"/>
              </a:xfrm>
              <a:prstGeom prst="circularArrow">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dirty="0">
                  <a:solidFill>
                    <a:schemeClr val="tx1"/>
                  </a:solidFill>
                </a:endParaRPr>
              </a:p>
            </p:txBody>
          </p:sp>
        </p:grpSp>
      </p:grpSp>
      <p:sp>
        <p:nvSpPr>
          <p:cNvPr id="45" name="Rectangle à coins arrondis 44"/>
          <p:cNvSpPr/>
          <p:nvPr/>
        </p:nvSpPr>
        <p:spPr>
          <a:xfrm>
            <a:off x="1016000" y="1989138"/>
            <a:ext cx="6121400" cy="2384425"/>
          </a:xfrm>
          <a:prstGeom prst="roundRect">
            <a:avLst>
              <a:gd name="adj" fmla="val 3655"/>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pPr>
            <a:r>
              <a:rPr lang="fr-FR" sz="1600" b="1" i="1" dirty="0">
                <a:solidFill>
                  <a:schemeClr val="tx1"/>
                </a:solidFill>
              </a:rPr>
              <a:t>Activités élève possibles</a:t>
            </a:r>
          </a:p>
          <a:p>
            <a:pPr fontAlgn="auto">
              <a:spcBef>
                <a:spcPts val="0"/>
              </a:spcBef>
              <a:spcAft>
                <a:spcPts val="0"/>
              </a:spcAft>
            </a:pPr>
            <a:endParaRPr lang="fr-FR" sz="1600" b="1" i="1" dirty="0">
              <a:solidFill>
                <a:schemeClr val="tx1"/>
              </a:solidFill>
            </a:endParaRPr>
          </a:p>
          <a:p>
            <a:pPr fontAlgn="auto">
              <a:spcBef>
                <a:spcPts val="0"/>
              </a:spcBef>
              <a:spcAft>
                <a:spcPts val="0"/>
              </a:spcAft>
            </a:pPr>
            <a:r>
              <a:rPr lang="fr-FR" sz="1600" b="1" i="1" dirty="0">
                <a:solidFill>
                  <a:schemeClr val="tx1"/>
                </a:solidFill>
              </a:rPr>
              <a:t>Chaque ilot présentera son(ses) choix retenu(s) pour la conception de son projet (restitution orale).</a:t>
            </a:r>
          </a:p>
          <a:p>
            <a:pPr fontAlgn="auto">
              <a:spcBef>
                <a:spcPts val="0"/>
              </a:spcBef>
              <a:spcAft>
                <a:spcPts val="0"/>
              </a:spcAft>
            </a:pPr>
            <a:r>
              <a:rPr lang="fr-FR" sz="1600" b="1" i="1" dirty="0">
                <a:solidFill>
                  <a:schemeClr val="tx1"/>
                </a:solidFill>
              </a:rPr>
              <a:t>La démarche de projet devra être apparente : problèmes rencontrés, moyens mis en œuvre pour les résoudre, validations fonctionnelles des différentes parties, mesures.</a:t>
            </a:r>
          </a:p>
          <a:p>
            <a:pPr fontAlgn="auto">
              <a:spcBef>
                <a:spcPts val="0"/>
              </a:spcBef>
              <a:spcAft>
                <a:spcPts val="0"/>
              </a:spcAft>
            </a:pPr>
            <a:r>
              <a:rPr lang="fr-FR" sz="1600" b="1" i="1" dirty="0">
                <a:solidFill>
                  <a:schemeClr val="tx1"/>
                </a:solidFill>
              </a:rPr>
              <a:t>En conclusion, un bilan réflectif du projet sera attendu : limites d’utilisation des structures mises en œuvres…</a:t>
            </a:r>
          </a:p>
        </p:txBody>
      </p:sp>
      <p:sp>
        <p:nvSpPr>
          <p:cNvPr id="46" name="Rectangle à coins arrondis 45"/>
          <p:cNvSpPr/>
          <p:nvPr/>
        </p:nvSpPr>
        <p:spPr>
          <a:xfrm>
            <a:off x="1016000" y="4554538"/>
            <a:ext cx="6121400" cy="1979612"/>
          </a:xfrm>
          <a:prstGeom prst="roundRect">
            <a:avLst>
              <a:gd name="adj" fmla="val 365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0"/>
          <a:lstStyle/>
          <a:p>
            <a:pPr fontAlgn="auto">
              <a:spcBef>
                <a:spcPts val="0"/>
              </a:spcBef>
              <a:spcAft>
                <a:spcPts val="0"/>
              </a:spcAft>
              <a:defRPr/>
            </a:pPr>
            <a:r>
              <a:rPr lang="fr-FR" sz="1600" b="1" i="1" dirty="0">
                <a:solidFill>
                  <a:schemeClr val="tx1"/>
                </a:solidFill>
              </a:rPr>
              <a:t>Orientations possibles</a:t>
            </a:r>
          </a:p>
          <a:p>
            <a:pPr fontAlgn="auto">
              <a:spcBef>
                <a:spcPts val="0"/>
              </a:spcBef>
              <a:spcAft>
                <a:spcPts val="0"/>
              </a:spcAft>
              <a:defRPr/>
            </a:pPr>
            <a:endParaRPr lang="fr-FR" sz="1600" b="1" i="1" dirty="0">
              <a:solidFill>
                <a:schemeClr val="tx1"/>
              </a:solidFill>
            </a:endParaRPr>
          </a:p>
          <a:p>
            <a:pPr marL="285750" indent="-285750" fontAlgn="auto">
              <a:spcBef>
                <a:spcPts val="0"/>
              </a:spcBef>
              <a:spcAft>
                <a:spcPts val="0"/>
              </a:spcAft>
              <a:buFont typeface="Arial"/>
              <a:buChar char="•"/>
              <a:defRPr/>
            </a:pPr>
            <a:r>
              <a:rPr lang="fr-FR" sz="1600" i="1" dirty="0">
                <a:solidFill>
                  <a:srgbClr val="000000"/>
                </a:solidFill>
              </a:rPr>
              <a:t>On pourra proposer aux élèves de continuer ce mini-projet en y apportant de nouvelles fonctionnalités : logiciel de gestion du refroidissement, gestion des alertes, etc.</a:t>
            </a:r>
          </a:p>
        </p:txBody>
      </p:sp>
      <p:cxnSp>
        <p:nvCxnSpPr>
          <p:cNvPr id="17" name="Connecteur droit avec flèche 16"/>
          <p:cNvCxnSpPr/>
          <p:nvPr/>
        </p:nvCxnSpPr>
        <p:spPr>
          <a:xfrm>
            <a:off x="611188" y="1943100"/>
            <a:ext cx="0" cy="3871913"/>
          </a:xfrm>
          <a:prstGeom prst="straightConnector1">
            <a:avLst/>
          </a:prstGeom>
          <a:ln w="73025">
            <a:tailEnd type="arrow"/>
          </a:ln>
        </p:spPr>
        <p:style>
          <a:lnRef idx="2">
            <a:schemeClr val="accent1"/>
          </a:lnRef>
          <a:fillRef idx="0">
            <a:schemeClr val="accent1"/>
          </a:fillRef>
          <a:effectRef idx="1">
            <a:schemeClr val="accent1"/>
          </a:effectRef>
          <a:fontRef idx="minor">
            <a:schemeClr val="tx1"/>
          </a:fontRef>
        </p:style>
      </p:cxnSp>
      <p:sp>
        <p:nvSpPr>
          <p:cNvPr id="18" name="ZoneTexte 17"/>
          <p:cNvSpPr txBox="1"/>
          <p:nvPr/>
        </p:nvSpPr>
        <p:spPr>
          <a:xfrm>
            <a:off x="161510" y="2978950"/>
            <a:ext cx="461665" cy="1239315"/>
          </a:xfrm>
          <a:prstGeom prst="rect">
            <a:avLst/>
          </a:prstGeom>
          <a:noFill/>
        </p:spPr>
        <p:txBody>
          <a:bodyPr vert="vert270">
            <a:spAutoFit/>
          </a:bodyPr>
          <a:lstStyle/>
          <a:p>
            <a:pPr fontAlgn="auto">
              <a:spcBef>
                <a:spcPts val="0"/>
              </a:spcBef>
              <a:spcAft>
                <a:spcPts val="0"/>
              </a:spcAft>
              <a:defRPr/>
            </a:pPr>
            <a:r>
              <a:rPr lang="fr-FR" dirty="0">
                <a:latin typeface="+mn-lt"/>
                <a:cs typeface="+mn-cs"/>
              </a:rPr>
              <a:t>Progression</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7.0&quot;&gt;&lt;object type=&quot;1&quot; unique_id=&quot;10001&quot;&gt;&lt;object type=&quot;2&quot; unique_id=&quot;10002&quot;&gt;&lt;object type=&quot;3&quot; unique_id=&quot;10003&quot;&gt;&lt;property id=&quot;20148&quot; value=&quot;5&quot;/&gt;&lt;property id=&quot;20300&quot; value=&quot;Diapositive 1&quot;/&gt;&lt;property id=&quot;20307&quot; value=&quot;257&quot;/&gt;&lt;/object&gt;&lt;object type=&quot;3&quot; unique_id=&quot;10004&quot;&gt;&lt;property id=&quot;20148&quot; value=&quot;5&quot;/&gt;&lt;property id=&quot;20300&quot; value=&quot;Diapositive 2&quot;/&gt;&lt;property id=&quot;20307&quot; value=&quot;258&quot;/&gt;&lt;/object&gt;&lt;object type=&quot;3&quot; unique_id=&quot;10005&quot;&gt;&lt;property id=&quot;20148&quot; value=&quot;5&quot;/&gt;&lt;property id=&quot;20300&quot; value=&quot;Diapositive 3&quot;/&gt;&lt;property id=&quot;20307&quot; value=&quot;261&quot;/&gt;&lt;/object&gt;&lt;object type=&quot;3&quot; unique_id=&quot;10006&quot;&gt;&lt;property id=&quot;20148&quot; value=&quot;5&quot;/&gt;&lt;property id=&quot;20300&quot; value=&quot;Diapositive 4&quot;/&gt;&lt;property id=&quot;20307&quot; value=&quot;262&quot;/&gt;&lt;/object&gt;&lt;object type=&quot;3&quot; unique_id=&quot;10007&quot;&gt;&lt;property id=&quot;20148&quot; value=&quot;5&quot;/&gt;&lt;property id=&quot;20300&quot; value=&quot;Diapositive 5&quot;/&gt;&lt;property id=&quot;20307&quot; value=&quot;263&quot;/&gt;&lt;/object&gt;&lt;object type=&quot;3&quot; unique_id=&quot;10008&quot;&gt;&lt;property id=&quot;20148&quot; value=&quot;5&quot;/&gt;&lt;property id=&quot;20300&quot; value=&quot;Diapositive 6&quot;/&gt;&lt;property id=&quot;20307&quot; value=&quot;264&quot;/&gt;&lt;/object&gt;&lt;/object&gt;&lt;object type=&quot;8&quot; unique_id=&quot;10016&quot;&gt;&lt;/object&gt;&lt;/object&gt;&lt;/database&gt;"/>
  <p:tag name="MMPROD_NEXTUNIQUEID" val="10009"/>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NUM" val="15"/>
</p:tagLst>
</file>

<file path=ppt/tags/tag11.xml><?xml version="1.0" encoding="utf-8"?>
<p:tagLst xmlns:a="http://schemas.openxmlformats.org/drawingml/2006/main" xmlns:r="http://schemas.openxmlformats.org/officeDocument/2006/relationships" xmlns:p="http://schemas.openxmlformats.org/presentationml/2006/main">
  <p:tag name="NUM" val="16"/>
</p:tagLst>
</file>

<file path=ppt/tags/tag12.xml><?xml version="1.0" encoding="utf-8"?>
<p:tagLst xmlns:a="http://schemas.openxmlformats.org/drawingml/2006/main" xmlns:r="http://schemas.openxmlformats.org/officeDocument/2006/relationships" xmlns:p="http://schemas.openxmlformats.org/presentationml/2006/main">
  <p:tag name="NUM" val="17"/>
</p:tagLst>
</file>

<file path=ppt/tags/tag13.xml><?xml version="1.0" encoding="utf-8"?>
<p:tagLst xmlns:a="http://schemas.openxmlformats.org/drawingml/2006/main" xmlns:r="http://schemas.openxmlformats.org/officeDocument/2006/relationships" xmlns:p="http://schemas.openxmlformats.org/presentationml/2006/main">
  <p:tag name="NUM" val="26"/>
</p:tagLst>
</file>

<file path=ppt/tags/tag14.xml><?xml version="1.0" encoding="utf-8"?>
<p:tagLst xmlns:a="http://schemas.openxmlformats.org/drawingml/2006/main" xmlns:r="http://schemas.openxmlformats.org/officeDocument/2006/relationships" xmlns:p="http://schemas.openxmlformats.org/presentationml/2006/main">
  <p:tag name="NUM" val="32"/>
</p:tagLst>
</file>

<file path=ppt/tags/tag15.xml><?xml version="1.0" encoding="utf-8"?>
<p:tagLst xmlns:a="http://schemas.openxmlformats.org/drawingml/2006/main" xmlns:r="http://schemas.openxmlformats.org/officeDocument/2006/relationships" xmlns:p="http://schemas.openxmlformats.org/presentationml/2006/main">
  <p:tag name="NUM" val="33"/>
</p:tagLst>
</file>

<file path=ppt/tags/tag16.xml><?xml version="1.0" encoding="utf-8"?>
<p:tagLst xmlns:a="http://schemas.openxmlformats.org/drawingml/2006/main" xmlns:r="http://schemas.openxmlformats.org/officeDocument/2006/relationships" xmlns:p="http://schemas.openxmlformats.org/presentationml/2006/main">
  <p:tag name="NUM" val="34"/>
</p:tagLst>
</file>

<file path=ppt/tags/tag17.xml><?xml version="1.0" encoding="utf-8"?>
<p:tagLst xmlns:a="http://schemas.openxmlformats.org/drawingml/2006/main" xmlns:r="http://schemas.openxmlformats.org/officeDocument/2006/relationships" xmlns:p="http://schemas.openxmlformats.org/presentationml/2006/main">
  <p:tag name="NUM" val="35"/>
</p:tagLst>
</file>

<file path=ppt/tags/tag18.xml><?xml version="1.0" encoding="utf-8"?>
<p:tagLst xmlns:a="http://schemas.openxmlformats.org/drawingml/2006/main" xmlns:r="http://schemas.openxmlformats.org/officeDocument/2006/relationships" xmlns:p="http://schemas.openxmlformats.org/presentationml/2006/main">
  <p:tag name="NUM" val="36"/>
</p:tagLst>
</file>

<file path=ppt/tags/tag19.xml><?xml version="1.0" encoding="utf-8"?>
<p:tagLst xmlns:a="http://schemas.openxmlformats.org/drawingml/2006/main" xmlns:r="http://schemas.openxmlformats.org/officeDocument/2006/relationships" xmlns:p="http://schemas.openxmlformats.org/presentationml/2006/main">
  <p:tag name="NUM" val="37"/>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20.xml><?xml version="1.0" encoding="utf-8"?>
<p:tagLst xmlns:a="http://schemas.openxmlformats.org/drawingml/2006/main" xmlns:r="http://schemas.openxmlformats.org/officeDocument/2006/relationships" xmlns:p="http://schemas.openxmlformats.org/presentationml/2006/main">
  <p:tag name="NUM" val="38"/>
</p:tagLst>
</file>

<file path=ppt/tags/tag21.xml><?xml version="1.0" encoding="utf-8"?>
<p:tagLst xmlns:a="http://schemas.openxmlformats.org/drawingml/2006/main" xmlns:r="http://schemas.openxmlformats.org/officeDocument/2006/relationships" xmlns:p="http://schemas.openxmlformats.org/presentationml/2006/main">
  <p:tag name="NUM" val="53"/>
</p:tagLst>
</file>

<file path=ppt/tags/tag22.xml><?xml version="1.0" encoding="utf-8"?>
<p:tagLst xmlns:a="http://schemas.openxmlformats.org/drawingml/2006/main" xmlns:r="http://schemas.openxmlformats.org/officeDocument/2006/relationships" xmlns:p="http://schemas.openxmlformats.org/presentationml/2006/main">
  <p:tag name="NUM" val="53"/>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53"/>
</p:tagLst>
</file>

<file path=ppt/tags/tag25.xml><?xml version="1.0" encoding="utf-8"?>
<p:tagLst xmlns:a="http://schemas.openxmlformats.org/drawingml/2006/main" xmlns:r="http://schemas.openxmlformats.org/officeDocument/2006/relationships" xmlns:p="http://schemas.openxmlformats.org/presentationml/2006/main">
  <p:tag name="NUM" val="53"/>
</p:tagLst>
</file>

<file path=ppt/tags/tag26.xml><?xml version="1.0" encoding="utf-8"?>
<p:tagLst xmlns:a="http://schemas.openxmlformats.org/drawingml/2006/main" xmlns:r="http://schemas.openxmlformats.org/officeDocument/2006/relationships" xmlns:p="http://schemas.openxmlformats.org/presentationml/2006/main">
  <p:tag name="NUM" val="53"/>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NUM" val="2"/>
</p:tagLst>
</file>

<file path=ppt/tags/tag6.xml><?xml version="1.0" encoding="utf-8"?>
<p:tagLst xmlns:a="http://schemas.openxmlformats.org/drawingml/2006/main" xmlns:r="http://schemas.openxmlformats.org/officeDocument/2006/relationships" xmlns:p="http://schemas.openxmlformats.org/presentationml/2006/main">
  <p:tag name="NUM" val="11"/>
</p:tagLst>
</file>

<file path=ppt/tags/tag7.xml><?xml version="1.0" encoding="utf-8"?>
<p:tagLst xmlns:a="http://schemas.openxmlformats.org/drawingml/2006/main" xmlns:r="http://schemas.openxmlformats.org/officeDocument/2006/relationships" xmlns:p="http://schemas.openxmlformats.org/presentationml/2006/main">
  <p:tag name="NUM" val="12"/>
</p:tagLst>
</file>

<file path=ppt/tags/tag8.xml><?xml version="1.0" encoding="utf-8"?>
<p:tagLst xmlns:a="http://schemas.openxmlformats.org/drawingml/2006/main" xmlns:r="http://schemas.openxmlformats.org/officeDocument/2006/relationships" xmlns:p="http://schemas.openxmlformats.org/presentationml/2006/main">
  <p:tag name="NUM" val="13"/>
</p:tagLst>
</file>

<file path=ppt/tags/tag9.xml><?xml version="1.0" encoding="utf-8"?>
<p:tagLst xmlns:a="http://schemas.openxmlformats.org/drawingml/2006/main" xmlns:r="http://schemas.openxmlformats.org/officeDocument/2006/relationships" xmlns:p="http://schemas.openxmlformats.org/presentationml/2006/main">
  <p:tag name="NUM" val="14"/>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4199</TotalTime>
  <Words>942</Words>
  <Application>Microsoft Office PowerPoint</Application>
  <PresentationFormat>Affichage à l'écran (4:3)</PresentationFormat>
  <Paragraphs>175</Paragraphs>
  <Slides>6</Slides>
  <Notes>6</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Thème Office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Aguillon pierre</dc:creator>
  <cp:lastModifiedBy>jfserreau</cp:lastModifiedBy>
  <cp:revision>125</cp:revision>
  <dcterms:created xsi:type="dcterms:W3CDTF">2011-12-13T15:30:10Z</dcterms:created>
  <dcterms:modified xsi:type="dcterms:W3CDTF">2018-03-28T08:04:43Z</dcterms:modified>
</cp:coreProperties>
</file>