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6" r:id="rId2"/>
    <p:sldId id="269" r:id="rId3"/>
    <p:sldId id="270" r:id="rId4"/>
    <p:sldId id="257" r:id="rId5"/>
    <p:sldId id="260" r:id="rId6"/>
    <p:sldId id="262" r:id="rId7"/>
    <p:sldId id="271" r:id="rId8"/>
    <p:sldId id="283" r:id="rId9"/>
    <p:sldId id="261" r:id="rId10"/>
    <p:sldId id="258" r:id="rId11"/>
    <p:sldId id="273" r:id="rId12"/>
    <p:sldId id="274" r:id="rId13"/>
    <p:sldId id="276" r:id="rId14"/>
    <p:sldId id="277" r:id="rId15"/>
    <p:sldId id="278" r:id="rId16"/>
    <p:sldId id="279" r:id="rId17"/>
    <p:sldId id="280" r:id="rId18"/>
    <p:sldId id="282" r:id="rId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83D229-E985-43AD-800D-D05ABE402004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0DF456C-92C6-4A93-96BF-8F243447D7F8}">
      <dgm:prSet phldrT="[Texte]" custT="1"/>
      <dgm:spPr>
        <a:solidFill>
          <a:schemeClr val="accent6">
            <a:lumMod val="75000"/>
          </a:schemeClr>
        </a:solidFill>
      </dgm:spPr>
      <dgm:t>
        <a:bodyPr/>
        <a:lstStyle/>
        <a:p>
          <a:pPr algn="ctr"/>
          <a:r>
            <a:rPr lang="fr-FR" sz="1400"/>
            <a:t>conception de l'assemblage avec PowerConnect</a:t>
          </a:r>
        </a:p>
      </dgm:t>
    </dgm:pt>
    <dgm:pt modelId="{D607DFF4-C97C-4974-9C00-5B332F912E8C}" type="parTrans" cxnId="{F20777FD-BE3D-4883-A434-6BFE34DE860F}">
      <dgm:prSet/>
      <dgm:spPr/>
      <dgm:t>
        <a:bodyPr/>
        <a:lstStyle/>
        <a:p>
          <a:pPr algn="ctr"/>
          <a:endParaRPr lang="fr-FR"/>
        </a:p>
      </dgm:t>
    </dgm:pt>
    <dgm:pt modelId="{A51AF442-ACC5-4C41-88F3-FA7B93299AF3}" type="sibTrans" cxnId="{F20777FD-BE3D-4883-A434-6BFE34DE860F}">
      <dgm:prSet/>
      <dgm:spPr/>
      <dgm:t>
        <a:bodyPr/>
        <a:lstStyle/>
        <a:p>
          <a:pPr algn="ctr"/>
          <a:endParaRPr lang="fr-FR"/>
        </a:p>
      </dgm:t>
    </dgm:pt>
    <dgm:pt modelId="{7106DBDF-63E0-4565-B95C-3E4D924EC1FF}">
      <dgm:prSet phldrT="[Texte]" custT="1"/>
      <dgm:spPr>
        <a:solidFill>
          <a:schemeClr val="bg1"/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pPr algn="ctr"/>
          <a:r>
            <a:rPr lang="fr-FR" sz="1600" b="1">
              <a:solidFill>
                <a:sysClr val="windowText" lastClr="000000"/>
              </a:solidFill>
            </a:rPr>
            <a:t>maquette Tekla d'AP</a:t>
          </a:r>
        </a:p>
      </dgm:t>
    </dgm:pt>
    <dgm:pt modelId="{6A0B0031-8F3F-4954-A348-1E3C4BFEBD3A}" type="parTrans" cxnId="{43A2B699-6F6A-4929-A745-E7699764EEBD}">
      <dgm:prSet/>
      <dgm:spPr>
        <a:solidFill>
          <a:srgbClr val="92D050">
            <a:alpha val="50000"/>
          </a:srgbClr>
        </a:solidFill>
      </dgm:spPr>
      <dgm:t>
        <a:bodyPr/>
        <a:lstStyle/>
        <a:p>
          <a:pPr algn="ctr"/>
          <a:endParaRPr lang="fr-FR"/>
        </a:p>
      </dgm:t>
    </dgm:pt>
    <dgm:pt modelId="{2647B66F-2568-4BB8-87C7-537E69084B06}" type="sibTrans" cxnId="{43A2B699-6F6A-4929-A745-E7699764EEBD}">
      <dgm:prSet/>
      <dgm:spPr/>
      <dgm:t>
        <a:bodyPr/>
        <a:lstStyle/>
        <a:p>
          <a:pPr algn="ctr"/>
          <a:endParaRPr lang="fr-FR"/>
        </a:p>
      </dgm:t>
    </dgm:pt>
    <dgm:pt modelId="{454ED638-F225-4CB9-AD4C-A843D3FAC6BF}">
      <dgm:prSet phldrT="[Texte]" custT="1"/>
      <dgm:spPr>
        <a:solidFill>
          <a:schemeClr val="bg1"/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pPr algn="ctr"/>
          <a:r>
            <a:rPr lang="fr-FR" sz="1600" b="1">
              <a:solidFill>
                <a:sysClr val="windowText" lastClr="000000"/>
              </a:solidFill>
            </a:rPr>
            <a:t>modèle de calcul EF</a:t>
          </a:r>
        </a:p>
      </dgm:t>
    </dgm:pt>
    <dgm:pt modelId="{EAD563D4-CFB9-494B-BE93-31334D2721B5}" type="parTrans" cxnId="{CD46A2D0-2D58-4E9A-A1C1-4D523A30E1E2}">
      <dgm:prSet/>
      <dgm:spPr>
        <a:solidFill>
          <a:srgbClr val="92D050">
            <a:alpha val="50000"/>
          </a:srgbClr>
        </a:solidFill>
      </dgm:spPr>
      <dgm:t>
        <a:bodyPr/>
        <a:lstStyle/>
        <a:p>
          <a:pPr algn="ctr"/>
          <a:endParaRPr lang="fr-FR"/>
        </a:p>
      </dgm:t>
    </dgm:pt>
    <dgm:pt modelId="{F6D5FC14-495B-4E79-AE22-153F8F6090BF}" type="sibTrans" cxnId="{CD46A2D0-2D58-4E9A-A1C1-4D523A30E1E2}">
      <dgm:prSet/>
      <dgm:spPr/>
      <dgm:t>
        <a:bodyPr/>
        <a:lstStyle/>
        <a:p>
          <a:pPr algn="ctr"/>
          <a:endParaRPr lang="fr-FR"/>
        </a:p>
      </dgm:t>
    </dgm:pt>
    <dgm:pt modelId="{641C67C5-F1DE-4691-AA3F-264BE79E3ECB}">
      <dgm:prSet phldrT="[Texte]" custT="1"/>
      <dgm:spPr>
        <a:noFill/>
        <a:ln>
          <a:solidFill>
            <a:srgbClr val="FF0000"/>
          </a:solidFill>
        </a:ln>
      </dgm:spPr>
      <dgm:t>
        <a:bodyPr/>
        <a:lstStyle/>
        <a:p>
          <a:pPr algn="ctr"/>
          <a:r>
            <a:rPr lang="fr-FR" sz="1600" b="1">
              <a:solidFill>
                <a:schemeClr val="tx1"/>
              </a:solidFill>
            </a:rPr>
            <a:t>maquette Tekla d'EXE</a:t>
          </a:r>
        </a:p>
      </dgm:t>
    </dgm:pt>
    <dgm:pt modelId="{2012F6FC-E2CE-49D6-BDBA-4F1060BC46C2}" type="parTrans" cxnId="{4267B984-2918-4A85-9CB3-AAB6615C972B}">
      <dgm:prSet/>
      <dgm:spPr>
        <a:solidFill>
          <a:srgbClr val="FF0000"/>
        </a:solidFill>
      </dgm:spPr>
      <dgm:t>
        <a:bodyPr/>
        <a:lstStyle/>
        <a:p>
          <a:pPr algn="ctr"/>
          <a:endParaRPr lang="fr-FR"/>
        </a:p>
      </dgm:t>
    </dgm:pt>
    <dgm:pt modelId="{6A6706F6-5CB3-4357-A308-2A699EAC82DB}" type="sibTrans" cxnId="{4267B984-2918-4A85-9CB3-AAB6615C972B}">
      <dgm:prSet/>
      <dgm:spPr/>
      <dgm:t>
        <a:bodyPr/>
        <a:lstStyle/>
        <a:p>
          <a:pPr algn="ctr"/>
          <a:endParaRPr lang="fr-FR"/>
        </a:p>
      </dgm:t>
    </dgm:pt>
    <dgm:pt modelId="{BED9350B-94C7-434B-84CD-9FEABBEA6351}">
      <dgm:prSet phldrT="[Texte]" custScaleX="154892" custScaleY="116964"/>
      <dgm:spPr/>
      <dgm:t>
        <a:bodyPr/>
        <a:lstStyle/>
        <a:p>
          <a:endParaRPr lang="fr-FR"/>
        </a:p>
      </dgm:t>
    </dgm:pt>
    <dgm:pt modelId="{4C36E78B-9A6E-4370-9903-2324A52E8F6F}" type="sibTrans" cxnId="{3E9437E0-E5E6-4B4B-B221-EC95E2B2EA03}">
      <dgm:prSet/>
      <dgm:spPr/>
      <dgm:t>
        <a:bodyPr/>
        <a:lstStyle/>
        <a:p>
          <a:endParaRPr lang="fr-FR"/>
        </a:p>
      </dgm:t>
    </dgm:pt>
    <dgm:pt modelId="{3B8F2E6C-9D56-471E-B994-30289446B8CB}" type="parTrans" cxnId="{3E9437E0-E5E6-4B4B-B221-EC95E2B2EA03}">
      <dgm:prSet/>
      <dgm:spPr/>
      <dgm:t>
        <a:bodyPr/>
        <a:lstStyle/>
        <a:p>
          <a:endParaRPr lang="fr-FR"/>
        </a:p>
      </dgm:t>
    </dgm:pt>
    <dgm:pt modelId="{9E99E93E-BABA-4951-B789-0523810B8B0B}">
      <dgm:prSet phldrT="[Texte]" custT="1"/>
      <dgm:spPr>
        <a:solidFill>
          <a:schemeClr val="accent4">
            <a:lumMod val="75000"/>
          </a:schemeClr>
        </a:solidFill>
      </dgm:spPr>
      <dgm:t>
        <a:bodyPr/>
        <a:lstStyle/>
        <a:p>
          <a:pPr algn="ctr"/>
          <a:r>
            <a:rPr lang="fr-FR" sz="1400"/>
            <a:t>modèle de calcul PowerConnnect</a:t>
          </a:r>
        </a:p>
        <a:p>
          <a:pPr algn="ctr"/>
          <a:r>
            <a:rPr lang="fr-FR" sz="1400"/>
            <a:t>INITIAL</a:t>
          </a:r>
        </a:p>
      </dgm:t>
    </dgm:pt>
    <dgm:pt modelId="{A1D27D45-384B-4585-9DE4-2B086325FAE6}" type="parTrans" cxnId="{D06C283C-1FA7-4368-AF39-3E663DB46C9C}">
      <dgm:prSet/>
      <dgm:spPr>
        <a:solidFill>
          <a:schemeClr val="accent4">
            <a:lumMod val="75000"/>
            <a:alpha val="50000"/>
          </a:schemeClr>
        </a:solidFill>
      </dgm:spPr>
      <dgm:t>
        <a:bodyPr/>
        <a:lstStyle/>
        <a:p>
          <a:endParaRPr lang="fr-FR"/>
        </a:p>
      </dgm:t>
    </dgm:pt>
    <dgm:pt modelId="{B9C845E0-611E-4E30-A160-B85B36FCD294}" type="sibTrans" cxnId="{D06C283C-1FA7-4368-AF39-3E663DB46C9C}">
      <dgm:prSet/>
      <dgm:spPr/>
      <dgm:t>
        <a:bodyPr/>
        <a:lstStyle/>
        <a:p>
          <a:endParaRPr lang="fr-FR"/>
        </a:p>
      </dgm:t>
    </dgm:pt>
    <dgm:pt modelId="{A9A29C0A-9BB9-4E5B-BDD0-80764236FA3E}">
      <dgm:prSet phldrT="[Texte]" custT="1"/>
      <dgm:spPr>
        <a:solidFill>
          <a:srgbClr val="FF0000">
            <a:alpha val="75000"/>
          </a:srgbClr>
        </a:solidFill>
      </dgm:spPr>
      <dgm:t>
        <a:bodyPr/>
        <a:lstStyle/>
        <a:p>
          <a:pPr algn="ctr"/>
          <a:r>
            <a:rPr lang="fr-FR" sz="1400"/>
            <a:t>modèle  de calcul PowerConnect</a:t>
          </a:r>
        </a:p>
        <a:p>
          <a:pPr algn="ctr"/>
          <a:r>
            <a:rPr lang="fr-FR" sz="1400"/>
            <a:t>FINAL</a:t>
          </a:r>
        </a:p>
      </dgm:t>
    </dgm:pt>
    <dgm:pt modelId="{1E78A261-5EF8-4961-9BF0-AD1CDFBDEC51}" type="parTrans" cxnId="{BD934EFC-D3BC-47B4-BF0C-122EEAFC9440}">
      <dgm:prSet/>
      <dgm:spPr>
        <a:solidFill>
          <a:schemeClr val="accent6">
            <a:lumMod val="75000"/>
            <a:alpha val="50000"/>
          </a:schemeClr>
        </a:solidFill>
      </dgm:spPr>
      <dgm:t>
        <a:bodyPr/>
        <a:lstStyle/>
        <a:p>
          <a:endParaRPr lang="fr-FR"/>
        </a:p>
      </dgm:t>
    </dgm:pt>
    <dgm:pt modelId="{C72FF0A3-4C6F-4EDB-B505-68D94F0A2844}" type="sibTrans" cxnId="{BD934EFC-D3BC-47B4-BF0C-122EEAFC9440}">
      <dgm:prSet/>
      <dgm:spPr/>
      <dgm:t>
        <a:bodyPr/>
        <a:lstStyle/>
        <a:p>
          <a:endParaRPr lang="fr-FR"/>
        </a:p>
      </dgm:t>
    </dgm:pt>
    <dgm:pt modelId="{987D95FD-4D8A-4FAB-9B23-57D1E3316EE3}" type="pres">
      <dgm:prSet presAssocID="{1D83D229-E985-43AD-800D-D05ABE40200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26E44B06-67D1-4D48-BE15-D3065DF5BC16}" type="pres">
      <dgm:prSet presAssocID="{70DF456C-92C6-4A93-96BF-8F243447D7F8}" presName="centerShape" presStyleLbl="node0" presStyleIdx="0" presStyleCnt="1" custScaleX="154892" custScaleY="116964"/>
      <dgm:spPr/>
      <dgm:t>
        <a:bodyPr/>
        <a:lstStyle/>
        <a:p>
          <a:endParaRPr lang="fr-FR"/>
        </a:p>
      </dgm:t>
    </dgm:pt>
    <dgm:pt modelId="{94446A3A-F705-47E6-B653-42CAC4866391}" type="pres">
      <dgm:prSet presAssocID="{6A0B0031-8F3F-4954-A348-1E3C4BFEBD3A}" presName="parTrans" presStyleLbl="bgSibTrans2D1" presStyleIdx="0" presStyleCnt="5" custAng="18823525" custScaleX="72990" custLinFactY="-100000" custLinFactNeighborX="28506" custLinFactNeighborY="-115735"/>
      <dgm:spPr/>
      <dgm:t>
        <a:bodyPr/>
        <a:lstStyle/>
        <a:p>
          <a:endParaRPr lang="fr-FR"/>
        </a:p>
      </dgm:t>
    </dgm:pt>
    <dgm:pt modelId="{CEE25A08-ABF5-46DA-B303-94A59360E180}" type="pres">
      <dgm:prSet presAssocID="{7106DBDF-63E0-4565-B95C-3E4D924EC1FF}" presName="node" presStyleLbl="node1" presStyleIdx="0" presStyleCnt="5" custRadScaleRad="120258" custRadScaleInc="4741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E60589C-666C-4E9F-B2D6-6095035C02BF}" type="pres">
      <dgm:prSet presAssocID="{EAD563D4-CFB9-494B-BE93-31334D2721B5}" presName="parTrans" presStyleLbl="bgSibTrans2D1" presStyleIdx="1" presStyleCnt="5" custAng="18806390" custScaleX="49277" custLinFactY="-61318" custLinFactNeighborX="12291" custLinFactNeighborY="-100000"/>
      <dgm:spPr/>
      <dgm:t>
        <a:bodyPr/>
        <a:lstStyle/>
        <a:p>
          <a:endParaRPr lang="fr-FR"/>
        </a:p>
      </dgm:t>
    </dgm:pt>
    <dgm:pt modelId="{1A6FF417-3968-43D5-B0DC-32F65442EC27}" type="pres">
      <dgm:prSet presAssocID="{454ED638-F225-4CB9-AD4C-A843D3FAC6BF}" presName="node" presStyleLbl="node1" presStyleIdx="1" presStyleCnt="5" custRadScaleRad="190723" custRadScaleInc="-3996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C089632-B993-49FA-B292-5E34C858E01F}" type="pres">
      <dgm:prSet presAssocID="{A1D27D45-384B-4585-9DE4-2B086325FAE6}" presName="parTrans" presStyleLbl="bgSibTrans2D1" presStyleIdx="2" presStyleCnt="5"/>
      <dgm:spPr/>
      <dgm:t>
        <a:bodyPr/>
        <a:lstStyle/>
        <a:p>
          <a:endParaRPr lang="fr-FR"/>
        </a:p>
      </dgm:t>
    </dgm:pt>
    <dgm:pt modelId="{7EE869B5-2DB9-4A9D-819B-395C2A0FC661}" type="pres">
      <dgm:prSet presAssocID="{9E99E93E-BABA-4951-B789-0523810B8B0B}" presName="node" presStyleLbl="node1" presStyleIdx="2" presStyleCnt="5" custScaleX="137617" custRadScaleRad="10077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698AFAA-4A87-4B52-811B-E389428D76FE}" type="pres">
      <dgm:prSet presAssocID="{2012F6FC-E2CE-49D6-BDBA-4F1060BC46C2}" presName="parTrans" presStyleLbl="bgSibTrans2D1" presStyleIdx="3" presStyleCnt="5" custAng="15682795" custScaleX="66120" custLinFactY="-100000" custLinFactNeighborX="37221" custLinFactNeighborY="-137942"/>
      <dgm:spPr/>
      <dgm:t>
        <a:bodyPr/>
        <a:lstStyle/>
        <a:p>
          <a:endParaRPr lang="fr-FR"/>
        </a:p>
      </dgm:t>
    </dgm:pt>
    <dgm:pt modelId="{3A19F882-BDCF-4A72-A650-97D96DB8E841}" type="pres">
      <dgm:prSet presAssocID="{641C67C5-F1DE-4691-AA3F-264BE79E3ECB}" presName="node" presStyleLbl="node1" presStyleIdx="3" presStyleCnt="5" custRadScaleRad="119626" custRadScaleInc="13975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C0F1C02-2138-4BF5-BECD-AE82CC858ADA}" type="pres">
      <dgm:prSet presAssocID="{1E78A261-5EF8-4961-9BF0-AD1CDFBDEC51}" presName="parTrans" presStyleLbl="bgSibTrans2D1" presStyleIdx="4" presStyleCnt="5" custAng="10580890" custScaleX="58707" custLinFactNeighborX="-27665" custLinFactNeighborY="92138"/>
      <dgm:spPr/>
      <dgm:t>
        <a:bodyPr/>
        <a:lstStyle/>
        <a:p>
          <a:endParaRPr lang="fr-FR"/>
        </a:p>
      </dgm:t>
    </dgm:pt>
    <dgm:pt modelId="{91E6668C-00EB-4A4D-8C5F-19FF29B7743F}" type="pres">
      <dgm:prSet presAssocID="{A9A29C0A-9BB9-4E5B-BDD0-80764236FA3E}" presName="node" presStyleLbl="node1" presStyleIdx="4" presStyleCnt="5" custScaleX="131175" custRadScaleRad="144798" custRadScaleInc="-10501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E9437E0-E5E6-4B4B-B221-EC95E2B2EA03}" srcId="{1D83D229-E985-43AD-800D-D05ABE402004}" destId="{BED9350B-94C7-434B-84CD-9FEABBEA6351}" srcOrd="1" destOrd="0" parTransId="{3B8F2E6C-9D56-471E-B994-30289446B8CB}" sibTransId="{4C36E78B-9A6E-4370-9903-2324A52E8F6F}"/>
    <dgm:cxn modelId="{E1FA738E-BB2A-490C-8ABD-1862F913AD92}" type="presOf" srcId="{9E99E93E-BABA-4951-B789-0523810B8B0B}" destId="{7EE869B5-2DB9-4A9D-819B-395C2A0FC661}" srcOrd="0" destOrd="0" presId="urn:microsoft.com/office/officeart/2005/8/layout/radial4"/>
    <dgm:cxn modelId="{86976E48-561F-48E2-B569-6A173A8F1C95}" type="presOf" srcId="{A9A29C0A-9BB9-4E5B-BDD0-80764236FA3E}" destId="{91E6668C-00EB-4A4D-8C5F-19FF29B7743F}" srcOrd="0" destOrd="0" presId="urn:microsoft.com/office/officeart/2005/8/layout/radial4"/>
    <dgm:cxn modelId="{39369DA6-854C-4550-BAAC-1E3A5CC10E40}" type="presOf" srcId="{7106DBDF-63E0-4565-B95C-3E4D924EC1FF}" destId="{CEE25A08-ABF5-46DA-B303-94A59360E180}" srcOrd="0" destOrd="0" presId="urn:microsoft.com/office/officeart/2005/8/layout/radial4"/>
    <dgm:cxn modelId="{CD46A2D0-2D58-4E9A-A1C1-4D523A30E1E2}" srcId="{70DF456C-92C6-4A93-96BF-8F243447D7F8}" destId="{454ED638-F225-4CB9-AD4C-A843D3FAC6BF}" srcOrd="1" destOrd="0" parTransId="{EAD563D4-CFB9-494B-BE93-31334D2721B5}" sibTransId="{F6D5FC14-495B-4E79-AE22-153F8F6090BF}"/>
    <dgm:cxn modelId="{4267B984-2918-4A85-9CB3-AAB6615C972B}" srcId="{70DF456C-92C6-4A93-96BF-8F243447D7F8}" destId="{641C67C5-F1DE-4691-AA3F-264BE79E3ECB}" srcOrd="3" destOrd="0" parTransId="{2012F6FC-E2CE-49D6-BDBA-4F1060BC46C2}" sibTransId="{6A6706F6-5CB3-4357-A308-2A699EAC82DB}"/>
    <dgm:cxn modelId="{4D546D23-4EE2-41C9-B843-A9A921DC5307}" type="presOf" srcId="{1E78A261-5EF8-4961-9BF0-AD1CDFBDEC51}" destId="{9C0F1C02-2138-4BF5-BECD-AE82CC858ADA}" srcOrd="0" destOrd="0" presId="urn:microsoft.com/office/officeart/2005/8/layout/radial4"/>
    <dgm:cxn modelId="{E896C14E-A903-4FCD-B4AF-10F219CCE8D0}" type="presOf" srcId="{EAD563D4-CFB9-494B-BE93-31334D2721B5}" destId="{8E60589C-666C-4E9F-B2D6-6095035C02BF}" srcOrd="0" destOrd="0" presId="urn:microsoft.com/office/officeart/2005/8/layout/radial4"/>
    <dgm:cxn modelId="{43A2B699-6F6A-4929-A745-E7699764EEBD}" srcId="{70DF456C-92C6-4A93-96BF-8F243447D7F8}" destId="{7106DBDF-63E0-4565-B95C-3E4D924EC1FF}" srcOrd="0" destOrd="0" parTransId="{6A0B0031-8F3F-4954-A348-1E3C4BFEBD3A}" sibTransId="{2647B66F-2568-4BB8-87C7-537E69084B06}"/>
    <dgm:cxn modelId="{02275DF1-D3B3-4EFA-9743-FA918CDE1EE1}" type="presOf" srcId="{2012F6FC-E2CE-49D6-BDBA-4F1060BC46C2}" destId="{1698AFAA-4A87-4B52-811B-E389428D76FE}" srcOrd="0" destOrd="0" presId="urn:microsoft.com/office/officeart/2005/8/layout/radial4"/>
    <dgm:cxn modelId="{BD934EFC-D3BC-47B4-BF0C-122EEAFC9440}" srcId="{70DF456C-92C6-4A93-96BF-8F243447D7F8}" destId="{A9A29C0A-9BB9-4E5B-BDD0-80764236FA3E}" srcOrd="4" destOrd="0" parTransId="{1E78A261-5EF8-4961-9BF0-AD1CDFBDEC51}" sibTransId="{C72FF0A3-4C6F-4EDB-B505-68D94F0A2844}"/>
    <dgm:cxn modelId="{76D44B05-4EBF-4A15-93B4-A1C7073C3D80}" type="presOf" srcId="{70DF456C-92C6-4A93-96BF-8F243447D7F8}" destId="{26E44B06-67D1-4D48-BE15-D3065DF5BC16}" srcOrd="0" destOrd="0" presId="urn:microsoft.com/office/officeart/2005/8/layout/radial4"/>
    <dgm:cxn modelId="{B1AFD4F5-1484-4322-B984-1EF7BE1853BF}" type="presOf" srcId="{454ED638-F225-4CB9-AD4C-A843D3FAC6BF}" destId="{1A6FF417-3968-43D5-B0DC-32F65442EC27}" srcOrd="0" destOrd="0" presId="urn:microsoft.com/office/officeart/2005/8/layout/radial4"/>
    <dgm:cxn modelId="{29EAFDFC-00CE-4B5A-96A5-B5AFBE99B103}" type="presOf" srcId="{6A0B0031-8F3F-4954-A348-1E3C4BFEBD3A}" destId="{94446A3A-F705-47E6-B653-42CAC4866391}" srcOrd="0" destOrd="0" presId="urn:microsoft.com/office/officeart/2005/8/layout/radial4"/>
    <dgm:cxn modelId="{147634DA-0065-4B17-B805-9795190BDFFF}" type="presOf" srcId="{641C67C5-F1DE-4691-AA3F-264BE79E3ECB}" destId="{3A19F882-BDCF-4A72-A650-97D96DB8E841}" srcOrd="0" destOrd="0" presId="urn:microsoft.com/office/officeart/2005/8/layout/radial4"/>
    <dgm:cxn modelId="{F20777FD-BE3D-4883-A434-6BFE34DE860F}" srcId="{1D83D229-E985-43AD-800D-D05ABE402004}" destId="{70DF456C-92C6-4A93-96BF-8F243447D7F8}" srcOrd="0" destOrd="0" parTransId="{D607DFF4-C97C-4974-9C00-5B332F912E8C}" sibTransId="{A51AF442-ACC5-4C41-88F3-FA7B93299AF3}"/>
    <dgm:cxn modelId="{D06C283C-1FA7-4368-AF39-3E663DB46C9C}" srcId="{70DF456C-92C6-4A93-96BF-8F243447D7F8}" destId="{9E99E93E-BABA-4951-B789-0523810B8B0B}" srcOrd="2" destOrd="0" parTransId="{A1D27D45-384B-4585-9DE4-2B086325FAE6}" sibTransId="{B9C845E0-611E-4E30-A160-B85B36FCD294}"/>
    <dgm:cxn modelId="{E66CE0A6-30A7-4032-BEB5-64D2A28C70D1}" type="presOf" srcId="{A1D27D45-384B-4585-9DE4-2B086325FAE6}" destId="{4C089632-B993-49FA-B292-5E34C858E01F}" srcOrd="0" destOrd="0" presId="urn:microsoft.com/office/officeart/2005/8/layout/radial4"/>
    <dgm:cxn modelId="{DB404BFA-A71A-4E4A-B1C0-23AF9CF64766}" type="presOf" srcId="{1D83D229-E985-43AD-800D-D05ABE402004}" destId="{987D95FD-4D8A-4FAB-9B23-57D1E3316EE3}" srcOrd="0" destOrd="0" presId="urn:microsoft.com/office/officeart/2005/8/layout/radial4"/>
    <dgm:cxn modelId="{8B2BF6EB-3F1B-4123-8C6F-3DDFCAA5C5A9}" type="presParOf" srcId="{987D95FD-4D8A-4FAB-9B23-57D1E3316EE3}" destId="{26E44B06-67D1-4D48-BE15-D3065DF5BC16}" srcOrd="0" destOrd="0" presId="urn:microsoft.com/office/officeart/2005/8/layout/radial4"/>
    <dgm:cxn modelId="{32775424-0012-4937-88FF-063F9EDB9FBF}" type="presParOf" srcId="{987D95FD-4D8A-4FAB-9B23-57D1E3316EE3}" destId="{94446A3A-F705-47E6-B653-42CAC4866391}" srcOrd="1" destOrd="0" presId="urn:microsoft.com/office/officeart/2005/8/layout/radial4"/>
    <dgm:cxn modelId="{54AA474D-4AFE-43F8-9D2F-C5BD976349A1}" type="presParOf" srcId="{987D95FD-4D8A-4FAB-9B23-57D1E3316EE3}" destId="{CEE25A08-ABF5-46DA-B303-94A59360E180}" srcOrd="2" destOrd="0" presId="urn:microsoft.com/office/officeart/2005/8/layout/radial4"/>
    <dgm:cxn modelId="{E376F2AE-014B-4C18-B490-594891A77A9D}" type="presParOf" srcId="{987D95FD-4D8A-4FAB-9B23-57D1E3316EE3}" destId="{8E60589C-666C-4E9F-B2D6-6095035C02BF}" srcOrd="3" destOrd="0" presId="urn:microsoft.com/office/officeart/2005/8/layout/radial4"/>
    <dgm:cxn modelId="{3DC60D25-C6C5-44DE-BF47-712C3CBAF4E9}" type="presParOf" srcId="{987D95FD-4D8A-4FAB-9B23-57D1E3316EE3}" destId="{1A6FF417-3968-43D5-B0DC-32F65442EC27}" srcOrd="4" destOrd="0" presId="urn:microsoft.com/office/officeart/2005/8/layout/radial4"/>
    <dgm:cxn modelId="{5D155517-55AD-4DB3-A683-B9A52D43661E}" type="presParOf" srcId="{987D95FD-4D8A-4FAB-9B23-57D1E3316EE3}" destId="{4C089632-B993-49FA-B292-5E34C858E01F}" srcOrd="5" destOrd="0" presId="urn:microsoft.com/office/officeart/2005/8/layout/radial4"/>
    <dgm:cxn modelId="{0CD55705-3500-4164-B1AE-810DDBB38E13}" type="presParOf" srcId="{987D95FD-4D8A-4FAB-9B23-57D1E3316EE3}" destId="{7EE869B5-2DB9-4A9D-819B-395C2A0FC661}" srcOrd="6" destOrd="0" presId="urn:microsoft.com/office/officeart/2005/8/layout/radial4"/>
    <dgm:cxn modelId="{6C8DB209-EFA1-4052-A02E-1B09DDE7A17D}" type="presParOf" srcId="{987D95FD-4D8A-4FAB-9B23-57D1E3316EE3}" destId="{1698AFAA-4A87-4B52-811B-E389428D76FE}" srcOrd="7" destOrd="0" presId="urn:microsoft.com/office/officeart/2005/8/layout/radial4"/>
    <dgm:cxn modelId="{069B4E0E-282F-482C-8D21-300D2AA23BBB}" type="presParOf" srcId="{987D95FD-4D8A-4FAB-9B23-57D1E3316EE3}" destId="{3A19F882-BDCF-4A72-A650-97D96DB8E841}" srcOrd="8" destOrd="0" presId="urn:microsoft.com/office/officeart/2005/8/layout/radial4"/>
    <dgm:cxn modelId="{DB280155-2128-4144-91EF-C58384669C19}" type="presParOf" srcId="{987D95FD-4D8A-4FAB-9B23-57D1E3316EE3}" destId="{9C0F1C02-2138-4BF5-BECD-AE82CC858ADA}" srcOrd="9" destOrd="0" presId="urn:microsoft.com/office/officeart/2005/8/layout/radial4"/>
    <dgm:cxn modelId="{E093E160-771B-4E87-9FB9-2D7A199165A9}" type="presParOf" srcId="{987D95FD-4D8A-4FAB-9B23-57D1E3316EE3}" destId="{91E6668C-00EB-4A4D-8C5F-19FF29B7743F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E44B06-67D1-4D48-BE15-D3065DF5BC16}">
      <dsp:nvSpPr>
        <dsp:cNvPr id="0" name=""/>
        <dsp:cNvSpPr/>
      </dsp:nvSpPr>
      <dsp:spPr>
        <a:xfrm>
          <a:off x="2229450" y="1778129"/>
          <a:ext cx="2255852" cy="1703467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/>
            <a:t>conception de l'assemblage avec PowerConnect</a:t>
          </a:r>
        </a:p>
      </dsp:txBody>
      <dsp:txXfrm>
        <a:off x="2229450" y="1778129"/>
        <a:ext cx="2255852" cy="1703467"/>
      </dsp:txXfrm>
    </dsp:sp>
    <dsp:sp modelId="{94446A3A-F705-47E6-B653-42CAC4866391}">
      <dsp:nvSpPr>
        <dsp:cNvPr id="0" name=""/>
        <dsp:cNvSpPr/>
      </dsp:nvSpPr>
      <dsp:spPr>
        <a:xfrm rot="9047603">
          <a:off x="1455599" y="977224"/>
          <a:ext cx="1019487" cy="415074"/>
        </a:xfrm>
        <a:prstGeom prst="leftArrow">
          <a:avLst>
            <a:gd name="adj1" fmla="val 60000"/>
            <a:gd name="adj2" fmla="val 50000"/>
          </a:avLst>
        </a:prstGeom>
        <a:solidFill>
          <a:srgbClr val="92D050">
            <a:alpha val="5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E25A08-ABF5-46DA-B303-94A59360E180}">
      <dsp:nvSpPr>
        <dsp:cNvPr id="0" name=""/>
        <dsp:cNvSpPr/>
      </dsp:nvSpPr>
      <dsp:spPr>
        <a:xfrm>
          <a:off x="207778" y="1321813"/>
          <a:ext cx="1383583" cy="1106866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>
              <a:solidFill>
                <a:sysClr val="windowText" lastClr="000000"/>
              </a:solidFill>
            </a:rPr>
            <a:t>maquette Tekla d'AP</a:t>
          </a:r>
        </a:p>
      </dsp:txBody>
      <dsp:txXfrm>
        <a:off x="207778" y="1321813"/>
        <a:ext cx="1383583" cy="1106866"/>
      </dsp:txXfrm>
    </dsp:sp>
    <dsp:sp modelId="{8E60589C-666C-4E9F-B2D6-6095035C02BF}">
      <dsp:nvSpPr>
        <dsp:cNvPr id="0" name=""/>
        <dsp:cNvSpPr/>
      </dsp:nvSpPr>
      <dsp:spPr>
        <a:xfrm rot="10281440">
          <a:off x="1302190" y="368470"/>
          <a:ext cx="1110021" cy="415074"/>
        </a:xfrm>
        <a:prstGeom prst="leftArrow">
          <a:avLst>
            <a:gd name="adj1" fmla="val 60000"/>
            <a:gd name="adj2" fmla="val 50000"/>
          </a:avLst>
        </a:prstGeom>
        <a:solidFill>
          <a:srgbClr val="92D050">
            <a:alpha val="5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6FF417-3968-43D5-B0DC-32F65442EC27}">
      <dsp:nvSpPr>
        <dsp:cNvPr id="0" name=""/>
        <dsp:cNvSpPr/>
      </dsp:nvSpPr>
      <dsp:spPr>
        <a:xfrm>
          <a:off x="0" y="20"/>
          <a:ext cx="1383583" cy="1106866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>
              <a:solidFill>
                <a:sysClr val="windowText" lastClr="000000"/>
              </a:solidFill>
            </a:rPr>
            <a:t>modèle de calcul EF</a:t>
          </a:r>
        </a:p>
      </dsp:txBody>
      <dsp:txXfrm>
        <a:off x="0" y="20"/>
        <a:ext cx="1383583" cy="1106866"/>
      </dsp:txXfrm>
    </dsp:sp>
    <dsp:sp modelId="{4C089632-B993-49FA-B292-5E34C858E01F}">
      <dsp:nvSpPr>
        <dsp:cNvPr id="0" name=""/>
        <dsp:cNvSpPr/>
      </dsp:nvSpPr>
      <dsp:spPr>
        <a:xfrm rot="16200000">
          <a:off x="2749644" y="892118"/>
          <a:ext cx="1215464" cy="415074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lumMod val="75000"/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E869B5-2DB9-4A9D-819B-395C2A0FC661}">
      <dsp:nvSpPr>
        <dsp:cNvPr id="0" name=""/>
        <dsp:cNvSpPr/>
      </dsp:nvSpPr>
      <dsp:spPr>
        <a:xfrm>
          <a:off x="2405354" y="-61509"/>
          <a:ext cx="1904045" cy="1106866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/>
            <a:t>modèle de calcul PowerConnnect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/>
            <a:t>INITIAL</a:t>
          </a:r>
        </a:p>
      </dsp:txBody>
      <dsp:txXfrm>
        <a:off x="2405354" y="-61509"/>
        <a:ext cx="1904045" cy="1106866"/>
      </dsp:txXfrm>
    </dsp:sp>
    <dsp:sp modelId="{1698AFAA-4A87-4B52-811B-E389428D76FE}">
      <dsp:nvSpPr>
        <dsp:cNvPr id="0" name=""/>
        <dsp:cNvSpPr/>
      </dsp:nvSpPr>
      <dsp:spPr>
        <a:xfrm rot="16001538">
          <a:off x="5285986" y="1608779"/>
          <a:ext cx="895531" cy="415074"/>
        </a:xfrm>
        <a:prstGeom prst="lef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19F882-BDCF-4A72-A650-97D96DB8E841}">
      <dsp:nvSpPr>
        <dsp:cNvPr id="0" name=""/>
        <dsp:cNvSpPr/>
      </dsp:nvSpPr>
      <dsp:spPr>
        <a:xfrm>
          <a:off x="5212130" y="2313220"/>
          <a:ext cx="1383583" cy="1106866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>
              <a:solidFill>
                <a:schemeClr val="tx1"/>
              </a:solidFill>
            </a:rPr>
            <a:t>maquette Tekla d'EXE</a:t>
          </a:r>
        </a:p>
      </dsp:txBody>
      <dsp:txXfrm>
        <a:off x="5212130" y="2313220"/>
        <a:ext cx="1383583" cy="1106866"/>
      </dsp:txXfrm>
    </dsp:sp>
    <dsp:sp modelId="{9C0F1C02-2138-4BF5-BECD-AE82CC858ADA}">
      <dsp:nvSpPr>
        <dsp:cNvPr id="0" name=""/>
        <dsp:cNvSpPr/>
      </dsp:nvSpPr>
      <dsp:spPr>
        <a:xfrm rot="8312544">
          <a:off x="3887777" y="1515379"/>
          <a:ext cx="1165030" cy="415074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lumMod val="75000"/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E6668C-00EB-4A4D-8C5F-19FF29B7743F}">
      <dsp:nvSpPr>
        <dsp:cNvPr id="0" name=""/>
        <dsp:cNvSpPr/>
      </dsp:nvSpPr>
      <dsp:spPr>
        <a:xfrm>
          <a:off x="4895806" y="178811"/>
          <a:ext cx="1814915" cy="1106866"/>
        </a:xfrm>
        <a:prstGeom prst="roundRect">
          <a:avLst>
            <a:gd name="adj" fmla="val 10000"/>
          </a:avLst>
        </a:prstGeom>
        <a:solidFill>
          <a:srgbClr val="FF0000">
            <a:alpha val="75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/>
            <a:t>modèle  de calcul PowerConnect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/>
            <a:t>FINAL</a:t>
          </a:r>
        </a:p>
      </dsp:txBody>
      <dsp:txXfrm>
        <a:off x="4895806" y="178811"/>
        <a:ext cx="1814915" cy="11068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E9ADCD-0298-4511-9F2B-55FF024D9911}" type="datetimeFigureOut">
              <a:rPr lang="fr-FR" smtClean="0"/>
              <a:pPr/>
              <a:t>08/03/2018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7CC3D2-3803-49C5-B7BB-03CC67C7D4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Conception d'assemblages avec PowerConnect - BTS AMCR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14348" y="1071546"/>
            <a:ext cx="7772400" cy="2100276"/>
          </a:xfrm>
        </p:spPr>
        <p:txBody>
          <a:bodyPr>
            <a:normAutofit fontScale="90000"/>
          </a:bodyPr>
          <a:lstStyle/>
          <a:p>
            <a:r>
              <a:rPr lang="fr-FR" sz="5300" b="1" i="1" dirty="0" smtClean="0">
                <a:solidFill>
                  <a:schemeClr val="accent1">
                    <a:lumMod val="50000"/>
                  </a:schemeClr>
                </a:solidFill>
              </a:rPr>
              <a:t>Conception d’un encastrement avec PowerConnect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pic>
        <p:nvPicPr>
          <p:cNvPr id="4" name="Imag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357562"/>
            <a:ext cx="521497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85860"/>
            <a:ext cx="8572560" cy="5426818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outerShdw blurRad="50800" dist="50800" dir="5400000" algn="ctr" rotWithShape="0">
              <a:schemeClr val="accent6">
                <a:lumMod val="60000"/>
                <a:lumOff val="40000"/>
              </a:schemeClr>
            </a:outerShdw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accent6">
                    <a:lumMod val="75000"/>
                  </a:schemeClr>
                </a:solidFill>
              </a:rPr>
              <a:t>calcul et première piste</a:t>
            </a:r>
            <a:endParaRPr lang="fr-FR" sz="32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Flèche gauche 4"/>
          <p:cNvSpPr/>
          <p:nvPr/>
        </p:nvSpPr>
        <p:spPr>
          <a:xfrm rot="20372186">
            <a:off x="2906981" y="1307553"/>
            <a:ext cx="1071570" cy="142876"/>
          </a:xfrm>
          <a:prstGeom prst="leftArrow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 gauche 6"/>
          <p:cNvSpPr/>
          <p:nvPr/>
        </p:nvSpPr>
        <p:spPr>
          <a:xfrm rot="16200000">
            <a:off x="6893735" y="1964521"/>
            <a:ext cx="1071570" cy="142876"/>
          </a:xfrm>
          <a:prstGeom prst="leftArrow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accent6">
                    <a:lumMod val="75000"/>
                  </a:schemeClr>
                </a:solidFill>
              </a:rPr>
              <a:t>calcul et première piste</a:t>
            </a:r>
            <a:endParaRPr lang="fr-FR" sz="32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Imag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00808"/>
            <a:ext cx="2056428" cy="1250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  <p:pic>
        <p:nvPicPr>
          <p:cNvPr id="12" name="Image 1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3501008"/>
            <a:ext cx="6630712" cy="2376264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outerShdw blurRad="50800" dist="50800" dir="5400000" algn="ctr" rotWithShape="0">
              <a:schemeClr val="accent6">
                <a:lumMod val="60000"/>
                <a:lumOff val="4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1" i="1" dirty="0" smtClean="0">
                <a:solidFill>
                  <a:schemeClr val="accent6">
                    <a:lumMod val="75000"/>
                  </a:schemeClr>
                </a:solidFill>
              </a:rPr>
              <a:t>Deuxième modèle de calcul</a:t>
            </a:r>
            <a:br>
              <a:rPr lang="fr-FR" sz="3600" b="1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fr-FR" sz="3200" b="1" dirty="0" smtClean="0">
                <a:solidFill>
                  <a:schemeClr val="accent6">
                    <a:lumMod val="75000"/>
                  </a:schemeClr>
                </a:solidFill>
              </a:rPr>
              <a:t>Renforcement du jarret</a:t>
            </a:r>
            <a:endParaRPr lang="fr-FR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Image 5" descr="E:\Realisations\Prometal\IMG_144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00174"/>
            <a:ext cx="4000496" cy="308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4143380"/>
            <a:ext cx="5559742" cy="256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F:\Realisations\Prometal\IMG_14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1500174"/>
            <a:ext cx="4143404" cy="2260039"/>
          </a:xfrm>
          <a:prstGeom prst="rect">
            <a:avLst/>
          </a:prstGeom>
          <a:noFill/>
        </p:spPr>
      </p:pic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accent6">
                    <a:lumMod val="75000"/>
                  </a:schemeClr>
                </a:solidFill>
              </a:rPr>
              <a:t>calcul et deuxième piste</a:t>
            </a:r>
            <a:endParaRPr lang="fr-FR" sz="32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Imag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340768"/>
            <a:ext cx="6079742" cy="395054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outerShdw blurRad="50800" dist="50800" dir="5400000" algn="ctr" rotWithShape="0">
              <a:schemeClr val="accent6">
                <a:lumMod val="60000"/>
                <a:lumOff val="40000"/>
              </a:schemeClr>
            </a:outerShdw>
          </a:effectLst>
        </p:spPr>
      </p:pic>
      <p:pic>
        <p:nvPicPr>
          <p:cNvPr id="9" name="Image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916832"/>
            <a:ext cx="6525368" cy="2793960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outerShdw blurRad="50800" dist="50800" dir="5400000" algn="ctr" rotWithShape="0">
              <a:schemeClr val="accent6">
                <a:lumMod val="60000"/>
                <a:lumOff val="40000"/>
              </a:schemeClr>
            </a:outerShdw>
          </a:effectLst>
        </p:spPr>
      </p:pic>
      <p:pic>
        <p:nvPicPr>
          <p:cNvPr id="10" name="Image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4797152"/>
            <a:ext cx="4143404" cy="1494724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outerShdw blurRad="50800" dist="50800" dir="5400000" algn="ctr" rotWithShape="0">
              <a:schemeClr val="accent6">
                <a:lumMod val="60000"/>
                <a:lumOff val="40000"/>
              </a:schemeClr>
            </a:outerShdw>
          </a:effectLst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1" i="1" dirty="0" smtClean="0">
                <a:solidFill>
                  <a:schemeClr val="accent6">
                    <a:lumMod val="75000"/>
                  </a:schemeClr>
                </a:solidFill>
              </a:rPr>
              <a:t>Troisième modèle de calcul</a:t>
            </a:r>
            <a:br>
              <a:rPr lang="fr-FR" sz="3600" b="1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fr-FR" sz="3200" b="1" dirty="0" smtClean="0">
                <a:solidFill>
                  <a:schemeClr val="accent6">
                    <a:lumMod val="75000"/>
                  </a:schemeClr>
                </a:solidFill>
              </a:rPr>
              <a:t>Renforcement de l’âme du poteau</a:t>
            </a:r>
            <a:endParaRPr lang="fr-FR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146" name="Picture 2" descr="IMG_13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500174"/>
            <a:ext cx="430483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556792"/>
            <a:ext cx="2850681" cy="167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4005064"/>
            <a:ext cx="5135813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3212976"/>
            <a:ext cx="2196908" cy="186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accent6">
                    <a:lumMod val="75000"/>
                  </a:schemeClr>
                </a:solidFill>
              </a:rPr>
              <a:t>calcul et dernière piste</a:t>
            </a:r>
            <a:endParaRPr lang="fr-FR" sz="32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Imag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24744"/>
            <a:ext cx="4846320" cy="510540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outerShdw blurRad="50800" dist="50800" dir="5400000" algn="ctr" rotWithShape="0">
              <a:schemeClr val="accent6">
                <a:lumMod val="60000"/>
                <a:lumOff val="40000"/>
              </a:schemeClr>
            </a:outerShdw>
          </a:effectLst>
        </p:spPr>
      </p:pic>
      <p:pic>
        <p:nvPicPr>
          <p:cNvPr id="7" name="Imag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714488"/>
            <a:ext cx="4800600" cy="1933956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outerShdw blurRad="50800" dist="50800" dir="5400000" algn="ctr" rotWithShape="0">
              <a:schemeClr val="accent6">
                <a:lumMod val="60000"/>
                <a:lumOff val="40000"/>
              </a:schemeClr>
            </a:outerShdw>
          </a:effectLst>
        </p:spPr>
      </p:pic>
      <p:pic>
        <p:nvPicPr>
          <p:cNvPr id="11" name="Image 10"/>
          <p:cNvPicPr/>
          <p:nvPr/>
        </p:nvPicPr>
        <p:blipFill>
          <a:blip r:embed="rId4" cstate="print"/>
          <a:srcRect l="61179"/>
          <a:stretch>
            <a:fillRect/>
          </a:stretch>
        </p:blipFill>
        <p:spPr bwMode="auto">
          <a:xfrm>
            <a:off x="5715008" y="2143116"/>
            <a:ext cx="3143272" cy="885523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outerShdw blurRad="50800" dist="50800" dir="5400000" algn="ctr" rotWithShape="0">
              <a:schemeClr val="accent6">
                <a:lumMod val="60000"/>
                <a:lumOff val="40000"/>
              </a:schemeClr>
            </a:outerShdw>
          </a:effectLst>
        </p:spPr>
      </p:pic>
      <p:pic>
        <p:nvPicPr>
          <p:cNvPr id="12" name="Image 1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3717032"/>
            <a:ext cx="5599176" cy="2900172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outerShdw blurRad="50800" dist="50800" dir="5400000" algn="ctr" rotWithShape="0">
              <a:schemeClr val="accent6">
                <a:lumMod val="60000"/>
                <a:lumOff val="40000"/>
              </a:schemeClr>
            </a:outerShdw>
          </a:effectLst>
        </p:spPr>
      </p:pic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1" i="1" dirty="0" smtClean="0">
                <a:solidFill>
                  <a:schemeClr val="accent6">
                    <a:lumMod val="75000"/>
                  </a:schemeClr>
                </a:solidFill>
              </a:rPr>
              <a:t>Dernier modèle de calcul</a:t>
            </a:r>
            <a:br>
              <a:rPr lang="fr-FR" sz="3600" b="1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fr-FR" sz="3200" b="1" dirty="0" smtClean="0">
                <a:solidFill>
                  <a:schemeClr val="accent6">
                    <a:lumMod val="75000"/>
                  </a:schemeClr>
                </a:solidFill>
              </a:rPr>
              <a:t>Suppression de deux rangées de boulons</a:t>
            </a:r>
            <a:endParaRPr lang="fr-FR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" name="Imag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00174"/>
            <a:ext cx="3143272" cy="281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29318" y="1916832"/>
            <a:ext cx="2945423" cy="1152128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>
            <a:outerShdw blurRad="50800" dist="50800" dir="5400000" algn="ctr" rotWithShape="0">
              <a:srgbClr val="92D050"/>
            </a:outerShdw>
          </a:effectLst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  <p:pic>
        <p:nvPicPr>
          <p:cNvPr id="12" name="Image 1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3789040"/>
            <a:ext cx="6474462" cy="2538230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>
            <a:outerShdw blurRad="50800" dist="50800" dir="5400000" algn="ctr" rotWithShape="0">
              <a:srgbClr val="92D05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1" i="1" dirty="0" smtClean="0">
                <a:solidFill>
                  <a:schemeClr val="accent6">
                    <a:lumMod val="75000"/>
                  </a:schemeClr>
                </a:solidFill>
              </a:rPr>
              <a:t>Données de sortie pour Tekla</a:t>
            </a:r>
            <a:endParaRPr lang="fr-FR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Imag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14422"/>
            <a:ext cx="6188710" cy="2633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2143116"/>
            <a:ext cx="1862552" cy="3776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4643446"/>
            <a:ext cx="2657371" cy="1555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 10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3357562"/>
            <a:ext cx="1089329" cy="619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1" i="1" dirty="0" smtClean="0">
                <a:solidFill>
                  <a:schemeClr val="accent6">
                    <a:lumMod val="75000"/>
                  </a:schemeClr>
                </a:solidFill>
              </a:rPr>
              <a:t>Données de sortie pour Tekla en EXE</a:t>
            </a:r>
            <a:endParaRPr lang="fr-FR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00174"/>
            <a:ext cx="3504237" cy="3600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429000"/>
            <a:ext cx="4286408" cy="2883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/>
            <a:r>
              <a:rPr lang="fr-FR" sz="3600" b="1" i="1" dirty="0" smtClean="0">
                <a:solidFill>
                  <a:schemeClr val="accent6">
                    <a:lumMod val="75000"/>
                  </a:schemeClr>
                </a:solidFill>
              </a:rPr>
              <a:t>Situation, but à atteindre et démarche</a:t>
            </a:r>
            <a:endParaRPr lang="fr-FR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Imag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357297"/>
            <a:ext cx="3912718" cy="2077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2000240"/>
            <a:ext cx="275498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4071942"/>
            <a:ext cx="4078681" cy="2167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rme libre 8"/>
          <p:cNvSpPr/>
          <p:nvPr/>
        </p:nvSpPr>
        <p:spPr>
          <a:xfrm>
            <a:off x="489204" y="1150620"/>
            <a:ext cx="5298948" cy="2930652"/>
          </a:xfrm>
          <a:custGeom>
            <a:avLst/>
            <a:gdLst>
              <a:gd name="connsiteX0" fmla="*/ 233172 w 5298948"/>
              <a:gd name="connsiteY0" fmla="*/ 2845308 h 2930652"/>
              <a:gd name="connsiteX1" fmla="*/ 288036 w 5298948"/>
              <a:gd name="connsiteY1" fmla="*/ 2863596 h 2930652"/>
              <a:gd name="connsiteX2" fmla="*/ 3360420 w 5298948"/>
              <a:gd name="connsiteY2" fmla="*/ 2817876 h 2930652"/>
              <a:gd name="connsiteX3" fmla="*/ 4732020 w 5298948"/>
              <a:gd name="connsiteY3" fmla="*/ 2186940 h 2930652"/>
              <a:gd name="connsiteX4" fmla="*/ 4402836 w 5298948"/>
              <a:gd name="connsiteY4" fmla="*/ 348996 h 2930652"/>
              <a:gd name="connsiteX5" fmla="*/ 5298948 w 5298948"/>
              <a:gd name="connsiteY5" fmla="*/ 92964 h 2930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98948" h="2930652">
                <a:moveTo>
                  <a:pt x="233172" y="2845308"/>
                </a:moveTo>
                <a:cubicBezTo>
                  <a:pt x="0" y="2856738"/>
                  <a:pt x="288036" y="2863596"/>
                  <a:pt x="288036" y="2863596"/>
                </a:cubicBezTo>
                <a:cubicBezTo>
                  <a:pt x="809244" y="2859024"/>
                  <a:pt x="2619756" y="2930652"/>
                  <a:pt x="3360420" y="2817876"/>
                </a:cubicBezTo>
                <a:cubicBezTo>
                  <a:pt x="4101084" y="2705100"/>
                  <a:pt x="4558284" y="2598420"/>
                  <a:pt x="4732020" y="2186940"/>
                </a:cubicBezTo>
                <a:cubicBezTo>
                  <a:pt x="4905756" y="1775460"/>
                  <a:pt x="4308348" y="697992"/>
                  <a:pt x="4402836" y="348996"/>
                </a:cubicBezTo>
                <a:cubicBezTo>
                  <a:pt x="4497324" y="0"/>
                  <a:pt x="5052060" y="99060"/>
                  <a:pt x="5298948" y="92964"/>
                </a:cubicBezTo>
              </a:path>
            </a:pathLst>
          </a:cu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orme libre 10"/>
          <p:cNvSpPr/>
          <p:nvPr/>
        </p:nvSpPr>
        <p:spPr>
          <a:xfrm>
            <a:off x="3604895" y="3695065"/>
            <a:ext cx="4876165" cy="1951355"/>
          </a:xfrm>
          <a:custGeom>
            <a:avLst/>
            <a:gdLst>
              <a:gd name="connsiteX0" fmla="*/ 144145 w 4876165"/>
              <a:gd name="connsiteY0" fmla="*/ 8255 h 1951355"/>
              <a:gd name="connsiteX1" fmla="*/ 205105 w 4876165"/>
              <a:gd name="connsiteY1" fmla="*/ 635 h 1951355"/>
              <a:gd name="connsiteX2" fmla="*/ 2239645 w 4876165"/>
              <a:gd name="connsiteY2" fmla="*/ 61595 h 1951355"/>
              <a:gd name="connsiteX3" fmla="*/ 3946525 w 4876165"/>
              <a:gd name="connsiteY3" fmla="*/ 625475 h 1951355"/>
              <a:gd name="connsiteX4" fmla="*/ 4876165 w 4876165"/>
              <a:gd name="connsiteY4" fmla="*/ 1951355 h 1951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165" h="1951355">
                <a:moveTo>
                  <a:pt x="144145" y="8255"/>
                </a:moveTo>
                <a:cubicBezTo>
                  <a:pt x="0" y="0"/>
                  <a:pt x="205105" y="635"/>
                  <a:pt x="205105" y="635"/>
                </a:cubicBezTo>
                <a:lnTo>
                  <a:pt x="2239645" y="61595"/>
                </a:lnTo>
                <a:cubicBezTo>
                  <a:pt x="2863215" y="165735"/>
                  <a:pt x="3507105" y="310515"/>
                  <a:pt x="3946525" y="625475"/>
                </a:cubicBezTo>
                <a:cubicBezTo>
                  <a:pt x="4385945" y="940435"/>
                  <a:pt x="4737735" y="1750695"/>
                  <a:pt x="4876165" y="1951355"/>
                </a:cubicBezTo>
              </a:path>
            </a:pathLst>
          </a:cu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/>
            <a:r>
              <a:rPr lang="fr-FR" sz="3200" b="1" dirty="0" smtClean="0">
                <a:solidFill>
                  <a:schemeClr val="accent6">
                    <a:lumMod val="75000"/>
                  </a:schemeClr>
                </a:solidFill>
              </a:rPr>
              <a:t>Situation</a:t>
            </a:r>
            <a:endParaRPr lang="fr-FR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13" name="Groupe 12"/>
          <p:cNvGrpSpPr/>
          <p:nvPr/>
        </p:nvGrpSpPr>
        <p:grpSpPr>
          <a:xfrm>
            <a:off x="357158" y="1571612"/>
            <a:ext cx="8358246" cy="4011635"/>
            <a:chOff x="142844" y="1285860"/>
            <a:chExt cx="8358246" cy="4011635"/>
          </a:xfrm>
        </p:grpSpPr>
        <p:graphicFrame>
          <p:nvGraphicFramePr>
            <p:cNvPr id="10" name="Diagramme 9"/>
            <p:cNvGraphicFramePr/>
            <p:nvPr/>
          </p:nvGraphicFramePr>
          <p:xfrm>
            <a:off x="1071538" y="1643050"/>
            <a:ext cx="6930420" cy="342008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026" name="Freeform 2"/>
            <p:cNvSpPr>
              <a:spLocks/>
            </p:cNvSpPr>
            <p:nvPr/>
          </p:nvSpPr>
          <p:spPr bwMode="auto">
            <a:xfrm>
              <a:off x="2714612" y="1285860"/>
              <a:ext cx="5467799" cy="4000528"/>
            </a:xfrm>
            <a:custGeom>
              <a:avLst/>
              <a:gdLst/>
              <a:ahLst/>
              <a:cxnLst>
                <a:cxn ang="0">
                  <a:pos x="17" y="483"/>
                </a:cxn>
                <a:cxn ang="0">
                  <a:pos x="214" y="215"/>
                </a:cxn>
                <a:cxn ang="0">
                  <a:pos x="694" y="45"/>
                </a:cxn>
                <a:cxn ang="0">
                  <a:pos x="2078" y="2"/>
                </a:cxn>
                <a:cxn ang="0">
                  <a:pos x="3871" y="59"/>
                </a:cxn>
                <a:cxn ang="0">
                  <a:pos x="4887" y="102"/>
                </a:cxn>
                <a:cxn ang="0">
                  <a:pos x="5438" y="186"/>
                </a:cxn>
                <a:cxn ang="0">
                  <a:pos x="6398" y="553"/>
                </a:cxn>
                <a:cxn ang="0">
                  <a:pos x="6412" y="2050"/>
                </a:cxn>
                <a:cxn ang="0">
                  <a:pos x="5014" y="2572"/>
                </a:cxn>
                <a:cxn ang="0">
                  <a:pos x="3673" y="3857"/>
                </a:cxn>
                <a:cxn ang="0">
                  <a:pos x="2360" y="4761"/>
                </a:cxn>
                <a:cxn ang="0">
                  <a:pos x="610" y="4450"/>
                </a:cxn>
                <a:cxn ang="0">
                  <a:pos x="200" y="3081"/>
                </a:cxn>
                <a:cxn ang="0">
                  <a:pos x="31" y="1401"/>
                </a:cxn>
                <a:cxn ang="0">
                  <a:pos x="17" y="483"/>
                </a:cxn>
              </a:cxnLst>
              <a:rect l="0" t="0" r="r" b="b"/>
              <a:pathLst>
                <a:path w="6643" h="4860">
                  <a:moveTo>
                    <a:pt x="17" y="483"/>
                  </a:moveTo>
                  <a:cubicBezTo>
                    <a:pt x="48" y="285"/>
                    <a:pt x="101" y="288"/>
                    <a:pt x="214" y="215"/>
                  </a:cubicBezTo>
                  <a:cubicBezTo>
                    <a:pt x="327" y="142"/>
                    <a:pt x="383" y="81"/>
                    <a:pt x="694" y="45"/>
                  </a:cubicBezTo>
                  <a:cubicBezTo>
                    <a:pt x="1005" y="9"/>
                    <a:pt x="1549" y="0"/>
                    <a:pt x="2078" y="2"/>
                  </a:cubicBezTo>
                  <a:cubicBezTo>
                    <a:pt x="2607" y="4"/>
                    <a:pt x="3403" y="42"/>
                    <a:pt x="3871" y="59"/>
                  </a:cubicBezTo>
                  <a:cubicBezTo>
                    <a:pt x="4339" y="76"/>
                    <a:pt x="4626" y="81"/>
                    <a:pt x="4887" y="102"/>
                  </a:cubicBezTo>
                  <a:cubicBezTo>
                    <a:pt x="5148" y="123"/>
                    <a:pt x="5186" y="111"/>
                    <a:pt x="5438" y="186"/>
                  </a:cubicBezTo>
                  <a:cubicBezTo>
                    <a:pt x="5690" y="261"/>
                    <a:pt x="6236" y="242"/>
                    <a:pt x="6398" y="553"/>
                  </a:cubicBezTo>
                  <a:cubicBezTo>
                    <a:pt x="6560" y="864"/>
                    <a:pt x="6643" y="1713"/>
                    <a:pt x="6412" y="2050"/>
                  </a:cubicBezTo>
                  <a:cubicBezTo>
                    <a:pt x="6181" y="2387"/>
                    <a:pt x="5470" y="2271"/>
                    <a:pt x="5014" y="2572"/>
                  </a:cubicBezTo>
                  <a:cubicBezTo>
                    <a:pt x="4558" y="2873"/>
                    <a:pt x="4115" y="3492"/>
                    <a:pt x="3673" y="3857"/>
                  </a:cubicBezTo>
                  <a:cubicBezTo>
                    <a:pt x="3231" y="4222"/>
                    <a:pt x="2870" y="4662"/>
                    <a:pt x="2360" y="4761"/>
                  </a:cubicBezTo>
                  <a:cubicBezTo>
                    <a:pt x="1850" y="4860"/>
                    <a:pt x="970" y="4730"/>
                    <a:pt x="610" y="4450"/>
                  </a:cubicBezTo>
                  <a:cubicBezTo>
                    <a:pt x="250" y="4170"/>
                    <a:pt x="296" y="3589"/>
                    <a:pt x="200" y="3081"/>
                  </a:cubicBezTo>
                  <a:cubicBezTo>
                    <a:pt x="104" y="2573"/>
                    <a:pt x="62" y="1834"/>
                    <a:pt x="31" y="1401"/>
                  </a:cubicBezTo>
                  <a:cubicBezTo>
                    <a:pt x="0" y="968"/>
                    <a:pt x="26" y="707"/>
                    <a:pt x="17" y="483"/>
                  </a:cubicBezTo>
                  <a:close/>
                </a:path>
              </a:pathLst>
            </a:custGeom>
            <a:noFill/>
            <a:ln w="19050">
              <a:solidFill>
                <a:srgbClr val="E36C0A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7" name="AutoShape 3"/>
            <p:cNvSpPr>
              <a:spLocks noChangeArrowheads="1"/>
            </p:cNvSpPr>
            <p:nvPr/>
          </p:nvSpPr>
          <p:spPr bwMode="auto">
            <a:xfrm>
              <a:off x="7286644" y="3143248"/>
              <a:ext cx="1214446" cy="1017782"/>
            </a:xfrm>
            <a:prstGeom prst="wedgeEllipseCallout">
              <a:avLst>
                <a:gd name="adj1" fmla="val -87137"/>
                <a:gd name="adj2" fmla="val -17474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sortie des données</a:t>
              </a:r>
              <a:endPara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8" name="AutoShape 4"/>
            <p:cNvSpPr>
              <a:spLocks noChangeArrowheads="1"/>
            </p:cNvSpPr>
            <p:nvPr/>
          </p:nvSpPr>
          <p:spPr bwMode="auto">
            <a:xfrm>
              <a:off x="142844" y="2714620"/>
              <a:ext cx="1357322" cy="796925"/>
            </a:xfrm>
            <a:prstGeom prst="wedgeEllipseCallout">
              <a:avLst>
                <a:gd name="adj1" fmla="val 138943"/>
                <a:gd name="adj2" fmla="val -66417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Entrée des données</a:t>
              </a:r>
              <a:endPara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AutoShape 4"/>
            <p:cNvSpPr>
              <a:spLocks noChangeArrowheads="1"/>
            </p:cNvSpPr>
            <p:nvPr/>
          </p:nvSpPr>
          <p:spPr bwMode="auto">
            <a:xfrm>
              <a:off x="500034" y="4500570"/>
              <a:ext cx="1357322" cy="796925"/>
            </a:xfrm>
            <a:prstGeom prst="wedgeEllipseCallout">
              <a:avLst>
                <a:gd name="adj1" fmla="val 124908"/>
                <a:gd name="adj2" fmla="val -58767"/>
              </a:avLst>
            </a:prstGeom>
            <a:solidFill>
              <a:srgbClr val="FFFFFF"/>
            </a:solidFill>
            <a:ln w="19050">
              <a:solidFill>
                <a:schemeClr val="accent6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400" b="1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Calibri" pitchFamily="34" charset="0"/>
                  <a:cs typeface="Arial" pitchFamily="34" charset="0"/>
                </a:rPr>
                <a:t>Frontière de l’étude</a:t>
              </a:r>
              <a:endPara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717032"/>
            <a:ext cx="6188710" cy="2426204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>
            <a:outerShdw blurRad="50800" dist="50800" dir="5400000" algn="ctr" rotWithShape="0">
              <a:srgbClr val="92D050"/>
            </a:outerShdw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>
                <a:solidFill>
                  <a:schemeClr val="accent6">
                    <a:lumMod val="75000"/>
                  </a:schemeClr>
                </a:solidFill>
              </a:rPr>
              <a:t>But </a:t>
            </a:r>
            <a:r>
              <a:rPr lang="fr-FR" sz="3200" b="1" dirty="0" smtClean="0">
                <a:solidFill>
                  <a:schemeClr val="accent6">
                    <a:lumMod val="75000"/>
                  </a:schemeClr>
                </a:solidFill>
              </a:rPr>
              <a:t>à atteindre</a:t>
            </a:r>
            <a:endParaRPr lang="fr-FR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Plus 8"/>
          <p:cNvSpPr/>
          <p:nvPr/>
        </p:nvSpPr>
        <p:spPr>
          <a:xfrm>
            <a:off x="1547664" y="4437112"/>
            <a:ext cx="785818" cy="78581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643182"/>
            <a:ext cx="6881165" cy="727329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>
            <a:outerShdw blurRad="50800" dist="50800" dir="5400000" algn="ctr" rotWithShape="0">
              <a:srgbClr val="92D050"/>
            </a:outerShdw>
          </a:effectLst>
        </p:spPr>
      </p:pic>
      <p:sp>
        <p:nvSpPr>
          <p:cNvPr id="8" name="Flèche vers le bas 7"/>
          <p:cNvSpPr/>
          <p:nvPr/>
        </p:nvSpPr>
        <p:spPr>
          <a:xfrm rot="19411248">
            <a:off x="4137842" y="1602879"/>
            <a:ext cx="285752" cy="12771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357298"/>
            <a:ext cx="6106583" cy="284274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outerShdw blurRad="50800" dist="50800" dir="5400000" algn="ctr" rotWithShape="0">
              <a:schemeClr val="accent6">
                <a:lumMod val="60000"/>
                <a:lumOff val="40000"/>
              </a:schemeClr>
            </a:outerShdw>
          </a:effectLst>
        </p:spPr>
      </p:pic>
      <p:sp>
        <p:nvSpPr>
          <p:cNvPr id="13" name="Espace réservé de la date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5" name="Espace réservé du pied de page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accent6">
                    <a:lumMod val="75000"/>
                  </a:schemeClr>
                </a:solidFill>
              </a:rPr>
              <a:t>Démarche proposée</a:t>
            </a:r>
            <a:r>
              <a:rPr lang="fr-FR" sz="3200" dirty="0"/>
              <a:t> </a:t>
            </a:r>
          </a:p>
        </p:txBody>
      </p:sp>
      <p:sp>
        <p:nvSpPr>
          <p:cNvPr id="9" name="Rectangle 8"/>
          <p:cNvSpPr/>
          <p:nvPr/>
        </p:nvSpPr>
        <p:spPr>
          <a:xfrm>
            <a:off x="357158" y="1785926"/>
            <a:ext cx="41434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FR" sz="2000" b="1" dirty="0" smtClean="0"/>
              <a:t>Ouverture du modèle INITIAL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2000" b="1" dirty="0" smtClean="0"/>
              <a:t>Vérification </a:t>
            </a:r>
            <a:r>
              <a:rPr lang="fr-FR" sz="2000" b="1" dirty="0" smtClean="0"/>
              <a:t>du modèle INITIAL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2000" b="1" dirty="0" smtClean="0"/>
              <a:t>Première modification du </a:t>
            </a:r>
            <a:r>
              <a:rPr lang="fr-FR" sz="2000" b="1" dirty="0" smtClean="0"/>
              <a:t>modèle</a:t>
            </a:r>
            <a:endParaRPr lang="fr-FR" sz="2000" b="1" dirty="0" smtClean="0"/>
          </a:p>
          <a:p>
            <a:pPr marL="514350" indent="-514350">
              <a:buFont typeface="+mj-lt"/>
              <a:buAutoNum type="arabicPeriod"/>
            </a:pPr>
            <a:r>
              <a:rPr lang="fr-FR" sz="2000" b="1" dirty="0" smtClean="0"/>
              <a:t>Construction du modèle FINAL 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2000" b="1" dirty="0" smtClean="0"/>
              <a:t>Préparer le transfert vers Tekla en EXE.</a:t>
            </a:r>
            <a:endParaRPr lang="fr-FR" sz="20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2071678"/>
            <a:ext cx="4360876" cy="4195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7445061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514350" indent="-514350"/>
            <a:r>
              <a:rPr lang="fr-FR" sz="3600" b="1" i="1" dirty="0" smtClean="0">
                <a:solidFill>
                  <a:schemeClr val="accent6">
                    <a:lumMod val="75000"/>
                  </a:schemeClr>
                </a:solidFill>
              </a:rPr>
              <a:t>Vérification du modèle INITIAL</a:t>
            </a:r>
            <a:endParaRPr lang="fr-FR" sz="36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9" name="Image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20000">
            <a:off x="2927929" y="2303613"/>
            <a:ext cx="1545009" cy="72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4437112"/>
            <a:ext cx="3168352" cy="1873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514350" indent="-514350"/>
            <a:r>
              <a:rPr lang="fr-FR" sz="3600" b="1" i="1" dirty="0" smtClean="0">
                <a:solidFill>
                  <a:schemeClr val="accent6">
                    <a:lumMod val="75000"/>
                  </a:schemeClr>
                </a:solidFill>
              </a:rPr>
              <a:t>Vérification du modèle INITIAL</a:t>
            </a:r>
            <a:endParaRPr lang="fr-FR" sz="36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1524000" y="3177540"/>
          <a:ext cx="6096000" cy="502920"/>
        </p:xfrm>
        <a:graphic>
          <a:graphicData uri="http://schemas.openxmlformats.org/drawingml/2006/table">
            <a:tbl>
              <a:tblPr/>
              <a:tblGrid>
                <a:gridCol w="3125363"/>
                <a:gridCol w="2970637"/>
              </a:tblGrid>
              <a:tr h="325515">
                <a:tc>
                  <a:txBody>
                    <a:bodyPr/>
                    <a:lstStyle/>
                    <a:p>
                      <a:pPr marL="228600" indent="-228600">
                        <a:spcBef>
                          <a:spcPts val="600"/>
                        </a:spcBef>
                        <a:spcAft>
                          <a:spcPts val="1200"/>
                        </a:spcAft>
                        <a:tabLst>
                          <a:tab pos="228600" algn="l"/>
                          <a:tab pos="449580" algn="l"/>
                        </a:tabLst>
                      </a:pPr>
                      <a:r>
                        <a:rPr lang="fr-FR" sz="1100" i="1">
                          <a:solidFill>
                            <a:srgbClr val="5A5A5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Paramètres généraux, nuance et qualité, proils poteau traverse arba (taile et longueur) boulons pente…</a:t>
                      </a:r>
                      <a:endParaRPr lang="fr-F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83" marR="6658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6695" algn="ctr">
                        <a:spcAft>
                          <a:spcPts val="0"/>
                        </a:spcAft>
                      </a:pPr>
                      <a:endParaRPr lang="fr-FR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83" marR="6658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1524000" y="3177540"/>
          <a:ext cx="6096000" cy="502920"/>
        </p:xfrm>
        <a:graphic>
          <a:graphicData uri="http://schemas.openxmlformats.org/drawingml/2006/table">
            <a:tbl>
              <a:tblPr/>
              <a:tblGrid>
                <a:gridCol w="3125363"/>
                <a:gridCol w="2970637"/>
              </a:tblGrid>
              <a:tr h="325515">
                <a:tc>
                  <a:txBody>
                    <a:bodyPr/>
                    <a:lstStyle/>
                    <a:p>
                      <a:pPr marL="228600" indent="-228600">
                        <a:spcBef>
                          <a:spcPts val="600"/>
                        </a:spcBef>
                        <a:spcAft>
                          <a:spcPts val="1200"/>
                        </a:spcAft>
                        <a:tabLst>
                          <a:tab pos="228600" algn="l"/>
                          <a:tab pos="449580" algn="l"/>
                        </a:tabLst>
                      </a:pPr>
                      <a:r>
                        <a:rPr lang="fr-FR" sz="1100" i="1">
                          <a:solidFill>
                            <a:srgbClr val="5A5A5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Paramètres généraux, nuance et qualité, proils poteau traverse arba (taile et longueur) boulons pente…</a:t>
                      </a:r>
                      <a:endParaRPr lang="fr-F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83" marR="6658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6695" algn="ctr">
                        <a:spcAft>
                          <a:spcPts val="0"/>
                        </a:spcAft>
                      </a:pPr>
                      <a:endParaRPr lang="fr-FR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83" marR="6658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988840"/>
            <a:ext cx="6591676" cy="3971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accent6">
                    <a:lumMod val="75000"/>
                  </a:schemeClr>
                </a:solidFill>
              </a:rPr>
              <a:t>Rappel sur l’affichage des cotes</a:t>
            </a:r>
            <a:endParaRPr lang="fr-FR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Imag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500174"/>
            <a:ext cx="4110789" cy="4940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lum bright="20000" contrast="20000"/>
          </a:blip>
          <a:srcRect l="9183" r="12454"/>
          <a:stretch>
            <a:fillRect/>
          </a:stretch>
        </p:blipFill>
        <p:spPr bwMode="auto">
          <a:xfrm>
            <a:off x="6929454" y="1257470"/>
            <a:ext cx="1785950" cy="5176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lum bright="20000" contrast="20000"/>
          </a:blip>
          <a:srcRect/>
          <a:stretch>
            <a:fillRect/>
          </a:stretch>
        </p:blipFill>
        <p:spPr bwMode="auto">
          <a:xfrm>
            <a:off x="357158" y="1285860"/>
            <a:ext cx="1852422" cy="5039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Forme libre 11"/>
          <p:cNvSpPr/>
          <p:nvPr/>
        </p:nvSpPr>
        <p:spPr>
          <a:xfrm>
            <a:off x="3767137" y="1520825"/>
            <a:ext cx="1951038" cy="4897438"/>
          </a:xfrm>
          <a:custGeom>
            <a:avLst/>
            <a:gdLst>
              <a:gd name="connsiteX0" fmla="*/ 1414463 w 1951038"/>
              <a:gd name="connsiteY0" fmla="*/ 384175 h 4897438"/>
              <a:gd name="connsiteX1" fmla="*/ 1109663 w 1951038"/>
              <a:gd name="connsiteY1" fmla="*/ 2289175 h 4897438"/>
              <a:gd name="connsiteX2" fmla="*/ 1233488 w 1951038"/>
              <a:gd name="connsiteY2" fmla="*/ 3937000 h 4897438"/>
              <a:gd name="connsiteX3" fmla="*/ 157163 w 1951038"/>
              <a:gd name="connsiteY3" fmla="*/ 4413250 h 4897438"/>
              <a:gd name="connsiteX4" fmla="*/ 290513 w 1951038"/>
              <a:gd name="connsiteY4" fmla="*/ 4708525 h 4897438"/>
              <a:gd name="connsiteX5" fmla="*/ 1481138 w 1951038"/>
              <a:gd name="connsiteY5" fmla="*/ 4660900 h 4897438"/>
              <a:gd name="connsiteX6" fmla="*/ 1671638 w 1951038"/>
              <a:gd name="connsiteY6" fmla="*/ 3289300 h 4897438"/>
              <a:gd name="connsiteX7" fmla="*/ 1909763 w 1951038"/>
              <a:gd name="connsiteY7" fmla="*/ 488950 h 4897438"/>
              <a:gd name="connsiteX8" fmla="*/ 1414463 w 1951038"/>
              <a:gd name="connsiteY8" fmla="*/ 384175 h 4897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51038" h="4897438">
                <a:moveTo>
                  <a:pt x="1414463" y="384175"/>
                </a:moveTo>
                <a:cubicBezTo>
                  <a:pt x="1281113" y="684213"/>
                  <a:pt x="1139825" y="1697038"/>
                  <a:pt x="1109663" y="2289175"/>
                </a:cubicBezTo>
                <a:cubicBezTo>
                  <a:pt x="1079501" y="2881312"/>
                  <a:pt x="1392238" y="3582988"/>
                  <a:pt x="1233488" y="3937000"/>
                </a:cubicBezTo>
                <a:cubicBezTo>
                  <a:pt x="1074738" y="4291012"/>
                  <a:pt x="314326" y="4284662"/>
                  <a:pt x="157163" y="4413250"/>
                </a:cubicBezTo>
                <a:cubicBezTo>
                  <a:pt x="0" y="4541838"/>
                  <a:pt x="69851" y="4667250"/>
                  <a:pt x="290513" y="4708525"/>
                </a:cubicBezTo>
                <a:cubicBezTo>
                  <a:pt x="511175" y="4749800"/>
                  <a:pt x="1250951" y="4897438"/>
                  <a:pt x="1481138" y="4660900"/>
                </a:cubicBezTo>
                <a:cubicBezTo>
                  <a:pt x="1711326" y="4424363"/>
                  <a:pt x="1600200" y="3984625"/>
                  <a:pt x="1671638" y="3289300"/>
                </a:cubicBezTo>
                <a:cubicBezTo>
                  <a:pt x="1743076" y="2593975"/>
                  <a:pt x="1951038" y="977900"/>
                  <a:pt x="1909763" y="488950"/>
                </a:cubicBezTo>
                <a:cubicBezTo>
                  <a:pt x="1868488" y="0"/>
                  <a:pt x="1547813" y="84138"/>
                  <a:pt x="1414463" y="384175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orme libre 12"/>
          <p:cNvSpPr/>
          <p:nvPr/>
        </p:nvSpPr>
        <p:spPr>
          <a:xfrm>
            <a:off x="2411413" y="1500187"/>
            <a:ext cx="3017837" cy="2933700"/>
          </a:xfrm>
          <a:custGeom>
            <a:avLst/>
            <a:gdLst>
              <a:gd name="connsiteX0" fmla="*/ 2522537 w 3017837"/>
              <a:gd name="connsiteY0" fmla="*/ 547688 h 2933700"/>
              <a:gd name="connsiteX1" fmla="*/ 2941637 w 3017837"/>
              <a:gd name="connsiteY1" fmla="*/ 414338 h 2933700"/>
              <a:gd name="connsiteX2" fmla="*/ 2636837 w 3017837"/>
              <a:gd name="connsiteY2" fmla="*/ 109538 h 2933700"/>
              <a:gd name="connsiteX3" fmla="*/ 655637 w 3017837"/>
              <a:gd name="connsiteY3" fmla="*/ 166688 h 2933700"/>
              <a:gd name="connsiteX4" fmla="*/ 198437 w 3017837"/>
              <a:gd name="connsiteY4" fmla="*/ 395288 h 2933700"/>
              <a:gd name="connsiteX5" fmla="*/ 84137 w 3017837"/>
              <a:gd name="connsiteY5" fmla="*/ 2538413 h 2933700"/>
              <a:gd name="connsiteX6" fmla="*/ 703262 w 3017837"/>
              <a:gd name="connsiteY6" fmla="*/ 2633663 h 2933700"/>
              <a:gd name="connsiteX7" fmla="*/ 1008062 w 3017837"/>
              <a:gd name="connsiteY7" fmla="*/ 738188 h 2933700"/>
              <a:gd name="connsiteX8" fmla="*/ 2522537 w 3017837"/>
              <a:gd name="connsiteY8" fmla="*/ 547688 h 293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17837" h="2933700">
                <a:moveTo>
                  <a:pt x="2522537" y="547688"/>
                </a:moveTo>
                <a:cubicBezTo>
                  <a:pt x="2844800" y="493713"/>
                  <a:pt x="2922587" y="487363"/>
                  <a:pt x="2941637" y="414338"/>
                </a:cubicBezTo>
                <a:cubicBezTo>
                  <a:pt x="2960687" y="341313"/>
                  <a:pt x="3017837" y="150813"/>
                  <a:pt x="2636837" y="109538"/>
                </a:cubicBezTo>
                <a:cubicBezTo>
                  <a:pt x="2255837" y="68263"/>
                  <a:pt x="1062037" y="119063"/>
                  <a:pt x="655637" y="166688"/>
                </a:cubicBezTo>
                <a:cubicBezTo>
                  <a:pt x="249237" y="214313"/>
                  <a:pt x="293687" y="0"/>
                  <a:pt x="198437" y="395288"/>
                </a:cubicBezTo>
                <a:cubicBezTo>
                  <a:pt x="103187" y="790576"/>
                  <a:pt x="0" y="2165351"/>
                  <a:pt x="84137" y="2538413"/>
                </a:cubicBezTo>
                <a:cubicBezTo>
                  <a:pt x="168274" y="2911475"/>
                  <a:pt x="549275" y="2933700"/>
                  <a:pt x="703262" y="2633663"/>
                </a:cubicBezTo>
                <a:cubicBezTo>
                  <a:pt x="857249" y="2333626"/>
                  <a:pt x="706437" y="1082675"/>
                  <a:pt x="1008062" y="738188"/>
                </a:cubicBezTo>
                <a:cubicBezTo>
                  <a:pt x="1309687" y="393701"/>
                  <a:pt x="2200275" y="601663"/>
                  <a:pt x="2522537" y="547688"/>
                </a:cubicBezTo>
                <a:close/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785786" y="4429132"/>
            <a:ext cx="307183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</a:rPr>
              <a:t>Cotes cumulées, sur platine</a:t>
            </a:r>
            <a:endParaRPr lang="fr-FR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357818" y="2786058"/>
            <a:ext cx="307183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</a:rPr>
              <a:t>Distances à la matière</a:t>
            </a:r>
            <a:endParaRPr lang="fr-FR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6" name="Espace réservé du pied de page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1" i="1" dirty="0" smtClean="0">
                <a:solidFill>
                  <a:schemeClr val="accent6">
                    <a:lumMod val="75000"/>
                  </a:schemeClr>
                </a:solidFill>
              </a:rPr>
              <a:t>Premier modèle de calcul</a:t>
            </a:r>
            <a:br>
              <a:rPr lang="fr-FR" sz="3600" b="1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fr-FR" sz="3200" b="1" dirty="0" smtClean="0">
                <a:solidFill>
                  <a:schemeClr val="accent6">
                    <a:lumMod val="75000"/>
                  </a:schemeClr>
                </a:solidFill>
              </a:rPr>
              <a:t>Mise en place des boulons</a:t>
            </a:r>
            <a:endParaRPr lang="fr-FR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56792"/>
            <a:ext cx="3718560" cy="443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916832"/>
            <a:ext cx="37338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</TotalTime>
  <Words>333</Words>
  <Application>Microsoft Office PowerPoint</Application>
  <PresentationFormat>Affichage à l'écran (4:3)</PresentationFormat>
  <Paragraphs>89</Paragraphs>
  <Slides>18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Thème Office</vt:lpstr>
      <vt:lpstr>Conception d’un encastrement avec PowerConnect </vt:lpstr>
      <vt:lpstr>Situation, but à atteindre et démarche</vt:lpstr>
      <vt:lpstr>Situation</vt:lpstr>
      <vt:lpstr>But à atteindre</vt:lpstr>
      <vt:lpstr>Démarche proposée </vt:lpstr>
      <vt:lpstr>Vérification du modèle INITIAL</vt:lpstr>
      <vt:lpstr>Vérification du modèle INITIAL</vt:lpstr>
      <vt:lpstr>Rappel sur l’affichage des cotes</vt:lpstr>
      <vt:lpstr>Premier modèle de calcul Mise en place des boulons</vt:lpstr>
      <vt:lpstr>calcul et première piste</vt:lpstr>
      <vt:lpstr>calcul et première piste</vt:lpstr>
      <vt:lpstr>Deuxième modèle de calcul Renforcement du jarret</vt:lpstr>
      <vt:lpstr>calcul et deuxième piste</vt:lpstr>
      <vt:lpstr>Troisième modèle de calcul Renforcement de l’âme du poteau</vt:lpstr>
      <vt:lpstr>calcul et dernière piste</vt:lpstr>
      <vt:lpstr>Dernier modèle de calcul Suppression de deux rangées de boulons</vt:lpstr>
      <vt:lpstr>Données de sortie pour Tekla</vt:lpstr>
      <vt:lpstr>Données de sortie pour Tekla en EXE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Paramètres généraux de PowerConnect</dc:title>
  <dc:creator>JF</dc:creator>
  <cp:lastModifiedBy>Lycée Frederic Fays</cp:lastModifiedBy>
  <cp:revision>96</cp:revision>
  <dcterms:created xsi:type="dcterms:W3CDTF">2018-02-08T19:35:42Z</dcterms:created>
  <dcterms:modified xsi:type="dcterms:W3CDTF">2018-03-08T14:31:25Z</dcterms:modified>
</cp:coreProperties>
</file>