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5"/>
  </p:notesMasterIdLst>
  <p:sldIdLst>
    <p:sldId id="256" r:id="rId2"/>
    <p:sldId id="307" r:id="rId3"/>
    <p:sldId id="308" r:id="rId4"/>
    <p:sldId id="309" r:id="rId5"/>
    <p:sldId id="310" r:id="rId6"/>
    <p:sldId id="311" r:id="rId7"/>
    <p:sldId id="291" r:id="rId8"/>
    <p:sldId id="312" r:id="rId9"/>
    <p:sldId id="295" r:id="rId10"/>
    <p:sldId id="257" r:id="rId11"/>
    <p:sldId id="314" r:id="rId12"/>
    <p:sldId id="313" r:id="rId13"/>
    <p:sldId id="261" r:id="rId14"/>
    <p:sldId id="258" r:id="rId15"/>
    <p:sldId id="263" r:id="rId16"/>
    <p:sldId id="259" r:id="rId17"/>
    <p:sldId id="282" r:id="rId18"/>
    <p:sldId id="262" r:id="rId19"/>
    <p:sldId id="260" r:id="rId20"/>
    <p:sldId id="279" r:id="rId21"/>
    <p:sldId id="280" r:id="rId22"/>
    <p:sldId id="281" r:id="rId23"/>
    <p:sldId id="266" r:id="rId24"/>
    <p:sldId id="265" r:id="rId25"/>
    <p:sldId id="264" r:id="rId26"/>
    <p:sldId id="268" r:id="rId27"/>
    <p:sldId id="269" r:id="rId28"/>
    <p:sldId id="270" r:id="rId29"/>
    <p:sldId id="271" r:id="rId30"/>
    <p:sldId id="272" r:id="rId31"/>
    <p:sldId id="273" r:id="rId32"/>
    <p:sldId id="274" r:id="rId33"/>
    <p:sldId id="318" r:id="rId34"/>
    <p:sldId id="283" r:id="rId35"/>
    <p:sldId id="325" r:id="rId36"/>
    <p:sldId id="284" r:id="rId37"/>
    <p:sldId id="285" r:id="rId38"/>
    <p:sldId id="286" r:id="rId39"/>
    <p:sldId id="287" r:id="rId40"/>
    <p:sldId id="288" r:id="rId41"/>
    <p:sldId id="289" r:id="rId42"/>
    <p:sldId id="275" r:id="rId43"/>
    <p:sldId id="276" r:id="rId44"/>
    <p:sldId id="278" r:id="rId45"/>
    <p:sldId id="296" r:id="rId46"/>
    <p:sldId id="277" r:id="rId47"/>
    <p:sldId id="293" r:id="rId48"/>
    <p:sldId id="297" r:id="rId49"/>
    <p:sldId id="315" r:id="rId50"/>
    <p:sldId id="320" r:id="rId51"/>
    <p:sldId id="302" r:id="rId52"/>
    <p:sldId id="303" r:id="rId53"/>
    <p:sldId id="316" r:id="rId54"/>
    <p:sldId id="300" r:id="rId55"/>
    <p:sldId id="301" r:id="rId56"/>
    <p:sldId id="290" r:id="rId57"/>
    <p:sldId id="304" r:id="rId58"/>
    <p:sldId id="322" r:id="rId59"/>
    <p:sldId id="324" r:id="rId60"/>
    <p:sldId id="323" r:id="rId61"/>
    <p:sldId id="305" r:id="rId62"/>
    <p:sldId id="306" r:id="rId63"/>
    <p:sldId id="317" r:id="rId6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5F0C"/>
    <a:srgbClr val="FF5050"/>
    <a:srgbClr val="0F6FC6"/>
    <a:srgbClr val="1AEA3D"/>
    <a:srgbClr val="11B3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26" autoAdjust="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74"/>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wmf"/><Relationship Id="rId1" Type="http://schemas.openxmlformats.org/officeDocument/2006/relationships/image" Target="../media/image6.wmf"/><Relationship Id="rId4" Type="http://schemas.openxmlformats.org/officeDocument/2006/relationships/image" Target="../media/image9.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image" Target="../media/image1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EF1191-5B28-4EA3-B67A-CDB22F9098DC}" type="datetimeFigureOut">
              <a:rPr lang="fr-FR" smtClean="0"/>
              <a:t>11/04/2018</a:t>
            </a:fld>
            <a:endParaRPr lang="fr-FR" dirty="0"/>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D3C93-7860-4DC7-9194-853B133EE8EF}" type="slidenum">
              <a:rPr lang="fr-FR" smtClean="0"/>
              <a:t>‹N°›</a:t>
            </a:fld>
            <a:endParaRPr lang="fr-FR" dirty="0"/>
          </a:p>
        </p:txBody>
      </p:sp>
    </p:spTree>
    <p:extLst>
      <p:ext uri="{BB962C8B-B14F-4D97-AF65-F5344CB8AC3E}">
        <p14:creationId xmlns:p14="http://schemas.microsoft.com/office/powerpoint/2010/main" val="746343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96D3C93-7860-4DC7-9194-853B133EE8EF}" type="slidenum">
              <a:rPr lang="fr-FR" smtClean="0"/>
              <a:t>13</a:t>
            </a:fld>
            <a:endParaRPr lang="fr-FR" dirty="0"/>
          </a:p>
        </p:txBody>
      </p:sp>
    </p:spTree>
    <p:extLst>
      <p:ext uri="{BB962C8B-B14F-4D97-AF65-F5344CB8AC3E}">
        <p14:creationId xmlns:p14="http://schemas.microsoft.com/office/powerpoint/2010/main" val="641821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9" name="Titr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fr-FR"/>
              <a:t>Cliquez pour modifier le style du titre</a:t>
            </a:r>
            <a:endParaRPr kumimoji="0" lang="en-US"/>
          </a:p>
        </p:txBody>
      </p:sp>
      <p:sp>
        <p:nvSpPr>
          <p:cNvPr id="17" name="Sous-titr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a:t>Cliquez pour modifier le style des sous-titres du masque</a:t>
            </a:r>
            <a:endParaRPr kumimoji="0" lang="en-US"/>
          </a:p>
        </p:txBody>
      </p:sp>
      <p:sp>
        <p:nvSpPr>
          <p:cNvPr id="30" name="Espace réservé de la date 29"/>
          <p:cNvSpPr>
            <a:spLocks noGrp="1"/>
          </p:cNvSpPr>
          <p:nvPr>
            <p:ph type="dt" sz="half" idx="10"/>
          </p:nvPr>
        </p:nvSpPr>
        <p:spPr/>
        <p:txBody>
          <a:bodyPr/>
          <a:lstStyle/>
          <a:p>
            <a:fld id="{2FC03ED7-972A-4F5F-94F1-2E9362DAD02B}" type="datetime1">
              <a:rPr lang="fr-FR" smtClean="0"/>
              <a:t>11/04/2018</a:t>
            </a:fld>
            <a:endParaRPr lang="fr-FR" dirty="0"/>
          </a:p>
        </p:txBody>
      </p:sp>
      <p:sp>
        <p:nvSpPr>
          <p:cNvPr id="19" name="Espace réservé du pied de page 18"/>
          <p:cNvSpPr>
            <a:spLocks noGrp="1"/>
          </p:cNvSpPr>
          <p:nvPr>
            <p:ph type="ftr" sz="quarter" idx="11"/>
          </p:nvPr>
        </p:nvSpPr>
        <p:spPr/>
        <p:txBody>
          <a:bodyPr/>
          <a:lstStyle/>
          <a:p>
            <a:r>
              <a:rPr lang="fr-FR" dirty="0"/>
              <a:t>LYCEE THEPOT QUIMPER - SCOTTO</a:t>
            </a:r>
          </a:p>
        </p:txBody>
      </p:sp>
      <p:sp>
        <p:nvSpPr>
          <p:cNvPr id="27" name="Espace réservé du numéro de diapositive 26"/>
          <p:cNvSpPr>
            <a:spLocks noGrp="1"/>
          </p:cNvSpPr>
          <p:nvPr>
            <p:ph type="sldNum" sz="quarter" idx="12"/>
          </p:nvPr>
        </p:nvSpPr>
        <p:spPr/>
        <p:txBody>
          <a:bodyPr/>
          <a:lstStyle/>
          <a:p>
            <a:fld id="{F4ADD67E-D80C-4007-8D2E-471CF779331C}" type="slidenum">
              <a:rPr lang="fr-FR" smtClean="0"/>
              <a:pPr/>
              <a:t>‹N°›</a:t>
            </a:fld>
            <a:endParaRPr lang="fr-F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8F80A951-31AC-4B35-8369-3D4CC76EC6BB}" type="datetime1">
              <a:rPr lang="fr-FR" smtClean="0"/>
              <a:t>11/04/2018</a:t>
            </a:fld>
            <a:endParaRPr lang="fr-FR" dirty="0"/>
          </a:p>
        </p:txBody>
      </p:sp>
      <p:sp>
        <p:nvSpPr>
          <p:cNvPr id="5" name="Espace réservé du pied de page 4"/>
          <p:cNvSpPr>
            <a:spLocks noGrp="1"/>
          </p:cNvSpPr>
          <p:nvPr>
            <p:ph type="ftr" sz="quarter" idx="11"/>
          </p:nvPr>
        </p:nvSpPr>
        <p:spPr/>
        <p:txBody>
          <a:bodyPr/>
          <a:lstStyle/>
          <a:p>
            <a:r>
              <a:rPr lang="fr-FR" dirty="0"/>
              <a:t>LYCEE THEPOT QUIMPER - SCOTTO</a:t>
            </a:r>
          </a:p>
        </p:txBody>
      </p:sp>
      <p:sp>
        <p:nvSpPr>
          <p:cNvPr id="6" name="Espace réservé du numéro de diapositive 5"/>
          <p:cNvSpPr>
            <a:spLocks noGrp="1"/>
          </p:cNvSpPr>
          <p:nvPr>
            <p:ph type="sldNum" sz="quarter" idx="12"/>
          </p:nvPr>
        </p:nvSpPr>
        <p:spPr/>
        <p:txBody>
          <a:bodyPr/>
          <a:lstStyle/>
          <a:p>
            <a:fld id="{F4ADD67E-D80C-4007-8D2E-471CF779331C}" type="slidenum">
              <a:rPr lang="fr-FR" smtClean="0"/>
              <a:pPr/>
              <a:t>‹N°›</a:t>
            </a:fld>
            <a:endParaRPr lang="fr-F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914401"/>
            <a:ext cx="2057400" cy="5211763"/>
          </a:xfrm>
        </p:spPr>
        <p:txBody>
          <a:bodyPr vert="eaVert"/>
          <a:lstStyle/>
          <a:p>
            <a:r>
              <a:rPr kumimoji="0" lang="fr-FR"/>
              <a:t>Cliquez pour modifier le style du titre</a:t>
            </a:r>
            <a:endParaRPr kumimoji="0" lang="en-US"/>
          </a:p>
        </p:txBody>
      </p:sp>
      <p:sp>
        <p:nvSpPr>
          <p:cNvPr id="3" name="Espace réservé du texte vertical 2"/>
          <p:cNvSpPr>
            <a:spLocks noGrp="1"/>
          </p:cNvSpPr>
          <p:nvPr>
            <p:ph type="body" orient="vert" idx="1"/>
          </p:nvPr>
        </p:nvSpPr>
        <p:spPr>
          <a:xfrm>
            <a:off x="457200" y="914401"/>
            <a:ext cx="6019800" cy="5211763"/>
          </a:xfrm>
        </p:spPr>
        <p:txBody>
          <a:bodyPr vert="eaVer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F3C8308F-9AB4-4BF3-A789-A51B16AADE72}" type="datetime1">
              <a:rPr lang="fr-FR" smtClean="0"/>
              <a:t>11/04/2018</a:t>
            </a:fld>
            <a:endParaRPr lang="fr-FR" dirty="0"/>
          </a:p>
        </p:txBody>
      </p:sp>
      <p:sp>
        <p:nvSpPr>
          <p:cNvPr id="5" name="Espace réservé du pied de page 4"/>
          <p:cNvSpPr>
            <a:spLocks noGrp="1"/>
          </p:cNvSpPr>
          <p:nvPr>
            <p:ph type="ftr" sz="quarter" idx="11"/>
          </p:nvPr>
        </p:nvSpPr>
        <p:spPr/>
        <p:txBody>
          <a:bodyPr/>
          <a:lstStyle/>
          <a:p>
            <a:r>
              <a:rPr lang="fr-FR" dirty="0"/>
              <a:t>LYCEE THEPOT QUIMPER - SCOTTO</a:t>
            </a:r>
          </a:p>
        </p:txBody>
      </p:sp>
      <p:sp>
        <p:nvSpPr>
          <p:cNvPr id="6" name="Espace réservé du numéro de diapositive 5"/>
          <p:cNvSpPr>
            <a:spLocks noGrp="1"/>
          </p:cNvSpPr>
          <p:nvPr>
            <p:ph type="sldNum" sz="quarter" idx="12"/>
          </p:nvPr>
        </p:nvSpPr>
        <p:spPr/>
        <p:txBody>
          <a:bodyPr/>
          <a:lstStyle/>
          <a:p>
            <a:fld id="{F4ADD67E-D80C-4007-8D2E-471CF779331C}" type="slidenum">
              <a:rPr lang="fr-FR" smtClean="0"/>
              <a:pPr/>
              <a:t>‹N°›</a:t>
            </a:fld>
            <a:endParaRPr lang="fr-F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a:t>Cliquez pour modifier le style du titre</a:t>
            </a:r>
          </a:p>
        </p:txBody>
      </p:sp>
      <p:sp>
        <p:nvSpPr>
          <p:cNvPr id="3" name="Espace réservé du texte 2"/>
          <p:cNvSpPr>
            <a:spLocks noGrp="1"/>
          </p:cNvSpPr>
          <p:nvPr>
            <p:ph type="body" sz="half" idx="1"/>
          </p:nvPr>
        </p:nvSpPr>
        <p:spPr>
          <a:xfrm>
            <a:off x="457200" y="1600200"/>
            <a:ext cx="4038600" cy="452596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a:xfrm>
            <a:off x="457200" y="6245225"/>
            <a:ext cx="2133600" cy="476250"/>
          </a:xfrm>
        </p:spPr>
        <p:txBody>
          <a:bodyPr/>
          <a:lstStyle>
            <a:lvl1pPr>
              <a:defRPr/>
            </a:lvl1pPr>
          </a:lstStyle>
          <a:p>
            <a:fld id="{98B82A22-981F-47F6-844E-1389DE8C18F2}" type="datetime1">
              <a:rPr lang="fr-FR" smtClean="0"/>
              <a:t>11/04/2018</a:t>
            </a:fld>
            <a:endParaRPr lang="fr-FR" dirty="0"/>
          </a:p>
        </p:txBody>
      </p:sp>
      <p:sp>
        <p:nvSpPr>
          <p:cNvPr id="6" name="Espace réservé du pied de page 5"/>
          <p:cNvSpPr>
            <a:spLocks noGrp="1"/>
          </p:cNvSpPr>
          <p:nvPr>
            <p:ph type="ftr" sz="quarter" idx="11"/>
          </p:nvPr>
        </p:nvSpPr>
        <p:spPr>
          <a:xfrm>
            <a:off x="3124200" y="6245225"/>
            <a:ext cx="2895600" cy="476250"/>
          </a:xfrm>
        </p:spPr>
        <p:txBody>
          <a:bodyPr/>
          <a:lstStyle>
            <a:lvl1pPr>
              <a:defRPr/>
            </a:lvl1pPr>
          </a:lstStyle>
          <a:p>
            <a:r>
              <a:rPr lang="fr-FR" dirty="0"/>
              <a:t>LYCEE THEPOT QUIMPER - SCOTTO</a:t>
            </a:r>
          </a:p>
        </p:txBody>
      </p:sp>
      <p:sp>
        <p:nvSpPr>
          <p:cNvPr id="7" name="Espace réservé du numéro de diapositive 6"/>
          <p:cNvSpPr>
            <a:spLocks noGrp="1"/>
          </p:cNvSpPr>
          <p:nvPr>
            <p:ph type="sldNum" sz="quarter" idx="12"/>
          </p:nvPr>
        </p:nvSpPr>
        <p:spPr>
          <a:xfrm>
            <a:off x="6553200" y="6245225"/>
            <a:ext cx="2133600" cy="476250"/>
          </a:xfrm>
        </p:spPr>
        <p:txBody>
          <a:bodyPr/>
          <a:lstStyle>
            <a:lvl1pPr>
              <a:defRPr/>
            </a:lvl1pPr>
          </a:lstStyle>
          <a:p>
            <a:fld id="{ECE6B36A-7568-4AC1-8B80-9220C205F236}" type="slidenum">
              <a:rPr lang="fr-FR"/>
              <a:pPr/>
              <a:t>‹N°›</a:t>
            </a:fld>
            <a:endParaRPr lang="fr-F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re. Texte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1150938" y="214313"/>
            <a:ext cx="7793037" cy="1462087"/>
          </a:xfrm>
        </p:spPr>
        <p:txBody>
          <a:bodyPr/>
          <a:lstStyle/>
          <a:p>
            <a:r>
              <a:rPr lang="fr-FR"/>
              <a:t>Modifiez le style du titre</a:t>
            </a:r>
          </a:p>
        </p:txBody>
      </p:sp>
      <p:sp>
        <p:nvSpPr>
          <p:cNvPr id="3" name="Espace réservé du texte 2"/>
          <p:cNvSpPr>
            <a:spLocks noGrp="1"/>
          </p:cNvSpPr>
          <p:nvPr>
            <p:ph type="body" sz="half" idx="1"/>
          </p:nvPr>
        </p:nvSpPr>
        <p:spPr>
          <a:xfrm>
            <a:off x="1182688" y="2017713"/>
            <a:ext cx="3810000" cy="41148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5145088" y="2017713"/>
            <a:ext cx="3810000" cy="19812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5145088" y="4151313"/>
            <a:ext cx="3810000" cy="19812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Rectangle 11"/>
          <p:cNvSpPr>
            <a:spLocks noGrp="1" noChangeArrowheads="1"/>
          </p:cNvSpPr>
          <p:nvPr>
            <p:ph type="dt" sz="half" idx="10"/>
          </p:nvPr>
        </p:nvSpPr>
        <p:spPr>
          <a:ln/>
        </p:spPr>
        <p:txBody>
          <a:bodyPr/>
          <a:lstStyle>
            <a:lvl1pPr>
              <a:defRPr/>
            </a:lvl1pPr>
          </a:lstStyle>
          <a:p>
            <a:pPr>
              <a:defRPr/>
            </a:pPr>
            <a:fld id="{5FAD3530-C538-4154-A810-0452EF0C2E10}" type="datetime1">
              <a:rPr lang="fr-FR" altLang="fr-FR" smtClean="0"/>
              <a:t>11/04/2018</a:t>
            </a:fld>
            <a:endParaRPr lang="fr-FR" altLang="fr-FR" dirty="0"/>
          </a:p>
        </p:txBody>
      </p:sp>
      <p:sp>
        <p:nvSpPr>
          <p:cNvPr id="7" name="Rectangle 12"/>
          <p:cNvSpPr>
            <a:spLocks noGrp="1" noChangeArrowheads="1"/>
          </p:cNvSpPr>
          <p:nvPr>
            <p:ph type="ftr" sz="quarter" idx="11"/>
          </p:nvPr>
        </p:nvSpPr>
        <p:spPr>
          <a:ln/>
        </p:spPr>
        <p:txBody>
          <a:bodyPr/>
          <a:lstStyle>
            <a:lvl1pPr>
              <a:defRPr/>
            </a:lvl1pPr>
          </a:lstStyle>
          <a:p>
            <a:pPr>
              <a:defRPr/>
            </a:pPr>
            <a:r>
              <a:rPr lang="fr-FR" altLang="fr-FR" dirty="0"/>
              <a:t>LYCEE THEPOT QUIMPER - SCOTTO</a:t>
            </a:r>
          </a:p>
        </p:txBody>
      </p:sp>
      <p:sp>
        <p:nvSpPr>
          <p:cNvPr id="8" name="Rectangle 13"/>
          <p:cNvSpPr>
            <a:spLocks noGrp="1" noChangeArrowheads="1"/>
          </p:cNvSpPr>
          <p:nvPr>
            <p:ph type="sldNum" sz="quarter" idx="12"/>
          </p:nvPr>
        </p:nvSpPr>
        <p:spPr>
          <a:ln/>
        </p:spPr>
        <p:txBody>
          <a:bodyPr/>
          <a:lstStyle>
            <a:lvl1pPr>
              <a:defRPr/>
            </a:lvl1pPr>
          </a:lstStyle>
          <a:p>
            <a:pPr>
              <a:defRPr/>
            </a:pPr>
            <a:fld id="{D2D1581F-B407-4F8E-8D18-472253A70B51}" type="slidenum">
              <a:rPr lang="fr-FR" altLang="fr-FR"/>
              <a:pPr>
                <a:defRPr/>
              </a:pPr>
              <a:t>‹N°›</a:t>
            </a:fld>
            <a:endParaRPr lang="fr-FR" altLang="fr-F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1150938" y="214313"/>
            <a:ext cx="7793037" cy="1462087"/>
          </a:xfrm>
        </p:spPr>
        <p:txBody>
          <a:bodyPr/>
          <a:lstStyle/>
          <a:p>
            <a:r>
              <a:rPr lang="fr-FR"/>
              <a:t>Modifiez le style du titre</a:t>
            </a:r>
          </a:p>
        </p:txBody>
      </p:sp>
      <p:sp>
        <p:nvSpPr>
          <p:cNvPr id="3" name="Espace réservé du contenu 2"/>
          <p:cNvSpPr>
            <a:spLocks noGrp="1"/>
          </p:cNvSpPr>
          <p:nvPr>
            <p:ph sz="half" idx="1"/>
          </p:nvPr>
        </p:nvSpPr>
        <p:spPr>
          <a:xfrm>
            <a:off x="1182688" y="2017713"/>
            <a:ext cx="3810000" cy="41148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5145088" y="2017713"/>
            <a:ext cx="3810000" cy="19812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5145088" y="4151313"/>
            <a:ext cx="3810000" cy="19812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Rectangle 11"/>
          <p:cNvSpPr>
            <a:spLocks noGrp="1" noChangeArrowheads="1"/>
          </p:cNvSpPr>
          <p:nvPr>
            <p:ph type="dt" sz="half" idx="10"/>
          </p:nvPr>
        </p:nvSpPr>
        <p:spPr>
          <a:ln/>
        </p:spPr>
        <p:txBody>
          <a:bodyPr/>
          <a:lstStyle>
            <a:lvl1pPr>
              <a:defRPr/>
            </a:lvl1pPr>
          </a:lstStyle>
          <a:p>
            <a:pPr>
              <a:defRPr/>
            </a:pPr>
            <a:fld id="{EEB87666-56BA-4632-AE54-5FF5D529C01F}" type="datetime1">
              <a:rPr lang="fr-FR" altLang="fr-FR" smtClean="0"/>
              <a:t>11/04/2018</a:t>
            </a:fld>
            <a:endParaRPr lang="fr-FR" altLang="fr-FR" dirty="0"/>
          </a:p>
        </p:txBody>
      </p:sp>
      <p:sp>
        <p:nvSpPr>
          <p:cNvPr id="7" name="Rectangle 12"/>
          <p:cNvSpPr>
            <a:spLocks noGrp="1" noChangeArrowheads="1"/>
          </p:cNvSpPr>
          <p:nvPr>
            <p:ph type="ftr" sz="quarter" idx="11"/>
          </p:nvPr>
        </p:nvSpPr>
        <p:spPr>
          <a:ln/>
        </p:spPr>
        <p:txBody>
          <a:bodyPr/>
          <a:lstStyle>
            <a:lvl1pPr>
              <a:defRPr/>
            </a:lvl1pPr>
          </a:lstStyle>
          <a:p>
            <a:pPr>
              <a:defRPr/>
            </a:pPr>
            <a:r>
              <a:rPr lang="fr-FR" altLang="fr-FR" dirty="0"/>
              <a:t>LYCEE THEPOT QUIMPER - SCOTTO</a:t>
            </a:r>
          </a:p>
        </p:txBody>
      </p:sp>
      <p:sp>
        <p:nvSpPr>
          <p:cNvPr id="8" name="Rectangle 13"/>
          <p:cNvSpPr>
            <a:spLocks noGrp="1" noChangeArrowheads="1"/>
          </p:cNvSpPr>
          <p:nvPr>
            <p:ph type="sldNum" sz="quarter" idx="12"/>
          </p:nvPr>
        </p:nvSpPr>
        <p:spPr>
          <a:ln/>
        </p:spPr>
        <p:txBody>
          <a:bodyPr/>
          <a:lstStyle>
            <a:lvl1pPr>
              <a:defRPr/>
            </a:lvl1pPr>
          </a:lstStyle>
          <a:p>
            <a:pPr>
              <a:defRPr/>
            </a:pPr>
            <a:fld id="{970227C0-3B60-441A-A6E7-3A4CB0467F9F}" type="slidenum">
              <a:rPr lang="fr-FR" altLang="fr-FR"/>
              <a:pPr>
                <a:defRPr/>
              </a:pPr>
              <a:t>‹N°›</a:t>
            </a:fld>
            <a:endParaRPr lang="fr-FR" altLang="fr-F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Cliquez pour modifier le style du titre</a:t>
            </a:r>
            <a:endParaRPr kumimoji="0" lang="en-US"/>
          </a:p>
        </p:txBody>
      </p:sp>
      <p:sp>
        <p:nvSpPr>
          <p:cNvPr id="3" name="Espace réservé du contenu 2"/>
          <p:cNvSpPr>
            <a:spLocks noGrp="1"/>
          </p:cNvSpPr>
          <p:nvPr>
            <p:ph idx="1"/>
          </p:nvPr>
        </p:nvSpPr>
        <p:spPr/>
        <p:txBody>
          <a:body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5B05D6B3-3CB6-407F-958B-5948521DDE7E}" type="datetime1">
              <a:rPr lang="fr-FR" smtClean="0"/>
              <a:t>11/04/2018</a:t>
            </a:fld>
            <a:endParaRPr lang="fr-FR" dirty="0"/>
          </a:p>
        </p:txBody>
      </p:sp>
      <p:sp>
        <p:nvSpPr>
          <p:cNvPr id="5" name="Espace réservé du pied de page 4"/>
          <p:cNvSpPr>
            <a:spLocks noGrp="1"/>
          </p:cNvSpPr>
          <p:nvPr>
            <p:ph type="ftr" sz="quarter" idx="11"/>
          </p:nvPr>
        </p:nvSpPr>
        <p:spPr/>
        <p:txBody>
          <a:bodyPr/>
          <a:lstStyle/>
          <a:p>
            <a:r>
              <a:rPr lang="fr-FR" dirty="0"/>
              <a:t>LYCEE THEPOT QUIMPER - SCOTTO</a:t>
            </a:r>
          </a:p>
        </p:txBody>
      </p:sp>
      <p:sp>
        <p:nvSpPr>
          <p:cNvPr id="6" name="Espace réservé du numéro de diapositive 5"/>
          <p:cNvSpPr>
            <a:spLocks noGrp="1"/>
          </p:cNvSpPr>
          <p:nvPr>
            <p:ph type="sldNum" sz="quarter" idx="12"/>
          </p:nvPr>
        </p:nvSpPr>
        <p:spPr/>
        <p:txBody>
          <a:bodyPr/>
          <a:lstStyle/>
          <a:p>
            <a:fld id="{F4ADD67E-D80C-4007-8D2E-471CF779331C}" type="slidenum">
              <a:rPr lang="fr-FR" smtClean="0"/>
              <a:pPr/>
              <a:t>‹N°›</a:t>
            </a:fld>
            <a:endParaRPr lang="fr-F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fr-FR"/>
              <a:t>Cliquez pour modifier le style du titre</a:t>
            </a:r>
            <a:endParaRPr kumimoji="0" lang="en-US"/>
          </a:p>
        </p:txBody>
      </p:sp>
      <p:sp>
        <p:nvSpPr>
          <p:cNvPr id="3" name="Espace réservé du texte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a:t>Cliquez pour modifier les styles du texte du masque</a:t>
            </a:r>
          </a:p>
        </p:txBody>
      </p:sp>
      <p:sp>
        <p:nvSpPr>
          <p:cNvPr id="4" name="Espace réservé de la date 3"/>
          <p:cNvSpPr>
            <a:spLocks noGrp="1"/>
          </p:cNvSpPr>
          <p:nvPr>
            <p:ph type="dt" sz="half" idx="10"/>
          </p:nvPr>
        </p:nvSpPr>
        <p:spPr/>
        <p:txBody>
          <a:bodyPr/>
          <a:lstStyle/>
          <a:p>
            <a:fld id="{E2B20EFB-B8A6-43FD-AE8A-6D75C772F434}" type="datetime1">
              <a:rPr lang="fr-FR" smtClean="0"/>
              <a:t>11/04/2018</a:t>
            </a:fld>
            <a:endParaRPr lang="fr-FR" dirty="0"/>
          </a:p>
        </p:txBody>
      </p:sp>
      <p:sp>
        <p:nvSpPr>
          <p:cNvPr id="5" name="Espace réservé du pied de page 4"/>
          <p:cNvSpPr>
            <a:spLocks noGrp="1"/>
          </p:cNvSpPr>
          <p:nvPr>
            <p:ph type="ftr" sz="quarter" idx="11"/>
          </p:nvPr>
        </p:nvSpPr>
        <p:spPr/>
        <p:txBody>
          <a:bodyPr/>
          <a:lstStyle/>
          <a:p>
            <a:r>
              <a:rPr lang="fr-FR" dirty="0"/>
              <a:t>LYCEE THEPOT QUIMPER - SCOTTO</a:t>
            </a:r>
          </a:p>
        </p:txBody>
      </p:sp>
      <p:sp>
        <p:nvSpPr>
          <p:cNvPr id="6" name="Espace réservé du numéro de diapositive 5"/>
          <p:cNvSpPr>
            <a:spLocks noGrp="1"/>
          </p:cNvSpPr>
          <p:nvPr>
            <p:ph type="sldNum" sz="quarter" idx="12"/>
          </p:nvPr>
        </p:nvSpPr>
        <p:spPr/>
        <p:txBody>
          <a:bodyPr/>
          <a:lstStyle/>
          <a:p>
            <a:fld id="{F4ADD67E-D80C-4007-8D2E-471CF779331C}" type="slidenum">
              <a:rPr lang="fr-FR" smtClean="0"/>
              <a:pPr/>
              <a:t>‹N°›</a:t>
            </a:fld>
            <a:endParaRPr lang="fr-F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1143000"/>
          </a:xfrm>
        </p:spPr>
        <p:txBody>
          <a:bodyPr/>
          <a:lstStyle/>
          <a:p>
            <a:r>
              <a:rPr kumimoji="0" lang="fr-FR"/>
              <a:t>Cliquez pour modifier le style du titre</a:t>
            </a:r>
            <a:endParaRPr kumimoji="0" lang="en-US"/>
          </a:p>
        </p:txBody>
      </p:sp>
      <p:sp>
        <p:nvSpPr>
          <p:cNvPr id="3" name="Espace réservé du contenu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u contenu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5" name="Espace réservé de la date 4"/>
          <p:cNvSpPr>
            <a:spLocks noGrp="1"/>
          </p:cNvSpPr>
          <p:nvPr>
            <p:ph type="dt" sz="half" idx="10"/>
          </p:nvPr>
        </p:nvSpPr>
        <p:spPr/>
        <p:txBody>
          <a:bodyPr/>
          <a:lstStyle/>
          <a:p>
            <a:fld id="{7624DD6B-A8BA-4817-87DF-D2351D71F27B}" type="datetime1">
              <a:rPr lang="fr-FR" smtClean="0"/>
              <a:t>11/04/2018</a:t>
            </a:fld>
            <a:endParaRPr lang="fr-FR" dirty="0"/>
          </a:p>
        </p:txBody>
      </p:sp>
      <p:sp>
        <p:nvSpPr>
          <p:cNvPr id="6" name="Espace réservé du pied de page 5"/>
          <p:cNvSpPr>
            <a:spLocks noGrp="1"/>
          </p:cNvSpPr>
          <p:nvPr>
            <p:ph type="ftr" sz="quarter" idx="11"/>
          </p:nvPr>
        </p:nvSpPr>
        <p:spPr/>
        <p:txBody>
          <a:bodyPr/>
          <a:lstStyle/>
          <a:p>
            <a:r>
              <a:rPr lang="fr-FR" dirty="0"/>
              <a:t>LYCEE THEPOT QUIMPER - SCOTTO</a:t>
            </a:r>
          </a:p>
        </p:txBody>
      </p:sp>
      <p:sp>
        <p:nvSpPr>
          <p:cNvPr id="7" name="Espace réservé du numéro de diapositive 6"/>
          <p:cNvSpPr>
            <a:spLocks noGrp="1"/>
          </p:cNvSpPr>
          <p:nvPr>
            <p:ph type="sldNum" sz="quarter" idx="12"/>
          </p:nvPr>
        </p:nvSpPr>
        <p:spPr/>
        <p:txBody>
          <a:bodyPr/>
          <a:lstStyle/>
          <a:p>
            <a:fld id="{F4ADD67E-D80C-4007-8D2E-471CF779331C}" type="slidenum">
              <a:rPr lang="fr-FR" smtClean="0"/>
              <a:pPr/>
              <a:t>‹N°›</a:t>
            </a:fld>
            <a:endParaRPr lang="fr-F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1143000"/>
          </a:xfrm>
        </p:spPr>
        <p:txBody>
          <a:bodyPr tIns="45720" anchor="b"/>
          <a:lstStyle>
            <a:lvl1pPr>
              <a:defRPr/>
            </a:lvl1pPr>
          </a:lstStyle>
          <a:p>
            <a:r>
              <a:rPr kumimoji="0" lang="fr-FR"/>
              <a:t>Cliquez pour modifier le style du titre</a:t>
            </a:r>
            <a:endParaRPr kumimoji="0" lang="en-US"/>
          </a:p>
        </p:txBody>
      </p:sp>
      <p:sp>
        <p:nvSpPr>
          <p:cNvPr id="3" name="Espace réservé du texte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a:t>Cliquez pour modifier les styles du texte du masque</a:t>
            </a:r>
          </a:p>
        </p:txBody>
      </p:sp>
      <p:sp>
        <p:nvSpPr>
          <p:cNvPr id="4" name="Espace réservé du texte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a:t>Cliquez pour modifier les styles du texte du masque</a:t>
            </a:r>
          </a:p>
        </p:txBody>
      </p:sp>
      <p:sp>
        <p:nvSpPr>
          <p:cNvPr id="5" name="Espace réservé du contenu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6" name="Espace réservé du contenu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7" name="Espace réservé de la date 6"/>
          <p:cNvSpPr>
            <a:spLocks noGrp="1"/>
          </p:cNvSpPr>
          <p:nvPr>
            <p:ph type="dt" sz="half" idx="10"/>
          </p:nvPr>
        </p:nvSpPr>
        <p:spPr/>
        <p:txBody>
          <a:bodyPr/>
          <a:lstStyle/>
          <a:p>
            <a:fld id="{F3A142CC-E13F-4A4B-83DC-E1DD32AD2BF0}" type="datetime1">
              <a:rPr lang="fr-FR" smtClean="0"/>
              <a:t>11/04/2018</a:t>
            </a:fld>
            <a:endParaRPr lang="fr-FR" dirty="0"/>
          </a:p>
        </p:txBody>
      </p:sp>
      <p:sp>
        <p:nvSpPr>
          <p:cNvPr id="8" name="Espace réservé du pied de page 7"/>
          <p:cNvSpPr>
            <a:spLocks noGrp="1"/>
          </p:cNvSpPr>
          <p:nvPr>
            <p:ph type="ftr" sz="quarter" idx="11"/>
          </p:nvPr>
        </p:nvSpPr>
        <p:spPr/>
        <p:txBody>
          <a:bodyPr/>
          <a:lstStyle/>
          <a:p>
            <a:r>
              <a:rPr lang="fr-FR" dirty="0"/>
              <a:t>LYCEE THEPOT QUIMPER - SCOTTO</a:t>
            </a:r>
          </a:p>
        </p:txBody>
      </p:sp>
      <p:sp>
        <p:nvSpPr>
          <p:cNvPr id="9" name="Espace réservé du numéro de diapositive 8"/>
          <p:cNvSpPr>
            <a:spLocks noGrp="1"/>
          </p:cNvSpPr>
          <p:nvPr>
            <p:ph type="sldNum" sz="quarter" idx="12"/>
          </p:nvPr>
        </p:nvSpPr>
        <p:spPr/>
        <p:txBody>
          <a:bodyPr/>
          <a:lstStyle/>
          <a:p>
            <a:fld id="{F4ADD67E-D80C-4007-8D2E-471CF779331C}" type="slidenum">
              <a:rPr lang="fr-FR" smtClean="0"/>
              <a:pPr/>
              <a:t>‹N°›</a:t>
            </a:fld>
            <a:endParaRPr lang="fr-F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fr-FR"/>
              <a:t>Cliquez pour modifier le style du titre</a:t>
            </a:r>
            <a:endParaRPr kumimoji="0" lang="en-US"/>
          </a:p>
        </p:txBody>
      </p:sp>
      <p:sp>
        <p:nvSpPr>
          <p:cNvPr id="3" name="Espace réservé de la date 2"/>
          <p:cNvSpPr>
            <a:spLocks noGrp="1"/>
          </p:cNvSpPr>
          <p:nvPr>
            <p:ph type="dt" sz="half" idx="10"/>
          </p:nvPr>
        </p:nvSpPr>
        <p:spPr/>
        <p:txBody>
          <a:bodyPr/>
          <a:lstStyle/>
          <a:p>
            <a:fld id="{46C6EFC4-B14A-410A-A0D2-F84CE5C1B4AA}" type="datetime1">
              <a:rPr lang="fr-FR" smtClean="0"/>
              <a:t>11/04/2018</a:t>
            </a:fld>
            <a:endParaRPr lang="fr-FR" dirty="0"/>
          </a:p>
        </p:txBody>
      </p:sp>
      <p:sp>
        <p:nvSpPr>
          <p:cNvPr id="4" name="Espace réservé du pied de page 3"/>
          <p:cNvSpPr>
            <a:spLocks noGrp="1"/>
          </p:cNvSpPr>
          <p:nvPr>
            <p:ph type="ftr" sz="quarter" idx="11"/>
          </p:nvPr>
        </p:nvSpPr>
        <p:spPr/>
        <p:txBody>
          <a:bodyPr/>
          <a:lstStyle/>
          <a:p>
            <a:r>
              <a:rPr lang="fr-FR" dirty="0"/>
              <a:t>LYCEE THEPOT QUIMPER - SCOTTO</a:t>
            </a:r>
          </a:p>
        </p:txBody>
      </p:sp>
      <p:sp>
        <p:nvSpPr>
          <p:cNvPr id="5" name="Espace réservé du numéro de diapositive 4"/>
          <p:cNvSpPr>
            <a:spLocks noGrp="1"/>
          </p:cNvSpPr>
          <p:nvPr>
            <p:ph type="sldNum" sz="quarter" idx="12"/>
          </p:nvPr>
        </p:nvSpPr>
        <p:spPr/>
        <p:txBody>
          <a:bodyPr/>
          <a:lstStyle/>
          <a:p>
            <a:fld id="{F4ADD67E-D80C-4007-8D2E-471CF779331C}" type="slidenum">
              <a:rPr lang="fr-FR" smtClean="0"/>
              <a:pPr/>
              <a:t>‹N°›</a:t>
            </a:fld>
            <a:endParaRPr lang="fr-F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7A6A8FA-3FA7-4812-A6ED-7427466B9462}" type="datetime1">
              <a:rPr lang="fr-FR" smtClean="0"/>
              <a:t>11/04/2018</a:t>
            </a:fld>
            <a:endParaRPr lang="fr-FR" dirty="0"/>
          </a:p>
        </p:txBody>
      </p:sp>
      <p:sp>
        <p:nvSpPr>
          <p:cNvPr id="3" name="Espace réservé du pied de page 2"/>
          <p:cNvSpPr>
            <a:spLocks noGrp="1"/>
          </p:cNvSpPr>
          <p:nvPr>
            <p:ph type="ftr" sz="quarter" idx="11"/>
          </p:nvPr>
        </p:nvSpPr>
        <p:spPr/>
        <p:txBody>
          <a:bodyPr/>
          <a:lstStyle/>
          <a:p>
            <a:r>
              <a:rPr lang="fr-FR" dirty="0"/>
              <a:t>LYCEE THEPOT QUIMPER - SCOTTO</a:t>
            </a:r>
          </a:p>
        </p:txBody>
      </p:sp>
      <p:sp>
        <p:nvSpPr>
          <p:cNvPr id="4" name="Espace réservé du numéro de diapositive 3"/>
          <p:cNvSpPr>
            <a:spLocks noGrp="1"/>
          </p:cNvSpPr>
          <p:nvPr>
            <p:ph type="sldNum" sz="quarter" idx="12"/>
          </p:nvPr>
        </p:nvSpPr>
        <p:spPr/>
        <p:txBody>
          <a:bodyPr/>
          <a:lstStyle/>
          <a:p>
            <a:fld id="{F4ADD67E-D80C-4007-8D2E-471CF779331C}" type="slidenum">
              <a:rPr lang="fr-FR" smtClean="0"/>
              <a:pPr/>
              <a:t>‹N°›</a:t>
            </a:fld>
            <a:endParaRPr lang="fr-F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fr-FR"/>
              <a:t>Cliquez pour modifier le style du titre</a:t>
            </a:r>
            <a:endParaRPr kumimoji="0" lang="en-US"/>
          </a:p>
        </p:txBody>
      </p:sp>
      <p:sp>
        <p:nvSpPr>
          <p:cNvPr id="3" name="Espace réservé du texte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fr-FR"/>
              <a:t>Cliquez pour modifier les styles du texte du masque</a:t>
            </a:r>
          </a:p>
        </p:txBody>
      </p:sp>
      <p:sp>
        <p:nvSpPr>
          <p:cNvPr id="4" name="Espace réservé du contenu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5" name="Espace réservé de la date 4"/>
          <p:cNvSpPr>
            <a:spLocks noGrp="1"/>
          </p:cNvSpPr>
          <p:nvPr>
            <p:ph type="dt" sz="half" idx="10"/>
          </p:nvPr>
        </p:nvSpPr>
        <p:spPr/>
        <p:txBody>
          <a:bodyPr/>
          <a:lstStyle/>
          <a:p>
            <a:fld id="{B4051D93-480F-481F-B81D-3A726B8B3CA6}" type="datetime1">
              <a:rPr lang="fr-FR" smtClean="0"/>
              <a:t>11/04/2018</a:t>
            </a:fld>
            <a:endParaRPr lang="fr-FR" dirty="0"/>
          </a:p>
        </p:txBody>
      </p:sp>
      <p:sp>
        <p:nvSpPr>
          <p:cNvPr id="6" name="Espace réservé du pied de page 5"/>
          <p:cNvSpPr>
            <a:spLocks noGrp="1"/>
          </p:cNvSpPr>
          <p:nvPr>
            <p:ph type="ftr" sz="quarter" idx="11"/>
          </p:nvPr>
        </p:nvSpPr>
        <p:spPr/>
        <p:txBody>
          <a:bodyPr/>
          <a:lstStyle/>
          <a:p>
            <a:r>
              <a:rPr lang="fr-FR" dirty="0"/>
              <a:t>LYCEE THEPOT QUIMPER - SCOTTO</a:t>
            </a:r>
          </a:p>
        </p:txBody>
      </p:sp>
      <p:sp>
        <p:nvSpPr>
          <p:cNvPr id="7" name="Espace réservé du numéro de diapositive 6"/>
          <p:cNvSpPr>
            <a:spLocks noGrp="1"/>
          </p:cNvSpPr>
          <p:nvPr>
            <p:ph type="sldNum" sz="quarter" idx="12"/>
          </p:nvPr>
        </p:nvSpPr>
        <p:spPr/>
        <p:txBody>
          <a:bodyPr/>
          <a:lstStyle/>
          <a:p>
            <a:fld id="{F4ADD67E-D80C-4007-8D2E-471CF779331C}" type="slidenum">
              <a:rPr lang="fr-FR" smtClean="0"/>
              <a:pPr/>
              <a:t>‹N°›</a:t>
            </a:fld>
            <a:endParaRPr lang="fr-F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9" name="Rogner et arrondir un rectangle à un seul coin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Triangle rect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r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fr-FR"/>
              <a:t>Cliquez pour modifier le style du titre</a:t>
            </a:r>
            <a:endParaRPr kumimoji="0" lang="en-US"/>
          </a:p>
        </p:txBody>
      </p:sp>
      <p:sp>
        <p:nvSpPr>
          <p:cNvPr id="4" name="Espace réservé du texte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fr-FR"/>
              <a:t>Cliquez pour modifier les styles du texte du masque</a:t>
            </a:r>
          </a:p>
        </p:txBody>
      </p:sp>
      <p:sp>
        <p:nvSpPr>
          <p:cNvPr id="5" name="Espace réservé de la date 4"/>
          <p:cNvSpPr>
            <a:spLocks noGrp="1"/>
          </p:cNvSpPr>
          <p:nvPr>
            <p:ph type="dt" sz="half" idx="10"/>
          </p:nvPr>
        </p:nvSpPr>
        <p:spPr/>
        <p:txBody>
          <a:bodyPr/>
          <a:lstStyle/>
          <a:p>
            <a:fld id="{3ABE7580-13A7-4490-BE85-CD1F79A5CE94}" type="datetime1">
              <a:rPr lang="fr-FR" smtClean="0"/>
              <a:t>11/04/2018</a:t>
            </a:fld>
            <a:endParaRPr lang="fr-FR" dirty="0"/>
          </a:p>
        </p:txBody>
      </p:sp>
      <p:sp>
        <p:nvSpPr>
          <p:cNvPr id="6" name="Espace réservé du pied de page 5"/>
          <p:cNvSpPr>
            <a:spLocks noGrp="1"/>
          </p:cNvSpPr>
          <p:nvPr>
            <p:ph type="ftr" sz="quarter" idx="11"/>
          </p:nvPr>
        </p:nvSpPr>
        <p:spPr/>
        <p:txBody>
          <a:bodyPr/>
          <a:lstStyle/>
          <a:p>
            <a:r>
              <a:rPr lang="fr-FR" dirty="0"/>
              <a:t>LYCEE THEPOT QUIMPER - SCOTTO</a:t>
            </a:r>
          </a:p>
        </p:txBody>
      </p:sp>
      <p:sp>
        <p:nvSpPr>
          <p:cNvPr id="7" name="Espace réservé du numéro de diapositive 6"/>
          <p:cNvSpPr>
            <a:spLocks noGrp="1"/>
          </p:cNvSpPr>
          <p:nvPr>
            <p:ph type="sldNum" sz="quarter" idx="12"/>
          </p:nvPr>
        </p:nvSpPr>
        <p:spPr>
          <a:xfrm>
            <a:off x="8077200" y="6356350"/>
            <a:ext cx="609600" cy="365125"/>
          </a:xfrm>
        </p:spPr>
        <p:txBody>
          <a:bodyPr/>
          <a:lstStyle/>
          <a:p>
            <a:fld id="{F4ADD67E-D80C-4007-8D2E-471CF779331C}" type="slidenum">
              <a:rPr lang="fr-FR" smtClean="0"/>
              <a:pPr/>
              <a:t>‹N°›</a:t>
            </a:fld>
            <a:endParaRPr lang="fr-FR" dirty="0"/>
          </a:p>
        </p:txBody>
      </p:sp>
      <p:sp>
        <p:nvSpPr>
          <p:cNvPr id="3" name="Espace réservé pour une imag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fr-FR" dirty="0"/>
              <a:t>Cliquez sur l'icône pour ajouter une image</a:t>
            </a:r>
            <a:endParaRPr kumimoji="0" lang="en-US" dirty="0"/>
          </a:p>
        </p:txBody>
      </p:sp>
      <p:sp>
        <p:nvSpPr>
          <p:cNvPr id="10" name="Forme libre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Forme libre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Forme libre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Forme libre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9" name="Espace réservé du titre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fr-FR"/>
              <a:t>Cliquez pour modifier le style du titre</a:t>
            </a:r>
            <a:endParaRPr kumimoji="0" lang="en-US"/>
          </a:p>
        </p:txBody>
      </p:sp>
      <p:sp>
        <p:nvSpPr>
          <p:cNvPr id="30" name="Espace réservé du texte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fr-FR"/>
              <a:t>Cliquez pour modifier les styles du texte du masque</a:t>
            </a:r>
          </a:p>
          <a:p>
            <a:pPr lvl="1" eaLnBrk="1" latinLnBrk="0" hangingPunct="1"/>
            <a:r>
              <a:rPr kumimoji="0" lang="fr-FR"/>
              <a:t>Deuxième niveau</a:t>
            </a:r>
          </a:p>
          <a:p>
            <a:pPr lvl="2" eaLnBrk="1" latinLnBrk="0" hangingPunct="1"/>
            <a:r>
              <a:rPr kumimoji="0" lang="fr-FR"/>
              <a:t>Troisième niveau</a:t>
            </a:r>
          </a:p>
          <a:p>
            <a:pPr lvl="3" eaLnBrk="1" latinLnBrk="0" hangingPunct="1"/>
            <a:r>
              <a:rPr kumimoji="0" lang="fr-FR"/>
              <a:t>Quatrième niveau</a:t>
            </a:r>
          </a:p>
          <a:p>
            <a:pPr lvl="4" eaLnBrk="1" latinLnBrk="0" hangingPunct="1"/>
            <a:r>
              <a:rPr kumimoji="0" lang="fr-FR"/>
              <a:t>Cinquième niveau</a:t>
            </a:r>
            <a:endParaRPr kumimoji="0" lang="en-US"/>
          </a:p>
        </p:txBody>
      </p:sp>
      <p:sp>
        <p:nvSpPr>
          <p:cNvPr id="10" name="Espace réservé de la date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6BA9FCA3-7C26-4DCD-93AA-73F6693A2FAE}" type="datetime1">
              <a:rPr lang="fr-FR" smtClean="0"/>
              <a:t>11/04/2018</a:t>
            </a:fld>
            <a:endParaRPr lang="fr-FR" dirty="0"/>
          </a:p>
        </p:txBody>
      </p:sp>
      <p:sp>
        <p:nvSpPr>
          <p:cNvPr id="22" name="Espace réservé du pied de page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fr-FR" dirty="0"/>
              <a:t>LYCEE THEPOT QUIMPER - SCOTTO</a:t>
            </a:r>
          </a:p>
        </p:txBody>
      </p:sp>
      <p:sp>
        <p:nvSpPr>
          <p:cNvPr id="18" name="Espace réservé du numéro de diapositive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F4ADD67E-D80C-4007-8D2E-471CF779331C}" type="slidenum">
              <a:rPr lang="fr-FR" smtClean="0"/>
              <a:pPr/>
              <a:t>‹N°›</a:t>
            </a:fld>
            <a:endParaRPr lang="fr-FR" dirty="0"/>
          </a:p>
        </p:txBody>
      </p:sp>
      <p:grpSp>
        <p:nvGrpSpPr>
          <p:cNvPr id="2" name="Groupe 1"/>
          <p:cNvGrpSpPr/>
          <p:nvPr/>
        </p:nvGrpSpPr>
        <p:grpSpPr>
          <a:xfrm>
            <a:off x="-19017" y="202408"/>
            <a:ext cx="9180548" cy="649224"/>
            <a:chOff x="-19045" y="216550"/>
            <a:chExt cx="9180548" cy="649224"/>
          </a:xfrm>
        </p:grpSpPr>
        <p:sp>
          <p:nvSpPr>
            <p:cNvPr id="12" name="Forme libre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Forme libre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sldNum="0" hd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image" Target="../media/image13.w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F:\2017%202018\ressources%20%20p&#233;dagogiques\Proposition%20spontann&#233;e\SCOTTO\fonctionnement_MCC.wmv" TargetMode="External"/><Relationship Id="rId1" Type="http://schemas.microsoft.com/office/2007/relationships/media" Target="file:///F:\2017%202018\ressources%20%20p&#233;dagogiques\Proposition%20spontann&#233;e\SCOTTO\fonctionnement_MCC.wmv" TargetMode="Externa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19.w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22.png"/><Relationship Id="rId4" Type="http://schemas.openxmlformats.org/officeDocument/2006/relationships/image" Target="../media/image20.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2.xml"/><Relationship Id="rId1" Type="http://schemas.openxmlformats.org/officeDocument/2006/relationships/vmlDrawing" Target="../drawings/vmlDrawing7.vml"/><Relationship Id="rId4" Type="http://schemas.openxmlformats.org/officeDocument/2006/relationships/image" Target="../media/image23.wmf"/></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6.png"/><Relationship Id="rId4" Type="http://schemas.openxmlformats.org/officeDocument/2006/relationships/image" Target="../media/image5.w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36.w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7.wmf"/><Relationship Id="rId5" Type="http://schemas.openxmlformats.org/officeDocument/2006/relationships/oleObject" Target="../embeddings/oleObject3.bin"/><Relationship Id="rId10" Type="http://schemas.openxmlformats.org/officeDocument/2006/relationships/image" Target="../media/image9.wmf"/><Relationship Id="rId4" Type="http://schemas.openxmlformats.org/officeDocument/2006/relationships/image" Target="../media/image6.wmf"/><Relationship Id="rId9" Type="http://schemas.openxmlformats.org/officeDocument/2006/relationships/oleObject" Target="../embeddings/oleObject5.bin"/></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slideLayout" Target="../slideLayouts/slideLayout14.xml"/><Relationship Id="rId1" Type="http://schemas.openxmlformats.org/officeDocument/2006/relationships/vmlDrawing" Target="../drawings/vmlDrawing3.vml"/><Relationship Id="rId6" Type="http://schemas.openxmlformats.org/officeDocument/2006/relationships/image" Target="../media/image11.emf"/><Relationship Id="rId5" Type="http://schemas.openxmlformats.org/officeDocument/2006/relationships/oleObject" Target="../embeddings/oleObject7.bin"/><Relationship Id="rId4" Type="http://schemas.openxmlformats.org/officeDocument/2006/relationships/image" Target="../media/image10.emf"/></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4.png"/></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51520" y="908720"/>
            <a:ext cx="8424936" cy="1440160"/>
          </a:xfrm>
        </p:spPr>
        <p:txBody>
          <a:bodyPr>
            <a:normAutofit/>
          </a:bodyPr>
          <a:lstStyle/>
          <a:p>
            <a:r>
              <a:rPr lang="fr-FR" sz="4400" dirty="0"/>
              <a:t>COMPARAISON DES DIFFERENTS TYPES DE MOTEURS INDUSTRIELS</a:t>
            </a:r>
          </a:p>
        </p:txBody>
      </p:sp>
      <p:pic>
        <p:nvPicPr>
          <p:cNvPr id="1028" name="Picture 4" descr="http://monnier-pmd.fr/wp-content/uploads/2012/03/motoreducteur-SEW-moto-r%C3%A9ducteur-Serie-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7544" y="3645024"/>
            <a:ext cx="4068635" cy="2016224"/>
          </a:xfrm>
          <a:prstGeom prst="rect">
            <a:avLst/>
          </a:prstGeom>
          <a:noFill/>
        </p:spPr>
      </p:pic>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99992" y="2348880"/>
            <a:ext cx="4356396" cy="3472235"/>
          </a:xfrm>
          <a:prstGeom prst="rect">
            <a:avLst/>
          </a:prstGeom>
          <a:noFill/>
          <a:ln w="9525">
            <a:noFill/>
            <a:miter lim="800000"/>
            <a:headEnd/>
            <a:tailEnd/>
          </a:ln>
        </p:spPr>
      </p:pic>
      <p:sp>
        <p:nvSpPr>
          <p:cNvPr id="3" name="Espace réservé du pied de page 2">
            <a:extLst>
              <a:ext uri="{FF2B5EF4-FFF2-40B4-BE49-F238E27FC236}">
                <a16:creationId xmlns="" xmlns:a16="http://schemas.microsoft.com/office/drawing/2014/main" id="{1CFEE6B8-9FF0-40A6-8FEE-61929FF0872A}"/>
              </a:ext>
            </a:extLst>
          </p:cNvPr>
          <p:cNvSpPr>
            <a:spLocks noGrp="1"/>
          </p:cNvSpPr>
          <p:nvPr>
            <p:ph type="ftr" sz="quarter" idx="11"/>
          </p:nvPr>
        </p:nvSpPr>
        <p:spPr/>
        <p:txBody>
          <a:bodyPr/>
          <a:lstStyle/>
          <a:p>
            <a:r>
              <a:rPr lang="fr-FR" dirty="0"/>
              <a:t>LYCEE THEPOT QUIMPER - SCOTTO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672684"/>
          </a:xfrm>
        </p:spPr>
        <p:txBody>
          <a:bodyPr>
            <a:normAutofit/>
          </a:bodyPr>
          <a:lstStyle/>
          <a:p>
            <a:pPr algn="ctr"/>
            <a:r>
              <a:rPr lang="fr-FR" sz="3600" dirty="0"/>
              <a:t>PRINCIPE DE MAGNETISME</a:t>
            </a:r>
          </a:p>
        </p:txBody>
      </p:sp>
      <p:sp>
        <p:nvSpPr>
          <p:cNvPr id="6" name="Espace réservé du contenu 5"/>
          <p:cNvSpPr>
            <a:spLocks noGrp="1"/>
          </p:cNvSpPr>
          <p:nvPr>
            <p:ph idx="1"/>
          </p:nvPr>
        </p:nvSpPr>
        <p:spPr>
          <a:xfrm>
            <a:off x="457200" y="1448780"/>
            <a:ext cx="8229600" cy="1368152"/>
          </a:xfrm>
        </p:spPr>
        <p:txBody>
          <a:bodyPr>
            <a:normAutofit/>
          </a:bodyPr>
          <a:lstStyle/>
          <a:p>
            <a:r>
              <a:rPr lang="fr-FR" sz="2000" dirty="0"/>
              <a:t>Un champ magnétique est créé par des bobines parcourues par un courant ou des aimants permanents. Le fait de bobiner permet d’obtenir des aimants plus puissants. De gros progrès sont faits actuellement sur la qualité des aimants permanents?</a:t>
            </a:r>
          </a:p>
        </p:txBody>
      </p:sp>
      <p:grpSp>
        <p:nvGrpSpPr>
          <p:cNvPr id="4" name="Group 67"/>
          <p:cNvGrpSpPr>
            <a:grpSpLocks/>
          </p:cNvGrpSpPr>
          <p:nvPr/>
        </p:nvGrpSpPr>
        <p:grpSpPr bwMode="auto">
          <a:xfrm>
            <a:off x="1655676" y="3140968"/>
            <a:ext cx="1152128" cy="2881313"/>
            <a:chOff x="1292" y="1298"/>
            <a:chExt cx="726" cy="1815"/>
          </a:xfrm>
        </p:grpSpPr>
        <p:grpSp>
          <p:nvGrpSpPr>
            <p:cNvPr id="5" name="Group 19"/>
            <p:cNvGrpSpPr>
              <a:grpSpLocks/>
            </p:cNvGrpSpPr>
            <p:nvPr/>
          </p:nvGrpSpPr>
          <p:grpSpPr bwMode="auto">
            <a:xfrm>
              <a:off x="1292" y="1298"/>
              <a:ext cx="726" cy="1815"/>
              <a:chOff x="1791" y="1298"/>
              <a:chExt cx="681" cy="1815"/>
            </a:xfrm>
          </p:grpSpPr>
          <p:sp>
            <p:nvSpPr>
              <p:cNvPr id="9" name="Rectangle 10"/>
              <p:cNvSpPr>
                <a:spLocks noChangeArrowheads="1"/>
              </p:cNvSpPr>
              <p:nvPr/>
            </p:nvSpPr>
            <p:spPr bwMode="auto">
              <a:xfrm>
                <a:off x="1973" y="1616"/>
                <a:ext cx="317" cy="1179"/>
              </a:xfrm>
              <a:prstGeom prst="rect">
                <a:avLst/>
              </a:prstGeom>
              <a:solidFill>
                <a:schemeClr val="hlink"/>
              </a:solidFill>
              <a:ln w="9525">
                <a:solidFill>
                  <a:schemeClr val="hlink"/>
                </a:solidFill>
                <a:miter lim="800000"/>
                <a:headEnd/>
                <a:tailEnd/>
              </a:ln>
              <a:effectLst/>
            </p:spPr>
            <p:txBody>
              <a:bodyPr wrap="none" anchor="ctr"/>
              <a:lstStyle/>
              <a:p>
                <a:endParaRPr lang="fr-FR" dirty="0"/>
              </a:p>
            </p:txBody>
          </p:sp>
          <p:sp>
            <p:nvSpPr>
              <p:cNvPr id="10" name="AutoShape 13"/>
              <p:cNvSpPr>
                <a:spLocks noChangeArrowheads="1"/>
              </p:cNvSpPr>
              <p:nvPr/>
            </p:nvSpPr>
            <p:spPr bwMode="auto">
              <a:xfrm rot="-5400000">
                <a:off x="1973" y="1116"/>
                <a:ext cx="318" cy="681"/>
              </a:xfrm>
              <a:prstGeom prst="flowChartDelay">
                <a:avLst/>
              </a:prstGeom>
              <a:solidFill>
                <a:schemeClr val="hlink"/>
              </a:solidFill>
              <a:ln w="9525">
                <a:solidFill>
                  <a:schemeClr val="hlink"/>
                </a:solidFill>
                <a:miter lim="800000"/>
                <a:headEnd/>
                <a:tailEnd/>
              </a:ln>
              <a:effectLst/>
            </p:spPr>
            <p:txBody>
              <a:bodyPr wrap="none" anchor="ctr"/>
              <a:lstStyle/>
              <a:p>
                <a:endParaRPr lang="fr-FR" dirty="0"/>
              </a:p>
            </p:txBody>
          </p:sp>
          <p:sp>
            <p:nvSpPr>
              <p:cNvPr id="11" name="AutoShape 15"/>
              <p:cNvSpPr>
                <a:spLocks noChangeArrowheads="1"/>
              </p:cNvSpPr>
              <p:nvPr/>
            </p:nvSpPr>
            <p:spPr bwMode="auto">
              <a:xfrm rot="-16200000">
                <a:off x="1973" y="2613"/>
                <a:ext cx="318" cy="681"/>
              </a:xfrm>
              <a:prstGeom prst="flowChartDelay">
                <a:avLst/>
              </a:prstGeom>
              <a:solidFill>
                <a:schemeClr val="hlink"/>
              </a:solidFill>
              <a:ln w="9525">
                <a:solidFill>
                  <a:schemeClr val="hlink"/>
                </a:solidFill>
                <a:miter lim="800000"/>
                <a:headEnd/>
                <a:tailEnd/>
              </a:ln>
              <a:effectLst/>
            </p:spPr>
            <p:txBody>
              <a:bodyPr wrap="none" anchor="ctr"/>
              <a:lstStyle/>
              <a:p>
                <a:pPr algn="ctr"/>
                <a:endParaRPr lang="fr-FR" sz="1800" dirty="0"/>
              </a:p>
            </p:txBody>
          </p:sp>
          <p:sp>
            <p:nvSpPr>
              <p:cNvPr id="12" name="AutoShape 16"/>
              <p:cNvSpPr>
                <a:spLocks noChangeArrowheads="1"/>
              </p:cNvSpPr>
              <p:nvPr/>
            </p:nvSpPr>
            <p:spPr bwMode="auto">
              <a:xfrm>
                <a:off x="2018" y="2069"/>
                <a:ext cx="227" cy="203"/>
              </a:xfrm>
              <a:prstGeom prst="flowChartOr">
                <a:avLst/>
              </a:prstGeom>
              <a:solidFill>
                <a:schemeClr val="hlink"/>
              </a:solidFill>
              <a:ln w="9525">
                <a:solidFill>
                  <a:schemeClr val="hlink"/>
                </a:solidFill>
                <a:round/>
                <a:headEnd/>
                <a:tailEnd/>
              </a:ln>
              <a:effectLst/>
            </p:spPr>
            <p:txBody>
              <a:bodyPr wrap="none" anchor="ctr"/>
              <a:lstStyle/>
              <a:p>
                <a:endParaRPr lang="fr-FR" dirty="0"/>
              </a:p>
            </p:txBody>
          </p:sp>
        </p:grpSp>
        <p:sp>
          <p:nvSpPr>
            <p:cNvPr id="7" name="Text Box 64"/>
            <p:cNvSpPr txBox="1">
              <a:spLocks noChangeArrowheads="1"/>
            </p:cNvSpPr>
            <p:nvPr/>
          </p:nvSpPr>
          <p:spPr bwMode="auto">
            <a:xfrm>
              <a:off x="1519" y="1344"/>
              <a:ext cx="266" cy="231"/>
            </a:xfrm>
            <a:prstGeom prst="rect">
              <a:avLst/>
            </a:prstGeom>
            <a:noFill/>
            <a:ln w="9525" algn="ctr">
              <a:noFill/>
              <a:miter lim="800000"/>
              <a:headEnd/>
              <a:tailEnd/>
            </a:ln>
            <a:effectLst/>
          </p:spPr>
          <p:txBody>
            <a:bodyPr>
              <a:spAutoFit/>
            </a:bodyPr>
            <a:lstStyle/>
            <a:p>
              <a:pPr algn="ctr"/>
              <a:r>
                <a:rPr lang="fr-FR" sz="1800" b="1" dirty="0">
                  <a:solidFill>
                    <a:srgbClr val="FF0000"/>
                  </a:solidFill>
                </a:rPr>
                <a:t>N</a:t>
              </a:r>
            </a:p>
          </p:txBody>
        </p:sp>
        <p:sp>
          <p:nvSpPr>
            <p:cNvPr id="8" name="Text Box 66"/>
            <p:cNvSpPr txBox="1">
              <a:spLocks noChangeArrowheads="1"/>
            </p:cNvSpPr>
            <p:nvPr/>
          </p:nvSpPr>
          <p:spPr bwMode="auto">
            <a:xfrm>
              <a:off x="1519" y="2840"/>
              <a:ext cx="263" cy="231"/>
            </a:xfrm>
            <a:prstGeom prst="rect">
              <a:avLst/>
            </a:prstGeom>
            <a:noFill/>
            <a:ln w="9525" algn="ctr">
              <a:noFill/>
              <a:miter lim="800000"/>
              <a:headEnd/>
              <a:tailEnd/>
            </a:ln>
            <a:effectLst/>
          </p:spPr>
          <p:txBody>
            <a:bodyPr>
              <a:spAutoFit/>
            </a:bodyPr>
            <a:lstStyle/>
            <a:p>
              <a:pPr algn="ctr">
                <a:spcBef>
                  <a:spcPct val="50000"/>
                </a:spcBef>
              </a:pPr>
              <a:r>
                <a:rPr lang="fr-FR" sz="1800" b="1" dirty="0">
                  <a:solidFill>
                    <a:srgbClr val="FF0000"/>
                  </a:solidFill>
                </a:rPr>
                <a:t>S</a:t>
              </a:r>
            </a:p>
          </p:txBody>
        </p:sp>
      </p:grpSp>
      <p:cxnSp>
        <p:nvCxnSpPr>
          <p:cNvPr id="13" name="Connecteur droit avec flèche 12"/>
          <p:cNvCxnSpPr/>
          <p:nvPr/>
        </p:nvCxnSpPr>
        <p:spPr>
          <a:xfrm flipV="1">
            <a:off x="2231740" y="3573016"/>
            <a:ext cx="2380" cy="200818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5" name="Group 19"/>
          <p:cNvGrpSpPr>
            <a:grpSpLocks/>
          </p:cNvGrpSpPr>
          <p:nvPr/>
        </p:nvGrpSpPr>
        <p:grpSpPr bwMode="auto">
          <a:xfrm>
            <a:off x="5544108" y="3140968"/>
            <a:ext cx="1152128" cy="2881313"/>
            <a:chOff x="1791" y="1298"/>
            <a:chExt cx="681" cy="1815"/>
          </a:xfrm>
        </p:grpSpPr>
        <p:sp>
          <p:nvSpPr>
            <p:cNvPr id="18" name="Rectangle 10"/>
            <p:cNvSpPr>
              <a:spLocks noChangeArrowheads="1"/>
            </p:cNvSpPr>
            <p:nvPr/>
          </p:nvSpPr>
          <p:spPr bwMode="auto">
            <a:xfrm>
              <a:off x="1973" y="1616"/>
              <a:ext cx="317" cy="1179"/>
            </a:xfrm>
            <a:prstGeom prst="rect">
              <a:avLst/>
            </a:prstGeom>
            <a:solidFill>
              <a:schemeClr val="hlink"/>
            </a:solidFill>
            <a:ln w="69850">
              <a:solidFill>
                <a:schemeClr val="hlink"/>
              </a:solidFill>
              <a:miter lim="800000"/>
              <a:headEnd/>
              <a:tailEnd/>
            </a:ln>
            <a:effectLst/>
          </p:spPr>
          <p:txBody>
            <a:bodyPr wrap="none" anchor="ctr"/>
            <a:lstStyle/>
            <a:p>
              <a:endParaRPr lang="fr-FR" dirty="0"/>
            </a:p>
          </p:txBody>
        </p:sp>
        <p:sp>
          <p:nvSpPr>
            <p:cNvPr id="19" name="AutoShape 13"/>
            <p:cNvSpPr>
              <a:spLocks noChangeArrowheads="1"/>
            </p:cNvSpPr>
            <p:nvPr/>
          </p:nvSpPr>
          <p:spPr bwMode="auto">
            <a:xfrm rot="-5400000">
              <a:off x="1973" y="1116"/>
              <a:ext cx="318" cy="681"/>
            </a:xfrm>
            <a:prstGeom prst="flowChartDelay">
              <a:avLst/>
            </a:prstGeom>
            <a:solidFill>
              <a:schemeClr val="hlink"/>
            </a:solidFill>
            <a:ln w="69850">
              <a:solidFill>
                <a:schemeClr val="hlink"/>
              </a:solidFill>
              <a:miter lim="800000"/>
              <a:headEnd/>
              <a:tailEnd/>
            </a:ln>
            <a:effectLst/>
          </p:spPr>
          <p:txBody>
            <a:bodyPr wrap="none" anchor="ctr"/>
            <a:lstStyle/>
            <a:p>
              <a:endParaRPr lang="fr-FR" dirty="0"/>
            </a:p>
          </p:txBody>
        </p:sp>
        <p:sp>
          <p:nvSpPr>
            <p:cNvPr id="20" name="AutoShape 15"/>
            <p:cNvSpPr>
              <a:spLocks noChangeArrowheads="1"/>
            </p:cNvSpPr>
            <p:nvPr/>
          </p:nvSpPr>
          <p:spPr bwMode="auto">
            <a:xfrm rot="-16200000">
              <a:off x="1973" y="2613"/>
              <a:ext cx="318" cy="681"/>
            </a:xfrm>
            <a:prstGeom prst="flowChartDelay">
              <a:avLst/>
            </a:prstGeom>
            <a:solidFill>
              <a:schemeClr val="hlink"/>
            </a:solidFill>
            <a:ln w="69850">
              <a:solidFill>
                <a:schemeClr val="hlink"/>
              </a:solidFill>
              <a:miter lim="800000"/>
              <a:headEnd/>
              <a:tailEnd/>
            </a:ln>
            <a:effectLst/>
          </p:spPr>
          <p:txBody>
            <a:bodyPr wrap="none" anchor="ctr"/>
            <a:lstStyle/>
            <a:p>
              <a:pPr algn="ctr"/>
              <a:endParaRPr lang="fr-FR" sz="1800" dirty="0"/>
            </a:p>
          </p:txBody>
        </p:sp>
        <p:sp>
          <p:nvSpPr>
            <p:cNvPr id="21" name="AutoShape 16"/>
            <p:cNvSpPr>
              <a:spLocks noChangeArrowheads="1"/>
            </p:cNvSpPr>
            <p:nvPr/>
          </p:nvSpPr>
          <p:spPr bwMode="auto">
            <a:xfrm>
              <a:off x="2018" y="2069"/>
              <a:ext cx="227" cy="203"/>
            </a:xfrm>
            <a:prstGeom prst="flowChartOr">
              <a:avLst/>
            </a:prstGeom>
            <a:solidFill>
              <a:schemeClr val="hlink"/>
            </a:solidFill>
            <a:ln w="69850">
              <a:solidFill>
                <a:schemeClr val="hlink"/>
              </a:solidFill>
              <a:round/>
              <a:headEnd/>
              <a:tailEnd/>
            </a:ln>
            <a:effectLst/>
          </p:spPr>
          <p:txBody>
            <a:bodyPr wrap="none" anchor="ctr"/>
            <a:lstStyle/>
            <a:p>
              <a:endParaRPr lang="fr-FR" dirty="0"/>
            </a:p>
          </p:txBody>
        </p:sp>
      </p:grpSp>
      <p:sp>
        <p:nvSpPr>
          <p:cNvPr id="16" name="Text Box 64"/>
          <p:cNvSpPr txBox="1">
            <a:spLocks noChangeArrowheads="1"/>
          </p:cNvSpPr>
          <p:nvPr/>
        </p:nvSpPr>
        <p:spPr bwMode="auto">
          <a:xfrm>
            <a:off x="5904346" y="3213993"/>
            <a:ext cx="422130" cy="366713"/>
          </a:xfrm>
          <a:prstGeom prst="rect">
            <a:avLst/>
          </a:prstGeom>
          <a:noFill/>
          <a:ln w="69850" algn="ctr">
            <a:noFill/>
            <a:miter lim="800000"/>
            <a:headEnd/>
            <a:tailEnd/>
          </a:ln>
          <a:effectLst/>
        </p:spPr>
        <p:txBody>
          <a:bodyPr>
            <a:spAutoFit/>
          </a:bodyPr>
          <a:lstStyle/>
          <a:p>
            <a:pPr algn="ctr"/>
            <a:r>
              <a:rPr lang="fr-FR" sz="1800" b="1" dirty="0">
                <a:solidFill>
                  <a:srgbClr val="FF0000"/>
                </a:solidFill>
              </a:rPr>
              <a:t>N</a:t>
            </a:r>
          </a:p>
        </p:txBody>
      </p:sp>
      <p:sp>
        <p:nvSpPr>
          <p:cNvPr id="17" name="Text Box 66"/>
          <p:cNvSpPr txBox="1">
            <a:spLocks noChangeArrowheads="1"/>
          </p:cNvSpPr>
          <p:nvPr/>
        </p:nvSpPr>
        <p:spPr bwMode="auto">
          <a:xfrm>
            <a:off x="5904346" y="5588893"/>
            <a:ext cx="417369" cy="366713"/>
          </a:xfrm>
          <a:prstGeom prst="rect">
            <a:avLst/>
          </a:prstGeom>
          <a:noFill/>
          <a:ln w="69850" algn="ctr">
            <a:noFill/>
            <a:miter lim="800000"/>
            <a:headEnd/>
            <a:tailEnd/>
          </a:ln>
          <a:effectLst/>
        </p:spPr>
        <p:txBody>
          <a:bodyPr>
            <a:spAutoFit/>
          </a:bodyPr>
          <a:lstStyle/>
          <a:p>
            <a:pPr algn="ctr">
              <a:spcBef>
                <a:spcPct val="50000"/>
              </a:spcBef>
            </a:pPr>
            <a:r>
              <a:rPr lang="fr-FR" sz="1800" b="1" dirty="0">
                <a:solidFill>
                  <a:srgbClr val="FF0000"/>
                </a:solidFill>
              </a:rPr>
              <a:t>S</a:t>
            </a:r>
          </a:p>
        </p:txBody>
      </p:sp>
      <p:cxnSp>
        <p:nvCxnSpPr>
          <p:cNvPr id="22" name="Connecteur droit avec flèche 21"/>
          <p:cNvCxnSpPr/>
          <p:nvPr/>
        </p:nvCxnSpPr>
        <p:spPr>
          <a:xfrm flipV="1">
            <a:off x="6120172" y="3573016"/>
            <a:ext cx="2380" cy="200818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Forme libre 22"/>
          <p:cNvSpPr/>
          <p:nvPr/>
        </p:nvSpPr>
        <p:spPr>
          <a:xfrm>
            <a:off x="5292081" y="3789040"/>
            <a:ext cx="1224136" cy="290946"/>
          </a:xfrm>
          <a:custGeom>
            <a:avLst/>
            <a:gdLst>
              <a:gd name="connsiteX0" fmla="*/ 0 w 1108364"/>
              <a:gd name="connsiteY0" fmla="*/ 53440 h 290946"/>
              <a:gd name="connsiteX1" fmla="*/ 391886 w 1108364"/>
              <a:gd name="connsiteY1" fmla="*/ 5938 h 290946"/>
              <a:gd name="connsiteX2" fmla="*/ 843148 w 1108364"/>
              <a:gd name="connsiteY2" fmla="*/ 17814 h 290946"/>
              <a:gd name="connsiteX3" fmla="*/ 1068780 w 1108364"/>
              <a:gd name="connsiteY3" fmla="*/ 77190 h 290946"/>
              <a:gd name="connsiteX4" fmla="*/ 1080655 w 1108364"/>
              <a:gd name="connsiteY4" fmla="*/ 219694 h 290946"/>
              <a:gd name="connsiteX5" fmla="*/ 1009403 w 1108364"/>
              <a:gd name="connsiteY5" fmla="*/ 290946 h 29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8364" h="290946">
                <a:moveTo>
                  <a:pt x="0" y="53440"/>
                </a:moveTo>
                <a:cubicBezTo>
                  <a:pt x="125680" y="32658"/>
                  <a:pt x="251361" y="11876"/>
                  <a:pt x="391886" y="5938"/>
                </a:cubicBezTo>
                <a:cubicBezTo>
                  <a:pt x="532411" y="0"/>
                  <a:pt x="730332" y="5939"/>
                  <a:pt x="843148" y="17814"/>
                </a:cubicBezTo>
                <a:cubicBezTo>
                  <a:pt x="955964" y="29689"/>
                  <a:pt x="1029196" y="43543"/>
                  <a:pt x="1068780" y="77190"/>
                </a:cubicBezTo>
                <a:cubicBezTo>
                  <a:pt x="1108364" y="110837"/>
                  <a:pt x="1090551" y="184068"/>
                  <a:pt x="1080655" y="219694"/>
                </a:cubicBezTo>
                <a:cubicBezTo>
                  <a:pt x="1070759" y="255320"/>
                  <a:pt x="1040081" y="273133"/>
                  <a:pt x="1009403" y="290946"/>
                </a:cubicBezTo>
              </a:path>
            </a:pathLst>
          </a:custGeom>
          <a:ln w="698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28" name="Forme libre 27"/>
          <p:cNvSpPr/>
          <p:nvPr/>
        </p:nvSpPr>
        <p:spPr>
          <a:xfrm>
            <a:off x="5580112" y="4005064"/>
            <a:ext cx="1008112" cy="291034"/>
          </a:xfrm>
          <a:custGeom>
            <a:avLst/>
            <a:gdLst>
              <a:gd name="connsiteX0" fmla="*/ 215734 w 1155864"/>
              <a:gd name="connsiteY0" fmla="*/ 385948 h 471054"/>
              <a:gd name="connsiteX1" fmla="*/ 1979 w 1155864"/>
              <a:gd name="connsiteY1" fmla="*/ 243444 h 471054"/>
              <a:gd name="connsiteX2" fmla="*/ 227610 w 1155864"/>
              <a:gd name="connsiteY2" fmla="*/ 65314 h 471054"/>
              <a:gd name="connsiteX3" fmla="*/ 928254 w 1155864"/>
              <a:gd name="connsiteY3" fmla="*/ 29688 h 471054"/>
              <a:gd name="connsiteX4" fmla="*/ 1142010 w 1155864"/>
              <a:gd name="connsiteY4" fmla="*/ 243444 h 471054"/>
              <a:gd name="connsiteX5" fmla="*/ 1011381 w 1155864"/>
              <a:gd name="connsiteY5" fmla="*/ 433449 h 471054"/>
              <a:gd name="connsiteX6" fmla="*/ 928254 w 1155864"/>
              <a:gd name="connsiteY6" fmla="*/ 469075 h 47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64" h="471054">
                <a:moveTo>
                  <a:pt x="215734" y="385948"/>
                </a:moveTo>
                <a:cubicBezTo>
                  <a:pt x="107867" y="341415"/>
                  <a:pt x="0" y="296883"/>
                  <a:pt x="1979" y="243444"/>
                </a:cubicBezTo>
                <a:cubicBezTo>
                  <a:pt x="3958" y="190005"/>
                  <a:pt x="73231" y="100940"/>
                  <a:pt x="227610" y="65314"/>
                </a:cubicBezTo>
                <a:cubicBezTo>
                  <a:pt x="381989" y="29688"/>
                  <a:pt x="775854" y="0"/>
                  <a:pt x="928254" y="29688"/>
                </a:cubicBezTo>
                <a:cubicBezTo>
                  <a:pt x="1080654" y="59376"/>
                  <a:pt x="1128156" y="176151"/>
                  <a:pt x="1142010" y="243444"/>
                </a:cubicBezTo>
                <a:cubicBezTo>
                  <a:pt x="1155864" y="310737"/>
                  <a:pt x="1047007" y="395844"/>
                  <a:pt x="1011381" y="433449"/>
                </a:cubicBezTo>
                <a:cubicBezTo>
                  <a:pt x="975755" y="471054"/>
                  <a:pt x="952004" y="470064"/>
                  <a:pt x="928254" y="469075"/>
                </a:cubicBezTo>
              </a:path>
            </a:pathLst>
          </a:custGeom>
          <a:ln w="698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29" name="Forme libre 28"/>
          <p:cNvSpPr/>
          <p:nvPr/>
        </p:nvSpPr>
        <p:spPr>
          <a:xfrm>
            <a:off x="5616116" y="4293096"/>
            <a:ext cx="972108" cy="291034"/>
          </a:xfrm>
          <a:custGeom>
            <a:avLst/>
            <a:gdLst>
              <a:gd name="connsiteX0" fmla="*/ 215734 w 1155864"/>
              <a:gd name="connsiteY0" fmla="*/ 385948 h 471054"/>
              <a:gd name="connsiteX1" fmla="*/ 1979 w 1155864"/>
              <a:gd name="connsiteY1" fmla="*/ 243444 h 471054"/>
              <a:gd name="connsiteX2" fmla="*/ 227610 w 1155864"/>
              <a:gd name="connsiteY2" fmla="*/ 65314 h 471054"/>
              <a:gd name="connsiteX3" fmla="*/ 928254 w 1155864"/>
              <a:gd name="connsiteY3" fmla="*/ 29688 h 471054"/>
              <a:gd name="connsiteX4" fmla="*/ 1142010 w 1155864"/>
              <a:gd name="connsiteY4" fmla="*/ 243444 h 471054"/>
              <a:gd name="connsiteX5" fmla="*/ 1011381 w 1155864"/>
              <a:gd name="connsiteY5" fmla="*/ 433449 h 471054"/>
              <a:gd name="connsiteX6" fmla="*/ 928254 w 1155864"/>
              <a:gd name="connsiteY6" fmla="*/ 469075 h 47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64" h="471054">
                <a:moveTo>
                  <a:pt x="215734" y="385948"/>
                </a:moveTo>
                <a:cubicBezTo>
                  <a:pt x="107867" y="341415"/>
                  <a:pt x="0" y="296883"/>
                  <a:pt x="1979" y="243444"/>
                </a:cubicBezTo>
                <a:cubicBezTo>
                  <a:pt x="3958" y="190005"/>
                  <a:pt x="73231" y="100940"/>
                  <a:pt x="227610" y="65314"/>
                </a:cubicBezTo>
                <a:cubicBezTo>
                  <a:pt x="381989" y="29688"/>
                  <a:pt x="775854" y="0"/>
                  <a:pt x="928254" y="29688"/>
                </a:cubicBezTo>
                <a:cubicBezTo>
                  <a:pt x="1080654" y="59376"/>
                  <a:pt x="1128156" y="176151"/>
                  <a:pt x="1142010" y="243444"/>
                </a:cubicBezTo>
                <a:cubicBezTo>
                  <a:pt x="1155864" y="310737"/>
                  <a:pt x="1047007" y="395844"/>
                  <a:pt x="1011381" y="433449"/>
                </a:cubicBezTo>
                <a:cubicBezTo>
                  <a:pt x="975755" y="471054"/>
                  <a:pt x="952004" y="470064"/>
                  <a:pt x="928254" y="469075"/>
                </a:cubicBezTo>
              </a:path>
            </a:pathLst>
          </a:custGeom>
          <a:ln w="698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30" name="Forme libre 29"/>
          <p:cNvSpPr/>
          <p:nvPr/>
        </p:nvSpPr>
        <p:spPr>
          <a:xfrm>
            <a:off x="5616116" y="4581128"/>
            <a:ext cx="972108" cy="291034"/>
          </a:xfrm>
          <a:custGeom>
            <a:avLst/>
            <a:gdLst>
              <a:gd name="connsiteX0" fmla="*/ 215734 w 1155864"/>
              <a:gd name="connsiteY0" fmla="*/ 385948 h 471054"/>
              <a:gd name="connsiteX1" fmla="*/ 1979 w 1155864"/>
              <a:gd name="connsiteY1" fmla="*/ 243444 h 471054"/>
              <a:gd name="connsiteX2" fmla="*/ 227610 w 1155864"/>
              <a:gd name="connsiteY2" fmla="*/ 65314 h 471054"/>
              <a:gd name="connsiteX3" fmla="*/ 928254 w 1155864"/>
              <a:gd name="connsiteY3" fmla="*/ 29688 h 471054"/>
              <a:gd name="connsiteX4" fmla="*/ 1142010 w 1155864"/>
              <a:gd name="connsiteY4" fmla="*/ 243444 h 471054"/>
              <a:gd name="connsiteX5" fmla="*/ 1011381 w 1155864"/>
              <a:gd name="connsiteY5" fmla="*/ 433449 h 471054"/>
              <a:gd name="connsiteX6" fmla="*/ 928254 w 1155864"/>
              <a:gd name="connsiteY6" fmla="*/ 469075 h 47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64" h="471054">
                <a:moveTo>
                  <a:pt x="215734" y="385948"/>
                </a:moveTo>
                <a:cubicBezTo>
                  <a:pt x="107867" y="341415"/>
                  <a:pt x="0" y="296883"/>
                  <a:pt x="1979" y="243444"/>
                </a:cubicBezTo>
                <a:cubicBezTo>
                  <a:pt x="3958" y="190005"/>
                  <a:pt x="73231" y="100940"/>
                  <a:pt x="227610" y="65314"/>
                </a:cubicBezTo>
                <a:cubicBezTo>
                  <a:pt x="381989" y="29688"/>
                  <a:pt x="775854" y="0"/>
                  <a:pt x="928254" y="29688"/>
                </a:cubicBezTo>
                <a:cubicBezTo>
                  <a:pt x="1080654" y="59376"/>
                  <a:pt x="1128156" y="176151"/>
                  <a:pt x="1142010" y="243444"/>
                </a:cubicBezTo>
                <a:cubicBezTo>
                  <a:pt x="1155864" y="310737"/>
                  <a:pt x="1047007" y="395844"/>
                  <a:pt x="1011381" y="433449"/>
                </a:cubicBezTo>
                <a:cubicBezTo>
                  <a:pt x="975755" y="471054"/>
                  <a:pt x="952004" y="470064"/>
                  <a:pt x="928254" y="469075"/>
                </a:cubicBezTo>
              </a:path>
            </a:pathLst>
          </a:custGeom>
          <a:ln w="698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31" name="Forme libre 30"/>
          <p:cNvSpPr/>
          <p:nvPr/>
        </p:nvSpPr>
        <p:spPr>
          <a:xfrm>
            <a:off x="5616116" y="4833156"/>
            <a:ext cx="972108" cy="291034"/>
          </a:xfrm>
          <a:custGeom>
            <a:avLst/>
            <a:gdLst>
              <a:gd name="connsiteX0" fmla="*/ 215734 w 1155864"/>
              <a:gd name="connsiteY0" fmla="*/ 385948 h 471054"/>
              <a:gd name="connsiteX1" fmla="*/ 1979 w 1155864"/>
              <a:gd name="connsiteY1" fmla="*/ 243444 h 471054"/>
              <a:gd name="connsiteX2" fmla="*/ 227610 w 1155864"/>
              <a:gd name="connsiteY2" fmla="*/ 65314 h 471054"/>
              <a:gd name="connsiteX3" fmla="*/ 928254 w 1155864"/>
              <a:gd name="connsiteY3" fmla="*/ 29688 h 471054"/>
              <a:gd name="connsiteX4" fmla="*/ 1142010 w 1155864"/>
              <a:gd name="connsiteY4" fmla="*/ 243444 h 471054"/>
              <a:gd name="connsiteX5" fmla="*/ 1011381 w 1155864"/>
              <a:gd name="connsiteY5" fmla="*/ 433449 h 471054"/>
              <a:gd name="connsiteX6" fmla="*/ 928254 w 1155864"/>
              <a:gd name="connsiteY6" fmla="*/ 469075 h 47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64" h="471054">
                <a:moveTo>
                  <a:pt x="215734" y="385948"/>
                </a:moveTo>
                <a:cubicBezTo>
                  <a:pt x="107867" y="341415"/>
                  <a:pt x="0" y="296883"/>
                  <a:pt x="1979" y="243444"/>
                </a:cubicBezTo>
                <a:cubicBezTo>
                  <a:pt x="3958" y="190005"/>
                  <a:pt x="73231" y="100940"/>
                  <a:pt x="227610" y="65314"/>
                </a:cubicBezTo>
                <a:cubicBezTo>
                  <a:pt x="381989" y="29688"/>
                  <a:pt x="775854" y="0"/>
                  <a:pt x="928254" y="29688"/>
                </a:cubicBezTo>
                <a:cubicBezTo>
                  <a:pt x="1080654" y="59376"/>
                  <a:pt x="1128156" y="176151"/>
                  <a:pt x="1142010" y="243444"/>
                </a:cubicBezTo>
                <a:cubicBezTo>
                  <a:pt x="1155864" y="310737"/>
                  <a:pt x="1047007" y="395844"/>
                  <a:pt x="1011381" y="433449"/>
                </a:cubicBezTo>
                <a:cubicBezTo>
                  <a:pt x="975755" y="471054"/>
                  <a:pt x="952004" y="470064"/>
                  <a:pt x="928254" y="469075"/>
                </a:cubicBezTo>
              </a:path>
            </a:pathLst>
          </a:custGeom>
          <a:ln w="698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32" name="Forme libre 31"/>
          <p:cNvSpPr/>
          <p:nvPr/>
        </p:nvSpPr>
        <p:spPr>
          <a:xfrm>
            <a:off x="5616116" y="5121188"/>
            <a:ext cx="972108" cy="291034"/>
          </a:xfrm>
          <a:custGeom>
            <a:avLst/>
            <a:gdLst>
              <a:gd name="connsiteX0" fmla="*/ 215734 w 1155864"/>
              <a:gd name="connsiteY0" fmla="*/ 385948 h 471054"/>
              <a:gd name="connsiteX1" fmla="*/ 1979 w 1155864"/>
              <a:gd name="connsiteY1" fmla="*/ 243444 h 471054"/>
              <a:gd name="connsiteX2" fmla="*/ 227610 w 1155864"/>
              <a:gd name="connsiteY2" fmla="*/ 65314 h 471054"/>
              <a:gd name="connsiteX3" fmla="*/ 928254 w 1155864"/>
              <a:gd name="connsiteY3" fmla="*/ 29688 h 471054"/>
              <a:gd name="connsiteX4" fmla="*/ 1142010 w 1155864"/>
              <a:gd name="connsiteY4" fmla="*/ 243444 h 471054"/>
              <a:gd name="connsiteX5" fmla="*/ 1011381 w 1155864"/>
              <a:gd name="connsiteY5" fmla="*/ 433449 h 471054"/>
              <a:gd name="connsiteX6" fmla="*/ 928254 w 1155864"/>
              <a:gd name="connsiteY6" fmla="*/ 469075 h 47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64" h="471054">
                <a:moveTo>
                  <a:pt x="215734" y="385948"/>
                </a:moveTo>
                <a:cubicBezTo>
                  <a:pt x="107867" y="341415"/>
                  <a:pt x="0" y="296883"/>
                  <a:pt x="1979" y="243444"/>
                </a:cubicBezTo>
                <a:cubicBezTo>
                  <a:pt x="3958" y="190005"/>
                  <a:pt x="73231" y="100940"/>
                  <a:pt x="227610" y="65314"/>
                </a:cubicBezTo>
                <a:cubicBezTo>
                  <a:pt x="381989" y="29688"/>
                  <a:pt x="775854" y="0"/>
                  <a:pt x="928254" y="29688"/>
                </a:cubicBezTo>
                <a:cubicBezTo>
                  <a:pt x="1080654" y="59376"/>
                  <a:pt x="1128156" y="176151"/>
                  <a:pt x="1142010" y="243444"/>
                </a:cubicBezTo>
                <a:cubicBezTo>
                  <a:pt x="1155864" y="310737"/>
                  <a:pt x="1047007" y="395844"/>
                  <a:pt x="1011381" y="433449"/>
                </a:cubicBezTo>
                <a:cubicBezTo>
                  <a:pt x="975755" y="471054"/>
                  <a:pt x="952004" y="470064"/>
                  <a:pt x="928254" y="469075"/>
                </a:cubicBezTo>
              </a:path>
            </a:pathLst>
          </a:custGeom>
          <a:ln w="698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33" name="Forme libre 32"/>
          <p:cNvSpPr/>
          <p:nvPr/>
        </p:nvSpPr>
        <p:spPr>
          <a:xfrm>
            <a:off x="5307892" y="5368025"/>
            <a:ext cx="510639" cy="59376"/>
          </a:xfrm>
          <a:custGeom>
            <a:avLst/>
            <a:gdLst>
              <a:gd name="connsiteX0" fmla="*/ 510639 w 510639"/>
              <a:gd name="connsiteY0" fmla="*/ 59376 h 59376"/>
              <a:gd name="connsiteX1" fmla="*/ 201881 w 510639"/>
              <a:gd name="connsiteY1" fmla="*/ 35626 h 59376"/>
              <a:gd name="connsiteX2" fmla="*/ 201881 w 510639"/>
              <a:gd name="connsiteY2" fmla="*/ 35626 h 59376"/>
              <a:gd name="connsiteX3" fmla="*/ 0 w 510639"/>
              <a:gd name="connsiteY3" fmla="*/ 0 h 59376"/>
            </a:gdLst>
            <a:ahLst/>
            <a:cxnLst>
              <a:cxn ang="0">
                <a:pos x="connsiteX0" y="connsiteY0"/>
              </a:cxn>
              <a:cxn ang="0">
                <a:pos x="connsiteX1" y="connsiteY1"/>
              </a:cxn>
              <a:cxn ang="0">
                <a:pos x="connsiteX2" y="connsiteY2"/>
              </a:cxn>
              <a:cxn ang="0">
                <a:pos x="connsiteX3" y="connsiteY3"/>
              </a:cxn>
            </a:cxnLst>
            <a:rect l="l" t="t" r="r" b="b"/>
            <a:pathLst>
              <a:path w="510639" h="59376">
                <a:moveTo>
                  <a:pt x="510639" y="59376"/>
                </a:moveTo>
                <a:lnTo>
                  <a:pt x="201881" y="35626"/>
                </a:lnTo>
                <a:lnTo>
                  <a:pt x="201881" y="35626"/>
                </a:lnTo>
                <a:lnTo>
                  <a:pt x="0" y="0"/>
                </a:lnTo>
              </a:path>
            </a:pathLst>
          </a:custGeom>
          <a:ln w="698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cxnSp>
        <p:nvCxnSpPr>
          <p:cNvPr id="35" name="Connecteur droit avec flèche 34"/>
          <p:cNvCxnSpPr>
            <a:endCxn id="23" idx="1"/>
          </p:cNvCxnSpPr>
          <p:nvPr/>
        </p:nvCxnSpPr>
        <p:spPr>
          <a:xfrm flipV="1">
            <a:off x="5292080" y="3794978"/>
            <a:ext cx="432821" cy="30066"/>
          </a:xfrm>
          <a:prstGeom prst="straightConnector1">
            <a:avLst/>
          </a:prstGeom>
          <a:ln w="698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7" name="ZoneTexte 36"/>
          <p:cNvSpPr txBox="1"/>
          <p:nvPr/>
        </p:nvSpPr>
        <p:spPr>
          <a:xfrm>
            <a:off x="971600" y="6057292"/>
            <a:ext cx="2772308" cy="369332"/>
          </a:xfrm>
          <a:prstGeom prst="rect">
            <a:avLst/>
          </a:prstGeom>
          <a:noFill/>
        </p:spPr>
        <p:txBody>
          <a:bodyPr wrap="square" rtlCol="0">
            <a:spAutoFit/>
          </a:bodyPr>
          <a:lstStyle/>
          <a:p>
            <a:r>
              <a:rPr lang="fr-FR" dirty="0"/>
              <a:t>Aimant permanent</a:t>
            </a:r>
          </a:p>
        </p:txBody>
      </p:sp>
      <p:sp>
        <p:nvSpPr>
          <p:cNvPr id="38" name="ZoneTexte 37"/>
          <p:cNvSpPr txBox="1"/>
          <p:nvPr/>
        </p:nvSpPr>
        <p:spPr>
          <a:xfrm>
            <a:off x="5256076" y="6129300"/>
            <a:ext cx="1980220" cy="369332"/>
          </a:xfrm>
          <a:prstGeom prst="rect">
            <a:avLst/>
          </a:prstGeom>
          <a:noFill/>
        </p:spPr>
        <p:txBody>
          <a:bodyPr wrap="square" rtlCol="0">
            <a:spAutoFit/>
          </a:bodyPr>
          <a:lstStyle/>
          <a:p>
            <a:r>
              <a:rPr lang="fr-FR" dirty="0"/>
              <a:t>Electro-aimant</a:t>
            </a:r>
          </a:p>
        </p:txBody>
      </p:sp>
      <p:sp>
        <p:nvSpPr>
          <p:cNvPr id="3" name="Espace réservé du pied de page 2">
            <a:extLst>
              <a:ext uri="{FF2B5EF4-FFF2-40B4-BE49-F238E27FC236}">
                <a16:creationId xmlns="" xmlns:a16="http://schemas.microsoft.com/office/drawing/2014/main" id="{FA9938D5-FB43-498A-ABB4-3ECB5B76A16D}"/>
              </a:ext>
            </a:extLst>
          </p:cNvPr>
          <p:cNvSpPr>
            <a:spLocks noGrp="1"/>
          </p:cNvSpPr>
          <p:nvPr>
            <p:ph type="ftr" sz="quarter" idx="11"/>
          </p:nvPr>
        </p:nvSpPr>
        <p:spPr/>
        <p:txBody>
          <a:bodyPr/>
          <a:lstStyle/>
          <a:p>
            <a:r>
              <a:rPr lang="fr-FR" dirty="0"/>
              <a:t>LYCEE THEPOT QUIMPER - SCOTTO</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
          <p:cNvGrpSpPr>
            <a:grpSpLocks/>
          </p:cNvGrpSpPr>
          <p:nvPr/>
        </p:nvGrpSpPr>
        <p:grpSpPr bwMode="auto">
          <a:xfrm>
            <a:off x="1835150" y="1484313"/>
            <a:ext cx="1800225" cy="865187"/>
            <a:chOff x="1610" y="935"/>
            <a:chExt cx="1134" cy="545"/>
          </a:xfrm>
        </p:grpSpPr>
        <p:sp>
          <p:nvSpPr>
            <p:cNvPr id="2054" name="AutoShape 6"/>
            <p:cNvSpPr>
              <a:spLocks noChangeArrowheads="1"/>
            </p:cNvSpPr>
            <p:nvPr/>
          </p:nvSpPr>
          <p:spPr bwMode="auto">
            <a:xfrm>
              <a:off x="1610"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sp>
          <p:nvSpPr>
            <p:cNvPr id="2055" name="AutoShape 7"/>
            <p:cNvSpPr>
              <a:spLocks noChangeArrowheads="1"/>
            </p:cNvSpPr>
            <p:nvPr/>
          </p:nvSpPr>
          <p:spPr bwMode="auto">
            <a:xfrm>
              <a:off x="1973"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sp>
          <p:nvSpPr>
            <p:cNvPr id="2056" name="AutoShape 8"/>
            <p:cNvSpPr>
              <a:spLocks noChangeArrowheads="1"/>
            </p:cNvSpPr>
            <p:nvPr/>
          </p:nvSpPr>
          <p:spPr bwMode="auto">
            <a:xfrm>
              <a:off x="2336"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grpSp>
      <p:sp>
        <p:nvSpPr>
          <p:cNvPr id="2057" name="Oval 9"/>
          <p:cNvSpPr>
            <a:spLocks noChangeArrowheads="1"/>
          </p:cNvSpPr>
          <p:nvPr/>
        </p:nvSpPr>
        <p:spPr bwMode="auto">
          <a:xfrm>
            <a:off x="1042988" y="1989138"/>
            <a:ext cx="3168650" cy="3024187"/>
          </a:xfrm>
          <a:prstGeom prst="ellipse">
            <a:avLst/>
          </a:prstGeom>
          <a:noFill/>
          <a:ln w="9525">
            <a:solidFill>
              <a:schemeClr val="tx1"/>
            </a:solidFill>
            <a:round/>
            <a:headEnd/>
            <a:tailEnd/>
          </a:ln>
          <a:effectLst/>
        </p:spPr>
        <p:txBody>
          <a:bodyPr wrap="none" anchor="ctr"/>
          <a:lstStyle/>
          <a:p>
            <a:endParaRPr lang="fr-FR" dirty="0"/>
          </a:p>
        </p:txBody>
      </p:sp>
      <p:grpSp>
        <p:nvGrpSpPr>
          <p:cNvPr id="3" name="Group 35"/>
          <p:cNvGrpSpPr>
            <a:grpSpLocks/>
          </p:cNvGrpSpPr>
          <p:nvPr/>
        </p:nvGrpSpPr>
        <p:grpSpPr bwMode="auto">
          <a:xfrm flipH="1" flipV="1">
            <a:off x="755576" y="3573016"/>
            <a:ext cx="3924436" cy="2448272"/>
            <a:chOff x="567" y="119"/>
            <a:chExt cx="3039" cy="1633"/>
          </a:xfrm>
        </p:grpSpPr>
        <p:sp>
          <p:nvSpPr>
            <p:cNvPr id="2081" name="AutoShape 33"/>
            <p:cNvSpPr>
              <a:spLocks noChangeArrowheads="1"/>
            </p:cNvSpPr>
            <p:nvPr/>
          </p:nvSpPr>
          <p:spPr bwMode="auto">
            <a:xfrm>
              <a:off x="657" y="119"/>
              <a:ext cx="2949" cy="1633"/>
            </a:xfrm>
            <a:custGeom>
              <a:avLst/>
              <a:gdLst>
                <a:gd name="G0" fmla="+- 10363 0 0"/>
                <a:gd name="G1" fmla="+- -11722196 0 0"/>
                <a:gd name="G2" fmla="+- 0 0 -11722196"/>
                <a:gd name="T0" fmla="*/ 0 256 1"/>
                <a:gd name="T1" fmla="*/ 180 256 1"/>
                <a:gd name="G3" fmla="+- -11722196 T0 T1"/>
                <a:gd name="T2" fmla="*/ 0 256 1"/>
                <a:gd name="T3" fmla="*/ 90 256 1"/>
                <a:gd name="G4" fmla="+- -11722196 T2 T3"/>
                <a:gd name="G5" fmla="*/ G4 2 1"/>
                <a:gd name="T4" fmla="*/ 90 256 1"/>
                <a:gd name="T5" fmla="*/ 0 256 1"/>
                <a:gd name="G6" fmla="+- -11722196 T4 T5"/>
                <a:gd name="G7" fmla="*/ G6 2 1"/>
                <a:gd name="G8" fmla="abs -1172219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363"/>
                <a:gd name="G18" fmla="*/ 10363 1 2"/>
                <a:gd name="G19" fmla="+- G18 5400 0"/>
                <a:gd name="G20" fmla="cos G19 -11722196"/>
                <a:gd name="G21" fmla="sin G19 -11722196"/>
                <a:gd name="G22" fmla="+- G20 10800 0"/>
                <a:gd name="G23" fmla="+- G21 10800 0"/>
                <a:gd name="G24" fmla="+- 10800 0 G20"/>
                <a:gd name="G25" fmla="+- 10363 10800 0"/>
                <a:gd name="G26" fmla="?: G9 G17 G25"/>
                <a:gd name="G27" fmla="?: G9 0 21600"/>
                <a:gd name="G28" fmla="cos 10800 -11722196"/>
                <a:gd name="G29" fmla="sin 10800 -11722196"/>
                <a:gd name="G30" fmla="sin 10363 -11722196"/>
                <a:gd name="G31" fmla="+- G28 10800 0"/>
                <a:gd name="G32" fmla="+- G29 10800 0"/>
                <a:gd name="G33" fmla="+- G30 10800 0"/>
                <a:gd name="G34" fmla="?: G4 0 G31"/>
                <a:gd name="G35" fmla="?: -11722196 G34 0"/>
                <a:gd name="G36" fmla="?: G6 G35 G31"/>
                <a:gd name="G37" fmla="+- 21600 0 G36"/>
                <a:gd name="G38" fmla="?: G4 0 G33"/>
                <a:gd name="G39" fmla="?: -11722196 G38 G32"/>
                <a:gd name="G40" fmla="?: G6 G39 0"/>
                <a:gd name="G41" fmla="?: G4 G32 21600"/>
                <a:gd name="G42" fmla="?: G6 G41 G33"/>
                <a:gd name="T12" fmla="*/ 10800 w 21600"/>
                <a:gd name="T13" fmla="*/ 0 h 21600"/>
                <a:gd name="T14" fmla="*/ 220 w 21600"/>
                <a:gd name="T15" fmla="*/ 10590 h 21600"/>
                <a:gd name="T16" fmla="*/ 10800 w 21600"/>
                <a:gd name="T17" fmla="*/ 437 h 21600"/>
                <a:gd name="T18" fmla="*/ 21380 w 21600"/>
                <a:gd name="T19" fmla="*/ 1059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439" y="10595"/>
                  </a:moveTo>
                  <a:cubicBezTo>
                    <a:pt x="550" y="4952"/>
                    <a:pt x="5156" y="436"/>
                    <a:pt x="10800" y="437"/>
                  </a:cubicBezTo>
                  <a:cubicBezTo>
                    <a:pt x="16443" y="437"/>
                    <a:pt x="21049" y="4952"/>
                    <a:pt x="21160" y="10595"/>
                  </a:cubicBezTo>
                  <a:lnTo>
                    <a:pt x="21597" y="10586"/>
                  </a:lnTo>
                  <a:cubicBezTo>
                    <a:pt x="21481" y="4706"/>
                    <a:pt x="16681" y="-1"/>
                    <a:pt x="10799" y="0"/>
                  </a:cubicBezTo>
                  <a:cubicBezTo>
                    <a:pt x="4918" y="0"/>
                    <a:pt x="118" y="4706"/>
                    <a:pt x="2" y="10586"/>
                  </a:cubicBezTo>
                  <a:close/>
                </a:path>
              </a:pathLst>
            </a:custGeom>
            <a:solidFill>
              <a:schemeClr val="accent1"/>
            </a:solidFill>
            <a:ln w="9525">
              <a:solidFill>
                <a:schemeClr val="tx1"/>
              </a:solidFill>
              <a:miter lim="800000"/>
              <a:headEnd/>
              <a:tailEnd/>
            </a:ln>
            <a:effectLst/>
          </p:spPr>
          <p:txBody>
            <a:bodyPr wrap="none" anchor="ctr"/>
            <a:lstStyle/>
            <a:p>
              <a:endParaRPr lang="fr-FR" dirty="0"/>
            </a:p>
          </p:txBody>
        </p:sp>
        <p:sp>
          <p:nvSpPr>
            <p:cNvPr id="2082" name="AutoShape 34"/>
            <p:cNvSpPr>
              <a:spLocks noChangeArrowheads="1"/>
            </p:cNvSpPr>
            <p:nvPr/>
          </p:nvSpPr>
          <p:spPr bwMode="auto">
            <a:xfrm rot="-2419550">
              <a:off x="567" y="799"/>
              <a:ext cx="226" cy="227"/>
            </a:xfrm>
            <a:prstGeom prst="rtTriangle">
              <a:avLst/>
            </a:prstGeom>
            <a:solidFill>
              <a:schemeClr val="accent1"/>
            </a:solidFill>
            <a:ln w="9525">
              <a:solidFill>
                <a:schemeClr val="tx1"/>
              </a:solidFill>
              <a:miter lim="800000"/>
              <a:headEnd/>
              <a:tailEnd/>
            </a:ln>
            <a:effectLst/>
          </p:spPr>
          <p:txBody>
            <a:bodyPr wrap="none" anchor="ctr"/>
            <a:lstStyle/>
            <a:p>
              <a:endParaRPr lang="fr-FR" dirty="0"/>
            </a:p>
          </p:txBody>
        </p:sp>
      </p:grpSp>
      <p:sp>
        <p:nvSpPr>
          <p:cNvPr id="2084" name="Text Box 36"/>
          <p:cNvSpPr txBox="1">
            <a:spLocks noChangeArrowheads="1"/>
          </p:cNvSpPr>
          <p:nvPr/>
        </p:nvSpPr>
        <p:spPr bwMode="auto">
          <a:xfrm>
            <a:off x="1727684" y="6057292"/>
            <a:ext cx="1847850" cy="366713"/>
          </a:xfrm>
          <a:prstGeom prst="rect">
            <a:avLst/>
          </a:prstGeom>
          <a:noFill/>
          <a:ln w="9525">
            <a:noFill/>
            <a:miter lim="800000"/>
            <a:headEnd/>
            <a:tailEnd/>
          </a:ln>
          <a:effectLst/>
        </p:spPr>
        <p:txBody>
          <a:bodyPr wrap="none">
            <a:spAutoFit/>
          </a:bodyPr>
          <a:lstStyle/>
          <a:p>
            <a:r>
              <a:rPr lang="fr-FR" sz="1800" dirty="0"/>
              <a:t>Sens de rotation</a:t>
            </a:r>
          </a:p>
        </p:txBody>
      </p:sp>
      <p:sp>
        <p:nvSpPr>
          <p:cNvPr id="2085" name="Line 37"/>
          <p:cNvSpPr>
            <a:spLocks noChangeShapeType="1"/>
          </p:cNvSpPr>
          <p:nvPr/>
        </p:nvSpPr>
        <p:spPr bwMode="auto">
          <a:xfrm flipV="1">
            <a:off x="5437188" y="1484313"/>
            <a:ext cx="0" cy="1873250"/>
          </a:xfrm>
          <a:prstGeom prst="line">
            <a:avLst/>
          </a:prstGeom>
          <a:noFill/>
          <a:ln w="9525">
            <a:solidFill>
              <a:schemeClr val="tx1"/>
            </a:solidFill>
            <a:round/>
            <a:headEnd/>
            <a:tailEnd type="triangle" w="med" len="med"/>
          </a:ln>
          <a:effectLst/>
        </p:spPr>
        <p:txBody>
          <a:bodyPr/>
          <a:lstStyle/>
          <a:p>
            <a:endParaRPr lang="fr-FR" dirty="0"/>
          </a:p>
        </p:txBody>
      </p:sp>
      <p:sp>
        <p:nvSpPr>
          <p:cNvPr id="2086" name="Line 38"/>
          <p:cNvSpPr>
            <a:spLocks noChangeShapeType="1"/>
          </p:cNvSpPr>
          <p:nvPr/>
        </p:nvSpPr>
        <p:spPr bwMode="auto">
          <a:xfrm>
            <a:off x="5437188" y="2349500"/>
            <a:ext cx="3529012" cy="0"/>
          </a:xfrm>
          <a:prstGeom prst="line">
            <a:avLst/>
          </a:prstGeom>
          <a:noFill/>
          <a:ln w="9525">
            <a:solidFill>
              <a:schemeClr val="tx1"/>
            </a:solidFill>
            <a:round/>
            <a:headEnd/>
            <a:tailEnd type="triangle" w="med" len="med"/>
          </a:ln>
          <a:effectLst/>
        </p:spPr>
        <p:txBody>
          <a:bodyPr/>
          <a:lstStyle/>
          <a:p>
            <a:endParaRPr lang="fr-FR" dirty="0"/>
          </a:p>
        </p:txBody>
      </p:sp>
      <p:sp>
        <p:nvSpPr>
          <p:cNvPr id="2092" name="Rectangle 44"/>
          <p:cNvSpPr>
            <a:spLocks noChangeArrowheads="1"/>
          </p:cNvSpPr>
          <p:nvPr/>
        </p:nvSpPr>
        <p:spPr bwMode="auto">
          <a:xfrm>
            <a:off x="5437188" y="1628775"/>
            <a:ext cx="2592387" cy="1439863"/>
          </a:xfrm>
          <a:prstGeom prst="rect">
            <a:avLst/>
          </a:prstGeom>
          <a:noFill/>
          <a:ln w="9525" algn="ctr">
            <a:solidFill>
              <a:schemeClr val="tx1"/>
            </a:solidFill>
            <a:miter lim="800000"/>
            <a:headEnd/>
            <a:tailEnd/>
          </a:ln>
          <a:effectLst/>
        </p:spPr>
        <p:txBody>
          <a:bodyPr wrap="none" anchor="ctr"/>
          <a:lstStyle/>
          <a:p>
            <a:endParaRPr lang="fr-FR" dirty="0"/>
          </a:p>
        </p:txBody>
      </p:sp>
      <p:sp>
        <p:nvSpPr>
          <p:cNvPr id="2093" name="Rectangle 45"/>
          <p:cNvSpPr>
            <a:spLocks noChangeArrowheads="1"/>
          </p:cNvSpPr>
          <p:nvPr/>
        </p:nvSpPr>
        <p:spPr bwMode="auto">
          <a:xfrm>
            <a:off x="5437188" y="1989138"/>
            <a:ext cx="3457575" cy="720725"/>
          </a:xfrm>
          <a:prstGeom prst="rect">
            <a:avLst/>
          </a:prstGeom>
          <a:noFill/>
          <a:ln w="9525" algn="ctr">
            <a:solidFill>
              <a:schemeClr val="tx1"/>
            </a:solidFill>
            <a:miter lim="800000"/>
            <a:headEnd/>
            <a:tailEnd/>
          </a:ln>
          <a:effectLst/>
        </p:spPr>
        <p:txBody>
          <a:bodyPr wrap="none" anchor="ctr"/>
          <a:lstStyle/>
          <a:p>
            <a:endParaRPr lang="fr-FR" dirty="0"/>
          </a:p>
        </p:txBody>
      </p:sp>
      <p:sp>
        <p:nvSpPr>
          <p:cNvPr id="2094" name="Rectangle 46"/>
          <p:cNvSpPr>
            <a:spLocks noChangeArrowheads="1"/>
          </p:cNvSpPr>
          <p:nvPr/>
        </p:nvSpPr>
        <p:spPr bwMode="auto">
          <a:xfrm>
            <a:off x="5437188" y="1628775"/>
            <a:ext cx="287337" cy="1439863"/>
          </a:xfrm>
          <a:prstGeom prst="rect">
            <a:avLst/>
          </a:prstGeom>
          <a:noFill/>
          <a:ln w="9525" algn="ctr">
            <a:solidFill>
              <a:schemeClr val="tx1"/>
            </a:solidFill>
            <a:miter lim="800000"/>
            <a:headEnd/>
            <a:tailEnd/>
          </a:ln>
          <a:effectLst/>
        </p:spPr>
        <p:txBody>
          <a:bodyPr wrap="none" anchor="ctr"/>
          <a:lstStyle/>
          <a:p>
            <a:endParaRPr lang="fr-FR" dirty="0"/>
          </a:p>
        </p:txBody>
      </p:sp>
      <p:sp>
        <p:nvSpPr>
          <p:cNvPr id="2095" name="Rectangle 47"/>
          <p:cNvSpPr>
            <a:spLocks noChangeArrowheads="1"/>
          </p:cNvSpPr>
          <p:nvPr/>
        </p:nvSpPr>
        <p:spPr bwMode="auto">
          <a:xfrm>
            <a:off x="5724525" y="1628775"/>
            <a:ext cx="287338" cy="1439863"/>
          </a:xfrm>
          <a:prstGeom prst="rect">
            <a:avLst/>
          </a:prstGeom>
          <a:noFill/>
          <a:ln w="9525" algn="ctr">
            <a:solidFill>
              <a:schemeClr val="tx1"/>
            </a:solidFill>
            <a:miter lim="800000"/>
            <a:headEnd/>
            <a:tailEnd/>
          </a:ln>
          <a:effectLst/>
        </p:spPr>
        <p:txBody>
          <a:bodyPr wrap="none" anchor="ctr"/>
          <a:lstStyle/>
          <a:p>
            <a:endParaRPr lang="fr-FR" dirty="0"/>
          </a:p>
        </p:txBody>
      </p:sp>
      <p:sp>
        <p:nvSpPr>
          <p:cNvPr id="2096" name="Rectangle 48"/>
          <p:cNvSpPr>
            <a:spLocks noChangeArrowheads="1"/>
          </p:cNvSpPr>
          <p:nvPr/>
        </p:nvSpPr>
        <p:spPr bwMode="auto">
          <a:xfrm>
            <a:off x="6013450" y="1628775"/>
            <a:ext cx="287338" cy="1439863"/>
          </a:xfrm>
          <a:prstGeom prst="rect">
            <a:avLst/>
          </a:prstGeom>
          <a:noFill/>
          <a:ln w="9525" algn="ctr">
            <a:solidFill>
              <a:schemeClr val="tx1"/>
            </a:solidFill>
            <a:miter lim="800000"/>
            <a:headEnd/>
            <a:tailEnd/>
          </a:ln>
          <a:effectLst/>
        </p:spPr>
        <p:txBody>
          <a:bodyPr wrap="none" anchor="ctr"/>
          <a:lstStyle/>
          <a:p>
            <a:endParaRPr lang="fr-FR" dirty="0"/>
          </a:p>
        </p:txBody>
      </p:sp>
      <p:sp>
        <p:nvSpPr>
          <p:cNvPr id="2097" name="Rectangle 49"/>
          <p:cNvSpPr>
            <a:spLocks noChangeArrowheads="1"/>
          </p:cNvSpPr>
          <p:nvPr/>
        </p:nvSpPr>
        <p:spPr bwMode="auto">
          <a:xfrm>
            <a:off x="6300788" y="1628775"/>
            <a:ext cx="287337" cy="1439863"/>
          </a:xfrm>
          <a:prstGeom prst="rect">
            <a:avLst/>
          </a:prstGeom>
          <a:noFill/>
          <a:ln w="9525" algn="ctr">
            <a:solidFill>
              <a:schemeClr val="tx1"/>
            </a:solidFill>
            <a:miter lim="800000"/>
            <a:headEnd/>
            <a:tailEnd/>
          </a:ln>
          <a:effectLst/>
        </p:spPr>
        <p:txBody>
          <a:bodyPr wrap="none" anchor="ctr"/>
          <a:lstStyle/>
          <a:p>
            <a:endParaRPr lang="fr-FR" dirty="0"/>
          </a:p>
        </p:txBody>
      </p:sp>
      <p:sp>
        <p:nvSpPr>
          <p:cNvPr id="2098" name="Rectangle 50"/>
          <p:cNvSpPr>
            <a:spLocks noChangeArrowheads="1"/>
          </p:cNvSpPr>
          <p:nvPr/>
        </p:nvSpPr>
        <p:spPr bwMode="auto">
          <a:xfrm>
            <a:off x="6589713" y="1628775"/>
            <a:ext cx="287337" cy="1439863"/>
          </a:xfrm>
          <a:prstGeom prst="rect">
            <a:avLst/>
          </a:prstGeom>
          <a:noFill/>
          <a:ln w="9525" algn="ctr">
            <a:solidFill>
              <a:schemeClr val="tx1"/>
            </a:solidFill>
            <a:miter lim="800000"/>
            <a:headEnd/>
            <a:tailEnd/>
          </a:ln>
          <a:effectLst/>
        </p:spPr>
        <p:txBody>
          <a:bodyPr wrap="none" anchor="ctr"/>
          <a:lstStyle/>
          <a:p>
            <a:endParaRPr lang="fr-FR" dirty="0"/>
          </a:p>
        </p:txBody>
      </p:sp>
      <p:sp>
        <p:nvSpPr>
          <p:cNvPr id="2099" name="Rectangle 51"/>
          <p:cNvSpPr>
            <a:spLocks noChangeArrowheads="1"/>
          </p:cNvSpPr>
          <p:nvPr/>
        </p:nvSpPr>
        <p:spPr bwMode="auto">
          <a:xfrm>
            <a:off x="6877050" y="1628775"/>
            <a:ext cx="287338" cy="1439863"/>
          </a:xfrm>
          <a:prstGeom prst="rect">
            <a:avLst/>
          </a:prstGeom>
          <a:noFill/>
          <a:ln w="9525" algn="ctr">
            <a:solidFill>
              <a:schemeClr val="tx1"/>
            </a:solidFill>
            <a:miter lim="800000"/>
            <a:headEnd/>
            <a:tailEnd/>
          </a:ln>
          <a:effectLst/>
        </p:spPr>
        <p:txBody>
          <a:bodyPr wrap="none" anchor="ctr"/>
          <a:lstStyle/>
          <a:p>
            <a:endParaRPr lang="fr-FR" dirty="0"/>
          </a:p>
        </p:txBody>
      </p:sp>
      <p:sp>
        <p:nvSpPr>
          <p:cNvPr id="2100" name="Rectangle 52"/>
          <p:cNvSpPr>
            <a:spLocks noChangeArrowheads="1"/>
          </p:cNvSpPr>
          <p:nvPr/>
        </p:nvSpPr>
        <p:spPr bwMode="auto">
          <a:xfrm>
            <a:off x="7165975" y="1628775"/>
            <a:ext cx="287338" cy="1439863"/>
          </a:xfrm>
          <a:prstGeom prst="rect">
            <a:avLst/>
          </a:prstGeom>
          <a:noFill/>
          <a:ln w="9525" algn="ctr">
            <a:solidFill>
              <a:schemeClr val="tx1"/>
            </a:solidFill>
            <a:miter lim="800000"/>
            <a:headEnd/>
            <a:tailEnd/>
          </a:ln>
          <a:effectLst/>
        </p:spPr>
        <p:txBody>
          <a:bodyPr wrap="none" anchor="ctr"/>
          <a:lstStyle/>
          <a:p>
            <a:endParaRPr lang="fr-FR" dirty="0"/>
          </a:p>
        </p:txBody>
      </p:sp>
      <p:sp>
        <p:nvSpPr>
          <p:cNvPr id="2101" name="Rectangle 53"/>
          <p:cNvSpPr>
            <a:spLocks noChangeArrowheads="1"/>
          </p:cNvSpPr>
          <p:nvPr/>
        </p:nvSpPr>
        <p:spPr bwMode="auto">
          <a:xfrm>
            <a:off x="7453313" y="1628775"/>
            <a:ext cx="287337" cy="1439863"/>
          </a:xfrm>
          <a:prstGeom prst="rect">
            <a:avLst/>
          </a:prstGeom>
          <a:noFill/>
          <a:ln w="9525" algn="ctr">
            <a:solidFill>
              <a:schemeClr val="tx1"/>
            </a:solidFill>
            <a:miter lim="800000"/>
            <a:headEnd/>
            <a:tailEnd/>
          </a:ln>
          <a:effectLst/>
        </p:spPr>
        <p:txBody>
          <a:bodyPr wrap="none" anchor="ctr"/>
          <a:lstStyle/>
          <a:p>
            <a:endParaRPr lang="fr-FR" dirty="0"/>
          </a:p>
        </p:txBody>
      </p:sp>
      <p:sp>
        <p:nvSpPr>
          <p:cNvPr id="2102" name="Rectangle 54"/>
          <p:cNvSpPr>
            <a:spLocks noChangeArrowheads="1"/>
          </p:cNvSpPr>
          <p:nvPr/>
        </p:nvSpPr>
        <p:spPr bwMode="auto">
          <a:xfrm>
            <a:off x="7740650" y="1628775"/>
            <a:ext cx="287338" cy="1439863"/>
          </a:xfrm>
          <a:prstGeom prst="rect">
            <a:avLst/>
          </a:prstGeom>
          <a:noFill/>
          <a:ln w="9525" algn="ctr">
            <a:solidFill>
              <a:schemeClr val="tx1"/>
            </a:solidFill>
            <a:miter lim="800000"/>
            <a:headEnd/>
            <a:tailEnd/>
          </a:ln>
          <a:effectLst/>
        </p:spPr>
        <p:txBody>
          <a:bodyPr wrap="none" anchor="ctr"/>
          <a:lstStyle/>
          <a:p>
            <a:endParaRPr lang="fr-FR" dirty="0"/>
          </a:p>
        </p:txBody>
      </p:sp>
      <p:sp>
        <p:nvSpPr>
          <p:cNvPr id="2103" name="Rectangle 55"/>
          <p:cNvSpPr>
            <a:spLocks noChangeArrowheads="1"/>
          </p:cNvSpPr>
          <p:nvPr/>
        </p:nvSpPr>
        <p:spPr bwMode="auto">
          <a:xfrm>
            <a:off x="8027988" y="1628775"/>
            <a:ext cx="287337" cy="1439863"/>
          </a:xfrm>
          <a:prstGeom prst="rect">
            <a:avLst/>
          </a:prstGeom>
          <a:noFill/>
          <a:ln w="9525" algn="ctr">
            <a:solidFill>
              <a:schemeClr val="tx1"/>
            </a:solidFill>
            <a:miter lim="800000"/>
            <a:headEnd/>
            <a:tailEnd/>
          </a:ln>
          <a:effectLst/>
        </p:spPr>
        <p:txBody>
          <a:bodyPr wrap="none" anchor="ctr"/>
          <a:lstStyle/>
          <a:p>
            <a:endParaRPr lang="fr-FR" dirty="0"/>
          </a:p>
        </p:txBody>
      </p:sp>
      <p:sp>
        <p:nvSpPr>
          <p:cNvPr id="2104" name="Rectangle 56"/>
          <p:cNvSpPr>
            <a:spLocks noChangeArrowheads="1"/>
          </p:cNvSpPr>
          <p:nvPr/>
        </p:nvSpPr>
        <p:spPr bwMode="auto">
          <a:xfrm>
            <a:off x="8316913" y="1628775"/>
            <a:ext cx="287337" cy="1439863"/>
          </a:xfrm>
          <a:prstGeom prst="rect">
            <a:avLst/>
          </a:prstGeom>
          <a:noFill/>
          <a:ln w="9525" algn="ctr">
            <a:solidFill>
              <a:schemeClr val="tx1"/>
            </a:solidFill>
            <a:miter lim="800000"/>
            <a:headEnd/>
            <a:tailEnd/>
          </a:ln>
          <a:effectLst/>
        </p:spPr>
        <p:txBody>
          <a:bodyPr wrap="none" anchor="ctr"/>
          <a:lstStyle/>
          <a:p>
            <a:endParaRPr lang="fr-FR" dirty="0"/>
          </a:p>
        </p:txBody>
      </p:sp>
      <p:sp>
        <p:nvSpPr>
          <p:cNvPr id="2105" name="Rectangle 57"/>
          <p:cNvSpPr>
            <a:spLocks noChangeArrowheads="1"/>
          </p:cNvSpPr>
          <p:nvPr/>
        </p:nvSpPr>
        <p:spPr bwMode="auto">
          <a:xfrm>
            <a:off x="8604250" y="1628775"/>
            <a:ext cx="287338" cy="1439863"/>
          </a:xfrm>
          <a:prstGeom prst="rect">
            <a:avLst/>
          </a:prstGeom>
          <a:noFill/>
          <a:ln w="9525" algn="ctr">
            <a:solidFill>
              <a:schemeClr val="tx1"/>
            </a:solidFill>
            <a:miter lim="800000"/>
            <a:headEnd/>
            <a:tailEnd/>
          </a:ln>
          <a:effectLst/>
        </p:spPr>
        <p:txBody>
          <a:bodyPr wrap="none" anchor="ctr"/>
          <a:lstStyle/>
          <a:p>
            <a:endParaRPr lang="fr-FR" dirty="0"/>
          </a:p>
        </p:txBody>
      </p:sp>
      <p:sp>
        <p:nvSpPr>
          <p:cNvPr id="2110" name="Oval 62"/>
          <p:cNvSpPr>
            <a:spLocks noChangeArrowheads="1"/>
          </p:cNvSpPr>
          <p:nvPr/>
        </p:nvSpPr>
        <p:spPr bwMode="auto">
          <a:xfrm>
            <a:off x="5365750" y="2276475"/>
            <a:ext cx="144463" cy="144463"/>
          </a:xfrm>
          <a:prstGeom prst="ellipse">
            <a:avLst/>
          </a:prstGeom>
          <a:solidFill>
            <a:schemeClr val="hlink"/>
          </a:solidFill>
          <a:ln w="9525" algn="ctr">
            <a:solidFill>
              <a:schemeClr val="hlink"/>
            </a:solidFill>
            <a:round/>
            <a:headEnd/>
            <a:tailEnd/>
          </a:ln>
          <a:effectLst/>
        </p:spPr>
        <p:txBody>
          <a:bodyPr wrap="none" anchor="ctr"/>
          <a:lstStyle/>
          <a:p>
            <a:endParaRPr lang="fr-FR" dirty="0"/>
          </a:p>
        </p:txBody>
      </p:sp>
      <p:sp>
        <p:nvSpPr>
          <p:cNvPr id="2111" name="Text Box 63"/>
          <p:cNvSpPr txBox="1">
            <a:spLocks noChangeArrowheads="1"/>
          </p:cNvSpPr>
          <p:nvPr/>
        </p:nvSpPr>
        <p:spPr bwMode="auto">
          <a:xfrm>
            <a:off x="5205413" y="1073150"/>
            <a:ext cx="463550" cy="366713"/>
          </a:xfrm>
          <a:prstGeom prst="rect">
            <a:avLst/>
          </a:prstGeom>
          <a:noFill/>
          <a:ln w="9525" algn="ctr">
            <a:noFill/>
            <a:miter lim="800000"/>
            <a:headEnd/>
            <a:tailEnd/>
          </a:ln>
          <a:effectLst/>
        </p:spPr>
        <p:txBody>
          <a:bodyPr wrap="none">
            <a:spAutoFit/>
          </a:bodyPr>
          <a:lstStyle/>
          <a:p>
            <a:pPr algn="ctr"/>
            <a:r>
              <a:rPr lang="fr-FR" sz="1800" dirty="0"/>
              <a:t>V1</a:t>
            </a:r>
          </a:p>
        </p:txBody>
      </p:sp>
      <p:grpSp>
        <p:nvGrpSpPr>
          <p:cNvPr id="4" name="Group 67"/>
          <p:cNvGrpSpPr>
            <a:grpSpLocks/>
          </p:cNvGrpSpPr>
          <p:nvPr/>
        </p:nvGrpSpPr>
        <p:grpSpPr bwMode="auto">
          <a:xfrm>
            <a:off x="2051720" y="2060575"/>
            <a:ext cx="1152128" cy="2881313"/>
            <a:chOff x="1292" y="1298"/>
            <a:chExt cx="726" cy="1815"/>
          </a:xfrm>
        </p:grpSpPr>
        <p:grpSp>
          <p:nvGrpSpPr>
            <p:cNvPr id="5" name="Group 19"/>
            <p:cNvGrpSpPr>
              <a:grpSpLocks/>
            </p:cNvGrpSpPr>
            <p:nvPr/>
          </p:nvGrpSpPr>
          <p:grpSpPr bwMode="auto">
            <a:xfrm>
              <a:off x="1292" y="1298"/>
              <a:ext cx="726" cy="1815"/>
              <a:chOff x="1791" y="1298"/>
              <a:chExt cx="681" cy="1815"/>
            </a:xfrm>
          </p:grpSpPr>
          <p:sp>
            <p:nvSpPr>
              <p:cNvPr id="2058" name="Rectangle 10"/>
              <p:cNvSpPr>
                <a:spLocks noChangeArrowheads="1"/>
              </p:cNvSpPr>
              <p:nvPr/>
            </p:nvSpPr>
            <p:spPr bwMode="auto">
              <a:xfrm>
                <a:off x="1973" y="1616"/>
                <a:ext cx="317" cy="1179"/>
              </a:xfrm>
              <a:prstGeom prst="rect">
                <a:avLst/>
              </a:prstGeom>
              <a:solidFill>
                <a:schemeClr val="hlink"/>
              </a:solidFill>
              <a:ln w="9525">
                <a:solidFill>
                  <a:schemeClr val="hlink"/>
                </a:solidFill>
                <a:miter lim="800000"/>
                <a:headEnd/>
                <a:tailEnd/>
              </a:ln>
              <a:effectLst/>
            </p:spPr>
            <p:txBody>
              <a:bodyPr wrap="none" anchor="ctr"/>
              <a:lstStyle/>
              <a:p>
                <a:endParaRPr lang="fr-FR" dirty="0"/>
              </a:p>
            </p:txBody>
          </p:sp>
          <p:sp>
            <p:nvSpPr>
              <p:cNvPr id="2061" name="AutoShape 13"/>
              <p:cNvSpPr>
                <a:spLocks noChangeArrowheads="1"/>
              </p:cNvSpPr>
              <p:nvPr/>
            </p:nvSpPr>
            <p:spPr bwMode="auto">
              <a:xfrm rot="-5400000">
                <a:off x="1973" y="1116"/>
                <a:ext cx="318" cy="681"/>
              </a:xfrm>
              <a:prstGeom prst="flowChartDelay">
                <a:avLst/>
              </a:prstGeom>
              <a:solidFill>
                <a:schemeClr val="hlink"/>
              </a:solidFill>
              <a:ln w="9525">
                <a:solidFill>
                  <a:schemeClr val="hlink"/>
                </a:solidFill>
                <a:miter lim="800000"/>
                <a:headEnd/>
                <a:tailEnd/>
              </a:ln>
              <a:effectLst/>
            </p:spPr>
            <p:txBody>
              <a:bodyPr wrap="none" anchor="ctr"/>
              <a:lstStyle/>
              <a:p>
                <a:endParaRPr lang="fr-FR" dirty="0"/>
              </a:p>
            </p:txBody>
          </p:sp>
          <p:sp>
            <p:nvSpPr>
              <p:cNvPr id="2063" name="AutoShape 15"/>
              <p:cNvSpPr>
                <a:spLocks noChangeArrowheads="1"/>
              </p:cNvSpPr>
              <p:nvPr/>
            </p:nvSpPr>
            <p:spPr bwMode="auto">
              <a:xfrm rot="-16200000">
                <a:off x="1973" y="2613"/>
                <a:ext cx="318" cy="681"/>
              </a:xfrm>
              <a:prstGeom prst="flowChartDelay">
                <a:avLst/>
              </a:prstGeom>
              <a:solidFill>
                <a:schemeClr val="hlink"/>
              </a:solidFill>
              <a:ln w="9525">
                <a:solidFill>
                  <a:schemeClr val="hlink"/>
                </a:solidFill>
                <a:miter lim="800000"/>
                <a:headEnd/>
                <a:tailEnd/>
              </a:ln>
              <a:effectLst/>
            </p:spPr>
            <p:txBody>
              <a:bodyPr wrap="none" anchor="ctr"/>
              <a:lstStyle/>
              <a:p>
                <a:pPr algn="ctr"/>
                <a:endParaRPr lang="fr-FR" sz="1800" dirty="0"/>
              </a:p>
            </p:txBody>
          </p:sp>
          <p:sp>
            <p:nvSpPr>
              <p:cNvPr id="2064" name="AutoShape 16"/>
              <p:cNvSpPr>
                <a:spLocks noChangeArrowheads="1"/>
              </p:cNvSpPr>
              <p:nvPr/>
            </p:nvSpPr>
            <p:spPr bwMode="auto">
              <a:xfrm>
                <a:off x="2018" y="2069"/>
                <a:ext cx="227" cy="203"/>
              </a:xfrm>
              <a:prstGeom prst="flowChartOr">
                <a:avLst/>
              </a:prstGeom>
              <a:solidFill>
                <a:schemeClr val="hlink"/>
              </a:solidFill>
              <a:ln w="9525">
                <a:solidFill>
                  <a:schemeClr val="hlink"/>
                </a:solidFill>
                <a:round/>
                <a:headEnd/>
                <a:tailEnd/>
              </a:ln>
              <a:effectLst/>
            </p:spPr>
            <p:txBody>
              <a:bodyPr wrap="none" anchor="ctr"/>
              <a:lstStyle/>
              <a:p>
                <a:endParaRPr lang="fr-FR" dirty="0"/>
              </a:p>
            </p:txBody>
          </p:sp>
        </p:grpSp>
        <p:sp>
          <p:nvSpPr>
            <p:cNvPr id="2112" name="Text Box 64"/>
            <p:cNvSpPr txBox="1">
              <a:spLocks noChangeArrowheads="1"/>
            </p:cNvSpPr>
            <p:nvPr/>
          </p:nvSpPr>
          <p:spPr bwMode="auto">
            <a:xfrm>
              <a:off x="1519" y="1344"/>
              <a:ext cx="266" cy="231"/>
            </a:xfrm>
            <a:prstGeom prst="rect">
              <a:avLst/>
            </a:prstGeom>
            <a:noFill/>
            <a:ln w="9525" algn="ctr">
              <a:noFill/>
              <a:miter lim="800000"/>
              <a:headEnd/>
              <a:tailEnd/>
            </a:ln>
            <a:effectLst/>
          </p:spPr>
          <p:txBody>
            <a:bodyPr>
              <a:spAutoFit/>
            </a:bodyPr>
            <a:lstStyle/>
            <a:p>
              <a:pPr algn="ctr"/>
              <a:r>
                <a:rPr lang="fr-FR" sz="1800" b="1" dirty="0">
                  <a:solidFill>
                    <a:srgbClr val="FF0000"/>
                  </a:solidFill>
                </a:rPr>
                <a:t>N</a:t>
              </a:r>
            </a:p>
          </p:txBody>
        </p:sp>
        <p:sp>
          <p:nvSpPr>
            <p:cNvPr id="2114" name="Text Box 66"/>
            <p:cNvSpPr txBox="1">
              <a:spLocks noChangeArrowheads="1"/>
            </p:cNvSpPr>
            <p:nvPr/>
          </p:nvSpPr>
          <p:spPr bwMode="auto">
            <a:xfrm>
              <a:off x="1519" y="2840"/>
              <a:ext cx="263" cy="231"/>
            </a:xfrm>
            <a:prstGeom prst="rect">
              <a:avLst/>
            </a:prstGeom>
            <a:noFill/>
            <a:ln w="9525" algn="ctr">
              <a:noFill/>
              <a:miter lim="800000"/>
              <a:headEnd/>
              <a:tailEnd/>
            </a:ln>
            <a:effectLst/>
          </p:spPr>
          <p:txBody>
            <a:bodyPr>
              <a:spAutoFit/>
            </a:bodyPr>
            <a:lstStyle/>
            <a:p>
              <a:pPr algn="ctr">
                <a:spcBef>
                  <a:spcPct val="50000"/>
                </a:spcBef>
              </a:pPr>
              <a:r>
                <a:rPr lang="fr-FR" sz="1800" b="1" dirty="0">
                  <a:solidFill>
                    <a:srgbClr val="FF0000"/>
                  </a:solidFill>
                </a:rPr>
                <a:t>S</a:t>
              </a:r>
            </a:p>
          </p:txBody>
        </p:sp>
      </p:grpSp>
      <p:grpSp>
        <p:nvGrpSpPr>
          <p:cNvPr id="6" name="Group 70"/>
          <p:cNvGrpSpPr>
            <a:grpSpLocks/>
          </p:cNvGrpSpPr>
          <p:nvPr/>
        </p:nvGrpSpPr>
        <p:grpSpPr bwMode="auto">
          <a:xfrm flipV="1">
            <a:off x="1908175" y="4797425"/>
            <a:ext cx="1800225" cy="865188"/>
            <a:chOff x="1610" y="935"/>
            <a:chExt cx="1134" cy="545"/>
          </a:xfrm>
        </p:grpSpPr>
        <p:sp>
          <p:nvSpPr>
            <p:cNvPr id="2119" name="AutoShape 71"/>
            <p:cNvSpPr>
              <a:spLocks noChangeArrowheads="1"/>
            </p:cNvSpPr>
            <p:nvPr/>
          </p:nvSpPr>
          <p:spPr bwMode="auto">
            <a:xfrm>
              <a:off x="1610"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sp>
          <p:nvSpPr>
            <p:cNvPr id="2120" name="AutoShape 72"/>
            <p:cNvSpPr>
              <a:spLocks noChangeArrowheads="1"/>
            </p:cNvSpPr>
            <p:nvPr/>
          </p:nvSpPr>
          <p:spPr bwMode="auto">
            <a:xfrm flipH="1">
              <a:off x="1973"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sp>
          <p:nvSpPr>
            <p:cNvPr id="2121" name="AutoShape 73"/>
            <p:cNvSpPr>
              <a:spLocks noChangeArrowheads="1"/>
            </p:cNvSpPr>
            <p:nvPr/>
          </p:nvSpPr>
          <p:spPr bwMode="auto">
            <a:xfrm>
              <a:off x="2336"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grpSp>
      <p:sp>
        <p:nvSpPr>
          <p:cNvPr id="2122" name="Line 74"/>
          <p:cNvSpPr>
            <a:spLocks noChangeShapeType="1"/>
          </p:cNvSpPr>
          <p:nvPr/>
        </p:nvSpPr>
        <p:spPr bwMode="auto">
          <a:xfrm>
            <a:off x="250825" y="1916113"/>
            <a:ext cx="1584325" cy="0"/>
          </a:xfrm>
          <a:prstGeom prst="line">
            <a:avLst/>
          </a:prstGeom>
          <a:noFill/>
          <a:ln w="57150">
            <a:solidFill>
              <a:schemeClr val="hlink"/>
            </a:solidFill>
            <a:round/>
            <a:headEnd/>
            <a:tailEnd/>
          </a:ln>
          <a:effectLst/>
        </p:spPr>
        <p:txBody>
          <a:bodyPr/>
          <a:lstStyle/>
          <a:p>
            <a:endParaRPr lang="fr-FR" dirty="0"/>
          </a:p>
        </p:txBody>
      </p:sp>
      <p:sp>
        <p:nvSpPr>
          <p:cNvPr id="2123" name="Line 75"/>
          <p:cNvSpPr>
            <a:spLocks noChangeShapeType="1"/>
          </p:cNvSpPr>
          <p:nvPr/>
        </p:nvSpPr>
        <p:spPr bwMode="auto">
          <a:xfrm>
            <a:off x="3635375" y="1916113"/>
            <a:ext cx="792163" cy="0"/>
          </a:xfrm>
          <a:prstGeom prst="line">
            <a:avLst/>
          </a:prstGeom>
          <a:noFill/>
          <a:ln w="57150">
            <a:solidFill>
              <a:schemeClr val="hlink"/>
            </a:solidFill>
            <a:round/>
            <a:headEnd/>
            <a:tailEnd/>
          </a:ln>
          <a:effectLst/>
        </p:spPr>
        <p:txBody>
          <a:bodyPr/>
          <a:lstStyle/>
          <a:p>
            <a:endParaRPr lang="fr-FR" dirty="0"/>
          </a:p>
        </p:txBody>
      </p:sp>
      <p:sp>
        <p:nvSpPr>
          <p:cNvPr id="2124" name="Line 76"/>
          <p:cNvSpPr>
            <a:spLocks noChangeShapeType="1"/>
          </p:cNvSpPr>
          <p:nvPr/>
        </p:nvSpPr>
        <p:spPr bwMode="auto">
          <a:xfrm>
            <a:off x="4427538" y="1916113"/>
            <a:ext cx="0" cy="3313112"/>
          </a:xfrm>
          <a:prstGeom prst="line">
            <a:avLst/>
          </a:prstGeom>
          <a:noFill/>
          <a:ln w="57150">
            <a:solidFill>
              <a:schemeClr val="hlink"/>
            </a:solidFill>
            <a:round/>
            <a:headEnd/>
            <a:tailEnd/>
          </a:ln>
          <a:effectLst/>
        </p:spPr>
        <p:txBody>
          <a:bodyPr/>
          <a:lstStyle/>
          <a:p>
            <a:endParaRPr lang="fr-FR" dirty="0"/>
          </a:p>
        </p:txBody>
      </p:sp>
      <p:sp>
        <p:nvSpPr>
          <p:cNvPr id="2125" name="Line 77"/>
          <p:cNvSpPr>
            <a:spLocks noChangeShapeType="1"/>
          </p:cNvSpPr>
          <p:nvPr/>
        </p:nvSpPr>
        <p:spPr bwMode="auto">
          <a:xfrm flipH="1">
            <a:off x="3708400" y="5229225"/>
            <a:ext cx="719138" cy="0"/>
          </a:xfrm>
          <a:prstGeom prst="line">
            <a:avLst/>
          </a:prstGeom>
          <a:noFill/>
          <a:ln w="57150">
            <a:solidFill>
              <a:schemeClr val="hlink"/>
            </a:solidFill>
            <a:round/>
            <a:headEnd/>
            <a:tailEnd/>
          </a:ln>
          <a:effectLst/>
        </p:spPr>
        <p:txBody>
          <a:bodyPr/>
          <a:lstStyle/>
          <a:p>
            <a:endParaRPr lang="fr-FR" dirty="0"/>
          </a:p>
        </p:txBody>
      </p:sp>
      <p:sp>
        <p:nvSpPr>
          <p:cNvPr id="2126" name="Line 78"/>
          <p:cNvSpPr>
            <a:spLocks noChangeShapeType="1"/>
          </p:cNvSpPr>
          <p:nvPr/>
        </p:nvSpPr>
        <p:spPr bwMode="auto">
          <a:xfrm flipH="1">
            <a:off x="250825" y="5229225"/>
            <a:ext cx="1657350" cy="0"/>
          </a:xfrm>
          <a:prstGeom prst="line">
            <a:avLst/>
          </a:prstGeom>
          <a:noFill/>
          <a:ln w="57150">
            <a:solidFill>
              <a:schemeClr val="hlink"/>
            </a:solidFill>
            <a:round/>
            <a:headEnd/>
            <a:tailEnd/>
          </a:ln>
          <a:effectLst/>
        </p:spPr>
        <p:txBody>
          <a:bodyPr/>
          <a:lstStyle/>
          <a:p>
            <a:endParaRPr lang="fr-FR" dirty="0"/>
          </a:p>
        </p:txBody>
      </p:sp>
      <p:sp>
        <p:nvSpPr>
          <p:cNvPr id="2127" name="Line 79"/>
          <p:cNvSpPr>
            <a:spLocks noChangeShapeType="1"/>
          </p:cNvSpPr>
          <p:nvPr/>
        </p:nvSpPr>
        <p:spPr bwMode="auto">
          <a:xfrm flipV="1">
            <a:off x="323850" y="2205038"/>
            <a:ext cx="0" cy="2663825"/>
          </a:xfrm>
          <a:prstGeom prst="line">
            <a:avLst/>
          </a:prstGeom>
          <a:noFill/>
          <a:ln w="76200">
            <a:solidFill>
              <a:schemeClr val="tx1"/>
            </a:solidFill>
            <a:round/>
            <a:headEnd/>
            <a:tailEnd type="triangle" w="med" len="med"/>
          </a:ln>
          <a:effectLst/>
        </p:spPr>
        <p:txBody>
          <a:bodyPr/>
          <a:lstStyle/>
          <a:p>
            <a:endParaRPr lang="fr-FR" dirty="0"/>
          </a:p>
        </p:txBody>
      </p:sp>
      <p:sp>
        <p:nvSpPr>
          <p:cNvPr id="2128" name="Text Box 80"/>
          <p:cNvSpPr txBox="1">
            <a:spLocks noChangeArrowheads="1"/>
          </p:cNvSpPr>
          <p:nvPr/>
        </p:nvSpPr>
        <p:spPr bwMode="auto">
          <a:xfrm>
            <a:off x="395288" y="3213100"/>
            <a:ext cx="504825" cy="366713"/>
          </a:xfrm>
          <a:prstGeom prst="rect">
            <a:avLst/>
          </a:prstGeom>
          <a:noFill/>
          <a:ln w="9525" algn="ctr">
            <a:noFill/>
            <a:miter lim="800000"/>
            <a:headEnd/>
            <a:tailEnd/>
          </a:ln>
          <a:effectLst/>
        </p:spPr>
        <p:txBody>
          <a:bodyPr>
            <a:spAutoFit/>
          </a:bodyPr>
          <a:lstStyle/>
          <a:p>
            <a:pPr algn="ctr">
              <a:spcBef>
                <a:spcPct val="50000"/>
              </a:spcBef>
            </a:pPr>
            <a:r>
              <a:rPr lang="fr-FR" sz="1800" dirty="0"/>
              <a:t>V1</a:t>
            </a:r>
          </a:p>
        </p:txBody>
      </p:sp>
      <p:graphicFrame>
        <p:nvGraphicFramePr>
          <p:cNvPr id="2132" name="Object 84"/>
          <p:cNvGraphicFramePr>
            <a:graphicFrameLocks noChangeAspect="1"/>
          </p:cNvGraphicFramePr>
          <p:nvPr>
            <p:extLst>
              <p:ext uri="{D42A27DB-BD31-4B8C-83A1-F6EECF244321}">
                <p14:modId xmlns:p14="http://schemas.microsoft.com/office/powerpoint/2010/main" val="2754228145"/>
              </p:ext>
            </p:extLst>
          </p:nvPr>
        </p:nvGraphicFramePr>
        <p:xfrm>
          <a:off x="6462713" y="3933825"/>
          <a:ext cx="1906587" cy="1125538"/>
        </p:xfrm>
        <a:graphic>
          <a:graphicData uri="http://schemas.openxmlformats.org/presentationml/2006/ole">
            <mc:AlternateContent xmlns:mc="http://schemas.openxmlformats.org/markup-compatibility/2006">
              <mc:Choice xmlns:v="urn:schemas-microsoft-com:vml" Requires="v">
                <p:oleObj spid="_x0000_s98335" name="Équation" r:id="rId3" imgW="774360" imgH="457200" progId="Equation.3">
                  <p:embed/>
                </p:oleObj>
              </mc:Choice>
              <mc:Fallback>
                <p:oleObj name="Équation" r:id="rId3" imgW="774360" imgH="457200" progId="Equation.3">
                  <p:embed/>
                  <p:pic>
                    <p:nvPicPr>
                      <p:cNvPr id="0" name="Object 84"/>
                      <p:cNvPicPr>
                        <a:picLocks noChangeAspect="1" noChangeArrowheads="1"/>
                      </p:cNvPicPr>
                      <p:nvPr/>
                    </p:nvPicPr>
                    <p:blipFill>
                      <a:blip r:embed="rId4"/>
                      <a:srcRect/>
                      <a:stretch>
                        <a:fillRect/>
                      </a:stretch>
                    </p:blipFill>
                    <p:spPr bwMode="auto">
                      <a:xfrm>
                        <a:off x="6462713" y="3933825"/>
                        <a:ext cx="1906587" cy="11255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33" name="Text Box 85"/>
          <p:cNvSpPr txBox="1">
            <a:spLocks noChangeArrowheads="1"/>
          </p:cNvSpPr>
          <p:nvPr/>
        </p:nvSpPr>
        <p:spPr bwMode="auto">
          <a:xfrm>
            <a:off x="4355582" y="4959252"/>
            <a:ext cx="4537075" cy="1477328"/>
          </a:xfrm>
          <a:prstGeom prst="rect">
            <a:avLst/>
          </a:prstGeom>
          <a:noFill/>
          <a:ln w="9525" algn="ctr">
            <a:noFill/>
            <a:miter lim="800000"/>
            <a:headEnd/>
            <a:tailEnd/>
          </a:ln>
          <a:effectLst/>
        </p:spPr>
        <p:txBody>
          <a:bodyPr>
            <a:spAutoFit/>
          </a:bodyPr>
          <a:lstStyle/>
          <a:p>
            <a:pPr algn="ctr">
              <a:spcBef>
                <a:spcPct val="50000"/>
              </a:spcBef>
            </a:pPr>
            <a:r>
              <a:rPr lang="fr-FR" sz="2000" dirty="0"/>
              <a:t>Si on entraine l’aimant en rotation, la </a:t>
            </a:r>
            <a:r>
              <a:rPr lang="fr-FR" sz="2000" b="1" dirty="0"/>
              <a:t>variation</a:t>
            </a:r>
            <a:r>
              <a:rPr lang="fr-FR" sz="2000" dirty="0"/>
              <a:t> du flux une génère la tension.</a:t>
            </a:r>
          </a:p>
          <a:p>
            <a:pPr algn="ctr">
              <a:spcBef>
                <a:spcPct val="50000"/>
              </a:spcBef>
            </a:pPr>
            <a:r>
              <a:rPr lang="fr-FR" sz="2000" dirty="0"/>
              <a:t> On parle de fem: Force Électro Motrice</a:t>
            </a:r>
          </a:p>
        </p:txBody>
      </p:sp>
      <p:sp>
        <p:nvSpPr>
          <p:cNvPr id="2134" name="Text Box 86"/>
          <p:cNvSpPr txBox="1">
            <a:spLocks noChangeArrowheads="1"/>
          </p:cNvSpPr>
          <p:nvPr/>
        </p:nvSpPr>
        <p:spPr bwMode="auto">
          <a:xfrm>
            <a:off x="5148064" y="3429000"/>
            <a:ext cx="2879725" cy="519113"/>
          </a:xfrm>
          <a:prstGeom prst="rect">
            <a:avLst/>
          </a:prstGeom>
          <a:noFill/>
          <a:ln w="9525" algn="ctr">
            <a:noFill/>
            <a:miter lim="800000"/>
            <a:headEnd/>
            <a:tailEnd/>
          </a:ln>
          <a:effectLst/>
        </p:spPr>
        <p:txBody>
          <a:bodyPr>
            <a:spAutoFit/>
          </a:bodyPr>
          <a:lstStyle/>
          <a:p>
            <a:pPr>
              <a:spcBef>
                <a:spcPct val="50000"/>
              </a:spcBef>
            </a:pPr>
            <a:r>
              <a:rPr lang="fr-FR" sz="2800" b="1" dirty="0"/>
              <a:t>La loi de Lentz</a:t>
            </a:r>
          </a:p>
        </p:txBody>
      </p:sp>
      <p:cxnSp>
        <p:nvCxnSpPr>
          <p:cNvPr id="56" name="Connecteur droit avec flèche 55"/>
          <p:cNvCxnSpPr>
            <a:stCxn id="2114" idx="0"/>
            <a:endCxn id="2112" idx="2"/>
          </p:cNvCxnSpPr>
          <p:nvPr/>
        </p:nvCxnSpPr>
        <p:spPr>
          <a:xfrm flipV="1">
            <a:off x="2620643" y="2500313"/>
            <a:ext cx="2380" cy="200818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7" name="Titre 1"/>
          <p:cNvSpPr txBox="1">
            <a:spLocks/>
          </p:cNvSpPr>
          <p:nvPr/>
        </p:nvSpPr>
        <p:spPr>
          <a:xfrm>
            <a:off x="431540" y="440668"/>
            <a:ext cx="8229600" cy="672684"/>
          </a:xfrm>
          <a:prstGeom prst="rect">
            <a:avLst/>
          </a:prstGeom>
          <a:ln>
            <a:noFill/>
          </a:ln>
        </p:spPr>
        <p:txBody>
          <a:bodyPr vert="horz" lIns="0" tIns="0" rIns="18288" bIns="0" anchor="b">
            <a:normAutofit/>
            <a:scene3d>
              <a:camera prst="orthographicFront"/>
              <a:lightRig rig="freezing" dir="t">
                <a:rot lat="0" lon="0" rev="5640000"/>
              </a:lightRig>
            </a:scene3d>
            <a:sp3d prstMaterial="flat">
              <a:bevelT w="38100" h="38100"/>
              <a:contourClr>
                <a:schemeClr val="tx2"/>
              </a:contourClr>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600" b="1" i="0" u="none" strike="noStrike" kern="1200" cap="none" spc="0" normalizeH="0" baseline="0" noProof="0" dirty="0">
                <a:ln>
                  <a:noFill/>
                </a:ln>
                <a:solidFill>
                  <a:schemeClr val="accent3">
                    <a:tint val="90000"/>
                    <a:satMod val="120000"/>
                  </a:schemeClr>
                </a:solidFill>
                <a:effectLst>
                  <a:outerShdw blurRad="38100" dist="25400" dir="5400000" algn="tl" rotWithShape="0">
                    <a:srgbClr val="000000">
                      <a:alpha val="43000"/>
                    </a:srgbClr>
                  </a:outerShdw>
                </a:effectLst>
                <a:uLnTx/>
                <a:uFillTx/>
                <a:latin typeface="+mj-lt"/>
                <a:ea typeface="+mj-ea"/>
                <a:cs typeface="+mj-cs"/>
              </a:rPr>
              <a:t>PRINCIPES DE MAGNETISME</a:t>
            </a:r>
          </a:p>
        </p:txBody>
      </p:sp>
      <p:sp>
        <p:nvSpPr>
          <p:cNvPr id="58" name="Freeform 37"/>
          <p:cNvSpPr>
            <a:spLocks/>
          </p:cNvSpPr>
          <p:nvPr/>
        </p:nvSpPr>
        <p:spPr bwMode="auto">
          <a:xfrm>
            <a:off x="5472100" y="1628800"/>
            <a:ext cx="3457575" cy="1439862"/>
          </a:xfrm>
          <a:custGeom>
            <a:avLst/>
            <a:gdLst/>
            <a:ahLst/>
            <a:cxnLst>
              <a:cxn ang="0">
                <a:pos x="0" y="454"/>
              </a:cxn>
              <a:cxn ang="0">
                <a:pos x="182" y="227"/>
              </a:cxn>
              <a:cxn ang="0">
                <a:pos x="545" y="0"/>
              </a:cxn>
              <a:cxn ang="0">
                <a:pos x="908" y="227"/>
              </a:cxn>
              <a:cxn ang="0">
                <a:pos x="1089" y="454"/>
              </a:cxn>
              <a:cxn ang="0">
                <a:pos x="1270" y="681"/>
              </a:cxn>
              <a:cxn ang="0">
                <a:pos x="1633" y="907"/>
              </a:cxn>
              <a:cxn ang="0">
                <a:pos x="1996" y="681"/>
              </a:cxn>
              <a:cxn ang="0">
                <a:pos x="2178" y="454"/>
              </a:cxn>
            </a:cxnLst>
            <a:rect l="0" t="0" r="r" b="b"/>
            <a:pathLst>
              <a:path w="2178" h="907">
                <a:moveTo>
                  <a:pt x="0" y="454"/>
                </a:moveTo>
                <a:cubicBezTo>
                  <a:pt x="45" y="378"/>
                  <a:pt x="91" y="303"/>
                  <a:pt x="182" y="227"/>
                </a:cubicBezTo>
                <a:cubicBezTo>
                  <a:pt x="273" y="151"/>
                  <a:pt x="424" y="0"/>
                  <a:pt x="545" y="0"/>
                </a:cubicBezTo>
                <a:cubicBezTo>
                  <a:pt x="666" y="0"/>
                  <a:pt x="817" y="151"/>
                  <a:pt x="908" y="227"/>
                </a:cubicBezTo>
                <a:cubicBezTo>
                  <a:pt x="999" y="303"/>
                  <a:pt x="1029" y="378"/>
                  <a:pt x="1089" y="454"/>
                </a:cubicBezTo>
                <a:cubicBezTo>
                  <a:pt x="1149" y="530"/>
                  <a:pt x="1179" y="605"/>
                  <a:pt x="1270" y="681"/>
                </a:cubicBezTo>
                <a:cubicBezTo>
                  <a:pt x="1361" y="757"/>
                  <a:pt x="1512" y="907"/>
                  <a:pt x="1633" y="907"/>
                </a:cubicBezTo>
                <a:cubicBezTo>
                  <a:pt x="1754" y="907"/>
                  <a:pt x="1905" y="757"/>
                  <a:pt x="1996" y="681"/>
                </a:cubicBezTo>
                <a:cubicBezTo>
                  <a:pt x="2087" y="605"/>
                  <a:pt x="2132" y="529"/>
                  <a:pt x="2178" y="454"/>
                </a:cubicBezTo>
              </a:path>
            </a:pathLst>
          </a:custGeom>
          <a:noFill/>
          <a:ln w="38100" cap="flat" cmpd="sng">
            <a:solidFill>
              <a:schemeClr val="hlink"/>
            </a:solidFill>
            <a:prstDash val="solid"/>
            <a:round/>
            <a:headEnd type="none" w="med" len="med"/>
            <a:tailEnd type="none" w="med" len="med"/>
          </a:ln>
          <a:effectLst/>
        </p:spPr>
        <p:txBody>
          <a:bodyPr/>
          <a:lstStyle/>
          <a:p>
            <a:endParaRPr lang="fr-FR" dirty="0"/>
          </a:p>
        </p:txBody>
      </p:sp>
      <p:sp>
        <p:nvSpPr>
          <p:cNvPr id="7" name="Espace réservé du pied de page 6">
            <a:extLst>
              <a:ext uri="{FF2B5EF4-FFF2-40B4-BE49-F238E27FC236}">
                <a16:creationId xmlns="" xmlns:a16="http://schemas.microsoft.com/office/drawing/2014/main" id="{9FEF4B51-9E9D-433B-9B1B-51B0A458751E}"/>
              </a:ext>
            </a:extLst>
          </p:cNvPr>
          <p:cNvSpPr>
            <a:spLocks noGrp="1"/>
          </p:cNvSpPr>
          <p:nvPr>
            <p:ph type="ftr" sz="quarter" idx="11"/>
          </p:nvPr>
        </p:nvSpPr>
        <p:spPr/>
        <p:txBody>
          <a:bodyPr/>
          <a:lstStyle/>
          <a:p>
            <a:r>
              <a:rPr lang="fr-FR" dirty="0"/>
              <a:t>LYCEE THEPOT QUIMPER - SCOTTO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indefinite" fill="hold" grpId="0" nodeType="clickEffect">
                                  <p:stCondLst>
                                    <p:cond delay="0"/>
                                  </p:stCondLst>
                                  <p:endCondLst>
                                    <p:cond evt="onNext" delay="0">
                                      <p:tgtEl>
                                        <p:sldTgt/>
                                      </p:tgtEl>
                                    </p:cond>
                                  </p:endCondLst>
                                  <p:childTnLst>
                                    <p:animMotion origin="layout" path="M -4.44444E-6 -1.01758E-6 C 0.00938 -0.01758 0.01893 -0.03492 0.03507 -0.05227 C 0.05122 -0.06961 0.07622 -0.1043 0.09723 -0.1043 C 0.11823 -0.1043 0.14497 -0.06961 0.16077 -0.05227 C 0.17657 -0.03492 0.18125 -0.01711 0.19184 -1.01758E-6 C 0.20244 0.01711 0.20851 0.03307 0.22431 0.05042 C 0.24011 0.06776 0.26546 0.10384 0.28646 0.10453 C 0.30747 0.10523 0.33455 0.07146 0.35 0.05412 C 0.36546 0.03677 0.37448 0.00902 0.37969 -1.01758E-6 " pathEditMode="relative" rAng="0" ptsTypes="aaaaaaaaA">
                                      <p:cBhvr>
                                        <p:cTn id="6" dur="5000" fill="hold"/>
                                        <p:tgtEl>
                                          <p:spTgt spid="2110"/>
                                        </p:tgtEl>
                                        <p:attrNameLst>
                                          <p:attrName>ppt_x</p:attrName>
                                          <p:attrName>ppt_y</p:attrName>
                                        </p:attrNameLst>
                                      </p:cBhvr>
                                      <p:rCtr x="190" y="0"/>
                                    </p:animMotion>
                                  </p:childTnLst>
                                </p:cTn>
                              </p:par>
                              <p:par>
                                <p:cTn id="7" presetID="8" presetClass="emph" presetSubtype="0" repeatCount="indefinite" fill="hold" nodeType="withEffect">
                                  <p:stCondLst>
                                    <p:cond delay="0"/>
                                  </p:stCondLst>
                                  <p:endCondLst>
                                    <p:cond evt="onNext" delay="0">
                                      <p:tgtEl>
                                        <p:sldTgt/>
                                      </p:tgtEl>
                                    </p:cond>
                                  </p:endCondLst>
                                  <p:childTnLst>
                                    <p:animRot by="-21600000">
                                      <p:cBhvr>
                                        <p:cTn id="8" dur="5000" fill="hold"/>
                                        <p:tgtEl>
                                          <p:spTgt spid="4"/>
                                        </p:tgtEl>
                                        <p:attrNameLst>
                                          <p:attrName>r</p:attrName>
                                        </p:attrNameLst>
                                      </p:cBhvr>
                                    </p:animRot>
                                  </p:childTnLst>
                                </p:cTn>
                              </p:par>
                              <p:par>
                                <p:cTn id="9" presetID="8" presetClass="emph" presetSubtype="0" repeatCount="indefinite" fill="hold" nodeType="withEffect">
                                  <p:stCondLst>
                                    <p:cond delay="0"/>
                                  </p:stCondLst>
                                  <p:endCondLst>
                                    <p:cond evt="onNext" delay="0">
                                      <p:tgtEl>
                                        <p:sldTgt/>
                                      </p:tgtEl>
                                    </p:cond>
                                  </p:endCondLst>
                                  <p:childTnLst>
                                    <p:animRot by="-21600000">
                                      <p:cBhvr>
                                        <p:cTn id="10" dur="5000" fill="hold"/>
                                        <p:tgtEl>
                                          <p:spTgt spid="56"/>
                                        </p:tgtEl>
                                        <p:attrNameLst>
                                          <p:attrName>r</p:attrName>
                                        </p:attrNameLst>
                                      </p:cBhvr>
                                    </p:animRot>
                                  </p:childTnLst>
                                </p:cTn>
                              </p:par>
                            </p:childTnLst>
                          </p:cTn>
                        </p:par>
                        <p:par>
                          <p:cTn id="11" fill="hold">
                            <p:stCondLst>
                              <p:cond delay="5000"/>
                            </p:stCondLst>
                            <p:childTnLst>
                              <p:par>
                                <p:cTn id="12" presetID="5" presetClass="entr" presetSubtype="10" fill="hold" grpId="0" nodeType="afterEffect">
                                  <p:stCondLst>
                                    <p:cond delay="5000"/>
                                  </p:stCondLst>
                                  <p:childTnLst>
                                    <p:set>
                                      <p:cBhvr>
                                        <p:cTn id="13" dur="1" fill="hold">
                                          <p:stCondLst>
                                            <p:cond delay="0"/>
                                          </p:stCondLst>
                                        </p:cTn>
                                        <p:tgtEl>
                                          <p:spTgt spid="58"/>
                                        </p:tgtEl>
                                        <p:attrNameLst>
                                          <p:attrName>style.visibility</p:attrName>
                                        </p:attrNameLst>
                                      </p:cBhvr>
                                      <p:to>
                                        <p:strVal val="visible"/>
                                      </p:to>
                                    </p:set>
                                    <p:animEffect transition="in" filter="checkerboard(across)">
                                      <p:cBhvr>
                                        <p:cTn id="14" dur="5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0" grpId="0" animBg="1"/>
      <p:bldP spid="5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611560" y="548680"/>
            <a:ext cx="8229600" cy="694724"/>
          </a:xfrm>
          <a:prstGeom prst="rect">
            <a:avLst/>
          </a:prstGeom>
        </p:spPr>
        <p:txBody>
          <a:bodyPr vert="horz" lIns="0" rIns="0" bIns="0" anchor="b">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a:ln>
                  <a:noFill/>
                </a:ln>
                <a:solidFill>
                  <a:schemeClr val="tx2"/>
                </a:solidFill>
                <a:effectLst/>
                <a:uLnTx/>
                <a:uFillTx/>
                <a:latin typeface="+mj-lt"/>
                <a:ea typeface="+mj-ea"/>
                <a:cs typeface="+mj-cs"/>
              </a:rPr>
              <a:t>PRINCIPES DE MAGNETISME</a:t>
            </a:r>
          </a:p>
        </p:txBody>
      </p:sp>
      <p:sp>
        <p:nvSpPr>
          <p:cNvPr id="5" name="Rectangle 4"/>
          <p:cNvSpPr/>
          <p:nvPr/>
        </p:nvSpPr>
        <p:spPr>
          <a:xfrm>
            <a:off x="1115616" y="1700808"/>
            <a:ext cx="6912768" cy="1015663"/>
          </a:xfrm>
          <a:prstGeom prst="rect">
            <a:avLst/>
          </a:prstGeom>
        </p:spPr>
        <p:txBody>
          <a:bodyPr wrap="square">
            <a:spAutoFit/>
          </a:bodyPr>
          <a:lstStyle/>
          <a:p>
            <a:r>
              <a:rPr lang="fr-FR" sz="2000" dirty="0"/>
              <a:t>2 pôles magnétiques opposés Nord / Sud sont attirés l’un vers l’autre. La force d’attraction donc le </a:t>
            </a:r>
            <a:r>
              <a:rPr lang="fr-FR" sz="2000" b="1" dirty="0"/>
              <a:t>couple moteur </a:t>
            </a:r>
            <a:r>
              <a:rPr lang="fr-FR" sz="2000" dirty="0"/>
              <a:t>est maximum si ces 2 pôles forment un angle de 90°.</a:t>
            </a:r>
          </a:p>
        </p:txBody>
      </p:sp>
      <p:grpSp>
        <p:nvGrpSpPr>
          <p:cNvPr id="17" name="Group 19"/>
          <p:cNvGrpSpPr>
            <a:grpSpLocks/>
          </p:cNvGrpSpPr>
          <p:nvPr/>
        </p:nvGrpSpPr>
        <p:grpSpPr bwMode="auto">
          <a:xfrm rot="5400000">
            <a:off x="3924424" y="3680532"/>
            <a:ext cx="720082" cy="1873202"/>
            <a:chOff x="1791" y="1298"/>
            <a:chExt cx="681" cy="1815"/>
          </a:xfrm>
        </p:grpSpPr>
        <p:sp>
          <p:nvSpPr>
            <p:cNvPr id="20" name="Rectangle 10"/>
            <p:cNvSpPr>
              <a:spLocks noChangeArrowheads="1"/>
            </p:cNvSpPr>
            <p:nvPr/>
          </p:nvSpPr>
          <p:spPr bwMode="auto">
            <a:xfrm>
              <a:off x="1973" y="1616"/>
              <a:ext cx="317" cy="1179"/>
            </a:xfrm>
            <a:prstGeom prst="rect">
              <a:avLst/>
            </a:prstGeom>
            <a:solidFill>
              <a:schemeClr val="hlink"/>
            </a:solidFill>
            <a:ln w="9525">
              <a:solidFill>
                <a:schemeClr val="hlink"/>
              </a:solidFill>
              <a:miter lim="800000"/>
              <a:headEnd/>
              <a:tailEnd/>
            </a:ln>
            <a:effectLst/>
          </p:spPr>
          <p:txBody>
            <a:bodyPr wrap="none" anchor="ctr"/>
            <a:lstStyle/>
            <a:p>
              <a:endParaRPr lang="fr-FR" dirty="0"/>
            </a:p>
          </p:txBody>
        </p:sp>
        <p:sp>
          <p:nvSpPr>
            <p:cNvPr id="21" name="AutoShape 13"/>
            <p:cNvSpPr>
              <a:spLocks noChangeArrowheads="1"/>
            </p:cNvSpPr>
            <p:nvPr/>
          </p:nvSpPr>
          <p:spPr bwMode="auto">
            <a:xfrm rot="-5400000">
              <a:off x="1973" y="1116"/>
              <a:ext cx="318" cy="681"/>
            </a:xfrm>
            <a:prstGeom prst="flowChartDelay">
              <a:avLst/>
            </a:prstGeom>
            <a:solidFill>
              <a:schemeClr val="hlink"/>
            </a:solidFill>
            <a:ln w="9525">
              <a:solidFill>
                <a:schemeClr val="hlink"/>
              </a:solidFill>
              <a:miter lim="800000"/>
              <a:headEnd/>
              <a:tailEnd/>
            </a:ln>
            <a:effectLst/>
          </p:spPr>
          <p:txBody>
            <a:bodyPr wrap="none" anchor="ctr"/>
            <a:lstStyle/>
            <a:p>
              <a:endParaRPr lang="fr-FR" dirty="0"/>
            </a:p>
          </p:txBody>
        </p:sp>
        <p:sp>
          <p:nvSpPr>
            <p:cNvPr id="22" name="AutoShape 15"/>
            <p:cNvSpPr>
              <a:spLocks noChangeArrowheads="1"/>
            </p:cNvSpPr>
            <p:nvPr/>
          </p:nvSpPr>
          <p:spPr bwMode="auto">
            <a:xfrm rot="-16200000">
              <a:off x="1973" y="2613"/>
              <a:ext cx="318" cy="681"/>
            </a:xfrm>
            <a:prstGeom prst="flowChartDelay">
              <a:avLst/>
            </a:prstGeom>
            <a:solidFill>
              <a:schemeClr val="hlink"/>
            </a:solidFill>
            <a:ln w="9525">
              <a:solidFill>
                <a:schemeClr val="hlink"/>
              </a:solidFill>
              <a:miter lim="800000"/>
              <a:headEnd/>
              <a:tailEnd/>
            </a:ln>
            <a:effectLst/>
          </p:spPr>
          <p:txBody>
            <a:bodyPr wrap="none" anchor="ctr"/>
            <a:lstStyle/>
            <a:p>
              <a:pPr algn="ctr"/>
              <a:endParaRPr lang="fr-FR" sz="1800" dirty="0"/>
            </a:p>
          </p:txBody>
        </p:sp>
        <p:sp>
          <p:nvSpPr>
            <p:cNvPr id="23" name="AutoShape 16"/>
            <p:cNvSpPr>
              <a:spLocks noChangeArrowheads="1"/>
            </p:cNvSpPr>
            <p:nvPr/>
          </p:nvSpPr>
          <p:spPr bwMode="auto">
            <a:xfrm>
              <a:off x="2018" y="2069"/>
              <a:ext cx="227" cy="203"/>
            </a:xfrm>
            <a:prstGeom prst="flowChartOr">
              <a:avLst/>
            </a:prstGeom>
            <a:solidFill>
              <a:schemeClr val="hlink"/>
            </a:solidFill>
            <a:ln w="9525">
              <a:solidFill>
                <a:schemeClr val="hlink"/>
              </a:solidFill>
              <a:round/>
              <a:headEnd/>
              <a:tailEnd/>
            </a:ln>
            <a:effectLst/>
          </p:spPr>
          <p:txBody>
            <a:bodyPr wrap="none" anchor="ctr"/>
            <a:lstStyle/>
            <a:p>
              <a:endParaRPr lang="fr-FR" dirty="0"/>
            </a:p>
          </p:txBody>
        </p:sp>
      </p:grpSp>
      <p:sp>
        <p:nvSpPr>
          <p:cNvPr id="18" name="Text Box 64"/>
          <p:cNvSpPr txBox="1">
            <a:spLocks noChangeArrowheads="1"/>
          </p:cNvSpPr>
          <p:nvPr/>
        </p:nvSpPr>
        <p:spPr bwMode="auto">
          <a:xfrm rot="5400000">
            <a:off x="4883324" y="4420366"/>
            <a:ext cx="263832" cy="369332"/>
          </a:xfrm>
          <a:prstGeom prst="rect">
            <a:avLst/>
          </a:prstGeom>
          <a:noFill/>
          <a:ln w="9525" algn="ctr">
            <a:noFill/>
            <a:miter lim="800000"/>
            <a:headEnd/>
            <a:tailEnd/>
          </a:ln>
          <a:effectLst/>
        </p:spPr>
        <p:txBody>
          <a:bodyPr>
            <a:spAutoFit/>
          </a:bodyPr>
          <a:lstStyle/>
          <a:p>
            <a:pPr algn="ctr"/>
            <a:r>
              <a:rPr lang="fr-FR" sz="1800" b="1" dirty="0">
                <a:solidFill>
                  <a:srgbClr val="FF0000"/>
                </a:solidFill>
              </a:rPr>
              <a:t>N</a:t>
            </a:r>
          </a:p>
        </p:txBody>
      </p:sp>
      <p:sp>
        <p:nvSpPr>
          <p:cNvPr id="19" name="Text Box 66"/>
          <p:cNvSpPr txBox="1">
            <a:spLocks noChangeArrowheads="1"/>
          </p:cNvSpPr>
          <p:nvPr/>
        </p:nvSpPr>
        <p:spPr bwMode="auto">
          <a:xfrm rot="5400000">
            <a:off x="3379987" y="4428004"/>
            <a:ext cx="260856" cy="369332"/>
          </a:xfrm>
          <a:prstGeom prst="rect">
            <a:avLst/>
          </a:prstGeom>
          <a:noFill/>
          <a:ln w="9525" algn="ctr">
            <a:noFill/>
            <a:miter lim="800000"/>
            <a:headEnd/>
            <a:tailEnd/>
          </a:ln>
          <a:effectLst/>
        </p:spPr>
        <p:txBody>
          <a:bodyPr>
            <a:spAutoFit/>
          </a:bodyPr>
          <a:lstStyle/>
          <a:p>
            <a:pPr algn="ctr">
              <a:spcBef>
                <a:spcPct val="50000"/>
              </a:spcBef>
            </a:pPr>
            <a:r>
              <a:rPr lang="fr-FR" sz="1800" b="1" dirty="0">
                <a:solidFill>
                  <a:srgbClr val="FF0000"/>
                </a:solidFill>
              </a:rPr>
              <a:t>S</a:t>
            </a:r>
          </a:p>
        </p:txBody>
      </p:sp>
      <p:grpSp>
        <p:nvGrpSpPr>
          <p:cNvPr id="24" name="Group 70"/>
          <p:cNvGrpSpPr>
            <a:grpSpLocks/>
          </p:cNvGrpSpPr>
          <p:nvPr/>
        </p:nvGrpSpPr>
        <p:grpSpPr bwMode="auto">
          <a:xfrm flipV="1">
            <a:off x="3743908" y="5445224"/>
            <a:ext cx="1044141" cy="540060"/>
            <a:chOff x="1610" y="935"/>
            <a:chExt cx="1134" cy="545"/>
          </a:xfrm>
        </p:grpSpPr>
        <p:sp>
          <p:nvSpPr>
            <p:cNvPr id="25" name="AutoShape 71"/>
            <p:cNvSpPr>
              <a:spLocks noChangeArrowheads="1"/>
            </p:cNvSpPr>
            <p:nvPr/>
          </p:nvSpPr>
          <p:spPr bwMode="auto">
            <a:xfrm>
              <a:off x="1610"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sp>
          <p:nvSpPr>
            <p:cNvPr id="26" name="AutoShape 72"/>
            <p:cNvSpPr>
              <a:spLocks noChangeArrowheads="1"/>
            </p:cNvSpPr>
            <p:nvPr/>
          </p:nvSpPr>
          <p:spPr bwMode="auto">
            <a:xfrm flipH="1">
              <a:off x="1973"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sp>
          <p:nvSpPr>
            <p:cNvPr id="27" name="AutoShape 73"/>
            <p:cNvSpPr>
              <a:spLocks noChangeArrowheads="1"/>
            </p:cNvSpPr>
            <p:nvPr/>
          </p:nvSpPr>
          <p:spPr bwMode="auto">
            <a:xfrm>
              <a:off x="2336"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grpSp>
      <p:cxnSp>
        <p:nvCxnSpPr>
          <p:cNvPr id="31" name="Connecteur droit avec flèche 30"/>
          <p:cNvCxnSpPr/>
          <p:nvPr/>
        </p:nvCxnSpPr>
        <p:spPr>
          <a:xfrm>
            <a:off x="3707904" y="4653136"/>
            <a:ext cx="1152128"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Ellipse 31"/>
          <p:cNvSpPr/>
          <p:nvPr/>
        </p:nvSpPr>
        <p:spPr>
          <a:xfrm>
            <a:off x="3275856" y="3573016"/>
            <a:ext cx="1980220" cy="20162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3" name="Arc 32"/>
          <p:cNvSpPr/>
          <p:nvPr/>
        </p:nvSpPr>
        <p:spPr>
          <a:xfrm rot="5400000">
            <a:off x="3797914" y="4167082"/>
            <a:ext cx="1260140" cy="1080120"/>
          </a:xfrm>
          <a:prstGeom prst="arc">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grpSp>
        <p:nvGrpSpPr>
          <p:cNvPr id="34" name="Group 70"/>
          <p:cNvGrpSpPr>
            <a:grpSpLocks/>
          </p:cNvGrpSpPr>
          <p:nvPr/>
        </p:nvGrpSpPr>
        <p:grpSpPr bwMode="auto">
          <a:xfrm flipH="1">
            <a:off x="3707904" y="3248980"/>
            <a:ext cx="1044141" cy="540060"/>
            <a:chOff x="1610" y="935"/>
            <a:chExt cx="1134" cy="545"/>
          </a:xfrm>
        </p:grpSpPr>
        <p:sp>
          <p:nvSpPr>
            <p:cNvPr id="35" name="AutoShape 71"/>
            <p:cNvSpPr>
              <a:spLocks noChangeArrowheads="1"/>
            </p:cNvSpPr>
            <p:nvPr/>
          </p:nvSpPr>
          <p:spPr bwMode="auto">
            <a:xfrm>
              <a:off x="1610"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sp>
          <p:nvSpPr>
            <p:cNvPr id="36" name="AutoShape 72"/>
            <p:cNvSpPr>
              <a:spLocks noChangeArrowheads="1"/>
            </p:cNvSpPr>
            <p:nvPr/>
          </p:nvSpPr>
          <p:spPr bwMode="auto">
            <a:xfrm flipH="1">
              <a:off x="1973"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sp>
          <p:nvSpPr>
            <p:cNvPr id="37" name="AutoShape 73"/>
            <p:cNvSpPr>
              <a:spLocks noChangeArrowheads="1"/>
            </p:cNvSpPr>
            <p:nvPr/>
          </p:nvSpPr>
          <p:spPr bwMode="auto">
            <a:xfrm>
              <a:off x="2336"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grpSp>
      <p:sp>
        <p:nvSpPr>
          <p:cNvPr id="38" name="ZoneTexte 37"/>
          <p:cNvSpPr txBox="1"/>
          <p:nvPr/>
        </p:nvSpPr>
        <p:spPr>
          <a:xfrm>
            <a:off x="4031940" y="2960948"/>
            <a:ext cx="504056" cy="369332"/>
          </a:xfrm>
          <a:prstGeom prst="rect">
            <a:avLst/>
          </a:prstGeom>
          <a:noFill/>
        </p:spPr>
        <p:txBody>
          <a:bodyPr wrap="square" rtlCol="0">
            <a:spAutoFit/>
          </a:bodyPr>
          <a:lstStyle/>
          <a:p>
            <a:r>
              <a:rPr lang="fr-FR" b="1" dirty="0"/>
              <a:t>N</a:t>
            </a:r>
          </a:p>
        </p:txBody>
      </p:sp>
      <p:sp>
        <p:nvSpPr>
          <p:cNvPr id="39" name="ZoneTexte 38"/>
          <p:cNvSpPr txBox="1"/>
          <p:nvPr/>
        </p:nvSpPr>
        <p:spPr>
          <a:xfrm>
            <a:off x="4067944" y="6021288"/>
            <a:ext cx="432048" cy="369332"/>
          </a:xfrm>
          <a:prstGeom prst="rect">
            <a:avLst/>
          </a:prstGeom>
          <a:noFill/>
        </p:spPr>
        <p:txBody>
          <a:bodyPr wrap="square" rtlCol="0">
            <a:spAutoFit/>
          </a:bodyPr>
          <a:lstStyle/>
          <a:p>
            <a:r>
              <a:rPr lang="fr-FR" b="1" dirty="0"/>
              <a:t>S</a:t>
            </a:r>
          </a:p>
        </p:txBody>
      </p:sp>
      <p:sp>
        <p:nvSpPr>
          <p:cNvPr id="41" name="Arc 40"/>
          <p:cNvSpPr/>
          <p:nvPr/>
        </p:nvSpPr>
        <p:spPr>
          <a:xfrm rot="16200000">
            <a:off x="3473878" y="3951058"/>
            <a:ext cx="1260140" cy="1080120"/>
          </a:xfrm>
          <a:prstGeom prst="arc">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42" name="ZoneTexte 41"/>
          <p:cNvSpPr txBox="1"/>
          <p:nvPr/>
        </p:nvSpPr>
        <p:spPr>
          <a:xfrm>
            <a:off x="3707904" y="4113076"/>
            <a:ext cx="540060" cy="369332"/>
          </a:xfrm>
          <a:prstGeom prst="rect">
            <a:avLst/>
          </a:prstGeom>
          <a:noFill/>
        </p:spPr>
        <p:txBody>
          <a:bodyPr wrap="square" rtlCol="0">
            <a:spAutoFit/>
          </a:bodyPr>
          <a:lstStyle/>
          <a:p>
            <a:r>
              <a:rPr lang="fr-FR" b="1" dirty="0">
                <a:solidFill>
                  <a:schemeClr val="bg1"/>
                </a:solidFill>
              </a:rPr>
              <a:t>90°</a:t>
            </a:r>
          </a:p>
        </p:txBody>
      </p:sp>
      <p:cxnSp>
        <p:nvCxnSpPr>
          <p:cNvPr id="44" name="Connecteur droit 43"/>
          <p:cNvCxnSpPr/>
          <p:nvPr/>
        </p:nvCxnSpPr>
        <p:spPr>
          <a:xfrm flipV="1">
            <a:off x="4031940" y="4437112"/>
            <a:ext cx="1" cy="2160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Connecteur droit 45"/>
          <p:cNvCxnSpPr>
            <a:stCxn id="20" idx="1"/>
            <a:endCxn id="20" idx="1"/>
          </p:cNvCxnSpPr>
          <p:nvPr/>
        </p:nvCxnSpPr>
        <p:spPr>
          <a:xfrm>
            <a:off x="4284465" y="4449537"/>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Connecteur droit 50"/>
          <p:cNvCxnSpPr>
            <a:stCxn id="20" idx="1"/>
            <a:endCxn id="20" idx="1"/>
          </p:cNvCxnSpPr>
          <p:nvPr/>
        </p:nvCxnSpPr>
        <p:spPr>
          <a:xfrm>
            <a:off x="4284465" y="4449537"/>
            <a:ext cx="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Connecteur droit 52"/>
          <p:cNvCxnSpPr>
            <a:stCxn id="20" idx="1"/>
            <a:endCxn id="20" idx="1"/>
          </p:cNvCxnSpPr>
          <p:nvPr/>
        </p:nvCxnSpPr>
        <p:spPr>
          <a:xfrm>
            <a:off x="4284465" y="4449537"/>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Line 24"/>
          <p:cNvSpPr>
            <a:spLocks noChangeShapeType="1"/>
          </p:cNvSpPr>
          <p:nvPr/>
        </p:nvSpPr>
        <p:spPr bwMode="auto">
          <a:xfrm flipV="1">
            <a:off x="4211960" y="3356992"/>
            <a:ext cx="0" cy="2447925"/>
          </a:xfrm>
          <a:prstGeom prst="line">
            <a:avLst/>
          </a:prstGeom>
          <a:noFill/>
          <a:ln w="9525">
            <a:solidFill>
              <a:schemeClr val="tx1"/>
            </a:solidFill>
            <a:round/>
            <a:headEnd/>
            <a:tailEnd type="triangle" w="med" len="med"/>
          </a:ln>
          <a:effectLst/>
        </p:spPr>
        <p:txBody>
          <a:bodyPr/>
          <a:lstStyle/>
          <a:p>
            <a:endParaRPr lang="fr-FR" dirty="0"/>
          </a:p>
        </p:txBody>
      </p:sp>
      <p:cxnSp>
        <p:nvCxnSpPr>
          <p:cNvPr id="57" name="Connecteur droit 56"/>
          <p:cNvCxnSpPr/>
          <p:nvPr/>
        </p:nvCxnSpPr>
        <p:spPr>
          <a:xfrm flipH="1">
            <a:off x="4031940" y="4437112"/>
            <a:ext cx="18002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Espace réservé du pied de page 1">
            <a:extLst>
              <a:ext uri="{FF2B5EF4-FFF2-40B4-BE49-F238E27FC236}">
                <a16:creationId xmlns="" xmlns:a16="http://schemas.microsoft.com/office/drawing/2014/main" id="{5DE4F227-C037-4DED-924A-E634BA25BBA6}"/>
              </a:ext>
            </a:extLst>
          </p:cNvPr>
          <p:cNvSpPr>
            <a:spLocks noGrp="1"/>
          </p:cNvSpPr>
          <p:nvPr>
            <p:ph type="ftr" sz="quarter" idx="11"/>
          </p:nvPr>
        </p:nvSpPr>
        <p:spPr/>
        <p:txBody>
          <a:bodyPr/>
          <a:lstStyle/>
          <a:p>
            <a:r>
              <a:rPr lang="fr-FR" dirty="0"/>
              <a:t>LYCEE THEPOT QUIMPER - SCOTTO</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457200" y="704088"/>
            <a:ext cx="8229600" cy="1143000"/>
          </a:xfrm>
          <a:prstGeom prst="rect">
            <a:avLst/>
          </a:prstGeom>
          <a:ln>
            <a:noFill/>
          </a:ln>
        </p:spPr>
        <p:txBody>
          <a:bodyPr vert="horz" lIns="0" tIns="0" rIns="18288" bIns="0" anchor="b">
            <a:normAutofit fontScale="92500"/>
            <a:scene3d>
              <a:camera prst="orthographicFront"/>
              <a:lightRig rig="freezing" dir="t">
                <a:rot lat="0" lon="0" rev="5640000"/>
              </a:lightRig>
            </a:scene3d>
            <a:sp3d prstMaterial="flat">
              <a:bevelT w="38100" h="38100"/>
              <a:contourClr>
                <a:schemeClr val="tx2"/>
              </a:contourClr>
            </a:sp3d>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sz="5600" b="1" i="0" u="none" strike="noStrike" kern="1200" cap="none" spc="0" normalizeH="0" baseline="0" noProof="0" dirty="0">
                <a:ln>
                  <a:noFill/>
                </a:ln>
                <a:solidFill>
                  <a:schemeClr val="accent3">
                    <a:tint val="90000"/>
                    <a:satMod val="120000"/>
                  </a:schemeClr>
                </a:solidFill>
                <a:effectLst>
                  <a:outerShdw blurRad="38100" dist="25400" dir="5400000" algn="tl" rotWithShape="0">
                    <a:srgbClr val="000000">
                      <a:alpha val="43000"/>
                    </a:srgbClr>
                  </a:outerShdw>
                </a:effectLst>
                <a:uLnTx/>
                <a:uFillTx/>
                <a:latin typeface="+mj-lt"/>
                <a:ea typeface="+mj-ea"/>
                <a:cs typeface="+mj-cs"/>
              </a:rPr>
              <a:t>Le moteur à courant continu</a:t>
            </a:r>
          </a:p>
        </p:txBody>
      </p:sp>
      <p:pic>
        <p:nvPicPr>
          <p:cNvPr id="5" name="Image 4" descr="MOTEUR CC.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99593" y="1916830"/>
            <a:ext cx="7096125" cy="4248150"/>
          </a:xfrm>
          <a:prstGeom prst="rect">
            <a:avLst/>
          </a:prstGeom>
        </p:spPr>
      </p:pic>
      <p:sp>
        <p:nvSpPr>
          <p:cNvPr id="2" name="Espace réservé du pied de page 1">
            <a:extLst>
              <a:ext uri="{FF2B5EF4-FFF2-40B4-BE49-F238E27FC236}">
                <a16:creationId xmlns="" xmlns:a16="http://schemas.microsoft.com/office/drawing/2014/main" id="{4AC3E595-770B-49DE-9A6E-435477C668D4}"/>
              </a:ext>
            </a:extLst>
          </p:cNvPr>
          <p:cNvSpPr>
            <a:spLocks noGrp="1"/>
          </p:cNvSpPr>
          <p:nvPr>
            <p:ph type="ftr" sz="quarter" idx="11"/>
          </p:nvPr>
        </p:nvSpPr>
        <p:spPr/>
        <p:txBody>
          <a:bodyPr/>
          <a:lstStyle/>
          <a:p>
            <a:r>
              <a:rPr lang="fr-FR" dirty="0"/>
              <a:t>LYCEE THEPOT QUIMPER - SCOTTO</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endParaRPr lang="fr-FR" dirty="0"/>
          </a:p>
        </p:txBody>
      </p:sp>
      <p:pic>
        <p:nvPicPr>
          <p:cNvPr id="7" name="fonctionnement_MCC.wmv">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cstate="print"/>
          <a:stretch>
            <a:fillRect/>
          </a:stretch>
        </p:blipFill>
        <p:spPr>
          <a:xfrm>
            <a:off x="-4572000" y="-1014413"/>
            <a:ext cx="18288000" cy="10287001"/>
          </a:xfrm>
          <a:prstGeom prst="rect">
            <a:avLst/>
          </a:prstGeom>
        </p:spPr>
      </p:pic>
      <p:sp>
        <p:nvSpPr>
          <p:cNvPr id="2" name="Espace réservé du pied de page 1">
            <a:extLst>
              <a:ext uri="{FF2B5EF4-FFF2-40B4-BE49-F238E27FC236}">
                <a16:creationId xmlns="" xmlns:a16="http://schemas.microsoft.com/office/drawing/2014/main" id="{1A5D2957-103B-4AD9-8A66-4346162713B1}"/>
              </a:ext>
            </a:extLst>
          </p:cNvPr>
          <p:cNvSpPr>
            <a:spLocks noGrp="1"/>
          </p:cNvSpPr>
          <p:nvPr>
            <p:ph type="ftr" sz="quarter" idx="11"/>
          </p:nvPr>
        </p:nvSpPr>
        <p:spPr/>
        <p:txBody>
          <a:bodyPr/>
          <a:lstStyle/>
          <a:p>
            <a:r>
              <a:rPr lang="fr-FR" dirty="0"/>
              <a:t>LYCEE THEPOT QUIMPER - SCOTTO</a:t>
            </a:r>
          </a:p>
        </p:txBody>
      </p:sp>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34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548680"/>
            <a:ext cx="8229600" cy="636680"/>
          </a:xfrm>
        </p:spPr>
        <p:txBody>
          <a:bodyPr>
            <a:normAutofit fontScale="90000"/>
          </a:bodyPr>
          <a:lstStyle/>
          <a:p>
            <a:pPr algn="ctr"/>
            <a:r>
              <a:rPr lang="fr-FR" dirty="0"/>
              <a:t>Organisation matérielle</a:t>
            </a:r>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a:ext>
            </a:extLst>
          </a:blip>
          <a:srcRect/>
          <a:stretch>
            <a:fillRect/>
          </a:stretch>
        </p:blipFill>
        <p:spPr bwMode="auto">
          <a:xfrm>
            <a:off x="3995936" y="1772816"/>
            <a:ext cx="4286080" cy="3790950"/>
          </a:xfrm>
          <a:prstGeom prst="rect">
            <a:avLst/>
          </a:prstGeom>
          <a:noFill/>
          <a:ln w="9525">
            <a:noFill/>
            <a:miter lim="800000"/>
            <a:headEnd/>
            <a:tailEnd/>
          </a:ln>
        </p:spPr>
      </p:pic>
      <p:sp>
        <p:nvSpPr>
          <p:cNvPr id="5" name="ZoneTexte 4"/>
          <p:cNvSpPr txBox="1"/>
          <p:nvPr/>
        </p:nvSpPr>
        <p:spPr>
          <a:xfrm>
            <a:off x="395536" y="1412776"/>
            <a:ext cx="3456384" cy="4524315"/>
          </a:xfrm>
          <a:prstGeom prst="rect">
            <a:avLst/>
          </a:prstGeom>
          <a:noFill/>
        </p:spPr>
        <p:txBody>
          <a:bodyPr wrap="square" rtlCol="0">
            <a:spAutoFit/>
          </a:bodyPr>
          <a:lstStyle/>
          <a:p>
            <a:r>
              <a:rPr lang="fr-FR" dirty="0"/>
              <a:t>Avantage: Les pôles du rotor et du stator sont en permanence  perpendiculaires</a:t>
            </a:r>
          </a:p>
          <a:p>
            <a:pPr>
              <a:buFont typeface="Symbol"/>
              <a:buChar char="Þ"/>
            </a:pPr>
            <a:r>
              <a:rPr lang="fr-FR" dirty="0"/>
              <a:t>La MCC peut développer en permanence son couple maximum. </a:t>
            </a:r>
          </a:p>
          <a:p>
            <a:pPr>
              <a:buFont typeface="Symbol"/>
              <a:buChar char="Þ"/>
            </a:pPr>
            <a:endParaRPr lang="fr-FR" dirty="0"/>
          </a:p>
          <a:p>
            <a:r>
              <a:rPr lang="fr-FR" dirty="0"/>
              <a:t>Inconvénients: L’alimentation du rotor nécessite un collecteur et des balais</a:t>
            </a:r>
          </a:p>
          <a:p>
            <a:pPr>
              <a:buFont typeface="Symbol"/>
              <a:buChar char="Þ"/>
            </a:pPr>
            <a:r>
              <a:rPr lang="fr-FR" dirty="0"/>
              <a:t>Ce sont des pièces d’usure qu’il faut maintenir en état.</a:t>
            </a:r>
          </a:p>
          <a:p>
            <a:endParaRPr lang="fr-FR" dirty="0"/>
          </a:p>
          <a:p>
            <a:r>
              <a:rPr lang="fr-FR" dirty="0"/>
              <a:t>Le couple est pulsatoire en fonction du nombre de lames du collecteur.</a:t>
            </a:r>
          </a:p>
        </p:txBody>
      </p:sp>
      <p:sp>
        <p:nvSpPr>
          <p:cNvPr id="3" name="Espace réservé du pied de page 2">
            <a:extLst>
              <a:ext uri="{FF2B5EF4-FFF2-40B4-BE49-F238E27FC236}">
                <a16:creationId xmlns="" xmlns:a16="http://schemas.microsoft.com/office/drawing/2014/main" id="{A13BE34E-765E-4615-AB70-8FF04A32C103}"/>
              </a:ext>
            </a:extLst>
          </p:cNvPr>
          <p:cNvSpPr>
            <a:spLocks noGrp="1"/>
          </p:cNvSpPr>
          <p:nvPr>
            <p:ph type="ftr" sz="quarter" idx="11"/>
          </p:nvPr>
        </p:nvSpPr>
        <p:spPr/>
        <p:txBody>
          <a:bodyPr/>
          <a:lstStyle/>
          <a:p>
            <a:r>
              <a:rPr lang="fr-FR" dirty="0"/>
              <a:t>LYCEE THEPOT QUIMPER - SCOTTO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332656"/>
            <a:ext cx="8229600" cy="1143000"/>
          </a:xfrm>
        </p:spPr>
        <p:txBody>
          <a:bodyPr>
            <a:normAutofit/>
          </a:bodyPr>
          <a:lstStyle/>
          <a:p>
            <a:r>
              <a:rPr lang="fr-FR" dirty="0"/>
              <a:t>Les alimentations d’une MCC</a:t>
            </a:r>
          </a:p>
        </p:txBody>
      </p:sp>
      <p:pic>
        <p:nvPicPr>
          <p:cNvPr id="27651"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7544" y="2492896"/>
            <a:ext cx="4548516" cy="3528392"/>
          </a:xfrm>
          <a:prstGeom prst="rect">
            <a:avLst/>
          </a:prstGeom>
          <a:noFill/>
          <a:ln w="9525">
            <a:noFill/>
            <a:miter lim="800000"/>
            <a:headEnd/>
            <a:tailEnd/>
          </a:ln>
        </p:spPr>
      </p:pic>
      <p:sp>
        <p:nvSpPr>
          <p:cNvPr id="7" name="ZoneTexte 6"/>
          <p:cNvSpPr txBox="1"/>
          <p:nvPr/>
        </p:nvSpPr>
        <p:spPr>
          <a:xfrm>
            <a:off x="395536" y="1700808"/>
            <a:ext cx="4032448" cy="646331"/>
          </a:xfrm>
          <a:prstGeom prst="rect">
            <a:avLst/>
          </a:prstGeom>
          <a:noFill/>
        </p:spPr>
        <p:txBody>
          <a:bodyPr wrap="square" rtlCol="0">
            <a:spAutoFit/>
          </a:bodyPr>
          <a:lstStyle/>
          <a:p>
            <a:r>
              <a:rPr lang="fr-FR" dirty="0"/>
              <a:t>Différents modes d’alimentation de l’induit et de l’inducteur</a:t>
            </a:r>
          </a:p>
        </p:txBody>
      </p:sp>
      <p:sp>
        <p:nvSpPr>
          <p:cNvPr id="10" name="ZoneTexte 9"/>
          <p:cNvSpPr txBox="1"/>
          <p:nvPr/>
        </p:nvSpPr>
        <p:spPr>
          <a:xfrm>
            <a:off x="5292080" y="1916832"/>
            <a:ext cx="3096344" cy="923330"/>
          </a:xfrm>
          <a:prstGeom prst="rect">
            <a:avLst/>
          </a:prstGeom>
          <a:noFill/>
        </p:spPr>
        <p:txBody>
          <a:bodyPr wrap="square" rtlCol="0">
            <a:spAutoFit/>
          </a:bodyPr>
          <a:lstStyle/>
          <a:p>
            <a:r>
              <a:rPr lang="fr-FR" dirty="0"/>
              <a:t>Le champ magnétique peut être généré par des aimants permanents</a:t>
            </a:r>
          </a:p>
        </p:txBody>
      </p:sp>
      <p:sp>
        <p:nvSpPr>
          <p:cNvPr id="3" name="Espace réservé du pied de page 2">
            <a:extLst>
              <a:ext uri="{FF2B5EF4-FFF2-40B4-BE49-F238E27FC236}">
                <a16:creationId xmlns="" xmlns:a16="http://schemas.microsoft.com/office/drawing/2014/main" id="{4F278CEA-0E98-4BA8-B859-1444CC875079}"/>
              </a:ext>
            </a:extLst>
          </p:cNvPr>
          <p:cNvSpPr>
            <a:spLocks noGrp="1"/>
          </p:cNvSpPr>
          <p:nvPr>
            <p:ph type="ftr" sz="quarter" idx="11"/>
          </p:nvPr>
        </p:nvSpPr>
        <p:spPr/>
        <p:txBody>
          <a:bodyPr/>
          <a:lstStyle/>
          <a:p>
            <a:r>
              <a:rPr lang="fr-FR" dirty="0"/>
              <a:t>LYCEE THEPOT QUIMPER - SCOTTO</a:t>
            </a:r>
          </a:p>
        </p:txBody>
      </p:sp>
      <p:pic>
        <p:nvPicPr>
          <p:cNvPr id="993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9305" y="2840162"/>
            <a:ext cx="3581400" cy="339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1540" y="440668"/>
            <a:ext cx="8229600" cy="492664"/>
          </a:xfrm>
        </p:spPr>
        <p:txBody>
          <a:bodyPr>
            <a:normAutofit fontScale="90000"/>
          </a:bodyPr>
          <a:lstStyle/>
          <a:p>
            <a:pPr algn="ctr"/>
            <a:r>
              <a:rPr lang="fr-FR" sz="3600" dirty="0"/>
              <a:t>Remarque: Moteur universel</a:t>
            </a:r>
          </a:p>
        </p:txBody>
      </p:sp>
      <p:sp>
        <p:nvSpPr>
          <p:cNvPr id="4" name="ZoneTexte 3"/>
          <p:cNvSpPr txBox="1"/>
          <p:nvPr/>
        </p:nvSpPr>
        <p:spPr>
          <a:xfrm>
            <a:off x="971600" y="1340768"/>
            <a:ext cx="7272808" cy="1938992"/>
          </a:xfrm>
          <a:prstGeom prst="rect">
            <a:avLst/>
          </a:prstGeom>
          <a:noFill/>
        </p:spPr>
        <p:txBody>
          <a:bodyPr wrap="square" rtlCol="0">
            <a:spAutoFit/>
          </a:bodyPr>
          <a:lstStyle/>
          <a:p>
            <a:r>
              <a:rPr lang="fr-FR" sz="2400" dirty="0"/>
              <a:t>L‘inversion de sens de rotation peut être obtenue par inversion de la tension induit ou du courant inducteur. Si on inverse les 2, alors le moteur tourne dans le même sens. Ce principe est utilisé par un moteur série alimenté en alternatif monophasé.</a:t>
            </a:r>
          </a:p>
        </p:txBody>
      </p:sp>
      <p:sp>
        <p:nvSpPr>
          <p:cNvPr id="6" name="Oval 9"/>
          <p:cNvSpPr>
            <a:spLocks noChangeArrowheads="1"/>
          </p:cNvSpPr>
          <p:nvPr/>
        </p:nvSpPr>
        <p:spPr bwMode="auto">
          <a:xfrm>
            <a:off x="3059832" y="3609020"/>
            <a:ext cx="1008732" cy="936104"/>
          </a:xfrm>
          <a:prstGeom prst="ellipse">
            <a:avLst/>
          </a:prstGeom>
          <a:noFill/>
          <a:ln w="38100">
            <a:solidFill>
              <a:srgbClr val="FFFF00"/>
            </a:solidFill>
            <a:round/>
            <a:headEnd/>
            <a:tailEnd/>
          </a:ln>
          <a:effectLst/>
        </p:spPr>
        <p:txBody>
          <a:bodyPr wrap="none" anchor="ctr"/>
          <a:lstStyle/>
          <a:p>
            <a:endParaRPr lang="fr-FR" dirty="0"/>
          </a:p>
        </p:txBody>
      </p:sp>
      <p:sp>
        <p:nvSpPr>
          <p:cNvPr id="13" name="Line 76"/>
          <p:cNvSpPr>
            <a:spLocks noChangeShapeType="1"/>
          </p:cNvSpPr>
          <p:nvPr/>
        </p:nvSpPr>
        <p:spPr bwMode="auto">
          <a:xfrm>
            <a:off x="4391980" y="4077072"/>
            <a:ext cx="0" cy="1111770"/>
          </a:xfrm>
          <a:prstGeom prst="line">
            <a:avLst/>
          </a:prstGeom>
          <a:noFill/>
          <a:ln w="57150">
            <a:solidFill>
              <a:schemeClr val="hlink"/>
            </a:solidFill>
            <a:round/>
            <a:headEnd/>
            <a:tailEnd/>
          </a:ln>
          <a:effectLst/>
        </p:spPr>
        <p:txBody>
          <a:bodyPr/>
          <a:lstStyle/>
          <a:p>
            <a:endParaRPr lang="fr-FR" dirty="0"/>
          </a:p>
        </p:txBody>
      </p:sp>
      <p:cxnSp>
        <p:nvCxnSpPr>
          <p:cNvPr id="16" name="Connecteur droit 15"/>
          <p:cNvCxnSpPr/>
          <p:nvPr/>
        </p:nvCxnSpPr>
        <p:spPr>
          <a:xfrm>
            <a:off x="1223628" y="4113076"/>
            <a:ext cx="576064"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1223628" y="5193196"/>
            <a:ext cx="3168972" cy="1"/>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32" name="Freeform 37"/>
          <p:cNvSpPr>
            <a:spLocks/>
          </p:cNvSpPr>
          <p:nvPr/>
        </p:nvSpPr>
        <p:spPr bwMode="auto">
          <a:xfrm>
            <a:off x="755576" y="4401108"/>
            <a:ext cx="936104" cy="323738"/>
          </a:xfrm>
          <a:custGeom>
            <a:avLst/>
            <a:gdLst/>
            <a:ahLst/>
            <a:cxnLst>
              <a:cxn ang="0">
                <a:pos x="0" y="454"/>
              </a:cxn>
              <a:cxn ang="0">
                <a:pos x="182" y="227"/>
              </a:cxn>
              <a:cxn ang="0">
                <a:pos x="545" y="0"/>
              </a:cxn>
              <a:cxn ang="0">
                <a:pos x="908" y="227"/>
              </a:cxn>
              <a:cxn ang="0">
                <a:pos x="1089" y="454"/>
              </a:cxn>
              <a:cxn ang="0">
                <a:pos x="1270" y="681"/>
              </a:cxn>
              <a:cxn ang="0">
                <a:pos x="1633" y="907"/>
              </a:cxn>
              <a:cxn ang="0">
                <a:pos x="1996" y="681"/>
              </a:cxn>
              <a:cxn ang="0">
                <a:pos x="2178" y="454"/>
              </a:cxn>
            </a:cxnLst>
            <a:rect l="0" t="0" r="r" b="b"/>
            <a:pathLst>
              <a:path w="2178" h="907">
                <a:moveTo>
                  <a:pt x="0" y="454"/>
                </a:moveTo>
                <a:cubicBezTo>
                  <a:pt x="45" y="378"/>
                  <a:pt x="91" y="303"/>
                  <a:pt x="182" y="227"/>
                </a:cubicBezTo>
                <a:cubicBezTo>
                  <a:pt x="273" y="151"/>
                  <a:pt x="424" y="0"/>
                  <a:pt x="545" y="0"/>
                </a:cubicBezTo>
                <a:cubicBezTo>
                  <a:pt x="666" y="0"/>
                  <a:pt x="817" y="151"/>
                  <a:pt x="908" y="227"/>
                </a:cubicBezTo>
                <a:cubicBezTo>
                  <a:pt x="999" y="303"/>
                  <a:pt x="1029" y="378"/>
                  <a:pt x="1089" y="454"/>
                </a:cubicBezTo>
                <a:cubicBezTo>
                  <a:pt x="1149" y="530"/>
                  <a:pt x="1179" y="605"/>
                  <a:pt x="1270" y="681"/>
                </a:cubicBezTo>
                <a:cubicBezTo>
                  <a:pt x="1361" y="757"/>
                  <a:pt x="1512" y="907"/>
                  <a:pt x="1633" y="907"/>
                </a:cubicBezTo>
                <a:cubicBezTo>
                  <a:pt x="1754" y="907"/>
                  <a:pt x="1905" y="757"/>
                  <a:pt x="1996" y="681"/>
                </a:cubicBezTo>
                <a:cubicBezTo>
                  <a:pt x="2087" y="605"/>
                  <a:pt x="2132" y="529"/>
                  <a:pt x="2178" y="454"/>
                </a:cubicBezTo>
              </a:path>
            </a:pathLst>
          </a:custGeom>
          <a:noFill/>
          <a:ln w="38100" cap="flat" cmpd="sng">
            <a:solidFill>
              <a:schemeClr val="hlink"/>
            </a:solidFill>
            <a:prstDash val="solid"/>
            <a:round/>
            <a:headEnd type="none" w="med" len="med"/>
            <a:tailEnd type="none" w="med" len="med"/>
          </a:ln>
          <a:effectLst/>
        </p:spPr>
        <p:txBody>
          <a:bodyPr/>
          <a:lstStyle/>
          <a:p>
            <a:endParaRPr lang="fr-FR" dirty="0"/>
          </a:p>
        </p:txBody>
      </p:sp>
      <p:grpSp>
        <p:nvGrpSpPr>
          <p:cNvPr id="34" name="Group 2"/>
          <p:cNvGrpSpPr>
            <a:grpSpLocks/>
          </p:cNvGrpSpPr>
          <p:nvPr/>
        </p:nvGrpSpPr>
        <p:grpSpPr bwMode="auto">
          <a:xfrm>
            <a:off x="1763689" y="3933056"/>
            <a:ext cx="1008112" cy="324036"/>
            <a:chOff x="1610" y="935"/>
            <a:chExt cx="1134" cy="545"/>
          </a:xfrm>
        </p:grpSpPr>
        <p:sp>
          <p:nvSpPr>
            <p:cNvPr id="35" name="AutoShape 3"/>
            <p:cNvSpPr>
              <a:spLocks noChangeArrowheads="1"/>
            </p:cNvSpPr>
            <p:nvPr/>
          </p:nvSpPr>
          <p:spPr bwMode="auto">
            <a:xfrm>
              <a:off x="1610"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sp>
          <p:nvSpPr>
            <p:cNvPr id="36" name="AutoShape 4"/>
            <p:cNvSpPr>
              <a:spLocks noChangeArrowheads="1"/>
            </p:cNvSpPr>
            <p:nvPr/>
          </p:nvSpPr>
          <p:spPr bwMode="auto">
            <a:xfrm>
              <a:off x="1973"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sp>
          <p:nvSpPr>
            <p:cNvPr id="37" name="AutoShape 5"/>
            <p:cNvSpPr>
              <a:spLocks noChangeArrowheads="1"/>
            </p:cNvSpPr>
            <p:nvPr/>
          </p:nvSpPr>
          <p:spPr bwMode="auto">
            <a:xfrm>
              <a:off x="2336"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grpSp>
      <p:cxnSp>
        <p:nvCxnSpPr>
          <p:cNvPr id="38" name="Connecteur droit 37"/>
          <p:cNvCxnSpPr>
            <a:endCxn id="6" idx="2"/>
          </p:cNvCxnSpPr>
          <p:nvPr/>
        </p:nvCxnSpPr>
        <p:spPr>
          <a:xfrm>
            <a:off x="2735796" y="4077072"/>
            <a:ext cx="324036"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a:off x="4067944" y="4077072"/>
            <a:ext cx="324036"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42" name="ZoneTexte 41"/>
          <p:cNvSpPr txBox="1"/>
          <p:nvPr/>
        </p:nvSpPr>
        <p:spPr>
          <a:xfrm>
            <a:off x="5076056" y="4077072"/>
            <a:ext cx="3312368" cy="923330"/>
          </a:xfrm>
          <a:prstGeom prst="rect">
            <a:avLst/>
          </a:prstGeom>
          <a:noFill/>
        </p:spPr>
        <p:txBody>
          <a:bodyPr wrap="square" rtlCol="0">
            <a:spAutoFit/>
          </a:bodyPr>
          <a:lstStyle/>
          <a:p>
            <a:r>
              <a:rPr lang="fr-FR" dirty="0"/>
              <a:t>Ce type de moteur est utilisé dans beaucoup d’appareils portatifs: perceuse, meuleuse…</a:t>
            </a:r>
          </a:p>
        </p:txBody>
      </p:sp>
      <p:sp>
        <p:nvSpPr>
          <p:cNvPr id="3" name="Espace réservé du pied de page 2">
            <a:extLst>
              <a:ext uri="{FF2B5EF4-FFF2-40B4-BE49-F238E27FC236}">
                <a16:creationId xmlns="" xmlns:a16="http://schemas.microsoft.com/office/drawing/2014/main" id="{EAF85867-171A-4B77-B10B-A7C3B7587077}"/>
              </a:ext>
            </a:extLst>
          </p:cNvPr>
          <p:cNvSpPr>
            <a:spLocks noGrp="1"/>
          </p:cNvSpPr>
          <p:nvPr>
            <p:ph type="ftr" sz="quarter" idx="11"/>
          </p:nvPr>
        </p:nvSpPr>
        <p:spPr/>
        <p:txBody>
          <a:bodyPr/>
          <a:lstStyle/>
          <a:p>
            <a:r>
              <a:rPr lang="fr-FR" dirty="0"/>
              <a:t>LYCEE THEPOT QUIMPER - SCOTTO</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32656"/>
            <a:ext cx="8229600" cy="1143000"/>
          </a:xfrm>
        </p:spPr>
        <p:txBody>
          <a:bodyPr/>
          <a:lstStyle/>
          <a:p>
            <a:r>
              <a:rPr lang="fr-FR" dirty="0"/>
              <a:t>Schéma électrique équivalent</a:t>
            </a:r>
          </a:p>
        </p:txBody>
      </p:sp>
      <p:sp>
        <p:nvSpPr>
          <p:cNvPr id="3" name="Espace réservé du contenu 2"/>
          <p:cNvSpPr>
            <a:spLocks noGrp="1"/>
          </p:cNvSpPr>
          <p:nvPr>
            <p:ph idx="1"/>
          </p:nvPr>
        </p:nvSpPr>
        <p:spPr>
          <a:xfrm>
            <a:off x="457200" y="1591266"/>
            <a:ext cx="3250084" cy="4389120"/>
          </a:xfrm>
        </p:spPr>
        <p:txBody>
          <a:bodyPr/>
          <a:lstStyle/>
          <a:p>
            <a:endParaRPr lang="fr-FR" dirty="0"/>
          </a:p>
          <a:p>
            <a:r>
              <a:rPr lang="fr-FR" dirty="0">
                <a:latin typeface="Symbol" pitchFamily="18" charset="2"/>
              </a:rPr>
              <a:t>F</a:t>
            </a:r>
            <a:r>
              <a:rPr lang="fr-FR" dirty="0"/>
              <a:t>=k.Ie</a:t>
            </a:r>
          </a:p>
          <a:p>
            <a:r>
              <a:rPr lang="fr-FR" dirty="0"/>
              <a:t>U=E+R.I</a:t>
            </a:r>
          </a:p>
          <a:p>
            <a:r>
              <a:rPr lang="fr-FR" dirty="0"/>
              <a:t>E=K·</a:t>
            </a:r>
            <a:r>
              <a:rPr lang="fr-FR" dirty="0">
                <a:latin typeface="Symbol" pitchFamily="18" charset="2"/>
              </a:rPr>
              <a:t>F</a:t>
            </a:r>
            <a:r>
              <a:rPr lang="fr-FR" dirty="0">
                <a:latin typeface="Constantia" panose="02030602050306030303" pitchFamily="18" charset="0"/>
              </a:rPr>
              <a:t>·</a:t>
            </a:r>
            <a:r>
              <a:rPr lang="fr-FR" dirty="0">
                <a:latin typeface="Symbol" pitchFamily="18" charset="2"/>
              </a:rPr>
              <a:t>W</a:t>
            </a:r>
          </a:p>
          <a:p>
            <a:pPr>
              <a:buNone/>
            </a:pPr>
            <a:r>
              <a:rPr lang="fr-FR" dirty="0"/>
              <a:t> </a:t>
            </a:r>
          </a:p>
          <a:p>
            <a:r>
              <a:rPr lang="fr-FR" dirty="0">
                <a:solidFill>
                  <a:schemeClr val="bg1"/>
                </a:solidFill>
              </a:rPr>
              <a:t>T=K·</a:t>
            </a:r>
            <a:r>
              <a:rPr lang="fr-FR" dirty="0">
                <a:solidFill>
                  <a:schemeClr val="bg1"/>
                </a:solidFill>
                <a:latin typeface="Symbol" pitchFamily="18" charset="2"/>
              </a:rPr>
              <a:t>F</a:t>
            </a:r>
            <a:r>
              <a:rPr lang="fr-FR" dirty="0">
                <a:solidFill>
                  <a:schemeClr val="bg1"/>
                </a:solidFill>
              </a:rPr>
              <a:t>·I</a:t>
            </a:r>
            <a:r>
              <a:rPr lang="fr-FR" dirty="0"/>
              <a:t> </a:t>
            </a:r>
          </a:p>
          <a:p>
            <a:endParaRPr lang="fr-FR" dirty="0"/>
          </a:p>
        </p:txBody>
      </p:sp>
      <p:sp>
        <p:nvSpPr>
          <p:cNvPr id="4" name="Oval 9"/>
          <p:cNvSpPr>
            <a:spLocks noChangeArrowheads="1"/>
          </p:cNvSpPr>
          <p:nvPr/>
        </p:nvSpPr>
        <p:spPr bwMode="auto">
          <a:xfrm>
            <a:off x="5363468" y="4086364"/>
            <a:ext cx="1008732" cy="936104"/>
          </a:xfrm>
          <a:prstGeom prst="ellipse">
            <a:avLst/>
          </a:prstGeom>
          <a:noFill/>
          <a:ln w="38100">
            <a:solidFill>
              <a:srgbClr val="FFFF00"/>
            </a:solidFill>
            <a:round/>
            <a:headEnd/>
            <a:tailEnd/>
          </a:ln>
          <a:effectLst/>
        </p:spPr>
        <p:txBody>
          <a:bodyPr wrap="none" anchor="ctr"/>
          <a:lstStyle/>
          <a:p>
            <a:endParaRPr lang="fr-FR" dirty="0"/>
          </a:p>
        </p:txBody>
      </p:sp>
      <p:sp>
        <p:nvSpPr>
          <p:cNvPr id="5" name="Line 76"/>
          <p:cNvSpPr>
            <a:spLocks noChangeShapeType="1"/>
          </p:cNvSpPr>
          <p:nvPr/>
        </p:nvSpPr>
        <p:spPr bwMode="auto">
          <a:xfrm>
            <a:off x="5868144" y="3870340"/>
            <a:ext cx="0" cy="216768"/>
          </a:xfrm>
          <a:prstGeom prst="line">
            <a:avLst/>
          </a:prstGeom>
          <a:noFill/>
          <a:ln w="57150">
            <a:solidFill>
              <a:schemeClr val="hlink"/>
            </a:solidFill>
            <a:round/>
            <a:headEnd/>
            <a:tailEnd/>
          </a:ln>
          <a:effectLst/>
        </p:spPr>
        <p:txBody>
          <a:bodyPr/>
          <a:lstStyle/>
          <a:p>
            <a:endParaRPr lang="fr-FR" dirty="0"/>
          </a:p>
        </p:txBody>
      </p:sp>
      <p:sp>
        <p:nvSpPr>
          <p:cNvPr id="6" name="Line 79"/>
          <p:cNvSpPr>
            <a:spLocks noChangeShapeType="1"/>
          </p:cNvSpPr>
          <p:nvPr/>
        </p:nvSpPr>
        <p:spPr bwMode="auto">
          <a:xfrm flipV="1">
            <a:off x="5868144" y="4131458"/>
            <a:ext cx="0" cy="746993"/>
          </a:xfrm>
          <a:prstGeom prst="line">
            <a:avLst/>
          </a:prstGeom>
          <a:noFill/>
          <a:ln w="76200">
            <a:solidFill>
              <a:schemeClr val="tx1"/>
            </a:solidFill>
            <a:round/>
            <a:headEnd/>
            <a:tailEnd type="triangle" w="med" len="med"/>
          </a:ln>
          <a:effectLst/>
        </p:spPr>
        <p:txBody>
          <a:bodyPr/>
          <a:lstStyle/>
          <a:p>
            <a:endParaRPr lang="fr-FR" dirty="0"/>
          </a:p>
        </p:txBody>
      </p:sp>
      <p:sp>
        <p:nvSpPr>
          <p:cNvPr id="7" name="Line 76"/>
          <p:cNvSpPr>
            <a:spLocks noChangeShapeType="1"/>
          </p:cNvSpPr>
          <p:nvPr/>
        </p:nvSpPr>
        <p:spPr bwMode="auto">
          <a:xfrm>
            <a:off x="7246640" y="2857874"/>
            <a:ext cx="0" cy="917038"/>
          </a:xfrm>
          <a:prstGeom prst="line">
            <a:avLst/>
          </a:prstGeom>
          <a:noFill/>
          <a:ln w="38100">
            <a:solidFill>
              <a:srgbClr val="FFFF00"/>
            </a:solidFill>
            <a:round/>
            <a:headEnd/>
            <a:tailEnd/>
          </a:ln>
          <a:effectLst/>
        </p:spPr>
        <p:txBody>
          <a:bodyPr/>
          <a:lstStyle/>
          <a:p>
            <a:endParaRPr lang="fr-FR" dirty="0"/>
          </a:p>
        </p:txBody>
      </p:sp>
      <p:cxnSp>
        <p:nvCxnSpPr>
          <p:cNvPr id="8" name="Connecteur droit 7"/>
          <p:cNvCxnSpPr>
            <a:stCxn id="7" idx="0"/>
          </p:cNvCxnSpPr>
          <p:nvPr/>
        </p:nvCxnSpPr>
        <p:spPr>
          <a:xfrm>
            <a:off x="7246640" y="2857874"/>
            <a:ext cx="72008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9" name="Line 76"/>
          <p:cNvSpPr>
            <a:spLocks noChangeShapeType="1"/>
          </p:cNvSpPr>
          <p:nvPr/>
        </p:nvSpPr>
        <p:spPr bwMode="auto">
          <a:xfrm>
            <a:off x="7246640" y="5137966"/>
            <a:ext cx="0" cy="960267"/>
          </a:xfrm>
          <a:prstGeom prst="line">
            <a:avLst/>
          </a:prstGeom>
          <a:noFill/>
          <a:ln w="38100">
            <a:solidFill>
              <a:srgbClr val="FFFF00"/>
            </a:solidFill>
            <a:round/>
            <a:headEnd/>
            <a:tailEnd/>
          </a:ln>
          <a:effectLst/>
        </p:spPr>
        <p:txBody>
          <a:bodyPr/>
          <a:lstStyle/>
          <a:p>
            <a:endParaRPr lang="fr-FR" dirty="0"/>
          </a:p>
        </p:txBody>
      </p:sp>
      <p:cxnSp>
        <p:nvCxnSpPr>
          <p:cNvPr id="10" name="Connecteur droit 9"/>
          <p:cNvCxnSpPr>
            <a:endCxn id="18" idx="0"/>
          </p:cNvCxnSpPr>
          <p:nvPr/>
        </p:nvCxnSpPr>
        <p:spPr>
          <a:xfrm flipV="1">
            <a:off x="7246640" y="6098232"/>
            <a:ext cx="864096" cy="2"/>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1" name="Line 76"/>
          <p:cNvSpPr>
            <a:spLocks noChangeShapeType="1"/>
          </p:cNvSpPr>
          <p:nvPr/>
        </p:nvSpPr>
        <p:spPr bwMode="auto">
          <a:xfrm>
            <a:off x="5868144" y="5022469"/>
            <a:ext cx="0" cy="1075766"/>
          </a:xfrm>
          <a:prstGeom prst="line">
            <a:avLst/>
          </a:prstGeom>
          <a:noFill/>
          <a:ln w="57150">
            <a:solidFill>
              <a:schemeClr val="hlink"/>
            </a:solidFill>
            <a:round/>
            <a:headEnd/>
            <a:tailEnd/>
          </a:ln>
          <a:effectLst/>
        </p:spPr>
        <p:txBody>
          <a:bodyPr/>
          <a:lstStyle/>
          <a:p>
            <a:endParaRPr lang="fr-FR" dirty="0"/>
          </a:p>
        </p:txBody>
      </p:sp>
      <p:sp>
        <p:nvSpPr>
          <p:cNvPr id="12" name="Rectangle 11"/>
          <p:cNvSpPr/>
          <p:nvPr/>
        </p:nvSpPr>
        <p:spPr>
          <a:xfrm>
            <a:off x="5723508" y="3150260"/>
            <a:ext cx="288032" cy="72008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Line 76"/>
          <p:cNvSpPr>
            <a:spLocks noChangeShapeType="1"/>
          </p:cNvSpPr>
          <p:nvPr/>
        </p:nvSpPr>
        <p:spPr bwMode="auto">
          <a:xfrm>
            <a:off x="5868144" y="2857875"/>
            <a:ext cx="0" cy="292385"/>
          </a:xfrm>
          <a:prstGeom prst="line">
            <a:avLst/>
          </a:prstGeom>
          <a:noFill/>
          <a:ln w="57150">
            <a:solidFill>
              <a:schemeClr val="hlink"/>
            </a:solidFill>
            <a:round/>
            <a:headEnd/>
            <a:tailEnd/>
          </a:ln>
          <a:effectLst/>
        </p:spPr>
        <p:txBody>
          <a:bodyPr/>
          <a:lstStyle/>
          <a:p>
            <a:endParaRPr lang="fr-FR" dirty="0"/>
          </a:p>
        </p:txBody>
      </p:sp>
      <p:cxnSp>
        <p:nvCxnSpPr>
          <p:cNvPr id="14" name="Connecteur droit 13"/>
          <p:cNvCxnSpPr/>
          <p:nvPr/>
        </p:nvCxnSpPr>
        <p:spPr>
          <a:xfrm>
            <a:off x="4283348" y="2857875"/>
            <a:ext cx="1584796"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V="1">
            <a:off x="4283348" y="6098234"/>
            <a:ext cx="1584796" cy="1"/>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6" name="Line 79"/>
          <p:cNvSpPr>
            <a:spLocks noChangeShapeType="1"/>
          </p:cNvSpPr>
          <p:nvPr/>
        </p:nvSpPr>
        <p:spPr bwMode="auto">
          <a:xfrm flipV="1">
            <a:off x="4283348" y="3006243"/>
            <a:ext cx="0" cy="2974143"/>
          </a:xfrm>
          <a:prstGeom prst="line">
            <a:avLst/>
          </a:prstGeom>
          <a:noFill/>
          <a:ln w="76200">
            <a:solidFill>
              <a:schemeClr val="tx1"/>
            </a:solidFill>
            <a:round/>
            <a:headEnd/>
            <a:tailEnd type="triangle" w="med" len="med"/>
          </a:ln>
          <a:effectLst/>
        </p:spPr>
        <p:txBody>
          <a:bodyPr/>
          <a:lstStyle/>
          <a:p>
            <a:endParaRPr lang="fr-FR" dirty="0"/>
          </a:p>
        </p:txBody>
      </p:sp>
      <p:sp>
        <p:nvSpPr>
          <p:cNvPr id="17" name="ZoneTexte 16"/>
          <p:cNvSpPr txBox="1"/>
          <p:nvPr/>
        </p:nvSpPr>
        <p:spPr>
          <a:xfrm>
            <a:off x="3707284" y="4227813"/>
            <a:ext cx="432048" cy="461665"/>
          </a:xfrm>
          <a:prstGeom prst="rect">
            <a:avLst/>
          </a:prstGeom>
          <a:noFill/>
        </p:spPr>
        <p:txBody>
          <a:bodyPr wrap="square" rtlCol="0">
            <a:spAutoFit/>
          </a:bodyPr>
          <a:lstStyle/>
          <a:p>
            <a:r>
              <a:rPr lang="fr-FR" sz="2400" dirty="0"/>
              <a:t>U</a:t>
            </a:r>
          </a:p>
        </p:txBody>
      </p:sp>
      <p:sp>
        <p:nvSpPr>
          <p:cNvPr id="18" name="Line 79"/>
          <p:cNvSpPr>
            <a:spLocks noChangeShapeType="1"/>
          </p:cNvSpPr>
          <p:nvPr/>
        </p:nvSpPr>
        <p:spPr bwMode="auto">
          <a:xfrm flipV="1">
            <a:off x="8110736" y="2909886"/>
            <a:ext cx="0" cy="3188346"/>
          </a:xfrm>
          <a:prstGeom prst="line">
            <a:avLst/>
          </a:prstGeom>
          <a:noFill/>
          <a:ln w="76200">
            <a:solidFill>
              <a:schemeClr val="tx1"/>
            </a:solidFill>
            <a:round/>
            <a:headEnd/>
            <a:tailEnd type="triangle" w="med" len="med"/>
          </a:ln>
          <a:effectLst/>
        </p:spPr>
        <p:txBody>
          <a:bodyPr/>
          <a:lstStyle/>
          <a:p>
            <a:endParaRPr lang="fr-FR" dirty="0"/>
          </a:p>
        </p:txBody>
      </p:sp>
      <p:sp>
        <p:nvSpPr>
          <p:cNvPr id="19" name="ZoneTexte 18"/>
          <p:cNvSpPr txBox="1"/>
          <p:nvPr/>
        </p:nvSpPr>
        <p:spPr>
          <a:xfrm>
            <a:off x="8110736" y="3995772"/>
            <a:ext cx="576064" cy="461665"/>
          </a:xfrm>
          <a:prstGeom prst="rect">
            <a:avLst/>
          </a:prstGeom>
          <a:noFill/>
        </p:spPr>
        <p:txBody>
          <a:bodyPr wrap="square" rtlCol="0">
            <a:spAutoFit/>
          </a:bodyPr>
          <a:lstStyle/>
          <a:p>
            <a:r>
              <a:rPr lang="fr-FR" sz="2400" dirty="0"/>
              <a:t>Ue</a:t>
            </a:r>
          </a:p>
        </p:txBody>
      </p:sp>
      <p:sp>
        <p:nvSpPr>
          <p:cNvPr id="20" name="Rectangle 19"/>
          <p:cNvSpPr/>
          <p:nvPr/>
        </p:nvSpPr>
        <p:spPr>
          <a:xfrm>
            <a:off x="7102624" y="3774912"/>
            <a:ext cx="288032" cy="136305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ZoneTexte 20"/>
          <p:cNvSpPr txBox="1"/>
          <p:nvPr/>
        </p:nvSpPr>
        <p:spPr>
          <a:xfrm>
            <a:off x="4283348" y="2358172"/>
            <a:ext cx="1872208" cy="369332"/>
          </a:xfrm>
          <a:prstGeom prst="rect">
            <a:avLst/>
          </a:prstGeom>
          <a:noFill/>
        </p:spPr>
        <p:txBody>
          <a:bodyPr wrap="square" rtlCol="0">
            <a:spAutoFit/>
          </a:bodyPr>
          <a:lstStyle/>
          <a:p>
            <a:r>
              <a:rPr lang="fr-FR" dirty="0"/>
              <a:t>Induit</a:t>
            </a:r>
          </a:p>
        </p:txBody>
      </p:sp>
      <p:sp>
        <p:nvSpPr>
          <p:cNvPr id="22" name="ZoneTexte 21"/>
          <p:cNvSpPr txBox="1"/>
          <p:nvPr/>
        </p:nvSpPr>
        <p:spPr>
          <a:xfrm>
            <a:off x="6958608" y="2358171"/>
            <a:ext cx="1368152" cy="369332"/>
          </a:xfrm>
          <a:prstGeom prst="rect">
            <a:avLst/>
          </a:prstGeom>
          <a:noFill/>
        </p:spPr>
        <p:txBody>
          <a:bodyPr wrap="square" rtlCol="0">
            <a:spAutoFit/>
          </a:bodyPr>
          <a:lstStyle/>
          <a:p>
            <a:r>
              <a:rPr lang="fr-FR" dirty="0"/>
              <a:t>Inducteur</a:t>
            </a:r>
          </a:p>
        </p:txBody>
      </p:sp>
      <p:sp>
        <p:nvSpPr>
          <p:cNvPr id="23" name="Line 79"/>
          <p:cNvSpPr>
            <a:spLocks noChangeShapeType="1"/>
          </p:cNvSpPr>
          <p:nvPr/>
        </p:nvSpPr>
        <p:spPr bwMode="auto">
          <a:xfrm>
            <a:off x="7246640" y="3006242"/>
            <a:ext cx="0" cy="532399"/>
          </a:xfrm>
          <a:prstGeom prst="line">
            <a:avLst/>
          </a:prstGeom>
          <a:noFill/>
          <a:ln w="38100">
            <a:solidFill>
              <a:srgbClr val="FFFF00"/>
            </a:solidFill>
            <a:round/>
            <a:headEnd/>
            <a:tailEnd type="triangle" w="med" len="med"/>
          </a:ln>
          <a:effectLst/>
        </p:spPr>
        <p:txBody>
          <a:bodyPr/>
          <a:lstStyle/>
          <a:p>
            <a:endParaRPr lang="fr-FR" dirty="0"/>
          </a:p>
        </p:txBody>
      </p:sp>
      <p:sp>
        <p:nvSpPr>
          <p:cNvPr id="24" name="ZoneTexte 23"/>
          <p:cNvSpPr txBox="1"/>
          <p:nvPr/>
        </p:nvSpPr>
        <p:spPr>
          <a:xfrm>
            <a:off x="6670576" y="3058924"/>
            <a:ext cx="576064" cy="461665"/>
          </a:xfrm>
          <a:prstGeom prst="rect">
            <a:avLst/>
          </a:prstGeom>
          <a:noFill/>
        </p:spPr>
        <p:txBody>
          <a:bodyPr wrap="square" rtlCol="0">
            <a:spAutoFit/>
          </a:bodyPr>
          <a:lstStyle/>
          <a:p>
            <a:r>
              <a:rPr lang="fr-FR" sz="2400" dirty="0"/>
              <a:t>Ie</a:t>
            </a:r>
          </a:p>
        </p:txBody>
      </p:sp>
      <p:sp>
        <p:nvSpPr>
          <p:cNvPr id="25" name="ZoneTexte 24"/>
          <p:cNvSpPr txBox="1"/>
          <p:nvPr/>
        </p:nvSpPr>
        <p:spPr>
          <a:xfrm>
            <a:off x="5363468" y="4227812"/>
            <a:ext cx="504676" cy="461665"/>
          </a:xfrm>
          <a:prstGeom prst="rect">
            <a:avLst/>
          </a:prstGeom>
          <a:noFill/>
        </p:spPr>
        <p:txBody>
          <a:bodyPr wrap="square" rtlCol="0">
            <a:spAutoFit/>
          </a:bodyPr>
          <a:lstStyle/>
          <a:p>
            <a:r>
              <a:rPr lang="fr-FR" sz="2400" dirty="0"/>
              <a:t>E</a:t>
            </a:r>
          </a:p>
        </p:txBody>
      </p:sp>
      <p:sp>
        <p:nvSpPr>
          <p:cNvPr id="26" name="ZoneTexte 25"/>
          <p:cNvSpPr txBox="1"/>
          <p:nvPr/>
        </p:nvSpPr>
        <p:spPr>
          <a:xfrm>
            <a:off x="5220072" y="3307809"/>
            <a:ext cx="431118" cy="461665"/>
          </a:xfrm>
          <a:prstGeom prst="rect">
            <a:avLst/>
          </a:prstGeom>
          <a:noFill/>
        </p:spPr>
        <p:txBody>
          <a:bodyPr wrap="square" rtlCol="0">
            <a:spAutoFit/>
          </a:bodyPr>
          <a:lstStyle/>
          <a:p>
            <a:r>
              <a:rPr lang="fr-FR" sz="2400" dirty="0"/>
              <a:t>R</a:t>
            </a:r>
          </a:p>
        </p:txBody>
      </p:sp>
      <p:sp>
        <p:nvSpPr>
          <p:cNvPr id="27" name="ZoneTexte 26"/>
          <p:cNvSpPr txBox="1"/>
          <p:nvPr/>
        </p:nvSpPr>
        <p:spPr>
          <a:xfrm>
            <a:off x="7390036" y="4227811"/>
            <a:ext cx="720700" cy="461665"/>
          </a:xfrm>
          <a:prstGeom prst="rect">
            <a:avLst/>
          </a:prstGeom>
          <a:noFill/>
        </p:spPr>
        <p:txBody>
          <a:bodyPr wrap="square" rtlCol="0">
            <a:spAutoFit/>
          </a:bodyPr>
          <a:lstStyle/>
          <a:p>
            <a:r>
              <a:rPr lang="fr-FR" sz="2400" dirty="0"/>
              <a:t>Ra</a:t>
            </a:r>
          </a:p>
        </p:txBody>
      </p:sp>
      <p:sp>
        <p:nvSpPr>
          <p:cNvPr id="28" name="Flèche en arc 27"/>
          <p:cNvSpPr/>
          <p:nvPr/>
        </p:nvSpPr>
        <p:spPr>
          <a:xfrm flipH="1">
            <a:off x="6516216" y="4365104"/>
            <a:ext cx="503436" cy="494764"/>
          </a:xfrm>
          <a:prstGeom prst="circularArrow">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30" name="ZoneTexte 29"/>
          <p:cNvSpPr txBox="1"/>
          <p:nvPr/>
        </p:nvSpPr>
        <p:spPr>
          <a:xfrm>
            <a:off x="6516216" y="3995772"/>
            <a:ext cx="647452" cy="461665"/>
          </a:xfrm>
          <a:prstGeom prst="rect">
            <a:avLst/>
          </a:prstGeom>
          <a:noFill/>
          <a:ln>
            <a:noFill/>
          </a:ln>
        </p:spPr>
        <p:txBody>
          <a:bodyPr wrap="square" rtlCol="0">
            <a:spAutoFit/>
          </a:bodyPr>
          <a:lstStyle/>
          <a:p>
            <a:r>
              <a:rPr lang="fr-FR" sz="2400" dirty="0">
                <a:latin typeface="Symbol" pitchFamily="18" charset="2"/>
              </a:rPr>
              <a:t>F</a:t>
            </a:r>
          </a:p>
        </p:txBody>
      </p:sp>
      <p:sp>
        <p:nvSpPr>
          <p:cNvPr id="32" name="ZoneTexte 31"/>
          <p:cNvSpPr txBox="1"/>
          <p:nvPr/>
        </p:nvSpPr>
        <p:spPr>
          <a:xfrm>
            <a:off x="6160108" y="1591266"/>
            <a:ext cx="2300324" cy="646331"/>
          </a:xfrm>
          <a:prstGeom prst="rect">
            <a:avLst/>
          </a:prstGeom>
          <a:noFill/>
        </p:spPr>
        <p:txBody>
          <a:bodyPr wrap="square" rtlCol="0">
            <a:spAutoFit/>
          </a:bodyPr>
          <a:lstStyle/>
          <a:p>
            <a:r>
              <a:rPr lang="fr-FR" dirty="0"/>
              <a:t>Le flux est créé par le courant inducteur Ie</a:t>
            </a:r>
          </a:p>
        </p:txBody>
      </p:sp>
      <p:cxnSp>
        <p:nvCxnSpPr>
          <p:cNvPr id="34" name="Connecteur droit avec flèche 33"/>
          <p:cNvCxnSpPr/>
          <p:nvPr/>
        </p:nvCxnSpPr>
        <p:spPr>
          <a:xfrm>
            <a:off x="6670576" y="2237597"/>
            <a:ext cx="0" cy="1849511"/>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37" name="Objet 36"/>
          <p:cNvGraphicFramePr>
            <a:graphicFrameLocks noChangeAspect="1"/>
          </p:cNvGraphicFramePr>
          <p:nvPr/>
        </p:nvGraphicFramePr>
        <p:xfrm>
          <a:off x="611560" y="4725144"/>
          <a:ext cx="3273092" cy="864096"/>
        </p:xfrm>
        <a:graphic>
          <a:graphicData uri="http://schemas.openxmlformats.org/presentationml/2006/ole">
            <mc:AlternateContent xmlns:mc="http://schemas.openxmlformats.org/markup-compatibility/2006">
              <mc:Choice xmlns:v="urn:schemas-microsoft-com:vml" Requires="v">
                <p:oleObj spid="_x0000_s30754" name="Équation" r:id="rId3" imgW="1587240" imgH="419040" progId="Equation.3">
                  <p:embed/>
                </p:oleObj>
              </mc:Choice>
              <mc:Fallback>
                <p:oleObj name="Équation" r:id="rId3" imgW="1587240" imgH="419040" progId="Equation.3">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4725144"/>
                        <a:ext cx="3273092" cy="8640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 name="Espace réservé du pied de page 28">
            <a:extLst>
              <a:ext uri="{FF2B5EF4-FFF2-40B4-BE49-F238E27FC236}">
                <a16:creationId xmlns="" xmlns:a16="http://schemas.microsoft.com/office/drawing/2014/main" id="{B34D7FB3-5FD4-47CF-A0F7-C9A4D817ACAD}"/>
              </a:ext>
            </a:extLst>
          </p:cNvPr>
          <p:cNvSpPr>
            <a:spLocks noGrp="1"/>
          </p:cNvSpPr>
          <p:nvPr>
            <p:ph type="ftr" sz="quarter" idx="11"/>
          </p:nvPr>
        </p:nvSpPr>
        <p:spPr/>
        <p:txBody>
          <a:bodyPr/>
          <a:lstStyle/>
          <a:p>
            <a:r>
              <a:rPr lang="fr-FR" dirty="0"/>
              <a:t>LYCEE THEPOT QUIMPER - SCOTTO</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9532" y="368660"/>
            <a:ext cx="8435280" cy="1068728"/>
          </a:xfrm>
        </p:spPr>
        <p:txBody>
          <a:bodyPr>
            <a:normAutofit fontScale="90000"/>
          </a:bodyPr>
          <a:lstStyle/>
          <a:p>
            <a:pPr algn="ctr"/>
            <a:r>
              <a:rPr lang="fr-FR" sz="4000" dirty="0"/>
              <a:t>Pilotage d’un moteur à courant continu à vitesse variable</a:t>
            </a:r>
          </a:p>
        </p:txBody>
      </p:sp>
      <p:sp>
        <p:nvSpPr>
          <p:cNvPr id="10" name="Rectangle 9"/>
          <p:cNvSpPr/>
          <p:nvPr/>
        </p:nvSpPr>
        <p:spPr>
          <a:xfrm>
            <a:off x="611188" y="3429000"/>
            <a:ext cx="1431802" cy="461665"/>
          </a:xfrm>
          <a:prstGeom prst="rect">
            <a:avLst/>
          </a:prstGeom>
          <a:solidFill>
            <a:schemeClr val="tx1"/>
          </a:solidFill>
        </p:spPr>
        <p:txBody>
          <a:bodyPr wrap="none">
            <a:spAutoFit/>
          </a:bodyPr>
          <a:lstStyle/>
          <a:p>
            <a:r>
              <a:rPr lang="fr-FR" sz="2400" b="1" dirty="0">
                <a:solidFill>
                  <a:schemeClr val="bg1"/>
                </a:solidFill>
              </a:rPr>
              <a:t>T=K·</a:t>
            </a:r>
            <a:r>
              <a:rPr lang="fr-FR" sz="2400" b="1" dirty="0">
                <a:solidFill>
                  <a:schemeClr val="bg1"/>
                </a:solidFill>
                <a:latin typeface="Symbol" pitchFamily="18" charset="2"/>
              </a:rPr>
              <a:t>F</a:t>
            </a:r>
            <a:r>
              <a:rPr lang="fr-FR" sz="2400" b="1" dirty="0">
                <a:solidFill>
                  <a:schemeClr val="bg1"/>
                </a:solidFill>
              </a:rPr>
              <a:t>·I</a:t>
            </a:r>
            <a:r>
              <a:rPr lang="fr-FR" sz="2400" dirty="0"/>
              <a:t> </a:t>
            </a:r>
          </a:p>
        </p:txBody>
      </p:sp>
      <p:sp>
        <p:nvSpPr>
          <p:cNvPr id="11" name="ZoneTexte 10"/>
          <p:cNvSpPr txBox="1"/>
          <p:nvPr/>
        </p:nvSpPr>
        <p:spPr>
          <a:xfrm>
            <a:off x="3563888" y="1490008"/>
            <a:ext cx="4320480" cy="4801314"/>
          </a:xfrm>
          <a:prstGeom prst="rect">
            <a:avLst/>
          </a:prstGeom>
          <a:noFill/>
        </p:spPr>
        <p:txBody>
          <a:bodyPr wrap="square" rtlCol="0">
            <a:spAutoFit/>
          </a:bodyPr>
          <a:lstStyle/>
          <a:p>
            <a:r>
              <a:rPr lang="fr-FR" dirty="0"/>
              <a:t>1°)	On démarre en commençant par brancher l’inducteur pour obtenir le flux </a:t>
            </a:r>
            <a:r>
              <a:rPr lang="fr-FR" dirty="0">
                <a:latin typeface="Symbol" pitchFamily="18" charset="2"/>
              </a:rPr>
              <a:t>F</a:t>
            </a:r>
            <a:r>
              <a:rPr lang="fr-FR" dirty="0"/>
              <a:t> le plus grand possible. Si Ie=0 alors </a:t>
            </a:r>
            <a:r>
              <a:rPr lang="fr-FR" dirty="0">
                <a:latin typeface="Symbol" pitchFamily="18" charset="2"/>
              </a:rPr>
              <a:t>F</a:t>
            </a:r>
            <a:r>
              <a:rPr lang="fr-FR" dirty="0"/>
              <a:t>=0 et on voit que la vitesse devient égale à l’infini=&gt; Le moteur s’emballe.</a:t>
            </a:r>
          </a:p>
          <a:p>
            <a:r>
              <a:rPr lang="fr-FR" dirty="0"/>
              <a:t>De plus I devient infini pour un couple donné</a:t>
            </a:r>
          </a:p>
          <a:p>
            <a:endParaRPr lang="fr-FR" dirty="0"/>
          </a:p>
          <a:p>
            <a:r>
              <a:rPr lang="fr-FR" dirty="0"/>
              <a:t>2°)	On augmente progressivement la tension d’induit. Cela permet de régler la vitesse.</a:t>
            </a:r>
          </a:p>
          <a:p>
            <a:endParaRPr lang="fr-FR" dirty="0"/>
          </a:p>
          <a:p>
            <a:r>
              <a:rPr lang="fr-FR" dirty="0"/>
              <a:t>3°)	Une fois la tension maximum atteinte, le fait de diminuer Ie permet de monter en vitesse mais il faut faire attention à l’augmentation du courant pour un couple donné.</a:t>
            </a:r>
          </a:p>
        </p:txBody>
      </p:sp>
      <p:graphicFrame>
        <p:nvGraphicFramePr>
          <p:cNvPr id="28677" name="Object 5"/>
          <p:cNvGraphicFramePr>
            <a:graphicFrameLocks noChangeAspect="1"/>
          </p:cNvGraphicFramePr>
          <p:nvPr/>
        </p:nvGraphicFramePr>
        <p:xfrm>
          <a:off x="287524" y="2168860"/>
          <a:ext cx="3195638" cy="865188"/>
        </p:xfrm>
        <a:graphic>
          <a:graphicData uri="http://schemas.openxmlformats.org/presentationml/2006/ole">
            <mc:AlternateContent xmlns:mc="http://schemas.openxmlformats.org/markup-compatibility/2006">
              <mc:Choice xmlns:v="urn:schemas-microsoft-com:vml" Requires="v">
                <p:oleObj spid="_x0000_s28705" name="Équation" r:id="rId3" imgW="1549080" imgH="419040" progId="Equation.3">
                  <p:embed/>
                </p:oleObj>
              </mc:Choice>
              <mc:Fallback>
                <p:oleObj name="Équation" r:id="rId3" imgW="1549080" imgH="419040" progId="Equation.3">
                  <p:embed/>
                  <p:pic>
                    <p:nvPicPr>
                      <p:cNvPr id="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524" y="2168860"/>
                        <a:ext cx="3195638" cy="865188"/>
                      </a:xfrm>
                      <a:prstGeom prst="rect">
                        <a:avLst/>
                      </a:prstGeom>
                      <a:solidFill>
                        <a:schemeClr val="tx1"/>
                      </a:solidFill>
                    </p:spPr>
                  </p:pic>
                </p:oleObj>
              </mc:Fallback>
            </mc:AlternateContent>
          </a:graphicData>
        </a:graphic>
      </p:graphicFrame>
      <mc:AlternateContent xmlns:mc="http://schemas.openxmlformats.org/markup-compatibility/2006" xmlns:a14="http://schemas.microsoft.com/office/drawing/2010/main">
        <mc:Choice Requires="a14">
          <p:sp>
            <p:nvSpPr>
              <p:cNvPr id="6" name="ZoneTexte 5"/>
              <p:cNvSpPr txBox="1"/>
              <p:nvPr/>
            </p:nvSpPr>
            <p:spPr>
              <a:xfrm>
                <a:off x="503548" y="4149080"/>
                <a:ext cx="2700300" cy="2046779"/>
              </a:xfrm>
              <a:prstGeom prst="rect">
                <a:avLst/>
              </a:prstGeom>
              <a:noFill/>
            </p:spPr>
            <p:txBody>
              <a:bodyPr wrap="square" rtlCol="0">
                <a:spAutoFit/>
              </a:bodyPr>
              <a:lstStyle/>
              <a:p>
                <a:r>
                  <a:rPr lang="fr-FR" dirty="0"/>
                  <a:t>Si </a:t>
                </a:r>
                <a:r>
                  <a:rPr lang="fr-FR" dirty="0">
                    <a:latin typeface="Symbol" pitchFamily="18" charset="2"/>
                  </a:rPr>
                  <a:t>F</a:t>
                </a:r>
                <a:r>
                  <a:rPr lang="fr-FR" dirty="0"/>
                  <a:t> est fixe,</a:t>
                </a:r>
              </a:p>
              <a:p>
                <a:r>
                  <a:rPr lang="fr-FR" dirty="0">
                    <a:latin typeface="Symbol" pitchFamily="18" charset="2"/>
                  </a:rPr>
                  <a:t>W</a:t>
                </a:r>
                <a:r>
                  <a:rPr lang="fr-FR" dirty="0"/>
                  <a:t>=f(T) est une droite  qui passe par </a:t>
                </a:r>
                <a14:m>
                  <m:oMath xmlns:m="http://schemas.openxmlformats.org/officeDocument/2006/math">
                    <m:f>
                      <m:fPr>
                        <m:ctrlPr>
                          <a:rPr lang="fr-FR" sz="2400" i="1" smtClean="0">
                            <a:latin typeface="Cambria Math"/>
                          </a:rPr>
                        </m:ctrlPr>
                      </m:fPr>
                      <m:num>
                        <m:r>
                          <a:rPr lang="fr-FR" sz="2400" b="0" i="1" smtClean="0">
                            <a:latin typeface="Cambria Math" panose="02040503050406030204" pitchFamily="18" charset="0"/>
                          </a:rPr>
                          <m:t>𝑈</m:t>
                        </m:r>
                      </m:num>
                      <m:den>
                        <m:r>
                          <a:rPr lang="fr-FR" sz="2400" b="0" i="1" smtClean="0">
                            <a:latin typeface="Cambria Math" panose="02040503050406030204" pitchFamily="18" charset="0"/>
                          </a:rPr>
                          <m:t>𝐾</m:t>
                        </m:r>
                        <m:r>
                          <a:rPr lang="fr-FR" sz="2400" b="0" i="1" smtClean="0">
                            <a:latin typeface="Cambria Math" panose="02040503050406030204" pitchFamily="18" charset="0"/>
                          </a:rPr>
                          <m:t>·</m:t>
                        </m:r>
                        <m:r>
                          <a:rPr lang="fr-FR" sz="2400" b="0" i="1" smtClean="0">
                            <a:latin typeface="Cambria Math" panose="02040503050406030204" pitchFamily="18" charset="0"/>
                            <a:ea typeface="Cambria Math" panose="02040503050406030204" pitchFamily="18" charset="0"/>
                          </a:rPr>
                          <m:t>𝜙</m:t>
                        </m:r>
                      </m:den>
                    </m:f>
                  </m:oMath>
                </a14:m>
                <a:r>
                  <a:rPr lang="fr-FR" dirty="0"/>
                  <a:t> à l’origine est qui décroit.</a:t>
                </a:r>
              </a:p>
              <a:p>
                <a:endParaRPr lang="fr-FR" dirty="0"/>
              </a:p>
              <a:p>
                <a:r>
                  <a:rPr lang="fr-FR" dirty="0"/>
                  <a:t>Pour obtenir Tn, il faut In</a:t>
                </a:r>
              </a:p>
            </p:txBody>
          </p:sp>
        </mc:Choice>
        <mc:Fallback xmlns="">
          <p:sp>
            <p:nvSpPr>
              <p:cNvPr id="6" name="ZoneTexte 5"/>
              <p:cNvSpPr txBox="1">
                <a:spLocks noRot="1" noChangeAspect="1" noMove="1" noResize="1" noEditPoints="1" noAdjustHandles="1" noChangeArrowheads="1" noChangeShapeType="1" noTextEdit="1"/>
              </p:cNvSpPr>
              <p:nvPr/>
            </p:nvSpPr>
            <p:spPr>
              <a:xfrm>
                <a:off x="503548" y="4149080"/>
                <a:ext cx="2700300" cy="2046779"/>
              </a:xfrm>
              <a:prstGeom prst="rect">
                <a:avLst/>
              </a:prstGeom>
              <a:blipFill>
                <a:blip r:embed="rId5"/>
                <a:stretch>
                  <a:fillRect l="-2032" t="-2388" r="-3160" b="-4179"/>
                </a:stretch>
              </a:blipFill>
            </p:spPr>
            <p:txBody>
              <a:bodyPr/>
              <a:lstStyle/>
              <a:p>
                <a:r>
                  <a:rPr lang="fr-FR">
                    <a:noFill/>
                  </a:rPr>
                  <a:t> </a:t>
                </a:r>
              </a:p>
            </p:txBody>
          </p:sp>
        </mc:Fallback>
      </mc:AlternateContent>
      <p:sp>
        <p:nvSpPr>
          <p:cNvPr id="3" name="Espace réservé du pied de page 2">
            <a:extLst>
              <a:ext uri="{FF2B5EF4-FFF2-40B4-BE49-F238E27FC236}">
                <a16:creationId xmlns="" xmlns:a16="http://schemas.microsoft.com/office/drawing/2014/main" id="{CF52CF73-7016-4932-BB2D-FB668AFED18E}"/>
              </a:ext>
            </a:extLst>
          </p:cNvPr>
          <p:cNvSpPr>
            <a:spLocks noGrp="1"/>
          </p:cNvSpPr>
          <p:nvPr>
            <p:ph type="ftr" sz="quarter" idx="11"/>
          </p:nvPr>
        </p:nvSpPr>
        <p:spPr/>
        <p:txBody>
          <a:bodyPr/>
          <a:lstStyle/>
          <a:p>
            <a:r>
              <a:rPr lang="fr-FR" dirty="0"/>
              <a:t>LYCEE THEPOT QUIMPER - SCOTTO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564672"/>
          </a:xfrm>
        </p:spPr>
        <p:txBody>
          <a:bodyPr>
            <a:normAutofit fontScale="90000"/>
          </a:bodyPr>
          <a:lstStyle/>
          <a:p>
            <a:pPr algn="ctr"/>
            <a:r>
              <a:rPr lang="fr-FR" sz="3600" dirty="0"/>
              <a:t>Intérêt d’un moteur</a:t>
            </a:r>
          </a:p>
        </p:txBody>
      </p:sp>
      <p:sp>
        <p:nvSpPr>
          <p:cNvPr id="5" name="Ellipse 4"/>
          <p:cNvSpPr/>
          <p:nvPr/>
        </p:nvSpPr>
        <p:spPr>
          <a:xfrm>
            <a:off x="2375756" y="1988840"/>
            <a:ext cx="1476164" cy="1440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M</a:t>
            </a:r>
          </a:p>
        </p:txBody>
      </p:sp>
      <p:cxnSp>
        <p:nvCxnSpPr>
          <p:cNvPr id="9" name="Connecteur droit avec flèche 8"/>
          <p:cNvCxnSpPr>
            <a:endCxn id="5" idx="2"/>
          </p:cNvCxnSpPr>
          <p:nvPr/>
        </p:nvCxnSpPr>
        <p:spPr>
          <a:xfrm>
            <a:off x="971600" y="2708920"/>
            <a:ext cx="1404156" cy="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a:off x="3851920" y="2708920"/>
            <a:ext cx="1404156" cy="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539552" y="1808820"/>
            <a:ext cx="1800200" cy="646331"/>
          </a:xfrm>
          <a:prstGeom prst="rect">
            <a:avLst/>
          </a:prstGeom>
          <a:noFill/>
        </p:spPr>
        <p:txBody>
          <a:bodyPr wrap="square" rtlCol="0">
            <a:spAutoFit/>
          </a:bodyPr>
          <a:lstStyle/>
          <a:p>
            <a:pPr algn="ctr"/>
            <a:r>
              <a:rPr lang="fr-FR" dirty="0"/>
              <a:t>Puissance électrique</a:t>
            </a:r>
          </a:p>
        </p:txBody>
      </p:sp>
      <p:sp>
        <p:nvSpPr>
          <p:cNvPr id="12" name="ZoneTexte 11"/>
          <p:cNvSpPr txBox="1"/>
          <p:nvPr/>
        </p:nvSpPr>
        <p:spPr>
          <a:xfrm>
            <a:off x="3995936" y="1448780"/>
            <a:ext cx="3600400" cy="1200329"/>
          </a:xfrm>
          <a:prstGeom prst="rect">
            <a:avLst/>
          </a:prstGeom>
          <a:noFill/>
        </p:spPr>
        <p:txBody>
          <a:bodyPr wrap="square" rtlCol="0">
            <a:spAutoFit/>
          </a:bodyPr>
          <a:lstStyle/>
          <a:p>
            <a:r>
              <a:rPr lang="fr-FR" dirty="0"/>
              <a:t>Puissance mécanique = P= T· </a:t>
            </a:r>
            <a:r>
              <a:rPr lang="fr-FR" dirty="0">
                <a:latin typeface="Symbol" pitchFamily="18" charset="2"/>
              </a:rPr>
              <a:t>W</a:t>
            </a:r>
          </a:p>
          <a:p>
            <a:endParaRPr lang="fr-FR" dirty="0">
              <a:latin typeface="Symbol" pitchFamily="18" charset="2"/>
            </a:endParaRPr>
          </a:p>
          <a:p>
            <a:r>
              <a:rPr lang="fr-FR" dirty="0">
                <a:latin typeface="Symbol" pitchFamily="18" charset="2"/>
              </a:rPr>
              <a:t>T</a:t>
            </a:r>
            <a:r>
              <a:rPr lang="fr-FR" dirty="0"/>
              <a:t>= couple = Torque en Nm</a:t>
            </a:r>
          </a:p>
          <a:p>
            <a:r>
              <a:rPr lang="fr-FR" dirty="0">
                <a:latin typeface="Symbol" pitchFamily="18" charset="2"/>
              </a:rPr>
              <a:t>W</a:t>
            </a:r>
            <a:r>
              <a:rPr lang="fr-FR" dirty="0"/>
              <a:t>= vitesse en rd/s</a:t>
            </a:r>
          </a:p>
        </p:txBody>
      </p:sp>
      <p:sp>
        <p:nvSpPr>
          <p:cNvPr id="13" name="ZoneTexte 12"/>
          <p:cNvSpPr txBox="1"/>
          <p:nvPr/>
        </p:nvSpPr>
        <p:spPr>
          <a:xfrm>
            <a:off x="719572" y="3609020"/>
            <a:ext cx="6876764" cy="2246769"/>
          </a:xfrm>
          <a:prstGeom prst="rect">
            <a:avLst/>
          </a:prstGeom>
          <a:noFill/>
        </p:spPr>
        <p:txBody>
          <a:bodyPr wrap="square" rtlCol="0">
            <a:spAutoFit/>
          </a:bodyPr>
          <a:lstStyle/>
          <a:p>
            <a:pPr algn="just"/>
            <a:r>
              <a:rPr lang="fr-FR" sz="2000" dirty="0"/>
              <a:t>Un moteur transforme une énergie électrique en énergie mécanique. La quasi-totalité des moteurs sont réversibles. Ils deviennent générateurs. L’énergie mécanique est transformée en énergie électrique.</a:t>
            </a:r>
          </a:p>
          <a:p>
            <a:r>
              <a:rPr lang="fr-FR" sz="2000" dirty="0"/>
              <a:t>La puissance s’exprime différemment suivant le type d’alimentation, continue, alternative monophasée ou triphasée</a:t>
            </a:r>
          </a:p>
        </p:txBody>
      </p:sp>
      <p:sp>
        <p:nvSpPr>
          <p:cNvPr id="3" name="Espace réservé du pied de page 2">
            <a:extLst>
              <a:ext uri="{FF2B5EF4-FFF2-40B4-BE49-F238E27FC236}">
                <a16:creationId xmlns="" xmlns:a16="http://schemas.microsoft.com/office/drawing/2014/main" id="{1C025C13-4242-469F-A9B8-AF836886F6D6}"/>
              </a:ext>
            </a:extLst>
          </p:cNvPr>
          <p:cNvSpPr>
            <a:spLocks noGrp="1"/>
          </p:cNvSpPr>
          <p:nvPr>
            <p:ph type="ftr" sz="quarter" idx="11"/>
          </p:nvPr>
        </p:nvSpPr>
        <p:spPr/>
        <p:txBody>
          <a:bodyPr/>
          <a:lstStyle/>
          <a:p>
            <a:r>
              <a:rPr lang="fr-FR" dirty="0"/>
              <a:t>LYCEE THEPOT QUIMPER - SCOTTO</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440668"/>
            <a:ext cx="8229600" cy="1143000"/>
          </a:xfrm>
        </p:spPr>
        <p:txBody>
          <a:bodyPr>
            <a:normAutofit/>
          </a:bodyPr>
          <a:lstStyle/>
          <a:p>
            <a:pPr algn="ctr"/>
            <a:r>
              <a:rPr lang="fr-FR" sz="3600" dirty="0"/>
              <a:t>Caractéristique mécanique</a:t>
            </a:r>
            <a:br>
              <a:rPr lang="fr-FR" sz="3600" dirty="0"/>
            </a:br>
            <a:r>
              <a:rPr lang="fr-FR" sz="3600" dirty="0"/>
              <a:t> quand U varie</a:t>
            </a:r>
          </a:p>
        </p:txBody>
      </p:sp>
      <p:cxnSp>
        <p:nvCxnSpPr>
          <p:cNvPr id="5" name="Connecteur droit avec flèche 4"/>
          <p:cNvCxnSpPr/>
          <p:nvPr/>
        </p:nvCxnSpPr>
        <p:spPr>
          <a:xfrm flipH="1" flipV="1">
            <a:off x="4175956" y="1844824"/>
            <a:ext cx="36004" cy="438319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Connecteur droit avec flèche 6"/>
          <p:cNvCxnSpPr/>
          <p:nvPr/>
        </p:nvCxnSpPr>
        <p:spPr>
          <a:xfrm>
            <a:off x="1007604" y="4149080"/>
            <a:ext cx="6696744"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3959932" y="1556792"/>
            <a:ext cx="648072" cy="369332"/>
          </a:xfrm>
          <a:prstGeom prst="rect">
            <a:avLst/>
          </a:prstGeom>
          <a:noFill/>
          <a:ln>
            <a:noFill/>
          </a:ln>
        </p:spPr>
        <p:txBody>
          <a:bodyPr wrap="square" rtlCol="0">
            <a:spAutoFit/>
          </a:bodyPr>
          <a:lstStyle/>
          <a:p>
            <a:r>
              <a:rPr lang="fr-FR" dirty="0">
                <a:latin typeface="Symbol" pitchFamily="18" charset="2"/>
              </a:rPr>
              <a:t>W</a:t>
            </a:r>
          </a:p>
        </p:txBody>
      </p:sp>
      <p:sp>
        <p:nvSpPr>
          <p:cNvPr id="14" name="ZoneTexte 13"/>
          <p:cNvSpPr txBox="1"/>
          <p:nvPr/>
        </p:nvSpPr>
        <p:spPr>
          <a:xfrm>
            <a:off x="7848364" y="4185084"/>
            <a:ext cx="504056" cy="369332"/>
          </a:xfrm>
          <a:prstGeom prst="rect">
            <a:avLst/>
          </a:prstGeom>
          <a:noFill/>
          <a:ln w="38100">
            <a:noFill/>
          </a:ln>
        </p:spPr>
        <p:txBody>
          <a:bodyPr wrap="square" rtlCol="0">
            <a:spAutoFit/>
          </a:bodyPr>
          <a:lstStyle/>
          <a:p>
            <a:r>
              <a:rPr lang="fr-FR" dirty="0"/>
              <a:t>T</a:t>
            </a:r>
          </a:p>
        </p:txBody>
      </p:sp>
      <p:cxnSp>
        <p:nvCxnSpPr>
          <p:cNvPr id="16" name="Connecteur droit 15"/>
          <p:cNvCxnSpPr/>
          <p:nvPr/>
        </p:nvCxnSpPr>
        <p:spPr>
          <a:xfrm>
            <a:off x="1691680" y="2636912"/>
            <a:ext cx="6444716" cy="18002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a:off x="1655676" y="3140968"/>
            <a:ext cx="6444716" cy="18002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a:off x="1691680" y="3609020"/>
            <a:ext cx="6444716" cy="18002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a:off x="1655676" y="4077072"/>
            <a:ext cx="6444716" cy="18002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24" name="ZoneTexte 23"/>
          <p:cNvSpPr txBox="1"/>
          <p:nvPr/>
        </p:nvSpPr>
        <p:spPr>
          <a:xfrm>
            <a:off x="7416316" y="2384884"/>
            <a:ext cx="1008738" cy="369332"/>
          </a:xfrm>
          <a:prstGeom prst="rect">
            <a:avLst/>
          </a:prstGeom>
          <a:noFill/>
        </p:spPr>
        <p:txBody>
          <a:bodyPr wrap="none" rtlCol="0">
            <a:spAutoFit/>
          </a:bodyPr>
          <a:lstStyle/>
          <a:p>
            <a:r>
              <a:rPr lang="fr-FR" dirty="0"/>
              <a:t>Pour Un</a:t>
            </a:r>
          </a:p>
        </p:txBody>
      </p:sp>
      <p:sp>
        <p:nvSpPr>
          <p:cNvPr id="26" name="ZoneTexte 25"/>
          <p:cNvSpPr txBox="1"/>
          <p:nvPr/>
        </p:nvSpPr>
        <p:spPr>
          <a:xfrm>
            <a:off x="7380312" y="2924944"/>
            <a:ext cx="1379032" cy="369332"/>
          </a:xfrm>
          <a:prstGeom prst="rect">
            <a:avLst/>
          </a:prstGeom>
          <a:noFill/>
        </p:spPr>
        <p:txBody>
          <a:bodyPr wrap="none" rtlCol="0">
            <a:spAutoFit/>
          </a:bodyPr>
          <a:lstStyle/>
          <a:p>
            <a:r>
              <a:rPr lang="fr-FR" dirty="0"/>
              <a:t>Pour U1&lt;Un</a:t>
            </a:r>
          </a:p>
        </p:txBody>
      </p:sp>
      <p:sp>
        <p:nvSpPr>
          <p:cNvPr id="27" name="ZoneTexte 26"/>
          <p:cNvSpPr txBox="1"/>
          <p:nvPr/>
        </p:nvSpPr>
        <p:spPr>
          <a:xfrm>
            <a:off x="7416316" y="3429000"/>
            <a:ext cx="1361078" cy="369332"/>
          </a:xfrm>
          <a:prstGeom prst="rect">
            <a:avLst/>
          </a:prstGeom>
          <a:noFill/>
        </p:spPr>
        <p:txBody>
          <a:bodyPr wrap="none" rtlCol="0">
            <a:spAutoFit/>
          </a:bodyPr>
          <a:lstStyle/>
          <a:p>
            <a:r>
              <a:rPr lang="fr-FR" dirty="0"/>
              <a:t>Pour U2&lt;U1</a:t>
            </a:r>
          </a:p>
        </p:txBody>
      </p:sp>
      <p:cxnSp>
        <p:nvCxnSpPr>
          <p:cNvPr id="28" name="Connecteur droit 27"/>
          <p:cNvCxnSpPr/>
          <p:nvPr/>
        </p:nvCxnSpPr>
        <p:spPr>
          <a:xfrm>
            <a:off x="1691680" y="4725144"/>
            <a:ext cx="6444716" cy="18002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29" name="ZoneTexte 28"/>
          <p:cNvSpPr txBox="1"/>
          <p:nvPr/>
        </p:nvSpPr>
        <p:spPr>
          <a:xfrm>
            <a:off x="7344308" y="4545124"/>
            <a:ext cx="1236044" cy="369332"/>
          </a:xfrm>
          <a:prstGeom prst="rect">
            <a:avLst/>
          </a:prstGeom>
          <a:noFill/>
        </p:spPr>
        <p:txBody>
          <a:bodyPr wrap="none" rtlCol="0">
            <a:spAutoFit/>
          </a:bodyPr>
          <a:lstStyle/>
          <a:p>
            <a:r>
              <a:rPr lang="fr-FR" dirty="0"/>
              <a:t>Pour U3&lt;</a:t>
            </a:r>
            <a:r>
              <a:rPr lang="fr-FR" dirty="0">
                <a:latin typeface="Times New Roman" pitchFamily="18" charset="0"/>
                <a:cs typeface="Times New Roman" pitchFamily="18" charset="0"/>
              </a:rPr>
              <a:t>0</a:t>
            </a:r>
          </a:p>
        </p:txBody>
      </p:sp>
      <p:cxnSp>
        <p:nvCxnSpPr>
          <p:cNvPr id="31" name="Connecteur droit 30"/>
          <p:cNvCxnSpPr/>
          <p:nvPr/>
        </p:nvCxnSpPr>
        <p:spPr>
          <a:xfrm flipH="1" flipV="1">
            <a:off x="6696236" y="2780928"/>
            <a:ext cx="36004" cy="2808312"/>
          </a:xfrm>
          <a:prstGeom prst="line">
            <a:avLst/>
          </a:prstGeom>
          <a:ln w="28575">
            <a:solidFill>
              <a:srgbClr val="F45F0C"/>
            </a:solidFill>
            <a:prstDash val="dash"/>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flipH="1" flipV="1">
            <a:off x="1691680" y="2636912"/>
            <a:ext cx="36004" cy="2808312"/>
          </a:xfrm>
          <a:prstGeom prst="line">
            <a:avLst/>
          </a:prstGeom>
          <a:ln w="28575">
            <a:solidFill>
              <a:srgbClr val="F45F0C"/>
            </a:solidFill>
            <a:prstDash val="dash"/>
          </a:ln>
        </p:spPr>
        <p:style>
          <a:lnRef idx="1">
            <a:schemeClr val="accent1"/>
          </a:lnRef>
          <a:fillRef idx="0">
            <a:schemeClr val="accent1"/>
          </a:fillRef>
          <a:effectRef idx="0">
            <a:schemeClr val="accent1"/>
          </a:effectRef>
          <a:fontRef idx="minor">
            <a:schemeClr val="tx1"/>
          </a:fontRef>
        </p:style>
      </p:cxnSp>
      <p:sp>
        <p:nvSpPr>
          <p:cNvPr id="33" name="ZoneTexte 32"/>
          <p:cNvSpPr txBox="1"/>
          <p:nvPr/>
        </p:nvSpPr>
        <p:spPr>
          <a:xfrm>
            <a:off x="1151620" y="2492896"/>
            <a:ext cx="461665" cy="1377444"/>
          </a:xfrm>
          <a:prstGeom prst="rect">
            <a:avLst/>
          </a:prstGeom>
          <a:noFill/>
        </p:spPr>
        <p:txBody>
          <a:bodyPr vert="vert270" wrap="square" rtlCol="0">
            <a:spAutoFit/>
          </a:bodyPr>
          <a:lstStyle/>
          <a:p>
            <a:r>
              <a:rPr lang="fr-FR" b="1" dirty="0">
                <a:solidFill>
                  <a:srgbClr val="F45F0C"/>
                </a:solidFill>
              </a:rPr>
              <a:t>Pour I = -In</a:t>
            </a:r>
          </a:p>
        </p:txBody>
      </p:sp>
      <p:sp>
        <p:nvSpPr>
          <p:cNvPr id="34" name="ZoneTexte 33"/>
          <p:cNvSpPr txBox="1"/>
          <p:nvPr/>
        </p:nvSpPr>
        <p:spPr>
          <a:xfrm>
            <a:off x="6768244" y="2816932"/>
            <a:ext cx="461665" cy="1377444"/>
          </a:xfrm>
          <a:prstGeom prst="rect">
            <a:avLst/>
          </a:prstGeom>
          <a:noFill/>
        </p:spPr>
        <p:txBody>
          <a:bodyPr vert="vert270" wrap="square" rtlCol="0">
            <a:spAutoFit/>
          </a:bodyPr>
          <a:lstStyle/>
          <a:p>
            <a:r>
              <a:rPr lang="fr-FR" b="1" dirty="0">
                <a:solidFill>
                  <a:srgbClr val="F45F0C"/>
                </a:solidFill>
              </a:rPr>
              <a:t>Pour I = In</a:t>
            </a:r>
          </a:p>
        </p:txBody>
      </p:sp>
      <p:cxnSp>
        <p:nvCxnSpPr>
          <p:cNvPr id="35" name="Connecteur droit 34"/>
          <p:cNvCxnSpPr/>
          <p:nvPr/>
        </p:nvCxnSpPr>
        <p:spPr>
          <a:xfrm>
            <a:off x="1727684" y="5517232"/>
            <a:ext cx="6444716" cy="18002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36" name="ZoneTexte 35"/>
          <p:cNvSpPr txBox="1"/>
          <p:nvPr/>
        </p:nvSpPr>
        <p:spPr>
          <a:xfrm>
            <a:off x="7416316" y="5265204"/>
            <a:ext cx="1092094" cy="369332"/>
          </a:xfrm>
          <a:prstGeom prst="rect">
            <a:avLst/>
          </a:prstGeom>
          <a:noFill/>
        </p:spPr>
        <p:txBody>
          <a:bodyPr wrap="none" rtlCol="0">
            <a:spAutoFit/>
          </a:bodyPr>
          <a:lstStyle/>
          <a:p>
            <a:r>
              <a:rPr lang="fr-FR" dirty="0"/>
              <a:t>Pour -Un</a:t>
            </a:r>
            <a:endParaRPr lang="fr-FR" dirty="0">
              <a:latin typeface="Times New Roman" pitchFamily="18" charset="0"/>
              <a:cs typeface="Times New Roman" pitchFamily="18" charset="0"/>
            </a:endParaRPr>
          </a:p>
        </p:txBody>
      </p:sp>
      <p:sp>
        <p:nvSpPr>
          <p:cNvPr id="3" name="Espace réservé du pied de page 2">
            <a:extLst>
              <a:ext uri="{FF2B5EF4-FFF2-40B4-BE49-F238E27FC236}">
                <a16:creationId xmlns="" xmlns:a16="http://schemas.microsoft.com/office/drawing/2014/main" id="{C1A05E15-C820-43AD-B496-824CD7ECF15F}"/>
              </a:ext>
            </a:extLst>
          </p:cNvPr>
          <p:cNvSpPr>
            <a:spLocks noGrp="1"/>
          </p:cNvSpPr>
          <p:nvPr>
            <p:ph type="ftr" sz="quarter" idx="11"/>
          </p:nvPr>
        </p:nvSpPr>
        <p:spPr/>
        <p:txBody>
          <a:bodyPr/>
          <a:lstStyle/>
          <a:p>
            <a:r>
              <a:rPr lang="fr-FR" dirty="0"/>
              <a:t>LYCEE THEPOT QUIMPER - SCOTTO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400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500" fill="hold"/>
                                        <p:tgtEl>
                                          <p:spTgt spid="27"/>
                                        </p:tgtEl>
                                        <p:attrNameLst>
                                          <p:attrName>ppt_x</p:attrName>
                                        </p:attrNameLst>
                                      </p:cBhvr>
                                      <p:tavLst>
                                        <p:tav tm="0">
                                          <p:val>
                                            <p:strVal val="#ppt_x"/>
                                          </p:val>
                                        </p:tav>
                                        <p:tav tm="100000">
                                          <p:val>
                                            <p:strVal val="#ppt_x"/>
                                          </p:val>
                                        </p:tav>
                                      </p:tavLst>
                                    </p:anim>
                                    <p:anim calcmode="lin" valueType="num">
                                      <p:cBhvr additive="base">
                                        <p:cTn id="17" dur="500" fill="hold"/>
                                        <p:tgtEl>
                                          <p:spTgt spid="27"/>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400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ppt_x"/>
                                          </p:val>
                                        </p:tav>
                                        <p:tav tm="100000">
                                          <p:val>
                                            <p:strVal val="#ppt_x"/>
                                          </p:val>
                                        </p:tav>
                                      </p:tavLst>
                                    </p:anim>
                                    <p:anim calcmode="lin" valueType="num">
                                      <p:cBhvr additive="base">
                                        <p:cTn id="21" dur="500" fill="hold"/>
                                        <p:tgtEl>
                                          <p:spTgt spid="22"/>
                                        </p:tgtEl>
                                        <p:attrNameLst>
                                          <p:attrName>ppt_y</p:attrName>
                                        </p:attrNameLst>
                                      </p:cBhvr>
                                      <p:tavLst>
                                        <p:tav tm="0">
                                          <p:val>
                                            <p:strVal val="1+#ppt_h/2"/>
                                          </p:val>
                                        </p:tav>
                                        <p:tav tm="100000">
                                          <p:val>
                                            <p:strVal val="#ppt_y"/>
                                          </p:val>
                                        </p:tav>
                                      </p:tavLst>
                                    </p:anim>
                                  </p:childTnLst>
                                </p:cTn>
                              </p:par>
                            </p:childTnLst>
                          </p:cTn>
                        </p:par>
                        <p:par>
                          <p:cTn id="22" fill="hold">
                            <p:stCondLst>
                              <p:cond delay="5000"/>
                            </p:stCondLst>
                            <p:childTnLst>
                              <p:par>
                                <p:cTn id="23" presetID="2" presetClass="entr" presetSubtype="4" fill="hold" nodeType="afterEffect">
                                  <p:stCondLst>
                                    <p:cond delay="20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par>
                          <p:cTn id="27" fill="hold">
                            <p:stCondLst>
                              <p:cond delay="7500"/>
                            </p:stCondLst>
                            <p:childTnLst>
                              <p:par>
                                <p:cTn id="28" presetID="2" presetClass="entr" presetSubtype="4" fill="hold" nodeType="after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1000" fill="hold"/>
                                        <p:tgtEl>
                                          <p:spTgt spid="28"/>
                                        </p:tgtEl>
                                        <p:attrNameLst>
                                          <p:attrName>ppt_x</p:attrName>
                                        </p:attrNameLst>
                                      </p:cBhvr>
                                      <p:tavLst>
                                        <p:tav tm="0">
                                          <p:val>
                                            <p:strVal val="#ppt_x"/>
                                          </p:val>
                                        </p:tav>
                                        <p:tav tm="100000">
                                          <p:val>
                                            <p:strVal val="#ppt_x"/>
                                          </p:val>
                                        </p:tav>
                                      </p:tavLst>
                                    </p:anim>
                                    <p:anim calcmode="lin" valueType="num">
                                      <p:cBhvr additive="base">
                                        <p:cTn id="31" dur="1000" fill="hold"/>
                                        <p:tgtEl>
                                          <p:spTgt spid="28"/>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additive="base">
                                        <p:cTn id="34" dur="500" fill="hold"/>
                                        <p:tgtEl>
                                          <p:spTgt spid="29"/>
                                        </p:tgtEl>
                                        <p:attrNameLst>
                                          <p:attrName>ppt_x</p:attrName>
                                        </p:attrNameLst>
                                      </p:cBhvr>
                                      <p:tavLst>
                                        <p:tav tm="0">
                                          <p:val>
                                            <p:strVal val="#ppt_x"/>
                                          </p:val>
                                        </p:tav>
                                        <p:tav tm="100000">
                                          <p:val>
                                            <p:strVal val="#ppt_x"/>
                                          </p:val>
                                        </p:tav>
                                      </p:tavLst>
                                    </p:anim>
                                    <p:anim calcmode="lin" valueType="num">
                                      <p:cBhvr additive="base">
                                        <p:cTn id="35" dur="500" fill="hold"/>
                                        <p:tgtEl>
                                          <p:spTgt spid="29"/>
                                        </p:tgtEl>
                                        <p:attrNameLst>
                                          <p:attrName>ppt_y</p:attrName>
                                        </p:attrNameLst>
                                      </p:cBhvr>
                                      <p:tavLst>
                                        <p:tav tm="0">
                                          <p:val>
                                            <p:strVal val="1+#ppt_h/2"/>
                                          </p:val>
                                        </p:tav>
                                        <p:tav tm="100000">
                                          <p:val>
                                            <p:strVal val="#ppt_y"/>
                                          </p:val>
                                        </p:tav>
                                      </p:tavLst>
                                    </p:anim>
                                  </p:childTnLst>
                                </p:cTn>
                              </p:par>
                            </p:childTnLst>
                          </p:cTn>
                        </p:par>
                        <p:par>
                          <p:cTn id="36" fill="hold">
                            <p:stCondLst>
                              <p:cond delay="8500"/>
                            </p:stCondLst>
                            <p:childTnLst>
                              <p:par>
                                <p:cTn id="37" presetID="2" presetClass="entr" presetSubtype="4" fill="hold" nodeType="afterEffect">
                                  <p:stCondLst>
                                    <p:cond delay="0"/>
                                  </p:stCondLst>
                                  <p:childTnLst>
                                    <p:set>
                                      <p:cBhvr>
                                        <p:cTn id="38" dur="1" fill="hold">
                                          <p:stCondLst>
                                            <p:cond delay="0"/>
                                          </p:stCondLst>
                                        </p:cTn>
                                        <p:tgtEl>
                                          <p:spTgt spid="35"/>
                                        </p:tgtEl>
                                        <p:attrNameLst>
                                          <p:attrName>style.visibility</p:attrName>
                                        </p:attrNameLst>
                                      </p:cBhvr>
                                      <p:to>
                                        <p:strVal val="visible"/>
                                      </p:to>
                                    </p:set>
                                    <p:anim calcmode="lin" valueType="num">
                                      <p:cBhvr additive="base">
                                        <p:cTn id="39" dur="1000" fill="hold"/>
                                        <p:tgtEl>
                                          <p:spTgt spid="35"/>
                                        </p:tgtEl>
                                        <p:attrNameLst>
                                          <p:attrName>ppt_x</p:attrName>
                                        </p:attrNameLst>
                                      </p:cBhvr>
                                      <p:tavLst>
                                        <p:tav tm="0">
                                          <p:val>
                                            <p:strVal val="#ppt_x"/>
                                          </p:val>
                                        </p:tav>
                                        <p:tav tm="100000">
                                          <p:val>
                                            <p:strVal val="#ppt_x"/>
                                          </p:val>
                                        </p:tav>
                                      </p:tavLst>
                                    </p:anim>
                                    <p:anim calcmode="lin" valueType="num">
                                      <p:cBhvr additive="base">
                                        <p:cTn id="40" dur="1000" fill="hold"/>
                                        <p:tgtEl>
                                          <p:spTgt spid="3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anim calcmode="lin" valueType="num">
                                      <p:cBhvr additive="base">
                                        <p:cTn id="43" dur="500" fill="hold"/>
                                        <p:tgtEl>
                                          <p:spTgt spid="36"/>
                                        </p:tgtEl>
                                        <p:attrNameLst>
                                          <p:attrName>ppt_x</p:attrName>
                                        </p:attrNameLst>
                                      </p:cBhvr>
                                      <p:tavLst>
                                        <p:tav tm="0">
                                          <p:val>
                                            <p:strVal val="#ppt_x"/>
                                          </p:val>
                                        </p:tav>
                                        <p:tav tm="100000">
                                          <p:val>
                                            <p:strVal val="#ppt_x"/>
                                          </p:val>
                                        </p:tav>
                                      </p:tavLst>
                                    </p:anim>
                                    <p:anim calcmode="lin" valueType="num">
                                      <p:cBhvr additive="base">
                                        <p:cTn id="4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additive="base">
                                        <p:cTn id="49" dur="500" fill="hold"/>
                                        <p:tgtEl>
                                          <p:spTgt spid="31"/>
                                        </p:tgtEl>
                                        <p:attrNameLst>
                                          <p:attrName>ppt_x</p:attrName>
                                        </p:attrNameLst>
                                      </p:cBhvr>
                                      <p:tavLst>
                                        <p:tav tm="0">
                                          <p:val>
                                            <p:strVal val="#ppt_x"/>
                                          </p:val>
                                        </p:tav>
                                        <p:tav tm="100000">
                                          <p:val>
                                            <p:strVal val="#ppt_x"/>
                                          </p:val>
                                        </p:tav>
                                      </p:tavLst>
                                    </p:anim>
                                    <p:anim calcmode="lin" valueType="num">
                                      <p:cBhvr additive="base">
                                        <p:cTn id="50" dur="500" fill="hold"/>
                                        <p:tgtEl>
                                          <p:spTgt spid="3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anim calcmode="lin" valueType="num">
                                      <p:cBhvr additive="base">
                                        <p:cTn id="53" dur="500" fill="hold"/>
                                        <p:tgtEl>
                                          <p:spTgt spid="34"/>
                                        </p:tgtEl>
                                        <p:attrNameLst>
                                          <p:attrName>ppt_x</p:attrName>
                                        </p:attrNameLst>
                                      </p:cBhvr>
                                      <p:tavLst>
                                        <p:tav tm="0">
                                          <p:val>
                                            <p:strVal val="#ppt_x"/>
                                          </p:val>
                                        </p:tav>
                                        <p:tav tm="100000">
                                          <p:val>
                                            <p:strVal val="#ppt_x"/>
                                          </p:val>
                                        </p:tav>
                                      </p:tavLst>
                                    </p:anim>
                                    <p:anim calcmode="lin" valueType="num">
                                      <p:cBhvr additive="base">
                                        <p:cTn id="54" dur="500" fill="hold"/>
                                        <p:tgtEl>
                                          <p:spTgt spid="34"/>
                                        </p:tgtEl>
                                        <p:attrNameLst>
                                          <p:attrName>ppt_y</p:attrName>
                                        </p:attrNameLst>
                                      </p:cBhvr>
                                      <p:tavLst>
                                        <p:tav tm="0">
                                          <p:val>
                                            <p:strVal val="1+#ppt_h/2"/>
                                          </p:val>
                                        </p:tav>
                                        <p:tav tm="100000">
                                          <p:val>
                                            <p:strVal val="#ppt_y"/>
                                          </p:val>
                                        </p:tav>
                                      </p:tavLst>
                                    </p:anim>
                                  </p:childTnLst>
                                </p:cTn>
                              </p:par>
                            </p:childTnLst>
                          </p:cTn>
                        </p:par>
                        <p:par>
                          <p:cTn id="55" fill="hold">
                            <p:stCondLst>
                              <p:cond delay="500"/>
                            </p:stCondLst>
                            <p:childTnLst>
                              <p:par>
                                <p:cTn id="56" presetID="2" presetClass="entr" presetSubtype="4" fill="hold" nodeType="afterEffect">
                                  <p:stCondLst>
                                    <p:cond delay="2000"/>
                                  </p:stCondLst>
                                  <p:childTnLst>
                                    <p:set>
                                      <p:cBhvr>
                                        <p:cTn id="57" dur="1" fill="hold">
                                          <p:stCondLst>
                                            <p:cond delay="0"/>
                                          </p:stCondLst>
                                        </p:cTn>
                                        <p:tgtEl>
                                          <p:spTgt spid="32"/>
                                        </p:tgtEl>
                                        <p:attrNameLst>
                                          <p:attrName>style.visibility</p:attrName>
                                        </p:attrNameLst>
                                      </p:cBhvr>
                                      <p:to>
                                        <p:strVal val="visible"/>
                                      </p:to>
                                    </p:set>
                                    <p:anim calcmode="lin" valueType="num">
                                      <p:cBhvr additive="base">
                                        <p:cTn id="58" dur="500" fill="hold"/>
                                        <p:tgtEl>
                                          <p:spTgt spid="32"/>
                                        </p:tgtEl>
                                        <p:attrNameLst>
                                          <p:attrName>ppt_x</p:attrName>
                                        </p:attrNameLst>
                                      </p:cBhvr>
                                      <p:tavLst>
                                        <p:tav tm="0">
                                          <p:val>
                                            <p:strVal val="#ppt_x"/>
                                          </p:val>
                                        </p:tav>
                                        <p:tav tm="100000">
                                          <p:val>
                                            <p:strVal val="#ppt_x"/>
                                          </p:val>
                                        </p:tav>
                                      </p:tavLst>
                                    </p:anim>
                                    <p:anim calcmode="lin" valueType="num">
                                      <p:cBhvr additive="base">
                                        <p:cTn id="59" dur="500" fill="hold"/>
                                        <p:tgtEl>
                                          <p:spTgt spid="32"/>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33"/>
                                        </p:tgtEl>
                                        <p:attrNameLst>
                                          <p:attrName>style.visibility</p:attrName>
                                        </p:attrNameLst>
                                      </p:cBhvr>
                                      <p:to>
                                        <p:strVal val="visible"/>
                                      </p:to>
                                    </p:set>
                                    <p:anim calcmode="lin" valueType="num">
                                      <p:cBhvr additive="base">
                                        <p:cTn id="62" dur="500" fill="hold"/>
                                        <p:tgtEl>
                                          <p:spTgt spid="33"/>
                                        </p:tgtEl>
                                        <p:attrNameLst>
                                          <p:attrName>ppt_x</p:attrName>
                                        </p:attrNameLst>
                                      </p:cBhvr>
                                      <p:tavLst>
                                        <p:tav tm="0">
                                          <p:val>
                                            <p:strVal val="#ppt_x"/>
                                          </p:val>
                                        </p:tav>
                                        <p:tav tm="100000">
                                          <p:val>
                                            <p:strVal val="#ppt_x"/>
                                          </p:val>
                                        </p:tav>
                                      </p:tavLst>
                                    </p:anim>
                                    <p:anim calcmode="lin" valueType="num">
                                      <p:cBhvr additive="base">
                                        <p:cTn id="63"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9" grpId="0"/>
      <p:bldP spid="33" grpId="0"/>
      <p:bldP spid="34" grpId="0"/>
      <p:bldP spid="3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1540" y="224644"/>
            <a:ext cx="8305800" cy="672684"/>
          </a:xfrm>
        </p:spPr>
        <p:txBody>
          <a:bodyPr>
            <a:normAutofit/>
          </a:bodyPr>
          <a:lstStyle/>
          <a:p>
            <a:pPr algn="ctr"/>
            <a:r>
              <a:rPr lang="fr-FR" sz="3600" dirty="0"/>
              <a:t>Caractéristique quand </a:t>
            </a:r>
            <a:r>
              <a:rPr lang="fr-FR" sz="3600" dirty="0">
                <a:latin typeface="Symbol" pitchFamily="18" charset="2"/>
              </a:rPr>
              <a:t>F</a:t>
            </a:r>
            <a:r>
              <a:rPr lang="fr-FR" sz="3600" dirty="0"/>
              <a:t> varie</a:t>
            </a:r>
          </a:p>
        </p:txBody>
      </p:sp>
      <p:cxnSp>
        <p:nvCxnSpPr>
          <p:cNvPr id="3" name="Connecteur droit avec flèche 2"/>
          <p:cNvCxnSpPr/>
          <p:nvPr/>
        </p:nvCxnSpPr>
        <p:spPr>
          <a:xfrm flipH="1" flipV="1">
            <a:off x="4175956" y="1844824"/>
            <a:ext cx="36004" cy="438319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 name="Connecteur droit avec flèche 3"/>
          <p:cNvCxnSpPr/>
          <p:nvPr/>
        </p:nvCxnSpPr>
        <p:spPr>
          <a:xfrm>
            <a:off x="1007604" y="4149080"/>
            <a:ext cx="6696744"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ZoneTexte 4"/>
          <p:cNvSpPr txBox="1"/>
          <p:nvPr/>
        </p:nvSpPr>
        <p:spPr>
          <a:xfrm>
            <a:off x="3959932" y="1556792"/>
            <a:ext cx="648072" cy="369332"/>
          </a:xfrm>
          <a:prstGeom prst="rect">
            <a:avLst/>
          </a:prstGeom>
          <a:noFill/>
          <a:ln>
            <a:noFill/>
          </a:ln>
        </p:spPr>
        <p:txBody>
          <a:bodyPr wrap="square" rtlCol="0">
            <a:spAutoFit/>
          </a:bodyPr>
          <a:lstStyle/>
          <a:p>
            <a:r>
              <a:rPr lang="fr-FR" dirty="0">
                <a:latin typeface="Symbol" pitchFamily="18" charset="2"/>
              </a:rPr>
              <a:t>W</a:t>
            </a:r>
          </a:p>
        </p:txBody>
      </p:sp>
      <p:sp>
        <p:nvSpPr>
          <p:cNvPr id="6" name="ZoneTexte 5"/>
          <p:cNvSpPr txBox="1"/>
          <p:nvPr/>
        </p:nvSpPr>
        <p:spPr>
          <a:xfrm>
            <a:off x="7848364" y="4185084"/>
            <a:ext cx="504056" cy="369332"/>
          </a:xfrm>
          <a:prstGeom prst="rect">
            <a:avLst/>
          </a:prstGeom>
          <a:noFill/>
          <a:ln w="38100">
            <a:noFill/>
          </a:ln>
        </p:spPr>
        <p:txBody>
          <a:bodyPr wrap="square" rtlCol="0">
            <a:spAutoFit/>
          </a:bodyPr>
          <a:lstStyle/>
          <a:p>
            <a:r>
              <a:rPr lang="fr-FR" dirty="0"/>
              <a:t>T</a:t>
            </a:r>
          </a:p>
        </p:txBody>
      </p:sp>
      <p:cxnSp>
        <p:nvCxnSpPr>
          <p:cNvPr id="7" name="Connecteur droit 6"/>
          <p:cNvCxnSpPr/>
          <p:nvPr/>
        </p:nvCxnSpPr>
        <p:spPr>
          <a:xfrm>
            <a:off x="1691680" y="2636912"/>
            <a:ext cx="6444716" cy="180020"/>
          </a:xfrm>
          <a:prstGeom prst="line">
            <a:avLst/>
          </a:prstGeom>
          <a:ln w="38100">
            <a:solidFill>
              <a:srgbClr val="FFFF00"/>
            </a:solidFill>
            <a:prstDash val="dashDot"/>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7200292" y="2816932"/>
            <a:ext cx="1008738" cy="369332"/>
          </a:xfrm>
          <a:prstGeom prst="rect">
            <a:avLst/>
          </a:prstGeom>
          <a:noFill/>
        </p:spPr>
        <p:txBody>
          <a:bodyPr wrap="none" rtlCol="0">
            <a:spAutoFit/>
          </a:bodyPr>
          <a:lstStyle/>
          <a:p>
            <a:r>
              <a:rPr lang="fr-FR" dirty="0"/>
              <a:t>Pour Un</a:t>
            </a:r>
          </a:p>
        </p:txBody>
      </p:sp>
      <p:cxnSp>
        <p:nvCxnSpPr>
          <p:cNvPr id="14" name="Connecteur droit 13"/>
          <p:cNvCxnSpPr/>
          <p:nvPr/>
        </p:nvCxnSpPr>
        <p:spPr>
          <a:xfrm flipH="1" flipV="1">
            <a:off x="6696236" y="2780928"/>
            <a:ext cx="36004" cy="2808312"/>
          </a:xfrm>
          <a:prstGeom prst="line">
            <a:avLst/>
          </a:prstGeom>
          <a:ln w="28575">
            <a:solidFill>
              <a:srgbClr val="F45F0C"/>
            </a:solidFill>
            <a:prstDash val="dash"/>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H="1" flipV="1">
            <a:off x="1691680" y="2636912"/>
            <a:ext cx="36004" cy="2808312"/>
          </a:xfrm>
          <a:prstGeom prst="line">
            <a:avLst/>
          </a:prstGeom>
          <a:ln w="28575">
            <a:solidFill>
              <a:srgbClr val="F45F0C"/>
            </a:solidFill>
            <a:prstDash val="dash"/>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1151620" y="2492896"/>
            <a:ext cx="461665" cy="1377444"/>
          </a:xfrm>
          <a:prstGeom prst="rect">
            <a:avLst/>
          </a:prstGeom>
          <a:noFill/>
        </p:spPr>
        <p:txBody>
          <a:bodyPr vert="vert270" wrap="square" rtlCol="0">
            <a:spAutoFit/>
          </a:bodyPr>
          <a:lstStyle/>
          <a:p>
            <a:r>
              <a:rPr lang="fr-FR" b="1" dirty="0">
                <a:solidFill>
                  <a:srgbClr val="F45F0C"/>
                </a:solidFill>
              </a:rPr>
              <a:t>Pour I = -In</a:t>
            </a:r>
          </a:p>
        </p:txBody>
      </p:sp>
      <p:sp>
        <p:nvSpPr>
          <p:cNvPr id="17" name="ZoneTexte 16"/>
          <p:cNvSpPr txBox="1"/>
          <p:nvPr/>
        </p:nvSpPr>
        <p:spPr>
          <a:xfrm>
            <a:off x="6768244" y="2816932"/>
            <a:ext cx="461665" cy="1377444"/>
          </a:xfrm>
          <a:prstGeom prst="rect">
            <a:avLst/>
          </a:prstGeom>
          <a:noFill/>
        </p:spPr>
        <p:txBody>
          <a:bodyPr vert="vert270" wrap="square" rtlCol="0">
            <a:spAutoFit/>
          </a:bodyPr>
          <a:lstStyle/>
          <a:p>
            <a:r>
              <a:rPr lang="fr-FR" b="1" dirty="0">
                <a:solidFill>
                  <a:srgbClr val="F45F0C"/>
                </a:solidFill>
              </a:rPr>
              <a:t>Pour I = In</a:t>
            </a:r>
          </a:p>
        </p:txBody>
      </p:sp>
      <p:cxnSp>
        <p:nvCxnSpPr>
          <p:cNvPr id="18" name="Connecteur droit 17"/>
          <p:cNvCxnSpPr/>
          <p:nvPr/>
        </p:nvCxnSpPr>
        <p:spPr>
          <a:xfrm>
            <a:off x="1727684" y="5517232"/>
            <a:ext cx="6444716" cy="180020"/>
          </a:xfrm>
          <a:prstGeom prst="line">
            <a:avLst/>
          </a:prstGeom>
          <a:ln w="38100">
            <a:solidFill>
              <a:srgbClr val="FFFF00"/>
            </a:solidFill>
            <a:prstDash val="dashDot"/>
          </a:ln>
        </p:spPr>
        <p:style>
          <a:lnRef idx="1">
            <a:schemeClr val="accent1"/>
          </a:lnRef>
          <a:fillRef idx="0">
            <a:schemeClr val="accent1"/>
          </a:fillRef>
          <a:effectRef idx="0">
            <a:schemeClr val="accent1"/>
          </a:effectRef>
          <a:fontRef idx="minor">
            <a:schemeClr val="tx1"/>
          </a:fontRef>
        </p:style>
      </p:cxnSp>
      <p:sp>
        <p:nvSpPr>
          <p:cNvPr id="19" name="ZoneTexte 18"/>
          <p:cNvSpPr txBox="1"/>
          <p:nvPr/>
        </p:nvSpPr>
        <p:spPr>
          <a:xfrm>
            <a:off x="7416316" y="5265204"/>
            <a:ext cx="1092094" cy="369332"/>
          </a:xfrm>
          <a:prstGeom prst="rect">
            <a:avLst/>
          </a:prstGeom>
          <a:noFill/>
        </p:spPr>
        <p:txBody>
          <a:bodyPr wrap="none" rtlCol="0">
            <a:spAutoFit/>
          </a:bodyPr>
          <a:lstStyle/>
          <a:p>
            <a:r>
              <a:rPr lang="fr-FR" dirty="0"/>
              <a:t>Pour -Un</a:t>
            </a:r>
            <a:endParaRPr lang="fr-FR" dirty="0">
              <a:latin typeface="Times New Roman" pitchFamily="18" charset="0"/>
              <a:cs typeface="Times New Roman" pitchFamily="18" charset="0"/>
            </a:endParaRPr>
          </a:p>
        </p:txBody>
      </p:sp>
      <p:sp>
        <p:nvSpPr>
          <p:cNvPr id="20" name="ZoneTexte 19"/>
          <p:cNvSpPr txBox="1"/>
          <p:nvPr/>
        </p:nvSpPr>
        <p:spPr>
          <a:xfrm>
            <a:off x="395536" y="1088740"/>
            <a:ext cx="7701980" cy="646331"/>
          </a:xfrm>
          <a:prstGeom prst="rect">
            <a:avLst/>
          </a:prstGeom>
          <a:noFill/>
        </p:spPr>
        <p:txBody>
          <a:bodyPr wrap="none" rtlCol="0">
            <a:spAutoFit/>
          </a:bodyPr>
          <a:lstStyle/>
          <a:p>
            <a:r>
              <a:rPr lang="fr-FR" dirty="0"/>
              <a:t>Quand </a:t>
            </a:r>
            <a:r>
              <a:rPr lang="fr-FR" dirty="0">
                <a:latin typeface="Symbol" pitchFamily="18" charset="2"/>
              </a:rPr>
              <a:t>F</a:t>
            </a:r>
            <a:r>
              <a:rPr lang="fr-FR" dirty="0"/>
              <a:t> diminue </a:t>
            </a:r>
            <a:r>
              <a:rPr lang="fr-FR" dirty="0">
                <a:latin typeface="Symbol" pitchFamily="18" charset="2"/>
              </a:rPr>
              <a:t>W</a:t>
            </a:r>
            <a:r>
              <a:rPr lang="fr-FR" dirty="0"/>
              <a:t> augmente mais la pente de la droite </a:t>
            </a:r>
            <a:r>
              <a:rPr lang="fr-FR" dirty="0">
                <a:latin typeface="Symbol" pitchFamily="18" charset="2"/>
              </a:rPr>
              <a:t>W</a:t>
            </a:r>
            <a:r>
              <a:rPr lang="fr-FR" dirty="0"/>
              <a:t>= f(T) augmente.</a:t>
            </a:r>
          </a:p>
          <a:p>
            <a:r>
              <a:rPr lang="fr-FR" dirty="0"/>
              <a:t>Pour le même In T diminue</a:t>
            </a:r>
          </a:p>
        </p:txBody>
      </p:sp>
      <p:sp>
        <p:nvSpPr>
          <p:cNvPr id="23" name="Forme libre 22"/>
          <p:cNvSpPr/>
          <p:nvPr/>
        </p:nvSpPr>
        <p:spPr>
          <a:xfrm>
            <a:off x="4986670" y="1772816"/>
            <a:ext cx="1722474" cy="1002282"/>
          </a:xfrm>
          <a:custGeom>
            <a:avLst/>
            <a:gdLst>
              <a:gd name="connsiteX0" fmla="*/ 1722474 w 1722474"/>
              <a:gd name="connsiteY0" fmla="*/ 839972 h 839972"/>
              <a:gd name="connsiteX1" fmla="*/ 1605516 w 1722474"/>
              <a:gd name="connsiteY1" fmla="*/ 808074 h 839972"/>
              <a:gd name="connsiteX2" fmla="*/ 925032 w 1722474"/>
              <a:gd name="connsiteY2" fmla="*/ 616688 h 839972"/>
              <a:gd name="connsiteX3" fmla="*/ 350874 w 1722474"/>
              <a:gd name="connsiteY3" fmla="*/ 297711 h 839972"/>
              <a:gd name="connsiteX4" fmla="*/ 0 w 1722474"/>
              <a:gd name="connsiteY4" fmla="*/ 0 h 83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474" h="839972">
                <a:moveTo>
                  <a:pt x="1722474" y="839972"/>
                </a:moveTo>
                <a:lnTo>
                  <a:pt x="1605516" y="808074"/>
                </a:lnTo>
                <a:cubicBezTo>
                  <a:pt x="1472609" y="770860"/>
                  <a:pt x="1134139" y="701749"/>
                  <a:pt x="925032" y="616688"/>
                </a:cubicBezTo>
                <a:cubicBezTo>
                  <a:pt x="715925" y="531627"/>
                  <a:pt x="505046" y="400492"/>
                  <a:pt x="350874" y="297711"/>
                </a:cubicBezTo>
                <a:cubicBezTo>
                  <a:pt x="196702" y="194930"/>
                  <a:pt x="98351" y="97465"/>
                  <a:pt x="0" y="0"/>
                </a:cubicBezTo>
              </a:path>
            </a:pathLst>
          </a:custGeom>
          <a:ln w="28575">
            <a:solidFill>
              <a:srgbClr val="F45F0C"/>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ln w="38100">
                <a:solidFill>
                  <a:schemeClr val="tx1"/>
                </a:solidFill>
                <a:prstDash val="dash"/>
              </a:ln>
            </a:endParaRPr>
          </a:p>
        </p:txBody>
      </p:sp>
      <p:sp>
        <p:nvSpPr>
          <p:cNvPr id="24" name="Forme libre 23"/>
          <p:cNvSpPr/>
          <p:nvPr/>
        </p:nvSpPr>
        <p:spPr>
          <a:xfrm flipH="1">
            <a:off x="1691680" y="1628800"/>
            <a:ext cx="1722474" cy="1002282"/>
          </a:xfrm>
          <a:custGeom>
            <a:avLst/>
            <a:gdLst>
              <a:gd name="connsiteX0" fmla="*/ 1722474 w 1722474"/>
              <a:gd name="connsiteY0" fmla="*/ 839972 h 839972"/>
              <a:gd name="connsiteX1" fmla="*/ 1605516 w 1722474"/>
              <a:gd name="connsiteY1" fmla="*/ 808074 h 839972"/>
              <a:gd name="connsiteX2" fmla="*/ 925032 w 1722474"/>
              <a:gd name="connsiteY2" fmla="*/ 616688 h 839972"/>
              <a:gd name="connsiteX3" fmla="*/ 350874 w 1722474"/>
              <a:gd name="connsiteY3" fmla="*/ 297711 h 839972"/>
              <a:gd name="connsiteX4" fmla="*/ 0 w 1722474"/>
              <a:gd name="connsiteY4" fmla="*/ 0 h 83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474" h="839972">
                <a:moveTo>
                  <a:pt x="1722474" y="839972"/>
                </a:moveTo>
                <a:lnTo>
                  <a:pt x="1605516" y="808074"/>
                </a:lnTo>
                <a:cubicBezTo>
                  <a:pt x="1472609" y="770860"/>
                  <a:pt x="1134139" y="701749"/>
                  <a:pt x="925032" y="616688"/>
                </a:cubicBezTo>
                <a:cubicBezTo>
                  <a:pt x="715925" y="531627"/>
                  <a:pt x="505046" y="400492"/>
                  <a:pt x="350874" y="297711"/>
                </a:cubicBezTo>
                <a:cubicBezTo>
                  <a:pt x="196702" y="194930"/>
                  <a:pt x="98351" y="97465"/>
                  <a:pt x="0" y="0"/>
                </a:cubicBezTo>
              </a:path>
            </a:pathLst>
          </a:custGeom>
          <a:ln w="28575">
            <a:solidFill>
              <a:srgbClr val="F45F0C"/>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ln w="38100">
                <a:solidFill>
                  <a:schemeClr val="tx1"/>
                </a:solidFill>
                <a:prstDash val="dash"/>
              </a:ln>
            </a:endParaRPr>
          </a:p>
        </p:txBody>
      </p:sp>
      <p:sp>
        <p:nvSpPr>
          <p:cNvPr id="25" name="Forme libre 24"/>
          <p:cNvSpPr/>
          <p:nvPr/>
        </p:nvSpPr>
        <p:spPr>
          <a:xfrm flipV="1">
            <a:off x="5004048" y="5625244"/>
            <a:ext cx="1722474" cy="1002282"/>
          </a:xfrm>
          <a:custGeom>
            <a:avLst/>
            <a:gdLst>
              <a:gd name="connsiteX0" fmla="*/ 1722474 w 1722474"/>
              <a:gd name="connsiteY0" fmla="*/ 839972 h 839972"/>
              <a:gd name="connsiteX1" fmla="*/ 1605516 w 1722474"/>
              <a:gd name="connsiteY1" fmla="*/ 808074 h 839972"/>
              <a:gd name="connsiteX2" fmla="*/ 925032 w 1722474"/>
              <a:gd name="connsiteY2" fmla="*/ 616688 h 839972"/>
              <a:gd name="connsiteX3" fmla="*/ 350874 w 1722474"/>
              <a:gd name="connsiteY3" fmla="*/ 297711 h 839972"/>
              <a:gd name="connsiteX4" fmla="*/ 0 w 1722474"/>
              <a:gd name="connsiteY4" fmla="*/ 0 h 83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474" h="839972">
                <a:moveTo>
                  <a:pt x="1722474" y="839972"/>
                </a:moveTo>
                <a:lnTo>
                  <a:pt x="1605516" y="808074"/>
                </a:lnTo>
                <a:cubicBezTo>
                  <a:pt x="1472609" y="770860"/>
                  <a:pt x="1134139" y="701749"/>
                  <a:pt x="925032" y="616688"/>
                </a:cubicBezTo>
                <a:cubicBezTo>
                  <a:pt x="715925" y="531627"/>
                  <a:pt x="505046" y="400492"/>
                  <a:pt x="350874" y="297711"/>
                </a:cubicBezTo>
                <a:cubicBezTo>
                  <a:pt x="196702" y="194930"/>
                  <a:pt x="98351" y="97465"/>
                  <a:pt x="0" y="0"/>
                </a:cubicBezTo>
              </a:path>
            </a:pathLst>
          </a:custGeom>
          <a:ln w="28575">
            <a:solidFill>
              <a:srgbClr val="F45F0C"/>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ln w="38100">
                <a:solidFill>
                  <a:schemeClr val="tx1"/>
                </a:solidFill>
                <a:prstDash val="dash"/>
              </a:ln>
            </a:endParaRPr>
          </a:p>
        </p:txBody>
      </p:sp>
      <p:sp>
        <p:nvSpPr>
          <p:cNvPr id="26" name="Forme libre 25"/>
          <p:cNvSpPr/>
          <p:nvPr/>
        </p:nvSpPr>
        <p:spPr>
          <a:xfrm flipH="1" flipV="1">
            <a:off x="1727684" y="5481228"/>
            <a:ext cx="1722474" cy="1002282"/>
          </a:xfrm>
          <a:custGeom>
            <a:avLst/>
            <a:gdLst>
              <a:gd name="connsiteX0" fmla="*/ 1722474 w 1722474"/>
              <a:gd name="connsiteY0" fmla="*/ 839972 h 839972"/>
              <a:gd name="connsiteX1" fmla="*/ 1605516 w 1722474"/>
              <a:gd name="connsiteY1" fmla="*/ 808074 h 839972"/>
              <a:gd name="connsiteX2" fmla="*/ 925032 w 1722474"/>
              <a:gd name="connsiteY2" fmla="*/ 616688 h 839972"/>
              <a:gd name="connsiteX3" fmla="*/ 350874 w 1722474"/>
              <a:gd name="connsiteY3" fmla="*/ 297711 h 839972"/>
              <a:gd name="connsiteX4" fmla="*/ 0 w 1722474"/>
              <a:gd name="connsiteY4" fmla="*/ 0 h 83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474" h="839972">
                <a:moveTo>
                  <a:pt x="1722474" y="839972"/>
                </a:moveTo>
                <a:lnTo>
                  <a:pt x="1605516" y="808074"/>
                </a:lnTo>
                <a:cubicBezTo>
                  <a:pt x="1472609" y="770860"/>
                  <a:pt x="1134139" y="701749"/>
                  <a:pt x="925032" y="616688"/>
                </a:cubicBezTo>
                <a:cubicBezTo>
                  <a:pt x="715925" y="531627"/>
                  <a:pt x="505046" y="400492"/>
                  <a:pt x="350874" y="297711"/>
                </a:cubicBezTo>
                <a:cubicBezTo>
                  <a:pt x="196702" y="194930"/>
                  <a:pt x="98351" y="97465"/>
                  <a:pt x="0" y="0"/>
                </a:cubicBezTo>
              </a:path>
            </a:pathLst>
          </a:custGeom>
          <a:ln w="28575">
            <a:solidFill>
              <a:srgbClr val="F45F0C"/>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ln w="38100">
                <a:solidFill>
                  <a:schemeClr val="tx1"/>
                </a:solidFill>
                <a:prstDash val="dash"/>
              </a:ln>
            </a:endParaRPr>
          </a:p>
        </p:txBody>
      </p:sp>
      <p:cxnSp>
        <p:nvCxnSpPr>
          <p:cNvPr id="27" name="Connecteur droit 26"/>
          <p:cNvCxnSpPr/>
          <p:nvPr/>
        </p:nvCxnSpPr>
        <p:spPr>
          <a:xfrm>
            <a:off x="1691680" y="2312876"/>
            <a:ext cx="6408712" cy="468052"/>
          </a:xfrm>
          <a:prstGeom prst="line">
            <a:avLst/>
          </a:prstGeom>
          <a:ln w="38100">
            <a:solidFill>
              <a:srgbClr val="FFFF00"/>
            </a:solidFill>
            <a:prstDash val="dashDot"/>
          </a:ln>
        </p:spPr>
        <p:style>
          <a:lnRef idx="1">
            <a:schemeClr val="accent1"/>
          </a:lnRef>
          <a:fillRef idx="0">
            <a:schemeClr val="accent1"/>
          </a:fillRef>
          <a:effectRef idx="0">
            <a:schemeClr val="accent1"/>
          </a:effectRef>
          <a:fontRef idx="minor">
            <a:schemeClr val="tx1"/>
          </a:fontRef>
        </p:style>
      </p:cxnSp>
      <p:sp>
        <p:nvSpPr>
          <p:cNvPr id="29" name="ZoneTexte 28"/>
          <p:cNvSpPr txBox="1"/>
          <p:nvPr/>
        </p:nvSpPr>
        <p:spPr>
          <a:xfrm>
            <a:off x="4175956" y="2240868"/>
            <a:ext cx="2880319" cy="369332"/>
          </a:xfrm>
          <a:prstGeom prst="rect">
            <a:avLst/>
          </a:prstGeom>
          <a:noFill/>
        </p:spPr>
        <p:txBody>
          <a:bodyPr wrap="square" rtlCol="0">
            <a:spAutoFit/>
            <a:scene3d>
              <a:camera prst="orthographicFront">
                <a:rot lat="0" lon="0" rev="21420000"/>
              </a:camera>
              <a:lightRig rig="threePt" dir="t"/>
            </a:scene3d>
          </a:bodyPr>
          <a:lstStyle/>
          <a:p>
            <a:r>
              <a:rPr lang="fr-FR" dirty="0">
                <a:solidFill>
                  <a:srgbClr val="FFFF00"/>
                </a:solidFill>
              </a:rPr>
              <a:t>Pour Un et </a:t>
            </a:r>
            <a:r>
              <a:rPr lang="fr-FR" dirty="0">
                <a:solidFill>
                  <a:srgbClr val="FFFF00"/>
                </a:solidFill>
                <a:latin typeface="Symbol" pitchFamily="18" charset="2"/>
              </a:rPr>
              <a:t>F</a:t>
            </a:r>
            <a:r>
              <a:rPr lang="fr-FR" dirty="0">
                <a:solidFill>
                  <a:srgbClr val="FFFF00"/>
                </a:solidFill>
              </a:rPr>
              <a:t> qui diminue</a:t>
            </a:r>
          </a:p>
        </p:txBody>
      </p:sp>
      <p:sp>
        <p:nvSpPr>
          <p:cNvPr id="8" name="Espace réservé du pied de page 7">
            <a:extLst>
              <a:ext uri="{FF2B5EF4-FFF2-40B4-BE49-F238E27FC236}">
                <a16:creationId xmlns="" xmlns:a16="http://schemas.microsoft.com/office/drawing/2014/main" id="{A20BE385-6083-467A-89A9-B901CA3BD2AA}"/>
              </a:ext>
            </a:extLst>
          </p:cNvPr>
          <p:cNvSpPr>
            <a:spLocks noGrp="1"/>
          </p:cNvSpPr>
          <p:nvPr>
            <p:ph type="ftr" sz="quarter" idx="11"/>
          </p:nvPr>
        </p:nvSpPr>
        <p:spPr/>
        <p:txBody>
          <a:bodyPr/>
          <a:lstStyle/>
          <a:p>
            <a:r>
              <a:rPr lang="fr-FR" dirty="0"/>
              <a:t>LYCEE THEPOT QUIMPER - SCOTTO</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rme libre 24"/>
          <p:cNvSpPr/>
          <p:nvPr/>
        </p:nvSpPr>
        <p:spPr>
          <a:xfrm>
            <a:off x="1754372" y="5497033"/>
            <a:ext cx="4912242" cy="1137683"/>
          </a:xfrm>
          <a:custGeom>
            <a:avLst/>
            <a:gdLst>
              <a:gd name="connsiteX0" fmla="*/ 0 w 4912242"/>
              <a:gd name="connsiteY0" fmla="*/ 0 h 1137683"/>
              <a:gd name="connsiteX1" fmla="*/ 4912242 w 4912242"/>
              <a:gd name="connsiteY1" fmla="*/ 138223 h 1137683"/>
              <a:gd name="connsiteX2" fmla="*/ 4635795 w 4912242"/>
              <a:gd name="connsiteY2" fmla="*/ 223283 h 1137683"/>
              <a:gd name="connsiteX3" fmla="*/ 4401879 w 4912242"/>
              <a:gd name="connsiteY3" fmla="*/ 308344 h 1137683"/>
              <a:gd name="connsiteX4" fmla="*/ 4210493 w 4912242"/>
              <a:gd name="connsiteY4" fmla="*/ 382772 h 1137683"/>
              <a:gd name="connsiteX5" fmla="*/ 3997842 w 4912242"/>
              <a:gd name="connsiteY5" fmla="*/ 489097 h 1137683"/>
              <a:gd name="connsiteX6" fmla="*/ 3817088 w 4912242"/>
              <a:gd name="connsiteY6" fmla="*/ 595423 h 1137683"/>
              <a:gd name="connsiteX7" fmla="*/ 3636335 w 4912242"/>
              <a:gd name="connsiteY7" fmla="*/ 733646 h 1137683"/>
              <a:gd name="connsiteX8" fmla="*/ 3487479 w 4912242"/>
              <a:gd name="connsiteY8" fmla="*/ 871869 h 1137683"/>
              <a:gd name="connsiteX9" fmla="*/ 3317358 w 4912242"/>
              <a:gd name="connsiteY9" fmla="*/ 1052623 h 1137683"/>
              <a:gd name="connsiteX10" fmla="*/ 3253563 w 4912242"/>
              <a:gd name="connsiteY10" fmla="*/ 1137683 h 1137683"/>
              <a:gd name="connsiteX11" fmla="*/ 1765005 w 4912242"/>
              <a:gd name="connsiteY11" fmla="*/ 1137683 h 1137683"/>
              <a:gd name="connsiteX12" fmla="*/ 1701209 w 4912242"/>
              <a:gd name="connsiteY12" fmla="*/ 988827 h 1137683"/>
              <a:gd name="connsiteX13" fmla="*/ 1605516 w 4912242"/>
              <a:gd name="connsiteY13" fmla="*/ 871869 h 1137683"/>
              <a:gd name="connsiteX14" fmla="*/ 1446028 w 4912242"/>
              <a:gd name="connsiteY14" fmla="*/ 712381 h 1137683"/>
              <a:gd name="connsiteX15" fmla="*/ 1275907 w 4912242"/>
              <a:gd name="connsiteY15" fmla="*/ 563525 h 1137683"/>
              <a:gd name="connsiteX16" fmla="*/ 1020726 w 4912242"/>
              <a:gd name="connsiteY16" fmla="*/ 382772 h 1137683"/>
              <a:gd name="connsiteX17" fmla="*/ 797442 w 4912242"/>
              <a:gd name="connsiteY17" fmla="*/ 244548 h 1137683"/>
              <a:gd name="connsiteX18" fmla="*/ 552893 w 4912242"/>
              <a:gd name="connsiteY18" fmla="*/ 159488 h 1137683"/>
              <a:gd name="connsiteX19" fmla="*/ 340242 w 4912242"/>
              <a:gd name="connsiteY19" fmla="*/ 85060 h 1137683"/>
              <a:gd name="connsiteX20" fmla="*/ 0 w 4912242"/>
              <a:gd name="connsiteY20" fmla="*/ 0 h 113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12242" h="1137683">
                <a:moveTo>
                  <a:pt x="0" y="0"/>
                </a:moveTo>
                <a:lnTo>
                  <a:pt x="4912242" y="138223"/>
                </a:lnTo>
                <a:lnTo>
                  <a:pt x="4635795" y="223283"/>
                </a:lnTo>
                <a:lnTo>
                  <a:pt x="4401879" y="308344"/>
                </a:lnTo>
                <a:lnTo>
                  <a:pt x="4210493" y="382772"/>
                </a:lnTo>
                <a:lnTo>
                  <a:pt x="3997842" y="489097"/>
                </a:lnTo>
                <a:lnTo>
                  <a:pt x="3817088" y="595423"/>
                </a:lnTo>
                <a:lnTo>
                  <a:pt x="3636335" y="733646"/>
                </a:lnTo>
                <a:lnTo>
                  <a:pt x="3487479" y="871869"/>
                </a:lnTo>
                <a:lnTo>
                  <a:pt x="3317358" y="1052623"/>
                </a:lnTo>
                <a:lnTo>
                  <a:pt x="3253563" y="1137683"/>
                </a:lnTo>
                <a:lnTo>
                  <a:pt x="1765005" y="1137683"/>
                </a:lnTo>
                <a:lnTo>
                  <a:pt x="1701209" y="988827"/>
                </a:lnTo>
                <a:lnTo>
                  <a:pt x="1605516" y="871869"/>
                </a:lnTo>
                <a:lnTo>
                  <a:pt x="1446028" y="712381"/>
                </a:lnTo>
                <a:lnTo>
                  <a:pt x="1275907" y="563525"/>
                </a:lnTo>
                <a:lnTo>
                  <a:pt x="1020726" y="382772"/>
                </a:lnTo>
                <a:lnTo>
                  <a:pt x="797442" y="244548"/>
                </a:lnTo>
                <a:lnTo>
                  <a:pt x="552893" y="159488"/>
                </a:lnTo>
                <a:lnTo>
                  <a:pt x="340242" y="85060"/>
                </a:lnTo>
                <a:lnTo>
                  <a:pt x="0" y="0"/>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 name="Forme libre 22"/>
          <p:cNvSpPr/>
          <p:nvPr/>
        </p:nvSpPr>
        <p:spPr>
          <a:xfrm>
            <a:off x="1722474" y="1669312"/>
            <a:ext cx="4954773" cy="1127051"/>
          </a:xfrm>
          <a:custGeom>
            <a:avLst/>
            <a:gdLst>
              <a:gd name="connsiteX0" fmla="*/ 0 w 4954773"/>
              <a:gd name="connsiteY0" fmla="*/ 956930 h 1127051"/>
              <a:gd name="connsiteX1" fmla="*/ 372140 w 4954773"/>
              <a:gd name="connsiteY1" fmla="*/ 850604 h 1127051"/>
              <a:gd name="connsiteX2" fmla="*/ 712382 w 4954773"/>
              <a:gd name="connsiteY2" fmla="*/ 744279 h 1127051"/>
              <a:gd name="connsiteX3" fmla="*/ 978196 w 4954773"/>
              <a:gd name="connsiteY3" fmla="*/ 616688 h 1127051"/>
              <a:gd name="connsiteX4" fmla="*/ 1169582 w 4954773"/>
              <a:gd name="connsiteY4" fmla="*/ 489097 h 1127051"/>
              <a:gd name="connsiteX5" fmla="*/ 1392866 w 4954773"/>
              <a:gd name="connsiteY5" fmla="*/ 308344 h 1127051"/>
              <a:gd name="connsiteX6" fmla="*/ 1584252 w 4954773"/>
              <a:gd name="connsiteY6" fmla="*/ 138223 h 1127051"/>
              <a:gd name="connsiteX7" fmla="*/ 1679945 w 4954773"/>
              <a:gd name="connsiteY7" fmla="*/ 10632 h 1127051"/>
              <a:gd name="connsiteX8" fmla="*/ 3179135 w 4954773"/>
              <a:gd name="connsiteY8" fmla="*/ 0 h 1127051"/>
              <a:gd name="connsiteX9" fmla="*/ 3274828 w 4954773"/>
              <a:gd name="connsiteY9" fmla="*/ 148855 h 1127051"/>
              <a:gd name="connsiteX10" fmla="*/ 3402419 w 4954773"/>
              <a:gd name="connsiteY10" fmla="*/ 297711 h 1127051"/>
              <a:gd name="connsiteX11" fmla="*/ 3604438 w 4954773"/>
              <a:gd name="connsiteY11" fmla="*/ 489097 h 1127051"/>
              <a:gd name="connsiteX12" fmla="*/ 3785191 w 4954773"/>
              <a:gd name="connsiteY12" fmla="*/ 627321 h 1127051"/>
              <a:gd name="connsiteX13" fmla="*/ 4051005 w 4954773"/>
              <a:gd name="connsiteY13" fmla="*/ 797441 h 1127051"/>
              <a:gd name="connsiteX14" fmla="*/ 4348717 w 4954773"/>
              <a:gd name="connsiteY14" fmla="*/ 935665 h 1127051"/>
              <a:gd name="connsiteX15" fmla="*/ 4752754 w 4954773"/>
              <a:gd name="connsiteY15" fmla="*/ 1063255 h 1127051"/>
              <a:gd name="connsiteX16" fmla="*/ 4954773 w 4954773"/>
              <a:gd name="connsiteY16" fmla="*/ 1127051 h 1127051"/>
              <a:gd name="connsiteX17" fmla="*/ 0 w 4954773"/>
              <a:gd name="connsiteY17" fmla="*/ 956930 h 112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54773" h="1127051">
                <a:moveTo>
                  <a:pt x="0" y="956930"/>
                </a:moveTo>
                <a:lnTo>
                  <a:pt x="372140" y="850604"/>
                </a:lnTo>
                <a:lnTo>
                  <a:pt x="712382" y="744279"/>
                </a:lnTo>
                <a:lnTo>
                  <a:pt x="978196" y="616688"/>
                </a:lnTo>
                <a:lnTo>
                  <a:pt x="1169582" y="489097"/>
                </a:lnTo>
                <a:lnTo>
                  <a:pt x="1392866" y="308344"/>
                </a:lnTo>
                <a:lnTo>
                  <a:pt x="1584252" y="138223"/>
                </a:lnTo>
                <a:lnTo>
                  <a:pt x="1679945" y="10632"/>
                </a:lnTo>
                <a:lnTo>
                  <a:pt x="3179135" y="0"/>
                </a:lnTo>
                <a:lnTo>
                  <a:pt x="3274828" y="148855"/>
                </a:lnTo>
                <a:lnTo>
                  <a:pt x="3402419" y="297711"/>
                </a:lnTo>
                <a:lnTo>
                  <a:pt x="3604438" y="489097"/>
                </a:lnTo>
                <a:lnTo>
                  <a:pt x="3785191" y="627321"/>
                </a:lnTo>
                <a:lnTo>
                  <a:pt x="4051005" y="797441"/>
                </a:lnTo>
                <a:lnTo>
                  <a:pt x="4348717" y="935665"/>
                </a:lnTo>
                <a:lnTo>
                  <a:pt x="4752754" y="1063255"/>
                </a:lnTo>
                <a:lnTo>
                  <a:pt x="4954773" y="1127051"/>
                </a:lnTo>
                <a:lnTo>
                  <a:pt x="0" y="956930"/>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Forme libre 19"/>
          <p:cNvSpPr/>
          <p:nvPr/>
        </p:nvSpPr>
        <p:spPr>
          <a:xfrm>
            <a:off x="1691680" y="2636912"/>
            <a:ext cx="5039833" cy="3009014"/>
          </a:xfrm>
          <a:custGeom>
            <a:avLst/>
            <a:gdLst>
              <a:gd name="connsiteX0" fmla="*/ 0 w 5039833"/>
              <a:gd name="connsiteY0" fmla="*/ 0 h 3009014"/>
              <a:gd name="connsiteX1" fmla="*/ 4997303 w 5039833"/>
              <a:gd name="connsiteY1" fmla="*/ 159488 h 3009014"/>
              <a:gd name="connsiteX2" fmla="*/ 5039833 w 5039833"/>
              <a:gd name="connsiteY2" fmla="*/ 3009014 h 3009014"/>
              <a:gd name="connsiteX3" fmla="*/ 31898 w 5039833"/>
              <a:gd name="connsiteY3" fmla="*/ 2892056 h 3009014"/>
              <a:gd name="connsiteX4" fmla="*/ 0 w 5039833"/>
              <a:gd name="connsiteY4" fmla="*/ 0 h 3009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9833" h="3009014">
                <a:moveTo>
                  <a:pt x="0" y="0"/>
                </a:moveTo>
                <a:lnTo>
                  <a:pt x="4997303" y="159488"/>
                </a:lnTo>
                <a:lnTo>
                  <a:pt x="5039833" y="3009014"/>
                </a:lnTo>
                <a:lnTo>
                  <a:pt x="31898" y="2892056"/>
                </a:lnTo>
                <a:lnTo>
                  <a:pt x="0"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p:cNvSpPr>
            <a:spLocks noGrp="1"/>
          </p:cNvSpPr>
          <p:nvPr>
            <p:ph type="title"/>
          </p:nvPr>
        </p:nvSpPr>
        <p:spPr>
          <a:xfrm>
            <a:off x="457200" y="296652"/>
            <a:ext cx="8305800" cy="1080120"/>
          </a:xfrm>
        </p:spPr>
        <p:txBody>
          <a:bodyPr>
            <a:normAutofit/>
          </a:bodyPr>
          <a:lstStyle/>
          <a:p>
            <a:pPr algn="ctr"/>
            <a:r>
              <a:rPr lang="fr-FR" sz="2800" dirty="0"/>
              <a:t>Caractéristique mécanique:</a:t>
            </a:r>
            <a:br>
              <a:rPr lang="fr-FR" sz="2800" dirty="0"/>
            </a:br>
            <a:r>
              <a:rPr lang="fr-FR" sz="2800" dirty="0"/>
              <a:t>Volume enveloppe = Zone disponible</a:t>
            </a:r>
          </a:p>
        </p:txBody>
      </p:sp>
      <p:cxnSp>
        <p:nvCxnSpPr>
          <p:cNvPr id="3" name="Connecteur droit avec flèche 2"/>
          <p:cNvCxnSpPr/>
          <p:nvPr/>
        </p:nvCxnSpPr>
        <p:spPr>
          <a:xfrm flipH="1" flipV="1">
            <a:off x="4175956" y="1844824"/>
            <a:ext cx="36004" cy="438319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 name="Connecteur droit avec flèche 3"/>
          <p:cNvCxnSpPr/>
          <p:nvPr/>
        </p:nvCxnSpPr>
        <p:spPr>
          <a:xfrm>
            <a:off x="1007604" y="4149080"/>
            <a:ext cx="6696744"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ZoneTexte 4"/>
          <p:cNvSpPr txBox="1"/>
          <p:nvPr/>
        </p:nvSpPr>
        <p:spPr>
          <a:xfrm>
            <a:off x="4139952" y="1376772"/>
            <a:ext cx="648072" cy="369332"/>
          </a:xfrm>
          <a:prstGeom prst="rect">
            <a:avLst/>
          </a:prstGeom>
          <a:noFill/>
          <a:ln>
            <a:noFill/>
          </a:ln>
        </p:spPr>
        <p:txBody>
          <a:bodyPr wrap="square" rtlCol="0">
            <a:spAutoFit/>
          </a:bodyPr>
          <a:lstStyle/>
          <a:p>
            <a:r>
              <a:rPr lang="fr-FR" dirty="0">
                <a:latin typeface="Symbol" pitchFamily="18" charset="2"/>
              </a:rPr>
              <a:t>W</a:t>
            </a:r>
          </a:p>
        </p:txBody>
      </p:sp>
      <p:sp>
        <p:nvSpPr>
          <p:cNvPr id="6" name="ZoneTexte 5"/>
          <p:cNvSpPr txBox="1"/>
          <p:nvPr/>
        </p:nvSpPr>
        <p:spPr>
          <a:xfrm>
            <a:off x="7848364" y="4185084"/>
            <a:ext cx="504056" cy="369332"/>
          </a:xfrm>
          <a:prstGeom prst="rect">
            <a:avLst/>
          </a:prstGeom>
          <a:noFill/>
          <a:ln w="38100">
            <a:noFill/>
          </a:ln>
        </p:spPr>
        <p:txBody>
          <a:bodyPr wrap="square" rtlCol="0">
            <a:spAutoFit/>
          </a:bodyPr>
          <a:lstStyle/>
          <a:p>
            <a:r>
              <a:rPr lang="fr-FR" dirty="0"/>
              <a:t>T</a:t>
            </a:r>
          </a:p>
        </p:txBody>
      </p:sp>
      <p:cxnSp>
        <p:nvCxnSpPr>
          <p:cNvPr id="7" name="Connecteur droit 6"/>
          <p:cNvCxnSpPr/>
          <p:nvPr/>
        </p:nvCxnSpPr>
        <p:spPr>
          <a:xfrm>
            <a:off x="1691680" y="2636912"/>
            <a:ext cx="6444716" cy="180020"/>
          </a:xfrm>
          <a:prstGeom prst="line">
            <a:avLst/>
          </a:prstGeom>
          <a:ln w="38100">
            <a:solidFill>
              <a:srgbClr val="FFFF00"/>
            </a:solidFill>
            <a:prstDash val="dashDot"/>
          </a:ln>
        </p:spPr>
        <p:style>
          <a:lnRef idx="1">
            <a:schemeClr val="accent1"/>
          </a:lnRef>
          <a:fillRef idx="0">
            <a:schemeClr val="accent1"/>
          </a:fillRef>
          <a:effectRef idx="0">
            <a:schemeClr val="accent1"/>
          </a:effectRef>
          <a:fontRef idx="minor">
            <a:schemeClr val="tx1"/>
          </a:fontRef>
        </p:style>
      </p:cxnSp>
      <p:sp>
        <p:nvSpPr>
          <p:cNvPr id="8" name="ZoneTexte 7"/>
          <p:cNvSpPr txBox="1"/>
          <p:nvPr/>
        </p:nvSpPr>
        <p:spPr>
          <a:xfrm>
            <a:off x="2051720" y="3573016"/>
            <a:ext cx="4473404" cy="369332"/>
          </a:xfrm>
          <a:prstGeom prst="rect">
            <a:avLst/>
          </a:prstGeom>
          <a:noFill/>
        </p:spPr>
        <p:txBody>
          <a:bodyPr wrap="none" rtlCol="0">
            <a:spAutoFit/>
          </a:bodyPr>
          <a:lstStyle/>
          <a:p>
            <a:r>
              <a:rPr lang="fr-FR" dirty="0">
                <a:solidFill>
                  <a:srgbClr val="FFFF00"/>
                </a:solidFill>
              </a:rPr>
              <a:t>Variation de vitesse par la tension d’induit</a:t>
            </a:r>
          </a:p>
        </p:txBody>
      </p:sp>
      <p:cxnSp>
        <p:nvCxnSpPr>
          <p:cNvPr id="9" name="Connecteur droit 8"/>
          <p:cNvCxnSpPr/>
          <p:nvPr/>
        </p:nvCxnSpPr>
        <p:spPr>
          <a:xfrm flipH="1" flipV="1">
            <a:off x="6696236" y="2780928"/>
            <a:ext cx="36004" cy="2808312"/>
          </a:xfrm>
          <a:prstGeom prst="line">
            <a:avLst/>
          </a:prstGeom>
          <a:ln w="28575">
            <a:solidFill>
              <a:srgbClr val="F45F0C"/>
            </a:solidFill>
            <a:prstDash val="dash"/>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flipH="1" flipV="1">
            <a:off x="1691680" y="2636912"/>
            <a:ext cx="36004" cy="2808312"/>
          </a:xfrm>
          <a:prstGeom prst="line">
            <a:avLst/>
          </a:prstGeom>
          <a:ln w="28575">
            <a:solidFill>
              <a:srgbClr val="F45F0C"/>
            </a:solidFill>
            <a:prstDash val="dash"/>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1151620" y="2492896"/>
            <a:ext cx="461665" cy="1377444"/>
          </a:xfrm>
          <a:prstGeom prst="rect">
            <a:avLst/>
          </a:prstGeom>
          <a:noFill/>
        </p:spPr>
        <p:txBody>
          <a:bodyPr vert="vert270" wrap="square" rtlCol="0">
            <a:spAutoFit/>
          </a:bodyPr>
          <a:lstStyle/>
          <a:p>
            <a:r>
              <a:rPr lang="fr-FR" b="1" dirty="0">
                <a:solidFill>
                  <a:srgbClr val="F45F0C"/>
                </a:solidFill>
              </a:rPr>
              <a:t>Pour I = -In</a:t>
            </a:r>
          </a:p>
        </p:txBody>
      </p:sp>
      <p:sp>
        <p:nvSpPr>
          <p:cNvPr id="12" name="ZoneTexte 11"/>
          <p:cNvSpPr txBox="1"/>
          <p:nvPr/>
        </p:nvSpPr>
        <p:spPr>
          <a:xfrm>
            <a:off x="6768244" y="2816932"/>
            <a:ext cx="461665" cy="1377444"/>
          </a:xfrm>
          <a:prstGeom prst="rect">
            <a:avLst/>
          </a:prstGeom>
          <a:noFill/>
        </p:spPr>
        <p:txBody>
          <a:bodyPr vert="vert270" wrap="square" rtlCol="0">
            <a:spAutoFit/>
          </a:bodyPr>
          <a:lstStyle/>
          <a:p>
            <a:r>
              <a:rPr lang="fr-FR" b="1" dirty="0">
                <a:solidFill>
                  <a:srgbClr val="F45F0C"/>
                </a:solidFill>
              </a:rPr>
              <a:t>Pour I = In</a:t>
            </a:r>
          </a:p>
        </p:txBody>
      </p:sp>
      <p:cxnSp>
        <p:nvCxnSpPr>
          <p:cNvPr id="13" name="Connecteur droit 12"/>
          <p:cNvCxnSpPr/>
          <p:nvPr/>
        </p:nvCxnSpPr>
        <p:spPr>
          <a:xfrm>
            <a:off x="1727684" y="5517232"/>
            <a:ext cx="6444716" cy="180020"/>
          </a:xfrm>
          <a:prstGeom prst="line">
            <a:avLst/>
          </a:prstGeom>
          <a:ln w="38100">
            <a:solidFill>
              <a:srgbClr val="FFFF00"/>
            </a:solidFill>
            <a:prstDash val="dashDot"/>
          </a:ln>
        </p:spPr>
        <p:style>
          <a:lnRef idx="1">
            <a:schemeClr val="accent1"/>
          </a:lnRef>
          <a:fillRef idx="0">
            <a:schemeClr val="accent1"/>
          </a:fillRef>
          <a:effectRef idx="0">
            <a:schemeClr val="accent1"/>
          </a:effectRef>
          <a:fontRef idx="minor">
            <a:schemeClr val="tx1"/>
          </a:fontRef>
        </p:style>
      </p:cxnSp>
      <p:sp>
        <p:nvSpPr>
          <p:cNvPr id="15" name="Forme libre 14"/>
          <p:cNvSpPr/>
          <p:nvPr/>
        </p:nvSpPr>
        <p:spPr>
          <a:xfrm>
            <a:off x="4986670" y="1772816"/>
            <a:ext cx="1722474" cy="1002282"/>
          </a:xfrm>
          <a:custGeom>
            <a:avLst/>
            <a:gdLst>
              <a:gd name="connsiteX0" fmla="*/ 1722474 w 1722474"/>
              <a:gd name="connsiteY0" fmla="*/ 839972 h 839972"/>
              <a:gd name="connsiteX1" fmla="*/ 1605516 w 1722474"/>
              <a:gd name="connsiteY1" fmla="*/ 808074 h 839972"/>
              <a:gd name="connsiteX2" fmla="*/ 925032 w 1722474"/>
              <a:gd name="connsiteY2" fmla="*/ 616688 h 839972"/>
              <a:gd name="connsiteX3" fmla="*/ 350874 w 1722474"/>
              <a:gd name="connsiteY3" fmla="*/ 297711 h 839972"/>
              <a:gd name="connsiteX4" fmla="*/ 0 w 1722474"/>
              <a:gd name="connsiteY4" fmla="*/ 0 h 83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474" h="839972">
                <a:moveTo>
                  <a:pt x="1722474" y="839972"/>
                </a:moveTo>
                <a:lnTo>
                  <a:pt x="1605516" y="808074"/>
                </a:lnTo>
                <a:cubicBezTo>
                  <a:pt x="1472609" y="770860"/>
                  <a:pt x="1134139" y="701749"/>
                  <a:pt x="925032" y="616688"/>
                </a:cubicBezTo>
                <a:cubicBezTo>
                  <a:pt x="715925" y="531627"/>
                  <a:pt x="505046" y="400492"/>
                  <a:pt x="350874" y="297711"/>
                </a:cubicBezTo>
                <a:cubicBezTo>
                  <a:pt x="196702" y="194930"/>
                  <a:pt x="98351" y="97465"/>
                  <a:pt x="0" y="0"/>
                </a:cubicBezTo>
              </a:path>
            </a:pathLst>
          </a:custGeom>
          <a:ln w="28575">
            <a:solidFill>
              <a:srgbClr val="F45F0C"/>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ln w="38100">
                <a:solidFill>
                  <a:schemeClr val="tx1"/>
                </a:solidFill>
                <a:prstDash val="dash"/>
              </a:ln>
            </a:endParaRPr>
          </a:p>
        </p:txBody>
      </p:sp>
      <p:sp>
        <p:nvSpPr>
          <p:cNvPr id="16" name="Forme libre 15"/>
          <p:cNvSpPr/>
          <p:nvPr/>
        </p:nvSpPr>
        <p:spPr>
          <a:xfrm flipH="1">
            <a:off x="1691680" y="1628800"/>
            <a:ext cx="1722474" cy="1002282"/>
          </a:xfrm>
          <a:custGeom>
            <a:avLst/>
            <a:gdLst>
              <a:gd name="connsiteX0" fmla="*/ 1722474 w 1722474"/>
              <a:gd name="connsiteY0" fmla="*/ 839972 h 839972"/>
              <a:gd name="connsiteX1" fmla="*/ 1605516 w 1722474"/>
              <a:gd name="connsiteY1" fmla="*/ 808074 h 839972"/>
              <a:gd name="connsiteX2" fmla="*/ 925032 w 1722474"/>
              <a:gd name="connsiteY2" fmla="*/ 616688 h 839972"/>
              <a:gd name="connsiteX3" fmla="*/ 350874 w 1722474"/>
              <a:gd name="connsiteY3" fmla="*/ 297711 h 839972"/>
              <a:gd name="connsiteX4" fmla="*/ 0 w 1722474"/>
              <a:gd name="connsiteY4" fmla="*/ 0 h 83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474" h="839972">
                <a:moveTo>
                  <a:pt x="1722474" y="839972"/>
                </a:moveTo>
                <a:lnTo>
                  <a:pt x="1605516" y="808074"/>
                </a:lnTo>
                <a:cubicBezTo>
                  <a:pt x="1472609" y="770860"/>
                  <a:pt x="1134139" y="701749"/>
                  <a:pt x="925032" y="616688"/>
                </a:cubicBezTo>
                <a:cubicBezTo>
                  <a:pt x="715925" y="531627"/>
                  <a:pt x="505046" y="400492"/>
                  <a:pt x="350874" y="297711"/>
                </a:cubicBezTo>
                <a:cubicBezTo>
                  <a:pt x="196702" y="194930"/>
                  <a:pt x="98351" y="97465"/>
                  <a:pt x="0" y="0"/>
                </a:cubicBezTo>
              </a:path>
            </a:pathLst>
          </a:custGeom>
          <a:ln w="28575">
            <a:solidFill>
              <a:srgbClr val="F45F0C"/>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ln w="38100">
                <a:solidFill>
                  <a:schemeClr val="tx1"/>
                </a:solidFill>
                <a:prstDash val="dash"/>
              </a:ln>
            </a:endParaRPr>
          </a:p>
        </p:txBody>
      </p:sp>
      <p:sp>
        <p:nvSpPr>
          <p:cNvPr id="17" name="Forme libre 16"/>
          <p:cNvSpPr/>
          <p:nvPr/>
        </p:nvSpPr>
        <p:spPr>
          <a:xfrm flipH="1" flipV="1">
            <a:off x="1727684" y="5481228"/>
            <a:ext cx="1722474" cy="1002282"/>
          </a:xfrm>
          <a:custGeom>
            <a:avLst/>
            <a:gdLst>
              <a:gd name="connsiteX0" fmla="*/ 1722474 w 1722474"/>
              <a:gd name="connsiteY0" fmla="*/ 839972 h 839972"/>
              <a:gd name="connsiteX1" fmla="*/ 1605516 w 1722474"/>
              <a:gd name="connsiteY1" fmla="*/ 808074 h 839972"/>
              <a:gd name="connsiteX2" fmla="*/ 925032 w 1722474"/>
              <a:gd name="connsiteY2" fmla="*/ 616688 h 839972"/>
              <a:gd name="connsiteX3" fmla="*/ 350874 w 1722474"/>
              <a:gd name="connsiteY3" fmla="*/ 297711 h 839972"/>
              <a:gd name="connsiteX4" fmla="*/ 0 w 1722474"/>
              <a:gd name="connsiteY4" fmla="*/ 0 h 83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474" h="839972">
                <a:moveTo>
                  <a:pt x="1722474" y="839972"/>
                </a:moveTo>
                <a:lnTo>
                  <a:pt x="1605516" y="808074"/>
                </a:lnTo>
                <a:cubicBezTo>
                  <a:pt x="1472609" y="770860"/>
                  <a:pt x="1134139" y="701749"/>
                  <a:pt x="925032" y="616688"/>
                </a:cubicBezTo>
                <a:cubicBezTo>
                  <a:pt x="715925" y="531627"/>
                  <a:pt x="505046" y="400492"/>
                  <a:pt x="350874" y="297711"/>
                </a:cubicBezTo>
                <a:cubicBezTo>
                  <a:pt x="196702" y="194930"/>
                  <a:pt x="98351" y="97465"/>
                  <a:pt x="0" y="0"/>
                </a:cubicBezTo>
              </a:path>
            </a:pathLst>
          </a:custGeom>
          <a:ln w="28575">
            <a:solidFill>
              <a:srgbClr val="F45F0C"/>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ln w="38100">
                <a:solidFill>
                  <a:schemeClr val="tx1"/>
                </a:solidFill>
                <a:prstDash val="dash"/>
              </a:ln>
            </a:endParaRPr>
          </a:p>
        </p:txBody>
      </p:sp>
      <p:sp>
        <p:nvSpPr>
          <p:cNvPr id="19" name="Forme libre 18"/>
          <p:cNvSpPr/>
          <p:nvPr/>
        </p:nvSpPr>
        <p:spPr>
          <a:xfrm flipV="1">
            <a:off x="5004048" y="5625244"/>
            <a:ext cx="1722474" cy="1002282"/>
          </a:xfrm>
          <a:custGeom>
            <a:avLst/>
            <a:gdLst>
              <a:gd name="connsiteX0" fmla="*/ 1722474 w 1722474"/>
              <a:gd name="connsiteY0" fmla="*/ 839972 h 839972"/>
              <a:gd name="connsiteX1" fmla="*/ 1605516 w 1722474"/>
              <a:gd name="connsiteY1" fmla="*/ 808074 h 839972"/>
              <a:gd name="connsiteX2" fmla="*/ 925032 w 1722474"/>
              <a:gd name="connsiteY2" fmla="*/ 616688 h 839972"/>
              <a:gd name="connsiteX3" fmla="*/ 350874 w 1722474"/>
              <a:gd name="connsiteY3" fmla="*/ 297711 h 839972"/>
              <a:gd name="connsiteX4" fmla="*/ 0 w 1722474"/>
              <a:gd name="connsiteY4" fmla="*/ 0 h 83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474" h="839972">
                <a:moveTo>
                  <a:pt x="1722474" y="839972"/>
                </a:moveTo>
                <a:lnTo>
                  <a:pt x="1605516" y="808074"/>
                </a:lnTo>
                <a:cubicBezTo>
                  <a:pt x="1472609" y="770860"/>
                  <a:pt x="1134139" y="701749"/>
                  <a:pt x="925032" y="616688"/>
                </a:cubicBezTo>
                <a:cubicBezTo>
                  <a:pt x="715925" y="531627"/>
                  <a:pt x="505046" y="400492"/>
                  <a:pt x="350874" y="297711"/>
                </a:cubicBezTo>
                <a:cubicBezTo>
                  <a:pt x="196702" y="194930"/>
                  <a:pt x="98351" y="97465"/>
                  <a:pt x="0" y="0"/>
                </a:cubicBezTo>
              </a:path>
            </a:pathLst>
          </a:custGeom>
          <a:ln w="28575">
            <a:solidFill>
              <a:srgbClr val="F45F0C"/>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ln w="38100">
                <a:solidFill>
                  <a:schemeClr val="tx1"/>
                </a:solidFill>
                <a:prstDash val="dash"/>
              </a:ln>
            </a:endParaRPr>
          </a:p>
        </p:txBody>
      </p:sp>
      <p:sp>
        <p:nvSpPr>
          <p:cNvPr id="26" name="ZoneTexte 25"/>
          <p:cNvSpPr txBox="1"/>
          <p:nvPr/>
        </p:nvSpPr>
        <p:spPr>
          <a:xfrm>
            <a:off x="3131840" y="2168860"/>
            <a:ext cx="1881990" cy="369332"/>
          </a:xfrm>
          <a:prstGeom prst="rect">
            <a:avLst/>
          </a:prstGeom>
          <a:noFill/>
        </p:spPr>
        <p:txBody>
          <a:bodyPr wrap="none" rtlCol="0">
            <a:spAutoFit/>
          </a:bodyPr>
          <a:lstStyle/>
          <a:p>
            <a:r>
              <a:rPr lang="fr-FR" dirty="0">
                <a:solidFill>
                  <a:srgbClr val="FFFF00"/>
                </a:solidFill>
              </a:rPr>
              <a:t>Diminution de </a:t>
            </a:r>
            <a:r>
              <a:rPr lang="fr-FR" dirty="0">
                <a:solidFill>
                  <a:srgbClr val="FFFF00"/>
                </a:solidFill>
                <a:latin typeface="Symbol" pitchFamily="18" charset="2"/>
              </a:rPr>
              <a:t>F</a:t>
            </a:r>
          </a:p>
        </p:txBody>
      </p:sp>
      <p:sp>
        <p:nvSpPr>
          <p:cNvPr id="14" name="Espace réservé du pied de page 13">
            <a:extLst>
              <a:ext uri="{FF2B5EF4-FFF2-40B4-BE49-F238E27FC236}">
                <a16:creationId xmlns="" xmlns:a16="http://schemas.microsoft.com/office/drawing/2014/main" id="{F184DC2F-6C31-4741-B237-058E6731C18C}"/>
              </a:ext>
            </a:extLst>
          </p:cNvPr>
          <p:cNvSpPr>
            <a:spLocks noGrp="1"/>
          </p:cNvSpPr>
          <p:nvPr>
            <p:ph type="ftr" sz="quarter" idx="11"/>
          </p:nvPr>
        </p:nvSpPr>
        <p:spPr/>
        <p:txBody>
          <a:bodyPr/>
          <a:lstStyle/>
          <a:p>
            <a:r>
              <a:rPr lang="fr-FR" dirty="0"/>
              <a:t>LYCEE THEPOT QUIMPER - SCOTTO</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5516" y="260648"/>
            <a:ext cx="3348372" cy="2280626"/>
          </a:xfrm>
        </p:spPr>
        <p:txBody>
          <a:bodyPr>
            <a:noAutofit/>
          </a:bodyPr>
          <a:lstStyle/>
          <a:p>
            <a:r>
              <a:rPr lang="fr-FR" sz="3600" dirty="0"/>
              <a:t>Structure d’un variateur de vitesse pour MCC</a:t>
            </a:r>
          </a:p>
        </p:txBody>
      </p:sp>
      <p:cxnSp>
        <p:nvCxnSpPr>
          <p:cNvPr id="67" name="Connecteur droit 66"/>
          <p:cNvCxnSpPr/>
          <p:nvPr/>
        </p:nvCxnSpPr>
        <p:spPr>
          <a:xfrm>
            <a:off x="215516" y="5481228"/>
            <a:ext cx="1903352" cy="1322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0" name="Connecteur droit 69"/>
          <p:cNvCxnSpPr/>
          <p:nvPr/>
        </p:nvCxnSpPr>
        <p:spPr>
          <a:xfrm flipV="1">
            <a:off x="215516" y="5674476"/>
            <a:ext cx="2335400" cy="22776"/>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4" name="Oval 9"/>
          <p:cNvSpPr>
            <a:spLocks noChangeArrowheads="1"/>
          </p:cNvSpPr>
          <p:nvPr/>
        </p:nvSpPr>
        <p:spPr bwMode="auto">
          <a:xfrm>
            <a:off x="3095836" y="5337212"/>
            <a:ext cx="770077" cy="635414"/>
          </a:xfrm>
          <a:prstGeom prst="ellipse">
            <a:avLst/>
          </a:prstGeom>
          <a:noFill/>
          <a:ln w="38100">
            <a:solidFill>
              <a:srgbClr val="FFFF00"/>
            </a:solidFill>
            <a:round/>
            <a:headEnd/>
            <a:tailEnd/>
          </a:ln>
          <a:effectLst/>
        </p:spPr>
        <p:txBody>
          <a:bodyPr wrap="none" anchor="ctr"/>
          <a:lstStyle/>
          <a:p>
            <a:endParaRPr lang="fr-FR" dirty="0"/>
          </a:p>
        </p:txBody>
      </p:sp>
      <p:sp>
        <p:nvSpPr>
          <p:cNvPr id="5" name="Line 76"/>
          <p:cNvSpPr>
            <a:spLocks noChangeShapeType="1"/>
          </p:cNvSpPr>
          <p:nvPr/>
        </p:nvSpPr>
        <p:spPr bwMode="auto">
          <a:xfrm>
            <a:off x="3480874" y="4701293"/>
            <a:ext cx="0" cy="635919"/>
          </a:xfrm>
          <a:prstGeom prst="line">
            <a:avLst/>
          </a:prstGeom>
          <a:noFill/>
          <a:ln w="57150">
            <a:solidFill>
              <a:schemeClr val="hlink"/>
            </a:solidFill>
            <a:round/>
            <a:headEnd/>
            <a:tailEnd/>
          </a:ln>
          <a:effectLst/>
        </p:spPr>
        <p:txBody>
          <a:bodyPr/>
          <a:lstStyle/>
          <a:p>
            <a:endParaRPr lang="fr-FR" dirty="0"/>
          </a:p>
        </p:txBody>
      </p:sp>
      <p:sp>
        <p:nvSpPr>
          <p:cNvPr id="7" name="Line 76"/>
          <p:cNvSpPr>
            <a:spLocks noChangeShapeType="1"/>
          </p:cNvSpPr>
          <p:nvPr/>
        </p:nvSpPr>
        <p:spPr bwMode="auto">
          <a:xfrm>
            <a:off x="4932040" y="4041069"/>
            <a:ext cx="0" cy="1368152"/>
          </a:xfrm>
          <a:prstGeom prst="line">
            <a:avLst/>
          </a:prstGeom>
          <a:noFill/>
          <a:ln w="38100">
            <a:solidFill>
              <a:srgbClr val="FFFF00"/>
            </a:solidFill>
            <a:round/>
            <a:headEnd/>
            <a:tailEnd/>
          </a:ln>
          <a:effectLst/>
        </p:spPr>
        <p:txBody>
          <a:bodyPr/>
          <a:lstStyle/>
          <a:p>
            <a:endParaRPr lang="fr-FR" dirty="0"/>
          </a:p>
        </p:txBody>
      </p:sp>
      <p:cxnSp>
        <p:nvCxnSpPr>
          <p:cNvPr id="8" name="Connecteur droit 7"/>
          <p:cNvCxnSpPr>
            <a:endCxn id="145" idx="0"/>
          </p:cNvCxnSpPr>
          <p:nvPr/>
        </p:nvCxnSpPr>
        <p:spPr>
          <a:xfrm flipV="1">
            <a:off x="1434792" y="2816933"/>
            <a:ext cx="1697048" cy="13226"/>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9" name="Line 76"/>
          <p:cNvSpPr>
            <a:spLocks noChangeShapeType="1"/>
          </p:cNvSpPr>
          <p:nvPr/>
        </p:nvSpPr>
        <p:spPr bwMode="auto">
          <a:xfrm>
            <a:off x="4923522" y="5829486"/>
            <a:ext cx="8518" cy="335818"/>
          </a:xfrm>
          <a:prstGeom prst="line">
            <a:avLst/>
          </a:prstGeom>
          <a:noFill/>
          <a:ln w="38100">
            <a:solidFill>
              <a:srgbClr val="FFFF00"/>
            </a:solidFill>
            <a:round/>
            <a:headEnd/>
            <a:tailEnd/>
          </a:ln>
          <a:effectLst/>
        </p:spPr>
        <p:txBody>
          <a:bodyPr/>
          <a:lstStyle/>
          <a:p>
            <a:endParaRPr lang="fr-FR" dirty="0"/>
          </a:p>
        </p:txBody>
      </p:sp>
      <p:cxnSp>
        <p:nvCxnSpPr>
          <p:cNvPr id="10" name="Connecteur droit 9"/>
          <p:cNvCxnSpPr/>
          <p:nvPr/>
        </p:nvCxnSpPr>
        <p:spPr>
          <a:xfrm flipV="1">
            <a:off x="4608004" y="6165304"/>
            <a:ext cx="329830" cy="1"/>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1" name="Line 76"/>
          <p:cNvSpPr>
            <a:spLocks noChangeShapeType="1"/>
          </p:cNvSpPr>
          <p:nvPr/>
        </p:nvSpPr>
        <p:spPr bwMode="auto">
          <a:xfrm>
            <a:off x="3480874" y="5972123"/>
            <a:ext cx="11006" cy="373201"/>
          </a:xfrm>
          <a:prstGeom prst="line">
            <a:avLst/>
          </a:prstGeom>
          <a:noFill/>
          <a:ln w="57150">
            <a:solidFill>
              <a:schemeClr val="hlink"/>
            </a:solidFill>
            <a:round/>
            <a:headEnd/>
            <a:tailEnd/>
          </a:ln>
          <a:effectLst/>
        </p:spPr>
        <p:txBody>
          <a:bodyPr/>
          <a:lstStyle/>
          <a:p>
            <a:endParaRPr lang="fr-FR" dirty="0"/>
          </a:p>
        </p:txBody>
      </p:sp>
      <p:sp>
        <p:nvSpPr>
          <p:cNvPr id="13" name="Line 76"/>
          <p:cNvSpPr>
            <a:spLocks noChangeShapeType="1"/>
          </p:cNvSpPr>
          <p:nvPr/>
        </p:nvSpPr>
        <p:spPr bwMode="auto">
          <a:xfrm>
            <a:off x="3480874" y="4701293"/>
            <a:ext cx="0" cy="0"/>
          </a:xfrm>
          <a:prstGeom prst="line">
            <a:avLst/>
          </a:prstGeom>
          <a:noFill/>
          <a:ln w="57150">
            <a:solidFill>
              <a:schemeClr val="hlink"/>
            </a:solidFill>
            <a:round/>
            <a:headEnd/>
            <a:tailEnd/>
          </a:ln>
          <a:effectLst/>
        </p:spPr>
        <p:txBody>
          <a:bodyPr/>
          <a:lstStyle/>
          <a:p>
            <a:endParaRPr lang="fr-FR" dirty="0"/>
          </a:p>
        </p:txBody>
      </p:sp>
      <p:cxnSp>
        <p:nvCxnSpPr>
          <p:cNvPr id="14" name="Connecteur droit 13"/>
          <p:cNvCxnSpPr>
            <a:endCxn id="5" idx="0"/>
          </p:cNvCxnSpPr>
          <p:nvPr/>
        </p:nvCxnSpPr>
        <p:spPr>
          <a:xfrm flipV="1">
            <a:off x="1012400" y="4701293"/>
            <a:ext cx="2468474" cy="11316"/>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a:endCxn id="11" idx="1"/>
          </p:cNvCxnSpPr>
          <p:nvPr/>
        </p:nvCxnSpPr>
        <p:spPr>
          <a:xfrm flipV="1">
            <a:off x="1038748" y="6345324"/>
            <a:ext cx="2453132" cy="1322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23" name="ZoneTexte 22"/>
          <p:cNvSpPr txBox="1"/>
          <p:nvPr/>
        </p:nvSpPr>
        <p:spPr>
          <a:xfrm>
            <a:off x="3288237" y="5477034"/>
            <a:ext cx="385275" cy="313372"/>
          </a:xfrm>
          <a:prstGeom prst="rect">
            <a:avLst/>
          </a:prstGeom>
          <a:noFill/>
        </p:spPr>
        <p:txBody>
          <a:bodyPr wrap="square" rtlCol="0">
            <a:spAutoFit/>
          </a:bodyPr>
          <a:lstStyle/>
          <a:p>
            <a:r>
              <a:rPr lang="fr-FR" sz="2400" dirty="0"/>
              <a:t>M</a:t>
            </a:r>
          </a:p>
        </p:txBody>
      </p:sp>
      <p:sp>
        <p:nvSpPr>
          <p:cNvPr id="50" name="Triangle isocèle 49"/>
          <p:cNvSpPr/>
          <p:nvPr/>
        </p:nvSpPr>
        <p:spPr>
          <a:xfrm flipV="1">
            <a:off x="2375756" y="5877272"/>
            <a:ext cx="329830" cy="332556"/>
          </a:xfrm>
          <a:prstGeom prst="triangl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51" name="Connecteur droit 50"/>
          <p:cNvCxnSpPr/>
          <p:nvPr/>
        </p:nvCxnSpPr>
        <p:spPr>
          <a:xfrm flipV="1">
            <a:off x="2411760" y="6201308"/>
            <a:ext cx="32983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54" name="Triangle isocèle 53"/>
          <p:cNvSpPr/>
          <p:nvPr/>
        </p:nvSpPr>
        <p:spPr>
          <a:xfrm flipV="1">
            <a:off x="1967127" y="5890499"/>
            <a:ext cx="329830" cy="332556"/>
          </a:xfrm>
          <a:prstGeom prst="triangl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55" name="Connecteur droit 54"/>
          <p:cNvCxnSpPr/>
          <p:nvPr/>
        </p:nvCxnSpPr>
        <p:spPr>
          <a:xfrm flipV="1">
            <a:off x="1979712" y="6201308"/>
            <a:ext cx="32983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56" name="Triangle isocèle 55"/>
          <p:cNvSpPr/>
          <p:nvPr/>
        </p:nvSpPr>
        <p:spPr>
          <a:xfrm flipV="1">
            <a:off x="2386001" y="4949184"/>
            <a:ext cx="329830" cy="332556"/>
          </a:xfrm>
          <a:prstGeom prst="triangl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57" name="Connecteur droit 56"/>
          <p:cNvCxnSpPr/>
          <p:nvPr/>
        </p:nvCxnSpPr>
        <p:spPr>
          <a:xfrm flipV="1">
            <a:off x="2386001" y="5281740"/>
            <a:ext cx="32983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60" name="Triangle isocèle 59"/>
          <p:cNvSpPr/>
          <p:nvPr/>
        </p:nvSpPr>
        <p:spPr>
          <a:xfrm flipV="1">
            <a:off x="1946228" y="4949184"/>
            <a:ext cx="329830" cy="332556"/>
          </a:xfrm>
          <a:prstGeom prst="triangl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61" name="Connecteur droit 60"/>
          <p:cNvCxnSpPr/>
          <p:nvPr/>
        </p:nvCxnSpPr>
        <p:spPr>
          <a:xfrm flipV="1">
            <a:off x="1946228" y="5281740"/>
            <a:ext cx="32983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62" name="Line 76"/>
          <p:cNvSpPr>
            <a:spLocks noChangeShapeType="1"/>
          </p:cNvSpPr>
          <p:nvPr/>
        </p:nvSpPr>
        <p:spPr bwMode="auto">
          <a:xfrm flipH="1" flipV="1">
            <a:off x="2111142" y="4702872"/>
            <a:ext cx="7725" cy="1655679"/>
          </a:xfrm>
          <a:prstGeom prst="line">
            <a:avLst/>
          </a:prstGeom>
          <a:noFill/>
          <a:ln w="57150">
            <a:solidFill>
              <a:schemeClr val="hlink"/>
            </a:solidFill>
            <a:round/>
            <a:headEnd/>
            <a:tailEnd/>
          </a:ln>
          <a:effectLst/>
        </p:spPr>
        <p:txBody>
          <a:bodyPr/>
          <a:lstStyle/>
          <a:p>
            <a:endParaRPr lang="fr-FR" dirty="0"/>
          </a:p>
        </p:txBody>
      </p:sp>
      <p:sp>
        <p:nvSpPr>
          <p:cNvPr id="63" name="Line 76"/>
          <p:cNvSpPr>
            <a:spLocks noChangeShapeType="1"/>
          </p:cNvSpPr>
          <p:nvPr/>
        </p:nvSpPr>
        <p:spPr bwMode="auto">
          <a:xfrm flipV="1">
            <a:off x="2550916" y="4702367"/>
            <a:ext cx="0" cy="1656184"/>
          </a:xfrm>
          <a:prstGeom prst="line">
            <a:avLst/>
          </a:prstGeom>
          <a:noFill/>
          <a:ln w="57150">
            <a:solidFill>
              <a:schemeClr val="hlink"/>
            </a:solidFill>
            <a:round/>
            <a:headEnd/>
            <a:tailEnd/>
          </a:ln>
          <a:effectLst/>
        </p:spPr>
        <p:txBody>
          <a:bodyPr/>
          <a:lstStyle/>
          <a:p>
            <a:endParaRPr lang="fr-FR" dirty="0"/>
          </a:p>
        </p:txBody>
      </p:sp>
      <p:sp>
        <p:nvSpPr>
          <p:cNvPr id="80" name="Forme libre 79"/>
          <p:cNvSpPr/>
          <p:nvPr/>
        </p:nvSpPr>
        <p:spPr>
          <a:xfrm>
            <a:off x="4761182" y="5396453"/>
            <a:ext cx="162340" cy="144344"/>
          </a:xfrm>
          <a:custGeom>
            <a:avLst/>
            <a:gdLst>
              <a:gd name="connsiteX0" fmla="*/ 202018 w 212651"/>
              <a:gd name="connsiteY0" fmla="*/ 0 h 212651"/>
              <a:gd name="connsiteX1" fmla="*/ 63795 w 212651"/>
              <a:gd name="connsiteY1" fmla="*/ 21265 h 212651"/>
              <a:gd name="connsiteX2" fmla="*/ 0 w 212651"/>
              <a:gd name="connsiteY2" fmla="*/ 85061 h 212651"/>
              <a:gd name="connsiteX3" fmla="*/ 0 w 212651"/>
              <a:gd name="connsiteY3" fmla="*/ 159489 h 212651"/>
              <a:gd name="connsiteX4" fmla="*/ 74428 w 212651"/>
              <a:gd name="connsiteY4" fmla="*/ 212651 h 212651"/>
              <a:gd name="connsiteX5" fmla="*/ 212651 w 212651"/>
              <a:gd name="connsiteY5" fmla="*/ 212651 h 21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51" h="212651">
                <a:moveTo>
                  <a:pt x="202018" y="0"/>
                </a:moveTo>
                <a:lnTo>
                  <a:pt x="63795" y="21265"/>
                </a:lnTo>
                <a:lnTo>
                  <a:pt x="0" y="85061"/>
                </a:lnTo>
                <a:lnTo>
                  <a:pt x="0" y="159489"/>
                </a:lnTo>
                <a:lnTo>
                  <a:pt x="74428" y="212651"/>
                </a:lnTo>
                <a:lnTo>
                  <a:pt x="212651" y="212651"/>
                </a:ln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81" name="Forme libre 80"/>
          <p:cNvSpPr/>
          <p:nvPr/>
        </p:nvSpPr>
        <p:spPr>
          <a:xfrm>
            <a:off x="4761182" y="5540797"/>
            <a:ext cx="162340" cy="144344"/>
          </a:xfrm>
          <a:custGeom>
            <a:avLst/>
            <a:gdLst>
              <a:gd name="connsiteX0" fmla="*/ 202018 w 212651"/>
              <a:gd name="connsiteY0" fmla="*/ 0 h 212651"/>
              <a:gd name="connsiteX1" fmla="*/ 63795 w 212651"/>
              <a:gd name="connsiteY1" fmla="*/ 21265 h 212651"/>
              <a:gd name="connsiteX2" fmla="*/ 0 w 212651"/>
              <a:gd name="connsiteY2" fmla="*/ 85061 h 212651"/>
              <a:gd name="connsiteX3" fmla="*/ 0 w 212651"/>
              <a:gd name="connsiteY3" fmla="*/ 159489 h 212651"/>
              <a:gd name="connsiteX4" fmla="*/ 74428 w 212651"/>
              <a:gd name="connsiteY4" fmla="*/ 212651 h 212651"/>
              <a:gd name="connsiteX5" fmla="*/ 212651 w 212651"/>
              <a:gd name="connsiteY5" fmla="*/ 212651 h 21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51" h="212651">
                <a:moveTo>
                  <a:pt x="202018" y="0"/>
                </a:moveTo>
                <a:lnTo>
                  <a:pt x="63795" y="21265"/>
                </a:lnTo>
                <a:lnTo>
                  <a:pt x="0" y="85061"/>
                </a:lnTo>
                <a:lnTo>
                  <a:pt x="0" y="159489"/>
                </a:lnTo>
                <a:lnTo>
                  <a:pt x="74428" y="212651"/>
                </a:lnTo>
                <a:lnTo>
                  <a:pt x="212651" y="212651"/>
                </a:ln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82" name="Forme libre 81"/>
          <p:cNvSpPr/>
          <p:nvPr/>
        </p:nvSpPr>
        <p:spPr>
          <a:xfrm>
            <a:off x="4761182" y="5685142"/>
            <a:ext cx="162340" cy="144344"/>
          </a:xfrm>
          <a:custGeom>
            <a:avLst/>
            <a:gdLst>
              <a:gd name="connsiteX0" fmla="*/ 202018 w 212651"/>
              <a:gd name="connsiteY0" fmla="*/ 0 h 212651"/>
              <a:gd name="connsiteX1" fmla="*/ 63795 w 212651"/>
              <a:gd name="connsiteY1" fmla="*/ 21265 h 212651"/>
              <a:gd name="connsiteX2" fmla="*/ 0 w 212651"/>
              <a:gd name="connsiteY2" fmla="*/ 85061 h 212651"/>
              <a:gd name="connsiteX3" fmla="*/ 0 w 212651"/>
              <a:gd name="connsiteY3" fmla="*/ 159489 h 212651"/>
              <a:gd name="connsiteX4" fmla="*/ 74428 w 212651"/>
              <a:gd name="connsiteY4" fmla="*/ 212651 h 212651"/>
              <a:gd name="connsiteX5" fmla="*/ 212651 w 212651"/>
              <a:gd name="connsiteY5" fmla="*/ 212651 h 21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51" h="212651">
                <a:moveTo>
                  <a:pt x="202018" y="0"/>
                </a:moveTo>
                <a:lnTo>
                  <a:pt x="63795" y="21265"/>
                </a:lnTo>
                <a:lnTo>
                  <a:pt x="0" y="85061"/>
                </a:lnTo>
                <a:lnTo>
                  <a:pt x="0" y="159489"/>
                </a:lnTo>
                <a:lnTo>
                  <a:pt x="74428" y="212651"/>
                </a:lnTo>
                <a:lnTo>
                  <a:pt x="212651" y="212651"/>
                </a:ln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84" name="Triangle isocèle 83"/>
          <p:cNvSpPr/>
          <p:nvPr/>
        </p:nvSpPr>
        <p:spPr>
          <a:xfrm>
            <a:off x="1691680" y="2960948"/>
            <a:ext cx="329830" cy="332556"/>
          </a:xfrm>
          <a:prstGeom prst="triangl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85" name="Connecteur droit 84"/>
          <p:cNvCxnSpPr/>
          <p:nvPr/>
        </p:nvCxnSpPr>
        <p:spPr>
          <a:xfrm>
            <a:off x="1727684" y="2960948"/>
            <a:ext cx="32983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88" name="Triangle isocèle 87"/>
          <p:cNvSpPr/>
          <p:nvPr/>
        </p:nvSpPr>
        <p:spPr>
          <a:xfrm>
            <a:off x="1287910" y="2960948"/>
            <a:ext cx="329830" cy="332556"/>
          </a:xfrm>
          <a:prstGeom prst="triangl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89" name="Connecteur droit 88"/>
          <p:cNvCxnSpPr/>
          <p:nvPr/>
        </p:nvCxnSpPr>
        <p:spPr>
          <a:xfrm>
            <a:off x="1287910" y="2960948"/>
            <a:ext cx="32983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90" name="Triangle isocèle 89"/>
          <p:cNvSpPr/>
          <p:nvPr/>
        </p:nvSpPr>
        <p:spPr>
          <a:xfrm>
            <a:off x="1722824" y="3802267"/>
            <a:ext cx="329830" cy="332556"/>
          </a:xfrm>
          <a:prstGeom prst="triangl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91" name="Connecteur droit 90"/>
          <p:cNvCxnSpPr/>
          <p:nvPr/>
        </p:nvCxnSpPr>
        <p:spPr>
          <a:xfrm>
            <a:off x="1722824" y="3802267"/>
            <a:ext cx="32983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94" name="Triangle isocèle 93"/>
          <p:cNvSpPr/>
          <p:nvPr/>
        </p:nvSpPr>
        <p:spPr>
          <a:xfrm>
            <a:off x="1283050" y="3802267"/>
            <a:ext cx="329830" cy="332556"/>
          </a:xfrm>
          <a:prstGeom prst="triangl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95" name="Connecteur droit 94"/>
          <p:cNvCxnSpPr/>
          <p:nvPr/>
        </p:nvCxnSpPr>
        <p:spPr>
          <a:xfrm>
            <a:off x="1283050" y="3802267"/>
            <a:ext cx="32983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96" name="Line 76"/>
          <p:cNvSpPr>
            <a:spLocks noChangeShapeType="1"/>
          </p:cNvSpPr>
          <p:nvPr/>
        </p:nvSpPr>
        <p:spPr bwMode="auto">
          <a:xfrm flipH="1">
            <a:off x="1434791" y="2830159"/>
            <a:ext cx="1" cy="1440160"/>
          </a:xfrm>
          <a:prstGeom prst="line">
            <a:avLst/>
          </a:prstGeom>
          <a:noFill/>
          <a:ln w="57150">
            <a:solidFill>
              <a:schemeClr val="hlink"/>
            </a:solidFill>
            <a:round/>
            <a:headEnd/>
            <a:tailEnd/>
          </a:ln>
          <a:effectLst/>
        </p:spPr>
        <p:txBody>
          <a:bodyPr/>
          <a:lstStyle/>
          <a:p>
            <a:endParaRPr lang="fr-FR" dirty="0"/>
          </a:p>
        </p:txBody>
      </p:sp>
      <p:sp>
        <p:nvSpPr>
          <p:cNvPr id="97" name="Line 76"/>
          <p:cNvSpPr>
            <a:spLocks noChangeShapeType="1"/>
          </p:cNvSpPr>
          <p:nvPr/>
        </p:nvSpPr>
        <p:spPr bwMode="auto">
          <a:xfrm flipH="1">
            <a:off x="1871700" y="2852936"/>
            <a:ext cx="0" cy="1440160"/>
          </a:xfrm>
          <a:prstGeom prst="line">
            <a:avLst/>
          </a:prstGeom>
          <a:noFill/>
          <a:ln w="57150">
            <a:solidFill>
              <a:schemeClr val="hlink"/>
            </a:solidFill>
            <a:round/>
            <a:headEnd/>
            <a:tailEnd/>
          </a:ln>
          <a:effectLst/>
        </p:spPr>
        <p:txBody>
          <a:bodyPr/>
          <a:lstStyle/>
          <a:p>
            <a:endParaRPr lang="fr-FR" dirty="0"/>
          </a:p>
        </p:txBody>
      </p:sp>
      <p:cxnSp>
        <p:nvCxnSpPr>
          <p:cNvPr id="120" name="Connecteur droit 119"/>
          <p:cNvCxnSpPr>
            <a:stCxn id="131" idx="0"/>
          </p:cNvCxnSpPr>
          <p:nvPr/>
        </p:nvCxnSpPr>
        <p:spPr>
          <a:xfrm>
            <a:off x="553275" y="3434464"/>
            <a:ext cx="871650" cy="504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1" name="Connecteur droit 120"/>
          <p:cNvCxnSpPr>
            <a:stCxn id="132" idx="0"/>
          </p:cNvCxnSpPr>
          <p:nvPr/>
        </p:nvCxnSpPr>
        <p:spPr>
          <a:xfrm>
            <a:off x="663218" y="3629976"/>
            <a:ext cx="1211274" cy="4542"/>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7" name="Connecteur droit 126"/>
          <p:cNvCxnSpPr/>
          <p:nvPr/>
        </p:nvCxnSpPr>
        <p:spPr>
          <a:xfrm>
            <a:off x="1434792" y="4270319"/>
            <a:ext cx="3209216" cy="2277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31" name="Line 76"/>
          <p:cNvSpPr>
            <a:spLocks noChangeShapeType="1"/>
          </p:cNvSpPr>
          <p:nvPr/>
        </p:nvSpPr>
        <p:spPr bwMode="auto">
          <a:xfrm flipH="1">
            <a:off x="539552" y="3434464"/>
            <a:ext cx="13723" cy="2046764"/>
          </a:xfrm>
          <a:prstGeom prst="line">
            <a:avLst/>
          </a:prstGeom>
          <a:noFill/>
          <a:ln w="57150">
            <a:solidFill>
              <a:schemeClr val="hlink"/>
            </a:solidFill>
            <a:round/>
            <a:headEnd/>
            <a:tailEnd/>
          </a:ln>
          <a:effectLst/>
        </p:spPr>
        <p:txBody>
          <a:bodyPr/>
          <a:lstStyle/>
          <a:p>
            <a:endParaRPr lang="fr-FR" dirty="0"/>
          </a:p>
        </p:txBody>
      </p:sp>
      <p:sp>
        <p:nvSpPr>
          <p:cNvPr id="132" name="Line 76"/>
          <p:cNvSpPr>
            <a:spLocks noChangeShapeType="1"/>
          </p:cNvSpPr>
          <p:nvPr/>
        </p:nvSpPr>
        <p:spPr bwMode="auto">
          <a:xfrm>
            <a:off x="663218" y="3629976"/>
            <a:ext cx="0" cy="2049848"/>
          </a:xfrm>
          <a:prstGeom prst="line">
            <a:avLst/>
          </a:prstGeom>
          <a:noFill/>
          <a:ln w="57150">
            <a:solidFill>
              <a:schemeClr val="hlink"/>
            </a:solidFill>
            <a:round/>
            <a:headEnd/>
            <a:tailEnd/>
          </a:ln>
          <a:effectLst/>
        </p:spPr>
        <p:txBody>
          <a:bodyPr/>
          <a:lstStyle/>
          <a:p>
            <a:endParaRPr lang="fr-FR" dirty="0"/>
          </a:p>
        </p:txBody>
      </p:sp>
      <p:sp>
        <p:nvSpPr>
          <p:cNvPr id="145" name="Line 76"/>
          <p:cNvSpPr>
            <a:spLocks noChangeShapeType="1"/>
          </p:cNvSpPr>
          <p:nvPr/>
        </p:nvSpPr>
        <p:spPr bwMode="auto">
          <a:xfrm>
            <a:off x="3131840" y="2816933"/>
            <a:ext cx="0" cy="1188132"/>
          </a:xfrm>
          <a:prstGeom prst="line">
            <a:avLst/>
          </a:prstGeom>
          <a:noFill/>
          <a:ln w="57150">
            <a:solidFill>
              <a:schemeClr val="hlink"/>
            </a:solidFill>
            <a:round/>
            <a:headEnd/>
            <a:tailEnd/>
          </a:ln>
          <a:effectLst/>
        </p:spPr>
        <p:txBody>
          <a:bodyPr/>
          <a:lstStyle/>
          <a:p>
            <a:endParaRPr lang="fr-FR" dirty="0"/>
          </a:p>
        </p:txBody>
      </p:sp>
      <p:pic>
        <p:nvPicPr>
          <p:cNvPr id="3277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66949" y="116632"/>
            <a:ext cx="5477051" cy="3711315"/>
          </a:xfrm>
          <a:prstGeom prst="rect">
            <a:avLst/>
          </a:prstGeom>
          <a:noFill/>
          <a:ln w="9525">
            <a:noFill/>
            <a:miter lim="800000"/>
            <a:headEnd/>
            <a:tailEnd/>
          </a:ln>
        </p:spPr>
      </p:pic>
      <p:cxnSp>
        <p:nvCxnSpPr>
          <p:cNvPr id="159" name="Connecteur droit 158"/>
          <p:cNvCxnSpPr>
            <a:endCxn id="7" idx="0"/>
          </p:cNvCxnSpPr>
          <p:nvPr/>
        </p:nvCxnSpPr>
        <p:spPr>
          <a:xfrm>
            <a:off x="3131840" y="4011876"/>
            <a:ext cx="1800200" cy="29193"/>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63" name="Line 76"/>
          <p:cNvSpPr>
            <a:spLocks noChangeShapeType="1"/>
          </p:cNvSpPr>
          <p:nvPr/>
        </p:nvSpPr>
        <p:spPr bwMode="auto">
          <a:xfrm>
            <a:off x="4608004" y="4293096"/>
            <a:ext cx="0" cy="1836204"/>
          </a:xfrm>
          <a:prstGeom prst="line">
            <a:avLst/>
          </a:prstGeom>
          <a:noFill/>
          <a:ln w="57150">
            <a:solidFill>
              <a:schemeClr val="hlink"/>
            </a:solidFill>
            <a:round/>
            <a:headEnd/>
            <a:tailEnd/>
          </a:ln>
          <a:effectLst/>
        </p:spPr>
        <p:txBody>
          <a:bodyPr/>
          <a:lstStyle/>
          <a:p>
            <a:endParaRPr lang="fr-FR" dirty="0"/>
          </a:p>
        </p:txBody>
      </p:sp>
      <p:cxnSp>
        <p:nvCxnSpPr>
          <p:cNvPr id="179" name="Connecteur droit 178"/>
          <p:cNvCxnSpPr/>
          <p:nvPr/>
        </p:nvCxnSpPr>
        <p:spPr>
          <a:xfrm>
            <a:off x="2627784" y="5265204"/>
            <a:ext cx="72008" cy="108012"/>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0" name="Connecteur droit 179"/>
          <p:cNvCxnSpPr/>
          <p:nvPr/>
        </p:nvCxnSpPr>
        <p:spPr>
          <a:xfrm>
            <a:off x="2195736" y="5265204"/>
            <a:ext cx="72008" cy="108012"/>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1" name="Connecteur droit 180"/>
          <p:cNvCxnSpPr/>
          <p:nvPr/>
        </p:nvCxnSpPr>
        <p:spPr>
          <a:xfrm>
            <a:off x="2663788" y="6201308"/>
            <a:ext cx="72008" cy="108012"/>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2" name="Connecteur droit 181"/>
          <p:cNvCxnSpPr/>
          <p:nvPr/>
        </p:nvCxnSpPr>
        <p:spPr>
          <a:xfrm>
            <a:off x="2231740" y="6201308"/>
            <a:ext cx="72008" cy="108012"/>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83" name="Triangle isocèle 182"/>
          <p:cNvSpPr/>
          <p:nvPr/>
        </p:nvSpPr>
        <p:spPr>
          <a:xfrm>
            <a:off x="1300496" y="5864045"/>
            <a:ext cx="329830" cy="332556"/>
          </a:xfrm>
          <a:prstGeom prst="triangl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84" name="Connecteur droit 183"/>
          <p:cNvCxnSpPr/>
          <p:nvPr/>
        </p:nvCxnSpPr>
        <p:spPr>
          <a:xfrm>
            <a:off x="1331640" y="5877272"/>
            <a:ext cx="32983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85" name="Triangle isocèle 184"/>
          <p:cNvSpPr/>
          <p:nvPr/>
        </p:nvSpPr>
        <p:spPr>
          <a:xfrm>
            <a:off x="891867" y="5877272"/>
            <a:ext cx="329830" cy="332556"/>
          </a:xfrm>
          <a:prstGeom prst="triangl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86" name="Connecteur droit 185"/>
          <p:cNvCxnSpPr/>
          <p:nvPr/>
        </p:nvCxnSpPr>
        <p:spPr>
          <a:xfrm>
            <a:off x="899592" y="5877272"/>
            <a:ext cx="32983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87" name="Triangle isocèle 186"/>
          <p:cNvSpPr/>
          <p:nvPr/>
        </p:nvSpPr>
        <p:spPr>
          <a:xfrm>
            <a:off x="1310741" y="4935957"/>
            <a:ext cx="329830" cy="332556"/>
          </a:xfrm>
          <a:prstGeom prst="triangl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88" name="Connecteur droit 187"/>
          <p:cNvCxnSpPr/>
          <p:nvPr/>
        </p:nvCxnSpPr>
        <p:spPr>
          <a:xfrm>
            <a:off x="1331640" y="4941168"/>
            <a:ext cx="32983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89" name="Triangle isocèle 188"/>
          <p:cNvSpPr/>
          <p:nvPr/>
        </p:nvSpPr>
        <p:spPr>
          <a:xfrm>
            <a:off x="870968" y="4935957"/>
            <a:ext cx="329830" cy="332556"/>
          </a:xfrm>
          <a:prstGeom prst="triangl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90" name="Connecteur droit 189"/>
          <p:cNvCxnSpPr/>
          <p:nvPr/>
        </p:nvCxnSpPr>
        <p:spPr>
          <a:xfrm>
            <a:off x="863588" y="4941168"/>
            <a:ext cx="32983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91" name="Line 76"/>
          <p:cNvSpPr>
            <a:spLocks noChangeShapeType="1"/>
          </p:cNvSpPr>
          <p:nvPr/>
        </p:nvSpPr>
        <p:spPr bwMode="auto">
          <a:xfrm flipH="1">
            <a:off x="1035882" y="4689645"/>
            <a:ext cx="7725" cy="1655679"/>
          </a:xfrm>
          <a:prstGeom prst="line">
            <a:avLst/>
          </a:prstGeom>
          <a:noFill/>
          <a:ln w="57150">
            <a:solidFill>
              <a:schemeClr val="hlink"/>
            </a:solidFill>
            <a:round/>
            <a:headEnd/>
            <a:tailEnd/>
          </a:ln>
          <a:effectLst/>
        </p:spPr>
        <p:txBody>
          <a:bodyPr/>
          <a:lstStyle/>
          <a:p>
            <a:endParaRPr lang="fr-FR" dirty="0"/>
          </a:p>
        </p:txBody>
      </p:sp>
      <p:sp>
        <p:nvSpPr>
          <p:cNvPr id="192" name="Line 76"/>
          <p:cNvSpPr>
            <a:spLocks noChangeShapeType="1"/>
          </p:cNvSpPr>
          <p:nvPr/>
        </p:nvSpPr>
        <p:spPr bwMode="auto">
          <a:xfrm>
            <a:off x="1475656" y="4689140"/>
            <a:ext cx="0" cy="1656184"/>
          </a:xfrm>
          <a:prstGeom prst="line">
            <a:avLst/>
          </a:prstGeom>
          <a:noFill/>
          <a:ln w="57150">
            <a:solidFill>
              <a:schemeClr val="hlink"/>
            </a:solidFill>
            <a:round/>
            <a:headEnd/>
            <a:tailEnd/>
          </a:ln>
          <a:effectLst/>
        </p:spPr>
        <p:txBody>
          <a:bodyPr/>
          <a:lstStyle/>
          <a:p>
            <a:endParaRPr lang="fr-FR" dirty="0"/>
          </a:p>
        </p:txBody>
      </p:sp>
      <p:cxnSp>
        <p:nvCxnSpPr>
          <p:cNvPr id="193" name="Connecteur droit 192"/>
          <p:cNvCxnSpPr/>
          <p:nvPr/>
        </p:nvCxnSpPr>
        <p:spPr>
          <a:xfrm flipV="1">
            <a:off x="1583668" y="4833156"/>
            <a:ext cx="72008" cy="108012"/>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4" name="Connecteur droit 193"/>
          <p:cNvCxnSpPr/>
          <p:nvPr/>
        </p:nvCxnSpPr>
        <p:spPr>
          <a:xfrm flipV="1">
            <a:off x="1115616" y="4833156"/>
            <a:ext cx="72008" cy="108012"/>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5" name="Connecteur droit 194"/>
          <p:cNvCxnSpPr/>
          <p:nvPr/>
        </p:nvCxnSpPr>
        <p:spPr>
          <a:xfrm flipV="1">
            <a:off x="1583668" y="5769260"/>
            <a:ext cx="72008" cy="108012"/>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6" name="Connecteur droit 195"/>
          <p:cNvCxnSpPr/>
          <p:nvPr/>
        </p:nvCxnSpPr>
        <p:spPr>
          <a:xfrm flipV="1">
            <a:off x="1151620" y="5769260"/>
            <a:ext cx="72008" cy="108012"/>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97" name="ZoneTexte 196"/>
          <p:cNvSpPr txBox="1"/>
          <p:nvPr/>
        </p:nvSpPr>
        <p:spPr>
          <a:xfrm>
            <a:off x="5760132" y="3861048"/>
            <a:ext cx="3132348" cy="369332"/>
          </a:xfrm>
          <a:prstGeom prst="rect">
            <a:avLst/>
          </a:prstGeom>
          <a:noFill/>
        </p:spPr>
        <p:txBody>
          <a:bodyPr wrap="square" rtlCol="0">
            <a:spAutoFit/>
          </a:bodyPr>
          <a:lstStyle/>
          <a:p>
            <a:r>
              <a:rPr lang="fr-FR" dirty="0"/>
              <a:t>Exemple VE-RG Leroy Somer</a:t>
            </a:r>
          </a:p>
        </p:txBody>
      </p:sp>
      <p:cxnSp>
        <p:nvCxnSpPr>
          <p:cNvPr id="199" name="Connecteur droit avec flèche 198"/>
          <p:cNvCxnSpPr/>
          <p:nvPr/>
        </p:nvCxnSpPr>
        <p:spPr>
          <a:xfrm flipV="1">
            <a:off x="2339752" y="728700"/>
            <a:ext cx="4392488" cy="2556284"/>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00" name="ZoneTexte 199"/>
          <p:cNvSpPr txBox="1"/>
          <p:nvPr/>
        </p:nvSpPr>
        <p:spPr>
          <a:xfrm>
            <a:off x="5292080" y="4293096"/>
            <a:ext cx="3584699" cy="646331"/>
          </a:xfrm>
          <a:prstGeom prst="rect">
            <a:avLst/>
          </a:prstGeom>
          <a:noFill/>
        </p:spPr>
        <p:txBody>
          <a:bodyPr wrap="none" rtlCol="0">
            <a:spAutoFit/>
          </a:bodyPr>
          <a:lstStyle/>
          <a:p>
            <a:r>
              <a:rPr lang="fr-FR" dirty="0"/>
              <a:t>Flèche rouge: Pont de diodes</a:t>
            </a:r>
          </a:p>
          <a:p>
            <a:r>
              <a:rPr lang="fr-FR" dirty="0"/>
              <a:t> pour l’alimentation de l’inducteur</a:t>
            </a:r>
          </a:p>
        </p:txBody>
      </p:sp>
      <p:cxnSp>
        <p:nvCxnSpPr>
          <p:cNvPr id="203" name="Connecteur droit avec flèche 202"/>
          <p:cNvCxnSpPr/>
          <p:nvPr/>
        </p:nvCxnSpPr>
        <p:spPr>
          <a:xfrm flipV="1">
            <a:off x="1655676" y="2816932"/>
            <a:ext cx="2952328" cy="2160240"/>
          </a:xfrm>
          <a:prstGeom prst="straightConnector1">
            <a:avLst/>
          </a:prstGeom>
          <a:ln w="38100">
            <a:solidFill>
              <a:srgbClr val="7030A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4" name="Connecteur droit avec flèche 203"/>
          <p:cNvCxnSpPr/>
          <p:nvPr/>
        </p:nvCxnSpPr>
        <p:spPr>
          <a:xfrm flipV="1">
            <a:off x="2735796" y="2492896"/>
            <a:ext cx="3672408" cy="2664296"/>
          </a:xfrm>
          <a:prstGeom prst="straightConnector1">
            <a:avLst/>
          </a:prstGeom>
          <a:ln w="38100">
            <a:solidFill>
              <a:srgbClr val="7030A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09" name="ZoneTexte 208"/>
          <p:cNvSpPr txBox="1"/>
          <p:nvPr/>
        </p:nvSpPr>
        <p:spPr>
          <a:xfrm>
            <a:off x="5364088" y="5121188"/>
            <a:ext cx="3456384" cy="1200329"/>
          </a:xfrm>
          <a:prstGeom prst="rect">
            <a:avLst/>
          </a:prstGeom>
          <a:noFill/>
        </p:spPr>
        <p:txBody>
          <a:bodyPr wrap="square" rtlCol="0">
            <a:spAutoFit/>
          </a:bodyPr>
          <a:lstStyle/>
          <a:p>
            <a:r>
              <a:rPr lang="fr-FR" dirty="0"/>
              <a:t>Flèches mauves: Pont de thyristors pour l’alimentation de l’induit sous tension variable dans les 2 sens de rotation</a:t>
            </a:r>
          </a:p>
        </p:txBody>
      </p:sp>
      <p:sp>
        <p:nvSpPr>
          <p:cNvPr id="3" name="Espace réservé du pied de page 2">
            <a:extLst>
              <a:ext uri="{FF2B5EF4-FFF2-40B4-BE49-F238E27FC236}">
                <a16:creationId xmlns="" xmlns:a16="http://schemas.microsoft.com/office/drawing/2014/main" id="{40D426D4-6C26-41A3-BC5D-750C49665662}"/>
              </a:ext>
            </a:extLst>
          </p:cNvPr>
          <p:cNvSpPr>
            <a:spLocks noGrp="1"/>
          </p:cNvSpPr>
          <p:nvPr>
            <p:ph type="ftr" sz="quarter" idx="11"/>
          </p:nvPr>
        </p:nvSpPr>
        <p:spPr/>
        <p:txBody>
          <a:bodyPr/>
          <a:lstStyle/>
          <a:p>
            <a:r>
              <a:rPr lang="fr-FR" dirty="0"/>
              <a:t>LYCEE THEPOT QUIMPER - SCOTTO</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3" descr="DT1"/>
          <p:cNvPicPr>
            <a:picLocks noChangeAspect="1" noChangeArrowheads="1"/>
          </p:cNvPicPr>
          <p:nvPr/>
        </p:nvPicPr>
        <p:blipFill>
          <a:blip r:embed="rId2" cstate="email">
            <a:extLst>
              <a:ext uri="{28A0092B-C50C-407E-A947-70E740481C1C}">
                <a14:useLocalDpi xmlns:a14="http://schemas.microsoft.com/office/drawing/2010/main"/>
              </a:ext>
            </a:extLst>
          </a:blip>
          <a:srcRect t="21372"/>
          <a:stretch>
            <a:fillRect/>
          </a:stretch>
        </p:blipFill>
        <p:spPr bwMode="auto">
          <a:xfrm rot="5400000">
            <a:off x="775599" y="-191423"/>
            <a:ext cx="6116638" cy="7164796"/>
          </a:xfrm>
          <a:prstGeom prst="rect">
            <a:avLst/>
          </a:prstGeom>
          <a:noFill/>
          <a:ln w="9525">
            <a:noFill/>
            <a:miter lim="800000"/>
            <a:headEnd/>
            <a:tailEnd/>
          </a:ln>
        </p:spPr>
      </p:pic>
      <p:sp>
        <p:nvSpPr>
          <p:cNvPr id="2" name="Titre 1"/>
          <p:cNvSpPr>
            <a:spLocks noGrp="1"/>
          </p:cNvSpPr>
          <p:nvPr>
            <p:ph type="title"/>
          </p:nvPr>
        </p:nvSpPr>
        <p:spPr>
          <a:xfrm>
            <a:off x="2483768" y="296652"/>
            <a:ext cx="5616624" cy="924712"/>
          </a:xfrm>
        </p:spPr>
        <p:txBody>
          <a:bodyPr>
            <a:normAutofit fontScale="90000"/>
          </a:bodyPr>
          <a:lstStyle/>
          <a:p>
            <a:r>
              <a:rPr lang="fr-FR" dirty="0">
                <a:solidFill>
                  <a:schemeClr val="bg1"/>
                </a:solidFill>
              </a:rPr>
              <a:t>Exemple d’application</a:t>
            </a:r>
          </a:p>
        </p:txBody>
      </p:sp>
      <p:sp>
        <p:nvSpPr>
          <p:cNvPr id="7" name="ZoneTexte 6"/>
          <p:cNvSpPr txBox="1"/>
          <p:nvPr/>
        </p:nvSpPr>
        <p:spPr>
          <a:xfrm>
            <a:off x="287524" y="4617132"/>
            <a:ext cx="936104" cy="646331"/>
          </a:xfrm>
          <a:prstGeom prst="rect">
            <a:avLst/>
          </a:prstGeom>
          <a:noFill/>
        </p:spPr>
        <p:txBody>
          <a:bodyPr wrap="square" rtlCol="0">
            <a:spAutoFit/>
          </a:bodyPr>
          <a:lstStyle/>
          <a:p>
            <a:r>
              <a:rPr lang="fr-FR" dirty="0">
                <a:solidFill>
                  <a:schemeClr val="bg1"/>
                </a:solidFill>
              </a:rPr>
              <a:t>Self de lissage</a:t>
            </a:r>
          </a:p>
        </p:txBody>
      </p:sp>
      <p:sp>
        <p:nvSpPr>
          <p:cNvPr id="8" name="ZoneTexte 7"/>
          <p:cNvSpPr txBox="1"/>
          <p:nvPr/>
        </p:nvSpPr>
        <p:spPr>
          <a:xfrm>
            <a:off x="4788024" y="5805264"/>
            <a:ext cx="4104456" cy="646331"/>
          </a:xfrm>
          <a:prstGeom prst="rect">
            <a:avLst/>
          </a:prstGeom>
          <a:noFill/>
        </p:spPr>
        <p:txBody>
          <a:bodyPr wrap="square" rtlCol="0">
            <a:spAutoFit/>
          </a:bodyPr>
          <a:lstStyle/>
          <a:p>
            <a:r>
              <a:rPr lang="fr-FR" dirty="0">
                <a:solidFill>
                  <a:schemeClr val="bg1"/>
                </a:solidFill>
              </a:rPr>
              <a:t>Relais à minimum de courant dans l’inducteur</a:t>
            </a:r>
          </a:p>
        </p:txBody>
      </p:sp>
      <p:cxnSp>
        <p:nvCxnSpPr>
          <p:cNvPr id="10" name="Connecteur droit avec flèche 9"/>
          <p:cNvCxnSpPr/>
          <p:nvPr/>
        </p:nvCxnSpPr>
        <p:spPr>
          <a:xfrm flipH="1" flipV="1">
            <a:off x="4139952" y="5661248"/>
            <a:ext cx="576064" cy="25202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3023828" y="2672916"/>
            <a:ext cx="4373954" cy="369332"/>
          </a:xfrm>
          <a:prstGeom prst="rect">
            <a:avLst/>
          </a:prstGeom>
          <a:noFill/>
        </p:spPr>
        <p:txBody>
          <a:bodyPr wrap="none" rtlCol="0">
            <a:spAutoFit/>
          </a:bodyPr>
          <a:lstStyle/>
          <a:p>
            <a:r>
              <a:rPr lang="fr-FR" dirty="0">
                <a:solidFill>
                  <a:schemeClr val="bg1"/>
                </a:solidFill>
              </a:rPr>
              <a:t>A noter: branchement du relais thermique</a:t>
            </a:r>
          </a:p>
        </p:txBody>
      </p:sp>
      <p:cxnSp>
        <p:nvCxnSpPr>
          <p:cNvPr id="12" name="Connecteur droit avec flèche 11"/>
          <p:cNvCxnSpPr/>
          <p:nvPr/>
        </p:nvCxnSpPr>
        <p:spPr>
          <a:xfrm flipH="1">
            <a:off x="3131840" y="3104964"/>
            <a:ext cx="504056" cy="151216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179512" y="2924944"/>
            <a:ext cx="1512168" cy="646331"/>
          </a:xfrm>
          <a:prstGeom prst="rect">
            <a:avLst/>
          </a:prstGeom>
          <a:noFill/>
        </p:spPr>
        <p:txBody>
          <a:bodyPr wrap="square" rtlCol="0">
            <a:spAutoFit/>
          </a:bodyPr>
          <a:lstStyle/>
          <a:p>
            <a:r>
              <a:rPr lang="fr-FR" dirty="0">
                <a:solidFill>
                  <a:schemeClr val="bg1"/>
                </a:solidFill>
              </a:rPr>
              <a:t>Filtre harmoniques</a:t>
            </a:r>
          </a:p>
        </p:txBody>
      </p:sp>
      <p:sp>
        <p:nvSpPr>
          <p:cNvPr id="3" name="Espace réservé du pied de page 2">
            <a:extLst>
              <a:ext uri="{FF2B5EF4-FFF2-40B4-BE49-F238E27FC236}">
                <a16:creationId xmlns="" xmlns:a16="http://schemas.microsoft.com/office/drawing/2014/main" id="{BD521524-2BAB-48B2-AC34-38B02272745B}"/>
              </a:ext>
            </a:extLst>
          </p:cNvPr>
          <p:cNvSpPr>
            <a:spLocks noGrp="1"/>
          </p:cNvSpPr>
          <p:nvPr>
            <p:ph type="ftr" sz="quarter" idx="11"/>
          </p:nvPr>
        </p:nvSpPr>
        <p:spPr/>
        <p:txBody>
          <a:bodyPr/>
          <a:lstStyle/>
          <a:p>
            <a:r>
              <a:rPr lang="fr-FR" dirty="0"/>
              <a:t>LYCEE THEPOT QUIMPER - SCOTTO</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106200" y="1264344"/>
            <a:ext cx="4715577" cy="3046988"/>
          </a:xfrm>
          <a:prstGeom prst="rect">
            <a:avLst/>
          </a:prstGeom>
          <a:noFill/>
        </p:spPr>
        <p:txBody>
          <a:bodyPr wrap="square" rtlCol="0">
            <a:spAutoFit/>
          </a:bodyPr>
          <a:lstStyle/>
          <a:p>
            <a:pPr algn="ctr"/>
            <a:r>
              <a:rPr lang="fr-FR" sz="4800" dirty="0"/>
              <a:t>Les machines à courant alternatif industrielles</a:t>
            </a:r>
          </a:p>
        </p:txBody>
      </p:sp>
      <p:sp>
        <p:nvSpPr>
          <p:cNvPr id="2" name="Espace réservé du pied de page 1">
            <a:extLst>
              <a:ext uri="{FF2B5EF4-FFF2-40B4-BE49-F238E27FC236}">
                <a16:creationId xmlns="" xmlns:a16="http://schemas.microsoft.com/office/drawing/2014/main" id="{D1615B27-1B45-4819-B49F-348DC3A2A645}"/>
              </a:ext>
            </a:extLst>
          </p:cNvPr>
          <p:cNvSpPr>
            <a:spLocks noGrp="1"/>
          </p:cNvSpPr>
          <p:nvPr>
            <p:ph type="ftr" sz="quarter" idx="11"/>
          </p:nvPr>
        </p:nvSpPr>
        <p:spPr/>
        <p:txBody>
          <a:bodyPr/>
          <a:lstStyle/>
          <a:p>
            <a:r>
              <a:rPr lang="fr-FR" dirty="0"/>
              <a:t>LYCEE THEPOT QUIMPER - SCOTTO</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
          <p:cNvGrpSpPr>
            <a:grpSpLocks/>
          </p:cNvGrpSpPr>
          <p:nvPr/>
        </p:nvGrpSpPr>
        <p:grpSpPr bwMode="auto">
          <a:xfrm>
            <a:off x="1835150" y="1484313"/>
            <a:ext cx="1800225" cy="865187"/>
            <a:chOff x="1610" y="935"/>
            <a:chExt cx="1134" cy="545"/>
          </a:xfrm>
        </p:grpSpPr>
        <p:sp>
          <p:nvSpPr>
            <p:cNvPr id="2054" name="AutoShape 6"/>
            <p:cNvSpPr>
              <a:spLocks noChangeArrowheads="1"/>
            </p:cNvSpPr>
            <p:nvPr/>
          </p:nvSpPr>
          <p:spPr bwMode="auto">
            <a:xfrm>
              <a:off x="1610"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sp>
          <p:nvSpPr>
            <p:cNvPr id="2055" name="AutoShape 7"/>
            <p:cNvSpPr>
              <a:spLocks noChangeArrowheads="1"/>
            </p:cNvSpPr>
            <p:nvPr/>
          </p:nvSpPr>
          <p:spPr bwMode="auto">
            <a:xfrm>
              <a:off x="1973"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sp>
          <p:nvSpPr>
            <p:cNvPr id="2056" name="AutoShape 8"/>
            <p:cNvSpPr>
              <a:spLocks noChangeArrowheads="1"/>
            </p:cNvSpPr>
            <p:nvPr/>
          </p:nvSpPr>
          <p:spPr bwMode="auto">
            <a:xfrm>
              <a:off x="2336"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grpSp>
      <p:sp>
        <p:nvSpPr>
          <p:cNvPr id="2057" name="Oval 9"/>
          <p:cNvSpPr>
            <a:spLocks noChangeArrowheads="1"/>
          </p:cNvSpPr>
          <p:nvPr/>
        </p:nvSpPr>
        <p:spPr bwMode="auto">
          <a:xfrm>
            <a:off x="1042988" y="1989138"/>
            <a:ext cx="3168650" cy="3024187"/>
          </a:xfrm>
          <a:prstGeom prst="ellipse">
            <a:avLst/>
          </a:prstGeom>
          <a:noFill/>
          <a:ln w="9525">
            <a:solidFill>
              <a:schemeClr val="tx1"/>
            </a:solidFill>
            <a:round/>
            <a:headEnd/>
            <a:tailEnd/>
          </a:ln>
          <a:effectLst/>
        </p:spPr>
        <p:txBody>
          <a:bodyPr wrap="none" anchor="ctr"/>
          <a:lstStyle/>
          <a:p>
            <a:endParaRPr lang="fr-FR" dirty="0"/>
          </a:p>
        </p:txBody>
      </p:sp>
      <p:sp>
        <p:nvSpPr>
          <p:cNvPr id="2072" name="Line 24"/>
          <p:cNvSpPr>
            <a:spLocks noChangeShapeType="1"/>
          </p:cNvSpPr>
          <p:nvPr/>
        </p:nvSpPr>
        <p:spPr bwMode="auto">
          <a:xfrm flipV="1">
            <a:off x="2627313" y="981075"/>
            <a:ext cx="0" cy="2447925"/>
          </a:xfrm>
          <a:prstGeom prst="line">
            <a:avLst/>
          </a:prstGeom>
          <a:noFill/>
          <a:ln w="9525">
            <a:solidFill>
              <a:schemeClr val="tx1"/>
            </a:solidFill>
            <a:round/>
            <a:headEnd/>
            <a:tailEnd type="triangle" w="med" len="med"/>
          </a:ln>
          <a:effectLst/>
        </p:spPr>
        <p:txBody>
          <a:bodyPr/>
          <a:lstStyle/>
          <a:p>
            <a:endParaRPr lang="fr-FR" dirty="0"/>
          </a:p>
        </p:txBody>
      </p:sp>
      <p:sp>
        <p:nvSpPr>
          <p:cNvPr id="2073" name="Line 25"/>
          <p:cNvSpPr>
            <a:spLocks noChangeShapeType="1"/>
          </p:cNvSpPr>
          <p:nvPr/>
        </p:nvSpPr>
        <p:spPr bwMode="auto">
          <a:xfrm>
            <a:off x="2627313" y="3429000"/>
            <a:ext cx="2232025" cy="1223963"/>
          </a:xfrm>
          <a:prstGeom prst="line">
            <a:avLst/>
          </a:prstGeom>
          <a:noFill/>
          <a:ln w="9525">
            <a:solidFill>
              <a:schemeClr val="tx1"/>
            </a:solidFill>
            <a:round/>
            <a:headEnd/>
            <a:tailEnd type="triangle" w="med" len="med"/>
          </a:ln>
          <a:effectLst/>
        </p:spPr>
        <p:txBody>
          <a:bodyPr/>
          <a:lstStyle/>
          <a:p>
            <a:endParaRPr lang="fr-FR" dirty="0"/>
          </a:p>
        </p:txBody>
      </p:sp>
      <p:sp>
        <p:nvSpPr>
          <p:cNvPr id="2075" name="Line 27"/>
          <p:cNvSpPr>
            <a:spLocks noChangeShapeType="1"/>
          </p:cNvSpPr>
          <p:nvPr/>
        </p:nvSpPr>
        <p:spPr bwMode="auto">
          <a:xfrm flipH="1">
            <a:off x="611188" y="3429000"/>
            <a:ext cx="2016125" cy="1223963"/>
          </a:xfrm>
          <a:prstGeom prst="line">
            <a:avLst/>
          </a:prstGeom>
          <a:noFill/>
          <a:ln w="9525">
            <a:solidFill>
              <a:schemeClr val="tx1"/>
            </a:solidFill>
            <a:round/>
            <a:headEnd/>
            <a:tailEnd type="triangle" w="med" len="med"/>
          </a:ln>
          <a:effectLst/>
        </p:spPr>
        <p:txBody>
          <a:bodyPr/>
          <a:lstStyle/>
          <a:p>
            <a:endParaRPr lang="fr-FR" dirty="0"/>
          </a:p>
        </p:txBody>
      </p:sp>
      <p:grpSp>
        <p:nvGrpSpPr>
          <p:cNvPr id="3" name="Group 35"/>
          <p:cNvGrpSpPr>
            <a:grpSpLocks/>
          </p:cNvGrpSpPr>
          <p:nvPr/>
        </p:nvGrpSpPr>
        <p:grpSpPr bwMode="auto">
          <a:xfrm>
            <a:off x="179388" y="188913"/>
            <a:ext cx="4824412" cy="2592387"/>
            <a:chOff x="567" y="119"/>
            <a:chExt cx="3039" cy="1633"/>
          </a:xfrm>
        </p:grpSpPr>
        <p:sp>
          <p:nvSpPr>
            <p:cNvPr id="2081" name="AutoShape 33"/>
            <p:cNvSpPr>
              <a:spLocks noChangeArrowheads="1"/>
            </p:cNvSpPr>
            <p:nvPr/>
          </p:nvSpPr>
          <p:spPr bwMode="auto">
            <a:xfrm>
              <a:off x="657" y="119"/>
              <a:ext cx="2949" cy="1633"/>
            </a:xfrm>
            <a:custGeom>
              <a:avLst/>
              <a:gdLst>
                <a:gd name="G0" fmla="+- 10363 0 0"/>
                <a:gd name="G1" fmla="+- -11722196 0 0"/>
                <a:gd name="G2" fmla="+- 0 0 -11722196"/>
                <a:gd name="T0" fmla="*/ 0 256 1"/>
                <a:gd name="T1" fmla="*/ 180 256 1"/>
                <a:gd name="G3" fmla="+- -11722196 T0 T1"/>
                <a:gd name="T2" fmla="*/ 0 256 1"/>
                <a:gd name="T3" fmla="*/ 90 256 1"/>
                <a:gd name="G4" fmla="+- -11722196 T2 T3"/>
                <a:gd name="G5" fmla="*/ G4 2 1"/>
                <a:gd name="T4" fmla="*/ 90 256 1"/>
                <a:gd name="T5" fmla="*/ 0 256 1"/>
                <a:gd name="G6" fmla="+- -11722196 T4 T5"/>
                <a:gd name="G7" fmla="*/ G6 2 1"/>
                <a:gd name="G8" fmla="abs -1172219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363"/>
                <a:gd name="G18" fmla="*/ 10363 1 2"/>
                <a:gd name="G19" fmla="+- G18 5400 0"/>
                <a:gd name="G20" fmla="cos G19 -11722196"/>
                <a:gd name="G21" fmla="sin G19 -11722196"/>
                <a:gd name="G22" fmla="+- G20 10800 0"/>
                <a:gd name="G23" fmla="+- G21 10800 0"/>
                <a:gd name="G24" fmla="+- 10800 0 G20"/>
                <a:gd name="G25" fmla="+- 10363 10800 0"/>
                <a:gd name="G26" fmla="?: G9 G17 G25"/>
                <a:gd name="G27" fmla="?: G9 0 21600"/>
                <a:gd name="G28" fmla="cos 10800 -11722196"/>
                <a:gd name="G29" fmla="sin 10800 -11722196"/>
                <a:gd name="G30" fmla="sin 10363 -11722196"/>
                <a:gd name="G31" fmla="+- G28 10800 0"/>
                <a:gd name="G32" fmla="+- G29 10800 0"/>
                <a:gd name="G33" fmla="+- G30 10800 0"/>
                <a:gd name="G34" fmla="?: G4 0 G31"/>
                <a:gd name="G35" fmla="?: -11722196 G34 0"/>
                <a:gd name="G36" fmla="?: G6 G35 G31"/>
                <a:gd name="G37" fmla="+- 21600 0 G36"/>
                <a:gd name="G38" fmla="?: G4 0 G33"/>
                <a:gd name="G39" fmla="?: -11722196 G38 G32"/>
                <a:gd name="G40" fmla="?: G6 G39 0"/>
                <a:gd name="G41" fmla="?: G4 G32 21600"/>
                <a:gd name="G42" fmla="?: G6 G41 G33"/>
                <a:gd name="T12" fmla="*/ 10800 w 21600"/>
                <a:gd name="T13" fmla="*/ 0 h 21600"/>
                <a:gd name="T14" fmla="*/ 220 w 21600"/>
                <a:gd name="T15" fmla="*/ 10590 h 21600"/>
                <a:gd name="T16" fmla="*/ 10800 w 21600"/>
                <a:gd name="T17" fmla="*/ 437 h 21600"/>
                <a:gd name="T18" fmla="*/ 21380 w 21600"/>
                <a:gd name="T19" fmla="*/ 1059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439" y="10595"/>
                  </a:moveTo>
                  <a:cubicBezTo>
                    <a:pt x="550" y="4952"/>
                    <a:pt x="5156" y="436"/>
                    <a:pt x="10800" y="437"/>
                  </a:cubicBezTo>
                  <a:cubicBezTo>
                    <a:pt x="16443" y="437"/>
                    <a:pt x="21049" y="4952"/>
                    <a:pt x="21160" y="10595"/>
                  </a:cubicBezTo>
                  <a:lnTo>
                    <a:pt x="21597" y="10586"/>
                  </a:lnTo>
                  <a:cubicBezTo>
                    <a:pt x="21481" y="4706"/>
                    <a:pt x="16681" y="-1"/>
                    <a:pt x="10799" y="0"/>
                  </a:cubicBezTo>
                  <a:cubicBezTo>
                    <a:pt x="4918" y="0"/>
                    <a:pt x="118" y="4706"/>
                    <a:pt x="2" y="10586"/>
                  </a:cubicBezTo>
                  <a:close/>
                </a:path>
              </a:pathLst>
            </a:custGeom>
            <a:solidFill>
              <a:schemeClr val="accent1"/>
            </a:solidFill>
            <a:ln w="9525">
              <a:solidFill>
                <a:schemeClr val="tx1"/>
              </a:solidFill>
              <a:miter lim="800000"/>
              <a:headEnd/>
              <a:tailEnd/>
            </a:ln>
            <a:effectLst/>
          </p:spPr>
          <p:txBody>
            <a:bodyPr wrap="none" anchor="ctr"/>
            <a:lstStyle/>
            <a:p>
              <a:endParaRPr lang="fr-FR" dirty="0"/>
            </a:p>
          </p:txBody>
        </p:sp>
        <p:sp>
          <p:nvSpPr>
            <p:cNvPr id="2082" name="AutoShape 34"/>
            <p:cNvSpPr>
              <a:spLocks noChangeArrowheads="1"/>
            </p:cNvSpPr>
            <p:nvPr/>
          </p:nvSpPr>
          <p:spPr bwMode="auto">
            <a:xfrm rot="-2419550">
              <a:off x="567" y="799"/>
              <a:ext cx="226" cy="227"/>
            </a:xfrm>
            <a:prstGeom prst="rtTriangle">
              <a:avLst/>
            </a:prstGeom>
            <a:solidFill>
              <a:schemeClr val="accent1"/>
            </a:solidFill>
            <a:ln w="9525">
              <a:solidFill>
                <a:schemeClr val="tx1"/>
              </a:solidFill>
              <a:miter lim="800000"/>
              <a:headEnd/>
              <a:tailEnd/>
            </a:ln>
            <a:effectLst/>
          </p:spPr>
          <p:txBody>
            <a:bodyPr wrap="none" anchor="ctr"/>
            <a:lstStyle/>
            <a:p>
              <a:endParaRPr lang="fr-FR" dirty="0"/>
            </a:p>
          </p:txBody>
        </p:sp>
      </p:grpSp>
      <p:sp>
        <p:nvSpPr>
          <p:cNvPr id="2084" name="Text Box 36"/>
          <p:cNvSpPr txBox="1">
            <a:spLocks noChangeArrowheads="1"/>
          </p:cNvSpPr>
          <p:nvPr/>
        </p:nvSpPr>
        <p:spPr bwMode="auto">
          <a:xfrm>
            <a:off x="1690688" y="260350"/>
            <a:ext cx="1847850" cy="366713"/>
          </a:xfrm>
          <a:prstGeom prst="rect">
            <a:avLst/>
          </a:prstGeom>
          <a:noFill/>
          <a:ln w="9525">
            <a:noFill/>
            <a:miter lim="800000"/>
            <a:headEnd/>
            <a:tailEnd/>
          </a:ln>
          <a:effectLst/>
        </p:spPr>
        <p:txBody>
          <a:bodyPr wrap="none">
            <a:spAutoFit/>
          </a:bodyPr>
          <a:lstStyle/>
          <a:p>
            <a:r>
              <a:rPr lang="fr-FR" sz="1800" dirty="0"/>
              <a:t>Sens de rotation</a:t>
            </a:r>
          </a:p>
        </p:txBody>
      </p:sp>
      <p:sp>
        <p:nvSpPr>
          <p:cNvPr id="2085" name="Line 37"/>
          <p:cNvSpPr>
            <a:spLocks noChangeShapeType="1"/>
          </p:cNvSpPr>
          <p:nvPr/>
        </p:nvSpPr>
        <p:spPr bwMode="auto">
          <a:xfrm flipV="1">
            <a:off x="5264812" y="1746805"/>
            <a:ext cx="0" cy="1873250"/>
          </a:xfrm>
          <a:prstGeom prst="line">
            <a:avLst/>
          </a:prstGeom>
          <a:noFill/>
          <a:ln w="9525">
            <a:solidFill>
              <a:schemeClr val="tx1"/>
            </a:solidFill>
            <a:round/>
            <a:headEnd/>
            <a:tailEnd type="triangle" w="med" len="med"/>
          </a:ln>
          <a:effectLst/>
        </p:spPr>
        <p:txBody>
          <a:bodyPr/>
          <a:lstStyle/>
          <a:p>
            <a:endParaRPr lang="fr-FR" dirty="0"/>
          </a:p>
        </p:txBody>
      </p:sp>
      <p:sp>
        <p:nvSpPr>
          <p:cNvPr id="2086" name="Line 38"/>
          <p:cNvSpPr>
            <a:spLocks noChangeShapeType="1"/>
          </p:cNvSpPr>
          <p:nvPr/>
        </p:nvSpPr>
        <p:spPr bwMode="auto">
          <a:xfrm>
            <a:off x="5264812" y="2611992"/>
            <a:ext cx="3529012" cy="0"/>
          </a:xfrm>
          <a:prstGeom prst="line">
            <a:avLst/>
          </a:prstGeom>
          <a:noFill/>
          <a:ln w="9525">
            <a:solidFill>
              <a:schemeClr val="tx1"/>
            </a:solidFill>
            <a:round/>
            <a:headEnd/>
            <a:tailEnd type="triangle" w="med" len="med"/>
          </a:ln>
          <a:effectLst/>
        </p:spPr>
        <p:txBody>
          <a:bodyPr/>
          <a:lstStyle/>
          <a:p>
            <a:endParaRPr lang="fr-FR" dirty="0"/>
          </a:p>
        </p:txBody>
      </p:sp>
      <p:sp>
        <p:nvSpPr>
          <p:cNvPr id="2092" name="Rectangle 44"/>
          <p:cNvSpPr>
            <a:spLocks noChangeArrowheads="1"/>
          </p:cNvSpPr>
          <p:nvPr/>
        </p:nvSpPr>
        <p:spPr bwMode="auto">
          <a:xfrm>
            <a:off x="5264812" y="1891267"/>
            <a:ext cx="2592387" cy="1439863"/>
          </a:xfrm>
          <a:prstGeom prst="rect">
            <a:avLst/>
          </a:prstGeom>
          <a:noFill/>
          <a:ln w="9525" algn="ctr">
            <a:solidFill>
              <a:schemeClr val="tx1"/>
            </a:solidFill>
            <a:miter lim="800000"/>
            <a:headEnd/>
            <a:tailEnd/>
          </a:ln>
          <a:effectLst/>
        </p:spPr>
        <p:txBody>
          <a:bodyPr wrap="none" anchor="ctr"/>
          <a:lstStyle/>
          <a:p>
            <a:endParaRPr lang="fr-FR" dirty="0"/>
          </a:p>
        </p:txBody>
      </p:sp>
      <p:sp>
        <p:nvSpPr>
          <p:cNvPr id="2093" name="Rectangle 45"/>
          <p:cNvSpPr>
            <a:spLocks noChangeArrowheads="1"/>
          </p:cNvSpPr>
          <p:nvPr/>
        </p:nvSpPr>
        <p:spPr bwMode="auto">
          <a:xfrm>
            <a:off x="5264812" y="2251630"/>
            <a:ext cx="3457575" cy="720725"/>
          </a:xfrm>
          <a:prstGeom prst="rect">
            <a:avLst/>
          </a:prstGeom>
          <a:noFill/>
          <a:ln w="9525" algn="ctr">
            <a:solidFill>
              <a:schemeClr val="tx1"/>
            </a:solidFill>
            <a:miter lim="800000"/>
            <a:headEnd/>
            <a:tailEnd/>
          </a:ln>
          <a:effectLst/>
        </p:spPr>
        <p:txBody>
          <a:bodyPr wrap="none" anchor="ctr"/>
          <a:lstStyle/>
          <a:p>
            <a:endParaRPr lang="fr-FR" dirty="0"/>
          </a:p>
        </p:txBody>
      </p:sp>
      <p:sp>
        <p:nvSpPr>
          <p:cNvPr id="2094" name="Rectangle 46"/>
          <p:cNvSpPr>
            <a:spLocks noChangeArrowheads="1"/>
          </p:cNvSpPr>
          <p:nvPr/>
        </p:nvSpPr>
        <p:spPr bwMode="auto">
          <a:xfrm>
            <a:off x="5264812" y="1891267"/>
            <a:ext cx="287337" cy="1439863"/>
          </a:xfrm>
          <a:prstGeom prst="rect">
            <a:avLst/>
          </a:prstGeom>
          <a:noFill/>
          <a:ln w="9525" algn="ctr">
            <a:solidFill>
              <a:schemeClr val="tx1"/>
            </a:solidFill>
            <a:miter lim="800000"/>
            <a:headEnd/>
            <a:tailEnd/>
          </a:ln>
          <a:effectLst/>
        </p:spPr>
        <p:txBody>
          <a:bodyPr wrap="none" anchor="ctr"/>
          <a:lstStyle/>
          <a:p>
            <a:endParaRPr lang="fr-FR" dirty="0"/>
          </a:p>
        </p:txBody>
      </p:sp>
      <p:sp>
        <p:nvSpPr>
          <p:cNvPr id="2095" name="Rectangle 47"/>
          <p:cNvSpPr>
            <a:spLocks noChangeArrowheads="1"/>
          </p:cNvSpPr>
          <p:nvPr/>
        </p:nvSpPr>
        <p:spPr bwMode="auto">
          <a:xfrm>
            <a:off x="5552149" y="1891267"/>
            <a:ext cx="287338" cy="1439863"/>
          </a:xfrm>
          <a:prstGeom prst="rect">
            <a:avLst/>
          </a:prstGeom>
          <a:noFill/>
          <a:ln w="9525" algn="ctr">
            <a:solidFill>
              <a:schemeClr val="tx1"/>
            </a:solidFill>
            <a:miter lim="800000"/>
            <a:headEnd/>
            <a:tailEnd/>
          </a:ln>
          <a:effectLst/>
        </p:spPr>
        <p:txBody>
          <a:bodyPr wrap="none" anchor="ctr"/>
          <a:lstStyle/>
          <a:p>
            <a:endParaRPr lang="fr-FR" dirty="0"/>
          </a:p>
        </p:txBody>
      </p:sp>
      <p:sp>
        <p:nvSpPr>
          <p:cNvPr id="2096" name="Rectangle 48"/>
          <p:cNvSpPr>
            <a:spLocks noChangeArrowheads="1"/>
          </p:cNvSpPr>
          <p:nvPr/>
        </p:nvSpPr>
        <p:spPr bwMode="auto">
          <a:xfrm>
            <a:off x="5841074" y="1891267"/>
            <a:ext cx="287338" cy="1439863"/>
          </a:xfrm>
          <a:prstGeom prst="rect">
            <a:avLst/>
          </a:prstGeom>
          <a:noFill/>
          <a:ln w="9525" algn="ctr">
            <a:solidFill>
              <a:schemeClr val="tx1"/>
            </a:solidFill>
            <a:miter lim="800000"/>
            <a:headEnd/>
            <a:tailEnd/>
          </a:ln>
          <a:effectLst/>
        </p:spPr>
        <p:txBody>
          <a:bodyPr wrap="none" anchor="ctr"/>
          <a:lstStyle/>
          <a:p>
            <a:endParaRPr lang="fr-FR" dirty="0"/>
          </a:p>
        </p:txBody>
      </p:sp>
      <p:sp>
        <p:nvSpPr>
          <p:cNvPr id="2097" name="Rectangle 49"/>
          <p:cNvSpPr>
            <a:spLocks noChangeArrowheads="1"/>
          </p:cNvSpPr>
          <p:nvPr/>
        </p:nvSpPr>
        <p:spPr bwMode="auto">
          <a:xfrm>
            <a:off x="6128412" y="1891267"/>
            <a:ext cx="287337" cy="1439863"/>
          </a:xfrm>
          <a:prstGeom prst="rect">
            <a:avLst/>
          </a:prstGeom>
          <a:noFill/>
          <a:ln w="9525" algn="ctr">
            <a:solidFill>
              <a:schemeClr val="tx1"/>
            </a:solidFill>
            <a:miter lim="800000"/>
            <a:headEnd/>
            <a:tailEnd/>
          </a:ln>
          <a:effectLst/>
        </p:spPr>
        <p:txBody>
          <a:bodyPr wrap="none" anchor="ctr"/>
          <a:lstStyle/>
          <a:p>
            <a:endParaRPr lang="fr-FR" dirty="0"/>
          </a:p>
        </p:txBody>
      </p:sp>
      <p:sp>
        <p:nvSpPr>
          <p:cNvPr id="2098" name="Rectangle 50"/>
          <p:cNvSpPr>
            <a:spLocks noChangeArrowheads="1"/>
          </p:cNvSpPr>
          <p:nvPr/>
        </p:nvSpPr>
        <p:spPr bwMode="auto">
          <a:xfrm>
            <a:off x="6417337" y="1891267"/>
            <a:ext cx="287337" cy="1439863"/>
          </a:xfrm>
          <a:prstGeom prst="rect">
            <a:avLst/>
          </a:prstGeom>
          <a:noFill/>
          <a:ln w="9525" algn="ctr">
            <a:solidFill>
              <a:schemeClr val="tx1"/>
            </a:solidFill>
            <a:miter lim="800000"/>
            <a:headEnd/>
            <a:tailEnd/>
          </a:ln>
          <a:effectLst/>
        </p:spPr>
        <p:txBody>
          <a:bodyPr wrap="none" anchor="ctr"/>
          <a:lstStyle/>
          <a:p>
            <a:endParaRPr lang="fr-FR" dirty="0"/>
          </a:p>
        </p:txBody>
      </p:sp>
      <p:sp>
        <p:nvSpPr>
          <p:cNvPr id="2099" name="Rectangle 51"/>
          <p:cNvSpPr>
            <a:spLocks noChangeArrowheads="1"/>
          </p:cNvSpPr>
          <p:nvPr/>
        </p:nvSpPr>
        <p:spPr bwMode="auto">
          <a:xfrm>
            <a:off x="6704674" y="1891267"/>
            <a:ext cx="287338" cy="1439863"/>
          </a:xfrm>
          <a:prstGeom prst="rect">
            <a:avLst/>
          </a:prstGeom>
          <a:noFill/>
          <a:ln w="9525" algn="ctr">
            <a:solidFill>
              <a:schemeClr val="tx1"/>
            </a:solidFill>
            <a:miter lim="800000"/>
            <a:headEnd/>
            <a:tailEnd/>
          </a:ln>
          <a:effectLst/>
        </p:spPr>
        <p:txBody>
          <a:bodyPr wrap="none" anchor="ctr"/>
          <a:lstStyle/>
          <a:p>
            <a:endParaRPr lang="fr-FR" dirty="0"/>
          </a:p>
        </p:txBody>
      </p:sp>
      <p:sp>
        <p:nvSpPr>
          <p:cNvPr id="2100" name="Rectangle 52"/>
          <p:cNvSpPr>
            <a:spLocks noChangeArrowheads="1"/>
          </p:cNvSpPr>
          <p:nvPr/>
        </p:nvSpPr>
        <p:spPr bwMode="auto">
          <a:xfrm>
            <a:off x="6993599" y="1891267"/>
            <a:ext cx="287338" cy="1439863"/>
          </a:xfrm>
          <a:prstGeom prst="rect">
            <a:avLst/>
          </a:prstGeom>
          <a:noFill/>
          <a:ln w="9525" algn="ctr">
            <a:solidFill>
              <a:schemeClr val="tx1"/>
            </a:solidFill>
            <a:miter lim="800000"/>
            <a:headEnd/>
            <a:tailEnd/>
          </a:ln>
          <a:effectLst/>
        </p:spPr>
        <p:txBody>
          <a:bodyPr wrap="none" anchor="ctr"/>
          <a:lstStyle/>
          <a:p>
            <a:endParaRPr lang="fr-FR" dirty="0"/>
          </a:p>
        </p:txBody>
      </p:sp>
      <p:sp>
        <p:nvSpPr>
          <p:cNvPr id="2101" name="Rectangle 53"/>
          <p:cNvSpPr>
            <a:spLocks noChangeArrowheads="1"/>
          </p:cNvSpPr>
          <p:nvPr/>
        </p:nvSpPr>
        <p:spPr bwMode="auto">
          <a:xfrm>
            <a:off x="7280937" y="1891267"/>
            <a:ext cx="287337" cy="1439863"/>
          </a:xfrm>
          <a:prstGeom prst="rect">
            <a:avLst/>
          </a:prstGeom>
          <a:noFill/>
          <a:ln w="9525" algn="ctr">
            <a:solidFill>
              <a:schemeClr val="tx1"/>
            </a:solidFill>
            <a:miter lim="800000"/>
            <a:headEnd/>
            <a:tailEnd/>
          </a:ln>
          <a:effectLst/>
        </p:spPr>
        <p:txBody>
          <a:bodyPr wrap="none" anchor="ctr"/>
          <a:lstStyle/>
          <a:p>
            <a:endParaRPr lang="fr-FR" dirty="0"/>
          </a:p>
        </p:txBody>
      </p:sp>
      <p:sp>
        <p:nvSpPr>
          <p:cNvPr id="2102" name="Rectangle 54"/>
          <p:cNvSpPr>
            <a:spLocks noChangeArrowheads="1"/>
          </p:cNvSpPr>
          <p:nvPr/>
        </p:nvSpPr>
        <p:spPr bwMode="auto">
          <a:xfrm>
            <a:off x="7568274" y="1891267"/>
            <a:ext cx="287338" cy="1439863"/>
          </a:xfrm>
          <a:prstGeom prst="rect">
            <a:avLst/>
          </a:prstGeom>
          <a:noFill/>
          <a:ln w="9525" algn="ctr">
            <a:solidFill>
              <a:schemeClr val="tx1"/>
            </a:solidFill>
            <a:miter lim="800000"/>
            <a:headEnd/>
            <a:tailEnd/>
          </a:ln>
          <a:effectLst/>
        </p:spPr>
        <p:txBody>
          <a:bodyPr wrap="none" anchor="ctr"/>
          <a:lstStyle/>
          <a:p>
            <a:endParaRPr lang="fr-FR" dirty="0"/>
          </a:p>
        </p:txBody>
      </p:sp>
      <p:sp>
        <p:nvSpPr>
          <p:cNvPr id="2103" name="Rectangle 55"/>
          <p:cNvSpPr>
            <a:spLocks noChangeArrowheads="1"/>
          </p:cNvSpPr>
          <p:nvPr/>
        </p:nvSpPr>
        <p:spPr bwMode="auto">
          <a:xfrm>
            <a:off x="7855612" y="1891267"/>
            <a:ext cx="287337" cy="1439863"/>
          </a:xfrm>
          <a:prstGeom prst="rect">
            <a:avLst/>
          </a:prstGeom>
          <a:noFill/>
          <a:ln w="9525" algn="ctr">
            <a:solidFill>
              <a:schemeClr val="tx1"/>
            </a:solidFill>
            <a:miter lim="800000"/>
            <a:headEnd/>
            <a:tailEnd/>
          </a:ln>
          <a:effectLst/>
        </p:spPr>
        <p:txBody>
          <a:bodyPr wrap="none" anchor="ctr"/>
          <a:lstStyle/>
          <a:p>
            <a:endParaRPr lang="fr-FR" dirty="0"/>
          </a:p>
        </p:txBody>
      </p:sp>
      <p:sp>
        <p:nvSpPr>
          <p:cNvPr id="2104" name="Rectangle 56"/>
          <p:cNvSpPr>
            <a:spLocks noChangeArrowheads="1"/>
          </p:cNvSpPr>
          <p:nvPr/>
        </p:nvSpPr>
        <p:spPr bwMode="auto">
          <a:xfrm>
            <a:off x="8144537" y="1891267"/>
            <a:ext cx="287337" cy="1439863"/>
          </a:xfrm>
          <a:prstGeom prst="rect">
            <a:avLst/>
          </a:prstGeom>
          <a:noFill/>
          <a:ln w="9525" algn="ctr">
            <a:solidFill>
              <a:schemeClr val="tx1"/>
            </a:solidFill>
            <a:miter lim="800000"/>
            <a:headEnd/>
            <a:tailEnd/>
          </a:ln>
          <a:effectLst/>
        </p:spPr>
        <p:txBody>
          <a:bodyPr wrap="none" anchor="ctr"/>
          <a:lstStyle/>
          <a:p>
            <a:endParaRPr lang="fr-FR" dirty="0"/>
          </a:p>
        </p:txBody>
      </p:sp>
      <p:sp>
        <p:nvSpPr>
          <p:cNvPr id="2105" name="Rectangle 57"/>
          <p:cNvSpPr>
            <a:spLocks noChangeArrowheads="1"/>
          </p:cNvSpPr>
          <p:nvPr/>
        </p:nvSpPr>
        <p:spPr bwMode="auto">
          <a:xfrm>
            <a:off x="8431874" y="1891267"/>
            <a:ext cx="287338" cy="1439863"/>
          </a:xfrm>
          <a:prstGeom prst="rect">
            <a:avLst/>
          </a:prstGeom>
          <a:noFill/>
          <a:ln w="9525" algn="ctr">
            <a:solidFill>
              <a:schemeClr val="tx1"/>
            </a:solidFill>
            <a:miter lim="800000"/>
            <a:headEnd/>
            <a:tailEnd/>
          </a:ln>
          <a:effectLst/>
        </p:spPr>
        <p:txBody>
          <a:bodyPr wrap="none" anchor="ctr"/>
          <a:lstStyle/>
          <a:p>
            <a:endParaRPr lang="fr-FR" dirty="0"/>
          </a:p>
        </p:txBody>
      </p:sp>
      <p:sp>
        <p:nvSpPr>
          <p:cNvPr id="2110" name="Oval 62"/>
          <p:cNvSpPr>
            <a:spLocks noChangeArrowheads="1"/>
          </p:cNvSpPr>
          <p:nvPr/>
        </p:nvSpPr>
        <p:spPr bwMode="auto">
          <a:xfrm>
            <a:off x="5193374" y="2538967"/>
            <a:ext cx="144463" cy="144463"/>
          </a:xfrm>
          <a:prstGeom prst="ellipse">
            <a:avLst/>
          </a:prstGeom>
          <a:solidFill>
            <a:schemeClr val="hlink"/>
          </a:solidFill>
          <a:ln w="9525" algn="ctr">
            <a:solidFill>
              <a:schemeClr val="hlink"/>
            </a:solidFill>
            <a:round/>
            <a:headEnd/>
            <a:tailEnd/>
          </a:ln>
          <a:effectLst/>
        </p:spPr>
        <p:txBody>
          <a:bodyPr wrap="none" anchor="ctr"/>
          <a:lstStyle/>
          <a:p>
            <a:endParaRPr lang="fr-FR" dirty="0"/>
          </a:p>
        </p:txBody>
      </p:sp>
      <p:sp>
        <p:nvSpPr>
          <p:cNvPr id="2111" name="Text Box 63"/>
          <p:cNvSpPr txBox="1">
            <a:spLocks noChangeArrowheads="1"/>
          </p:cNvSpPr>
          <p:nvPr/>
        </p:nvSpPr>
        <p:spPr bwMode="auto">
          <a:xfrm>
            <a:off x="5033037" y="1335642"/>
            <a:ext cx="463550" cy="366713"/>
          </a:xfrm>
          <a:prstGeom prst="rect">
            <a:avLst/>
          </a:prstGeom>
          <a:noFill/>
          <a:ln w="9525" algn="ctr">
            <a:noFill/>
            <a:miter lim="800000"/>
            <a:headEnd/>
            <a:tailEnd/>
          </a:ln>
          <a:effectLst/>
        </p:spPr>
        <p:txBody>
          <a:bodyPr wrap="none">
            <a:spAutoFit/>
          </a:bodyPr>
          <a:lstStyle/>
          <a:p>
            <a:pPr algn="ctr"/>
            <a:r>
              <a:rPr lang="fr-FR" sz="1800" dirty="0"/>
              <a:t>V1</a:t>
            </a:r>
          </a:p>
        </p:txBody>
      </p:sp>
      <p:grpSp>
        <p:nvGrpSpPr>
          <p:cNvPr id="4" name="Group 67"/>
          <p:cNvGrpSpPr>
            <a:grpSpLocks/>
          </p:cNvGrpSpPr>
          <p:nvPr/>
        </p:nvGrpSpPr>
        <p:grpSpPr bwMode="auto">
          <a:xfrm>
            <a:off x="2051720" y="2060575"/>
            <a:ext cx="1152128" cy="2881313"/>
            <a:chOff x="1292" y="1298"/>
            <a:chExt cx="726" cy="1815"/>
          </a:xfrm>
        </p:grpSpPr>
        <p:grpSp>
          <p:nvGrpSpPr>
            <p:cNvPr id="5" name="Group 19"/>
            <p:cNvGrpSpPr>
              <a:grpSpLocks/>
            </p:cNvGrpSpPr>
            <p:nvPr/>
          </p:nvGrpSpPr>
          <p:grpSpPr bwMode="auto">
            <a:xfrm>
              <a:off x="1292" y="1298"/>
              <a:ext cx="726" cy="1815"/>
              <a:chOff x="1791" y="1298"/>
              <a:chExt cx="681" cy="1815"/>
            </a:xfrm>
          </p:grpSpPr>
          <p:sp>
            <p:nvSpPr>
              <p:cNvPr id="2058" name="Rectangle 10"/>
              <p:cNvSpPr>
                <a:spLocks noChangeArrowheads="1"/>
              </p:cNvSpPr>
              <p:nvPr/>
            </p:nvSpPr>
            <p:spPr bwMode="auto">
              <a:xfrm>
                <a:off x="1973" y="1616"/>
                <a:ext cx="317" cy="1179"/>
              </a:xfrm>
              <a:prstGeom prst="rect">
                <a:avLst/>
              </a:prstGeom>
              <a:solidFill>
                <a:schemeClr val="hlink"/>
              </a:solidFill>
              <a:ln w="9525">
                <a:solidFill>
                  <a:schemeClr val="hlink"/>
                </a:solidFill>
                <a:miter lim="800000"/>
                <a:headEnd/>
                <a:tailEnd/>
              </a:ln>
              <a:effectLst/>
            </p:spPr>
            <p:txBody>
              <a:bodyPr wrap="none" anchor="ctr"/>
              <a:lstStyle/>
              <a:p>
                <a:endParaRPr lang="fr-FR" dirty="0"/>
              </a:p>
            </p:txBody>
          </p:sp>
          <p:sp>
            <p:nvSpPr>
              <p:cNvPr id="2061" name="AutoShape 13"/>
              <p:cNvSpPr>
                <a:spLocks noChangeArrowheads="1"/>
              </p:cNvSpPr>
              <p:nvPr/>
            </p:nvSpPr>
            <p:spPr bwMode="auto">
              <a:xfrm rot="-5400000">
                <a:off x="1973" y="1116"/>
                <a:ext cx="318" cy="681"/>
              </a:xfrm>
              <a:prstGeom prst="flowChartDelay">
                <a:avLst/>
              </a:prstGeom>
              <a:solidFill>
                <a:schemeClr val="hlink"/>
              </a:solidFill>
              <a:ln w="9525">
                <a:solidFill>
                  <a:schemeClr val="hlink"/>
                </a:solidFill>
                <a:miter lim="800000"/>
                <a:headEnd/>
                <a:tailEnd/>
              </a:ln>
              <a:effectLst/>
            </p:spPr>
            <p:txBody>
              <a:bodyPr wrap="none" anchor="ctr"/>
              <a:lstStyle/>
              <a:p>
                <a:endParaRPr lang="fr-FR" dirty="0"/>
              </a:p>
            </p:txBody>
          </p:sp>
          <p:sp>
            <p:nvSpPr>
              <p:cNvPr id="2063" name="AutoShape 15"/>
              <p:cNvSpPr>
                <a:spLocks noChangeArrowheads="1"/>
              </p:cNvSpPr>
              <p:nvPr/>
            </p:nvSpPr>
            <p:spPr bwMode="auto">
              <a:xfrm rot="-16200000">
                <a:off x="1973" y="2613"/>
                <a:ext cx="318" cy="681"/>
              </a:xfrm>
              <a:prstGeom prst="flowChartDelay">
                <a:avLst/>
              </a:prstGeom>
              <a:solidFill>
                <a:schemeClr val="hlink"/>
              </a:solidFill>
              <a:ln w="9525">
                <a:solidFill>
                  <a:schemeClr val="hlink"/>
                </a:solidFill>
                <a:miter lim="800000"/>
                <a:headEnd/>
                <a:tailEnd/>
              </a:ln>
              <a:effectLst/>
            </p:spPr>
            <p:txBody>
              <a:bodyPr wrap="none" anchor="ctr"/>
              <a:lstStyle/>
              <a:p>
                <a:pPr algn="ctr"/>
                <a:endParaRPr lang="fr-FR" sz="1800" dirty="0"/>
              </a:p>
            </p:txBody>
          </p:sp>
          <p:sp>
            <p:nvSpPr>
              <p:cNvPr id="2064" name="AutoShape 16"/>
              <p:cNvSpPr>
                <a:spLocks noChangeArrowheads="1"/>
              </p:cNvSpPr>
              <p:nvPr/>
            </p:nvSpPr>
            <p:spPr bwMode="auto">
              <a:xfrm>
                <a:off x="2018" y="2069"/>
                <a:ext cx="227" cy="203"/>
              </a:xfrm>
              <a:prstGeom prst="flowChartOr">
                <a:avLst/>
              </a:prstGeom>
              <a:solidFill>
                <a:schemeClr val="hlink"/>
              </a:solidFill>
              <a:ln w="9525">
                <a:solidFill>
                  <a:schemeClr val="hlink"/>
                </a:solidFill>
                <a:round/>
                <a:headEnd/>
                <a:tailEnd/>
              </a:ln>
              <a:effectLst/>
            </p:spPr>
            <p:txBody>
              <a:bodyPr wrap="none" anchor="ctr"/>
              <a:lstStyle/>
              <a:p>
                <a:endParaRPr lang="fr-FR" dirty="0"/>
              </a:p>
            </p:txBody>
          </p:sp>
        </p:grpSp>
        <p:sp>
          <p:nvSpPr>
            <p:cNvPr id="2112" name="Text Box 64"/>
            <p:cNvSpPr txBox="1">
              <a:spLocks noChangeArrowheads="1"/>
            </p:cNvSpPr>
            <p:nvPr/>
          </p:nvSpPr>
          <p:spPr bwMode="auto">
            <a:xfrm>
              <a:off x="1519" y="1344"/>
              <a:ext cx="266" cy="231"/>
            </a:xfrm>
            <a:prstGeom prst="rect">
              <a:avLst/>
            </a:prstGeom>
            <a:noFill/>
            <a:ln w="9525" algn="ctr">
              <a:noFill/>
              <a:miter lim="800000"/>
              <a:headEnd/>
              <a:tailEnd/>
            </a:ln>
            <a:effectLst/>
          </p:spPr>
          <p:txBody>
            <a:bodyPr>
              <a:spAutoFit/>
            </a:bodyPr>
            <a:lstStyle/>
            <a:p>
              <a:pPr algn="ctr"/>
              <a:r>
                <a:rPr lang="fr-FR" sz="1800" dirty="0"/>
                <a:t>N</a:t>
              </a:r>
            </a:p>
          </p:txBody>
        </p:sp>
        <p:sp>
          <p:nvSpPr>
            <p:cNvPr id="2114" name="Text Box 66"/>
            <p:cNvSpPr txBox="1">
              <a:spLocks noChangeArrowheads="1"/>
            </p:cNvSpPr>
            <p:nvPr/>
          </p:nvSpPr>
          <p:spPr bwMode="auto">
            <a:xfrm>
              <a:off x="1519" y="2840"/>
              <a:ext cx="263" cy="231"/>
            </a:xfrm>
            <a:prstGeom prst="rect">
              <a:avLst/>
            </a:prstGeom>
            <a:noFill/>
            <a:ln w="9525" algn="ctr">
              <a:noFill/>
              <a:miter lim="800000"/>
              <a:headEnd/>
              <a:tailEnd/>
            </a:ln>
            <a:effectLst/>
          </p:spPr>
          <p:txBody>
            <a:bodyPr>
              <a:spAutoFit/>
            </a:bodyPr>
            <a:lstStyle/>
            <a:p>
              <a:pPr algn="ctr">
                <a:spcBef>
                  <a:spcPct val="50000"/>
                </a:spcBef>
              </a:pPr>
              <a:r>
                <a:rPr lang="fr-FR" sz="1800" dirty="0"/>
                <a:t>S</a:t>
              </a:r>
            </a:p>
          </p:txBody>
        </p:sp>
      </p:grpSp>
      <p:grpSp>
        <p:nvGrpSpPr>
          <p:cNvPr id="6" name="Group 70"/>
          <p:cNvGrpSpPr>
            <a:grpSpLocks/>
          </p:cNvGrpSpPr>
          <p:nvPr/>
        </p:nvGrpSpPr>
        <p:grpSpPr bwMode="auto">
          <a:xfrm flipV="1">
            <a:off x="1908175" y="4797425"/>
            <a:ext cx="1800225" cy="865188"/>
            <a:chOff x="1610" y="935"/>
            <a:chExt cx="1134" cy="545"/>
          </a:xfrm>
        </p:grpSpPr>
        <p:sp>
          <p:nvSpPr>
            <p:cNvPr id="2119" name="AutoShape 71"/>
            <p:cNvSpPr>
              <a:spLocks noChangeArrowheads="1"/>
            </p:cNvSpPr>
            <p:nvPr/>
          </p:nvSpPr>
          <p:spPr bwMode="auto">
            <a:xfrm>
              <a:off x="1610"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sp>
          <p:nvSpPr>
            <p:cNvPr id="2120" name="AutoShape 72"/>
            <p:cNvSpPr>
              <a:spLocks noChangeArrowheads="1"/>
            </p:cNvSpPr>
            <p:nvPr/>
          </p:nvSpPr>
          <p:spPr bwMode="auto">
            <a:xfrm flipH="1">
              <a:off x="1973"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sp>
          <p:nvSpPr>
            <p:cNvPr id="2121" name="AutoShape 73"/>
            <p:cNvSpPr>
              <a:spLocks noChangeArrowheads="1"/>
            </p:cNvSpPr>
            <p:nvPr/>
          </p:nvSpPr>
          <p:spPr bwMode="auto">
            <a:xfrm>
              <a:off x="2336"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grpSp>
      <p:sp>
        <p:nvSpPr>
          <p:cNvPr id="2122" name="Line 74"/>
          <p:cNvSpPr>
            <a:spLocks noChangeShapeType="1"/>
          </p:cNvSpPr>
          <p:nvPr/>
        </p:nvSpPr>
        <p:spPr bwMode="auto">
          <a:xfrm>
            <a:off x="250825" y="1916113"/>
            <a:ext cx="1584325" cy="0"/>
          </a:xfrm>
          <a:prstGeom prst="line">
            <a:avLst/>
          </a:prstGeom>
          <a:noFill/>
          <a:ln w="57150">
            <a:solidFill>
              <a:schemeClr val="hlink"/>
            </a:solidFill>
            <a:round/>
            <a:headEnd/>
            <a:tailEnd/>
          </a:ln>
          <a:effectLst/>
        </p:spPr>
        <p:txBody>
          <a:bodyPr/>
          <a:lstStyle/>
          <a:p>
            <a:endParaRPr lang="fr-FR" dirty="0"/>
          </a:p>
        </p:txBody>
      </p:sp>
      <p:sp>
        <p:nvSpPr>
          <p:cNvPr id="2123" name="Line 75"/>
          <p:cNvSpPr>
            <a:spLocks noChangeShapeType="1"/>
          </p:cNvSpPr>
          <p:nvPr/>
        </p:nvSpPr>
        <p:spPr bwMode="auto">
          <a:xfrm>
            <a:off x="3635375" y="1916113"/>
            <a:ext cx="792163" cy="0"/>
          </a:xfrm>
          <a:prstGeom prst="line">
            <a:avLst/>
          </a:prstGeom>
          <a:noFill/>
          <a:ln w="57150">
            <a:solidFill>
              <a:schemeClr val="hlink"/>
            </a:solidFill>
            <a:round/>
            <a:headEnd/>
            <a:tailEnd/>
          </a:ln>
          <a:effectLst/>
        </p:spPr>
        <p:txBody>
          <a:bodyPr/>
          <a:lstStyle/>
          <a:p>
            <a:endParaRPr lang="fr-FR" dirty="0"/>
          </a:p>
        </p:txBody>
      </p:sp>
      <p:sp>
        <p:nvSpPr>
          <p:cNvPr id="2124" name="Line 76"/>
          <p:cNvSpPr>
            <a:spLocks noChangeShapeType="1"/>
          </p:cNvSpPr>
          <p:nvPr/>
        </p:nvSpPr>
        <p:spPr bwMode="auto">
          <a:xfrm>
            <a:off x="4427538" y="1916113"/>
            <a:ext cx="0" cy="3313112"/>
          </a:xfrm>
          <a:prstGeom prst="line">
            <a:avLst/>
          </a:prstGeom>
          <a:noFill/>
          <a:ln w="57150">
            <a:solidFill>
              <a:schemeClr val="hlink"/>
            </a:solidFill>
            <a:round/>
            <a:headEnd/>
            <a:tailEnd/>
          </a:ln>
          <a:effectLst/>
        </p:spPr>
        <p:txBody>
          <a:bodyPr/>
          <a:lstStyle/>
          <a:p>
            <a:endParaRPr lang="fr-FR" dirty="0"/>
          </a:p>
        </p:txBody>
      </p:sp>
      <p:sp>
        <p:nvSpPr>
          <p:cNvPr id="2125" name="Line 77"/>
          <p:cNvSpPr>
            <a:spLocks noChangeShapeType="1"/>
          </p:cNvSpPr>
          <p:nvPr/>
        </p:nvSpPr>
        <p:spPr bwMode="auto">
          <a:xfrm flipH="1">
            <a:off x="3708400" y="5229225"/>
            <a:ext cx="719138" cy="0"/>
          </a:xfrm>
          <a:prstGeom prst="line">
            <a:avLst/>
          </a:prstGeom>
          <a:noFill/>
          <a:ln w="57150">
            <a:solidFill>
              <a:schemeClr val="hlink"/>
            </a:solidFill>
            <a:round/>
            <a:headEnd/>
            <a:tailEnd/>
          </a:ln>
          <a:effectLst/>
        </p:spPr>
        <p:txBody>
          <a:bodyPr/>
          <a:lstStyle/>
          <a:p>
            <a:endParaRPr lang="fr-FR" dirty="0"/>
          </a:p>
        </p:txBody>
      </p:sp>
      <p:sp>
        <p:nvSpPr>
          <p:cNvPr id="2126" name="Line 78"/>
          <p:cNvSpPr>
            <a:spLocks noChangeShapeType="1"/>
          </p:cNvSpPr>
          <p:nvPr/>
        </p:nvSpPr>
        <p:spPr bwMode="auto">
          <a:xfrm flipH="1">
            <a:off x="250825" y="5229225"/>
            <a:ext cx="1657350" cy="0"/>
          </a:xfrm>
          <a:prstGeom prst="line">
            <a:avLst/>
          </a:prstGeom>
          <a:noFill/>
          <a:ln w="57150">
            <a:solidFill>
              <a:schemeClr val="hlink"/>
            </a:solidFill>
            <a:round/>
            <a:headEnd/>
            <a:tailEnd/>
          </a:ln>
          <a:effectLst/>
        </p:spPr>
        <p:txBody>
          <a:bodyPr/>
          <a:lstStyle/>
          <a:p>
            <a:endParaRPr lang="fr-FR" dirty="0"/>
          </a:p>
        </p:txBody>
      </p:sp>
      <p:sp>
        <p:nvSpPr>
          <p:cNvPr id="2127" name="Line 79"/>
          <p:cNvSpPr>
            <a:spLocks noChangeShapeType="1"/>
          </p:cNvSpPr>
          <p:nvPr/>
        </p:nvSpPr>
        <p:spPr bwMode="auto">
          <a:xfrm flipV="1">
            <a:off x="323850" y="2205038"/>
            <a:ext cx="0" cy="2663825"/>
          </a:xfrm>
          <a:prstGeom prst="line">
            <a:avLst/>
          </a:prstGeom>
          <a:noFill/>
          <a:ln w="76200">
            <a:solidFill>
              <a:schemeClr val="tx1"/>
            </a:solidFill>
            <a:round/>
            <a:headEnd/>
            <a:tailEnd type="triangle" w="med" len="med"/>
          </a:ln>
          <a:effectLst/>
        </p:spPr>
        <p:txBody>
          <a:bodyPr/>
          <a:lstStyle/>
          <a:p>
            <a:endParaRPr lang="fr-FR" dirty="0"/>
          </a:p>
        </p:txBody>
      </p:sp>
      <p:sp>
        <p:nvSpPr>
          <p:cNvPr id="2128" name="Text Box 80"/>
          <p:cNvSpPr txBox="1">
            <a:spLocks noChangeArrowheads="1"/>
          </p:cNvSpPr>
          <p:nvPr/>
        </p:nvSpPr>
        <p:spPr bwMode="auto">
          <a:xfrm>
            <a:off x="395288" y="3213100"/>
            <a:ext cx="504825" cy="366713"/>
          </a:xfrm>
          <a:prstGeom prst="rect">
            <a:avLst/>
          </a:prstGeom>
          <a:noFill/>
          <a:ln w="9525" algn="ctr">
            <a:noFill/>
            <a:miter lim="800000"/>
            <a:headEnd/>
            <a:tailEnd/>
          </a:ln>
          <a:effectLst/>
        </p:spPr>
        <p:txBody>
          <a:bodyPr>
            <a:spAutoFit/>
          </a:bodyPr>
          <a:lstStyle/>
          <a:p>
            <a:pPr algn="ctr">
              <a:spcBef>
                <a:spcPct val="50000"/>
              </a:spcBef>
            </a:pPr>
            <a:r>
              <a:rPr lang="fr-FR" sz="1800" dirty="0"/>
              <a:t>V1</a:t>
            </a:r>
          </a:p>
        </p:txBody>
      </p:sp>
      <p:sp>
        <p:nvSpPr>
          <p:cNvPr id="2130" name="Text Box 82"/>
          <p:cNvSpPr txBox="1">
            <a:spLocks noChangeArrowheads="1"/>
          </p:cNvSpPr>
          <p:nvPr/>
        </p:nvSpPr>
        <p:spPr bwMode="auto">
          <a:xfrm>
            <a:off x="5687032" y="3695224"/>
            <a:ext cx="1908956" cy="369332"/>
          </a:xfrm>
          <a:prstGeom prst="rect">
            <a:avLst/>
          </a:prstGeom>
          <a:noFill/>
          <a:ln w="9525" algn="ctr">
            <a:noFill/>
            <a:miter lim="800000"/>
            <a:headEnd/>
            <a:tailEnd/>
          </a:ln>
          <a:effectLst/>
        </p:spPr>
        <p:txBody>
          <a:bodyPr wrap="square">
            <a:spAutoFit/>
          </a:bodyPr>
          <a:lstStyle/>
          <a:p>
            <a:pPr algn="ctr">
              <a:spcBef>
                <a:spcPct val="50000"/>
              </a:spcBef>
            </a:pPr>
            <a:r>
              <a:rPr lang="fr-FR" sz="1800" dirty="0">
                <a:solidFill>
                  <a:schemeClr val="bg1"/>
                </a:solidFill>
              </a:rPr>
              <a:t>Loi de Lentz:</a:t>
            </a:r>
          </a:p>
        </p:txBody>
      </p:sp>
      <p:sp>
        <p:nvSpPr>
          <p:cNvPr id="2133" name="Text Box 85"/>
          <p:cNvSpPr txBox="1">
            <a:spLocks noChangeArrowheads="1"/>
          </p:cNvSpPr>
          <p:nvPr/>
        </p:nvSpPr>
        <p:spPr bwMode="auto">
          <a:xfrm>
            <a:off x="4343400" y="4846637"/>
            <a:ext cx="4537075" cy="1054100"/>
          </a:xfrm>
          <a:prstGeom prst="rect">
            <a:avLst/>
          </a:prstGeom>
          <a:noFill/>
          <a:ln w="9525" algn="ctr">
            <a:noFill/>
            <a:miter lim="800000"/>
            <a:headEnd/>
            <a:tailEnd/>
          </a:ln>
          <a:effectLst/>
        </p:spPr>
        <p:txBody>
          <a:bodyPr>
            <a:spAutoFit/>
          </a:bodyPr>
          <a:lstStyle/>
          <a:p>
            <a:pPr algn="ctr">
              <a:spcBef>
                <a:spcPct val="50000"/>
              </a:spcBef>
            </a:pPr>
            <a:r>
              <a:rPr lang="fr-FR" sz="1800" dirty="0"/>
              <a:t>C’est la variation du flux qui génère la tension.</a:t>
            </a:r>
          </a:p>
          <a:p>
            <a:pPr algn="ctr">
              <a:spcBef>
                <a:spcPct val="50000"/>
              </a:spcBef>
            </a:pPr>
            <a:r>
              <a:rPr lang="fr-FR" sz="1800" dirty="0"/>
              <a:t> On parle de fem: Force Electro Motrice</a:t>
            </a:r>
          </a:p>
        </p:txBody>
      </p:sp>
      <p:sp>
        <p:nvSpPr>
          <p:cNvPr id="2134" name="Text Box 86"/>
          <p:cNvSpPr txBox="1">
            <a:spLocks noChangeArrowheads="1"/>
          </p:cNvSpPr>
          <p:nvPr/>
        </p:nvSpPr>
        <p:spPr bwMode="auto">
          <a:xfrm>
            <a:off x="4498025" y="212964"/>
            <a:ext cx="4250687" cy="1169551"/>
          </a:xfrm>
          <a:prstGeom prst="rect">
            <a:avLst/>
          </a:prstGeom>
          <a:noFill/>
          <a:ln w="9525" algn="ctr">
            <a:noFill/>
            <a:miter lim="800000"/>
            <a:headEnd/>
            <a:tailEnd/>
          </a:ln>
          <a:effectLst/>
        </p:spPr>
        <p:txBody>
          <a:bodyPr wrap="square">
            <a:spAutoFit/>
          </a:bodyPr>
          <a:lstStyle/>
          <a:p>
            <a:pPr>
              <a:spcBef>
                <a:spcPct val="50000"/>
              </a:spcBef>
            </a:pPr>
            <a:r>
              <a:rPr lang="fr-FR" sz="2800" b="1" dirty="0"/>
              <a:t>Rappel de magnétisme:</a:t>
            </a:r>
          </a:p>
          <a:p>
            <a:pPr>
              <a:spcBef>
                <a:spcPct val="50000"/>
              </a:spcBef>
            </a:pPr>
            <a:r>
              <a:rPr lang="fr-FR" sz="2800" b="1" dirty="0"/>
              <a:t>	La loi de Lentz</a:t>
            </a:r>
          </a:p>
        </p:txBody>
      </p:sp>
      <p:cxnSp>
        <p:nvCxnSpPr>
          <p:cNvPr id="56" name="Connecteur droit avec flèche 55"/>
          <p:cNvCxnSpPr>
            <a:stCxn id="2114" idx="0"/>
            <a:endCxn id="2112" idx="2"/>
          </p:cNvCxnSpPr>
          <p:nvPr/>
        </p:nvCxnSpPr>
        <p:spPr>
          <a:xfrm flipV="1">
            <a:off x="2620643" y="2500313"/>
            <a:ext cx="2380" cy="200818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Espace réservé du pied de page 6">
            <a:extLst>
              <a:ext uri="{FF2B5EF4-FFF2-40B4-BE49-F238E27FC236}">
                <a16:creationId xmlns="" xmlns:a16="http://schemas.microsoft.com/office/drawing/2014/main" id="{A99CEB16-A8AC-486C-BB06-F9FD1B5A5BBF}"/>
              </a:ext>
            </a:extLst>
          </p:cNvPr>
          <p:cNvSpPr>
            <a:spLocks noGrp="1"/>
          </p:cNvSpPr>
          <p:nvPr>
            <p:ph type="ftr" sz="quarter" idx="11"/>
          </p:nvPr>
        </p:nvSpPr>
        <p:spPr/>
        <p:txBody>
          <a:bodyPr/>
          <a:lstStyle/>
          <a:p>
            <a:r>
              <a:rPr lang="fr-FR" dirty="0"/>
              <a:t>LYCEE THEPOT QUIMPER - SCOTTO</a:t>
            </a:r>
          </a:p>
        </p:txBody>
      </p:sp>
      <mc:AlternateContent xmlns:mc="http://schemas.openxmlformats.org/markup-compatibility/2006" xmlns:a14="http://schemas.microsoft.com/office/drawing/2010/main">
        <mc:Choice Requires="a14">
          <p:sp>
            <p:nvSpPr>
              <p:cNvPr id="8" name="ZoneTexte 7">
                <a:extLst>
                  <a:ext uri="{FF2B5EF4-FFF2-40B4-BE49-F238E27FC236}">
                    <a16:creationId xmlns="" xmlns:a16="http://schemas.microsoft.com/office/drawing/2014/main" id="{43916003-4D7C-4D4B-B8E8-CC6A1589ABCD}"/>
                  </a:ext>
                </a:extLst>
              </p:cNvPr>
              <p:cNvSpPr txBox="1"/>
              <p:nvPr/>
            </p:nvSpPr>
            <p:spPr>
              <a:xfrm>
                <a:off x="6091999" y="3875088"/>
                <a:ext cx="2219390" cy="9350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sz="3200" b="0" i="1" smtClean="0">
                          <a:solidFill>
                            <a:schemeClr val="bg1"/>
                          </a:solidFill>
                          <a:latin typeface="Cambria Math" panose="02040503050406030204" pitchFamily="18" charset="0"/>
                        </a:rPr>
                        <m:t>𝑒</m:t>
                      </m:r>
                      <m:r>
                        <a:rPr lang="fr-FR" sz="3200" b="0" i="1" smtClean="0">
                          <a:solidFill>
                            <a:schemeClr val="bg1"/>
                          </a:solidFill>
                          <a:latin typeface="Cambria Math" panose="02040503050406030204" pitchFamily="18" charset="0"/>
                        </a:rPr>
                        <m:t>=−</m:t>
                      </m:r>
                      <m:r>
                        <a:rPr lang="fr-FR" sz="3200" b="0" i="1" smtClean="0">
                          <a:solidFill>
                            <a:schemeClr val="bg1"/>
                          </a:solidFill>
                          <a:latin typeface="Cambria Math" panose="02040503050406030204" pitchFamily="18" charset="0"/>
                        </a:rPr>
                        <m:t>𝑛</m:t>
                      </m:r>
                      <m:r>
                        <a:rPr lang="fr-FR" sz="3200" b="0" i="1" smtClean="0">
                          <a:solidFill>
                            <a:schemeClr val="bg1"/>
                          </a:solidFill>
                          <a:latin typeface="Cambria Math" panose="02040503050406030204" pitchFamily="18" charset="0"/>
                        </a:rPr>
                        <m:t>·</m:t>
                      </m:r>
                      <m:f>
                        <m:fPr>
                          <m:ctrlPr>
                            <a:rPr lang="fr-FR" sz="3200" b="0" i="1" smtClean="0">
                              <a:solidFill>
                                <a:schemeClr val="bg1"/>
                              </a:solidFill>
                              <a:latin typeface="Cambria Math"/>
                            </a:rPr>
                          </m:ctrlPr>
                        </m:fPr>
                        <m:num>
                          <m:r>
                            <a:rPr lang="fr-FR" sz="3200" b="0" i="1" smtClean="0">
                              <a:solidFill>
                                <a:schemeClr val="bg1"/>
                              </a:solidFill>
                              <a:latin typeface="Cambria Math" panose="02040503050406030204" pitchFamily="18" charset="0"/>
                            </a:rPr>
                            <m:t>𝑑</m:t>
                          </m:r>
                          <m:r>
                            <a:rPr lang="fr-FR" sz="3200" b="0" i="1" smtClean="0">
                              <a:solidFill>
                                <a:schemeClr val="bg1"/>
                              </a:solidFill>
                              <a:latin typeface="Cambria Math" panose="02040503050406030204" pitchFamily="18" charset="0"/>
                              <a:ea typeface="Cambria Math" panose="02040503050406030204" pitchFamily="18" charset="0"/>
                            </a:rPr>
                            <m:t>𝜑</m:t>
                          </m:r>
                        </m:num>
                        <m:den>
                          <m:r>
                            <a:rPr lang="fr-FR" sz="3200" b="0" i="1" smtClean="0">
                              <a:solidFill>
                                <a:schemeClr val="bg1"/>
                              </a:solidFill>
                              <a:latin typeface="Cambria Math" panose="02040503050406030204" pitchFamily="18" charset="0"/>
                            </a:rPr>
                            <m:t>𝑑𝑡</m:t>
                          </m:r>
                        </m:den>
                      </m:f>
                    </m:oMath>
                  </m:oMathPara>
                </a14:m>
                <a:endParaRPr lang="fr-FR" sz="3200" dirty="0">
                  <a:solidFill>
                    <a:schemeClr val="bg1"/>
                  </a:solidFill>
                </a:endParaRPr>
              </a:p>
            </p:txBody>
          </p:sp>
        </mc:Choice>
        <mc:Fallback xmlns="">
          <p:sp>
            <p:nvSpPr>
              <p:cNvPr id="8" name="ZoneTexte 7">
                <a:extLst>
                  <a:ext uri="{FF2B5EF4-FFF2-40B4-BE49-F238E27FC236}">
                    <a16:creationId xmlns:a16="http://schemas.microsoft.com/office/drawing/2014/main" id="{43916003-4D7C-4D4B-B8E8-CC6A1589ABCD}"/>
                  </a:ext>
                </a:extLst>
              </p:cNvPr>
              <p:cNvSpPr txBox="1">
                <a:spLocks noRot="1" noChangeAspect="1" noMove="1" noResize="1" noEditPoints="1" noAdjustHandles="1" noChangeArrowheads="1" noChangeShapeType="1" noTextEdit="1"/>
              </p:cNvSpPr>
              <p:nvPr/>
            </p:nvSpPr>
            <p:spPr>
              <a:xfrm>
                <a:off x="6091999" y="3875088"/>
                <a:ext cx="2219390" cy="935000"/>
              </a:xfrm>
              <a:prstGeom prst="rect">
                <a:avLst/>
              </a:prstGeom>
              <a:blipFill>
                <a:blip r:embed="rId2"/>
                <a:stretch>
                  <a:fillRect/>
                </a:stretch>
              </a:blipFill>
            </p:spPr>
            <p:txBody>
              <a:bodyPr/>
              <a:lstStyle/>
              <a:p>
                <a:r>
                  <a:rPr lang="fr-FR">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indefinite" fill="hold" grpId="0" nodeType="clickEffect">
                                  <p:stCondLst>
                                    <p:cond delay="0"/>
                                  </p:stCondLst>
                                  <p:endCondLst>
                                    <p:cond evt="onNext" delay="0">
                                      <p:tgtEl>
                                        <p:sldTgt/>
                                      </p:tgtEl>
                                    </p:cond>
                                  </p:endCondLst>
                                  <p:childTnLst>
                                    <p:animMotion origin="layout" path="M -4.44444E-6 4.44444E-6 C 0.00938 -0.0176 0.01893 -0.03496 0.03507 -0.05232 C 0.05122 -0.06968 0.07622 -0.1044 0.09723 -0.1044 C 0.11823 -0.1044 0.14497 -0.06968 0.16077 -0.05232 C 0.17657 -0.03496 0.18125 -0.01713 0.19184 4.44444E-6 C 0.20244 0.01713 0.20851 0.0331 0.22431 0.05046 C 0.24011 0.06782 0.26546 0.10393 0.28646 0.10463 C 0.30747 0.10532 0.33455 0.07152 0.35 0.05416 C 0.36546 0.0368 0.37448 0.00902 0.37969 4.44444E-6 " pathEditMode="relative" rAng="0" ptsTypes="AAAAAAAAA">
                                      <p:cBhvr>
                                        <p:cTn id="6" dur="5000" fill="hold"/>
                                        <p:tgtEl>
                                          <p:spTgt spid="2110"/>
                                        </p:tgtEl>
                                        <p:attrNameLst>
                                          <p:attrName>ppt_x</p:attrName>
                                          <p:attrName>ppt_y</p:attrName>
                                        </p:attrNameLst>
                                      </p:cBhvr>
                                      <p:rCtr x="18976" y="0"/>
                                    </p:animMotion>
                                  </p:childTnLst>
                                </p:cTn>
                              </p:par>
                              <p:par>
                                <p:cTn id="7" presetID="8" presetClass="emph" presetSubtype="0" repeatCount="indefinite" fill="hold" nodeType="withEffect">
                                  <p:stCondLst>
                                    <p:cond delay="0"/>
                                  </p:stCondLst>
                                  <p:endCondLst>
                                    <p:cond evt="onNext" delay="0">
                                      <p:tgtEl>
                                        <p:sldTgt/>
                                      </p:tgtEl>
                                    </p:cond>
                                  </p:endCondLst>
                                  <p:childTnLst>
                                    <p:animRot by="-21600000">
                                      <p:cBhvr>
                                        <p:cTn id="8" dur="5000" fill="hold"/>
                                        <p:tgtEl>
                                          <p:spTgt spid="4"/>
                                        </p:tgtEl>
                                        <p:attrNameLst>
                                          <p:attrName>r</p:attrName>
                                        </p:attrNameLst>
                                      </p:cBhvr>
                                    </p:animRot>
                                  </p:childTnLst>
                                </p:cTn>
                              </p:par>
                              <p:par>
                                <p:cTn id="9" presetID="8" presetClass="emph" presetSubtype="0" repeatCount="indefinite" fill="hold" nodeType="withEffect">
                                  <p:stCondLst>
                                    <p:cond delay="0"/>
                                  </p:stCondLst>
                                  <p:endCondLst>
                                    <p:cond evt="onNext" delay="0">
                                      <p:tgtEl>
                                        <p:sldTgt/>
                                      </p:tgtEl>
                                    </p:cond>
                                  </p:endCondLst>
                                  <p:childTnLst>
                                    <p:animRot by="-21600000">
                                      <p:cBhvr>
                                        <p:cTn id="10" dur="5000" fill="hold"/>
                                        <p:tgtEl>
                                          <p:spTgt spid="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1979613" y="2334427"/>
            <a:ext cx="1800225" cy="865187"/>
            <a:chOff x="1610" y="935"/>
            <a:chExt cx="1134" cy="545"/>
          </a:xfrm>
        </p:grpSpPr>
        <p:sp>
          <p:nvSpPr>
            <p:cNvPr id="16388" name="AutoShape 4"/>
            <p:cNvSpPr>
              <a:spLocks noChangeArrowheads="1"/>
            </p:cNvSpPr>
            <p:nvPr/>
          </p:nvSpPr>
          <p:spPr bwMode="auto">
            <a:xfrm>
              <a:off x="1610"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sp>
          <p:nvSpPr>
            <p:cNvPr id="16389" name="AutoShape 5"/>
            <p:cNvSpPr>
              <a:spLocks noChangeArrowheads="1"/>
            </p:cNvSpPr>
            <p:nvPr/>
          </p:nvSpPr>
          <p:spPr bwMode="auto">
            <a:xfrm>
              <a:off x="1973"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sp>
          <p:nvSpPr>
            <p:cNvPr id="16390" name="AutoShape 6"/>
            <p:cNvSpPr>
              <a:spLocks noChangeArrowheads="1"/>
            </p:cNvSpPr>
            <p:nvPr/>
          </p:nvSpPr>
          <p:spPr bwMode="auto">
            <a:xfrm>
              <a:off x="2336"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grpSp>
      <p:sp>
        <p:nvSpPr>
          <p:cNvPr id="16391" name="Oval 7"/>
          <p:cNvSpPr>
            <a:spLocks noChangeArrowheads="1"/>
          </p:cNvSpPr>
          <p:nvPr/>
        </p:nvSpPr>
        <p:spPr bwMode="auto">
          <a:xfrm>
            <a:off x="1187451" y="2839252"/>
            <a:ext cx="3168650" cy="3024187"/>
          </a:xfrm>
          <a:prstGeom prst="ellipse">
            <a:avLst/>
          </a:prstGeom>
          <a:noFill/>
          <a:ln w="9525">
            <a:solidFill>
              <a:schemeClr val="tx1"/>
            </a:solidFill>
            <a:round/>
            <a:headEnd/>
            <a:tailEnd/>
          </a:ln>
          <a:effectLst/>
        </p:spPr>
        <p:txBody>
          <a:bodyPr wrap="none" anchor="ctr"/>
          <a:lstStyle/>
          <a:p>
            <a:endParaRPr lang="fr-FR" dirty="0"/>
          </a:p>
        </p:txBody>
      </p:sp>
      <p:sp>
        <p:nvSpPr>
          <p:cNvPr id="16397" name="Line 13"/>
          <p:cNvSpPr>
            <a:spLocks noChangeShapeType="1"/>
          </p:cNvSpPr>
          <p:nvPr/>
        </p:nvSpPr>
        <p:spPr bwMode="auto">
          <a:xfrm flipV="1">
            <a:off x="2771776" y="1831189"/>
            <a:ext cx="0" cy="2447925"/>
          </a:xfrm>
          <a:prstGeom prst="line">
            <a:avLst/>
          </a:prstGeom>
          <a:noFill/>
          <a:ln w="9525">
            <a:solidFill>
              <a:schemeClr val="tx1"/>
            </a:solidFill>
            <a:round/>
            <a:headEnd/>
            <a:tailEnd type="triangle" w="med" len="med"/>
          </a:ln>
          <a:effectLst/>
        </p:spPr>
        <p:txBody>
          <a:bodyPr/>
          <a:lstStyle/>
          <a:p>
            <a:endParaRPr lang="fr-FR" dirty="0"/>
          </a:p>
        </p:txBody>
      </p:sp>
      <p:sp>
        <p:nvSpPr>
          <p:cNvPr id="16398" name="Line 14"/>
          <p:cNvSpPr>
            <a:spLocks noChangeShapeType="1"/>
          </p:cNvSpPr>
          <p:nvPr/>
        </p:nvSpPr>
        <p:spPr bwMode="auto">
          <a:xfrm>
            <a:off x="2771776" y="4279114"/>
            <a:ext cx="2232025" cy="1223963"/>
          </a:xfrm>
          <a:prstGeom prst="line">
            <a:avLst/>
          </a:prstGeom>
          <a:noFill/>
          <a:ln w="9525">
            <a:solidFill>
              <a:schemeClr val="tx1"/>
            </a:solidFill>
            <a:round/>
            <a:headEnd/>
            <a:tailEnd type="triangle" w="med" len="med"/>
          </a:ln>
          <a:effectLst/>
        </p:spPr>
        <p:txBody>
          <a:bodyPr/>
          <a:lstStyle/>
          <a:p>
            <a:endParaRPr lang="fr-FR" dirty="0"/>
          </a:p>
        </p:txBody>
      </p:sp>
      <p:sp>
        <p:nvSpPr>
          <p:cNvPr id="16399" name="Line 15"/>
          <p:cNvSpPr>
            <a:spLocks noChangeShapeType="1"/>
          </p:cNvSpPr>
          <p:nvPr/>
        </p:nvSpPr>
        <p:spPr bwMode="auto">
          <a:xfrm flipH="1">
            <a:off x="755651" y="4279114"/>
            <a:ext cx="2016125" cy="1223963"/>
          </a:xfrm>
          <a:prstGeom prst="line">
            <a:avLst/>
          </a:prstGeom>
          <a:noFill/>
          <a:ln w="9525">
            <a:solidFill>
              <a:schemeClr val="tx1"/>
            </a:solidFill>
            <a:round/>
            <a:headEnd/>
            <a:tailEnd type="triangle" w="med" len="med"/>
          </a:ln>
          <a:effectLst/>
        </p:spPr>
        <p:txBody>
          <a:bodyPr/>
          <a:lstStyle/>
          <a:p>
            <a:endParaRPr lang="fr-FR" dirty="0"/>
          </a:p>
        </p:txBody>
      </p:sp>
      <p:grpSp>
        <p:nvGrpSpPr>
          <p:cNvPr id="3" name="Group 16"/>
          <p:cNvGrpSpPr>
            <a:grpSpLocks/>
          </p:cNvGrpSpPr>
          <p:nvPr/>
        </p:nvGrpSpPr>
        <p:grpSpPr bwMode="auto">
          <a:xfrm>
            <a:off x="323851" y="1039027"/>
            <a:ext cx="4824412" cy="2592387"/>
            <a:chOff x="567" y="119"/>
            <a:chExt cx="3039" cy="1633"/>
          </a:xfrm>
        </p:grpSpPr>
        <p:sp>
          <p:nvSpPr>
            <p:cNvPr id="16401" name="AutoShape 17"/>
            <p:cNvSpPr>
              <a:spLocks noChangeArrowheads="1"/>
            </p:cNvSpPr>
            <p:nvPr/>
          </p:nvSpPr>
          <p:spPr bwMode="auto">
            <a:xfrm>
              <a:off x="657" y="119"/>
              <a:ext cx="2949" cy="1633"/>
            </a:xfrm>
            <a:custGeom>
              <a:avLst/>
              <a:gdLst>
                <a:gd name="G0" fmla="+- 10363 0 0"/>
                <a:gd name="G1" fmla="+- -11722196 0 0"/>
                <a:gd name="G2" fmla="+- 0 0 -11722196"/>
                <a:gd name="T0" fmla="*/ 0 256 1"/>
                <a:gd name="T1" fmla="*/ 180 256 1"/>
                <a:gd name="G3" fmla="+- -11722196 T0 T1"/>
                <a:gd name="T2" fmla="*/ 0 256 1"/>
                <a:gd name="T3" fmla="*/ 90 256 1"/>
                <a:gd name="G4" fmla="+- -11722196 T2 T3"/>
                <a:gd name="G5" fmla="*/ G4 2 1"/>
                <a:gd name="T4" fmla="*/ 90 256 1"/>
                <a:gd name="T5" fmla="*/ 0 256 1"/>
                <a:gd name="G6" fmla="+- -11722196 T4 T5"/>
                <a:gd name="G7" fmla="*/ G6 2 1"/>
                <a:gd name="G8" fmla="abs -1172219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363"/>
                <a:gd name="G18" fmla="*/ 10363 1 2"/>
                <a:gd name="G19" fmla="+- G18 5400 0"/>
                <a:gd name="G20" fmla="cos G19 -11722196"/>
                <a:gd name="G21" fmla="sin G19 -11722196"/>
                <a:gd name="G22" fmla="+- G20 10800 0"/>
                <a:gd name="G23" fmla="+- G21 10800 0"/>
                <a:gd name="G24" fmla="+- 10800 0 G20"/>
                <a:gd name="G25" fmla="+- 10363 10800 0"/>
                <a:gd name="G26" fmla="?: G9 G17 G25"/>
                <a:gd name="G27" fmla="?: G9 0 21600"/>
                <a:gd name="G28" fmla="cos 10800 -11722196"/>
                <a:gd name="G29" fmla="sin 10800 -11722196"/>
                <a:gd name="G30" fmla="sin 10363 -11722196"/>
                <a:gd name="G31" fmla="+- G28 10800 0"/>
                <a:gd name="G32" fmla="+- G29 10800 0"/>
                <a:gd name="G33" fmla="+- G30 10800 0"/>
                <a:gd name="G34" fmla="?: G4 0 G31"/>
                <a:gd name="G35" fmla="?: -11722196 G34 0"/>
                <a:gd name="G36" fmla="?: G6 G35 G31"/>
                <a:gd name="G37" fmla="+- 21600 0 G36"/>
                <a:gd name="G38" fmla="?: G4 0 G33"/>
                <a:gd name="G39" fmla="?: -11722196 G38 G32"/>
                <a:gd name="G40" fmla="?: G6 G39 0"/>
                <a:gd name="G41" fmla="?: G4 G32 21600"/>
                <a:gd name="G42" fmla="?: G6 G41 G33"/>
                <a:gd name="T12" fmla="*/ 10800 w 21600"/>
                <a:gd name="T13" fmla="*/ 0 h 21600"/>
                <a:gd name="T14" fmla="*/ 220 w 21600"/>
                <a:gd name="T15" fmla="*/ 10590 h 21600"/>
                <a:gd name="T16" fmla="*/ 10800 w 21600"/>
                <a:gd name="T17" fmla="*/ 437 h 21600"/>
                <a:gd name="T18" fmla="*/ 21380 w 21600"/>
                <a:gd name="T19" fmla="*/ 1059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439" y="10595"/>
                  </a:moveTo>
                  <a:cubicBezTo>
                    <a:pt x="550" y="4952"/>
                    <a:pt x="5156" y="436"/>
                    <a:pt x="10800" y="437"/>
                  </a:cubicBezTo>
                  <a:cubicBezTo>
                    <a:pt x="16443" y="437"/>
                    <a:pt x="21049" y="4952"/>
                    <a:pt x="21160" y="10595"/>
                  </a:cubicBezTo>
                  <a:lnTo>
                    <a:pt x="21597" y="10586"/>
                  </a:lnTo>
                  <a:cubicBezTo>
                    <a:pt x="21481" y="4706"/>
                    <a:pt x="16681" y="-1"/>
                    <a:pt x="10799" y="0"/>
                  </a:cubicBezTo>
                  <a:cubicBezTo>
                    <a:pt x="4918" y="0"/>
                    <a:pt x="118" y="4706"/>
                    <a:pt x="2" y="10586"/>
                  </a:cubicBezTo>
                  <a:close/>
                </a:path>
              </a:pathLst>
            </a:custGeom>
            <a:solidFill>
              <a:schemeClr val="accent1"/>
            </a:solidFill>
            <a:ln w="9525">
              <a:solidFill>
                <a:schemeClr val="tx1"/>
              </a:solidFill>
              <a:miter lim="800000"/>
              <a:headEnd/>
              <a:tailEnd/>
            </a:ln>
            <a:effectLst/>
          </p:spPr>
          <p:txBody>
            <a:bodyPr wrap="none" anchor="ctr"/>
            <a:lstStyle/>
            <a:p>
              <a:endParaRPr lang="fr-FR" dirty="0"/>
            </a:p>
          </p:txBody>
        </p:sp>
        <p:sp>
          <p:nvSpPr>
            <p:cNvPr id="16402" name="AutoShape 18"/>
            <p:cNvSpPr>
              <a:spLocks noChangeArrowheads="1"/>
            </p:cNvSpPr>
            <p:nvPr/>
          </p:nvSpPr>
          <p:spPr bwMode="auto">
            <a:xfrm rot="-2419550">
              <a:off x="567" y="799"/>
              <a:ext cx="226" cy="227"/>
            </a:xfrm>
            <a:prstGeom prst="rtTriangle">
              <a:avLst/>
            </a:prstGeom>
            <a:solidFill>
              <a:schemeClr val="accent1"/>
            </a:solidFill>
            <a:ln w="9525">
              <a:solidFill>
                <a:schemeClr val="tx1"/>
              </a:solidFill>
              <a:miter lim="800000"/>
              <a:headEnd/>
              <a:tailEnd/>
            </a:ln>
            <a:effectLst/>
          </p:spPr>
          <p:txBody>
            <a:bodyPr wrap="none" anchor="ctr"/>
            <a:lstStyle/>
            <a:p>
              <a:endParaRPr lang="fr-FR" dirty="0"/>
            </a:p>
          </p:txBody>
        </p:sp>
      </p:grpSp>
      <p:sp>
        <p:nvSpPr>
          <p:cNvPr id="16403" name="Text Box 19"/>
          <p:cNvSpPr txBox="1">
            <a:spLocks noChangeArrowheads="1"/>
          </p:cNvSpPr>
          <p:nvPr/>
        </p:nvSpPr>
        <p:spPr bwMode="auto">
          <a:xfrm>
            <a:off x="1835151" y="1110464"/>
            <a:ext cx="1847850" cy="366713"/>
          </a:xfrm>
          <a:prstGeom prst="rect">
            <a:avLst/>
          </a:prstGeom>
          <a:noFill/>
          <a:ln w="9525">
            <a:noFill/>
            <a:miter lim="800000"/>
            <a:headEnd/>
            <a:tailEnd/>
          </a:ln>
          <a:effectLst/>
        </p:spPr>
        <p:txBody>
          <a:bodyPr wrap="none">
            <a:spAutoFit/>
          </a:bodyPr>
          <a:lstStyle/>
          <a:p>
            <a:r>
              <a:rPr lang="fr-FR" sz="1800" dirty="0"/>
              <a:t>Sens de rotation</a:t>
            </a:r>
          </a:p>
        </p:txBody>
      </p:sp>
      <p:sp>
        <p:nvSpPr>
          <p:cNvPr id="16404" name="Line 20"/>
          <p:cNvSpPr>
            <a:spLocks noChangeShapeType="1"/>
          </p:cNvSpPr>
          <p:nvPr/>
        </p:nvSpPr>
        <p:spPr bwMode="auto">
          <a:xfrm flipV="1">
            <a:off x="5435600" y="858845"/>
            <a:ext cx="0" cy="1944688"/>
          </a:xfrm>
          <a:prstGeom prst="line">
            <a:avLst/>
          </a:prstGeom>
          <a:noFill/>
          <a:ln w="9525">
            <a:solidFill>
              <a:schemeClr val="tx1"/>
            </a:solidFill>
            <a:round/>
            <a:headEnd/>
            <a:tailEnd type="triangle" w="med" len="med"/>
          </a:ln>
          <a:effectLst/>
        </p:spPr>
        <p:txBody>
          <a:bodyPr/>
          <a:lstStyle/>
          <a:p>
            <a:endParaRPr lang="fr-FR" dirty="0"/>
          </a:p>
        </p:txBody>
      </p:sp>
      <p:sp>
        <p:nvSpPr>
          <p:cNvPr id="16405" name="Line 21"/>
          <p:cNvSpPr>
            <a:spLocks noChangeShapeType="1"/>
          </p:cNvSpPr>
          <p:nvPr/>
        </p:nvSpPr>
        <p:spPr bwMode="auto">
          <a:xfrm>
            <a:off x="5435600" y="1773238"/>
            <a:ext cx="3529013" cy="0"/>
          </a:xfrm>
          <a:prstGeom prst="line">
            <a:avLst/>
          </a:prstGeom>
          <a:noFill/>
          <a:ln w="9525">
            <a:solidFill>
              <a:schemeClr val="tx1"/>
            </a:solidFill>
            <a:round/>
            <a:headEnd/>
            <a:tailEnd type="triangle" w="med" len="med"/>
          </a:ln>
          <a:effectLst/>
        </p:spPr>
        <p:txBody>
          <a:bodyPr/>
          <a:lstStyle/>
          <a:p>
            <a:endParaRPr lang="fr-FR" dirty="0"/>
          </a:p>
        </p:txBody>
      </p:sp>
      <p:sp>
        <p:nvSpPr>
          <p:cNvPr id="16406" name="Rectangle 22"/>
          <p:cNvSpPr>
            <a:spLocks noChangeArrowheads="1"/>
          </p:cNvSpPr>
          <p:nvPr/>
        </p:nvSpPr>
        <p:spPr bwMode="auto">
          <a:xfrm>
            <a:off x="5435600" y="1052513"/>
            <a:ext cx="2592388" cy="1439862"/>
          </a:xfrm>
          <a:prstGeom prst="rect">
            <a:avLst/>
          </a:prstGeom>
          <a:noFill/>
          <a:ln w="9525" algn="ctr">
            <a:solidFill>
              <a:schemeClr val="tx1"/>
            </a:solidFill>
            <a:miter lim="800000"/>
            <a:headEnd/>
            <a:tailEnd/>
          </a:ln>
          <a:effectLst/>
        </p:spPr>
        <p:txBody>
          <a:bodyPr wrap="none" anchor="ctr"/>
          <a:lstStyle/>
          <a:p>
            <a:endParaRPr lang="fr-FR" dirty="0"/>
          </a:p>
        </p:txBody>
      </p:sp>
      <p:sp>
        <p:nvSpPr>
          <p:cNvPr id="16407" name="Rectangle 23"/>
          <p:cNvSpPr>
            <a:spLocks noChangeArrowheads="1"/>
          </p:cNvSpPr>
          <p:nvPr/>
        </p:nvSpPr>
        <p:spPr bwMode="auto">
          <a:xfrm>
            <a:off x="5435600" y="1412875"/>
            <a:ext cx="3457575" cy="720725"/>
          </a:xfrm>
          <a:prstGeom prst="rect">
            <a:avLst/>
          </a:prstGeom>
          <a:noFill/>
          <a:ln w="9525" algn="ctr">
            <a:solidFill>
              <a:schemeClr val="tx1"/>
            </a:solidFill>
            <a:miter lim="800000"/>
            <a:headEnd/>
            <a:tailEnd/>
          </a:ln>
          <a:effectLst/>
        </p:spPr>
        <p:txBody>
          <a:bodyPr wrap="none" anchor="ctr"/>
          <a:lstStyle/>
          <a:p>
            <a:endParaRPr lang="fr-FR" dirty="0"/>
          </a:p>
        </p:txBody>
      </p:sp>
      <p:sp>
        <p:nvSpPr>
          <p:cNvPr id="16408" name="Rectangle 24"/>
          <p:cNvSpPr>
            <a:spLocks noChangeArrowheads="1"/>
          </p:cNvSpPr>
          <p:nvPr/>
        </p:nvSpPr>
        <p:spPr bwMode="auto">
          <a:xfrm>
            <a:off x="5435600" y="1052513"/>
            <a:ext cx="287338" cy="1439862"/>
          </a:xfrm>
          <a:prstGeom prst="rect">
            <a:avLst/>
          </a:prstGeom>
          <a:noFill/>
          <a:ln w="9525" algn="ctr">
            <a:solidFill>
              <a:schemeClr val="tx1"/>
            </a:solidFill>
            <a:miter lim="800000"/>
            <a:headEnd/>
            <a:tailEnd/>
          </a:ln>
          <a:effectLst/>
        </p:spPr>
        <p:txBody>
          <a:bodyPr wrap="none" anchor="ctr"/>
          <a:lstStyle/>
          <a:p>
            <a:endParaRPr lang="fr-FR" dirty="0"/>
          </a:p>
        </p:txBody>
      </p:sp>
      <p:sp>
        <p:nvSpPr>
          <p:cNvPr id="16409" name="Rectangle 25"/>
          <p:cNvSpPr>
            <a:spLocks noChangeArrowheads="1"/>
          </p:cNvSpPr>
          <p:nvPr/>
        </p:nvSpPr>
        <p:spPr bwMode="auto">
          <a:xfrm>
            <a:off x="5722938" y="1052513"/>
            <a:ext cx="287337" cy="1439862"/>
          </a:xfrm>
          <a:prstGeom prst="rect">
            <a:avLst/>
          </a:prstGeom>
          <a:noFill/>
          <a:ln w="9525" algn="ctr">
            <a:solidFill>
              <a:schemeClr val="tx1"/>
            </a:solidFill>
            <a:miter lim="800000"/>
            <a:headEnd/>
            <a:tailEnd/>
          </a:ln>
          <a:effectLst/>
        </p:spPr>
        <p:txBody>
          <a:bodyPr wrap="none" anchor="ctr"/>
          <a:lstStyle/>
          <a:p>
            <a:endParaRPr lang="fr-FR" dirty="0"/>
          </a:p>
        </p:txBody>
      </p:sp>
      <p:sp>
        <p:nvSpPr>
          <p:cNvPr id="16410" name="Rectangle 26"/>
          <p:cNvSpPr>
            <a:spLocks noChangeArrowheads="1"/>
          </p:cNvSpPr>
          <p:nvPr/>
        </p:nvSpPr>
        <p:spPr bwMode="auto">
          <a:xfrm>
            <a:off x="6011863" y="1052513"/>
            <a:ext cx="287337" cy="1439862"/>
          </a:xfrm>
          <a:prstGeom prst="rect">
            <a:avLst/>
          </a:prstGeom>
          <a:noFill/>
          <a:ln w="9525" algn="ctr">
            <a:solidFill>
              <a:schemeClr val="tx1"/>
            </a:solidFill>
            <a:miter lim="800000"/>
            <a:headEnd/>
            <a:tailEnd/>
          </a:ln>
          <a:effectLst/>
        </p:spPr>
        <p:txBody>
          <a:bodyPr wrap="none" anchor="ctr"/>
          <a:lstStyle/>
          <a:p>
            <a:endParaRPr lang="fr-FR" dirty="0"/>
          </a:p>
        </p:txBody>
      </p:sp>
      <p:sp>
        <p:nvSpPr>
          <p:cNvPr id="16411" name="Rectangle 27"/>
          <p:cNvSpPr>
            <a:spLocks noChangeArrowheads="1"/>
          </p:cNvSpPr>
          <p:nvPr/>
        </p:nvSpPr>
        <p:spPr bwMode="auto">
          <a:xfrm>
            <a:off x="6299200" y="1052513"/>
            <a:ext cx="287338" cy="1439862"/>
          </a:xfrm>
          <a:prstGeom prst="rect">
            <a:avLst/>
          </a:prstGeom>
          <a:noFill/>
          <a:ln w="9525" algn="ctr">
            <a:solidFill>
              <a:schemeClr val="tx1"/>
            </a:solidFill>
            <a:miter lim="800000"/>
            <a:headEnd/>
            <a:tailEnd/>
          </a:ln>
          <a:effectLst/>
        </p:spPr>
        <p:txBody>
          <a:bodyPr wrap="none" anchor="ctr"/>
          <a:lstStyle/>
          <a:p>
            <a:endParaRPr lang="fr-FR" dirty="0"/>
          </a:p>
        </p:txBody>
      </p:sp>
      <p:sp>
        <p:nvSpPr>
          <p:cNvPr id="16412" name="Rectangle 28"/>
          <p:cNvSpPr>
            <a:spLocks noChangeArrowheads="1"/>
          </p:cNvSpPr>
          <p:nvPr/>
        </p:nvSpPr>
        <p:spPr bwMode="auto">
          <a:xfrm>
            <a:off x="6588125" y="1052513"/>
            <a:ext cx="287338" cy="1439862"/>
          </a:xfrm>
          <a:prstGeom prst="rect">
            <a:avLst/>
          </a:prstGeom>
          <a:noFill/>
          <a:ln w="9525" algn="ctr">
            <a:solidFill>
              <a:schemeClr val="tx1"/>
            </a:solidFill>
            <a:miter lim="800000"/>
            <a:headEnd/>
            <a:tailEnd/>
          </a:ln>
          <a:effectLst/>
        </p:spPr>
        <p:txBody>
          <a:bodyPr wrap="none" anchor="ctr"/>
          <a:lstStyle/>
          <a:p>
            <a:endParaRPr lang="fr-FR" dirty="0"/>
          </a:p>
        </p:txBody>
      </p:sp>
      <p:sp>
        <p:nvSpPr>
          <p:cNvPr id="16413" name="Rectangle 29"/>
          <p:cNvSpPr>
            <a:spLocks noChangeArrowheads="1"/>
          </p:cNvSpPr>
          <p:nvPr/>
        </p:nvSpPr>
        <p:spPr bwMode="auto">
          <a:xfrm>
            <a:off x="6875463" y="1052513"/>
            <a:ext cx="287337" cy="1439862"/>
          </a:xfrm>
          <a:prstGeom prst="rect">
            <a:avLst/>
          </a:prstGeom>
          <a:noFill/>
          <a:ln w="9525" algn="ctr">
            <a:solidFill>
              <a:schemeClr val="tx1"/>
            </a:solidFill>
            <a:miter lim="800000"/>
            <a:headEnd/>
            <a:tailEnd/>
          </a:ln>
          <a:effectLst/>
        </p:spPr>
        <p:txBody>
          <a:bodyPr wrap="none" anchor="ctr"/>
          <a:lstStyle/>
          <a:p>
            <a:endParaRPr lang="fr-FR" dirty="0"/>
          </a:p>
        </p:txBody>
      </p:sp>
      <p:sp>
        <p:nvSpPr>
          <p:cNvPr id="16414" name="Rectangle 30"/>
          <p:cNvSpPr>
            <a:spLocks noChangeArrowheads="1"/>
          </p:cNvSpPr>
          <p:nvPr/>
        </p:nvSpPr>
        <p:spPr bwMode="auto">
          <a:xfrm>
            <a:off x="7164388" y="1052513"/>
            <a:ext cx="287337" cy="1439862"/>
          </a:xfrm>
          <a:prstGeom prst="rect">
            <a:avLst/>
          </a:prstGeom>
          <a:noFill/>
          <a:ln w="9525" algn="ctr">
            <a:solidFill>
              <a:schemeClr val="tx1"/>
            </a:solidFill>
            <a:miter lim="800000"/>
            <a:headEnd/>
            <a:tailEnd/>
          </a:ln>
          <a:effectLst/>
        </p:spPr>
        <p:txBody>
          <a:bodyPr wrap="none" anchor="ctr"/>
          <a:lstStyle/>
          <a:p>
            <a:endParaRPr lang="fr-FR" dirty="0"/>
          </a:p>
        </p:txBody>
      </p:sp>
      <p:sp>
        <p:nvSpPr>
          <p:cNvPr id="16415" name="Rectangle 31"/>
          <p:cNvSpPr>
            <a:spLocks noChangeArrowheads="1"/>
          </p:cNvSpPr>
          <p:nvPr/>
        </p:nvSpPr>
        <p:spPr bwMode="auto">
          <a:xfrm>
            <a:off x="7451725" y="1052513"/>
            <a:ext cx="287338" cy="1439862"/>
          </a:xfrm>
          <a:prstGeom prst="rect">
            <a:avLst/>
          </a:prstGeom>
          <a:noFill/>
          <a:ln w="9525" algn="ctr">
            <a:solidFill>
              <a:schemeClr val="tx1"/>
            </a:solidFill>
            <a:miter lim="800000"/>
            <a:headEnd/>
            <a:tailEnd/>
          </a:ln>
          <a:effectLst/>
        </p:spPr>
        <p:txBody>
          <a:bodyPr wrap="none" anchor="ctr"/>
          <a:lstStyle/>
          <a:p>
            <a:endParaRPr lang="fr-FR" dirty="0"/>
          </a:p>
        </p:txBody>
      </p:sp>
      <p:sp>
        <p:nvSpPr>
          <p:cNvPr id="16416" name="Rectangle 32"/>
          <p:cNvSpPr>
            <a:spLocks noChangeArrowheads="1"/>
          </p:cNvSpPr>
          <p:nvPr/>
        </p:nvSpPr>
        <p:spPr bwMode="auto">
          <a:xfrm>
            <a:off x="7739063" y="1052513"/>
            <a:ext cx="287337" cy="1439862"/>
          </a:xfrm>
          <a:prstGeom prst="rect">
            <a:avLst/>
          </a:prstGeom>
          <a:noFill/>
          <a:ln w="9525" algn="ctr">
            <a:solidFill>
              <a:schemeClr val="tx1"/>
            </a:solidFill>
            <a:miter lim="800000"/>
            <a:headEnd/>
            <a:tailEnd/>
          </a:ln>
          <a:effectLst/>
        </p:spPr>
        <p:txBody>
          <a:bodyPr wrap="none" anchor="ctr"/>
          <a:lstStyle/>
          <a:p>
            <a:endParaRPr lang="fr-FR" dirty="0"/>
          </a:p>
        </p:txBody>
      </p:sp>
      <p:sp>
        <p:nvSpPr>
          <p:cNvPr id="16417" name="Rectangle 33"/>
          <p:cNvSpPr>
            <a:spLocks noChangeArrowheads="1"/>
          </p:cNvSpPr>
          <p:nvPr/>
        </p:nvSpPr>
        <p:spPr bwMode="auto">
          <a:xfrm>
            <a:off x="8026400" y="1052513"/>
            <a:ext cx="287338" cy="1439862"/>
          </a:xfrm>
          <a:prstGeom prst="rect">
            <a:avLst/>
          </a:prstGeom>
          <a:noFill/>
          <a:ln w="9525" algn="ctr">
            <a:solidFill>
              <a:schemeClr val="tx1"/>
            </a:solidFill>
            <a:miter lim="800000"/>
            <a:headEnd/>
            <a:tailEnd/>
          </a:ln>
          <a:effectLst/>
        </p:spPr>
        <p:txBody>
          <a:bodyPr wrap="none" anchor="ctr"/>
          <a:lstStyle/>
          <a:p>
            <a:endParaRPr lang="fr-FR" dirty="0"/>
          </a:p>
        </p:txBody>
      </p:sp>
      <p:sp>
        <p:nvSpPr>
          <p:cNvPr id="16418" name="Rectangle 34"/>
          <p:cNvSpPr>
            <a:spLocks noChangeArrowheads="1"/>
          </p:cNvSpPr>
          <p:nvPr/>
        </p:nvSpPr>
        <p:spPr bwMode="auto">
          <a:xfrm>
            <a:off x="8315325" y="1052513"/>
            <a:ext cx="287338" cy="1439862"/>
          </a:xfrm>
          <a:prstGeom prst="rect">
            <a:avLst/>
          </a:prstGeom>
          <a:noFill/>
          <a:ln w="9525" algn="ctr">
            <a:solidFill>
              <a:schemeClr val="tx1"/>
            </a:solidFill>
            <a:miter lim="800000"/>
            <a:headEnd/>
            <a:tailEnd/>
          </a:ln>
          <a:effectLst/>
        </p:spPr>
        <p:txBody>
          <a:bodyPr wrap="none" anchor="ctr"/>
          <a:lstStyle/>
          <a:p>
            <a:endParaRPr lang="fr-FR" dirty="0"/>
          </a:p>
        </p:txBody>
      </p:sp>
      <p:sp>
        <p:nvSpPr>
          <p:cNvPr id="16419" name="Rectangle 35"/>
          <p:cNvSpPr>
            <a:spLocks noChangeArrowheads="1"/>
          </p:cNvSpPr>
          <p:nvPr/>
        </p:nvSpPr>
        <p:spPr bwMode="auto">
          <a:xfrm>
            <a:off x="8602663" y="1052513"/>
            <a:ext cx="287337" cy="1439862"/>
          </a:xfrm>
          <a:prstGeom prst="rect">
            <a:avLst/>
          </a:prstGeom>
          <a:noFill/>
          <a:ln w="9525" algn="ctr">
            <a:solidFill>
              <a:schemeClr val="tx1"/>
            </a:solidFill>
            <a:miter lim="800000"/>
            <a:headEnd/>
            <a:tailEnd/>
          </a:ln>
          <a:effectLst/>
        </p:spPr>
        <p:txBody>
          <a:bodyPr wrap="none" anchor="ctr"/>
          <a:lstStyle/>
          <a:p>
            <a:endParaRPr lang="fr-FR" dirty="0"/>
          </a:p>
        </p:txBody>
      </p:sp>
      <p:sp>
        <p:nvSpPr>
          <p:cNvPr id="16421" name="Freeform 37"/>
          <p:cNvSpPr>
            <a:spLocks/>
          </p:cNvSpPr>
          <p:nvPr/>
        </p:nvSpPr>
        <p:spPr bwMode="auto">
          <a:xfrm>
            <a:off x="5435600" y="1052513"/>
            <a:ext cx="3457575" cy="1439862"/>
          </a:xfrm>
          <a:custGeom>
            <a:avLst/>
            <a:gdLst/>
            <a:ahLst/>
            <a:cxnLst>
              <a:cxn ang="0">
                <a:pos x="0" y="454"/>
              </a:cxn>
              <a:cxn ang="0">
                <a:pos x="182" y="227"/>
              </a:cxn>
              <a:cxn ang="0">
                <a:pos x="545" y="0"/>
              </a:cxn>
              <a:cxn ang="0">
                <a:pos x="908" y="227"/>
              </a:cxn>
              <a:cxn ang="0">
                <a:pos x="1089" y="454"/>
              </a:cxn>
              <a:cxn ang="0">
                <a:pos x="1270" y="681"/>
              </a:cxn>
              <a:cxn ang="0">
                <a:pos x="1633" y="907"/>
              </a:cxn>
              <a:cxn ang="0">
                <a:pos x="1996" y="681"/>
              </a:cxn>
              <a:cxn ang="0">
                <a:pos x="2178" y="454"/>
              </a:cxn>
            </a:cxnLst>
            <a:rect l="0" t="0" r="r" b="b"/>
            <a:pathLst>
              <a:path w="2178" h="907">
                <a:moveTo>
                  <a:pt x="0" y="454"/>
                </a:moveTo>
                <a:cubicBezTo>
                  <a:pt x="45" y="378"/>
                  <a:pt x="91" y="303"/>
                  <a:pt x="182" y="227"/>
                </a:cubicBezTo>
                <a:cubicBezTo>
                  <a:pt x="273" y="151"/>
                  <a:pt x="424" y="0"/>
                  <a:pt x="545" y="0"/>
                </a:cubicBezTo>
                <a:cubicBezTo>
                  <a:pt x="666" y="0"/>
                  <a:pt x="817" y="151"/>
                  <a:pt x="908" y="227"/>
                </a:cubicBezTo>
                <a:cubicBezTo>
                  <a:pt x="999" y="303"/>
                  <a:pt x="1029" y="378"/>
                  <a:pt x="1089" y="454"/>
                </a:cubicBezTo>
                <a:cubicBezTo>
                  <a:pt x="1149" y="530"/>
                  <a:pt x="1179" y="605"/>
                  <a:pt x="1270" y="681"/>
                </a:cubicBezTo>
                <a:cubicBezTo>
                  <a:pt x="1361" y="757"/>
                  <a:pt x="1512" y="907"/>
                  <a:pt x="1633" y="907"/>
                </a:cubicBezTo>
                <a:cubicBezTo>
                  <a:pt x="1754" y="907"/>
                  <a:pt x="1905" y="757"/>
                  <a:pt x="1996" y="681"/>
                </a:cubicBezTo>
                <a:cubicBezTo>
                  <a:pt x="2087" y="605"/>
                  <a:pt x="2132" y="529"/>
                  <a:pt x="2178" y="454"/>
                </a:cubicBezTo>
              </a:path>
            </a:pathLst>
          </a:custGeom>
          <a:noFill/>
          <a:ln w="38100" cap="flat" cmpd="sng">
            <a:solidFill>
              <a:schemeClr val="hlink"/>
            </a:solidFill>
            <a:prstDash val="solid"/>
            <a:round/>
            <a:headEnd type="none" w="med" len="med"/>
            <a:tailEnd type="none" w="med" len="med"/>
          </a:ln>
          <a:effectLst/>
        </p:spPr>
        <p:txBody>
          <a:bodyPr/>
          <a:lstStyle/>
          <a:p>
            <a:endParaRPr lang="fr-FR" dirty="0"/>
          </a:p>
        </p:txBody>
      </p:sp>
      <p:sp>
        <p:nvSpPr>
          <p:cNvPr id="16422" name="Text Box 38"/>
          <p:cNvSpPr txBox="1">
            <a:spLocks noChangeArrowheads="1"/>
          </p:cNvSpPr>
          <p:nvPr/>
        </p:nvSpPr>
        <p:spPr bwMode="auto">
          <a:xfrm>
            <a:off x="4932363" y="3213100"/>
            <a:ext cx="4032250" cy="2105025"/>
          </a:xfrm>
          <a:prstGeom prst="rect">
            <a:avLst/>
          </a:prstGeom>
          <a:noFill/>
          <a:ln w="9525" algn="ctr">
            <a:noFill/>
            <a:miter lim="800000"/>
            <a:headEnd/>
            <a:tailEnd/>
          </a:ln>
          <a:effectLst/>
        </p:spPr>
        <p:txBody>
          <a:bodyPr>
            <a:spAutoFit/>
          </a:bodyPr>
          <a:lstStyle/>
          <a:p>
            <a:pPr>
              <a:spcBef>
                <a:spcPct val="50000"/>
              </a:spcBef>
            </a:pPr>
            <a:r>
              <a:rPr lang="fr-FR" sz="1800" dirty="0"/>
              <a:t>La vitesse de rotation et le nombre de pôles bobinés sur l’alternateur donnent la période T et la fréquence f du signal produit.</a:t>
            </a:r>
          </a:p>
          <a:p>
            <a:pPr algn="ctr">
              <a:spcBef>
                <a:spcPct val="50000"/>
              </a:spcBef>
            </a:pPr>
            <a:r>
              <a:rPr lang="fr-FR" sz="2000" dirty="0">
                <a:solidFill>
                  <a:srgbClr val="FF0000"/>
                </a:solidFill>
              </a:rPr>
              <a:t>f  (en Hz)= p . ns (tr/s)   </a:t>
            </a:r>
          </a:p>
          <a:p>
            <a:pPr algn="ctr">
              <a:spcBef>
                <a:spcPct val="50000"/>
              </a:spcBef>
            </a:pPr>
            <a:r>
              <a:rPr lang="fr-FR" sz="2000" dirty="0">
                <a:solidFill>
                  <a:srgbClr val="FF0000"/>
                </a:solidFill>
              </a:rPr>
              <a:t>T=1/f</a:t>
            </a:r>
          </a:p>
        </p:txBody>
      </p:sp>
      <p:sp>
        <p:nvSpPr>
          <p:cNvPr id="16423" name="Text Box 39"/>
          <p:cNvSpPr txBox="1">
            <a:spLocks noChangeArrowheads="1"/>
          </p:cNvSpPr>
          <p:nvPr/>
        </p:nvSpPr>
        <p:spPr bwMode="auto">
          <a:xfrm>
            <a:off x="8388350" y="1268413"/>
            <a:ext cx="576263" cy="366712"/>
          </a:xfrm>
          <a:prstGeom prst="rect">
            <a:avLst/>
          </a:prstGeom>
          <a:noFill/>
          <a:ln w="9525" algn="ctr">
            <a:noFill/>
            <a:miter lim="800000"/>
            <a:headEnd/>
            <a:tailEnd/>
          </a:ln>
          <a:effectLst/>
        </p:spPr>
        <p:txBody>
          <a:bodyPr>
            <a:spAutoFit/>
          </a:bodyPr>
          <a:lstStyle/>
          <a:p>
            <a:pPr algn="ctr">
              <a:spcBef>
                <a:spcPct val="50000"/>
              </a:spcBef>
            </a:pPr>
            <a:r>
              <a:rPr lang="fr-FR" sz="1800" dirty="0"/>
              <a:t>T</a:t>
            </a:r>
          </a:p>
        </p:txBody>
      </p:sp>
      <p:grpSp>
        <p:nvGrpSpPr>
          <p:cNvPr id="4" name="Group 41"/>
          <p:cNvGrpSpPr>
            <a:grpSpLocks/>
          </p:cNvGrpSpPr>
          <p:nvPr/>
        </p:nvGrpSpPr>
        <p:grpSpPr bwMode="auto">
          <a:xfrm>
            <a:off x="2195513" y="2910689"/>
            <a:ext cx="1152525" cy="2881313"/>
            <a:chOff x="1292" y="1298"/>
            <a:chExt cx="726" cy="1815"/>
          </a:xfrm>
        </p:grpSpPr>
        <p:grpSp>
          <p:nvGrpSpPr>
            <p:cNvPr id="5" name="Group 8"/>
            <p:cNvGrpSpPr>
              <a:grpSpLocks/>
            </p:cNvGrpSpPr>
            <p:nvPr/>
          </p:nvGrpSpPr>
          <p:grpSpPr bwMode="auto">
            <a:xfrm>
              <a:off x="1292" y="1298"/>
              <a:ext cx="726" cy="1815"/>
              <a:chOff x="1791" y="1298"/>
              <a:chExt cx="681" cy="1815"/>
            </a:xfrm>
          </p:grpSpPr>
          <p:sp>
            <p:nvSpPr>
              <p:cNvPr id="16393" name="Rectangle 9"/>
              <p:cNvSpPr>
                <a:spLocks noChangeArrowheads="1"/>
              </p:cNvSpPr>
              <p:nvPr/>
            </p:nvSpPr>
            <p:spPr bwMode="auto">
              <a:xfrm>
                <a:off x="1973" y="1616"/>
                <a:ext cx="317" cy="1179"/>
              </a:xfrm>
              <a:prstGeom prst="rect">
                <a:avLst/>
              </a:prstGeom>
              <a:solidFill>
                <a:schemeClr val="hlink"/>
              </a:solidFill>
              <a:ln w="9525">
                <a:solidFill>
                  <a:schemeClr val="hlink"/>
                </a:solidFill>
                <a:miter lim="800000"/>
                <a:headEnd/>
                <a:tailEnd/>
              </a:ln>
              <a:effectLst/>
            </p:spPr>
            <p:txBody>
              <a:bodyPr wrap="none" anchor="ctr"/>
              <a:lstStyle/>
              <a:p>
                <a:endParaRPr lang="fr-FR" dirty="0"/>
              </a:p>
            </p:txBody>
          </p:sp>
          <p:sp>
            <p:nvSpPr>
              <p:cNvPr id="16394" name="AutoShape 10"/>
              <p:cNvSpPr>
                <a:spLocks noChangeArrowheads="1"/>
              </p:cNvSpPr>
              <p:nvPr/>
            </p:nvSpPr>
            <p:spPr bwMode="auto">
              <a:xfrm rot="-5400000">
                <a:off x="1973" y="1116"/>
                <a:ext cx="318" cy="681"/>
              </a:xfrm>
              <a:prstGeom prst="flowChartDelay">
                <a:avLst/>
              </a:prstGeom>
              <a:solidFill>
                <a:schemeClr val="hlink"/>
              </a:solidFill>
              <a:ln w="9525">
                <a:solidFill>
                  <a:schemeClr val="hlink"/>
                </a:solidFill>
                <a:miter lim="800000"/>
                <a:headEnd/>
                <a:tailEnd/>
              </a:ln>
              <a:effectLst/>
            </p:spPr>
            <p:txBody>
              <a:bodyPr wrap="none" anchor="ctr"/>
              <a:lstStyle/>
              <a:p>
                <a:endParaRPr lang="fr-FR" dirty="0"/>
              </a:p>
            </p:txBody>
          </p:sp>
          <p:sp>
            <p:nvSpPr>
              <p:cNvPr id="16395" name="AutoShape 11"/>
              <p:cNvSpPr>
                <a:spLocks noChangeArrowheads="1"/>
              </p:cNvSpPr>
              <p:nvPr/>
            </p:nvSpPr>
            <p:spPr bwMode="auto">
              <a:xfrm rot="-16200000">
                <a:off x="1973" y="2613"/>
                <a:ext cx="318" cy="681"/>
              </a:xfrm>
              <a:prstGeom prst="flowChartDelay">
                <a:avLst/>
              </a:prstGeom>
              <a:solidFill>
                <a:schemeClr val="hlink"/>
              </a:solidFill>
              <a:ln w="9525">
                <a:solidFill>
                  <a:schemeClr val="hlink"/>
                </a:solidFill>
                <a:miter lim="800000"/>
                <a:headEnd/>
                <a:tailEnd/>
              </a:ln>
              <a:effectLst/>
            </p:spPr>
            <p:txBody>
              <a:bodyPr wrap="none" anchor="ctr"/>
              <a:lstStyle/>
              <a:p>
                <a:endParaRPr lang="fr-FR" dirty="0"/>
              </a:p>
            </p:txBody>
          </p:sp>
          <p:sp>
            <p:nvSpPr>
              <p:cNvPr id="16396" name="AutoShape 12"/>
              <p:cNvSpPr>
                <a:spLocks noChangeArrowheads="1"/>
              </p:cNvSpPr>
              <p:nvPr/>
            </p:nvSpPr>
            <p:spPr bwMode="auto">
              <a:xfrm>
                <a:off x="2018" y="2069"/>
                <a:ext cx="227" cy="203"/>
              </a:xfrm>
              <a:prstGeom prst="flowChartOr">
                <a:avLst/>
              </a:prstGeom>
              <a:solidFill>
                <a:schemeClr val="hlink"/>
              </a:solidFill>
              <a:ln w="9525">
                <a:solidFill>
                  <a:schemeClr val="hlink"/>
                </a:solidFill>
                <a:round/>
                <a:headEnd/>
                <a:tailEnd/>
              </a:ln>
              <a:effectLst/>
            </p:spPr>
            <p:txBody>
              <a:bodyPr wrap="none" anchor="ctr"/>
              <a:lstStyle/>
              <a:p>
                <a:endParaRPr lang="fr-FR" dirty="0"/>
              </a:p>
            </p:txBody>
          </p:sp>
        </p:grpSp>
        <p:sp>
          <p:nvSpPr>
            <p:cNvPr id="16424" name="Text Box 40"/>
            <p:cNvSpPr txBox="1">
              <a:spLocks noChangeArrowheads="1"/>
            </p:cNvSpPr>
            <p:nvPr/>
          </p:nvSpPr>
          <p:spPr bwMode="auto">
            <a:xfrm>
              <a:off x="1519" y="1434"/>
              <a:ext cx="272" cy="231"/>
            </a:xfrm>
            <a:prstGeom prst="rect">
              <a:avLst/>
            </a:prstGeom>
            <a:noFill/>
            <a:ln w="9525" algn="ctr">
              <a:noFill/>
              <a:miter lim="800000"/>
              <a:headEnd/>
              <a:tailEnd/>
            </a:ln>
            <a:effectLst/>
          </p:spPr>
          <p:txBody>
            <a:bodyPr>
              <a:spAutoFit/>
            </a:bodyPr>
            <a:lstStyle/>
            <a:p>
              <a:pPr algn="ctr">
                <a:spcBef>
                  <a:spcPct val="50000"/>
                </a:spcBef>
              </a:pPr>
              <a:r>
                <a:rPr lang="fr-FR" sz="1800" dirty="0"/>
                <a:t>N</a:t>
              </a:r>
            </a:p>
          </p:txBody>
        </p:sp>
      </p:grpSp>
      <p:grpSp>
        <p:nvGrpSpPr>
          <p:cNvPr id="45" name="Groupe 44"/>
          <p:cNvGrpSpPr/>
          <p:nvPr/>
        </p:nvGrpSpPr>
        <p:grpSpPr>
          <a:xfrm>
            <a:off x="1980159" y="5503250"/>
            <a:ext cx="1835832" cy="865187"/>
            <a:chOff x="1835696" y="4653136"/>
            <a:chExt cx="1835832" cy="865187"/>
          </a:xfrm>
          <a:solidFill>
            <a:srgbClr val="F45F0C"/>
          </a:solidFill>
        </p:grpSpPr>
        <p:sp>
          <p:nvSpPr>
            <p:cNvPr id="41" name="AutoShape 4"/>
            <p:cNvSpPr>
              <a:spLocks noChangeArrowheads="1"/>
            </p:cNvSpPr>
            <p:nvPr/>
          </p:nvSpPr>
          <p:spPr bwMode="auto">
            <a:xfrm flipV="1">
              <a:off x="1835696" y="4653136"/>
              <a:ext cx="647700" cy="865187"/>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grpFill/>
            <a:ln w="9525">
              <a:noFill/>
              <a:prstDash val="dash"/>
              <a:miter lim="800000"/>
              <a:headEnd/>
              <a:tailEnd/>
            </a:ln>
            <a:effectLst/>
          </p:spPr>
          <p:txBody>
            <a:bodyPr wrap="none" anchor="ctr"/>
            <a:lstStyle/>
            <a:p>
              <a:endParaRPr lang="fr-FR" dirty="0"/>
            </a:p>
          </p:txBody>
        </p:sp>
        <p:sp>
          <p:nvSpPr>
            <p:cNvPr id="42" name="AutoShape 5"/>
            <p:cNvSpPr>
              <a:spLocks noChangeArrowheads="1"/>
            </p:cNvSpPr>
            <p:nvPr/>
          </p:nvSpPr>
          <p:spPr bwMode="auto">
            <a:xfrm flipV="1">
              <a:off x="2411959" y="4653136"/>
              <a:ext cx="647700" cy="865187"/>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grpFill/>
            <a:ln w="9525">
              <a:noFill/>
              <a:prstDash val="dash"/>
              <a:miter lim="800000"/>
              <a:headEnd/>
              <a:tailEnd/>
            </a:ln>
            <a:effectLst/>
          </p:spPr>
          <p:txBody>
            <a:bodyPr wrap="none" anchor="ctr"/>
            <a:lstStyle/>
            <a:p>
              <a:endParaRPr lang="fr-FR" dirty="0"/>
            </a:p>
          </p:txBody>
        </p:sp>
        <p:sp>
          <p:nvSpPr>
            <p:cNvPr id="43" name="AutoShape 6"/>
            <p:cNvSpPr>
              <a:spLocks noChangeArrowheads="1"/>
            </p:cNvSpPr>
            <p:nvPr/>
          </p:nvSpPr>
          <p:spPr bwMode="auto">
            <a:xfrm flipV="1">
              <a:off x="3023828" y="4653136"/>
              <a:ext cx="647700" cy="865187"/>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grpFill/>
            <a:ln w="9525">
              <a:noFill/>
              <a:prstDash val="sysDot"/>
              <a:miter lim="800000"/>
              <a:headEnd/>
              <a:tailEnd/>
            </a:ln>
            <a:effectLst/>
          </p:spPr>
          <p:txBody>
            <a:bodyPr wrap="none" anchor="ctr"/>
            <a:lstStyle/>
            <a:p>
              <a:endParaRPr lang="fr-FR" dirty="0"/>
            </a:p>
          </p:txBody>
        </p:sp>
      </p:grpSp>
      <p:sp>
        <p:nvSpPr>
          <p:cNvPr id="6" name="Espace réservé du pied de page 5">
            <a:extLst>
              <a:ext uri="{FF2B5EF4-FFF2-40B4-BE49-F238E27FC236}">
                <a16:creationId xmlns="" xmlns:a16="http://schemas.microsoft.com/office/drawing/2014/main" id="{B970CE4F-D88F-464E-8611-79A2D02DCE4D}"/>
              </a:ext>
            </a:extLst>
          </p:cNvPr>
          <p:cNvSpPr>
            <a:spLocks noGrp="1"/>
          </p:cNvSpPr>
          <p:nvPr>
            <p:ph type="ftr" sz="quarter" idx="11"/>
          </p:nvPr>
        </p:nvSpPr>
        <p:spPr/>
        <p:txBody>
          <a:bodyPr/>
          <a:lstStyle/>
          <a:p>
            <a:r>
              <a:rPr lang="fr-FR" dirty="0"/>
              <a:t>LYCEE THEPOT QUIMPER - SCOTTO</a:t>
            </a:r>
          </a:p>
        </p:txBody>
      </p:sp>
      <p:sp>
        <p:nvSpPr>
          <p:cNvPr id="7" name="ZoneTexte 6">
            <a:extLst>
              <a:ext uri="{FF2B5EF4-FFF2-40B4-BE49-F238E27FC236}">
                <a16:creationId xmlns="" xmlns:a16="http://schemas.microsoft.com/office/drawing/2014/main" id="{4AE28328-C21E-4A67-83D9-6EC8F181BD9D}"/>
              </a:ext>
            </a:extLst>
          </p:cNvPr>
          <p:cNvSpPr txBox="1"/>
          <p:nvPr/>
        </p:nvSpPr>
        <p:spPr>
          <a:xfrm>
            <a:off x="249876" y="188913"/>
            <a:ext cx="8640117" cy="584775"/>
          </a:xfrm>
          <a:prstGeom prst="rect">
            <a:avLst/>
          </a:prstGeom>
          <a:noFill/>
        </p:spPr>
        <p:txBody>
          <a:bodyPr wrap="square" rtlCol="0">
            <a:spAutoFit/>
          </a:bodyPr>
          <a:lstStyle/>
          <a:p>
            <a:r>
              <a:rPr lang="fr-FR" sz="3200" dirty="0"/>
              <a:t>Principe de l’alternateur= Générateur synchrone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9479" name="Text Box 23"/>
              <p:cNvSpPr txBox="1">
                <a:spLocks noChangeArrowheads="1"/>
              </p:cNvSpPr>
              <p:nvPr/>
            </p:nvSpPr>
            <p:spPr bwMode="auto">
              <a:xfrm>
                <a:off x="467547" y="3709355"/>
                <a:ext cx="8172898" cy="2436629"/>
              </a:xfrm>
              <a:prstGeom prst="rect">
                <a:avLst/>
              </a:prstGeom>
              <a:noFill/>
              <a:ln w="9525" algn="ctr">
                <a:noFill/>
                <a:miter lim="800000"/>
                <a:headEnd/>
                <a:tailEnd/>
              </a:ln>
              <a:effectLst/>
            </p:spPr>
            <p:txBody>
              <a:bodyPr wrap="square">
                <a:spAutoFit/>
              </a:bodyPr>
              <a:lstStyle/>
              <a:p>
                <a:pPr>
                  <a:spcBef>
                    <a:spcPct val="50000"/>
                  </a:spcBef>
                </a:pPr>
                <a:r>
                  <a:rPr lang="fr-FR" sz="2400" dirty="0">
                    <a:latin typeface="Times New Roman" pitchFamily="18" charset="0"/>
                  </a:rPr>
                  <a:t>Le mouvement est circulaire donc la tension est sinusoïdale: </a:t>
                </a:r>
                <a14:m>
                  <m:oMath xmlns:m="http://schemas.openxmlformats.org/officeDocument/2006/math">
                    <m:r>
                      <m:rPr>
                        <m:sty m:val="p"/>
                      </m:rPr>
                      <a:rPr lang="fr-FR" sz="2400" b="0" i="0" smtClean="0">
                        <a:latin typeface="Cambria Math" panose="02040503050406030204" pitchFamily="18" charset="0"/>
                      </a:rPr>
                      <m:t>v</m:t>
                    </m:r>
                    <m:d>
                      <m:dPr>
                        <m:ctrlPr>
                          <a:rPr lang="fr-FR" sz="2400" b="0" i="1" smtClean="0">
                            <a:latin typeface="Cambria Math"/>
                          </a:rPr>
                        </m:ctrlPr>
                      </m:dPr>
                      <m:e>
                        <m:r>
                          <m:rPr>
                            <m:sty m:val="p"/>
                          </m:rPr>
                          <a:rPr lang="fr-FR" sz="2400" b="0" i="0" smtClean="0">
                            <a:latin typeface="Cambria Math" panose="02040503050406030204" pitchFamily="18" charset="0"/>
                          </a:rPr>
                          <m:t>t</m:t>
                        </m:r>
                      </m:e>
                    </m:d>
                    <m:r>
                      <a:rPr lang="fr-FR" sz="2400" b="0" i="1" smtClean="0">
                        <a:latin typeface="Cambria Math" panose="02040503050406030204" pitchFamily="18" charset="0"/>
                      </a:rPr>
                      <m:t>=</m:t>
                    </m:r>
                    <m:r>
                      <a:rPr lang="fr-FR" sz="2400" b="0" i="1" smtClean="0">
                        <a:latin typeface="Cambria Math" panose="02040503050406030204" pitchFamily="18" charset="0"/>
                      </a:rPr>
                      <m:t>𝑉</m:t>
                    </m:r>
                    <m:r>
                      <a:rPr lang="fr-FR" sz="2400" b="0" i="1" smtClean="0">
                        <a:latin typeface="Cambria Math" panose="02040503050406030204" pitchFamily="18" charset="0"/>
                      </a:rPr>
                      <m:t>·</m:t>
                    </m:r>
                    <m:rad>
                      <m:radPr>
                        <m:degHide m:val="on"/>
                        <m:ctrlPr>
                          <a:rPr lang="fr-FR" sz="2400" b="0" i="1" smtClean="0">
                            <a:latin typeface="Cambria Math"/>
                          </a:rPr>
                        </m:ctrlPr>
                      </m:radPr>
                      <m:deg/>
                      <m:e>
                        <m:r>
                          <a:rPr lang="fr-FR" sz="2400" b="0" i="1" smtClean="0">
                            <a:latin typeface="Cambria Math" panose="02040503050406030204" pitchFamily="18" charset="0"/>
                          </a:rPr>
                          <m:t>2</m:t>
                        </m:r>
                      </m:e>
                    </m:rad>
                    <m:r>
                      <a:rPr lang="fr-FR" sz="2400" b="0" i="1" smtClean="0">
                        <a:latin typeface="Cambria Math" panose="02040503050406030204" pitchFamily="18" charset="0"/>
                      </a:rPr>
                      <m:t>·</m:t>
                    </m:r>
                    <m:func>
                      <m:funcPr>
                        <m:ctrlPr>
                          <a:rPr lang="fr-FR" sz="2400" b="0" i="1" smtClean="0">
                            <a:latin typeface="Cambria Math"/>
                          </a:rPr>
                        </m:ctrlPr>
                      </m:funcPr>
                      <m:fName>
                        <m:r>
                          <m:rPr>
                            <m:sty m:val="p"/>
                          </m:rPr>
                          <a:rPr lang="fr-FR" sz="2400" b="0" i="0" smtClean="0">
                            <a:latin typeface="Cambria Math" panose="02040503050406030204" pitchFamily="18" charset="0"/>
                          </a:rPr>
                          <m:t>sin</m:t>
                        </m:r>
                      </m:fName>
                      <m:e>
                        <m:d>
                          <m:dPr>
                            <m:ctrlPr>
                              <a:rPr lang="fr-FR" sz="2400" b="0" i="1" smtClean="0">
                                <a:latin typeface="Cambria Math"/>
                              </a:rPr>
                            </m:ctrlPr>
                          </m:dPr>
                          <m:e>
                            <m:r>
                              <a:rPr lang="fr-FR" sz="2400" b="0" i="1" smtClean="0">
                                <a:latin typeface="Cambria Math" panose="02040503050406030204" pitchFamily="18" charset="0"/>
                                <a:ea typeface="Cambria Math" panose="02040503050406030204" pitchFamily="18" charset="0"/>
                              </a:rPr>
                              <m:t>𝜔</m:t>
                            </m:r>
                            <m:r>
                              <a:rPr lang="fr-FR" sz="2400" b="0" i="1" smtClean="0">
                                <a:latin typeface="Cambria Math" panose="02040503050406030204" pitchFamily="18" charset="0"/>
                                <a:ea typeface="Cambria Math" panose="02040503050406030204" pitchFamily="18" charset="0"/>
                              </a:rPr>
                              <m:t>𝑡</m:t>
                            </m:r>
                          </m:e>
                        </m:d>
                      </m:e>
                    </m:func>
                    <m:r>
                      <a:rPr lang="fr-FR" sz="2400" b="0" i="1" smtClean="0">
                        <a:latin typeface="Cambria Math" panose="02040503050406030204" pitchFamily="18" charset="0"/>
                        <a:ea typeface="Cambria Math" panose="02040503050406030204" pitchFamily="18" charset="0"/>
                      </a:rPr>
                      <m:t>.</m:t>
                    </m:r>
                  </m:oMath>
                </a14:m>
                <a:r>
                  <a:rPr lang="fr-FR" sz="2400" dirty="0">
                    <a:latin typeface="Times New Roman" pitchFamily="18" charset="0"/>
                  </a:rPr>
                  <a:t> </a:t>
                </a:r>
                <a:r>
                  <a:rPr lang="el-GR" sz="2400" dirty="0">
                    <a:latin typeface="Times New Roman" pitchFamily="18" charset="0"/>
                  </a:rPr>
                  <a:t>ω</a:t>
                </a:r>
                <a:r>
                  <a:rPr lang="fr-FR" sz="2400" dirty="0">
                    <a:latin typeface="Times New Roman" pitchFamily="18" charset="0"/>
                  </a:rPr>
                  <a:t>·t est un angle.</a:t>
                </a:r>
              </a:p>
              <a:p>
                <a:pPr>
                  <a:spcBef>
                    <a:spcPct val="50000"/>
                  </a:spcBef>
                </a:pPr>
                <a:r>
                  <a:rPr lang="fr-FR" sz="2400" dirty="0">
                    <a:latin typeface="Times New Roman" pitchFamily="18" charset="0"/>
                  </a:rPr>
                  <a:t> On peut associer à la variable temps une variable d’angle en associant T (une période) à 2</a:t>
                </a:r>
                <a:r>
                  <a:rPr lang="el-GR" sz="2400" dirty="0">
                    <a:latin typeface="Times New Roman" pitchFamily="18" charset="0"/>
                    <a:cs typeface="Times New Roman" pitchFamily="18" charset="0"/>
                  </a:rPr>
                  <a:t>π</a:t>
                </a:r>
                <a:r>
                  <a:rPr lang="fr-FR" sz="2400" dirty="0">
                    <a:latin typeface="Times New Roman" pitchFamily="18" charset="0"/>
                    <a:cs typeface="Arial" charset="0"/>
                  </a:rPr>
                  <a:t>. Le lien se fera par la pulsation </a:t>
                </a:r>
                <a:r>
                  <a:rPr lang="el-GR" sz="2400" dirty="0">
                    <a:latin typeface="Times New Roman" pitchFamily="18" charset="0"/>
                    <a:cs typeface="Times New Roman" pitchFamily="18" charset="0"/>
                  </a:rPr>
                  <a:t>ω</a:t>
                </a:r>
                <a:r>
                  <a:rPr lang="fr-FR" sz="2400" dirty="0">
                    <a:latin typeface="Times New Roman" pitchFamily="18" charset="0"/>
                    <a:cs typeface="Times New Roman" pitchFamily="18" charset="0"/>
                  </a:rPr>
                  <a:t>.</a:t>
                </a:r>
              </a:p>
              <a:p>
                <a:pPr algn="ctr">
                  <a:spcBef>
                    <a:spcPct val="50000"/>
                  </a:spcBef>
                </a:pPr>
                <a:r>
                  <a:rPr lang="el-GR" sz="2800" dirty="0">
                    <a:latin typeface="Times New Roman" pitchFamily="18" charset="0"/>
                    <a:cs typeface="Times New Roman" pitchFamily="18" charset="0"/>
                  </a:rPr>
                  <a:t>ω</a:t>
                </a:r>
                <a:r>
                  <a:rPr lang="fr-FR" sz="2800" dirty="0">
                    <a:latin typeface="Times New Roman" pitchFamily="18" charset="0"/>
                    <a:cs typeface="Times New Roman" pitchFamily="18" charset="0"/>
                  </a:rPr>
                  <a:t>.T = 2.</a:t>
                </a:r>
                <a:r>
                  <a:rPr lang="el-GR" sz="2800" dirty="0">
                    <a:latin typeface="Times New Roman" pitchFamily="18" charset="0"/>
                    <a:cs typeface="Times New Roman" pitchFamily="18" charset="0"/>
                  </a:rPr>
                  <a:t>π</a:t>
                </a:r>
                <a:r>
                  <a:rPr lang="fr-FR" sz="2800" dirty="0">
                    <a:latin typeface="Times New Roman" pitchFamily="18" charset="0"/>
                    <a:cs typeface="Times New Roman" pitchFamily="18" charset="0"/>
                  </a:rPr>
                  <a:t>     ou     </a:t>
                </a:r>
                <a:r>
                  <a:rPr lang="el-GR" sz="2800" dirty="0">
                    <a:latin typeface="Times New Roman" pitchFamily="18" charset="0"/>
                  </a:rPr>
                  <a:t>ω</a:t>
                </a:r>
                <a:r>
                  <a:rPr lang="fr-FR" sz="2800" dirty="0">
                    <a:latin typeface="Times New Roman" pitchFamily="18" charset="0"/>
                  </a:rPr>
                  <a:t> = 2.</a:t>
                </a:r>
                <a:r>
                  <a:rPr lang="el-GR" sz="2800" dirty="0">
                    <a:latin typeface="Times New Roman" pitchFamily="18" charset="0"/>
                  </a:rPr>
                  <a:t>π</a:t>
                </a:r>
                <a:r>
                  <a:rPr lang="fr-FR" sz="2800" dirty="0">
                    <a:latin typeface="Times New Roman" pitchFamily="18" charset="0"/>
                  </a:rPr>
                  <a:t> .f</a:t>
                </a:r>
                <a:endParaRPr lang="el-GR" sz="2800" dirty="0">
                  <a:latin typeface="Times New Roman" pitchFamily="18" charset="0"/>
                </a:endParaRPr>
              </a:p>
            </p:txBody>
          </p:sp>
        </mc:Choice>
        <mc:Fallback xmlns="">
          <p:sp>
            <p:nvSpPr>
              <p:cNvPr id="19479" name="Text Box 23"/>
              <p:cNvSpPr txBox="1">
                <a:spLocks noRot="1" noChangeAspect="1" noMove="1" noResize="1" noEditPoints="1" noAdjustHandles="1" noChangeArrowheads="1" noChangeShapeType="1" noTextEdit="1"/>
              </p:cNvSpPr>
              <p:nvPr/>
            </p:nvSpPr>
            <p:spPr bwMode="auto">
              <a:xfrm>
                <a:off x="467547" y="3709355"/>
                <a:ext cx="8172898" cy="2436629"/>
              </a:xfrm>
              <a:prstGeom prst="rect">
                <a:avLst/>
              </a:prstGeom>
              <a:blipFill>
                <a:blip r:embed="rId2"/>
                <a:stretch>
                  <a:fillRect l="-1194" t="-2000" b="-6000"/>
                </a:stretch>
              </a:blipFill>
              <a:ln w="9525" algn="ctr">
                <a:noFill/>
                <a:miter lim="800000"/>
                <a:headEnd/>
                <a:tailEnd/>
              </a:ln>
              <a:effectLst/>
            </p:spPr>
            <p:txBody>
              <a:bodyPr/>
              <a:lstStyle/>
              <a:p>
                <a:r>
                  <a:rPr lang="fr-FR">
                    <a:noFill/>
                  </a:rPr>
                  <a:t> </a:t>
                </a:r>
              </a:p>
            </p:txBody>
          </p:sp>
        </mc:Fallback>
      </mc:AlternateContent>
      <p:sp>
        <p:nvSpPr>
          <p:cNvPr id="19460" name="Line 4"/>
          <p:cNvSpPr>
            <a:spLocks noChangeShapeType="1"/>
          </p:cNvSpPr>
          <p:nvPr/>
        </p:nvSpPr>
        <p:spPr bwMode="auto">
          <a:xfrm flipV="1">
            <a:off x="1979613" y="836613"/>
            <a:ext cx="0" cy="2808287"/>
          </a:xfrm>
          <a:prstGeom prst="line">
            <a:avLst/>
          </a:prstGeom>
          <a:noFill/>
          <a:ln w="9525">
            <a:solidFill>
              <a:schemeClr val="tx1"/>
            </a:solidFill>
            <a:round/>
            <a:headEnd/>
            <a:tailEnd type="triangle" w="med" len="med"/>
          </a:ln>
          <a:effectLst/>
        </p:spPr>
        <p:txBody>
          <a:bodyPr/>
          <a:lstStyle/>
          <a:p>
            <a:endParaRPr lang="fr-FR" dirty="0"/>
          </a:p>
        </p:txBody>
      </p:sp>
      <p:sp>
        <p:nvSpPr>
          <p:cNvPr id="19461" name="Line 5"/>
          <p:cNvSpPr>
            <a:spLocks noChangeShapeType="1"/>
          </p:cNvSpPr>
          <p:nvPr/>
        </p:nvSpPr>
        <p:spPr bwMode="auto">
          <a:xfrm>
            <a:off x="1979613" y="2214563"/>
            <a:ext cx="5170487" cy="0"/>
          </a:xfrm>
          <a:prstGeom prst="line">
            <a:avLst/>
          </a:prstGeom>
          <a:noFill/>
          <a:ln w="9525">
            <a:solidFill>
              <a:schemeClr val="tx1"/>
            </a:solidFill>
            <a:round/>
            <a:headEnd/>
            <a:tailEnd type="triangle" w="med" len="med"/>
          </a:ln>
          <a:effectLst/>
        </p:spPr>
        <p:txBody>
          <a:bodyPr/>
          <a:lstStyle/>
          <a:p>
            <a:endParaRPr lang="fr-FR" dirty="0"/>
          </a:p>
        </p:txBody>
      </p:sp>
      <p:sp>
        <p:nvSpPr>
          <p:cNvPr id="19462" name="Rectangle 6"/>
          <p:cNvSpPr>
            <a:spLocks noChangeArrowheads="1"/>
          </p:cNvSpPr>
          <p:nvPr/>
        </p:nvSpPr>
        <p:spPr bwMode="auto">
          <a:xfrm>
            <a:off x="1979613" y="1065213"/>
            <a:ext cx="3798887" cy="2293937"/>
          </a:xfrm>
          <a:prstGeom prst="rect">
            <a:avLst/>
          </a:prstGeom>
          <a:noFill/>
          <a:ln w="9525" algn="ctr">
            <a:solidFill>
              <a:schemeClr val="tx1"/>
            </a:solidFill>
            <a:miter lim="800000"/>
            <a:headEnd/>
            <a:tailEnd/>
          </a:ln>
          <a:effectLst/>
        </p:spPr>
        <p:txBody>
          <a:bodyPr wrap="none" anchor="ctr"/>
          <a:lstStyle/>
          <a:p>
            <a:endParaRPr lang="fr-FR" dirty="0"/>
          </a:p>
        </p:txBody>
      </p:sp>
      <p:sp>
        <p:nvSpPr>
          <p:cNvPr id="19463" name="Rectangle 7"/>
          <p:cNvSpPr>
            <a:spLocks noChangeArrowheads="1"/>
          </p:cNvSpPr>
          <p:nvPr/>
        </p:nvSpPr>
        <p:spPr bwMode="auto">
          <a:xfrm>
            <a:off x="1979613" y="1639888"/>
            <a:ext cx="5065712" cy="1147762"/>
          </a:xfrm>
          <a:prstGeom prst="rect">
            <a:avLst/>
          </a:prstGeom>
          <a:noFill/>
          <a:ln w="9525" algn="ctr">
            <a:solidFill>
              <a:schemeClr val="tx1"/>
            </a:solidFill>
            <a:miter lim="800000"/>
            <a:headEnd/>
            <a:tailEnd/>
          </a:ln>
          <a:effectLst/>
        </p:spPr>
        <p:txBody>
          <a:bodyPr wrap="none" anchor="ctr"/>
          <a:lstStyle/>
          <a:p>
            <a:endParaRPr lang="fr-FR" dirty="0"/>
          </a:p>
        </p:txBody>
      </p:sp>
      <p:sp>
        <p:nvSpPr>
          <p:cNvPr id="19464" name="Rectangle 8"/>
          <p:cNvSpPr>
            <a:spLocks noChangeArrowheads="1"/>
          </p:cNvSpPr>
          <p:nvPr/>
        </p:nvSpPr>
        <p:spPr bwMode="auto">
          <a:xfrm>
            <a:off x="1979613" y="1065213"/>
            <a:ext cx="422275" cy="2293937"/>
          </a:xfrm>
          <a:prstGeom prst="rect">
            <a:avLst/>
          </a:prstGeom>
          <a:noFill/>
          <a:ln w="9525" algn="ctr">
            <a:solidFill>
              <a:schemeClr val="tx1"/>
            </a:solidFill>
            <a:miter lim="800000"/>
            <a:headEnd/>
            <a:tailEnd/>
          </a:ln>
          <a:effectLst/>
        </p:spPr>
        <p:txBody>
          <a:bodyPr wrap="none" anchor="ctr"/>
          <a:lstStyle/>
          <a:p>
            <a:endParaRPr lang="fr-FR" dirty="0"/>
          </a:p>
        </p:txBody>
      </p:sp>
      <p:sp>
        <p:nvSpPr>
          <p:cNvPr id="19465" name="Rectangle 9"/>
          <p:cNvSpPr>
            <a:spLocks noChangeArrowheads="1"/>
          </p:cNvSpPr>
          <p:nvPr/>
        </p:nvSpPr>
        <p:spPr bwMode="auto">
          <a:xfrm>
            <a:off x="2401888" y="1065213"/>
            <a:ext cx="419100" cy="2293937"/>
          </a:xfrm>
          <a:prstGeom prst="rect">
            <a:avLst/>
          </a:prstGeom>
          <a:noFill/>
          <a:ln w="9525" algn="ctr">
            <a:solidFill>
              <a:schemeClr val="tx1"/>
            </a:solidFill>
            <a:miter lim="800000"/>
            <a:headEnd/>
            <a:tailEnd/>
          </a:ln>
          <a:effectLst/>
        </p:spPr>
        <p:txBody>
          <a:bodyPr wrap="none" anchor="ctr"/>
          <a:lstStyle/>
          <a:p>
            <a:endParaRPr lang="fr-FR" dirty="0"/>
          </a:p>
        </p:txBody>
      </p:sp>
      <p:sp>
        <p:nvSpPr>
          <p:cNvPr id="19466" name="Rectangle 10"/>
          <p:cNvSpPr>
            <a:spLocks noChangeArrowheads="1"/>
          </p:cNvSpPr>
          <p:nvPr/>
        </p:nvSpPr>
        <p:spPr bwMode="auto">
          <a:xfrm>
            <a:off x="2824163" y="1065213"/>
            <a:ext cx="420687" cy="2293937"/>
          </a:xfrm>
          <a:prstGeom prst="rect">
            <a:avLst/>
          </a:prstGeom>
          <a:noFill/>
          <a:ln w="9525" algn="ctr">
            <a:solidFill>
              <a:schemeClr val="tx1"/>
            </a:solidFill>
            <a:miter lim="800000"/>
            <a:headEnd/>
            <a:tailEnd/>
          </a:ln>
          <a:effectLst/>
        </p:spPr>
        <p:txBody>
          <a:bodyPr wrap="none" anchor="ctr"/>
          <a:lstStyle/>
          <a:p>
            <a:endParaRPr lang="fr-FR" dirty="0"/>
          </a:p>
        </p:txBody>
      </p:sp>
      <p:sp>
        <p:nvSpPr>
          <p:cNvPr id="19467" name="Rectangle 11"/>
          <p:cNvSpPr>
            <a:spLocks noChangeArrowheads="1"/>
          </p:cNvSpPr>
          <p:nvPr/>
        </p:nvSpPr>
        <p:spPr bwMode="auto">
          <a:xfrm>
            <a:off x="3244850" y="1065213"/>
            <a:ext cx="420688" cy="2293937"/>
          </a:xfrm>
          <a:prstGeom prst="rect">
            <a:avLst/>
          </a:prstGeom>
          <a:noFill/>
          <a:ln w="9525" algn="ctr">
            <a:solidFill>
              <a:schemeClr val="tx1"/>
            </a:solidFill>
            <a:miter lim="800000"/>
            <a:headEnd/>
            <a:tailEnd/>
          </a:ln>
          <a:effectLst/>
        </p:spPr>
        <p:txBody>
          <a:bodyPr wrap="none" anchor="ctr"/>
          <a:lstStyle/>
          <a:p>
            <a:endParaRPr lang="fr-FR" dirty="0"/>
          </a:p>
        </p:txBody>
      </p:sp>
      <p:sp>
        <p:nvSpPr>
          <p:cNvPr id="19468" name="Rectangle 12"/>
          <p:cNvSpPr>
            <a:spLocks noChangeArrowheads="1"/>
          </p:cNvSpPr>
          <p:nvPr/>
        </p:nvSpPr>
        <p:spPr bwMode="auto">
          <a:xfrm>
            <a:off x="3668713" y="1065213"/>
            <a:ext cx="420687" cy="2293937"/>
          </a:xfrm>
          <a:prstGeom prst="rect">
            <a:avLst/>
          </a:prstGeom>
          <a:noFill/>
          <a:ln w="9525" algn="ctr">
            <a:solidFill>
              <a:schemeClr val="tx1"/>
            </a:solidFill>
            <a:miter lim="800000"/>
            <a:headEnd/>
            <a:tailEnd/>
          </a:ln>
          <a:effectLst/>
        </p:spPr>
        <p:txBody>
          <a:bodyPr wrap="none" anchor="ctr"/>
          <a:lstStyle/>
          <a:p>
            <a:endParaRPr lang="fr-FR" dirty="0"/>
          </a:p>
        </p:txBody>
      </p:sp>
      <p:sp>
        <p:nvSpPr>
          <p:cNvPr id="19469" name="Rectangle 13"/>
          <p:cNvSpPr>
            <a:spLocks noChangeArrowheads="1"/>
          </p:cNvSpPr>
          <p:nvPr/>
        </p:nvSpPr>
        <p:spPr bwMode="auto">
          <a:xfrm>
            <a:off x="4089400" y="1065213"/>
            <a:ext cx="420688" cy="2293937"/>
          </a:xfrm>
          <a:prstGeom prst="rect">
            <a:avLst/>
          </a:prstGeom>
          <a:noFill/>
          <a:ln w="9525" algn="ctr">
            <a:solidFill>
              <a:schemeClr val="tx1"/>
            </a:solidFill>
            <a:miter lim="800000"/>
            <a:headEnd/>
            <a:tailEnd/>
          </a:ln>
          <a:effectLst/>
        </p:spPr>
        <p:txBody>
          <a:bodyPr wrap="none" anchor="ctr"/>
          <a:lstStyle/>
          <a:p>
            <a:endParaRPr lang="fr-FR" dirty="0"/>
          </a:p>
        </p:txBody>
      </p:sp>
      <p:sp>
        <p:nvSpPr>
          <p:cNvPr id="19470" name="Rectangle 14"/>
          <p:cNvSpPr>
            <a:spLocks noChangeArrowheads="1"/>
          </p:cNvSpPr>
          <p:nvPr/>
        </p:nvSpPr>
        <p:spPr bwMode="auto">
          <a:xfrm>
            <a:off x="4511675" y="1065213"/>
            <a:ext cx="422275" cy="2293937"/>
          </a:xfrm>
          <a:prstGeom prst="rect">
            <a:avLst/>
          </a:prstGeom>
          <a:noFill/>
          <a:ln w="9525" algn="ctr">
            <a:solidFill>
              <a:schemeClr val="tx1"/>
            </a:solidFill>
            <a:miter lim="800000"/>
            <a:headEnd/>
            <a:tailEnd/>
          </a:ln>
          <a:effectLst/>
        </p:spPr>
        <p:txBody>
          <a:bodyPr wrap="none" anchor="ctr"/>
          <a:lstStyle/>
          <a:p>
            <a:endParaRPr lang="fr-FR" dirty="0"/>
          </a:p>
        </p:txBody>
      </p:sp>
      <p:sp>
        <p:nvSpPr>
          <p:cNvPr id="19471" name="Rectangle 15"/>
          <p:cNvSpPr>
            <a:spLocks noChangeArrowheads="1"/>
          </p:cNvSpPr>
          <p:nvPr/>
        </p:nvSpPr>
        <p:spPr bwMode="auto">
          <a:xfrm>
            <a:off x="4933950" y="1065213"/>
            <a:ext cx="419100" cy="2293937"/>
          </a:xfrm>
          <a:prstGeom prst="rect">
            <a:avLst/>
          </a:prstGeom>
          <a:noFill/>
          <a:ln w="9525" algn="ctr">
            <a:solidFill>
              <a:schemeClr val="tx1"/>
            </a:solidFill>
            <a:miter lim="800000"/>
            <a:headEnd/>
            <a:tailEnd/>
          </a:ln>
          <a:effectLst/>
        </p:spPr>
        <p:txBody>
          <a:bodyPr wrap="none" anchor="ctr"/>
          <a:lstStyle/>
          <a:p>
            <a:endParaRPr lang="fr-FR" dirty="0"/>
          </a:p>
        </p:txBody>
      </p:sp>
      <p:sp>
        <p:nvSpPr>
          <p:cNvPr id="19472" name="Rectangle 16"/>
          <p:cNvSpPr>
            <a:spLocks noChangeArrowheads="1"/>
          </p:cNvSpPr>
          <p:nvPr/>
        </p:nvSpPr>
        <p:spPr bwMode="auto">
          <a:xfrm>
            <a:off x="5353050" y="1065213"/>
            <a:ext cx="422275" cy="2293937"/>
          </a:xfrm>
          <a:prstGeom prst="rect">
            <a:avLst/>
          </a:prstGeom>
          <a:noFill/>
          <a:ln w="9525" algn="ctr">
            <a:solidFill>
              <a:schemeClr val="tx1"/>
            </a:solidFill>
            <a:miter lim="800000"/>
            <a:headEnd/>
            <a:tailEnd/>
          </a:ln>
          <a:effectLst/>
        </p:spPr>
        <p:txBody>
          <a:bodyPr wrap="none" anchor="ctr"/>
          <a:lstStyle/>
          <a:p>
            <a:endParaRPr lang="fr-FR" dirty="0"/>
          </a:p>
        </p:txBody>
      </p:sp>
      <p:sp>
        <p:nvSpPr>
          <p:cNvPr id="19473" name="Rectangle 17"/>
          <p:cNvSpPr>
            <a:spLocks noChangeArrowheads="1"/>
          </p:cNvSpPr>
          <p:nvPr/>
        </p:nvSpPr>
        <p:spPr bwMode="auto">
          <a:xfrm>
            <a:off x="5775325" y="1065213"/>
            <a:ext cx="420688" cy="2293937"/>
          </a:xfrm>
          <a:prstGeom prst="rect">
            <a:avLst/>
          </a:prstGeom>
          <a:noFill/>
          <a:ln w="9525" algn="ctr">
            <a:solidFill>
              <a:schemeClr val="tx1"/>
            </a:solidFill>
            <a:miter lim="800000"/>
            <a:headEnd/>
            <a:tailEnd/>
          </a:ln>
          <a:effectLst/>
        </p:spPr>
        <p:txBody>
          <a:bodyPr wrap="none" anchor="ctr"/>
          <a:lstStyle/>
          <a:p>
            <a:endParaRPr lang="fr-FR" dirty="0"/>
          </a:p>
        </p:txBody>
      </p:sp>
      <p:sp>
        <p:nvSpPr>
          <p:cNvPr id="19474" name="Rectangle 18"/>
          <p:cNvSpPr>
            <a:spLocks noChangeArrowheads="1"/>
          </p:cNvSpPr>
          <p:nvPr/>
        </p:nvSpPr>
        <p:spPr bwMode="auto">
          <a:xfrm>
            <a:off x="6197600" y="1065213"/>
            <a:ext cx="422275" cy="2293937"/>
          </a:xfrm>
          <a:prstGeom prst="rect">
            <a:avLst/>
          </a:prstGeom>
          <a:noFill/>
          <a:ln w="9525" algn="ctr">
            <a:solidFill>
              <a:schemeClr val="tx1"/>
            </a:solidFill>
            <a:miter lim="800000"/>
            <a:headEnd/>
            <a:tailEnd/>
          </a:ln>
          <a:effectLst/>
        </p:spPr>
        <p:txBody>
          <a:bodyPr wrap="none" anchor="ctr"/>
          <a:lstStyle/>
          <a:p>
            <a:endParaRPr lang="fr-FR" dirty="0"/>
          </a:p>
        </p:txBody>
      </p:sp>
      <p:sp>
        <p:nvSpPr>
          <p:cNvPr id="19475" name="Rectangle 19"/>
          <p:cNvSpPr>
            <a:spLocks noChangeArrowheads="1"/>
          </p:cNvSpPr>
          <p:nvPr/>
        </p:nvSpPr>
        <p:spPr bwMode="auto">
          <a:xfrm>
            <a:off x="6619875" y="1065213"/>
            <a:ext cx="419100" cy="2293937"/>
          </a:xfrm>
          <a:prstGeom prst="rect">
            <a:avLst/>
          </a:prstGeom>
          <a:noFill/>
          <a:ln w="9525" algn="ctr">
            <a:solidFill>
              <a:schemeClr val="tx1"/>
            </a:solidFill>
            <a:miter lim="800000"/>
            <a:headEnd/>
            <a:tailEnd/>
          </a:ln>
          <a:effectLst/>
        </p:spPr>
        <p:txBody>
          <a:bodyPr wrap="none" anchor="ctr"/>
          <a:lstStyle/>
          <a:p>
            <a:endParaRPr lang="fr-FR" dirty="0"/>
          </a:p>
        </p:txBody>
      </p:sp>
      <p:sp>
        <p:nvSpPr>
          <p:cNvPr id="19476" name="Freeform 20"/>
          <p:cNvSpPr>
            <a:spLocks/>
          </p:cNvSpPr>
          <p:nvPr/>
        </p:nvSpPr>
        <p:spPr bwMode="auto">
          <a:xfrm>
            <a:off x="1979613" y="1065213"/>
            <a:ext cx="5065712" cy="2293937"/>
          </a:xfrm>
          <a:custGeom>
            <a:avLst/>
            <a:gdLst/>
            <a:ahLst/>
            <a:cxnLst>
              <a:cxn ang="0">
                <a:pos x="0" y="454"/>
              </a:cxn>
              <a:cxn ang="0">
                <a:pos x="182" y="227"/>
              </a:cxn>
              <a:cxn ang="0">
                <a:pos x="545" y="0"/>
              </a:cxn>
              <a:cxn ang="0">
                <a:pos x="908" y="227"/>
              </a:cxn>
              <a:cxn ang="0">
                <a:pos x="1089" y="454"/>
              </a:cxn>
              <a:cxn ang="0">
                <a:pos x="1270" y="681"/>
              </a:cxn>
              <a:cxn ang="0">
                <a:pos x="1633" y="907"/>
              </a:cxn>
              <a:cxn ang="0">
                <a:pos x="1996" y="681"/>
              </a:cxn>
              <a:cxn ang="0">
                <a:pos x="2178" y="454"/>
              </a:cxn>
            </a:cxnLst>
            <a:rect l="0" t="0" r="r" b="b"/>
            <a:pathLst>
              <a:path w="2178" h="907">
                <a:moveTo>
                  <a:pt x="0" y="454"/>
                </a:moveTo>
                <a:cubicBezTo>
                  <a:pt x="45" y="378"/>
                  <a:pt x="91" y="303"/>
                  <a:pt x="182" y="227"/>
                </a:cubicBezTo>
                <a:cubicBezTo>
                  <a:pt x="273" y="151"/>
                  <a:pt x="424" y="0"/>
                  <a:pt x="545" y="0"/>
                </a:cubicBezTo>
                <a:cubicBezTo>
                  <a:pt x="666" y="0"/>
                  <a:pt x="817" y="151"/>
                  <a:pt x="908" y="227"/>
                </a:cubicBezTo>
                <a:cubicBezTo>
                  <a:pt x="999" y="303"/>
                  <a:pt x="1029" y="378"/>
                  <a:pt x="1089" y="454"/>
                </a:cubicBezTo>
                <a:cubicBezTo>
                  <a:pt x="1149" y="530"/>
                  <a:pt x="1179" y="605"/>
                  <a:pt x="1270" y="681"/>
                </a:cubicBezTo>
                <a:cubicBezTo>
                  <a:pt x="1361" y="757"/>
                  <a:pt x="1512" y="907"/>
                  <a:pt x="1633" y="907"/>
                </a:cubicBezTo>
                <a:cubicBezTo>
                  <a:pt x="1754" y="907"/>
                  <a:pt x="1905" y="757"/>
                  <a:pt x="1996" y="681"/>
                </a:cubicBezTo>
                <a:cubicBezTo>
                  <a:pt x="2087" y="605"/>
                  <a:pt x="2132" y="529"/>
                  <a:pt x="2178" y="454"/>
                </a:cubicBezTo>
              </a:path>
            </a:pathLst>
          </a:custGeom>
          <a:noFill/>
          <a:ln w="38100" cap="flat" cmpd="sng">
            <a:solidFill>
              <a:schemeClr val="hlink"/>
            </a:solidFill>
            <a:prstDash val="solid"/>
            <a:round/>
            <a:headEnd type="none" w="med" len="med"/>
            <a:tailEnd type="none" w="med" len="med"/>
          </a:ln>
          <a:effectLst/>
        </p:spPr>
        <p:txBody>
          <a:bodyPr/>
          <a:lstStyle/>
          <a:p>
            <a:endParaRPr lang="fr-FR" dirty="0"/>
          </a:p>
        </p:txBody>
      </p:sp>
      <p:sp>
        <p:nvSpPr>
          <p:cNvPr id="19477" name="Text Box 21"/>
          <p:cNvSpPr txBox="1">
            <a:spLocks noChangeArrowheads="1"/>
          </p:cNvSpPr>
          <p:nvPr/>
        </p:nvSpPr>
        <p:spPr bwMode="auto">
          <a:xfrm>
            <a:off x="6443663" y="1916113"/>
            <a:ext cx="844550" cy="366712"/>
          </a:xfrm>
          <a:prstGeom prst="rect">
            <a:avLst/>
          </a:prstGeom>
          <a:noFill/>
          <a:ln w="9525" algn="ctr">
            <a:noFill/>
            <a:miter lim="800000"/>
            <a:headEnd/>
            <a:tailEnd/>
          </a:ln>
          <a:effectLst/>
        </p:spPr>
        <p:txBody>
          <a:bodyPr>
            <a:spAutoFit/>
          </a:bodyPr>
          <a:lstStyle/>
          <a:p>
            <a:pPr algn="ctr">
              <a:spcBef>
                <a:spcPct val="50000"/>
              </a:spcBef>
            </a:pPr>
            <a:r>
              <a:rPr lang="fr-FR" sz="1800" dirty="0"/>
              <a:t>T</a:t>
            </a:r>
          </a:p>
        </p:txBody>
      </p:sp>
      <p:sp>
        <p:nvSpPr>
          <p:cNvPr id="19481" name="Text Box 25"/>
          <p:cNvSpPr txBox="1">
            <a:spLocks noChangeArrowheads="1"/>
          </p:cNvSpPr>
          <p:nvPr/>
        </p:nvSpPr>
        <p:spPr bwMode="auto">
          <a:xfrm>
            <a:off x="6588125" y="1628775"/>
            <a:ext cx="504825" cy="366713"/>
          </a:xfrm>
          <a:prstGeom prst="rect">
            <a:avLst/>
          </a:prstGeom>
          <a:noFill/>
          <a:ln w="9525" algn="ctr">
            <a:noFill/>
            <a:miter lim="800000"/>
            <a:headEnd/>
            <a:tailEnd/>
          </a:ln>
          <a:effectLst/>
        </p:spPr>
        <p:txBody>
          <a:bodyPr>
            <a:spAutoFit/>
          </a:bodyPr>
          <a:lstStyle/>
          <a:p>
            <a:pPr algn="ctr">
              <a:spcBef>
                <a:spcPct val="50000"/>
              </a:spcBef>
            </a:pPr>
            <a:r>
              <a:rPr lang="fr-FR" sz="1800" b="1" dirty="0">
                <a:solidFill>
                  <a:srgbClr val="FF0000"/>
                </a:solidFill>
              </a:rPr>
              <a:t>2</a:t>
            </a:r>
            <a:r>
              <a:rPr lang="el-GR" sz="1800" b="1">
                <a:solidFill>
                  <a:srgbClr val="FF0000"/>
                </a:solidFill>
                <a:latin typeface="Times New Roman" pitchFamily="18" charset="0"/>
                <a:cs typeface="Times New Roman" pitchFamily="18" charset="0"/>
              </a:rPr>
              <a:t>π</a:t>
            </a:r>
          </a:p>
        </p:txBody>
      </p:sp>
      <p:sp>
        <p:nvSpPr>
          <p:cNvPr id="2" name="Espace réservé du pied de page 1">
            <a:extLst>
              <a:ext uri="{FF2B5EF4-FFF2-40B4-BE49-F238E27FC236}">
                <a16:creationId xmlns="" xmlns:a16="http://schemas.microsoft.com/office/drawing/2014/main" id="{1F9B12DE-F3CA-45C5-8B7D-6613C673C89A}"/>
              </a:ext>
            </a:extLst>
          </p:cNvPr>
          <p:cNvSpPr>
            <a:spLocks noGrp="1"/>
          </p:cNvSpPr>
          <p:nvPr>
            <p:ph type="ftr" sz="quarter" idx="11"/>
          </p:nvPr>
        </p:nvSpPr>
        <p:spPr/>
        <p:txBody>
          <a:bodyPr/>
          <a:lstStyle/>
          <a:p>
            <a:r>
              <a:rPr lang="fr-FR" dirty="0"/>
              <a:t>LYCEE THEPOT QUIMPER - SCOTTO</a:t>
            </a: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grpId="0" nodeType="afterEffect" p14:presetBounceEnd="66667">
                                      <p:stCondLst>
                                        <p:cond delay="1000"/>
                                      </p:stCondLst>
                                      <p:childTnLst>
                                        <p:animScale p14:bounceEnd="66667">
                                          <p:cBhvr>
                                            <p:cTn id="6" dur="3000" fill="hold"/>
                                            <p:tgtEl>
                                              <p:spTgt spid="19481"/>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8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grpId="0" nodeType="afterEffect">
                                      <p:stCondLst>
                                        <p:cond delay="1000"/>
                                      </p:stCondLst>
                                      <p:childTnLst>
                                        <p:animScale>
                                          <p:cBhvr>
                                            <p:cTn id="6" dur="3000" fill="hold"/>
                                            <p:tgtEl>
                                              <p:spTgt spid="19481"/>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81"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fr-FR" dirty="0"/>
              <a:t>Valeurs usuelles</a:t>
            </a:r>
          </a:p>
        </p:txBody>
      </p:sp>
      <p:sp>
        <p:nvSpPr>
          <p:cNvPr id="17411" name="Rectangle 3"/>
          <p:cNvSpPr>
            <a:spLocks noGrp="1" noChangeArrowheads="1"/>
          </p:cNvSpPr>
          <p:nvPr>
            <p:ph type="body" sz="half" idx="1"/>
          </p:nvPr>
        </p:nvSpPr>
        <p:spPr>
          <a:xfrm>
            <a:off x="457200" y="1600200"/>
            <a:ext cx="7788275" cy="4525963"/>
          </a:xfrm>
        </p:spPr>
        <p:txBody>
          <a:bodyPr/>
          <a:lstStyle/>
          <a:p>
            <a:r>
              <a:rPr lang="fr-FR" sz="2800" dirty="0">
                <a:latin typeface="Times New Roman" pitchFamily="18" charset="0"/>
              </a:rPr>
              <a:t>La fréquence du réseau français est de 50Hz.</a:t>
            </a:r>
          </a:p>
          <a:p>
            <a:endParaRPr lang="fr-FR" sz="2800" dirty="0">
              <a:latin typeface="Times New Roman" pitchFamily="18" charset="0"/>
            </a:endParaRPr>
          </a:p>
          <a:p>
            <a:endParaRPr lang="fr-FR" sz="2800" dirty="0">
              <a:latin typeface="Times New Roman" pitchFamily="18" charset="0"/>
            </a:endParaRPr>
          </a:p>
          <a:p>
            <a:r>
              <a:rPr lang="fr-FR" sz="2800" dirty="0">
                <a:latin typeface="Times New Roman" pitchFamily="18" charset="0"/>
              </a:rPr>
              <a:t>La période est donc</a:t>
            </a:r>
          </a:p>
          <a:p>
            <a:endParaRPr lang="fr-FR" sz="2800" dirty="0">
              <a:latin typeface="Times New Roman" pitchFamily="18" charset="0"/>
            </a:endParaRPr>
          </a:p>
          <a:p>
            <a:endParaRPr lang="fr-FR" sz="2800" dirty="0">
              <a:latin typeface="Times New Roman" pitchFamily="18" charset="0"/>
            </a:endParaRPr>
          </a:p>
          <a:p>
            <a:r>
              <a:rPr lang="fr-FR" sz="2800" dirty="0">
                <a:latin typeface="Times New Roman" pitchFamily="18" charset="0"/>
              </a:rPr>
              <a:t>La pulsation </a:t>
            </a:r>
            <a:r>
              <a:rPr lang="el-GR" sz="2800" dirty="0">
                <a:latin typeface="Times New Roman" pitchFamily="18" charset="0"/>
                <a:cs typeface="Times New Roman" pitchFamily="18" charset="0"/>
              </a:rPr>
              <a:t>ω</a:t>
            </a:r>
            <a:r>
              <a:rPr lang="fr-FR" sz="2800" dirty="0">
                <a:latin typeface="Times New Roman" pitchFamily="18" charset="0"/>
                <a:cs typeface="Times New Roman" pitchFamily="18" charset="0"/>
              </a:rPr>
              <a:t> = 100·</a:t>
            </a:r>
            <a:r>
              <a:rPr lang="el-GR" sz="2800" dirty="0">
                <a:latin typeface="Times New Roman" pitchFamily="18" charset="0"/>
                <a:cs typeface="Times New Roman" pitchFamily="18" charset="0"/>
              </a:rPr>
              <a:t>π</a:t>
            </a:r>
            <a:r>
              <a:rPr lang="fr-FR" sz="2800" dirty="0">
                <a:latin typeface="Times New Roman" pitchFamily="18" charset="0"/>
                <a:cs typeface="Times New Roman" pitchFamily="18" charset="0"/>
              </a:rPr>
              <a:t> = 314 rd/s</a:t>
            </a:r>
            <a:endParaRPr lang="el-GR" sz="2800" dirty="0">
              <a:latin typeface="Times New Roman" pitchFamily="18" charset="0"/>
              <a:cs typeface="Times New Roman" pitchFamily="18" charset="0"/>
            </a:endParaRPr>
          </a:p>
        </p:txBody>
      </p:sp>
      <p:graphicFrame>
        <p:nvGraphicFramePr>
          <p:cNvPr id="17412" name="Object 4"/>
          <p:cNvGraphicFramePr>
            <a:graphicFrameLocks noGrp="1" noChangeAspect="1"/>
          </p:cNvGraphicFramePr>
          <p:nvPr>
            <p:ph sz="half" idx="2"/>
          </p:nvPr>
        </p:nvGraphicFramePr>
        <p:xfrm>
          <a:off x="4211638" y="2997200"/>
          <a:ext cx="3816350" cy="935038"/>
        </p:xfrm>
        <a:graphic>
          <a:graphicData uri="http://schemas.openxmlformats.org/presentationml/2006/ole">
            <mc:AlternateContent xmlns:mc="http://schemas.openxmlformats.org/markup-compatibility/2006">
              <mc:Choice xmlns:v="urn:schemas-microsoft-com:vml" Requires="v">
                <p:oleObj spid="_x0000_s52254" name="Equation" r:id="rId3" imgW="1968480" imgH="482400" progId="Equation.3">
                  <p:embed/>
                </p:oleObj>
              </mc:Choice>
              <mc:Fallback>
                <p:oleObj name="Equation" r:id="rId3" imgW="1968480" imgH="4824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638" y="2997200"/>
                        <a:ext cx="3816350" cy="935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Espace réservé du pied de page 1">
            <a:extLst>
              <a:ext uri="{FF2B5EF4-FFF2-40B4-BE49-F238E27FC236}">
                <a16:creationId xmlns="" xmlns:a16="http://schemas.microsoft.com/office/drawing/2014/main" id="{078035BC-B56B-4E54-95BA-50A763AB1C2E}"/>
              </a:ext>
            </a:extLst>
          </p:cNvPr>
          <p:cNvSpPr>
            <a:spLocks noGrp="1"/>
          </p:cNvSpPr>
          <p:nvPr>
            <p:ph type="ftr" sz="quarter" idx="11"/>
          </p:nvPr>
        </p:nvSpPr>
        <p:spPr/>
        <p:txBody>
          <a:bodyPr/>
          <a:lstStyle/>
          <a:p>
            <a:r>
              <a:rPr lang="fr-FR" dirty="0"/>
              <a:t>LYCEE THEPOT QUIMPER - SCOTTO</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8" descr="lev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5650" y="333375"/>
            <a:ext cx="7921625" cy="6423025"/>
          </a:xfrm>
          <a:prstGeom prst="rect">
            <a:avLst/>
          </a:prstGeom>
          <a:noFill/>
          <a:ln w="9525">
            <a:noFill/>
            <a:miter lim="800000"/>
            <a:headEnd/>
            <a:tailEnd/>
          </a:ln>
        </p:spPr>
      </p:pic>
      <p:sp>
        <p:nvSpPr>
          <p:cNvPr id="5123" name="Rectangle 2"/>
          <p:cNvSpPr>
            <a:spLocks noGrp="1" noChangeArrowheads="1"/>
          </p:cNvSpPr>
          <p:nvPr>
            <p:ph type="title"/>
          </p:nvPr>
        </p:nvSpPr>
        <p:spPr>
          <a:xfrm>
            <a:off x="1043608" y="1700808"/>
            <a:ext cx="3378200" cy="1227138"/>
          </a:xfrm>
        </p:spPr>
        <p:txBody>
          <a:bodyPr>
            <a:normAutofit fontScale="90000"/>
          </a:bodyPr>
          <a:lstStyle/>
          <a:p>
            <a:pPr eaLnBrk="1" hangingPunct="1"/>
            <a:r>
              <a:rPr lang="fr-FR" altLang="fr-FR" dirty="0">
                <a:solidFill>
                  <a:schemeClr val="accent1"/>
                </a:solidFill>
              </a:rPr>
              <a:t>Exemple: Treuil</a:t>
            </a:r>
          </a:p>
        </p:txBody>
      </p:sp>
      <p:sp>
        <p:nvSpPr>
          <p:cNvPr id="5124" name="Text Box 5"/>
          <p:cNvSpPr txBox="1">
            <a:spLocks noChangeArrowheads="1"/>
          </p:cNvSpPr>
          <p:nvPr/>
        </p:nvSpPr>
        <p:spPr bwMode="auto">
          <a:xfrm>
            <a:off x="1403648" y="3000891"/>
            <a:ext cx="3671888" cy="915988"/>
          </a:xfrm>
          <a:prstGeom prst="rect">
            <a:avLst/>
          </a:prstGeom>
          <a:noFill/>
          <a:ln w="9525">
            <a:noFill/>
            <a:miter lim="800000"/>
            <a:headEnd/>
            <a:tailEnd/>
          </a:ln>
          <a:effectLst/>
        </p:spPr>
        <p:txBody>
          <a:bodyPr>
            <a:spAutoFit/>
          </a:bodyPr>
          <a:lstStyle/>
          <a:p>
            <a:pPr>
              <a:spcBef>
                <a:spcPct val="50000"/>
              </a:spcBef>
            </a:pPr>
            <a:r>
              <a:rPr lang="fr-FR" altLang="fr-FR" dirty="0">
                <a:solidFill>
                  <a:srgbClr val="0F6FC6"/>
                </a:solidFill>
                <a:latin typeface="Arial" charset="0"/>
              </a:rPr>
              <a:t>On désire choisir le moteur capable d’entrainer cette chaine cinématique.</a:t>
            </a:r>
          </a:p>
        </p:txBody>
      </p:sp>
      <p:sp>
        <p:nvSpPr>
          <p:cNvPr id="2" name="Espace réservé du pied de page 1">
            <a:extLst>
              <a:ext uri="{FF2B5EF4-FFF2-40B4-BE49-F238E27FC236}">
                <a16:creationId xmlns="" xmlns:a16="http://schemas.microsoft.com/office/drawing/2014/main" id="{5D9263E1-49FE-4557-8BCD-EE5DB247F56A}"/>
              </a:ext>
            </a:extLst>
          </p:cNvPr>
          <p:cNvSpPr>
            <a:spLocks noGrp="1"/>
          </p:cNvSpPr>
          <p:nvPr>
            <p:ph type="ftr" sz="quarter" idx="11"/>
          </p:nvPr>
        </p:nvSpPr>
        <p:spPr/>
        <p:txBody>
          <a:bodyPr/>
          <a:lstStyle/>
          <a:p>
            <a:r>
              <a:rPr lang="fr-FR" dirty="0"/>
              <a:t>LYCEE THEPOT QUIMPER - SCOTTO</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e 18">
            <a:extLst>
              <a:ext uri="{FF2B5EF4-FFF2-40B4-BE49-F238E27FC236}">
                <a16:creationId xmlns="" xmlns:a16="http://schemas.microsoft.com/office/drawing/2014/main" id="{5DC8353F-5E67-419B-A13B-2677E830D9C1}"/>
              </a:ext>
            </a:extLst>
          </p:cNvPr>
          <p:cNvGrpSpPr/>
          <p:nvPr/>
        </p:nvGrpSpPr>
        <p:grpSpPr>
          <a:xfrm>
            <a:off x="2050204" y="2278876"/>
            <a:ext cx="1152525" cy="2951162"/>
            <a:chOff x="2050204" y="2278876"/>
            <a:chExt cx="1152525" cy="2951162"/>
          </a:xfrm>
        </p:grpSpPr>
        <p:sp>
          <p:nvSpPr>
            <p:cNvPr id="13320" name="Rectangle 8"/>
            <p:cNvSpPr>
              <a:spLocks noChangeArrowheads="1"/>
            </p:cNvSpPr>
            <p:nvPr/>
          </p:nvSpPr>
          <p:spPr bwMode="auto">
            <a:xfrm rot="10800000">
              <a:off x="2359067" y="2795126"/>
              <a:ext cx="536491" cy="1917036"/>
            </a:xfrm>
            <a:prstGeom prst="rect">
              <a:avLst/>
            </a:prstGeom>
            <a:solidFill>
              <a:schemeClr val="hlink"/>
            </a:solidFill>
            <a:ln w="9525">
              <a:solidFill>
                <a:schemeClr val="tx1"/>
              </a:solidFill>
              <a:miter lim="800000"/>
              <a:headEnd/>
              <a:tailEnd/>
            </a:ln>
            <a:effectLst/>
          </p:spPr>
          <p:txBody>
            <a:bodyPr wrap="none" anchor="ctr"/>
            <a:lstStyle/>
            <a:p>
              <a:endParaRPr lang="fr-FR" dirty="0"/>
            </a:p>
          </p:txBody>
        </p:sp>
        <p:sp>
          <p:nvSpPr>
            <p:cNvPr id="13321" name="AutoShape 9"/>
            <p:cNvSpPr>
              <a:spLocks noChangeArrowheads="1"/>
            </p:cNvSpPr>
            <p:nvPr/>
          </p:nvSpPr>
          <p:spPr bwMode="auto">
            <a:xfrm rot="5400000">
              <a:off x="2367935" y="4395244"/>
              <a:ext cx="517063" cy="1152525"/>
            </a:xfrm>
            <a:prstGeom prst="flowChartDelay">
              <a:avLst/>
            </a:prstGeom>
            <a:solidFill>
              <a:schemeClr val="hlink"/>
            </a:solidFill>
            <a:ln w="9525">
              <a:solidFill>
                <a:schemeClr val="tx1"/>
              </a:solidFill>
              <a:miter lim="800000"/>
              <a:headEnd/>
              <a:tailEnd/>
            </a:ln>
            <a:effectLst/>
          </p:spPr>
          <p:txBody>
            <a:bodyPr wrap="none" anchor="ctr"/>
            <a:lstStyle/>
            <a:p>
              <a:endParaRPr lang="fr-FR" dirty="0"/>
            </a:p>
          </p:txBody>
        </p:sp>
        <p:sp>
          <p:nvSpPr>
            <p:cNvPr id="13322" name="AutoShape 10"/>
            <p:cNvSpPr>
              <a:spLocks noChangeArrowheads="1"/>
            </p:cNvSpPr>
            <p:nvPr/>
          </p:nvSpPr>
          <p:spPr bwMode="auto">
            <a:xfrm rot="16200000">
              <a:off x="2367935" y="1961145"/>
              <a:ext cx="517063" cy="1152525"/>
            </a:xfrm>
            <a:prstGeom prst="flowChartDelay">
              <a:avLst/>
            </a:prstGeom>
            <a:solidFill>
              <a:schemeClr val="hlink"/>
            </a:solidFill>
            <a:ln w="9525">
              <a:solidFill>
                <a:schemeClr val="tx1"/>
              </a:solidFill>
              <a:miter lim="800000"/>
              <a:headEnd/>
              <a:tailEnd/>
            </a:ln>
            <a:effectLst/>
          </p:spPr>
          <p:txBody>
            <a:bodyPr wrap="none" anchor="ctr"/>
            <a:lstStyle/>
            <a:p>
              <a:endParaRPr lang="fr-FR" dirty="0"/>
            </a:p>
          </p:txBody>
        </p:sp>
        <p:sp>
          <p:nvSpPr>
            <p:cNvPr id="13323" name="AutoShape 11"/>
            <p:cNvSpPr>
              <a:spLocks noChangeArrowheads="1"/>
            </p:cNvSpPr>
            <p:nvPr/>
          </p:nvSpPr>
          <p:spPr bwMode="auto">
            <a:xfrm rot="10800000">
              <a:off x="2447959" y="3592931"/>
              <a:ext cx="325404" cy="330075"/>
            </a:xfrm>
            <a:prstGeom prst="flowChartOr">
              <a:avLst/>
            </a:prstGeom>
            <a:solidFill>
              <a:schemeClr val="hlink"/>
            </a:solidFill>
            <a:ln w="9525">
              <a:solidFill>
                <a:schemeClr val="tx1"/>
              </a:solidFill>
              <a:round/>
              <a:headEnd/>
              <a:tailEnd/>
            </a:ln>
            <a:effectLst/>
          </p:spPr>
          <p:txBody>
            <a:bodyPr wrap="none" anchor="ctr"/>
            <a:lstStyle/>
            <a:p>
              <a:endParaRPr lang="fr-FR" dirty="0"/>
            </a:p>
          </p:txBody>
        </p:sp>
        <p:sp>
          <p:nvSpPr>
            <p:cNvPr id="13409" name="Text Box 97"/>
            <p:cNvSpPr txBox="1">
              <a:spLocks noChangeArrowheads="1"/>
            </p:cNvSpPr>
            <p:nvPr/>
          </p:nvSpPr>
          <p:spPr bwMode="auto">
            <a:xfrm>
              <a:off x="2411413" y="2349500"/>
              <a:ext cx="431800" cy="366712"/>
            </a:xfrm>
            <a:prstGeom prst="rect">
              <a:avLst/>
            </a:prstGeom>
            <a:solidFill>
              <a:schemeClr val="hlink"/>
            </a:solidFill>
            <a:ln w="9525" algn="ctr">
              <a:noFill/>
              <a:miter lim="800000"/>
              <a:headEnd/>
              <a:tailEnd/>
            </a:ln>
            <a:effectLst/>
          </p:spPr>
          <p:txBody>
            <a:bodyPr>
              <a:spAutoFit/>
            </a:bodyPr>
            <a:lstStyle/>
            <a:p>
              <a:pPr algn="ctr">
                <a:spcBef>
                  <a:spcPct val="50000"/>
                </a:spcBef>
              </a:pPr>
              <a:r>
                <a:rPr lang="fr-FR" sz="1800" dirty="0"/>
                <a:t>N</a:t>
              </a:r>
            </a:p>
          </p:txBody>
        </p:sp>
      </p:grpSp>
      <p:grpSp>
        <p:nvGrpSpPr>
          <p:cNvPr id="51" name="Groupe 50"/>
          <p:cNvGrpSpPr/>
          <p:nvPr/>
        </p:nvGrpSpPr>
        <p:grpSpPr>
          <a:xfrm>
            <a:off x="1763688" y="4941168"/>
            <a:ext cx="1835832" cy="865187"/>
            <a:chOff x="1835696" y="4653136"/>
            <a:chExt cx="1835832" cy="865187"/>
          </a:xfrm>
          <a:solidFill>
            <a:srgbClr val="F45F0C"/>
          </a:solidFill>
        </p:grpSpPr>
        <p:sp>
          <p:nvSpPr>
            <p:cNvPr id="52" name="AutoShape 4"/>
            <p:cNvSpPr>
              <a:spLocks noChangeArrowheads="1"/>
            </p:cNvSpPr>
            <p:nvPr/>
          </p:nvSpPr>
          <p:spPr bwMode="auto">
            <a:xfrm flipV="1">
              <a:off x="1835696" y="4653136"/>
              <a:ext cx="647700" cy="865187"/>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grpFill/>
            <a:ln w="9525">
              <a:noFill/>
              <a:prstDash val="dash"/>
              <a:miter lim="800000"/>
              <a:headEnd/>
              <a:tailEnd/>
            </a:ln>
            <a:effectLst/>
          </p:spPr>
          <p:txBody>
            <a:bodyPr wrap="none" anchor="ctr"/>
            <a:lstStyle/>
            <a:p>
              <a:endParaRPr lang="fr-FR" dirty="0"/>
            </a:p>
          </p:txBody>
        </p:sp>
        <p:sp>
          <p:nvSpPr>
            <p:cNvPr id="53" name="AutoShape 5"/>
            <p:cNvSpPr>
              <a:spLocks noChangeArrowheads="1"/>
            </p:cNvSpPr>
            <p:nvPr/>
          </p:nvSpPr>
          <p:spPr bwMode="auto">
            <a:xfrm flipV="1">
              <a:off x="2411959" y="4653136"/>
              <a:ext cx="647700" cy="865187"/>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grpFill/>
            <a:ln w="9525">
              <a:noFill/>
              <a:prstDash val="dash"/>
              <a:miter lim="800000"/>
              <a:headEnd/>
              <a:tailEnd/>
            </a:ln>
            <a:effectLst/>
          </p:spPr>
          <p:txBody>
            <a:bodyPr wrap="none" anchor="ctr"/>
            <a:lstStyle/>
            <a:p>
              <a:endParaRPr lang="fr-FR" dirty="0"/>
            </a:p>
          </p:txBody>
        </p:sp>
        <p:sp>
          <p:nvSpPr>
            <p:cNvPr id="54" name="AutoShape 6"/>
            <p:cNvSpPr>
              <a:spLocks noChangeArrowheads="1"/>
            </p:cNvSpPr>
            <p:nvPr/>
          </p:nvSpPr>
          <p:spPr bwMode="auto">
            <a:xfrm flipV="1">
              <a:off x="3023828" y="4653136"/>
              <a:ext cx="647700" cy="865187"/>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grpFill/>
            <a:ln w="9525">
              <a:noFill/>
              <a:prstDash val="sysDot"/>
              <a:miter lim="800000"/>
              <a:headEnd/>
              <a:tailEnd/>
            </a:ln>
            <a:effectLst/>
          </p:spPr>
          <p:txBody>
            <a:bodyPr wrap="none" anchor="ctr"/>
            <a:lstStyle/>
            <a:p>
              <a:endParaRPr lang="fr-FR" dirty="0"/>
            </a:p>
          </p:txBody>
        </p:sp>
      </p:grpSp>
      <p:sp>
        <p:nvSpPr>
          <p:cNvPr id="13406" name="Freeform 94"/>
          <p:cNvSpPr>
            <a:spLocks/>
          </p:cNvSpPr>
          <p:nvPr/>
        </p:nvSpPr>
        <p:spPr bwMode="auto">
          <a:xfrm>
            <a:off x="5148263" y="3643313"/>
            <a:ext cx="3744912" cy="1439862"/>
          </a:xfrm>
          <a:custGeom>
            <a:avLst/>
            <a:gdLst/>
            <a:ahLst/>
            <a:cxnLst>
              <a:cxn ang="0">
                <a:pos x="0" y="15"/>
              </a:cxn>
              <a:cxn ang="0">
                <a:pos x="363" y="242"/>
              </a:cxn>
              <a:cxn ang="0">
                <a:pos x="544" y="469"/>
              </a:cxn>
              <a:cxn ang="0">
                <a:pos x="726" y="696"/>
              </a:cxn>
              <a:cxn ang="0">
                <a:pos x="1089" y="922"/>
              </a:cxn>
              <a:cxn ang="0">
                <a:pos x="1451" y="696"/>
              </a:cxn>
              <a:cxn ang="0">
                <a:pos x="1633" y="469"/>
              </a:cxn>
              <a:cxn ang="0">
                <a:pos x="1814" y="242"/>
              </a:cxn>
              <a:cxn ang="0">
                <a:pos x="2177" y="15"/>
              </a:cxn>
              <a:cxn ang="0">
                <a:pos x="2359" y="151"/>
              </a:cxn>
            </a:cxnLst>
            <a:rect l="0" t="0" r="r" b="b"/>
            <a:pathLst>
              <a:path w="2359" h="922">
                <a:moveTo>
                  <a:pt x="0" y="15"/>
                </a:moveTo>
                <a:cubicBezTo>
                  <a:pt x="136" y="90"/>
                  <a:pt x="272" y="166"/>
                  <a:pt x="363" y="242"/>
                </a:cubicBezTo>
                <a:cubicBezTo>
                  <a:pt x="454" y="318"/>
                  <a:pt x="484" y="393"/>
                  <a:pt x="544" y="469"/>
                </a:cubicBezTo>
                <a:cubicBezTo>
                  <a:pt x="604" y="545"/>
                  <a:pt x="635" y="620"/>
                  <a:pt x="726" y="696"/>
                </a:cubicBezTo>
                <a:cubicBezTo>
                  <a:pt x="817" y="772"/>
                  <a:pt x="968" y="922"/>
                  <a:pt x="1089" y="922"/>
                </a:cubicBezTo>
                <a:cubicBezTo>
                  <a:pt x="1210" y="922"/>
                  <a:pt x="1360" y="772"/>
                  <a:pt x="1451" y="696"/>
                </a:cubicBezTo>
                <a:cubicBezTo>
                  <a:pt x="1542" y="620"/>
                  <a:pt x="1573" y="545"/>
                  <a:pt x="1633" y="469"/>
                </a:cubicBezTo>
                <a:cubicBezTo>
                  <a:pt x="1693" y="393"/>
                  <a:pt x="1723" y="318"/>
                  <a:pt x="1814" y="242"/>
                </a:cubicBezTo>
                <a:cubicBezTo>
                  <a:pt x="1905" y="166"/>
                  <a:pt x="2086" y="30"/>
                  <a:pt x="2177" y="15"/>
                </a:cubicBezTo>
                <a:cubicBezTo>
                  <a:pt x="2268" y="0"/>
                  <a:pt x="2329" y="128"/>
                  <a:pt x="2359" y="151"/>
                </a:cubicBezTo>
              </a:path>
            </a:pathLst>
          </a:custGeom>
          <a:noFill/>
          <a:ln w="38100" cap="flat" cmpd="sng">
            <a:solidFill>
              <a:srgbClr val="00CC00"/>
            </a:solidFill>
            <a:prstDash val="solid"/>
            <a:round/>
            <a:headEnd type="none" w="med" len="med"/>
            <a:tailEnd type="none" w="med" len="med"/>
          </a:ln>
          <a:effectLst/>
        </p:spPr>
        <p:txBody>
          <a:bodyPr/>
          <a:lstStyle/>
          <a:p>
            <a:endParaRPr lang="fr-FR" dirty="0"/>
          </a:p>
        </p:txBody>
      </p:sp>
      <p:sp>
        <p:nvSpPr>
          <p:cNvPr id="13401" name="Freeform 89"/>
          <p:cNvSpPr>
            <a:spLocks/>
          </p:cNvSpPr>
          <p:nvPr/>
        </p:nvSpPr>
        <p:spPr bwMode="auto">
          <a:xfrm>
            <a:off x="5076825" y="3643313"/>
            <a:ext cx="3816350" cy="1439862"/>
          </a:xfrm>
          <a:custGeom>
            <a:avLst/>
            <a:gdLst/>
            <a:ahLst/>
            <a:cxnLst>
              <a:cxn ang="0">
                <a:pos x="0" y="680"/>
              </a:cxn>
              <a:cxn ang="0">
                <a:pos x="408" y="907"/>
              </a:cxn>
              <a:cxn ang="0">
                <a:pos x="771" y="680"/>
              </a:cxn>
              <a:cxn ang="0">
                <a:pos x="952" y="453"/>
              </a:cxn>
              <a:cxn ang="0">
                <a:pos x="1134" y="227"/>
              </a:cxn>
              <a:cxn ang="0">
                <a:pos x="1496" y="0"/>
              </a:cxn>
              <a:cxn ang="0">
                <a:pos x="1859" y="227"/>
              </a:cxn>
              <a:cxn ang="0">
                <a:pos x="2041" y="453"/>
              </a:cxn>
              <a:cxn ang="0">
                <a:pos x="2222" y="680"/>
              </a:cxn>
              <a:cxn ang="0">
                <a:pos x="2404" y="862"/>
              </a:cxn>
            </a:cxnLst>
            <a:rect l="0" t="0" r="r" b="b"/>
            <a:pathLst>
              <a:path w="2404" h="907">
                <a:moveTo>
                  <a:pt x="0" y="680"/>
                </a:moveTo>
                <a:cubicBezTo>
                  <a:pt x="140" y="793"/>
                  <a:pt x="280" y="907"/>
                  <a:pt x="408" y="907"/>
                </a:cubicBezTo>
                <a:cubicBezTo>
                  <a:pt x="536" y="907"/>
                  <a:pt x="680" y="756"/>
                  <a:pt x="771" y="680"/>
                </a:cubicBezTo>
                <a:cubicBezTo>
                  <a:pt x="862" y="604"/>
                  <a:pt x="892" y="528"/>
                  <a:pt x="952" y="453"/>
                </a:cubicBezTo>
                <a:cubicBezTo>
                  <a:pt x="1012" y="378"/>
                  <a:pt x="1043" y="302"/>
                  <a:pt x="1134" y="227"/>
                </a:cubicBezTo>
                <a:cubicBezTo>
                  <a:pt x="1225" y="152"/>
                  <a:pt x="1375" y="0"/>
                  <a:pt x="1496" y="0"/>
                </a:cubicBezTo>
                <a:cubicBezTo>
                  <a:pt x="1617" y="0"/>
                  <a:pt x="1768" y="152"/>
                  <a:pt x="1859" y="227"/>
                </a:cubicBezTo>
                <a:cubicBezTo>
                  <a:pt x="1950" y="302"/>
                  <a:pt x="1981" y="378"/>
                  <a:pt x="2041" y="453"/>
                </a:cubicBezTo>
                <a:cubicBezTo>
                  <a:pt x="2101" y="528"/>
                  <a:pt x="2162" y="612"/>
                  <a:pt x="2222" y="680"/>
                </a:cubicBezTo>
                <a:cubicBezTo>
                  <a:pt x="2282" y="748"/>
                  <a:pt x="2343" y="805"/>
                  <a:pt x="2404" y="862"/>
                </a:cubicBezTo>
              </a:path>
            </a:pathLst>
          </a:custGeom>
          <a:noFill/>
          <a:ln w="38100" cap="flat" cmpd="sng">
            <a:solidFill>
              <a:srgbClr val="FF0000"/>
            </a:solidFill>
            <a:prstDash val="solid"/>
            <a:round/>
            <a:headEnd type="none" w="med" len="med"/>
            <a:tailEnd type="none" w="med" len="med"/>
          </a:ln>
          <a:effectLst/>
        </p:spPr>
        <p:txBody>
          <a:bodyPr/>
          <a:lstStyle/>
          <a:p>
            <a:endParaRPr lang="fr-FR" dirty="0"/>
          </a:p>
        </p:txBody>
      </p:sp>
      <p:grpSp>
        <p:nvGrpSpPr>
          <p:cNvPr id="2" name="Group 2"/>
          <p:cNvGrpSpPr>
            <a:grpSpLocks/>
          </p:cNvGrpSpPr>
          <p:nvPr/>
        </p:nvGrpSpPr>
        <p:grpSpPr bwMode="auto">
          <a:xfrm>
            <a:off x="1763688" y="1664804"/>
            <a:ext cx="1800225" cy="865188"/>
            <a:chOff x="1610" y="935"/>
            <a:chExt cx="1134" cy="545"/>
          </a:xfrm>
        </p:grpSpPr>
        <p:sp>
          <p:nvSpPr>
            <p:cNvPr id="13315" name="AutoShape 3"/>
            <p:cNvSpPr>
              <a:spLocks noChangeArrowheads="1"/>
            </p:cNvSpPr>
            <p:nvPr/>
          </p:nvSpPr>
          <p:spPr bwMode="auto">
            <a:xfrm>
              <a:off x="1610"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sp>
          <p:nvSpPr>
            <p:cNvPr id="13316" name="AutoShape 4"/>
            <p:cNvSpPr>
              <a:spLocks noChangeArrowheads="1"/>
            </p:cNvSpPr>
            <p:nvPr/>
          </p:nvSpPr>
          <p:spPr bwMode="auto">
            <a:xfrm>
              <a:off x="1973"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sp>
          <p:nvSpPr>
            <p:cNvPr id="13317" name="AutoShape 5"/>
            <p:cNvSpPr>
              <a:spLocks noChangeArrowheads="1"/>
            </p:cNvSpPr>
            <p:nvPr/>
          </p:nvSpPr>
          <p:spPr bwMode="auto">
            <a:xfrm>
              <a:off x="2336"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grpSp>
      <p:sp>
        <p:nvSpPr>
          <p:cNvPr id="13318" name="Oval 6"/>
          <p:cNvSpPr>
            <a:spLocks noChangeArrowheads="1"/>
          </p:cNvSpPr>
          <p:nvPr/>
        </p:nvSpPr>
        <p:spPr bwMode="auto">
          <a:xfrm>
            <a:off x="1042988" y="2206625"/>
            <a:ext cx="3168650" cy="3094038"/>
          </a:xfrm>
          <a:prstGeom prst="ellipse">
            <a:avLst/>
          </a:prstGeom>
          <a:noFill/>
          <a:ln w="9525">
            <a:solidFill>
              <a:schemeClr val="tx1"/>
            </a:solidFill>
            <a:round/>
            <a:headEnd/>
            <a:tailEnd/>
          </a:ln>
          <a:effectLst/>
        </p:spPr>
        <p:txBody>
          <a:bodyPr wrap="none" anchor="ctr"/>
          <a:lstStyle/>
          <a:p>
            <a:endParaRPr lang="fr-FR" dirty="0"/>
          </a:p>
        </p:txBody>
      </p:sp>
      <p:grpSp>
        <p:nvGrpSpPr>
          <p:cNvPr id="3" name="Group 15"/>
          <p:cNvGrpSpPr>
            <a:grpSpLocks/>
          </p:cNvGrpSpPr>
          <p:nvPr/>
        </p:nvGrpSpPr>
        <p:grpSpPr bwMode="auto">
          <a:xfrm>
            <a:off x="179388" y="406400"/>
            <a:ext cx="4824412" cy="2592388"/>
            <a:chOff x="567" y="119"/>
            <a:chExt cx="3039" cy="1633"/>
          </a:xfrm>
        </p:grpSpPr>
        <p:sp>
          <p:nvSpPr>
            <p:cNvPr id="13328" name="AutoShape 16"/>
            <p:cNvSpPr>
              <a:spLocks noChangeArrowheads="1"/>
            </p:cNvSpPr>
            <p:nvPr/>
          </p:nvSpPr>
          <p:spPr bwMode="auto">
            <a:xfrm>
              <a:off x="657" y="119"/>
              <a:ext cx="2949" cy="1633"/>
            </a:xfrm>
            <a:custGeom>
              <a:avLst/>
              <a:gdLst>
                <a:gd name="G0" fmla="+- 10363 0 0"/>
                <a:gd name="G1" fmla="+- -11722196 0 0"/>
                <a:gd name="G2" fmla="+- 0 0 -11722196"/>
                <a:gd name="T0" fmla="*/ 0 256 1"/>
                <a:gd name="T1" fmla="*/ 180 256 1"/>
                <a:gd name="G3" fmla="+- -11722196 T0 T1"/>
                <a:gd name="T2" fmla="*/ 0 256 1"/>
                <a:gd name="T3" fmla="*/ 90 256 1"/>
                <a:gd name="G4" fmla="+- -11722196 T2 T3"/>
                <a:gd name="G5" fmla="*/ G4 2 1"/>
                <a:gd name="T4" fmla="*/ 90 256 1"/>
                <a:gd name="T5" fmla="*/ 0 256 1"/>
                <a:gd name="G6" fmla="+- -11722196 T4 T5"/>
                <a:gd name="G7" fmla="*/ G6 2 1"/>
                <a:gd name="G8" fmla="abs -1172219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363"/>
                <a:gd name="G18" fmla="*/ 10363 1 2"/>
                <a:gd name="G19" fmla="+- G18 5400 0"/>
                <a:gd name="G20" fmla="cos G19 -11722196"/>
                <a:gd name="G21" fmla="sin G19 -11722196"/>
                <a:gd name="G22" fmla="+- G20 10800 0"/>
                <a:gd name="G23" fmla="+- G21 10800 0"/>
                <a:gd name="G24" fmla="+- 10800 0 G20"/>
                <a:gd name="G25" fmla="+- 10363 10800 0"/>
                <a:gd name="G26" fmla="?: G9 G17 G25"/>
                <a:gd name="G27" fmla="?: G9 0 21600"/>
                <a:gd name="G28" fmla="cos 10800 -11722196"/>
                <a:gd name="G29" fmla="sin 10800 -11722196"/>
                <a:gd name="G30" fmla="sin 10363 -11722196"/>
                <a:gd name="G31" fmla="+- G28 10800 0"/>
                <a:gd name="G32" fmla="+- G29 10800 0"/>
                <a:gd name="G33" fmla="+- G30 10800 0"/>
                <a:gd name="G34" fmla="?: G4 0 G31"/>
                <a:gd name="G35" fmla="?: -11722196 G34 0"/>
                <a:gd name="G36" fmla="?: G6 G35 G31"/>
                <a:gd name="G37" fmla="+- 21600 0 G36"/>
                <a:gd name="G38" fmla="?: G4 0 G33"/>
                <a:gd name="G39" fmla="?: -11722196 G38 G32"/>
                <a:gd name="G40" fmla="?: G6 G39 0"/>
                <a:gd name="G41" fmla="?: G4 G32 21600"/>
                <a:gd name="G42" fmla="?: G6 G41 G33"/>
                <a:gd name="T12" fmla="*/ 10800 w 21600"/>
                <a:gd name="T13" fmla="*/ 0 h 21600"/>
                <a:gd name="T14" fmla="*/ 220 w 21600"/>
                <a:gd name="T15" fmla="*/ 10590 h 21600"/>
                <a:gd name="T16" fmla="*/ 10800 w 21600"/>
                <a:gd name="T17" fmla="*/ 437 h 21600"/>
                <a:gd name="T18" fmla="*/ 21380 w 21600"/>
                <a:gd name="T19" fmla="*/ 1059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439" y="10595"/>
                  </a:moveTo>
                  <a:cubicBezTo>
                    <a:pt x="550" y="4952"/>
                    <a:pt x="5156" y="436"/>
                    <a:pt x="10800" y="437"/>
                  </a:cubicBezTo>
                  <a:cubicBezTo>
                    <a:pt x="16443" y="437"/>
                    <a:pt x="21049" y="4952"/>
                    <a:pt x="21160" y="10595"/>
                  </a:cubicBezTo>
                  <a:lnTo>
                    <a:pt x="21597" y="10586"/>
                  </a:lnTo>
                  <a:cubicBezTo>
                    <a:pt x="21481" y="4706"/>
                    <a:pt x="16681" y="-1"/>
                    <a:pt x="10799" y="0"/>
                  </a:cubicBezTo>
                  <a:cubicBezTo>
                    <a:pt x="4918" y="0"/>
                    <a:pt x="118" y="4706"/>
                    <a:pt x="2" y="10586"/>
                  </a:cubicBezTo>
                  <a:close/>
                </a:path>
              </a:pathLst>
            </a:custGeom>
            <a:solidFill>
              <a:schemeClr val="accent1"/>
            </a:solidFill>
            <a:ln w="9525">
              <a:solidFill>
                <a:schemeClr val="tx1"/>
              </a:solidFill>
              <a:miter lim="800000"/>
              <a:headEnd/>
              <a:tailEnd/>
            </a:ln>
            <a:effectLst/>
          </p:spPr>
          <p:txBody>
            <a:bodyPr wrap="none" anchor="ctr"/>
            <a:lstStyle/>
            <a:p>
              <a:endParaRPr lang="fr-FR" dirty="0"/>
            </a:p>
          </p:txBody>
        </p:sp>
        <p:sp>
          <p:nvSpPr>
            <p:cNvPr id="13329" name="AutoShape 17"/>
            <p:cNvSpPr>
              <a:spLocks noChangeArrowheads="1"/>
            </p:cNvSpPr>
            <p:nvPr/>
          </p:nvSpPr>
          <p:spPr bwMode="auto">
            <a:xfrm rot="-2419550">
              <a:off x="567" y="799"/>
              <a:ext cx="226" cy="227"/>
            </a:xfrm>
            <a:prstGeom prst="rtTriangle">
              <a:avLst/>
            </a:prstGeom>
            <a:solidFill>
              <a:schemeClr val="accent1"/>
            </a:solidFill>
            <a:ln w="9525">
              <a:solidFill>
                <a:schemeClr val="tx1"/>
              </a:solidFill>
              <a:miter lim="800000"/>
              <a:headEnd/>
              <a:tailEnd/>
            </a:ln>
            <a:effectLst/>
          </p:spPr>
          <p:txBody>
            <a:bodyPr wrap="none" anchor="ctr"/>
            <a:lstStyle/>
            <a:p>
              <a:endParaRPr lang="fr-FR" dirty="0"/>
            </a:p>
          </p:txBody>
        </p:sp>
      </p:grpSp>
      <p:sp>
        <p:nvSpPr>
          <p:cNvPr id="13330" name="Text Box 18"/>
          <p:cNvSpPr txBox="1">
            <a:spLocks noChangeArrowheads="1"/>
          </p:cNvSpPr>
          <p:nvPr/>
        </p:nvSpPr>
        <p:spPr bwMode="auto">
          <a:xfrm>
            <a:off x="1690688" y="477838"/>
            <a:ext cx="1847850" cy="366712"/>
          </a:xfrm>
          <a:prstGeom prst="rect">
            <a:avLst/>
          </a:prstGeom>
          <a:noFill/>
          <a:ln w="9525">
            <a:noFill/>
            <a:miter lim="800000"/>
            <a:headEnd/>
            <a:tailEnd/>
          </a:ln>
          <a:effectLst/>
        </p:spPr>
        <p:txBody>
          <a:bodyPr wrap="none">
            <a:spAutoFit/>
          </a:bodyPr>
          <a:lstStyle/>
          <a:p>
            <a:r>
              <a:rPr lang="fr-FR" sz="1800" dirty="0"/>
              <a:t>Sens de rotation</a:t>
            </a:r>
          </a:p>
        </p:txBody>
      </p:sp>
      <p:sp>
        <p:nvSpPr>
          <p:cNvPr id="13331" name="Line 19"/>
          <p:cNvSpPr>
            <a:spLocks noChangeShapeType="1"/>
          </p:cNvSpPr>
          <p:nvPr/>
        </p:nvSpPr>
        <p:spPr bwMode="auto">
          <a:xfrm flipV="1">
            <a:off x="5435600" y="3500438"/>
            <a:ext cx="0" cy="1727200"/>
          </a:xfrm>
          <a:prstGeom prst="line">
            <a:avLst/>
          </a:prstGeom>
          <a:noFill/>
          <a:ln w="9525">
            <a:solidFill>
              <a:schemeClr val="tx1"/>
            </a:solidFill>
            <a:round/>
            <a:headEnd/>
            <a:tailEnd type="triangle" w="med" len="med"/>
          </a:ln>
          <a:effectLst/>
        </p:spPr>
        <p:txBody>
          <a:bodyPr/>
          <a:lstStyle/>
          <a:p>
            <a:endParaRPr lang="fr-FR" dirty="0"/>
          </a:p>
        </p:txBody>
      </p:sp>
      <p:sp>
        <p:nvSpPr>
          <p:cNvPr id="13332" name="Line 20"/>
          <p:cNvSpPr>
            <a:spLocks noChangeShapeType="1"/>
          </p:cNvSpPr>
          <p:nvPr/>
        </p:nvSpPr>
        <p:spPr bwMode="auto">
          <a:xfrm>
            <a:off x="5435600" y="4364038"/>
            <a:ext cx="3529013" cy="0"/>
          </a:xfrm>
          <a:prstGeom prst="line">
            <a:avLst/>
          </a:prstGeom>
          <a:noFill/>
          <a:ln w="9525">
            <a:solidFill>
              <a:schemeClr val="tx1"/>
            </a:solidFill>
            <a:round/>
            <a:headEnd/>
            <a:tailEnd type="triangle" w="med" len="med"/>
          </a:ln>
          <a:effectLst/>
        </p:spPr>
        <p:txBody>
          <a:bodyPr/>
          <a:lstStyle/>
          <a:p>
            <a:endParaRPr lang="fr-FR" dirty="0"/>
          </a:p>
        </p:txBody>
      </p:sp>
      <p:sp>
        <p:nvSpPr>
          <p:cNvPr id="13333" name="Rectangle 21"/>
          <p:cNvSpPr>
            <a:spLocks noChangeArrowheads="1"/>
          </p:cNvSpPr>
          <p:nvPr/>
        </p:nvSpPr>
        <p:spPr bwMode="auto">
          <a:xfrm>
            <a:off x="5435600" y="3644900"/>
            <a:ext cx="2592388" cy="1439863"/>
          </a:xfrm>
          <a:prstGeom prst="rect">
            <a:avLst/>
          </a:prstGeom>
          <a:noFill/>
          <a:ln w="9525" algn="ctr">
            <a:solidFill>
              <a:schemeClr val="tx1"/>
            </a:solidFill>
            <a:miter lim="800000"/>
            <a:headEnd/>
            <a:tailEnd/>
          </a:ln>
          <a:effectLst/>
        </p:spPr>
        <p:txBody>
          <a:bodyPr wrap="none" anchor="ctr"/>
          <a:lstStyle/>
          <a:p>
            <a:endParaRPr lang="fr-FR" dirty="0"/>
          </a:p>
        </p:txBody>
      </p:sp>
      <p:sp>
        <p:nvSpPr>
          <p:cNvPr id="13334" name="Rectangle 22"/>
          <p:cNvSpPr>
            <a:spLocks noChangeArrowheads="1"/>
          </p:cNvSpPr>
          <p:nvPr/>
        </p:nvSpPr>
        <p:spPr bwMode="auto">
          <a:xfrm>
            <a:off x="5435600" y="4005263"/>
            <a:ext cx="3457575" cy="720725"/>
          </a:xfrm>
          <a:prstGeom prst="rect">
            <a:avLst/>
          </a:prstGeom>
          <a:noFill/>
          <a:ln w="9525" algn="ctr">
            <a:solidFill>
              <a:schemeClr val="tx1"/>
            </a:solidFill>
            <a:miter lim="800000"/>
            <a:headEnd/>
            <a:tailEnd/>
          </a:ln>
          <a:effectLst/>
        </p:spPr>
        <p:txBody>
          <a:bodyPr wrap="none" anchor="ctr"/>
          <a:lstStyle/>
          <a:p>
            <a:endParaRPr lang="fr-FR" dirty="0"/>
          </a:p>
        </p:txBody>
      </p:sp>
      <p:sp>
        <p:nvSpPr>
          <p:cNvPr id="13335" name="Rectangle 23"/>
          <p:cNvSpPr>
            <a:spLocks noChangeArrowheads="1"/>
          </p:cNvSpPr>
          <p:nvPr/>
        </p:nvSpPr>
        <p:spPr bwMode="auto">
          <a:xfrm>
            <a:off x="5435600" y="3644900"/>
            <a:ext cx="287338" cy="1439863"/>
          </a:xfrm>
          <a:prstGeom prst="rect">
            <a:avLst/>
          </a:prstGeom>
          <a:noFill/>
          <a:ln w="9525" algn="ctr">
            <a:solidFill>
              <a:schemeClr val="tx1"/>
            </a:solidFill>
            <a:miter lim="800000"/>
            <a:headEnd/>
            <a:tailEnd/>
          </a:ln>
          <a:effectLst/>
        </p:spPr>
        <p:txBody>
          <a:bodyPr wrap="none" anchor="ctr"/>
          <a:lstStyle/>
          <a:p>
            <a:endParaRPr lang="fr-FR" dirty="0"/>
          </a:p>
        </p:txBody>
      </p:sp>
      <p:sp>
        <p:nvSpPr>
          <p:cNvPr id="13336" name="Rectangle 24"/>
          <p:cNvSpPr>
            <a:spLocks noChangeArrowheads="1"/>
          </p:cNvSpPr>
          <p:nvPr/>
        </p:nvSpPr>
        <p:spPr bwMode="auto">
          <a:xfrm>
            <a:off x="5722938" y="3644900"/>
            <a:ext cx="287337" cy="1439863"/>
          </a:xfrm>
          <a:prstGeom prst="rect">
            <a:avLst/>
          </a:prstGeom>
          <a:noFill/>
          <a:ln w="9525" algn="ctr">
            <a:solidFill>
              <a:schemeClr val="tx1"/>
            </a:solidFill>
            <a:miter lim="800000"/>
            <a:headEnd/>
            <a:tailEnd/>
          </a:ln>
          <a:effectLst/>
        </p:spPr>
        <p:txBody>
          <a:bodyPr wrap="none" anchor="ctr"/>
          <a:lstStyle/>
          <a:p>
            <a:endParaRPr lang="fr-FR" dirty="0"/>
          </a:p>
        </p:txBody>
      </p:sp>
      <p:sp>
        <p:nvSpPr>
          <p:cNvPr id="13337" name="Rectangle 25"/>
          <p:cNvSpPr>
            <a:spLocks noChangeArrowheads="1"/>
          </p:cNvSpPr>
          <p:nvPr/>
        </p:nvSpPr>
        <p:spPr bwMode="auto">
          <a:xfrm>
            <a:off x="6011863" y="3644900"/>
            <a:ext cx="287337" cy="1439863"/>
          </a:xfrm>
          <a:prstGeom prst="rect">
            <a:avLst/>
          </a:prstGeom>
          <a:noFill/>
          <a:ln w="9525" algn="ctr">
            <a:solidFill>
              <a:schemeClr val="tx1"/>
            </a:solidFill>
            <a:miter lim="800000"/>
            <a:headEnd/>
            <a:tailEnd/>
          </a:ln>
          <a:effectLst/>
        </p:spPr>
        <p:txBody>
          <a:bodyPr wrap="none" anchor="ctr"/>
          <a:lstStyle/>
          <a:p>
            <a:endParaRPr lang="fr-FR" dirty="0"/>
          </a:p>
        </p:txBody>
      </p:sp>
      <p:sp>
        <p:nvSpPr>
          <p:cNvPr id="13338" name="Rectangle 26"/>
          <p:cNvSpPr>
            <a:spLocks noChangeArrowheads="1"/>
          </p:cNvSpPr>
          <p:nvPr/>
        </p:nvSpPr>
        <p:spPr bwMode="auto">
          <a:xfrm>
            <a:off x="6299200" y="3644900"/>
            <a:ext cx="287338" cy="1439863"/>
          </a:xfrm>
          <a:prstGeom prst="rect">
            <a:avLst/>
          </a:prstGeom>
          <a:noFill/>
          <a:ln w="9525" algn="ctr">
            <a:solidFill>
              <a:schemeClr val="tx1"/>
            </a:solidFill>
            <a:miter lim="800000"/>
            <a:headEnd/>
            <a:tailEnd/>
          </a:ln>
          <a:effectLst/>
        </p:spPr>
        <p:txBody>
          <a:bodyPr wrap="none" anchor="ctr"/>
          <a:lstStyle/>
          <a:p>
            <a:endParaRPr lang="fr-FR" dirty="0"/>
          </a:p>
        </p:txBody>
      </p:sp>
      <p:sp>
        <p:nvSpPr>
          <p:cNvPr id="13339" name="Rectangle 27"/>
          <p:cNvSpPr>
            <a:spLocks noChangeArrowheads="1"/>
          </p:cNvSpPr>
          <p:nvPr/>
        </p:nvSpPr>
        <p:spPr bwMode="auto">
          <a:xfrm>
            <a:off x="6588125" y="3644900"/>
            <a:ext cx="287338" cy="1439863"/>
          </a:xfrm>
          <a:prstGeom prst="rect">
            <a:avLst/>
          </a:prstGeom>
          <a:noFill/>
          <a:ln w="9525" algn="ctr">
            <a:solidFill>
              <a:schemeClr val="tx1"/>
            </a:solidFill>
            <a:miter lim="800000"/>
            <a:headEnd/>
            <a:tailEnd/>
          </a:ln>
          <a:effectLst/>
        </p:spPr>
        <p:txBody>
          <a:bodyPr wrap="none" anchor="ctr"/>
          <a:lstStyle/>
          <a:p>
            <a:endParaRPr lang="fr-FR" dirty="0"/>
          </a:p>
        </p:txBody>
      </p:sp>
      <p:sp>
        <p:nvSpPr>
          <p:cNvPr id="13340" name="Rectangle 28"/>
          <p:cNvSpPr>
            <a:spLocks noChangeArrowheads="1"/>
          </p:cNvSpPr>
          <p:nvPr/>
        </p:nvSpPr>
        <p:spPr bwMode="auto">
          <a:xfrm>
            <a:off x="6875463" y="3644900"/>
            <a:ext cx="287337" cy="1439863"/>
          </a:xfrm>
          <a:prstGeom prst="rect">
            <a:avLst/>
          </a:prstGeom>
          <a:noFill/>
          <a:ln w="9525" algn="ctr">
            <a:solidFill>
              <a:schemeClr val="tx1"/>
            </a:solidFill>
            <a:miter lim="800000"/>
            <a:headEnd/>
            <a:tailEnd/>
          </a:ln>
          <a:effectLst/>
        </p:spPr>
        <p:txBody>
          <a:bodyPr wrap="none" anchor="ctr"/>
          <a:lstStyle/>
          <a:p>
            <a:endParaRPr lang="fr-FR" dirty="0"/>
          </a:p>
        </p:txBody>
      </p:sp>
      <p:sp>
        <p:nvSpPr>
          <p:cNvPr id="13341" name="Rectangle 29"/>
          <p:cNvSpPr>
            <a:spLocks noChangeArrowheads="1"/>
          </p:cNvSpPr>
          <p:nvPr/>
        </p:nvSpPr>
        <p:spPr bwMode="auto">
          <a:xfrm>
            <a:off x="7164388" y="3644900"/>
            <a:ext cx="287337" cy="1439863"/>
          </a:xfrm>
          <a:prstGeom prst="rect">
            <a:avLst/>
          </a:prstGeom>
          <a:noFill/>
          <a:ln w="9525" algn="ctr">
            <a:solidFill>
              <a:schemeClr val="tx1"/>
            </a:solidFill>
            <a:miter lim="800000"/>
            <a:headEnd/>
            <a:tailEnd/>
          </a:ln>
          <a:effectLst/>
        </p:spPr>
        <p:txBody>
          <a:bodyPr wrap="none" anchor="ctr"/>
          <a:lstStyle/>
          <a:p>
            <a:endParaRPr lang="fr-FR" dirty="0"/>
          </a:p>
        </p:txBody>
      </p:sp>
      <p:sp>
        <p:nvSpPr>
          <p:cNvPr id="13342" name="Rectangle 30"/>
          <p:cNvSpPr>
            <a:spLocks noChangeArrowheads="1"/>
          </p:cNvSpPr>
          <p:nvPr/>
        </p:nvSpPr>
        <p:spPr bwMode="auto">
          <a:xfrm>
            <a:off x="7451725" y="3644900"/>
            <a:ext cx="287338" cy="1439863"/>
          </a:xfrm>
          <a:prstGeom prst="rect">
            <a:avLst/>
          </a:prstGeom>
          <a:noFill/>
          <a:ln w="9525" algn="ctr">
            <a:solidFill>
              <a:schemeClr val="tx1"/>
            </a:solidFill>
            <a:miter lim="800000"/>
            <a:headEnd/>
            <a:tailEnd/>
          </a:ln>
          <a:effectLst/>
        </p:spPr>
        <p:txBody>
          <a:bodyPr wrap="none" anchor="ctr"/>
          <a:lstStyle/>
          <a:p>
            <a:endParaRPr lang="fr-FR" dirty="0"/>
          </a:p>
        </p:txBody>
      </p:sp>
      <p:sp>
        <p:nvSpPr>
          <p:cNvPr id="13343" name="Rectangle 31"/>
          <p:cNvSpPr>
            <a:spLocks noChangeArrowheads="1"/>
          </p:cNvSpPr>
          <p:nvPr/>
        </p:nvSpPr>
        <p:spPr bwMode="auto">
          <a:xfrm>
            <a:off x="7739063" y="3644900"/>
            <a:ext cx="287337" cy="1439863"/>
          </a:xfrm>
          <a:prstGeom prst="rect">
            <a:avLst/>
          </a:prstGeom>
          <a:noFill/>
          <a:ln w="9525" algn="ctr">
            <a:solidFill>
              <a:schemeClr val="tx1"/>
            </a:solidFill>
            <a:miter lim="800000"/>
            <a:headEnd/>
            <a:tailEnd/>
          </a:ln>
          <a:effectLst/>
        </p:spPr>
        <p:txBody>
          <a:bodyPr wrap="none" anchor="ctr"/>
          <a:lstStyle/>
          <a:p>
            <a:endParaRPr lang="fr-FR" dirty="0"/>
          </a:p>
        </p:txBody>
      </p:sp>
      <p:sp>
        <p:nvSpPr>
          <p:cNvPr id="13344" name="Rectangle 32"/>
          <p:cNvSpPr>
            <a:spLocks noChangeArrowheads="1"/>
          </p:cNvSpPr>
          <p:nvPr/>
        </p:nvSpPr>
        <p:spPr bwMode="auto">
          <a:xfrm>
            <a:off x="8026400" y="3644900"/>
            <a:ext cx="287338" cy="1439863"/>
          </a:xfrm>
          <a:prstGeom prst="rect">
            <a:avLst/>
          </a:prstGeom>
          <a:noFill/>
          <a:ln w="9525" algn="ctr">
            <a:solidFill>
              <a:schemeClr val="tx1"/>
            </a:solidFill>
            <a:miter lim="800000"/>
            <a:headEnd/>
            <a:tailEnd/>
          </a:ln>
          <a:effectLst/>
        </p:spPr>
        <p:txBody>
          <a:bodyPr wrap="none" anchor="ctr"/>
          <a:lstStyle/>
          <a:p>
            <a:endParaRPr lang="fr-FR" dirty="0"/>
          </a:p>
        </p:txBody>
      </p:sp>
      <p:sp>
        <p:nvSpPr>
          <p:cNvPr id="13345" name="Rectangle 33"/>
          <p:cNvSpPr>
            <a:spLocks noChangeArrowheads="1"/>
          </p:cNvSpPr>
          <p:nvPr/>
        </p:nvSpPr>
        <p:spPr bwMode="auto">
          <a:xfrm>
            <a:off x="8315325" y="3644900"/>
            <a:ext cx="287338" cy="1439863"/>
          </a:xfrm>
          <a:prstGeom prst="rect">
            <a:avLst/>
          </a:prstGeom>
          <a:noFill/>
          <a:ln w="9525" algn="ctr">
            <a:solidFill>
              <a:schemeClr val="tx1"/>
            </a:solidFill>
            <a:miter lim="800000"/>
            <a:headEnd/>
            <a:tailEnd/>
          </a:ln>
          <a:effectLst/>
        </p:spPr>
        <p:txBody>
          <a:bodyPr wrap="none" anchor="ctr"/>
          <a:lstStyle/>
          <a:p>
            <a:endParaRPr lang="fr-FR" dirty="0"/>
          </a:p>
        </p:txBody>
      </p:sp>
      <p:sp>
        <p:nvSpPr>
          <p:cNvPr id="13346" name="Rectangle 34"/>
          <p:cNvSpPr>
            <a:spLocks noChangeArrowheads="1"/>
          </p:cNvSpPr>
          <p:nvPr/>
        </p:nvSpPr>
        <p:spPr bwMode="auto">
          <a:xfrm>
            <a:off x="8602663" y="3644900"/>
            <a:ext cx="287337" cy="1439863"/>
          </a:xfrm>
          <a:prstGeom prst="rect">
            <a:avLst/>
          </a:prstGeom>
          <a:noFill/>
          <a:ln w="9525" algn="ctr">
            <a:solidFill>
              <a:schemeClr val="tx1"/>
            </a:solidFill>
            <a:miter lim="800000"/>
            <a:headEnd/>
            <a:tailEnd/>
          </a:ln>
          <a:effectLst/>
        </p:spPr>
        <p:txBody>
          <a:bodyPr wrap="none" anchor="ctr"/>
          <a:lstStyle/>
          <a:p>
            <a:endParaRPr lang="fr-FR" dirty="0"/>
          </a:p>
        </p:txBody>
      </p:sp>
      <p:grpSp>
        <p:nvGrpSpPr>
          <p:cNvPr id="4" name="Group 46"/>
          <p:cNvGrpSpPr>
            <a:grpSpLocks/>
          </p:cNvGrpSpPr>
          <p:nvPr/>
        </p:nvGrpSpPr>
        <p:grpSpPr bwMode="auto">
          <a:xfrm rot="14074860">
            <a:off x="261608" y="4160670"/>
            <a:ext cx="1800225" cy="865187"/>
            <a:chOff x="1610" y="935"/>
            <a:chExt cx="1134" cy="545"/>
          </a:xfrm>
        </p:grpSpPr>
        <p:sp>
          <p:nvSpPr>
            <p:cNvPr id="13359" name="AutoShape 47"/>
            <p:cNvSpPr>
              <a:spLocks noChangeArrowheads="1"/>
            </p:cNvSpPr>
            <p:nvPr/>
          </p:nvSpPr>
          <p:spPr bwMode="auto">
            <a:xfrm>
              <a:off x="1610"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rgbClr val="FF0000"/>
            </a:solidFill>
            <a:ln w="9525">
              <a:solidFill>
                <a:srgbClr val="FF0000"/>
              </a:solidFill>
              <a:miter lim="800000"/>
              <a:headEnd/>
              <a:tailEnd/>
            </a:ln>
            <a:effectLst/>
          </p:spPr>
          <p:txBody>
            <a:bodyPr wrap="none" anchor="ctr"/>
            <a:lstStyle/>
            <a:p>
              <a:endParaRPr lang="fr-FR" dirty="0"/>
            </a:p>
          </p:txBody>
        </p:sp>
        <p:sp>
          <p:nvSpPr>
            <p:cNvPr id="13360" name="AutoShape 48"/>
            <p:cNvSpPr>
              <a:spLocks noChangeArrowheads="1"/>
            </p:cNvSpPr>
            <p:nvPr/>
          </p:nvSpPr>
          <p:spPr bwMode="auto">
            <a:xfrm>
              <a:off x="1973"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rgbClr val="FF0000"/>
            </a:solidFill>
            <a:ln w="9525">
              <a:solidFill>
                <a:srgbClr val="FF0000"/>
              </a:solidFill>
              <a:miter lim="800000"/>
              <a:headEnd/>
              <a:tailEnd/>
            </a:ln>
            <a:effectLst/>
          </p:spPr>
          <p:txBody>
            <a:bodyPr wrap="none" anchor="ctr"/>
            <a:lstStyle/>
            <a:p>
              <a:endParaRPr lang="fr-FR" dirty="0"/>
            </a:p>
          </p:txBody>
        </p:sp>
        <p:sp>
          <p:nvSpPr>
            <p:cNvPr id="13361" name="AutoShape 49"/>
            <p:cNvSpPr>
              <a:spLocks noChangeArrowheads="1"/>
            </p:cNvSpPr>
            <p:nvPr/>
          </p:nvSpPr>
          <p:spPr bwMode="auto">
            <a:xfrm>
              <a:off x="2336"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rgbClr val="FF0000"/>
            </a:solidFill>
            <a:ln w="9525">
              <a:solidFill>
                <a:srgbClr val="FF0000"/>
              </a:solidFill>
              <a:miter lim="800000"/>
              <a:headEnd/>
              <a:tailEnd/>
            </a:ln>
            <a:effectLst/>
          </p:spPr>
          <p:txBody>
            <a:bodyPr wrap="none" anchor="ctr"/>
            <a:lstStyle/>
            <a:p>
              <a:endParaRPr lang="fr-FR" dirty="0"/>
            </a:p>
          </p:txBody>
        </p:sp>
      </p:grpSp>
      <p:grpSp>
        <p:nvGrpSpPr>
          <p:cNvPr id="5" name="Group 50"/>
          <p:cNvGrpSpPr>
            <a:grpSpLocks/>
          </p:cNvGrpSpPr>
          <p:nvPr/>
        </p:nvGrpSpPr>
        <p:grpSpPr bwMode="auto">
          <a:xfrm rot="7249003">
            <a:off x="3208381" y="4027051"/>
            <a:ext cx="1800225" cy="865187"/>
            <a:chOff x="1610" y="935"/>
            <a:chExt cx="1134" cy="545"/>
          </a:xfrm>
        </p:grpSpPr>
        <p:sp>
          <p:nvSpPr>
            <p:cNvPr id="13363" name="AutoShape 51"/>
            <p:cNvSpPr>
              <a:spLocks noChangeArrowheads="1"/>
            </p:cNvSpPr>
            <p:nvPr/>
          </p:nvSpPr>
          <p:spPr bwMode="auto">
            <a:xfrm>
              <a:off x="1610"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rgbClr val="00CC00"/>
            </a:solidFill>
            <a:ln w="9525">
              <a:solidFill>
                <a:srgbClr val="00CC00"/>
              </a:solidFill>
              <a:miter lim="800000"/>
              <a:headEnd/>
              <a:tailEnd/>
            </a:ln>
            <a:effectLst/>
          </p:spPr>
          <p:txBody>
            <a:bodyPr wrap="none" anchor="ctr"/>
            <a:lstStyle/>
            <a:p>
              <a:endParaRPr lang="fr-FR" dirty="0"/>
            </a:p>
          </p:txBody>
        </p:sp>
        <p:sp>
          <p:nvSpPr>
            <p:cNvPr id="13364" name="AutoShape 52"/>
            <p:cNvSpPr>
              <a:spLocks noChangeArrowheads="1"/>
            </p:cNvSpPr>
            <p:nvPr/>
          </p:nvSpPr>
          <p:spPr bwMode="auto">
            <a:xfrm>
              <a:off x="1973"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rgbClr val="00CC00"/>
            </a:solidFill>
            <a:ln w="9525">
              <a:solidFill>
                <a:srgbClr val="00CC00"/>
              </a:solidFill>
              <a:miter lim="800000"/>
              <a:headEnd/>
              <a:tailEnd/>
            </a:ln>
            <a:effectLst/>
          </p:spPr>
          <p:txBody>
            <a:bodyPr wrap="none" anchor="ctr"/>
            <a:lstStyle/>
            <a:p>
              <a:endParaRPr lang="fr-FR" dirty="0"/>
            </a:p>
          </p:txBody>
        </p:sp>
        <p:sp>
          <p:nvSpPr>
            <p:cNvPr id="13365" name="AutoShape 53"/>
            <p:cNvSpPr>
              <a:spLocks noChangeArrowheads="1"/>
            </p:cNvSpPr>
            <p:nvPr/>
          </p:nvSpPr>
          <p:spPr bwMode="auto">
            <a:xfrm>
              <a:off x="2336"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rgbClr val="00CC00"/>
            </a:solidFill>
            <a:ln w="9525">
              <a:solidFill>
                <a:srgbClr val="00CC00"/>
              </a:solidFill>
              <a:miter lim="800000"/>
              <a:headEnd/>
              <a:tailEnd/>
            </a:ln>
            <a:effectLst/>
          </p:spPr>
          <p:txBody>
            <a:bodyPr wrap="none" anchor="ctr"/>
            <a:lstStyle/>
            <a:p>
              <a:endParaRPr lang="fr-FR" dirty="0"/>
            </a:p>
          </p:txBody>
        </p:sp>
      </p:grpSp>
      <p:sp>
        <p:nvSpPr>
          <p:cNvPr id="13366" name="Freeform 54"/>
          <p:cNvSpPr>
            <a:spLocks/>
          </p:cNvSpPr>
          <p:nvPr/>
        </p:nvSpPr>
        <p:spPr bwMode="auto">
          <a:xfrm>
            <a:off x="5435600" y="3643313"/>
            <a:ext cx="3457575" cy="1439862"/>
          </a:xfrm>
          <a:custGeom>
            <a:avLst/>
            <a:gdLst/>
            <a:ahLst/>
            <a:cxnLst>
              <a:cxn ang="0">
                <a:pos x="0" y="454"/>
              </a:cxn>
              <a:cxn ang="0">
                <a:pos x="182" y="227"/>
              </a:cxn>
              <a:cxn ang="0">
                <a:pos x="545" y="0"/>
              </a:cxn>
              <a:cxn ang="0">
                <a:pos x="908" y="227"/>
              </a:cxn>
              <a:cxn ang="0">
                <a:pos x="1089" y="454"/>
              </a:cxn>
              <a:cxn ang="0">
                <a:pos x="1270" y="681"/>
              </a:cxn>
              <a:cxn ang="0">
                <a:pos x="1633" y="907"/>
              </a:cxn>
              <a:cxn ang="0">
                <a:pos x="1996" y="681"/>
              </a:cxn>
              <a:cxn ang="0">
                <a:pos x="2178" y="454"/>
              </a:cxn>
            </a:cxnLst>
            <a:rect l="0" t="0" r="r" b="b"/>
            <a:pathLst>
              <a:path w="2178" h="907">
                <a:moveTo>
                  <a:pt x="0" y="454"/>
                </a:moveTo>
                <a:cubicBezTo>
                  <a:pt x="45" y="378"/>
                  <a:pt x="91" y="303"/>
                  <a:pt x="182" y="227"/>
                </a:cubicBezTo>
                <a:cubicBezTo>
                  <a:pt x="273" y="151"/>
                  <a:pt x="424" y="0"/>
                  <a:pt x="545" y="0"/>
                </a:cubicBezTo>
                <a:cubicBezTo>
                  <a:pt x="666" y="0"/>
                  <a:pt x="817" y="151"/>
                  <a:pt x="908" y="227"/>
                </a:cubicBezTo>
                <a:cubicBezTo>
                  <a:pt x="999" y="303"/>
                  <a:pt x="1029" y="378"/>
                  <a:pt x="1089" y="454"/>
                </a:cubicBezTo>
                <a:cubicBezTo>
                  <a:pt x="1149" y="530"/>
                  <a:pt x="1179" y="605"/>
                  <a:pt x="1270" y="681"/>
                </a:cubicBezTo>
                <a:cubicBezTo>
                  <a:pt x="1361" y="757"/>
                  <a:pt x="1512" y="907"/>
                  <a:pt x="1633" y="907"/>
                </a:cubicBezTo>
                <a:cubicBezTo>
                  <a:pt x="1754" y="907"/>
                  <a:pt x="1905" y="757"/>
                  <a:pt x="1996" y="681"/>
                </a:cubicBezTo>
                <a:cubicBezTo>
                  <a:pt x="2087" y="605"/>
                  <a:pt x="2132" y="529"/>
                  <a:pt x="2178" y="454"/>
                </a:cubicBezTo>
              </a:path>
            </a:pathLst>
          </a:custGeom>
          <a:noFill/>
          <a:ln w="38100" cap="flat" cmpd="sng">
            <a:solidFill>
              <a:schemeClr val="hlink"/>
            </a:solidFill>
            <a:prstDash val="solid"/>
            <a:round/>
            <a:headEnd type="none" w="med" len="med"/>
            <a:tailEnd type="none" w="med" len="med"/>
          </a:ln>
          <a:effectLst/>
        </p:spPr>
        <p:txBody>
          <a:bodyPr/>
          <a:lstStyle/>
          <a:p>
            <a:endParaRPr lang="fr-FR" dirty="0"/>
          </a:p>
        </p:txBody>
      </p:sp>
      <p:sp>
        <p:nvSpPr>
          <p:cNvPr id="13411" name="Text Box 99"/>
          <p:cNvSpPr txBox="1">
            <a:spLocks noChangeArrowheads="1"/>
          </p:cNvSpPr>
          <p:nvPr/>
        </p:nvSpPr>
        <p:spPr bwMode="auto">
          <a:xfrm>
            <a:off x="5076825" y="1557338"/>
            <a:ext cx="3889375" cy="1463675"/>
          </a:xfrm>
          <a:prstGeom prst="rect">
            <a:avLst/>
          </a:prstGeom>
          <a:noFill/>
          <a:ln w="9525" algn="ctr">
            <a:noFill/>
            <a:miter lim="800000"/>
            <a:headEnd/>
            <a:tailEnd/>
          </a:ln>
          <a:effectLst/>
        </p:spPr>
        <p:txBody>
          <a:bodyPr>
            <a:spAutoFit/>
          </a:bodyPr>
          <a:lstStyle/>
          <a:p>
            <a:pPr algn="just">
              <a:spcBef>
                <a:spcPct val="50000"/>
              </a:spcBef>
            </a:pPr>
            <a:r>
              <a:rPr lang="fr-FR" sz="2000" dirty="0">
                <a:latin typeface="Times New Roman" pitchFamily="18" charset="0"/>
              </a:rPr>
              <a:t>La deuxième bobine sera le siège d’une fem qui sera décalée de 2</a:t>
            </a:r>
            <a:r>
              <a:rPr lang="el-GR" sz="2000" dirty="0">
                <a:latin typeface="Times New Roman" pitchFamily="18" charset="0"/>
                <a:cs typeface="Times New Roman" pitchFamily="18" charset="0"/>
              </a:rPr>
              <a:t>π</a:t>
            </a:r>
            <a:r>
              <a:rPr lang="fr-FR" sz="2000" dirty="0">
                <a:latin typeface="Times New Roman" pitchFamily="18" charset="0"/>
                <a:cs typeface="Times New Roman" pitchFamily="18" charset="0"/>
              </a:rPr>
              <a:t>/3 par rapport à la première.</a:t>
            </a:r>
          </a:p>
          <a:p>
            <a:pPr algn="just">
              <a:spcBef>
                <a:spcPct val="50000"/>
              </a:spcBef>
            </a:pPr>
            <a:r>
              <a:rPr lang="fr-FR" sz="2000" dirty="0">
                <a:latin typeface="Times New Roman" pitchFamily="18" charset="0"/>
                <a:cs typeface="Times New Roman" pitchFamily="18" charset="0"/>
              </a:rPr>
              <a:t> Pareil pour la troisième bobine</a:t>
            </a:r>
            <a:endParaRPr lang="el-GR" sz="2000" dirty="0">
              <a:latin typeface="Times New Roman" pitchFamily="18" charset="0"/>
              <a:cs typeface="Times New Roman" pitchFamily="18" charset="0"/>
            </a:endParaRPr>
          </a:p>
        </p:txBody>
      </p:sp>
      <p:sp>
        <p:nvSpPr>
          <p:cNvPr id="13325" name="Line 13"/>
          <p:cNvSpPr>
            <a:spLocks noChangeShapeType="1"/>
          </p:cNvSpPr>
          <p:nvPr/>
        </p:nvSpPr>
        <p:spPr bwMode="auto">
          <a:xfrm>
            <a:off x="2637622" y="3757399"/>
            <a:ext cx="2221716" cy="1255926"/>
          </a:xfrm>
          <a:prstGeom prst="line">
            <a:avLst/>
          </a:prstGeom>
          <a:noFill/>
          <a:ln w="9525">
            <a:solidFill>
              <a:schemeClr val="tx1"/>
            </a:solidFill>
            <a:round/>
            <a:headEnd/>
            <a:tailEnd type="triangle" w="med" len="med"/>
          </a:ln>
          <a:effectLst/>
        </p:spPr>
        <p:txBody>
          <a:bodyPr/>
          <a:lstStyle/>
          <a:p>
            <a:endParaRPr lang="fr-FR" dirty="0"/>
          </a:p>
        </p:txBody>
      </p:sp>
      <p:sp>
        <p:nvSpPr>
          <p:cNvPr id="13326" name="Line 14"/>
          <p:cNvSpPr>
            <a:spLocks noChangeShapeType="1"/>
          </p:cNvSpPr>
          <p:nvPr/>
        </p:nvSpPr>
        <p:spPr bwMode="auto">
          <a:xfrm flipH="1">
            <a:off x="611187" y="3751515"/>
            <a:ext cx="2005815" cy="1261810"/>
          </a:xfrm>
          <a:prstGeom prst="line">
            <a:avLst/>
          </a:prstGeom>
          <a:noFill/>
          <a:ln w="9525">
            <a:solidFill>
              <a:schemeClr val="tx1"/>
            </a:solidFill>
            <a:round/>
            <a:headEnd/>
            <a:tailEnd type="triangle" w="med" len="med"/>
          </a:ln>
          <a:effectLst/>
        </p:spPr>
        <p:txBody>
          <a:bodyPr/>
          <a:lstStyle/>
          <a:p>
            <a:endParaRPr lang="fr-FR" dirty="0"/>
          </a:p>
        </p:txBody>
      </p:sp>
      <p:sp>
        <p:nvSpPr>
          <p:cNvPr id="13324" name="Line 12"/>
          <p:cNvSpPr>
            <a:spLocks noChangeShapeType="1"/>
          </p:cNvSpPr>
          <p:nvPr/>
        </p:nvSpPr>
        <p:spPr bwMode="auto">
          <a:xfrm flipV="1">
            <a:off x="2617002" y="1335405"/>
            <a:ext cx="0" cy="2447925"/>
          </a:xfrm>
          <a:prstGeom prst="line">
            <a:avLst/>
          </a:prstGeom>
          <a:noFill/>
          <a:ln w="9525">
            <a:solidFill>
              <a:schemeClr val="tx1"/>
            </a:solidFill>
            <a:round/>
            <a:headEnd/>
            <a:tailEnd type="triangle" w="med" len="med"/>
          </a:ln>
          <a:effectLst/>
        </p:spPr>
        <p:txBody>
          <a:bodyPr/>
          <a:lstStyle/>
          <a:p>
            <a:endParaRPr lang="fr-FR" dirty="0"/>
          </a:p>
        </p:txBody>
      </p:sp>
      <p:sp>
        <p:nvSpPr>
          <p:cNvPr id="13412" name="Text Box 100"/>
          <p:cNvSpPr txBox="1">
            <a:spLocks noChangeArrowheads="1"/>
          </p:cNvSpPr>
          <p:nvPr/>
        </p:nvSpPr>
        <p:spPr bwMode="auto">
          <a:xfrm>
            <a:off x="3786414" y="213468"/>
            <a:ext cx="4824412" cy="523220"/>
          </a:xfrm>
          <a:prstGeom prst="rect">
            <a:avLst/>
          </a:prstGeom>
          <a:noFill/>
          <a:ln w="9525" algn="ctr">
            <a:noFill/>
            <a:miter lim="800000"/>
            <a:headEnd/>
            <a:tailEnd/>
          </a:ln>
          <a:effectLst/>
        </p:spPr>
        <p:txBody>
          <a:bodyPr wrap="square">
            <a:spAutoFit/>
          </a:bodyPr>
          <a:lstStyle/>
          <a:p>
            <a:pPr>
              <a:spcBef>
                <a:spcPct val="50000"/>
              </a:spcBef>
            </a:pPr>
            <a:r>
              <a:rPr lang="fr-FR" sz="2800" b="1" dirty="0"/>
              <a:t>L’ALTERNATEUR TRIPHASE</a:t>
            </a:r>
          </a:p>
        </p:txBody>
      </p:sp>
      <p:grpSp>
        <p:nvGrpSpPr>
          <p:cNvPr id="55" name="Groupe 54"/>
          <p:cNvGrpSpPr/>
          <p:nvPr/>
        </p:nvGrpSpPr>
        <p:grpSpPr>
          <a:xfrm rot="7152479">
            <a:off x="244086" y="2471635"/>
            <a:ext cx="1835832" cy="865187"/>
            <a:chOff x="1835696" y="4653136"/>
            <a:chExt cx="1835832" cy="865187"/>
          </a:xfrm>
          <a:solidFill>
            <a:schemeClr val="accent6">
              <a:lumMod val="75000"/>
            </a:schemeClr>
          </a:solidFill>
        </p:grpSpPr>
        <p:sp>
          <p:nvSpPr>
            <p:cNvPr id="56" name="AutoShape 4"/>
            <p:cNvSpPr>
              <a:spLocks noChangeArrowheads="1"/>
            </p:cNvSpPr>
            <p:nvPr/>
          </p:nvSpPr>
          <p:spPr bwMode="auto">
            <a:xfrm flipV="1">
              <a:off x="1835696" y="4653136"/>
              <a:ext cx="647700" cy="865187"/>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grpFill/>
            <a:ln w="9525">
              <a:noFill/>
              <a:prstDash val="dash"/>
              <a:miter lim="800000"/>
              <a:headEnd/>
              <a:tailEnd/>
            </a:ln>
            <a:effectLst/>
          </p:spPr>
          <p:txBody>
            <a:bodyPr wrap="none" anchor="ctr"/>
            <a:lstStyle/>
            <a:p>
              <a:endParaRPr lang="fr-FR" dirty="0"/>
            </a:p>
          </p:txBody>
        </p:sp>
        <p:sp>
          <p:nvSpPr>
            <p:cNvPr id="57" name="AutoShape 5"/>
            <p:cNvSpPr>
              <a:spLocks noChangeArrowheads="1"/>
            </p:cNvSpPr>
            <p:nvPr/>
          </p:nvSpPr>
          <p:spPr bwMode="auto">
            <a:xfrm flipV="1">
              <a:off x="2411959" y="4653136"/>
              <a:ext cx="647700" cy="865187"/>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grpFill/>
            <a:ln w="9525">
              <a:noFill/>
              <a:prstDash val="dash"/>
              <a:miter lim="800000"/>
              <a:headEnd/>
              <a:tailEnd/>
            </a:ln>
            <a:effectLst/>
          </p:spPr>
          <p:txBody>
            <a:bodyPr wrap="none" anchor="ctr"/>
            <a:lstStyle/>
            <a:p>
              <a:endParaRPr lang="fr-FR" dirty="0"/>
            </a:p>
          </p:txBody>
        </p:sp>
        <p:sp>
          <p:nvSpPr>
            <p:cNvPr id="58" name="AutoShape 6"/>
            <p:cNvSpPr>
              <a:spLocks noChangeArrowheads="1"/>
            </p:cNvSpPr>
            <p:nvPr/>
          </p:nvSpPr>
          <p:spPr bwMode="auto">
            <a:xfrm flipV="1">
              <a:off x="3023828" y="4653136"/>
              <a:ext cx="647700" cy="865187"/>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grpFill/>
            <a:ln w="9525">
              <a:noFill/>
              <a:prstDash val="sysDot"/>
              <a:miter lim="800000"/>
              <a:headEnd/>
              <a:tailEnd/>
            </a:ln>
            <a:effectLst/>
          </p:spPr>
          <p:txBody>
            <a:bodyPr wrap="none" anchor="ctr"/>
            <a:lstStyle/>
            <a:p>
              <a:endParaRPr lang="fr-FR" dirty="0"/>
            </a:p>
          </p:txBody>
        </p:sp>
      </p:grpSp>
      <p:grpSp>
        <p:nvGrpSpPr>
          <p:cNvPr id="63" name="Groupe 62"/>
          <p:cNvGrpSpPr/>
          <p:nvPr/>
        </p:nvGrpSpPr>
        <p:grpSpPr>
          <a:xfrm>
            <a:off x="3382044" y="2026230"/>
            <a:ext cx="1482862" cy="1620732"/>
            <a:chOff x="3382044" y="2026230"/>
            <a:chExt cx="1482862" cy="1620732"/>
          </a:xfrm>
          <a:solidFill>
            <a:srgbClr val="FF5050"/>
          </a:solidFill>
        </p:grpSpPr>
        <p:sp>
          <p:nvSpPr>
            <p:cNvPr id="60" name="AutoShape 47"/>
            <p:cNvSpPr>
              <a:spLocks noChangeArrowheads="1"/>
            </p:cNvSpPr>
            <p:nvPr/>
          </p:nvSpPr>
          <p:spPr bwMode="auto">
            <a:xfrm rot="3455572">
              <a:off x="3490788" y="1917486"/>
              <a:ext cx="647700" cy="865187"/>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grpFill/>
            <a:ln w="9525">
              <a:solidFill>
                <a:srgbClr val="FF5050"/>
              </a:solidFill>
              <a:miter lim="800000"/>
              <a:headEnd/>
              <a:tailEnd/>
            </a:ln>
            <a:effectLst/>
          </p:spPr>
          <p:txBody>
            <a:bodyPr wrap="none" anchor="ctr"/>
            <a:lstStyle/>
            <a:p>
              <a:endParaRPr lang="fr-FR" dirty="0"/>
            </a:p>
          </p:txBody>
        </p:sp>
        <p:sp>
          <p:nvSpPr>
            <p:cNvPr id="61" name="AutoShape 48"/>
            <p:cNvSpPr>
              <a:spLocks noChangeArrowheads="1"/>
            </p:cNvSpPr>
            <p:nvPr/>
          </p:nvSpPr>
          <p:spPr bwMode="auto">
            <a:xfrm rot="3455572">
              <a:off x="3799625" y="2404002"/>
              <a:ext cx="647700" cy="865187"/>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grpFill/>
            <a:ln w="9525">
              <a:solidFill>
                <a:srgbClr val="FF5050"/>
              </a:solidFill>
              <a:miter lim="800000"/>
              <a:headEnd/>
              <a:tailEnd/>
            </a:ln>
            <a:effectLst/>
          </p:spPr>
          <p:txBody>
            <a:bodyPr wrap="none" anchor="ctr"/>
            <a:lstStyle/>
            <a:p>
              <a:endParaRPr lang="fr-FR" dirty="0"/>
            </a:p>
          </p:txBody>
        </p:sp>
        <p:sp>
          <p:nvSpPr>
            <p:cNvPr id="62" name="AutoShape 49"/>
            <p:cNvSpPr>
              <a:spLocks noChangeArrowheads="1"/>
            </p:cNvSpPr>
            <p:nvPr/>
          </p:nvSpPr>
          <p:spPr bwMode="auto">
            <a:xfrm rot="3455572">
              <a:off x="4108463" y="2890518"/>
              <a:ext cx="647700" cy="865187"/>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grpFill/>
            <a:ln w="9525">
              <a:solidFill>
                <a:srgbClr val="FF5050"/>
              </a:solidFill>
              <a:miter lim="800000"/>
              <a:headEnd/>
              <a:tailEnd/>
            </a:ln>
            <a:effectLst/>
          </p:spPr>
          <p:txBody>
            <a:bodyPr wrap="none" anchor="ctr"/>
            <a:lstStyle/>
            <a:p>
              <a:endParaRPr lang="fr-FR" dirty="0"/>
            </a:p>
          </p:txBody>
        </p:sp>
      </p:grpSp>
      <p:sp>
        <p:nvSpPr>
          <p:cNvPr id="8" name="Espace réservé du pied de page 7">
            <a:extLst>
              <a:ext uri="{FF2B5EF4-FFF2-40B4-BE49-F238E27FC236}">
                <a16:creationId xmlns="" xmlns:a16="http://schemas.microsoft.com/office/drawing/2014/main" id="{94440912-2477-4D03-A6C1-A935FFF37BB3}"/>
              </a:ext>
            </a:extLst>
          </p:cNvPr>
          <p:cNvSpPr>
            <a:spLocks noGrp="1"/>
          </p:cNvSpPr>
          <p:nvPr>
            <p:ph type="ftr" sz="quarter" idx="11"/>
          </p:nvPr>
        </p:nvSpPr>
        <p:spPr/>
        <p:txBody>
          <a:bodyPr/>
          <a:lstStyle/>
          <a:p>
            <a:r>
              <a:rPr lang="fr-FR" dirty="0"/>
              <a:t>LYCEE THEPOT QUIMPER - SCOTTO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fill="remove" nodeType="clickEffect">
                                  <p:stCondLst>
                                    <p:cond delay="0"/>
                                  </p:stCondLst>
                                  <p:childTnLst>
                                    <p:animRot by="-21600000">
                                      <p:cBhvr>
                                        <p:cTn id="6" dur="2000" fill="hold"/>
                                        <p:tgtEl>
                                          <p:spTgt spid="19"/>
                                        </p:tgtEl>
                                        <p:attrNameLst>
                                          <p:attrName>r</p:attrName>
                                        </p:attrNameLst>
                                      </p:cBhvr>
                                    </p:animRot>
                                  </p:childTnLst>
                                </p:cTn>
                              </p:par>
                            </p:childTnLst>
                          </p:cTn>
                        </p:par>
                        <p:par>
                          <p:cTn id="7" fill="hold">
                            <p:stCondLst>
                              <p:cond delay="2000"/>
                            </p:stCondLst>
                            <p:childTnLst>
                              <p:par>
                                <p:cTn id="8" presetID="1" presetClass="entr" presetSubtype="0" fill="hold" grpId="0" nodeType="afterEffect">
                                  <p:stCondLst>
                                    <p:cond delay="1500"/>
                                  </p:stCondLst>
                                  <p:childTnLst>
                                    <p:set>
                                      <p:cBhvr>
                                        <p:cTn id="9" dur="1" fill="hold">
                                          <p:stCondLst>
                                            <p:cond delay="0"/>
                                          </p:stCondLst>
                                        </p:cTn>
                                        <p:tgtEl>
                                          <p:spTgt spid="1341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3401"/>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1000"/>
                                  </p:stCondLst>
                                  <p:childTnLst>
                                    <p:set>
                                      <p:cBhvr>
                                        <p:cTn id="16" dur="1" fill="hold">
                                          <p:stCondLst>
                                            <p:cond delay="0"/>
                                          </p:stCondLst>
                                        </p:cTn>
                                        <p:tgtEl>
                                          <p:spTgt spid="134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06" grpId="0" animBg="1"/>
      <p:bldP spid="13401" grpId="0" animBg="1"/>
      <p:bldP spid="134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274638"/>
            <a:ext cx="8229600" cy="850900"/>
          </a:xfrm>
        </p:spPr>
        <p:txBody>
          <a:bodyPr>
            <a:normAutofit/>
          </a:bodyPr>
          <a:lstStyle/>
          <a:p>
            <a:r>
              <a:rPr lang="fr-FR" sz="3200" dirty="0"/>
              <a:t>MOTEUR SYNCHRONE: Champ tournant.</a:t>
            </a:r>
          </a:p>
        </p:txBody>
      </p:sp>
      <p:sp>
        <p:nvSpPr>
          <p:cNvPr id="20483" name="Rectangle 3"/>
          <p:cNvSpPr>
            <a:spLocks noGrp="1" noChangeArrowheads="1"/>
          </p:cNvSpPr>
          <p:nvPr>
            <p:ph type="body" idx="1"/>
          </p:nvPr>
        </p:nvSpPr>
        <p:spPr>
          <a:xfrm>
            <a:off x="468313" y="1557338"/>
            <a:ext cx="3671639" cy="4525962"/>
          </a:xfrm>
        </p:spPr>
        <p:txBody>
          <a:bodyPr/>
          <a:lstStyle/>
          <a:p>
            <a:r>
              <a:rPr lang="fr-FR" sz="2000" dirty="0">
                <a:latin typeface="Times New Roman" pitchFamily="18" charset="0"/>
              </a:rPr>
              <a:t>Le phénomène décrit précédemment est l’alternateur. Il s’agit d’un générateur de tension. La machine est réversible pour devenir un </a:t>
            </a:r>
            <a:r>
              <a:rPr lang="fr-FR" sz="2000" b="1" dirty="0">
                <a:latin typeface="Times New Roman" pitchFamily="18" charset="0"/>
              </a:rPr>
              <a:t>moteur synchrone</a:t>
            </a:r>
            <a:r>
              <a:rPr lang="fr-FR" sz="2000" dirty="0">
                <a:latin typeface="Times New Roman" pitchFamily="18" charset="0"/>
              </a:rPr>
              <a:t>.</a:t>
            </a:r>
          </a:p>
          <a:p>
            <a:r>
              <a:rPr lang="fr-FR" sz="2000" dirty="0">
                <a:latin typeface="Times New Roman" pitchFamily="18" charset="0"/>
              </a:rPr>
              <a:t>Trois bobines décalées de 2</a:t>
            </a:r>
            <a:r>
              <a:rPr lang="el-GR" sz="2000" dirty="0">
                <a:latin typeface="Times New Roman" pitchFamily="18" charset="0"/>
                <a:cs typeface="Times New Roman" pitchFamily="18" charset="0"/>
              </a:rPr>
              <a:t>π</a:t>
            </a:r>
            <a:r>
              <a:rPr lang="fr-FR" sz="2000" dirty="0">
                <a:latin typeface="Times New Roman" pitchFamily="18" charset="0"/>
                <a:cs typeface="Times New Roman" pitchFamily="18" charset="0"/>
              </a:rPr>
              <a:t>/3  alimentées par un réseau de tension triphasées génèrent un champ tournant à la vitesse ns telle que</a:t>
            </a:r>
          </a:p>
          <a:p>
            <a:pPr>
              <a:buFontTx/>
              <a:buNone/>
            </a:pPr>
            <a:r>
              <a:rPr lang="fr-FR" sz="2000" dirty="0">
                <a:latin typeface="Times New Roman" pitchFamily="18" charset="0"/>
                <a:cs typeface="Times New Roman" pitchFamily="18" charset="0"/>
              </a:rPr>
              <a:t>		 </a:t>
            </a:r>
            <a:r>
              <a:rPr lang="fr-FR" sz="2800" b="1" dirty="0">
                <a:latin typeface="Times New Roman" pitchFamily="18" charset="0"/>
                <a:cs typeface="Times New Roman" pitchFamily="18" charset="0"/>
              </a:rPr>
              <a:t>f = p·ns</a:t>
            </a:r>
          </a:p>
        </p:txBody>
      </p:sp>
      <p:grpSp>
        <p:nvGrpSpPr>
          <p:cNvPr id="21" name="Group 4"/>
          <p:cNvGrpSpPr>
            <a:grpSpLocks/>
          </p:cNvGrpSpPr>
          <p:nvPr/>
        </p:nvGrpSpPr>
        <p:grpSpPr bwMode="auto">
          <a:xfrm>
            <a:off x="5832140" y="1448780"/>
            <a:ext cx="1548172" cy="793180"/>
            <a:chOff x="1610" y="935"/>
            <a:chExt cx="1134" cy="545"/>
          </a:xfrm>
        </p:grpSpPr>
        <p:sp>
          <p:nvSpPr>
            <p:cNvPr id="22" name="AutoShape 5"/>
            <p:cNvSpPr>
              <a:spLocks noChangeArrowheads="1"/>
            </p:cNvSpPr>
            <p:nvPr/>
          </p:nvSpPr>
          <p:spPr bwMode="auto">
            <a:xfrm>
              <a:off x="1610"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sp>
          <p:nvSpPr>
            <p:cNvPr id="23" name="AutoShape 6"/>
            <p:cNvSpPr>
              <a:spLocks noChangeArrowheads="1"/>
            </p:cNvSpPr>
            <p:nvPr/>
          </p:nvSpPr>
          <p:spPr bwMode="auto">
            <a:xfrm>
              <a:off x="1973"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sp>
          <p:nvSpPr>
            <p:cNvPr id="24" name="AutoShape 7"/>
            <p:cNvSpPr>
              <a:spLocks noChangeArrowheads="1"/>
            </p:cNvSpPr>
            <p:nvPr/>
          </p:nvSpPr>
          <p:spPr bwMode="auto">
            <a:xfrm>
              <a:off x="2336"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grpSp>
      <p:sp>
        <p:nvSpPr>
          <p:cNvPr id="25" name="Oval 8"/>
          <p:cNvSpPr>
            <a:spLocks noChangeArrowheads="1"/>
          </p:cNvSpPr>
          <p:nvPr/>
        </p:nvSpPr>
        <p:spPr bwMode="auto">
          <a:xfrm>
            <a:off x="5220072" y="1952836"/>
            <a:ext cx="2664296" cy="2664296"/>
          </a:xfrm>
          <a:prstGeom prst="ellipse">
            <a:avLst/>
          </a:prstGeom>
          <a:noFill/>
          <a:ln w="9525">
            <a:solidFill>
              <a:schemeClr val="tx1"/>
            </a:solidFill>
            <a:round/>
            <a:headEnd/>
            <a:tailEnd/>
          </a:ln>
          <a:effectLst/>
        </p:spPr>
        <p:txBody>
          <a:bodyPr wrap="none" anchor="ctr"/>
          <a:lstStyle/>
          <a:p>
            <a:endParaRPr lang="fr-FR" dirty="0"/>
          </a:p>
        </p:txBody>
      </p:sp>
      <p:grpSp>
        <p:nvGrpSpPr>
          <p:cNvPr id="26" name="Group 9"/>
          <p:cNvGrpSpPr>
            <a:grpSpLocks/>
          </p:cNvGrpSpPr>
          <p:nvPr/>
        </p:nvGrpSpPr>
        <p:grpSpPr bwMode="auto">
          <a:xfrm rot="14074860">
            <a:off x="4459882" y="3654387"/>
            <a:ext cx="1527459" cy="689622"/>
            <a:chOff x="1610" y="935"/>
            <a:chExt cx="1134" cy="545"/>
          </a:xfrm>
        </p:grpSpPr>
        <p:sp>
          <p:nvSpPr>
            <p:cNvPr id="27" name="AutoShape 10"/>
            <p:cNvSpPr>
              <a:spLocks noChangeArrowheads="1"/>
            </p:cNvSpPr>
            <p:nvPr/>
          </p:nvSpPr>
          <p:spPr bwMode="auto">
            <a:xfrm>
              <a:off x="1610"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rgbClr val="FF0000"/>
            </a:solidFill>
            <a:ln w="9525">
              <a:solidFill>
                <a:srgbClr val="FF0000"/>
              </a:solidFill>
              <a:miter lim="800000"/>
              <a:headEnd/>
              <a:tailEnd/>
            </a:ln>
            <a:effectLst/>
          </p:spPr>
          <p:txBody>
            <a:bodyPr wrap="none" anchor="ctr"/>
            <a:lstStyle/>
            <a:p>
              <a:endParaRPr lang="fr-FR" dirty="0"/>
            </a:p>
          </p:txBody>
        </p:sp>
        <p:sp>
          <p:nvSpPr>
            <p:cNvPr id="28" name="AutoShape 11"/>
            <p:cNvSpPr>
              <a:spLocks noChangeArrowheads="1"/>
            </p:cNvSpPr>
            <p:nvPr/>
          </p:nvSpPr>
          <p:spPr bwMode="auto">
            <a:xfrm>
              <a:off x="1973"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rgbClr val="FF0000"/>
            </a:solidFill>
            <a:ln w="9525">
              <a:solidFill>
                <a:srgbClr val="FF0000"/>
              </a:solidFill>
              <a:miter lim="800000"/>
              <a:headEnd/>
              <a:tailEnd/>
            </a:ln>
            <a:effectLst/>
          </p:spPr>
          <p:txBody>
            <a:bodyPr wrap="none" anchor="ctr"/>
            <a:lstStyle/>
            <a:p>
              <a:endParaRPr lang="fr-FR" dirty="0"/>
            </a:p>
          </p:txBody>
        </p:sp>
        <p:sp>
          <p:nvSpPr>
            <p:cNvPr id="29" name="AutoShape 12"/>
            <p:cNvSpPr>
              <a:spLocks noChangeArrowheads="1"/>
            </p:cNvSpPr>
            <p:nvPr/>
          </p:nvSpPr>
          <p:spPr bwMode="auto">
            <a:xfrm>
              <a:off x="2336"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rgbClr val="FF0000"/>
            </a:solidFill>
            <a:ln w="9525">
              <a:solidFill>
                <a:srgbClr val="FF0000"/>
              </a:solidFill>
              <a:miter lim="800000"/>
              <a:headEnd/>
              <a:tailEnd/>
            </a:ln>
            <a:effectLst/>
          </p:spPr>
          <p:txBody>
            <a:bodyPr wrap="none" anchor="ctr"/>
            <a:lstStyle/>
            <a:p>
              <a:endParaRPr lang="fr-FR" dirty="0"/>
            </a:p>
          </p:txBody>
        </p:sp>
      </p:grpSp>
      <p:grpSp>
        <p:nvGrpSpPr>
          <p:cNvPr id="30" name="Group 13"/>
          <p:cNvGrpSpPr>
            <a:grpSpLocks/>
          </p:cNvGrpSpPr>
          <p:nvPr/>
        </p:nvGrpSpPr>
        <p:grpSpPr bwMode="auto">
          <a:xfrm rot="7249003">
            <a:off x="7242985" y="3551114"/>
            <a:ext cx="1264207" cy="691878"/>
            <a:chOff x="1610" y="935"/>
            <a:chExt cx="1134" cy="545"/>
          </a:xfrm>
        </p:grpSpPr>
        <p:sp>
          <p:nvSpPr>
            <p:cNvPr id="31" name="AutoShape 14"/>
            <p:cNvSpPr>
              <a:spLocks noChangeArrowheads="1"/>
            </p:cNvSpPr>
            <p:nvPr/>
          </p:nvSpPr>
          <p:spPr bwMode="auto">
            <a:xfrm>
              <a:off x="1610"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rgbClr val="00CC00"/>
            </a:solidFill>
            <a:ln w="9525">
              <a:solidFill>
                <a:srgbClr val="00CC00"/>
              </a:solidFill>
              <a:miter lim="800000"/>
              <a:headEnd/>
              <a:tailEnd/>
            </a:ln>
            <a:effectLst/>
          </p:spPr>
          <p:txBody>
            <a:bodyPr wrap="none" anchor="ctr"/>
            <a:lstStyle/>
            <a:p>
              <a:endParaRPr lang="fr-FR" dirty="0"/>
            </a:p>
          </p:txBody>
        </p:sp>
        <p:sp>
          <p:nvSpPr>
            <p:cNvPr id="32" name="AutoShape 15"/>
            <p:cNvSpPr>
              <a:spLocks noChangeArrowheads="1"/>
            </p:cNvSpPr>
            <p:nvPr/>
          </p:nvSpPr>
          <p:spPr bwMode="auto">
            <a:xfrm>
              <a:off x="1973"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rgbClr val="00CC00"/>
            </a:solidFill>
            <a:ln w="9525">
              <a:solidFill>
                <a:srgbClr val="00CC00"/>
              </a:solidFill>
              <a:miter lim="800000"/>
              <a:headEnd/>
              <a:tailEnd/>
            </a:ln>
            <a:effectLst/>
          </p:spPr>
          <p:txBody>
            <a:bodyPr wrap="none" anchor="ctr"/>
            <a:lstStyle/>
            <a:p>
              <a:endParaRPr lang="fr-FR" dirty="0"/>
            </a:p>
          </p:txBody>
        </p:sp>
        <p:sp>
          <p:nvSpPr>
            <p:cNvPr id="33" name="AutoShape 16"/>
            <p:cNvSpPr>
              <a:spLocks noChangeArrowheads="1"/>
            </p:cNvSpPr>
            <p:nvPr/>
          </p:nvSpPr>
          <p:spPr bwMode="auto">
            <a:xfrm>
              <a:off x="2336"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rgbClr val="00CC00"/>
            </a:solidFill>
            <a:ln w="9525">
              <a:solidFill>
                <a:srgbClr val="00CC00"/>
              </a:solidFill>
              <a:miter lim="800000"/>
              <a:headEnd/>
              <a:tailEnd/>
            </a:ln>
            <a:effectLst/>
          </p:spPr>
          <p:txBody>
            <a:bodyPr wrap="none" anchor="ctr"/>
            <a:lstStyle/>
            <a:p>
              <a:endParaRPr lang="fr-FR" dirty="0"/>
            </a:p>
          </p:txBody>
        </p:sp>
      </p:grpSp>
      <p:sp>
        <p:nvSpPr>
          <p:cNvPr id="40" name="Line 24"/>
          <p:cNvSpPr>
            <a:spLocks noChangeShapeType="1"/>
          </p:cNvSpPr>
          <p:nvPr/>
        </p:nvSpPr>
        <p:spPr bwMode="auto">
          <a:xfrm>
            <a:off x="6552220" y="3284984"/>
            <a:ext cx="2160240" cy="1008112"/>
          </a:xfrm>
          <a:prstGeom prst="line">
            <a:avLst/>
          </a:prstGeom>
          <a:noFill/>
          <a:ln w="9525">
            <a:solidFill>
              <a:schemeClr val="tx1"/>
            </a:solidFill>
            <a:round/>
            <a:headEnd/>
            <a:tailEnd type="triangle" w="med" len="med"/>
          </a:ln>
          <a:effectLst/>
        </p:spPr>
        <p:txBody>
          <a:bodyPr/>
          <a:lstStyle/>
          <a:p>
            <a:endParaRPr lang="fr-FR" dirty="0"/>
          </a:p>
        </p:txBody>
      </p:sp>
      <p:sp>
        <p:nvSpPr>
          <p:cNvPr id="41" name="Line 25"/>
          <p:cNvSpPr>
            <a:spLocks noChangeShapeType="1"/>
          </p:cNvSpPr>
          <p:nvPr/>
        </p:nvSpPr>
        <p:spPr bwMode="auto">
          <a:xfrm flipH="1">
            <a:off x="4391979" y="3284984"/>
            <a:ext cx="2160240" cy="1080120"/>
          </a:xfrm>
          <a:prstGeom prst="line">
            <a:avLst/>
          </a:prstGeom>
          <a:noFill/>
          <a:ln w="9525">
            <a:solidFill>
              <a:schemeClr val="tx1"/>
            </a:solidFill>
            <a:round/>
            <a:headEnd/>
            <a:tailEnd type="triangle" w="med" len="med"/>
          </a:ln>
          <a:effectLst/>
        </p:spPr>
        <p:txBody>
          <a:bodyPr/>
          <a:lstStyle/>
          <a:p>
            <a:endParaRPr lang="fr-FR" dirty="0"/>
          </a:p>
        </p:txBody>
      </p:sp>
      <p:sp>
        <p:nvSpPr>
          <p:cNvPr id="42" name="Line 26"/>
          <p:cNvSpPr>
            <a:spLocks noChangeShapeType="1"/>
          </p:cNvSpPr>
          <p:nvPr/>
        </p:nvSpPr>
        <p:spPr bwMode="auto">
          <a:xfrm flipV="1">
            <a:off x="6552220" y="1232756"/>
            <a:ext cx="0" cy="2052228"/>
          </a:xfrm>
          <a:prstGeom prst="line">
            <a:avLst/>
          </a:prstGeom>
          <a:noFill/>
          <a:ln w="9525">
            <a:solidFill>
              <a:schemeClr val="tx1"/>
            </a:solidFill>
            <a:round/>
            <a:headEnd/>
            <a:tailEnd type="triangle" w="med" len="med"/>
          </a:ln>
          <a:effectLst/>
        </p:spPr>
        <p:txBody>
          <a:bodyPr/>
          <a:lstStyle/>
          <a:p>
            <a:endParaRPr lang="fr-FR" dirty="0"/>
          </a:p>
        </p:txBody>
      </p:sp>
      <p:sp>
        <p:nvSpPr>
          <p:cNvPr id="44" name="Line 33"/>
          <p:cNvSpPr>
            <a:spLocks noChangeShapeType="1"/>
          </p:cNvSpPr>
          <p:nvPr/>
        </p:nvSpPr>
        <p:spPr bwMode="auto">
          <a:xfrm flipV="1">
            <a:off x="6552220" y="1952836"/>
            <a:ext cx="25" cy="2664296"/>
          </a:xfrm>
          <a:prstGeom prst="line">
            <a:avLst/>
          </a:prstGeom>
          <a:noFill/>
          <a:ln w="57150">
            <a:solidFill>
              <a:schemeClr val="tx1"/>
            </a:solidFill>
            <a:round/>
            <a:headEnd/>
            <a:tailEnd type="triangle" w="med" len="med"/>
          </a:ln>
          <a:effectLst/>
        </p:spPr>
        <p:txBody>
          <a:bodyPr/>
          <a:lstStyle/>
          <a:p>
            <a:endParaRPr lang="fr-FR" dirty="0"/>
          </a:p>
        </p:txBody>
      </p:sp>
      <p:grpSp>
        <p:nvGrpSpPr>
          <p:cNvPr id="50" name="Groupe 49"/>
          <p:cNvGrpSpPr/>
          <p:nvPr/>
        </p:nvGrpSpPr>
        <p:grpSpPr>
          <a:xfrm>
            <a:off x="5724128" y="4401108"/>
            <a:ext cx="1547800" cy="756084"/>
            <a:chOff x="1835696" y="4653136"/>
            <a:chExt cx="1835832" cy="865187"/>
          </a:xfrm>
          <a:solidFill>
            <a:srgbClr val="F45F0C"/>
          </a:solidFill>
        </p:grpSpPr>
        <p:sp>
          <p:nvSpPr>
            <p:cNvPr id="51" name="AutoShape 4"/>
            <p:cNvSpPr>
              <a:spLocks noChangeArrowheads="1"/>
            </p:cNvSpPr>
            <p:nvPr/>
          </p:nvSpPr>
          <p:spPr bwMode="auto">
            <a:xfrm flipV="1">
              <a:off x="1835696" y="4653136"/>
              <a:ext cx="647700" cy="865187"/>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grpFill/>
            <a:ln w="9525">
              <a:noFill/>
              <a:prstDash val="dash"/>
              <a:miter lim="800000"/>
              <a:headEnd/>
              <a:tailEnd/>
            </a:ln>
            <a:effectLst/>
          </p:spPr>
          <p:txBody>
            <a:bodyPr wrap="none" anchor="ctr"/>
            <a:lstStyle/>
            <a:p>
              <a:endParaRPr lang="fr-FR" dirty="0"/>
            </a:p>
          </p:txBody>
        </p:sp>
        <p:sp>
          <p:nvSpPr>
            <p:cNvPr id="52" name="AutoShape 5"/>
            <p:cNvSpPr>
              <a:spLocks noChangeArrowheads="1"/>
            </p:cNvSpPr>
            <p:nvPr/>
          </p:nvSpPr>
          <p:spPr bwMode="auto">
            <a:xfrm flipV="1">
              <a:off x="2411959" y="4653136"/>
              <a:ext cx="647700" cy="865187"/>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grpFill/>
            <a:ln w="9525">
              <a:noFill/>
              <a:prstDash val="dash"/>
              <a:miter lim="800000"/>
              <a:headEnd/>
              <a:tailEnd/>
            </a:ln>
            <a:effectLst/>
          </p:spPr>
          <p:txBody>
            <a:bodyPr wrap="none" anchor="ctr"/>
            <a:lstStyle/>
            <a:p>
              <a:endParaRPr lang="fr-FR" dirty="0"/>
            </a:p>
          </p:txBody>
        </p:sp>
        <p:sp>
          <p:nvSpPr>
            <p:cNvPr id="53" name="AutoShape 6"/>
            <p:cNvSpPr>
              <a:spLocks noChangeArrowheads="1"/>
            </p:cNvSpPr>
            <p:nvPr/>
          </p:nvSpPr>
          <p:spPr bwMode="auto">
            <a:xfrm flipV="1">
              <a:off x="3023828" y="4653136"/>
              <a:ext cx="647700" cy="865187"/>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grpFill/>
            <a:ln w="9525">
              <a:noFill/>
              <a:prstDash val="sysDot"/>
              <a:miter lim="800000"/>
              <a:headEnd/>
              <a:tailEnd/>
            </a:ln>
            <a:effectLst/>
          </p:spPr>
          <p:txBody>
            <a:bodyPr wrap="none" anchor="ctr"/>
            <a:lstStyle/>
            <a:p>
              <a:endParaRPr lang="fr-FR" dirty="0"/>
            </a:p>
          </p:txBody>
        </p:sp>
      </p:grpSp>
      <p:grpSp>
        <p:nvGrpSpPr>
          <p:cNvPr id="54" name="Groupe 53"/>
          <p:cNvGrpSpPr/>
          <p:nvPr/>
        </p:nvGrpSpPr>
        <p:grpSpPr>
          <a:xfrm rot="7152479">
            <a:off x="4315882" y="2354104"/>
            <a:ext cx="1472969" cy="521714"/>
            <a:chOff x="1835696" y="4653136"/>
            <a:chExt cx="1835832" cy="865187"/>
          </a:xfrm>
          <a:solidFill>
            <a:schemeClr val="accent6">
              <a:lumMod val="75000"/>
            </a:schemeClr>
          </a:solidFill>
        </p:grpSpPr>
        <p:sp>
          <p:nvSpPr>
            <p:cNvPr id="55" name="AutoShape 4"/>
            <p:cNvSpPr>
              <a:spLocks noChangeArrowheads="1"/>
            </p:cNvSpPr>
            <p:nvPr/>
          </p:nvSpPr>
          <p:spPr bwMode="auto">
            <a:xfrm flipV="1">
              <a:off x="1835696" y="4653136"/>
              <a:ext cx="647700" cy="865187"/>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grpFill/>
            <a:ln w="9525">
              <a:noFill/>
              <a:prstDash val="dash"/>
              <a:miter lim="800000"/>
              <a:headEnd/>
              <a:tailEnd/>
            </a:ln>
            <a:effectLst/>
          </p:spPr>
          <p:txBody>
            <a:bodyPr wrap="none" anchor="ctr"/>
            <a:lstStyle/>
            <a:p>
              <a:endParaRPr lang="fr-FR" dirty="0"/>
            </a:p>
          </p:txBody>
        </p:sp>
        <p:sp>
          <p:nvSpPr>
            <p:cNvPr id="56" name="AutoShape 5"/>
            <p:cNvSpPr>
              <a:spLocks noChangeArrowheads="1"/>
            </p:cNvSpPr>
            <p:nvPr/>
          </p:nvSpPr>
          <p:spPr bwMode="auto">
            <a:xfrm flipV="1">
              <a:off x="2411959" y="4653136"/>
              <a:ext cx="647700" cy="865187"/>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grpFill/>
            <a:ln w="9525">
              <a:noFill/>
              <a:prstDash val="dash"/>
              <a:miter lim="800000"/>
              <a:headEnd/>
              <a:tailEnd/>
            </a:ln>
            <a:effectLst/>
          </p:spPr>
          <p:txBody>
            <a:bodyPr wrap="none" anchor="ctr"/>
            <a:lstStyle/>
            <a:p>
              <a:endParaRPr lang="fr-FR" dirty="0"/>
            </a:p>
          </p:txBody>
        </p:sp>
        <p:sp>
          <p:nvSpPr>
            <p:cNvPr id="57" name="AutoShape 6"/>
            <p:cNvSpPr>
              <a:spLocks noChangeArrowheads="1"/>
            </p:cNvSpPr>
            <p:nvPr/>
          </p:nvSpPr>
          <p:spPr bwMode="auto">
            <a:xfrm flipV="1">
              <a:off x="3023828" y="4653136"/>
              <a:ext cx="647700" cy="865187"/>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grpFill/>
            <a:ln w="9525">
              <a:noFill/>
              <a:prstDash val="sysDot"/>
              <a:miter lim="800000"/>
              <a:headEnd/>
              <a:tailEnd/>
            </a:ln>
            <a:effectLst/>
          </p:spPr>
          <p:txBody>
            <a:bodyPr wrap="none" anchor="ctr"/>
            <a:lstStyle/>
            <a:p>
              <a:endParaRPr lang="fr-FR" dirty="0"/>
            </a:p>
          </p:txBody>
        </p:sp>
      </p:grpSp>
      <p:grpSp>
        <p:nvGrpSpPr>
          <p:cNvPr id="62" name="Group 13"/>
          <p:cNvGrpSpPr>
            <a:grpSpLocks/>
          </p:cNvGrpSpPr>
          <p:nvPr/>
        </p:nvGrpSpPr>
        <p:grpSpPr bwMode="auto">
          <a:xfrm rot="3476743">
            <a:off x="7268867" y="2326231"/>
            <a:ext cx="1264207" cy="691878"/>
            <a:chOff x="1610" y="935"/>
            <a:chExt cx="1134" cy="545"/>
          </a:xfrm>
          <a:solidFill>
            <a:srgbClr val="FF5050"/>
          </a:solidFill>
        </p:grpSpPr>
        <p:sp>
          <p:nvSpPr>
            <p:cNvPr id="63" name="AutoShape 14"/>
            <p:cNvSpPr>
              <a:spLocks noChangeArrowheads="1"/>
            </p:cNvSpPr>
            <p:nvPr/>
          </p:nvSpPr>
          <p:spPr bwMode="auto">
            <a:xfrm>
              <a:off x="1610"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grpFill/>
            <a:ln w="9525">
              <a:solidFill>
                <a:srgbClr val="FF5050"/>
              </a:solidFill>
              <a:miter lim="800000"/>
              <a:headEnd/>
              <a:tailEnd/>
            </a:ln>
            <a:effectLst/>
          </p:spPr>
          <p:txBody>
            <a:bodyPr wrap="none" anchor="ctr"/>
            <a:lstStyle/>
            <a:p>
              <a:endParaRPr lang="fr-FR" dirty="0"/>
            </a:p>
          </p:txBody>
        </p:sp>
        <p:sp>
          <p:nvSpPr>
            <p:cNvPr id="64" name="AutoShape 15"/>
            <p:cNvSpPr>
              <a:spLocks noChangeArrowheads="1"/>
            </p:cNvSpPr>
            <p:nvPr/>
          </p:nvSpPr>
          <p:spPr bwMode="auto">
            <a:xfrm>
              <a:off x="1973"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grpFill/>
            <a:ln w="9525">
              <a:solidFill>
                <a:srgbClr val="FF5050"/>
              </a:solidFill>
              <a:miter lim="800000"/>
              <a:headEnd/>
              <a:tailEnd/>
            </a:ln>
            <a:effectLst/>
          </p:spPr>
          <p:txBody>
            <a:bodyPr wrap="none" anchor="ctr"/>
            <a:lstStyle/>
            <a:p>
              <a:endParaRPr lang="fr-FR" dirty="0"/>
            </a:p>
          </p:txBody>
        </p:sp>
        <p:sp>
          <p:nvSpPr>
            <p:cNvPr id="65" name="AutoShape 16"/>
            <p:cNvSpPr>
              <a:spLocks noChangeArrowheads="1"/>
            </p:cNvSpPr>
            <p:nvPr/>
          </p:nvSpPr>
          <p:spPr bwMode="auto">
            <a:xfrm>
              <a:off x="2336"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grpFill/>
            <a:ln w="9525">
              <a:solidFill>
                <a:srgbClr val="FF5050"/>
              </a:solidFill>
              <a:miter lim="800000"/>
              <a:headEnd/>
              <a:tailEnd/>
            </a:ln>
            <a:effectLst/>
          </p:spPr>
          <p:txBody>
            <a:bodyPr wrap="none" anchor="ctr"/>
            <a:lstStyle/>
            <a:p>
              <a:endParaRPr lang="fr-FR" dirty="0"/>
            </a:p>
          </p:txBody>
        </p:sp>
      </p:grpSp>
      <p:sp>
        <p:nvSpPr>
          <p:cNvPr id="2" name="Espace réservé du pied de page 1">
            <a:extLst>
              <a:ext uri="{FF2B5EF4-FFF2-40B4-BE49-F238E27FC236}">
                <a16:creationId xmlns="" xmlns:a16="http://schemas.microsoft.com/office/drawing/2014/main" id="{7FF32913-F6E5-4CF0-B8B5-CC0D5C5924C4}"/>
              </a:ext>
            </a:extLst>
          </p:cNvPr>
          <p:cNvSpPr>
            <a:spLocks noGrp="1"/>
          </p:cNvSpPr>
          <p:nvPr>
            <p:ph type="ftr" sz="quarter" idx="11"/>
          </p:nvPr>
        </p:nvSpPr>
        <p:spPr/>
        <p:txBody>
          <a:bodyPr/>
          <a:lstStyle/>
          <a:p>
            <a:r>
              <a:rPr lang="fr-FR" dirty="0"/>
              <a:t>LYCEE THEPOT QUIMPER - SCOTTO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3347864" y="296652"/>
            <a:ext cx="5637312" cy="648072"/>
          </a:xfrm>
        </p:spPr>
        <p:txBody>
          <a:bodyPr/>
          <a:lstStyle/>
          <a:p>
            <a:pPr algn="ctr"/>
            <a:r>
              <a:rPr lang="fr-FR" sz="3200" dirty="0"/>
              <a:t>Le rotor du moteur synchrone.</a:t>
            </a:r>
          </a:p>
        </p:txBody>
      </p:sp>
      <p:sp>
        <p:nvSpPr>
          <p:cNvPr id="56323" name="Rectangle 3"/>
          <p:cNvSpPr>
            <a:spLocks noGrp="1" noChangeArrowheads="1"/>
          </p:cNvSpPr>
          <p:nvPr>
            <p:ph type="body" sz="half" idx="1"/>
          </p:nvPr>
        </p:nvSpPr>
        <p:spPr>
          <a:xfrm>
            <a:off x="165821" y="1658712"/>
            <a:ext cx="4428492" cy="4362576"/>
          </a:xfrm>
        </p:spPr>
        <p:txBody>
          <a:bodyPr>
            <a:noAutofit/>
          </a:bodyPr>
          <a:lstStyle/>
          <a:p>
            <a:r>
              <a:rPr lang="fr-FR" sz="2000" dirty="0">
                <a:latin typeface="Times New Roman" pitchFamily="18" charset="0"/>
                <a:cs typeface="Times New Roman" pitchFamily="18" charset="0"/>
              </a:rPr>
              <a:t>Un aimant placé au centre suivra ce champ.</a:t>
            </a:r>
          </a:p>
          <a:p>
            <a:r>
              <a:rPr lang="fr-FR" sz="2000" dirty="0">
                <a:latin typeface="Times New Roman" pitchFamily="18" charset="0"/>
                <a:cs typeface="Times New Roman" pitchFamily="18" charset="0"/>
              </a:rPr>
              <a:t> L’effort résistant de la charge que déplace le moteur va créer un angle entre l’aimant rotor et l’aimant stator (qui est tournant). Le couple dépendra de cet angle. </a:t>
            </a:r>
          </a:p>
          <a:p>
            <a:r>
              <a:rPr lang="fr-FR" sz="2000" dirty="0">
                <a:latin typeface="Times New Roman" pitchFamily="18" charset="0"/>
                <a:cs typeface="Times New Roman" pitchFamily="18" charset="0"/>
              </a:rPr>
              <a:t>Le couple sera maximum pour un angle de 90°. Attention si l’angle devient plus grand que 90°, le moteur « décroche ». Le couple demandé devient plus grand que le couple que peut fournir le moteur</a:t>
            </a:r>
          </a:p>
          <a:p>
            <a:endParaRPr lang="fr-FR" sz="2000" dirty="0">
              <a:latin typeface="Times New Roman" pitchFamily="18" charset="0"/>
              <a:cs typeface="Times New Roman" pitchFamily="18" charset="0"/>
            </a:endParaRPr>
          </a:p>
        </p:txBody>
      </p:sp>
      <p:grpSp>
        <p:nvGrpSpPr>
          <p:cNvPr id="2" name="Group 4"/>
          <p:cNvGrpSpPr>
            <a:grpSpLocks/>
          </p:cNvGrpSpPr>
          <p:nvPr/>
        </p:nvGrpSpPr>
        <p:grpSpPr bwMode="auto">
          <a:xfrm>
            <a:off x="6120172" y="1412776"/>
            <a:ext cx="1260165" cy="468052"/>
            <a:chOff x="1610" y="935"/>
            <a:chExt cx="1134" cy="545"/>
          </a:xfrm>
        </p:grpSpPr>
        <p:sp>
          <p:nvSpPr>
            <p:cNvPr id="56325" name="AutoShape 5"/>
            <p:cNvSpPr>
              <a:spLocks noChangeArrowheads="1"/>
            </p:cNvSpPr>
            <p:nvPr/>
          </p:nvSpPr>
          <p:spPr bwMode="auto">
            <a:xfrm>
              <a:off x="1610"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sp>
          <p:nvSpPr>
            <p:cNvPr id="56326" name="AutoShape 6"/>
            <p:cNvSpPr>
              <a:spLocks noChangeArrowheads="1"/>
            </p:cNvSpPr>
            <p:nvPr/>
          </p:nvSpPr>
          <p:spPr bwMode="auto">
            <a:xfrm>
              <a:off x="1973"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sp>
          <p:nvSpPr>
            <p:cNvPr id="56327" name="AutoShape 7"/>
            <p:cNvSpPr>
              <a:spLocks noChangeArrowheads="1"/>
            </p:cNvSpPr>
            <p:nvPr/>
          </p:nvSpPr>
          <p:spPr bwMode="auto">
            <a:xfrm>
              <a:off x="2336"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grpSp>
      <p:sp>
        <p:nvSpPr>
          <p:cNvPr id="56328" name="Oval 8"/>
          <p:cNvSpPr>
            <a:spLocks noChangeArrowheads="1"/>
          </p:cNvSpPr>
          <p:nvPr/>
        </p:nvSpPr>
        <p:spPr bwMode="auto">
          <a:xfrm>
            <a:off x="5328084" y="1700808"/>
            <a:ext cx="2880320" cy="2880320"/>
          </a:xfrm>
          <a:prstGeom prst="ellipse">
            <a:avLst/>
          </a:prstGeom>
          <a:noFill/>
          <a:ln w="9525">
            <a:solidFill>
              <a:schemeClr val="tx1"/>
            </a:solidFill>
            <a:round/>
            <a:headEnd/>
            <a:tailEnd/>
          </a:ln>
          <a:effectLst/>
        </p:spPr>
        <p:txBody>
          <a:bodyPr wrap="none" anchor="ctr"/>
          <a:lstStyle/>
          <a:p>
            <a:endParaRPr lang="fr-FR" dirty="0"/>
          </a:p>
        </p:txBody>
      </p:sp>
      <p:grpSp>
        <p:nvGrpSpPr>
          <p:cNvPr id="3" name="Group 9"/>
          <p:cNvGrpSpPr>
            <a:grpSpLocks/>
          </p:cNvGrpSpPr>
          <p:nvPr/>
        </p:nvGrpSpPr>
        <p:grpSpPr bwMode="auto">
          <a:xfrm rot="14074860">
            <a:off x="4714247" y="3558298"/>
            <a:ext cx="1330547" cy="593767"/>
            <a:chOff x="1610" y="935"/>
            <a:chExt cx="1134" cy="545"/>
          </a:xfrm>
        </p:grpSpPr>
        <p:sp>
          <p:nvSpPr>
            <p:cNvPr id="56330" name="AutoShape 10"/>
            <p:cNvSpPr>
              <a:spLocks noChangeArrowheads="1"/>
            </p:cNvSpPr>
            <p:nvPr/>
          </p:nvSpPr>
          <p:spPr bwMode="auto">
            <a:xfrm>
              <a:off x="1610"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rgbClr val="FF0000"/>
            </a:solidFill>
            <a:ln w="9525">
              <a:solidFill>
                <a:srgbClr val="FF0000"/>
              </a:solidFill>
              <a:miter lim="800000"/>
              <a:headEnd/>
              <a:tailEnd/>
            </a:ln>
            <a:effectLst/>
          </p:spPr>
          <p:txBody>
            <a:bodyPr wrap="none" anchor="ctr"/>
            <a:lstStyle/>
            <a:p>
              <a:endParaRPr lang="fr-FR" dirty="0"/>
            </a:p>
          </p:txBody>
        </p:sp>
        <p:sp>
          <p:nvSpPr>
            <p:cNvPr id="56331" name="AutoShape 11"/>
            <p:cNvSpPr>
              <a:spLocks noChangeArrowheads="1"/>
            </p:cNvSpPr>
            <p:nvPr/>
          </p:nvSpPr>
          <p:spPr bwMode="auto">
            <a:xfrm>
              <a:off x="1973"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rgbClr val="FF0000"/>
            </a:solidFill>
            <a:ln w="9525">
              <a:solidFill>
                <a:srgbClr val="FF0000"/>
              </a:solidFill>
              <a:miter lim="800000"/>
              <a:headEnd/>
              <a:tailEnd/>
            </a:ln>
            <a:effectLst/>
          </p:spPr>
          <p:txBody>
            <a:bodyPr wrap="none" anchor="ctr"/>
            <a:lstStyle/>
            <a:p>
              <a:endParaRPr lang="fr-FR" dirty="0"/>
            </a:p>
          </p:txBody>
        </p:sp>
        <p:sp>
          <p:nvSpPr>
            <p:cNvPr id="56332" name="AutoShape 12"/>
            <p:cNvSpPr>
              <a:spLocks noChangeArrowheads="1"/>
            </p:cNvSpPr>
            <p:nvPr/>
          </p:nvSpPr>
          <p:spPr bwMode="auto">
            <a:xfrm>
              <a:off x="2336"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rgbClr val="FF0000"/>
            </a:solidFill>
            <a:ln w="9525">
              <a:solidFill>
                <a:srgbClr val="FF0000"/>
              </a:solidFill>
              <a:miter lim="800000"/>
              <a:headEnd/>
              <a:tailEnd/>
            </a:ln>
            <a:effectLst/>
          </p:spPr>
          <p:txBody>
            <a:bodyPr wrap="none" anchor="ctr"/>
            <a:lstStyle/>
            <a:p>
              <a:endParaRPr lang="fr-FR" dirty="0"/>
            </a:p>
          </p:txBody>
        </p:sp>
      </p:grpSp>
      <p:grpSp>
        <p:nvGrpSpPr>
          <p:cNvPr id="4" name="Group 13"/>
          <p:cNvGrpSpPr>
            <a:grpSpLocks/>
          </p:cNvGrpSpPr>
          <p:nvPr/>
        </p:nvGrpSpPr>
        <p:grpSpPr bwMode="auto">
          <a:xfrm rot="7249003">
            <a:off x="7593078" y="3620209"/>
            <a:ext cx="1199396" cy="589688"/>
            <a:chOff x="1610" y="935"/>
            <a:chExt cx="1134" cy="545"/>
          </a:xfrm>
        </p:grpSpPr>
        <p:sp>
          <p:nvSpPr>
            <p:cNvPr id="56334" name="AutoShape 14"/>
            <p:cNvSpPr>
              <a:spLocks noChangeArrowheads="1"/>
            </p:cNvSpPr>
            <p:nvPr/>
          </p:nvSpPr>
          <p:spPr bwMode="auto">
            <a:xfrm>
              <a:off x="1610"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rgbClr val="00CC00"/>
            </a:solidFill>
            <a:ln w="9525">
              <a:solidFill>
                <a:srgbClr val="00CC00"/>
              </a:solidFill>
              <a:miter lim="800000"/>
              <a:headEnd/>
              <a:tailEnd/>
            </a:ln>
            <a:effectLst/>
          </p:spPr>
          <p:txBody>
            <a:bodyPr wrap="none" anchor="ctr"/>
            <a:lstStyle/>
            <a:p>
              <a:endParaRPr lang="fr-FR" dirty="0"/>
            </a:p>
          </p:txBody>
        </p:sp>
        <p:sp>
          <p:nvSpPr>
            <p:cNvPr id="56335" name="AutoShape 15"/>
            <p:cNvSpPr>
              <a:spLocks noChangeArrowheads="1"/>
            </p:cNvSpPr>
            <p:nvPr/>
          </p:nvSpPr>
          <p:spPr bwMode="auto">
            <a:xfrm>
              <a:off x="1973"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rgbClr val="00CC00"/>
            </a:solidFill>
            <a:ln w="9525">
              <a:solidFill>
                <a:srgbClr val="00CC00"/>
              </a:solidFill>
              <a:miter lim="800000"/>
              <a:headEnd/>
              <a:tailEnd/>
            </a:ln>
            <a:effectLst/>
          </p:spPr>
          <p:txBody>
            <a:bodyPr wrap="none" anchor="ctr"/>
            <a:lstStyle/>
            <a:p>
              <a:endParaRPr lang="fr-FR" dirty="0"/>
            </a:p>
          </p:txBody>
        </p:sp>
        <p:sp>
          <p:nvSpPr>
            <p:cNvPr id="56336" name="AutoShape 16"/>
            <p:cNvSpPr>
              <a:spLocks noChangeArrowheads="1"/>
            </p:cNvSpPr>
            <p:nvPr/>
          </p:nvSpPr>
          <p:spPr bwMode="auto">
            <a:xfrm>
              <a:off x="2336"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rgbClr val="00CC00"/>
            </a:solidFill>
            <a:ln w="9525">
              <a:solidFill>
                <a:srgbClr val="00CC00"/>
              </a:solidFill>
              <a:miter lim="800000"/>
              <a:headEnd/>
              <a:tailEnd/>
            </a:ln>
            <a:effectLst/>
          </p:spPr>
          <p:txBody>
            <a:bodyPr wrap="none" anchor="ctr"/>
            <a:lstStyle/>
            <a:p>
              <a:endParaRPr lang="fr-FR" dirty="0"/>
            </a:p>
          </p:txBody>
        </p:sp>
      </p:grpSp>
      <p:grpSp>
        <p:nvGrpSpPr>
          <p:cNvPr id="5" name="Group 17"/>
          <p:cNvGrpSpPr>
            <a:grpSpLocks/>
          </p:cNvGrpSpPr>
          <p:nvPr/>
        </p:nvGrpSpPr>
        <p:grpSpPr bwMode="auto">
          <a:xfrm rot="-5400000">
            <a:off x="6210182" y="1754814"/>
            <a:ext cx="1116124" cy="2808312"/>
            <a:chOff x="1292" y="1435"/>
            <a:chExt cx="726" cy="1859"/>
          </a:xfrm>
        </p:grpSpPr>
        <p:grpSp>
          <p:nvGrpSpPr>
            <p:cNvPr id="6" name="Group 18"/>
            <p:cNvGrpSpPr>
              <a:grpSpLocks/>
            </p:cNvGrpSpPr>
            <p:nvPr/>
          </p:nvGrpSpPr>
          <p:grpSpPr bwMode="auto">
            <a:xfrm rot="-10800000">
              <a:off x="1292" y="1435"/>
              <a:ext cx="726" cy="1859"/>
              <a:chOff x="1791" y="1298"/>
              <a:chExt cx="681" cy="1815"/>
            </a:xfrm>
          </p:grpSpPr>
          <p:sp>
            <p:nvSpPr>
              <p:cNvPr id="56339" name="Rectangle 19"/>
              <p:cNvSpPr>
                <a:spLocks noChangeArrowheads="1"/>
              </p:cNvSpPr>
              <p:nvPr/>
            </p:nvSpPr>
            <p:spPr bwMode="auto">
              <a:xfrm>
                <a:off x="1973" y="1616"/>
                <a:ext cx="317" cy="1179"/>
              </a:xfrm>
              <a:prstGeom prst="rect">
                <a:avLst/>
              </a:prstGeom>
              <a:solidFill>
                <a:schemeClr val="hlink"/>
              </a:solidFill>
              <a:ln w="9525">
                <a:solidFill>
                  <a:schemeClr val="tx1"/>
                </a:solidFill>
                <a:miter lim="800000"/>
                <a:headEnd/>
                <a:tailEnd/>
              </a:ln>
              <a:effectLst/>
            </p:spPr>
            <p:txBody>
              <a:bodyPr wrap="none" anchor="ctr"/>
              <a:lstStyle/>
              <a:p>
                <a:endParaRPr lang="fr-FR" dirty="0"/>
              </a:p>
            </p:txBody>
          </p:sp>
          <p:sp>
            <p:nvSpPr>
              <p:cNvPr id="56340" name="AutoShape 20"/>
              <p:cNvSpPr>
                <a:spLocks noChangeArrowheads="1"/>
              </p:cNvSpPr>
              <p:nvPr/>
            </p:nvSpPr>
            <p:spPr bwMode="auto">
              <a:xfrm rot="-5400000">
                <a:off x="1973" y="1116"/>
                <a:ext cx="318" cy="681"/>
              </a:xfrm>
              <a:prstGeom prst="flowChartDelay">
                <a:avLst/>
              </a:prstGeom>
              <a:solidFill>
                <a:schemeClr val="hlink"/>
              </a:solidFill>
              <a:ln w="9525">
                <a:solidFill>
                  <a:schemeClr val="tx1"/>
                </a:solidFill>
                <a:miter lim="800000"/>
                <a:headEnd/>
                <a:tailEnd/>
              </a:ln>
              <a:effectLst/>
            </p:spPr>
            <p:txBody>
              <a:bodyPr wrap="none" anchor="ctr"/>
              <a:lstStyle/>
              <a:p>
                <a:endParaRPr lang="fr-FR" dirty="0"/>
              </a:p>
            </p:txBody>
          </p:sp>
          <p:sp>
            <p:nvSpPr>
              <p:cNvPr id="56341" name="AutoShape 21"/>
              <p:cNvSpPr>
                <a:spLocks noChangeArrowheads="1"/>
              </p:cNvSpPr>
              <p:nvPr/>
            </p:nvSpPr>
            <p:spPr bwMode="auto">
              <a:xfrm rot="-16200000">
                <a:off x="1973" y="2613"/>
                <a:ext cx="318" cy="681"/>
              </a:xfrm>
              <a:prstGeom prst="flowChartDelay">
                <a:avLst/>
              </a:prstGeom>
              <a:solidFill>
                <a:schemeClr val="hlink"/>
              </a:solidFill>
              <a:ln w="9525">
                <a:solidFill>
                  <a:schemeClr val="tx1"/>
                </a:solidFill>
                <a:miter lim="800000"/>
                <a:headEnd/>
                <a:tailEnd/>
              </a:ln>
              <a:effectLst/>
            </p:spPr>
            <p:txBody>
              <a:bodyPr wrap="none" anchor="ctr"/>
              <a:lstStyle/>
              <a:p>
                <a:endParaRPr lang="fr-FR" dirty="0"/>
              </a:p>
            </p:txBody>
          </p:sp>
        </p:grpSp>
        <p:sp>
          <p:nvSpPr>
            <p:cNvPr id="56343" name="Text Box 23"/>
            <p:cNvSpPr txBox="1">
              <a:spLocks noChangeArrowheads="1"/>
            </p:cNvSpPr>
            <p:nvPr/>
          </p:nvSpPr>
          <p:spPr bwMode="auto">
            <a:xfrm>
              <a:off x="1519" y="1480"/>
              <a:ext cx="272" cy="231"/>
            </a:xfrm>
            <a:prstGeom prst="rect">
              <a:avLst/>
            </a:prstGeom>
            <a:solidFill>
              <a:schemeClr val="hlink"/>
            </a:solidFill>
            <a:ln w="9525" algn="ctr">
              <a:noFill/>
              <a:miter lim="800000"/>
              <a:headEnd/>
              <a:tailEnd/>
            </a:ln>
            <a:effectLst/>
          </p:spPr>
          <p:txBody>
            <a:bodyPr>
              <a:spAutoFit/>
            </a:bodyPr>
            <a:lstStyle/>
            <a:p>
              <a:pPr algn="ctr">
                <a:spcBef>
                  <a:spcPct val="50000"/>
                </a:spcBef>
              </a:pPr>
              <a:r>
                <a:rPr lang="fr-FR" sz="1800" dirty="0"/>
                <a:t>N</a:t>
              </a:r>
            </a:p>
          </p:txBody>
        </p:sp>
      </p:grpSp>
      <p:sp>
        <p:nvSpPr>
          <p:cNvPr id="56344" name="Line 24"/>
          <p:cNvSpPr>
            <a:spLocks noChangeShapeType="1"/>
          </p:cNvSpPr>
          <p:nvPr/>
        </p:nvSpPr>
        <p:spPr bwMode="auto">
          <a:xfrm>
            <a:off x="6768244" y="3140968"/>
            <a:ext cx="1476164" cy="648072"/>
          </a:xfrm>
          <a:prstGeom prst="line">
            <a:avLst/>
          </a:prstGeom>
          <a:noFill/>
          <a:ln w="9525">
            <a:solidFill>
              <a:schemeClr val="tx1"/>
            </a:solidFill>
            <a:round/>
            <a:headEnd/>
            <a:tailEnd type="triangle" w="med" len="med"/>
          </a:ln>
          <a:effectLst/>
        </p:spPr>
        <p:txBody>
          <a:bodyPr/>
          <a:lstStyle/>
          <a:p>
            <a:endParaRPr lang="fr-FR" dirty="0"/>
          </a:p>
        </p:txBody>
      </p:sp>
      <p:sp>
        <p:nvSpPr>
          <p:cNvPr id="56345" name="Line 25"/>
          <p:cNvSpPr>
            <a:spLocks noChangeShapeType="1"/>
          </p:cNvSpPr>
          <p:nvPr/>
        </p:nvSpPr>
        <p:spPr bwMode="auto">
          <a:xfrm flipH="1">
            <a:off x="5328083" y="3140968"/>
            <a:ext cx="1440060" cy="720080"/>
          </a:xfrm>
          <a:prstGeom prst="line">
            <a:avLst/>
          </a:prstGeom>
          <a:noFill/>
          <a:ln w="9525">
            <a:solidFill>
              <a:schemeClr val="tx1"/>
            </a:solidFill>
            <a:round/>
            <a:headEnd/>
            <a:tailEnd type="triangle" w="med" len="med"/>
          </a:ln>
          <a:effectLst/>
        </p:spPr>
        <p:txBody>
          <a:bodyPr/>
          <a:lstStyle/>
          <a:p>
            <a:endParaRPr lang="fr-FR" dirty="0"/>
          </a:p>
        </p:txBody>
      </p:sp>
      <p:sp>
        <p:nvSpPr>
          <p:cNvPr id="56346" name="Line 26"/>
          <p:cNvSpPr>
            <a:spLocks noChangeShapeType="1"/>
          </p:cNvSpPr>
          <p:nvPr/>
        </p:nvSpPr>
        <p:spPr bwMode="auto">
          <a:xfrm flipV="1">
            <a:off x="6768244" y="1520788"/>
            <a:ext cx="0" cy="1620180"/>
          </a:xfrm>
          <a:prstGeom prst="line">
            <a:avLst/>
          </a:prstGeom>
          <a:noFill/>
          <a:ln w="9525">
            <a:solidFill>
              <a:schemeClr val="tx1"/>
            </a:solidFill>
            <a:round/>
            <a:headEnd/>
            <a:tailEnd type="triangle" w="med" len="med"/>
          </a:ln>
          <a:effectLst/>
        </p:spPr>
        <p:txBody>
          <a:bodyPr/>
          <a:lstStyle/>
          <a:p>
            <a:endParaRPr lang="fr-FR" dirty="0"/>
          </a:p>
        </p:txBody>
      </p:sp>
      <p:sp>
        <p:nvSpPr>
          <p:cNvPr id="56352" name="Line 32"/>
          <p:cNvSpPr>
            <a:spLocks noChangeShapeType="1"/>
          </p:cNvSpPr>
          <p:nvPr/>
        </p:nvSpPr>
        <p:spPr bwMode="auto">
          <a:xfrm flipH="1" flipV="1">
            <a:off x="5868144" y="3140968"/>
            <a:ext cx="1800200" cy="0"/>
          </a:xfrm>
          <a:prstGeom prst="line">
            <a:avLst/>
          </a:prstGeom>
          <a:noFill/>
          <a:ln w="38100">
            <a:solidFill>
              <a:srgbClr val="FF0000"/>
            </a:solidFill>
            <a:round/>
            <a:headEnd/>
            <a:tailEnd type="triangle" w="med" len="med"/>
          </a:ln>
          <a:effectLst/>
        </p:spPr>
        <p:txBody>
          <a:bodyPr/>
          <a:lstStyle/>
          <a:p>
            <a:endParaRPr lang="fr-FR" dirty="0"/>
          </a:p>
        </p:txBody>
      </p:sp>
      <p:sp>
        <p:nvSpPr>
          <p:cNvPr id="56353" name="Line 33"/>
          <p:cNvSpPr>
            <a:spLocks noChangeShapeType="1"/>
          </p:cNvSpPr>
          <p:nvPr/>
        </p:nvSpPr>
        <p:spPr bwMode="auto">
          <a:xfrm flipV="1">
            <a:off x="6768244" y="1700808"/>
            <a:ext cx="25" cy="2880320"/>
          </a:xfrm>
          <a:prstGeom prst="line">
            <a:avLst/>
          </a:prstGeom>
          <a:noFill/>
          <a:ln w="57150">
            <a:solidFill>
              <a:schemeClr val="tx1"/>
            </a:solidFill>
            <a:round/>
            <a:headEnd/>
            <a:tailEnd type="triangle" w="med" len="med"/>
          </a:ln>
          <a:effectLst/>
        </p:spPr>
        <p:txBody>
          <a:bodyPr/>
          <a:lstStyle/>
          <a:p>
            <a:endParaRPr lang="fr-FR" dirty="0"/>
          </a:p>
        </p:txBody>
      </p:sp>
      <p:sp>
        <p:nvSpPr>
          <p:cNvPr id="7" name="Espace réservé du pied de page 6">
            <a:extLst>
              <a:ext uri="{FF2B5EF4-FFF2-40B4-BE49-F238E27FC236}">
                <a16:creationId xmlns="" xmlns:a16="http://schemas.microsoft.com/office/drawing/2014/main" id="{C39EF29C-7070-40C8-A070-D4BABD06347E}"/>
              </a:ext>
            </a:extLst>
          </p:cNvPr>
          <p:cNvSpPr>
            <a:spLocks noGrp="1"/>
          </p:cNvSpPr>
          <p:nvPr>
            <p:ph type="ftr" sz="quarter" idx="11"/>
          </p:nvPr>
        </p:nvSpPr>
        <p:spPr/>
        <p:txBody>
          <a:bodyPr/>
          <a:lstStyle/>
          <a:p>
            <a:r>
              <a:rPr lang="fr-FR" dirty="0"/>
              <a:t>LYCEE THEPOT QUIMPER - SCOTTO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56353"/>
                                        </p:tgtEl>
                                        <p:attrNameLst>
                                          <p:attrName>r</p:attrName>
                                        </p:attrNameLst>
                                      </p:cBhvr>
                                    </p:animRot>
                                  </p:childTnLst>
                                </p:cTn>
                              </p:par>
                              <p:par>
                                <p:cTn id="7" presetID="8" presetClass="emph" presetSubtype="0" fill="hold" grpId="0" nodeType="withEffect">
                                  <p:stCondLst>
                                    <p:cond delay="0"/>
                                  </p:stCondLst>
                                  <p:childTnLst>
                                    <p:animRot by="-21600000">
                                      <p:cBhvr>
                                        <p:cTn id="8" dur="2000" fill="hold"/>
                                        <p:tgtEl>
                                          <p:spTgt spid="56352"/>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52" grpId="0" animBg="1"/>
      <p:bldP spid="5635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FF9FA5C6-2F0C-4E53-B051-52A331EEE642}"/>
              </a:ext>
            </a:extLst>
          </p:cNvPr>
          <p:cNvSpPr>
            <a:spLocks noGrp="1"/>
          </p:cNvSpPr>
          <p:nvPr>
            <p:ph type="title"/>
          </p:nvPr>
        </p:nvSpPr>
        <p:spPr>
          <a:xfrm>
            <a:off x="457200" y="274638"/>
            <a:ext cx="8229600" cy="1143000"/>
          </a:xfrm>
        </p:spPr>
        <p:txBody>
          <a:bodyPr>
            <a:normAutofit/>
          </a:bodyPr>
          <a:lstStyle/>
          <a:p>
            <a:r>
              <a:rPr lang="fr-FR" sz="4000" b="1" dirty="0"/>
              <a:t>Inconvénients du moteur synchrone</a:t>
            </a:r>
          </a:p>
        </p:txBody>
      </p:sp>
      <p:sp>
        <p:nvSpPr>
          <p:cNvPr id="3" name="Espace réservé du texte 2">
            <a:extLst>
              <a:ext uri="{FF2B5EF4-FFF2-40B4-BE49-F238E27FC236}">
                <a16:creationId xmlns="" xmlns:a16="http://schemas.microsoft.com/office/drawing/2014/main" id="{6E120B57-CEB9-4A31-97A3-2C67862270C0}"/>
              </a:ext>
            </a:extLst>
          </p:cNvPr>
          <p:cNvSpPr>
            <a:spLocks noGrp="1"/>
          </p:cNvSpPr>
          <p:nvPr>
            <p:ph type="body" sz="half" idx="1"/>
          </p:nvPr>
        </p:nvSpPr>
        <p:spPr/>
        <p:txBody>
          <a:bodyPr>
            <a:normAutofit fontScale="85000" lnSpcReduction="10000"/>
          </a:bodyPr>
          <a:lstStyle/>
          <a:p>
            <a:r>
              <a:rPr lang="fr-FR" sz="2800" dirty="0">
                <a:latin typeface="Times New Roman" pitchFamily="18" charset="0"/>
                <a:cs typeface="Times New Roman" pitchFamily="18" charset="0"/>
              </a:rPr>
              <a:t>Le problème se pose de la mise en rotation du roto. L’inertie de la machine ne permet pas de passer de démarrer à une fréquence élevée sans perdre le contrôle du rotor.</a:t>
            </a:r>
          </a:p>
          <a:p>
            <a:endParaRPr lang="fr-FR" sz="2800" dirty="0">
              <a:latin typeface="Times New Roman" pitchFamily="18" charset="0"/>
              <a:cs typeface="Times New Roman" pitchFamily="18" charset="0"/>
            </a:endParaRPr>
          </a:p>
          <a:p>
            <a:r>
              <a:rPr lang="fr-FR" sz="2800" dirty="0">
                <a:latin typeface="Times New Roman" pitchFamily="18" charset="0"/>
                <a:cs typeface="Times New Roman" pitchFamily="18" charset="0"/>
              </a:rPr>
              <a:t> </a:t>
            </a:r>
            <a:r>
              <a:rPr lang="fr-FR" sz="3200" b="1" dirty="0">
                <a:latin typeface="Times New Roman" pitchFamily="18" charset="0"/>
                <a:cs typeface="Times New Roman" pitchFamily="18" charset="0"/>
              </a:rPr>
              <a:t>Il faudra un pilotage progressif des bobines stator et un contrôle de la position du rotor</a:t>
            </a:r>
          </a:p>
          <a:p>
            <a:endParaRPr lang="fr-FR" dirty="0"/>
          </a:p>
        </p:txBody>
      </p:sp>
      <p:sp>
        <p:nvSpPr>
          <p:cNvPr id="5" name="Espace réservé du pied de page 4">
            <a:extLst>
              <a:ext uri="{FF2B5EF4-FFF2-40B4-BE49-F238E27FC236}">
                <a16:creationId xmlns="" xmlns:a16="http://schemas.microsoft.com/office/drawing/2014/main" id="{B47C2E1D-30DC-4BEE-A8E2-6B4BA6F6E90A}"/>
              </a:ext>
            </a:extLst>
          </p:cNvPr>
          <p:cNvSpPr>
            <a:spLocks noGrp="1"/>
          </p:cNvSpPr>
          <p:nvPr>
            <p:ph type="ftr" sz="quarter" idx="11"/>
          </p:nvPr>
        </p:nvSpPr>
        <p:spPr/>
        <p:txBody>
          <a:bodyPr/>
          <a:lstStyle/>
          <a:p>
            <a:r>
              <a:rPr lang="fr-FR" dirty="0"/>
              <a:t>LYCEE THEPOT QUIMPER - SCOTTO</a:t>
            </a:r>
          </a:p>
        </p:txBody>
      </p:sp>
      <p:sp>
        <p:nvSpPr>
          <p:cNvPr id="7" name="Espace réservé du contenu 6">
            <a:extLst>
              <a:ext uri="{FF2B5EF4-FFF2-40B4-BE49-F238E27FC236}">
                <a16:creationId xmlns="" xmlns:a16="http://schemas.microsoft.com/office/drawing/2014/main" id="{92DED895-8539-48FC-885B-153921E66069}"/>
              </a:ext>
            </a:extLst>
          </p:cNvPr>
          <p:cNvSpPr txBox="1">
            <a:spLocks noGrp="1"/>
          </p:cNvSpPr>
          <p:nvPr>
            <p:ph sz="half" idx="2"/>
          </p:nvPr>
        </p:nvSpPr>
        <p:spPr>
          <a:xfrm>
            <a:off x="4648200" y="1600200"/>
            <a:ext cx="4038600" cy="2616101"/>
          </a:xfrm>
          <a:prstGeom prst="rect">
            <a:avLst/>
          </a:prstGeom>
          <a:noFill/>
        </p:spPr>
        <p:txBody>
          <a:bodyPr wrap="square" rtlCol="0">
            <a:spAutoFit/>
          </a:bodyPr>
          <a:lstStyle/>
          <a:p>
            <a:r>
              <a:rPr lang="fr-FR" sz="2000" b="1" dirty="0"/>
              <a:t>Ce type de moteur ne peut pas être relié directement au réseau.</a:t>
            </a:r>
          </a:p>
          <a:p>
            <a:pPr marL="0" indent="0">
              <a:buNone/>
            </a:pPr>
            <a:r>
              <a:rPr lang="fr-FR" sz="2000" b="1" dirty="0"/>
              <a:t> Il faudra obligatoirement un variateur qui pilotera les bobines en fonction de la consigne de vitesse demandée et de la position du rotor.</a:t>
            </a:r>
          </a:p>
        </p:txBody>
      </p:sp>
    </p:spTree>
    <p:extLst>
      <p:ext uri="{BB962C8B-B14F-4D97-AF65-F5344CB8AC3E}">
        <p14:creationId xmlns:p14="http://schemas.microsoft.com/office/powerpoint/2010/main" val="18871105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75556" y="584684"/>
            <a:ext cx="8064896" cy="1200329"/>
          </a:xfrm>
          <a:prstGeom prst="rect">
            <a:avLst/>
          </a:prstGeom>
          <a:noFill/>
        </p:spPr>
        <p:txBody>
          <a:bodyPr wrap="square" rtlCol="0">
            <a:spAutoFit/>
          </a:bodyPr>
          <a:lstStyle/>
          <a:p>
            <a:pPr algn="ctr"/>
            <a:r>
              <a:rPr lang="fr-FR" sz="3600" dirty="0"/>
              <a:t>MOTEUR BRUSHLESS= moteur synchrone à aimants permanents</a:t>
            </a:r>
          </a:p>
        </p:txBody>
      </p:sp>
      <p:sp>
        <p:nvSpPr>
          <p:cNvPr id="28" name="ZoneTexte 27"/>
          <p:cNvSpPr txBox="1"/>
          <p:nvPr/>
        </p:nvSpPr>
        <p:spPr>
          <a:xfrm>
            <a:off x="647564" y="2229866"/>
            <a:ext cx="3276364" cy="2862322"/>
          </a:xfrm>
          <a:prstGeom prst="rect">
            <a:avLst/>
          </a:prstGeom>
          <a:noFill/>
        </p:spPr>
        <p:txBody>
          <a:bodyPr wrap="square" rtlCol="0">
            <a:spAutoFit/>
          </a:bodyPr>
          <a:lstStyle/>
          <a:p>
            <a:r>
              <a:rPr lang="fr-FR" sz="2000" dirty="0"/>
              <a:t>Dans un moteur brushless, le rotor est réalisé par des aimants permanents. Ceci permet de ne pas avoir à alimenter le rotor en courant continu, donc de ne pas avoir besoin de balais.</a:t>
            </a:r>
          </a:p>
          <a:p>
            <a:endParaRPr lang="fr-FR" sz="2000" dirty="0"/>
          </a:p>
          <a:p>
            <a:r>
              <a:rPr lang="fr-FR" sz="2000" dirty="0"/>
              <a:t> </a:t>
            </a:r>
          </a:p>
        </p:txBody>
      </p:sp>
      <p:sp>
        <p:nvSpPr>
          <p:cNvPr id="3" name="Espace réservé du pied de page 2">
            <a:extLst>
              <a:ext uri="{FF2B5EF4-FFF2-40B4-BE49-F238E27FC236}">
                <a16:creationId xmlns="" xmlns:a16="http://schemas.microsoft.com/office/drawing/2014/main" id="{3EC4AD4B-155B-4C43-857D-7DBE96D808D4}"/>
              </a:ext>
            </a:extLst>
          </p:cNvPr>
          <p:cNvSpPr>
            <a:spLocks noGrp="1"/>
          </p:cNvSpPr>
          <p:nvPr>
            <p:ph type="ftr" sz="quarter" idx="11"/>
          </p:nvPr>
        </p:nvSpPr>
        <p:spPr/>
        <p:txBody>
          <a:bodyPr/>
          <a:lstStyle/>
          <a:p>
            <a:r>
              <a:rPr lang="fr-FR" dirty="0"/>
              <a:t>LYCEE THEPOT QUIMPER - SCOTTO</a:t>
            </a:r>
          </a:p>
        </p:txBody>
      </p:sp>
      <p:pic>
        <p:nvPicPr>
          <p:cNvPr id="4" name="Image 3">
            <a:extLst>
              <a:ext uri="{FF2B5EF4-FFF2-40B4-BE49-F238E27FC236}">
                <a16:creationId xmlns="" xmlns:a16="http://schemas.microsoft.com/office/drawing/2014/main" id="{E771076F-1E2E-4207-BFBA-F810045F12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28755" y="2210228"/>
            <a:ext cx="4334234" cy="2437544"/>
          </a:xfrm>
          <a:prstGeom prst="rect">
            <a:avLst/>
          </a:prstGeom>
        </p:spPr>
      </p:pic>
      <p:sp>
        <p:nvSpPr>
          <p:cNvPr id="5" name="ZoneTexte 4">
            <a:extLst>
              <a:ext uri="{FF2B5EF4-FFF2-40B4-BE49-F238E27FC236}">
                <a16:creationId xmlns="" xmlns:a16="http://schemas.microsoft.com/office/drawing/2014/main" id="{EFD02DDB-1F36-47AE-9E9B-CA8F49F39FCB}"/>
              </a:ext>
            </a:extLst>
          </p:cNvPr>
          <p:cNvSpPr txBox="1"/>
          <p:nvPr/>
        </p:nvSpPr>
        <p:spPr>
          <a:xfrm>
            <a:off x="1318396" y="4746227"/>
            <a:ext cx="6457959" cy="954107"/>
          </a:xfrm>
          <a:prstGeom prst="rect">
            <a:avLst/>
          </a:prstGeom>
          <a:noFill/>
        </p:spPr>
        <p:txBody>
          <a:bodyPr wrap="square" rtlCol="0">
            <a:spAutoFit/>
          </a:bodyPr>
          <a:lstStyle/>
          <a:p>
            <a:r>
              <a:rPr lang="fr-FR" sz="2800" dirty="0"/>
              <a:t>D’où le nom: Brushless= sans balais.</a:t>
            </a:r>
          </a:p>
          <a:p>
            <a:endParaRPr lang="fr-FR" sz="28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 xmlns:a16="http://schemas.microsoft.com/office/drawing/2014/main" id="{61591794-B41D-4FDD-AA26-F135E624286F}"/>
              </a:ext>
            </a:extLst>
          </p:cNvPr>
          <p:cNvSpPr>
            <a:spLocks noGrp="1"/>
          </p:cNvSpPr>
          <p:nvPr>
            <p:ph type="ftr" sz="quarter" idx="11"/>
          </p:nvPr>
        </p:nvSpPr>
        <p:spPr/>
        <p:txBody>
          <a:bodyPr/>
          <a:lstStyle/>
          <a:p>
            <a:r>
              <a:rPr lang="fr-FR" dirty="0"/>
              <a:t>LYCEE THEPOT QUIMPER - SCOTTO</a:t>
            </a:r>
          </a:p>
        </p:txBody>
      </p:sp>
      <p:sp>
        <p:nvSpPr>
          <p:cNvPr id="3" name="ZoneTexte 2">
            <a:extLst>
              <a:ext uri="{FF2B5EF4-FFF2-40B4-BE49-F238E27FC236}">
                <a16:creationId xmlns="" xmlns:a16="http://schemas.microsoft.com/office/drawing/2014/main" id="{79FFC69D-E20D-4CE4-8CF7-88AA09D5D07A}"/>
              </a:ext>
            </a:extLst>
          </p:cNvPr>
          <p:cNvSpPr txBox="1"/>
          <p:nvPr/>
        </p:nvSpPr>
        <p:spPr>
          <a:xfrm>
            <a:off x="1367644" y="512676"/>
            <a:ext cx="6300700" cy="1200329"/>
          </a:xfrm>
          <a:prstGeom prst="rect">
            <a:avLst/>
          </a:prstGeom>
          <a:noFill/>
        </p:spPr>
        <p:txBody>
          <a:bodyPr wrap="square" rtlCol="0">
            <a:spAutoFit/>
          </a:bodyPr>
          <a:lstStyle/>
          <a:p>
            <a:pPr algn="ctr"/>
            <a:r>
              <a:rPr lang="fr-FR" sz="3600" dirty="0"/>
              <a:t>Rotor à aimants permanents pour moteur brushless</a:t>
            </a:r>
          </a:p>
        </p:txBody>
      </p:sp>
      <p:pic>
        <p:nvPicPr>
          <p:cNvPr id="5" name="Image 4">
            <a:extLst>
              <a:ext uri="{FF2B5EF4-FFF2-40B4-BE49-F238E27FC236}">
                <a16:creationId xmlns="" xmlns:a16="http://schemas.microsoft.com/office/drawing/2014/main" id="{6DB9627C-5615-4838-AA46-DE3BB7232B5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15616" y="1902910"/>
            <a:ext cx="4545714" cy="4392488"/>
          </a:xfrm>
          <a:prstGeom prst="rect">
            <a:avLst/>
          </a:prstGeom>
        </p:spPr>
      </p:pic>
      <p:sp>
        <p:nvSpPr>
          <p:cNvPr id="6" name="ZoneTexte 5">
            <a:extLst>
              <a:ext uri="{FF2B5EF4-FFF2-40B4-BE49-F238E27FC236}">
                <a16:creationId xmlns="" xmlns:a16="http://schemas.microsoft.com/office/drawing/2014/main" id="{6A1A693A-BA9A-4ED1-898B-95718076000A}"/>
              </a:ext>
            </a:extLst>
          </p:cNvPr>
          <p:cNvSpPr txBox="1"/>
          <p:nvPr/>
        </p:nvSpPr>
        <p:spPr>
          <a:xfrm>
            <a:off x="6019800" y="2276872"/>
            <a:ext cx="2152600" cy="923330"/>
          </a:xfrm>
          <a:prstGeom prst="rect">
            <a:avLst/>
          </a:prstGeom>
          <a:noFill/>
        </p:spPr>
        <p:txBody>
          <a:bodyPr wrap="square" rtlCol="0">
            <a:spAutoFit/>
          </a:bodyPr>
          <a:lstStyle/>
          <a:p>
            <a:r>
              <a:rPr lang="fr-FR" dirty="0"/>
              <a:t>Coupe d’un rotor d’un moteur Nidec (Leroy Somer)</a:t>
            </a:r>
          </a:p>
        </p:txBody>
      </p:sp>
    </p:spTree>
    <p:extLst>
      <p:ext uri="{BB962C8B-B14F-4D97-AF65-F5344CB8AC3E}">
        <p14:creationId xmlns:p14="http://schemas.microsoft.com/office/powerpoint/2010/main" val="22306008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67544" y="3609020"/>
            <a:ext cx="2376264" cy="14761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ZoneTexte 2"/>
          <p:cNvSpPr txBox="1"/>
          <p:nvPr/>
        </p:nvSpPr>
        <p:spPr>
          <a:xfrm>
            <a:off x="215516" y="391597"/>
            <a:ext cx="3168352" cy="1754326"/>
          </a:xfrm>
          <a:prstGeom prst="rect">
            <a:avLst/>
          </a:prstGeom>
          <a:noFill/>
        </p:spPr>
        <p:txBody>
          <a:bodyPr wrap="square" rtlCol="0">
            <a:spAutoFit/>
          </a:bodyPr>
          <a:lstStyle/>
          <a:p>
            <a:pPr algn="ctr"/>
            <a:r>
              <a:rPr lang="fr-FR" sz="3600" dirty="0"/>
              <a:t>La maitrise de la position du rotor</a:t>
            </a:r>
          </a:p>
        </p:txBody>
      </p:sp>
      <p:cxnSp>
        <p:nvCxnSpPr>
          <p:cNvPr id="5" name="Connecteur droit 4"/>
          <p:cNvCxnSpPr/>
          <p:nvPr/>
        </p:nvCxnSpPr>
        <p:spPr>
          <a:xfrm>
            <a:off x="1223628" y="3140968"/>
            <a:ext cx="0" cy="468052"/>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 name="Connecteur droit 5"/>
          <p:cNvCxnSpPr/>
          <p:nvPr/>
        </p:nvCxnSpPr>
        <p:spPr>
          <a:xfrm>
            <a:off x="1439652" y="3140968"/>
            <a:ext cx="0" cy="468052"/>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a:off x="1655676" y="3140968"/>
            <a:ext cx="0" cy="468052"/>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sp>
        <p:nvSpPr>
          <p:cNvPr id="8" name="ZoneTexte 7"/>
          <p:cNvSpPr txBox="1"/>
          <p:nvPr/>
        </p:nvSpPr>
        <p:spPr>
          <a:xfrm>
            <a:off x="1151620" y="4113076"/>
            <a:ext cx="1404156" cy="369332"/>
          </a:xfrm>
          <a:prstGeom prst="rect">
            <a:avLst/>
          </a:prstGeom>
          <a:noFill/>
        </p:spPr>
        <p:txBody>
          <a:bodyPr wrap="square" rtlCol="0">
            <a:spAutoFit/>
          </a:bodyPr>
          <a:lstStyle/>
          <a:p>
            <a:pPr algn="ctr"/>
            <a:r>
              <a:rPr lang="fr-FR" dirty="0"/>
              <a:t>variateur</a:t>
            </a:r>
          </a:p>
        </p:txBody>
      </p:sp>
      <p:sp>
        <p:nvSpPr>
          <p:cNvPr id="13" name="Rectangle 12"/>
          <p:cNvSpPr/>
          <p:nvPr/>
        </p:nvSpPr>
        <p:spPr>
          <a:xfrm>
            <a:off x="539552" y="2060848"/>
            <a:ext cx="1980220" cy="11161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Circuit de mise sous tension et de sécurité</a:t>
            </a:r>
          </a:p>
        </p:txBody>
      </p:sp>
      <p:sp>
        <p:nvSpPr>
          <p:cNvPr id="14" name="Ellipse 13"/>
          <p:cNvSpPr/>
          <p:nvPr/>
        </p:nvSpPr>
        <p:spPr>
          <a:xfrm>
            <a:off x="1043608" y="5553236"/>
            <a:ext cx="756084"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52" name="Connecteur droit 51"/>
          <p:cNvCxnSpPr/>
          <p:nvPr/>
        </p:nvCxnSpPr>
        <p:spPr>
          <a:xfrm>
            <a:off x="1691680" y="5085184"/>
            <a:ext cx="0" cy="468052"/>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3" name="Connecteur droit 52"/>
          <p:cNvCxnSpPr/>
          <p:nvPr/>
        </p:nvCxnSpPr>
        <p:spPr>
          <a:xfrm>
            <a:off x="1187624" y="5085184"/>
            <a:ext cx="0" cy="468052"/>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4" name="Connecteur droit 53"/>
          <p:cNvCxnSpPr/>
          <p:nvPr/>
        </p:nvCxnSpPr>
        <p:spPr>
          <a:xfrm>
            <a:off x="1439652" y="5085184"/>
            <a:ext cx="0" cy="468052"/>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2" name="Connecteur droit 61"/>
          <p:cNvCxnSpPr/>
          <p:nvPr/>
        </p:nvCxnSpPr>
        <p:spPr>
          <a:xfrm>
            <a:off x="1187624" y="5553236"/>
            <a:ext cx="72008" cy="36004"/>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4" name="Connecteur droit 63"/>
          <p:cNvCxnSpPr/>
          <p:nvPr/>
        </p:nvCxnSpPr>
        <p:spPr>
          <a:xfrm flipH="1">
            <a:off x="1583668" y="5553236"/>
            <a:ext cx="108012" cy="36004"/>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66" name="Flèche à angle droit 65"/>
          <p:cNvSpPr/>
          <p:nvPr/>
        </p:nvSpPr>
        <p:spPr>
          <a:xfrm>
            <a:off x="1799692" y="5085184"/>
            <a:ext cx="216024" cy="792088"/>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7" name="ZoneTexte 66"/>
          <p:cNvSpPr txBox="1"/>
          <p:nvPr/>
        </p:nvSpPr>
        <p:spPr>
          <a:xfrm>
            <a:off x="2123728" y="5445224"/>
            <a:ext cx="1152128" cy="923330"/>
          </a:xfrm>
          <a:prstGeom prst="rect">
            <a:avLst/>
          </a:prstGeom>
          <a:noFill/>
        </p:spPr>
        <p:txBody>
          <a:bodyPr wrap="square" rtlCol="0">
            <a:spAutoFit/>
          </a:bodyPr>
          <a:lstStyle/>
          <a:p>
            <a:r>
              <a:rPr lang="fr-FR" dirty="0"/>
              <a:t>Retour d’info capteur</a:t>
            </a:r>
          </a:p>
        </p:txBody>
      </p:sp>
      <p:sp>
        <p:nvSpPr>
          <p:cNvPr id="68" name="ZoneTexte 67"/>
          <p:cNvSpPr txBox="1"/>
          <p:nvPr/>
        </p:nvSpPr>
        <p:spPr>
          <a:xfrm>
            <a:off x="3307923" y="520511"/>
            <a:ext cx="5238582" cy="5816977"/>
          </a:xfrm>
          <a:prstGeom prst="rect">
            <a:avLst/>
          </a:prstGeom>
          <a:noFill/>
        </p:spPr>
        <p:txBody>
          <a:bodyPr wrap="square" rtlCol="0">
            <a:spAutoFit/>
          </a:bodyPr>
          <a:lstStyle/>
          <a:p>
            <a:r>
              <a:rPr lang="fr-FR" sz="2000" dirty="0"/>
              <a:t>Plusieurs solutions sont possibles:</a:t>
            </a:r>
          </a:p>
          <a:p>
            <a:pPr>
              <a:buFont typeface="Wingdings" pitchFamily="2" charset="2"/>
              <a:buChar char="Ø"/>
            </a:pPr>
            <a:r>
              <a:rPr lang="fr-FR" sz="2000" b="1" dirty="0"/>
              <a:t>Retour par capteur </a:t>
            </a:r>
            <a:r>
              <a:rPr lang="fr-FR" sz="2000" dirty="0"/>
              <a:t>(on dit aussi resolver):</a:t>
            </a:r>
          </a:p>
          <a:p>
            <a:pPr lvl="1">
              <a:buFont typeface="Arial" pitchFamily="34" charset="0"/>
              <a:buChar char="•"/>
            </a:pPr>
            <a:r>
              <a:rPr lang="fr-FR" sz="2400" b="1" dirty="0"/>
              <a:t>Capteurs à effet hall</a:t>
            </a:r>
            <a:r>
              <a:rPr lang="fr-FR" sz="2000" dirty="0"/>
              <a:t>: En passant devant ces capteurs, l’aimant du rotor donne l’information.</a:t>
            </a:r>
          </a:p>
          <a:p>
            <a:pPr lvl="1">
              <a:buFont typeface="Arial" pitchFamily="34" charset="0"/>
              <a:buChar char="•"/>
            </a:pPr>
            <a:r>
              <a:rPr lang="fr-FR" sz="2400" b="1" dirty="0"/>
              <a:t>Capteur incrémental</a:t>
            </a:r>
            <a:r>
              <a:rPr lang="fr-FR" sz="2000" dirty="0"/>
              <a:t>: Un disque perforé associé au rotor passe devant un capteur.  L’information est de type impulsionnel.</a:t>
            </a:r>
          </a:p>
          <a:p>
            <a:pPr lvl="1">
              <a:buFont typeface="Arial" pitchFamily="34" charset="0"/>
              <a:buChar char="•"/>
            </a:pPr>
            <a:r>
              <a:rPr lang="fr-FR" sz="2400" b="1" dirty="0"/>
              <a:t>Codeur absolu</a:t>
            </a:r>
            <a:r>
              <a:rPr lang="fr-FR" sz="2000" dirty="0"/>
              <a:t>: Un disque associé au rotor donne une information sous forme d’un code (code gray)</a:t>
            </a:r>
          </a:p>
          <a:p>
            <a:pPr lvl="1">
              <a:buFont typeface="Arial" pitchFamily="34" charset="0"/>
              <a:buChar char="•"/>
            </a:pPr>
            <a:endParaRPr lang="fr-FR" sz="2000" dirty="0"/>
          </a:p>
          <a:p>
            <a:pPr>
              <a:buFont typeface="Wingdings" pitchFamily="2" charset="2"/>
              <a:buChar char="Ø"/>
            </a:pPr>
            <a:r>
              <a:rPr lang="fr-FR" sz="2000" b="1" dirty="0"/>
              <a:t>Retour sans capteur:</a:t>
            </a:r>
            <a:r>
              <a:rPr lang="fr-FR" sz="2000" dirty="0"/>
              <a:t> Le variateur  fait des mesures sur la phase non alimentée. Cette phase est soumise aux effets du rotor. Le variateur en déduit la position du rotor</a:t>
            </a:r>
          </a:p>
          <a:p>
            <a:pPr>
              <a:buFont typeface="Arial" pitchFamily="34" charset="0"/>
              <a:buChar char="•"/>
            </a:pPr>
            <a:endParaRPr lang="fr-FR" sz="2000" dirty="0"/>
          </a:p>
        </p:txBody>
      </p:sp>
      <p:sp>
        <p:nvSpPr>
          <p:cNvPr id="2" name="Espace réservé du pied de page 1">
            <a:extLst>
              <a:ext uri="{FF2B5EF4-FFF2-40B4-BE49-F238E27FC236}">
                <a16:creationId xmlns="" xmlns:a16="http://schemas.microsoft.com/office/drawing/2014/main" id="{1869B34A-914D-47C7-8138-A407EBA38661}"/>
              </a:ext>
            </a:extLst>
          </p:cNvPr>
          <p:cNvSpPr>
            <a:spLocks noGrp="1"/>
          </p:cNvSpPr>
          <p:nvPr>
            <p:ph type="ftr" sz="quarter" idx="11"/>
          </p:nvPr>
        </p:nvSpPr>
        <p:spPr/>
        <p:txBody>
          <a:bodyPr/>
          <a:lstStyle/>
          <a:p>
            <a:r>
              <a:rPr lang="fr-FR" dirty="0"/>
              <a:t>LYCEE THEPOT QUIMPER - SCOTTO</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467544" y="584684"/>
            <a:ext cx="3204356" cy="1754326"/>
          </a:xfrm>
          <a:prstGeom prst="rect">
            <a:avLst/>
          </a:prstGeom>
          <a:noFill/>
        </p:spPr>
        <p:txBody>
          <a:bodyPr wrap="square" rtlCol="0">
            <a:spAutoFit/>
          </a:bodyPr>
          <a:lstStyle/>
          <a:p>
            <a:pPr algn="ctr"/>
            <a:r>
              <a:rPr lang="fr-FR" sz="3600" dirty="0"/>
              <a:t>La maitrise de la position du rotor</a:t>
            </a:r>
          </a:p>
        </p:txBody>
      </p:sp>
      <p:sp>
        <p:nvSpPr>
          <p:cNvPr id="4" name="ZoneTexte 3"/>
          <p:cNvSpPr txBox="1"/>
          <p:nvPr/>
        </p:nvSpPr>
        <p:spPr>
          <a:xfrm>
            <a:off x="3851920" y="692696"/>
            <a:ext cx="4896544" cy="1477328"/>
          </a:xfrm>
          <a:prstGeom prst="rect">
            <a:avLst/>
          </a:prstGeom>
          <a:noFill/>
        </p:spPr>
        <p:txBody>
          <a:bodyPr wrap="square" rtlCol="0">
            <a:spAutoFit/>
          </a:bodyPr>
          <a:lstStyle/>
          <a:p>
            <a:r>
              <a:rPr lang="fr-FR" dirty="0"/>
              <a:t>Quelque soit la solution choisie, on voit bien qu’il faudra choisir un ensemble variateur + moteur + système de détection de la position du rotor. Les solutions avec capteurs permettent d’avoir une meilleure caractéristique mécanique</a:t>
            </a:r>
          </a:p>
        </p:txBody>
      </p:sp>
      <p:pic>
        <p:nvPicPr>
          <p:cNvPr id="5837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7544" y="2420888"/>
            <a:ext cx="4104456" cy="3506332"/>
          </a:xfrm>
          <a:prstGeom prst="rect">
            <a:avLst/>
          </a:prstGeom>
          <a:noFill/>
          <a:ln w="9525">
            <a:noFill/>
            <a:miter lim="800000"/>
            <a:headEnd/>
            <a:tailEnd/>
          </a:ln>
        </p:spPr>
      </p:pic>
      <p:pic>
        <p:nvPicPr>
          <p:cNvPr id="5837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16016" y="2420888"/>
            <a:ext cx="4069243" cy="3528391"/>
          </a:xfrm>
          <a:prstGeom prst="rect">
            <a:avLst/>
          </a:prstGeom>
          <a:noFill/>
          <a:ln w="9525">
            <a:noFill/>
            <a:miter lim="800000"/>
            <a:headEnd/>
            <a:tailEnd/>
          </a:ln>
        </p:spPr>
      </p:pic>
      <p:sp>
        <p:nvSpPr>
          <p:cNvPr id="7" name="ZoneTexte 6"/>
          <p:cNvSpPr txBox="1"/>
          <p:nvPr/>
        </p:nvSpPr>
        <p:spPr>
          <a:xfrm>
            <a:off x="323528" y="5985284"/>
            <a:ext cx="8604956" cy="369332"/>
          </a:xfrm>
          <a:prstGeom prst="rect">
            <a:avLst/>
          </a:prstGeom>
          <a:noFill/>
        </p:spPr>
        <p:txBody>
          <a:bodyPr wrap="square" rtlCol="0">
            <a:spAutoFit/>
          </a:bodyPr>
          <a:lstStyle/>
          <a:p>
            <a:r>
              <a:rPr lang="fr-FR" dirty="0"/>
              <a:t>On voit que le moteur synchrone avec capteur permet d’avoir un couple à vitesse nulle</a:t>
            </a:r>
          </a:p>
        </p:txBody>
      </p:sp>
      <p:sp>
        <p:nvSpPr>
          <p:cNvPr id="2" name="Espace réservé du pied de page 1">
            <a:extLst>
              <a:ext uri="{FF2B5EF4-FFF2-40B4-BE49-F238E27FC236}">
                <a16:creationId xmlns="" xmlns:a16="http://schemas.microsoft.com/office/drawing/2014/main" id="{D279498D-CED1-4BB2-B766-5D559C308F72}"/>
              </a:ext>
            </a:extLst>
          </p:cNvPr>
          <p:cNvSpPr>
            <a:spLocks noGrp="1"/>
          </p:cNvSpPr>
          <p:nvPr>
            <p:ph type="ftr" sz="quarter" idx="11"/>
          </p:nvPr>
        </p:nvSpPr>
        <p:spPr/>
        <p:txBody>
          <a:bodyPr/>
          <a:lstStyle/>
          <a:p>
            <a:r>
              <a:rPr lang="fr-FR" dirty="0"/>
              <a:t>LYCEE THEPOT QUIMPER - SCOTTO</a:t>
            </a:r>
          </a:p>
        </p:txBody>
      </p:sp>
      <p:sp>
        <p:nvSpPr>
          <p:cNvPr id="5" name="ZoneTexte 4">
            <a:extLst>
              <a:ext uri="{FF2B5EF4-FFF2-40B4-BE49-F238E27FC236}">
                <a16:creationId xmlns="" xmlns:a16="http://schemas.microsoft.com/office/drawing/2014/main" id="{87978F32-37E2-48D4-A004-77D1D112ED7C}"/>
              </a:ext>
            </a:extLst>
          </p:cNvPr>
          <p:cNvSpPr txBox="1"/>
          <p:nvPr/>
        </p:nvSpPr>
        <p:spPr>
          <a:xfrm>
            <a:off x="1079612" y="4329100"/>
            <a:ext cx="2052228" cy="400110"/>
          </a:xfrm>
          <a:prstGeom prst="rect">
            <a:avLst/>
          </a:prstGeom>
          <a:noFill/>
        </p:spPr>
        <p:txBody>
          <a:bodyPr wrap="square" rtlCol="0">
            <a:spAutoFit/>
          </a:bodyPr>
          <a:lstStyle/>
          <a:p>
            <a:r>
              <a:rPr lang="fr-FR" sz="2000" dirty="0">
                <a:solidFill>
                  <a:srgbClr val="FF0000"/>
                </a:solidFill>
              </a:rPr>
              <a:t>Avec capteur</a:t>
            </a:r>
          </a:p>
        </p:txBody>
      </p:sp>
      <p:sp>
        <p:nvSpPr>
          <p:cNvPr id="9" name="ZoneTexte 8">
            <a:extLst>
              <a:ext uri="{FF2B5EF4-FFF2-40B4-BE49-F238E27FC236}">
                <a16:creationId xmlns="" xmlns:a16="http://schemas.microsoft.com/office/drawing/2014/main" id="{56065434-500C-442F-BF9D-436E3175EEA4}"/>
              </a:ext>
            </a:extLst>
          </p:cNvPr>
          <p:cNvSpPr txBox="1"/>
          <p:nvPr/>
        </p:nvSpPr>
        <p:spPr>
          <a:xfrm>
            <a:off x="5076056" y="4531341"/>
            <a:ext cx="3600400" cy="707886"/>
          </a:xfrm>
          <a:prstGeom prst="rect">
            <a:avLst/>
          </a:prstGeom>
          <a:noFill/>
        </p:spPr>
        <p:txBody>
          <a:bodyPr wrap="square" rtlCol="0">
            <a:spAutoFit/>
          </a:bodyPr>
          <a:lstStyle/>
          <a:p>
            <a:r>
              <a:rPr lang="fr-FR" sz="2000" dirty="0">
                <a:solidFill>
                  <a:srgbClr val="FF0000"/>
                </a:solidFill>
              </a:rPr>
              <a:t>Sans capteur:</a:t>
            </a:r>
          </a:p>
          <a:p>
            <a:r>
              <a:rPr lang="fr-FR" sz="2000" dirty="0">
                <a:solidFill>
                  <a:srgbClr val="FF0000"/>
                </a:solidFill>
              </a:rPr>
              <a:t> Pertes de couple vers les 10Hz</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15516" y="260648"/>
            <a:ext cx="8568952" cy="1200329"/>
          </a:xfrm>
          <a:prstGeom prst="rect">
            <a:avLst/>
          </a:prstGeom>
          <a:noFill/>
        </p:spPr>
        <p:txBody>
          <a:bodyPr wrap="square" rtlCol="0">
            <a:spAutoFit/>
          </a:bodyPr>
          <a:lstStyle/>
          <a:p>
            <a:pPr algn="ctr"/>
            <a:r>
              <a:rPr lang="fr-FR" sz="3600" dirty="0"/>
              <a:t>Vocabulaire associé aux moteurs synchrones</a:t>
            </a:r>
          </a:p>
        </p:txBody>
      </p:sp>
      <p:sp>
        <p:nvSpPr>
          <p:cNvPr id="5" name="ZoneTexte 4"/>
          <p:cNvSpPr txBox="1"/>
          <p:nvPr/>
        </p:nvSpPr>
        <p:spPr>
          <a:xfrm>
            <a:off x="539552" y="1520788"/>
            <a:ext cx="4608512" cy="1384995"/>
          </a:xfrm>
          <a:prstGeom prst="rect">
            <a:avLst/>
          </a:prstGeom>
          <a:noFill/>
        </p:spPr>
        <p:txBody>
          <a:bodyPr wrap="square" rtlCol="0">
            <a:spAutoFit/>
          </a:bodyPr>
          <a:lstStyle/>
          <a:p>
            <a:r>
              <a:rPr lang="fr-FR" sz="2400" b="1" u="sng" dirty="0"/>
              <a:t>Moteur synchrone à aimants permanents</a:t>
            </a:r>
            <a:r>
              <a:rPr lang="fr-FR" dirty="0"/>
              <a:t>: Moteurs synchrones de fortes puissances destinés aux machines industrielles. 1,5kW &lt; P &lt; 500kW.</a:t>
            </a:r>
          </a:p>
        </p:txBody>
      </p:sp>
      <p:pic>
        <p:nvPicPr>
          <p:cNvPr id="59394"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004048" y="1520788"/>
            <a:ext cx="3204356" cy="2430149"/>
          </a:xfrm>
          <a:prstGeom prst="rect">
            <a:avLst/>
          </a:prstGeom>
          <a:noFill/>
          <a:ln w="9525">
            <a:noFill/>
            <a:miter lim="800000"/>
            <a:headEnd/>
            <a:tailEnd/>
          </a:ln>
        </p:spPr>
      </p:pic>
      <p:sp>
        <p:nvSpPr>
          <p:cNvPr id="7" name="ZoneTexte 6"/>
          <p:cNvSpPr txBox="1"/>
          <p:nvPr/>
        </p:nvSpPr>
        <p:spPr>
          <a:xfrm>
            <a:off x="575556" y="2996952"/>
            <a:ext cx="3924436" cy="1292662"/>
          </a:xfrm>
          <a:prstGeom prst="rect">
            <a:avLst/>
          </a:prstGeom>
          <a:noFill/>
        </p:spPr>
        <p:txBody>
          <a:bodyPr wrap="square" rtlCol="0">
            <a:spAutoFit/>
          </a:bodyPr>
          <a:lstStyle/>
          <a:p>
            <a:r>
              <a:rPr lang="fr-FR" sz="2400" b="1" u="sng" dirty="0"/>
              <a:t>Servo moteur</a:t>
            </a:r>
            <a:r>
              <a:rPr lang="fr-FR" dirty="0"/>
              <a:t>: Moteurs synchrones destinés aux commandes d’axes ou pour le positionnement  </a:t>
            </a:r>
          </a:p>
          <a:p>
            <a:endParaRPr lang="fr-FR" dirty="0"/>
          </a:p>
        </p:txBody>
      </p:sp>
      <p:pic>
        <p:nvPicPr>
          <p:cNvPr id="59396" name="Picture 4" descr="http://img.directindustry.fr/images_di/photo-g/servomoteur-electrique-synchrone-brushless-ac-6239-232208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28084" y="4041068"/>
            <a:ext cx="2520280" cy="2048241"/>
          </a:xfrm>
          <a:prstGeom prst="rect">
            <a:avLst/>
          </a:prstGeom>
          <a:noFill/>
        </p:spPr>
      </p:pic>
      <p:sp>
        <p:nvSpPr>
          <p:cNvPr id="9" name="ZoneTexte 8"/>
          <p:cNvSpPr txBox="1"/>
          <p:nvPr/>
        </p:nvSpPr>
        <p:spPr>
          <a:xfrm>
            <a:off x="539552" y="4221088"/>
            <a:ext cx="4464496" cy="738664"/>
          </a:xfrm>
          <a:prstGeom prst="rect">
            <a:avLst/>
          </a:prstGeom>
          <a:noFill/>
        </p:spPr>
        <p:txBody>
          <a:bodyPr wrap="square" rtlCol="0">
            <a:spAutoFit/>
          </a:bodyPr>
          <a:lstStyle/>
          <a:p>
            <a:r>
              <a:rPr lang="fr-FR" sz="2400" b="1" u="sng" dirty="0"/>
              <a:t>Boucle ouverte</a:t>
            </a:r>
            <a:r>
              <a:rPr lang="fr-FR" dirty="0"/>
              <a:t>: Sans capteur. Le variateur mesure la position du rotor.</a:t>
            </a:r>
          </a:p>
        </p:txBody>
      </p:sp>
      <p:sp>
        <p:nvSpPr>
          <p:cNvPr id="10" name="ZoneTexte 9"/>
          <p:cNvSpPr txBox="1"/>
          <p:nvPr/>
        </p:nvSpPr>
        <p:spPr>
          <a:xfrm>
            <a:off x="539552" y="5121188"/>
            <a:ext cx="3852428" cy="738664"/>
          </a:xfrm>
          <a:prstGeom prst="rect">
            <a:avLst/>
          </a:prstGeom>
          <a:noFill/>
        </p:spPr>
        <p:txBody>
          <a:bodyPr wrap="square" rtlCol="0">
            <a:spAutoFit/>
          </a:bodyPr>
          <a:lstStyle/>
          <a:p>
            <a:r>
              <a:rPr lang="fr-FR" sz="2400" b="1" u="sng" dirty="0"/>
              <a:t>Boucle fermée</a:t>
            </a:r>
            <a:r>
              <a:rPr lang="fr-FR" dirty="0"/>
              <a:t>: Utilisation d’un capteur</a:t>
            </a:r>
          </a:p>
        </p:txBody>
      </p:sp>
      <p:sp>
        <p:nvSpPr>
          <p:cNvPr id="2" name="Espace réservé du pied de page 1">
            <a:extLst>
              <a:ext uri="{FF2B5EF4-FFF2-40B4-BE49-F238E27FC236}">
                <a16:creationId xmlns="" xmlns:a16="http://schemas.microsoft.com/office/drawing/2014/main" id="{A71C310C-83F3-4002-BD84-59E866907BE8}"/>
              </a:ext>
            </a:extLst>
          </p:cNvPr>
          <p:cNvSpPr>
            <a:spLocks noGrp="1"/>
          </p:cNvSpPr>
          <p:nvPr>
            <p:ph type="ftr" sz="quarter" idx="11"/>
          </p:nvPr>
        </p:nvSpPr>
        <p:spPr/>
        <p:txBody>
          <a:bodyPr/>
          <a:lstStyle/>
          <a:p>
            <a:r>
              <a:rPr lang="fr-FR" dirty="0"/>
              <a:t>LYCEE THEPOT QUIMPER - SCOTTO</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239" y="1628800"/>
            <a:ext cx="7183438" cy="5098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287524" y="296652"/>
            <a:ext cx="8604956" cy="646331"/>
          </a:xfrm>
          <a:prstGeom prst="rect">
            <a:avLst/>
          </a:prstGeom>
          <a:noFill/>
        </p:spPr>
        <p:txBody>
          <a:bodyPr wrap="square" rtlCol="0">
            <a:spAutoFit/>
          </a:bodyPr>
          <a:lstStyle/>
          <a:p>
            <a:pPr algn="ctr"/>
            <a:r>
              <a:rPr lang="fr-FR" sz="3600" dirty="0"/>
              <a:t>Exemple de branchement de servo-moteur</a:t>
            </a:r>
          </a:p>
        </p:txBody>
      </p:sp>
      <p:sp>
        <p:nvSpPr>
          <p:cNvPr id="2" name="Espace réservé du pied de page 1">
            <a:extLst>
              <a:ext uri="{FF2B5EF4-FFF2-40B4-BE49-F238E27FC236}">
                <a16:creationId xmlns="" xmlns:a16="http://schemas.microsoft.com/office/drawing/2014/main" id="{7C11E297-744C-43A0-AB4C-11606E623757}"/>
              </a:ext>
            </a:extLst>
          </p:cNvPr>
          <p:cNvSpPr>
            <a:spLocks noGrp="1"/>
          </p:cNvSpPr>
          <p:nvPr>
            <p:ph type="ftr" sz="quarter" idx="11"/>
          </p:nvPr>
        </p:nvSpPr>
        <p:spPr/>
        <p:txBody>
          <a:bodyPr/>
          <a:lstStyle/>
          <a:p>
            <a:r>
              <a:rPr lang="fr-FR" dirty="0"/>
              <a:t>LYCEE THEPOT QUIMPER - SCOTTO</a:t>
            </a:r>
          </a:p>
        </p:txBody>
      </p:sp>
      <p:sp>
        <p:nvSpPr>
          <p:cNvPr id="4" name="ZoneTexte 3">
            <a:extLst>
              <a:ext uri="{FF2B5EF4-FFF2-40B4-BE49-F238E27FC236}">
                <a16:creationId xmlns="" xmlns:a16="http://schemas.microsoft.com/office/drawing/2014/main" id="{2A334832-55D9-4BE7-9250-D935C65E1791}"/>
              </a:ext>
            </a:extLst>
          </p:cNvPr>
          <p:cNvSpPr txBox="1"/>
          <p:nvPr/>
        </p:nvSpPr>
        <p:spPr>
          <a:xfrm>
            <a:off x="2879812" y="5841268"/>
            <a:ext cx="2628292" cy="369332"/>
          </a:xfrm>
          <a:prstGeom prst="rect">
            <a:avLst/>
          </a:prstGeom>
          <a:noFill/>
        </p:spPr>
        <p:txBody>
          <a:bodyPr wrap="square" rtlCol="0">
            <a:spAutoFit/>
          </a:bodyPr>
          <a:lstStyle/>
          <a:p>
            <a:r>
              <a:rPr lang="fr-FR" dirty="0">
                <a:solidFill>
                  <a:srgbClr val="FF0000"/>
                </a:solidFill>
              </a:rPr>
              <a:t>Branchement du capteur</a:t>
            </a:r>
          </a:p>
        </p:txBody>
      </p:sp>
      <p:cxnSp>
        <p:nvCxnSpPr>
          <p:cNvPr id="6" name="Connecteur droit avec flèche 5">
            <a:extLst>
              <a:ext uri="{FF2B5EF4-FFF2-40B4-BE49-F238E27FC236}">
                <a16:creationId xmlns="" xmlns:a16="http://schemas.microsoft.com/office/drawing/2014/main" id="{FE694C29-9246-4F1A-BC98-2EC89A1A2F8B}"/>
              </a:ext>
            </a:extLst>
          </p:cNvPr>
          <p:cNvCxnSpPr>
            <a:stCxn id="4" idx="1"/>
          </p:cNvCxnSpPr>
          <p:nvPr/>
        </p:nvCxnSpPr>
        <p:spPr>
          <a:xfrm flipH="1" flipV="1">
            <a:off x="2667000" y="5877272"/>
            <a:ext cx="212812" cy="1486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 xmlns:a16="http://schemas.microsoft.com/office/drawing/2014/main" id="{7E5C01D5-5D1E-4AD3-B5EA-0538C14A3425}"/>
              </a:ext>
            </a:extLst>
          </p:cNvPr>
          <p:cNvCxnSpPr>
            <a:stCxn id="4" idx="3"/>
          </p:cNvCxnSpPr>
          <p:nvPr/>
        </p:nvCxnSpPr>
        <p:spPr>
          <a:xfrm flipV="1">
            <a:off x="5508104" y="5841268"/>
            <a:ext cx="1296144" cy="1846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9"/>
          <p:cNvSpPr>
            <a:spLocks noChangeArrowheads="1"/>
          </p:cNvSpPr>
          <p:nvPr/>
        </p:nvSpPr>
        <p:spPr bwMode="auto">
          <a:xfrm>
            <a:off x="4932363" y="2852738"/>
            <a:ext cx="3960812" cy="3455987"/>
          </a:xfrm>
          <a:prstGeom prst="rect">
            <a:avLst/>
          </a:prstGeom>
          <a:solidFill>
            <a:schemeClr val="accent1"/>
          </a:solidFill>
          <a:ln w="9525">
            <a:solidFill>
              <a:schemeClr val="tx1"/>
            </a:solidFill>
            <a:miter lim="800000"/>
            <a:headEnd/>
            <a:tailEnd/>
          </a:ln>
          <a:effectLst/>
        </p:spPr>
        <p:txBody>
          <a:bodyPr wrap="none" anchor="ctr"/>
          <a:lstStyle/>
          <a:p>
            <a:endParaRPr lang="fr-FR" altLang="fr-FR" dirty="0"/>
          </a:p>
        </p:txBody>
      </p:sp>
      <p:sp>
        <p:nvSpPr>
          <p:cNvPr id="7171" name="Rectangle 2"/>
          <p:cNvSpPr>
            <a:spLocks noGrp="1" noChangeArrowheads="1"/>
          </p:cNvSpPr>
          <p:nvPr>
            <p:ph type="title"/>
          </p:nvPr>
        </p:nvSpPr>
        <p:spPr>
          <a:xfrm>
            <a:off x="539552" y="214313"/>
            <a:ext cx="8404423" cy="1462087"/>
          </a:xfrm>
        </p:spPr>
        <p:txBody>
          <a:bodyPr>
            <a:normAutofit fontScale="90000"/>
          </a:bodyPr>
          <a:lstStyle/>
          <a:p>
            <a:pPr eaLnBrk="1" hangingPunct="1"/>
            <a:r>
              <a:rPr lang="fr-FR" altLang="fr-FR" dirty="0"/>
              <a:t>Calcul de la puissance nécessaire</a:t>
            </a:r>
          </a:p>
        </p:txBody>
      </p:sp>
      <p:sp>
        <p:nvSpPr>
          <p:cNvPr id="7172" name="Rectangle 3"/>
          <p:cNvSpPr>
            <a:spLocks noGrp="1" noChangeArrowheads="1"/>
          </p:cNvSpPr>
          <p:nvPr>
            <p:ph type="body" sz="half" idx="1"/>
          </p:nvPr>
        </p:nvSpPr>
        <p:spPr/>
        <p:txBody>
          <a:bodyPr/>
          <a:lstStyle/>
          <a:p>
            <a:pPr eaLnBrk="1" hangingPunct="1">
              <a:lnSpc>
                <a:spcPct val="80000"/>
              </a:lnSpc>
            </a:pPr>
            <a:r>
              <a:rPr lang="fr-FR" altLang="fr-FR" sz="2800" dirty="0"/>
              <a:t>P = T · </a:t>
            </a:r>
            <a:r>
              <a:rPr lang="fr-FR" altLang="fr-FR" sz="2800" dirty="0">
                <a:sym typeface="Symbol" pitchFamily="18" charset="2"/>
              </a:rPr>
              <a:t></a:t>
            </a:r>
          </a:p>
          <a:p>
            <a:pPr eaLnBrk="1" hangingPunct="1">
              <a:lnSpc>
                <a:spcPct val="80000"/>
              </a:lnSpc>
              <a:buFont typeface="Wingdings" pitchFamily="2" charset="2"/>
              <a:buNone/>
            </a:pPr>
            <a:r>
              <a:rPr lang="fr-FR" altLang="fr-FR" sz="2400" dirty="0">
                <a:sym typeface="Symbol" pitchFamily="18" charset="2"/>
              </a:rPr>
              <a:t>	pour les charges en rotation</a:t>
            </a:r>
          </a:p>
          <a:p>
            <a:pPr eaLnBrk="1" hangingPunct="1">
              <a:lnSpc>
                <a:spcPct val="80000"/>
              </a:lnSpc>
            </a:pPr>
            <a:r>
              <a:rPr lang="fr-FR" altLang="fr-FR" sz="2800" dirty="0">
                <a:sym typeface="Symbol" pitchFamily="18" charset="2"/>
              </a:rPr>
              <a:t>P = F· v</a:t>
            </a:r>
          </a:p>
          <a:p>
            <a:pPr eaLnBrk="1" hangingPunct="1">
              <a:lnSpc>
                <a:spcPct val="80000"/>
              </a:lnSpc>
              <a:buFont typeface="Wingdings" pitchFamily="2" charset="2"/>
              <a:buNone/>
            </a:pPr>
            <a:r>
              <a:rPr lang="fr-FR" altLang="fr-FR" sz="2400" dirty="0">
                <a:sym typeface="Symbol" pitchFamily="18" charset="2"/>
              </a:rPr>
              <a:t>	pour les déplacements linéaires</a:t>
            </a:r>
          </a:p>
          <a:p>
            <a:pPr eaLnBrk="1" hangingPunct="1">
              <a:lnSpc>
                <a:spcPct val="80000"/>
              </a:lnSpc>
            </a:pPr>
            <a:endParaRPr lang="fr-FR" altLang="fr-FR" sz="2400" dirty="0">
              <a:sym typeface="Symbol" pitchFamily="18" charset="2"/>
            </a:endParaRPr>
          </a:p>
          <a:p>
            <a:pPr eaLnBrk="1" hangingPunct="1">
              <a:lnSpc>
                <a:spcPct val="80000"/>
              </a:lnSpc>
            </a:pPr>
            <a:r>
              <a:rPr lang="fr-FR" altLang="fr-FR" sz="1800" dirty="0">
                <a:sym typeface="Symbol" pitchFamily="18" charset="2"/>
              </a:rPr>
              <a:t>T est le couple en N.m.</a:t>
            </a:r>
          </a:p>
          <a:p>
            <a:pPr eaLnBrk="1" hangingPunct="1">
              <a:lnSpc>
                <a:spcPct val="80000"/>
              </a:lnSpc>
            </a:pPr>
            <a:r>
              <a:rPr lang="fr-FR" altLang="fr-FR" sz="1800" dirty="0">
                <a:sym typeface="Symbol" pitchFamily="18" charset="2"/>
              </a:rPr>
              <a:t> est la vitesse angulaire en rd/s</a:t>
            </a:r>
          </a:p>
          <a:p>
            <a:pPr eaLnBrk="1" hangingPunct="1">
              <a:lnSpc>
                <a:spcPct val="80000"/>
              </a:lnSpc>
            </a:pPr>
            <a:r>
              <a:rPr lang="fr-FR" altLang="fr-FR" sz="1800" dirty="0">
                <a:sym typeface="Symbol" pitchFamily="18" charset="2"/>
              </a:rPr>
              <a:t>F est la force en N</a:t>
            </a:r>
          </a:p>
          <a:p>
            <a:pPr eaLnBrk="1" hangingPunct="1">
              <a:lnSpc>
                <a:spcPct val="80000"/>
              </a:lnSpc>
            </a:pPr>
            <a:r>
              <a:rPr lang="fr-FR" altLang="fr-FR" sz="1800" dirty="0">
                <a:sym typeface="Symbol" pitchFamily="18" charset="2"/>
              </a:rPr>
              <a:t>V est la vitesse linéaire en m/s</a:t>
            </a:r>
          </a:p>
        </p:txBody>
      </p:sp>
      <p:graphicFrame>
        <p:nvGraphicFramePr>
          <p:cNvPr id="18438" name="Object 6"/>
          <p:cNvGraphicFramePr>
            <a:graphicFrameLocks noGrp="1" noChangeAspect="1"/>
          </p:cNvGraphicFramePr>
          <p:nvPr>
            <p:ph sz="quarter" idx="2"/>
          </p:nvPr>
        </p:nvGraphicFramePr>
        <p:xfrm>
          <a:off x="5186363" y="4005263"/>
          <a:ext cx="3524250" cy="571500"/>
        </p:xfrm>
        <a:graphic>
          <a:graphicData uri="http://schemas.openxmlformats.org/presentationml/2006/ole">
            <mc:AlternateContent xmlns:mc="http://schemas.openxmlformats.org/markup-compatibility/2006">
              <mc:Choice xmlns:v="urn:schemas-microsoft-com:vml" Requires="v">
                <p:oleObj spid="_x0000_s95266" name="Equation" r:id="rId3" imgW="2819400" imgH="457200" progId="Equation.3">
                  <p:embed/>
                </p:oleObj>
              </mc:Choice>
              <mc:Fallback>
                <p:oleObj name="Equation" r:id="rId3" imgW="2819400" imgH="457200" progId="Equation.3">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6363" y="4005263"/>
                        <a:ext cx="35242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8437" name="Text Box 5"/>
          <p:cNvSpPr txBox="1">
            <a:spLocks noChangeArrowheads="1"/>
          </p:cNvSpPr>
          <p:nvPr/>
        </p:nvSpPr>
        <p:spPr bwMode="auto">
          <a:xfrm>
            <a:off x="5148263" y="3500438"/>
            <a:ext cx="3384550" cy="366712"/>
          </a:xfrm>
          <a:prstGeom prst="rect">
            <a:avLst/>
          </a:prstGeom>
          <a:noFill/>
          <a:ln w="9525">
            <a:noFill/>
            <a:miter lim="800000"/>
            <a:headEnd/>
            <a:tailEnd/>
          </a:ln>
          <a:effectLst/>
        </p:spPr>
        <p:txBody>
          <a:bodyPr>
            <a:spAutoFit/>
          </a:bodyPr>
          <a:lstStyle/>
          <a:p>
            <a:pPr>
              <a:spcBef>
                <a:spcPct val="50000"/>
              </a:spcBef>
            </a:pPr>
            <a:r>
              <a:rPr lang="fr-FR" altLang="fr-FR" dirty="0">
                <a:solidFill>
                  <a:srgbClr val="000000"/>
                </a:solidFill>
                <a:latin typeface="Arial" charset="0"/>
              </a:rPr>
              <a:t> F = M·g = 500 x 9,81= 4905N</a:t>
            </a:r>
          </a:p>
        </p:txBody>
      </p:sp>
      <p:sp>
        <p:nvSpPr>
          <p:cNvPr id="7175" name="Text Box 8"/>
          <p:cNvSpPr txBox="1">
            <a:spLocks noChangeArrowheads="1"/>
          </p:cNvSpPr>
          <p:nvPr/>
        </p:nvSpPr>
        <p:spPr bwMode="auto">
          <a:xfrm>
            <a:off x="5076825" y="2924175"/>
            <a:ext cx="2665413" cy="366713"/>
          </a:xfrm>
          <a:prstGeom prst="rect">
            <a:avLst/>
          </a:prstGeom>
          <a:noFill/>
          <a:ln w="9525">
            <a:noFill/>
            <a:miter lim="800000"/>
            <a:headEnd/>
            <a:tailEnd/>
          </a:ln>
          <a:effectLst/>
        </p:spPr>
        <p:txBody>
          <a:bodyPr>
            <a:spAutoFit/>
          </a:bodyPr>
          <a:lstStyle/>
          <a:p>
            <a:pPr>
              <a:spcBef>
                <a:spcPct val="50000"/>
              </a:spcBef>
            </a:pPr>
            <a:r>
              <a:rPr lang="fr-FR" altLang="fr-FR" dirty="0">
                <a:solidFill>
                  <a:srgbClr val="000000"/>
                </a:solidFill>
                <a:latin typeface="Arial" charset="0"/>
              </a:rPr>
              <a:t>Application:</a:t>
            </a:r>
          </a:p>
        </p:txBody>
      </p:sp>
      <p:sp>
        <p:nvSpPr>
          <p:cNvPr id="18442" name="Text Box 10"/>
          <p:cNvSpPr txBox="1">
            <a:spLocks noChangeArrowheads="1"/>
          </p:cNvSpPr>
          <p:nvPr/>
        </p:nvSpPr>
        <p:spPr bwMode="auto">
          <a:xfrm>
            <a:off x="5076825" y="4797425"/>
            <a:ext cx="3240088" cy="366713"/>
          </a:xfrm>
          <a:prstGeom prst="rect">
            <a:avLst/>
          </a:prstGeom>
          <a:noFill/>
          <a:ln w="9525">
            <a:noFill/>
            <a:miter lim="800000"/>
            <a:headEnd/>
            <a:tailEnd/>
          </a:ln>
          <a:effectLst/>
        </p:spPr>
        <p:txBody>
          <a:bodyPr>
            <a:spAutoFit/>
          </a:bodyPr>
          <a:lstStyle/>
          <a:p>
            <a:pPr>
              <a:spcBef>
                <a:spcPct val="50000"/>
              </a:spcBef>
            </a:pPr>
            <a:r>
              <a:rPr lang="fr-FR" altLang="fr-FR" dirty="0">
                <a:solidFill>
                  <a:srgbClr val="000000"/>
                </a:solidFill>
                <a:latin typeface="Arial" charset="0"/>
              </a:rPr>
              <a:t>Pcharge = F·v = 1064 W</a:t>
            </a:r>
          </a:p>
        </p:txBody>
      </p:sp>
      <p:sp>
        <p:nvSpPr>
          <p:cNvPr id="2" name="Espace réservé du pied de page 1">
            <a:extLst>
              <a:ext uri="{FF2B5EF4-FFF2-40B4-BE49-F238E27FC236}">
                <a16:creationId xmlns="" xmlns:a16="http://schemas.microsoft.com/office/drawing/2014/main" id="{39731B3E-C478-451E-8375-ECFD1C0ADB14}"/>
              </a:ext>
            </a:extLst>
          </p:cNvPr>
          <p:cNvSpPr>
            <a:spLocks noGrp="1"/>
          </p:cNvSpPr>
          <p:nvPr>
            <p:ph type="ftr" sz="quarter" idx="11"/>
          </p:nvPr>
        </p:nvSpPr>
        <p:spPr/>
        <p:txBody>
          <a:bodyPr/>
          <a:lstStyle/>
          <a:p>
            <a:pPr>
              <a:defRPr/>
            </a:pPr>
            <a:r>
              <a:rPr lang="fr-FR" altLang="fr-FR" dirty="0"/>
              <a:t>LYCEE THEPOT QUIMPER - SCOTTO</a:t>
            </a:r>
          </a:p>
        </p:txBody>
      </p:sp>
      <mc:AlternateContent xmlns:mc="http://schemas.openxmlformats.org/markup-compatibility/2006" xmlns:a14="http://schemas.microsoft.com/office/drawing/2010/main">
        <mc:Choice Requires="a14">
          <p:sp>
            <p:nvSpPr>
              <p:cNvPr id="3" name="ZoneTexte 2">
                <a:extLst>
                  <a:ext uri="{FF2B5EF4-FFF2-40B4-BE49-F238E27FC236}">
                    <a16:creationId xmlns="" xmlns:a16="http://schemas.microsoft.com/office/drawing/2014/main" id="{0253D653-D35B-49D8-8CD5-9F00BA97C59C}"/>
                  </a:ext>
                </a:extLst>
              </p:cNvPr>
              <p:cNvSpPr txBox="1"/>
              <p:nvPr/>
            </p:nvSpPr>
            <p:spPr>
              <a:xfrm>
                <a:off x="5807095" y="5373687"/>
                <a:ext cx="1832874" cy="670120"/>
              </a:xfrm>
              <a:prstGeom prst="rect">
                <a:avLst/>
              </a:prstGeom>
              <a:solidFill>
                <a:srgbClr val="FF505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sz="2000" b="0" i="1" smtClean="0">
                          <a:solidFill>
                            <a:schemeClr val="bg1"/>
                          </a:solidFill>
                          <a:latin typeface="Cambria Math" panose="02040503050406030204" pitchFamily="18" charset="0"/>
                        </a:rPr>
                        <m:t>𝑃𝑢</m:t>
                      </m:r>
                      <m:r>
                        <a:rPr lang="fr-FR" sz="2000" b="0" i="1" smtClean="0">
                          <a:solidFill>
                            <a:schemeClr val="bg1"/>
                          </a:solidFill>
                          <a:latin typeface="Cambria Math" panose="02040503050406030204" pitchFamily="18" charset="0"/>
                        </a:rPr>
                        <m:t>=</m:t>
                      </m:r>
                      <m:f>
                        <m:fPr>
                          <m:ctrlPr>
                            <a:rPr lang="fr-FR" sz="2000" b="0" i="1" smtClean="0">
                              <a:solidFill>
                                <a:schemeClr val="bg1"/>
                              </a:solidFill>
                              <a:latin typeface="Cambria Math"/>
                            </a:rPr>
                          </m:ctrlPr>
                        </m:fPr>
                        <m:num>
                          <m:r>
                            <a:rPr lang="fr-FR" sz="2000" b="0" i="1" smtClean="0">
                              <a:solidFill>
                                <a:schemeClr val="bg1"/>
                              </a:solidFill>
                              <a:latin typeface="Cambria Math" panose="02040503050406030204" pitchFamily="18" charset="0"/>
                            </a:rPr>
                            <m:t>𝑃𝑐h𝑎𝑟𝑔𝑒</m:t>
                          </m:r>
                        </m:num>
                        <m:den>
                          <m:sSub>
                            <m:sSubPr>
                              <m:ctrlPr>
                                <a:rPr lang="fr-FR" sz="2000" b="0" i="1" smtClean="0">
                                  <a:solidFill>
                                    <a:schemeClr val="bg1"/>
                                  </a:solidFill>
                                  <a:latin typeface="Cambria Math"/>
                                </a:rPr>
                              </m:ctrlPr>
                            </m:sSubPr>
                            <m:e>
                              <m:r>
                                <a:rPr lang="fr-FR" sz="2000" b="0" i="1" smtClean="0">
                                  <a:solidFill>
                                    <a:schemeClr val="bg1"/>
                                  </a:solidFill>
                                  <a:latin typeface="Cambria Math" panose="02040503050406030204" pitchFamily="18" charset="0"/>
                                  <a:ea typeface="Cambria Math" panose="02040503050406030204" pitchFamily="18" charset="0"/>
                                </a:rPr>
                                <m:t>𝜂</m:t>
                              </m:r>
                            </m:e>
                            <m:sub>
                              <m:r>
                                <a:rPr lang="fr-FR" sz="2000" b="0" i="1" smtClean="0">
                                  <a:solidFill>
                                    <a:schemeClr val="bg1"/>
                                  </a:solidFill>
                                  <a:latin typeface="Cambria Math" panose="02040503050406030204" pitchFamily="18" charset="0"/>
                                </a:rPr>
                                <m:t>𝑟</m:t>
                              </m:r>
                            </m:sub>
                          </m:sSub>
                          <m:r>
                            <a:rPr lang="fr-FR" sz="2000" b="0" i="1" smtClean="0">
                              <a:solidFill>
                                <a:schemeClr val="bg1"/>
                              </a:solidFill>
                              <a:latin typeface="Cambria Math" panose="02040503050406030204" pitchFamily="18" charset="0"/>
                            </a:rPr>
                            <m:t>·</m:t>
                          </m:r>
                          <m:sSub>
                            <m:sSubPr>
                              <m:ctrlPr>
                                <a:rPr lang="fr-FR" sz="2000" b="0" i="1" smtClean="0">
                                  <a:solidFill>
                                    <a:schemeClr val="bg1"/>
                                  </a:solidFill>
                                  <a:latin typeface="Cambria Math"/>
                                </a:rPr>
                              </m:ctrlPr>
                            </m:sSubPr>
                            <m:e>
                              <m:r>
                                <a:rPr lang="fr-FR" sz="2000" b="0" i="1" smtClean="0">
                                  <a:solidFill>
                                    <a:schemeClr val="bg1"/>
                                  </a:solidFill>
                                  <a:latin typeface="Cambria Math" panose="02040503050406030204" pitchFamily="18" charset="0"/>
                                  <a:ea typeface="Cambria Math" panose="02040503050406030204" pitchFamily="18" charset="0"/>
                                </a:rPr>
                                <m:t>𝜂</m:t>
                              </m:r>
                            </m:e>
                            <m:sub>
                              <m:r>
                                <a:rPr lang="fr-FR" sz="2000" b="0" i="1" smtClean="0">
                                  <a:solidFill>
                                    <a:schemeClr val="bg1"/>
                                  </a:solidFill>
                                  <a:latin typeface="Cambria Math" panose="02040503050406030204" pitchFamily="18" charset="0"/>
                                </a:rPr>
                                <m:t>𝑡</m:t>
                              </m:r>
                            </m:sub>
                          </m:sSub>
                          <m:r>
                            <a:rPr lang="fr-FR" sz="2000" b="0" i="1" smtClean="0">
                              <a:solidFill>
                                <a:schemeClr val="bg1"/>
                              </a:solidFill>
                              <a:latin typeface="Cambria Math" panose="02040503050406030204" pitchFamily="18" charset="0"/>
                            </a:rPr>
                            <m:t>·</m:t>
                          </m:r>
                          <m:sSub>
                            <m:sSubPr>
                              <m:ctrlPr>
                                <a:rPr lang="fr-FR" sz="2000" b="0" i="1" smtClean="0">
                                  <a:solidFill>
                                    <a:schemeClr val="bg1"/>
                                  </a:solidFill>
                                  <a:latin typeface="Cambria Math"/>
                                </a:rPr>
                              </m:ctrlPr>
                            </m:sSubPr>
                            <m:e>
                              <m:r>
                                <a:rPr lang="fr-FR" sz="2000" b="0" i="1" smtClean="0">
                                  <a:solidFill>
                                    <a:schemeClr val="bg1"/>
                                  </a:solidFill>
                                  <a:latin typeface="Cambria Math" panose="02040503050406030204" pitchFamily="18" charset="0"/>
                                  <a:ea typeface="Cambria Math" panose="02040503050406030204" pitchFamily="18" charset="0"/>
                                </a:rPr>
                                <m:t>𝜂</m:t>
                              </m:r>
                            </m:e>
                            <m:sub>
                              <m:r>
                                <a:rPr lang="fr-FR" sz="2000" b="0" i="1" smtClean="0">
                                  <a:solidFill>
                                    <a:schemeClr val="bg1"/>
                                  </a:solidFill>
                                  <a:latin typeface="Cambria Math" panose="02040503050406030204" pitchFamily="18" charset="0"/>
                                </a:rPr>
                                <m:t>𝑝</m:t>
                              </m:r>
                            </m:sub>
                          </m:sSub>
                        </m:den>
                      </m:f>
                    </m:oMath>
                  </m:oMathPara>
                </a14:m>
                <a:endParaRPr lang="fr-FR" sz="2000" dirty="0"/>
              </a:p>
            </p:txBody>
          </p:sp>
        </mc:Choice>
        <mc:Fallback xmlns="">
          <p:sp>
            <p:nvSpPr>
              <p:cNvPr id="3" name="ZoneTexte 2">
                <a:extLst>
                  <a:ext uri="{FF2B5EF4-FFF2-40B4-BE49-F238E27FC236}">
                    <a16:creationId xmlns:a16="http://schemas.microsoft.com/office/drawing/2014/main" id="{0253D653-D35B-49D8-8CD5-9F00BA97C59C}"/>
                  </a:ext>
                </a:extLst>
              </p:cNvPr>
              <p:cNvSpPr txBox="1">
                <a:spLocks noRot="1" noChangeAspect="1" noMove="1" noResize="1" noEditPoints="1" noAdjustHandles="1" noChangeArrowheads="1" noChangeShapeType="1" noTextEdit="1"/>
              </p:cNvSpPr>
              <p:nvPr/>
            </p:nvSpPr>
            <p:spPr>
              <a:xfrm>
                <a:off x="5807095" y="5373687"/>
                <a:ext cx="1832874" cy="670120"/>
              </a:xfrm>
              <a:prstGeom prst="rect">
                <a:avLst/>
              </a:prstGeom>
              <a:blipFill>
                <a:blip r:embed="rId5"/>
                <a:stretch>
                  <a:fillRect b="-917"/>
                </a:stretch>
              </a:blipFill>
            </p:spPr>
            <p:txBody>
              <a:bodyPr/>
              <a:lstStyle/>
              <a:p>
                <a:r>
                  <a:rPr lang="fr-FR">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843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4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P spid="18442" grpId="0"/>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9532" y="440668"/>
            <a:ext cx="5076564" cy="780696"/>
          </a:xfrm>
        </p:spPr>
        <p:txBody>
          <a:bodyPr>
            <a:normAutofit/>
          </a:bodyPr>
          <a:lstStyle/>
          <a:p>
            <a:pPr algn="ctr"/>
            <a:r>
              <a:rPr lang="fr-FR" sz="3600" dirty="0"/>
              <a:t>MOTEUR PAS A PAS</a:t>
            </a:r>
          </a:p>
        </p:txBody>
      </p:sp>
      <p:sp>
        <p:nvSpPr>
          <p:cNvPr id="73" name="ZoneTexte 72"/>
          <p:cNvSpPr txBox="1"/>
          <p:nvPr/>
        </p:nvSpPr>
        <p:spPr>
          <a:xfrm>
            <a:off x="467544" y="1340768"/>
            <a:ext cx="7236804" cy="1754326"/>
          </a:xfrm>
          <a:prstGeom prst="rect">
            <a:avLst/>
          </a:prstGeom>
          <a:noFill/>
        </p:spPr>
        <p:txBody>
          <a:bodyPr wrap="square" rtlCol="0">
            <a:spAutoFit/>
          </a:bodyPr>
          <a:lstStyle/>
          <a:p>
            <a:r>
              <a:rPr lang="fr-FR" dirty="0"/>
              <a:t>Dans le même esprit que le moteur synchrone, on peut multiplier les bobines du stator. En pilotant successivement les bobines, on obtient la rotation du rotor.  La rotation est obtenue par la demande successive de positions différentes. D’un rendement assez médiocre, ce moteur est idéal pour des demandes de positionnement de petit matériels</a:t>
            </a:r>
          </a:p>
          <a:p>
            <a:r>
              <a:rPr lang="fr-FR" dirty="0"/>
              <a:t>Exemple: Imprimantes</a:t>
            </a:r>
          </a:p>
        </p:txBody>
      </p:sp>
      <p:grpSp>
        <p:nvGrpSpPr>
          <p:cNvPr id="10" name="Groupe 9">
            <a:extLst>
              <a:ext uri="{FF2B5EF4-FFF2-40B4-BE49-F238E27FC236}">
                <a16:creationId xmlns="" xmlns:a16="http://schemas.microsoft.com/office/drawing/2014/main" id="{320410E7-BD68-48F0-BC44-BDFC2C9E6B78}"/>
              </a:ext>
            </a:extLst>
          </p:cNvPr>
          <p:cNvGrpSpPr/>
          <p:nvPr/>
        </p:nvGrpSpPr>
        <p:grpSpPr>
          <a:xfrm>
            <a:off x="1006568" y="3318490"/>
            <a:ext cx="3232979" cy="2643397"/>
            <a:chOff x="1295636" y="3400368"/>
            <a:chExt cx="3232979" cy="2643397"/>
          </a:xfrm>
        </p:grpSpPr>
        <p:sp>
          <p:nvSpPr>
            <p:cNvPr id="7" name="Oval 6"/>
            <p:cNvSpPr>
              <a:spLocks noChangeArrowheads="1"/>
            </p:cNvSpPr>
            <p:nvPr/>
          </p:nvSpPr>
          <p:spPr bwMode="auto">
            <a:xfrm>
              <a:off x="1491235" y="3700350"/>
              <a:ext cx="2465259" cy="2139552"/>
            </a:xfrm>
            <a:prstGeom prst="ellipse">
              <a:avLst/>
            </a:prstGeom>
            <a:noFill/>
            <a:ln w="9525">
              <a:solidFill>
                <a:schemeClr val="tx1"/>
              </a:solidFill>
              <a:round/>
              <a:headEnd/>
              <a:tailEnd/>
            </a:ln>
            <a:effectLst/>
          </p:spPr>
          <p:txBody>
            <a:bodyPr wrap="none" anchor="ctr"/>
            <a:lstStyle/>
            <a:p>
              <a:endParaRPr lang="fr-FR" dirty="0"/>
            </a:p>
          </p:txBody>
        </p:sp>
        <p:grpSp>
          <p:nvGrpSpPr>
            <p:cNvPr id="12" name="Group 98"/>
            <p:cNvGrpSpPr>
              <a:grpSpLocks/>
            </p:cNvGrpSpPr>
            <p:nvPr/>
          </p:nvGrpSpPr>
          <p:grpSpPr bwMode="auto">
            <a:xfrm>
              <a:off x="2275523" y="3749750"/>
              <a:ext cx="896683" cy="2040753"/>
              <a:chOff x="1292" y="1435"/>
              <a:chExt cx="726" cy="1859"/>
            </a:xfrm>
          </p:grpSpPr>
          <p:grpSp>
            <p:nvGrpSpPr>
              <p:cNvPr id="13" name="Group 7"/>
              <p:cNvGrpSpPr>
                <a:grpSpLocks/>
              </p:cNvGrpSpPr>
              <p:nvPr/>
            </p:nvGrpSpPr>
            <p:grpSpPr bwMode="auto">
              <a:xfrm rot="-10800000">
                <a:off x="1292" y="1435"/>
                <a:ext cx="726" cy="1859"/>
                <a:chOff x="1791" y="1298"/>
                <a:chExt cx="681" cy="1815"/>
              </a:xfrm>
            </p:grpSpPr>
            <p:sp>
              <p:nvSpPr>
                <p:cNvPr id="15" name="Rectangle 8"/>
                <p:cNvSpPr>
                  <a:spLocks noChangeArrowheads="1"/>
                </p:cNvSpPr>
                <p:nvPr/>
              </p:nvSpPr>
              <p:spPr bwMode="auto">
                <a:xfrm>
                  <a:off x="1973" y="1616"/>
                  <a:ext cx="317" cy="1179"/>
                </a:xfrm>
                <a:prstGeom prst="rect">
                  <a:avLst/>
                </a:prstGeom>
                <a:solidFill>
                  <a:schemeClr val="hlink"/>
                </a:solidFill>
                <a:ln w="9525">
                  <a:solidFill>
                    <a:schemeClr val="tx1"/>
                  </a:solidFill>
                  <a:miter lim="800000"/>
                  <a:headEnd/>
                  <a:tailEnd/>
                </a:ln>
                <a:effectLst/>
              </p:spPr>
              <p:txBody>
                <a:bodyPr wrap="none" anchor="ctr"/>
                <a:lstStyle/>
                <a:p>
                  <a:endParaRPr lang="fr-FR" dirty="0"/>
                </a:p>
              </p:txBody>
            </p:sp>
            <p:sp>
              <p:nvSpPr>
                <p:cNvPr id="16" name="AutoShape 9"/>
                <p:cNvSpPr>
                  <a:spLocks noChangeArrowheads="1"/>
                </p:cNvSpPr>
                <p:nvPr/>
              </p:nvSpPr>
              <p:spPr bwMode="auto">
                <a:xfrm rot="-5400000">
                  <a:off x="1973" y="1116"/>
                  <a:ext cx="318" cy="681"/>
                </a:xfrm>
                <a:prstGeom prst="flowChartDelay">
                  <a:avLst/>
                </a:prstGeom>
                <a:solidFill>
                  <a:schemeClr val="hlink"/>
                </a:solidFill>
                <a:ln w="9525">
                  <a:solidFill>
                    <a:schemeClr val="tx1"/>
                  </a:solidFill>
                  <a:miter lim="800000"/>
                  <a:headEnd/>
                  <a:tailEnd/>
                </a:ln>
                <a:effectLst/>
              </p:spPr>
              <p:txBody>
                <a:bodyPr wrap="none" anchor="ctr"/>
                <a:lstStyle/>
                <a:p>
                  <a:endParaRPr lang="fr-FR" dirty="0"/>
                </a:p>
              </p:txBody>
            </p:sp>
            <p:sp>
              <p:nvSpPr>
                <p:cNvPr id="17" name="AutoShape 10"/>
                <p:cNvSpPr>
                  <a:spLocks noChangeArrowheads="1"/>
                </p:cNvSpPr>
                <p:nvPr/>
              </p:nvSpPr>
              <p:spPr bwMode="auto">
                <a:xfrm rot="-16200000">
                  <a:off x="1973" y="2613"/>
                  <a:ext cx="318" cy="681"/>
                </a:xfrm>
                <a:prstGeom prst="flowChartDelay">
                  <a:avLst/>
                </a:prstGeom>
                <a:solidFill>
                  <a:schemeClr val="hlink"/>
                </a:solidFill>
                <a:ln w="9525">
                  <a:solidFill>
                    <a:schemeClr val="tx1"/>
                  </a:solidFill>
                  <a:miter lim="800000"/>
                  <a:headEnd/>
                  <a:tailEnd/>
                </a:ln>
                <a:effectLst/>
              </p:spPr>
              <p:txBody>
                <a:bodyPr wrap="none" anchor="ctr"/>
                <a:lstStyle/>
                <a:p>
                  <a:endParaRPr lang="fr-FR" dirty="0"/>
                </a:p>
              </p:txBody>
            </p:sp>
          </p:grpSp>
          <p:sp>
            <p:nvSpPr>
              <p:cNvPr id="14" name="Text Box 97"/>
              <p:cNvSpPr txBox="1">
                <a:spLocks noChangeArrowheads="1"/>
              </p:cNvSpPr>
              <p:nvPr/>
            </p:nvSpPr>
            <p:spPr bwMode="auto">
              <a:xfrm>
                <a:off x="1519" y="1480"/>
                <a:ext cx="272" cy="336"/>
              </a:xfrm>
              <a:prstGeom prst="rect">
                <a:avLst/>
              </a:prstGeom>
              <a:solidFill>
                <a:schemeClr val="hlink"/>
              </a:solidFill>
              <a:ln w="9525" algn="ctr">
                <a:noFill/>
                <a:miter lim="800000"/>
                <a:headEnd/>
                <a:tailEnd/>
              </a:ln>
              <a:effectLst/>
            </p:spPr>
            <p:txBody>
              <a:bodyPr>
                <a:spAutoFit/>
              </a:bodyPr>
              <a:lstStyle/>
              <a:p>
                <a:pPr algn="ctr">
                  <a:spcBef>
                    <a:spcPct val="50000"/>
                  </a:spcBef>
                </a:pPr>
                <a:r>
                  <a:rPr lang="fr-FR" sz="1800" dirty="0">
                    <a:solidFill>
                      <a:schemeClr val="bg1"/>
                    </a:solidFill>
                  </a:rPr>
                  <a:t>N</a:t>
                </a:r>
              </a:p>
            </p:txBody>
          </p:sp>
        </p:grpSp>
        <p:grpSp>
          <p:nvGrpSpPr>
            <p:cNvPr id="42" name="Groupe 41"/>
            <p:cNvGrpSpPr/>
            <p:nvPr/>
          </p:nvGrpSpPr>
          <p:grpSpPr>
            <a:xfrm>
              <a:off x="2332068" y="3400368"/>
              <a:ext cx="1876782" cy="1693000"/>
              <a:chOff x="2123728" y="1772816"/>
              <a:chExt cx="2412268" cy="2448272"/>
            </a:xfrm>
          </p:grpSpPr>
          <p:grpSp>
            <p:nvGrpSpPr>
              <p:cNvPr id="3" name="Group 2"/>
              <p:cNvGrpSpPr>
                <a:grpSpLocks/>
              </p:cNvGrpSpPr>
              <p:nvPr/>
            </p:nvGrpSpPr>
            <p:grpSpPr bwMode="auto">
              <a:xfrm>
                <a:off x="2123728" y="1772816"/>
                <a:ext cx="1080120" cy="396044"/>
                <a:chOff x="1610" y="935"/>
                <a:chExt cx="1134" cy="545"/>
              </a:xfrm>
            </p:grpSpPr>
            <p:sp>
              <p:nvSpPr>
                <p:cNvPr id="4" name="AutoShape 3"/>
                <p:cNvSpPr>
                  <a:spLocks noChangeArrowheads="1"/>
                </p:cNvSpPr>
                <p:nvPr/>
              </p:nvSpPr>
              <p:spPr bwMode="auto">
                <a:xfrm>
                  <a:off x="1610"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sp>
              <p:nvSpPr>
                <p:cNvPr id="5" name="AutoShape 4"/>
                <p:cNvSpPr>
                  <a:spLocks noChangeArrowheads="1"/>
                </p:cNvSpPr>
                <p:nvPr/>
              </p:nvSpPr>
              <p:spPr bwMode="auto">
                <a:xfrm>
                  <a:off x="1973"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sp>
              <p:nvSpPr>
                <p:cNvPr id="6" name="AutoShape 5"/>
                <p:cNvSpPr>
                  <a:spLocks noChangeArrowheads="1"/>
                </p:cNvSpPr>
                <p:nvPr/>
              </p:nvSpPr>
              <p:spPr bwMode="auto">
                <a:xfrm>
                  <a:off x="2336"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grpSp>
          <p:grpSp>
            <p:nvGrpSpPr>
              <p:cNvPr id="34" name="Group 2"/>
              <p:cNvGrpSpPr>
                <a:grpSpLocks/>
              </p:cNvGrpSpPr>
              <p:nvPr/>
            </p:nvGrpSpPr>
            <p:grpSpPr bwMode="auto">
              <a:xfrm rot="5400000">
                <a:off x="3797914" y="3483006"/>
                <a:ext cx="1080120" cy="396044"/>
                <a:chOff x="1610" y="935"/>
                <a:chExt cx="1134" cy="545"/>
              </a:xfrm>
            </p:grpSpPr>
            <p:sp>
              <p:nvSpPr>
                <p:cNvPr id="35" name="AutoShape 3"/>
                <p:cNvSpPr>
                  <a:spLocks noChangeArrowheads="1"/>
                </p:cNvSpPr>
                <p:nvPr/>
              </p:nvSpPr>
              <p:spPr bwMode="auto">
                <a:xfrm>
                  <a:off x="1610"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sp>
              <p:nvSpPr>
                <p:cNvPr id="36" name="AutoShape 4"/>
                <p:cNvSpPr>
                  <a:spLocks noChangeArrowheads="1"/>
                </p:cNvSpPr>
                <p:nvPr/>
              </p:nvSpPr>
              <p:spPr bwMode="auto">
                <a:xfrm>
                  <a:off x="1973"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sp>
              <p:nvSpPr>
                <p:cNvPr id="37" name="AutoShape 5"/>
                <p:cNvSpPr>
                  <a:spLocks noChangeArrowheads="1"/>
                </p:cNvSpPr>
                <p:nvPr/>
              </p:nvSpPr>
              <p:spPr bwMode="auto">
                <a:xfrm>
                  <a:off x="2336"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grpSp>
          <p:grpSp>
            <p:nvGrpSpPr>
              <p:cNvPr id="38" name="Group 2"/>
              <p:cNvGrpSpPr>
                <a:grpSpLocks/>
              </p:cNvGrpSpPr>
              <p:nvPr/>
            </p:nvGrpSpPr>
            <p:grpSpPr bwMode="auto">
              <a:xfrm rot="2470452">
                <a:off x="3272673" y="2259416"/>
                <a:ext cx="1080120" cy="396044"/>
                <a:chOff x="1610" y="935"/>
                <a:chExt cx="1134" cy="545"/>
              </a:xfrm>
            </p:grpSpPr>
            <p:sp>
              <p:nvSpPr>
                <p:cNvPr id="39" name="AutoShape 3"/>
                <p:cNvSpPr>
                  <a:spLocks noChangeArrowheads="1"/>
                </p:cNvSpPr>
                <p:nvPr/>
              </p:nvSpPr>
              <p:spPr bwMode="auto">
                <a:xfrm>
                  <a:off x="1610"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sp>
              <p:nvSpPr>
                <p:cNvPr id="40" name="AutoShape 4"/>
                <p:cNvSpPr>
                  <a:spLocks noChangeArrowheads="1"/>
                </p:cNvSpPr>
                <p:nvPr/>
              </p:nvSpPr>
              <p:spPr bwMode="auto">
                <a:xfrm>
                  <a:off x="1973"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sp>
              <p:nvSpPr>
                <p:cNvPr id="41" name="AutoShape 5"/>
                <p:cNvSpPr>
                  <a:spLocks noChangeArrowheads="1"/>
                </p:cNvSpPr>
                <p:nvPr/>
              </p:nvSpPr>
              <p:spPr bwMode="auto">
                <a:xfrm>
                  <a:off x="2336"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grpSp>
        </p:grpSp>
        <p:grpSp>
          <p:nvGrpSpPr>
            <p:cNvPr id="44" name="Group 2"/>
            <p:cNvGrpSpPr>
              <a:grpSpLocks/>
            </p:cNvGrpSpPr>
            <p:nvPr/>
          </p:nvGrpSpPr>
          <p:grpSpPr bwMode="auto">
            <a:xfrm flipV="1">
              <a:off x="2332068" y="5765588"/>
              <a:ext cx="840350" cy="273868"/>
              <a:chOff x="1610" y="935"/>
              <a:chExt cx="1134" cy="545"/>
            </a:xfrm>
          </p:grpSpPr>
          <p:sp>
            <p:nvSpPr>
              <p:cNvPr id="53" name="AutoShape 3"/>
              <p:cNvSpPr>
                <a:spLocks noChangeArrowheads="1"/>
              </p:cNvSpPr>
              <p:nvPr/>
            </p:nvSpPr>
            <p:spPr bwMode="auto">
              <a:xfrm>
                <a:off x="1610"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sp>
            <p:nvSpPr>
              <p:cNvPr id="54" name="AutoShape 4"/>
              <p:cNvSpPr>
                <a:spLocks noChangeArrowheads="1"/>
              </p:cNvSpPr>
              <p:nvPr/>
            </p:nvSpPr>
            <p:spPr bwMode="auto">
              <a:xfrm>
                <a:off x="1973"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sp>
            <p:nvSpPr>
              <p:cNvPr id="55" name="AutoShape 5"/>
              <p:cNvSpPr>
                <a:spLocks noChangeArrowheads="1"/>
              </p:cNvSpPr>
              <p:nvPr/>
            </p:nvSpPr>
            <p:spPr bwMode="auto">
              <a:xfrm>
                <a:off x="2336"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grpSp>
        <p:grpSp>
          <p:nvGrpSpPr>
            <p:cNvPr id="46" name="Group 2"/>
            <p:cNvGrpSpPr>
              <a:grpSpLocks/>
            </p:cNvGrpSpPr>
            <p:nvPr/>
          </p:nvGrpSpPr>
          <p:grpSpPr bwMode="auto">
            <a:xfrm rot="18536185" flipV="1">
              <a:off x="3238404" y="5516245"/>
              <a:ext cx="746912" cy="308128"/>
              <a:chOff x="1610" y="935"/>
              <a:chExt cx="1134" cy="545"/>
            </a:xfrm>
            <a:solidFill>
              <a:srgbClr val="FF0000"/>
            </a:solidFill>
          </p:grpSpPr>
          <p:sp>
            <p:nvSpPr>
              <p:cNvPr id="47" name="AutoShape 3"/>
              <p:cNvSpPr>
                <a:spLocks noChangeArrowheads="1"/>
              </p:cNvSpPr>
              <p:nvPr/>
            </p:nvSpPr>
            <p:spPr bwMode="auto">
              <a:xfrm>
                <a:off x="1610"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grpFill/>
              <a:ln w="9525">
                <a:solidFill>
                  <a:srgbClr val="FF0000"/>
                </a:solidFill>
                <a:miter lim="800000"/>
                <a:headEnd/>
                <a:tailEnd/>
              </a:ln>
              <a:effectLst/>
            </p:spPr>
            <p:txBody>
              <a:bodyPr wrap="none" anchor="ctr"/>
              <a:lstStyle/>
              <a:p>
                <a:endParaRPr lang="fr-FR" dirty="0"/>
              </a:p>
            </p:txBody>
          </p:sp>
          <p:sp>
            <p:nvSpPr>
              <p:cNvPr id="48" name="AutoShape 4"/>
              <p:cNvSpPr>
                <a:spLocks noChangeArrowheads="1"/>
              </p:cNvSpPr>
              <p:nvPr/>
            </p:nvSpPr>
            <p:spPr bwMode="auto">
              <a:xfrm>
                <a:off x="1973"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grpFill/>
              <a:ln w="9525">
                <a:solidFill>
                  <a:srgbClr val="FF0000"/>
                </a:solidFill>
                <a:miter lim="800000"/>
                <a:headEnd/>
                <a:tailEnd/>
              </a:ln>
              <a:effectLst/>
            </p:spPr>
            <p:txBody>
              <a:bodyPr wrap="none" anchor="ctr"/>
              <a:lstStyle/>
              <a:p>
                <a:endParaRPr lang="fr-FR" dirty="0"/>
              </a:p>
            </p:txBody>
          </p:sp>
          <p:sp>
            <p:nvSpPr>
              <p:cNvPr id="49" name="AutoShape 5"/>
              <p:cNvSpPr>
                <a:spLocks noChangeArrowheads="1"/>
              </p:cNvSpPr>
              <p:nvPr/>
            </p:nvSpPr>
            <p:spPr bwMode="auto">
              <a:xfrm>
                <a:off x="2336"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grpFill/>
              <a:ln w="9525">
                <a:solidFill>
                  <a:srgbClr val="FF0000"/>
                </a:solidFill>
                <a:miter lim="800000"/>
                <a:headEnd/>
                <a:tailEnd/>
              </a:ln>
              <a:effectLst/>
            </p:spPr>
            <p:txBody>
              <a:bodyPr wrap="none" anchor="ctr"/>
              <a:lstStyle/>
              <a:p>
                <a:endParaRPr lang="fr-FR" dirty="0"/>
              </a:p>
            </p:txBody>
          </p:sp>
        </p:grpSp>
        <p:grpSp>
          <p:nvGrpSpPr>
            <p:cNvPr id="58" name="Group 2"/>
            <p:cNvGrpSpPr>
              <a:grpSpLocks/>
            </p:cNvGrpSpPr>
            <p:nvPr/>
          </p:nvGrpSpPr>
          <p:grpSpPr bwMode="auto">
            <a:xfrm rot="16200000" flipH="1">
              <a:off x="1076244" y="4565848"/>
              <a:ext cx="746912" cy="308128"/>
              <a:chOff x="1610" y="935"/>
              <a:chExt cx="1134" cy="545"/>
            </a:xfrm>
          </p:grpSpPr>
          <p:sp>
            <p:nvSpPr>
              <p:cNvPr id="63" name="AutoShape 3"/>
              <p:cNvSpPr>
                <a:spLocks noChangeArrowheads="1"/>
              </p:cNvSpPr>
              <p:nvPr/>
            </p:nvSpPr>
            <p:spPr bwMode="auto">
              <a:xfrm>
                <a:off x="1610"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sp>
            <p:nvSpPr>
              <p:cNvPr id="64" name="AutoShape 4"/>
              <p:cNvSpPr>
                <a:spLocks noChangeArrowheads="1"/>
              </p:cNvSpPr>
              <p:nvPr/>
            </p:nvSpPr>
            <p:spPr bwMode="auto">
              <a:xfrm>
                <a:off x="1973"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sp>
            <p:nvSpPr>
              <p:cNvPr id="65" name="AutoShape 5"/>
              <p:cNvSpPr>
                <a:spLocks noChangeArrowheads="1"/>
              </p:cNvSpPr>
              <p:nvPr/>
            </p:nvSpPr>
            <p:spPr bwMode="auto">
              <a:xfrm>
                <a:off x="2336"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grpSp>
        <p:grpSp>
          <p:nvGrpSpPr>
            <p:cNvPr id="59" name="Group 2"/>
            <p:cNvGrpSpPr>
              <a:grpSpLocks/>
            </p:cNvGrpSpPr>
            <p:nvPr/>
          </p:nvGrpSpPr>
          <p:grpSpPr bwMode="auto">
            <a:xfrm rot="19129548" flipH="1">
              <a:off x="1438171" y="3736856"/>
              <a:ext cx="840350" cy="273868"/>
              <a:chOff x="1610" y="935"/>
              <a:chExt cx="1134" cy="545"/>
            </a:xfrm>
            <a:solidFill>
              <a:srgbClr val="FF0000"/>
            </a:solidFill>
          </p:grpSpPr>
          <p:sp>
            <p:nvSpPr>
              <p:cNvPr id="60" name="AutoShape 3"/>
              <p:cNvSpPr>
                <a:spLocks noChangeArrowheads="1"/>
              </p:cNvSpPr>
              <p:nvPr/>
            </p:nvSpPr>
            <p:spPr bwMode="auto">
              <a:xfrm>
                <a:off x="1610"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grpFill/>
              <a:ln w="9525">
                <a:solidFill>
                  <a:srgbClr val="FF0000"/>
                </a:solidFill>
                <a:miter lim="800000"/>
                <a:headEnd/>
                <a:tailEnd/>
              </a:ln>
              <a:effectLst/>
            </p:spPr>
            <p:txBody>
              <a:bodyPr wrap="none" anchor="ctr"/>
              <a:lstStyle/>
              <a:p>
                <a:endParaRPr lang="fr-FR" dirty="0"/>
              </a:p>
            </p:txBody>
          </p:sp>
          <p:sp>
            <p:nvSpPr>
              <p:cNvPr id="61" name="AutoShape 4"/>
              <p:cNvSpPr>
                <a:spLocks noChangeArrowheads="1"/>
              </p:cNvSpPr>
              <p:nvPr/>
            </p:nvSpPr>
            <p:spPr bwMode="auto">
              <a:xfrm>
                <a:off x="1973"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grpFill/>
              <a:ln w="9525">
                <a:solidFill>
                  <a:srgbClr val="FF0000"/>
                </a:solidFill>
                <a:miter lim="800000"/>
                <a:headEnd/>
                <a:tailEnd/>
              </a:ln>
              <a:effectLst/>
            </p:spPr>
            <p:txBody>
              <a:bodyPr wrap="none" anchor="ctr"/>
              <a:lstStyle/>
              <a:p>
                <a:endParaRPr lang="fr-FR" dirty="0"/>
              </a:p>
            </p:txBody>
          </p:sp>
          <p:sp>
            <p:nvSpPr>
              <p:cNvPr id="62" name="AutoShape 5"/>
              <p:cNvSpPr>
                <a:spLocks noChangeArrowheads="1"/>
              </p:cNvSpPr>
              <p:nvPr/>
            </p:nvSpPr>
            <p:spPr bwMode="auto">
              <a:xfrm>
                <a:off x="2336"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grpFill/>
              <a:ln w="9525">
                <a:solidFill>
                  <a:srgbClr val="FF0000"/>
                </a:solidFill>
                <a:miter lim="800000"/>
                <a:headEnd/>
                <a:tailEnd/>
              </a:ln>
              <a:effectLst/>
            </p:spPr>
            <p:txBody>
              <a:bodyPr wrap="none" anchor="ctr"/>
              <a:lstStyle/>
              <a:p>
                <a:endParaRPr lang="fr-FR" dirty="0"/>
              </a:p>
            </p:txBody>
          </p:sp>
        </p:grpSp>
        <p:grpSp>
          <p:nvGrpSpPr>
            <p:cNvPr id="69" name="Group 2"/>
            <p:cNvGrpSpPr>
              <a:grpSpLocks/>
            </p:cNvGrpSpPr>
            <p:nvPr/>
          </p:nvGrpSpPr>
          <p:grpSpPr bwMode="auto">
            <a:xfrm rot="13421613" flipH="1">
              <a:off x="1355480" y="5400041"/>
              <a:ext cx="840350" cy="273868"/>
              <a:chOff x="1610" y="935"/>
              <a:chExt cx="1134" cy="545"/>
            </a:xfrm>
          </p:grpSpPr>
          <p:sp>
            <p:nvSpPr>
              <p:cNvPr id="70" name="AutoShape 3"/>
              <p:cNvSpPr>
                <a:spLocks noChangeArrowheads="1"/>
              </p:cNvSpPr>
              <p:nvPr/>
            </p:nvSpPr>
            <p:spPr bwMode="auto">
              <a:xfrm>
                <a:off x="1610"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sp>
            <p:nvSpPr>
              <p:cNvPr id="71" name="AutoShape 4"/>
              <p:cNvSpPr>
                <a:spLocks noChangeArrowheads="1"/>
              </p:cNvSpPr>
              <p:nvPr/>
            </p:nvSpPr>
            <p:spPr bwMode="auto">
              <a:xfrm>
                <a:off x="1973"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sp>
            <p:nvSpPr>
              <p:cNvPr id="72" name="AutoShape 5"/>
              <p:cNvSpPr>
                <a:spLocks noChangeArrowheads="1"/>
              </p:cNvSpPr>
              <p:nvPr/>
            </p:nvSpPr>
            <p:spPr bwMode="auto">
              <a:xfrm>
                <a:off x="2336"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grpSp>
        <p:grpSp>
          <p:nvGrpSpPr>
            <p:cNvPr id="74" name="Group 98"/>
            <p:cNvGrpSpPr>
              <a:grpSpLocks/>
            </p:cNvGrpSpPr>
            <p:nvPr/>
          </p:nvGrpSpPr>
          <p:grpSpPr bwMode="auto">
            <a:xfrm rot="5400000">
              <a:off x="2325413" y="3622496"/>
              <a:ext cx="796980" cy="2296050"/>
              <a:chOff x="1292" y="1435"/>
              <a:chExt cx="726" cy="1859"/>
            </a:xfrm>
          </p:grpSpPr>
          <p:grpSp>
            <p:nvGrpSpPr>
              <p:cNvPr id="75" name="Group 7"/>
              <p:cNvGrpSpPr>
                <a:grpSpLocks/>
              </p:cNvGrpSpPr>
              <p:nvPr/>
            </p:nvGrpSpPr>
            <p:grpSpPr bwMode="auto">
              <a:xfrm rot="-10800000">
                <a:off x="1292" y="1435"/>
                <a:ext cx="726" cy="1859"/>
                <a:chOff x="1791" y="1298"/>
                <a:chExt cx="681" cy="1815"/>
              </a:xfrm>
            </p:grpSpPr>
            <p:sp>
              <p:nvSpPr>
                <p:cNvPr id="77" name="Rectangle 8"/>
                <p:cNvSpPr>
                  <a:spLocks noChangeArrowheads="1"/>
                </p:cNvSpPr>
                <p:nvPr/>
              </p:nvSpPr>
              <p:spPr bwMode="auto">
                <a:xfrm>
                  <a:off x="1973" y="1616"/>
                  <a:ext cx="317" cy="1179"/>
                </a:xfrm>
                <a:prstGeom prst="rect">
                  <a:avLst/>
                </a:prstGeom>
                <a:solidFill>
                  <a:schemeClr val="hlink"/>
                </a:solidFill>
                <a:ln w="9525">
                  <a:solidFill>
                    <a:schemeClr val="tx1"/>
                  </a:solidFill>
                  <a:miter lim="800000"/>
                  <a:headEnd/>
                  <a:tailEnd/>
                </a:ln>
                <a:effectLst/>
              </p:spPr>
              <p:txBody>
                <a:bodyPr wrap="none" anchor="ctr"/>
                <a:lstStyle/>
                <a:p>
                  <a:endParaRPr lang="fr-FR" dirty="0"/>
                </a:p>
              </p:txBody>
            </p:sp>
            <p:sp>
              <p:nvSpPr>
                <p:cNvPr id="78" name="AutoShape 9"/>
                <p:cNvSpPr>
                  <a:spLocks noChangeArrowheads="1"/>
                </p:cNvSpPr>
                <p:nvPr/>
              </p:nvSpPr>
              <p:spPr bwMode="auto">
                <a:xfrm rot="-5400000">
                  <a:off x="1973" y="1116"/>
                  <a:ext cx="318" cy="681"/>
                </a:xfrm>
                <a:prstGeom prst="flowChartDelay">
                  <a:avLst/>
                </a:prstGeom>
                <a:solidFill>
                  <a:schemeClr val="hlink"/>
                </a:solidFill>
                <a:ln w="9525">
                  <a:solidFill>
                    <a:schemeClr val="tx1"/>
                  </a:solidFill>
                  <a:miter lim="800000"/>
                  <a:headEnd/>
                  <a:tailEnd/>
                </a:ln>
                <a:effectLst/>
              </p:spPr>
              <p:txBody>
                <a:bodyPr wrap="none" anchor="ctr"/>
                <a:lstStyle/>
                <a:p>
                  <a:endParaRPr lang="fr-FR" dirty="0"/>
                </a:p>
              </p:txBody>
            </p:sp>
            <p:sp>
              <p:nvSpPr>
                <p:cNvPr id="79" name="AutoShape 10"/>
                <p:cNvSpPr>
                  <a:spLocks noChangeArrowheads="1"/>
                </p:cNvSpPr>
                <p:nvPr/>
              </p:nvSpPr>
              <p:spPr bwMode="auto">
                <a:xfrm rot="-16200000">
                  <a:off x="1973" y="2613"/>
                  <a:ext cx="318" cy="681"/>
                </a:xfrm>
                <a:prstGeom prst="flowChartDelay">
                  <a:avLst/>
                </a:prstGeom>
                <a:solidFill>
                  <a:schemeClr val="hlink"/>
                </a:solidFill>
                <a:ln w="9525">
                  <a:solidFill>
                    <a:schemeClr val="tx1"/>
                  </a:solidFill>
                  <a:miter lim="800000"/>
                  <a:headEnd/>
                  <a:tailEnd/>
                </a:ln>
                <a:effectLst/>
              </p:spPr>
              <p:txBody>
                <a:bodyPr wrap="none" anchor="ctr"/>
                <a:lstStyle/>
                <a:p>
                  <a:endParaRPr lang="fr-FR" dirty="0"/>
                </a:p>
              </p:txBody>
            </p:sp>
          </p:grpSp>
          <p:sp>
            <p:nvSpPr>
              <p:cNvPr id="76" name="Text Box 97"/>
              <p:cNvSpPr txBox="1">
                <a:spLocks noChangeArrowheads="1"/>
              </p:cNvSpPr>
              <p:nvPr/>
            </p:nvSpPr>
            <p:spPr bwMode="auto">
              <a:xfrm>
                <a:off x="1519" y="1446"/>
                <a:ext cx="272" cy="299"/>
              </a:xfrm>
              <a:prstGeom prst="rect">
                <a:avLst/>
              </a:prstGeom>
              <a:solidFill>
                <a:schemeClr val="hlink"/>
              </a:solidFill>
              <a:ln w="9525" algn="ctr">
                <a:noFill/>
                <a:miter lim="800000"/>
                <a:headEnd/>
                <a:tailEnd/>
              </a:ln>
              <a:effectLst/>
            </p:spPr>
            <p:txBody>
              <a:bodyPr>
                <a:spAutoFit/>
              </a:bodyPr>
              <a:lstStyle/>
              <a:p>
                <a:pPr algn="ctr">
                  <a:spcBef>
                    <a:spcPct val="50000"/>
                  </a:spcBef>
                </a:pPr>
                <a:r>
                  <a:rPr lang="fr-FR" sz="1800" dirty="0">
                    <a:solidFill>
                      <a:schemeClr val="bg1"/>
                    </a:solidFill>
                  </a:rPr>
                  <a:t>N</a:t>
                </a:r>
              </a:p>
            </p:txBody>
          </p:sp>
        </p:grpSp>
        <p:cxnSp>
          <p:nvCxnSpPr>
            <p:cNvPr id="88" name="Connecteur droit avec flèche 87"/>
            <p:cNvCxnSpPr>
              <a:endCxn id="7" idx="7"/>
            </p:cNvCxnSpPr>
            <p:nvPr/>
          </p:nvCxnSpPr>
          <p:spPr>
            <a:xfrm flipV="1">
              <a:off x="2723749" y="4013680"/>
              <a:ext cx="871717" cy="757244"/>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89" name="ZoneTexte 88"/>
            <p:cNvSpPr txBox="1"/>
            <p:nvPr/>
          </p:nvSpPr>
          <p:spPr>
            <a:xfrm>
              <a:off x="1547259" y="3476277"/>
              <a:ext cx="364152" cy="255396"/>
            </a:xfrm>
            <a:prstGeom prst="rect">
              <a:avLst/>
            </a:prstGeom>
            <a:noFill/>
          </p:spPr>
          <p:txBody>
            <a:bodyPr wrap="square" rtlCol="0">
              <a:spAutoFit/>
            </a:bodyPr>
            <a:lstStyle/>
            <a:p>
              <a:r>
                <a:rPr lang="fr-FR" b="1" dirty="0">
                  <a:solidFill>
                    <a:srgbClr val="FF0000"/>
                  </a:solidFill>
                </a:rPr>
                <a:t>N</a:t>
              </a:r>
            </a:p>
          </p:txBody>
        </p:sp>
        <p:sp>
          <p:nvSpPr>
            <p:cNvPr id="90" name="ZoneTexte 89"/>
            <p:cNvSpPr txBox="1"/>
            <p:nvPr/>
          </p:nvSpPr>
          <p:spPr>
            <a:xfrm>
              <a:off x="3956263" y="5617424"/>
              <a:ext cx="392163" cy="255396"/>
            </a:xfrm>
            <a:prstGeom prst="rect">
              <a:avLst/>
            </a:prstGeom>
            <a:noFill/>
          </p:spPr>
          <p:txBody>
            <a:bodyPr wrap="square" rtlCol="0">
              <a:spAutoFit/>
            </a:bodyPr>
            <a:lstStyle/>
            <a:p>
              <a:r>
                <a:rPr lang="fr-FR" b="1" dirty="0">
                  <a:solidFill>
                    <a:srgbClr val="FF0000"/>
                  </a:solidFill>
                </a:rPr>
                <a:t>S</a:t>
              </a:r>
            </a:p>
          </p:txBody>
        </p:sp>
        <p:cxnSp>
          <p:nvCxnSpPr>
            <p:cNvPr id="92" name="Connecteur droit avec flèche 91"/>
            <p:cNvCxnSpPr/>
            <p:nvPr/>
          </p:nvCxnSpPr>
          <p:spPr>
            <a:xfrm>
              <a:off x="1827375" y="3899527"/>
              <a:ext cx="1793626" cy="1792925"/>
            </a:xfrm>
            <a:prstGeom prst="straightConnector1">
              <a:avLst/>
            </a:prstGeom>
            <a:ln w="381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96" name="Arc 95"/>
            <p:cNvSpPr/>
            <p:nvPr/>
          </p:nvSpPr>
          <p:spPr>
            <a:xfrm rot="2820000">
              <a:off x="2846427" y="3806150"/>
              <a:ext cx="1543618" cy="1820759"/>
            </a:xfrm>
            <a:prstGeom prst="arc">
              <a:avLst/>
            </a:prstGeom>
            <a:ln w="7620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grpSp>
      <p:grpSp>
        <p:nvGrpSpPr>
          <p:cNvPr id="9" name="Groupe 8">
            <a:extLst>
              <a:ext uri="{FF2B5EF4-FFF2-40B4-BE49-F238E27FC236}">
                <a16:creationId xmlns="" xmlns:a16="http://schemas.microsoft.com/office/drawing/2014/main" id="{4B80FCE9-5BBD-42CA-8407-A0B5C1EF70C1}"/>
              </a:ext>
            </a:extLst>
          </p:cNvPr>
          <p:cNvGrpSpPr/>
          <p:nvPr/>
        </p:nvGrpSpPr>
        <p:grpSpPr>
          <a:xfrm>
            <a:off x="4480142" y="3095094"/>
            <a:ext cx="3079316" cy="3168352"/>
            <a:chOff x="4769210" y="3176972"/>
            <a:chExt cx="3079316" cy="3168352"/>
          </a:xfrm>
        </p:grpSpPr>
        <p:sp>
          <p:nvSpPr>
            <p:cNvPr id="135" name="Oval 6"/>
            <p:cNvSpPr>
              <a:spLocks noChangeArrowheads="1"/>
            </p:cNvSpPr>
            <p:nvPr/>
          </p:nvSpPr>
          <p:spPr bwMode="auto">
            <a:xfrm>
              <a:off x="4964809" y="3676131"/>
              <a:ext cx="2465259" cy="2139552"/>
            </a:xfrm>
            <a:prstGeom prst="ellipse">
              <a:avLst/>
            </a:prstGeom>
            <a:noFill/>
            <a:ln w="9525">
              <a:solidFill>
                <a:schemeClr val="tx1"/>
              </a:solidFill>
              <a:round/>
              <a:headEnd/>
              <a:tailEnd/>
            </a:ln>
            <a:effectLst/>
          </p:spPr>
          <p:txBody>
            <a:bodyPr wrap="none" anchor="ctr"/>
            <a:lstStyle/>
            <a:p>
              <a:endParaRPr lang="fr-FR" dirty="0"/>
            </a:p>
          </p:txBody>
        </p:sp>
        <p:grpSp>
          <p:nvGrpSpPr>
            <p:cNvPr id="143" name="Group 2"/>
            <p:cNvGrpSpPr>
              <a:grpSpLocks/>
            </p:cNvGrpSpPr>
            <p:nvPr/>
          </p:nvGrpSpPr>
          <p:grpSpPr bwMode="auto">
            <a:xfrm>
              <a:off x="5805642" y="3425943"/>
              <a:ext cx="840350" cy="273868"/>
              <a:chOff x="1610" y="935"/>
              <a:chExt cx="1134" cy="545"/>
            </a:xfrm>
            <a:solidFill>
              <a:srgbClr val="FF0000"/>
            </a:solidFill>
          </p:grpSpPr>
          <p:sp>
            <p:nvSpPr>
              <p:cNvPr id="152" name="AutoShape 3"/>
              <p:cNvSpPr>
                <a:spLocks noChangeArrowheads="1"/>
              </p:cNvSpPr>
              <p:nvPr/>
            </p:nvSpPr>
            <p:spPr bwMode="auto">
              <a:xfrm>
                <a:off x="1610"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grpFill/>
              <a:ln w="9525">
                <a:solidFill>
                  <a:srgbClr val="FF0000"/>
                </a:solidFill>
                <a:miter lim="800000"/>
                <a:headEnd/>
                <a:tailEnd/>
              </a:ln>
              <a:effectLst/>
            </p:spPr>
            <p:txBody>
              <a:bodyPr wrap="none" anchor="ctr"/>
              <a:lstStyle/>
              <a:p>
                <a:endParaRPr lang="fr-FR" dirty="0"/>
              </a:p>
            </p:txBody>
          </p:sp>
          <p:sp>
            <p:nvSpPr>
              <p:cNvPr id="153" name="AutoShape 4"/>
              <p:cNvSpPr>
                <a:spLocks noChangeArrowheads="1"/>
              </p:cNvSpPr>
              <p:nvPr/>
            </p:nvSpPr>
            <p:spPr bwMode="auto">
              <a:xfrm>
                <a:off x="1973"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grpFill/>
              <a:ln w="9525">
                <a:solidFill>
                  <a:srgbClr val="FF0000"/>
                </a:solidFill>
                <a:miter lim="800000"/>
                <a:headEnd/>
                <a:tailEnd/>
              </a:ln>
              <a:effectLst/>
            </p:spPr>
            <p:txBody>
              <a:bodyPr wrap="none" anchor="ctr"/>
              <a:lstStyle/>
              <a:p>
                <a:endParaRPr lang="fr-FR" dirty="0"/>
              </a:p>
            </p:txBody>
          </p:sp>
          <p:sp>
            <p:nvSpPr>
              <p:cNvPr id="154" name="AutoShape 5"/>
              <p:cNvSpPr>
                <a:spLocks noChangeArrowheads="1"/>
              </p:cNvSpPr>
              <p:nvPr/>
            </p:nvSpPr>
            <p:spPr bwMode="auto">
              <a:xfrm>
                <a:off x="2336"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grpFill/>
              <a:ln w="9525">
                <a:solidFill>
                  <a:srgbClr val="FF0000"/>
                </a:solidFill>
                <a:miter lim="800000"/>
                <a:headEnd/>
                <a:tailEnd/>
              </a:ln>
              <a:effectLst/>
            </p:spPr>
            <p:txBody>
              <a:bodyPr wrap="none" anchor="ctr"/>
              <a:lstStyle/>
              <a:p>
                <a:endParaRPr lang="fr-FR" dirty="0"/>
              </a:p>
            </p:txBody>
          </p:sp>
        </p:grpSp>
        <p:grpSp>
          <p:nvGrpSpPr>
            <p:cNvPr id="144" name="Group 2"/>
            <p:cNvGrpSpPr>
              <a:grpSpLocks/>
            </p:cNvGrpSpPr>
            <p:nvPr/>
          </p:nvGrpSpPr>
          <p:grpSpPr bwMode="auto">
            <a:xfrm rot="5400000">
              <a:off x="7154904" y="4541628"/>
              <a:ext cx="746912" cy="308128"/>
              <a:chOff x="1610" y="935"/>
              <a:chExt cx="1134" cy="545"/>
            </a:xfrm>
          </p:grpSpPr>
          <p:sp>
            <p:nvSpPr>
              <p:cNvPr id="149" name="AutoShape 3"/>
              <p:cNvSpPr>
                <a:spLocks noChangeArrowheads="1"/>
              </p:cNvSpPr>
              <p:nvPr/>
            </p:nvSpPr>
            <p:spPr bwMode="auto">
              <a:xfrm>
                <a:off x="1610"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sp>
            <p:nvSpPr>
              <p:cNvPr id="150" name="AutoShape 4"/>
              <p:cNvSpPr>
                <a:spLocks noChangeArrowheads="1"/>
              </p:cNvSpPr>
              <p:nvPr/>
            </p:nvSpPr>
            <p:spPr bwMode="auto">
              <a:xfrm>
                <a:off x="1973"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sp>
            <p:nvSpPr>
              <p:cNvPr id="151" name="AutoShape 5"/>
              <p:cNvSpPr>
                <a:spLocks noChangeArrowheads="1"/>
              </p:cNvSpPr>
              <p:nvPr/>
            </p:nvSpPr>
            <p:spPr bwMode="auto">
              <a:xfrm>
                <a:off x="2336"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grpSp>
        <p:grpSp>
          <p:nvGrpSpPr>
            <p:cNvPr id="145" name="Group 2"/>
            <p:cNvGrpSpPr>
              <a:grpSpLocks/>
            </p:cNvGrpSpPr>
            <p:nvPr/>
          </p:nvGrpSpPr>
          <p:grpSpPr bwMode="auto">
            <a:xfrm rot="2470452">
              <a:off x="6699539" y="3712636"/>
              <a:ext cx="840350" cy="273868"/>
              <a:chOff x="1610" y="935"/>
              <a:chExt cx="1134" cy="545"/>
            </a:xfrm>
          </p:grpSpPr>
          <p:sp>
            <p:nvSpPr>
              <p:cNvPr id="146" name="AutoShape 3"/>
              <p:cNvSpPr>
                <a:spLocks noChangeArrowheads="1"/>
              </p:cNvSpPr>
              <p:nvPr/>
            </p:nvSpPr>
            <p:spPr bwMode="auto">
              <a:xfrm>
                <a:off x="1610"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sp>
            <p:nvSpPr>
              <p:cNvPr id="147" name="AutoShape 4"/>
              <p:cNvSpPr>
                <a:spLocks noChangeArrowheads="1"/>
              </p:cNvSpPr>
              <p:nvPr/>
            </p:nvSpPr>
            <p:spPr bwMode="auto">
              <a:xfrm>
                <a:off x="1973"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sp>
            <p:nvSpPr>
              <p:cNvPr id="148" name="AutoShape 5"/>
              <p:cNvSpPr>
                <a:spLocks noChangeArrowheads="1"/>
              </p:cNvSpPr>
              <p:nvPr/>
            </p:nvSpPr>
            <p:spPr bwMode="auto">
              <a:xfrm>
                <a:off x="2336"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grpSp>
        <p:grpSp>
          <p:nvGrpSpPr>
            <p:cNvPr id="155" name="Group 2"/>
            <p:cNvGrpSpPr>
              <a:grpSpLocks/>
            </p:cNvGrpSpPr>
            <p:nvPr/>
          </p:nvGrpSpPr>
          <p:grpSpPr bwMode="auto">
            <a:xfrm flipV="1">
              <a:off x="5805642" y="5741369"/>
              <a:ext cx="840350" cy="273868"/>
              <a:chOff x="1610" y="935"/>
              <a:chExt cx="1134" cy="545"/>
            </a:xfrm>
            <a:solidFill>
              <a:srgbClr val="FF0000"/>
            </a:solidFill>
          </p:grpSpPr>
          <p:sp>
            <p:nvSpPr>
              <p:cNvPr id="156" name="AutoShape 3"/>
              <p:cNvSpPr>
                <a:spLocks noChangeArrowheads="1"/>
              </p:cNvSpPr>
              <p:nvPr/>
            </p:nvSpPr>
            <p:spPr bwMode="auto">
              <a:xfrm>
                <a:off x="1610"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grpFill/>
              <a:ln w="9525">
                <a:solidFill>
                  <a:srgbClr val="FF0000"/>
                </a:solidFill>
                <a:miter lim="800000"/>
                <a:headEnd/>
                <a:tailEnd/>
              </a:ln>
              <a:effectLst/>
            </p:spPr>
            <p:txBody>
              <a:bodyPr wrap="none" anchor="ctr"/>
              <a:lstStyle/>
              <a:p>
                <a:endParaRPr lang="fr-FR" dirty="0"/>
              </a:p>
            </p:txBody>
          </p:sp>
          <p:sp>
            <p:nvSpPr>
              <p:cNvPr id="157" name="AutoShape 4"/>
              <p:cNvSpPr>
                <a:spLocks noChangeArrowheads="1"/>
              </p:cNvSpPr>
              <p:nvPr/>
            </p:nvSpPr>
            <p:spPr bwMode="auto">
              <a:xfrm>
                <a:off x="1973"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grpFill/>
              <a:ln w="9525">
                <a:solidFill>
                  <a:srgbClr val="FF0000"/>
                </a:solidFill>
                <a:miter lim="800000"/>
                <a:headEnd/>
                <a:tailEnd/>
              </a:ln>
              <a:effectLst/>
            </p:spPr>
            <p:txBody>
              <a:bodyPr wrap="none" anchor="ctr"/>
              <a:lstStyle/>
              <a:p>
                <a:endParaRPr lang="fr-FR" dirty="0"/>
              </a:p>
            </p:txBody>
          </p:sp>
          <p:sp>
            <p:nvSpPr>
              <p:cNvPr id="158" name="AutoShape 5"/>
              <p:cNvSpPr>
                <a:spLocks noChangeArrowheads="1"/>
              </p:cNvSpPr>
              <p:nvPr/>
            </p:nvSpPr>
            <p:spPr bwMode="auto">
              <a:xfrm>
                <a:off x="2336"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grpFill/>
              <a:ln w="9525">
                <a:solidFill>
                  <a:srgbClr val="FF0000"/>
                </a:solidFill>
                <a:miter lim="800000"/>
                <a:headEnd/>
                <a:tailEnd/>
              </a:ln>
              <a:effectLst/>
            </p:spPr>
            <p:txBody>
              <a:bodyPr wrap="none" anchor="ctr"/>
              <a:lstStyle/>
              <a:p>
                <a:endParaRPr lang="fr-FR" dirty="0"/>
              </a:p>
            </p:txBody>
          </p:sp>
        </p:grpSp>
        <p:grpSp>
          <p:nvGrpSpPr>
            <p:cNvPr id="159" name="Group 2"/>
            <p:cNvGrpSpPr>
              <a:grpSpLocks/>
            </p:cNvGrpSpPr>
            <p:nvPr/>
          </p:nvGrpSpPr>
          <p:grpSpPr bwMode="auto">
            <a:xfrm rot="19050810" flipV="1">
              <a:off x="6665258" y="5509157"/>
              <a:ext cx="840350" cy="273868"/>
              <a:chOff x="1610" y="935"/>
              <a:chExt cx="1134" cy="545"/>
            </a:xfrm>
            <a:solidFill>
              <a:srgbClr val="FF0000"/>
            </a:solidFill>
          </p:grpSpPr>
          <p:sp>
            <p:nvSpPr>
              <p:cNvPr id="160" name="AutoShape 3"/>
              <p:cNvSpPr>
                <a:spLocks noChangeArrowheads="1"/>
              </p:cNvSpPr>
              <p:nvPr/>
            </p:nvSpPr>
            <p:spPr bwMode="auto">
              <a:xfrm>
                <a:off x="1610"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grpFill/>
              <a:ln w="9525">
                <a:solidFill>
                  <a:srgbClr val="FF0000"/>
                </a:solidFill>
                <a:miter lim="800000"/>
                <a:headEnd/>
                <a:tailEnd/>
              </a:ln>
              <a:effectLst/>
            </p:spPr>
            <p:txBody>
              <a:bodyPr wrap="none" anchor="ctr"/>
              <a:lstStyle/>
              <a:p>
                <a:endParaRPr lang="fr-FR" dirty="0"/>
              </a:p>
            </p:txBody>
          </p:sp>
          <p:sp>
            <p:nvSpPr>
              <p:cNvPr id="161" name="AutoShape 4"/>
              <p:cNvSpPr>
                <a:spLocks noChangeArrowheads="1"/>
              </p:cNvSpPr>
              <p:nvPr/>
            </p:nvSpPr>
            <p:spPr bwMode="auto">
              <a:xfrm>
                <a:off x="1973"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grpFill/>
              <a:ln w="9525">
                <a:solidFill>
                  <a:srgbClr val="FF0000"/>
                </a:solidFill>
                <a:miter lim="800000"/>
                <a:headEnd/>
                <a:tailEnd/>
              </a:ln>
              <a:effectLst/>
            </p:spPr>
            <p:txBody>
              <a:bodyPr wrap="none" anchor="ctr"/>
              <a:lstStyle/>
              <a:p>
                <a:endParaRPr lang="fr-FR" dirty="0"/>
              </a:p>
            </p:txBody>
          </p:sp>
          <p:sp>
            <p:nvSpPr>
              <p:cNvPr id="162" name="AutoShape 5"/>
              <p:cNvSpPr>
                <a:spLocks noChangeArrowheads="1"/>
              </p:cNvSpPr>
              <p:nvPr/>
            </p:nvSpPr>
            <p:spPr bwMode="auto">
              <a:xfrm>
                <a:off x="2336"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grpFill/>
              <a:ln w="9525">
                <a:solidFill>
                  <a:srgbClr val="FF0000"/>
                </a:solidFill>
                <a:miter lim="800000"/>
                <a:headEnd/>
                <a:tailEnd/>
              </a:ln>
              <a:effectLst/>
            </p:spPr>
            <p:txBody>
              <a:bodyPr wrap="none" anchor="ctr"/>
              <a:lstStyle/>
              <a:p>
                <a:endParaRPr lang="fr-FR" dirty="0"/>
              </a:p>
            </p:txBody>
          </p:sp>
        </p:grpSp>
        <p:grpSp>
          <p:nvGrpSpPr>
            <p:cNvPr id="163" name="Group 2"/>
            <p:cNvGrpSpPr>
              <a:grpSpLocks/>
            </p:cNvGrpSpPr>
            <p:nvPr/>
          </p:nvGrpSpPr>
          <p:grpSpPr bwMode="auto">
            <a:xfrm rot="16200000" flipH="1">
              <a:off x="4549818" y="4541628"/>
              <a:ext cx="746912" cy="308128"/>
              <a:chOff x="1610" y="935"/>
              <a:chExt cx="1134" cy="545"/>
            </a:xfrm>
          </p:grpSpPr>
          <p:sp>
            <p:nvSpPr>
              <p:cNvPr id="164" name="AutoShape 3"/>
              <p:cNvSpPr>
                <a:spLocks noChangeArrowheads="1"/>
              </p:cNvSpPr>
              <p:nvPr/>
            </p:nvSpPr>
            <p:spPr bwMode="auto">
              <a:xfrm>
                <a:off x="1610"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sp>
            <p:nvSpPr>
              <p:cNvPr id="165" name="AutoShape 4"/>
              <p:cNvSpPr>
                <a:spLocks noChangeArrowheads="1"/>
              </p:cNvSpPr>
              <p:nvPr/>
            </p:nvSpPr>
            <p:spPr bwMode="auto">
              <a:xfrm>
                <a:off x="1973"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sp>
            <p:nvSpPr>
              <p:cNvPr id="166" name="AutoShape 5"/>
              <p:cNvSpPr>
                <a:spLocks noChangeArrowheads="1"/>
              </p:cNvSpPr>
              <p:nvPr/>
            </p:nvSpPr>
            <p:spPr bwMode="auto">
              <a:xfrm>
                <a:off x="2336"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grpSp>
        <p:grpSp>
          <p:nvGrpSpPr>
            <p:cNvPr id="167" name="Group 2"/>
            <p:cNvGrpSpPr>
              <a:grpSpLocks/>
            </p:cNvGrpSpPr>
            <p:nvPr/>
          </p:nvGrpSpPr>
          <p:grpSpPr bwMode="auto">
            <a:xfrm rot="19129548" flipH="1">
              <a:off x="4911745" y="3712636"/>
              <a:ext cx="840350" cy="273868"/>
              <a:chOff x="1610" y="935"/>
              <a:chExt cx="1134" cy="545"/>
            </a:xfrm>
            <a:solidFill>
              <a:srgbClr val="FF0000"/>
            </a:solidFill>
          </p:grpSpPr>
          <p:sp>
            <p:nvSpPr>
              <p:cNvPr id="168" name="AutoShape 3"/>
              <p:cNvSpPr>
                <a:spLocks noChangeArrowheads="1"/>
              </p:cNvSpPr>
              <p:nvPr/>
            </p:nvSpPr>
            <p:spPr bwMode="auto">
              <a:xfrm>
                <a:off x="1610"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grpFill/>
              <a:ln w="9525">
                <a:solidFill>
                  <a:srgbClr val="FF0000"/>
                </a:solidFill>
                <a:miter lim="800000"/>
                <a:headEnd/>
                <a:tailEnd/>
              </a:ln>
              <a:effectLst/>
            </p:spPr>
            <p:txBody>
              <a:bodyPr wrap="none" anchor="ctr"/>
              <a:lstStyle/>
              <a:p>
                <a:endParaRPr lang="fr-FR" dirty="0"/>
              </a:p>
            </p:txBody>
          </p:sp>
          <p:sp>
            <p:nvSpPr>
              <p:cNvPr id="169" name="AutoShape 4"/>
              <p:cNvSpPr>
                <a:spLocks noChangeArrowheads="1"/>
              </p:cNvSpPr>
              <p:nvPr/>
            </p:nvSpPr>
            <p:spPr bwMode="auto">
              <a:xfrm>
                <a:off x="1973"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grpFill/>
              <a:ln w="9525">
                <a:solidFill>
                  <a:srgbClr val="FF0000"/>
                </a:solidFill>
                <a:miter lim="800000"/>
                <a:headEnd/>
                <a:tailEnd/>
              </a:ln>
              <a:effectLst/>
            </p:spPr>
            <p:txBody>
              <a:bodyPr wrap="none" anchor="ctr"/>
              <a:lstStyle/>
              <a:p>
                <a:endParaRPr lang="fr-FR" dirty="0"/>
              </a:p>
            </p:txBody>
          </p:sp>
          <p:sp>
            <p:nvSpPr>
              <p:cNvPr id="170" name="AutoShape 5"/>
              <p:cNvSpPr>
                <a:spLocks noChangeArrowheads="1"/>
              </p:cNvSpPr>
              <p:nvPr/>
            </p:nvSpPr>
            <p:spPr bwMode="auto">
              <a:xfrm>
                <a:off x="2336"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grpFill/>
              <a:ln w="9525">
                <a:solidFill>
                  <a:srgbClr val="FF0000"/>
                </a:solidFill>
                <a:miter lim="800000"/>
                <a:headEnd/>
                <a:tailEnd/>
              </a:ln>
              <a:effectLst/>
            </p:spPr>
            <p:txBody>
              <a:bodyPr wrap="none" anchor="ctr"/>
              <a:lstStyle/>
              <a:p>
                <a:endParaRPr lang="fr-FR" dirty="0"/>
              </a:p>
            </p:txBody>
          </p:sp>
        </p:grpSp>
        <p:grpSp>
          <p:nvGrpSpPr>
            <p:cNvPr id="171" name="Group 2"/>
            <p:cNvGrpSpPr>
              <a:grpSpLocks/>
            </p:cNvGrpSpPr>
            <p:nvPr/>
          </p:nvGrpSpPr>
          <p:grpSpPr bwMode="auto">
            <a:xfrm rot="13421613" flipH="1">
              <a:off x="4829054" y="5375821"/>
              <a:ext cx="840350" cy="273868"/>
              <a:chOff x="1610" y="935"/>
              <a:chExt cx="1134" cy="545"/>
            </a:xfrm>
          </p:grpSpPr>
          <p:sp>
            <p:nvSpPr>
              <p:cNvPr id="172" name="AutoShape 3"/>
              <p:cNvSpPr>
                <a:spLocks noChangeArrowheads="1"/>
              </p:cNvSpPr>
              <p:nvPr/>
            </p:nvSpPr>
            <p:spPr bwMode="auto">
              <a:xfrm>
                <a:off x="1610"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sp>
            <p:nvSpPr>
              <p:cNvPr id="173" name="AutoShape 4"/>
              <p:cNvSpPr>
                <a:spLocks noChangeArrowheads="1"/>
              </p:cNvSpPr>
              <p:nvPr/>
            </p:nvSpPr>
            <p:spPr bwMode="auto">
              <a:xfrm>
                <a:off x="1973"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sp>
            <p:nvSpPr>
              <p:cNvPr id="174" name="AutoShape 5"/>
              <p:cNvSpPr>
                <a:spLocks noChangeArrowheads="1"/>
              </p:cNvSpPr>
              <p:nvPr/>
            </p:nvSpPr>
            <p:spPr bwMode="auto">
              <a:xfrm>
                <a:off x="2336"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grpSp>
        <p:grpSp>
          <p:nvGrpSpPr>
            <p:cNvPr id="186" name="Groupe 185"/>
            <p:cNvGrpSpPr/>
            <p:nvPr/>
          </p:nvGrpSpPr>
          <p:grpSpPr>
            <a:xfrm rot="1260000">
              <a:off x="5051027" y="3717040"/>
              <a:ext cx="2296050" cy="2049535"/>
              <a:chOff x="5184230" y="2841427"/>
              <a:chExt cx="2951162" cy="2963862"/>
            </a:xfrm>
          </p:grpSpPr>
          <p:grpSp>
            <p:nvGrpSpPr>
              <p:cNvPr id="185" name="Groupe 184"/>
              <p:cNvGrpSpPr/>
              <p:nvPr/>
            </p:nvGrpSpPr>
            <p:grpSpPr>
              <a:xfrm>
                <a:off x="5184230" y="2841427"/>
                <a:ext cx="2951162" cy="2963862"/>
                <a:chOff x="5184230" y="2841427"/>
                <a:chExt cx="2951162" cy="2963862"/>
              </a:xfrm>
            </p:grpSpPr>
            <p:grpSp>
              <p:nvGrpSpPr>
                <p:cNvPr id="136" name="Group 98"/>
                <p:cNvGrpSpPr>
                  <a:grpSpLocks/>
                </p:cNvGrpSpPr>
                <p:nvPr/>
              </p:nvGrpSpPr>
              <p:grpSpPr bwMode="auto">
                <a:xfrm>
                  <a:off x="6083498" y="2841427"/>
                  <a:ext cx="1152525" cy="2963862"/>
                  <a:chOff x="1292" y="1427"/>
                  <a:chExt cx="726" cy="1867"/>
                </a:xfrm>
              </p:grpSpPr>
              <p:grpSp>
                <p:nvGrpSpPr>
                  <p:cNvPr id="137" name="Group 7"/>
                  <p:cNvGrpSpPr>
                    <a:grpSpLocks/>
                  </p:cNvGrpSpPr>
                  <p:nvPr/>
                </p:nvGrpSpPr>
                <p:grpSpPr bwMode="auto">
                  <a:xfrm rot="-10800000">
                    <a:off x="1292" y="1435"/>
                    <a:ext cx="726" cy="1859"/>
                    <a:chOff x="1791" y="1298"/>
                    <a:chExt cx="681" cy="1815"/>
                  </a:xfrm>
                </p:grpSpPr>
                <p:sp>
                  <p:nvSpPr>
                    <p:cNvPr id="139" name="Rectangle 8"/>
                    <p:cNvSpPr>
                      <a:spLocks noChangeArrowheads="1"/>
                    </p:cNvSpPr>
                    <p:nvPr/>
                  </p:nvSpPr>
                  <p:spPr bwMode="auto">
                    <a:xfrm>
                      <a:off x="1973" y="1616"/>
                      <a:ext cx="317" cy="1179"/>
                    </a:xfrm>
                    <a:prstGeom prst="rect">
                      <a:avLst/>
                    </a:prstGeom>
                    <a:solidFill>
                      <a:schemeClr val="hlink"/>
                    </a:solidFill>
                    <a:ln w="9525">
                      <a:solidFill>
                        <a:schemeClr val="tx1"/>
                      </a:solidFill>
                      <a:miter lim="800000"/>
                      <a:headEnd/>
                      <a:tailEnd/>
                    </a:ln>
                    <a:effectLst/>
                  </p:spPr>
                  <p:txBody>
                    <a:bodyPr wrap="none" anchor="ctr"/>
                    <a:lstStyle/>
                    <a:p>
                      <a:endParaRPr lang="fr-FR" dirty="0"/>
                    </a:p>
                  </p:txBody>
                </p:sp>
                <p:sp>
                  <p:nvSpPr>
                    <p:cNvPr id="140" name="AutoShape 9"/>
                    <p:cNvSpPr>
                      <a:spLocks noChangeArrowheads="1"/>
                    </p:cNvSpPr>
                    <p:nvPr/>
                  </p:nvSpPr>
                  <p:spPr bwMode="auto">
                    <a:xfrm rot="-5400000">
                      <a:off x="1973" y="1116"/>
                      <a:ext cx="318" cy="681"/>
                    </a:xfrm>
                    <a:prstGeom prst="flowChartDelay">
                      <a:avLst/>
                    </a:prstGeom>
                    <a:solidFill>
                      <a:schemeClr val="hlink"/>
                    </a:solidFill>
                    <a:ln w="9525">
                      <a:solidFill>
                        <a:schemeClr val="tx1"/>
                      </a:solidFill>
                      <a:miter lim="800000"/>
                      <a:headEnd/>
                      <a:tailEnd/>
                    </a:ln>
                    <a:effectLst/>
                  </p:spPr>
                  <p:txBody>
                    <a:bodyPr wrap="none" anchor="ctr"/>
                    <a:lstStyle/>
                    <a:p>
                      <a:endParaRPr lang="fr-FR" dirty="0"/>
                    </a:p>
                  </p:txBody>
                </p:sp>
                <p:sp>
                  <p:nvSpPr>
                    <p:cNvPr id="141" name="AutoShape 10"/>
                    <p:cNvSpPr>
                      <a:spLocks noChangeArrowheads="1"/>
                    </p:cNvSpPr>
                    <p:nvPr/>
                  </p:nvSpPr>
                  <p:spPr bwMode="auto">
                    <a:xfrm rot="-16200000">
                      <a:off x="1973" y="2613"/>
                      <a:ext cx="318" cy="681"/>
                    </a:xfrm>
                    <a:prstGeom prst="flowChartDelay">
                      <a:avLst/>
                    </a:prstGeom>
                    <a:solidFill>
                      <a:schemeClr val="hlink"/>
                    </a:solidFill>
                    <a:ln w="9525">
                      <a:solidFill>
                        <a:schemeClr val="tx1"/>
                      </a:solidFill>
                      <a:miter lim="800000"/>
                      <a:headEnd/>
                      <a:tailEnd/>
                    </a:ln>
                    <a:effectLst/>
                  </p:spPr>
                  <p:txBody>
                    <a:bodyPr wrap="none" anchor="ctr"/>
                    <a:lstStyle/>
                    <a:p>
                      <a:endParaRPr lang="fr-FR" dirty="0"/>
                    </a:p>
                  </p:txBody>
                </p:sp>
              </p:grpSp>
              <p:sp>
                <p:nvSpPr>
                  <p:cNvPr id="138" name="Text Box 97"/>
                  <p:cNvSpPr txBox="1">
                    <a:spLocks noChangeArrowheads="1"/>
                  </p:cNvSpPr>
                  <p:nvPr/>
                </p:nvSpPr>
                <p:spPr bwMode="auto">
                  <a:xfrm>
                    <a:off x="1519" y="1427"/>
                    <a:ext cx="272" cy="336"/>
                  </a:xfrm>
                  <a:prstGeom prst="rect">
                    <a:avLst/>
                  </a:prstGeom>
                  <a:solidFill>
                    <a:schemeClr val="hlink"/>
                  </a:solidFill>
                  <a:ln w="9525" algn="ctr">
                    <a:noFill/>
                    <a:miter lim="800000"/>
                    <a:headEnd/>
                    <a:tailEnd/>
                  </a:ln>
                  <a:effectLst/>
                </p:spPr>
                <p:txBody>
                  <a:bodyPr>
                    <a:spAutoFit/>
                  </a:bodyPr>
                  <a:lstStyle/>
                  <a:p>
                    <a:pPr algn="ctr">
                      <a:spcBef>
                        <a:spcPct val="50000"/>
                      </a:spcBef>
                    </a:pPr>
                    <a:r>
                      <a:rPr lang="fr-FR" sz="1800" dirty="0">
                        <a:solidFill>
                          <a:schemeClr val="bg1"/>
                        </a:solidFill>
                      </a:rPr>
                      <a:t>N</a:t>
                    </a:r>
                  </a:p>
                </p:txBody>
              </p:sp>
            </p:grpSp>
            <p:grpSp>
              <p:nvGrpSpPr>
                <p:cNvPr id="175" name="Group 98"/>
                <p:cNvGrpSpPr>
                  <a:grpSpLocks/>
                </p:cNvGrpSpPr>
                <p:nvPr/>
              </p:nvGrpSpPr>
              <p:grpSpPr bwMode="auto">
                <a:xfrm rot="5400000">
                  <a:off x="6083548" y="2854697"/>
                  <a:ext cx="1152525" cy="2951162"/>
                  <a:chOff x="1292" y="1435"/>
                  <a:chExt cx="726" cy="1859"/>
                </a:xfrm>
              </p:grpSpPr>
              <p:grpSp>
                <p:nvGrpSpPr>
                  <p:cNvPr id="176" name="Group 7"/>
                  <p:cNvGrpSpPr>
                    <a:grpSpLocks/>
                  </p:cNvGrpSpPr>
                  <p:nvPr/>
                </p:nvGrpSpPr>
                <p:grpSpPr bwMode="auto">
                  <a:xfrm rot="-10800000">
                    <a:off x="1292" y="1435"/>
                    <a:ext cx="726" cy="1859"/>
                    <a:chOff x="1791" y="1298"/>
                    <a:chExt cx="681" cy="1815"/>
                  </a:xfrm>
                </p:grpSpPr>
                <p:sp>
                  <p:nvSpPr>
                    <p:cNvPr id="178" name="Rectangle 8"/>
                    <p:cNvSpPr>
                      <a:spLocks noChangeArrowheads="1"/>
                    </p:cNvSpPr>
                    <p:nvPr/>
                  </p:nvSpPr>
                  <p:spPr bwMode="auto">
                    <a:xfrm>
                      <a:off x="1973" y="1616"/>
                      <a:ext cx="317" cy="1179"/>
                    </a:xfrm>
                    <a:prstGeom prst="rect">
                      <a:avLst/>
                    </a:prstGeom>
                    <a:solidFill>
                      <a:schemeClr val="hlink"/>
                    </a:solidFill>
                    <a:ln w="9525">
                      <a:solidFill>
                        <a:schemeClr val="tx1"/>
                      </a:solidFill>
                      <a:miter lim="800000"/>
                      <a:headEnd/>
                      <a:tailEnd/>
                    </a:ln>
                    <a:effectLst/>
                  </p:spPr>
                  <p:txBody>
                    <a:bodyPr wrap="none" anchor="ctr"/>
                    <a:lstStyle/>
                    <a:p>
                      <a:endParaRPr lang="fr-FR" dirty="0"/>
                    </a:p>
                  </p:txBody>
                </p:sp>
                <p:sp>
                  <p:nvSpPr>
                    <p:cNvPr id="179" name="AutoShape 9"/>
                    <p:cNvSpPr>
                      <a:spLocks noChangeArrowheads="1"/>
                    </p:cNvSpPr>
                    <p:nvPr/>
                  </p:nvSpPr>
                  <p:spPr bwMode="auto">
                    <a:xfrm rot="-5400000">
                      <a:off x="1973" y="1116"/>
                      <a:ext cx="318" cy="681"/>
                    </a:xfrm>
                    <a:prstGeom prst="flowChartDelay">
                      <a:avLst/>
                    </a:prstGeom>
                    <a:solidFill>
                      <a:schemeClr val="hlink"/>
                    </a:solidFill>
                    <a:ln w="9525">
                      <a:solidFill>
                        <a:schemeClr val="tx1"/>
                      </a:solidFill>
                      <a:miter lim="800000"/>
                      <a:headEnd/>
                      <a:tailEnd/>
                    </a:ln>
                    <a:effectLst/>
                  </p:spPr>
                  <p:txBody>
                    <a:bodyPr wrap="none" anchor="ctr"/>
                    <a:lstStyle/>
                    <a:p>
                      <a:endParaRPr lang="fr-FR" dirty="0"/>
                    </a:p>
                  </p:txBody>
                </p:sp>
                <p:sp>
                  <p:nvSpPr>
                    <p:cNvPr id="180" name="AutoShape 10"/>
                    <p:cNvSpPr>
                      <a:spLocks noChangeArrowheads="1"/>
                    </p:cNvSpPr>
                    <p:nvPr/>
                  </p:nvSpPr>
                  <p:spPr bwMode="auto">
                    <a:xfrm rot="-16200000">
                      <a:off x="1973" y="2613"/>
                      <a:ext cx="318" cy="681"/>
                    </a:xfrm>
                    <a:prstGeom prst="flowChartDelay">
                      <a:avLst/>
                    </a:prstGeom>
                    <a:solidFill>
                      <a:schemeClr val="hlink"/>
                    </a:solidFill>
                    <a:ln w="9525">
                      <a:solidFill>
                        <a:schemeClr val="tx1"/>
                      </a:solidFill>
                      <a:miter lim="800000"/>
                      <a:headEnd/>
                      <a:tailEnd/>
                    </a:ln>
                    <a:effectLst/>
                  </p:spPr>
                  <p:txBody>
                    <a:bodyPr wrap="none" anchor="ctr"/>
                    <a:lstStyle/>
                    <a:p>
                      <a:endParaRPr lang="fr-FR" dirty="0"/>
                    </a:p>
                  </p:txBody>
                </p:sp>
              </p:grpSp>
              <p:sp>
                <p:nvSpPr>
                  <p:cNvPr id="177" name="Text Box 97"/>
                  <p:cNvSpPr txBox="1">
                    <a:spLocks noChangeArrowheads="1"/>
                  </p:cNvSpPr>
                  <p:nvPr/>
                </p:nvSpPr>
                <p:spPr bwMode="auto">
                  <a:xfrm>
                    <a:off x="1519" y="1446"/>
                    <a:ext cx="272" cy="299"/>
                  </a:xfrm>
                  <a:prstGeom prst="rect">
                    <a:avLst/>
                  </a:prstGeom>
                  <a:solidFill>
                    <a:schemeClr val="hlink"/>
                  </a:solidFill>
                  <a:ln w="9525" algn="ctr">
                    <a:noFill/>
                    <a:miter lim="800000"/>
                    <a:headEnd/>
                    <a:tailEnd/>
                  </a:ln>
                  <a:effectLst/>
                </p:spPr>
                <p:txBody>
                  <a:bodyPr>
                    <a:spAutoFit/>
                  </a:bodyPr>
                  <a:lstStyle/>
                  <a:p>
                    <a:pPr algn="ctr">
                      <a:spcBef>
                        <a:spcPct val="50000"/>
                      </a:spcBef>
                    </a:pPr>
                    <a:r>
                      <a:rPr lang="fr-FR" sz="1800" dirty="0">
                        <a:solidFill>
                          <a:schemeClr val="bg1"/>
                        </a:solidFill>
                      </a:rPr>
                      <a:t>N</a:t>
                    </a:r>
                  </a:p>
                </p:txBody>
              </p:sp>
            </p:grpSp>
          </p:grpSp>
          <p:cxnSp>
            <p:nvCxnSpPr>
              <p:cNvPr id="181" name="Connecteur droit avec flèche 180"/>
              <p:cNvCxnSpPr>
                <a:endCxn id="135" idx="7"/>
              </p:cNvCxnSpPr>
              <p:nvPr/>
            </p:nvCxnSpPr>
            <p:spPr>
              <a:xfrm flipV="1">
                <a:off x="6659612" y="3235800"/>
                <a:ext cx="1120436" cy="1095061"/>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
          <p:nvSpPr>
            <p:cNvPr id="182" name="ZoneTexte 181"/>
            <p:cNvSpPr txBox="1"/>
            <p:nvPr/>
          </p:nvSpPr>
          <p:spPr>
            <a:xfrm>
              <a:off x="5020833" y="3452057"/>
              <a:ext cx="364152" cy="255396"/>
            </a:xfrm>
            <a:prstGeom prst="rect">
              <a:avLst/>
            </a:prstGeom>
            <a:noFill/>
          </p:spPr>
          <p:txBody>
            <a:bodyPr wrap="square" rtlCol="0">
              <a:spAutoFit/>
            </a:bodyPr>
            <a:lstStyle/>
            <a:p>
              <a:r>
                <a:rPr lang="fr-FR" b="1" dirty="0">
                  <a:solidFill>
                    <a:srgbClr val="FF0000"/>
                  </a:solidFill>
                </a:rPr>
                <a:t>N</a:t>
              </a:r>
            </a:p>
          </p:txBody>
        </p:sp>
        <p:sp>
          <p:nvSpPr>
            <p:cNvPr id="183" name="ZoneTexte 182"/>
            <p:cNvSpPr txBox="1"/>
            <p:nvPr/>
          </p:nvSpPr>
          <p:spPr>
            <a:xfrm>
              <a:off x="7178214" y="5691575"/>
              <a:ext cx="392163" cy="255396"/>
            </a:xfrm>
            <a:prstGeom prst="rect">
              <a:avLst/>
            </a:prstGeom>
            <a:noFill/>
          </p:spPr>
          <p:txBody>
            <a:bodyPr wrap="square" rtlCol="0">
              <a:spAutoFit/>
            </a:bodyPr>
            <a:lstStyle/>
            <a:p>
              <a:r>
                <a:rPr lang="fr-FR" b="1" dirty="0">
                  <a:solidFill>
                    <a:srgbClr val="FF0000"/>
                  </a:solidFill>
                </a:rPr>
                <a:t>S</a:t>
              </a:r>
            </a:p>
          </p:txBody>
        </p:sp>
        <p:cxnSp>
          <p:nvCxnSpPr>
            <p:cNvPr id="184" name="Connecteur droit avec flèche 183"/>
            <p:cNvCxnSpPr/>
            <p:nvPr/>
          </p:nvCxnSpPr>
          <p:spPr>
            <a:xfrm rot="1200000">
              <a:off x="5300949" y="3875307"/>
              <a:ext cx="1793626" cy="1792925"/>
            </a:xfrm>
            <a:prstGeom prst="straightConnector1">
              <a:avLst/>
            </a:prstGeom>
            <a:ln w="381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87" name="ZoneTexte 186"/>
            <p:cNvSpPr txBox="1"/>
            <p:nvPr/>
          </p:nvSpPr>
          <p:spPr>
            <a:xfrm>
              <a:off x="6141782" y="3176972"/>
              <a:ext cx="364152" cy="255396"/>
            </a:xfrm>
            <a:prstGeom prst="rect">
              <a:avLst/>
            </a:prstGeom>
            <a:noFill/>
          </p:spPr>
          <p:txBody>
            <a:bodyPr wrap="square" rtlCol="0">
              <a:spAutoFit/>
            </a:bodyPr>
            <a:lstStyle/>
            <a:p>
              <a:r>
                <a:rPr lang="fr-FR" dirty="0">
                  <a:solidFill>
                    <a:srgbClr val="FF0000"/>
                  </a:solidFill>
                </a:rPr>
                <a:t>N</a:t>
              </a:r>
            </a:p>
          </p:txBody>
        </p:sp>
        <p:sp>
          <p:nvSpPr>
            <p:cNvPr id="188" name="ZoneTexte 187"/>
            <p:cNvSpPr txBox="1"/>
            <p:nvPr/>
          </p:nvSpPr>
          <p:spPr>
            <a:xfrm>
              <a:off x="6085759" y="6089928"/>
              <a:ext cx="392163" cy="255396"/>
            </a:xfrm>
            <a:prstGeom prst="rect">
              <a:avLst/>
            </a:prstGeom>
            <a:noFill/>
          </p:spPr>
          <p:txBody>
            <a:bodyPr wrap="square" rtlCol="0">
              <a:spAutoFit/>
            </a:bodyPr>
            <a:lstStyle/>
            <a:p>
              <a:r>
                <a:rPr lang="fr-FR" dirty="0">
                  <a:solidFill>
                    <a:srgbClr val="FF0000"/>
                  </a:solidFill>
                </a:rPr>
                <a:t>S</a:t>
              </a:r>
            </a:p>
          </p:txBody>
        </p:sp>
        <p:sp>
          <p:nvSpPr>
            <p:cNvPr id="190" name="Arc 189"/>
            <p:cNvSpPr/>
            <p:nvPr/>
          </p:nvSpPr>
          <p:spPr>
            <a:xfrm rot="3900000">
              <a:off x="6166338" y="4154552"/>
              <a:ext cx="1543618" cy="1820759"/>
            </a:xfrm>
            <a:prstGeom prst="arc">
              <a:avLst/>
            </a:prstGeom>
            <a:ln w="7620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grpSp>
      <p:sp>
        <p:nvSpPr>
          <p:cNvPr id="8" name="Espace réservé du pied de page 7">
            <a:extLst>
              <a:ext uri="{FF2B5EF4-FFF2-40B4-BE49-F238E27FC236}">
                <a16:creationId xmlns="" xmlns:a16="http://schemas.microsoft.com/office/drawing/2014/main" id="{65B5E221-5EA5-47AB-83D3-6EFAA295187C}"/>
              </a:ext>
            </a:extLst>
          </p:cNvPr>
          <p:cNvSpPr>
            <a:spLocks noGrp="1"/>
          </p:cNvSpPr>
          <p:nvPr>
            <p:ph type="ftr" sz="quarter" idx="11"/>
          </p:nvPr>
        </p:nvSpPr>
        <p:spPr/>
        <p:txBody>
          <a:bodyPr/>
          <a:lstStyle/>
          <a:p>
            <a:r>
              <a:rPr lang="fr-FR" dirty="0"/>
              <a:t>LYCEE THEPOT QUIMPER - SCOTTO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300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3548" y="512676"/>
            <a:ext cx="8305800" cy="830356"/>
          </a:xfrm>
        </p:spPr>
        <p:txBody>
          <a:bodyPr>
            <a:normAutofit/>
          </a:bodyPr>
          <a:lstStyle/>
          <a:p>
            <a:pPr algn="ctr"/>
            <a:r>
              <a:rPr lang="fr-FR" dirty="0"/>
              <a:t>LE MOTEUR ASYNCHRONE</a:t>
            </a:r>
          </a:p>
        </p:txBody>
      </p:sp>
      <p:grpSp>
        <p:nvGrpSpPr>
          <p:cNvPr id="3" name="Group 4"/>
          <p:cNvGrpSpPr>
            <a:grpSpLocks/>
          </p:cNvGrpSpPr>
          <p:nvPr/>
        </p:nvGrpSpPr>
        <p:grpSpPr bwMode="auto">
          <a:xfrm>
            <a:off x="5970256" y="1432475"/>
            <a:ext cx="1548172" cy="793180"/>
            <a:chOff x="1610" y="935"/>
            <a:chExt cx="1134" cy="545"/>
          </a:xfrm>
        </p:grpSpPr>
        <p:sp>
          <p:nvSpPr>
            <p:cNvPr id="4" name="AutoShape 5"/>
            <p:cNvSpPr>
              <a:spLocks noChangeArrowheads="1"/>
            </p:cNvSpPr>
            <p:nvPr/>
          </p:nvSpPr>
          <p:spPr bwMode="auto">
            <a:xfrm>
              <a:off x="1610"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sp>
          <p:nvSpPr>
            <p:cNvPr id="5" name="AutoShape 6"/>
            <p:cNvSpPr>
              <a:spLocks noChangeArrowheads="1"/>
            </p:cNvSpPr>
            <p:nvPr/>
          </p:nvSpPr>
          <p:spPr bwMode="auto">
            <a:xfrm>
              <a:off x="1973"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sp>
          <p:nvSpPr>
            <p:cNvPr id="6" name="AutoShape 7"/>
            <p:cNvSpPr>
              <a:spLocks noChangeArrowheads="1"/>
            </p:cNvSpPr>
            <p:nvPr/>
          </p:nvSpPr>
          <p:spPr bwMode="auto">
            <a:xfrm>
              <a:off x="2336"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grpSp>
      <p:sp>
        <p:nvSpPr>
          <p:cNvPr id="7" name="Oval 8"/>
          <p:cNvSpPr>
            <a:spLocks noChangeArrowheads="1"/>
          </p:cNvSpPr>
          <p:nvPr/>
        </p:nvSpPr>
        <p:spPr bwMode="auto">
          <a:xfrm>
            <a:off x="5306706" y="1988840"/>
            <a:ext cx="2860327" cy="2866832"/>
          </a:xfrm>
          <a:prstGeom prst="ellipse">
            <a:avLst/>
          </a:prstGeom>
          <a:noFill/>
          <a:ln w="9525">
            <a:solidFill>
              <a:schemeClr val="tx1"/>
            </a:solidFill>
            <a:round/>
            <a:headEnd/>
            <a:tailEnd/>
          </a:ln>
          <a:effectLst/>
        </p:spPr>
        <p:txBody>
          <a:bodyPr wrap="none" anchor="ctr"/>
          <a:lstStyle/>
          <a:p>
            <a:endParaRPr lang="fr-FR" dirty="0"/>
          </a:p>
        </p:txBody>
      </p:sp>
      <p:grpSp>
        <p:nvGrpSpPr>
          <p:cNvPr id="8" name="Group 9"/>
          <p:cNvGrpSpPr>
            <a:grpSpLocks/>
          </p:cNvGrpSpPr>
          <p:nvPr/>
        </p:nvGrpSpPr>
        <p:grpSpPr bwMode="auto">
          <a:xfrm rot="14074860">
            <a:off x="4603363" y="3868919"/>
            <a:ext cx="1527459" cy="689622"/>
            <a:chOff x="1610" y="935"/>
            <a:chExt cx="1134" cy="545"/>
          </a:xfrm>
        </p:grpSpPr>
        <p:sp>
          <p:nvSpPr>
            <p:cNvPr id="9" name="AutoShape 10"/>
            <p:cNvSpPr>
              <a:spLocks noChangeArrowheads="1"/>
            </p:cNvSpPr>
            <p:nvPr/>
          </p:nvSpPr>
          <p:spPr bwMode="auto">
            <a:xfrm>
              <a:off x="1610"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rgbClr val="FF0000"/>
            </a:solidFill>
            <a:ln w="9525">
              <a:solidFill>
                <a:srgbClr val="FF0000"/>
              </a:solidFill>
              <a:miter lim="800000"/>
              <a:headEnd/>
              <a:tailEnd/>
            </a:ln>
            <a:effectLst/>
          </p:spPr>
          <p:txBody>
            <a:bodyPr wrap="none" anchor="ctr"/>
            <a:lstStyle/>
            <a:p>
              <a:endParaRPr lang="fr-FR" dirty="0"/>
            </a:p>
          </p:txBody>
        </p:sp>
        <p:sp>
          <p:nvSpPr>
            <p:cNvPr id="10" name="AutoShape 11"/>
            <p:cNvSpPr>
              <a:spLocks noChangeArrowheads="1"/>
            </p:cNvSpPr>
            <p:nvPr/>
          </p:nvSpPr>
          <p:spPr bwMode="auto">
            <a:xfrm>
              <a:off x="1973"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rgbClr val="FF0000"/>
            </a:solidFill>
            <a:ln w="9525">
              <a:solidFill>
                <a:srgbClr val="FF0000"/>
              </a:solidFill>
              <a:miter lim="800000"/>
              <a:headEnd/>
              <a:tailEnd/>
            </a:ln>
            <a:effectLst/>
          </p:spPr>
          <p:txBody>
            <a:bodyPr wrap="none" anchor="ctr"/>
            <a:lstStyle/>
            <a:p>
              <a:endParaRPr lang="fr-FR" dirty="0"/>
            </a:p>
          </p:txBody>
        </p:sp>
        <p:sp>
          <p:nvSpPr>
            <p:cNvPr id="11" name="AutoShape 12"/>
            <p:cNvSpPr>
              <a:spLocks noChangeArrowheads="1"/>
            </p:cNvSpPr>
            <p:nvPr/>
          </p:nvSpPr>
          <p:spPr bwMode="auto">
            <a:xfrm>
              <a:off x="2336"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rgbClr val="FF0000"/>
            </a:solidFill>
            <a:ln w="9525">
              <a:solidFill>
                <a:srgbClr val="FF0000"/>
              </a:solidFill>
              <a:miter lim="800000"/>
              <a:headEnd/>
              <a:tailEnd/>
            </a:ln>
            <a:effectLst/>
          </p:spPr>
          <p:txBody>
            <a:bodyPr wrap="none" anchor="ctr"/>
            <a:lstStyle/>
            <a:p>
              <a:endParaRPr lang="fr-FR" dirty="0"/>
            </a:p>
          </p:txBody>
        </p:sp>
      </p:grpSp>
      <p:grpSp>
        <p:nvGrpSpPr>
          <p:cNvPr id="12" name="Group 13"/>
          <p:cNvGrpSpPr>
            <a:grpSpLocks/>
          </p:cNvGrpSpPr>
          <p:nvPr/>
        </p:nvGrpSpPr>
        <p:grpSpPr bwMode="auto">
          <a:xfrm rot="7249003">
            <a:off x="7427730" y="3840637"/>
            <a:ext cx="1264207" cy="691878"/>
            <a:chOff x="1610" y="935"/>
            <a:chExt cx="1134" cy="545"/>
          </a:xfrm>
        </p:grpSpPr>
        <p:sp>
          <p:nvSpPr>
            <p:cNvPr id="13" name="AutoShape 14"/>
            <p:cNvSpPr>
              <a:spLocks noChangeArrowheads="1"/>
            </p:cNvSpPr>
            <p:nvPr/>
          </p:nvSpPr>
          <p:spPr bwMode="auto">
            <a:xfrm>
              <a:off x="1610"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rgbClr val="00CC00"/>
            </a:solidFill>
            <a:ln w="9525">
              <a:solidFill>
                <a:srgbClr val="00CC00"/>
              </a:solidFill>
              <a:miter lim="800000"/>
              <a:headEnd/>
              <a:tailEnd/>
            </a:ln>
            <a:effectLst/>
          </p:spPr>
          <p:txBody>
            <a:bodyPr wrap="none" anchor="ctr"/>
            <a:lstStyle/>
            <a:p>
              <a:endParaRPr lang="fr-FR" dirty="0"/>
            </a:p>
          </p:txBody>
        </p:sp>
        <p:sp>
          <p:nvSpPr>
            <p:cNvPr id="14" name="AutoShape 15"/>
            <p:cNvSpPr>
              <a:spLocks noChangeArrowheads="1"/>
            </p:cNvSpPr>
            <p:nvPr/>
          </p:nvSpPr>
          <p:spPr bwMode="auto">
            <a:xfrm>
              <a:off x="1973"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rgbClr val="00CC00"/>
            </a:solidFill>
            <a:ln w="9525">
              <a:solidFill>
                <a:srgbClr val="00CC00"/>
              </a:solidFill>
              <a:miter lim="800000"/>
              <a:headEnd/>
              <a:tailEnd/>
            </a:ln>
            <a:effectLst/>
          </p:spPr>
          <p:txBody>
            <a:bodyPr wrap="none" anchor="ctr"/>
            <a:lstStyle/>
            <a:p>
              <a:endParaRPr lang="fr-FR" dirty="0"/>
            </a:p>
          </p:txBody>
        </p:sp>
        <p:sp>
          <p:nvSpPr>
            <p:cNvPr id="15" name="AutoShape 16"/>
            <p:cNvSpPr>
              <a:spLocks noChangeArrowheads="1"/>
            </p:cNvSpPr>
            <p:nvPr/>
          </p:nvSpPr>
          <p:spPr bwMode="auto">
            <a:xfrm>
              <a:off x="2336"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rgbClr val="00CC00"/>
            </a:solidFill>
            <a:ln w="9525">
              <a:solidFill>
                <a:srgbClr val="00CC00"/>
              </a:solidFill>
              <a:miter lim="800000"/>
              <a:headEnd/>
              <a:tailEnd/>
            </a:ln>
            <a:effectLst/>
          </p:spPr>
          <p:txBody>
            <a:bodyPr wrap="none" anchor="ctr"/>
            <a:lstStyle/>
            <a:p>
              <a:endParaRPr lang="fr-FR" dirty="0"/>
            </a:p>
          </p:txBody>
        </p:sp>
      </p:grpSp>
      <p:grpSp>
        <p:nvGrpSpPr>
          <p:cNvPr id="20" name="Groupe 19"/>
          <p:cNvGrpSpPr/>
          <p:nvPr/>
        </p:nvGrpSpPr>
        <p:grpSpPr>
          <a:xfrm>
            <a:off x="5962969" y="4559112"/>
            <a:ext cx="1547800" cy="756084"/>
            <a:chOff x="1835696" y="4653136"/>
            <a:chExt cx="1835832" cy="865187"/>
          </a:xfrm>
          <a:solidFill>
            <a:srgbClr val="F45F0C"/>
          </a:solidFill>
        </p:grpSpPr>
        <p:sp>
          <p:nvSpPr>
            <p:cNvPr id="21" name="AutoShape 4"/>
            <p:cNvSpPr>
              <a:spLocks noChangeArrowheads="1"/>
            </p:cNvSpPr>
            <p:nvPr/>
          </p:nvSpPr>
          <p:spPr bwMode="auto">
            <a:xfrm flipV="1">
              <a:off x="1835696" y="4653136"/>
              <a:ext cx="647700" cy="865187"/>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grpFill/>
            <a:ln w="9525">
              <a:noFill/>
              <a:prstDash val="dash"/>
              <a:miter lim="800000"/>
              <a:headEnd/>
              <a:tailEnd/>
            </a:ln>
            <a:effectLst/>
          </p:spPr>
          <p:txBody>
            <a:bodyPr wrap="none" anchor="ctr"/>
            <a:lstStyle/>
            <a:p>
              <a:endParaRPr lang="fr-FR" dirty="0"/>
            </a:p>
          </p:txBody>
        </p:sp>
        <p:sp>
          <p:nvSpPr>
            <p:cNvPr id="22" name="AutoShape 5"/>
            <p:cNvSpPr>
              <a:spLocks noChangeArrowheads="1"/>
            </p:cNvSpPr>
            <p:nvPr/>
          </p:nvSpPr>
          <p:spPr bwMode="auto">
            <a:xfrm flipV="1">
              <a:off x="2411959" y="4653136"/>
              <a:ext cx="647700" cy="865187"/>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grpFill/>
            <a:ln w="9525">
              <a:noFill/>
              <a:prstDash val="dash"/>
              <a:miter lim="800000"/>
              <a:headEnd/>
              <a:tailEnd/>
            </a:ln>
            <a:effectLst/>
          </p:spPr>
          <p:txBody>
            <a:bodyPr wrap="none" anchor="ctr"/>
            <a:lstStyle/>
            <a:p>
              <a:endParaRPr lang="fr-FR" dirty="0"/>
            </a:p>
          </p:txBody>
        </p:sp>
        <p:sp>
          <p:nvSpPr>
            <p:cNvPr id="23" name="AutoShape 6"/>
            <p:cNvSpPr>
              <a:spLocks noChangeArrowheads="1"/>
            </p:cNvSpPr>
            <p:nvPr/>
          </p:nvSpPr>
          <p:spPr bwMode="auto">
            <a:xfrm flipV="1">
              <a:off x="3023828" y="4653136"/>
              <a:ext cx="647700" cy="865187"/>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grpFill/>
            <a:ln w="9525">
              <a:noFill/>
              <a:prstDash val="sysDot"/>
              <a:miter lim="800000"/>
              <a:headEnd/>
              <a:tailEnd/>
            </a:ln>
            <a:effectLst/>
          </p:spPr>
          <p:txBody>
            <a:bodyPr wrap="none" anchor="ctr"/>
            <a:lstStyle/>
            <a:p>
              <a:endParaRPr lang="fr-FR" dirty="0"/>
            </a:p>
          </p:txBody>
        </p:sp>
      </p:grpSp>
      <p:grpSp>
        <p:nvGrpSpPr>
          <p:cNvPr id="24" name="Groupe 23"/>
          <p:cNvGrpSpPr/>
          <p:nvPr/>
        </p:nvGrpSpPr>
        <p:grpSpPr>
          <a:xfrm rot="7152479">
            <a:off x="4604612" y="2366048"/>
            <a:ext cx="1472969" cy="521714"/>
            <a:chOff x="1835696" y="4653136"/>
            <a:chExt cx="1835832" cy="865187"/>
          </a:xfrm>
          <a:solidFill>
            <a:schemeClr val="accent6">
              <a:lumMod val="75000"/>
            </a:schemeClr>
          </a:solidFill>
        </p:grpSpPr>
        <p:sp>
          <p:nvSpPr>
            <p:cNvPr id="25" name="AutoShape 4"/>
            <p:cNvSpPr>
              <a:spLocks noChangeArrowheads="1"/>
            </p:cNvSpPr>
            <p:nvPr/>
          </p:nvSpPr>
          <p:spPr bwMode="auto">
            <a:xfrm flipV="1">
              <a:off x="1835696" y="4653136"/>
              <a:ext cx="647700" cy="865187"/>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grpFill/>
            <a:ln w="9525">
              <a:noFill/>
              <a:prstDash val="dash"/>
              <a:miter lim="800000"/>
              <a:headEnd/>
              <a:tailEnd/>
            </a:ln>
            <a:effectLst/>
          </p:spPr>
          <p:txBody>
            <a:bodyPr wrap="none" anchor="ctr"/>
            <a:lstStyle/>
            <a:p>
              <a:endParaRPr lang="fr-FR" dirty="0"/>
            </a:p>
          </p:txBody>
        </p:sp>
        <p:sp>
          <p:nvSpPr>
            <p:cNvPr id="26" name="AutoShape 5"/>
            <p:cNvSpPr>
              <a:spLocks noChangeArrowheads="1"/>
            </p:cNvSpPr>
            <p:nvPr/>
          </p:nvSpPr>
          <p:spPr bwMode="auto">
            <a:xfrm flipV="1">
              <a:off x="2411959" y="4653136"/>
              <a:ext cx="647700" cy="865187"/>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grpFill/>
            <a:ln w="9525">
              <a:noFill/>
              <a:prstDash val="dash"/>
              <a:miter lim="800000"/>
              <a:headEnd/>
              <a:tailEnd/>
            </a:ln>
            <a:effectLst/>
          </p:spPr>
          <p:txBody>
            <a:bodyPr wrap="none" anchor="ctr"/>
            <a:lstStyle/>
            <a:p>
              <a:endParaRPr lang="fr-FR" dirty="0"/>
            </a:p>
          </p:txBody>
        </p:sp>
        <p:sp>
          <p:nvSpPr>
            <p:cNvPr id="27" name="AutoShape 6"/>
            <p:cNvSpPr>
              <a:spLocks noChangeArrowheads="1"/>
            </p:cNvSpPr>
            <p:nvPr/>
          </p:nvSpPr>
          <p:spPr bwMode="auto">
            <a:xfrm flipV="1">
              <a:off x="3023828" y="4653136"/>
              <a:ext cx="647700" cy="865187"/>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grpFill/>
            <a:ln w="9525">
              <a:noFill/>
              <a:prstDash val="sysDot"/>
              <a:miter lim="800000"/>
              <a:headEnd/>
              <a:tailEnd/>
            </a:ln>
            <a:effectLst/>
          </p:spPr>
          <p:txBody>
            <a:bodyPr wrap="none" anchor="ctr"/>
            <a:lstStyle/>
            <a:p>
              <a:endParaRPr lang="fr-FR" dirty="0"/>
            </a:p>
          </p:txBody>
        </p:sp>
      </p:grpSp>
      <p:grpSp>
        <p:nvGrpSpPr>
          <p:cNvPr id="28" name="Group 13"/>
          <p:cNvGrpSpPr>
            <a:grpSpLocks/>
          </p:cNvGrpSpPr>
          <p:nvPr/>
        </p:nvGrpSpPr>
        <p:grpSpPr bwMode="auto">
          <a:xfrm rot="3476743">
            <a:off x="7451650" y="2268497"/>
            <a:ext cx="1264207" cy="691878"/>
            <a:chOff x="1610" y="935"/>
            <a:chExt cx="1134" cy="545"/>
          </a:xfrm>
          <a:solidFill>
            <a:srgbClr val="FF5050"/>
          </a:solidFill>
        </p:grpSpPr>
        <p:sp>
          <p:nvSpPr>
            <p:cNvPr id="29" name="AutoShape 14"/>
            <p:cNvSpPr>
              <a:spLocks noChangeArrowheads="1"/>
            </p:cNvSpPr>
            <p:nvPr/>
          </p:nvSpPr>
          <p:spPr bwMode="auto">
            <a:xfrm>
              <a:off x="1610"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grpFill/>
            <a:ln w="9525">
              <a:solidFill>
                <a:srgbClr val="FF5050"/>
              </a:solidFill>
              <a:miter lim="800000"/>
              <a:headEnd/>
              <a:tailEnd/>
            </a:ln>
            <a:effectLst/>
          </p:spPr>
          <p:txBody>
            <a:bodyPr wrap="none" anchor="ctr"/>
            <a:lstStyle/>
            <a:p>
              <a:endParaRPr lang="fr-FR" dirty="0"/>
            </a:p>
          </p:txBody>
        </p:sp>
        <p:sp>
          <p:nvSpPr>
            <p:cNvPr id="30" name="AutoShape 15"/>
            <p:cNvSpPr>
              <a:spLocks noChangeArrowheads="1"/>
            </p:cNvSpPr>
            <p:nvPr/>
          </p:nvSpPr>
          <p:spPr bwMode="auto">
            <a:xfrm>
              <a:off x="1973"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grpFill/>
            <a:ln w="9525">
              <a:solidFill>
                <a:srgbClr val="FF5050"/>
              </a:solidFill>
              <a:miter lim="800000"/>
              <a:headEnd/>
              <a:tailEnd/>
            </a:ln>
            <a:effectLst/>
          </p:spPr>
          <p:txBody>
            <a:bodyPr wrap="none" anchor="ctr"/>
            <a:lstStyle/>
            <a:p>
              <a:endParaRPr lang="fr-FR" dirty="0"/>
            </a:p>
          </p:txBody>
        </p:sp>
        <p:sp>
          <p:nvSpPr>
            <p:cNvPr id="31" name="AutoShape 16"/>
            <p:cNvSpPr>
              <a:spLocks noChangeArrowheads="1"/>
            </p:cNvSpPr>
            <p:nvPr/>
          </p:nvSpPr>
          <p:spPr bwMode="auto">
            <a:xfrm>
              <a:off x="2336"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grpFill/>
            <a:ln w="9525">
              <a:solidFill>
                <a:srgbClr val="FF5050"/>
              </a:solidFill>
              <a:miter lim="800000"/>
              <a:headEnd/>
              <a:tailEnd/>
            </a:ln>
            <a:effectLst/>
          </p:spPr>
          <p:txBody>
            <a:bodyPr wrap="none" anchor="ctr"/>
            <a:lstStyle/>
            <a:p>
              <a:endParaRPr lang="fr-FR" dirty="0"/>
            </a:p>
          </p:txBody>
        </p:sp>
      </p:grpSp>
      <p:sp>
        <p:nvSpPr>
          <p:cNvPr id="32" name="ZoneTexte 31"/>
          <p:cNvSpPr txBox="1"/>
          <p:nvPr/>
        </p:nvSpPr>
        <p:spPr>
          <a:xfrm>
            <a:off x="620976" y="1498069"/>
            <a:ext cx="3447883" cy="2985433"/>
          </a:xfrm>
          <a:prstGeom prst="rect">
            <a:avLst/>
          </a:prstGeom>
          <a:noFill/>
        </p:spPr>
        <p:txBody>
          <a:bodyPr wrap="square" rtlCol="0">
            <a:spAutoFit/>
          </a:bodyPr>
          <a:lstStyle/>
          <a:p>
            <a:r>
              <a:rPr lang="fr-FR" sz="2000" dirty="0"/>
              <a:t>Le moteur asynchrone est constitué du même stator que le moteur synchrone à savoir 3 bobinages décalés de 120°. Parcourus par un réseau de tension triphasé, on retrouve le champ tournant à</a:t>
            </a:r>
          </a:p>
          <a:p>
            <a:endParaRPr lang="fr-FR" sz="2000" dirty="0"/>
          </a:p>
          <a:p>
            <a:pPr algn="ctr"/>
            <a:r>
              <a:rPr lang="fr-FR" sz="2800" dirty="0"/>
              <a:t>ns =f/p</a:t>
            </a:r>
          </a:p>
        </p:txBody>
      </p:sp>
      <p:sp>
        <p:nvSpPr>
          <p:cNvPr id="19" name="Espace réservé du pied de page 18">
            <a:extLst>
              <a:ext uri="{FF2B5EF4-FFF2-40B4-BE49-F238E27FC236}">
                <a16:creationId xmlns="" xmlns:a16="http://schemas.microsoft.com/office/drawing/2014/main" id="{B3E67660-6770-4BC9-ABB2-87BF25281BA0}"/>
              </a:ext>
            </a:extLst>
          </p:cNvPr>
          <p:cNvSpPr>
            <a:spLocks noGrp="1"/>
          </p:cNvSpPr>
          <p:nvPr>
            <p:ph type="ftr" sz="quarter" idx="11"/>
          </p:nvPr>
        </p:nvSpPr>
        <p:spPr/>
        <p:txBody>
          <a:bodyPr/>
          <a:lstStyle/>
          <a:p>
            <a:r>
              <a:rPr lang="fr-FR" dirty="0"/>
              <a:t>LYCEE THEPOT QUIMPER - SCOTTO</a:t>
            </a:r>
          </a:p>
        </p:txBody>
      </p:sp>
      <p:cxnSp>
        <p:nvCxnSpPr>
          <p:cNvPr id="43" name="Connecteur droit avec flèche 42">
            <a:extLst>
              <a:ext uri="{FF2B5EF4-FFF2-40B4-BE49-F238E27FC236}">
                <a16:creationId xmlns="" xmlns:a16="http://schemas.microsoft.com/office/drawing/2014/main" id="{6EFBAD45-8248-4FDC-98E7-9D94C06D3E38}"/>
              </a:ext>
            </a:extLst>
          </p:cNvPr>
          <p:cNvCxnSpPr>
            <a:cxnSpLocks/>
            <a:stCxn id="7" idx="4"/>
            <a:endCxn id="7" idx="0"/>
          </p:cNvCxnSpPr>
          <p:nvPr/>
        </p:nvCxnSpPr>
        <p:spPr>
          <a:xfrm flipV="1">
            <a:off x="6736870" y="1988840"/>
            <a:ext cx="0" cy="286683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8" name="Line 26"/>
          <p:cNvSpPr>
            <a:spLocks noChangeShapeType="1"/>
          </p:cNvSpPr>
          <p:nvPr/>
        </p:nvSpPr>
        <p:spPr bwMode="auto">
          <a:xfrm flipV="1">
            <a:off x="6737651" y="1407817"/>
            <a:ext cx="593" cy="2021183"/>
          </a:xfrm>
          <a:prstGeom prst="line">
            <a:avLst/>
          </a:prstGeom>
          <a:noFill/>
          <a:ln w="9525">
            <a:solidFill>
              <a:schemeClr val="tx1"/>
            </a:solidFill>
            <a:round/>
            <a:headEnd/>
            <a:tailEnd type="triangle" w="med" len="med"/>
          </a:ln>
          <a:effectLst/>
        </p:spPr>
        <p:txBody>
          <a:bodyPr/>
          <a:lstStyle/>
          <a:p>
            <a:endParaRPr lang="fr-FR" dirty="0"/>
          </a:p>
        </p:txBody>
      </p:sp>
      <p:sp>
        <p:nvSpPr>
          <p:cNvPr id="39" name="Line 26">
            <a:extLst>
              <a:ext uri="{FF2B5EF4-FFF2-40B4-BE49-F238E27FC236}">
                <a16:creationId xmlns="" xmlns:a16="http://schemas.microsoft.com/office/drawing/2014/main" id="{6EB469DD-51D4-4D8D-8FAE-E7E568BA6476}"/>
              </a:ext>
            </a:extLst>
          </p:cNvPr>
          <p:cNvSpPr>
            <a:spLocks noChangeShapeType="1"/>
          </p:cNvSpPr>
          <p:nvPr/>
        </p:nvSpPr>
        <p:spPr bwMode="auto">
          <a:xfrm rot="7200000" flipV="1">
            <a:off x="7612700" y="2922471"/>
            <a:ext cx="593" cy="2021183"/>
          </a:xfrm>
          <a:prstGeom prst="line">
            <a:avLst/>
          </a:prstGeom>
          <a:noFill/>
          <a:ln w="9525">
            <a:solidFill>
              <a:schemeClr val="tx1"/>
            </a:solidFill>
            <a:round/>
            <a:headEnd/>
            <a:tailEnd type="triangle" w="med" len="med"/>
          </a:ln>
          <a:effectLst/>
        </p:spPr>
        <p:txBody>
          <a:bodyPr/>
          <a:lstStyle/>
          <a:p>
            <a:endParaRPr lang="fr-FR" dirty="0"/>
          </a:p>
        </p:txBody>
      </p:sp>
      <p:sp>
        <p:nvSpPr>
          <p:cNvPr id="40" name="Line 26">
            <a:extLst>
              <a:ext uri="{FF2B5EF4-FFF2-40B4-BE49-F238E27FC236}">
                <a16:creationId xmlns="" xmlns:a16="http://schemas.microsoft.com/office/drawing/2014/main" id="{900D3425-04A1-4BA7-8AE2-000D29B5877A}"/>
              </a:ext>
            </a:extLst>
          </p:cNvPr>
          <p:cNvSpPr>
            <a:spLocks noChangeShapeType="1"/>
          </p:cNvSpPr>
          <p:nvPr/>
        </p:nvSpPr>
        <p:spPr bwMode="auto">
          <a:xfrm rot="14400000" flipV="1">
            <a:off x="5868699" y="2923274"/>
            <a:ext cx="593" cy="2021183"/>
          </a:xfrm>
          <a:prstGeom prst="line">
            <a:avLst/>
          </a:prstGeom>
          <a:noFill/>
          <a:ln w="9525">
            <a:solidFill>
              <a:schemeClr val="tx1"/>
            </a:solidFill>
            <a:round/>
            <a:headEnd/>
            <a:tailEnd type="triangle" w="med" len="med"/>
          </a:ln>
          <a:effectLst/>
        </p:spPr>
        <p:txBody>
          <a:bodyPr/>
          <a:lstStyle/>
          <a:p>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5000" fill="hold"/>
                                        <p:tgtEl>
                                          <p:spTgt spid="4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457200" y="274638"/>
            <a:ext cx="7931150" cy="777875"/>
          </a:xfrm>
        </p:spPr>
        <p:txBody>
          <a:bodyPr>
            <a:noAutofit/>
          </a:bodyPr>
          <a:lstStyle/>
          <a:p>
            <a:r>
              <a:rPr lang="fr-FR" sz="4000" b="1" dirty="0"/>
              <a:t>Le rotor du moteur asynchrone</a:t>
            </a:r>
          </a:p>
        </p:txBody>
      </p:sp>
      <p:sp>
        <p:nvSpPr>
          <p:cNvPr id="58418" name="Text Box 50"/>
          <p:cNvSpPr txBox="1">
            <a:spLocks noChangeArrowheads="1"/>
          </p:cNvSpPr>
          <p:nvPr/>
        </p:nvSpPr>
        <p:spPr bwMode="auto">
          <a:xfrm>
            <a:off x="539750" y="1268413"/>
            <a:ext cx="4679950" cy="1920875"/>
          </a:xfrm>
          <a:prstGeom prst="rect">
            <a:avLst/>
          </a:prstGeom>
          <a:noFill/>
          <a:ln w="9525" algn="ctr">
            <a:noFill/>
            <a:miter lim="800000"/>
            <a:headEnd/>
            <a:tailEnd/>
          </a:ln>
          <a:effectLst/>
        </p:spPr>
        <p:txBody>
          <a:bodyPr>
            <a:spAutoFit/>
          </a:bodyPr>
          <a:lstStyle/>
          <a:p>
            <a:pPr algn="just">
              <a:spcBef>
                <a:spcPct val="50000"/>
              </a:spcBef>
            </a:pPr>
            <a:r>
              <a:rPr lang="fr-FR" sz="2000" dirty="0">
                <a:latin typeface="Times New Roman" pitchFamily="18" charset="0"/>
              </a:rPr>
              <a:t>Dans le cas du moteur asynchrone, le rotor n’est pas aimanté. Il est constitué d’une « cage écureuil ». Il s’agit de brins conducteurs reliés entre eux  aux extrémités (« en courts circuits »). L’ensemble étant maintenu par des tôles magnétiques.</a:t>
            </a:r>
          </a:p>
        </p:txBody>
      </p:sp>
      <p:pic>
        <p:nvPicPr>
          <p:cNvPr id="58421" name="Picture 5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787900" y="3500438"/>
            <a:ext cx="3600450" cy="2700337"/>
          </a:xfrm>
          <a:prstGeom prst="rect">
            <a:avLst/>
          </a:prstGeom>
          <a:noFill/>
          <a:ln w="9525" algn="ctr">
            <a:noFill/>
            <a:miter lim="800000"/>
            <a:headEnd/>
            <a:tailEnd/>
          </a:ln>
          <a:effectLst/>
        </p:spPr>
      </p:pic>
      <p:pic>
        <p:nvPicPr>
          <p:cNvPr id="58422" name="Picture 5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588125" y="1268413"/>
            <a:ext cx="2133600" cy="1905000"/>
          </a:xfrm>
          <a:prstGeom prst="rect">
            <a:avLst/>
          </a:prstGeom>
          <a:noFill/>
          <a:ln w="9525" algn="ctr">
            <a:noFill/>
            <a:miter lim="800000"/>
            <a:headEnd/>
            <a:tailEnd/>
          </a:ln>
          <a:effectLst/>
        </p:spPr>
      </p:pic>
      <p:sp>
        <p:nvSpPr>
          <p:cNvPr id="2" name="Espace réservé du pied de page 1">
            <a:extLst>
              <a:ext uri="{FF2B5EF4-FFF2-40B4-BE49-F238E27FC236}">
                <a16:creationId xmlns="" xmlns:a16="http://schemas.microsoft.com/office/drawing/2014/main" id="{67F165AC-6524-4F09-90A3-45282CDF73AA}"/>
              </a:ext>
            </a:extLst>
          </p:cNvPr>
          <p:cNvSpPr>
            <a:spLocks noGrp="1"/>
          </p:cNvSpPr>
          <p:nvPr>
            <p:ph type="ftr" sz="quarter" idx="11"/>
          </p:nvPr>
        </p:nvSpPr>
        <p:spPr/>
        <p:txBody>
          <a:bodyPr/>
          <a:lstStyle/>
          <a:p>
            <a:r>
              <a:rPr lang="fr-FR" dirty="0"/>
              <a:t>LYCEE THEPOT QUIMPER - SCOTTO</a:t>
            </a:r>
          </a:p>
        </p:txBody>
      </p:sp>
      <p:pic>
        <p:nvPicPr>
          <p:cNvPr id="1013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3500438"/>
            <a:ext cx="3476625" cy="260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Text Box 4"/>
          <p:cNvSpPr txBox="1">
            <a:spLocks noChangeArrowheads="1"/>
          </p:cNvSpPr>
          <p:nvPr/>
        </p:nvSpPr>
        <p:spPr bwMode="auto">
          <a:xfrm>
            <a:off x="2051050" y="2565400"/>
            <a:ext cx="5184775" cy="579438"/>
          </a:xfrm>
          <a:prstGeom prst="rect">
            <a:avLst/>
          </a:prstGeom>
          <a:noFill/>
          <a:ln w="9525" algn="ctr">
            <a:noFill/>
            <a:miter lim="800000"/>
            <a:headEnd/>
            <a:tailEnd/>
          </a:ln>
          <a:effectLst/>
        </p:spPr>
        <p:txBody>
          <a:bodyPr>
            <a:spAutoFit/>
          </a:bodyPr>
          <a:lstStyle/>
          <a:p>
            <a:pPr>
              <a:spcBef>
                <a:spcPct val="50000"/>
              </a:spcBef>
            </a:pPr>
            <a:endParaRPr lang="fr-FR" dirty="0"/>
          </a:p>
        </p:txBody>
      </p:sp>
      <mc:AlternateContent xmlns:mc="http://schemas.openxmlformats.org/markup-compatibility/2006" xmlns:a14="http://schemas.microsoft.com/office/drawing/2010/main">
        <mc:Choice Requires="a14">
          <p:sp>
            <p:nvSpPr>
              <p:cNvPr id="59397" name="Text Box 5"/>
              <p:cNvSpPr txBox="1">
                <a:spLocks noChangeArrowheads="1"/>
              </p:cNvSpPr>
              <p:nvPr/>
            </p:nvSpPr>
            <p:spPr bwMode="auto">
              <a:xfrm>
                <a:off x="4643438" y="260350"/>
                <a:ext cx="4321175" cy="5927713"/>
              </a:xfrm>
              <a:prstGeom prst="rect">
                <a:avLst/>
              </a:prstGeom>
              <a:noFill/>
              <a:ln w="9525" algn="ctr">
                <a:noFill/>
                <a:miter lim="800000"/>
                <a:headEnd/>
                <a:tailEnd/>
              </a:ln>
              <a:effectLst/>
            </p:spPr>
            <p:txBody>
              <a:bodyPr>
                <a:spAutoFit/>
              </a:bodyPr>
              <a:lstStyle/>
              <a:p>
                <a:pPr>
                  <a:spcBef>
                    <a:spcPct val="50000"/>
                  </a:spcBef>
                </a:pPr>
                <a:r>
                  <a:rPr lang="fr-FR" sz="2000" dirty="0"/>
                  <a:t>Cette structure va se comporter comme un secondaire de transformateur sous l’effet du champ tournant du stator: Le rotor sera le siège de fem </a:t>
                </a:r>
                <a:r>
                  <a:rPr lang="fr-FR" sz="2000" b="1" dirty="0"/>
                  <a:t>à condition que les barres de la cage voit une variation du flux créé par le champ tournant. (</a:t>
                </a:r>
                <a14:m>
                  <m:oMath xmlns:m="http://schemas.openxmlformats.org/officeDocument/2006/math">
                    <m:r>
                      <a:rPr lang="fr-FR" sz="2000" b="1" i="1" smtClean="0">
                        <a:latin typeface="Cambria Math" panose="02040503050406030204" pitchFamily="18" charset="0"/>
                      </a:rPr>
                      <m:t>𝒆</m:t>
                    </m:r>
                    <m:r>
                      <a:rPr lang="fr-FR" sz="2000" b="1" i="1" smtClean="0">
                        <a:latin typeface="Cambria Math" panose="02040503050406030204" pitchFamily="18" charset="0"/>
                      </a:rPr>
                      <m:t>=−</m:t>
                    </m:r>
                    <m:r>
                      <a:rPr lang="fr-FR" sz="2000" b="1" i="1" smtClean="0">
                        <a:latin typeface="Cambria Math" panose="02040503050406030204" pitchFamily="18" charset="0"/>
                      </a:rPr>
                      <m:t>𝒏</m:t>
                    </m:r>
                    <m:r>
                      <a:rPr lang="fr-FR" sz="2000" b="1" i="1" smtClean="0">
                        <a:latin typeface="Cambria Math" panose="02040503050406030204" pitchFamily="18" charset="0"/>
                      </a:rPr>
                      <m:t>·</m:t>
                    </m:r>
                    <m:f>
                      <m:fPr>
                        <m:ctrlPr>
                          <a:rPr lang="fr-FR" sz="2000" b="1" i="1" smtClean="0">
                            <a:latin typeface="Cambria Math"/>
                          </a:rPr>
                        </m:ctrlPr>
                      </m:fPr>
                      <m:num>
                        <m:r>
                          <a:rPr lang="fr-FR" sz="2000" b="1" i="1" smtClean="0">
                            <a:latin typeface="Cambria Math" panose="02040503050406030204" pitchFamily="18" charset="0"/>
                          </a:rPr>
                          <m:t>𝒅</m:t>
                        </m:r>
                        <m:r>
                          <a:rPr lang="fr-FR" sz="2000" b="1" i="1" smtClean="0">
                            <a:latin typeface="Cambria Math" panose="02040503050406030204" pitchFamily="18" charset="0"/>
                            <a:ea typeface="Cambria Math" panose="02040503050406030204" pitchFamily="18" charset="0"/>
                          </a:rPr>
                          <m:t>𝝋</m:t>
                        </m:r>
                      </m:num>
                      <m:den>
                        <m:r>
                          <a:rPr lang="fr-FR" sz="2000" b="1" i="1" smtClean="0">
                            <a:latin typeface="Cambria Math" panose="02040503050406030204" pitchFamily="18" charset="0"/>
                          </a:rPr>
                          <m:t>𝒅𝒕</m:t>
                        </m:r>
                      </m:den>
                    </m:f>
                  </m:oMath>
                </a14:m>
                <a:r>
                  <a:rPr lang="fr-FR" sz="2000" b="1" dirty="0"/>
                  <a:t>)</a:t>
                </a:r>
              </a:p>
              <a:p>
                <a:pPr>
                  <a:spcBef>
                    <a:spcPct val="50000"/>
                  </a:spcBef>
                </a:pPr>
                <a:r>
                  <a:rPr lang="fr-FR" sz="2000" dirty="0"/>
                  <a:t> LE ROTOR TOURNERA DONC A UNE VITESSE PLUS FAIBLE QUE LE CHAMP TOURNANT. D’OÙ LE NOM DE MOTEUR</a:t>
                </a:r>
                <a:r>
                  <a:rPr lang="fr-FR" sz="2000" b="1" dirty="0"/>
                  <a:t> ASYNCHRONE</a:t>
                </a:r>
              </a:p>
              <a:p>
                <a:pPr>
                  <a:spcBef>
                    <a:spcPct val="50000"/>
                  </a:spcBef>
                </a:pPr>
                <a:r>
                  <a:rPr lang="fr-FR" sz="2000" dirty="0"/>
                  <a:t>L’angle dépend de la manière dont la charge ralentit l’axe du rotor.</a:t>
                </a:r>
              </a:p>
              <a:p>
                <a:pPr>
                  <a:spcBef>
                    <a:spcPct val="50000"/>
                  </a:spcBef>
                </a:pPr>
                <a:r>
                  <a:rPr lang="fr-FR" sz="2000" dirty="0"/>
                  <a:t>Le rotor s’adapte en permanence au stator puisque c’est le stator qui aimante le rotor.</a:t>
                </a:r>
              </a:p>
            </p:txBody>
          </p:sp>
        </mc:Choice>
        <mc:Fallback xmlns="">
          <p:sp>
            <p:nvSpPr>
              <p:cNvPr id="59397" name="Text Box 5"/>
              <p:cNvSpPr txBox="1">
                <a:spLocks noRot="1" noChangeAspect="1" noMove="1" noResize="1" noEditPoints="1" noAdjustHandles="1" noChangeArrowheads="1" noChangeShapeType="1" noTextEdit="1"/>
              </p:cNvSpPr>
              <p:nvPr/>
            </p:nvSpPr>
            <p:spPr bwMode="auto">
              <a:xfrm>
                <a:off x="4643438" y="260350"/>
                <a:ext cx="4321175" cy="5927713"/>
              </a:xfrm>
              <a:prstGeom prst="rect">
                <a:avLst/>
              </a:prstGeom>
              <a:blipFill>
                <a:blip r:embed="rId2"/>
                <a:stretch>
                  <a:fillRect l="-1551" t="-617" r="-1975" b="-926"/>
                </a:stretch>
              </a:blipFill>
              <a:ln w="9525" algn="ctr">
                <a:noFill/>
                <a:miter lim="800000"/>
                <a:headEnd/>
                <a:tailEnd/>
              </a:ln>
              <a:effectLst/>
            </p:spPr>
            <p:txBody>
              <a:bodyPr/>
              <a:lstStyle/>
              <a:p>
                <a:r>
                  <a:rPr lang="fr-FR">
                    <a:noFill/>
                  </a:rPr>
                  <a:t> </a:t>
                </a:r>
              </a:p>
            </p:txBody>
          </p:sp>
        </mc:Fallback>
      </mc:AlternateContent>
      <p:grpSp>
        <p:nvGrpSpPr>
          <p:cNvPr id="2" name="Group 6"/>
          <p:cNvGrpSpPr>
            <a:grpSpLocks/>
          </p:cNvGrpSpPr>
          <p:nvPr/>
        </p:nvGrpSpPr>
        <p:grpSpPr bwMode="auto">
          <a:xfrm>
            <a:off x="1449666" y="835943"/>
            <a:ext cx="1800225" cy="865188"/>
            <a:chOff x="1610" y="935"/>
            <a:chExt cx="1134" cy="545"/>
          </a:xfrm>
        </p:grpSpPr>
        <p:sp>
          <p:nvSpPr>
            <p:cNvPr id="59399" name="AutoShape 7"/>
            <p:cNvSpPr>
              <a:spLocks noChangeArrowheads="1"/>
            </p:cNvSpPr>
            <p:nvPr/>
          </p:nvSpPr>
          <p:spPr bwMode="auto">
            <a:xfrm>
              <a:off x="1610"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sp>
          <p:nvSpPr>
            <p:cNvPr id="59400" name="AutoShape 8"/>
            <p:cNvSpPr>
              <a:spLocks noChangeArrowheads="1"/>
            </p:cNvSpPr>
            <p:nvPr/>
          </p:nvSpPr>
          <p:spPr bwMode="auto">
            <a:xfrm>
              <a:off x="1973"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sp>
          <p:nvSpPr>
            <p:cNvPr id="59401" name="AutoShape 9"/>
            <p:cNvSpPr>
              <a:spLocks noChangeArrowheads="1"/>
            </p:cNvSpPr>
            <p:nvPr/>
          </p:nvSpPr>
          <p:spPr bwMode="auto">
            <a:xfrm>
              <a:off x="2336"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grpSp>
      <p:sp>
        <p:nvSpPr>
          <p:cNvPr id="59402" name="Oval 10"/>
          <p:cNvSpPr>
            <a:spLocks noChangeArrowheads="1"/>
          </p:cNvSpPr>
          <p:nvPr/>
        </p:nvSpPr>
        <p:spPr bwMode="auto">
          <a:xfrm>
            <a:off x="657504" y="1340768"/>
            <a:ext cx="3108605" cy="3094038"/>
          </a:xfrm>
          <a:prstGeom prst="ellipse">
            <a:avLst/>
          </a:prstGeom>
          <a:noFill/>
          <a:ln w="9525">
            <a:solidFill>
              <a:schemeClr val="tx1"/>
            </a:solidFill>
            <a:round/>
            <a:headEnd/>
            <a:tailEnd/>
          </a:ln>
          <a:effectLst/>
        </p:spPr>
        <p:txBody>
          <a:bodyPr wrap="none" anchor="ctr"/>
          <a:lstStyle/>
          <a:p>
            <a:endParaRPr lang="fr-FR" dirty="0"/>
          </a:p>
        </p:txBody>
      </p:sp>
      <p:grpSp>
        <p:nvGrpSpPr>
          <p:cNvPr id="3" name="Group 11"/>
          <p:cNvGrpSpPr>
            <a:grpSpLocks/>
          </p:cNvGrpSpPr>
          <p:nvPr/>
        </p:nvGrpSpPr>
        <p:grpSpPr bwMode="auto">
          <a:xfrm rot="14074860">
            <a:off x="-25915" y="3318000"/>
            <a:ext cx="1800225" cy="865187"/>
            <a:chOff x="1610" y="935"/>
            <a:chExt cx="1134" cy="545"/>
          </a:xfrm>
        </p:grpSpPr>
        <p:sp>
          <p:nvSpPr>
            <p:cNvPr id="59404" name="AutoShape 12"/>
            <p:cNvSpPr>
              <a:spLocks noChangeArrowheads="1"/>
            </p:cNvSpPr>
            <p:nvPr/>
          </p:nvSpPr>
          <p:spPr bwMode="auto">
            <a:xfrm>
              <a:off x="1610"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rgbClr val="FF0000"/>
            </a:solidFill>
            <a:ln w="9525">
              <a:solidFill>
                <a:srgbClr val="FF0000"/>
              </a:solidFill>
              <a:miter lim="800000"/>
              <a:headEnd/>
              <a:tailEnd/>
            </a:ln>
            <a:effectLst/>
          </p:spPr>
          <p:txBody>
            <a:bodyPr wrap="none" anchor="ctr"/>
            <a:lstStyle/>
            <a:p>
              <a:endParaRPr lang="fr-FR" dirty="0"/>
            </a:p>
          </p:txBody>
        </p:sp>
        <p:sp>
          <p:nvSpPr>
            <p:cNvPr id="59405" name="AutoShape 13"/>
            <p:cNvSpPr>
              <a:spLocks noChangeArrowheads="1"/>
            </p:cNvSpPr>
            <p:nvPr/>
          </p:nvSpPr>
          <p:spPr bwMode="auto">
            <a:xfrm>
              <a:off x="1973"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rgbClr val="FF0000"/>
            </a:solidFill>
            <a:ln w="9525">
              <a:solidFill>
                <a:srgbClr val="FF0000"/>
              </a:solidFill>
              <a:miter lim="800000"/>
              <a:headEnd/>
              <a:tailEnd/>
            </a:ln>
            <a:effectLst/>
          </p:spPr>
          <p:txBody>
            <a:bodyPr wrap="none" anchor="ctr"/>
            <a:lstStyle/>
            <a:p>
              <a:endParaRPr lang="fr-FR" dirty="0"/>
            </a:p>
          </p:txBody>
        </p:sp>
        <p:sp>
          <p:nvSpPr>
            <p:cNvPr id="59406" name="AutoShape 14"/>
            <p:cNvSpPr>
              <a:spLocks noChangeArrowheads="1"/>
            </p:cNvSpPr>
            <p:nvPr/>
          </p:nvSpPr>
          <p:spPr bwMode="auto">
            <a:xfrm>
              <a:off x="2336"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rgbClr val="FF0000"/>
            </a:solidFill>
            <a:ln w="9525">
              <a:solidFill>
                <a:srgbClr val="FF0000"/>
              </a:solidFill>
              <a:miter lim="800000"/>
              <a:headEnd/>
              <a:tailEnd/>
            </a:ln>
            <a:effectLst/>
          </p:spPr>
          <p:txBody>
            <a:bodyPr wrap="none" anchor="ctr"/>
            <a:lstStyle/>
            <a:p>
              <a:endParaRPr lang="fr-FR" dirty="0"/>
            </a:p>
          </p:txBody>
        </p:sp>
      </p:grpSp>
      <p:grpSp>
        <p:nvGrpSpPr>
          <p:cNvPr id="4" name="Group 15"/>
          <p:cNvGrpSpPr>
            <a:grpSpLocks/>
          </p:cNvGrpSpPr>
          <p:nvPr/>
        </p:nvGrpSpPr>
        <p:grpSpPr bwMode="auto">
          <a:xfrm rot="7249003">
            <a:off x="2710935" y="3246562"/>
            <a:ext cx="1800225" cy="865187"/>
            <a:chOff x="1610" y="935"/>
            <a:chExt cx="1134" cy="545"/>
          </a:xfrm>
        </p:grpSpPr>
        <p:sp>
          <p:nvSpPr>
            <p:cNvPr id="59408" name="AutoShape 16"/>
            <p:cNvSpPr>
              <a:spLocks noChangeArrowheads="1"/>
            </p:cNvSpPr>
            <p:nvPr/>
          </p:nvSpPr>
          <p:spPr bwMode="auto">
            <a:xfrm>
              <a:off x="1610"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rgbClr val="00CC00"/>
            </a:solidFill>
            <a:ln w="9525">
              <a:solidFill>
                <a:srgbClr val="00CC00"/>
              </a:solidFill>
              <a:miter lim="800000"/>
              <a:headEnd/>
              <a:tailEnd/>
            </a:ln>
            <a:effectLst/>
          </p:spPr>
          <p:txBody>
            <a:bodyPr wrap="none" anchor="ctr"/>
            <a:lstStyle/>
            <a:p>
              <a:endParaRPr lang="fr-FR" dirty="0"/>
            </a:p>
          </p:txBody>
        </p:sp>
        <p:sp>
          <p:nvSpPr>
            <p:cNvPr id="59409" name="AutoShape 17"/>
            <p:cNvSpPr>
              <a:spLocks noChangeArrowheads="1"/>
            </p:cNvSpPr>
            <p:nvPr/>
          </p:nvSpPr>
          <p:spPr bwMode="auto">
            <a:xfrm>
              <a:off x="1973"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rgbClr val="00CC00"/>
            </a:solidFill>
            <a:ln w="9525">
              <a:solidFill>
                <a:srgbClr val="00CC00"/>
              </a:solidFill>
              <a:miter lim="800000"/>
              <a:headEnd/>
              <a:tailEnd/>
            </a:ln>
            <a:effectLst/>
          </p:spPr>
          <p:txBody>
            <a:bodyPr wrap="none" anchor="ctr"/>
            <a:lstStyle/>
            <a:p>
              <a:endParaRPr lang="fr-FR" dirty="0"/>
            </a:p>
          </p:txBody>
        </p:sp>
        <p:sp>
          <p:nvSpPr>
            <p:cNvPr id="59410" name="AutoShape 18"/>
            <p:cNvSpPr>
              <a:spLocks noChangeArrowheads="1"/>
            </p:cNvSpPr>
            <p:nvPr/>
          </p:nvSpPr>
          <p:spPr bwMode="auto">
            <a:xfrm>
              <a:off x="2336"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rgbClr val="00CC00"/>
            </a:solidFill>
            <a:ln w="9525">
              <a:solidFill>
                <a:srgbClr val="00CC00"/>
              </a:solidFill>
              <a:miter lim="800000"/>
              <a:headEnd/>
              <a:tailEnd/>
            </a:ln>
            <a:effectLst/>
          </p:spPr>
          <p:txBody>
            <a:bodyPr wrap="none" anchor="ctr"/>
            <a:lstStyle/>
            <a:p>
              <a:endParaRPr lang="fr-FR" dirty="0"/>
            </a:p>
          </p:txBody>
        </p:sp>
      </p:grpSp>
      <p:sp>
        <p:nvSpPr>
          <p:cNvPr id="59422" name="Line 30"/>
          <p:cNvSpPr>
            <a:spLocks noChangeShapeType="1"/>
          </p:cNvSpPr>
          <p:nvPr/>
        </p:nvSpPr>
        <p:spPr bwMode="auto">
          <a:xfrm flipV="1">
            <a:off x="2241829" y="1339181"/>
            <a:ext cx="0" cy="3095625"/>
          </a:xfrm>
          <a:prstGeom prst="line">
            <a:avLst/>
          </a:prstGeom>
          <a:noFill/>
          <a:ln w="57150">
            <a:solidFill>
              <a:schemeClr val="bg1"/>
            </a:solidFill>
            <a:round/>
            <a:headEnd/>
            <a:tailEnd type="triangle" w="med" len="med"/>
          </a:ln>
          <a:effectLst/>
        </p:spPr>
        <p:txBody>
          <a:bodyPr/>
          <a:lstStyle/>
          <a:p>
            <a:endParaRPr lang="fr-FR" dirty="0"/>
          </a:p>
        </p:txBody>
      </p:sp>
      <p:grpSp>
        <p:nvGrpSpPr>
          <p:cNvPr id="5" name="Group 74"/>
          <p:cNvGrpSpPr>
            <a:grpSpLocks/>
          </p:cNvGrpSpPr>
          <p:nvPr/>
        </p:nvGrpSpPr>
        <p:grpSpPr bwMode="auto">
          <a:xfrm>
            <a:off x="684585" y="1422321"/>
            <a:ext cx="3025775" cy="2951163"/>
            <a:chOff x="612" y="1616"/>
            <a:chExt cx="1906" cy="1859"/>
          </a:xfrm>
        </p:grpSpPr>
        <p:sp>
          <p:nvSpPr>
            <p:cNvPr id="59451" name="Oval 59"/>
            <p:cNvSpPr>
              <a:spLocks noChangeArrowheads="1"/>
            </p:cNvSpPr>
            <p:nvPr/>
          </p:nvSpPr>
          <p:spPr bwMode="auto">
            <a:xfrm>
              <a:off x="612" y="2523"/>
              <a:ext cx="137" cy="136"/>
            </a:xfrm>
            <a:prstGeom prst="ellipse">
              <a:avLst/>
            </a:prstGeom>
            <a:solidFill>
              <a:srgbClr val="FF0000"/>
            </a:solidFill>
            <a:ln w="9525" algn="ctr">
              <a:solidFill>
                <a:srgbClr val="FF0000"/>
              </a:solidFill>
              <a:round/>
              <a:headEnd/>
              <a:tailEnd/>
            </a:ln>
            <a:effectLst/>
          </p:spPr>
          <p:txBody>
            <a:bodyPr wrap="none" anchor="ctr"/>
            <a:lstStyle/>
            <a:p>
              <a:endParaRPr lang="fr-FR" dirty="0">
                <a:solidFill>
                  <a:srgbClr val="FF0000"/>
                </a:solidFill>
              </a:endParaRPr>
            </a:p>
          </p:txBody>
        </p:sp>
        <p:grpSp>
          <p:nvGrpSpPr>
            <p:cNvPr id="6" name="Group 73"/>
            <p:cNvGrpSpPr>
              <a:grpSpLocks/>
            </p:cNvGrpSpPr>
            <p:nvPr/>
          </p:nvGrpSpPr>
          <p:grpSpPr bwMode="auto">
            <a:xfrm>
              <a:off x="657" y="1616"/>
              <a:ext cx="1861" cy="1859"/>
              <a:chOff x="657" y="1616"/>
              <a:chExt cx="1861" cy="1859"/>
            </a:xfrm>
          </p:grpSpPr>
          <p:sp>
            <p:nvSpPr>
              <p:cNvPr id="59423" name="Oval 31"/>
              <p:cNvSpPr>
                <a:spLocks noChangeArrowheads="1"/>
              </p:cNvSpPr>
              <p:nvPr/>
            </p:nvSpPr>
            <p:spPr bwMode="auto">
              <a:xfrm>
                <a:off x="1338" y="1616"/>
                <a:ext cx="137" cy="136"/>
              </a:xfrm>
              <a:prstGeom prst="ellipse">
                <a:avLst/>
              </a:prstGeom>
              <a:solidFill>
                <a:srgbClr val="FF0000"/>
              </a:solidFill>
              <a:ln w="9525" algn="ctr">
                <a:solidFill>
                  <a:srgbClr val="FF0000"/>
                </a:solidFill>
                <a:round/>
                <a:headEnd/>
                <a:tailEnd/>
              </a:ln>
              <a:effectLst/>
            </p:spPr>
            <p:txBody>
              <a:bodyPr wrap="none" anchor="ctr"/>
              <a:lstStyle/>
              <a:p>
                <a:endParaRPr lang="fr-FR" dirty="0">
                  <a:solidFill>
                    <a:srgbClr val="FF0000"/>
                  </a:solidFill>
                </a:endParaRPr>
              </a:p>
            </p:txBody>
          </p:sp>
          <p:sp>
            <p:nvSpPr>
              <p:cNvPr id="59448" name="Oval 56"/>
              <p:cNvSpPr>
                <a:spLocks noChangeArrowheads="1"/>
              </p:cNvSpPr>
              <p:nvPr/>
            </p:nvSpPr>
            <p:spPr bwMode="auto">
              <a:xfrm>
                <a:off x="1066" y="1752"/>
                <a:ext cx="137" cy="136"/>
              </a:xfrm>
              <a:prstGeom prst="ellipse">
                <a:avLst/>
              </a:prstGeom>
              <a:solidFill>
                <a:srgbClr val="FF0000"/>
              </a:solidFill>
              <a:ln w="9525" algn="ctr">
                <a:solidFill>
                  <a:srgbClr val="FF0000"/>
                </a:solidFill>
                <a:round/>
                <a:headEnd/>
                <a:tailEnd/>
              </a:ln>
              <a:effectLst/>
            </p:spPr>
            <p:txBody>
              <a:bodyPr wrap="none" anchor="ctr"/>
              <a:lstStyle/>
              <a:p>
                <a:endParaRPr lang="fr-FR" dirty="0">
                  <a:solidFill>
                    <a:srgbClr val="FF0000"/>
                  </a:solidFill>
                </a:endParaRPr>
              </a:p>
            </p:txBody>
          </p:sp>
          <p:sp>
            <p:nvSpPr>
              <p:cNvPr id="59449" name="Oval 57"/>
              <p:cNvSpPr>
                <a:spLocks noChangeArrowheads="1"/>
              </p:cNvSpPr>
              <p:nvPr/>
            </p:nvSpPr>
            <p:spPr bwMode="auto">
              <a:xfrm>
                <a:off x="839" y="1933"/>
                <a:ext cx="137" cy="136"/>
              </a:xfrm>
              <a:prstGeom prst="ellipse">
                <a:avLst/>
              </a:prstGeom>
              <a:solidFill>
                <a:srgbClr val="FF0000"/>
              </a:solidFill>
              <a:ln w="9525" algn="ctr">
                <a:solidFill>
                  <a:srgbClr val="FF0000"/>
                </a:solidFill>
                <a:round/>
                <a:headEnd/>
                <a:tailEnd/>
              </a:ln>
              <a:effectLst/>
            </p:spPr>
            <p:txBody>
              <a:bodyPr wrap="none" anchor="ctr"/>
              <a:lstStyle/>
              <a:p>
                <a:endParaRPr lang="fr-FR" dirty="0">
                  <a:solidFill>
                    <a:srgbClr val="FF0000"/>
                  </a:solidFill>
                </a:endParaRPr>
              </a:p>
            </p:txBody>
          </p:sp>
          <p:sp>
            <p:nvSpPr>
              <p:cNvPr id="59450" name="Oval 58"/>
              <p:cNvSpPr>
                <a:spLocks noChangeArrowheads="1"/>
              </p:cNvSpPr>
              <p:nvPr/>
            </p:nvSpPr>
            <p:spPr bwMode="auto">
              <a:xfrm>
                <a:off x="657" y="2205"/>
                <a:ext cx="137" cy="136"/>
              </a:xfrm>
              <a:prstGeom prst="ellipse">
                <a:avLst/>
              </a:prstGeom>
              <a:solidFill>
                <a:srgbClr val="FF0000"/>
              </a:solidFill>
              <a:ln w="9525" algn="ctr">
                <a:solidFill>
                  <a:srgbClr val="FF0000"/>
                </a:solidFill>
                <a:round/>
                <a:headEnd/>
                <a:tailEnd/>
              </a:ln>
              <a:effectLst/>
            </p:spPr>
            <p:txBody>
              <a:bodyPr wrap="none" anchor="ctr"/>
              <a:lstStyle/>
              <a:p>
                <a:endParaRPr lang="fr-FR" dirty="0">
                  <a:solidFill>
                    <a:srgbClr val="FF0000"/>
                  </a:solidFill>
                </a:endParaRPr>
              </a:p>
            </p:txBody>
          </p:sp>
          <p:sp>
            <p:nvSpPr>
              <p:cNvPr id="59452" name="Oval 60"/>
              <p:cNvSpPr>
                <a:spLocks noChangeArrowheads="1"/>
              </p:cNvSpPr>
              <p:nvPr/>
            </p:nvSpPr>
            <p:spPr bwMode="auto">
              <a:xfrm>
                <a:off x="703" y="2840"/>
                <a:ext cx="137" cy="136"/>
              </a:xfrm>
              <a:prstGeom prst="ellipse">
                <a:avLst/>
              </a:prstGeom>
              <a:solidFill>
                <a:srgbClr val="FF0000"/>
              </a:solidFill>
              <a:ln w="9525" algn="ctr">
                <a:solidFill>
                  <a:srgbClr val="FF0000"/>
                </a:solidFill>
                <a:round/>
                <a:headEnd/>
                <a:tailEnd/>
              </a:ln>
              <a:effectLst/>
            </p:spPr>
            <p:txBody>
              <a:bodyPr wrap="none" anchor="ctr"/>
              <a:lstStyle/>
              <a:p>
                <a:endParaRPr lang="fr-FR" dirty="0">
                  <a:solidFill>
                    <a:srgbClr val="FF0000"/>
                  </a:solidFill>
                </a:endParaRPr>
              </a:p>
            </p:txBody>
          </p:sp>
          <p:sp>
            <p:nvSpPr>
              <p:cNvPr id="59453" name="Oval 61"/>
              <p:cNvSpPr>
                <a:spLocks noChangeArrowheads="1"/>
              </p:cNvSpPr>
              <p:nvPr/>
            </p:nvSpPr>
            <p:spPr bwMode="auto">
              <a:xfrm>
                <a:off x="930" y="3113"/>
                <a:ext cx="137" cy="136"/>
              </a:xfrm>
              <a:prstGeom prst="ellipse">
                <a:avLst/>
              </a:prstGeom>
              <a:solidFill>
                <a:srgbClr val="FF0000"/>
              </a:solidFill>
              <a:ln w="9525" algn="ctr">
                <a:solidFill>
                  <a:srgbClr val="FF0000"/>
                </a:solidFill>
                <a:round/>
                <a:headEnd/>
                <a:tailEnd/>
              </a:ln>
              <a:effectLst/>
            </p:spPr>
            <p:txBody>
              <a:bodyPr wrap="none" anchor="ctr"/>
              <a:lstStyle/>
              <a:p>
                <a:endParaRPr lang="fr-FR" dirty="0">
                  <a:solidFill>
                    <a:srgbClr val="FF0000"/>
                  </a:solidFill>
                </a:endParaRPr>
              </a:p>
            </p:txBody>
          </p:sp>
          <p:sp>
            <p:nvSpPr>
              <p:cNvPr id="59454" name="Oval 62"/>
              <p:cNvSpPr>
                <a:spLocks noChangeArrowheads="1"/>
              </p:cNvSpPr>
              <p:nvPr/>
            </p:nvSpPr>
            <p:spPr bwMode="auto">
              <a:xfrm>
                <a:off x="1156" y="3294"/>
                <a:ext cx="137" cy="136"/>
              </a:xfrm>
              <a:prstGeom prst="ellipse">
                <a:avLst/>
              </a:prstGeom>
              <a:solidFill>
                <a:srgbClr val="FF0000"/>
              </a:solidFill>
              <a:ln w="9525" algn="ctr">
                <a:solidFill>
                  <a:srgbClr val="FF0000"/>
                </a:solidFill>
                <a:round/>
                <a:headEnd/>
                <a:tailEnd/>
              </a:ln>
              <a:effectLst/>
            </p:spPr>
            <p:txBody>
              <a:bodyPr wrap="none" anchor="ctr"/>
              <a:lstStyle/>
              <a:p>
                <a:endParaRPr lang="fr-FR" dirty="0">
                  <a:solidFill>
                    <a:srgbClr val="FF0000"/>
                  </a:solidFill>
                </a:endParaRPr>
              </a:p>
            </p:txBody>
          </p:sp>
          <p:sp>
            <p:nvSpPr>
              <p:cNvPr id="59455" name="Oval 63"/>
              <p:cNvSpPr>
                <a:spLocks noChangeArrowheads="1"/>
              </p:cNvSpPr>
              <p:nvPr/>
            </p:nvSpPr>
            <p:spPr bwMode="auto">
              <a:xfrm>
                <a:off x="1474" y="3339"/>
                <a:ext cx="137" cy="136"/>
              </a:xfrm>
              <a:prstGeom prst="ellipse">
                <a:avLst/>
              </a:prstGeom>
              <a:solidFill>
                <a:srgbClr val="FF0000"/>
              </a:solidFill>
              <a:ln w="9525" algn="ctr">
                <a:solidFill>
                  <a:srgbClr val="FF0000"/>
                </a:solidFill>
                <a:round/>
                <a:headEnd/>
                <a:tailEnd/>
              </a:ln>
              <a:effectLst/>
            </p:spPr>
            <p:txBody>
              <a:bodyPr wrap="none" anchor="ctr"/>
              <a:lstStyle/>
              <a:p>
                <a:endParaRPr lang="fr-FR" dirty="0">
                  <a:solidFill>
                    <a:srgbClr val="FF0000"/>
                  </a:solidFill>
                </a:endParaRPr>
              </a:p>
            </p:txBody>
          </p:sp>
          <p:sp>
            <p:nvSpPr>
              <p:cNvPr id="59456" name="Oval 64"/>
              <p:cNvSpPr>
                <a:spLocks noChangeArrowheads="1"/>
              </p:cNvSpPr>
              <p:nvPr/>
            </p:nvSpPr>
            <p:spPr bwMode="auto">
              <a:xfrm>
                <a:off x="2064" y="3158"/>
                <a:ext cx="137" cy="136"/>
              </a:xfrm>
              <a:prstGeom prst="ellipse">
                <a:avLst/>
              </a:prstGeom>
              <a:solidFill>
                <a:srgbClr val="1AEA3D"/>
              </a:solidFill>
              <a:ln w="9525" algn="ctr">
                <a:solidFill>
                  <a:srgbClr val="1AEA3D"/>
                </a:solidFill>
                <a:round/>
                <a:headEnd/>
                <a:tailEnd/>
              </a:ln>
              <a:effectLst/>
            </p:spPr>
            <p:txBody>
              <a:bodyPr wrap="none" anchor="ctr"/>
              <a:lstStyle/>
              <a:p>
                <a:endParaRPr lang="fr-FR" dirty="0">
                  <a:solidFill>
                    <a:srgbClr val="FF0000"/>
                  </a:solidFill>
                </a:endParaRPr>
              </a:p>
            </p:txBody>
          </p:sp>
          <p:sp>
            <p:nvSpPr>
              <p:cNvPr id="59457" name="Oval 65"/>
              <p:cNvSpPr>
                <a:spLocks noChangeArrowheads="1"/>
              </p:cNvSpPr>
              <p:nvPr/>
            </p:nvSpPr>
            <p:spPr bwMode="auto">
              <a:xfrm>
                <a:off x="2245" y="2931"/>
                <a:ext cx="137" cy="136"/>
              </a:xfrm>
              <a:prstGeom prst="ellipse">
                <a:avLst/>
              </a:prstGeom>
              <a:solidFill>
                <a:srgbClr val="1AEA3D"/>
              </a:solidFill>
              <a:ln w="9525" algn="ctr">
                <a:solidFill>
                  <a:srgbClr val="1AEA3D"/>
                </a:solidFill>
                <a:round/>
                <a:headEnd/>
                <a:tailEnd/>
              </a:ln>
              <a:effectLst/>
            </p:spPr>
            <p:txBody>
              <a:bodyPr wrap="none" anchor="ctr"/>
              <a:lstStyle/>
              <a:p>
                <a:endParaRPr lang="fr-FR" dirty="0">
                  <a:solidFill>
                    <a:srgbClr val="FF0000"/>
                  </a:solidFill>
                </a:endParaRPr>
              </a:p>
            </p:txBody>
          </p:sp>
          <p:sp>
            <p:nvSpPr>
              <p:cNvPr id="59458" name="Oval 66"/>
              <p:cNvSpPr>
                <a:spLocks noChangeArrowheads="1"/>
              </p:cNvSpPr>
              <p:nvPr/>
            </p:nvSpPr>
            <p:spPr bwMode="auto">
              <a:xfrm>
                <a:off x="2336" y="2659"/>
                <a:ext cx="137" cy="136"/>
              </a:xfrm>
              <a:prstGeom prst="ellipse">
                <a:avLst/>
              </a:prstGeom>
              <a:solidFill>
                <a:srgbClr val="1AEA3D"/>
              </a:solidFill>
              <a:ln w="9525" algn="ctr">
                <a:solidFill>
                  <a:srgbClr val="1AEA3D"/>
                </a:solidFill>
                <a:round/>
                <a:headEnd/>
                <a:tailEnd/>
              </a:ln>
              <a:effectLst/>
            </p:spPr>
            <p:txBody>
              <a:bodyPr wrap="none" anchor="ctr"/>
              <a:lstStyle/>
              <a:p>
                <a:endParaRPr lang="fr-FR" dirty="0">
                  <a:solidFill>
                    <a:srgbClr val="FF0000"/>
                  </a:solidFill>
                </a:endParaRPr>
              </a:p>
            </p:txBody>
          </p:sp>
          <p:sp>
            <p:nvSpPr>
              <p:cNvPr id="59459" name="Oval 67"/>
              <p:cNvSpPr>
                <a:spLocks noChangeArrowheads="1"/>
              </p:cNvSpPr>
              <p:nvPr/>
            </p:nvSpPr>
            <p:spPr bwMode="auto">
              <a:xfrm>
                <a:off x="2381" y="2387"/>
                <a:ext cx="137" cy="136"/>
              </a:xfrm>
              <a:prstGeom prst="ellipse">
                <a:avLst/>
              </a:prstGeom>
              <a:solidFill>
                <a:srgbClr val="1AEA3D"/>
              </a:solidFill>
              <a:ln w="9525" algn="ctr">
                <a:solidFill>
                  <a:srgbClr val="1AEA3D"/>
                </a:solidFill>
                <a:round/>
                <a:headEnd/>
                <a:tailEnd/>
              </a:ln>
              <a:effectLst/>
            </p:spPr>
            <p:txBody>
              <a:bodyPr wrap="none" anchor="ctr"/>
              <a:lstStyle/>
              <a:p>
                <a:endParaRPr lang="fr-FR" dirty="0">
                  <a:solidFill>
                    <a:srgbClr val="FF0000"/>
                  </a:solidFill>
                </a:endParaRPr>
              </a:p>
            </p:txBody>
          </p:sp>
          <p:sp>
            <p:nvSpPr>
              <p:cNvPr id="59460" name="Oval 68"/>
              <p:cNvSpPr>
                <a:spLocks noChangeArrowheads="1"/>
              </p:cNvSpPr>
              <p:nvPr/>
            </p:nvSpPr>
            <p:spPr bwMode="auto">
              <a:xfrm>
                <a:off x="2290" y="2115"/>
                <a:ext cx="137" cy="136"/>
              </a:xfrm>
              <a:prstGeom prst="ellipse">
                <a:avLst/>
              </a:prstGeom>
              <a:solidFill>
                <a:srgbClr val="1AEA3D"/>
              </a:solidFill>
              <a:ln w="9525" algn="ctr">
                <a:solidFill>
                  <a:srgbClr val="1AEA3D"/>
                </a:solidFill>
                <a:round/>
                <a:headEnd/>
                <a:tailEnd/>
              </a:ln>
              <a:effectLst/>
            </p:spPr>
            <p:txBody>
              <a:bodyPr wrap="none" anchor="ctr"/>
              <a:lstStyle/>
              <a:p>
                <a:endParaRPr lang="fr-FR" dirty="0">
                  <a:solidFill>
                    <a:srgbClr val="FF0000"/>
                  </a:solidFill>
                </a:endParaRPr>
              </a:p>
            </p:txBody>
          </p:sp>
          <p:sp>
            <p:nvSpPr>
              <p:cNvPr id="59461" name="Oval 69"/>
              <p:cNvSpPr>
                <a:spLocks noChangeArrowheads="1"/>
              </p:cNvSpPr>
              <p:nvPr/>
            </p:nvSpPr>
            <p:spPr bwMode="auto">
              <a:xfrm>
                <a:off x="2154" y="1888"/>
                <a:ext cx="137" cy="136"/>
              </a:xfrm>
              <a:prstGeom prst="ellipse">
                <a:avLst/>
              </a:prstGeom>
              <a:solidFill>
                <a:srgbClr val="00CC00"/>
              </a:solidFill>
              <a:ln w="9525" algn="ctr">
                <a:solidFill>
                  <a:srgbClr val="1AEA3D"/>
                </a:solidFill>
                <a:round/>
                <a:headEnd/>
                <a:tailEnd/>
              </a:ln>
              <a:effectLst/>
            </p:spPr>
            <p:txBody>
              <a:bodyPr wrap="none" anchor="ctr"/>
              <a:lstStyle/>
              <a:p>
                <a:endParaRPr lang="fr-FR" dirty="0">
                  <a:solidFill>
                    <a:srgbClr val="FF0000"/>
                  </a:solidFill>
                </a:endParaRPr>
              </a:p>
            </p:txBody>
          </p:sp>
          <p:sp>
            <p:nvSpPr>
              <p:cNvPr id="59462" name="Oval 70"/>
              <p:cNvSpPr>
                <a:spLocks noChangeArrowheads="1"/>
              </p:cNvSpPr>
              <p:nvPr/>
            </p:nvSpPr>
            <p:spPr bwMode="auto">
              <a:xfrm>
                <a:off x="1655" y="1616"/>
                <a:ext cx="137" cy="136"/>
              </a:xfrm>
              <a:prstGeom prst="ellipse">
                <a:avLst/>
              </a:prstGeom>
              <a:solidFill>
                <a:srgbClr val="00CC00"/>
              </a:solidFill>
              <a:ln w="9525" algn="ctr">
                <a:solidFill>
                  <a:srgbClr val="1AEA3D"/>
                </a:solidFill>
                <a:round/>
                <a:headEnd/>
                <a:tailEnd/>
              </a:ln>
              <a:effectLst/>
            </p:spPr>
            <p:txBody>
              <a:bodyPr wrap="none" anchor="ctr"/>
              <a:lstStyle/>
              <a:p>
                <a:endParaRPr lang="fr-FR" dirty="0">
                  <a:solidFill>
                    <a:srgbClr val="FF0000"/>
                  </a:solidFill>
                </a:endParaRPr>
              </a:p>
            </p:txBody>
          </p:sp>
          <p:sp>
            <p:nvSpPr>
              <p:cNvPr id="59463" name="Oval 71"/>
              <p:cNvSpPr>
                <a:spLocks noChangeArrowheads="1"/>
              </p:cNvSpPr>
              <p:nvPr/>
            </p:nvSpPr>
            <p:spPr bwMode="auto">
              <a:xfrm>
                <a:off x="1927" y="1706"/>
                <a:ext cx="137" cy="136"/>
              </a:xfrm>
              <a:prstGeom prst="ellipse">
                <a:avLst/>
              </a:prstGeom>
              <a:solidFill>
                <a:srgbClr val="00CC00"/>
              </a:solidFill>
              <a:ln w="9525" algn="ctr">
                <a:solidFill>
                  <a:srgbClr val="1AEA3D"/>
                </a:solidFill>
                <a:round/>
                <a:headEnd/>
                <a:tailEnd/>
              </a:ln>
              <a:effectLst/>
            </p:spPr>
            <p:txBody>
              <a:bodyPr wrap="none" anchor="ctr"/>
              <a:lstStyle/>
              <a:p>
                <a:endParaRPr lang="fr-FR" dirty="0">
                  <a:solidFill>
                    <a:srgbClr val="FF0000"/>
                  </a:solidFill>
                </a:endParaRPr>
              </a:p>
            </p:txBody>
          </p:sp>
          <p:sp>
            <p:nvSpPr>
              <p:cNvPr id="59464" name="Oval 72"/>
              <p:cNvSpPr>
                <a:spLocks noChangeArrowheads="1"/>
              </p:cNvSpPr>
              <p:nvPr/>
            </p:nvSpPr>
            <p:spPr bwMode="auto">
              <a:xfrm>
                <a:off x="1791" y="3294"/>
                <a:ext cx="137" cy="136"/>
              </a:xfrm>
              <a:prstGeom prst="ellipse">
                <a:avLst/>
              </a:prstGeom>
              <a:solidFill>
                <a:srgbClr val="1AEA3D"/>
              </a:solidFill>
              <a:ln w="9525" algn="ctr">
                <a:solidFill>
                  <a:srgbClr val="1AEA3D"/>
                </a:solidFill>
                <a:round/>
                <a:headEnd/>
                <a:tailEnd/>
              </a:ln>
              <a:effectLst/>
            </p:spPr>
            <p:txBody>
              <a:bodyPr wrap="none" anchor="ctr"/>
              <a:lstStyle/>
              <a:p>
                <a:endParaRPr lang="fr-FR" dirty="0">
                  <a:solidFill>
                    <a:srgbClr val="FF0000"/>
                  </a:solidFill>
                </a:endParaRPr>
              </a:p>
            </p:txBody>
          </p:sp>
        </p:grpSp>
      </p:grpSp>
      <p:sp>
        <p:nvSpPr>
          <p:cNvPr id="41" name="ZoneTexte 40"/>
          <p:cNvSpPr txBox="1"/>
          <p:nvPr/>
        </p:nvSpPr>
        <p:spPr>
          <a:xfrm>
            <a:off x="647564" y="5049180"/>
            <a:ext cx="3204356" cy="1477328"/>
          </a:xfrm>
          <a:prstGeom prst="rect">
            <a:avLst/>
          </a:prstGeom>
          <a:noFill/>
        </p:spPr>
        <p:txBody>
          <a:bodyPr wrap="square" rtlCol="0">
            <a:spAutoFit/>
          </a:bodyPr>
          <a:lstStyle/>
          <a:p>
            <a:r>
              <a:rPr lang="fr-FR" dirty="0"/>
              <a:t>L’animation indique simplement la vitesse du rotor. Les couleurs des brins ne sont là que pour rendre visible la vitesse du rotor.</a:t>
            </a:r>
          </a:p>
        </p:txBody>
      </p:sp>
      <p:sp>
        <p:nvSpPr>
          <p:cNvPr id="7" name="Espace réservé du pied de page 6">
            <a:extLst>
              <a:ext uri="{FF2B5EF4-FFF2-40B4-BE49-F238E27FC236}">
                <a16:creationId xmlns="" xmlns:a16="http://schemas.microsoft.com/office/drawing/2014/main" id="{BCE28679-0E59-43C3-9525-FA0FD01E831E}"/>
              </a:ext>
            </a:extLst>
          </p:cNvPr>
          <p:cNvSpPr>
            <a:spLocks noGrp="1"/>
          </p:cNvSpPr>
          <p:nvPr>
            <p:ph type="ftr" sz="quarter" idx="11"/>
          </p:nvPr>
        </p:nvSpPr>
        <p:spPr/>
        <p:txBody>
          <a:bodyPr/>
          <a:lstStyle/>
          <a:p>
            <a:r>
              <a:rPr lang="fr-FR" dirty="0"/>
              <a:t>LYCEE THEPOT QUIMPER - SCOTTO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fill="hold" grpId="0" nodeType="clickEffect">
                                  <p:stCondLst>
                                    <p:cond delay="0"/>
                                  </p:stCondLst>
                                  <p:childTnLst>
                                    <p:animRot by="21600000">
                                      <p:cBhvr>
                                        <p:cTn id="6" dur="5000" fill="hold"/>
                                        <p:tgtEl>
                                          <p:spTgt spid="59422"/>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0000" fill="hold"/>
                                        <p:tgtEl>
                                          <p:spTgt spid="5"/>
                                        </p:tgtEl>
                                        <p:attrNameLst>
                                          <p:attrName>r</p:attrName>
                                        </p:attrNameLst>
                                      </p:cBhvr>
                                    </p:animRot>
                                  </p:childTnLst>
                                </p:cTn>
                              </p:par>
                            </p:childTnLst>
                          </p:cTn>
                        </p:par>
                        <p:par>
                          <p:cTn id="9" fill="hold">
                            <p:stCondLst>
                              <p:cond delay="20000"/>
                            </p:stCondLst>
                            <p:childTnLst>
                              <p:par>
                                <p:cTn id="10" presetID="2" presetClass="entr" presetSubtype="4" fill="hold" grpId="0"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500" fill="hold"/>
                                        <p:tgtEl>
                                          <p:spTgt spid="41"/>
                                        </p:tgtEl>
                                        <p:attrNameLst>
                                          <p:attrName>ppt_x</p:attrName>
                                        </p:attrNameLst>
                                      </p:cBhvr>
                                      <p:tavLst>
                                        <p:tav tm="0">
                                          <p:val>
                                            <p:strVal val="#ppt_x"/>
                                          </p:val>
                                        </p:tav>
                                        <p:tav tm="100000">
                                          <p:val>
                                            <p:strVal val="#ppt_x"/>
                                          </p:val>
                                        </p:tav>
                                      </p:tavLst>
                                    </p:anim>
                                    <p:anim calcmode="lin" valueType="num">
                                      <p:cBhvr additive="base">
                                        <p:cTn id="13"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22" grpId="0" animBg="1"/>
      <p:bldP spid="4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fr-FR" dirty="0"/>
              <a:t>Vitesses usuelles des MAS</a:t>
            </a:r>
          </a:p>
        </p:txBody>
      </p:sp>
      <p:sp>
        <p:nvSpPr>
          <p:cNvPr id="61443" name="Rectangle 3"/>
          <p:cNvSpPr>
            <a:spLocks noGrp="1" noChangeArrowheads="1"/>
          </p:cNvSpPr>
          <p:nvPr>
            <p:ph type="body" idx="4294967295"/>
          </p:nvPr>
        </p:nvSpPr>
        <p:spPr>
          <a:xfrm>
            <a:off x="0" y="1600200"/>
            <a:ext cx="8229600" cy="892175"/>
          </a:xfrm>
        </p:spPr>
        <p:txBody>
          <a:bodyPr/>
          <a:lstStyle/>
          <a:p>
            <a:r>
              <a:rPr lang="fr-FR" sz="2400" dirty="0"/>
              <a:t>On a vu que f=p.ns. Le rotor glisse par rapport au stator d’un glissement qui est en général de l’ordre de 4%.</a:t>
            </a:r>
          </a:p>
          <a:p>
            <a:pPr>
              <a:buFontTx/>
              <a:buNone/>
            </a:pPr>
            <a:endParaRPr lang="fr-FR" sz="2400" dirty="0"/>
          </a:p>
        </p:txBody>
      </p:sp>
      <p:graphicFrame>
        <p:nvGraphicFramePr>
          <p:cNvPr id="61490" name="Group 50"/>
          <p:cNvGraphicFramePr>
            <a:graphicFrameLocks noGrp="1"/>
          </p:cNvGraphicFramePr>
          <p:nvPr>
            <p:ph sz="half" idx="2"/>
          </p:nvPr>
        </p:nvGraphicFramePr>
        <p:xfrm>
          <a:off x="755650" y="2565400"/>
          <a:ext cx="7416800" cy="3541396"/>
        </p:xfrm>
        <a:graphic>
          <a:graphicData uri="http://schemas.openxmlformats.org/drawingml/2006/table">
            <a:tbl>
              <a:tblPr/>
              <a:tblGrid>
                <a:gridCol w="1727200">
                  <a:extLst>
                    <a:ext uri="{9D8B030D-6E8A-4147-A177-3AD203B41FA5}">
                      <a16:colId xmlns="" xmlns:a16="http://schemas.microsoft.com/office/drawing/2014/main" val="20000"/>
                    </a:ext>
                  </a:extLst>
                </a:gridCol>
                <a:gridCol w="1728788">
                  <a:extLst>
                    <a:ext uri="{9D8B030D-6E8A-4147-A177-3AD203B41FA5}">
                      <a16:colId xmlns="" xmlns:a16="http://schemas.microsoft.com/office/drawing/2014/main" val="20001"/>
                    </a:ext>
                  </a:extLst>
                </a:gridCol>
                <a:gridCol w="2160587">
                  <a:extLst>
                    <a:ext uri="{9D8B030D-6E8A-4147-A177-3AD203B41FA5}">
                      <a16:colId xmlns="" xmlns:a16="http://schemas.microsoft.com/office/drawing/2014/main" val="20002"/>
                    </a:ext>
                  </a:extLst>
                </a:gridCol>
                <a:gridCol w="1800225">
                  <a:extLst>
                    <a:ext uri="{9D8B030D-6E8A-4147-A177-3AD203B41FA5}">
                      <a16:colId xmlns="" xmlns:a16="http://schemas.microsoft.com/office/drawing/2014/main" val="20003"/>
                    </a:ext>
                  </a:extLst>
                </a:gridCol>
              </a:tblGrid>
              <a:tr h="588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dirty="0">
                          <a:ln>
                            <a:noFill/>
                          </a:ln>
                          <a:solidFill>
                            <a:schemeClr val="tx1"/>
                          </a:solidFill>
                          <a:effectLst/>
                          <a:latin typeface="Arial" charset="0"/>
                        </a:rPr>
                        <a:t>Nbre p de paires de pôles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dirty="0">
                          <a:ln>
                            <a:noFill/>
                          </a:ln>
                          <a:solidFill>
                            <a:schemeClr val="tx1"/>
                          </a:solidFill>
                          <a:effectLst/>
                          <a:latin typeface="Arial" charset="0"/>
                        </a:rPr>
                        <a:t>ns en tr/s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dirty="0">
                          <a:ln>
                            <a:noFill/>
                          </a:ln>
                          <a:solidFill>
                            <a:schemeClr val="tx1"/>
                          </a:solidFill>
                          <a:effectLst/>
                          <a:latin typeface="Arial" charset="0"/>
                        </a:rPr>
                        <a:t>ns= f/p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dirty="0">
                          <a:ln>
                            <a:noFill/>
                          </a:ln>
                          <a:solidFill>
                            <a:schemeClr val="tx1"/>
                          </a:solidFill>
                          <a:effectLst/>
                          <a:latin typeface="Arial" charset="0"/>
                        </a:rPr>
                        <a:t>Ns en tr/mn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dirty="0">
                          <a:ln>
                            <a:noFill/>
                          </a:ln>
                          <a:solidFill>
                            <a:schemeClr val="tx1"/>
                          </a:solidFill>
                          <a:effectLst/>
                          <a:latin typeface="Arial" charset="0"/>
                        </a:rPr>
                        <a:t>Ns = 60* 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dirty="0">
                          <a:ln>
                            <a:noFill/>
                          </a:ln>
                          <a:solidFill>
                            <a:schemeClr val="tx1"/>
                          </a:solidFill>
                          <a:effectLst/>
                          <a:latin typeface="Arial" charset="0"/>
                        </a:rPr>
                        <a:t>N en tr/mn pour g=4%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5873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dirty="0">
                          <a:ln>
                            <a:noFill/>
                          </a:ln>
                          <a:solidFill>
                            <a:schemeClr val="tx1"/>
                          </a:solidFill>
                          <a:effectLst/>
                          <a:latin typeface="Arial"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dirty="0">
                          <a:ln>
                            <a:noFill/>
                          </a:ln>
                          <a:solidFill>
                            <a:schemeClr val="tx1"/>
                          </a:solidFill>
                          <a:effectLst/>
                          <a:latin typeface="Arial" charset="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dirty="0">
                          <a:ln>
                            <a:noFill/>
                          </a:ln>
                          <a:solidFill>
                            <a:schemeClr val="tx1"/>
                          </a:solidFill>
                          <a:effectLst/>
                          <a:latin typeface="Arial" charset="0"/>
                        </a:rPr>
                        <a:t>3000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dirty="0">
                          <a:ln>
                            <a:noFill/>
                          </a:ln>
                          <a:solidFill>
                            <a:schemeClr val="tx1"/>
                          </a:solidFill>
                          <a:effectLst/>
                          <a:latin typeface="Arial" charset="0"/>
                        </a:rPr>
                        <a:t>2880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5889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400" b="1" i="0" u="none" strike="noStrike" cap="none" normalizeH="0" baseline="0" dirty="0">
                          <a:ln>
                            <a:noFill/>
                          </a:ln>
                          <a:solidFill>
                            <a:schemeClr val="tx1"/>
                          </a:solidFill>
                          <a:effectLst/>
                          <a:latin typeface="Arial"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400" b="1" i="0" u="none" strike="noStrike" cap="none" normalizeH="0" baseline="0" dirty="0">
                          <a:ln>
                            <a:noFill/>
                          </a:ln>
                          <a:solidFill>
                            <a:schemeClr val="tx1"/>
                          </a:solidFill>
                          <a:effectLst/>
                          <a:latin typeface="Arial" charset="0"/>
                        </a:rPr>
                        <a:t>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400" b="1" i="0" u="none" strike="noStrike" cap="none" normalizeH="0" baseline="0" dirty="0">
                          <a:ln>
                            <a:noFill/>
                          </a:ln>
                          <a:solidFill>
                            <a:schemeClr val="tx1"/>
                          </a:solidFill>
                          <a:effectLst/>
                          <a:latin typeface="Arial" charset="0"/>
                        </a:rPr>
                        <a:t>1500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400" b="1" i="0" u="none" strike="noStrike" cap="none" normalizeH="0" baseline="0" dirty="0">
                          <a:ln>
                            <a:noFill/>
                          </a:ln>
                          <a:solidFill>
                            <a:schemeClr val="tx1"/>
                          </a:solidFill>
                          <a:effectLst/>
                          <a:latin typeface="Arial" charset="0"/>
                        </a:rPr>
                        <a:t>1440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 xmlns:a16="http://schemas.microsoft.com/office/drawing/2014/main" val="10002"/>
                  </a:ext>
                </a:extLst>
              </a:tr>
              <a:tr h="5873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dirty="0">
                          <a:ln>
                            <a:noFill/>
                          </a:ln>
                          <a:solidFill>
                            <a:schemeClr val="tx1"/>
                          </a:solidFill>
                          <a:effectLst/>
                          <a:latin typeface="Arial"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dirty="0">
                          <a:ln>
                            <a:noFill/>
                          </a:ln>
                          <a:solidFill>
                            <a:schemeClr val="tx1"/>
                          </a:solidFill>
                          <a:effectLst/>
                          <a:latin typeface="Arial" charset="0"/>
                        </a:rPr>
                        <a:t>16.67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dirty="0">
                          <a:ln>
                            <a:noFill/>
                          </a:ln>
                          <a:solidFill>
                            <a:schemeClr val="tx1"/>
                          </a:solidFill>
                          <a:effectLst/>
                          <a:latin typeface="Arial" charset="0"/>
                        </a:rPr>
                        <a:t>1000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dirty="0">
                          <a:ln>
                            <a:noFill/>
                          </a:ln>
                          <a:solidFill>
                            <a:schemeClr val="tx1"/>
                          </a:solidFill>
                          <a:effectLst/>
                          <a:latin typeface="Arial" charset="0"/>
                        </a:rPr>
                        <a:t>960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5889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dirty="0">
                          <a:ln>
                            <a:noFill/>
                          </a:ln>
                          <a:solidFill>
                            <a:schemeClr val="tx1"/>
                          </a:solidFill>
                          <a:effectLst/>
                          <a:latin typeface="Arial" charset="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dirty="0">
                          <a:ln>
                            <a:noFill/>
                          </a:ln>
                          <a:solidFill>
                            <a:schemeClr val="tx1"/>
                          </a:solidFill>
                          <a:effectLst/>
                          <a:latin typeface="Arial" charset="0"/>
                        </a:rPr>
                        <a:t>12.5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dirty="0">
                          <a:ln>
                            <a:noFill/>
                          </a:ln>
                          <a:solidFill>
                            <a:schemeClr val="tx1"/>
                          </a:solidFill>
                          <a:effectLst/>
                          <a:latin typeface="Arial" charset="0"/>
                        </a:rPr>
                        <a:t>750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dirty="0">
                          <a:ln>
                            <a:noFill/>
                          </a:ln>
                          <a:solidFill>
                            <a:schemeClr val="tx1"/>
                          </a:solidFill>
                          <a:effectLst/>
                          <a:latin typeface="Arial" charset="0"/>
                        </a:rPr>
                        <a:t>720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bl>
          </a:graphicData>
        </a:graphic>
      </p:graphicFrame>
      <p:sp>
        <p:nvSpPr>
          <p:cNvPr id="2" name="Espace réservé du pied de page 1">
            <a:extLst>
              <a:ext uri="{FF2B5EF4-FFF2-40B4-BE49-F238E27FC236}">
                <a16:creationId xmlns="" xmlns:a16="http://schemas.microsoft.com/office/drawing/2014/main" id="{63E1AE76-EF10-4325-A004-D5C5606F78B8}"/>
              </a:ext>
            </a:extLst>
          </p:cNvPr>
          <p:cNvSpPr>
            <a:spLocks noGrp="1"/>
          </p:cNvSpPr>
          <p:nvPr>
            <p:ph type="ftr" sz="quarter" idx="11"/>
          </p:nvPr>
        </p:nvSpPr>
        <p:spPr/>
        <p:txBody>
          <a:bodyPr/>
          <a:lstStyle/>
          <a:p>
            <a:r>
              <a:rPr lang="fr-FR" dirty="0"/>
              <a:t>LYCEE THEPOT QUIMPER - SCOTTO</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95536" y="404664"/>
            <a:ext cx="8460940" cy="646331"/>
          </a:xfrm>
          <a:prstGeom prst="rect">
            <a:avLst/>
          </a:prstGeom>
          <a:noFill/>
        </p:spPr>
        <p:txBody>
          <a:bodyPr wrap="square" rtlCol="0">
            <a:spAutoFit/>
          </a:bodyPr>
          <a:lstStyle/>
          <a:p>
            <a:r>
              <a:rPr lang="fr-FR" sz="3600" dirty="0"/>
              <a:t>Inversion de sens de rotation du moteur</a:t>
            </a:r>
          </a:p>
        </p:txBody>
      </p:sp>
      <p:grpSp>
        <p:nvGrpSpPr>
          <p:cNvPr id="3" name="Group 6"/>
          <p:cNvGrpSpPr>
            <a:grpSpLocks/>
          </p:cNvGrpSpPr>
          <p:nvPr/>
        </p:nvGrpSpPr>
        <p:grpSpPr bwMode="auto">
          <a:xfrm>
            <a:off x="1492589" y="1196752"/>
            <a:ext cx="1187584" cy="546726"/>
            <a:chOff x="1610" y="935"/>
            <a:chExt cx="1134" cy="545"/>
          </a:xfrm>
        </p:grpSpPr>
        <p:sp>
          <p:nvSpPr>
            <p:cNvPr id="4" name="AutoShape 7"/>
            <p:cNvSpPr>
              <a:spLocks noChangeArrowheads="1"/>
            </p:cNvSpPr>
            <p:nvPr/>
          </p:nvSpPr>
          <p:spPr bwMode="auto">
            <a:xfrm>
              <a:off x="1610"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sp>
          <p:nvSpPr>
            <p:cNvPr id="5" name="AutoShape 8"/>
            <p:cNvSpPr>
              <a:spLocks noChangeArrowheads="1"/>
            </p:cNvSpPr>
            <p:nvPr/>
          </p:nvSpPr>
          <p:spPr bwMode="auto">
            <a:xfrm>
              <a:off x="1973"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sp>
          <p:nvSpPr>
            <p:cNvPr id="6" name="AutoShape 9"/>
            <p:cNvSpPr>
              <a:spLocks noChangeArrowheads="1"/>
            </p:cNvSpPr>
            <p:nvPr/>
          </p:nvSpPr>
          <p:spPr bwMode="auto">
            <a:xfrm>
              <a:off x="2336"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chemeClr val="hlink"/>
            </a:solidFill>
            <a:ln w="9525">
              <a:solidFill>
                <a:schemeClr val="hlink"/>
              </a:solidFill>
              <a:miter lim="800000"/>
              <a:headEnd/>
              <a:tailEnd/>
            </a:ln>
            <a:effectLst/>
          </p:spPr>
          <p:txBody>
            <a:bodyPr wrap="none" anchor="ctr"/>
            <a:lstStyle/>
            <a:p>
              <a:endParaRPr lang="fr-FR" dirty="0"/>
            </a:p>
          </p:txBody>
        </p:sp>
      </p:grpSp>
      <p:sp>
        <p:nvSpPr>
          <p:cNvPr id="7" name="Oval 10"/>
          <p:cNvSpPr>
            <a:spLocks noChangeArrowheads="1"/>
          </p:cNvSpPr>
          <p:nvPr/>
        </p:nvSpPr>
        <p:spPr bwMode="auto">
          <a:xfrm>
            <a:off x="970010" y="1515759"/>
            <a:ext cx="2090315" cy="1955170"/>
          </a:xfrm>
          <a:prstGeom prst="ellipse">
            <a:avLst/>
          </a:prstGeom>
          <a:noFill/>
          <a:ln w="9525">
            <a:solidFill>
              <a:schemeClr val="tx1"/>
            </a:solidFill>
            <a:round/>
            <a:headEnd/>
            <a:tailEnd/>
          </a:ln>
          <a:effectLst/>
        </p:spPr>
        <p:txBody>
          <a:bodyPr wrap="none" anchor="ctr"/>
          <a:lstStyle/>
          <a:p>
            <a:endParaRPr lang="fr-FR" dirty="0"/>
          </a:p>
        </p:txBody>
      </p:sp>
      <p:grpSp>
        <p:nvGrpSpPr>
          <p:cNvPr id="8" name="Group 11"/>
          <p:cNvGrpSpPr>
            <a:grpSpLocks/>
          </p:cNvGrpSpPr>
          <p:nvPr/>
        </p:nvGrpSpPr>
        <p:grpSpPr bwMode="auto">
          <a:xfrm rot="14074860">
            <a:off x="544165" y="2753188"/>
            <a:ext cx="1137590" cy="570752"/>
            <a:chOff x="1610" y="935"/>
            <a:chExt cx="1134" cy="545"/>
          </a:xfrm>
        </p:grpSpPr>
        <p:sp>
          <p:nvSpPr>
            <p:cNvPr id="9" name="AutoShape 12"/>
            <p:cNvSpPr>
              <a:spLocks noChangeArrowheads="1"/>
            </p:cNvSpPr>
            <p:nvPr/>
          </p:nvSpPr>
          <p:spPr bwMode="auto">
            <a:xfrm>
              <a:off x="1610"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rgbClr val="FF0000"/>
            </a:solidFill>
            <a:ln w="9525">
              <a:solidFill>
                <a:srgbClr val="FF0000"/>
              </a:solidFill>
              <a:miter lim="800000"/>
              <a:headEnd/>
              <a:tailEnd/>
            </a:ln>
            <a:effectLst/>
          </p:spPr>
          <p:txBody>
            <a:bodyPr wrap="none" anchor="ctr"/>
            <a:lstStyle/>
            <a:p>
              <a:endParaRPr lang="fr-FR" dirty="0"/>
            </a:p>
          </p:txBody>
        </p:sp>
        <p:sp>
          <p:nvSpPr>
            <p:cNvPr id="10" name="AutoShape 13"/>
            <p:cNvSpPr>
              <a:spLocks noChangeArrowheads="1"/>
            </p:cNvSpPr>
            <p:nvPr/>
          </p:nvSpPr>
          <p:spPr bwMode="auto">
            <a:xfrm>
              <a:off x="1973"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rgbClr val="FF0000"/>
            </a:solidFill>
            <a:ln w="9525">
              <a:solidFill>
                <a:srgbClr val="FF0000"/>
              </a:solidFill>
              <a:miter lim="800000"/>
              <a:headEnd/>
              <a:tailEnd/>
            </a:ln>
            <a:effectLst/>
          </p:spPr>
          <p:txBody>
            <a:bodyPr wrap="none" anchor="ctr"/>
            <a:lstStyle/>
            <a:p>
              <a:endParaRPr lang="fr-FR" dirty="0"/>
            </a:p>
          </p:txBody>
        </p:sp>
        <p:sp>
          <p:nvSpPr>
            <p:cNvPr id="11" name="AutoShape 14"/>
            <p:cNvSpPr>
              <a:spLocks noChangeArrowheads="1"/>
            </p:cNvSpPr>
            <p:nvPr/>
          </p:nvSpPr>
          <p:spPr bwMode="auto">
            <a:xfrm>
              <a:off x="2336"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rgbClr val="FF0000"/>
            </a:solidFill>
            <a:ln w="9525">
              <a:solidFill>
                <a:srgbClr val="FF0000"/>
              </a:solidFill>
              <a:miter lim="800000"/>
              <a:headEnd/>
              <a:tailEnd/>
            </a:ln>
            <a:effectLst/>
          </p:spPr>
          <p:txBody>
            <a:bodyPr wrap="none" anchor="ctr"/>
            <a:lstStyle/>
            <a:p>
              <a:endParaRPr lang="fr-FR" dirty="0"/>
            </a:p>
          </p:txBody>
        </p:sp>
      </p:grpSp>
      <p:grpSp>
        <p:nvGrpSpPr>
          <p:cNvPr id="12" name="Group 15"/>
          <p:cNvGrpSpPr>
            <a:grpSpLocks/>
          </p:cNvGrpSpPr>
          <p:nvPr/>
        </p:nvGrpSpPr>
        <p:grpSpPr bwMode="auto">
          <a:xfrm rot="7249003">
            <a:off x="2349627" y="2708045"/>
            <a:ext cx="1137590" cy="570752"/>
            <a:chOff x="1610" y="935"/>
            <a:chExt cx="1134" cy="545"/>
          </a:xfrm>
        </p:grpSpPr>
        <p:sp>
          <p:nvSpPr>
            <p:cNvPr id="13" name="AutoShape 16"/>
            <p:cNvSpPr>
              <a:spLocks noChangeArrowheads="1"/>
            </p:cNvSpPr>
            <p:nvPr/>
          </p:nvSpPr>
          <p:spPr bwMode="auto">
            <a:xfrm>
              <a:off x="1610"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rgbClr val="00CC00"/>
            </a:solidFill>
            <a:ln w="9525">
              <a:solidFill>
                <a:srgbClr val="00CC00"/>
              </a:solidFill>
              <a:miter lim="800000"/>
              <a:headEnd/>
              <a:tailEnd/>
            </a:ln>
            <a:effectLst/>
          </p:spPr>
          <p:txBody>
            <a:bodyPr wrap="none" anchor="ctr"/>
            <a:lstStyle/>
            <a:p>
              <a:endParaRPr lang="fr-FR" dirty="0"/>
            </a:p>
          </p:txBody>
        </p:sp>
        <p:sp>
          <p:nvSpPr>
            <p:cNvPr id="14" name="AutoShape 17"/>
            <p:cNvSpPr>
              <a:spLocks noChangeArrowheads="1"/>
            </p:cNvSpPr>
            <p:nvPr/>
          </p:nvSpPr>
          <p:spPr bwMode="auto">
            <a:xfrm>
              <a:off x="1973"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rgbClr val="00CC00"/>
            </a:solidFill>
            <a:ln w="9525">
              <a:solidFill>
                <a:srgbClr val="00CC00"/>
              </a:solidFill>
              <a:miter lim="800000"/>
              <a:headEnd/>
              <a:tailEnd/>
            </a:ln>
            <a:effectLst/>
          </p:spPr>
          <p:txBody>
            <a:bodyPr wrap="none" anchor="ctr"/>
            <a:lstStyle/>
            <a:p>
              <a:endParaRPr lang="fr-FR" dirty="0"/>
            </a:p>
          </p:txBody>
        </p:sp>
        <p:sp>
          <p:nvSpPr>
            <p:cNvPr id="15" name="AutoShape 18"/>
            <p:cNvSpPr>
              <a:spLocks noChangeArrowheads="1"/>
            </p:cNvSpPr>
            <p:nvPr/>
          </p:nvSpPr>
          <p:spPr bwMode="auto">
            <a:xfrm>
              <a:off x="2336" y="935"/>
              <a:ext cx="408" cy="545"/>
            </a:xfrm>
            <a:custGeom>
              <a:avLst/>
              <a:gdLst>
                <a:gd name="G0" fmla="+- 9120 0 0"/>
                <a:gd name="G1" fmla="+- -11581876 0 0"/>
                <a:gd name="G2" fmla="+- 0 0 -11581876"/>
                <a:gd name="T0" fmla="*/ 0 256 1"/>
                <a:gd name="T1" fmla="*/ 180 256 1"/>
                <a:gd name="G3" fmla="+- -11581876 T0 T1"/>
                <a:gd name="T2" fmla="*/ 0 256 1"/>
                <a:gd name="T3" fmla="*/ 90 256 1"/>
                <a:gd name="G4" fmla="+- -11581876 T2 T3"/>
                <a:gd name="G5" fmla="*/ G4 2 1"/>
                <a:gd name="T4" fmla="*/ 90 256 1"/>
                <a:gd name="T5" fmla="*/ 0 256 1"/>
                <a:gd name="G6" fmla="+- -11581876 T4 T5"/>
                <a:gd name="G7" fmla="*/ G6 2 1"/>
                <a:gd name="G8" fmla="abs -1158187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20"/>
                <a:gd name="G18" fmla="*/ 9120 1 2"/>
                <a:gd name="G19" fmla="+- G18 5400 0"/>
                <a:gd name="G20" fmla="cos G19 -11581876"/>
                <a:gd name="G21" fmla="sin G19 -11581876"/>
                <a:gd name="G22" fmla="+- G20 10800 0"/>
                <a:gd name="G23" fmla="+- G21 10800 0"/>
                <a:gd name="G24" fmla="+- 10800 0 G20"/>
                <a:gd name="G25" fmla="+- 9120 10800 0"/>
                <a:gd name="G26" fmla="?: G9 G17 G25"/>
                <a:gd name="G27" fmla="?: G9 0 21600"/>
                <a:gd name="G28" fmla="cos 10800 -11581876"/>
                <a:gd name="G29" fmla="sin 10800 -11581876"/>
                <a:gd name="G30" fmla="sin 9120 -11581876"/>
                <a:gd name="G31" fmla="+- G28 10800 0"/>
                <a:gd name="G32" fmla="+- G29 10800 0"/>
                <a:gd name="G33" fmla="+- G30 10800 0"/>
                <a:gd name="G34" fmla="?: G4 0 G31"/>
                <a:gd name="G35" fmla="?: -11581876 G34 0"/>
                <a:gd name="G36" fmla="?: G6 G35 G31"/>
                <a:gd name="G37" fmla="+- 21600 0 G36"/>
                <a:gd name="G38" fmla="?: G4 0 G33"/>
                <a:gd name="G39" fmla="?: -11581876 G38 G32"/>
                <a:gd name="G40" fmla="?: G6 G39 0"/>
                <a:gd name="G41" fmla="?: G4 G32 21600"/>
                <a:gd name="G42" fmla="?: G6 G41 G33"/>
                <a:gd name="T12" fmla="*/ 10800 w 21600"/>
                <a:gd name="T13" fmla="*/ 0 h 21600"/>
                <a:gd name="T14" fmla="*/ 856 w 21600"/>
                <a:gd name="T15" fmla="*/ 10231 h 21600"/>
                <a:gd name="T16" fmla="*/ 10800 w 21600"/>
                <a:gd name="T17" fmla="*/ 1680 h 21600"/>
                <a:gd name="T18" fmla="*/ 20744 w 21600"/>
                <a:gd name="T19" fmla="*/ 102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94" y="10279"/>
                  </a:moveTo>
                  <a:cubicBezTo>
                    <a:pt x="1971" y="5452"/>
                    <a:pt x="5965" y="1679"/>
                    <a:pt x="10800" y="1680"/>
                  </a:cubicBezTo>
                  <a:cubicBezTo>
                    <a:pt x="15634" y="1680"/>
                    <a:pt x="19628" y="5452"/>
                    <a:pt x="19905" y="10279"/>
                  </a:cubicBezTo>
                  <a:lnTo>
                    <a:pt x="21582" y="10183"/>
                  </a:lnTo>
                  <a:cubicBezTo>
                    <a:pt x="21255" y="4467"/>
                    <a:pt x="16525" y="-1"/>
                    <a:pt x="10799" y="0"/>
                  </a:cubicBezTo>
                  <a:cubicBezTo>
                    <a:pt x="5074" y="0"/>
                    <a:pt x="344" y="4467"/>
                    <a:pt x="17" y="10183"/>
                  </a:cubicBezTo>
                  <a:close/>
                </a:path>
              </a:pathLst>
            </a:custGeom>
            <a:solidFill>
              <a:srgbClr val="00CC00"/>
            </a:solidFill>
            <a:ln w="9525">
              <a:solidFill>
                <a:srgbClr val="00CC00"/>
              </a:solidFill>
              <a:miter lim="800000"/>
              <a:headEnd/>
              <a:tailEnd/>
            </a:ln>
            <a:effectLst/>
          </p:spPr>
          <p:txBody>
            <a:bodyPr wrap="none" anchor="ctr"/>
            <a:lstStyle/>
            <a:p>
              <a:endParaRPr lang="fr-FR" dirty="0"/>
            </a:p>
          </p:txBody>
        </p:sp>
      </p:grpSp>
      <p:sp>
        <p:nvSpPr>
          <p:cNvPr id="16" name="Line 30"/>
          <p:cNvSpPr>
            <a:spLocks noChangeShapeType="1"/>
          </p:cNvSpPr>
          <p:nvPr/>
        </p:nvSpPr>
        <p:spPr bwMode="auto">
          <a:xfrm flipV="1">
            <a:off x="2015168" y="1514756"/>
            <a:ext cx="0" cy="1956173"/>
          </a:xfrm>
          <a:prstGeom prst="line">
            <a:avLst/>
          </a:prstGeom>
          <a:noFill/>
          <a:ln w="57150">
            <a:solidFill>
              <a:schemeClr val="tx1"/>
            </a:solidFill>
            <a:round/>
            <a:headEnd/>
            <a:tailEnd type="triangle" w="med" len="med"/>
          </a:ln>
          <a:effectLst/>
        </p:spPr>
        <p:txBody>
          <a:bodyPr/>
          <a:lstStyle/>
          <a:p>
            <a:endParaRPr lang="fr-FR" dirty="0"/>
          </a:p>
        </p:txBody>
      </p:sp>
      <p:grpSp>
        <p:nvGrpSpPr>
          <p:cNvPr id="17" name="Group 74"/>
          <p:cNvGrpSpPr>
            <a:grpSpLocks/>
          </p:cNvGrpSpPr>
          <p:nvPr/>
        </p:nvGrpSpPr>
        <p:grpSpPr bwMode="auto">
          <a:xfrm>
            <a:off x="1017136" y="1561904"/>
            <a:ext cx="1996062" cy="1864885"/>
            <a:chOff x="612" y="1616"/>
            <a:chExt cx="1906" cy="1859"/>
          </a:xfrm>
        </p:grpSpPr>
        <p:sp>
          <p:nvSpPr>
            <p:cNvPr id="18" name="Oval 59"/>
            <p:cNvSpPr>
              <a:spLocks noChangeArrowheads="1"/>
            </p:cNvSpPr>
            <p:nvPr/>
          </p:nvSpPr>
          <p:spPr bwMode="auto">
            <a:xfrm>
              <a:off x="612" y="2523"/>
              <a:ext cx="137" cy="136"/>
            </a:xfrm>
            <a:prstGeom prst="ellipse">
              <a:avLst/>
            </a:prstGeom>
            <a:solidFill>
              <a:srgbClr val="FF0000"/>
            </a:solidFill>
            <a:ln w="9525" algn="ctr">
              <a:solidFill>
                <a:srgbClr val="FF0000"/>
              </a:solidFill>
              <a:round/>
              <a:headEnd/>
              <a:tailEnd/>
            </a:ln>
            <a:effectLst/>
          </p:spPr>
          <p:txBody>
            <a:bodyPr wrap="none" anchor="ctr"/>
            <a:lstStyle/>
            <a:p>
              <a:endParaRPr lang="fr-FR" dirty="0">
                <a:solidFill>
                  <a:srgbClr val="FF0000"/>
                </a:solidFill>
              </a:endParaRPr>
            </a:p>
          </p:txBody>
        </p:sp>
        <p:grpSp>
          <p:nvGrpSpPr>
            <p:cNvPr id="19" name="Group 73"/>
            <p:cNvGrpSpPr>
              <a:grpSpLocks/>
            </p:cNvGrpSpPr>
            <p:nvPr/>
          </p:nvGrpSpPr>
          <p:grpSpPr bwMode="auto">
            <a:xfrm>
              <a:off x="657" y="1616"/>
              <a:ext cx="1861" cy="1859"/>
              <a:chOff x="657" y="1616"/>
              <a:chExt cx="1861" cy="1859"/>
            </a:xfrm>
          </p:grpSpPr>
          <p:sp>
            <p:nvSpPr>
              <p:cNvPr id="20" name="Oval 31"/>
              <p:cNvSpPr>
                <a:spLocks noChangeArrowheads="1"/>
              </p:cNvSpPr>
              <p:nvPr/>
            </p:nvSpPr>
            <p:spPr bwMode="auto">
              <a:xfrm>
                <a:off x="1338" y="1616"/>
                <a:ext cx="137" cy="136"/>
              </a:xfrm>
              <a:prstGeom prst="ellipse">
                <a:avLst/>
              </a:prstGeom>
              <a:solidFill>
                <a:srgbClr val="FF0000"/>
              </a:solidFill>
              <a:ln w="9525" algn="ctr">
                <a:solidFill>
                  <a:srgbClr val="FF0000"/>
                </a:solidFill>
                <a:round/>
                <a:headEnd/>
                <a:tailEnd/>
              </a:ln>
              <a:effectLst/>
            </p:spPr>
            <p:txBody>
              <a:bodyPr wrap="none" anchor="ctr"/>
              <a:lstStyle/>
              <a:p>
                <a:endParaRPr lang="fr-FR" dirty="0">
                  <a:solidFill>
                    <a:srgbClr val="FF0000"/>
                  </a:solidFill>
                </a:endParaRPr>
              </a:p>
            </p:txBody>
          </p:sp>
          <p:sp>
            <p:nvSpPr>
              <p:cNvPr id="21" name="Oval 56"/>
              <p:cNvSpPr>
                <a:spLocks noChangeArrowheads="1"/>
              </p:cNvSpPr>
              <p:nvPr/>
            </p:nvSpPr>
            <p:spPr bwMode="auto">
              <a:xfrm>
                <a:off x="1066" y="1752"/>
                <a:ext cx="137" cy="136"/>
              </a:xfrm>
              <a:prstGeom prst="ellipse">
                <a:avLst/>
              </a:prstGeom>
              <a:solidFill>
                <a:srgbClr val="FF0000"/>
              </a:solidFill>
              <a:ln w="9525" algn="ctr">
                <a:solidFill>
                  <a:srgbClr val="FF0000"/>
                </a:solidFill>
                <a:round/>
                <a:headEnd/>
                <a:tailEnd/>
              </a:ln>
              <a:effectLst/>
            </p:spPr>
            <p:txBody>
              <a:bodyPr wrap="none" anchor="ctr"/>
              <a:lstStyle/>
              <a:p>
                <a:endParaRPr lang="fr-FR" dirty="0">
                  <a:solidFill>
                    <a:srgbClr val="FF0000"/>
                  </a:solidFill>
                </a:endParaRPr>
              </a:p>
            </p:txBody>
          </p:sp>
          <p:sp>
            <p:nvSpPr>
              <p:cNvPr id="22" name="Oval 57"/>
              <p:cNvSpPr>
                <a:spLocks noChangeArrowheads="1"/>
              </p:cNvSpPr>
              <p:nvPr/>
            </p:nvSpPr>
            <p:spPr bwMode="auto">
              <a:xfrm>
                <a:off x="839" y="1933"/>
                <a:ext cx="137" cy="136"/>
              </a:xfrm>
              <a:prstGeom prst="ellipse">
                <a:avLst/>
              </a:prstGeom>
              <a:solidFill>
                <a:srgbClr val="FF0000"/>
              </a:solidFill>
              <a:ln w="9525" algn="ctr">
                <a:solidFill>
                  <a:srgbClr val="FF0000"/>
                </a:solidFill>
                <a:round/>
                <a:headEnd/>
                <a:tailEnd/>
              </a:ln>
              <a:effectLst/>
            </p:spPr>
            <p:txBody>
              <a:bodyPr wrap="none" anchor="ctr"/>
              <a:lstStyle/>
              <a:p>
                <a:endParaRPr lang="fr-FR" dirty="0">
                  <a:solidFill>
                    <a:srgbClr val="FF0000"/>
                  </a:solidFill>
                </a:endParaRPr>
              </a:p>
            </p:txBody>
          </p:sp>
          <p:sp>
            <p:nvSpPr>
              <p:cNvPr id="23" name="Oval 58"/>
              <p:cNvSpPr>
                <a:spLocks noChangeArrowheads="1"/>
              </p:cNvSpPr>
              <p:nvPr/>
            </p:nvSpPr>
            <p:spPr bwMode="auto">
              <a:xfrm>
                <a:off x="657" y="2205"/>
                <a:ext cx="137" cy="136"/>
              </a:xfrm>
              <a:prstGeom prst="ellipse">
                <a:avLst/>
              </a:prstGeom>
              <a:solidFill>
                <a:srgbClr val="FF0000"/>
              </a:solidFill>
              <a:ln w="9525" algn="ctr">
                <a:solidFill>
                  <a:srgbClr val="FF0000"/>
                </a:solidFill>
                <a:round/>
                <a:headEnd/>
                <a:tailEnd/>
              </a:ln>
              <a:effectLst/>
            </p:spPr>
            <p:txBody>
              <a:bodyPr wrap="none" anchor="ctr"/>
              <a:lstStyle/>
              <a:p>
                <a:endParaRPr lang="fr-FR" dirty="0">
                  <a:solidFill>
                    <a:srgbClr val="FF0000"/>
                  </a:solidFill>
                </a:endParaRPr>
              </a:p>
            </p:txBody>
          </p:sp>
          <p:sp>
            <p:nvSpPr>
              <p:cNvPr id="24" name="Oval 60"/>
              <p:cNvSpPr>
                <a:spLocks noChangeArrowheads="1"/>
              </p:cNvSpPr>
              <p:nvPr/>
            </p:nvSpPr>
            <p:spPr bwMode="auto">
              <a:xfrm>
                <a:off x="703" y="2840"/>
                <a:ext cx="137" cy="136"/>
              </a:xfrm>
              <a:prstGeom prst="ellipse">
                <a:avLst/>
              </a:prstGeom>
              <a:solidFill>
                <a:srgbClr val="FF0000"/>
              </a:solidFill>
              <a:ln w="9525" algn="ctr">
                <a:solidFill>
                  <a:srgbClr val="FF0000"/>
                </a:solidFill>
                <a:round/>
                <a:headEnd/>
                <a:tailEnd/>
              </a:ln>
              <a:effectLst/>
            </p:spPr>
            <p:txBody>
              <a:bodyPr wrap="none" anchor="ctr"/>
              <a:lstStyle/>
              <a:p>
                <a:endParaRPr lang="fr-FR" dirty="0">
                  <a:solidFill>
                    <a:srgbClr val="FF0000"/>
                  </a:solidFill>
                </a:endParaRPr>
              </a:p>
            </p:txBody>
          </p:sp>
          <p:sp>
            <p:nvSpPr>
              <p:cNvPr id="25" name="Oval 61"/>
              <p:cNvSpPr>
                <a:spLocks noChangeArrowheads="1"/>
              </p:cNvSpPr>
              <p:nvPr/>
            </p:nvSpPr>
            <p:spPr bwMode="auto">
              <a:xfrm>
                <a:off x="930" y="3113"/>
                <a:ext cx="137" cy="136"/>
              </a:xfrm>
              <a:prstGeom prst="ellipse">
                <a:avLst/>
              </a:prstGeom>
              <a:solidFill>
                <a:srgbClr val="FF0000"/>
              </a:solidFill>
              <a:ln w="9525" algn="ctr">
                <a:solidFill>
                  <a:srgbClr val="FF0000"/>
                </a:solidFill>
                <a:round/>
                <a:headEnd/>
                <a:tailEnd/>
              </a:ln>
              <a:effectLst/>
            </p:spPr>
            <p:txBody>
              <a:bodyPr wrap="none" anchor="ctr"/>
              <a:lstStyle/>
              <a:p>
                <a:endParaRPr lang="fr-FR" dirty="0">
                  <a:solidFill>
                    <a:srgbClr val="FF0000"/>
                  </a:solidFill>
                </a:endParaRPr>
              </a:p>
            </p:txBody>
          </p:sp>
          <p:sp>
            <p:nvSpPr>
              <p:cNvPr id="26" name="Oval 62"/>
              <p:cNvSpPr>
                <a:spLocks noChangeArrowheads="1"/>
              </p:cNvSpPr>
              <p:nvPr/>
            </p:nvSpPr>
            <p:spPr bwMode="auto">
              <a:xfrm>
                <a:off x="1156" y="3294"/>
                <a:ext cx="137" cy="136"/>
              </a:xfrm>
              <a:prstGeom prst="ellipse">
                <a:avLst/>
              </a:prstGeom>
              <a:solidFill>
                <a:srgbClr val="FF0000"/>
              </a:solidFill>
              <a:ln w="9525" algn="ctr">
                <a:solidFill>
                  <a:srgbClr val="FF0000"/>
                </a:solidFill>
                <a:round/>
                <a:headEnd/>
                <a:tailEnd/>
              </a:ln>
              <a:effectLst/>
            </p:spPr>
            <p:txBody>
              <a:bodyPr wrap="none" anchor="ctr"/>
              <a:lstStyle/>
              <a:p>
                <a:endParaRPr lang="fr-FR" dirty="0">
                  <a:solidFill>
                    <a:srgbClr val="FF0000"/>
                  </a:solidFill>
                </a:endParaRPr>
              </a:p>
            </p:txBody>
          </p:sp>
          <p:sp>
            <p:nvSpPr>
              <p:cNvPr id="27" name="Oval 63"/>
              <p:cNvSpPr>
                <a:spLocks noChangeArrowheads="1"/>
              </p:cNvSpPr>
              <p:nvPr/>
            </p:nvSpPr>
            <p:spPr bwMode="auto">
              <a:xfrm>
                <a:off x="1474" y="3339"/>
                <a:ext cx="137" cy="136"/>
              </a:xfrm>
              <a:prstGeom prst="ellipse">
                <a:avLst/>
              </a:prstGeom>
              <a:solidFill>
                <a:srgbClr val="FF0000"/>
              </a:solidFill>
              <a:ln w="9525" algn="ctr">
                <a:solidFill>
                  <a:srgbClr val="FF0000"/>
                </a:solidFill>
                <a:round/>
                <a:headEnd/>
                <a:tailEnd/>
              </a:ln>
              <a:effectLst/>
            </p:spPr>
            <p:txBody>
              <a:bodyPr wrap="none" anchor="ctr"/>
              <a:lstStyle/>
              <a:p>
                <a:endParaRPr lang="fr-FR" dirty="0">
                  <a:solidFill>
                    <a:srgbClr val="FF0000"/>
                  </a:solidFill>
                </a:endParaRPr>
              </a:p>
            </p:txBody>
          </p:sp>
          <p:sp>
            <p:nvSpPr>
              <p:cNvPr id="28" name="Oval 64"/>
              <p:cNvSpPr>
                <a:spLocks noChangeArrowheads="1"/>
              </p:cNvSpPr>
              <p:nvPr/>
            </p:nvSpPr>
            <p:spPr bwMode="auto">
              <a:xfrm>
                <a:off x="2064" y="3158"/>
                <a:ext cx="137" cy="136"/>
              </a:xfrm>
              <a:prstGeom prst="ellipse">
                <a:avLst/>
              </a:prstGeom>
              <a:solidFill>
                <a:srgbClr val="1AEA3D"/>
              </a:solidFill>
              <a:ln w="9525" algn="ctr">
                <a:solidFill>
                  <a:srgbClr val="1AEA3D"/>
                </a:solidFill>
                <a:round/>
                <a:headEnd/>
                <a:tailEnd/>
              </a:ln>
              <a:effectLst/>
            </p:spPr>
            <p:txBody>
              <a:bodyPr wrap="none" anchor="ctr"/>
              <a:lstStyle/>
              <a:p>
                <a:endParaRPr lang="fr-FR" dirty="0">
                  <a:solidFill>
                    <a:srgbClr val="FF0000"/>
                  </a:solidFill>
                </a:endParaRPr>
              </a:p>
            </p:txBody>
          </p:sp>
          <p:sp>
            <p:nvSpPr>
              <p:cNvPr id="29" name="Oval 65"/>
              <p:cNvSpPr>
                <a:spLocks noChangeArrowheads="1"/>
              </p:cNvSpPr>
              <p:nvPr/>
            </p:nvSpPr>
            <p:spPr bwMode="auto">
              <a:xfrm>
                <a:off x="2245" y="2931"/>
                <a:ext cx="137" cy="136"/>
              </a:xfrm>
              <a:prstGeom prst="ellipse">
                <a:avLst/>
              </a:prstGeom>
              <a:solidFill>
                <a:srgbClr val="1AEA3D"/>
              </a:solidFill>
              <a:ln w="9525" algn="ctr">
                <a:solidFill>
                  <a:srgbClr val="1AEA3D"/>
                </a:solidFill>
                <a:round/>
                <a:headEnd/>
                <a:tailEnd/>
              </a:ln>
              <a:effectLst/>
            </p:spPr>
            <p:txBody>
              <a:bodyPr wrap="none" anchor="ctr"/>
              <a:lstStyle/>
              <a:p>
                <a:endParaRPr lang="fr-FR" dirty="0">
                  <a:solidFill>
                    <a:srgbClr val="FF0000"/>
                  </a:solidFill>
                </a:endParaRPr>
              </a:p>
            </p:txBody>
          </p:sp>
          <p:sp>
            <p:nvSpPr>
              <p:cNvPr id="30" name="Oval 66"/>
              <p:cNvSpPr>
                <a:spLocks noChangeArrowheads="1"/>
              </p:cNvSpPr>
              <p:nvPr/>
            </p:nvSpPr>
            <p:spPr bwMode="auto">
              <a:xfrm>
                <a:off x="2336" y="2659"/>
                <a:ext cx="137" cy="136"/>
              </a:xfrm>
              <a:prstGeom prst="ellipse">
                <a:avLst/>
              </a:prstGeom>
              <a:solidFill>
                <a:srgbClr val="1AEA3D"/>
              </a:solidFill>
              <a:ln w="9525" algn="ctr">
                <a:solidFill>
                  <a:srgbClr val="1AEA3D"/>
                </a:solidFill>
                <a:round/>
                <a:headEnd/>
                <a:tailEnd/>
              </a:ln>
              <a:effectLst/>
            </p:spPr>
            <p:txBody>
              <a:bodyPr wrap="none" anchor="ctr"/>
              <a:lstStyle/>
              <a:p>
                <a:endParaRPr lang="fr-FR" dirty="0">
                  <a:solidFill>
                    <a:srgbClr val="FF0000"/>
                  </a:solidFill>
                </a:endParaRPr>
              </a:p>
            </p:txBody>
          </p:sp>
          <p:sp>
            <p:nvSpPr>
              <p:cNvPr id="31" name="Oval 67"/>
              <p:cNvSpPr>
                <a:spLocks noChangeArrowheads="1"/>
              </p:cNvSpPr>
              <p:nvPr/>
            </p:nvSpPr>
            <p:spPr bwMode="auto">
              <a:xfrm>
                <a:off x="2381" y="2387"/>
                <a:ext cx="137" cy="136"/>
              </a:xfrm>
              <a:prstGeom prst="ellipse">
                <a:avLst/>
              </a:prstGeom>
              <a:solidFill>
                <a:srgbClr val="1AEA3D"/>
              </a:solidFill>
              <a:ln w="9525" algn="ctr">
                <a:solidFill>
                  <a:srgbClr val="1AEA3D"/>
                </a:solidFill>
                <a:round/>
                <a:headEnd/>
                <a:tailEnd/>
              </a:ln>
              <a:effectLst/>
            </p:spPr>
            <p:txBody>
              <a:bodyPr wrap="none" anchor="ctr"/>
              <a:lstStyle/>
              <a:p>
                <a:endParaRPr lang="fr-FR" dirty="0">
                  <a:solidFill>
                    <a:srgbClr val="FF0000"/>
                  </a:solidFill>
                </a:endParaRPr>
              </a:p>
            </p:txBody>
          </p:sp>
          <p:sp>
            <p:nvSpPr>
              <p:cNvPr id="32" name="Oval 68"/>
              <p:cNvSpPr>
                <a:spLocks noChangeArrowheads="1"/>
              </p:cNvSpPr>
              <p:nvPr/>
            </p:nvSpPr>
            <p:spPr bwMode="auto">
              <a:xfrm>
                <a:off x="2290" y="2115"/>
                <a:ext cx="137" cy="136"/>
              </a:xfrm>
              <a:prstGeom prst="ellipse">
                <a:avLst/>
              </a:prstGeom>
              <a:solidFill>
                <a:srgbClr val="1AEA3D"/>
              </a:solidFill>
              <a:ln w="9525" algn="ctr">
                <a:solidFill>
                  <a:srgbClr val="1AEA3D"/>
                </a:solidFill>
                <a:round/>
                <a:headEnd/>
                <a:tailEnd/>
              </a:ln>
              <a:effectLst/>
            </p:spPr>
            <p:txBody>
              <a:bodyPr wrap="none" anchor="ctr"/>
              <a:lstStyle/>
              <a:p>
                <a:endParaRPr lang="fr-FR" dirty="0">
                  <a:solidFill>
                    <a:srgbClr val="FF0000"/>
                  </a:solidFill>
                </a:endParaRPr>
              </a:p>
            </p:txBody>
          </p:sp>
          <p:sp>
            <p:nvSpPr>
              <p:cNvPr id="33" name="Oval 69"/>
              <p:cNvSpPr>
                <a:spLocks noChangeArrowheads="1"/>
              </p:cNvSpPr>
              <p:nvPr/>
            </p:nvSpPr>
            <p:spPr bwMode="auto">
              <a:xfrm>
                <a:off x="2154" y="1888"/>
                <a:ext cx="137" cy="136"/>
              </a:xfrm>
              <a:prstGeom prst="ellipse">
                <a:avLst/>
              </a:prstGeom>
              <a:solidFill>
                <a:srgbClr val="00CC00"/>
              </a:solidFill>
              <a:ln w="9525" algn="ctr">
                <a:solidFill>
                  <a:srgbClr val="1AEA3D"/>
                </a:solidFill>
                <a:round/>
                <a:headEnd/>
                <a:tailEnd/>
              </a:ln>
              <a:effectLst/>
            </p:spPr>
            <p:txBody>
              <a:bodyPr wrap="none" anchor="ctr"/>
              <a:lstStyle/>
              <a:p>
                <a:endParaRPr lang="fr-FR" dirty="0">
                  <a:solidFill>
                    <a:srgbClr val="FF0000"/>
                  </a:solidFill>
                </a:endParaRPr>
              </a:p>
            </p:txBody>
          </p:sp>
          <p:sp>
            <p:nvSpPr>
              <p:cNvPr id="34" name="Oval 70"/>
              <p:cNvSpPr>
                <a:spLocks noChangeArrowheads="1"/>
              </p:cNvSpPr>
              <p:nvPr/>
            </p:nvSpPr>
            <p:spPr bwMode="auto">
              <a:xfrm>
                <a:off x="1655" y="1616"/>
                <a:ext cx="137" cy="136"/>
              </a:xfrm>
              <a:prstGeom prst="ellipse">
                <a:avLst/>
              </a:prstGeom>
              <a:solidFill>
                <a:srgbClr val="00CC00"/>
              </a:solidFill>
              <a:ln w="9525" algn="ctr">
                <a:solidFill>
                  <a:srgbClr val="1AEA3D"/>
                </a:solidFill>
                <a:round/>
                <a:headEnd/>
                <a:tailEnd/>
              </a:ln>
              <a:effectLst/>
            </p:spPr>
            <p:txBody>
              <a:bodyPr wrap="none" anchor="ctr"/>
              <a:lstStyle/>
              <a:p>
                <a:endParaRPr lang="fr-FR" dirty="0">
                  <a:solidFill>
                    <a:srgbClr val="FF0000"/>
                  </a:solidFill>
                </a:endParaRPr>
              </a:p>
            </p:txBody>
          </p:sp>
          <p:sp>
            <p:nvSpPr>
              <p:cNvPr id="35" name="Oval 71"/>
              <p:cNvSpPr>
                <a:spLocks noChangeArrowheads="1"/>
              </p:cNvSpPr>
              <p:nvPr/>
            </p:nvSpPr>
            <p:spPr bwMode="auto">
              <a:xfrm>
                <a:off x="1927" y="1706"/>
                <a:ext cx="137" cy="136"/>
              </a:xfrm>
              <a:prstGeom prst="ellipse">
                <a:avLst/>
              </a:prstGeom>
              <a:solidFill>
                <a:srgbClr val="00CC00"/>
              </a:solidFill>
              <a:ln w="9525" algn="ctr">
                <a:solidFill>
                  <a:srgbClr val="1AEA3D"/>
                </a:solidFill>
                <a:round/>
                <a:headEnd/>
                <a:tailEnd/>
              </a:ln>
              <a:effectLst/>
            </p:spPr>
            <p:txBody>
              <a:bodyPr wrap="none" anchor="ctr"/>
              <a:lstStyle/>
              <a:p>
                <a:endParaRPr lang="fr-FR" dirty="0">
                  <a:solidFill>
                    <a:srgbClr val="FF0000"/>
                  </a:solidFill>
                </a:endParaRPr>
              </a:p>
            </p:txBody>
          </p:sp>
          <p:sp>
            <p:nvSpPr>
              <p:cNvPr id="36" name="Oval 72"/>
              <p:cNvSpPr>
                <a:spLocks noChangeArrowheads="1"/>
              </p:cNvSpPr>
              <p:nvPr/>
            </p:nvSpPr>
            <p:spPr bwMode="auto">
              <a:xfrm>
                <a:off x="1791" y="3294"/>
                <a:ext cx="137" cy="136"/>
              </a:xfrm>
              <a:prstGeom prst="ellipse">
                <a:avLst/>
              </a:prstGeom>
              <a:solidFill>
                <a:srgbClr val="1AEA3D"/>
              </a:solidFill>
              <a:ln w="9525" algn="ctr">
                <a:solidFill>
                  <a:srgbClr val="1AEA3D"/>
                </a:solidFill>
                <a:round/>
                <a:headEnd/>
                <a:tailEnd/>
              </a:ln>
              <a:effectLst/>
            </p:spPr>
            <p:txBody>
              <a:bodyPr wrap="none" anchor="ctr"/>
              <a:lstStyle/>
              <a:p>
                <a:endParaRPr lang="fr-FR" dirty="0">
                  <a:solidFill>
                    <a:srgbClr val="FF0000"/>
                  </a:solidFill>
                </a:endParaRPr>
              </a:p>
            </p:txBody>
          </p:sp>
        </p:grpSp>
      </p:grpSp>
      <p:sp>
        <p:nvSpPr>
          <p:cNvPr id="73" name="ZoneTexte 72"/>
          <p:cNvSpPr txBox="1"/>
          <p:nvPr/>
        </p:nvSpPr>
        <p:spPr>
          <a:xfrm>
            <a:off x="431540" y="3861048"/>
            <a:ext cx="3564396" cy="646331"/>
          </a:xfrm>
          <a:prstGeom prst="rect">
            <a:avLst/>
          </a:prstGeom>
          <a:noFill/>
        </p:spPr>
        <p:txBody>
          <a:bodyPr wrap="square" rtlCol="0">
            <a:spAutoFit/>
          </a:bodyPr>
          <a:lstStyle/>
          <a:p>
            <a:r>
              <a:rPr lang="fr-FR" dirty="0"/>
              <a:t>Pour inverser le sens de rotation, il faut inverser 2 phases sur les 3.</a:t>
            </a:r>
          </a:p>
        </p:txBody>
      </p:sp>
      <p:pic>
        <p:nvPicPr>
          <p:cNvPr id="75" name="Image 74" descr="_01.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462776" y="1185568"/>
            <a:ext cx="4040081" cy="5220580"/>
          </a:xfrm>
          <a:prstGeom prst="rect">
            <a:avLst/>
          </a:prstGeom>
        </p:spPr>
      </p:pic>
      <p:sp>
        <p:nvSpPr>
          <p:cNvPr id="37" name="Espace réservé du pied de page 36">
            <a:extLst>
              <a:ext uri="{FF2B5EF4-FFF2-40B4-BE49-F238E27FC236}">
                <a16:creationId xmlns="" xmlns:a16="http://schemas.microsoft.com/office/drawing/2014/main" id="{5CD52134-D3A5-4D1F-B8D8-131084D87FF3}"/>
              </a:ext>
            </a:extLst>
          </p:cNvPr>
          <p:cNvSpPr>
            <a:spLocks noGrp="1"/>
          </p:cNvSpPr>
          <p:nvPr>
            <p:ph type="ftr" sz="quarter" idx="11"/>
          </p:nvPr>
        </p:nvSpPr>
        <p:spPr/>
        <p:txBody>
          <a:bodyPr/>
          <a:lstStyle/>
          <a:p>
            <a:r>
              <a:rPr lang="fr-FR" dirty="0"/>
              <a:t>LYCEE THEPOT QUIMPER - SCOTTO</a:t>
            </a:r>
          </a:p>
        </p:txBody>
      </p:sp>
      <p:cxnSp>
        <p:nvCxnSpPr>
          <p:cNvPr id="39" name="Connecteur droit 38">
            <a:extLst>
              <a:ext uri="{FF2B5EF4-FFF2-40B4-BE49-F238E27FC236}">
                <a16:creationId xmlns="" xmlns:a16="http://schemas.microsoft.com/office/drawing/2014/main" id="{A7FB0687-8D2B-40C6-8CF7-7DB3020037CC}"/>
              </a:ext>
            </a:extLst>
          </p:cNvPr>
          <p:cNvCxnSpPr/>
          <p:nvPr/>
        </p:nvCxnSpPr>
        <p:spPr>
          <a:xfrm>
            <a:off x="6516216" y="3290358"/>
            <a:ext cx="0" cy="96673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 xmlns:a16="http://schemas.microsoft.com/office/drawing/2014/main" id="{F5E91F9C-A724-4D8A-8547-81F6172A4C58}"/>
              </a:ext>
            </a:extLst>
          </p:cNvPr>
          <p:cNvCxnSpPr/>
          <p:nvPr/>
        </p:nvCxnSpPr>
        <p:spPr>
          <a:xfrm>
            <a:off x="6732240" y="3290358"/>
            <a:ext cx="0" cy="96673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 xmlns:a16="http://schemas.microsoft.com/office/drawing/2014/main" id="{8FCBBB26-0328-4378-9BDC-B7D1DC05631C}"/>
              </a:ext>
            </a:extLst>
          </p:cNvPr>
          <p:cNvCxnSpPr/>
          <p:nvPr/>
        </p:nvCxnSpPr>
        <p:spPr>
          <a:xfrm>
            <a:off x="6948264" y="3290358"/>
            <a:ext cx="0" cy="96673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 xmlns:a16="http://schemas.microsoft.com/office/drawing/2014/main" id="{7F1DBE0D-F124-4889-9D02-9575BA143FE7}"/>
              </a:ext>
            </a:extLst>
          </p:cNvPr>
          <p:cNvCxnSpPr>
            <a:cxnSpLocks/>
          </p:cNvCxnSpPr>
          <p:nvPr/>
        </p:nvCxnSpPr>
        <p:spPr>
          <a:xfrm>
            <a:off x="6516216" y="4473116"/>
            <a:ext cx="0" cy="13321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5" name="Connecteur droit 44">
            <a:extLst>
              <a:ext uri="{FF2B5EF4-FFF2-40B4-BE49-F238E27FC236}">
                <a16:creationId xmlns="" xmlns:a16="http://schemas.microsoft.com/office/drawing/2014/main" id="{BD381DBD-528D-48CE-A268-A279977CC09D}"/>
              </a:ext>
            </a:extLst>
          </p:cNvPr>
          <p:cNvCxnSpPr>
            <a:cxnSpLocks/>
          </p:cNvCxnSpPr>
          <p:nvPr/>
        </p:nvCxnSpPr>
        <p:spPr>
          <a:xfrm>
            <a:off x="6732240" y="4473116"/>
            <a:ext cx="0" cy="13321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 xmlns:a16="http://schemas.microsoft.com/office/drawing/2014/main" id="{DE1AF45E-442B-43B5-B05D-4C22009D1539}"/>
              </a:ext>
            </a:extLst>
          </p:cNvPr>
          <p:cNvCxnSpPr>
            <a:cxnSpLocks/>
          </p:cNvCxnSpPr>
          <p:nvPr/>
        </p:nvCxnSpPr>
        <p:spPr>
          <a:xfrm>
            <a:off x="6948264" y="4473116"/>
            <a:ext cx="0" cy="13321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 xmlns:a16="http://schemas.microsoft.com/office/drawing/2014/main" id="{1DCF78A1-869D-4DC7-B901-C8B1BF9182CB}"/>
              </a:ext>
            </a:extLst>
          </p:cNvPr>
          <p:cNvCxnSpPr/>
          <p:nvPr/>
        </p:nvCxnSpPr>
        <p:spPr>
          <a:xfrm>
            <a:off x="6516216" y="4005064"/>
            <a:ext cx="1188132" cy="0"/>
          </a:xfrm>
          <a:prstGeom prst="line">
            <a:avLst/>
          </a:prstGeom>
        </p:spPr>
        <p:style>
          <a:lnRef idx="2">
            <a:schemeClr val="accent5"/>
          </a:lnRef>
          <a:fillRef idx="0">
            <a:schemeClr val="accent5"/>
          </a:fillRef>
          <a:effectRef idx="1">
            <a:schemeClr val="accent5"/>
          </a:effectRef>
          <a:fontRef idx="minor">
            <a:schemeClr val="tx1"/>
          </a:fontRef>
        </p:style>
      </p:cxnSp>
      <p:cxnSp>
        <p:nvCxnSpPr>
          <p:cNvPr id="51" name="Connecteur droit 50">
            <a:extLst>
              <a:ext uri="{FF2B5EF4-FFF2-40B4-BE49-F238E27FC236}">
                <a16:creationId xmlns="" xmlns:a16="http://schemas.microsoft.com/office/drawing/2014/main" id="{82B96F79-F924-4B5E-9B76-498C1C427D82}"/>
              </a:ext>
            </a:extLst>
          </p:cNvPr>
          <p:cNvCxnSpPr/>
          <p:nvPr/>
        </p:nvCxnSpPr>
        <p:spPr>
          <a:xfrm>
            <a:off x="7704348" y="4005064"/>
            <a:ext cx="0" cy="252028"/>
          </a:xfrm>
          <a:prstGeom prst="line">
            <a:avLst/>
          </a:prstGeom>
          <a:ln/>
        </p:spPr>
        <p:style>
          <a:lnRef idx="2">
            <a:schemeClr val="accent5"/>
          </a:lnRef>
          <a:fillRef idx="0">
            <a:schemeClr val="accent5"/>
          </a:fillRef>
          <a:effectRef idx="1">
            <a:schemeClr val="accent5"/>
          </a:effectRef>
          <a:fontRef idx="minor">
            <a:schemeClr val="tx1"/>
          </a:fontRef>
        </p:style>
      </p:cxnSp>
      <p:cxnSp>
        <p:nvCxnSpPr>
          <p:cNvPr id="53" name="Connecteur droit 52">
            <a:extLst>
              <a:ext uri="{FF2B5EF4-FFF2-40B4-BE49-F238E27FC236}">
                <a16:creationId xmlns="" xmlns:a16="http://schemas.microsoft.com/office/drawing/2014/main" id="{61298438-D633-4209-8C4C-4FE2FE304761}"/>
              </a:ext>
            </a:extLst>
          </p:cNvPr>
          <p:cNvCxnSpPr/>
          <p:nvPr/>
        </p:nvCxnSpPr>
        <p:spPr>
          <a:xfrm>
            <a:off x="7704348" y="4473116"/>
            <a:ext cx="0" cy="252028"/>
          </a:xfrm>
          <a:prstGeom prst="line">
            <a:avLst/>
          </a:prstGeom>
        </p:spPr>
        <p:style>
          <a:lnRef idx="2">
            <a:schemeClr val="accent5"/>
          </a:lnRef>
          <a:fillRef idx="0">
            <a:schemeClr val="accent5"/>
          </a:fillRef>
          <a:effectRef idx="1">
            <a:schemeClr val="accent5"/>
          </a:effectRef>
          <a:fontRef idx="minor">
            <a:schemeClr val="tx1"/>
          </a:fontRef>
        </p:style>
      </p:cxnSp>
      <p:cxnSp>
        <p:nvCxnSpPr>
          <p:cNvPr id="55" name="Connecteur droit 54">
            <a:extLst>
              <a:ext uri="{FF2B5EF4-FFF2-40B4-BE49-F238E27FC236}">
                <a16:creationId xmlns="" xmlns:a16="http://schemas.microsoft.com/office/drawing/2014/main" id="{29B27B17-BBF1-4076-9C54-6B2B4A156AB5}"/>
              </a:ext>
            </a:extLst>
          </p:cNvPr>
          <p:cNvCxnSpPr/>
          <p:nvPr/>
        </p:nvCxnSpPr>
        <p:spPr>
          <a:xfrm flipH="1">
            <a:off x="6948264" y="4725144"/>
            <a:ext cx="756084" cy="0"/>
          </a:xfrm>
          <a:prstGeom prst="line">
            <a:avLst/>
          </a:prstGeom>
        </p:spPr>
        <p:style>
          <a:lnRef idx="2">
            <a:schemeClr val="accent5"/>
          </a:lnRef>
          <a:fillRef idx="0">
            <a:schemeClr val="accent5"/>
          </a:fillRef>
          <a:effectRef idx="1">
            <a:schemeClr val="accent5"/>
          </a:effectRef>
          <a:fontRef idx="minor">
            <a:schemeClr val="tx1"/>
          </a:fontRef>
        </p:style>
      </p:cxnSp>
      <p:cxnSp>
        <p:nvCxnSpPr>
          <p:cNvPr id="58" name="Connecteur droit 57">
            <a:extLst>
              <a:ext uri="{FF2B5EF4-FFF2-40B4-BE49-F238E27FC236}">
                <a16:creationId xmlns="" xmlns:a16="http://schemas.microsoft.com/office/drawing/2014/main" id="{C6631E26-C3DD-408F-898F-9A562D09B257}"/>
              </a:ext>
            </a:extLst>
          </p:cNvPr>
          <p:cNvCxnSpPr/>
          <p:nvPr/>
        </p:nvCxnSpPr>
        <p:spPr>
          <a:xfrm>
            <a:off x="6732240" y="3789040"/>
            <a:ext cx="1188132" cy="0"/>
          </a:xfrm>
          <a:prstGeom prst="line">
            <a:avLst/>
          </a:prstGeom>
        </p:spPr>
        <p:style>
          <a:lnRef idx="2">
            <a:schemeClr val="accent5"/>
          </a:lnRef>
          <a:fillRef idx="0">
            <a:schemeClr val="accent5"/>
          </a:fillRef>
          <a:effectRef idx="1">
            <a:schemeClr val="accent5"/>
          </a:effectRef>
          <a:fontRef idx="minor">
            <a:schemeClr val="tx1"/>
          </a:fontRef>
        </p:style>
      </p:cxnSp>
      <p:cxnSp>
        <p:nvCxnSpPr>
          <p:cNvPr id="59" name="Connecteur droit 58">
            <a:extLst>
              <a:ext uri="{FF2B5EF4-FFF2-40B4-BE49-F238E27FC236}">
                <a16:creationId xmlns="" xmlns:a16="http://schemas.microsoft.com/office/drawing/2014/main" id="{60E26969-C6F8-46D7-94C8-6582C6E07331}"/>
              </a:ext>
            </a:extLst>
          </p:cNvPr>
          <p:cNvCxnSpPr/>
          <p:nvPr/>
        </p:nvCxnSpPr>
        <p:spPr>
          <a:xfrm>
            <a:off x="6948264" y="3573016"/>
            <a:ext cx="1188132" cy="0"/>
          </a:xfrm>
          <a:prstGeom prst="line">
            <a:avLst/>
          </a:prstGeom>
        </p:spPr>
        <p:style>
          <a:lnRef idx="2">
            <a:schemeClr val="accent5"/>
          </a:lnRef>
          <a:fillRef idx="0">
            <a:schemeClr val="accent5"/>
          </a:fillRef>
          <a:effectRef idx="1">
            <a:schemeClr val="accent5"/>
          </a:effectRef>
          <a:fontRef idx="minor">
            <a:schemeClr val="tx1"/>
          </a:fontRef>
        </p:style>
      </p:cxnSp>
      <p:cxnSp>
        <p:nvCxnSpPr>
          <p:cNvPr id="57" name="Connecteur droit 56">
            <a:extLst>
              <a:ext uri="{FF2B5EF4-FFF2-40B4-BE49-F238E27FC236}">
                <a16:creationId xmlns="" xmlns:a16="http://schemas.microsoft.com/office/drawing/2014/main" id="{0FA75092-127C-411E-996D-3A6F13D7AB75}"/>
              </a:ext>
            </a:extLst>
          </p:cNvPr>
          <p:cNvCxnSpPr/>
          <p:nvPr/>
        </p:nvCxnSpPr>
        <p:spPr>
          <a:xfrm>
            <a:off x="7920372" y="3789040"/>
            <a:ext cx="0" cy="468052"/>
          </a:xfrm>
          <a:prstGeom prst="line">
            <a:avLst/>
          </a:prstGeom>
        </p:spPr>
        <p:style>
          <a:lnRef idx="2">
            <a:schemeClr val="accent5"/>
          </a:lnRef>
          <a:fillRef idx="0">
            <a:schemeClr val="accent5"/>
          </a:fillRef>
          <a:effectRef idx="1">
            <a:schemeClr val="accent5"/>
          </a:effectRef>
          <a:fontRef idx="minor">
            <a:schemeClr val="tx1"/>
          </a:fontRef>
        </p:style>
      </p:cxnSp>
      <p:cxnSp>
        <p:nvCxnSpPr>
          <p:cNvPr id="61" name="Connecteur droit 60">
            <a:extLst>
              <a:ext uri="{FF2B5EF4-FFF2-40B4-BE49-F238E27FC236}">
                <a16:creationId xmlns="" xmlns:a16="http://schemas.microsoft.com/office/drawing/2014/main" id="{40389B89-8606-4994-AA33-96155AF94A10}"/>
              </a:ext>
            </a:extLst>
          </p:cNvPr>
          <p:cNvCxnSpPr/>
          <p:nvPr/>
        </p:nvCxnSpPr>
        <p:spPr>
          <a:xfrm>
            <a:off x="8136396" y="3573016"/>
            <a:ext cx="0" cy="684076"/>
          </a:xfrm>
          <a:prstGeom prst="line">
            <a:avLst/>
          </a:prstGeom>
        </p:spPr>
        <p:style>
          <a:lnRef idx="2">
            <a:schemeClr val="accent5"/>
          </a:lnRef>
          <a:fillRef idx="0">
            <a:schemeClr val="accent5"/>
          </a:fillRef>
          <a:effectRef idx="1">
            <a:schemeClr val="accent5"/>
          </a:effectRef>
          <a:fontRef idx="minor">
            <a:schemeClr val="tx1"/>
          </a:fontRef>
        </p:style>
      </p:cxnSp>
      <p:cxnSp>
        <p:nvCxnSpPr>
          <p:cNvPr id="63" name="Connecteur droit 62">
            <a:extLst>
              <a:ext uri="{FF2B5EF4-FFF2-40B4-BE49-F238E27FC236}">
                <a16:creationId xmlns="" xmlns:a16="http://schemas.microsoft.com/office/drawing/2014/main" id="{673B5524-7DF3-436F-AAE6-24E6EE6C91E5}"/>
              </a:ext>
            </a:extLst>
          </p:cNvPr>
          <p:cNvCxnSpPr>
            <a:cxnSpLocks/>
          </p:cNvCxnSpPr>
          <p:nvPr/>
        </p:nvCxnSpPr>
        <p:spPr>
          <a:xfrm>
            <a:off x="7920372" y="4473116"/>
            <a:ext cx="0" cy="468052"/>
          </a:xfrm>
          <a:prstGeom prst="line">
            <a:avLst/>
          </a:prstGeom>
        </p:spPr>
        <p:style>
          <a:lnRef idx="2">
            <a:schemeClr val="accent5"/>
          </a:lnRef>
          <a:fillRef idx="0">
            <a:schemeClr val="accent5"/>
          </a:fillRef>
          <a:effectRef idx="1">
            <a:schemeClr val="accent5"/>
          </a:effectRef>
          <a:fontRef idx="minor">
            <a:schemeClr val="tx1"/>
          </a:fontRef>
        </p:style>
      </p:cxnSp>
      <p:cxnSp>
        <p:nvCxnSpPr>
          <p:cNvPr id="65" name="Connecteur droit 64">
            <a:extLst>
              <a:ext uri="{FF2B5EF4-FFF2-40B4-BE49-F238E27FC236}">
                <a16:creationId xmlns="" xmlns:a16="http://schemas.microsoft.com/office/drawing/2014/main" id="{72AB60B0-0793-4497-86F2-20D4DF4F87D6}"/>
              </a:ext>
            </a:extLst>
          </p:cNvPr>
          <p:cNvCxnSpPr/>
          <p:nvPr/>
        </p:nvCxnSpPr>
        <p:spPr>
          <a:xfrm>
            <a:off x="6732240" y="4941168"/>
            <a:ext cx="1188132" cy="0"/>
          </a:xfrm>
          <a:prstGeom prst="line">
            <a:avLst/>
          </a:prstGeom>
        </p:spPr>
        <p:style>
          <a:lnRef idx="2">
            <a:schemeClr val="accent5"/>
          </a:lnRef>
          <a:fillRef idx="0">
            <a:schemeClr val="accent5"/>
          </a:fillRef>
          <a:effectRef idx="1">
            <a:schemeClr val="accent5"/>
          </a:effectRef>
          <a:fontRef idx="minor">
            <a:schemeClr val="tx1"/>
          </a:fontRef>
        </p:style>
      </p:cxnSp>
      <p:cxnSp>
        <p:nvCxnSpPr>
          <p:cNvPr id="68" name="Connecteur droit 67">
            <a:extLst>
              <a:ext uri="{FF2B5EF4-FFF2-40B4-BE49-F238E27FC236}">
                <a16:creationId xmlns="" xmlns:a16="http://schemas.microsoft.com/office/drawing/2014/main" id="{10259FD5-DBC5-4437-9E68-DCA240865790}"/>
              </a:ext>
            </a:extLst>
          </p:cNvPr>
          <p:cNvCxnSpPr/>
          <p:nvPr/>
        </p:nvCxnSpPr>
        <p:spPr>
          <a:xfrm>
            <a:off x="8136396" y="4473116"/>
            <a:ext cx="0" cy="684076"/>
          </a:xfrm>
          <a:prstGeom prst="line">
            <a:avLst/>
          </a:prstGeom>
        </p:spPr>
        <p:style>
          <a:lnRef idx="2">
            <a:schemeClr val="accent5"/>
          </a:lnRef>
          <a:fillRef idx="0">
            <a:schemeClr val="accent5"/>
          </a:fillRef>
          <a:effectRef idx="1">
            <a:schemeClr val="accent5"/>
          </a:effectRef>
          <a:fontRef idx="minor">
            <a:schemeClr val="tx1"/>
          </a:fontRef>
        </p:style>
      </p:cxnSp>
      <p:cxnSp>
        <p:nvCxnSpPr>
          <p:cNvPr id="70" name="Connecteur droit 69">
            <a:extLst>
              <a:ext uri="{FF2B5EF4-FFF2-40B4-BE49-F238E27FC236}">
                <a16:creationId xmlns="" xmlns:a16="http://schemas.microsoft.com/office/drawing/2014/main" id="{22B93E35-6EB5-491E-ACF5-822148D373A9}"/>
              </a:ext>
            </a:extLst>
          </p:cNvPr>
          <p:cNvCxnSpPr/>
          <p:nvPr/>
        </p:nvCxnSpPr>
        <p:spPr>
          <a:xfrm flipH="1">
            <a:off x="6516216" y="5157192"/>
            <a:ext cx="1620180" cy="0"/>
          </a:xfrm>
          <a:prstGeom prst="line">
            <a:avLst/>
          </a:prstGeom>
        </p:spPr>
        <p:style>
          <a:lnRef idx="2">
            <a:schemeClr val="accent5"/>
          </a:lnRef>
          <a:fillRef idx="0">
            <a:schemeClr val="accent5"/>
          </a:fillRef>
          <a:effectRef idx="1">
            <a:schemeClr val="accent5"/>
          </a:effectRef>
          <a:fontRef idx="minor">
            <a:schemeClr val="tx1"/>
          </a:fontRef>
        </p:style>
      </p:cxnSp>
      <p:cxnSp>
        <p:nvCxnSpPr>
          <p:cNvPr id="72" name="Connecteur droit 71">
            <a:extLst>
              <a:ext uri="{FF2B5EF4-FFF2-40B4-BE49-F238E27FC236}">
                <a16:creationId xmlns="" xmlns:a16="http://schemas.microsoft.com/office/drawing/2014/main" id="{A347C9F2-7D77-4DB2-B925-381CB0001924}"/>
              </a:ext>
            </a:extLst>
          </p:cNvPr>
          <p:cNvCxnSpPr/>
          <p:nvPr/>
        </p:nvCxnSpPr>
        <p:spPr>
          <a:xfrm>
            <a:off x="6948264" y="4365104"/>
            <a:ext cx="648072" cy="0"/>
          </a:xfrm>
          <a:prstGeom prst="line">
            <a:avLst/>
          </a:prstGeom>
          <a:ln w="28575">
            <a:solidFill>
              <a:srgbClr val="F45F0C"/>
            </a:solidFill>
            <a:prstDash val="dash"/>
          </a:ln>
        </p:spPr>
        <p:style>
          <a:lnRef idx="1">
            <a:schemeClr val="accent1"/>
          </a:lnRef>
          <a:fillRef idx="0">
            <a:schemeClr val="accent1"/>
          </a:fillRef>
          <a:effectRef idx="0">
            <a:schemeClr val="accent1"/>
          </a:effectRef>
          <a:fontRef idx="minor">
            <a:schemeClr val="tx1"/>
          </a:fontRef>
        </p:style>
      </p:cxnSp>
      <p:sp>
        <p:nvSpPr>
          <p:cNvPr id="76" name="Triangle isocèle 75">
            <a:extLst>
              <a:ext uri="{FF2B5EF4-FFF2-40B4-BE49-F238E27FC236}">
                <a16:creationId xmlns="" xmlns:a16="http://schemas.microsoft.com/office/drawing/2014/main" id="{C127C572-B9E8-42DA-9F38-6008750F1AFC}"/>
              </a:ext>
            </a:extLst>
          </p:cNvPr>
          <p:cNvSpPr/>
          <p:nvPr/>
        </p:nvSpPr>
        <p:spPr>
          <a:xfrm flipV="1">
            <a:off x="7236296" y="4257092"/>
            <a:ext cx="120572" cy="163901"/>
          </a:xfrm>
          <a:prstGeom prst="triangle">
            <a:avLst/>
          </a:prstGeom>
          <a:noFill/>
          <a:ln>
            <a:solidFill>
              <a:srgbClr val="F45F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7" name="Légende : flèche courbée 76">
            <a:extLst>
              <a:ext uri="{FF2B5EF4-FFF2-40B4-BE49-F238E27FC236}">
                <a16:creationId xmlns="" xmlns:a16="http://schemas.microsoft.com/office/drawing/2014/main" id="{E74C7D2A-D92C-4F56-8C68-5352C3398821}"/>
              </a:ext>
            </a:extLst>
          </p:cNvPr>
          <p:cNvSpPr/>
          <p:nvPr/>
        </p:nvSpPr>
        <p:spPr>
          <a:xfrm>
            <a:off x="4517922" y="2926210"/>
            <a:ext cx="1490546" cy="2230978"/>
          </a:xfrm>
          <a:prstGeom prst="borderCallout2">
            <a:avLst>
              <a:gd name="adj1" fmla="val 22227"/>
              <a:gd name="adj2" fmla="val 100834"/>
              <a:gd name="adj3" fmla="val 22227"/>
              <a:gd name="adj4" fmla="val 115564"/>
              <a:gd name="adj5" fmla="val 70490"/>
              <a:gd name="adj6" fmla="val 175527"/>
            </a:avLst>
          </a:prstGeom>
          <a:noFill/>
          <a:ln>
            <a:solidFill>
              <a:srgbClr val="F45F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bg1"/>
                </a:solidFill>
              </a:rPr>
              <a:t>Verrouillage </a:t>
            </a:r>
            <a:r>
              <a:rPr lang="fr-FR" dirty="0">
                <a:solidFill>
                  <a:schemeClr val="bg1"/>
                </a:solidFill>
              </a:rPr>
              <a:t>mécanique</a:t>
            </a:r>
            <a:r>
              <a:rPr lang="fr-FR" sz="1400" dirty="0">
                <a:solidFill>
                  <a:schemeClr val="bg1"/>
                </a:solidFill>
              </a:rPr>
              <a:t> entre les contacteurs.</a:t>
            </a:r>
          </a:p>
          <a:p>
            <a:pPr algn="ctr"/>
            <a:r>
              <a:rPr lang="fr-FR" sz="1400" dirty="0">
                <a:solidFill>
                  <a:schemeClr val="bg1"/>
                </a:solidFill>
              </a:rPr>
              <a:t> Ils peuvent être ouverts mais pas fermés en même temps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0"/>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2000"/>
                                  </p:stCondLst>
                                  <p:childTnLst>
                                    <p:set>
                                      <p:cBhvr>
                                        <p:cTn id="31" dur="1" fill="hold">
                                          <p:stCondLst>
                                            <p:cond delay="0"/>
                                          </p:stCondLst>
                                        </p:cTn>
                                        <p:tgtEl>
                                          <p:spTgt spid="77"/>
                                        </p:tgtEl>
                                        <p:attrNameLst>
                                          <p:attrName>style.visibility</p:attrName>
                                        </p:attrNameLst>
                                      </p:cBhvr>
                                      <p:to>
                                        <p:strVal val="visible"/>
                                      </p:to>
                                    </p:set>
                                  </p:childTnLst>
                                </p:cTn>
                              </p:par>
                              <p:par>
                                <p:cTn id="32" presetID="1" presetClass="entr" presetSubtype="0" fill="hold" grpId="0" nodeType="withEffect">
                                  <p:stCondLst>
                                    <p:cond delay="2000"/>
                                  </p:stCondLst>
                                  <p:childTnLst>
                                    <p:set>
                                      <p:cBhvr>
                                        <p:cTn id="33" dur="1" fill="hold">
                                          <p:stCondLst>
                                            <p:cond delay="0"/>
                                          </p:stCondLst>
                                        </p:cTn>
                                        <p:tgtEl>
                                          <p:spTgt spid="76"/>
                                        </p:tgtEl>
                                        <p:attrNameLst>
                                          <p:attrName>style.visibility</p:attrName>
                                        </p:attrNameLst>
                                      </p:cBhvr>
                                      <p:to>
                                        <p:strVal val="visible"/>
                                      </p:to>
                                    </p:set>
                                  </p:childTnLst>
                                </p:cTn>
                              </p:par>
                              <p:par>
                                <p:cTn id="34" presetID="1" presetClass="entr" presetSubtype="0" fill="hold" nodeType="withEffect">
                                  <p:stCondLst>
                                    <p:cond delay="2000"/>
                                  </p:stCondLst>
                                  <p:childTnLst>
                                    <p:set>
                                      <p:cBhvr>
                                        <p:cTn id="35"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fr-FR" dirty="0"/>
              <a:t>Intérêt du MAS triphasé</a:t>
            </a:r>
          </a:p>
        </p:txBody>
      </p:sp>
      <p:sp>
        <p:nvSpPr>
          <p:cNvPr id="60420" name="Text Box 4"/>
          <p:cNvSpPr txBox="1">
            <a:spLocks noChangeArrowheads="1"/>
          </p:cNvSpPr>
          <p:nvPr/>
        </p:nvSpPr>
        <p:spPr bwMode="auto">
          <a:xfrm>
            <a:off x="575556" y="2132856"/>
            <a:ext cx="7753622" cy="3308598"/>
          </a:xfrm>
          <a:prstGeom prst="rect">
            <a:avLst/>
          </a:prstGeom>
          <a:noFill/>
          <a:ln w="9525" algn="ctr">
            <a:noFill/>
            <a:miter lim="800000"/>
            <a:headEnd/>
            <a:tailEnd/>
          </a:ln>
          <a:effectLst/>
        </p:spPr>
        <p:txBody>
          <a:bodyPr wrap="square">
            <a:spAutoFit/>
          </a:bodyPr>
          <a:lstStyle/>
          <a:p>
            <a:pPr>
              <a:spcBef>
                <a:spcPct val="50000"/>
              </a:spcBef>
            </a:pPr>
            <a:r>
              <a:rPr lang="fr-FR" sz="2200" dirty="0"/>
              <a:t>L’avantage principal du MAS est sa </a:t>
            </a:r>
            <a:r>
              <a:rPr lang="fr-FR" sz="2200" b="1" dirty="0"/>
              <a:t>robustesse</a:t>
            </a:r>
            <a:r>
              <a:rPr lang="fr-FR" sz="2200" dirty="0"/>
              <a:t>. Le rotor est très solide.</a:t>
            </a:r>
          </a:p>
          <a:p>
            <a:pPr marL="342900" indent="-342900">
              <a:spcBef>
                <a:spcPct val="50000"/>
              </a:spcBef>
              <a:buFont typeface="Arial" panose="020B0604020202020204" pitchFamily="34" charset="0"/>
              <a:buChar char="•"/>
            </a:pPr>
            <a:r>
              <a:rPr lang="fr-FR" sz="2200" dirty="0"/>
              <a:t>Pas de liaison électrique avec des parties tournantes donc pas de balais =&gt; pas de maintenance</a:t>
            </a:r>
          </a:p>
          <a:p>
            <a:pPr marL="342900" indent="-342900">
              <a:spcBef>
                <a:spcPct val="50000"/>
              </a:spcBef>
              <a:buFont typeface="Arial" panose="020B0604020202020204" pitchFamily="34" charset="0"/>
              <a:buChar char="•"/>
            </a:pPr>
            <a:r>
              <a:rPr lang="fr-FR" sz="2200" dirty="0"/>
              <a:t>Il suffit d’alimenter les trois bobines du stator et le moteur tourne.</a:t>
            </a:r>
          </a:p>
          <a:p>
            <a:pPr marL="342900" indent="-342900">
              <a:spcBef>
                <a:spcPct val="50000"/>
              </a:spcBef>
              <a:buFont typeface="Arial" panose="020B0604020202020204" pitchFamily="34" charset="0"/>
              <a:buChar char="•"/>
            </a:pPr>
            <a:r>
              <a:rPr lang="fr-FR" sz="2200" dirty="0"/>
              <a:t>Ce moteur peut être alimenté directement sur le réseau triphasé sans qu’on ait besoin d’un variateur.</a:t>
            </a:r>
          </a:p>
        </p:txBody>
      </p:sp>
      <p:sp>
        <p:nvSpPr>
          <p:cNvPr id="2" name="Espace réservé du pied de page 1">
            <a:extLst>
              <a:ext uri="{FF2B5EF4-FFF2-40B4-BE49-F238E27FC236}">
                <a16:creationId xmlns="" xmlns:a16="http://schemas.microsoft.com/office/drawing/2014/main" id="{E01B7C06-2705-45F9-843A-D0D79C536781}"/>
              </a:ext>
            </a:extLst>
          </p:cNvPr>
          <p:cNvSpPr>
            <a:spLocks noGrp="1"/>
          </p:cNvSpPr>
          <p:nvPr>
            <p:ph type="ftr" sz="quarter" idx="11"/>
          </p:nvPr>
        </p:nvSpPr>
        <p:spPr/>
        <p:txBody>
          <a:bodyPr/>
          <a:lstStyle/>
          <a:p>
            <a:r>
              <a:rPr lang="fr-FR" dirty="0"/>
              <a:t>LYCEE THEPOT QUIMPER - SCOTTO</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 descr="Diagonales larges vers le bas"/>
          <p:cNvSpPr>
            <a:spLocks noChangeArrowheads="1"/>
          </p:cNvSpPr>
          <p:nvPr/>
        </p:nvSpPr>
        <p:spPr bwMode="auto">
          <a:xfrm>
            <a:off x="4932363" y="5229225"/>
            <a:ext cx="144462" cy="1066800"/>
          </a:xfrm>
          <a:prstGeom prst="rect">
            <a:avLst/>
          </a:prstGeom>
          <a:pattFill prst="wdDnDiag">
            <a:fgClr>
              <a:srgbClr val="FF0000"/>
            </a:fgClr>
            <a:bgClr>
              <a:schemeClr val="bg1"/>
            </a:bgClr>
          </a:pattFill>
          <a:ln w="9525">
            <a:solidFill>
              <a:schemeClr val="tx1"/>
            </a:solidFill>
            <a:miter lim="800000"/>
            <a:headEnd/>
            <a:tailEnd/>
          </a:ln>
          <a:effectLst/>
        </p:spPr>
        <p:txBody>
          <a:bodyPr wrap="none" anchor="ctr"/>
          <a:lstStyle/>
          <a:p>
            <a:endParaRPr lang="fr-FR" altLang="fr-FR" dirty="0"/>
          </a:p>
        </p:txBody>
      </p:sp>
      <p:sp>
        <p:nvSpPr>
          <p:cNvPr id="14339" name="Rectangle 2"/>
          <p:cNvSpPr>
            <a:spLocks noGrp="1" noChangeArrowheads="1"/>
          </p:cNvSpPr>
          <p:nvPr>
            <p:ph type="title"/>
          </p:nvPr>
        </p:nvSpPr>
        <p:spPr>
          <a:xfrm>
            <a:off x="503548" y="440668"/>
            <a:ext cx="8229600" cy="1143000"/>
          </a:xfrm>
        </p:spPr>
        <p:txBody>
          <a:bodyPr>
            <a:normAutofit/>
          </a:bodyPr>
          <a:lstStyle/>
          <a:p>
            <a:pPr eaLnBrk="1" hangingPunct="1"/>
            <a:r>
              <a:rPr lang="fr-FR" altLang="fr-FR" dirty="0"/>
              <a:t>Les zones de puissance.</a:t>
            </a:r>
          </a:p>
        </p:txBody>
      </p:sp>
      <p:sp>
        <p:nvSpPr>
          <p:cNvPr id="14340" name="Text Box 16"/>
          <p:cNvSpPr txBox="1">
            <a:spLocks noChangeArrowheads="1"/>
          </p:cNvSpPr>
          <p:nvPr/>
        </p:nvSpPr>
        <p:spPr bwMode="auto">
          <a:xfrm>
            <a:off x="1692275" y="1916113"/>
            <a:ext cx="485775" cy="366712"/>
          </a:xfrm>
          <a:prstGeom prst="rect">
            <a:avLst/>
          </a:prstGeom>
          <a:noFill/>
          <a:ln w="9525">
            <a:noFill/>
            <a:miter lim="800000"/>
            <a:headEnd/>
            <a:tailEnd/>
          </a:ln>
          <a:effectLst/>
        </p:spPr>
        <p:txBody>
          <a:bodyPr>
            <a:spAutoFit/>
          </a:bodyPr>
          <a:lstStyle/>
          <a:p>
            <a:pPr>
              <a:spcBef>
                <a:spcPct val="50000"/>
              </a:spcBef>
            </a:pPr>
            <a:r>
              <a:rPr lang="fr-FR" altLang="fr-FR" dirty="0">
                <a:latin typeface="Arial" charset="0"/>
              </a:rPr>
              <a:t>T</a:t>
            </a:r>
          </a:p>
        </p:txBody>
      </p:sp>
      <p:sp>
        <p:nvSpPr>
          <p:cNvPr id="14341" name="Rectangle 17" descr="Diagonales larges vers le haut"/>
          <p:cNvSpPr>
            <a:spLocks noChangeArrowheads="1"/>
          </p:cNvSpPr>
          <p:nvPr/>
        </p:nvSpPr>
        <p:spPr bwMode="auto">
          <a:xfrm>
            <a:off x="1619250" y="5229225"/>
            <a:ext cx="3313113" cy="1076325"/>
          </a:xfrm>
          <a:prstGeom prst="rect">
            <a:avLst/>
          </a:prstGeom>
          <a:pattFill prst="wdUpDiag">
            <a:fgClr>
              <a:schemeClr val="accent1"/>
            </a:fgClr>
            <a:bgClr>
              <a:schemeClr val="bg1"/>
            </a:bgClr>
          </a:pattFill>
          <a:ln w="9525">
            <a:solidFill>
              <a:schemeClr val="tx1"/>
            </a:solidFill>
            <a:miter lim="800000"/>
            <a:headEnd/>
            <a:tailEnd/>
          </a:ln>
          <a:effectLst/>
        </p:spPr>
        <p:txBody>
          <a:bodyPr wrap="none" anchor="ctr"/>
          <a:lstStyle/>
          <a:p>
            <a:endParaRPr lang="fr-FR" altLang="fr-FR" dirty="0"/>
          </a:p>
        </p:txBody>
      </p:sp>
      <p:sp>
        <p:nvSpPr>
          <p:cNvPr id="14344" name="Line 24"/>
          <p:cNvSpPr>
            <a:spLocks noChangeShapeType="1"/>
          </p:cNvSpPr>
          <p:nvPr/>
        </p:nvSpPr>
        <p:spPr bwMode="auto">
          <a:xfrm>
            <a:off x="1619250" y="2133600"/>
            <a:ext cx="0" cy="4175125"/>
          </a:xfrm>
          <a:prstGeom prst="line">
            <a:avLst/>
          </a:prstGeom>
          <a:noFill/>
          <a:ln w="38100">
            <a:solidFill>
              <a:schemeClr val="tx1"/>
            </a:solidFill>
            <a:round/>
            <a:headEnd type="triangle" w="med" len="med"/>
            <a:tailEnd/>
          </a:ln>
          <a:effectLst/>
        </p:spPr>
        <p:txBody>
          <a:bodyPr/>
          <a:lstStyle/>
          <a:p>
            <a:endParaRPr lang="fr-FR" dirty="0"/>
          </a:p>
        </p:txBody>
      </p:sp>
      <p:sp>
        <p:nvSpPr>
          <p:cNvPr id="14345" name="Line 25"/>
          <p:cNvSpPr>
            <a:spLocks noChangeShapeType="1"/>
          </p:cNvSpPr>
          <p:nvPr/>
        </p:nvSpPr>
        <p:spPr bwMode="auto">
          <a:xfrm>
            <a:off x="1619250" y="6308725"/>
            <a:ext cx="4103688" cy="0"/>
          </a:xfrm>
          <a:prstGeom prst="line">
            <a:avLst/>
          </a:prstGeom>
          <a:noFill/>
          <a:ln w="38100">
            <a:solidFill>
              <a:schemeClr val="tx1"/>
            </a:solidFill>
            <a:round/>
            <a:headEnd/>
            <a:tailEnd type="triangle" w="med" len="med"/>
          </a:ln>
          <a:effectLst/>
        </p:spPr>
        <p:txBody>
          <a:bodyPr/>
          <a:lstStyle/>
          <a:p>
            <a:endParaRPr lang="fr-FR" dirty="0"/>
          </a:p>
        </p:txBody>
      </p:sp>
      <p:sp>
        <p:nvSpPr>
          <p:cNvPr id="14346" name="Line 26"/>
          <p:cNvSpPr>
            <a:spLocks noChangeShapeType="1"/>
          </p:cNvSpPr>
          <p:nvPr/>
        </p:nvSpPr>
        <p:spPr bwMode="auto">
          <a:xfrm>
            <a:off x="1363663" y="3070225"/>
            <a:ext cx="215900" cy="0"/>
          </a:xfrm>
          <a:prstGeom prst="line">
            <a:avLst/>
          </a:prstGeom>
          <a:noFill/>
          <a:ln w="9525">
            <a:solidFill>
              <a:schemeClr val="tx1"/>
            </a:solidFill>
            <a:round/>
            <a:headEnd/>
            <a:tailEnd/>
          </a:ln>
          <a:effectLst/>
        </p:spPr>
        <p:txBody>
          <a:bodyPr/>
          <a:lstStyle/>
          <a:p>
            <a:endParaRPr lang="fr-FR" dirty="0"/>
          </a:p>
        </p:txBody>
      </p:sp>
      <p:sp>
        <p:nvSpPr>
          <p:cNvPr id="14347" name="Line 28"/>
          <p:cNvSpPr>
            <a:spLocks noChangeShapeType="1"/>
          </p:cNvSpPr>
          <p:nvPr/>
        </p:nvSpPr>
        <p:spPr bwMode="auto">
          <a:xfrm>
            <a:off x="1403350" y="5229225"/>
            <a:ext cx="215900" cy="0"/>
          </a:xfrm>
          <a:prstGeom prst="line">
            <a:avLst/>
          </a:prstGeom>
          <a:noFill/>
          <a:ln w="9525">
            <a:solidFill>
              <a:schemeClr val="tx1"/>
            </a:solidFill>
            <a:round/>
            <a:headEnd/>
            <a:tailEnd/>
          </a:ln>
          <a:effectLst/>
        </p:spPr>
        <p:txBody>
          <a:bodyPr/>
          <a:lstStyle/>
          <a:p>
            <a:endParaRPr lang="fr-FR" dirty="0"/>
          </a:p>
        </p:txBody>
      </p:sp>
      <p:sp>
        <p:nvSpPr>
          <p:cNvPr id="14348" name="Text Box 29"/>
          <p:cNvSpPr txBox="1">
            <a:spLocks noChangeArrowheads="1"/>
          </p:cNvSpPr>
          <p:nvPr/>
        </p:nvSpPr>
        <p:spPr bwMode="auto">
          <a:xfrm>
            <a:off x="900113" y="4724400"/>
            <a:ext cx="647700" cy="366713"/>
          </a:xfrm>
          <a:prstGeom prst="rect">
            <a:avLst/>
          </a:prstGeom>
          <a:noFill/>
          <a:ln w="9525">
            <a:noFill/>
            <a:miter lim="800000"/>
            <a:headEnd/>
            <a:tailEnd/>
          </a:ln>
          <a:effectLst/>
        </p:spPr>
        <p:txBody>
          <a:bodyPr>
            <a:spAutoFit/>
          </a:bodyPr>
          <a:lstStyle/>
          <a:p>
            <a:pPr algn="r">
              <a:spcBef>
                <a:spcPct val="50000"/>
              </a:spcBef>
            </a:pPr>
            <a:r>
              <a:rPr lang="fr-FR" altLang="fr-FR" dirty="0">
                <a:latin typeface="Arial" charset="0"/>
              </a:rPr>
              <a:t>Tn</a:t>
            </a:r>
          </a:p>
        </p:txBody>
      </p:sp>
      <p:sp>
        <p:nvSpPr>
          <p:cNvPr id="14349" name="Text Box 30"/>
          <p:cNvSpPr txBox="1">
            <a:spLocks noChangeArrowheads="1"/>
          </p:cNvSpPr>
          <p:nvPr/>
        </p:nvSpPr>
        <p:spPr bwMode="auto">
          <a:xfrm>
            <a:off x="606425" y="2886075"/>
            <a:ext cx="792163" cy="366713"/>
          </a:xfrm>
          <a:prstGeom prst="rect">
            <a:avLst/>
          </a:prstGeom>
          <a:noFill/>
          <a:ln w="9525">
            <a:noFill/>
            <a:miter lim="800000"/>
            <a:headEnd/>
            <a:tailEnd/>
          </a:ln>
          <a:effectLst/>
        </p:spPr>
        <p:txBody>
          <a:bodyPr>
            <a:spAutoFit/>
          </a:bodyPr>
          <a:lstStyle/>
          <a:p>
            <a:pPr algn="r">
              <a:spcBef>
                <a:spcPct val="50000"/>
              </a:spcBef>
            </a:pPr>
            <a:r>
              <a:rPr lang="fr-FR" altLang="fr-FR" dirty="0">
                <a:latin typeface="Arial" charset="0"/>
              </a:rPr>
              <a:t>Td</a:t>
            </a:r>
          </a:p>
        </p:txBody>
      </p:sp>
      <p:sp>
        <p:nvSpPr>
          <p:cNvPr id="14350" name="Line 32"/>
          <p:cNvSpPr>
            <a:spLocks noChangeShapeType="1"/>
          </p:cNvSpPr>
          <p:nvPr/>
        </p:nvSpPr>
        <p:spPr bwMode="auto">
          <a:xfrm>
            <a:off x="1619250" y="5084763"/>
            <a:ext cx="3743325" cy="0"/>
          </a:xfrm>
          <a:prstGeom prst="line">
            <a:avLst/>
          </a:prstGeom>
          <a:noFill/>
          <a:ln w="9525">
            <a:solidFill>
              <a:schemeClr val="tx1"/>
            </a:solidFill>
            <a:prstDash val="dash"/>
            <a:round/>
            <a:headEnd/>
            <a:tailEnd/>
          </a:ln>
          <a:effectLst/>
        </p:spPr>
        <p:txBody>
          <a:bodyPr/>
          <a:lstStyle/>
          <a:p>
            <a:endParaRPr lang="fr-FR" dirty="0"/>
          </a:p>
        </p:txBody>
      </p:sp>
      <p:sp>
        <p:nvSpPr>
          <p:cNvPr id="14351" name="Line 33"/>
          <p:cNvSpPr>
            <a:spLocks noChangeShapeType="1"/>
          </p:cNvSpPr>
          <p:nvPr/>
        </p:nvSpPr>
        <p:spPr bwMode="auto">
          <a:xfrm>
            <a:off x="1619250" y="5229225"/>
            <a:ext cx="3671888" cy="0"/>
          </a:xfrm>
          <a:prstGeom prst="line">
            <a:avLst/>
          </a:prstGeom>
          <a:noFill/>
          <a:ln w="38100">
            <a:solidFill>
              <a:srgbClr val="FF0000"/>
            </a:solidFill>
            <a:round/>
            <a:headEnd/>
            <a:tailEnd/>
          </a:ln>
          <a:effectLst/>
        </p:spPr>
        <p:txBody>
          <a:bodyPr/>
          <a:lstStyle/>
          <a:p>
            <a:endParaRPr lang="fr-FR" dirty="0"/>
          </a:p>
        </p:txBody>
      </p:sp>
      <p:sp>
        <p:nvSpPr>
          <p:cNvPr id="14352" name="Text Box 35"/>
          <p:cNvSpPr txBox="1">
            <a:spLocks noChangeArrowheads="1"/>
          </p:cNvSpPr>
          <p:nvPr/>
        </p:nvSpPr>
        <p:spPr bwMode="auto">
          <a:xfrm>
            <a:off x="755650" y="5084763"/>
            <a:ext cx="661988" cy="366712"/>
          </a:xfrm>
          <a:prstGeom prst="rect">
            <a:avLst/>
          </a:prstGeom>
          <a:noFill/>
          <a:ln w="9525">
            <a:noFill/>
            <a:miter lim="800000"/>
            <a:headEnd/>
            <a:tailEnd/>
          </a:ln>
          <a:effectLst/>
        </p:spPr>
        <p:txBody>
          <a:bodyPr>
            <a:spAutoFit/>
          </a:bodyPr>
          <a:lstStyle/>
          <a:p>
            <a:pPr algn="r">
              <a:spcBef>
                <a:spcPct val="50000"/>
              </a:spcBef>
            </a:pPr>
            <a:r>
              <a:rPr lang="fr-FR" altLang="fr-FR" dirty="0">
                <a:latin typeface="Arial" charset="0"/>
              </a:rPr>
              <a:t>Tr</a:t>
            </a:r>
          </a:p>
        </p:txBody>
      </p:sp>
      <p:sp>
        <p:nvSpPr>
          <p:cNvPr id="14353" name="Text Box 36"/>
          <p:cNvSpPr txBox="1">
            <a:spLocks noChangeArrowheads="1"/>
          </p:cNvSpPr>
          <p:nvPr/>
        </p:nvSpPr>
        <p:spPr bwMode="auto">
          <a:xfrm>
            <a:off x="4984750" y="6334125"/>
            <a:ext cx="742950" cy="366713"/>
          </a:xfrm>
          <a:prstGeom prst="rect">
            <a:avLst/>
          </a:prstGeom>
          <a:noFill/>
          <a:ln w="9525">
            <a:noFill/>
            <a:miter lim="800000"/>
            <a:headEnd/>
            <a:tailEnd/>
          </a:ln>
          <a:effectLst/>
        </p:spPr>
        <p:txBody>
          <a:bodyPr>
            <a:spAutoFit/>
          </a:bodyPr>
          <a:lstStyle/>
          <a:p>
            <a:pPr>
              <a:spcBef>
                <a:spcPct val="50000"/>
              </a:spcBef>
            </a:pPr>
            <a:r>
              <a:rPr lang="fr-FR" altLang="fr-FR" dirty="0">
                <a:latin typeface="Arial" charset="0"/>
              </a:rPr>
              <a:t>Ns</a:t>
            </a:r>
          </a:p>
        </p:txBody>
      </p:sp>
      <p:sp>
        <p:nvSpPr>
          <p:cNvPr id="14354" name="Line 37"/>
          <p:cNvSpPr>
            <a:spLocks noChangeShapeType="1"/>
          </p:cNvSpPr>
          <p:nvPr/>
        </p:nvSpPr>
        <p:spPr bwMode="auto">
          <a:xfrm flipH="1" flipV="1">
            <a:off x="5080000" y="6315075"/>
            <a:ext cx="9525" cy="114300"/>
          </a:xfrm>
          <a:prstGeom prst="line">
            <a:avLst/>
          </a:prstGeom>
          <a:noFill/>
          <a:ln w="9525">
            <a:solidFill>
              <a:schemeClr val="tx1"/>
            </a:solidFill>
            <a:round/>
            <a:headEnd/>
            <a:tailEnd/>
          </a:ln>
          <a:effectLst/>
        </p:spPr>
        <p:txBody>
          <a:bodyPr/>
          <a:lstStyle/>
          <a:p>
            <a:endParaRPr lang="fr-FR" dirty="0"/>
          </a:p>
        </p:txBody>
      </p:sp>
      <p:sp>
        <p:nvSpPr>
          <p:cNvPr id="22" name="Forme libre 21"/>
          <p:cNvSpPr/>
          <p:nvPr/>
        </p:nvSpPr>
        <p:spPr>
          <a:xfrm>
            <a:off x="1608138" y="2438400"/>
            <a:ext cx="3467100" cy="3848100"/>
          </a:xfrm>
          <a:custGeom>
            <a:avLst/>
            <a:gdLst>
              <a:gd name="connsiteX0" fmla="*/ 0 w 3467100"/>
              <a:gd name="connsiteY0" fmla="*/ 619125 h 3781425"/>
              <a:gd name="connsiteX1" fmla="*/ 285750 w 3467100"/>
              <a:gd name="connsiteY1" fmla="*/ 771525 h 3781425"/>
              <a:gd name="connsiteX2" fmla="*/ 638175 w 3467100"/>
              <a:gd name="connsiteY2" fmla="*/ 866775 h 3781425"/>
              <a:gd name="connsiteX3" fmla="*/ 981075 w 3467100"/>
              <a:gd name="connsiteY3" fmla="*/ 914400 h 3781425"/>
              <a:gd name="connsiteX4" fmla="*/ 1428750 w 3467100"/>
              <a:gd name="connsiteY4" fmla="*/ 809625 h 3781425"/>
              <a:gd name="connsiteX5" fmla="*/ 1504950 w 3467100"/>
              <a:gd name="connsiteY5" fmla="*/ 781050 h 3781425"/>
              <a:gd name="connsiteX6" fmla="*/ 1762125 w 3467100"/>
              <a:gd name="connsiteY6" fmla="*/ 628650 h 3781425"/>
              <a:gd name="connsiteX7" fmla="*/ 2124075 w 3467100"/>
              <a:gd name="connsiteY7" fmla="*/ 323850 h 3781425"/>
              <a:gd name="connsiteX8" fmla="*/ 2419350 w 3467100"/>
              <a:gd name="connsiteY8" fmla="*/ 76200 h 3781425"/>
              <a:gd name="connsiteX9" fmla="*/ 2667000 w 3467100"/>
              <a:gd name="connsiteY9" fmla="*/ 0 h 3781425"/>
              <a:gd name="connsiteX10" fmla="*/ 2895600 w 3467100"/>
              <a:gd name="connsiteY10" fmla="*/ 66675 h 3781425"/>
              <a:gd name="connsiteX11" fmla="*/ 2952750 w 3467100"/>
              <a:gd name="connsiteY11" fmla="*/ 200025 h 3781425"/>
              <a:gd name="connsiteX12" fmla="*/ 2981325 w 3467100"/>
              <a:gd name="connsiteY12" fmla="*/ 381000 h 3781425"/>
              <a:gd name="connsiteX13" fmla="*/ 3114675 w 3467100"/>
              <a:gd name="connsiteY13" fmla="*/ 1152525 h 3781425"/>
              <a:gd name="connsiteX14" fmla="*/ 3467100 w 3467100"/>
              <a:gd name="connsiteY14" fmla="*/ 3781425 h 378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67100" h="3781425">
                <a:moveTo>
                  <a:pt x="0" y="619125"/>
                </a:moveTo>
                <a:lnTo>
                  <a:pt x="285750" y="771525"/>
                </a:lnTo>
                <a:lnTo>
                  <a:pt x="638175" y="866775"/>
                </a:lnTo>
                <a:lnTo>
                  <a:pt x="981075" y="914400"/>
                </a:lnTo>
                <a:lnTo>
                  <a:pt x="1428750" y="809625"/>
                </a:lnTo>
                <a:lnTo>
                  <a:pt x="1504950" y="781050"/>
                </a:lnTo>
                <a:lnTo>
                  <a:pt x="1762125" y="628650"/>
                </a:lnTo>
                <a:lnTo>
                  <a:pt x="2124075" y="323850"/>
                </a:lnTo>
                <a:lnTo>
                  <a:pt x="2419350" y="76200"/>
                </a:lnTo>
                <a:lnTo>
                  <a:pt x="2667000" y="0"/>
                </a:lnTo>
                <a:lnTo>
                  <a:pt x="2895600" y="66675"/>
                </a:lnTo>
                <a:lnTo>
                  <a:pt x="2952750" y="200025"/>
                </a:lnTo>
                <a:lnTo>
                  <a:pt x="2981325" y="381000"/>
                </a:lnTo>
                <a:lnTo>
                  <a:pt x="3114675" y="1152525"/>
                </a:lnTo>
                <a:lnTo>
                  <a:pt x="3467100" y="3781425"/>
                </a:lnTo>
              </a:path>
            </a:pathLst>
          </a:custGeom>
          <a:noFill/>
          <a:ln w="381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20" name="ZoneTexte 19"/>
          <p:cNvSpPr txBox="1"/>
          <p:nvPr/>
        </p:nvSpPr>
        <p:spPr>
          <a:xfrm>
            <a:off x="5291138" y="1773237"/>
            <a:ext cx="2880320" cy="1631216"/>
          </a:xfrm>
          <a:prstGeom prst="rect">
            <a:avLst/>
          </a:prstGeom>
          <a:noFill/>
        </p:spPr>
        <p:txBody>
          <a:bodyPr wrap="square" rtlCol="0">
            <a:spAutoFit/>
          </a:bodyPr>
          <a:lstStyle/>
          <a:p>
            <a:r>
              <a:rPr lang="fr-FR" sz="2000" dirty="0"/>
              <a:t>Le rectangle hachuré en bleu a une surface T.</a:t>
            </a:r>
            <a:r>
              <a:rPr lang="fr-FR" sz="2000" dirty="0">
                <a:latin typeface="Symbol" pitchFamily="18" charset="2"/>
              </a:rPr>
              <a:t>W</a:t>
            </a:r>
            <a:r>
              <a:rPr lang="fr-FR" sz="2000" dirty="0"/>
              <a:t> . Cette surface représente la puissance transmise à la charge</a:t>
            </a:r>
          </a:p>
        </p:txBody>
      </p:sp>
      <p:sp>
        <p:nvSpPr>
          <p:cNvPr id="21" name="ZoneTexte 20"/>
          <p:cNvSpPr txBox="1"/>
          <p:nvPr/>
        </p:nvSpPr>
        <p:spPr>
          <a:xfrm>
            <a:off x="5722330" y="3684629"/>
            <a:ext cx="2809502" cy="1938992"/>
          </a:xfrm>
          <a:prstGeom prst="rect">
            <a:avLst/>
          </a:prstGeom>
          <a:noFill/>
        </p:spPr>
        <p:txBody>
          <a:bodyPr wrap="square" rtlCol="0">
            <a:spAutoFit/>
          </a:bodyPr>
          <a:lstStyle/>
          <a:p>
            <a:r>
              <a:rPr lang="fr-FR" sz="2400" b="1" dirty="0"/>
              <a:t>Le rectangle rouge représente les pertes joules du moteur donc son échauffement </a:t>
            </a:r>
          </a:p>
        </p:txBody>
      </p:sp>
      <p:sp>
        <p:nvSpPr>
          <p:cNvPr id="2" name="Espace réservé du pied de page 1">
            <a:extLst>
              <a:ext uri="{FF2B5EF4-FFF2-40B4-BE49-F238E27FC236}">
                <a16:creationId xmlns="" xmlns:a16="http://schemas.microsoft.com/office/drawing/2014/main" id="{EC47C9E1-E9ED-4FE9-BBCE-4874BECEFF6A}"/>
              </a:ext>
            </a:extLst>
          </p:cNvPr>
          <p:cNvSpPr>
            <a:spLocks noGrp="1"/>
          </p:cNvSpPr>
          <p:nvPr>
            <p:ph type="ftr" sz="quarter" idx="11"/>
          </p:nvPr>
        </p:nvSpPr>
        <p:spPr/>
        <p:txBody>
          <a:bodyPr/>
          <a:lstStyle/>
          <a:p>
            <a:r>
              <a:rPr lang="fr-FR" dirty="0"/>
              <a:t>LYCEE THEPOT QUIMPER - SCOTTO</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75556" y="512676"/>
            <a:ext cx="8229600" cy="630324"/>
          </a:xfrm>
        </p:spPr>
        <p:txBody>
          <a:bodyPr>
            <a:normAutofit/>
          </a:bodyPr>
          <a:lstStyle/>
          <a:p>
            <a:pPr algn="ctr"/>
            <a:r>
              <a:rPr lang="fr-FR" sz="3600" dirty="0"/>
              <a:t>Variation de vitesse d’un MAS</a:t>
            </a:r>
          </a:p>
        </p:txBody>
      </p:sp>
      <p:sp>
        <p:nvSpPr>
          <p:cNvPr id="4" name="ZoneTexte 3"/>
          <p:cNvSpPr txBox="1"/>
          <p:nvPr/>
        </p:nvSpPr>
        <p:spPr>
          <a:xfrm>
            <a:off x="1259632" y="1268760"/>
            <a:ext cx="1152128" cy="400110"/>
          </a:xfrm>
          <a:prstGeom prst="rect">
            <a:avLst/>
          </a:prstGeom>
          <a:solidFill>
            <a:schemeClr val="tx1"/>
          </a:solidFill>
        </p:spPr>
        <p:txBody>
          <a:bodyPr wrap="square" rtlCol="0">
            <a:spAutoFit/>
          </a:bodyPr>
          <a:lstStyle/>
          <a:p>
            <a:r>
              <a:rPr lang="fr-FR" sz="2000" dirty="0">
                <a:solidFill>
                  <a:sysClr val="windowText" lastClr="000000"/>
                </a:solidFill>
              </a:rPr>
              <a:t>ns = f/p </a:t>
            </a:r>
          </a:p>
        </p:txBody>
      </p:sp>
      <p:graphicFrame>
        <p:nvGraphicFramePr>
          <p:cNvPr id="75778" name="Object 2"/>
          <p:cNvGraphicFramePr>
            <a:graphicFrameLocks noChangeAspect="1"/>
          </p:cNvGraphicFramePr>
          <p:nvPr/>
        </p:nvGraphicFramePr>
        <p:xfrm>
          <a:off x="2699792" y="1232756"/>
          <a:ext cx="3301845" cy="899864"/>
        </p:xfrm>
        <a:graphic>
          <a:graphicData uri="http://schemas.openxmlformats.org/presentationml/2006/ole">
            <mc:AlternateContent xmlns:mc="http://schemas.openxmlformats.org/markup-compatibility/2006">
              <mc:Choice xmlns:v="urn:schemas-microsoft-com:vml" Requires="v">
                <p:oleObj spid="_x0000_s75807" name="Équation" r:id="rId3" imgW="1574640" imgH="469800" progId="Equation.3">
                  <p:embed/>
                </p:oleObj>
              </mc:Choice>
              <mc:Fallback>
                <p:oleObj name="Équation" r:id="rId3" imgW="1574640" imgH="4698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9792" y="1232756"/>
                        <a:ext cx="3301845" cy="899864"/>
                      </a:xfrm>
                      <a:prstGeom prst="rect">
                        <a:avLst/>
                      </a:prstGeom>
                      <a:solidFill>
                        <a:schemeClr val="tx1"/>
                      </a:solidFill>
                    </p:spPr>
                  </p:pic>
                </p:oleObj>
              </mc:Fallback>
            </mc:AlternateContent>
          </a:graphicData>
        </a:graphic>
      </p:graphicFrame>
      <p:sp>
        <p:nvSpPr>
          <p:cNvPr id="6" name="ZoneTexte 5"/>
          <p:cNvSpPr txBox="1"/>
          <p:nvPr/>
        </p:nvSpPr>
        <p:spPr>
          <a:xfrm>
            <a:off x="444280" y="3140968"/>
            <a:ext cx="7812868" cy="2616101"/>
          </a:xfrm>
          <a:prstGeom prst="rect">
            <a:avLst/>
          </a:prstGeom>
          <a:noFill/>
        </p:spPr>
        <p:txBody>
          <a:bodyPr wrap="square" rtlCol="0">
            <a:spAutoFit/>
          </a:bodyPr>
          <a:lstStyle/>
          <a:p>
            <a:r>
              <a:rPr lang="fr-FR" sz="2000" dirty="0"/>
              <a:t>Pour faire varier la vitesse ns, il faut faire varier la fréquence f.</a:t>
            </a:r>
          </a:p>
          <a:p>
            <a:r>
              <a:rPr lang="fr-FR" sz="2000" dirty="0"/>
              <a:t>Pour développer le couple nominal, il faut contrôler le rapport </a:t>
            </a:r>
            <a:r>
              <a:rPr lang="fr-FR" sz="2400" b="1" dirty="0"/>
              <a:t>U/f</a:t>
            </a:r>
            <a:r>
              <a:rPr lang="fr-FR" sz="2000" dirty="0"/>
              <a:t>. </a:t>
            </a:r>
          </a:p>
          <a:p>
            <a:endParaRPr lang="fr-FR" sz="2000" dirty="0"/>
          </a:p>
          <a:p>
            <a:r>
              <a:rPr lang="fr-FR" sz="2000" dirty="0"/>
              <a:t>En fait, comme pour le moteur synchrone, il faut estimer la position du rotor et essayer de contrôler la quadrature des champs statorique et rotorique .</a:t>
            </a:r>
          </a:p>
          <a:p>
            <a:endParaRPr lang="fr-FR" sz="2000" dirty="0"/>
          </a:p>
          <a:p>
            <a:r>
              <a:rPr lang="fr-FR" sz="2000" dirty="0"/>
              <a:t>C’est ce qu’on appelle la « </a:t>
            </a:r>
            <a:r>
              <a:rPr lang="fr-FR" sz="2000" b="1" dirty="0"/>
              <a:t>commande vectorielle de flux</a:t>
            </a:r>
            <a:r>
              <a:rPr lang="fr-FR" sz="2000" dirty="0"/>
              <a:t> ».</a:t>
            </a:r>
          </a:p>
        </p:txBody>
      </p:sp>
      <p:sp>
        <p:nvSpPr>
          <p:cNvPr id="7" name="ZoneTexte 6"/>
          <p:cNvSpPr txBox="1"/>
          <p:nvPr/>
        </p:nvSpPr>
        <p:spPr>
          <a:xfrm>
            <a:off x="6336196" y="1232756"/>
            <a:ext cx="2484276" cy="1200329"/>
          </a:xfrm>
          <a:prstGeom prst="rect">
            <a:avLst/>
          </a:prstGeom>
          <a:noFill/>
        </p:spPr>
        <p:txBody>
          <a:bodyPr wrap="square" rtlCol="0">
            <a:spAutoFit/>
          </a:bodyPr>
          <a:lstStyle/>
          <a:p>
            <a:r>
              <a:rPr lang="fr-FR" dirty="0"/>
              <a:t>Le 2</a:t>
            </a:r>
            <a:r>
              <a:rPr lang="fr-FR" baseline="30000" dirty="0"/>
              <a:t>e</a:t>
            </a:r>
            <a:r>
              <a:rPr lang="fr-FR" dirty="0"/>
              <a:t> terme du couple est quasiment constant tant que le glissement g est constant.</a:t>
            </a:r>
          </a:p>
        </p:txBody>
      </p:sp>
      <p:sp>
        <p:nvSpPr>
          <p:cNvPr id="3" name="Espace réservé du pied de page 2">
            <a:extLst>
              <a:ext uri="{FF2B5EF4-FFF2-40B4-BE49-F238E27FC236}">
                <a16:creationId xmlns="" xmlns:a16="http://schemas.microsoft.com/office/drawing/2014/main" id="{194C399D-9E78-49C1-AAD8-3C62B021330B}"/>
              </a:ext>
            </a:extLst>
          </p:cNvPr>
          <p:cNvSpPr>
            <a:spLocks noGrp="1"/>
          </p:cNvSpPr>
          <p:nvPr>
            <p:ph type="ftr" sz="quarter" idx="11"/>
          </p:nvPr>
        </p:nvSpPr>
        <p:spPr/>
        <p:txBody>
          <a:bodyPr/>
          <a:lstStyle/>
          <a:p>
            <a:r>
              <a:rPr lang="fr-FR" dirty="0"/>
              <a:t>LYCEE THEPOT QUIMPER - SCOTTO</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Forme libre 53"/>
          <p:cNvSpPr/>
          <p:nvPr/>
        </p:nvSpPr>
        <p:spPr>
          <a:xfrm>
            <a:off x="4585648" y="5022376"/>
            <a:ext cx="4203510" cy="661917"/>
          </a:xfrm>
          <a:custGeom>
            <a:avLst/>
            <a:gdLst>
              <a:gd name="connsiteX0" fmla="*/ 0 w 4203510"/>
              <a:gd name="connsiteY0" fmla="*/ 661917 h 661917"/>
              <a:gd name="connsiteX1" fmla="*/ 0 w 4203510"/>
              <a:gd name="connsiteY1" fmla="*/ 661917 h 661917"/>
              <a:gd name="connsiteX2" fmla="*/ 116006 w 4203510"/>
              <a:gd name="connsiteY2" fmla="*/ 156949 h 661917"/>
              <a:gd name="connsiteX3" fmla="*/ 197892 w 4203510"/>
              <a:gd name="connsiteY3" fmla="*/ 20472 h 661917"/>
              <a:gd name="connsiteX4" fmla="*/ 266131 w 4203510"/>
              <a:gd name="connsiteY4" fmla="*/ 6824 h 661917"/>
              <a:gd name="connsiteX5" fmla="*/ 2722728 w 4203510"/>
              <a:gd name="connsiteY5" fmla="*/ 0 h 661917"/>
              <a:gd name="connsiteX6" fmla="*/ 3098042 w 4203510"/>
              <a:gd name="connsiteY6" fmla="*/ 6824 h 661917"/>
              <a:gd name="connsiteX7" fmla="*/ 3241343 w 4203510"/>
              <a:gd name="connsiteY7" fmla="*/ 150125 h 661917"/>
              <a:gd name="connsiteX8" fmla="*/ 3473355 w 4203510"/>
              <a:gd name="connsiteY8" fmla="*/ 341194 h 661917"/>
              <a:gd name="connsiteX9" fmla="*/ 3637128 w 4203510"/>
              <a:gd name="connsiteY9" fmla="*/ 436728 h 661917"/>
              <a:gd name="connsiteX10" fmla="*/ 3821373 w 4203510"/>
              <a:gd name="connsiteY10" fmla="*/ 484496 h 661917"/>
              <a:gd name="connsiteX11" fmla="*/ 4203510 w 4203510"/>
              <a:gd name="connsiteY11" fmla="*/ 573206 h 66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3510" h="661917">
                <a:moveTo>
                  <a:pt x="0" y="661917"/>
                </a:moveTo>
                <a:lnTo>
                  <a:pt x="0" y="661917"/>
                </a:lnTo>
                <a:lnTo>
                  <a:pt x="116006" y="156949"/>
                </a:lnTo>
                <a:lnTo>
                  <a:pt x="197892" y="20472"/>
                </a:lnTo>
                <a:lnTo>
                  <a:pt x="266131" y="6824"/>
                </a:lnTo>
                <a:lnTo>
                  <a:pt x="2722728" y="0"/>
                </a:lnTo>
                <a:lnTo>
                  <a:pt x="3098042" y="6824"/>
                </a:lnTo>
                <a:lnTo>
                  <a:pt x="3241343" y="150125"/>
                </a:lnTo>
                <a:lnTo>
                  <a:pt x="3473355" y="341194"/>
                </a:lnTo>
                <a:lnTo>
                  <a:pt x="3637128" y="436728"/>
                </a:lnTo>
                <a:lnTo>
                  <a:pt x="3821373" y="484496"/>
                </a:lnTo>
                <a:lnTo>
                  <a:pt x="4203510" y="573206"/>
                </a:lnTo>
              </a:path>
            </a:pathLst>
          </a:custGeom>
          <a:ln w="635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14339" name="Rectangle 2"/>
          <p:cNvSpPr>
            <a:spLocks noGrp="1" noChangeArrowheads="1"/>
          </p:cNvSpPr>
          <p:nvPr>
            <p:ph type="title"/>
          </p:nvPr>
        </p:nvSpPr>
        <p:spPr>
          <a:xfrm>
            <a:off x="503548" y="440668"/>
            <a:ext cx="8229600" cy="689479"/>
          </a:xfrm>
        </p:spPr>
        <p:txBody>
          <a:bodyPr>
            <a:normAutofit fontScale="90000"/>
          </a:bodyPr>
          <a:lstStyle/>
          <a:p>
            <a:pPr eaLnBrk="1" hangingPunct="1"/>
            <a:r>
              <a:rPr lang="fr-FR" altLang="fr-FR" dirty="0"/>
              <a:t>Le volume enveloppe</a:t>
            </a:r>
          </a:p>
        </p:txBody>
      </p:sp>
      <p:sp>
        <p:nvSpPr>
          <p:cNvPr id="14340" name="Text Box 16"/>
          <p:cNvSpPr txBox="1">
            <a:spLocks noChangeArrowheads="1"/>
          </p:cNvSpPr>
          <p:nvPr/>
        </p:nvSpPr>
        <p:spPr bwMode="auto">
          <a:xfrm>
            <a:off x="4663901" y="1855304"/>
            <a:ext cx="485775" cy="366712"/>
          </a:xfrm>
          <a:prstGeom prst="rect">
            <a:avLst/>
          </a:prstGeom>
          <a:noFill/>
          <a:ln w="9525">
            <a:noFill/>
            <a:miter lim="800000"/>
            <a:headEnd/>
            <a:tailEnd/>
          </a:ln>
          <a:effectLst/>
        </p:spPr>
        <p:txBody>
          <a:bodyPr>
            <a:spAutoFit/>
          </a:bodyPr>
          <a:lstStyle/>
          <a:p>
            <a:pPr>
              <a:spcBef>
                <a:spcPct val="50000"/>
              </a:spcBef>
            </a:pPr>
            <a:r>
              <a:rPr lang="fr-FR" altLang="fr-FR" dirty="0">
                <a:latin typeface="Arial" charset="0"/>
              </a:rPr>
              <a:t>T</a:t>
            </a:r>
          </a:p>
        </p:txBody>
      </p:sp>
      <p:sp>
        <p:nvSpPr>
          <p:cNvPr id="14344" name="Line 24"/>
          <p:cNvSpPr>
            <a:spLocks noChangeShapeType="1"/>
          </p:cNvSpPr>
          <p:nvPr/>
        </p:nvSpPr>
        <p:spPr bwMode="auto">
          <a:xfrm>
            <a:off x="4590876" y="2072791"/>
            <a:ext cx="0" cy="4175125"/>
          </a:xfrm>
          <a:prstGeom prst="line">
            <a:avLst/>
          </a:prstGeom>
          <a:noFill/>
          <a:ln w="38100">
            <a:solidFill>
              <a:schemeClr val="tx1"/>
            </a:solidFill>
            <a:round/>
            <a:headEnd type="triangle" w="med" len="med"/>
            <a:tailEnd/>
          </a:ln>
          <a:effectLst/>
        </p:spPr>
        <p:txBody>
          <a:bodyPr/>
          <a:lstStyle/>
          <a:p>
            <a:endParaRPr lang="fr-FR" dirty="0"/>
          </a:p>
        </p:txBody>
      </p:sp>
      <p:sp>
        <p:nvSpPr>
          <p:cNvPr id="14345" name="Line 25"/>
          <p:cNvSpPr>
            <a:spLocks noChangeShapeType="1"/>
          </p:cNvSpPr>
          <p:nvPr/>
        </p:nvSpPr>
        <p:spPr bwMode="auto">
          <a:xfrm>
            <a:off x="4590876" y="6247916"/>
            <a:ext cx="4103688" cy="0"/>
          </a:xfrm>
          <a:prstGeom prst="line">
            <a:avLst/>
          </a:prstGeom>
          <a:noFill/>
          <a:ln w="38100">
            <a:solidFill>
              <a:schemeClr val="tx1"/>
            </a:solidFill>
            <a:round/>
            <a:headEnd/>
            <a:tailEnd type="triangle" w="med" len="med"/>
          </a:ln>
          <a:effectLst/>
        </p:spPr>
        <p:txBody>
          <a:bodyPr/>
          <a:lstStyle/>
          <a:p>
            <a:endParaRPr lang="fr-FR" dirty="0"/>
          </a:p>
        </p:txBody>
      </p:sp>
      <p:sp>
        <p:nvSpPr>
          <p:cNvPr id="14346" name="Line 26"/>
          <p:cNvSpPr>
            <a:spLocks noChangeShapeType="1"/>
          </p:cNvSpPr>
          <p:nvPr/>
        </p:nvSpPr>
        <p:spPr bwMode="auto">
          <a:xfrm>
            <a:off x="4335289" y="3009416"/>
            <a:ext cx="215900" cy="0"/>
          </a:xfrm>
          <a:prstGeom prst="line">
            <a:avLst/>
          </a:prstGeom>
          <a:noFill/>
          <a:ln w="9525">
            <a:solidFill>
              <a:schemeClr val="tx1"/>
            </a:solidFill>
            <a:round/>
            <a:headEnd/>
            <a:tailEnd/>
          </a:ln>
          <a:effectLst/>
        </p:spPr>
        <p:txBody>
          <a:bodyPr/>
          <a:lstStyle/>
          <a:p>
            <a:endParaRPr lang="fr-FR" dirty="0"/>
          </a:p>
        </p:txBody>
      </p:sp>
      <p:sp>
        <p:nvSpPr>
          <p:cNvPr id="14348" name="Text Box 29"/>
          <p:cNvSpPr txBox="1">
            <a:spLocks noChangeArrowheads="1"/>
          </p:cNvSpPr>
          <p:nvPr/>
        </p:nvSpPr>
        <p:spPr bwMode="auto">
          <a:xfrm>
            <a:off x="3871739" y="4663591"/>
            <a:ext cx="647700" cy="366713"/>
          </a:xfrm>
          <a:prstGeom prst="rect">
            <a:avLst/>
          </a:prstGeom>
          <a:noFill/>
          <a:ln w="9525">
            <a:noFill/>
            <a:miter lim="800000"/>
            <a:headEnd/>
            <a:tailEnd/>
          </a:ln>
          <a:effectLst/>
        </p:spPr>
        <p:txBody>
          <a:bodyPr>
            <a:spAutoFit/>
          </a:bodyPr>
          <a:lstStyle/>
          <a:p>
            <a:pPr algn="r">
              <a:spcBef>
                <a:spcPct val="50000"/>
              </a:spcBef>
            </a:pPr>
            <a:r>
              <a:rPr lang="fr-FR" altLang="fr-FR" dirty="0">
                <a:latin typeface="Arial" charset="0"/>
              </a:rPr>
              <a:t>Tn</a:t>
            </a:r>
          </a:p>
        </p:txBody>
      </p:sp>
      <p:sp>
        <p:nvSpPr>
          <p:cNvPr id="14349" name="Text Box 30"/>
          <p:cNvSpPr txBox="1">
            <a:spLocks noChangeArrowheads="1"/>
          </p:cNvSpPr>
          <p:nvPr/>
        </p:nvSpPr>
        <p:spPr bwMode="auto">
          <a:xfrm>
            <a:off x="3578051" y="2825266"/>
            <a:ext cx="792163" cy="366713"/>
          </a:xfrm>
          <a:prstGeom prst="rect">
            <a:avLst/>
          </a:prstGeom>
          <a:noFill/>
          <a:ln w="9525">
            <a:noFill/>
            <a:miter lim="800000"/>
            <a:headEnd/>
            <a:tailEnd/>
          </a:ln>
          <a:effectLst/>
        </p:spPr>
        <p:txBody>
          <a:bodyPr>
            <a:spAutoFit/>
          </a:bodyPr>
          <a:lstStyle/>
          <a:p>
            <a:pPr algn="r">
              <a:spcBef>
                <a:spcPct val="50000"/>
              </a:spcBef>
            </a:pPr>
            <a:r>
              <a:rPr lang="fr-FR" altLang="fr-FR" dirty="0">
                <a:latin typeface="Arial" charset="0"/>
              </a:rPr>
              <a:t>Td</a:t>
            </a:r>
          </a:p>
        </p:txBody>
      </p:sp>
      <p:sp>
        <p:nvSpPr>
          <p:cNvPr id="14350" name="Line 32"/>
          <p:cNvSpPr>
            <a:spLocks noChangeShapeType="1"/>
          </p:cNvSpPr>
          <p:nvPr/>
        </p:nvSpPr>
        <p:spPr bwMode="auto">
          <a:xfrm>
            <a:off x="4590876" y="5023954"/>
            <a:ext cx="3743325" cy="0"/>
          </a:xfrm>
          <a:prstGeom prst="line">
            <a:avLst/>
          </a:prstGeom>
          <a:noFill/>
          <a:ln w="9525">
            <a:solidFill>
              <a:schemeClr val="tx1"/>
            </a:solidFill>
            <a:prstDash val="dash"/>
            <a:round/>
            <a:headEnd/>
            <a:tailEnd/>
          </a:ln>
          <a:effectLst/>
        </p:spPr>
        <p:txBody>
          <a:bodyPr/>
          <a:lstStyle/>
          <a:p>
            <a:endParaRPr lang="fr-FR" dirty="0"/>
          </a:p>
        </p:txBody>
      </p:sp>
      <p:sp>
        <p:nvSpPr>
          <p:cNvPr id="14353" name="Text Box 36"/>
          <p:cNvSpPr txBox="1">
            <a:spLocks noChangeArrowheads="1"/>
          </p:cNvSpPr>
          <p:nvPr/>
        </p:nvSpPr>
        <p:spPr bwMode="auto">
          <a:xfrm>
            <a:off x="7380312" y="6274519"/>
            <a:ext cx="742950" cy="366713"/>
          </a:xfrm>
          <a:prstGeom prst="rect">
            <a:avLst/>
          </a:prstGeom>
          <a:noFill/>
          <a:ln w="9525">
            <a:noFill/>
            <a:miter lim="800000"/>
            <a:headEnd/>
            <a:tailEnd/>
          </a:ln>
          <a:effectLst/>
        </p:spPr>
        <p:txBody>
          <a:bodyPr>
            <a:spAutoFit/>
          </a:bodyPr>
          <a:lstStyle/>
          <a:p>
            <a:pPr>
              <a:spcBef>
                <a:spcPct val="50000"/>
              </a:spcBef>
            </a:pPr>
            <a:r>
              <a:rPr lang="fr-FR" altLang="fr-FR" dirty="0">
                <a:latin typeface="Arial" charset="0"/>
              </a:rPr>
              <a:t>50Hz</a:t>
            </a:r>
          </a:p>
        </p:txBody>
      </p:sp>
      <p:sp>
        <p:nvSpPr>
          <p:cNvPr id="14354" name="Line 37"/>
          <p:cNvSpPr>
            <a:spLocks noChangeShapeType="1"/>
          </p:cNvSpPr>
          <p:nvPr/>
        </p:nvSpPr>
        <p:spPr bwMode="auto">
          <a:xfrm flipH="1" flipV="1">
            <a:off x="7452320" y="6201308"/>
            <a:ext cx="0" cy="180020"/>
          </a:xfrm>
          <a:prstGeom prst="line">
            <a:avLst/>
          </a:prstGeom>
          <a:noFill/>
          <a:ln w="9525">
            <a:solidFill>
              <a:schemeClr val="tx1"/>
            </a:solidFill>
            <a:round/>
            <a:headEnd/>
            <a:tailEnd/>
          </a:ln>
          <a:effectLst/>
        </p:spPr>
        <p:txBody>
          <a:bodyPr/>
          <a:lstStyle/>
          <a:p>
            <a:endParaRPr lang="fr-FR" dirty="0"/>
          </a:p>
        </p:txBody>
      </p:sp>
      <p:sp>
        <p:nvSpPr>
          <p:cNvPr id="33" name="Rectangle 20" descr="Diagonales larges vers le bas"/>
          <p:cNvSpPr>
            <a:spLocks noChangeArrowheads="1"/>
          </p:cNvSpPr>
          <p:nvPr/>
        </p:nvSpPr>
        <p:spPr bwMode="auto">
          <a:xfrm>
            <a:off x="6588224" y="5013176"/>
            <a:ext cx="144016" cy="1210816"/>
          </a:xfrm>
          <a:prstGeom prst="rect">
            <a:avLst/>
          </a:prstGeom>
          <a:pattFill prst="wdDnDiag">
            <a:fgClr>
              <a:srgbClr val="FF0000"/>
            </a:fgClr>
            <a:bgClr>
              <a:schemeClr val="bg1"/>
            </a:bgClr>
          </a:pattFill>
          <a:ln w="9525">
            <a:solidFill>
              <a:schemeClr val="tx1"/>
            </a:solidFill>
            <a:miter lim="800000"/>
            <a:headEnd/>
            <a:tailEnd/>
          </a:ln>
          <a:effectLst/>
        </p:spPr>
        <p:txBody>
          <a:bodyPr wrap="none" anchor="ctr"/>
          <a:lstStyle/>
          <a:p>
            <a:endParaRPr lang="fr-FR" altLang="fr-FR" dirty="0"/>
          </a:p>
        </p:txBody>
      </p:sp>
      <p:sp>
        <p:nvSpPr>
          <p:cNvPr id="34" name="Rectangle 20" descr="Diagonales larges vers le bas"/>
          <p:cNvSpPr>
            <a:spLocks noChangeArrowheads="1"/>
          </p:cNvSpPr>
          <p:nvPr/>
        </p:nvSpPr>
        <p:spPr bwMode="auto">
          <a:xfrm>
            <a:off x="7308304" y="5013176"/>
            <a:ext cx="144016" cy="1210816"/>
          </a:xfrm>
          <a:prstGeom prst="rect">
            <a:avLst/>
          </a:prstGeom>
          <a:pattFill prst="wdDnDiag">
            <a:fgClr>
              <a:srgbClr val="FF0000"/>
            </a:fgClr>
            <a:bgClr>
              <a:schemeClr val="bg1"/>
            </a:bgClr>
          </a:pattFill>
          <a:ln w="9525">
            <a:solidFill>
              <a:schemeClr val="tx1"/>
            </a:solidFill>
            <a:miter lim="800000"/>
            <a:headEnd/>
            <a:tailEnd/>
          </a:ln>
          <a:effectLst/>
        </p:spPr>
        <p:txBody>
          <a:bodyPr wrap="none" anchor="ctr"/>
          <a:lstStyle/>
          <a:p>
            <a:endParaRPr lang="fr-FR" altLang="fr-FR" dirty="0"/>
          </a:p>
        </p:txBody>
      </p:sp>
      <p:sp>
        <p:nvSpPr>
          <p:cNvPr id="35" name="Rectangle 20" descr="Diagonales larges vers le bas"/>
          <p:cNvSpPr>
            <a:spLocks noChangeArrowheads="1"/>
          </p:cNvSpPr>
          <p:nvPr/>
        </p:nvSpPr>
        <p:spPr bwMode="auto">
          <a:xfrm>
            <a:off x="7812360" y="5157192"/>
            <a:ext cx="216024" cy="1066800"/>
          </a:xfrm>
          <a:prstGeom prst="rect">
            <a:avLst/>
          </a:prstGeom>
          <a:pattFill prst="wdDnDiag">
            <a:fgClr>
              <a:srgbClr val="FF0000"/>
            </a:fgClr>
            <a:bgClr>
              <a:schemeClr val="bg1"/>
            </a:bgClr>
          </a:pattFill>
          <a:ln w="9525">
            <a:solidFill>
              <a:schemeClr val="tx1"/>
            </a:solidFill>
            <a:miter lim="800000"/>
            <a:headEnd/>
            <a:tailEnd/>
          </a:ln>
          <a:effectLst/>
        </p:spPr>
        <p:txBody>
          <a:bodyPr wrap="none" anchor="ctr"/>
          <a:lstStyle/>
          <a:p>
            <a:endParaRPr lang="fr-FR" altLang="fr-FR" dirty="0"/>
          </a:p>
        </p:txBody>
      </p:sp>
      <p:sp>
        <p:nvSpPr>
          <p:cNvPr id="36" name="Rectangle 20" descr="Diagonales larges vers le bas"/>
          <p:cNvSpPr>
            <a:spLocks noChangeArrowheads="1"/>
          </p:cNvSpPr>
          <p:nvPr/>
        </p:nvSpPr>
        <p:spPr bwMode="auto">
          <a:xfrm>
            <a:off x="4680012" y="5193196"/>
            <a:ext cx="216024" cy="1066800"/>
          </a:xfrm>
          <a:prstGeom prst="rect">
            <a:avLst/>
          </a:prstGeom>
          <a:pattFill prst="wdDnDiag">
            <a:fgClr>
              <a:srgbClr val="FF0000"/>
            </a:fgClr>
            <a:bgClr>
              <a:schemeClr val="bg1"/>
            </a:bgClr>
          </a:pattFill>
          <a:ln w="9525">
            <a:solidFill>
              <a:schemeClr val="tx1"/>
            </a:solidFill>
            <a:miter lim="800000"/>
            <a:headEnd/>
            <a:tailEnd/>
          </a:ln>
          <a:effectLst/>
        </p:spPr>
        <p:txBody>
          <a:bodyPr wrap="none" anchor="ctr"/>
          <a:lstStyle/>
          <a:p>
            <a:endParaRPr lang="fr-FR" altLang="fr-FR" dirty="0"/>
          </a:p>
        </p:txBody>
      </p:sp>
      <p:sp>
        <p:nvSpPr>
          <p:cNvPr id="38" name="Forme libre 37"/>
          <p:cNvSpPr/>
          <p:nvPr/>
        </p:nvSpPr>
        <p:spPr>
          <a:xfrm>
            <a:off x="4595751" y="4619501"/>
            <a:ext cx="296883" cy="1650670"/>
          </a:xfrm>
          <a:custGeom>
            <a:avLst/>
            <a:gdLst>
              <a:gd name="connsiteX0" fmla="*/ 296883 w 296883"/>
              <a:gd name="connsiteY0" fmla="*/ 1650670 h 1650670"/>
              <a:gd name="connsiteX1" fmla="*/ 296883 w 296883"/>
              <a:gd name="connsiteY1" fmla="*/ 1650670 h 1650670"/>
              <a:gd name="connsiteX2" fmla="*/ 0 w 296883"/>
              <a:gd name="connsiteY2" fmla="*/ 0 h 1650670"/>
            </a:gdLst>
            <a:ahLst/>
            <a:cxnLst>
              <a:cxn ang="0">
                <a:pos x="connsiteX0" y="connsiteY0"/>
              </a:cxn>
              <a:cxn ang="0">
                <a:pos x="connsiteX1" y="connsiteY1"/>
              </a:cxn>
              <a:cxn ang="0">
                <a:pos x="connsiteX2" y="connsiteY2"/>
              </a:cxn>
            </a:cxnLst>
            <a:rect l="l" t="t" r="r" b="b"/>
            <a:pathLst>
              <a:path w="296883" h="1650670">
                <a:moveTo>
                  <a:pt x="296883" y="1650670"/>
                </a:moveTo>
                <a:lnTo>
                  <a:pt x="296883" y="1650670"/>
                </a:lnTo>
                <a:lnTo>
                  <a:pt x="0" y="0"/>
                </a:lnTo>
              </a:path>
            </a:pathLst>
          </a:custGeom>
          <a:ln w="38100">
            <a:solidFill>
              <a:srgbClr val="1AEA3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39" name="Rectangle 20" descr="Diagonales larges vers le bas"/>
          <p:cNvSpPr>
            <a:spLocks noChangeArrowheads="1"/>
          </p:cNvSpPr>
          <p:nvPr/>
        </p:nvSpPr>
        <p:spPr bwMode="auto">
          <a:xfrm>
            <a:off x="5868144" y="5013176"/>
            <a:ext cx="144016" cy="1210816"/>
          </a:xfrm>
          <a:prstGeom prst="rect">
            <a:avLst/>
          </a:prstGeom>
          <a:pattFill prst="wdDnDiag">
            <a:fgClr>
              <a:srgbClr val="FF0000"/>
            </a:fgClr>
            <a:bgClr>
              <a:schemeClr val="bg1"/>
            </a:bgClr>
          </a:pattFill>
          <a:ln w="9525">
            <a:solidFill>
              <a:schemeClr val="tx1"/>
            </a:solidFill>
            <a:miter lim="800000"/>
            <a:headEnd/>
            <a:tailEnd/>
          </a:ln>
          <a:effectLst/>
        </p:spPr>
        <p:txBody>
          <a:bodyPr wrap="none" anchor="ctr"/>
          <a:lstStyle/>
          <a:p>
            <a:endParaRPr lang="fr-FR" altLang="fr-FR" dirty="0"/>
          </a:p>
        </p:txBody>
      </p:sp>
      <p:sp>
        <p:nvSpPr>
          <p:cNvPr id="40" name="Rectangle 20" descr="Diagonales larges vers le bas"/>
          <p:cNvSpPr>
            <a:spLocks noChangeArrowheads="1"/>
          </p:cNvSpPr>
          <p:nvPr/>
        </p:nvSpPr>
        <p:spPr bwMode="auto">
          <a:xfrm>
            <a:off x="5148064" y="5013176"/>
            <a:ext cx="144016" cy="1210816"/>
          </a:xfrm>
          <a:prstGeom prst="rect">
            <a:avLst/>
          </a:prstGeom>
          <a:pattFill prst="wdDnDiag">
            <a:fgClr>
              <a:srgbClr val="FF0000"/>
            </a:fgClr>
            <a:bgClr>
              <a:schemeClr val="bg1"/>
            </a:bgClr>
          </a:pattFill>
          <a:ln w="9525">
            <a:solidFill>
              <a:schemeClr val="tx1"/>
            </a:solidFill>
            <a:miter lim="800000"/>
            <a:headEnd/>
            <a:tailEnd/>
          </a:ln>
          <a:effectLst/>
        </p:spPr>
        <p:txBody>
          <a:bodyPr wrap="none" anchor="ctr"/>
          <a:lstStyle/>
          <a:p>
            <a:endParaRPr lang="fr-FR" altLang="fr-FR" dirty="0"/>
          </a:p>
        </p:txBody>
      </p:sp>
      <p:sp>
        <p:nvSpPr>
          <p:cNvPr id="41" name="Ellipse 40"/>
          <p:cNvSpPr/>
          <p:nvPr/>
        </p:nvSpPr>
        <p:spPr>
          <a:xfrm>
            <a:off x="4680012" y="515719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2" name="Ellipse 41"/>
          <p:cNvSpPr/>
          <p:nvPr/>
        </p:nvSpPr>
        <p:spPr>
          <a:xfrm>
            <a:off x="5076056" y="497717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3" name="Ellipse 42"/>
          <p:cNvSpPr/>
          <p:nvPr/>
        </p:nvSpPr>
        <p:spPr>
          <a:xfrm>
            <a:off x="5832140" y="497717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4" name="Ellipse 43"/>
          <p:cNvSpPr/>
          <p:nvPr/>
        </p:nvSpPr>
        <p:spPr>
          <a:xfrm>
            <a:off x="6552220" y="497717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5" name="Ellipse 44"/>
          <p:cNvSpPr/>
          <p:nvPr/>
        </p:nvSpPr>
        <p:spPr>
          <a:xfrm>
            <a:off x="7272300" y="497717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6" name="Ellipse 45"/>
          <p:cNvSpPr/>
          <p:nvPr/>
        </p:nvSpPr>
        <p:spPr>
          <a:xfrm>
            <a:off x="7812360" y="5121188"/>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8" name="Forme libre 47"/>
          <p:cNvSpPr/>
          <p:nvPr/>
        </p:nvSpPr>
        <p:spPr>
          <a:xfrm>
            <a:off x="4608004" y="2384884"/>
            <a:ext cx="3449893" cy="3859480"/>
          </a:xfrm>
          <a:custGeom>
            <a:avLst/>
            <a:gdLst>
              <a:gd name="connsiteX0" fmla="*/ 2873829 w 2873829"/>
              <a:gd name="connsiteY0" fmla="*/ 3859480 h 3859480"/>
              <a:gd name="connsiteX1" fmla="*/ 2873829 w 2873829"/>
              <a:gd name="connsiteY1" fmla="*/ 3859480 h 3859480"/>
              <a:gd name="connsiteX2" fmla="*/ 2351314 w 2873829"/>
              <a:gd name="connsiteY2" fmla="*/ 213756 h 3859480"/>
              <a:gd name="connsiteX3" fmla="*/ 2303813 w 2873829"/>
              <a:gd name="connsiteY3" fmla="*/ 95003 h 3859480"/>
              <a:gd name="connsiteX4" fmla="*/ 2090057 w 2873829"/>
              <a:gd name="connsiteY4" fmla="*/ 0 h 3859480"/>
              <a:gd name="connsiteX5" fmla="*/ 1816925 w 2873829"/>
              <a:gd name="connsiteY5" fmla="*/ 83127 h 3859480"/>
              <a:gd name="connsiteX6" fmla="*/ 1246909 w 2873829"/>
              <a:gd name="connsiteY6" fmla="*/ 581891 h 3859480"/>
              <a:gd name="connsiteX7" fmla="*/ 1116280 w 2873829"/>
              <a:gd name="connsiteY7" fmla="*/ 676893 h 3859480"/>
              <a:gd name="connsiteX8" fmla="*/ 902525 w 2873829"/>
              <a:gd name="connsiteY8" fmla="*/ 795647 h 3859480"/>
              <a:gd name="connsiteX9" fmla="*/ 558140 w 2873829"/>
              <a:gd name="connsiteY9" fmla="*/ 914400 h 3859480"/>
              <a:gd name="connsiteX10" fmla="*/ 427512 w 2873829"/>
              <a:gd name="connsiteY10" fmla="*/ 938151 h 3859480"/>
              <a:gd name="connsiteX11" fmla="*/ 106878 w 2873829"/>
              <a:gd name="connsiteY11" fmla="*/ 914400 h 3859480"/>
              <a:gd name="connsiteX12" fmla="*/ 0 w 2873829"/>
              <a:gd name="connsiteY12" fmla="*/ 878774 h 385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73829" h="3859480">
                <a:moveTo>
                  <a:pt x="2873829" y="3859480"/>
                </a:moveTo>
                <a:lnTo>
                  <a:pt x="2873829" y="3859480"/>
                </a:lnTo>
                <a:lnTo>
                  <a:pt x="2351314" y="213756"/>
                </a:lnTo>
                <a:lnTo>
                  <a:pt x="2303813" y="95003"/>
                </a:lnTo>
                <a:lnTo>
                  <a:pt x="2090057" y="0"/>
                </a:lnTo>
                <a:lnTo>
                  <a:pt x="1816925" y="83127"/>
                </a:lnTo>
                <a:lnTo>
                  <a:pt x="1246909" y="581891"/>
                </a:lnTo>
                <a:lnTo>
                  <a:pt x="1116280" y="676893"/>
                </a:lnTo>
                <a:lnTo>
                  <a:pt x="902525" y="795647"/>
                </a:lnTo>
                <a:lnTo>
                  <a:pt x="558140" y="914400"/>
                </a:lnTo>
                <a:lnTo>
                  <a:pt x="427512" y="938151"/>
                </a:lnTo>
                <a:lnTo>
                  <a:pt x="106878" y="914400"/>
                </a:lnTo>
                <a:lnTo>
                  <a:pt x="0" y="878774"/>
                </a:lnTo>
              </a:path>
            </a:pathLst>
          </a:custGeom>
          <a:ln w="38100">
            <a:solidFill>
              <a:srgbClr val="1AEA3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50" name="Rectangle 20" descr="Diagonales larges vers le bas"/>
          <p:cNvSpPr>
            <a:spLocks noChangeArrowheads="1"/>
          </p:cNvSpPr>
          <p:nvPr/>
        </p:nvSpPr>
        <p:spPr bwMode="auto">
          <a:xfrm>
            <a:off x="8388424" y="5445224"/>
            <a:ext cx="252028" cy="778768"/>
          </a:xfrm>
          <a:prstGeom prst="rect">
            <a:avLst/>
          </a:prstGeom>
          <a:pattFill prst="wdDnDiag">
            <a:fgClr>
              <a:srgbClr val="FF0000"/>
            </a:fgClr>
            <a:bgClr>
              <a:schemeClr val="bg1"/>
            </a:bgClr>
          </a:pattFill>
          <a:ln w="9525">
            <a:solidFill>
              <a:schemeClr val="tx1"/>
            </a:solidFill>
            <a:miter lim="800000"/>
            <a:headEnd/>
            <a:tailEnd/>
          </a:ln>
          <a:effectLst/>
        </p:spPr>
        <p:txBody>
          <a:bodyPr wrap="none" anchor="ctr"/>
          <a:lstStyle/>
          <a:p>
            <a:endParaRPr lang="fr-FR" altLang="fr-FR" dirty="0"/>
          </a:p>
        </p:txBody>
      </p:sp>
      <p:sp>
        <p:nvSpPr>
          <p:cNvPr id="51" name="Ellipse 50"/>
          <p:cNvSpPr/>
          <p:nvPr/>
        </p:nvSpPr>
        <p:spPr>
          <a:xfrm>
            <a:off x="8388424" y="5445224"/>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3" name="Forme libre 52"/>
          <p:cNvSpPr/>
          <p:nvPr/>
        </p:nvSpPr>
        <p:spPr>
          <a:xfrm>
            <a:off x="4592472" y="2367887"/>
            <a:ext cx="4032913" cy="3855492"/>
          </a:xfrm>
          <a:custGeom>
            <a:avLst/>
            <a:gdLst>
              <a:gd name="connsiteX0" fmla="*/ 4032913 w 4032913"/>
              <a:gd name="connsiteY0" fmla="*/ 3855492 h 3855492"/>
              <a:gd name="connsiteX1" fmla="*/ 4032913 w 4032913"/>
              <a:gd name="connsiteY1" fmla="*/ 3855492 h 3855492"/>
              <a:gd name="connsiteX2" fmla="*/ 4019265 w 4032913"/>
              <a:gd name="connsiteY2" fmla="*/ 3794077 h 3855492"/>
              <a:gd name="connsiteX3" fmla="*/ 2947916 w 4032913"/>
              <a:gd name="connsiteY3" fmla="*/ 232012 h 3855492"/>
              <a:gd name="connsiteX4" fmla="*/ 2831910 w 4032913"/>
              <a:gd name="connsiteY4" fmla="*/ 102358 h 3855492"/>
              <a:gd name="connsiteX5" fmla="*/ 2558955 w 4032913"/>
              <a:gd name="connsiteY5" fmla="*/ 0 h 3855492"/>
              <a:gd name="connsiteX6" fmla="*/ 2245056 w 4032913"/>
              <a:gd name="connsiteY6" fmla="*/ 75062 h 3855492"/>
              <a:gd name="connsiteX7" fmla="*/ 1815152 w 4032913"/>
              <a:gd name="connsiteY7" fmla="*/ 382137 h 3855492"/>
              <a:gd name="connsiteX8" fmla="*/ 1439838 w 4032913"/>
              <a:gd name="connsiteY8" fmla="*/ 641444 h 3855492"/>
              <a:gd name="connsiteX9" fmla="*/ 1248770 w 4032913"/>
              <a:gd name="connsiteY9" fmla="*/ 736979 h 3855492"/>
              <a:gd name="connsiteX10" fmla="*/ 996286 w 4032913"/>
              <a:gd name="connsiteY10" fmla="*/ 846161 h 3855492"/>
              <a:gd name="connsiteX11" fmla="*/ 641444 w 4032913"/>
              <a:gd name="connsiteY11" fmla="*/ 941695 h 3855492"/>
              <a:gd name="connsiteX12" fmla="*/ 457200 w 4032913"/>
              <a:gd name="connsiteY12" fmla="*/ 962167 h 3855492"/>
              <a:gd name="connsiteX13" fmla="*/ 0 w 4032913"/>
              <a:gd name="connsiteY13" fmla="*/ 914400 h 3855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32913" h="3855492">
                <a:moveTo>
                  <a:pt x="4032913" y="3855492"/>
                </a:moveTo>
                <a:lnTo>
                  <a:pt x="4032913" y="3855492"/>
                </a:lnTo>
                <a:lnTo>
                  <a:pt x="4019265" y="3794077"/>
                </a:lnTo>
                <a:lnTo>
                  <a:pt x="2947916" y="232012"/>
                </a:lnTo>
                <a:lnTo>
                  <a:pt x="2831910" y="102358"/>
                </a:lnTo>
                <a:lnTo>
                  <a:pt x="2558955" y="0"/>
                </a:lnTo>
                <a:lnTo>
                  <a:pt x="2245056" y="75062"/>
                </a:lnTo>
                <a:lnTo>
                  <a:pt x="1815152" y="382137"/>
                </a:lnTo>
                <a:lnTo>
                  <a:pt x="1439838" y="641444"/>
                </a:lnTo>
                <a:lnTo>
                  <a:pt x="1248770" y="736979"/>
                </a:lnTo>
                <a:lnTo>
                  <a:pt x="996286" y="846161"/>
                </a:lnTo>
                <a:lnTo>
                  <a:pt x="641444" y="941695"/>
                </a:lnTo>
                <a:lnTo>
                  <a:pt x="457200" y="962167"/>
                </a:lnTo>
                <a:lnTo>
                  <a:pt x="0" y="914400"/>
                </a:lnTo>
              </a:path>
            </a:pathLst>
          </a:custGeom>
          <a:ln w="38100">
            <a:solidFill>
              <a:srgbClr val="1AEA3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2" name="Espace réservé du pied de page 1">
            <a:extLst>
              <a:ext uri="{FF2B5EF4-FFF2-40B4-BE49-F238E27FC236}">
                <a16:creationId xmlns="" xmlns:a16="http://schemas.microsoft.com/office/drawing/2014/main" id="{0D1B3C1C-1AEB-4842-A5AD-3EB502D96BA2}"/>
              </a:ext>
            </a:extLst>
          </p:cNvPr>
          <p:cNvSpPr>
            <a:spLocks noGrp="1"/>
          </p:cNvSpPr>
          <p:nvPr>
            <p:ph type="ftr" sz="quarter" idx="11"/>
          </p:nvPr>
        </p:nvSpPr>
        <p:spPr/>
        <p:txBody>
          <a:bodyPr/>
          <a:lstStyle/>
          <a:p>
            <a:r>
              <a:rPr lang="fr-FR" dirty="0"/>
              <a:t>LYCEE THEPOT QUIMPER - SCOTTO</a:t>
            </a:r>
          </a:p>
        </p:txBody>
      </p:sp>
      <p:cxnSp>
        <p:nvCxnSpPr>
          <p:cNvPr id="10" name="Connecteur droit 9">
            <a:extLst>
              <a:ext uri="{FF2B5EF4-FFF2-40B4-BE49-F238E27FC236}">
                <a16:creationId xmlns="" xmlns:a16="http://schemas.microsoft.com/office/drawing/2014/main" id="{C67A8FC8-F1D9-417E-9F69-B37A085E127B}"/>
              </a:ext>
            </a:extLst>
          </p:cNvPr>
          <p:cNvCxnSpPr/>
          <p:nvPr/>
        </p:nvCxnSpPr>
        <p:spPr>
          <a:xfrm>
            <a:off x="7716534" y="5010297"/>
            <a:ext cx="0" cy="1230079"/>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 xmlns:a16="http://schemas.microsoft.com/office/drawing/2014/main" id="{1CB39511-4396-4DBB-B228-5EE53B698EF1}"/>
              </a:ext>
            </a:extLst>
          </p:cNvPr>
          <p:cNvSpPr txBox="1"/>
          <p:nvPr/>
        </p:nvSpPr>
        <p:spPr>
          <a:xfrm>
            <a:off x="482493" y="1206230"/>
            <a:ext cx="3745966" cy="5078313"/>
          </a:xfrm>
          <a:prstGeom prst="rect">
            <a:avLst/>
          </a:prstGeom>
          <a:noFill/>
        </p:spPr>
        <p:txBody>
          <a:bodyPr wrap="square" rtlCol="0">
            <a:spAutoFit/>
          </a:bodyPr>
          <a:lstStyle/>
          <a:p>
            <a:r>
              <a:rPr lang="fr-FR" dirty="0"/>
              <a:t>Quand on fait varier la vitesse, la caractéristique mécanique se déplace plus ou moins parallèlement car le glissement varie.</a:t>
            </a:r>
          </a:p>
          <a:p>
            <a:endParaRPr lang="fr-FR" dirty="0"/>
          </a:p>
          <a:p>
            <a:r>
              <a:rPr lang="fr-FR" dirty="0"/>
              <a:t> Il faut maintenir une</a:t>
            </a:r>
          </a:p>
          <a:p>
            <a:r>
              <a:rPr lang="fr-FR" dirty="0"/>
              <a:t>surface de perte = pertes nominales, le couple disponible en sortie du groupe MAS+variateur ne sera plus égal au couple nominal.</a:t>
            </a:r>
          </a:p>
          <a:p>
            <a:endParaRPr lang="fr-FR" dirty="0"/>
          </a:p>
          <a:p>
            <a:r>
              <a:rPr lang="fr-FR" dirty="0"/>
              <a:t>On voit apparaitre une courbe qu’on appelle le « volume enveloppe ».</a:t>
            </a:r>
          </a:p>
          <a:p>
            <a:endParaRPr lang="fr-FR" dirty="0"/>
          </a:p>
          <a:p>
            <a:r>
              <a:rPr lang="fr-FR" dirty="0"/>
              <a:t>A l’intérieur de cette enveloppe, tous les points de fonctionnement sont accessibles</a:t>
            </a:r>
          </a:p>
        </p:txBody>
      </p:sp>
      <p:sp>
        <p:nvSpPr>
          <p:cNvPr id="28" name="Forme libre 27"/>
          <p:cNvSpPr/>
          <p:nvPr/>
        </p:nvSpPr>
        <p:spPr>
          <a:xfrm>
            <a:off x="4608004" y="2384884"/>
            <a:ext cx="684077" cy="3852428"/>
          </a:xfrm>
          <a:custGeom>
            <a:avLst/>
            <a:gdLst>
              <a:gd name="connsiteX0" fmla="*/ 1068779 w 1068779"/>
              <a:gd name="connsiteY0" fmla="*/ 3811979 h 3811979"/>
              <a:gd name="connsiteX1" fmla="*/ 1068779 w 1068779"/>
              <a:gd name="connsiteY1" fmla="*/ 3811979 h 3811979"/>
              <a:gd name="connsiteX2" fmla="*/ 380010 w 1068779"/>
              <a:gd name="connsiteY2" fmla="*/ 546265 h 3811979"/>
              <a:gd name="connsiteX3" fmla="*/ 273132 w 1068779"/>
              <a:gd name="connsiteY3" fmla="*/ 154379 h 3811979"/>
              <a:gd name="connsiteX4" fmla="*/ 201880 w 1068779"/>
              <a:gd name="connsiteY4" fmla="*/ 59377 h 3811979"/>
              <a:gd name="connsiteX5" fmla="*/ 0 w 1068779"/>
              <a:gd name="connsiteY5" fmla="*/ 0 h 3811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8779" h="3811979">
                <a:moveTo>
                  <a:pt x="1068779" y="3811979"/>
                </a:moveTo>
                <a:lnTo>
                  <a:pt x="1068779" y="3811979"/>
                </a:lnTo>
                <a:lnTo>
                  <a:pt x="380010" y="546265"/>
                </a:lnTo>
                <a:lnTo>
                  <a:pt x="273132" y="154379"/>
                </a:lnTo>
                <a:lnTo>
                  <a:pt x="201880" y="59377"/>
                </a:lnTo>
                <a:lnTo>
                  <a:pt x="0" y="0"/>
                </a:lnTo>
              </a:path>
            </a:pathLst>
          </a:custGeom>
          <a:ln w="38100">
            <a:solidFill>
              <a:srgbClr val="1AEA3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29" name="Forme libre 28"/>
          <p:cNvSpPr/>
          <p:nvPr/>
        </p:nvSpPr>
        <p:spPr>
          <a:xfrm>
            <a:off x="4619501" y="2386940"/>
            <a:ext cx="1425039" cy="3859481"/>
          </a:xfrm>
          <a:custGeom>
            <a:avLst/>
            <a:gdLst>
              <a:gd name="connsiteX0" fmla="*/ 1425039 w 1425039"/>
              <a:gd name="connsiteY0" fmla="*/ 3859481 h 3859481"/>
              <a:gd name="connsiteX1" fmla="*/ 914400 w 1425039"/>
              <a:gd name="connsiteY1" fmla="*/ 261257 h 3859481"/>
              <a:gd name="connsiteX2" fmla="*/ 855024 w 1425039"/>
              <a:gd name="connsiteY2" fmla="*/ 83128 h 3859481"/>
              <a:gd name="connsiteX3" fmla="*/ 653143 w 1425039"/>
              <a:gd name="connsiteY3" fmla="*/ 0 h 3859481"/>
              <a:gd name="connsiteX4" fmla="*/ 403761 w 1425039"/>
              <a:gd name="connsiteY4" fmla="*/ 47502 h 3859481"/>
              <a:gd name="connsiteX5" fmla="*/ 0 w 1425039"/>
              <a:gd name="connsiteY5" fmla="*/ 403761 h 385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5039" h="3859481">
                <a:moveTo>
                  <a:pt x="1425039" y="3859481"/>
                </a:moveTo>
                <a:lnTo>
                  <a:pt x="914400" y="261257"/>
                </a:lnTo>
                <a:lnTo>
                  <a:pt x="855024" y="83128"/>
                </a:lnTo>
                <a:lnTo>
                  <a:pt x="653143" y="0"/>
                </a:lnTo>
                <a:lnTo>
                  <a:pt x="403761" y="47502"/>
                </a:lnTo>
                <a:lnTo>
                  <a:pt x="0" y="403761"/>
                </a:lnTo>
              </a:path>
            </a:pathLst>
          </a:custGeom>
          <a:ln w="38100">
            <a:solidFill>
              <a:srgbClr val="1AEA3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30" name="Forme libre 29"/>
          <p:cNvSpPr/>
          <p:nvPr/>
        </p:nvSpPr>
        <p:spPr>
          <a:xfrm>
            <a:off x="4583875" y="2434442"/>
            <a:ext cx="2161309" cy="3835729"/>
          </a:xfrm>
          <a:custGeom>
            <a:avLst/>
            <a:gdLst>
              <a:gd name="connsiteX0" fmla="*/ 2161309 w 2161309"/>
              <a:gd name="connsiteY0" fmla="*/ 3835729 h 3835729"/>
              <a:gd name="connsiteX1" fmla="*/ 2161309 w 2161309"/>
              <a:gd name="connsiteY1" fmla="*/ 3835729 h 3835729"/>
              <a:gd name="connsiteX2" fmla="*/ 1674421 w 2161309"/>
              <a:gd name="connsiteY2" fmla="*/ 237506 h 3835729"/>
              <a:gd name="connsiteX3" fmla="*/ 1615044 w 2161309"/>
              <a:gd name="connsiteY3" fmla="*/ 83127 h 3835729"/>
              <a:gd name="connsiteX4" fmla="*/ 1413164 w 2161309"/>
              <a:gd name="connsiteY4" fmla="*/ 0 h 3835729"/>
              <a:gd name="connsiteX5" fmla="*/ 1128156 w 2161309"/>
              <a:gd name="connsiteY5" fmla="*/ 35626 h 3835729"/>
              <a:gd name="connsiteX6" fmla="*/ 961902 w 2161309"/>
              <a:gd name="connsiteY6" fmla="*/ 201880 h 3835729"/>
              <a:gd name="connsiteX7" fmla="*/ 249382 w 2161309"/>
              <a:gd name="connsiteY7" fmla="*/ 760020 h 3835729"/>
              <a:gd name="connsiteX8" fmla="*/ 0 w 2161309"/>
              <a:gd name="connsiteY8" fmla="*/ 855023 h 383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1309" h="3835729">
                <a:moveTo>
                  <a:pt x="2161309" y="3835729"/>
                </a:moveTo>
                <a:lnTo>
                  <a:pt x="2161309" y="3835729"/>
                </a:lnTo>
                <a:lnTo>
                  <a:pt x="1674421" y="237506"/>
                </a:lnTo>
                <a:lnTo>
                  <a:pt x="1615044" y="83127"/>
                </a:lnTo>
                <a:lnTo>
                  <a:pt x="1413164" y="0"/>
                </a:lnTo>
                <a:lnTo>
                  <a:pt x="1128156" y="35626"/>
                </a:lnTo>
                <a:lnTo>
                  <a:pt x="961902" y="201880"/>
                </a:lnTo>
                <a:lnTo>
                  <a:pt x="249382" y="760020"/>
                </a:lnTo>
                <a:lnTo>
                  <a:pt x="0" y="855023"/>
                </a:lnTo>
              </a:path>
            </a:pathLst>
          </a:custGeom>
          <a:ln w="38100">
            <a:solidFill>
              <a:srgbClr val="1AEA3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31" name="Forme libre 30"/>
          <p:cNvSpPr/>
          <p:nvPr/>
        </p:nvSpPr>
        <p:spPr>
          <a:xfrm>
            <a:off x="4607626" y="2410691"/>
            <a:ext cx="2873829" cy="3859480"/>
          </a:xfrm>
          <a:custGeom>
            <a:avLst/>
            <a:gdLst>
              <a:gd name="connsiteX0" fmla="*/ 2873829 w 2873829"/>
              <a:gd name="connsiteY0" fmla="*/ 3859480 h 3859480"/>
              <a:gd name="connsiteX1" fmla="*/ 2873829 w 2873829"/>
              <a:gd name="connsiteY1" fmla="*/ 3859480 h 3859480"/>
              <a:gd name="connsiteX2" fmla="*/ 2351314 w 2873829"/>
              <a:gd name="connsiteY2" fmla="*/ 213756 h 3859480"/>
              <a:gd name="connsiteX3" fmla="*/ 2303813 w 2873829"/>
              <a:gd name="connsiteY3" fmla="*/ 95003 h 3859480"/>
              <a:gd name="connsiteX4" fmla="*/ 2090057 w 2873829"/>
              <a:gd name="connsiteY4" fmla="*/ 0 h 3859480"/>
              <a:gd name="connsiteX5" fmla="*/ 1816925 w 2873829"/>
              <a:gd name="connsiteY5" fmla="*/ 83127 h 3859480"/>
              <a:gd name="connsiteX6" fmla="*/ 1246909 w 2873829"/>
              <a:gd name="connsiteY6" fmla="*/ 581891 h 3859480"/>
              <a:gd name="connsiteX7" fmla="*/ 1116280 w 2873829"/>
              <a:gd name="connsiteY7" fmla="*/ 676893 h 3859480"/>
              <a:gd name="connsiteX8" fmla="*/ 902525 w 2873829"/>
              <a:gd name="connsiteY8" fmla="*/ 795647 h 3859480"/>
              <a:gd name="connsiteX9" fmla="*/ 558140 w 2873829"/>
              <a:gd name="connsiteY9" fmla="*/ 914400 h 3859480"/>
              <a:gd name="connsiteX10" fmla="*/ 427512 w 2873829"/>
              <a:gd name="connsiteY10" fmla="*/ 938151 h 3859480"/>
              <a:gd name="connsiteX11" fmla="*/ 106878 w 2873829"/>
              <a:gd name="connsiteY11" fmla="*/ 914400 h 3859480"/>
              <a:gd name="connsiteX12" fmla="*/ 0 w 2873829"/>
              <a:gd name="connsiteY12" fmla="*/ 878774 h 385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73829" h="3859480">
                <a:moveTo>
                  <a:pt x="2873829" y="3859480"/>
                </a:moveTo>
                <a:lnTo>
                  <a:pt x="2873829" y="3859480"/>
                </a:lnTo>
                <a:lnTo>
                  <a:pt x="2351314" y="213756"/>
                </a:lnTo>
                <a:lnTo>
                  <a:pt x="2303813" y="95003"/>
                </a:lnTo>
                <a:lnTo>
                  <a:pt x="2090057" y="0"/>
                </a:lnTo>
                <a:lnTo>
                  <a:pt x="1816925" y="83127"/>
                </a:lnTo>
                <a:lnTo>
                  <a:pt x="1246909" y="581891"/>
                </a:lnTo>
                <a:lnTo>
                  <a:pt x="1116280" y="676893"/>
                </a:lnTo>
                <a:lnTo>
                  <a:pt x="902525" y="795647"/>
                </a:lnTo>
                <a:lnTo>
                  <a:pt x="558140" y="914400"/>
                </a:lnTo>
                <a:lnTo>
                  <a:pt x="427512" y="938151"/>
                </a:lnTo>
                <a:lnTo>
                  <a:pt x="106878" y="914400"/>
                </a:lnTo>
                <a:lnTo>
                  <a:pt x="0" y="878774"/>
                </a:lnTo>
              </a:path>
            </a:pathLst>
          </a:custGeom>
          <a:ln w="38100">
            <a:solidFill>
              <a:srgbClr val="1AEA3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checkerboard(across)">
                                      <p:cBhvr>
                                        <p:cTn id="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2"/>
          <p:cNvSpPr>
            <a:spLocks noChangeArrowheads="1"/>
          </p:cNvSpPr>
          <p:nvPr/>
        </p:nvSpPr>
        <p:spPr bwMode="auto">
          <a:xfrm>
            <a:off x="4643438" y="2420938"/>
            <a:ext cx="4176712" cy="3960812"/>
          </a:xfrm>
          <a:prstGeom prst="rect">
            <a:avLst/>
          </a:prstGeom>
          <a:solidFill>
            <a:srgbClr val="FF9999"/>
          </a:solidFill>
          <a:ln w="9525">
            <a:solidFill>
              <a:schemeClr val="tx1"/>
            </a:solidFill>
            <a:miter lim="800000"/>
            <a:headEnd/>
            <a:tailEnd/>
          </a:ln>
          <a:effectLst/>
        </p:spPr>
        <p:txBody>
          <a:bodyPr wrap="none" anchor="ctr"/>
          <a:lstStyle/>
          <a:p>
            <a:endParaRPr lang="fr-FR" altLang="fr-FR" dirty="0"/>
          </a:p>
        </p:txBody>
      </p:sp>
      <p:sp>
        <p:nvSpPr>
          <p:cNvPr id="9219" name="Rectangle 2"/>
          <p:cNvSpPr>
            <a:spLocks noGrp="1" noChangeArrowheads="1"/>
          </p:cNvSpPr>
          <p:nvPr>
            <p:ph type="title"/>
          </p:nvPr>
        </p:nvSpPr>
        <p:spPr/>
        <p:txBody>
          <a:bodyPr/>
          <a:lstStyle/>
          <a:p>
            <a:pPr eaLnBrk="1" hangingPunct="1"/>
            <a:r>
              <a:rPr lang="fr-FR" altLang="fr-FR" sz="4000" dirty="0"/>
              <a:t>Détermination de la vitesse du moteur</a:t>
            </a:r>
          </a:p>
        </p:txBody>
      </p:sp>
      <p:sp>
        <p:nvSpPr>
          <p:cNvPr id="9220" name="Rectangle 3"/>
          <p:cNvSpPr>
            <a:spLocks noGrp="1" noChangeArrowheads="1"/>
          </p:cNvSpPr>
          <p:nvPr>
            <p:ph type="body" sz="half" idx="1"/>
          </p:nvPr>
        </p:nvSpPr>
        <p:spPr>
          <a:xfrm>
            <a:off x="684213" y="2060575"/>
            <a:ext cx="3810000" cy="4114800"/>
          </a:xfrm>
        </p:spPr>
        <p:txBody>
          <a:bodyPr/>
          <a:lstStyle/>
          <a:p>
            <a:pPr eaLnBrk="1" hangingPunct="1">
              <a:lnSpc>
                <a:spcPct val="80000"/>
              </a:lnSpc>
            </a:pPr>
            <a:r>
              <a:rPr lang="fr-FR" altLang="fr-FR" sz="2000" dirty="0"/>
              <a:t>Il va falloir ramener la vitesse de translation de la masse jusqu’à la vitesse de rotation de l’axe moteur.</a:t>
            </a:r>
          </a:p>
          <a:p>
            <a:pPr eaLnBrk="1" hangingPunct="1">
              <a:lnSpc>
                <a:spcPct val="80000"/>
              </a:lnSpc>
            </a:pPr>
            <a:r>
              <a:rPr lang="fr-FR" altLang="fr-FR" sz="2000" dirty="0"/>
              <a:t>Pour passer de la vitesse angulaire à vitesse linéaire on utilise la formule:</a:t>
            </a:r>
          </a:p>
          <a:p>
            <a:pPr eaLnBrk="1" hangingPunct="1">
              <a:lnSpc>
                <a:spcPct val="80000"/>
              </a:lnSpc>
              <a:buFont typeface="Wingdings" pitchFamily="2" charset="2"/>
              <a:buNone/>
            </a:pPr>
            <a:r>
              <a:rPr lang="fr-FR" altLang="fr-FR" sz="2800" b="1" dirty="0"/>
              <a:t>			v = </a:t>
            </a:r>
            <a:r>
              <a:rPr lang="fr-FR" altLang="fr-FR" sz="2800" b="1" dirty="0">
                <a:sym typeface="Symbol" pitchFamily="18" charset="2"/>
              </a:rPr>
              <a:t>·</a:t>
            </a:r>
            <a:r>
              <a:rPr lang="fr-FR" altLang="fr-FR" sz="2800" b="1" dirty="0"/>
              <a:t>r</a:t>
            </a:r>
          </a:p>
          <a:p>
            <a:pPr eaLnBrk="1" hangingPunct="1">
              <a:lnSpc>
                <a:spcPct val="80000"/>
              </a:lnSpc>
            </a:pPr>
            <a:r>
              <a:rPr lang="fr-FR" altLang="fr-FR" sz="2000" dirty="0"/>
              <a:t>Le réducteur diminue la vitesse du moteur en fonction du rapport de réduction.</a:t>
            </a:r>
          </a:p>
          <a:p>
            <a:pPr eaLnBrk="1" hangingPunct="1">
              <a:lnSpc>
                <a:spcPct val="80000"/>
              </a:lnSpc>
              <a:buFont typeface="Wingdings" pitchFamily="2" charset="2"/>
              <a:buNone/>
            </a:pPr>
            <a:r>
              <a:rPr lang="fr-FR" altLang="fr-FR" sz="2400" b="1" dirty="0">
                <a:sym typeface="Symbol" pitchFamily="18" charset="2"/>
              </a:rPr>
              <a:t>			m = R·sr</a:t>
            </a:r>
          </a:p>
          <a:p>
            <a:pPr eaLnBrk="1" hangingPunct="1">
              <a:lnSpc>
                <a:spcPct val="80000"/>
              </a:lnSpc>
              <a:buFont typeface="Wingdings" pitchFamily="2" charset="2"/>
              <a:buNone/>
            </a:pPr>
            <a:r>
              <a:rPr lang="fr-FR" altLang="fr-FR" sz="2400" b="1" dirty="0">
                <a:sym typeface="Symbol" pitchFamily="18" charset="2"/>
              </a:rPr>
              <a:t>et 			</a:t>
            </a:r>
          </a:p>
        </p:txBody>
      </p:sp>
      <p:graphicFrame>
        <p:nvGraphicFramePr>
          <p:cNvPr id="26630" name="Object 6"/>
          <p:cNvGraphicFramePr>
            <a:graphicFrameLocks noGrp="1" noChangeAspect="1"/>
          </p:cNvGraphicFramePr>
          <p:nvPr>
            <p:ph sz="quarter" idx="2"/>
          </p:nvPr>
        </p:nvGraphicFramePr>
        <p:xfrm>
          <a:off x="4716463" y="2835275"/>
          <a:ext cx="4032250" cy="1143000"/>
        </p:xfrm>
        <a:graphic>
          <a:graphicData uri="http://schemas.openxmlformats.org/presentationml/2006/ole">
            <mc:AlternateContent xmlns:mc="http://schemas.openxmlformats.org/markup-compatibility/2006">
              <mc:Choice xmlns:v="urn:schemas-microsoft-com:vml" Requires="v">
                <p:oleObj spid="_x0000_s96374" name="Equation" r:id="rId3" imgW="3048000" imgH="863600" progId="Equation.3">
                  <p:embed/>
                </p:oleObj>
              </mc:Choice>
              <mc:Fallback>
                <p:oleObj name="Equation" r:id="rId3" imgW="3048000" imgH="863600" progId="Equation.3">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2835275"/>
                        <a:ext cx="403225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22" name="Text Box 4"/>
          <p:cNvSpPr txBox="1">
            <a:spLocks noChangeArrowheads="1"/>
          </p:cNvSpPr>
          <p:nvPr/>
        </p:nvSpPr>
        <p:spPr bwMode="auto">
          <a:xfrm>
            <a:off x="5292725" y="2492375"/>
            <a:ext cx="2808288" cy="366713"/>
          </a:xfrm>
          <a:prstGeom prst="rect">
            <a:avLst/>
          </a:prstGeom>
          <a:noFill/>
          <a:ln w="9525">
            <a:noFill/>
            <a:miter lim="800000"/>
            <a:headEnd/>
            <a:tailEnd/>
          </a:ln>
          <a:effectLst/>
        </p:spPr>
        <p:txBody>
          <a:bodyPr>
            <a:spAutoFit/>
          </a:bodyPr>
          <a:lstStyle/>
          <a:p>
            <a:pPr>
              <a:spcBef>
                <a:spcPct val="50000"/>
              </a:spcBef>
            </a:pPr>
            <a:r>
              <a:rPr lang="fr-FR" altLang="fr-FR" dirty="0">
                <a:latin typeface="Arial" charset="0"/>
              </a:rPr>
              <a:t>Application:</a:t>
            </a:r>
          </a:p>
        </p:txBody>
      </p:sp>
      <p:graphicFrame>
        <p:nvGraphicFramePr>
          <p:cNvPr id="26632" name="Object 8"/>
          <p:cNvGraphicFramePr>
            <a:graphicFrameLocks noGrp="1" noChangeAspect="1"/>
          </p:cNvGraphicFramePr>
          <p:nvPr>
            <p:ph sz="quarter" idx="3"/>
          </p:nvPr>
        </p:nvGraphicFramePr>
        <p:xfrm>
          <a:off x="5340350" y="4333875"/>
          <a:ext cx="3482975" cy="271463"/>
        </p:xfrm>
        <a:graphic>
          <a:graphicData uri="http://schemas.openxmlformats.org/presentationml/2006/ole">
            <mc:AlternateContent xmlns:mc="http://schemas.openxmlformats.org/markup-compatibility/2006">
              <mc:Choice xmlns:v="urn:schemas-microsoft-com:vml" Requires="v">
                <p:oleObj spid="_x0000_s96375" name="Equation" r:id="rId5" imgW="2806700" imgH="228600" progId="Equation.3">
                  <p:embed/>
                </p:oleObj>
              </mc:Choice>
              <mc:Fallback>
                <p:oleObj name="Equation" r:id="rId5" imgW="2806700" imgH="228600" progId="Equation.3">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0350" y="4333875"/>
                        <a:ext cx="3482975" cy="271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24" name="Object 10"/>
          <p:cNvGraphicFramePr>
            <a:graphicFrameLocks noChangeAspect="1"/>
          </p:cNvGraphicFramePr>
          <p:nvPr/>
        </p:nvGraphicFramePr>
        <p:xfrm>
          <a:off x="1476375" y="5805488"/>
          <a:ext cx="3027363" cy="660400"/>
        </p:xfrm>
        <a:graphic>
          <a:graphicData uri="http://schemas.openxmlformats.org/presentationml/2006/ole">
            <mc:AlternateContent xmlns:mc="http://schemas.openxmlformats.org/markup-compatibility/2006">
              <mc:Choice xmlns:v="urn:schemas-microsoft-com:vml" Requires="v">
                <p:oleObj spid="_x0000_s96376" name="Equation" r:id="rId7" imgW="2728800" imgH="546120" progId="Equation.3">
                  <p:embed/>
                </p:oleObj>
              </mc:Choice>
              <mc:Fallback>
                <p:oleObj name="Equation" r:id="rId7" imgW="2728800" imgH="546120" progId="Equation.3">
                  <p:embed/>
                  <p:pic>
                    <p:nvPicPr>
                      <p:cNvPr id="0"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76375" y="5805488"/>
                        <a:ext cx="3027363" cy="660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635" name="Object 11"/>
          <p:cNvGraphicFramePr>
            <a:graphicFrameLocks noChangeAspect="1"/>
          </p:cNvGraphicFramePr>
          <p:nvPr/>
        </p:nvGraphicFramePr>
        <p:xfrm>
          <a:off x="5154613" y="4932363"/>
          <a:ext cx="2946400" cy="684212"/>
        </p:xfrm>
        <a:graphic>
          <a:graphicData uri="http://schemas.openxmlformats.org/presentationml/2006/ole">
            <mc:AlternateContent xmlns:mc="http://schemas.openxmlformats.org/markup-compatibility/2006">
              <mc:Choice xmlns:v="urn:schemas-microsoft-com:vml" Requires="v">
                <p:oleObj spid="_x0000_s96377" name="Equation" r:id="rId9" imgW="1968500" imgH="457200" progId="Equation.3">
                  <p:embed/>
                </p:oleObj>
              </mc:Choice>
              <mc:Fallback>
                <p:oleObj name="Equation" r:id="rId9" imgW="1968500" imgH="457200" progId="Equation.3">
                  <p:embed/>
                  <p:pic>
                    <p:nvPicPr>
                      <p:cNvPr id="0" name="Objec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54613" y="4932363"/>
                        <a:ext cx="2946400" cy="684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Espace réservé du pied de page 1">
            <a:extLst>
              <a:ext uri="{FF2B5EF4-FFF2-40B4-BE49-F238E27FC236}">
                <a16:creationId xmlns="" xmlns:a16="http://schemas.microsoft.com/office/drawing/2014/main" id="{6D0E048A-D766-431B-BDE3-D47ED374917F}"/>
              </a:ext>
            </a:extLst>
          </p:cNvPr>
          <p:cNvSpPr>
            <a:spLocks noGrp="1"/>
          </p:cNvSpPr>
          <p:nvPr>
            <p:ph type="ftr" sz="quarter" idx="11"/>
          </p:nvPr>
        </p:nvSpPr>
        <p:spPr/>
        <p:txBody>
          <a:bodyPr/>
          <a:lstStyle/>
          <a:p>
            <a:pPr>
              <a:defRPr/>
            </a:pPr>
            <a:r>
              <a:rPr lang="fr-FR" altLang="fr-FR" dirty="0"/>
              <a:t>LYCEE THEPOT QUIMPER - SCOTTO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6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6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66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Forme libre 53"/>
          <p:cNvSpPr/>
          <p:nvPr/>
        </p:nvSpPr>
        <p:spPr>
          <a:xfrm>
            <a:off x="4585648" y="5022376"/>
            <a:ext cx="4203510" cy="661917"/>
          </a:xfrm>
          <a:custGeom>
            <a:avLst/>
            <a:gdLst>
              <a:gd name="connsiteX0" fmla="*/ 0 w 4203510"/>
              <a:gd name="connsiteY0" fmla="*/ 661917 h 661917"/>
              <a:gd name="connsiteX1" fmla="*/ 0 w 4203510"/>
              <a:gd name="connsiteY1" fmla="*/ 661917 h 661917"/>
              <a:gd name="connsiteX2" fmla="*/ 116006 w 4203510"/>
              <a:gd name="connsiteY2" fmla="*/ 156949 h 661917"/>
              <a:gd name="connsiteX3" fmla="*/ 197892 w 4203510"/>
              <a:gd name="connsiteY3" fmla="*/ 20472 h 661917"/>
              <a:gd name="connsiteX4" fmla="*/ 266131 w 4203510"/>
              <a:gd name="connsiteY4" fmla="*/ 6824 h 661917"/>
              <a:gd name="connsiteX5" fmla="*/ 2722728 w 4203510"/>
              <a:gd name="connsiteY5" fmla="*/ 0 h 661917"/>
              <a:gd name="connsiteX6" fmla="*/ 3098042 w 4203510"/>
              <a:gd name="connsiteY6" fmla="*/ 6824 h 661917"/>
              <a:gd name="connsiteX7" fmla="*/ 3241343 w 4203510"/>
              <a:gd name="connsiteY7" fmla="*/ 150125 h 661917"/>
              <a:gd name="connsiteX8" fmla="*/ 3473355 w 4203510"/>
              <a:gd name="connsiteY8" fmla="*/ 341194 h 661917"/>
              <a:gd name="connsiteX9" fmla="*/ 3637128 w 4203510"/>
              <a:gd name="connsiteY9" fmla="*/ 436728 h 661917"/>
              <a:gd name="connsiteX10" fmla="*/ 3821373 w 4203510"/>
              <a:gd name="connsiteY10" fmla="*/ 484496 h 661917"/>
              <a:gd name="connsiteX11" fmla="*/ 4203510 w 4203510"/>
              <a:gd name="connsiteY11" fmla="*/ 573206 h 66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3510" h="661917">
                <a:moveTo>
                  <a:pt x="0" y="661917"/>
                </a:moveTo>
                <a:lnTo>
                  <a:pt x="0" y="661917"/>
                </a:lnTo>
                <a:lnTo>
                  <a:pt x="116006" y="156949"/>
                </a:lnTo>
                <a:lnTo>
                  <a:pt x="197892" y="20472"/>
                </a:lnTo>
                <a:lnTo>
                  <a:pt x="266131" y="6824"/>
                </a:lnTo>
                <a:lnTo>
                  <a:pt x="2722728" y="0"/>
                </a:lnTo>
                <a:lnTo>
                  <a:pt x="3098042" y="6824"/>
                </a:lnTo>
                <a:lnTo>
                  <a:pt x="3241343" y="150125"/>
                </a:lnTo>
                <a:lnTo>
                  <a:pt x="3473355" y="341194"/>
                </a:lnTo>
                <a:lnTo>
                  <a:pt x="3637128" y="436728"/>
                </a:lnTo>
                <a:lnTo>
                  <a:pt x="3821373" y="484496"/>
                </a:lnTo>
                <a:lnTo>
                  <a:pt x="4203510" y="573206"/>
                </a:lnTo>
              </a:path>
            </a:pathLst>
          </a:custGeom>
          <a:ln w="635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14339" name="Rectangle 2"/>
          <p:cNvSpPr>
            <a:spLocks noGrp="1" noChangeArrowheads="1"/>
          </p:cNvSpPr>
          <p:nvPr>
            <p:ph type="title"/>
          </p:nvPr>
        </p:nvSpPr>
        <p:spPr>
          <a:xfrm>
            <a:off x="395692" y="399644"/>
            <a:ext cx="8229600" cy="689365"/>
          </a:xfrm>
        </p:spPr>
        <p:txBody>
          <a:bodyPr>
            <a:normAutofit fontScale="90000"/>
          </a:bodyPr>
          <a:lstStyle/>
          <a:p>
            <a:pPr eaLnBrk="1" hangingPunct="1"/>
            <a:r>
              <a:rPr lang="fr-FR" altLang="fr-FR" dirty="0"/>
              <a:t>La variation de vitesse.</a:t>
            </a:r>
          </a:p>
        </p:txBody>
      </p:sp>
      <p:sp>
        <p:nvSpPr>
          <p:cNvPr id="14340" name="Text Box 16"/>
          <p:cNvSpPr txBox="1">
            <a:spLocks noChangeArrowheads="1"/>
          </p:cNvSpPr>
          <p:nvPr/>
        </p:nvSpPr>
        <p:spPr bwMode="auto">
          <a:xfrm>
            <a:off x="4663901" y="1855304"/>
            <a:ext cx="485775" cy="366712"/>
          </a:xfrm>
          <a:prstGeom prst="rect">
            <a:avLst/>
          </a:prstGeom>
          <a:noFill/>
          <a:ln w="9525">
            <a:noFill/>
            <a:miter lim="800000"/>
            <a:headEnd/>
            <a:tailEnd/>
          </a:ln>
          <a:effectLst/>
        </p:spPr>
        <p:txBody>
          <a:bodyPr>
            <a:spAutoFit/>
          </a:bodyPr>
          <a:lstStyle/>
          <a:p>
            <a:pPr>
              <a:spcBef>
                <a:spcPct val="50000"/>
              </a:spcBef>
            </a:pPr>
            <a:r>
              <a:rPr lang="fr-FR" altLang="fr-FR" dirty="0">
                <a:latin typeface="Arial" charset="0"/>
              </a:rPr>
              <a:t>T</a:t>
            </a:r>
          </a:p>
        </p:txBody>
      </p:sp>
      <p:sp>
        <p:nvSpPr>
          <p:cNvPr id="14344" name="Line 24"/>
          <p:cNvSpPr>
            <a:spLocks noChangeShapeType="1"/>
          </p:cNvSpPr>
          <p:nvPr/>
        </p:nvSpPr>
        <p:spPr bwMode="auto">
          <a:xfrm>
            <a:off x="4590876" y="2072791"/>
            <a:ext cx="0" cy="4175125"/>
          </a:xfrm>
          <a:prstGeom prst="line">
            <a:avLst/>
          </a:prstGeom>
          <a:noFill/>
          <a:ln w="38100">
            <a:solidFill>
              <a:schemeClr val="tx1"/>
            </a:solidFill>
            <a:round/>
            <a:headEnd type="triangle" w="med" len="med"/>
            <a:tailEnd/>
          </a:ln>
          <a:effectLst/>
        </p:spPr>
        <p:txBody>
          <a:bodyPr/>
          <a:lstStyle/>
          <a:p>
            <a:endParaRPr lang="fr-FR" dirty="0"/>
          </a:p>
        </p:txBody>
      </p:sp>
      <p:sp>
        <p:nvSpPr>
          <p:cNvPr id="14345" name="Line 25"/>
          <p:cNvSpPr>
            <a:spLocks noChangeShapeType="1"/>
          </p:cNvSpPr>
          <p:nvPr/>
        </p:nvSpPr>
        <p:spPr bwMode="auto">
          <a:xfrm>
            <a:off x="4590876" y="6247916"/>
            <a:ext cx="4103688" cy="0"/>
          </a:xfrm>
          <a:prstGeom prst="line">
            <a:avLst/>
          </a:prstGeom>
          <a:noFill/>
          <a:ln w="38100">
            <a:solidFill>
              <a:schemeClr val="tx1"/>
            </a:solidFill>
            <a:round/>
            <a:headEnd/>
            <a:tailEnd type="triangle" w="med" len="med"/>
          </a:ln>
          <a:effectLst/>
        </p:spPr>
        <p:txBody>
          <a:bodyPr/>
          <a:lstStyle/>
          <a:p>
            <a:endParaRPr lang="fr-FR" dirty="0"/>
          </a:p>
        </p:txBody>
      </p:sp>
      <p:sp>
        <p:nvSpPr>
          <p:cNvPr id="14346" name="Line 26"/>
          <p:cNvSpPr>
            <a:spLocks noChangeShapeType="1"/>
          </p:cNvSpPr>
          <p:nvPr/>
        </p:nvSpPr>
        <p:spPr bwMode="auto">
          <a:xfrm>
            <a:off x="4335289" y="3009416"/>
            <a:ext cx="215900" cy="0"/>
          </a:xfrm>
          <a:prstGeom prst="line">
            <a:avLst/>
          </a:prstGeom>
          <a:noFill/>
          <a:ln w="9525">
            <a:solidFill>
              <a:schemeClr val="tx1"/>
            </a:solidFill>
            <a:round/>
            <a:headEnd/>
            <a:tailEnd/>
          </a:ln>
          <a:effectLst/>
        </p:spPr>
        <p:txBody>
          <a:bodyPr/>
          <a:lstStyle/>
          <a:p>
            <a:endParaRPr lang="fr-FR" dirty="0"/>
          </a:p>
        </p:txBody>
      </p:sp>
      <p:sp>
        <p:nvSpPr>
          <p:cNvPr id="14348" name="Text Box 29"/>
          <p:cNvSpPr txBox="1">
            <a:spLocks noChangeArrowheads="1"/>
          </p:cNvSpPr>
          <p:nvPr/>
        </p:nvSpPr>
        <p:spPr bwMode="auto">
          <a:xfrm>
            <a:off x="3871739" y="4663591"/>
            <a:ext cx="647700" cy="366713"/>
          </a:xfrm>
          <a:prstGeom prst="rect">
            <a:avLst/>
          </a:prstGeom>
          <a:noFill/>
          <a:ln w="9525">
            <a:noFill/>
            <a:miter lim="800000"/>
            <a:headEnd/>
            <a:tailEnd/>
          </a:ln>
          <a:effectLst/>
        </p:spPr>
        <p:txBody>
          <a:bodyPr>
            <a:spAutoFit/>
          </a:bodyPr>
          <a:lstStyle/>
          <a:p>
            <a:pPr algn="r">
              <a:spcBef>
                <a:spcPct val="50000"/>
              </a:spcBef>
            </a:pPr>
            <a:r>
              <a:rPr lang="fr-FR" altLang="fr-FR" dirty="0">
                <a:latin typeface="Arial" charset="0"/>
              </a:rPr>
              <a:t>Tn</a:t>
            </a:r>
          </a:p>
        </p:txBody>
      </p:sp>
      <p:sp>
        <p:nvSpPr>
          <p:cNvPr id="14349" name="Text Box 30"/>
          <p:cNvSpPr txBox="1">
            <a:spLocks noChangeArrowheads="1"/>
          </p:cNvSpPr>
          <p:nvPr/>
        </p:nvSpPr>
        <p:spPr bwMode="auto">
          <a:xfrm>
            <a:off x="3578051" y="2825266"/>
            <a:ext cx="792163" cy="366713"/>
          </a:xfrm>
          <a:prstGeom prst="rect">
            <a:avLst/>
          </a:prstGeom>
          <a:noFill/>
          <a:ln w="9525">
            <a:noFill/>
            <a:miter lim="800000"/>
            <a:headEnd/>
            <a:tailEnd/>
          </a:ln>
          <a:effectLst/>
        </p:spPr>
        <p:txBody>
          <a:bodyPr>
            <a:spAutoFit/>
          </a:bodyPr>
          <a:lstStyle/>
          <a:p>
            <a:pPr algn="r">
              <a:spcBef>
                <a:spcPct val="50000"/>
              </a:spcBef>
            </a:pPr>
            <a:r>
              <a:rPr lang="fr-FR" altLang="fr-FR" dirty="0">
                <a:latin typeface="Arial" charset="0"/>
              </a:rPr>
              <a:t>Td</a:t>
            </a:r>
          </a:p>
        </p:txBody>
      </p:sp>
      <p:sp>
        <p:nvSpPr>
          <p:cNvPr id="14350" name="Line 32"/>
          <p:cNvSpPr>
            <a:spLocks noChangeShapeType="1"/>
          </p:cNvSpPr>
          <p:nvPr/>
        </p:nvSpPr>
        <p:spPr bwMode="auto">
          <a:xfrm>
            <a:off x="4590876" y="5023954"/>
            <a:ext cx="3743325" cy="0"/>
          </a:xfrm>
          <a:prstGeom prst="line">
            <a:avLst/>
          </a:prstGeom>
          <a:noFill/>
          <a:ln w="9525">
            <a:solidFill>
              <a:schemeClr val="tx1"/>
            </a:solidFill>
            <a:prstDash val="dash"/>
            <a:round/>
            <a:headEnd/>
            <a:tailEnd/>
          </a:ln>
          <a:effectLst/>
        </p:spPr>
        <p:txBody>
          <a:bodyPr/>
          <a:lstStyle/>
          <a:p>
            <a:endParaRPr lang="fr-FR" dirty="0"/>
          </a:p>
        </p:txBody>
      </p:sp>
      <p:sp>
        <p:nvSpPr>
          <p:cNvPr id="14353" name="Text Box 36"/>
          <p:cNvSpPr txBox="1">
            <a:spLocks noChangeArrowheads="1"/>
          </p:cNvSpPr>
          <p:nvPr/>
        </p:nvSpPr>
        <p:spPr bwMode="auto">
          <a:xfrm>
            <a:off x="7380312" y="6274519"/>
            <a:ext cx="742950" cy="366713"/>
          </a:xfrm>
          <a:prstGeom prst="rect">
            <a:avLst/>
          </a:prstGeom>
          <a:noFill/>
          <a:ln w="9525">
            <a:noFill/>
            <a:miter lim="800000"/>
            <a:headEnd/>
            <a:tailEnd/>
          </a:ln>
          <a:effectLst/>
        </p:spPr>
        <p:txBody>
          <a:bodyPr>
            <a:spAutoFit/>
          </a:bodyPr>
          <a:lstStyle/>
          <a:p>
            <a:pPr>
              <a:spcBef>
                <a:spcPct val="50000"/>
              </a:spcBef>
            </a:pPr>
            <a:r>
              <a:rPr lang="fr-FR" altLang="fr-FR" dirty="0">
                <a:latin typeface="Arial" charset="0"/>
              </a:rPr>
              <a:t>50Hz</a:t>
            </a:r>
          </a:p>
        </p:txBody>
      </p:sp>
      <p:sp>
        <p:nvSpPr>
          <p:cNvPr id="14354" name="Line 37"/>
          <p:cNvSpPr>
            <a:spLocks noChangeShapeType="1"/>
          </p:cNvSpPr>
          <p:nvPr/>
        </p:nvSpPr>
        <p:spPr bwMode="auto">
          <a:xfrm flipH="1" flipV="1">
            <a:off x="7452320" y="6201308"/>
            <a:ext cx="0" cy="180020"/>
          </a:xfrm>
          <a:prstGeom prst="line">
            <a:avLst/>
          </a:prstGeom>
          <a:noFill/>
          <a:ln w="9525">
            <a:solidFill>
              <a:schemeClr val="tx1"/>
            </a:solidFill>
            <a:round/>
            <a:headEnd/>
            <a:tailEnd/>
          </a:ln>
          <a:effectLst/>
        </p:spPr>
        <p:txBody>
          <a:bodyPr/>
          <a:lstStyle/>
          <a:p>
            <a:endParaRPr lang="fr-FR" dirty="0"/>
          </a:p>
        </p:txBody>
      </p:sp>
      <p:sp>
        <p:nvSpPr>
          <p:cNvPr id="28" name="Forme libre 27"/>
          <p:cNvSpPr/>
          <p:nvPr/>
        </p:nvSpPr>
        <p:spPr>
          <a:xfrm>
            <a:off x="4608004" y="2384884"/>
            <a:ext cx="684077" cy="3852428"/>
          </a:xfrm>
          <a:custGeom>
            <a:avLst/>
            <a:gdLst>
              <a:gd name="connsiteX0" fmla="*/ 1068779 w 1068779"/>
              <a:gd name="connsiteY0" fmla="*/ 3811979 h 3811979"/>
              <a:gd name="connsiteX1" fmla="*/ 1068779 w 1068779"/>
              <a:gd name="connsiteY1" fmla="*/ 3811979 h 3811979"/>
              <a:gd name="connsiteX2" fmla="*/ 380010 w 1068779"/>
              <a:gd name="connsiteY2" fmla="*/ 546265 h 3811979"/>
              <a:gd name="connsiteX3" fmla="*/ 273132 w 1068779"/>
              <a:gd name="connsiteY3" fmla="*/ 154379 h 3811979"/>
              <a:gd name="connsiteX4" fmla="*/ 201880 w 1068779"/>
              <a:gd name="connsiteY4" fmla="*/ 59377 h 3811979"/>
              <a:gd name="connsiteX5" fmla="*/ 0 w 1068779"/>
              <a:gd name="connsiteY5" fmla="*/ 0 h 3811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8779" h="3811979">
                <a:moveTo>
                  <a:pt x="1068779" y="3811979"/>
                </a:moveTo>
                <a:lnTo>
                  <a:pt x="1068779" y="3811979"/>
                </a:lnTo>
                <a:lnTo>
                  <a:pt x="380010" y="546265"/>
                </a:lnTo>
                <a:lnTo>
                  <a:pt x="273132" y="154379"/>
                </a:lnTo>
                <a:lnTo>
                  <a:pt x="201880" y="59377"/>
                </a:lnTo>
                <a:lnTo>
                  <a:pt x="0" y="0"/>
                </a:lnTo>
              </a:path>
            </a:pathLst>
          </a:custGeom>
          <a:ln w="38100">
            <a:solidFill>
              <a:srgbClr val="1AEA3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29" name="Forme libre 28"/>
          <p:cNvSpPr/>
          <p:nvPr/>
        </p:nvSpPr>
        <p:spPr>
          <a:xfrm>
            <a:off x="4619501" y="2386940"/>
            <a:ext cx="1425039" cy="3859481"/>
          </a:xfrm>
          <a:custGeom>
            <a:avLst/>
            <a:gdLst>
              <a:gd name="connsiteX0" fmla="*/ 1425039 w 1425039"/>
              <a:gd name="connsiteY0" fmla="*/ 3859481 h 3859481"/>
              <a:gd name="connsiteX1" fmla="*/ 914400 w 1425039"/>
              <a:gd name="connsiteY1" fmla="*/ 261257 h 3859481"/>
              <a:gd name="connsiteX2" fmla="*/ 855024 w 1425039"/>
              <a:gd name="connsiteY2" fmla="*/ 83128 h 3859481"/>
              <a:gd name="connsiteX3" fmla="*/ 653143 w 1425039"/>
              <a:gd name="connsiteY3" fmla="*/ 0 h 3859481"/>
              <a:gd name="connsiteX4" fmla="*/ 403761 w 1425039"/>
              <a:gd name="connsiteY4" fmla="*/ 47502 h 3859481"/>
              <a:gd name="connsiteX5" fmla="*/ 0 w 1425039"/>
              <a:gd name="connsiteY5" fmla="*/ 403761 h 385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5039" h="3859481">
                <a:moveTo>
                  <a:pt x="1425039" y="3859481"/>
                </a:moveTo>
                <a:lnTo>
                  <a:pt x="914400" y="261257"/>
                </a:lnTo>
                <a:lnTo>
                  <a:pt x="855024" y="83128"/>
                </a:lnTo>
                <a:lnTo>
                  <a:pt x="653143" y="0"/>
                </a:lnTo>
                <a:lnTo>
                  <a:pt x="403761" y="47502"/>
                </a:lnTo>
                <a:lnTo>
                  <a:pt x="0" y="403761"/>
                </a:lnTo>
              </a:path>
            </a:pathLst>
          </a:custGeom>
          <a:ln w="38100">
            <a:solidFill>
              <a:srgbClr val="1AEA3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30" name="Forme libre 29"/>
          <p:cNvSpPr/>
          <p:nvPr/>
        </p:nvSpPr>
        <p:spPr>
          <a:xfrm>
            <a:off x="4583875" y="2434442"/>
            <a:ext cx="2161309" cy="3835729"/>
          </a:xfrm>
          <a:custGeom>
            <a:avLst/>
            <a:gdLst>
              <a:gd name="connsiteX0" fmla="*/ 2161309 w 2161309"/>
              <a:gd name="connsiteY0" fmla="*/ 3835729 h 3835729"/>
              <a:gd name="connsiteX1" fmla="*/ 2161309 w 2161309"/>
              <a:gd name="connsiteY1" fmla="*/ 3835729 h 3835729"/>
              <a:gd name="connsiteX2" fmla="*/ 1674421 w 2161309"/>
              <a:gd name="connsiteY2" fmla="*/ 237506 h 3835729"/>
              <a:gd name="connsiteX3" fmla="*/ 1615044 w 2161309"/>
              <a:gd name="connsiteY3" fmla="*/ 83127 h 3835729"/>
              <a:gd name="connsiteX4" fmla="*/ 1413164 w 2161309"/>
              <a:gd name="connsiteY4" fmla="*/ 0 h 3835729"/>
              <a:gd name="connsiteX5" fmla="*/ 1128156 w 2161309"/>
              <a:gd name="connsiteY5" fmla="*/ 35626 h 3835729"/>
              <a:gd name="connsiteX6" fmla="*/ 961902 w 2161309"/>
              <a:gd name="connsiteY6" fmla="*/ 201880 h 3835729"/>
              <a:gd name="connsiteX7" fmla="*/ 249382 w 2161309"/>
              <a:gd name="connsiteY7" fmla="*/ 760020 h 3835729"/>
              <a:gd name="connsiteX8" fmla="*/ 0 w 2161309"/>
              <a:gd name="connsiteY8" fmla="*/ 855023 h 383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1309" h="3835729">
                <a:moveTo>
                  <a:pt x="2161309" y="3835729"/>
                </a:moveTo>
                <a:lnTo>
                  <a:pt x="2161309" y="3835729"/>
                </a:lnTo>
                <a:lnTo>
                  <a:pt x="1674421" y="237506"/>
                </a:lnTo>
                <a:lnTo>
                  <a:pt x="1615044" y="83127"/>
                </a:lnTo>
                <a:lnTo>
                  <a:pt x="1413164" y="0"/>
                </a:lnTo>
                <a:lnTo>
                  <a:pt x="1128156" y="35626"/>
                </a:lnTo>
                <a:lnTo>
                  <a:pt x="961902" y="201880"/>
                </a:lnTo>
                <a:lnTo>
                  <a:pt x="249382" y="760020"/>
                </a:lnTo>
                <a:lnTo>
                  <a:pt x="0" y="855023"/>
                </a:lnTo>
              </a:path>
            </a:pathLst>
          </a:custGeom>
          <a:ln w="38100">
            <a:solidFill>
              <a:srgbClr val="1AEA3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31" name="Forme libre 30"/>
          <p:cNvSpPr/>
          <p:nvPr/>
        </p:nvSpPr>
        <p:spPr>
          <a:xfrm>
            <a:off x="4607626" y="2410691"/>
            <a:ext cx="2873829" cy="3859480"/>
          </a:xfrm>
          <a:custGeom>
            <a:avLst/>
            <a:gdLst>
              <a:gd name="connsiteX0" fmla="*/ 2873829 w 2873829"/>
              <a:gd name="connsiteY0" fmla="*/ 3859480 h 3859480"/>
              <a:gd name="connsiteX1" fmla="*/ 2873829 w 2873829"/>
              <a:gd name="connsiteY1" fmla="*/ 3859480 h 3859480"/>
              <a:gd name="connsiteX2" fmla="*/ 2351314 w 2873829"/>
              <a:gd name="connsiteY2" fmla="*/ 213756 h 3859480"/>
              <a:gd name="connsiteX3" fmla="*/ 2303813 w 2873829"/>
              <a:gd name="connsiteY3" fmla="*/ 95003 h 3859480"/>
              <a:gd name="connsiteX4" fmla="*/ 2090057 w 2873829"/>
              <a:gd name="connsiteY4" fmla="*/ 0 h 3859480"/>
              <a:gd name="connsiteX5" fmla="*/ 1816925 w 2873829"/>
              <a:gd name="connsiteY5" fmla="*/ 83127 h 3859480"/>
              <a:gd name="connsiteX6" fmla="*/ 1246909 w 2873829"/>
              <a:gd name="connsiteY6" fmla="*/ 581891 h 3859480"/>
              <a:gd name="connsiteX7" fmla="*/ 1116280 w 2873829"/>
              <a:gd name="connsiteY7" fmla="*/ 676893 h 3859480"/>
              <a:gd name="connsiteX8" fmla="*/ 902525 w 2873829"/>
              <a:gd name="connsiteY8" fmla="*/ 795647 h 3859480"/>
              <a:gd name="connsiteX9" fmla="*/ 558140 w 2873829"/>
              <a:gd name="connsiteY9" fmla="*/ 914400 h 3859480"/>
              <a:gd name="connsiteX10" fmla="*/ 427512 w 2873829"/>
              <a:gd name="connsiteY10" fmla="*/ 938151 h 3859480"/>
              <a:gd name="connsiteX11" fmla="*/ 106878 w 2873829"/>
              <a:gd name="connsiteY11" fmla="*/ 914400 h 3859480"/>
              <a:gd name="connsiteX12" fmla="*/ 0 w 2873829"/>
              <a:gd name="connsiteY12" fmla="*/ 878774 h 385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73829" h="3859480">
                <a:moveTo>
                  <a:pt x="2873829" y="3859480"/>
                </a:moveTo>
                <a:lnTo>
                  <a:pt x="2873829" y="3859480"/>
                </a:lnTo>
                <a:lnTo>
                  <a:pt x="2351314" y="213756"/>
                </a:lnTo>
                <a:lnTo>
                  <a:pt x="2303813" y="95003"/>
                </a:lnTo>
                <a:lnTo>
                  <a:pt x="2090057" y="0"/>
                </a:lnTo>
                <a:lnTo>
                  <a:pt x="1816925" y="83127"/>
                </a:lnTo>
                <a:lnTo>
                  <a:pt x="1246909" y="581891"/>
                </a:lnTo>
                <a:lnTo>
                  <a:pt x="1116280" y="676893"/>
                </a:lnTo>
                <a:lnTo>
                  <a:pt x="902525" y="795647"/>
                </a:lnTo>
                <a:lnTo>
                  <a:pt x="558140" y="914400"/>
                </a:lnTo>
                <a:lnTo>
                  <a:pt x="427512" y="938151"/>
                </a:lnTo>
                <a:lnTo>
                  <a:pt x="106878" y="914400"/>
                </a:lnTo>
                <a:lnTo>
                  <a:pt x="0" y="878774"/>
                </a:lnTo>
              </a:path>
            </a:pathLst>
          </a:custGeom>
          <a:ln w="38100">
            <a:solidFill>
              <a:srgbClr val="1AEA3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38" name="Forme libre 37"/>
          <p:cNvSpPr/>
          <p:nvPr/>
        </p:nvSpPr>
        <p:spPr>
          <a:xfrm>
            <a:off x="4595751" y="4619501"/>
            <a:ext cx="296883" cy="1650670"/>
          </a:xfrm>
          <a:custGeom>
            <a:avLst/>
            <a:gdLst>
              <a:gd name="connsiteX0" fmla="*/ 296883 w 296883"/>
              <a:gd name="connsiteY0" fmla="*/ 1650670 h 1650670"/>
              <a:gd name="connsiteX1" fmla="*/ 296883 w 296883"/>
              <a:gd name="connsiteY1" fmla="*/ 1650670 h 1650670"/>
              <a:gd name="connsiteX2" fmla="*/ 0 w 296883"/>
              <a:gd name="connsiteY2" fmla="*/ 0 h 1650670"/>
            </a:gdLst>
            <a:ahLst/>
            <a:cxnLst>
              <a:cxn ang="0">
                <a:pos x="connsiteX0" y="connsiteY0"/>
              </a:cxn>
              <a:cxn ang="0">
                <a:pos x="connsiteX1" y="connsiteY1"/>
              </a:cxn>
              <a:cxn ang="0">
                <a:pos x="connsiteX2" y="connsiteY2"/>
              </a:cxn>
            </a:cxnLst>
            <a:rect l="l" t="t" r="r" b="b"/>
            <a:pathLst>
              <a:path w="296883" h="1650670">
                <a:moveTo>
                  <a:pt x="296883" y="1650670"/>
                </a:moveTo>
                <a:lnTo>
                  <a:pt x="296883" y="1650670"/>
                </a:lnTo>
                <a:lnTo>
                  <a:pt x="0" y="0"/>
                </a:lnTo>
              </a:path>
            </a:pathLst>
          </a:custGeom>
          <a:ln w="38100">
            <a:solidFill>
              <a:srgbClr val="1AEA3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48" name="Forme libre 47"/>
          <p:cNvSpPr/>
          <p:nvPr/>
        </p:nvSpPr>
        <p:spPr>
          <a:xfrm>
            <a:off x="4608004" y="2384884"/>
            <a:ext cx="3449893" cy="3859480"/>
          </a:xfrm>
          <a:custGeom>
            <a:avLst/>
            <a:gdLst>
              <a:gd name="connsiteX0" fmla="*/ 2873829 w 2873829"/>
              <a:gd name="connsiteY0" fmla="*/ 3859480 h 3859480"/>
              <a:gd name="connsiteX1" fmla="*/ 2873829 w 2873829"/>
              <a:gd name="connsiteY1" fmla="*/ 3859480 h 3859480"/>
              <a:gd name="connsiteX2" fmla="*/ 2351314 w 2873829"/>
              <a:gd name="connsiteY2" fmla="*/ 213756 h 3859480"/>
              <a:gd name="connsiteX3" fmla="*/ 2303813 w 2873829"/>
              <a:gd name="connsiteY3" fmla="*/ 95003 h 3859480"/>
              <a:gd name="connsiteX4" fmla="*/ 2090057 w 2873829"/>
              <a:gd name="connsiteY4" fmla="*/ 0 h 3859480"/>
              <a:gd name="connsiteX5" fmla="*/ 1816925 w 2873829"/>
              <a:gd name="connsiteY5" fmla="*/ 83127 h 3859480"/>
              <a:gd name="connsiteX6" fmla="*/ 1246909 w 2873829"/>
              <a:gd name="connsiteY6" fmla="*/ 581891 h 3859480"/>
              <a:gd name="connsiteX7" fmla="*/ 1116280 w 2873829"/>
              <a:gd name="connsiteY7" fmla="*/ 676893 h 3859480"/>
              <a:gd name="connsiteX8" fmla="*/ 902525 w 2873829"/>
              <a:gd name="connsiteY8" fmla="*/ 795647 h 3859480"/>
              <a:gd name="connsiteX9" fmla="*/ 558140 w 2873829"/>
              <a:gd name="connsiteY9" fmla="*/ 914400 h 3859480"/>
              <a:gd name="connsiteX10" fmla="*/ 427512 w 2873829"/>
              <a:gd name="connsiteY10" fmla="*/ 938151 h 3859480"/>
              <a:gd name="connsiteX11" fmla="*/ 106878 w 2873829"/>
              <a:gd name="connsiteY11" fmla="*/ 914400 h 3859480"/>
              <a:gd name="connsiteX12" fmla="*/ 0 w 2873829"/>
              <a:gd name="connsiteY12" fmla="*/ 878774 h 385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73829" h="3859480">
                <a:moveTo>
                  <a:pt x="2873829" y="3859480"/>
                </a:moveTo>
                <a:lnTo>
                  <a:pt x="2873829" y="3859480"/>
                </a:lnTo>
                <a:lnTo>
                  <a:pt x="2351314" y="213756"/>
                </a:lnTo>
                <a:lnTo>
                  <a:pt x="2303813" y="95003"/>
                </a:lnTo>
                <a:lnTo>
                  <a:pt x="2090057" y="0"/>
                </a:lnTo>
                <a:lnTo>
                  <a:pt x="1816925" y="83127"/>
                </a:lnTo>
                <a:lnTo>
                  <a:pt x="1246909" y="581891"/>
                </a:lnTo>
                <a:lnTo>
                  <a:pt x="1116280" y="676893"/>
                </a:lnTo>
                <a:lnTo>
                  <a:pt x="902525" y="795647"/>
                </a:lnTo>
                <a:lnTo>
                  <a:pt x="558140" y="914400"/>
                </a:lnTo>
                <a:lnTo>
                  <a:pt x="427512" y="938151"/>
                </a:lnTo>
                <a:lnTo>
                  <a:pt x="106878" y="914400"/>
                </a:lnTo>
                <a:lnTo>
                  <a:pt x="0" y="878774"/>
                </a:lnTo>
              </a:path>
            </a:pathLst>
          </a:custGeom>
          <a:ln w="38100">
            <a:solidFill>
              <a:srgbClr val="1AEA3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53" name="Forme libre 52"/>
          <p:cNvSpPr/>
          <p:nvPr/>
        </p:nvSpPr>
        <p:spPr>
          <a:xfrm>
            <a:off x="4592472" y="2367887"/>
            <a:ext cx="4032913" cy="3855492"/>
          </a:xfrm>
          <a:custGeom>
            <a:avLst/>
            <a:gdLst>
              <a:gd name="connsiteX0" fmla="*/ 4032913 w 4032913"/>
              <a:gd name="connsiteY0" fmla="*/ 3855492 h 3855492"/>
              <a:gd name="connsiteX1" fmla="*/ 4032913 w 4032913"/>
              <a:gd name="connsiteY1" fmla="*/ 3855492 h 3855492"/>
              <a:gd name="connsiteX2" fmla="*/ 4019265 w 4032913"/>
              <a:gd name="connsiteY2" fmla="*/ 3794077 h 3855492"/>
              <a:gd name="connsiteX3" fmla="*/ 2947916 w 4032913"/>
              <a:gd name="connsiteY3" fmla="*/ 232012 h 3855492"/>
              <a:gd name="connsiteX4" fmla="*/ 2831910 w 4032913"/>
              <a:gd name="connsiteY4" fmla="*/ 102358 h 3855492"/>
              <a:gd name="connsiteX5" fmla="*/ 2558955 w 4032913"/>
              <a:gd name="connsiteY5" fmla="*/ 0 h 3855492"/>
              <a:gd name="connsiteX6" fmla="*/ 2245056 w 4032913"/>
              <a:gd name="connsiteY6" fmla="*/ 75062 h 3855492"/>
              <a:gd name="connsiteX7" fmla="*/ 1815152 w 4032913"/>
              <a:gd name="connsiteY7" fmla="*/ 382137 h 3855492"/>
              <a:gd name="connsiteX8" fmla="*/ 1439838 w 4032913"/>
              <a:gd name="connsiteY8" fmla="*/ 641444 h 3855492"/>
              <a:gd name="connsiteX9" fmla="*/ 1248770 w 4032913"/>
              <a:gd name="connsiteY9" fmla="*/ 736979 h 3855492"/>
              <a:gd name="connsiteX10" fmla="*/ 996286 w 4032913"/>
              <a:gd name="connsiteY10" fmla="*/ 846161 h 3855492"/>
              <a:gd name="connsiteX11" fmla="*/ 641444 w 4032913"/>
              <a:gd name="connsiteY11" fmla="*/ 941695 h 3855492"/>
              <a:gd name="connsiteX12" fmla="*/ 457200 w 4032913"/>
              <a:gd name="connsiteY12" fmla="*/ 962167 h 3855492"/>
              <a:gd name="connsiteX13" fmla="*/ 0 w 4032913"/>
              <a:gd name="connsiteY13" fmla="*/ 914400 h 3855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32913" h="3855492">
                <a:moveTo>
                  <a:pt x="4032913" y="3855492"/>
                </a:moveTo>
                <a:lnTo>
                  <a:pt x="4032913" y="3855492"/>
                </a:lnTo>
                <a:lnTo>
                  <a:pt x="4019265" y="3794077"/>
                </a:lnTo>
                <a:lnTo>
                  <a:pt x="2947916" y="232012"/>
                </a:lnTo>
                <a:lnTo>
                  <a:pt x="2831910" y="102358"/>
                </a:lnTo>
                <a:lnTo>
                  <a:pt x="2558955" y="0"/>
                </a:lnTo>
                <a:lnTo>
                  <a:pt x="2245056" y="75062"/>
                </a:lnTo>
                <a:lnTo>
                  <a:pt x="1815152" y="382137"/>
                </a:lnTo>
                <a:lnTo>
                  <a:pt x="1439838" y="641444"/>
                </a:lnTo>
                <a:lnTo>
                  <a:pt x="1248770" y="736979"/>
                </a:lnTo>
                <a:lnTo>
                  <a:pt x="996286" y="846161"/>
                </a:lnTo>
                <a:lnTo>
                  <a:pt x="641444" y="941695"/>
                </a:lnTo>
                <a:lnTo>
                  <a:pt x="457200" y="962167"/>
                </a:lnTo>
                <a:lnTo>
                  <a:pt x="0" y="914400"/>
                </a:lnTo>
              </a:path>
            </a:pathLst>
          </a:custGeom>
          <a:ln w="38100">
            <a:solidFill>
              <a:srgbClr val="1AEA3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2" name="Espace réservé du pied de page 1">
            <a:extLst>
              <a:ext uri="{FF2B5EF4-FFF2-40B4-BE49-F238E27FC236}">
                <a16:creationId xmlns="" xmlns:a16="http://schemas.microsoft.com/office/drawing/2014/main" id="{0D1B3C1C-1AEB-4842-A5AD-3EB502D96BA2}"/>
              </a:ext>
            </a:extLst>
          </p:cNvPr>
          <p:cNvSpPr>
            <a:spLocks noGrp="1"/>
          </p:cNvSpPr>
          <p:nvPr>
            <p:ph type="ftr" sz="quarter" idx="11"/>
          </p:nvPr>
        </p:nvSpPr>
        <p:spPr/>
        <p:txBody>
          <a:bodyPr/>
          <a:lstStyle/>
          <a:p>
            <a:r>
              <a:rPr lang="fr-FR" dirty="0"/>
              <a:t>LYCEE THEPOT QUIMPER - SCOTTO</a:t>
            </a:r>
          </a:p>
        </p:txBody>
      </p:sp>
      <mc:AlternateContent xmlns:mc="http://schemas.openxmlformats.org/markup-compatibility/2006" xmlns:a14="http://schemas.microsoft.com/office/drawing/2010/main">
        <mc:Choice Requires="a14">
          <p:sp>
            <p:nvSpPr>
              <p:cNvPr id="37" name="ZoneTexte 36">
                <a:extLst>
                  <a:ext uri="{FF2B5EF4-FFF2-40B4-BE49-F238E27FC236}">
                    <a16:creationId xmlns="" xmlns:a16="http://schemas.microsoft.com/office/drawing/2014/main" id="{9AB3D958-2727-4F0F-88C6-55D727F0C509}"/>
                  </a:ext>
                </a:extLst>
              </p:cNvPr>
              <p:cNvSpPr txBox="1"/>
              <p:nvPr/>
            </p:nvSpPr>
            <p:spPr>
              <a:xfrm>
                <a:off x="294108" y="3439826"/>
                <a:ext cx="3319243" cy="2447529"/>
              </a:xfrm>
              <a:prstGeom prst="rect">
                <a:avLst/>
              </a:prstGeom>
              <a:noFill/>
            </p:spPr>
            <p:txBody>
              <a:bodyPr wrap="square" rtlCol="0">
                <a:spAutoFit/>
              </a:bodyPr>
              <a:lstStyle/>
              <a:p>
                <a:r>
                  <a:rPr lang="fr-FR" dirty="0"/>
                  <a:t>Une fois la fréquence nominale atteinte, on a atteint la tension nominale (</a:t>
                </a:r>
                <a14:m>
                  <m:oMath xmlns:m="http://schemas.openxmlformats.org/officeDocument/2006/math">
                    <m:f>
                      <m:fPr>
                        <m:ctrlPr>
                          <a:rPr lang="fr-FR" i="1" dirty="0" smtClean="0">
                            <a:latin typeface="Cambria Math"/>
                          </a:rPr>
                        </m:ctrlPr>
                      </m:fPr>
                      <m:num>
                        <m:r>
                          <a:rPr lang="fr-FR" b="0" i="1" dirty="0" smtClean="0">
                            <a:latin typeface="Cambria Math" panose="02040503050406030204" pitchFamily="18" charset="0"/>
                          </a:rPr>
                          <m:t>𝑈</m:t>
                        </m:r>
                      </m:num>
                      <m:den>
                        <m:r>
                          <a:rPr lang="fr-FR" b="0" i="1" dirty="0" smtClean="0">
                            <a:latin typeface="Cambria Math" panose="02040503050406030204" pitchFamily="18" charset="0"/>
                          </a:rPr>
                          <m:t>𝑓</m:t>
                        </m:r>
                      </m:den>
                    </m:f>
                    <m:r>
                      <a:rPr lang="fr-FR" i="1" dirty="0" smtClean="0">
                        <a:latin typeface="Cambria Math" panose="02040503050406030204" pitchFamily="18" charset="0"/>
                        <a:ea typeface="Cambria Math" panose="02040503050406030204" pitchFamily="18" charset="0"/>
                      </a:rPr>
                      <m:t>≈</m:t>
                    </m:r>
                    <m:r>
                      <a:rPr lang="fr-FR" b="0" i="1" dirty="0" smtClean="0">
                        <a:latin typeface="Cambria Math" panose="02040503050406030204" pitchFamily="18" charset="0"/>
                        <a:ea typeface="Cambria Math" panose="02040503050406030204" pitchFamily="18" charset="0"/>
                      </a:rPr>
                      <m:t>𝑐𝑜𝑛𝑠𝑡𝑎𝑛𝑡</m:t>
                    </m:r>
                    <m:r>
                      <a:rPr lang="fr-FR" b="0" i="1" dirty="0" smtClean="0">
                        <a:latin typeface="Cambria Math" panose="02040503050406030204" pitchFamily="18" charset="0"/>
                        <a:ea typeface="Cambria Math" panose="02040503050406030204" pitchFamily="18" charset="0"/>
                      </a:rPr>
                      <m:t>)</m:t>
                    </m:r>
                  </m:oMath>
                </a14:m>
                <a:r>
                  <a:rPr lang="fr-FR" dirty="0"/>
                  <a:t>. Il est possible d’augmenter encore f mais on ne peut plus augmenter U donc le couple chute en fonction du carré de la tension.</a:t>
                </a:r>
              </a:p>
            </p:txBody>
          </p:sp>
        </mc:Choice>
        <mc:Fallback xmlns="">
          <p:sp>
            <p:nvSpPr>
              <p:cNvPr id="37" name="ZoneTexte 36">
                <a:extLst>
                  <a:ext uri="{FF2B5EF4-FFF2-40B4-BE49-F238E27FC236}">
                    <a16:creationId xmlns:a16="http://schemas.microsoft.com/office/drawing/2014/main" id="{9AB3D958-2727-4F0F-88C6-55D727F0C509}"/>
                  </a:ext>
                </a:extLst>
              </p:cNvPr>
              <p:cNvSpPr txBox="1">
                <a:spLocks noRot="1" noChangeAspect="1" noMove="1" noResize="1" noEditPoints="1" noAdjustHandles="1" noChangeArrowheads="1" noChangeShapeType="1" noTextEdit="1"/>
              </p:cNvSpPr>
              <p:nvPr/>
            </p:nvSpPr>
            <p:spPr>
              <a:xfrm>
                <a:off x="294108" y="3439826"/>
                <a:ext cx="3319243" cy="2447529"/>
              </a:xfrm>
              <a:prstGeom prst="rect">
                <a:avLst/>
              </a:prstGeom>
              <a:blipFill>
                <a:blip r:embed="rId2"/>
                <a:stretch>
                  <a:fillRect l="-1468" t="-1244" r="-1835" b="-3234"/>
                </a:stretch>
              </a:blipFill>
            </p:spPr>
            <p:txBody>
              <a:bodyPr/>
              <a:lstStyle/>
              <a:p>
                <a:r>
                  <a:rPr lang="fr-FR">
                    <a:noFill/>
                  </a:rPr>
                  <a:t> </a:t>
                </a:r>
              </a:p>
            </p:txBody>
          </p:sp>
        </mc:Fallback>
      </mc:AlternateContent>
      <p:sp>
        <p:nvSpPr>
          <p:cNvPr id="3" name="ZoneTexte 2">
            <a:extLst>
              <a:ext uri="{FF2B5EF4-FFF2-40B4-BE49-F238E27FC236}">
                <a16:creationId xmlns="" xmlns:a16="http://schemas.microsoft.com/office/drawing/2014/main" id="{003AE7D3-96C0-47B2-A699-987DE115D79A}"/>
              </a:ext>
            </a:extLst>
          </p:cNvPr>
          <p:cNvSpPr txBox="1"/>
          <p:nvPr/>
        </p:nvSpPr>
        <p:spPr>
          <a:xfrm>
            <a:off x="317026" y="1207195"/>
            <a:ext cx="3476574" cy="923330"/>
          </a:xfrm>
          <a:prstGeom prst="rect">
            <a:avLst/>
          </a:prstGeom>
          <a:noFill/>
        </p:spPr>
        <p:txBody>
          <a:bodyPr wrap="square" rtlCol="0">
            <a:spAutoFit/>
          </a:bodyPr>
          <a:lstStyle/>
          <a:p>
            <a:r>
              <a:rPr lang="fr-FR" dirty="0"/>
              <a:t>Il faut environ 2Hz pour que le groupe MAS +variateur puisse développer le couple nominal</a:t>
            </a:r>
          </a:p>
        </p:txBody>
      </p:sp>
      <p:cxnSp>
        <p:nvCxnSpPr>
          <p:cNvPr id="5" name="Connecteur droit avec flèche 4">
            <a:extLst>
              <a:ext uri="{FF2B5EF4-FFF2-40B4-BE49-F238E27FC236}">
                <a16:creationId xmlns="" xmlns:a16="http://schemas.microsoft.com/office/drawing/2014/main" id="{0C76AFB4-7604-413C-B3D3-D38944C12E0F}"/>
              </a:ext>
            </a:extLst>
          </p:cNvPr>
          <p:cNvCxnSpPr>
            <a:cxnSpLocks/>
          </p:cNvCxnSpPr>
          <p:nvPr/>
        </p:nvCxnSpPr>
        <p:spPr>
          <a:xfrm>
            <a:off x="3488503" y="1729860"/>
            <a:ext cx="1130998" cy="349934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necteur droit avec flèche 46">
            <a:extLst>
              <a:ext uri="{FF2B5EF4-FFF2-40B4-BE49-F238E27FC236}">
                <a16:creationId xmlns="" xmlns:a16="http://schemas.microsoft.com/office/drawing/2014/main" id="{B1125238-2510-44AC-9E0C-98295A62D209}"/>
              </a:ext>
            </a:extLst>
          </p:cNvPr>
          <p:cNvCxnSpPr>
            <a:cxnSpLocks/>
          </p:cNvCxnSpPr>
          <p:nvPr/>
        </p:nvCxnSpPr>
        <p:spPr>
          <a:xfrm flipV="1">
            <a:off x="3698615" y="5157194"/>
            <a:ext cx="4221757" cy="195109"/>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 xmlns:a16="http://schemas.microsoft.com/office/drawing/2014/main" id="{C67A8FC8-F1D9-417E-9F69-B37A085E127B}"/>
              </a:ext>
            </a:extLst>
          </p:cNvPr>
          <p:cNvCxnSpPr/>
          <p:nvPr/>
        </p:nvCxnSpPr>
        <p:spPr>
          <a:xfrm>
            <a:off x="7716534" y="5010297"/>
            <a:ext cx="0" cy="1230079"/>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 xmlns:a16="http://schemas.microsoft.com/office/drawing/2014/main" id="{EA8146B8-84E9-41AA-ABC3-40543CD58699}"/>
              </a:ext>
            </a:extLst>
          </p:cNvPr>
          <p:cNvSpPr txBox="1"/>
          <p:nvPr/>
        </p:nvSpPr>
        <p:spPr>
          <a:xfrm>
            <a:off x="316132" y="2215656"/>
            <a:ext cx="3382483" cy="923330"/>
          </a:xfrm>
          <a:prstGeom prst="rect">
            <a:avLst/>
          </a:prstGeom>
          <a:noFill/>
        </p:spPr>
        <p:txBody>
          <a:bodyPr wrap="square" rtlCol="0">
            <a:spAutoFit/>
          </a:bodyPr>
          <a:lstStyle/>
          <a:p>
            <a:r>
              <a:rPr lang="fr-FR" dirty="0"/>
              <a:t>On peut ensuite développer le couple nominal jusqu’à la fréquence nominale. (ici, 50Hz)</a:t>
            </a:r>
          </a:p>
        </p:txBody>
      </p:sp>
      <p:cxnSp>
        <p:nvCxnSpPr>
          <p:cNvPr id="49" name="Connecteur droit avec flèche 48">
            <a:extLst>
              <a:ext uri="{FF2B5EF4-FFF2-40B4-BE49-F238E27FC236}">
                <a16:creationId xmlns="" xmlns:a16="http://schemas.microsoft.com/office/drawing/2014/main" id="{1DA0E6B8-2373-47D4-812B-B4E199AC096F}"/>
              </a:ext>
            </a:extLst>
          </p:cNvPr>
          <p:cNvCxnSpPr>
            <a:cxnSpLocks/>
          </p:cNvCxnSpPr>
          <p:nvPr/>
        </p:nvCxnSpPr>
        <p:spPr>
          <a:xfrm>
            <a:off x="3114246" y="3241537"/>
            <a:ext cx="2954004" cy="1699819"/>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 coins arrondis 13">
            <a:extLst>
              <a:ext uri="{FF2B5EF4-FFF2-40B4-BE49-F238E27FC236}">
                <a16:creationId xmlns="" xmlns:a16="http://schemas.microsoft.com/office/drawing/2014/main" id="{EF107B7F-8210-4FA0-8C5A-08533FCCA839}"/>
              </a:ext>
            </a:extLst>
          </p:cNvPr>
          <p:cNvSpPr/>
          <p:nvPr/>
        </p:nvSpPr>
        <p:spPr>
          <a:xfrm>
            <a:off x="4106199" y="4679445"/>
            <a:ext cx="700503" cy="174906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2" name="Rectangle : coins arrondis 51">
            <a:extLst>
              <a:ext uri="{FF2B5EF4-FFF2-40B4-BE49-F238E27FC236}">
                <a16:creationId xmlns="" xmlns:a16="http://schemas.microsoft.com/office/drawing/2014/main" id="{4C06D4D6-1996-41B5-93A5-28C78DA38F4B}"/>
              </a:ext>
            </a:extLst>
          </p:cNvPr>
          <p:cNvSpPr/>
          <p:nvPr/>
        </p:nvSpPr>
        <p:spPr>
          <a:xfrm>
            <a:off x="4791393" y="4680186"/>
            <a:ext cx="2954858" cy="173714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5" name="Rectangle : coins arrondis 54">
            <a:extLst>
              <a:ext uri="{FF2B5EF4-FFF2-40B4-BE49-F238E27FC236}">
                <a16:creationId xmlns="" xmlns:a16="http://schemas.microsoft.com/office/drawing/2014/main" id="{07DF21D3-3EC3-4D5E-BF41-6F028199C7CC}"/>
              </a:ext>
            </a:extLst>
          </p:cNvPr>
          <p:cNvSpPr/>
          <p:nvPr/>
        </p:nvSpPr>
        <p:spPr>
          <a:xfrm>
            <a:off x="7757269" y="4710773"/>
            <a:ext cx="1103195" cy="174906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67307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xit" presetSubtype="0" fill="hold" grpId="1" nodeType="withEffect">
                                  <p:stCondLst>
                                    <p:cond delay="3000"/>
                                  </p:stCondLst>
                                  <p:childTnLst>
                                    <p:set>
                                      <p:cBhvr>
                                        <p:cTn id="12" dur="1" fill="hold">
                                          <p:stCondLst>
                                            <p:cond delay="0"/>
                                          </p:stCondLst>
                                        </p:cTn>
                                        <p:tgtEl>
                                          <p:spTgt spid="14"/>
                                        </p:tgtEl>
                                        <p:attrNameLst>
                                          <p:attrName>style.visibility</p:attrName>
                                        </p:attrNameLst>
                                      </p:cBhvr>
                                      <p:to>
                                        <p:strVal val="hidden"/>
                                      </p:to>
                                    </p:set>
                                  </p:childTnLst>
                                </p:cTn>
                              </p:par>
                              <p:par>
                                <p:cTn id="13" presetID="1" presetClass="exit" presetSubtype="0" fill="hold" nodeType="withEffect">
                                  <p:stCondLst>
                                    <p:cond delay="300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par>
                          <p:cTn id="23" fill="hold">
                            <p:stCondLst>
                              <p:cond delay="0"/>
                            </p:stCondLst>
                            <p:childTnLst>
                              <p:par>
                                <p:cTn id="24" presetID="1" presetClass="exit" presetSubtype="0" fill="hold" nodeType="afterEffect">
                                  <p:stCondLst>
                                    <p:cond delay="3000"/>
                                  </p:stCondLst>
                                  <p:childTnLst>
                                    <p:set>
                                      <p:cBhvr>
                                        <p:cTn id="25" dur="1" fill="hold">
                                          <p:stCondLst>
                                            <p:cond delay="0"/>
                                          </p:stCondLst>
                                        </p:cTn>
                                        <p:tgtEl>
                                          <p:spTgt spid="49"/>
                                        </p:tgtEl>
                                        <p:attrNameLst>
                                          <p:attrName>style.visibility</p:attrName>
                                        </p:attrNameLst>
                                      </p:cBhvr>
                                      <p:to>
                                        <p:strVal val="hidden"/>
                                      </p:to>
                                    </p:set>
                                  </p:childTnLst>
                                </p:cTn>
                              </p:par>
                            </p:childTnLst>
                          </p:cTn>
                        </p:par>
                        <p:par>
                          <p:cTn id="26" fill="hold">
                            <p:stCondLst>
                              <p:cond delay="3000"/>
                            </p:stCondLst>
                            <p:childTnLst>
                              <p:par>
                                <p:cTn id="27" presetID="1" presetClass="exit" presetSubtype="0" fill="hold" grpId="1" nodeType="afterEffect">
                                  <p:stCondLst>
                                    <p:cond delay="0"/>
                                  </p:stCondLst>
                                  <p:childTnLst>
                                    <p:set>
                                      <p:cBhvr>
                                        <p:cTn id="28" dur="1" fill="hold">
                                          <p:stCondLst>
                                            <p:cond delay="0"/>
                                          </p:stCondLst>
                                        </p:cTn>
                                        <p:tgtEl>
                                          <p:spTgt spid="5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childTnLst>
                          </p:cTn>
                        </p:par>
                        <p:par>
                          <p:cTn id="37" fill="hold">
                            <p:stCondLst>
                              <p:cond delay="0"/>
                            </p:stCondLst>
                            <p:childTnLst>
                              <p:par>
                                <p:cTn id="38" presetID="1" presetClass="exit" presetSubtype="0" fill="hold" nodeType="afterEffect">
                                  <p:stCondLst>
                                    <p:cond delay="3000"/>
                                  </p:stCondLst>
                                  <p:childTnLst>
                                    <p:set>
                                      <p:cBhvr>
                                        <p:cTn id="39" dur="1" fill="hold">
                                          <p:stCondLst>
                                            <p:cond delay="0"/>
                                          </p:stCondLst>
                                        </p:cTn>
                                        <p:tgtEl>
                                          <p:spTgt spid="47"/>
                                        </p:tgtEl>
                                        <p:attrNameLst>
                                          <p:attrName>style.visibility</p:attrName>
                                        </p:attrNameLst>
                                      </p:cBhvr>
                                      <p:to>
                                        <p:strVal val="hidden"/>
                                      </p:to>
                                    </p:set>
                                  </p:childTnLst>
                                </p:cTn>
                              </p:par>
                              <p:par>
                                <p:cTn id="40" presetID="1" presetClass="exit" presetSubtype="0" fill="hold" grpId="1" nodeType="withEffect">
                                  <p:stCondLst>
                                    <p:cond delay="3000"/>
                                  </p:stCondLst>
                                  <p:childTnLst>
                                    <p:set>
                                      <p:cBhvr>
                                        <p:cTn id="41" dur="1" fill="hold">
                                          <p:stCondLst>
                                            <p:cond delay="0"/>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 grpId="0"/>
      <p:bldP spid="11" grpId="0"/>
      <p:bldP spid="14" grpId="0" animBg="1"/>
      <p:bldP spid="14" grpId="1" animBg="1"/>
      <p:bldP spid="52" grpId="0" animBg="1"/>
      <p:bldP spid="52" grpId="1" animBg="1"/>
      <p:bldP spid="55" grpId="0" animBg="1"/>
      <p:bldP spid="55"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6740" y="145897"/>
            <a:ext cx="4680520" cy="672684"/>
          </a:xfrm>
        </p:spPr>
        <p:txBody>
          <a:bodyPr>
            <a:normAutofit fontScale="90000"/>
          </a:bodyPr>
          <a:lstStyle/>
          <a:p>
            <a:pPr algn="ctr"/>
            <a:r>
              <a:rPr lang="fr-FR" sz="3600" dirty="0"/>
              <a:t>Exemple variateur ATV312</a:t>
            </a:r>
          </a:p>
        </p:txBody>
      </p:sp>
      <p:pic>
        <p:nvPicPr>
          <p:cNvPr id="76802"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59532" y="1196752"/>
            <a:ext cx="5610225" cy="5324475"/>
          </a:xfrm>
          <a:prstGeom prst="rect">
            <a:avLst/>
          </a:prstGeom>
          <a:noFill/>
          <a:ln w="9525">
            <a:noFill/>
            <a:miter lim="800000"/>
            <a:headEnd/>
            <a:tailEnd/>
          </a:ln>
        </p:spPr>
      </p:pic>
      <p:pic>
        <p:nvPicPr>
          <p:cNvPr id="76803"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965788" y="818581"/>
            <a:ext cx="5896736" cy="2413361"/>
          </a:xfrm>
          <a:prstGeom prst="rect">
            <a:avLst/>
          </a:prstGeom>
          <a:noFill/>
          <a:ln w="9525">
            <a:noFill/>
            <a:miter lim="800000"/>
            <a:headEnd/>
            <a:tailEnd/>
          </a:ln>
        </p:spPr>
      </p:pic>
      <p:sp>
        <p:nvSpPr>
          <p:cNvPr id="6" name="ZoneTexte 5"/>
          <p:cNvSpPr txBox="1"/>
          <p:nvPr/>
        </p:nvSpPr>
        <p:spPr>
          <a:xfrm>
            <a:off x="6019800" y="3429000"/>
            <a:ext cx="2836676" cy="2862322"/>
          </a:xfrm>
          <a:prstGeom prst="rect">
            <a:avLst/>
          </a:prstGeom>
          <a:noFill/>
        </p:spPr>
        <p:txBody>
          <a:bodyPr wrap="square" rtlCol="0">
            <a:spAutoFit/>
          </a:bodyPr>
          <a:lstStyle/>
          <a:p>
            <a:r>
              <a:rPr lang="fr-FR" sz="2000" dirty="0"/>
              <a:t>Beaucoup de moteurs asynchrones ne sont pas prévus pour fonctionner à vitesse variable. Si le ventilateur en bout d’arbre ne remplit plus son rôle à basse vitesse, il faut déclasser le moteur</a:t>
            </a:r>
          </a:p>
        </p:txBody>
      </p:sp>
      <p:sp>
        <p:nvSpPr>
          <p:cNvPr id="3" name="Espace réservé du pied de page 2">
            <a:extLst>
              <a:ext uri="{FF2B5EF4-FFF2-40B4-BE49-F238E27FC236}">
                <a16:creationId xmlns="" xmlns:a16="http://schemas.microsoft.com/office/drawing/2014/main" id="{0531A6BC-6FC0-406A-AC6B-6B175E543570}"/>
              </a:ext>
            </a:extLst>
          </p:cNvPr>
          <p:cNvSpPr>
            <a:spLocks noGrp="1"/>
          </p:cNvSpPr>
          <p:nvPr>
            <p:ph type="ftr" sz="quarter" idx="11"/>
          </p:nvPr>
        </p:nvSpPr>
        <p:spPr/>
        <p:txBody>
          <a:bodyPr/>
          <a:lstStyle/>
          <a:p>
            <a:r>
              <a:rPr lang="fr-FR" dirty="0"/>
              <a:t>LYCEE THEPOT QUIMPER - SCOTTO</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457200"/>
            <a:ext cx="8229600" cy="919163"/>
          </a:xfrm>
        </p:spPr>
        <p:txBody>
          <a:bodyPr>
            <a:noAutofit/>
          </a:bodyPr>
          <a:lstStyle/>
          <a:p>
            <a:pPr algn="ctr" eaLnBrk="1" hangingPunct="1"/>
            <a:r>
              <a:rPr lang="fr-FR" altLang="fr-FR" sz="3600" dirty="0"/>
              <a:t>Schéma interne d’un variateur pour</a:t>
            </a:r>
            <a:br>
              <a:rPr lang="fr-FR" altLang="fr-FR" sz="3600" dirty="0"/>
            </a:br>
            <a:r>
              <a:rPr lang="fr-FR" altLang="fr-FR" sz="3600" dirty="0"/>
              <a:t> Moteur asynchrone ou synchrone</a:t>
            </a:r>
          </a:p>
        </p:txBody>
      </p:sp>
      <p:grpSp>
        <p:nvGrpSpPr>
          <p:cNvPr id="2" name="Group 52"/>
          <p:cNvGrpSpPr>
            <a:grpSpLocks/>
          </p:cNvGrpSpPr>
          <p:nvPr/>
        </p:nvGrpSpPr>
        <p:grpSpPr bwMode="auto">
          <a:xfrm>
            <a:off x="539552" y="2924944"/>
            <a:ext cx="3563938" cy="1871662"/>
            <a:chOff x="680" y="1480"/>
            <a:chExt cx="2041" cy="998"/>
          </a:xfrm>
        </p:grpSpPr>
        <p:grpSp>
          <p:nvGrpSpPr>
            <p:cNvPr id="3" name="Group 53"/>
            <p:cNvGrpSpPr>
              <a:grpSpLocks/>
            </p:cNvGrpSpPr>
            <p:nvPr/>
          </p:nvGrpSpPr>
          <p:grpSpPr bwMode="auto">
            <a:xfrm>
              <a:off x="998" y="1480"/>
              <a:ext cx="227" cy="998"/>
              <a:chOff x="930" y="2319"/>
              <a:chExt cx="227" cy="998"/>
            </a:xfrm>
          </p:grpSpPr>
          <p:grpSp>
            <p:nvGrpSpPr>
              <p:cNvPr id="4" name="Group 54"/>
              <p:cNvGrpSpPr>
                <a:grpSpLocks/>
              </p:cNvGrpSpPr>
              <p:nvPr/>
            </p:nvGrpSpPr>
            <p:grpSpPr bwMode="auto">
              <a:xfrm>
                <a:off x="930" y="2886"/>
                <a:ext cx="227" cy="363"/>
                <a:chOff x="1225" y="2092"/>
                <a:chExt cx="363" cy="522"/>
              </a:xfrm>
            </p:grpSpPr>
            <p:sp>
              <p:nvSpPr>
                <p:cNvPr id="31909" name="Line 55"/>
                <p:cNvSpPr>
                  <a:spLocks noChangeShapeType="1"/>
                </p:cNvSpPr>
                <p:nvPr/>
              </p:nvSpPr>
              <p:spPr bwMode="auto">
                <a:xfrm>
                  <a:off x="1406" y="2092"/>
                  <a:ext cx="0" cy="522"/>
                </a:xfrm>
                <a:prstGeom prst="line">
                  <a:avLst/>
                </a:prstGeom>
                <a:noFill/>
                <a:ln w="57150">
                  <a:solidFill>
                    <a:schemeClr val="tx1"/>
                  </a:solidFill>
                  <a:round/>
                  <a:headEnd/>
                  <a:tailEnd/>
                </a:ln>
                <a:effectLst/>
              </p:spPr>
              <p:txBody>
                <a:bodyPr/>
                <a:lstStyle/>
                <a:p>
                  <a:endParaRPr lang="fr-FR" dirty="0"/>
                </a:p>
              </p:txBody>
            </p:sp>
            <p:sp>
              <p:nvSpPr>
                <p:cNvPr id="31910" name="AutoShape 56"/>
                <p:cNvSpPr>
                  <a:spLocks noChangeArrowheads="1"/>
                </p:cNvSpPr>
                <p:nvPr/>
              </p:nvSpPr>
              <p:spPr bwMode="auto">
                <a:xfrm>
                  <a:off x="1225" y="2160"/>
                  <a:ext cx="363" cy="340"/>
                </a:xfrm>
                <a:prstGeom prst="triangle">
                  <a:avLst>
                    <a:gd name="adj" fmla="val 50000"/>
                  </a:avLst>
                </a:prstGeom>
                <a:noFill/>
                <a:ln w="57150">
                  <a:solidFill>
                    <a:schemeClr val="tx1"/>
                  </a:solidFill>
                  <a:miter lim="800000"/>
                  <a:headEnd/>
                  <a:tailEnd/>
                </a:ln>
                <a:effectLst/>
              </p:spPr>
              <p:txBody>
                <a:bodyPr wrap="none" anchor="ctr"/>
                <a:lstStyle/>
                <a:p>
                  <a:endParaRPr lang="fr-FR" altLang="fr-FR" dirty="0"/>
                </a:p>
              </p:txBody>
            </p:sp>
            <p:sp>
              <p:nvSpPr>
                <p:cNvPr id="31911" name="Line 57"/>
                <p:cNvSpPr>
                  <a:spLocks noChangeShapeType="1"/>
                </p:cNvSpPr>
                <p:nvPr/>
              </p:nvSpPr>
              <p:spPr bwMode="auto">
                <a:xfrm>
                  <a:off x="1225" y="2160"/>
                  <a:ext cx="363" cy="0"/>
                </a:xfrm>
                <a:prstGeom prst="line">
                  <a:avLst/>
                </a:prstGeom>
                <a:noFill/>
                <a:ln w="57150">
                  <a:solidFill>
                    <a:schemeClr val="tx1"/>
                  </a:solidFill>
                  <a:round/>
                  <a:headEnd/>
                  <a:tailEnd/>
                </a:ln>
                <a:effectLst/>
              </p:spPr>
              <p:txBody>
                <a:bodyPr/>
                <a:lstStyle/>
                <a:p>
                  <a:endParaRPr lang="fr-FR" dirty="0"/>
                </a:p>
              </p:txBody>
            </p:sp>
          </p:grpSp>
          <p:grpSp>
            <p:nvGrpSpPr>
              <p:cNvPr id="5" name="Group 58"/>
              <p:cNvGrpSpPr>
                <a:grpSpLocks/>
              </p:cNvGrpSpPr>
              <p:nvPr/>
            </p:nvGrpSpPr>
            <p:grpSpPr bwMode="auto">
              <a:xfrm>
                <a:off x="930" y="2409"/>
                <a:ext cx="227" cy="363"/>
                <a:chOff x="1225" y="2092"/>
                <a:chExt cx="363" cy="522"/>
              </a:xfrm>
            </p:grpSpPr>
            <p:sp>
              <p:nvSpPr>
                <p:cNvPr id="31906" name="Line 59"/>
                <p:cNvSpPr>
                  <a:spLocks noChangeShapeType="1"/>
                </p:cNvSpPr>
                <p:nvPr/>
              </p:nvSpPr>
              <p:spPr bwMode="auto">
                <a:xfrm>
                  <a:off x="1406" y="2092"/>
                  <a:ext cx="0" cy="522"/>
                </a:xfrm>
                <a:prstGeom prst="line">
                  <a:avLst/>
                </a:prstGeom>
                <a:noFill/>
                <a:ln w="57150">
                  <a:solidFill>
                    <a:schemeClr val="tx1"/>
                  </a:solidFill>
                  <a:round/>
                  <a:headEnd/>
                  <a:tailEnd/>
                </a:ln>
                <a:effectLst/>
              </p:spPr>
              <p:txBody>
                <a:bodyPr/>
                <a:lstStyle/>
                <a:p>
                  <a:endParaRPr lang="fr-FR" dirty="0"/>
                </a:p>
              </p:txBody>
            </p:sp>
            <p:sp>
              <p:nvSpPr>
                <p:cNvPr id="31907" name="AutoShape 60"/>
                <p:cNvSpPr>
                  <a:spLocks noChangeArrowheads="1"/>
                </p:cNvSpPr>
                <p:nvPr/>
              </p:nvSpPr>
              <p:spPr bwMode="auto">
                <a:xfrm>
                  <a:off x="1225" y="2160"/>
                  <a:ext cx="363" cy="340"/>
                </a:xfrm>
                <a:prstGeom prst="triangle">
                  <a:avLst>
                    <a:gd name="adj" fmla="val 50000"/>
                  </a:avLst>
                </a:prstGeom>
                <a:noFill/>
                <a:ln w="57150">
                  <a:solidFill>
                    <a:schemeClr val="tx1"/>
                  </a:solidFill>
                  <a:miter lim="800000"/>
                  <a:headEnd/>
                  <a:tailEnd/>
                </a:ln>
                <a:effectLst/>
              </p:spPr>
              <p:txBody>
                <a:bodyPr wrap="none" anchor="ctr"/>
                <a:lstStyle/>
                <a:p>
                  <a:endParaRPr lang="fr-FR" altLang="fr-FR" dirty="0"/>
                </a:p>
              </p:txBody>
            </p:sp>
            <p:sp>
              <p:nvSpPr>
                <p:cNvPr id="31908" name="Line 61"/>
                <p:cNvSpPr>
                  <a:spLocks noChangeShapeType="1"/>
                </p:cNvSpPr>
                <p:nvPr/>
              </p:nvSpPr>
              <p:spPr bwMode="auto">
                <a:xfrm>
                  <a:off x="1225" y="2160"/>
                  <a:ext cx="363" cy="0"/>
                </a:xfrm>
                <a:prstGeom prst="line">
                  <a:avLst/>
                </a:prstGeom>
                <a:noFill/>
                <a:ln w="57150">
                  <a:solidFill>
                    <a:schemeClr val="tx1"/>
                  </a:solidFill>
                  <a:round/>
                  <a:headEnd/>
                  <a:tailEnd/>
                </a:ln>
                <a:effectLst/>
              </p:spPr>
              <p:txBody>
                <a:bodyPr/>
                <a:lstStyle/>
                <a:p>
                  <a:endParaRPr lang="fr-FR" dirty="0"/>
                </a:p>
              </p:txBody>
            </p:sp>
          </p:grpSp>
          <p:sp>
            <p:nvSpPr>
              <p:cNvPr id="31903" name="Line 62"/>
              <p:cNvSpPr>
                <a:spLocks noChangeShapeType="1"/>
              </p:cNvSpPr>
              <p:nvPr/>
            </p:nvSpPr>
            <p:spPr bwMode="auto">
              <a:xfrm>
                <a:off x="1043" y="2772"/>
                <a:ext cx="0" cy="136"/>
              </a:xfrm>
              <a:prstGeom prst="line">
                <a:avLst/>
              </a:prstGeom>
              <a:noFill/>
              <a:ln w="57150">
                <a:solidFill>
                  <a:schemeClr val="tx1"/>
                </a:solidFill>
                <a:round/>
                <a:headEnd/>
                <a:tailEnd/>
              </a:ln>
              <a:effectLst/>
            </p:spPr>
            <p:txBody>
              <a:bodyPr/>
              <a:lstStyle/>
              <a:p>
                <a:endParaRPr lang="fr-FR" dirty="0"/>
              </a:p>
            </p:txBody>
          </p:sp>
          <p:sp>
            <p:nvSpPr>
              <p:cNvPr id="31904" name="Line 63"/>
              <p:cNvSpPr>
                <a:spLocks noChangeShapeType="1"/>
              </p:cNvSpPr>
              <p:nvPr/>
            </p:nvSpPr>
            <p:spPr bwMode="auto">
              <a:xfrm flipV="1">
                <a:off x="1043" y="2319"/>
                <a:ext cx="0" cy="90"/>
              </a:xfrm>
              <a:prstGeom prst="line">
                <a:avLst/>
              </a:prstGeom>
              <a:noFill/>
              <a:ln w="57150">
                <a:solidFill>
                  <a:schemeClr val="tx1"/>
                </a:solidFill>
                <a:round/>
                <a:headEnd/>
                <a:tailEnd/>
              </a:ln>
              <a:effectLst/>
            </p:spPr>
            <p:txBody>
              <a:bodyPr/>
              <a:lstStyle/>
              <a:p>
                <a:endParaRPr lang="fr-FR" dirty="0"/>
              </a:p>
            </p:txBody>
          </p:sp>
          <p:sp>
            <p:nvSpPr>
              <p:cNvPr id="31905" name="Line 64"/>
              <p:cNvSpPr>
                <a:spLocks noChangeShapeType="1"/>
              </p:cNvSpPr>
              <p:nvPr/>
            </p:nvSpPr>
            <p:spPr bwMode="auto">
              <a:xfrm>
                <a:off x="1043" y="3249"/>
                <a:ext cx="0" cy="68"/>
              </a:xfrm>
              <a:prstGeom prst="line">
                <a:avLst/>
              </a:prstGeom>
              <a:noFill/>
              <a:ln w="57150">
                <a:solidFill>
                  <a:schemeClr val="tx1"/>
                </a:solidFill>
                <a:round/>
                <a:headEnd/>
                <a:tailEnd/>
              </a:ln>
              <a:effectLst/>
            </p:spPr>
            <p:txBody>
              <a:bodyPr/>
              <a:lstStyle/>
              <a:p>
                <a:endParaRPr lang="fr-FR" dirty="0"/>
              </a:p>
            </p:txBody>
          </p:sp>
        </p:grpSp>
        <p:grpSp>
          <p:nvGrpSpPr>
            <p:cNvPr id="6" name="Group 65"/>
            <p:cNvGrpSpPr>
              <a:grpSpLocks/>
            </p:cNvGrpSpPr>
            <p:nvPr/>
          </p:nvGrpSpPr>
          <p:grpSpPr bwMode="auto">
            <a:xfrm>
              <a:off x="1315" y="1480"/>
              <a:ext cx="227" cy="998"/>
              <a:chOff x="930" y="2319"/>
              <a:chExt cx="227" cy="998"/>
            </a:xfrm>
          </p:grpSpPr>
          <p:grpSp>
            <p:nvGrpSpPr>
              <p:cNvPr id="7" name="Group 66"/>
              <p:cNvGrpSpPr>
                <a:grpSpLocks/>
              </p:cNvGrpSpPr>
              <p:nvPr/>
            </p:nvGrpSpPr>
            <p:grpSpPr bwMode="auto">
              <a:xfrm>
                <a:off x="930" y="2886"/>
                <a:ext cx="227" cy="363"/>
                <a:chOff x="1225" y="2092"/>
                <a:chExt cx="363" cy="522"/>
              </a:xfrm>
            </p:grpSpPr>
            <p:sp>
              <p:nvSpPr>
                <p:cNvPr id="31898" name="Line 67"/>
                <p:cNvSpPr>
                  <a:spLocks noChangeShapeType="1"/>
                </p:cNvSpPr>
                <p:nvPr/>
              </p:nvSpPr>
              <p:spPr bwMode="auto">
                <a:xfrm>
                  <a:off x="1406" y="2092"/>
                  <a:ext cx="0" cy="522"/>
                </a:xfrm>
                <a:prstGeom prst="line">
                  <a:avLst/>
                </a:prstGeom>
                <a:noFill/>
                <a:ln w="57150">
                  <a:solidFill>
                    <a:schemeClr val="tx1"/>
                  </a:solidFill>
                  <a:round/>
                  <a:headEnd/>
                  <a:tailEnd/>
                </a:ln>
                <a:effectLst/>
              </p:spPr>
              <p:txBody>
                <a:bodyPr/>
                <a:lstStyle/>
                <a:p>
                  <a:endParaRPr lang="fr-FR" dirty="0"/>
                </a:p>
              </p:txBody>
            </p:sp>
            <p:sp>
              <p:nvSpPr>
                <p:cNvPr id="31899" name="AutoShape 68"/>
                <p:cNvSpPr>
                  <a:spLocks noChangeArrowheads="1"/>
                </p:cNvSpPr>
                <p:nvPr/>
              </p:nvSpPr>
              <p:spPr bwMode="auto">
                <a:xfrm>
                  <a:off x="1225" y="2160"/>
                  <a:ext cx="363" cy="340"/>
                </a:xfrm>
                <a:prstGeom prst="triangle">
                  <a:avLst>
                    <a:gd name="adj" fmla="val 50000"/>
                  </a:avLst>
                </a:prstGeom>
                <a:noFill/>
                <a:ln w="57150">
                  <a:solidFill>
                    <a:schemeClr val="tx1"/>
                  </a:solidFill>
                  <a:miter lim="800000"/>
                  <a:headEnd/>
                  <a:tailEnd/>
                </a:ln>
                <a:effectLst/>
              </p:spPr>
              <p:txBody>
                <a:bodyPr wrap="none" anchor="ctr"/>
                <a:lstStyle/>
                <a:p>
                  <a:endParaRPr lang="fr-FR" altLang="fr-FR" dirty="0"/>
                </a:p>
              </p:txBody>
            </p:sp>
            <p:sp>
              <p:nvSpPr>
                <p:cNvPr id="31900" name="Line 69"/>
                <p:cNvSpPr>
                  <a:spLocks noChangeShapeType="1"/>
                </p:cNvSpPr>
                <p:nvPr/>
              </p:nvSpPr>
              <p:spPr bwMode="auto">
                <a:xfrm>
                  <a:off x="1225" y="2160"/>
                  <a:ext cx="363" cy="0"/>
                </a:xfrm>
                <a:prstGeom prst="line">
                  <a:avLst/>
                </a:prstGeom>
                <a:noFill/>
                <a:ln w="57150">
                  <a:solidFill>
                    <a:schemeClr val="tx1"/>
                  </a:solidFill>
                  <a:round/>
                  <a:headEnd/>
                  <a:tailEnd/>
                </a:ln>
                <a:effectLst/>
              </p:spPr>
              <p:txBody>
                <a:bodyPr/>
                <a:lstStyle/>
                <a:p>
                  <a:endParaRPr lang="fr-FR" dirty="0"/>
                </a:p>
              </p:txBody>
            </p:sp>
          </p:grpSp>
          <p:grpSp>
            <p:nvGrpSpPr>
              <p:cNvPr id="8" name="Group 70"/>
              <p:cNvGrpSpPr>
                <a:grpSpLocks/>
              </p:cNvGrpSpPr>
              <p:nvPr/>
            </p:nvGrpSpPr>
            <p:grpSpPr bwMode="auto">
              <a:xfrm>
                <a:off x="930" y="2409"/>
                <a:ext cx="227" cy="363"/>
                <a:chOff x="1225" y="2092"/>
                <a:chExt cx="363" cy="522"/>
              </a:xfrm>
            </p:grpSpPr>
            <p:sp>
              <p:nvSpPr>
                <p:cNvPr id="31895" name="Line 71"/>
                <p:cNvSpPr>
                  <a:spLocks noChangeShapeType="1"/>
                </p:cNvSpPr>
                <p:nvPr/>
              </p:nvSpPr>
              <p:spPr bwMode="auto">
                <a:xfrm>
                  <a:off x="1406" y="2092"/>
                  <a:ext cx="0" cy="522"/>
                </a:xfrm>
                <a:prstGeom prst="line">
                  <a:avLst/>
                </a:prstGeom>
                <a:noFill/>
                <a:ln w="57150">
                  <a:solidFill>
                    <a:schemeClr val="tx1"/>
                  </a:solidFill>
                  <a:round/>
                  <a:headEnd/>
                  <a:tailEnd/>
                </a:ln>
                <a:effectLst/>
              </p:spPr>
              <p:txBody>
                <a:bodyPr/>
                <a:lstStyle/>
                <a:p>
                  <a:endParaRPr lang="fr-FR" dirty="0"/>
                </a:p>
              </p:txBody>
            </p:sp>
            <p:sp>
              <p:nvSpPr>
                <p:cNvPr id="31896" name="AutoShape 72"/>
                <p:cNvSpPr>
                  <a:spLocks noChangeArrowheads="1"/>
                </p:cNvSpPr>
                <p:nvPr/>
              </p:nvSpPr>
              <p:spPr bwMode="auto">
                <a:xfrm>
                  <a:off x="1225" y="2160"/>
                  <a:ext cx="363" cy="340"/>
                </a:xfrm>
                <a:prstGeom prst="triangle">
                  <a:avLst>
                    <a:gd name="adj" fmla="val 50000"/>
                  </a:avLst>
                </a:prstGeom>
                <a:noFill/>
                <a:ln w="57150">
                  <a:solidFill>
                    <a:schemeClr val="tx1"/>
                  </a:solidFill>
                  <a:miter lim="800000"/>
                  <a:headEnd/>
                  <a:tailEnd/>
                </a:ln>
                <a:effectLst/>
              </p:spPr>
              <p:txBody>
                <a:bodyPr wrap="none" anchor="ctr"/>
                <a:lstStyle/>
                <a:p>
                  <a:endParaRPr lang="fr-FR" altLang="fr-FR" dirty="0"/>
                </a:p>
              </p:txBody>
            </p:sp>
            <p:sp>
              <p:nvSpPr>
                <p:cNvPr id="31897" name="Line 73"/>
                <p:cNvSpPr>
                  <a:spLocks noChangeShapeType="1"/>
                </p:cNvSpPr>
                <p:nvPr/>
              </p:nvSpPr>
              <p:spPr bwMode="auto">
                <a:xfrm>
                  <a:off x="1225" y="2160"/>
                  <a:ext cx="363" cy="0"/>
                </a:xfrm>
                <a:prstGeom prst="line">
                  <a:avLst/>
                </a:prstGeom>
                <a:noFill/>
                <a:ln w="57150">
                  <a:solidFill>
                    <a:schemeClr val="tx1"/>
                  </a:solidFill>
                  <a:round/>
                  <a:headEnd/>
                  <a:tailEnd/>
                </a:ln>
                <a:effectLst/>
              </p:spPr>
              <p:txBody>
                <a:bodyPr/>
                <a:lstStyle/>
                <a:p>
                  <a:endParaRPr lang="fr-FR" dirty="0"/>
                </a:p>
              </p:txBody>
            </p:sp>
          </p:grpSp>
          <p:sp>
            <p:nvSpPr>
              <p:cNvPr id="31892" name="Line 74"/>
              <p:cNvSpPr>
                <a:spLocks noChangeShapeType="1"/>
              </p:cNvSpPr>
              <p:nvPr/>
            </p:nvSpPr>
            <p:spPr bwMode="auto">
              <a:xfrm>
                <a:off x="1043" y="2772"/>
                <a:ext cx="0" cy="136"/>
              </a:xfrm>
              <a:prstGeom prst="line">
                <a:avLst/>
              </a:prstGeom>
              <a:noFill/>
              <a:ln w="57150">
                <a:solidFill>
                  <a:schemeClr val="tx1"/>
                </a:solidFill>
                <a:round/>
                <a:headEnd/>
                <a:tailEnd/>
              </a:ln>
              <a:effectLst/>
            </p:spPr>
            <p:txBody>
              <a:bodyPr/>
              <a:lstStyle/>
              <a:p>
                <a:endParaRPr lang="fr-FR" dirty="0"/>
              </a:p>
            </p:txBody>
          </p:sp>
          <p:sp>
            <p:nvSpPr>
              <p:cNvPr id="31893" name="Line 75"/>
              <p:cNvSpPr>
                <a:spLocks noChangeShapeType="1"/>
              </p:cNvSpPr>
              <p:nvPr/>
            </p:nvSpPr>
            <p:spPr bwMode="auto">
              <a:xfrm flipV="1">
                <a:off x="1043" y="2319"/>
                <a:ext cx="0" cy="90"/>
              </a:xfrm>
              <a:prstGeom prst="line">
                <a:avLst/>
              </a:prstGeom>
              <a:noFill/>
              <a:ln w="57150">
                <a:solidFill>
                  <a:schemeClr val="tx1"/>
                </a:solidFill>
                <a:round/>
                <a:headEnd/>
                <a:tailEnd/>
              </a:ln>
              <a:effectLst/>
            </p:spPr>
            <p:txBody>
              <a:bodyPr/>
              <a:lstStyle/>
              <a:p>
                <a:endParaRPr lang="fr-FR" dirty="0"/>
              </a:p>
            </p:txBody>
          </p:sp>
          <p:sp>
            <p:nvSpPr>
              <p:cNvPr id="31894" name="Line 76"/>
              <p:cNvSpPr>
                <a:spLocks noChangeShapeType="1"/>
              </p:cNvSpPr>
              <p:nvPr/>
            </p:nvSpPr>
            <p:spPr bwMode="auto">
              <a:xfrm>
                <a:off x="1043" y="3249"/>
                <a:ext cx="0" cy="68"/>
              </a:xfrm>
              <a:prstGeom prst="line">
                <a:avLst/>
              </a:prstGeom>
              <a:noFill/>
              <a:ln w="57150">
                <a:solidFill>
                  <a:schemeClr val="tx1"/>
                </a:solidFill>
                <a:round/>
                <a:headEnd/>
                <a:tailEnd/>
              </a:ln>
              <a:effectLst/>
            </p:spPr>
            <p:txBody>
              <a:bodyPr/>
              <a:lstStyle/>
              <a:p>
                <a:endParaRPr lang="fr-FR" dirty="0"/>
              </a:p>
            </p:txBody>
          </p:sp>
        </p:grpSp>
        <p:grpSp>
          <p:nvGrpSpPr>
            <p:cNvPr id="9" name="Group 77"/>
            <p:cNvGrpSpPr>
              <a:grpSpLocks/>
            </p:cNvGrpSpPr>
            <p:nvPr/>
          </p:nvGrpSpPr>
          <p:grpSpPr bwMode="auto">
            <a:xfrm>
              <a:off x="1610" y="1480"/>
              <a:ext cx="227" cy="998"/>
              <a:chOff x="930" y="2319"/>
              <a:chExt cx="227" cy="998"/>
            </a:xfrm>
          </p:grpSpPr>
          <p:grpSp>
            <p:nvGrpSpPr>
              <p:cNvPr id="10" name="Group 78"/>
              <p:cNvGrpSpPr>
                <a:grpSpLocks/>
              </p:cNvGrpSpPr>
              <p:nvPr/>
            </p:nvGrpSpPr>
            <p:grpSpPr bwMode="auto">
              <a:xfrm>
                <a:off x="930" y="2886"/>
                <a:ext cx="227" cy="363"/>
                <a:chOff x="1225" y="2092"/>
                <a:chExt cx="363" cy="522"/>
              </a:xfrm>
            </p:grpSpPr>
            <p:sp>
              <p:nvSpPr>
                <p:cNvPr id="31887" name="Line 79"/>
                <p:cNvSpPr>
                  <a:spLocks noChangeShapeType="1"/>
                </p:cNvSpPr>
                <p:nvPr/>
              </p:nvSpPr>
              <p:spPr bwMode="auto">
                <a:xfrm>
                  <a:off x="1406" y="2092"/>
                  <a:ext cx="0" cy="522"/>
                </a:xfrm>
                <a:prstGeom prst="line">
                  <a:avLst/>
                </a:prstGeom>
                <a:noFill/>
                <a:ln w="57150">
                  <a:solidFill>
                    <a:schemeClr val="tx1"/>
                  </a:solidFill>
                  <a:round/>
                  <a:headEnd/>
                  <a:tailEnd/>
                </a:ln>
                <a:effectLst/>
              </p:spPr>
              <p:txBody>
                <a:bodyPr/>
                <a:lstStyle/>
                <a:p>
                  <a:endParaRPr lang="fr-FR" dirty="0"/>
                </a:p>
              </p:txBody>
            </p:sp>
            <p:sp>
              <p:nvSpPr>
                <p:cNvPr id="31888" name="AutoShape 80"/>
                <p:cNvSpPr>
                  <a:spLocks noChangeArrowheads="1"/>
                </p:cNvSpPr>
                <p:nvPr/>
              </p:nvSpPr>
              <p:spPr bwMode="auto">
                <a:xfrm>
                  <a:off x="1225" y="2160"/>
                  <a:ext cx="363" cy="340"/>
                </a:xfrm>
                <a:prstGeom prst="triangle">
                  <a:avLst>
                    <a:gd name="adj" fmla="val 50000"/>
                  </a:avLst>
                </a:prstGeom>
                <a:noFill/>
                <a:ln w="57150">
                  <a:solidFill>
                    <a:schemeClr val="tx1"/>
                  </a:solidFill>
                  <a:miter lim="800000"/>
                  <a:headEnd/>
                  <a:tailEnd/>
                </a:ln>
                <a:effectLst/>
              </p:spPr>
              <p:txBody>
                <a:bodyPr wrap="none" anchor="ctr"/>
                <a:lstStyle/>
                <a:p>
                  <a:endParaRPr lang="fr-FR" altLang="fr-FR" dirty="0"/>
                </a:p>
              </p:txBody>
            </p:sp>
            <p:sp>
              <p:nvSpPr>
                <p:cNvPr id="31889" name="Line 81"/>
                <p:cNvSpPr>
                  <a:spLocks noChangeShapeType="1"/>
                </p:cNvSpPr>
                <p:nvPr/>
              </p:nvSpPr>
              <p:spPr bwMode="auto">
                <a:xfrm>
                  <a:off x="1225" y="2160"/>
                  <a:ext cx="363" cy="0"/>
                </a:xfrm>
                <a:prstGeom prst="line">
                  <a:avLst/>
                </a:prstGeom>
                <a:noFill/>
                <a:ln w="57150">
                  <a:solidFill>
                    <a:schemeClr val="tx1"/>
                  </a:solidFill>
                  <a:round/>
                  <a:headEnd/>
                  <a:tailEnd/>
                </a:ln>
                <a:effectLst/>
              </p:spPr>
              <p:txBody>
                <a:bodyPr/>
                <a:lstStyle/>
                <a:p>
                  <a:endParaRPr lang="fr-FR" dirty="0"/>
                </a:p>
              </p:txBody>
            </p:sp>
          </p:grpSp>
          <p:grpSp>
            <p:nvGrpSpPr>
              <p:cNvPr id="11" name="Group 82"/>
              <p:cNvGrpSpPr>
                <a:grpSpLocks/>
              </p:cNvGrpSpPr>
              <p:nvPr/>
            </p:nvGrpSpPr>
            <p:grpSpPr bwMode="auto">
              <a:xfrm>
                <a:off x="930" y="2409"/>
                <a:ext cx="227" cy="363"/>
                <a:chOff x="1225" y="2092"/>
                <a:chExt cx="363" cy="522"/>
              </a:xfrm>
            </p:grpSpPr>
            <p:sp>
              <p:nvSpPr>
                <p:cNvPr id="31884" name="Line 83"/>
                <p:cNvSpPr>
                  <a:spLocks noChangeShapeType="1"/>
                </p:cNvSpPr>
                <p:nvPr/>
              </p:nvSpPr>
              <p:spPr bwMode="auto">
                <a:xfrm>
                  <a:off x="1406" y="2092"/>
                  <a:ext cx="0" cy="522"/>
                </a:xfrm>
                <a:prstGeom prst="line">
                  <a:avLst/>
                </a:prstGeom>
                <a:noFill/>
                <a:ln w="57150">
                  <a:solidFill>
                    <a:schemeClr val="tx1"/>
                  </a:solidFill>
                  <a:round/>
                  <a:headEnd/>
                  <a:tailEnd/>
                </a:ln>
                <a:effectLst/>
              </p:spPr>
              <p:txBody>
                <a:bodyPr/>
                <a:lstStyle/>
                <a:p>
                  <a:endParaRPr lang="fr-FR" dirty="0"/>
                </a:p>
              </p:txBody>
            </p:sp>
            <p:sp>
              <p:nvSpPr>
                <p:cNvPr id="31885" name="AutoShape 84"/>
                <p:cNvSpPr>
                  <a:spLocks noChangeArrowheads="1"/>
                </p:cNvSpPr>
                <p:nvPr/>
              </p:nvSpPr>
              <p:spPr bwMode="auto">
                <a:xfrm>
                  <a:off x="1225" y="2160"/>
                  <a:ext cx="363" cy="340"/>
                </a:xfrm>
                <a:prstGeom prst="triangle">
                  <a:avLst>
                    <a:gd name="adj" fmla="val 50000"/>
                  </a:avLst>
                </a:prstGeom>
                <a:noFill/>
                <a:ln w="57150">
                  <a:solidFill>
                    <a:schemeClr val="tx1"/>
                  </a:solidFill>
                  <a:miter lim="800000"/>
                  <a:headEnd/>
                  <a:tailEnd/>
                </a:ln>
                <a:effectLst/>
              </p:spPr>
              <p:txBody>
                <a:bodyPr wrap="none" anchor="ctr"/>
                <a:lstStyle/>
                <a:p>
                  <a:endParaRPr lang="fr-FR" altLang="fr-FR" dirty="0"/>
                </a:p>
              </p:txBody>
            </p:sp>
            <p:sp>
              <p:nvSpPr>
                <p:cNvPr id="31886" name="Line 85"/>
                <p:cNvSpPr>
                  <a:spLocks noChangeShapeType="1"/>
                </p:cNvSpPr>
                <p:nvPr/>
              </p:nvSpPr>
              <p:spPr bwMode="auto">
                <a:xfrm>
                  <a:off x="1225" y="2160"/>
                  <a:ext cx="363" cy="0"/>
                </a:xfrm>
                <a:prstGeom prst="line">
                  <a:avLst/>
                </a:prstGeom>
                <a:noFill/>
                <a:ln w="57150">
                  <a:solidFill>
                    <a:schemeClr val="tx1"/>
                  </a:solidFill>
                  <a:round/>
                  <a:headEnd/>
                  <a:tailEnd/>
                </a:ln>
                <a:effectLst/>
              </p:spPr>
              <p:txBody>
                <a:bodyPr/>
                <a:lstStyle/>
                <a:p>
                  <a:endParaRPr lang="fr-FR" dirty="0"/>
                </a:p>
              </p:txBody>
            </p:sp>
          </p:grpSp>
          <p:sp>
            <p:nvSpPr>
              <p:cNvPr id="31881" name="Line 86"/>
              <p:cNvSpPr>
                <a:spLocks noChangeShapeType="1"/>
              </p:cNvSpPr>
              <p:nvPr/>
            </p:nvSpPr>
            <p:spPr bwMode="auto">
              <a:xfrm>
                <a:off x="1043" y="2772"/>
                <a:ext cx="0" cy="136"/>
              </a:xfrm>
              <a:prstGeom prst="line">
                <a:avLst/>
              </a:prstGeom>
              <a:noFill/>
              <a:ln w="57150">
                <a:solidFill>
                  <a:schemeClr val="tx1"/>
                </a:solidFill>
                <a:round/>
                <a:headEnd/>
                <a:tailEnd/>
              </a:ln>
              <a:effectLst/>
            </p:spPr>
            <p:txBody>
              <a:bodyPr/>
              <a:lstStyle/>
              <a:p>
                <a:endParaRPr lang="fr-FR" dirty="0"/>
              </a:p>
            </p:txBody>
          </p:sp>
          <p:sp>
            <p:nvSpPr>
              <p:cNvPr id="31882" name="Line 87"/>
              <p:cNvSpPr>
                <a:spLocks noChangeShapeType="1"/>
              </p:cNvSpPr>
              <p:nvPr/>
            </p:nvSpPr>
            <p:spPr bwMode="auto">
              <a:xfrm flipV="1">
                <a:off x="1043" y="2319"/>
                <a:ext cx="0" cy="90"/>
              </a:xfrm>
              <a:prstGeom prst="line">
                <a:avLst/>
              </a:prstGeom>
              <a:noFill/>
              <a:ln w="57150">
                <a:solidFill>
                  <a:schemeClr val="tx1"/>
                </a:solidFill>
                <a:round/>
                <a:headEnd/>
                <a:tailEnd/>
              </a:ln>
              <a:effectLst/>
            </p:spPr>
            <p:txBody>
              <a:bodyPr/>
              <a:lstStyle/>
              <a:p>
                <a:endParaRPr lang="fr-FR" dirty="0"/>
              </a:p>
            </p:txBody>
          </p:sp>
          <p:sp>
            <p:nvSpPr>
              <p:cNvPr id="31883" name="Line 88"/>
              <p:cNvSpPr>
                <a:spLocks noChangeShapeType="1"/>
              </p:cNvSpPr>
              <p:nvPr/>
            </p:nvSpPr>
            <p:spPr bwMode="auto">
              <a:xfrm>
                <a:off x="1043" y="3249"/>
                <a:ext cx="0" cy="68"/>
              </a:xfrm>
              <a:prstGeom prst="line">
                <a:avLst/>
              </a:prstGeom>
              <a:noFill/>
              <a:ln w="57150">
                <a:solidFill>
                  <a:schemeClr val="tx1"/>
                </a:solidFill>
                <a:round/>
                <a:headEnd/>
                <a:tailEnd/>
              </a:ln>
              <a:effectLst/>
            </p:spPr>
            <p:txBody>
              <a:bodyPr/>
              <a:lstStyle/>
              <a:p>
                <a:endParaRPr lang="fr-FR" dirty="0"/>
              </a:p>
            </p:txBody>
          </p:sp>
        </p:grpSp>
        <p:sp>
          <p:nvSpPr>
            <p:cNvPr id="31870" name="Line 89"/>
            <p:cNvSpPr>
              <a:spLocks noChangeShapeType="1"/>
            </p:cNvSpPr>
            <p:nvPr/>
          </p:nvSpPr>
          <p:spPr bwMode="auto">
            <a:xfrm>
              <a:off x="2358" y="1480"/>
              <a:ext cx="0" cy="385"/>
            </a:xfrm>
            <a:prstGeom prst="line">
              <a:avLst/>
            </a:prstGeom>
            <a:noFill/>
            <a:ln w="57150">
              <a:solidFill>
                <a:schemeClr val="tx1"/>
              </a:solidFill>
              <a:round/>
              <a:headEnd/>
              <a:tailEnd/>
            </a:ln>
            <a:effectLst/>
          </p:spPr>
          <p:txBody>
            <a:bodyPr/>
            <a:lstStyle/>
            <a:p>
              <a:endParaRPr lang="fr-FR" dirty="0"/>
            </a:p>
          </p:txBody>
        </p:sp>
        <p:sp>
          <p:nvSpPr>
            <p:cNvPr id="31871" name="Line 90"/>
            <p:cNvSpPr>
              <a:spLocks noChangeShapeType="1"/>
            </p:cNvSpPr>
            <p:nvPr/>
          </p:nvSpPr>
          <p:spPr bwMode="auto">
            <a:xfrm>
              <a:off x="2290" y="1865"/>
              <a:ext cx="136" cy="0"/>
            </a:xfrm>
            <a:prstGeom prst="line">
              <a:avLst/>
            </a:prstGeom>
            <a:noFill/>
            <a:ln w="57150">
              <a:solidFill>
                <a:schemeClr val="tx1"/>
              </a:solidFill>
              <a:round/>
              <a:headEnd/>
              <a:tailEnd/>
            </a:ln>
            <a:effectLst/>
          </p:spPr>
          <p:txBody>
            <a:bodyPr/>
            <a:lstStyle/>
            <a:p>
              <a:endParaRPr lang="fr-FR" dirty="0"/>
            </a:p>
          </p:txBody>
        </p:sp>
        <p:sp>
          <p:nvSpPr>
            <p:cNvPr id="31872" name="Freeform 91"/>
            <p:cNvSpPr>
              <a:spLocks/>
            </p:cNvSpPr>
            <p:nvPr/>
          </p:nvSpPr>
          <p:spPr bwMode="auto">
            <a:xfrm>
              <a:off x="2222" y="1865"/>
              <a:ext cx="272" cy="91"/>
            </a:xfrm>
            <a:custGeom>
              <a:avLst/>
              <a:gdLst>
                <a:gd name="T0" fmla="*/ 0 w 272"/>
                <a:gd name="T1" fmla="*/ 0 h 91"/>
                <a:gd name="T2" fmla="*/ 0 w 272"/>
                <a:gd name="T3" fmla="*/ 91 h 91"/>
                <a:gd name="T4" fmla="*/ 272 w 272"/>
                <a:gd name="T5" fmla="*/ 91 h 91"/>
                <a:gd name="T6" fmla="*/ 272 w 272"/>
                <a:gd name="T7" fmla="*/ 0 h 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2" h="91">
                  <a:moveTo>
                    <a:pt x="0" y="0"/>
                  </a:moveTo>
                  <a:lnTo>
                    <a:pt x="0" y="91"/>
                  </a:lnTo>
                  <a:lnTo>
                    <a:pt x="272" y="91"/>
                  </a:lnTo>
                  <a:lnTo>
                    <a:pt x="272" y="0"/>
                  </a:lnTo>
                </a:path>
              </a:pathLst>
            </a:custGeom>
            <a:noFill/>
            <a:ln w="57150" cmpd="sng">
              <a:solidFill>
                <a:schemeClr val="tx1"/>
              </a:solidFill>
              <a:round/>
              <a:headEnd/>
              <a:tailEnd/>
            </a:ln>
            <a:effectLst/>
          </p:spPr>
          <p:txBody>
            <a:bodyPr/>
            <a:lstStyle/>
            <a:p>
              <a:endParaRPr lang="fr-FR" dirty="0"/>
            </a:p>
          </p:txBody>
        </p:sp>
        <p:sp>
          <p:nvSpPr>
            <p:cNvPr id="31873" name="Line 92"/>
            <p:cNvSpPr>
              <a:spLocks noChangeShapeType="1"/>
            </p:cNvSpPr>
            <p:nvPr/>
          </p:nvSpPr>
          <p:spPr bwMode="auto">
            <a:xfrm flipV="1">
              <a:off x="2358" y="1956"/>
              <a:ext cx="0" cy="522"/>
            </a:xfrm>
            <a:prstGeom prst="line">
              <a:avLst/>
            </a:prstGeom>
            <a:noFill/>
            <a:ln w="57150">
              <a:solidFill>
                <a:schemeClr val="tx1"/>
              </a:solidFill>
              <a:round/>
              <a:headEnd/>
              <a:tailEnd/>
            </a:ln>
            <a:effectLst/>
          </p:spPr>
          <p:txBody>
            <a:bodyPr/>
            <a:lstStyle/>
            <a:p>
              <a:endParaRPr lang="fr-FR" dirty="0"/>
            </a:p>
          </p:txBody>
        </p:sp>
        <p:sp>
          <p:nvSpPr>
            <p:cNvPr id="31874" name="Line 93"/>
            <p:cNvSpPr>
              <a:spLocks noChangeShapeType="1"/>
            </p:cNvSpPr>
            <p:nvPr/>
          </p:nvSpPr>
          <p:spPr bwMode="auto">
            <a:xfrm>
              <a:off x="1088" y="1480"/>
              <a:ext cx="1633" cy="0"/>
            </a:xfrm>
            <a:prstGeom prst="line">
              <a:avLst/>
            </a:prstGeom>
            <a:noFill/>
            <a:ln w="57150">
              <a:solidFill>
                <a:schemeClr val="tx1"/>
              </a:solidFill>
              <a:round/>
              <a:headEnd/>
              <a:tailEnd/>
            </a:ln>
            <a:effectLst/>
          </p:spPr>
          <p:txBody>
            <a:bodyPr/>
            <a:lstStyle/>
            <a:p>
              <a:endParaRPr lang="fr-FR" dirty="0"/>
            </a:p>
          </p:txBody>
        </p:sp>
        <p:sp>
          <p:nvSpPr>
            <p:cNvPr id="31875" name="Line 94"/>
            <p:cNvSpPr>
              <a:spLocks noChangeShapeType="1"/>
            </p:cNvSpPr>
            <p:nvPr/>
          </p:nvSpPr>
          <p:spPr bwMode="auto">
            <a:xfrm>
              <a:off x="1088" y="2478"/>
              <a:ext cx="1633" cy="0"/>
            </a:xfrm>
            <a:prstGeom prst="line">
              <a:avLst/>
            </a:prstGeom>
            <a:noFill/>
            <a:ln w="57150">
              <a:solidFill>
                <a:schemeClr val="tx1"/>
              </a:solidFill>
              <a:round/>
              <a:headEnd/>
              <a:tailEnd/>
            </a:ln>
            <a:effectLst/>
          </p:spPr>
          <p:txBody>
            <a:bodyPr/>
            <a:lstStyle/>
            <a:p>
              <a:endParaRPr lang="fr-FR" dirty="0"/>
            </a:p>
          </p:txBody>
        </p:sp>
        <p:sp>
          <p:nvSpPr>
            <p:cNvPr id="31876" name="Line 95"/>
            <p:cNvSpPr>
              <a:spLocks noChangeShapeType="1"/>
            </p:cNvSpPr>
            <p:nvPr/>
          </p:nvSpPr>
          <p:spPr bwMode="auto">
            <a:xfrm>
              <a:off x="680" y="1888"/>
              <a:ext cx="431" cy="0"/>
            </a:xfrm>
            <a:prstGeom prst="line">
              <a:avLst/>
            </a:prstGeom>
            <a:noFill/>
            <a:ln w="38100">
              <a:solidFill>
                <a:schemeClr val="tx1"/>
              </a:solidFill>
              <a:round/>
              <a:headEnd/>
              <a:tailEnd/>
            </a:ln>
            <a:effectLst/>
          </p:spPr>
          <p:txBody>
            <a:bodyPr/>
            <a:lstStyle/>
            <a:p>
              <a:endParaRPr lang="fr-FR" dirty="0"/>
            </a:p>
          </p:txBody>
        </p:sp>
        <p:sp>
          <p:nvSpPr>
            <p:cNvPr id="31877" name="Line 96"/>
            <p:cNvSpPr>
              <a:spLocks noChangeShapeType="1"/>
            </p:cNvSpPr>
            <p:nvPr/>
          </p:nvSpPr>
          <p:spPr bwMode="auto">
            <a:xfrm>
              <a:off x="680" y="1956"/>
              <a:ext cx="748" cy="0"/>
            </a:xfrm>
            <a:prstGeom prst="line">
              <a:avLst/>
            </a:prstGeom>
            <a:noFill/>
            <a:ln w="38100">
              <a:solidFill>
                <a:schemeClr val="tx1"/>
              </a:solidFill>
              <a:round/>
              <a:headEnd/>
              <a:tailEnd/>
            </a:ln>
            <a:effectLst/>
          </p:spPr>
          <p:txBody>
            <a:bodyPr/>
            <a:lstStyle/>
            <a:p>
              <a:endParaRPr lang="fr-FR" dirty="0"/>
            </a:p>
          </p:txBody>
        </p:sp>
        <p:sp>
          <p:nvSpPr>
            <p:cNvPr id="31878" name="Line 97"/>
            <p:cNvSpPr>
              <a:spLocks noChangeShapeType="1"/>
            </p:cNvSpPr>
            <p:nvPr/>
          </p:nvSpPr>
          <p:spPr bwMode="auto">
            <a:xfrm>
              <a:off x="680" y="2047"/>
              <a:ext cx="1043" cy="0"/>
            </a:xfrm>
            <a:prstGeom prst="line">
              <a:avLst/>
            </a:prstGeom>
            <a:noFill/>
            <a:ln w="38100">
              <a:solidFill>
                <a:schemeClr val="tx1"/>
              </a:solidFill>
              <a:round/>
              <a:headEnd/>
              <a:tailEnd/>
            </a:ln>
            <a:effectLst/>
          </p:spPr>
          <p:txBody>
            <a:bodyPr/>
            <a:lstStyle/>
            <a:p>
              <a:endParaRPr lang="fr-FR" dirty="0"/>
            </a:p>
          </p:txBody>
        </p:sp>
      </p:grpSp>
      <p:grpSp>
        <p:nvGrpSpPr>
          <p:cNvPr id="12" name="Group 218"/>
          <p:cNvGrpSpPr>
            <a:grpSpLocks/>
          </p:cNvGrpSpPr>
          <p:nvPr/>
        </p:nvGrpSpPr>
        <p:grpSpPr bwMode="auto">
          <a:xfrm>
            <a:off x="3492500" y="2919413"/>
            <a:ext cx="5148263" cy="2663825"/>
            <a:chOff x="2200" y="1839"/>
            <a:chExt cx="3243" cy="1678"/>
          </a:xfrm>
        </p:grpSpPr>
        <p:sp>
          <p:nvSpPr>
            <p:cNvPr id="31772" name="Line 99"/>
            <p:cNvSpPr>
              <a:spLocks noChangeShapeType="1"/>
            </p:cNvSpPr>
            <p:nvPr/>
          </p:nvSpPr>
          <p:spPr bwMode="auto">
            <a:xfrm>
              <a:off x="3451" y="2377"/>
              <a:ext cx="0" cy="128"/>
            </a:xfrm>
            <a:prstGeom prst="line">
              <a:avLst/>
            </a:prstGeom>
            <a:noFill/>
            <a:ln w="57150">
              <a:solidFill>
                <a:schemeClr val="tx1"/>
              </a:solidFill>
              <a:round/>
              <a:headEnd/>
              <a:tailEnd/>
            </a:ln>
            <a:effectLst/>
          </p:spPr>
          <p:txBody>
            <a:bodyPr/>
            <a:lstStyle/>
            <a:p>
              <a:endParaRPr lang="fr-FR" dirty="0"/>
            </a:p>
          </p:txBody>
        </p:sp>
        <p:sp>
          <p:nvSpPr>
            <p:cNvPr id="31773" name="Line 100"/>
            <p:cNvSpPr>
              <a:spLocks noChangeShapeType="1"/>
            </p:cNvSpPr>
            <p:nvPr/>
          </p:nvSpPr>
          <p:spPr bwMode="auto">
            <a:xfrm>
              <a:off x="3451" y="2929"/>
              <a:ext cx="0" cy="70"/>
            </a:xfrm>
            <a:prstGeom prst="line">
              <a:avLst/>
            </a:prstGeom>
            <a:noFill/>
            <a:ln w="57150">
              <a:solidFill>
                <a:schemeClr val="tx1"/>
              </a:solidFill>
              <a:round/>
              <a:headEnd/>
              <a:tailEnd/>
            </a:ln>
            <a:effectLst/>
          </p:spPr>
          <p:txBody>
            <a:bodyPr/>
            <a:lstStyle/>
            <a:p>
              <a:endParaRPr lang="fr-FR" dirty="0"/>
            </a:p>
          </p:txBody>
        </p:sp>
        <p:grpSp>
          <p:nvGrpSpPr>
            <p:cNvPr id="13" name="Group 101"/>
            <p:cNvGrpSpPr>
              <a:grpSpLocks/>
            </p:cNvGrpSpPr>
            <p:nvPr/>
          </p:nvGrpSpPr>
          <p:grpSpPr bwMode="auto">
            <a:xfrm>
              <a:off x="3233" y="2463"/>
              <a:ext cx="545" cy="479"/>
              <a:chOff x="681" y="2546"/>
              <a:chExt cx="793" cy="771"/>
            </a:xfrm>
          </p:grpSpPr>
          <p:sp>
            <p:nvSpPr>
              <p:cNvPr id="31855" name="Line 102"/>
              <p:cNvSpPr>
                <a:spLocks noChangeShapeType="1"/>
              </p:cNvSpPr>
              <p:nvPr/>
            </p:nvSpPr>
            <p:spPr bwMode="auto">
              <a:xfrm>
                <a:off x="1292" y="2546"/>
                <a:ext cx="0" cy="748"/>
              </a:xfrm>
              <a:prstGeom prst="line">
                <a:avLst/>
              </a:prstGeom>
              <a:noFill/>
              <a:ln w="57150">
                <a:solidFill>
                  <a:schemeClr val="tx1"/>
                </a:solidFill>
                <a:round/>
                <a:headEnd/>
                <a:tailEnd/>
              </a:ln>
              <a:effectLst/>
            </p:spPr>
            <p:txBody>
              <a:bodyPr/>
              <a:lstStyle/>
              <a:p>
                <a:endParaRPr lang="fr-FR" dirty="0"/>
              </a:p>
            </p:txBody>
          </p:sp>
          <p:grpSp>
            <p:nvGrpSpPr>
              <p:cNvPr id="14" name="Group 103"/>
              <p:cNvGrpSpPr>
                <a:grpSpLocks/>
              </p:cNvGrpSpPr>
              <p:nvPr/>
            </p:nvGrpSpPr>
            <p:grpSpPr bwMode="auto">
              <a:xfrm>
                <a:off x="681" y="2546"/>
                <a:ext cx="317" cy="771"/>
                <a:chOff x="1837" y="1298"/>
                <a:chExt cx="317" cy="771"/>
              </a:xfrm>
            </p:grpSpPr>
            <p:sp>
              <p:nvSpPr>
                <p:cNvPr id="31862" name="Freeform 104"/>
                <p:cNvSpPr>
                  <a:spLocks/>
                </p:cNvSpPr>
                <p:nvPr/>
              </p:nvSpPr>
              <p:spPr bwMode="auto">
                <a:xfrm>
                  <a:off x="1950" y="1298"/>
                  <a:ext cx="204" cy="317"/>
                </a:xfrm>
                <a:custGeom>
                  <a:avLst/>
                  <a:gdLst>
                    <a:gd name="T0" fmla="*/ 204 w 204"/>
                    <a:gd name="T1" fmla="*/ 0 h 317"/>
                    <a:gd name="T2" fmla="*/ 204 w 204"/>
                    <a:gd name="T3" fmla="*/ 181 h 317"/>
                    <a:gd name="T4" fmla="*/ 0 w 204"/>
                    <a:gd name="T5" fmla="*/ 317 h 317"/>
                    <a:gd name="T6" fmla="*/ 0 60000 65536"/>
                    <a:gd name="T7" fmla="*/ 0 60000 65536"/>
                    <a:gd name="T8" fmla="*/ 0 60000 65536"/>
                  </a:gdLst>
                  <a:ahLst/>
                  <a:cxnLst>
                    <a:cxn ang="T6">
                      <a:pos x="T0" y="T1"/>
                    </a:cxn>
                    <a:cxn ang="T7">
                      <a:pos x="T2" y="T3"/>
                    </a:cxn>
                    <a:cxn ang="T8">
                      <a:pos x="T4" y="T5"/>
                    </a:cxn>
                  </a:cxnLst>
                  <a:rect l="0" t="0" r="r" b="b"/>
                  <a:pathLst>
                    <a:path w="204" h="317">
                      <a:moveTo>
                        <a:pt x="204" y="0"/>
                      </a:moveTo>
                      <a:lnTo>
                        <a:pt x="204" y="181"/>
                      </a:lnTo>
                      <a:lnTo>
                        <a:pt x="0" y="317"/>
                      </a:lnTo>
                    </a:path>
                  </a:pathLst>
                </a:custGeom>
                <a:noFill/>
                <a:ln w="57150" cmpd="sng">
                  <a:solidFill>
                    <a:schemeClr val="tx1"/>
                  </a:solidFill>
                  <a:round/>
                  <a:headEnd/>
                  <a:tailEnd/>
                </a:ln>
                <a:effectLst/>
              </p:spPr>
              <p:txBody>
                <a:bodyPr/>
                <a:lstStyle/>
                <a:p>
                  <a:endParaRPr lang="fr-FR" dirty="0"/>
                </a:p>
              </p:txBody>
            </p:sp>
            <p:sp>
              <p:nvSpPr>
                <p:cNvPr id="31863" name="Freeform 105"/>
                <p:cNvSpPr>
                  <a:spLocks/>
                </p:cNvSpPr>
                <p:nvPr/>
              </p:nvSpPr>
              <p:spPr bwMode="auto">
                <a:xfrm flipV="1">
                  <a:off x="1950" y="1752"/>
                  <a:ext cx="204" cy="317"/>
                </a:xfrm>
                <a:custGeom>
                  <a:avLst/>
                  <a:gdLst>
                    <a:gd name="T0" fmla="*/ 204 w 204"/>
                    <a:gd name="T1" fmla="*/ 0 h 317"/>
                    <a:gd name="T2" fmla="*/ 204 w 204"/>
                    <a:gd name="T3" fmla="*/ 181 h 317"/>
                    <a:gd name="T4" fmla="*/ 0 w 204"/>
                    <a:gd name="T5" fmla="*/ 317 h 317"/>
                    <a:gd name="T6" fmla="*/ 0 60000 65536"/>
                    <a:gd name="T7" fmla="*/ 0 60000 65536"/>
                    <a:gd name="T8" fmla="*/ 0 60000 65536"/>
                  </a:gdLst>
                  <a:ahLst/>
                  <a:cxnLst>
                    <a:cxn ang="T6">
                      <a:pos x="T0" y="T1"/>
                    </a:cxn>
                    <a:cxn ang="T7">
                      <a:pos x="T2" y="T3"/>
                    </a:cxn>
                    <a:cxn ang="T8">
                      <a:pos x="T4" y="T5"/>
                    </a:cxn>
                  </a:cxnLst>
                  <a:rect l="0" t="0" r="r" b="b"/>
                  <a:pathLst>
                    <a:path w="204" h="317">
                      <a:moveTo>
                        <a:pt x="204" y="0"/>
                      </a:moveTo>
                      <a:lnTo>
                        <a:pt x="204" y="181"/>
                      </a:lnTo>
                      <a:lnTo>
                        <a:pt x="0" y="317"/>
                      </a:lnTo>
                    </a:path>
                  </a:pathLst>
                </a:custGeom>
                <a:noFill/>
                <a:ln w="57150" cmpd="sng">
                  <a:solidFill>
                    <a:schemeClr val="tx1"/>
                  </a:solidFill>
                  <a:round/>
                  <a:headEnd/>
                  <a:tailEnd/>
                </a:ln>
                <a:effectLst/>
              </p:spPr>
              <p:txBody>
                <a:bodyPr/>
                <a:lstStyle/>
                <a:p>
                  <a:endParaRPr lang="fr-FR" dirty="0"/>
                </a:p>
              </p:txBody>
            </p:sp>
            <p:sp>
              <p:nvSpPr>
                <p:cNvPr id="31864" name="Line 106"/>
                <p:cNvSpPr>
                  <a:spLocks noChangeShapeType="1"/>
                </p:cNvSpPr>
                <p:nvPr/>
              </p:nvSpPr>
              <p:spPr bwMode="auto">
                <a:xfrm>
                  <a:off x="1950" y="1480"/>
                  <a:ext cx="0" cy="385"/>
                </a:xfrm>
                <a:prstGeom prst="line">
                  <a:avLst/>
                </a:prstGeom>
                <a:noFill/>
                <a:ln w="57150">
                  <a:solidFill>
                    <a:schemeClr val="tx1"/>
                  </a:solidFill>
                  <a:round/>
                  <a:headEnd/>
                  <a:tailEnd/>
                </a:ln>
                <a:effectLst/>
              </p:spPr>
              <p:txBody>
                <a:bodyPr/>
                <a:lstStyle/>
                <a:p>
                  <a:endParaRPr lang="fr-FR" dirty="0"/>
                </a:p>
              </p:txBody>
            </p:sp>
            <p:sp>
              <p:nvSpPr>
                <p:cNvPr id="31865" name="Line 107"/>
                <p:cNvSpPr>
                  <a:spLocks noChangeShapeType="1"/>
                </p:cNvSpPr>
                <p:nvPr/>
              </p:nvSpPr>
              <p:spPr bwMode="auto">
                <a:xfrm>
                  <a:off x="1950" y="1752"/>
                  <a:ext cx="204" cy="136"/>
                </a:xfrm>
                <a:prstGeom prst="line">
                  <a:avLst/>
                </a:prstGeom>
                <a:noFill/>
                <a:ln w="57150">
                  <a:solidFill>
                    <a:schemeClr val="tx1"/>
                  </a:solidFill>
                  <a:round/>
                  <a:headEnd/>
                  <a:tailEnd type="triangle" w="med" len="med"/>
                </a:ln>
                <a:effectLst/>
              </p:spPr>
              <p:txBody>
                <a:bodyPr/>
                <a:lstStyle/>
                <a:p>
                  <a:endParaRPr lang="fr-FR" dirty="0"/>
                </a:p>
              </p:txBody>
            </p:sp>
            <p:sp>
              <p:nvSpPr>
                <p:cNvPr id="31866" name="Line 108"/>
                <p:cNvSpPr>
                  <a:spLocks noChangeShapeType="1"/>
                </p:cNvSpPr>
                <p:nvPr/>
              </p:nvSpPr>
              <p:spPr bwMode="auto">
                <a:xfrm>
                  <a:off x="1837" y="1480"/>
                  <a:ext cx="0" cy="385"/>
                </a:xfrm>
                <a:prstGeom prst="line">
                  <a:avLst/>
                </a:prstGeom>
                <a:noFill/>
                <a:ln w="57150">
                  <a:solidFill>
                    <a:schemeClr val="tx1"/>
                  </a:solidFill>
                  <a:round/>
                  <a:headEnd/>
                  <a:tailEnd/>
                </a:ln>
                <a:effectLst/>
              </p:spPr>
              <p:txBody>
                <a:bodyPr/>
                <a:lstStyle/>
                <a:p>
                  <a:endParaRPr lang="fr-FR" dirty="0"/>
                </a:p>
              </p:txBody>
            </p:sp>
          </p:grpSp>
          <p:sp>
            <p:nvSpPr>
              <p:cNvPr id="31857" name="Line 109"/>
              <p:cNvSpPr>
                <a:spLocks noChangeShapeType="1"/>
              </p:cNvSpPr>
              <p:nvPr/>
            </p:nvSpPr>
            <p:spPr bwMode="auto">
              <a:xfrm>
                <a:off x="1292" y="2659"/>
                <a:ext cx="0" cy="522"/>
              </a:xfrm>
              <a:prstGeom prst="line">
                <a:avLst/>
              </a:prstGeom>
              <a:noFill/>
              <a:ln w="57150">
                <a:solidFill>
                  <a:schemeClr val="tx1"/>
                </a:solidFill>
                <a:round/>
                <a:headEnd/>
                <a:tailEnd/>
              </a:ln>
              <a:effectLst/>
            </p:spPr>
            <p:txBody>
              <a:bodyPr/>
              <a:lstStyle/>
              <a:p>
                <a:endParaRPr lang="fr-FR" dirty="0"/>
              </a:p>
            </p:txBody>
          </p:sp>
          <p:sp>
            <p:nvSpPr>
              <p:cNvPr id="31858" name="AutoShape 110"/>
              <p:cNvSpPr>
                <a:spLocks noChangeArrowheads="1"/>
              </p:cNvSpPr>
              <p:nvPr/>
            </p:nvSpPr>
            <p:spPr bwMode="auto">
              <a:xfrm>
                <a:off x="1111" y="2727"/>
                <a:ext cx="363" cy="340"/>
              </a:xfrm>
              <a:prstGeom prst="triangle">
                <a:avLst>
                  <a:gd name="adj" fmla="val 50000"/>
                </a:avLst>
              </a:prstGeom>
              <a:noFill/>
              <a:ln w="57150">
                <a:solidFill>
                  <a:schemeClr val="tx1"/>
                </a:solidFill>
                <a:miter lim="800000"/>
                <a:headEnd/>
                <a:tailEnd/>
              </a:ln>
              <a:effectLst/>
            </p:spPr>
            <p:txBody>
              <a:bodyPr wrap="none" anchor="ctr"/>
              <a:lstStyle/>
              <a:p>
                <a:endParaRPr lang="fr-FR" altLang="fr-FR" dirty="0"/>
              </a:p>
            </p:txBody>
          </p:sp>
          <p:sp>
            <p:nvSpPr>
              <p:cNvPr id="31859" name="Line 111"/>
              <p:cNvSpPr>
                <a:spLocks noChangeShapeType="1"/>
              </p:cNvSpPr>
              <p:nvPr/>
            </p:nvSpPr>
            <p:spPr bwMode="auto">
              <a:xfrm>
                <a:off x="1111" y="2727"/>
                <a:ext cx="363" cy="0"/>
              </a:xfrm>
              <a:prstGeom prst="line">
                <a:avLst/>
              </a:prstGeom>
              <a:noFill/>
              <a:ln w="57150">
                <a:solidFill>
                  <a:schemeClr val="tx1"/>
                </a:solidFill>
                <a:round/>
                <a:headEnd/>
                <a:tailEnd/>
              </a:ln>
              <a:effectLst/>
            </p:spPr>
            <p:txBody>
              <a:bodyPr/>
              <a:lstStyle/>
              <a:p>
                <a:endParaRPr lang="fr-FR" dirty="0"/>
              </a:p>
            </p:txBody>
          </p:sp>
          <p:sp>
            <p:nvSpPr>
              <p:cNvPr id="31860" name="Line 112"/>
              <p:cNvSpPr>
                <a:spLocks noChangeShapeType="1"/>
              </p:cNvSpPr>
              <p:nvPr/>
            </p:nvSpPr>
            <p:spPr bwMode="auto">
              <a:xfrm>
                <a:off x="998" y="2546"/>
                <a:ext cx="294" cy="0"/>
              </a:xfrm>
              <a:prstGeom prst="line">
                <a:avLst/>
              </a:prstGeom>
              <a:noFill/>
              <a:ln w="57150">
                <a:solidFill>
                  <a:schemeClr val="tx1"/>
                </a:solidFill>
                <a:round/>
                <a:headEnd/>
                <a:tailEnd/>
              </a:ln>
              <a:effectLst/>
            </p:spPr>
            <p:txBody>
              <a:bodyPr/>
              <a:lstStyle/>
              <a:p>
                <a:endParaRPr lang="fr-FR" dirty="0"/>
              </a:p>
            </p:txBody>
          </p:sp>
          <p:sp>
            <p:nvSpPr>
              <p:cNvPr id="31861" name="Line 113"/>
              <p:cNvSpPr>
                <a:spLocks noChangeShapeType="1"/>
              </p:cNvSpPr>
              <p:nvPr/>
            </p:nvSpPr>
            <p:spPr bwMode="auto">
              <a:xfrm>
                <a:off x="998" y="3294"/>
                <a:ext cx="294" cy="0"/>
              </a:xfrm>
              <a:prstGeom prst="line">
                <a:avLst/>
              </a:prstGeom>
              <a:noFill/>
              <a:ln w="57150">
                <a:solidFill>
                  <a:schemeClr val="tx1"/>
                </a:solidFill>
                <a:round/>
                <a:headEnd/>
                <a:tailEnd/>
              </a:ln>
              <a:effectLst/>
            </p:spPr>
            <p:txBody>
              <a:bodyPr/>
              <a:lstStyle/>
              <a:p>
                <a:endParaRPr lang="fr-FR" dirty="0"/>
              </a:p>
            </p:txBody>
          </p:sp>
        </p:grpSp>
        <p:grpSp>
          <p:nvGrpSpPr>
            <p:cNvPr id="15" name="Group 114"/>
            <p:cNvGrpSpPr>
              <a:grpSpLocks/>
            </p:cNvGrpSpPr>
            <p:nvPr/>
          </p:nvGrpSpPr>
          <p:grpSpPr bwMode="auto">
            <a:xfrm>
              <a:off x="3233" y="1896"/>
              <a:ext cx="544" cy="481"/>
              <a:chOff x="681" y="2546"/>
              <a:chExt cx="793" cy="771"/>
            </a:xfrm>
          </p:grpSpPr>
          <p:sp>
            <p:nvSpPr>
              <p:cNvPr id="31843" name="Line 115"/>
              <p:cNvSpPr>
                <a:spLocks noChangeShapeType="1"/>
              </p:cNvSpPr>
              <p:nvPr/>
            </p:nvSpPr>
            <p:spPr bwMode="auto">
              <a:xfrm>
                <a:off x="1292" y="2546"/>
                <a:ext cx="0" cy="748"/>
              </a:xfrm>
              <a:prstGeom prst="line">
                <a:avLst/>
              </a:prstGeom>
              <a:noFill/>
              <a:ln w="57150">
                <a:solidFill>
                  <a:schemeClr val="tx1"/>
                </a:solidFill>
                <a:round/>
                <a:headEnd/>
                <a:tailEnd/>
              </a:ln>
              <a:effectLst/>
            </p:spPr>
            <p:txBody>
              <a:bodyPr/>
              <a:lstStyle/>
              <a:p>
                <a:endParaRPr lang="fr-FR" dirty="0"/>
              </a:p>
            </p:txBody>
          </p:sp>
          <p:grpSp>
            <p:nvGrpSpPr>
              <p:cNvPr id="16" name="Group 116"/>
              <p:cNvGrpSpPr>
                <a:grpSpLocks/>
              </p:cNvGrpSpPr>
              <p:nvPr/>
            </p:nvGrpSpPr>
            <p:grpSpPr bwMode="auto">
              <a:xfrm>
                <a:off x="681" y="2546"/>
                <a:ext cx="317" cy="771"/>
                <a:chOff x="1837" y="1298"/>
                <a:chExt cx="317" cy="771"/>
              </a:xfrm>
            </p:grpSpPr>
            <p:sp>
              <p:nvSpPr>
                <p:cNvPr id="31850" name="Freeform 117"/>
                <p:cNvSpPr>
                  <a:spLocks/>
                </p:cNvSpPr>
                <p:nvPr/>
              </p:nvSpPr>
              <p:spPr bwMode="auto">
                <a:xfrm>
                  <a:off x="1950" y="1298"/>
                  <a:ext cx="204" cy="317"/>
                </a:xfrm>
                <a:custGeom>
                  <a:avLst/>
                  <a:gdLst>
                    <a:gd name="T0" fmla="*/ 204 w 204"/>
                    <a:gd name="T1" fmla="*/ 0 h 317"/>
                    <a:gd name="T2" fmla="*/ 204 w 204"/>
                    <a:gd name="T3" fmla="*/ 181 h 317"/>
                    <a:gd name="T4" fmla="*/ 0 w 204"/>
                    <a:gd name="T5" fmla="*/ 317 h 317"/>
                    <a:gd name="T6" fmla="*/ 0 60000 65536"/>
                    <a:gd name="T7" fmla="*/ 0 60000 65536"/>
                    <a:gd name="T8" fmla="*/ 0 60000 65536"/>
                  </a:gdLst>
                  <a:ahLst/>
                  <a:cxnLst>
                    <a:cxn ang="T6">
                      <a:pos x="T0" y="T1"/>
                    </a:cxn>
                    <a:cxn ang="T7">
                      <a:pos x="T2" y="T3"/>
                    </a:cxn>
                    <a:cxn ang="T8">
                      <a:pos x="T4" y="T5"/>
                    </a:cxn>
                  </a:cxnLst>
                  <a:rect l="0" t="0" r="r" b="b"/>
                  <a:pathLst>
                    <a:path w="204" h="317">
                      <a:moveTo>
                        <a:pt x="204" y="0"/>
                      </a:moveTo>
                      <a:lnTo>
                        <a:pt x="204" y="181"/>
                      </a:lnTo>
                      <a:lnTo>
                        <a:pt x="0" y="317"/>
                      </a:lnTo>
                    </a:path>
                  </a:pathLst>
                </a:custGeom>
                <a:noFill/>
                <a:ln w="57150" cmpd="sng">
                  <a:solidFill>
                    <a:schemeClr val="tx1"/>
                  </a:solidFill>
                  <a:round/>
                  <a:headEnd/>
                  <a:tailEnd/>
                </a:ln>
                <a:effectLst/>
              </p:spPr>
              <p:txBody>
                <a:bodyPr/>
                <a:lstStyle/>
                <a:p>
                  <a:endParaRPr lang="fr-FR" dirty="0"/>
                </a:p>
              </p:txBody>
            </p:sp>
            <p:sp>
              <p:nvSpPr>
                <p:cNvPr id="31851" name="Freeform 118"/>
                <p:cNvSpPr>
                  <a:spLocks/>
                </p:cNvSpPr>
                <p:nvPr/>
              </p:nvSpPr>
              <p:spPr bwMode="auto">
                <a:xfrm flipV="1">
                  <a:off x="1950" y="1752"/>
                  <a:ext cx="204" cy="317"/>
                </a:xfrm>
                <a:custGeom>
                  <a:avLst/>
                  <a:gdLst>
                    <a:gd name="T0" fmla="*/ 204 w 204"/>
                    <a:gd name="T1" fmla="*/ 0 h 317"/>
                    <a:gd name="T2" fmla="*/ 204 w 204"/>
                    <a:gd name="T3" fmla="*/ 181 h 317"/>
                    <a:gd name="T4" fmla="*/ 0 w 204"/>
                    <a:gd name="T5" fmla="*/ 317 h 317"/>
                    <a:gd name="T6" fmla="*/ 0 60000 65536"/>
                    <a:gd name="T7" fmla="*/ 0 60000 65536"/>
                    <a:gd name="T8" fmla="*/ 0 60000 65536"/>
                  </a:gdLst>
                  <a:ahLst/>
                  <a:cxnLst>
                    <a:cxn ang="T6">
                      <a:pos x="T0" y="T1"/>
                    </a:cxn>
                    <a:cxn ang="T7">
                      <a:pos x="T2" y="T3"/>
                    </a:cxn>
                    <a:cxn ang="T8">
                      <a:pos x="T4" y="T5"/>
                    </a:cxn>
                  </a:cxnLst>
                  <a:rect l="0" t="0" r="r" b="b"/>
                  <a:pathLst>
                    <a:path w="204" h="317">
                      <a:moveTo>
                        <a:pt x="204" y="0"/>
                      </a:moveTo>
                      <a:lnTo>
                        <a:pt x="204" y="181"/>
                      </a:lnTo>
                      <a:lnTo>
                        <a:pt x="0" y="317"/>
                      </a:lnTo>
                    </a:path>
                  </a:pathLst>
                </a:custGeom>
                <a:noFill/>
                <a:ln w="57150" cmpd="sng">
                  <a:solidFill>
                    <a:schemeClr val="tx1"/>
                  </a:solidFill>
                  <a:round/>
                  <a:headEnd/>
                  <a:tailEnd/>
                </a:ln>
                <a:effectLst/>
              </p:spPr>
              <p:txBody>
                <a:bodyPr/>
                <a:lstStyle/>
                <a:p>
                  <a:endParaRPr lang="fr-FR" dirty="0"/>
                </a:p>
              </p:txBody>
            </p:sp>
            <p:sp>
              <p:nvSpPr>
                <p:cNvPr id="31852" name="Line 119"/>
                <p:cNvSpPr>
                  <a:spLocks noChangeShapeType="1"/>
                </p:cNvSpPr>
                <p:nvPr/>
              </p:nvSpPr>
              <p:spPr bwMode="auto">
                <a:xfrm>
                  <a:off x="1950" y="1480"/>
                  <a:ext cx="0" cy="385"/>
                </a:xfrm>
                <a:prstGeom prst="line">
                  <a:avLst/>
                </a:prstGeom>
                <a:noFill/>
                <a:ln w="57150">
                  <a:solidFill>
                    <a:schemeClr val="tx1"/>
                  </a:solidFill>
                  <a:round/>
                  <a:headEnd/>
                  <a:tailEnd/>
                </a:ln>
                <a:effectLst/>
              </p:spPr>
              <p:txBody>
                <a:bodyPr/>
                <a:lstStyle/>
                <a:p>
                  <a:endParaRPr lang="fr-FR" dirty="0"/>
                </a:p>
              </p:txBody>
            </p:sp>
            <p:sp>
              <p:nvSpPr>
                <p:cNvPr id="31853" name="Line 120"/>
                <p:cNvSpPr>
                  <a:spLocks noChangeShapeType="1"/>
                </p:cNvSpPr>
                <p:nvPr/>
              </p:nvSpPr>
              <p:spPr bwMode="auto">
                <a:xfrm>
                  <a:off x="1950" y="1752"/>
                  <a:ext cx="204" cy="136"/>
                </a:xfrm>
                <a:prstGeom prst="line">
                  <a:avLst/>
                </a:prstGeom>
                <a:noFill/>
                <a:ln w="57150">
                  <a:solidFill>
                    <a:schemeClr val="tx1"/>
                  </a:solidFill>
                  <a:round/>
                  <a:headEnd/>
                  <a:tailEnd type="triangle" w="med" len="med"/>
                </a:ln>
                <a:effectLst/>
              </p:spPr>
              <p:txBody>
                <a:bodyPr/>
                <a:lstStyle/>
                <a:p>
                  <a:endParaRPr lang="fr-FR" dirty="0"/>
                </a:p>
              </p:txBody>
            </p:sp>
            <p:sp>
              <p:nvSpPr>
                <p:cNvPr id="31854" name="Line 121"/>
                <p:cNvSpPr>
                  <a:spLocks noChangeShapeType="1"/>
                </p:cNvSpPr>
                <p:nvPr/>
              </p:nvSpPr>
              <p:spPr bwMode="auto">
                <a:xfrm>
                  <a:off x="1837" y="1480"/>
                  <a:ext cx="0" cy="385"/>
                </a:xfrm>
                <a:prstGeom prst="line">
                  <a:avLst/>
                </a:prstGeom>
                <a:noFill/>
                <a:ln w="57150">
                  <a:solidFill>
                    <a:schemeClr val="tx1"/>
                  </a:solidFill>
                  <a:round/>
                  <a:headEnd/>
                  <a:tailEnd/>
                </a:ln>
                <a:effectLst/>
              </p:spPr>
              <p:txBody>
                <a:bodyPr/>
                <a:lstStyle/>
                <a:p>
                  <a:endParaRPr lang="fr-FR" dirty="0"/>
                </a:p>
              </p:txBody>
            </p:sp>
          </p:grpSp>
          <p:sp>
            <p:nvSpPr>
              <p:cNvPr id="31845" name="Line 122"/>
              <p:cNvSpPr>
                <a:spLocks noChangeShapeType="1"/>
              </p:cNvSpPr>
              <p:nvPr/>
            </p:nvSpPr>
            <p:spPr bwMode="auto">
              <a:xfrm>
                <a:off x="1292" y="2659"/>
                <a:ext cx="0" cy="522"/>
              </a:xfrm>
              <a:prstGeom prst="line">
                <a:avLst/>
              </a:prstGeom>
              <a:noFill/>
              <a:ln w="57150">
                <a:solidFill>
                  <a:schemeClr val="tx1"/>
                </a:solidFill>
                <a:round/>
                <a:headEnd/>
                <a:tailEnd/>
              </a:ln>
              <a:effectLst/>
            </p:spPr>
            <p:txBody>
              <a:bodyPr/>
              <a:lstStyle/>
              <a:p>
                <a:endParaRPr lang="fr-FR" dirty="0"/>
              </a:p>
            </p:txBody>
          </p:sp>
          <p:sp>
            <p:nvSpPr>
              <p:cNvPr id="31846" name="AutoShape 123"/>
              <p:cNvSpPr>
                <a:spLocks noChangeArrowheads="1"/>
              </p:cNvSpPr>
              <p:nvPr/>
            </p:nvSpPr>
            <p:spPr bwMode="auto">
              <a:xfrm>
                <a:off x="1111" y="2727"/>
                <a:ext cx="363" cy="340"/>
              </a:xfrm>
              <a:prstGeom prst="triangle">
                <a:avLst>
                  <a:gd name="adj" fmla="val 50000"/>
                </a:avLst>
              </a:prstGeom>
              <a:noFill/>
              <a:ln w="57150">
                <a:solidFill>
                  <a:schemeClr val="tx1"/>
                </a:solidFill>
                <a:miter lim="800000"/>
                <a:headEnd/>
                <a:tailEnd/>
              </a:ln>
              <a:effectLst/>
            </p:spPr>
            <p:txBody>
              <a:bodyPr wrap="none" anchor="ctr"/>
              <a:lstStyle/>
              <a:p>
                <a:endParaRPr lang="fr-FR" altLang="fr-FR" dirty="0"/>
              </a:p>
            </p:txBody>
          </p:sp>
          <p:sp>
            <p:nvSpPr>
              <p:cNvPr id="31847" name="Line 124"/>
              <p:cNvSpPr>
                <a:spLocks noChangeShapeType="1"/>
              </p:cNvSpPr>
              <p:nvPr/>
            </p:nvSpPr>
            <p:spPr bwMode="auto">
              <a:xfrm>
                <a:off x="1111" y="2727"/>
                <a:ext cx="363" cy="0"/>
              </a:xfrm>
              <a:prstGeom prst="line">
                <a:avLst/>
              </a:prstGeom>
              <a:noFill/>
              <a:ln w="57150">
                <a:solidFill>
                  <a:schemeClr val="tx1"/>
                </a:solidFill>
                <a:round/>
                <a:headEnd/>
                <a:tailEnd/>
              </a:ln>
              <a:effectLst/>
            </p:spPr>
            <p:txBody>
              <a:bodyPr/>
              <a:lstStyle/>
              <a:p>
                <a:endParaRPr lang="fr-FR" dirty="0"/>
              </a:p>
            </p:txBody>
          </p:sp>
          <p:sp>
            <p:nvSpPr>
              <p:cNvPr id="31848" name="Line 125"/>
              <p:cNvSpPr>
                <a:spLocks noChangeShapeType="1"/>
              </p:cNvSpPr>
              <p:nvPr/>
            </p:nvSpPr>
            <p:spPr bwMode="auto">
              <a:xfrm>
                <a:off x="998" y="2546"/>
                <a:ext cx="294" cy="0"/>
              </a:xfrm>
              <a:prstGeom prst="line">
                <a:avLst/>
              </a:prstGeom>
              <a:noFill/>
              <a:ln w="57150">
                <a:solidFill>
                  <a:schemeClr val="tx1"/>
                </a:solidFill>
                <a:round/>
                <a:headEnd/>
                <a:tailEnd/>
              </a:ln>
              <a:effectLst/>
            </p:spPr>
            <p:txBody>
              <a:bodyPr/>
              <a:lstStyle/>
              <a:p>
                <a:endParaRPr lang="fr-FR" dirty="0"/>
              </a:p>
            </p:txBody>
          </p:sp>
          <p:sp>
            <p:nvSpPr>
              <p:cNvPr id="31849" name="Line 126"/>
              <p:cNvSpPr>
                <a:spLocks noChangeShapeType="1"/>
              </p:cNvSpPr>
              <p:nvPr/>
            </p:nvSpPr>
            <p:spPr bwMode="auto">
              <a:xfrm>
                <a:off x="998" y="3294"/>
                <a:ext cx="294" cy="0"/>
              </a:xfrm>
              <a:prstGeom prst="line">
                <a:avLst/>
              </a:prstGeom>
              <a:noFill/>
              <a:ln w="57150">
                <a:solidFill>
                  <a:schemeClr val="tx1"/>
                </a:solidFill>
                <a:round/>
                <a:headEnd/>
                <a:tailEnd/>
              </a:ln>
              <a:effectLst/>
            </p:spPr>
            <p:txBody>
              <a:bodyPr/>
              <a:lstStyle/>
              <a:p>
                <a:endParaRPr lang="fr-FR" dirty="0"/>
              </a:p>
            </p:txBody>
          </p:sp>
        </p:grpSp>
        <p:sp>
          <p:nvSpPr>
            <p:cNvPr id="31776" name="Line 127"/>
            <p:cNvSpPr>
              <a:spLocks noChangeShapeType="1"/>
            </p:cNvSpPr>
            <p:nvPr/>
          </p:nvSpPr>
          <p:spPr bwMode="auto">
            <a:xfrm>
              <a:off x="3451" y="1840"/>
              <a:ext cx="0" cy="70"/>
            </a:xfrm>
            <a:prstGeom prst="line">
              <a:avLst/>
            </a:prstGeom>
            <a:noFill/>
            <a:ln w="57150">
              <a:solidFill>
                <a:schemeClr val="tx1"/>
              </a:solidFill>
              <a:round/>
              <a:headEnd/>
              <a:tailEnd/>
            </a:ln>
            <a:effectLst/>
          </p:spPr>
          <p:txBody>
            <a:bodyPr/>
            <a:lstStyle/>
            <a:p>
              <a:endParaRPr lang="fr-FR" dirty="0"/>
            </a:p>
          </p:txBody>
        </p:sp>
        <p:sp>
          <p:nvSpPr>
            <p:cNvPr id="31777" name="Line 128"/>
            <p:cNvSpPr>
              <a:spLocks noChangeShapeType="1"/>
            </p:cNvSpPr>
            <p:nvPr/>
          </p:nvSpPr>
          <p:spPr bwMode="auto">
            <a:xfrm>
              <a:off x="4245" y="2377"/>
              <a:ext cx="0" cy="128"/>
            </a:xfrm>
            <a:prstGeom prst="line">
              <a:avLst/>
            </a:prstGeom>
            <a:noFill/>
            <a:ln w="57150">
              <a:solidFill>
                <a:schemeClr val="tx1"/>
              </a:solidFill>
              <a:round/>
              <a:headEnd/>
              <a:tailEnd/>
            </a:ln>
            <a:effectLst/>
          </p:spPr>
          <p:txBody>
            <a:bodyPr/>
            <a:lstStyle/>
            <a:p>
              <a:endParaRPr lang="fr-FR" dirty="0"/>
            </a:p>
          </p:txBody>
        </p:sp>
        <p:sp>
          <p:nvSpPr>
            <p:cNvPr id="31778" name="Line 129"/>
            <p:cNvSpPr>
              <a:spLocks noChangeShapeType="1"/>
            </p:cNvSpPr>
            <p:nvPr/>
          </p:nvSpPr>
          <p:spPr bwMode="auto">
            <a:xfrm>
              <a:off x="4245" y="2929"/>
              <a:ext cx="0" cy="70"/>
            </a:xfrm>
            <a:prstGeom prst="line">
              <a:avLst/>
            </a:prstGeom>
            <a:noFill/>
            <a:ln w="57150">
              <a:solidFill>
                <a:schemeClr val="tx1"/>
              </a:solidFill>
              <a:round/>
              <a:headEnd/>
              <a:tailEnd/>
            </a:ln>
            <a:effectLst/>
          </p:spPr>
          <p:txBody>
            <a:bodyPr/>
            <a:lstStyle/>
            <a:p>
              <a:endParaRPr lang="fr-FR" dirty="0"/>
            </a:p>
          </p:txBody>
        </p:sp>
        <p:grpSp>
          <p:nvGrpSpPr>
            <p:cNvPr id="17" name="Group 130"/>
            <p:cNvGrpSpPr>
              <a:grpSpLocks/>
            </p:cNvGrpSpPr>
            <p:nvPr/>
          </p:nvGrpSpPr>
          <p:grpSpPr bwMode="auto">
            <a:xfrm>
              <a:off x="4028" y="2476"/>
              <a:ext cx="544" cy="481"/>
              <a:chOff x="681" y="2546"/>
              <a:chExt cx="793" cy="771"/>
            </a:xfrm>
          </p:grpSpPr>
          <p:sp>
            <p:nvSpPr>
              <p:cNvPr id="31831" name="Line 131"/>
              <p:cNvSpPr>
                <a:spLocks noChangeShapeType="1"/>
              </p:cNvSpPr>
              <p:nvPr/>
            </p:nvSpPr>
            <p:spPr bwMode="auto">
              <a:xfrm>
                <a:off x="1292" y="2546"/>
                <a:ext cx="0" cy="748"/>
              </a:xfrm>
              <a:prstGeom prst="line">
                <a:avLst/>
              </a:prstGeom>
              <a:noFill/>
              <a:ln w="57150">
                <a:solidFill>
                  <a:schemeClr val="tx1"/>
                </a:solidFill>
                <a:round/>
                <a:headEnd/>
                <a:tailEnd/>
              </a:ln>
              <a:effectLst/>
            </p:spPr>
            <p:txBody>
              <a:bodyPr/>
              <a:lstStyle/>
              <a:p>
                <a:endParaRPr lang="fr-FR" dirty="0"/>
              </a:p>
            </p:txBody>
          </p:sp>
          <p:grpSp>
            <p:nvGrpSpPr>
              <p:cNvPr id="18" name="Group 132"/>
              <p:cNvGrpSpPr>
                <a:grpSpLocks/>
              </p:cNvGrpSpPr>
              <p:nvPr/>
            </p:nvGrpSpPr>
            <p:grpSpPr bwMode="auto">
              <a:xfrm>
                <a:off x="681" y="2546"/>
                <a:ext cx="317" cy="771"/>
                <a:chOff x="1837" y="1298"/>
                <a:chExt cx="317" cy="771"/>
              </a:xfrm>
            </p:grpSpPr>
            <p:sp>
              <p:nvSpPr>
                <p:cNvPr id="31838" name="Freeform 133"/>
                <p:cNvSpPr>
                  <a:spLocks/>
                </p:cNvSpPr>
                <p:nvPr/>
              </p:nvSpPr>
              <p:spPr bwMode="auto">
                <a:xfrm>
                  <a:off x="1950" y="1298"/>
                  <a:ext cx="204" cy="317"/>
                </a:xfrm>
                <a:custGeom>
                  <a:avLst/>
                  <a:gdLst>
                    <a:gd name="T0" fmla="*/ 204 w 204"/>
                    <a:gd name="T1" fmla="*/ 0 h 317"/>
                    <a:gd name="T2" fmla="*/ 204 w 204"/>
                    <a:gd name="T3" fmla="*/ 181 h 317"/>
                    <a:gd name="T4" fmla="*/ 0 w 204"/>
                    <a:gd name="T5" fmla="*/ 317 h 317"/>
                    <a:gd name="T6" fmla="*/ 0 60000 65536"/>
                    <a:gd name="T7" fmla="*/ 0 60000 65536"/>
                    <a:gd name="T8" fmla="*/ 0 60000 65536"/>
                  </a:gdLst>
                  <a:ahLst/>
                  <a:cxnLst>
                    <a:cxn ang="T6">
                      <a:pos x="T0" y="T1"/>
                    </a:cxn>
                    <a:cxn ang="T7">
                      <a:pos x="T2" y="T3"/>
                    </a:cxn>
                    <a:cxn ang="T8">
                      <a:pos x="T4" y="T5"/>
                    </a:cxn>
                  </a:cxnLst>
                  <a:rect l="0" t="0" r="r" b="b"/>
                  <a:pathLst>
                    <a:path w="204" h="317">
                      <a:moveTo>
                        <a:pt x="204" y="0"/>
                      </a:moveTo>
                      <a:lnTo>
                        <a:pt x="204" y="181"/>
                      </a:lnTo>
                      <a:lnTo>
                        <a:pt x="0" y="317"/>
                      </a:lnTo>
                    </a:path>
                  </a:pathLst>
                </a:custGeom>
                <a:noFill/>
                <a:ln w="57150" cmpd="sng">
                  <a:solidFill>
                    <a:schemeClr val="tx1"/>
                  </a:solidFill>
                  <a:round/>
                  <a:headEnd/>
                  <a:tailEnd/>
                </a:ln>
                <a:effectLst/>
              </p:spPr>
              <p:txBody>
                <a:bodyPr/>
                <a:lstStyle/>
                <a:p>
                  <a:endParaRPr lang="fr-FR" dirty="0"/>
                </a:p>
              </p:txBody>
            </p:sp>
            <p:sp>
              <p:nvSpPr>
                <p:cNvPr id="31839" name="Freeform 134"/>
                <p:cNvSpPr>
                  <a:spLocks/>
                </p:cNvSpPr>
                <p:nvPr/>
              </p:nvSpPr>
              <p:spPr bwMode="auto">
                <a:xfrm flipV="1">
                  <a:off x="1950" y="1752"/>
                  <a:ext cx="204" cy="317"/>
                </a:xfrm>
                <a:custGeom>
                  <a:avLst/>
                  <a:gdLst>
                    <a:gd name="T0" fmla="*/ 204 w 204"/>
                    <a:gd name="T1" fmla="*/ 0 h 317"/>
                    <a:gd name="T2" fmla="*/ 204 w 204"/>
                    <a:gd name="T3" fmla="*/ 181 h 317"/>
                    <a:gd name="T4" fmla="*/ 0 w 204"/>
                    <a:gd name="T5" fmla="*/ 317 h 317"/>
                    <a:gd name="T6" fmla="*/ 0 60000 65536"/>
                    <a:gd name="T7" fmla="*/ 0 60000 65536"/>
                    <a:gd name="T8" fmla="*/ 0 60000 65536"/>
                  </a:gdLst>
                  <a:ahLst/>
                  <a:cxnLst>
                    <a:cxn ang="T6">
                      <a:pos x="T0" y="T1"/>
                    </a:cxn>
                    <a:cxn ang="T7">
                      <a:pos x="T2" y="T3"/>
                    </a:cxn>
                    <a:cxn ang="T8">
                      <a:pos x="T4" y="T5"/>
                    </a:cxn>
                  </a:cxnLst>
                  <a:rect l="0" t="0" r="r" b="b"/>
                  <a:pathLst>
                    <a:path w="204" h="317">
                      <a:moveTo>
                        <a:pt x="204" y="0"/>
                      </a:moveTo>
                      <a:lnTo>
                        <a:pt x="204" y="181"/>
                      </a:lnTo>
                      <a:lnTo>
                        <a:pt x="0" y="317"/>
                      </a:lnTo>
                    </a:path>
                  </a:pathLst>
                </a:custGeom>
                <a:noFill/>
                <a:ln w="57150" cmpd="sng">
                  <a:solidFill>
                    <a:schemeClr val="tx1"/>
                  </a:solidFill>
                  <a:round/>
                  <a:headEnd/>
                  <a:tailEnd/>
                </a:ln>
                <a:effectLst/>
              </p:spPr>
              <p:txBody>
                <a:bodyPr/>
                <a:lstStyle/>
                <a:p>
                  <a:endParaRPr lang="fr-FR" dirty="0"/>
                </a:p>
              </p:txBody>
            </p:sp>
            <p:sp>
              <p:nvSpPr>
                <p:cNvPr id="31840" name="Line 135"/>
                <p:cNvSpPr>
                  <a:spLocks noChangeShapeType="1"/>
                </p:cNvSpPr>
                <p:nvPr/>
              </p:nvSpPr>
              <p:spPr bwMode="auto">
                <a:xfrm>
                  <a:off x="1950" y="1480"/>
                  <a:ext cx="0" cy="385"/>
                </a:xfrm>
                <a:prstGeom prst="line">
                  <a:avLst/>
                </a:prstGeom>
                <a:noFill/>
                <a:ln w="57150">
                  <a:solidFill>
                    <a:schemeClr val="tx1"/>
                  </a:solidFill>
                  <a:round/>
                  <a:headEnd/>
                  <a:tailEnd/>
                </a:ln>
                <a:effectLst/>
              </p:spPr>
              <p:txBody>
                <a:bodyPr/>
                <a:lstStyle/>
                <a:p>
                  <a:endParaRPr lang="fr-FR" dirty="0"/>
                </a:p>
              </p:txBody>
            </p:sp>
            <p:sp>
              <p:nvSpPr>
                <p:cNvPr id="31841" name="Line 136"/>
                <p:cNvSpPr>
                  <a:spLocks noChangeShapeType="1"/>
                </p:cNvSpPr>
                <p:nvPr/>
              </p:nvSpPr>
              <p:spPr bwMode="auto">
                <a:xfrm>
                  <a:off x="1950" y="1752"/>
                  <a:ext cx="204" cy="136"/>
                </a:xfrm>
                <a:prstGeom prst="line">
                  <a:avLst/>
                </a:prstGeom>
                <a:noFill/>
                <a:ln w="57150">
                  <a:solidFill>
                    <a:schemeClr val="tx1"/>
                  </a:solidFill>
                  <a:round/>
                  <a:headEnd/>
                  <a:tailEnd type="triangle" w="med" len="med"/>
                </a:ln>
                <a:effectLst/>
              </p:spPr>
              <p:txBody>
                <a:bodyPr/>
                <a:lstStyle/>
                <a:p>
                  <a:endParaRPr lang="fr-FR" dirty="0"/>
                </a:p>
              </p:txBody>
            </p:sp>
            <p:sp>
              <p:nvSpPr>
                <p:cNvPr id="31842" name="Line 137"/>
                <p:cNvSpPr>
                  <a:spLocks noChangeShapeType="1"/>
                </p:cNvSpPr>
                <p:nvPr/>
              </p:nvSpPr>
              <p:spPr bwMode="auto">
                <a:xfrm>
                  <a:off x="1837" y="1480"/>
                  <a:ext cx="0" cy="385"/>
                </a:xfrm>
                <a:prstGeom prst="line">
                  <a:avLst/>
                </a:prstGeom>
                <a:noFill/>
                <a:ln w="57150">
                  <a:solidFill>
                    <a:schemeClr val="tx1"/>
                  </a:solidFill>
                  <a:round/>
                  <a:headEnd/>
                  <a:tailEnd/>
                </a:ln>
                <a:effectLst/>
              </p:spPr>
              <p:txBody>
                <a:bodyPr/>
                <a:lstStyle/>
                <a:p>
                  <a:endParaRPr lang="fr-FR" dirty="0"/>
                </a:p>
              </p:txBody>
            </p:sp>
          </p:grpSp>
          <p:sp>
            <p:nvSpPr>
              <p:cNvPr id="31833" name="Line 138"/>
              <p:cNvSpPr>
                <a:spLocks noChangeShapeType="1"/>
              </p:cNvSpPr>
              <p:nvPr/>
            </p:nvSpPr>
            <p:spPr bwMode="auto">
              <a:xfrm>
                <a:off x="1292" y="2659"/>
                <a:ext cx="0" cy="522"/>
              </a:xfrm>
              <a:prstGeom prst="line">
                <a:avLst/>
              </a:prstGeom>
              <a:noFill/>
              <a:ln w="57150">
                <a:solidFill>
                  <a:schemeClr val="tx1"/>
                </a:solidFill>
                <a:round/>
                <a:headEnd/>
                <a:tailEnd/>
              </a:ln>
              <a:effectLst/>
            </p:spPr>
            <p:txBody>
              <a:bodyPr/>
              <a:lstStyle/>
              <a:p>
                <a:endParaRPr lang="fr-FR" dirty="0"/>
              </a:p>
            </p:txBody>
          </p:sp>
          <p:sp>
            <p:nvSpPr>
              <p:cNvPr id="31834" name="AutoShape 139"/>
              <p:cNvSpPr>
                <a:spLocks noChangeArrowheads="1"/>
              </p:cNvSpPr>
              <p:nvPr/>
            </p:nvSpPr>
            <p:spPr bwMode="auto">
              <a:xfrm>
                <a:off x="1111" y="2727"/>
                <a:ext cx="363" cy="340"/>
              </a:xfrm>
              <a:prstGeom prst="triangle">
                <a:avLst>
                  <a:gd name="adj" fmla="val 50000"/>
                </a:avLst>
              </a:prstGeom>
              <a:noFill/>
              <a:ln w="57150">
                <a:solidFill>
                  <a:schemeClr val="tx1"/>
                </a:solidFill>
                <a:miter lim="800000"/>
                <a:headEnd/>
                <a:tailEnd/>
              </a:ln>
              <a:effectLst/>
            </p:spPr>
            <p:txBody>
              <a:bodyPr wrap="none" anchor="ctr"/>
              <a:lstStyle/>
              <a:p>
                <a:endParaRPr lang="fr-FR" altLang="fr-FR" dirty="0"/>
              </a:p>
            </p:txBody>
          </p:sp>
          <p:sp>
            <p:nvSpPr>
              <p:cNvPr id="31835" name="Line 140"/>
              <p:cNvSpPr>
                <a:spLocks noChangeShapeType="1"/>
              </p:cNvSpPr>
              <p:nvPr/>
            </p:nvSpPr>
            <p:spPr bwMode="auto">
              <a:xfrm>
                <a:off x="1111" y="2727"/>
                <a:ext cx="363" cy="0"/>
              </a:xfrm>
              <a:prstGeom prst="line">
                <a:avLst/>
              </a:prstGeom>
              <a:noFill/>
              <a:ln w="57150">
                <a:solidFill>
                  <a:schemeClr val="tx1"/>
                </a:solidFill>
                <a:round/>
                <a:headEnd/>
                <a:tailEnd/>
              </a:ln>
              <a:effectLst/>
            </p:spPr>
            <p:txBody>
              <a:bodyPr/>
              <a:lstStyle/>
              <a:p>
                <a:endParaRPr lang="fr-FR" dirty="0"/>
              </a:p>
            </p:txBody>
          </p:sp>
          <p:sp>
            <p:nvSpPr>
              <p:cNvPr id="31836" name="Line 141"/>
              <p:cNvSpPr>
                <a:spLocks noChangeShapeType="1"/>
              </p:cNvSpPr>
              <p:nvPr/>
            </p:nvSpPr>
            <p:spPr bwMode="auto">
              <a:xfrm>
                <a:off x="998" y="2546"/>
                <a:ext cx="294" cy="0"/>
              </a:xfrm>
              <a:prstGeom prst="line">
                <a:avLst/>
              </a:prstGeom>
              <a:noFill/>
              <a:ln w="57150">
                <a:solidFill>
                  <a:schemeClr val="tx1"/>
                </a:solidFill>
                <a:round/>
                <a:headEnd/>
                <a:tailEnd/>
              </a:ln>
              <a:effectLst/>
            </p:spPr>
            <p:txBody>
              <a:bodyPr/>
              <a:lstStyle/>
              <a:p>
                <a:endParaRPr lang="fr-FR" dirty="0"/>
              </a:p>
            </p:txBody>
          </p:sp>
          <p:sp>
            <p:nvSpPr>
              <p:cNvPr id="31837" name="Line 142"/>
              <p:cNvSpPr>
                <a:spLocks noChangeShapeType="1"/>
              </p:cNvSpPr>
              <p:nvPr/>
            </p:nvSpPr>
            <p:spPr bwMode="auto">
              <a:xfrm>
                <a:off x="998" y="3294"/>
                <a:ext cx="294" cy="0"/>
              </a:xfrm>
              <a:prstGeom prst="line">
                <a:avLst/>
              </a:prstGeom>
              <a:noFill/>
              <a:ln w="57150">
                <a:solidFill>
                  <a:schemeClr val="tx1"/>
                </a:solidFill>
                <a:round/>
                <a:headEnd/>
                <a:tailEnd/>
              </a:ln>
              <a:effectLst/>
            </p:spPr>
            <p:txBody>
              <a:bodyPr/>
              <a:lstStyle/>
              <a:p>
                <a:endParaRPr lang="fr-FR" dirty="0"/>
              </a:p>
            </p:txBody>
          </p:sp>
        </p:grpSp>
        <p:grpSp>
          <p:nvGrpSpPr>
            <p:cNvPr id="19" name="Group 143"/>
            <p:cNvGrpSpPr>
              <a:grpSpLocks/>
            </p:cNvGrpSpPr>
            <p:nvPr/>
          </p:nvGrpSpPr>
          <p:grpSpPr bwMode="auto">
            <a:xfrm>
              <a:off x="4027" y="1910"/>
              <a:ext cx="544" cy="481"/>
              <a:chOff x="681" y="2546"/>
              <a:chExt cx="793" cy="771"/>
            </a:xfrm>
          </p:grpSpPr>
          <p:sp>
            <p:nvSpPr>
              <p:cNvPr id="31819" name="Line 144"/>
              <p:cNvSpPr>
                <a:spLocks noChangeShapeType="1"/>
              </p:cNvSpPr>
              <p:nvPr/>
            </p:nvSpPr>
            <p:spPr bwMode="auto">
              <a:xfrm>
                <a:off x="1292" y="2546"/>
                <a:ext cx="0" cy="748"/>
              </a:xfrm>
              <a:prstGeom prst="line">
                <a:avLst/>
              </a:prstGeom>
              <a:noFill/>
              <a:ln w="57150">
                <a:solidFill>
                  <a:schemeClr val="tx1"/>
                </a:solidFill>
                <a:round/>
                <a:headEnd/>
                <a:tailEnd/>
              </a:ln>
              <a:effectLst/>
            </p:spPr>
            <p:txBody>
              <a:bodyPr/>
              <a:lstStyle/>
              <a:p>
                <a:endParaRPr lang="fr-FR" dirty="0"/>
              </a:p>
            </p:txBody>
          </p:sp>
          <p:grpSp>
            <p:nvGrpSpPr>
              <p:cNvPr id="20" name="Group 145"/>
              <p:cNvGrpSpPr>
                <a:grpSpLocks/>
              </p:cNvGrpSpPr>
              <p:nvPr/>
            </p:nvGrpSpPr>
            <p:grpSpPr bwMode="auto">
              <a:xfrm>
                <a:off x="681" y="2546"/>
                <a:ext cx="317" cy="771"/>
                <a:chOff x="1837" y="1298"/>
                <a:chExt cx="317" cy="771"/>
              </a:xfrm>
            </p:grpSpPr>
            <p:sp>
              <p:nvSpPr>
                <p:cNvPr id="31826" name="Freeform 146"/>
                <p:cNvSpPr>
                  <a:spLocks/>
                </p:cNvSpPr>
                <p:nvPr/>
              </p:nvSpPr>
              <p:spPr bwMode="auto">
                <a:xfrm>
                  <a:off x="1950" y="1298"/>
                  <a:ext cx="204" cy="317"/>
                </a:xfrm>
                <a:custGeom>
                  <a:avLst/>
                  <a:gdLst>
                    <a:gd name="T0" fmla="*/ 204 w 204"/>
                    <a:gd name="T1" fmla="*/ 0 h 317"/>
                    <a:gd name="T2" fmla="*/ 204 w 204"/>
                    <a:gd name="T3" fmla="*/ 181 h 317"/>
                    <a:gd name="T4" fmla="*/ 0 w 204"/>
                    <a:gd name="T5" fmla="*/ 317 h 317"/>
                    <a:gd name="T6" fmla="*/ 0 60000 65536"/>
                    <a:gd name="T7" fmla="*/ 0 60000 65536"/>
                    <a:gd name="T8" fmla="*/ 0 60000 65536"/>
                  </a:gdLst>
                  <a:ahLst/>
                  <a:cxnLst>
                    <a:cxn ang="T6">
                      <a:pos x="T0" y="T1"/>
                    </a:cxn>
                    <a:cxn ang="T7">
                      <a:pos x="T2" y="T3"/>
                    </a:cxn>
                    <a:cxn ang="T8">
                      <a:pos x="T4" y="T5"/>
                    </a:cxn>
                  </a:cxnLst>
                  <a:rect l="0" t="0" r="r" b="b"/>
                  <a:pathLst>
                    <a:path w="204" h="317">
                      <a:moveTo>
                        <a:pt x="204" y="0"/>
                      </a:moveTo>
                      <a:lnTo>
                        <a:pt x="204" y="181"/>
                      </a:lnTo>
                      <a:lnTo>
                        <a:pt x="0" y="317"/>
                      </a:lnTo>
                    </a:path>
                  </a:pathLst>
                </a:custGeom>
                <a:noFill/>
                <a:ln w="57150" cmpd="sng">
                  <a:solidFill>
                    <a:schemeClr val="tx1"/>
                  </a:solidFill>
                  <a:round/>
                  <a:headEnd/>
                  <a:tailEnd/>
                </a:ln>
                <a:effectLst/>
              </p:spPr>
              <p:txBody>
                <a:bodyPr/>
                <a:lstStyle/>
                <a:p>
                  <a:endParaRPr lang="fr-FR" dirty="0"/>
                </a:p>
              </p:txBody>
            </p:sp>
            <p:sp>
              <p:nvSpPr>
                <p:cNvPr id="31827" name="Freeform 147"/>
                <p:cNvSpPr>
                  <a:spLocks/>
                </p:cNvSpPr>
                <p:nvPr/>
              </p:nvSpPr>
              <p:spPr bwMode="auto">
                <a:xfrm flipV="1">
                  <a:off x="1950" y="1752"/>
                  <a:ext cx="204" cy="317"/>
                </a:xfrm>
                <a:custGeom>
                  <a:avLst/>
                  <a:gdLst>
                    <a:gd name="T0" fmla="*/ 204 w 204"/>
                    <a:gd name="T1" fmla="*/ 0 h 317"/>
                    <a:gd name="T2" fmla="*/ 204 w 204"/>
                    <a:gd name="T3" fmla="*/ 181 h 317"/>
                    <a:gd name="T4" fmla="*/ 0 w 204"/>
                    <a:gd name="T5" fmla="*/ 317 h 317"/>
                    <a:gd name="T6" fmla="*/ 0 60000 65536"/>
                    <a:gd name="T7" fmla="*/ 0 60000 65536"/>
                    <a:gd name="T8" fmla="*/ 0 60000 65536"/>
                  </a:gdLst>
                  <a:ahLst/>
                  <a:cxnLst>
                    <a:cxn ang="T6">
                      <a:pos x="T0" y="T1"/>
                    </a:cxn>
                    <a:cxn ang="T7">
                      <a:pos x="T2" y="T3"/>
                    </a:cxn>
                    <a:cxn ang="T8">
                      <a:pos x="T4" y="T5"/>
                    </a:cxn>
                  </a:cxnLst>
                  <a:rect l="0" t="0" r="r" b="b"/>
                  <a:pathLst>
                    <a:path w="204" h="317">
                      <a:moveTo>
                        <a:pt x="204" y="0"/>
                      </a:moveTo>
                      <a:lnTo>
                        <a:pt x="204" y="181"/>
                      </a:lnTo>
                      <a:lnTo>
                        <a:pt x="0" y="317"/>
                      </a:lnTo>
                    </a:path>
                  </a:pathLst>
                </a:custGeom>
                <a:noFill/>
                <a:ln w="57150" cmpd="sng">
                  <a:solidFill>
                    <a:schemeClr val="tx1"/>
                  </a:solidFill>
                  <a:round/>
                  <a:headEnd/>
                  <a:tailEnd/>
                </a:ln>
                <a:effectLst/>
              </p:spPr>
              <p:txBody>
                <a:bodyPr/>
                <a:lstStyle/>
                <a:p>
                  <a:endParaRPr lang="fr-FR" dirty="0"/>
                </a:p>
              </p:txBody>
            </p:sp>
            <p:sp>
              <p:nvSpPr>
                <p:cNvPr id="31828" name="Line 148"/>
                <p:cNvSpPr>
                  <a:spLocks noChangeShapeType="1"/>
                </p:cNvSpPr>
                <p:nvPr/>
              </p:nvSpPr>
              <p:spPr bwMode="auto">
                <a:xfrm>
                  <a:off x="1950" y="1480"/>
                  <a:ext cx="0" cy="385"/>
                </a:xfrm>
                <a:prstGeom prst="line">
                  <a:avLst/>
                </a:prstGeom>
                <a:noFill/>
                <a:ln w="57150">
                  <a:solidFill>
                    <a:schemeClr val="tx1"/>
                  </a:solidFill>
                  <a:round/>
                  <a:headEnd/>
                  <a:tailEnd/>
                </a:ln>
                <a:effectLst/>
              </p:spPr>
              <p:txBody>
                <a:bodyPr/>
                <a:lstStyle/>
                <a:p>
                  <a:endParaRPr lang="fr-FR" dirty="0"/>
                </a:p>
              </p:txBody>
            </p:sp>
            <p:sp>
              <p:nvSpPr>
                <p:cNvPr id="31829" name="Line 149"/>
                <p:cNvSpPr>
                  <a:spLocks noChangeShapeType="1"/>
                </p:cNvSpPr>
                <p:nvPr/>
              </p:nvSpPr>
              <p:spPr bwMode="auto">
                <a:xfrm>
                  <a:off x="1950" y="1752"/>
                  <a:ext cx="204" cy="136"/>
                </a:xfrm>
                <a:prstGeom prst="line">
                  <a:avLst/>
                </a:prstGeom>
                <a:noFill/>
                <a:ln w="57150">
                  <a:solidFill>
                    <a:schemeClr val="tx1"/>
                  </a:solidFill>
                  <a:round/>
                  <a:headEnd/>
                  <a:tailEnd type="triangle" w="med" len="med"/>
                </a:ln>
                <a:effectLst/>
              </p:spPr>
              <p:txBody>
                <a:bodyPr/>
                <a:lstStyle/>
                <a:p>
                  <a:endParaRPr lang="fr-FR" dirty="0"/>
                </a:p>
              </p:txBody>
            </p:sp>
            <p:sp>
              <p:nvSpPr>
                <p:cNvPr id="31830" name="Line 150"/>
                <p:cNvSpPr>
                  <a:spLocks noChangeShapeType="1"/>
                </p:cNvSpPr>
                <p:nvPr/>
              </p:nvSpPr>
              <p:spPr bwMode="auto">
                <a:xfrm>
                  <a:off x="1837" y="1480"/>
                  <a:ext cx="0" cy="385"/>
                </a:xfrm>
                <a:prstGeom prst="line">
                  <a:avLst/>
                </a:prstGeom>
                <a:noFill/>
                <a:ln w="57150">
                  <a:solidFill>
                    <a:schemeClr val="tx1"/>
                  </a:solidFill>
                  <a:round/>
                  <a:headEnd/>
                  <a:tailEnd/>
                </a:ln>
                <a:effectLst/>
              </p:spPr>
              <p:txBody>
                <a:bodyPr/>
                <a:lstStyle/>
                <a:p>
                  <a:endParaRPr lang="fr-FR" dirty="0"/>
                </a:p>
              </p:txBody>
            </p:sp>
          </p:grpSp>
          <p:sp>
            <p:nvSpPr>
              <p:cNvPr id="31821" name="Line 151"/>
              <p:cNvSpPr>
                <a:spLocks noChangeShapeType="1"/>
              </p:cNvSpPr>
              <p:nvPr/>
            </p:nvSpPr>
            <p:spPr bwMode="auto">
              <a:xfrm>
                <a:off x="1292" y="2659"/>
                <a:ext cx="0" cy="522"/>
              </a:xfrm>
              <a:prstGeom prst="line">
                <a:avLst/>
              </a:prstGeom>
              <a:noFill/>
              <a:ln w="57150">
                <a:solidFill>
                  <a:schemeClr val="tx1"/>
                </a:solidFill>
                <a:round/>
                <a:headEnd/>
                <a:tailEnd/>
              </a:ln>
              <a:effectLst/>
            </p:spPr>
            <p:txBody>
              <a:bodyPr/>
              <a:lstStyle/>
              <a:p>
                <a:endParaRPr lang="fr-FR" dirty="0"/>
              </a:p>
            </p:txBody>
          </p:sp>
          <p:sp>
            <p:nvSpPr>
              <p:cNvPr id="31822" name="AutoShape 152"/>
              <p:cNvSpPr>
                <a:spLocks noChangeArrowheads="1"/>
              </p:cNvSpPr>
              <p:nvPr/>
            </p:nvSpPr>
            <p:spPr bwMode="auto">
              <a:xfrm>
                <a:off x="1111" y="2727"/>
                <a:ext cx="363" cy="340"/>
              </a:xfrm>
              <a:prstGeom prst="triangle">
                <a:avLst>
                  <a:gd name="adj" fmla="val 50000"/>
                </a:avLst>
              </a:prstGeom>
              <a:noFill/>
              <a:ln w="57150">
                <a:solidFill>
                  <a:schemeClr val="tx1"/>
                </a:solidFill>
                <a:miter lim="800000"/>
                <a:headEnd/>
                <a:tailEnd/>
              </a:ln>
              <a:effectLst/>
            </p:spPr>
            <p:txBody>
              <a:bodyPr wrap="none" anchor="ctr"/>
              <a:lstStyle/>
              <a:p>
                <a:endParaRPr lang="fr-FR" altLang="fr-FR" dirty="0"/>
              </a:p>
            </p:txBody>
          </p:sp>
          <p:sp>
            <p:nvSpPr>
              <p:cNvPr id="31823" name="Line 153"/>
              <p:cNvSpPr>
                <a:spLocks noChangeShapeType="1"/>
              </p:cNvSpPr>
              <p:nvPr/>
            </p:nvSpPr>
            <p:spPr bwMode="auto">
              <a:xfrm>
                <a:off x="1111" y="2727"/>
                <a:ext cx="363" cy="0"/>
              </a:xfrm>
              <a:prstGeom prst="line">
                <a:avLst/>
              </a:prstGeom>
              <a:noFill/>
              <a:ln w="57150">
                <a:solidFill>
                  <a:schemeClr val="tx1"/>
                </a:solidFill>
                <a:round/>
                <a:headEnd/>
                <a:tailEnd/>
              </a:ln>
              <a:effectLst/>
            </p:spPr>
            <p:txBody>
              <a:bodyPr/>
              <a:lstStyle/>
              <a:p>
                <a:endParaRPr lang="fr-FR" dirty="0"/>
              </a:p>
            </p:txBody>
          </p:sp>
          <p:sp>
            <p:nvSpPr>
              <p:cNvPr id="31824" name="Line 154"/>
              <p:cNvSpPr>
                <a:spLocks noChangeShapeType="1"/>
              </p:cNvSpPr>
              <p:nvPr/>
            </p:nvSpPr>
            <p:spPr bwMode="auto">
              <a:xfrm>
                <a:off x="998" y="2546"/>
                <a:ext cx="294" cy="0"/>
              </a:xfrm>
              <a:prstGeom prst="line">
                <a:avLst/>
              </a:prstGeom>
              <a:noFill/>
              <a:ln w="57150">
                <a:solidFill>
                  <a:schemeClr val="tx1"/>
                </a:solidFill>
                <a:round/>
                <a:headEnd/>
                <a:tailEnd/>
              </a:ln>
              <a:effectLst/>
            </p:spPr>
            <p:txBody>
              <a:bodyPr/>
              <a:lstStyle/>
              <a:p>
                <a:endParaRPr lang="fr-FR" dirty="0"/>
              </a:p>
            </p:txBody>
          </p:sp>
          <p:sp>
            <p:nvSpPr>
              <p:cNvPr id="31825" name="Line 155"/>
              <p:cNvSpPr>
                <a:spLocks noChangeShapeType="1"/>
              </p:cNvSpPr>
              <p:nvPr/>
            </p:nvSpPr>
            <p:spPr bwMode="auto">
              <a:xfrm>
                <a:off x="998" y="3294"/>
                <a:ext cx="294" cy="0"/>
              </a:xfrm>
              <a:prstGeom prst="line">
                <a:avLst/>
              </a:prstGeom>
              <a:noFill/>
              <a:ln w="57150">
                <a:solidFill>
                  <a:schemeClr val="tx1"/>
                </a:solidFill>
                <a:round/>
                <a:headEnd/>
                <a:tailEnd/>
              </a:ln>
              <a:effectLst/>
            </p:spPr>
            <p:txBody>
              <a:bodyPr/>
              <a:lstStyle/>
              <a:p>
                <a:endParaRPr lang="fr-FR" dirty="0"/>
              </a:p>
            </p:txBody>
          </p:sp>
        </p:grpSp>
        <p:sp>
          <p:nvSpPr>
            <p:cNvPr id="31781" name="Line 156"/>
            <p:cNvSpPr>
              <a:spLocks noChangeShapeType="1"/>
            </p:cNvSpPr>
            <p:nvPr/>
          </p:nvSpPr>
          <p:spPr bwMode="auto">
            <a:xfrm>
              <a:off x="4245" y="1840"/>
              <a:ext cx="0" cy="70"/>
            </a:xfrm>
            <a:prstGeom prst="line">
              <a:avLst/>
            </a:prstGeom>
            <a:noFill/>
            <a:ln w="57150">
              <a:solidFill>
                <a:schemeClr val="tx1"/>
              </a:solidFill>
              <a:round/>
              <a:headEnd/>
              <a:tailEnd/>
            </a:ln>
            <a:effectLst/>
          </p:spPr>
          <p:txBody>
            <a:bodyPr/>
            <a:lstStyle/>
            <a:p>
              <a:endParaRPr lang="fr-FR" dirty="0"/>
            </a:p>
          </p:txBody>
        </p:sp>
        <p:sp>
          <p:nvSpPr>
            <p:cNvPr id="31782" name="Line 157"/>
            <p:cNvSpPr>
              <a:spLocks noChangeShapeType="1"/>
            </p:cNvSpPr>
            <p:nvPr/>
          </p:nvSpPr>
          <p:spPr bwMode="auto">
            <a:xfrm>
              <a:off x="5023" y="2377"/>
              <a:ext cx="0" cy="128"/>
            </a:xfrm>
            <a:prstGeom prst="line">
              <a:avLst/>
            </a:prstGeom>
            <a:noFill/>
            <a:ln w="57150">
              <a:solidFill>
                <a:schemeClr val="tx1"/>
              </a:solidFill>
              <a:round/>
              <a:headEnd/>
              <a:tailEnd/>
            </a:ln>
            <a:effectLst/>
          </p:spPr>
          <p:txBody>
            <a:bodyPr/>
            <a:lstStyle/>
            <a:p>
              <a:endParaRPr lang="fr-FR" dirty="0"/>
            </a:p>
          </p:txBody>
        </p:sp>
        <p:sp>
          <p:nvSpPr>
            <p:cNvPr id="31783" name="Line 158"/>
            <p:cNvSpPr>
              <a:spLocks noChangeShapeType="1"/>
            </p:cNvSpPr>
            <p:nvPr/>
          </p:nvSpPr>
          <p:spPr bwMode="auto">
            <a:xfrm>
              <a:off x="5023" y="2929"/>
              <a:ext cx="0" cy="70"/>
            </a:xfrm>
            <a:prstGeom prst="line">
              <a:avLst/>
            </a:prstGeom>
            <a:noFill/>
            <a:ln w="57150">
              <a:solidFill>
                <a:schemeClr val="tx1"/>
              </a:solidFill>
              <a:round/>
              <a:headEnd/>
              <a:tailEnd/>
            </a:ln>
            <a:effectLst/>
          </p:spPr>
          <p:txBody>
            <a:bodyPr/>
            <a:lstStyle/>
            <a:p>
              <a:endParaRPr lang="fr-FR" dirty="0"/>
            </a:p>
          </p:txBody>
        </p:sp>
        <p:grpSp>
          <p:nvGrpSpPr>
            <p:cNvPr id="21" name="Group 159"/>
            <p:cNvGrpSpPr>
              <a:grpSpLocks/>
            </p:cNvGrpSpPr>
            <p:nvPr/>
          </p:nvGrpSpPr>
          <p:grpSpPr bwMode="auto">
            <a:xfrm>
              <a:off x="4805" y="2463"/>
              <a:ext cx="545" cy="479"/>
              <a:chOff x="681" y="2546"/>
              <a:chExt cx="793" cy="771"/>
            </a:xfrm>
          </p:grpSpPr>
          <p:sp>
            <p:nvSpPr>
              <p:cNvPr id="31807" name="Line 160"/>
              <p:cNvSpPr>
                <a:spLocks noChangeShapeType="1"/>
              </p:cNvSpPr>
              <p:nvPr/>
            </p:nvSpPr>
            <p:spPr bwMode="auto">
              <a:xfrm>
                <a:off x="1292" y="2546"/>
                <a:ext cx="0" cy="748"/>
              </a:xfrm>
              <a:prstGeom prst="line">
                <a:avLst/>
              </a:prstGeom>
              <a:noFill/>
              <a:ln w="57150">
                <a:solidFill>
                  <a:schemeClr val="tx1"/>
                </a:solidFill>
                <a:round/>
                <a:headEnd/>
                <a:tailEnd/>
              </a:ln>
              <a:effectLst/>
            </p:spPr>
            <p:txBody>
              <a:bodyPr/>
              <a:lstStyle/>
              <a:p>
                <a:endParaRPr lang="fr-FR" dirty="0"/>
              </a:p>
            </p:txBody>
          </p:sp>
          <p:grpSp>
            <p:nvGrpSpPr>
              <p:cNvPr id="22" name="Group 161"/>
              <p:cNvGrpSpPr>
                <a:grpSpLocks/>
              </p:cNvGrpSpPr>
              <p:nvPr/>
            </p:nvGrpSpPr>
            <p:grpSpPr bwMode="auto">
              <a:xfrm>
                <a:off x="681" y="2546"/>
                <a:ext cx="317" cy="771"/>
                <a:chOff x="1837" y="1298"/>
                <a:chExt cx="317" cy="771"/>
              </a:xfrm>
            </p:grpSpPr>
            <p:sp>
              <p:nvSpPr>
                <p:cNvPr id="31814" name="Freeform 162"/>
                <p:cNvSpPr>
                  <a:spLocks/>
                </p:cNvSpPr>
                <p:nvPr/>
              </p:nvSpPr>
              <p:spPr bwMode="auto">
                <a:xfrm>
                  <a:off x="1950" y="1298"/>
                  <a:ext cx="204" cy="317"/>
                </a:xfrm>
                <a:custGeom>
                  <a:avLst/>
                  <a:gdLst>
                    <a:gd name="T0" fmla="*/ 204 w 204"/>
                    <a:gd name="T1" fmla="*/ 0 h 317"/>
                    <a:gd name="T2" fmla="*/ 204 w 204"/>
                    <a:gd name="T3" fmla="*/ 181 h 317"/>
                    <a:gd name="T4" fmla="*/ 0 w 204"/>
                    <a:gd name="T5" fmla="*/ 317 h 317"/>
                    <a:gd name="T6" fmla="*/ 0 60000 65536"/>
                    <a:gd name="T7" fmla="*/ 0 60000 65536"/>
                    <a:gd name="T8" fmla="*/ 0 60000 65536"/>
                  </a:gdLst>
                  <a:ahLst/>
                  <a:cxnLst>
                    <a:cxn ang="T6">
                      <a:pos x="T0" y="T1"/>
                    </a:cxn>
                    <a:cxn ang="T7">
                      <a:pos x="T2" y="T3"/>
                    </a:cxn>
                    <a:cxn ang="T8">
                      <a:pos x="T4" y="T5"/>
                    </a:cxn>
                  </a:cxnLst>
                  <a:rect l="0" t="0" r="r" b="b"/>
                  <a:pathLst>
                    <a:path w="204" h="317">
                      <a:moveTo>
                        <a:pt x="204" y="0"/>
                      </a:moveTo>
                      <a:lnTo>
                        <a:pt x="204" y="181"/>
                      </a:lnTo>
                      <a:lnTo>
                        <a:pt x="0" y="317"/>
                      </a:lnTo>
                    </a:path>
                  </a:pathLst>
                </a:custGeom>
                <a:noFill/>
                <a:ln w="57150" cmpd="sng">
                  <a:solidFill>
                    <a:schemeClr val="tx1"/>
                  </a:solidFill>
                  <a:round/>
                  <a:headEnd/>
                  <a:tailEnd/>
                </a:ln>
                <a:effectLst/>
              </p:spPr>
              <p:txBody>
                <a:bodyPr/>
                <a:lstStyle/>
                <a:p>
                  <a:endParaRPr lang="fr-FR" dirty="0"/>
                </a:p>
              </p:txBody>
            </p:sp>
            <p:sp>
              <p:nvSpPr>
                <p:cNvPr id="31815" name="Freeform 163"/>
                <p:cNvSpPr>
                  <a:spLocks/>
                </p:cNvSpPr>
                <p:nvPr/>
              </p:nvSpPr>
              <p:spPr bwMode="auto">
                <a:xfrm flipV="1">
                  <a:off x="1950" y="1752"/>
                  <a:ext cx="204" cy="317"/>
                </a:xfrm>
                <a:custGeom>
                  <a:avLst/>
                  <a:gdLst>
                    <a:gd name="T0" fmla="*/ 204 w 204"/>
                    <a:gd name="T1" fmla="*/ 0 h 317"/>
                    <a:gd name="T2" fmla="*/ 204 w 204"/>
                    <a:gd name="T3" fmla="*/ 181 h 317"/>
                    <a:gd name="T4" fmla="*/ 0 w 204"/>
                    <a:gd name="T5" fmla="*/ 317 h 317"/>
                    <a:gd name="T6" fmla="*/ 0 60000 65536"/>
                    <a:gd name="T7" fmla="*/ 0 60000 65536"/>
                    <a:gd name="T8" fmla="*/ 0 60000 65536"/>
                  </a:gdLst>
                  <a:ahLst/>
                  <a:cxnLst>
                    <a:cxn ang="T6">
                      <a:pos x="T0" y="T1"/>
                    </a:cxn>
                    <a:cxn ang="T7">
                      <a:pos x="T2" y="T3"/>
                    </a:cxn>
                    <a:cxn ang="T8">
                      <a:pos x="T4" y="T5"/>
                    </a:cxn>
                  </a:cxnLst>
                  <a:rect l="0" t="0" r="r" b="b"/>
                  <a:pathLst>
                    <a:path w="204" h="317">
                      <a:moveTo>
                        <a:pt x="204" y="0"/>
                      </a:moveTo>
                      <a:lnTo>
                        <a:pt x="204" y="181"/>
                      </a:lnTo>
                      <a:lnTo>
                        <a:pt x="0" y="317"/>
                      </a:lnTo>
                    </a:path>
                  </a:pathLst>
                </a:custGeom>
                <a:noFill/>
                <a:ln w="57150" cmpd="sng">
                  <a:solidFill>
                    <a:schemeClr val="tx1"/>
                  </a:solidFill>
                  <a:round/>
                  <a:headEnd/>
                  <a:tailEnd/>
                </a:ln>
                <a:effectLst/>
              </p:spPr>
              <p:txBody>
                <a:bodyPr/>
                <a:lstStyle/>
                <a:p>
                  <a:endParaRPr lang="fr-FR" dirty="0"/>
                </a:p>
              </p:txBody>
            </p:sp>
            <p:sp>
              <p:nvSpPr>
                <p:cNvPr id="31816" name="Line 164"/>
                <p:cNvSpPr>
                  <a:spLocks noChangeShapeType="1"/>
                </p:cNvSpPr>
                <p:nvPr/>
              </p:nvSpPr>
              <p:spPr bwMode="auto">
                <a:xfrm>
                  <a:off x="1950" y="1480"/>
                  <a:ext cx="0" cy="385"/>
                </a:xfrm>
                <a:prstGeom prst="line">
                  <a:avLst/>
                </a:prstGeom>
                <a:noFill/>
                <a:ln w="57150">
                  <a:solidFill>
                    <a:schemeClr val="tx1"/>
                  </a:solidFill>
                  <a:round/>
                  <a:headEnd/>
                  <a:tailEnd/>
                </a:ln>
                <a:effectLst/>
              </p:spPr>
              <p:txBody>
                <a:bodyPr/>
                <a:lstStyle/>
                <a:p>
                  <a:endParaRPr lang="fr-FR" dirty="0"/>
                </a:p>
              </p:txBody>
            </p:sp>
            <p:sp>
              <p:nvSpPr>
                <p:cNvPr id="31817" name="Line 165"/>
                <p:cNvSpPr>
                  <a:spLocks noChangeShapeType="1"/>
                </p:cNvSpPr>
                <p:nvPr/>
              </p:nvSpPr>
              <p:spPr bwMode="auto">
                <a:xfrm>
                  <a:off x="1950" y="1752"/>
                  <a:ext cx="204" cy="136"/>
                </a:xfrm>
                <a:prstGeom prst="line">
                  <a:avLst/>
                </a:prstGeom>
                <a:noFill/>
                <a:ln w="57150">
                  <a:solidFill>
                    <a:schemeClr val="tx1"/>
                  </a:solidFill>
                  <a:round/>
                  <a:headEnd/>
                  <a:tailEnd type="triangle" w="med" len="med"/>
                </a:ln>
                <a:effectLst/>
              </p:spPr>
              <p:txBody>
                <a:bodyPr/>
                <a:lstStyle/>
                <a:p>
                  <a:endParaRPr lang="fr-FR" dirty="0"/>
                </a:p>
              </p:txBody>
            </p:sp>
            <p:sp>
              <p:nvSpPr>
                <p:cNvPr id="31818" name="Line 166"/>
                <p:cNvSpPr>
                  <a:spLocks noChangeShapeType="1"/>
                </p:cNvSpPr>
                <p:nvPr/>
              </p:nvSpPr>
              <p:spPr bwMode="auto">
                <a:xfrm>
                  <a:off x="1837" y="1480"/>
                  <a:ext cx="0" cy="385"/>
                </a:xfrm>
                <a:prstGeom prst="line">
                  <a:avLst/>
                </a:prstGeom>
                <a:noFill/>
                <a:ln w="57150">
                  <a:solidFill>
                    <a:schemeClr val="tx1"/>
                  </a:solidFill>
                  <a:round/>
                  <a:headEnd/>
                  <a:tailEnd/>
                </a:ln>
                <a:effectLst/>
              </p:spPr>
              <p:txBody>
                <a:bodyPr/>
                <a:lstStyle/>
                <a:p>
                  <a:endParaRPr lang="fr-FR" dirty="0"/>
                </a:p>
              </p:txBody>
            </p:sp>
          </p:grpSp>
          <p:sp>
            <p:nvSpPr>
              <p:cNvPr id="31809" name="Line 167"/>
              <p:cNvSpPr>
                <a:spLocks noChangeShapeType="1"/>
              </p:cNvSpPr>
              <p:nvPr/>
            </p:nvSpPr>
            <p:spPr bwMode="auto">
              <a:xfrm>
                <a:off x="1292" y="2659"/>
                <a:ext cx="0" cy="522"/>
              </a:xfrm>
              <a:prstGeom prst="line">
                <a:avLst/>
              </a:prstGeom>
              <a:noFill/>
              <a:ln w="57150">
                <a:solidFill>
                  <a:schemeClr val="tx1"/>
                </a:solidFill>
                <a:round/>
                <a:headEnd/>
                <a:tailEnd/>
              </a:ln>
              <a:effectLst/>
            </p:spPr>
            <p:txBody>
              <a:bodyPr/>
              <a:lstStyle/>
              <a:p>
                <a:endParaRPr lang="fr-FR" dirty="0"/>
              </a:p>
            </p:txBody>
          </p:sp>
          <p:sp>
            <p:nvSpPr>
              <p:cNvPr id="31810" name="AutoShape 168"/>
              <p:cNvSpPr>
                <a:spLocks noChangeArrowheads="1"/>
              </p:cNvSpPr>
              <p:nvPr/>
            </p:nvSpPr>
            <p:spPr bwMode="auto">
              <a:xfrm>
                <a:off x="1111" y="2727"/>
                <a:ext cx="363" cy="340"/>
              </a:xfrm>
              <a:prstGeom prst="triangle">
                <a:avLst>
                  <a:gd name="adj" fmla="val 50000"/>
                </a:avLst>
              </a:prstGeom>
              <a:noFill/>
              <a:ln w="57150">
                <a:solidFill>
                  <a:schemeClr val="tx1"/>
                </a:solidFill>
                <a:miter lim="800000"/>
                <a:headEnd/>
                <a:tailEnd/>
              </a:ln>
              <a:effectLst/>
            </p:spPr>
            <p:txBody>
              <a:bodyPr wrap="none" anchor="ctr"/>
              <a:lstStyle/>
              <a:p>
                <a:endParaRPr lang="fr-FR" altLang="fr-FR" dirty="0"/>
              </a:p>
            </p:txBody>
          </p:sp>
          <p:sp>
            <p:nvSpPr>
              <p:cNvPr id="31811" name="Line 169"/>
              <p:cNvSpPr>
                <a:spLocks noChangeShapeType="1"/>
              </p:cNvSpPr>
              <p:nvPr/>
            </p:nvSpPr>
            <p:spPr bwMode="auto">
              <a:xfrm>
                <a:off x="1111" y="2727"/>
                <a:ext cx="363" cy="0"/>
              </a:xfrm>
              <a:prstGeom prst="line">
                <a:avLst/>
              </a:prstGeom>
              <a:noFill/>
              <a:ln w="57150">
                <a:solidFill>
                  <a:schemeClr val="tx1"/>
                </a:solidFill>
                <a:round/>
                <a:headEnd/>
                <a:tailEnd/>
              </a:ln>
              <a:effectLst/>
            </p:spPr>
            <p:txBody>
              <a:bodyPr/>
              <a:lstStyle/>
              <a:p>
                <a:endParaRPr lang="fr-FR" dirty="0"/>
              </a:p>
            </p:txBody>
          </p:sp>
          <p:sp>
            <p:nvSpPr>
              <p:cNvPr id="31812" name="Line 170"/>
              <p:cNvSpPr>
                <a:spLocks noChangeShapeType="1"/>
              </p:cNvSpPr>
              <p:nvPr/>
            </p:nvSpPr>
            <p:spPr bwMode="auto">
              <a:xfrm>
                <a:off x="998" y="2546"/>
                <a:ext cx="294" cy="0"/>
              </a:xfrm>
              <a:prstGeom prst="line">
                <a:avLst/>
              </a:prstGeom>
              <a:noFill/>
              <a:ln w="57150">
                <a:solidFill>
                  <a:schemeClr val="tx1"/>
                </a:solidFill>
                <a:round/>
                <a:headEnd/>
                <a:tailEnd/>
              </a:ln>
              <a:effectLst/>
            </p:spPr>
            <p:txBody>
              <a:bodyPr/>
              <a:lstStyle/>
              <a:p>
                <a:endParaRPr lang="fr-FR" dirty="0"/>
              </a:p>
            </p:txBody>
          </p:sp>
          <p:sp>
            <p:nvSpPr>
              <p:cNvPr id="31813" name="Line 171"/>
              <p:cNvSpPr>
                <a:spLocks noChangeShapeType="1"/>
              </p:cNvSpPr>
              <p:nvPr/>
            </p:nvSpPr>
            <p:spPr bwMode="auto">
              <a:xfrm>
                <a:off x="998" y="3294"/>
                <a:ext cx="294" cy="0"/>
              </a:xfrm>
              <a:prstGeom prst="line">
                <a:avLst/>
              </a:prstGeom>
              <a:noFill/>
              <a:ln w="57150">
                <a:solidFill>
                  <a:schemeClr val="tx1"/>
                </a:solidFill>
                <a:round/>
                <a:headEnd/>
                <a:tailEnd/>
              </a:ln>
              <a:effectLst/>
            </p:spPr>
            <p:txBody>
              <a:bodyPr/>
              <a:lstStyle/>
              <a:p>
                <a:endParaRPr lang="fr-FR" dirty="0"/>
              </a:p>
            </p:txBody>
          </p:sp>
        </p:grpSp>
        <p:grpSp>
          <p:nvGrpSpPr>
            <p:cNvPr id="23" name="Group 172"/>
            <p:cNvGrpSpPr>
              <a:grpSpLocks/>
            </p:cNvGrpSpPr>
            <p:nvPr/>
          </p:nvGrpSpPr>
          <p:grpSpPr bwMode="auto">
            <a:xfrm>
              <a:off x="4805" y="1896"/>
              <a:ext cx="544" cy="481"/>
              <a:chOff x="681" y="2546"/>
              <a:chExt cx="793" cy="771"/>
            </a:xfrm>
          </p:grpSpPr>
          <p:sp>
            <p:nvSpPr>
              <p:cNvPr id="31795" name="Line 173"/>
              <p:cNvSpPr>
                <a:spLocks noChangeShapeType="1"/>
              </p:cNvSpPr>
              <p:nvPr/>
            </p:nvSpPr>
            <p:spPr bwMode="auto">
              <a:xfrm>
                <a:off x="1292" y="2546"/>
                <a:ext cx="0" cy="748"/>
              </a:xfrm>
              <a:prstGeom prst="line">
                <a:avLst/>
              </a:prstGeom>
              <a:noFill/>
              <a:ln w="57150">
                <a:solidFill>
                  <a:schemeClr val="tx1"/>
                </a:solidFill>
                <a:round/>
                <a:headEnd/>
                <a:tailEnd/>
              </a:ln>
              <a:effectLst/>
            </p:spPr>
            <p:txBody>
              <a:bodyPr/>
              <a:lstStyle/>
              <a:p>
                <a:endParaRPr lang="fr-FR" dirty="0"/>
              </a:p>
            </p:txBody>
          </p:sp>
          <p:grpSp>
            <p:nvGrpSpPr>
              <p:cNvPr id="24" name="Group 174"/>
              <p:cNvGrpSpPr>
                <a:grpSpLocks/>
              </p:cNvGrpSpPr>
              <p:nvPr/>
            </p:nvGrpSpPr>
            <p:grpSpPr bwMode="auto">
              <a:xfrm>
                <a:off x="681" y="2546"/>
                <a:ext cx="317" cy="771"/>
                <a:chOff x="1837" y="1298"/>
                <a:chExt cx="317" cy="771"/>
              </a:xfrm>
            </p:grpSpPr>
            <p:sp>
              <p:nvSpPr>
                <p:cNvPr id="31802" name="Freeform 175"/>
                <p:cNvSpPr>
                  <a:spLocks/>
                </p:cNvSpPr>
                <p:nvPr/>
              </p:nvSpPr>
              <p:spPr bwMode="auto">
                <a:xfrm>
                  <a:off x="1950" y="1298"/>
                  <a:ext cx="204" cy="317"/>
                </a:xfrm>
                <a:custGeom>
                  <a:avLst/>
                  <a:gdLst>
                    <a:gd name="T0" fmla="*/ 204 w 204"/>
                    <a:gd name="T1" fmla="*/ 0 h 317"/>
                    <a:gd name="T2" fmla="*/ 204 w 204"/>
                    <a:gd name="T3" fmla="*/ 181 h 317"/>
                    <a:gd name="T4" fmla="*/ 0 w 204"/>
                    <a:gd name="T5" fmla="*/ 317 h 317"/>
                    <a:gd name="T6" fmla="*/ 0 60000 65536"/>
                    <a:gd name="T7" fmla="*/ 0 60000 65536"/>
                    <a:gd name="T8" fmla="*/ 0 60000 65536"/>
                  </a:gdLst>
                  <a:ahLst/>
                  <a:cxnLst>
                    <a:cxn ang="T6">
                      <a:pos x="T0" y="T1"/>
                    </a:cxn>
                    <a:cxn ang="T7">
                      <a:pos x="T2" y="T3"/>
                    </a:cxn>
                    <a:cxn ang="T8">
                      <a:pos x="T4" y="T5"/>
                    </a:cxn>
                  </a:cxnLst>
                  <a:rect l="0" t="0" r="r" b="b"/>
                  <a:pathLst>
                    <a:path w="204" h="317">
                      <a:moveTo>
                        <a:pt x="204" y="0"/>
                      </a:moveTo>
                      <a:lnTo>
                        <a:pt x="204" y="181"/>
                      </a:lnTo>
                      <a:lnTo>
                        <a:pt x="0" y="317"/>
                      </a:lnTo>
                    </a:path>
                  </a:pathLst>
                </a:custGeom>
                <a:noFill/>
                <a:ln w="57150" cmpd="sng">
                  <a:solidFill>
                    <a:schemeClr val="tx1"/>
                  </a:solidFill>
                  <a:round/>
                  <a:headEnd/>
                  <a:tailEnd/>
                </a:ln>
                <a:effectLst/>
              </p:spPr>
              <p:txBody>
                <a:bodyPr/>
                <a:lstStyle/>
                <a:p>
                  <a:endParaRPr lang="fr-FR" dirty="0"/>
                </a:p>
              </p:txBody>
            </p:sp>
            <p:sp>
              <p:nvSpPr>
                <p:cNvPr id="31803" name="Freeform 176"/>
                <p:cNvSpPr>
                  <a:spLocks/>
                </p:cNvSpPr>
                <p:nvPr/>
              </p:nvSpPr>
              <p:spPr bwMode="auto">
                <a:xfrm flipV="1">
                  <a:off x="1950" y="1752"/>
                  <a:ext cx="204" cy="317"/>
                </a:xfrm>
                <a:custGeom>
                  <a:avLst/>
                  <a:gdLst>
                    <a:gd name="T0" fmla="*/ 204 w 204"/>
                    <a:gd name="T1" fmla="*/ 0 h 317"/>
                    <a:gd name="T2" fmla="*/ 204 w 204"/>
                    <a:gd name="T3" fmla="*/ 181 h 317"/>
                    <a:gd name="T4" fmla="*/ 0 w 204"/>
                    <a:gd name="T5" fmla="*/ 317 h 317"/>
                    <a:gd name="T6" fmla="*/ 0 60000 65536"/>
                    <a:gd name="T7" fmla="*/ 0 60000 65536"/>
                    <a:gd name="T8" fmla="*/ 0 60000 65536"/>
                  </a:gdLst>
                  <a:ahLst/>
                  <a:cxnLst>
                    <a:cxn ang="T6">
                      <a:pos x="T0" y="T1"/>
                    </a:cxn>
                    <a:cxn ang="T7">
                      <a:pos x="T2" y="T3"/>
                    </a:cxn>
                    <a:cxn ang="T8">
                      <a:pos x="T4" y="T5"/>
                    </a:cxn>
                  </a:cxnLst>
                  <a:rect l="0" t="0" r="r" b="b"/>
                  <a:pathLst>
                    <a:path w="204" h="317">
                      <a:moveTo>
                        <a:pt x="204" y="0"/>
                      </a:moveTo>
                      <a:lnTo>
                        <a:pt x="204" y="181"/>
                      </a:lnTo>
                      <a:lnTo>
                        <a:pt x="0" y="317"/>
                      </a:lnTo>
                    </a:path>
                  </a:pathLst>
                </a:custGeom>
                <a:noFill/>
                <a:ln w="57150" cmpd="sng">
                  <a:solidFill>
                    <a:schemeClr val="tx1"/>
                  </a:solidFill>
                  <a:round/>
                  <a:headEnd/>
                  <a:tailEnd/>
                </a:ln>
                <a:effectLst/>
              </p:spPr>
              <p:txBody>
                <a:bodyPr/>
                <a:lstStyle/>
                <a:p>
                  <a:endParaRPr lang="fr-FR" dirty="0"/>
                </a:p>
              </p:txBody>
            </p:sp>
            <p:sp>
              <p:nvSpPr>
                <p:cNvPr id="31804" name="Line 177"/>
                <p:cNvSpPr>
                  <a:spLocks noChangeShapeType="1"/>
                </p:cNvSpPr>
                <p:nvPr/>
              </p:nvSpPr>
              <p:spPr bwMode="auto">
                <a:xfrm>
                  <a:off x="1950" y="1480"/>
                  <a:ext cx="0" cy="385"/>
                </a:xfrm>
                <a:prstGeom prst="line">
                  <a:avLst/>
                </a:prstGeom>
                <a:noFill/>
                <a:ln w="57150">
                  <a:solidFill>
                    <a:schemeClr val="tx1"/>
                  </a:solidFill>
                  <a:round/>
                  <a:headEnd/>
                  <a:tailEnd/>
                </a:ln>
                <a:effectLst/>
              </p:spPr>
              <p:txBody>
                <a:bodyPr/>
                <a:lstStyle/>
                <a:p>
                  <a:endParaRPr lang="fr-FR" dirty="0"/>
                </a:p>
              </p:txBody>
            </p:sp>
            <p:sp>
              <p:nvSpPr>
                <p:cNvPr id="31805" name="Line 178"/>
                <p:cNvSpPr>
                  <a:spLocks noChangeShapeType="1"/>
                </p:cNvSpPr>
                <p:nvPr/>
              </p:nvSpPr>
              <p:spPr bwMode="auto">
                <a:xfrm>
                  <a:off x="1950" y="1752"/>
                  <a:ext cx="204" cy="136"/>
                </a:xfrm>
                <a:prstGeom prst="line">
                  <a:avLst/>
                </a:prstGeom>
                <a:noFill/>
                <a:ln w="57150">
                  <a:solidFill>
                    <a:schemeClr val="tx1"/>
                  </a:solidFill>
                  <a:round/>
                  <a:headEnd/>
                  <a:tailEnd type="triangle" w="med" len="med"/>
                </a:ln>
                <a:effectLst/>
              </p:spPr>
              <p:txBody>
                <a:bodyPr/>
                <a:lstStyle/>
                <a:p>
                  <a:endParaRPr lang="fr-FR" dirty="0"/>
                </a:p>
              </p:txBody>
            </p:sp>
            <p:sp>
              <p:nvSpPr>
                <p:cNvPr id="31806" name="Line 179"/>
                <p:cNvSpPr>
                  <a:spLocks noChangeShapeType="1"/>
                </p:cNvSpPr>
                <p:nvPr/>
              </p:nvSpPr>
              <p:spPr bwMode="auto">
                <a:xfrm>
                  <a:off x="1837" y="1480"/>
                  <a:ext cx="0" cy="385"/>
                </a:xfrm>
                <a:prstGeom prst="line">
                  <a:avLst/>
                </a:prstGeom>
                <a:noFill/>
                <a:ln w="57150">
                  <a:solidFill>
                    <a:schemeClr val="tx1"/>
                  </a:solidFill>
                  <a:round/>
                  <a:headEnd/>
                  <a:tailEnd/>
                </a:ln>
                <a:effectLst/>
              </p:spPr>
              <p:txBody>
                <a:bodyPr/>
                <a:lstStyle/>
                <a:p>
                  <a:endParaRPr lang="fr-FR" dirty="0"/>
                </a:p>
              </p:txBody>
            </p:sp>
          </p:grpSp>
          <p:sp>
            <p:nvSpPr>
              <p:cNvPr id="31797" name="Line 180"/>
              <p:cNvSpPr>
                <a:spLocks noChangeShapeType="1"/>
              </p:cNvSpPr>
              <p:nvPr/>
            </p:nvSpPr>
            <p:spPr bwMode="auto">
              <a:xfrm>
                <a:off x="1292" y="2659"/>
                <a:ext cx="0" cy="522"/>
              </a:xfrm>
              <a:prstGeom prst="line">
                <a:avLst/>
              </a:prstGeom>
              <a:noFill/>
              <a:ln w="57150">
                <a:solidFill>
                  <a:schemeClr val="tx1"/>
                </a:solidFill>
                <a:round/>
                <a:headEnd/>
                <a:tailEnd/>
              </a:ln>
              <a:effectLst/>
            </p:spPr>
            <p:txBody>
              <a:bodyPr/>
              <a:lstStyle/>
              <a:p>
                <a:endParaRPr lang="fr-FR" dirty="0"/>
              </a:p>
            </p:txBody>
          </p:sp>
          <p:sp>
            <p:nvSpPr>
              <p:cNvPr id="31798" name="AutoShape 181"/>
              <p:cNvSpPr>
                <a:spLocks noChangeArrowheads="1"/>
              </p:cNvSpPr>
              <p:nvPr/>
            </p:nvSpPr>
            <p:spPr bwMode="auto">
              <a:xfrm>
                <a:off x="1111" y="2727"/>
                <a:ext cx="363" cy="340"/>
              </a:xfrm>
              <a:prstGeom prst="triangle">
                <a:avLst>
                  <a:gd name="adj" fmla="val 50000"/>
                </a:avLst>
              </a:prstGeom>
              <a:noFill/>
              <a:ln w="57150">
                <a:solidFill>
                  <a:schemeClr val="tx1"/>
                </a:solidFill>
                <a:miter lim="800000"/>
                <a:headEnd/>
                <a:tailEnd/>
              </a:ln>
              <a:effectLst/>
            </p:spPr>
            <p:txBody>
              <a:bodyPr wrap="none" anchor="ctr"/>
              <a:lstStyle/>
              <a:p>
                <a:endParaRPr lang="fr-FR" altLang="fr-FR" dirty="0"/>
              </a:p>
            </p:txBody>
          </p:sp>
          <p:sp>
            <p:nvSpPr>
              <p:cNvPr id="31799" name="Line 182"/>
              <p:cNvSpPr>
                <a:spLocks noChangeShapeType="1"/>
              </p:cNvSpPr>
              <p:nvPr/>
            </p:nvSpPr>
            <p:spPr bwMode="auto">
              <a:xfrm>
                <a:off x="1111" y="2727"/>
                <a:ext cx="363" cy="0"/>
              </a:xfrm>
              <a:prstGeom prst="line">
                <a:avLst/>
              </a:prstGeom>
              <a:noFill/>
              <a:ln w="57150">
                <a:solidFill>
                  <a:schemeClr val="tx1"/>
                </a:solidFill>
                <a:round/>
                <a:headEnd/>
                <a:tailEnd/>
              </a:ln>
              <a:effectLst/>
            </p:spPr>
            <p:txBody>
              <a:bodyPr/>
              <a:lstStyle/>
              <a:p>
                <a:endParaRPr lang="fr-FR" dirty="0"/>
              </a:p>
            </p:txBody>
          </p:sp>
          <p:sp>
            <p:nvSpPr>
              <p:cNvPr id="31800" name="Line 183"/>
              <p:cNvSpPr>
                <a:spLocks noChangeShapeType="1"/>
              </p:cNvSpPr>
              <p:nvPr/>
            </p:nvSpPr>
            <p:spPr bwMode="auto">
              <a:xfrm>
                <a:off x="998" y="2546"/>
                <a:ext cx="294" cy="0"/>
              </a:xfrm>
              <a:prstGeom prst="line">
                <a:avLst/>
              </a:prstGeom>
              <a:noFill/>
              <a:ln w="57150">
                <a:solidFill>
                  <a:schemeClr val="tx1"/>
                </a:solidFill>
                <a:round/>
                <a:headEnd/>
                <a:tailEnd/>
              </a:ln>
              <a:effectLst/>
            </p:spPr>
            <p:txBody>
              <a:bodyPr/>
              <a:lstStyle/>
              <a:p>
                <a:endParaRPr lang="fr-FR" dirty="0"/>
              </a:p>
            </p:txBody>
          </p:sp>
          <p:sp>
            <p:nvSpPr>
              <p:cNvPr id="31801" name="Line 184"/>
              <p:cNvSpPr>
                <a:spLocks noChangeShapeType="1"/>
              </p:cNvSpPr>
              <p:nvPr/>
            </p:nvSpPr>
            <p:spPr bwMode="auto">
              <a:xfrm>
                <a:off x="998" y="3294"/>
                <a:ext cx="294" cy="0"/>
              </a:xfrm>
              <a:prstGeom prst="line">
                <a:avLst/>
              </a:prstGeom>
              <a:noFill/>
              <a:ln w="57150">
                <a:solidFill>
                  <a:schemeClr val="tx1"/>
                </a:solidFill>
                <a:round/>
                <a:headEnd/>
                <a:tailEnd/>
              </a:ln>
              <a:effectLst/>
            </p:spPr>
            <p:txBody>
              <a:bodyPr/>
              <a:lstStyle/>
              <a:p>
                <a:endParaRPr lang="fr-FR" dirty="0"/>
              </a:p>
            </p:txBody>
          </p:sp>
        </p:grpSp>
        <p:sp>
          <p:nvSpPr>
            <p:cNvPr id="31786" name="Line 185"/>
            <p:cNvSpPr>
              <a:spLocks noChangeShapeType="1"/>
            </p:cNvSpPr>
            <p:nvPr/>
          </p:nvSpPr>
          <p:spPr bwMode="auto">
            <a:xfrm>
              <a:off x="5023" y="1840"/>
              <a:ext cx="0" cy="70"/>
            </a:xfrm>
            <a:prstGeom prst="line">
              <a:avLst/>
            </a:prstGeom>
            <a:noFill/>
            <a:ln w="57150">
              <a:solidFill>
                <a:schemeClr val="tx1"/>
              </a:solidFill>
              <a:round/>
              <a:headEnd/>
              <a:tailEnd/>
            </a:ln>
            <a:effectLst/>
          </p:spPr>
          <p:txBody>
            <a:bodyPr/>
            <a:lstStyle/>
            <a:p>
              <a:endParaRPr lang="fr-FR" dirty="0"/>
            </a:p>
          </p:txBody>
        </p:sp>
        <p:sp>
          <p:nvSpPr>
            <p:cNvPr id="31787" name="Line 186"/>
            <p:cNvSpPr>
              <a:spLocks noChangeShapeType="1"/>
            </p:cNvSpPr>
            <p:nvPr/>
          </p:nvSpPr>
          <p:spPr bwMode="auto">
            <a:xfrm>
              <a:off x="2223" y="1839"/>
              <a:ext cx="2800" cy="0"/>
            </a:xfrm>
            <a:prstGeom prst="line">
              <a:avLst/>
            </a:prstGeom>
            <a:noFill/>
            <a:ln w="57150">
              <a:solidFill>
                <a:schemeClr val="tx1"/>
              </a:solidFill>
              <a:round/>
              <a:headEnd/>
              <a:tailEnd/>
            </a:ln>
            <a:effectLst/>
          </p:spPr>
          <p:txBody>
            <a:bodyPr/>
            <a:lstStyle/>
            <a:p>
              <a:endParaRPr lang="fr-FR" dirty="0"/>
            </a:p>
          </p:txBody>
        </p:sp>
        <p:sp>
          <p:nvSpPr>
            <p:cNvPr id="31788" name="Line 187"/>
            <p:cNvSpPr>
              <a:spLocks noChangeShapeType="1"/>
            </p:cNvSpPr>
            <p:nvPr/>
          </p:nvSpPr>
          <p:spPr bwMode="auto">
            <a:xfrm flipH="1">
              <a:off x="2200" y="2999"/>
              <a:ext cx="2823" cy="19"/>
            </a:xfrm>
            <a:prstGeom prst="line">
              <a:avLst/>
            </a:prstGeom>
            <a:noFill/>
            <a:ln w="57150">
              <a:solidFill>
                <a:schemeClr val="tx1"/>
              </a:solidFill>
              <a:round/>
              <a:headEnd/>
              <a:tailEnd/>
            </a:ln>
            <a:effectLst/>
          </p:spPr>
          <p:txBody>
            <a:bodyPr/>
            <a:lstStyle/>
            <a:p>
              <a:endParaRPr lang="fr-FR" dirty="0"/>
            </a:p>
          </p:txBody>
        </p:sp>
        <p:sp>
          <p:nvSpPr>
            <p:cNvPr id="31789" name="Line 188"/>
            <p:cNvSpPr>
              <a:spLocks noChangeShapeType="1"/>
            </p:cNvSpPr>
            <p:nvPr/>
          </p:nvSpPr>
          <p:spPr bwMode="auto">
            <a:xfrm>
              <a:off x="3452" y="2405"/>
              <a:ext cx="419" cy="0"/>
            </a:xfrm>
            <a:prstGeom prst="line">
              <a:avLst/>
            </a:prstGeom>
            <a:noFill/>
            <a:ln w="57150">
              <a:solidFill>
                <a:schemeClr val="tx1"/>
              </a:solidFill>
              <a:round/>
              <a:headEnd/>
              <a:tailEnd/>
            </a:ln>
            <a:effectLst/>
          </p:spPr>
          <p:txBody>
            <a:bodyPr/>
            <a:lstStyle/>
            <a:p>
              <a:endParaRPr lang="fr-FR" dirty="0"/>
            </a:p>
          </p:txBody>
        </p:sp>
        <p:sp>
          <p:nvSpPr>
            <p:cNvPr id="31790" name="Line 189"/>
            <p:cNvSpPr>
              <a:spLocks noChangeShapeType="1"/>
            </p:cNvSpPr>
            <p:nvPr/>
          </p:nvSpPr>
          <p:spPr bwMode="auto">
            <a:xfrm>
              <a:off x="4245" y="2419"/>
              <a:ext cx="420" cy="0"/>
            </a:xfrm>
            <a:prstGeom prst="line">
              <a:avLst/>
            </a:prstGeom>
            <a:noFill/>
            <a:ln w="57150">
              <a:solidFill>
                <a:schemeClr val="tx1"/>
              </a:solidFill>
              <a:round/>
              <a:headEnd/>
              <a:tailEnd/>
            </a:ln>
            <a:effectLst/>
          </p:spPr>
          <p:txBody>
            <a:bodyPr/>
            <a:lstStyle/>
            <a:p>
              <a:endParaRPr lang="fr-FR" dirty="0"/>
            </a:p>
          </p:txBody>
        </p:sp>
        <p:sp>
          <p:nvSpPr>
            <p:cNvPr id="31791" name="Line 190"/>
            <p:cNvSpPr>
              <a:spLocks noChangeShapeType="1"/>
            </p:cNvSpPr>
            <p:nvPr/>
          </p:nvSpPr>
          <p:spPr bwMode="auto">
            <a:xfrm>
              <a:off x="5023" y="2405"/>
              <a:ext cx="420" cy="0"/>
            </a:xfrm>
            <a:prstGeom prst="line">
              <a:avLst/>
            </a:prstGeom>
            <a:noFill/>
            <a:ln w="57150">
              <a:solidFill>
                <a:schemeClr val="tx1"/>
              </a:solidFill>
              <a:round/>
              <a:headEnd/>
              <a:tailEnd/>
            </a:ln>
            <a:effectLst/>
          </p:spPr>
          <p:txBody>
            <a:bodyPr/>
            <a:lstStyle/>
            <a:p>
              <a:endParaRPr lang="fr-FR" dirty="0"/>
            </a:p>
          </p:txBody>
        </p:sp>
        <p:sp>
          <p:nvSpPr>
            <p:cNvPr id="31792" name="Line 191"/>
            <p:cNvSpPr>
              <a:spLocks noChangeShapeType="1"/>
            </p:cNvSpPr>
            <p:nvPr/>
          </p:nvSpPr>
          <p:spPr bwMode="auto">
            <a:xfrm>
              <a:off x="3877" y="2406"/>
              <a:ext cx="1" cy="839"/>
            </a:xfrm>
            <a:prstGeom prst="line">
              <a:avLst/>
            </a:prstGeom>
            <a:noFill/>
            <a:ln w="57150">
              <a:solidFill>
                <a:schemeClr val="tx1"/>
              </a:solidFill>
              <a:round/>
              <a:headEnd/>
              <a:tailEnd/>
            </a:ln>
            <a:effectLst/>
          </p:spPr>
          <p:txBody>
            <a:bodyPr/>
            <a:lstStyle/>
            <a:p>
              <a:endParaRPr lang="fr-FR" dirty="0"/>
            </a:p>
          </p:txBody>
        </p:sp>
        <p:sp>
          <p:nvSpPr>
            <p:cNvPr id="31793" name="Line 192"/>
            <p:cNvSpPr>
              <a:spLocks noChangeShapeType="1"/>
            </p:cNvSpPr>
            <p:nvPr/>
          </p:nvSpPr>
          <p:spPr bwMode="auto">
            <a:xfrm>
              <a:off x="4660" y="2406"/>
              <a:ext cx="0" cy="1111"/>
            </a:xfrm>
            <a:prstGeom prst="line">
              <a:avLst/>
            </a:prstGeom>
            <a:noFill/>
            <a:ln w="57150">
              <a:solidFill>
                <a:schemeClr val="tx1"/>
              </a:solidFill>
              <a:round/>
              <a:headEnd/>
              <a:tailEnd/>
            </a:ln>
            <a:effectLst/>
          </p:spPr>
          <p:txBody>
            <a:bodyPr/>
            <a:lstStyle/>
            <a:p>
              <a:endParaRPr lang="fr-FR" dirty="0"/>
            </a:p>
          </p:txBody>
        </p:sp>
        <p:sp>
          <p:nvSpPr>
            <p:cNvPr id="31794" name="Line 193"/>
            <p:cNvSpPr>
              <a:spLocks noChangeShapeType="1"/>
            </p:cNvSpPr>
            <p:nvPr/>
          </p:nvSpPr>
          <p:spPr bwMode="auto">
            <a:xfrm>
              <a:off x="5442" y="2406"/>
              <a:ext cx="1" cy="862"/>
            </a:xfrm>
            <a:prstGeom prst="line">
              <a:avLst/>
            </a:prstGeom>
            <a:noFill/>
            <a:ln w="57150">
              <a:solidFill>
                <a:schemeClr val="tx1"/>
              </a:solidFill>
              <a:round/>
              <a:headEnd/>
              <a:tailEnd/>
            </a:ln>
            <a:effectLst/>
          </p:spPr>
          <p:txBody>
            <a:bodyPr/>
            <a:lstStyle/>
            <a:p>
              <a:endParaRPr lang="fr-FR" dirty="0"/>
            </a:p>
          </p:txBody>
        </p:sp>
      </p:grpSp>
      <p:sp>
        <p:nvSpPr>
          <p:cNvPr id="31749" name="Oval 200"/>
          <p:cNvSpPr>
            <a:spLocks noChangeArrowheads="1"/>
          </p:cNvSpPr>
          <p:nvPr/>
        </p:nvSpPr>
        <p:spPr bwMode="auto">
          <a:xfrm>
            <a:off x="6985000" y="5583238"/>
            <a:ext cx="863600" cy="828675"/>
          </a:xfrm>
          <a:prstGeom prst="ellipse">
            <a:avLst/>
          </a:prstGeom>
          <a:solidFill>
            <a:schemeClr val="accent1"/>
          </a:solidFill>
          <a:ln w="9525">
            <a:solidFill>
              <a:schemeClr val="tx1"/>
            </a:solidFill>
            <a:round/>
            <a:headEnd/>
            <a:tailEnd/>
          </a:ln>
          <a:effectLst/>
        </p:spPr>
        <p:txBody>
          <a:bodyPr wrap="none" anchor="ctr"/>
          <a:lstStyle/>
          <a:p>
            <a:pPr algn="ctr"/>
            <a:r>
              <a:rPr lang="fr-FR" altLang="fr-FR" dirty="0"/>
              <a:t>M</a:t>
            </a:r>
          </a:p>
        </p:txBody>
      </p:sp>
      <p:sp>
        <p:nvSpPr>
          <p:cNvPr id="31750" name="Line 201"/>
          <p:cNvSpPr>
            <a:spLocks noChangeShapeType="1"/>
          </p:cNvSpPr>
          <p:nvPr/>
        </p:nvSpPr>
        <p:spPr bwMode="auto">
          <a:xfrm flipH="1" flipV="1">
            <a:off x="6156325" y="5151438"/>
            <a:ext cx="974725" cy="539750"/>
          </a:xfrm>
          <a:prstGeom prst="line">
            <a:avLst/>
          </a:prstGeom>
          <a:noFill/>
          <a:ln w="57150">
            <a:solidFill>
              <a:schemeClr val="tx1"/>
            </a:solidFill>
            <a:round/>
            <a:headEnd/>
            <a:tailEnd/>
          </a:ln>
          <a:effectLst/>
        </p:spPr>
        <p:txBody>
          <a:bodyPr/>
          <a:lstStyle/>
          <a:p>
            <a:endParaRPr lang="fr-FR" dirty="0"/>
          </a:p>
        </p:txBody>
      </p:sp>
      <p:sp>
        <p:nvSpPr>
          <p:cNvPr id="31751" name="Line 202"/>
          <p:cNvSpPr>
            <a:spLocks noChangeShapeType="1"/>
          </p:cNvSpPr>
          <p:nvPr/>
        </p:nvSpPr>
        <p:spPr bwMode="auto">
          <a:xfrm flipV="1">
            <a:off x="7705725" y="5187950"/>
            <a:ext cx="935038" cy="503238"/>
          </a:xfrm>
          <a:prstGeom prst="line">
            <a:avLst/>
          </a:prstGeom>
          <a:noFill/>
          <a:ln w="57150">
            <a:solidFill>
              <a:schemeClr val="tx1"/>
            </a:solidFill>
            <a:round/>
            <a:headEnd/>
            <a:tailEnd/>
          </a:ln>
          <a:effectLst/>
        </p:spPr>
        <p:txBody>
          <a:bodyPr/>
          <a:lstStyle/>
          <a:p>
            <a:endParaRPr lang="fr-FR" dirty="0"/>
          </a:p>
        </p:txBody>
      </p:sp>
      <p:sp>
        <p:nvSpPr>
          <p:cNvPr id="25" name="Espace réservé du pied de page 24">
            <a:extLst>
              <a:ext uri="{FF2B5EF4-FFF2-40B4-BE49-F238E27FC236}">
                <a16:creationId xmlns="" xmlns:a16="http://schemas.microsoft.com/office/drawing/2014/main" id="{E38F9B93-2E13-41B5-A142-DBB01D6767BC}"/>
              </a:ext>
            </a:extLst>
          </p:cNvPr>
          <p:cNvSpPr>
            <a:spLocks noGrp="1"/>
          </p:cNvSpPr>
          <p:nvPr>
            <p:ph type="ftr" sz="quarter" idx="11"/>
          </p:nvPr>
        </p:nvSpPr>
        <p:spPr/>
        <p:txBody>
          <a:bodyPr/>
          <a:lstStyle/>
          <a:p>
            <a:r>
              <a:rPr lang="fr-FR" dirty="0"/>
              <a:t>LYCEE THEPOT QUIMPER - SCOTTO</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1" name="Picture 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14405" y="511908"/>
            <a:ext cx="3284688" cy="622362"/>
          </a:xfrm>
          <a:prstGeom prst="rect">
            <a:avLst/>
          </a:prstGeom>
          <a:noFill/>
          <a:ln w="9525">
            <a:noFill/>
            <a:miter lim="800000"/>
            <a:headEnd/>
            <a:tailEnd/>
          </a:ln>
        </p:spPr>
      </p:pic>
      <p:pic>
        <p:nvPicPr>
          <p:cNvPr id="99332"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91980" y="836712"/>
            <a:ext cx="1382452" cy="2376089"/>
          </a:xfrm>
          <a:prstGeom prst="rect">
            <a:avLst/>
          </a:prstGeom>
          <a:noFill/>
          <a:ln w="9525">
            <a:noFill/>
            <a:miter lim="800000"/>
            <a:headEnd/>
            <a:tailEnd/>
          </a:ln>
        </p:spPr>
      </p:pic>
      <p:pic>
        <p:nvPicPr>
          <p:cNvPr id="99333" name="Picture 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59532" y="1140824"/>
            <a:ext cx="4032448" cy="3740825"/>
          </a:xfrm>
          <a:prstGeom prst="rect">
            <a:avLst/>
          </a:prstGeom>
          <a:noFill/>
          <a:ln w="9525">
            <a:noFill/>
            <a:miter lim="800000"/>
            <a:headEnd/>
            <a:tailEnd/>
          </a:ln>
        </p:spPr>
      </p:pic>
      <p:pic>
        <p:nvPicPr>
          <p:cNvPr id="99335" name="Picture 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20344" y="3867906"/>
            <a:ext cx="2798018" cy="2392787"/>
          </a:xfrm>
          <a:prstGeom prst="rect">
            <a:avLst/>
          </a:prstGeom>
          <a:noFill/>
          <a:ln w="9525">
            <a:noFill/>
            <a:miter lim="800000"/>
            <a:headEnd/>
            <a:tailEnd/>
          </a:ln>
        </p:spPr>
      </p:pic>
      <p:pic>
        <p:nvPicPr>
          <p:cNvPr id="99334"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857850" y="944724"/>
            <a:ext cx="3112584" cy="4644516"/>
          </a:xfrm>
          <a:prstGeom prst="rect">
            <a:avLst/>
          </a:prstGeom>
          <a:noFill/>
          <a:ln w="9525">
            <a:noFill/>
            <a:miter lim="800000"/>
            <a:headEnd/>
            <a:tailEnd/>
          </a:ln>
        </p:spPr>
      </p:pic>
      <p:sp>
        <p:nvSpPr>
          <p:cNvPr id="10" name="ZoneTexte 9"/>
          <p:cNvSpPr txBox="1"/>
          <p:nvPr/>
        </p:nvSpPr>
        <p:spPr>
          <a:xfrm>
            <a:off x="359532" y="5054058"/>
            <a:ext cx="3348372" cy="1200329"/>
          </a:xfrm>
          <a:prstGeom prst="rect">
            <a:avLst/>
          </a:prstGeom>
          <a:noFill/>
        </p:spPr>
        <p:txBody>
          <a:bodyPr wrap="square" rtlCol="0">
            <a:spAutoFit/>
          </a:bodyPr>
          <a:lstStyle/>
          <a:p>
            <a:r>
              <a:rPr lang="fr-FR" dirty="0"/>
              <a:t>Ce variateur pilote aussi bien des moteurs asynchrones que synchrones en boucle ouverte ou fermée</a:t>
            </a:r>
          </a:p>
        </p:txBody>
      </p:sp>
      <p:sp>
        <p:nvSpPr>
          <p:cNvPr id="2" name="Espace réservé du pied de page 1">
            <a:extLst>
              <a:ext uri="{FF2B5EF4-FFF2-40B4-BE49-F238E27FC236}">
                <a16:creationId xmlns="" xmlns:a16="http://schemas.microsoft.com/office/drawing/2014/main" id="{144FBEDC-C2E2-4232-91F2-4F46DF8010F4}"/>
              </a:ext>
            </a:extLst>
          </p:cNvPr>
          <p:cNvSpPr>
            <a:spLocks noGrp="1"/>
          </p:cNvSpPr>
          <p:nvPr>
            <p:ph type="ftr" sz="quarter" idx="11"/>
          </p:nvPr>
        </p:nvSpPr>
        <p:spPr/>
        <p:txBody>
          <a:bodyPr/>
          <a:lstStyle/>
          <a:p>
            <a:r>
              <a:rPr lang="fr-FR" dirty="0"/>
              <a:t>LYCEE THEPOT QUIMPER - SCOTTO</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31540" y="224644"/>
            <a:ext cx="8229600" cy="864096"/>
          </a:xfrm>
        </p:spPr>
        <p:txBody>
          <a:bodyPr>
            <a:normAutofit/>
          </a:bodyPr>
          <a:lstStyle/>
          <a:p>
            <a:pPr algn="ctr" eaLnBrk="1" hangingPunct="1"/>
            <a:r>
              <a:rPr lang="fr-FR" altLang="fr-FR" sz="3600" dirty="0"/>
              <a:t>Signal de tension sur une phase</a:t>
            </a:r>
          </a:p>
        </p:txBody>
      </p:sp>
      <p:sp>
        <p:nvSpPr>
          <p:cNvPr id="15364" name="Text Box 11"/>
          <p:cNvSpPr txBox="1">
            <a:spLocks noChangeArrowheads="1"/>
          </p:cNvSpPr>
          <p:nvPr/>
        </p:nvSpPr>
        <p:spPr bwMode="auto">
          <a:xfrm>
            <a:off x="738188" y="3562798"/>
            <a:ext cx="2411412" cy="2225675"/>
          </a:xfrm>
          <a:prstGeom prst="rect">
            <a:avLst/>
          </a:prstGeom>
          <a:noFill/>
          <a:ln w="9525">
            <a:noFill/>
            <a:miter lim="800000"/>
            <a:headEnd/>
            <a:tailEnd/>
          </a:ln>
          <a:effectLst/>
        </p:spPr>
        <p:txBody>
          <a:bodyPr>
            <a:spAutoFit/>
          </a:bodyPr>
          <a:lstStyle/>
          <a:p>
            <a:pPr>
              <a:spcBef>
                <a:spcPct val="50000"/>
              </a:spcBef>
            </a:pPr>
            <a:r>
              <a:rPr lang="fr-FR" altLang="fr-FR" sz="2000" dirty="0"/>
              <a:t>On voit que ces signaux « reconstituent » des sinusoïdes mais qu’ils sont très riches en harmoniques</a:t>
            </a:r>
          </a:p>
        </p:txBody>
      </p:sp>
      <p:sp>
        <p:nvSpPr>
          <p:cNvPr id="2" name="Espace réservé du pied de page 1">
            <a:extLst>
              <a:ext uri="{FF2B5EF4-FFF2-40B4-BE49-F238E27FC236}">
                <a16:creationId xmlns="" xmlns:a16="http://schemas.microsoft.com/office/drawing/2014/main" id="{FC2B3F60-F56E-43BB-A357-926474308A73}"/>
              </a:ext>
            </a:extLst>
          </p:cNvPr>
          <p:cNvSpPr>
            <a:spLocks noGrp="1"/>
          </p:cNvSpPr>
          <p:nvPr>
            <p:ph type="ftr" sz="quarter" idx="11"/>
          </p:nvPr>
        </p:nvSpPr>
        <p:spPr/>
        <p:txBody>
          <a:bodyPr/>
          <a:lstStyle/>
          <a:p>
            <a:r>
              <a:rPr lang="fr-FR" dirty="0"/>
              <a:t>LYCEE THEPOT QUIMPER - SCOTTO</a:t>
            </a:r>
          </a:p>
        </p:txBody>
      </p:sp>
      <p:sp>
        <p:nvSpPr>
          <p:cNvPr id="3" name="ZoneTexte 2">
            <a:extLst>
              <a:ext uri="{FF2B5EF4-FFF2-40B4-BE49-F238E27FC236}">
                <a16:creationId xmlns="" xmlns:a16="http://schemas.microsoft.com/office/drawing/2014/main" id="{728E45AB-08E7-4007-8ACC-1603DB3F9C20}"/>
              </a:ext>
            </a:extLst>
          </p:cNvPr>
          <p:cNvSpPr txBox="1"/>
          <p:nvPr/>
        </p:nvSpPr>
        <p:spPr>
          <a:xfrm>
            <a:off x="251521" y="1340768"/>
            <a:ext cx="2898079" cy="2031325"/>
          </a:xfrm>
          <a:prstGeom prst="rect">
            <a:avLst/>
          </a:prstGeom>
          <a:noFill/>
        </p:spPr>
        <p:txBody>
          <a:bodyPr wrap="square" rtlCol="0">
            <a:spAutoFit/>
          </a:bodyPr>
          <a:lstStyle/>
          <a:p>
            <a:r>
              <a:rPr lang="fr-FR" dirty="0"/>
              <a:t>Ce type de signaux sont appelés:</a:t>
            </a:r>
          </a:p>
          <a:p>
            <a:r>
              <a:rPr lang="fr-FR" dirty="0"/>
              <a:t>MLI: Modulation de largeur d’impulsions</a:t>
            </a:r>
          </a:p>
          <a:p>
            <a:r>
              <a:rPr lang="fr-FR" dirty="0"/>
              <a:t>En anglais:</a:t>
            </a:r>
          </a:p>
          <a:p>
            <a:r>
              <a:rPr lang="fr-FR" dirty="0"/>
              <a:t>PWM: Pulse Width Modulation</a:t>
            </a:r>
          </a:p>
        </p:txBody>
      </p:sp>
      <p:pic>
        <p:nvPicPr>
          <p:cNvPr id="1024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0949" y="1393825"/>
            <a:ext cx="5181600" cy="237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3824" y="3765550"/>
            <a:ext cx="5038725" cy="24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704088"/>
            <a:ext cx="8229600" cy="708688"/>
          </a:xfrm>
        </p:spPr>
        <p:txBody>
          <a:bodyPr>
            <a:normAutofit/>
          </a:bodyPr>
          <a:lstStyle/>
          <a:p>
            <a:pPr algn="ctr" eaLnBrk="1" hangingPunct="1"/>
            <a:r>
              <a:rPr lang="fr-FR" altLang="fr-FR" sz="3600" dirty="0"/>
              <a:t>Relevés à l’oscilloscope</a:t>
            </a:r>
          </a:p>
        </p:txBody>
      </p:sp>
      <p:pic>
        <p:nvPicPr>
          <p:cNvPr id="16387" name="Picture 4"/>
          <p:cNvPicPr>
            <a:picLocks noGrp="1" noChangeAspect="1" noChangeArrowheads="1"/>
          </p:cNvPicPr>
          <p:nvPr>
            <p:ph type="body" idx="1"/>
          </p:nvPr>
        </p:nvPicPr>
        <p:blipFill>
          <a:blip r:embed="rId2" cstate="print">
            <a:extLst>
              <a:ext uri="{28A0092B-C50C-407E-A947-70E740481C1C}">
                <a14:useLocalDpi xmlns:a14="http://schemas.microsoft.com/office/drawing/2010/main"/>
              </a:ext>
            </a:extLst>
          </a:blip>
          <a:srcRect/>
          <a:stretch>
            <a:fillRect/>
          </a:stretch>
        </p:blipFill>
        <p:spPr>
          <a:xfrm>
            <a:off x="647700" y="2119313"/>
            <a:ext cx="3708400" cy="2949575"/>
          </a:xfrm>
          <a:noFill/>
        </p:spPr>
      </p:pic>
      <p:pic>
        <p:nvPicPr>
          <p:cNvPr id="16388" name="Picture 6" descr="signal MLI"/>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35488" y="2133600"/>
            <a:ext cx="3630612" cy="2935288"/>
          </a:xfrm>
          <a:prstGeom prst="rect">
            <a:avLst/>
          </a:prstGeom>
          <a:noFill/>
          <a:ln w="9525">
            <a:noFill/>
            <a:miter lim="800000"/>
            <a:headEnd/>
            <a:tailEnd/>
          </a:ln>
        </p:spPr>
      </p:pic>
      <p:sp>
        <p:nvSpPr>
          <p:cNvPr id="16389" name="Text Box 7"/>
          <p:cNvSpPr txBox="1">
            <a:spLocks noChangeArrowheads="1"/>
          </p:cNvSpPr>
          <p:nvPr/>
        </p:nvSpPr>
        <p:spPr bwMode="auto">
          <a:xfrm>
            <a:off x="1042988" y="5192713"/>
            <a:ext cx="3060700" cy="366712"/>
          </a:xfrm>
          <a:prstGeom prst="rect">
            <a:avLst/>
          </a:prstGeom>
          <a:noFill/>
          <a:ln w="9525">
            <a:noFill/>
            <a:miter lim="800000"/>
            <a:headEnd/>
            <a:tailEnd/>
          </a:ln>
          <a:effectLst/>
        </p:spPr>
        <p:txBody>
          <a:bodyPr>
            <a:spAutoFit/>
          </a:bodyPr>
          <a:lstStyle/>
          <a:p>
            <a:pPr>
              <a:spcBef>
                <a:spcPct val="50000"/>
              </a:spcBef>
            </a:pPr>
            <a:r>
              <a:rPr lang="fr-FR" altLang="fr-FR" dirty="0"/>
              <a:t>Tension</a:t>
            </a:r>
          </a:p>
        </p:txBody>
      </p:sp>
      <p:sp>
        <p:nvSpPr>
          <p:cNvPr id="16390" name="Text Box 8"/>
          <p:cNvSpPr txBox="1">
            <a:spLocks noChangeArrowheads="1"/>
          </p:cNvSpPr>
          <p:nvPr/>
        </p:nvSpPr>
        <p:spPr bwMode="auto">
          <a:xfrm>
            <a:off x="5256213" y="5192713"/>
            <a:ext cx="1871662" cy="366712"/>
          </a:xfrm>
          <a:prstGeom prst="rect">
            <a:avLst/>
          </a:prstGeom>
          <a:noFill/>
          <a:ln w="9525">
            <a:noFill/>
            <a:miter lim="800000"/>
            <a:headEnd/>
            <a:tailEnd/>
          </a:ln>
          <a:effectLst/>
        </p:spPr>
        <p:txBody>
          <a:bodyPr>
            <a:spAutoFit/>
          </a:bodyPr>
          <a:lstStyle/>
          <a:p>
            <a:pPr>
              <a:spcBef>
                <a:spcPct val="50000"/>
              </a:spcBef>
            </a:pPr>
            <a:r>
              <a:rPr lang="fr-FR" altLang="fr-FR" dirty="0"/>
              <a:t>Courant</a:t>
            </a:r>
          </a:p>
        </p:txBody>
      </p:sp>
      <p:sp>
        <p:nvSpPr>
          <p:cNvPr id="2" name="Espace réservé du pied de page 1">
            <a:extLst>
              <a:ext uri="{FF2B5EF4-FFF2-40B4-BE49-F238E27FC236}">
                <a16:creationId xmlns="" xmlns:a16="http://schemas.microsoft.com/office/drawing/2014/main" id="{3DD959B7-9197-4076-890D-EE870815C1C7}"/>
              </a:ext>
            </a:extLst>
          </p:cNvPr>
          <p:cNvSpPr>
            <a:spLocks noGrp="1"/>
          </p:cNvSpPr>
          <p:nvPr>
            <p:ph type="ftr" sz="quarter" idx="11"/>
          </p:nvPr>
        </p:nvSpPr>
        <p:spPr/>
        <p:txBody>
          <a:bodyPr/>
          <a:lstStyle/>
          <a:p>
            <a:r>
              <a:rPr lang="fr-FR" dirty="0"/>
              <a:t>LYCEE THEPOT QUIMPER - SCOTTO</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1540" y="332656"/>
            <a:ext cx="5724636" cy="542324"/>
          </a:xfrm>
        </p:spPr>
        <p:txBody>
          <a:bodyPr>
            <a:noAutofit/>
          </a:bodyPr>
          <a:lstStyle/>
          <a:p>
            <a:pPr algn="ctr"/>
            <a:r>
              <a:rPr lang="fr-FR" sz="3600" dirty="0"/>
              <a:t>Performances énergétiques</a:t>
            </a:r>
          </a:p>
        </p:txBody>
      </p:sp>
      <p:sp>
        <p:nvSpPr>
          <p:cNvPr id="5" name="ZoneTexte 4"/>
          <p:cNvSpPr txBox="1"/>
          <p:nvPr/>
        </p:nvSpPr>
        <p:spPr>
          <a:xfrm>
            <a:off x="431538" y="1074509"/>
            <a:ext cx="2988333" cy="4708981"/>
          </a:xfrm>
          <a:prstGeom prst="rect">
            <a:avLst/>
          </a:prstGeom>
          <a:noFill/>
        </p:spPr>
        <p:txBody>
          <a:bodyPr wrap="square" rtlCol="0">
            <a:spAutoFit/>
          </a:bodyPr>
          <a:lstStyle/>
          <a:p>
            <a:r>
              <a:rPr lang="fr-FR" sz="2000" dirty="0"/>
              <a:t>La notion de développement durable a conduit 23 pays européens à travailler sur l’efficacité énergétique des moteurs EFF1, EFF2 et EFF3 pour les moteurs asynchrones. En accord avec l’ADEME et avec le soutien financier de l’état. Cela se traduit actuellement par la norme IEC 60034-30 qui introduit les IE* (International Efficiency)</a:t>
            </a:r>
          </a:p>
        </p:txBody>
      </p:sp>
      <p:sp>
        <p:nvSpPr>
          <p:cNvPr id="3" name="Espace réservé du pied de page 2">
            <a:extLst>
              <a:ext uri="{FF2B5EF4-FFF2-40B4-BE49-F238E27FC236}">
                <a16:creationId xmlns="" xmlns:a16="http://schemas.microsoft.com/office/drawing/2014/main" id="{0B4A2425-674C-491F-B989-D2301A9F218A}"/>
              </a:ext>
            </a:extLst>
          </p:cNvPr>
          <p:cNvSpPr>
            <a:spLocks noGrp="1"/>
          </p:cNvSpPr>
          <p:nvPr>
            <p:ph type="ftr" sz="quarter" idx="11"/>
          </p:nvPr>
        </p:nvSpPr>
        <p:spPr/>
        <p:txBody>
          <a:bodyPr/>
          <a:lstStyle/>
          <a:p>
            <a:r>
              <a:rPr lang="fr-FR" dirty="0"/>
              <a:t>LYCEE THEPOT QUIMPER - SCOTTO</a:t>
            </a:r>
          </a:p>
        </p:txBody>
      </p:sp>
      <p:pic>
        <p:nvPicPr>
          <p:cNvPr id="4" name="Image 3">
            <a:extLst>
              <a:ext uri="{FF2B5EF4-FFF2-40B4-BE49-F238E27FC236}">
                <a16:creationId xmlns="" xmlns:a16="http://schemas.microsoft.com/office/drawing/2014/main" id="{E273A7EB-D5A0-4F3B-A9A0-99C2F8B2F17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58600" y="3108264"/>
            <a:ext cx="5253862" cy="2834558"/>
          </a:xfrm>
          <a:prstGeom prst="rect">
            <a:avLst/>
          </a:prstGeom>
        </p:spPr>
      </p:pic>
      <p:pic>
        <p:nvPicPr>
          <p:cNvPr id="1034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336" y="1340768"/>
            <a:ext cx="5257800"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636680"/>
          </a:xfrm>
        </p:spPr>
        <p:txBody>
          <a:bodyPr>
            <a:normAutofit/>
          </a:bodyPr>
          <a:lstStyle/>
          <a:p>
            <a:pPr algn="ctr"/>
            <a:r>
              <a:rPr lang="fr-FR" sz="3600" dirty="0"/>
              <a:t>Performances énergétiques</a:t>
            </a:r>
          </a:p>
        </p:txBody>
      </p:sp>
      <p:pic>
        <p:nvPicPr>
          <p:cNvPr id="78853"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311860" y="1484784"/>
            <a:ext cx="5317815" cy="3787322"/>
          </a:xfrm>
          <a:prstGeom prst="rect">
            <a:avLst/>
          </a:prstGeom>
          <a:noFill/>
          <a:ln w="9525">
            <a:noFill/>
            <a:miter lim="800000"/>
            <a:headEnd/>
            <a:tailEnd/>
          </a:ln>
        </p:spPr>
      </p:pic>
      <p:sp>
        <p:nvSpPr>
          <p:cNvPr id="9" name="ZoneTexte 8"/>
          <p:cNvSpPr txBox="1"/>
          <p:nvPr/>
        </p:nvSpPr>
        <p:spPr>
          <a:xfrm>
            <a:off x="575556" y="5445224"/>
            <a:ext cx="8100900" cy="707886"/>
          </a:xfrm>
          <a:prstGeom prst="rect">
            <a:avLst/>
          </a:prstGeom>
          <a:noFill/>
        </p:spPr>
        <p:txBody>
          <a:bodyPr wrap="square" rtlCol="0">
            <a:spAutoFit/>
          </a:bodyPr>
          <a:lstStyle/>
          <a:p>
            <a:r>
              <a:rPr lang="fr-FR" sz="2000" dirty="0"/>
              <a:t>On voit bien que l’utilisation d’un moteur synchrone permet d’améliorer de façon significative la consommation énergétique d’une entreprise.</a:t>
            </a:r>
          </a:p>
        </p:txBody>
      </p:sp>
      <p:sp>
        <p:nvSpPr>
          <p:cNvPr id="3" name="Espace réservé du pied de page 2">
            <a:extLst>
              <a:ext uri="{FF2B5EF4-FFF2-40B4-BE49-F238E27FC236}">
                <a16:creationId xmlns="" xmlns:a16="http://schemas.microsoft.com/office/drawing/2014/main" id="{4CF3FCAC-B0B9-4B5B-BF53-16C2F9404099}"/>
              </a:ext>
            </a:extLst>
          </p:cNvPr>
          <p:cNvSpPr>
            <a:spLocks noGrp="1"/>
          </p:cNvSpPr>
          <p:nvPr>
            <p:ph type="ftr" sz="quarter" idx="11"/>
          </p:nvPr>
        </p:nvSpPr>
        <p:spPr/>
        <p:txBody>
          <a:bodyPr/>
          <a:lstStyle/>
          <a:p>
            <a:r>
              <a:rPr lang="fr-FR" dirty="0"/>
              <a:t>LYCEE THEPOT QUIMPER - SCOTTO</a:t>
            </a:r>
          </a:p>
        </p:txBody>
      </p:sp>
      <p:pic>
        <p:nvPicPr>
          <p:cNvPr id="1044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628800"/>
            <a:ext cx="2400300" cy="235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 xmlns:a16="http://schemas.microsoft.com/office/drawing/2014/main" id="{82901A57-EF25-4318-84C5-6C5BBF9F98DA}"/>
              </a:ext>
            </a:extLst>
          </p:cNvPr>
          <p:cNvSpPr>
            <a:spLocks noGrp="1"/>
          </p:cNvSpPr>
          <p:nvPr>
            <p:ph sz="half" idx="1"/>
          </p:nvPr>
        </p:nvSpPr>
        <p:spPr>
          <a:xfrm>
            <a:off x="455310" y="1520788"/>
            <a:ext cx="8229600" cy="3852428"/>
          </a:xfrm>
        </p:spPr>
        <p:txBody>
          <a:bodyPr>
            <a:normAutofit fontScale="70000" lnSpcReduction="20000"/>
          </a:bodyPr>
          <a:lstStyle/>
          <a:p>
            <a:pPr lvl="0" fontAlgn="base"/>
            <a:r>
              <a:rPr lang="fr-FR" dirty="0"/>
              <a:t>Depuis le 16 juin 2011, les moteurs vendus doivent être de classe IE2 au minimum ;</a:t>
            </a:r>
          </a:p>
          <a:p>
            <a:pPr lvl="0" fontAlgn="base"/>
            <a:endParaRPr lang="fr-FR" dirty="0"/>
          </a:p>
          <a:p>
            <a:pPr lvl="0" fontAlgn="base"/>
            <a:r>
              <a:rPr lang="fr-FR" dirty="0"/>
              <a:t>Depuis le 1</a:t>
            </a:r>
            <a:r>
              <a:rPr lang="fr-FR" baseline="30000" dirty="0"/>
              <a:t>er</a:t>
            </a:r>
            <a:r>
              <a:rPr lang="fr-FR" dirty="0"/>
              <a:t> janvier 2015, les moteurs doivent être de classe IE3 minimum pour des puissances comprises entre 7,5 et 375 kW ou de classe IE2 couplé à un variateur ;</a:t>
            </a:r>
          </a:p>
          <a:p>
            <a:pPr lvl="0" fontAlgn="base"/>
            <a:endParaRPr lang="fr-FR" dirty="0"/>
          </a:p>
          <a:p>
            <a:pPr lvl="0" fontAlgn="base"/>
            <a:r>
              <a:rPr lang="fr-FR" dirty="0"/>
              <a:t>Depuis le 1</a:t>
            </a:r>
            <a:r>
              <a:rPr lang="fr-FR" baseline="30000" dirty="0"/>
              <a:t>er</a:t>
            </a:r>
            <a:r>
              <a:rPr lang="fr-FR" dirty="0"/>
              <a:t> janvier 2017, les moteurs de puissance comprise entre 0,75 et 375 kW doivent être de classe IE3 ou de classe IE2 couplé à un variateur.</a:t>
            </a:r>
          </a:p>
          <a:p>
            <a:pPr lvl="0" fontAlgn="base"/>
            <a:endParaRPr lang="fr-FR" dirty="0"/>
          </a:p>
          <a:p>
            <a:pPr fontAlgn="base"/>
            <a:r>
              <a:rPr lang="fr-FR" dirty="0"/>
              <a:t>La classe IE4, ayant des rendements supérieurs, est en cours de développement. La plupart des constructeurs l’affichent déjà dans leurs catalogues.</a:t>
            </a:r>
          </a:p>
          <a:p>
            <a:pPr fontAlgn="base"/>
            <a:endParaRPr lang="fr-FR" dirty="0"/>
          </a:p>
          <a:p>
            <a:pPr fontAlgn="base"/>
            <a:r>
              <a:rPr lang="fr-FR" dirty="0"/>
              <a:t>On voit déjà apparaitre une nouvelle classe IE5 qui ne fait pas l’objet encore de réglementation.</a:t>
            </a:r>
          </a:p>
          <a:p>
            <a:endParaRPr lang="fr-FR" dirty="0"/>
          </a:p>
        </p:txBody>
      </p:sp>
      <p:sp>
        <p:nvSpPr>
          <p:cNvPr id="5" name="Espace réservé du pied de page 4">
            <a:extLst>
              <a:ext uri="{FF2B5EF4-FFF2-40B4-BE49-F238E27FC236}">
                <a16:creationId xmlns="" xmlns:a16="http://schemas.microsoft.com/office/drawing/2014/main" id="{7AEBB366-9730-4D0B-85B5-24EBDA638B64}"/>
              </a:ext>
            </a:extLst>
          </p:cNvPr>
          <p:cNvSpPr>
            <a:spLocks noGrp="1"/>
          </p:cNvSpPr>
          <p:nvPr>
            <p:ph type="ftr" sz="quarter" idx="11"/>
          </p:nvPr>
        </p:nvSpPr>
        <p:spPr/>
        <p:txBody>
          <a:bodyPr/>
          <a:lstStyle/>
          <a:p>
            <a:r>
              <a:rPr lang="fr-FR" dirty="0"/>
              <a:t>LYCEE THEPOT QUIMPER - SCOTTO</a:t>
            </a:r>
          </a:p>
        </p:txBody>
      </p:sp>
      <p:sp>
        <p:nvSpPr>
          <p:cNvPr id="6" name="Titre 1">
            <a:extLst>
              <a:ext uri="{FF2B5EF4-FFF2-40B4-BE49-F238E27FC236}">
                <a16:creationId xmlns="" xmlns:a16="http://schemas.microsoft.com/office/drawing/2014/main" id="{722B8B58-DE33-4CFA-BD60-2F6809C84A8B}"/>
              </a:ext>
            </a:extLst>
          </p:cNvPr>
          <p:cNvSpPr>
            <a:spLocks noGrp="1"/>
          </p:cNvSpPr>
          <p:nvPr>
            <p:ph type="title"/>
          </p:nvPr>
        </p:nvSpPr>
        <p:spPr>
          <a:xfrm>
            <a:off x="457200" y="517775"/>
            <a:ext cx="8229600" cy="686340"/>
          </a:xfrm>
        </p:spPr>
        <p:txBody>
          <a:bodyPr>
            <a:normAutofit fontScale="90000"/>
          </a:bodyPr>
          <a:lstStyle/>
          <a:p>
            <a:r>
              <a:rPr lang="fr-FR" dirty="0"/>
              <a:t>Dispositions réglementaires</a:t>
            </a:r>
          </a:p>
        </p:txBody>
      </p:sp>
    </p:spTree>
    <p:extLst>
      <p:ext uri="{BB962C8B-B14F-4D97-AF65-F5344CB8AC3E}">
        <p14:creationId xmlns:p14="http://schemas.microsoft.com/office/powerpoint/2010/main" val="29420875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a:extLst>
              <a:ext uri="{FF2B5EF4-FFF2-40B4-BE49-F238E27FC236}">
                <a16:creationId xmlns="" xmlns:a16="http://schemas.microsoft.com/office/drawing/2014/main" id="{36A95BE3-C6B3-4625-99E2-CDAEF8EC940C}"/>
              </a:ext>
            </a:extLst>
          </p:cNvPr>
          <p:cNvSpPr>
            <a:spLocks noGrp="1"/>
          </p:cNvSpPr>
          <p:nvPr>
            <p:ph type="ftr" sz="quarter" idx="11"/>
          </p:nvPr>
        </p:nvSpPr>
        <p:spPr/>
        <p:txBody>
          <a:bodyPr/>
          <a:lstStyle/>
          <a:p>
            <a:r>
              <a:rPr lang="fr-FR" dirty="0"/>
              <a:t>LYCEE THEPOT QUIMPER - SCOTTO</a:t>
            </a:r>
          </a:p>
        </p:txBody>
      </p:sp>
      <p:sp>
        <p:nvSpPr>
          <p:cNvPr id="7" name="Rectangle : coins arrondis 6">
            <a:extLst>
              <a:ext uri="{FF2B5EF4-FFF2-40B4-BE49-F238E27FC236}">
                <a16:creationId xmlns="" xmlns:a16="http://schemas.microsoft.com/office/drawing/2014/main" id="{6F3156EF-7570-42C5-9046-88DB29C7A7E1}"/>
              </a:ext>
            </a:extLst>
          </p:cNvPr>
          <p:cNvSpPr/>
          <p:nvPr/>
        </p:nvSpPr>
        <p:spPr>
          <a:xfrm>
            <a:off x="503548" y="2384884"/>
            <a:ext cx="2088232" cy="154817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2014</a:t>
            </a:r>
          </a:p>
          <a:p>
            <a:pPr algn="ctr"/>
            <a:r>
              <a:rPr lang="fr-FR" dirty="0"/>
              <a:t>W22 Magnet</a:t>
            </a:r>
          </a:p>
          <a:p>
            <a:pPr algn="ctr"/>
            <a:r>
              <a:rPr lang="fr-FR" sz="2000" b="1" dirty="0"/>
              <a:t>IE5</a:t>
            </a:r>
          </a:p>
          <a:p>
            <a:pPr algn="ctr"/>
            <a:r>
              <a:rPr lang="fr-FR" dirty="0"/>
              <a:t>Rendement: 96,6%</a:t>
            </a:r>
          </a:p>
        </p:txBody>
      </p:sp>
      <p:sp>
        <p:nvSpPr>
          <p:cNvPr id="2" name="ZoneTexte 1">
            <a:extLst>
              <a:ext uri="{FF2B5EF4-FFF2-40B4-BE49-F238E27FC236}">
                <a16:creationId xmlns="" xmlns:a16="http://schemas.microsoft.com/office/drawing/2014/main" id="{A18A04A7-3AB6-448A-A08B-7709A1496222}"/>
              </a:ext>
            </a:extLst>
          </p:cNvPr>
          <p:cNvSpPr txBox="1"/>
          <p:nvPr/>
        </p:nvSpPr>
        <p:spPr>
          <a:xfrm>
            <a:off x="503548" y="400167"/>
            <a:ext cx="7942569" cy="523220"/>
          </a:xfrm>
          <a:prstGeom prst="rect">
            <a:avLst/>
          </a:prstGeom>
          <a:solidFill>
            <a:schemeClr val="accent2"/>
          </a:solidFill>
        </p:spPr>
        <p:txBody>
          <a:bodyPr wrap="square" rtlCol="0">
            <a:spAutoFit/>
          </a:bodyPr>
          <a:lstStyle/>
          <a:p>
            <a:r>
              <a:rPr lang="fr-FR" sz="2800" b="1" dirty="0"/>
              <a:t>Evolution du rendement du moteur électrique</a:t>
            </a:r>
          </a:p>
        </p:txBody>
      </p:sp>
      <p:pic>
        <p:nvPicPr>
          <p:cNvPr id="1054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688" y="404813"/>
            <a:ext cx="8048625" cy="604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2334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ormAutofit fontScale="90000"/>
          </a:bodyPr>
          <a:lstStyle/>
          <a:p>
            <a:pPr eaLnBrk="1" hangingPunct="1"/>
            <a:r>
              <a:rPr lang="fr-FR" altLang="fr-FR" dirty="0"/>
              <a:t>Détermination du couple moteur</a:t>
            </a:r>
          </a:p>
        </p:txBody>
      </p:sp>
      <p:graphicFrame>
        <p:nvGraphicFramePr>
          <p:cNvPr id="30725" name="Object 5"/>
          <p:cNvGraphicFramePr>
            <a:graphicFrameLocks noGrp="1" noChangeAspect="1"/>
          </p:cNvGraphicFramePr>
          <p:nvPr>
            <p:ph sz="half" idx="1"/>
          </p:nvPr>
        </p:nvGraphicFramePr>
        <p:xfrm>
          <a:off x="34925" y="2852738"/>
          <a:ext cx="4297363" cy="936625"/>
        </p:xfrm>
        <a:graphic>
          <a:graphicData uri="http://schemas.openxmlformats.org/presentationml/2006/ole">
            <mc:AlternateContent xmlns:mc="http://schemas.openxmlformats.org/markup-compatibility/2006">
              <mc:Choice xmlns:v="urn:schemas-microsoft-com:vml" Requires="v">
                <p:oleObj spid="_x0000_s97366" name="Equation" r:id="rId3" imgW="4048560" imgH="838440" progId="Equation.3">
                  <p:embed/>
                </p:oleObj>
              </mc:Choice>
              <mc:Fallback>
                <p:oleObj name="Equation" r:id="rId3" imgW="4048560" imgH="83844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 y="2852738"/>
                        <a:ext cx="4297363" cy="936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27" name="Object 7"/>
          <p:cNvGraphicFramePr>
            <a:graphicFrameLocks noGrp="1" noChangeAspect="1"/>
          </p:cNvGraphicFramePr>
          <p:nvPr>
            <p:ph sz="quarter" idx="2"/>
          </p:nvPr>
        </p:nvGraphicFramePr>
        <p:xfrm>
          <a:off x="827088" y="4652963"/>
          <a:ext cx="3240087" cy="754062"/>
        </p:xfrm>
        <a:graphic>
          <a:graphicData uri="http://schemas.openxmlformats.org/presentationml/2006/ole">
            <mc:AlternateContent xmlns:mc="http://schemas.openxmlformats.org/markup-compatibility/2006">
              <mc:Choice xmlns:v="urn:schemas-microsoft-com:vml" Requires="v">
                <p:oleObj spid="_x0000_s97367" name="Equation" r:id="rId5" imgW="2690640" imgH="584280" progId="Equation.3">
                  <p:embed/>
                </p:oleObj>
              </mc:Choice>
              <mc:Fallback>
                <p:oleObj name="Equation" r:id="rId5" imgW="2690640" imgH="584280" progId="Equation.3">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088" y="4652963"/>
                        <a:ext cx="3240087" cy="754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20"/>
          <p:cNvGrpSpPr>
            <a:grpSpLocks/>
          </p:cNvGrpSpPr>
          <p:nvPr/>
        </p:nvGrpSpPr>
        <p:grpSpPr bwMode="auto">
          <a:xfrm>
            <a:off x="4932363" y="2636838"/>
            <a:ext cx="3529012" cy="1135062"/>
            <a:chOff x="3107" y="1661"/>
            <a:chExt cx="2223" cy="715"/>
          </a:xfrm>
        </p:grpSpPr>
        <p:sp>
          <p:nvSpPr>
            <p:cNvPr id="11275" name="Text Box 9"/>
            <p:cNvSpPr txBox="1">
              <a:spLocks noChangeArrowheads="1"/>
            </p:cNvSpPr>
            <p:nvPr/>
          </p:nvSpPr>
          <p:spPr bwMode="auto">
            <a:xfrm>
              <a:off x="3742" y="1706"/>
              <a:ext cx="907" cy="670"/>
            </a:xfrm>
            <a:prstGeom prst="rect">
              <a:avLst/>
            </a:prstGeom>
            <a:noFill/>
            <a:ln w="9525">
              <a:solidFill>
                <a:schemeClr val="tx1"/>
              </a:solidFill>
              <a:miter lim="800000"/>
              <a:headEnd/>
              <a:tailEnd/>
            </a:ln>
            <a:effectLst/>
          </p:spPr>
          <p:txBody>
            <a:bodyPr>
              <a:spAutoFit/>
            </a:bodyPr>
            <a:lstStyle/>
            <a:p>
              <a:pPr algn="ctr">
                <a:spcBef>
                  <a:spcPct val="50000"/>
                </a:spcBef>
              </a:pPr>
              <a:r>
                <a:rPr lang="fr-FR" altLang="fr-FR" dirty="0">
                  <a:latin typeface="Arial" charset="0"/>
                </a:rPr>
                <a:t>Réducteur R=80</a:t>
              </a:r>
            </a:p>
            <a:p>
              <a:pPr algn="ctr">
                <a:spcBef>
                  <a:spcPct val="50000"/>
                </a:spcBef>
              </a:pPr>
              <a:r>
                <a:rPr lang="fr-FR" altLang="fr-FR" dirty="0">
                  <a:latin typeface="Arial" charset="0"/>
                  <a:sym typeface="Symbol" pitchFamily="18" charset="2"/>
                </a:rPr>
                <a:t>r=0.85</a:t>
              </a:r>
            </a:p>
          </p:txBody>
        </p:sp>
        <p:sp>
          <p:nvSpPr>
            <p:cNvPr id="11276" name="Line 10"/>
            <p:cNvSpPr>
              <a:spLocks noChangeShapeType="1"/>
            </p:cNvSpPr>
            <p:nvPr/>
          </p:nvSpPr>
          <p:spPr bwMode="auto">
            <a:xfrm>
              <a:off x="3380" y="1933"/>
              <a:ext cx="363" cy="0"/>
            </a:xfrm>
            <a:prstGeom prst="line">
              <a:avLst/>
            </a:prstGeom>
            <a:noFill/>
            <a:ln w="9525">
              <a:solidFill>
                <a:schemeClr val="tx1"/>
              </a:solidFill>
              <a:round/>
              <a:headEnd/>
              <a:tailEnd type="triangle" w="med" len="med"/>
            </a:ln>
            <a:effectLst/>
          </p:spPr>
          <p:txBody>
            <a:bodyPr/>
            <a:lstStyle/>
            <a:p>
              <a:endParaRPr lang="fr-FR" dirty="0"/>
            </a:p>
          </p:txBody>
        </p:sp>
        <p:sp>
          <p:nvSpPr>
            <p:cNvPr id="11277" name="Line 12"/>
            <p:cNvSpPr>
              <a:spLocks noChangeShapeType="1"/>
            </p:cNvSpPr>
            <p:nvPr/>
          </p:nvSpPr>
          <p:spPr bwMode="auto">
            <a:xfrm>
              <a:off x="4650" y="1933"/>
              <a:ext cx="272" cy="0"/>
            </a:xfrm>
            <a:prstGeom prst="line">
              <a:avLst/>
            </a:prstGeom>
            <a:noFill/>
            <a:ln w="9525">
              <a:solidFill>
                <a:schemeClr val="tx1"/>
              </a:solidFill>
              <a:round/>
              <a:headEnd/>
              <a:tailEnd type="triangle" w="med" len="med"/>
            </a:ln>
            <a:effectLst/>
          </p:spPr>
          <p:txBody>
            <a:bodyPr/>
            <a:lstStyle/>
            <a:p>
              <a:endParaRPr lang="fr-FR" dirty="0"/>
            </a:p>
          </p:txBody>
        </p:sp>
        <p:sp>
          <p:nvSpPr>
            <p:cNvPr id="11278" name="Text Box 13"/>
            <p:cNvSpPr txBox="1">
              <a:spLocks noChangeArrowheads="1"/>
            </p:cNvSpPr>
            <p:nvPr/>
          </p:nvSpPr>
          <p:spPr bwMode="auto">
            <a:xfrm>
              <a:off x="3107" y="1661"/>
              <a:ext cx="409" cy="491"/>
            </a:xfrm>
            <a:prstGeom prst="rect">
              <a:avLst/>
            </a:prstGeom>
            <a:noFill/>
            <a:ln w="9525">
              <a:noFill/>
              <a:miter lim="800000"/>
              <a:headEnd/>
              <a:tailEnd/>
            </a:ln>
            <a:effectLst/>
          </p:spPr>
          <p:txBody>
            <a:bodyPr>
              <a:spAutoFit/>
            </a:bodyPr>
            <a:lstStyle/>
            <a:p>
              <a:pPr>
                <a:spcBef>
                  <a:spcPct val="50000"/>
                </a:spcBef>
              </a:pPr>
              <a:r>
                <a:rPr lang="fr-FR" altLang="fr-FR" dirty="0">
                  <a:latin typeface="Arial" charset="0"/>
                </a:rPr>
                <a:t>Tm</a:t>
              </a:r>
            </a:p>
            <a:p>
              <a:pPr>
                <a:spcBef>
                  <a:spcPct val="50000"/>
                </a:spcBef>
              </a:pPr>
              <a:r>
                <a:rPr lang="fr-FR" altLang="fr-FR" dirty="0">
                  <a:latin typeface="Arial" charset="0"/>
                  <a:sym typeface="Symbol" pitchFamily="18" charset="2"/>
                </a:rPr>
                <a:t>m</a:t>
              </a:r>
            </a:p>
          </p:txBody>
        </p:sp>
        <p:sp>
          <p:nvSpPr>
            <p:cNvPr id="11279" name="Text Box 14"/>
            <p:cNvSpPr txBox="1">
              <a:spLocks noChangeArrowheads="1"/>
            </p:cNvSpPr>
            <p:nvPr/>
          </p:nvSpPr>
          <p:spPr bwMode="auto">
            <a:xfrm>
              <a:off x="4921" y="1706"/>
              <a:ext cx="409" cy="491"/>
            </a:xfrm>
            <a:prstGeom prst="rect">
              <a:avLst/>
            </a:prstGeom>
            <a:noFill/>
            <a:ln w="9525">
              <a:noFill/>
              <a:miter lim="800000"/>
              <a:headEnd/>
              <a:tailEnd/>
            </a:ln>
            <a:effectLst/>
          </p:spPr>
          <p:txBody>
            <a:bodyPr>
              <a:spAutoFit/>
            </a:bodyPr>
            <a:lstStyle/>
            <a:p>
              <a:pPr>
                <a:spcBef>
                  <a:spcPct val="50000"/>
                </a:spcBef>
              </a:pPr>
              <a:r>
                <a:rPr lang="fr-FR" altLang="fr-FR" dirty="0">
                  <a:latin typeface="Arial" charset="0"/>
                </a:rPr>
                <a:t>Tsr</a:t>
              </a:r>
            </a:p>
            <a:p>
              <a:pPr>
                <a:spcBef>
                  <a:spcPct val="50000"/>
                </a:spcBef>
              </a:pPr>
              <a:r>
                <a:rPr lang="fr-FR" altLang="fr-FR" dirty="0">
                  <a:latin typeface="Arial" charset="0"/>
                  <a:sym typeface="Symbol" pitchFamily="18" charset="2"/>
                </a:rPr>
                <a:t>sr</a:t>
              </a:r>
            </a:p>
          </p:txBody>
        </p:sp>
      </p:grpSp>
      <p:graphicFrame>
        <p:nvGraphicFramePr>
          <p:cNvPr id="30736" name="Object 16"/>
          <p:cNvGraphicFramePr>
            <a:graphicFrameLocks noGrp="1" noChangeAspect="1"/>
          </p:cNvGraphicFramePr>
          <p:nvPr>
            <p:ph sz="quarter" idx="3"/>
          </p:nvPr>
        </p:nvGraphicFramePr>
        <p:xfrm>
          <a:off x="4783138" y="4365625"/>
          <a:ext cx="3954462" cy="1119188"/>
        </p:xfrm>
        <a:graphic>
          <a:graphicData uri="http://schemas.openxmlformats.org/presentationml/2006/ole">
            <mc:AlternateContent xmlns:mc="http://schemas.openxmlformats.org/markup-compatibility/2006">
              <mc:Choice xmlns:v="urn:schemas-microsoft-com:vml" Requires="v">
                <p:oleObj spid="_x0000_s97368" name="Equation" r:id="rId7" imgW="4416480" imgH="1206720" progId="Equation.3">
                  <p:embed/>
                </p:oleObj>
              </mc:Choice>
              <mc:Fallback>
                <p:oleObj name="Equation" r:id="rId7" imgW="4416480" imgH="1206720" progId="Equation.3">
                  <p:embed/>
                  <p:pic>
                    <p:nvPicPr>
                      <p:cNvPr id="0" name="Object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3138" y="4365625"/>
                        <a:ext cx="3954462" cy="1119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271" name="Line 18"/>
          <p:cNvSpPr>
            <a:spLocks noChangeShapeType="1"/>
          </p:cNvSpPr>
          <p:nvPr/>
        </p:nvSpPr>
        <p:spPr bwMode="auto">
          <a:xfrm>
            <a:off x="4427538" y="2565400"/>
            <a:ext cx="0" cy="3095625"/>
          </a:xfrm>
          <a:prstGeom prst="line">
            <a:avLst/>
          </a:prstGeom>
          <a:noFill/>
          <a:ln w="9525">
            <a:solidFill>
              <a:schemeClr val="tx1"/>
            </a:solidFill>
            <a:round/>
            <a:headEnd/>
            <a:tailEnd/>
          </a:ln>
          <a:effectLst/>
        </p:spPr>
        <p:txBody>
          <a:bodyPr/>
          <a:lstStyle/>
          <a:p>
            <a:endParaRPr lang="fr-FR" dirty="0"/>
          </a:p>
        </p:txBody>
      </p:sp>
      <p:sp>
        <p:nvSpPr>
          <p:cNvPr id="30739" name="Text Box 19"/>
          <p:cNvSpPr txBox="1">
            <a:spLocks noChangeArrowheads="1"/>
          </p:cNvSpPr>
          <p:nvPr/>
        </p:nvSpPr>
        <p:spPr bwMode="auto">
          <a:xfrm>
            <a:off x="1692275" y="5949950"/>
            <a:ext cx="6192838" cy="369332"/>
          </a:xfrm>
          <a:prstGeom prst="rect">
            <a:avLst/>
          </a:prstGeom>
          <a:noFill/>
          <a:ln w="9525">
            <a:noFill/>
            <a:miter lim="800000"/>
            <a:headEnd/>
            <a:tailEnd/>
          </a:ln>
          <a:effectLst/>
        </p:spPr>
        <p:txBody>
          <a:bodyPr>
            <a:spAutoFit/>
          </a:bodyPr>
          <a:lstStyle/>
          <a:p>
            <a:pPr>
              <a:spcBef>
                <a:spcPct val="50000"/>
              </a:spcBef>
            </a:pPr>
            <a:r>
              <a:rPr lang="fr-FR" altLang="fr-FR" b="1" dirty="0">
                <a:latin typeface="Arial" charset="0"/>
              </a:rPr>
              <a:t>On peut vérifier ainsi que Pu=Tm·</a:t>
            </a:r>
            <a:r>
              <a:rPr lang="fr-FR" altLang="fr-FR" b="1" dirty="0">
                <a:latin typeface="Arial" charset="0"/>
                <a:sym typeface="Symbol" pitchFamily="18" charset="2"/>
              </a:rPr>
              <a:t>m=11,2x156=1747W</a:t>
            </a:r>
          </a:p>
        </p:txBody>
      </p:sp>
      <p:sp>
        <p:nvSpPr>
          <p:cNvPr id="11273" name="Text Box 21"/>
          <p:cNvSpPr txBox="1">
            <a:spLocks noChangeArrowheads="1"/>
          </p:cNvSpPr>
          <p:nvPr/>
        </p:nvSpPr>
        <p:spPr bwMode="auto">
          <a:xfrm>
            <a:off x="466725" y="2276475"/>
            <a:ext cx="3743325" cy="366713"/>
          </a:xfrm>
          <a:prstGeom prst="rect">
            <a:avLst/>
          </a:prstGeom>
          <a:noFill/>
          <a:ln w="9525">
            <a:noFill/>
            <a:miter lim="800000"/>
            <a:headEnd/>
            <a:tailEnd/>
          </a:ln>
          <a:effectLst/>
        </p:spPr>
        <p:txBody>
          <a:bodyPr>
            <a:spAutoFit/>
          </a:bodyPr>
          <a:lstStyle/>
          <a:p>
            <a:pPr>
              <a:spcBef>
                <a:spcPct val="50000"/>
              </a:spcBef>
            </a:pPr>
            <a:r>
              <a:rPr lang="fr-FR" altLang="fr-FR" dirty="0"/>
              <a:t>Couple en sortie du treuil: Tst</a:t>
            </a:r>
          </a:p>
        </p:txBody>
      </p:sp>
      <p:sp>
        <p:nvSpPr>
          <p:cNvPr id="11274" name="Text Box 22"/>
          <p:cNvSpPr txBox="1">
            <a:spLocks noChangeArrowheads="1"/>
          </p:cNvSpPr>
          <p:nvPr/>
        </p:nvSpPr>
        <p:spPr bwMode="auto">
          <a:xfrm>
            <a:off x="323850" y="4005263"/>
            <a:ext cx="3887788" cy="366712"/>
          </a:xfrm>
          <a:prstGeom prst="rect">
            <a:avLst/>
          </a:prstGeom>
          <a:noFill/>
          <a:ln w="9525">
            <a:noFill/>
            <a:miter lim="800000"/>
            <a:headEnd/>
            <a:tailEnd/>
          </a:ln>
          <a:effectLst/>
        </p:spPr>
        <p:txBody>
          <a:bodyPr>
            <a:spAutoFit/>
          </a:bodyPr>
          <a:lstStyle/>
          <a:p>
            <a:pPr>
              <a:spcBef>
                <a:spcPct val="50000"/>
              </a:spcBef>
            </a:pPr>
            <a:r>
              <a:rPr lang="fr-FR" altLang="fr-FR" dirty="0"/>
              <a:t>Couple en sortie du réducteur: Tsr</a:t>
            </a:r>
          </a:p>
        </p:txBody>
      </p:sp>
      <p:sp>
        <p:nvSpPr>
          <p:cNvPr id="3" name="Espace réservé du pied de page 2">
            <a:extLst>
              <a:ext uri="{FF2B5EF4-FFF2-40B4-BE49-F238E27FC236}">
                <a16:creationId xmlns="" xmlns:a16="http://schemas.microsoft.com/office/drawing/2014/main" id="{28731C0D-3760-4E89-B6D2-971101200DA2}"/>
              </a:ext>
            </a:extLst>
          </p:cNvPr>
          <p:cNvSpPr>
            <a:spLocks noGrp="1"/>
          </p:cNvSpPr>
          <p:nvPr>
            <p:ph type="ftr" sz="quarter" idx="11"/>
          </p:nvPr>
        </p:nvSpPr>
        <p:spPr/>
        <p:txBody>
          <a:bodyPr/>
          <a:lstStyle/>
          <a:p>
            <a:pPr>
              <a:defRPr/>
            </a:pPr>
            <a:r>
              <a:rPr lang="fr-FR" altLang="fr-FR" dirty="0"/>
              <a:t>LYCEE THEPOT QUIMPER - SCOTTO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2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3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7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a:extLst>
              <a:ext uri="{FF2B5EF4-FFF2-40B4-BE49-F238E27FC236}">
                <a16:creationId xmlns="" xmlns:a16="http://schemas.microsoft.com/office/drawing/2014/main" id="{EC4C786E-5DB1-4094-A27A-3609132230FC}"/>
              </a:ext>
            </a:extLst>
          </p:cNvPr>
          <p:cNvSpPr>
            <a:spLocks noGrp="1"/>
          </p:cNvSpPr>
          <p:nvPr>
            <p:ph type="ftr" sz="quarter" idx="11"/>
          </p:nvPr>
        </p:nvSpPr>
        <p:spPr/>
        <p:txBody>
          <a:bodyPr/>
          <a:lstStyle/>
          <a:p>
            <a:r>
              <a:rPr lang="fr-FR" dirty="0"/>
              <a:t>LYCEE THEPOT QUIMPER - SCOTTO</a:t>
            </a:r>
          </a:p>
        </p:txBody>
      </p:sp>
      <p:pic>
        <p:nvPicPr>
          <p:cNvPr id="6" name="Mon film">
            <a:hlinkClick r:id="" action="ppaction://media"/>
            <a:extLst>
              <a:ext uri="{FF2B5EF4-FFF2-40B4-BE49-F238E27FC236}">
                <a16:creationId xmlns="" xmlns:a16="http://schemas.microsoft.com/office/drawing/2014/main" id="{7014CAA9-AB76-48CB-B093-F27CE731B03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4098038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2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708688"/>
          </a:xfrm>
        </p:spPr>
        <p:txBody>
          <a:bodyPr>
            <a:normAutofit/>
          </a:bodyPr>
          <a:lstStyle/>
          <a:p>
            <a:r>
              <a:rPr lang="fr-FR" sz="3600" dirty="0"/>
              <a:t>Exemple: Transport de bagages d’aéroport</a:t>
            </a:r>
          </a:p>
        </p:txBody>
      </p:sp>
      <p:sp>
        <p:nvSpPr>
          <p:cNvPr id="8" name="ZoneTexte 7"/>
          <p:cNvSpPr txBox="1"/>
          <p:nvPr/>
        </p:nvSpPr>
        <p:spPr>
          <a:xfrm>
            <a:off x="4355976" y="4293096"/>
            <a:ext cx="4356484" cy="1477328"/>
          </a:xfrm>
          <a:prstGeom prst="rect">
            <a:avLst/>
          </a:prstGeom>
          <a:noFill/>
        </p:spPr>
        <p:txBody>
          <a:bodyPr wrap="square" rtlCol="0">
            <a:spAutoFit/>
          </a:bodyPr>
          <a:lstStyle/>
          <a:p>
            <a:r>
              <a:rPr lang="fr-FR" dirty="0"/>
              <a:t>Indépendamment des performances énergétiques, la solution « moteur synchrone » permet d’améliorer les phases d’accélération et le positionnement des bagages derrière les comptoirs.</a:t>
            </a:r>
          </a:p>
        </p:txBody>
      </p:sp>
      <p:sp>
        <p:nvSpPr>
          <p:cNvPr id="3" name="Espace réservé du pied de page 2">
            <a:extLst>
              <a:ext uri="{FF2B5EF4-FFF2-40B4-BE49-F238E27FC236}">
                <a16:creationId xmlns="" xmlns:a16="http://schemas.microsoft.com/office/drawing/2014/main" id="{9D9B7B28-2ED7-415A-8A40-7474211167B8}"/>
              </a:ext>
            </a:extLst>
          </p:cNvPr>
          <p:cNvSpPr>
            <a:spLocks noGrp="1"/>
          </p:cNvSpPr>
          <p:nvPr>
            <p:ph type="ftr" sz="quarter" idx="11"/>
          </p:nvPr>
        </p:nvSpPr>
        <p:spPr/>
        <p:txBody>
          <a:bodyPr/>
          <a:lstStyle/>
          <a:p>
            <a:r>
              <a:rPr lang="fr-FR" dirty="0"/>
              <a:t>LYCEE THEPOT QUIMPER - SCOTTO</a:t>
            </a:r>
          </a:p>
        </p:txBody>
      </p:sp>
      <p:pic>
        <p:nvPicPr>
          <p:cNvPr id="1064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7964" y="1700808"/>
            <a:ext cx="4343400" cy="222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65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592796"/>
            <a:ext cx="3905250" cy="445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152636"/>
            <a:ext cx="8229600" cy="708688"/>
          </a:xfrm>
        </p:spPr>
        <p:txBody>
          <a:bodyPr>
            <a:normAutofit/>
          </a:bodyPr>
          <a:lstStyle/>
          <a:p>
            <a:r>
              <a:rPr lang="fr-FR" sz="3600" dirty="0"/>
              <a:t>Conclusions</a:t>
            </a:r>
          </a:p>
        </p:txBody>
      </p:sp>
      <p:sp>
        <p:nvSpPr>
          <p:cNvPr id="5" name="ZoneTexte 4"/>
          <p:cNvSpPr txBox="1"/>
          <p:nvPr/>
        </p:nvSpPr>
        <p:spPr>
          <a:xfrm>
            <a:off x="1079612" y="908720"/>
            <a:ext cx="7308812" cy="5416868"/>
          </a:xfrm>
          <a:prstGeom prst="rect">
            <a:avLst/>
          </a:prstGeom>
          <a:noFill/>
        </p:spPr>
        <p:txBody>
          <a:bodyPr wrap="square" rtlCol="0">
            <a:spAutoFit/>
          </a:bodyPr>
          <a:lstStyle/>
          <a:p>
            <a:pPr>
              <a:buFont typeface="Wingdings" pitchFamily="2" charset="2"/>
              <a:buChar char="Ø"/>
            </a:pPr>
            <a:r>
              <a:rPr lang="fr-FR" dirty="0"/>
              <a:t>En terme d’efficacité énergétique, le moteur synchrone est plus performant que le moteur asynchrone.</a:t>
            </a:r>
          </a:p>
          <a:p>
            <a:pPr>
              <a:buFont typeface="Wingdings" pitchFamily="2" charset="2"/>
              <a:buChar char="Ø"/>
            </a:pPr>
            <a:endParaRPr lang="fr-FR" sz="1000" dirty="0"/>
          </a:p>
          <a:p>
            <a:pPr>
              <a:buFont typeface="Wingdings" pitchFamily="2" charset="2"/>
              <a:buChar char="Ø"/>
            </a:pPr>
            <a:r>
              <a:rPr lang="fr-FR" dirty="0"/>
              <a:t>Le moteur synchrone est plus dynamique et plus précis.</a:t>
            </a:r>
          </a:p>
          <a:p>
            <a:pPr>
              <a:buFont typeface="Wingdings" pitchFamily="2" charset="2"/>
              <a:buChar char="Ø"/>
            </a:pPr>
            <a:endParaRPr lang="fr-FR" sz="1000" dirty="0"/>
          </a:p>
          <a:p>
            <a:pPr>
              <a:buFont typeface="Wingdings" pitchFamily="2" charset="2"/>
              <a:buChar char="Ø"/>
            </a:pPr>
            <a:r>
              <a:rPr lang="fr-FR" dirty="0"/>
              <a:t> La fréquence nominale du moteur asynchrone est souvent 50Hz. Les servomoteurs permettent des fréquences nominales de fonctionnement beaucoup plus importantes.</a:t>
            </a:r>
          </a:p>
          <a:p>
            <a:pPr>
              <a:buFont typeface="Wingdings" pitchFamily="2" charset="2"/>
              <a:buChar char="Ø"/>
            </a:pPr>
            <a:endParaRPr lang="fr-FR" sz="1000" dirty="0"/>
          </a:p>
          <a:p>
            <a:pPr>
              <a:buFont typeface="Wingdings" pitchFamily="2" charset="2"/>
              <a:buChar char="Ø"/>
            </a:pPr>
            <a:r>
              <a:rPr lang="fr-FR" dirty="0"/>
              <a:t>Le moteur synchrone ne peut fonctionner qu’avec un variateur, ce qui ne permet pas (ou peu) la récupération d’énergie pendant les phases de freinage. Des variateurs de nouvelle génération permettent la réversibilité. Ceux-ci, encore chers, sont à privilégier pour économiser sur le coût de la consommation électrique des motorisations.</a:t>
            </a:r>
          </a:p>
          <a:p>
            <a:pPr>
              <a:buFont typeface="Wingdings" pitchFamily="2" charset="2"/>
              <a:buChar char="Ø"/>
            </a:pPr>
            <a:endParaRPr lang="fr-FR" sz="1000" dirty="0"/>
          </a:p>
          <a:p>
            <a:pPr>
              <a:buFont typeface="Wingdings" pitchFamily="2" charset="2"/>
              <a:buChar char="Ø"/>
            </a:pPr>
            <a:r>
              <a:rPr lang="fr-FR" dirty="0"/>
              <a:t>A l’achat, le moteur synchrone coûte plus cher que l’asynchrone.</a:t>
            </a:r>
          </a:p>
          <a:p>
            <a:pPr>
              <a:buFont typeface="Wingdings" pitchFamily="2" charset="2"/>
              <a:buChar char="Ø"/>
            </a:pPr>
            <a:endParaRPr lang="fr-FR" sz="1000" dirty="0"/>
          </a:p>
          <a:p>
            <a:pPr>
              <a:buFont typeface="Wingdings" pitchFamily="2" charset="2"/>
              <a:buChar char="Ø"/>
            </a:pPr>
            <a:r>
              <a:rPr lang="fr-FR" dirty="0"/>
              <a:t>Dans le cas d’un moteur asynchrone, il est très facile de remplacer un moteur ou un variateur d’une marque par une autre. Dans le cas du moteur synchrone il est préférable de conserver un moteur et un variateur de la même marque.</a:t>
            </a:r>
          </a:p>
        </p:txBody>
      </p:sp>
      <p:sp>
        <p:nvSpPr>
          <p:cNvPr id="3" name="Espace réservé du pied de page 2">
            <a:extLst>
              <a:ext uri="{FF2B5EF4-FFF2-40B4-BE49-F238E27FC236}">
                <a16:creationId xmlns="" xmlns:a16="http://schemas.microsoft.com/office/drawing/2014/main" id="{EAE1C18A-2AA5-4408-9B20-B5132AC07AFF}"/>
              </a:ext>
            </a:extLst>
          </p:cNvPr>
          <p:cNvSpPr>
            <a:spLocks noGrp="1"/>
          </p:cNvSpPr>
          <p:nvPr>
            <p:ph type="ftr" sz="quarter" idx="11"/>
          </p:nvPr>
        </p:nvSpPr>
        <p:spPr/>
        <p:txBody>
          <a:bodyPr/>
          <a:lstStyle/>
          <a:p>
            <a:r>
              <a:rPr lang="fr-FR" dirty="0"/>
              <a:t>LYCEE THEPOT QUIMPER - SCOTTO</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564672"/>
          </a:xfrm>
        </p:spPr>
        <p:txBody>
          <a:bodyPr>
            <a:normAutofit fontScale="90000"/>
          </a:bodyPr>
          <a:lstStyle/>
          <a:p>
            <a:r>
              <a:rPr lang="fr-FR" sz="3600" dirty="0"/>
              <a:t>Conclusions</a:t>
            </a:r>
          </a:p>
        </p:txBody>
      </p:sp>
      <p:sp>
        <p:nvSpPr>
          <p:cNvPr id="5" name="ZoneTexte 4"/>
          <p:cNvSpPr txBox="1"/>
          <p:nvPr/>
        </p:nvSpPr>
        <p:spPr>
          <a:xfrm>
            <a:off x="719572" y="1412776"/>
            <a:ext cx="7704856" cy="4524315"/>
          </a:xfrm>
          <a:prstGeom prst="rect">
            <a:avLst/>
          </a:prstGeom>
          <a:noFill/>
        </p:spPr>
        <p:txBody>
          <a:bodyPr wrap="square" rtlCol="0">
            <a:spAutoFit/>
          </a:bodyPr>
          <a:lstStyle/>
          <a:p>
            <a:r>
              <a:rPr lang="fr-FR" dirty="0"/>
              <a:t>Historiquement, la machine la plus utilisée en vitesse variable était la machine à courant continu.</a:t>
            </a:r>
          </a:p>
          <a:p>
            <a:endParaRPr lang="fr-FR" dirty="0"/>
          </a:p>
          <a:p>
            <a:r>
              <a:rPr lang="fr-FR" dirty="0"/>
              <a:t> A vitesse fixe, la machine la plus utilisée est toujours le moteur asynchrone.</a:t>
            </a:r>
          </a:p>
          <a:p>
            <a:endParaRPr lang="fr-FR" dirty="0"/>
          </a:p>
          <a:p>
            <a:r>
              <a:rPr lang="fr-FR" dirty="0"/>
              <a:t>Actuellement, la machine à courant continu n’est quasiment plus utilisée. En modélisme par exemple, on utilise beaucoup de moteurs synchrones pilotés à partir d’accus. Ces moteurs sont faussement appelés machines à courant continu.</a:t>
            </a:r>
          </a:p>
          <a:p>
            <a:endParaRPr lang="fr-FR" dirty="0"/>
          </a:p>
          <a:p>
            <a:r>
              <a:rPr lang="fr-FR" dirty="0"/>
              <a:t>A vitesse variable, pour des impératifs de développement durable, le moteur synchrone est appelé à remplacer le moteur asynchrone dans de nombreuses applications. L’état incite par des aides financières à ce changement. Mais la robustesse et la simplicité de commande du moteur asynchrone et les progrès qu’il affiche en efficacité énergétique n’incite pas toujours les industriels à ce changement.</a:t>
            </a:r>
          </a:p>
        </p:txBody>
      </p:sp>
      <p:sp>
        <p:nvSpPr>
          <p:cNvPr id="3" name="Espace réservé du pied de page 2">
            <a:extLst>
              <a:ext uri="{FF2B5EF4-FFF2-40B4-BE49-F238E27FC236}">
                <a16:creationId xmlns="" xmlns:a16="http://schemas.microsoft.com/office/drawing/2014/main" id="{EE860099-485A-4F48-8D44-4094523339F9}"/>
              </a:ext>
            </a:extLst>
          </p:cNvPr>
          <p:cNvSpPr>
            <a:spLocks noGrp="1"/>
          </p:cNvSpPr>
          <p:nvPr>
            <p:ph type="ftr" sz="quarter" idx="11"/>
          </p:nvPr>
        </p:nvSpPr>
        <p:spPr/>
        <p:txBody>
          <a:bodyPr/>
          <a:lstStyle/>
          <a:p>
            <a:r>
              <a:rPr lang="fr-FR" dirty="0"/>
              <a:t>LYCEE THEPOT QUIMPER - SCOTTO</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746918" y="584447"/>
            <a:ext cx="7993063" cy="1143000"/>
          </a:xfrm>
        </p:spPr>
        <p:txBody>
          <a:bodyPr>
            <a:normAutofit fontScale="90000"/>
          </a:bodyPr>
          <a:lstStyle/>
          <a:p>
            <a:pPr eaLnBrk="1" hangingPunct="1"/>
            <a:r>
              <a:rPr lang="fr-FR" altLang="fr-FR" dirty="0"/>
              <a:t>Notion de point de fonctionnement</a:t>
            </a:r>
          </a:p>
        </p:txBody>
      </p:sp>
      <p:sp>
        <p:nvSpPr>
          <p:cNvPr id="12291" name="Line 4"/>
          <p:cNvSpPr>
            <a:spLocks noChangeShapeType="1"/>
          </p:cNvSpPr>
          <p:nvPr/>
        </p:nvSpPr>
        <p:spPr bwMode="auto">
          <a:xfrm>
            <a:off x="1644650" y="1804039"/>
            <a:ext cx="0" cy="4175125"/>
          </a:xfrm>
          <a:prstGeom prst="line">
            <a:avLst/>
          </a:prstGeom>
          <a:noFill/>
          <a:ln w="38100">
            <a:solidFill>
              <a:schemeClr val="tx1"/>
            </a:solidFill>
            <a:round/>
            <a:headEnd type="triangle" w="med" len="med"/>
            <a:tailEnd/>
          </a:ln>
          <a:effectLst/>
        </p:spPr>
        <p:txBody>
          <a:bodyPr/>
          <a:lstStyle/>
          <a:p>
            <a:endParaRPr lang="fr-FR" dirty="0"/>
          </a:p>
        </p:txBody>
      </p:sp>
      <p:sp>
        <p:nvSpPr>
          <p:cNvPr id="12292" name="Line 5"/>
          <p:cNvSpPr>
            <a:spLocks noChangeShapeType="1"/>
          </p:cNvSpPr>
          <p:nvPr/>
        </p:nvSpPr>
        <p:spPr bwMode="auto">
          <a:xfrm>
            <a:off x="1644650" y="5979164"/>
            <a:ext cx="4103688" cy="0"/>
          </a:xfrm>
          <a:prstGeom prst="line">
            <a:avLst/>
          </a:prstGeom>
          <a:noFill/>
          <a:ln w="38100">
            <a:solidFill>
              <a:schemeClr val="tx1"/>
            </a:solidFill>
            <a:round/>
            <a:headEnd/>
            <a:tailEnd type="triangle" w="med" len="med"/>
          </a:ln>
          <a:effectLst/>
        </p:spPr>
        <p:txBody>
          <a:bodyPr/>
          <a:lstStyle/>
          <a:p>
            <a:endParaRPr lang="fr-FR" dirty="0"/>
          </a:p>
        </p:txBody>
      </p:sp>
      <p:sp>
        <p:nvSpPr>
          <p:cNvPr id="12293" name="AutoShape 8"/>
          <p:cNvSpPr>
            <a:spLocks/>
          </p:cNvSpPr>
          <p:nvPr/>
        </p:nvSpPr>
        <p:spPr bwMode="auto">
          <a:xfrm>
            <a:off x="5803900" y="2235839"/>
            <a:ext cx="1889125" cy="431800"/>
          </a:xfrm>
          <a:prstGeom prst="borderCallout2">
            <a:avLst>
              <a:gd name="adj1" fmla="val 26472"/>
              <a:gd name="adj2" fmla="val -4032"/>
              <a:gd name="adj3" fmla="val 26472"/>
              <a:gd name="adj4" fmla="val -31514"/>
              <a:gd name="adj5" fmla="val 150000"/>
              <a:gd name="adj6" fmla="val -60083"/>
            </a:avLst>
          </a:prstGeom>
          <a:solidFill>
            <a:schemeClr val="accent1"/>
          </a:solidFill>
          <a:ln w="9525">
            <a:solidFill>
              <a:schemeClr val="tx1"/>
            </a:solidFill>
            <a:miter lim="800000"/>
            <a:headEnd/>
            <a:tailEnd/>
          </a:ln>
          <a:effectLst/>
        </p:spPr>
        <p:txBody>
          <a:bodyPr/>
          <a:lstStyle/>
          <a:p>
            <a:pPr algn="ctr"/>
            <a:r>
              <a:rPr lang="fr-FR" altLang="fr-FR" dirty="0">
                <a:solidFill>
                  <a:srgbClr val="66FF33"/>
                </a:solidFill>
                <a:latin typeface="Arial" charset="0"/>
              </a:rPr>
              <a:t>Couple moteur</a:t>
            </a:r>
          </a:p>
        </p:txBody>
      </p:sp>
      <p:sp>
        <p:nvSpPr>
          <p:cNvPr id="12294" name="Line 9"/>
          <p:cNvSpPr>
            <a:spLocks noChangeShapeType="1"/>
          </p:cNvSpPr>
          <p:nvPr/>
        </p:nvSpPr>
        <p:spPr bwMode="auto">
          <a:xfrm>
            <a:off x="1431925" y="2718439"/>
            <a:ext cx="215900" cy="0"/>
          </a:xfrm>
          <a:prstGeom prst="line">
            <a:avLst/>
          </a:prstGeom>
          <a:noFill/>
          <a:ln w="9525">
            <a:solidFill>
              <a:schemeClr val="tx1"/>
            </a:solidFill>
            <a:round/>
            <a:headEnd/>
            <a:tailEnd/>
          </a:ln>
          <a:effectLst/>
        </p:spPr>
        <p:txBody>
          <a:bodyPr/>
          <a:lstStyle/>
          <a:p>
            <a:endParaRPr lang="fr-FR" dirty="0"/>
          </a:p>
        </p:txBody>
      </p:sp>
      <p:sp>
        <p:nvSpPr>
          <p:cNvPr id="12295" name="Line 14"/>
          <p:cNvSpPr>
            <a:spLocks noChangeShapeType="1"/>
          </p:cNvSpPr>
          <p:nvPr/>
        </p:nvSpPr>
        <p:spPr bwMode="auto">
          <a:xfrm>
            <a:off x="1428750" y="4899664"/>
            <a:ext cx="215900" cy="0"/>
          </a:xfrm>
          <a:prstGeom prst="line">
            <a:avLst/>
          </a:prstGeom>
          <a:noFill/>
          <a:ln w="9525">
            <a:solidFill>
              <a:schemeClr val="tx1"/>
            </a:solidFill>
            <a:round/>
            <a:headEnd/>
            <a:tailEnd/>
          </a:ln>
          <a:effectLst/>
        </p:spPr>
        <p:txBody>
          <a:bodyPr/>
          <a:lstStyle/>
          <a:p>
            <a:endParaRPr lang="fr-FR" dirty="0"/>
          </a:p>
        </p:txBody>
      </p:sp>
      <p:sp>
        <p:nvSpPr>
          <p:cNvPr id="12296" name="Text Box 15"/>
          <p:cNvSpPr txBox="1">
            <a:spLocks noChangeArrowheads="1"/>
          </p:cNvSpPr>
          <p:nvPr/>
        </p:nvSpPr>
        <p:spPr bwMode="auto">
          <a:xfrm>
            <a:off x="371475" y="4827588"/>
            <a:ext cx="1276350" cy="368300"/>
          </a:xfrm>
          <a:prstGeom prst="rect">
            <a:avLst/>
          </a:prstGeom>
          <a:noFill/>
          <a:ln w="9525">
            <a:noFill/>
            <a:miter lim="800000"/>
            <a:headEnd/>
            <a:tailEnd/>
          </a:ln>
          <a:effectLst/>
        </p:spPr>
        <p:txBody>
          <a:bodyPr>
            <a:spAutoFit/>
          </a:bodyPr>
          <a:lstStyle/>
          <a:p>
            <a:pPr algn="r">
              <a:spcBef>
                <a:spcPct val="50000"/>
              </a:spcBef>
            </a:pPr>
            <a:r>
              <a:rPr lang="fr-FR" altLang="fr-FR" dirty="0">
                <a:latin typeface="Arial" charset="0"/>
              </a:rPr>
              <a:t>Tn</a:t>
            </a:r>
          </a:p>
        </p:txBody>
      </p:sp>
      <p:sp>
        <p:nvSpPr>
          <p:cNvPr id="12298" name="Line 18"/>
          <p:cNvSpPr>
            <a:spLocks noChangeShapeType="1"/>
          </p:cNvSpPr>
          <p:nvPr/>
        </p:nvSpPr>
        <p:spPr bwMode="auto">
          <a:xfrm>
            <a:off x="1644650" y="4755202"/>
            <a:ext cx="3743325" cy="0"/>
          </a:xfrm>
          <a:prstGeom prst="line">
            <a:avLst/>
          </a:prstGeom>
          <a:noFill/>
          <a:ln w="9525">
            <a:solidFill>
              <a:schemeClr val="tx1"/>
            </a:solidFill>
            <a:prstDash val="dash"/>
            <a:round/>
            <a:headEnd/>
            <a:tailEnd/>
          </a:ln>
          <a:effectLst/>
        </p:spPr>
        <p:txBody>
          <a:bodyPr/>
          <a:lstStyle/>
          <a:p>
            <a:endParaRPr lang="fr-FR" dirty="0"/>
          </a:p>
        </p:txBody>
      </p:sp>
      <p:sp>
        <p:nvSpPr>
          <p:cNvPr id="12299" name="AutoShape 19"/>
          <p:cNvSpPr>
            <a:spLocks/>
          </p:cNvSpPr>
          <p:nvPr/>
        </p:nvSpPr>
        <p:spPr bwMode="auto">
          <a:xfrm>
            <a:off x="5753100" y="2718439"/>
            <a:ext cx="1939925" cy="401638"/>
          </a:xfrm>
          <a:prstGeom prst="borderCallout2">
            <a:avLst>
              <a:gd name="adj1" fmla="val 28458"/>
              <a:gd name="adj2" fmla="val -3926"/>
              <a:gd name="adj3" fmla="val 28458"/>
              <a:gd name="adj4" fmla="val -38296"/>
              <a:gd name="adj5" fmla="val 500394"/>
              <a:gd name="adj6" fmla="val -74306"/>
            </a:avLst>
          </a:prstGeom>
          <a:solidFill>
            <a:schemeClr val="accent1"/>
          </a:solidFill>
          <a:ln w="9525">
            <a:solidFill>
              <a:schemeClr val="tx1"/>
            </a:solidFill>
            <a:miter lim="800000"/>
            <a:headEnd/>
            <a:tailEnd/>
          </a:ln>
          <a:effectLst/>
        </p:spPr>
        <p:txBody>
          <a:bodyPr/>
          <a:lstStyle/>
          <a:p>
            <a:pPr algn="ctr"/>
            <a:r>
              <a:rPr lang="fr-FR" altLang="fr-FR" dirty="0">
                <a:latin typeface="Arial" charset="0"/>
              </a:rPr>
              <a:t>Couple nominal</a:t>
            </a:r>
          </a:p>
        </p:txBody>
      </p:sp>
      <p:sp>
        <p:nvSpPr>
          <p:cNvPr id="12300" name="Line 20"/>
          <p:cNvSpPr>
            <a:spLocks noChangeShapeType="1"/>
          </p:cNvSpPr>
          <p:nvPr/>
        </p:nvSpPr>
        <p:spPr bwMode="auto">
          <a:xfrm>
            <a:off x="1644650" y="4899664"/>
            <a:ext cx="3671888" cy="0"/>
          </a:xfrm>
          <a:prstGeom prst="line">
            <a:avLst/>
          </a:prstGeom>
          <a:noFill/>
          <a:ln w="38100">
            <a:solidFill>
              <a:srgbClr val="FF0000"/>
            </a:solidFill>
            <a:round/>
            <a:headEnd/>
            <a:tailEnd/>
          </a:ln>
          <a:effectLst/>
        </p:spPr>
        <p:txBody>
          <a:bodyPr/>
          <a:lstStyle/>
          <a:p>
            <a:endParaRPr lang="fr-FR" dirty="0"/>
          </a:p>
        </p:txBody>
      </p:sp>
      <p:sp>
        <p:nvSpPr>
          <p:cNvPr id="12301" name="AutoShape 21"/>
          <p:cNvSpPr>
            <a:spLocks/>
          </p:cNvSpPr>
          <p:nvPr/>
        </p:nvSpPr>
        <p:spPr bwMode="auto">
          <a:xfrm>
            <a:off x="5781675" y="3170877"/>
            <a:ext cx="1866900" cy="401637"/>
          </a:xfrm>
          <a:prstGeom prst="borderCallout2">
            <a:avLst>
              <a:gd name="adj1" fmla="val 28458"/>
              <a:gd name="adj2" fmla="val -4083"/>
              <a:gd name="adj3" fmla="val 28458"/>
              <a:gd name="adj4" fmla="val -17264"/>
              <a:gd name="adj5" fmla="val 418579"/>
              <a:gd name="adj6" fmla="val -30954"/>
            </a:avLst>
          </a:prstGeom>
          <a:solidFill>
            <a:srgbClr val="FF9999"/>
          </a:solidFill>
          <a:ln w="9525">
            <a:solidFill>
              <a:schemeClr val="tx1"/>
            </a:solidFill>
            <a:miter lim="800000"/>
            <a:headEnd/>
            <a:tailEnd/>
          </a:ln>
          <a:effectLst/>
        </p:spPr>
        <p:txBody>
          <a:bodyPr/>
          <a:lstStyle/>
          <a:p>
            <a:pPr algn="ctr"/>
            <a:r>
              <a:rPr lang="fr-FR" altLang="fr-FR" dirty="0">
                <a:solidFill>
                  <a:srgbClr val="FF0000"/>
                </a:solidFill>
                <a:latin typeface="Arial" charset="0"/>
              </a:rPr>
              <a:t>Couple résistant</a:t>
            </a:r>
          </a:p>
        </p:txBody>
      </p:sp>
      <p:sp>
        <p:nvSpPr>
          <p:cNvPr id="12302" name="Line 22"/>
          <p:cNvSpPr>
            <a:spLocks noChangeShapeType="1"/>
          </p:cNvSpPr>
          <p:nvPr/>
        </p:nvSpPr>
        <p:spPr bwMode="auto">
          <a:xfrm>
            <a:off x="4956175" y="4899664"/>
            <a:ext cx="0" cy="1079500"/>
          </a:xfrm>
          <a:prstGeom prst="line">
            <a:avLst/>
          </a:prstGeom>
          <a:noFill/>
          <a:ln w="9525">
            <a:solidFill>
              <a:schemeClr val="tx1"/>
            </a:solidFill>
            <a:round/>
            <a:headEnd/>
            <a:tailEnd/>
          </a:ln>
          <a:effectLst/>
        </p:spPr>
        <p:txBody>
          <a:bodyPr/>
          <a:lstStyle/>
          <a:p>
            <a:endParaRPr lang="fr-FR" dirty="0"/>
          </a:p>
        </p:txBody>
      </p:sp>
      <p:sp>
        <p:nvSpPr>
          <p:cNvPr id="12303" name="Text Box 23"/>
          <p:cNvSpPr txBox="1">
            <a:spLocks noChangeArrowheads="1"/>
          </p:cNvSpPr>
          <p:nvPr/>
        </p:nvSpPr>
        <p:spPr bwMode="auto">
          <a:xfrm>
            <a:off x="4695825" y="6052189"/>
            <a:ext cx="431800" cy="366713"/>
          </a:xfrm>
          <a:prstGeom prst="rect">
            <a:avLst/>
          </a:prstGeom>
          <a:noFill/>
          <a:ln w="9525">
            <a:noFill/>
            <a:miter lim="800000"/>
            <a:headEnd/>
            <a:tailEnd/>
          </a:ln>
          <a:effectLst/>
        </p:spPr>
        <p:txBody>
          <a:bodyPr>
            <a:spAutoFit/>
          </a:bodyPr>
          <a:lstStyle/>
          <a:p>
            <a:pPr>
              <a:spcBef>
                <a:spcPct val="50000"/>
              </a:spcBef>
            </a:pPr>
            <a:r>
              <a:rPr lang="fr-FR" altLang="fr-FR" dirty="0">
                <a:latin typeface="Arial" charset="0"/>
              </a:rPr>
              <a:t>N</a:t>
            </a:r>
          </a:p>
        </p:txBody>
      </p:sp>
      <p:sp>
        <p:nvSpPr>
          <p:cNvPr id="12304" name="AutoShape 24"/>
          <p:cNvSpPr>
            <a:spLocks/>
          </p:cNvSpPr>
          <p:nvPr/>
        </p:nvSpPr>
        <p:spPr bwMode="auto">
          <a:xfrm>
            <a:off x="1939925" y="5194939"/>
            <a:ext cx="2266950" cy="609600"/>
          </a:xfrm>
          <a:prstGeom prst="borderCallout2">
            <a:avLst>
              <a:gd name="adj1" fmla="val 18750"/>
              <a:gd name="adj2" fmla="val 103361"/>
              <a:gd name="adj3" fmla="val 18750"/>
              <a:gd name="adj4" fmla="val 117435"/>
              <a:gd name="adj5" fmla="val -46875"/>
              <a:gd name="adj6" fmla="val 132074"/>
            </a:avLst>
          </a:prstGeom>
          <a:solidFill>
            <a:schemeClr val="accent1"/>
          </a:solidFill>
          <a:ln w="9525">
            <a:solidFill>
              <a:schemeClr val="tx1"/>
            </a:solidFill>
            <a:miter lim="800000"/>
            <a:headEnd/>
            <a:tailEnd/>
          </a:ln>
          <a:effectLst/>
        </p:spPr>
        <p:txBody>
          <a:bodyPr/>
          <a:lstStyle/>
          <a:p>
            <a:pPr algn="ctr"/>
            <a:r>
              <a:rPr lang="fr-FR" altLang="fr-FR" dirty="0">
                <a:latin typeface="Arial" charset="0"/>
              </a:rPr>
              <a:t>Point de fonctionnement</a:t>
            </a:r>
          </a:p>
        </p:txBody>
      </p:sp>
      <p:sp>
        <p:nvSpPr>
          <p:cNvPr id="12306" name="Text Box 39"/>
          <p:cNvSpPr txBox="1">
            <a:spLocks noChangeArrowheads="1"/>
          </p:cNvSpPr>
          <p:nvPr/>
        </p:nvSpPr>
        <p:spPr bwMode="auto">
          <a:xfrm>
            <a:off x="923925" y="1659577"/>
            <a:ext cx="676275" cy="366712"/>
          </a:xfrm>
          <a:prstGeom prst="rect">
            <a:avLst/>
          </a:prstGeom>
          <a:noFill/>
          <a:ln w="9525">
            <a:noFill/>
            <a:miter lim="800000"/>
            <a:headEnd/>
            <a:tailEnd/>
          </a:ln>
          <a:effectLst/>
        </p:spPr>
        <p:txBody>
          <a:bodyPr>
            <a:spAutoFit/>
          </a:bodyPr>
          <a:lstStyle/>
          <a:p>
            <a:pPr algn="r">
              <a:spcBef>
                <a:spcPct val="50000"/>
              </a:spcBef>
            </a:pPr>
            <a:r>
              <a:rPr lang="fr-FR" altLang="fr-FR" dirty="0">
                <a:latin typeface="Arial" charset="0"/>
              </a:rPr>
              <a:t>T</a:t>
            </a:r>
          </a:p>
        </p:txBody>
      </p:sp>
      <p:sp>
        <p:nvSpPr>
          <p:cNvPr id="12307" name="Text Box 40"/>
          <p:cNvSpPr txBox="1">
            <a:spLocks noChangeArrowheads="1"/>
          </p:cNvSpPr>
          <p:nvPr/>
        </p:nvSpPr>
        <p:spPr bwMode="auto">
          <a:xfrm>
            <a:off x="5791200" y="5852164"/>
            <a:ext cx="1143000" cy="366713"/>
          </a:xfrm>
          <a:prstGeom prst="rect">
            <a:avLst/>
          </a:prstGeom>
          <a:noFill/>
          <a:ln w="9525">
            <a:noFill/>
            <a:miter lim="800000"/>
            <a:headEnd/>
            <a:tailEnd/>
          </a:ln>
          <a:effectLst/>
        </p:spPr>
        <p:txBody>
          <a:bodyPr>
            <a:spAutoFit/>
          </a:bodyPr>
          <a:lstStyle/>
          <a:p>
            <a:pPr>
              <a:spcBef>
                <a:spcPct val="50000"/>
              </a:spcBef>
            </a:pPr>
            <a:r>
              <a:rPr lang="fr-FR" altLang="fr-FR" dirty="0">
                <a:latin typeface="Arial" charset="0"/>
              </a:rPr>
              <a:t>N ou </a:t>
            </a:r>
            <a:r>
              <a:rPr lang="fr-FR" altLang="fr-FR" dirty="0">
                <a:latin typeface="Arial" charset="0"/>
                <a:sym typeface="Symbol" pitchFamily="18" charset="2"/>
              </a:rPr>
              <a:t></a:t>
            </a:r>
          </a:p>
        </p:txBody>
      </p:sp>
      <p:sp>
        <p:nvSpPr>
          <p:cNvPr id="12308" name="Text Box 41"/>
          <p:cNvSpPr txBox="1">
            <a:spLocks noChangeArrowheads="1"/>
          </p:cNvSpPr>
          <p:nvPr/>
        </p:nvSpPr>
        <p:spPr bwMode="auto">
          <a:xfrm>
            <a:off x="5543550" y="3918589"/>
            <a:ext cx="2905125" cy="646331"/>
          </a:xfrm>
          <a:prstGeom prst="rect">
            <a:avLst/>
          </a:prstGeom>
          <a:noFill/>
          <a:ln w="9525">
            <a:noFill/>
            <a:miter lim="800000"/>
            <a:headEnd/>
            <a:tailEnd/>
          </a:ln>
          <a:effectLst/>
        </p:spPr>
        <p:txBody>
          <a:bodyPr>
            <a:spAutoFit/>
          </a:bodyPr>
          <a:lstStyle/>
          <a:p>
            <a:pPr>
              <a:spcBef>
                <a:spcPct val="50000"/>
              </a:spcBef>
            </a:pPr>
            <a:r>
              <a:rPr lang="fr-FR" altLang="fr-FR" dirty="0">
                <a:latin typeface="Arial" charset="0"/>
              </a:rPr>
              <a:t>Exemple sur un couple résistant constant</a:t>
            </a:r>
          </a:p>
        </p:txBody>
      </p:sp>
      <p:sp>
        <p:nvSpPr>
          <p:cNvPr id="12309" name="Text Box 42"/>
          <p:cNvSpPr txBox="1">
            <a:spLocks noChangeArrowheads="1"/>
          </p:cNvSpPr>
          <p:nvPr/>
        </p:nvSpPr>
        <p:spPr bwMode="auto">
          <a:xfrm>
            <a:off x="5010150" y="6004564"/>
            <a:ext cx="742950" cy="366713"/>
          </a:xfrm>
          <a:prstGeom prst="rect">
            <a:avLst/>
          </a:prstGeom>
          <a:noFill/>
          <a:ln w="9525">
            <a:noFill/>
            <a:miter lim="800000"/>
            <a:headEnd/>
            <a:tailEnd/>
          </a:ln>
          <a:effectLst/>
        </p:spPr>
        <p:txBody>
          <a:bodyPr>
            <a:spAutoFit/>
          </a:bodyPr>
          <a:lstStyle/>
          <a:p>
            <a:pPr>
              <a:spcBef>
                <a:spcPct val="50000"/>
              </a:spcBef>
            </a:pPr>
            <a:r>
              <a:rPr lang="fr-FR" altLang="fr-FR" dirty="0">
                <a:latin typeface="Arial" charset="0"/>
              </a:rPr>
              <a:t>Ns</a:t>
            </a:r>
          </a:p>
        </p:txBody>
      </p:sp>
      <p:sp>
        <p:nvSpPr>
          <p:cNvPr id="12310" name="Line 43"/>
          <p:cNvSpPr>
            <a:spLocks noChangeShapeType="1"/>
          </p:cNvSpPr>
          <p:nvPr/>
        </p:nvSpPr>
        <p:spPr bwMode="auto">
          <a:xfrm flipH="1" flipV="1">
            <a:off x="5105400" y="5985514"/>
            <a:ext cx="9525" cy="114300"/>
          </a:xfrm>
          <a:prstGeom prst="line">
            <a:avLst/>
          </a:prstGeom>
          <a:noFill/>
          <a:ln w="9525">
            <a:solidFill>
              <a:schemeClr val="tx1"/>
            </a:solidFill>
            <a:round/>
            <a:headEnd/>
            <a:tailEnd/>
          </a:ln>
          <a:effectLst/>
        </p:spPr>
        <p:txBody>
          <a:bodyPr/>
          <a:lstStyle/>
          <a:p>
            <a:endParaRPr lang="fr-FR" dirty="0"/>
          </a:p>
        </p:txBody>
      </p:sp>
      <p:sp>
        <p:nvSpPr>
          <p:cNvPr id="2" name="Forme libre 1"/>
          <p:cNvSpPr/>
          <p:nvPr/>
        </p:nvSpPr>
        <p:spPr>
          <a:xfrm>
            <a:off x="1647825" y="2108839"/>
            <a:ext cx="3467100" cy="3848100"/>
          </a:xfrm>
          <a:custGeom>
            <a:avLst/>
            <a:gdLst>
              <a:gd name="connsiteX0" fmla="*/ 0 w 3467100"/>
              <a:gd name="connsiteY0" fmla="*/ 619125 h 3781425"/>
              <a:gd name="connsiteX1" fmla="*/ 285750 w 3467100"/>
              <a:gd name="connsiteY1" fmla="*/ 771525 h 3781425"/>
              <a:gd name="connsiteX2" fmla="*/ 638175 w 3467100"/>
              <a:gd name="connsiteY2" fmla="*/ 866775 h 3781425"/>
              <a:gd name="connsiteX3" fmla="*/ 981075 w 3467100"/>
              <a:gd name="connsiteY3" fmla="*/ 914400 h 3781425"/>
              <a:gd name="connsiteX4" fmla="*/ 1428750 w 3467100"/>
              <a:gd name="connsiteY4" fmla="*/ 809625 h 3781425"/>
              <a:gd name="connsiteX5" fmla="*/ 1504950 w 3467100"/>
              <a:gd name="connsiteY5" fmla="*/ 781050 h 3781425"/>
              <a:gd name="connsiteX6" fmla="*/ 1762125 w 3467100"/>
              <a:gd name="connsiteY6" fmla="*/ 628650 h 3781425"/>
              <a:gd name="connsiteX7" fmla="*/ 2124075 w 3467100"/>
              <a:gd name="connsiteY7" fmla="*/ 323850 h 3781425"/>
              <a:gd name="connsiteX8" fmla="*/ 2419350 w 3467100"/>
              <a:gd name="connsiteY8" fmla="*/ 76200 h 3781425"/>
              <a:gd name="connsiteX9" fmla="*/ 2667000 w 3467100"/>
              <a:gd name="connsiteY9" fmla="*/ 0 h 3781425"/>
              <a:gd name="connsiteX10" fmla="*/ 2895600 w 3467100"/>
              <a:gd name="connsiteY10" fmla="*/ 66675 h 3781425"/>
              <a:gd name="connsiteX11" fmla="*/ 2952750 w 3467100"/>
              <a:gd name="connsiteY11" fmla="*/ 200025 h 3781425"/>
              <a:gd name="connsiteX12" fmla="*/ 2981325 w 3467100"/>
              <a:gd name="connsiteY12" fmla="*/ 381000 h 3781425"/>
              <a:gd name="connsiteX13" fmla="*/ 3114675 w 3467100"/>
              <a:gd name="connsiteY13" fmla="*/ 1152525 h 3781425"/>
              <a:gd name="connsiteX14" fmla="*/ 3467100 w 3467100"/>
              <a:gd name="connsiteY14" fmla="*/ 3781425 h 378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67100" h="3781425">
                <a:moveTo>
                  <a:pt x="0" y="619125"/>
                </a:moveTo>
                <a:lnTo>
                  <a:pt x="285750" y="771525"/>
                </a:lnTo>
                <a:lnTo>
                  <a:pt x="638175" y="866775"/>
                </a:lnTo>
                <a:lnTo>
                  <a:pt x="981075" y="914400"/>
                </a:lnTo>
                <a:lnTo>
                  <a:pt x="1428750" y="809625"/>
                </a:lnTo>
                <a:lnTo>
                  <a:pt x="1504950" y="781050"/>
                </a:lnTo>
                <a:lnTo>
                  <a:pt x="1762125" y="628650"/>
                </a:lnTo>
                <a:lnTo>
                  <a:pt x="2124075" y="323850"/>
                </a:lnTo>
                <a:lnTo>
                  <a:pt x="2419350" y="76200"/>
                </a:lnTo>
                <a:lnTo>
                  <a:pt x="2667000" y="0"/>
                </a:lnTo>
                <a:lnTo>
                  <a:pt x="2895600" y="66675"/>
                </a:lnTo>
                <a:lnTo>
                  <a:pt x="2952750" y="200025"/>
                </a:lnTo>
                <a:lnTo>
                  <a:pt x="2981325" y="381000"/>
                </a:lnTo>
                <a:lnTo>
                  <a:pt x="3114675" y="1152525"/>
                </a:lnTo>
                <a:lnTo>
                  <a:pt x="3467100" y="3781425"/>
                </a:lnTo>
              </a:path>
            </a:pathLst>
          </a:custGeom>
          <a:noFill/>
          <a:ln w="381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cxnSp>
        <p:nvCxnSpPr>
          <p:cNvPr id="25" name="Connecteur droit avec flèche 24"/>
          <p:cNvCxnSpPr/>
          <p:nvPr/>
        </p:nvCxnSpPr>
        <p:spPr>
          <a:xfrm flipV="1">
            <a:off x="2436143" y="3027431"/>
            <a:ext cx="0" cy="1872208"/>
          </a:xfrm>
          <a:prstGeom prst="straightConnector1">
            <a:avLst/>
          </a:prstGeom>
          <a:ln w="38100">
            <a:solidFill>
              <a:srgbClr val="F45F0C"/>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2544155" y="3423475"/>
            <a:ext cx="1764196" cy="400110"/>
          </a:xfrm>
          <a:prstGeom prst="rect">
            <a:avLst/>
          </a:prstGeom>
          <a:noFill/>
        </p:spPr>
        <p:txBody>
          <a:bodyPr wrap="square" rtlCol="0">
            <a:spAutoFit/>
          </a:bodyPr>
          <a:lstStyle/>
          <a:p>
            <a:r>
              <a:rPr lang="fr-FR" sz="2000" dirty="0"/>
              <a:t>Taccélérateur</a:t>
            </a:r>
          </a:p>
        </p:txBody>
      </p:sp>
      <p:sp>
        <p:nvSpPr>
          <p:cNvPr id="3" name="Espace réservé du pied de page 2">
            <a:extLst>
              <a:ext uri="{FF2B5EF4-FFF2-40B4-BE49-F238E27FC236}">
                <a16:creationId xmlns="" xmlns:a16="http://schemas.microsoft.com/office/drawing/2014/main" id="{AB813E53-DEC9-4DCD-9C79-FA5B19867ADA}"/>
              </a:ext>
            </a:extLst>
          </p:cNvPr>
          <p:cNvSpPr>
            <a:spLocks noGrp="1"/>
          </p:cNvSpPr>
          <p:nvPr>
            <p:ph type="ftr" sz="quarter" idx="11"/>
          </p:nvPr>
        </p:nvSpPr>
        <p:spPr>
          <a:xfrm>
            <a:off x="503548" y="6360556"/>
            <a:ext cx="3352800" cy="365125"/>
          </a:xfrm>
        </p:spPr>
        <p:txBody>
          <a:bodyPr/>
          <a:lstStyle/>
          <a:p>
            <a:r>
              <a:rPr lang="fr-FR" dirty="0"/>
              <a:t>LYCEE THEPOT QUIMPER - SCOTTO</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3419872" y="440668"/>
            <a:ext cx="5241268" cy="1224136"/>
          </a:xfrm>
        </p:spPr>
        <p:txBody>
          <a:bodyPr>
            <a:normAutofit fontScale="90000"/>
          </a:bodyPr>
          <a:lstStyle/>
          <a:p>
            <a:pPr algn="ctr" eaLnBrk="1" hangingPunct="1"/>
            <a:r>
              <a:rPr lang="fr-FR" altLang="fr-FR" dirty="0"/>
              <a:t>Fonctionnement variable</a:t>
            </a:r>
          </a:p>
        </p:txBody>
      </p:sp>
      <p:sp>
        <p:nvSpPr>
          <p:cNvPr id="14342" name="Text Box 19"/>
          <p:cNvSpPr txBox="1">
            <a:spLocks noChangeArrowheads="1"/>
          </p:cNvSpPr>
          <p:nvPr/>
        </p:nvSpPr>
        <p:spPr bwMode="auto">
          <a:xfrm>
            <a:off x="4355976" y="2096852"/>
            <a:ext cx="3419475" cy="1328738"/>
          </a:xfrm>
          <a:prstGeom prst="rect">
            <a:avLst/>
          </a:prstGeom>
          <a:noFill/>
          <a:ln w="9525">
            <a:noFill/>
            <a:miter lim="800000"/>
            <a:headEnd/>
            <a:tailEnd/>
          </a:ln>
          <a:effectLst/>
        </p:spPr>
        <p:txBody>
          <a:bodyPr>
            <a:spAutoFit/>
          </a:bodyPr>
          <a:lstStyle/>
          <a:p>
            <a:pPr>
              <a:spcBef>
                <a:spcPct val="50000"/>
              </a:spcBef>
            </a:pPr>
            <a:r>
              <a:rPr lang="fr-FR" altLang="fr-FR" dirty="0">
                <a:latin typeface="Arial" charset="0"/>
              </a:rPr>
              <a:t>Le rectangle hachuré en bleu a pour surface T·</a:t>
            </a:r>
            <a:r>
              <a:rPr lang="fr-FR" altLang="fr-FR" dirty="0">
                <a:latin typeface="Arial" charset="0"/>
                <a:sym typeface="Symbol" pitchFamily="18" charset="2"/>
              </a:rPr>
              <a:t> =Pu.</a:t>
            </a:r>
          </a:p>
          <a:p>
            <a:pPr>
              <a:spcBef>
                <a:spcPct val="50000"/>
              </a:spcBef>
            </a:pPr>
            <a:r>
              <a:rPr lang="fr-FR" altLang="fr-FR" dirty="0">
                <a:latin typeface="Arial" charset="0"/>
                <a:sym typeface="Symbol" pitchFamily="18" charset="2"/>
              </a:rPr>
              <a:t>Il représente la puissance fournie à la charge.</a:t>
            </a:r>
          </a:p>
        </p:txBody>
      </p:sp>
      <p:sp>
        <p:nvSpPr>
          <p:cNvPr id="14343" name="Text Box 21"/>
          <p:cNvSpPr txBox="1">
            <a:spLocks noChangeArrowheads="1"/>
          </p:cNvSpPr>
          <p:nvPr/>
        </p:nvSpPr>
        <p:spPr bwMode="auto">
          <a:xfrm>
            <a:off x="4162189" y="3579346"/>
            <a:ext cx="4190231" cy="2585323"/>
          </a:xfrm>
          <a:prstGeom prst="rect">
            <a:avLst/>
          </a:prstGeom>
          <a:noFill/>
          <a:ln w="9525">
            <a:noFill/>
            <a:miter lim="800000"/>
            <a:headEnd/>
            <a:tailEnd/>
          </a:ln>
          <a:effectLst/>
        </p:spPr>
        <p:txBody>
          <a:bodyPr wrap="square">
            <a:spAutoFit/>
          </a:bodyPr>
          <a:lstStyle/>
          <a:p>
            <a:pPr>
              <a:spcBef>
                <a:spcPct val="50000"/>
              </a:spcBef>
            </a:pPr>
            <a:r>
              <a:rPr lang="fr-FR" altLang="fr-FR" dirty="0">
                <a:latin typeface="Arial" charset="0"/>
              </a:rPr>
              <a:t>Si la masse de la charge change, le couple résistant change.</a:t>
            </a:r>
          </a:p>
          <a:p>
            <a:pPr>
              <a:spcBef>
                <a:spcPct val="50000"/>
              </a:spcBef>
            </a:pPr>
            <a:r>
              <a:rPr lang="fr-FR" altLang="fr-FR" dirty="0">
                <a:latin typeface="Arial" charset="0"/>
              </a:rPr>
              <a:t>Si on change la vitesse ou la masse, le point de fonctionnement peut alors se situer n’importe où dans le rectangle formé par Tn et Nn.</a:t>
            </a:r>
          </a:p>
          <a:p>
            <a:pPr>
              <a:spcBef>
                <a:spcPct val="50000"/>
              </a:spcBef>
            </a:pPr>
            <a:r>
              <a:rPr lang="fr-FR" altLang="fr-FR" dirty="0">
                <a:latin typeface="Arial" charset="0"/>
              </a:rPr>
              <a:t> (On voit qu’il est parfois possible dépasser Nn)</a:t>
            </a:r>
          </a:p>
        </p:txBody>
      </p:sp>
      <p:grpSp>
        <p:nvGrpSpPr>
          <p:cNvPr id="40" name="Groupe 39"/>
          <p:cNvGrpSpPr/>
          <p:nvPr/>
        </p:nvGrpSpPr>
        <p:grpSpPr>
          <a:xfrm>
            <a:off x="323528" y="512676"/>
            <a:ext cx="3559105" cy="2889612"/>
            <a:chOff x="323528" y="1268760"/>
            <a:chExt cx="3559105" cy="2889612"/>
          </a:xfrm>
        </p:grpSpPr>
        <p:sp>
          <p:nvSpPr>
            <p:cNvPr id="14340" name="Text Box 16"/>
            <p:cNvSpPr txBox="1">
              <a:spLocks noChangeArrowheads="1"/>
            </p:cNvSpPr>
            <p:nvPr/>
          </p:nvSpPr>
          <p:spPr bwMode="auto">
            <a:xfrm>
              <a:off x="1079612" y="1268760"/>
              <a:ext cx="396044" cy="369332"/>
            </a:xfrm>
            <a:prstGeom prst="rect">
              <a:avLst/>
            </a:prstGeom>
            <a:noFill/>
            <a:ln w="9525">
              <a:noFill/>
              <a:miter lim="800000"/>
              <a:headEnd/>
              <a:tailEnd/>
            </a:ln>
            <a:effectLst/>
          </p:spPr>
          <p:txBody>
            <a:bodyPr wrap="square">
              <a:spAutoFit/>
            </a:bodyPr>
            <a:lstStyle/>
            <a:p>
              <a:pPr>
                <a:spcBef>
                  <a:spcPct val="50000"/>
                </a:spcBef>
              </a:pPr>
              <a:r>
                <a:rPr lang="fr-FR" altLang="fr-FR" dirty="0">
                  <a:latin typeface="Arial" charset="0"/>
                </a:rPr>
                <a:t>T</a:t>
              </a:r>
            </a:p>
          </p:txBody>
        </p:sp>
        <p:sp>
          <p:nvSpPr>
            <p:cNvPr id="14341" name="Rectangle 17" descr="Diagonales larges vers le haut"/>
            <p:cNvSpPr>
              <a:spLocks noChangeArrowheads="1"/>
            </p:cNvSpPr>
            <p:nvPr/>
          </p:nvSpPr>
          <p:spPr bwMode="auto">
            <a:xfrm>
              <a:off x="1189331" y="3141764"/>
              <a:ext cx="1889983" cy="526604"/>
            </a:xfrm>
            <a:prstGeom prst="rect">
              <a:avLst/>
            </a:prstGeom>
            <a:pattFill prst="wdUpDiag">
              <a:fgClr>
                <a:schemeClr val="accent1"/>
              </a:fgClr>
              <a:bgClr>
                <a:schemeClr val="bg1"/>
              </a:bgClr>
            </a:pattFill>
            <a:ln w="9525">
              <a:solidFill>
                <a:schemeClr val="tx1"/>
              </a:solidFill>
              <a:miter lim="800000"/>
              <a:headEnd/>
              <a:tailEnd/>
            </a:ln>
            <a:effectLst/>
          </p:spPr>
          <p:txBody>
            <a:bodyPr wrap="none" anchor="ctr"/>
            <a:lstStyle/>
            <a:p>
              <a:endParaRPr lang="fr-FR" altLang="fr-FR" dirty="0"/>
            </a:p>
          </p:txBody>
        </p:sp>
        <p:sp>
          <p:nvSpPr>
            <p:cNvPr id="14344" name="Line 24"/>
            <p:cNvSpPr>
              <a:spLocks noChangeShapeType="1"/>
            </p:cNvSpPr>
            <p:nvPr/>
          </p:nvSpPr>
          <p:spPr bwMode="auto">
            <a:xfrm>
              <a:off x="1189331" y="1627196"/>
              <a:ext cx="0" cy="2042726"/>
            </a:xfrm>
            <a:prstGeom prst="line">
              <a:avLst/>
            </a:prstGeom>
            <a:noFill/>
            <a:ln w="38100">
              <a:solidFill>
                <a:schemeClr val="tx1"/>
              </a:solidFill>
              <a:round/>
              <a:headEnd type="triangle" w="med" len="med"/>
              <a:tailEnd/>
            </a:ln>
            <a:effectLst/>
          </p:spPr>
          <p:txBody>
            <a:bodyPr/>
            <a:lstStyle/>
            <a:p>
              <a:endParaRPr lang="fr-FR" dirty="0"/>
            </a:p>
          </p:txBody>
        </p:sp>
        <p:sp>
          <p:nvSpPr>
            <p:cNvPr id="14345" name="Line 25"/>
            <p:cNvSpPr>
              <a:spLocks noChangeShapeType="1"/>
            </p:cNvSpPr>
            <p:nvPr/>
          </p:nvSpPr>
          <p:spPr bwMode="auto">
            <a:xfrm>
              <a:off x="1189331" y="3669921"/>
              <a:ext cx="2340971" cy="0"/>
            </a:xfrm>
            <a:prstGeom prst="line">
              <a:avLst/>
            </a:prstGeom>
            <a:noFill/>
            <a:ln w="38100">
              <a:solidFill>
                <a:schemeClr val="tx1"/>
              </a:solidFill>
              <a:round/>
              <a:headEnd/>
              <a:tailEnd type="triangle" w="med" len="med"/>
            </a:ln>
            <a:effectLst/>
          </p:spPr>
          <p:txBody>
            <a:bodyPr/>
            <a:lstStyle/>
            <a:p>
              <a:endParaRPr lang="fr-FR" dirty="0"/>
            </a:p>
          </p:txBody>
        </p:sp>
        <p:sp>
          <p:nvSpPr>
            <p:cNvPr id="14346" name="Line 26"/>
            <p:cNvSpPr>
              <a:spLocks noChangeShapeType="1"/>
            </p:cNvSpPr>
            <p:nvPr/>
          </p:nvSpPr>
          <p:spPr bwMode="auto">
            <a:xfrm>
              <a:off x="1043531" y="2085450"/>
              <a:ext cx="123161" cy="0"/>
            </a:xfrm>
            <a:prstGeom prst="line">
              <a:avLst/>
            </a:prstGeom>
            <a:noFill/>
            <a:ln w="9525">
              <a:solidFill>
                <a:schemeClr val="tx1"/>
              </a:solidFill>
              <a:round/>
              <a:headEnd/>
              <a:tailEnd/>
            </a:ln>
            <a:effectLst/>
          </p:spPr>
          <p:txBody>
            <a:bodyPr/>
            <a:lstStyle/>
            <a:p>
              <a:endParaRPr lang="fr-FR" dirty="0"/>
            </a:p>
          </p:txBody>
        </p:sp>
        <p:sp>
          <p:nvSpPr>
            <p:cNvPr id="14347" name="Line 28"/>
            <p:cNvSpPr>
              <a:spLocks noChangeShapeType="1"/>
            </p:cNvSpPr>
            <p:nvPr/>
          </p:nvSpPr>
          <p:spPr bwMode="auto">
            <a:xfrm>
              <a:off x="1066170" y="3141764"/>
              <a:ext cx="123161" cy="0"/>
            </a:xfrm>
            <a:prstGeom prst="line">
              <a:avLst/>
            </a:prstGeom>
            <a:noFill/>
            <a:ln w="9525">
              <a:solidFill>
                <a:schemeClr val="tx1"/>
              </a:solidFill>
              <a:round/>
              <a:headEnd/>
              <a:tailEnd/>
            </a:ln>
            <a:effectLst/>
          </p:spPr>
          <p:txBody>
            <a:bodyPr/>
            <a:lstStyle/>
            <a:p>
              <a:endParaRPr lang="fr-FR" dirty="0"/>
            </a:p>
          </p:txBody>
        </p:sp>
        <p:sp>
          <p:nvSpPr>
            <p:cNvPr id="14348" name="Text Box 29"/>
            <p:cNvSpPr txBox="1">
              <a:spLocks noChangeArrowheads="1"/>
            </p:cNvSpPr>
            <p:nvPr/>
          </p:nvSpPr>
          <p:spPr bwMode="auto">
            <a:xfrm>
              <a:off x="323528" y="2852936"/>
              <a:ext cx="753044" cy="369332"/>
            </a:xfrm>
            <a:prstGeom prst="rect">
              <a:avLst/>
            </a:prstGeom>
            <a:noFill/>
            <a:ln w="9525">
              <a:noFill/>
              <a:miter lim="800000"/>
              <a:headEnd/>
              <a:tailEnd/>
            </a:ln>
            <a:effectLst/>
          </p:spPr>
          <p:txBody>
            <a:bodyPr wrap="square">
              <a:spAutoFit/>
            </a:bodyPr>
            <a:lstStyle/>
            <a:p>
              <a:pPr algn="r">
                <a:spcBef>
                  <a:spcPct val="50000"/>
                </a:spcBef>
              </a:pPr>
              <a:r>
                <a:rPr lang="fr-FR" altLang="fr-FR" dirty="0">
                  <a:latin typeface="Arial" charset="0"/>
                </a:rPr>
                <a:t>Tn</a:t>
              </a:r>
            </a:p>
          </p:txBody>
        </p:sp>
        <p:sp>
          <p:nvSpPr>
            <p:cNvPr id="14349" name="Text Box 30"/>
            <p:cNvSpPr txBox="1">
              <a:spLocks noChangeArrowheads="1"/>
            </p:cNvSpPr>
            <p:nvPr/>
          </p:nvSpPr>
          <p:spPr bwMode="auto">
            <a:xfrm>
              <a:off x="611560" y="1995353"/>
              <a:ext cx="451894" cy="179418"/>
            </a:xfrm>
            <a:prstGeom prst="rect">
              <a:avLst/>
            </a:prstGeom>
            <a:noFill/>
            <a:ln w="9525">
              <a:noFill/>
              <a:miter lim="800000"/>
              <a:headEnd/>
              <a:tailEnd/>
            </a:ln>
            <a:effectLst/>
          </p:spPr>
          <p:txBody>
            <a:bodyPr>
              <a:spAutoFit/>
            </a:bodyPr>
            <a:lstStyle/>
            <a:p>
              <a:pPr algn="r">
                <a:spcBef>
                  <a:spcPct val="50000"/>
                </a:spcBef>
              </a:pPr>
              <a:r>
                <a:rPr lang="fr-FR" altLang="fr-FR" dirty="0">
                  <a:latin typeface="Arial" charset="0"/>
                </a:rPr>
                <a:t>Td</a:t>
              </a:r>
            </a:p>
          </p:txBody>
        </p:sp>
        <p:sp>
          <p:nvSpPr>
            <p:cNvPr id="14350" name="Line 32"/>
            <p:cNvSpPr>
              <a:spLocks noChangeShapeType="1"/>
            </p:cNvSpPr>
            <p:nvPr/>
          </p:nvSpPr>
          <p:spPr bwMode="auto">
            <a:xfrm>
              <a:off x="1189331" y="3071085"/>
              <a:ext cx="2135400" cy="0"/>
            </a:xfrm>
            <a:prstGeom prst="line">
              <a:avLst/>
            </a:prstGeom>
            <a:noFill/>
            <a:ln w="9525">
              <a:solidFill>
                <a:schemeClr val="tx1"/>
              </a:solidFill>
              <a:prstDash val="dash"/>
              <a:round/>
              <a:headEnd/>
              <a:tailEnd/>
            </a:ln>
            <a:effectLst/>
          </p:spPr>
          <p:txBody>
            <a:bodyPr/>
            <a:lstStyle/>
            <a:p>
              <a:endParaRPr lang="fr-FR" dirty="0"/>
            </a:p>
          </p:txBody>
        </p:sp>
        <p:sp>
          <p:nvSpPr>
            <p:cNvPr id="14351" name="Line 33"/>
            <p:cNvSpPr>
              <a:spLocks noChangeShapeType="1"/>
            </p:cNvSpPr>
            <p:nvPr/>
          </p:nvSpPr>
          <p:spPr bwMode="auto">
            <a:xfrm>
              <a:off x="1189331" y="3141764"/>
              <a:ext cx="2094648" cy="0"/>
            </a:xfrm>
            <a:prstGeom prst="line">
              <a:avLst/>
            </a:prstGeom>
            <a:noFill/>
            <a:ln w="38100">
              <a:solidFill>
                <a:srgbClr val="FF0000"/>
              </a:solidFill>
              <a:round/>
              <a:headEnd/>
              <a:tailEnd/>
            </a:ln>
            <a:effectLst/>
          </p:spPr>
          <p:txBody>
            <a:bodyPr/>
            <a:lstStyle/>
            <a:p>
              <a:endParaRPr lang="fr-FR" dirty="0"/>
            </a:p>
          </p:txBody>
        </p:sp>
        <p:sp>
          <p:nvSpPr>
            <p:cNvPr id="14352" name="Text Box 35"/>
            <p:cNvSpPr txBox="1">
              <a:spLocks noChangeArrowheads="1"/>
            </p:cNvSpPr>
            <p:nvPr/>
          </p:nvSpPr>
          <p:spPr bwMode="auto">
            <a:xfrm>
              <a:off x="3311860" y="2960948"/>
              <a:ext cx="570773" cy="369332"/>
            </a:xfrm>
            <a:prstGeom prst="rect">
              <a:avLst/>
            </a:prstGeom>
            <a:noFill/>
            <a:ln w="9525">
              <a:noFill/>
              <a:miter lim="800000"/>
              <a:headEnd/>
              <a:tailEnd/>
            </a:ln>
            <a:effectLst/>
          </p:spPr>
          <p:txBody>
            <a:bodyPr wrap="square">
              <a:spAutoFit/>
            </a:bodyPr>
            <a:lstStyle/>
            <a:p>
              <a:pPr algn="r">
                <a:spcBef>
                  <a:spcPct val="50000"/>
                </a:spcBef>
              </a:pPr>
              <a:r>
                <a:rPr lang="fr-FR" altLang="fr-FR" dirty="0">
                  <a:latin typeface="Arial" charset="0"/>
                </a:rPr>
                <a:t>Tr</a:t>
              </a:r>
            </a:p>
          </p:txBody>
        </p:sp>
        <p:sp>
          <p:nvSpPr>
            <p:cNvPr id="14353" name="Text Box 36"/>
            <p:cNvSpPr txBox="1">
              <a:spLocks noChangeArrowheads="1"/>
            </p:cNvSpPr>
            <p:nvPr/>
          </p:nvSpPr>
          <p:spPr bwMode="auto">
            <a:xfrm>
              <a:off x="2771800" y="3789040"/>
              <a:ext cx="670713" cy="369332"/>
            </a:xfrm>
            <a:prstGeom prst="rect">
              <a:avLst/>
            </a:prstGeom>
            <a:noFill/>
            <a:ln w="9525">
              <a:noFill/>
              <a:miter lim="800000"/>
              <a:headEnd/>
              <a:tailEnd/>
            </a:ln>
            <a:effectLst/>
          </p:spPr>
          <p:txBody>
            <a:bodyPr wrap="square">
              <a:spAutoFit/>
            </a:bodyPr>
            <a:lstStyle/>
            <a:p>
              <a:pPr>
                <a:spcBef>
                  <a:spcPct val="50000"/>
                </a:spcBef>
              </a:pPr>
              <a:r>
                <a:rPr lang="fr-FR" altLang="fr-FR" dirty="0">
                  <a:latin typeface="Arial" charset="0"/>
                </a:rPr>
                <a:t>Nn</a:t>
              </a:r>
            </a:p>
          </p:txBody>
        </p:sp>
        <p:sp>
          <p:nvSpPr>
            <p:cNvPr id="14354" name="Line 37"/>
            <p:cNvSpPr>
              <a:spLocks noChangeShapeType="1"/>
            </p:cNvSpPr>
            <p:nvPr/>
          </p:nvSpPr>
          <p:spPr bwMode="auto">
            <a:xfrm flipH="1" flipV="1">
              <a:off x="3095836" y="3681027"/>
              <a:ext cx="0" cy="180020"/>
            </a:xfrm>
            <a:prstGeom prst="line">
              <a:avLst/>
            </a:prstGeom>
            <a:noFill/>
            <a:ln w="9525">
              <a:solidFill>
                <a:schemeClr val="tx1"/>
              </a:solidFill>
              <a:round/>
              <a:headEnd/>
              <a:tailEnd/>
            </a:ln>
            <a:effectLst/>
          </p:spPr>
          <p:txBody>
            <a:bodyPr/>
            <a:lstStyle/>
            <a:p>
              <a:endParaRPr lang="fr-FR" dirty="0"/>
            </a:p>
          </p:txBody>
        </p:sp>
        <p:sp>
          <p:nvSpPr>
            <p:cNvPr id="22" name="Forme libre 21"/>
            <p:cNvSpPr/>
            <p:nvPr/>
          </p:nvSpPr>
          <p:spPr>
            <a:xfrm>
              <a:off x="1182993" y="1776323"/>
              <a:ext cx="1977826" cy="1882725"/>
            </a:xfrm>
            <a:custGeom>
              <a:avLst/>
              <a:gdLst>
                <a:gd name="connsiteX0" fmla="*/ 0 w 3467100"/>
                <a:gd name="connsiteY0" fmla="*/ 619125 h 3781425"/>
                <a:gd name="connsiteX1" fmla="*/ 285750 w 3467100"/>
                <a:gd name="connsiteY1" fmla="*/ 771525 h 3781425"/>
                <a:gd name="connsiteX2" fmla="*/ 638175 w 3467100"/>
                <a:gd name="connsiteY2" fmla="*/ 866775 h 3781425"/>
                <a:gd name="connsiteX3" fmla="*/ 981075 w 3467100"/>
                <a:gd name="connsiteY3" fmla="*/ 914400 h 3781425"/>
                <a:gd name="connsiteX4" fmla="*/ 1428750 w 3467100"/>
                <a:gd name="connsiteY4" fmla="*/ 809625 h 3781425"/>
                <a:gd name="connsiteX5" fmla="*/ 1504950 w 3467100"/>
                <a:gd name="connsiteY5" fmla="*/ 781050 h 3781425"/>
                <a:gd name="connsiteX6" fmla="*/ 1762125 w 3467100"/>
                <a:gd name="connsiteY6" fmla="*/ 628650 h 3781425"/>
                <a:gd name="connsiteX7" fmla="*/ 2124075 w 3467100"/>
                <a:gd name="connsiteY7" fmla="*/ 323850 h 3781425"/>
                <a:gd name="connsiteX8" fmla="*/ 2419350 w 3467100"/>
                <a:gd name="connsiteY8" fmla="*/ 76200 h 3781425"/>
                <a:gd name="connsiteX9" fmla="*/ 2667000 w 3467100"/>
                <a:gd name="connsiteY9" fmla="*/ 0 h 3781425"/>
                <a:gd name="connsiteX10" fmla="*/ 2895600 w 3467100"/>
                <a:gd name="connsiteY10" fmla="*/ 66675 h 3781425"/>
                <a:gd name="connsiteX11" fmla="*/ 2952750 w 3467100"/>
                <a:gd name="connsiteY11" fmla="*/ 200025 h 3781425"/>
                <a:gd name="connsiteX12" fmla="*/ 2981325 w 3467100"/>
                <a:gd name="connsiteY12" fmla="*/ 381000 h 3781425"/>
                <a:gd name="connsiteX13" fmla="*/ 3114675 w 3467100"/>
                <a:gd name="connsiteY13" fmla="*/ 1152525 h 3781425"/>
                <a:gd name="connsiteX14" fmla="*/ 3467100 w 3467100"/>
                <a:gd name="connsiteY14" fmla="*/ 3781425 h 378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67100" h="3781425">
                  <a:moveTo>
                    <a:pt x="0" y="619125"/>
                  </a:moveTo>
                  <a:lnTo>
                    <a:pt x="285750" y="771525"/>
                  </a:lnTo>
                  <a:lnTo>
                    <a:pt x="638175" y="866775"/>
                  </a:lnTo>
                  <a:lnTo>
                    <a:pt x="981075" y="914400"/>
                  </a:lnTo>
                  <a:lnTo>
                    <a:pt x="1428750" y="809625"/>
                  </a:lnTo>
                  <a:lnTo>
                    <a:pt x="1504950" y="781050"/>
                  </a:lnTo>
                  <a:lnTo>
                    <a:pt x="1762125" y="628650"/>
                  </a:lnTo>
                  <a:lnTo>
                    <a:pt x="2124075" y="323850"/>
                  </a:lnTo>
                  <a:lnTo>
                    <a:pt x="2419350" y="76200"/>
                  </a:lnTo>
                  <a:lnTo>
                    <a:pt x="2667000" y="0"/>
                  </a:lnTo>
                  <a:lnTo>
                    <a:pt x="2895600" y="66675"/>
                  </a:lnTo>
                  <a:lnTo>
                    <a:pt x="2952750" y="200025"/>
                  </a:lnTo>
                  <a:lnTo>
                    <a:pt x="2981325" y="381000"/>
                  </a:lnTo>
                  <a:lnTo>
                    <a:pt x="3114675" y="1152525"/>
                  </a:lnTo>
                  <a:lnTo>
                    <a:pt x="3467100" y="3781425"/>
                  </a:lnTo>
                </a:path>
              </a:pathLst>
            </a:custGeom>
            <a:noFill/>
            <a:ln w="381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grpSp>
      <p:sp>
        <p:nvSpPr>
          <p:cNvPr id="21" name="Text Box 16"/>
          <p:cNvSpPr txBox="1">
            <a:spLocks noChangeArrowheads="1"/>
          </p:cNvSpPr>
          <p:nvPr/>
        </p:nvSpPr>
        <p:spPr bwMode="auto">
          <a:xfrm>
            <a:off x="1120247" y="3246988"/>
            <a:ext cx="396044" cy="369332"/>
          </a:xfrm>
          <a:prstGeom prst="rect">
            <a:avLst/>
          </a:prstGeom>
          <a:noFill/>
          <a:ln w="9525">
            <a:noFill/>
            <a:miter lim="800000"/>
            <a:headEnd/>
            <a:tailEnd/>
          </a:ln>
          <a:effectLst/>
        </p:spPr>
        <p:txBody>
          <a:bodyPr wrap="square">
            <a:spAutoFit/>
          </a:bodyPr>
          <a:lstStyle/>
          <a:p>
            <a:pPr>
              <a:spcBef>
                <a:spcPct val="50000"/>
              </a:spcBef>
            </a:pPr>
            <a:r>
              <a:rPr lang="fr-FR" altLang="fr-FR" dirty="0">
                <a:latin typeface="Arial" charset="0"/>
              </a:rPr>
              <a:t>T</a:t>
            </a:r>
          </a:p>
        </p:txBody>
      </p:sp>
      <p:sp>
        <p:nvSpPr>
          <p:cNvPr id="24" name="Line 24"/>
          <p:cNvSpPr>
            <a:spLocks noChangeShapeType="1"/>
          </p:cNvSpPr>
          <p:nvPr/>
        </p:nvSpPr>
        <p:spPr bwMode="auto">
          <a:xfrm>
            <a:off x="1229966" y="3605424"/>
            <a:ext cx="0" cy="2042726"/>
          </a:xfrm>
          <a:prstGeom prst="line">
            <a:avLst/>
          </a:prstGeom>
          <a:noFill/>
          <a:ln w="38100">
            <a:solidFill>
              <a:schemeClr val="tx1"/>
            </a:solidFill>
            <a:round/>
            <a:headEnd type="triangle" w="med" len="med"/>
            <a:tailEnd/>
          </a:ln>
          <a:effectLst/>
        </p:spPr>
        <p:txBody>
          <a:bodyPr/>
          <a:lstStyle/>
          <a:p>
            <a:endParaRPr lang="fr-FR" dirty="0"/>
          </a:p>
        </p:txBody>
      </p:sp>
      <p:sp>
        <p:nvSpPr>
          <p:cNvPr id="25" name="Line 25"/>
          <p:cNvSpPr>
            <a:spLocks noChangeShapeType="1"/>
          </p:cNvSpPr>
          <p:nvPr/>
        </p:nvSpPr>
        <p:spPr bwMode="auto">
          <a:xfrm>
            <a:off x="1229966" y="5648149"/>
            <a:ext cx="2340971" cy="0"/>
          </a:xfrm>
          <a:prstGeom prst="line">
            <a:avLst/>
          </a:prstGeom>
          <a:noFill/>
          <a:ln w="38100">
            <a:solidFill>
              <a:schemeClr val="tx1"/>
            </a:solidFill>
            <a:round/>
            <a:headEnd/>
            <a:tailEnd type="triangle" w="med" len="med"/>
          </a:ln>
          <a:effectLst/>
        </p:spPr>
        <p:txBody>
          <a:bodyPr/>
          <a:lstStyle/>
          <a:p>
            <a:endParaRPr lang="fr-FR" dirty="0"/>
          </a:p>
        </p:txBody>
      </p:sp>
      <p:sp>
        <p:nvSpPr>
          <p:cNvPr id="27" name="Line 28"/>
          <p:cNvSpPr>
            <a:spLocks noChangeShapeType="1"/>
          </p:cNvSpPr>
          <p:nvPr/>
        </p:nvSpPr>
        <p:spPr bwMode="auto">
          <a:xfrm>
            <a:off x="1106805" y="5119992"/>
            <a:ext cx="123161" cy="0"/>
          </a:xfrm>
          <a:prstGeom prst="line">
            <a:avLst/>
          </a:prstGeom>
          <a:noFill/>
          <a:ln w="9525">
            <a:solidFill>
              <a:schemeClr val="tx1"/>
            </a:solidFill>
            <a:round/>
            <a:headEnd/>
            <a:tailEnd/>
          </a:ln>
          <a:effectLst/>
        </p:spPr>
        <p:txBody>
          <a:bodyPr/>
          <a:lstStyle/>
          <a:p>
            <a:endParaRPr lang="fr-FR" dirty="0"/>
          </a:p>
        </p:txBody>
      </p:sp>
      <p:sp>
        <p:nvSpPr>
          <p:cNvPr id="28" name="Text Box 29"/>
          <p:cNvSpPr txBox="1">
            <a:spLocks noChangeArrowheads="1"/>
          </p:cNvSpPr>
          <p:nvPr/>
        </p:nvSpPr>
        <p:spPr bwMode="auto">
          <a:xfrm>
            <a:off x="364163" y="4831164"/>
            <a:ext cx="753044" cy="369332"/>
          </a:xfrm>
          <a:prstGeom prst="rect">
            <a:avLst/>
          </a:prstGeom>
          <a:noFill/>
          <a:ln w="9525">
            <a:noFill/>
            <a:miter lim="800000"/>
            <a:headEnd/>
            <a:tailEnd/>
          </a:ln>
          <a:effectLst/>
        </p:spPr>
        <p:txBody>
          <a:bodyPr wrap="square">
            <a:spAutoFit/>
          </a:bodyPr>
          <a:lstStyle/>
          <a:p>
            <a:pPr algn="r">
              <a:spcBef>
                <a:spcPct val="50000"/>
              </a:spcBef>
            </a:pPr>
            <a:r>
              <a:rPr lang="fr-FR" altLang="fr-FR" dirty="0">
                <a:latin typeface="Arial" charset="0"/>
              </a:rPr>
              <a:t>Tn</a:t>
            </a:r>
          </a:p>
        </p:txBody>
      </p:sp>
      <p:sp>
        <p:nvSpPr>
          <p:cNvPr id="30" name="Line 32"/>
          <p:cNvSpPr>
            <a:spLocks noChangeShapeType="1"/>
          </p:cNvSpPr>
          <p:nvPr/>
        </p:nvSpPr>
        <p:spPr bwMode="auto">
          <a:xfrm>
            <a:off x="1229966" y="5049313"/>
            <a:ext cx="2135400" cy="0"/>
          </a:xfrm>
          <a:prstGeom prst="line">
            <a:avLst/>
          </a:prstGeom>
          <a:noFill/>
          <a:ln w="9525">
            <a:solidFill>
              <a:schemeClr val="tx1"/>
            </a:solidFill>
            <a:prstDash val="dash"/>
            <a:round/>
            <a:headEnd/>
            <a:tailEnd/>
          </a:ln>
          <a:effectLst/>
        </p:spPr>
        <p:txBody>
          <a:bodyPr/>
          <a:lstStyle/>
          <a:p>
            <a:endParaRPr lang="fr-FR" dirty="0"/>
          </a:p>
        </p:txBody>
      </p:sp>
      <p:sp>
        <p:nvSpPr>
          <p:cNvPr id="31" name="Line 33"/>
          <p:cNvSpPr>
            <a:spLocks noChangeShapeType="1"/>
          </p:cNvSpPr>
          <p:nvPr/>
        </p:nvSpPr>
        <p:spPr bwMode="auto">
          <a:xfrm>
            <a:off x="1229966" y="5119992"/>
            <a:ext cx="2094648" cy="0"/>
          </a:xfrm>
          <a:prstGeom prst="line">
            <a:avLst/>
          </a:prstGeom>
          <a:noFill/>
          <a:ln w="38100">
            <a:solidFill>
              <a:srgbClr val="FF0000"/>
            </a:solidFill>
            <a:round/>
            <a:headEnd/>
            <a:tailEnd/>
          </a:ln>
          <a:effectLst/>
        </p:spPr>
        <p:txBody>
          <a:bodyPr/>
          <a:lstStyle/>
          <a:p>
            <a:endParaRPr lang="fr-FR" dirty="0"/>
          </a:p>
        </p:txBody>
      </p:sp>
      <p:sp>
        <p:nvSpPr>
          <p:cNvPr id="32" name="Text Box 35"/>
          <p:cNvSpPr txBox="1">
            <a:spLocks noChangeArrowheads="1"/>
          </p:cNvSpPr>
          <p:nvPr/>
        </p:nvSpPr>
        <p:spPr bwMode="auto">
          <a:xfrm>
            <a:off x="3352495" y="4939176"/>
            <a:ext cx="570773" cy="369332"/>
          </a:xfrm>
          <a:prstGeom prst="rect">
            <a:avLst/>
          </a:prstGeom>
          <a:noFill/>
          <a:ln w="9525">
            <a:noFill/>
            <a:miter lim="800000"/>
            <a:headEnd/>
            <a:tailEnd/>
          </a:ln>
          <a:effectLst/>
        </p:spPr>
        <p:txBody>
          <a:bodyPr wrap="square">
            <a:spAutoFit/>
          </a:bodyPr>
          <a:lstStyle/>
          <a:p>
            <a:pPr algn="r">
              <a:spcBef>
                <a:spcPct val="50000"/>
              </a:spcBef>
            </a:pPr>
            <a:r>
              <a:rPr lang="fr-FR" altLang="fr-FR" dirty="0">
                <a:latin typeface="Arial" charset="0"/>
              </a:rPr>
              <a:t>Tr1</a:t>
            </a:r>
          </a:p>
        </p:txBody>
      </p:sp>
      <p:sp>
        <p:nvSpPr>
          <p:cNvPr id="33" name="Text Box 36"/>
          <p:cNvSpPr txBox="1">
            <a:spLocks noChangeArrowheads="1"/>
          </p:cNvSpPr>
          <p:nvPr/>
        </p:nvSpPr>
        <p:spPr bwMode="auto">
          <a:xfrm>
            <a:off x="2807804" y="5806779"/>
            <a:ext cx="670713" cy="369332"/>
          </a:xfrm>
          <a:prstGeom prst="rect">
            <a:avLst/>
          </a:prstGeom>
          <a:noFill/>
          <a:ln w="9525">
            <a:noFill/>
            <a:miter lim="800000"/>
            <a:headEnd/>
            <a:tailEnd/>
          </a:ln>
          <a:effectLst/>
        </p:spPr>
        <p:txBody>
          <a:bodyPr wrap="square">
            <a:spAutoFit/>
          </a:bodyPr>
          <a:lstStyle/>
          <a:p>
            <a:pPr>
              <a:spcBef>
                <a:spcPct val="50000"/>
              </a:spcBef>
            </a:pPr>
            <a:r>
              <a:rPr lang="fr-FR" altLang="fr-FR" dirty="0">
                <a:latin typeface="Arial" charset="0"/>
              </a:rPr>
              <a:t>Nn</a:t>
            </a:r>
          </a:p>
        </p:txBody>
      </p:sp>
      <p:sp>
        <p:nvSpPr>
          <p:cNvPr id="34" name="Line 37"/>
          <p:cNvSpPr>
            <a:spLocks noChangeShapeType="1"/>
          </p:cNvSpPr>
          <p:nvPr/>
        </p:nvSpPr>
        <p:spPr bwMode="auto">
          <a:xfrm flipH="1" flipV="1">
            <a:off x="3131840" y="5122703"/>
            <a:ext cx="0" cy="756083"/>
          </a:xfrm>
          <a:prstGeom prst="line">
            <a:avLst/>
          </a:prstGeom>
          <a:noFill/>
          <a:ln w="9525">
            <a:solidFill>
              <a:schemeClr val="tx1"/>
            </a:solidFill>
            <a:round/>
            <a:headEnd/>
            <a:tailEnd/>
          </a:ln>
          <a:effectLst/>
        </p:spPr>
        <p:txBody>
          <a:bodyPr/>
          <a:lstStyle/>
          <a:p>
            <a:endParaRPr lang="fr-FR" dirty="0"/>
          </a:p>
        </p:txBody>
      </p:sp>
      <p:sp>
        <p:nvSpPr>
          <p:cNvPr id="35" name="Forme libre 34"/>
          <p:cNvSpPr/>
          <p:nvPr/>
        </p:nvSpPr>
        <p:spPr>
          <a:xfrm>
            <a:off x="1223628" y="3754551"/>
            <a:ext cx="1977826" cy="1882725"/>
          </a:xfrm>
          <a:custGeom>
            <a:avLst/>
            <a:gdLst>
              <a:gd name="connsiteX0" fmla="*/ 0 w 3467100"/>
              <a:gd name="connsiteY0" fmla="*/ 619125 h 3781425"/>
              <a:gd name="connsiteX1" fmla="*/ 285750 w 3467100"/>
              <a:gd name="connsiteY1" fmla="*/ 771525 h 3781425"/>
              <a:gd name="connsiteX2" fmla="*/ 638175 w 3467100"/>
              <a:gd name="connsiteY2" fmla="*/ 866775 h 3781425"/>
              <a:gd name="connsiteX3" fmla="*/ 981075 w 3467100"/>
              <a:gd name="connsiteY3" fmla="*/ 914400 h 3781425"/>
              <a:gd name="connsiteX4" fmla="*/ 1428750 w 3467100"/>
              <a:gd name="connsiteY4" fmla="*/ 809625 h 3781425"/>
              <a:gd name="connsiteX5" fmla="*/ 1504950 w 3467100"/>
              <a:gd name="connsiteY5" fmla="*/ 781050 h 3781425"/>
              <a:gd name="connsiteX6" fmla="*/ 1762125 w 3467100"/>
              <a:gd name="connsiteY6" fmla="*/ 628650 h 3781425"/>
              <a:gd name="connsiteX7" fmla="*/ 2124075 w 3467100"/>
              <a:gd name="connsiteY7" fmla="*/ 323850 h 3781425"/>
              <a:gd name="connsiteX8" fmla="*/ 2419350 w 3467100"/>
              <a:gd name="connsiteY8" fmla="*/ 76200 h 3781425"/>
              <a:gd name="connsiteX9" fmla="*/ 2667000 w 3467100"/>
              <a:gd name="connsiteY9" fmla="*/ 0 h 3781425"/>
              <a:gd name="connsiteX10" fmla="*/ 2895600 w 3467100"/>
              <a:gd name="connsiteY10" fmla="*/ 66675 h 3781425"/>
              <a:gd name="connsiteX11" fmla="*/ 2952750 w 3467100"/>
              <a:gd name="connsiteY11" fmla="*/ 200025 h 3781425"/>
              <a:gd name="connsiteX12" fmla="*/ 2981325 w 3467100"/>
              <a:gd name="connsiteY12" fmla="*/ 381000 h 3781425"/>
              <a:gd name="connsiteX13" fmla="*/ 3114675 w 3467100"/>
              <a:gd name="connsiteY13" fmla="*/ 1152525 h 3781425"/>
              <a:gd name="connsiteX14" fmla="*/ 3467100 w 3467100"/>
              <a:gd name="connsiteY14" fmla="*/ 3781425 h 378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67100" h="3781425">
                <a:moveTo>
                  <a:pt x="0" y="619125"/>
                </a:moveTo>
                <a:lnTo>
                  <a:pt x="285750" y="771525"/>
                </a:lnTo>
                <a:lnTo>
                  <a:pt x="638175" y="866775"/>
                </a:lnTo>
                <a:lnTo>
                  <a:pt x="981075" y="914400"/>
                </a:lnTo>
                <a:lnTo>
                  <a:pt x="1428750" y="809625"/>
                </a:lnTo>
                <a:lnTo>
                  <a:pt x="1504950" y="781050"/>
                </a:lnTo>
                <a:lnTo>
                  <a:pt x="1762125" y="628650"/>
                </a:lnTo>
                <a:lnTo>
                  <a:pt x="2124075" y="323850"/>
                </a:lnTo>
                <a:lnTo>
                  <a:pt x="2419350" y="76200"/>
                </a:lnTo>
                <a:lnTo>
                  <a:pt x="2667000" y="0"/>
                </a:lnTo>
                <a:lnTo>
                  <a:pt x="2895600" y="66675"/>
                </a:lnTo>
                <a:lnTo>
                  <a:pt x="2952750" y="200025"/>
                </a:lnTo>
                <a:lnTo>
                  <a:pt x="2981325" y="381000"/>
                </a:lnTo>
                <a:lnTo>
                  <a:pt x="3114675" y="1152525"/>
                </a:lnTo>
                <a:lnTo>
                  <a:pt x="3467100" y="3781425"/>
                </a:lnTo>
              </a:path>
            </a:pathLst>
          </a:custGeom>
          <a:noFill/>
          <a:ln w="381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36" name="Forme libre 35"/>
          <p:cNvSpPr/>
          <p:nvPr/>
        </p:nvSpPr>
        <p:spPr>
          <a:xfrm>
            <a:off x="791580" y="3789040"/>
            <a:ext cx="1977826" cy="1882725"/>
          </a:xfrm>
          <a:custGeom>
            <a:avLst/>
            <a:gdLst>
              <a:gd name="connsiteX0" fmla="*/ 0 w 3467100"/>
              <a:gd name="connsiteY0" fmla="*/ 619125 h 3781425"/>
              <a:gd name="connsiteX1" fmla="*/ 285750 w 3467100"/>
              <a:gd name="connsiteY1" fmla="*/ 771525 h 3781425"/>
              <a:gd name="connsiteX2" fmla="*/ 638175 w 3467100"/>
              <a:gd name="connsiteY2" fmla="*/ 866775 h 3781425"/>
              <a:gd name="connsiteX3" fmla="*/ 981075 w 3467100"/>
              <a:gd name="connsiteY3" fmla="*/ 914400 h 3781425"/>
              <a:gd name="connsiteX4" fmla="*/ 1428750 w 3467100"/>
              <a:gd name="connsiteY4" fmla="*/ 809625 h 3781425"/>
              <a:gd name="connsiteX5" fmla="*/ 1504950 w 3467100"/>
              <a:gd name="connsiteY5" fmla="*/ 781050 h 3781425"/>
              <a:gd name="connsiteX6" fmla="*/ 1762125 w 3467100"/>
              <a:gd name="connsiteY6" fmla="*/ 628650 h 3781425"/>
              <a:gd name="connsiteX7" fmla="*/ 2124075 w 3467100"/>
              <a:gd name="connsiteY7" fmla="*/ 323850 h 3781425"/>
              <a:gd name="connsiteX8" fmla="*/ 2419350 w 3467100"/>
              <a:gd name="connsiteY8" fmla="*/ 76200 h 3781425"/>
              <a:gd name="connsiteX9" fmla="*/ 2667000 w 3467100"/>
              <a:gd name="connsiteY9" fmla="*/ 0 h 3781425"/>
              <a:gd name="connsiteX10" fmla="*/ 2895600 w 3467100"/>
              <a:gd name="connsiteY10" fmla="*/ 66675 h 3781425"/>
              <a:gd name="connsiteX11" fmla="*/ 2952750 w 3467100"/>
              <a:gd name="connsiteY11" fmla="*/ 200025 h 3781425"/>
              <a:gd name="connsiteX12" fmla="*/ 2981325 w 3467100"/>
              <a:gd name="connsiteY12" fmla="*/ 381000 h 3781425"/>
              <a:gd name="connsiteX13" fmla="*/ 3114675 w 3467100"/>
              <a:gd name="connsiteY13" fmla="*/ 1152525 h 3781425"/>
              <a:gd name="connsiteX14" fmla="*/ 3467100 w 3467100"/>
              <a:gd name="connsiteY14" fmla="*/ 3781425 h 378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67100" h="3781425">
                <a:moveTo>
                  <a:pt x="0" y="619125"/>
                </a:moveTo>
                <a:lnTo>
                  <a:pt x="285750" y="771525"/>
                </a:lnTo>
                <a:lnTo>
                  <a:pt x="638175" y="866775"/>
                </a:lnTo>
                <a:lnTo>
                  <a:pt x="981075" y="914400"/>
                </a:lnTo>
                <a:lnTo>
                  <a:pt x="1428750" y="809625"/>
                </a:lnTo>
                <a:lnTo>
                  <a:pt x="1504950" y="781050"/>
                </a:lnTo>
                <a:lnTo>
                  <a:pt x="1762125" y="628650"/>
                </a:lnTo>
                <a:lnTo>
                  <a:pt x="2124075" y="323850"/>
                </a:lnTo>
                <a:lnTo>
                  <a:pt x="2419350" y="76200"/>
                </a:lnTo>
                <a:lnTo>
                  <a:pt x="2667000" y="0"/>
                </a:lnTo>
                <a:lnTo>
                  <a:pt x="2895600" y="66675"/>
                </a:lnTo>
                <a:lnTo>
                  <a:pt x="2952750" y="200025"/>
                </a:lnTo>
                <a:lnTo>
                  <a:pt x="2981325" y="381000"/>
                </a:lnTo>
                <a:lnTo>
                  <a:pt x="3114675" y="1152525"/>
                </a:lnTo>
                <a:lnTo>
                  <a:pt x="3467100" y="3781425"/>
                </a:lnTo>
              </a:path>
            </a:pathLst>
          </a:custGeom>
          <a:noFill/>
          <a:ln w="381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37" name="Forme libre 36"/>
          <p:cNvSpPr/>
          <p:nvPr/>
        </p:nvSpPr>
        <p:spPr>
          <a:xfrm>
            <a:off x="323528" y="3753036"/>
            <a:ext cx="1977826" cy="1882725"/>
          </a:xfrm>
          <a:custGeom>
            <a:avLst/>
            <a:gdLst>
              <a:gd name="connsiteX0" fmla="*/ 0 w 3467100"/>
              <a:gd name="connsiteY0" fmla="*/ 619125 h 3781425"/>
              <a:gd name="connsiteX1" fmla="*/ 285750 w 3467100"/>
              <a:gd name="connsiteY1" fmla="*/ 771525 h 3781425"/>
              <a:gd name="connsiteX2" fmla="*/ 638175 w 3467100"/>
              <a:gd name="connsiteY2" fmla="*/ 866775 h 3781425"/>
              <a:gd name="connsiteX3" fmla="*/ 981075 w 3467100"/>
              <a:gd name="connsiteY3" fmla="*/ 914400 h 3781425"/>
              <a:gd name="connsiteX4" fmla="*/ 1428750 w 3467100"/>
              <a:gd name="connsiteY4" fmla="*/ 809625 h 3781425"/>
              <a:gd name="connsiteX5" fmla="*/ 1504950 w 3467100"/>
              <a:gd name="connsiteY5" fmla="*/ 781050 h 3781425"/>
              <a:gd name="connsiteX6" fmla="*/ 1762125 w 3467100"/>
              <a:gd name="connsiteY6" fmla="*/ 628650 h 3781425"/>
              <a:gd name="connsiteX7" fmla="*/ 2124075 w 3467100"/>
              <a:gd name="connsiteY7" fmla="*/ 323850 h 3781425"/>
              <a:gd name="connsiteX8" fmla="*/ 2419350 w 3467100"/>
              <a:gd name="connsiteY8" fmla="*/ 76200 h 3781425"/>
              <a:gd name="connsiteX9" fmla="*/ 2667000 w 3467100"/>
              <a:gd name="connsiteY9" fmla="*/ 0 h 3781425"/>
              <a:gd name="connsiteX10" fmla="*/ 2895600 w 3467100"/>
              <a:gd name="connsiteY10" fmla="*/ 66675 h 3781425"/>
              <a:gd name="connsiteX11" fmla="*/ 2952750 w 3467100"/>
              <a:gd name="connsiteY11" fmla="*/ 200025 h 3781425"/>
              <a:gd name="connsiteX12" fmla="*/ 2981325 w 3467100"/>
              <a:gd name="connsiteY12" fmla="*/ 381000 h 3781425"/>
              <a:gd name="connsiteX13" fmla="*/ 3114675 w 3467100"/>
              <a:gd name="connsiteY13" fmla="*/ 1152525 h 3781425"/>
              <a:gd name="connsiteX14" fmla="*/ 3467100 w 3467100"/>
              <a:gd name="connsiteY14" fmla="*/ 3781425 h 378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67100" h="3781425">
                <a:moveTo>
                  <a:pt x="0" y="619125"/>
                </a:moveTo>
                <a:lnTo>
                  <a:pt x="285750" y="771525"/>
                </a:lnTo>
                <a:lnTo>
                  <a:pt x="638175" y="866775"/>
                </a:lnTo>
                <a:lnTo>
                  <a:pt x="981075" y="914400"/>
                </a:lnTo>
                <a:lnTo>
                  <a:pt x="1428750" y="809625"/>
                </a:lnTo>
                <a:lnTo>
                  <a:pt x="1504950" y="781050"/>
                </a:lnTo>
                <a:lnTo>
                  <a:pt x="1762125" y="628650"/>
                </a:lnTo>
                <a:lnTo>
                  <a:pt x="2124075" y="323850"/>
                </a:lnTo>
                <a:lnTo>
                  <a:pt x="2419350" y="76200"/>
                </a:lnTo>
                <a:lnTo>
                  <a:pt x="2667000" y="0"/>
                </a:lnTo>
                <a:lnTo>
                  <a:pt x="2895600" y="66675"/>
                </a:lnTo>
                <a:lnTo>
                  <a:pt x="2952750" y="200025"/>
                </a:lnTo>
                <a:lnTo>
                  <a:pt x="2981325" y="381000"/>
                </a:lnTo>
                <a:lnTo>
                  <a:pt x="3114675" y="1152525"/>
                </a:lnTo>
                <a:lnTo>
                  <a:pt x="3467100" y="3781425"/>
                </a:lnTo>
              </a:path>
            </a:pathLst>
          </a:custGeom>
          <a:noFill/>
          <a:ln w="381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38" name="Line 33"/>
          <p:cNvSpPr>
            <a:spLocks noChangeShapeType="1"/>
          </p:cNvSpPr>
          <p:nvPr/>
        </p:nvSpPr>
        <p:spPr bwMode="auto">
          <a:xfrm>
            <a:off x="1223628" y="5337212"/>
            <a:ext cx="2094648" cy="0"/>
          </a:xfrm>
          <a:prstGeom prst="line">
            <a:avLst/>
          </a:prstGeom>
          <a:noFill/>
          <a:ln w="38100">
            <a:solidFill>
              <a:srgbClr val="FF0000"/>
            </a:solidFill>
            <a:round/>
            <a:headEnd/>
            <a:tailEnd/>
          </a:ln>
          <a:effectLst/>
        </p:spPr>
        <p:txBody>
          <a:bodyPr/>
          <a:lstStyle/>
          <a:p>
            <a:endParaRPr lang="fr-FR" dirty="0"/>
          </a:p>
        </p:txBody>
      </p:sp>
      <p:sp>
        <p:nvSpPr>
          <p:cNvPr id="39" name="Text Box 35"/>
          <p:cNvSpPr txBox="1">
            <a:spLocks noChangeArrowheads="1"/>
          </p:cNvSpPr>
          <p:nvPr/>
        </p:nvSpPr>
        <p:spPr bwMode="auto">
          <a:xfrm>
            <a:off x="3347864" y="5193196"/>
            <a:ext cx="570773" cy="369332"/>
          </a:xfrm>
          <a:prstGeom prst="rect">
            <a:avLst/>
          </a:prstGeom>
          <a:noFill/>
          <a:ln w="9525">
            <a:noFill/>
            <a:miter lim="800000"/>
            <a:headEnd/>
            <a:tailEnd/>
          </a:ln>
          <a:effectLst/>
        </p:spPr>
        <p:txBody>
          <a:bodyPr wrap="square">
            <a:spAutoFit/>
          </a:bodyPr>
          <a:lstStyle/>
          <a:p>
            <a:pPr algn="r">
              <a:spcBef>
                <a:spcPct val="50000"/>
              </a:spcBef>
            </a:pPr>
            <a:r>
              <a:rPr lang="fr-FR" altLang="fr-FR" dirty="0">
                <a:latin typeface="Arial" charset="0"/>
              </a:rPr>
              <a:t>Tr2</a:t>
            </a:r>
          </a:p>
        </p:txBody>
      </p:sp>
      <p:sp>
        <p:nvSpPr>
          <p:cNvPr id="44" name="Ellipse 43"/>
          <p:cNvSpPr/>
          <p:nvPr/>
        </p:nvSpPr>
        <p:spPr>
          <a:xfrm>
            <a:off x="3095836" y="5086699"/>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5" name="Ellipse 44"/>
          <p:cNvSpPr/>
          <p:nvPr/>
        </p:nvSpPr>
        <p:spPr>
          <a:xfrm>
            <a:off x="2663788" y="5086699"/>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6" name="Ellipse 45"/>
          <p:cNvSpPr/>
          <p:nvPr/>
        </p:nvSpPr>
        <p:spPr>
          <a:xfrm>
            <a:off x="2195736" y="5086699"/>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7" name="Ellipse 46"/>
          <p:cNvSpPr/>
          <p:nvPr/>
        </p:nvSpPr>
        <p:spPr>
          <a:xfrm>
            <a:off x="2231740" y="5302723"/>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8" name="Ellipse 47"/>
          <p:cNvSpPr/>
          <p:nvPr/>
        </p:nvSpPr>
        <p:spPr>
          <a:xfrm>
            <a:off x="2663788" y="5302723"/>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9" name="Ellipse 48"/>
          <p:cNvSpPr/>
          <p:nvPr/>
        </p:nvSpPr>
        <p:spPr>
          <a:xfrm>
            <a:off x="3131840" y="5302723"/>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Espace réservé du pied de page 1">
            <a:extLst>
              <a:ext uri="{FF2B5EF4-FFF2-40B4-BE49-F238E27FC236}">
                <a16:creationId xmlns="" xmlns:a16="http://schemas.microsoft.com/office/drawing/2014/main" id="{117C2370-5D8C-4E80-8A5A-FC40211F1827}"/>
              </a:ext>
            </a:extLst>
          </p:cNvPr>
          <p:cNvSpPr>
            <a:spLocks noGrp="1"/>
          </p:cNvSpPr>
          <p:nvPr>
            <p:ph type="ftr" sz="quarter" idx="11"/>
          </p:nvPr>
        </p:nvSpPr>
        <p:spPr/>
        <p:txBody>
          <a:bodyPr/>
          <a:lstStyle/>
          <a:p>
            <a:r>
              <a:rPr lang="fr-FR" dirty="0"/>
              <a:t>LYCEE THEPOT QUIMPER - SCOTTO</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704088"/>
            <a:ext cx="8229600" cy="672684"/>
          </a:xfrm>
        </p:spPr>
        <p:txBody>
          <a:bodyPr>
            <a:normAutofit/>
          </a:bodyPr>
          <a:lstStyle/>
          <a:p>
            <a:pPr algn="ctr" eaLnBrk="1" hangingPunct="1"/>
            <a:r>
              <a:rPr lang="fr-FR" altLang="fr-FR" sz="3600" dirty="0"/>
              <a:t>Descente: Passage en générateur</a:t>
            </a:r>
          </a:p>
        </p:txBody>
      </p:sp>
      <p:sp>
        <p:nvSpPr>
          <p:cNvPr id="15363" name="Line 4"/>
          <p:cNvSpPr>
            <a:spLocks noChangeShapeType="1"/>
          </p:cNvSpPr>
          <p:nvPr/>
        </p:nvSpPr>
        <p:spPr bwMode="auto">
          <a:xfrm rot="5400000" flipH="1">
            <a:off x="7031162" y="2784748"/>
            <a:ext cx="0" cy="2054225"/>
          </a:xfrm>
          <a:prstGeom prst="line">
            <a:avLst/>
          </a:prstGeom>
          <a:noFill/>
          <a:ln w="38100">
            <a:solidFill>
              <a:schemeClr val="tx1"/>
            </a:solidFill>
            <a:round/>
            <a:headEnd type="triangle" w="med" len="med"/>
            <a:tailEnd/>
          </a:ln>
          <a:effectLst/>
        </p:spPr>
        <p:txBody>
          <a:bodyPr/>
          <a:lstStyle/>
          <a:p>
            <a:endParaRPr lang="fr-FR" dirty="0"/>
          </a:p>
        </p:txBody>
      </p:sp>
      <p:sp>
        <p:nvSpPr>
          <p:cNvPr id="15364" name="Line 5"/>
          <p:cNvSpPr>
            <a:spLocks noChangeShapeType="1"/>
          </p:cNvSpPr>
          <p:nvPr/>
        </p:nvSpPr>
        <p:spPr bwMode="auto">
          <a:xfrm rot="5400000" flipH="1">
            <a:off x="4938042" y="2745855"/>
            <a:ext cx="2132013" cy="0"/>
          </a:xfrm>
          <a:prstGeom prst="line">
            <a:avLst/>
          </a:prstGeom>
          <a:noFill/>
          <a:ln w="38100">
            <a:solidFill>
              <a:schemeClr val="tx1"/>
            </a:solidFill>
            <a:round/>
            <a:headEnd/>
            <a:tailEnd type="triangle" w="med" len="med"/>
          </a:ln>
          <a:effectLst/>
        </p:spPr>
        <p:txBody>
          <a:bodyPr/>
          <a:lstStyle/>
          <a:p>
            <a:endParaRPr lang="fr-FR" dirty="0"/>
          </a:p>
        </p:txBody>
      </p:sp>
      <p:sp>
        <p:nvSpPr>
          <p:cNvPr id="15365" name="Freeform 6"/>
          <p:cNvSpPr>
            <a:spLocks/>
          </p:cNvSpPr>
          <p:nvPr/>
        </p:nvSpPr>
        <p:spPr bwMode="auto">
          <a:xfrm rot="5400000" flipH="1">
            <a:off x="6019924" y="1998936"/>
            <a:ext cx="1795463" cy="1830387"/>
          </a:xfrm>
          <a:custGeom>
            <a:avLst/>
            <a:gdLst>
              <a:gd name="T0" fmla="*/ 0 w 2177"/>
              <a:gd name="T1" fmla="*/ 2147483647 h 2222"/>
              <a:gd name="T2" fmla="*/ 2147483647 w 2177"/>
              <a:gd name="T3" fmla="*/ 2147483647 h 2222"/>
              <a:gd name="T4" fmla="*/ 2147483647 w 2177"/>
              <a:gd name="T5" fmla="*/ 2147483647 h 2222"/>
              <a:gd name="T6" fmla="*/ 2147483647 w 2177"/>
              <a:gd name="T7" fmla="*/ 2147483647 h 2222"/>
              <a:gd name="T8" fmla="*/ 2147483647 w 2177"/>
              <a:gd name="T9" fmla="*/ 2147483647 h 2222"/>
              <a:gd name="T10" fmla="*/ 2147483647 w 2177"/>
              <a:gd name="T11" fmla="*/ 2147483647 h 2222"/>
              <a:gd name="T12" fmla="*/ 2147483647 w 2177"/>
              <a:gd name="T13" fmla="*/ 2147483647 h 2222"/>
              <a:gd name="T14" fmla="*/ 2147483647 w 2177"/>
              <a:gd name="T15" fmla="*/ 2147483647 h 2222"/>
              <a:gd name="T16" fmla="*/ 2147483647 w 2177"/>
              <a:gd name="T17" fmla="*/ 2147483647 h 2222"/>
              <a:gd name="T18" fmla="*/ 2147483647 w 2177"/>
              <a:gd name="T19" fmla="*/ 0 h 2222"/>
              <a:gd name="T20" fmla="*/ 2147483647 w 2177"/>
              <a:gd name="T21" fmla="*/ 0 h 2222"/>
              <a:gd name="T22" fmla="*/ 2147483647 w 2177"/>
              <a:gd name="T23" fmla="*/ 2147483647 h 2222"/>
              <a:gd name="T24" fmla="*/ 2147483647 w 2177"/>
              <a:gd name="T25" fmla="*/ 2147483647 h 2222"/>
              <a:gd name="T26" fmla="*/ 2147483647 w 2177"/>
              <a:gd name="T27" fmla="*/ 2147483647 h 2222"/>
              <a:gd name="T28" fmla="*/ 2147483647 w 2177"/>
              <a:gd name="T29" fmla="*/ 2147483647 h 2222"/>
              <a:gd name="T30" fmla="*/ 2147483647 w 2177"/>
              <a:gd name="T31" fmla="*/ 2147483647 h 2222"/>
              <a:gd name="T32" fmla="*/ 2147483647 w 2177"/>
              <a:gd name="T33" fmla="*/ 2147483647 h 22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77" h="2222">
                <a:moveTo>
                  <a:pt x="0" y="272"/>
                </a:moveTo>
                <a:lnTo>
                  <a:pt x="136" y="363"/>
                </a:lnTo>
                <a:lnTo>
                  <a:pt x="363" y="453"/>
                </a:lnTo>
                <a:lnTo>
                  <a:pt x="589" y="499"/>
                </a:lnTo>
                <a:lnTo>
                  <a:pt x="816" y="499"/>
                </a:lnTo>
                <a:lnTo>
                  <a:pt x="998" y="453"/>
                </a:lnTo>
                <a:lnTo>
                  <a:pt x="1179" y="317"/>
                </a:lnTo>
                <a:lnTo>
                  <a:pt x="1315" y="181"/>
                </a:lnTo>
                <a:lnTo>
                  <a:pt x="1451" y="45"/>
                </a:lnTo>
                <a:lnTo>
                  <a:pt x="1542" y="0"/>
                </a:lnTo>
                <a:lnTo>
                  <a:pt x="1678" y="0"/>
                </a:lnTo>
                <a:lnTo>
                  <a:pt x="1769" y="45"/>
                </a:lnTo>
                <a:lnTo>
                  <a:pt x="1814" y="90"/>
                </a:lnTo>
                <a:lnTo>
                  <a:pt x="1859" y="181"/>
                </a:lnTo>
                <a:lnTo>
                  <a:pt x="1905" y="317"/>
                </a:lnTo>
                <a:lnTo>
                  <a:pt x="1950" y="589"/>
                </a:lnTo>
                <a:lnTo>
                  <a:pt x="2177" y="2222"/>
                </a:lnTo>
              </a:path>
            </a:pathLst>
          </a:custGeom>
          <a:noFill/>
          <a:ln w="38100" cmpd="sng">
            <a:solidFill>
              <a:schemeClr val="tx1"/>
            </a:solidFill>
            <a:round/>
            <a:headEnd/>
            <a:tailEnd/>
          </a:ln>
          <a:effectLst/>
        </p:spPr>
        <p:txBody>
          <a:bodyPr/>
          <a:lstStyle/>
          <a:p>
            <a:endParaRPr lang="fr-FR" dirty="0"/>
          </a:p>
        </p:txBody>
      </p:sp>
      <p:sp>
        <p:nvSpPr>
          <p:cNvPr id="15366" name="Line 14"/>
          <p:cNvSpPr>
            <a:spLocks noChangeShapeType="1"/>
          </p:cNvSpPr>
          <p:nvPr/>
        </p:nvSpPr>
        <p:spPr bwMode="auto">
          <a:xfrm rot="5400000" flipH="1">
            <a:off x="4727699" y="3851549"/>
            <a:ext cx="3895725" cy="0"/>
          </a:xfrm>
          <a:prstGeom prst="line">
            <a:avLst/>
          </a:prstGeom>
          <a:noFill/>
          <a:ln w="38100">
            <a:solidFill>
              <a:srgbClr val="FF0000"/>
            </a:solidFill>
            <a:round/>
            <a:headEnd/>
            <a:tailEnd/>
          </a:ln>
          <a:effectLst/>
        </p:spPr>
        <p:txBody>
          <a:bodyPr/>
          <a:lstStyle/>
          <a:p>
            <a:endParaRPr lang="fr-FR" dirty="0"/>
          </a:p>
        </p:txBody>
      </p:sp>
      <p:sp>
        <p:nvSpPr>
          <p:cNvPr id="15367" name="Line 15"/>
          <p:cNvSpPr>
            <a:spLocks noChangeShapeType="1"/>
          </p:cNvSpPr>
          <p:nvPr/>
        </p:nvSpPr>
        <p:spPr bwMode="auto">
          <a:xfrm rot="5400000" flipH="1">
            <a:off x="6338218" y="1777480"/>
            <a:ext cx="0" cy="671512"/>
          </a:xfrm>
          <a:prstGeom prst="line">
            <a:avLst/>
          </a:prstGeom>
          <a:noFill/>
          <a:ln w="9525">
            <a:solidFill>
              <a:schemeClr val="tx1"/>
            </a:solidFill>
            <a:round/>
            <a:headEnd/>
            <a:tailEnd/>
          </a:ln>
          <a:effectLst/>
        </p:spPr>
        <p:txBody>
          <a:bodyPr/>
          <a:lstStyle/>
          <a:p>
            <a:endParaRPr lang="fr-FR" dirty="0"/>
          </a:p>
        </p:txBody>
      </p:sp>
      <p:sp>
        <p:nvSpPr>
          <p:cNvPr id="15368" name="Line 19"/>
          <p:cNvSpPr>
            <a:spLocks noChangeShapeType="1"/>
          </p:cNvSpPr>
          <p:nvPr/>
        </p:nvSpPr>
        <p:spPr bwMode="auto">
          <a:xfrm rot="16200000" flipH="1">
            <a:off x="4973762" y="2778398"/>
            <a:ext cx="0" cy="2054225"/>
          </a:xfrm>
          <a:prstGeom prst="line">
            <a:avLst/>
          </a:prstGeom>
          <a:noFill/>
          <a:ln w="38100">
            <a:solidFill>
              <a:schemeClr val="tx1"/>
            </a:solidFill>
            <a:round/>
            <a:headEnd type="triangle" w="med" len="med"/>
            <a:tailEnd/>
          </a:ln>
          <a:effectLst/>
        </p:spPr>
        <p:txBody>
          <a:bodyPr/>
          <a:lstStyle/>
          <a:p>
            <a:endParaRPr lang="fr-FR" dirty="0"/>
          </a:p>
        </p:txBody>
      </p:sp>
      <p:sp>
        <p:nvSpPr>
          <p:cNvPr id="15369" name="Line 20"/>
          <p:cNvSpPr>
            <a:spLocks noChangeShapeType="1"/>
          </p:cNvSpPr>
          <p:nvPr/>
        </p:nvSpPr>
        <p:spPr bwMode="auto">
          <a:xfrm rot="16200000" flipH="1">
            <a:off x="4936455" y="4869930"/>
            <a:ext cx="2132013" cy="0"/>
          </a:xfrm>
          <a:prstGeom prst="line">
            <a:avLst/>
          </a:prstGeom>
          <a:noFill/>
          <a:ln w="38100">
            <a:solidFill>
              <a:schemeClr val="tx1"/>
            </a:solidFill>
            <a:round/>
            <a:headEnd/>
            <a:tailEnd type="triangle" w="med" len="med"/>
          </a:ln>
          <a:effectLst/>
        </p:spPr>
        <p:txBody>
          <a:bodyPr/>
          <a:lstStyle/>
          <a:p>
            <a:endParaRPr lang="fr-FR" dirty="0"/>
          </a:p>
        </p:txBody>
      </p:sp>
      <p:sp>
        <p:nvSpPr>
          <p:cNvPr id="15370" name="Freeform 21"/>
          <p:cNvSpPr>
            <a:spLocks/>
          </p:cNvSpPr>
          <p:nvPr/>
        </p:nvSpPr>
        <p:spPr bwMode="auto">
          <a:xfrm rot="16200000" flipH="1">
            <a:off x="4189536" y="3786461"/>
            <a:ext cx="1795463" cy="1830388"/>
          </a:xfrm>
          <a:custGeom>
            <a:avLst/>
            <a:gdLst>
              <a:gd name="T0" fmla="*/ 0 w 2177"/>
              <a:gd name="T1" fmla="*/ 2147483647 h 2222"/>
              <a:gd name="T2" fmla="*/ 2147483647 w 2177"/>
              <a:gd name="T3" fmla="*/ 2147483647 h 2222"/>
              <a:gd name="T4" fmla="*/ 2147483647 w 2177"/>
              <a:gd name="T5" fmla="*/ 2147483647 h 2222"/>
              <a:gd name="T6" fmla="*/ 2147483647 w 2177"/>
              <a:gd name="T7" fmla="*/ 2147483647 h 2222"/>
              <a:gd name="T8" fmla="*/ 2147483647 w 2177"/>
              <a:gd name="T9" fmla="*/ 2147483647 h 2222"/>
              <a:gd name="T10" fmla="*/ 2147483647 w 2177"/>
              <a:gd name="T11" fmla="*/ 2147483647 h 2222"/>
              <a:gd name="T12" fmla="*/ 2147483647 w 2177"/>
              <a:gd name="T13" fmla="*/ 2147483647 h 2222"/>
              <a:gd name="T14" fmla="*/ 2147483647 w 2177"/>
              <a:gd name="T15" fmla="*/ 2147483647 h 2222"/>
              <a:gd name="T16" fmla="*/ 2147483647 w 2177"/>
              <a:gd name="T17" fmla="*/ 2147483647 h 2222"/>
              <a:gd name="T18" fmla="*/ 2147483647 w 2177"/>
              <a:gd name="T19" fmla="*/ 0 h 2222"/>
              <a:gd name="T20" fmla="*/ 2147483647 w 2177"/>
              <a:gd name="T21" fmla="*/ 0 h 2222"/>
              <a:gd name="T22" fmla="*/ 2147483647 w 2177"/>
              <a:gd name="T23" fmla="*/ 2147483647 h 2222"/>
              <a:gd name="T24" fmla="*/ 2147483647 w 2177"/>
              <a:gd name="T25" fmla="*/ 2147483647 h 2222"/>
              <a:gd name="T26" fmla="*/ 2147483647 w 2177"/>
              <a:gd name="T27" fmla="*/ 2147483647 h 2222"/>
              <a:gd name="T28" fmla="*/ 2147483647 w 2177"/>
              <a:gd name="T29" fmla="*/ 2147483647 h 2222"/>
              <a:gd name="T30" fmla="*/ 2147483647 w 2177"/>
              <a:gd name="T31" fmla="*/ 2147483647 h 2222"/>
              <a:gd name="T32" fmla="*/ 2147483647 w 2177"/>
              <a:gd name="T33" fmla="*/ 2147483647 h 22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77" h="2222">
                <a:moveTo>
                  <a:pt x="0" y="272"/>
                </a:moveTo>
                <a:lnTo>
                  <a:pt x="136" y="363"/>
                </a:lnTo>
                <a:lnTo>
                  <a:pt x="363" y="453"/>
                </a:lnTo>
                <a:lnTo>
                  <a:pt x="589" y="499"/>
                </a:lnTo>
                <a:lnTo>
                  <a:pt x="816" y="499"/>
                </a:lnTo>
                <a:lnTo>
                  <a:pt x="998" y="453"/>
                </a:lnTo>
                <a:lnTo>
                  <a:pt x="1179" y="317"/>
                </a:lnTo>
                <a:lnTo>
                  <a:pt x="1315" y="181"/>
                </a:lnTo>
                <a:lnTo>
                  <a:pt x="1451" y="45"/>
                </a:lnTo>
                <a:lnTo>
                  <a:pt x="1542" y="0"/>
                </a:lnTo>
                <a:lnTo>
                  <a:pt x="1678" y="0"/>
                </a:lnTo>
                <a:lnTo>
                  <a:pt x="1769" y="45"/>
                </a:lnTo>
                <a:lnTo>
                  <a:pt x="1814" y="90"/>
                </a:lnTo>
                <a:lnTo>
                  <a:pt x="1859" y="181"/>
                </a:lnTo>
                <a:lnTo>
                  <a:pt x="1905" y="317"/>
                </a:lnTo>
                <a:lnTo>
                  <a:pt x="1950" y="589"/>
                </a:lnTo>
                <a:lnTo>
                  <a:pt x="2177" y="2222"/>
                </a:lnTo>
              </a:path>
            </a:pathLst>
          </a:custGeom>
          <a:noFill/>
          <a:ln w="38100" cmpd="sng">
            <a:solidFill>
              <a:schemeClr val="tx1"/>
            </a:solidFill>
            <a:round/>
            <a:headEnd/>
            <a:tailEnd/>
          </a:ln>
          <a:effectLst/>
        </p:spPr>
        <p:txBody>
          <a:bodyPr/>
          <a:lstStyle/>
          <a:p>
            <a:endParaRPr lang="fr-FR" dirty="0"/>
          </a:p>
        </p:txBody>
      </p:sp>
      <p:sp>
        <p:nvSpPr>
          <p:cNvPr id="15371" name="Line 24"/>
          <p:cNvSpPr>
            <a:spLocks noChangeShapeType="1"/>
          </p:cNvSpPr>
          <p:nvPr/>
        </p:nvSpPr>
        <p:spPr bwMode="auto">
          <a:xfrm rot="16200000" flipH="1">
            <a:off x="6331868" y="5371580"/>
            <a:ext cx="0" cy="671512"/>
          </a:xfrm>
          <a:prstGeom prst="line">
            <a:avLst/>
          </a:prstGeom>
          <a:noFill/>
          <a:ln w="9525">
            <a:solidFill>
              <a:schemeClr val="tx1"/>
            </a:solidFill>
            <a:round/>
            <a:headEnd/>
            <a:tailEnd/>
          </a:ln>
          <a:effectLst/>
        </p:spPr>
        <p:txBody>
          <a:bodyPr/>
          <a:lstStyle/>
          <a:p>
            <a:endParaRPr lang="fr-FR" dirty="0"/>
          </a:p>
        </p:txBody>
      </p:sp>
      <p:sp>
        <p:nvSpPr>
          <p:cNvPr id="15372" name="Line 25"/>
          <p:cNvSpPr>
            <a:spLocks noChangeShapeType="1"/>
          </p:cNvSpPr>
          <p:nvPr/>
        </p:nvSpPr>
        <p:spPr bwMode="auto">
          <a:xfrm>
            <a:off x="6010399" y="5600973"/>
            <a:ext cx="1343025" cy="200025"/>
          </a:xfrm>
          <a:prstGeom prst="line">
            <a:avLst/>
          </a:prstGeom>
          <a:noFill/>
          <a:ln w="38100">
            <a:solidFill>
              <a:schemeClr val="tx1"/>
            </a:solidFill>
            <a:round/>
            <a:headEnd/>
            <a:tailEnd/>
          </a:ln>
          <a:effectLst/>
        </p:spPr>
        <p:txBody>
          <a:bodyPr/>
          <a:lstStyle/>
          <a:p>
            <a:endParaRPr lang="fr-FR" dirty="0"/>
          </a:p>
        </p:txBody>
      </p:sp>
      <p:sp>
        <p:nvSpPr>
          <p:cNvPr id="15373" name="Text Box 26"/>
          <p:cNvSpPr txBox="1">
            <a:spLocks noChangeArrowheads="1"/>
          </p:cNvSpPr>
          <p:nvPr/>
        </p:nvSpPr>
        <p:spPr bwMode="auto">
          <a:xfrm>
            <a:off x="5586141" y="1719673"/>
            <a:ext cx="552450" cy="366713"/>
          </a:xfrm>
          <a:prstGeom prst="rect">
            <a:avLst/>
          </a:prstGeom>
          <a:noFill/>
          <a:ln w="9525">
            <a:noFill/>
            <a:miter lim="800000"/>
            <a:headEnd/>
            <a:tailEnd/>
          </a:ln>
          <a:effectLst/>
        </p:spPr>
        <p:txBody>
          <a:bodyPr>
            <a:spAutoFit/>
          </a:bodyPr>
          <a:lstStyle/>
          <a:p>
            <a:pPr>
              <a:spcBef>
                <a:spcPct val="50000"/>
              </a:spcBef>
            </a:pPr>
            <a:r>
              <a:rPr lang="fr-FR" altLang="fr-FR" dirty="0">
                <a:latin typeface="Arial" charset="0"/>
              </a:rPr>
              <a:t>Ns</a:t>
            </a:r>
          </a:p>
        </p:txBody>
      </p:sp>
      <p:sp>
        <p:nvSpPr>
          <p:cNvPr id="15374" name="Text Box 27"/>
          <p:cNvSpPr txBox="1">
            <a:spLocks noChangeArrowheads="1"/>
          </p:cNvSpPr>
          <p:nvPr/>
        </p:nvSpPr>
        <p:spPr bwMode="auto">
          <a:xfrm>
            <a:off x="5953248" y="5246303"/>
            <a:ext cx="676275" cy="366713"/>
          </a:xfrm>
          <a:prstGeom prst="rect">
            <a:avLst/>
          </a:prstGeom>
          <a:noFill/>
          <a:ln w="9525">
            <a:noFill/>
            <a:miter lim="800000"/>
            <a:headEnd/>
            <a:tailEnd/>
          </a:ln>
          <a:effectLst/>
        </p:spPr>
        <p:txBody>
          <a:bodyPr>
            <a:spAutoFit/>
          </a:bodyPr>
          <a:lstStyle/>
          <a:p>
            <a:pPr>
              <a:spcBef>
                <a:spcPct val="50000"/>
              </a:spcBef>
            </a:pPr>
            <a:r>
              <a:rPr lang="fr-FR" altLang="fr-FR" dirty="0">
                <a:latin typeface="Arial" charset="0"/>
              </a:rPr>
              <a:t>Ns</a:t>
            </a:r>
          </a:p>
        </p:txBody>
      </p:sp>
      <p:sp>
        <p:nvSpPr>
          <p:cNvPr id="15375" name="Line 28"/>
          <p:cNvSpPr>
            <a:spLocks noChangeShapeType="1"/>
          </p:cNvSpPr>
          <p:nvPr/>
        </p:nvSpPr>
        <p:spPr bwMode="auto">
          <a:xfrm>
            <a:off x="5996112" y="5589861"/>
            <a:ext cx="390525" cy="4762"/>
          </a:xfrm>
          <a:prstGeom prst="line">
            <a:avLst/>
          </a:prstGeom>
          <a:noFill/>
          <a:ln w="9525">
            <a:solidFill>
              <a:schemeClr val="tx1"/>
            </a:solidFill>
            <a:round/>
            <a:headEnd/>
            <a:tailEnd/>
          </a:ln>
          <a:effectLst/>
        </p:spPr>
        <p:txBody>
          <a:bodyPr/>
          <a:lstStyle/>
          <a:p>
            <a:endParaRPr lang="fr-FR" dirty="0"/>
          </a:p>
        </p:txBody>
      </p:sp>
      <p:sp>
        <p:nvSpPr>
          <p:cNvPr id="15376" name="Text Box 29"/>
          <p:cNvSpPr txBox="1">
            <a:spLocks noChangeArrowheads="1"/>
          </p:cNvSpPr>
          <p:nvPr/>
        </p:nvSpPr>
        <p:spPr bwMode="auto">
          <a:xfrm>
            <a:off x="934767" y="1823218"/>
            <a:ext cx="3619500" cy="1603375"/>
          </a:xfrm>
          <a:prstGeom prst="rect">
            <a:avLst/>
          </a:prstGeom>
          <a:noFill/>
          <a:ln w="9525">
            <a:noFill/>
            <a:miter lim="800000"/>
            <a:headEnd/>
            <a:tailEnd/>
          </a:ln>
          <a:effectLst/>
        </p:spPr>
        <p:txBody>
          <a:bodyPr>
            <a:spAutoFit/>
          </a:bodyPr>
          <a:lstStyle/>
          <a:p>
            <a:pPr>
              <a:spcBef>
                <a:spcPct val="50000"/>
              </a:spcBef>
            </a:pPr>
            <a:r>
              <a:rPr lang="fr-FR" altLang="fr-FR" dirty="0">
                <a:latin typeface="Arial" charset="0"/>
              </a:rPr>
              <a:t>En montée, la vitesse du groupe machine + charge est inférieure à la vitesse de synchronisme.</a:t>
            </a:r>
          </a:p>
          <a:p>
            <a:pPr>
              <a:spcBef>
                <a:spcPct val="50000"/>
              </a:spcBef>
            </a:pPr>
            <a:r>
              <a:rPr lang="fr-FR" altLang="fr-FR" dirty="0">
                <a:latin typeface="Arial" charset="0"/>
              </a:rPr>
              <a:t>P= T·</a:t>
            </a:r>
            <a:r>
              <a:rPr lang="fr-FR" altLang="fr-FR" dirty="0">
                <a:latin typeface="Arial" charset="0"/>
                <a:sym typeface="Symbol" pitchFamily="18" charset="2"/>
              </a:rPr>
              <a:t> &gt;0. La machine est en </a:t>
            </a:r>
            <a:r>
              <a:rPr lang="fr-FR" altLang="fr-FR" b="1" dirty="0">
                <a:latin typeface="Arial" charset="0"/>
                <a:sym typeface="Symbol" pitchFamily="18" charset="2"/>
              </a:rPr>
              <a:t>moteur</a:t>
            </a:r>
          </a:p>
        </p:txBody>
      </p:sp>
      <p:sp>
        <p:nvSpPr>
          <p:cNvPr id="15377" name="Text Box 30"/>
          <p:cNvSpPr txBox="1">
            <a:spLocks noChangeArrowheads="1"/>
          </p:cNvSpPr>
          <p:nvPr/>
        </p:nvSpPr>
        <p:spPr bwMode="auto">
          <a:xfrm>
            <a:off x="973261" y="3802547"/>
            <a:ext cx="3086100" cy="1477328"/>
          </a:xfrm>
          <a:prstGeom prst="rect">
            <a:avLst/>
          </a:prstGeom>
          <a:noFill/>
          <a:ln w="9525">
            <a:noFill/>
            <a:miter lim="800000"/>
            <a:headEnd/>
            <a:tailEnd/>
          </a:ln>
          <a:effectLst/>
        </p:spPr>
        <p:txBody>
          <a:bodyPr>
            <a:spAutoFit/>
          </a:bodyPr>
          <a:lstStyle/>
          <a:p>
            <a:pPr>
              <a:spcBef>
                <a:spcPct val="50000"/>
              </a:spcBef>
            </a:pPr>
            <a:r>
              <a:rPr lang="fr-FR" altLang="fr-FR" dirty="0">
                <a:latin typeface="Arial" charset="0"/>
              </a:rPr>
              <a:t>En descente, la vitesse N est supérieure à la vitesse de synchronisme Ns. On dit qu’on est en hyper synchronisme.</a:t>
            </a:r>
          </a:p>
        </p:txBody>
      </p:sp>
      <p:sp>
        <p:nvSpPr>
          <p:cNvPr id="15378" name="Text Box 31"/>
          <p:cNvSpPr txBox="1">
            <a:spLocks noChangeArrowheads="1"/>
          </p:cNvSpPr>
          <p:nvPr/>
        </p:nvSpPr>
        <p:spPr bwMode="auto">
          <a:xfrm>
            <a:off x="8096374" y="3632473"/>
            <a:ext cx="542925" cy="366713"/>
          </a:xfrm>
          <a:prstGeom prst="rect">
            <a:avLst/>
          </a:prstGeom>
          <a:noFill/>
          <a:ln w="9525">
            <a:noFill/>
            <a:miter lim="800000"/>
            <a:headEnd/>
            <a:tailEnd/>
          </a:ln>
          <a:effectLst/>
        </p:spPr>
        <p:txBody>
          <a:bodyPr>
            <a:spAutoFit/>
          </a:bodyPr>
          <a:lstStyle/>
          <a:p>
            <a:pPr>
              <a:spcBef>
                <a:spcPct val="50000"/>
              </a:spcBef>
            </a:pPr>
            <a:r>
              <a:rPr lang="fr-FR" altLang="fr-FR" dirty="0">
                <a:latin typeface="Arial" charset="0"/>
              </a:rPr>
              <a:t>T</a:t>
            </a:r>
          </a:p>
        </p:txBody>
      </p:sp>
      <p:sp>
        <p:nvSpPr>
          <p:cNvPr id="15379" name="Text Box 32"/>
          <p:cNvSpPr txBox="1">
            <a:spLocks noChangeArrowheads="1"/>
          </p:cNvSpPr>
          <p:nvPr/>
        </p:nvSpPr>
        <p:spPr bwMode="auto">
          <a:xfrm>
            <a:off x="6011441" y="1461046"/>
            <a:ext cx="476250" cy="366713"/>
          </a:xfrm>
          <a:prstGeom prst="rect">
            <a:avLst/>
          </a:prstGeom>
          <a:noFill/>
          <a:ln w="9525">
            <a:noFill/>
            <a:miter lim="800000"/>
            <a:headEnd/>
            <a:tailEnd/>
          </a:ln>
          <a:effectLst/>
        </p:spPr>
        <p:txBody>
          <a:bodyPr>
            <a:spAutoFit/>
          </a:bodyPr>
          <a:lstStyle/>
          <a:p>
            <a:pPr>
              <a:spcBef>
                <a:spcPct val="50000"/>
              </a:spcBef>
            </a:pPr>
            <a:r>
              <a:rPr lang="fr-FR" altLang="fr-FR" dirty="0">
                <a:latin typeface="Arial" charset="0"/>
              </a:rPr>
              <a:t>n</a:t>
            </a:r>
          </a:p>
        </p:txBody>
      </p:sp>
      <p:sp>
        <p:nvSpPr>
          <p:cNvPr id="15380" name="Text Box 33"/>
          <p:cNvSpPr txBox="1">
            <a:spLocks noChangeArrowheads="1"/>
          </p:cNvSpPr>
          <p:nvPr/>
        </p:nvSpPr>
        <p:spPr bwMode="auto">
          <a:xfrm>
            <a:off x="983382" y="5364785"/>
            <a:ext cx="3114675" cy="641350"/>
          </a:xfrm>
          <a:prstGeom prst="rect">
            <a:avLst/>
          </a:prstGeom>
          <a:noFill/>
          <a:ln w="9525">
            <a:noFill/>
            <a:miter lim="800000"/>
            <a:headEnd/>
            <a:tailEnd/>
          </a:ln>
          <a:effectLst/>
        </p:spPr>
        <p:txBody>
          <a:bodyPr>
            <a:spAutoFit/>
          </a:bodyPr>
          <a:lstStyle/>
          <a:p>
            <a:pPr>
              <a:spcBef>
                <a:spcPct val="50000"/>
              </a:spcBef>
            </a:pPr>
            <a:r>
              <a:rPr lang="fr-FR" altLang="fr-FR" dirty="0">
                <a:latin typeface="Arial" charset="0"/>
              </a:rPr>
              <a:t>P=T.</a:t>
            </a:r>
            <a:r>
              <a:rPr lang="fr-FR" altLang="fr-FR" dirty="0">
                <a:latin typeface="Arial" charset="0"/>
                <a:sym typeface="Symbol" pitchFamily="18" charset="2"/>
              </a:rPr>
              <a:t>&lt;0. La machine est en </a:t>
            </a:r>
            <a:r>
              <a:rPr lang="fr-FR" altLang="fr-FR" b="1" dirty="0">
                <a:latin typeface="Arial" charset="0"/>
                <a:sym typeface="Symbol" pitchFamily="18" charset="2"/>
              </a:rPr>
              <a:t>générateur</a:t>
            </a:r>
          </a:p>
        </p:txBody>
      </p:sp>
      <p:sp>
        <p:nvSpPr>
          <p:cNvPr id="2" name="Espace réservé du pied de page 1">
            <a:extLst>
              <a:ext uri="{FF2B5EF4-FFF2-40B4-BE49-F238E27FC236}">
                <a16:creationId xmlns="" xmlns:a16="http://schemas.microsoft.com/office/drawing/2014/main" id="{9294EA34-CF75-4117-8F86-07BDA52E0E33}"/>
              </a:ext>
            </a:extLst>
          </p:cNvPr>
          <p:cNvSpPr>
            <a:spLocks noGrp="1"/>
          </p:cNvSpPr>
          <p:nvPr>
            <p:ph type="ftr" sz="quarter" idx="11"/>
          </p:nvPr>
        </p:nvSpPr>
        <p:spPr/>
        <p:txBody>
          <a:bodyPr/>
          <a:lstStyle/>
          <a:p>
            <a:r>
              <a:rPr lang="fr-FR" dirty="0"/>
              <a:t>LYCEE THEPOT QUIMPER - SCOTTO</a:t>
            </a:r>
          </a:p>
        </p:txBody>
      </p:sp>
      <p:cxnSp>
        <p:nvCxnSpPr>
          <p:cNvPr id="4" name="Connecteur droit 3">
            <a:extLst>
              <a:ext uri="{FF2B5EF4-FFF2-40B4-BE49-F238E27FC236}">
                <a16:creationId xmlns="" xmlns:a16="http://schemas.microsoft.com/office/drawing/2014/main" id="{4972CB59-0167-42FB-A547-6F270DCB1ABB}"/>
              </a:ext>
            </a:extLst>
          </p:cNvPr>
          <p:cNvCxnSpPr/>
          <p:nvPr/>
        </p:nvCxnSpPr>
        <p:spPr>
          <a:xfrm flipH="1" flipV="1">
            <a:off x="5722269" y="2010047"/>
            <a:ext cx="288130" cy="63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 Box 26">
            <a:extLst>
              <a:ext uri="{FF2B5EF4-FFF2-40B4-BE49-F238E27FC236}">
                <a16:creationId xmlns="" xmlns:a16="http://schemas.microsoft.com/office/drawing/2014/main" id="{4840F1E6-52E6-497C-861B-BB81E7CB98C4}"/>
              </a:ext>
            </a:extLst>
          </p:cNvPr>
          <p:cNvSpPr txBox="1">
            <a:spLocks noChangeArrowheads="1"/>
          </p:cNvSpPr>
          <p:nvPr/>
        </p:nvSpPr>
        <p:spPr bwMode="auto">
          <a:xfrm>
            <a:off x="5975079" y="2086190"/>
            <a:ext cx="552450" cy="366713"/>
          </a:xfrm>
          <a:prstGeom prst="rect">
            <a:avLst/>
          </a:prstGeom>
          <a:noFill/>
          <a:ln w="9525">
            <a:noFill/>
            <a:miter lim="800000"/>
            <a:headEnd/>
            <a:tailEnd/>
          </a:ln>
          <a:effectLst/>
        </p:spPr>
        <p:txBody>
          <a:bodyPr>
            <a:spAutoFit/>
          </a:bodyPr>
          <a:lstStyle/>
          <a:p>
            <a:pPr>
              <a:spcBef>
                <a:spcPct val="50000"/>
              </a:spcBef>
            </a:pPr>
            <a:r>
              <a:rPr lang="fr-FR" altLang="fr-FR" dirty="0">
                <a:latin typeface="Arial" charset="0"/>
              </a:rPr>
              <a:t>N</a:t>
            </a:r>
          </a:p>
        </p:txBody>
      </p:sp>
      <p:sp>
        <p:nvSpPr>
          <p:cNvPr id="25" name="Text Box 26">
            <a:extLst>
              <a:ext uri="{FF2B5EF4-FFF2-40B4-BE49-F238E27FC236}">
                <a16:creationId xmlns="" xmlns:a16="http://schemas.microsoft.com/office/drawing/2014/main" id="{0E635724-504B-4514-A631-5324531F22ED}"/>
              </a:ext>
            </a:extLst>
          </p:cNvPr>
          <p:cNvSpPr txBox="1">
            <a:spLocks noChangeArrowheads="1"/>
          </p:cNvSpPr>
          <p:nvPr/>
        </p:nvSpPr>
        <p:spPr bwMode="auto">
          <a:xfrm>
            <a:off x="5996112" y="5659346"/>
            <a:ext cx="552450" cy="366713"/>
          </a:xfrm>
          <a:prstGeom prst="rect">
            <a:avLst/>
          </a:prstGeom>
          <a:noFill/>
          <a:ln w="9525">
            <a:noFill/>
            <a:miter lim="800000"/>
            <a:headEnd/>
            <a:tailEnd/>
          </a:ln>
          <a:effectLst/>
        </p:spPr>
        <p:txBody>
          <a:bodyPr>
            <a:spAutoFit/>
          </a:bodyPr>
          <a:lstStyle/>
          <a:p>
            <a:pPr>
              <a:spcBef>
                <a:spcPct val="50000"/>
              </a:spcBef>
            </a:pPr>
            <a:r>
              <a:rPr lang="fr-FR" altLang="fr-FR" dirty="0">
                <a:latin typeface="Arial" charset="0"/>
              </a:rPr>
              <a:t>N</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ébit">
  <a:themeElements>
    <a:clrScheme name="Débit">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Débit">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Débit">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Flow</Template>
  <TotalTime>1827</TotalTime>
  <Words>3257</Words>
  <Application>Microsoft Office PowerPoint</Application>
  <PresentationFormat>Affichage à l'écran (4:3)</PresentationFormat>
  <Paragraphs>486</Paragraphs>
  <Slides>63</Slides>
  <Notes>1</Notes>
  <HiddenSlides>0</HiddenSlides>
  <MMClips>2</MMClips>
  <ScaleCrop>false</ScaleCrop>
  <HeadingPairs>
    <vt:vector size="6" baseType="variant">
      <vt:variant>
        <vt:lpstr>Thème</vt:lpstr>
      </vt:variant>
      <vt:variant>
        <vt:i4>1</vt:i4>
      </vt:variant>
      <vt:variant>
        <vt:lpstr>Serveurs OLE incorporés</vt:lpstr>
      </vt:variant>
      <vt:variant>
        <vt:i4>2</vt:i4>
      </vt:variant>
      <vt:variant>
        <vt:lpstr>Titres des diapositives</vt:lpstr>
      </vt:variant>
      <vt:variant>
        <vt:i4>63</vt:i4>
      </vt:variant>
    </vt:vector>
  </HeadingPairs>
  <TitlesOfParts>
    <vt:vector size="66" baseType="lpstr">
      <vt:lpstr>Débit</vt:lpstr>
      <vt:lpstr>Equation</vt:lpstr>
      <vt:lpstr>Équation</vt:lpstr>
      <vt:lpstr>COMPARAISON DES DIFFERENTS TYPES DE MOTEURS INDUSTRIELS</vt:lpstr>
      <vt:lpstr>Intérêt d’un moteur</vt:lpstr>
      <vt:lpstr>Exemple: Treuil</vt:lpstr>
      <vt:lpstr>Calcul de la puissance nécessaire</vt:lpstr>
      <vt:lpstr>Détermination de la vitesse du moteur</vt:lpstr>
      <vt:lpstr>Détermination du couple moteur</vt:lpstr>
      <vt:lpstr>Notion de point de fonctionnement</vt:lpstr>
      <vt:lpstr>Fonctionnement variable</vt:lpstr>
      <vt:lpstr>Descente: Passage en générateur</vt:lpstr>
      <vt:lpstr>PRINCIPE DE MAGNETISME</vt:lpstr>
      <vt:lpstr>Présentation PowerPoint</vt:lpstr>
      <vt:lpstr>Présentation PowerPoint</vt:lpstr>
      <vt:lpstr>Présentation PowerPoint</vt:lpstr>
      <vt:lpstr>Présentation PowerPoint</vt:lpstr>
      <vt:lpstr>Organisation matérielle</vt:lpstr>
      <vt:lpstr>Les alimentations d’une MCC</vt:lpstr>
      <vt:lpstr>Remarque: Moteur universel</vt:lpstr>
      <vt:lpstr>Schéma électrique équivalent</vt:lpstr>
      <vt:lpstr>Pilotage d’un moteur à courant continu à vitesse variable</vt:lpstr>
      <vt:lpstr>Caractéristique mécanique  quand U varie</vt:lpstr>
      <vt:lpstr>Caractéristique quand F varie</vt:lpstr>
      <vt:lpstr>Caractéristique mécanique: Volume enveloppe = Zone disponible</vt:lpstr>
      <vt:lpstr>Structure d’un variateur de vitesse pour MCC</vt:lpstr>
      <vt:lpstr>Exemple d’application</vt:lpstr>
      <vt:lpstr>Présentation PowerPoint</vt:lpstr>
      <vt:lpstr>Présentation PowerPoint</vt:lpstr>
      <vt:lpstr>Présentation PowerPoint</vt:lpstr>
      <vt:lpstr>Présentation PowerPoint</vt:lpstr>
      <vt:lpstr>Valeurs usuelles</vt:lpstr>
      <vt:lpstr>Présentation PowerPoint</vt:lpstr>
      <vt:lpstr>MOTEUR SYNCHRONE: Champ tournant.</vt:lpstr>
      <vt:lpstr>Le rotor du moteur synchrone.</vt:lpstr>
      <vt:lpstr>Inconvénients du moteur synchrone</vt:lpstr>
      <vt:lpstr>Présentation PowerPoint</vt:lpstr>
      <vt:lpstr>Présentation PowerPoint</vt:lpstr>
      <vt:lpstr>Présentation PowerPoint</vt:lpstr>
      <vt:lpstr>Présentation PowerPoint</vt:lpstr>
      <vt:lpstr>Présentation PowerPoint</vt:lpstr>
      <vt:lpstr>Présentation PowerPoint</vt:lpstr>
      <vt:lpstr>MOTEUR PAS A PAS</vt:lpstr>
      <vt:lpstr>LE MOTEUR ASYNCHRONE</vt:lpstr>
      <vt:lpstr>Le rotor du moteur asynchrone</vt:lpstr>
      <vt:lpstr>Présentation PowerPoint</vt:lpstr>
      <vt:lpstr>Vitesses usuelles des MAS</vt:lpstr>
      <vt:lpstr>Présentation PowerPoint</vt:lpstr>
      <vt:lpstr>Intérêt du MAS triphasé</vt:lpstr>
      <vt:lpstr>Les zones de puissance.</vt:lpstr>
      <vt:lpstr>Variation de vitesse d’un MAS</vt:lpstr>
      <vt:lpstr>Le volume enveloppe</vt:lpstr>
      <vt:lpstr>La variation de vitesse.</vt:lpstr>
      <vt:lpstr>Exemple variateur ATV312</vt:lpstr>
      <vt:lpstr>Schéma interne d’un variateur pour  Moteur asynchrone ou synchrone</vt:lpstr>
      <vt:lpstr>Présentation PowerPoint</vt:lpstr>
      <vt:lpstr>Signal de tension sur une phase</vt:lpstr>
      <vt:lpstr>Relevés à l’oscilloscope</vt:lpstr>
      <vt:lpstr>Performances énergétiques</vt:lpstr>
      <vt:lpstr>Performances énergétiques</vt:lpstr>
      <vt:lpstr>Dispositions réglementaires</vt:lpstr>
      <vt:lpstr>Présentation PowerPoint</vt:lpstr>
      <vt:lpstr>Présentation PowerPoint</vt:lpstr>
      <vt:lpstr>Exemple: Transport de bagages d’aéroport</vt:lpstr>
      <vt:lpstr>Conclusions</vt:lpstr>
      <vt:lpstr>Conclusions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COMPARAISON DES DIFFERENTS TYPES DE MOTEURS INDUSTRIELS</dc:title>
  <dc:creator>pascal scotto</dc:creator>
  <cp:lastModifiedBy>Jean-Francois</cp:lastModifiedBy>
  <cp:revision>181</cp:revision>
  <dcterms:created xsi:type="dcterms:W3CDTF">2015-01-04T14:20:25Z</dcterms:created>
  <dcterms:modified xsi:type="dcterms:W3CDTF">2018-04-11T18:43:15Z</dcterms:modified>
</cp:coreProperties>
</file>