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5"/>
  </p:notesMasterIdLst>
  <p:sldIdLst>
    <p:sldId id="256" r:id="rId2"/>
    <p:sldId id="257" r:id="rId3"/>
    <p:sldId id="301" r:id="rId4"/>
    <p:sldId id="261" r:id="rId5"/>
    <p:sldId id="258" r:id="rId6"/>
    <p:sldId id="299" r:id="rId7"/>
    <p:sldId id="300" r:id="rId8"/>
    <p:sldId id="259" r:id="rId9"/>
    <p:sldId id="270" r:id="rId10"/>
    <p:sldId id="271" r:id="rId11"/>
    <p:sldId id="272" r:id="rId12"/>
    <p:sldId id="276" r:id="rId13"/>
    <p:sldId id="277" r:id="rId14"/>
    <p:sldId id="281" r:id="rId15"/>
    <p:sldId id="278" r:id="rId16"/>
    <p:sldId id="279" r:id="rId17"/>
    <p:sldId id="280" r:id="rId18"/>
    <p:sldId id="288" r:id="rId19"/>
    <p:sldId id="262" r:id="rId20"/>
    <p:sldId id="269" r:id="rId21"/>
    <p:sldId id="263" r:id="rId22"/>
    <p:sldId id="264" r:id="rId23"/>
    <p:sldId id="267" r:id="rId24"/>
    <p:sldId id="290" r:id="rId25"/>
    <p:sldId id="291" r:id="rId26"/>
    <p:sldId id="292" r:id="rId27"/>
    <p:sldId id="294" r:id="rId28"/>
    <p:sldId id="289" r:id="rId29"/>
    <p:sldId id="295" r:id="rId30"/>
    <p:sldId id="297" r:id="rId31"/>
    <p:sldId id="285" r:id="rId32"/>
    <p:sldId id="296" r:id="rId33"/>
    <p:sldId id="286"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20F53B16-0CBB-4DD5-A475-0610BB48F402}">
          <p14:sldIdLst>
            <p14:sldId id="256"/>
            <p14:sldId id="257"/>
          </p14:sldIdLst>
        </p14:section>
        <p14:section name="Section récapitulative" id="{DF00C23D-44DC-4809-A734-82E0E7318560}">
          <p14:sldIdLst>
            <p14:sldId id="301"/>
          </p14:sldIdLst>
        </p14:section>
        <p14:section name="Qu’est ce qu’un angle ?" id="{8BBFE0D0-5FCE-4A46-AB5C-693DD4FB97DF}">
          <p14:sldIdLst>
            <p14:sldId id="261"/>
            <p14:sldId id="258"/>
          </p14:sldIdLst>
        </p14:section>
        <p14:section name="Le déport au sol" id="{78FAB6D1-54C1-4539-B4D8-77C99A793EF6}">
          <p14:sldIdLst>
            <p14:sldId id="299"/>
            <p14:sldId id="300"/>
          </p14:sldIdLst>
        </p14:section>
        <p14:section name="L’angle d’inclinaison de pivot" id="{3CEEA3E7-CC46-47A2-AF55-725E36BE48D3}">
          <p14:sldIdLst>
            <p14:sldId id="259"/>
            <p14:sldId id="270"/>
            <p14:sldId id="271"/>
            <p14:sldId id="272"/>
          </p14:sldIdLst>
        </p14:section>
        <p14:section name="L’angle de carrossage" id="{21739D7B-495F-4BD8-AA62-3FD9DC6389ED}">
          <p14:sldIdLst>
            <p14:sldId id="276"/>
            <p14:sldId id="277"/>
            <p14:sldId id="281"/>
            <p14:sldId id="278"/>
          </p14:sldIdLst>
        </p14:section>
        <p14:section name="L’angle inclus" id="{CBC6B8FC-14FE-4FD1-891C-6161D190F059}">
          <p14:sldIdLst>
            <p14:sldId id="279"/>
            <p14:sldId id="280"/>
            <p14:sldId id="288"/>
          </p14:sldIdLst>
        </p14:section>
        <p14:section name="La CHASSE" id="{8421293C-6629-478B-8CE5-E519990AE13B}">
          <p14:sldIdLst>
            <p14:sldId id="262"/>
            <p14:sldId id="269"/>
            <p14:sldId id="263"/>
            <p14:sldId id="264"/>
            <p14:sldId id="267"/>
          </p14:sldIdLst>
        </p14:section>
        <p14:section name="LE PARALLELISME" id="{682298E1-9AB1-4FF2-B017-CB87ED07C55F}">
          <p14:sldIdLst>
            <p14:sldId id="290"/>
            <p14:sldId id="291"/>
            <p14:sldId id="292"/>
            <p14:sldId id="294"/>
            <p14:sldId id="289"/>
          </p14:sldIdLst>
        </p14:section>
        <p14:section name="L’épure de direction" id="{9AD031AC-22A8-47CB-BBA8-43E23DC4BDC9}">
          <p14:sldIdLst>
            <p14:sldId id="295"/>
            <p14:sldId id="297"/>
            <p14:sldId id="285"/>
            <p14:sldId id="296"/>
            <p14:sldId id="28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34" autoAdjust="0"/>
    <p:restoredTop sz="94660"/>
  </p:normalViewPr>
  <p:slideViewPr>
    <p:cSldViewPr snapToGrid="0">
      <p:cViewPr varScale="1">
        <p:scale>
          <a:sx n="68" d="100"/>
          <a:sy n="68" d="100"/>
        </p:scale>
        <p:origin x="62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A3D8F1-6C36-4556-9003-882CB515B95A}" type="datetimeFigureOut">
              <a:rPr lang="fr-FR" smtClean="0"/>
              <a:t>28/09/2017</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481855-569F-42B3-9781-C24749EAE50C}" type="slidenum">
              <a:rPr lang="fr-FR" smtClean="0"/>
              <a:t>‹N°›</a:t>
            </a:fld>
            <a:endParaRPr lang="fr-FR"/>
          </a:p>
        </p:txBody>
      </p:sp>
    </p:spTree>
    <p:extLst>
      <p:ext uri="{BB962C8B-B14F-4D97-AF65-F5344CB8AC3E}">
        <p14:creationId xmlns:p14="http://schemas.microsoft.com/office/powerpoint/2010/main" val="40175079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a:extLst>
              <a:ext uri="{FF2B5EF4-FFF2-40B4-BE49-F238E27FC236}">
                <a16:creationId xmlns:a16="http://schemas.microsoft.com/office/drawing/2014/main" id="{B923DA10-9563-46B2-A985-9B3C3802858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eaLnBrk="0" hangingPunct="0">
              <a:defRPr>
                <a:solidFill>
                  <a:schemeClr val="tx1"/>
                </a:solidFill>
                <a:latin typeface="Arial" panose="020B0604020202020204" pitchFamily="34" charset="0"/>
              </a:defRPr>
            </a:lvl1pPr>
            <a:lvl2pPr marL="742950" indent="-285750" defTabSz="990600" eaLnBrk="0" hangingPunct="0">
              <a:defRPr>
                <a:solidFill>
                  <a:schemeClr val="tx1"/>
                </a:solidFill>
                <a:latin typeface="Arial" panose="020B0604020202020204" pitchFamily="34" charset="0"/>
              </a:defRPr>
            </a:lvl2pPr>
            <a:lvl3pPr marL="1143000" indent="-228600" defTabSz="990600" eaLnBrk="0" hangingPunct="0">
              <a:defRPr>
                <a:solidFill>
                  <a:schemeClr val="tx1"/>
                </a:solidFill>
                <a:latin typeface="Arial" panose="020B0604020202020204" pitchFamily="34" charset="0"/>
              </a:defRPr>
            </a:lvl3pPr>
            <a:lvl4pPr marL="1600200" indent="-228600" defTabSz="990600" eaLnBrk="0" hangingPunct="0">
              <a:defRPr>
                <a:solidFill>
                  <a:schemeClr val="tx1"/>
                </a:solidFill>
                <a:latin typeface="Arial" panose="020B0604020202020204" pitchFamily="34" charset="0"/>
              </a:defRPr>
            </a:lvl4pPr>
            <a:lvl5pPr marL="2057400" indent="-228600" defTabSz="990600" eaLnBrk="0" hangingPunct="0">
              <a:defRPr>
                <a:solidFill>
                  <a:schemeClr val="tx1"/>
                </a:solidFill>
                <a:latin typeface="Arial" panose="020B0604020202020204" pitchFamily="34" charset="0"/>
              </a:defRPr>
            </a:lvl5pPr>
            <a:lvl6pPr marL="2514600" indent="-228600" algn="ctr" defTabSz="990600" eaLnBrk="0" fontAlgn="base" hangingPunct="0">
              <a:spcBef>
                <a:spcPct val="0"/>
              </a:spcBef>
              <a:spcAft>
                <a:spcPct val="0"/>
              </a:spcAft>
              <a:defRPr>
                <a:solidFill>
                  <a:schemeClr val="tx1"/>
                </a:solidFill>
                <a:latin typeface="Arial" panose="020B0604020202020204" pitchFamily="34" charset="0"/>
              </a:defRPr>
            </a:lvl6pPr>
            <a:lvl7pPr marL="2971800" indent="-228600" algn="ctr" defTabSz="990600" eaLnBrk="0" fontAlgn="base" hangingPunct="0">
              <a:spcBef>
                <a:spcPct val="0"/>
              </a:spcBef>
              <a:spcAft>
                <a:spcPct val="0"/>
              </a:spcAft>
              <a:defRPr>
                <a:solidFill>
                  <a:schemeClr val="tx1"/>
                </a:solidFill>
                <a:latin typeface="Arial" panose="020B0604020202020204" pitchFamily="34" charset="0"/>
              </a:defRPr>
            </a:lvl7pPr>
            <a:lvl8pPr marL="3429000" indent="-228600" algn="ctr" defTabSz="990600" eaLnBrk="0" fontAlgn="base" hangingPunct="0">
              <a:spcBef>
                <a:spcPct val="0"/>
              </a:spcBef>
              <a:spcAft>
                <a:spcPct val="0"/>
              </a:spcAft>
              <a:defRPr>
                <a:solidFill>
                  <a:schemeClr val="tx1"/>
                </a:solidFill>
                <a:latin typeface="Arial" panose="020B0604020202020204" pitchFamily="34" charset="0"/>
              </a:defRPr>
            </a:lvl8pPr>
            <a:lvl9pPr marL="3886200" indent="-228600" algn="ctr" defTabSz="990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5E048E7-FEE0-4745-B2B5-336B83B98F9B}" type="slidenum">
              <a:rPr lang="fr-FR" altLang="fr-FR"/>
              <a:pPr eaLnBrk="1" hangingPunct="1"/>
              <a:t>4</a:t>
            </a:fld>
            <a:endParaRPr lang="fr-FR" altLang="fr-FR"/>
          </a:p>
        </p:txBody>
      </p:sp>
      <p:sp>
        <p:nvSpPr>
          <p:cNvPr id="104451" name="Rectangle 2">
            <a:extLst>
              <a:ext uri="{FF2B5EF4-FFF2-40B4-BE49-F238E27FC236}">
                <a16:creationId xmlns:a16="http://schemas.microsoft.com/office/drawing/2014/main" id="{8F6423DC-3CC4-4B77-8F22-EDAB0D452494}"/>
              </a:ext>
            </a:extLst>
          </p:cNvPr>
          <p:cNvSpPr>
            <a:spLocks noGrp="1" noRot="1" noChangeAspect="1" noChangeArrowheads="1" noTextEdit="1"/>
          </p:cNvSpPr>
          <p:nvPr>
            <p:ph type="sldImg"/>
          </p:nvPr>
        </p:nvSpPr>
        <p:spPr>
          <a:xfrm>
            <a:off x="139700" y="768350"/>
            <a:ext cx="6819900" cy="3836988"/>
          </a:xfrm>
          <a:ln/>
        </p:spPr>
      </p:sp>
      <p:sp>
        <p:nvSpPr>
          <p:cNvPr id="104452" name="Rectangle 3">
            <a:extLst>
              <a:ext uri="{FF2B5EF4-FFF2-40B4-BE49-F238E27FC236}">
                <a16:creationId xmlns:a16="http://schemas.microsoft.com/office/drawing/2014/main" id="{FD7036FD-430C-43FF-B0C4-07AD3A3F735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latin typeface="Arial" panose="020B0604020202020204" pitchFamily="34" charset="0"/>
            </a:endParaRPr>
          </a:p>
        </p:txBody>
      </p:sp>
    </p:spTree>
    <p:extLst>
      <p:ext uri="{BB962C8B-B14F-4D97-AF65-F5344CB8AC3E}">
        <p14:creationId xmlns:p14="http://schemas.microsoft.com/office/powerpoint/2010/main" val="4146186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a:extLst>
              <a:ext uri="{FF2B5EF4-FFF2-40B4-BE49-F238E27FC236}">
                <a16:creationId xmlns:a16="http://schemas.microsoft.com/office/drawing/2014/main" id="{8FFB1398-06C7-4333-BAC0-F19C3A6D669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eaLnBrk="0" hangingPunct="0">
              <a:defRPr>
                <a:solidFill>
                  <a:schemeClr val="tx1"/>
                </a:solidFill>
                <a:latin typeface="Arial" panose="020B0604020202020204" pitchFamily="34" charset="0"/>
              </a:defRPr>
            </a:lvl1pPr>
            <a:lvl2pPr marL="742950" indent="-285750" defTabSz="990600" eaLnBrk="0" hangingPunct="0">
              <a:defRPr>
                <a:solidFill>
                  <a:schemeClr val="tx1"/>
                </a:solidFill>
                <a:latin typeface="Arial" panose="020B0604020202020204" pitchFamily="34" charset="0"/>
              </a:defRPr>
            </a:lvl2pPr>
            <a:lvl3pPr marL="1143000" indent="-228600" defTabSz="990600" eaLnBrk="0" hangingPunct="0">
              <a:defRPr>
                <a:solidFill>
                  <a:schemeClr val="tx1"/>
                </a:solidFill>
                <a:latin typeface="Arial" panose="020B0604020202020204" pitchFamily="34" charset="0"/>
              </a:defRPr>
            </a:lvl3pPr>
            <a:lvl4pPr marL="1600200" indent="-228600" defTabSz="990600" eaLnBrk="0" hangingPunct="0">
              <a:defRPr>
                <a:solidFill>
                  <a:schemeClr val="tx1"/>
                </a:solidFill>
                <a:latin typeface="Arial" panose="020B0604020202020204" pitchFamily="34" charset="0"/>
              </a:defRPr>
            </a:lvl4pPr>
            <a:lvl5pPr marL="2057400" indent="-228600" defTabSz="990600" eaLnBrk="0" hangingPunct="0">
              <a:defRPr>
                <a:solidFill>
                  <a:schemeClr val="tx1"/>
                </a:solidFill>
                <a:latin typeface="Arial" panose="020B0604020202020204" pitchFamily="34" charset="0"/>
              </a:defRPr>
            </a:lvl5pPr>
            <a:lvl6pPr marL="2514600" indent="-228600" algn="ctr" defTabSz="990600" eaLnBrk="0" fontAlgn="base" hangingPunct="0">
              <a:spcBef>
                <a:spcPct val="0"/>
              </a:spcBef>
              <a:spcAft>
                <a:spcPct val="0"/>
              </a:spcAft>
              <a:defRPr>
                <a:solidFill>
                  <a:schemeClr val="tx1"/>
                </a:solidFill>
                <a:latin typeface="Arial" panose="020B0604020202020204" pitchFamily="34" charset="0"/>
              </a:defRPr>
            </a:lvl6pPr>
            <a:lvl7pPr marL="2971800" indent="-228600" algn="ctr" defTabSz="990600" eaLnBrk="0" fontAlgn="base" hangingPunct="0">
              <a:spcBef>
                <a:spcPct val="0"/>
              </a:spcBef>
              <a:spcAft>
                <a:spcPct val="0"/>
              </a:spcAft>
              <a:defRPr>
                <a:solidFill>
                  <a:schemeClr val="tx1"/>
                </a:solidFill>
                <a:latin typeface="Arial" panose="020B0604020202020204" pitchFamily="34" charset="0"/>
              </a:defRPr>
            </a:lvl7pPr>
            <a:lvl8pPr marL="3429000" indent="-228600" algn="ctr" defTabSz="990600" eaLnBrk="0" fontAlgn="base" hangingPunct="0">
              <a:spcBef>
                <a:spcPct val="0"/>
              </a:spcBef>
              <a:spcAft>
                <a:spcPct val="0"/>
              </a:spcAft>
              <a:defRPr>
                <a:solidFill>
                  <a:schemeClr val="tx1"/>
                </a:solidFill>
                <a:latin typeface="Arial" panose="020B0604020202020204" pitchFamily="34" charset="0"/>
              </a:defRPr>
            </a:lvl8pPr>
            <a:lvl9pPr marL="3886200" indent="-228600" algn="ctr" defTabSz="990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E051EB-DF2A-406D-9040-6B4BDE19FD25}" type="slidenum">
              <a:rPr lang="fr-FR" altLang="fr-FR"/>
              <a:pPr eaLnBrk="1" hangingPunct="1"/>
              <a:t>19</a:t>
            </a:fld>
            <a:endParaRPr lang="fr-FR" altLang="fr-FR"/>
          </a:p>
        </p:txBody>
      </p:sp>
      <p:sp>
        <p:nvSpPr>
          <p:cNvPr id="107523" name="Rectangle 2">
            <a:extLst>
              <a:ext uri="{FF2B5EF4-FFF2-40B4-BE49-F238E27FC236}">
                <a16:creationId xmlns:a16="http://schemas.microsoft.com/office/drawing/2014/main" id="{A20A1096-77CD-4EED-AE58-286EEA0F749C}"/>
              </a:ext>
            </a:extLst>
          </p:cNvPr>
          <p:cNvSpPr>
            <a:spLocks noGrp="1" noRot="1" noChangeAspect="1" noChangeArrowheads="1" noTextEdit="1"/>
          </p:cNvSpPr>
          <p:nvPr>
            <p:ph type="sldImg"/>
          </p:nvPr>
        </p:nvSpPr>
        <p:spPr>
          <a:xfrm>
            <a:off x="139700" y="768350"/>
            <a:ext cx="6819900" cy="3836988"/>
          </a:xfrm>
          <a:ln/>
        </p:spPr>
      </p:sp>
      <p:sp>
        <p:nvSpPr>
          <p:cNvPr id="107524" name="Rectangle 3">
            <a:extLst>
              <a:ext uri="{FF2B5EF4-FFF2-40B4-BE49-F238E27FC236}">
                <a16:creationId xmlns:a16="http://schemas.microsoft.com/office/drawing/2014/main" id="{8F4A70E5-B18F-49A6-B41E-DF5553379D5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fr-FR" altLang="fr-FR">
                <a:latin typeface="Arial" panose="020B0604020202020204" pitchFamily="34" charset="0"/>
              </a:rPr>
              <a:t>Valeur environ égale à 4° (varie d’un véhicule à l’autre).</a:t>
            </a:r>
          </a:p>
          <a:p>
            <a:pPr eaLnBrk="1" hangingPunct="1"/>
            <a:endParaRPr lang="fr-FR" altLang="fr-FR">
              <a:latin typeface="Arial" panose="020B0604020202020204" pitchFamily="34" charset="0"/>
            </a:endParaRPr>
          </a:p>
        </p:txBody>
      </p:sp>
    </p:spTree>
    <p:extLst>
      <p:ext uri="{BB962C8B-B14F-4D97-AF65-F5344CB8AC3E}">
        <p14:creationId xmlns:p14="http://schemas.microsoft.com/office/powerpoint/2010/main" val="1589445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a:extLst>
              <a:ext uri="{FF2B5EF4-FFF2-40B4-BE49-F238E27FC236}">
                <a16:creationId xmlns:a16="http://schemas.microsoft.com/office/drawing/2014/main" id="{70D342A0-5352-476E-83E3-54604CB4B6C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eaLnBrk="0" hangingPunct="0">
              <a:defRPr>
                <a:solidFill>
                  <a:schemeClr val="tx1"/>
                </a:solidFill>
                <a:latin typeface="Arial" panose="020B0604020202020204" pitchFamily="34" charset="0"/>
              </a:defRPr>
            </a:lvl1pPr>
            <a:lvl2pPr marL="742950" indent="-285750" defTabSz="990600" eaLnBrk="0" hangingPunct="0">
              <a:defRPr>
                <a:solidFill>
                  <a:schemeClr val="tx1"/>
                </a:solidFill>
                <a:latin typeface="Arial" panose="020B0604020202020204" pitchFamily="34" charset="0"/>
              </a:defRPr>
            </a:lvl2pPr>
            <a:lvl3pPr marL="1143000" indent="-228600" defTabSz="990600" eaLnBrk="0" hangingPunct="0">
              <a:defRPr>
                <a:solidFill>
                  <a:schemeClr val="tx1"/>
                </a:solidFill>
                <a:latin typeface="Arial" panose="020B0604020202020204" pitchFamily="34" charset="0"/>
              </a:defRPr>
            </a:lvl3pPr>
            <a:lvl4pPr marL="1600200" indent="-228600" defTabSz="990600" eaLnBrk="0" hangingPunct="0">
              <a:defRPr>
                <a:solidFill>
                  <a:schemeClr val="tx1"/>
                </a:solidFill>
                <a:latin typeface="Arial" panose="020B0604020202020204" pitchFamily="34" charset="0"/>
              </a:defRPr>
            </a:lvl4pPr>
            <a:lvl5pPr marL="2057400" indent="-228600" defTabSz="990600" eaLnBrk="0" hangingPunct="0">
              <a:defRPr>
                <a:solidFill>
                  <a:schemeClr val="tx1"/>
                </a:solidFill>
                <a:latin typeface="Arial" panose="020B0604020202020204" pitchFamily="34" charset="0"/>
              </a:defRPr>
            </a:lvl5pPr>
            <a:lvl6pPr marL="2514600" indent="-228600" algn="ctr" defTabSz="990600" eaLnBrk="0" fontAlgn="base" hangingPunct="0">
              <a:spcBef>
                <a:spcPct val="0"/>
              </a:spcBef>
              <a:spcAft>
                <a:spcPct val="0"/>
              </a:spcAft>
              <a:defRPr>
                <a:solidFill>
                  <a:schemeClr val="tx1"/>
                </a:solidFill>
                <a:latin typeface="Arial" panose="020B0604020202020204" pitchFamily="34" charset="0"/>
              </a:defRPr>
            </a:lvl6pPr>
            <a:lvl7pPr marL="2971800" indent="-228600" algn="ctr" defTabSz="990600" eaLnBrk="0" fontAlgn="base" hangingPunct="0">
              <a:spcBef>
                <a:spcPct val="0"/>
              </a:spcBef>
              <a:spcAft>
                <a:spcPct val="0"/>
              </a:spcAft>
              <a:defRPr>
                <a:solidFill>
                  <a:schemeClr val="tx1"/>
                </a:solidFill>
                <a:latin typeface="Arial" panose="020B0604020202020204" pitchFamily="34" charset="0"/>
              </a:defRPr>
            </a:lvl7pPr>
            <a:lvl8pPr marL="3429000" indent="-228600" algn="ctr" defTabSz="990600" eaLnBrk="0" fontAlgn="base" hangingPunct="0">
              <a:spcBef>
                <a:spcPct val="0"/>
              </a:spcBef>
              <a:spcAft>
                <a:spcPct val="0"/>
              </a:spcAft>
              <a:defRPr>
                <a:solidFill>
                  <a:schemeClr val="tx1"/>
                </a:solidFill>
                <a:latin typeface="Arial" panose="020B0604020202020204" pitchFamily="34" charset="0"/>
              </a:defRPr>
            </a:lvl8pPr>
            <a:lvl9pPr marL="3886200" indent="-228600" algn="ctr" defTabSz="990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BB89E65-5E6B-403A-B7CC-54CB318AF6C9}" type="slidenum">
              <a:rPr lang="fr-FR" altLang="fr-FR"/>
              <a:pPr eaLnBrk="1" hangingPunct="1"/>
              <a:t>21</a:t>
            </a:fld>
            <a:endParaRPr lang="fr-FR" altLang="fr-FR"/>
          </a:p>
        </p:txBody>
      </p:sp>
      <p:sp>
        <p:nvSpPr>
          <p:cNvPr id="108547" name="Rectangle 2">
            <a:extLst>
              <a:ext uri="{FF2B5EF4-FFF2-40B4-BE49-F238E27FC236}">
                <a16:creationId xmlns:a16="http://schemas.microsoft.com/office/drawing/2014/main" id="{C6FB631C-6C67-4056-9821-D9E58D746349}"/>
              </a:ext>
            </a:extLst>
          </p:cNvPr>
          <p:cNvSpPr>
            <a:spLocks noGrp="1" noRot="1" noChangeAspect="1" noChangeArrowheads="1" noTextEdit="1"/>
          </p:cNvSpPr>
          <p:nvPr>
            <p:ph type="sldImg"/>
          </p:nvPr>
        </p:nvSpPr>
        <p:spPr>
          <a:xfrm>
            <a:off x="139700" y="768350"/>
            <a:ext cx="6819900" cy="3836988"/>
          </a:xfrm>
          <a:ln/>
        </p:spPr>
      </p:sp>
      <p:sp>
        <p:nvSpPr>
          <p:cNvPr id="108548" name="Rectangle 3">
            <a:extLst>
              <a:ext uri="{FF2B5EF4-FFF2-40B4-BE49-F238E27FC236}">
                <a16:creationId xmlns:a16="http://schemas.microsoft.com/office/drawing/2014/main" id="{5EE56C6D-E7E2-44B7-A8AD-2F983E01BC5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fr-FR" altLang="fr-FR">
                <a:latin typeface="Arial" panose="020B0604020202020204" pitchFamily="34" charset="0"/>
              </a:rPr>
              <a:t>Remarque :</a:t>
            </a:r>
          </a:p>
          <a:p>
            <a:pPr eaLnBrk="1" hangingPunct="1"/>
            <a:r>
              <a:rPr lang="fr-FR" altLang="fr-FR">
                <a:latin typeface="Arial" panose="020B0604020202020204" pitchFamily="34" charset="0"/>
              </a:rPr>
              <a:t>L'effet de retour en ligne droite décrit ci-dessus est obtenu surtout en </a:t>
            </a:r>
            <a:r>
              <a:rPr lang="fr-FR" altLang="fr-FR" b="1">
                <a:latin typeface="Arial" panose="020B0604020202020204" pitchFamily="34" charset="0"/>
              </a:rPr>
              <a:t>accélération et freinage</a:t>
            </a:r>
            <a:r>
              <a:rPr lang="fr-FR" altLang="fr-FR">
                <a:latin typeface="Arial" panose="020B0604020202020204" pitchFamily="34" charset="0"/>
              </a:rPr>
              <a:t>.</a:t>
            </a:r>
          </a:p>
          <a:p>
            <a:pPr eaLnBrk="1" hangingPunct="1"/>
            <a:endParaRPr lang="fr-FR" altLang="fr-FR">
              <a:latin typeface="Arial" panose="020B0604020202020204" pitchFamily="34" charset="0"/>
            </a:endParaRPr>
          </a:p>
          <a:p>
            <a:pPr eaLnBrk="1" hangingPunct="1"/>
            <a:r>
              <a:rPr lang="fr-FR" altLang="fr-FR">
                <a:latin typeface="Arial" panose="020B0604020202020204" pitchFamily="34" charset="0"/>
              </a:rPr>
              <a:t> La chasse « seule » provoque un phénomène de soulèvement et d’abaissement du véhicule en virage qui est négligeable, compte tenu que :</a:t>
            </a:r>
          </a:p>
          <a:p>
            <a:pPr eaLnBrk="1" hangingPunct="1"/>
            <a:endParaRPr lang="fr-FR" altLang="fr-FR">
              <a:latin typeface="Arial" panose="020B0604020202020204" pitchFamily="34" charset="0"/>
            </a:endParaRPr>
          </a:p>
          <a:p>
            <a:pPr eaLnBrk="1" hangingPunct="1"/>
            <a:r>
              <a:rPr lang="fr-FR" altLang="fr-FR">
                <a:latin typeface="Arial" panose="020B0604020202020204" pitchFamily="34" charset="0"/>
              </a:rPr>
              <a:t>- Le soulèvement est proportionnel à la montée (équilibre entre les deux roues du train).</a:t>
            </a:r>
          </a:p>
          <a:p>
            <a:pPr eaLnBrk="1" hangingPunct="1"/>
            <a:r>
              <a:rPr lang="fr-FR" altLang="fr-FR">
                <a:latin typeface="Arial" panose="020B0604020202020204" pitchFamily="34" charset="0"/>
              </a:rPr>
              <a:t>- sa valeur reste faible.</a:t>
            </a:r>
          </a:p>
          <a:p>
            <a:pPr eaLnBrk="1" hangingPunct="1"/>
            <a:endParaRPr lang="fr-FR" altLang="fr-FR">
              <a:latin typeface="Arial" panose="020B0604020202020204" pitchFamily="34" charset="0"/>
            </a:endParaRPr>
          </a:p>
        </p:txBody>
      </p:sp>
    </p:spTree>
    <p:extLst>
      <p:ext uri="{BB962C8B-B14F-4D97-AF65-F5344CB8AC3E}">
        <p14:creationId xmlns:p14="http://schemas.microsoft.com/office/powerpoint/2010/main" val="697968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a:extLst>
              <a:ext uri="{FF2B5EF4-FFF2-40B4-BE49-F238E27FC236}">
                <a16:creationId xmlns:a16="http://schemas.microsoft.com/office/drawing/2014/main" id="{E609F451-9090-4784-A334-4315F2B4B3B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eaLnBrk="0" hangingPunct="0">
              <a:defRPr>
                <a:solidFill>
                  <a:schemeClr val="tx1"/>
                </a:solidFill>
                <a:latin typeface="Arial" panose="020B0604020202020204" pitchFamily="34" charset="0"/>
              </a:defRPr>
            </a:lvl1pPr>
            <a:lvl2pPr marL="742950" indent="-285750" defTabSz="990600" eaLnBrk="0" hangingPunct="0">
              <a:defRPr>
                <a:solidFill>
                  <a:schemeClr val="tx1"/>
                </a:solidFill>
                <a:latin typeface="Arial" panose="020B0604020202020204" pitchFamily="34" charset="0"/>
              </a:defRPr>
            </a:lvl2pPr>
            <a:lvl3pPr marL="1143000" indent="-228600" defTabSz="990600" eaLnBrk="0" hangingPunct="0">
              <a:defRPr>
                <a:solidFill>
                  <a:schemeClr val="tx1"/>
                </a:solidFill>
                <a:latin typeface="Arial" panose="020B0604020202020204" pitchFamily="34" charset="0"/>
              </a:defRPr>
            </a:lvl3pPr>
            <a:lvl4pPr marL="1600200" indent="-228600" defTabSz="990600" eaLnBrk="0" hangingPunct="0">
              <a:defRPr>
                <a:solidFill>
                  <a:schemeClr val="tx1"/>
                </a:solidFill>
                <a:latin typeface="Arial" panose="020B0604020202020204" pitchFamily="34" charset="0"/>
              </a:defRPr>
            </a:lvl4pPr>
            <a:lvl5pPr marL="2057400" indent="-228600" defTabSz="990600" eaLnBrk="0" hangingPunct="0">
              <a:defRPr>
                <a:solidFill>
                  <a:schemeClr val="tx1"/>
                </a:solidFill>
                <a:latin typeface="Arial" panose="020B0604020202020204" pitchFamily="34" charset="0"/>
              </a:defRPr>
            </a:lvl5pPr>
            <a:lvl6pPr marL="2514600" indent="-228600" algn="ctr" defTabSz="990600" eaLnBrk="0" fontAlgn="base" hangingPunct="0">
              <a:spcBef>
                <a:spcPct val="0"/>
              </a:spcBef>
              <a:spcAft>
                <a:spcPct val="0"/>
              </a:spcAft>
              <a:defRPr>
                <a:solidFill>
                  <a:schemeClr val="tx1"/>
                </a:solidFill>
                <a:latin typeface="Arial" panose="020B0604020202020204" pitchFamily="34" charset="0"/>
              </a:defRPr>
            </a:lvl6pPr>
            <a:lvl7pPr marL="2971800" indent="-228600" algn="ctr" defTabSz="990600" eaLnBrk="0" fontAlgn="base" hangingPunct="0">
              <a:spcBef>
                <a:spcPct val="0"/>
              </a:spcBef>
              <a:spcAft>
                <a:spcPct val="0"/>
              </a:spcAft>
              <a:defRPr>
                <a:solidFill>
                  <a:schemeClr val="tx1"/>
                </a:solidFill>
                <a:latin typeface="Arial" panose="020B0604020202020204" pitchFamily="34" charset="0"/>
              </a:defRPr>
            </a:lvl7pPr>
            <a:lvl8pPr marL="3429000" indent="-228600" algn="ctr" defTabSz="990600" eaLnBrk="0" fontAlgn="base" hangingPunct="0">
              <a:spcBef>
                <a:spcPct val="0"/>
              </a:spcBef>
              <a:spcAft>
                <a:spcPct val="0"/>
              </a:spcAft>
              <a:defRPr>
                <a:solidFill>
                  <a:schemeClr val="tx1"/>
                </a:solidFill>
                <a:latin typeface="Arial" panose="020B0604020202020204" pitchFamily="34" charset="0"/>
              </a:defRPr>
            </a:lvl8pPr>
            <a:lvl9pPr marL="3886200" indent="-228600" algn="ctr" defTabSz="990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B609484-F6B4-4745-8B48-8550121D674F}" type="slidenum">
              <a:rPr lang="fr-FR" altLang="fr-FR"/>
              <a:pPr eaLnBrk="1" hangingPunct="1"/>
              <a:t>22</a:t>
            </a:fld>
            <a:endParaRPr lang="fr-FR" altLang="fr-FR"/>
          </a:p>
        </p:txBody>
      </p:sp>
      <p:sp>
        <p:nvSpPr>
          <p:cNvPr id="109571" name="Rectangle 2">
            <a:extLst>
              <a:ext uri="{FF2B5EF4-FFF2-40B4-BE49-F238E27FC236}">
                <a16:creationId xmlns:a16="http://schemas.microsoft.com/office/drawing/2014/main" id="{276C5A28-C3EE-43FE-824C-F1B421E3EA79}"/>
              </a:ext>
            </a:extLst>
          </p:cNvPr>
          <p:cNvSpPr>
            <a:spLocks noGrp="1" noRot="1" noChangeAspect="1" noChangeArrowheads="1" noTextEdit="1"/>
          </p:cNvSpPr>
          <p:nvPr>
            <p:ph type="sldImg"/>
          </p:nvPr>
        </p:nvSpPr>
        <p:spPr>
          <a:xfrm>
            <a:off x="139700" y="768350"/>
            <a:ext cx="6819900" cy="3836988"/>
          </a:xfrm>
          <a:ln/>
        </p:spPr>
      </p:sp>
      <p:sp>
        <p:nvSpPr>
          <p:cNvPr id="109572" name="Rectangle 3">
            <a:extLst>
              <a:ext uri="{FF2B5EF4-FFF2-40B4-BE49-F238E27FC236}">
                <a16:creationId xmlns:a16="http://schemas.microsoft.com/office/drawing/2014/main" id="{839A2E82-310D-4DD7-8D2A-25C400E00B3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fr-FR" altLang="fr-FR">
                <a:latin typeface="Arial" panose="020B0604020202020204" pitchFamily="34" charset="0"/>
              </a:rPr>
              <a:t>Commentaires :</a:t>
            </a:r>
          </a:p>
          <a:p>
            <a:pPr eaLnBrk="1" hangingPunct="1"/>
            <a:endParaRPr lang="fr-FR" altLang="fr-FR">
              <a:latin typeface="Arial" panose="020B0604020202020204" pitchFamily="34" charset="0"/>
            </a:endParaRPr>
          </a:p>
          <a:p>
            <a:pPr eaLnBrk="1" hangingPunct="1"/>
            <a:endParaRPr lang="fr-FR" altLang="fr-FR" b="1">
              <a:latin typeface="Arial" panose="020B0604020202020204" pitchFamily="34" charset="0"/>
            </a:endParaRPr>
          </a:p>
          <a:p>
            <a:pPr eaLnBrk="1" hangingPunct="1">
              <a:spcBef>
                <a:spcPct val="0"/>
              </a:spcBef>
              <a:buClr>
                <a:srgbClr val="FF0000"/>
              </a:buClr>
              <a:buSzPct val="95000"/>
              <a:buFont typeface="Wingdings" panose="05000000000000000000" pitchFamily="2" charset="2"/>
              <a:buChar char="q"/>
            </a:pPr>
            <a:r>
              <a:rPr lang="fr-FR" altLang="fr-FR">
                <a:latin typeface="Arial" panose="020B0604020202020204" pitchFamily="34" charset="0"/>
              </a:rPr>
              <a:t>Un excès de chasse donne une direction dure et un rappel important de la direction =&gt; effets normaux amplifiés.</a:t>
            </a:r>
          </a:p>
          <a:p>
            <a:pPr eaLnBrk="1" hangingPunct="1">
              <a:spcBef>
                <a:spcPct val="0"/>
              </a:spcBef>
              <a:buClr>
                <a:srgbClr val="FF0000"/>
              </a:buClr>
              <a:buSzPct val="95000"/>
              <a:buFont typeface="Wingdings" panose="05000000000000000000" pitchFamily="2" charset="2"/>
              <a:buChar char="q"/>
            </a:pPr>
            <a:r>
              <a:rPr lang="fr-FR" altLang="fr-FR">
                <a:latin typeface="Arial" panose="020B0604020202020204" pitchFamily="34" charset="0"/>
              </a:rPr>
              <a:t>Une chasse trop faible voir négative facilite la prise de virages et rend difficile le retour en ligne droite =&gt; effets normaux réduits.</a:t>
            </a:r>
          </a:p>
          <a:p>
            <a:pPr eaLnBrk="1" hangingPunct="1">
              <a:spcBef>
                <a:spcPct val="0"/>
              </a:spcBef>
              <a:buClr>
                <a:srgbClr val="FF0000"/>
              </a:buClr>
              <a:buSzPct val="95000"/>
              <a:buFont typeface="Wingdings" panose="05000000000000000000" pitchFamily="2" charset="2"/>
              <a:buChar char="q"/>
            </a:pPr>
            <a:r>
              <a:rPr lang="fr-FR" altLang="fr-FR">
                <a:latin typeface="Arial" panose="020B0604020202020204" pitchFamily="34" charset="0"/>
              </a:rPr>
              <a:t>Un écart de chasse provoque une dérive du côté où l’angle est le plus faible =&gt; effets normaux réduits, même si les deux roues sont reliées par la direction.</a:t>
            </a:r>
          </a:p>
          <a:p>
            <a:pPr eaLnBrk="1" hangingPunct="1">
              <a:spcBef>
                <a:spcPct val="0"/>
              </a:spcBef>
              <a:buClr>
                <a:srgbClr val="FF0000"/>
              </a:buClr>
              <a:buSzPct val="95000"/>
              <a:buFont typeface="Wingdings" panose="05000000000000000000" pitchFamily="2" charset="2"/>
              <a:buChar char="q"/>
            </a:pPr>
            <a:endParaRPr lang="fr-FR" altLang="fr-FR">
              <a:latin typeface="Arial" panose="020B0604020202020204" pitchFamily="34" charset="0"/>
            </a:endParaRPr>
          </a:p>
          <a:p>
            <a:pPr eaLnBrk="1" hangingPunct="1"/>
            <a:r>
              <a:rPr lang="fr-FR" altLang="fr-FR">
                <a:latin typeface="Arial" panose="020B0604020202020204" pitchFamily="34" charset="0"/>
              </a:rPr>
              <a:t>   L'écart de chasse entre deux roues d'un même essieux ne doit pas excéder </a:t>
            </a:r>
            <a:r>
              <a:rPr lang="fr-FR" altLang="fr-FR" b="1">
                <a:latin typeface="Arial" panose="020B0604020202020204" pitchFamily="34" charset="0"/>
              </a:rPr>
              <a:t>20 à 30 minutes</a:t>
            </a:r>
            <a:endParaRPr lang="fr-FR" altLang="fr-FR">
              <a:latin typeface="Arial" panose="020B0604020202020204" pitchFamily="34" charset="0"/>
            </a:endParaRPr>
          </a:p>
          <a:p>
            <a:pPr eaLnBrk="1" hangingPunct="1"/>
            <a:endParaRPr lang="fr-FR" altLang="fr-FR" b="1">
              <a:latin typeface="Arial" panose="020B0604020202020204" pitchFamily="34" charset="0"/>
            </a:endParaRPr>
          </a:p>
        </p:txBody>
      </p:sp>
    </p:spTree>
    <p:extLst>
      <p:ext uri="{BB962C8B-B14F-4D97-AF65-F5344CB8AC3E}">
        <p14:creationId xmlns:p14="http://schemas.microsoft.com/office/powerpoint/2010/main" val="691196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a:extLst>
              <a:ext uri="{FF2B5EF4-FFF2-40B4-BE49-F238E27FC236}">
                <a16:creationId xmlns:a16="http://schemas.microsoft.com/office/drawing/2014/main" id="{8D71030D-EF62-45B4-AC78-867F3492DD1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eaLnBrk="0" hangingPunct="0">
              <a:defRPr>
                <a:solidFill>
                  <a:schemeClr val="tx1"/>
                </a:solidFill>
                <a:latin typeface="Arial" panose="020B0604020202020204" pitchFamily="34" charset="0"/>
              </a:defRPr>
            </a:lvl1pPr>
            <a:lvl2pPr marL="742950" indent="-285750" defTabSz="990600" eaLnBrk="0" hangingPunct="0">
              <a:defRPr>
                <a:solidFill>
                  <a:schemeClr val="tx1"/>
                </a:solidFill>
                <a:latin typeface="Arial" panose="020B0604020202020204" pitchFamily="34" charset="0"/>
              </a:defRPr>
            </a:lvl2pPr>
            <a:lvl3pPr marL="1143000" indent="-228600" defTabSz="990600" eaLnBrk="0" hangingPunct="0">
              <a:defRPr>
                <a:solidFill>
                  <a:schemeClr val="tx1"/>
                </a:solidFill>
                <a:latin typeface="Arial" panose="020B0604020202020204" pitchFamily="34" charset="0"/>
              </a:defRPr>
            </a:lvl3pPr>
            <a:lvl4pPr marL="1600200" indent="-228600" defTabSz="990600" eaLnBrk="0" hangingPunct="0">
              <a:defRPr>
                <a:solidFill>
                  <a:schemeClr val="tx1"/>
                </a:solidFill>
                <a:latin typeface="Arial" panose="020B0604020202020204" pitchFamily="34" charset="0"/>
              </a:defRPr>
            </a:lvl4pPr>
            <a:lvl5pPr marL="2057400" indent="-228600" defTabSz="990600" eaLnBrk="0" hangingPunct="0">
              <a:defRPr>
                <a:solidFill>
                  <a:schemeClr val="tx1"/>
                </a:solidFill>
                <a:latin typeface="Arial" panose="020B0604020202020204" pitchFamily="34" charset="0"/>
              </a:defRPr>
            </a:lvl5pPr>
            <a:lvl6pPr marL="2514600" indent="-228600" algn="ctr" defTabSz="990600" eaLnBrk="0" fontAlgn="base" hangingPunct="0">
              <a:spcBef>
                <a:spcPct val="0"/>
              </a:spcBef>
              <a:spcAft>
                <a:spcPct val="0"/>
              </a:spcAft>
              <a:defRPr>
                <a:solidFill>
                  <a:schemeClr val="tx1"/>
                </a:solidFill>
                <a:latin typeface="Arial" panose="020B0604020202020204" pitchFamily="34" charset="0"/>
              </a:defRPr>
            </a:lvl6pPr>
            <a:lvl7pPr marL="2971800" indent="-228600" algn="ctr" defTabSz="990600" eaLnBrk="0" fontAlgn="base" hangingPunct="0">
              <a:spcBef>
                <a:spcPct val="0"/>
              </a:spcBef>
              <a:spcAft>
                <a:spcPct val="0"/>
              </a:spcAft>
              <a:defRPr>
                <a:solidFill>
                  <a:schemeClr val="tx1"/>
                </a:solidFill>
                <a:latin typeface="Arial" panose="020B0604020202020204" pitchFamily="34" charset="0"/>
              </a:defRPr>
            </a:lvl7pPr>
            <a:lvl8pPr marL="3429000" indent="-228600" algn="ctr" defTabSz="990600" eaLnBrk="0" fontAlgn="base" hangingPunct="0">
              <a:spcBef>
                <a:spcPct val="0"/>
              </a:spcBef>
              <a:spcAft>
                <a:spcPct val="0"/>
              </a:spcAft>
              <a:defRPr>
                <a:solidFill>
                  <a:schemeClr val="tx1"/>
                </a:solidFill>
                <a:latin typeface="Arial" panose="020B0604020202020204" pitchFamily="34" charset="0"/>
              </a:defRPr>
            </a:lvl8pPr>
            <a:lvl9pPr marL="3886200" indent="-228600" algn="ctr" defTabSz="990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513D4FC-7F5D-4E1A-9E3F-2BE7CE085DC3}" type="slidenum">
              <a:rPr lang="fr-FR" altLang="fr-FR"/>
              <a:pPr eaLnBrk="1" hangingPunct="1"/>
              <a:t>23</a:t>
            </a:fld>
            <a:endParaRPr lang="fr-FR" altLang="fr-FR"/>
          </a:p>
        </p:txBody>
      </p:sp>
      <p:sp>
        <p:nvSpPr>
          <p:cNvPr id="112643" name="Rectangle 2">
            <a:extLst>
              <a:ext uri="{FF2B5EF4-FFF2-40B4-BE49-F238E27FC236}">
                <a16:creationId xmlns:a16="http://schemas.microsoft.com/office/drawing/2014/main" id="{A6C21AE8-27C3-4C5C-B751-AB60AE42D39F}"/>
              </a:ext>
            </a:extLst>
          </p:cNvPr>
          <p:cNvSpPr>
            <a:spLocks noGrp="1" noRot="1" noChangeAspect="1" noChangeArrowheads="1" noTextEdit="1"/>
          </p:cNvSpPr>
          <p:nvPr>
            <p:ph type="sldImg"/>
          </p:nvPr>
        </p:nvSpPr>
        <p:spPr>
          <a:xfrm>
            <a:off x="139700" y="768350"/>
            <a:ext cx="6819900" cy="3836988"/>
          </a:xfrm>
          <a:ln/>
        </p:spPr>
      </p:sp>
      <p:sp>
        <p:nvSpPr>
          <p:cNvPr id="112644" name="Rectangle 3">
            <a:extLst>
              <a:ext uri="{FF2B5EF4-FFF2-40B4-BE49-F238E27FC236}">
                <a16:creationId xmlns:a16="http://schemas.microsoft.com/office/drawing/2014/main" id="{D8BE1D1A-44C0-4E9A-B57F-3445FFAD3AC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latin typeface="Arial" panose="020B0604020202020204" pitchFamily="34" charset="0"/>
            </a:endParaRPr>
          </a:p>
        </p:txBody>
      </p:sp>
    </p:spTree>
    <p:extLst>
      <p:ext uri="{BB962C8B-B14F-4D97-AF65-F5344CB8AC3E}">
        <p14:creationId xmlns:p14="http://schemas.microsoft.com/office/powerpoint/2010/main" val="18446038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a:extLst>
              <a:ext uri="{FF2B5EF4-FFF2-40B4-BE49-F238E27FC236}">
                <a16:creationId xmlns:a16="http://schemas.microsoft.com/office/drawing/2014/main" id="{8FC8CF81-3343-4CF5-840E-A3350D6DABB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AFA691FE-BD31-4964-A37A-EB11777E29C2}" type="slidenum">
              <a:rPr lang="fr-FR" altLang="fr-FR" sz="1200"/>
              <a:pPr eaLnBrk="1" hangingPunct="1"/>
              <a:t>31</a:t>
            </a:fld>
            <a:endParaRPr lang="fr-FR" altLang="fr-FR" sz="1200"/>
          </a:p>
        </p:txBody>
      </p:sp>
      <p:sp>
        <p:nvSpPr>
          <p:cNvPr id="39939" name="Rectangle 2">
            <a:extLst>
              <a:ext uri="{FF2B5EF4-FFF2-40B4-BE49-F238E27FC236}">
                <a16:creationId xmlns:a16="http://schemas.microsoft.com/office/drawing/2014/main" id="{C83D17CA-F165-4663-A825-34679AD01B6B}"/>
              </a:ext>
            </a:extLst>
          </p:cNvPr>
          <p:cNvSpPr>
            <a:spLocks noGrp="1" noRot="1" noChangeAspect="1" noChangeArrowheads="1" noTextEdit="1"/>
          </p:cNvSpPr>
          <p:nvPr>
            <p:ph type="sldImg"/>
          </p:nvPr>
        </p:nvSpPr>
        <p:spPr>
          <a:ln/>
        </p:spPr>
      </p:sp>
      <p:sp>
        <p:nvSpPr>
          <p:cNvPr id="39940" name="Rectangle 3">
            <a:extLst>
              <a:ext uri="{FF2B5EF4-FFF2-40B4-BE49-F238E27FC236}">
                <a16:creationId xmlns:a16="http://schemas.microsoft.com/office/drawing/2014/main" id="{B48C9D3B-7128-498E-B294-057511A0719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extLst>
      <p:ext uri="{BB962C8B-B14F-4D97-AF65-F5344CB8AC3E}">
        <p14:creationId xmlns:p14="http://schemas.microsoft.com/office/powerpoint/2010/main" val="3662149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3946108C-0A5E-4F34-B8A0-EE2A7AA0534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5F163030-EBF2-4844-B1D4-7B76F94F78D0}" type="slidenum">
              <a:rPr lang="fr-FR" altLang="fr-FR" sz="1200"/>
              <a:pPr eaLnBrk="1" hangingPunct="1"/>
              <a:t>33</a:t>
            </a:fld>
            <a:endParaRPr lang="fr-FR" altLang="fr-FR" sz="1200"/>
          </a:p>
        </p:txBody>
      </p:sp>
      <p:sp>
        <p:nvSpPr>
          <p:cNvPr id="40963" name="Rectangle 2">
            <a:extLst>
              <a:ext uri="{FF2B5EF4-FFF2-40B4-BE49-F238E27FC236}">
                <a16:creationId xmlns:a16="http://schemas.microsoft.com/office/drawing/2014/main" id="{D3A960DE-1F99-4135-9981-B708B2EC20D2}"/>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18B16E20-40B1-481D-914D-DCE479DF81C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extLst>
      <p:ext uri="{BB962C8B-B14F-4D97-AF65-F5344CB8AC3E}">
        <p14:creationId xmlns:p14="http://schemas.microsoft.com/office/powerpoint/2010/main" val="4040148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fr-FR"/>
              <a:t>Modifiez le style du titre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9/28/2017</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‹N°›</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9/28/2017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fr-FR"/>
              <a:t>Modifiez le style du titre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9/28/2017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ncho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9/28/2017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fr-FR"/>
              <a:t>Modifiez le style du titre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48A87A34-81AB-432B-8DAE-1953F412C126}" type="datetimeFigureOut">
              <a:rPr lang="en-US" dirty="0"/>
              <a:t>9/28/2017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fr-FR"/>
              <a:t>Modifiez le style du titre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9/28/2017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fr-FR"/>
              <a:t>Modifiez le style du titre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1447191" y="2824269"/>
            <a:ext cx="4645152" cy="2644457"/>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6412362" y="2821491"/>
            <a:ext cx="4645152" cy="2637371"/>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9/28/2017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9/28/2017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9/28/2017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fr-FR"/>
              <a:t>Modifiez le style du titre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9/28/2017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9/28/2017</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fr-FR"/>
              <a:t>Modifiez le style du titre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9/28/2017</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‹N°›</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slide" Target="slide12.xml"/><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slide" Target="slide8.xml"/><Relationship Id="rId17" Type="http://schemas.openxmlformats.org/officeDocument/2006/relationships/slide" Target="slide29.xml"/><Relationship Id="rId2" Type="http://schemas.openxmlformats.org/officeDocument/2006/relationships/image" Target="../media/image3.png"/><Relationship Id="rId16"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slide" Target="slide6.xml"/><Relationship Id="rId5" Type="http://schemas.openxmlformats.org/officeDocument/2006/relationships/image" Target="../media/image6.png"/><Relationship Id="rId15" Type="http://schemas.openxmlformats.org/officeDocument/2006/relationships/slide" Target="slide19.xml"/><Relationship Id="rId10" Type="http://schemas.openxmlformats.org/officeDocument/2006/relationships/slide" Target="slide4.xml"/><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slide" Target="slide16.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5513E21-21B0-48DB-8CF1-35E43B33A47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 4">
            <a:extLst>
              <a:ext uri="{FF2B5EF4-FFF2-40B4-BE49-F238E27FC236}">
                <a16:creationId xmlns:a16="http://schemas.microsoft.com/office/drawing/2014/main" id="{482D91C0-EF56-4897-805A-C00B8B5E9820}"/>
              </a:ext>
            </a:extLst>
          </p:cNvPr>
          <p:cNvPicPr>
            <a:picLocks noChangeAspect="1"/>
          </p:cNvPicPr>
          <p:nvPr/>
        </p:nvPicPr>
        <p:blipFill rotWithShape="1">
          <a:blip r:embed="rId2">
            <a:alphaModFix amt="50000"/>
            <a:grayscl/>
            <a:extLst/>
          </a:blip>
          <a:srcRect r="3"/>
          <a:stretch/>
        </p:blipFill>
        <p:spPr>
          <a:xfrm>
            <a:off x="305" y="10"/>
            <a:ext cx="12191695" cy="6857990"/>
          </a:xfrm>
          <a:prstGeom prst="rect">
            <a:avLst/>
          </a:prstGeom>
        </p:spPr>
      </p:pic>
      <p:cxnSp>
        <p:nvCxnSpPr>
          <p:cNvPr id="12" name="Straight Connector 11">
            <a:extLst>
              <a:ext uri="{FF2B5EF4-FFF2-40B4-BE49-F238E27FC236}">
                <a16:creationId xmlns:a16="http://schemas.microsoft.com/office/drawing/2014/main" id="{580B8A35-DEA7-4D43-9DF8-90B4681D0FAD}"/>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600200"/>
            <a:ext cx="0" cy="365760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2" name="Titre 1">
            <a:extLst>
              <a:ext uri="{FF2B5EF4-FFF2-40B4-BE49-F238E27FC236}">
                <a16:creationId xmlns:a16="http://schemas.microsoft.com/office/drawing/2014/main" id="{D8B1237D-91AD-4FC2-9A06-DDEB78E46744}"/>
              </a:ext>
            </a:extLst>
          </p:cNvPr>
          <p:cNvSpPr>
            <a:spLocks noGrp="1"/>
          </p:cNvSpPr>
          <p:nvPr>
            <p:ph type="ctrTitle"/>
          </p:nvPr>
        </p:nvSpPr>
        <p:spPr>
          <a:xfrm>
            <a:off x="4952360" y="2448788"/>
            <a:ext cx="6222741" cy="1621506"/>
          </a:xfrm>
          <a:solidFill>
            <a:schemeClr val="bg1">
              <a:lumMod val="50000"/>
              <a:lumOff val="50000"/>
            </a:schemeClr>
          </a:solidFill>
        </p:spPr>
        <p:txBody>
          <a:bodyPr anchor="ctr">
            <a:normAutofit/>
          </a:bodyPr>
          <a:lstStyle/>
          <a:p>
            <a:r>
              <a:rPr lang="fr-FR" sz="4800" dirty="0"/>
              <a:t>La découverte des angles</a:t>
            </a:r>
          </a:p>
        </p:txBody>
      </p:sp>
    </p:spTree>
    <p:extLst>
      <p:ext uri="{BB962C8B-B14F-4D97-AF65-F5344CB8AC3E}">
        <p14:creationId xmlns:p14="http://schemas.microsoft.com/office/powerpoint/2010/main" val="783726013"/>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E4F9025-354D-4C03-BDE8-B2375079612F}"/>
              </a:ext>
            </a:extLst>
          </p:cNvPr>
          <p:cNvSpPr>
            <a:spLocks noGrp="1"/>
          </p:cNvSpPr>
          <p:nvPr>
            <p:ph type="title"/>
          </p:nvPr>
        </p:nvSpPr>
        <p:spPr>
          <a:xfrm>
            <a:off x="751600" y="767451"/>
            <a:ext cx="11095349" cy="1049235"/>
          </a:xfrm>
        </p:spPr>
        <p:txBody>
          <a:bodyPr/>
          <a:lstStyle/>
          <a:p>
            <a:r>
              <a:rPr lang="fr-FR" altLang="fr-FR" dirty="0"/>
              <a:t>Quelles influences sur le comportement routier ? </a:t>
            </a:r>
            <a:endParaRPr lang="fr-FR" dirty="0"/>
          </a:p>
        </p:txBody>
      </p:sp>
      <p:graphicFrame>
        <p:nvGraphicFramePr>
          <p:cNvPr id="4" name="Group 77">
            <a:extLst>
              <a:ext uri="{FF2B5EF4-FFF2-40B4-BE49-F238E27FC236}">
                <a16:creationId xmlns:a16="http://schemas.microsoft.com/office/drawing/2014/main" id="{56D37952-96B2-4487-A631-A4E89C2BDE08}"/>
              </a:ext>
            </a:extLst>
          </p:cNvPr>
          <p:cNvGraphicFramePr>
            <a:graphicFrameLocks/>
          </p:cNvGraphicFramePr>
          <p:nvPr>
            <p:extLst>
              <p:ext uri="{D42A27DB-BD31-4B8C-83A1-F6EECF244321}">
                <p14:modId xmlns:p14="http://schemas.microsoft.com/office/powerpoint/2010/main" val="3069400681"/>
              </p:ext>
            </p:extLst>
          </p:nvPr>
        </p:nvGraphicFramePr>
        <p:xfrm>
          <a:off x="3006513" y="2333036"/>
          <a:ext cx="8497887" cy="3479801"/>
        </p:xfrm>
        <a:graphic>
          <a:graphicData uri="http://schemas.openxmlformats.org/drawingml/2006/table">
            <a:tbl>
              <a:tblPr/>
              <a:tblGrid>
                <a:gridCol w="1941512">
                  <a:extLst>
                    <a:ext uri="{9D8B030D-6E8A-4147-A177-3AD203B41FA5}">
                      <a16:colId xmlns:a16="http://schemas.microsoft.com/office/drawing/2014/main" val="20000"/>
                    </a:ext>
                  </a:extLst>
                </a:gridCol>
                <a:gridCol w="3240088">
                  <a:extLst>
                    <a:ext uri="{9D8B030D-6E8A-4147-A177-3AD203B41FA5}">
                      <a16:colId xmlns:a16="http://schemas.microsoft.com/office/drawing/2014/main" val="20001"/>
                    </a:ext>
                  </a:extLst>
                </a:gridCol>
                <a:gridCol w="3316287">
                  <a:extLst>
                    <a:ext uri="{9D8B030D-6E8A-4147-A177-3AD203B41FA5}">
                      <a16:colId xmlns:a16="http://schemas.microsoft.com/office/drawing/2014/main" val="20002"/>
                    </a:ext>
                  </a:extLst>
                </a:gridCol>
              </a:tblGrid>
              <a:tr h="930292">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800" b="1" i="0" u="none" strike="noStrike" cap="none" normalizeH="0" baseline="0">
                          <a:ln>
                            <a:noFill/>
                          </a:ln>
                          <a:solidFill>
                            <a:schemeClr val="tx1"/>
                          </a:solidFill>
                          <a:effectLst/>
                          <a:latin typeface="Comic Sans MS" pitchFamily="66" charset="0"/>
                        </a:rPr>
                        <a:t>INCLINAISON DE PIVOT</a:t>
                      </a:r>
                    </a:p>
                  </a:txBody>
                  <a:tcPr marL="90000" marR="90000" marT="46801" marB="4680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a:ln>
                            <a:noFill/>
                          </a:ln>
                          <a:solidFill>
                            <a:schemeClr val="tx1"/>
                          </a:solidFill>
                          <a:effectLst/>
                          <a:latin typeface="Comic Sans MS" pitchFamily="66" charset="0"/>
                        </a:rPr>
                        <a:t>INSUFFISANTE</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0000"/>
                        <a:buFontTx/>
                        <a:buBlip>
                          <a:blip r:embed="rId2"/>
                        </a:buBlip>
                        <a:tabLst/>
                      </a:pPr>
                      <a:r>
                        <a:rPr kumimoji="0" lang="fr-FR" sz="2000" b="0" i="0" u="none" strike="noStrike" cap="none" normalizeH="0" baseline="0">
                          <a:ln>
                            <a:noFill/>
                          </a:ln>
                          <a:solidFill>
                            <a:schemeClr val="tx1"/>
                          </a:solidFill>
                          <a:effectLst/>
                          <a:latin typeface="Comic Sans MS" pitchFamily="66" charset="0"/>
                        </a:rPr>
                        <a:t> Manque de rappel de direction à faible vitesse</a:t>
                      </a:r>
                    </a:p>
                  </a:txBody>
                  <a:tcPr marL="90000" marR="90000" marT="46801" marB="4680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31880">
                <a:tc vMerge="1">
                  <a:txBody>
                    <a:bodyPr/>
                    <a:lstStyle/>
                    <a:p>
                      <a:endParaRPr lang="fr-FR"/>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a:ln>
                            <a:noFill/>
                          </a:ln>
                          <a:solidFill>
                            <a:schemeClr val="tx1"/>
                          </a:solidFill>
                          <a:effectLst/>
                          <a:latin typeface="Comic Sans MS" pitchFamily="66" charset="0"/>
                        </a:rPr>
                        <a:t>TROP IMPORTANTE</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0000"/>
                        <a:buFontTx/>
                        <a:buBlip>
                          <a:blip r:embed="rId2"/>
                        </a:buBlip>
                        <a:tabLst/>
                      </a:pPr>
                      <a:r>
                        <a:rPr kumimoji="0" lang="fr-FR" sz="2000" b="0" i="0" u="none" strike="noStrike" cap="none" normalizeH="0" baseline="0">
                          <a:ln>
                            <a:noFill/>
                          </a:ln>
                          <a:solidFill>
                            <a:schemeClr val="tx1"/>
                          </a:solidFill>
                          <a:effectLst/>
                          <a:latin typeface="Comic Sans MS" pitchFamily="66" charset="0"/>
                        </a:rPr>
                        <a:t> Dureté de la direction et rappel trop important</a:t>
                      </a:r>
                    </a:p>
                  </a:txBody>
                  <a:tcPr marL="90000" marR="90000" marT="46801" marB="4680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17629">
                <a:tc vMerge="1">
                  <a:txBody>
                    <a:bodyPr/>
                    <a:lstStyle/>
                    <a:p>
                      <a:endParaRPr lang="fr-FR"/>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a:ln>
                            <a:noFill/>
                          </a:ln>
                          <a:solidFill>
                            <a:schemeClr val="tx1"/>
                          </a:solidFill>
                          <a:effectLst/>
                          <a:latin typeface="Comic Sans MS" pitchFamily="66" charset="0"/>
                        </a:rPr>
                        <a:t>INEGALEMENT REPARTIE</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0000"/>
                        <a:buFontTx/>
                        <a:buBlip>
                          <a:blip r:embed="rId2"/>
                        </a:buBlip>
                        <a:tabLst/>
                      </a:pPr>
                      <a:r>
                        <a:rPr kumimoji="0" lang="fr-FR" sz="2000" b="0" i="0" u="none" strike="noStrike" cap="none" normalizeH="0" baseline="0" dirty="0">
                          <a:ln>
                            <a:noFill/>
                          </a:ln>
                          <a:solidFill>
                            <a:schemeClr val="tx1"/>
                          </a:solidFill>
                          <a:effectLst/>
                          <a:latin typeface="Comic Sans MS" pitchFamily="66" charset="0"/>
                        </a:rPr>
                        <a:t> Un tirage du véhicule du coté de l’angle le plus faible, un déport au freinage ainsi qu’une instabilité de la direction</a:t>
                      </a:r>
                    </a:p>
                  </a:txBody>
                  <a:tcPr marL="90000" marR="90000" marT="46801" marB="4680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grpSp>
        <p:nvGrpSpPr>
          <p:cNvPr id="5" name="Groupe 4">
            <a:extLst>
              <a:ext uri="{FF2B5EF4-FFF2-40B4-BE49-F238E27FC236}">
                <a16:creationId xmlns:a16="http://schemas.microsoft.com/office/drawing/2014/main" id="{E76360F6-70F9-4753-81CA-D891D6710FA3}"/>
              </a:ext>
            </a:extLst>
          </p:cNvPr>
          <p:cNvGrpSpPr/>
          <p:nvPr/>
        </p:nvGrpSpPr>
        <p:grpSpPr>
          <a:xfrm>
            <a:off x="377853" y="2164839"/>
            <a:ext cx="2147451" cy="3557232"/>
            <a:chOff x="7275445" y="805583"/>
            <a:chExt cx="2598374" cy="4695754"/>
          </a:xfrm>
        </p:grpSpPr>
        <p:pic>
          <p:nvPicPr>
            <p:cNvPr id="6" name="Image 5" descr="Une image contenant terrain, intérieur, table, rouge&#10;&#10;Description générée avec un niveau de confiance élevé">
              <a:extLst>
                <a:ext uri="{FF2B5EF4-FFF2-40B4-BE49-F238E27FC236}">
                  <a16:creationId xmlns:a16="http://schemas.microsoft.com/office/drawing/2014/main" id="{CE1C3613-9ED7-4CF2-9B04-A9C56DE213D2}"/>
                </a:ext>
              </a:extLst>
            </p:cNvPr>
            <p:cNvPicPr>
              <a:picLocks noChangeAspect="1"/>
            </p:cNvPicPr>
            <p:nvPr/>
          </p:nvPicPr>
          <p:blipFill>
            <a:blip r:embed="rId3"/>
            <a:stretch>
              <a:fillRect/>
            </a:stretch>
          </p:blipFill>
          <p:spPr>
            <a:xfrm>
              <a:off x="7275445" y="805583"/>
              <a:ext cx="2598374" cy="4660762"/>
            </a:xfrm>
            <a:prstGeom prst="rect">
              <a:avLst/>
            </a:prstGeom>
          </p:spPr>
        </p:pic>
        <p:grpSp>
          <p:nvGrpSpPr>
            <p:cNvPr id="7" name="Groupe 6">
              <a:extLst>
                <a:ext uri="{FF2B5EF4-FFF2-40B4-BE49-F238E27FC236}">
                  <a16:creationId xmlns:a16="http://schemas.microsoft.com/office/drawing/2014/main" id="{734C6E1A-3DC0-4453-AAB3-03E60A8133EF}"/>
                </a:ext>
              </a:extLst>
            </p:cNvPr>
            <p:cNvGrpSpPr/>
            <p:nvPr/>
          </p:nvGrpSpPr>
          <p:grpSpPr>
            <a:xfrm>
              <a:off x="8199126" y="1318338"/>
              <a:ext cx="223514" cy="4182999"/>
              <a:chOff x="7706361" y="3149602"/>
              <a:chExt cx="193041" cy="3098803"/>
            </a:xfrm>
          </p:grpSpPr>
          <p:cxnSp>
            <p:nvCxnSpPr>
              <p:cNvPr id="13" name="Connecteur droit 12">
                <a:extLst>
                  <a:ext uri="{FF2B5EF4-FFF2-40B4-BE49-F238E27FC236}">
                    <a16:creationId xmlns:a16="http://schemas.microsoft.com/office/drawing/2014/main" id="{07F83494-45E3-4F30-98B5-6E71D072C061}"/>
                  </a:ext>
                </a:extLst>
              </p:cNvPr>
              <p:cNvCxnSpPr>
                <a:cxnSpLocks/>
              </p:cNvCxnSpPr>
              <p:nvPr/>
            </p:nvCxnSpPr>
            <p:spPr>
              <a:xfrm>
                <a:off x="7802883" y="3149602"/>
                <a:ext cx="0" cy="29972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 name="Flèche : pentagone 13">
                <a:extLst>
                  <a:ext uri="{FF2B5EF4-FFF2-40B4-BE49-F238E27FC236}">
                    <a16:creationId xmlns:a16="http://schemas.microsoft.com/office/drawing/2014/main" id="{A638961F-C545-4AF5-8799-917CC02DD250}"/>
                  </a:ext>
                </a:extLst>
              </p:cNvPr>
              <p:cNvSpPr/>
              <p:nvPr/>
            </p:nvSpPr>
            <p:spPr>
              <a:xfrm rot="5400000">
                <a:off x="7614922" y="5963924"/>
                <a:ext cx="375920" cy="193041"/>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8" name="Triangle rectangle 7">
              <a:extLst>
                <a:ext uri="{FF2B5EF4-FFF2-40B4-BE49-F238E27FC236}">
                  <a16:creationId xmlns:a16="http://schemas.microsoft.com/office/drawing/2014/main" id="{D3D2227F-42AA-48C9-8CC9-701F32F67303}"/>
                </a:ext>
              </a:extLst>
            </p:cNvPr>
            <p:cNvSpPr/>
            <p:nvPr/>
          </p:nvSpPr>
          <p:spPr>
            <a:xfrm flipV="1">
              <a:off x="8342650" y="1423447"/>
              <a:ext cx="546825" cy="2829428"/>
            </a:xfrm>
            <a:prstGeom prst="r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a:extLst>
                <a:ext uri="{FF2B5EF4-FFF2-40B4-BE49-F238E27FC236}">
                  <a16:creationId xmlns:a16="http://schemas.microsoft.com/office/drawing/2014/main" id="{4E49F31C-D37C-43A7-9A30-8F070634D482}"/>
                </a:ext>
              </a:extLst>
            </p:cNvPr>
            <p:cNvSpPr/>
            <p:nvPr/>
          </p:nvSpPr>
          <p:spPr>
            <a:xfrm>
              <a:off x="8183588" y="4089789"/>
              <a:ext cx="286360" cy="27337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Ellipse 9">
              <a:extLst>
                <a:ext uri="{FF2B5EF4-FFF2-40B4-BE49-F238E27FC236}">
                  <a16:creationId xmlns:a16="http://schemas.microsoft.com/office/drawing/2014/main" id="{D659A165-A4DB-494C-8094-EE456ADE49CC}"/>
                </a:ext>
              </a:extLst>
            </p:cNvPr>
            <p:cNvSpPr/>
            <p:nvPr/>
          </p:nvSpPr>
          <p:spPr>
            <a:xfrm>
              <a:off x="8616062" y="1795083"/>
              <a:ext cx="286360" cy="27337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ZoneTexte 10">
              <a:extLst>
                <a:ext uri="{FF2B5EF4-FFF2-40B4-BE49-F238E27FC236}">
                  <a16:creationId xmlns:a16="http://schemas.microsoft.com/office/drawing/2014/main" id="{72B603DE-B1DB-4E56-9EAE-E1098A593CD1}"/>
                </a:ext>
              </a:extLst>
            </p:cNvPr>
            <p:cNvSpPr txBox="1"/>
            <p:nvPr/>
          </p:nvSpPr>
          <p:spPr>
            <a:xfrm>
              <a:off x="8894099" y="1423447"/>
              <a:ext cx="509048" cy="523220"/>
            </a:xfrm>
            <a:prstGeom prst="rect">
              <a:avLst/>
            </a:prstGeom>
            <a:noFill/>
          </p:spPr>
          <p:txBody>
            <a:bodyPr wrap="square" rtlCol="0">
              <a:spAutoFit/>
            </a:bodyPr>
            <a:lstStyle/>
            <a:p>
              <a:r>
                <a:rPr lang="fr-FR" sz="2800" b="1" dirty="0">
                  <a:solidFill>
                    <a:srgbClr val="92D050"/>
                  </a:solidFill>
                </a:rPr>
                <a:t>A</a:t>
              </a:r>
            </a:p>
          </p:txBody>
        </p:sp>
        <p:sp>
          <p:nvSpPr>
            <p:cNvPr id="12" name="ZoneTexte 11">
              <a:extLst>
                <a:ext uri="{FF2B5EF4-FFF2-40B4-BE49-F238E27FC236}">
                  <a16:creationId xmlns:a16="http://schemas.microsoft.com/office/drawing/2014/main" id="{5EA31C08-708F-4C8F-AB2E-C96C5E6695CE}"/>
                </a:ext>
              </a:extLst>
            </p:cNvPr>
            <p:cNvSpPr txBox="1"/>
            <p:nvPr/>
          </p:nvSpPr>
          <p:spPr>
            <a:xfrm>
              <a:off x="7727672" y="3911047"/>
              <a:ext cx="509048" cy="523220"/>
            </a:xfrm>
            <a:prstGeom prst="rect">
              <a:avLst/>
            </a:prstGeom>
            <a:noFill/>
          </p:spPr>
          <p:txBody>
            <a:bodyPr wrap="square" rtlCol="0">
              <a:spAutoFit/>
            </a:bodyPr>
            <a:lstStyle/>
            <a:p>
              <a:r>
                <a:rPr lang="fr-FR" sz="2800" b="1" dirty="0">
                  <a:solidFill>
                    <a:srgbClr val="92D050"/>
                  </a:solidFill>
                </a:rPr>
                <a:t>B</a:t>
              </a:r>
            </a:p>
          </p:txBody>
        </p:sp>
      </p:grpSp>
    </p:spTree>
    <p:extLst>
      <p:ext uri="{BB962C8B-B14F-4D97-AF65-F5344CB8AC3E}">
        <p14:creationId xmlns:p14="http://schemas.microsoft.com/office/powerpoint/2010/main" val="17173659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A8F9B0B-7452-4FDC-B2E9-87111E870817}"/>
              </a:ext>
            </a:extLst>
          </p:cNvPr>
          <p:cNvSpPr>
            <a:spLocks noGrp="1"/>
          </p:cNvSpPr>
          <p:nvPr>
            <p:ph type="title"/>
          </p:nvPr>
        </p:nvSpPr>
        <p:spPr/>
        <p:txBody>
          <a:bodyPr/>
          <a:lstStyle/>
          <a:p>
            <a:r>
              <a:rPr lang="fr-FR" dirty="0"/>
              <a:t>EXERCICE:  angle de pivot</a:t>
            </a:r>
          </a:p>
        </p:txBody>
      </p:sp>
      <p:pic>
        <p:nvPicPr>
          <p:cNvPr id="5" name="Espace réservé du contenu 4" descr="Une image contenant bâtiment, intérieur, scie électrique&#10;&#10;Description générée avec un niveau de confiance élevé">
            <a:extLst>
              <a:ext uri="{FF2B5EF4-FFF2-40B4-BE49-F238E27FC236}">
                <a16:creationId xmlns:a16="http://schemas.microsoft.com/office/drawing/2014/main" id="{140C9CB8-5975-4A57-B2B1-FD6E6431A7BB}"/>
              </a:ext>
            </a:extLst>
          </p:cNvPr>
          <p:cNvPicPr>
            <a:picLocks noGrp="1" noChangeAspect="1"/>
          </p:cNvPicPr>
          <p:nvPr>
            <p:ph idx="1"/>
          </p:nvPr>
        </p:nvPicPr>
        <p:blipFill rotWithShape="1">
          <a:blip r:embed="rId2"/>
          <a:srcRect r="15269"/>
          <a:stretch/>
        </p:blipFill>
        <p:spPr>
          <a:xfrm rot="5400000">
            <a:off x="6498890" y="1788404"/>
            <a:ext cx="4546959" cy="3018561"/>
          </a:xfrm>
        </p:spPr>
      </p:pic>
      <p:grpSp>
        <p:nvGrpSpPr>
          <p:cNvPr id="22" name="Groupe 21">
            <a:extLst>
              <a:ext uri="{FF2B5EF4-FFF2-40B4-BE49-F238E27FC236}">
                <a16:creationId xmlns:a16="http://schemas.microsoft.com/office/drawing/2014/main" id="{2401A698-7FFC-4C7D-86F9-976E62B5CB74}"/>
              </a:ext>
            </a:extLst>
          </p:cNvPr>
          <p:cNvGrpSpPr/>
          <p:nvPr/>
        </p:nvGrpSpPr>
        <p:grpSpPr>
          <a:xfrm>
            <a:off x="6958809" y="1364407"/>
            <a:ext cx="3947160" cy="4041845"/>
            <a:chOff x="6958809" y="1364407"/>
            <a:chExt cx="3947160" cy="4041845"/>
          </a:xfrm>
        </p:grpSpPr>
        <p:grpSp>
          <p:nvGrpSpPr>
            <p:cNvPr id="21" name="Groupe 20">
              <a:extLst>
                <a:ext uri="{FF2B5EF4-FFF2-40B4-BE49-F238E27FC236}">
                  <a16:creationId xmlns:a16="http://schemas.microsoft.com/office/drawing/2014/main" id="{6E7CB304-4F76-4BD3-AFEA-A2A7FC207C6F}"/>
                </a:ext>
              </a:extLst>
            </p:cNvPr>
            <p:cNvGrpSpPr/>
            <p:nvPr/>
          </p:nvGrpSpPr>
          <p:grpSpPr>
            <a:xfrm>
              <a:off x="7278849" y="1364407"/>
              <a:ext cx="1493520" cy="624840"/>
              <a:chOff x="7278849" y="1364407"/>
              <a:chExt cx="1493520" cy="624840"/>
            </a:xfrm>
          </p:grpSpPr>
          <p:cxnSp>
            <p:nvCxnSpPr>
              <p:cNvPr id="7" name="Connecteur droit avec flèche 6">
                <a:extLst>
                  <a:ext uri="{FF2B5EF4-FFF2-40B4-BE49-F238E27FC236}">
                    <a16:creationId xmlns:a16="http://schemas.microsoft.com/office/drawing/2014/main" id="{EA13EC1E-A094-4801-9DEE-BA6A0B61DE9C}"/>
                  </a:ext>
                </a:extLst>
              </p:cNvPr>
              <p:cNvCxnSpPr/>
              <p:nvPr/>
            </p:nvCxnSpPr>
            <p:spPr>
              <a:xfrm>
                <a:off x="7705569" y="1694607"/>
                <a:ext cx="1066800" cy="29464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9" name="Ellipse 8">
                <a:extLst>
                  <a:ext uri="{FF2B5EF4-FFF2-40B4-BE49-F238E27FC236}">
                    <a16:creationId xmlns:a16="http://schemas.microsoft.com/office/drawing/2014/main" id="{68F5C070-77FB-488A-9EC9-8BFCD242D706}"/>
                  </a:ext>
                </a:extLst>
              </p:cNvPr>
              <p:cNvSpPr/>
              <p:nvPr/>
            </p:nvSpPr>
            <p:spPr>
              <a:xfrm>
                <a:off x="7278849" y="1364407"/>
                <a:ext cx="426720" cy="477520"/>
              </a:xfrm>
              <a:prstGeom prst="ellipse">
                <a:avLst/>
              </a:prstGeom>
              <a:solidFill>
                <a:schemeClr val="bg1"/>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rgbClr val="C00000"/>
                    </a:solidFill>
                  </a:rPr>
                  <a:t>A</a:t>
                </a:r>
              </a:p>
            </p:txBody>
          </p:sp>
        </p:grpSp>
        <p:grpSp>
          <p:nvGrpSpPr>
            <p:cNvPr id="17" name="Groupe 16">
              <a:extLst>
                <a:ext uri="{FF2B5EF4-FFF2-40B4-BE49-F238E27FC236}">
                  <a16:creationId xmlns:a16="http://schemas.microsoft.com/office/drawing/2014/main" id="{0D162BE3-7A4F-4899-800A-F22661A5A601}"/>
                </a:ext>
              </a:extLst>
            </p:cNvPr>
            <p:cNvGrpSpPr/>
            <p:nvPr/>
          </p:nvGrpSpPr>
          <p:grpSpPr>
            <a:xfrm>
              <a:off x="6958809" y="3894247"/>
              <a:ext cx="1493520" cy="624840"/>
              <a:chOff x="6958809" y="3894247"/>
              <a:chExt cx="1493520" cy="624840"/>
            </a:xfrm>
          </p:grpSpPr>
          <p:cxnSp>
            <p:nvCxnSpPr>
              <p:cNvPr id="12" name="Connecteur droit avec flèche 11">
                <a:extLst>
                  <a:ext uri="{FF2B5EF4-FFF2-40B4-BE49-F238E27FC236}">
                    <a16:creationId xmlns:a16="http://schemas.microsoft.com/office/drawing/2014/main" id="{4D18A062-8DBF-4A95-8227-8C777CB3DBF0}"/>
                  </a:ext>
                </a:extLst>
              </p:cNvPr>
              <p:cNvCxnSpPr/>
              <p:nvPr/>
            </p:nvCxnSpPr>
            <p:spPr>
              <a:xfrm>
                <a:off x="7385529" y="4224447"/>
                <a:ext cx="1066800" cy="29464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3" name="Ellipse 12">
                <a:extLst>
                  <a:ext uri="{FF2B5EF4-FFF2-40B4-BE49-F238E27FC236}">
                    <a16:creationId xmlns:a16="http://schemas.microsoft.com/office/drawing/2014/main" id="{906956CC-3608-429C-9C5A-D8A0CBF2ACA7}"/>
                  </a:ext>
                </a:extLst>
              </p:cNvPr>
              <p:cNvSpPr/>
              <p:nvPr/>
            </p:nvSpPr>
            <p:spPr>
              <a:xfrm>
                <a:off x="6958809" y="3894247"/>
                <a:ext cx="426720" cy="477520"/>
              </a:xfrm>
              <a:prstGeom prst="ellipse">
                <a:avLst/>
              </a:prstGeom>
              <a:solidFill>
                <a:schemeClr val="bg1"/>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rgbClr val="C00000"/>
                    </a:solidFill>
                  </a:rPr>
                  <a:t>C</a:t>
                </a:r>
              </a:p>
            </p:txBody>
          </p:sp>
        </p:grpSp>
        <p:grpSp>
          <p:nvGrpSpPr>
            <p:cNvPr id="8" name="Groupe 7">
              <a:extLst>
                <a:ext uri="{FF2B5EF4-FFF2-40B4-BE49-F238E27FC236}">
                  <a16:creationId xmlns:a16="http://schemas.microsoft.com/office/drawing/2014/main" id="{AF4EAE93-B863-44C3-9312-2345C5BBD878}"/>
                </a:ext>
              </a:extLst>
            </p:cNvPr>
            <p:cNvGrpSpPr/>
            <p:nvPr/>
          </p:nvGrpSpPr>
          <p:grpSpPr>
            <a:xfrm>
              <a:off x="7197307" y="3238739"/>
              <a:ext cx="1255022" cy="820608"/>
              <a:chOff x="7197307" y="3238739"/>
              <a:chExt cx="1255022" cy="820608"/>
            </a:xfrm>
          </p:grpSpPr>
          <p:cxnSp>
            <p:nvCxnSpPr>
              <p:cNvPr id="15" name="Connecteur droit avec flèche 14">
                <a:extLst>
                  <a:ext uri="{FF2B5EF4-FFF2-40B4-BE49-F238E27FC236}">
                    <a16:creationId xmlns:a16="http://schemas.microsoft.com/office/drawing/2014/main" id="{0CCEB132-7C2E-4063-B037-B568189B283E}"/>
                  </a:ext>
                </a:extLst>
              </p:cNvPr>
              <p:cNvCxnSpPr>
                <a:cxnSpLocks/>
              </p:cNvCxnSpPr>
              <p:nvPr/>
            </p:nvCxnSpPr>
            <p:spPr>
              <a:xfrm>
                <a:off x="7562807" y="3586907"/>
                <a:ext cx="889522" cy="47244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6" name="Ellipse 15">
                <a:extLst>
                  <a:ext uri="{FF2B5EF4-FFF2-40B4-BE49-F238E27FC236}">
                    <a16:creationId xmlns:a16="http://schemas.microsoft.com/office/drawing/2014/main" id="{6F935F63-1036-4CA9-8522-6EB5524F124F}"/>
                  </a:ext>
                </a:extLst>
              </p:cNvPr>
              <p:cNvSpPr/>
              <p:nvPr/>
            </p:nvSpPr>
            <p:spPr>
              <a:xfrm>
                <a:off x="7197307" y="3238739"/>
                <a:ext cx="426720" cy="477520"/>
              </a:xfrm>
              <a:prstGeom prst="ellipse">
                <a:avLst/>
              </a:prstGeom>
              <a:solidFill>
                <a:schemeClr val="bg1"/>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rgbClr val="C00000"/>
                    </a:solidFill>
                  </a:rPr>
                  <a:t>B</a:t>
                </a:r>
              </a:p>
            </p:txBody>
          </p:sp>
        </p:grpSp>
        <p:grpSp>
          <p:nvGrpSpPr>
            <p:cNvPr id="6" name="Groupe 5">
              <a:extLst>
                <a:ext uri="{FF2B5EF4-FFF2-40B4-BE49-F238E27FC236}">
                  <a16:creationId xmlns:a16="http://schemas.microsoft.com/office/drawing/2014/main" id="{AF6FDBA6-3DCD-4C60-91DD-8748A3AF064A}"/>
                </a:ext>
              </a:extLst>
            </p:cNvPr>
            <p:cNvGrpSpPr/>
            <p:nvPr/>
          </p:nvGrpSpPr>
          <p:grpSpPr>
            <a:xfrm>
              <a:off x="7356806" y="4682252"/>
              <a:ext cx="1415563" cy="724000"/>
              <a:chOff x="7356806" y="4682252"/>
              <a:chExt cx="1415563" cy="724000"/>
            </a:xfrm>
          </p:grpSpPr>
          <p:cxnSp>
            <p:nvCxnSpPr>
              <p:cNvPr id="19" name="Connecteur droit avec flèche 18">
                <a:extLst>
                  <a:ext uri="{FF2B5EF4-FFF2-40B4-BE49-F238E27FC236}">
                    <a16:creationId xmlns:a16="http://schemas.microsoft.com/office/drawing/2014/main" id="{C828500E-B86F-40F8-B2A7-0928D44A31C8}"/>
                  </a:ext>
                </a:extLst>
              </p:cNvPr>
              <p:cNvCxnSpPr>
                <a:cxnSpLocks/>
              </p:cNvCxnSpPr>
              <p:nvPr/>
            </p:nvCxnSpPr>
            <p:spPr>
              <a:xfrm flipV="1">
                <a:off x="7783526" y="4682252"/>
                <a:ext cx="988843" cy="39380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20" name="Ellipse 19">
                <a:extLst>
                  <a:ext uri="{FF2B5EF4-FFF2-40B4-BE49-F238E27FC236}">
                    <a16:creationId xmlns:a16="http://schemas.microsoft.com/office/drawing/2014/main" id="{B2DD90BE-CD2E-46C1-BFA8-5E39FFC23D91}"/>
                  </a:ext>
                </a:extLst>
              </p:cNvPr>
              <p:cNvSpPr/>
              <p:nvPr/>
            </p:nvSpPr>
            <p:spPr>
              <a:xfrm>
                <a:off x="7356806" y="4928732"/>
                <a:ext cx="426720" cy="477520"/>
              </a:xfrm>
              <a:prstGeom prst="ellipse">
                <a:avLst/>
              </a:prstGeom>
              <a:solidFill>
                <a:schemeClr val="bg1"/>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rgbClr val="C00000"/>
                    </a:solidFill>
                  </a:rPr>
                  <a:t>D</a:t>
                </a:r>
              </a:p>
            </p:txBody>
          </p:sp>
        </p:grpSp>
        <p:grpSp>
          <p:nvGrpSpPr>
            <p:cNvPr id="4" name="Groupe 3">
              <a:extLst>
                <a:ext uri="{FF2B5EF4-FFF2-40B4-BE49-F238E27FC236}">
                  <a16:creationId xmlns:a16="http://schemas.microsoft.com/office/drawing/2014/main" id="{9B5264F1-2947-479C-A2D4-F7ED0C09EE15}"/>
                </a:ext>
              </a:extLst>
            </p:cNvPr>
            <p:cNvGrpSpPr/>
            <p:nvPr/>
          </p:nvGrpSpPr>
          <p:grpSpPr>
            <a:xfrm>
              <a:off x="9682211" y="4674820"/>
              <a:ext cx="1223758" cy="477520"/>
              <a:chOff x="9682211" y="4674820"/>
              <a:chExt cx="1223758" cy="477520"/>
            </a:xfrm>
          </p:grpSpPr>
          <p:cxnSp>
            <p:nvCxnSpPr>
              <p:cNvPr id="24" name="Connecteur droit avec flèche 23">
                <a:extLst>
                  <a:ext uri="{FF2B5EF4-FFF2-40B4-BE49-F238E27FC236}">
                    <a16:creationId xmlns:a16="http://schemas.microsoft.com/office/drawing/2014/main" id="{3BA4DB08-BD15-4883-8372-9F410E756ECF}"/>
                  </a:ext>
                </a:extLst>
              </p:cNvPr>
              <p:cNvCxnSpPr>
                <a:cxnSpLocks/>
                <a:stCxn id="25" idx="2"/>
              </p:cNvCxnSpPr>
              <p:nvPr/>
            </p:nvCxnSpPr>
            <p:spPr>
              <a:xfrm flipH="1">
                <a:off x="9682211" y="4913580"/>
                <a:ext cx="797038" cy="9144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25" name="Ellipse 24">
                <a:extLst>
                  <a:ext uri="{FF2B5EF4-FFF2-40B4-BE49-F238E27FC236}">
                    <a16:creationId xmlns:a16="http://schemas.microsoft.com/office/drawing/2014/main" id="{715FAD3D-559A-4F92-ACE0-7225A10A11A5}"/>
                  </a:ext>
                </a:extLst>
              </p:cNvPr>
              <p:cNvSpPr/>
              <p:nvPr/>
            </p:nvSpPr>
            <p:spPr>
              <a:xfrm>
                <a:off x="10479249" y="4674820"/>
                <a:ext cx="426720" cy="477520"/>
              </a:xfrm>
              <a:prstGeom prst="ellipse">
                <a:avLst/>
              </a:prstGeom>
              <a:solidFill>
                <a:schemeClr val="bg1"/>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rgbClr val="C00000"/>
                    </a:solidFill>
                  </a:rPr>
                  <a:t>F</a:t>
                </a:r>
              </a:p>
            </p:txBody>
          </p:sp>
        </p:grpSp>
        <p:grpSp>
          <p:nvGrpSpPr>
            <p:cNvPr id="3" name="Groupe 2">
              <a:extLst>
                <a:ext uri="{FF2B5EF4-FFF2-40B4-BE49-F238E27FC236}">
                  <a16:creationId xmlns:a16="http://schemas.microsoft.com/office/drawing/2014/main" id="{5CE65EB0-FAA8-4ED9-8B16-A363CA490B75}"/>
                </a:ext>
              </a:extLst>
            </p:cNvPr>
            <p:cNvGrpSpPr/>
            <p:nvPr/>
          </p:nvGrpSpPr>
          <p:grpSpPr>
            <a:xfrm>
              <a:off x="9072611" y="3438129"/>
              <a:ext cx="1086598" cy="670547"/>
              <a:chOff x="9072611" y="3438129"/>
              <a:chExt cx="1086598" cy="670547"/>
            </a:xfrm>
          </p:grpSpPr>
          <p:cxnSp>
            <p:nvCxnSpPr>
              <p:cNvPr id="29" name="Connecteur droit avec flèche 28">
                <a:extLst>
                  <a:ext uri="{FF2B5EF4-FFF2-40B4-BE49-F238E27FC236}">
                    <a16:creationId xmlns:a16="http://schemas.microsoft.com/office/drawing/2014/main" id="{16C536D2-5CA9-40D9-844C-D60B8525D9ED}"/>
                  </a:ext>
                </a:extLst>
              </p:cNvPr>
              <p:cNvCxnSpPr>
                <a:cxnSpLocks/>
                <a:stCxn id="30" idx="3"/>
              </p:cNvCxnSpPr>
              <p:nvPr/>
            </p:nvCxnSpPr>
            <p:spPr>
              <a:xfrm flipH="1">
                <a:off x="9072611" y="3845718"/>
                <a:ext cx="722370" cy="26295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30" name="Ellipse 29">
                <a:extLst>
                  <a:ext uri="{FF2B5EF4-FFF2-40B4-BE49-F238E27FC236}">
                    <a16:creationId xmlns:a16="http://schemas.microsoft.com/office/drawing/2014/main" id="{9A9C9A0A-99FF-443B-9335-E6F46290EFEC}"/>
                  </a:ext>
                </a:extLst>
              </p:cNvPr>
              <p:cNvSpPr/>
              <p:nvPr/>
            </p:nvSpPr>
            <p:spPr>
              <a:xfrm>
                <a:off x="9732489" y="3438129"/>
                <a:ext cx="426720" cy="477520"/>
              </a:xfrm>
              <a:prstGeom prst="ellipse">
                <a:avLst/>
              </a:prstGeom>
              <a:solidFill>
                <a:schemeClr val="bg1"/>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rgbClr val="C00000"/>
                    </a:solidFill>
                  </a:rPr>
                  <a:t>E</a:t>
                </a:r>
              </a:p>
            </p:txBody>
          </p:sp>
        </p:grpSp>
      </p:grpSp>
      <p:sp>
        <p:nvSpPr>
          <p:cNvPr id="33" name="Text Box 30">
            <a:extLst>
              <a:ext uri="{FF2B5EF4-FFF2-40B4-BE49-F238E27FC236}">
                <a16:creationId xmlns:a16="http://schemas.microsoft.com/office/drawing/2014/main" id="{573B6AB8-1D98-4CA1-9D1A-494593DAD22B}"/>
              </a:ext>
            </a:extLst>
          </p:cNvPr>
          <p:cNvSpPr txBox="1">
            <a:spLocks noChangeArrowheads="1"/>
          </p:cNvSpPr>
          <p:nvPr/>
        </p:nvSpPr>
        <p:spPr bwMode="auto">
          <a:xfrm>
            <a:off x="1235075" y="2339960"/>
            <a:ext cx="489543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2400" dirty="0"/>
              <a:t>Sur ce demi-train avant, localisez les deux points qui permettent de calculer l’angle de pivot. </a:t>
            </a:r>
          </a:p>
        </p:txBody>
      </p:sp>
      <p:sp>
        <p:nvSpPr>
          <p:cNvPr id="34" name="Text Box 32">
            <a:extLst>
              <a:ext uri="{FF2B5EF4-FFF2-40B4-BE49-F238E27FC236}">
                <a16:creationId xmlns:a16="http://schemas.microsoft.com/office/drawing/2014/main" id="{657151D4-9C0C-438A-9159-643A469AB947}"/>
              </a:ext>
            </a:extLst>
          </p:cNvPr>
          <p:cNvSpPr txBox="1">
            <a:spLocks noChangeArrowheads="1"/>
          </p:cNvSpPr>
          <p:nvPr/>
        </p:nvSpPr>
        <p:spPr bwMode="auto">
          <a:xfrm>
            <a:off x="847553" y="4410254"/>
            <a:ext cx="528295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r>
              <a:rPr lang="fr-FR" altLang="fr-FR" sz="2400" b="1" dirty="0"/>
              <a:t>Réponse :   			</a:t>
            </a:r>
            <a:r>
              <a:rPr lang="fr-FR" altLang="fr-FR" sz="3600" b="1" dirty="0">
                <a:solidFill>
                  <a:srgbClr val="FF0000"/>
                </a:solidFill>
              </a:rPr>
              <a:t>A</a:t>
            </a:r>
            <a:r>
              <a:rPr lang="fr-FR" altLang="fr-FR" sz="2400" b="1" dirty="0">
                <a:solidFill>
                  <a:srgbClr val="FF0000"/>
                </a:solidFill>
              </a:rPr>
              <a:t> et </a:t>
            </a:r>
            <a:r>
              <a:rPr lang="fr-FR" altLang="fr-FR" sz="3600" b="1" dirty="0">
                <a:solidFill>
                  <a:srgbClr val="FF0000"/>
                </a:solidFill>
              </a:rPr>
              <a:t>C</a:t>
            </a:r>
            <a:endParaRPr lang="fr-FR" altLang="fr-FR" sz="2400" b="1" dirty="0">
              <a:solidFill>
                <a:srgbClr val="FF0000"/>
              </a:solidFill>
            </a:endParaRPr>
          </a:p>
        </p:txBody>
      </p:sp>
      <p:sp>
        <p:nvSpPr>
          <p:cNvPr id="32" name="ZoneTexte 31">
            <a:extLst>
              <a:ext uri="{FF2B5EF4-FFF2-40B4-BE49-F238E27FC236}">
                <a16:creationId xmlns:a16="http://schemas.microsoft.com/office/drawing/2014/main" id="{700BFA1F-62AC-4793-BEC0-3C4B0C9D502E}"/>
              </a:ext>
            </a:extLst>
          </p:cNvPr>
          <p:cNvSpPr txBox="1"/>
          <p:nvPr/>
        </p:nvSpPr>
        <p:spPr>
          <a:xfrm>
            <a:off x="2781249" y="4371767"/>
            <a:ext cx="3065546" cy="954107"/>
          </a:xfrm>
          <a:prstGeom prst="rect">
            <a:avLst/>
          </a:prstGeom>
          <a:solidFill>
            <a:srgbClr val="C00000"/>
          </a:solidFill>
        </p:spPr>
        <p:txBody>
          <a:bodyPr wrap="square" rtlCol="0">
            <a:spAutoFit/>
          </a:bodyPr>
          <a:lstStyle/>
          <a:p>
            <a:pPr algn="ctr"/>
            <a:r>
              <a:rPr lang="fr-FR" sz="2800" dirty="0">
                <a:solidFill>
                  <a:schemeClr val="bg1"/>
                </a:solidFill>
              </a:rPr>
              <a:t>Cliquez pour voir la réponse</a:t>
            </a:r>
          </a:p>
        </p:txBody>
      </p:sp>
    </p:spTree>
    <p:extLst>
      <p:ext uri="{BB962C8B-B14F-4D97-AF65-F5344CB8AC3E}">
        <p14:creationId xmlns:p14="http://schemas.microsoft.com/office/powerpoint/2010/main" val="7501202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32"/>
                                        </p:tgtEl>
                                        <p:attrNameLst>
                                          <p:attrName>ppt_w</p:attrName>
                                        </p:attrNameLst>
                                      </p:cBhvr>
                                      <p:tavLst>
                                        <p:tav tm="0">
                                          <p:val>
                                            <p:strVal val="ppt_w"/>
                                          </p:val>
                                        </p:tav>
                                        <p:tav tm="100000">
                                          <p:val>
                                            <p:fltVal val="0"/>
                                          </p:val>
                                        </p:tav>
                                      </p:tavLst>
                                    </p:anim>
                                    <p:anim calcmode="lin" valueType="num">
                                      <p:cBhvr>
                                        <p:cTn id="7" dur="500"/>
                                        <p:tgtEl>
                                          <p:spTgt spid="32"/>
                                        </p:tgtEl>
                                        <p:attrNameLst>
                                          <p:attrName>ppt_h</p:attrName>
                                        </p:attrNameLst>
                                      </p:cBhvr>
                                      <p:tavLst>
                                        <p:tav tm="0">
                                          <p:val>
                                            <p:strVal val="ppt_h"/>
                                          </p:val>
                                        </p:tav>
                                        <p:tav tm="100000">
                                          <p:val>
                                            <p:fltVal val="0"/>
                                          </p:val>
                                        </p:tav>
                                      </p:tavLst>
                                    </p:anim>
                                    <p:animEffect transition="out" filter="fade">
                                      <p:cBhvr>
                                        <p:cTn id="8" dur="500"/>
                                        <p:tgtEl>
                                          <p:spTgt spid="32"/>
                                        </p:tgtEl>
                                      </p:cBhvr>
                                    </p:animEffect>
                                    <p:set>
                                      <p:cBhvr>
                                        <p:cTn id="9"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necteur droit 6">
            <a:extLst>
              <a:ext uri="{FF2B5EF4-FFF2-40B4-BE49-F238E27FC236}">
                <a16:creationId xmlns:a16="http://schemas.microsoft.com/office/drawing/2014/main" id="{D221F3D0-8627-43E6-B66D-DA051B8A7A98}"/>
              </a:ext>
            </a:extLst>
          </p:cNvPr>
          <p:cNvCxnSpPr>
            <a:cxnSpLocks/>
          </p:cNvCxnSpPr>
          <p:nvPr/>
        </p:nvCxnSpPr>
        <p:spPr>
          <a:xfrm flipH="1">
            <a:off x="9200319" y="3074973"/>
            <a:ext cx="200641" cy="2905041"/>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pic>
        <p:nvPicPr>
          <p:cNvPr id="15" name="Image 14">
            <a:extLst>
              <a:ext uri="{FF2B5EF4-FFF2-40B4-BE49-F238E27FC236}">
                <a16:creationId xmlns:a16="http://schemas.microsoft.com/office/drawing/2014/main" id="{FFB4CF01-7F51-4E30-A6E2-ECE65EFD55B1}"/>
              </a:ext>
            </a:extLst>
          </p:cNvPr>
          <p:cNvPicPr>
            <a:picLocks noChangeAspect="1"/>
          </p:cNvPicPr>
          <p:nvPr/>
        </p:nvPicPr>
        <p:blipFill>
          <a:blip r:embed="rId2"/>
          <a:stretch>
            <a:fillRect/>
          </a:stretch>
        </p:blipFill>
        <p:spPr>
          <a:xfrm>
            <a:off x="7903007" y="1383427"/>
            <a:ext cx="3117968" cy="4747602"/>
          </a:xfrm>
          <a:prstGeom prst="rect">
            <a:avLst/>
          </a:prstGeom>
        </p:spPr>
      </p:pic>
      <p:sp>
        <p:nvSpPr>
          <p:cNvPr id="2" name="Titre 1">
            <a:extLst>
              <a:ext uri="{FF2B5EF4-FFF2-40B4-BE49-F238E27FC236}">
                <a16:creationId xmlns:a16="http://schemas.microsoft.com/office/drawing/2014/main" id="{37D7F718-C7DC-42A4-9C0A-D9548791B64B}"/>
              </a:ext>
            </a:extLst>
          </p:cNvPr>
          <p:cNvSpPr>
            <a:spLocks noGrp="1"/>
          </p:cNvSpPr>
          <p:nvPr>
            <p:ph type="title"/>
          </p:nvPr>
        </p:nvSpPr>
        <p:spPr>
          <a:xfrm>
            <a:off x="1451579" y="804519"/>
            <a:ext cx="9603275" cy="1049235"/>
          </a:xfrm>
        </p:spPr>
        <p:txBody>
          <a:bodyPr>
            <a:normAutofit/>
          </a:bodyPr>
          <a:lstStyle/>
          <a:p>
            <a:r>
              <a:rPr lang="fr-FR" dirty="0"/>
              <a:t>L’angle de carrossage</a:t>
            </a:r>
          </a:p>
        </p:txBody>
      </p:sp>
      <p:sp>
        <p:nvSpPr>
          <p:cNvPr id="3" name="Espace réservé du contenu 2">
            <a:extLst>
              <a:ext uri="{FF2B5EF4-FFF2-40B4-BE49-F238E27FC236}">
                <a16:creationId xmlns:a16="http://schemas.microsoft.com/office/drawing/2014/main" id="{6D352ACE-E309-4F88-93B3-48A025EBD503}"/>
              </a:ext>
            </a:extLst>
          </p:cNvPr>
          <p:cNvSpPr>
            <a:spLocks noGrp="1"/>
          </p:cNvSpPr>
          <p:nvPr>
            <p:ph idx="1"/>
          </p:nvPr>
        </p:nvSpPr>
        <p:spPr>
          <a:xfrm>
            <a:off x="1451579" y="2015734"/>
            <a:ext cx="6195784" cy="3450613"/>
          </a:xfrm>
        </p:spPr>
        <p:txBody>
          <a:bodyPr>
            <a:normAutofit/>
          </a:bodyPr>
          <a:lstStyle/>
          <a:p>
            <a:pPr marL="0" indent="0">
              <a:buNone/>
            </a:pPr>
            <a:r>
              <a:rPr lang="fr-FR" altLang="fr-FR" b="1" dirty="0">
                <a:latin typeface="Comic Sans MS" panose="030F0702030302020204" pitchFamily="66" charset="0"/>
                <a:cs typeface="Times New Roman" panose="02020603050405020304" pitchFamily="18" charset="0"/>
              </a:rPr>
              <a:t>L’angle de carrossage est l’angle formé par le plan médian de la roue et la verticale au sol ou par l’axe de la fusée et l’horizontale, le véhicule étant vu de face. C’est l’inclinaison de la roue.</a:t>
            </a:r>
            <a:r>
              <a:rPr lang="fr-FR" altLang="fr-FR" b="1" i="1" dirty="0">
                <a:latin typeface="Comic Sans MS" panose="030F0702030302020204" pitchFamily="66" charset="0"/>
                <a:cs typeface="Times New Roman" panose="02020603050405020304" pitchFamily="18" charset="0"/>
              </a:rPr>
              <a:t> </a:t>
            </a:r>
          </a:p>
          <a:p>
            <a:pPr marL="0" indent="0">
              <a:buNone/>
            </a:pPr>
            <a:endParaRPr lang="fr-FR" dirty="0"/>
          </a:p>
        </p:txBody>
      </p:sp>
      <p:grpSp>
        <p:nvGrpSpPr>
          <p:cNvPr id="5" name="Groupe 4">
            <a:extLst>
              <a:ext uri="{FF2B5EF4-FFF2-40B4-BE49-F238E27FC236}">
                <a16:creationId xmlns:a16="http://schemas.microsoft.com/office/drawing/2014/main" id="{B982A23B-09A2-442E-A174-DA59D9702D56}"/>
              </a:ext>
            </a:extLst>
          </p:cNvPr>
          <p:cNvGrpSpPr/>
          <p:nvPr/>
        </p:nvGrpSpPr>
        <p:grpSpPr>
          <a:xfrm>
            <a:off x="9088561" y="2455476"/>
            <a:ext cx="223514" cy="4182998"/>
            <a:chOff x="8199127" y="1318338"/>
            <a:chExt cx="223514" cy="4182998"/>
          </a:xfrm>
        </p:grpSpPr>
        <p:sp>
          <p:nvSpPr>
            <p:cNvPr id="12" name="Flèche : pentagone 11">
              <a:extLst>
                <a:ext uri="{FF2B5EF4-FFF2-40B4-BE49-F238E27FC236}">
                  <a16:creationId xmlns:a16="http://schemas.microsoft.com/office/drawing/2014/main" id="{4C39BDEC-DBB7-41A3-B0DB-1596898E34D9}"/>
                </a:ext>
              </a:extLst>
            </p:cNvPr>
            <p:cNvSpPr/>
            <p:nvPr/>
          </p:nvSpPr>
          <p:spPr>
            <a:xfrm rot="5400000">
              <a:off x="8057161" y="5135857"/>
              <a:ext cx="507445" cy="22351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0" name="Connecteur droit 9">
              <a:extLst>
                <a:ext uri="{FF2B5EF4-FFF2-40B4-BE49-F238E27FC236}">
                  <a16:creationId xmlns:a16="http://schemas.microsoft.com/office/drawing/2014/main" id="{28343754-3545-4A93-B7C5-3131BB301A95}"/>
                </a:ext>
              </a:extLst>
            </p:cNvPr>
            <p:cNvCxnSpPr>
              <a:cxnSpLocks/>
            </p:cNvCxnSpPr>
            <p:nvPr/>
          </p:nvCxnSpPr>
          <p:spPr>
            <a:xfrm>
              <a:off x="8310885" y="1318338"/>
              <a:ext cx="0" cy="4045848"/>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6" name="Text Box 6">
            <a:extLst>
              <a:ext uri="{FF2B5EF4-FFF2-40B4-BE49-F238E27FC236}">
                <a16:creationId xmlns:a16="http://schemas.microsoft.com/office/drawing/2014/main" id="{B44C1FB3-ACDD-4563-8BE1-9CCFDCF5F3C6}"/>
              </a:ext>
            </a:extLst>
          </p:cNvPr>
          <p:cNvSpPr txBox="1">
            <a:spLocks noChangeArrowheads="1"/>
          </p:cNvSpPr>
          <p:nvPr/>
        </p:nvSpPr>
        <p:spPr bwMode="auto">
          <a:xfrm>
            <a:off x="1996828" y="4546975"/>
            <a:ext cx="3960912" cy="646331"/>
          </a:xfrm>
          <a:prstGeom prst="rect">
            <a:avLst/>
          </a:prstGeom>
          <a:solidFill>
            <a:schemeClr val="folHlink"/>
          </a:solidFill>
          <a:ln w="15875">
            <a:solidFill>
              <a:schemeClr val="tx1"/>
            </a:solidFill>
            <a:miter lim="800000"/>
            <a:headEnd/>
            <a:tailEnd/>
          </a:ln>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fr-FR" altLang="fr-FR" sz="1800" b="1" i="1" dirty="0">
                <a:latin typeface="Tahoma" panose="020B0604030504040204" pitchFamily="34" charset="0"/>
              </a:rPr>
              <a:t>Ces deux tracés représentent tous les deux le même angle.</a:t>
            </a:r>
          </a:p>
        </p:txBody>
      </p:sp>
      <p:sp>
        <p:nvSpPr>
          <p:cNvPr id="18" name="Triangle rectangle 17">
            <a:extLst>
              <a:ext uri="{FF2B5EF4-FFF2-40B4-BE49-F238E27FC236}">
                <a16:creationId xmlns:a16="http://schemas.microsoft.com/office/drawing/2014/main" id="{94184098-36F0-4DD7-8FA6-8079057F22BA}"/>
              </a:ext>
            </a:extLst>
          </p:cNvPr>
          <p:cNvSpPr/>
          <p:nvPr/>
        </p:nvSpPr>
        <p:spPr>
          <a:xfrm rot="10800000" flipH="1">
            <a:off x="9200317" y="3299008"/>
            <a:ext cx="234520" cy="2756514"/>
          </a:xfrm>
          <a:prstGeom prst="rtTriangl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3" name="Triangle rectangle 22">
            <a:extLst>
              <a:ext uri="{FF2B5EF4-FFF2-40B4-BE49-F238E27FC236}">
                <a16:creationId xmlns:a16="http://schemas.microsoft.com/office/drawing/2014/main" id="{CB5F7BA7-33EF-4607-9DD1-3FF1D4653C51}"/>
              </a:ext>
            </a:extLst>
          </p:cNvPr>
          <p:cNvSpPr/>
          <p:nvPr/>
        </p:nvSpPr>
        <p:spPr>
          <a:xfrm rot="5400000" flipH="1">
            <a:off x="8127756" y="3648993"/>
            <a:ext cx="182385" cy="1451448"/>
          </a:xfrm>
          <a:prstGeom prst="rtTriangl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22" name="Connecteur droit 21">
            <a:extLst>
              <a:ext uri="{FF2B5EF4-FFF2-40B4-BE49-F238E27FC236}">
                <a16:creationId xmlns:a16="http://schemas.microsoft.com/office/drawing/2014/main" id="{DB24E9DC-62A8-45FE-9D4D-CF2D3D7D7F9A}"/>
              </a:ext>
            </a:extLst>
          </p:cNvPr>
          <p:cNvCxnSpPr>
            <a:cxnSpLocks/>
          </p:cNvCxnSpPr>
          <p:nvPr/>
        </p:nvCxnSpPr>
        <p:spPr>
          <a:xfrm>
            <a:off x="7315200" y="4465910"/>
            <a:ext cx="1773360"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523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2CF2D55-678B-4B7A-ACB9-A701748252A3}"/>
              </a:ext>
            </a:extLst>
          </p:cNvPr>
          <p:cNvSpPr>
            <a:spLocks noGrp="1"/>
          </p:cNvSpPr>
          <p:nvPr>
            <p:ph type="title"/>
          </p:nvPr>
        </p:nvSpPr>
        <p:spPr/>
        <p:txBody>
          <a:bodyPr/>
          <a:lstStyle/>
          <a:p>
            <a:r>
              <a:rPr lang="fr-FR" dirty="0"/>
              <a:t>L’angle de carrossage</a:t>
            </a:r>
          </a:p>
        </p:txBody>
      </p:sp>
      <p:pic>
        <p:nvPicPr>
          <p:cNvPr id="4" name="Picture 2" descr="carros nul">
            <a:extLst>
              <a:ext uri="{FF2B5EF4-FFF2-40B4-BE49-F238E27FC236}">
                <a16:creationId xmlns:a16="http://schemas.microsoft.com/office/drawing/2014/main" id="{0DC18474-C8C3-494F-A466-6FE5A9BD1D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7851" y="2533650"/>
            <a:ext cx="2155825" cy="275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3">
            <a:extLst>
              <a:ext uri="{FF2B5EF4-FFF2-40B4-BE49-F238E27FC236}">
                <a16:creationId xmlns:a16="http://schemas.microsoft.com/office/drawing/2014/main" id="{80C4CD2B-5F01-438C-8B70-AA0F6125A46F}"/>
              </a:ext>
            </a:extLst>
          </p:cNvPr>
          <p:cNvGrpSpPr>
            <a:grpSpLocks/>
          </p:cNvGrpSpPr>
          <p:nvPr/>
        </p:nvGrpSpPr>
        <p:grpSpPr bwMode="auto">
          <a:xfrm>
            <a:off x="7954964" y="1778001"/>
            <a:ext cx="2232025" cy="4543425"/>
            <a:chOff x="4051" y="1113"/>
            <a:chExt cx="1406" cy="2862"/>
          </a:xfrm>
        </p:grpSpPr>
        <p:pic>
          <p:nvPicPr>
            <p:cNvPr id="6" name="Picture 4" descr="carros -">
              <a:extLst>
                <a:ext uri="{FF2B5EF4-FFF2-40B4-BE49-F238E27FC236}">
                  <a16:creationId xmlns:a16="http://schemas.microsoft.com/office/drawing/2014/main" id="{60DA1C17-A6F0-4B88-8762-EF2DA05573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6" y="2909"/>
              <a:ext cx="1391" cy="1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carros neg">
              <a:extLst>
                <a:ext uri="{FF2B5EF4-FFF2-40B4-BE49-F238E27FC236}">
                  <a16:creationId xmlns:a16="http://schemas.microsoft.com/office/drawing/2014/main" id="{3FCEBE46-165C-4FA4-852C-8F84188EB0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1" y="1113"/>
              <a:ext cx="1392" cy="1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Group 6">
            <a:extLst>
              <a:ext uri="{FF2B5EF4-FFF2-40B4-BE49-F238E27FC236}">
                <a16:creationId xmlns:a16="http://schemas.microsoft.com/office/drawing/2014/main" id="{B56FB9A6-38B3-4F87-A36F-C1BBD4347089}"/>
              </a:ext>
            </a:extLst>
          </p:cNvPr>
          <p:cNvGrpSpPr>
            <a:grpSpLocks/>
          </p:cNvGrpSpPr>
          <p:nvPr/>
        </p:nvGrpSpPr>
        <p:grpSpPr bwMode="auto">
          <a:xfrm>
            <a:off x="4778376" y="1774826"/>
            <a:ext cx="2278063" cy="4556125"/>
            <a:chOff x="2050" y="1118"/>
            <a:chExt cx="1435" cy="2870"/>
          </a:xfrm>
        </p:grpSpPr>
        <p:pic>
          <p:nvPicPr>
            <p:cNvPr id="9" name="Picture 7" descr="carros +">
              <a:extLst>
                <a:ext uri="{FF2B5EF4-FFF2-40B4-BE49-F238E27FC236}">
                  <a16:creationId xmlns:a16="http://schemas.microsoft.com/office/drawing/2014/main" id="{FD517C73-72FD-4719-A873-74D7B50AE6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7" y="2907"/>
              <a:ext cx="1417" cy="1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carros pos">
              <a:extLst>
                <a:ext uri="{FF2B5EF4-FFF2-40B4-BE49-F238E27FC236}">
                  <a16:creationId xmlns:a16="http://schemas.microsoft.com/office/drawing/2014/main" id="{6F53195E-448B-4A70-B0B2-3DF49A17D44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0" y="1118"/>
              <a:ext cx="1435" cy="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5706743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656A1D-C837-4DCC-A530-D505D8B95EF6}"/>
              </a:ext>
            </a:extLst>
          </p:cNvPr>
          <p:cNvSpPr>
            <a:spLocks noGrp="1"/>
          </p:cNvSpPr>
          <p:nvPr>
            <p:ph type="title"/>
          </p:nvPr>
        </p:nvSpPr>
        <p:spPr/>
        <p:txBody>
          <a:bodyPr/>
          <a:lstStyle/>
          <a:p>
            <a:r>
              <a:rPr lang="fr-FR" dirty="0"/>
              <a:t>La fonction du carrossage</a:t>
            </a:r>
          </a:p>
        </p:txBody>
      </p:sp>
      <p:sp>
        <p:nvSpPr>
          <p:cNvPr id="6" name="Rectangle 5">
            <a:extLst>
              <a:ext uri="{FF2B5EF4-FFF2-40B4-BE49-F238E27FC236}">
                <a16:creationId xmlns:a16="http://schemas.microsoft.com/office/drawing/2014/main" id="{BA889D13-28D4-4F16-9CE4-63484242CCCF}"/>
              </a:ext>
            </a:extLst>
          </p:cNvPr>
          <p:cNvSpPr/>
          <p:nvPr/>
        </p:nvSpPr>
        <p:spPr>
          <a:xfrm>
            <a:off x="1209040" y="2839219"/>
            <a:ext cx="10170160" cy="954107"/>
          </a:xfrm>
          <a:prstGeom prst="rect">
            <a:avLst/>
          </a:prstGeom>
          <a:solidFill>
            <a:schemeClr val="accent1">
              <a:hueOff val="0"/>
              <a:satOff val="0"/>
              <a:lumOff val="0"/>
            </a:schemeClr>
          </a:solidFill>
        </p:spPr>
        <p:txBody>
          <a:bodyPr wrap="square">
            <a:spAutoFit/>
          </a:bodyPr>
          <a:lstStyle/>
          <a:p>
            <a:pPr lvl="0"/>
            <a:r>
              <a:rPr lang="fr-FR" altLang="fr-FR" sz="2800" b="1" dirty="0">
                <a:solidFill>
                  <a:schemeClr val="bg1"/>
                </a:solidFill>
                <a:latin typeface="Comic Sans MS" panose="030F0702030302020204" pitchFamily="66" charset="0"/>
              </a:rPr>
              <a:t>Réduire le déport donc une diminution des réactions au volant et une réduction de l’usure des pièces mécaniques</a:t>
            </a:r>
            <a:endParaRPr lang="fr-FR" sz="2800" dirty="0">
              <a:solidFill>
                <a:schemeClr val="bg1"/>
              </a:solidFill>
            </a:endParaRPr>
          </a:p>
        </p:txBody>
      </p:sp>
      <p:sp>
        <p:nvSpPr>
          <p:cNvPr id="7" name="Rectangle 6">
            <a:extLst>
              <a:ext uri="{FF2B5EF4-FFF2-40B4-BE49-F238E27FC236}">
                <a16:creationId xmlns:a16="http://schemas.microsoft.com/office/drawing/2014/main" id="{E10E0DBC-6FA0-443C-858E-86E77157798A}"/>
              </a:ext>
            </a:extLst>
          </p:cNvPr>
          <p:cNvSpPr/>
          <p:nvPr/>
        </p:nvSpPr>
        <p:spPr>
          <a:xfrm>
            <a:off x="1209040" y="4615934"/>
            <a:ext cx="10170160" cy="523220"/>
          </a:xfrm>
          <a:prstGeom prst="rect">
            <a:avLst/>
          </a:prstGeom>
          <a:solidFill>
            <a:schemeClr val="accent1">
              <a:hueOff val="0"/>
              <a:satOff val="0"/>
              <a:lumOff val="0"/>
            </a:schemeClr>
          </a:solidFill>
        </p:spPr>
        <p:txBody>
          <a:bodyPr wrap="square">
            <a:spAutoFit/>
          </a:bodyPr>
          <a:lstStyle/>
          <a:p>
            <a:pPr lvl="0"/>
            <a:r>
              <a:rPr lang="fr-FR" altLang="fr-FR" sz="2800" b="1" dirty="0">
                <a:solidFill>
                  <a:schemeClr val="bg1"/>
                </a:solidFill>
                <a:latin typeface="Comic Sans MS" panose="030F0702030302020204" pitchFamily="66" charset="0"/>
              </a:rPr>
              <a:t>Absorber les divers obstacles sur la route.</a:t>
            </a:r>
            <a:endParaRPr lang="fr-FR" sz="2800" dirty="0">
              <a:solidFill>
                <a:schemeClr val="bg1"/>
              </a:solidFill>
            </a:endParaRPr>
          </a:p>
        </p:txBody>
      </p:sp>
    </p:spTree>
    <p:extLst>
      <p:ext uri="{BB962C8B-B14F-4D97-AF65-F5344CB8AC3E}">
        <p14:creationId xmlns:p14="http://schemas.microsoft.com/office/powerpoint/2010/main" val="11678792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A56E32B-91A7-4363-AD9D-F1D3DD6C05C6}"/>
              </a:ext>
            </a:extLst>
          </p:cNvPr>
          <p:cNvSpPr>
            <a:spLocks noGrp="1"/>
          </p:cNvSpPr>
          <p:nvPr>
            <p:ph type="title"/>
          </p:nvPr>
        </p:nvSpPr>
        <p:spPr>
          <a:xfrm>
            <a:off x="784927" y="804519"/>
            <a:ext cx="11158917" cy="1049235"/>
          </a:xfrm>
        </p:spPr>
        <p:txBody>
          <a:bodyPr/>
          <a:lstStyle/>
          <a:p>
            <a:r>
              <a:rPr lang="fr-FR" altLang="fr-FR" dirty="0"/>
              <a:t>Quelles influences sur le comportement routier ? </a:t>
            </a:r>
            <a:endParaRPr lang="fr-FR" dirty="0"/>
          </a:p>
        </p:txBody>
      </p:sp>
      <p:graphicFrame>
        <p:nvGraphicFramePr>
          <p:cNvPr id="4" name="Group 71">
            <a:extLst>
              <a:ext uri="{FF2B5EF4-FFF2-40B4-BE49-F238E27FC236}">
                <a16:creationId xmlns:a16="http://schemas.microsoft.com/office/drawing/2014/main" id="{85AC70D3-E31E-47FC-8831-4AAF70A2539F}"/>
              </a:ext>
            </a:extLst>
          </p:cNvPr>
          <p:cNvGraphicFramePr>
            <a:graphicFrameLocks/>
          </p:cNvGraphicFramePr>
          <p:nvPr>
            <p:extLst>
              <p:ext uri="{D42A27DB-BD31-4B8C-83A1-F6EECF244321}">
                <p14:modId xmlns:p14="http://schemas.microsoft.com/office/powerpoint/2010/main" val="4178183628"/>
              </p:ext>
            </p:extLst>
          </p:nvPr>
        </p:nvGraphicFramePr>
        <p:xfrm>
          <a:off x="3049819" y="2190335"/>
          <a:ext cx="8424862" cy="3584814"/>
        </p:xfrm>
        <a:graphic>
          <a:graphicData uri="http://schemas.openxmlformats.org/drawingml/2006/table">
            <a:tbl>
              <a:tblPr/>
              <a:tblGrid>
                <a:gridCol w="1924050">
                  <a:extLst>
                    <a:ext uri="{9D8B030D-6E8A-4147-A177-3AD203B41FA5}">
                      <a16:colId xmlns:a16="http://schemas.microsoft.com/office/drawing/2014/main" val="20000"/>
                    </a:ext>
                  </a:extLst>
                </a:gridCol>
                <a:gridCol w="3211512">
                  <a:extLst>
                    <a:ext uri="{9D8B030D-6E8A-4147-A177-3AD203B41FA5}">
                      <a16:colId xmlns:a16="http://schemas.microsoft.com/office/drawing/2014/main" val="20001"/>
                    </a:ext>
                  </a:extLst>
                </a:gridCol>
                <a:gridCol w="3289300">
                  <a:extLst>
                    <a:ext uri="{9D8B030D-6E8A-4147-A177-3AD203B41FA5}">
                      <a16:colId xmlns:a16="http://schemas.microsoft.com/office/drawing/2014/main" val="20002"/>
                    </a:ext>
                  </a:extLst>
                </a:gridCol>
              </a:tblGrid>
              <a:tr h="1276133">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800" b="1" i="0" u="none" strike="noStrike" cap="none" normalizeH="0" baseline="0" dirty="0">
                          <a:ln>
                            <a:noFill/>
                          </a:ln>
                          <a:solidFill>
                            <a:schemeClr val="tx1"/>
                          </a:solidFill>
                          <a:effectLst/>
                          <a:latin typeface="Comic Sans MS" pitchFamily="66" charset="0"/>
                        </a:rPr>
                        <a:t>LE CARROSSAGE</a:t>
                      </a:r>
                    </a:p>
                  </a:txBody>
                  <a:tcPr marL="90000" marR="90000" marT="46797" marB="4679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dirty="0">
                          <a:ln>
                            <a:noFill/>
                          </a:ln>
                          <a:solidFill>
                            <a:schemeClr val="tx1"/>
                          </a:solidFill>
                          <a:effectLst/>
                          <a:latin typeface="Comic Sans MS" pitchFamily="66" charset="0"/>
                        </a:rPr>
                        <a:t>POSITIF</a:t>
                      </a:r>
                    </a:p>
                  </a:txBody>
                  <a:tcPr marL="90000" marR="90000" marT="46797" marB="46797"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0000"/>
                        <a:buFontTx/>
                        <a:buBlip>
                          <a:blip r:embed="rId2"/>
                        </a:buBlip>
                        <a:tabLst/>
                      </a:pPr>
                      <a:r>
                        <a:rPr kumimoji="0" lang="fr-FR" sz="2000" b="0" i="0" u="none" strike="noStrike" cap="none" normalizeH="0" baseline="0">
                          <a:ln>
                            <a:noFill/>
                          </a:ln>
                          <a:solidFill>
                            <a:schemeClr val="tx1"/>
                          </a:solidFill>
                          <a:effectLst/>
                          <a:latin typeface="Comic Sans MS" pitchFamily="66" charset="0"/>
                        </a:rPr>
                        <a:t> </a:t>
                      </a:r>
                      <a:r>
                        <a:rPr kumimoji="0" lang="fr-FR" sz="1800" b="1" i="0" u="none" strike="noStrike" cap="none" normalizeH="0" baseline="0">
                          <a:ln>
                            <a:noFill/>
                          </a:ln>
                          <a:solidFill>
                            <a:schemeClr val="tx1"/>
                          </a:solidFill>
                          <a:effectLst/>
                          <a:latin typeface="Comic Sans MS" pitchFamily="66" charset="0"/>
                        </a:rPr>
                        <a:t>Usure des pneus sur l’extérieur de la bande de roulement</a:t>
                      </a:r>
                    </a:p>
                    <a:p>
                      <a:pPr marL="0" marR="0" lvl="0" indent="0" algn="l" defTabSz="914400" rtl="0" eaLnBrk="1" fontAlgn="base" latinLnBrk="0" hangingPunct="1">
                        <a:lnSpc>
                          <a:spcPct val="100000"/>
                        </a:lnSpc>
                        <a:spcBef>
                          <a:spcPct val="20000"/>
                        </a:spcBef>
                        <a:spcAft>
                          <a:spcPct val="0"/>
                        </a:spcAft>
                        <a:buClrTx/>
                        <a:buSzPct val="70000"/>
                        <a:buFontTx/>
                        <a:buBlip>
                          <a:blip r:embed="rId2"/>
                        </a:buBlip>
                        <a:tabLst/>
                      </a:pPr>
                      <a:r>
                        <a:rPr kumimoji="0" lang="fr-FR" sz="1800" b="1" i="0" u="none" strike="noStrike" cap="none" normalizeH="0" baseline="0">
                          <a:ln>
                            <a:noFill/>
                          </a:ln>
                          <a:solidFill>
                            <a:schemeClr val="tx1"/>
                          </a:solidFill>
                          <a:effectLst/>
                          <a:latin typeface="Comic Sans MS" pitchFamily="66" charset="0"/>
                        </a:rPr>
                        <a:t> Mauvaise tenue de route</a:t>
                      </a:r>
                    </a:p>
                  </a:txBody>
                  <a:tcPr marL="90000" marR="90000" marT="46797" marB="4679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05293">
                <a:tc vMerge="1">
                  <a:txBody>
                    <a:bodyPr/>
                    <a:lstStyle/>
                    <a:p>
                      <a:endParaRPr lang="fr-FR"/>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a:ln>
                            <a:noFill/>
                          </a:ln>
                          <a:solidFill>
                            <a:schemeClr val="tx1"/>
                          </a:solidFill>
                          <a:effectLst/>
                          <a:latin typeface="Comic Sans MS" pitchFamily="66" charset="0"/>
                        </a:rPr>
                        <a:t>NEGATIF</a:t>
                      </a:r>
                    </a:p>
                  </a:txBody>
                  <a:tcPr marL="90000" marR="90000" marT="46797" marB="46797"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0000"/>
                        <a:buFontTx/>
                        <a:buBlip>
                          <a:blip r:embed="rId2"/>
                        </a:buBlip>
                        <a:tabLst/>
                      </a:pPr>
                      <a:r>
                        <a:rPr kumimoji="0" lang="fr-FR" sz="2000" b="1" i="0" u="none" strike="noStrike" cap="none" normalizeH="0" baseline="0">
                          <a:ln>
                            <a:noFill/>
                          </a:ln>
                          <a:solidFill>
                            <a:schemeClr val="tx1"/>
                          </a:solidFill>
                          <a:effectLst/>
                          <a:latin typeface="Comic Sans MS" pitchFamily="66" charset="0"/>
                        </a:rPr>
                        <a:t> </a:t>
                      </a:r>
                      <a:r>
                        <a:rPr kumimoji="0" lang="fr-FR" sz="1800" b="1" i="0" u="none" strike="noStrike" cap="none" normalizeH="0" baseline="0">
                          <a:ln>
                            <a:noFill/>
                          </a:ln>
                          <a:solidFill>
                            <a:schemeClr val="tx1"/>
                          </a:solidFill>
                          <a:effectLst/>
                          <a:latin typeface="Comic Sans MS" pitchFamily="66" charset="0"/>
                        </a:rPr>
                        <a:t>Usure des pneus sur l’intérieur de la bande de roulement</a:t>
                      </a:r>
                    </a:p>
                    <a:p>
                      <a:pPr marL="0" marR="0" lvl="0" indent="0" algn="l" defTabSz="914400" rtl="0" eaLnBrk="1" fontAlgn="base" latinLnBrk="0" hangingPunct="1">
                        <a:lnSpc>
                          <a:spcPct val="100000"/>
                        </a:lnSpc>
                        <a:spcBef>
                          <a:spcPct val="20000"/>
                        </a:spcBef>
                        <a:spcAft>
                          <a:spcPct val="0"/>
                        </a:spcAft>
                        <a:buClrTx/>
                        <a:buSzPct val="70000"/>
                        <a:buFontTx/>
                        <a:buBlip>
                          <a:blip r:embed="rId2"/>
                        </a:buBlip>
                        <a:tabLst/>
                      </a:pPr>
                      <a:r>
                        <a:rPr kumimoji="0" lang="fr-FR" sz="1800" b="1" i="0" u="none" strike="noStrike" cap="none" normalizeH="0" baseline="0">
                          <a:ln>
                            <a:noFill/>
                          </a:ln>
                          <a:solidFill>
                            <a:schemeClr val="tx1"/>
                          </a:solidFill>
                          <a:effectLst/>
                          <a:latin typeface="Comic Sans MS" pitchFamily="66" charset="0"/>
                        </a:rPr>
                        <a:t> meilleure tenue de route</a:t>
                      </a:r>
                    </a:p>
                    <a:p>
                      <a:pPr marL="0" marR="0" lvl="0" indent="0" algn="l" defTabSz="914400" rtl="0" eaLnBrk="1" fontAlgn="base" latinLnBrk="0" hangingPunct="1">
                        <a:lnSpc>
                          <a:spcPct val="100000"/>
                        </a:lnSpc>
                        <a:spcBef>
                          <a:spcPct val="20000"/>
                        </a:spcBef>
                        <a:spcAft>
                          <a:spcPct val="0"/>
                        </a:spcAft>
                        <a:buClrTx/>
                        <a:buSzPct val="70000"/>
                        <a:buFontTx/>
                        <a:buBlip>
                          <a:blip r:embed="rId2"/>
                        </a:buBlip>
                        <a:tabLst/>
                      </a:pPr>
                      <a:r>
                        <a:rPr kumimoji="0" lang="fr-FR" sz="1800" b="1" i="0" u="none" strike="noStrike" cap="none" normalizeH="0" baseline="0">
                          <a:ln>
                            <a:noFill/>
                          </a:ln>
                          <a:solidFill>
                            <a:schemeClr val="tx1"/>
                          </a:solidFill>
                          <a:effectLst/>
                          <a:latin typeface="Comic Sans MS" pitchFamily="66" charset="0"/>
                        </a:rPr>
                        <a:t>Instabilité au freinage</a:t>
                      </a:r>
                    </a:p>
                  </a:txBody>
                  <a:tcPr marL="90000" marR="90000" marT="46797" marB="4679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03150">
                <a:tc vMerge="1">
                  <a:txBody>
                    <a:bodyPr/>
                    <a:lstStyle/>
                    <a:p>
                      <a:endParaRPr lang="fr-FR"/>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a:ln>
                            <a:noFill/>
                          </a:ln>
                          <a:solidFill>
                            <a:schemeClr val="tx1"/>
                          </a:solidFill>
                          <a:effectLst/>
                          <a:latin typeface="Comic Sans MS" pitchFamily="66" charset="0"/>
                        </a:rPr>
                        <a:t>INEGALEMENT REPARTI</a:t>
                      </a:r>
                    </a:p>
                  </a:txBody>
                  <a:tcPr marL="90000" marR="90000" marT="46797" marB="46797"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0000"/>
                        <a:buFontTx/>
                        <a:buBlip>
                          <a:blip r:embed="rId2"/>
                        </a:buBlip>
                        <a:tabLst/>
                      </a:pPr>
                      <a:r>
                        <a:rPr kumimoji="0" lang="fr-FR" sz="1800" b="1" i="0" u="none" strike="noStrike" cap="none" normalizeH="0" baseline="0" dirty="0">
                          <a:ln>
                            <a:noFill/>
                          </a:ln>
                          <a:solidFill>
                            <a:schemeClr val="tx1"/>
                          </a:solidFill>
                          <a:effectLst/>
                          <a:latin typeface="Comic Sans MS" pitchFamily="66" charset="0"/>
                        </a:rPr>
                        <a:t> Un tirage du véhicule</a:t>
                      </a:r>
                    </a:p>
                  </a:txBody>
                  <a:tcPr marL="90000" marR="90000" marT="46797" marB="4679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grpSp>
        <p:nvGrpSpPr>
          <p:cNvPr id="14" name="Groupe 13">
            <a:extLst>
              <a:ext uri="{FF2B5EF4-FFF2-40B4-BE49-F238E27FC236}">
                <a16:creationId xmlns:a16="http://schemas.microsoft.com/office/drawing/2014/main" id="{B28BE3A4-1835-404A-B19C-3BEDCB5590FB}"/>
              </a:ext>
            </a:extLst>
          </p:cNvPr>
          <p:cNvGrpSpPr/>
          <p:nvPr/>
        </p:nvGrpSpPr>
        <p:grpSpPr>
          <a:xfrm>
            <a:off x="142241" y="2413855"/>
            <a:ext cx="2509520" cy="3219053"/>
            <a:chOff x="7315200" y="1383427"/>
            <a:chExt cx="3705775" cy="5255047"/>
          </a:xfrm>
        </p:grpSpPr>
        <p:cxnSp>
          <p:nvCxnSpPr>
            <p:cNvPr id="5" name="Connecteur droit 4">
              <a:extLst>
                <a:ext uri="{FF2B5EF4-FFF2-40B4-BE49-F238E27FC236}">
                  <a16:creationId xmlns:a16="http://schemas.microsoft.com/office/drawing/2014/main" id="{75CADC80-D65B-40EE-A66B-F32D378B52D4}"/>
                </a:ext>
              </a:extLst>
            </p:cNvPr>
            <p:cNvCxnSpPr>
              <a:cxnSpLocks/>
            </p:cNvCxnSpPr>
            <p:nvPr/>
          </p:nvCxnSpPr>
          <p:spPr>
            <a:xfrm flipH="1">
              <a:off x="9200319" y="3074973"/>
              <a:ext cx="200641" cy="2905041"/>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pic>
          <p:nvPicPr>
            <p:cNvPr id="6" name="Image 5">
              <a:extLst>
                <a:ext uri="{FF2B5EF4-FFF2-40B4-BE49-F238E27FC236}">
                  <a16:creationId xmlns:a16="http://schemas.microsoft.com/office/drawing/2014/main" id="{1E9BBE4B-F619-4EB9-B885-2F4252940E02}"/>
                </a:ext>
              </a:extLst>
            </p:cNvPr>
            <p:cNvPicPr>
              <a:picLocks noChangeAspect="1"/>
            </p:cNvPicPr>
            <p:nvPr/>
          </p:nvPicPr>
          <p:blipFill>
            <a:blip r:embed="rId3"/>
            <a:stretch>
              <a:fillRect/>
            </a:stretch>
          </p:blipFill>
          <p:spPr>
            <a:xfrm>
              <a:off x="7903007" y="1383427"/>
              <a:ext cx="3117968" cy="4747602"/>
            </a:xfrm>
            <a:prstGeom prst="rect">
              <a:avLst/>
            </a:prstGeom>
          </p:spPr>
        </p:pic>
        <p:grpSp>
          <p:nvGrpSpPr>
            <p:cNvPr id="7" name="Groupe 6">
              <a:extLst>
                <a:ext uri="{FF2B5EF4-FFF2-40B4-BE49-F238E27FC236}">
                  <a16:creationId xmlns:a16="http://schemas.microsoft.com/office/drawing/2014/main" id="{7409A181-4A8E-4CDB-A47F-E0A963DF3617}"/>
                </a:ext>
              </a:extLst>
            </p:cNvPr>
            <p:cNvGrpSpPr/>
            <p:nvPr/>
          </p:nvGrpSpPr>
          <p:grpSpPr>
            <a:xfrm>
              <a:off x="9088561" y="2455476"/>
              <a:ext cx="223514" cy="4182998"/>
              <a:chOff x="8199127" y="1318338"/>
              <a:chExt cx="223514" cy="4182998"/>
            </a:xfrm>
          </p:grpSpPr>
          <p:sp>
            <p:nvSpPr>
              <p:cNvPr id="8" name="Flèche : pentagone 7">
                <a:extLst>
                  <a:ext uri="{FF2B5EF4-FFF2-40B4-BE49-F238E27FC236}">
                    <a16:creationId xmlns:a16="http://schemas.microsoft.com/office/drawing/2014/main" id="{5D55BBB0-2F8D-4FC2-9F54-F0659DABD507}"/>
                  </a:ext>
                </a:extLst>
              </p:cNvPr>
              <p:cNvSpPr/>
              <p:nvPr/>
            </p:nvSpPr>
            <p:spPr>
              <a:xfrm rot="5400000">
                <a:off x="8057161" y="5135857"/>
                <a:ext cx="507445" cy="22351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9" name="Connecteur droit 8">
                <a:extLst>
                  <a:ext uri="{FF2B5EF4-FFF2-40B4-BE49-F238E27FC236}">
                    <a16:creationId xmlns:a16="http://schemas.microsoft.com/office/drawing/2014/main" id="{8FCE4C6A-BA9C-4980-9E25-6699D295A43D}"/>
                  </a:ext>
                </a:extLst>
              </p:cNvPr>
              <p:cNvCxnSpPr>
                <a:cxnSpLocks/>
              </p:cNvCxnSpPr>
              <p:nvPr/>
            </p:nvCxnSpPr>
            <p:spPr>
              <a:xfrm>
                <a:off x="8310885" y="1318338"/>
                <a:ext cx="0" cy="4045848"/>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0" name="Triangle rectangle 9">
              <a:extLst>
                <a:ext uri="{FF2B5EF4-FFF2-40B4-BE49-F238E27FC236}">
                  <a16:creationId xmlns:a16="http://schemas.microsoft.com/office/drawing/2014/main" id="{7952C7E8-29B3-47B5-801C-826E448C257F}"/>
                </a:ext>
              </a:extLst>
            </p:cNvPr>
            <p:cNvSpPr/>
            <p:nvPr/>
          </p:nvSpPr>
          <p:spPr>
            <a:xfrm rot="10800000" flipH="1">
              <a:off x="9200317" y="3299008"/>
              <a:ext cx="234520" cy="2756514"/>
            </a:xfrm>
            <a:prstGeom prst="rtTriangl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Triangle rectangle 10">
              <a:extLst>
                <a:ext uri="{FF2B5EF4-FFF2-40B4-BE49-F238E27FC236}">
                  <a16:creationId xmlns:a16="http://schemas.microsoft.com/office/drawing/2014/main" id="{F8E3C9C2-0240-438C-A6E8-882D8B4857A0}"/>
                </a:ext>
              </a:extLst>
            </p:cNvPr>
            <p:cNvSpPr/>
            <p:nvPr/>
          </p:nvSpPr>
          <p:spPr>
            <a:xfrm rot="5400000" flipH="1">
              <a:off x="8127756" y="3648993"/>
              <a:ext cx="182385" cy="1451448"/>
            </a:xfrm>
            <a:prstGeom prst="rtTriangl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12" name="Connecteur droit 11">
              <a:extLst>
                <a:ext uri="{FF2B5EF4-FFF2-40B4-BE49-F238E27FC236}">
                  <a16:creationId xmlns:a16="http://schemas.microsoft.com/office/drawing/2014/main" id="{49AAC92B-24E1-4FE5-B7AF-F98FD4D447C7}"/>
                </a:ext>
              </a:extLst>
            </p:cNvPr>
            <p:cNvCxnSpPr>
              <a:cxnSpLocks/>
            </p:cNvCxnSpPr>
            <p:nvPr/>
          </p:nvCxnSpPr>
          <p:spPr>
            <a:xfrm>
              <a:off x="7315200" y="4465910"/>
              <a:ext cx="1773360" cy="0"/>
            </a:xfrm>
            <a:prstGeom prst="line">
              <a:avLst/>
            </a:prstGeom>
            <a:ln w="254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291588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9D3B70-0C18-4FB6-9A52-ED49E17E84A6}"/>
              </a:ext>
            </a:extLst>
          </p:cNvPr>
          <p:cNvSpPr>
            <a:spLocks noGrp="1"/>
          </p:cNvSpPr>
          <p:nvPr>
            <p:ph type="title"/>
          </p:nvPr>
        </p:nvSpPr>
        <p:spPr/>
        <p:txBody>
          <a:bodyPr/>
          <a:lstStyle/>
          <a:p>
            <a:r>
              <a:rPr lang="fr-FR" dirty="0"/>
              <a:t>L’angle inclus</a:t>
            </a:r>
          </a:p>
        </p:txBody>
      </p:sp>
      <p:sp>
        <p:nvSpPr>
          <p:cNvPr id="4" name="Rectangle 3">
            <a:extLst>
              <a:ext uri="{FF2B5EF4-FFF2-40B4-BE49-F238E27FC236}">
                <a16:creationId xmlns:a16="http://schemas.microsoft.com/office/drawing/2014/main" id="{9D8AEF22-570C-4D38-9BFD-EED969C0B73C}"/>
              </a:ext>
            </a:extLst>
          </p:cNvPr>
          <p:cNvSpPr/>
          <p:nvPr/>
        </p:nvSpPr>
        <p:spPr>
          <a:xfrm>
            <a:off x="512190" y="2774779"/>
            <a:ext cx="6096000" cy="923330"/>
          </a:xfrm>
          <a:prstGeom prst="rect">
            <a:avLst/>
          </a:prstGeom>
        </p:spPr>
        <p:txBody>
          <a:bodyPr>
            <a:spAutoFit/>
          </a:bodyPr>
          <a:lstStyle/>
          <a:p>
            <a:pPr algn="ctr">
              <a:spcBef>
                <a:spcPct val="50000"/>
              </a:spcBef>
            </a:pPr>
            <a:r>
              <a:rPr lang="fr-FR" altLang="fr-FR" b="1" i="1" dirty="0">
                <a:latin typeface="Comic Sans MS" panose="030F0702030302020204" pitchFamily="66" charset="0"/>
                <a:cs typeface="Times New Roman" panose="02020603050405020304" pitchFamily="18" charset="0"/>
              </a:rPr>
              <a:t>L’angle inclus est l’angle compris entre </a:t>
            </a:r>
            <a:r>
              <a:rPr lang="fr-FR" altLang="fr-FR" b="1" i="1" dirty="0">
                <a:solidFill>
                  <a:srgbClr val="FF0000"/>
                </a:solidFill>
                <a:latin typeface="Comic Sans MS" panose="030F0702030302020204" pitchFamily="66" charset="0"/>
                <a:cs typeface="Times New Roman" panose="02020603050405020304" pitchFamily="18" charset="0"/>
              </a:rPr>
              <a:t>l’axe de pivot et l’axe de la fusée</a:t>
            </a:r>
            <a:r>
              <a:rPr lang="fr-FR" altLang="fr-FR" b="1" i="1" dirty="0">
                <a:latin typeface="Comic Sans MS" panose="030F0702030302020204" pitchFamily="66" charset="0"/>
                <a:cs typeface="Times New Roman" panose="02020603050405020304" pitchFamily="18" charset="0"/>
              </a:rPr>
              <a:t> ; il représente </a:t>
            </a:r>
            <a:r>
              <a:rPr lang="fr-FR" altLang="fr-FR" b="1" i="1" dirty="0">
                <a:solidFill>
                  <a:srgbClr val="FF0000"/>
                </a:solidFill>
                <a:latin typeface="Comic Sans MS" panose="030F0702030302020204" pitchFamily="66" charset="0"/>
                <a:cs typeface="Times New Roman" panose="02020603050405020304" pitchFamily="18" charset="0"/>
              </a:rPr>
              <a:t>la somme des angles de pivot et de carrossage + 90 °</a:t>
            </a:r>
            <a:r>
              <a:rPr lang="fr-FR" altLang="fr-FR" b="1" i="1" dirty="0">
                <a:latin typeface="Comic Sans MS" panose="030F0702030302020204" pitchFamily="66" charset="0"/>
                <a:cs typeface="Times New Roman" panose="02020603050405020304" pitchFamily="18" charset="0"/>
              </a:rPr>
              <a:t>. </a:t>
            </a:r>
          </a:p>
        </p:txBody>
      </p:sp>
      <p:sp>
        <p:nvSpPr>
          <p:cNvPr id="9" name="ZoneTexte 8">
            <a:extLst>
              <a:ext uri="{FF2B5EF4-FFF2-40B4-BE49-F238E27FC236}">
                <a16:creationId xmlns:a16="http://schemas.microsoft.com/office/drawing/2014/main" id="{21E3EC86-C95C-4DB5-908A-1D6F111EFCEA}"/>
              </a:ext>
            </a:extLst>
          </p:cNvPr>
          <p:cNvSpPr txBox="1"/>
          <p:nvPr/>
        </p:nvSpPr>
        <p:spPr>
          <a:xfrm>
            <a:off x="593888" y="4619135"/>
            <a:ext cx="8121803" cy="1477328"/>
          </a:xfrm>
          <a:prstGeom prst="rect">
            <a:avLst/>
          </a:prstGeom>
          <a:noFill/>
        </p:spPr>
        <p:txBody>
          <a:bodyPr wrap="square" rtlCol="0">
            <a:spAutoFit/>
          </a:bodyPr>
          <a:lstStyle/>
          <a:p>
            <a:r>
              <a:rPr lang="fr-FR" altLang="fr-FR" b="1" dirty="0">
                <a:latin typeface="Comic Sans MS" panose="030F0702030302020204" pitchFamily="66" charset="0"/>
                <a:cs typeface="Times New Roman" panose="02020603050405020304" pitchFamily="18" charset="0"/>
              </a:rPr>
              <a:t>L’angle inclus peut être exprimé de 2 manières :</a:t>
            </a:r>
          </a:p>
          <a:p>
            <a:endParaRPr lang="fr-FR" altLang="fr-FR" b="1" dirty="0">
              <a:latin typeface="Comic Sans MS" panose="030F0702030302020204" pitchFamily="66" charset="0"/>
              <a:cs typeface="Times New Roman" panose="02020603050405020304" pitchFamily="18" charset="0"/>
            </a:endParaRPr>
          </a:p>
          <a:p>
            <a:r>
              <a:rPr lang="fr-FR" altLang="fr-FR" b="1" dirty="0">
                <a:solidFill>
                  <a:srgbClr val="CC99FF"/>
                </a:solidFill>
                <a:latin typeface="Comic Sans MS" panose="030F0702030302020204" pitchFamily="66" charset="0"/>
                <a:cs typeface="Times New Roman" panose="02020603050405020304" pitchFamily="18" charset="0"/>
              </a:rPr>
              <a:t>	AI </a:t>
            </a:r>
            <a:r>
              <a:rPr lang="fr-FR" altLang="fr-FR" b="1" dirty="0">
                <a:latin typeface="Comic Sans MS" panose="030F0702030302020204" pitchFamily="66" charset="0"/>
                <a:cs typeface="Times New Roman" panose="02020603050405020304" pitchFamily="18" charset="0"/>
              </a:rPr>
              <a:t>= </a:t>
            </a:r>
            <a:r>
              <a:rPr lang="fr-FR" altLang="fr-FR" b="1" dirty="0">
                <a:solidFill>
                  <a:srgbClr val="00CC00"/>
                </a:solidFill>
                <a:latin typeface="Comic Sans MS" panose="030F0702030302020204" pitchFamily="66" charset="0"/>
                <a:cs typeface="Times New Roman" panose="02020603050405020304" pitchFamily="18" charset="0"/>
              </a:rPr>
              <a:t>Ca</a:t>
            </a:r>
            <a:r>
              <a:rPr lang="fr-FR" altLang="fr-FR" b="1" dirty="0">
                <a:solidFill>
                  <a:srgbClr val="0000FF"/>
                </a:solidFill>
                <a:latin typeface="Comic Sans MS" panose="030F0702030302020204" pitchFamily="66" charset="0"/>
                <a:cs typeface="Times New Roman" panose="02020603050405020304" pitchFamily="18" charset="0"/>
              </a:rPr>
              <a:t> </a:t>
            </a:r>
            <a:r>
              <a:rPr lang="fr-FR" altLang="fr-FR" b="1" dirty="0">
                <a:latin typeface="Comic Sans MS" panose="030F0702030302020204" pitchFamily="66" charset="0"/>
                <a:cs typeface="Times New Roman" panose="02020603050405020304" pitchFamily="18" charset="0"/>
              </a:rPr>
              <a:t>+ </a:t>
            </a:r>
            <a:r>
              <a:rPr lang="fr-FR" altLang="fr-FR" b="1" dirty="0">
                <a:solidFill>
                  <a:srgbClr val="FF0000"/>
                </a:solidFill>
                <a:latin typeface="Comic Sans MS" panose="030F0702030302020204" pitchFamily="66" charset="0"/>
                <a:cs typeface="Times New Roman" panose="02020603050405020304" pitchFamily="18" charset="0"/>
              </a:rPr>
              <a:t>Pi</a:t>
            </a:r>
            <a:r>
              <a:rPr lang="fr-FR" altLang="fr-FR" b="1" dirty="0">
                <a:latin typeface="Comic Sans MS" panose="030F0702030302020204" pitchFamily="66" charset="0"/>
                <a:cs typeface="Times New Roman" panose="02020603050405020304" pitchFamily="18" charset="0"/>
              </a:rPr>
              <a:t> + 90° </a:t>
            </a:r>
            <a:r>
              <a:rPr lang="fr-FR" altLang="fr-FR" dirty="0">
                <a:latin typeface="Comic Sans MS" panose="030F0702030302020204" pitchFamily="66" charset="0"/>
                <a:cs typeface="Times New Roman" panose="02020603050405020304" pitchFamily="18" charset="0"/>
              </a:rPr>
              <a:t>avec Ca mesurer par rapport à l’horizontale.</a:t>
            </a:r>
          </a:p>
          <a:p>
            <a:r>
              <a:rPr lang="fr-FR" altLang="fr-FR" b="1" dirty="0">
                <a:solidFill>
                  <a:srgbClr val="CC99FF"/>
                </a:solidFill>
                <a:latin typeface="Comic Sans MS" panose="030F0702030302020204" pitchFamily="66" charset="0"/>
                <a:cs typeface="Times New Roman" panose="02020603050405020304" pitchFamily="18" charset="0"/>
              </a:rPr>
              <a:t>	AI</a:t>
            </a:r>
            <a:r>
              <a:rPr lang="fr-FR" altLang="fr-FR" b="1" dirty="0">
                <a:solidFill>
                  <a:schemeClr val="hlink"/>
                </a:solidFill>
                <a:latin typeface="Comic Sans MS" panose="030F0702030302020204" pitchFamily="66" charset="0"/>
                <a:cs typeface="Times New Roman" panose="02020603050405020304" pitchFamily="18" charset="0"/>
              </a:rPr>
              <a:t> </a:t>
            </a:r>
            <a:r>
              <a:rPr lang="fr-FR" altLang="fr-FR" b="1" dirty="0">
                <a:latin typeface="Comic Sans MS" panose="030F0702030302020204" pitchFamily="66" charset="0"/>
                <a:cs typeface="Times New Roman" panose="02020603050405020304" pitchFamily="18" charset="0"/>
              </a:rPr>
              <a:t>= </a:t>
            </a:r>
            <a:r>
              <a:rPr lang="fr-FR" altLang="fr-FR" b="1" dirty="0">
                <a:solidFill>
                  <a:srgbClr val="00CC00"/>
                </a:solidFill>
                <a:latin typeface="Comic Sans MS" panose="030F0702030302020204" pitchFamily="66" charset="0"/>
                <a:cs typeface="Times New Roman" panose="02020603050405020304" pitchFamily="18" charset="0"/>
              </a:rPr>
              <a:t>Ca</a:t>
            </a:r>
            <a:r>
              <a:rPr lang="fr-FR" altLang="fr-FR" b="1" dirty="0">
                <a:latin typeface="Comic Sans MS" panose="030F0702030302020204" pitchFamily="66" charset="0"/>
                <a:cs typeface="Times New Roman" panose="02020603050405020304" pitchFamily="18" charset="0"/>
              </a:rPr>
              <a:t> + </a:t>
            </a:r>
            <a:r>
              <a:rPr lang="fr-FR" altLang="fr-FR" b="1" dirty="0">
                <a:solidFill>
                  <a:srgbClr val="FF0000"/>
                </a:solidFill>
                <a:latin typeface="Comic Sans MS" panose="030F0702030302020204" pitchFamily="66" charset="0"/>
                <a:cs typeface="Times New Roman" panose="02020603050405020304" pitchFamily="18" charset="0"/>
              </a:rPr>
              <a:t>Pi</a:t>
            </a:r>
            <a:r>
              <a:rPr lang="fr-FR" altLang="fr-FR" b="1" dirty="0">
                <a:latin typeface="Comic Sans MS" panose="030F0702030302020204" pitchFamily="66" charset="0"/>
                <a:cs typeface="Times New Roman" panose="02020603050405020304" pitchFamily="18" charset="0"/>
              </a:rPr>
              <a:t>  </a:t>
            </a:r>
            <a:r>
              <a:rPr lang="fr-FR" altLang="fr-FR" dirty="0">
                <a:latin typeface="Comic Sans MS" panose="030F0702030302020204" pitchFamily="66" charset="0"/>
                <a:cs typeface="Times New Roman" panose="02020603050405020304" pitchFamily="18" charset="0"/>
              </a:rPr>
              <a:t>avec Ca mesurer par rapport à la verticale. </a:t>
            </a:r>
            <a:endParaRPr lang="fr-FR" altLang="fr-FR" dirty="0">
              <a:latin typeface="Tahoma" panose="020B0604030504040204" pitchFamily="34" charset="0"/>
              <a:cs typeface="Times New Roman" panose="02020603050405020304" pitchFamily="18" charset="0"/>
            </a:endParaRPr>
          </a:p>
          <a:p>
            <a:endParaRPr lang="fr-FR" dirty="0"/>
          </a:p>
        </p:txBody>
      </p:sp>
      <p:pic>
        <p:nvPicPr>
          <p:cNvPr id="10" name="Image 9">
            <a:extLst>
              <a:ext uri="{FF2B5EF4-FFF2-40B4-BE49-F238E27FC236}">
                <a16:creationId xmlns:a16="http://schemas.microsoft.com/office/drawing/2014/main" id="{D551C5AE-77F6-4541-8845-CC76788A379C}"/>
              </a:ext>
            </a:extLst>
          </p:cNvPr>
          <p:cNvPicPr>
            <a:picLocks noChangeAspect="1"/>
          </p:cNvPicPr>
          <p:nvPr/>
        </p:nvPicPr>
        <p:blipFill rotWithShape="1">
          <a:blip r:embed="rId2"/>
          <a:srcRect b="12069"/>
          <a:stretch/>
        </p:blipFill>
        <p:spPr>
          <a:xfrm>
            <a:off x="8505524" y="2130459"/>
            <a:ext cx="2460653" cy="3846136"/>
          </a:xfrm>
          <a:prstGeom prst="rect">
            <a:avLst/>
          </a:prstGeom>
        </p:spPr>
      </p:pic>
      <p:cxnSp>
        <p:nvCxnSpPr>
          <p:cNvPr id="12" name="Connecteur droit 11">
            <a:extLst>
              <a:ext uri="{FF2B5EF4-FFF2-40B4-BE49-F238E27FC236}">
                <a16:creationId xmlns:a16="http://schemas.microsoft.com/office/drawing/2014/main" id="{AFC9B52C-57F7-47F2-977E-A31EB0B6829E}"/>
              </a:ext>
            </a:extLst>
          </p:cNvPr>
          <p:cNvCxnSpPr/>
          <p:nvPr/>
        </p:nvCxnSpPr>
        <p:spPr>
          <a:xfrm flipH="1">
            <a:off x="9549353" y="3054285"/>
            <a:ext cx="367645" cy="2083323"/>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3" name="Connecteur droit 12">
            <a:extLst>
              <a:ext uri="{FF2B5EF4-FFF2-40B4-BE49-F238E27FC236}">
                <a16:creationId xmlns:a16="http://schemas.microsoft.com/office/drawing/2014/main" id="{A5356F2B-4A77-4E7D-ACDD-22B879230DDF}"/>
              </a:ext>
            </a:extLst>
          </p:cNvPr>
          <p:cNvCxnSpPr>
            <a:cxnSpLocks/>
          </p:cNvCxnSpPr>
          <p:nvPr/>
        </p:nvCxnSpPr>
        <p:spPr>
          <a:xfrm>
            <a:off x="9448800" y="3054285"/>
            <a:ext cx="100553" cy="2083323"/>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sp>
        <p:nvSpPr>
          <p:cNvPr id="17" name="Triangle isocèle 16">
            <a:extLst>
              <a:ext uri="{FF2B5EF4-FFF2-40B4-BE49-F238E27FC236}">
                <a16:creationId xmlns:a16="http://schemas.microsoft.com/office/drawing/2014/main" id="{90E1E8C4-8142-4F99-8124-2EC1A5B891A5}"/>
              </a:ext>
            </a:extLst>
          </p:cNvPr>
          <p:cNvSpPr/>
          <p:nvPr/>
        </p:nvSpPr>
        <p:spPr>
          <a:xfrm rot="10800000">
            <a:off x="9448799" y="3054284"/>
            <a:ext cx="468197" cy="2083323"/>
          </a:xfrm>
          <a:prstGeom prst="triangle">
            <a:avLst>
              <a:gd name="adj" fmla="val 7604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440289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C684C79-8A35-4A29-BCC3-70DB9811C260}"/>
              </a:ext>
            </a:extLst>
          </p:cNvPr>
          <p:cNvSpPr>
            <a:spLocks noGrp="1"/>
          </p:cNvSpPr>
          <p:nvPr>
            <p:ph type="title"/>
          </p:nvPr>
        </p:nvSpPr>
        <p:spPr/>
        <p:txBody>
          <a:bodyPr/>
          <a:lstStyle/>
          <a:p>
            <a:r>
              <a:rPr lang="fr-FR" dirty="0"/>
              <a:t>L’angle inclus</a:t>
            </a:r>
          </a:p>
        </p:txBody>
      </p:sp>
      <p:sp>
        <p:nvSpPr>
          <p:cNvPr id="4" name="Rectangle 3">
            <a:extLst>
              <a:ext uri="{FF2B5EF4-FFF2-40B4-BE49-F238E27FC236}">
                <a16:creationId xmlns:a16="http://schemas.microsoft.com/office/drawing/2014/main" id="{7BEA9C37-F3E1-4E40-9B89-43E3C721EC17}"/>
              </a:ext>
            </a:extLst>
          </p:cNvPr>
          <p:cNvSpPr/>
          <p:nvPr/>
        </p:nvSpPr>
        <p:spPr>
          <a:xfrm>
            <a:off x="931243" y="2025365"/>
            <a:ext cx="9468306" cy="784830"/>
          </a:xfrm>
          <a:prstGeom prst="rect">
            <a:avLst/>
          </a:prstGeom>
        </p:spPr>
        <p:txBody>
          <a:bodyPr wrap="square">
            <a:spAutoFit/>
          </a:bodyPr>
          <a:lstStyle/>
          <a:p>
            <a:pPr>
              <a:spcBef>
                <a:spcPct val="50000"/>
              </a:spcBef>
              <a:buFontTx/>
              <a:buChar char="-"/>
            </a:pPr>
            <a:r>
              <a:rPr lang="fr-FR" altLang="fr-FR" b="1" dirty="0">
                <a:latin typeface="Comic Sans MS" panose="030F0702030302020204" pitchFamily="66" charset="0"/>
                <a:cs typeface="Times New Roman" panose="02020603050405020304" pitchFamily="18" charset="0"/>
              </a:rPr>
              <a:t>Il est formé par construction du pivot. Il détermine donc la géométrie du pivot </a:t>
            </a:r>
          </a:p>
          <a:p>
            <a:pPr>
              <a:spcBef>
                <a:spcPct val="50000"/>
              </a:spcBef>
              <a:buFontTx/>
              <a:buChar char="-"/>
            </a:pPr>
            <a:r>
              <a:rPr lang="fr-FR" altLang="fr-FR" b="1" dirty="0">
                <a:latin typeface="Comic Sans MS" panose="030F0702030302020204" pitchFamily="66" charset="0"/>
                <a:cs typeface="Times New Roman" panose="02020603050405020304" pitchFamily="18" charset="0"/>
              </a:rPr>
              <a:t>Il permet de diagnostiquer quelle pièce est faussée </a:t>
            </a:r>
            <a:endParaRPr lang="fr-FR" altLang="fr-FR" b="1" dirty="0">
              <a:latin typeface="Comic Sans MS" panose="030F0702030302020204" pitchFamily="66" charset="0"/>
            </a:endParaRPr>
          </a:p>
        </p:txBody>
      </p:sp>
      <p:sp>
        <p:nvSpPr>
          <p:cNvPr id="5" name="Rectangle 4">
            <a:extLst>
              <a:ext uri="{FF2B5EF4-FFF2-40B4-BE49-F238E27FC236}">
                <a16:creationId xmlns:a16="http://schemas.microsoft.com/office/drawing/2014/main" id="{547077D0-D906-4ABE-8C8A-8D90B0096436}"/>
              </a:ext>
            </a:extLst>
          </p:cNvPr>
          <p:cNvSpPr/>
          <p:nvPr/>
        </p:nvSpPr>
        <p:spPr>
          <a:xfrm>
            <a:off x="612636" y="3206733"/>
            <a:ext cx="10825113" cy="784830"/>
          </a:xfrm>
          <a:prstGeom prst="rect">
            <a:avLst/>
          </a:prstGeom>
          <a:solidFill>
            <a:schemeClr val="accent1"/>
          </a:solidFill>
        </p:spPr>
        <p:txBody>
          <a:bodyPr wrap="square">
            <a:spAutoFit/>
          </a:bodyPr>
          <a:lstStyle/>
          <a:p>
            <a:pPr algn="ctr">
              <a:spcBef>
                <a:spcPct val="50000"/>
              </a:spcBef>
            </a:pPr>
            <a:r>
              <a:rPr lang="fr-FR" altLang="fr-FR" b="1" dirty="0">
                <a:solidFill>
                  <a:schemeClr val="bg1"/>
                </a:solidFill>
                <a:latin typeface="Comic Sans MS" panose="030F0702030302020204" pitchFamily="66" charset="0"/>
                <a:cs typeface="Arial" panose="020B0604020202020204" pitchFamily="34" charset="0"/>
              </a:rPr>
              <a:t>Nota : L’angle inclus doit être invariable d’une roue à l’autre d’un même essieu.</a:t>
            </a:r>
          </a:p>
          <a:p>
            <a:pPr algn="ctr">
              <a:spcBef>
                <a:spcPct val="50000"/>
              </a:spcBef>
            </a:pPr>
            <a:r>
              <a:rPr lang="fr-FR" altLang="fr-FR" b="1" dirty="0">
                <a:solidFill>
                  <a:schemeClr val="bg1"/>
                </a:solidFill>
                <a:latin typeface="Comic Sans MS" panose="030F0702030302020204" pitchFamily="66" charset="0"/>
                <a:cs typeface="Arial" panose="020B0604020202020204" pitchFamily="34" charset="0"/>
              </a:rPr>
              <a:t>(Dans la pratique, une tolérance de + ou – 1° est admise).</a:t>
            </a:r>
            <a:endParaRPr lang="fr-FR" altLang="fr-FR" b="1" dirty="0">
              <a:solidFill>
                <a:schemeClr val="bg1"/>
              </a:solidFill>
              <a:latin typeface="Tahoma" panose="020B0604030504040204" pitchFamily="34" charset="0"/>
              <a:cs typeface="Times New Roman" panose="02020603050405020304" pitchFamily="18" charset="0"/>
            </a:endParaRPr>
          </a:p>
        </p:txBody>
      </p:sp>
      <p:graphicFrame>
        <p:nvGraphicFramePr>
          <p:cNvPr id="6" name="Group 32">
            <a:extLst>
              <a:ext uri="{FF2B5EF4-FFF2-40B4-BE49-F238E27FC236}">
                <a16:creationId xmlns:a16="http://schemas.microsoft.com/office/drawing/2014/main" id="{AE3AC94B-D6EC-4194-AF6C-7C753B2B0757}"/>
              </a:ext>
            </a:extLst>
          </p:cNvPr>
          <p:cNvGraphicFramePr>
            <a:graphicFrameLocks/>
          </p:cNvGraphicFramePr>
          <p:nvPr>
            <p:extLst>
              <p:ext uri="{D42A27DB-BD31-4B8C-83A1-F6EECF244321}">
                <p14:modId xmlns:p14="http://schemas.microsoft.com/office/powerpoint/2010/main" val="1842849848"/>
              </p:ext>
            </p:extLst>
          </p:nvPr>
        </p:nvGraphicFramePr>
        <p:xfrm>
          <a:off x="1650836" y="4245862"/>
          <a:ext cx="8748712" cy="1706563"/>
        </p:xfrm>
        <a:graphic>
          <a:graphicData uri="http://schemas.openxmlformats.org/drawingml/2006/table">
            <a:tbl>
              <a:tblPr/>
              <a:tblGrid>
                <a:gridCol w="2173287">
                  <a:extLst>
                    <a:ext uri="{9D8B030D-6E8A-4147-A177-3AD203B41FA5}">
                      <a16:colId xmlns:a16="http://schemas.microsoft.com/office/drawing/2014/main" val="20000"/>
                    </a:ext>
                  </a:extLst>
                </a:gridCol>
                <a:gridCol w="3246438">
                  <a:extLst>
                    <a:ext uri="{9D8B030D-6E8A-4147-A177-3AD203B41FA5}">
                      <a16:colId xmlns:a16="http://schemas.microsoft.com/office/drawing/2014/main" val="20001"/>
                    </a:ext>
                  </a:extLst>
                </a:gridCol>
                <a:gridCol w="3328987">
                  <a:extLst>
                    <a:ext uri="{9D8B030D-6E8A-4147-A177-3AD203B41FA5}">
                      <a16:colId xmlns:a16="http://schemas.microsoft.com/office/drawing/2014/main" val="20002"/>
                    </a:ext>
                  </a:extLst>
                </a:gridCol>
              </a:tblGrid>
              <a:tr h="17065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800" b="1" i="0" u="none" strike="noStrike" cap="none" normalizeH="0" baseline="0" dirty="0">
                          <a:ln>
                            <a:noFill/>
                          </a:ln>
                          <a:solidFill>
                            <a:schemeClr val="tx1"/>
                          </a:solidFill>
                          <a:effectLst/>
                          <a:latin typeface="Comic Sans MS" pitchFamily="66" charset="0"/>
                        </a:rPr>
                        <a:t>ANGLE INCLUS</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a:ln>
                            <a:noFill/>
                          </a:ln>
                          <a:solidFill>
                            <a:schemeClr val="tx1"/>
                          </a:solidFill>
                          <a:effectLst/>
                          <a:latin typeface="Comic Sans MS" pitchFamily="66" charset="0"/>
                        </a:rPr>
                        <a:t>INEGALEMENT REPARTI A DROITE ET A GAUCHE</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0000"/>
                        <a:buFontTx/>
                        <a:buBlip>
                          <a:blip r:embed="rId2"/>
                        </a:buBlip>
                        <a:tabLst/>
                      </a:pPr>
                      <a:r>
                        <a:rPr kumimoji="0" lang="fr-FR" sz="1800" b="1" i="0" u="none" strike="noStrike" cap="none" normalizeH="0" baseline="0" dirty="0">
                          <a:ln>
                            <a:noFill/>
                          </a:ln>
                          <a:solidFill>
                            <a:schemeClr val="tx1"/>
                          </a:solidFill>
                          <a:effectLst/>
                          <a:latin typeface="Comic Sans MS" pitchFamily="66" charset="0"/>
                        </a:rPr>
                        <a:t> Pivot faussé</a:t>
                      </a:r>
                    </a:p>
                    <a:p>
                      <a:pPr marL="0" marR="0" lvl="0" indent="0" algn="l" defTabSz="914400" rtl="0" eaLnBrk="1" fontAlgn="base" latinLnBrk="0" hangingPunct="1">
                        <a:lnSpc>
                          <a:spcPct val="100000"/>
                        </a:lnSpc>
                        <a:spcBef>
                          <a:spcPct val="20000"/>
                        </a:spcBef>
                        <a:spcAft>
                          <a:spcPct val="0"/>
                        </a:spcAft>
                        <a:buClrTx/>
                        <a:buSzPct val="70000"/>
                        <a:buFontTx/>
                        <a:buBlip>
                          <a:blip r:embed="rId2"/>
                        </a:buBlip>
                        <a:tabLst/>
                      </a:pPr>
                      <a:r>
                        <a:rPr kumimoji="0" lang="fr-FR" sz="1800" b="1" i="0" u="none" strike="noStrike" cap="none" normalizeH="0" baseline="0" dirty="0">
                          <a:ln>
                            <a:noFill/>
                          </a:ln>
                          <a:solidFill>
                            <a:schemeClr val="tx1"/>
                          </a:solidFill>
                          <a:effectLst/>
                          <a:latin typeface="Comic Sans MS" pitchFamily="66" charset="0"/>
                        </a:rPr>
                        <a:t> Elément du ½ train faussé</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602730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7592CB3-FAC2-4C27-A56F-63FEE90AB78D}"/>
              </a:ext>
            </a:extLst>
          </p:cNvPr>
          <p:cNvSpPr>
            <a:spLocks noGrp="1"/>
          </p:cNvSpPr>
          <p:nvPr>
            <p:ph type="title"/>
          </p:nvPr>
        </p:nvSpPr>
        <p:spPr/>
        <p:txBody>
          <a:bodyPr/>
          <a:lstStyle/>
          <a:p>
            <a:r>
              <a:rPr lang="fr-FR" dirty="0"/>
              <a:t>exercice</a:t>
            </a:r>
          </a:p>
        </p:txBody>
      </p:sp>
      <p:sp>
        <p:nvSpPr>
          <p:cNvPr id="11" name="ZoneTexte 10">
            <a:extLst>
              <a:ext uri="{FF2B5EF4-FFF2-40B4-BE49-F238E27FC236}">
                <a16:creationId xmlns:a16="http://schemas.microsoft.com/office/drawing/2014/main" id="{AD67BE6E-349F-4D34-9DAF-509ACDDA6DBF}"/>
              </a:ext>
            </a:extLst>
          </p:cNvPr>
          <p:cNvSpPr txBox="1"/>
          <p:nvPr/>
        </p:nvSpPr>
        <p:spPr>
          <a:xfrm>
            <a:off x="718758" y="5570667"/>
            <a:ext cx="1831402" cy="461665"/>
          </a:xfrm>
          <a:prstGeom prst="rect">
            <a:avLst/>
          </a:prstGeom>
          <a:noFill/>
        </p:spPr>
        <p:txBody>
          <a:bodyPr wrap="square" rtlCol="0">
            <a:spAutoFit/>
          </a:bodyPr>
          <a:lstStyle/>
          <a:p>
            <a:r>
              <a:rPr lang="fr-FR" sz="2400" b="1" dirty="0"/>
              <a:t>Réponses</a:t>
            </a:r>
            <a:r>
              <a:rPr lang="fr-FR" dirty="0"/>
              <a:t>:</a:t>
            </a:r>
          </a:p>
        </p:txBody>
      </p:sp>
      <p:grpSp>
        <p:nvGrpSpPr>
          <p:cNvPr id="15" name="Groupe 14">
            <a:extLst>
              <a:ext uri="{FF2B5EF4-FFF2-40B4-BE49-F238E27FC236}">
                <a16:creationId xmlns:a16="http://schemas.microsoft.com/office/drawing/2014/main" id="{15879C21-6647-4702-AAD5-7672F66292BA}"/>
              </a:ext>
            </a:extLst>
          </p:cNvPr>
          <p:cNvGrpSpPr/>
          <p:nvPr/>
        </p:nvGrpSpPr>
        <p:grpSpPr>
          <a:xfrm>
            <a:off x="2394723" y="2039303"/>
            <a:ext cx="8750459" cy="3993168"/>
            <a:chOff x="2394723" y="2039303"/>
            <a:chExt cx="8750459" cy="3993168"/>
          </a:xfrm>
        </p:grpSpPr>
        <p:pic>
          <p:nvPicPr>
            <p:cNvPr id="5" name="Picture 6">
              <a:extLst>
                <a:ext uri="{FF2B5EF4-FFF2-40B4-BE49-F238E27FC236}">
                  <a16:creationId xmlns:a16="http://schemas.microsoft.com/office/drawing/2014/main" id="{3844890C-7C7F-4B00-85BF-9EABE1C77B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4724" y="2039303"/>
              <a:ext cx="2644775" cy="34575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7">
              <a:extLst>
                <a:ext uri="{FF2B5EF4-FFF2-40B4-BE49-F238E27FC236}">
                  <a16:creationId xmlns:a16="http://schemas.microsoft.com/office/drawing/2014/main" id="{E4EE74F8-5900-4721-850E-F97DAC1264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8370" y="2039303"/>
              <a:ext cx="2443163" cy="34575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20">
              <a:extLst>
                <a:ext uri="{FF2B5EF4-FFF2-40B4-BE49-F238E27FC236}">
                  <a16:creationId xmlns:a16="http://schemas.microsoft.com/office/drawing/2014/main" id="{53BF54E8-8776-4236-A2A8-2C77559715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2176" y="2040891"/>
              <a:ext cx="2281238" cy="345598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2" name="ZoneTexte 11">
              <a:extLst>
                <a:ext uri="{FF2B5EF4-FFF2-40B4-BE49-F238E27FC236}">
                  <a16:creationId xmlns:a16="http://schemas.microsoft.com/office/drawing/2014/main" id="{B4408E7E-F253-451C-9C95-E0095EEE0639}"/>
                </a:ext>
              </a:extLst>
            </p:cNvPr>
            <p:cNvSpPr txBox="1"/>
            <p:nvPr/>
          </p:nvSpPr>
          <p:spPr>
            <a:xfrm>
              <a:off x="2394723" y="5570667"/>
              <a:ext cx="2644775" cy="461665"/>
            </a:xfrm>
            <a:prstGeom prst="rect">
              <a:avLst/>
            </a:prstGeom>
            <a:solidFill>
              <a:srgbClr val="C00000"/>
            </a:solidFill>
          </p:spPr>
          <p:txBody>
            <a:bodyPr wrap="square" rtlCol="0">
              <a:spAutoFit/>
            </a:bodyPr>
            <a:lstStyle/>
            <a:p>
              <a:pPr algn="ctr"/>
              <a:r>
                <a:rPr lang="fr-FR" sz="2400" b="1" dirty="0">
                  <a:solidFill>
                    <a:schemeClr val="bg1"/>
                  </a:solidFill>
                </a:rPr>
                <a:t>CARROSSAGE</a:t>
              </a:r>
            </a:p>
          </p:txBody>
        </p:sp>
        <p:sp>
          <p:nvSpPr>
            <p:cNvPr id="13" name="ZoneTexte 12">
              <a:extLst>
                <a:ext uri="{FF2B5EF4-FFF2-40B4-BE49-F238E27FC236}">
                  <a16:creationId xmlns:a16="http://schemas.microsoft.com/office/drawing/2014/main" id="{D715A400-A65D-4E71-9E4A-0E09B38143DB}"/>
                </a:ext>
              </a:extLst>
            </p:cNvPr>
            <p:cNvSpPr txBox="1"/>
            <p:nvPr/>
          </p:nvSpPr>
          <p:spPr>
            <a:xfrm>
              <a:off x="5447565" y="5570806"/>
              <a:ext cx="2644775" cy="461665"/>
            </a:xfrm>
            <a:prstGeom prst="rect">
              <a:avLst/>
            </a:prstGeom>
            <a:solidFill>
              <a:srgbClr val="C00000"/>
            </a:solidFill>
          </p:spPr>
          <p:txBody>
            <a:bodyPr wrap="square" rtlCol="0">
              <a:spAutoFit/>
            </a:bodyPr>
            <a:lstStyle/>
            <a:p>
              <a:pPr algn="ctr"/>
              <a:r>
                <a:rPr lang="fr-FR" sz="2400" b="1" dirty="0">
                  <a:solidFill>
                    <a:schemeClr val="bg1"/>
                  </a:solidFill>
                </a:rPr>
                <a:t>PIVOT</a:t>
              </a:r>
            </a:p>
          </p:txBody>
        </p:sp>
        <p:sp>
          <p:nvSpPr>
            <p:cNvPr id="14" name="ZoneTexte 13">
              <a:extLst>
                <a:ext uri="{FF2B5EF4-FFF2-40B4-BE49-F238E27FC236}">
                  <a16:creationId xmlns:a16="http://schemas.microsoft.com/office/drawing/2014/main" id="{025F2C40-442E-4BAA-BA6D-0C760F764BD9}"/>
                </a:ext>
              </a:extLst>
            </p:cNvPr>
            <p:cNvSpPr txBox="1"/>
            <p:nvPr/>
          </p:nvSpPr>
          <p:spPr>
            <a:xfrm>
              <a:off x="8500407" y="5570667"/>
              <a:ext cx="2644775" cy="461665"/>
            </a:xfrm>
            <a:prstGeom prst="rect">
              <a:avLst/>
            </a:prstGeom>
            <a:solidFill>
              <a:srgbClr val="C00000"/>
            </a:solidFill>
          </p:spPr>
          <p:txBody>
            <a:bodyPr wrap="square" rtlCol="0">
              <a:spAutoFit/>
            </a:bodyPr>
            <a:lstStyle/>
            <a:p>
              <a:pPr algn="ctr"/>
              <a:r>
                <a:rPr lang="fr-FR" sz="2400" b="1" dirty="0">
                  <a:solidFill>
                    <a:schemeClr val="bg1"/>
                  </a:solidFill>
                </a:rPr>
                <a:t>ANGLE INCLUS</a:t>
              </a:r>
            </a:p>
          </p:txBody>
        </p:sp>
      </p:grpSp>
      <p:sp>
        <p:nvSpPr>
          <p:cNvPr id="17" name="ZoneTexte 16">
            <a:extLst>
              <a:ext uri="{FF2B5EF4-FFF2-40B4-BE49-F238E27FC236}">
                <a16:creationId xmlns:a16="http://schemas.microsoft.com/office/drawing/2014/main" id="{FE997319-E287-47A1-A4A8-09F824D85C8A}"/>
              </a:ext>
            </a:extLst>
          </p:cNvPr>
          <p:cNvSpPr txBox="1"/>
          <p:nvPr/>
        </p:nvSpPr>
        <p:spPr>
          <a:xfrm>
            <a:off x="2394723" y="5570667"/>
            <a:ext cx="8750459" cy="523220"/>
          </a:xfrm>
          <a:prstGeom prst="rect">
            <a:avLst/>
          </a:prstGeom>
          <a:solidFill>
            <a:srgbClr val="C00000"/>
          </a:solidFill>
        </p:spPr>
        <p:txBody>
          <a:bodyPr wrap="square" rtlCol="0">
            <a:spAutoFit/>
          </a:bodyPr>
          <a:lstStyle/>
          <a:p>
            <a:pPr algn="ctr"/>
            <a:r>
              <a:rPr lang="fr-FR" sz="2800" dirty="0">
                <a:solidFill>
                  <a:schemeClr val="bg1"/>
                </a:solidFill>
              </a:rPr>
              <a:t>Cliquez pour voir les réponses</a:t>
            </a:r>
          </a:p>
        </p:txBody>
      </p:sp>
    </p:spTree>
    <p:extLst>
      <p:ext uri="{BB962C8B-B14F-4D97-AF65-F5344CB8AC3E}">
        <p14:creationId xmlns:p14="http://schemas.microsoft.com/office/powerpoint/2010/main" val="5147452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17"/>
                                        </p:tgtEl>
                                        <p:attrNameLst>
                                          <p:attrName>ppt_w</p:attrName>
                                        </p:attrNameLst>
                                      </p:cBhvr>
                                      <p:tavLst>
                                        <p:tav tm="0">
                                          <p:val>
                                            <p:strVal val="ppt_w"/>
                                          </p:val>
                                        </p:tav>
                                        <p:tav tm="100000">
                                          <p:val>
                                            <p:fltVal val="0"/>
                                          </p:val>
                                        </p:tav>
                                      </p:tavLst>
                                    </p:anim>
                                    <p:anim calcmode="lin" valueType="num">
                                      <p:cBhvr>
                                        <p:cTn id="7" dur="500"/>
                                        <p:tgtEl>
                                          <p:spTgt spid="17"/>
                                        </p:tgtEl>
                                        <p:attrNameLst>
                                          <p:attrName>ppt_h</p:attrName>
                                        </p:attrNameLst>
                                      </p:cBhvr>
                                      <p:tavLst>
                                        <p:tav tm="0">
                                          <p:val>
                                            <p:strVal val="ppt_h"/>
                                          </p:val>
                                        </p:tav>
                                        <p:tav tm="100000">
                                          <p:val>
                                            <p:fltVal val="0"/>
                                          </p:val>
                                        </p:tav>
                                      </p:tavLst>
                                    </p:anim>
                                    <p:animEffect transition="out" filter="fade">
                                      <p:cBhvr>
                                        <p:cTn id="8" dur="500"/>
                                        <p:tgtEl>
                                          <p:spTgt spid="17"/>
                                        </p:tgtEl>
                                      </p:cBhvr>
                                    </p:animEffect>
                                    <p:set>
                                      <p:cBhvr>
                                        <p:cTn id="9"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a:extLst>
              <a:ext uri="{FF2B5EF4-FFF2-40B4-BE49-F238E27FC236}">
                <a16:creationId xmlns:a16="http://schemas.microsoft.com/office/drawing/2014/main" id="{35AD1165-4DF2-464C-8FE6-A49995D715F3}"/>
              </a:ext>
            </a:extLst>
          </p:cNvPr>
          <p:cNvSpPr>
            <a:spLocks noGrp="1" noChangeArrowheads="1"/>
          </p:cNvSpPr>
          <p:nvPr>
            <p:ph type="title"/>
          </p:nvPr>
        </p:nvSpPr>
        <p:spPr>
          <a:noFill/>
        </p:spPr>
        <p:txBody>
          <a:bodyPr/>
          <a:lstStyle/>
          <a:p>
            <a:pPr eaLnBrk="1" hangingPunct="1"/>
            <a:r>
              <a:rPr lang="fr-FR" altLang="fr-FR" dirty="0"/>
              <a:t>La CHASSE</a:t>
            </a:r>
          </a:p>
        </p:txBody>
      </p:sp>
      <p:sp>
        <p:nvSpPr>
          <p:cNvPr id="29701" name="Text Box 5">
            <a:extLst>
              <a:ext uri="{FF2B5EF4-FFF2-40B4-BE49-F238E27FC236}">
                <a16:creationId xmlns:a16="http://schemas.microsoft.com/office/drawing/2014/main" id="{293EF7C6-4C98-4CA5-B3A2-EB76F4DE12ED}"/>
              </a:ext>
            </a:extLst>
          </p:cNvPr>
          <p:cNvSpPr txBox="1">
            <a:spLocks noChangeArrowheads="1"/>
          </p:cNvSpPr>
          <p:nvPr/>
        </p:nvSpPr>
        <p:spPr bwMode="auto">
          <a:xfrm>
            <a:off x="4675695" y="2269816"/>
            <a:ext cx="577272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r>
              <a:rPr lang="fr-FR" altLang="fr-FR" sz="2400" b="1" dirty="0"/>
              <a:t>Le véhicule vu de coté, l’angle de chasse est formé par l’axe de pivotement du pivot et la verticale au sol.</a:t>
            </a:r>
          </a:p>
        </p:txBody>
      </p:sp>
      <p:sp>
        <p:nvSpPr>
          <p:cNvPr id="8" name="ZoneTexte 7">
            <a:extLst>
              <a:ext uri="{FF2B5EF4-FFF2-40B4-BE49-F238E27FC236}">
                <a16:creationId xmlns:a16="http://schemas.microsoft.com/office/drawing/2014/main" id="{5CCA3295-F81F-4852-8A79-EB12BE115AF3}"/>
              </a:ext>
            </a:extLst>
          </p:cNvPr>
          <p:cNvSpPr txBox="1"/>
          <p:nvPr/>
        </p:nvSpPr>
        <p:spPr>
          <a:xfrm>
            <a:off x="4675695" y="4477731"/>
            <a:ext cx="5967167" cy="1292662"/>
          </a:xfrm>
          <a:prstGeom prst="rect">
            <a:avLst/>
          </a:prstGeom>
          <a:noFill/>
        </p:spPr>
        <p:txBody>
          <a:bodyPr wrap="square" rtlCol="0">
            <a:spAutoFit/>
          </a:bodyPr>
          <a:lstStyle/>
          <a:p>
            <a:r>
              <a:rPr lang="fr-FR" altLang="fr-FR" sz="2000" dirty="0">
                <a:latin typeface="Arial" panose="020B0604020202020204" pitchFamily="34" charset="0"/>
                <a:cs typeface="Arial" panose="020B0604020202020204" pitchFamily="34" charset="0"/>
              </a:rPr>
              <a:t>La chasse est dite « positive » lorsque le point supérieur de l’axe de pivotement du pivot (B) est placé en arrière du point inférieur (A).</a:t>
            </a:r>
          </a:p>
          <a:p>
            <a:endParaRPr lang="fr-FR" dirty="0"/>
          </a:p>
        </p:txBody>
      </p:sp>
      <p:grpSp>
        <p:nvGrpSpPr>
          <p:cNvPr id="3" name="Groupe 2">
            <a:extLst>
              <a:ext uri="{FF2B5EF4-FFF2-40B4-BE49-F238E27FC236}">
                <a16:creationId xmlns:a16="http://schemas.microsoft.com/office/drawing/2014/main" id="{B797C31B-1DDA-405A-9CB0-E74DBF36ABA1}"/>
              </a:ext>
            </a:extLst>
          </p:cNvPr>
          <p:cNvGrpSpPr/>
          <p:nvPr/>
        </p:nvGrpSpPr>
        <p:grpSpPr>
          <a:xfrm>
            <a:off x="603543" y="2007909"/>
            <a:ext cx="3204885" cy="4683486"/>
            <a:chOff x="603543" y="2007909"/>
            <a:chExt cx="3204885" cy="4683486"/>
          </a:xfrm>
        </p:grpSpPr>
        <p:pic>
          <p:nvPicPr>
            <p:cNvPr id="7" name="Image 6">
              <a:extLst>
                <a:ext uri="{FF2B5EF4-FFF2-40B4-BE49-F238E27FC236}">
                  <a16:creationId xmlns:a16="http://schemas.microsoft.com/office/drawing/2014/main" id="{702F909F-CC9D-46F7-9DD2-E5C412F86767}"/>
                </a:ext>
              </a:extLst>
            </p:cNvPr>
            <p:cNvPicPr>
              <a:picLocks noChangeAspect="1"/>
            </p:cNvPicPr>
            <p:nvPr/>
          </p:nvPicPr>
          <p:blipFill>
            <a:blip r:embed="rId3"/>
            <a:stretch>
              <a:fillRect/>
            </a:stretch>
          </p:blipFill>
          <p:spPr>
            <a:xfrm>
              <a:off x="603543" y="2007909"/>
              <a:ext cx="3204885" cy="4683486"/>
            </a:xfrm>
            <a:prstGeom prst="rect">
              <a:avLst/>
            </a:prstGeom>
          </p:spPr>
        </p:pic>
        <p:sp>
          <p:nvSpPr>
            <p:cNvPr id="2" name="Triangle rectangle 1">
              <a:extLst>
                <a:ext uri="{FF2B5EF4-FFF2-40B4-BE49-F238E27FC236}">
                  <a16:creationId xmlns:a16="http://schemas.microsoft.com/office/drawing/2014/main" id="{8A760B99-7C8A-446E-839B-622049A49C8C}"/>
                </a:ext>
              </a:extLst>
            </p:cNvPr>
            <p:cNvSpPr/>
            <p:nvPr/>
          </p:nvSpPr>
          <p:spPr>
            <a:xfrm flipH="1">
              <a:off x="2045615" y="3054646"/>
              <a:ext cx="282805" cy="3138764"/>
            </a:xfrm>
            <a:prstGeom prst="r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3533567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5" name="Rectangle 7">
            <a:extLst>
              <a:ext uri="{FF2B5EF4-FFF2-40B4-BE49-F238E27FC236}">
                <a16:creationId xmlns:a16="http://schemas.microsoft.com/office/drawing/2014/main" id="{54F891EB-ED45-44C3-95D6-FFB2EC07FA1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EA385B8-7C85-4CE0-AE3A-00EB627B344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12" name="Picture 11">
            <a:extLst>
              <a:ext uri="{FF2B5EF4-FFF2-40B4-BE49-F238E27FC236}">
                <a16:creationId xmlns:a16="http://schemas.microsoft.com/office/drawing/2014/main" id="{DCC0100C-A457-45B1-8A8B-8740F43EC158}"/>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19AF263B-E208-40DF-A182-5193478DCFA4}"/>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7685" y="890353"/>
            <a:ext cx="0" cy="457200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re 1">
            <a:extLst>
              <a:ext uri="{FF2B5EF4-FFF2-40B4-BE49-F238E27FC236}">
                <a16:creationId xmlns:a16="http://schemas.microsoft.com/office/drawing/2014/main" id="{FBE39B00-A57C-4B8A-8CC4-1848102442FE}"/>
              </a:ext>
            </a:extLst>
          </p:cNvPr>
          <p:cNvSpPr>
            <a:spLocks noGrp="1"/>
          </p:cNvSpPr>
          <p:nvPr>
            <p:ph type="title"/>
          </p:nvPr>
        </p:nvSpPr>
        <p:spPr>
          <a:xfrm>
            <a:off x="8430015" y="804519"/>
            <a:ext cx="2868461" cy="4431360"/>
          </a:xfrm>
        </p:spPr>
        <p:txBody>
          <a:bodyPr>
            <a:normAutofit/>
          </a:bodyPr>
          <a:lstStyle/>
          <a:p>
            <a:r>
              <a:rPr lang="fr-FR" sz="2700"/>
              <a:t>Introduction</a:t>
            </a:r>
          </a:p>
        </p:txBody>
      </p:sp>
      <p:sp>
        <p:nvSpPr>
          <p:cNvPr id="3" name="Espace réservé du contenu 2">
            <a:extLst>
              <a:ext uri="{FF2B5EF4-FFF2-40B4-BE49-F238E27FC236}">
                <a16:creationId xmlns:a16="http://schemas.microsoft.com/office/drawing/2014/main" id="{5F4F82BE-F7A6-4DC0-A86F-93981F37D7D5}"/>
              </a:ext>
            </a:extLst>
          </p:cNvPr>
          <p:cNvSpPr>
            <a:spLocks noGrp="1"/>
          </p:cNvSpPr>
          <p:nvPr>
            <p:ph idx="1"/>
          </p:nvPr>
        </p:nvSpPr>
        <p:spPr>
          <a:xfrm>
            <a:off x="568961" y="804520"/>
            <a:ext cx="6985178" cy="5220360"/>
          </a:xfrm>
        </p:spPr>
        <p:txBody>
          <a:bodyPr>
            <a:normAutofit/>
          </a:bodyPr>
          <a:lstStyle/>
          <a:p>
            <a:pPr marL="0" indent="0">
              <a:buNone/>
            </a:pPr>
            <a:endParaRPr lang="fr-FR" altLang="fr-FR" dirty="0"/>
          </a:p>
          <a:p>
            <a:endParaRPr lang="fr-FR" altLang="fr-FR" dirty="0"/>
          </a:p>
          <a:p>
            <a:pPr marL="457200" lvl="1" indent="0" algn="ctr">
              <a:buNone/>
            </a:pPr>
            <a:r>
              <a:rPr lang="fr-FR" altLang="fr-FR" sz="3600" b="1" dirty="0"/>
              <a:t>Le train arrière stabilise le véhicule en ligne droite</a:t>
            </a:r>
          </a:p>
          <a:p>
            <a:pPr marL="457200" lvl="1" indent="0">
              <a:buNone/>
            </a:pPr>
            <a:endParaRPr lang="fr-FR" altLang="fr-FR" sz="2400" b="1" dirty="0"/>
          </a:p>
          <a:p>
            <a:pPr marL="457200" lvl="1" indent="0" algn="ctr">
              <a:buNone/>
            </a:pPr>
            <a:r>
              <a:rPr lang="fr-FR" altLang="fr-FR" sz="3600" b="1" dirty="0"/>
              <a:t>Le train avant dirige le véhicule en virage</a:t>
            </a:r>
          </a:p>
          <a:p>
            <a:pPr marL="0" indent="0">
              <a:buNone/>
            </a:pPr>
            <a:endParaRPr lang="fr-FR" dirty="0"/>
          </a:p>
        </p:txBody>
      </p:sp>
    </p:spTree>
    <p:extLst>
      <p:ext uri="{BB962C8B-B14F-4D97-AF65-F5344CB8AC3E}">
        <p14:creationId xmlns:p14="http://schemas.microsoft.com/office/powerpoint/2010/main" val="2236029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AEF971B-F5DD-42A7-BCA3-0C28E4068703}"/>
              </a:ext>
            </a:extLst>
          </p:cNvPr>
          <p:cNvSpPr>
            <a:spLocks noGrp="1"/>
          </p:cNvSpPr>
          <p:nvPr>
            <p:ph type="title"/>
          </p:nvPr>
        </p:nvSpPr>
        <p:spPr/>
        <p:txBody>
          <a:bodyPr/>
          <a:lstStyle/>
          <a:p>
            <a:r>
              <a:rPr lang="fr-FR" dirty="0"/>
              <a:t>L’angle de chasse</a:t>
            </a:r>
          </a:p>
        </p:txBody>
      </p:sp>
      <p:pic>
        <p:nvPicPr>
          <p:cNvPr id="5" name="Espace réservé du contenu 4" descr="Une image contenant bâtiment&#10;&#10;Description générée avec un niveau de confiance très élevé">
            <a:extLst>
              <a:ext uri="{FF2B5EF4-FFF2-40B4-BE49-F238E27FC236}">
                <a16:creationId xmlns:a16="http://schemas.microsoft.com/office/drawing/2014/main" id="{641CDE66-053E-4D2C-B123-074B8DF91F70}"/>
              </a:ext>
            </a:extLst>
          </p:cNvPr>
          <p:cNvPicPr>
            <a:picLocks noGrp="1" noChangeAspect="1"/>
          </p:cNvPicPr>
          <p:nvPr>
            <p:ph idx="1"/>
          </p:nvPr>
        </p:nvPicPr>
        <p:blipFill rotWithShape="1">
          <a:blip r:embed="rId2"/>
          <a:srcRect r="20935" b="8854"/>
          <a:stretch/>
        </p:blipFill>
        <p:spPr>
          <a:xfrm rot="5400000">
            <a:off x="2363052" y="2865972"/>
            <a:ext cx="4214701" cy="2733038"/>
          </a:xfrm>
        </p:spPr>
      </p:pic>
      <p:grpSp>
        <p:nvGrpSpPr>
          <p:cNvPr id="20" name="Groupe 19">
            <a:extLst>
              <a:ext uri="{FF2B5EF4-FFF2-40B4-BE49-F238E27FC236}">
                <a16:creationId xmlns:a16="http://schemas.microsoft.com/office/drawing/2014/main" id="{E90A722E-1FC2-4746-82BC-E1261E08899D}"/>
              </a:ext>
            </a:extLst>
          </p:cNvPr>
          <p:cNvGrpSpPr/>
          <p:nvPr/>
        </p:nvGrpSpPr>
        <p:grpSpPr>
          <a:xfrm>
            <a:off x="4196083" y="3122057"/>
            <a:ext cx="193041" cy="3098803"/>
            <a:chOff x="4003043" y="3149601"/>
            <a:chExt cx="193041" cy="3098803"/>
          </a:xfrm>
        </p:grpSpPr>
        <p:cxnSp>
          <p:nvCxnSpPr>
            <p:cNvPr id="7" name="Connecteur droit 6">
              <a:extLst>
                <a:ext uri="{FF2B5EF4-FFF2-40B4-BE49-F238E27FC236}">
                  <a16:creationId xmlns:a16="http://schemas.microsoft.com/office/drawing/2014/main" id="{E54A22D7-C7A8-455C-BD78-A81CF633D6E6}"/>
                </a:ext>
              </a:extLst>
            </p:cNvPr>
            <p:cNvCxnSpPr/>
            <p:nvPr/>
          </p:nvCxnSpPr>
          <p:spPr>
            <a:xfrm>
              <a:off x="4099565" y="3149601"/>
              <a:ext cx="0" cy="29972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 name="Flèche : pentagone 7">
              <a:extLst>
                <a:ext uri="{FF2B5EF4-FFF2-40B4-BE49-F238E27FC236}">
                  <a16:creationId xmlns:a16="http://schemas.microsoft.com/office/drawing/2014/main" id="{18B2CBDE-055D-4F93-8590-A2A39011A36F}"/>
                </a:ext>
              </a:extLst>
            </p:cNvPr>
            <p:cNvSpPr/>
            <p:nvPr/>
          </p:nvSpPr>
          <p:spPr>
            <a:xfrm rot="5400000">
              <a:off x="3911604" y="5963923"/>
              <a:ext cx="375920" cy="193041"/>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9" name="Triangle rectangle 8">
            <a:extLst>
              <a:ext uri="{FF2B5EF4-FFF2-40B4-BE49-F238E27FC236}">
                <a16:creationId xmlns:a16="http://schemas.microsoft.com/office/drawing/2014/main" id="{BCC2F6E0-32D0-4012-9983-4E6B4364952E}"/>
              </a:ext>
            </a:extLst>
          </p:cNvPr>
          <p:cNvSpPr/>
          <p:nvPr/>
        </p:nvSpPr>
        <p:spPr>
          <a:xfrm flipH="1">
            <a:off x="3997961" y="3741820"/>
            <a:ext cx="272151" cy="1859280"/>
          </a:xfrm>
          <a:prstGeom prst="r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0" name="Espace réservé du contenu 4" descr="Une image contenant bâtiment&#10;&#10;Description générée avec un niveau de confiance très élevé">
            <a:extLst>
              <a:ext uri="{FF2B5EF4-FFF2-40B4-BE49-F238E27FC236}">
                <a16:creationId xmlns:a16="http://schemas.microsoft.com/office/drawing/2014/main" id="{9EBD4553-99CF-429D-9EA2-EFA4E68CE7BB}"/>
              </a:ext>
            </a:extLst>
          </p:cNvPr>
          <p:cNvPicPr>
            <a:picLocks noChangeAspect="1"/>
          </p:cNvPicPr>
          <p:nvPr/>
        </p:nvPicPr>
        <p:blipFill rotWithShape="1">
          <a:blip r:embed="rId2"/>
          <a:srcRect r="20935" b="8854"/>
          <a:stretch/>
        </p:blipFill>
        <p:spPr>
          <a:xfrm rot="5400000">
            <a:off x="5995250" y="2865972"/>
            <a:ext cx="4214701" cy="2733038"/>
          </a:xfrm>
          <a:prstGeom prst="rect">
            <a:avLst/>
          </a:prstGeom>
        </p:spPr>
      </p:pic>
      <p:grpSp>
        <p:nvGrpSpPr>
          <p:cNvPr id="21" name="Groupe 20">
            <a:extLst>
              <a:ext uri="{FF2B5EF4-FFF2-40B4-BE49-F238E27FC236}">
                <a16:creationId xmlns:a16="http://schemas.microsoft.com/office/drawing/2014/main" id="{E9E298CF-4360-4F51-BBAB-57EB16345E00}"/>
              </a:ext>
            </a:extLst>
          </p:cNvPr>
          <p:cNvGrpSpPr/>
          <p:nvPr/>
        </p:nvGrpSpPr>
        <p:grpSpPr>
          <a:xfrm>
            <a:off x="7691126" y="3149601"/>
            <a:ext cx="193041" cy="3098803"/>
            <a:chOff x="7706361" y="3149602"/>
            <a:chExt cx="193041" cy="3098803"/>
          </a:xfrm>
        </p:grpSpPr>
        <p:cxnSp>
          <p:nvCxnSpPr>
            <p:cNvPr id="11" name="Connecteur droit 10">
              <a:extLst>
                <a:ext uri="{FF2B5EF4-FFF2-40B4-BE49-F238E27FC236}">
                  <a16:creationId xmlns:a16="http://schemas.microsoft.com/office/drawing/2014/main" id="{57AA263D-22E1-433B-9F96-651384276FF4}"/>
                </a:ext>
              </a:extLst>
            </p:cNvPr>
            <p:cNvCxnSpPr>
              <a:cxnSpLocks/>
            </p:cNvCxnSpPr>
            <p:nvPr/>
          </p:nvCxnSpPr>
          <p:spPr>
            <a:xfrm>
              <a:off x="7802883" y="3149602"/>
              <a:ext cx="0" cy="29972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2" name="Flèche : pentagone 11">
              <a:extLst>
                <a:ext uri="{FF2B5EF4-FFF2-40B4-BE49-F238E27FC236}">
                  <a16:creationId xmlns:a16="http://schemas.microsoft.com/office/drawing/2014/main" id="{3338BDF8-A917-4134-AA3A-7257C7232BE8}"/>
                </a:ext>
              </a:extLst>
            </p:cNvPr>
            <p:cNvSpPr/>
            <p:nvPr/>
          </p:nvSpPr>
          <p:spPr>
            <a:xfrm rot="5400000">
              <a:off x="7614922" y="5963924"/>
              <a:ext cx="375920" cy="193041"/>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3" name="Triangle rectangle 12">
            <a:extLst>
              <a:ext uri="{FF2B5EF4-FFF2-40B4-BE49-F238E27FC236}">
                <a16:creationId xmlns:a16="http://schemas.microsoft.com/office/drawing/2014/main" id="{77C36A61-771B-4B00-AF54-3FCCA0DD0B80}"/>
              </a:ext>
            </a:extLst>
          </p:cNvPr>
          <p:cNvSpPr/>
          <p:nvPr/>
        </p:nvSpPr>
        <p:spPr>
          <a:xfrm>
            <a:off x="7787647" y="3741820"/>
            <a:ext cx="294642" cy="1859280"/>
          </a:xfrm>
          <a:prstGeom prst="r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 name="ZoneTexte 14">
            <a:extLst>
              <a:ext uri="{FF2B5EF4-FFF2-40B4-BE49-F238E27FC236}">
                <a16:creationId xmlns:a16="http://schemas.microsoft.com/office/drawing/2014/main" id="{8FDA7704-450F-4293-AE8A-0F31E8933E90}"/>
              </a:ext>
            </a:extLst>
          </p:cNvPr>
          <p:cNvSpPr txBox="1"/>
          <p:nvPr/>
        </p:nvSpPr>
        <p:spPr>
          <a:xfrm>
            <a:off x="3621387" y="5004036"/>
            <a:ext cx="360684" cy="584775"/>
          </a:xfrm>
          <a:prstGeom prst="rect">
            <a:avLst/>
          </a:prstGeom>
          <a:noFill/>
        </p:spPr>
        <p:txBody>
          <a:bodyPr wrap="square" rtlCol="0">
            <a:spAutoFit/>
          </a:bodyPr>
          <a:lstStyle/>
          <a:p>
            <a:r>
              <a:rPr lang="fr-FR" sz="3200" b="1" dirty="0">
                <a:solidFill>
                  <a:srgbClr val="92D050"/>
                </a:solidFill>
              </a:rPr>
              <a:t>+</a:t>
            </a:r>
          </a:p>
        </p:txBody>
      </p:sp>
      <p:sp>
        <p:nvSpPr>
          <p:cNvPr id="16" name="ZoneTexte 15">
            <a:extLst>
              <a:ext uri="{FF2B5EF4-FFF2-40B4-BE49-F238E27FC236}">
                <a16:creationId xmlns:a16="http://schemas.microsoft.com/office/drawing/2014/main" id="{EC70D7EF-17C6-42EC-B9EF-3D99B627D924}"/>
              </a:ext>
            </a:extLst>
          </p:cNvPr>
          <p:cNvSpPr txBox="1"/>
          <p:nvPr/>
        </p:nvSpPr>
        <p:spPr>
          <a:xfrm>
            <a:off x="9038593" y="4035882"/>
            <a:ext cx="276861" cy="584775"/>
          </a:xfrm>
          <a:prstGeom prst="rect">
            <a:avLst/>
          </a:prstGeom>
          <a:noFill/>
        </p:spPr>
        <p:txBody>
          <a:bodyPr wrap="square" rtlCol="0">
            <a:spAutoFit/>
          </a:bodyPr>
          <a:lstStyle/>
          <a:p>
            <a:r>
              <a:rPr lang="fr-FR" sz="3200" b="1" dirty="0">
                <a:solidFill>
                  <a:srgbClr val="92D050"/>
                </a:solidFill>
              </a:rPr>
              <a:t>-</a:t>
            </a:r>
          </a:p>
        </p:txBody>
      </p:sp>
      <p:sp>
        <p:nvSpPr>
          <p:cNvPr id="18" name="Rectangle 17">
            <a:extLst>
              <a:ext uri="{FF2B5EF4-FFF2-40B4-BE49-F238E27FC236}">
                <a16:creationId xmlns:a16="http://schemas.microsoft.com/office/drawing/2014/main" id="{29AF5C28-99CF-4995-A81D-7211DD4271AE}"/>
              </a:ext>
            </a:extLst>
          </p:cNvPr>
          <p:cNvSpPr/>
          <p:nvPr/>
        </p:nvSpPr>
        <p:spPr>
          <a:xfrm>
            <a:off x="189261" y="2708997"/>
            <a:ext cx="2619978" cy="3046988"/>
          </a:xfrm>
          <a:prstGeom prst="rect">
            <a:avLst/>
          </a:prstGeom>
          <a:solidFill>
            <a:srgbClr val="92D050"/>
          </a:solidFill>
        </p:spPr>
        <p:txBody>
          <a:bodyPr wrap="square">
            <a:spAutoFit/>
          </a:bodyPr>
          <a:lstStyle/>
          <a:p>
            <a:pPr algn="ctr"/>
            <a:r>
              <a:rPr lang="fr-FR" altLang="fr-FR" b="1" dirty="0">
                <a:latin typeface="Comic Sans MS" panose="030F0702030302020204" pitchFamily="66" charset="0"/>
              </a:rPr>
              <a:t> </a:t>
            </a:r>
            <a:r>
              <a:rPr lang="fr-FR" altLang="fr-FR" sz="2400" b="1" dirty="0">
                <a:latin typeface="Comic Sans MS" panose="030F0702030302020204" pitchFamily="66" charset="0"/>
              </a:rPr>
              <a:t>La chasse est positive quand l’axe de pivotement de la roue est positionné vers l’avant de la verticale</a:t>
            </a:r>
            <a:endParaRPr lang="fr-FR" dirty="0"/>
          </a:p>
        </p:txBody>
      </p:sp>
      <p:sp>
        <p:nvSpPr>
          <p:cNvPr id="19" name="Rectangle 18">
            <a:extLst>
              <a:ext uri="{FF2B5EF4-FFF2-40B4-BE49-F238E27FC236}">
                <a16:creationId xmlns:a16="http://schemas.microsoft.com/office/drawing/2014/main" id="{F0F07221-1430-4802-860C-1DBDDA4F8906}"/>
              </a:ext>
            </a:extLst>
          </p:cNvPr>
          <p:cNvSpPr/>
          <p:nvPr/>
        </p:nvSpPr>
        <p:spPr>
          <a:xfrm>
            <a:off x="9763764" y="2989441"/>
            <a:ext cx="2186941" cy="2677656"/>
          </a:xfrm>
          <a:prstGeom prst="rect">
            <a:avLst/>
          </a:prstGeom>
          <a:solidFill>
            <a:srgbClr val="92D050"/>
          </a:solidFill>
        </p:spPr>
        <p:txBody>
          <a:bodyPr wrap="square">
            <a:spAutoFit/>
          </a:bodyPr>
          <a:lstStyle/>
          <a:p>
            <a:pPr algn="ctr"/>
            <a:r>
              <a:rPr lang="fr-FR" altLang="fr-FR" sz="2400" b="1" dirty="0">
                <a:latin typeface="Comic Sans MS" panose="030F0702030302020204" pitchFamily="66" charset="0"/>
              </a:rPr>
              <a:t>La chasse est négative quand le sommet du pivot est incliné vers l’avant</a:t>
            </a:r>
            <a:endParaRPr lang="fr-FR" sz="2400" dirty="0"/>
          </a:p>
        </p:txBody>
      </p:sp>
    </p:spTree>
    <p:extLst>
      <p:ext uri="{BB962C8B-B14F-4D97-AF65-F5344CB8AC3E}">
        <p14:creationId xmlns:p14="http://schemas.microsoft.com/office/powerpoint/2010/main" val="14314297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a:extLst>
              <a:ext uri="{FF2B5EF4-FFF2-40B4-BE49-F238E27FC236}">
                <a16:creationId xmlns:a16="http://schemas.microsoft.com/office/drawing/2014/main" id="{7FCA136A-133E-4907-93A6-4CB3EA17F9AF}"/>
              </a:ext>
            </a:extLst>
          </p:cNvPr>
          <p:cNvSpPr>
            <a:spLocks noGrp="1" noChangeArrowheads="1"/>
          </p:cNvSpPr>
          <p:nvPr>
            <p:ph type="title"/>
          </p:nvPr>
        </p:nvSpPr>
        <p:spPr>
          <a:noFill/>
        </p:spPr>
        <p:txBody>
          <a:bodyPr/>
          <a:lstStyle/>
          <a:p>
            <a:pPr eaLnBrk="1" hangingPunct="1"/>
            <a:r>
              <a:rPr lang="fr-FR" altLang="fr-FR" dirty="0"/>
              <a:t>A QUOI SERT L’ANGLE DE CHASSE ?</a:t>
            </a:r>
          </a:p>
        </p:txBody>
      </p:sp>
      <p:sp>
        <p:nvSpPr>
          <p:cNvPr id="30742" name="Text Box 5">
            <a:extLst>
              <a:ext uri="{FF2B5EF4-FFF2-40B4-BE49-F238E27FC236}">
                <a16:creationId xmlns:a16="http://schemas.microsoft.com/office/drawing/2014/main" id="{320C71E1-0205-454E-B87E-41DFFFF2B1E5}"/>
              </a:ext>
            </a:extLst>
          </p:cNvPr>
          <p:cNvSpPr txBox="1">
            <a:spLocks noChangeArrowheads="1"/>
          </p:cNvSpPr>
          <p:nvPr/>
        </p:nvSpPr>
        <p:spPr bwMode="auto">
          <a:xfrm>
            <a:off x="1889177" y="2774213"/>
            <a:ext cx="8728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buClr>
                <a:srgbClr val="FF0000"/>
              </a:buClr>
              <a:buSzPct val="95000"/>
            </a:pPr>
            <a:r>
              <a:rPr lang="fr-FR" altLang="fr-FR" sz="2400" b="1" dirty="0"/>
              <a:t>Permet aux roues directrices d’avoir une trajectoire rectiligne et stable.</a:t>
            </a:r>
          </a:p>
        </p:txBody>
      </p:sp>
      <p:sp>
        <p:nvSpPr>
          <p:cNvPr id="30727" name="Text Box 12">
            <a:extLst>
              <a:ext uri="{FF2B5EF4-FFF2-40B4-BE49-F238E27FC236}">
                <a16:creationId xmlns:a16="http://schemas.microsoft.com/office/drawing/2014/main" id="{8B4BB01D-A9E1-47DE-9879-5B4C392E7083}"/>
              </a:ext>
            </a:extLst>
          </p:cNvPr>
          <p:cNvSpPr txBox="1">
            <a:spLocks noChangeArrowheads="1"/>
          </p:cNvSpPr>
          <p:nvPr/>
        </p:nvSpPr>
        <p:spPr bwMode="auto">
          <a:xfrm>
            <a:off x="1172079" y="4110891"/>
            <a:ext cx="1016227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buClr>
                <a:srgbClr val="FF0000"/>
              </a:buClr>
              <a:buSzPct val="95000"/>
            </a:pPr>
            <a:r>
              <a:rPr lang="fr-FR" altLang="fr-FR" sz="2400" b="1" dirty="0"/>
              <a:t>Permet le retour des roues en ligne droite, sans action sur le volant.</a:t>
            </a:r>
          </a:p>
          <a:p>
            <a:pPr algn="ctr" eaLnBrk="1" hangingPunct="1"/>
            <a:r>
              <a:rPr lang="fr-FR" altLang="fr-FR" sz="2400" dirty="0"/>
              <a:t>La résistance au sol associée à la poussée motrice crée un couple d’efforts qui tendent à s’aligner sur un même axe.</a:t>
            </a:r>
          </a:p>
        </p:txBody>
      </p:sp>
    </p:spTree>
    <p:extLst>
      <p:ext uri="{BB962C8B-B14F-4D97-AF65-F5344CB8AC3E}">
        <p14:creationId xmlns:p14="http://schemas.microsoft.com/office/powerpoint/2010/main" val="29534661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e 14">
            <a:extLst>
              <a:ext uri="{FF2B5EF4-FFF2-40B4-BE49-F238E27FC236}">
                <a16:creationId xmlns:a16="http://schemas.microsoft.com/office/drawing/2014/main" id="{E7C5A1CC-79FD-4D59-9F97-B37608E1C18A}"/>
              </a:ext>
            </a:extLst>
          </p:cNvPr>
          <p:cNvGrpSpPr/>
          <p:nvPr/>
        </p:nvGrpSpPr>
        <p:grpSpPr>
          <a:xfrm>
            <a:off x="8518183" y="1977429"/>
            <a:ext cx="3204885" cy="4683486"/>
            <a:chOff x="603543" y="2007909"/>
            <a:chExt cx="3204885" cy="4683486"/>
          </a:xfrm>
        </p:grpSpPr>
        <p:pic>
          <p:nvPicPr>
            <p:cNvPr id="16" name="Image 15">
              <a:extLst>
                <a:ext uri="{FF2B5EF4-FFF2-40B4-BE49-F238E27FC236}">
                  <a16:creationId xmlns:a16="http://schemas.microsoft.com/office/drawing/2014/main" id="{6D5C6ADB-2651-4EB0-B84A-1E25352739CD}"/>
                </a:ext>
              </a:extLst>
            </p:cNvPr>
            <p:cNvPicPr>
              <a:picLocks noChangeAspect="1"/>
            </p:cNvPicPr>
            <p:nvPr/>
          </p:nvPicPr>
          <p:blipFill>
            <a:blip r:embed="rId3"/>
            <a:stretch>
              <a:fillRect/>
            </a:stretch>
          </p:blipFill>
          <p:spPr>
            <a:xfrm>
              <a:off x="603543" y="2007909"/>
              <a:ext cx="3204885" cy="4683486"/>
            </a:xfrm>
            <a:prstGeom prst="rect">
              <a:avLst/>
            </a:prstGeom>
          </p:spPr>
        </p:pic>
        <p:sp>
          <p:nvSpPr>
            <p:cNvPr id="17" name="Triangle rectangle 16">
              <a:extLst>
                <a:ext uri="{FF2B5EF4-FFF2-40B4-BE49-F238E27FC236}">
                  <a16:creationId xmlns:a16="http://schemas.microsoft.com/office/drawing/2014/main" id="{7B383BE0-AF73-4572-B647-968559822560}"/>
                </a:ext>
              </a:extLst>
            </p:cNvPr>
            <p:cNvSpPr/>
            <p:nvPr/>
          </p:nvSpPr>
          <p:spPr>
            <a:xfrm flipH="1">
              <a:off x="2045615" y="3054646"/>
              <a:ext cx="282805" cy="3138764"/>
            </a:xfrm>
            <a:prstGeom prst="r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aphicFrame>
        <p:nvGraphicFramePr>
          <p:cNvPr id="19" name="Group 38">
            <a:extLst>
              <a:ext uri="{FF2B5EF4-FFF2-40B4-BE49-F238E27FC236}">
                <a16:creationId xmlns:a16="http://schemas.microsoft.com/office/drawing/2014/main" id="{E766D882-3403-4680-9885-C80AF46EDC7C}"/>
              </a:ext>
            </a:extLst>
          </p:cNvPr>
          <p:cNvGraphicFramePr>
            <a:graphicFrameLocks noGrp="1"/>
          </p:cNvGraphicFramePr>
          <p:nvPr>
            <p:ph idx="1"/>
            <p:extLst>
              <p:ext uri="{D42A27DB-BD31-4B8C-83A1-F6EECF244321}">
                <p14:modId xmlns:p14="http://schemas.microsoft.com/office/powerpoint/2010/main" val="2824269276"/>
              </p:ext>
            </p:extLst>
          </p:nvPr>
        </p:nvGraphicFramePr>
        <p:xfrm>
          <a:off x="277813" y="2128520"/>
          <a:ext cx="7772400" cy="3743328"/>
        </p:xfrm>
        <a:graphic>
          <a:graphicData uri="http://schemas.openxmlformats.org/drawingml/2006/table">
            <a:tbl>
              <a:tblPr/>
              <a:tblGrid>
                <a:gridCol w="1774825">
                  <a:extLst>
                    <a:ext uri="{9D8B030D-6E8A-4147-A177-3AD203B41FA5}">
                      <a16:colId xmlns:a16="http://schemas.microsoft.com/office/drawing/2014/main" val="20000"/>
                    </a:ext>
                  </a:extLst>
                </a:gridCol>
                <a:gridCol w="2962275">
                  <a:extLst>
                    <a:ext uri="{9D8B030D-6E8A-4147-A177-3AD203B41FA5}">
                      <a16:colId xmlns:a16="http://schemas.microsoft.com/office/drawing/2014/main" val="20001"/>
                    </a:ext>
                  </a:extLst>
                </a:gridCol>
                <a:gridCol w="3035300">
                  <a:extLst>
                    <a:ext uri="{9D8B030D-6E8A-4147-A177-3AD203B41FA5}">
                      <a16:colId xmlns:a16="http://schemas.microsoft.com/office/drawing/2014/main" val="20002"/>
                    </a:ext>
                  </a:extLst>
                </a:gridCol>
              </a:tblGrid>
              <a:tr h="1276223">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800" b="1" i="0" u="none" strike="noStrike" cap="none" normalizeH="0" baseline="0" dirty="0">
                          <a:ln>
                            <a:noFill/>
                          </a:ln>
                          <a:solidFill>
                            <a:schemeClr val="tx1"/>
                          </a:solidFill>
                          <a:effectLst/>
                          <a:latin typeface="Comic Sans MS" pitchFamily="66" charset="0"/>
                        </a:rPr>
                        <a:t>LA CHASSE</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a:ln>
                            <a:noFill/>
                          </a:ln>
                          <a:solidFill>
                            <a:schemeClr val="tx1"/>
                          </a:solidFill>
                          <a:effectLst/>
                          <a:latin typeface="Comic Sans MS" pitchFamily="66" charset="0"/>
                        </a:rPr>
                        <a:t>TROP IMPORTANTE</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0000"/>
                        <a:buFontTx/>
                        <a:buBlip>
                          <a:blip r:embed="rId4"/>
                        </a:buBlip>
                        <a:tabLst/>
                      </a:pPr>
                      <a:r>
                        <a:rPr kumimoji="0" lang="fr-FR" sz="2000" b="0" i="0" u="none" strike="noStrike" cap="none" normalizeH="0" baseline="0">
                          <a:ln>
                            <a:noFill/>
                          </a:ln>
                          <a:solidFill>
                            <a:schemeClr val="tx1"/>
                          </a:solidFill>
                          <a:effectLst/>
                          <a:latin typeface="Comic Sans MS" pitchFamily="66" charset="0"/>
                        </a:rPr>
                        <a:t> </a:t>
                      </a:r>
                      <a:r>
                        <a:rPr kumimoji="0" lang="fr-FR" sz="1800" b="1" i="0" u="none" strike="noStrike" cap="none" normalizeH="0" baseline="0">
                          <a:ln>
                            <a:noFill/>
                          </a:ln>
                          <a:solidFill>
                            <a:schemeClr val="tx1"/>
                          </a:solidFill>
                          <a:effectLst/>
                          <a:latin typeface="Comic Sans MS" pitchFamily="66" charset="0"/>
                        </a:rPr>
                        <a:t>Rend la direction dure et instable en virage</a:t>
                      </a:r>
                    </a:p>
                    <a:p>
                      <a:pPr marL="0" marR="0" lvl="0" indent="0" algn="l" defTabSz="914400" rtl="0" eaLnBrk="1" fontAlgn="base" latinLnBrk="0" hangingPunct="1">
                        <a:lnSpc>
                          <a:spcPct val="100000"/>
                        </a:lnSpc>
                        <a:spcBef>
                          <a:spcPct val="20000"/>
                        </a:spcBef>
                        <a:spcAft>
                          <a:spcPct val="0"/>
                        </a:spcAft>
                        <a:buClrTx/>
                        <a:buSzPct val="70000"/>
                        <a:buFontTx/>
                        <a:buBlip>
                          <a:blip r:embed="rId4"/>
                        </a:buBlip>
                        <a:tabLst/>
                      </a:pPr>
                      <a:r>
                        <a:rPr kumimoji="0" lang="fr-FR" sz="1800" b="1" i="0" u="none" strike="noStrike" cap="none" normalizeH="0" baseline="0">
                          <a:ln>
                            <a:noFill/>
                          </a:ln>
                          <a:solidFill>
                            <a:schemeClr val="tx1"/>
                          </a:solidFill>
                          <a:effectLst/>
                          <a:latin typeface="Comic Sans MS" pitchFamily="66" charset="0"/>
                        </a:rPr>
                        <a:t> Rappel des roues trop important</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6223">
                <a:tc vMerge="1">
                  <a:txBody>
                    <a:bodyPr/>
                    <a:lstStyle/>
                    <a:p>
                      <a:endParaRPr lang="fr-FR"/>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a:ln>
                            <a:noFill/>
                          </a:ln>
                          <a:solidFill>
                            <a:schemeClr val="tx1"/>
                          </a:solidFill>
                          <a:effectLst/>
                          <a:latin typeface="Comic Sans MS" pitchFamily="66" charset="0"/>
                        </a:rPr>
                        <a:t>INSUFFISANTE</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0000"/>
                        <a:buFontTx/>
                        <a:buBlip>
                          <a:blip r:embed="rId4"/>
                        </a:buBlip>
                        <a:tabLst/>
                      </a:pPr>
                      <a:r>
                        <a:rPr kumimoji="0" lang="fr-FR" sz="2000" b="1" i="0" u="none" strike="noStrike" cap="none" normalizeH="0" baseline="0">
                          <a:ln>
                            <a:noFill/>
                          </a:ln>
                          <a:solidFill>
                            <a:schemeClr val="tx1"/>
                          </a:solidFill>
                          <a:effectLst/>
                          <a:latin typeface="Comic Sans MS" pitchFamily="66" charset="0"/>
                        </a:rPr>
                        <a:t> </a:t>
                      </a:r>
                      <a:r>
                        <a:rPr kumimoji="0" lang="fr-FR" sz="1800" b="1" i="0" u="none" strike="noStrike" cap="none" normalizeH="0" baseline="0">
                          <a:ln>
                            <a:noFill/>
                          </a:ln>
                          <a:solidFill>
                            <a:schemeClr val="tx1"/>
                          </a:solidFill>
                          <a:effectLst/>
                          <a:latin typeface="Comic Sans MS" pitchFamily="66" charset="0"/>
                        </a:rPr>
                        <a:t>Provoque un mauvais rappel des roues</a:t>
                      </a:r>
                    </a:p>
                    <a:p>
                      <a:pPr marL="0" marR="0" lvl="0" indent="0" algn="l" defTabSz="914400" rtl="0" eaLnBrk="1" fontAlgn="base" latinLnBrk="0" hangingPunct="1">
                        <a:lnSpc>
                          <a:spcPct val="100000"/>
                        </a:lnSpc>
                        <a:spcBef>
                          <a:spcPct val="20000"/>
                        </a:spcBef>
                        <a:spcAft>
                          <a:spcPct val="0"/>
                        </a:spcAft>
                        <a:buClrTx/>
                        <a:buSzPct val="70000"/>
                        <a:buFontTx/>
                        <a:buBlip>
                          <a:blip r:embed="rId4"/>
                        </a:buBlip>
                        <a:tabLst/>
                      </a:pPr>
                      <a:r>
                        <a:rPr kumimoji="0" lang="fr-FR" sz="1800" b="1" i="0" u="none" strike="noStrike" cap="none" normalizeH="0" baseline="0">
                          <a:ln>
                            <a:noFill/>
                          </a:ln>
                          <a:solidFill>
                            <a:schemeClr val="tx1"/>
                          </a:solidFill>
                          <a:effectLst/>
                          <a:latin typeface="Comic Sans MS" pitchFamily="66" charset="0"/>
                        </a:rPr>
                        <a:t> Provoque un manque de stabilité de la direction</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90879">
                <a:tc vMerge="1">
                  <a:txBody>
                    <a:bodyPr/>
                    <a:lstStyle/>
                    <a:p>
                      <a:endParaRPr lang="fr-FR"/>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a:ln>
                            <a:noFill/>
                          </a:ln>
                          <a:solidFill>
                            <a:schemeClr val="tx1"/>
                          </a:solidFill>
                          <a:effectLst/>
                          <a:latin typeface="Comic Sans MS" pitchFamily="66" charset="0"/>
                        </a:rPr>
                        <a:t>INEGALEMENT REPARTI</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0000"/>
                        <a:buFontTx/>
                        <a:buBlip>
                          <a:blip r:embed="rId4"/>
                        </a:buBlip>
                        <a:tabLst/>
                      </a:pPr>
                      <a:r>
                        <a:rPr kumimoji="0" lang="fr-FR" sz="1800" b="1" i="0" u="none" strike="noStrike" cap="none" normalizeH="0" baseline="0" dirty="0">
                          <a:ln>
                            <a:noFill/>
                          </a:ln>
                          <a:solidFill>
                            <a:schemeClr val="tx1"/>
                          </a:solidFill>
                          <a:effectLst/>
                          <a:latin typeface="Comic Sans MS" pitchFamily="66" charset="0"/>
                        </a:rPr>
                        <a:t> Provoque un tirage du coté où l’angle est le plus faible ainsi qu’une instabilité de la direction</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9" name="Titre 1">
            <a:extLst>
              <a:ext uri="{FF2B5EF4-FFF2-40B4-BE49-F238E27FC236}">
                <a16:creationId xmlns:a16="http://schemas.microsoft.com/office/drawing/2014/main" id="{9FCFF1A3-A1F7-4FFE-AF7B-C3BF27CE8DF8}"/>
              </a:ext>
            </a:extLst>
          </p:cNvPr>
          <p:cNvSpPr>
            <a:spLocks noGrp="1"/>
          </p:cNvSpPr>
          <p:nvPr>
            <p:ph type="title"/>
          </p:nvPr>
        </p:nvSpPr>
        <p:spPr>
          <a:xfrm>
            <a:off x="751600" y="767451"/>
            <a:ext cx="11095349" cy="1049235"/>
          </a:xfrm>
        </p:spPr>
        <p:txBody>
          <a:bodyPr/>
          <a:lstStyle/>
          <a:p>
            <a:r>
              <a:rPr lang="fr-FR" altLang="fr-FR" dirty="0"/>
              <a:t>Quelles influences sur le comportement routier ? </a:t>
            </a:r>
            <a:endParaRPr lang="fr-FR" dirty="0"/>
          </a:p>
        </p:txBody>
      </p:sp>
    </p:spTree>
    <p:extLst>
      <p:ext uri="{BB962C8B-B14F-4D97-AF65-F5344CB8AC3E}">
        <p14:creationId xmlns:p14="http://schemas.microsoft.com/office/powerpoint/2010/main" val="14352659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a:extLst>
              <a:ext uri="{FF2B5EF4-FFF2-40B4-BE49-F238E27FC236}">
                <a16:creationId xmlns:a16="http://schemas.microsoft.com/office/drawing/2014/main" id="{E9F80E1F-9709-4924-B617-83C87EB919A6}"/>
              </a:ext>
            </a:extLst>
          </p:cNvPr>
          <p:cNvSpPr>
            <a:spLocks noGrp="1" noChangeArrowheads="1"/>
          </p:cNvSpPr>
          <p:nvPr>
            <p:ph type="title"/>
          </p:nvPr>
        </p:nvSpPr>
        <p:spPr>
          <a:noFill/>
        </p:spPr>
        <p:txBody>
          <a:bodyPr/>
          <a:lstStyle/>
          <a:p>
            <a:pPr eaLnBrk="1" hangingPunct="1"/>
            <a:r>
              <a:rPr lang="fr-FR" altLang="fr-FR" dirty="0"/>
              <a:t>Exercice</a:t>
            </a:r>
          </a:p>
        </p:txBody>
      </p:sp>
      <p:grpSp>
        <p:nvGrpSpPr>
          <p:cNvPr id="4" name="Groupe 3">
            <a:extLst>
              <a:ext uri="{FF2B5EF4-FFF2-40B4-BE49-F238E27FC236}">
                <a16:creationId xmlns:a16="http://schemas.microsoft.com/office/drawing/2014/main" id="{521EC062-2DB5-49BD-B1DD-E2AE5B139009}"/>
              </a:ext>
            </a:extLst>
          </p:cNvPr>
          <p:cNvGrpSpPr/>
          <p:nvPr/>
        </p:nvGrpSpPr>
        <p:grpSpPr>
          <a:xfrm>
            <a:off x="5519738" y="836614"/>
            <a:ext cx="5148262" cy="6021387"/>
            <a:chOff x="5519738" y="836614"/>
            <a:chExt cx="5148262" cy="6021387"/>
          </a:xfrm>
        </p:grpSpPr>
        <p:pic>
          <p:nvPicPr>
            <p:cNvPr id="34818" name="Picture 2" descr="2">
              <a:extLst>
                <a:ext uri="{FF2B5EF4-FFF2-40B4-BE49-F238E27FC236}">
                  <a16:creationId xmlns:a16="http://schemas.microsoft.com/office/drawing/2014/main" id="{30CFA3EE-65E5-4D18-BF7F-B14652A401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1600" y="836614"/>
              <a:ext cx="4216400" cy="602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2" name="Line 6">
              <a:extLst>
                <a:ext uri="{FF2B5EF4-FFF2-40B4-BE49-F238E27FC236}">
                  <a16:creationId xmlns:a16="http://schemas.microsoft.com/office/drawing/2014/main" id="{692D0083-1F36-4F17-947B-309DFF21C539}"/>
                </a:ext>
              </a:extLst>
            </p:cNvPr>
            <p:cNvSpPr>
              <a:spLocks noChangeShapeType="1"/>
            </p:cNvSpPr>
            <p:nvPr/>
          </p:nvSpPr>
          <p:spPr bwMode="auto">
            <a:xfrm flipH="1" flipV="1">
              <a:off x="7618414" y="5080001"/>
              <a:ext cx="719137" cy="360363"/>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4823" name="Text Box 7">
              <a:extLst>
                <a:ext uri="{FF2B5EF4-FFF2-40B4-BE49-F238E27FC236}">
                  <a16:creationId xmlns:a16="http://schemas.microsoft.com/office/drawing/2014/main" id="{145D5FF1-895C-4259-8A6B-73265FFD5D94}"/>
                </a:ext>
              </a:extLst>
            </p:cNvPr>
            <p:cNvSpPr txBox="1">
              <a:spLocks noChangeArrowheads="1"/>
            </p:cNvSpPr>
            <p:nvPr/>
          </p:nvSpPr>
          <p:spPr bwMode="auto">
            <a:xfrm>
              <a:off x="8362950" y="53736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t>F</a:t>
              </a:r>
            </a:p>
          </p:txBody>
        </p:sp>
        <p:sp>
          <p:nvSpPr>
            <p:cNvPr id="34824" name="Oval 8">
              <a:extLst>
                <a:ext uri="{FF2B5EF4-FFF2-40B4-BE49-F238E27FC236}">
                  <a16:creationId xmlns:a16="http://schemas.microsoft.com/office/drawing/2014/main" id="{2895C8EF-2713-43B0-AF35-E6EAF796F794}"/>
                </a:ext>
              </a:extLst>
            </p:cNvPr>
            <p:cNvSpPr>
              <a:spLocks noChangeArrowheads="1"/>
            </p:cNvSpPr>
            <p:nvPr/>
          </p:nvSpPr>
          <p:spPr bwMode="auto">
            <a:xfrm>
              <a:off x="8308975" y="5354638"/>
              <a:ext cx="431800" cy="4318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4825" name="Line 9">
              <a:extLst>
                <a:ext uri="{FF2B5EF4-FFF2-40B4-BE49-F238E27FC236}">
                  <a16:creationId xmlns:a16="http://schemas.microsoft.com/office/drawing/2014/main" id="{D9CCBE7D-9A85-476E-9F4F-328DAA36576F}"/>
                </a:ext>
              </a:extLst>
            </p:cNvPr>
            <p:cNvSpPr>
              <a:spLocks noChangeShapeType="1"/>
            </p:cNvSpPr>
            <p:nvPr/>
          </p:nvSpPr>
          <p:spPr bwMode="auto">
            <a:xfrm flipV="1">
              <a:off x="5951538" y="6092826"/>
              <a:ext cx="1008062" cy="73025"/>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4826" name="Text Box 10">
              <a:extLst>
                <a:ext uri="{FF2B5EF4-FFF2-40B4-BE49-F238E27FC236}">
                  <a16:creationId xmlns:a16="http://schemas.microsoft.com/office/drawing/2014/main" id="{4F9E4ED9-88A1-47F6-A6D1-BBAB7DB7678E}"/>
                </a:ext>
              </a:extLst>
            </p:cNvPr>
            <p:cNvSpPr txBox="1">
              <a:spLocks noChangeArrowheads="1"/>
            </p:cNvSpPr>
            <p:nvPr/>
          </p:nvSpPr>
          <p:spPr bwMode="auto">
            <a:xfrm>
              <a:off x="5591175" y="60213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t>H</a:t>
              </a:r>
            </a:p>
          </p:txBody>
        </p:sp>
        <p:sp>
          <p:nvSpPr>
            <p:cNvPr id="34827" name="Oval 11">
              <a:extLst>
                <a:ext uri="{FF2B5EF4-FFF2-40B4-BE49-F238E27FC236}">
                  <a16:creationId xmlns:a16="http://schemas.microsoft.com/office/drawing/2014/main" id="{9837264F-BD02-41EE-91D4-2769DA576D7E}"/>
                </a:ext>
              </a:extLst>
            </p:cNvPr>
            <p:cNvSpPr>
              <a:spLocks noChangeArrowheads="1"/>
            </p:cNvSpPr>
            <p:nvPr/>
          </p:nvSpPr>
          <p:spPr bwMode="auto">
            <a:xfrm>
              <a:off x="5519738" y="6021388"/>
              <a:ext cx="431800" cy="4318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4828" name="Line 12">
              <a:extLst>
                <a:ext uri="{FF2B5EF4-FFF2-40B4-BE49-F238E27FC236}">
                  <a16:creationId xmlns:a16="http://schemas.microsoft.com/office/drawing/2014/main" id="{FF5806B2-C1CA-4279-B033-D83CE02B7CD5}"/>
                </a:ext>
              </a:extLst>
            </p:cNvPr>
            <p:cNvSpPr>
              <a:spLocks noChangeShapeType="1"/>
            </p:cNvSpPr>
            <p:nvPr/>
          </p:nvSpPr>
          <p:spPr bwMode="auto">
            <a:xfrm flipH="1" flipV="1">
              <a:off x="8831264" y="4916488"/>
              <a:ext cx="719137" cy="360362"/>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4829" name="Text Box 13">
              <a:extLst>
                <a:ext uri="{FF2B5EF4-FFF2-40B4-BE49-F238E27FC236}">
                  <a16:creationId xmlns:a16="http://schemas.microsoft.com/office/drawing/2014/main" id="{F862827B-EA39-4585-AE3D-4C272E696A4C}"/>
                </a:ext>
              </a:extLst>
            </p:cNvPr>
            <p:cNvSpPr txBox="1">
              <a:spLocks noChangeArrowheads="1"/>
            </p:cNvSpPr>
            <p:nvPr/>
          </p:nvSpPr>
          <p:spPr bwMode="auto">
            <a:xfrm>
              <a:off x="9556750" y="5210176"/>
              <a:ext cx="361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t>G</a:t>
              </a:r>
            </a:p>
          </p:txBody>
        </p:sp>
        <p:sp>
          <p:nvSpPr>
            <p:cNvPr id="34830" name="Oval 14">
              <a:extLst>
                <a:ext uri="{FF2B5EF4-FFF2-40B4-BE49-F238E27FC236}">
                  <a16:creationId xmlns:a16="http://schemas.microsoft.com/office/drawing/2014/main" id="{F004392D-D7A1-45C9-BEB8-22C4153F008B}"/>
                </a:ext>
              </a:extLst>
            </p:cNvPr>
            <p:cNvSpPr>
              <a:spLocks noChangeArrowheads="1"/>
            </p:cNvSpPr>
            <p:nvPr/>
          </p:nvSpPr>
          <p:spPr bwMode="auto">
            <a:xfrm>
              <a:off x="9551988" y="5157788"/>
              <a:ext cx="431800" cy="4318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4831" name="Line 15">
              <a:extLst>
                <a:ext uri="{FF2B5EF4-FFF2-40B4-BE49-F238E27FC236}">
                  <a16:creationId xmlns:a16="http://schemas.microsoft.com/office/drawing/2014/main" id="{A68A56AE-A6EA-4A30-995A-BB0AC5D9C398}"/>
                </a:ext>
              </a:extLst>
            </p:cNvPr>
            <p:cNvSpPr>
              <a:spLocks noChangeShapeType="1"/>
            </p:cNvSpPr>
            <p:nvPr/>
          </p:nvSpPr>
          <p:spPr bwMode="auto">
            <a:xfrm flipH="1">
              <a:off x="7535863" y="3789364"/>
              <a:ext cx="1295400" cy="287337"/>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4832" name="Text Box 16">
              <a:extLst>
                <a:ext uri="{FF2B5EF4-FFF2-40B4-BE49-F238E27FC236}">
                  <a16:creationId xmlns:a16="http://schemas.microsoft.com/office/drawing/2014/main" id="{431631CE-8BA0-4F71-8EED-5F4FDFBD3AC9}"/>
                </a:ext>
              </a:extLst>
            </p:cNvPr>
            <p:cNvSpPr txBox="1">
              <a:spLocks noChangeArrowheads="1"/>
            </p:cNvSpPr>
            <p:nvPr/>
          </p:nvSpPr>
          <p:spPr bwMode="auto">
            <a:xfrm>
              <a:off x="8874125" y="35194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t>C</a:t>
              </a:r>
            </a:p>
          </p:txBody>
        </p:sp>
        <p:sp>
          <p:nvSpPr>
            <p:cNvPr id="34833" name="Oval 17">
              <a:extLst>
                <a:ext uri="{FF2B5EF4-FFF2-40B4-BE49-F238E27FC236}">
                  <a16:creationId xmlns:a16="http://schemas.microsoft.com/office/drawing/2014/main" id="{5D47B951-620F-42E8-84FC-D70A3A702435}"/>
                </a:ext>
              </a:extLst>
            </p:cNvPr>
            <p:cNvSpPr>
              <a:spLocks noChangeArrowheads="1"/>
            </p:cNvSpPr>
            <p:nvPr/>
          </p:nvSpPr>
          <p:spPr bwMode="auto">
            <a:xfrm>
              <a:off x="8832850" y="3500438"/>
              <a:ext cx="431800" cy="4318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4834" name="Line 18">
              <a:extLst>
                <a:ext uri="{FF2B5EF4-FFF2-40B4-BE49-F238E27FC236}">
                  <a16:creationId xmlns:a16="http://schemas.microsoft.com/office/drawing/2014/main" id="{F0D2B3D7-5C3E-4B29-AEF8-3B8B1BF6B65E}"/>
                </a:ext>
              </a:extLst>
            </p:cNvPr>
            <p:cNvSpPr>
              <a:spLocks noChangeShapeType="1"/>
            </p:cNvSpPr>
            <p:nvPr/>
          </p:nvSpPr>
          <p:spPr bwMode="auto">
            <a:xfrm>
              <a:off x="6600826" y="2636838"/>
              <a:ext cx="358775" cy="360362"/>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4835" name="Text Box 19">
              <a:extLst>
                <a:ext uri="{FF2B5EF4-FFF2-40B4-BE49-F238E27FC236}">
                  <a16:creationId xmlns:a16="http://schemas.microsoft.com/office/drawing/2014/main" id="{FD41AA95-37DB-4C37-8BE9-5C4133289B12}"/>
                </a:ext>
              </a:extLst>
            </p:cNvPr>
            <p:cNvSpPr txBox="1">
              <a:spLocks noChangeArrowheads="1"/>
            </p:cNvSpPr>
            <p:nvPr/>
          </p:nvSpPr>
          <p:spPr bwMode="auto">
            <a:xfrm>
              <a:off x="6305550" y="2349501"/>
              <a:ext cx="349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t>B</a:t>
              </a:r>
            </a:p>
          </p:txBody>
        </p:sp>
        <p:sp>
          <p:nvSpPr>
            <p:cNvPr id="34836" name="Oval 20">
              <a:extLst>
                <a:ext uri="{FF2B5EF4-FFF2-40B4-BE49-F238E27FC236}">
                  <a16:creationId xmlns:a16="http://schemas.microsoft.com/office/drawing/2014/main" id="{AD0CA36E-1E2C-417B-9D12-C4084F0B227D}"/>
                </a:ext>
              </a:extLst>
            </p:cNvPr>
            <p:cNvSpPr>
              <a:spLocks noChangeArrowheads="1"/>
            </p:cNvSpPr>
            <p:nvPr/>
          </p:nvSpPr>
          <p:spPr bwMode="auto">
            <a:xfrm>
              <a:off x="6240463" y="2276475"/>
              <a:ext cx="431800" cy="4318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4837" name="Line 21">
              <a:extLst>
                <a:ext uri="{FF2B5EF4-FFF2-40B4-BE49-F238E27FC236}">
                  <a16:creationId xmlns:a16="http://schemas.microsoft.com/office/drawing/2014/main" id="{69054A74-F979-4E89-9EC2-039591A20BED}"/>
                </a:ext>
              </a:extLst>
            </p:cNvPr>
            <p:cNvSpPr>
              <a:spLocks noChangeShapeType="1"/>
            </p:cNvSpPr>
            <p:nvPr/>
          </p:nvSpPr>
          <p:spPr bwMode="auto">
            <a:xfrm flipV="1">
              <a:off x="6329364" y="4941889"/>
              <a:ext cx="846137" cy="128587"/>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4838" name="Text Box 22">
              <a:extLst>
                <a:ext uri="{FF2B5EF4-FFF2-40B4-BE49-F238E27FC236}">
                  <a16:creationId xmlns:a16="http://schemas.microsoft.com/office/drawing/2014/main" id="{EA6B5D29-636F-4D27-BB52-D3331EE0800E}"/>
                </a:ext>
              </a:extLst>
            </p:cNvPr>
            <p:cNvSpPr txBox="1">
              <a:spLocks noChangeArrowheads="1"/>
            </p:cNvSpPr>
            <p:nvPr/>
          </p:nvSpPr>
          <p:spPr bwMode="auto">
            <a:xfrm>
              <a:off x="5900738" y="4887913"/>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t>E</a:t>
              </a:r>
            </a:p>
          </p:txBody>
        </p:sp>
        <p:sp>
          <p:nvSpPr>
            <p:cNvPr id="34839" name="Oval 23">
              <a:extLst>
                <a:ext uri="{FF2B5EF4-FFF2-40B4-BE49-F238E27FC236}">
                  <a16:creationId xmlns:a16="http://schemas.microsoft.com/office/drawing/2014/main" id="{2C086E09-7294-471C-B00A-BD5F935B8FD4}"/>
                </a:ext>
              </a:extLst>
            </p:cNvPr>
            <p:cNvSpPr>
              <a:spLocks noChangeArrowheads="1"/>
            </p:cNvSpPr>
            <p:nvPr/>
          </p:nvSpPr>
          <p:spPr bwMode="auto">
            <a:xfrm>
              <a:off x="5853113" y="4868863"/>
              <a:ext cx="431800" cy="4318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4840" name="Line 24">
              <a:extLst>
                <a:ext uri="{FF2B5EF4-FFF2-40B4-BE49-F238E27FC236}">
                  <a16:creationId xmlns:a16="http://schemas.microsoft.com/office/drawing/2014/main" id="{DDB6CC0A-BC35-4995-98CC-48626CBF7C98}"/>
                </a:ext>
              </a:extLst>
            </p:cNvPr>
            <p:cNvSpPr>
              <a:spLocks noChangeShapeType="1"/>
            </p:cNvSpPr>
            <p:nvPr/>
          </p:nvSpPr>
          <p:spPr bwMode="auto">
            <a:xfrm>
              <a:off x="6167439" y="4292600"/>
              <a:ext cx="504825" cy="2159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4841" name="Text Box 25">
              <a:extLst>
                <a:ext uri="{FF2B5EF4-FFF2-40B4-BE49-F238E27FC236}">
                  <a16:creationId xmlns:a16="http://schemas.microsoft.com/office/drawing/2014/main" id="{661F445B-812D-44E7-AFB3-CDD51E8A88A1}"/>
                </a:ext>
              </a:extLst>
            </p:cNvPr>
            <p:cNvSpPr txBox="1">
              <a:spLocks noChangeArrowheads="1"/>
            </p:cNvSpPr>
            <p:nvPr/>
          </p:nvSpPr>
          <p:spPr bwMode="auto">
            <a:xfrm>
              <a:off x="5808663" y="4076701"/>
              <a:ext cx="349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t>D</a:t>
              </a:r>
            </a:p>
          </p:txBody>
        </p:sp>
        <p:sp>
          <p:nvSpPr>
            <p:cNvPr id="34842" name="Oval 26">
              <a:extLst>
                <a:ext uri="{FF2B5EF4-FFF2-40B4-BE49-F238E27FC236}">
                  <a16:creationId xmlns:a16="http://schemas.microsoft.com/office/drawing/2014/main" id="{94A3D724-1BD6-4CDC-938C-9E964058DBCA}"/>
                </a:ext>
              </a:extLst>
            </p:cNvPr>
            <p:cNvSpPr>
              <a:spLocks noChangeArrowheads="1"/>
            </p:cNvSpPr>
            <p:nvPr/>
          </p:nvSpPr>
          <p:spPr bwMode="auto">
            <a:xfrm>
              <a:off x="5767388" y="4057650"/>
              <a:ext cx="431800" cy="4318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4843" name="Line 27">
              <a:extLst>
                <a:ext uri="{FF2B5EF4-FFF2-40B4-BE49-F238E27FC236}">
                  <a16:creationId xmlns:a16="http://schemas.microsoft.com/office/drawing/2014/main" id="{1C64CA1A-A73C-4D38-A17B-95077DEBB7B0}"/>
                </a:ext>
              </a:extLst>
            </p:cNvPr>
            <p:cNvSpPr>
              <a:spLocks noChangeShapeType="1"/>
            </p:cNvSpPr>
            <p:nvPr/>
          </p:nvSpPr>
          <p:spPr bwMode="auto">
            <a:xfrm flipH="1">
              <a:off x="7896226" y="1700213"/>
              <a:ext cx="1152525"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4844" name="Text Box 28">
              <a:extLst>
                <a:ext uri="{FF2B5EF4-FFF2-40B4-BE49-F238E27FC236}">
                  <a16:creationId xmlns:a16="http://schemas.microsoft.com/office/drawing/2014/main" id="{097C9453-D6EC-49BA-898F-45748B091C38}"/>
                </a:ext>
              </a:extLst>
            </p:cNvPr>
            <p:cNvSpPr txBox="1">
              <a:spLocks noChangeArrowheads="1"/>
            </p:cNvSpPr>
            <p:nvPr/>
          </p:nvSpPr>
          <p:spPr bwMode="auto">
            <a:xfrm>
              <a:off x="9120188" y="155733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t>A</a:t>
              </a:r>
            </a:p>
          </p:txBody>
        </p:sp>
        <p:sp>
          <p:nvSpPr>
            <p:cNvPr id="34845" name="Oval 29">
              <a:extLst>
                <a:ext uri="{FF2B5EF4-FFF2-40B4-BE49-F238E27FC236}">
                  <a16:creationId xmlns:a16="http://schemas.microsoft.com/office/drawing/2014/main" id="{164C3BF6-7F8E-4104-8F03-A19796613055}"/>
                </a:ext>
              </a:extLst>
            </p:cNvPr>
            <p:cNvSpPr>
              <a:spLocks noChangeArrowheads="1"/>
            </p:cNvSpPr>
            <p:nvPr/>
          </p:nvSpPr>
          <p:spPr bwMode="auto">
            <a:xfrm>
              <a:off x="9078913" y="1538288"/>
              <a:ext cx="431800" cy="4318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grpSp>
      <p:sp>
        <p:nvSpPr>
          <p:cNvPr id="34846" name="Text Box 30">
            <a:extLst>
              <a:ext uri="{FF2B5EF4-FFF2-40B4-BE49-F238E27FC236}">
                <a16:creationId xmlns:a16="http://schemas.microsoft.com/office/drawing/2014/main" id="{6D2A2BD6-7A29-4A27-825A-3A96456D8C45}"/>
              </a:ext>
            </a:extLst>
          </p:cNvPr>
          <p:cNvSpPr txBox="1">
            <a:spLocks noChangeArrowheads="1"/>
          </p:cNvSpPr>
          <p:nvPr/>
        </p:nvSpPr>
        <p:spPr bwMode="auto">
          <a:xfrm>
            <a:off x="1235076" y="2339960"/>
            <a:ext cx="3962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r>
              <a:rPr lang="fr-FR" altLang="fr-FR" sz="2400" dirty="0"/>
              <a:t>Sur ce demi-train avant, localisez les deux points qui permettent de calculer l’angle de chasse. </a:t>
            </a:r>
          </a:p>
        </p:txBody>
      </p:sp>
      <p:sp>
        <p:nvSpPr>
          <p:cNvPr id="34847" name="Text Box 32">
            <a:extLst>
              <a:ext uri="{FF2B5EF4-FFF2-40B4-BE49-F238E27FC236}">
                <a16:creationId xmlns:a16="http://schemas.microsoft.com/office/drawing/2014/main" id="{B8FBED89-FF2F-43CF-A79F-36FE461AF405}"/>
              </a:ext>
            </a:extLst>
          </p:cNvPr>
          <p:cNvSpPr txBox="1">
            <a:spLocks noChangeArrowheads="1"/>
          </p:cNvSpPr>
          <p:nvPr/>
        </p:nvSpPr>
        <p:spPr bwMode="auto">
          <a:xfrm>
            <a:off x="663100" y="4711056"/>
            <a:ext cx="29080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r>
              <a:rPr lang="fr-FR" altLang="fr-FR" sz="2400" b="1" dirty="0"/>
              <a:t>Réponse :   </a:t>
            </a:r>
            <a:r>
              <a:rPr lang="fr-FR" altLang="fr-FR" sz="2400" b="1" dirty="0">
                <a:solidFill>
                  <a:srgbClr val="FF0000"/>
                </a:solidFill>
              </a:rPr>
              <a:t>A et E</a:t>
            </a:r>
          </a:p>
        </p:txBody>
      </p:sp>
      <p:sp>
        <p:nvSpPr>
          <p:cNvPr id="31" name="ZoneTexte 30">
            <a:extLst>
              <a:ext uri="{FF2B5EF4-FFF2-40B4-BE49-F238E27FC236}">
                <a16:creationId xmlns:a16="http://schemas.microsoft.com/office/drawing/2014/main" id="{29ACC257-DCAC-4A12-8270-023D91030979}"/>
              </a:ext>
            </a:extLst>
          </p:cNvPr>
          <p:cNvSpPr txBox="1"/>
          <p:nvPr/>
        </p:nvSpPr>
        <p:spPr>
          <a:xfrm>
            <a:off x="2322576" y="4464834"/>
            <a:ext cx="3065546" cy="954107"/>
          </a:xfrm>
          <a:prstGeom prst="rect">
            <a:avLst/>
          </a:prstGeom>
          <a:solidFill>
            <a:srgbClr val="C00000"/>
          </a:solidFill>
        </p:spPr>
        <p:txBody>
          <a:bodyPr wrap="square" rtlCol="0">
            <a:spAutoFit/>
          </a:bodyPr>
          <a:lstStyle/>
          <a:p>
            <a:pPr algn="ctr"/>
            <a:r>
              <a:rPr lang="fr-FR" sz="2800" dirty="0">
                <a:solidFill>
                  <a:schemeClr val="bg1"/>
                </a:solidFill>
              </a:rPr>
              <a:t>Cliquez pour voir la réponse</a:t>
            </a:r>
          </a:p>
        </p:txBody>
      </p:sp>
    </p:spTree>
    <p:extLst>
      <p:ext uri="{BB962C8B-B14F-4D97-AF65-F5344CB8AC3E}">
        <p14:creationId xmlns:p14="http://schemas.microsoft.com/office/powerpoint/2010/main" val="2587270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31"/>
                                        </p:tgtEl>
                                        <p:attrNameLst>
                                          <p:attrName>ppt_w</p:attrName>
                                        </p:attrNameLst>
                                      </p:cBhvr>
                                      <p:tavLst>
                                        <p:tav tm="0">
                                          <p:val>
                                            <p:strVal val="ppt_w"/>
                                          </p:val>
                                        </p:tav>
                                        <p:tav tm="100000">
                                          <p:val>
                                            <p:fltVal val="0"/>
                                          </p:val>
                                        </p:tav>
                                      </p:tavLst>
                                    </p:anim>
                                    <p:anim calcmode="lin" valueType="num">
                                      <p:cBhvr>
                                        <p:cTn id="7" dur="500"/>
                                        <p:tgtEl>
                                          <p:spTgt spid="31"/>
                                        </p:tgtEl>
                                        <p:attrNameLst>
                                          <p:attrName>ppt_h</p:attrName>
                                        </p:attrNameLst>
                                      </p:cBhvr>
                                      <p:tavLst>
                                        <p:tav tm="0">
                                          <p:val>
                                            <p:strVal val="ppt_h"/>
                                          </p:val>
                                        </p:tav>
                                        <p:tav tm="100000">
                                          <p:val>
                                            <p:fltVal val="0"/>
                                          </p:val>
                                        </p:tav>
                                      </p:tavLst>
                                    </p:anim>
                                    <p:animEffect transition="out" filter="fade">
                                      <p:cBhvr>
                                        <p:cTn id="8" dur="500"/>
                                        <p:tgtEl>
                                          <p:spTgt spid="31"/>
                                        </p:tgtEl>
                                      </p:cBhvr>
                                    </p:animEffect>
                                    <p:set>
                                      <p:cBhvr>
                                        <p:cTn id="9"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C6B0F12-1C95-4759-B2F5-7C8D85CF0C48}"/>
              </a:ext>
            </a:extLst>
          </p:cNvPr>
          <p:cNvSpPr>
            <a:spLocks noGrp="1"/>
          </p:cNvSpPr>
          <p:nvPr>
            <p:ph type="title"/>
          </p:nvPr>
        </p:nvSpPr>
        <p:spPr>
          <a:xfrm>
            <a:off x="1451579" y="804519"/>
            <a:ext cx="9603275" cy="1049235"/>
          </a:xfrm>
        </p:spPr>
        <p:txBody>
          <a:bodyPr/>
          <a:lstStyle/>
          <a:p>
            <a:r>
              <a:rPr lang="fr-FR" dirty="0"/>
              <a:t>LE PARALLELISME</a:t>
            </a:r>
          </a:p>
        </p:txBody>
      </p:sp>
      <p:sp>
        <p:nvSpPr>
          <p:cNvPr id="3" name="Espace réservé du contenu 2">
            <a:extLst>
              <a:ext uri="{FF2B5EF4-FFF2-40B4-BE49-F238E27FC236}">
                <a16:creationId xmlns:a16="http://schemas.microsoft.com/office/drawing/2014/main" id="{01BAA247-29B2-4F75-A644-4320B2F71B86}"/>
              </a:ext>
            </a:extLst>
          </p:cNvPr>
          <p:cNvSpPr>
            <a:spLocks noGrp="1"/>
          </p:cNvSpPr>
          <p:nvPr>
            <p:ph idx="1"/>
          </p:nvPr>
        </p:nvSpPr>
        <p:spPr>
          <a:xfrm>
            <a:off x="1714327" y="2454080"/>
            <a:ext cx="5175316" cy="2993148"/>
          </a:xfrm>
          <a:solidFill>
            <a:schemeClr val="accent1"/>
          </a:solidFill>
          <a:ln>
            <a:solidFill>
              <a:srgbClr val="C00000"/>
            </a:solidFill>
          </a:ln>
        </p:spPr>
        <p:txBody>
          <a:bodyPr>
            <a:normAutofit fontScale="85000" lnSpcReduction="20000"/>
          </a:bodyPr>
          <a:lstStyle/>
          <a:p>
            <a:pPr marL="0" indent="0" algn="ctr">
              <a:buNone/>
            </a:pPr>
            <a:r>
              <a:rPr lang="fr-FR" altLang="fr-FR" sz="2800" b="1" dirty="0">
                <a:solidFill>
                  <a:schemeClr val="bg1"/>
                </a:solidFill>
              </a:rPr>
              <a:t>Dans le plan horizontal, il est formé par le plan de roue par rapport à l’axe longitudinal du véhicule.</a:t>
            </a:r>
          </a:p>
          <a:p>
            <a:pPr marL="0" indent="0" algn="ctr">
              <a:buNone/>
            </a:pPr>
            <a:endParaRPr lang="fr-FR" altLang="fr-FR" sz="2800" b="1" dirty="0">
              <a:solidFill>
                <a:schemeClr val="bg1"/>
              </a:solidFill>
            </a:endParaRPr>
          </a:p>
          <a:p>
            <a:pPr marL="0" indent="0" algn="ctr">
              <a:buNone/>
            </a:pPr>
            <a:r>
              <a:rPr lang="fr-FR" altLang="fr-FR" sz="2800" b="1" dirty="0">
                <a:solidFill>
                  <a:schemeClr val="bg1"/>
                </a:solidFill>
              </a:rPr>
              <a:t>Il peu être partiel (sur une roue) ou total (sur les deux roue)</a:t>
            </a:r>
          </a:p>
          <a:p>
            <a:pPr marL="0" indent="0">
              <a:buNone/>
            </a:pPr>
            <a:endParaRPr lang="fr-FR" dirty="0"/>
          </a:p>
        </p:txBody>
      </p:sp>
      <p:grpSp>
        <p:nvGrpSpPr>
          <p:cNvPr id="20" name="Groupe 19">
            <a:extLst>
              <a:ext uri="{FF2B5EF4-FFF2-40B4-BE49-F238E27FC236}">
                <a16:creationId xmlns:a16="http://schemas.microsoft.com/office/drawing/2014/main" id="{DF1F303B-7E24-45E7-BB4E-F460CFFF8D7A}"/>
              </a:ext>
            </a:extLst>
          </p:cNvPr>
          <p:cNvGrpSpPr/>
          <p:nvPr/>
        </p:nvGrpSpPr>
        <p:grpSpPr>
          <a:xfrm>
            <a:off x="8273902" y="1156171"/>
            <a:ext cx="2780952" cy="4812698"/>
            <a:chOff x="7920065" y="1853754"/>
            <a:chExt cx="2780952" cy="4812698"/>
          </a:xfrm>
        </p:grpSpPr>
        <p:pic>
          <p:nvPicPr>
            <p:cNvPr id="4" name="Image 3">
              <a:extLst>
                <a:ext uri="{FF2B5EF4-FFF2-40B4-BE49-F238E27FC236}">
                  <a16:creationId xmlns:a16="http://schemas.microsoft.com/office/drawing/2014/main" id="{BA51CE84-DDD9-4222-A7F7-CEC687CB9B52}"/>
                </a:ext>
              </a:extLst>
            </p:cNvPr>
            <p:cNvPicPr>
              <a:picLocks noChangeAspect="1"/>
            </p:cNvPicPr>
            <p:nvPr/>
          </p:nvPicPr>
          <p:blipFill>
            <a:blip r:embed="rId2"/>
            <a:stretch>
              <a:fillRect/>
            </a:stretch>
          </p:blipFill>
          <p:spPr>
            <a:xfrm>
              <a:off x="7920065" y="1853754"/>
              <a:ext cx="2780952" cy="4812698"/>
            </a:xfrm>
            <a:prstGeom prst="rect">
              <a:avLst/>
            </a:prstGeom>
          </p:spPr>
        </p:pic>
        <p:cxnSp>
          <p:nvCxnSpPr>
            <p:cNvPr id="6" name="Connecteur droit 5">
              <a:extLst>
                <a:ext uri="{FF2B5EF4-FFF2-40B4-BE49-F238E27FC236}">
                  <a16:creationId xmlns:a16="http://schemas.microsoft.com/office/drawing/2014/main" id="{137F0093-D8D3-4B0C-87B4-1C1EBC0A74DB}"/>
                </a:ext>
              </a:extLst>
            </p:cNvPr>
            <p:cNvCxnSpPr/>
            <p:nvPr/>
          </p:nvCxnSpPr>
          <p:spPr>
            <a:xfrm>
              <a:off x="9310541" y="2015732"/>
              <a:ext cx="0" cy="4488763"/>
            </a:xfrm>
            <a:prstGeom prst="line">
              <a:avLst/>
            </a:prstGeom>
            <a:ln w="15875">
              <a:prstDash val="lgDashDot"/>
            </a:ln>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a16="http://schemas.microsoft.com/office/drawing/2014/main" id="{B0420B98-9A35-4BB8-B124-8A781E8CFBE1}"/>
                </a:ext>
              </a:extLst>
            </p:cNvPr>
            <p:cNvCxnSpPr>
              <a:cxnSpLocks/>
            </p:cNvCxnSpPr>
            <p:nvPr/>
          </p:nvCxnSpPr>
          <p:spPr>
            <a:xfrm>
              <a:off x="8359493" y="2148095"/>
              <a:ext cx="166170" cy="1463784"/>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74B0BEE5-0085-4C4F-A0C2-18BE858BE419}"/>
                </a:ext>
              </a:extLst>
            </p:cNvPr>
            <p:cNvCxnSpPr>
              <a:cxnSpLocks/>
            </p:cNvCxnSpPr>
            <p:nvPr/>
          </p:nvCxnSpPr>
          <p:spPr>
            <a:xfrm>
              <a:off x="10261590" y="2148095"/>
              <a:ext cx="0" cy="1418065"/>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17" name="Arc 16">
              <a:extLst>
                <a:ext uri="{FF2B5EF4-FFF2-40B4-BE49-F238E27FC236}">
                  <a16:creationId xmlns:a16="http://schemas.microsoft.com/office/drawing/2014/main" id="{9D83DD5A-418B-410D-ADAD-288B85127BFF}"/>
                </a:ext>
              </a:extLst>
            </p:cNvPr>
            <p:cNvSpPr/>
            <p:nvPr/>
          </p:nvSpPr>
          <p:spPr>
            <a:xfrm rot="18631582">
              <a:off x="8422640" y="2332229"/>
              <a:ext cx="919825" cy="944880"/>
            </a:xfrm>
            <a:prstGeom prst="arc">
              <a:avLst/>
            </a:prstGeom>
            <a:ln w="254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8" name="Arc 17">
              <a:extLst>
                <a:ext uri="{FF2B5EF4-FFF2-40B4-BE49-F238E27FC236}">
                  <a16:creationId xmlns:a16="http://schemas.microsoft.com/office/drawing/2014/main" id="{FA804264-73E8-4072-A4E3-61EC5C824505}"/>
                </a:ext>
              </a:extLst>
            </p:cNvPr>
            <p:cNvSpPr/>
            <p:nvPr/>
          </p:nvSpPr>
          <p:spPr>
            <a:xfrm rot="18857838">
              <a:off x="9317900" y="2297676"/>
              <a:ext cx="919825" cy="944880"/>
            </a:xfrm>
            <a:prstGeom prst="arc">
              <a:avLst/>
            </a:prstGeom>
            <a:ln w="254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9" name="Arc 18">
              <a:extLst>
                <a:ext uri="{FF2B5EF4-FFF2-40B4-BE49-F238E27FC236}">
                  <a16:creationId xmlns:a16="http://schemas.microsoft.com/office/drawing/2014/main" id="{9356373F-44E0-49FA-9407-8E0C63E8C9E7}"/>
                </a:ext>
              </a:extLst>
            </p:cNvPr>
            <p:cNvSpPr/>
            <p:nvPr/>
          </p:nvSpPr>
          <p:spPr>
            <a:xfrm rot="18631582">
              <a:off x="8163528" y="1827645"/>
              <a:ext cx="2347800" cy="2511827"/>
            </a:xfrm>
            <a:prstGeom prst="arc">
              <a:avLst>
                <a:gd name="adj1" fmla="val 16414168"/>
                <a:gd name="adj2" fmla="val 0"/>
              </a:avLst>
            </a:prstGeom>
            <a:ln w="254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spTree>
    <p:extLst>
      <p:ext uri="{BB962C8B-B14F-4D97-AF65-F5344CB8AC3E}">
        <p14:creationId xmlns:p14="http://schemas.microsoft.com/office/powerpoint/2010/main" val="41716702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2EB8EE7-70C5-458A-9493-22F59D6B1B1C}"/>
              </a:ext>
            </a:extLst>
          </p:cNvPr>
          <p:cNvSpPr>
            <a:spLocks noGrp="1"/>
          </p:cNvSpPr>
          <p:nvPr>
            <p:ph type="title"/>
          </p:nvPr>
        </p:nvSpPr>
        <p:spPr>
          <a:xfrm>
            <a:off x="1451579" y="804519"/>
            <a:ext cx="9603275" cy="1049235"/>
          </a:xfrm>
        </p:spPr>
        <p:txBody>
          <a:bodyPr/>
          <a:lstStyle/>
          <a:p>
            <a:r>
              <a:rPr lang="fr-FR" dirty="0"/>
              <a:t>L’angle de parallélisme</a:t>
            </a:r>
          </a:p>
        </p:txBody>
      </p:sp>
      <p:sp>
        <p:nvSpPr>
          <p:cNvPr id="3" name="Espace réservé du contenu 2">
            <a:extLst>
              <a:ext uri="{FF2B5EF4-FFF2-40B4-BE49-F238E27FC236}">
                <a16:creationId xmlns:a16="http://schemas.microsoft.com/office/drawing/2014/main" id="{B627CFF3-05D9-4448-8B7A-74DCA10DD7BF}"/>
              </a:ext>
            </a:extLst>
          </p:cNvPr>
          <p:cNvSpPr>
            <a:spLocks noGrp="1"/>
          </p:cNvSpPr>
          <p:nvPr>
            <p:ph idx="1"/>
          </p:nvPr>
        </p:nvSpPr>
        <p:spPr>
          <a:xfrm>
            <a:off x="470178" y="3112380"/>
            <a:ext cx="4545183" cy="1830534"/>
          </a:xfrm>
        </p:spPr>
        <p:txBody>
          <a:bodyPr>
            <a:normAutofit/>
          </a:bodyPr>
          <a:lstStyle/>
          <a:p>
            <a:pPr marL="0" indent="0" algn="ctr">
              <a:buNone/>
            </a:pPr>
            <a:r>
              <a:rPr lang="fr-FR" sz="2400" b="1" dirty="0"/>
              <a:t>Il peut être négatif ou positif.</a:t>
            </a:r>
          </a:p>
          <a:p>
            <a:pPr marL="0" indent="0" algn="ctr">
              <a:buNone/>
            </a:pPr>
            <a:r>
              <a:rPr lang="fr-FR" sz="2400" b="1" dirty="0"/>
              <a:t> On peut aussi dire qu’il a de l’ouverture ou du pincement.</a:t>
            </a:r>
          </a:p>
        </p:txBody>
      </p:sp>
      <p:grpSp>
        <p:nvGrpSpPr>
          <p:cNvPr id="26" name="Groupe 25">
            <a:extLst>
              <a:ext uri="{FF2B5EF4-FFF2-40B4-BE49-F238E27FC236}">
                <a16:creationId xmlns:a16="http://schemas.microsoft.com/office/drawing/2014/main" id="{2E3822A5-946E-41F7-8F17-C828DB5D4F75}"/>
              </a:ext>
            </a:extLst>
          </p:cNvPr>
          <p:cNvGrpSpPr/>
          <p:nvPr/>
        </p:nvGrpSpPr>
        <p:grpSpPr>
          <a:xfrm>
            <a:off x="8580753" y="2154432"/>
            <a:ext cx="2901290" cy="2908220"/>
            <a:chOff x="8378370" y="3730632"/>
            <a:chExt cx="2901290" cy="2908220"/>
          </a:xfrm>
        </p:grpSpPr>
        <p:sp>
          <p:nvSpPr>
            <p:cNvPr id="15" name="Arc 14">
              <a:extLst>
                <a:ext uri="{FF2B5EF4-FFF2-40B4-BE49-F238E27FC236}">
                  <a16:creationId xmlns:a16="http://schemas.microsoft.com/office/drawing/2014/main" id="{EA2AF1A4-F230-4AD6-85E0-CB53614E3897}"/>
                </a:ext>
              </a:extLst>
            </p:cNvPr>
            <p:cNvSpPr/>
            <p:nvPr/>
          </p:nvSpPr>
          <p:spPr>
            <a:xfrm rot="18867528">
              <a:off x="8374905" y="3734097"/>
              <a:ext cx="2908220" cy="2901290"/>
            </a:xfrm>
            <a:prstGeom prst="arc">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nvGrpSpPr>
            <p:cNvPr id="18" name="Groupe 17">
              <a:extLst>
                <a:ext uri="{FF2B5EF4-FFF2-40B4-BE49-F238E27FC236}">
                  <a16:creationId xmlns:a16="http://schemas.microsoft.com/office/drawing/2014/main" id="{0F12758D-CF1A-47A9-9431-222AD3E61A52}"/>
                </a:ext>
              </a:extLst>
            </p:cNvPr>
            <p:cNvGrpSpPr/>
            <p:nvPr/>
          </p:nvGrpSpPr>
          <p:grpSpPr>
            <a:xfrm>
              <a:off x="8438539" y="3968685"/>
              <a:ext cx="2780952" cy="2432115"/>
              <a:chOff x="8438539" y="3968685"/>
              <a:chExt cx="2780952" cy="2432115"/>
            </a:xfrm>
          </p:grpSpPr>
          <p:pic>
            <p:nvPicPr>
              <p:cNvPr id="4" name="Image 3">
                <a:extLst>
                  <a:ext uri="{FF2B5EF4-FFF2-40B4-BE49-F238E27FC236}">
                    <a16:creationId xmlns:a16="http://schemas.microsoft.com/office/drawing/2014/main" id="{124F69BD-6CD8-49FF-82CD-C557567436A1}"/>
                  </a:ext>
                </a:extLst>
              </p:cNvPr>
              <p:cNvPicPr>
                <a:picLocks noChangeAspect="1"/>
              </p:cNvPicPr>
              <p:nvPr/>
            </p:nvPicPr>
            <p:blipFill rotWithShape="1">
              <a:blip r:embed="rId2"/>
              <a:srcRect b="52889"/>
              <a:stretch/>
            </p:blipFill>
            <p:spPr>
              <a:xfrm>
                <a:off x="8438539" y="4133496"/>
                <a:ext cx="2780952" cy="2267304"/>
              </a:xfrm>
              <a:prstGeom prst="rect">
                <a:avLst/>
              </a:prstGeom>
            </p:spPr>
          </p:pic>
          <p:cxnSp>
            <p:nvCxnSpPr>
              <p:cNvPr id="7" name="Connecteur droit 6">
                <a:extLst>
                  <a:ext uri="{FF2B5EF4-FFF2-40B4-BE49-F238E27FC236}">
                    <a16:creationId xmlns:a16="http://schemas.microsoft.com/office/drawing/2014/main" id="{3EA99D6C-4396-477F-AF97-C1CEBF84941C}"/>
                  </a:ext>
                </a:extLst>
              </p:cNvPr>
              <p:cNvCxnSpPr>
                <a:cxnSpLocks/>
              </p:cNvCxnSpPr>
              <p:nvPr/>
            </p:nvCxnSpPr>
            <p:spPr>
              <a:xfrm>
                <a:off x="9844727" y="3968685"/>
                <a:ext cx="15712" cy="2432115"/>
              </a:xfrm>
              <a:prstGeom prst="line">
                <a:avLst/>
              </a:prstGeom>
              <a:ln w="22225">
                <a:prstDash val="lgDashDot"/>
              </a:ln>
            </p:spPr>
            <p:style>
              <a:lnRef idx="1">
                <a:schemeClr val="accent1"/>
              </a:lnRef>
              <a:fillRef idx="0">
                <a:schemeClr val="accent1"/>
              </a:fillRef>
              <a:effectRef idx="0">
                <a:schemeClr val="accent1"/>
              </a:effectRef>
              <a:fontRef idx="minor">
                <a:schemeClr val="tx1"/>
              </a:fontRef>
            </p:style>
          </p:cxnSp>
          <p:cxnSp>
            <p:nvCxnSpPr>
              <p:cNvPr id="9" name="Connecteur droit 8">
                <a:extLst>
                  <a:ext uri="{FF2B5EF4-FFF2-40B4-BE49-F238E27FC236}">
                    <a16:creationId xmlns:a16="http://schemas.microsoft.com/office/drawing/2014/main" id="{90872823-40EC-42B1-9594-CFD2368CFC6D}"/>
                  </a:ext>
                </a:extLst>
              </p:cNvPr>
              <p:cNvCxnSpPr>
                <a:cxnSpLocks/>
              </p:cNvCxnSpPr>
              <p:nvPr/>
            </p:nvCxnSpPr>
            <p:spPr>
              <a:xfrm>
                <a:off x="8650312" y="4133496"/>
                <a:ext cx="270168" cy="1051246"/>
              </a:xfrm>
              <a:prstGeom prst="line">
                <a:avLst/>
              </a:prstGeom>
              <a:ln w="2540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A991ADBF-B645-400A-80FA-C310C38154DE}"/>
                  </a:ext>
                </a:extLst>
              </p:cNvPr>
              <p:cNvCxnSpPr>
                <a:cxnSpLocks/>
              </p:cNvCxnSpPr>
              <p:nvPr/>
            </p:nvCxnSpPr>
            <p:spPr>
              <a:xfrm flipH="1">
                <a:off x="10762401" y="4133496"/>
                <a:ext cx="129119" cy="886435"/>
              </a:xfrm>
              <a:prstGeom prst="line">
                <a:avLst/>
              </a:prstGeom>
              <a:ln w="25400">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16" name="Arc 15">
                <a:extLst>
                  <a:ext uri="{FF2B5EF4-FFF2-40B4-BE49-F238E27FC236}">
                    <a16:creationId xmlns:a16="http://schemas.microsoft.com/office/drawing/2014/main" id="{AFA3A20D-CF6D-47C4-8129-B17D8D5C23EF}"/>
                  </a:ext>
                </a:extLst>
              </p:cNvPr>
              <p:cNvSpPr/>
              <p:nvPr/>
            </p:nvSpPr>
            <p:spPr>
              <a:xfrm rot="18766141">
                <a:off x="8545723" y="4398530"/>
                <a:ext cx="1497338" cy="1181784"/>
              </a:xfrm>
              <a:prstGeom prst="arc">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7" name="Arc 16">
                <a:extLst>
                  <a:ext uri="{FF2B5EF4-FFF2-40B4-BE49-F238E27FC236}">
                    <a16:creationId xmlns:a16="http://schemas.microsoft.com/office/drawing/2014/main" id="{CBAE398D-E438-468C-9980-D290A8EFFCF1}"/>
                  </a:ext>
                </a:extLst>
              </p:cNvPr>
              <p:cNvSpPr/>
              <p:nvPr/>
            </p:nvSpPr>
            <p:spPr>
              <a:xfrm rot="19451903">
                <a:off x="9544713" y="4729712"/>
                <a:ext cx="1332050" cy="910060"/>
              </a:xfrm>
              <a:prstGeom prst="arc">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grpSp>
      <p:grpSp>
        <p:nvGrpSpPr>
          <p:cNvPr id="38" name="Groupe 37">
            <a:extLst>
              <a:ext uri="{FF2B5EF4-FFF2-40B4-BE49-F238E27FC236}">
                <a16:creationId xmlns:a16="http://schemas.microsoft.com/office/drawing/2014/main" id="{F4DAFDB4-8351-4385-A7BC-E123F078EA05}"/>
              </a:ext>
            </a:extLst>
          </p:cNvPr>
          <p:cNvGrpSpPr/>
          <p:nvPr/>
        </p:nvGrpSpPr>
        <p:grpSpPr>
          <a:xfrm>
            <a:off x="5279731" y="2392485"/>
            <a:ext cx="2780952" cy="2432115"/>
            <a:chOff x="4518176" y="3887405"/>
            <a:chExt cx="2780952" cy="2432115"/>
          </a:xfrm>
        </p:grpSpPr>
        <p:pic>
          <p:nvPicPr>
            <p:cNvPr id="30" name="Image 29">
              <a:extLst>
                <a:ext uri="{FF2B5EF4-FFF2-40B4-BE49-F238E27FC236}">
                  <a16:creationId xmlns:a16="http://schemas.microsoft.com/office/drawing/2014/main" id="{D4F325EE-27AC-458A-8C64-565B0CF5A37D}"/>
                </a:ext>
              </a:extLst>
            </p:cNvPr>
            <p:cNvPicPr>
              <a:picLocks noChangeAspect="1"/>
            </p:cNvPicPr>
            <p:nvPr/>
          </p:nvPicPr>
          <p:blipFill rotWithShape="1">
            <a:blip r:embed="rId2"/>
            <a:srcRect b="52889"/>
            <a:stretch/>
          </p:blipFill>
          <p:spPr>
            <a:xfrm>
              <a:off x="4518176" y="4052216"/>
              <a:ext cx="2780952" cy="2267304"/>
            </a:xfrm>
            <a:prstGeom prst="rect">
              <a:avLst/>
            </a:prstGeom>
          </p:spPr>
        </p:pic>
        <p:cxnSp>
          <p:nvCxnSpPr>
            <p:cNvPr id="31" name="Connecteur droit 30">
              <a:extLst>
                <a:ext uri="{FF2B5EF4-FFF2-40B4-BE49-F238E27FC236}">
                  <a16:creationId xmlns:a16="http://schemas.microsoft.com/office/drawing/2014/main" id="{D16CDB30-6864-465B-9FFA-4ED7CB7D8515}"/>
                </a:ext>
              </a:extLst>
            </p:cNvPr>
            <p:cNvCxnSpPr>
              <a:cxnSpLocks/>
            </p:cNvCxnSpPr>
            <p:nvPr/>
          </p:nvCxnSpPr>
          <p:spPr>
            <a:xfrm>
              <a:off x="5924364" y="3887405"/>
              <a:ext cx="15712" cy="2432115"/>
            </a:xfrm>
            <a:prstGeom prst="line">
              <a:avLst/>
            </a:prstGeom>
            <a:ln w="22225">
              <a:prstDash val="lgDashDot"/>
            </a:ln>
          </p:spPr>
          <p:style>
            <a:lnRef idx="1">
              <a:schemeClr val="accent1"/>
            </a:lnRef>
            <a:fillRef idx="0">
              <a:schemeClr val="accent1"/>
            </a:fillRef>
            <a:effectRef idx="0">
              <a:schemeClr val="accent1"/>
            </a:effectRef>
            <a:fontRef idx="minor">
              <a:schemeClr val="tx1"/>
            </a:fontRef>
          </p:style>
        </p:cxnSp>
        <p:cxnSp>
          <p:nvCxnSpPr>
            <p:cNvPr id="32" name="Connecteur droit 31">
              <a:extLst>
                <a:ext uri="{FF2B5EF4-FFF2-40B4-BE49-F238E27FC236}">
                  <a16:creationId xmlns:a16="http://schemas.microsoft.com/office/drawing/2014/main" id="{B87E2668-D485-4BC6-A284-73902A8CBE57}"/>
                </a:ext>
              </a:extLst>
            </p:cNvPr>
            <p:cNvCxnSpPr>
              <a:cxnSpLocks/>
            </p:cNvCxnSpPr>
            <p:nvPr/>
          </p:nvCxnSpPr>
          <p:spPr>
            <a:xfrm flipH="1">
              <a:off x="5000117" y="4052216"/>
              <a:ext cx="301817" cy="1051246"/>
            </a:xfrm>
            <a:prstGeom prst="line">
              <a:avLst/>
            </a:prstGeom>
            <a:ln w="2540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33" name="Connecteur droit 32">
              <a:extLst>
                <a:ext uri="{FF2B5EF4-FFF2-40B4-BE49-F238E27FC236}">
                  <a16:creationId xmlns:a16="http://schemas.microsoft.com/office/drawing/2014/main" id="{EBD2CB84-1E1C-46A6-A8F9-EA30DFB43E94}"/>
                </a:ext>
              </a:extLst>
            </p:cNvPr>
            <p:cNvCxnSpPr>
              <a:cxnSpLocks/>
            </p:cNvCxnSpPr>
            <p:nvPr/>
          </p:nvCxnSpPr>
          <p:spPr>
            <a:xfrm>
              <a:off x="6660986" y="4117421"/>
              <a:ext cx="181053" cy="821230"/>
            </a:xfrm>
            <a:prstGeom prst="line">
              <a:avLst/>
            </a:prstGeom>
            <a:ln w="25400">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28" name="Arc 27">
              <a:extLst>
                <a:ext uri="{FF2B5EF4-FFF2-40B4-BE49-F238E27FC236}">
                  <a16:creationId xmlns:a16="http://schemas.microsoft.com/office/drawing/2014/main" id="{3FE578A5-D3DF-4DD4-8CC9-BFD61828296F}"/>
                </a:ext>
              </a:extLst>
            </p:cNvPr>
            <p:cNvSpPr/>
            <p:nvPr/>
          </p:nvSpPr>
          <p:spPr>
            <a:xfrm rot="19060505">
              <a:off x="5043966" y="4190394"/>
              <a:ext cx="1693399" cy="1565244"/>
            </a:xfrm>
            <a:prstGeom prst="arc">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sp>
        <p:nvSpPr>
          <p:cNvPr id="39" name="ZoneTexte 38">
            <a:extLst>
              <a:ext uri="{FF2B5EF4-FFF2-40B4-BE49-F238E27FC236}">
                <a16:creationId xmlns:a16="http://schemas.microsoft.com/office/drawing/2014/main" id="{2E479A17-BB71-44B9-B4DB-1C12C8DC1A50}"/>
              </a:ext>
            </a:extLst>
          </p:cNvPr>
          <p:cNvSpPr txBox="1"/>
          <p:nvPr/>
        </p:nvSpPr>
        <p:spPr>
          <a:xfrm>
            <a:off x="5279731" y="4968382"/>
            <a:ext cx="2780952" cy="1200329"/>
          </a:xfrm>
          <a:prstGeom prst="rect">
            <a:avLst/>
          </a:prstGeom>
          <a:solidFill>
            <a:schemeClr val="accent1"/>
          </a:solidFill>
        </p:spPr>
        <p:txBody>
          <a:bodyPr wrap="square" rtlCol="0">
            <a:spAutoFit/>
          </a:bodyPr>
          <a:lstStyle/>
          <a:p>
            <a:pPr algn="ctr"/>
            <a:r>
              <a:rPr lang="fr-FR" sz="2400" b="1" dirty="0">
                <a:solidFill>
                  <a:schemeClr val="bg1"/>
                </a:solidFill>
              </a:rPr>
              <a:t>PARALLELISME POSITIF OU PINCEMENT</a:t>
            </a:r>
          </a:p>
        </p:txBody>
      </p:sp>
      <p:sp>
        <p:nvSpPr>
          <p:cNvPr id="40" name="ZoneTexte 39">
            <a:extLst>
              <a:ext uri="{FF2B5EF4-FFF2-40B4-BE49-F238E27FC236}">
                <a16:creationId xmlns:a16="http://schemas.microsoft.com/office/drawing/2014/main" id="{8BCBFA6A-CFAC-4262-89E5-6C08651CC73C}"/>
              </a:ext>
            </a:extLst>
          </p:cNvPr>
          <p:cNvSpPr txBox="1"/>
          <p:nvPr/>
        </p:nvSpPr>
        <p:spPr>
          <a:xfrm>
            <a:off x="8641769" y="4942914"/>
            <a:ext cx="2780952" cy="1200329"/>
          </a:xfrm>
          <a:prstGeom prst="rect">
            <a:avLst/>
          </a:prstGeom>
          <a:solidFill>
            <a:schemeClr val="accent1"/>
          </a:solidFill>
        </p:spPr>
        <p:txBody>
          <a:bodyPr wrap="square" rtlCol="0">
            <a:spAutoFit/>
          </a:bodyPr>
          <a:lstStyle/>
          <a:p>
            <a:pPr algn="ctr"/>
            <a:r>
              <a:rPr lang="fr-FR" sz="2400" b="1" dirty="0">
                <a:solidFill>
                  <a:schemeClr val="bg1"/>
                </a:solidFill>
              </a:rPr>
              <a:t>PARALLELISME NEGATIF OU OUVERTURE</a:t>
            </a:r>
          </a:p>
        </p:txBody>
      </p:sp>
    </p:spTree>
    <p:extLst>
      <p:ext uri="{BB962C8B-B14F-4D97-AF65-F5344CB8AC3E}">
        <p14:creationId xmlns:p14="http://schemas.microsoft.com/office/powerpoint/2010/main" val="40253160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CCEA04-D24F-444B-A9E5-F7E92E846617}"/>
              </a:ext>
            </a:extLst>
          </p:cNvPr>
          <p:cNvSpPr>
            <a:spLocks noGrp="1"/>
          </p:cNvSpPr>
          <p:nvPr>
            <p:ph type="title"/>
          </p:nvPr>
        </p:nvSpPr>
        <p:spPr/>
        <p:txBody>
          <a:bodyPr/>
          <a:lstStyle/>
          <a:p>
            <a:r>
              <a:rPr lang="fr-FR" dirty="0"/>
              <a:t>A quoi sert le parallélisme ?</a:t>
            </a:r>
          </a:p>
        </p:txBody>
      </p:sp>
      <p:sp>
        <p:nvSpPr>
          <p:cNvPr id="3" name="Espace réservé du contenu 2">
            <a:extLst>
              <a:ext uri="{FF2B5EF4-FFF2-40B4-BE49-F238E27FC236}">
                <a16:creationId xmlns:a16="http://schemas.microsoft.com/office/drawing/2014/main" id="{400B52D5-AB5A-40DB-B512-D3A5FEEA1635}"/>
              </a:ext>
            </a:extLst>
          </p:cNvPr>
          <p:cNvSpPr>
            <a:spLocks noGrp="1"/>
          </p:cNvSpPr>
          <p:nvPr>
            <p:ph idx="1"/>
          </p:nvPr>
        </p:nvSpPr>
        <p:spPr>
          <a:xfrm>
            <a:off x="1451579" y="2340852"/>
            <a:ext cx="9603275" cy="3450613"/>
          </a:xfrm>
          <a:solidFill>
            <a:schemeClr val="accent1"/>
          </a:solidFill>
        </p:spPr>
        <p:txBody>
          <a:bodyPr>
            <a:normAutofit lnSpcReduction="10000"/>
          </a:bodyPr>
          <a:lstStyle/>
          <a:p>
            <a:pPr marL="0" indent="0" algn="ctr">
              <a:buNone/>
            </a:pPr>
            <a:r>
              <a:rPr lang="fr-FR" altLang="fr-FR" sz="2400" b="1" dirty="0">
                <a:solidFill>
                  <a:schemeClr val="bg1"/>
                </a:solidFill>
                <a:latin typeface="Comic Sans MS" panose="030F0702030302020204" pitchFamily="66" charset="0"/>
                <a:cs typeface="Times New Roman" panose="02020603050405020304" pitchFamily="18" charset="0"/>
              </a:rPr>
              <a:t>Obtenir la stabilit</a:t>
            </a:r>
            <a:r>
              <a:rPr lang="fr-FR" altLang="fr-FR" sz="2400" b="1" dirty="0">
                <a:solidFill>
                  <a:schemeClr val="bg1"/>
                </a:solidFill>
                <a:latin typeface="Tahoma" panose="020B0604030504040204" pitchFamily="34" charset="0"/>
                <a:cs typeface="Times New Roman" panose="02020603050405020304" pitchFamily="18" charset="0"/>
              </a:rPr>
              <a:t>é</a:t>
            </a:r>
            <a:r>
              <a:rPr lang="fr-FR" altLang="fr-FR" sz="2400" b="1" dirty="0">
                <a:solidFill>
                  <a:schemeClr val="bg1"/>
                </a:solidFill>
                <a:latin typeface="Comic Sans MS" panose="030F0702030302020204" pitchFamily="66" charset="0"/>
                <a:cs typeface="Times New Roman" panose="02020603050405020304" pitchFamily="18" charset="0"/>
              </a:rPr>
              <a:t> du v</a:t>
            </a:r>
            <a:r>
              <a:rPr lang="fr-FR" altLang="fr-FR" sz="2400" b="1" dirty="0">
                <a:solidFill>
                  <a:schemeClr val="bg1"/>
                </a:solidFill>
                <a:latin typeface="Tahoma" panose="020B0604030504040204" pitchFamily="34" charset="0"/>
                <a:cs typeface="Times New Roman" panose="02020603050405020304" pitchFamily="18" charset="0"/>
              </a:rPr>
              <a:t>é</a:t>
            </a:r>
            <a:r>
              <a:rPr lang="fr-FR" altLang="fr-FR" sz="2400" b="1" dirty="0">
                <a:solidFill>
                  <a:schemeClr val="bg1"/>
                </a:solidFill>
                <a:latin typeface="Comic Sans MS" panose="030F0702030302020204" pitchFamily="66" charset="0"/>
                <a:cs typeface="Times New Roman" panose="02020603050405020304" pitchFamily="18" charset="0"/>
              </a:rPr>
              <a:t>hicule en ligne droite et </a:t>
            </a:r>
            <a:r>
              <a:rPr lang="fr-FR" altLang="fr-FR" sz="2400" b="1" dirty="0">
                <a:solidFill>
                  <a:schemeClr val="bg1"/>
                </a:solidFill>
                <a:latin typeface="Tahoma" panose="020B0604030504040204" pitchFamily="34" charset="0"/>
                <a:cs typeface="Times New Roman" panose="02020603050405020304" pitchFamily="18" charset="0"/>
              </a:rPr>
              <a:t>é</a:t>
            </a:r>
            <a:r>
              <a:rPr lang="fr-FR" altLang="fr-FR" sz="2400" b="1" dirty="0">
                <a:solidFill>
                  <a:schemeClr val="bg1"/>
                </a:solidFill>
                <a:latin typeface="Comic Sans MS" panose="030F0702030302020204" pitchFamily="66" charset="0"/>
                <a:cs typeface="Times New Roman" panose="02020603050405020304" pitchFamily="18" charset="0"/>
              </a:rPr>
              <a:t>viter une usure anormale des pneus.</a:t>
            </a:r>
          </a:p>
          <a:p>
            <a:pPr marL="0" indent="0" algn="ctr">
              <a:buNone/>
            </a:pPr>
            <a:endParaRPr lang="fr-FR" altLang="fr-FR" sz="2400" b="1" dirty="0">
              <a:solidFill>
                <a:schemeClr val="bg1"/>
              </a:solidFill>
              <a:latin typeface="Comic Sans MS" panose="030F0702030302020204" pitchFamily="66" charset="0"/>
              <a:cs typeface="Times New Roman" panose="02020603050405020304" pitchFamily="18" charset="0"/>
            </a:endParaRPr>
          </a:p>
          <a:p>
            <a:pPr marL="0" indent="0" algn="ctr">
              <a:buNone/>
            </a:pPr>
            <a:r>
              <a:rPr lang="fr-FR" altLang="fr-FR" sz="2400" b="1" dirty="0">
                <a:solidFill>
                  <a:schemeClr val="bg1"/>
                </a:solidFill>
                <a:latin typeface="Comic Sans MS" panose="030F0702030302020204" pitchFamily="66" charset="0"/>
                <a:cs typeface="Times New Roman" panose="02020603050405020304" pitchFamily="18" charset="0"/>
              </a:rPr>
              <a:t>Corriger les effets du carrossage et du déport.</a:t>
            </a:r>
            <a:r>
              <a:rPr lang="fr-FR" altLang="fr-FR" sz="2400" b="1" dirty="0">
                <a:solidFill>
                  <a:schemeClr val="bg1"/>
                </a:solidFill>
                <a:latin typeface="Tahoma" panose="020B0604030504040204" pitchFamily="34" charset="0"/>
                <a:cs typeface="Times New Roman" panose="02020603050405020304" pitchFamily="18" charset="0"/>
              </a:rPr>
              <a:t> </a:t>
            </a:r>
          </a:p>
          <a:p>
            <a:pPr marL="0" indent="0" algn="ctr">
              <a:buNone/>
            </a:pPr>
            <a:endParaRPr lang="fr-FR" altLang="fr-FR" sz="2400" b="1" dirty="0">
              <a:solidFill>
                <a:schemeClr val="bg1"/>
              </a:solidFill>
              <a:latin typeface="Tahoma" panose="020B0604030504040204" pitchFamily="34" charset="0"/>
              <a:cs typeface="Times New Roman" panose="02020603050405020304" pitchFamily="18" charset="0"/>
            </a:endParaRPr>
          </a:p>
          <a:p>
            <a:pPr marL="0" indent="0" algn="ctr">
              <a:buNone/>
            </a:pPr>
            <a:r>
              <a:rPr lang="fr-FR" altLang="fr-FR" sz="2400" b="1" dirty="0">
                <a:solidFill>
                  <a:schemeClr val="bg1"/>
                </a:solidFill>
                <a:latin typeface="Comic Sans MS" panose="030F0702030302020204" pitchFamily="66" charset="0"/>
                <a:cs typeface="Times New Roman" panose="02020603050405020304" pitchFamily="18" charset="0"/>
              </a:rPr>
              <a:t>Compenser l’effet de pousser ou de traction des roues motrices</a:t>
            </a:r>
          </a:p>
          <a:p>
            <a:pPr marL="0" indent="0">
              <a:buNone/>
            </a:pPr>
            <a:endParaRPr lang="fr-FR" dirty="0"/>
          </a:p>
        </p:txBody>
      </p:sp>
    </p:spTree>
    <p:extLst>
      <p:ext uri="{BB962C8B-B14F-4D97-AF65-F5344CB8AC3E}">
        <p14:creationId xmlns:p14="http://schemas.microsoft.com/office/powerpoint/2010/main" val="33085125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3C7EF83-0E8D-459F-9EE2-D037D6DE6FB2}"/>
              </a:ext>
            </a:extLst>
          </p:cNvPr>
          <p:cNvSpPr>
            <a:spLocks noGrp="1"/>
          </p:cNvSpPr>
          <p:nvPr>
            <p:ph type="title"/>
          </p:nvPr>
        </p:nvSpPr>
        <p:spPr>
          <a:xfrm>
            <a:off x="611172" y="885799"/>
            <a:ext cx="11062668" cy="1049235"/>
          </a:xfrm>
        </p:spPr>
        <p:txBody>
          <a:bodyPr/>
          <a:lstStyle/>
          <a:p>
            <a:r>
              <a:rPr lang="fr-FR" altLang="fr-FR" dirty="0"/>
              <a:t>Quelles influences sur le comportement routier ? </a:t>
            </a:r>
            <a:endParaRPr lang="fr-FR" dirty="0"/>
          </a:p>
        </p:txBody>
      </p:sp>
      <p:graphicFrame>
        <p:nvGraphicFramePr>
          <p:cNvPr id="4" name="Group 27">
            <a:extLst>
              <a:ext uri="{FF2B5EF4-FFF2-40B4-BE49-F238E27FC236}">
                <a16:creationId xmlns:a16="http://schemas.microsoft.com/office/drawing/2014/main" id="{FB9C6FAA-0A56-4C4D-96D2-F8EB32C55DF5}"/>
              </a:ext>
            </a:extLst>
          </p:cNvPr>
          <p:cNvGraphicFramePr>
            <a:graphicFrameLocks noGrp="1"/>
          </p:cNvGraphicFramePr>
          <p:nvPr>
            <p:ph idx="1"/>
            <p:extLst>
              <p:ext uri="{D42A27DB-BD31-4B8C-83A1-F6EECF244321}">
                <p14:modId xmlns:p14="http://schemas.microsoft.com/office/powerpoint/2010/main" val="2520876842"/>
              </p:ext>
            </p:extLst>
          </p:nvPr>
        </p:nvGraphicFramePr>
        <p:xfrm>
          <a:off x="2075331" y="2024380"/>
          <a:ext cx="8134350" cy="4051300"/>
        </p:xfrm>
        <a:graphic>
          <a:graphicData uri="http://schemas.openxmlformats.org/drawingml/2006/table">
            <a:tbl>
              <a:tblPr/>
              <a:tblGrid>
                <a:gridCol w="2016125">
                  <a:extLst>
                    <a:ext uri="{9D8B030D-6E8A-4147-A177-3AD203B41FA5}">
                      <a16:colId xmlns:a16="http://schemas.microsoft.com/office/drawing/2014/main" val="20000"/>
                    </a:ext>
                  </a:extLst>
                </a:gridCol>
                <a:gridCol w="2941637">
                  <a:extLst>
                    <a:ext uri="{9D8B030D-6E8A-4147-A177-3AD203B41FA5}">
                      <a16:colId xmlns:a16="http://schemas.microsoft.com/office/drawing/2014/main" val="20001"/>
                    </a:ext>
                  </a:extLst>
                </a:gridCol>
                <a:gridCol w="3176588">
                  <a:extLst>
                    <a:ext uri="{9D8B030D-6E8A-4147-A177-3AD203B41FA5}">
                      <a16:colId xmlns:a16="http://schemas.microsoft.com/office/drawing/2014/main" val="20002"/>
                    </a:ext>
                  </a:extLst>
                </a:gridCol>
              </a:tblGrid>
              <a:tr h="1403350">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800" b="1" i="0" u="none" strike="noStrike" cap="none" normalizeH="0" baseline="0" dirty="0">
                          <a:ln>
                            <a:noFill/>
                          </a:ln>
                          <a:solidFill>
                            <a:schemeClr val="tx1"/>
                          </a:solidFill>
                          <a:effectLst/>
                          <a:latin typeface="Comic Sans MS" pitchFamily="66" charset="0"/>
                        </a:rPr>
                        <a:t>LE PARALLELISME</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a:ln>
                            <a:noFill/>
                          </a:ln>
                          <a:solidFill>
                            <a:schemeClr val="tx1"/>
                          </a:solidFill>
                          <a:effectLst/>
                          <a:latin typeface="Comic Sans MS" pitchFamily="66" charset="0"/>
                        </a:rPr>
                        <a:t>TROP DE PINCEMENT</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0000"/>
                        <a:buFontTx/>
                        <a:buBlip>
                          <a:blip r:embed="rId2"/>
                        </a:buBlip>
                        <a:tabLst/>
                      </a:pPr>
                      <a:r>
                        <a:rPr kumimoji="0" lang="fr-FR" sz="2000" b="0" i="0" u="none" strike="noStrike" cap="none" normalizeH="0" baseline="0" dirty="0">
                          <a:ln>
                            <a:noFill/>
                          </a:ln>
                          <a:solidFill>
                            <a:schemeClr val="tx1"/>
                          </a:solidFill>
                          <a:effectLst/>
                          <a:latin typeface="Comic Sans MS" pitchFamily="66" charset="0"/>
                        </a:rPr>
                        <a:t> </a:t>
                      </a:r>
                      <a:r>
                        <a:rPr kumimoji="0" lang="fr-FR" sz="1800" b="1" i="0" u="none" strike="noStrike" cap="none" normalizeH="0" baseline="0" dirty="0">
                          <a:ln>
                            <a:noFill/>
                          </a:ln>
                          <a:solidFill>
                            <a:schemeClr val="tx1"/>
                          </a:solidFill>
                          <a:effectLst/>
                          <a:latin typeface="Comic Sans MS" pitchFamily="66" charset="0"/>
                        </a:rPr>
                        <a:t>Provoque une usure importante à l’extérieur du pneu</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9850">
                <a:tc vMerge="1">
                  <a:txBody>
                    <a:bodyPr/>
                    <a:lstStyle/>
                    <a:p>
                      <a:endParaRPr lang="fr-FR"/>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a:ln>
                            <a:noFill/>
                          </a:ln>
                          <a:solidFill>
                            <a:schemeClr val="tx1"/>
                          </a:solidFill>
                          <a:effectLst/>
                          <a:latin typeface="Comic Sans MS" pitchFamily="66" charset="0"/>
                        </a:rPr>
                        <a:t>TROP D’ OUVERTURE</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0000"/>
                        <a:buFontTx/>
                        <a:buBlip>
                          <a:blip r:embed="rId2"/>
                        </a:buBlip>
                        <a:tabLst/>
                      </a:pPr>
                      <a:r>
                        <a:rPr kumimoji="0" lang="fr-FR" sz="2000" b="1" i="0" u="none" strike="noStrike" cap="none" normalizeH="0" baseline="0">
                          <a:ln>
                            <a:noFill/>
                          </a:ln>
                          <a:solidFill>
                            <a:schemeClr val="tx1"/>
                          </a:solidFill>
                          <a:effectLst/>
                          <a:latin typeface="Comic Sans MS" pitchFamily="66" charset="0"/>
                        </a:rPr>
                        <a:t> </a:t>
                      </a:r>
                      <a:r>
                        <a:rPr kumimoji="0" lang="fr-FR" sz="1800" b="1" i="0" u="none" strike="noStrike" cap="none" normalizeH="0" baseline="0">
                          <a:ln>
                            <a:noFill/>
                          </a:ln>
                          <a:solidFill>
                            <a:schemeClr val="tx1"/>
                          </a:solidFill>
                          <a:effectLst/>
                          <a:latin typeface="Comic Sans MS" pitchFamily="66" charset="0"/>
                        </a:rPr>
                        <a:t>Provoque une usure importante à l’intérieur du pneu</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308100">
                <a:tc vMerge="1">
                  <a:txBody>
                    <a:bodyPr/>
                    <a:lstStyle/>
                    <a:p>
                      <a:endParaRPr lang="fr-FR"/>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a:ln>
                            <a:noFill/>
                          </a:ln>
                          <a:solidFill>
                            <a:schemeClr val="tx1"/>
                          </a:solidFill>
                          <a:effectLst/>
                          <a:latin typeface="Comic Sans MS" pitchFamily="66" charset="0"/>
                        </a:rPr>
                        <a:t>INEGALEMENT REPARTI</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0000"/>
                        <a:buFontTx/>
                        <a:buBlip>
                          <a:blip r:embed="rId2"/>
                        </a:buBlip>
                        <a:tabLst/>
                      </a:pPr>
                      <a:r>
                        <a:rPr kumimoji="0" lang="fr-FR" sz="1800" b="1" i="0" u="none" strike="noStrike" cap="none" normalizeH="0" baseline="0" dirty="0">
                          <a:ln>
                            <a:noFill/>
                          </a:ln>
                          <a:solidFill>
                            <a:schemeClr val="tx1"/>
                          </a:solidFill>
                          <a:effectLst/>
                          <a:latin typeface="Comic Sans MS" pitchFamily="66" charset="0"/>
                        </a:rPr>
                        <a:t> Tirage du véhicule </a:t>
                      </a:r>
                    </a:p>
                    <a:p>
                      <a:pPr marL="0" marR="0" lvl="0" indent="0" algn="l" defTabSz="914400" rtl="0" eaLnBrk="1" fontAlgn="base" latinLnBrk="0" hangingPunct="1">
                        <a:lnSpc>
                          <a:spcPct val="100000"/>
                        </a:lnSpc>
                        <a:spcBef>
                          <a:spcPct val="20000"/>
                        </a:spcBef>
                        <a:spcAft>
                          <a:spcPct val="0"/>
                        </a:spcAft>
                        <a:buClrTx/>
                        <a:buSzPct val="70000"/>
                        <a:buFontTx/>
                        <a:buBlip>
                          <a:blip r:embed="rId2"/>
                        </a:buBlip>
                        <a:tabLst/>
                      </a:pPr>
                      <a:r>
                        <a:rPr kumimoji="0" lang="fr-FR" sz="1800" b="1" i="0" u="none" strike="noStrike" cap="none" normalizeH="0" baseline="0" dirty="0">
                          <a:ln>
                            <a:noFill/>
                          </a:ln>
                          <a:solidFill>
                            <a:schemeClr val="tx1"/>
                          </a:solidFill>
                          <a:effectLst/>
                          <a:latin typeface="Comic Sans MS" pitchFamily="66" charset="0"/>
                        </a:rPr>
                        <a:t> Usure des pneus</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4039945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7592CB3-FAC2-4C27-A56F-63FEE90AB78D}"/>
              </a:ext>
            </a:extLst>
          </p:cNvPr>
          <p:cNvSpPr>
            <a:spLocks noGrp="1"/>
          </p:cNvSpPr>
          <p:nvPr>
            <p:ph type="title"/>
          </p:nvPr>
        </p:nvSpPr>
        <p:spPr/>
        <p:txBody>
          <a:bodyPr/>
          <a:lstStyle/>
          <a:p>
            <a:r>
              <a:rPr lang="fr-FR" dirty="0"/>
              <a:t>exercice</a:t>
            </a:r>
          </a:p>
        </p:txBody>
      </p:sp>
      <p:sp>
        <p:nvSpPr>
          <p:cNvPr id="3" name="Espace réservé du contenu 2">
            <a:extLst>
              <a:ext uri="{FF2B5EF4-FFF2-40B4-BE49-F238E27FC236}">
                <a16:creationId xmlns:a16="http://schemas.microsoft.com/office/drawing/2014/main" id="{7EBE0019-A5E1-402B-B811-C3E2D7AF713F}"/>
              </a:ext>
            </a:extLst>
          </p:cNvPr>
          <p:cNvSpPr>
            <a:spLocks noGrp="1"/>
          </p:cNvSpPr>
          <p:nvPr>
            <p:ph idx="1"/>
          </p:nvPr>
        </p:nvSpPr>
        <p:spPr>
          <a:xfrm>
            <a:off x="925023" y="2541289"/>
            <a:ext cx="3665312" cy="971308"/>
          </a:xfrm>
        </p:spPr>
        <p:txBody>
          <a:bodyPr/>
          <a:lstStyle/>
          <a:p>
            <a:pPr marL="0" indent="0" algn="ctr">
              <a:buNone/>
            </a:pPr>
            <a:r>
              <a:rPr lang="fr-FR" b="1" dirty="0"/>
              <a:t>Quelle image indique un parallélisme positif ?</a:t>
            </a:r>
          </a:p>
        </p:txBody>
      </p:sp>
      <p:sp>
        <p:nvSpPr>
          <p:cNvPr id="4" name="Espace réservé du contenu 2">
            <a:extLst>
              <a:ext uri="{FF2B5EF4-FFF2-40B4-BE49-F238E27FC236}">
                <a16:creationId xmlns:a16="http://schemas.microsoft.com/office/drawing/2014/main" id="{F04664E0-E4FB-4C5D-AEAA-1F009F0D38F2}"/>
              </a:ext>
            </a:extLst>
          </p:cNvPr>
          <p:cNvSpPr txBox="1">
            <a:spLocks/>
          </p:cNvSpPr>
          <p:nvPr/>
        </p:nvSpPr>
        <p:spPr>
          <a:xfrm>
            <a:off x="913099" y="4200133"/>
            <a:ext cx="4552981" cy="971308"/>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a:lstStyle>
          <a:p>
            <a:pPr marL="0" indent="0">
              <a:buFont typeface="Arial" panose="020B0604020202020204" pitchFamily="34" charset="0"/>
              <a:buNone/>
            </a:pPr>
            <a:r>
              <a:rPr lang="fr-FR" b="1" dirty="0"/>
              <a:t>Réponse:  </a:t>
            </a:r>
          </a:p>
        </p:txBody>
      </p:sp>
      <p:grpSp>
        <p:nvGrpSpPr>
          <p:cNvPr id="5" name="Groupe 4">
            <a:extLst>
              <a:ext uri="{FF2B5EF4-FFF2-40B4-BE49-F238E27FC236}">
                <a16:creationId xmlns:a16="http://schemas.microsoft.com/office/drawing/2014/main" id="{A621D8B1-2F7E-4DD3-B438-DE405E6615AA}"/>
              </a:ext>
            </a:extLst>
          </p:cNvPr>
          <p:cNvGrpSpPr/>
          <p:nvPr/>
        </p:nvGrpSpPr>
        <p:grpSpPr>
          <a:xfrm>
            <a:off x="8580753" y="2154432"/>
            <a:ext cx="2901290" cy="2908220"/>
            <a:chOff x="8378370" y="3730632"/>
            <a:chExt cx="2901290" cy="2908220"/>
          </a:xfrm>
        </p:grpSpPr>
        <p:sp>
          <p:nvSpPr>
            <p:cNvPr id="6" name="Arc 5">
              <a:extLst>
                <a:ext uri="{FF2B5EF4-FFF2-40B4-BE49-F238E27FC236}">
                  <a16:creationId xmlns:a16="http://schemas.microsoft.com/office/drawing/2014/main" id="{AA936FAB-BE11-4612-BD92-3321858F3E28}"/>
                </a:ext>
              </a:extLst>
            </p:cNvPr>
            <p:cNvSpPr/>
            <p:nvPr/>
          </p:nvSpPr>
          <p:spPr>
            <a:xfrm rot="18867528">
              <a:off x="8374905" y="3734097"/>
              <a:ext cx="2908220" cy="2901290"/>
            </a:xfrm>
            <a:prstGeom prst="arc">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nvGrpSpPr>
            <p:cNvPr id="7" name="Groupe 6">
              <a:extLst>
                <a:ext uri="{FF2B5EF4-FFF2-40B4-BE49-F238E27FC236}">
                  <a16:creationId xmlns:a16="http://schemas.microsoft.com/office/drawing/2014/main" id="{94362A36-E38D-41D6-A289-D2016F4AC72A}"/>
                </a:ext>
              </a:extLst>
            </p:cNvPr>
            <p:cNvGrpSpPr/>
            <p:nvPr/>
          </p:nvGrpSpPr>
          <p:grpSpPr>
            <a:xfrm>
              <a:off x="8438539" y="3968685"/>
              <a:ext cx="2780952" cy="2432115"/>
              <a:chOff x="8438539" y="3968685"/>
              <a:chExt cx="2780952" cy="2432115"/>
            </a:xfrm>
          </p:grpSpPr>
          <p:pic>
            <p:nvPicPr>
              <p:cNvPr id="8" name="Image 7">
                <a:extLst>
                  <a:ext uri="{FF2B5EF4-FFF2-40B4-BE49-F238E27FC236}">
                    <a16:creationId xmlns:a16="http://schemas.microsoft.com/office/drawing/2014/main" id="{C0C99ACA-AF52-4AA3-BDEB-15DFD0AD73F7}"/>
                  </a:ext>
                </a:extLst>
              </p:cNvPr>
              <p:cNvPicPr>
                <a:picLocks noChangeAspect="1"/>
              </p:cNvPicPr>
              <p:nvPr/>
            </p:nvPicPr>
            <p:blipFill rotWithShape="1">
              <a:blip r:embed="rId2"/>
              <a:srcRect b="52889"/>
              <a:stretch/>
            </p:blipFill>
            <p:spPr>
              <a:xfrm>
                <a:off x="8438539" y="4133496"/>
                <a:ext cx="2780952" cy="2267304"/>
              </a:xfrm>
              <a:prstGeom prst="rect">
                <a:avLst/>
              </a:prstGeom>
            </p:spPr>
          </p:pic>
          <p:cxnSp>
            <p:nvCxnSpPr>
              <p:cNvPr id="9" name="Connecteur droit 8">
                <a:extLst>
                  <a:ext uri="{FF2B5EF4-FFF2-40B4-BE49-F238E27FC236}">
                    <a16:creationId xmlns:a16="http://schemas.microsoft.com/office/drawing/2014/main" id="{25212343-2EB4-422A-B077-1A7C98D877F1}"/>
                  </a:ext>
                </a:extLst>
              </p:cNvPr>
              <p:cNvCxnSpPr>
                <a:cxnSpLocks/>
              </p:cNvCxnSpPr>
              <p:nvPr/>
            </p:nvCxnSpPr>
            <p:spPr>
              <a:xfrm>
                <a:off x="9844727" y="3968685"/>
                <a:ext cx="15712" cy="2432115"/>
              </a:xfrm>
              <a:prstGeom prst="line">
                <a:avLst/>
              </a:prstGeom>
              <a:ln w="22225">
                <a:prstDash val="lgDashDot"/>
              </a:ln>
            </p:spPr>
            <p:style>
              <a:lnRef idx="1">
                <a:schemeClr val="accent1"/>
              </a:lnRef>
              <a:fillRef idx="0">
                <a:schemeClr val="accent1"/>
              </a:fillRef>
              <a:effectRef idx="0">
                <a:schemeClr val="accent1"/>
              </a:effectRef>
              <a:fontRef idx="minor">
                <a:schemeClr val="tx1"/>
              </a:fontRef>
            </p:style>
          </p:cxnSp>
          <p:cxnSp>
            <p:nvCxnSpPr>
              <p:cNvPr id="10" name="Connecteur droit 9">
                <a:extLst>
                  <a:ext uri="{FF2B5EF4-FFF2-40B4-BE49-F238E27FC236}">
                    <a16:creationId xmlns:a16="http://schemas.microsoft.com/office/drawing/2014/main" id="{348EC2FA-C7B8-4818-98A0-5DB15776004F}"/>
                  </a:ext>
                </a:extLst>
              </p:cNvPr>
              <p:cNvCxnSpPr>
                <a:cxnSpLocks/>
              </p:cNvCxnSpPr>
              <p:nvPr/>
            </p:nvCxnSpPr>
            <p:spPr>
              <a:xfrm>
                <a:off x="8650312" y="4133496"/>
                <a:ext cx="270168" cy="1051246"/>
              </a:xfrm>
              <a:prstGeom prst="line">
                <a:avLst/>
              </a:prstGeom>
              <a:ln w="2540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931C2039-DE7C-419E-AF3F-D3F694B46024}"/>
                  </a:ext>
                </a:extLst>
              </p:cNvPr>
              <p:cNvCxnSpPr>
                <a:cxnSpLocks/>
              </p:cNvCxnSpPr>
              <p:nvPr/>
            </p:nvCxnSpPr>
            <p:spPr>
              <a:xfrm flipH="1">
                <a:off x="10762401" y="4133496"/>
                <a:ext cx="129119" cy="886435"/>
              </a:xfrm>
              <a:prstGeom prst="line">
                <a:avLst/>
              </a:prstGeom>
              <a:ln w="25400">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12" name="Arc 11">
                <a:extLst>
                  <a:ext uri="{FF2B5EF4-FFF2-40B4-BE49-F238E27FC236}">
                    <a16:creationId xmlns:a16="http://schemas.microsoft.com/office/drawing/2014/main" id="{79D31268-CF2F-407C-9EEA-EB7E472DBD63}"/>
                  </a:ext>
                </a:extLst>
              </p:cNvPr>
              <p:cNvSpPr/>
              <p:nvPr/>
            </p:nvSpPr>
            <p:spPr>
              <a:xfrm rot="18766141">
                <a:off x="8545723" y="4398530"/>
                <a:ext cx="1497338" cy="1181784"/>
              </a:xfrm>
              <a:prstGeom prst="arc">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3" name="Arc 12">
                <a:extLst>
                  <a:ext uri="{FF2B5EF4-FFF2-40B4-BE49-F238E27FC236}">
                    <a16:creationId xmlns:a16="http://schemas.microsoft.com/office/drawing/2014/main" id="{83FFD438-56B0-4D21-AD23-8C3BB4B130A0}"/>
                  </a:ext>
                </a:extLst>
              </p:cNvPr>
              <p:cNvSpPr/>
              <p:nvPr/>
            </p:nvSpPr>
            <p:spPr>
              <a:xfrm rot="19451903">
                <a:off x="9544713" y="4729712"/>
                <a:ext cx="1332050" cy="910060"/>
              </a:xfrm>
              <a:prstGeom prst="arc">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grpSp>
      <p:grpSp>
        <p:nvGrpSpPr>
          <p:cNvPr id="14" name="Groupe 13">
            <a:extLst>
              <a:ext uri="{FF2B5EF4-FFF2-40B4-BE49-F238E27FC236}">
                <a16:creationId xmlns:a16="http://schemas.microsoft.com/office/drawing/2014/main" id="{E3E4FEFD-C1B5-47E1-AE0F-3383177CD5EA}"/>
              </a:ext>
            </a:extLst>
          </p:cNvPr>
          <p:cNvGrpSpPr/>
          <p:nvPr/>
        </p:nvGrpSpPr>
        <p:grpSpPr>
          <a:xfrm>
            <a:off x="5279731" y="2392485"/>
            <a:ext cx="2780952" cy="2432115"/>
            <a:chOff x="4518176" y="3887405"/>
            <a:chExt cx="2780952" cy="2432115"/>
          </a:xfrm>
        </p:grpSpPr>
        <p:pic>
          <p:nvPicPr>
            <p:cNvPr id="15" name="Image 14">
              <a:extLst>
                <a:ext uri="{FF2B5EF4-FFF2-40B4-BE49-F238E27FC236}">
                  <a16:creationId xmlns:a16="http://schemas.microsoft.com/office/drawing/2014/main" id="{3ACEF793-14F7-40CC-90F1-F83C057FC4FA}"/>
                </a:ext>
              </a:extLst>
            </p:cNvPr>
            <p:cNvPicPr>
              <a:picLocks noChangeAspect="1"/>
            </p:cNvPicPr>
            <p:nvPr/>
          </p:nvPicPr>
          <p:blipFill rotWithShape="1">
            <a:blip r:embed="rId2"/>
            <a:srcRect b="52889"/>
            <a:stretch/>
          </p:blipFill>
          <p:spPr>
            <a:xfrm>
              <a:off x="4518176" y="4052216"/>
              <a:ext cx="2780952" cy="2267304"/>
            </a:xfrm>
            <a:prstGeom prst="rect">
              <a:avLst/>
            </a:prstGeom>
          </p:spPr>
        </p:pic>
        <p:cxnSp>
          <p:nvCxnSpPr>
            <p:cNvPr id="16" name="Connecteur droit 15">
              <a:extLst>
                <a:ext uri="{FF2B5EF4-FFF2-40B4-BE49-F238E27FC236}">
                  <a16:creationId xmlns:a16="http://schemas.microsoft.com/office/drawing/2014/main" id="{E53CBE0C-DB73-415B-B7FA-74C99DA8C2AF}"/>
                </a:ext>
              </a:extLst>
            </p:cNvPr>
            <p:cNvCxnSpPr>
              <a:cxnSpLocks/>
            </p:cNvCxnSpPr>
            <p:nvPr/>
          </p:nvCxnSpPr>
          <p:spPr>
            <a:xfrm>
              <a:off x="5924364" y="3887405"/>
              <a:ext cx="15712" cy="2432115"/>
            </a:xfrm>
            <a:prstGeom prst="line">
              <a:avLst/>
            </a:prstGeom>
            <a:ln w="22225">
              <a:prstDash val="lgDashDot"/>
            </a:ln>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6043E9DF-E4C9-4970-98A4-23B1F1039EF0}"/>
                </a:ext>
              </a:extLst>
            </p:cNvPr>
            <p:cNvCxnSpPr>
              <a:cxnSpLocks/>
            </p:cNvCxnSpPr>
            <p:nvPr/>
          </p:nvCxnSpPr>
          <p:spPr>
            <a:xfrm flipH="1">
              <a:off x="5000117" y="4052216"/>
              <a:ext cx="301817" cy="1051246"/>
            </a:xfrm>
            <a:prstGeom prst="line">
              <a:avLst/>
            </a:prstGeom>
            <a:ln w="2540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968262C2-5C43-4016-A447-2450D3FAD836}"/>
                </a:ext>
              </a:extLst>
            </p:cNvPr>
            <p:cNvCxnSpPr>
              <a:cxnSpLocks/>
            </p:cNvCxnSpPr>
            <p:nvPr/>
          </p:nvCxnSpPr>
          <p:spPr>
            <a:xfrm>
              <a:off x="6660986" y="4117421"/>
              <a:ext cx="181053" cy="821230"/>
            </a:xfrm>
            <a:prstGeom prst="line">
              <a:avLst/>
            </a:prstGeom>
            <a:ln w="25400">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19" name="Arc 18">
              <a:extLst>
                <a:ext uri="{FF2B5EF4-FFF2-40B4-BE49-F238E27FC236}">
                  <a16:creationId xmlns:a16="http://schemas.microsoft.com/office/drawing/2014/main" id="{459AB9EA-1E96-4189-9232-E0D095CE6A81}"/>
                </a:ext>
              </a:extLst>
            </p:cNvPr>
            <p:cNvSpPr/>
            <p:nvPr/>
          </p:nvSpPr>
          <p:spPr>
            <a:xfrm rot="19060505">
              <a:off x="5043966" y="4190394"/>
              <a:ext cx="1693399" cy="1565244"/>
            </a:xfrm>
            <a:prstGeom prst="arc">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sp>
        <p:nvSpPr>
          <p:cNvPr id="20" name="Espace réservé du contenu 2">
            <a:extLst>
              <a:ext uri="{FF2B5EF4-FFF2-40B4-BE49-F238E27FC236}">
                <a16:creationId xmlns:a16="http://schemas.microsoft.com/office/drawing/2014/main" id="{6F2761C2-039C-45AA-86E3-2EBD8141B7E8}"/>
              </a:ext>
            </a:extLst>
          </p:cNvPr>
          <p:cNvSpPr txBox="1">
            <a:spLocks/>
          </p:cNvSpPr>
          <p:nvPr/>
        </p:nvSpPr>
        <p:spPr>
          <a:xfrm>
            <a:off x="6456862" y="4887724"/>
            <a:ext cx="512898" cy="580566"/>
          </a:xfrm>
          <a:prstGeom prst="rect">
            <a:avLst/>
          </a:prstGeom>
        </p:spPr>
        <p:txBody>
          <a:bodyPr vert="horz" lIns="91440" tIns="45720" rIns="91440" bIns="45720" rtlCol="0" anchor="t">
            <a:normAutofit fontScale="92500" lnSpcReduction="20000"/>
          </a:bodyPr>
          <a:lst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a:lstStyle>
          <a:p>
            <a:pPr marL="0" indent="0">
              <a:buFont typeface="Arial" panose="020B0604020202020204" pitchFamily="34" charset="0"/>
              <a:buNone/>
            </a:pPr>
            <a:r>
              <a:rPr lang="fr-FR" sz="3200" b="1" dirty="0">
                <a:solidFill>
                  <a:schemeClr val="accent1"/>
                </a:solidFill>
              </a:rPr>
              <a:t>A</a:t>
            </a:r>
          </a:p>
        </p:txBody>
      </p:sp>
      <p:sp>
        <p:nvSpPr>
          <p:cNvPr id="21" name="Espace réservé du contenu 2">
            <a:extLst>
              <a:ext uri="{FF2B5EF4-FFF2-40B4-BE49-F238E27FC236}">
                <a16:creationId xmlns:a16="http://schemas.microsoft.com/office/drawing/2014/main" id="{3584233D-A20E-460E-8812-A3770A379B60}"/>
              </a:ext>
            </a:extLst>
          </p:cNvPr>
          <p:cNvSpPr txBox="1">
            <a:spLocks/>
          </p:cNvSpPr>
          <p:nvPr/>
        </p:nvSpPr>
        <p:spPr>
          <a:xfrm>
            <a:off x="9806373" y="4849294"/>
            <a:ext cx="512898" cy="580566"/>
          </a:xfrm>
          <a:prstGeom prst="rect">
            <a:avLst/>
          </a:prstGeom>
        </p:spPr>
        <p:txBody>
          <a:bodyPr vert="horz" lIns="91440" tIns="45720" rIns="91440" bIns="45720" rtlCol="0" anchor="t">
            <a:normAutofit fontScale="92500" lnSpcReduction="20000"/>
          </a:bodyPr>
          <a:lst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a:lstStyle>
          <a:p>
            <a:pPr marL="0" indent="0">
              <a:buFont typeface="Arial" panose="020B0604020202020204" pitchFamily="34" charset="0"/>
              <a:buNone/>
            </a:pPr>
            <a:r>
              <a:rPr lang="fr-FR" sz="3200" b="1" dirty="0">
                <a:solidFill>
                  <a:schemeClr val="accent1"/>
                </a:solidFill>
              </a:rPr>
              <a:t>B</a:t>
            </a:r>
          </a:p>
        </p:txBody>
      </p:sp>
      <p:sp>
        <p:nvSpPr>
          <p:cNvPr id="22" name="Espace réservé du contenu 2">
            <a:extLst>
              <a:ext uri="{FF2B5EF4-FFF2-40B4-BE49-F238E27FC236}">
                <a16:creationId xmlns:a16="http://schemas.microsoft.com/office/drawing/2014/main" id="{8DEDDF28-66BE-482E-A62A-326C6CE3CB8E}"/>
              </a:ext>
            </a:extLst>
          </p:cNvPr>
          <p:cNvSpPr txBox="1">
            <a:spLocks/>
          </p:cNvSpPr>
          <p:nvPr/>
        </p:nvSpPr>
        <p:spPr>
          <a:xfrm>
            <a:off x="2754176" y="4105221"/>
            <a:ext cx="512898" cy="580566"/>
          </a:xfrm>
          <a:prstGeom prst="rect">
            <a:avLst/>
          </a:prstGeom>
        </p:spPr>
        <p:txBody>
          <a:bodyPr vert="horz" lIns="91440" tIns="45720" rIns="91440" bIns="45720" rtlCol="0" anchor="t">
            <a:normAutofit fontScale="92500" lnSpcReduction="20000"/>
          </a:bodyPr>
          <a:lst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a:lstStyle>
          <a:p>
            <a:pPr marL="0" indent="0">
              <a:buFont typeface="Arial" panose="020B0604020202020204" pitchFamily="34" charset="0"/>
              <a:buNone/>
            </a:pPr>
            <a:r>
              <a:rPr lang="fr-FR" sz="3200" b="1" dirty="0">
                <a:solidFill>
                  <a:schemeClr val="accent1"/>
                </a:solidFill>
              </a:rPr>
              <a:t>A</a:t>
            </a:r>
          </a:p>
        </p:txBody>
      </p:sp>
      <p:sp>
        <p:nvSpPr>
          <p:cNvPr id="23" name="ZoneTexte 22">
            <a:extLst>
              <a:ext uri="{FF2B5EF4-FFF2-40B4-BE49-F238E27FC236}">
                <a16:creationId xmlns:a16="http://schemas.microsoft.com/office/drawing/2014/main" id="{54A5FE1A-1652-40D3-BBF1-FB2706F632E0}"/>
              </a:ext>
            </a:extLst>
          </p:cNvPr>
          <p:cNvSpPr txBox="1"/>
          <p:nvPr/>
        </p:nvSpPr>
        <p:spPr>
          <a:xfrm>
            <a:off x="2135586" y="4105221"/>
            <a:ext cx="3065546" cy="954107"/>
          </a:xfrm>
          <a:prstGeom prst="rect">
            <a:avLst/>
          </a:prstGeom>
          <a:solidFill>
            <a:srgbClr val="C00000"/>
          </a:solidFill>
        </p:spPr>
        <p:txBody>
          <a:bodyPr wrap="square" rtlCol="0">
            <a:spAutoFit/>
          </a:bodyPr>
          <a:lstStyle/>
          <a:p>
            <a:pPr algn="ctr"/>
            <a:r>
              <a:rPr lang="fr-FR" sz="2800" dirty="0">
                <a:solidFill>
                  <a:schemeClr val="bg1"/>
                </a:solidFill>
              </a:rPr>
              <a:t>Cliquez pour voir la réponse</a:t>
            </a:r>
          </a:p>
        </p:txBody>
      </p:sp>
    </p:spTree>
    <p:extLst>
      <p:ext uri="{BB962C8B-B14F-4D97-AF65-F5344CB8AC3E}">
        <p14:creationId xmlns:p14="http://schemas.microsoft.com/office/powerpoint/2010/main" val="207425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23"/>
                                        </p:tgtEl>
                                        <p:attrNameLst>
                                          <p:attrName>ppt_w</p:attrName>
                                        </p:attrNameLst>
                                      </p:cBhvr>
                                      <p:tavLst>
                                        <p:tav tm="0">
                                          <p:val>
                                            <p:strVal val="ppt_w"/>
                                          </p:val>
                                        </p:tav>
                                        <p:tav tm="100000">
                                          <p:val>
                                            <p:fltVal val="0"/>
                                          </p:val>
                                        </p:tav>
                                      </p:tavLst>
                                    </p:anim>
                                    <p:anim calcmode="lin" valueType="num">
                                      <p:cBhvr>
                                        <p:cTn id="7" dur="500"/>
                                        <p:tgtEl>
                                          <p:spTgt spid="23"/>
                                        </p:tgtEl>
                                        <p:attrNameLst>
                                          <p:attrName>ppt_h</p:attrName>
                                        </p:attrNameLst>
                                      </p:cBhvr>
                                      <p:tavLst>
                                        <p:tav tm="0">
                                          <p:val>
                                            <p:strVal val="ppt_h"/>
                                          </p:val>
                                        </p:tav>
                                        <p:tav tm="100000">
                                          <p:val>
                                            <p:fltVal val="0"/>
                                          </p:val>
                                        </p:tav>
                                      </p:tavLst>
                                    </p:anim>
                                    <p:animEffect transition="out" filter="fade">
                                      <p:cBhvr>
                                        <p:cTn id="8" dur="500"/>
                                        <p:tgtEl>
                                          <p:spTgt spid="23"/>
                                        </p:tgtEl>
                                      </p:cBhvr>
                                    </p:animEffect>
                                    <p:set>
                                      <p:cBhvr>
                                        <p:cTn id="9"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C3D674-3D59-4E93-80CA-0C0A9095E81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2A81E1-BCBE-426B-8C09-33274E69409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14" name="Picture 13" descr="Une image contenant intérieur, meubles&#10;&#10;Description générée avec un niveau de confiance élevé">
            <a:extLst>
              <a:ext uri="{FF2B5EF4-FFF2-40B4-BE49-F238E27FC236}">
                <a16:creationId xmlns:a16="http://schemas.microsoft.com/office/drawing/2014/main" id="{39D1DDD4-5BB3-45BA-B9B3-06B62299AD79}"/>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6" name="Straight Connector 15">
            <a:extLst>
              <a:ext uri="{FF2B5EF4-FFF2-40B4-BE49-F238E27FC236}">
                <a16:creationId xmlns:a16="http://schemas.microsoft.com/office/drawing/2014/main" id="{A24DAE64-2302-42EA-8239-F2F0775CA5AD}"/>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884B8F8-FDC9-498B-9960-5D7260AFCB03}"/>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4" name="Picture 25" descr="epure">
            <a:extLst>
              <a:ext uri="{FF2B5EF4-FFF2-40B4-BE49-F238E27FC236}">
                <a16:creationId xmlns:a16="http://schemas.microsoft.com/office/drawing/2014/main" id="{B09B05DC-3D10-499C-A64D-482A422666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1262" y="1405986"/>
            <a:ext cx="4960442" cy="42518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a:extLst>
              <a:ext uri="{FF2B5EF4-FFF2-40B4-BE49-F238E27FC236}">
                <a16:creationId xmlns:a16="http://schemas.microsoft.com/office/drawing/2014/main" id="{5D6DC20F-58C5-4C41-900F-E9F3A15EAF9A}"/>
              </a:ext>
            </a:extLst>
          </p:cNvPr>
          <p:cNvSpPr>
            <a:spLocks noGrp="1"/>
          </p:cNvSpPr>
          <p:nvPr>
            <p:ph type="title"/>
          </p:nvPr>
        </p:nvSpPr>
        <p:spPr>
          <a:xfrm>
            <a:off x="1451580" y="804520"/>
            <a:ext cx="4979379" cy="1049235"/>
          </a:xfrm>
        </p:spPr>
        <p:txBody>
          <a:bodyPr>
            <a:normAutofit/>
          </a:bodyPr>
          <a:lstStyle/>
          <a:p>
            <a:r>
              <a:rPr lang="fr-FR" dirty="0"/>
              <a:t>L’épure de direction</a:t>
            </a:r>
          </a:p>
        </p:txBody>
      </p:sp>
      <p:sp>
        <p:nvSpPr>
          <p:cNvPr id="3" name="Espace réservé du contenu 2">
            <a:extLst>
              <a:ext uri="{FF2B5EF4-FFF2-40B4-BE49-F238E27FC236}">
                <a16:creationId xmlns:a16="http://schemas.microsoft.com/office/drawing/2014/main" id="{DFFAFE33-7CCB-4BC5-BB24-E648C49FABD8}"/>
              </a:ext>
            </a:extLst>
          </p:cNvPr>
          <p:cNvSpPr>
            <a:spLocks noGrp="1"/>
          </p:cNvSpPr>
          <p:nvPr>
            <p:ph idx="1"/>
          </p:nvPr>
        </p:nvSpPr>
        <p:spPr>
          <a:xfrm>
            <a:off x="1451580" y="2347139"/>
            <a:ext cx="4172212" cy="3450613"/>
          </a:xfrm>
        </p:spPr>
        <p:txBody>
          <a:bodyPr>
            <a:normAutofit/>
          </a:bodyPr>
          <a:lstStyle/>
          <a:p>
            <a:pPr eaLnBrk="1" hangingPunct="1">
              <a:lnSpc>
                <a:spcPct val="110000"/>
              </a:lnSpc>
            </a:pPr>
            <a:r>
              <a:rPr lang="fr-FR" altLang="fr-FR" dirty="0"/>
              <a:t>Dans un virage, les roues intérieures doivent avoir un rayon de braquage supérieur aux roues extérieures, afin d'éviter le ripage des pneumatiques.</a:t>
            </a:r>
          </a:p>
          <a:p>
            <a:pPr eaLnBrk="1" hangingPunct="1">
              <a:lnSpc>
                <a:spcPct val="110000"/>
              </a:lnSpc>
            </a:pPr>
            <a:endParaRPr lang="fr-FR" altLang="fr-FR" dirty="0"/>
          </a:p>
          <a:p>
            <a:pPr eaLnBrk="1" hangingPunct="1">
              <a:lnSpc>
                <a:spcPct val="110000"/>
              </a:lnSpc>
            </a:pPr>
            <a:r>
              <a:rPr lang="fr-FR" altLang="fr-FR" dirty="0"/>
              <a:t>Réduction de l'usure des pneumatiques et amélioration de la tenue de route.</a:t>
            </a:r>
          </a:p>
        </p:txBody>
      </p:sp>
    </p:spTree>
    <p:extLst>
      <p:ext uri="{BB962C8B-B14F-4D97-AF65-F5344CB8AC3E}">
        <p14:creationId xmlns:p14="http://schemas.microsoft.com/office/powerpoint/2010/main" val="40602101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7160E1-B20E-4D9E-ABFA-33773FAE2BCF}"/>
              </a:ext>
            </a:extLst>
          </p:cNvPr>
          <p:cNvSpPr>
            <a:spLocks noGrp="1"/>
          </p:cNvSpPr>
          <p:nvPr>
            <p:ph type="title"/>
          </p:nvPr>
        </p:nvSpPr>
        <p:spPr/>
        <p:txBody>
          <a:bodyPr/>
          <a:lstStyle/>
          <a:p>
            <a:r>
              <a:rPr lang="fr-FR" dirty="0"/>
              <a:t>sommaire</a:t>
            </a:r>
          </a:p>
        </p:txBody>
      </p:sp>
      <mc:AlternateContent xmlns:mc="http://schemas.openxmlformats.org/markup-compatibility/2006">
        <mc:Choice xmlns:psuz="http://schemas.microsoft.com/office/powerpoint/2016/summaryzoom" Requires="psuz">
          <p:graphicFrame>
            <p:nvGraphicFramePr>
              <p:cNvPr id="5" name="Zoom de résumé 4">
                <a:extLst>
                  <a:ext uri="{FF2B5EF4-FFF2-40B4-BE49-F238E27FC236}">
                    <a16:creationId xmlns:a16="http://schemas.microsoft.com/office/drawing/2014/main" id="{874ECED3-C525-4381-AF4A-6CF34AD8E800}"/>
                  </a:ext>
                </a:extLst>
              </p:cNvPr>
              <p:cNvGraphicFramePr>
                <a:graphicFrameLocks noChangeAspect="1"/>
              </p:cNvGraphicFramePr>
              <p:nvPr>
                <p:extLst>
                  <p:ext uri="{D42A27DB-BD31-4B8C-83A1-F6EECF244321}">
                    <p14:modId xmlns:p14="http://schemas.microsoft.com/office/powerpoint/2010/main" val="2248638533"/>
                  </p:ext>
                </p:extLst>
              </p:nvPr>
            </p:nvGraphicFramePr>
            <p:xfrm>
              <a:off x="1450975" y="2016125"/>
              <a:ext cx="9604375" cy="3449638"/>
            </p:xfrm>
            <a:graphic>
              <a:graphicData uri="http://schemas.microsoft.com/office/powerpoint/2016/summaryzoom">
                <psuz:summaryZm>
                  <psuz:summaryZmObj sectionId="{8BBFE0D0-5FCE-4A46-AB5C-693DD4FB97DF}">
                    <psuz:zmPr id="{D67A7AB7-DCF6-469F-8592-7421530A82B1}" transitionDur="1000">
                      <p166:blipFill xmlns:p166="http://schemas.microsoft.com/office/powerpoint/2016/6/main">
                        <a:blip r:embed="rId2"/>
                        <a:stretch>
                          <a:fillRect/>
                        </a:stretch>
                      </p166:blipFill>
                      <p166:spPr xmlns:p166="http://schemas.microsoft.com/office/powerpoint/2016/6/main">
                        <a:xfrm>
                          <a:off x="358664" y="468747"/>
                          <a:ext cx="2160984" cy="1215553"/>
                        </a:xfrm>
                        <a:prstGeom prst="rect">
                          <a:avLst/>
                        </a:prstGeom>
                        <a:ln w="3175">
                          <a:solidFill>
                            <a:prstClr val="ltGray"/>
                          </a:solidFill>
                        </a:ln>
                      </p166:spPr>
                    </psuz:zmPr>
                  </psuz:summaryZmObj>
                  <psuz:summaryZmObj sectionId="{78FAB6D1-54C1-4539-B4D8-77C99A793EF6}">
                    <psuz:zmPr id="{1D7A0712-CE46-46DD-977D-6A3A7D8C110D}" transitionDur="1000">
                      <p166:blipFill xmlns:p166="http://schemas.microsoft.com/office/powerpoint/2016/6/main">
                        <a:blip r:embed="rId3"/>
                        <a:stretch>
                          <a:fillRect/>
                        </a:stretch>
                      </p166:blipFill>
                      <p166:spPr xmlns:p166="http://schemas.microsoft.com/office/powerpoint/2016/6/main">
                        <a:xfrm>
                          <a:off x="2600685" y="468747"/>
                          <a:ext cx="2160984" cy="1215553"/>
                        </a:xfrm>
                        <a:prstGeom prst="rect">
                          <a:avLst/>
                        </a:prstGeom>
                        <a:ln w="3175">
                          <a:solidFill>
                            <a:prstClr val="ltGray"/>
                          </a:solidFill>
                        </a:ln>
                      </p166:spPr>
                    </psuz:zmPr>
                  </psuz:summaryZmObj>
                  <psuz:summaryZmObj sectionId="{3CEEA3E7-CC46-47A2-AF55-725E36BE48D3}">
                    <psuz:zmPr id="{B1AB5AE7-112C-451B-885F-EA3964BA6A7B}" transitionDur="1000">
                      <p166:blipFill xmlns:p166="http://schemas.microsoft.com/office/powerpoint/2016/6/main">
                        <a:blip r:embed="rId4"/>
                        <a:stretch>
                          <a:fillRect/>
                        </a:stretch>
                      </p166:blipFill>
                      <p166:spPr xmlns:p166="http://schemas.microsoft.com/office/powerpoint/2016/6/main">
                        <a:xfrm>
                          <a:off x="4842706" y="468747"/>
                          <a:ext cx="2160984" cy="1215553"/>
                        </a:xfrm>
                        <a:prstGeom prst="rect">
                          <a:avLst/>
                        </a:prstGeom>
                        <a:ln w="3175">
                          <a:solidFill>
                            <a:prstClr val="ltGray"/>
                          </a:solidFill>
                        </a:ln>
                      </p166:spPr>
                    </psuz:zmPr>
                  </psuz:summaryZmObj>
                  <psuz:summaryZmObj sectionId="{21739D7B-495F-4BD8-AA62-3FD9DC6389ED}">
                    <psuz:zmPr id="{A7599542-F95C-41EF-BE35-6653E0AE2ADF}" transitionDur="1000">
                      <p166:blipFill xmlns:p166="http://schemas.microsoft.com/office/powerpoint/2016/6/main">
                        <a:blip r:embed="rId5"/>
                        <a:stretch>
                          <a:fillRect/>
                        </a:stretch>
                      </p166:blipFill>
                      <p166:spPr xmlns:p166="http://schemas.microsoft.com/office/powerpoint/2016/6/main">
                        <a:xfrm>
                          <a:off x="7084727" y="468747"/>
                          <a:ext cx="2160984" cy="1215553"/>
                        </a:xfrm>
                        <a:prstGeom prst="rect">
                          <a:avLst/>
                        </a:prstGeom>
                        <a:ln w="3175">
                          <a:solidFill>
                            <a:prstClr val="ltGray"/>
                          </a:solidFill>
                        </a:ln>
                      </p166:spPr>
                    </psuz:zmPr>
                  </psuz:summaryZmObj>
                  <psuz:summaryZmObj sectionId="{CBC6B8FC-14FE-4FD1-891C-6161D190F059}">
                    <psuz:zmPr id="{3BCBEF94-14DD-4584-A143-C506AB89CE06}" transitionDur="1000">
                      <p166:blipFill xmlns:p166="http://schemas.microsoft.com/office/powerpoint/2016/6/main">
                        <a:blip r:embed="rId6"/>
                        <a:stretch>
                          <a:fillRect/>
                        </a:stretch>
                      </p166:blipFill>
                      <p166:spPr xmlns:p166="http://schemas.microsoft.com/office/powerpoint/2016/6/main">
                        <a:xfrm>
                          <a:off x="358664" y="1765337"/>
                          <a:ext cx="2160984" cy="1215553"/>
                        </a:xfrm>
                        <a:prstGeom prst="rect">
                          <a:avLst/>
                        </a:prstGeom>
                        <a:ln w="3175">
                          <a:solidFill>
                            <a:prstClr val="ltGray"/>
                          </a:solidFill>
                        </a:ln>
                      </p166:spPr>
                    </psuz:zmPr>
                  </psuz:summaryZmObj>
                  <psuz:summaryZmObj sectionId="{8421293C-6629-478B-8CE5-E519990AE13B}">
                    <psuz:zmPr id="{320844C9-C838-44E6-8940-6157599A557B}" transitionDur="1000">
                      <p166:blipFill xmlns:p166="http://schemas.microsoft.com/office/powerpoint/2016/6/main">
                        <a:blip r:embed="rId7"/>
                        <a:stretch>
                          <a:fillRect/>
                        </a:stretch>
                      </p166:blipFill>
                      <p166:spPr xmlns:p166="http://schemas.microsoft.com/office/powerpoint/2016/6/main">
                        <a:xfrm>
                          <a:off x="2600685" y="1765337"/>
                          <a:ext cx="2160984" cy="1215553"/>
                        </a:xfrm>
                        <a:prstGeom prst="rect">
                          <a:avLst/>
                        </a:prstGeom>
                        <a:ln w="3175">
                          <a:solidFill>
                            <a:prstClr val="ltGray"/>
                          </a:solidFill>
                        </a:ln>
                      </p166:spPr>
                    </psuz:zmPr>
                  </psuz:summaryZmObj>
                  <psuz:summaryZmObj sectionId="{682298E1-9AB1-4FF2-B017-CB87ED07C55F}">
                    <psuz:zmPr id="{806EFA3B-7E1C-4B83-88EA-C43F50614141}" transitionDur="1000">
                      <p166:blipFill xmlns:p166="http://schemas.microsoft.com/office/powerpoint/2016/6/main">
                        <a:blip r:embed="rId8"/>
                        <a:stretch>
                          <a:fillRect/>
                        </a:stretch>
                      </p166:blipFill>
                      <p166:spPr xmlns:p166="http://schemas.microsoft.com/office/powerpoint/2016/6/main">
                        <a:xfrm>
                          <a:off x="4842706" y="1765337"/>
                          <a:ext cx="2160984" cy="1215553"/>
                        </a:xfrm>
                        <a:prstGeom prst="rect">
                          <a:avLst/>
                        </a:prstGeom>
                        <a:ln w="3175">
                          <a:solidFill>
                            <a:prstClr val="ltGray"/>
                          </a:solidFill>
                        </a:ln>
                      </p166:spPr>
                    </psuz:zmPr>
                  </psuz:summaryZmObj>
                  <psuz:summaryZmObj sectionId="{9AD031AC-22A8-47CB-BBA8-43E23DC4BDC9}">
                    <psuz:zmPr id="{B93794EE-E8C4-4148-B681-F7BB22E0E7BF}" transitionDur="1000">
                      <p166:blipFill xmlns:p166="http://schemas.microsoft.com/office/powerpoint/2016/6/main">
                        <a:blip r:embed="rId9"/>
                        <a:stretch>
                          <a:fillRect/>
                        </a:stretch>
                      </p166:blipFill>
                      <p166:spPr xmlns:p166="http://schemas.microsoft.com/office/powerpoint/2016/6/main">
                        <a:xfrm>
                          <a:off x="7084727" y="1765337"/>
                          <a:ext cx="2160984" cy="1215553"/>
                        </a:xfrm>
                        <a:prstGeom prst="rect">
                          <a:avLst/>
                        </a:prstGeom>
                        <a:ln w="3175">
                          <a:solidFill>
                            <a:prstClr val="ltGray"/>
                          </a:solidFill>
                        </a:ln>
                      </p166:spPr>
                    </psuz:zmPr>
                  </psuz:summaryZmObj>
                  <psuz:gridLayout/>
                </psuz:summaryZm>
              </a:graphicData>
            </a:graphic>
          </p:graphicFrame>
        </mc:Choice>
        <mc:Fallback>
          <p:grpSp>
            <p:nvGrpSpPr>
              <p:cNvPr id="5" name="Zoom de résumé 4">
                <a:extLst>
                  <a:ext uri="{FF2B5EF4-FFF2-40B4-BE49-F238E27FC236}">
                    <a16:creationId xmlns:a16="http://schemas.microsoft.com/office/drawing/2014/main" id="{874ECED3-C525-4381-AF4A-6CF34AD8E800}"/>
                  </a:ext>
                </a:extLst>
              </p:cNvPr>
              <p:cNvGrpSpPr>
                <a:grpSpLocks noGrp="1" noUngrp="1" noRot="1" noChangeAspect="1" noMove="1" noResize="1"/>
              </p:cNvGrpSpPr>
              <p:nvPr/>
            </p:nvGrpSpPr>
            <p:grpSpPr>
              <a:xfrm>
                <a:off x="1450975" y="2016125"/>
                <a:ext cx="9604375" cy="3449638"/>
                <a:chOff x="1450975" y="2016125"/>
                <a:chExt cx="9604375" cy="3449638"/>
              </a:xfrm>
            </p:grpSpPr>
            <p:pic>
              <p:nvPicPr>
                <p:cNvPr id="3" name="Image 3">
                  <a:hlinkClick r:id="rId10" action="ppaction://hlinksldjump"/>
                </p:cNvPr>
                <p:cNvPicPr>
                  <a:picLocks noSelect="1" noRot="1" noChangeAspect="1" noMove="1" noResize="1" noEditPoints="1" noAdjustHandles="1" noChangeArrowheads="1" noChangeShapeType="1"/>
                </p:cNvPicPr>
                <p:nvPr/>
              </p:nvPicPr>
              <p:blipFill>
                <a:blip r:embed="rId2"/>
                <a:stretch>
                  <a:fillRect/>
                </a:stretch>
              </p:blipFill>
              <p:spPr>
                <a:xfrm>
                  <a:off x="1809639" y="2484872"/>
                  <a:ext cx="2160984" cy="1215553"/>
                </a:xfrm>
                <a:prstGeom prst="rect">
                  <a:avLst/>
                </a:prstGeom>
                <a:ln w="3175">
                  <a:solidFill>
                    <a:prstClr val="ltGray"/>
                  </a:solidFill>
                </a:ln>
              </p:spPr>
            </p:pic>
            <p:pic>
              <p:nvPicPr>
                <p:cNvPr id="4" name="Image 4">
                  <a:hlinkClick r:id="rId11" action="ppaction://hlinksldjump"/>
                </p:cNvPr>
                <p:cNvPicPr>
                  <a:picLocks noSelect="1" noRot="1" noChangeAspect="1" noMove="1" noResize="1" noEditPoints="1" noAdjustHandles="1" noChangeArrowheads="1" noChangeShapeType="1"/>
                </p:cNvPicPr>
                <p:nvPr/>
              </p:nvPicPr>
              <p:blipFill>
                <a:blip r:embed="rId3"/>
                <a:stretch>
                  <a:fillRect/>
                </a:stretch>
              </p:blipFill>
              <p:spPr>
                <a:xfrm>
                  <a:off x="4051660" y="2484872"/>
                  <a:ext cx="2160984" cy="1215553"/>
                </a:xfrm>
                <a:prstGeom prst="rect">
                  <a:avLst/>
                </a:prstGeom>
                <a:ln w="3175">
                  <a:solidFill>
                    <a:prstClr val="ltGray"/>
                  </a:solidFill>
                </a:ln>
              </p:spPr>
            </p:pic>
            <p:pic>
              <p:nvPicPr>
                <p:cNvPr id="6" name="Image 6">
                  <a:hlinkClick r:id="rId12" action="ppaction://hlinksldjump"/>
                </p:cNvPr>
                <p:cNvPicPr>
                  <a:picLocks noSelect="1" noRot="1" noChangeAspect="1" noMove="1" noResize="1" noEditPoints="1" noAdjustHandles="1" noChangeArrowheads="1" noChangeShapeType="1"/>
                </p:cNvPicPr>
                <p:nvPr/>
              </p:nvPicPr>
              <p:blipFill>
                <a:blip r:embed="rId4"/>
                <a:stretch>
                  <a:fillRect/>
                </a:stretch>
              </p:blipFill>
              <p:spPr>
                <a:xfrm>
                  <a:off x="6293681" y="2484872"/>
                  <a:ext cx="2160984" cy="1215553"/>
                </a:xfrm>
                <a:prstGeom prst="rect">
                  <a:avLst/>
                </a:prstGeom>
                <a:ln w="3175">
                  <a:solidFill>
                    <a:prstClr val="ltGray"/>
                  </a:solidFill>
                </a:ln>
              </p:spPr>
            </p:pic>
            <p:pic>
              <p:nvPicPr>
                <p:cNvPr id="7" name="Image 7">
                  <a:hlinkClick r:id="rId13" action="ppaction://hlinksldjump"/>
                </p:cNvPr>
                <p:cNvPicPr>
                  <a:picLocks noSelect="1" noRot="1" noChangeAspect="1" noMove="1" noResize="1" noEditPoints="1" noAdjustHandles="1" noChangeArrowheads="1" noChangeShapeType="1"/>
                </p:cNvPicPr>
                <p:nvPr/>
              </p:nvPicPr>
              <p:blipFill>
                <a:blip r:embed="rId5"/>
                <a:stretch>
                  <a:fillRect/>
                </a:stretch>
              </p:blipFill>
              <p:spPr>
                <a:xfrm>
                  <a:off x="8535702" y="2484872"/>
                  <a:ext cx="2160984" cy="1215553"/>
                </a:xfrm>
                <a:prstGeom prst="rect">
                  <a:avLst/>
                </a:prstGeom>
                <a:ln w="3175">
                  <a:solidFill>
                    <a:prstClr val="ltGray"/>
                  </a:solidFill>
                </a:ln>
              </p:spPr>
            </p:pic>
            <p:pic>
              <p:nvPicPr>
                <p:cNvPr id="8" name="Image 8">
                  <a:hlinkClick r:id="rId14" action="ppaction://hlinksldjump"/>
                </p:cNvPr>
                <p:cNvPicPr>
                  <a:picLocks noSelect="1" noRot="1" noChangeAspect="1" noMove="1" noResize="1" noEditPoints="1" noAdjustHandles="1" noChangeArrowheads="1" noChangeShapeType="1"/>
                </p:cNvPicPr>
                <p:nvPr/>
              </p:nvPicPr>
              <p:blipFill>
                <a:blip r:embed="rId6"/>
                <a:stretch>
                  <a:fillRect/>
                </a:stretch>
              </p:blipFill>
              <p:spPr>
                <a:xfrm>
                  <a:off x="1809639" y="3781462"/>
                  <a:ext cx="2160984" cy="1215553"/>
                </a:xfrm>
                <a:prstGeom prst="rect">
                  <a:avLst/>
                </a:prstGeom>
                <a:ln w="3175">
                  <a:solidFill>
                    <a:prstClr val="ltGray"/>
                  </a:solidFill>
                </a:ln>
              </p:spPr>
            </p:pic>
            <p:pic>
              <p:nvPicPr>
                <p:cNvPr id="9" name="Image 9">
                  <a:hlinkClick r:id="rId15" action="ppaction://hlinksldjump"/>
                </p:cNvPr>
                <p:cNvPicPr>
                  <a:picLocks noSelect="1" noRot="1" noChangeAspect="1" noMove="1" noResize="1" noEditPoints="1" noAdjustHandles="1" noChangeArrowheads="1" noChangeShapeType="1"/>
                </p:cNvPicPr>
                <p:nvPr/>
              </p:nvPicPr>
              <p:blipFill>
                <a:blip r:embed="rId7"/>
                <a:stretch>
                  <a:fillRect/>
                </a:stretch>
              </p:blipFill>
              <p:spPr>
                <a:xfrm>
                  <a:off x="4051660" y="3781462"/>
                  <a:ext cx="2160984" cy="1215553"/>
                </a:xfrm>
                <a:prstGeom prst="rect">
                  <a:avLst/>
                </a:prstGeom>
                <a:ln w="3175">
                  <a:solidFill>
                    <a:prstClr val="ltGray"/>
                  </a:solidFill>
                </a:ln>
              </p:spPr>
            </p:pic>
            <p:pic>
              <p:nvPicPr>
                <p:cNvPr id="10" name="Image 10">
                  <a:hlinkClick r:id="rId16" action="ppaction://hlinksldjump"/>
                </p:cNvPr>
                <p:cNvPicPr>
                  <a:picLocks noSelect="1" noRot="1" noChangeAspect="1" noMove="1" noResize="1" noEditPoints="1" noAdjustHandles="1" noChangeArrowheads="1" noChangeShapeType="1"/>
                </p:cNvPicPr>
                <p:nvPr/>
              </p:nvPicPr>
              <p:blipFill>
                <a:blip r:embed="rId8"/>
                <a:stretch>
                  <a:fillRect/>
                </a:stretch>
              </p:blipFill>
              <p:spPr>
                <a:xfrm>
                  <a:off x="6293681" y="3781462"/>
                  <a:ext cx="2160984" cy="1215553"/>
                </a:xfrm>
                <a:prstGeom prst="rect">
                  <a:avLst/>
                </a:prstGeom>
                <a:ln w="3175">
                  <a:solidFill>
                    <a:prstClr val="ltGray"/>
                  </a:solidFill>
                </a:ln>
              </p:spPr>
            </p:pic>
            <p:pic>
              <p:nvPicPr>
                <p:cNvPr id="11" name="Image 11">
                  <a:hlinkClick r:id="rId17" action="ppaction://hlinksldjump"/>
                </p:cNvPr>
                <p:cNvPicPr>
                  <a:picLocks noSelect="1" noRot="1" noChangeAspect="1" noMove="1" noResize="1" noEditPoints="1" noAdjustHandles="1" noChangeArrowheads="1" noChangeShapeType="1"/>
                </p:cNvPicPr>
                <p:nvPr/>
              </p:nvPicPr>
              <p:blipFill>
                <a:blip r:embed="rId9"/>
                <a:stretch>
                  <a:fillRect/>
                </a:stretch>
              </p:blipFill>
              <p:spPr>
                <a:xfrm>
                  <a:off x="8535702" y="3781462"/>
                  <a:ext cx="2160984" cy="1215553"/>
                </a:xfrm>
                <a:prstGeom prst="rect">
                  <a:avLst/>
                </a:prstGeom>
                <a:ln w="3175">
                  <a:solidFill>
                    <a:prstClr val="ltGray"/>
                  </a:solidFill>
                </a:ln>
              </p:spPr>
            </p:pic>
          </p:grpSp>
        </mc:Fallback>
      </mc:AlternateContent>
    </p:spTree>
    <p:extLst>
      <p:ext uri="{BB962C8B-B14F-4D97-AF65-F5344CB8AC3E}">
        <p14:creationId xmlns:p14="http://schemas.microsoft.com/office/powerpoint/2010/main" val="207196096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epure2">
            <a:extLst>
              <a:ext uri="{FF2B5EF4-FFF2-40B4-BE49-F238E27FC236}">
                <a16:creationId xmlns:a16="http://schemas.microsoft.com/office/drawing/2014/main" id="{9F6F9CBF-028C-4F38-94E5-9949E680ED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3818" y="2111451"/>
            <a:ext cx="27432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10">
            <a:extLst>
              <a:ext uri="{FF2B5EF4-FFF2-40B4-BE49-F238E27FC236}">
                <a16:creationId xmlns:a16="http://schemas.microsoft.com/office/drawing/2014/main" id="{5F8DD343-6983-4A77-9BC6-86E96F10F0DE}"/>
              </a:ext>
            </a:extLst>
          </p:cNvPr>
          <p:cNvSpPr txBox="1">
            <a:spLocks noChangeArrowheads="1"/>
          </p:cNvSpPr>
          <p:nvPr/>
        </p:nvSpPr>
        <p:spPr bwMode="auto">
          <a:xfrm>
            <a:off x="6544493" y="2598615"/>
            <a:ext cx="3598862"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2000" dirty="0">
                <a:latin typeface="+mn-lt"/>
              </a:rPr>
              <a:t>Les longueur des pivots et des liaisons permettent de réaliser cette particularité.</a:t>
            </a:r>
          </a:p>
          <a:p>
            <a:pPr algn="ctr" eaLnBrk="1" hangingPunct="1"/>
            <a:endParaRPr lang="fr-FR" altLang="fr-FR" sz="2000" dirty="0">
              <a:latin typeface="+mn-lt"/>
            </a:endParaRPr>
          </a:p>
          <a:p>
            <a:pPr algn="ctr" eaLnBrk="1" hangingPunct="1"/>
            <a:r>
              <a:rPr lang="fr-FR" altLang="fr-FR" sz="2000" dirty="0">
                <a:latin typeface="+mn-lt"/>
              </a:rPr>
              <a:t>Le prolongement des axes formés par les bras de levier des pivots doivent converger au centre de l'axe d'essieu arrière.</a:t>
            </a:r>
          </a:p>
        </p:txBody>
      </p:sp>
      <p:sp>
        <p:nvSpPr>
          <p:cNvPr id="7" name="Titre 1">
            <a:extLst>
              <a:ext uri="{FF2B5EF4-FFF2-40B4-BE49-F238E27FC236}">
                <a16:creationId xmlns:a16="http://schemas.microsoft.com/office/drawing/2014/main" id="{B6E56563-DC3B-4A5E-B531-EA6884E40B90}"/>
              </a:ext>
            </a:extLst>
          </p:cNvPr>
          <p:cNvSpPr>
            <a:spLocks noGrp="1"/>
          </p:cNvSpPr>
          <p:nvPr>
            <p:ph type="title"/>
          </p:nvPr>
        </p:nvSpPr>
        <p:spPr>
          <a:xfrm>
            <a:off x="1451580" y="804520"/>
            <a:ext cx="6580057" cy="1049235"/>
          </a:xfrm>
        </p:spPr>
        <p:txBody>
          <a:bodyPr>
            <a:normAutofit/>
          </a:bodyPr>
          <a:lstStyle/>
          <a:p>
            <a:r>
              <a:rPr lang="fr-FR" dirty="0"/>
              <a:t>L’épure de direction</a:t>
            </a:r>
          </a:p>
        </p:txBody>
      </p:sp>
    </p:spTree>
    <p:extLst>
      <p:ext uri="{BB962C8B-B14F-4D97-AF65-F5344CB8AC3E}">
        <p14:creationId xmlns:p14="http://schemas.microsoft.com/office/powerpoint/2010/main" val="30524450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9" name="Rectangle 5">
            <a:extLst>
              <a:ext uri="{FF2B5EF4-FFF2-40B4-BE49-F238E27FC236}">
                <a16:creationId xmlns:a16="http://schemas.microsoft.com/office/drawing/2014/main" id="{903B04D4-085B-42E7-ADB7-6E5E2079BDCE}"/>
              </a:ext>
            </a:extLst>
          </p:cNvPr>
          <p:cNvSpPr>
            <a:spLocks noChangeArrowheads="1"/>
          </p:cNvSpPr>
          <p:nvPr/>
        </p:nvSpPr>
        <p:spPr bwMode="auto">
          <a:xfrm>
            <a:off x="3035186" y="2084602"/>
            <a:ext cx="8496300" cy="1323439"/>
          </a:xfrm>
          <a:prstGeom prst="rect">
            <a:avLst/>
          </a:prstGeom>
          <a:solidFill>
            <a:schemeClr val="accent1"/>
          </a:solidFill>
          <a:ln>
            <a:noFill/>
          </a:ln>
          <a:extLst/>
        </p:spPr>
        <p:txBody>
          <a:bodyPr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fr-FR" sz="2000" b="1" dirty="0">
              <a:solidFill>
                <a:schemeClr val="bg1"/>
              </a:solidFill>
              <a:latin typeface="Comic Sans MS" panose="030F0702030302020204" pitchFamily="66" charset="0"/>
            </a:endParaRPr>
          </a:p>
          <a:p>
            <a:pPr algn="ctr" eaLnBrk="1" hangingPunct="1"/>
            <a:r>
              <a:rPr lang="fr-FR" altLang="fr-FR" sz="2000" b="1" dirty="0">
                <a:solidFill>
                  <a:schemeClr val="bg1"/>
                </a:solidFill>
                <a:latin typeface="Comic Sans MS" panose="030F0702030302020204" pitchFamily="66" charset="0"/>
              </a:rPr>
              <a:t>C’est le </a:t>
            </a:r>
            <a:r>
              <a:rPr lang="fr-FR" altLang="fr-FR" sz="2000" b="1" dirty="0" err="1">
                <a:solidFill>
                  <a:schemeClr val="bg1"/>
                </a:solidFill>
                <a:latin typeface="Comic Sans MS" panose="030F0702030302020204" pitchFamily="66" charset="0"/>
              </a:rPr>
              <a:t>dé-alignement</a:t>
            </a:r>
            <a:r>
              <a:rPr lang="fr-FR" altLang="fr-FR" sz="2000" b="1" dirty="0">
                <a:solidFill>
                  <a:schemeClr val="bg1"/>
                </a:solidFill>
                <a:latin typeface="Comic Sans MS" panose="030F0702030302020204" pitchFamily="66" charset="0"/>
              </a:rPr>
              <a:t> des roues d’un même essieu. Il résulte d’un défaut de demi train roulant ou d’un défaut de la structure.</a:t>
            </a:r>
          </a:p>
          <a:p>
            <a:pPr algn="ctr" eaLnBrk="1" hangingPunct="1"/>
            <a:endParaRPr lang="en-US" altLang="fr-FR" sz="2000" b="1" dirty="0">
              <a:solidFill>
                <a:schemeClr val="bg1"/>
              </a:solidFill>
              <a:latin typeface="Comic Sans MS" panose="030F0702030302020204" pitchFamily="66" charset="0"/>
            </a:endParaRPr>
          </a:p>
        </p:txBody>
      </p:sp>
      <p:sp>
        <p:nvSpPr>
          <p:cNvPr id="52230" name="Text Box 6">
            <a:extLst>
              <a:ext uri="{FF2B5EF4-FFF2-40B4-BE49-F238E27FC236}">
                <a16:creationId xmlns:a16="http://schemas.microsoft.com/office/drawing/2014/main" id="{B4AB2EEA-F091-4457-BB75-023AD1142DD4}"/>
              </a:ext>
            </a:extLst>
          </p:cNvPr>
          <p:cNvSpPr txBox="1">
            <a:spLocks noChangeArrowheads="1"/>
          </p:cNvSpPr>
          <p:nvPr/>
        </p:nvSpPr>
        <p:spPr bwMode="auto">
          <a:xfrm>
            <a:off x="8419721" y="3701707"/>
            <a:ext cx="3150421" cy="2308324"/>
          </a:xfrm>
          <a:prstGeom prst="rect">
            <a:avLst/>
          </a:prstGeom>
          <a:solidFill>
            <a:schemeClr val="accent1"/>
          </a:solidFill>
          <a:ln>
            <a:noFill/>
          </a:ln>
          <a:ex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fr-FR" altLang="fr-FR" sz="1800" b="1" dirty="0">
              <a:solidFill>
                <a:schemeClr val="bg1"/>
              </a:solidFill>
              <a:latin typeface="Comic Sans MS" panose="030F0702030302020204" pitchFamily="66" charset="0"/>
            </a:endParaRPr>
          </a:p>
          <a:p>
            <a:pPr algn="ctr" eaLnBrk="1" hangingPunct="1"/>
            <a:r>
              <a:rPr lang="fr-FR" altLang="fr-FR" sz="1800" b="1" dirty="0">
                <a:solidFill>
                  <a:schemeClr val="bg1"/>
                </a:solidFill>
                <a:latin typeface="Comic Sans MS" panose="030F0702030302020204" pitchFamily="66" charset="0"/>
              </a:rPr>
              <a:t>C’est l’angle que fait la droite passant par le centre des roues d’un même essieu par rapport à la perpendiculaire à l’axe de symétrie.</a:t>
            </a:r>
          </a:p>
          <a:p>
            <a:pPr algn="ctr" eaLnBrk="1" hangingPunct="1"/>
            <a:endParaRPr lang="fr-FR" altLang="fr-FR" sz="1800" b="1" dirty="0">
              <a:solidFill>
                <a:schemeClr val="bg1"/>
              </a:solidFill>
              <a:latin typeface="Comic Sans MS" panose="030F0702030302020204" pitchFamily="66" charset="0"/>
            </a:endParaRPr>
          </a:p>
        </p:txBody>
      </p:sp>
      <p:grpSp>
        <p:nvGrpSpPr>
          <p:cNvPr id="19461" name="Group 28">
            <a:extLst>
              <a:ext uri="{FF2B5EF4-FFF2-40B4-BE49-F238E27FC236}">
                <a16:creationId xmlns:a16="http://schemas.microsoft.com/office/drawing/2014/main" id="{0D9E0C11-E97C-4663-946D-4B48E3C402C2}"/>
              </a:ext>
            </a:extLst>
          </p:cNvPr>
          <p:cNvGrpSpPr>
            <a:grpSpLocks/>
          </p:cNvGrpSpPr>
          <p:nvPr/>
        </p:nvGrpSpPr>
        <p:grpSpPr bwMode="auto">
          <a:xfrm>
            <a:off x="375920" y="2388554"/>
            <a:ext cx="7708900" cy="4148137"/>
            <a:chOff x="672" y="1707"/>
            <a:chExt cx="4856" cy="2613"/>
          </a:xfrm>
        </p:grpSpPr>
        <p:sp>
          <p:nvSpPr>
            <p:cNvPr id="19463" name="Rectangle 29">
              <a:extLst>
                <a:ext uri="{FF2B5EF4-FFF2-40B4-BE49-F238E27FC236}">
                  <a16:creationId xmlns:a16="http://schemas.microsoft.com/office/drawing/2014/main" id="{F333F863-2279-4B92-B7D8-FE91BFAB34B9}"/>
                </a:ext>
              </a:extLst>
            </p:cNvPr>
            <p:cNvSpPr>
              <a:spLocks noChangeArrowheads="1"/>
            </p:cNvSpPr>
            <p:nvPr/>
          </p:nvSpPr>
          <p:spPr bwMode="auto">
            <a:xfrm rot="-5400000">
              <a:off x="1258" y="3302"/>
              <a:ext cx="85" cy="106"/>
            </a:xfrm>
            <a:prstGeom prst="rect">
              <a:avLst/>
            </a:prstGeom>
            <a:solidFill>
              <a:srgbClr val="FFFFFF"/>
            </a:solidFill>
            <a:ln w="9525">
              <a:solidFill>
                <a:srgbClr val="0000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fr-FR" altLang="fr-FR"/>
            </a:p>
          </p:txBody>
        </p:sp>
        <p:grpSp>
          <p:nvGrpSpPr>
            <p:cNvPr id="19464" name="Group 30">
              <a:extLst>
                <a:ext uri="{FF2B5EF4-FFF2-40B4-BE49-F238E27FC236}">
                  <a16:creationId xmlns:a16="http://schemas.microsoft.com/office/drawing/2014/main" id="{50CA78CF-F2F6-410D-AC26-4515278CF622}"/>
                </a:ext>
              </a:extLst>
            </p:cNvPr>
            <p:cNvGrpSpPr>
              <a:grpSpLocks/>
            </p:cNvGrpSpPr>
            <p:nvPr/>
          </p:nvGrpSpPr>
          <p:grpSpPr bwMode="auto">
            <a:xfrm>
              <a:off x="672" y="1707"/>
              <a:ext cx="4856" cy="2613"/>
              <a:chOff x="672" y="1707"/>
              <a:chExt cx="4856" cy="2613"/>
            </a:xfrm>
          </p:grpSpPr>
          <p:grpSp>
            <p:nvGrpSpPr>
              <p:cNvPr id="19465" name="Group 31">
                <a:extLst>
                  <a:ext uri="{FF2B5EF4-FFF2-40B4-BE49-F238E27FC236}">
                    <a16:creationId xmlns:a16="http://schemas.microsoft.com/office/drawing/2014/main" id="{5DEB0DAB-8124-4A0E-A2BF-A79663FF79CE}"/>
                  </a:ext>
                </a:extLst>
              </p:cNvPr>
              <p:cNvGrpSpPr>
                <a:grpSpLocks/>
              </p:cNvGrpSpPr>
              <p:nvPr/>
            </p:nvGrpSpPr>
            <p:grpSpPr bwMode="auto">
              <a:xfrm>
                <a:off x="672" y="2544"/>
                <a:ext cx="4856" cy="1676"/>
                <a:chOff x="748" y="2531"/>
                <a:chExt cx="4856" cy="1676"/>
              </a:xfrm>
            </p:grpSpPr>
            <p:grpSp>
              <p:nvGrpSpPr>
                <p:cNvPr id="19470" name="Group 32">
                  <a:extLst>
                    <a:ext uri="{FF2B5EF4-FFF2-40B4-BE49-F238E27FC236}">
                      <a16:creationId xmlns:a16="http://schemas.microsoft.com/office/drawing/2014/main" id="{4C2AD896-2329-41AA-9039-9AB90AB6A759}"/>
                    </a:ext>
                  </a:extLst>
                </p:cNvPr>
                <p:cNvGrpSpPr>
                  <a:grpSpLocks/>
                </p:cNvGrpSpPr>
                <p:nvPr/>
              </p:nvGrpSpPr>
              <p:grpSpPr bwMode="auto">
                <a:xfrm rot="-5400000">
                  <a:off x="1928" y="1457"/>
                  <a:ext cx="1676" cy="3823"/>
                  <a:chOff x="1142" y="3062"/>
                  <a:chExt cx="3558" cy="6480"/>
                </a:xfrm>
              </p:grpSpPr>
              <p:pic>
                <p:nvPicPr>
                  <p:cNvPr id="19473" name="Picture 33" descr="roue3">
                    <a:extLst>
                      <a:ext uri="{FF2B5EF4-FFF2-40B4-BE49-F238E27FC236}">
                        <a16:creationId xmlns:a16="http://schemas.microsoft.com/office/drawing/2014/main" id="{112B7476-F202-43C6-ADAF-4BC334EF66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2" y="3062"/>
                    <a:ext cx="678" cy="2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4" name="Picture 34" descr="roue3">
                    <a:extLst>
                      <a:ext uri="{FF2B5EF4-FFF2-40B4-BE49-F238E27FC236}">
                        <a16:creationId xmlns:a16="http://schemas.microsoft.com/office/drawing/2014/main" id="{236A120B-E1C2-4AAA-B10D-BF4FD09E76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2" y="3378"/>
                    <a:ext cx="678" cy="2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5" name="Line 35">
                    <a:extLst>
                      <a:ext uri="{FF2B5EF4-FFF2-40B4-BE49-F238E27FC236}">
                        <a16:creationId xmlns:a16="http://schemas.microsoft.com/office/drawing/2014/main" id="{8BBC6774-19F6-47E2-9ECA-3C30C06218D1}"/>
                      </a:ext>
                    </a:extLst>
                  </p:cNvPr>
                  <p:cNvSpPr>
                    <a:spLocks noChangeShapeType="1"/>
                  </p:cNvSpPr>
                  <p:nvPr/>
                </p:nvSpPr>
                <p:spPr bwMode="auto">
                  <a:xfrm>
                    <a:off x="1782" y="4002"/>
                    <a:ext cx="2180" cy="3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9476" name="Line 36">
                    <a:extLst>
                      <a:ext uri="{FF2B5EF4-FFF2-40B4-BE49-F238E27FC236}">
                        <a16:creationId xmlns:a16="http://schemas.microsoft.com/office/drawing/2014/main" id="{01AEEF74-0B13-4679-B857-D7129E211203}"/>
                      </a:ext>
                    </a:extLst>
                  </p:cNvPr>
                  <p:cNvSpPr>
                    <a:spLocks noChangeShapeType="1"/>
                  </p:cNvSpPr>
                  <p:nvPr/>
                </p:nvSpPr>
                <p:spPr bwMode="auto">
                  <a:xfrm>
                    <a:off x="1805" y="4182"/>
                    <a:ext cx="2157" cy="3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grpSp>
                <p:nvGrpSpPr>
                  <p:cNvPr id="19477" name="Group 37">
                    <a:extLst>
                      <a:ext uri="{FF2B5EF4-FFF2-40B4-BE49-F238E27FC236}">
                        <a16:creationId xmlns:a16="http://schemas.microsoft.com/office/drawing/2014/main" id="{EE966946-4B45-4569-ABAA-E0C1B8E2916E}"/>
                      </a:ext>
                    </a:extLst>
                  </p:cNvPr>
                  <p:cNvGrpSpPr>
                    <a:grpSpLocks/>
                  </p:cNvGrpSpPr>
                  <p:nvPr/>
                </p:nvGrpSpPr>
                <p:grpSpPr bwMode="auto">
                  <a:xfrm>
                    <a:off x="1142" y="7398"/>
                    <a:ext cx="3558" cy="2144"/>
                    <a:chOff x="902" y="3022"/>
                    <a:chExt cx="3558" cy="2144"/>
                  </a:xfrm>
                </p:grpSpPr>
                <p:pic>
                  <p:nvPicPr>
                    <p:cNvPr id="19478" name="Picture 38" descr="roue3">
                      <a:extLst>
                        <a:ext uri="{FF2B5EF4-FFF2-40B4-BE49-F238E27FC236}">
                          <a16:creationId xmlns:a16="http://schemas.microsoft.com/office/drawing/2014/main" id="{449807F6-CD3E-47F0-9ED2-4E2CD95FF3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 y="3022"/>
                      <a:ext cx="678" cy="2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9" name="Picture 39" descr="roue3">
                      <a:extLst>
                        <a:ext uri="{FF2B5EF4-FFF2-40B4-BE49-F238E27FC236}">
                          <a16:creationId xmlns:a16="http://schemas.microsoft.com/office/drawing/2014/main" id="{27A9409F-6D98-4613-BE74-A480552D70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2" y="3022"/>
                      <a:ext cx="678" cy="2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80" name="Line 40">
                      <a:extLst>
                        <a:ext uri="{FF2B5EF4-FFF2-40B4-BE49-F238E27FC236}">
                          <a16:creationId xmlns:a16="http://schemas.microsoft.com/office/drawing/2014/main" id="{7A2395DD-C0DF-460A-B9D3-7834EA65B4E0}"/>
                        </a:ext>
                      </a:extLst>
                    </p:cNvPr>
                    <p:cNvSpPr>
                      <a:spLocks noChangeShapeType="1"/>
                    </p:cNvSpPr>
                    <p:nvPr/>
                  </p:nvSpPr>
                  <p:spPr bwMode="auto">
                    <a:xfrm>
                      <a:off x="1542" y="3962"/>
                      <a:ext cx="221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9481" name="Line 41">
                      <a:extLst>
                        <a:ext uri="{FF2B5EF4-FFF2-40B4-BE49-F238E27FC236}">
                          <a16:creationId xmlns:a16="http://schemas.microsoft.com/office/drawing/2014/main" id="{7EC15AEA-A66B-45A8-B6C7-7E985A207BE8}"/>
                        </a:ext>
                      </a:extLst>
                    </p:cNvPr>
                    <p:cNvSpPr>
                      <a:spLocks noChangeShapeType="1"/>
                    </p:cNvSpPr>
                    <p:nvPr/>
                  </p:nvSpPr>
                  <p:spPr bwMode="auto">
                    <a:xfrm>
                      <a:off x="1565" y="4142"/>
                      <a:ext cx="221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grpSp>
            </p:grpSp>
            <p:sp>
              <p:nvSpPr>
                <p:cNvPr id="19471" name="Line 42">
                  <a:extLst>
                    <a:ext uri="{FF2B5EF4-FFF2-40B4-BE49-F238E27FC236}">
                      <a16:creationId xmlns:a16="http://schemas.microsoft.com/office/drawing/2014/main" id="{96897C39-417B-4C46-9381-29551ECC0209}"/>
                    </a:ext>
                  </a:extLst>
                </p:cNvPr>
                <p:cNvSpPr>
                  <a:spLocks noChangeShapeType="1"/>
                </p:cNvSpPr>
                <p:nvPr/>
              </p:nvSpPr>
              <p:spPr bwMode="auto">
                <a:xfrm rot="-5400000">
                  <a:off x="2925" y="1210"/>
                  <a:ext cx="0" cy="4354"/>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9472" name="Text Box 43">
                  <a:extLst>
                    <a:ext uri="{FF2B5EF4-FFF2-40B4-BE49-F238E27FC236}">
                      <a16:creationId xmlns:a16="http://schemas.microsoft.com/office/drawing/2014/main" id="{0691335C-DE62-4700-8B59-3F8D40E24D04}"/>
                    </a:ext>
                  </a:extLst>
                </p:cNvPr>
                <p:cNvSpPr txBox="1">
                  <a:spLocks noChangeArrowheads="1"/>
                </p:cNvSpPr>
                <p:nvPr/>
              </p:nvSpPr>
              <p:spPr bwMode="auto">
                <a:xfrm>
                  <a:off x="4332" y="3203"/>
                  <a:ext cx="1272"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fr-FR" altLang="fr-FR" sz="1600" b="1">
                      <a:latin typeface="Comic Sans MS" panose="030F0702030302020204" pitchFamily="66" charset="0"/>
                    </a:rPr>
                    <a:t>Axe de symétrie du véhicule</a:t>
                  </a:r>
                </a:p>
              </p:txBody>
            </p:sp>
          </p:grpSp>
          <p:sp>
            <p:nvSpPr>
              <p:cNvPr id="19466" name="Line 44">
                <a:extLst>
                  <a:ext uri="{FF2B5EF4-FFF2-40B4-BE49-F238E27FC236}">
                    <a16:creationId xmlns:a16="http://schemas.microsoft.com/office/drawing/2014/main" id="{5220F028-10D4-4D6B-B0B8-13C4B8BD0758}"/>
                  </a:ext>
                </a:extLst>
              </p:cNvPr>
              <p:cNvSpPr>
                <a:spLocks noChangeShapeType="1"/>
              </p:cNvSpPr>
              <p:nvPr/>
            </p:nvSpPr>
            <p:spPr bwMode="auto">
              <a:xfrm rot="-5400000">
                <a:off x="199" y="3176"/>
                <a:ext cx="2289"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9467" name="Line 45">
                <a:extLst>
                  <a:ext uri="{FF2B5EF4-FFF2-40B4-BE49-F238E27FC236}">
                    <a16:creationId xmlns:a16="http://schemas.microsoft.com/office/drawing/2014/main" id="{92F94F9A-DA04-40C3-B136-E4262C3DCC8E}"/>
                  </a:ext>
                </a:extLst>
              </p:cNvPr>
              <p:cNvSpPr>
                <a:spLocks noChangeShapeType="1"/>
              </p:cNvSpPr>
              <p:nvPr/>
            </p:nvSpPr>
            <p:spPr bwMode="auto">
              <a:xfrm rot="-5400000">
                <a:off x="364" y="2963"/>
                <a:ext cx="2289" cy="425"/>
              </a:xfrm>
              <a:prstGeom prst="line">
                <a:avLst/>
              </a:prstGeom>
              <a:noFill/>
              <a:ln w="38100">
                <a:solidFill>
                  <a:srgbClr val="FF0000"/>
                </a:solidFill>
                <a:prstDash val="dashDot"/>
                <a:round/>
                <a:headEnd/>
                <a:tailEnd/>
              </a:ln>
              <a:extLst>
                <a:ext uri="{909E8E84-426E-40DD-AFC4-6F175D3DCCD1}">
                  <a14:hiddenFill xmlns:a14="http://schemas.microsoft.com/office/drawing/2010/main">
                    <a:noFill/>
                  </a14:hiddenFill>
                </a:ext>
              </a:extLst>
            </p:spPr>
            <p:txBody>
              <a:bodyPr/>
              <a:lstStyle/>
              <a:p>
                <a:endParaRPr lang="fr-FR"/>
              </a:p>
            </p:txBody>
          </p:sp>
          <p:sp>
            <p:nvSpPr>
              <p:cNvPr id="52270" name="Text Box 46">
                <a:extLst>
                  <a:ext uri="{FF2B5EF4-FFF2-40B4-BE49-F238E27FC236}">
                    <a16:creationId xmlns:a16="http://schemas.microsoft.com/office/drawing/2014/main" id="{77B9955B-766F-42B5-814B-0D2621DC6D2A}"/>
                  </a:ext>
                </a:extLst>
              </p:cNvPr>
              <p:cNvSpPr txBox="1">
                <a:spLocks noChangeArrowheads="1"/>
              </p:cNvSpPr>
              <p:nvPr/>
            </p:nvSpPr>
            <p:spPr bwMode="auto">
              <a:xfrm>
                <a:off x="939" y="1707"/>
                <a:ext cx="1197" cy="319"/>
              </a:xfrm>
              <a:prstGeom prst="rect">
                <a:avLst/>
              </a:prstGeom>
              <a:noFill/>
              <a:ln w="9525">
                <a:noFill/>
                <a:miter lim="800000"/>
                <a:headEnd/>
                <a:tailEnd/>
              </a:ln>
            </p:spPr>
            <p:txBody>
              <a:bodyPr/>
              <a:lstStyle/>
              <a:p>
                <a:pPr algn="ctr">
                  <a:defRPr/>
                </a:pPr>
                <a:r>
                  <a:rPr lang="fr-FR" sz="2000" b="1">
                    <a:solidFill>
                      <a:srgbClr val="FF3300"/>
                    </a:solidFill>
                    <a:effectLst>
                      <a:outerShdw blurRad="38100" dist="38100" dir="2700000" algn="tl">
                        <a:srgbClr val="000000"/>
                      </a:outerShdw>
                    </a:effectLst>
                    <a:latin typeface="Comic Sans MS" pitchFamily="66" charset="0"/>
                  </a:rPr>
                  <a:t>Angle de Set Back</a:t>
                </a:r>
              </a:p>
            </p:txBody>
          </p:sp>
          <p:sp>
            <p:nvSpPr>
              <p:cNvPr id="19469" name="Arc 47">
                <a:extLst>
                  <a:ext uri="{FF2B5EF4-FFF2-40B4-BE49-F238E27FC236}">
                    <a16:creationId xmlns:a16="http://schemas.microsoft.com/office/drawing/2014/main" id="{8077D5F7-5F73-4A51-8B99-89087E3E7B77}"/>
                  </a:ext>
                </a:extLst>
              </p:cNvPr>
              <p:cNvSpPr>
                <a:spLocks/>
              </p:cNvSpPr>
              <p:nvPr/>
            </p:nvSpPr>
            <p:spPr bwMode="auto">
              <a:xfrm>
                <a:off x="1346" y="2169"/>
                <a:ext cx="311" cy="192"/>
              </a:xfrm>
              <a:custGeom>
                <a:avLst/>
                <a:gdLst>
                  <a:gd name="T0" fmla="*/ 0 w 17384"/>
                  <a:gd name="T1" fmla="*/ 0 h 21600"/>
                  <a:gd name="T2" fmla="*/ 311 w 17384"/>
                  <a:gd name="T3" fmla="*/ 76 h 21600"/>
                  <a:gd name="T4" fmla="*/ 4 w 17384"/>
                  <a:gd name="T5" fmla="*/ 192 h 21600"/>
                  <a:gd name="T6" fmla="*/ 0 60000 65536"/>
                  <a:gd name="T7" fmla="*/ 0 60000 65536"/>
                  <a:gd name="T8" fmla="*/ 0 60000 65536"/>
                  <a:gd name="T9" fmla="*/ 0 w 17384"/>
                  <a:gd name="T10" fmla="*/ 0 h 21600"/>
                  <a:gd name="T11" fmla="*/ 17384 w 17384"/>
                  <a:gd name="T12" fmla="*/ 21600 h 21600"/>
                </a:gdLst>
                <a:ahLst/>
                <a:cxnLst>
                  <a:cxn ang="T6">
                    <a:pos x="T0" y="T1"/>
                  </a:cxn>
                  <a:cxn ang="T7">
                    <a:pos x="T2" y="T3"/>
                  </a:cxn>
                  <a:cxn ang="T8">
                    <a:pos x="T4" y="T5"/>
                  </a:cxn>
                </a:cxnLst>
                <a:rect l="T9" t="T10" r="T11" b="T12"/>
                <a:pathLst>
                  <a:path w="17384" h="21600" fill="none" extrusionOk="0">
                    <a:moveTo>
                      <a:pt x="0" y="1"/>
                    </a:moveTo>
                    <a:cubicBezTo>
                      <a:pt x="69" y="0"/>
                      <a:pt x="139" y="-1"/>
                      <a:pt x="209" y="0"/>
                    </a:cubicBezTo>
                    <a:cubicBezTo>
                      <a:pt x="6946" y="0"/>
                      <a:pt x="13298" y="3144"/>
                      <a:pt x="17384" y="8501"/>
                    </a:cubicBezTo>
                  </a:path>
                  <a:path w="17384" h="21600" stroke="0" extrusionOk="0">
                    <a:moveTo>
                      <a:pt x="0" y="1"/>
                    </a:moveTo>
                    <a:cubicBezTo>
                      <a:pt x="69" y="0"/>
                      <a:pt x="139" y="-1"/>
                      <a:pt x="209" y="0"/>
                    </a:cubicBezTo>
                    <a:cubicBezTo>
                      <a:pt x="6946" y="0"/>
                      <a:pt x="13298" y="3144"/>
                      <a:pt x="17384" y="8501"/>
                    </a:cubicBezTo>
                    <a:lnTo>
                      <a:pt x="209" y="21600"/>
                    </a:lnTo>
                    <a:close/>
                  </a:path>
                </a:pathLst>
              </a:cu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p>
            </p:txBody>
          </p:sp>
        </p:grpSp>
      </p:grpSp>
      <p:sp>
        <p:nvSpPr>
          <p:cNvPr id="19462" name="AutoShape 48">
            <a:extLst>
              <a:ext uri="{FF2B5EF4-FFF2-40B4-BE49-F238E27FC236}">
                <a16:creationId xmlns:a16="http://schemas.microsoft.com/office/drawing/2014/main" id="{A7CB1EF2-333B-432C-AC5C-C62D8532EE28}"/>
              </a:ext>
            </a:extLst>
          </p:cNvPr>
          <p:cNvSpPr>
            <a:spLocks noChangeArrowheads="1"/>
          </p:cNvSpPr>
          <p:nvPr/>
        </p:nvSpPr>
        <p:spPr bwMode="auto">
          <a:xfrm>
            <a:off x="269354" y="4892964"/>
            <a:ext cx="762000" cy="381000"/>
          </a:xfrm>
          <a:prstGeom prst="leftArrow">
            <a:avLst>
              <a:gd name="adj1" fmla="val 50000"/>
              <a:gd name="adj2" fmla="val 50000"/>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fr-FR" altLang="fr-FR"/>
          </a:p>
        </p:txBody>
      </p:sp>
      <p:sp>
        <p:nvSpPr>
          <p:cNvPr id="26" name="Titre 1">
            <a:extLst>
              <a:ext uri="{FF2B5EF4-FFF2-40B4-BE49-F238E27FC236}">
                <a16:creationId xmlns:a16="http://schemas.microsoft.com/office/drawing/2014/main" id="{3EA73A2C-419B-464F-8916-3BD899FC3EA9}"/>
              </a:ext>
            </a:extLst>
          </p:cNvPr>
          <p:cNvSpPr>
            <a:spLocks noGrp="1"/>
          </p:cNvSpPr>
          <p:nvPr>
            <p:ph type="title"/>
          </p:nvPr>
        </p:nvSpPr>
        <p:spPr>
          <a:xfrm>
            <a:off x="1451579" y="804519"/>
            <a:ext cx="9603275" cy="1049235"/>
          </a:xfrm>
        </p:spPr>
        <p:txBody>
          <a:bodyPr/>
          <a:lstStyle/>
          <a:p>
            <a:r>
              <a:rPr lang="fr-FR" dirty="0"/>
              <a:t>L’angle de set-back</a:t>
            </a:r>
          </a:p>
        </p:txBody>
      </p:sp>
    </p:spTree>
    <p:extLst>
      <p:ext uri="{BB962C8B-B14F-4D97-AF65-F5344CB8AC3E}">
        <p14:creationId xmlns:p14="http://schemas.microsoft.com/office/powerpoint/2010/main" val="13521939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EE4FADB0-2C1E-424F-90D6-603F0782B1B2}"/>
              </a:ext>
            </a:extLst>
          </p:cNvPr>
          <p:cNvSpPr>
            <a:spLocks noGrp="1"/>
          </p:cNvSpPr>
          <p:nvPr>
            <p:ph idx="1"/>
          </p:nvPr>
        </p:nvSpPr>
        <p:spPr>
          <a:xfrm>
            <a:off x="1380845" y="1992221"/>
            <a:ext cx="9744741" cy="1092158"/>
          </a:xfrm>
          <a:solidFill>
            <a:schemeClr val="accent1"/>
          </a:solidFill>
        </p:spPr>
        <p:txBody>
          <a:bodyPr>
            <a:noAutofit/>
          </a:bodyPr>
          <a:lstStyle/>
          <a:p>
            <a:pPr marL="0" indent="0" algn="ctr">
              <a:buNone/>
            </a:pPr>
            <a:r>
              <a:rPr lang="fr-FR" altLang="fr-FR" b="1" dirty="0">
                <a:solidFill>
                  <a:schemeClr val="bg1"/>
                </a:solidFill>
              </a:rPr>
              <a:t>Dans le plan horizontal, il s'agit du décalage d'un essieu par rapport à l'autre.</a:t>
            </a:r>
          </a:p>
          <a:p>
            <a:pPr marL="0" indent="0" algn="ctr">
              <a:buNone/>
            </a:pPr>
            <a:r>
              <a:rPr lang="fr-FR" altLang="fr-FR" b="1" dirty="0">
                <a:solidFill>
                  <a:schemeClr val="bg1"/>
                </a:solidFill>
              </a:rPr>
              <a:t>Une valeur trop importante de cet angle, peut altérer la trajectoire du véhicule.</a:t>
            </a:r>
            <a:endParaRPr lang="fr-FR" dirty="0"/>
          </a:p>
        </p:txBody>
      </p:sp>
      <p:sp>
        <p:nvSpPr>
          <p:cNvPr id="4" name="Titre 1">
            <a:extLst>
              <a:ext uri="{FF2B5EF4-FFF2-40B4-BE49-F238E27FC236}">
                <a16:creationId xmlns:a16="http://schemas.microsoft.com/office/drawing/2014/main" id="{A5F225F3-5171-4BC2-85C3-2270B027D865}"/>
              </a:ext>
            </a:extLst>
          </p:cNvPr>
          <p:cNvSpPr>
            <a:spLocks noGrp="1"/>
          </p:cNvSpPr>
          <p:nvPr>
            <p:ph type="title"/>
          </p:nvPr>
        </p:nvSpPr>
        <p:spPr/>
        <p:txBody>
          <a:bodyPr/>
          <a:lstStyle/>
          <a:p>
            <a:r>
              <a:rPr lang="fr-FR" dirty="0"/>
              <a:t>L’angle d’offset</a:t>
            </a:r>
          </a:p>
        </p:txBody>
      </p:sp>
      <p:grpSp>
        <p:nvGrpSpPr>
          <p:cNvPr id="33" name="Groupe 32">
            <a:extLst>
              <a:ext uri="{FF2B5EF4-FFF2-40B4-BE49-F238E27FC236}">
                <a16:creationId xmlns:a16="http://schemas.microsoft.com/office/drawing/2014/main" id="{994471AA-AB8D-41F4-91BE-0A4EB329C474}"/>
              </a:ext>
            </a:extLst>
          </p:cNvPr>
          <p:cNvGrpSpPr/>
          <p:nvPr/>
        </p:nvGrpSpPr>
        <p:grpSpPr>
          <a:xfrm>
            <a:off x="2398765" y="3224213"/>
            <a:ext cx="7708900" cy="3633787"/>
            <a:chOff x="375920" y="2903697"/>
            <a:chExt cx="7708900" cy="3633787"/>
          </a:xfrm>
        </p:grpSpPr>
        <p:sp>
          <p:nvSpPr>
            <p:cNvPr id="6" name="Rectangle 29">
              <a:extLst>
                <a:ext uri="{FF2B5EF4-FFF2-40B4-BE49-F238E27FC236}">
                  <a16:creationId xmlns:a16="http://schemas.microsoft.com/office/drawing/2014/main" id="{B9A6EA33-4D33-4412-8AC0-D2C8FE3962C5}"/>
                </a:ext>
              </a:extLst>
            </p:cNvPr>
            <p:cNvSpPr>
              <a:spLocks noChangeArrowheads="1"/>
            </p:cNvSpPr>
            <p:nvPr/>
          </p:nvSpPr>
          <p:spPr bwMode="auto">
            <a:xfrm rot="16200000">
              <a:off x="1306195" y="4920616"/>
              <a:ext cx="134937" cy="168275"/>
            </a:xfrm>
            <a:prstGeom prst="rect">
              <a:avLst/>
            </a:prstGeom>
            <a:solidFill>
              <a:srgbClr val="FFFFFF"/>
            </a:solidFill>
            <a:ln w="9525">
              <a:solidFill>
                <a:srgbClr val="0000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fr-FR" altLang="fr-FR"/>
            </a:p>
          </p:txBody>
        </p:sp>
        <p:grpSp>
          <p:nvGrpSpPr>
            <p:cNvPr id="20" name="Group 37">
              <a:extLst>
                <a:ext uri="{FF2B5EF4-FFF2-40B4-BE49-F238E27FC236}">
                  <a16:creationId xmlns:a16="http://schemas.microsoft.com/office/drawing/2014/main" id="{3A3924E6-F48B-4E4C-B0FB-D468DB55196A}"/>
                </a:ext>
              </a:extLst>
            </p:cNvPr>
            <p:cNvGrpSpPr>
              <a:grpSpLocks/>
            </p:cNvGrpSpPr>
            <p:nvPr/>
          </p:nvGrpSpPr>
          <p:grpSpPr bwMode="auto">
            <a:xfrm rot="16200000">
              <a:off x="4280996" y="3565176"/>
              <a:ext cx="2660650" cy="2008019"/>
              <a:chOff x="902" y="3022"/>
              <a:chExt cx="3558" cy="2144"/>
            </a:xfrm>
          </p:grpSpPr>
          <p:pic>
            <p:nvPicPr>
              <p:cNvPr id="21" name="Picture 38" descr="roue3">
                <a:extLst>
                  <a:ext uri="{FF2B5EF4-FFF2-40B4-BE49-F238E27FC236}">
                    <a16:creationId xmlns:a16="http://schemas.microsoft.com/office/drawing/2014/main" id="{D7499F13-38F9-4AFF-8208-FE0D8F401C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2" y="3022"/>
                <a:ext cx="678" cy="2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39" descr="roue3">
                <a:extLst>
                  <a:ext uri="{FF2B5EF4-FFF2-40B4-BE49-F238E27FC236}">
                    <a16:creationId xmlns:a16="http://schemas.microsoft.com/office/drawing/2014/main" id="{4659DC9E-7466-4EEB-9BB6-E4EE9BB723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2" y="3022"/>
                <a:ext cx="678" cy="2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Line 40">
                <a:extLst>
                  <a:ext uri="{FF2B5EF4-FFF2-40B4-BE49-F238E27FC236}">
                    <a16:creationId xmlns:a16="http://schemas.microsoft.com/office/drawing/2014/main" id="{DEC60B0D-ECBE-445B-9535-048CED4DE71D}"/>
                  </a:ext>
                </a:extLst>
              </p:cNvPr>
              <p:cNvSpPr>
                <a:spLocks noChangeShapeType="1"/>
              </p:cNvSpPr>
              <p:nvPr/>
            </p:nvSpPr>
            <p:spPr bwMode="auto">
              <a:xfrm>
                <a:off x="1542" y="3962"/>
                <a:ext cx="221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4" name="Line 41">
                <a:extLst>
                  <a:ext uri="{FF2B5EF4-FFF2-40B4-BE49-F238E27FC236}">
                    <a16:creationId xmlns:a16="http://schemas.microsoft.com/office/drawing/2014/main" id="{724C38A8-C6BF-47B4-9044-FEFCAD9862C0}"/>
                  </a:ext>
                </a:extLst>
              </p:cNvPr>
              <p:cNvSpPr>
                <a:spLocks noChangeShapeType="1"/>
              </p:cNvSpPr>
              <p:nvPr/>
            </p:nvSpPr>
            <p:spPr bwMode="auto">
              <a:xfrm>
                <a:off x="1565" y="4142"/>
                <a:ext cx="221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grpSp>
        <p:sp>
          <p:nvSpPr>
            <p:cNvPr id="14" name="Line 42">
              <a:extLst>
                <a:ext uri="{FF2B5EF4-FFF2-40B4-BE49-F238E27FC236}">
                  <a16:creationId xmlns:a16="http://schemas.microsoft.com/office/drawing/2014/main" id="{D5102D9C-57AF-4F09-892B-7A4B509C6967}"/>
                </a:ext>
              </a:extLst>
            </p:cNvPr>
            <p:cNvSpPr>
              <a:spLocks noChangeShapeType="1"/>
            </p:cNvSpPr>
            <p:nvPr/>
          </p:nvSpPr>
          <p:spPr bwMode="auto">
            <a:xfrm rot="16200000">
              <a:off x="3831908" y="1620204"/>
              <a:ext cx="0" cy="691197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5" name="Text Box 43">
              <a:extLst>
                <a:ext uri="{FF2B5EF4-FFF2-40B4-BE49-F238E27FC236}">
                  <a16:creationId xmlns:a16="http://schemas.microsoft.com/office/drawing/2014/main" id="{4D3B9DC8-4A85-4371-98BC-FC9649187020}"/>
                </a:ext>
              </a:extLst>
            </p:cNvPr>
            <p:cNvSpPr txBox="1">
              <a:spLocks noChangeArrowheads="1"/>
            </p:cNvSpPr>
            <p:nvPr/>
          </p:nvSpPr>
          <p:spPr bwMode="auto">
            <a:xfrm>
              <a:off x="6065520" y="4784091"/>
              <a:ext cx="2019300"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fr-FR" altLang="fr-FR" sz="1600" b="1">
                  <a:latin typeface="Comic Sans MS" panose="030F0702030302020204" pitchFamily="66" charset="0"/>
                </a:rPr>
                <a:t>Axe de symétrie du véhicule</a:t>
              </a:r>
            </a:p>
          </p:txBody>
        </p:sp>
        <p:sp>
          <p:nvSpPr>
            <p:cNvPr id="9" name="Line 44">
              <a:extLst>
                <a:ext uri="{FF2B5EF4-FFF2-40B4-BE49-F238E27FC236}">
                  <a16:creationId xmlns:a16="http://schemas.microsoft.com/office/drawing/2014/main" id="{903E7525-E83C-4275-A174-F6A28F9FFC15}"/>
                </a:ext>
              </a:extLst>
            </p:cNvPr>
            <p:cNvSpPr>
              <a:spLocks noChangeShapeType="1"/>
            </p:cNvSpPr>
            <p:nvPr/>
          </p:nvSpPr>
          <p:spPr bwMode="auto">
            <a:xfrm rot="16200000">
              <a:off x="-374967" y="4720591"/>
              <a:ext cx="3633787"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grpSp>
          <p:nvGrpSpPr>
            <p:cNvPr id="25" name="Group 37">
              <a:extLst>
                <a:ext uri="{FF2B5EF4-FFF2-40B4-BE49-F238E27FC236}">
                  <a16:creationId xmlns:a16="http://schemas.microsoft.com/office/drawing/2014/main" id="{7B1C5B2C-2CD4-49C2-893F-B3DFA33D1A37}"/>
                </a:ext>
              </a:extLst>
            </p:cNvPr>
            <p:cNvGrpSpPr>
              <a:grpSpLocks/>
            </p:cNvGrpSpPr>
            <p:nvPr/>
          </p:nvGrpSpPr>
          <p:grpSpPr bwMode="auto">
            <a:xfrm rot="16200000">
              <a:off x="257367" y="4072181"/>
              <a:ext cx="2660650" cy="2008019"/>
              <a:chOff x="902" y="3022"/>
              <a:chExt cx="3558" cy="2144"/>
            </a:xfrm>
          </p:grpSpPr>
          <p:pic>
            <p:nvPicPr>
              <p:cNvPr id="26" name="Picture 38" descr="roue3">
                <a:extLst>
                  <a:ext uri="{FF2B5EF4-FFF2-40B4-BE49-F238E27FC236}">
                    <a16:creationId xmlns:a16="http://schemas.microsoft.com/office/drawing/2014/main" id="{3326A087-7E5E-4E2E-AE15-9E8A3EEFBC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2" y="3022"/>
                <a:ext cx="678" cy="2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39" descr="roue3">
                <a:extLst>
                  <a:ext uri="{FF2B5EF4-FFF2-40B4-BE49-F238E27FC236}">
                    <a16:creationId xmlns:a16="http://schemas.microsoft.com/office/drawing/2014/main" id="{CE537C9B-6189-43FA-90F4-74F458BD4B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2" y="3022"/>
                <a:ext cx="678" cy="2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Line 40">
                <a:extLst>
                  <a:ext uri="{FF2B5EF4-FFF2-40B4-BE49-F238E27FC236}">
                    <a16:creationId xmlns:a16="http://schemas.microsoft.com/office/drawing/2014/main" id="{4A61573F-16FA-41B5-B4B4-39D275890355}"/>
                  </a:ext>
                </a:extLst>
              </p:cNvPr>
              <p:cNvSpPr>
                <a:spLocks noChangeShapeType="1"/>
              </p:cNvSpPr>
              <p:nvPr/>
            </p:nvSpPr>
            <p:spPr bwMode="auto">
              <a:xfrm>
                <a:off x="1542" y="3962"/>
                <a:ext cx="221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9" name="Line 41">
                <a:extLst>
                  <a:ext uri="{FF2B5EF4-FFF2-40B4-BE49-F238E27FC236}">
                    <a16:creationId xmlns:a16="http://schemas.microsoft.com/office/drawing/2014/main" id="{48183331-ADE0-409E-8E6D-3378CB6219B6}"/>
                  </a:ext>
                </a:extLst>
              </p:cNvPr>
              <p:cNvSpPr>
                <a:spLocks noChangeShapeType="1"/>
              </p:cNvSpPr>
              <p:nvPr/>
            </p:nvSpPr>
            <p:spPr bwMode="auto">
              <a:xfrm>
                <a:off x="1565" y="4142"/>
                <a:ext cx="221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grpSp>
        <p:cxnSp>
          <p:nvCxnSpPr>
            <p:cNvPr id="31" name="Connecteur droit 30">
              <a:extLst>
                <a:ext uri="{FF2B5EF4-FFF2-40B4-BE49-F238E27FC236}">
                  <a16:creationId xmlns:a16="http://schemas.microsoft.com/office/drawing/2014/main" id="{363D251E-4C69-48B3-9BDD-449F2D5FA125}"/>
                </a:ext>
              </a:extLst>
            </p:cNvPr>
            <p:cNvCxnSpPr/>
            <p:nvPr/>
          </p:nvCxnSpPr>
          <p:spPr>
            <a:xfrm flipV="1">
              <a:off x="1441926" y="4500880"/>
              <a:ext cx="4400074" cy="571342"/>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2" name="Arc 47">
              <a:extLst>
                <a:ext uri="{FF2B5EF4-FFF2-40B4-BE49-F238E27FC236}">
                  <a16:creationId xmlns:a16="http://schemas.microsoft.com/office/drawing/2014/main" id="{3697BB25-9CA8-4E9D-B4AC-E76949D4A4A9}"/>
                </a:ext>
              </a:extLst>
            </p:cNvPr>
            <p:cNvSpPr>
              <a:spLocks/>
            </p:cNvSpPr>
            <p:nvPr/>
          </p:nvSpPr>
          <p:spPr bwMode="auto">
            <a:xfrm rot="4189097">
              <a:off x="4770460" y="4758733"/>
              <a:ext cx="493713" cy="304800"/>
            </a:xfrm>
            <a:custGeom>
              <a:avLst/>
              <a:gdLst>
                <a:gd name="T0" fmla="*/ 0 w 17384"/>
                <a:gd name="T1" fmla="*/ 0 h 21600"/>
                <a:gd name="T2" fmla="*/ 311 w 17384"/>
                <a:gd name="T3" fmla="*/ 76 h 21600"/>
                <a:gd name="T4" fmla="*/ 4 w 17384"/>
                <a:gd name="T5" fmla="*/ 192 h 21600"/>
                <a:gd name="T6" fmla="*/ 0 60000 65536"/>
                <a:gd name="T7" fmla="*/ 0 60000 65536"/>
                <a:gd name="T8" fmla="*/ 0 60000 65536"/>
                <a:gd name="T9" fmla="*/ 0 w 17384"/>
                <a:gd name="T10" fmla="*/ 0 h 21600"/>
                <a:gd name="T11" fmla="*/ 17384 w 17384"/>
                <a:gd name="T12" fmla="*/ 21600 h 21600"/>
              </a:gdLst>
              <a:ahLst/>
              <a:cxnLst>
                <a:cxn ang="T6">
                  <a:pos x="T0" y="T1"/>
                </a:cxn>
                <a:cxn ang="T7">
                  <a:pos x="T2" y="T3"/>
                </a:cxn>
                <a:cxn ang="T8">
                  <a:pos x="T4" y="T5"/>
                </a:cxn>
              </a:cxnLst>
              <a:rect l="T9" t="T10" r="T11" b="T12"/>
              <a:pathLst>
                <a:path w="17384" h="21600" fill="none" extrusionOk="0">
                  <a:moveTo>
                    <a:pt x="0" y="1"/>
                  </a:moveTo>
                  <a:cubicBezTo>
                    <a:pt x="69" y="0"/>
                    <a:pt x="139" y="-1"/>
                    <a:pt x="209" y="0"/>
                  </a:cubicBezTo>
                  <a:cubicBezTo>
                    <a:pt x="6946" y="0"/>
                    <a:pt x="13298" y="3144"/>
                    <a:pt x="17384" y="8501"/>
                  </a:cubicBezTo>
                </a:path>
                <a:path w="17384" h="21600" stroke="0" extrusionOk="0">
                  <a:moveTo>
                    <a:pt x="0" y="1"/>
                  </a:moveTo>
                  <a:cubicBezTo>
                    <a:pt x="69" y="0"/>
                    <a:pt x="139" y="-1"/>
                    <a:pt x="209" y="0"/>
                  </a:cubicBezTo>
                  <a:cubicBezTo>
                    <a:pt x="6946" y="0"/>
                    <a:pt x="13298" y="3144"/>
                    <a:pt x="17384" y="8501"/>
                  </a:cubicBezTo>
                  <a:lnTo>
                    <a:pt x="209" y="21600"/>
                  </a:lnTo>
                  <a:close/>
                </a:path>
              </a:pathLst>
            </a:cu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p>
          </p:txBody>
        </p:sp>
      </p:grpSp>
    </p:spTree>
    <p:extLst>
      <p:ext uri="{BB962C8B-B14F-4D97-AF65-F5344CB8AC3E}">
        <p14:creationId xmlns:p14="http://schemas.microsoft.com/office/powerpoint/2010/main" val="31413398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3" name="Text Box 5">
            <a:extLst>
              <a:ext uri="{FF2B5EF4-FFF2-40B4-BE49-F238E27FC236}">
                <a16:creationId xmlns:a16="http://schemas.microsoft.com/office/drawing/2014/main" id="{617AE12D-13A1-4760-9235-CEA0E0246BFF}"/>
              </a:ext>
            </a:extLst>
          </p:cNvPr>
          <p:cNvSpPr txBox="1">
            <a:spLocks noChangeArrowheads="1"/>
          </p:cNvSpPr>
          <p:nvPr/>
        </p:nvSpPr>
        <p:spPr bwMode="auto">
          <a:xfrm>
            <a:off x="1015736" y="2114100"/>
            <a:ext cx="10474959" cy="1323439"/>
          </a:xfrm>
          <a:prstGeom prst="rect">
            <a:avLst/>
          </a:prstGeom>
          <a:solidFill>
            <a:schemeClr val="accent1"/>
          </a:solidFill>
          <a:ln>
            <a:noFill/>
          </a:ln>
          <a:ex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fr-FR" altLang="fr-FR" sz="2000" b="1" dirty="0">
                <a:solidFill>
                  <a:schemeClr val="bg1"/>
                </a:solidFill>
                <a:latin typeface="Comic Sans MS" panose="030F0702030302020204" pitchFamily="66" charset="0"/>
              </a:rPr>
              <a:t>Dans le plan horizontal, il s'agit de l'angle formé par l'axe longitudinal du véhicule et l'axe formé :</a:t>
            </a:r>
          </a:p>
          <a:p>
            <a:pPr eaLnBrk="1" hangingPunct="1">
              <a:buClr>
                <a:srgbClr val="FF0000"/>
              </a:buClr>
              <a:buSzPct val="95000"/>
            </a:pPr>
            <a:r>
              <a:rPr lang="fr-FR" altLang="fr-FR" sz="2000" b="1" dirty="0">
                <a:solidFill>
                  <a:schemeClr val="bg1"/>
                </a:solidFill>
                <a:latin typeface="Comic Sans MS" panose="030F0702030302020204" pitchFamily="66" charset="0"/>
              </a:rPr>
              <a:t>d'une part par le point central de l'essieu arrière,</a:t>
            </a:r>
          </a:p>
          <a:p>
            <a:pPr eaLnBrk="1" hangingPunct="1">
              <a:buClr>
                <a:srgbClr val="FF0000"/>
              </a:buClr>
              <a:buSzPct val="95000"/>
            </a:pPr>
            <a:r>
              <a:rPr lang="fr-FR" altLang="fr-FR" sz="2000" b="1" dirty="0">
                <a:solidFill>
                  <a:schemeClr val="bg1"/>
                </a:solidFill>
                <a:latin typeface="Comic Sans MS" panose="030F0702030302020204" pitchFamily="66" charset="0"/>
              </a:rPr>
              <a:t>le point de convergence des axes des roues arrière (axes rouges) d'autre part.</a:t>
            </a:r>
          </a:p>
        </p:txBody>
      </p:sp>
      <p:grpSp>
        <p:nvGrpSpPr>
          <p:cNvPr id="2" name="Groupe 1">
            <a:extLst>
              <a:ext uri="{FF2B5EF4-FFF2-40B4-BE49-F238E27FC236}">
                <a16:creationId xmlns:a16="http://schemas.microsoft.com/office/drawing/2014/main" id="{EC6DF684-4C99-4DA0-BFF9-10543AE361C4}"/>
              </a:ext>
            </a:extLst>
          </p:cNvPr>
          <p:cNvGrpSpPr/>
          <p:nvPr/>
        </p:nvGrpSpPr>
        <p:grpSpPr>
          <a:xfrm>
            <a:off x="2387600" y="4005662"/>
            <a:ext cx="7955280" cy="2554842"/>
            <a:chOff x="1524000" y="3644901"/>
            <a:chExt cx="9144000" cy="2925763"/>
          </a:xfrm>
        </p:grpSpPr>
        <p:sp>
          <p:nvSpPr>
            <p:cNvPr id="20484" name="Text Box 10">
              <a:extLst>
                <a:ext uri="{FF2B5EF4-FFF2-40B4-BE49-F238E27FC236}">
                  <a16:creationId xmlns:a16="http://schemas.microsoft.com/office/drawing/2014/main" id="{166B29A4-7B09-41D3-BE0A-34B7F5EDDF45}"/>
                </a:ext>
              </a:extLst>
            </p:cNvPr>
            <p:cNvSpPr txBox="1">
              <a:spLocks noChangeArrowheads="1"/>
            </p:cNvSpPr>
            <p:nvPr/>
          </p:nvSpPr>
          <p:spPr bwMode="auto">
            <a:xfrm>
              <a:off x="8459788" y="4797425"/>
              <a:ext cx="220821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fr-FR" altLang="fr-FR" sz="1600" b="1">
                  <a:solidFill>
                    <a:srgbClr val="3366FF"/>
                  </a:solidFill>
                  <a:latin typeface="Comic Sans MS" panose="030F0702030302020204" pitchFamily="66" charset="0"/>
                </a:rPr>
                <a:t>Axe de symétrie du véhicule</a:t>
              </a:r>
            </a:p>
          </p:txBody>
        </p:sp>
        <p:sp>
          <p:nvSpPr>
            <p:cNvPr id="20485" name="Line 9">
              <a:extLst>
                <a:ext uri="{FF2B5EF4-FFF2-40B4-BE49-F238E27FC236}">
                  <a16:creationId xmlns:a16="http://schemas.microsoft.com/office/drawing/2014/main" id="{ED8C0E18-2851-457F-A5AF-30541AE3294F}"/>
                </a:ext>
              </a:extLst>
            </p:cNvPr>
            <p:cNvSpPr>
              <a:spLocks noChangeShapeType="1"/>
            </p:cNvSpPr>
            <p:nvPr/>
          </p:nvSpPr>
          <p:spPr bwMode="auto">
            <a:xfrm rot="16200000">
              <a:off x="5671345" y="988220"/>
              <a:ext cx="22225" cy="8316913"/>
            </a:xfrm>
            <a:prstGeom prst="line">
              <a:avLst/>
            </a:prstGeom>
            <a:noFill/>
            <a:ln w="31750">
              <a:solidFill>
                <a:srgbClr val="3366FF"/>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20486" name="Line 15">
              <a:extLst>
                <a:ext uri="{FF2B5EF4-FFF2-40B4-BE49-F238E27FC236}">
                  <a16:creationId xmlns:a16="http://schemas.microsoft.com/office/drawing/2014/main" id="{85811B48-D151-481F-8674-25ED506BE4C7}"/>
                </a:ext>
              </a:extLst>
            </p:cNvPr>
            <p:cNvSpPr>
              <a:spLocks noChangeShapeType="1"/>
            </p:cNvSpPr>
            <p:nvPr/>
          </p:nvSpPr>
          <p:spPr bwMode="auto">
            <a:xfrm rot="16200000">
              <a:off x="7052469" y="5141119"/>
              <a:ext cx="181133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0487" name="Line 16">
              <a:extLst>
                <a:ext uri="{FF2B5EF4-FFF2-40B4-BE49-F238E27FC236}">
                  <a16:creationId xmlns:a16="http://schemas.microsoft.com/office/drawing/2014/main" id="{3FF786DE-4DEF-4F01-A588-A4B5BDD276A3}"/>
                </a:ext>
              </a:extLst>
            </p:cNvPr>
            <p:cNvSpPr>
              <a:spLocks noChangeShapeType="1"/>
            </p:cNvSpPr>
            <p:nvPr/>
          </p:nvSpPr>
          <p:spPr bwMode="auto">
            <a:xfrm rot="16200000">
              <a:off x="7227888" y="5124451"/>
              <a:ext cx="181292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grpSp>
          <p:nvGrpSpPr>
            <p:cNvPr id="20488" name="Group 17">
              <a:extLst>
                <a:ext uri="{FF2B5EF4-FFF2-40B4-BE49-F238E27FC236}">
                  <a16:creationId xmlns:a16="http://schemas.microsoft.com/office/drawing/2014/main" id="{9CB2214F-BF3A-486D-8025-7B53E968FFE3}"/>
                </a:ext>
              </a:extLst>
            </p:cNvPr>
            <p:cNvGrpSpPr>
              <a:grpSpLocks/>
            </p:cNvGrpSpPr>
            <p:nvPr/>
          </p:nvGrpSpPr>
          <p:grpSpPr bwMode="auto">
            <a:xfrm rot="16200000">
              <a:off x="2377282" y="4050507"/>
              <a:ext cx="2908300" cy="2097087"/>
              <a:chOff x="902" y="3022"/>
              <a:chExt cx="3558" cy="2144"/>
            </a:xfrm>
          </p:grpSpPr>
          <p:pic>
            <p:nvPicPr>
              <p:cNvPr id="20502" name="Picture 18" descr="roue3">
                <a:extLst>
                  <a:ext uri="{FF2B5EF4-FFF2-40B4-BE49-F238E27FC236}">
                    <a16:creationId xmlns:a16="http://schemas.microsoft.com/office/drawing/2014/main" id="{0408EA77-536C-488C-93F5-2DD06E7FF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 y="3022"/>
                <a:ext cx="678" cy="2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3" name="Picture 19" descr="roue3">
                <a:extLst>
                  <a:ext uri="{FF2B5EF4-FFF2-40B4-BE49-F238E27FC236}">
                    <a16:creationId xmlns:a16="http://schemas.microsoft.com/office/drawing/2014/main" id="{69E56FB6-CEC8-43DA-89E9-4079EE94A1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2" y="3022"/>
                <a:ext cx="678" cy="2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4" name="Line 20">
                <a:extLst>
                  <a:ext uri="{FF2B5EF4-FFF2-40B4-BE49-F238E27FC236}">
                    <a16:creationId xmlns:a16="http://schemas.microsoft.com/office/drawing/2014/main" id="{84B4E71D-57B0-454B-B14F-2BAB17F17507}"/>
                  </a:ext>
                </a:extLst>
              </p:cNvPr>
              <p:cNvSpPr>
                <a:spLocks noChangeShapeType="1"/>
              </p:cNvSpPr>
              <p:nvPr/>
            </p:nvSpPr>
            <p:spPr bwMode="auto">
              <a:xfrm>
                <a:off x="1542" y="3962"/>
                <a:ext cx="221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0505" name="Line 21">
                <a:extLst>
                  <a:ext uri="{FF2B5EF4-FFF2-40B4-BE49-F238E27FC236}">
                    <a16:creationId xmlns:a16="http://schemas.microsoft.com/office/drawing/2014/main" id="{4E5C3217-7B71-49DA-9FBB-4F213B56AFBD}"/>
                  </a:ext>
                </a:extLst>
              </p:cNvPr>
              <p:cNvSpPr>
                <a:spLocks noChangeShapeType="1"/>
              </p:cNvSpPr>
              <p:nvPr/>
            </p:nvSpPr>
            <p:spPr bwMode="auto">
              <a:xfrm>
                <a:off x="1565" y="4142"/>
                <a:ext cx="221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grpSp>
        <p:sp>
          <p:nvSpPr>
            <p:cNvPr id="20489" name="Text Box 28">
              <a:extLst>
                <a:ext uri="{FF2B5EF4-FFF2-40B4-BE49-F238E27FC236}">
                  <a16:creationId xmlns:a16="http://schemas.microsoft.com/office/drawing/2014/main" id="{99229114-A9E7-45E7-8168-36538865959B}"/>
                </a:ext>
              </a:extLst>
            </p:cNvPr>
            <p:cNvSpPr txBox="1">
              <a:spLocks noChangeArrowheads="1"/>
            </p:cNvSpPr>
            <p:nvPr/>
          </p:nvSpPr>
          <p:spPr bwMode="auto">
            <a:xfrm>
              <a:off x="9264651" y="3789363"/>
              <a:ext cx="11525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fr-FR" altLang="fr-FR" sz="1600" b="1">
                  <a:latin typeface="Comic Sans MS" panose="030F0702030302020204" pitchFamily="66" charset="0"/>
                </a:rPr>
                <a:t>Roues AR</a:t>
              </a:r>
            </a:p>
          </p:txBody>
        </p:sp>
        <p:grpSp>
          <p:nvGrpSpPr>
            <p:cNvPr id="20490" name="Group 46">
              <a:extLst>
                <a:ext uri="{FF2B5EF4-FFF2-40B4-BE49-F238E27FC236}">
                  <a16:creationId xmlns:a16="http://schemas.microsoft.com/office/drawing/2014/main" id="{F723CDF5-AEF2-4380-8A99-70BBAA38CCF7}"/>
                </a:ext>
              </a:extLst>
            </p:cNvPr>
            <p:cNvGrpSpPr>
              <a:grpSpLocks/>
            </p:cNvGrpSpPr>
            <p:nvPr/>
          </p:nvGrpSpPr>
          <p:grpSpPr bwMode="auto">
            <a:xfrm>
              <a:off x="1524001" y="3644901"/>
              <a:ext cx="7667625" cy="2925763"/>
              <a:chOff x="0" y="2296"/>
              <a:chExt cx="4830" cy="1843"/>
            </a:xfrm>
          </p:grpSpPr>
          <p:pic>
            <p:nvPicPr>
              <p:cNvPr id="20497" name="Picture 13" descr="roue3">
                <a:extLst>
                  <a:ext uri="{FF2B5EF4-FFF2-40B4-BE49-F238E27FC236}">
                    <a16:creationId xmlns:a16="http://schemas.microsoft.com/office/drawing/2014/main" id="{AFD93809-5CCF-4C00-8119-91B9D5090F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81049">
                <a:off x="3474" y="3790"/>
                <a:ext cx="1321" cy="34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0498" name="Picture 14" descr="roue3">
                <a:extLst>
                  <a:ext uri="{FF2B5EF4-FFF2-40B4-BE49-F238E27FC236}">
                    <a16:creationId xmlns:a16="http://schemas.microsoft.com/office/drawing/2014/main" id="{84543B3E-9C1C-4D2F-AC90-8079B7C357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760313">
                <a:off x="3470" y="2296"/>
                <a:ext cx="1321" cy="34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20499" name="Group 43">
                <a:extLst>
                  <a:ext uri="{FF2B5EF4-FFF2-40B4-BE49-F238E27FC236}">
                    <a16:creationId xmlns:a16="http://schemas.microsoft.com/office/drawing/2014/main" id="{ED05D7AF-5282-4465-BFA2-D7D086FAB2F5}"/>
                  </a:ext>
                </a:extLst>
              </p:cNvPr>
              <p:cNvGrpSpPr>
                <a:grpSpLocks/>
              </p:cNvGrpSpPr>
              <p:nvPr/>
            </p:nvGrpSpPr>
            <p:grpSpPr bwMode="auto">
              <a:xfrm>
                <a:off x="0" y="2296"/>
                <a:ext cx="4830" cy="1724"/>
                <a:chOff x="0" y="2296"/>
                <a:chExt cx="4830" cy="1724"/>
              </a:xfrm>
            </p:grpSpPr>
            <p:sp>
              <p:nvSpPr>
                <p:cNvPr id="20500" name="Line 29">
                  <a:extLst>
                    <a:ext uri="{FF2B5EF4-FFF2-40B4-BE49-F238E27FC236}">
                      <a16:creationId xmlns:a16="http://schemas.microsoft.com/office/drawing/2014/main" id="{033ADC1E-44DB-40DD-B5C7-BBB1C6D5AB6D}"/>
                    </a:ext>
                  </a:extLst>
                </p:cNvPr>
                <p:cNvSpPr>
                  <a:spLocks noChangeShapeType="1"/>
                </p:cNvSpPr>
                <p:nvPr/>
              </p:nvSpPr>
              <p:spPr bwMode="auto">
                <a:xfrm flipH="1">
                  <a:off x="0" y="2296"/>
                  <a:ext cx="4830" cy="1089"/>
                </a:xfrm>
                <a:prstGeom prst="line">
                  <a:avLst/>
                </a:prstGeom>
                <a:noFill/>
                <a:ln w="3175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fr-FR"/>
                </a:p>
              </p:txBody>
            </p:sp>
            <p:sp>
              <p:nvSpPr>
                <p:cNvPr id="20501" name="Line 30">
                  <a:extLst>
                    <a:ext uri="{FF2B5EF4-FFF2-40B4-BE49-F238E27FC236}">
                      <a16:creationId xmlns:a16="http://schemas.microsoft.com/office/drawing/2014/main" id="{65356B24-9C57-4BA1-B2FA-B35A1F9853AE}"/>
                    </a:ext>
                  </a:extLst>
                </p:cNvPr>
                <p:cNvSpPr>
                  <a:spLocks noChangeShapeType="1"/>
                </p:cNvSpPr>
                <p:nvPr/>
              </p:nvSpPr>
              <p:spPr bwMode="auto">
                <a:xfrm flipH="1" flipV="1">
                  <a:off x="0" y="3657"/>
                  <a:ext cx="4830" cy="363"/>
                </a:xfrm>
                <a:prstGeom prst="line">
                  <a:avLst/>
                </a:prstGeom>
                <a:noFill/>
                <a:ln w="3175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fr-FR"/>
                </a:p>
              </p:txBody>
            </p:sp>
          </p:grpSp>
        </p:grpSp>
        <p:grpSp>
          <p:nvGrpSpPr>
            <p:cNvPr id="5" name="Group 45">
              <a:extLst>
                <a:ext uri="{FF2B5EF4-FFF2-40B4-BE49-F238E27FC236}">
                  <a16:creationId xmlns:a16="http://schemas.microsoft.com/office/drawing/2014/main" id="{9CACECF5-BBAA-407E-A6F9-BE94C21E3A17}"/>
                </a:ext>
              </a:extLst>
            </p:cNvPr>
            <p:cNvGrpSpPr>
              <a:grpSpLocks/>
            </p:cNvGrpSpPr>
            <p:nvPr/>
          </p:nvGrpSpPr>
          <p:grpSpPr bwMode="auto">
            <a:xfrm>
              <a:off x="1524000" y="4149725"/>
              <a:ext cx="6516688" cy="1727200"/>
              <a:chOff x="0" y="2614"/>
              <a:chExt cx="4105" cy="1088"/>
            </a:xfrm>
          </p:grpSpPr>
          <p:sp>
            <p:nvSpPr>
              <p:cNvPr id="20492" name="Line 31">
                <a:extLst>
                  <a:ext uri="{FF2B5EF4-FFF2-40B4-BE49-F238E27FC236}">
                    <a16:creationId xmlns:a16="http://schemas.microsoft.com/office/drawing/2014/main" id="{95AC21F4-D037-4692-9A44-199130525F1E}"/>
                  </a:ext>
                </a:extLst>
              </p:cNvPr>
              <p:cNvSpPr>
                <a:spLocks noChangeShapeType="1"/>
              </p:cNvSpPr>
              <p:nvPr/>
            </p:nvSpPr>
            <p:spPr bwMode="auto">
              <a:xfrm flipV="1">
                <a:off x="0" y="3249"/>
                <a:ext cx="4105" cy="272"/>
              </a:xfrm>
              <a:prstGeom prst="line">
                <a:avLst/>
              </a:prstGeom>
              <a:noFill/>
              <a:ln w="38100">
                <a:solidFill>
                  <a:srgbClr val="FF0000"/>
                </a:solidFill>
                <a:prstDash val="lgDash"/>
                <a:round/>
                <a:headEnd type="stealth" w="med" len="med"/>
                <a:tailEnd/>
              </a:ln>
              <a:extLst>
                <a:ext uri="{909E8E84-426E-40DD-AFC4-6F175D3DCCD1}">
                  <a14:hiddenFill xmlns:a14="http://schemas.microsoft.com/office/drawing/2010/main">
                    <a:noFill/>
                  </a14:hiddenFill>
                </a:ext>
              </a:extLst>
            </p:spPr>
            <p:txBody>
              <a:bodyPr/>
              <a:lstStyle/>
              <a:p>
                <a:endParaRPr lang="fr-FR"/>
              </a:p>
            </p:txBody>
          </p:sp>
          <p:sp>
            <p:nvSpPr>
              <p:cNvPr id="20493" name="Line 37">
                <a:extLst>
                  <a:ext uri="{FF2B5EF4-FFF2-40B4-BE49-F238E27FC236}">
                    <a16:creationId xmlns:a16="http://schemas.microsoft.com/office/drawing/2014/main" id="{8456E57C-2028-4E8F-A229-9F0B4C91F2E8}"/>
                  </a:ext>
                </a:extLst>
              </p:cNvPr>
              <p:cNvSpPr>
                <a:spLocks noChangeShapeType="1"/>
              </p:cNvSpPr>
              <p:nvPr/>
            </p:nvSpPr>
            <p:spPr bwMode="auto">
              <a:xfrm>
                <a:off x="340" y="3521"/>
                <a:ext cx="0" cy="181"/>
              </a:xfrm>
              <a:prstGeom prst="line">
                <a:avLst/>
              </a:prstGeom>
              <a:noFill/>
              <a:ln w="38100">
                <a:solidFill>
                  <a:srgbClr val="FF0000"/>
                </a:solidFill>
                <a:round/>
                <a:headEnd type="triangle" w="med" len="med"/>
                <a:tailEnd/>
              </a:ln>
              <a:extLst>
                <a:ext uri="{909E8E84-426E-40DD-AFC4-6F175D3DCCD1}">
                  <a14:hiddenFill xmlns:a14="http://schemas.microsoft.com/office/drawing/2010/main">
                    <a:noFill/>
                  </a14:hiddenFill>
                </a:ext>
              </a:extLst>
            </p:spPr>
            <p:txBody>
              <a:bodyPr/>
              <a:lstStyle/>
              <a:p>
                <a:endParaRPr lang="fr-FR"/>
              </a:p>
            </p:txBody>
          </p:sp>
          <p:sp>
            <p:nvSpPr>
              <p:cNvPr id="20494" name="Line 38">
                <a:extLst>
                  <a:ext uri="{FF2B5EF4-FFF2-40B4-BE49-F238E27FC236}">
                    <a16:creationId xmlns:a16="http://schemas.microsoft.com/office/drawing/2014/main" id="{F55C552D-8DC9-4D8F-B1D9-2C46999FDABD}"/>
                  </a:ext>
                </a:extLst>
              </p:cNvPr>
              <p:cNvSpPr>
                <a:spLocks noChangeShapeType="1"/>
              </p:cNvSpPr>
              <p:nvPr/>
            </p:nvSpPr>
            <p:spPr bwMode="auto">
              <a:xfrm flipV="1">
                <a:off x="340" y="3249"/>
                <a:ext cx="0" cy="272"/>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0495" name="Line 39">
                <a:extLst>
                  <a:ext uri="{FF2B5EF4-FFF2-40B4-BE49-F238E27FC236}">
                    <a16:creationId xmlns:a16="http://schemas.microsoft.com/office/drawing/2014/main" id="{7265CBF3-59A0-49FB-9E05-3D0FEE04639E}"/>
                  </a:ext>
                </a:extLst>
              </p:cNvPr>
              <p:cNvSpPr>
                <a:spLocks noChangeShapeType="1"/>
              </p:cNvSpPr>
              <p:nvPr/>
            </p:nvSpPr>
            <p:spPr bwMode="auto">
              <a:xfrm flipV="1">
                <a:off x="340" y="3067"/>
                <a:ext cx="0" cy="182"/>
              </a:xfrm>
              <a:prstGeom prst="line">
                <a:avLst/>
              </a:prstGeom>
              <a:noFill/>
              <a:ln w="38100">
                <a:solidFill>
                  <a:srgbClr val="FF0000"/>
                </a:solidFill>
                <a:round/>
                <a:headEnd type="triangle" w="med" len="med"/>
                <a:tailEnd/>
              </a:ln>
              <a:extLst>
                <a:ext uri="{909E8E84-426E-40DD-AFC4-6F175D3DCCD1}">
                  <a14:hiddenFill xmlns:a14="http://schemas.microsoft.com/office/drawing/2010/main">
                    <a:noFill/>
                  </a14:hiddenFill>
                </a:ext>
              </a:extLst>
            </p:spPr>
            <p:txBody>
              <a:bodyPr/>
              <a:lstStyle/>
              <a:p>
                <a:endParaRPr lang="fr-FR"/>
              </a:p>
            </p:txBody>
          </p:sp>
          <p:sp>
            <p:nvSpPr>
              <p:cNvPr id="53288" name="Text Box 40">
                <a:extLst>
                  <a:ext uri="{FF2B5EF4-FFF2-40B4-BE49-F238E27FC236}">
                    <a16:creationId xmlns:a16="http://schemas.microsoft.com/office/drawing/2014/main" id="{28CD5C97-29F9-4156-B415-6701EAE5F456}"/>
                  </a:ext>
                </a:extLst>
              </p:cNvPr>
              <p:cNvSpPr txBox="1">
                <a:spLocks noChangeArrowheads="1"/>
              </p:cNvSpPr>
              <p:nvPr/>
            </p:nvSpPr>
            <p:spPr bwMode="auto">
              <a:xfrm>
                <a:off x="0" y="2614"/>
                <a:ext cx="839" cy="466"/>
              </a:xfrm>
              <a:prstGeom prst="rect">
                <a:avLst/>
              </a:prstGeom>
              <a:noFill/>
              <a:ln w="9525">
                <a:noFill/>
                <a:miter lim="800000"/>
                <a:headEnd/>
                <a:tailEnd/>
              </a:ln>
              <a:effectLst/>
            </p:spPr>
            <p:txBody>
              <a:bodyPr>
                <a:spAutoFit/>
              </a:bodyPr>
              <a:lstStyle/>
              <a:p>
                <a:pPr algn="ctr">
                  <a:spcBef>
                    <a:spcPct val="50000"/>
                  </a:spcBef>
                  <a:defRPr/>
                </a:pPr>
                <a:r>
                  <a:rPr lang="fr-FR" b="1" dirty="0">
                    <a:solidFill>
                      <a:srgbClr val="FF0000"/>
                    </a:solidFill>
                    <a:effectLst>
                      <a:outerShdw blurRad="38100" dist="38100" dir="2700000" algn="tl">
                        <a:srgbClr val="000000"/>
                      </a:outerShdw>
                    </a:effectLst>
                    <a:latin typeface="Comic Sans MS" pitchFamily="66" charset="0"/>
                  </a:rPr>
                  <a:t>Angle de POUSSE</a:t>
                </a:r>
              </a:p>
            </p:txBody>
          </p:sp>
        </p:grpSp>
      </p:grpSp>
      <p:sp>
        <p:nvSpPr>
          <p:cNvPr id="26" name="Titre 1">
            <a:extLst>
              <a:ext uri="{FF2B5EF4-FFF2-40B4-BE49-F238E27FC236}">
                <a16:creationId xmlns:a16="http://schemas.microsoft.com/office/drawing/2014/main" id="{1F030B5F-802F-4C5B-9E85-B10607AF40B5}"/>
              </a:ext>
            </a:extLst>
          </p:cNvPr>
          <p:cNvSpPr>
            <a:spLocks noGrp="1"/>
          </p:cNvSpPr>
          <p:nvPr>
            <p:ph type="title"/>
          </p:nvPr>
        </p:nvSpPr>
        <p:spPr>
          <a:xfrm>
            <a:off x="1451579" y="804519"/>
            <a:ext cx="9603275" cy="1049235"/>
          </a:xfrm>
        </p:spPr>
        <p:txBody>
          <a:bodyPr/>
          <a:lstStyle/>
          <a:p>
            <a:r>
              <a:rPr lang="fr-FR" dirty="0"/>
              <a:t>L’angle de poussé</a:t>
            </a:r>
          </a:p>
        </p:txBody>
      </p:sp>
    </p:spTree>
    <p:extLst>
      <p:ext uri="{BB962C8B-B14F-4D97-AF65-F5344CB8AC3E}">
        <p14:creationId xmlns:p14="http://schemas.microsoft.com/office/powerpoint/2010/main" val="38889961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a:extLst>
              <a:ext uri="{FF2B5EF4-FFF2-40B4-BE49-F238E27FC236}">
                <a16:creationId xmlns:a16="http://schemas.microsoft.com/office/drawing/2014/main" id="{32D4155E-D846-4706-BF1D-63BF4BC4DE9D}"/>
              </a:ext>
            </a:extLst>
          </p:cNvPr>
          <p:cNvSpPr>
            <a:spLocks noGrp="1" noChangeArrowheads="1"/>
          </p:cNvSpPr>
          <p:nvPr>
            <p:ph type="title"/>
          </p:nvPr>
        </p:nvSpPr>
        <p:spPr>
          <a:noFill/>
        </p:spPr>
        <p:txBody>
          <a:bodyPr/>
          <a:lstStyle/>
          <a:p>
            <a:pPr eaLnBrk="1" hangingPunct="1"/>
            <a:r>
              <a:rPr lang="fr-FR" altLang="fr-FR" dirty="0"/>
              <a:t>Qu’est ce qu’un angle ?</a:t>
            </a:r>
          </a:p>
        </p:txBody>
      </p:sp>
      <p:sp>
        <p:nvSpPr>
          <p:cNvPr id="26629" name="Text Box 5">
            <a:extLst>
              <a:ext uri="{FF2B5EF4-FFF2-40B4-BE49-F238E27FC236}">
                <a16:creationId xmlns:a16="http://schemas.microsoft.com/office/drawing/2014/main" id="{137070E8-5BE3-4247-AEEF-15A0C3001294}"/>
              </a:ext>
            </a:extLst>
          </p:cNvPr>
          <p:cNvSpPr txBox="1">
            <a:spLocks noChangeArrowheads="1"/>
          </p:cNvSpPr>
          <p:nvPr/>
        </p:nvSpPr>
        <p:spPr bwMode="auto">
          <a:xfrm>
            <a:off x="1003459" y="2145160"/>
            <a:ext cx="572103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2400" dirty="0">
                <a:solidFill>
                  <a:srgbClr val="FF0000"/>
                </a:solidFill>
              </a:rPr>
              <a:t>Un cercle mesure 360°.</a:t>
            </a:r>
          </a:p>
          <a:p>
            <a:pPr algn="ctr" eaLnBrk="1" hangingPunct="1"/>
            <a:r>
              <a:rPr lang="fr-FR" altLang="fr-FR" sz="2400" dirty="0">
                <a:solidFill>
                  <a:srgbClr val="FF0000"/>
                </a:solidFill>
              </a:rPr>
              <a:t>1° peut être divisé en 60’</a:t>
            </a:r>
          </a:p>
          <a:p>
            <a:pPr algn="l" eaLnBrk="1" hangingPunct="1"/>
            <a:endParaRPr lang="fr-FR" altLang="fr-FR" dirty="0"/>
          </a:p>
          <a:p>
            <a:pPr algn="l" eaLnBrk="1" hangingPunct="1"/>
            <a:r>
              <a:rPr lang="fr-FR" altLang="fr-FR" dirty="0"/>
              <a:t>Les angles des trains roulants sont très précis leurs valeurs sont également exprimées en minute ( ‘ ).</a:t>
            </a:r>
          </a:p>
          <a:p>
            <a:pPr algn="l" eaLnBrk="1" hangingPunct="1"/>
            <a:endParaRPr lang="fr-FR" altLang="fr-FR" dirty="0"/>
          </a:p>
        </p:txBody>
      </p:sp>
      <p:sp>
        <p:nvSpPr>
          <p:cNvPr id="26630" name="Text Box 6">
            <a:extLst>
              <a:ext uri="{FF2B5EF4-FFF2-40B4-BE49-F238E27FC236}">
                <a16:creationId xmlns:a16="http://schemas.microsoft.com/office/drawing/2014/main" id="{0C1AEAE4-D884-4695-9D29-59BBDF8C4032}"/>
              </a:ext>
            </a:extLst>
          </p:cNvPr>
          <p:cNvSpPr txBox="1">
            <a:spLocks noChangeArrowheads="1"/>
          </p:cNvSpPr>
          <p:nvPr/>
        </p:nvSpPr>
        <p:spPr bwMode="auto">
          <a:xfrm>
            <a:off x="1827213" y="3089275"/>
            <a:ext cx="184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endParaRPr lang="fr-FR" altLang="fr-FR"/>
          </a:p>
          <a:p>
            <a:pPr algn="l" eaLnBrk="1" hangingPunct="1"/>
            <a:endParaRPr lang="fr-FR" altLang="fr-FR"/>
          </a:p>
        </p:txBody>
      </p:sp>
      <p:grpSp>
        <p:nvGrpSpPr>
          <p:cNvPr id="8" name="Groupe 7">
            <a:extLst>
              <a:ext uri="{FF2B5EF4-FFF2-40B4-BE49-F238E27FC236}">
                <a16:creationId xmlns:a16="http://schemas.microsoft.com/office/drawing/2014/main" id="{DD0531A9-BF5B-4E8B-BD46-E2E939B31D0F}"/>
              </a:ext>
            </a:extLst>
          </p:cNvPr>
          <p:cNvGrpSpPr/>
          <p:nvPr/>
        </p:nvGrpSpPr>
        <p:grpSpPr>
          <a:xfrm flipH="1">
            <a:off x="4383738" y="4084152"/>
            <a:ext cx="2980013" cy="1873250"/>
            <a:chOff x="3863975" y="4065588"/>
            <a:chExt cx="3460751" cy="1873250"/>
          </a:xfrm>
        </p:grpSpPr>
        <p:grpSp>
          <p:nvGrpSpPr>
            <p:cNvPr id="26633" name="Group 11">
              <a:extLst>
                <a:ext uri="{FF2B5EF4-FFF2-40B4-BE49-F238E27FC236}">
                  <a16:creationId xmlns:a16="http://schemas.microsoft.com/office/drawing/2014/main" id="{65D87BCA-9854-4825-BEAD-FFBA61B74FDB}"/>
                </a:ext>
              </a:extLst>
            </p:cNvPr>
            <p:cNvGrpSpPr>
              <a:grpSpLocks/>
            </p:cNvGrpSpPr>
            <p:nvPr/>
          </p:nvGrpSpPr>
          <p:grpSpPr bwMode="auto">
            <a:xfrm>
              <a:off x="3863975" y="4065588"/>
              <a:ext cx="2736850" cy="1873250"/>
              <a:chOff x="385" y="2840"/>
              <a:chExt cx="1724" cy="1180"/>
            </a:xfrm>
          </p:grpSpPr>
          <p:sp>
            <p:nvSpPr>
              <p:cNvPr id="26636" name="Line 8">
                <a:extLst>
                  <a:ext uri="{FF2B5EF4-FFF2-40B4-BE49-F238E27FC236}">
                    <a16:creationId xmlns:a16="http://schemas.microsoft.com/office/drawing/2014/main" id="{5A2C7877-6320-4CE2-B9FF-622BAD080945}"/>
                  </a:ext>
                </a:extLst>
              </p:cNvPr>
              <p:cNvSpPr>
                <a:spLocks noChangeShapeType="1"/>
              </p:cNvSpPr>
              <p:nvPr/>
            </p:nvSpPr>
            <p:spPr bwMode="auto">
              <a:xfrm flipV="1">
                <a:off x="385" y="2840"/>
                <a:ext cx="1724" cy="545"/>
              </a:xfrm>
              <a:prstGeom prst="line">
                <a:avLst/>
              </a:prstGeom>
              <a:noFill/>
              <a:ln w="57150">
                <a:solidFill>
                  <a:srgbClr val="00B0F0"/>
                </a:solidFill>
                <a:round/>
                <a:headEnd/>
                <a:tailEnd/>
              </a:ln>
              <a:extLst>
                <a:ext uri="{909E8E84-426E-40DD-AFC4-6F175D3DCCD1}">
                  <a14:hiddenFill xmlns:a14="http://schemas.microsoft.com/office/drawing/2010/main">
                    <a:noFill/>
                  </a14:hiddenFill>
                </a:ext>
              </a:extLst>
            </p:spPr>
            <p:txBody>
              <a:bodyPr/>
              <a:lstStyle/>
              <a:p>
                <a:endParaRPr lang="fr-FR" dirty="0"/>
              </a:p>
            </p:txBody>
          </p:sp>
          <p:sp>
            <p:nvSpPr>
              <p:cNvPr id="26637" name="Line 9">
                <a:extLst>
                  <a:ext uri="{FF2B5EF4-FFF2-40B4-BE49-F238E27FC236}">
                    <a16:creationId xmlns:a16="http://schemas.microsoft.com/office/drawing/2014/main" id="{F38BA078-9F06-43DB-B0FE-36EF28EBAA11}"/>
                  </a:ext>
                </a:extLst>
              </p:cNvPr>
              <p:cNvSpPr>
                <a:spLocks noChangeShapeType="1"/>
              </p:cNvSpPr>
              <p:nvPr/>
            </p:nvSpPr>
            <p:spPr bwMode="auto">
              <a:xfrm>
                <a:off x="385" y="3385"/>
                <a:ext cx="1633" cy="635"/>
              </a:xfrm>
              <a:prstGeom prst="line">
                <a:avLst/>
              </a:prstGeom>
              <a:noFill/>
              <a:ln w="57150">
                <a:solidFill>
                  <a:srgbClr val="00B0F0"/>
                </a:solidFill>
                <a:round/>
                <a:headEnd/>
                <a:tailEnd/>
              </a:ln>
              <a:extLst>
                <a:ext uri="{909E8E84-426E-40DD-AFC4-6F175D3DCCD1}">
                  <a14:hiddenFill xmlns:a14="http://schemas.microsoft.com/office/drawing/2010/main">
                    <a:noFill/>
                  </a14:hiddenFill>
                </a:ext>
              </a:extLst>
            </p:spPr>
            <p:txBody>
              <a:bodyPr/>
              <a:lstStyle/>
              <a:p>
                <a:endParaRPr lang="fr-FR" dirty="0"/>
              </a:p>
            </p:txBody>
          </p:sp>
        </p:grpSp>
        <p:sp>
          <p:nvSpPr>
            <p:cNvPr id="26634" name="Arc 10">
              <a:extLst>
                <a:ext uri="{FF2B5EF4-FFF2-40B4-BE49-F238E27FC236}">
                  <a16:creationId xmlns:a16="http://schemas.microsoft.com/office/drawing/2014/main" id="{D2352300-17C9-43C3-9554-081C8C94DEC1}"/>
                </a:ext>
              </a:extLst>
            </p:cNvPr>
            <p:cNvSpPr>
              <a:spLocks/>
            </p:cNvSpPr>
            <p:nvPr/>
          </p:nvSpPr>
          <p:spPr bwMode="auto">
            <a:xfrm rot="5400000" flipH="1">
              <a:off x="5019675" y="4783138"/>
              <a:ext cx="1111250" cy="395288"/>
            </a:xfrm>
            <a:custGeom>
              <a:avLst/>
              <a:gdLst>
                <a:gd name="T0" fmla="*/ 0 w 42740"/>
                <a:gd name="T1" fmla="*/ 2 h 21600"/>
                <a:gd name="T2" fmla="*/ 11 w 42740"/>
                <a:gd name="T3" fmla="*/ 2 h 21600"/>
                <a:gd name="T4" fmla="*/ 6 w 42740"/>
                <a:gd name="T5" fmla="*/ 3 h 21600"/>
                <a:gd name="T6" fmla="*/ 0 60000 65536"/>
                <a:gd name="T7" fmla="*/ 0 60000 65536"/>
                <a:gd name="T8" fmla="*/ 0 60000 65536"/>
                <a:gd name="T9" fmla="*/ 0 w 42740"/>
                <a:gd name="T10" fmla="*/ 0 h 21600"/>
                <a:gd name="T11" fmla="*/ 42740 w 42740"/>
                <a:gd name="T12" fmla="*/ 21600 h 21600"/>
              </a:gdLst>
              <a:ahLst/>
              <a:cxnLst>
                <a:cxn ang="T6">
                  <a:pos x="T0" y="T1"/>
                </a:cxn>
                <a:cxn ang="T7">
                  <a:pos x="T2" y="T3"/>
                </a:cxn>
                <a:cxn ang="T8">
                  <a:pos x="T4" y="T5"/>
                </a:cxn>
              </a:cxnLst>
              <a:rect l="T9" t="T10" r="T11" b="T12"/>
              <a:pathLst>
                <a:path w="42740" h="21600" fill="none" extrusionOk="0">
                  <a:moveTo>
                    <a:pt x="-1" y="18395"/>
                  </a:moveTo>
                  <a:cubicBezTo>
                    <a:pt x="1585" y="7822"/>
                    <a:pt x="10669" y="-1"/>
                    <a:pt x="21361" y="0"/>
                  </a:cubicBezTo>
                  <a:cubicBezTo>
                    <a:pt x="32099" y="0"/>
                    <a:pt x="41207" y="7888"/>
                    <a:pt x="42739" y="18517"/>
                  </a:cubicBezTo>
                </a:path>
                <a:path w="42740" h="21600" stroke="0" extrusionOk="0">
                  <a:moveTo>
                    <a:pt x="-1" y="18395"/>
                  </a:moveTo>
                  <a:cubicBezTo>
                    <a:pt x="1585" y="7822"/>
                    <a:pt x="10669" y="-1"/>
                    <a:pt x="21361" y="0"/>
                  </a:cubicBezTo>
                  <a:cubicBezTo>
                    <a:pt x="32099" y="0"/>
                    <a:pt x="41207" y="7888"/>
                    <a:pt x="42739" y="18517"/>
                  </a:cubicBezTo>
                  <a:lnTo>
                    <a:pt x="21361" y="21600"/>
                  </a:lnTo>
                  <a:lnTo>
                    <a:pt x="-1" y="18395"/>
                  </a:lnTo>
                  <a:close/>
                </a:path>
              </a:pathLst>
            </a:custGeom>
            <a:noFill/>
            <a:ln w="28575">
              <a:solidFill>
                <a:schemeClr val="bg1">
                  <a:lumMod val="65000"/>
                </a:schemeClr>
              </a:solidFill>
              <a:round/>
              <a:headEnd/>
              <a:tailEnd/>
            </a:ln>
          </p:spPr>
          <p:txBody>
            <a:bodyPr wrap="none" anchor="ctr"/>
            <a:lstStyle/>
            <a:p>
              <a:endParaRPr lang="fr-FR" dirty="0"/>
            </a:p>
          </p:txBody>
        </p:sp>
        <p:sp>
          <p:nvSpPr>
            <p:cNvPr id="26635" name="Text Box 12">
              <a:extLst>
                <a:ext uri="{FF2B5EF4-FFF2-40B4-BE49-F238E27FC236}">
                  <a16:creationId xmlns:a16="http://schemas.microsoft.com/office/drawing/2014/main" id="{7CB3427A-E1C4-4794-80C3-A2712B0A7DBB}"/>
                </a:ext>
              </a:extLst>
            </p:cNvPr>
            <p:cNvSpPr txBox="1">
              <a:spLocks noChangeArrowheads="1"/>
            </p:cNvSpPr>
            <p:nvPr/>
          </p:nvSpPr>
          <p:spPr bwMode="auto">
            <a:xfrm>
              <a:off x="6078538" y="4738688"/>
              <a:ext cx="12461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400" b="1"/>
                <a:t>1° = 60’</a:t>
              </a:r>
            </a:p>
          </p:txBody>
        </p:sp>
      </p:grpSp>
      <p:pic>
        <p:nvPicPr>
          <p:cNvPr id="7" name="Image 6">
            <a:extLst>
              <a:ext uri="{FF2B5EF4-FFF2-40B4-BE49-F238E27FC236}">
                <a16:creationId xmlns:a16="http://schemas.microsoft.com/office/drawing/2014/main" id="{C013CDE0-00CA-4B04-89CF-D22293DF825B}"/>
              </a:ext>
            </a:extLst>
          </p:cNvPr>
          <p:cNvPicPr>
            <a:picLocks noChangeAspect="1"/>
          </p:cNvPicPr>
          <p:nvPr/>
        </p:nvPicPr>
        <p:blipFill>
          <a:blip r:embed="rId3"/>
          <a:stretch>
            <a:fillRect/>
          </a:stretch>
        </p:blipFill>
        <p:spPr>
          <a:xfrm>
            <a:off x="7945914" y="1950720"/>
            <a:ext cx="4238625" cy="4151820"/>
          </a:xfrm>
          <a:prstGeom prst="rect">
            <a:avLst/>
          </a:prstGeom>
        </p:spPr>
      </p:pic>
    </p:spTree>
    <p:extLst>
      <p:ext uri="{BB962C8B-B14F-4D97-AF65-F5344CB8AC3E}">
        <p14:creationId xmlns:p14="http://schemas.microsoft.com/office/powerpoint/2010/main" val="29859263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AA5462-F87D-47AF-B20B-322EE10A06E1}"/>
              </a:ext>
            </a:extLst>
          </p:cNvPr>
          <p:cNvSpPr>
            <a:spLocks noGrp="1"/>
          </p:cNvSpPr>
          <p:nvPr>
            <p:ph type="title"/>
          </p:nvPr>
        </p:nvSpPr>
        <p:spPr/>
        <p:txBody>
          <a:bodyPr/>
          <a:lstStyle/>
          <a:p>
            <a:r>
              <a:rPr lang="fr-FR" altLang="fr-FR" dirty="0"/>
              <a:t>Qu’est ce qu’un angle ?</a:t>
            </a:r>
            <a:endParaRPr lang="fr-FR" dirty="0"/>
          </a:p>
        </p:txBody>
      </p:sp>
      <p:sp>
        <p:nvSpPr>
          <p:cNvPr id="3" name="Espace réservé du contenu 2">
            <a:extLst>
              <a:ext uri="{FF2B5EF4-FFF2-40B4-BE49-F238E27FC236}">
                <a16:creationId xmlns:a16="http://schemas.microsoft.com/office/drawing/2014/main" id="{1AF82791-4D28-4A64-B64F-501F340C450A}"/>
              </a:ext>
            </a:extLst>
          </p:cNvPr>
          <p:cNvSpPr>
            <a:spLocks noGrp="1"/>
          </p:cNvSpPr>
          <p:nvPr>
            <p:ph idx="1"/>
          </p:nvPr>
        </p:nvSpPr>
        <p:spPr/>
        <p:txBody>
          <a:bodyPr/>
          <a:lstStyle/>
          <a:p>
            <a:pPr marL="0" indent="0">
              <a:buNone/>
            </a:pPr>
            <a:r>
              <a:rPr lang="fr-FR" dirty="0"/>
              <a:t>Il y a plusieurs façon d’écrire la valeur d’un angle:</a:t>
            </a:r>
          </a:p>
          <a:p>
            <a:pPr marL="0" indent="0">
              <a:buNone/>
            </a:pPr>
            <a:endParaRPr lang="fr-FR" dirty="0"/>
          </a:p>
          <a:p>
            <a:pPr marL="0" indent="0">
              <a:buNone/>
            </a:pPr>
            <a:endParaRPr lang="fr-FR" dirty="0"/>
          </a:p>
          <a:p>
            <a:pPr marL="0" indent="0">
              <a:buNone/>
            </a:pPr>
            <a:endParaRPr lang="fr-FR" dirty="0"/>
          </a:p>
          <a:p>
            <a:pPr marL="0" indent="0">
              <a:buNone/>
            </a:pPr>
            <a:endParaRPr lang="fr-FR" dirty="0"/>
          </a:p>
        </p:txBody>
      </p:sp>
      <p:graphicFrame>
        <p:nvGraphicFramePr>
          <p:cNvPr id="4" name="Tableau 3">
            <a:extLst>
              <a:ext uri="{FF2B5EF4-FFF2-40B4-BE49-F238E27FC236}">
                <a16:creationId xmlns:a16="http://schemas.microsoft.com/office/drawing/2014/main" id="{823898D4-FB99-4FB2-82E9-2256AB3C810E}"/>
              </a:ext>
            </a:extLst>
          </p:cNvPr>
          <p:cNvGraphicFramePr>
            <a:graphicFrameLocks noGrp="1"/>
          </p:cNvGraphicFramePr>
          <p:nvPr>
            <p:extLst>
              <p:ext uri="{D42A27DB-BD31-4B8C-83A1-F6EECF244321}">
                <p14:modId xmlns:p14="http://schemas.microsoft.com/office/powerpoint/2010/main" val="2857083168"/>
              </p:ext>
            </p:extLst>
          </p:nvPr>
        </p:nvGraphicFramePr>
        <p:xfrm>
          <a:off x="2116841" y="2870465"/>
          <a:ext cx="8128000" cy="259588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575335977"/>
                    </a:ext>
                  </a:extLst>
                </a:gridCol>
                <a:gridCol w="4064000">
                  <a:extLst>
                    <a:ext uri="{9D8B030D-6E8A-4147-A177-3AD203B41FA5}">
                      <a16:colId xmlns:a16="http://schemas.microsoft.com/office/drawing/2014/main" val="1371899152"/>
                    </a:ext>
                  </a:extLst>
                </a:gridCol>
              </a:tblGrid>
              <a:tr h="370840">
                <a:tc>
                  <a:txBody>
                    <a:bodyPr/>
                    <a:lstStyle/>
                    <a:p>
                      <a:pPr algn="ctr"/>
                      <a:r>
                        <a:rPr lang="fr-FR" dirty="0"/>
                        <a:t>Valeurs en degrés</a:t>
                      </a:r>
                    </a:p>
                  </a:txBody>
                  <a:tcPr/>
                </a:tc>
                <a:tc>
                  <a:txBody>
                    <a:bodyPr/>
                    <a:lstStyle/>
                    <a:p>
                      <a:pPr algn="ctr"/>
                      <a:r>
                        <a:rPr lang="fr-FR" dirty="0"/>
                        <a:t>Valeur en minutes</a:t>
                      </a:r>
                    </a:p>
                  </a:txBody>
                  <a:tcPr/>
                </a:tc>
                <a:extLst>
                  <a:ext uri="{0D108BD9-81ED-4DB2-BD59-A6C34878D82A}">
                    <a16:rowId xmlns:a16="http://schemas.microsoft.com/office/drawing/2014/main" val="2058721237"/>
                  </a:ext>
                </a:extLst>
              </a:tr>
              <a:tr h="370840">
                <a:tc>
                  <a:txBody>
                    <a:bodyPr/>
                    <a:lstStyle/>
                    <a:p>
                      <a:pPr algn="ctr"/>
                      <a:r>
                        <a:rPr lang="fr-FR" dirty="0"/>
                        <a:t>1°</a:t>
                      </a:r>
                    </a:p>
                  </a:txBody>
                  <a:tcPr/>
                </a:tc>
                <a:tc>
                  <a:txBody>
                    <a:bodyPr/>
                    <a:lstStyle/>
                    <a:p>
                      <a:pPr algn="ctr"/>
                      <a:r>
                        <a:rPr lang="fr-FR" dirty="0"/>
                        <a:t>60’</a:t>
                      </a:r>
                    </a:p>
                  </a:txBody>
                  <a:tcPr/>
                </a:tc>
                <a:extLst>
                  <a:ext uri="{0D108BD9-81ED-4DB2-BD59-A6C34878D82A}">
                    <a16:rowId xmlns:a16="http://schemas.microsoft.com/office/drawing/2014/main" val="464433998"/>
                  </a:ext>
                </a:extLst>
              </a:tr>
              <a:tr h="370840">
                <a:tc>
                  <a:txBody>
                    <a:bodyPr/>
                    <a:lstStyle/>
                    <a:p>
                      <a:pPr algn="ctr"/>
                      <a:r>
                        <a:rPr lang="fr-FR" dirty="0"/>
                        <a:t>0°15’</a:t>
                      </a:r>
                    </a:p>
                  </a:txBody>
                  <a:tcPr/>
                </a:tc>
                <a:tc>
                  <a:txBody>
                    <a:bodyPr/>
                    <a:lstStyle/>
                    <a:p>
                      <a:pPr algn="ctr"/>
                      <a:r>
                        <a:rPr lang="fr-FR" dirty="0"/>
                        <a:t>15’</a:t>
                      </a:r>
                    </a:p>
                  </a:txBody>
                  <a:tcPr/>
                </a:tc>
                <a:extLst>
                  <a:ext uri="{0D108BD9-81ED-4DB2-BD59-A6C34878D82A}">
                    <a16:rowId xmlns:a16="http://schemas.microsoft.com/office/drawing/2014/main" val="1826808860"/>
                  </a:ext>
                </a:extLst>
              </a:tr>
              <a:tr h="370840">
                <a:tc>
                  <a:txBody>
                    <a:bodyPr/>
                    <a:lstStyle/>
                    <a:p>
                      <a:pPr algn="ctr"/>
                      <a:r>
                        <a:rPr lang="fr-FR" dirty="0"/>
                        <a:t>1°20’</a:t>
                      </a:r>
                    </a:p>
                  </a:txBody>
                  <a:tcPr/>
                </a:tc>
                <a:tc>
                  <a:txBody>
                    <a:bodyPr/>
                    <a:lstStyle/>
                    <a:p>
                      <a:pPr algn="ctr"/>
                      <a:r>
                        <a:rPr lang="fr-FR" dirty="0"/>
                        <a:t>80’</a:t>
                      </a:r>
                    </a:p>
                  </a:txBody>
                  <a:tcPr/>
                </a:tc>
                <a:extLst>
                  <a:ext uri="{0D108BD9-81ED-4DB2-BD59-A6C34878D82A}">
                    <a16:rowId xmlns:a16="http://schemas.microsoft.com/office/drawing/2014/main" val="1922446050"/>
                  </a:ext>
                </a:extLst>
              </a:tr>
              <a:tr h="370840">
                <a:tc>
                  <a:txBody>
                    <a:bodyPr/>
                    <a:lstStyle/>
                    <a:p>
                      <a:pPr algn="ctr"/>
                      <a:r>
                        <a:rPr lang="fr-FR" dirty="0"/>
                        <a:t>0°20’</a:t>
                      </a:r>
                    </a:p>
                  </a:txBody>
                  <a:tcPr/>
                </a:tc>
                <a:tc>
                  <a:txBody>
                    <a:bodyPr/>
                    <a:lstStyle/>
                    <a:p>
                      <a:pPr algn="ctr"/>
                      <a:r>
                        <a:rPr lang="fr-FR" dirty="0"/>
                        <a:t>20’</a:t>
                      </a:r>
                    </a:p>
                  </a:txBody>
                  <a:tcPr/>
                </a:tc>
                <a:extLst>
                  <a:ext uri="{0D108BD9-81ED-4DB2-BD59-A6C34878D82A}">
                    <a16:rowId xmlns:a16="http://schemas.microsoft.com/office/drawing/2014/main" val="456522831"/>
                  </a:ext>
                </a:extLst>
              </a:tr>
              <a:tr h="370840">
                <a:tc>
                  <a:txBody>
                    <a:bodyPr/>
                    <a:lstStyle/>
                    <a:p>
                      <a:pPr algn="ctr"/>
                      <a:r>
                        <a:rPr lang="fr-FR" dirty="0"/>
                        <a:t>1°60’</a:t>
                      </a:r>
                    </a:p>
                  </a:txBody>
                  <a:tcPr/>
                </a:tc>
                <a:tc>
                  <a:txBody>
                    <a:bodyPr/>
                    <a:lstStyle/>
                    <a:p>
                      <a:pPr algn="ctr"/>
                      <a:r>
                        <a:rPr lang="fr-FR" dirty="0"/>
                        <a:t>120’</a:t>
                      </a:r>
                    </a:p>
                  </a:txBody>
                  <a:tcPr/>
                </a:tc>
                <a:extLst>
                  <a:ext uri="{0D108BD9-81ED-4DB2-BD59-A6C34878D82A}">
                    <a16:rowId xmlns:a16="http://schemas.microsoft.com/office/drawing/2014/main" val="366590960"/>
                  </a:ext>
                </a:extLst>
              </a:tr>
              <a:tr h="370840">
                <a:tc>
                  <a:txBody>
                    <a:bodyPr/>
                    <a:lstStyle/>
                    <a:p>
                      <a:pPr algn="ctr"/>
                      <a:r>
                        <a:rPr lang="fr-FR" dirty="0"/>
                        <a:t>2°</a:t>
                      </a:r>
                    </a:p>
                  </a:txBody>
                  <a:tcPr/>
                </a:tc>
                <a:tc>
                  <a:txBody>
                    <a:bodyPr/>
                    <a:lstStyle/>
                    <a:p>
                      <a:pPr algn="ctr"/>
                      <a:r>
                        <a:rPr lang="fr-FR" dirty="0"/>
                        <a:t>120’</a:t>
                      </a:r>
                    </a:p>
                  </a:txBody>
                  <a:tcPr/>
                </a:tc>
                <a:extLst>
                  <a:ext uri="{0D108BD9-81ED-4DB2-BD59-A6C34878D82A}">
                    <a16:rowId xmlns:a16="http://schemas.microsoft.com/office/drawing/2014/main" val="301981716"/>
                  </a:ext>
                </a:extLst>
              </a:tr>
            </a:tbl>
          </a:graphicData>
        </a:graphic>
      </p:graphicFrame>
    </p:spTree>
    <p:extLst>
      <p:ext uri="{BB962C8B-B14F-4D97-AF65-F5344CB8AC3E}">
        <p14:creationId xmlns:p14="http://schemas.microsoft.com/office/powerpoint/2010/main" val="14673299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BDB192-648B-4784-9C65-608EFC6EF757}"/>
              </a:ext>
            </a:extLst>
          </p:cNvPr>
          <p:cNvSpPr>
            <a:spLocks noGrp="1"/>
          </p:cNvSpPr>
          <p:nvPr>
            <p:ph type="title"/>
          </p:nvPr>
        </p:nvSpPr>
        <p:spPr/>
        <p:txBody>
          <a:bodyPr/>
          <a:lstStyle/>
          <a:p>
            <a:r>
              <a:rPr lang="fr-FR" dirty="0"/>
              <a:t>Le déport au sol</a:t>
            </a:r>
          </a:p>
        </p:txBody>
      </p:sp>
      <p:sp>
        <p:nvSpPr>
          <p:cNvPr id="4" name="Text Box 6">
            <a:extLst>
              <a:ext uri="{FF2B5EF4-FFF2-40B4-BE49-F238E27FC236}">
                <a16:creationId xmlns:a16="http://schemas.microsoft.com/office/drawing/2014/main" id="{C6D63F90-AD60-401E-A50A-0BD904C153A5}"/>
              </a:ext>
            </a:extLst>
          </p:cNvPr>
          <p:cNvSpPr txBox="1">
            <a:spLocks noChangeArrowheads="1"/>
          </p:cNvSpPr>
          <p:nvPr/>
        </p:nvSpPr>
        <p:spPr bwMode="auto">
          <a:xfrm>
            <a:off x="829796" y="1915411"/>
            <a:ext cx="10945157" cy="707886"/>
          </a:xfrm>
          <a:prstGeom prst="rect">
            <a:avLst/>
          </a:prstGeom>
          <a:solidFill>
            <a:schemeClr val="accent1"/>
          </a:solidFill>
          <a:ln>
            <a:noFill/>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2000" b="1" dirty="0">
                <a:solidFill>
                  <a:schemeClr val="bg1"/>
                </a:solidFill>
              </a:rPr>
              <a:t>Il correspond à la distance (d) qui sépare la projection de l’axe de pivotement du pivot (sur le plan horizontal) et le point de contact du pneumatique sur le sol.</a:t>
            </a:r>
          </a:p>
        </p:txBody>
      </p:sp>
      <p:grpSp>
        <p:nvGrpSpPr>
          <p:cNvPr id="6" name="Group 30">
            <a:extLst>
              <a:ext uri="{FF2B5EF4-FFF2-40B4-BE49-F238E27FC236}">
                <a16:creationId xmlns:a16="http://schemas.microsoft.com/office/drawing/2014/main" id="{1ED2E515-F3F8-4115-B6E9-0F6C17ACF735}"/>
              </a:ext>
            </a:extLst>
          </p:cNvPr>
          <p:cNvGrpSpPr>
            <a:grpSpLocks/>
          </p:cNvGrpSpPr>
          <p:nvPr/>
        </p:nvGrpSpPr>
        <p:grpSpPr bwMode="auto">
          <a:xfrm>
            <a:off x="3062893" y="3055199"/>
            <a:ext cx="1079500" cy="3240088"/>
            <a:chOff x="1474" y="2024"/>
            <a:chExt cx="680" cy="2041"/>
          </a:xfrm>
        </p:grpSpPr>
        <p:sp>
          <p:nvSpPr>
            <p:cNvPr id="37" name="Line 26">
              <a:extLst>
                <a:ext uri="{FF2B5EF4-FFF2-40B4-BE49-F238E27FC236}">
                  <a16:creationId xmlns:a16="http://schemas.microsoft.com/office/drawing/2014/main" id="{E27B5E83-9B57-4EF7-8836-DD227AA582EF}"/>
                </a:ext>
              </a:extLst>
            </p:cNvPr>
            <p:cNvSpPr>
              <a:spLocks noChangeShapeType="1"/>
            </p:cNvSpPr>
            <p:nvPr/>
          </p:nvSpPr>
          <p:spPr bwMode="auto">
            <a:xfrm>
              <a:off x="1474" y="2069"/>
              <a:ext cx="0" cy="1996"/>
            </a:xfrm>
            <a:prstGeom prst="line">
              <a:avLst/>
            </a:prstGeom>
            <a:noFill/>
            <a:ln w="9525">
              <a:solidFill>
                <a:srgbClr val="FF0000"/>
              </a:solidFill>
              <a:prstDash val="lgDashDot"/>
              <a:round/>
              <a:headEnd/>
              <a:tailEnd/>
            </a:ln>
            <a:extLst>
              <a:ext uri="{909E8E84-426E-40DD-AFC4-6F175D3DCCD1}">
                <a14:hiddenFill xmlns:a14="http://schemas.microsoft.com/office/drawing/2010/main">
                  <a:noFill/>
                </a14:hiddenFill>
              </a:ext>
            </a:extLst>
          </p:spPr>
          <p:txBody>
            <a:bodyPr/>
            <a:lstStyle/>
            <a:p>
              <a:endParaRPr lang="fr-FR"/>
            </a:p>
          </p:txBody>
        </p:sp>
        <p:sp>
          <p:nvSpPr>
            <p:cNvPr id="38" name="Line 27">
              <a:extLst>
                <a:ext uri="{FF2B5EF4-FFF2-40B4-BE49-F238E27FC236}">
                  <a16:creationId xmlns:a16="http://schemas.microsoft.com/office/drawing/2014/main" id="{446FF81D-D5BE-4110-BA36-4BA896AE13E1}"/>
                </a:ext>
              </a:extLst>
            </p:cNvPr>
            <p:cNvSpPr>
              <a:spLocks noChangeShapeType="1"/>
            </p:cNvSpPr>
            <p:nvPr/>
          </p:nvSpPr>
          <p:spPr bwMode="auto">
            <a:xfrm>
              <a:off x="2154" y="2024"/>
              <a:ext cx="0" cy="2041"/>
            </a:xfrm>
            <a:prstGeom prst="line">
              <a:avLst/>
            </a:prstGeom>
            <a:noFill/>
            <a:ln w="9525">
              <a:solidFill>
                <a:srgbClr val="FF0000"/>
              </a:solidFill>
              <a:prstDash val="lgDashDot"/>
              <a:round/>
              <a:headEnd/>
              <a:tailEnd/>
            </a:ln>
            <a:extLst>
              <a:ext uri="{909E8E84-426E-40DD-AFC4-6F175D3DCCD1}">
                <a14:hiddenFill xmlns:a14="http://schemas.microsoft.com/office/drawing/2010/main">
                  <a:noFill/>
                </a14:hiddenFill>
              </a:ext>
            </a:extLst>
          </p:spPr>
          <p:txBody>
            <a:bodyPr/>
            <a:lstStyle/>
            <a:p>
              <a:endParaRPr lang="fr-FR"/>
            </a:p>
          </p:txBody>
        </p:sp>
        <p:sp>
          <p:nvSpPr>
            <p:cNvPr id="39" name="Line 28">
              <a:extLst>
                <a:ext uri="{FF2B5EF4-FFF2-40B4-BE49-F238E27FC236}">
                  <a16:creationId xmlns:a16="http://schemas.microsoft.com/office/drawing/2014/main" id="{2B734F95-D197-4765-8991-25AD00507B10}"/>
                </a:ext>
              </a:extLst>
            </p:cNvPr>
            <p:cNvSpPr>
              <a:spLocks noChangeShapeType="1"/>
            </p:cNvSpPr>
            <p:nvPr/>
          </p:nvSpPr>
          <p:spPr bwMode="auto">
            <a:xfrm>
              <a:off x="1474" y="3974"/>
              <a:ext cx="680" cy="0"/>
            </a:xfrm>
            <a:prstGeom prst="line">
              <a:avLst/>
            </a:prstGeom>
            <a:noFill/>
            <a:ln w="9525">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40" name="Text Box 29">
              <a:extLst>
                <a:ext uri="{FF2B5EF4-FFF2-40B4-BE49-F238E27FC236}">
                  <a16:creationId xmlns:a16="http://schemas.microsoft.com/office/drawing/2014/main" id="{83E77CCB-7896-4F72-B295-C8EF32E9F7B4}"/>
                </a:ext>
              </a:extLst>
            </p:cNvPr>
            <p:cNvSpPr txBox="1">
              <a:spLocks noChangeArrowheads="1"/>
            </p:cNvSpPr>
            <p:nvPr/>
          </p:nvSpPr>
          <p:spPr bwMode="auto">
            <a:xfrm>
              <a:off x="1690" y="3697"/>
              <a:ext cx="202" cy="237"/>
            </a:xfrm>
            <a:prstGeom prst="rect">
              <a:avLst/>
            </a:prstGeom>
            <a:noFill/>
            <a:ln w="952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t>d</a:t>
              </a:r>
            </a:p>
          </p:txBody>
        </p:sp>
      </p:grpSp>
      <p:grpSp>
        <p:nvGrpSpPr>
          <p:cNvPr id="7" name="Group 59">
            <a:extLst>
              <a:ext uri="{FF2B5EF4-FFF2-40B4-BE49-F238E27FC236}">
                <a16:creationId xmlns:a16="http://schemas.microsoft.com/office/drawing/2014/main" id="{598CADFF-94E4-4C9C-878E-08DF1420D369}"/>
              </a:ext>
            </a:extLst>
          </p:cNvPr>
          <p:cNvGrpSpPr>
            <a:grpSpLocks/>
          </p:cNvGrpSpPr>
          <p:nvPr/>
        </p:nvGrpSpPr>
        <p:grpSpPr bwMode="auto">
          <a:xfrm>
            <a:off x="591155" y="3180612"/>
            <a:ext cx="3897313" cy="3457575"/>
            <a:chOff x="-83" y="2103"/>
            <a:chExt cx="2455" cy="2178"/>
          </a:xfrm>
        </p:grpSpPr>
        <p:grpSp>
          <p:nvGrpSpPr>
            <p:cNvPr id="15" name="Group 25">
              <a:extLst>
                <a:ext uri="{FF2B5EF4-FFF2-40B4-BE49-F238E27FC236}">
                  <a16:creationId xmlns:a16="http://schemas.microsoft.com/office/drawing/2014/main" id="{8446CA30-7521-4100-B363-E5330D160976}"/>
                </a:ext>
              </a:extLst>
            </p:cNvPr>
            <p:cNvGrpSpPr>
              <a:grpSpLocks/>
            </p:cNvGrpSpPr>
            <p:nvPr/>
          </p:nvGrpSpPr>
          <p:grpSpPr bwMode="auto">
            <a:xfrm>
              <a:off x="-83" y="2103"/>
              <a:ext cx="2455" cy="2178"/>
              <a:chOff x="-83" y="1842"/>
              <a:chExt cx="2455" cy="2178"/>
            </a:xfrm>
          </p:grpSpPr>
          <p:sp>
            <p:nvSpPr>
              <p:cNvPr id="19" name="Rectangle 7">
                <a:extLst>
                  <a:ext uri="{FF2B5EF4-FFF2-40B4-BE49-F238E27FC236}">
                    <a16:creationId xmlns:a16="http://schemas.microsoft.com/office/drawing/2014/main" id="{A2E09696-0DD4-4531-8FC4-C87AF7EAAE72}"/>
                  </a:ext>
                </a:extLst>
              </p:cNvPr>
              <p:cNvSpPr>
                <a:spLocks noChangeArrowheads="1"/>
              </p:cNvSpPr>
              <p:nvPr/>
            </p:nvSpPr>
            <p:spPr bwMode="auto">
              <a:xfrm>
                <a:off x="340" y="2523"/>
                <a:ext cx="1315" cy="363"/>
              </a:xfrm>
              <a:prstGeom prst="rect">
                <a:avLst/>
              </a:prstGeom>
              <a:solidFill>
                <a:schemeClr val="accent1"/>
              </a:solidFill>
              <a:ln w="9525" algn="ctr">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0" name="Oval 8">
                <a:extLst>
                  <a:ext uri="{FF2B5EF4-FFF2-40B4-BE49-F238E27FC236}">
                    <a16:creationId xmlns:a16="http://schemas.microsoft.com/office/drawing/2014/main" id="{CE9BE019-E8D3-46D1-AE77-9B9B66719E42}"/>
                  </a:ext>
                </a:extLst>
              </p:cNvPr>
              <p:cNvSpPr>
                <a:spLocks noChangeArrowheads="1"/>
              </p:cNvSpPr>
              <p:nvPr/>
            </p:nvSpPr>
            <p:spPr bwMode="auto">
              <a:xfrm>
                <a:off x="1383" y="2614"/>
                <a:ext cx="182" cy="181"/>
              </a:xfrm>
              <a:prstGeom prst="ellipse">
                <a:avLst/>
              </a:prstGeom>
              <a:solidFill>
                <a:schemeClr val="accent1"/>
              </a:solidFill>
              <a:ln w="9525" algn="ctr">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1" name="Line 9">
                <a:extLst>
                  <a:ext uri="{FF2B5EF4-FFF2-40B4-BE49-F238E27FC236}">
                    <a16:creationId xmlns:a16="http://schemas.microsoft.com/office/drawing/2014/main" id="{927BB1DF-AF45-43E3-9BDE-530FAEC24427}"/>
                  </a:ext>
                </a:extLst>
              </p:cNvPr>
              <p:cNvSpPr>
                <a:spLocks noChangeShapeType="1"/>
              </p:cNvSpPr>
              <p:nvPr/>
            </p:nvSpPr>
            <p:spPr bwMode="auto">
              <a:xfrm>
                <a:off x="1474" y="2432"/>
                <a:ext cx="0" cy="544"/>
              </a:xfrm>
              <a:prstGeom prst="line">
                <a:avLst/>
              </a:prstGeom>
              <a:noFill/>
              <a:ln w="9525">
                <a:solidFill>
                  <a:schemeClr val="tx1"/>
                </a:solidFill>
                <a:prstDash val="lgDashDot"/>
                <a:round/>
                <a:headEnd/>
                <a:tailEnd/>
              </a:ln>
              <a:extLst>
                <a:ext uri="{909E8E84-426E-40DD-AFC4-6F175D3DCCD1}">
                  <a14:hiddenFill xmlns:a14="http://schemas.microsoft.com/office/drawing/2010/main">
                    <a:noFill/>
                  </a14:hiddenFill>
                </a:ext>
              </a:extLst>
            </p:spPr>
            <p:txBody>
              <a:bodyPr/>
              <a:lstStyle/>
              <a:p>
                <a:endParaRPr lang="fr-FR"/>
              </a:p>
            </p:txBody>
          </p:sp>
          <p:sp>
            <p:nvSpPr>
              <p:cNvPr id="22" name="Line 10">
                <a:extLst>
                  <a:ext uri="{FF2B5EF4-FFF2-40B4-BE49-F238E27FC236}">
                    <a16:creationId xmlns:a16="http://schemas.microsoft.com/office/drawing/2014/main" id="{DA8D1CD5-E4C7-453B-9732-B9C4129A8D96}"/>
                  </a:ext>
                </a:extLst>
              </p:cNvPr>
              <p:cNvSpPr>
                <a:spLocks noChangeShapeType="1"/>
              </p:cNvSpPr>
              <p:nvPr/>
            </p:nvSpPr>
            <p:spPr bwMode="auto">
              <a:xfrm>
                <a:off x="1247" y="2704"/>
                <a:ext cx="499" cy="0"/>
              </a:xfrm>
              <a:prstGeom prst="line">
                <a:avLst/>
              </a:prstGeom>
              <a:noFill/>
              <a:ln w="9525">
                <a:solidFill>
                  <a:schemeClr val="tx1"/>
                </a:solidFill>
                <a:prstDash val="lgDashDot"/>
                <a:round/>
                <a:headEnd/>
                <a:tailEnd/>
              </a:ln>
              <a:extLst>
                <a:ext uri="{909E8E84-426E-40DD-AFC4-6F175D3DCCD1}">
                  <a14:hiddenFill xmlns:a14="http://schemas.microsoft.com/office/drawing/2010/main">
                    <a:noFill/>
                  </a14:hiddenFill>
                </a:ext>
              </a:extLst>
            </p:spPr>
            <p:txBody>
              <a:bodyPr/>
              <a:lstStyle/>
              <a:p>
                <a:endParaRPr lang="fr-FR"/>
              </a:p>
            </p:txBody>
          </p:sp>
          <p:sp>
            <p:nvSpPr>
              <p:cNvPr id="23" name="Line 11">
                <a:extLst>
                  <a:ext uri="{FF2B5EF4-FFF2-40B4-BE49-F238E27FC236}">
                    <a16:creationId xmlns:a16="http://schemas.microsoft.com/office/drawing/2014/main" id="{FE5FFDDC-4AB8-4ABD-8B9F-25DFFFAB401F}"/>
                  </a:ext>
                </a:extLst>
              </p:cNvPr>
              <p:cNvSpPr>
                <a:spLocks noChangeShapeType="1"/>
              </p:cNvSpPr>
              <p:nvPr/>
            </p:nvSpPr>
            <p:spPr bwMode="auto">
              <a:xfrm>
                <a:off x="158" y="2251"/>
                <a:ext cx="63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4" name="Line 12">
                <a:extLst>
                  <a:ext uri="{FF2B5EF4-FFF2-40B4-BE49-F238E27FC236}">
                    <a16:creationId xmlns:a16="http://schemas.microsoft.com/office/drawing/2014/main" id="{D3EA1EBF-8065-48A3-A031-A3DBB4D61A4C}"/>
                  </a:ext>
                </a:extLst>
              </p:cNvPr>
              <p:cNvSpPr>
                <a:spLocks noChangeShapeType="1"/>
              </p:cNvSpPr>
              <p:nvPr/>
            </p:nvSpPr>
            <p:spPr bwMode="auto">
              <a:xfrm>
                <a:off x="793" y="2251"/>
                <a:ext cx="0" cy="27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5" name="Line 13">
                <a:extLst>
                  <a:ext uri="{FF2B5EF4-FFF2-40B4-BE49-F238E27FC236}">
                    <a16:creationId xmlns:a16="http://schemas.microsoft.com/office/drawing/2014/main" id="{B68F25CF-893B-4B11-B2F7-197F1C62FB8A}"/>
                  </a:ext>
                </a:extLst>
              </p:cNvPr>
              <p:cNvSpPr>
                <a:spLocks noChangeShapeType="1"/>
              </p:cNvSpPr>
              <p:nvPr/>
            </p:nvSpPr>
            <p:spPr bwMode="auto">
              <a:xfrm>
                <a:off x="793" y="2886"/>
                <a:ext cx="0" cy="113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6" name="AutoShape 14">
                <a:extLst>
                  <a:ext uri="{FF2B5EF4-FFF2-40B4-BE49-F238E27FC236}">
                    <a16:creationId xmlns:a16="http://schemas.microsoft.com/office/drawing/2014/main" id="{4550B2D8-D9E6-4325-9927-92B000DBC843}"/>
                  </a:ext>
                </a:extLst>
              </p:cNvPr>
              <p:cNvSpPr>
                <a:spLocks noChangeArrowheads="1"/>
              </p:cNvSpPr>
              <p:nvPr/>
            </p:nvSpPr>
            <p:spPr bwMode="auto">
              <a:xfrm>
                <a:off x="-83" y="2205"/>
                <a:ext cx="318" cy="771"/>
              </a:xfrm>
              <a:prstGeom prst="upArrow">
                <a:avLst>
                  <a:gd name="adj1" fmla="val 50000"/>
                  <a:gd name="adj2" fmla="val 60613"/>
                </a:avLst>
              </a:prstGeom>
              <a:solidFill>
                <a:schemeClr val="tx1"/>
              </a:solidFill>
              <a:ln w="9525" algn="ctr">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grpSp>
            <p:nvGrpSpPr>
              <p:cNvPr id="27" name="Group 18">
                <a:extLst>
                  <a:ext uri="{FF2B5EF4-FFF2-40B4-BE49-F238E27FC236}">
                    <a16:creationId xmlns:a16="http://schemas.microsoft.com/office/drawing/2014/main" id="{3DD85A9F-0464-490B-AC05-43A6C657FA95}"/>
                  </a:ext>
                </a:extLst>
              </p:cNvPr>
              <p:cNvGrpSpPr>
                <a:grpSpLocks/>
              </p:cNvGrpSpPr>
              <p:nvPr/>
            </p:nvGrpSpPr>
            <p:grpSpPr bwMode="auto">
              <a:xfrm>
                <a:off x="1329" y="2541"/>
                <a:ext cx="1043" cy="318"/>
                <a:chOff x="1882" y="2541"/>
                <a:chExt cx="1043" cy="318"/>
              </a:xfrm>
            </p:grpSpPr>
            <p:sp>
              <p:nvSpPr>
                <p:cNvPr id="34" name="Rectangle 15">
                  <a:extLst>
                    <a:ext uri="{FF2B5EF4-FFF2-40B4-BE49-F238E27FC236}">
                      <a16:creationId xmlns:a16="http://schemas.microsoft.com/office/drawing/2014/main" id="{F5EE21A3-FFFD-4806-9025-E3CC3E81D36D}"/>
                    </a:ext>
                  </a:extLst>
                </p:cNvPr>
                <p:cNvSpPr>
                  <a:spLocks noChangeArrowheads="1"/>
                </p:cNvSpPr>
                <p:nvPr/>
              </p:nvSpPr>
              <p:spPr bwMode="auto">
                <a:xfrm>
                  <a:off x="2426" y="2614"/>
                  <a:ext cx="499" cy="181"/>
                </a:xfrm>
                <a:prstGeom prst="rect">
                  <a:avLst/>
                </a:prstGeom>
                <a:solidFill>
                  <a:srgbClr val="66FF33">
                    <a:alpha val="50195"/>
                  </a:srgbClr>
                </a:solidFill>
                <a:ln w="9525" algn="ctr">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5" name="Rectangle 16">
                  <a:extLst>
                    <a:ext uri="{FF2B5EF4-FFF2-40B4-BE49-F238E27FC236}">
                      <a16:creationId xmlns:a16="http://schemas.microsoft.com/office/drawing/2014/main" id="{6555F422-ED96-4FCB-99F6-D8A0308D688A}"/>
                    </a:ext>
                  </a:extLst>
                </p:cNvPr>
                <p:cNvSpPr>
                  <a:spLocks noChangeArrowheads="1"/>
                </p:cNvSpPr>
                <p:nvPr/>
              </p:nvSpPr>
              <p:spPr bwMode="auto">
                <a:xfrm>
                  <a:off x="1882" y="2568"/>
                  <a:ext cx="363" cy="272"/>
                </a:xfrm>
                <a:prstGeom prst="rect">
                  <a:avLst/>
                </a:prstGeom>
                <a:solidFill>
                  <a:srgbClr val="66FF33">
                    <a:alpha val="50195"/>
                  </a:srgbClr>
                </a:solidFill>
                <a:ln w="9525" algn="ctr">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6" name="AutoShape 17">
                  <a:extLst>
                    <a:ext uri="{FF2B5EF4-FFF2-40B4-BE49-F238E27FC236}">
                      <a16:creationId xmlns:a16="http://schemas.microsoft.com/office/drawing/2014/main" id="{99390DDD-155F-4586-B67C-6C8C56DDD25E}"/>
                    </a:ext>
                  </a:extLst>
                </p:cNvPr>
                <p:cNvSpPr>
                  <a:spLocks noChangeArrowheads="1"/>
                </p:cNvSpPr>
                <p:nvPr/>
              </p:nvSpPr>
              <p:spPr bwMode="auto">
                <a:xfrm rot="-5400000">
                  <a:off x="2200" y="2586"/>
                  <a:ext cx="318" cy="227"/>
                </a:xfrm>
                <a:custGeom>
                  <a:avLst/>
                  <a:gdLst>
                    <a:gd name="T0" fmla="*/ 4 w 21600"/>
                    <a:gd name="T1" fmla="*/ 1 h 21600"/>
                    <a:gd name="T2" fmla="*/ 2 w 21600"/>
                    <a:gd name="T3" fmla="*/ 2 h 21600"/>
                    <a:gd name="T4" fmla="*/ 1 w 21600"/>
                    <a:gd name="T5" fmla="*/ 1 h 21600"/>
                    <a:gd name="T6" fmla="*/ 2 w 21600"/>
                    <a:gd name="T7" fmla="*/ 0 h 21600"/>
                    <a:gd name="T8" fmla="*/ 0 60000 65536"/>
                    <a:gd name="T9" fmla="*/ 0 60000 65536"/>
                    <a:gd name="T10" fmla="*/ 0 60000 65536"/>
                    <a:gd name="T11" fmla="*/ 0 60000 65536"/>
                    <a:gd name="T12" fmla="*/ 4483 w 21600"/>
                    <a:gd name="T13" fmla="*/ 4472 h 21600"/>
                    <a:gd name="T14" fmla="*/ 17117 w 21600"/>
                    <a:gd name="T15" fmla="*/ 1712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66FF33">
                    <a:alpha val="50195"/>
                  </a:srgbClr>
                </a:solidFill>
                <a:ln w="9525" algn="ctr">
                  <a:solidFill>
                    <a:schemeClr val="tx1"/>
                  </a:solidFill>
                  <a:miter lim="800000"/>
                  <a:headEnd/>
                  <a:tailEnd/>
                </a:ln>
              </p:spPr>
              <p:txBody>
                <a:bodyPr wrap="none" anchor="ctr"/>
                <a:lstStyle/>
                <a:p>
                  <a:endParaRPr lang="fr-FR"/>
                </a:p>
              </p:txBody>
            </p:sp>
          </p:grpSp>
          <p:sp>
            <p:nvSpPr>
              <p:cNvPr id="28" name="Rectangle 19">
                <a:extLst>
                  <a:ext uri="{FF2B5EF4-FFF2-40B4-BE49-F238E27FC236}">
                    <a16:creationId xmlns:a16="http://schemas.microsoft.com/office/drawing/2014/main" id="{9F3D5973-880E-4816-8E74-510B0D34BC28}"/>
                  </a:ext>
                </a:extLst>
              </p:cNvPr>
              <p:cNvSpPr>
                <a:spLocks noChangeArrowheads="1"/>
              </p:cNvSpPr>
              <p:nvPr/>
            </p:nvSpPr>
            <p:spPr bwMode="auto">
              <a:xfrm>
                <a:off x="1973" y="2069"/>
                <a:ext cx="363" cy="499"/>
              </a:xfrm>
              <a:prstGeom prst="rect">
                <a:avLst/>
              </a:prstGeom>
              <a:solidFill>
                <a:schemeClr val="tx1"/>
              </a:solidFill>
              <a:ln w="9525" algn="ctr">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9" name="Rectangle 20">
                <a:extLst>
                  <a:ext uri="{FF2B5EF4-FFF2-40B4-BE49-F238E27FC236}">
                    <a16:creationId xmlns:a16="http://schemas.microsoft.com/office/drawing/2014/main" id="{65B0AEC2-A86D-48B7-8920-73C192A36430}"/>
                  </a:ext>
                </a:extLst>
              </p:cNvPr>
              <p:cNvSpPr>
                <a:spLocks noChangeArrowheads="1"/>
              </p:cNvSpPr>
              <p:nvPr/>
            </p:nvSpPr>
            <p:spPr bwMode="auto">
              <a:xfrm>
                <a:off x="1973" y="2840"/>
                <a:ext cx="363" cy="499"/>
              </a:xfrm>
              <a:prstGeom prst="rect">
                <a:avLst/>
              </a:prstGeom>
              <a:solidFill>
                <a:schemeClr val="tx1"/>
              </a:solidFill>
              <a:ln w="9525" algn="ctr">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0" name="Line 21">
                <a:extLst>
                  <a:ext uri="{FF2B5EF4-FFF2-40B4-BE49-F238E27FC236}">
                    <a16:creationId xmlns:a16="http://schemas.microsoft.com/office/drawing/2014/main" id="{A7FAD097-7908-4FA1-B7C0-550A73108BA6}"/>
                  </a:ext>
                </a:extLst>
              </p:cNvPr>
              <p:cNvSpPr>
                <a:spLocks noChangeShapeType="1"/>
              </p:cNvSpPr>
              <p:nvPr/>
            </p:nvSpPr>
            <p:spPr bwMode="auto">
              <a:xfrm>
                <a:off x="1973" y="2523"/>
                <a:ext cx="0" cy="49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 name="Line 22">
                <a:extLst>
                  <a:ext uri="{FF2B5EF4-FFF2-40B4-BE49-F238E27FC236}">
                    <a16:creationId xmlns:a16="http://schemas.microsoft.com/office/drawing/2014/main" id="{7D321F05-5D2F-4AB3-808A-39652BEB1709}"/>
                  </a:ext>
                </a:extLst>
              </p:cNvPr>
              <p:cNvSpPr>
                <a:spLocks noChangeShapeType="1"/>
              </p:cNvSpPr>
              <p:nvPr/>
            </p:nvSpPr>
            <p:spPr bwMode="auto">
              <a:xfrm>
                <a:off x="2336" y="2523"/>
                <a:ext cx="0" cy="5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2" name="Oval 23">
                <a:extLst>
                  <a:ext uri="{FF2B5EF4-FFF2-40B4-BE49-F238E27FC236}">
                    <a16:creationId xmlns:a16="http://schemas.microsoft.com/office/drawing/2014/main" id="{2A139489-DF74-4C78-972A-B1B252B71A70}"/>
                  </a:ext>
                </a:extLst>
              </p:cNvPr>
              <p:cNvSpPr>
                <a:spLocks noChangeArrowheads="1"/>
              </p:cNvSpPr>
              <p:nvPr/>
            </p:nvSpPr>
            <p:spPr bwMode="auto">
              <a:xfrm>
                <a:off x="1973" y="3158"/>
                <a:ext cx="363" cy="408"/>
              </a:xfrm>
              <a:prstGeom prst="ellipse">
                <a:avLst/>
              </a:prstGeom>
              <a:solidFill>
                <a:schemeClr val="tx1"/>
              </a:solidFill>
              <a:ln w="9525" algn="ctr">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3" name="Oval 24">
                <a:extLst>
                  <a:ext uri="{FF2B5EF4-FFF2-40B4-BE49-F238E27FC236}">
                    <a16:creationId xmlns:a16="http://schemas.microsoft.com/office/drawing/2014/main" id="{332B6208-1DBC-43B5-9A42-A5324919300B}"/>
                  </a:ext>
                </a:extLst>
              </p:cNvPr>
              <p:cNvSpPr>
                <a:spLocks noChangeArrowheads="1"/>
              </p:cNvSpPr>
              <p:nvPr/>
            </p:nvSpPr>
            <p:spPr bwMode="auto">
              <a:xfrm>
                <a:off x="1973" y="1842"/>
                <a:ext cx="363" cy="408"/>
              </a:xfrm>
              <a:prstGeom prst="ellipse">
                <a:avLst/>
              </a:prstGeom>
              <a:solidFill>
                <a:schemeClr val="tx1"/>
              </a:solidFill>
              <a:ln w="9525" algn="ctr">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grpSp>
        <p:sp>
          <p:nvSpPr>
            <p:cNvPr id="16" name="Rectangle 32">
              <a:extLst>
                <a:ext uri="{FF2B5EF4-FFF2-40B4-BE49-F238E27FC236}">
                  <a16:creationId xmlns:a16="http://schemas.microsoft.com/office/drawing/2014/main" id="{1C8F051F-E8E4-431F-B03A-AF1FA644A88A}"/>
                </a:ext>
              </a:extLst>
            </p:cNvPr>
            <p:cNvSpPr>
              <a:spLocks noChangeArrowheads="1"/>
            </p:cNvSpPr>
            <p:nvPr/>
          </p:nvSpPr>
          <p:spPr bwMode="auto">
            <a:xfrm>
              <a:off x="1755" y="3086"/>
              <a:ext cx="45" cy="362"/>
            </a:xfrm>
            <a:prstGeom prst="rect">
              <a:avLst/>
            </a:prstGeom>
            <a:solidFill>
              <a:srgbClr val="66FF33">
                <a:alpha val="50195"/>
              </a:srgbClr>
            </a:solidFill>
            <a:ln w="9525" algn="ctr">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17" name="Rectangle 33">
              <a:extLst>
                <a:ext uri="{FF2B5EF4-FFF2-40B4-BE49-F238E27FC236}">
                  <a16:creationId xmlns:a16="http://schemas.microsoft.com/office/drawing/2014/main" id="{8AB3B708-3349-4982-9144-D20D598CCAD3}"/>
                </a:ext>
              </a:extLst>
            </p:cNvPr>
            <p:cNvSpPr>
              <a:spLocks noChangeArrowheads="1"/>
            </p:cNvSpPr>
            <p:nvPr/>
          </p:nvSpPr>
          <p:spPr bwMode="auto">
            <a:xfrm>
              <a:off x="666" y="3402"/>
              <a:ext cx="1089" cy="46"/>
            </a:xfrm>
            <a:prstGeom prst="rect">
              <a:avLst/>
            </a:prstGeom>
            <a:solidFill>
              <a:srgbClr val="66FF33"/>
            </a:solidFill>
            <a:ln w="9525" algn="ctr">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18" name="Oval 36">
              <a:extLst>
                <a:ext uri="{FF2B5EF4-FFF2-40B4-BE49-F238E27FC236}">
                  <a16:creationId xmlns:a16="http://schemas.microsoft.com/office/drawing/2014/main" id="{C6E4EADE-6F2A-477A-B47C-ABF61B2012BD}"/>
                </a:ext>
              </a:extLst>
            </p:cNvPr>
            <p:cNvSpPr>
              <a:spLocks noChangeArrowheads="1"/>
            </p:cNvSpPr>
            <p:nvPr/>
          </p:nvSpPr>
          <p:spPr bwMode="auto">
            <a:xfrm>
              <a:off x="1710" y="3357"/>
              <a:ext cx="136" cy="136"/>
            </a:xfrm>
            <a:prstGeom prst="ellipse">
              <a:avLst/>
            </a:prstGeom>
            <a:solidFill>
              <a:srgbClr val="66FF33"/>
            </a:solidFill>
            <a:ln w="9525" algn="ctr">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grpSp>
      <p:grpSp>
        <p:nvGrpSpPr>
          <p:cNvPr id="10" name="Group 63">
            <a:extLst>
              <a:ext uri="{FF2B5EF4-FFF2-40B4-BE49-F238E27FC236}">
                <a16:creationId xmlns:a16="http://schemas.microsoft.com/office/drawing/2014/main" id="{993695CB-7949-4D41-9248-4A009F7DEFEB}"/>
              </a:ext>
            </a:extLst>
          </p:cNvPr>
          <p:cNvGrpSpPr>
            <a:grpSpLocks/>
          </p:cNvGrpSpPr>
          <p:nvPr/>
        </p:nvGrpSpPr>
        <p:grpSpPr bwMode="auto">
          <a:xfrm>
            <a:off x="2083406" y="2623399"/>
            <a:ext cx="2420938" cy="2967038"/>
            <a:chOff x="857" y="1752"/>
            <a:chExt cx="1525" cy="1869"/>
          </a:xfrm>
        </p:grpSpPr>
        <p:sp>
          <p:nvSpPr>
            <p:cNvPr id="12" name="AutoShape 31">
              <a:extLst>
                <a:ext uri="{FF2B5EF4-FFF2-40B4-BE49-F238E27FC236}">
                  <a16:creationId xmlns:a16="http://schemas.microsoft.com/office/drawing/2014/main" id="{3DF82B39-CD2D-4D9F-AD30-739A596BF690}"/>
                </a:ext>
              </a:extLst>
            </p:cNvPr>
            <p:cNvSpPr>
              <a:spLocks noChangeArrowheads="1"/>
            </p:cNvSpPr>
            <p:nvPr/>
          </p:nvSpPr>
          <p:spPr bwMode="auto">
            <a:xfrm>
              <a:off x="1928" y="1752"/>
              <a:ext cx="454" cy="317"/>
            </a:xfrm>
            <a:prstGeom prst="downArrow">
              <a:avLst>
                <a:gd name="adj1" fmla="val 50000"/>
                <a:gd name="adj2" fmla="val 25000"/>
              </a:avLst>
            </a:prstGeom>
            <a:solidFill>
              <a:srgbClr val="FF7979"/>
            </a:solidFill>
            <a:ln w="9525" algn="ctr">
              <a:solidFill>
                <a:srgbClr val="FF505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t>F</a:t>
              </a:r>
            </a:p>
          </p:txBody>
        </p:sp>
        <p:sp>
          <p:nvSpPr>
            <p:cNvPr id="13" name="AutoShape 61">
              <a:extLst>
                <a:ext uri="{FF2B5EF4-FFF2-40B4-BE49-F238E27FC236}">
                  <a16:creationId xmlns:a16="http://schemas.microsoft.com/office/drawing/2014/main" id="{109690B1-BBB1-4A47-A6DB-B9F4787F4046}"/>
                </a:ext>
              </a:extLst>
            </p:cNvPr>
            <p:cNvSpPr>
              <a:spLocks noChangeArrowheads="1"/>
            </p:cNvSpPr>
            <p:nvPr/>
          </p:nvSpPr>
          <p:spPr bwMode="auto">
            <a:xfrm rot="2640190">
              <a:off x="1274" y="2777"/>
              <a:ext cx="391" cy="380"/>
            </a:xfrm>
            <a:custGeom>
              <a:avLst/>
              <a:gdLst>
                <a:gd name="T0" fmla="*/ 6 w 21600"/>
                <a:gd name="T1" fmla="*/ 1 h 21600"/>
                <a:gd name="T2" fmla="*/ 0 w 21600"/>
                <a:gd name="T3" fmla="*/ 3 h 21600"/>
                <a:gd name="T4" fmla="*/ 5 w 21600"/>
                <a:gd name="T5" fmla="*/ 1 h 21600"/>
                <a:gd name="T6" fmla="*/ 4 w 21600"/>
                <a:gd name="T7" fmla="*/ 7 h 21600"/>
                <a:gd name="T8" fmla="*/ 3 w 21600"/>
                <a:gd name="T9" fmla="*/ 6 h 21600"/>
                <a:gd name="T10" fmla="*/ 4 w 21600"/>
                <a:gd name="T11" fmla="*/ 5 h 21600"/>
                <a:gd name="T12" fmla="*/ 0 60000 65536"/>
                <a:gd name="T13" fmla="*/ 0 60000 65536"/>
                <a:gd name="T14" fmla="*/ 0 60000 65536"/>
                <a:gd name="T15" fmla="*/ 0 60000 65536"/>
                <a:gd name="T16" fmla="*/ 0 60000 65536"/>
                <a:gd name="T17" fmla="*/ 0 60000 65536"/>
                <a:gd name="T18" fmla="*/ 3149 w 21600"/>
                <a:gd name="T19" fmla="*/ 3183 h 21600"/>
                <a:gd name="T20" fmla="*/ 18451 w 21600"/>
                <a:gd name="T21" fmla="*/ 1841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2313" y="18887"/>
                  </a:moveTo>
                  <a:cubicBezTo>
                    <a:pt x="16206" y="18158"/>
                    <a:pt x="19028" y="14760"/>
                    <a:pt x="19028" y="10800"/>
                  </a:cubicBezTo>
                  <a:cubicBezTo>
                    <a:pt x="19028" y="6255"/>
                    <a:pt x="15344" y="2572"/>
                    <a:pt x="10800" y="2572"/>
                  </a:cubicBezTo>
                  <a:cubicBezTo>
                    <a:pt x="6255" y="2572"/>
                    <a:pt x="2572" y="6255"/>
                    <a:pt x="2572" y="10800"/>
                  </a:cubicBezTo>
                  <a:lnTo>
                    <a:pt x="0" y="10800"/>
                  </a:lnTo>
                  <a:cubicBezTo>
                    <a:pt x="0" y="4835"/>
                    <a:pt x="4835" y="0"/>
                    <a:pt x="10800" y="0"/>
                  </a:cubicBezTo>
                  <a:cubicBezTo>
                    <a:pt x="16764" y="0"/>
                    <a:pt x="21600" y="4835"/>
                    <a:pt x="21600" y="10800"/>
                  </a:cubicBezTo>
                  <a:cubicBezTo>
                    <a:pt x="21600" y="15998"/>
                    <a:pt x="17896" y="20459"/>
                    <a:pt x="12787" y="21415"/>
                  </a:cubicBezTo>
                  <a:lnTo>
                    <a:pt x="13283" y="24069"/>
                  </a:lnTo>
                  <a:lnTo>
                    <a:pt x="8632" y="20884"/>
                  </a:lnTo>
                  <a:lnTo>
                    <a:pt x="11817" y="16233"/>
                  </a:lnTo>
                  <a:lnTo>
                    <a:pt x="12313" y="18887"/>
                  </a:lnTo>
                  <a:close/>
                </a:path>
              </a:pathLst>
            </a:custGeom>
            <a:solidFill>
              <a:srgbClr val="FF5050"/>
            </a:solidFill>
            <a:ln w="9525" algn="ctr">
              <a:solidFill>
                <a:schemeClr val="tx1"/>
              </a:solidFill>
              <a:miter lim="800000"/>
              <a:headEnd/>
              <a:tailEnd/>
            </a:ln>
          </p:spPr>
          <p:txBody>
            <a:bodyPr wrap="none" anchor="ctr"/>
            <a:lstStyle/>
            <a:p>
              <a:endParaRPr lang="fr-FR"/>
            </a:p>
          </p:txBody>
        </p:sp>
        <p:sp>
          <p:nvSpPr>
            <p:cNvPr id="14" name="AutoShape 62">
              <a:extLst>
                <a:ext uri="{FF2B5EF4-FFF2-40B4-BE49-F238E27FC236}">
                  <a16:creationId xmlns:a16="http://schemas.microsoft.com/office/drawing/2014/main" id="{9853B67B-B752-4EC4-850D-3D92B120AFAC}"/>
                </a:ext>
              </a:extLst>
            </p:cNvPr>
            <p:cNvSpPr>
              <a:spLocks noChangeArrowheads="1"/>
            </p:cNvSpPr>
            <p:nvPr/>
          </p:nvSpPr>
          <p:spPr bwMode="auto">
            <a:xfrm>
              <a:off x="857" y="3485"/>
              <a:ext cx="453" cy="136"/>
            </a:xfrm>
            <a:prstGeom prst="leftArrow">
              <a:avLst>
                <a:gd name="adj1" fmla="val 50000"/>
                <a:gd name="adj2" fmla="val 83272"/>
              </a:avLst>
            </a:prstGeom>
            <a:solidFill>
              <a:srgbClr val="FF5050"/>
            </a:solidFill>
            <a:ln w="9525" algn="ctr">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grpSp>
      <p:sp>
        <p:nvSpPr>
          <p:cNvPr id="11" name="Text Box 64">
            <a:extLst>
              <a:ext uri="{FF2B5EF4-FFF2-40B4-BE49-F238E27FC236}">
                <a16:creationId xmlns:a16="http://schemas.microsoft.com/office/drawing/2014/main" id="{3DE9E78B-9D45-4352-B777-356DDF829424}"/>
              </a:ext>
            </a:extLst>
          </p:cNvPr>
          <p:cNvSpPr txBox="1">
            <a:spLocks noChangeArrowheads="1"/>
          </p:cNvSpPr>
          <p:nvPr/>
        </p:nvSpPr>
        <p:spPr bwMode="auto">
          <a:xfrm>
            <a:off x="5294919" y="2766274"/>
            <a:ext cx="637546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r>
              <a:rPr lang="fr-FR" altLang="fr-FR" dirty="0"/>
              <a:t>Dès qu’un effort (F) vient s’appliquer sur la roue (</a:t>
            </a:r>
            <a:r>
              <a:rPr lang="fr-FR" altLang="fr-FR" u="sng" dirty="0"/>
              <a:t>obstacle / freinage</a:t>
            </a:r>
            <a:r>
              <a:rPr lang="fr-FR" altLang="fr-FR" dirty="0"/>
              <a:t>), il se crée un effort sur les pièces mécaniques qui est égal à la force (F) multipliée par le déport (d). En résulte une fragilité et usure des trains roulants.</a:t>
            </a:r>
          </a:p>
        </p:txBody>
      </p:sp>
      <p:sp>
        <p:nvSpPr>
          <p:cNvPr id="9" name="Text Box 67">
            <a:extLst>
              <a:ext uri="{FF2B5EF4-FFF2-40B4-BE49-F238E27FC236}">
                <a16:creationId xmlns:a16="http://schemas.microsoft.com/office/drawing/2014/main" id="{B0F3388B-F4C1-458B-8671-ED55BE3C57CA}"/>
              </a:ext>
            </a:extLst>
          </p:cNvPr>
          <p:cNvSpPr txBox="1">
            <a:spLocks noChangeArrowheads="1"/>
          </p:cNvSpPr>
          <p:nvPr/>
        </p:nvSpPr>
        <p:spPr bwMode="auto">
          <a:xfrm>
            <a:off x="6302374" y="4248137"/>
            <a:ext cx="475248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r>
              <a:rPr lang="fr-FR" altLang="fr-FR" dirty="0"/>
              <a:t>Pour réduire au minimum , voir rendre nul le déport (d), on va avoir recourt aux angles :</a:t>
            </a:r>
          </a:p>
          <a:p>
            <a:pPr algn="l" eaLnBrk="1" hangingPunct="1"/>
            <a:endParaRPr lang="fr-FR" altLang="fr-FR" dirty="0"/>
          </a:p>
          <a:p>
            <a:pPr lvl="1" eaLnBrk="1" hangingPunct="1">
              <a:buClr>
                <a:srgbClr val="FF0000"/>
              </a:buClr>
              <a:buSzPct val="95000"/>
            </a:pPr>
            <a:r>
              <a:rPr lang="fr-FR" altLang="fr-FR" b="1" dirty="0"/>
              <a:t>D’inclinaison de pivot.</a:t>
            </a:r>
          </a:p>
          <a:p>
            <a:pPr lvl="1" eaLnBrk="1" hangingPunct="1">
              <a:buClr>
                <a:srgbClr val="FF0000"/>
              </a:buClr>
              <a:buSzPct val="95000"/>
            </a:pPr>
            <a:r>
              <a:rPr lang="fr-FR" altLang="fr-FR" b="1" dirty="0"/>
              <a:t>De carrossage, </a:t>
            </a:r>
          </a:p>
        </p:txBody>
      </p:sp>
    </p:spTree>
    <p:extLst>
      <p:ext uri="{BB962C8B-B14F-4D97-AF65-F5344CB8AC3E}">
        <p14:creationId xmlns:p14="http://schemas.microsoft.com/office/powerpoint/2010/main" val="23210180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FD5981-9292-4689-8BC0-A13294658670}"/>
              </a:ext>
            </a:extLst>
          </p:cNvPr>
          <p:cNvSpPr>
            <a:spLocks noGrp="1"/>
          </p:cNvSpPr>
          <p:nvPr>
            <p:ph type="title"/>
          </p:nvPr>
        </p:nvSpPr>
        <p:spPr/>
        <p:txBody>
          <a:bodyPr/>
          <a:lstStyle/>
          <a:p>
            <a:r>
              <a:rPr lang="fr-FR" dirty="0"/>
              <a:t>Solution pour réduire Le déport au sol</a:t>
            </a:r>
          </a:p>
        </p:txBody>
      </p:sp>
      <p:pic>
        <p:nvPicPr>
          <p:cNvPr id="4" name="Picture 4" descr="déport au sol A">
            <a:extLst>
              <a:ext uri="{FF2B5EF4-FFF2-40B4-BE49-F238E27FC236}">
                <a16:creationId xmlns:a16="http://schemas.microsoft.com/office/drawing/2014/main" id="{AC8B43FD-B568-4B5E-9311-933D938FDA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948" y="2267964"/>
            <a:ext cx="2027238" cy="3197225"/>
          </a:xfrm>
          <a:prstGeom prst="rect">
            <a:avLst/>
          </a:prstGeom>
          <a:noFill/>
          <a:effectLst>
            <a:outerShdw dist="53882" dir="2700000" algn="ctr" rotWithShape="0">
              <a:srgbClr val="C00C3B"/>
            </a:outerShdw>
          </a:effectLst>
          <a:extLst>
            <a:ext uri="{909E8E84-426E-40DD-AFC4-6F175D3DCCD1}">
              <a14:hiddenFill xmlns:a14="http://schemas.microsoft.com/office/drawing/2010/main">
                <a:solidFill>
                  <a:srgbClr val="FFFFFF"/>
                </a:solidFill>
              </a14:hiddenFill>
            </a:ext>
          </a:extLst>
        </p:spPr>
      </p:pic>
      <p:pic>
        <p:nvPicPr>
          <p:cNvPr id="5" name="Picture 5" descr="déport au sol B">
            <a:extLst>
              <a:ext uri="{FF2B5EF4-FFF2-40B4-BE49-F238E27FC236}">
                <a16:creationId xmlns:a16="http://schemas.microsoft.com/office/drawing/2014/main" id="{2E442D74-4939-434E-AE2D-BF74967BE2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0331" y="2267964"/>
            <a:ext cx="1944687" cy="3268662"/>
          </a:xfrm>
          <a:prstGeom prst="rect">
            <a:avLst/>
          </a:prstGeom>
          <a:noFill/>
          <a:effectLst>
            <a:outerShdw dist="53882" dir="2700000" algn="ctr" rotWithShape="0">
              <a:srgbClr val="C00C3B"/>
            </a:outerShdw>
          </a:effectLst>
          <a:extLst>
            <a:ext uri="{909E8E84-426E-40DD-AFC4-6F175D3DCCD1}">
              <a14:hiddenFill xmlns:a14="http://schemas.microsoft.com/office/drawing/2010/main">
                <a:solidFill>
                  <a:srgbClr val="FFFFFF"/>
                </a:solidFill>
              </a14:hiddenFill>
            </a:ext>
          </a:extLst>
        </p:spPr>
      </p:pic>
      <p:pic>
        <p:nvPicPr>
          <p:cNvPr id="6" name="Picture 6" descr="déport au sol C">
            <a:extLst>
              <a:ext uri="{FF2B5EF4-FFF2-40B4-BE49-F238E27FC236}">
                <a16:creationId xmlns:a16="http://schemas.microsoft.com/office/drawing/2014/main" id="{5175962B-8DE9-42A0-BC2A-517E6AFFDE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6163" y="2267964"/>
            <a:ext cx="1906588" cy="3556000"/>
          </a:xfrm>
          <a:prstGeom prst="rect">
            <a:avLst/>
          </a:prstGeom>
          <a:noFill/>
          <a:effectLst>
            <a:outerShdw dist="53882" dir="2700000" algn="ctr" rotWithShape="0">
              <a:srgbClr val="C00C3B"/>
            </a:outerShdw>
          </a:effectLst>
          <a:extLst>
            <a:ext uri="{909E8E84-426E-40DD-AFC4-6F175D3DCCD1}">
              <a14:hiddenFill xmlns:a14="http://schemas.microsoft.com/office/drawing/2010/main">
                <a:solidFill>
                  <a:srgbClr val="FFFFFF"/>
                </a:solidFill>
              </a14:hiddenFill>
            </a:ext>
          </a:extLst>
        </p:spPr>
      </p:pic>
      <p:pic>
        <p:nvPicPr>
          <p:cNvPr id="7" name="Picture 7" descr="déport au sol D">
            <a:extLst>
              <a:ext uri="{FF2B5EF4-FFF2-40B4-BE49-F238E27FC236}">
                <a16:creationId xmlns:a16="http://schemas.microsoft.com/office/drawing/2014/main" id="{96829471-D51B-4EBB-ADA2-1348C0A96F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83896" y="2285426"/>
            <a:ext cx="2184400" cy="3251200"/>
          </a:xfrm>
          <a:prstGeom prst="rect">
            <a:avLst/>
          </a:prstGeom>
          <a:noFill/>
          <a:effectLst>
            <a:outerShdw dist="161645" dir="2700000" algn="ctr" rotWithShape="0">
              <a:srgbClr val="C82504"/>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34073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5C3D674-3D59-4E93-80CA-0C0A9095E81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F2A81E1-BCBE-426B-8C09-33274E69409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13" name="Picture 12" descr="Une image contenant intérieur, meubles&#10;&#10;Description générée avec un niveau de confiance élevé">
            <a:extLst>
              <a:ext uri="{FF2B5EF4-FFF2-40B4-BE49-F238E27FC236}">
                <a16:creationId xmlns:a16="http://schemas.microsoft.com/office/drawing/2014/main" id="{39D1DDD4-5BB3-45BA-B9B3-06B62299AD79}"/>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5" name="Straight Connector 14">
            <a:extLst>
              <a:ext uri="{FF2B5EF4-FFF2-40B4-BE49-F238E27FC236}">
                <a16:creationId xmlns:a16="http://schemas.microsoft.com/office/drawing/2014/main" id="{A24DAE64-2302-42EA-8239-F2F0775CA5AD}"/>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884B8F8-FDC9-498B-9960-5D7260AFCB03}"/>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re 1">
            <a:extLst>
              <a:ext uri="{FF2B5EF4-FFF2-40B4-BE49-F238E27FC236}">
                <a16:creationId xmlns:a16="http://schemas.microsoft.com/office/drawing/2014/main" id="{9BCA1749-921F-4532-831B-58416B0286B3}"/>
              </a:ext>
            </a:extLst>
          </p:cNvPr>
          <p:cNvSpPr>
            <a:spLocks noGrp="1"/>
          </p:cNvSpPr>
          <p:nvPr>
            <p:ph type="title"/>
          </p:nvPr>
        </p:nvSpPr>
        <p:spPr>
          <a:xfrm>
            <a:off x="1451580" y="805583"/>
            <a:ext cx="5013956" cy="1048172"/>
          </a:xfrm>
        </p:spPr>
        <p:txBody>
          <a:bodyPr>
            <a:noAutofit/>
          </a:bodyPr>
          <a:lstStyle/>
          <a:p>
            <a:r>
              <a:rPr lang="fr-FR" dirty="0"/>
              <a:t>L’angle d’inclinaison de pivot</a:t>
            </a:r>
          </a:p>
        </p:txBody>
      </p:sp>
      <p:sp>
        <p:nvSpPr>
          <p:cNvPr id="3" name="Espace réservé du contenu 2">
            <a:extLst>
              <a:ext uri="{FF2B5EF4-FFF2-40B4-BE49-F238E27FC236}">
                <a16:creationId xmlns:a16="http://schemas.microsoft.com/office/drawing/2014/main" id="{06AD814A-3425-476E-8FB3-EA53C2B3972A}"/>
              </a:ext>
            </a:extLst>
          </p:cNvPr>
          <p:cNvSpPr>
            <a:spLocks noGrp="1"/>
          </p:cNvSpPr>
          <p:nvPr>
            <p:ph idx="1"/>
          </p:nvPr>
        </p:nvSpPr>
        <p:spPr>
          <a:xfrm>
            <a:off x="1451580" y="2569830"/>
            <a:ext cx="4172212" cy="3450613"/>
          </a:xfrm>
        </p:spPr>
        <p:txBody>
          <a:bodyPr>
            <a:normAutofit/>
          </a:bodyPr>
          <a:lstStyle/>
          <a:p>
            <a:pPr marL="0" indent="0" algn="ctr">
              <a:buNone/>
            </a:pPr>
            <a:r>
              <a:rPr lang="fr-FR" altLang="fr-FR" b="1" dirty="0">
                <a:latin typeface="Comic Sans MS" panose="030F0702030302020204" pitchFamily="66" charset="0"/>
                <a:cs typeface="Times New Roman" panose="02020603050405020304" pitchFamily="18" charset="0"/>
              </a:rPr>
              <a:t>L’angle d’inclinaison de pivot est l’angle formé par l’axe de pivotement des roues (rotules supérieures A et rotules inférieures B) et la verticale au sol, le véhicule étant vu de face. </a:t>
            </a:r>
          </a:p>
          <a:p>
            <a:pPr marL="0" indent="0">
              <a:buNone/>
            </a:pPr>
            <a:endParaRPr lang="fr-FR" dirty="0"/>
          </a:p>
        </p:txBody>
      </p:sp>
      <p:grpSp>
        <p:nvGrpSpPr>
          <p:cNvPr id="7" name="Groupe 6">
            <a:extLst>
              <a:ext uri="{FF2B5EF4-FFF2-40B4-BE49-F238E27FC236}">
                <a16:creationId xmlns:a16="http://schemas.microsoft.com/office/drawing/2014/main" id="{B3A2008F-6057-4C03-94C2-5336503B388D}"/>
              </a:ext>
            </a:extLst>
          </p:cNvPr>
          <p:cNvGrpSpPr/>
          <p:nvPr/>
        </p:nvGrpSpPr>
        <p:grpSpPr>
          <a:xfrm>
            <a:off x="7608557" y="1289890"/>
            <a:ext cx="2598374" cy="4695754"/>
            <a:chOff x="7275445" y="805583"/>
            <a:chExt cx="2598374" cy="4695754"/>
          </a:xfrm>
        </p:grpSpPr>
        <p:pic>
          <p:nvPicPr>
            <p:cNvPr id="4" name="Image 3" descr="Une image contenant terrain, intérieur, table, rouge&#10;&#10;Description générée avec un niveau de confiance élevé">
              <a:extLst>
                <a:ext uri="{FF2B5EF4-FFF2-40B4-BE49-F238E27FC236}">
                  <a16:creationId xmlns:a16="http://schemas.microsoft.com/office/drawing/2014/main" id="{AE34B1CE-969F-484F-B7CF-93C27F5C4FED}"/>
                </a:ext>
              </a:extLst>
            </p:cNvPr>
            <p:cNvPicPr>
              <a:picLocks noChangeAspect="1"/>
            </p:cNvPicPr>
            <p:nvPr/>
          </p:nvPicPr>
          <p:blipFill>
            <a:blip r:embed="rId3"/>
            <a:stretch>
              <a:fillRect/>
            </a:stretch>
          </p:blipFill>
          <p:spPr>
            <a:xfrm>
              <a:off x="7275445" y="805583"/>
              <a:ext cx="2598374" cy="4660762"/>
            </a:xfrm>
            <a:prstGeom prst="rect">
              <a:avLst/>
            </a:prstGeom>
          </p:spPr>
        </p:pic>
        <p:grpSp>
          <p:nvGrpSpPr>
            <p:cNvPr id="10" name="Groupe 9">
              <a:extLst>
                <a:ext uri="{FF2B5EF4-FFF2-40B4-BE49-F238E27FC236}">
                  <a16:creationId xmlns:a16="http://schemas.microsoft.com/office/drawing/2014/main" id="{48067B7F-4DB9-4841-B87A-5131897CBC50}"/>
                </a:ext>
              </a:extLst>
            </p:cNvPr>
            <p:cNvGrpSpPr/>
            <p:nvPr/>
          </p:nvGrpSpPr>
          <p:grpSpPr>
            <a:xfrm>
              <a:off x="8199126" y="1318338"/>
              <a:ext cx="223514" cy="4182999"/>
              <a:chOff x="7706361" y="3149602"/>
              <a:chExt cx="193041" cy="3098803"/>
            </a:xfrm>
          </p:grpSpPr>
          <p:cxnSp>
            <p:nvCxnSpPr>
              <p:cNvPr id="12" name="Connecteur droit 11">
                <a:extLst>
                  <a:ext uri="{FF2B5EF4-FFF2-40B4-BE49-F238E27FC236}">
                    <a16:creationId xmlns:a16="http://schemas.microsoft.com/office/drawing/2014/main" id="{4778FFDF-2126-42CC-90F5-58C900A0CEF4}"/>
                  </a:ext>
                </a:extLst>
              </p:cNvPr>
              <p:cNvCxnSpPr>
                <a:cxnSpLocks/>
              </p:cNvCxnSpPr>
              <p:nvPr/>
            </p:nvCxnSpPr>
            <p:spPr>
              <a:xfrm>
                <a:off x="7802883" y="3149602"/>
                <a:ext cx="0" cy="29972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 name="Flèche : pentagone 13">
                <a:extLst>
                  <a:ext uri="{FF2B5EF4-FFF2-40B4-BE49-F238E27FC236}">
                    <a16:creationId xmlns:a16="http://schemas.microsoft.com/office/drawing/2014/main" id="{767E8478-2C2C-4D17-9AD3-21BE13455244}"/>
                  </a:ext>
                </a:extLst>
              </p:cNvPr>
              <p:cNvSpPr/>
              <p:nvPr/>
            </p:nvSpPr>
            <p:spPr>
              <a:xfrm rot="5400000">
                <a:off x="7614922" y="5963924"/>
                <a:ext cx="375920" cy="193041"/>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6" name="Triangle rectangle 15">
              <a:extLst>
                <a:ext uri="{FF2B5EF4-FFF2-40B4-BE49-F238E27FC236}">
                  <a16:creationId xmlns:a16="http://schemas.microsoft.com/office/drawing/2014/main" id="{85487A63-D8C5-44BC-B543-C405E78F0DAE}"/>
                </a:ext>
              </a:extLst>
            </p:cNvPr>
            <p:cNvSpPr/>
            <p:nvPr/>
          </p:nvSpPr>
          <p:spPr>
            <a:xfrm flipV="1">
              <a:off x="8342650" y="1423447"/>
              <a:ext cx="546825" cy="2829428"/>
            </a:xfrm>
            <a:prstGeom prst="r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llipse 4">
              <a:extLst>
                <a:ext uri="{FF2B5EF4-FFF2-40B4-BE49-F238E27FC236}">
                  <a16:creationId xmlns:a16="http://schemas.microsoft.com/office/drawing/2014/main" id="{6DE26976-80CE-462A-87AB-3EE1105C9FA6}"/>
                </a:ext>
              </a:extLst>
            </p:cNvPr>
            <p:cNvSpPr/>
            <p:nvPr/>
          </p:nvSpPr>
          <p:spPr>
            <a:xfrm>
              <a:off x="8183588" y="4089789"/>
              <a:ext cx="286360" cy="27337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0" name="Ellipse 19">
              <a:extLst>
                <a:ext uri="{FF2B5EF4-FFF2-40B4-BE49-F238E27FC236}">
                  <a16:creationId xmlns:a16="http://schemas.microsoft.com/office/drawing/2014/main" id="{CC336994-9ECF-4DE2-9F97-33E0344E0DC7}"/>
                </a:ext>
              </a:extLst>
            </p:cNvPr>
            <p:cNvSpPr/>
            <p:nvPr/>
          </p:nvSpPr>
          <p:spPr>
            <a:xfrm>
              <a:off x="8616062" y="1795083"/>
              <a:ext cx="286360" cy="27337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63CF7F79-5D15-4EBC-9B92-8D534818BB7B}"/>
                </a:ext>
              </a:extLst>
            </p:cNvPr>
            <p:cNvSpPr txBox="1"/>
            <p:nvPr/>
          </p:nvSpPr>
          <p:spPr>
            <a:xfrm>
              <a:off x="8894099" y="1423447"/>
              <a:ext cx="509048" cy="523220"/>
            </a:xfrm>
            <a:prstGeom prst="rect">
              <a:avLst/>
            </a:prstGeom>
            <a:noFill/>
          </p:spPr>
          <p:txBody>
            <a:bodyPr wrap="square" rtlCol="0">
              <a:spAutoFit/>
            </a:bodyPr>
            <a:lstStyle/>
            <a:p>
              <a:r>
                <a:rPr lang="fr-FR" sz="2800" b="1" dirty="0">
                  <a:solidFill>
                    <a:srgbClr val="92D050"/>
                  </a:solidFill>
                </a:rPr>
                <a:t>A</a:t>
              </a:r>
            </a:p>
          </p:txBody>
        </p:sp>
        <p:sp>
          <p:nvSpPr>
            <p:cNvPr id="21" name="ZoneTexte 20">
              <a:extLst>
                <a:ext uri="{FF2B5EF4-FFF2-40B4-BE49-F238E27FC236}">
                  <a16:creationId xmlns:a16="http://schemas.microsoft.com/office/drawing/2014/main" id="{38806606-C8E7-4D14-96F5-F89D64A24BF6}"/>
                </a:ext>
              </a:extLst>
            </p:cNvPr>
            <p:cNvSpPr txBox="1"/>
            <p:nvPr/>
          </p:nvSpPr>
          <p:spPr>
            <a:xfrm>
              <a:off x="7727672" y="3911047"/>
              <a:ext cx="509048" cy="523220"/>
            </a:xfrm>
            <a:prstGeom prst="rect">
              <a:avLst/>
            </a:prstGeom>
            <a:noFill/>
          </p:spPr>
          <p:txBody>
            <a:bodyPr wrap="square" rtlCol="0">
              <a:spAutoFit/>
            </a:bodyPr>
            <a:lstStyle/>
            <a:p>
              <a:r>
                <a:rPr lang="fr-FR" sz="2800" b="1" dirty="0">
                  <a:solidFill>
                    <a:srgbClr val="92D050"/>
                  </a:solidFill>
                </a:rPr>
                <a:t>B</a:t>
              </a:r>
            </a:p>
          </p:txBody>
        </p:sp>
      </p:grpSp>
    </p:spTree>
    <p:extLst>
      <p:ext uri="{BB962C8B-B14F-4D97-AF65-F5344CB8AC3E}">
        <p14:creationId xmlns:p14="http://schemas.microsoft.com/office/powerpoint/2010/main" val="8513435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118657-6FEA-4A8A-99FE-C0F38AA22675}"/>
              </a:ext>
            </a:extLst>
          </p:cNvPr>
          <p:cNvSpPr>
            <a:spLocks noGrp="1"/>
          </p:cNvSpPr>
          <p:nvPr>
            <p:ph type="title"/>
          </p:nvPr>
        </p:nvSpPr>
        <p:spPr/>
        <p:txBody>
          <a:bodyPr/>
          <a:lstStyle/>
          <a:p>
            <a:r>
              <a:rPr lang="fr-FR" dirty="0"/>
              <a:t>LA fonction de l’angle de pivot</a:t>
            </a:r>
          </a:p>
        </p:txBody>
      </p:sp>
      <p:sp>
        <p:nvSpPr>
          <p:cNvPr id="3" name="Espace réservé du contenu 2">
            <a:extLst>
              <a:ext uri="{FF2B5EF4-FFF2-40B4-BE49-F238E27FC236}">
                <a16:creationId xmlns:a16="http://schemas.microsoft.com/office/drawing/2014/main" id="{AB1DC1B1-FB25-4E3E-88FF-2167E8A7626C}"/>
              </a:ext>
            </a:extLst>
          </p:cNvPr>
          <p:cNvSpPr>
            <a:spLocks noGrp="1"/>
          </p:cNvSpPr>
          <p:nvPr>
            <p:ph idx="1"/>
          </p:nvPr>
        </p:nvSpPr>
        <p:spPr>
          <a:xfrm>
            <a:off x="1451579" y="2049154"/>
            <a:ext cx="9829369" cy="3450613"/>
          </a:xfrm>
        </p:spPr>
        <p:txBody>
          <a:bodyPr/>
          <a:lstStyle/>
          <a:p>
            <a:pPr marL="0" indent="0">
              <a:buNone/>
            </a:pPr>
            <a:r>
              <a:rPr lang="fr-FR" altLang="fr-FR" b="1" dirty="0">
                <a:latin typeface="Comic Sans MS" panose="030F0702030302020204" pitchFamily="66" charset="0"/>
                <a:cs typeface="Times New Roman" panose="02020603050405020304" pitchFamily="18" charset="0"/>
              </a:rPr>
              <a:t>Réduit ou supprime le déport</a:t>
            </a:r>
            <a:r>
              <a:rPr lang="fr-FR" altLang="fr-FR" dirty="0">
                <a:latin typeface="Comic Sans MS" panose="030F0702030302020204" pitchFamily="66" charset="0"/>
                <a:cs typeface="Times New Roman" panose="02020603050405020304" pitchFamily="18" charset="0"/>
              </a:rPr>
              <a:t> et </a:t>
            </a:r>
            <a:r>
              <a:rPr lang="fr-FR" altLang="fr-FR" b="1" dirty="0">
                <a:latin typeface="Comic Sans MS" panose="030F0702030302020204" pitchFamily="66" charset="0"/>
                <a:cs typeface="Times New Roman" panose="02020603050405020304" pitchFamily="18" charset="0"/>
              </a:rPr>
              <a:t>favorise le rappel des roues</a:t>
            </a:r>
            <a:r>
              <a:rPr lang="fr-FR" altLang="fr-FR" dirty="0">
                <a:latin typeface="Comic Sans MS" panose="030F0702030302020204" pitchFamily="66" charset="0"/>
                <a:cs typeface="Times New Roman" panose="02020603050405020304" pitchFamily="18" charset="0"/>
              </a:rPr>
              <a:t> en ligne droite</a:t>
            </a:r>
            <a:endParaRPr lang="fr-FR" dirty="0"/>
          </a:p>
        </p:txBody>
      </p:sp>
      <p:grpSp>
        <p:nvGrpSpPr>
          <p:cNvPr id="4" name="Group 3">
            <a:extLst>
              <a:ext uri="{FF2B5EF4-FFF2-40B4-BE49-F238E27FC236}">
                <a16:creationId xmlns:a16="http://schemas.microsoft.com/office/drawing/2014/main" id="{E9496961-A56A-42D7-AF6D-446138C5986B}"/>
              </a:ext>
            </a:extLst>
          </p:cNvPr>
          <p:cNvGrpSpPr>
            <a:grpSpLocks/>
          </p:cNvGrpSpPr>
          <p:nvPr/>
        </p:nvGrpSpPr>
        <p:grpSpPr bwMode="auto">
          <a:xfrm>
            <a:off x="1839176" y="2759190"/>
            <a:ext cx="8385175" cy="3328987"/>
            <a:chOff x="250" y="1649"/>
            <a:chExt cx="5282" cy="2097"/>
          </a:xfrm>
        </p:grpSpPr>
        <p:grpSp>
          <p:nvGrpSpPr>
            <p:cNvPr id="5" name="Group 4">
              <a:extLst>
                <a:ext uri="{FF2B5EF4-FFF2-40B4-BE49-F238E27FC236}">
                  <a16:creationId xmlns:a16="http://schemas.microsoft.com/office/drawing/2014/main" id="{5C98A48D-83F5-41C5-BF95-A6B4835FF9DF}"/>
                </a:ext>
              </a:extLst>
            </p:cNvPr>
            <p:cNvGrpSpPr>
              <a:grpSpLocks/>
            </p:cNvGrpSpPr>
            <p:nvPr/>
          </p:nvGrpSpPr>
          <p:grpSpPr bwMode="auto">
            <a:xfrm>
              <a:off x="286" y="1649"/>
              <a:ext cx="5246" cy="1552"/>
              <a:chOff x="1440" y="7200"/>
              <a:chExt cx="8497" cy="2178"/>
            </a:xfrm>
          </p:grpSpPr>
          <p:sp>
            <p:nvSpPr>
              <p:cNvPr id="7" name="Line 5">
                <a:extLst>
                  <a:ext uri="{FF2B5EF4-FFF2-40B4-BE49-F238E27FC236}">
                    <a16:creationId xmlns:a16="http://schemas.microsoft.com/office/drawing/2014/main" id="{8931E1F7-C3CA-42E0-9121-6408EFD23966}"/>
                  </a:ext>
                </a:extLst>
              </p:cNvPr>
              <p:cNvSpPr>
                <a:spLocks noChangeShapeType="1"/>
              </p:cNvSpPr>
              <p:nvPr/>
            </p:nvSpPr>
            <p:spPr bwMode="auto">
              <a:xfrm>
                <a:off x="1440" y="8770"/>
                <a:ext cx="7912" cy="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 name="AutoShape 6" descr="Vague">
                <a:extLst>
                  <a:ext uri="{FF2B5EF4-FFF2-40B4-BE49-F238E27FC236}">
                    <a16:creationId xmlns:a16="http://schemas.microsoft.com/office/drawing/2014/main" id="{755167BF-FCEC-49DA-AD95-1849FCBBC4BF}"/>
                  </a:ext>
                </a:extLst>
              </p:cNvPr>
              <p:cNvSpPr>
                <a:spLocks noChangeArrowheads="1"/>
              </p:cNvSpPr>
              <p:nvPr/>
            </p:nvSpPr>
            <p:spPr bwMode="auto">
              <a:xfrm>
                <a:off x="1829" y="7503"/>
                <a:ext cx="519" cy="1267"/>
              </a:xfrm>
              <a:prstGeom prst="roundRect">
                <a:avLst>
                  <a:gd name="adj" fmla="val 47917"/>
                </a:avLst>
              </a:prstGeom>
              <a:pattFill prst="pct30">
                <a:fgClr>
                  <a:srgbClr val="000000"/>
                </a:fgClr>
                <a:bgClr>
                  <a:srgbClr val="FFFFFF"/>
                </a:bgClr>
              </a:pattFill>
              <a:ln w="9525">
                <a:solidFill>
                  <a:srgbClr val="000000"/>
                </a:solidFill>
                <a:round/>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fr-FR" altLang="fr-FR"/>
              </a:p>
            </p:txBody>
          </p:sp>
          <p:sp>
            <p:nvSpPr>
              <p:cNvPr id="9" name="Rectangle 7">
                <a:extLst>
                  <a:ext uri="{FF2B5EF4-FFF2-40B4-BE49-F238E27FC236}">
                    <a16:creationId xmlns:a16="http://schemas.microsoft.com/office/drawing/2014/main" id="{D708967D-67CD-4DF1-BCF2-B1D7C918C57F}"/>
                  </a:ext>
                </a:extLst>
              </p:cNvPr>
              <p:cNvSpPr>
                <a:spLocks noChangeArrowheads="1"/>
              </p:cNvSpPr>
              <p:nvPr/>
            </p:nvSpPr>
            <p:spPr bwMode="auto">
              <a:xfrm>
                <a:off x="2089" y="8031"/>
                <a:ext cx="908" cy="105"/>
              </a:xfrm>
              <a:prstGeom prst="rect">
                <a:avLst/>
              </a:prstGeom>
              <a:solidFill>
                <a:srgbClr val="969696"/>
              </a:solidFill>
              <a:ln w="9525">
                <a:solidFill>
                  <a:srgbClr val="0000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fr-FR" altLang="fr-FR"/>
              </a:p>
            </p:txBody>
          </p:sp>
          <p:sp>
            <p:nvSpPr>
              <p:cNvPr id="10" name="Rectangle 8">
                <a:extLst>
                  <a:ext uri="{FF2B5EF4-FFF2-40B4-BE49-F238E27FC236}">
                    <a16:creationId xmlns:a16="http://schemas.microsoft.com/office/drawing/2014/main" id="{4708493B-2AA3-4ADF-B3A6-96CCEB6858A1}"/>
                  </a:ext>
                </a:extLst>
              </p:cNvPr>
              <p:cNvSpPr>
                <a:spLocks noChangeArrowheads="1"/>
              </p:cNvSpPr>
              <p:nvPr/>
            </p:nvSpPr>
            <p:spPr bwMode="auto">
              <a:xfrm>
                <a:off x="2867" y="7714"/>
                <a:ext cx="259" cy="739"/>
              </a:xfrm>
              <a:prstGeom prst="rect">
                <a:avLst/>
              </a:prstGeom>
              <a:solidFill>
                <a:srgbClr val="969696"/>
              </a:solidFill>
              <a:ln w="9525">
                <a:solidFill>
                  <a:srgbClr val="0000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fr-FR" altLang="fr-FR"/>
              </a:p>
            </p:txBody>
          </p:sp>
          <p:sp>
            <p:nvSpPr>
              <p:cNvPr id="11" name="Line 9">
                <a:extLst>
                  <a:ext uri="{FF2B5EF4-FFF2-40B4-BE49-F238E27FC236}">
                    <a16:creationId xmlns:a16="http://schemas.microsoft.com/office/drawing/2014/main" id="{070750CE-CA72-4731-8CF1-AEA207CB6059}"/>
                  </a:ext>
                </a:extLst>
              </p:cNvPr>
              <p:cNvSpPr>
                <a:spLocks noChangeShapeType="1"/>
              </p:cNvSpPr>
              <p:nvPr/>
            </p:nvSpPr>
            <p:spPr bwMode="auto">
              <a:xfrm>
                <a:off x="2089" y="7583"/>
                <a:ext cx="0" cy="1795"/>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fr-FR"/>
              </a:p>
            </p:txBody>
          </p:sp>
          <p:sp>
            <p:nvSpPr>
              <p:cNvPr id="12" name="Line 10">
                <a:extLst>
                  <a:ext uri="{FF2B5EF4-FFF2-40B4-BE49-F238E27FC236}">
                    <a16:creationId xmlns:a16="http://schemas.microsoft.com/office/drawing/2014/main" id="{409D3131-FCF6-4D26-82DC-9907AD9E5538}"/>
                  </a:ext>
                </a:extLst>
              </p:cNvPr>
              <p:cNvSpPr>
                <a:spLocks noChangeShapeType="1"/>
              </p:cNvSpPr>
              <p:nvPr/>
            </p:nvSpPr>
            <p:spPr bwMode="auto">
              <a:xfrm>
                <a:off x="2997" y="7583"/>
                <a:ext cx="0" cy="1795"/>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fr-FR"/>
              </a:p>
            </p:txBody>
          </p:sp>
          <p:sp>
            <p:nvSpPr>
              <p:cNvPr id="13" name="Line 11">
                <a:extLst>
                  <a:ext uri="{FF2B5EF4-FFF2-40B4-BE49-F238E27FC236}">
                    <a16:creationId xmlns:a16="http://schemas.microsoft.com/office/drawing/2014/main" id="{C309706E-671E-4A1F-A111-44D781B122F0}"/>
                  </a:ext>
                </a:extLst>
              </p:cNvPr>
              <p:cNvSpPr>
                <a:spLocks noChangeShapeType="1"/>
              </p:cNvSpPr>
              <p:nvPr/>
            </p:nvSpPr>
            <p:spPr bwMode="auto">
              <a:xfrm>
                <a:off x="2089" y="9036"/>
                <a:ext cx="908"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14" name="AutoShape 12" descr="Vague">
                <a:extLst>
                  <a:ext uri="{FF2B5EF4-FFF2-40B4-BE49-F238E27FC236}">
                    <a16:creationId xmlns:a16="http://schemas.microsoft.com/office/drawing/2014/main" id="{0CBEEF13-9EDE-4C78-A4F4-BDD33C2EAF41}"/>
                  </a:ext>
                </a:extLst>
              </p:cNvPr>
              <p:cNvSpPr>
                <a:spLocks noChangeArrowheads="1"/>
              </p:cNvSpPr>
              <p:nvPr/>
            </p:nvSpPr>
            <p:spPr bwMode="auto">
              <a:xfrm>
                <a:off x="7926" y="7517"/>
                <a:ext cx="518" cy="1267"/>
              </a:xfrm>
              <a:prstGeom prst="roundRect">
                <a:avLst>
                  <a:gd name="adj" fmla="val 47917"/>
                </a:avLst>
              </a:prstGeom>
              <a:pattFill prst="pct30">
                <a:fgClr>
                  <a:srgbClr val="000000"/>
                </a:fgClr>
                <a:bgClr>
                  <a:srgbClr val="FFFFFF"/>
                </a:bgClr>
              </a:pattFill>
              <a:ln w="9525">
                <a:solidFill>
                  <a:srgbClr val="000000"/>
                </a:solidFill>
                <a:round/>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fr-FR" altLang="fr-FR"/>
              </a:p>
            </p:txBody>
          </p:sp>
          <p:sp>
            <p:nvSpPr>
              <p:cNvPr id="15" name="AutoShape 13" descr="Vague">
                <a:extLst>
                  <a:ext uri="{FF2B5EF4-FFF2-40B4-BE49-F238E27FC236}">
                    <a16:creationId xmlns:a16="http://schemas.microsoft.com/office/drawing/2014/main" id="{0F17B1A2-0000-49B1-AB39-33E1489D7A46}"/>
                  </a:ext>
                </a:extLst>
              </p:cNvPr>
              <p:cNvSpPr>
                <a:spLocks noChangeArrowheads="1"/>
              </p:cNvSpPr>
              <p:nvPr/>
            </p:nvSpPr>
            <p:spPr bwMode="auto">
              <a:xfrm>
                <a:off x="5850" y="7517"/>
                <a:ext cx="519" cy="1267"/>
              </a:xfrm>
              <a:prstGeom prst="roundRect">
                <a:avLst>
                  <a:gd name="adj" fmla="val 47917"/>
                </a:avLst>
              </a:prstGeom>
              <a:pattFill prst="pct30">
                <a:fgClr>
                  <a:srgbClr val="000000"/>
                </a:fgClr>
                <a:bgClr>
                  <a:srgbClr val="FFFFFF"/>
                </a:bgClr>
              </a:pattFill>
              <a:ln w="9525">
                <a:solidFill>
                  <a:srgbClr val="000000"/>
                </a:solidFill>
                <a:round/>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fr-FR" altLang="fr-FR"/>
              </a:p>
            </p:txBody>
          </p:sp>
          <p:sp>
            <p:nvSpPr>
              <p:cNvPr id="16" name="AutoShape 14" descr="Vague">
                <a:extLst>
                  <a:ext uri="{FF2B5EF4-FFF2-40B4-BE49-F238E27FC236}">
                    <a16:creationId xmlns:a16="http://schemas.microsoft.com/office/drawing/2014/main" id="{02AC99DB-7269-4D74-8AE0-C54D4DF18178}"/>
                  </a:ext>
                </a:extLst>
              </p:cNvPr>
              <p:cNvSpPr>
                <a:spLocks noChangeArrowheads="1"/>
              </p:cNvSpPr>
              <p:nvPr/>
            </p:nvSpPr>
            <p:spPr bwMode="auto">
              <a:xfrm>
                <a:off x="3775" y="7517"/>
                <a:ext cx="519" cy="1267"/>
              </a:xfrm>
              <a:prstGeom prst="roundRect">
                <a:avLst>
                  <a:gd name="adj" fmla="val 50000"/>
                </a:avLst>
              </a:prstGeom>
              <a:pattFill prst="pct30">
                <a:fgClr>
                  <a:srgbClr val="000000"/>
                </a:fgClr>
                <a:bgClr>
                  <a:srgbClr val="FFFFFF"/>
                </a:bgClr>
              </a:pattFill>
              <a:ln w="9525">
                <a:solidFill>
                  <a:srgbClr val="000000"/>
                </a:solidFill>
                <a:round/>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fr-FR" altLang="fr-FR"/>
              </a:p>
            </p:txBody>
          </p:sp>
          <p:sp>
            <p:nvSpPr>
              <p:cNvPr id="17" name="Rectangle 15">
                <a:extLst>
                  <a:ext uri="{FF2B5EF4-FFF2-40B4-BE49-F238E27FC236}">
                    <a16:creationId xmlns:a16="http://schemas.microsoft.com/office/drawing/2014/main" id="{AD18611E-F447-4750-85A7-F2E5EB45F839}"/>
                  </a:ext>
                </a:extLst>
              </p:cNvPr>
              <p:cNvSpPr>
                <a:spLocks noChangeArrowheads="1"/>
              </p:cNvSpPr>
              <p:nvPr/>
            </p:nvSpPr>
            <p:spPr bwMode="auto">
              <a:xfrm>
                <a:off x="8185" y="8086"/>
                <a:ext cx="908" cy="105"/>
              </a:xfrm>
              <a:prstGeom prst="rect">
                <a:avLst/>
              </a:prstGeom>
              <a:solidFill>
                <a:srgbClr val="969696"/>
              </a:solidFill>
              <a:ln w="9525">
                <a:solidFill>
                  <a:srgbClr val="0000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fr-FR" altLang="fr-FR"/>
              </a:p>
            </p:txBody>
          </p:sp>
          <p:sp>
            <p:nvSpPr>
              <p:cNvPr id="18" name="Rectangle 16">
                <a:extLst>
                  <a:ext uri="{FF2B5EF4-FFF2-40B4-BE49-F238E27FC236}">
                    <a16:creationId xmlns:a16="http://schemas.microsoft.com/office/drawing/2014/main" id="{C49D7D17-EE28-49F4-8EE6-58D080236125}"/>
                  </a:ext>
                </a:extLst>
              </p:cNvPr>
              <p:cNvSpPr>
                <a:spLocks noChangeArrowheads="1"/>
              </p:cNvSpPr>
              <p:nvPr/>
            </p:nvSpPr>
            <p:spPr bwMode="auto">
              <a:xfrm>
                <a:off x="6110" y="8086"/>
                <a:ext cx="908" cy="105"/>
              </a:xfrm>
              <a:prstGeom prst="rect">
                <a:avLst/>
              </a:prstGeom>
              <a:solidFill>
                <a:srgbClr val="969696"/>
              </a:solidFill>
              <a:ln w="9525">
                <a:solidFill>
                  <a:srgbClr val="0000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fr-FR" altLang="fr-FR"/>
              </a:p>
            </p:txBody>
          </p:sp>
          <p:sp>
            <p:nvSpPr>
              <p:cNvPr id="19" name="Rectangle 17">
                <a:extLst>
                  <a:ext uri="{FF2B5EF4-FFF2-40B4-BE49-F238E27FC236}">
                    <a16:creationId xmlns:a16="http://schemas.microsoft.com/office/drawing/2014/main" id="{8A75D85A-DEAF-4A2A-9A8B-03E2765E1453}"/>
                  </a:ext>
                </a:extLst>
              </p:cNvPr>
              <p:cNvSpPr>
                <a:spLocks noChangeArrowheads="1"/>
              </p:cNvSpPr>
              <p:nvPr/>
            </p:nvSpPr>
            <p:spPr bwMode="auto">
              <a:xfrm>
                <a:off x="4034" y="8086"/>
                <a:ext cx="908" cy="105"/>
              </a:xfrm>
              <a:prstGeom prst="rect">
                <a:avLst/>
              </a:prstGeom>
              <a:solidFill>
                <a:srgbClr val="969696"/>
              </a:solidFill>
              <a:ln w="9525">
                <a:solidFill>
                  <a:srgbClr val="0000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fr-FR" altLang="fr-FR"/>
              </a:p>
            </p:txBody>
          </p:sp>
          <p:sp>
            <p:nvSpPr>
              <p:cNvPr id="20" name="Line 18">
                <a:extLst>
                  <a:ext uri="{FF2B5EF4-FFF2-40B4-BE49-F238E27FC236}">
                    <a16:creationId xmlns:a16="http://schemas.microsoft.com/office/drawing/2014/main" id="{9B106024-AB6F-49AC-BE23-B3B615532D2D}"/>
                  </a:ext>
                </a:extLst>
              </p:cNvPr>
              <p:cNvSpPr>
                <a:spLocks noChangeShapeType="1"/>
              </p:cNvSpPr>
              <p:nvPr/>
            </p:nvSpPr>
            <p:spPr bwMode="auto">
              <a:xfrm>
                <a:off x="4034" y="7200"/>
                <a:ext cx="0" cy="1795"/>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fr-FR"/>
              </a:p>
            </p:txBody>
          </p:sp>
          <p:sp>
            <p:nvSpPr>
              <p:cNvPr id="21" name="Line 19">
                <a:extLst>
                  <a:ext uri="{FF2B5EF4-FFF2-40B4-BE49-F238E27FC236}">
                    <a16:creationId xmlns:a16="http://schemas.microsoft.com/office/drawing/2014/main" id="{30932BCF-4379-4AED-8181-9A55EC64D7F3}"/>
                  </a:ext>
                </a:extLst>
              </p:cNvPr>
              <p:cNvSpPr>
                <a:spLocks noChangeShapeType="1"/>
              </p:cNvSpPr>
              <p:nvPr/>
            </p:nvSpPr>
            <p:spPr bwMode="auto">
              <a:xfrm>
                <a:off x="6110" y="7200"/>
                <a:ext cx="0" cy="1795"/>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fr-FR"/>
              </a:p>
            </p:txBody>
          </p:sp>
          <p:sp>
            <p:nvSpPr>
              <p:cNvPr id="22" name="Line 20">
                <a:extLst>
                  <a:ext uri="{FF2B5EF4-FFF2-40B4-BE49-F238E27FC236}">
                    <a16:creationId xmlns:a16="http://schemas.microsoft.com/office/drawing/2014/main" id="{BF90051E-B251-420E-986C-E33541DCDF0E}"/>
                  </a:ext>
                </a:extLst>
              </p:cNvPr>
              <p:cNvSpPr>
                <a:spLocks noChangeShapeType="1"/>
              </p:cNvSpPr>
              <p:nvPr/>
            </p:nvSpPr>
            <p:spPr bwMode="auto">
              <a:xfrm>
                <a:off x="8185" y="7200"/>
                <a:ext cx="0" cy="1795"/>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fr-FR"/>
              </a:p>
            </p:txBody>
          </p:sp>
          <p:sp>
            <p:nvSpPr>
              <p:cNvPr id="23" name="Rectangle 21">
                <a:extLst>
                  <a:ext uri="{FF2B5EF4-FFF2-40B4-BE49-F238E27FC236}">
                    <a16:creationId xmlns:a16="http://schemas.microsoft.com/office/drawing/2014/main" id="{71DA26DD-06E7-4EE0-8392-85F7F348343B}"/>
                  </a:ext>
                </a:extLst>
              </p:cNvPr>
              <p:cNvSpPr>
                <a:spLocks noChangeArrowheads="1"/>
              </p:cNvSpPr>
              <p:nvPr/>
            </p:nvSpPr>
            <p:spPr bwMode="auto">
              <a:xfrm rot="910802">
                <a:off x="4812" y="7769"/>
                <a:ext cx="260" cy="739"/>
              </a:xfrm>
              <a:prstGeom prst="rect">
                <a:avLst/>
              </a:prstGeom>
              <a:solidFill>
                <a:srgbClr val="969696"/>
              </a:solidFill>
              <a:ln w="9525">
                <a:solidFill>
                  <a:srgbClr val="0000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fr-FR" altLang="fr-FR"/>
              </a:p>
            </p:txBody>
          </p:sp>
          <p:sp>
            <p:nvSpPr>
              <p:cNvPr id="24" name="Line 22">
                <a:extLst>
                  <a:ext uri="{FF2B5EF4-FFF2-40B4-BE49-F238E27FC236}">
                    <a16:creationId xmlns:a16="http://schemas.microsoft.com/office/drawing/2014/main" id="{6FD31DA7-44AD-40D7-88DB-6423AB2496E6}"/>
                  </a:ext>
                </a:extLst>
              </p:cNvPr>
              <p:cNvSpPr>
                <a:spLocks noChangeShapeType="1"/>
              </p:cNvSpPr>
              <p:nvPr/>
            </p:nvSpPr>
            <p:spPr bwMode="auto">
              <a:xfrm rot="885849">
                <a:off x="4882" y="7562"/>
                <a:ext cx="0" cy="162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fr-FR"/>
              </a:p>
            </p:txBody>
          </p:sp>
          <p:sp>
            <p:nvSpPr>
              <p:cNvPr id="25" name="Line 23">
                <a:extLst>
                  <a:ext uri="{FF2B5EF4-FFF2-40B4-BE49-F238E27FC236}">
                    <a16:creationId xmlns:a16="http://schemas.microsoft.com/office/drawing/2014/main" id="{7CC25FF0-DECA-4F99-94B1-9D0CC1C207C6}"/>
                  </a:ext>
                </a:extLst>
              </p:cNvPr>
              <p:cNvSpPr>
                <a:spLocks noChangeShapeType="1"/>
              </p:cNvSpPr>
              <p:nvPr/>
            </p:nvSpPr>
            <p:spPr bwMode="auto">
              <a:xfrm>
                <a:off x="4034" y="9036"/>
                <a:ext cx="649"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6" name="Line 24">
                <a:extLst>
                  <a:ext uri="{FF2B5EF4-FFF2-40B4-BE49-F238E27FC236}">
                    <a16:creationId xmlns:a16="http://schemas.microsoft.com/office/drawing/2014/main" id="{A3325C4D-E219-4399-A932-28C6BEF61B1E}"/>
                  </a:ext>
                </a:extLst>
              </p:cNvPr>
              <p:cNvSpPr>
                <a:spLocks noChangeShapeType="1"/>
              </p:cNvSpPr>
              <p:nvPr/>
            </p:nvSpPr>
            <p:spPr bwMode="auto">
              <a:xfrm>
                <a:off x="7796" y="8719"/>
                <a:ext cx="0" cy="317"/>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fr-FR"/>
              </a:p>
            </p:txBody>
          </p:sp>
          <p:sp>
            <p:nvSpPr>
              <p:cNvPr id="27" name="Line 25">
                <a:extLst>
                  <a:ext uri="{FF2B5EF4-FFF2-40B4-BE49-F238E27FC236}">
                    <a16:creationId xmlns:a16="http://schemas.microsoft.com/office/drawing/2014/main" id="{5C55E257-8B24-4DA7-9E7F-3C1F6390CD01}"/>
                  </a:ext>
                </a:extLst>
              </p:cNvPr>
              <p:cNvSpPr>
                <a:spLocks noChangeShapeType="1"/>
              </p:cNvSpPr>
              <p:nvPr/>
            </p:nvSpPr>
            <p:spPr bwMode="auto">
              <a:xfrm>
                <a:off x="7796" y="8931"/>
                <a:ext cx="389"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8" name="Rectangle 26">
                <a:extLst>
                  <a:ext uri="{FF2B5EF4-FFF2-40B4-BE49-F238E27FC236}">
                    <a16:creationId xmlns:a16="http://schemas.microsoft.com/office/drawing/2014/main" id="{8B99DA02-A6A7-4FB9-98D4-453D517AA0ED}"/>
                  </a:ext>
                </a:extLst>
              </p:cNvPr>
              <p:cNvSpPr>
                <a:spLocks noChangeArrowheads="1"/>
              </p:cNvSpPr>
              <p:nvPr/>
            </p:nvSpPr>
            <p:spPr bwMode="auto">
              <a:xfrm rot="3155281">
                <a:off x="6912" y="7685"/>
                <a:ext cx="211" cy="908"/>
              </a:xfrm>
              <a:prstGeom prst="rect">
                <a:avLst/>
              </a:prstGeom>
              <a:solidFill>
                <a:srgbClr val="969696"/>
              </a:solidFill>
              <a:ln w="9525">
                <a:solidFill>
                  <a:srgbClr val="0000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fr-FR" altLang="fr-FR"/>
              </a:p>
            </p:txBody>
          </p:sp>
          <p:sp>
            <p:nvSpPr>
              <p:cNvPr id="29" name="Line 27">
                <a:extLst>
                  <a:ext uri="{FF2B5EF4-FFF2-40B4-BE49-F238E27FC236}">
                    <a16:creationId xmlns:a16="http://schemas.microsoft.com/office/drawing/2014/main" id="{09C88148-DE0F-4A0D-9B43-4B62306787D0}"/>
                  </a:ext>
                </a:extLst>
              </p:cNvPr>
              <p:cNvSpPr>
                <a:spLocks noChangeShapeType="1"/>
              </p:cNvSpPr>
              <p:nvPr/>
            </p:nvSpPr>
            <p:spPr bwMode="auto">
              <a:xfrm rot="3020299">
                <a:off x="6863" y="7177"/>
                <a:ext cx="0" cy="2205"/>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fr-FR"/>
              </a:p>
            </p:txBody>
          </p:sp>
          <p:sp>
            <p:nvSpPr>
              <p:cNvPr id="30" name="Rectangle 28">
                <a:extLst>
                  <a:ext uri="{FF2B5EF4-FFF2-40B4-BE49-F238E27FC236}">
                    <a16:creationId xmlns:a16="http://schemas.microsoft.com/office/drawing/2014/main" id="{588BA94C-D604-4B73-9FA6-462926469071}"/>
                  </a:ext>
                </a:extLst>
              </p:cNvPr>
              <p:cNvSpPr>
                <a:spLocks noChangeArrowheads="1"/>
              </p:cNvSpPr>
              <p:nvPr/>
            </p:nvSpPr>
            <p:spPr bwMode="auto">
              <a:xfrm rot="3365795">
                <a:off x="8857" y="7685"/>
                <a:ext cx="211" cy="908"/>
              </a:xfrm>
              <a:prstGeom prst="rect">
                <a:avLst/>
              </a:prstGeom>
              <a:solidFill>
                <a:srgbClr val="969696"/>
              </a:solidFill>
              <a:ln w="9525">
                <a:solidFill>
                  <a:srgbClr val="000000"/>
                </a:solidFill>
                <a:miter lim="800000"/>
                <a:headEnd/>
                <a:tailEnd/>
              </a:ln>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fr-FR" altLang="fr-FR"/>
              </a:p>
            </p:txBody>
          </p:sp>
          <p:sp>
            <p:nvSpPr>
              <p:cNvPr id="31" name="Line 29">
                <a:extLst>
                  <a:ext uri="{FF2B5EF4-FFF2-40B4-BE49-F238E27FC236}">
                    <a16:creationId xmlns:a16="http://schemas.microsoft.com/office/drawing/2014/main" id="{5105A48D-04FA-4C8C-A8A2-107331A2E267}"/>
                  </a:ext>
                </a:extLst>
              </p:cNvPr>
              <p:cNvSpPr>
                <a:spLocks noChangeShapeType="1"/>
              </p:cNvSpPr>
              <p:nvPr/>
            </p:nvSpPr>
            <p:spPr bwMode="auto">
              <a:xfrm rot="3309232" flipV="1">
                <a:off x="8646" y="7017"/>
                <a:ext cx="52" cy="253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fr-FR"/>
              </a:p>
            </p:txBody>
          </p:sp>
        </p:grpSp>
        <p:sp>
          <p:nvSpPr>
            <p:cNvPr id="6" name="Text Box 30">
              <a:extLst>
                <a:ext uri="{FF2B5EF4-FFF2-40B4-BE49-F238E27FC236}">
                  <a16:creationId xmlns:a16="http://schemas.microsoft.com/office/drawing/2014/main" id="{34FB4AD0-A99D-4D70-8D69-1FCF2EDDD9C4}"/>
                </a:ext>
              </a:extLst>
            </p:cNvPr>
            <p:cNvSpPr txBox="1">
              <a:spLocks noChangeArrowheads="1"/>
            </p:cNvSpPr>
            <p:nvPr/>
          </p:nvSpPr>
          <p:spPr bwMode="auto">
            <a:xfrm>
              <a:off x="250" y="3221"/>
              <a:ext cx="4896" cy="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just"/>
              <a:r>
                <a:rPr lang="fr-FR" altLang="fr-FR" sz="2000">
                  <a:solidFill>
                    <a:srgbClr val="000000"/>
                  </a:solidFill>
                </a:rPr>
                <a:t>               d                          d                       d = 0                          d</a:t>
              </a:r>
            </a:p>
            <a:p>
              <a:pPr algn="just"/>
              <a:r>
                <a:rPr lang="fr-FR" altLang="fr-FR" sz="2000">
                  <a:solidFill>
                    <a:srgbClr val="000000"/>
                  </a:solidFill>
                </a:rPr>
                <a:t>                                déport positif                                        déport négatif</a:t>
              </a:r>
            </a:p>
          </p:txBody>
        </p:sp>
      </p:grpSp>
    </p:spTree>
    <p:extLst>
      <p:ext uri="{BB962C8B-B14F-4D97-AF65-F5344CB8AC3E}">
        <p14:creationId xmlns:p14="http://schemas.microsoft.com/office/powerpoint/2010/main" val="2653371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theme/theme1.xml><?xml version="1.0" encoding="utf-8"?>
<a:theme xmlns:a="http://schemas.openxmlformats.org/drawingml/2006/main" name="Galerie">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531</TotalTime>
  <Words>1389</Words>
  <Application>Microsoft Office PowerPoint</Application>
  <PresentationFormat>Grand écran</PresentationFormat>
  <Paragraphs>223</Paragraphs>
  <Slides>33</Slides>
  <Notes>7</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33</vt:i4>
      </vt:variant>
    </vt:vector>
  </HeadingPairs>
  <TitlesOfParts>
    <vt:vector size="41" baseType="lpstr">
      <vt:lpstr>Arial</vt:lpstr>
      <vt:lpstr>Calibri</vt:lpstr>
      <vt:lpstr>Comic Sans MS</vt:lpstr>
      <vt:lpstr>Gill Sans MT</vt:lpstr>
      <vt:lpstr>Tahoma</vt:lpstr>
      <vt:lpstr>Times New Roman</vt:lpstr>
      <vt:lpstr>Wingdings</vt:lpstr>
      <vt:lpstr>Galerie</vt:lpstr>
      <vt:lpstr>La découverte des angles</vt:lpstr>
      <vt:lpstr>Introduction</vt:lpstr>
      <vt:lpstr>sommaire</vt:lpstr>
      <vt:lpstr>Qu’est ce qu’un angle ?</vt:lpstr>
      <vt:lpstr>Qu’est ce qu’un angle ?</vt:lpstr>
      <vt:lpstr>Le déport au sol</vt:lpstr>
      <vt:lpstr>Solution pour réduire Le déport au sol</vt:lpstr>
      <vt:lpstr>L’angle d’inclinaison de pivot</vt:lpstr>
      <vt:lpstr>LA fonction de l’angle de pivot</vt:lpstr>
      <vt:lpstr>Quelles influences sur le comportement routier ? </vt:lpstr>
      <vt:lpstr>EXERCICE:  angle de pivot</vt:lpstr>
      <vt:lpstr>L’angle de carrossage</vt:lpstr>
      <vt:lpstr>L’angle de carrossage</vt:lpstr>
      <vt:lpstr>La fonction du carrossage</vt:lpstr>
      <vt:lpstr>Quelles influences sur le comportement routier ? </vt:lpstr>
      <vt:lpstr>L’angle inclus</vt:lpstr>
      <vt:lpstr>L’angle inclus</vt:lpstr>
      <vt:lpstr>exercice</vt:lpstr>
      <vt:lpstr>La CHASSE</vt:lpstr>
      <vt:lpstr>L’angle de chasse</vt:lpstr>
      <vt:lpstr>A QUOI SERT L’ANGLE DE CHASSE ?</vt:lpstr>
      <vt:lpstr>Quelles influences sur le comportement routier ? </vt:lpstr>
      <vt:lpstr>Exercice</vt:lpstr>
      <vt:lpstr>LE PARALLELISME</vt:lpstr>
      <vt:lpstr>L’angle de parallélisme</vt:lpstr>
      <vt:lpstr>A quoi sert le parallélisme ?</vt:lpstr>
      <vt:lpstr>Quelles influences sur le comportement routier ? </vt:lpstr>
      <vt:lpstr>exercice</vt:lpstr>
      <vt:lpstr>L’épure de direction</vt:lpstr>
      <vt:lpstr>L’épure de direction</vt:lpstr>
      <vt:lpstr>L’angle de set-back</vt:lpstr>
      <vt:lpstr>L’angle d’offset</vt:lpstr>
      <vt:lpstr>L’angle de poussé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nicolas</dc:creator>
  <cp:lastModifiedBy>nicolas</cp:lastModifiedBy>
  <cp:revision>57</cp:revision>
  <dcterms:created xsi:type="dcterms:W3CDTF">2017-09-21T19:33:52Z</dcterms:created>
  <dcterms:modified xsi:type="dcterms:W3CDTF">2017-09-28T21:13:14Z</dcterms:modified>
</cp:coreProperties>
</file>