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custDataLst>
    <p:tags r:id="rId8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28/09/2017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28/09/2017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28/09/2017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28/09/2017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28/09/2017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28/09/2017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28/09/2017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28/09/2017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28/09/2017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28/09/2017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28/09/2017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28/09/2017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0" i="0" u="none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11560" y="332656"/>
            <a:ext cx="79208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u="sng" dirty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Procédure de centrage </a:t>
            </a:r>
          </a:p>
          <a:p>
            <a:pPr algn="ctr"/>
            <a:r>
              <a:rPr lang="fr-FR" sz="5400" b="1" u="sng" dirty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de la direction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620689"/>
            <a:ext cx="8229600" cy="1512168"/>
          </a:xfrm>
          <a:solidFill>
            <a:schemeClr val="accent1">
              <a:alpha val="63000"/>
            </a:schemeClr>
          </a:solidFill>
        </p:spPr>
        <p:txBody>
          <a:bodyPr/>
          <a:lstStyle/>
          <a:p>
            <a:pPr algn="ctr">
              <a:buNone/>
            </a:pPr>
            <a:r>
              <a:rPr lang="fr-FR" dirty="0"/>
              <a:t>Placer un repère </a:t>
            </a:r>
            <a:r>
              <a:rPr lang="fr-FR" dirty="0">
                <a:solidFill>
                  <a:srgbClr val="FF0000"/>
                </a:solidFill>
              </a:rPr>
              <a:t>1</a:t>
            </a:r>
            <a:r>
              <a:rPr lang="fr-FR" dirty="0"/>
              <a:t> sur le Tableau de Bord pour indiquer le sommet du volant</a:t>
            </a:r>
          </a:p>
        </p:txBody>
      </p:sp>
      <p:grpSp>
        <p:nvGrpSpPr>
          <p:cNvPr id="34" name="Groupe 33"/>
          <p:cNvGrpSpPr/>
          <p:nvPr/>
        </p:nvGrpSpPr>
        <p:grpSpPr>
          <a:xfrm>
            <a:off x="5652120" y="2636912"/>
            <a:ext cx="2908920" cy="2836912"/>
            <a:chOff x="5292080" y="2708920"/>
            <a:chExt cx="2908920" cy="2836912"/>
          </a:xfrm>
        </p:grpSpPr>
        <p:grpSp>
          <p:nvGrpSpPr>
            <p:cNvPr id="2053" name="Group 5"/>
            <p:cNvGrpSpPr>
              <a:grpSpLocks/>
            </p:cNvGrpSpPr>
            <p:nvPr/>
          </p:nvGrpSpPr>
          <p:grpSpPr bwMode="auto">
            <a:xfrm>
              <a:off x="5292080" y="3000569"/>
              <a:ext cx="2908920" cy="1081083"/>
              <a:chOff x="4076" y="2006"/>
              <a:chExt cx="3381" cy="1272"/>
            </a:xfrm>
            <a:solidFill>
              <a:schemeClr val="bg1"/>
            </a:solidFill>
          </p:grpSpPr>
          <p:sp>
            <p:nvSpPr>
              <p:cNvPr id="2054" name="Oval 6"/>
              <p:cNvSpPr>
                <a:spLocks noChangeArrowheads="1"/>
              </p:cNvSpPr>
              <p:nvPr/>
            </p:nvSpPr>
            <p:spPr bwMode="auto">
              <a:xfrm>
                <a:off x="4089" y="2006"/>
                <a:ext cx="3368" cy="1195"/>
              </a:xfrm>
              <a:prstGeom prst="ellips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5361" y="2083"/>
                <a:ext cx="849" cy="112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grpSp>
            <p:nvGrpSpPr>
              <p:cNvPr id="2056" name="Group 8"/>
              <p:cNvGrpSpPr>
                <a:grpSpLocks/>
              </p:cNvGrpSpPr>
              <p:nvPr/>
            </p:nvGrpSpPr>
            <p:grpSpPr bwMode="auto">
              <a:xfrm>
                <a:off x="4076" y="2571"/>
                <a:ext cx="3381" cy="707"/>
                <a:chOff x="7252" y="4281"/>
                <a:chExt cx="3381" cy="707"/>
              </a:xfrm>
              <a:grpFill/>
            </p:grpSpPr>
            <p:sp>
              <p:nvSpPr>
                <p:cNvPr id="2057" name="Rectangle 9"/>
                <p:cNvSpPr>
                  <a:spLocks noChangeArrowheads="1"/>
                </p:cNvSpPr>
                <p:nvPr/>
              </p:nvSpPr>
              <p:spPr bwMode="auto">
                <a:xfrm>
                  <a:off x="7252" y="4281"/>
                  <a:ext cx="3381" cy="707"/>
                </a:xfrm>
                <a:prstGeom prst="rect">
                  <a:avLst/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058" name="Line 10"/>
                <p:cNvSpPr>
                  <a:spLocks noChangeShapeType="1"/>
                </p:cNvSpPr>
                <p:nvPr/>
              </p:nvSpPr>
              <p:spPr bwMode="auto">
                <a:xfrm>
                  <a:off x="7264" y="4281"/>
                  <a:ext cx="3369" cy="0"/>
                </a:xfrm>
                <a:prstGeom prst="line">
                  <a:avLst/>
                </a:prstGeom>
                <a:grpFill/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2059" name="Oval 11"/>
              <p:cNvSpPr>
                <a:spLocks noChangeArrowheads="1"/>
              </p:cNvSpPr>
              <p:nvPr/>
            </p:nvSpPr>
            <p:spPr bwMode="auto">
              <a:xfrm>
                <a:off x="4243" y="2237"/>
                <a:ext cx="977" cy="977"/>
              </a:xfrm>
              <a:prstGeom prst="ellips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60" name="Oval 12"/>
              <p:cNvSpPr>
                <a:spLocks noChangeArrowheads="1"/>
              </p:cNvSpPr>
              <p:nvPr/>
            </p:nvSpPr>
            <p:spPr bwMode="auto">
              <a:xfrm>
                <a:off x="6315" y="2251"/>
                <a:ext cx="977" cy="977"/>
              </a:xfrm>
              <a:prstGeom prst="ellips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61" name="Oval 13"/>
              <p:cNvSpPr>
                <a:spLocks noChangeArrowheads="1"/>
              </p:cNvSpPr>
              <p:nvPr/>
            </p:nvSpPr>
            <p:spPr bwMode="auto">
              <a:xfrm>
                <a:off x="5273" y="2226"/>
                <a:ext cx="977" cy="977"/>
              </a:xfrm>
              <a:prstGeom prst="ellips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2062" name="Group 14"/>
            <p:cNvGrpSpPr>
              <a:grpSpLocks/>
            </p:cNvGrpSpPr>
            <p:nvPr/>
          </p:nvGrpSpPr>
          <p:grpSpPr bwMode="auto">
            <a:xfrm rot="1065593">
              <a:off x="5692057" y="3549987"/>
              <a:ext cx="2090786" cy="1995845"/>
              <a:chOff x="4859" y="3277"/>
              <a:chExt cx="2803" cy="2803"/>
            </a:xfrm>
            <a:solidFill>
              <a:schemeClr val="bg1"/>
            </a:solidFill>
          </p:grpSpPr>
          <p:grpSp>
            <p:nvGrpSpPr>
              <p:cNvPr id="2063" name="Group 15"/>
              <p:cNvGrpSpPr>
                <a:grpSpLocks/>
              </p:cNvGrpSpPr>
              <p:nvPr/>
            </p:nvGrpSpPr>
            <p:grpSpPr bwMode="auto">
              <a:xfrm>
                <a:off x="4859" y="3277"/>
                <a:ext cx="2803" cy="2803"/>
                <a:chOff x="5883" y="3253"/>
                <a:chExt cx="2803" cy="2803"/>
              </a:xfrm>
              <a:grpFill/>
            </p:grpSpPr>
            <p:sp>
              <p:nvSpPr>
                <p:cNvPr id="2064" name="Oval 16"/>
                <p:cNvSpPr>
                  <a:spLocks noChangeArrowheads="1"/>
                </p:cNvSpPr>
                <p:nvPr/>
              </p:nvSpPr>
              <p:spPr bwMode="auto">
                <a:xfrm>
                  <a:off x="5883" y="3253"/>
                  <a:ext cx="2803" cy="2803"/>
                </a:xfrm>
                <a:prstGeom prst="ellipse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065" name="Oval 17"/>
                <p:cNvSpPr>
                  <a:spLocks noChangeArrowheads="1"/>
                </p:cNvSpPr>
                <p:nvPr/>
              </p:nvSpPr>
              <p:spPr bwMode="auto">
                <a:xfrm rot="19157205">
                  <a:off x="6120" y="3491"/>
                  <a:ext cx="2327" cy="2327"/>
                </a:xfrm>
                <a:prstGeom prst="ellipse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2066" name="Line 18"/>
              <p:cNvSpPr>
                <a:spLocks noChangeShapeType="1"/>
              </p:cNvSpPr>
              <p:nvPr/>
            </p:nvSpPr>
            <p:spPr bwMode="auto">
              <a:xfrm flipV="1">
                <a:off x="5198" y="4407"/>
                <a:ext cx="791" cy="79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67" name="Line 19"/>
              <p:cNvSpPr>
                <a:spLocks noChangeShapeType="1"/>
              </p:cNvSpPr>
              <p:nvPr/>
            </p:nvSpPr>
            <p:spPr bwMode="auto">
              <a:xfrm rot="16200000" flipV="1">
                <a:off x="6524" y="4415"/>
                <a:ext cx="791" cy="79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68" name="Line 20"/>
              <p:cNvSpPr>
                <a:spLocks noChangeShapeType="1"/>
              </p:cNvSpPr>
              <p:nvPr/>
            </p:nvSpPr>
            <p:spPr bwMode="auto">
              <a:xfrm>
                <a:off x="5985" y="4410"/>
                <a:ext cx="525" cy="8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69" name="Line 21"/>
              <p:cNvSpPr>
                <a:spLocks noChangeShapeType="1"/>
              </p:cNvSpPr>
              <p:nvPr/>
            </p:nvSpPr>
            <p:spPr bwMode="auto">
              <a:xfrm flipV="1">
                <a:off x="5273" y="4800"/>
                <a:ext cx="765" cy="503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70" name="Line 22"/>
              <p:cNvSpPr>
                <a:spLocks noChangeShapeType="1"/>
              </p:cNvSpPr>
              <p:nvPr/>
            </p:nvSpPr>
            <p:spPr bwMode="auto">
              <a:xfrm rot="14897157" flipV="1">
                <a:off x="6492" y="4794"/>
                <a:ext cx="753" cy="492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71" name="Line 23"/>
              <p:cNvSpPr>
                <a:spLocks noChangeShapeType="1"/>
              </p:cNvSpPr>
              <p:nvPr/>
            </p:nvSpPr>
            <p:spPr bwMode="auto">
              <a:xfrm>
                <a:off x="6030" y="4793"/>
                <a:ext cx="473" cy="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5168" y="5212"/>
                <a:ext cx="112" cy="11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7238" y="5204"/>
                <a:ext cx="112" cy="11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2075" name="Line 27"/>
            <p:cNvSpPr>
              <a:spLocks noChangeShapeType="1"/>
            </p:cNvSpPr>
            <p:nvPr/>
          </p:nvSpPr>
          <p:spPr bwMode="auto">
            <a:xfrm>
              <a:off x="6762701" y="2967866"/>
              <a:ext cx="0" cy="156042"/>
            </a:xfrm>
            <a:prstGeom prst="line">
              <a:avLst/>
            </a:prstGeom>
            <a:solidFill>
              <a:schemeClr val="bg1"/>
            </a:solidFill>
            <a:ln w="635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6" name="Text Box 28"/>
            <p:cNvSpPr txBox="1">
              <a:spLocks noChangeArrowheads="1"/>
            </p:cNvSpPr>
            <p:nvPr/>
          </p:nvSpPr>
          <p:spPr bwMode="auto">
            <a:xfrm>
              <a:off x="6865725" y="3532234"/>
              <a:ext cx="143426" cy="22705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8" name="Text Box 30"/>
            <p:cNvSpPr txBox="1">
              <a:spLocks noChangeArrowheads="1"/>
            </p:cNvSpPr>
            <p:nvPr/>
          </p:nvSpPr>
          <p:spPr bwMode="auto">
            <a:xfrm>
              <a:off x="6660232" y="2708920"/>
              <a:ext cx="360040" cy="21602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1</a:t>
              </a:r>
              <a:endParaRPr kumimoji="0" lang="fr-FR" sz="3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0" name="Groupe 59"/>
          <p:cNvGrpSpPr/>
          <p:nvPr/>
        </p:nvGrpSpPr>
        <p:grpSpPr>
          <a:xfrm>
            <a:off x="971600" y="3000569"/>
            <a:ext cx="2908920" cy="2545263"/>
            <a:chOff x="971600" y="3000569"/>
            <a:chExt cx="2908920" cy="2545263"/>
          </a:xfrm>
        </p:grpSpPr>
        <p:grpSp>
          <p:nvGrpSpPr>
            <p:cNvPr id="36" name="Group 5"/>
            <p:cNvGrpSpPr>
              <a:grpSpLocks/>
            </p:cNvGrpSpPr>
            <p:nvPr/>
          </p:nvGrpSpPr>
          <p:grpSpPr bwMode="auto">
            <a:xfrm>
              <a:off x="971600" y="3000569"/>
              <a:ext cx="2908920" cy="1081083"/>
              <a:chOff x="4076" y="2006"/>
              <a:chExt cx="3381" cy="1272"/>
            </a:xfrm>
            <a:solidFill>
              <a:schemeClr val="bg1"/>
            </a:solidFill>
          </p:grpSpPr>
          <p:sp>
            <p:nvSpPr>
              <p:cNvPr id="52" name="Oval 6"/>
              <p:cNvSpPr>
                <a:spLocks noChangeArrowheads="1"/>
              </p:cNvSpPr>
              <p:nvPr/>
            </p:nvSpPr>
            <p:spPr bwMode="auto">
              <a:xfrm>
                <a:off x="4089" y="2006"/>
                <a:ext cx="3368" cy="1195"/>
              </a:xfrm>
              <a:prstGeom prst="ellips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" name="Rectangle 7"/>
              <p:cNvSpPr>
                <a:spLocks noChangeArrowheads="1"/>
              </p:cNvSpPr>
              <p:nvPr/>
            </p:nvSpPr>
            <p:spPr bwMode="auto">
              <a:xfrm>
                <a:off x="5361" y="2083"/>
                <a:ext cx="849" cy="112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grpSp>
            <p:nvGrpSpPr>
              <p:cNvPr id="54" name="Group 8"/>
              <p:cNvGrpSpPr>
                <a:grpSpLocks/>
              </p:cNvGrpSpPr>
              <p:nvPr/>
            </p:nvGrpSpPr>
            <p:grpSpPr bwMode="auto">
              <a:xfrm>
                <a:off x="4076" y="2571"/>
                <a:ext cx="3381" cy="707"/>
                <a:chOff x="7252" y="4281"/>
                <a:chExt cx="3381" cy="707"/>
              </a:xfrm>
              <a:grpFill/>
            </p:grpSpPr>
            <p:sp>
              <p:nvSpPr>
                <p:cNvPr id="58" name="Rectangle 9"/>
                <p:cNvSpPr>
                  <a:spLocks noChangeArrowheads="1"/>
                </p:cNvSpPr>
                <p:nvPr/>
              </p:nvSpPr>
              <p:spPr bwMode="auto">
                <a:xfrm>
                  <a:off x="7252" y="4281"/>
                  <a:ext cx="3381" cy="707"/>
                </a:xfrm>
                <a:prstGeom prst="rect">
                  <a:avLst/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9" name="Line 10"/>
                <p:cNvSpPr>
                  <a:spLocks noChangeShapeType="1"/>
                </p:cNvSpPr>
                <p:nvPr/>
              </p:nvSpPr>
              <p:spPr bwMode="auto">
                <a:xfrm>
                  <a:off x="7264" y="4281"/>
                  <a:ext cx="3369" cy="0"/>
                </a:xfrm>
                <a:prstGeom prst="line">
                  <a:avLst/>
                </a:prstGeom>
                <a:grpFill/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55" name="Oval 11"/>
              <p:cNvSpPr>
                <a:spLocks noChangeArrowheads="1"/>
              </p:cNvSpPr>
              <p:nvPr/>
            </p:nvSpPr>
            <p:spPr bwMode="auto">
              <a:xfrm>
                <a:off x="4243" y="2237"/>
                <a:ext cx="977" cy="977"/>
              </a:xfrm>
              <a:prstGeom prst="ellips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" name="Oval 12"/>
              <p:cNvSpPr>
                <a:spLocks noChangeArrowheads="1"/>
              </p:cNvSpPr>
              <p:nvPr/>
            </p:nvSpPr>
            <p:spPr bwMode="auto">
              <a:xfrm>
                <a:off x="6315" y="2251"/>
                <a:ext cx="977" cy="977"/>
              </a:xfrm>
              <a:prstGeom prst="ellips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" name="Oval 13"/>
              <p:cNvSpPr>
                <a:spLocks noChangeArrowheads="1"/>
              </p:cNvSpPr>
              <p:nvPr/>
            </p:nvSpPr>
            <p:spPr bwMode="auto">
              <a:xfrm>
                <a:off x="5273" y="2226"/>
                <a:ext cx="977" cy="977"/>
              </a:xfrm>
              <a:prstGeom prst="ellips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37" name="Group 14"/>
            <p:cNvGrpSpPr>
              <a:grpSpLocks/>
            </p:cNvGrpSpPr>
            <p:nvPr/>
          </p:nvGrpSpPr>
          <p:grpSpPr bwMode="auto">
            <a:xfrm rot="1065593">
              <a:off x="1371577" y="3549987"/>
              <a:ext cx="2090786" cy="1995845"/>
              <a:chOff x="4859" y="3277"/>
              <a:chExt cx="2803" cy="2803"/>
            </a:xfrm>
            <a:solidFill>
              <a:schemeClr val="bg1"/>
            </a:solidFill>
          </p:grpSpPr>
          <p:grpSp>
            <p:nvGrpSpPr>
              <p:cNvPr id="41" name="Group 15"/>
              <p:cNvGrpSpPr>
                <a:grpSpLocks/>
              </p:cNvGrpSpPr>
              <p:nvPr/>
            </p:nvGrpSpPr>
            <p:grpSpPr bwMode="auto">
              <a:xfrm>
                <a:off x="4859" y="3277"/>
                <a:ext cx="2803" cy="2803"/>
                <a:chOff x="5883" y="3253"/>
                <a:chExt cx="2803" cy="2803"/>
              </a:xfrm>
              <a:grpFill/>
            </p:grpSpPr>
            <p:sp>
              <p:nvSpPr>
                <p:cNvPr id="50" name="Oval 16"/>
                <p:cNvSpPr>
                  <a:spLocks noChangeArrowheads="1"/>
                </p:cNvSpPr>
                <p:nvPr/>
              </p:nvSpPr>
              <p:spPr bwMode="auto">
                <a:xfrm>
                  <a:off x="5883" y="3253"/>
                  <a:ext cx="2803" cy="2803"/>
                </a:xfrm>
                <a:prstGeom prst="ellipse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1" name="Oval 17"/>
                <p:cNvSpPr>
                  <a:spLocks noChangeArrowheads="1"/>
                </p:cNvSpPr>
                <p:nvPr/>
              </p:nvSpPr>
              <p:spPr bwMode="auto">
                <a:xfrm rot="19157205">
                  <a:off x="6120" y="3491"/>
                  <a:ext cx="2327" cy="2327"/>
                </a:xfrm>
                <a:prstGeom prst="ellipse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42" name="Line 18"/>
              <p:cNvSpPr>
                <a:spLocks noChangeShapeType="1"/>
              </p:cNvSpPr>
              <p:nvPr/>
            </p:nvSpPr>
            <p:spPr bwMode="auto">
              <a:xfrm flipV="1">
                <a:off x="5198" y="4407"/>
                <a:ext cx="791" cy="79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" name="Line 19"/>
              <p:cNvSpPr>
                <a:spLocks noChangeShapeType="1"/>
              </p:cNvSpPr>
              <p:nvPr/>
            </p:nvSpPr>
            <p:spPr bwMode="auto">
              <a:xfrm rot="16200000" flipV="1">
                <a:off x="6524" y="4415"/>
                <a:ext cx="791" cy="79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" name="Line 20"/>
              <p:cNvSpPr>
                <a:spLocks noChangeShapeType="1"/>
              </p:cNvSpPr>
              <p:nvPr/>
            </p:nvSpPr>
            <p:spPr bwMode="auto">
              <a:xfrm>
                <a:off x="5985" y="4410"/>
                <a:ext cx="525" cy="8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" name="Line 21"/>
              <p:cNvSpPr>
                <a:spLocks noChangeShapeType="1"/>
              </p:cNvSpPr>
              <p:nvPr/>
            </p:nvSpPr>
            <p:spPr bwMode="auto">
              <a:xfrm flipV="1">
                <a:off x="5273" y="4800"/>
                <a:ext cx="765" cy="503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" name="Line 22"/>
              <p:cNvSpPr>
                <a:spLocks noChangeShapeType="1"/>
              </p:cNvSpPr>
              <p:nvPr/>
            </p:nvSpPr>
            <p:spPr bwMode="auto">
              <a:xfrm rot="14897157" flipV="1">
                <a:off x="6492" y="4794"/>
                <a:ext cx="753" cy="492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" name="Line 23"/>
              <p:cNvSpPr>
                <a:spLocks noChangeShapeType="1"/>
              </p:cNvSpPr>
              <p:nvPr/>
            </p:nvSpPr>
            <p:spPr bwMode="auto">
              <a:xfrm>
                <a:off x="6030" y="4793"/>
                <a:ext cx="473" cy="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" name="Rectangle 24"/>
              <p:cNvSpPr>
                <a:spLocks noChangeArrowheads="1"/>
              </p:cNvSpPr>
              <p:nvPr/>
            </p:nvSpPr>
            <p:spPr bwMode="auto">
              <a:xfrm>
                <a:off x="5168" y="5212"/>
                <a:ext cx="112" cy="11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" name="Rectangle 25"/>
              <p:cNvSpPr>
                <a:spLocks noChangeArrowheads="1"/>
              </p:cNvSpPr>
              <p:nvPr/>
            </p:nvSpPr>
            <p:spPr bwMode="auto">
              <a:xfrm>
                <a:off x="7238" y="5204"/>
                <a:ext cx="112" cy="11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9" name="Text Box 28"/>
            <p:cNvSpPr txBox="1">
              <a:spLocks noChangeArrowheads="1"/>
            </p:cNvSpPr>
            <p:nvPr/>
          </p:nvSpPr>
          <p:spPr bwMode="auto">
            <a:xfrm>
              <a:off x="2545245" y="3532234"/>
              <a:ext cx="143426" cy="22705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1" name="Flèche droite 60"/>
          <p:cNvSpPr/>
          <p:nvPr/>
        </p:nvSpPr>
        <p:spPr>
          <a:xfrm>
            <a:off x="4211960" y="3645024"/>
            <a:ext cx="1224136" cy="576064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e 63"/>
          <p:cNvGrpSpPr/>
          <p:nvPr/>
        </p:nvGrpSpPr>
        <p:grpSpPr>
          <a:xfrm>
            <a:off x="2987824" y="2852936"/>
            <a:ext cx="3198490" cy="3096344"/>
            <a:chOff x="2987824" y="2852936"/>
            <a:chExt cx="3198490" cy="3096344"/>
          </a:xfrm>
        </p:grpSpPr>
        <p:grpSp>
          <p:nvGrpSpPr>
            <p:cNvPr id="1058" name="Group 34"/>
            <p:cNvGrpSpPr>
              <a:grpSpLocks/>
            </p:cNvGrpSpPr>
            <p:nvPr/>
          </p:nvGrpSpPr>
          <p:grpSpPr bwMode="auto">
            <a:xfrm>
              <a:off x="2987824" y="3022687"/>
              <a:ext cx="3198490" cy="1243050"/>
              <a:chOff x="4076" y="2006"/>
              <a:chExt cx="3381" cy="1272"/>
            </a:xfrm>
          </p:grpSpPr>
          <p:sp>
            <p:nvSpPr>
              <p:cNvPr id="1059" name="Oval 35"/>
              <p:cNvSpPr>
                <a:spLocks noChangeArrowheads="1"/>
              </p:cNvSpPr>
              <p:nvPr/>
            </p:nvSpPr>
            <p:spPr bwMode="auto">
              <a:xfrm>
                <a:off x="4089" y="2006"/>
                <a:ext cx="3368" cy="1195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0" name="Rectangle 36"/>
              <p:cNvSpPr>
                <a:spLocks noChangeArrowheads="1"/>
              </p:cNvSpPr>
              <p:nvPr/>
            </p:nvSpPr>
            <p:spPr bwMode="auto">
              <a:xfrm>
                <a:off x="5361" y="2083"/>
                <a:ext cx="849" cy="11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grpSp>
            <p:nvGrpSpPr>
              <p:cNvPr id="1061" name="Group 37"/>
              <p:cNvGrpSpPr>
                <a:grpSpLocks/>
              </p:cNvGrpSpPr>
              <p:nvPr/>
            </p:nvGrpSpPr>
            <p:grpSpPr bwMode="auto">
              <a:xfrm>
                <a:off x="4076" y="2571"/>
                <a:ext cx="3381" cy="707"/>
                <a:chOff x="7252" y="4281"/>
                <a:chExt cx="3381" cy="707"/>
              </a:xfrm>
            </p:grpSpPr>
            <p:sp>
              <p:nvSpPr>
                <p:cNvPr id="1062" name="Rectangle 38"/>
                <p:cNvSpPr>
                  <a:spLocks noChangeArrowheads="1"/>
                </p:cNvSpPr>
                <p:nvPr/>
              </p:nvSpPr>
              <p:spPr bwMode="auto">
                <a:xfrm>
                  <a:off x="7252" y="4281"/>
                  <a:ext cx="3381" cy="70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63" name="Line 39"/>
                <p:cNvSpPr>
                  <a:spLocks noChangeShapeType="1"/>
                </p:cNvSpPr>
                <p:nvPr/>
              </p:nvSpPr>
              <p:spPr bwMode="auto">
                <a:xfrm>
                  <a:off x="7264" y="4281"/>
                  <a:ext cx="3369" cy="0"/>
                </a:xfrm>
                <a:prstGeom prst="line">
                  <a:avLst/>
                </a:prstGeom>
                <a:noFill/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1064" name="Oval 40"/>
              <p:cNvSpPr>
                <a:spLocks noChangeArrowheads="1"/>
              </p:cNvSpPr>
              <p:nvPr/>
            </p:nvSpPr>
            <p:spPr bwMode="auto">
              <a:xfrm>
                <a:off x="4243" y="2237"/>
                <a:ext cx="977" cy="97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5" name="Oval 41"/>
              <p:cNvSpPr>
                <a:spLocks noChangeArrowheads="1"/>
              </p:cNvSpPr>
              <p:nvPr/>
            </p:nvSpPr>
            <p:spPr bwMode="auto">
              <a:xfrm>
                <a:off x="6315" y="2251"/>
                <a:ext cx="977" cy="97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6" name="Oval 42"/>
              <p:cNvSpPr>
                <a:spLocks noChangeArrowheads="1"/>
              </p:cNvSpPr>
              <p:nvPr/>
            </p:nvSpPr>
            <p:spPr bwMode="auto">
              <a:xfrm>
                <a:off x="5273" y="2226"/>
                <a:ext cx="977" cy="97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067" name="Group 43"/>
            <p:cNvGrpSpPr>
              <a:grpSpLocks/>
            </p:cNvGrpSpPr>
            <p:nvPr/>
          </p:nvGrpSpPr>
          <p:grpSpPr bwMode="auto">
            <a:xfrm rot="1065593">
              <a:off x="3427616" y="3654419"/>
              <a:ext cx="2298915" cy="2294861"/>
              <a:chOff x="4859" y="3277"/>
              <a:chExt cx="2803" cy="2803"/>
            </a:xfrm>
          </p:grpSpPr>
          <p:grpSp>
            <p:nvGrpSpPr>
              <p:cNvPr id="1068" name="Group 44"/>
              <p:cNvGrpSpPr>
                <a:grpSpLocks/>
              </p:cNvGrpSpPr>
              <p:nvPr/>
            </p:nvGrpSpPr>
            <p:grpSpPr bwMode="auto">
              <a:xfrm>
                <a:off x="4859" y="3277"/>
                <a:ext cx="2803" cy="2803"/>
                <a:chOff x="5883" y="3253"/>
                <a:chExt cx="2803" cy="2803"/>
              </a:xfrm>
            </p:grpSpPr>
            <p:sp>
              <p:nvSpPr>
                <p:cNvPr id="1069" name="Oval 45"/>
                <p:cNvSpPr>
                  <a:spLocks noChangeArrowheads="1"/>
                </p:cNvSpPr>
                <p:nvPr/>
              </p:nvSpPr>
              <p:spPr bwMode="auto">
                <a:xfrm>
                  <a:off x="5883" y="3253"/>
                  <a:ext cx="2803" cy="280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70" name="Oval 46"/>
                <p:cNvSpPr>
                  <a:spLocks noChangeArrowheads="1"/>
                </p:cNvSpPr>
                <p:nvPr/>
              </p:nvSpPr>
              <p:spPr bwMode="auto">
                <a:xfrm>
                  <a:off x="6120" y="3491"/>
                  <a:ext cx="2327" cy="232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1071" name="Line 47"/>
              <p:cNvSpPr>
                <a:spLocks noChangeShapeType="1"/>
              </p:cNvSpPr>
              <p:nvPr/>
            </p:nvSpPr>
            <p:spPr bwMode="auto">
              <a:xfrm flipV="1">
                <a:off x="5198" y="4407"/>
                <a:ext cx="791" cy="79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2" name="Line 48"/>
              <p:cNvSpPr>
                <a:spLocks noChangeShapeType="1"/>
              </p:cNvSpPr>
              <p:nvPr/>
            </p:nvSpPr>
            <p:spPr bwMode="auto">
              <a:xfrm rot="16200000" flipV="1">
                <a:off x="6524" y="4415"/>
                <a:ext cx="791" cy="79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3" name="Line 49"/>
              <p:cNvSpPr>
                <a:spLocks noChangeShapeType="1"/>
              </p:cNvSpPr>
              <p:nvPr/>
            </p:nvSpPr>
            <p:spPr bwMode="auto">
              <a:xfrm>
                <a:off x="5985" y="4410"/>
                <a:ext cx="525" cy="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4" name="Line 50"/>
              <p:cNvSpPr>
                <a:spLocks noChangeShapeType="1"/>
              </p:cNvSpPr>
              <p:nvPr/>
            </p:nvSpPr>
            <p:spPr bwMode="auto">
              <a:xfrm flipV="1">
                <a:off x="5273" y="4800"/>
                <a:ext cx="765" cy="50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5" name="Line 51"/>
              <p:cNvSpPr>
                <a:spLocks noChangeShapeType="1"/>
              </p:cNvSpPr>
              <p:nvPr/>
            </p:nvSpPr>
            <p:spPr bwMode="auto">
              <a:xfrm rot="14897157" flipV="1">
                <a:off x="6492" y="4794"/>
                <a:ext cx="753" cy="49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6" name="Line 52"/>
              <p:cNvSpPr>
                <a:spLocks noChangeShapeType="1"/>
              </p:cNvSpPr>
              <p:nvPr/>
            </p:nvSpPr>
            <p:spPr bwMode="auto">
              <a:xfrm>
                <a:off x="6030" y="4793"/>
                <a:ext cx="47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7" name="Rectangle 53"/>
              <p:cNvSpPr>
                <a:spLocks noChangeArrowheads="1"/>
              </p:cNvSpPr>
              <p:nvPr/>
            </p:nvSpPr>
            <p:spPr bwMode="auto">
              <a:xfrm>
                <a:off x="5168" y="5212"/>
                <a:ext cx="112" cy="1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8" name="Rectangle 54"/>
              <p:cNvSpPr>
                <a:spLocks noChangeArrowheads="1"/>
              </p:cNvSpPr>
              <p:nvPr/>
            </p:nvSpPr>
            <p:spPr bwMode="auto">
              <a:xfrm>
                <a:off x="7238" y="5204"/>
                <a:ext cx="112" cy="1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1079" name="Line 55"/>
            <p:cNvSpPr>
              <a:spLocks noChangeShapeType="1"/>
            </p:cNvSpPr>
            <p:nvPr/>
          </p:nvSpPr>
          <p:spPr bwMode="auto">
            <a:xfrm>
              <a:off x="4619276" y="3675906"/>
              <a:ext cx="0" cy="179420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0" name="Line 56"/>
            <p:cNvSpPr>
              <a:spLocks noChangeShapeType="1"/>
            </p:cNvSpPr>
            <p:nvPr/>
          </p:nvSpPr>
          <p:spPr bwMode="auto">
            <a:xfrm>
              <a:off x="4604838" y="2985084"/>
              <a:ext cx="0" cy="179420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1" name="Text Box 57"/>
            <p:cNvSpPr txBox="1">
              <a:spLocks noChangeArrowheads="1"/>
            </p:cNvSpPr>
            <p:nvPr/>
          </p:nvSpPr>
          <p:spPr bwMode="auto">
            <a:xfrm>
              <a:off x="4427984" y="3933056"/>
              <a:ext cx="157703" cy="261073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2</a:t>
              </a:r>
              <a:endParaRPr kumimoji="0" lang="fr-FR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2" name="AutoShape 58"/>
            <p:cNvSpPr>
              <a:spLocks noChangeArrowheads="1"/>
            </p:cNvSpPr>
            <p:nvPr/>
          </p:nvSpPr>
          <p:spPr bwMode="auto">
            <a:xfrm rot="16345942" flipH="1" flipV="1">
              <a:off x="4451504" y="4179643"/>
              <a:ext cx="984126" cy="799623"/>
            </a:xfrm>
            <a:custGeom>
              <a:avLst/>
              <a:gdLst>
                <a:gd name="G0" fmla="+- -5837638 0 0"/>
                <a:gd name="G1" fmla="+- 11552181 0 0"/>
                <a:gd name="G2" fmla="+- -5837638 0 11552181"/>
                <a:gd name="G3" fmla="+- 10800 0 0"/>
                <a:gd name="G4" fmla="+- 0 0 -5837638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10800 0 0"/>
                <a:gd name="G9" fmla="+- 0 0 11552181"/>
                <a:gd name="G10" fmla="+- 10800 0 2700"/>
                <a:gd name="G11" fmla="cos G10 -5837638"/>
                <a:gd name="G12" fmla="sin G10 -5837638"/>
                <a:gd name="G13" fmla="cos 13500 -5837638"/>
                <a:gd name="G14" fmla="sin 13500 -5837638"/>
                <a:gd name="G15" fmla="+- G11 10800 0"/>
                <a:gd name="G16" fmla="+- G12 10800 0"/>
                <a:gd name="G17" fmla="+- G13 10800 0"/>
                <a:gd name="G18" fmla="+- G14 10800 0"/>
                <a:gd name="G19" fmla="*/ 10800 1 2"/>
                <a:gd name="G20" fmla="+- G19 5400 0"/>
                <a:gd name="G21" fmla="cos G20 -5837638"/>
                <a:gd name="G22" fmla="sin G20 -5837638"/>
                <a:gd name="G23" fmla="+- G21 10800 0"/>
                <a:gd name="G24" fmla="+- G12 G23 G22"/>
                <a:gd name="G25" fmla="+- G22 G23 G11"/>
                <a:gd name="G26" fmla="cos 10800 -5837638"/>
                <a:gd name="G27" fmla="sin 10800 -5837638"/>
                <a:gd name="G28" fmla="cos 10800 -5837638"/>
                <a:gd name="G29" fmla="sin 10800 -5837638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11552181"/>
                <a:gd name="G36" fmla="sin G34 11552181"/>
                <a:gd name="G37" fmla="+/ 11552181 -5837638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10800 G39"/>
                <a:gd name="G43" fmla="sin 108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978 w 21600"/>
                <a:gd name="T5" fmla="*/ 3352 h 21600"/>
                <a:gd name="T6" fmla="*/ 22 w 21600"/>
                <a:gd name="T7" fmla="*/ 11502 h 21600"/>
                <a:gd name="T8" fmla="*/ 2978 w 21600"/>
                <a:gd name="T9" fmla="*/ 3352 h 21600"/>
                <a:gd name="T10" fmla="*/ 11017 w 21600"/>
                <a:gd name="T11" fmla="*/ -2699 h 21600"/>
                <a:gd name="T12" fmla="*/ 13674 w 21600"/>
                <a:gd name="T13" fmla="*/ 45 h 21600"/>
                <a:gd name="T14" fmla="*/ 10930 w 21600"/>
                <a:gd name="T15" fmla="*/ 2701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0974" y="1"/>
                  </a:moveTo>
                  <a:cubicBezTo>
                    <a:pt x="10916" y="0"/>
                    <a:pt x="10858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34"/>
                    <a:pt x="7" y="11268"/>
                    <a:pt x="22" y="11502"/>
                  </a:cubicBezTo>
                  <a:cubicBezTo>
                    <a:pt x="7" y="11268"/>
                    <a:pt x="0" y="11034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0858" y="-1"/>
                    <a:pt x="10916" y="0"/>
                    <a:pt x="10974" y="1"/>
                  </a:cubicBezTo>
                  <a:lnTo>
                    <a:pt x="11017" y="-2699"/>
                  </a:lnTo>
                  <a:lnTo>
                    <a:pt x="13674" y="45"/>
                  </a:lnTo>
                  <a:lnTo>
                    <a:pt x="10930" y="2701"/>
                  </a:lnTo>
                  <a:lnTo>
                    <a:pt x="10974" y="1"/>
                  </a:lnTo>
                  <a:close/>
                </a:path>
              </a:pathLst>
            </a:custGeom>
            <a:solidFill>
              <a:srgbClr val="FF0000"/>
            </a:solidFill>
            <a:ln w="254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3" name="Text Box 59"/>
            <p:cNvSpPr txBox="1">
              <a:spLocks noChangeArrowheads="1"/>
            </p:cNvSpPr>
            <p:nvPr/>
          </p:nvSpPr>
          <p:spPr bwMode="auto">
            <a:xfrm>
              <a:off x="4684801" y="2852936"/>
              <a:ext cx="370936" cy="304048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fr-FR" b="1" dirty="0">
                  <a:solidFill>
                    <a:srgbClr val="0000FF"/>
                  </a:solidFill>
                  <a:latin typeface="Calibri" pitchFamily="34" charset="0"/>
                  <a:cs typeface="Arial" pitchFamily="34" charset="0"/>
                </a:rPr>
                <a:t>1</a:t>
              </a:r>
              <a:endParaRPr kumimoji="0" lang="fr-FR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2" name="Espace réservé du contenu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1872207"/>
          </a:xfrm>
          <a:solidFill>
            <a:schemeClr val="accent1">
              <a:alpha val="63000"/>
            </a:schemeClr>
          </a:solidFill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endParaRPr lang="fr-FR" sz="1000" dirty="0"/>
          </a:p>
          <a:p>
            <a:pPr algn="ctr">
              <a:buBlip>
                <a:blip r:embed="rId2"/>
              </a:buBlip>
            </a:pPr>
            <a:r>
              <a:rPr lang="fr-FR" dirty="0"/>
              <a:t>Braquer le volant à droite jusqu’à la butée</a:t>
            </a:r>
          </a:p>
          <a:p>
            <a:pPr algn="ctr">
              <a:buNone/>
            </a:pPr>
            <a:endParaRPr lang="fr-FR" dirty="0"/>
          </a:p>
          <a:p>
            <a:pPr algn="ctr">
              <a:buBlip>
                <a:blip r:embed="rId2"/>
              </a:buBlip>
            </a:pPr>
            <a:r>
              <a:rPr lang="fr-FR" dirty="0"/>
              <a:t>Placer un repère </a:t>
            </a:r>
            <a:r>
              <a:rPr lang="fr-FR" b="1" dirty="0">
                <a:solidFill>
                  <a:srgbClr val="FF0000"/>
                </a:solidFill>
              </a:rPr>
              <a:t>2</a:t>
            </a:r>
            <a:r>
              <a:rPr lang="fr-FR" dirty="0"/>
              <a:t> sur le volant en face du repère 1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1872207"/>
          </a:xfrm>
          <a:solidFill>
            <a:schemeClr val="accent1">
              <a:alpha val="63000"/>
            </a:schemeClr>
          </a:solidFill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fr-FR" sz="1000" dirty="0"/>
          </a:p>
          <a:p>
            <a:pPr algn="ctr">
              <a:buBlip>
                <a:blip r:embed="rId2"/>
              </a:buBlip>
            </a:pPr>
            <a:r>
              <a:rPr lang="fr-FR" dirty="0"/>
              <a:t>Braquer le volant à gauche </a:t>
            </a:r>
            <a:r>
              <a:rPr lang="fr-FR" sz="4000" b="1" dirty="0"/>
              <a:t>en comptant </a:t>
            </a:r>
            <a:r>
              <a:rPr lang="fr-FR" dirty="0"/>
              <a:t>les tours de volant</a:t>
            </a:r>
          </a:p>
          <a:p>
            <a:pPr algn="ctr">
              <a:buNone/>
            </a:pPr>
            <a:endParaRPr lang="fr-FR" dirty="0"/>
          </a:p>
          <a:p>
            <a:pPr algn="ctr">
              <a:buBlip>
                <a:blip r:embed="rId2"/>
              </a:buBlip>
            </a:pPr>
            <a:r>
              <a:rPr lang="fr-FR" dirty="0"/>
              <a:t>Placer un repère </a:t>
            </a:r>
            <a:r>
              <a:rPr lang="fr-FR" b="1" dirty="0">
                <a:solidFill>
                  <a:srgbClr val="FF0000"/>
                </a:solidFill>
              </a:rPr>
              <a:t>3</a:t>
            </a:r>
            <a:r>
              <a:rPr lang="fr-FR" dirty="0"/>
              <a:t> sur le volant en face du repère 1</a:t>
            </a:r>
          </a:p>
        </p:txBody>
      </p:sp>
      <p:grpSp>
        <p:nvGrpSpPr>
          <p:cNvPr id="37" name="Groupe 36"/>
          <p:cNvGrpSpPr/>
          <p:nvPr/>
        </p:nvGrpSpPr>
        <p:grpSpPr>
          <a:xfrm>
            <a:off x="2987824" y="2924944"/>
            <a:ext cx="3240360" cy="3241972"/>
            <a:chOff x="2987824" y="2924944"/>
            <a:chExt cx="3240360" cy="3241972"/>
          </a:xfrm>
        </p:grpSpPr>
        <p:grpSp>
          <p:nvGrpSpPr>
            <p:cNvPr id="3076" name="Group 4"/>
            <p:cNvGrpSpPr>
              <a:grpSpLocks/>
            </p:cNvGrpSpPr>
            <p:nvPr/>
          </p:nvGrpSpPr>
          <p:grpSpPr bwMode="auto">
            <a:xfrm>
              <a:off x="2987824" y="3122053"/>
              <a:ext cx="3240360" cy="3044863"/>
              <a:chOff x="6164" y="1076"/>
              <a:chExt cx="2880" cy="2726"/>
            </a:xfrm>
          </p:grpSpPr>
          <p:grpSp>
            <p:nvGrpSpPr>
              <p:cNvPr id="3077" name="Group 5"/>
              <p:cNvGrpSpPr>
                <a:grpSpLocks/>
              </p:cNvGrpSpPr>
              <p:nvPr/>
            </p:nvGrpSpPr>
            <p:grpSpPr bwMode="auto">
              <a:xfrm>
                <a:off x="6164" y="1111"/>
                <a:ext cx="2880" cy="1157"/>
                <a:chOff x="4076" y="2006"/>
                <a:chExt cx="3381" cy="1272"/>
              </a:xfrm>
            </p:grpSpPr>
            <p:sp>
              <p:nvSpPr>
                <p:cNvPr id="3078" name="Oval 6"/>
                <p:cNvSpPr>
                  <a:spLocks noChangeArrowheads="1"/>
                </p:cNvSpPr>
                <p:nvPr/>
              </p:nvSpPr>
              <p:spPr bwMode="auto">
                <a:xfrm>
                  <a:off x="4089" y="2006"/>
                  <a:ext cx="3368" cy="1195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079" name="Rectangle 7"/>
                <p:cNvSpPr>
                  <a:spLocks noChangeArrowheads="1"/>
                </p:cNvSpPr>
                <p:nvPr/>
              </p:nvSpPr>
              <p:spPr bwMode="auto">
                <a:xfrm>
                  <a:off x="5361" y="2083"/>
                  <a:ext cx="849" cy="11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grpSp>
              <p:nvGrpSpPr>
                <p:cNvPr id="3080" name="Group 8"/>
                <p:cNvGrpSpPr>
                  <a:grpSpLocks/>
                </p:cNvGrpSpPr>
                <p:nvPr/>
              </p:nvGrpSpPr>
              <p:grpSpPr bwMode="auto">
                <a:xfrm>
                  <a:off x="4076" y="2571"/>
                  <a:ext cx="3381" cy="707"/>
                  <a:chOff x="7252" y="4281"/>
                  <a:chExt cx="3381" cy="707"/>
                </a:xfrm>
              </p:grpSpPr>
              <p:sp>
                <p:nvSpPr>
                  <p:cNvPr id="3081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7252" y="4281"/>
                    <a:ext cx="3381" cy="70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082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7264" y="4281"/>
                    <a:ext cx="3369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</p:grpSp>
            <p:sp>
              <p:nvSpPr>
                <p:cNvPr id="3083" name="Oval 11"/>
                <p:cNvSpPr>
                  <a:spLocks noChangeArrowheads="1"/>
                </p:cNvSpPr>
                <p:nvPr/>
              </p:nvSpPr>
              <p:spPr bwMode="auto">
                <a:xfrm>
                  <a:off x="4243" y="2237"/>
                  <a:ext cx="977" cy="97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084" name="Oval 12"/>
                <p:cNvSpPr>
                  <a:spLocks noChangeArrowheads="1"/>
                </p:cNvSpPr>
                <p:nvPr/>
              </p:nvSpPr>
              <p:spPr bwMode="auto">
                <a:xfrm>
                  <a:off x="6315" y="2251"/>
                  <a:ext cx="977" cy="97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085" name="Oval 13"/>
                <p:cNvSpPr>
                  <a:spLocks noChangeArrowheads="1"/>
                </p:cNvSpPr>
                <p:nvPr/>
              </p:nvSpPr>
              <p:spPr bwMode="auto">
                <a:xfrm>
                  <a:off x="5273" y="2226"/>
                  <a:ext cx="977" cy="97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3086" name="Group 14"/>
              <p:cNvGrpSpPr>
                <a:grpSpLocks/>
              </p:cNvGrpSpPr>
              <p:nvPr/>
            </p:nvGrpSpPr>
            <p:grpSpPr bwMode="auto">
              <a:xfrm rot="-3899180">
                <a:off x="6560" y="1699"/>
                <a:ext cx="2070" cy="2136"/>
                <a:chOff x="6560" y="1699"/>
                <a:chExt cx="2070" cy="2136"/>
              </a:xfrm>
            </p:grpSpPr>
            <p:grpSp>
              <p:nvGrpSpPr>
                <p:cNvPr id="3087" name="Group 15"/>
                <p:cNvGrpSpPr>
                  <a:grpSpLocks/>
                </p:cNvGrpSpPr>
                <p:nvPr/>
              </p:nvGrpSpPr>
              <p:grpSpPr bwMode="auto">
                <a:xfrm rot="1065593">
                  <a:off x="6560" y="1699"/>
                  <a:ext cx="2070" cy="2136"/>
                  <a:chOff x="4859" y="3277"/>
                  <a:chExt cx="2803" cy="2803"/>
                </a:xfrm>
              </p:grpSpPr>
              <p:grpSp>
                <p:nvGrpSpPr>
                  <p:cNvPr id="3088" name="Group 16"/>
                  <p:cNvGrpSpPr>
                    <a:grpSpLocks/>
                  </p:cNvGrpSpPr>
                  <p:nvPr/>
                </p:nvGrpSpPr>
                <p:grpSpPr bwMode="auto">
                  <a:xfrm>
                    <a:off x="4859" y="3277"/>
                    <a:ext cx="2803" cy="2803"/>
                    <a:chOff x="5883" y="3253"/>
                    <a:chExt cx="2803" cy="2803"/>
                  </a:xfrm>
                </p:grpSpPr>
                <p:sp>
                  <p:nvSpPr>
                    <p:cNvPr id="3089" name="Oval 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883" y="3253"/>
                      <a:ext cx="2803" cy="2803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3090" name="Oval 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120" y="3491"/>
                      <a:ext cx="2327" cy="2327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</p:grpSp>
              <p:sp>
                <p:nvSpPr>
                  <p:cNvPr id="3091" name="Line 1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198" y="4407"/>
                    <a:ext cx="791" cy="79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092" name="Line 20"/>
                  <p:cNvSpPr>
                    <a:spLocks noChangeShapeType="1"/>
                  </p:cNvSpPr>
                  <p:nvPr/>
                </p:nvSpPr>
                <p:spPr bwMode="auto">
                  <a:xfrm rot="16200000" flipV="1">
                    <a:off x="6524" y="4415"/>
                    <a:ext cx="791" cy="79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093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5985" y="4410"/>
                    <a:ext cx="525" cy="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094" name="Line 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273" y="4800"/>
                    <a:ext cx="765" cy="503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095" name="Line 23"/>
                  <p:cNvSpPr>
                    <a:spLocks noChangeShapeType="1"/>
                  </p:cNvSpPr>
                  <p:nvPr/>
                </p:nvSpPr>
                <p:spPr bwMode="auto">
                  <a:xfrm rot="14897157" flipV="1">
                    <a:off x="6492" y="4794"/>
                    <a:ext cx="753" cy="492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096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6030" y="4793"/>
                    <a:ext cx="47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097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5168" y="5212"/>
                    <a:ext cx="112" cy="112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098" name="Rectangle 26"/>
                  <p:cNvSpPr>
                    <a:spLocks noChangeArrowheads="1"/>
                  </p:cNvSpPr>
                  <p:nvPr/>
                </p:nvSpPr>
                <p:spPr bwMode="auto">
                  <a:xfrm>
                    <a:off x="7238" y="5204"/>
                    <a:ext cx="112" cy="112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</p:grpSp>
            <p:sp>
              <p:nvSpPr>
                <p:cNvPr id="3099" name="Line 27"/>
                <p:cNvSpPr>
                  <a:spLocks noChangeShapeType="1"/>
                </p:cNvSpPr>
                <p:nvPr/>
              </p:nvSpPr>
              <p:spPr bwMode="auto">
                <a:xfrm>
                  <a:off x="7633" y="1719"/>
                  <a:ext cx="0" cy="167"/>
                </a:xfrm>
                <a:prstGeom prst="line">
                  <a:avLst/>
                </a:prstGeom>
                <a:noFill/>
                <a:ln w="635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3100" name="Line 28"/>
              <p:cNvSpPr>
                <a:spLocks noChangeShapeType="1"/>
              </p:cNvSpPr>
              <p:nvPr/>
            </p:nvSpPr>
            <p:spPr bwMode="auto">
              <a:xfrm>
                <a:off x="7620" y="1076"/>
                <a:ext cx="0" cy="167"/>
              </a:xfrm>
              <a:prstGeom prst="line">
                <a:avLst/>
              </a:prstGeom>
              <a:noFill/>
              <a:ln w="635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01" name="Text Box 29"/>
              <p:cNvSpPr txBox="1">
                <a:spLocks noChangeArrowheads="1"/>
              </p:cNvSpPr>
              <p:nvPr/>
            </p:nvSpPr>
            <p:spPr bwMode="auto">
              <a:xfrm>
                <a:off x="7723" y="1757"/>
                <a:ext cx="142" cy="243"/>
              </a:xfrm>
              <a:prstGeom prst="rect">
                <a:avLst/>
              </a:prstGeom>
              <a:solidFill>
                <a:srgbClr val="FFFFFF">
                  <a:alpha val="5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b="1" i="0" u="none" strike="noStrike" cap="none" normalizeH="0" baseline="0" noProof="1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fr-FR" sz="3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02" name="Line 30"/>
              <p:cNvSpPr>
                <a:spLocks noChangeShapeType="1"/>
              </p:cNvSpPr>
              <p:nvPr/>
            </p:nvSpPr>
            <p:spPr bwMode="auto">
              <a:xfrm>
                <a:off x="7624" y="1723"/>
                <a:ext cx="0" cy="180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03" name="Text Box 31"/>
              <p:cNvSpPr txBox="1">
                <a:spLocks noChangeArrowheads="1"/>
              </p:cNvSpPr>
              <p:nvPr/>
            </p:nvSpPr>
            <p:spPr bwMode="auto">
              <a:xfrm>
                <a:off x="6771" y="2054"/>
                <a:ext cx="142" cy="243"/>
              </a:xfrm>
              <a:prstGeom prst="rect">
                <a:avLst/>
              </a:prstGeom>
              <a:solidFill>
                <a:srgbClr val="FFFFFF">
                  <a:alpha val="5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b="1" i="0" u="none" strike="noStrike" cap="none" normalizeH="0" baseline="0" dirty="0">
                    <a:ln>
                      <a:noFill/>
                    </a:ln>
                    <a:solidFill>
                      <a:schemeClr val="tx2">
                        <a:lumMod val="75000"/>
                      </a:schemeClr>
                    </a:solidFill>
                    <a:effectLst/>
                    <a:latin typeface="Calibri" pitchFamily="34" charset="0"/>
                    <a:cs typeface="Arial" pitchFamily="34" charset="0"/>
                  </a:rPr>
                  <a:t>2</a:t>
                </a:r>
                <a:endParaRPr kumimoji="0" lang="fr-FR" sz="3200" b="1" i="0" u="none" strike="noStrike" cap="none" normalizeH="0" baseline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104" name="AutoShape 32"/>
            <p:cNvSpPr>
              <a:spLocks noChangeArrowheads="1"/>
            </p:cNvSpPr>
            <p:nvPr/>
          </p:nvSpPr>
          <p:spPr bwMode="auto">
            <a:xfrm rot="5254058" flipH="1">
              <a:off x="4414811" y="4776393"/>
              <a:ext cx="1023145" cy="810090"/>
            </a:xfrm>
            <a:custGeom>
              <a:avLst/>
              <a:gdLst>
                <a:gd name="G0" fmla="+- -5837638 0 0"/>
                <a:gd name="G1" fmla="+- 11552181 0 0"/>
                <a:gd name="G2" fmla="+- -5837638 0 11552181"/>
                <a:gd name="G3" fmla="+- 10800 0 0"/>
                <a:gd name="G4" fmla="+- 0 0 -5837638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10800 0 0"/>
                <a:gd name="G9" fmla="+- 0 0 11552181"/>
                <a:gd name="G10" fmla="+- 10800 0 2700"/>
                <a:gd name="G11" fmla="cos G10 -5837638"/>
                <a:gd name="G12" fmla="sin G10 -5837638"/>
                <a:gd name="G13" fmla="cos 13500 -5837638"/>
                <a:gd name="G14" fmla="sin 13500 -5837638"/>
                <a:gd name="G15" fmla="+- G11 10800 0"/>
                <a:gd name="G16" fmla="+- G12 10800 0"/>
                <a:gd name="G17" fmla="+- G13 10800 0"/>
                <a:gd name="G18" fmla="+- G14 10800 0"/>
                <a:gd name="G19" fmla="*/ 10800 1 2"/>
                <a:gd name="G20" fmla="+- G19 5400 0"/>
                <a:gd name="G21" fmla="cos G20 -5837638"/>
                <a:gd name="G22" fmla="sin G20 -5837638"/>
                <a:gd name="G23" fmla="+- G21 10800 0"/>
                <a:gd name="G24" fmla="+- G12 G23 G22"/>
                <a:gd name="G25" fmla="+- G22 G23 G11"/>
                <a:gd name="G26" fmla="cos 10800 -5837638"/>
                <a:gd name="G27" fmla="sin 10800 -5837638"/>
                <a:gd name="G28" fmla="cos 10800 -5837638"/>
                <a:gd name="G29" fmla="sin 10800 -5837638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11552181"/>
                <a:gd name="G36" fmla="sin G34 11552181"/>
                <a:gd name="G37" fmla="+/ 11552181 -5837638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10800 G39"/>
                <a:gd name="G43" fmla="sin 108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978 w 21600"/>
                <a:gd name="T5" fmla="*/ 3352 h 21600"/>
                <a:gd name="T6" fmla="*/ 22 w 21600"/>
                <a:gd name="T7" fmla="*/ 11502 h 21600"/>
                <a:gd name="T8" fmla="*/ 2978 w 21600"/>
                <a:gd name="T9" fmla="*/ 3352 h 21600"/>
                <a:gd name="T10" fmla="*/ 11017 w 21600"/>
                <a:gd name="T11" fmla="*/ -2699 h 21600"/>
                <a:gd name="T12" fmla="*/ 13674 w 21600"/>
                <a:gd name="T13" fmla="*/ 45 h 21600"/>
                <a:gd name="T14" fmla="*/ 10930 w 21600"/>
                <a:gd name="T15" fmla="*/ 2701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0974" y="1"/>
                  </a:moveTo>
                  <a:cubicBezTo>
                    <a:pt x="10916" y="0"/>
                    <a:pt x="10858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34"/>
                    <a:pt x="7" y="11268"/>
                    <a:pt x="22" y="11502"/>
                  </a:cubicBezTo>
                  <a:cubicBezTo>
                    <a:pt x="7" y="11268"/>
                    <a:pt x="0" y="11034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0858" y="-1"/>
                    <a:pt x="10916" y="0"/>
                    <a:pt x="10974" y="1"/>
                  </a:cubicBezTo>
                  <a:lnTo>
                    <a:pt x="11017" y="-2699"/>
                  </a:lnTo>
                  <a:lnTo>
                    <a:pt x="13674" y="45"/>
                  </a:lnTo>
                  <a:lnTo>
                    <a:pt x="10930" y="2701"/>
                  </a:lnTo>
                  <a:lnTo>
                    <a:pt x="10974" y="1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05" name="Text Box 33"/>
            <p:cNvSpPr txBox="1">
              <a:spLocks noChangeArrowheads="1"/>
            </p:cNvSpPr>
            <p:nvPr/>
          </p:nvSpPr>
          <p:spPr bwMode="auto">
            <a:xfrm>
              <a:off x="4788024" y="2924944"/>
              <a:ext cx="375792" cy="316103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b="1" i="0" u="none" strike="noStrike" cap="none" normalizeH="0" baseline="0" dirty="0">
                  <a:ln>
                    <a:noFill/>
                  </a:ln>
                  <a:solidFill>
                    <a:srgbClr val="0000FF"/>
                  </a:solidFill>
                  <a:effectLst/>
                  <a:latin typeface="Calibri" pitchFamily="34" charset="0"/>
                  <a:cs typeface="Arial" pitchFamily="34" charset="0"/>
                </a:rPr>
                <a:t>1</a:t>
              </a:r>
              <a:endParaRPr kumimoji="0" lang="fr-FR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2376264"/>
          </a:xfrm>
          <a:solidFill>
            <a:schemeClr val="accent1">
              <a:alpha val="63000"/>
            </a:schemeClr>
          </a:solidFill>
        </p:spPr>
        <p:txBody>
          <a:bodyPr>
            <a:normAutofit fontScale="92500"/>
          </a:bodyPr>
          <a:lstStyle/>
          <a:p>
            <a:pPr algn="ctr">
              <a:buNone/>
            </a:pPr>
            <a:endParaRPr lang="fr-FR" sz="1000" dirty="0"/>
          </a:p>
          <a:p>
            <a:pPr algn="ctr">
              <a:buBlip>
                <a:blip r:embed="rId2"/>
              </a:buBlip>
            </a:pPr>
            <a:r>
              <a:rPr lang="fr-FR" dirty="0"/>
              <a:t>Braquer le volant à droite de la moitié du nombre de tours comptés à l’étape précédente</a:t>
            </a:r>
          </a:p>
          <a:p>
            <a:pPr algn="ctr">
              <a:buBlip>
                <a:blip r:embed="rId2"/>
              </a:buBlip>
            </a:pPr>
            <a:r>
              <a:rPr lang="fr-FR" dirty="0"/>
              <a:t>Centrer les repères 2 et 3 par rapport au repère 1</a:t>
            </a:r>
          </a:p>
          <a:p>
            <a:pPr algn="ctr">
              <a:buBlip>
                <a:blip r:embed="rId2"/>
              </a:buBlip>
            </a:pPr>
            <a:r>
              <a:rPr lang="fr-FR" dirty="0"/>
              <a:t>Placer le système de blocage du volant</a:t>
            </a:r>
          </a:p>
          <a:p>
            <a:pPr algn="ctr">
              <a:buBlip>
                <a:blip r:embed="rId2"/>
              </a:buBlip>
            </a:pPr>
            <a:endParaRPr lang="fr-FR" dirty="0"/>
          </a:p>
        </p:txBody>
      </p:sp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2915816" y="2924944"/>
            <a:ext cx="3168352" cy="3240360"/>
            <a:chOff x="8397" y="10077"/>
            <a:chExt cx="2880" cy="2819"/>
          </a:xfrm>
        </p:grpSpPr>
        <p:grpSp>
          <p:nvGrpSpPr>
            <p:cNvPr id="4099" name="Group 3"/>
            <p:cNvGrpSpPr>
              <a:grpSpLocks/>
            </p:cNvGrpSpPr>
            <p:nvPr/>
          </p:nvGrpSpPr>
          <p:grpSpPr bwMode="auto">
            <a:xfrm>
              <a:off x="8397" y="10170"/>
              <a:ext cx="2880" cy="2726"/>
              <a:chOff x="2526" y="4342"/>
              <a:chExt cx="2880" cy="2726"/>
            </a:xfrm>
          </p:grpSpPr>
          <p:grpSp>
            <p:nvGrpSpPr>
              <p:cNvPr id="4100" name="Group 4"/>
              <p:cNvGrpSpPr>
                <a:grpSpLocks/>
              </p:cNvGrpSpPr>
              <p:nvPr/>
            </p:nvGrpSpPr>
            <p:grpSpPr bwMode="auto">
              <a:xfrm>
                <a:off x="2526" y="4342"/>
                <a:ext cx="2880" cy="2726"/>
                <a:chOff x="2526" y="4342"/>
                <a:chExt cx="2880" cy="2726"/>
              </a:xfrm>
            </p:grpSpPr>
            <p:grpSp>
              <p:nvGrpSpPr>
                <p:cNvPr id="4101" name="Group 5"/>
                <p:cNvGrpSpPr>
                  <a:grpSpLocks/>
                </p:cNvGrpSpPr>
                <p:nvPr/>
              </p:nvGrpSpPr>
              <p:grpSpPr bwMode="auto">
                <a:xfrm>
                  <a:off x="2526" y="4377"/>
                  <a:ext cx="2880" cy="1157"/>
                  <a:chOff x="4076" y="2006"/>
                  <a:chExt cx="3381" cy="1272"/>
                </a:xfrm>
              </p:grpSpPr>
              <p:sp>
                <p:nvSpPr>
                  <p:cNvPr id="4102" name="Oval 6"/>
                  <p:cNvSpPr>
                    <a:spLocks noChangeArrowheads="1"/>
                  </p:cNvSpPr>
                  <p:nvPr/>
                </p:nvSpPr>
                <p:spPr bwMode="auto">
                  <a:xfrm>
                    <a:off x="4089" y="2006"/>
                    <a:ext cx="3368" cy="119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103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5361" y="2083"/>
                    <a:ext cx="849" cy="112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grpSp>
                <p:nvGrpSpPr>
                  <p:cNvPr id="4104" name="Group 8"/>
                  <p:cNvGrpSpPr>
                    <a:grpSpLocks/>
                  </p:cNvGrpSpPr>
                  <p:nvPr/>
                </p:nvGrpSpPr>
                <p:grpSpPr bwMode="auto">
                  <a:xfrm>
                    <a:off x="4076" y="2571"/>
                    <a:ext cx="3381" cy="707"/>
                    <a:chOff x="7252" y="4281"/>
                    <a:chExt cx="3381" cy="707"/>
                  </a:xfrm>
                </p:grpSpPr>
                <p:sp>
                  <p:nvSpPr>
                    <p:cNvPr id="4105" name="Rectangle 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52" y="4281"/>
                      <a:ext cx="3381" cy="70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106" name="Line 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264" y="4281"/>
                      <a:ext cx="3369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FFFFFF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</p:grpSp>
              <p:sp>
                <p:nvSpPr>
                  <p:cNvPr id="4107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4243" y="2237"/>
                    <a:ext cx="977" cy="977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108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6315" y="2251"/>
                    <a:ext cx="977" cy="977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109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5273" y="2226"/>
                    <a:ext cx="977" cy="977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</p:grpSp>
            <p:sp>
              <p:nvSpPr>
                <p:cNvPr id="4110" name="Line 14"/>
                <p:cNvSpPr>
                  <a:spLocks noChangeShapeType="1"/>
                </p:cNvSpPr>
                <p:nvPr/>
              </p:nvSpPr>
              <p:spPr bwMode="auto">
                <a:xfrm>
                  <a:off x="3982" y="4342"/>
                  <a:ext cx="0" cy="167"/>
                </a:xfrm>
                <a:prstGeom prst="line">
                  <a:avLst/>
                </a:prstGeom>
                <a:noFill/>
                <a:ln w="635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grpSp>
              <p:nvGrpSpPr>
                <p:cNvPr id="4111" name="Group 15"/>
                <p:cNvGrpSpPr>
                  <a:grpSpLocks/>
                </p:cNvGrpSpPr>
                <p:nvPr/>
              </p:nvGrpSpPr>
              <p:grpSpPr bwMode="auto">
                <a:xfrm rot="1803774">
                  <a:off x="2889" y="4989"/>
                  <a:ext cx="2136" cy="2079"/>
                  <a:chOff x="2889" y="4989"/>
                  <a:chExt cx="2136" cy="2079"/>
                </a:xfrm>
              </p:grpSpPr>
              <p:grpSp>
                <p:nvGrpSpPr>
                  <p:cNvPr id="4112" name="Group 16"/>
                  <p:cNvGrpSpPr>
                    <a:grpSpLocks/>
                  </p:cNvGrpSpPr>
                  <p:nvPr/>
                </p:nvGrpSpPr>
                <p:grpSpPr bwMode="auto">
                  <a:xfrm rot="-3899180">
                    <a:off x="2922" y="4965"/>
                    <a:ext cx="2070" cy="2136"/>
                    <a:chOff x="6560" y="1699"/>
                    <a:chExt cx="2070" cy="2136"/>
                  </a:xfrm>
                </p:grpSpPr>
                <p:grpSp>
                  <p:nvGrpSpPr>
                    <p:cNvPr id="4113" name="Group 17"/>
                    <p:cNvGrpSpPr>
                      <a:grpSpLocks/>
                    </p:cNvGrpSpPr>
                    <p:nvPr/>
                  </p:nvGrpSpPr>
                  <p:grpSpPr bwMode="auto">
                    <a:xfrm rot="1065593">
                      <a:off x="6560" y="1699"/>
                      <a:ext cx="2070" cy="2136"/>
                      <a:chOff x="4859" y="3277"/>
                      <a:chExt cx="2803" cy="2803"/>
                    </a:xfrm>
                  </p:grpSpPr>
                  <p:grpSp>
                    <p:nvGrpSpPr>
                      <p:cNvPr id="4114" name="Group 1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859" y="3277"/>
                        <a:ext cx="2803" cy="2803"/>
                        <a:chOff x="5883" y="3253"/>
                        <a:chExt cx="2803" cy="2803"/>
                      </a:xfrm>
                    </p:grpSpPr>
                    <p:sp>
                      <p:nvSpPr>
                        <p:cNvPr id="4115" name="Oval 1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883" y="3253"/>
                          <a:ext cx="2803" cy="2803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fr-FR"/>
                        </a:p>
                      </p:txBody>
                    </p:sp>
                    <p:sp>
                      <p:nvSpPr>
                        <p:cNvPr id="4116" name="Oval 2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6120" y="3491"/>
                          <a:ext cx="2327" cy="2327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fr-FR"/>
                        </a:p>
                      </p:txBody>
                    </p:sp>
                  </p:grpSp>
                  <p:sp>
                    <p:nvSpPr>
                      <p:cNvPr id="4117" name="Line 2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5198" y="4407"/>
                        <a:ext cx="791" cy="791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4118" name="Line 22"/>
                      <p:cNvSpPr>
                        <a:spLocks noChangeShapeType="1"/>
                      </p:cNvSpPr>
                      <p:nvPr/>
                    </p:nvSpPr>
                    <p:spPr bwMode="auto">
                      <a:xfrm rot="16200000" flipV="1">
                        <a:off x="6524" y="4415"/>
                        <a:ext cx="791" cy="791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4119" name="Line 2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985" y="4410"/>
                        <a:ext cx="525" cy="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4120" name="Line 2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5273" y="4800"/>
                        <a:ext cx="765" cy="503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4121" name="Line 25"/>
                      <p:cNvSpPr>
                        <a:spLocks noChangeShapeType="1"/>
                      </p:cNvSpPr>
                      <p:nvPr/>
                    </p:nvSpPr>
                    <p:spPr bwMode="auto">
                      <a:xfrm rot="14897157" flipV="1">
                        <a:off x="6492" y="4794"/>
                        <a:ext cx="753" cy="492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4122" name="Line 2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030" y="4793"/>
                        <a:ext cx="473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4123" name="Rectangle 2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168" y="5212"/>
                        <a:ext cx="112" cy="11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4124" name="Rectangle 2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38" y="5204"/>
                        <a:ext cx="112" cy="11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fr-FR"/>
                      </a:p>
                    </p:txBody>
                  </p:sp>
                </p:grpSp>
                <p:sp>
                  <p:nvSpPr>
                    <p:cNvPr id="4125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33" y="1719"/>
                      <a:ext cx="0" cy="167"/>
                    </a:xfrm>
                    <a:prstGeom prst="line">
                      <a:avLst/>
                    </a:prstGeom>
                    <a:noFill/>
                    <a:ln w="6350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</p:grpSp>
              <p:sp>
                <p:nvSpPr>
                  <p:cNvPr id="4126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3986" y="4989"/>
                    <a:ext cx="0" cy="180"/>
                  </a:xfrm>
                  <a:prstGeom prst="line">
                    <a:avLst/>
                  </a:prstGeom>
                  <a:noFill/>
                  <a:ln w="635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</p:grpSp>
            <p:sp>
              <p:nvSpPr>
                <p:cNvPr id="4127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3467" y="5024"/>
                  <a:ext cx="142" cy="243"/>
                </a:xfrm>
                <a:prstGeom prst="rect">
                  <a:avLst/>
                </a:prstGeom>
                <a:solidFill>
                  <a:srgbClr val="FFFFFF">
                    <a:alpha val="50000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b="1" i="0" u="none" strike="noStrike" cap="none" normalizeH="0" baseline="0" dirty="0">
                      <a:ln>
                        <a:noFill/>
                      </a:ln>
                      <a:solidFill>
                        <a:schemeClr val="tx2">
                          <a:lumMod val="75000"/>
                        </a:schemeClr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2</a:t>
                  </a:r>
                  <a:endParaRPr kumimoji="0" lang="fr-FR" sz="3200" b="1" i="0" u="none" strike="noStrike" cap="none" normalizeH="0" baseline="0" dirty="0">
                    <a:ln>
                      <a:noFill/>
                    </a:ln>
                    <a:solidFill>
                      <a:schemeClr val="tx2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128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4534" y="5228"/>
                  <a:ext cx="142" cy="243"/>
                </a:xfrm>
                <a:prstGeom prst="rect">
                  <a:avLst/>
                </a:prstGeom>
                <a:solidFill>
                  <a:srgbClr val="FFFFFF">
                    <a:alpha val="50000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b="1" i="0" u="none" strike="noStrike" cap="none" normalizeH="0" baseline="0" noProof="1">
                      <a:ln>
                        <a:noFill/>
                      </a:ln>
                      <a:solidFill>
                        <a:schemeClr val="tx2">
                          <a:lumMod val="75000"/>
                        </a:schemeClr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</a:t>
                  </a:r>
                  <a:endParaRPr kumimoji="0" lang="fr-FR" sz="3200" b="1" i="0" u="none" strike="noStrike" cap="none" normalizeH="0" baseline="0" dirty="0">
                    <a:ln>
                      <a:noFill/>
                    </a:ln>
                    <a:solidFill>
                      <a:schemeClr val="tx2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4129" name="AutoShape 33"/>
              <p:cNvSpPr>
                <a:spLocks noChangeArrowheads="1"/>
              </p:cNvSpPr>
              <p:nvPr/>
            </p:nvSpPr>
            <p:spPr bwMode="auto">
              <a:xfrm rot="-1925912">
                <a:off x="3174" y="5529"/>
                <a:ext cx="916" cy="720"/>
              </a:xfrm>
              <a:custGeom>
                <a:avLst/>
                <a:gdLst>
                  <a:gd name="G0" fmla="+- -5837638 0 0"/>
                  <a:gd name="G1" fmla="+- 11552181 0 0"/>
                  <a:gd name="G2" fmla="+- -5837638 0 11552181"/>
                  <a:gd name="G3" fmla="+- 10800 0 0"/>
                  <a:gd name="G4" fmla="+- 0 0 -5837638"/>
                  <a:gd name="T0" fmla="*/ 360 256 1"/>
                  <a:gd name="T1" fmla="*/ 0 256 1"/>
                  <a:gd name="G5" fmla="+- G2 T0 T1"/>
                  <a:gd name="G6" fmla="?: G2 G2 G5"/>
                  <a:gd name="G7" fmla="+- 0 0 G6"/>
                  <a:gd name="G8" fmla="+- 10800 0 0"/>
                  <a:gd name="G9" fmla="+- 0 0 11552181"/>
                  <a:gd name="G10" fmla="+- 10800 0 2700"/>
                  <a:gd name="G11" fmla="cos G10 -5837638"/>
                  <a:gd name="G12" fmla="sin G10 -5837638"/>
                  <a:gd name="G13" fmla="cos 13500 -5837638"/>
                  <a:gd name="G14" fmla="sin 13500 -5837638"/>
                  <a:gd name="G15" fmla="+- G11 10800 0"/>
                  <a:gd name="G16" fmla="+- G12 10800 0"/>
                  <a:gd name="G17" fmla="+- G13 10800 0"/>
                  <a:gd name="G18" fmla="+- G14 10800 0"/>
                  <a:gd name="G19" fmla="*/ 10800 1 2"/>
                  <a:gd name="G20" fmla="+- G19 5400 0"/>
                  <a:gd name="G21" fmla="cos G20 -5837638"/>
                  <a:gd name="G22" fmla="sin G20 -5837638"/>
                  <a:gd name="G23" fmla="+- G21 10800 0"/>
                  <a:gd name="G24" fmla="+- G12 G23 G22"/>
                  <a:gd name="G25" fmla="+- G22 G23 G11"/>
                  <a:gd name="G26" fmla="cos 10800 -5837638"/>
                  <a:gd name="G27" fmla="sin 10800 -5837638"/>
                  <a:gd name="G28" fmla="cos 10800 -5837638"/>
                  <a:gd name="G29" fmla="sin 10800 -5837638"/>
                  <a:gd name="G30" fmla="+- G26 10800 0"/>
                  <a:gd name="G31" fmla="+- G27 10800 0"/>
                  <a:gd name="G32" fmla="+- G28 10800 0"/>
                  <a:gd name="G33" fmla="+- G29 10800 0"/>
                  <a:gd name="G34" fmla="+- G19 5400 0"/>
                  <a:gd name="G35" fmla="cos G34 11552181"/>
                  <a:gd name="G36" fmla="sin G34 11552181"/>
                  <a:gd name="G37" fmla="+/ 11552181 -5837638 2"/>
                  <a:gd name="T2" fmla="*/ 180 256 1"/>
                  <a:gd name="T3" fmla="*/ 0 256 1"/>
                  <a:gd name="G38" fmla="+- G37 T2 T3"/>
                  <a:gd name="G39" fmla="?: G2 G37 G38"/>
                  <a:gd name="G40" fmla="cos 10800 G39"/>
                  <a:gd name="G41" fmla="sin 10800 G39"/>
                  <a:gd name="G42" fmla="cos 10800 G39"/>
                  <a:gd name="G43" fmla="sin 10800 G39"/>
                  <a:gd name="G44" fmla="+- G40 10800 0"/>
                  <a:gd name="G45" fmla="+- G41 10800 0"/>
                  <a:gd name="G46" fmla="+- G42 10800 0"/>
                  <a:gd name="G47" fmla="+- G43 10800 0"/>
                  <a:gd name="G48" fmla="+- G35 10800 0"/>
                  <a:gd name="G49" fmla="+- G36 10800 0"/>
                  <a:gd name="T4" fmla="*/ 2978 w 21600"/>
                  <a:gd name="T5" fmla="*/ 3352 h 21600"/>
                  <a:gd name="T6" fmla="*/ 22 w 21600"/>
                  <a:gd name="T7" fmla="*/ 11502 h 21600"/>
                  <a:gd name="T8" fmla="*/ 2978 w 21600"/>
                  <a:gd name="T9" fmla="*/ 3352 h 21600"/>
                  <a:gd name="T10" fmla="*/ 11017 w 21600"/>
                  <a:gd name="T11" fmla="*/ -2699 h 21600"/>
                  <a:gd name="T12" fmla="*/ 13674 w 21600"/>
                  <a:gd name="T13" fmla="*/ 45 h 21600"/>
                  <a:gd name="T14" fmla="*/ 10930 w 21600"/>
                  <a:gd name="T15" fmla="*/ 2701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0974" y="1"/>
                    </a:moveTo>
                    <a:cubicBezTo>
                      <a:pt x="10916" y="0"/>
                      <a:pt x="10858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034"/>
                      <a:pt x="7" y="11268"/>
                      <a:pt x="22" y="11502"/>
                    </a:cubicBezTo>
                    <a:cubicBezTo>
                      <a:pt x="7" y="11268"/>
                      <a:pt x="0" y="11034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0858" y="-1"/>
                      <a:pt x="10916" y="0"/>
                      <a:pt x="10974" y="1"/>
                    </a:cubicBezTo>
                    <a:lnTo>
                      <a:pt x="11017" y="-2699"/>
                    </a:lnTo>
                    <a:lnTo>
                      <a:pt x="13674" y="45"/>
                    </a:lnTo>
                    <a:lnTo>
                      <a:pt x="10930" y="2701"/>
                    </a:lnTo>
                    <a:lnTo>
                      <a:pt x="10974" y="1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4130" name="Text Box 34"/>
            <p:cNvSpPr txBox="1">
              <a:spLocks noChangeArrowheads="1"/>
            </p:cNvSpPr>
            <p:nvPr/>
          </p:nvSpPr>
          <p:spPr bwMode="auto">
            <a:xfrm>
              <a:off x="9925" y="10077"/>
              <a:ext cx="334" cy="283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b="1" i="0" u="none" strike="noStrike" cap="none" normalizeH="0" baseline="0" dirty="0">
                  <a:ln>
                    <a:noFill/>
                  </a:ln>
                  <a:solidFill>
                    <a:srgbClr val="0000FF"/>
                  </a:solidFill>
                  <a:effectLst/>
                  <a:latin typeface="Calibri" pitchFamily="34" charset="0"/>
                  <a:cs typeface="Arial" pitchFamily="34" charset="0"/>
                </a:rPr>
                <a:t>1</a:t>
              </a:r>
              <a:endParaRPr kumimoji="0" lang="fr-FR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8" name="Bulle ronde 37"/>
          <p:cNvSpPr/>
          <p:nvPr/>
        </p:nvSpPr>
        <p:spPr>
          <a:xfrm>
            <a:off x="7236296" y="3068960"/>
            <a:ext cx="1728192" cy="1728192"/>
          </a:xfrm>
          <a:prstGeom prst="wedgeEllipseCallout">
            <a:avLst>
              <a:gd name="adj1" fmla="val -70608"/>
              <a:gd name="adj2" fmla="val -63440"/>
            </a:avLst>
          </a:prstGeom>
          <a:blipFill dpi="0" rotWithShape="1">
            <a:blip r:embed="rId3" cstate="print"/>
            <a:srcRect/>
            <a:stretch>
              <a:fillRect l="19000" t="1900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 descr="Résultat de recherche d'images pour &quot;attention&quot;"/>
          <p:cNvSpPr>
            <a:spLocks noChangeAspect="1" noChangeArrowheads="1"/>
          </p:cNvSpPr>
          <p:nvPr/>
        </p:nvSpPr>
        <p:spPr bwMode="auto">
          <a:xfrm>
            <a:off x="155575" y="-411163"/>
            <a:ext cx="971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124" name="AutoShape 4" descr="Résultat de recherche d'images pour &quot;atten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328592"/>
          </a:xfrm>
          <a:solidFill>
            <a:schemeClr val="accent1">
              <a:alpha val="63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endParaRPr lang="fr-FR" sz="1000" dirty="0"/>
          </a:p>
          <a:p>
            <a:pPr algn="ctr">
              <a:buNone/>
            </a:pPr>
            <a:r>
              <a:rPr lang="fr-FR" sz="3600" b="1" dirty="0"/>
              <a:t>Maintenant seul la crémaillère est centrée</a:t>
            </a:r>
          </a:p>
          <a:p>
            <a:pPr algn="ctr">
              <a:buNone/>
            </a:pPr>
            <a:endParaRPr lang="fr-FR" dirty="0"/>
          </a:p>
          <a:p>
            <a:pPr algn="ctr">
              <a:buNone/>
            </a:pPr>
            <a:endParaRPr lang="fr-FR" dirty="0"/>
          </a:p>
          <a:p>
            <a:pPr algn="ctr">
              <a:buNone/>
            </a:pPr>
            <a:endParaRPr lang="fr-FR" dirty="0"/>
          </a:p>
          <a:p>
            <a:pPr algn="ctr">
              <a:buNone/>
            </a:pPr>
            <a:endParaRPr lang="fr-FR" dirty="0"/>
          </a:p>
          <a:p>
            <a:pPr algn="ctr">
              <a:buNone/>
            </a:pPr>
            <a:r>
              <a:rPr lang="fr-FR" dirty="0"/>
              <a:t> Il peut arriver que le volant et les roues ne soient pas centrés. Il faudra donc régler le parallélisme et repositionner le volant. </a:t>
            </a:r>
          </a:p>
        </p:txBody>
      </p:sp>
      <p:pic>
        <p:nvPicPr>
          <p:cNvPr id="5126" name="Picture 6" descr="http://s1.static-footeo.com/uploads/es-cormellesfoot/news/mefiance-attention__nimpr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628800"/>
            <a:ext cx="2304256" cy="230425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10.0&quot;&gt;&lt;object type=&quot;1&quot; unique_id=&quot;10001&quot;&gt;&lt;object type=&quot;8&quot; unique_id=&quot;10002&quot;&gt;&lt;/object&gt;&lt;object type=&quot;2&quot; unique_id=&quot;10003&quot;&gt;&lt;object type=&quot;3&quot; unique_id=&quot;10018&quot;&gt;&lt;property id=&quot;20148&quot; value=&quot;5&quot;/&gt;&lt;property id=&quot;20300&quot; value=&quot;Diapositive 1&quot;/&gt;&lt;property id=&quot;20307&quot; value=&quot;256&quot;/&gt;&lt;/object&gt;&lt;object type=&quot;3&quot; unique_id=&quot;10019&quot;&gt;&lt;property id=&quot;20148&quot; value=&quot;5&quot;/&gt;&lt;property id=&quot;20300&quot; value=&quot;Diapositive 2&quot;/&gt;&lt;property id=&quot;20307&quot; value=&quot;257&quot;/&gt;&lt;/object&gt;&lt;object type=&quot;3&quot; unique_id=&quot;10020&quot;&gt;&lt;property id=&quot;20148&quot; value=&quot;5&quot;/&gt;&lt;property id=&quot;20300&quot; value=&quot;Diapositive 3&quot;/&gt;&lt;property id=&quot;20307&quot; value=&quot;258&quot;/&gt;&lt;/object&gt;&lt;object type=&quot;3&quot; unique_id=&quot;10021&quot;&gt;&lt;property id=&quot;20148&quot; value=&quot;5&quot;/&gt;&lt;property id=&quot;20300&quot; value=&quot;Diapositive 4&quot;/&gt;&lt;property id=&quot;20307&quot; value=&quot;259&quot;/&gt;&lt;/object&gt;&lt;object type=&quot;3&quot; unique_id=&quot;10022&quot;&gt;&lt;property id=&quot;20148&quot; value=&quot;5&quot;/&gt;&lt;property id=&quot;20300&quot; value=&quot;Diapositive 5&quot;/&gt;&lt;property id=&quot;20307&quot; value=&quot;260&quot;/&gt;&lt;/object&gt;&lt;object type=&quot;3&quot; unique_id=&quot;10023&quot;&gt;&lt;property id=&quot;20148&quot; value=&quot;5&quot;/&gt;&lt;property id=&quot;20300&quot; value=&quot;Diapositive 6&quot;/&gt;&lt;property id=&quot;20307&quot; value=&quot;261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139</Words>
  <Application>Microsoft Office PowerPoint</Application>
  <PresentationFormat>Affichage à l'écran (4:3)</PresentationFormat>
  <Paragraphs>31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Comic Sans MS</vt:lpstr>
      <vt:lpstr>Tahoma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nicolas</dc:creator>
  <cp:lastModifiedBy>nicolas</cp:lastModifiedBy>
  <cp:revision>8</cp:revision>
  <dcterms:created xsi:type="dcterms:W3CDTF">2015-09-02T18:56:23Z</dcterms:created>
  <dcterms:modified xsi:type="dcterms:W3CDTF">2017-09-28T19:21:22Z</dcterms:modified>
</cp:coreProperties>
</file>