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0"/>
  </p:handoutMasterIdLst>
  <p:sldIdLst>
    <p:sldId id="256" r:id="rId2"/>
    <p:sldId id="307" r:id="rId3"/>
    <p:sldId id="257" r:id="rId4"/>
    <p:sldId id="258" r:id="rId5"/>
    <p:sldId id="304" r:id="rId6"/>
    <p:sldId id="305" r:id="rId7"/>
    <p:sldId id="306"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66" r:id="rId21"/>
    <p:sldId id="275" r:id="rId22"/>
    <p:sldId id="276" r:id="rId23"/>
    <p:sldId id="277" r:id="rId24"/>
    <p:sldId id="278" r:id="rId25"/>
    <p:sldId id="303" r:id="rId26"/>
    <p:sldId id="279" r:id="rId27"/>
    <p:sldId id="280" r:id="rId28"/>
    <p:sldId id="281" r:id="rId29"/>
    <p:sldId id="282" r:id="rId30"/>
    <p:sldId id="283" r:id="rId31"/>
    <p:sldId id="267" r:id="rId32"/>
    <p:sldId id="284" r:id="rId33"/>
    <p:sldId id="286" r:id="rId34"/>
    <p:sldId id="287" r:id="rId35"/>
    <p:sldId id="288" r:id="rId36"/>
    <p:sldId id="289" r:id="rId37"/>
    <p:sldId id="298" r:id="rId38"/>
    <p:sldId id="299" r:id="rId39"/>
    <p:sldId id="300" r:id="rId40"/>
    <p:sldId id="290" r:id="rId41"/>
    <p:sldId id="291" r:id="rId42"/>
    <p:sldId id="292" r:id="rId43"/>
    <p:sldId id="293" r:id="rId44"/>
    <p:sldId id="294" r:id="rId45"/>
    <p:sldId id="295" r:id="rId46"/>
    <p:sldId id="296"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0" autoAdjust="0"/>
  </p:normalViewPr>
  <p:slideViewPr>
    <p:cSldViewPr>
      <p:cViewPr varScale="1">
        <p:scale>
          <a:sx n="77" d="100"/>
          <a:sy n="77" d="100"/>
        </p:scale>
        <p:origin x="1794" y="8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89C28-7CD2-426E-B940-5FDA0E904BE9}" type="datetimeFigureOut">
              <a:rPr lang="fr-FR" smtClean="0"/>
              <a:t>03/01/2018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9DE3B4-C1CF-4F57-8E46-5ECF0596C8EB}" type="slidenum">
              <a:rPr lang="fr-FR" smtClean="0"/>
              <a:t>‹N°›</a:t>
            </a:fld>
            <a:endParaRPr lang="fr-FR"/>
          </a:p>
        </p:txBody>
      </p:sp>
    </p:spTree>
    <p:extLst>
      <p:ext uri="{BB962C8B-B14F-4D97-AF65-F5344CB8AC3E}">
        <p14:creationId xmlns:p14="http://schemas.microsoft.com/office/powerpoint/2010/main" val="9548317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Modifiez le style du titre</a:t>
            </a:r>
            <a:endParaRPr kumimoji="0" lang="en-US"/>
          </a:p>
        </p:txBody>
      </p:sp>
      <p:sp>
        <p:nvSpPr>
          <p:cNvPr id="28" name="Espace réservé de la date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29" name="Espace réservé du numéro de diapositive 2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13" name="Rectangle 12">
            <a:extLst>
              <a:ext uri="{FF2B5EF4-FFF2-40B4-BE49-F238E27FC236}">
                <a16:creationId xmlns:a16="http://schemas.microsoft.com/office/drawing/2014/main" id="{6A29A4F7-D209-4BAA-AB2E-CAC8DE2BE774}"/>
              </a:ext>
            </a:extLst>
          </p:cNvPr>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7" name="Rectangle 6">
            <a:extLst>
              <a:ext uri="{FF2B5EF4-FFF2-40B4-BE49-F238E27FC236}">
                <a16:creationId xmlns:a16="http://schemas.microsoft.com/office/drawing/2014/main" id="{19605D39-A1FF-42B2-BD73-35AC22A03AB7}"/>
              </a:ext>
            </a:extLst>
          </p:cNvPr>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7924800" y="6416675"/>
            <a:ext cx="762000" cy="365125"/>
          </a:xfrm>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7" name="Rectangle 6">
            <a:extLst>
              <a:ext uri="{FF2B5EF4-FFF2-40B4-BE49-F238E27FC236}">
                <a16:creationId xmlns:a16="http://schemas.microsoft.com/office/drawing/2014/main" id="{AC130180-0E56-4651-AE82-EDC6CC3D4504}"/>
              </a:ext>
            </a:extLst>
          </p:cNvPr>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8" name="Rectangle 7">
            <a:extLst>
              <a:ext uri="{FF2B5EF4-FFF2-40B4-BE49-F238E27FC236}">
                <a16:creationId xmlns:a16="http://schemas.microsoft.com/office/drawing/2014/main" id="{2E7F4FA9-954C-4DBB-9F83-C124E95CCF2C}"/>
              </a:ext>
            </a:extLst>
          </p:cNvPr>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6" name="Rectangle 5">
            <a:extLst>
              <a:ext uri="{FF2B5EF4-FFF2-40B4-BE49-F238E27FC236}">
                <a16:creationId xmlns:a16="http://schemas.microsoft.com/office/drawing/2014/main" id="{F19FCBFC-44AB-45F9-88C0-3FF4809164A4}"/>
              </a:ext>
            </a:extLst>
          </p:cNvPr>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5" name="Rectangle 4"/>
          <p:cNvSpPr/>
          <p:nvPr userDrawn="1"/>
        </p:nvSpPr>
        <p:spPr>
          <a:xfrm>
            <a:off x="-612576" y="12652"/>
            <a:ext cx="4991681" cy="400110"/>
          </a:xfrm>
          <a:prstGeom prst="rect">
            <a:avLst/>
          </a:prstGeom>
        </p:spPr>
        <p:txBody>
          <a:bodyPr wrap="square">
            <a:spAutoFit/>
          </a:bodyPr>
          <a:lstStyle/>
          <a:p>
            <a:pPr algn="ctr"/>
            <a:r>
              <a:rPr lang="fr-FR" sz="2000" b="1" dirty="0">
                <a:solidFill>
                  <a:schemeClr val="bg1"/>
                </a:solidFill>
                <a:latin typeface="Arial Narrow" pitchFamily="34" charset="0"/>
              </a:rPr>
              <a:t>ANALYSE VIBRATOIRE EN BTS MS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1/3/2018</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1/3/2018</a:t>
            </a:fld>
            <a:endParaRPr lang="en-US">
              <a:solidFill>
                <a:schemeClr val="tx1">
                  <a:shade val="50000"/>
                </a:scheme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eaLnBrk="1" latinLnBrk="0" hangingPunct="1"/>
            <a:fld id="{69E29E33-B620-47F9-BB04-8846C2A5AFCC}" type="slidenum">
              <a:rPr kumimoji="0" lang="en-US" smtClean="0"/>
              <a:pPr eaLnBrk="1" latinLnBrk="0" hangingPunct="1"/>
              <a:t>‹N°›</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png"/><Relationship Id="rId7" Type="http://schemas.openxmlformats.org/officeDocument/2006/relationships/image" Target="../media/image52.wmf"/><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1.emf"/><Relationship Id="rId4" Type="http://schemas.openxmlformats.org/officeDocument/2006/relationships/slide" Target="slide23.xml"/><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157" y="1052736"/>
            <a:ext cx="8712968" cy="13849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sz="2800" b="1" dirty="0">
                <a:solidFill>
                  <a:schemeClr val="bg1"/>
                </a:solidFill>
                <a:latin typeface="Arial Narrow" pitchFamily="34" charset="0"/>
              </a:rPr>
              <a:t>L’ANALYSE VIBRATOIRE</a:t>
            </a:r>
          </a:p>
          <a:p>
            <a:pPr algn="ctr"/>
            <a:endParaRPr lang="fr-FR" sz="2800" b="1" dirty="0">
              <a:solidFill>
                <a:schemeClr val="bg1"/>
              </a:solidFill>
              <a:latin typeface="Arial Narrow" pitchFamily="34" charset="0"/>
            </a:endParaRPr>
          </a:p>
          <a:p>
            <a:pPr algn="ctr"/>
            <a:r>
              <a:rPr lang="fr-FR" sz="2800" b="1" dirty="0">
                <a:solidFill>
                  <a:schemeClr val="bg1"/>
                </a:solidFill>
                <a:latin typeface="Arial Narrow" pitchFamily="34" charset="0"/>
              </a:rPr>
              <a:t>OUTIL DE LA MAINTENANCE PRÉVISIONNELLE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0968"/>
            <a:ext cx="2088232" cy="3156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D6091E6E-937A-4B5A-A2EB-623AC4B2DA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78" t="8762" r="2435" b="52855"/>
          <a:stretch/>
        </p:blipFill>
        <p:spPr bwMode="auto">
          <a:xfrm>
            <a:off x="4629641" y="3429000"/>
            <a:ext cx="3312368" cy="24012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03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342" y="1180156"/>
            <a:ext cx="7911981"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sz="2800" b="1" dirty="0">
                <a:solidFill>
                  <a:schemeClr val="bg1"/>
                </a:solidFill>
                <a:latin typeface="Arial Narrow" pitchFamily="34" charset="0"/>
              </a:rPr>
              <a:t>La vibration sinusoïdale</a:t>
            </a:r>
          </a:p>
        </p:txBody>
      </p:sp>
      <p:sp>
        <p:nvSpPr>
          <p:cNvPr id="3" name="Rectangle 2"/>
          <p:cNvSpPr/>
          <p:nvPr/>
        </p:nvSpPr>
        <p:spPr>
          <a:xfrm>
            <a:off x="612430" y="2044005"/>
            <a:ext cx="7881893" cy="707886"/>
          </a:xfrm>
          <a:prstGeom prst="rect">
            <a:avLst/>
          </a:prstGeom>
        </p:spPr>
        <p:txBody>
          <a:bodyPr wrap="square">
            <a:spAutoFit/>
          </a:bodyPr>
          <a:lstStyle/>
          <a:p>
            <a:r>
              <a:rPr lang="fr-FR" sz="2000" dirty="0">
                <a:solidFill>
                  <a:schemeClr val="bg1"/>
                </a:solidFill>
                <a:latin typeface="Arial" pitchFamily="34" charset="0"/>
                <a:cs typeface="Arial" pitchFamily="34" charset="0"/>
              </a:rPr>
              <a:t>L’expression la plus simple est celle du mouvement purement sinusoïdal comme celui généré par un balourd simple.</a:t>
            </a:r>
          </a:p>
        </p:txBody>
      </p:sp>
      <p:pic>
        <p:nvPicPr>
          <p:cNvPr id="5199"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55773"/>
            <a:ext cx="5066135" cy="31973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1" name="Rectangle 5140"/>
          <p:cNvSpPr/>
          <p:nvPr/>
        </p:nvSpPr>
        <p:spPr>
          <a:xfrm>
            <a:off x="5389663" y="3255773"/>
            <a:ext cx="3754337" cy="707886"/>
          </a:xfrm>
          <a:prstGeom prst="rect">
            <a:avLst/>
          </a:prstGeom>
        </p:spPr>
        <p:txBody>
          <a:bodyPr wrap="square">
            <a:spAutoFit/>
          </a:bodyPr>
          <a:lstStyle/>
          <a:p>
            <a:r>
              <a:rPr lang="fr-FR" sz="2000" dirty="0">
                <a:solidFill>
                  <a:schemeClr val="bg1"/>
                </a:solidFill>
                <a:latin typeface="Arial" pitchFamily="34" charset="0"/>
                <a:cs typeface="Arial" pitchFamily="34" charset="0"/>
              </a:rPr>
              <a:t>Le signal  représenté s’exprime par une fonction sinus</a:t>
            </a:r>
          </a:p>
        </p:txBody>
      </p:sp>
      <p:pic>
        <p:nvPicPr>
          <p:cNvPr id="5200"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318" y="4644918"/>
            <a:ext cx="28670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2F6BBC72-1A4B-40C9-858B-70C44D4D62E3}"/>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41"/>
                                        </p:tgtEl>
                                        <p:attrNameLst>
                                          <p:attrName>style.visibility</p:attrName>
                                        </p:attrNameLst>
                                      </p:cBhvr>
                                      <p:to>
                                        <p:strVal val="visible"/>
                                      </p:to>
                                    </p:set>
                                    <p:animEffect transition="in" filter="fade">
                                      <p:cBhvr>
                                        <p:cTn id="7" dur="500"/>
                                        <p:tgtEl>
                                          <p:spTgt spid="5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00"/>
                                        </p:tgtEl>
                                        <p:attrNameLst>
                                          <p:attrName>style.visibility</p:attrName>
                                        </p:attrNameLst>
                                      </p:cBhvr>
                                      <p:to>
                                        <p:strVal val="visible"/>
                                      </p:to>
                                    </p:set>
                                    <p:animEffect transition="in" filter="fade">
                                      <p:cBhvr>
                                        <p:cTn id="12" dur="500"/>
                                        <p:tgtEl>
                                          <p:spTgt spid="5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5" y="2348880"/>
            <a:ext cx="4581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058" y="1245413"/>
            <a:ext cx="8855442" cy="3170099"/>
          </a:xfrm>
          <a:prstGeom prst="rect">
            <a:avLst/>
          </a:prstGeom>
        </p:spPr>
        <p:txBody>
          <a:bodyPr wrap="square">
            <a:spAutoFit/>
          </a:bodyPr>
          <a:lstStyle/>
          <a:p>
            <a:r>
              <a:rPr lang="fr-FR" sz="2000" dirty="0">
                <a:solidFill>
                  <a:schemeClr val="bg1"/>
                </a:solidFill>
                <a:latin typeface="Arial" pitchFamily="34" charset="0"/>
                <a:cs typeface="Arial" pitchFamily="34" charset="0"/>
              </a:rPr>
              <a:t>L’amplitude A du signal peut être représentée de différentes manières.</a:t>
            </a:r>
          </a:p>
          <a:p>
            <a:r>
              <a:rPr lang="fr-FR" sz="2000" dirty="0">
                <a:solidFill>
                  <a:schemeClr val="bg1"/>
                </a:solidFill>
                <a:latin typeface="Arial" pitchFamily="34" charset="0"/>
                <a:cs typeface="Arial" pitchFamily="34" charset="0"/>
              </a:rPr>
              <a:t>Trois sont utilisées en analyse vibratoire :</a:t>
            </a:r>
          </a:p>
          <a:p>
            <a:r>
              <a:rPr lang="fr-FR" sz="2000" dirty="0">
                <a:solidFill>
                  <a:schemeClr val="bg1"/>
                </a:solidFill>
                <a:latin typeface="Arial" pitchFamily="34" charset="0"/>
                <a:cs typeface="Arial" pitchFamily="34" charset="0"/>
              </a:rPr>
              <a:t> </a:t>
            </a:r>
          </a:p>
          <a:p>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pPr marL="342900" indent="-342900">
              <a:buFont typeface="Arial" pitchFamily="34" charset="0"/>
              <a:buChar char="•"/>
            </a:pPr>
            <a:r>
              <a:rPr lang="fr-FR" sz="2000" dirty="0">
                <a:solidFill>
                  <a:schemeClr val="bg1"/>
                </a:solidFill>
                <a:latin typeface="Arial" pitchFamily="34" charset="0"/>
                <a:cs typeface="Arial" pitchFamily="34" charset="0"/>
              </a:rPr>
              <a:t>L’amplitude crête </a:t>
            </a:r>
            <a:r>
              <a:rPr lang="fr-FR" sz="2000" dirty="0" err="1">
                <a:solidFill>
                  <a:schemeClr val="bg1"/>
                </a:solidFill>
                <a:latin typeface="Arial" pitchFamily="34" charset="0"/>
                <a:cs typeface="Arial" pitchFamily="34" charset="0"/>
              </a:rPr>
              <a:t>Ac</a:t>
            </a:r>
            <a:endParaRPr lang="fr-FR" sz="2000" dirty="0">
              <a:solidFill>
                <a:schemeClr val="bg1"/>
              </a:solidFill>
              <a:latin typeface="Arial" pitchFamily="34" charset="0"/>
              <a:cs typeface="Arial" pitchFamily="34" charset="0"/>
            </a:endParaRPr>
          </a:p>
          <a:p>
            <a:pPr marL="342900" indent="-342900">
              <a:buFont typeface="Arial" pitchFamily="34" charset="0"/>
              <a:buChar char="•"/>
            </a:pPr>
            <a:r>
              <a:rPr lang="fr-FR" sz="2000" dirty="0">
                <a:solidFill>
                  <a:schemeClr val="bg1"/>
                </a:solidFill>
                <a:latin typeface="Arial" pitchFamily="34" charset="0"/>
                <a:cs typeface="Arial" pitchFamily="34" charset="0"/>
              </a:rPr>
              <a:t>L’amplitude crête-à-crête </a:t>
            </a:r>
            <a:r>
              <a:rPr lang="fr-FR" sz="2000" dirty="0" err="1">
                <a:solidFill>
                  <a:schemeClr val="bg1"/>
                </a:solidFill>
                <a:latin typeface="Arial" pitchFamily="34" charset="0"/>
                <a:cs typeface="Arial" pitchFamily="34" charset="0"/>
              </a:rPr>
              <a:t>Ac-c</a:t>
            </a:r>
            <a:endParaRPr lang="fr-FR" sz="2000" dirty="0">
              <a:solidFill>
                <a:schemeClr val="bg1"/>
              </a:solidFill>
              <a:latin typeface="Arial" pitchFamily="34" charset="0"/>
              <a:cs typeface="Arial" pitchFamily="34" charset="0"/>
            </a:endParaRPr>
          </a:p>
          <a:p>
            <a:pPr marL="342900" indent="-342900">
              <a:buFont typeface="Arial" pitchFamily="34" charset="0"/>
              <a:buChar char="•"/>
            </a:pPr>
            <a:r>
              <a:rPr lang="fr-FR" sz="2000" dirty="0">
                <a:solidFill>
                  <a:schemeClr val="bg1"/>
                </a:solidFill>
                <a:latin typeface="Arial" pitchFamily="34" charset="0"/>
                <a:cs typeface="Arial" pitchFamily="34" charset="0"/>
              </a:rPr>
              <a:t>L’amplitude efficace </a:t>
            </a:r>
            <a:r>
              <a:rPr lang="fr-FR" sz="2000" dirty="0" err="1">
                <a:solidFill>
                  <a:schemeClr val="bg1"/>
                </a:solidFill>
                <a:latin typeface="Arial" pitchFamily="34" charset="0"/>
                <a:cs typeface="Arial" pitchFamily="34" charset="0"/>
              </a:rPr>
              <a:t>Aeff</a:t>
            </a:r>
            <a:endParaRPr lang="fr-FR" sz="2000" dirty="0">
              <a:solidFill>
                <a:schemeClr val="bg1"/>
              </a:solidFill>
              <a:latin typeface="Arial" pitchFamily="34" charset="0"/>
              <a:cs typeface="Arial" pitchFamily="34" charset="0"/>
            </a:endParaRPr>
          </a:p>
          <a:p>
            <a:pPr marL="342900" indent="-342900">
              <a:buFont typeface="Arial" pitchFamily="34" charset="0"/>
              <a:buChar char="•"/>
            </a:pPr>
            <a:endParaRPr lang="fr-FR" sz="2000" dirty="0">
              <a:solidFill>
                <a:schemeClr val="bg1"/>
              </a:solidFill>
              <a:latin typeface="Arial" pitchFamily="34" charset="0"/>
              <a:cs typeface="Arial" pitchFamily="34" charset="0"/>
            </a:endParaRPr>
          </a:p>
          <a:p>
            <a:pPr marL="342900" indent="-342900">
              <a:buFont typeface="Arial" pitchFamily="34" charset="0"/>
              <a:buChar char="•"/>
            </a:pPr>
            <a:r>
              <a:rPr lang="fr-FR" sz="2000" dirty="0">
                <a:solidFill>
                  <a:schemeClr val="bg1"/>
                </a:solidFill>
                <a:latin typeface="Arial" pitchFamily="34" charset="0"/>
                <a:cs typeface="Arial" pitchFamily="34" charset="0"/>
              </a:rPr>
              <a:t>Pour un signal sinusoïdal, on a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690" y="4415512"/>
            <a:ext cx="1552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00655"/>
            <a:ext cx="3994332" cy="8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065" y="6252120"/>
            <a:ext cx="8946302" cy="461665"/>
          </a:xfrm>
          <a:prstGeom prst="rect">
            <a:avLst/>
          </a:prstGeom>
          <a:solidFill>
            <a:srgbClr val="FFFF00"/>
          </a:solidFill>
        </p:spPr>
        <p:txBody>
          <a:bodyPr wrap="square">
            <a:spAutoFit/>
          </a:bodyPr>
          <a:lstStyle/>
          <a:p>
            <a:r>
              <a:rPr lang="fr-FR" sz="2400" b="1" dirty="0">
                <a:solidFill>
                  <a:srgbClr val="FF0000"/>
                </a:solidFill>
                <a:latin typeface="Arial" pitchFamily="34" charset="0"/>
                <a:cs typeface="Arial" pitchFamily="34" charset="0"/>
              </a:rPr>
              <a:t>L’amplitude renseigne sur l’importance du défaut surveillé</a:t>
            </a:r>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862" y="1844824"/>
            <a:ext cx="25717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a:extLst>
              <a:ext uri="{FF2B5EF4-FFF2-40B4-BE49-F238E27FC236}">
                <a16:creationId xmlns:a16="http://schemas.microsoft.com/office/drawing/2014/main" id="{B430F9C9-37DF-47C1-906B-F26201022A41}"/>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9"/>
                                        </p:tgtEl>
                                        <p:attrNameLst>
                                          <p:attrName>style.visibility</p:attrName>
                                        </p:attrNameLst>
                                      </p:cBhvr>
                                      <p:to>
                                        <p:strVal val="visible"/>
                                      </p:to>
                                    </p:set>
                                    <p:animEffect transition="in" filter="fade">
                                      <p:cBhvr>
                                        <p:cTn id="42" dur="500"/>
                                        <p:tgtEl>
                                          <p:spTgt spid="61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fade">
                                      <p:cBhvr>
                                        <p:cTn id="47" dur="500"/>
                                        <p:tgtEl>
                                          <p:spTgt spid="61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48"/>
                                        </p:tgtEl>
                                        <p:attrNameLst>
                                          <p:attrName>style.visibility</p:attrName>
                                        </p:attrNameLst>
                                      </p:cBhvr>
                                      <p:to>
                                        <p:strVal val="visible"/>
                                      </p:to>
                                    </p:set>
                                    <p:animEffect transition="in" filter="fade">
                                      <p:cBhvr>
                                        <p:cTn id="52" dur="500"/>
                                        <p:tgtEl>
                                          <p:spTgt spid="61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41148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6024" y="1052736"/>
            <a:ext cx="8686800" cy="1323439"/>
          </a:xfrm>
          <a:prstGeom prst="rect">
            <a:avLst/>
          </a:prstGeom>
        </p:spPr>
        <p:txBody>
          <a:bodyPr wrap="square">
            <a:spAutoFit/>
          </a:bodyPr>
          <a:lstStyle/>
          <a:p>
            <a:r>
              <a:rPr lang="fr-FR" sz="2000" dirty="0">
                <a:solidFill>
                  <a:schemeClr val="bg1"/>
                </a:solidFill>
                <a:latin typeface="Arial" pitchFamily="34" charset="0"/>
                <a:cs typeface="Arial" pitchFamily="34" charset="0"/>
              </a:rPr>
              <a:t>La fréquence F d’un phénomène est le nombre de répétitions (périodes)</a:t>
            </a:r>
          </a:p>
          <a:p>
            <a:r>
              <a:rPr lang="fr-FR" sz="2000" dirty="0">
                <a:solidFill>
                  <a:schemeClr val="bg1"/>
                </a:solidFill>
                <a:latin typeface="Arial" pitchFamily="34" charset="0"/>
                <a:cs typeface="Arial" pitchFamily="34" charset="0"/>
              </a:rPr>
              <a:t>de ce phénomène en une seconde.</a:t>
            </a:r>
          </a:p>
          <a:p>
            <a:r>
              <a:rPr lang="fr-FR" sz="2000" dirty="0">
                <a:solidFill>
                  <a:schemeClr val="bg1"/>
                </a:solidFill>
                <a:latin typeface="Arial" pitchFamily="34" charset="0"/>
                <a:cs typeface="Arial" pitchFamily="34" charset="0"/>
              </a:rPr>
              <a:t> </a:t>
            </a:r>
          </a:p>
          <a:p>
            <a:r>
              <a:rPr lang="fr-FR" sz="2000" dirty="0">
                <a:solidFill>
                  <a:schemeClr val="bg1"/>
                </a:solidFill>
                <a:latin typeface="Arial" pitchFamily="34" charset="0"/>
                <a:cs typeface="Arial" pitchFamily="34" charset="0"/>
              </a:rPr>
              <a:t>La fréquence s’exprime en Hertz</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20" y="2494058"/>
            <a:ext cx="37719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3212976"/>
            <a:ext cx="3831498" cy="400110"/>
          </a:xfrm>
          <a:prstGeom prst="rect">
            <a:avLst/>
          </a:prstGeom>
        </p:spPr>
        <p:txBody>
          <a:bodyPr wrap="none">
            <a:spAutoFit/>
          </a:bodyPr>
          <a:lstStyle/>
          <a:p>
            <a:r>
              <a:rPr lang="fr-FR" sz="2000" dirty="0">
                <a:solidFill>
                  <a:schemeClr val="bg1"/>
                </a:solidFill>
                <a:latin typeface="Arial" pitchFamily="34" charset="0"/>
                <a:cs typeface="Arial" pitchFamily="34" charset="0"/>
              </a:rPr>
              <a:t>Pour un signal sinusoïdal, on a :</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840112"/>
            <a:ext cx="24479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34" y="4264055"/>
            <a:ext cx="44291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6024" y="4869160"/>
            <a:ext cx="4572000" cy="923330"/>
          </a:xfrm>
          <a:prstGeom prst="rect">
            <a:avLst/>
          </a:prstGeom>
        </p:spPr>
        <p:txBody>
          <a:bodyPr>
            <a:spAutoFit/>
          </a:bodyPr>
          <a:lstStyle/>
          <a:p>
            <a:r>
              <a:rPr lang="fr-FR" dirty="0">
                <a:solidFill>
                  <a:schemeClr val="bg1"/>
                </a:solidFill>
                <a:latin typeface="Arial" pitchFamily="34" charset="0"/>
                <a:cs typeface="Arial" pitchFamily="34" charset="0"/>
              </a:rPr>
              <a:t>Exemple : Pour un moteur tournant à 1500 tr/mn, la fréquence de rotation est égale à 1500/60=25 Hz</a:t>
            </a:r>
          </a:p>
        </p:txBody>
      </p:sp>
      <p:sp>
        <p:nvSpPr>
          <p:cNvPr id="7" name="Rectangle 6"/>
          <p:cNvSpPr/>
          <p:nvPr/>
        </p:nvSpPr>
        <p:spPr>
          <a:xfrm>
            <a:off x="-12576" y="6021288"/>
            <a:ext cx="9156576" cy="461665"/>
          </a:xfrm>
          <a:prstGeom prst="rect">
            <a:avLst/>
          </a:prstGeom>
          <a:solidFill>
            <a:srgbClr val="FFFF00"/>
          </a:solidFill>
        </p:spPr>
        <p:txBody>
          <a:bodyPr wrap="square">
            <a:spAutoFit/>
          </a:bodyPr>
          <a:lstStyle/>
          <a:p>
            <a:r>
              <a:rPr lang="fr-FR" sz="2400" b="1" dirty="0">
                <a:solidFill>
                  <a:srgbClr val="FF0000"/>
                </a:solidFill>
                <a:latin typeface="Arial" pitchFamily="34" charset="0"/>
                <a:cs typeface="Arial" pitchFamily="34" charset="0"/>
              </a:rPr>
              <a:t>La fréquence renseigne sur l’origine du défaut surveillé</a:t>
            </a:r>
          </a:p>
        </p:txBody>
      </p:sp>
      <p:sp>
        <p:nvSpPr>
          <p:cNvPr id="11" name="ZoneTexte 10">
            <a:extLst>
              <a:ext uri="{FF2B5EF4-FFF2-40B4-BE49-F238E27FC236}">
                <a16:creationId xmlns:a16="http://schemas.microsoft.com/office/drawing/2014/main" id="{BC5DDB93-EC80-4A39-8736-482C2EFED7D2}"/>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fade">
                                      <p:cBhvr>
                                        <p:cTn id="25" dur="500"/>
                                        <p:tgtEl>
                                          <p:spTgt spid="71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058" y="2492896"/>
            <a:ext cx="4152900" cy="3362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3568" y="990413"/>
            <a:ext cx="8123390" cy="1323439"/>
          </a:xfrm>
          <a:prstGeom prst="rect">
            <a:avLst/>
          </a:prstGeom>
        </p:spPr>
        <p:txBody>
          <a:bodyPr wrap="square">
            <a:spAutoFit/>
          </a:bodyPr>
          <a:lstStyle/>
          <a:p>
            <a:r>
              <a:rPr lang="fr-FR" sz="2000" dirty="0">
                <a:solidFill>
                  <a:schemeClr val="bg1"/>
                </a:solidFill>
                <a:latin typeface="Arial" pitchFamily="34" charset="0"/>
                <a:cs typeface="Arial" pitchFamily="34" charset="0"/>
              </a:rPr>
              <a:t>La période T d’un phénomène  est l’intervalle  de temps séparant  deux passages successifs à une même position et dans le même sens.</a:t>
            </a:r>
          </a:p>
          <a:p>
            <a:r>
              <a:rPr lang="fr-FR" sz="2000" dirty="0">
                <a:solidFill>
                  <a:schemeClr val="bg1"/>
                </a:solidFill>
                <a:latin typeface="Arial" pitchFamily="34" charset="0"/>
                <a:cs typeface="Arial" pitchFamily="34" charset="0"/>
              </a:rPr>
              <a:t>	La période s’exprime en secondes (s).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16808"/>
            <a:ext cx="1219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a:extLst>
              <a:ext uri="{FF2B5EF4-FFF2-40B4-BE49-F238E27FC236}">
                <a16:creationId xmlns:a16="http://schemas.microsoft.com/office/drawing/2014/main" id="{AFA0862D-397A-4D22-AABB-23BEF1935D09}"/>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70" y="889844"/>
            <a:ext cx="8843410" cy="4524315"/>
          </a:xfrm>
          <a:prstGeom prst="rect">
            <a:avLst/>
          </a:prstGeom>
        </p:spPr>
        <p:txBody>
          <a:bodyPr wrap="square">
            <a:spAutoFit/>
          </a:bodyPr>
          <a:lstStyle/>
          <a:p>
            <a:r>
              <a:rPr lang="fr-FR" sz="2800" dirty="0">
                <a:solidFill>
                  <a:schemeClr val="bg1"/>
                </a:solidFill>
                <a:latin typeface="Arial" pitchFamily="34" charset="0"/>
                <a:cs typeface="Arial" pitchFamily="34" charset="0"/>
              </a:rPr>
              <a:t>Les grandeurs utilisées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Comme  tout  mouvement,  une  vibration  peut  être  étudiée  selon  trois grandeurs :</a:t>
            </a:r>
          </a:p>
          <a:p>
            <a:r>
              <a:rPr lang="fr-FR" sz="2000" dirty="0">
                <a:solidFill>
                  <a:schemeClr val="bg1"/>
                </a:solidFill>
                <a:latin typeface="Arial" pitchFamily="34" charset="0"/>
                <a:cs typeface="Arial" pitchFamily="34" charset="0"/>
              </a:rPr>
              <a:t>		-  Le Déplacement</a:t>
            </a:r>
          </a:p>
          <a:p>
            <a:r>
              <a:rPr lang="fr-FR" sz="2000" dirty="0">
                <a:solidFill>
                  <a:schemeClr val="bg1"/>
                </a:solidFill>
                <a:latin typeface="Arial" pitchFamily="34" charset="0"/>
                <a:cs typeface="Arial" pitchFamily="34" charset="0"/>
              </a:rPr>
              <a:t>		-  La Vitesse</a:t>
            </a:r>
          </a:p>
          <a:p>
            <a:r>
              <a:rPr lang="fr-FR" sz="2000" dirty="0">
                <a:solidFill>
                  <a:schemeClr val="bg1"/>
                </a:solidFill>
                <a:latin typeface="Arial" pitchFamily="34" charset="0"/>
                <a:cs typeface="Arial" pitchFamily="34" charset="0"/>
              </a:rPr>
              <a:t>		-  L’Accélération</a:t>
            </a:r>
          </a:p>
          <a:p>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Ces grandeurs	physiques sont liées entre elles par des relations mathématiques.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Ces relations sont simples dans le cas de signaux purement sinusoïdaux.</a:t>
            </a:r>
          </a:p>
        </p:txBody>
      </p:sp>
      <p:sp>
        <p:nvSpPr>
          <p:cNvPr id="3" name="Rectangle 2"/>
          <p:cNvSpPr/>
          <p:nvPr/>
        </p:nvSpPr>
        <p:spPr>
          <a:xfrm>
            <a:off x="34146" y="5733256"/>
            <a:ext cx="9094929" cy="830997"/>
          </a:xfrm>
          <a:prstGeom prst="rect">
            <a:avLst/>
          </a:prstGeom>
          <a:solidFill>
            <a:srgbClr val="FFFF00"/>
          </a:solidFill>
        </p:spPr>
        <p:txBody>
          <a:bodyPr wrap="square">
            <a:spAutoFit/>
          </a:bodyPr>
          <a:lstStyle/>
          <a:p>
            <a:r>
              <a:rPr lang="fr-FR" sz="2400" b="1" dirty="0">
                <a:solidFill>
                  <a:srgbClr val="FF0000"/>
                </a:solidFill>
                <a:latin typeface="Arial" pitchFamily="34" charset="0"/>
                <a:cs typeface="Arial" pitchFamily="34" charset="0"/>
              </a:rPr>
              <a:t>Le choix de l’une ou de l’autre de ces grandeurs joue un rôle important dans la qualité du diagnostic.</a:t>
            </a:r>
          </a:p>
        </p:txBody>
      </p:sp>
      <p:sp>
        <p:nvSpPr>
          <p:cNvPr id="5" name="ZoneTexte 4">
            <a:extLst>
              <a:ext uri="{FF2B5EF4-FFF2-40B4-BE49-F238E27FC236}">
                <a16:creationId xmlns:a16="http://schemas.microsoft.com/office/drawing/2014/main" id="{841BF2A4-39BA-4D35-B9FD-01CDD5282B97}"/>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80928"/>
            <a:ext cx="41719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980728"/>
            <a:ext cx="8852469" cy="3231654"/>
          </a:xfrm>
          <a:prstGeom prst="rect">
            <a:avLst/>
          </a:prstGeom>
        </p:spPr>
        <p:txBody>
          <a:bodyPr wrap="square">
            <a:spAutoFit/>
          </a:bodyPr>
          <a:lstStyle/>
          <a:p>
            <a:r>
              <a:rPr lang="fr-FR" sz="2400" dirty="0">
                <a:solidFill>
                  <a:schemeClr val="bg1"/>
                </a:solidFill>
                <a:latin typeface="Arial" pitchFamily="34" charset="0"/>
                <a:cs typeface="Arial" pitchFamily="34" charset="0"/>
              </a:rPr>
              <a:t>Le Déplacement</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Le Déplacement quantifie l’amplitude maximale du signal vibratoire.</a:t>
            </a:r>
          </a:p>
          <a:p>
            <a:r>
              <a:rPr lang="fr-FR" sz="2000" dirty="0">
                <a:solidFill>
                  <a:schemeClr val="bg1"/>
                </a:solidFill>
                <a:latin typeface="Arial" pitchFamily="34" charset="0"/>
                <a:cs typeface="Arial" pitchFamily="34" charset="0"/>
              </a:rPr>
              <a:t>Historiquement, c’est la grandeur qui fut utilisée en premier car cette mesure était la seule possible avec les moyens de l’époque.</a:t>
            </a:r>
          </a:p>
          <a:p>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Un signal vibratoire sinusoïdal généré </a:t>
            </a:r>
          </a:p>
          <a:p>
            <a:r>
              <a:rPr lang="fr-FR" sz="2000" dirty="0">
                <a:solidFill>
                  <a:schemeClr val="bg1"/>
                </a:solidFill>
                <a:latin typeface="Arial" pitchFamily="34" charset="0"/>
                <a:cs typeface="Arial" pitchFamily="34" charset="0"/>
              </a:rPr>
              <a:t>par un balourd simple s’exprimera par </a:t>
            </a:r>
          </a:p>
          <a:p>
            <a:r>
              <a:rPr lang="fr-FR" sz="2000" dirty="0">
                <a:solidFill>
                  <a:schemeClr val="bg1"/>
                </a:solidFill>
                <a:latin typeface="Arial" pitchFamily="34" charset="0"/>
                <a:cs typeface="Arial" pitchFamily="34" charset="0"/>
              </a:rPr>
              <a:t>la relation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15" y="4453432"/>
            <a:ext cx="30765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0491" y="5157192"/>
            <a:ext cx="4572000" cy="1200329"/>
          </a:xfrm>
          <a:prstGeom prst="rect">
            <a:avLst/>
          </a:prstGeom>
        </p:spPr>
        <p:txBody>
          <a:bodyPr wrap="square">
            <a:spAutoFit/>
          </a:bodyPr>
          <a:lstStyle/>
          <a:p>
            <a:r>
              <a:rPr lang="fr-FR" sz="2400" dirty="0">
                <a:solidFill>
                  <a:schemeClr val="bg1"/>
                </a:solidFill>
                <a:latin typeface="Arial" pitchFamily="34" charset="0"/>
                <a:cs typeface="Arial" pitchFamily="34" charset="0"/>
              </a:rPr>
              <a:t>L’unité utilisée pour la mesure des déplacements est le µm, usuellement appelé micron</a:t>
            </a:r>
          </a:p>
        </p:txBody>
      </p:sp>
      <p:sp>
        <p:nvSpPr>
          <p:cNvPr id="7" name="ZoneTexte 6">
            <a:extLst>
              <a:ext uri="{FF2B5EF4-FFF2-40B4-BE49-F238E27FC236}">
                <a16:creationId xmlns:a16="http://schemas.microsoft.com/office/drawing/2014/main" id="{C744A822-ABC1-46EC-9221-19D2F833D6E3}"/>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fade">
                                      <p:cBhvr>
                                        <p:cTn id="37" dur="500"/>
                                        <p:tgtEl>
                                          <p:spTgt spid="92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96" y="2708920"/>
            <a:ext cx="40576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9328" y="908720"/>
            <a:ext cx="8618353" cy="1754326"/>
          </a:xfrm>
          <a:prstGeom prst="rect">
            <a:avLst/>
          </a:prstGeom>
        </p:spPr>
        <p:txBody>
          <a:bodyPr wrap="square">
            <a:spAutoFit/>
          </a:bodyPr>
          <a:lstStyle/>
          <a:p>
            <a:r>
              <a:rPr lang="fr-FR" sz="2400" dirty="0">
                <a:solidFill>
                  <a:schemeClr val="bg1"/>
                </a:solidFill>
                <a:latin typeface="Arial" pitchFamily="34" charset="0"/>
                <a:cs typeface="Arial" pitchFamily="34" charset="0"/>
              </a:rPr>
              <a:t>La Vitesse</a:t>
            </a:r>
          </a:p>
          <a:p>
            <a:endParaRPr lang="fr-FR" sz="24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La Vitesse d’un mobile correspond à la variation de sa position par unité de temps. Mathématiquement, la vitesse s’exprime comme la dérivée du déplacement par rapport au temps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59" y="2708920"/>
            <a:ext cx="21240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896" y="3766492"/>
            <a:ext cx="4572000" cy="1015663"/>
          </a:xfrm>
          <a:prstGeom prst="rect">
            <a:avLst/>
          </a:prstGeom>
        </p:spPr>
        <p:txBody>
          <a:bodyPr>
            <a:spAutoFit/>
          </a:bodyPr>
          <a:lstStyle/>
          <a:p>
            <a:r>
              <a:rPr lang="fr-FR" sz="2000" dirty="0">
                <a:solidFill>
                  <a:schemeClr val="bg1"/>
                </a:solidFill>
                <a:latin typeface="Arial" pitchFamily="34" charset="0"/>
                <a:cs typeface="Arial" pitchFamily="34" charset="0"/>
              </a:rPr>
              <a:t>Un signal vibratoire sinusoïdal généré par un balourd simple s’exprimera par la relation </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96" y="4899372"/>
            <a:ext cx="3048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6400" y="5424229"/>
            <a:ext cx="4572000" cy="830997"/>
          </a:xfrm>
          <a:prstGeom prst="rect">
            <a:avLst/>
          </a:prstGeom>
        </p:spPr>
        <p:txBody>
          <a:bodyPr wrap="square">
            <a:spAutoFit/>
          </a:bodyPr>
          <a:lstStyle/>
          <a:p>
            <a:r>
              <a:rPr lang="fr-FR" sz="2400" dirty="0">
                <a:solidFill>
                  <a:schemeClr val="bg1"/>
                </a:solidFill>
                <a:latin typeface="Arial" pitchFamily="34" charset="0"/>
                <a:cs typeface="Arial" pitchFamily="34" charset="0"/>
              </a:rPr>
              <a:t>L’unité utilisée pour la mesure de la vitesse est le mm/s</a:t>
            </a:r>
          </a:p>
        </p:txBody>
      </p:sp>
      <p:sp>
        <p:nvSpPr>
          <p:cNvPr id="9" name="ZoneTexte 8">
            <a:extLst>
              <a:ext uri="{FF2B5EF4-FFF2-40B4-BE49-F238E27FC236}">
                <a16:creationId xmlns:a16="http://schemas.microsoft.com/office/drawing/2014/main" id="{7137D1AB-7E06-4DF4-9A94-29EBC0BE62B3}"/>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089870"/>
            <a:ext cx="4076700" cy="3219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098610"/>
            <a:ext cx="8181156" cy="1815882"/>
          </a:xfrm>
          <a:prstGeom prst="rect">
            <a:avLst/>
          </a:prstGeom>
        </p:spPr>
        <p:txBody>
          <a:bodyPr wrap="square">
            <a:spAutoFit/>
          </a:bodyPr>
          <a:lstStyle/>
          <a:p>
            <a:r>
              <a:rPr lang="fr-FR" sz="2400" dirty="0">
                <a:solidFill>
                  <a:schemeClr val="bg1"/>
                </a:solidFill>
                <a:latin typeface="Arial" pitchFamily="34" charset="0"/>
                <a:cs typeface="Arial" pitchFamily="34" charset="0"/>
              </a:rPr>
              <a:t>L’Accélération</a:t>
            </a:r>
          </a:p>
          <a:p>
            <a:endParaRPr lang="fr-FR" sz="2400" dirty="0">
              <a:solidFill>
                <a:schemeClr val="bg1"/>
              </a:solidFill>
              <a:latin typeface="Arial" pitchFamily="34" charset="0"/>
              <a:cs typeface="Arial" pitchFamily="34" charset="0"/>
            </a:endParaRPr>
          </a:p>
          <a:p>
            <a:r>
              <a:rPr lang="fr-FR" sz="2400" dirty="0">
                <a:solidFill>
                  <a:schemeClr val="bg1"/>
                </a:solidFill>
                <a:latin typeface="Arial" pitchFamily="34" charset="0"/>
                <a:cs typeface="Arial" pitchFamily="34" charset="0"/>
              </a:rPr>
              <a:t>-  </a:t>
            </a:r>
            <a:r>
              <a:rPr lang="fr-FR" sz="2000" dirty="0">
                <a:solidFill>
                  <a:schemeClr val="bg1"/>
                </a:solidFill>
                <a:latin typeface="Arial" pitchFamily="34" charset="0"/>
                <a:cs typeface="Arial" pitchFamily="34" charset="0"/>
              </a:rPr>
              <a:t>L’Accélération d’un mobile correspond à la variation de sa vitesse par unité de temps. Mathématiquement, l’accélération s’exprime comme la dérivée de la vitesse par rapport au temps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788" y="2914492"/>
            <a:ext cx="20859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3751332"/>
            <a:ext cx="4572000" cy="1015663"/>
          </a:xfrm>
          <a:prstGeom prst="rect">
            <a:avLst/>
          </a:prstGeom>
        </p:spPr>
        <p:txBody>
          <a:bodyPr>
            <a:spAutoFit/>
          </a:bodyPr>
          <a:lstStyle/>
          <a:p>
            <a:r>
              <a:rPr lang="fr-FR" sz="2000" dirty="0">
                <a:solidFill>
                  <a:schemeClr val="bg1"/>
                </a:solidFill>
                <a:latin typeface="Arial" pitchFamily="34" charset="0"/>
                <a:cs typeface="Arial" pitchFamily="34" charset="0"/>
              </a:rPr>
              <a:t>Un signal vibratoire sinusoïdal généré par un balourd simple s’exprimera par la relation :</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508" y="4766995"/>
            <a:ext cx="29241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7332" y="5301208"/>
            <a:ext cx="4836716" cy="1569660"/>
          </a:xfrm>
          <a:prstGeom prst="rect">
            <a:avLst/>
          </a:prstGeom>
        </p:spPr>
        <p:txBody>
          <a:bodyPr wrap="square">
            <a:spAutoFit/>
          </a:bodyPr>
          <a:lstStyle/>
          <a:p>
            <a:r>
              <a:rPr lang="fr-FR" sz="2400" dirty="0">
                <a:solidFill>
                  <a:schemeClr val="bg1"/>
                </a:solidFill>
                <a:latin typeface="Arial" pitchFamily="34" charset="0"/>
                <a:cs typeface="Arial" pitchFamily="34" charset="0"/>
              </a:rPr>
              <a:t>L’unité utilisée pour la mesure de l’accélération est le g ou le m/s²</a:t>
            </a:r>
          </a:p>
          <a:p>
            <a:endParaRPr lang="fr-FR" sz="2400" dirty="0">
              <a:solidFill>
                <a:schemeClr val="bg1"/>
              </a:solidFill>
              <a:latin typeface="Arial" pitchFamily="34" charset="0"/>
              <a:cs typeface="Arial" pitchFamily="34" charset="0"/>
            </a:endParaRPr>
          </a:p>
          <a:p>
            <a:r>
              <a:rPr lang="fr-FR" sz="2400" dirty="0">
                <a:solidFill>
                  <a:schemeClr val="bg1"/>
                </a:solidFill>
                <a:latin typeface="Arial" pitchFamily="34" charset="0"/>
                <a:cs typeface="Arial" pitchFamily="34" charset="0"/>
              </a:rPr>
              <a:t> Pour rappel, 1g = 9.80665 m/s²</a:t>
            </a:r>
          </a:p>
        </p:txBody>
      </p:sp>
      <p:sp>
        <p:nvSpPr>
          <p:cNvPr id="9" name="ZoneTexte 8">
            <a:extLst>
              <a:ext uri="{FF2B5EF4-FFF2-40B4-BE49-F238E27FC236}">
                <a16:creationId xmlns:a16="http://schemas.microsoft.com/office/drawing/2014/main" id="{0955D09A-A298-4967-BF84-FE684BD0DCE2}"/>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500"/>
                                        <p:tgtEl>
                                          <p:spTgt spid="112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982142" cy="1754326"/>
          </a:xfrm>
          <a:prstGeom prst="rect">
            <a:avLst/>
          </a:prstGeom>
        </p:spPr>
        <p:txBody>
          <a:bodyPr wrap="square">
            <a:spAutoFit/>
          </a:bodyPr>
          <a:lstStyle/>
          <a:p>
            <a:r>
              <a:rPr lang="fr-FR" sz="2400" dirty="0">
                <a:solidFill>
                  <a:schemeClr val="bg1"/>
                </a:solidFill>
                <a:latin typeface="Arial" pitchFamily="34" charset="0"/>
                <a:cs typeface="Arial" pitchFamily="34" charset="0"/>
              </a:rPr>
              <a:t>Relations entre les grandeurs</a:t>
            </a:r>
          </a:p>
          <a:p>
            <a:endParaRPr lang="fr-FR" sz="24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Dans le cas d’une vibration purement sinusoïdale, les valeurs mesurées en Déplacement, Vitesse et Accélération sont liées par des fonctions simples faisant intervenir la fréquence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23" y="3212975"/>
            <a:ext cx="22955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362" y="3108199"/>
            <a:ext cx="4029075" cy="2943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a:extLst>
              <a:ext uri="{FF2B5EF4-FFF2-40B4-BE49-F238E27FC236}">
                <a16:creationId xmlns:a16="http://schemas.microsoft.com/office/drawing/2014/main" id="{AF905797-9221-4FD5-979F-042D649AF611}"/>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76" y="1181745"/>
            <a:ext cx="6939458" cy="4962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1129338" y="6136745"/>
            <a:ext cx="6861" cy="7140"/>
            <a:chOff x="5571" y="6751"/>
            <a:chExt cx="5" cy="5"/>
          </a:xfrm>
        </p:grpSpPr>
        <p:sp>
          <p:nvSpPr>
            <p:cNvPr id="9" name="Freeform 8"/>
            <p:cNvSpPr>
              <a:spLocks/>
            </p:cNvSpPr>
            <p:nvPr/>
          </p:nvSpPr>
          <p:spPr bwMode="auto">
            <a:xfrm>
              <a:off x="5571" y="6751"/>
              <a:ext cx="5" cy="5"/>
            </a:xfrm>
            <a:custGeom>
              <a:avLst/>
              <a:gdLst>
                <a:gd name="T0" fmla="+- 0 5576 5571"/>
                <a:gd name="T1" fmla="*/ T0 w 5"/>
                <a:gd name="T2" fmla="+- 0 6751 6751"/>
                <a:gd name="T3" fmla="*/ 6751 h 5"/>
                <a:gd name="T4" fmla="+- 0 5571 5571"/>
                <a:gd name="T5" fmla="*/ T4 w 5"/>
                <a:gd name="T6" fmla="+- 0 6751 6751"/>
                <a:gd name="T7" fmla="*/ 6751 h 5"/>
                <a:gd name="T8" fmla="+- 0 5576 5571"/>
                <a:gd name="T9" fmla="*/ T8 w 5"/>
                <a:gd name="T10" fmla="+- 0 6756 6751"/>
                <a:gd name="T11" fmla="*/ 6756 h 5"/>
                <a:gd name="T12" fmla="+- 0 5576 5571"/>
                <a:gd name="T13" fmla="*/ T12 w 5"/>
                <a:gd name="T14" fmla="+- 0 6751 6751"/>
                <a:gd name="T15" fmla="*/ 6751 h 5"/>
              </a:gdLst>
              <a:ahLst/>
              <a:cxnLst>
                <a:cxn ang="0">
                  <a:pos x="T1" y="T3"/>
                </a:cxn>
                <a:cxn ang="0">
                  <a:pos x="T5" y="T7"/>
                </a:cxn>
                <a:cxn ang="0">
                  <a:pos x="T9" y="T11"/>
                </a:cxn>
                <a:cxn ang="0">
                  <a:pos x="T13" y="T15"/>
                </a:cxn>
              </a:cxnLst>
              <a:rect l="0" t="0" r="r" b="b"/>
              <a:pathLst>
                <a:path w="5" h="5">
                  <a:moveTo>
                    <a:pt x="5" y="0"/>
                  </a:moveTo>
                  <a:lnTo>
                    <a:pt x="0" y="0"/>
                  </a:lnTo>
                  <a:lnTo>
                    <a:pt x="5" y="5"/>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19"/>
          <p:cNvGrpSpPr>
            <a:grpSpLocks/>
          </p:cNvGrpSpPr>
          <p:nvPr/>
        </p:nvGrpSpPr>
        <p:grpSpPr bwMode="auto">
          <a:xfrm>
            <a:off x="8069483" y="6136745"/>
            <a:ext cx="13722" cy="7140"/>
            <a:chOff x="10627" y="6751"/>
            <a:chExt cx="11" cy="5"/>
          </a:xfrm>
        </p:grpSpPr>
        <p:sp>
          <p:nvSpPr>
            <p:cNvPr id="21" name="Freeform 20"/>
            <p:cNvSpPr>
              <a:spLocks/>
            </p:cNvSpPr>
            <p:nvPr/>
          </p:nvSpPr>
          <p:spPr bwMode="auto">
            <a:xfrm>
              <a:off x="10627" y="6751"/>
              <a:ext cx="11" cy="5"/>
            </a:xfrm>
            <a:custGeom>
              <a:avLst/>
              <a:gdLst>
                <a:gd name="T0" fmla="+- 0 10637 10627"/>
                <a:gd name="T1" fmla="*/ T0 w 11"/>
                <a:gd name="T2" fmla="+- 0 6751 6751"/>
                <a:gd name="T3" fmla="*/ 6751 h 5"/>
                <a:gd name="T4" fmla="+- 0 10632 10627"/>
                <a:gd name="T5" fmla="*/ T4 w 11"/>
                <a:gd name="T6" fmla="+- 0 6751 6751"/>
                <a:gd name="T7" fmla="*/ 6751 h 5"/>
                <a:gd name="T8" fmla="+- 0 10627 10627"/>
                <a:gd name="T9" fmla="*/ T8 w 11"/>
                <a:gd name="T10" fmla="+- 0 6756 6751"/>
                <a:gd name="T11" fmla="*/ 6756 h 5"/>
                <a:gd name="T12" fmla="+- 0 10637 10627"/>
                <a:gd name="T13" fmla="*/ T12 w 11"/>
                <a:gd name="T14" fmla="+- 0 6756 6751"/>
                <a:gd name="T15" fmla="*/ 6756 h 5"/>
                <a:gd name="T16" fmla="+- 0 10637 10627"/>
                <a:gd name="T17" fmla="*/ T16 w 11"/>
                <a:gd name="T18" fmla="+- 0 6751 6751"/>
                <a:gd name="T19" fmla="*/ 6751 h 5"/>
              </a:gdLst>
              <a:ahLst/>
              <a:cxnLst>
                <a:cxn ang="0">
                  <a:pos x="T1" y="T3"/>
                </a:cxn>
                <a:cxn ang="0">
                  <a:pos x="T5" y="T7"/>
                </a:cxn>
                <a:cxn ang="0">
                  <a:pos x="T9" y="T11"/>
                </a:cxn>
                <a:cxn ang="0">
                  <a:pos x="T13" y="T15"/>
                </a:cxn>
                <a:cxn ang="0">
                  <a:pos x="T17" y="T19"/>
                </a:cxn>
              </a:cxnLst>
              <a:rect l="0" t="0" r="r" b="b"/>
              <a:pathLst>
                <a:path w="11" h="5">
                  <a:moveTo>
                    <a:pt x="10" y="0"/>
                  </a:moveTo>
                  <a:lnTo>
                    <a:pt x="5" y="0"/>
                  </a:lnTo>
                  <a:lnTo>
                    <a:pt x="0" y="5"/>
                  </a:lnTo>
                  <a:lnTo>
                    <a:pt x="10" y="5"/>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2" name="Group 21"/>
          <p:cNvGrpSpPr>
            <a:grpSpLocks/>
          </p:cNvGrpSpPr>
          <p:nvPr/>
        </p:nvGrpSpPr>
        <p:grpSpPr bwMode="auto">
          <a:xfrm>
            <a:off x="1129338" y="1167466"/>
            <a:ext cx="6861" cy="7140"/>
            <a:chOff x="5571" y="3270"/>
            <a:chExt cx="5" cy="5"/>
          </a:xfrm>
        </p:grpSpPr>
        <p:sp>
          <p:nvSpPr>
            <p:cNvPr id="23" name="Freeform 22"/>
            <p:cNvSpPr>
              <a:spLocks/>
            </p:cNvSpPr>
            <p:nvPr/>
          </p:nvSpPr>
          <p:spPr bwMode="auto">
            <a:xfrm>
              <a:off x="5571" y="3270"/>
              <a:ext cx="5" cy="5"/>
            </a:xfrm>
            <a:custGeom>
              <a:avLst/>
              <a:gdLst>
                <a:gd name="T0" fmla="+- 0 5576 5571"/>
                <a:gd name="T1" fmla="*/ T0 w 5"/>
                <a:gd name="T2" fmla="+- 0 3270 3270"/>
                <a:gd name="T3" fmla="*/ 3270 h 5"/>
                <a:gd name="T4" fmla="+- 0 5571 5571"/>
                <a:gd name="T5" fmla="*/ T4 w 5"/>
                <a:gd name="T6" fmla="+- 0 3275 3270"/>
                <a:gd name="T7" fmla="*/ 3275 h 5"/>
                <a:gd name="T8" fmla="+- 0 5576 5571"/>
                <a:gd name="T9" fmla="*/ T8 w 5"/>
                <a:gd name="T10" fmla="+- 0 3275 3270"/>
                <a:gd name="T11" fmla="*/ 3275 h 5"/>
                <a:gd name="T12" fmla="+- 0 5576 5571"/>
                <a:gd name="T13" fmla="*/ T12 w 5"/>
                <a:gd name="T14" fmla="+- 0 3270 3270"/>
                <a:gd name="T15" fmla="*/ 3270 h 5"/>
              </a:gdLst>
              <a:ahLst/>
              <a:cxnLst>
                <a:cxn ang="0">
                  <a:pos x="T1" y="T3"/>
                </a:cxn>
                <a:cxn ang="0">
                  <a:pos x="T5" y="T7"/>
                </a:cxn>
                <a:cxn ang="0">
                  <a:pos x="T9" y="T11"/>
                </a:cxn>
                <a:cxn ang="0">
                  <a:pos x="T13" y="T15"/>
                </a:cxn>
              </a:cxnLst>
              <a:rect l="0" t="0" r="r" b="b"/>
              <a:pathLst>
                <a:path w="5" h="5">
                  <a:moveTo>
                    <a:pt x="5" y="0"/>
                  </a:moveTo>
                  <a:lnTo>
                    <a:pt x="0" y="5"/>
                  </a:lnTo>
                  <a:lnTo>
                    <a:pt x="5" y="5"/>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6" name="Group 25"/>
          <p:cNvGrpSpPr>
            <a:grpSpLocks/>
          </p:cNvGrpSpPr>
          <p:nvPr/>
        </p:nvGrpSpPr>
        <p:grpSpPr bwMode="auto">
          <a:xfrm>
            <a:off x="8069483" y="1167466"/>
            <a:ext cx="13722" cy="7140"/>
            <a:chOff x="10627" y="3270"/>
            <a:chExt cx="11" cy="5"/>
          </a:xfrm>
        </p:grpSpPr>
        <p:sp>
          <p:nvSpPr>
            <p:cNvPr id="27" name="Freeform 26"/>
            <p:cNvSpPr>
              <a:spLocks/>
            </p:cNvSpPr>
            <p:nvPr/>
          </p:nvSpPr>
          <p:spPr bwMode="auto">
            <a:xfrm>
              <a:off x="10627" y="3270"/>
              <a:ext cx="11" cy="5"/>
            </a:xfrm>
            <a:custGeom>
              <a:avLst/>
              <a:gdLst>
                <a:gd name="T0" fmla="+- 0 10637 10627"/>
                <a:gd name="T1" fmla="*/ T0 w 11"/>
                <a:gd name="T2" fmla="+- 0 3270 3270"/>
                <a:gd name="T3" fmla="*/ 3270 h 5"/>
                <a:gd name="T4" fmla="+- 0 10627 10627"/>
                <a:gd name="T5" fmla="*/ T4 w 11"/>
                <a:gd name="T6" fmla="+- 0 3270 3270"/>
                <a:gd name="T7" fmla="*/ 3270 h 5"/>
                <a:gd name="T8" fmla="+- 0 10632 10627"/>
                <a:gd name="T9" fmla="*/ T8 w 11"/>
                <a:gd name="T10" fmla="+- 0 3275 3270"/>
                <a:gd name="T11" fmla="*/ 3275 h 5"/>
                <a:gd name="T12" fmla="+- 0 10637 10627"/>
                <a:gd name="T13" fmla="*/ T12 w 11"/>
                <a:gd name="T14" fmla="+- 0 3275 3270"/>
                <a:gd name="T15" fmla="*/ 3275 h 5"/>
                <a:gd name="T16" fmla="+- 0 10637 10627"/>
                <a:gd name="T17" fmla="*/ T16 w 11"/>
                <a:gd name="T18" fmla="+- 0 3270 3270"/>
                <a:gd name="T19" fmla="*/ 3270 h 5"/>
              </a:gdLst>
              <a:ahLst/>
              <a:cxnLst>
                <a:cxn ang="0">
                  <a:pos x="T1" y="T3"/>
                </a:cxn>
                <a:cxn ang="0">
                  <a:pos x="T5" y="T7"/>
                </a:cxn>
                <a:cxn ang="0">
                  <a:pos x="T9" y="T11"/>
                </a:cxn>
                <a:cxn ang="0">
                  <a:pos x="T13" y="T15"/>
                </a:cxn>
                <a:cxn ang="0">
                  <a:pos x="T17" y="T19"/>
                </a:cxn>
              </a:cxnLst>
              <a:rect l="0" t="0" r="r" b="b"/>
              <a:pathLst>
                <a:path w="11" h="5">
                  <a:moveTo>
                    <a:pt x="10" y="0"/>
                  </a:moveTo>
                  <a:lnTo>
                    <a:pt x="0" y="0"/>
                  </a:lnTo>
                  <a:lnTo>
                    <a:pt x="5" y="5"/>
                  </a:lnTo>
                  <a:lnTo>
                    <a:pt x="10" y="5"/>
                  </a:lnTo>
                  <a:lnTo>
                    <a:pt x="1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8" name="Group 27"/>
          <p:cNvGrpSpPr>
            <a:grpSpLocks/>
          </p:cNvGrpSpPr>
          <p:nvPr/>
        </p:nvGrpSpPr>
        <p:grpSpPr bwMode="auto">
          <a:xfrm>
            <a:off x="7823487" y="2065750"/>
            <a:ext cx="939990" cy="571182"/>
            <a:chOff x="10448" y="3901"/>
            <a:chExt cx="683" cy="398"/>
          </a:xfrm>
        </p:grpSpPr>
        <p:sp>
          <p:nvSpPr>
            <p:cNvPr id="29" name="Freeform 28"/>
            <p:cNvSpPr>
              <a:spLocks/>
            </p:cNvSpPr>
            <p:nvPr/>
          </p:nvSpPr>
          <p:spPr bwMode="auto">
            <a:xfrm>
              <a:off x="10448" y="3901"/>
              <a:ext cx="683" cy="398"/>
            </a:xfrm>
            <a:custGeom>
              <a:avLst/>
              <a:gdLst>
                <a:gd name="T0" fmla="+- 0 10026 10026"/>
                <a:gd name="T1" fmla="*/ T0 w 683"/>
                <a:gd name="T2" fmla="+- 0 4484 4086"/>
                <a:gd name="T3" fmla="*/ 4484 h 398"/>
                <a:gd name="T4" fmla="+- 0 10709 10026"/>
                <a:gd name="T5" fmla="*/ T4 w 683"/>
                <a:gd name="T6" fmla="+- 0 4484 4086"/>
                <a:gd name="T7" fmla="*/ 4484 h 398"/>
                <a:gd name="T8" fmla="+- 0 10709 10026"/>
                <a:gd name="T9" fmla="*/ T8 w 683"/>
                <a:gd name="T10" fmla="+- 0 4086 4086"/>
                <a:gd name="T11" fmla="*/ 4086 h 398"/>
                <a:gd name="T12" fmla="+- 0 10026 10026"/>
                <a:gd name="T13" fmla="*/ T12 w 683"/>
                <a:gd name="T14" fmla="+- 0 4086 4086"/>
                <a:gd name="T15" fmla="*/ 4086 h 398"/>
                <a:gd name="T16" fmla="+- 0 10026 10026"/>
                <a:gd name="T17" fmla="*/ T16 w 683"/>
                <a:gd name="T18" fmla="+- 0 4484 4086"/>
                <a:gd name="T19" fmla="*/ 4484 h 398"/>
              </a:gdLst>
              <a:ahLst/>
              <a:cxnLst>
                <a:cxn ang="0">
                  <a:pos x="T1" y="T3"/>
                </a:cxn>
                <a:cxn ang="0">
                  <a:pos x="T5" y="T7"/>
                </a:cxn>
                <a:cxn ang="0">
                  <a:pos x="T9" y="T11"/>
                </a:cxn>
                <a:cxn ang="0">
                  <a:pos x="T13" y="T15"/>
                </a:cxn>
                <a:cxn ang="0">
                  <a:pos x="T17" y="T19"/>
                </a:cxn>
              </a:cxnLst>
              <a:rect l="0" t="0" r="r" b="b"/>
              <a:pathLst>
                <a:path w="683" h="398">
                  <a:moveTo>
                    <a:pt x="0" y="398"/>
                  </a:moveTo>
                  <a:lnTo>
                    <a:pt x="683" y="398"/>
                  </a:lnTo>
                  <a:lnTo>
                    <a:pt x="683" y="0"/>
                  </a:lnTo>
                  <a:lnTo>
                    <a:pt x="0" y="0"/>
                  </a:lnTo>
                  <a:lnTo>
                    <a:pt x="0" y="398"/>
                  </a:ln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fr-FR" dirty="0" err="1">
                  <a:solidFill>
                    <a:schemeClr val="bg1"/>
                  </a:solidFill>
                </a:rPr>
                <a:t>Acc</a:t>
              </a:r>
              <a:r>
                <a:rPr lang="fr-FR" dirty="0">
                  <a:solidFill>
                    <a:schemeClr val="bg1"/>
                  </a:solidFill>
                </a:rPr>
                <a:t>.</a:t>
              </a:r>
            </a:p>
          </p:txBody>
        </p:sp>
      </p:grpSp>
      <p:grpSp>
        <p:nvGrpSpPr>
          <p:cNvPr id="30" name="Group 29"/>
          <p:cNvGrpSpPr>
            <a:grpSpLocks/>
          </p:cNvGrpSpPr>
          <p:nvPr/>
        </p:nvGrpSpPr>
        <p:grpSpPr bwMode="auto">
          <a:xfrm>
            <a:off x="7823487" y="3285412"/>
            <a:ext cx="768459" cy="567613"/>
            <a:chOff x="10552" y="4752"/>
            <a:chExt cx="559" cy="398"/>
          </a:xfrm>
        </p:grpSpPr>
        <p:sp>
          <p:nvSpPr>
            <p:cNvPr id="31" name="Freeform 30"/>
            <p:cNvSpPr>
              <a:spLocks/>
            </p:cNvSpPr>
            <p:nvPr/>
          </p:nvSpPr>
          <p:spPr bwMode="auto">
            <a:xfrm>
              <a:off x="10552" y="4752"/>
              <a:ext cx="559" cy="398"/>
            </a:xfrm>
            <a:custGeom>
              <a:avLst/>
              <a:gdLst>
                <a:gd name="T0" fmla="+- 0 10128 10128"/>
                <a:gd name="T1" fmla="*/ T0 w 559"/>
                <a:gd name="T2" fmla="+- 0 5312 4914"/>
                <a:gd name="T3" fmla="*/ 5312 h 398"/>
                <a:gd name="T4" fmla="+- 0 10687 10128"/>
                <a:gd name="T5" fmla="*/ T4 w 559"/>
                <a:gd name="T6" fmla="+- 0 5312 4914"/>
                <a:gd name="T7" fmla="*/ 5312 h 398"/>
                <a:gd name="T8" fmla="+- 0 10687 10128"/>
                <a:gd name="T9" fmla="*/ T8 w 559"/>
                <a:gd name="T10" fmla="+- 0 4914 4914"/>
                <a:gd name="T11" fmla="*/ 4914 h 398"/>
                <a:gd name="T12" fmla="+- 0 10128 10128"/>
                <a:gd name="T13" fmla="*/ T12 w 559"/>
                <a:gd name="T14" fmla="+- 0 4914 4914"/>
                <a:gd name="T15" fmla="*/ 4914 h 398"/>
                <a:gd name="T16" fmla="+- 0 10128 10128"/>
                <a:gd name="T17" fmla="*/ T16 w 559"/>
                <a:gd name="T18" fmla="+- 0 5312 4914"/>
                <a:gd name="T19" fmla="*/ 5312 h 398"/>
              </a:gdLst>
              <a:ahLst/>
              <a:cxnLst>
                <a:cxn ang="0">
                  <a:pos x="T1" y="T3"/>
                </a:cxn>
                <a:cxn ang="0">
                  <a:pos x="T5" y="T7"/>
                </a:cxn>
                <a:cxn ang="0">
                  <a:pos x="T9" y="T11"/>
                </a:cxn>
                <a:cxn ang="0">
                  <a:pos x="T13" y="T15"/>
                </a:cxn>
                <a:cxn ang="0">
                  <a:pos x="T17" y="T19"/>
                </a:cxn>
              </a:cxnLst>
              <a:rect l="0" t="0" r="r" b="b"/>
              <a:pathLst>
                <a:path w="559" h="398">
                  <a:moveTo>
                    <a:pt x="0" y="398"/>
                  </a:moveTo>
                  <a:lnTo>
                    <a:pt x="559" y="398"/>
                  </a:lnTo>
                  <a:lnTo>
                    <a:pt x="559" y="0"/>
                  </a:lnTo>
                  <a:lnTo>
                    <a:pt x="0" y="0"/>
                  </a:lnTo>
                  <a:lnTo>
                    <a:pt x="0" y="398"/>
                  </a:ln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fr-FR" dirty="0">
                  <a:solidFill>
                    <a:schemeClr val="bg1"/>
                  </a:solidFill>
                </a:rPr>
                <a:t>Vit.</a:t>
              </a:r>
            </a:p>
          </p:txBody>
        </p:sp>
      </p:grpSp>
      <p:grpSp>
        <p:nvGrpSpPr>
          <p:cNvPr id="13312" name="Group 31"/>
          <p:cNvGrpSpPr>
            <a:grpSpLocks/>
          </p:cNvGrpSpPr>
          <p:nvPr/>
        </p:nvGrpSpPr>
        <p:grpSpPr bwMode="auto">
          <a:xfrm>
            <a:off x="7795934" y="4854960"/>
            <a:ext cx="994880" cy="567611"/>
            <a:chOff x="10428" y="5852"/>
            <a:chExt cx="724" cy="398"/>
          </a:xfrm>
        </p:grpSpPr>
        <p:sp>
          <p:nvSpPr>
            <p:cNvPr id="13313" name="Freeform 32"/>
            <p:cNvSpPr>
              <a:spLocks/>
            </p:cNvSpPr>
            <p:nvPr/>
          </p:nvSpPr>
          <p:spPr bwMode="auto">
            <a:xfrm>
              <a:off x="10428" y="5852"/>
              <a:ext cx="724" cy="398"/>
            </a:xfrm>
            <a:custGeom>
              <a:avLst/>
              <a:gdLst>
                <a:gd name="T0" fmla="+- 0 9953 9953"/>
                <a:gd name="T1" fmla="*/ T0 w 724"/>
                <a:gd name="T2" fmla="+- 0 6140 5742"/>
                <a:gd name="T3" fmla="*/ 6140 h 398"/>
                <a:gd name="T4" fmla="+- 0 10677 9953"/>
                <a:gd name="T5" fmla="*/ T4 w 724"/>
                <a:gd name="T6" fmla="+- 0 6140 5742"/>
                <a:gd name="T7" fmla="*/ 6140 h 398"/>
                <a:gd name="T8" fmla="+- 0 10677 9953"/>
                <a:gd name="T9" fmla="*/ T8 w 724"/>
                <a:gd name="T10" fmla="+- 0 5742 5742"/>
                <a:gd name="T11" fmla="*/ 5742 h 398"/>
                <a:gd name="T12" fmla="+- 0 9953 9953"/>
                <a:gd name="T13" fmla="*/ T12 w 724"/>
                <a:gd name="T14" fmla="+- 0 5742 5742"/>
                <a:gd name="T15" fmla="*/ 5742 h 398"/>
                <a:gd name="T16" fmla="+- 0 9953 9953"/>
                <a:gd name="T17" fmla="*/ T16 w 724"/>
                <a:gd name="T18" fmla="+- 0 6140 5742"/>
                <a:gd name="T19" fmla="*/ 6140 h 398"/>
              </a:gdLst>
              <a:ahLst/>
              <a:cxnLst>
                <a:cxn ang="0">
                  <a:pos x="T1" y="T3"/>
                </a:cxn>
                <a:cxn ang="0">
                  <a:pos x="T5" y="T7"/>
                </a:cxn>
                <a:cxn ang="0">
                  <a:pos x="T9" y="T11"/>
                </a:cxn>
                <a:cxn ang="0">
                  <a:pos x="T13" y="T15"/>
                </a:cxn>
                <a:cxn ang="0">
                  <a:pos x="T17" y="T19"/>
                </a:cxn>
              </a:cxnLst>
              <a:rect l="0" t="0" r="r" b="b"/>
              <a:pathLst>
                <a:path w="724" h="398">
                  <a:moveTo>
                    <a:pt x="0" y="398"/>
                  </a:moveTo>
                  <a:lnTo>
                    <a:pt x="724" y="398"/>
                  </a:lnTo>
                  <a:lnTo>
                    <a:pt x="724" y="0"/>
                  </a:lnTo>
                  <a:lnTo>
                    <a:pt x="0" y="0"/>
                  </a:lnTo>
                  <a:lnTo>
                    <a:pt x="0" y="398"/>
                  </a:ln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fr-FR" dirty="0" err="1">
                  <a:solidFill>
                    <a:schemeClr val="bg1"/>
                  </a:solidFill>
                </a:rPr>
                <a:t>Dépl</a:t>
              </a:r>
              <a:r>
                <a:rPr lang="fr-FR" dirty="0">
                  <a:solidFill>
                    <a:schemeClr val="bg1"/>
                  </a:solidFill>
                </a:rPr>
                <a:t>.</a:t>
              </a:r>
            </a:p>
          </p:txBody>
        </p:sp>
      </p:grpSp>
      <p:sp>
        <p:nvSpPr>
          <p:cNvPr id="18" name="ZoneTexte 17">
            <a:extLst>
              <a:ext uri="{FF2B5EF4-FFF2-40B4-BE49-F238E27FC236}">
                <a16:creationId xmlns:a16="http://schemas.microsoft.com/office/drawing/2014/main" id="{26CA321E-F12A-4A49-92A1-16F1C32CCF3C}"/>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97978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548680"/>
            <a:ext cx="8712968" cy="13849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sz="2800" b="1" dirty="0">
                <a:solidFill>
                  <a:schemeClr val="bg1"/>
                </a:solidFill>
                <a:latin typeface="Arial Narrow" pitchFamily="34" charset="0"/>
              </a:rPr>
              <a:t>L’ANALYSE VIBRATOIRE</a:t>
            </a:r>
          </a:p>
          <a:p>
            <a:pPr algn="ctr"/>
            <a:endParaRPr lang="fr-FR" sz="2800" b="1" dirty="0">
              <a:solidFill>
                <a:schemeClr val="bg1"/>
              </a:solidFill>
              <a:latin typeface="Arial Narrow" pitchFamily="34" charset="0"/>
            </a:endParaRPr>
          </a:p>
          <a:p>
            <a:pPr algn="ctr"/>
            <a:r>
              <a:rPr lang="fr-FR" sz="2800" b="1" dirty="0">
                <a:solidFill>
                  <a:schemeClr val="bg1"/>
                </a:solidFill>
                <a:latin typeface="Arial Narrow" pitchFamily="34" charset="0"/>
              </a:rPr>
              <a:t>OUTIL DE LA MAINTENANCE PRÉVISIONNELLE</a:t>
            </a:r>
          </a:p>
        </p:txBody>
      </p:sp>
      <p:sp>
        <p:nvSpPr>
          <p:cNvPr id="7" name="ZoneTexte 6">
            <a:extLst>
              <a:ext uri="{FF2B5EF4-FFF2-40B4-BE49-F238E27FC236}">
                <a16:creationId xmlns:a16="http://schemas.microsoft.com/office/drawing/2014/main" id="{1BA19B96-3164-4EA7-98FD-AC90726DFB4F}"/>
              </a:ext>
            </a:extLst>
          </p:cNvPr>
          <p:cNvSpPr txBox="1"/>
          <p:nvPr/>
        </p:nvSpPr>
        <p:spPr>
          <a:xfrm>
            <a:off x="1763688" y="3032789"/>
            <a:ext cx="5616624"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pPr algn="l"/>
            <a:r>
              <a:rPr lang="fr-FR" dirty="0"/>
              <a:t>2. MAINTENANCE CONDITIONNELLE</a:t>
            </a:r>
          </a:p>
        </p:txBody>
      </p:sp>
      <p:sp>
        <p:nvSpPr>
          <p:cNvPr id="8" name="ZoneTexte 7">
            <a:extLst>
              <a:ext uri="{FF2B5EF4-FFF2-40B4-BE49-F238E27FC236}">
                <a16:creationId xmlns:a16="http://schemas.microsoft.com/office/drawing/2014/main" id="{B5E52381-3158-4C49-A8D0-CF7693DE1853}"/>
              </a:ext>
            </a:extLst>
          </p:cNvPr>
          <p:cNvSpPr txBox="1"/>
          <p:nvPr/>
        </p:nvSpPr>
        <p:spPr>
          <a:xfrm>
            <a:off x="1763687" y="4400607"/>
            <a:ext cx="5616625"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pPr algn="l"/>
            <a:r>
              <a:rPr lang="fr-FR" dirty="0"/>
              <a:t>4. LA MESURE DES VIBRATIONS</a:t>
            </a:r>
          </a:p>
        </p:txBody>
      </p:sp>
      <p:sp>
        <p:nvSpPr>
          <p:cNvPr id="10" name="ZoneTexte 9">
            <a:extLst>
              <a:ext uri="{FF2B5EF4-FFF2-40B4-BE49-F238E27FC236}">
                <a16:creationId xmlns:a16="http://schemas.microsoft.com/office/drawing/2014/main" id="{33B4883E-F5D5-4625-8F34-B3ABE3A51877}"/>
              </a:ext>
            </a:extLst>
          </p:cNvPr>
          <p:cNvSpPr txBox="1"/>
          <p:nvPr/>
        </p:nvSpPr>
        <p:spPr>
          <a:xfrm>
            <a:off x="1763688" y="3716698"/>
            <a:ext cx="5616624"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pPr algn="l"/>
            <a:r>
              <a:rPr lang="fr-FR" dirty="0"/>
              <a:t>3. NOTIONS FONDAMENTALES</a:t>
            </a:r>
          </a:p>
        </p:txBody>
      </p:sp>
      <p:sp>
        <p:nvSpPr>
          <p:cNvPr id="11" name="ZoneTexte 10">
            <a:extLst>
              <a:ext uri="{FF2B5EF4-FFF2-40B4-BE49-F238E27FC236}">
                <a16:creationId xmlns:a16="http://schemas.microsoft.com/office/drawing/2014/main" id="{C9119A9B-F4B2-4D1E-A12A-9CB068C1F91E}"/>
              </a:ext>
            </a:extLst>
          </p:cNvPr>
          <p:cNvSpPr txBox="1"/>
          <p:nvPr/>
        </p:nvSpPr>
        <p:spPr>
          <a:xfrm>
            <a:off x="1763688" y="2348880"/>
            <a:ext cx="5616624"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algn="ctr">
              <a:defRPr sz="2800" b="1">
                <a:solidFill>
                  <a:schemeClr val="bg1"/>
                </a:solidFill>
                <a:latin typeface="Arial Narrow" pitchFamily="34" charset="0"/>
              </a:defRPr>
            </a:lvl1pPr>
          </a:lstStyle>
          <a:p>
            <a:pPr algn="l"/>
            <a:r>
              <a:rPr lang="fr-FR" dirty="0"/>
              <a:t>1. ORIGINE DES VIBRATIONS</a:t>
            </a:r>
          </a:p>
        </p:txBody>
      </p:sp>
      <p:sp>
        <p:nvSpPr>
          <p:cNvPr id="12" name="Rectangle 11">
            <a:extLst>
              <a:ext uri="{FF2B5EF4-FFF2-40B4-BE49-F238E27FC236}">
                <a16:creationId xmlns:a16="http://schemas.microsoft.com/office/drawing/2014/main" id="{F6E781BA-7F38-4316-B17B-079355A7B1C5}"/>
              </a:ext>
            </a:extLst>
          </p:cNvPr>
          <p:cNvSpPr/>
          <p:nvPr/>
        </p:nvSpPr>
        <p:spPr>
          <a:xfrm>
            <a:off x="1753638" y="5075927"/>
            <a:ext cx="5624542" cy="13849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sz="2800" b="1" dirty="0">
                <a:solidFill>
                  <a:schemeClr val="bg1"/>
                </a:solidFill>
                <a:latin typeface="Arial Narrow" pitchFamily="34" charset="0"/>
              </a:rPr>
              <a:t>5. LA MISE EN PLACE D ’UNE ACTION </a:t>
            </a:r>
          </a:p>
          <a:p>
            <a:r>
              <a:rPr lang="fr-FR" sz="2800" b="1" dirty="0">
                <a:solidFill>
                  <a:schemeClr val="bg1"/>
                </a:solidFill>
                <a:latin typeface="Arial Narrow" pitchFamily="34" charset="0"/>
              </a:rPr>
              <a:t>DE MAINTENANCE PRÉVISIONNELLE</a:t>
            </a:r>
          </a:p>
          <a:p>
            <a:r>
              <a:rPr lang="fr-FR" sz="2800" b="1" dirty="0">
                <a:solidFill>
                  <a:schemeClr val="bg1"/>
                </a:solidFill>
                <a:latin typeface="Arial Narrow" pitchFamily="34" charset="0"/>
              </a:rPr>
              <a:t>PAR SUIVI VIBRATOIRE</a:t>
            </a:r>
          </a:p>
        </p:txBody>
      </p:sp>
    </p:spTree>
    <p:extLst>
      <p:ext uri="{BB962C8B-B14F-4D97-AF65-F5344CB8AC3E}">
        <p14:creationId xmlns:p14="http://schemas.microsoft.com/office/powerpoint/2010/main" val="119721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7"/>
          <p:cNvSpPr txBox="1">
            <a:spLocks noChangeArrowheads="1"/>
          </p:cNvSpPr>
          <p:nvPr/>
        </p:nvSpPr>
        <p:spPr bwMode="auto">
          <a:xfrm>
            <a:off x="582343" y="990600"/>
            <a:ext cx="609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dirty="0">
                <a:solidFill>
                  <a:schemeClr val="bg1"/>
                </a:solidFill>
                <a:latin typeface="Arial" pitchFamily="34" charset="0"/>
                <a:cs typeface="Arial" pitchFamily="34" charset="0"/>
              </a:rPr>
              <a:t>REPRÉSENTATION FRÉQUENTIELLE</a:t>
            </a:r>
          </a:p>
        </p:txBody>
      </p:sp>
      <p:pic>
        <p:nvPicPr>
          <p:cNvPr id="14416"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3714750" cy="4438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Box 6"/>
          <p:cNvSpPr txBox="1">
            <a:spLocks noChangeArrowheads="1"/>
          </p:cNvSpPr>
          <p:nvPr/>
        </p:nvSpPr>
        <p:spPr bwMode="auto">
          <a:xfrm>
            <a:off x="3608737" y="4311531"/>
            <a:ext cx="990600" cy="369332"/>
          </a:xfrm>
          <a:prstGeom prst="rect">
            <a:avLst/>
          </a:prstGeom>
          <a:solidFill>
            <a:schemeClr val="tx1"/>
          </a:solidFill>
          <a:ln>
            <a:noFill/>
          </a:ln>
          <a:effectLst/>
        </p:spPr>
        <p:txBody>
          <a:bodyPr>
            <a:spAutoFit/>
          </a:bodyPr>
          <a:lstStyle/>
          <a:p>
            <a:pPr>
              <a:spcBef>
                <a:spcPct val="50000"/>
              </a:spcBef>
            </a:pPr>
            <a:r>
              <a:rPr lang="fr-FR" dirty="0">
                <a:solidFill>
                  <a:schemeClr val="bg1"/>
                </a:solidFill>
              </a:rPr>
              <a:t>temps</a:t>
            </a:r>
          </a:p>
        </p:txBody>
      </p:sp>
      <p:sp>
        <p:nvSpPr>
          <p:cNvPr id="87" name="Text Box 6"/>
          <p:cNvSpPr txBox="1">
            <a:spLocks noChangeArrowheads="1"/>
          </p:cNvSpPr>
          <p:nvPr/>
        </p:nvSpPr>
        <p:spPr bwMode="auto">
          <a:xfrm>
            <a:off x="3593813" y="6344217"/>
            <a:ext cx="990600" cy="369332"/>
          </a:xfrm>
          <a:prstGeom prst="rect">
            <a:avLst/>
          </a:prstGeom>
          <a:solidFill>
            <a:schemeClr val="tx1"/>
          </a:solidFill>
          <a:ln>
            <a:noFill/>
          </a:ln>
          <a:effectLst/>
        </p:spPr>
        <p:txBody>
          <a:bodyPr>
            <a:spAutoFit/>
          </a:bodyPr>
          <a:lstStyle/>
          <a:p>
            <a:pPr>
              <a:spcBef>
                <a:spcPct val="50000"/>
              </a:spcBef>
            </a:pPr>
            <a:r>
              <a:rPr lang="fr-FR" dirty="0">
                <a:solidFill>
                  <a:schemeClr val="bg1"/>
                </a:solidFill>
              </a:rPr>
              <a:t>temps</a:t>
            </a:r>
          </a:p>
        </p:txBody>
      </p:sp>
      <p:sp>
        <p:nvSpPr>
          <p:cNvPr id="88" name="Text Box 6"/>
          <p:cNvSpPr txBox="1">
            <a:spLocks noChangeArrowheads="1"/>
          </p:cNvSpPr>
          <p:nvPr/>
        </p:nvSpPr>
        <p:spPr bwMode="auto">
          <a:xfrm>
            <a:off x="102032" y="1628800"/>
            <a:ext cx="3720221" cy="369332"/>
          </a:xfrm>
          <a:prstGeom prst="rect">
            <a:avLst/>
          </a:prstGeom>
          <a:solidFill>
            <a:schemeClr val="tx1"/>
          </a:solidFill>
          <a:ln>
            <a:noFill/>
          </a:ln>
          <a:effectLst/>
        </p:spPr>
        <p:txBody>
          <a:bodyPr wrap="square">
            <a:spAutoFit/>
          </a:bodyPr>
          <a:lstStyle/>
          <a:p>
            <a:pPr algn="ctr">
              <a:spcBef>
                <a:spcPct val="50000"/>
              </a:spcBef>
            </a:pPr>
            <a:r>
              <a:rPr lang="fr-FR" dirty="0">
                <a:solidFill>
                  <a:schemeClr val="bg1"/>
                </a:solidFill>
              </a:rPr>
              <a:t>Représentation temporelle</a:t>
            </a:r>
          </a:p>
        </p:txBody>
      </p:sp>
      <p:pic>
        <p:nvPicPr>
          <p:cNvPr id="14417"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422" y="2436824"/>
            <a:ext cx="3343275" cy="4276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 Box 6"/>
          <p:cNvSpPr txBox="1">
            <a:spLocks noChangeArrowheads="1"/>
          </p:cNvSpPr>
          <p:nvPr/>
        </p:nvSpPr>
        <p:spPr bwMode="auto">
          <a:xfrm>
            <a:off x="7884368" y="4309558"/>
            <a:ext cx="1248869" cy="369332"/>
          </a:xfrm>
          <a:prstGeom prst="rect">
            <a:avLst/>
          </a:prstGeom>
          <a:solidFill>
            <a:schemeClr val="tx1"/>
          </a:solidFill>
          <a:ln>
            <a:noFill/>
          </a:ln>
          <a:effectLst/>
        </p:spPr>
        <p:txBody>
          <a:bodyPr wrap="square">
            <a:spAutoFit/>
          </a:bodyPr>
          <a:lstStyle/>
          <a:p>
            <a:pPr>
              <a:spcBef>
                <a:spcPct val="50000"/>
              </a:spcBef>
            </a:pPr>
            <a:r>
              <a:rPr lang="fr-FR" dirty="0">
                <a:solidFill>
                  <a:schemeClr val="bg1"/>
                </a:solidFill>
              </a:rPr>
              <a:t>Fréquence</a:t>
            </a:r>
          </a:p>
        </p:txBody>
      </p:sp>
      <p:sp>
        <p:nvSpPr>
          <p:cNvPr id="91" name="Text Box 6"/>
          <p:cNvSpPr txBox="1">
            <a:spLocks noChangeArrowheads="1"/>
          </p:cNvSpPr>
          <p:nvPr/>
        </p:nvSpPr>
        <p:spPr bwMode="auto">
          <a:xfrm>
            <a:off x="7884367" y="6340271"/>
            <a:ext cx="1248869" cy="369332"/>
          </a:xfrm>
          <a:prstGeom prst="rect">
            <a:avLst/>
          </a:prstGeom>
          <a:solidFill>
            <a:schemeClr val="tx1"/>
          </a:solidFill>
          <a:ln>
            <a:noFill/>
          </a:ln>
          <a:effectLst/>
        </p:spPr>
        <p:txBody>
          <a:bodyPr wrap="square">
            <a:spAutoFit/>
          </a:bodyPr>
          <a:lstStyle/>
          <a:p>
            <a:pPr>
              <a:spcBef>
                <a:spcPct val="50000"/>
              </a:spcBef>
            </a:pPr>
            <a:r>
              <a:rPr lang="fr-FR" dirty="0">
                <a:solidFill>
                  <a:schemeClr val="bg1"/>
                </a:solidFill>
              </a:rPr>
              <a:t>Fréquence</a:t>
            </a:r>
          </a:p>
        </p:txBody>
      </p:sp>
      <p:sp>
        <p:nvSpPr>
          <p:cNvPr id="92" name="Text Box 6"/>
          <p:cNvSpPr txBox="1">
            <a:spLocks noChangeArrowheads="1"/>
          </p:cNvSpPr>
          <p:nvPr/>
        </p:nvSpPr>
        <p:spPr bwMode="auto">
          <a:xfrm>
            <a:off x="4812219" y="1628800"/>
            <a:ext cx="3720221" cy="369332"/>
          </a:xfrm>
          <a:prstGeom prst="rect">
            <a:avLst/>
          </a:prstGeom>
          <a:solidFill>
            <a:schemeClr val="tx1"/>
          </a:solidFill>
          <a:ln>
            <a:noFill/>
          </a:ln>
          <a:effectLst/>
        </p:spPr>
        <p:txBody>
          <a:bodyPr wrap="square">
            <a:spAutoFit/>
          </a:bodyPr>
          <a:lstStyle/>
          <a:p>
            <a:pPr algn="ctr">
              <a:spcBef>
                <a:spcPct val="50000"/>
              </a:spcBef>
            </a:pPr>
            <a:r>
              <a:rPr lang="fr-FR" dirty="0">
                <a:solidFill>
                  <a:schemeClr val="bg1"/>
                </a:solidFill>
              </a:rPr>
              <a:t>Représentation fréquentielle</a:t>
            </a:r>
          </a:p>
        </p:txBody>
      </p:sp>
      <p:sp>
        <p:nvSpPr>
          <p:cNvPr id="12" name="ZoneTexte 11">
            <a:extLst>
              <a:ext uri="{FF2B5EF4-FFF2-40B4-BE49-F238E27FC236}">
                <a16:creationId xmlns:a16="http://schemas.microsoft.com/office/drawing/2014/main" id="{A37493BE-5173-4E9A-AB18-7F2391120DB0}"/>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16"/>
                                        </p:tgtEl>
                                        <p:attrNameLst>
                                          <p:attrName>style.visibility</p:attrName>
                                        </p:attrNameLst>
                                      </p:cBhvr>
                                      <p:to>
                                        <p:strVal val="visible"/>
                                      </p:to>
                                    </p:set>
                                    <p:animEffect transition="in" filter="fade">
                                      <p:cBhvr>
                                        <p:cTn id="7" dur="500"/>
                                        <p:tgtEl>
                                          <p:spTgt spid="144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417"/>
                                        </p:tgtEl>
                                        <p:attrNameLst>
                                          <p:attrName>style.visibility</p:attrName>
                                        </p:attrNameLst>
                                      </p:cBhvr>
                                      <p:to>
                                        <p:strVal val="visible"/>
                                      </p:to>
                                    </p:set>
                                    <p:animEffect transition="in" filter="fade">
                                      <p:cBhvr>
                                        <p:cTn id="23" dur="500"/>
                                        <p:tgtEl>
                                          <p:spTgt spid="144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500"/>
                                        <p:tgtEl>
                                          <p:spTgt spid="9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90" grpId="0" animBg="1"/>
      <p:bldP spid="91" grpId="0" animBg="1"/>
      <p:bldP spid="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68760"/>
            <a:ext cx="8496944" cy="1015663"/>
          </a:xfrm>
          <a:prstGeom prst="rect">
            <a:avLst/>
          </a:prstGeom>
        </p:spPr>
        <p:txBody>
          <a:bodyPr wrap="square">
            <a:spAutoFit/>
          </a:bodyPr>
          <a:lstStyle/>
          <a:p>
            <a:r>
              <a:rPr lang="fr-FR" sz="2000" dirty="0">
                <a:solidFill>
                  <a:schemeClr val="bg1"/>
                </a:solidFill>
                <a:latin typeface="Arial" pitchFamily="34" charset="0"/>
                <a:cs typeface="Arial" pitchFamily="34" charset="0"/>
              </a:rPr>
              <a:t>les vibrations réelles sont complexes, constituées d’un grand nombre de composantes d’origines multiples et modulées par un grand nombre de paramètres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7" y="2780928"/>
            <a:ext cx="4423035" cy="30582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737" y="2780928"/>
            <a:ext cx="4096744" cy="31333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97767" y="2272939"/>
            <a:ext cx="2438488" cy="400110"/>
          </a:xfrm>
          <a:prstGeom prst="rect">
            <a:avLst/>
          </a:prstGeom>
        </p:spPr>
        <p:txBody>
          <a:bodyPr wrap="none">
            <a:spAutoFit/>
          </a:bodyPr>
          <a:lstStyle/>
          <a:p>
            <a:r>
              <a:rPr lang="fr-FR" sz="2000" dirty="0">
                <a:solidFill>
                  <a:schemeClr val="bg1"/>
                </a:solidFill>
                <a:latin typeface="Arial" pitchFamily="34" charset="0"/>
                <a:cs typeface="Arial" pitchFamily="34" charset="0"/>
              </a:rPr>
              <a:t>Cas d’un signal réel</a:t>
            </a:r>
          </a:p>
        </p:txBody>
      </p:sp>
      <p:sp>
        <p:nvSpPr>
          <p:cNvPr id="7" name="ZoneTexte 6">
            <a:extLst>
              <a:ext uri="{FF2B5EF4-FFF2-40B4-BE49-F238E27FC236}">
                <a16:creationId xmlns:a16="http://schemas.microsoft.com/office/drawing/2014/main" id="{A5D1C1A0-CE90-4752-B48D-3A1619DBC1BE}"/>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4070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fade">
                                      <p:cBhvr>
                                        <p:cTn id="1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24744"/>
            <a:ext cx="3998210" cy="461665"/>
          </a:xfrm>
          <a:prstGeom prst="rect">
            <a:avLst/>
          </a:prstGeom>
        </p:spPr>
        <p:txBody>
          <a:bodyPr wrap="none">
            <a:spAutoFit/>
          </a:bodyPr>
          <a:lstStyle/>
          <a:p>
            <a:r>
              <a:rPr lang="fr-FR" sz="2400" b="1" dirty="0">
                <a:solidFill>
                  <a:schemeClr val="bg1"/>
                </a:solidFill>
                <a:latin typeface="Arial" pitchFamily="34" charset="0"/>
                <a:cs typeface="Arial" pitchFamily="34" charset="0"/>
              </a:rPr>
              <a:t>La transformée de Fourier</a:t>
            </a:r>
          </a:p>
        </p:txBody>
      </p:sp>
      <p:sp>
        <p:nvSpPr>
          <p:cNvPr id="3" name="Rectangle 2"/>
          <p:cNvSpPr/>
          <p:nvPr/>
        </p:nvSpPr>
        <p:spPr>
          <a:xfrm>
            <a:off x="-36512" y="1744401"/>
            <a:ext cx="9514130" cy="1323439"/>
          </a:xfrm>
          <a:prstGeom prst="rect">
            <a:avLst/>
          </a:prstGeom>
        </p:spPr>
        <p:txBody>
          <a:bodyPr wrap="square">
            <a:spAutoFit/>
          </a:bodyPr>
          <a:lstStyle/>
          <a:p>
            <a:r>
              <a:rPr lang="fr-FR" sz="2000" b="1" dirty="0">
                <a:solidFill>
                  <a:schemeClr val="bg1"/>
                </a:solidFill>
                <a:latin typeface="Arial" pitchFamily="34" charset="0"/>
                <a:cs typeface="Arial" pitchFamily="34" charset="0"/>
              </a:rPr>
              <a:t>La décomposition d’un signal vibratoire périodique complexe en ses différentes composantes sinusoïdales, représentées chacune par leur amplitude Ai et leur fréquence Fi est réalisée par une transformation temps</a:t>
            </a:r>
          </a:p>
          <a:p>
            <a:r>
              <a:rPr lang="fr-FR" sz="2000" b="1" dirty="0">
                <a:solidFill>
                  <a:schemeClr val="bg1"/>
                </a:solidFill>
                <a:latin typeface="Arial" pitchFamily="34" charset="0"/>
                <a:cs typeface="Arial" pitchFamily="34" charset="0"/>
              </a:rPr>
              <a:t>- fréquence appelée Transformée de Fourier.</a:t>
            </a:r>
          </a:p>
        </p:txBody>
      </p:sp>
      <p:sp>
        <p:nvSpPr>
          <p:cNvPr id="6" name="Rectangle 5"/>
          <p:cNvSpPr/>
          <p:nvPr/>
        </p:nvSpPr>
        <p:spPr>
          <a:xfrm>
            <a:off x="-36512" y="3469706"/>
            <a:ext cx="9094930" cy="1015663"/>
          </a:xfrm>
          <a:prstGeom prst="rect">
            <a:avLst/>
          </a:prstGeom>
        </p:spPr>
        <p:txBody>
          <a:bodyPr wrap="square">
            <a:spAutoFit/>
          </a:bodyPr>
          <a:lstStyle/>
          <a:p>
            <a:r>
              <a:rPr lang="fr-FR" sz="2000" b="1" dirty="0">
                <a:solidFill>
                  <a:schemeClr val="bg1"/>
                </a:solidFill>
                <a:latin typeface="Arial" pitchFamily="34" charset="0"/>
                <a:cs typeface="Arial" pitchFamily="34" charset="0"/>
              </a:rPr>
              <a:t>Cette  fonction  mathématique  réalise  une  transposition  du  signal  de l’espace temporel vers l’espace fréquentiel. La représentation du signal obtenue est appelée un spectre en fréquences.</a:t>
            </a:r>
          </a:p>
        </p:txBody>
      </p:sp>
      <p:sp>
        <p:nvSpPr>
          <p:cNvPr id="7" name="Rectangle 6"/>
          <p:cNvSpPr/>
          <p:nvPr/>
        </p:nvSpPr>
        <p:spPr>
          <a:xfrm>
            <a:off x="-36512" y="4887234"/>
            <a:ext cx="8880350" cy="1015663"/>
          </a:xfrm>
          <a:prstGeom prst="rect">
            <a:avLst/>
          </a:prstGeom>
        </p:spPr>
        <p:txBody>
          <a:bodyPr wrap="square">
            <a:spAutoFit/>
          </a:bodyPr>
          <a:lstStyle/>
          <a:p>
            <a:r>
              <a:rPr lang="fr-FR" sz="2000" b="1" dirty="0">
                <a:solidFill>
                  <a:schemeClr val="bg1"/>
                </a:solidFill>
                <a:latin typeface="Arial" pitchFamily="34" charset="0"/>
                <a:cs typeface="Arial" pitchFamily="34" charset="0"/>
              </a:rPr>
              <a:t>La Transformée de Fourier est implémentée dans les analyseurs de spectres modernes sous une forme appelée FFT (</a:t>
            </a:r>
            <a:r>
              <a:rPr lang="fr-FR" sz="2000" b="1" dirty="0" err="1">
                <a:solidFill>
                  <a:schemeClr val="bg1"/>
                </a:solidFill>
                <a:latin typeface="Arial" pitchFamily="34" charset="0"/>
                <a:cs typeface="Arial" pitchFamily="34" charset="0"/>
              </a:rPr>
              <a:t>Fast</a:t>
            </a:r>
            <a:r>
              <a:rPr lang="fr-FR" sz="2000" b="1" dirty="0">
                <a:solidFill>
                  <a:schemeClr val="bg1"/>
                </a:solidFill>
                <a:latin typeface="Arial" pitchFamily="34" charset="0"/>
                <a:cs typeface="Arial" pitchFamily="34" charset="0"/>
              </a:rPr>
              <a:t> Fourier </a:t>
            </a:r>
            <a:r>
              <a:rPr lang="fr-FR" sz="2000" b="1" dirty="0" err="1">
                <a:solidFill>
                  <a:schemeClr val="bg1"/>
                </a:solidFill>
                <a:latin typeface="Arial" pitchFamily="34" charset="0"/>
                <a:cs typeface="Arial" pitchFamily="34" charset="0"/>
              </a:rPr>
              <a:t>Transform</a:t>
            </a:r>
            <a:r>
              <a:rPr lang="fr-FR" sz="2000" b="1" dirty="0">
                <a:solidFill>
                  <a:schemeClr val="bg1"/>
                </a:solidFill>
                <a:latin typeface="Arial" pitchFamily="34" charset="0"/>
                <a:cs typeface="Arial" pitchFamily="34" charset="0"/>
              </a:rPr>
              <a:t>).</a:t>
            </a:r>
          </a:p>
        </p:txBody>
      </p:sp>
      <p:sp>
        <p:nvSpPr>
          <p:cNvPr id="8" name="ZoneTexte 7">
            <a:extLst>
              <a:ext uri="{FF2B5EF4-FFF2-40B4-BE49-F238E27FC236}">
                <a16:creationId xmlns:a16="http://schemas.microsoft.com/office/drawing/2014/main" id="{BAE075B5-125A-4F5A-BDFF-2A79014CB2E5}"/>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4070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2" y="1340768"/>
            <a:ext cx="9004839" cy="38511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04248" y="4711289"/>
            <a:ext cx="2160240" cy="4667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1CD6E23-4AB4-4E47-BE11-613873AADB0C}"/>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40702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0" y="87097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r-FR" sz="2000" dirty="0">
                <a:solidFill>
                  <a:schemeClr val="bg1"/>
                </a:solidFill>
                <a:latin typeface="Arial" pitchFamily="34" charset="0"/>
                <a:cs typeface="Arial" pitchFamily="34" charset="0"/>
              </a:rPr>
              <a:t>La connaissance de la cinématique de l’équipement doit conduire à l’association de chaque raie ou pic du relevé spectral à un composant de l’équipement.</a:t>
            </a:r>
          </a:p>
        </p:txBody>
      </p:sp>
      <p:pic>
        <p:nvPicPr>
          <p:cNvPr id="7" name="Picture 3" descr="VIB4"/>
          <p:cNvPicPr>
            <a:picLocks noChangeAspect="1" noChangeArrowheads="1"/>
          </p:cNvPicPr>
          <p:nvPr/>
        </p:nvPicPr>
        <p:blipFill rotWithShape="1">
          <a:blip r:embed="rId2">
            <a:extLst>
              <a:ext uri="{28A0092B-C50C-407E-A947-70E740481C1C}">
                <a14:useLocalDpi xmlns:a14="http://schemas.microsoft.com/office/drawing/2010/main" val="0"/>
              </a:ext>
            </a:extLst>
          </a:blip>
          <a:srcRect l="3117" t="3188" r="3377" b="1793"/>
          <a:stretch/>
        </p:blipFill>
        <p:spPr bwMode="auto">
          <a:xfrm>
            <a:off x="1143000" y="1872330"/>
            <a:ext cx="6858000" cy="4543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6553200" y="6415755"/>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b="1" dirty="0"/>
              <a:t>Fréquence</a:t>
            </a:r>
          </a:p>
        </p:txBody>
      </p:sp>
      <p:sp>
        <p:nvSpPr>
          <p:cNvPr id="9" name="ZoneTexte 8">
            <a:extLst>
              <a:ext uri="{FF2B5EF4-FFF2-40B4-BE49-F238E27FC236}">
                <a16:creationId xmlns:a16="http://schemas.microsoft.com/office/drawing/2014/main" id="{60E49570-C49B-4095-8C4E-E31DBBE0AD49}"/>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14070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2005960" y="989052"/>
            <a:ext cx="563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000" b="1" dirty="0">
                <a:solidFill>
                  <a:schemeClr val="bg1"/>
                </a:solidFill>
                <a:latin typeface="Arial" pitchFamily="34" charset="0"/>
                <a:cs typeface="Arial" pitchFamily="34" charset="0"/>
              </a:rPr>
              <a:t>TABLEAU DE RECONNAISSANCES DES ANOMALIES</a:t>
            </a:r>
          </a:p>
        </p:txBody>
      </p:sp>
      <p:graphicFrame>
        <p:nvGraphicFramePr>
          <p:cNvPr id="70897" name="Group 241"/>
          <p:cNvGraphicFramePr>
            <a:graphicFrameLocks noGrp="1"/>
          </p:cNvGraphicFramePr>
          <p:nvPr>
            <p:extLst>
              <p:ext uri="{D42A27DB-BD31-4B8C-83A1-F6EECF244321}">
                <p14:modId xmlns:p14="http://schemas.microsoft.com/office/powerpoint/2010/main" val="3821279922"/>
              </p:ext>
            </p:extLst>
          </p:nvPr>
        </p:nvGraphicFramePr>
        <p:xfrm>
          <a:off x="582343" y="1844824"/>
          <a:ext cx="8022105" cy="4663440"/>
        </p:xfrm>
        <a:graphic>
          <a:graphicData uri="http://schemas.openxmlformats.org/drawingml/2006/table">
            <a:tbl>
              <a:tblPr/>
              <a:tblGrid>
                <a:gridCol w="1838356">
                  <a:extLst>
                    <a:ext uri="{9D8B030D-6E8A-4147-A177-3AD203B41FA5}">
                      <a16:colId xmlns:a16="http://schemas.microsoft.com/office/drawing/2014/main" val="20000"/>
                    </a:ext>
                  </a:extLst>
                </a:gridCol>
                <a:gridCol w="1217289">
                  <a:extLst>
                    <a:ext uri="{9D8B030D-6E8A-4147-A177-3AD203B41FA5}">
                      <a16:colId xmlns:a16="http://schemas.microsoft.com/office/drawing/2014/main" val="20001"/>
                    </a:ext>
                  </a:extLst>
                </a:gridCol>
                <a:gridCol w="1685160">
                  <a:extLst>
                    <a:ext uri="{9D8B030D-6E8A-4147-A177-3AD203B41FA5}">
                      <a16:colId xmlns:a16="http://schemas.microsoft.com/office/drawing/2014/main" val="20002"/>
                    </a:ext>
                  </a:extLst>
                </a:gridCol>
                <a:gridCol w="3281300">
                  <a:extLst>
                    <a:ext uri="{9D8B030D-6E8A-4147-A177-3AD203B41FA5}">
                      <a16:colId xmlns:a16="http://schemas.microsoft.com/office/drawing/2014/main" val="20003"/>
                    </a:ext>
                  </a:extLst>
                </a:gridCol>
              </a:tblGrid>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Origine du défaut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Fréquence dominante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Direction de la vibration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Remarques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Déséquilibre (balourd)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1 x 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Radiale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Défauts courants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Lignage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2 x 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Radiale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et axiale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2"/>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Fixation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1,2,3,4 x 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400" b="0" i="0" u="none" strike="noStrike" cap="none" normalizeH="0" baseline="0">
                        <a:ln>
                          <a:noFill/>
                        </a:ln>
                        <a:solidFill>
                          <a:schemeClr val="bg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400" b="0" i="0" u="none" strike="noStrike" cap="none" normalizeH="0" baseline="0">
                        <a:ln>
                          <a:noFill/>
                        </a:ln>
                        <a:solidFill>
                          <a:schemeClr val="bg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Excitation électrique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1 ou 2 x fréquence du courant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Radiale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et axiale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Disparaît à la coupure de l’alimentation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Exemple: un défaut de coaxialité rotor stator peut engendrer des vibrations induites électriquement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Jeux paliers lisses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1/3 ou 1/2xf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Essentiellement radiale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400" b="0" i="0" u="none" strike="noStrike" cap="none" normalizeH="0" baseline="0">
                        <a:ln>
                          <a:noFill/>
                        </a:ln>
                        <a:solidFill>
                          <a:schemeClr val="bg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Engrenages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Z x f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sz="1400" b="0" i="0" u="none" strike="noStrike" cap="none" normalizeH="0" baseline="0">
                        <a:ln>
                          <a:noFill/>
                        </a:ln>
                        <a:solidFill>
                          <a:schemeClr val="bg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Z : nombre de dents du pignon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Roulements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Hautes fréquences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Suivant type roulement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20 à 60 kHz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Tourbillon d’huile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0.42 à 0.48 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bg1"/>
                          </a:solidFill>
                          <a:effectLst/>
                          <a:latin typeface="Arial" pitchFamily="34" charset="0"/>
                          <a:cs typeface="Arial" pitchFamily="34" charset="0"/>
                        </a:rPr>
                        <a:t>Essentiellement radiale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bg1"/>
                          </a:solidFill>
                          <a:effectLst/>
                          <a:latin typeface="Arial" pitchFamily="34" charset="0"/>
                          <a:cs typeface="Arial" pitchFamily="34" charset="0"/>
                        </a:rPr>
                        <a:t>Cas des paliers hydrodynamiques à grande vitesse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ZoneTexte 4">
            <a:extLst>
              <a:ext uri="{FF2B5EF4-FFF2-40B4-BE49-F238E27FC236}">
                <a16:creationId xmlns:a16="http://schemas.microsoft.com/office/drawing/2014/main" id="{95AE4169-1520-448D-92BE-D4A98CD7B83D}"/>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3. NOTIONS FONDAMENTALES</a:t>
            </a:r>
          </a:p>
        </p:txBody>
      </p:sp>
    </p:spTree>
    <p:extLst>
      <p:ext uri="{BB962C8B-B14F-4D97-AF65-F5344CB8AC3E}">
        <p14:creationId xmlns:p14="http://schemas.microsoft.com/office/powerpoint/2010/main" val="256401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21307" r="7291" b="8996"/>
          <a:stretch/>
        </p:blipFill>
        <p:spPr bwMode="auto">
          <a:xfrm>
            <a:off x="914400" y="1330036"/>
            <a:ext cx="7823318" cy="509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469" y="1425632"/>
            <a:ext cx="1331913" cy="874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223" t="21685" r="7290" b="10511"/>
          <a:stretch/>
        </p:blipFill>
        <p:spPr bwMode="auto">
          <a:xfrm>
            <a:off x="789709" y="1357744"/>
            <a:ext cx="7948010" cy="495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436" y="1543049"/>
            <a:ext cx="1295281" cy="1292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6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914" t="20738" r="7290" b="10144"/>
          <a:stretch/>
        </p:blipFill>
        <p:spPr bwMode="auto">
          <a:xfrm>
            <a:off x="759654" y="1288472"/>
            <a:ext cx="7978063" cy="50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340768"/>
            <a:ext cx="1166813" cy="88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644" t="22163" r="7291" b="7083"/>
          <a:stretch/>
        </p:blipFill>
        <p:spPr bwMode="auto">
          <a:xfrm>
            <a:off x="928468" y="1392702"/>
            <a:ext cx="7809250" cy="517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880" y="4221088"/>
            <a:ext cx="1239838" cy="1871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80728"/>
            <a:ext cx="9143999" cy="1815882"/>
          </a:xfrm>
          <a:prstGeom prst="rect">
            <a:avLst/>
          </a:prstGeom>
        </p:spPr>
        <p:txBody>
          <a:bodyPr wrap="square">
            <a:spAutoFit/>
          </a:bodyPr>
          <a:lstStyle/>
          <a:p>
            <a:r>
              <a:rPr lang="fr-FR" sz="2800" b="1" dirty="0">
                <a:solidFill>
                  <a:schemeClr val="bg1"/>
                </a:solidFill>
                <a:latin typeface="Arial Narrow" pitchFamily="34" charset="0"/>
              </a:rPr>
              <a:t>A proximité d’une machine :</a:t>
            </a:r>
          </a:p>
          <a:p>
            <a:r>
              <a:rPr lang="fr-FR" sz="2800" b="1" dirty="0">
                <a:solidFill>
                  <a:schemeClr val="bg1"/>
                </a:solidFill>
                <a:latin typeface="Arial Narrow" pitchFamily="34" charset="0"/>
              </a:rPr>
              <a:t>- On peut entendre le bruit et sentir les vibrations de la machine.</a:t>
            </a:r>
          </a:p>
          <a:p>
            <a:r>
              <a:rPr lang="fr-FR" sz="2800" b="1" dirty="0">
                <a:solidFill>
                  <a:schemeClr val="bg1"/>
                </a:solidFill>
                <a:latin typeface="Arial Narrow" pitchFamily="34" charset="0"/>
              </a:rPr>
              <a:t>- Ces deux indicateurs peuvent fournir des indications sur un changement de comportement de la machine.</a:t>
            </a:r>
          </a:p>
        </p:txBody>
      </p:sp>
      <p:sp>
        <p:nvSpPr>
          <p:cNvPr id="7" name="Rectangle 6"/>
          <p:cNvSpPr/>
          <p:nvPr/>
        </p:nvSpPr>
        <p:spPr>
          <a:xfrm>
            <a:off x="395536" y="5589240"/>
            <a:ext cx="8496944" cy="954107"/>
          </a:xfrm>
          <a:prstGeom prst="rect">
            <a:avLst/>
          </a:prstGeom>
        </p:spPr>
        <p:txBody>
          <a:bodyPr wrap="square">
            <a:spAutoFit/>
          </a:bodyPr>
          <a:lstStyle/>
          <a:p>
            <a:r>
              <a:rPr lang="fr-FR" sz="2800" b="1" dirty="0">
                <a:solidFill>
                  <a:schemeClr val="bg1"/>
                </a:solidFill>
                <a:latin typeface="Arial Narrow" pitchFamily="34" charset="0"/>
              </a:rPr>
              <a:t>La  quantification  et  la  qualification  des  vibrations  sont  des  moyens privilégiés pour la maintenance conditionnelle</a:t>
            </a:r>
            <a:r>
              <a:rPr lang="fr-FR" dirty="0"/>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45" r="23960" b="11910"/>
          <a:stretch/>
        </p:blipFill>
        <p:spPr bwMode="auto">
          <a:xfrm>
            <a:off x="2207909" y="2708920"/>
            <a:ext cx="4063071" cy="29557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3"/>
          <p:cNvGrpSpPr>
            <a:grpSpLocks/>
          </p:cNvGrpSpPr>
          <p:nvPr/>
        </p:nvGrpSpPr>
        <p:grpSpPr bwMode="auto">
          <a:xfrm>
            <a:off x="3735255" y="2996952"/>
            <a:ext cx="533400" cy="506412"/>
            <a:chOff x="7010" y="3737"/>
            <a:chExt cx="840" cy="798"/>
          </a:xfrm>
        </p:grpSpPr>
        <p:grpSp>
          <p:nvGrpSpPr>
            <p:cNvPr id="9" name="Group 4"/>
            <p:cNvGrpSpPr>
              <a:grpSpLocks/>
            </p:cNvGrpSpPr>
            <p:nvPr/>
          </p:nvGrpSpPr>
          <p:grpSpPr bwMode="auto">
            <a:xfrm>
              <a:off x="7033" y="4046"/>
              <a:ext cx="309" cy="433"/>
              <a:chOff x="7033" y="4046"/>
              <a:chExt cx="309" cy="433"/>
            </a:xfrm>
          </p:grpSpPr>
          <p:sp>
            <p:nvSpPr>
              <p:cNvPr id="2094" name="Freeform 5"/>
              <p:cNvSpPr>
                <a:spLocks/>
              </p:cNvSpPr>
              <p:nvPr/>
            </p:nvSpPr>
            <p:spPr bwMode="auto">
              <a:xfrm>
                <a:off x="7033" y="4046"/>
                <a:ext cx="309" cy="433"/>
              </a:xfrm>
              <a:custGeom>
                <a:avLst/>
                <a:gdLst>
                  <a:gd name="T0" fmla="+- 0 7154 7033"/>
                  <a:gd name="T1" fmla="*/ T0 w 309"/>
                  <a:gd name="T2" fmla="+- 0 4046 4046"/>
                  <a:gd name="T3" fmla="*/ 4046 h 433"/>
                  <a:gd name="T4" fmla="+- 0 7033 7033"/>
                  <a:gd name="T5" fmla="*/ T4 w 309"/>
                  <a:gd name="T6" fmla="+- 0 4124 4046"/>
                  <a:gd name="T7" fmla="*/ 4124 h 433"/>
                  <a:gd name="T8" fmla="+- 0 7141 7033"/>
                  <a:gd name="T9" fmla="*/ T8 w 309"/>
                  <a:gd name="T10" fmla="+- 0 4214 4046"/>
                  <a:gd name="T11" fmla="*/ 4214 h 433"/>
                  <a:gd name="T12" fmla="+- 0 7104 7033"/>
                  <a:gd name="T13" fmla="*/ T12 w 309"/>
                  <a:gd name="T14" fmla="+- 0 4241 4046"/>
                  <a:gd name="T15" fmla="*/ 4241 h 433"/>
                  <a:gd name="T16" fmla="+- 0 7207 7033"/>
                  <a:gd name="T17" fmla="*/ T16 w 309"/>
                  <a:gd name="T18" fmla="+- 0 4327 4046"/>
                  <a:gd name="T19" fmla="*/ 4327 h 433"/>
                  <a:gd name="T20" fmla="+- 0 7176 7033"/>
                  <a:gd name="T21" fmla="*/ T20 w 309"/>
                  <a:gd name="T22" fmla="+- 0 4345 4046"/>
                  <a:gd name="T23" fmla="*/ 4345 h 433"/>
                  <a:gd name="T24" fmla="+- 0 7341 7033"/>
                  <a:gd name="T25" fmla="*/ T24 w 309"/>
                  <a:gd name="T26" fmla="+- 0 4479 4046"/>
                  <a:gd name="T27" fmla="*/ 4479 h 433"/>
                  <a:gd name="T28" fmla="+- 0 7244 7033"/>
                  <a:gd name="T29" fmla="*/ T28 w 309"/>
                  <a:gd name="T30" fmla="+- 0 4304 4046"/>
                  <a:gd name="T31" fmla="*/ 4304 h 433"/>
                  <a:gd name="T32" fmla="+- 0 7269 7033"/>
                  <a:gd name="T33" fmla="*/ T32 w 309"/>
                  <a:gd name="T34" fmla="+- 0 4287 4046"/>
                  <a:gd name="T35" fmla="*/ 4287 h 433"/>
                  <a:gd name="T36" fmla="+- 0 7190 7033"/>
                  <a:gd name="T37" fmla="*/ T36 w 309"/>
                  <a:gd name="T38" fmla="+- 0 4183 4046"/>
                  <a:gd name="T39" fmla="*/ 4183 h 433"/>
                  <a:gd name="T40" fmla="+- 0 7216 7033"/>
                  <a:gd name="T41" fmla="*/ T40 w 309"/>
                  <a:gd name="T42" fmla="+- 0 4169 4046"/>
                  <a:gd name="T43" fmla="*/ 4169 h 433"/>
                  <a:gd name="T44" fmla="+- 0 7154 7033"/>
                  <a:gd name="T45" fmla="*/ T44 w 309"/>
                  <a:gd name="T46" fmla="+- 0 4046 4046"/>
                  <a:gd name="T47" fmla="*/ 404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1" y="0"/>
                    </a:moveTo>
                    <a:lnTo>
                      <a:pt x="0" y="78"/>
                    </a:lnTo>
                    <a:lnTo>
                      <a:pt x="108" y="168"/>
                    </a:lnTo>
                    <a:lnTo>
                      <a:pt x="71" y="195"/>
                    </a:lnTo>
                    <a:lnTo>
                      <a:pt x="174" y="281"/>
                    </a:lnTo>
                    <a:lnTo>
                      <a:pt x="143" y="299"/>
                    </a:lnTo>
                    <a:lnTo>
                      <a:pt x="308" y="433"/>
                    </a:lnTo>
                    <a:lnTo>
                      <a:pt x="211" y="258"/>
                    </a:lnTo>
                    <a:lnTo>
                      <a:pt x="236" y="241"/>
                    </a:lnTo>
                    <a:lnTo>
                      <a:pt x="157" y="137"/>
                    </a:lnTo>
                    <a:lnTo>
                      <a:pt x="183" y="123"/>
                    </a:lnTo>
                    <a:lnTo>
                      <a:pt x="121"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 name="Group 6"/>
            <p:cNvGrpSpPr>
              <a:grpSpLocks/>
            </p:cNvGrpSpPr>
            <p:nvPr/>
          </p:nvGrpSpPr>
          <p:grpSpPr bwMode="auto">
            <a:xfrm>
              <a:off x="7010" y="4026"/>
              <a:ext cx="378" cy="509"/>
              <a:chOff x="7010" y="4026"/>
              <a:chExt cx="378" cy="509"/>
            </a:xfrm>
          </p:grpSpPr>
          <p:sp>
            <p:nvSpPr>
              <p:cNvPr id="1040" name="Freeform 7"/>
              <p:cNvSpPr>
                <a:spLocks/>
              </p:cNvSpPr>
              <p:nvPr/>
            </p:nvSpPr>
            <p:spPr bwMode="auto">
              <a:xfrm>
                <a:off x="7010" y="4026"/>
                <a:ext cx="378" cy="509"/>
              </a:xfrm>
              <a:custGeom>
                <a:avLst/>
                <a:gdLst>
                  <a:gd name="T0" fmla="+- 0 7183 7010"/>
                  <a:gd name="T1" fmla="*/ T0 w 378"/>
                  <a:gd name="T2" fmla="+- 0 4325 4026"/>
                  <a:gd name="T3" fmla="*/ 4325 h 509"/>
                  <a:gd name="T4" fmla="+- 0 7151 7010"/>
                  <a:gd name="T5" fmla="*/ T4 w 378"/>
                  <a:gd name="T6" fmla="+- 0 4343 4026"/>
                  <a:gd name="T7" fmla="*/ 4343 h 509"/>
                  <a:gd name="T8" fmla="+- 0 7388 7010"/>
                  <a:gd name="T9" fmla="*/ T8 w 378"/>
                  <a:gd name="T10" fmla="+- 0 4535 4026"/>
                  <a:gd name="T11" fmla="*/ 4535 h 509"/>
                  <a:gd name="T12" fmla="+- 0 7360 7010"/>
                  <a:gd name="T13" fmla="*/ T12 w 378"/>
                  <a:gd name="T14" fmla="+- 0 4486 4026"/>
                  <a:gd name="T15" fmla="*/ 4486 h 509"/>
                  <a:gd name="T16" fmla="+- 0 7329 7010"/>
                  <a:gd name="T17" fmla="*/ T16 w 378"/>
                  <a:gd name="T18" fmla="+- 0 4486 4026"/>
                  <a:gd name="T19" fmla="*/ 4486 h 509"/>
                  <a:gd name="T20" fmla="+- 0 7294 7010"/>
                  <a:gd name="T21" fmla="*/ T20 w 378"/>
                  <a:gd name="T22" fmla="+- 0 4423 4026"/>
                  <a:gd name="T23" fmla="*/ 4423 h 509"/>
                  <a:gd name="T24" fmla="+- 0 7213 7010"/>
                  <a:gd name="T25" fmla="*/ T24 w 378"/>
                  <a:gd name="T26" fmla="+- 0 4357 4026"/>
                  <a:gd name="T27" fmla="*/ 4357 h 509"/>
                  <a:gd name="T28" fmla="+- 0 7183 7010"/>
                  <a:gd name="T29" fmla="*/ T28 w 378"/>
                  <a:gd name="T30" fmla="+- 0 4357 4026"/>
                  <a:gd name="T31" fmla="*/ 4357 h 509"/>
                  <a:gd name="T32" fmla="+- 0 7184 7010"/>
                  <a:gd name="T33" fmla="*/ T32 w 378"/>
                  <a:gd name="T34" fmla="+- 0 4334 4026"/>
                  <a:gd name="T35" fmla="*/ 4334 h 509"/>
                  <a:gd name="T36" fmla="+- 0 7194 7010"/>
                  <a:gd name="T37" fmla="*/ T36 w 378"/>
                  <a:gd name="T38" fmla="+- 0 4334 4026"/>
                  <a:gd name="T39" fmla="*/ 4334 h 509"/>
                  <a:gd name="T40" fmla="+- 0 7183 7010"/>
                  <a:gd name="T41" fmla="*/ T40 w 378"/>
                  <a:gd name="T42" fmla="+- 0 4325 4026"/>
                  <a:gd name="T43" fmla="*/ 4325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8" h="509">
                    <a:moveTo>
                      <a:pt x="173" y="299"/>
                    </a:moveTo>
                    <a:lnTo>
                      <a:pt x="141" y="317"/>
                    </a:lnTo>
                    <a:lnTo>
                      <a:pt x="378" y="509"/>
                    </a:lnTo>
                    <a:lnTo>
                      <a:pt x="350" y="460"/>
                    </a:lnTo>
                    <a:lnTo>
                      <a:pt x="319" y="460"/>
                    </a:lnTo>
                    <a:lnTo>
                      <a:pt x="284" y="397"/>
                    </a:lnTo>
                    <a:lnTo>
                      <a:pt x="203" y="331"/>
                    </a:lnTo>
                    <a:lnTo>
                      <a:pt x="173" y="331"/>
                    </a:lnTo>
                    <a:lnTo>
                      <a:pt x="174" y="308"/>
                    </a:lnTo>
                    <a:lnTo>
                      <a:pt x="184" y="308"/>
                    </a:lnTo>
                    <a:lnTo>
                      <a:pt x="173"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1" name="Freeform 8"/>
              <p:cNvSpPr>
                <a:spLocks/>
              </p:cNvSpPr>
              <p:nvPr/>
            </p:nvSpPr>
            <p:spPr bwMode="auto">
              <a:xfrm>
                <a:off x="7010" y="4026"/>
                <a:ext cx="378" cy="509"/>
              </a:xfrm>
              <a:custGeom>
                <a:avLst/>
                <a:gdLst>
                  <a:gd name="T0" fmla="+- 0 7294 7010"/>
                  <a:gd name="T1" fmla="*/ T0 w 378"/>
                  <a:gd name="T2" fmla="+- 0 4423 4026"/>
                  <a:gd name="T3" fmla="*/ 4423 h 509"/>
                  <a:gd name="T4" fmla="+- 0 7329 7010"/>
                  <a:gd name="T5" fmla="*/ T4 w 378"/>
                  <a:gd name="T6" fmla="+- 0 4486 4026"/>
                  <a:gd name="T7" fmla="*/ 4486 h 509"/>
                  <a:gd name="T8" fmla="+- 0 7350 7010"/>
                  <a:gd name="T9" fmla="*/ T8 w 378"/>
                  <a:gd name="T10" fmla="+- 0 4468 4026"/>
                  <a:gd name="T11" fmla="*/ 4468 h 509"/>
                  <a:gd name="T12" fmla="+- 0 7294 7010"/>
                  <a:gd name="T13" fmla="*/ T12 w 378"/>
                  <a:gd name="T14" fmla="+- 0 4423 4026"/>
                  <a:gd name="T15" fmla="*/ 4423 h 509"/>
                </a:gdLst>
                <a:ahLst/>
                <a:cxnLst>
                  <a:cxn ang="0">
                    <a:pos x="T1" y="T3"/>
                  </a:cxn>
                  <a:cxn ang="0">
                    <a:pos x="T5" y="T7"/>
                  </a:cxn>
                  <a:cxn ang="0">
                    <a:pos x="T9" y="T11"/>
                  </a:cxn>
                  <a:cxn ang="0">
                    <a:pos x="T13" y="T15"/>
                  </a:cxn>
                </a:cxnLst>
                <a:rect l="0" t="0" r="r" b="b"/>
                <a:pathLst>
                  <a:path w="378" h="509">
                    <a:moveTo>
                      <a:pt x="284" y="397"/>
                    </a:moveTo>
                    <a:lnTo>
                      <a:pt x="319" y="460"/>
                    </a:lnTo>
                    <a:lnTo>
                      <a:pt x="340" y="442"/>
                    </a:lnTo>
                    <a:lnTo>
                      <a:pt x="284"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2" name="Freeform 9"/>
              <p:cNvSpPr>
                <a:spLocks/>
              </p:cNvSpPr>
              <p:nvPr/>
            </p:nvSpPr>
            <p:spPr bwMode="auto">
              <a:xfrm>
                <a:off x="7010" y="4026"/>
                <a:ext cx="378" cy="509"/>
              </a:xfrm>
              <a:custGeom>
                <a:avLst/>
                <a:gdLst>
                  <a:gd name="T0" fmla="+- 0 7250 7010"/>
                  <a:gd name="T1" fmla="*/ T0 w 378"/>
                  <a:gd name="T2" fmla="+- 0 4284 4026"/>
                  <a:gd name="T3" fmla="*/ 4284 h 509"/>
                  <a:gd name="T4" fmla="+- 0 7226 7010"/>
                  <a:gd name="T5" fmla="*/ T4 w 378"/>
                  <a:gd name="T6" fmla="+- 0 4300 4026"/>
                  <a:gd name="T7" fmla="*/ 4300 h 509"/>
                  <a:gd name="T8" fmla="+- 0 7294 7010"/>
                  <a:gd name="T9" fmla="*/ T8 w 378"/>
                  <a:gd name="T10" fmla="+- 0 4423 4026"/>
                  <a:gd name="T11" fmla="*/ 4423 h 509"/>
                  <a:gd name="T12" fmla="+- 0 7350 7010"/>
                  <a:gd name="T13" fmla="*/ T12 w 378"/>
                  <a:gd name="T14" fmla="+- 0 4468 4026"/>
                  <a:gd name="T15" fmla="*/ 4468 h 509"/>
                  <a:gd name="T16" fmla="+- 0 7329 7010"/>
                  <a:gd name="T17" fmla="*/ T16 w 378"/>
                  <a:gd name="T18" fmla="+- 0 4486 4026"/>
                  <a:gd name="T19" fmla="*/ 4486 h 509"/>
                  <a:gd name="T20" fmla="+- 0 7360 7010"/>
                  <a:gd name="T21" fmla="*/ T20 w 378"/>
                  <a:gd name="T22" fmla="+- 0 4486 4026"/>
                  <a:gd name="T23" fmla="*/ 4486 h 509"/>
                  <a:gd name="T24" fmla="+- 0 7266 7010"/>
                  <a:gd name="T25" fmla="*/ T24 w 378"/>
                  <a:gd name="T26" fmla="+- 0 4316 4026"/>
                  <a:gd name="T27" fmla="*/ 4316 h 509"/>
                  <a:gd name="T28" fmla="+- 0 7251 7010"/>
                  <a:gd name="T29" fmla="*/ T28 w 378"/>
                  <a:gd name="T30" fmla="+- 0 4316 4026"/>
                  <a:gd name="T31" fmla="*/ 4316 h 509"/>
                  <a:gd name="T32" fmla="+- 0 7255 7010"/>
                  <a:gd name="T33" fmla="*/ T32 w 378"/>
                  <a:gd name="T34" fmla="+- 0 4298 4026"/>
                  <a:gd name="T35" fmla="*/ 4298 h 509"/>
                  <a:gd name="T36" fmla="+- 0 7278 7010"/>
                  <a:gd name="T37" fmla="*/ T36 w 378"/>
                  <a:gd name="T38" fmla="+- 0 4298 4026"/>
                  <a:gd name="T39" fmla="*/ 4298 h 509"/>
                  <a:gd name="T40" fmla="+- 0 7282 7010"/>
                  <a:gd name="T41" fmla="*/ T40 w 378"/>
                  <a:gd name="T42" fmla="+- 0 4295 4026"/>
                  <a:gd name="T43" fmla="*/ 4295 h 509"/>
                  <a:gd name="T44" fmla="+- 0 7259 7010"/>
                  <a:gd name="T45" fmla="*/ T44 w 378"/>
                  <a:gd name="T46" fmla="+- 0 4295 4026"/>
                  <a:gd name="T47" fmla="*/ 4295 h 509"/>
                  <a:gd name="T48" fmla="+- 0 7250 7010"/>
                  <a:gd name="T49" fmla="*/ T48 w 378"/>
                  <a:gd name="T50" fmla="+- 0 4284 4026"/>
                  <a:gd name="T51" fmla="*/ 428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240" y="258"/>
                    </a:moveTo>
                    <a:lnTo>
                      <a:pt x="216" y="274"/>
                    </a:lnTo>
                    <a:lnTo>
                      <a:pt x="284" y="397"/>
                    </a:lnTo>
                    <a:lnTo>
                      <a:pt x="340" y="442"/>
                    </a:lnTo>
                    <a:lnTo>
                      <a:pt x="319" y="460"/>
                    </a:lnTo>
                    <a:lnTo>
                      <a:pt x="350" y="460"/>
                    </a:lnTo>
                    <a:lnTo>
                      <a:pt x="256" y="290"/>
                    </a:lnTo>
                    <a:lnTo>
                      <a:pt x="241" y="290"/>
                    </a:lnTo>
                    <a:lnTo>
                      <a:pt x="245" y="272"/>
                    </a:lnTo>
                    <a:lnTo>
                      <a:pt x="268" y="272"/>
                    </a:lnTo>
                    <a:lnTo>
                      <a:pt x="272" y="269"/>
                    </a:lnTo>
                    <a:lnTo>
                      <a:pt x="249" y="269"/>
                    </a:lnTo>
                    <a:lnTo>
                      <a:pt x="240"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3" name="Freeform 10"/>
              <p:cNvSpPr>
                <a:spLocks/>
              </p:cNvSpPr>
              <p:nvPr/>
            </p:nvSpPr>
            <p:spPr bwMode="auto">
              <a:xfrm>
                <a:off x="7010" y="4026"/>
                <a:ext cx="378" cy="509"/>
              </a:xfrm>
              <a:custGeom>
                <a:avLst/>
                <a:gdLst>
                  <a:gd name="T0" fmla="+- 0 7184 7010"/>
                  <a:gd name="T1" fmla="*/ T0 w 378"/>
                  <a:gd name="T2" fmla="+- 0 4334 4026"/>
                  <a:gd name="T3" fmla="*/ 4334 h 509"/>
                  <a:gd name="T4" fmla="+- 0 7183 7010"/>
                  <a:gd name="T5" fmla="*/ T4 w 378"/>
                  <a:gd name="T6" fmla="+- 0 4357 4026"/>
                  <a:gd name="T7" fmla="*/ 4357 h 509"/>
                  <a:gd name="T8" fmla="+- 0 7200 7010"/>
                  <a:gd name="T9" fmla="*/ T8 w 378"/>
                  <a:gd name="T10" fmla="+- 0 4347 4026"/>
                  <a:gd name="T11" fmla="*/ 4347 h 509"/>
                  <a:gd name="T12" fmla="+- 0 7184 7010"/>
                  <a:gd name="T13" fmla="*/ T12 w 378"/>
                  <a:gd name="T14" fmla="+- 0 4334 4026"/>
                  <a:gd name="T15" fmla="*/ 4334 h 509"/>
                </a:gdLst>
                <a:ahLst/>
                <a:cxnLst>
                  <a:cxn ang="0">
                    <a:pos x="T1" y="T3"/>
                  </a:cxn>
                  <a:cxn ang="0">
                    <a:pos x="T5" y="T7"/>
                  </a:cxn>
                  <a:cxn ang="0">
                    <a:pos x="T9" y="T11"/>
                  </a:cxn>
                  <a:cxn ang="0">
                    <a:pos x="T13" y="T15"/>
                  </a:cxn>
                </a:cxnLst>
                <a:rect l="0" t="0" r="r" b="b"/>
                <a:pathLst>
                  <a:path w="378" h="509">
                    <a:moveTo>
                      <a:pt x="174" y="308"/>
                    </a:moveTo>
                    <a:lnTo>
                      <a:pt x="173" y="331"/>
                    </a:lnTo>
                    <a:lnTo>
                      <a:pt x="190" y="321"/>
                    </a:lnTo>
                    <a:lnTo>
                      <a:pt x="17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4" name="Freeform 11"/>
              <p:cNvSpPr>
                <a:spLocks/>
              </p:cNvSpPr>
              <p:nvPr/>
            </p:nvSpPr>
            <p:spPr bwMode="auto">
              <a:xfrm>
                <a:off x="7010" y="4026"/>
                <a:ext cx="378" cy="509"/>
              </a:xfrm>
              <a:custGeom>
                <a:avLst/>
                <a:gdLst>
                  <a:gd name="T0" fmla="+- 0 7200 7010"/>
                  <a:gd name="T1" fmla="*/ T0 w 378"/>
                  <a:gd name="T2" fmla="+- 0 4347 4026"/>
                  <a:gd name="T3" fmla="*/ 4347 h 509"/>
                  <a:gd name="T4" fmla="+- 0 7183 7010"/>
                  <a:gd name="T5" fmla="*/ T4 w 378"/>
                  <a:gd name="T6" fmla="+- 0 4357 4026"/>
                  <a:gd name="T7" fmla="*/ 4357 h 509"/>
                  <a:gd name="T8" fmla="+- 0 7213 7010"/>
                  <a:gd name="T9" fmla="*/ T8 w 378"/>
                  <a:gd name="T10" fmla="+- 0 4357 4026"/>
                  <a:gd name="T11" fmla="*/ 4357 h 509"/>
                  <a:gd name="T12" fmla="+- 0 7200 7010"/>
                  <a:gd name="T13" fmla="*/ T12 w 378"/>
                  <a:gd name="T14" fmla="+- 0 4347 4026"/>
                  <a:gd name="T15" fmla="*/ 4347 h 509"/>
                </a:gdLst>
                <a:ahLst/>
                <a:cxnLst>
                  <a:cxn ang="0">
                    <a:pos x="T1" y="T3"/>
                  </a:cxn>
                  <a:cxn ang="0">
                    <a:pos x="T5" y="T7"/>
                  </a:cxn>
                  <a:cxn ang="0">
                    <a:pos x="T9" y="T11"/>
                  </a:cxn>
                  <a:cxn ang="0">
                    <a:pos x="T13" y="T15"/>
                  </a:cxn>
                </a:cxnLst>
                <a:rect l="0" t="0" r="r" b="b"/>
                <a:pathLst>
                  <a:path w="378" h="509">
                    <a:moveTo>
                      <a:pt x="190" y="321"/>
                    </a:moveTo>
                    <a:lnTo>
                      <a:pt x="173" y="331"/>
                    </a:lnTo>
                    <a:lnTo>
                      <a:pt x="203" y="331"/>
                    </a:lnTo>
                    <a:lnTo>
                      <a:pt x="190"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5" name="Freeform 12"/>
              <p:cNvSpPr>
                <a:spLocks/>
              </p:cNvSpPr>
              <p:nvPr/>
            </p:nvSpPr>
            <p:spPr bwMode="auto">
              <a:xfrm>
                <a:off x="7010" y="4026"/>
                <a:ext cx="378" cy="509"/>
              </a:xfrm>
              <a:custGeom>
                <a:avLst/>
                <a:gdLst>
                  <a:gd name="T0" fmla="+- 0 7194 7010"/>
                  <a:gd name="T1" fmla="*/ T0 w 378"/>
                  <a:gd name="T2" fmla="+- 0 4334 4026"/>
                  <a:gd name="T3" fmla="*/ 4334 h 509"/>
                  <a:gd name="T4" fmla="+- 0 7184 7010"/>
                  <a:gd name="T5" fmla="*/ T4 w 378"/>
                  <a:gd name="T6" fmla="+- 0 4334 4026"/>
                  <a:gd name="T7" fmla="*/ 4334 h 509"/>
                  <a:gd name="T8" fmla="+- 0 7200 7010"/>
                  <a:gd name="T9" fmla="*/ T8 w 378"/>
                  <a:gd name="T10" fmla="+- 0 4347 4026"/>
                  <a:gd name="T11" fmla="*/ 4347 h 509"/>
                  <a:gd name="T12" fmla="+- 0 7216 7010"/>
                  <a:gd name="T13" fmla="*/ T12 w 378"/>
                  <a:gd name="T14" fmla="+- 0 4338 4026"/>
                  <a:gd name="T15" fmla="*/ 4338 h 509"/>
                  <a:gd name="T16" fmla="+- 0 7198 7010"/>
                  <a:gd name="T17" fmla="*/ T16 w 378"/>
                  <a:gd name="T18" fmla="+- 0 4338 4026"/>
                  <a:gd name="T19" fmla="*/ 4338 h 509"/>
                  <a:gd name="T20" fmla="+- 0 7194 7010"/>
                  <a:gd name="T21" fmla="*/ T20 w 378"/>
                  <a:gd name="T22" fmla="+- 0 4334 4026"/>
                  <a:gd name="T23" fmla="*/ 4334 h 509"/>
                </a:gdLst>
                <a:ahLst/>
                <a:cxnLst>
                  <a:cxn ang="0">
                    <a:pos x="T1" y="T3"/>
                  </a:cxn>
                  <a:cxn ang="0">
                    <a:pos x="T5" y="T7"/>
                  </a:cxn>
                  <a:cxn ang="0">
                    <a:pos x="T9" y="T11"/>
                  </a:cxn>
                  <a:cxn ang="0">
                    <a:pos x="T13" y="T15"/>
                  </a:cxn>
                  <a:cxn ang="0">
                    <a:pos x="T17" y="T19"/>
                  </a:cxn>
                  <a:cxn ang="0">
                    <a:pos x="T21" y="T23"/>
                  </a:cxn>
                </a:cxnLst>
                <a:rect l="0" t="0" r="r" b="b"/>
                <a:pathLst>
                  <a:path w="378" h="509">
                    <a:moveTo>
                      <a:pt x="184" y="308"/>
                    </a:moveTo>
                    <a:lnTo>
                      <a:pt x="174" y="308"/>
                    </a:lnTo>
                    <a:lnTo>
                      <a:pt x="190" y="321"/>
                    </a:lnTo>
                    <a:lnTo>
                      <a:pt x="206" y="312"/>
                    </a:lnTo>
                    <a:lnTo>
                      <a:pt x="188" y="312"/>
                    </a:lnTo>
                    <a:lnTo>
                      <a:pt x="18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6" name="Freeform 13"/>
              <p:cNvSpPr>
                <a:spLocks/>
              </p:cNvSpPr>
              <p:nvPr/>
            </p:nvSpPr>
            <p:spPr bwMode="auto">
              <a:xfrm>
                <a:off x="7010" y="4026"/>
                <a:ext cx="378" cy="509"/>
              </a:xfrm>
              <a:custGeom>
                <a:avLst/>
                <a:gdLst>
                  <a:gd name="T0" fmla="+- 0 7200 7010"/>
                  <a:gd name="T1" fmla="*/ T0 w 378"/>
                  <a:gd name="T2" fmla="+- 0 4315 4026"/>
                  <a:gd name="T3" fmla="*/ 4315 h 509"/>
                  <a:gd name="T4" fmla="+- 0 7183 7010"/>
                  <a:gd name="T5" fmla="*/ T4 w 378"/>
                  <a:gd name="T6" fmla="+- 0 4325 4026"/>
                  <a:gd name="T7" fmla="*/ 4325 h 509"/>
                  <a:gd name="T8" fmla="+- 0 7198 7010"/>
                  <a:gd name="T9" fmla="*/ T8 w 378"/>
                  <a:gd name="T10" fmla="+- 0 4338 4026"/>
                  <a:gd name="T11" fmla="*/ 4338 h 509"/>
                  <a:gd name="T12" fmla="+- 0 7200 7010"/>
                  <a:gd name="T13" fmla="*/ T12 w 378"/>
                  <a:gd name="T14" fmla="+- 0 4315 4026"/>
                  <a:gd name="T15" fmla="*/ 4315 h 509"/>
                </a:gdLst>
                <a:ahLst/>
                <a:cxnLst>
                  <a:cxn ang="0">
                    <a:pos x="T1" y="T3"/>
                  </a:cxn>
                  <a:cxn ang="0">
                    <a:pos x="T5" y="T7"/>
                  </a:cxn>
                  <a:cxn ang="0">
                    <a:pos x="T9" y="T11"/>
                  </a:cxn>
                  <a:cxn ang="0">
                    <a:pos x="T13" y="T15"/>
                  </a:cxn>
                </a:cxnLst>
                <a:rect l="0" t="0" r="r" b="b"/>
                <a:pathLst>
                  <a:path w="378" h="509">
                    <a:moveTo>
                      <a:pt x="190" y="289"/>
                    </a:moveTo>
                    <a:lnTo>
                      <a:pt x="173" y="299"/>
                    </a:lnTo>
                    <a:lnTo>
                      <a:pt x="188" y="312"/>
                    </a:lnTo>
                    <a:lnTo>
                      <a:pt x="190"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7" name="Freeform 14"/>
              <p:cNvSpPr>
                <a:spLocks/>
              </p:cNvSpPr>
              <p:nvPr/>
            </p:nvSpPr>
            <p:spPr bwMode="auto">
              <a:xfrm>
                <a:off x="7010" y="4026"/>
                <a:ext cx="378" cy="509"/>
              </a:xfrm>
              <a:custGeom>
                <a:avLst/>
                <a:gdLst>
                  <a:gd name="T0" fmla="+- 0 7215 7010"/>
                  <a:gd name="T1" fmla="*/ T0 w 378"/>
                  <a:gd name="T2" fmla="+- 0 4315 4026"/>
                  <a:gd name="T3" fmla="*/ 4315 h 509"/>
                  <a:gd name="T4" fmla="+- 0 7200 7010"/>
                  <a:gd name="T5" fmla="*/ T4 w 378"/>
                  <a:gd name="T6" fmla="+- 0 4315 4026"/>
                  <a:gd name="T7" fmla="*/ 4315 h 509"/>
                  <a:gd name="T8" fmla="+- 0 7198 7010"/>
                  <a:gd name="T9" fmla="*/ T8 w 378"/>
                  <a:gd name="T10" fmla="+- 0 4338 4026"/>
                  <a:gd name="T11" fmla="*/ 4338 h 509"/>
                  <a:gd name="T12" fmla="+- 0 7216 7010"/>
                  <a:gd name="T13" fmla="*/ T12 w 378"/>
                  <a:gd name="T14" fmla="+- 0 4338 4026"/>
                  <a:gd name="T15" fmla="*/ 4338 h 509"/>
                  <a:gd name="T16" fmla="+- 0 7231 7010"/>
                  <a:gd name="T17" fmla="*/ T16 w 378"/>
                  <a:gd name="T18" fmla="+- 0 4328 4026"/>
                  <a:gd name="T19" fmla="*/ 4328 h 509"/>
                  <a:gd name="T20" fmla="+- 0 7215 7010"/>
                  <a:gd name="T21" fmla="*/ T20 w 378"/>
                  <a:gd name="T22" fmla="+- 0 4315 4026"/>
                  <a:gd name="T23" fmla="*/ 4315 h 509"/>
                </a:gdLst>
                <a:ahLst/>
                <a:cxnLst>
                  <a:cxn ang="0">
                    <a:pos x="T1" y="T3"/>
                  </a:cxn>
                  <a:cxn ang="0">
                    <a:pos x="T5" y="T7"/>
                  </a:cxn>
                  <a:cxn ang="0">
                    <a:pos x="T9" y="T11"/>
                  </a:cxn>
                  <a:cxn ang="0">
                    <a:pos x="T13" y="T15"/>
                  </a:cxn>
                  <a:cxn ang="0">
                    <a:pos x="T17" y="T19"/>
                  </a:cxn>
                  <a:cxn ang="0">
                    <a:pos x="T21" y="T23"/>
                  </a:cxn>
                </a:cxnLst>
                <a:rect l="0" t="0" r="r" b="b"/>
                <a:pathLst>
                  <a:path w="378" h="509">
                    <a:moveTo>
                      <a:pt x="205" y="289"/>
                    </a:moveTo>
                    <a:lnTo>
                      <a:pt x="190" y="289"/>
                    </a:lnTo>
                    <a:lnTo>
                      <a:pt x="188" y="312"/>
                    </a:lnTo>
                    <a:lnTo>
                      <a:pt x="206" y="312"/>
                    </a:lnTo>
                    <a:lnTo>
                      <a:pt x="221" y="302"/>
                    </a:lnTo>
                    <a:lnTo>
                      <a:pt x="205"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8" name="Freeform 15"/>
              <p:cNvSpPr>
                <a:spLocks/>
              </p:cNvSpPr>
              <p:nvPr/>
            </p:nvSpPr>
            <p:spPr bwMode="auto">
              <a:xfrm>
                <a:off x="7010" y="4026"/>
                <a:ext cx="378" cy="509"/>
              </a:xfrm>
              <a:custGeom>
                <a:avLst/>
                <a:gdLst>
                  <a:gd name="T0" fmla="+- 0 7118 7010"/>
                  <a:gd name="T1" fmla="*/ T0 w 378"/>
                  <a:gd name="T2" fmla="+- 0 4214 4026"/>
                  <a:gd name="T3" fmla="*/ 4214 h 509"/>
                  <a:gd name="T4" fmla="+- 0 7082 7010"/>
                  <a:gd name="T5" fmla="*/ T4 w 378"/>
                  <a:gd name="T6" fmla="+- 0 4240 4026"/>
                  <a:gd name="T7" fmla="*/ 4240 h 509"/>
                  <a:gd name="T8" fmla="+- 0 7183 7010"/>
                  <a:gd name="T9" fmla="*/ T8 w 378"/>
                  <a:gd name="T10" fmla="+- 0 4325 4026"/>
                  <a:gd name="T11" fmla="*/ 4325 h 509"/>
                  <a:gd name="T12" fmla="+- 0 7200 7010"/>
                  <a:gd name="T13" fmla="*/ T12 w 378"/>
                  <a:gd name="T14" fmla="+- 0 4315 4026"/>
                  <a:gd name="T15" fmla="*/ 4315 h 509"/>
                  <a:gd name="T16" fmla="+- 0 7215 7010"/>
                  <a:gd name="T17" fmla="*/ T16 w 378"/>
                  <a:gd name="T18" fmla="+- 0 4315 4026"/>
                  <a:gd name="T19" fmla="*/ 4315 h 509"/>
                  <a:gd name="T20" fmla="+- 0 7140 7010"/>
                  <a:gd name="T21" fmla="*/ T20 w 378"/>
                  <a:gd name="T22" fmla="+- 0 4252 4026"/>
                  <a:gd name="T23" fmla="*/ 4252 h 509"/>
                  <a:gd name="T24" fmla="+- 0 7112 7010"/>
                  <a:gd name="T25" fmla="*/ T24 w 378"/>
                  <a:gd name="T26" fmla="+- 0 4252 4026"/>
                  <a:gd name="T27" fmla="*/ 4252 h 509"/>
                  <a:gd name="T28" fmla="+- 0 7113 7010"/>
                  <a:gd name="T29" fmla="*/ T28 w 378"/>
                  <a:gd name="T30" fmla="+- 0 4230 4026"/>
                  <a:gd name="T31" fmla="*/ 4230 h 509"/>
                  <a:gd name="T32" fmla="+- 0 7143 7010"/>
                  <a:gd name="T33" fmla="*/ T32 w 378"/>
                  <a:gd name="T34" fmla="+- 0 4230 4026"/>
                  <a:gd name="T35" fmla="*/ 4230 h 509"/>
                  <a:gd name="T36" fmla="+- 0 7150 7010"/>
                  <a:gd name="T37" fmla="*/ T36 w 378"/>
                  <a:gd name="T38" fmla="+- 0 4225 4026"/>
                  <a:gd name="T39" fmla="*/ 4225 h 509"/>
                  <a:gd name="T40" fmla="+- 0 7132 7010"/>
                  <a:gd name="T41" fmla="*/ T40 w 378"/>
                  <a:gd name="T42" fmla="+- 0 4225 4026"/>
                  <a:gd name="T43" fmla="*/ 4225 h 509"/>
                  <a:gd name="T44" fmla="+- 0 7118 7010"/>
                  <a:gd name="T45" fmla="*/ T44 w 378"/>
                  <a:gd name="T46" fmla="+- 0 4214 4026"/>
                  <a:gd name="T47" fmla="*/ 421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8" h="509">
                    <a:moveTo>
                      <a:pt x="108" y="188"/>
                    </a:moveTo>
                    <a:lnTo>
                      <a:pt x="72" y="214"/>
                    </a:lnTo>
                    <a:lnTo>
                      <a:pt x="173" y="299"/>
                    </a:lnTo>
                    <a:lnTo>
                      <a:pt x="190" y="289"/>
                    </a:lnTo>
                    <a:lnTo>
                      <a:pt x="205" y="289"/>
                    </a:lnTo>
                    <a:lnTo>
                      <a:pt x="130" y="226"/>
                    </a:lnTo>
                    <a:lnTo>
                      <a:pt x="102" y="226"/>
                    </a:lnTo>
                    <a:lnTo>
                      <a:pt x="103" y="204"/>
                    </a:lnTo>
                    <a:lnTo>
                      <a:pt x="133" y="204"/>
                    </a:lnTo>
                    <a:lnTo>
                      <a:pt x="140" y="199"/>
                    </a:lnTo>
                    <a:lnTo>
                      <a:pt x="122" y="199"/>
                    </a:lnTo>
                    <a:lnTo>
                      <a:pt x="108"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9" name="Freeform 16"/>
              <p:cNvSpPr>
                <a:spLocks/>
              </p:cNvSpPr>
              <p:nvPr/>
            </p:nvSpPr>
            <p:spPr bwMode="auto">
              <a:xfrm>
                <a:off x="7010" y="4026"/>
                <a:ext cx="378" cy="509"/>
              </a:xfrm>
              <a:custGeom>
                <a:avLst/>
                <a:gdLst>
                  <a:gd name="T0" fmla="+- 0 7255 7010"/>
                  <a:gd name="T1" fmla="*/ T0 w 378"/>
                  <a:gd name="T2" fmla="+- 0 4298 4026"/>
                  <a:gd name="T3" fmla="*/ 4298 h 509"/>
                  <a:gd name="T4" fmla="+- 0 7251 7010"/>
                  <a:gd name="T5" fmla="*/ T4 w 378"/>
                  <a:gd name="T6" fmla="+- 0 4316 4026"/>
                  <a:gd name="T7" fmla="*/ 4316 h 509"/>
                  <a:gd name="T8" fmla="+- 0 7262 7010"/>
                  <a:gd name="T9" fmla="*/ T8 w 378"/>
                  <a:gd name="T10" fmla="+- 0 4309 4026"/>
                  <a:gd name="T11" fmla="*/ 4309 h 509"/>
                  <a:gd name="T12" fmla="+- 0 7255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45" y="272"/>
                    </a:moveTo>
                    <a:lnTo>
                      <a:pt x="241" y="290"/>
                    </a:lnTo>
                    <a:lnTo>
                      <a:pt x="252" y="283"/>
                    </a:lnTo>
                    <a:lnTo>
                      <a:pt x="245"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0" name="Freeform 17"/>
              <p:cNvSpPr>
                <a:spLocks/>
              </p:cNvSpPr>
              <p:nvPr/>
            </p:nvSpPr>
            <p:spPr bwMode="auto">
              <a:xfrm>
                <a:off x="7010" y="4026"/>
                <a:ext cx="378" cy="509"/>
              </a:xfrm>
              <a:custGeom>
                <a:avLst/>
                <a:gdLst>
                  <a:gd name="T0" fmla="+- 0 7262 7010"/>
                  <a:gd name="T1" fmla="*/ T0 w 378"/>
                  <a:gd name="T2" fmla="+- 0 4309 4026"/>
                  <a:gd name="T3" fmla="*/ 4309 h 509"/>
                  <a:gd name="T4" fmla="+- 0 7251 7010"/>
                  <a:gd name="T5" fmla="*/ T4 w 378"/>
                  <a:gd name="T6" fmla="+- 0 4316 4026"/>
                  <a:gd name="T7" fmla="*/ 4316 h 509"/>
                  <a:gd name="T8" fmla="+- 0 7266 7010"/>
                  <a:gd name="T9" fmla="*/ T8 w 378"/>
                  <a:gd name="T10" fmla="+- 0 4316 4026"/>
                  <a:gd name="T11" fmla="*/ 4316 h 509"/>
                  <a:gd name="T12" fmla="+- 0 7262 7010"/>
                  <a:gd name="T13" fmla="*/ T12 w 378"/>
                  <a:gd name="T14" fmla="+- 0 4309 4026"/>
                  <a:gd name="T15" fmla="*/ 4309 h 509"/>
                </a:gdLst>
                <a:ahLst/>
                <a:cxnLst>
                  <a:cxn ang="0">
                    <a:pos x="T1" y="T3"/>
                  </a:cxn>
                  <a:cxn ang="0">
                    <a:pos x="T5" y="T7"/>
                  </a:cxn>
                  <a:cxn ang="0">
                    <a:pos x="T9" y="T11"/>
                  </a:cxn>
                  <a:cxn ang="0">
                    <a:pos x="T13" y="T15"/>
                  </a:cxn>
                </a:cxnLst>
                <a:rect l="0" t="0" r="r" b="b"/>
                <a:pathLst>
                  <a:path w="378" h="509">
                    <a:moveTo>
                      <a:pt x="252" y="283"/>
                    </a:moveTo>
                    <a:lnTo>
                      <a:pt x="241" y="290"/>
                    </a:lnTo>
                    <a:lnTo>
                      <a:pt x="256" y="290"/>
                    </a:lnTo>
                    <a:lnTo>
                      <a:pt x="252"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1" name="Freeform 18"/>
              <p:cNvSpPr>
                <a:spLocks/>
              </p:cNvSpPr>
              <p:nvPr/>
            </p:nvSpPr>
            <p:spPr bwMode="auto">
              <a:xfrm>
                <a:off x="7010" y="4026"/>
                <a:ext cx="378" cy="509"/>
              </a:xfrm>
              <a:custGeom>
                <a:avLst/>
                <a:gdLst>
                  <a:gd name="T0" fmla="+- 0 7278 7010"/>
                  <a:gd name="T1" fmla="*/ T0 w 378"/>
                  <a:gd name="T2" fmla="+- 0 4298 4026"/>
                  <a:gd name="T3" fmla="*/ 4298 h 509"/>
                  <a:gd name="T4" fmla="+- 0 7255 7010"/>
                  <a:gd name="T5" fmla="*/ T4 w 378"/>
                  <a:gd name="T6" fmla="+- 0 4298 4026"/>
                  <a:gd name="T7" fmla="*/ 4298 h 509"/>
                  <a:gd name="T8" fmla="+- 0 7262 7010"/>
                  <a:gd name="T9" fmla="*/ T8 w 378"/>
                  <a:gd name="T10" fmla="+- 0 4309 4026"/>
                  <a:gd name="T11" fmla="*/ 4309 h 509"/>
                  <a:gd name="T12" fmla="+- 0 7278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68" y="272"/>
                    </a:moveTo>
                    <a:lnTo>
                      <a:pt x="245" y="272"/>
                    </a:lnTo>
                    <a:lnTo>
                      <a:pt x="252" y="283"/>
                    </a:lnTo>
                    <a:lnTo>
                      <a:pt x="268"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2" name="Freeform 19"/>
              <p:cNvSpPr>
                <a:spLocks/>
              </p:cNvSpPr>
              <p:nvPr/>
            </p:nvSpPr>
            <p:spPr bwMode="auto">
              <a:xfrm>
                <a:off x="7010" y="4026"/>
                <a:ext cx="378" cy="509"/>
              </a:xfrm>
              <a:custGeom>
                <a:avLst/>
                <a:gdLst>
                  <a:gd name="T0" fmla="+- 0 7262 7010"/>
                  <a:gd name="T1" fmla="*/ T0 w 378"/>
                  <a:gd name="T2" fmla="+- 0 4275 4026"/>
                  <a:gd name="T3" fmla="*/ 4275 h 509"/>
                  <a:gd name="T4" fmla="+- 0 7250 7010"/>
                  <a:gd name="T5" fmla="*/ T4 w 378"/>
                  <a:gd name="T6" fmla="+- 0 4284 4026"/>
                  <a:gd name="T7" fmla="*/ 4284 h 509"/>
                  <a:gd name="T8" fmla="+- 0 7259 7010"/>
                  <a:gd name="T9" fmla="*/ T8 w 378"/>
                  <a:gd name="T10" fmla="+- 0 4295 4026"/>
                  <a:gd name="T11" fmla="*/ 4295 h 509"/>
                  <a:gd name="T12" fmla="+- 0 7262 7010"/>
                  <a:gd name="T13" fmla="*/ T12 w 378"/>
                  <a:gd name="T14" fmla="+- 0 4275 4026"/>
                  <a:gd name="T15" fmla="*/ 4275 h 509"/>
                </a:gdLst>
                <a:ahLst/>
                <a:cxnLst>
                  <a:cxn ang="0">
                    <a:pos x="T1" y="T3"/>
                  </a:cxn>
                  <a:cxn ang="0">
                    <a:pos x="T5" y="T7"/>
                  </a:cxn>
                  <a:cxn ang="0">
                    <a:pos x="T9" y="T11"/>
                  </a:cxn>
                  <a:cxn ang="0">
                    <a:pos x="T13" y="T15"/>
                  </a:cxn>
                </a:cxnLst>
                <a:rect l="0" t="0" r="r" b="b"/>
                <a:pathLst>
                  <a:path w="378" h="509">
                    <a:moveTo>
                      <a:pt x="252" y="249"/>
                    </a:moveTo>
                    <a:lnTo>
                      <a:pt x="240" y="258"/>
                    </a:lnTo>
                    <a:lnTo>
                      <a:pt x="249" y="269"/>
                    </a:lnTo>
                    <a:lnTo>
                      <a:pt x="252"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3" name="Freeform 20"/>
              <p:cNvSpPr>
                <a:spLocks/>
              </p:cNvSpPr>
              <p:nvPr/>
            </p:nvSpPr>
            <p:spPr bwMode="auto">
              <a:xfrm>
                <a:off x="7010" y="4026"/>
                <a:ext cx="378" cy="509"/>
              </a:xfrm>
              <a:custGeom>
                <a:avLst/>
                <a:gdLst>
                  <a:gd name="T0" fmla="+- 0 7278 7010"/>
                  <a:gd name="T1" fmla="*/ T0 w 378"/>
                  <a:gd name="T2" fmla="+- 0 4275 4026"/>
                  <a:gd name="T3" fmla="*/ 4275 h 509"/>
                  <a:gd name="T4" fmla="+- 0 7262 7010"/>
                  <a:gd name="T5" fmla="*/ T4 w 378"/>
                  <a:gd name="T6" fmla="+- 0 4275 4026"/>
                  <a:gd name="T7" fmla="*/ 4275 h 509"/>
                  <a:gd name="T8" fmla="+- 0 7259 7010"/>
                  <a:gd name="T9" fmla="*/ T8 w 378"/>
                  <a:gd name="T10" fmla="+- 0 4295 4026"/>
                  <a:gd name="T11" fmla="*/ 4295 h 509"/>
                  <a:gd name="T12" fmla="+- 0 7282 7010"/>
                  <a:gd name="T13" fmla="*/ T12 w 378"/>
                  <a:gd name="T14" fmla="+- 0 4295 4026"/>
                  <a:gd name="T15" fmla="*/ 4295 h 509"/>
                  <a:gd name="T16" fmla="+- 0 7289 7010"/>
                  <a:gd name="T17" fmla="*/ T16 w 378"/>
                  <a:gd name="T18" fmla="+- 0 4290 4026"/>
                  <a:gd name="T19" fmla="*/ 4290 h 509"/>
                  <a:gd name="T20" fmla="+- 0 7278 7010"/>
                  <a:gd name="T21" fmla="*/ T20 w 378"/>
                  <a:gd name="T22" fmla="+- 0 4275 4026"/>
                  <a:gd name="T23" fmla="*/ 4275 h 509"/>
                </a:gdLst>
                <a:ahLst/>
                <a:cxnLst>
                  <a:cxn ang="0">
                    <a:pos x="T1" y="T3"/>
                  </a:cxn>
                  <a:cxn ang="0">
                    <a:pos x="T5" y="T7"/>
                  </a:cxn>
                  <a:cxn ang="0">
                    <a:pos x="T9" y="T11"/>
                  </a:cxn>
                  <a:cxn ang="0">
                    <a:pos x="T13" y="T15"/>
                  </a:cxn>
                  <a:cxn ang="0">
                    <a:pos x="T17" y="T19"/>
                  </a:cxn>
                  <a:cxn ang="0">
                    <a:pos x="T21" y="T23"/>
                  </a:cxn>
                </a:cxnLst>
                <a:rect l="0" t="0" r="r" b="b"/>
                <a:pathLst>
                  <a:path w="378" h="509">
                    <a:moveTo>
                      <a:pt x="268" y="249"/>
                    </a:moveTo>
                    <a:lnTo>
                      <a:pt x="252" y="249"/>
                    </a:lnTo>
                    <a:lnTo>
                      <a:pt x="249" y="269"/>
                    </a:lnTo>
                    <a:lnTo>
                      <a:pt x="272" y="269"/>
                    </a:lnTo>
                    <a:lnTo>
                      <a:pt x="279" y="264"/>
                    </a:lnTo>
                    <a:lnTo>
                      <a:pt x="268"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4" name="Freeform 21"/>
              <p:cNvSpPr>
                <a:spLocks/>
              </p:cNvSpPr>
              <p:nvPr/>
            </p:nvSpPr>
            <p:spPr bwMode="auto">
              <a:xfrm>
                <a:off x="7010" y="4026"/>
                <a:ext cx="378" cy="509"/>
              </a:xfrm>
              <a:custGeom>
                <a:avLst/>
                <a:gdLst>
                  <a:gd name="T0" fmla="+- 0 7198 7010"/>
                  <a:gd name="T1" fmla="*/ T0 w 378"/>
                  <a:gd name="T2" fmla="+- 0 4163 4026"/>
                  <a:gd name="T3" fmla="*/ 4163 h 509"/>
                  <a:gd name="T4" fmla="+- 0 7170 7010"/>
                  <a:gd name="T5" fmla="*/ T4 w 378"/>
                  <a:gd name="T6" fmla="+- 0 4179 4026"/>
                  <a:gd name="T7" fmla="*/ 4179 h 509"/>
                  <a:gd name="T8" fmla="+- 0 7250 7010"/>
                  <a:gd name="T9" fmla="*/ T8 w 378"/>
                  <a:gd name="T10" fmla="+- 0 4284 4026"/>
                  <a:gd name="T11" fmla="*/ 4284 h 509"/>
                  <a:gd name="T12" fmla="+- 0 7262 7010"/>
                  <a:gd name="T13" fmla="*/ T12 w 378"/>
                  <a:gd name="T14" fmla="+- 0 4275 4026"/>
                  <a:gd name="T15" fmla="*/ 4275 h 509"/>
                  <a:gd name="T16" fmla="+- 0 7278 7010"/>
                  <a:gd name="T17" fmla="*/ T16 w 378"/>
                  <a:gd name="T18" fmla="+- 0 4275 4026"/>
                  <a:gd name="T19" fmla="*/ 4275 h 509"/>
                  <a:gd name="T20" fmla="+- 0 7217 7010"/>
                  <a:gd name="T21" fmla="*/ T20 w 378"/>
                  <a:gd name="T22" fmla="+- 0 4194 4026"/>
                  <a:gd name="T23" fmla="*/ 4194 h 509"/>
                  <a:gd name="T24" fmla="+- 0 7197 7010"/>
                  <a:gd name="T25" fmla="*/ T24 w 378"/>
                  <a:gd name="T26" fmla="+- 0 4194 4026"/>
                  <a:gd name="T27" fmla="*/ 4194 h 509"/>
                  <a:gd name="T28" fmla="+- 0 7202 7010"/>
                  <a:gd name="T29" fmla="*/ T28 w 378"/>
                  <a:gd name="T30" fmla="+- 0 4174 4026"/>
                  <a:gd name="T31" fmla="*/ 4174 h 509"/>
                  <a:gd name="T32" fmla="+- 0 7204 7010"/>
                  <a:gd name="T33" fmla="*/ T32 w 378"/>
                  <a:gd name="T34" fmla="+- 0 4174 4026"/>
                  <a:gd name="T35" fmla="*/ 4174 h 509"/>
                  <a:gd name="T36" fmla="+- 0 7198 7010"/>
                  <a:gd name="T37" fmla="*/ T36 w 378"/>
                  <a:gd name="T38" fmla="+- 0 4163 4026"/>
                  <a:gd name="T39" fmla="*/ 4163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8" h="509">
                    <a:moveTo>
                      <a:pt x="188" y="137"/>
                    </a:moveTo>
                    <a:lnTo>
                      <a:pt x="160" y="153"/>
                    </a:lnTo>
                    <a:lnTo>
                      <a:pt x="240" y="258"/>
                    </a:lnTo>
                    <a:lnTo>
                      <a:pt x="252" y="249"/>
                    </a:lnTo>
                    <a:lnTo>
                      <a:pt x="268" y="249"/>
                    </a:lnTo>
                    <a:lnTo>
                      <a:pt x="207" y="168"/>
                    </a:lnTo>
                    <a:lnTo>
                      <a:pt x="187" y="168"/>
                    </a:lnTo>
                    <a:lnTo>
                      <a:pt x="192" y="148"/>
                    </a:lnTo>
                    <a:lnTo>
                      <a:pt x="194" y="148"/>
                    </a:lnTo>
                    <a:lnTo>
                      <a:pt x="188"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5" name="Freeform 22"/>
              <p:cNvSpPr>
                <a:spLocks/>
              </p:cNvSpPr>
              <p:nvPr/>
            </p:nvSpPr>
            <p:spPr bwMode="auto">
              <a:xfrm>
                <a:off x="7010" y="4026"/>
                <a:ext cx="378" cy="509"/>
              </a:xfrm>
              <a:custGeom>
                <a:avLst/>
                <a:gdLst>
                  <a:gd name="T0" fmla="+- 0 7113 7010"/>
                  <a:gd name="T1" fmla="*/ T0 w 378"/>
                  <a:gd name="T2" fmla="+- 0 4230 4026"/>
                  <a:gd name="T3" fmla="*/ 4230 h 509"/>
                  <a:gd name="T4" fmla="+- 0 7112 7010"/>
                  <a:gd name="T5" fmla="*/ T4 w 378"/>
                  <a:gd name="T6" fmla="+- 0 4252 4026"/>
                  <a:gd name="T7" fmla="*/ 4252 h 509"/>
                  <a:gd name="T8" fmla="+- 0 7127 7010"/>
                  <a:gd name="T9" fmla="*/ T8 w 378"/>
                  <a:gd name="T10" fmla="+- 0 4242 4026"/>
                  <a:gd name="T11" fmla="*/ 4242 h 509"/>
                  <a:gd name="T12" fmla="+- 0 711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03" y="204"/>
                    </a:moveTo>
                    <a:lnTo>
                      <a:pt x="102" y="226"/>
                    </a:lnTo>
                    <a:lnTo>
                      <a:pt x="117" y="216"/>
                    </a:lnTo>
                    <a:lnTo>
                      <a:pt x="10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0" name="Freeform 23"/>
              <p:cNvSpPr>
                <a:spLocks/>
              </p:cNvSpPr>
              <p:nvPr/>
            </p:nvSpPr>
            <p:spPr bwMode="auto">
              <a:xfrm>
                <a:off x="7010" y="4026"/>
                <a:ext cx="378" cy="509"/>
              </a:xfrm>
              <a:custGeom>
                <a:avLst/>
                <a:gdLst>
                  <a:gd name="T0" fmla="+- 0 7127 7010"/>
                  <a:gd name="T1" fmla="*/ T0 w 378"/>
                  <a:gd name="T2" fmla="+- 0 4242 4026"/>
                  <a:gd name="T3" fmla="*/ 4242 h 509"/>
                  <a:gd name="T4" fmla="+- 0 7112 7010"/>
                  <a:gd name="T5" fmla="*/ T4 w 378"/>
                  <a:gd name="T6" fmla="+- 0 4252 4026"/>
                  <a:gd name="T7" fmla="*/ 4252 h 509"/>
                  <a:gd name="T8" fmla="+- 0 7140 7010"/>
                  <a:gd name="T9" fmla="*/ T8 w 378"/>
                  <a:gd name="T10" fmla="+- 0 4252 4026"/>
                  <a:gd name="T11" fmla="*/ 4252 h 509"/>
                  <a:gd name="T12" fmla="+- 0 7127 7010"/>
                  <a:gd name="T13" fmla="*/ T12 w 378"/>
                  <a:gd name="T14" fmla="+- 0 4242 4026"/>
                  <a:gd name="T15" fmla="*/ 4242 h 509"/>
                </a:gdLst>
                <a:ahLst/>
                <a:cxnLst>
                  <a:cxn ang="0">
                    <a:pos x="T1" y="T3"/>
                  </a:cxn>
                  <a:cxn ang="0">
                    <a:pos x="T5" y="T7"/>
                  </a:cxn>
                  <a:cxn ang="0">
                    <a:pos x="T9" y="T11"/>
                  </a:cxn>
                  <a:cxn ang="0">
                    <a:pos x="T13" y="T15"/>
                  </a:cxn>
                </a:cxnLst>
                <a:rect l="0" t="0" r="r" b="b"/>
                <a:pathLst>
                  <a:path w="378" h="509">
                    <a:moveTo>
                      <a:pt x="117" y="216"/>
                    </a:moveTo>
                    <a:lnTo>
                      <a:pt x="102" y="226"/>
                    </a:lnTo>
                    <a:lnTo>
                      <a:pt x="130" y="226"/>
                    </a:lnTo>
                    <a:lnTo>
                      <a:pt x="117"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1" name="Freeform 24"/>
              <p:cNvSpPr>
                <a:spLocks/>
              </p:cNvSpPr>
              <p:nvPr/>
            </p:nvSpPr>
            <p:spPr bwMode="auto">
              <a:xfrm>
                <a:off x="7010" y="4026"/>
                <a:ext cx="378" cy="509"/>
              </a:xfrm>
              <a:custGeom>
                <a:avLst/>
                <a:gdLst>
                  <a:gd name="T0" fmla="+- 0 7143 7010"/>
                  <a:gd name="T1" fmla="*/ T0 w 378"/>
                  <a:gd name="T2" fmla="+- 0 4230 4026"/>
                  <a:gd name="T3" fmla="*/ 4230 h 509"/>
                  <a:gd name="T4" fmla="+- 0 7113 7010"/>
                  <a:gd name="T5" fmla="*/ T4 w 378"/>
                  <a:gd name="T6" fmla="+- 0 4230 4026"/>
                  <a:gd name="T7" fmla="*/ 4230 h 509"/>
                  <a:gd name="T8" fmla="+- 0 7127 7010"/>
                  <a:gd name="T9" fmla="*/ T8 w 378"/>
                  <a:gd name="T10" fmla="+- 0 4242 4026"/>
                  <a:gd name="T11" fmla="*/ 4242 h 509"/>
                  <a:gd name="T12" fmla="+- 0 714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33" y="204"/>
                    </a:moveTo>
                    <a:lnTo>
                      <a:pt x="103" y="204"/>
                    </a:lnTo>
                    <a:lnTo>
                      <a:pt x="117" y="216"/>
                    </a:lnTo>
                    <a:lnTo>
                      <a:pt x="13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2" name="Freeform 25"/>
              <p:cNvSpPr>
                <a:spLocks/>
              </p:cNvSpPr>
              <p:nvPr/>
            </p:nvSpPr>
            <p:spPr bwMode="auto">
              <a:xfrm>
                <a:off x="7010" y="4026"/>
                <a:ext cx="378" cy="509"/>
              </a:xfrm>
              <a:custGeom>
                <a:avLst/>
                <a:gdLst>
                  <a:gd name="T0" fmla="+- 0 7133 7010"/>
                  <a:gd name="T1" fmla="*/ T0 w 378"/>
                  <a:gd name="T2" fmla="+- 0 4203 4026"/>
                  <a:gd name="T3" fmla="*/ 4203 h 509"/>
                  <a:gd name="T4" fmla="+- 0 7118 7010"/>
                  <a:gd name="T5" fmla="*/ T4 w 378"/>
                  <a:gd name="T6" fmla="+- 0 4214 4026"/>
                  <a:gd name="T7" fmla="*/ 4214 h 509"/>
                  <a:gd name="T8" fmla="+- 0 7132 7010"/>
                  <a:gd name="T9" fmla="*/ T8 w 378"/>
                  <a:gd name="T10" fmla="+- 0 4225 4026"/>
                  <a:gd name="T11" fmla="*/ 4225 h 509"/>
                  <a:gd name="T12" fmla="+- 0 7133 7010"/>
                  <a:gd name="T13" fmla="*/ T12 w 378"/>
                  <a:gd name="T14" fmla="+- 0 4203 4026"/>
                  <a:gd name="T15" fmla="*/ 4203 h 509"/>
                </a:gdLst>
                <a:ahLst/>
                <a:cxnLst>
                  <a:cxn ang="0">
                    <a:pos x="T1" y="T3"/>
                  </a:cxn>
                  <a:cxn ang="0">
                    <a:pos x="T5" y="T7"/>
                  </a:cxn>
                  <a:cxn ang="0">
                    <a:pos x="T9" y="T11"/>
                  </a:cxn>
                  <a:cxn ang="0">
                    <a:pos x="T13" y="T15"/>
                  </a:cxn>
                </a:cxnLst>
                <a:rect l="0" t="0" r="r" b="b"/>
                <a:pathLst>
                  <a:path w="378" h="509">
                    <a:moveTo>
                      <a:pt x="123" y="177"/>
                    </a:moveTo>
                    <a:lnTo>
                      <a:pt x="108" y="188"/>
                    </a:lnTo>
                    <a:lnTo>
                      <a:pt x="122" y="199"/>
                    </a:lnTo>
                    <a:lnTo>
                      <a:pt x="123"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3" name="Freeform 26"/>
              <p:cNvSpPr>
                <a:spLocks/>
              </p:cNvSpPr>
              <p:nvPr/>
            </p:nvSpPr>
            <p:spPr bwMode="auto">
              <a:xfrm>
                <a:off x="7010" y="4026"/>
                <a:ext cx="378" cy="509"/>
              </a:xfrm>
              <a:custGeom>
                <a:avLst/>
                <a:gdLst>
                  <a:gd name="T0" fmla="+- 0 7149 7010"/>
                  <a:gd name="T1" fmla="*/ T0 w 378"/>
                  <a:gd name="T2" fmla="+- 0 4203 4026"/>
                  <a:gd name="T3" fmla="*/ 4203 h 509"/>
                  <a:gd name="T4" fmla="+- 0 7133 7010"/>
                  <a:gd name="T5" fmla="*/ T4 w 378"/>
                  <a:gd name="T6" fmla="+- 0 4203 4026"/>
                  <a:gd name="T7" fmla="*/ 4203 h 509"/>
                  <a:gd name="T8" fmla="+- 0 7132 7010"/>
                  <a:gd name="T9" fmla="*/ T8 w 378"/>
                  <a:gd name="T10" fmla="+- 0 4225 4026"/>
                  <a:gd name="T11" fmla="*/ 4225 h 509"/>
                  <a:gd name="T12" fmla="+- 0 7150 7010"/>
                  <a:gd name="T13" fmla="*/ T12 w 378"/>
                  <a:gd name="T14" fmla="+- 0 4225 4026"/>
                  <a:gd name="T15" fmla="*/ 4225 h 509"/>
                  <a:gd name="T16" fmla="+- 0 7163 7010"/>
                  <a:gd name="T17" fmla="*/ T16 w 378"/>
                  <a:gd name="T18" fmla="+- 0 4215 4026"/>
                  <a:gd name="T19" fmla="*/ 4215 h 509"/>
                  <a:gd name="T20" fmla="+- 0 7149 7010"/>
                  <a:gd name="T21" fmla="*/ T20 w 378"/>
                  <a:gd name="T22" fmla="+- 0 4203 4026"/>
                  <a:gd name="T23" fmla="*/ 4203 h 509"/>
                </a:gdLst>
                <a:ahLst/>
                <a:cxnLst>
                  <a:cxn ang="0">
                    <a:pos x="T1" y="T3"/>
                  </a:cxn>
                  <a:cxn ang="0">
                    <a:pos x="T5" y="T7"/>
                  </a:cxn>
                  <a:cxn ang="0">
                    <a:pos x="T9" y="T11"/>
                  </a:cxn>
                  <a:cxn ang="0">
                    <a:pos x="T13" y="T15"/>
                  </a:cxn>
                  <a:cxn ang="0">
                    <a:pos x="T17" y="T19"/>
                  </a:cxn>
                  <a:cxn ang="0">
                    <a:pos x="T21" y="T23"/>
                  </a:cxn>
                </a:cxnLst>
                <a:rect l="0" t="0" r="r" b="b"/>
                <a:pathLst>
                  <a:path w="378" h="509">
                    <a:moveTo>
                      <a:pt x="139" y="177"/>
                    </a:moveTo>
                    <a:lnTo>
                      <a:pt x="123" y="177"/>
                    </a:lnTo>
                    <a:lnTo>
                      <a:pt x="122" y="199"/>
                    </a:lnTo>
                    <a:lnTo>
                      <a:pt x="140" y="199"/>
                    </a:lnTo>
                    <a:lnTo>
                      <a:pt x="153" y="189"/>
                    </a:lnTo>
                    <a:lnTo>
                      <a:pt x="139"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4" name="Freeform 27"/>
              <p:cNvSpPr>
                <a:spLocks/>
              </p:cNvSpPr>
              <p:nvPr/>
            </p:nvSpPr>
            <p:spPr bwMode="auto">
              <a:xfrm>
                <a:off x="7010" y="4026"/>
                <a:ext cx="378" cy="509"/>
              </a:xfrm>
              <a:custGeom>
                <a:avLst/>
                <a:gdLst>
                  <a:gd name="T0" fmla="+- 0 7159 7010"/>
                  <a:gd name="T1" fmla="*/ T0 w 378"/>
                  <a:gd name="T2" fmla="+- 0 4026 4026"/>
                  <a:gd name="T3" fmla="*/ 4026 h 509"/>
                  <a:gd name="T4" fmla="+- 0 7010 7010"/>
                  <a:gd name="T5" fmla="*/ T4 w 378"/>
                  <a:gd name="T6" fmla="+- 0 4123 4026"/>
                  <a:gd name="T7" fmla="*/ 4123 h 509"/>
                  <a:gd name="T8" fmla="+- 0 7118 7010"/>
                  <a:gd name="T9" fmla="*/ T8 w 378"/>
                  <a:gd name="T10" fmla="+- 0 4214 4026"/>
                  <a:gd name="T11" fmla="*/ 4214 h 509"/>
                  <a:gd name="T12" fmla="+- 0 7133 7010"/>
                  <a:gd name="T13" fmla="*/ T12 w 378"/>
                  <a:gd name="T14" fmla="+- 0 4203 4026"/>
                  <a:gd name="T15" fmla="*/ 4203 h 509"/>
                  <a:gd name="T16" fmla="+- 0 7149 7010"/>
                  <a:gd name="T17" fmla="*/ T16 w 378"/>
                  <a:gd name="T18" fmla="+- 0 4203 4026"/>
                  <a:gd name="T19" fmla="*/ 4203 h 509"/>
                  <a:gd name="T20" fmla="+- 0 7068 7010"/>
                  <a:gd name="T21" fmla="*/ T20 w 378"/>
                  <a:gd name="T22" fmla="+- 0 4136 4026"/>
                  <a:gd name="T23" fmla="*/ 4136 h 509"/>
                  <a:gd name="T24" fmla="+- 0 7040 7010"/>
                  <a:gd name="T25" fmla="*/ T24 w 378"/>
                  <a:gd name="T26" fmla="+- 0 4136 4026"/>
                  <a:gd name="T27" fmla="*/ 4136 h 509"/>
                  <a:gd name="T28" fmla="+- 0 7041 7010"/>
                  <a:gd name="T29" fmla="*/ T28 w 378"/>
                  <a:gd name="T30" fmla="+- 0 4114 4026"/>
                  <a:gd name="T31" fmla="*/ 4114 h 509"/>
                  <a:gd name="T32" fmla="+- 0 7074 7010"/>
                  <a:gd name="T33" fmla="*/ T32 w 378"/>
                  <a:gd name="T34" fmla="+- 0 4114 4026"/>
                  <a:gd name="T35" fmla="*/ 4114 h 509"/>
                  <a:gd name="T36" fmla="+- 0 7148 7010"/>
                  <a:gd name="T37" fmla="*/ T36 w 378"/>
                  <a:gd name="T38" fmla="+- 0 4066 4026"/>
                  <a:gd name="T39" fmla="*/ 4066 h 509"/>
                  <a:gd name="T40" fmla="+- 0 7141 7010"/>
                  <a:gd name="T41" fmla="*/ T40 w 378"/>
                  <a:gd name="T42" fmla="+- 0 4053 4026"/>
                  <a:gd name="T43" fmla="*/ 4053 h 509"/>
                  <a:gd name="T44" fmla="+- 0 7172 7010"/>
                  <a:gd name="T45" fmla="*/ T44 w 378"/>
                  <a:gd name="T46" fmla="+- 0 4053 4026"/>
                  <a:gd name="T47" fmla="*/ 4053 h 509"/>
                  <a:gd name="T48" fmla="+- 0 7159 7010"/>
                  <a:gd name="T49" fmla="*/ T48 w 378"/>
                  <a:gd name="T50" fmla="+- 0 4026 4026"/>
                  <a:gd name="T51" fmla="*/ 4026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149" y="0"/>
                    </a:moveTo>
                    <a:lnTo>
                      <a:pt x="0" y="97"/>
                    </a:lnTo>
                    <a:lnTo>
                      <a:pt x="108" y="188"/>
                    </a:lnTo>
                    <a:lnTo>
                      <a:pt x="123" y="177"/>
                    </a:lnTo>
                    <a:lnTo>
                      <a:pt x="139" y="177"/>
                    </a:lnTo>
                    <a:lnTo>
                      <a:pt x="58" y="110"/>
                    </a:lnTo>
                    <a:lnTo>
                      <a:pt x="30" y="110"/>
                    </a:lnTo>
                    <a:lnTo>
                      <a:pt x="31" y="88"/>
                    </a:lnTo>
                    <a:lnTo>
                      <a:pt x="64" y="88"/>
                    </a:lnTo>
                    <a:lnTo>
                      <a:pt x="138" y="40"/>
                    </a:lnTo>
                    <a:lnTo>
                      <a:pt x="131" y="27"/>
                    </a:lnTo>
                    <a:lnTo>
                      <a:pt x="162" y="27"/>
                    </a:lnTo>
                    <a:lnTo>
                      <a:pt x="14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5" name="Freeform 28"/>
              <p:cNvSpPr>
                <a:spLocks/>
              </p:cNvSpPr>
              <p:nvPr/>
            </p:nvSpPr>
            <p:spPr bwMode="auto">
              <a:xfrm>
                <a:off x="7010" y="4026"/>
                <a:ext cx="378" cy="509"/>
              </a:xfrm>
              <a:custGeom>
                <a:avLst/>
                <a:gdLst>
                  <a:gd name="T0" fmla="+- 0 7202 7010"/>
                  <a:gd name="T1" fmla="*/ T0 w 378"/>
                  <a:gd name="T2" fmla="+- 0 4174 4026"/>
                  <a:gd name="T3" fmla="*/ 4174 h 509"/>
                  <a:gd name="T4" fmla="+- 0 7197 7010"/>
                  <a:gd name="T5" fmla="*/ T4 w 378"/>
                  <a:gd name="T6" fmla="+- 0 4194 4026"/>
                  <a:gd name="T7" fmla="*/ 4194 h 509"/>
                  <a:gd name="T8" fmla="+- 0 7211 7010"/>
                  <a:gd name="T9" fmla="*/ T8 w 378"/>
                  <a:gd name="T10" fmla="+- 0 4187 4026"/>
                  <a:gd name="T11" fmla="*/ 4187 h 509"/>
                  <a:gd name="T12" fmla="+- 0 7202 7010"/>
                  <a:gd name="T13" fmla="*/ T12 w 378"/>
                  <a:gd name="T14" fmla="+- 0 4174 4026"/>
                  <a:gd name="T15" fmla="*/ 4174 h 509"/>
                </a:gdLst>
                <a:ahLst/>
                <a:cxnLst>
                  <a:cxn ang="0">
                    <a:pos x="T1" y="T3"/>
                  </a:cxn>
                  <a:cxn ang="0">
                    <a:pos x="T5" y="T7"/>
                  </a:cxn>
                  <a:cxn ang="0">
                    <a:pos x="T9" y="T11"/>
                  </a:cxn>
                  <a:cxn ang="0">
                    <a:pos x="T13" y="T15"/>
                  </a:cxn>
                </a:cxnLst>
                <a:rect l="0" t="0" r="r" b="b"/>
                <a:pathLst>
                  <a:path w="378" h="509">
                    <a:moveTo>
                      <a:pt x="192" y="148"/>
                    </a:moveTo>
                    <a:lnTo>
                      <a:pt x="187" y="168"/>
                    </a:lnTo>
                    <a:lnTo>
                      <a:pt x="201" y="161"/>
                    </a:lnTo>
                    <a:lnTo>
                      <a:pt x="192"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6" name="Freeform 29"/>
              <p:cNvSpPr>
                <a:spLocks/>
              </p:cNvSpPr>
              <p:nvPr/>
            </p:nvSpPr>
            <p:spPr bwMode="auto">
              <a:xfrm>
                <a:off x="7010" y="4026"/>
                <a:ext cx="378" cy="509"/>
              </a:xfrm>
              <a:custGeom>
                <a:avLst/>
                <a:gdLst>
                  <a:gd name="T0" fmla="+- 0 7211 7010"/>
                  <a:gd name="T1" fmla="*/ T0 w 378"/>
                  <a:gd name="T2" fmla="+- 0 4187 4026"/>
                  <a:gd name="T3" fmla="*/ 4187 h 509"/>
                  <a:gd name="T4" fmla="+- 0 7197 7010"/>
                  <a:gd name="T5" fmla="*/ T4 w 378"/>
                  <a:gd name="T6" fmla="+- 0 4194 4026"/>
                  <a:gd name="T7" fmla="*/ 4194 h 509"/>
                  <a:gd name="T8" fmla="+- 0 7217 7010"/>
                  <a:gd name="T9" fmla="*/ T8 w 378"/>
                  <a:gd name="T10" fmla="+- 0 4194 4026"/>
                  <a:gd name="T11" fmla="*/ 4194 h 509"/>
                  <a:gd name="T12" fmla="+- 0 7211 7010"/>
                  <a:gd name="T13" fmla="*/ T12 w 378"/>
                  <a:gd name="T14" fmla="+- 0 4187 4026"/>
                  <a:gd name="T15" fmla="*/ 4187 h 509"/>
                </a:gdLst>
                <a:ahLst/>
                <a:cxnLst>
                  <a:cxn ang="0">
                    <a:pos x="T1" y="T3"/>
                  </a:cxn>
                  <a:cxn ang="0">
                    <a:pos x="T5" y="T7"/>
                  </a:cxn>
                  <a:cxn ang="0">
                    <a:pos x="T9" y="T11"/>
                  </a:cxn>
                  <a:cxn ang="0">
                    <a:pos x="T13" y="T15"/>
                  </a:cxn>
                </a:cxnLst>
                <a:rect l="0" t="0" r="r" b="b"/>
                <a:pathLst>
                  <a:path w="378" h="509">
                    <a:moveTo>
                      <a:pt x="201" y="161"/>
                    </a:moveTo>
                    <a:lnTo>
                      <a:pt x="187" y="168"/>
                    </a:lnTo>
                    <a:lnTo>
                      <a:pt x="207" y="168"/>
                    </a:lnTo>
                    <a:lnTo>
                      <a:pt x="201"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7" name="Freeform 30"/>
              <p:cNvSpPr>
                <a:spLocks/>
              </p:cNvSpPr>
              <p:nvPr/>
            </p:nvSpPr>
            <p:spPr bwMode="auto">
              <a:xfrm>
                <a:off x="7010" y="4026"/>
                <a:ext cx="378" cy="509"/>
              </a:xfrm>
              <a:custGeom>
                <a:avLst/>
                <a:gdLst>
                  <a:gd name="T0" fmla="+- 0 7226 7010"/>
                  <a:gd name="T1" fmla="*/ T0 w 378"/>
                  <a:gd name="T2" fmla="+- 0 4156 4026"/>
                  <a:gd name="T3" fmla="*/ 4156 h 509"/>
                  <a:gd name="T4" fmla="+- 0 7210 7010"/>
                  <a:gd name="T5" fmla="*/ T4 w 378"/>
                  <a:gd name="T6" fmla="+- 0 4156 4026"/>
                  <a:gd name="T7" fmla="*/ 4156 h 509"/>
                  <a:gd name="T8" fmla="+- 0 7204 7010"/>
                  <a:gd name="T9" fmla="*/ T8 w 378"/>
                  <a:gd name="T10" fmla="+- 0 4174 4026"/>
                  <a:gd name="T11" fmla="*/ 4174 h 509"/>
                  <a:gd name="T12" fmla="+- 0 7202 7010"/>
                  <a:gd name="T13" fmla="*/ T12 w 378"/>
                  <a:gd name="T14" fmla="+- 0 4174 4026"/>
                  <a:gd name="T15" fmla="*/ 4174 h 509"/>
                  <a:gd name="T16" fmla="+- 0 7211 7010"/>
                  <a:gd name="T17" fmla="*/ T16 w 378"/>
                  <a:gd name="T18" fmla="+- 0 4187 4026"/>
                  <a:gd name="T19" fmla="*/ 4187 h 509"/>
                  <a:gd name="T20" fmla="+- 0 7235 7010"/>
                  <a:gd name="T21" fmla="*/ T20 w 378"/>
                  <a:gd name="T22" fmla="+- 0 4174 4026"/>
                  <a:gd name="T23" fmla="*/ 4174 h 509"/>
                  <a:gd name="T24" fmla="+- 0 7226 7010"/>
                  <a:gd name="T25" fmla="*/ T24 w 378"/>
                  <a:gd name="T26" fmla="+- 0 4156 4026"/>
                  <a:gd name="T27" fmla="*/ 4156 h 509"/>
                </a:gdLst>
                <a:ahLst/>
                <a:cxnLst>
                  <a:cxn ang="0">
                    <a:pos x="T1" y="T3"/>
                  </a:cxn>
                  <a:cxn ang="0">
                    <a:pos x="T5" y="T7"/>
                  </a:cxn>
                  <a:cxn ang="0">
                    <a:pos x="T9" y="T11"/>
                  </a:cxn>
                  <a:cxn ang="0">
                    <a:pos x="T13" y="T15"/>
                  </a:cxn>
                  <a:cxn ang="0">
                    <a:pos x="T17" y="T19"/>
                  </a:cxn>
                  <a:cxn ang="0">
                    <a:pos x="T21" y="T23"/>
                  </a:cxn>
                  <a:cxn ang="0">
                    <a:pos x="T25" y="T27"/>
                  </a:cxn>
                </a:cxnLst>
                <a:rect l="0" t="0" r="r" b="b"/>
                <a:pathLst>
                  <a:path w="378" h="509">
                    <a:moveTo>
                      <a:pt x="216" y="130"/>
                    </a:moveTo>
                    <a:lnTo>
                      <a:pt x="200" y="130"/>
                    </a:lnTo>
                    <a:lnTo>
                      <a:pt x="194" y="148"/>
                    </a:lnTo>
                    <a:lnTo>
                      <a:pt x="192" y="148"/>
                    </a:lnTo>
                    <a:lnTo>
                      <a:pt x="201" y="161"/>
                    </a:lnTo>
                    <a:lnTo>
                      <a:pt x="225" y="148"/>
                    </a:lnTo>
                    <a:lnTo>
                      <a:pt x="216"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8" name="Freeform 31"/>
              <p:cNvSpPr>
                <a:spLocks/>
              </p:cNvSpPr>
              <p:nvPr/>
            </p:nvSpPr>
            <p:spPr bwMode="auto">
              <a:xfrm>
                <a:off x="7010" y="4026"/>
                <a:ext cx="378" cy="509"/>
              </a:xfrm>
              <a:custGeom>
                <a:avLst/>
                <a:gdLst>
                  <a:gd name="T0" fmla="+- 0 7210 7010"/>
                  <a:gd name="T1" fmla="*/ T0 w 378"/>
                  <a:gd name="T2" fmla="+- 0 4156 4026"/>
                  <a:gd name="T3" fmla="*/ 4156 h 509"/>
                  <a:gd name="T4" fmla="+- 0 7198 7010"/>
                  <a:gd name="T5" fmla="*/ T4 w 378"/>
                  <a:gd name="T6" fmla="+- 0 4163 4026"/>
                  <a:gd name="T7" fmla="*/ 4163 h 509"/>
                  <a:gd name="T8" fmla="+- 0 7204 7010"/>
                  <a:gd name="T9" fmla="*/ T8 w 378"/>
                  <a:gd name="T10" fmla="+- 0 4174 4026"/>
                  <a:gd name="T11" fmla="*/ 4174 h 509"/>
                  <a:gd name="T12" fmla="+- 0 7210 7010"/>
                  <a:gd name="T13" fmla="*/ T12 w 378"/>
                  <a:gd name="T14" fmla="+- 0 4156 4026"/>
                  <a:gd name="T15" fmla="*/ 4156 h 509"/>
                </a:gdLst>
                <a:ahLst/>
                <a:cxnLst>
                  <a:cxn ang="0">
                    <a:pos x="T1" y="T3"/>
                  </a:cxn>
                  <a:cxn ang="0">
                    <a:pos x="T5" y="T7"/>
                  </a:cxn>
                  <a:cxn ang="0">
                    <a:pos x="T9" y="T11"/>
                  </a:cxn>
                  <a:cxn ang="0">
                    <a:pos x="T13" y="T15"/>
                  </a:cxn>
                </a:cxnLst>
                <a:rect l="0" t="0" r="r" b="b"/>
                <a:pathLst>
                  <a:path w="378" h="509">
                    <a:moveTo>
                      <a:pt x="200" y="130"/>
                    </a:moveTo>
                    <a:lnTo>
                      <a:pt x="188" y="137"/>
                    </a:lnTo>
                    <a:lnTo>
                      <a:pt x="194" y="148"/>
                    </a:lnTo>
                    <a:lnTo>
                      <a:pt x="200"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9" name="Freeform 32"/>
              <p:cNvSpPr>
                <a:spLocks/>
              </p:cNvSpPr>
              <p:nvPr/>
            </p:nvSpPr>
            <p:spPr bwMode="auto">
              <a:xfrm>
                <a:off x="7010" y="4026"/>
                <a:ext cx="378" cy="509"/>
              </a:xfrm>
              <a:custGeom>
                <a:avLst/>
                <a:gdLst>
                  <a:gd name="T0" fmla="+- 0 7172 7010"/>
                  <a:gd name="T1" fmla="*/ T0 w 378"/>
                  <a:gd name="T2" fmla="+- 0 4053 4026"/>
                  <a:gd name="T3" fmla="*/ 4053 h 509"/>
                  <a:gd name="T4" fmla="+- 0 7141 7010"/>
                  <a:gd name="T5" fmla="*/ T4 w 378"/>
                  <a:gd name="T6" fmla="+- 0 4053 4026"/>
                  <a:gd name="T7" fmla="*/ 4053 h 509"/>
                  <a:gd name="T8" fmla="+- 0 7161 7010"/>
                  <a:gd name="T9" fmla="*/ T8 w 378"/>
                  <a:gd name="T10" fmla="+- 0 4058 4026"/>
                  <a:gd name="T11" fmla="*/ 4058 h 509"/>
                  <a:gd name="T12" fmla="+- 0 7148 7010"/>
                  <a:gd name="T13" fmla="*/ T12 w 378"/>
                  <a:gd name="T14" fmla="+- 0 4066 4026"/>
                  <a:gd name="T15" fmla="*/ 4066 h 509"/>
                  <a:gd name="T16" fmla="+- 0 7198 7010"/>
                  <a:gd name="T17" fmla="*/ T16 w 378"/>
                  <a:gd name="T18" fmla="+- 0 4163 4026"/>
                  <a:gd name="T19" fmla="*/ 4163 h 509"/>
                  <a:gd name="T20" fmla="+- 0 7210 7010"/>
                  <a:gd name="T21" fmla="*/ T20 w 378"/>
                  <a:gd name="T22" fmla="+- 0 4156 4026"/>
                  <a:gd name="T23" fmla="*/ 4156 h 509"/>
                  <a:gd name="T24" fmla="+- 0 7226 7010"/>
                  <a:gd name="T25" fmla="*/ T24 w 378"/>
                  <a:gd name="T26" fmla="+- 0 4156 4026"/>
                  <a:gd name="T27" fmla="*/ 4156 h 509"/>
                  <a:gd name="T28" fmla="+- 0 7172 7010"/>
                  <a:gd name="T29" fmla="*/ T28 w 378"/>
                  <a:gd name="T30" fmla="+- 0 4053 4026"/>
                  <a:gd name="T31" fmla="*/ 4053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8" h="509">
                    <a:moveTo>
                      <a:pt x="162" y="27"/>
                    </a:moveTo>
                    <a:lnTo>
                      <a:pt x="131" y="27"/>
                    </a:lnTo>
                    <a:lnTo>
                      <a:pt x="151" y="32"/>
                    </a:lnTo>
                    <a:lnTo>
                      <a:pt x="138" y="40"/>
                    </a:lnTo>
                    <a:lnTo>
                      <a:pt x="188" y="137"/>
                    </a:lnTo>
                    <a:lnTo>
                      <a:pt x="200" y="130"/>
                    </a:lnTo>
                    <a:lnTo>
                      <a:pt x="216" y="130"/>
                    </a:lnTo>
                    <a:lnTo>
                      <a:pt x="16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0" name="Freeform 33"/>
              <p:cNvSpPr>
                <a:spLocks/>
              </p:cNvSpPr>
              <p:nvPr/>
            </p:nvSpPr>
            <p:spPr bwMode="auto">
              <a:xfrm>
                <a:off x="7010" y="4026"/>
                <a:ext cx="378" cy="509"/>
              </a:xfrm>
              <a:custGeom>
                <a:avLst/>
                <a:gdLst>
                  <a:gd name="T0" fmla="+- 0 7041 7010"/>
                  <a:gd name="T1" fmla="*/ T0 w 378"/>
                  <a:gd name="T2" fmla="+- 0 4114 4026"/>
                  <a:gd name="T3" fmla="*/ 4114 h 509"/>
                  <a:gd name="T4" fmla="+- 0 7040 7010"/>
                  <a:gd name="T5" fmla="*/ T4 w 378"/>
                  <a:gd name="T6" fmla="+- 0 4136 4026"/>
                  <a:gd name="T7" fmla="*/ 4136 h 509"/>
                  <a:gd name="T8" fmla="+- 0 7056 7010"/>
                  <a:gd name="T9" fmla="*/ T8 w 378"/>
                  <a:gd name="T10" fmla="+- 0 4126 4026"/>
                  <a:gd name="T11" fmla="*/ 4126 h 509"/>
                  <a:gd name="T12" fmla="+- 0 7041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31" y="88"/>
                    </a:moveTo>
                    <a:lnTo>
                      <a:pt x="30" y="110"/>
                    </a:lnTo>
                    <a:lnTo>
                      <a:pt x="46" y="100"/>
                    </a:lnTo>
                    <a:lnTo>
                      <a:pt x="31"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1" name="Freeform 34"/>
              <p:cNvSpPr>
                <a:spLocks/>
              </p:cNvSpPr>
              <p:nvPr/>
            </p:nvSpPr>
            <p:spPr bwMode="auto">
              <a:xfrm>
                <a:off x="7010" y="4026"/>
                <a:ext cx="378" cy="509"/>
              </a:xfrm>
              <a:custGeom>
                <a:avLst/>
                <a:gdLst>
                  <a:gd name="T0" fmla="+- 0 7056 7010"/>
                  <a:gd name="T1" fmla="*/ T0 w 378"/>
                  <a:gd name="T2" fmla="+- 0 4126 4026"/>
                  <a:gd name="T3" fmla="*/ 4126 h 509"/>
                  <a:gd name="T4" fmla="+- 0 7040 7010"/>
                  <a:gd name="T5" fmla="*/ T4 w 378"/>
                  <a:gd name="T6" fmla="+- 0 4136 4026"/>
                  <a:gd name="T7" fmla="*/ 4136 h 509"/>
                  <a:gd name="T8" fmla="+- 0 7068 7010"/>
                  <a:gd name="T9" fmla="*/ T8 w 378"/>
                  <a:gd name="T10" fmla="+- 0 4136 4026"/>
                  <a:gd name="T11" fmla="*/ 4136 h 509"/>
                  <a:gd name="T12" fmla="+- 0 7056 7010"/>
                  <a:gd name="T13" fmla="*/ T12 w 378"/>
                  <a:gd name="T14" fmla="+- 0 4126 4026"/>
                  <a:gd name="T15" fmla="*/ 4126 h 509"/>
                </a:gdLst>
                <a:ahLst/>
                <a:cxnLst>
                  <a:cxn ang="0">
                    <a:pos x="T1" y="T3"/>
                  </a:cxn>
                  <a:cxn ang="0">
                    <a:pos x="T5" y="T7"/>
                  </a:cxn>
                  <a:cxn ang="0">
                    <a:pos x="T9" y="T11"/>
                  </a:cxn>
                  <a:cxn ang="0">
                    <a:pos x="T13" y="T15"/>
                  </a:cxn>
                </a:cxnLst>
                <a:rect l="0" t="0" r="r" b="b"/>
                <a:pathLst>
                  <a:path w="378" h="509">
                    <a:moveTo>
                      <a:pt x="46" y="100"/>
                    </a:moveTo>
                    <a:lnTo>
                      <a:pt x="30" y="110"/>
                    </a:lnTo>
                    <a:lnTo>
                      <a:pt x="58" y="110"/>
                    </a:lnTo>
                    <a:lnTo>
                      <a:pt x="46"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2" name="Freeform 35"/>
              <p:cNvSpPr>
                <a:spLocks/>
              </p:cNvSpPr>
              <p:nvPr/>
            </p:nvSpPr>
            <p:spPr bwMode="auto">
              <a:xfrm>
                <a:off x="7010" y="4026"/>
                <a:ext cx="378" cy="509"/>
              </a:xfrm>
              <a:custGeom>
                <a:avLst/>
                <a:gdLst>
                  <a:gd name="T0" fmla="+- 0 7074 7010"/>
                  <a:gd name="T1" fmla="*/ T0 w 378"/>
                  <a:gd name="T2" fmla="+- 0 4114 4026"/>
                  <a:gd name="T3" fmla="*/ 4114 h 509"/>
                  <a:gd name="T4" fmla="+- 0 7041 7010"/>
                  <a:gd name="T5" fmla="*/ T4 w 378"/>
                  <a:gd name="T6" fmla="+- 0 4114 4026"/>
                  <a:gd name="T7" fmla="*/ 4114 h 509"/>
                  <a:gd name="T8" fmla="+- 0 7056 7010"/>
                  <a:gd name="T9" fmla="*/ T8 w 378"/>
                  <a:gd name="T10" fmla="+- 0 4126 4026"/>
                  <a:gd name="T11" fmla="*/ 4126 h 509"/>
                  <a:gd name="T12" fmla="+- 0 7074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64" y="88"/>
                    </a:moveTo>
                    <a:lnTo>
                      <a:pt x="31" y="88"/>
                    </a:lnTo>
                    <a:lnTo>
                      <a:pt x="46" y="100"/>
                    </a:lnTo>
                    <a:lnTo>
                      <a:pt x="64"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3" name="Freeform 36"/>
              <p:cNvSpPr>
                <a:spLocks/>
              </p:cNvSpPr>
              <p:nvPr/>
            </p:nvSpPr>
            <p:spPr bwMode="auto">
              <a:xfrm>
                <a:off x="7010" y="4026"/>
                <a:ext cx="378" cy="509"/>
              </a:xfrm>
              <a:custGeom>
                <a:avLst/>
                <a:gdLst>
                  <a:gd name="T0" fmla="+- 0 7141 7010"/>
                  <a:gd name="T1" fmla="*/ T0 w 378"/>
                  <a:gd name="T2" fmla="+- 0 4053 4026"/>
                  <a:gd name="T3" fmla="*/ 4053 h 509"/>
                  <a:gd name="T4" fmla="+- 0 7148 7010"/>
                  <a:gd name="T5" fmla="*/ T4 w 378"/>
                  <a:gd name="T6" fmla="+- 0 4066 4026"/>
                  <a:gd name="T7" fmla="*/ 4066 h 509"/>
                  <a:gd name="T8" fmla="+- 0 7161 7010"/>
                  <a:gd name="T9" fmla="*/ T8 w 378"/>
                  <a:gd name="T10" fmla="+- 0 4058 4026"/>
                  <a:gd name="T11" fmla="*/ 4058 h 509"/>
                  <a:gd name="T12" fmla="+- 0 7141 7010"/>
                  <a:gd name="T13" fmla="*/ T12 w 378"/>
                  <a:gd name="T14" fmla="+- 0 4053 4026"/>
                  <a:gd name="T15" fmla="*/ 4053 h 509"/>
                </a:gdLst>
                <a:ahLst/>
                <a:cxnLst>
                  <a:cxn ang="0">
                    <a:pos x="T1" y="T3"/>
                  </a:cxn>
                  <a:cxn ang="0">
                    <a:pos x="T5" y="T7"/>
                  </a:cxn>
                  <a:cxn ang="0">
                    <a:pos x="T9" y="T11"/>
                  </a:cxn>
                  <a:cxn ang="0">
                    <a:pos x="T13" y="T15"/>
                  </a:cxn>
                </a:cxnLst>
                <a:rect l="0" t="0" r="r" b="b"/>
                <a:pathLst>
                  <a:path w="378" h="509">
                    <a:moveTo>
                      <a:pt x="131" y="27"/>
                    </a:moveTo>
                    <a:lnTo>
                      <a:pt x="138" y="40"/>
                    </a:lnTo>
                    <a:lnTo>
                      <a:pt x="151" y="32"/>
                    </a:lnTo>
                    <a:lnTo>
                      <a:pt x="131"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 name="Group 37"/>
            <p:cNvGrpSpPr>
              <a:grpSpLocks/>
            </p:cNvGrpSpPr>
            <p:nvPr/>
          </p:nvGrpSpPr>
          <p:grpSpPr bwMode="auto">
            <a:xfrm>
              <a:off x="7495" y="3901"/>
              <a:ext cx="309" cy="433"/>
              <a:chOff x="7495" y="3901"/>
              <a:chExt cx="309" cy="433"/>
            </a:xfrm>
          </p:grpSpPr>
          <p:sp>
            <p:nvSpPr>
              <p:cNvPr id="1039" name="Freeform 38"/>
              <p:cNvSpPr>
                <a:spLocks/>
              </p:cNvSpPr>
              <p:nvPr/>
            </p:nvSpPr>
            <p:spPr bwMode="auto">
              <a:xfrm>
                <a:off x="7495" y="3901"/>
                <a:ext cx="309" cy="433"/>
              </a:xfrm>
              <a:custGeom>
                <a:avLst/>
                <a:gdLst>
                  <a:gd name="T0" fmla="+- 0 7615 7495"/>
                  <a:gd name="T1" fmla="*/ T0 w 309"/>
                  <a:gd name="T2" fmla="+- 0 3901 3901"/>
                  <a:gd name="T3" fmla="*/ 3901 h 433"/>
                  <a:gd name="T4" fmla="+- 0 7495 7495"/>
                  <a:gd name="T5" fmla="*/ T4 w 309"/>
                  <a:gd name="T6" fmla="+- 0 3979 3901"/>
                  <a:gd name="T7" fmla="*/ 3979 h 433"/>
                  <a:gd name="T8" fmla="+- 0 7603 7495"/>
                  <a:gd name="T9" fmla="*/ T8 w 309"/>
                  <a:gd name="T10" fmla="+- 0 4069 3901"/>
                  <a:gd name="T11" fmla="*/ 4069 h 433"/>
                  <a:gd name="T12" fmla="+- 0 7567 7495"/>
                  <a:gd name="T13" fmla="*/ T12 w 309"/>
                  <a:gd name="T14" fmla="+- 0 4096 3901"/>
                  <a:gd name="T15" fmla="*/ 4096 h 433"/>
                  <a:gd name="T16" fmla="+- 0 7669 7495"/>
                  <a:gd name="T17" fmla="*/ T16 w 309"/>
                  <a:gd name="T18" fmla="+- 0 4182 3901"/>
                  <a:gd name="T19" fmla="*/ 4182 h 433"/>
                  <a:gd name="T20" fmla="+- 0 7638 7495"/>
                  <a:gd name="T21" fmla="*/ T20 w 309"/>
                  <a:gd name="T22" fmla="+- 0 4200 3901"/>
                  <a:gd name="T23" fmla="*/ 4200 h 433"/>
                  <a:gd name="T24" fmla="+- 0 7803 7495"/>
                  <a:gd name="T25" fmla="*/ T24 w 309"/>
                  <a:gd name="T26" fmla="+- 0 4334 3901"/>
                  <a:gd name="T27" fmla="*/ 4334 h 433"/>
                  <a:gd name="T28" fmla="+- 0 7706 7495"/>
                  <a:gd name="T29" fmla="*/ T28 w 309"/>
                  <a:gd name="T30" fmla="+- 0 4160 3901"/>
                  <a:gd name="T31" fmla="*/ 4160 h 433"/>
                  <a:gd name="T32" fmla="+- 0 7731 7495"/>
                  <a:gd name="T33" fmla="*/ T32 w 309"/>
                  <a:gd name="T34" fmla="+- 0 4142 3901"/>
                  <a:gd name="T35" fmla="*/ 4142 h 433"/>
                  <a:gd name="T36" fmla="+- 0 7653 7495"/>
                  <a:gd name="T37" fmla="*/ T36 w 309"/>
                  <a:gd name="T38" fmla="+- 0 4038 3901"/>
                  <a:gd name="T39" fmla="*/ 4038 h 433"/>
                  <a:gd name="T40" fmla="+- 0 7678 7495"/>
                  <a:gd name="T41" fmla="*/ T40 w 309"/>
                  <a:gd name="T42" fmla="+- 0 4024 3901"/>
                  <a:gd name="T43" fmla="*/ 4024 h 433"/>
                  <a:gd name="T44" fmla="+- 0 7615 7495"/>
                  <a:gd name="T45" fmla="*/ T44 w 309"/>
                  <a:gd name="T46" fmla="+- 0 3901 3901"/>
                  <a:gd name="T47" fmla="*/ 3901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0" y="0"/>
                    </a:moveTo>
                    <a:lnTo>
                      <a:pt x="0" y="78"/>
                    </a:lnTo>
                    <a:lnTo>
                      <a:pt x="108" y="168"/>
                    </a:lnTo>
                    <a:lnTo>
                      <a:pt x="72" y="195"/>
                    </a:lnTo>
                    <a:lnTo>
                      <a:pt x="174" y="281"/>
                    </a:lnTo>
                    <a:lnTo>
                      <a:pt x="143" y="299"/>
                    </a:lnTo>
                    <a:lnTo>
                      <a:pt x="308" y="433"/>
                    </a:lnTo>
                    <a:lnTo>
                      <a:pt x="211" y="259"/>
                    </a:lnTo>
                    <a:lnTo>
                      <a:pt x="236" y="241"/>
                    </a:lnTo>
                    <a:lnTo>
                      <a:pt x="158" y="137"/>
                    </a:lnTo>
                    <a:lnTo>
                      <a:pt x="183" y="123"/>
                    </a:lnTo>
                    <a:lnTo>
                      <a:pt x="120"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 name="Group 39"/>
            <p:cNvGrpSpPr>
              <a:grpSpLocks/>
            </p:cNvGrpSpPr>
            <p:nvPr/>
          </p:nvGrpSpPr>
          <p:grpSpPr bwMode="auto">
            <a:xfrm>
              <a:off x="7471" y="3881"/>
              <a:ext cx="379" cy="509"/>
              <a:chOff x="7471" y="3881"/>
              <a:chExt cx="379" cy="509"/>
            </a:xfrm>
          </p:grpSpPr>
          <p:sp>
            <p:nvSpPr>
              <p:cNvPr id="2063" name="Freeform 40"/>
              <p:cNvSpPr>
                <a:spLocks/>
              </p:cNvSpPr>
              <p:nvPr/>
            </p:nvSpPr>
            <p:spPr bwMode="auto">
              <a:xfrm>
                <a:off x="7471" y="3881"/>
                <a:ext cx="379" cy="509"/>
              </a:xfrm>
              <a:custGeom>
                <a:avLst/>
                <a:gdLst>
                  <a:gd name="T0" fmla="+- 0 7645 7471"/>
                  <a:gd name="T1" fmla="*/ T0 w 379"/>
                  <a:gd name="T2" fmla="+- 0 4180 3881"/>
                  <a:gd name="T3" fmla="*/ 4180 h 509"/>
                  <a:gd name="T4" fmla="+- 0 7614 7471"/>
                  <a:gd name="T5" fmla="*/ T4 w 379"/>
                  <a:gd name="T6" fmla="+- 0 4198 3881"/>
                  <a:gd name="T7" fmla="*/ 4198 h 509"/>
                  <a:gd name="T8" fmla="+- 0 7851 7471"/>
                  <a:gd name="T9" fmla="*/ T8 w 379"/>
                  <a:gd name="T10" fmla="+- 0 4391 3881"/>
                  <a:gd name="T11" fmla="*/ 4391 h 509"/>
                  <a:gd name="T12" fmla="+- 0 7823 7471"/>
                  <a:gd name="T13" fmla="*/ T12 w 379"/>
                  <a:gd name="T14" fmla="+- 0 4341 3881"/>
                  <a:gd name="T15" fmla="*/ 4341 h 509"/>
                  <a:gd name="T16" fmla="+- 0 7791 7471"/>
                  <a:gd name="T17" fmla="*/ T16 w 379"/>
                  <a:gd name="T18" fmla="+- 0 4341 3881"/>
                  <a:gd name="T19" fmla="*/ 4341 h 509"/>
                  <a:gd name="T20" fmla="+- 0 7756 7471"/>
                  <a:gd name="T21" fmla="*/ T20 w 379"/>
                  <a:gd name="T22" fmla="+- 0 4279 3881"/>
                  <a:gd name="T23" fmla="*/ 4279 h 509"/>
                  <a:gd name="T24" fmla="+- 0 7675 7471"/>
                  <a:gd name="T25" fmla="*/ T24 w 379"/>
                  <a:gd name="T26" fmla="+- 0 4213 3881"/>
                  <a:gd name="T27" fmla="*/ 4213 h 509"/>
                  <a:gd name="T28" fmla="+- 0 7644 7471"/>
                  <a:gd name="T29" fmla="*/ T28 w 379"/>
                  <a:gd name="T30" fmla="+- 0 4213 3881"/>
                  <a:gd name="T31" fmla="*/ 4213 h 509"/>
                  <a:gd name="T32" fmla="+- 0 7646 7471"/>
                  <a:gd name="T33" fmla="*/ T32 w 379"/>
                  <a:gd name="T34" fmla="+- 0 4189 3881"/>
                  <a:gd name="T35" fmla="*/ 4189 h 509"/>
                  <a:gd name="T36" fmla="+- 0 7656 7471"/>
                  <a:gd name="T37" fmla="*/ T36 w 379"/>
                  <a:gd name="T38" fmla="+- 0 4189 3881"/>
                  <a:gd name="T39" fmla="*/ 4189 h 509"/>
                  <a:gd name="T40" fmla="+- 0 7645 7471"/>
                  <a:gd name="T41" fmla="*/ T40 w 379"/>
                  <a:gd name="T42" fmla="+- 0 4180 3881"/>
                  <a:gd name="T43" fmla="*/ 4180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9" h="509">
                    <a:moveTo>
                      <a:pt x="174" y="299"/>
                    </a:moveTo>
                    <a:lnTo>
                      <a:pt x="143" y="317"/>
                    </a:lnTo>
                    <a:lnTo>
                      <a:pt x="380" y="510"/>
                    </a:lnTo>
                    <a:lnTo>
                      <a:pt x="352" y="460"/>
                    </a:lnTo>
                    <a:lnTo>
                      <a:pt x="320" y="460"/>
                    </a:lnTo>
                    <a:lnTo>
                      <a:pt x="285" y="398"/>
                    </a:lnTo>
                    <a:lnTo>
                      <a:pt x="204" y="332"/>
                    </a:lnTo>
                    <a:lnTo>
                      <a:pt x="173" y="332"/>
                    </a:lnTo>
                    <a:lnTo>
                      <a:pt x="175" y="308"/>
                    </a:lnTo>
                    <a:lnTo>
                      <a:pt x="185" y="308"/>
                    </a:lnTo>
                    <a:lnTo>
                      <a:pt x="174"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4" name="Freeform 41"/>
              <p:cNvSpPr>
                <a:spLocks/>
              </p:cNvSpPr>
              <p:nvPr/>
            </p:nvSpPr>
            <p:spPr bwMode="auto">
              <a:xfrm>
                <a:off x="7471" y="3881"/>
                <a:ext cx="379" cy="509"/>
              </a:xfrm>
              <a:custGeom>
                <a:avLst/>
                <a:gdLst>
                  <a:gd name="T0" fmla="+- 0 7756 7471"/>
                  <a:gd name="T1" fmla="*/ T0 w 379"/>
                  <a:gd name="T2" fmla="+- 0 4279 3881"/>
                  <a:gd name="T3" fmla="*/ 4279 h 509"/>
                  <a:gd name="T4" fmla="+- 0 7791 7471"/>
                  <a:gd name="T5" fmla="*/ T4 w 379"/>
                  <a:gd name="T6" fmla="+- 0 4341 3881"/>
                  <a:gd name="T7" fmla="*/ 4341 h 509"/>
                  <a:gd name="T8" fmla="+- 0 7812 7471"/>
                  <a:gd name="T9" fmla="*/ T8 w 379"/>
                  <a:gd name="T10" fmla="+- 0 4323 3881"/>
                  <a:gd name="T11" fmla="*/ 4323 h 509"/>
                  <a:gd name="T12" fmla="+- 0 7756 7471"/>
                  <a:gd name="T13" fmla="*/ T12 w 379"/>
                  <a:gd name="T14" fmla="+- 0 4279 3881"/>
                  <a:gd name="T15" fmla="*/ 4279 h 509"/>
                </a:gdLst>
                <a:ahLst/>
                <a:cxnLst>
                  <a:cxn ang="0">
                    <a:pos x="T1" y="T3"/>
                  </a:cxn>
                  <a:cxn ang="0">
                    <a:pos x="T5" y="T7"/>
                  </a:cxn>
                  <a:cxn ang="0">
                    <a:pos x="T9" y="T11"/>
                  </a:cxn>
                  <a:cxn ang="0">
                    <a:pos x="T13" y="T15"/>
                  </a:cxn>
                </a:cxnLst>
                <a:rect l="0" t="0" r="r" b="b"/>
                <a:pathLst>
                  <a:path w="379" h="509">
                    <a:moveTo>
                      <a:pt x="285" y="398"/>
                    </a:moveTo>
                    <a:lnTo>
                      <a:pt x="320" y="460"/>
                    </a:lnTo>
                    <a:lnTo>
                      <a:pt x="341" y="442"/>
                    </a:lnTo>
                    <a:lnTo>
                      <a:pt x="285" y="3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5" name="Freeform 42"/>
              <p:cNvSpPr>
                <a:spLocks/>
              </p:cNvSpPr>
              <p:nvPr/>
            </p:nvSpPr>
            <p:spPr bwMode="auto">
              <a:xfrm>
                <a:off x="7471" y="3881"/>
                <a:ext cx="379" cy="509"/>
              </a:xfrm>
              <a:custGeom>
                <a:avLst/>
                <a:gdLst>
                  <a:gd name="T0" fmla="+- 0 7712 7471"/>
                  <a:gd name="T1" fmla="*/ T0 w 379"/>
                  <a:gd name="T2" fmla="+- 0 4139 3881"/>
                  <a:gd name="T3" fmla="*/ 4139 h 509"/>
                  <a:gd name="T4" fmla="+- 0 7688 7471"/>
                  <a:gd name="T5" fmla="*/ T4 w 379"/>
                  <a:gd name="T6" fmla="+- 0 4155 3881"/>
                  <a:gd name="T7" fmla="*/ 4155 h 509"/>
                  <a:gd name="T8" fmla="+- 0 7756 7471"/>
                  <a:gd name="T9" fmla="*/ T8 w 379"/>
                  <a:gd name="T10" fmla="+- 0 4279 3881"/>
                  <a:gd name="T11" fmla="*/ 4279 h 509"/>
                  <a:gd name="T12" fmla="+- 0 7812 7471"/>
                  <a:gd name="T13" fmla="*/ T12 w 379"/>
                  <a:gd name="T14" fmla="+- 0 4323 3881"/>
                  <a:gd name="T15" fmla="*/ 4323 h 509"/>
                  <a:gd name="T16" fmla="+- 0 7791 7471"/>
                  <a:gd name="T17" fmla="*/ T16 w 379"/>
                  <a:gd name="T18" fmla="+- 0 4341 3881"/>
                  <a:gd name="T19" fmla="*/ 4341 h 509"/>
                  <a:gd name="T20" fmla="+- 0 7823 7471"/>
                  <a:gd name="T21" fmla="*/ T20 w 379"/>
                  <a:gd name="T22" fmla="+- 0 4341 3881"/>
                  <a:gd name="T23" fmla="*/ 4341 h 509"/>
                  <a:gd name="T24" fmla="+- 0 7728 7471"/>
                  <a:gd name="T25" fmla="*/ T24 w 379"/>
                  <a:gd name="T26" fmla="+- 0 4171 3881"/>
                  <a:gd name="T27" fmla="*/ 4171 h 509"/>
                  <a:gd name="T28" fmla="+- 0 7713 7471"/>
                  <a:gd name="T29" fmla="*/ T28 w 379"/>
                  <a:gd name="T30" fmla="+- 0 4171 3881"/>
                  <a:gd name="T31" fmla="*/ 4171 h 509"/>
                  <a:gd name="T32" fmla="+- 0 7718 7471"/>
                  <a:gd name="T33" fmla="*/ T32 w 379"/>
                  <a:gd name="T34" fmla="+- 0 4153 3881"/>
                  <a:gd name="T35" fmla="*/ 4153 h 509"/>
                  <a:gd name="T36" fmla="+- 0 7740 7471"/>
                  <a:gd name="T37" fmla="*/ T36 w 379"/>
                  <a:gd name="T38" fmla="+- 0 4153 3881"/>
                  <a:gd name="T39" fmla="*/ 4153 h 509"/>
                  <a:gd name="T40" fmla="+- 0 7744 7471"/>
                  <a:gd name="T41" fmla="*/ T40 w 379"/>
                  <a:gd name="T42" fmla="+- 0 4150 3881"/>
                  <a:gd name="T43" fmla="*/ 4150 h 509"/>
                  <a:gd name="T44" fmla="+- 0 7721 7471"/>
                  <a:gd name="T45" fmla="*/ T44 w 379"/>
                  <a:gd name="T46" fmla="+- 0 4150 3881"/>
                  <a:gd name="T47" fmla="*/ 4150 h 509"/>
                  <a:gd name="T48" fmla="+- 0 7712 7471"/>
                  <a:gd name="T49" fmla="*/ T48 w 379"/>
                  <a:gd name="T50" fmla="+- 0 4139 3881"/>
                  <a:gd name="T51" fmla="*/ 413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241" y="258"/>
                    </a:moveTo>
                    <a:lnTo>
                      <a:pt x="217" y="274"/>
                    </a:lnTo>
                    <a:lnTo>
                      <a:pt x="285" y="398"/>
                    </a:lnTo>
                    <a:lnTo>
                      <a:pt x="341" y="442"/>
                    </a:lnTo>
                    <a:lnTo>
                      <a:pt x="320" y="460"/>
                    </a:lnTo>
                    <a:lnTo>
                      <a:pt x="352" y="460"/>
                    </a:lnTo>
                    <a:lnTo>
                      <a:pt x="257" y="290"/>
                    </a:lnTo>
                    <a:lnTo>
                      <a:pt x="242" y="290"/>
                    </a:lnTo>
                    <a:lnTo>
                      <a:pt x="247" y="272"/>
                    </a:lnTo>
                    <a:lnTo>
                      <a:pt x="269" y="272"/>
                    </a:lnTo>
                    <a:lnTo>
                      <a:pt x="273" y="269"/>
                    </a:lnTo>
                    <a:lnTo>
                      <a:pt x="250" y="269"/>
                    </a:lnTo>
                    <a:lnTo>
                      <a:pt x="241"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6" name="Freeform 43"/>
              <p:cNvSpPr>
                <a:spLocks/>
              </p:cNvSpPr>
              <p:nvPr/>
            </p:nvSpPr>
            <p:spPr bwMode="auto">
              <a:xfrm>
                <a:off x="7471" y="3881"/>
                <a:ext cx="379" cy="509"/>
              </a:xfrm>
              <a:custGeom>
                <a:avLst/>
                <a:gdLst>
                  <a:gd name="T0" fmla="+- 0 7646 7471"/>
                  <a:gd name="T1" fmla="*/ T0 w 379"/>
                  <a:gd name="T2" fmla="+- 0 4189 3881"/>
                  <a:gd name="T3" fmla="*/ 4189 h 509"/>
                  <a:gd name="T4" fmla="+- 0 7644 7471"/>
                  <a:gd name="T5" fmla="*/ T4 w 379"/>
                  <a:gd name="T6" fmla="+- 0 4213 3881"/>
                  <a:gd name="T7" fmla="*/ 4213 h 509"/>
                  <a:gd name="T8" fmla="+- 0 7662 7471"/>
                  <a:gd name="T9" fmla="*/ T8 w 379"/>
                  <a:gd name="T10" fmla="+- 0 4202 3881"/>
                  <a:gd name="T11" fmla="*/ 4202 h 509"/>
                  <a:gd name="T12" fmla="+- 0 7646 7471"/>
                  <a:gd name="T13" fmla="*/ T12 w 379"/>
                  <a:gd name="T14" fmla="+- 0 4189 3881"/>
                  <a:gd name="T15" fmla="*/ 4189 h 509"/>
                </a:gdLst>
                <a:ahLst/>
                <a:cxnLst>
                  <a:cxn ang="0">
                    <a:pos x="T1" y="T3"/>
                  </a:cxn>
                  <a:cxn ang="0">
                    <a:pos x="T5" y="T7"/>
                  </a:cxn>
                  <a:cxn ang="0">
                    <a:pos x="T9" y="T11"/>
                  </a:cxn>
                  <a:cxn ang="0">
                    <a:pos x="T13" y="T15"/>
                  </a:cxn>
                </a:cxnLst>
                <a:rect l="0" t="0" r="r" b="b"/>
                <a:pathLst>
                  <a:path w="379" h="509">
                    <a:moveTo>
                      <a:pt x="175" y="308"/>
                    </a:moveTo>
                    <a:lnTo>
                      <a:pt x="173" y="332"/>
                    </a:lnTo>
                    <a:lnTo>
                      <a:pt x="191" y="321"/>
                    </a:lnTo>
                    <a:lnTo>
                      <a:pt x="17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7" name="Freeform 44"/>
              <p:cNvSpPr>
                <a:spLocks/>
              </p:cNvSpPr>
              <p:nvPr/>
            </p:nvSpPr>
            <p:spPr bwMode="auto">
              <a:xfrm>
                <a:off x="7471" y="3881"/>
                <a:ext cx="379" cy="509"/>
              </a:xfrm>
              <a:custGeom>
                <a:avLst/>
                <a:gdLst>
                  <a:gd name="T0" fmla="+- 0 7662 7471"/>
                  <a:gd name="T1" fmla="*/ T0 w 379"/>
                  <a:gd name="T2" fmla="+- 0 4202 3881"/>
                  <a:gd name="T3" fmla="*/ 4202 h 509"/>
                  <a:gd name="T4" fmla="+- 0 7644 7471"/>
                  <a:gd name="T5" fmla="*/ T4 w 379"/>
                  <a:gd name="T6" fmla="+- 0 4213 3881"/>
                  <a:gd name="T7" fmla="*/ 4213 h 509"/>
                  <a:gd name="T8" fmla="+- 0 7675 7471"/>
                  <a:gd name="T9" fmla="*/ T8 w 379"/>
                  <a:gd name="T10" fmla="+- 0 4213 3881"/>
                  <a:gd name="T11" fmla="*/ 4213 h 509"/>
                  <a:gd name="T12" fmla="+- 0 7662 7471"/>
                  <a:gd name="T13" fmla="*/ T12 w 379"/>
                  <a:gd name="T14" fmla="+- 0 4202 3881"/>
                  <a:gd name="T15" fmla="*/ 4202 h 509"/>
                </a:gdLst>
                <a:ahLst/>
                <a:cxnLst>
                  <a:cxn ang="0">
                    <a:pos x="T1" y="T3"/>
                  </a:cxn>
                  <a:cxn ang="0">
                    <a:pos x="T5" y="T7"/>
                  </a:cxn>
                  <a:cxn ang="0">
                    <a:pos x="T9" y="T11"/>
                  </a:cxn>
                  <a:cxn ang="0">
                    <a:pos x="T13" y="T15"/>
                  </a:cxn>
                </a:cxnLst>
                <a:rect l="0" t="0" r="r" b="b"/>
                <a:pathLst>
                  <a:path w="379" h="509">
                    <a:moveTo>
                      <a:pt x="191" y="321"/>
                    </a:moveTo>
                    <a:lnTo>
                      <a:pt x="173" y="332"/>
                    </a:lnTo>
                    <a:lnTo>
                      <a:pt x="204" y="332"/>
                    </a:lnTo>
                    <a:lnTo>
                      <a:pt x="191"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8" name="Freeform 45"/>
              <p:cNvSpPr>
                <a:spLocks/>
              </p:cNvSpPr>
              <p:nvPr/>
            </p:nvSpPr>
            <p:spPr bwMode="auto">
              <a:xfrm>
                <a:off x="7471" y="3881"/>
                <a:ext cx="379" cy="509"/>
              </a:xfrm>
              <a:custGeom>
                <a:avLst/>
                <a:gdLst>
                  <a:gd name="T0" fmla="+- 0 7656 7471"/>
                  <a:gd name="T1" fmla="*/ T0 w 379"/>
                  <a:gd name="T2" fmla="+- 0 4189 3881"/>
                  <a:gd name="T3" fmla="*/ 4189 h 509"/>
                  <a:gd name="T4" fmla="+- 0 7646 7471"/>
                  <a:gd name="T5" fmla="*/ T4 w 379"/>
                  <a:gd name="T6" fmla="+- 0 4189 3881"/>
                  <a:gd name="T7" fmla="*/ 4189 h 509"/>
                  <a:gd name="T8" fmla="+- 0 7662 7471"/>
                  <a:gd name="T9" fmla="*/ T8 w 379"/>
                  <a:gd name="T10" fmla="+- 0 4202 3881"/>
                  <a:gd name="T11" fmla="*/ 4202 h 509"/>
                  <a:gd name="T12" fmla="+- 0 7678 7471"/>
                  <a:gd name="T13" fmla="*/ T12 w 379"/>
                  <a:gd name="T14" fmla="+- 0 4193 3881"/>
                  <a:gd name="T15" fmla="*/ 4193 h 509"/>
                  <a:gd name="T16" fmla="+- 0 7660 7471"/>
                  <a:gd name="T17" fmla="*/ T16 w 379"/>
                  <a:gd name="T18" fmla="+- 0 4193 3881"/>
                  <a:gd name="T19" fmla="*/ 4193 h 509"/>
                  <a:gd name="T20" fmla="+- 0 7656 7471"/>
                  <a:gd name="T21" fmla="*/ T20 w 379"/>
                  <a:gd name="T22" fmla="+- 0 4189 3881"/>
                  <a:gd name="T23" fmla="*/ 4189 h 509"/>
                </a:gdLst>
                <a:ahLst/>
                <a:cxnLst>
                  <a:cxn ang="0">
                    <a:pos x="T1" y="T3"/>
                  </a:cxn>
                  <a:cxn ang="0">
                    <a:pos x="T5" y="T7"/>
                  </a:cxn>
                  <a:cxn ang="0">
                    <a:pos x="T9" y="T11"/>
                  </a:cxn>
                  <a:cxn ang="0">
                    <a:pos x="T13" y="T15"/>
                  </a:cxn>
                  <a:cxn ang="0">
                    <a:pos x="T17" y="T19"/>
                  </a:cxn>
                  <a:cxn ang="0">
                    <a:pos x="T21" y="T23"/>
                  </a:cxn>
                </a:cxnLst>
                <a:rect l="0" t="0" r="r" b="b"/>
                <a:pathLst>
                  <a:path w="379" h="509">
                    <a:moveTo>
                      <a:pt x="185" y="308"/>
                    </a:moveTo>
                    <a:lnTo>
                      <a:pt x="175" y="308"/>
                    </a:lnTo>
                    <a:lnTo>
                      <a:pt x="191" y="321"/>
                    </a:lnTo>
                    <a:lnTo>
                      <a:pt x="207" y="312"/>
                    </a:lnTo>
                    <a:lnTo>
                      <a:pt x="189" y="312"/>
                    </a:lnTo>
                    <a:lnTo>
                      <a:pt x="18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9" name="Freeform 46"/>
              <p:cNvSpPr>
                <a:spLocks/>
              </p:cNvSpPr>
              <p:nvPr/>
            </p:nvSpPr>
            <p:spPr bwMode="auto">
              <a:xfrm>
                <a:off x="7471" y="3881"/>
                <a:ext cx="379" cy="509"/>
              </a:xfrm>
              <a:custGeom>
                <a:avLst/>
                <a:gdLst>
                  <a:gd name="T0" fmla="+- 0 7663 7471"/>
                  <a:gd name="T1" fmla="*/ T0 w 379"/>
                  <a:gd name="T2" fmla="+- 0 4170 3881"/>
                  <a:gd name="T3" fmla="*/ 4170 h 509"/>
                  <a:gd name="T4" fmla="+- 0 7645 7471"/>
                  <a:gd name="T5" fmla="*/ T4 w 379"/>
                  <a:gd name="T6" fmla="+- 0 4180 3881"/>
                  <a:gd name="T7" fmla="*/ 4180 h 509"/>
                  <a:gd name="T8" fmla="+- 0 7660 7471"/>
                  <a:gd name="T9" fmla="*/ T8 w 379"/>
                  <a:gd name="T10" fmla="+- 0 4193 3881"/>
                  <a:gd name="T11" fmla="*/ 4193 h 509"/>
                  <a:gd name="T12" fmla="+- 0 7663 7471"/>
                  <a:gd name="T13" fmla="*/ T12 w 379"/>
                  <a:gd name="T14" fmla="+- 0 4170 3881"/>
                  <a:gd name="T15" fmla="*/ 4170 h 509"/>
                </a:gdLst>
                <a:ahLst/>
                <a:cxnLst>
                  <a:cxn ang="0">
                    <a:pos x="T1" y="T3"/>
                  </a:cxn>
                  <a:cxn ang="0">
                    <a:pos x="T5" y="T7"/>
                  </a:cxn>
                  <a:cxn ang="0">
                    <a:pos x="T9" y="T11"/>
                  </a:cxn>
                  <a:cxn ang="0">
                    <a:pos x="T13" y="T15"/>
                  </a:cxn>
                </a:cxnLst>
                <a:rect l="0" t="0" r="r" b="b"/>
                <a:pathLst>
                  <a:path w="379" h="509">
                    <a:moveTo>
                      <a:pt x="192" y="289"/>
                    </a:moveTo>
                    <a:lnTo>
                      <a:pt x="174" y="299"/>
                    </a:lnTo>
                    <a:lnTo>
                      <a:pt x="189" y="312"/>
                    </a:lnTo>
                    <a:lnTo>
                      <a:pt x="192"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0" name="Freeform 47"/>
              <p:cNvSpPr>
                <a:spLocks/>
              </p:cNvSpPr>
              <p:nvPr/>
            </p:nvSpPr>
            <p:spPr bwMode="auto">
              <a:xfrm>
                <a:off x="7471" y="3881"/>
                <a:ext cx="379" cy="509"/>
              </a:xfrm>
              <a:custGeom>
                <a:avLst/>
                <a:gdLst>
                  <a:gd name="T0" fmla="+- 0 7677 7471"/>
                  <a:gd name="T1" fmla="*/ T0 w 379"/>
                  <a:gd name="T2" fmla="+- 0 4170 3881"/>
                  <a:gd name="T3" fmla="*/ 4170 h 509"/>
                  <a:gd name="T4" fmla="+- 0 7663 7471"/>
                  <a:gd name="T5" fmla="*/ T4 w 379"/>
                  <a:gd name="T6" fmla="+- 0 4170 3881"/>
                  <a:gd name="T7" fmla="*/ 4170 h 509"/>
                  <a:gd name="T8" fmla="+- 0 7660 7471"/>
                  <a:gd name="T9" fmla="*/ T8 w 379"/>
                  <a:gd name="T10" fmla="+- 0 4193 3881"/>
                  <a:gd name="T11" fmla="*/ 4193 h 509"/>
                  <a:gd name="T12" fmla="+- 0 7678 7471"/>
                  <a:gd name="T13" fmla="*/ T12 w 379"/>
                  <a:gd name="T14" fmla="+- 0 4193 3881"/>
                  <a:gd name="T15" fmla="*/ 4193 h 509"/>
                  <a:gd name="T16" fmla="+- 0 7693 7471"/>
                  <a:gd name="T17" fmla="*/ T16 w 379"/>
                  <a:gd name="T18" fmla="+- 0 4184 3881"/>
                  <a:gd name="T19" fmla="*/ 4184 h 509"/>
                  <a:gd name="T20" fmla="+- 0 7677 7471"/>
                  <a:gd name="T21" fmla="*/ T20 w 379"/>
                  <a:gd name="T22" fmla="+- 0 4170 3881"/>
                  <a:gd name="T23" fmla="*/ 4170 h 509"/>
                </a:gdLst>
                <a:ahLst/>
                <a:cxnLst>
                  <a:cxn ang="0">
                    <a:pos x="T1" y="T3"/>
                  </a:cxn>
                  <a:cxn ang="0">
                    <a:pos x="T5" y="T7"/>
                  </a:cxn>
                  <a:cxn ang="0">
                    <a:pos x="T9" y="T11"/>
                  </a:cxn>
                  <a:cxn ang="0">
                    <a:pos x="T13" y="T15"/>
                  </a:cxn>
                  <a:cxn ang="0">
                    <a:pos x="T17" y="T19"/>
                  </a:cxn>
                  <a:cxn ang="0">
                    <a:pos x="T21" y="T23"/>
                  </a:cxn>
                </a:cxnLst>
                <a:rect l="0" t="0" r="r" b="b"/>
                <a:pathLst>
                  <a:path w="379" h="509">
                    <a:moveTo>
                      <a:pt x="206" y="289"/>
                    </a:moveTo>
                    <a:lnTo>
                      <a:pt x="192" y="289"/>
                    </a:lnTo>
                    <a:lnTo>
                      <a:pt x="189" y="312"/>
                    </a:lnTo>
                    <a:lnTo>
                      <a:pt x="207" y="312"/>
                    </a:lnTo>
                    <a:lnTo>
                      <a:pt x="222" y="303"/>
                    </a:lnTo>
                    <a:lnTo>
                      <a:pt x="206"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1" name="Freeform 48"/>
              <p:cNvSpPr>
                <a:spLocks/>
              </p:cNvSpPr>
              <p:nvPr/>
            </p:nvSpPr>
            <p:spPr bwMode="auto">
              <a:xfrm>
                <a:off x="7471" y="3881"/>
                <a:ext cx="379" cy="509"/>
              </a:xfrm>
              <a:custGeom>
                <a:avLst/>
                <a:gdLst>
                  <a:gd name="T0" fmla="+- 0 7581 7471"/>
                  <a:gd name="T1" fmla="*/ T0 w 379"/>
                  <a:gd name="T2" fmla="+- 0 4069 3881"/>
                  <a:gd name="T3" fmla="*/ 4069 h 509"/>
                  <a:gd name="T4" fmla="+- 0 7544 7471"/>
                  <a:gd name="T5" fmla="*/ T4 w 379"/>
                  <a:gd name="T6" fmla="+- 0 4095 3881"/>
                  <a:gd name="T7" fmla="*/ 4095 h 509"/>
                  <a:gd name="T8" fmla="+- 0 7645 7471"/>
                  <a:gd name="T9" fmla="*/ T8 w 379"/>
                  <a:gd name="T10" fmla="+- 0 4180 3881"/>
                  <a:gd name="T11" fmla="*/ 4180 h 509"/>
                  <a:gd name="T12" fmla="+- 0 7663 7471"/>
                  <a:gd name="T13" fmla="*/ T12 w 379"/>
                  <a:gd name="T14" fmla="+- 0 4170 3881"/>
                  <a:gd name="T15" fmla="*/ 4170 h 509"/>
                  <a:gd name="T16" fmla="+- 0 7677 7471"/>
                  <a:gd name="T17" fmla="*/ T16 w 379"/>
                  <a:gd name="T18" fmla="+- 0 4170 3881"/>
                  <a:gd name="T19" fmla="*/ 4170 h 509"/>
                  <a:gd name="T20" fmla="+- 0 7602 7471"/>
                  <a:gd name="T21" fmla="*/ T20 w 379"/>
                  <a:gd name="T22" fmla="+- 0 4107 3881"/>
                  <a:gd name="T23" fmla="*/ 4107 h 509"/>
                  <a:gd name="T24" fmla="+- 0 7574 7471"/>
                  <a:gd name="T25" fmla="*/ T24 w 379"/>
                  <a:gd name="T26" fmla="+- 0 4107 3881"/>
                  <a:gd name="T27" fmla="*/ 4107 h 509"/>
                  <a:gd name="T28" fmla="+- 0 7575 7471"/>
                  <a:gd name="T29" fmla="*/ T28 w 379"/>
                  <a:gd name="T30" fmla="+- 0 4085 3881"/>
                  <a:gd name="T31" fmla="*/ 4085 h 509"/>
                  <a:gd name="T32" fmla="+- 0 7605 7471"/>
                  <a:gd name="T33" fmla="*/ T32 w 379"/>
                  <a:gd name="T34" fmla="+- 0 4085 3881"/>
                  <a:gd name="T35" fmla="*/ 4085 h 509"/>
                  <a:gd name="T36" fmla="+- 0 7612 7471"/>
                  <a:gd name="T37" fmla="*/ T36 w 379"/>
                  <a:gd name="T38" fmla="+- 0 4080 3881"/>
                  <a:gd name="T39" fmla="*/ 4080 h 509"/>
                  <a:gd name="T40" fmla="+- 0 7595 7471"/>
                  <a:gd name="T41" fmla="*/ T40 w 379"/>
                  <a:gd name="T42" fmla="+- 0 4080 3881"/>
                  <a:gd name="T43" fmla="*/ 4080 h 509"/>
                  <a:gd name="T44" fmla="+- 0 7581 7471"/>
                  <a:gd name="T45" fmla="*/ T44 w 379"/>
                  <a:gd name="T46" fmla="+- 0 4069 3881"/>
                  <a:gd name="T47" fmla="*/ 406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9" h="509">
                    <a:moveTo>
                      <a:pt x="110" y="188"/>
                    </a:moveTo>
                    <a:lnTo>
                      <a:pt x="73" y="214"/>
                    </a:lnTo>
                    <a:lnTo>
                      <a:pt x="174" y="299"/>
                    </a:lnTo>
                    <a:lnTo>
                      <a:pt x="192" y="289"/>
                    </a:lnTo>
                    <a:lnTo>
                      <a:pt x="206" y="289"/>
                    </a:lnTo>
                    <a:lnTo>
                      <a:pt x="131" y="226"/>
                    </a:lnTo>
                    <a:lnTo>
                      <a:pt x="103" y="226"/>
                    </a:lnTo>
                    <a:lnTo>
                      <a:pt x="104" y="204"/>
                    </a:lnTo>
                    <a:lnTo>
                      <a:pt x="134" y="204"/>
                    </a:lnTo>
                    <a:lnTo>
                      <a:pt x="141" y="199"/>
                    </a:lnTo>
                    <a:lnTo>
                      <a:pt x="124" y="199"/>
                    </a:lnTo>
                    <a:lnTo>
                      <a:pt x="110"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2" name="Freeform 49"/>
              <p:cNvSpPr>
                <a:spLocks/>
              </p:cNvSpPr>
              <p:nvPr/>
            </p:nvSpPr>
            <p:spPr bwMode="auto">
              <a:xfrm>
                <a:off x="7471" y="3881"/>
                <a:ext cx="379" cy="509"/>
              </a:xfrm>
              <a:custGeom>
                <a:avLst/>
                <a:gdLst>
                  <a:gd name="T0" fmla="+- 0 7718 7471"/>
                  <a:gd name="T1" fmla="*/ T0 w 379"/>
                  <a:gd name="T2" fmla="+- 0 4153 3881"/>
                  <a:gd name="T3" fmla="*/ 4153 h 509"/>
                  <a:gd name="T4" fmla="+- 0 7713 7471"/>
                  <a:gd name="T5" fmla="*/ T4 w 379"/>
                  <a:gd name="T6" fmla="+- 0 4171 3881"/>
                  <a:gd name="T7" fmla="*/ 4171 h 509"/>
                  <a:gd name="T8" fmla="+- 0 7724 7471"/>
                  <a:gd name="T9" fmla="*/ T8 w 379"/>
                  <a:gd name="T10" fmla="+- 0 4164 3881"/>
                  <a:gd name="T11" fmla="*/ 4164 h 509"/>
                  <a:gd name="T12" fmla="+- 0 7718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47" y="272"/>
                    </a:moveTo>
                    <a:lnTo>
                      <a:pt x="242" y="290"/>
                    </a:lnTo>
                    <a:lnTo>
                      <a:pt x="253" y="283"/>
                    </a:lnTo>
                    <a:lnTo>
                      <a:pt x="247"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3" name="Freeform 50"/>
              <p:cNvSpPr>
                <a:spLocks/>
              </p:cNvSpPr>
              <p:nvPr/>
            </p:nvSpPr>
            <p:spPr bwMode="auto">
              <a:xfrm>
                <a:off x="7471" y="3881"/>
                <a:ext cx="379" cy="509"/>
              </a:xfrm>
              <a:custGeom>
                <a:avLst/>
                <a:gdLst>
                  <a:gd name="T0" fmla="+- 0 7724 7471"/>
                  <a:gd name="T1" fmla="*/ T0 w 379"/>
                  <a:gd name="T2" fmla="+- 0 4164 3881"/>
                  <a:gd name="T3" fmla="*/ 4164 h 509"/>
                  <a:gd name="T4" fmla="+- 0 7713 7471"/>
                  <a:gd name="T5" fmla="*/ T4 w 379"/>
                  <a:gd name="T6" fmla="+- 0 4171 3881"/>
                  <a:gd name="T7" fmla="*/ 4171 h 509"/>
                  <a:gd name="T8" fmla="+- 0 7728 7471"/>
                  <a:gd name="T9" fmla="*/ T8 w 379"/>
                  <a:gd name="T10" fmla="+- 0 4171 3881"/>
                  <a:gd name="T11" fmla="*/ 4171 h 509"/>
                  <a:gd name="T12" fmla="+- 0 7724 7471"/>
                  <a:gd name="T13" fmla="*/ T12 w 379"/>
                  <a:gd name="T14" fmla="+- 0 4164 3881"/>
                  <a:gd name="T15" fmla="*/ 4164 h 509"/>
                </a:gdLst>
                <a:ahLst/>
                <a:cxnLst>
                  <a:cxn ang="0">
                    <a:pos x="T1" y="T3"/>
                  </a:cxn>
                  <a:cxn ang="0">
                    <a:pos x="T5" y="T7"/>
                  </a:cxn>
                  <a:cxn ang="0">
                    <a:pos x="T9" y="T11"/>
                  </a:cxn>
                  <a:cxn ang="0">
                    <a:pos x="T13" y="T15"/>
                  </a:cxn>
                </a:cxnLst>
                <a:rect l="0" t="0" r="r" b="b"/>
                <a:pathLst>
                  <a:path w="379" h="509">
                    <a:moveTo>
                      <a:pt x="253" y="283"/>
                    </a:moveTo>
                    <a:lnTo>
                      <a:pt x="242" y="290"/>
                    </a:lnTo>
                    <a:lnTo>
                      <a:pt x="257" y="290"/>
                    </a:lnTo>
                    <a:lnTo>
                      <a:pt x="253"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4" name="Freeform 51"/>
              <p:cNvSpPr>
                <a:spLocks/>
              </p:cNvSpPr>
              <p:nvPr/>
            </p:nvSpPr>
            <p:spPr bwMode="auto">
              <a:xfrm>
                <a:off x="7471" y="3881"/>
                <a:ext cx="379" cy="509"/>
              </a:xfrm>
              <a:custGeom>
                <a:avLst/>
                <a:gdLst>
                  <a:gd name="T0" fmla="+- 0 7740 7471"/>
                  <a:gd name="T1" fmla="*/ T0 w 379"/>
                  <a:gd name="T2" fmla="+- 0 4153 3881"/>
                  <a:gd name="T3" fmla="*/ 4153 h 509"/>
                  <a:gd name="T4" fmla="+- 0 7718 7471"/>
                  <a:gd name="T5" fmla="*/ T4 w 379"/>
                  <a:gd name="T6" fmla="+- 0 4153 3881"/>
                  <a:gd name="T7" fmla="*/ 4153 h 509"/>
                  <a:gd name="T8" fmla="+- 0 7724 7471"/>
                  <a:gd name="T9" fmla="*/ T8 w 379"/>
                  <a:gd name="T10" fmla="+- 0 4164 3881"/>
                  <a:gd name="T11" fmla="*/ 4164 h 509"/>
                  <a:gd name="T12" fmla="+- 0 7740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69" y="272"/>
                    </a:moveTo>
                    <a:lnTo>
                      <a:pt x="247" y="272"/>
                    </a:lnTo>
                    <a:lnTo>
                      <a:pt x="253" y="283"/>
                    </a:lnTo>
                    <a:lnTo>
                      <a:pt x="269"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5" name="Freeform 52"/>
              <p:cNvSpPr>
                <a:spLocks/>
              </p:cNvSpPr>
              <p:nvPr/>
            </p:nvSpPr>
            <p:spPr bwMode="auto">
              <a:xfrm>
                <a:off x="7471" y="3881"/>
                <a:ext cx="379" cy="509"/>
              </a:xfrm>
              <a:custGeom>
                <a:avLst/>
                <a:gdLst>
                  <a:gd name="T0" fmla="+- 0 7724 7471"/>
                  <a:gd name="T1" fmla="*/ T0 w 379"/>
                  <a:gd name="T2" fmla="+- 0 4131 3881"/>
                  <a:gd name="T3" fmla="*/ 4131 h 509"/>
                  <a:gd name="T4" fmla="+- 0 7712 7471"/>
                  <a:gd name="T5" fmla="*/ T4 w 379"/>
                  <a:gd name="T6" fmla="+- 0 4139 3881"/>
                  <a:gd name="T7" fmla="*/ 4139 h 509"/>
                  <a:gd name="T8" fmla="+- 0 7721 7471"/>
                  <a:gd name="T9" fmla="*/ T8 w 379"/>
                  <a:gd name="T10" fmla="+- 0 4150 3881"/>
                  <a:gd name="T11" fmla="*/ 4150 h 509"/>
                  <a:gd name="T12" fmla="+- 0 7724 7471"/>
                  <a:gd name="T13" fmla="*/ T12 w 379"/>
                  <a:gd name="T14" fmla="+- 0 4131 3881"/>
                  <a:gd name="T15" fmla="*/ 4131 h 509"/>
                </a:gdLst>
                <a:ahLst/>
                <a:cxnLst>
                  <a:cxn ang="0">
                    <a:pos x="T1" y="T3"/>
                  </a:cxn>
                  <a:cxn ang="0">
                    <a:pos x="T5" y="T7"/>
                  </a:cxn>
                  <a:cxn ang="0">
                    <a:pos x="T9" y="T11"/>
                  </a:cxn>
                  <a:cxn ang="0">
                    <a:pos x="T13" y="T15"/>
                  </a:cxn>
                </a:cxnLst>
                <a:rect l="0" t="0" r="r" b="b"/>
                <a:pathLst>
                  <a:path w="379" h="509">
                    <a:moveTo>
                      <a:pt x="253" y="250"/>
                    </a:moveTo>
                    <a:lnTo>
                      <a:pt x="241" y="258"/>
                    </a:lnTo>
                    <a:lnTo>
                      <a:pt x="250" y="269"/>
                    </a:lnTo>
                    <a:lnTo>
                      <a:pt x="253"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6" name="Freeform 53"/>
              <p:cNvSpPr>
                <a:spLocks/>
              </p:cNvSpPr>
              <p:nvPr/>
            </p:nvSpPr>
            <p:spPr bwMode="auto">
              <a:xfrm>
                <a:off x="7471" y="3881"/>
                <a:ext cx="379" cy="509"/>
              </a:xfrm>
              <a:custGeom>
                <a:avLst/>
                <a:gdLst>
                  <a:gd name="T0" fmla="+- 0 7740 7471"/>
                  <a:gd name="T1" fmla="*/ T0 w 379"/>
                  <a:gd name="T2" fmla="+- 0 4131 3881"/>
                  <a:gd name="T3" fmla="*/ 4131 h 509"/>
                  <a:gd name="T4" fmla="+- 0 7724 7471"/>
                  <a:gd name="T5" fmla="*/ T4 w 379"/>
                  <a:gd name="T6" fmla="+- 0 4131 3881"/>
                  <a:gd name="T7" fmla="*/ 4131 h 509"/>
                  <a:gd name="T8" fmla="+- 0 7721 7471"/>
                  <a:gd name="T9" fmla="*/ T8 w 379"/>
                  <a:gd name="T10" fmla="+- 0 4150 3881"/>
                  <a:gd name="T11" fmla="*/ 4150 h 509"/>
                  <a:gd name="T12" fmla="+- 0 7744 7471"/>
                  <a:gd name="T13" fmla="*/ T12 w 379"/>
                  <a:gd name="T14" fmla="+- 0 4150 3881"/>
                  <a:gd name="T15" fmla="*/ 4150 h 509"/>
                  <a:gd name="T16" fmla="+- 0 7751 7471"/>
                  <a:gd name="T17" fmla="*/ T16 w 379"/>
                  <a:gd name="T18" fmla="+- 0 4145 3881"/>
                  <a:gd name="T19" fmla="*/ 4145 h 509"/>
                  <a:gd name="T20" fmla="+- 0 7740 7471"/>
                  <a:gd name="T21" fmla="*/ T20 w 379"/>
                  <a:gd name="T22" fmla="+- 0 4131 3881"/>
                  <a:gd name="T23" fmla="*/ 4131 h 509"/>
                </a:gdLst>
                <a:ahLst/>
                <a:cxnLst>
                  <a:cxn ang="0">
                    <a:pos x="T1" y="T3"/>
                  </a:cxn>
                  <a:cxn ang="0">
                    <a:pos x="T5" y="T7"/>
                  </a:cxn>
                  <a:cxn ang="0">
                    <a:pos x="T9" y="T11"/>
                  </a:cxn>
                  <a:cxn ang="0">
                    <a:pos x="T13" y="T15"/>
                  </a:cxn>
                  <a:cxn ang="0">
                    <a:pos x="T17" y="T19"/>
                  </a:cxn>
                  <a:cxn ang="0">
                    <a:pos x="T21" y="T23"/>
                  </a:cxn>
                </a:cxnLst>
                <a:rect l="0" t="0" r="r" b="b"/>
                <a:pathLst>
                  <a:path w="379" h="509">
                    <a:moveTo>
                      <a:pt x="269" y="250"/>
                    </a:moveTo>
                    <a:lnTo>
                      <a:pt x="253" y="250"/>
                    </a:lnTo>
                    <a:lnTo>
                      <a:pt x="250" y="269"/>
                    </a:lnTo>
                    <a:lnTo>
                      <a:pt x="273" y="269"/>
                    </a:lnTo>
                    <a:lnTo>
                      <a:pt x="280" y="264"/>
                    </a:lnTo>
                    <a:lnTo>
                      <a:pt x="269"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7" name="Freeform 54"/>
              <p:cNvSpPr>
                <a:spLocks/>
              </p:cNvSpPr>
              <p:nvPr/>
            </p:nvSpPr>
            <p:spPr bwMode="auto">
              <a:xfrm>
                <a:off x="7471" y="3881"/>
                <a:ext cx="379" cy="509"/>
              </a:xfrm>
              <a:custGeom>
                <a:avLst/>
                <a:gdLst>
                  <a:gd name="T0" fmla="+- 0 7660 7471"/>
                  <a:gd name="T1" fmla="*/ T0 w 379"/>
                  <a:gd name="T2" fmla="+- 0 4018 3881"/>
                  <a:gd name="T3" fmla="*/ 4018 h 509"/>
                  <a:gd name="T4" fmla="+- 0 7632 7471"/>
                  <a:gd name="T5" fmla="*/ T4 w 379"/>
                  <a:gd name="T6" fmla="+- 0 4034 3881"/>
                  <a:gd name="T7" fmla="*/ 4034 h 509"/>
                  <a:gd name="T8" fmla="+- 0 7712 7471"/>
                  <a:gd name="T9" fmla="*/ T8 w 379"/>
                  <a:gd name="T10" fmla="+- 0 4139 3881"/>
                  <a:gd name="T11" fmla="*/ 4139 h 509"/>
                  <a:gd name="T12" fmla="+- 0 7724 7471"/>
                  <a:gd name="T13" fmla="*/ T12 w 379"/>
                  <a:gd name="T14" fmla="+- 0 4131 3881"/>
                  <a:gd name="T15" fmla="*/ 4131 h 509"/>
                  <a:gd name="T16" fmla="+- 0 7740 7471"/>
                  <a:gd name="T17" fmla="*/ T16 w 379"/>
                  <a:gd name="T18" fmla="+- 0 4131 3881"/>
                  <a:gd name="T19" fmla="*/ 4131 h 509"/>
                  <a:gd name="T20" fmla="+- 0 7679 7471"/>
                  <a:gd name="T21" fmla="*/ T20 w 379"/>
                  <a:gd name="T22" fmla="+- 0 4049 3881"/>
                  <a:gd name="T23" fmla="*/ 4049 h 509"/>
                  <a:gd name="T24" fmla="+- 0 7659 7471"/>
                  <a:gd name="T25" fmla="*/ T24 w 379"/>
                  <a:gd name="T26" fmla="+- 0 4049 3881"/>
                  <a:gd name="T27" fmla="*/ 4049 h 509"/>
                  <a:gd name="T28" fmla="+- 0 7664 7471"/>
                  <a:gd name="T29" fmla="*/ T28 w 379"/>
                  <a:gd name="T30" fmla="+- 0 4030 3881"/>
                  <a:gd name="T31" fmla="*/ 4030 h 509"/>
                  <a:gd name="T32" fmla="+- 0 7666 7471"/>
                  <a:gd name="T33" fmla="*/ T32 w 379"/>
                  <a:gd name="T34" fmla="+- 0 4030 3881"/>
                  <a:gd name="T35" fmla="*/ 4030 h 509"/>
                  <a:gd name="T36" fmla="+- 0 7660 7471"/>
                  <a:gd name="T37" fmla="*/ T36 w 379"/>
                  <a:gd name="T38" fmla="+- 0 4018 3881"/>
                  <a:gd name="T39" fmla="*/ 4018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9" h="509">
                    <a:moveTo>
                      <a:pt x="189" y="137"/>
                    </a:moveTo>
                    <a:lnTo>
                      <a:pt x="161" y="153"/>
                    </a:lnTo>
                    <a:lnTo>
                      <a:pt x="241" y="258"/>
                    </a:lnTo>
                    <a:lnTo>
                      <a:pt x="253" y="250"/>
                    </a:lnTo>
                    <a:lnTo>
                      <a:pt x="269" y="250"/>
                    </a:lnTo>
                    <a:lnTo>
                      <a:pt x="208" y="168"/>
                    </a:lnTo>
                    <a:lnTo>
                      <a:pt x="188" y="168"/>
                    </a:lnTo>
                    <a:lnTo>
                      <a:pt x="193" y="149"/>
                    </a:lnTo>
                    <a:lnTo>
                      <a:pt x="195" y="149"/>
                    </a:lnTo>
                    <a:lnTo>
                      <a:pt x="189"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8" name="Freeform 55"/>
              <p:cNvSpPr>
                <a:spLocks/>
              </p:cNvSpPr>
              <p:nvPr/>
            </p:nvSpPr>
            <p:spPr bwMode="auto">
              <a:xfrm>
                <a:off x="7471" y="3881"/>
                <a:ext cx="379" cy="509"/>
              </a:xfrm>
              <a:custGeom>
                <a:avLst/>
                <a:gdLst>
                  <a:gd name="T0" fmla="+- 0 7575 7471"/>
                  <a:gd name="T1" fmla="*/ T0 w 379"/>
                  <a:gd name="T2" fmla="+- 0 4085 3881"/>
                  <a:gd name="T3" fmla="*/ 4085 h 509"/>
                  <a:gd name="T4" fmla="+- 0 7574 7471"/>
                  <a:gd name="T5" fmla="*/ T4 w 379"/>
                  <a:gd name="T6" fmla="+- 0 4107 3881"/>
                  <a:gd name="T7" fmla="*/ 4107 h 509"/>
                  <a:gd name="T8" fmla="+- 0 7589 7471"/>
                  <a:gd name="T9" fmla="*/ T8 w 379"/>
                  <a:gd name="T10" fmla="+- 0 4097 3881"/>
                  <a:gd name="T11" fmla="*/ 4097 h 509"/>
                  <a:gd name="T12" fmla="+- 0 757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04" y="204"/>
                    </a:moveTo>
                    <a:lnTo>
                      <a:pt x="103" y="226"/>
                    </a:lnTo>
                    <a:lnTo>
                      <a:pt x="118" y="216"/>
                    </a:lnTo>
                    <a:lnTo>
                      <a:pt x="10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79" name="Freeform 56"/>
              <p:cNvSpPr>
                <a:spLocks/>
              </p:cNvSpPr>
              <p:nvPr/>
            </p:nvSpPr>
            <p:spPr bwMode="auto">
              <a:xfrm>
                <a:off x="7471" y="3881"/>
                <a:ext cx="379" cy="509"/>
              </a:xfrm>
              <a:custGeom>
                <a:avLst/>
                <a:gdLst>
                  <a:gd name="T0" fmla="+- 0 7589 7471"/>
                  <a:gd name="T1" fmla="*/ T0 w 379"/>
                  <a:gd name="T2" fmla="+- 0 4097 3881"/>
                  <a:gd name="T3" fmla="*/ 4097 h 509"/>
                  <a:gd name="T4" fmla="+- 0 7574 7471"/>
                  <a:gd name="T5" fmla="*/ T4 w 379"/>
                  <a:gd name="T6" fmla="+- 0 4107 3881"/>
                  <a:gd name="T7" fmla="*/ 4107 h 509"/>
                  <a:gd name="T8" fmla="+- 0 7602 7471"/>
                  <a:gd name="T9" fmla="*/ T8 w 379"/>
                  <a:gd name="T10" fmla="+- 0 4107 3881"/>
                  <a:gd name="T11" fmla="*/ 4107 h 509"/>
                  <a:gd name="T12" fmla="+- 0 7589 7471"/>
                  <a:gd name="T13" fmla="*/ T12 w 379"/>
                  <a:gd name="T14" fmla="+- 0 4097 3881"/>
                  <a:gd name="T15" fmla="*/ 4097 h 509"/>
                </a:gdLst>
                <a:ahLst/>
                <a:cxnLst>
                  <a:cxn ang="0">
                    <a:pos x="T1" y="T3"/>
                  </a:cxn>
                  <a:cxn ang="0">
                    <a:pos x="T5" y="T7"/>
                  </a:cxn>
                  <a:cxn ang="0">
                    <a:pos x="T9" y="T11"/>
                  </a:cxn>
                  <a:cxn ang="0">
                    <a:pos x="T13" y="T15"/>
                  </a:cxn>
                </a:cxnLst>
                <a:rect l="0" t="0" r="r" b="b"/>
                <a:pathLst>
                  <a:path w="379" h="509">
                    <a:moveTo>
                      <a:pt x="118" y="216"/>
                    </a:moveTo>
                    <a:lnTo>
                      <a:pt x="103" y="226"/>
                    </a:lnTo>
                    <a:lnTo>
                      <a:pt x="131" y="226"/>
                    </a:lnTo>
                    <a:lnTo>
                      <a:pt x="118"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4" name="Freeform 57"/>
              <p:cNvSpPr>
                <a:spLocks/>
              </p:cNvSpPr>
              <p:nvPr/>
            </p:nvSpPr>
            <p:spPr bwMode="auto">
              <a:xfrm>
                <a:off x="7471" y="3881"/>
                <a:ext cx="379" cy="509"/>
              </a:xfrm>
              <a:custGeom>
                <a:avLst/>
                <a:gdLst>
                  <a:gd name="T0" fmla="+- 0 7605 7471"/>
                  <a:gd name="T1" fmla="*/ T0 w 379"/>
                  <a:gd name="T2" fmla="+- 0 4085 3881"/>
                  <a:gd name="T3" fmla="*/ 4085 h 509"/>
                  <a:gd name="T4" fmla="+- 0 7575 7471"/>
                  <a:gd name="T5" fmla="*/ T4 w 379"/>
                  <a:gd name="T6" fmla="+- 0 4085 3881"/>
                  <a:gd name="T7" fmla="*/ 4085 h 509"/>
                  <a:gd name="T8" fmla="+- 0 7589 7471"/>
                  <a:gd name="T9" fmla="*/ T8 w 379"/>
                  <a:gd name="T10" fmla="+- 0 4097 3881"/>
                  <a:gd name="T11" fmla="*/ 4097 h 509"/>
                  <a:gd name="T12" fmla="+- 0 760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34" y="204"/>
                    </a:moveTo>
                    <a:lnTo>
                      <a:pt x="104" y="204"/>
                    </a:lnTo>
                    <a:lnTo>
                      <a:pt x="118" y="216"/>
                    </a:lnTo>
                    <a:lnTo>
                      <a:pt x="13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5" name="Freeform 58"/>
              <p:cNvSpPr>
                <a:spLocks/>
              </p:cNvSpPr>
              <p:nvPr/>
            </p:nvSpPr>
            <p:spPr bwMode="auto">
              <a:xfrm>
                <a:off x="7471" y="3881"/>
                <a:ext cx="379" cy="509"/>
              </a:xfrm>
              <a:custGeom>
                <a:avLst/>
                <a:gdLst>
                  <a:gd name="T0" fmla="+- 0 7596 7471"/>
                  <a:gd name="T1" fmla="*/ T0 w 379"/>
                  <a:gd name="T2" fmla="+- 0 4059 3881"/>
                  <a:gd name="T3" fmla="*/ 4059 h 509"/>
                  <a:gd name="T4" fmla="+- 0 7581 7471"/>
                  <a:gd name="T5" fmla="*/ T4 w 379"/>
                  <a:gd name="T6" fmla="+- 0 4069 3881"/>
                  <a:gd name="T7" fmla="*/ 4069 h 509"/>
                  <a:gd name="T8" fmla="+- 0 7595 7471"/>
                  <a:gd name="T9" fmla="*/ T8 w 379"/>
                  <a:gd name="T10" fmla="+- 0 4080 3881"/>
                  <a:gd name="T11" fmla="*/ 4080 h 509"/>
                  <a:gd name="T12" fmla="+- 0 7596 7471"/>
                  <a:gd name="T13" fmla="*/ T12 w 379"/>
                  <a:gd name="T14" fmla="+- 0 4059 3881"/>
                  <a:gd name="T15" fmla="*/ 4059 h 509"/>
                </a:gdLst>
                <a:ahLst/>
                <a:cxnLst>
                  <a:cxn ang="0">
                    <a:pos x="T1" y="T3"/>
                  </a:cxn>
                  <a:cxn ang="0">
                    <a:pos x="T5" y="T7"/>
                  </a:cxn>
                  <a:cxn ang="0">
                    <a:pos x="T9" y="T11"/>
                  </a:cxn>
                  <a:cxn ang="0">
                    <a:pos x="T13" y="T15"/>
                  </a:cxn>
                </a:cxnLst>
                <a:rect l="0" t="0" r="r" b="b"/>
                <a:pathLst>
                  <a:path w="379" h="509">
                    <a:moveTo>
                      <a:pt x="125" y="178"/>
                    </a:moveTo>
                    <a:lnTo>
                      <a:pt x="110" y="188"/>
                    </a:lnTo>
                    <a:lnTo>
                      <a:pt x="124" y="199"/>
                    </a:lnTo>
                    <a:lnTo>
                      <a:pt x="125"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8" name="Freeform 59"/>
              <p:cNvSpPr>
                <a:spLocks/>
              </p:cNvSpPr>
              <p:nvPr/>
            </p:nvSpPr>
            <p:spPr bwMode="auto">
              <a:xfrm>
                <a:off x="7471" y="3881"/>
                <a:ext cx="379" cy="509"/>
              </a:xfrm>
              <a:custGeom>
                <a:avLst/>
                <a:gdLst>
                  <a:gd name="T0" fmla="+- 0 7612 7471"/>
                  <a:gd name="T1" fmla="*/ T0 w 379"/>
                  <a:gd name="T2" fmla="+- 0 4059 3881"/>
                  <a:gd name="T3" fmla="*/ 4059 h 509"/>
                  <a:gd name="T4" fmla="+- 0 7596 7471"/>
                  <a:gd name="T5" fmla="*/ T4 w 379"/>
                  <a:gd name="T6" fmla="+- 0 4059 3881"/>
                  <a:gd name="T7" fmla="*/ 4059 h 509"/>
                  <a:gd name="T8" fmla="+- 0 7595 7471"/>
                  <a:gd name="T9" fmla="*/ T8 w 379"/>
                  <a:gd name="T10" fmla="+- 0 4080 3881"/>
                  <a:gd name="T11" fmla="*/ 4080 h 509"/>
                  <a:gd name="T12" fmla="+- 0 7612 7471"/>
                  <a:gd name="T13" fmla="*/ T12 w 379"/>
                  <a:gd name="T14" fmla="+- 0 4080 3881"/>
                  <a:gd name="T15" fmla="*/ 4080 h 509"/>
                  <a:gd name="T16" fmla="+- 0 7626 7471"/>
                  <a:gd name="T17" fmla="*/ T16 w 379"/>
                  <a:gd name="T18" fmla="+- 0 4070 3881"/>
                  <a:gd name="T19" fmla="*/ 4070 h 509"/>
                  <a:gd name="T20" fmla="+- 0 7612 7471"/>
                  <a:gd name="T21" fmla="*/ T20 w 379"/>
                  <a:gd name="T22" fmla="+- 0 4059 3881"/>
                  <a:gd name="T23" fmla="*/ 4059 h 509"/>
                </a:gdLst>
                <a:ahLst/>
                <a:cxnLst>
                  <a:cxn ang="0">
                    <a:pos x="T1" y="T3"/>
                  </a:cxn>
                  <a:cxn ang="0">
                    <a:pos x="T5" y="T7"/>
                  </a:cxn>
                  <a:cxn ang="0">
                    <a:pos x="T9" y="T11"/>
                  </a:cxn>
                  <a:cxn ang="0">
                    <a:pos x="T13" y="T15"/>
                  </a:cxn>
                  <a:cxn ang="0">
                    <a:pos x="T17" y="T19"/>
                  </a:cxn>
                  <a:cxn ang="0">
                    <a:pos x="T21" y="T23"/>
                  </a:cxn>
                </a:cxnLst>
                <a:rect l="0" t="0" r="r" b="b"/>
                <a:pathLst>
                  <a:path w="379" h="509">
                    <a:moveTo>
                      <a:pt x="141" y="178"/>
                    </a:moveTo>
                    <a:lnTo>
                      <a:pt x="125" y="178"/>
                    </a:lnTo>
                    <a:lnTo>
                      <a:pt x="124" y="199"/>
                    </a:lnTo>
                    <a:lnTo>
                      <a:pt x="141" y="199"/>
                    </a:lnTo>
                    <a:lnTo>
                      <a:pt x="155" y="189"/>
                    </a:lnTo>
                    <a:lnTo>
                      <a:pt x="141"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9" name="Freeform 60"/>
              <p:cNvSpPr>
                <a:spLocks/>
              </p:cNvSpPr>
              <p:nvPr/>
            </p:nvSpPr>
            <p:spPr bwMode="auto">
              <a:xfrm>
                <a:off x="7471" y="3881"/>
                <a:ext cx="379" cy="509"/>
              </a:xfrm>
              <a:custGeom>
                <a:avLst/>
                <a:gdLst>
                  <a:gd name="T0" fmla="+- 0 7621 7471"/>
                  <a:gd name="T1" fmla="*/ T0 w 379"/>
                  <a:gd name="T2" fmla="+- 0 3881 3881"/>
                  <a:gd name="T3" fmla="*/ 3881 h 509"/>
                  <a:gd name="T4" fmla="+- 0 7471 7471"/>
                  <a:gd name="T5" fmla="*/ T4 w 379"/>
                  <a:gd name="T6" fmla="+- 0 3978 3881"/>
                  <a:gd name="T7" fmla="*/ 3978 h 509"/>
                  <a:gd name="T8" fmla="+- 0 7581 7471"/>
                  <a:gd name="T9" fmla="*/ T8 w 379"/>
                  <a:gd name="T10" fmla="+- 0 4069 3881"/>
                  <a:gd name="T11" fmla="*/ 4069 h 509"/>
                  <a:gd name="T12" fmla="+- 0 7596 7471"/>
                  <a:gd name="T13" fmla="*/ T12 w 379"/>
                  <a:gd name="T14" fmla="+- 0 4059 3881"/>
                  <a:gd name="T15" fmla="*/ 4059 h 509"/>
                  <a:gd name="T16" fmla="+- 0 7612 7471"/>
                  <a:gd name="T17" fmla="*/ T16 w 379"/>
                  <a:gd name="T18" fmla="+- 0 4059 3881"/>
                  <a:gd name="T19" fmla="*/ 4059 h 509"/>
                  <a:gd name="T20" fmla="+- 0 7531 7471"/>
                  <a:gd name="T21" fmla="*/ T20 w 379"/>
                  <a:gd name="T22" fmla="+- 0 3991 3881"/>
                  <a:gd name="T23" fmla="*/ 3991 h 509"/>
                  <a:gd name="T24" fmla="+- 0 7502 7471"/>
                  <a:gd name="T25" fmla="*/ T24 w 379"/>
                  <a:gd name="T26" fmla="+- 0 3991 3881"/>
                  <a:gd name="T27" fmla="*/ 3991 h 509"/>
                  <a:gd name="T28" fmla="+- 0 7504 7471"/>
                  <a:gd name="T29" fmla="*/ T28 w 379"/>
                  <a:gd name="T30" fmla="+- 0 3969 3881"/>
                  <a:gd name="T31" fmla="*/ 3969 h 509"/>
                  <a:gd name="T32" fmla="+- 0 7536 7471"/>
                  <a:gd name="T33" fmla="*/ T32 w 379"/>
                  <a:gd name="T34" fmla="+- 0 3969 3881"/>
                  <a:gd name="T35" fmla="*/ 3969 h 509"/>
                  <a:gd name="T36" fmla="+- 0 7610 7471"/>
                  <a:gd name="T37" fmla="*/ T36 w 379"/>
                  <a:gd name="T38" fmla="+- 0 3921 3881"/>
                  <a:gd name="T39" fmla="*/ 3921 h 509"/>
                  <a:gd name="T40" fmla="+- 0 7603 7471"/>
                  <a:gd name="T41" fmla="*/ T40 w 379"/>
                  <a:gd name="T42" fmla="+- 0 3908 3881"/>
                  <a:gd name="T43" fmla="*/ 3908 h 509"/>
                  <a:gd name="T44" fmla="+- 0 7635 7471"/>
                  <a:gd name="T45" fmla="*/ T44 w 379"/>
                  <a:gd name="T46" fmla="+- 0 3908 3881"/>
                  <a:gd name="T47" fmla="*/ 3908 h 509"/>
                  <a:gd name="T48" fmla="+- 0 7621 7471"/>
                  <a:gd name="T49" fmla="*/ T48 w 379"/>
                  <a:gd name="T50" fmla="+- 0 3881 3881"/>
                  <a:gd name="T51" fmla="*/ 3881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150" y="0"/>
                    </a:moveTo>
                    <a:lnTo>
                      <a:pt x="0" y="97"/>
                    </a:lnTo>
                    <a:lnTo>
                      <a:pt x="110" y="188"/>
                    </a:lnTo>
                    <a:lnTo>
                      <a:pt x="125" y="178"/>
                    </a:lnTo>
                    <a:lnTo>
                      <a:pt x="141" y="178"/>
                    </a:lnTo>
                    <a:lnTo>
                      <a:pt x="60" y="110"/>
                    </a:lnTo>
                    <a:lnTo>
                      <a:pt x="31" y="110"/>
                    </a:lnTo>
                    <a:lnTo>
                      <a:pt x="33" y="88"/>
                    </a:lnTo>
                    <a:lnTo>
                      <a:pt x="65" y="88"/>
                    </a:lnTo>
                    <a:lnTo>
                      <a:pt x="139" y="40"/>
                    </a:lnTo>
                    <a:lnTo>
                      <a:pt x="132" y="27"/>
                    </a:lnTo>
                    <a:lnTo>
                      <a:pt x="164" y="27"/>
                    </a:lnTo>
                    <a:lnTo>
                      <a:pt x="1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0" name="Freeform 61"/>
              <p:cNvSpPr>
                <a:spLocks/>
              </p:cNvSpPr>
              <p:nvPr/>
            </p:nvSpPr>
            <p:spPr bwMode="auto">
              <a:xfrm>
                <a:off x="7471" y="3881"/>
                <a:ext cx="379" cy="509"/>
              </a:xfrm>
              <a:custGeom>
                <a:avLst/>
                <a:gdLst>
                  <a:gd name="T0" fmla="+- 0 7664 7471"/>
                  <a:gd name="T1" fmla="*/ T0 w 379"/>
                  <a:gd name="T2" fmla="+- 0 4030 3881"/>
                  <a:gd name="T3" fmla="*/ 4030 h 509"/>
                  <a:gd name="T4" fmla="+- 0 7659 7471"/>
                  <a:gd name="T5" fmla="*/ T4 w 379"/>
                  <a:gd name="T6" fmla="+- 0 4049 3881"/>
                  <a:gd name="T7" fmla="*/ 4049 h 509"/>
                  <a:gd name="T8" fmla="+- 0 7673 7471"/>
                  <a:gd name="T9" fmla="*/ T8 w 379"/>
                  <a:gd name="T10" fmla="+- 0 4042 3881"/>
                  <a:gd name="T11" fmla="*/ 4042 h 509"/>
                  <a:gd name="T12" fmla="+- 0 7664 7471"/>
                  <a:gd name="T13" fmla="*/ T12 w 379"/>
                  <a:gd name="T14" fmla="+- 0 4030 3881"/>
                  <a:gd name="T15" fmla="*/ 4030 h 509"/>
                </a:gdLst>
                <a:ahLst/>
                <a:cxnLst>
                  <a:cxn ang="0">
                    <a:pos x="T1" y="T3"/>
                  </a:cxn>
                  <a:cxn ang="0">
                    <a:pos x="T5" y="T7"/>
                  </a:cxn>
                  <a:cxn ang="0">
                    <a:pos x="T9" y="T11"/>
                  </a:cxn>
                  <a:cxn ang="0">
                    <a:pos x="T13" y="T15"/>
                  </a:cxn>
                </a:cxnLst>
                <a:rect l="0" t="0" r="r" b="b"/>
                <a:pathLst>
                  <a:path w="379" h="509">
                    <a:moveTo>
                      <a:pt x="193" y="149"/>
                    </a:moveTo>
                    <a:lnTo>
                      <a:pt x="188" y="168"/>
                    </a:lnTo>
                    <a:lnTo>
                      <a:pt x="202" y="161"/>
                    </a:lnTo>
                    <a:lnTo>
                      <a:pt x="193" y="1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1" name="Freeform 62"/>
              <p:cNvSpPr>
                <a:spLocks/>
              </p:cNvSpPr>
              <p:nvPr/>
            </p:nvSpPr>
            <p:spPr bwMode="auto">
              <a:xfrm>
                <a:off x="7471" y="3881"/>
                <a:ext cx="379" cy="509"/>
              </a:xfrm>
              <a:custGeom>
                <a:avLst/>
                <a:gdLst>
                  <a:gd name="T0" fmla="+- 0 7673 7471"/>
                  <a:gd name="T1" fmla="*/ T0 w 379"/>
                  <a:gd name="T2" fmla="+- 0 4042 3881"/>
                  <a:gd name="T3" fmla="*/ 4042 h 509"/>
                  <a:gd name="T4" fmla="+- 0 7659 7471"/>
                  <a:gd name="T5" fmla="*/ T4 w 379"/>
                  <a:gd name="T6" fmla="+- 0 4049 3881"/>
                  <a:gd name="T7" fmla="*/ 4049 h 509"/>
                  <a:gd name="T8" fmla="+- 0 7679 7471"/>
                  <a:gd name="T9" fmla="*/ T8 w 379"/>
                  <a:gd name="T10" fmla="+- 0 4049 3881"/>
                  <a:gd name="T11" fmla="*/ 4049 h 509"/>
                  <a:gd name="T12" fmla="+- 0 7673 7471"/>
                  <a:gd name="T13" fmla="*/ T12 w 379"/>
                  <a:gd name="T14" fmla="+- 0 4042 3881"/>
                  <a:gd name="T15" fmla="*/ 4042 h 509"/>
                </a:gdLst>
                <a:ahLst/>
                <a:cxnLst>
                  <a:cxn ang="0">
                    <a:pos x="T1" y="T3"/>
                  </a:cxn>
                  <a:cxn ang="0">
                    <a:pos x="T5" y="T7"/>
                  </a:cxn>
                  <a:cxn ang="0">
                    <a:pos x="T9" y="T11"/>
                  </a:cxn>
                  <a:cxn ang="0">
                    <a:pos x="T13" y="T15"/>
                  </a:cxn>
                </a:cxnLst>
                <a:rect l="0" t="0" r="r" b="b"/>
                <a:pathLst>
                  <a:path w="379" h="509">
                    <a:moveTo>
                      <a:pt x="202" y="161"/>
                    </a:moveTo>
                    <a:lnTo>
                      <a:pt x="188" y="168"/>
                    </a:lnTo>
                    <a:lnTo>
                      <a:pt x="208" y="168"/>
                    </a:lnTo>
                    <a:lnTo>
                      <a:pt x="202"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2" name="Freeform 63"/>
              <p:cNvSpPr>
                <a:spLocks/>
              </p:cNvSpPr>
              <p:nvPr/>
            </p:nvSpPr>
            <p:spPr bwMode="auto">
              <a:xfrm>
                <a:off x="7471" y="3881"/>
                <a:ext cx="379" cy="509"/>
              </a:xfrm>
              <a:custGeom>
                <a:avLst/>
                <a:gdLst>
                  <a:gd name="T0" fmla="+- 0 7688 7471"/>
                  <a:gd name="T1" fmla="*/ T0 w 379"/>
                  <a:gd name="T2" fmla="+- 0 4011 3881"/>
                  <a:gd name="T3" fmla="*/ 4011 h 509"/>
                  <a:gd name="T4" fmla="+- 0 7672 7471"/>
                  <a:gd name="T5" fmla="*/ T4 w 379"/>
                  <a:gd name="T6" fmla="+- 0 4011 3881"/>
                  <a:gd name="T7" fmla="*/ 4011 h 509"/>
                  <a:gd name="T8" fmla="+- 0 7666 7471"/>
                  <a:gd name="T9" fmla="*/ T8 w 379"/>
                  <a:gd name="T10" fmla="+- 0 4030 3881"/>
                  <a:gd name="T11" fmla="*/ 4030 h 509"/>
                  <a:gd name="T12" fmla="+- 0 7664 7471"/>
                  <a:gd name="T13" fmla="*/ T12 w 379"/>
                  <a:gd name="T14" fmla="+- 0 4030 3881"/>
                  <a:gd name="T15" fmla="*/ 4030 h 509"/>
                  <a:gd name="T16" fmla="+- 0 7673 7471"/>
                  <a:gd name="T17" fmla="*/ T16 w 379"/>
                  <a:gd name="T18" fmla="+- 0 4042 3881"/>
                  <a:gd name="T19" fmla="*/ 4042 h 509"/>
                  <a:gd name="T20" fmla="+- 0 7697 7471"/>
                  <a:gd name="T21" fmla="*/ T20 w 379"/>
                  <a:gd name="T22" fmla="+- 0 4029 3881"/>
                  <a:gd name="T23" fmla="*/ 4029 h 509"/>
                  <a:gd name="T24" fmla="+- 0 7688 7471"/>
                  <a:gd name="T25" fmla="*/ T24 w 379"/>
                  <a:gd name="T26" fmla="+- 0 4011 3881"/>
                  <a:gd name="T27" fmla="*/ 4011 h 509"/>
                </a:gdLst>
                <a:ahLst/>
                <a:cxnLst>
                  <a:cxn ang="0">
                    <a:pos x="T1" y="T3"/>
                  </a:cxn>
                  <a:cxn ang="0">
                    <a:pos x="T5" y="T7"/>
                  </a:cxn>
                  <a:cxn ang="0">
                    <a:pos x="T9" y="T11"/>
                  </a:cxn>
                  <a:cxn ang="0">
                    <a:pos x="T13" y="T15"/>
                  </a:cxn>
                  <a:cxn ang="0">
                    <a:pos x="T17" y="T19"/>
                  </a:cxn>
                  <a:cxn ang="0">
                    <a:pos x="T21" y="T23"/>
                  </a:cxn>
                  <a:cxn ang="0">
                    <a:pos x="T25" y="T27"/>
                  </a:cxn>
                </a:cxnLst>
                <a:rect l="0" t="0" r="r" b="b"/>
                <a:pathLst>
                  <a:path w="379" h="509">
                    <a:moveTo>
                      <a:pt x="217" y="130"/>
                    </a:moveTo>
                    <a:lnTo>
                      <a:pt x="201" y="130"/>
                    </a:lnTo>
                    <a:lnTo>
                      <a:pt x="195" y="149"/>
                    </a:lnTo>
                    <a:lnTo>
                      <a:pt x="193" y="149"/>
                    </a:lnTo>
                    <a:lnTo>
                      <a:pt x="202" y="161"/>
                    </a:lnTo>
                    <a:lnTo>
                      <a:pt x="226" y="148"/>
                    </a:lnTo>
                    <a:lnTo>
                      <a:pt x="217"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3" name="Freeform 64"/>
              <p:cNvSpPr>
                <a:spLocks/>
              </p:cNvSpPr>
              <p:nvPr/>
            </p:nvSpPr>
            <p:spPr bwMode="auto">
              <a:xfrm>
                <a:off x="7471" y="3881"/>
                <a:ext cx="379" cy="509"/>
              </a:xfrm>
              <a:custGeom>
                <a:avLst/>
                <a:gdLst>
                  <a:gd name="T0" fmla="+- 0 7672 7471"/>
                  <a:gd name="T1" fmla="*/ T0 w 379"/>
                  <a:gd name="T2" fmla="+- 0 4011 3881"/>
                  <a:gd name="T3" fmla="*/ 4011 h 509"/>
                  <a:gd name="T4" fmla="+- 0 7660 7471"/>
                  <a:gd name="T5" fmla="*/ T4 w 379"/>
                  <a:gd name="T6" fmla="+- 0 4018 3881"/>
                  <a:gd name="T7" fmla="*/ 4018 h 509"/>
                  <a:gd name="T8" fmla="+- 0 7666 7471"/>
                  <a:gd name="T9" fmla="*/ T8 w 379"/>
                  <a:gd name="T10" fmla="+- 0 4030 3881"/>
                  <a:gd name="T11" fmla="*/ 4030 h 509"/>
                  <a:gd name="T12" fmla="+- 0 7672 7471"/>
                  <a:gd name="T13" fmla="*/ T12 w 379"/>
                  <a:gd name="T14" fmla="+- 0 4011 3881"/>
                  <a:gd name="T15" fmla="*/ 4011 h 509"/>
                </a:gdLst>
                <a:ahLst/>
                <a:cxnLst>
                  <a:cxn ang="0">
                    <a:pos x="T1" y="T3"/>
                  </a:cxn>
                  <a:cxn ang="0">
                    <a:pos x="T5" y="T7"/>
                  </a:cxn>
                  <a:cxn ang="0">
                    <a:pos x="T9" y="T11"/>
                  </a:cxn>
                  <a:cxn ang="0">
                    <a:pos x="T13" y="T15"/>
                  </a:cxn>
                </a:cxnLst>
                <a:rect l="0" t="0" r="r" b="b"/>
                <a:pathLst>
                  <a:path w="379" h="509">
                    <a:moveTo>
                      <a:pt x="201" y="130"/>
                    </a:moveTo>
                    <a:lnTo>
                      <a:pt x="189" y="137"/>
                    </a:lnTo>
                    <a:lnTo>
                      <a:pt x="195" y="149"/>
                    </a:lnTo>
                    <a:lnTo>
                      <a:pt x="201"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4" name="Freeform 65"/>
              <p:cNvSpPr>
                <a:spLocks/>
              </p:cNvSpPr>
              <p:nvPr/>
            </p:nvSpPr>
            <p:spPr bwMode="auto">
              <a:xfrm>
                <a:off x="7471" y="3881"/>
                <a:ext cx="379" cy="509"/>
              </a:xfrm>
              <a:custGeom>
                <a:avLst/>
                <a:gdLst>
                  <a:gd name="T0" fmla="+- 0 7635 7471"/>
                  <a:gd name="T1" fmla="*/ T0 w 379"/>
                  <a:gd name="T2" fmla="+- 0 3908 3881"/>
                  <a:gd name="T3" fmla="*/ 3908 h 509"/>
                  <a:gd name="T4" fmla="+- 0 7603 7471"/>
                  <a:gd name="T5" fmla="*/ T4 w 379"/>
                  <a:gd name="T6" fmla="+- 0 3908 3881"/>
                  <a:gd name="T7" fmla="*/ 3908 h 509"/>
                  <a:gd name="T8" fmla="+- 0 7623 7471"/>
                  <a:gd name="T9" fmla="*/ T8 w 379"/>
                  <a:gd name="T10" fmla="+- 0 3913 3881"/>
                  <a:gd name="T11" fmla="*/ 3913 h 509"/>
                  <a:gd name="T12" fmla="+- 0 7610 7471"/>
                  <a:gd name="T13" fmla="*/ T12 w 379"/>
                  <a:gd name="T14" fmla="+- 0 3921 3881"/>
                  <a:gd name="T15" fmla="*/ 3921 h 509"/>
                  <a:gd name="T16" fmla="+- 0 7660 7471"/>
                  <a:gd name="T17" fmla="*/ T16 w 379"/>
                  <a:gd name="T18" fmla="+- 0 4018 3881"/>
                  <a:gd name="T19" fmla="*/ 4018 h 509"/>
                  <a:gd name="T20" fmla="+- 0 7672 7471"/>
                  <a:gd name="T21" fmla="*/ T20 w 379"/>
                  <a:gd name="T22" fmla="+- 0 4011 3881"/>
                  <a:gd name="T23" fmla="*/ 4011 h 509"/>
                  <a:gd name="T24" fmla="+- 0 7688 7471"/>
                  <a:gd name="T25" fmla="*/ T24 w 379"/>
                  <a:gd name="T26" fmla="+- 0 4011 3881"/>
                  <a:gd name="T27" fmla="*/ 4011 h 509"/>
                  <a:gd name="T28" fmla="+- 0 7635 7471"/>
                  <a:gd name="T29" fmla="*/ T28 w 379"/>
                  <a:gd name="T30" fmla="+- 0 3908 3881"/>
                  <a:gd name="T31" fmla="*/ 3908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9" h="509">
                    <a:moveTo>
                      <a:pt x="164" y="27"/>
                    </a:moveTo>
                    <a:lnTo>
                      <a:pt x="132" y="27"/>
                    </a:lnTo>
                    <a:lnTo>
                      <a:pt x="152" y="32"/>
                    </a:lnTo>
                    <a:lnTo>
                      <a:pt x="139" y="40"/>
                    </a:lnTo>
                    <a:lnTo>
                      <a:pt x="189" y="137"/>
                    </a:lnTo>
                    <a:lnTo>
                      <a:pt x="201" y="130"/>
                    </a:lnTo>
                    <a:lnTo>
                      <a:pt x="217" y="130"/>
                    </a:lnTo>
                    <a:lnTo>
                      <a:pt x="164"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5" name="Freeform 66"/>
              <p:cNvSpPr>
                <a:spLocks/>
              </p:cNvSpPr>
              <p:nvPr/>
            </p:nvSpPr>
            <p:spPr bwMode="auto">
              <a:xfrm>
                <a:off x="7471" y="3881"/>
                <a:ext cx="379" cy="509"/>
              </a:xfrm>
              <a:custGeom>
                <a:avLst/>
                <a:gdLst>
                  <a:gd name="T0" fmla="+- 0 7504 7471"/>
                  <a:gd name="T1" fmla="*/ T0 w 379"/>
                  <a:gd name="T2" fmla="+- 0 3969 3881"/>
                  <a:gd name="T3" fmla="*/ 3969 h 509"/>
                  <a:gd name="T4" fmla="+- 0 7502 7471"/>
                  <a:gd name="T5" fmla="*/ T4 w 379"/>
                  <a:gd name="T6" fmla="+- 0 3991 3881"/>
                  <a:gd name="T7" fmla="*/ 3991 h 509"/>
                  <a:gd name="T8" fmla="+- 0 7518 7471"/>
                  <a:gd name="T9" fmla="*/ T8 w 379"/>
                  <a:gd name="T10" fmla="+- 0 3981 3881"/>
                  <a:gd name="T11" fmla="*/ 3981 h 509"/>
                  <a:gd name="T12" fmla="+- 0 7504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33" y="88"/>
                    </a:moveTo>
                    <a:lnTo>
                      <a:pt x="31" y="110"/>
                    </a:lnTo>
                    <a:lnTo>
                      <a:pt x="47" y="100"/>
                    </a:lnTo>
                    <a:lnTo>
                      <a:pt x="33"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6" name="Freeform 67"/>
              <p:cNvSpPr>
                <a:spLocks/>
              </p:cNvSpPr>
              <p:nvPr/>
            </p:nvSpPr>
            <p:spPr bwMode="auto">
              <a:xfrm>
                <a:off x="7471" y="3881"/>
                <a:ext cx="379" cy="509"/>
              </a:xfrm>
              <a:custGeom>
                <a:avLst/>
                <a:gdLst>
                  <a:gd name="T0" fmla="+- 0 7518 7471"/>
                  <a:gd name="T1" fmla="*/ T0 w 379"/>
                  <a:gd name="T2" fmla="+- 0 3981 3881"/>
                  <a:gd name="T3" fmla="*/ 3981 h 509"/>
                  <a:gd name="T4" fmla="+- 0 7502 7471"/>
                  <a:gd name="T5" fmla="*/ T4 w 379"/>
                  <a:gd name="T6" fmla="+- 0 3991 3881"/>
                  <a:gd name="T7" fmla="*/ 3991 h 509"/>
                  <a:gd name="T8" fmla="+- 0 7531 7471"/>
                  <a:gd name="T9" fmla="*/ T8 w 379"/>
                  <a:gd name="T10" fmla="+- 0 3991 3881"/>
                  <a:gd name="T11" fmla="*/ 3991 h 509"/>
                  <a:gd name="T12" fmla="+- 0 7518 7471"/>
                  <a:gd name="T13" fmla="*/ T12 w 379"/>
                  <a:gd name="T14" fmla="+- 0 3981 3881"/>
                  <a:gd name="T15" fmla="*/ 3981 h 509"/>
                </a:gdLst>
                <a:ahLst/>
                <a:cxnLst>
                  <a:cxn ang="0">
                    <a:pos x="T1" y="T3"/>
                  </a:cxn>
                  <a:cxn ang="0">
                    <a:pos x="T5" y="T7"/>
                  </a:cxn>
                  <a:cxn ang="0">
                    <a:pos x="T9" y="T11"/>
                  </a:cxn>
                  <a:cxn ang="0">
                    <a:pos x="T13" y="T15"/>
                  </a:cxn>
                </a:cxnLst>
                <a:rect l="0" t="0" r="r" b="b"/>
                <a:pathLst>
                  <a:path w="379" h="509">
                    <a:moveTo>
                      <a:pt x="47" y="100"/>
                    </a:moveTo>
                    <a:lnTo>
                      <a:pt x="31" y="110"/>
                    </a:lnTo>
                    <a:lnTo>
                      <a:pt x="60" y="110"/>
                    </a:lnTo>
                    <a:lnTo>
                      <a:pt x="47"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7" name="Freeform 68"/>
              <p:cNvSpPr>
                <a:spLocks/>
              </p:cNvSpPr>
              <p:nvPr/>
            </p:nvSpPr>
            <p:spPr bwMode="auto">
              <a:xfrm>
                <a:off x="7471" y="3881"/>
                <a:ext cx="379" cy="509"/>
              </a:xfrm>
              <a:custGeom>
                <a:avLst/>
                <a:gdLst>
                  <a:gd name="T0" fmla="+- 0 7536 7471"/>
                  <a:gd name="T1" fmla="*/ T0 w 379"/>
                  <a:gd name="T2" fmla="+- 0 3969 3881"/>
                  <a:gd name="T3" fmla="*/ 3969 h 509"/>
                  <a:gd name="T4" fmla="+- 0 7504 7471"/>
                  <a:gd name="T5" fmla="*/ T4 w 379"/>
                  <a:gd name="T6" fmla="+- 0 3969 3881"/>
                  <a:gd name="T7" fmla="*/ 3969 h 509"/>
                  <a:gd name="T8" fmla="+- 0 7518 7471"/>
                  <a:gd name="T9" fmla="*/ T8 w 379"/>
                  <a:gd name="T10" fmla="+- 0 3981 3881"/>
                  <a:gd name="T11" fmla="*/ 3981 h 509"/>
                  <a:gd name="T12" fmla="+- 0 7536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65" y="88"/>
                    </a:moveTo>
                    <a:lnTo>
                      <a:pt x="33" y="88"/>
                    </a:lnTo>
                    <a:lnTo>
                      <a:pt x="47" y="100"/>
                    </a:lnTo>
                    <a:lnTo>
                      <a:pt x="65"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8" name="Freeform 69"/>
              <p:cNvSpPr>
                <a:spLocks/>
              </p:cNvSpPr>
              <p:nvPr/>
            </p:nvSpPr>
            <p:spPr bwMode="auto">
              <a:xfrm>
                <a:off x="7471" y="3881"/>
                <a:ext cx="379" cy="509"/>
              </a:xfrm>
              <a:custGeom>
                <a:avLst/>
                <a:gdLst>
                  <a:gd name="T0" fmla="+- 0 7603 7471"/>
                  <a:gd name="T1" fmla="*/ T0 w 379"/>
                  <a:gd name="T2" fmla="+- 0 3908 3881"/>
                  <a:gd name="T3" fmla="*/ 3908 h 509"/>
                  <a:gd name="T4" fmla="+- 0 7610 7471"/>
                  <a:gd name="T5" fmla="*/ T4 w 379"/>
                  <a:gd name="T6" fmla="+- 0 3921 3881"/>
                  <a:gd name="T7" fmla="*/ 3921 h 509"/>
                  <a:gd name="T8" fmla="+- 0 7623 7471"/>
                  <a:gd name="T9" fmla="*/ T8 w 379"/>
                  <a:gd name="T10" fmla="+- 0 3913 3881"/>
                  <a:gd name="T11" fmla="*/ 3913 h 509"/>
                  <a:gd name="T12" fmla="+- 0 7603 7471"/>
                  <a:gd name="T13" fmla="*/ T12 w 379"/>
                  <a:gd name="T14" fmla="+- 0 3908 3881"/>
                  <a:gd name="T15" fmla="*/ 3908 h 509"/>
                </a:gdLst>
                <a:ahLst/>
                <a:cxnLst>
                  <a:cxn ang="0">
                    <a:pos x="T1" y="T3"/>
                  </a:cxn>
                  <a:cxn ang="0">
                    <a:pos x="T5" y="T7"/>
                  </a:cxn>
                  <a:cxn ang="0">
                    <a:pos x="T9" y="T11"/>
                  </a:cxn>
                  <a:cxn ang="0">
                    <a:pos x="T13" y="T15"/>
                  </a:cxn>
                </a:cxnLst>
                <a:rect l="0" t="0" r="r" b="b"/>
                <a:pathLst>
                  <a:path w="379" h="509">
                    <a:moveTo>
                      <a:pt x="132" y="27"/>
                    </a:moveTo>
                    <a:lnTo>
                      <a:pt x="139" y="40"/>
                    </a:lnTo>
                    <a:lnTo>
                      <a:pt x="152" y="32"/>
                    </a:lnTo>
                    <a:lnTo>
                      <a:pt x="13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70"/>
            <p:cNvGrpSpPr>
              <a:grpSpLocks/>
            </p:cNvGrpSpPr>
            <p:nvPr/>
          </p:nvGrpSpPr>
          <p:grpSpPr bwMode="auto">
            <a:xfrm>
              <a:off x="7108" y="3756"/>
              <a:ext cx="310" cy="433"/>
              <a:chOff x="7108" y="3756"/>
              <a:chExt cx="310" cy="433"/>
            </a:xfrm>
          </p:grpSpPr>
          <p:sp>
            <p:nvSpPr>
              <p:cNvPr id="2062" name="Freeform 71"/>
              <p:cNvSpPr>
                <a:spLocks/>
              </p:cNvSpPr>
              <p:nvPr/>
            </p:nvSpPr>
            <p:spPr bwMode="auto">
              <a:xfrm>
                <a:off x="7108" y="3756"/>
                <a:ext cx="310" cy="433"/>
              </a:xfrm>
              <a:custGeom>
                <a:avLst/>
                <a:gdLst>
                  <a:gd name="T0" fmla="+- 0 7230 7108"/>
                  <a:gd name="T1" fmla="*/ T0 w 310"/>
                  <a:gd name="T2" fmla="+- 0 3756 3756"/>
                  <a:gd name="T3" fmla="*/ 3756 h 433"/>
                  <a:gd name="T4" fmla="+- 0 7108 7108"/>
                  <a:gd name="T5" fmla="*/ T4 w 310"/>
                  <a:gd name="T6" fmla="+- 0 3834 3756"/>
                  <a:gd name="T7" fmla="*/ 3834 h 433"/>
                  <a:gd name="T8" fmla="+- 0 7217 7108"/>
                  <a:gd name="T9" fmla="*/ T8 w 310"/>
                  <a:gd name="T10" fmla="+- 0 3924 3756"/>
                  <a:gd name="T11" fmla="*/ 3924 h 433"/>
                  <a:gd name="T12" fmla="+- 0 7181 7108"/>
                  <a:gd name="T13" fmla="*/ T12 w 310"/>
                  <a:gd name="T14" fmla="+- 0 3951 3756"/>
                  <a:gd name="T15" fmla="*/ 3951 h 433"/>
                  <a:gd name="T16" fmla="+- 0 7284 7108"/>
                  <a:gd name="T17" fmla="*/ T16 w 310"/>
                  <a:gd name="T18" fmla="+- 0 4037 3756"/>
                  <a:gd name="T19" fmla="*/ 4037 h 433"/>
                  <a:gd name="T20" fmla="+- 0 7252 7108"/>
                  <a:gd name="T21" fmla="*/ T20 w 310"/>
                  <a:gd name="T22" fmla="+- 0 4055 3756"/>
                  <a:gd name="T23" fmla="*/ 4055 h 433"/>
                  <a:gd name="T24" fmla="+- 0 7418 7108"/>
                  <a:gd name="T25" fmla="*/ T24 w 310"/>
                  <a:gd name="T26" fmla="+- 0 4189 3756"/>
                  <a:gd name="T27" fmla="*/ 4189 h 433"/>
                  <a:gd name="T28" fmla="+- 0 7321 7108"/>
                  <a:gd name="T29" fmla="*/ T28 w 310"/>
                  <a:gd name="T30" fmla="+- 0 4015 3756"/>
                  <a:gd name="T31" fmla="*/ 4015 h 433"/>
                  <a:gd name="T32" fmla="+- 0 7346 7108"/>
                  <a:gd name="T33" fmla="*/ T32 w 310"/>
                  <a:gd name="T34" fmla="+- 0 3997 3756"/>
                  <a:gd name="T35" fmla="*/ 3997 h 433"/>
                  <a:gd name="T36" fmla="+- 0 7267 7108"/>
                  <a:gd name="T37" fmla="*/ T36 w 310"/>
                  <a:gd name="T38" fmla="+- 0 3893 3756"/>
                  <a:gd name="T39" fmla="*/ 3893 h 433"/>
                  <a:gd name="T40" fmla="+- 0 7293 7108"/>
                  <a:gd name="T41" fmla="*/ T40 w 310"/>
                  <a:gd name="T42" fmla="+- 0 3879 3756"/>
                  <a:gd name="T43" fmla="*/ 3879 h 433"/>
                  <a:gd name="T44" fmla="+- 0 7230 7108"/>
                  <a:gd name="T45" fmla="*/ T44 w 310"/>
                  <a:gd name="T46" fmla="+- 0 3756 3756"/>
                  <a:gd name="T47" fmla="*/ 375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0" h="433">
                    <a:moveTo>
                      <a:pt x="122" y="0"/>
                    </a:moveTo>
                    <a:lnTo>
                      <a:pt x="0" y="78"/>
                    </a:lnTo>
                    <a:lnTo>
                      <a:pt x="109" y="168"/>
                    </a:lnTo>
                    <a:lnTo>
                      <a:pt x="73" y="195"/>
                    </a:lnTo>
                    <a:lnTo>
                      <a:pt x="176" y="281"/>
                    </a:lnTo>
                    <a:lnTo>
                      <a:pt x="144" y="299"/>
                    </a:lnTo>
                    <a:lnTo>
                      <a:pt x="310" y="433"/>
                    </a:lnTo>
                    <a:lnTo>
                      <a:pt x="213" y="259"/>
                    </a:lnTo>
                    <a:lnTo>
                      <a:pt x="238" y="241"/>
                    </a:lnTo>
                    <a:lnTo>
                      <a:pt x="159" y="137"/>
                    </a:lnTo>
                    <a:lnTo>
                      <a:pt x="185" y="123"/>
                    </a:lnTo>
                    <a:lnTo>
                      <a:pt x="122"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 72"/>
            <p:cNvGrpSpPr>
              <a:grpSpLocks/>
            </p:cNvGrpSpPr>
            <p:nvPr/>
          </p:nvGrpSpPr>
          <p:grpSpPr bwMode="auto">
            <a:xfrm>
              <a:off x="7085" y="3737"/>
              <a:ext cx="381" cy="508"/>
              <a:chOff x="7085" y="3737"/>
              <a:chExt cx="381" cy="508"/>
            </a:xfrm>
          </p:grpSpPr>
          <p:sp>
            <p:nvSpPr>
              <p:cNvPr id="15" name="Freeform 73"/>
              <p:cNvSpPr>
                <a:spLocks/>
              </p:cNvSpPr>
              <p:nvPr/>
            </p:nvSpPr>
            <p:spPr bwMode="auto">
              <a:xfrm>
                <a:off x="7085" y="3737"/>
                <a:ext cx="381" cy="508"/>
              </a:xfrm>
              <a:custGeom>
                <a:avLst/>
                <a:gdLst>
                  <a:gd name="T0" fmla="+- 0 7260 7085"/>
                  <a:gd name="T1" fmla="*/ T0 w 381"/>
                  <a:gd name="T2" fmla="+- 0 4035 3737"/>
                  <a:gd name="T3" fmla="*/ 4035 h 508"/>
                  <a:gd name="T4" fmla="+- 0 7228 7085"/>
                  <a:gd name="T5" fmla="*/ T4 w 381"/>
                  <a:gd name="T6" fmla="+- 0 4054 3737"/>
                  <a:gd name="T7" fmla="*/ 4054 h 508"/>
                  <a:gd name="T8" fmla="+- 0 7466 7085"/>
                  <a:gd name="T9" fmla="*/ T8 w 381"/>
                  <a:gd name="T10" fmla="+- 0 4245 3737"/>
                  <a:gd name="T11" fmla="*/ 4245 h 508"/>
                  <a:gd name="T12" fmla="+- 0 7438 7085"/>
                  <a:gd name="T13" fmla="*/ T12 w 381"/>
                  <a:gd name="T14" fmla="+- 0 4196 3737"/>
                  <a:gd name="T15" fmla="*/ 4196 h 508"/>
                  <a:gd name="T16" fmla="+- 0 7407 7085"/>
                  <a:gd name="T17" fmla="*/ T16 w 381"/>
                  <a:gd name="T18" fmla="+- 0 4196 3737"/>
                  <a:gd name="T19" fmla="*/ 4196 h 508"/>
                  <a:gd name="T20" fmla="+- 0 7372 7085"/>
                  <a:gd name="T21" fmla="*/ T20 w 381"/>
                  <a:gd name="T22" fmla="+- 0 4134 3737"/>
                  <a:gd name="T23" fmla="*/ 4134 h 508"/>
                  <a:gd name="T24" fmla="+- 0 7290 7085"/>
                  <a:gd name="T25" fmla="*/ T24 w 381"/>
                  <a:gd name="T26" fmla="+- 0 4068 3737"/>
                  <a:gd name="T27" fmla="*/ 4068 h 508"/>
                  <a:gd name="T28" fmla="+- 0 7260 7085"/>
                  <a:gd name="T29" fmla="*/ T28 w 381"/>
                  <a:gd name="T30" fmla="+- 0 4068 3737"/>
                  <a:gd name="T31" fmla="*/ 4068 h 508"/>
                  <a:gd name="T32" fmla="+- 0 7261 7085"/>
                  <a:gd name="T33" fmla="*/ T32 w 381"/>
                  <a:gd name="T34" fmla="+- 0 4044 3737"/>
                  <a:gd name="T35" fmla="*/ 4044 h 508"/>
                  <a:gd name="T36" fmla="+- 0 7271 7085"/>
                  <a:gd name="T37" fmla="*/ T36 w 381"/>
                  <a:gd name="T38" fmla="+- 0 4044 3737"/>
                  <a:gd name="T39" fmla="*/ 4044 h 508"/>
                  <a:gd name="T40" fmla="+- 0 7260 7085"/>
                  <a:gd name="T41" fmla="*/ T40 w 381"/>
                  <a:gd name="T42" fmla="+- 0 4035 3737"/>
                  <a:gd name="T43" fmla="*/ 4035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81" h="508">
                    <a:moveTo>
                      <a:pt x="175" y="298"/>
                    </a:moveTo>
                    <a:lnTo>
                      <a:pt x="143" y="317"/>
                    </a:lnTo>
                    <a:lnTo>
                      <a:pt x="381" y="508"/>
                    </a:lnTo>
                    <a:lnTo>
                      <a:pt x="353" y="459"/>
                    </a:lnTo>
                    <a:lnTo>
                      <a:pt x="322" y="459"/>
                    </a:lnTo>
                    <a:lnTo>
                      <a:pt x="287" y="397"/>
                    </a:lnTo>
                    <a:lnTo>
                      <a:pt x="205" y="331"/>
                    </a:lnTo>
                    <a:lnTo>
                      <a:pt x="175" y="331"/>
                    </a:lnTo>
                    <a:lnTo>
                      <a:pt x="176" y="307"/>
                    </a:lnTo>
                    <a:lnTo>
                      <a:pt x="186" y="307"/>
                    </a:lnTo>
                    <a:lnTo>
                      <a:pt x="175" y="2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74"/>
              <p:cNvSpPr>
                <a:spLocks/>
              </p:cNvSpPr>
              <p:nvPr/>
            </p:nvSpPr>
            <p:spPr bwMode="auto">
              <a:xfrm>
                <a:off x="7085" y="3737"/>
                <a:ext cx="381" cy="508"/>
              </a:xfrm>
              <a:custGeom>
                <a:avLst/>
                <a:gdLst>
                  <a:gd name="T0" fmla="+- 0 7372 7085"/>
                  <a:gd name="T1" fmla="*/ T0 w 381"/>
                  <a:gd name="T2" fmla="+- 0 4134 3737"/>
                  <a:gd name="T3" fmla="*/ 4134 h 508"/>
                  <a:gd name="T4" fmla="+- 0 7407 7085"/>
                  <a:gd name="T5" fmla="*/ T4 w 381"/>
                  <a:gd name="T6" fmla="+- 0 4196 3737"/>
                  <a:gd name="T7" fmla="*/ 4196 h 508"/>
                  <a:gd name="T8" fmla="+- 0 7428 7085"/>
                  <a:gd name="T9" fmla="*/ T8 w 381"/>
                  <a:gd name="T10" fmla="+- 0 4179 3737"/>
                  <a:gd name="T11" fmla="*/ 4179 h 508"/>
                  <a:gd name="T12" fmla="+- 0 7372 7085"/>
                  <a:gd name="T13" fmla="*/ T12 w 381"/>
                  <a:gd name="T14" fmla="+- 0 4134 3737"/>
                  <a:gd name="T15" fmla="*/ 4134 h 508"/>
                </a:gdLst>
                <a:ahLst/>
                <a:cxnLst>
                  <a:cxn ang="0">
                    <a:pos x="T1" y="T3"/>
                  </a:cxn>
                  <a:cxn ang="0">
                    <a:pos x="T5" y="T7"/>
                  </a:cxn>
                  <a:cxn ang="0">
                    <a:pos x="T9" y="T11"/>
                  </a:cxn>
                  <a:cxn ang="0">
                    <a:pos x="T13" y="T15"/>
                  </a:cxn>
                </a:cxnLst>
                <a:rect l="0" t="0" r="r" b="b"/>
                <a:pathLst>
                  <a:path w="381" h="508">
                    <a:moveTo>
                      <a:pt x="287" y="397"/>
                    </a:moveTo>
                    <a:lnTo>
                      <a:pt x="322" y="459"/>
                    </a:lnTo>
                    <a:lnTo>
                      <a:pt x="343" y="442"/>
                    </a:lnTo>
                    <a:lnTo>
                      <a:pt x="287"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75"/>
              <p:cNvSpPr>
                <a:spLocks/>
              </p:cNvSpPr>
              <p:nvPr/>
            </p:nvSpPr>
            <p:spPr bwMode="auto">
              <a:xfrm>
                <a:off x="7085" y="3737"/>
                <a:ext cx="381" cy="508"/>
              </a:xfrm>
              <a:custGeom>
                <a:avLst/>
                <a:gdLst>
                  <a:gd name="T0" fmla="+- 0 7327 7085"/>
                  <a:gd name="T1" fmla="*/ T0 w 381"/>
                  <a:gd name="T2" fmla="+- 0 3994 3737"/>
                  <a:gd name="T3" fmla="*/ 3994 h 508"/>
                  <a:gd name="T4" fmla="+- 0 7303 7085"/>
                  <a:gd name="T5" fmla="*/ T4 w 381"/>
                  <a:gd name="T6" fmla="+- 0 4011 3737"/>
                  <a:gd name="T7" fmla="*/ 4011 h 508"/>
                  <a:gd name="T8" fmla="+- 0 7372 7085"/>
                  <a:gd name="T9" fmla="*/ T8 w 381"/>
                  <a:gd name="T10" fmla="+- 0 4134 3737"/>
                  <a:gd name="T11" fmla="*/ 4134 h 508"/>
                  <a:gd name="T12" fmla="+- 0 7428 7085"/>
                  <a:gd name="T13" fmla="*/ T12 w 381"/>
                  <a:gd name="T14" fmla="+- 0 4179 3737"/>
                  <a:gd name="T15" fmla="*/ 4179 h 508"/>
                  <a:gd name="T16" fmla="+- 0 7407 7085"/>
                  <a:gd name="T17" fmla="*/ T16 w 381"/>
                  <a:gd name="T18" fmla="+- 0 4196 3737"/>
                  <a:gd name="T19" fmla="*/ 4196 h 508"/>
                  <a:gd name="T20" fmla="+- 0 7438 7085"/>
                  <a:gd name="T21" fmla="*/ T20 w 381"/>
                  <a:gd name="T22" fmla="+- 0 4196 3737"/>
                  <a:gd name="T23" fmla="*/ 4196 h 508"/>
                  <a:gd name="T24" fmla="+- 0 7343 7085"/>
                  <a:gd name="T25" fmla="*/ T24 w 381"/>
                  <a:gd name="T26" fmla="+- 0 4026 3737"/>
                  <a:gd name="T27" fmla="*/ 4026 h 508"/>
                  <a:gd name="T28" fmla="+- 0 7328 7085"/>
                  <a:gd name="T29" fmla="*/ T28 w 381"/>
                  <a:gd name="T30" fmla="+- 0 4026 3737"/>
                  <a:gd name="T31" fmla="*/ 4026 h 508"/>
                  <a:gd name="T32" fmla="+- 0 7332 7085"/>
                  <a:gd name="T33" fmla="*/ T32 w 381"/>
                  <a:gd name="T34" fmla="+- 0 4008 3737"/>
                  <a:gd name="T35" fmla="*/ 4008 h 508"/>
                  <a:gd name="T36" fmla="+- 0 7355 7085"/>
                  <a:gd name="T37" fmla="*/ T36 w 381"/>
                  <a:gd name="T38" fmla="+- 0 4008 3737"/>
                  <a:gd name="T39" fmla="*/ 4008 h 508"/>
                  <a:gd name="T40" fmla="+- 0 7359 7085"/>
                  <a:gd name="T41" fmla="*/ T40 w 381"/>
                  <a:gd name="T42" fmla="+- 0 4006 3737"/>
                  <a:gd name="T43" fmla="*/ 4006 h 508"/>
                  <a:gd name="T44" fmla="+- 0 7336 7085"/>
                  <a:gd name="T45" fmla="*/ T44 w 381"/>
                  <a:gd name="T46" fmla="+- 0 4006 3737"/>
                  <a:gd name="T47" fmla="*/ 4006 h 508"/>
                  <a:gd name="T48" fmla="+- 0 7327 7085"/>
                  <a:gd name="T49" fmla="*/ T48 w 381"/>
                  <a:gd name="T50" fmla="+- 0 3994 3737"/>
                  <a:gd name="T51" fmla="*/ 399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242" y="257"/>
                    </a:moveTo>
                    <a:lnTo>
                      <a:pt x="218" y="274"/>
                    </a:lnTo>
                    <a:lnTo>
                      <a:pt x="287" y="397"/>
                    </a:lnTo>
                    <a:lnTo>
                      <a:pt x="343" y="442"/>
                    </a:lnTo>
                    <a:lnTo>
                      <a:pt x="322" y="459"/>
                    </a:lnTo>
                    <a:lnTo>
                      <a:pt x="353" y="459"/>
                    </a:lnTo>
                    <a:lnTo>
                      <a:pt x="258" y="289"/>
                    </a:lnTo>
                    <a:lnTo>
                      <a:pt x="243" y="289"/>
                    </a:lnTo>
                    <a:lnTo>
                      <a:pt x="247" y="271"/>
                    </a:lnTo>
                    <a:lnTo>
                      <a:pt x="270" y="271"/>
                    </a:lnTo>
                    <a:lnTo>
                      <a:pt x="274" y="269"/>
                    </a:lnTo>
                    <a:lnTo>
                      <a:pt x="251" y="269"/>
                    </a:lnTo>
                    <a:lnTo>
                      <a:pt x="242" y="25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76"/>
              <p:cNvSpPr>
                <a:spLocks/>
              </p:cNvSpPr>
              <p:nvPr/>
            </p:nvSpPr>
            <p:spPr bwMode="auto">
              <a:xfrm>
                <a:off x="7085" y="3737"/>
                <a:ext cx="381" cy="508"/>
              </a:xfrm>
              <a:custGeom>
                <a:avLst/>
                <a:gdLst>
                  <a:gd name="T0" fmla="+- 0 7261 7085"/>
                  <a:gd name="T1" fmla="*/ T0 w 381"/>
                  <a:gd name="T2" fmla="+- 0 4044 3737"/>
                  <a:gd name="T3" fmla="*/ 4044 h 508"/>
                  <a:gd name="T4" fmla="+- 0 7260 7085"/>
                  <a:gd name="T5" fmla="*/ T4 w 381"/>
                  <a:gd name="T6" fmla="+- 0 4068 3737"/>
                  <a:gd name="T7" fmla="*/ 4068 h 508"/>
                  <a:gd name="T8" fmla="+- 0 7277 7085"/>
                  <a:gd name="T9" fmla="*/ T8 w 381"/>
                  <a:gd name="T10" fmla="+- 0 4057 3737"/>
                  <a:gd name="T11" fmla="*/ 4057 h 508"/>
                  <a:gd name="T12" fmla="+- 0 7261 7085"/>
                  <a:gd name="T13" fmla="*/ T12 w 381"/>
                  <a:gd name="T14" fmla="+- 0 4044 3737"/>
                  <a:gd name="T15" fmla="*/ 4044 h 508"/>
                </a:gdLst>
                <a:ahLst/>
                <a:cxnLst>
                  <a:cxn ang="0">
                    <a:pos x="T1" y="T3"/>
                  </a:cxn>
                  <a:cxn ang="0">
                    <a:pos x="T5" y="T7"/>
                  </a:cxn>
                  <a:cxn ang="0">
                    <a:pos x="T9" y="T11"/>
                  </a:cxn>
                  <a:cxn ang="0">
                    <a:pos x="T13" y="T15"/>
                  </a:cxn>
                </a:cxnLst>
                <a:rect l="0" t="0" r="r" b="b"/>
                <a:pathLst>
                  <a:path w="381" h="508">
                    <a:moveTo>
                      <a:pt x="176" y="307"/>
                    </a:moveTo>
                    <a:lnTo>
                      <a:pt x="175" y="331"/>
                    </a:lnTo>
                    <a:lnTo>
                      <a:pt x="192" y="320"/>
                    </a:lnTo>
                    <a:lnTo>
                      <a:pt x="17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77"/>
              <p:cNvSpPr>
                <a:spLocks/>
              </p:cNvSpPr>
              <p:nvPr/>
            </p:nvSpPr>
            <p:spPr bwMode="auto">
              <a:xfrm>
                <a:off x="7085" y="3737"/>
                <a:ext cx="381" cy="508"/>
              </a:xfrm>
              <a:custGeom>
                <a:avLst/>
                <a:gdLst>
                  <a:gd name="T0" fmla="+- 0 7277 7085"/>
                  <a:gd name="T1" fmla="*/ T0 w 381"/>
                  <a:gd name="T2" fmla="+- 0 4057 3737"/>
                  <a:gd name="T3" fmla="*/ 4057 h 508"/>
                  <a:gd name="T4" fmla="+- 0 7260 7085"/>
                  <a:gd name="T5" fmla="*/ T4 w 381"/>
                  <a:gd name="T6" fmla="+- 0 4068 3737"/>
                  <a:gd name="T7" fmla="*/ 4068 h 508"/>
                  <a:gd name="T8" fmla="+- 0 7290 7085"/>
                  <a:gd name="T9" fmla="*/ T8 w 381"/>
                  <a:gd name="T10" fmla="+- 0 4068 3737"/>
                  <a:gd name="T11" fmla="*/ 4068 h 508"/>
                  <a:gd name="T12" fmla="+- 0 7277 7085"/>
                  <a:gd name="T13" fmla="*/ T12 w 381"/>
                  <a:gd name="T14" fmla="+- 0 4057 3737"/>
                  <a:gd name="T15" fmla="*/ 4057 h 508"/>
                </a:gdLst>
                <a:ahLst/>
                <a:cxnLst>
                  <a:cxn ang="0">
                    <a:pos x="T1" y="T3"/>
                  </a:cxn>
                  <a:cxn ang="0">
                    <a:pos x="T5" y="T7"/>
                  </a:cxn>
                  <a:cxn ang="0">
                    <a:pos x="T9" y="T11"/>
                  </a:cxn>
                  <a:cxn ang="0">
                    <a:pos x="T13" y="T15"/>
                  </a:cxn>
                </a:cxnLst>
                <a:rect l="0" t="0" r="r" b="b"/>
                <a:pathLst>
                  <a:path w="381" h="508">
                    <a:moveTo>
                      <a:pt x="192" y="320"/>
                    </a:moveTo>
                    <a:lnTo>
                      <a:pt x="175" y="331"/>
                    </a:lnTo>
                    <a:lnTo>
                      <a:pt x="205" y="331"/>
                    </a:lnTo>
                    <a:lnTo>
                      <a:pt x="192" y="3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78"/>
              <p:cNvSpPr>
                <a:spLocks/>
              </p:cNvSpPr>
              <p:nvPr/>
            </p:nvSpPr>
            <p:spPr bwMode="auto">
              <a:xfrm>
                <a:off x="7085" y="3737"/>
                <a:ext cx="381" cy="508"/>
              </a:xfrm>
              <a:custGeom>
                <a:avLst/>
                <a:gdLst>
                  <a:gd name="T0" fmla="+- 0 7271 7085"/>
                  <a:gd name="T1" fmla="*/ T0 w 381"/>
                  <a:gd name="T2" fmla="+- 0 4044 3737"/>
                  <a:gd name="T3" fmla="*/ 4044 h 508"/>
                  <a:gd name="T4" fmla="+- 0 7261 7085"/>
                  <a:gd name="T5" fmla="*/ T4 w 381"/>
                  <a:gd name="T6" fmla="+- 0 4044 3737"/>
                  <a:gd name="T7" fmla="*/ 4044 h 508"/>
                  <a:gd name="T8" fmla="+- 0 7277 7085"/>
                  <a:gd name="T9" fmla="*/ T8 w 381"/>
                  <a:gd name="T10" fmla="+- 0 4057 3737"/>
                  <a:gd name="T11" fmla="*/ 4057 h 508"/>
                  <a:gd name="T12" fmla="+- 0 7293 7085"/>
                  <a:gd name="T13" fmla="*/ T12 w 381"/>
                  <a:gd name="T14" fmla="+- 0 4048 3737"/>
                  <a:gd name="T15" fmla="*/ 4048 h 508"/>
                  <a:gd name="T16" fmla="+- 0 7275 7085"/>
                  <a:gd name="T17" fmla="*/ T16 w 381"/>
                  <a:gd name="T18" fmla="+- 0 4048 3737"/>
                  <a:gd name="T19" fmla="*/ 4048 h 508"/>
                  <a:gd name="T20" fmla="+- 0 7271 7085"/>
                  <a:gd name="T21" fmla="*/ T20 w 381"/>
                  <a:gd name="T22" fmla="+- 0 4044 3737"/>
                  <a:gd name="T23" fmla="*/ 4044 h 508"/>
                </a:gdLst>
                <a:ahLst/>
                <a:cxnLst>
                  <a:cxn ang="0">
                    <a:pos x="T1" y="T3"/>
                  </a:cxn>
                  <a:cxn ang="0">
                    <a:pos x="T5" y="T7"/>
                  </a:cxn>
                  <a:cxn ang="0">
                    <a:pos x="T9" y="T11"/>
                  </a:cxn>
                  <a:cxn ang="0">
                    <a:pos x="T13" y="T15"/>
                  </a:cxn>
                  <a:cxn ang="0">
                    <a:pos x="T17" y="T19"/>
                  </a:cxn>
                  <a:cxn ang="0">
                    <a:pos x="T21" y="T23"/>
                  </a:cxn>
                </a:cxnLst>
                <a:rect l="0" t="0" r="r" b="b"/>
                <a:pathLst>
                  <a:path w="381" h="508">
                    <a:moveTo>
                      <a:pt x="186" y="307"/>
                    </a:moveTo>
                    <a:lnTo>
                      <a:pt x="176" y="307"/>
                    </a:lnTo>
                    <a:lnTo>
                      <a:pt x="192" y="320"/>
                    </a:lnTo>
                    <a:lnTo>
                      <a:pt x="208" y="311"/>
                    </a:lnTo>
                    <a:lnTo>
                      <a:pt x="190" y="311"/>
                    </a:lnTo>
                    <a:lnTo>
                      <a:pt x="18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79"/>
              <p:cNvSpPr>
                <a:spLocks/>
              </p:cNvSpPr>
              <p:nvPr/>
            </p:nvSpPr>
            <p:spPr bwMode="auto">
              <a:xfrm>
                <a:off x="7085" y="3737"/>
                <a:ext cx="381" cy="508"/>
              </a:xfrm>
              <a:custGeom>
                <a:avLst/>
                <a:gdLst>
                  <a:gd name="T0" fmla="+- 0 7277 7085"/>
                  <a:gd name="T1" fmla="*/ T0 w 381"/>
                  <a:gd name="T2" fmla="+- 0 4025 3737"/>
                  <a:gd name="T3" fmla="*/ 4025 h 508"/>
                  <a:gd name="T4" fmla="+- 0 7260 7085"/>
                  <a:gd name="T5" fmla="*/ T4 w 381"/>
                  <a:gd name="T6" fmla="+- 0 4035 3737"/>
                  <a:gd name="T7" fmla="*/ 4035 h 508"/>
                  <a:gd name="T8" fmla="+- 0 7275 7085"/>
                  <a:gd name="T9" fmla="*/ T8 w 381"/>
                  <a:gd name="T10" fmla="+- 0 4048 3737"/>
                  <a:gd name="T11" fmla="*/ 4048 h 508"/>
                  <a:gd name="T12" fmla="+- 0 7277 7085"/>
                  <a:gd name="T13" fmla="*/ T12 w 381"/>
                  <a:gd name="T14" fmla="+- 0 4025 3737"/>
                  <a:gd name="T15" fmla="*/ 4025 h 508"/>
                </a:gdLst>
                <a:ahLst/>
                <a:cxnLst>
                  <a:cxn ang="0">
                    <a:pos x="T1" y="T3"/>
                  </a:cxn>
                  <a:cxn ang="0">
                    <a:pos x="T5" y="T7"/>
                  </a:cxn>
                  <a:cxn ang="0">
                    <a:pos x="T9" y="T11"/>
                  </a:cxn>
                  <a:cxn ang="0">
                    <a:pos x="T13" y="T15"/>
                  </a:cxn>
                </a:cxnLst>
                <a:rect l="0" t="0" r="r" b="b"/>
                <a:pathLst>
                  <a:path w="381" h="508">
                    <a:moveTo>
                      <a:pt x="192" y="288"/>
                    </a:moveTo>
                    <a:lnTo>
                      <a:pt x="175" y="298"/>
                    </a:lnTo>
                    <a:lnTo>
                      <a:pt x="190" y="311"/>
                    </a:lnTo>
                    <a:lnTo>
                      <a:pt x="192"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80"/>
              <p:cNvSpPr>
                <a:spLocks/>
              </p:cNvSpPr>
              <p:nvPr/>
            </p:nvSpPr>
            <p:spPr bwMode="auto">
              <a:xfrm>
                <a:off x="7085" y="3737"/>
                <a:ext cx="381" cy="508"/>
              </a:xfrm>
              <a:custGeom>
                <a:avLst/>
                <a:gdLst>
                  <a:gd name="T0" fmla="+- 0 7292 7085"/>
                  <a:gd name="T1" fmla="*/ T0 w 381"/>
                  <a:gd name="T2" fmla="+- 0 4025 3737"/>
                  <a:gd name="T3" fmla="*/ 4025 h 508"/>
                  <a:gd name="T4" fmla="+- 0 7277 7085"/>
                  <a:gd name="T5" fmla="*/ T4 w 381"/>
                  <a:gd name="T6" fmla="+- 0 4025 3737"/>
                  <a:gd name="T7" fmla="*/ 4025 h 508"/>
                  <a:gd name="T8" fmla="+- 0 7275 7085"/>
                  <a:gd name="T9" fmla="*/ T8 w 381"/>
                  <a:gd name="T10" fmla="+- 0 4048 3737"/>
                  <a:gd name="T11" fmla="*/ 4048 h 508"/>
                  <a:gd name="T12" fmla="+- 0 7293 7085"/>
                  <a:gd name="T13" fmla="*/ T12 w 381"/>
                  <a:gd name="T14" fmla="+- 0 4048 3737"/>
                  <a:gd name="T15" fmla="*/ 4048 h 508"/>
                  <a:gd name="T16" fmla="+- 0 7308 7085"/>
                  <a:gd name="T17" fmla="*/ T16 w 381"/>
                  <a:gd name="T18" fmla="+- 0 4039 3737"/>
                  <a:gd name="T19" fmla="*/ 4039 h 508"/>
                  <a:gd name="T20" fmla="+- 0 7292 7085"/>
                  <a:gd name="T21" fmla="*/ T20 w 381"/>
                  <a:gd name="T22" fmla="+- 0 4025 3737"/>
                  <a:gd name="T23" fmla="*/ 4025 h 508"/>
                </a:gdLst>
                <a:ahLst/>
                <a:cxnLst>
                  <a:cxn ang="0">
                    <a:pos x="T1" y="T3"/>
                  </a:cxn>
                  <a:cxn ang="0">
                    <a:pos x="T5" y="T7"/>
                  </a:cxn>
                  <a:cxn ang="0">
                    <a:pos x="T9" y="T11"/>
                  </a:cxn>
                  <a:cxn ang="0">
                    <a:pos x="T13" y="T15"/>
                  </a:cxn>
                  <a:cxn ang="0">
                    <a:pos x="T17" y="T19"/>
                  </a:cxn>
                  <a:cxn ang="0">
                    <a:pos x="T21" y="T23"/>
                  </a:cxn>
                </a:cxnLst>
                <a:rect l="0" t="0" r="r" b="b"/>
                <a:pathLst>
                  <a:path w="381" h="508">
                    <a:moveTo>
                      <a:pt x="207" y="288"/>
                    </a:moveTo>
                    <a:lnTo>
                      <a:pt x="192" y="288"/>
                    </a:lnTo>
                    <a:lnTo>
                      <a:pt x="190" y="311"/>
                    </a:lnTo>
                    <a:lnTo>
                      <a:pt x="208" y="311"/>
                    </a:lnTo>
                    <a:lnTo>
                      <a:pt x="223" y="302"/>
                    </a:lnTo>
                    <a:lnTo>
                      <a:pt x="207"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81"/>
              <p:cNvSpPr>
                <a:spLocks/>
              </p:cNvSpPr>
              <p:nvPr/>
            </p:nvSpPr>
            <p:spPr bwMode="auto">
              <a:xfrm>
                <a:off x="7085" y="3737"/>
                <a:ext cx="381" cy="508"/>
              </a:xfrm>
              <a:custGeom>
                <a:avLst/>
                <a:gdLst>
                  <a:gd name="T0" fmla="+- 0 7195 7085"/>
                  <a:gd name="T1" fmla="*/ T0 w 381"/>
                  <a:gd name="T2" fmla="+- 0 3924 3737"/>
                  <a:gd name="T3" fmla="*/ 3924 h 508"/>
                  <a:gd name="T4" fmla="+- 0 7158 7085"/>
                  <a:gd name="T5" fmla="*/ T4 w 381"/>
                  <a:gd name="T6" fmla="+- 0 3950 3737"/>
                  <a:gd name="T7" fmla="*/ 3950 h 508"/>
                  <a:gd name="T8" fmla="+- 0 7260 7085"/>
                  <a:gd name="T9" fmla="*/ T8 w 381"/>
                  <a:gd name="T10" fmla="+- 0 4035 3737"/>
                  <a:gd name="T11" fmla="*/ 4035 h 508"/>
                  <a:gd name="T12" fmla="+- 0 7277 7085"/>
                  <a:gd name="T13" fmla="*/ T12 w 381"/>
                  <a:gd name="T14" fmla="+- 0 4025 3737"/>
                  <a:gd name="T15" fmla="*/ 4025 h 508"/>
                  <a:gd name="T16" fmla="+- 0 7292 7085"/>
                  <a:gd name="T17" fmla="*/ T16 w 381"/>
                  <a:gd name="T18" fmla="+- 0 4025 3737"/>
                  <a:gd name="T19" fmla="*/ 4025 h 508"/>
                  <a:gd name="T20" fmla="+- 0 7216 7085"/>
                  <a:gd name="T21" fmla="*/ T20 w 381"/>
                  <a:gd name="T22" fmla="+- 0 3963 3737"/>
                  <a:gd name="T23" fmla="*/ 3963 h 508"/>
                  <a:gd name="T24" fmla="+- 0 7188 7085"/>
                  <a:gd name="T25" fmla="*/ T24 w 381"/>
                  <a:gd name="T26" fmla="+- 0 3963 3737"/>
                  <a:gd name="T27" fmla="*/ 3963 h 508"/>
                  <a:gd name="T28" fmla="+- 0 7189 7085"/>
                  <a:gd name="T29" fmla="*/ T28 w 381"/>
                  <a:gd name="T30" fmla="+- 0 3940 3737"/>
                  <a:gd name="T31" fmla="*/ 3940 h 508"/>
                  <a:gd name="T32" fmla="+- 0 7220 7085"/>
                  <a:gd name="T33" fmla="*/ T32 w 381"/>
                  <a:gd name="T34" fmla="+- 0 3940 3737"/>
                  <a:gd name="T35" fmla="*/ 3940 h 508"/>
                  <a:gd name="T36" fmla="+- 0 7227 7085"/>
                  <a:gd name="T37" fmla="*/ T36 w 381"/>
                  <a:gd name="T38" fmla="+- 0 3935 3737"/>
                  <a:gd name="T39" fmla="*/ 3935 h 508"/>
                  <a:gd name="T40" fmla="+- 0 7209 7085"/>
                  <a:gd name="T41" fmla="*/ T40 w 381"/>
                  <a:gd name="T42" fmla="+- 0 3935 3737"/>
                  <a:gd name="T43" fmla="*/ 3935 h 508"/>
                  <a:gd name="T44" fmla="+- 0 7195 7085"/>
                  <a:gd name="T45" fmla="*/ T44 w 381"/>
                  <a:gd name="T46" fmla="+- 0 3924 3737"/>
                  <a:gd name="T47" fmla="*/ 392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81" h="508">
                    <a:moveTo>
                      <a:pt x="110" y="187"/>
                    </a:moveTo>
                    <a:lnTo>
                      <a:pt x="73" y="213"/>
                    </a:lnTo>
                    <a:lnTo>
                      <a:pt x="175" y="298"/>
                    </a:lnTo>
                    <a:lnTo>
                      <a:pt x="192" y="288"/>
                    </a:lnTo>
                    <a:lnTo>
                      <a:pt x="207" y="288"/>
                    </a:lnTo>
                    <a:lnTo>
                      <a:pt x="131" y="226"/>
                    </a:lnTo>
                    <a:lnTo>
                      <a:pt x="103" y="226"/>
                    </a:lnTo>
                    <a:lnTo>
                      <a:pt x="104" y="203"/>
                    </a:lnTo>
                    <a:lnTo>
                      <a:pt x="135" y="203"/>
                    </a:lnTo>
                    <a:lnTo>
                      <a:pt x="142" y="198"/>
                    </a:lnTo>
                    <a:lnTo>
                      <a:pt x="124" y="198"/>
                    </a:lnTo>
                    <a:lnTo>
                      <a:pt x="110" y="1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82"/>
              <p:cNvSpPr>
                <a:spLocks/>
              </p:cNvSpPr>
              <p:nvPr/>
            </p:nvSpPr>
            <p:spPr bwMode="auto">
              <a:xfrm>
                <a:off x="7085" y="3737"/>
                <a:ext cx="381" cy="508"/>
              </a:xfrm>
              <a:custGeom>
                <a:avLst/>
                <a:gdLst>
                  <a:gd name="T0" fmla="+- 0 7332 7085"/>
                  <a:gd name="T1" fmla="*/ T0 w 381"/>
                  <a:gd name="T2" fmla="+- 0 4008 3737"/>
                  <a:gd name="T3" fmla="*/ 4008 h 508"/>
                  <a:gd name="T4" fmla="+- 0 7328 7085"/>
                  <a:gd name="T5" fmla="*/ T4 w 381"/>
                  <a:gd name="T6" fmla="+- 0 4026 3737"/>
                  <a:gd name="T7" fmla="*/ 4026 h 508"/>
                  <a:gd name="T8" fmla="+- 0 7339 7085"/>
                  <a:gd name="T9" fmla="*/ T8 w 381"/>
                  <a:gd name="T10" fmla="+- 0 4019 3737"/>
                  <a:gd name="T11" fmla="*/ 4019 h 508"/>
                  <a:gd name="T12" fmla="+- 0 7332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47" y="271"/>
                    </a:moveTo>
                    <a:lnTo>
                      <a:pt x="243" y="289"/>
                    </a:lnTo>
                    <a:lnTo>
                      <a:pt x="254" y="282"/>
                    </a:lnTo>
                    <a:lnTo>
                      <a:pt x="247"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83"/>
              <p:cNvSpPr>
                <a:spLocks/>
              </p:cNvSpPr>
              <p:nvPr/>
            </p:nvSpPr>
            <p:spPr bwMode="auto">
              <a:xfrm>
                <a:off x="7085" y="3737"/>
                <a:ext cx="381" cy="508"/>
              </a:xfrm>
              <a:custGeom>
                <a:avLst/>
                <a:gdLst>
                  <a:gd name="T0" fmla="+- 0 7339 7085"/>
                  <a:gd name="T1" fmla="*/ T0 w 381"/>
                  <a:gd name="T2" fmla="+- 0 4019 3737"/>
                  <a:gd name="T3" fmla="*/ 4019 h 508"/>
                  <a:gd name="T4" fmla="+- 0 7328 7085"/>
                  <a:gd name="T5" fmla="*/ T4 w 381"/>
                  <a:gd name="T6" fmla="+- 0 4026 3737"/>
                  <a:gd name="T7" fmla="*/ 4026 h 508"/>
                  <a:gd name="T8" fmla="+- 0 7343 7085"/>
                  <a:gd name="T9" fmla="*/ T8 w 381"/>
                  <a:gd name="T10" fmla="+- 0 4026 3737"/>
                  <a:gd name="T11" fmla="*/ 4026 h 508"/>
                  <a:gd name="T12" fmla="+- 0 7339 7085"/>
                  <a:gd name="T13" fmla="*/ T12 w 381"/>
                  <a:gd name="T14" fmla="+- 0 4019 3737"/>
                  <a:gd name="T15" fmla="*/ 4019 h 508"/>
                </a:gdLst>
                <a:ahLst/>
                <a:cxnLst>
                  <a:cxn ang="0">
                    <a:pos x="T1" y="T3"/>
                  </a:cxn>
                  <a:cxn ang="0">
                    <a:pos x="T5" y="T7"/>
                  </a:cxn>
                  <a:cxn ang="0">
                    <a:pos x="T9" y="T11"/>
                  </a:cxn>
                  <a:cxn ang="0">
                    <a:pos x="T13" y="T15"/>
                  </a:cxn>
                </a:cxnLst>
                <a:rect l="0" t="0" r="r" b="b"/>
                <a:pathLst>
                  <a:path w="381" h="508">
                    <a:moveTo>
                      <a:pt x="254" y="282"/>
                    </a:moveTo>
                    <a:lnTo>
                      <a:pt x="243" y="289"/>
                    </a:lnTo>
                    <a:lnTo>
                      <a:pt x="258" y="289"/>
                    </a:lnTo>
                    <a:lnTo>
                      <a:pt x="254" y="2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84"/>
              <p:cNvSpPr>
                <a:spLocks/>
              </p:cNvSpPr>
              <p:nvPr/>
            </p:nvSpPr>
            <p:spPr bwMode="auto">
              <a:xfrm>
                <a:off x="7085" y="3737"/>
                <a:ext cx="381" cy="508"/>
              </a:xfrm>
              <a:custGeom>
                <a:avLst/>
                <a:gdLst>
                  <a:gd name="T0" fmla="+- 0 7355 7085"/>
                  <a:gd name="T1" fmla="*/ T0 w 381"/>
                  <a:gd name="T2" fmla="+- 0 4008 3737"/>
                  <a:gd name="T3" fmla="*/ 4008 h 508"/>
                  <a:gd name="T4" fmla="+- 0 7332 7085"/>
                  <a:gd name="T5" fmla="*/ T4 w 381"/>
                  <a:gd name="T6" fmla="+- 0 4008 3737"/>
                  <a:gd name="T7" fmla="*/ 4008 h 508"/>
                  <a:gd name="T8" fmla="+- 0 7339 7085"/>
                  <a:gd name="T9" fmla="*/ T8 w 381"/>
                  <a:gd name="T10" fmla="+- 0 4019 3737"/>
                  <a:gd name="T11" fmla="*/ 4019 h 508"/>
                  <a:gd name="T12" fmla="+- 0 7355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70" y="271"/>
                    </a:moveTo>
                    <a:lnTo>
                      <a:pt x="247" y="271"/>
                    </a:lnTo>
                    <a:lnTo>
                      <a:pt x="254" y="282"/>
                    </a:lnTo>
                    <a:lnTo>
                      <a:pt x="270"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85"/>
              <p:cNvSpPr>
                <a:spLocks/>
              </p:cNvSpPr>
              <p:nvPr/>
            </p:nvSpPr>
            <p:spPr bwMode="auto">
              <a:xfrm>
                <a:off x="7085" y="3737"/>
                <a:ext cx="381" cy="508"/>
              </a:xfrm>
              <a:custGeom>
                <a:avLst/>
                <a:gdLst>
                  <a:gd name="T0" fmla="+- 0 7339 7085"/>
                  <a:gd name="T1" fmla="*/ T0 w 381"/>
                  <a:gd name="T2" fmla="+- 0 3986 3737"/>
                  <a:gd name="T3" fmla="*/ 3986 h 508"/>
                  <a:gd name="T4" fmla="+- 0 7327 7085"/>
                  <a:gd name="T5" fmla="*/ T4 w 381"/>
                  <a:gd name="T6" fmla="+- 0 3994 3737"/>
                  <a:gd name="T7" fmla="*/ 3994 h 508"/>
                  <a:gd name="T8" fmla="+- 0 7336 7085"/>
                  <a:gd name="T9" fmla="*/ T8 w 381"/>
                  <a:gd name="T10" fmla="+- 0 4006 3737"/>
                  <a:gd name="T11" fmla="*/ 4006 h 508"/>
                  <a:gd name="T12" fmla="+- 0 7339 7085"/>
                  <a:gd name="T13" fmla="*/ T12 w 381"/>
                  <a:gd name="T14" fmla="+- 0 3986 3737"/>
                  <a:gd name="T15" fmla="*/ 3986 h 508"/>
                </a:gdLst>
                <a:ahLst/>
                <a:cxnLst>
                  <a:cxn ang="0">
                    <a:pos x="T1" y="T3"/>
                  </a:cxn>
                  <a:cxn ang="0">
                    <a:pos x="T5" y="T7"/>
                  </a:cxn>
                  <a:cxn ang="0">
                    <a:pos x="T9" y="T11"/>
                  </a:cxn>
                  <a:cxn ang="0">
                    <a:pos x="T13" y="T15"/>
                  </a:cxn>
                </a:cxnLst>
                <a:rect l="0" t="0" r="r" b="b"/>
                <a:pathLst>
                  <a:path w="381" h="508">
                    <a:moveTo>
                      <a:pt x="254" y="249"/>
                    </a:moveTo>
                    <a:lnTo>
                      <a:pt x="242" y="257"/>
                    </a:lnTo>
                    <a:lnTo>
                      <a:pt x="251" y="269"/>
                    </a:lnTo>
                    <a:lnTo>
                      <a:pt x="254"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86"/>
              <p:cNvSpPr>
                <a:spLocks/>
              </p:cNvSpPr>
              <p:nvPr/>
            </p:nvSpPr>
            <p:spPr bwMode="auto">
              <a:xfrm>
                <a:off x="7085" y="3737"/>
                <a:ext cx="381" cy="508"/>
              </a:xfrm>
              <a:custGeom>
                <a:avLst/>
                <a:gdLst>
                  <a:gd name="T0" fmla="+- 0 7355 7085"/>
                  <a:gd name="T1" fmla="*/ T0 w 381"/>
                  <a:gd name="T2" fmla="+- 0 3986 3737"/>
                  <a:gd name="T3" fmla="*/ 3986 h 508"/>
                  <a:gd name="T4" fmla="+- 0 7339 7085"/>
                  <a:gd name="T5" fmla="*/ T4 w 381"/>
                  <a:gd name="T6" fmla="+- 0 3986 3737"/>
                  <a:gd name="T7" fmla="*/ 3986 h 508"/>
                  <a:gd name="T8" fmla="+- 0 7336 7085"/>
                  <a:gd name="T9" fmla="*/ T8 w 381"/>
                  <a:gd name="T10" fmla="+- 0 4006 3737"/>
                  <a:gd name="T11" fmla="*/ 4006 h 508"/>
                  <a:gd name="T12" fmla="+- 0 7359 7085"/>
                  <a:gd name="T13" fmla="*/ T12 w 381"/>
                  <a:gd name="T14" fmla="+- 0 4006 3737"/>
                  <a:gd name="T15" fmla="*/ 4006 h 508"/>
                  <a:gd name="T16" fmla="+- 0 7366 7085"/>
                  <a:gd name="T17" fmla="*/ T16 w 381"/>
                  <a:gd name="T18" fmla="+- 0 4001 3737"/>
                  <a:gd name="T19" fmla="*/ 4001 h 508"/>
                  <a:gd name="T20" fmla="+- 0 7355 7085"/>
                  <a:gd name="T21" fmla="*/ T20 w 381"/>
                  <a:gd name="T22" fmla="+- 0 3986 3737"/>
                  <a:gd name="T23" fmla="*/ 3986 h 508"/>
                </a:gdLst>
                <a:ahLst/>
                <a:cxnLst>
                  <a:cxn ang="0">
                    <a:pos x="T1" y="T3"/>
                  </a:cxn>
                  <a:cxn ang="0">
                    <a:pos x="T5" y="T7"/>
                  </a:cxn>
                  <a:cxn ang="0">
                    <a:pos x="T9" y="T11"/>
                  </a:cxn>
                  <a:cxn ang="0">
                    <a:pos x="T13" y="T15"/>
                  </a:cxn>
                  <a:cxn ang="0">
                    <a:pos x="T17" y="T19"/>
                  </a:cxn>
                  <a:cxn ang="0">
                    <a:pos x="T21" y="T23"/>
                  </a:cxn>
                </a:cxnLst>
                <a:rect l="0" t="0" r="r" b="b"/>
                <a:pathLst>
                  <a:path w="381" h="508">
                    <a:moveTo>
                      <a:pt x="270" y="249"/>
                    </a:moveTo>
                    <a:lnTo>
                      <a:pt x="254" y="249"/>
                    </a:lnTo>
                    <a:lnTo>
                      <a:pt x="251" y="269"/>
                    </a:lnTo>
                    <a:lnTo>
                      <a:pt x="274" y="269"/>
                    </a:lnTo>
                    <a:lnTo>
                      <a:pt x="281" y="264"/>
                    </a:lnTo>
                    <a:lnTo>
                      <a:pt x="270"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87"/>
              <p:cNvSpPr>
                <a:spLocks/>
              </p:cNvSpPr>
              <p:nvPr/>
            </p:nvSpPr>
            <p:spPr bwMode="auto">
              <a:xfrm>
                <a:off x="7085" y="3737"/>
                <a:ext cx="381" cy="508"/>
              </a:xfrm>
              <a:custGeom>
                <a:avLst/>
                <a:gdLst>
                  <a:gd name="T0" fmla="+- 0 7275 7085"/>
                  <a:gd name="T1" fmla="*/ T0 w 381"/>
                  <a:gd name="T2" fmla="+- 0 3873 3737"/>
                  <a:gd name="T3" fmla="*/ 3873 h 508"/>
                  <a:gd name="T4" fmla="+- 0 7246 7085"/>
                  <a:gd name="T5" fmla="*/ T4 w 381"/>
                  <a:gd name="T6" fmla="+- 0 3889 3737"/>
                  <a:gd name="T7" fmla="*/ 3889 h 508"/>
                  <a:gd name="T8" fmla="+- 0 7327 7085"/>
                  <a:gd name="T9" fmla="*/ T8 w 381"/>
                  <a:gd name="T10" fmla="+- 0 3994 3737"/>
                  <a:gd name="T11" fmla="*/ 3994 h 508"/>
                  <a:gd name="T12" fmla="+- 0 7339 7085"/>
                  <a:gd name="T13" fmla="*/ T12 w 381"/>
                  <a:gd name="T14" fmla="+- 0 3986 3737"/>
                  <a:gd name="T15" fmla="*/ 3986 h 508"/>
                  <a:gd name="T16" fmla="+- 0 7355 7085"/>
                  <a:gd name="T17" fmla="*/ T16 w 381"/>
                  <a:gd name="T18" fmla="+- 0 3986 3737"/>
                  <a:gd name="T19" fmla="*/ 3986 h 508"/>
                  <a:gd name="T20" fmla="+- 0 7293 7085"/>
                  <a:gd name="T21" fmla="*/ T20 w 381"/>
                  <a:gd name="T22" fmla="+- 0 3905 3737"/>
                  <a:gd name="T23" fmla="*/ 3905 h 508"/>
                  <a:gd name="T24" fmla="+- 0 7274 7085"/>
                  <a:gd name="T25" fmla="*/ T24 w 381"/>
                  <a:gd name="T26" fmla="+- 0 3905 3737"/>
                  <a:gd name="T27" fmla="*/ 3905 h 508"/>
                  <a:gd name="T28" fmla="+- 0 7278 7085"/>
                  <a:gd name="T29" fmla="*/ T28 w 381"/>
                  <a:gd name="T30" fmla="+- 0 3885 3737"/>
                  <a:gd name="T31" fmla="*/ 3885 h 508"/>
                  <a:gd name="T32" fmla="+- 0 7281 7085"/>
                  <a:gd name="T33" fmla="*/ T32 w 381"/>
                  <a:gd name="T34" fmla="+- 0 3885 3737"/>
                  <a:gd name="T35" fmla="*/ 3885 h 508"/>
                  <a:gd name="T36" fmla="+- 0 7275 7085"/>
                  <a:gd name="T37" fmla="*/ T36 w 381"/>
                  <a:gd name="T38" fmla="+- 0 3873 3737"/>
                  <a:gd name="T39" fmla="*/ 3873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1" h="508">
                    <a:moveTo>
                      <a:pt x="190" y="136"/>
                    </a:moveTo>
                    <a:lnTo>
                      <a:pt x="161" y="152"/>
                    </a:lnTo>
                    <a:lnTo>
                      <a:pt x="242" y="257"/>
                    </a:lnTo>
                    <a:lnTo>
                      <a:pt x="254" y="249"/>
                    </a:lnTo>
                    <a:lnTo>
                      <a:pt x="270" y="249"/>
                    </a:lnTo>
                    <a:lnTo>
                      <a:pt x="208" y="168"/>
                    </a:lnTo>
                    <a:lnTo>
                      <a:pt x="189" y="168"/>
                    </a:lnTo>
                    <a:lnTo>
                      <a:pt x="193" y="148"/>
                    </a:lnTo>
                    <a:lnTo>
                      <a:pt x="196" y="148"/>
                    </a:lnTo>
                    <a:lnTo>
                      <a:pt x="190" y="13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88"/>
              <p:cNvSpPr>
                <a:spLocks/>
              </p:cNvSpPr>
              <p:nvPr/>
            </p:nvSpPr>
            <p:spPr bwMode="auto">
              <a:xfrm>
                <a:off x="7085" y="3737"/>
                <a:ext cx="381" cy="508"/>
              </a:xfrm>
              <a:custGeom>
                <a:avLst/>
                <a:gdLst>
                  <a:gd name="T0" fmla="+- 0 7189 7085"/>
                  <a:gd name="T1" fmla="*/ T0 w 381"/>
                  <a:gd name="T2" fmla="+- 0 3940 3737"/>
                  <a:gd name="T3" fmla="*/ 3940 h 508"/>
                  <a:gd name="T4" fmla="+- 0 7188 7085"/>
                  <a:gd name="T5" fmla="*/ T4 w 381"/>
                  <a:gd name="T6" fmla="+- 0 3963 3737"/>
                  <a:gd name="T7" fmla="*/ 3963 h 508"/>
                  <a:gd name="T8" fmla="+- 0 7203 7085"/>
                  <a:gd name="T9" fmla="*/ T8 w 381"/>
                  <a:gd name="T10" fmla="+- 0 3952 3737"/>
                  <a:gd name="T11" fmla="*/ 3952 h 508"/>
                  <a:gd name="T12" fmla="+- 0 7189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04" y="203"/>
                    </a:moveTo>
                    <a:lnTo>
                      <a:pt x="103" y="226"/>
                    </a:lnTo>
                    <a:lnTo>
                      <a:pt x="118" y="215"/>
                    </a:lnTo>
                    <a:lnTo>
                      <a:pt x="104"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89"/>
              <p:cNvSpPr>
                <a:spLocks/>
              </p:cNvSpPr>
              <p:nvPr/>
            </p:nvSpPr>
            <p:spPr bwMode="auto">
              <a:xfrm>
                <a:off x="7085" y="3737"/>
                <a:ext cx="381" cy="508"/>
              </a:xfrm>
              <a:custGeom>
                <a:avLst/>
                <a:gdLst>
                  <a:gd name="T0" fmla="+- 0 7203 7085"/>
                  <a:gd name="T1" fmla="*/ T0 w 381"/>
                  <a:gd name="T2" fmla="+- 0 3952 3737"/>
                  <a:gd name="T3" fmla="*/ 3952 h 508"/>
                  <a:gd name="T4" fmla="+- 0 7188 7085"/>
                  <a:gd name="T5" fmla="*/ T4 w 381"/>
                  <a:gd name="T6" fmla="+- 0 3963 3737"/>
                  <a:gd name="T7" fmla="*/ 3963 h 508"/>
                  <a:gd name="T8" fmla="+- 0 7216 7085"/>
                  <a:gd name="T9" fmla="*/ T8 w 381"/>
                  <a:gd name="T10" fmla="+- 0 3963 3737"/>
                  <a:gd name="T11" fmla="*/ 3963 h 508"/>
                  <a:gd name="T12" fmla="+- 0 7203 7085"/>
                  <a:gd name="T13" fmla="*/ T12 w 381"/>
                  <a:gd name="T14" fmla="+- 0 3952 3737"/>
                  <a:gd name="T15" fmla="*/ 3952 h 508"/>
                </a:gdLst>
                <a:ahLst/>
                <a:cxnLst>
                  <a:cxn ang="0">
                    <a:pos x="T1" y="T3"/>
                  </a:cxn>
                  <a:cxn ang="0">
                    <a:pos x="T5" y="T7"/>
                  </a:cxn>
                  <a:cxn ang="0">
                    <a:pos x="T9" y="T11"/>
                  </a:cxn>
                  <a:cxn ang="0">
                    <a:pos x="T13" y="T15"/>
                  </a:cxn>
                </a:cxnLst>
                <a:rect l="0" t="0" r="r" b="b"/>
                <a:pathLst>
                  <a:path w="381" h="508">
                    <a:moveTo>
                      <a:pt x="118" y="215"/>
                    </a:moveTo>
                    <a:lnTo>
                      <a:pt x="103" y="226"/>
                    </a:lnTo>
                    <a:lnTo>
                      <a:pt x="131" y="226"/>
                    </a:lnTo>
                    <a:lnTo>
                      <a:pt x="118" y="21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8" name="Freeform 90"/>
              <p:cNvSpPr>
                <a:spLocks/>
              </p:cNvSpPr>
              <p:nvPr/>
            </p:nvSpPr>
            <p:spPr bwMode="auto">
              <a:xfrm>
                <a:off x="7085" y="3737"/>
                <a:ext cx="381" cy="508"/>
              </a:xfrm>
              <a:custGeom>
                <a:avLst/>
                <a:gdLst>
                  <a:gd name="T0" fmla="+- 0 7220 7085"/>
                  <a:gd name="T1" fmla="*/ T0 w 381"/>
                  <a:gd name="T2" fmla="+- 0 3940 3737"/>
                  <a:gd name="T3" fmla="*/ 3940 h 508"/>
                  <a:gd name="T4" fmla="+- 0 7189 7085"/>
                  <a:gd name="T5" fmla="*/ T4 w 381"/>
                  <a:gd name="T6" fmla="+- 0 3940 3737"/>
                  <a:gd name="T7" fmla="*/ 3940 h 508"/>
                  <a:gd name="T8" fmla="+- 0 7203 7085"/>
                  <a:gd name="T9" fmla="*/ T8 w 381"/>
                  <a:gd name="T10" fmla="+- 0 3952 3737"/>
                  <a:gd name="T11" fmla="*/ 3952 h 508"/>
                  <a:gd name="T12" fmla="+- 0 7220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35" y="203"/>
                    </a:moveTo>
                    <a:lnTo>
                      <a:pt x="104" y="203"/>
                    </a:lnTo>
                    <a:lnTo>
                      <a:pt x="118" y="215"/>
                    </a:lnTo>
                    <a:lnTo>
                      <a:pt x="135"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49" name="Freeform 91"/>
              <p:cNvSpPr>
                <a:spLocks/>
              </p:cNvSpPr>
              <p:nvPr/>
            </p:nvSpPr>
            <p:spPr bwMode="auto">
              <a:xfrm>
                <a:off x="7085" y="3737"/>
                <a:ext cx="381" cy="508"/>
              </a:xfrm>
              <a:custGeom>
                <a:avLst/>
                <a:gdLst>
                  <a:gd name="T0" fmla="+- 0 7210 7085"/>
                  <a:gd name="T1" fmla="*/ T0 w 381"/>
                  <a:gd name="T2" fmla="+- 0 3914 3737"/>
                  <a:gd name="T3" fmla="*/ 3914 h 508"/>
                  <a:gd name="T4" fmla="+- 0 7195 7085"/>
                  <a:gd name="T5" fmla="*/ T4 w 381"/>
                  <a:gd name="T6" fmla="+- 0 3924 3737"/>
                  <a:gd name="T7" fmla="*/ 3924 h 508"/>
                  <a:gd name="T8" fmla="+- 0 7209 7085"/>
                  <a:gd name="T9" fmla="*/ T8 w 381"/>
                  <a:gd name="T10" fmla="+- 0 3935 3737"/>
                  <a:gd name="T11" fmla="*/ 3935 h 508"/>
                  <a:gd name="T12" fmla="+- 0 7210 7085"/>
                  <a:gd name="T13" fmla="*/ T12 w 381"/>
                  <a:gd name="T14" fmla="+- 0 3914 3737"/>
                  <a:gd name="T15" fmla="*/ 3914 h 508"/>
                </a:gdLst>
                <a:ahLst/>
                <a:cxnLst>
                  <a:cxn ang="0">
                    <a:pos x="T1" y="T3"/>
                  </a:cxn>
                  <a:cxn ang="0">
                    <a:pos x="T5" y="T7"/>
                  </a:cxn>
                  <a:cxn ang="0">
                    <a:pos x="T9" y="T11"/>
                  </a:cxn>
                  <a:cxn ang="0">
                    <a:pos x="T13" y="T15"/>
                  </a:cxn>
                </a:cxnLst>
                <a:rect l="0" t="0" r="r" b="b"/>
                <a:pathLst>
                  <a:path w="381" h="508">
                    <a:moveTo>
                      <a:pt x="125" y="177"/>
                    </a:moveTo>
                    <a:lnTo>
                      <a:pt x="110" y="187"/>
                    </a:lnTo>
                    <a:lnTo>
                      <a:pt x="124" y="198"/>
                    </a:lnTo>
                    <a:lnTo>
                      <a:pt x="125"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1" name="Freeform 92"/>
              <p:cNvSpPr>
                <a:spLocks/>
              </p:cNvSpPr>
              <p:nvPr/>
            </p:nvSpPr>
            <p:spPr bwMode="auto">
              <a:xfrm>
                <a:off x="7085" y="3737"/>
                <a:ext cx="381" cy="508"/>
              </a:xfrm>
              <a:custGeom>
                <a:avLst/>
                <a:gdLst>
                  <a:gd name="T0" fmla="+- 0 7226 7085"/>
                  <a:gd name="T1" fmla="*/ T0 w 381"/>
                  <a:gd name="T2" fmla="+- 0 3914 3737"/>
                  <a:gd name="T3" fmla="*/ 3914 h 508"/>
                  <a:gd name="T4" fmla="+- 0 7210 7085"/>
                  <a:gd name="T5" fmla="*/ T4 w 381"/>
                  <a:gd name="T6" fmla="+- 0 3914 3737"/>
                  <a:gd name="T7" fmla="*/ 3914 h 508"/>
                  <a:gd name="T8" fmla="+- 0 7209 7085"/>
                  <a:gd name="T9" fmla="*/ T8 w 381"/>
                  <a:gd name="T10" fmla="+- 0 3935 3737"/>
                  <a:gd name="T11" fmla="*/ 3935 h 508"/>
                  <a:gd name="T12" fmla="+- 0 7227 7085"/>
                  <a:gd name="T13" fmla="*/ T12 w 381"/>
                  <a:gd name="T14" fmla="+- 0 3935 3737"/>
                  <a:gd name="T15" fmla="*/ 3935 h 508"/>
                  <a:gd name="T16" fmla="+- 0 7240 7085"/>
                  <a:gd name="T17" fmla="*/ T16 w 381"/>
                  <a:gd name="T18" fmla="+- 0 3925 3737"/>
                  <a:gd name="T19" fmla="*/ 3925 h 508"/>
                  <a:gd name="T20" fmla="+- 0 7226 7085"/>
                  <a:gd name="T21" fmla="*/ T20 w 381"/>
                  <a:gd name="T22" fmla="+- 0 3914 3737"/>
                  <a:gd name="T23" fmla="*/ 3914 h 508"/>
                </a:gdLst>
                <a:ahLst/>
                <a:cxnLst>
                  <a:cxn ang="0">
                    <a:pos x="T1" y="T3"/>
                  </a:cxn>
                  <a:cxn ang="0">
                    <a:pos x="T5" y="T7"/>
                  </a:cxn>
                  <a:cxn ang="0">
                    <a:pos x="T9" y="T11"/>
                  </a:cxn>
                  <a:cxn ang="0">
                    <a:pos x="T13" y="T15"/>
                  </a:cxn>
                  <a:cxn ang="0">
                    <a:pos x="T17" y="T19"/>
                  </a:cxn>
                  <a:cxn ang="0">
                    <a:pos x="T21" y="T23"/>
                  </a:cxn>
                </a:cxnLst>
                <a:rect l="0" t="0" r="r" b="b"/>
                <a:pathLst>
                  <a:path w="381" h="508">
                    <a:moveTo>
                      <a:pt x="141" y="177"/>
                    </a:moveTo>
                    <a:lnTo>
                      <a:pt x="125" y="177"/>
                    </a:lnTo>
                    <a:lnTo>
                      <a:pt x="124" y="198"/>
                    </a:lnTo>
                    <a:lnTo>
                      <a:pt x="142" y="198"/>
                    </a:lnTo>
                    <a:lnTo>
                      <a:pt x="155" y="188"/>
                    </a:lnTo>
                    <a:lnTo>
                      <a:pt x="141"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2" name="Freeform 93"/>
              <p:cNvSpPr>
                <a:spLocks/>
              </p:cNvSpPr>
              <p:nvPr/>
            </p:nvSpPr>
            <p:spPr bwMode="auto">
              <a:xfrm>
                <a:off x="7085" y="3737"/>
                <a:ext cx="381" cy="508"/>
              </a:xfrm>
              <a:custGeom>
                <a:avLst/>
                <a:gdLst>
                  <a:gd name="T0" fmla="+- 0 7236 7085"/>
                  <a:gd name="T1" fmla="*/ T0 w 381"/>
                  <a:gd name="T2" fmla="+- 0 3737 3737"/>
                  <a:gd name="T3" fmla="*/ 3737 h 508"/>
                  <a:gd name="T4" fmla="+- 0 7085 7085"/>
                  <a:gd name="T5" fmla="*/ T4 w 381"/>
                  <a:gd name="T6" fmla="+- 0 3833 3737"/>
                  <a:gd name="T7" fmla="*/ 3833 h 508"/>
                  <a:gd name="T8" fmla="+- 0 7195 7085"/>
                  <a:gd name="T9" fmla="*/ T8 w 381"/>
                  <a:gd name="T10" fmla="+- 0 3924 3737"/>
                  <a:gd name="T11" fmla="*/ 3924 h 508"/>
                  <a:gd name="T12" fmla="+- 0 7210 7085"/>
                  <a:gd name="T13" fmla="*/ T12 w 381"/>
                  <a:gd name="T14" fmla="+- 0 3914 3737"/>
                  <a:gd name="T15" fmla="*/ 3914 h 508"/>
                  <a:gd name="T16" fmla="+- 0 7226 7085"/>
                  <a:gd name="T17" fmla="*/ T16 w 381"/>
                  <a:gd name="T18" fmla="+- 0 3914 3737"/>
                  <a:gd name="T19" fmla="*/ 3914 h 508"/>
                  <a:gd name="T20" fmla="+- 0 7144 7085"/>
                  <a:gd name="T21" fmla="*/ T20 w 381"/>
                  <a:gd name="T22" fmla="+- 0 3847 3737"/>
                  <a:gd name="T23" fmla="*/ 3847 h 508"/>
                  <a:gd name="T24" fmla="+- 0 7115 7085"/>
                  <a:gd name="T25" fmla="*/ T24 w 381"/>
                  <a:gd name="T26" fmla="+- 0 3847 3737"/>
                  <a:gd name="T27" fmla="*/ 3847 h 508"/>
                  <a:gd name="T28" fmla="+- 0 7117 7085"/>
                  <a:gd name="T29" fmla="*/ T28 w 381"/>
                  <a:gd name="T30" fmla="+- 0 3824 3737"/>
                  <a:gd name="T31" fmla="*/ 3824 h 508"/>
                  <a:gd name="T32" fmla="+- 0 7150 7085"/>
                  <a:gd name="T33" fmla="*/ T32 w 381"/>
                  <a:gd name="T34" fmla="+- 0 3824 3737"/>
                  <a:gd name="T35" fmla="*/ 3824 h 508"/>
                  <a:gd name="T36" fmla="+- 0 7225 7085"/>
                  <a:gd name="T37" fmla="*/ T36 w 381"/>
                  <a:gd name="T38" fmla="+- 0 3776 3737"/>
                  <a:gd name="T39" fmla="*/ 3776 h 508"/>
                  <a:gd name="T40" fmla="+- 0 7218 7085"/>
                  <a:gd name="T41" fmla="*/ T40 w 381"/>
                  <a:gd name="T42" fmla="+- 0 3763 3737"/>
                  <a:gd name="T43" fmla="*/ 3763 h 508"/>
                  <a:gd name="T44" fmla="+- 0 7249 7085"/>
                  <a:gd name="T45" fmla="*/ T44 w 381"/>
                  <a:gd name="T46" fmla="+- 0 3763 3737"/>
                  <a:gd name="T47" fmla="*/ 3763 h 508"/>
                  <a:gd name="T48" fmla="+- 0 7236 7085"/>
                  <a:gd name="T49" fmla="*/ T48 w 381"/>
                  <a:gd name="T50" fmla="+- 0 3737 3737"/>
                  <a:gd name="T51" fmla="*/ 3737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151" y="0"/>
                    </a:moveTo>
                    <a:lnTo>
                      <a:pt x="0" y="96"/>
                    </a:lnTo>
                    <a:lnTo>
                      <a:pt x="110" y="187"/>
                    </a:lnTo>
                    <a:lnTo>
                      <a:pt x="125" y="177"/>
                    </a:lnTo>
                    <a:lnTo>
                      <a:pt x="141" y="177"/>
                    </a:lnTo>
                    <a:lnTo>
                      <a:pt x="59" y="110"/>
                    </a:lnTo>
                    <a:lnTo>
                      <a:pt x="30" y="110"/>
                    </a:lnTo>
                    <a:lnTo>
                      <a:pt x="32" y="87"/>
                    </a:lnTo>
                    <a:lnTo>
                      <a:pt x="65" y="87"/>
                    </a:lnTo>
                    <a:lnTo>
                      <a:pt x="140" y="39"/>
                    </a:lnTo>
                    <a:lnTo>
                      <a:pt x="133" y="26"/>
                    </a:lnTo>
                    <a:lnTo>
                      <a:pt x="164" y="26"/>
                    </a:lnTo>
                    <a:lnTo>
                      <a:pt x="1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3" name="Freeform 94"/>
              <p:cNvSpPr>
                <a:spLocks/>
              </p:cNvSpPr>
              <p:nvPr/>
            </p:nvSpPr>
            <p:spPr bwMode="auto">
              <a:xfrm>
                <a:off x="7085" y="3737"/>
                <a:ext cx="381" cy="508"/>
              </a:xfrm>
              <a:custGeom>
                <a:avLst/>
                <a:gdLst>
                  <a:gd name="T0" fmla="+- 0 7278 7085"/>
                  <a:gd name="T1" fmla="*/ T0 w 381"/>
                  <a:gd name="T2" fmla="+- 0 3885 3737"/>
                  <a:gd name="T3" fmla="*/ 3885 h 508"/>
                  <a:gd name="T4" fmla="+- 0 7274 7085"/>
                  <a:gd name="T5" fmla="*/ T4 w 381"/>
                  <a:gd name="T6" fmla="+- 0 3905 3737"/>
                  <a:gd name="T7" fmla="*/ 3905 h 508"/>
                  <a:gd name="T8" fmla="+- 0 7287 7085"/>
                  <a:gd name="T9" fmla="*/ T8 w 381"/>
                  <a:gd name="T10" fmla="+- 0 3897 3737"/>
                  <a:gd name="T11" fmla="*/ 3897 h 508"/>
                  <a:gd name="T12" fmla="+- 0 7278 7085"/>
                  <a:gd name="T13" fmla="*/ T12 w 381"/>
                  <a:gd name="T14" fmla="+- 0 3885 3737"/>
                  <a:gd name="T15" fmla="*/ 3885 h 508"/>
                </a:gdLst>
                <a:ahLst/>
                <a:cxnLst>
                  <a:cxn ang="0">
                    <a:pos x="T1" y="T3"/>
                  </a:cxn>
                  <a:cxn ang="0">
                    <a:pos x="T5" y="T7"/>
                  </a:cxn>
                  <a:cxn ang="0">
                    <a:pos x="T9" y="T11"/>
                  </a:cxn>
                  <a:cxn ang="0">
                    <a:pos x="T13" y="T15"/>
                  </a:cxn>
                </a:cxnLst>
                <a:rect l="0" t="0" r="r" b="b"/>
                <a:pathLst>
                  <a:path w="381" h="508">
                    <a:moveTo>
                      <a:pt x="193" y="148"/>
                    </a:moveTo>
                    <a:lnTo>
                      <a:pt x="189" y="168"/>
                    </a:lnTo>
                    <a:lnTo>
                      <a:pt x="202" y="160"/>
                    </a:lnTo>
                    <a:lnTo>
                      <a:pt x="193"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4" name="Freeform 95"/>
              <p:cNvSpPr>
                <a:spLocks/>
              </p:cNvSpPr>
              <p:nvPr/>
            </p:nvSpPr>
            <p:spPr bwMode="auto">
              <a:xfrm>
                <a:off x="7085" y="3737"/>
                <a:ext cx="381" cy="508"/>
              </a:xfrm>
              <a:custGeom>
                <a:avLst/>
                <a:gdLst>
                  <a:gd name="T0" fmla="+- 0 7287 7085"/>
                  <a:gd name="T1" fmla="*/ T0 w 381"/>
                  <a:gd name="T2" fmla="+- 0 3897 3737"/>
                  <a:gd name="T3" fmla="*/ 3897 h 508"/>
                  <a:gd name="T4" fmla="+- 0 7274 7085"/>
                  <a:gd name="T5" fmla="*/ T4 w 381"/>
                  <a:gd name="T6" fmla="+- 0 3905 3737"/>
                  <a:gd name="T7" fmla="*/ 3905 h 508"/>
                  <a:gd name="T8" fmla="+- 0 7293 7085"/>
                  <a:gd name="T9" fmla="*/ T8 w 381"/>
                  <a:gd name="T10" fmla="+- 0 3905 3737"/>
                  <a:gd name="T11" fmla="*/ 3905 h 508"/>
                  <a:gd name="T12" fmla="+- 0 7287 7085"/>
                  <a:gd name="T13" fmla="*/ T12 w 381"/>
                  <a:gd name="T14" fmla="+- 0 3897 3737"/>
                  <a:gd name="T15" fmla="*/ 3897 h 508"/>
                </a:gdLst>
                <a:ahLst/>
                <a:cxnLst>
                  <a:cxn ang="0">
                    <a:pos x="T1" y="T3"/>
                  </a:cxn>
                  <a:cxn ang="0">
                    <a:pos x="T5" y="T7"/>
                  </a:cxn>
                  <a:cxn ang="0">
                    <a:pos x="T9" y="T11"/>
                  </a:cxn>
                  <a:cxn ang="0">
                    <a:pos x="T13" y="T15"/>
                  </a:cxn>
                </a:cxnLst>
                <a:rect l="0" t="0" r="r" b="b"/>
                <a:pathLst>
                  <a:path w="381" h="508">
                    <a:moveTo>
                      <a:pt x="202" y="160"/>
                    </a:moveTo>
                    <a:lnTo>
                      <a:pt x="189" y="168"/>
                    </a:lnTo>
                    <a:lnTo>
                      <a:pt x="208" y="168"/>
                    </a:lnTo>
                    <a:lnTo>
                      <a:pt x="202" y="1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5" name="Freeform 96"/>
              <p:cNvSpPr>
                <a:spLocks/>
              </p:cNvSpPr>
              <p:nvPr/>
            </p:nvSpPr>
            <p:spPr bwMode="auto">
              <a:xfrm>
                <a:off x="7085" y="3737"/>
                <a:ext cx="381" cy="508"/>
              </a:xfrm>
              <a:custGeom>
                <a:avLst/>
                <a:gdLst>
                  <a:gd name="T0" fmla="+- 0 7303 7085"/>
                  <a:gd name="T1" fmla="*/ T0 w 381"/>
                  <a:gd name="T2" fmla="+- 0 3866 3737"/>
                  <a:gd name="T3" fmla="*/ 3866 h 508"/>
                  <a:gd name="T4" fmla="+- 0 7287 7085"/>
                  <a:gd name="T5" fmla="*/ T4 w 381"/>
                  <a:gd name="T6" fmla="+- 0 3866 3737"/>
                  <a:gd name="T7" fmla="*/ 3866 h 508"/>
                  <a:gd name="T8" fmla="+- 0 7281 7085"/>
                  <a:gd name="T9" fmla="*/ T8 w 381"/>
                  <a:gd name="T10" fmla="+- 0 3885 3737"/>
                  <a:gd name="T11" fmla="*/ 3885 h 508"/>
                  <a:gd name="T12" fmla="+- 0 7278 7085"/>
                  <a:gd name="T13" fmla="*/ T12 w 381"/>
                  <a:gd name="T14" fmla="+- 0 3885 3737"/>
                  <a:gd name="T15" fmla="*/ 3885 h 508"/>
                  <a:gd name="T16" fmla="+- 0 7287 7085"/>
                  <a:gd name="T17" fmla="*/ T16 w 381"/>
                  <a:gd name="T18" fmla="+- 0 3897 3737"/>
                  <a:gd name="T19" fmla="*/ 3897 h 508"/>
                  <a:gd name="T20" fmla="+- 0 7312 7085"/>
                  <a:gd name="T21" fmla="*/ T20 w 381"/>
                  <a:gd name="T22" fmla="+- 0 3884 3737"/>
                  <a:gd name="T23" fmla="*/ 3884 h 508"/>
                  <a:gd name="T24" fmla="+- 0 7303 7085"/>
                  <a:gd name="T25" fmla="*/ T24 w 381"/>
                  <a:gd name="T26" fmla="+- 0 3866 3737"/>
                  <a:gd name="T27" fmla="*/ 3866 h 508"/>
                </a:gdLst>
                <a:ahLst/>
                <a:cxnLst>
                  <a:cxn ang="0">
                    <a:pos x="T1" y="T3"/>
                  </a:cxn>
                  <a:cxn ang="0">
                    <a:pos x="T5" y="T7"/>
                  </a:cxn>
                  <a:cxn ang="0">
                    <a:pos x="T9" y="T11"/>
                  </a:cxn>
                  <a:cxn ang="0">
                    <a:pos x="T13" y="T15"/>
                  </a:cxn>
                  <a:cxn ang="0">
                    <a:pos x="T17" y="T19"/>
                  </a:cxn>
                  <a:cxn ang="0">
                    <a:pos x="T21" y="T23"/>
                  </a:cxn>
                  <a:cxn ang="0">
                    <a:pos x="T25" y="T27"/>
                  </a:cxn>
                </a:cxnLst>
                <a:rect l="0" t="0" r="r" b="b"/>
                <a:pathLst>
                  <a:path w="381" h="508">
                    <a:moveTo>
                      <a:pt x="218" y="129"/>
                    </a:moveTo>
                    <a:lnTo>
                      <a:pt x="202" y="129"/>
                    </a:lnTo>
                    <a:lnTo>
                      <a:pt x="196" y="148"/>
                    </a:lnTo>
                    <a:lnTo>
                      <a:pt x="193" y="148"/>
                    </a:lnTo>
                    <a:lnTo>
                      <a:pt x="202" y="160"/>
                    </a:lnTo>
                    <a:lnTo>
                      <a:pt x="227" y="147"/>
                    </a:lnTo>
                    <a:lnTo>
                      <a:pt x="218"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6" name="Freeform 97"/>
              <p:cNvSpPr>
                <a:spLocks/>
              </p:cNvSpPr>
              <p:nvPr/>
            </p:nvSpPr>
            <p:spPr bwMode="auto">
              <a:xfrm>
                <a:off x="7085" y="3737"/>
                <a:ext cx="381" cy="508"/>
              </a:xfrm>
              <a:custGeom>
                <a:avLst/>
                <a:gdLst>
                  <a:gd name="T0" fmla="+- 0 7287 7085"/>
                  <a:gd name="T1" fmla="*/ T0 w 381"/>
                  <a:gd name="T2" fmla="+- 0 3866 3737"/>
                  <a:gd name="T3" fmla="*/ 3866 h 508"/>
                  <a:gd name="T4" fmla="+- 0 7275 7085"/>
                  <a:gd name="T5" fmla="*/ T4 w 381"/>
                  <a:gd name="T6" fmla="+- 0 3873 3737"/>
                  <a:gd name="T7" fmla="*/ 3873 h 508"/>
                  <a:gd name="T8" fmla="+- 0 7281 7085"/>
                  <a:gd name="T9" fmla="*/ T8 w 381"/>
                  <a:gd name="T10" fmla="+- 0 3885 3737"/>
                  <a:gd name="T11" fmla="*/ 3885 h 508"/>
                  <a:gd name="T12" fmla="+- 0 7287 7085"/>
                  <a:gd name="T13" fmla="*/ T12 w 381"/>
                  <a:gd name="T14" fmla="+- 0 3866 3737"/>
                  <a:gd name="T15" fmla="*/ 3866 h 508"/>
                </a:gdLst>
                <a:ahLst/>
                <a:cxnLst>
                  <a:cxn ang="0">
                    <a:pos x="T1" y="T3"/>
                  </a:cxn>
                  <a:cxn ang="0">
                    <a:pos x="T5" y="T7"/>
                  </a:cxn>
                  <a:cxn ang="0">
                    <a:pos x="T9" y="T11"/>
                  </a:cxn>
                  <a:cxn ang="0">
                    <a:pos x="T13" y="T15"/>
                  </a:cxn>
                </a:cxnLst>
                <a:rect l="0" t="0" r="r" b="b"/>
                <a:pathLst>
                  <a:path w="381" h="508">
                    <a:moveTo>
                      <a:pt x="202" y="129"/>
                    </a:moveTo>
                    <a:lnTo>
                      <a:pt x="190" y="136"/>
                    </a:lnTo>
                    <a:lnTo>
                      <a:pt x="196" y="148"/>
                    </a:lnTo>
                    <a:lnTo>
                      <a:pt x="202"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7" name="Freeform 98"/>
              <p:cNvSpPr>
                <a:spLocks/>
              </p:cNvSpPr>
              <p:nvPr/>
            </p:nvSpPr>
            <p:spPr bwMode="auto">
              <a:xfrm>
                <a:off x="7085" y="3737"/>
                <a:ext cx="381" cy="508"/>
              </a:xfrm>
              <a:custGeom>
                <a:avLst/>
                <a:gdLst>
                  <a:gd name="T0" fmla="+- 0 7249 7085"/>
                  <a:gd name="T1" fmla="*/ T0 w 381"/>
                  <a:gd name="T2" fmla="+- 0 3763 3737"/>
                  <a:gd name="T3" fmla="*/ 3763 h 508"/>
                  <a:gd name="T4" fmla="+- 0 7218 7085"/>
                  <a:gd name="T5" fmla="*/ T4 w 381"/>
                  <a:gd name="T6" fmla="+- 0 3763 3737"/>
                  <a:gd name="T7" fmla="*/ 3763 h 508"/>
                  <a:gd name="T8" fmla="+- 0 7237 7085"/>
                  <a:gd name="T9" fmla="*/ T8 w 381"/>
                  <a:gd name="T10" fmla="+- 0 3768 3737"/>
                  <a:gd name="T11" fmla="*/ 3768 h 508"/>
                  <a:gd name="T12" fmla="+- 0 7225 7085"/>
                  <a:gd name="T13" fmla="*/ T12 w 381"/>
                  <a:gd name="T14" fmla="+- 0 3776 3737"/>
                  <a:gd name="T15" fmla="*/ 3776 h 508"/>
                  <a:gd name="T16" fmla="+- 0 7275 7085"/>
                  <a:gd name="T17" fmla="*/ T16 w 381"/>
                  <a:gd name="T18" fmla="+- 0 3873 3737"/>
                  <a:gd name="T19" fmla="*/ 3873 h 508"/>
                  <a:gd name="T20" fmla="+- 0 7287 7085"/>
                  <a:gd name="T21" fmla="*/ T20 w 381"/>
                  <a:gd name="T22" fmla="+- 0 3866 3737"/>
                  <a:gd name="T23" fmla="*/ 3866 h 508"/>
                  <a:gd name="T24" fmla="+- 0 7303 7085"/>
                  <a:gd name="T25" fmla="*/ T24 w 381"/>
                  <a:gd name="T26" fmla="+- 0 3866 3737"/>
                  <a:gd name="T27" fmla="*/ 3866 h 508"/>
                  <a:gd name="T28" fmla="+- 0 7249 7085"/>
                  <a:gd name="T29" fmla="*/ T28 w 381"/>
                  <a:gd name="T30" fmla="+- 0 3763 3737"/>
                  <a:gd name="T31" fmla="*/ 3763 h 5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81" h="508">
                    <a:moveTo>
                      <a:pt x="164" y="26"/>
                    </a:moveTo>
                    <a:lnTo>
                      <a:pt x="133" y="26"/>
                    </a:lnTo>
                    <a:lnTo>
                      <a:pt x="152" y="31"/>
                    </a:lnTo>
                    <a:lnTo>
                      <a:pt x="140" y="39"/>
                    </a:lnTo>
                    <a:lnTo>
                      <a:pt x="190" y="136"/>
                    </a:lnTo>
                    <a:lnTo>
                      <a:pt x="202" y="129"/>
                    </a:lnTo>
                    <a:lnTo>
                      <a:pt x="218" y="129"/>
                    </a:lnTo>
                    <a:lnTo>
                      <a:pt x="164"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8" name="Freeform 99"/>
              <p:cNvSpPr>
                <a:spLocks/>
              </p:cNvSpPr>
              <p:nvPr/>
            </p:nvSpPr>
            <p:spPr bwMode="auto">
              <a:xfrm>
                <a:off x="7085" y="3737"/>
                <a:ext cx="381" cy="508"/>
              </a:xfrm>
              <a:custGeom>
                <a:avLst/>
                <a:gdLst>
                  <a:gd name="T0" fmla="+- 0 7117 7085"/>
                  <a:gd name="T1" fmla="*/ T0 w 381"/>
                  <a:gd name="T2" fmla="+- 0 3824 3737"/>
                  <a:gd name="T3" fmla="*/ 3824 h 508"/>
                  <a:gd name="T4" fmla="+- 0 7115 7085"/>
                  <a:gd name="T5" fmla="*/ T4 w 381"/>
                  <a:gd name="T6" fmla="+- 0 3847 3737"/>
                  <a:gd name="T7" fmla="*/ 3847 h 508"/>
                  <a:gd name="T8" fmla="+- 0 7132 7085"/>
                  <a:gd name="T9" fmla="*/ T8 w 381"/>
                  <a:gd name="T10" fmla="+- 0 3836 3737"/>
                  <a:gd name="T11" fmla="*/ 3836 h 508"/>
                  <a:gd name="T12" fmla="+- 0 7117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32" y="87"/>
                    </a:moveTo>
                    <a:lnTo>
                      <a:pt x="30" y="110"/>
                    </a:lnTo>
                    <a:lnTo>
                      <a:pt x="47" y="99"/>
                    </a:lnTo>
                    <a:lnTo>
                      <a:pt x="32"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9" name="Freeform 100"/>
              <p:cNvSpPr>
                <a:spLocks/>
              </p:cNvSpPr>
              <p:nvPr/>
            </p:nvSpPr>
            <p:spPr bwMode="auto">
              <a:xfrm>
                <a:off x="7085" y="3737"/>
                <a:ext cx="381" cy="508"/>
              </a:xfrm>
              <a:custGeom>
                <a:avLst/>
                <a:gdLst>
                  <a:gd name="T0" fmla="+- 0 7132 7085"/>
                  <a:gd name="T1" fmla="*/ T0 w 381"/>
                  <a:gd name="T2" fmla="+- 0 3836 3737"/>
                  <a:gd name="T3" fmla="*/ 3836 h 508"/>
                  <a:gd name="T4" fmla="+- 0 7115 7085"/>
                  <a:gd name="T5" fmla="*/ T4 w 381"/>
                  <a:gd name="T6" fmla="+- 0 3847 3737"/>
                  <a:gd name="T7" fmla="*/ 3847 h 508"/>
                  <a:gd name="T8" fmla="+- 0 7144 7085"/>
                  <a:gd name="T9" fmla="*/ T8 w 381"/>
                  <a:gd name="T10" fmla="+- 0 3847 3737"/>
                  <a:gd name="T11" fmla="*/ 3847 h 508"/>
                  <a:gd name="T12" fmla="+- 0 7132 7085"/>
                  <a:gd name="T13" fmla="*/ T12 w 381"/>
                  <a:gd name="T14" fmla="+- 0 3836 3737"/>
                  <a:gd name="T15" fmla="*/ 3836 h 508"/>
                </a:gdLst>
                <a:ahLst/>
                <a:cxnLst>
                  <a:cxn ang="0">
                    <a:pos x="T1" y="T3"/>
                  </a:cxn>
                  <a:cxn ang="0">
                    <a:pos x="T5" y="T7"/>
                  </a:cxn>
                  <a:cxn ang="0">
                    <a:pos x="T9" y="T11"/>
                  </a:cxn>
                  <a:cxn ang="0">
                    <a:pos x="T13" y="T15"/>
                  </a:cxn>
                </a:cxnLst>
                <a:rect l="0" t="0" r="r" b="b"/>
                <a:pathLst>
                  <a:path w="381" h="508">
                    <a:moveTo>
                      <a:pt x="47" y="99"/>
                    </a:moveTo>
                    <a:lnTo>
                      <a:pt x="30" y="110"/>
                    </a:lnTo>
                    <a:lnTo>
                      <a:pt x="59" y="110"/>
                    </a:lnTo>
                    <a:lnTo>
                      <a:pt x="47" y="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0" name="Freeform 101"/>
              <p:cNvSpPr>
                <a:spLocks/>
              </p:cNvSpPr>
              <p:nvPr/>
            </p:nvSpPr>
            <p:spPr bwMode="auto">
              <a:xfrm>
                <a:off x="7085" y="3737"/>
                <a:ext cx="381" cy="508"/>
              </a:xfrm>
              <a:custGeom>
                <a:avLst/>
                <a:gdLst>
                  <a:gd name="T0" fmla="+- 0 7150 7085"/>
                  <a:gd name="T1" fmla="*/ T0 w 381"/>
                  <a:gd name="T2" fmla="+- 0 3824 3737"/>
                  <a:gd name="T3" fmla="*/ 3824 h 508"/>
                  <a:gd name="T4" fmla="+- 0 7117 7085"/>
                  <a:gd name="T5" fmla="*/ T4 w 381"/>
                  <a:gd name="T6" fmla="+- 0 3824 3737"/>
                  <a:gd name="T7" fmla="*/ 3824 h 508"/>
                  <a:gd name="T8" fmla="+- 0 7132 7085"/>
                  <a:gd name="T9" fmla="*/ T8 w 381"/>
                  <a:gd name="T10" fmla="+- 0 3836 3737"/>
                  <a:gd name="T11" fmla="*/ 3836 h 508"/>
                  <a:gd name="T12" fmla="+- 0 7150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65" y="87"/>
                    </a:moveTo>
                    <a:lnTo>
                      <a:pt x="32" y="87"/>
                    </a:lnTo>
                    <a:lnTo>
                      <a:pt x="47" y="99"/>
                    </a:lnTo>
                    <a:lnTo>
                      <a:pt x="65"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1" name="Freeform 102"/>
              <p:cNvSpPr>
                <a:spLocks/>
              </p:cNvSpPr>
              <p:nvPr/>
            </p:nvSpPr>
            <p:spPr bwMode="auto">
              <a:xfrm>
                <a:off x="7085" y="3737"/>
                <a:ext cx="381" cy="508"/>
              </a:xfrm>
              <a:custGeom>
                <a:avLst/>
                <a:gdLst>
                  <a:gd name="T0" fmla="+- 0 7218 7085"/>
                  <a:gd name="T1" fmla="*/ T0 w 381"/>
                  <a:gd name="T2" fmla="+- 0 3763 3737"/>
                  <a:gd name="T3" fmla="*/ 3763 h 508"/>
                  <a:gd name="T4" fmla="+- 0 7225 7085"/>
                  <a:gd name="T5" fmla="*/ T4 w 381"/>
                  <a:gd name="T6" fmla="+- 0 3776 3737"/>
                  <a:gd name="T7" fmla="*/ 3776 h 508"/>
                  <a:gd name="T8" fmla="+- 0 7237 7085"/>
                  <a:gd name="T9" fmla="*/ T8 w 381"/>
                  <a:gd name="T10" fmla="+- 0 3768 3737"/>
                  <a:gd name="T11" fmla="*/ 3768 h 508"/>
                  <a:gd name="T12" fmla="+- 0 7218 7085"/>
                  <a:gd name="T13" fmla="*/ T12 w 381"/>
                  <a:gd name="T14" fmla="+- 0 3763 3737"/>
                  <a:gd name="T15" fmla="*/ 3763 h 508"/>
                </a:gdLst>
                <a:ahLst/>
                <a:cxnLst>
                  <a:cxn ang="0">
                    <a:pos x="T1" y="T3"/>
                  </a:cxn>
                  <a:cxn ang="0">
                    <a:pos x="T5" y="T7"/>
                  </a:cxn>
                  <a:cxn ang="0">
                    <a:pos x="T9" y="T11"/>
                  </a:cxn>
                  <a:cxn ang="0">
                    <a:pos x="T13" y="T15"/>
                  </a:cxn>
                </a:cxnLst>
                <a:rect l="0" t="0" r="r" b="b"/>
                <a:pathLst>
                  <a:path w="381" h="508">
                    <a:moveTo>
                      <a:pt x="133" y="26"/>
                    </a:moveTo>
                    <a:lnTo>
                      <a:pt x="140" y="39"/>
                    </a:lnTo>
                    <a:lnTo>
                      <a:pt x="152" y="31"/>
                    </a:lnTo>
                    <a:lnTo>
                      <a:pt x="133"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2095" name="Group 103"/>
          <p:cNvGrpSpPr>
            <a:grpSpLocks/>
          </p:cNvGrpSpPr>
          <p:nvPr/>
        </p:nvGrpSpPr>
        <p:grpSpPr bwMode="auto">
          <a:xfrm>
            <a:off x="2771800" y="3680371"/>
            <a:ext cx="533400" cy="506412"/>
            <a:chOff x="7010" y="3737"/>
            <a:chExt cx="840" cy="798"/>
          </a:xfrm>
        </p:grpSpPr>
        <p:grpSp>
          <p:nvGrpSpPr>
            <p:cNvPr id="2096" name="Group 104"/>
            <p:cNvGrpSpPr>
              <a:grpSpLocks/>
            </p:cNvGrpSpPr>
            <p:nvPr/>
          </p:nvGrpSpPr>
          <p:grpSpPr bwMode="auto">
            <a:xfrm>
              <a:off x="7033" y="4046"/>
              <a:ext cx="309" cy="433"/>
              <a:chOff x="7033" y="4046"/>
              <a:chExt cx="309" cy="433"/>
            </a:xfrm>
          </p:grpSpPr>
          <p:sp>
            <p:nvSpPr>
              <p:cNvPr id="2194" name="Freeform 105"/>
              <p:cNvSpPr>
                <a:spLocks/>
              </p:cNvSpPr>
              <p:nvPr/>
            </p:nvSpPr>
            <p:spPr bwMode="auto">
              <a:xfrm>
                <a:off x="7033" y="4046"/>
                <a:ext cx="309" cy="433"/>
              </a:xfrm>
              <a:custGeom>
                <a:avLst/>
                <a:gdLst>
                  <a:gd name="T0" fmla="+- 0 7154 7033"/>
                  <a:gd name="T1" fmla="*/ T0 w 309"/>
                  <a:gd name="T2" fmla="+- 0 4046 4046"/>
                  <a:gd name="T3" fmla="*/ 4046 h 433"/>
                  <a:gd name="T4" fmla="+- 0 7033 7033"/>
                  <a:gd name="T5" fmla="*/ T4 w 309"/>
                  <a:gd name="T6" fmla="+- 0 4124 4046"/>
                  <a:gd name="T7" fmla="*/ 4124 h 433"/>
                  <a:gd name="T8" fmla="+- 0 7141 7033"/>
                  <a:gd name="T9" fmla="*/ T8 w 309"/>
                  <a:gd name="T10" fmla="+- 0 4214 4046"/>
                  <a:gd name="T11" fmla="*/ 4214 h 433"/>
                  <a:gd name="T12" fmla="+- 0 7104 7033"/>
                  <a:gd name="T13" fmla="*/ T12 w 309"/>
                  <a:gd name="T14" fmla="+- 0 4241 4046"/>
                  <a:gd name="T15" fmla="*/ 4241 h 433"/>
                  <a:gd name="T16" fmla="+- 0 7207 7033"/>
                  <a:gd name="T17" fmla="*/ T16 w 309"/>
                  <a:gd name="T18" fmla="+- 0 4327 4046"/>
                  <a:gd name="T19" fmla="*/ 4327 h 433"/>
                  <a:gd name="T20" fmla="+- 0 7176 7033"/>
                  <a:gd name="T21" fmla="*/ T20 w 309"/>
                  <a:gd name="T22" fmla="+- 0 4345 4046"/>
                  <a:gd name="T23" fmla="*/ 4345 h 433"/>
                  <a:gd name="T24" fmla="+- 0 7341 7033"/>
                  <a:gd name="T25" fmla="*/ T24 w 309"/>
                  <a:gd name="T26" fmla="+- 0 4479 4046"/>
                  <a:gd name="T27" fmla="*/ 4479 h 433"/>
                  <a:gd name="T28" fmla="+- 0 7244 7033"/>
                  <a:gd name="T29" fmla="*/ T28 w 309"/>
                  <a:gd name="T30" fmla="+- 0 4304 4046"/>
                  <a:gd name="T31" fmla="*/ 4304 h 433"/>
                  <a:gd name="T32" fmla="+- 0 7269 7033"/>
                  <a:gd name="T33" fmla="*/ T32 w 309"/>
                  <a:gd name="T34" fmla="+- 0 4287 4046"/>
                  <a:gd name="T35" fmla="*/ 4287 h 433"/>
                  <a:gd name="T36" fmla="+- 0 7190 7033"/>
                  <a:gd name="T37" fmla="*/ T36 w 309"/>
                  <a:gd name="T38" fmla="+- 0 4183 4046"/>
                  <a:gd name="T39" fmla="*/ 4183 h 433"/>
                  <a:gd name="T40" fmla="+- 0 7216 7033"/>
                  <a:gd name="T41" fmla="*/ T40 w 309"/>
                  <a:gd name="T42" fmla="+- 0 4169 4046"/>
                  <a:gd name="T43" fmla="*/ 4169 h 433"/>
                  <a:gd name="T44" fmla="+- 0 7154 7033"/>
                  <a:gd name="T45" fmla="*/ T44 w 309"/>
                  <a:gd name="T46" fmla="+- 0 4046 4046"/>
                  <a:gd name="T47" fmla="*/ 404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1" y="0"/>
                    </a:moveTo>
                    <a:lnTo>
                      <a:pt x="0" y="78"/>
                    </a:lnTo>
                    <a:lnTo>
                      <a:pt x="108" y="168"/>
                    </a:lnTo>
                    <a:lnTo>
                      <a:pt x="71" y="195"/>
                    </a:lnTo>
                    <a:lnTo>
                      <a:pt x="174" y="281"/>
                    </a:lnTo>
                    <a:lnTo>
                      <a:pt x="143" y="299"/>
                    </a:lnTo>
                    <a:lnTo>
                      <a:pt x="308" y="433"/>
                    </a:lnTo>
                    <a:lnTo>
                      <a:pt x="211" y="258"/>
                    </a:lnTo>
                    <a:lnTo>
                      <a:pt x="236" y="241"/>
                    </a:lnTo>
                    <a:lnTo>
                      <a:pt x="157" y="137"/>
                    </a:lnTo>
                    <a:lnTo>
                      <a:pt x="183" y="123"/>
                    </a:lnTo>
                    <a:lnTo>
                      <a:pt x="121"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97" name="Group 106"/>
            <p:cNvGrpSpPr>
              <a:grpSpLocks/>
            </p:cNvGrpSpPr>
            <p:nvPr/>
          </p:nvGrpSpPr>
          <p:grpSpPr bwMode="auto">
            <a:xfrm>
              <a:off x="7010" y="4026"/>
              <a:ext cx="378" cy="509"/>
              <a:chOff x="7010" y="4026"/>
              <a:chExt cx="378" cy="509"/>
            </a:xfrm>
          </p:grpSpPr>
          <p:sp>
            <p:nvSpPr>
              <p:cNvPr id="2164" name="Freeform 107"/>
              <p:cNvSpPr>
                <a:spLocks/>
              </p:cNvSpPr>
              <p:nvPr/>
            </p:nvSpPr>
            <p:spPr bwMode="auto">
              <a:xfrm>
                <a:off x="7010" y="4026"/>
                <a:ext cx="378" cy="509"/>
              </a:xfrm>
              <a:custGeom>
                <a:avLst/>
                <a:gdLst>
                  <a:gd name="T0" fmla="+- 0 7183 7010"/>
                  <a:gd name="T1" fmla="*/ T0 w 378"/>
                  <a:gd name="T2" fmla="+- 0 4325 4026"/>
                  <a:gd name="T3" fmla="*/ 4325 h 509"/>
                  <a:gd name="T4" fmla="+- 0 7151 7010"/>
                  <a:gd name="T5" fmla="*/ T4 w 378"/>
                  <a:gd name="T6" fmla="+- 0 4343 4026"/>
                  <a:gd name="T7" fmla="*/ 4343 h 509"/>
                  <a:gd name="T8" fmla="+- 0 7388 7010"/>
                  <a:gd name="T9" fmla="*/ T8 w 378"/>
                  <a:gd name="T10" fmla="+- 0 4535 4026"/>
                  <a:gd name="T11" fmla="*/ 4535 h 509"/>
                  <a:gd name="T12" fmla="+- 0 7360 7010"/>
                  <a:gd name="T13" fmla="*/ T12 w 378"/>
                  <a:gd name="T14" fmla="+- 0 4486 4026"/>
                  <a:gd name="T15" fmla="*/ 4486 h 509"/>
                  <a:gd name="T16" fmla="+- 0 7329 7010"/>
                  <a:gd name="T17" fmla="*/ T16 w 378"/>
                  <a:gd name="T18" fmla="+- 0 4486 4026"/>
                  <a:gd name="T19" fmla="*/ 4486 h 509"/>
                  <a:gd name="T20" fmla="+- 0 7294 7010"/>
                  <a:gd name="T21" fmla="*/ T20 w 378"/>
                  <a:gd name="T22" fmla="+- 0 4423 4026"/>
                  <a:gd name="T23" fmla="*/ 4423 h 509"/>
                  <a:gd name="T24" fmla="+- 0 7213 7010"/>
                  <a:gd name="T25" fmla="*/ T24 w 378"/>
                  <a:gd name="T26" fmla="+- 0 4357 4026"/>
                  <a:gd name="T27" fmla="*/ 4357 h 509"/>
                  <a:gd name="T28" fmla="+- 0 7183 7010"/>
                  <a:gd name="T29" fmla="*/ T28 w 378"/>
                  <a:gd name="T30" fmla="+- 0 4357 4026"/>
                  <a:gd name="T31" fmla="*/ 4357 h 509"/>
                  <a:gd name="T32" fmla="+- 0 7184 7010"/>
                  <a:gd name="T33" fmla="*/ T32 w 378"/>
                  <a:gd name="T34" fmla="+- 0 4334 4026"/>
                  <a:gd name="T35" fmla="*/ 4334 h 509"/>
                  <a:gd name="T36" fmla="+- 0 7194 7010"/>
                  <a:gd name="T37" fmla="*/ T36 w 378"/>
                  <a:gd name="T38" fmla="+- 0 4334 4026"/>
                  <a:gd name="T39" fmla="*/ 4334 h 509"/>
                  <a:gd name="T40" fmla="+- 0 7183 7010"/>
                  <a:gd name="T41" fmla="*/ T40 w 378"/>
                  <a:gd name="T42" fmla="+- 0 4325 4026"/>
                  <a:gd name="T43" fmla="*/ 4325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8" h="509">
                    <a:moveTo>
                      <a:pt x="173" y="299"/>
                    </a:moveTo>
                    <a:lnTo>
                      <a:pt x="141" y="317"/>
                    </a:lnTo>
                    <a:lnTo>
                      <a:pt x="378" y="509"/>
                    </a:lnTo>
                    <a:lnTo>
                      <a:pt x="350" y="460"/>
                    </a:lnTo>
                    <a:lnTo>
                      <a:pt x="319" y="460"/>
                    </a:lnTo>
                    <a:lnTo>
                      <a:pt x="284" y="397"/>
                    </a:lnTo>
                    <a:lnTo>
                      <a:pt x="203" y="331"/>
                    </a:lnTo>
                    <a:lnTo>
                      <a:pt x="173" y="331"/>
                    </a:lnTo>
                    <a:lnTo>
                      <a:pt x="174" y="308"/>
                    </a:lnTo>
                    <a:lnTo>
                      <a:pt x="184" y="308"/>
                    </a:lnTo>
                    <a:lnTo>
                      <a:pt x="173"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5" name="Freeform 108"/>
              <p:cNvSpPr>
                <a:spLocks/>
              </p:cNvSpPr>
              <p:nvPr/>
            </p:nvSpPr>
            <p:spPr bwMode="auto">
              <a:xfrm>
                <a:off x="7010" y="4026"/>
                <a:ext cx="378" cy="509"/>
              </a:xfrm>
              <a:custGeom>
                <a:avLst/>
                <a:gdLst>
                  <a:gd name="T0" fmla="+- 0 7294 7010"/>
                  <a:gd name="T1" fmla="*/ T0 w 378"/>
                  <a:gd name="T2" fmla="+- 0 4423 4026"/>
                  <a:gd name="T3" fmla="*/ 4423 h 509"/>
                  <a:gd name="T4" fmla="+- 0 7329 7010"/>
                  <a:gd name="T5" fmla="*/ T4 w 378"/>
                  <a:gd name="T6" fmla="+- 0 4486 4026"/>
                  <a:gd name="T7" fmla="*/ 4486 h 509"/>
                  <a:gd name="T8" fmla="+- 0 7350 7010"/>
                  <a:gd name="T9" fmla="*/ T8 w 378"/>
                  <a:gd name="T10" fmla="+- 0 4468 4026"/>
                  <a:gd name="T11" fmla="*/ 4468 h 509"/>
                  <a:gd name="T12" fmla="+- 0 7294 7010"/>
                  <a:gd name="T13" fmla="*/ T12 w 378"/>
                  <a:gd name="T14" fmla="+- 0 4423 4026"/>
                  <a:gd name="T15" fmla="*/ 4423 h 509"/>
                </a:gdLst>
                <a:ahLst/>
                <a:cxnLst>
                  <a:cxn ang="0">
                    <a:pos x="T1" y="T3"/>
                  </a:cxn>
                  <a:cxn ang="0">
                    <a:pos x="T5" y="T7"/>
                  </a:cxn>
                  <a:cxn ang="0">
                    <a:pos x="T9" y="T11"/>
                  </a:cxn>
                  <a:cxn ang="0">
                    <a:pos x="T13" y="T15"/>
                  </a:cxn>
                </a:cxnLst>
                <a:rect l="0" t="0" r="r" b="b"/>
                <a:pathLst>
                  <a:path w="378" h="509">
                    <a:moveTo>
                      <a:pt x="284" y="397"/>
                    </a:moveTo>
                    <a:lnTo>
                      <a:pt x="319" y="460"/>
                    </a:lnTo>
                    <a:lnTo>
                      <a:pt x="340" y="442"/>
                    </a:lnTo>
                    <a:lnTo>
                      <a:pt x="284"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6" name="Freeform 109"/>
              <p:cNvSpPr>
                <a:spLocks/>
              </p:cNvSpPr>
              <p:nvPr/>
            </p:nvSpPr>
            <p:spPr bwMode="auto">
              <a:xfrm>
                <a:off x="7010" y="4026"/>
                <a:ext cx="378" cy="509"/>
              </a:xfrm>
              <a:custGeom>
                <a:avLst/>
                <a:gdLst>
                  <a:gd name="T0" fmla="+- 0 7250 7010"/>
                  <a:gd name="T1" fmla="*/ T0 w 378"/>
                  <a:gd name="T2" fmla="+- 0 4284 4026"/>
                  <a:gd name="T3" fmla="*/ 4284 h 509"/>
                  <a:gd name="T4" fmla="+- 0 7226 7010"/>
                  <a:gd name="T5" fmla="*/ T4 w 378"/>
                  <a:gd name="T6" fmla="+- 0 4300 4026"/>
                  <a:gd name="T7" fmla="*/ 4300 h 509"/>
                  <a:gd name="T8" fmla="+- 0 7294 7010"/>
                  <a:gd name="T9" fmla="*/ T8 w 378"/>
                  <a:gd name="T10" fmla="+- 0 4423 4026"/>
                  <a:gd name="T11" fmla="*/ 4423 h 509"/>
                  <a:gd name="T12" fmla="+- 0 7350 7010"/>
                  <a:gd name="T13" fmla="*/ T12 w 378"/>
                  <a:gd name="T14" fmla="+- 0 4468 4026"/>
                  <a:gd name="T15" fmla="*/ 4468 h 509"/>
                  <a:gd name="T16" fmla="+- 0 7329 7010"/>
                  <a:gd name="T17" fmla="*/ T16 w 378"/>
                  <a:gd name="T18" fmla="+- 0 4486 4026"/>
                  <a:gd name="T19" fmla="*/ 4486 h 509"/>
                  <a:gd name="T20" fmla="+- 0 7360 7010"/>
                  <a:gd name="T21" fmla="*/ T20 w 378"/>
                  <a:gd name="T22" fmla="+- 0 4486 4026"/>
                  <a:gd name="T23" fmla="*/ 4486 h 509"/>
                  <a:gd name="T24" fmla="+- 0 7266 7010"/>
                  <a:gd name="T25" fmla="*/ T24 w 378"/>
                  <a:gd name="T26" fmla="+- 0 4316 4026"/>
                  <a:gd name="T27" fmla="*/ 4316 h 509"/>
                  <a:gd name="T28" fmla="+- 0 7251 7010"/>
                  <a:gd name="T29" fmla="*/ T28 w 378"/>
                  <a:gd name="T30" fmla="+- 0 4316 4026"/>
                  <a:gd name="T31" fmla="*/ 4316 h 509"/>
                  <a:gd name="T32" fmla="+- 0 7255 7010"/>
                  <a:gd name="T33" fmla="*/ T32 w 378"/>
                  <a:gd name="T34" fmla="+- 0 4298 4026"/>
                  <a:gd name="T35" fmla="*/ 4298 h 509"/>
                  <a:gd name="T36" fmla="+- 0 7278 7010"/>
                  <a:gd name="T37" fmla="*/ T36 w 378"/>
                  <a:gd name="T38" fmla="+- 0 4298 4026"/>
                  <a:gd name="T39" fmla="*/ 4298 h 509"/>
                  <a:gd name="T40" fmla="+- 0 7282 7010"/>
                  <a:gd name="T41" fmla="*/ T40 w 378"/>
                  <a:gd name="T42" fmla="+- 0 4295 4026"/>
                  <a:gd name="T43" fmla="*/ 4295 h 509"/>
                  <a:gd name="T44" fmla="+- 0 7259 7010"/>
                  <a:gd name="T45" fmla="*/ T44 w 378"/>
                  <a:gd name="T46" fmla="+- 0 4295 4026"/>
                  <a:gd name="T47" fmla="*/ 4295 h 509"/>
                  <a:gd name="T48" fmla="+- 0 7250 7010"/>
                  <a:gd name="T49" fmla="*/ T48 w 378"/>
                  <a:gd name="T50" fmla="+- 0 4284 4026"/>
                  <a:gd name="T51" fmla="*/ 428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240" y="258"/>
                    </a:moveTo>
                    <a:lnTo>
                      <a:pt x="216" y="274"/>
                    </a:lnTo>
                    <a:lnTo>
                      <a:pt x="284" y="397"/>
                    </a:lnTo>
                    <a:lnTo>
                      <a:pt x="340" y="442"/>
                    </a:lnTo>
                    <a:lnTo>
                      <a:pt x="319" y="460"/>
                    </a:lnTo>
                    <a:lnTo>
                      <a:pt x="350" y="460"/>
                    </a:lnTo>
                    <a:lnTo>
                      <a:pt x="256" y="290"/>
                    </a:lnTo>
                    <a:lnTo>
                      <a:pt x="241" y="290"/>
                    </a:lnTo>
                    <a:lnTo>
                      <a:pt x="245" y="272"/>
                    </a:lnTo>
                    <a:lnTo>
                      <a:pt x="268" y="272"/>
                    </a:lnTo>
                    <a:lnTo>
                      <a:pt x="272" y="269"/>
                    </a:lnTo>
                    <a:lnTo>
                      <a:pt x="249" y="269"/>
                    </a:lnTo>
                    <a:lnTo>
                      <a:pt x="240"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7" name="Freeform 110"/>
              <p:cNvSpPr>
                <a:spLocks/>
              </p:cNvSpPr>
              <p:nvPr/>
            </p:nvSpPr>
            <p:spPr bwMode="auto">
              <a:xfrm>
                <a:off x="7010" y="4026"/>
                <a:ext cx="378" cy="509"/>
              </a:xfrm>
              <a:custGeom>
                <a:avLst/>
                <a:gdLst>
                  <a:gd name="T0" fmla="+- 0 7184 7010"/>
                  <a:gd name="T1" fmla="*/ T0 w 378"/>
                  <a:gd name="T2" fmla="+- 0 4334 4026"/>
                  <a:gd name="T3" fmla="*/ 4334 h 509"/>
                  <a:gd name="T4" fmla="+- 0 7183 7010"/>
                  <a:gd name="T5" fmla="*/ T4 w 378"/>
                  <a:gd name="T6" fmla="+- 0 4357 4026"/>
                  <a:gd name="T7" fmla="*/ 4357 h 509"/>
                  <a:gd name="T8" fmla="+- 0 7200 7010"/>
                  <a:gd name="T9" fmla="*/ T8 w 378"/>
                  <a:gd name="T10" fmla="+- 0 4347 4026"/>
                  <a:gd name="T11" fmla="*/ 4347 h 509"/>
                  <a:gd name="T12" fmla="+- 0 7184 7010"/>
                  <a:gd name="T13" fmla="*/ T12 w 378"/>
                  <a:gd name="T14" fmla="+- 0 4334 4026"/>
                  <a:gd name="T15" fmla="*/ 4334 h 509"/>
                </a:gdLst>
                <a:ahLst/>
                <a:cxnLst>
                  <a:cxn ang="0">
                    <a:pos x="T1" y="T3"/>
                  </a:cxn>
                  <a:cxn ang="0">
                    <a:pos x="T5" y="T7"/>
                  </a:cxn>
                  <a:cxn ang="0">
                    <a:pos x="T9" y="T11"/>
                  </a:cxn>
                  <a:cxn ang="0">
                    <a:pos x="T13" y="T15"/>
                  </a:cxn>
                </a:cxnLst>
                <a:rect l="0" t="0" r="r" b="b"/>
                <a:pathLst>
                  <a:path w="378" h="509">
                    <a:moveTo>
                      <a:pt x="174" y="308"/>
                    </a:moveTo>
                    <a:lnTo>
                      <a:pt x="173" y="331"/>
                    </a:lnTo>
                    <a:lnTo>
                      <a:pt x="190" y="321"/>
                    </a:lnTo>
                    <a:lnTo>
                      <a:pt x="17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8" name="Freeform 111"/>
              <p:cNvSpPr>
                <a:spLocks/>
              </p:cNvSpPr>
              <p:nvPr/>
            </p:nvSpPr>
            <p:spPr bwMode="auto">
              <a:xfrm>
                <a:off x="7010" y="4026"/>
                <a:ext cx="378" cy="509"/>
              </a:xfrm>
              <a:custGeom>
                <a:avLst/>
                <a:gdLst>
                  <a:gd name="T0" fmla="+- 0 7200 7010"/>
                  <a:gd name="T1" fmla="*/ T0 w 378"/>
                  <a:gd name="T2" fmla="+- 0 4347 4026"/>
                  <a:gd name="T3" fmla="*/ 4347 h 509"/>
                  <a:gd name="T4" fmla="+- 0 7183 7010"/>
                  <a:gd name="T5" fmla="*/ T4 w 378"/>
                  <a:gd name="T6" fmla="+- 0 4357 4026"/>
                  <a:gd name="T7" fmla="*/ 4357 h 509"/>
                  <a:gd name="T8" fmla="+- 0 7213 7010"/>
                  <a:gd name="T9" fmla="*/ T8 w 378"/>
                  <a:gd name="T10" fmla="+- 0 4357 4026"/>
                  <a:gd name="T11" fmla="*/ 4357 h 509"/>
                  <a:gd name="T12" fmla="+- 0 7200 7010"/>
                  <a:gd name="T13" fmla="*/ T12 w 378"/>
                  <a:gd name="T14" fmla="+- 0 4347 4026"/>
                  <a:gd name="T15" fmla="*/ 4347 h 509"/>
                </a:gdLst>
                <a:ahLst/>
                <a:cxnLst>
                  <a:cxn ang="0">
                    <a:pos x="T1" y="T3"/>
                  </a:cxn>
                  <a:cxn ang="0">
                    <a:pos x="T5" y="T7"/>
                  </a:cxn>
                  <a:cxn ang="0">
                    <a:pos x="T9" y="T11"/>
                  </a:cxn>
                  <a:cxn ang="0">
                    <a:pos x="T13" y="T15"/>
                  </a:cxn>
                </a:cxnLst>
                <a:rect l="0" t="0" r="r" b="b"/>
                <a:pathLst>
                  <a:path w="378" h="509">
                    <a:moveTo>
                      <a:pt x="190" y="321"/>
                    </a:moveTo>
                    <a:lnTo>
                      <a:pt x="173" y="331"/>
                    </a:lnTo>
                    <a:lnTo>
                      <a:pt x="203" y="331"/>
                    </a:lnTo>
                    <a:lnTo>
                      <a:pt x="190"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9" name="Freeform 112"/>
              <p:cNvSpPr>
                <a:spLocks/>
              </p:cNvSpPr>
              <p:nvPr/>
            </p:nvSpPr>
            <p:spPr bwMode="auto">
              <a:xfrm>
                <a:off x="7010" y="4026"/>
                <a:ext cx="378" cy="509"/>
              </a:xfrm>
              <a:custGeom>
                <a:avLst/>
                <a:gdLst>
                  <a:gd name="T0" fmla="+- 0 7194 7010"/>
                  <a:gd name="T1" fmla="*/ T0 w 378"/>
                  <a:gd name="T2" fmla="+- 0 4334 4026"/>
                  <a:gd name="T3" fmla="*/ 4334 h 509"/>
                  <a:gd name="T4" fmla="+- 0 7184 7010"/>
                  <a:gd name="T5" fmla="*/ T4 w 378"/>
                  <a:gd name="T6" fmla="+- 0 4334 4026"/>
                  <a:gd name="T7" fmla="*/ 4334 h 509"/>
                  <a:gd name="T8" fmla="+- 0 7200 7010"/>
                  <a:gd name="T9" fmla="*/ T8 w 378"/>
                  <a:gd name="T10" fmla="+- 0 4347 4026"/>
                  <a:gd name="T11" fmla="*/ 4347 h 509"/>
                  <a:gd name="T12" fmla="+- 0 7216 7010"/>
                  <a:gd name="T13" fmla="*/ T12 w 378"/>
                  <a:gd name="T14" fmla="+- 0 4338 4026"/>
                  <a:gd name="T15" fmla="*/ 4338 h 509"/>
                  <a:gd name="T16" fmla="+- 0 7198 7010"/>
                  <a:gd name="T17" fmla="*/ T16 w 378"/>
                  <a:gd name="T18" fmla="+- 0 4338 4026"/>
                  <a:gd name="T19" fmla="*/ 4338 h 509"/>
                  <a:gd name="T20" fmla="+- 0 7194 7010"/>
                  <a:gd name="T21" fmla="*/ T20 w 378"/>
                  <a:gd name="T22" fmla="+- 0 4334 4026"/>
                  <a:gd name="T23" fmla="*/ 4334 h 509"/>
                </a:gdLst>
                <a:ahLst/>
                <a:cxnLst>
                  <a:cxn ang="0">
                    <a:pos x="T1" y="T3"/>
                  </a:cxn>
                  <a:cxn ang="0">
                    <a:pos x="T5" y="T7"/>
                  </a:cxn>
                  <a:cxn ang="0">
                    <a:pos x="T9" y="T11"/>
                  </a:cxn>
                  <a:cxn ang="0">
                    <a:pos x="T13" y="T15"/>
                  </a:cxn>
                  <a:cxn ang="0">
                    <a:pos x="T17" y="T19"/>
                  </a:cxn>
                  <a:cxn ang="0">
                    <a:pos x="T21" y="T23"/>
                  </a:cxn>
                </a:cxnLst>
                <a:rect l="0" t="0" r="r" b="b"/>
                <a:pathLst>
                  <a:path w="378" h="509">
                    <a:moveTo>
                      <a:pt x="184" y="308"/>
                    </a:moveTo>
                    <a:lnTo>
                      <a:pt x="174" y="308"/>
                    </a:lnTo>
                    <a:lnTo>
                      <a:pt x="190" y="321"/>
                    </a:lnTo>
                    <a:lnTo>
                      <a:pt x="206" y="312"/>
                    </a:lnTo>
                    <a:lnTo>
                      <a:pt x="188" y="312"/>
                    </a:lnTo>
                    <a:lnTo>
                      <a:pt x="18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0" name="Freeform 113"/>
              <p:cNvSpPr>
                <a:spLocks/>
              </p:cNvSpPr>
              <p:nvPr/>
            </p:nvSpPr>
            <p:spPr bwMode="auto">
              <a:xfrm>
                <a:off x="7010" y="4026"/>
                <a:ext cx="378" cy="509"/>
              </a:xfrm>
              <a:custGeom>
                <a:avLst/>
                <a:gdLst>
                  <a:gd name="T0" fmla="+- 0 7200 7010"/>
                  <a:gd name="T1" fmla="*/ T0 w 378"/>
                  <a:gd name="T2" fmla="+- 0 4315 4026"/>
                  <a:gd name="T3" fmla="*/ 4315 h 509"/>
                  <a:gd name="T4" fmla="+- 0 7183 7010"/>
                  <a:gd name="T5" fmla="*/ T4 w 378"/>
                  <a:gd name="T6" fmla="+- 0 4325 4026"/>
                  <a:gd name="T7" fmla="*/ 4325 h 509"/>
                  <a:gd name="T8" fmla="+- 0 7198 7010"/>
                  <a:gd name="T9" fmla="*/ T8 w 378"/>
                  <a:gd name="T10" fmla="+- 0 4338 4026"/>
                  <a:gd name="T11" fmla="*/ 4338 h 509"/>
                  <a:gd name="T12" fmla="+- 0 7200 7010"/>
                  <a:gd name="T13" fmla="*/ T12 w 378"/>
                  <a:gd name="T14" fmla="+- 0 4315 4026"/>
                  <a:gd name="T15" fmla="*/ 4315 h 509"/>
                </a:gdLst>
                <a:ahLst/>
                <a:cxnLst>
                  <a:cxn ang="0">
                    <a:pos x="T1" y="T3"/>
                  </a:cxn>
                  <a:cxn ang="0">
                    <a:pos x="T5" y="T7"/>
                  </a:cxn>
                  <a:cxn ang="0">
                    <a:pos x="T9" y="T11"/>
                  </a:cxn>
                  <a:cxn ang="0">
                    <a:pos x="T13" y="T15"/>
                  </a:cxn>
                </a:cxnLst>
                <a:rect l="0" t="0" r="r" b="b"/>
                <a:pathLst>
                  <a:path w="378" h="509">
                    <a:moveTo>
                      <a:pt x="190" y="289"/>
                    </a:moveTo>
                    <a:lnTo>
                      <a:pt x="173" y="299"/>
                    </a:lnTo>
                    <a:lnTo>
                      <a:pt x="188" y="312"/>
                    </a:lnTo>
                    <a:lnTo>
                      <a:pt x="190"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1" name="Freeform 114"/>
              <p:cNvSpPr>
                <a:spLocks/>
              </p:cNvSpPr>
              <p:nvPr/>
            </p:nvSpPr>
            <p:spPr bwMode="auto">
              <a:xfrm>
                <a:off x="7010" y="4026"/>
                <a:ext cx="378" cy="509"/>
              </a:xfrm>
              <a:custGeom>
                <a:avLst/>
                <a:gdLst>
                  <a:gd name="T0" fmla="+- 0 7215 7010"/>
                  <a:gd name="T1" fmla="*/ T0 w 378"/>
                  <a:gd name="T2" fmla="+- 0 4315 4026"/>
                  <a:gd name="T3" fmla="*/ 4315 h 509"/>
                  <a:gd name="T4" fmla="+- 0 7200 7010"/>
                  <a:gd name="T5" fmla="*/ T4 w 378"/>
                  <a:gd name="T6" fmla="+- 0 4315 4026"/>
                  <a:gd name="T7" fmla="*/ 4315 h 509"/>
                  <a:gd name="T8" fmla="+- 0 7198 7010"/>
                  <a:gd name="T9" fmla="*/ T8 w 378"/>
                  <a:gd name="T10" fmla="+- 0 4338 4026"/>
                  <a:gd name="T11" fmla="*/ 4338 h 509"/>
                  <a:gd name="T12" fmla="+- 0 7216 7010"/>
                  <a:gd name="T13" fmla="*/ T12 w 378"/>
                  <a:gd name="T14" fmla="+- 0 4338 4026"/>
                  <a:gd name="T15" fmla="*/ 4338 h 509"/>
                  <a:gd name="T16" fmla="+- 0 7231 7010"/>
                  <a:gd name="T17" fmla="*/ T16 w 378"/>
                  <a:gd name="T18" fmla="+- 0 4328 4026"/>
                  <a:gd name="T19" fmla="*/ 4328 h 509"/>
                  <a:gd name="T20" fmla="+- 0 7215 7010"/>
                  <a:gd name="T21" fmla="*/ T20 w 378"/>
                  <a:gd name="T22" fmla="+- 0 4315 4026"/>
                  <a:gd name="T23" fmla="*/ 4315 h 509"/>
                </a:gdLst>
                <a:ahLst/>
                <a:cxnLst>
                  <a:cxn ang="0">
                    <a:pos x="T1" y="T3"/>
                  </a:cxn>
                  <a:cxn ang="0">
                    <a:pos x="T5" y="T7"/>
                  </a:cxn>
                  <a:cxn ang="0">
                    <a:pos x="T9" y="T11"/>
                  </a:cxn>
                  <a:cxn ang="0">
                    <a:pos x="T13" y="T15"/>
                  </a:cxn>
                  <a:cxn ang="0">
                    <a:pos x="T17" y="T19"/>
                  </a:cxn>
                  <a:cxn ang="0">
                    <a:pos x="T21" y="T23"/>
                  </a:cxn>
                </a:cxnLst>
                <a:rect l="0" t="0" r="r" b="b"/>
                <a:pathLst>
                  <a:path w="378" h="509">
                    <a:moveTo>
                      <a:pt x="205" y="289"/>
                    </a:moveTo>
                    <a:lnTo>
                      <a:pt x="190" y="289"/>
                    </a:lnTo>
                    <a:lnTo>
                      <a:pt x="188" y="312"/>
                    </a:lnTo>
                    <a:lnTo>
                      <a:pt x="206" y="312"/>
                    </a:lnTo>
                    <a:lnTo>
                      <a:pt x="221" y="302"/>
                    </a:lnTo>
                    <a:lnTo>
                      <a:pt x="205"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2" name="Freeform 115"/>
              <p:cNvSpPr>
                <a:spLocks/>
              </p:cNvSpPr>
              <p:nvPr/>
            </p:nvSpPr>
            <p:spPr bwMode="auto">
              <a:xfrm>
                <a:off x="7010" y="4026"/>
                <a:ext cx="378" cy="509"/>
              </a:xfrm>
              <a:custGeom>
                <a:avLst/>
                <a:gdLst>
                  <a:gd name="T0" fmla="+- 0 7118 7010"/>
                  <a:gd name="T1" fmla="*/ T0 w 378"/>
                  <a:gd name="T2" fmla="+- 0 4214 4026"/>
                  <a:gd name="T3" fmla="*/ 4214 h 509"/>
                  <a:gd name="T4" fmla="+- 0 7082 7010"/>
                  <a:gd name="T5" fmla="*/ T4 w 378"/>
                  <a:gd name="T6" fmla="+- 0 4240 4026"/>
                  <a:gd name="T7" fmla="*/ 4240 h 509"/>
                  <a:gd name="T8" fmla="+- 0 7183 7010"/>
                  <a:gd name="T9" fmla="*/ T8 w 378"/>
                  <a:gd name="T10" fmla="+- 0 4325 4026"/>
                  <a:gd name="T11" fmla="*/ 4325 h 509"/>
                  <a:gd name="T12" fmla="+- 0 7200 7010"/>
                  <a:gd name="T13" fmla="*/ T12 w 378"/>
                  <a:gd name="T14" fmla="+- 0 4315 4026"/>
                  <a:gd name="T15" fmla="*/ 4315 h 509"/>
                  <a:gd name="T16" fmla="+- 0 7215 7010"/>
                  <a:gd name="T17" fmla="*/ T16 w 378"/>
                  <a:gd name="T18" fmla="+- 0 4315 4026"/>
                  <a:gd name="T19" fmla="*/ 4315 h 509"/>
                  <a:gd name="T20" fmla="+- 0 7140 7010"/>
                  <a:gd name="T21" fmla="*/ T20 w 378"/>
                  <a:gd name="T22" fmla="+- 0 4252 4026"/>
                  <a:gd name="T23" fmla="*/ 4252 h 509"/>
                  <a:gd name="T24" fmla="+- 0 7112 7010"/>
                  <a:gd name="T25" fmla="*/ T24 w 378"/>
                  <a:gd name="T26" fmla="+- 0 4252 4026"/>
                  <a:gd name="T27" fmla="*/ 4252 h 509"/>
                  <a:gd name="T28" fmla="+- 0 7113 7010"/>
                  <a:gd name="T29" fmla="*/ T28 w 378"/>
                  <a:gd name="T30" fmla="+- 0 4230 4026"/>
                  <a:gd name="T31" fmla="*/ 4230 h 509"/>
                  <a:gd name="T32" fmla="+- 0 7143 7010"/>
                  <a:gd name="T33" fmla="*/ T32 w 378"/>
                  <a:gd name="T34" fmla="+- 0 4230 4026"/>
                  <a:gd name="T35" fmla="*/ 4230 h 509"/>
                  <a:gd name="T36" fmla="+- 0 7150 7010"/>
                  <a:gd name="T37" fmla="*/ T36 w 378"/>
                  <a:gd name="T38" fmla="+- 0 4225 4026"/>
                  <a:gd name="T39" fmla="*/ 4225 h 509"/>
                  <a:gd name="T40" fmla="+- 0 7132 7010"/>
                  <a:gd name="T41" fmla="*/ T40 w 378"/>
                  <a:gd name="T42" fmla="+- 0 4225 4026"/>
                  <a:gd name="T43" fmla="*/ 4225 h 509"/>
                  <a:gd name="T44" fmla="+- 0 7118 7010"/>
                  <a:gd name="T45" fmla="*/ T44 w 378"/>
                  <a:gd name="T46" fmla="+- 0 4214 4026"/>
                  <a:gd name="T47" fmla="*/ 421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8" h="509">
                    <a:moveTo>
                      <a:pt x="108" y="188"/>
                    </a:moveTo>
                    <a:lnTo>
                      <a:pt x="72" y="214"/>
                    </a:lnTo>
                    <a:lnTo>
                      <a:pt x="173" y="299"/>
                    </a:lnTo>
                    <a:lnTo>
                      <a:pt x="190" y="289"/>
                    </a:lnTo>
                    <a:lnTo>
                      <a:pt x="205" y="289"/>
                    </a:lnTo>
                    <a:lnTo>
                      <a:pt x="130" y="226"/>
                    </a:lnTo>
                    <a:lnTo>
                      <a:pt x="102" y="226"/>
                    </a:lnTo>
                    <a:lnTo>
                      <a:pt x="103" y="204"/>
                    </a:lnTo>
                    <a:lnTo>
                      <a:pt x="133" y="204"/>
                    </a:lnTo>
                    <a:lnTo>
                      <a:pt x="140" y="199"/>
                    </a:lnTo>
                    <a:lnTo>
                      <a:pt x="122" y="199"/>
                    </a:lnTo>
                    <a:lnTo>
                      <a:pt x="108"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3" name="Freeform 116"/>
              <p:cNvSpPr>
                <a:spLocks/>
              </p:cNvSpPr>
              <p:nvPr/>
            </p:nvSpPr>
            <p:spPr bwMode="auto">
              <a:xfrm>
                <a:off x="7010" y="4026"/>
                <a:ext cx="378" cy="509"/>
              </a:xfrm>
              <a:custGeom>
                <a:avLst/>
                <a:gdLst>
                  <a:gd name="T0" fmla="+- 0 7255 7010"/>
                  <a:gd name="T1" fmla="*/ T0 w 378"/>
                  <a:gd name="T2" fmla="+- 0 4298 4026"/>
                  <a:gd name="T3" fmla="*/ 4298 h 509"/>
                  <a:gd name="T4" fmla="+- 0 7251 7010"/>
                  <a:gd name="T5" fmla="*/ T4 w 378"/>
                  <a:gd name="T6" fmla="+- 0 4316 4026"/>
                  <a:gd name="T7" fmla="*/ 4316 h 509"/>
                  <a:gd name="T8" fmla="+- 0 7262 7010"/>
                  <a:gd name="T9" fmla="*/ T8 w 378"/>
                  <a:gd name="T10" fmla="+- 0 4309 4026"/>
                  <a:gd name="T11" fmla="*/ 4309 h 509"/>
                  <a:gd name="T12" fmla="+- 0 7255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45" y="272"/>
                    </a:moveTo>
                    <a:lnTo>
                      <a:pt x="241" y="290"/>
                    </a:lnTo>
                    <a:lnTo>
                      <a:pt x="252" y="283"/>
                    </a:lnTo>
                    <a:lnTo>
                      <a:pt x="245"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4" name="Freeform 117"/>
              <p:cNvSpPr>
                <a:spLocks/>
              </p:cNvSpPr>
              <p:nvPr/>
            </p:nvSpPr>
            <p:spPr bwMode="auto">
              <a:xfrm>
                <a:off x="7010" y="4026"/>
                <a:ext cx="378" cy="509"/>
              </a:xfrm>
              <a:custGeom>
                <a:avLst/>
                <a:gdLst>
                  <a:gd name="T0" fmla="+- 0 7262 7010"/>
                  <a:gd name="T1" fmla="*/ T0 w 378"/>
                  <a:gd name="T2" fmla="+- 0 4309 4026"/>
                  <a:gd name="T3" fmla="*/ 4309 h 509"/>
                  <a:gd name="T4" fmla="+- 0 7251 7010"/>
                  <a:gd name="T5" fmla="*/ T4 w 378"/>
                  <a:gd name="T6" fmla="+- 0 4316 4026"/>
                  <a:gd name="T7" fmla="*/ 4316 h 509"/>
                  <a:gd name="T8" fmla="+- 0 7266 7010"/>
                  <a:gd name="T9" fmla="*/ T8 w 378"/>
                  <a:gd name="T10" fmla="+- 0 4316 4026"/>
                  <a:gd name="T11" fmla="*/ 4316 h 509"/>
                  <a:gd name="T12" fmla="+- 0 7262 7010"/>
                  <a:gd name="T13" fmla="*/ T12 w 378"/>
                  <a:gd name="T14" fmla="+- 0 4309 4026"/>
                  <a:gd name="T15" fmla="*/ 4309 h 509"/>
                </a:gdLst>
                <a:ahLst/>
                <a:cxnLst>
                  <a:cxn ang="0">
                    <a:pos x="T1" y="T3"/>
                  </a:cxn>
                  <a:cxn ang="0">
                    <a:pos x="T5" y="T7"/>
                  </a:cxn>
                  <a:cxn ang="0">
                    <a:pos x="T9" y="T11"/>
                  </a:cxn>
                  <a:cxn ang="0">
                    <a:pos x="T13" y="T15"/>
                  </a:cxn>
                </a:cxnLst>
                <a:rect l="0" t="0" r="r" b="b"/>
                <a:pathLst>
                  <a:path w="378" h="509">
                    <a:moveTo>
                      <a:pt x="252" y="283"/>
                    </a:moveTo>
                    <a:lnTo>
                      <a:pt x="241" y="290"/>
                    </a:lnTo>
                    <a:lnTo>
                      <a:pt x="256" y="290"/>
                    </a:lnTo>
                    <a:lnTo>
                      <a:pt x="252"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5" name="Freeform 118"/>
              <p:cNvSpPr>
                <a:spLocks/>
              </p:cNvSpPr>
              <p:nvPr/>
            </p:nvSpPr>
            <p:spPr bwMode="auto">
              <a:xfrm>
                <a:off x="7010" y="4026"/>
                <a:ext cx="378" cy="509"/>
              </a:xfrm>
              <a:custGeom>
                <a:avLst/>
                <a:gdLst>
                  <a:gd name="T0" fmla="+- 0 7278 7010"/>
                  <a:gd name="T1" fmla="*/ T0 w 378"/>
                  <a:gd name="T2" fmla="+- 0 4298 4026"/>
                  <a:gd name="T3" fmla="*/ 4298 h 509"/>
                  <a:gd name="T4" fmla="+- 0 7255 7010"/>
                  <a:gd name="T5" fmla="*/ T4 w 378"/>
                  <a:gd name="T6" fmla="+- 0 4298 4026"/>
                  <a:gd name="T7" fmla="*/ 4298 h 509"/>
                  <a:gd name="T8" fmla="+- 0 7262 7010"/>
                  <a:gd name="T9" fmla="*/ T8 w 378"/>
                  <a:gd name="T10" fmla="+- 0 4309 4026"/>
                  <a:gd name="T11" fmla="*/ 4309 h 509"/>
                  <a:gd name="T12" fmla="+- 0 7278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68" y="272"/>
                    </a:moveTo>
                    <a:lnTo>
                      <a:pt x="245" y="272"/>
                    </a:lnTo>
                    <a:lnTo>
                      <a:pt x="252" y="283"/>
                    </a:lnTo>
                    <a:lnTo>
                      <a:pt x="268"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6" name="Freeform 119"/>
              <p:cNvSpPr>
                <a:spLocks/>
              </p:cNvSpPr>
              <p:nvPr/>
            </p:nvSpPr>
            <p:spPr bwMode="auto">
              <a:xfrm>
                <a:off x="7010" y="4026"/>
                <a:ext cx="378" cy="509"/>
              </a:xfrm>
              <a:custGeom>
                <a:avLst/>
                <a:gdLst>
                  <a:gd name="T0" fmla="+- 0 7262 7010"/>
                  <a:gd name="T1" fmla="*/ T0 w 378"/>
                  <a:gd name="T2" fmla="+- 0 4275 4026"/>
                  <a:gd name="T3" fmla="*/ 4275 h 509"/>
                  <a:gd name="T4" fmla="+- 0 7250 7010"/>
                  <a:gd name="T5" fmla="*/ T4 w 378"/>
                  <a:gd name="T6" fmla="+- 0 4284 4026"/>
                  <a:gd name="T7" fmla="*/ 4284 h 509"/>
                  <a:gd name="T8" fmla="+- 0 7259 7010"/>
                  <a:gd name="T9" fmla="*/ T8 w 378"/>
                  <a:gd name="T10" fmla="+- 0 4295 4026"/>
                  <a:gd name="T11" fmla="*/ 4295 h 509"/>
                  <a:gd name="T12" fmla="+- 0 7262 7010"/>
                  <a:gd name="T13" fmla="*/ T12 w 378"/>
                  <a:gd name="T14" fmla="+- 0 4275 4026"/>
                  <a:gd name="T15" fmla="*/ 4275 h 509"/>
                </a:gdLst>
                <a:ahLst/>
                <a:cxnLst>
                  <a:cxn ang="0">
                    <a:pos x="T1" y="T3"/>
                  </a:cxn>
                  <a:cxn ang="0">
                    <a:pos x="T5" y="T7"/>
                  </a:cxn>
                  <a:cxn ang="0">
                    <a:pos x="T9" y="T11"/>
                  </a:cxn>
                  <a:cxn ang="0">
                    <a:pos x="T13" y="T15"/>
                  </a:cxn>
                </a:cxnLst>
                <a:rect l="0" t="0" r="r" b="b"/>
                <a:pathLst>
                  <a:path w="378" h="509">
                    <a:moveTo>
                      <a:pt x="252" y="249"/>
                    </a:moveTo>
                    <a:lnTo>
                      <a:pt x="240" y="258"/>
                    </a:lnTo>
                    <a:lnTo>
                      <a:pt x="249" y="269"/>
                    </a:lnTo>
                    <a:lnTo>
                      <a:pt x="252"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7" name="Freeform 120"/>
              <p:cNvSpPr>
                <a:spLocks/>
              </p:cNvSpPr>
              <p:nvPr/>
            </p:nvSpPr>
            <p:spPr bwMode="auto">
              <a:xfrm>
                <a:off x="7010" y="4026"/>
                <a:ext cx="378" cy="509"/>
              </a:xfrm>
              <a:custGeom>
                <a:avLst/>
                <a:gdLst>
                  <a:gd name="T0" fmla="+- 0 7278 7010"/>
                  <a:gd name="T1" fmla="*/ T0 w 378"/>
                  <a:gd name="T2" fmla="+- 0 4275 4026"/>
                  <a:gd name="T3" fmla="*/ 4275 h 509"/>
                  <a:gd name="T4" fmla="+- 0 7262 7010"/>
                  <a:gd name="T5" fmla="*/ T4 w 378"/>
                  <a:gd name="T6" fmla="+- 0 4275 4026"/>
                  <a:gd name="T7" fmla="*/ 4275 h 509"/>
                  <a:gd name="T8" fmla="+- 0 7259 7010"/>
                  <a:gd name="T9" fmla="*/ T8 w 378"/>
                  <a:gd name="T10" fmla="+- 0 4295 4026"/>
                  <a:gd name="T11" fmla="*/ 4295 h 509"/>
                  <a:gd name="T12" fmla="+- 0 7282 7010"/>
                  <a:gd name="T13" fmla="*/ T12 w 378"/>
                  <a:gd name="T14" fmla="+- 0 4295 4026"/>
                  <a:gd name="T15" fmla="*/ 4295 h 509"/>
                  <a:gd name="T16" fmla="+- 0 7289 7010"/>
                  <a:gd name="T17" fmla="*/ T16 w 378"/>
                  <a:gd name="T18" fmla="+- 0 4290 4026"/>
                  <a:gd name="T19" fmla="*/ 4290 h 509"/>
                  <a:gd name="T20" fmla="+- 0 7278 7010"/>
                  <a:gd name="T21" fmla="*/ T20 w 378"/>
                  <a:gd name="T22" fmla="+- 0 4275 4026"/>
                  <a:gd name="T23" fmla="*/ 4275 h 509"/>
                </a:gdLst>
                <a:ahLst/>
                <a:cxnLst>
                  <a:cxn ang="0">
                    <a:pos x="T1" y="T3"/>
                  </a:cxn>
                  <a:cxn ang="0">
                    <a:pos x="T5" y="T7"/>
                  </a:cxn>
                  <a:cxn ang="0">
                    <a:pos x="T9" y="T11"/>
                  </a:cxn>
                  <a:cxn ang="0">
                    <a:pos x="T13" y="T15"/>
                  </a:cxn>
                  <a:cxn ang="0">
                    <a:pos x="T17" y="T19"/>
                  </a:cxn>
                  <a:cxn ang="0">
                    <a:pos x="T21" y="T23"/>
                  </a:cxn>
                </a:cxnLst>
                <a:rect l="0" t="0" r="r" b="b"/>
                <a:pathLst>
                  <a:path w="378" h="509">
                    <a:moveTo>
                      <a:pt x="268" y="249"/>
                    </a:moveTo>
                    <a:lnTo>
                      <a:pt x="252" y="249"/>
                    </a:lnTo>
                    <a:lnTo>
                      <a:pt x="249" y="269"/>
                    </a:lnTo>
                    <a:lnTo>
                      <a:pt x="272" y="269"/>
                    </a:lnTo>
                    <a:lnTo>
                      <a:pt x="279" y="264"/>
                    </a:lnTo>
                    <a:lnTo>
                      <a:pt x="268"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8" name="Freeform 121"/>
              <p:cNvSpPr>
                <a:spLocks/>
              </p:cNvSpPr>
              <p:nvPr/>
            </p:nvSpPr>
            <p:spPr bwMode="auto">
              <a:xfrm>
                <a:off x="7010" y="4026"/>
                <a:ext cx="378" cy="509"/>
              </a:xfrm>
              <a:custGeom>
                <a:avLst/>
                <a:gdLst>
                  <a:gd name="T0" fmla="+- 0 7198 7010"/>
                  <a:gd name="T1" fmla="*/ T0 w 378"/>
                  <a:gd name="T2" fmla="+- 0 4163 4026"/>
                  <a:gd name="T3" fmla="*/ 4163 h 509"/>
                  <a:gd name="T4" fmla="+- 0 7170 7010"/>
                  <a:gd name="T5" fmla="*/ T4 w 378"/>
                  <a:gd name="T6" fmla="+- 0 4179 4026"/>
                  <a:gd name="T7" fmla="*/ 4179 h 509"/>
                  <a:gd name="T8" fmla="+- 0 7250 7010"/>
                  <a:gd name="T9" fmla="*/ T8 w 378"/>
                  <a:gd name="T10" fmla="+- 0 4284 4026"/>
                  <a:gd name="T11" fmla="*/ 4284 h 509"/>
                  <a:gd name="T12" fmla="+- 0 7262 7010"/>
                  <a:gd name="T13" fmla="*/ T12 w 378"/>
                  <a:gd name="T14" fmla="+- 0 4275 4026"/>
                  <a:gd name="T15" fmla="*/ 4275 h 509"/>
                  <a:gd name="T16" fmla="+- 0 7278 7010"/>
                  <a:gd name="T17" fmla="*/ T16 w 378"/>
                  <a:gd name="T18" fmla="+- 0 4275 4026"/>
                  <a:gd name="T19" fmla="*/ 4275 h 509"/>
                  <a:gd name="T20" fmla="+- 0 7217 7010"/>
                  <a:gd name="T21" fmla="*/ T20 w 378"/>
                  <a:gd name="T22" fmla="+- 0 4194 4026"/>
                  <a:gd name="T23" fmla="*/ 4194 h 509"/>
                  <a:gd name="T24" fmla="+- 0 7197 7010"/>
                  <a:gd name="T25" fmla="*/ T24 w 378"/>
                  <a:gd name="T26" fmla="+- 0 4194 4026"/>
                  <a:gd name="T27" fmla="*/ 4194 h 509"/>
                  <a:gd name="T28" fmla="+- 0 7202 7010"/>
                  <a:gd name="T29" fmla="*/ T28 w 378"/>
                  <a:gd name="T30" fmla="+- 0 4174 4026"/>
                  <a:gd name="T31" fmla="*/ 4174 h 509"/>
                  <a:gd name="T32" fmla="+- 0 7204 7010"/>
                  <a:gd name="T33" fmla="*/ T32 w 378"/>
                  <a:gd name="T34" fmla="+- 0 4174 4026"/>
                  <a:gd name="T35" fmla="*/ 4174 h 509"/>
                  <a:gd name="T36" fmla="+- 0 7198 7010"/>
                  <a:gd name="T37" fmla="*/ T36 w 378"/>
                  <a:gd name="T38" fmla="+- 0 4163 4026"/>
                  <a:gd name="T39" fmla="*/ 4163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8" h="509">
                    <a:moveTo>
                      <a:pt x="188" y="137"/>
                    </a:moveTo>
                    <a:lnTo>
                      <a:pt x="160" y="153"/>
                    </a:lnTo>
                    <a:lnTo>
                      <a:pt x="240" y="258"/>
                    </a:lnTo>
                    <a:lnTo>
                      <a:pt x="252" y="249"/>
                    </a:lnTo>
                    <a:lnTo>
                      <a:pt x="268" y="249"/>
                    </a:lnTo>
                    <a:lnTo>
                      <a:pt x="207" y="168"/>
                    </a:lnTo>
                    <a:lnTo>
                      <a:pt x="187" y="168"/>
                    </a:lnTo>
                    <a:lnTo>
                      <a:pt x="192" y="148"/>
                    </a:lnTo>
                    <a:lnTo>
                      <a:pt x="194" y="148"/>
                    </a:lnTo>
                    <a:lnTo>
                      <a:pt x="188"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79" name="Freeform 122"/>
              <p:cNvSpPr>
                <a:spLocks/>
              </p:cNvSpPr>
              <p:nvPr/>
            </p:nvSpPr>
            <p:spPr bwMode="auto">
              <a:xfrm>
                <a:off x="7010" y="4026"/>
                <a:ext cx="378" cy="509"/>
              </a:xfrm>
              <a:custGeom>
                <a:avLst/>
                <a:gdLst>
                  <a:gd name="T0" fmla="+- 0 7113 7010"/>
                  <a:gd name="T1" fmla="*/ T0 w 378"/>
                  <a:gd name="T2" fmla="+- 0 4230 4026"/>
                  <a:gd name="T3" fmla="*/ 4230 h 509"/>
                  <a:gd name="T4" fmla="+- 0 7112 7010"/>
                  <a:gd name="T5" fmla="*/ T4 w 378"/>
                  <a:gd name="T6" fmla="+- 0 4252 4026"/>
                  <a:gd name="T7" fmla="*/ 4252 h 509"/>
                  <a:gd name="T8" fmla="+- 0 7127 7010"/>
                  <a:gd name="T9" fmla="*/ T8 w 378"/>
                  <a:gd name="T10" fmla="+- 0 4242 4026"/>
                  <a:gd name="T11" fmla="*/ 4242 h 509"/>
                  <a:gd name="T12" fmla="+- 0 711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03" y="204"/>
                    </a:moveTo>
                    <a:lnTo>
                      <a:pt x="102" y="226"/>
                    </a:lnTo>
                    <a:lnTo>
                      <a:pt x="117" y="216"/>
                    </a:lnTo>
                    <a:lnTo>
                      <a:pt x="10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0" name="Freeform 123"/>
              <p:cNvSpPr>
                <a:spLocks/>
              </p:cNvSpPr>
              <p:nvPr/>
            </p:nvSpPr>
            <p:spPr bwMode="auto">
              <a:xfrm>
                <a:off x="7010" y="4026"/>
                <a:ext cx="378" cy="509"/>
              </a:xfrm>
              <a:custGeom>
                <a:avLst/>
                <a:gdLst>
                  <a:gd name="T0" fmla="+- 0 7127 7010"/>
                  <a:gd name="T1" fmla="*/ T0 w 378"/>
                  <a:gd name="T2" fmla="+- 0 4242 4026"/>
                  <a:gd name="T3" fmla="*/ 4242 h 509"/>
                  <a:gd name="T4" fmla="+- 0 7112 7010"/>
                  <a:gd name="T5" fmla="*/ T4 w 378"/>
                  <a:gd name="T6" fmla="+- 0 4252 4026"/>
                  <a:gd name="T7" fmla="*/ 4252 h 509"/>
                  <a:gd name="T8" fmla="+- 0 7140 7010"/>
                  <a:gd name="T9" fmla="*/ T8 w 378"/>
                  <a:gd name="T10" fmla="+- 0 4252 4026"/>
                  <a:gd name="T11" fmla="*/ 4252 h 509"/>
                  <a:gd name="T12" fmla="+- 0 7127 7010"/>
                  <a:gd name="T13" fmla="*/ T12 w 378"/>
                  <a:gd name="T14" fmla="+- 0 4242 4026"/>
                  <a:gd name="T15" fmla="*/ 4242 h 509"/>
                </a:gdLst>
                <a:ahLst/>
                <a:cxnLst>
                  <a:cxn ang="0">
                    <a:pos x="T1" y="T3"/>
                  </a:cxn>
                  <a:cxn ang="0">
                    <a:pos x="T5" y="T7"/>
                  </a:cxn>
                  <a:cxn ang="0">
                    <a:pos x="T9" y="T11"/>
                  </a:cxn>
                  <a:cxn ang="0">
                    <a:pos x="T13" y="T15"/>
                  </a:cxn>
                </a:cxnLst>
                <a:rect l="0" t="0" r="r" b="b"/>
                <a:pathLst>
                  <a:path w="378" h="509">
                    <a:moveTo>
                      <a:pt x="117" y="216"/>
                    </a:moveTo>
                    <a:lnTo>
                      <a:pt x="102" y="226"/>
                    </a:lnTo>
                    <a:lnTo>
                      <a:pt x="130" y="226"/>
                    </a:lnTo>
                    <a:lnTo>
                      <a:pt x="117"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1" name="Freeform 124"/>
              <p:cNvSpPr>
                <a:spLocks/>
              </p:cNvSpPr>
              <p:nvPr/>
            </p:nvSpPr>
            <p:spPr bwMode="auto">
              <a:xfrm>
                <a:off x="7010" y="4026"/>
                <a:ext cx="378" cy="509"/>
              </a:xfrm>
              <a:custGeom>
                <a:avLst/>
                <a:gdLst>
                  <a:gd name="T0" fmla="+- 0 7143 7010"/>
                  <a:gd name="T1" fmla="*/ T0 w 378"/>
                  <a:gd name="T2" fmla="+- 0 4230 4026"/>
                  <a:gd name="T3" fmla="*/ 4230 h 509"/>
                  <a:gd name="T4" fmla="+- 0 7113 7010"/>
                  <a:gd name="T5" fmla="*/ T4 w 378"/>
                  <a:gd name="T6" fmla="+- 0 4230 4026"/>
                  <a:gd name="T7" fmla="*/ 4230 h 509"/>
                  <a:gd name="T8" fmla="+- 0 7127 7010"/>
                  <a:gd name="T9" fmla="*/ T8 w 378"/>
                  <a:gd name="T10" fmla="+- 0 4242 4026"/>
                  <a:gd name="T11" fmla="*/ 4242 h 509"/>
                  <a:gd name="T12" fmla="+- 0 714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33" y="204"/>
                    </a:moveTo>
                    <a:lnTo>
                      <a:pt x="103" y="204"/>
                    </a:lnTo>
                    <a:lnTo>
                      <a:pt x="117" y="216"/>
                    </a:lnTo>
                    <a:lnTo>
                      <a:pt x="13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2" name="Freeform 125"/>
              <p:cNvSpPr>
                <a:spLocks/>
              </p:cNvSpPr>
              <p:nvPr/>
            </p:nvSpPr>
            <p:spPr bwMode="auto">
              <a:xfrm>
                <a:off x="7010" y="4026"/>
                <a:ext cx="378" cy="509"/>
              </a:xfrm>
              <a:custGeom>
                <a:avLst/>
                <a:gdLst>
                  <a:gd name="T0" fmla="+- 0 7133 7010"/>
                  <a:gd name="T1" fmla="*/ T0 w 378"/>
                  <a:gd name="T2" fmla="+- 0 4203 4026"/>
                  <a:gd name="T3" fmla="*/ 4203 h 509"/>
                  <a:gd name="T4" fmla="+- 0 7118 7010"/>
                  <a:gd name="T5" fmla="*/ T4 w 378"/>
                  <a:gd name="T6" fmla="+- 0 4214 4026"/>
                  <a:gd name="T7" fmla="*/ 4214 h 509"/>
                  <a:gd name="T8" fmla="+- 0 7132 7010"/>
                  <a:gd name="T9" fmla="*/ T8 w 378"/>
                  <a:gd name="T10" fmla="+- 0 4225 4026"/>
                  <a:gd name="T11" fmla="*/ 4225 h 509"/>
                  <a:gd name="T12" fmla="+- 0 7133 7010"/>
                  <a:gd name="T13" fmla="*/ T12 w 378"/>
                  <a:gd name="T14" fmla="+- 0 4203 4026"/>
                  <a:gd name="T15" fmla="*/ 4203 h 509"/>
                </a:gdLst>
                <a:ahLst/>
                <a:cxnLst>
                  <a:cxn ang="0">
                    <a:pos x="T1" y="T3"/>
                  </a:cxn>
                  <a:cxn ang="0">
                    <a:pos x="T5" y="T7"/>
                  </a:cxn>
                  <a:cxn ang="0">
                    <a:pos x="T9" y="T11"/>
                  </a:cxn>
                  <a:cxn ang="0">
                    <a:pos x="T13" y="T15"/>
                  </a:cxn>
                </a:cxnLst>
                <a:rect l="0" t="0" r="r" b="b"/>
                <a:pathLst>
                  <a:path w="378" h="509">
                    <a:moveTo>
                      <a:pt x="123" y="177"/>
                    </a:moveTo>
                    <a:lnTo>
                      <a:pt x="108" y="188"/>
                    </a:lnTo>
                    <a:lnTo>
                      <a:pt x="122" y="199"/>
                    </a:lnTo>
                    <a:lnTo>
                      <a:pt x="123"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3" name="Freeform 126"/>
              <p:cNvSpPr>
                <a:spLocks/>
              </p:cNvSpPr>
              <p:nvPr/>
            </p:nvSpPr>
            <p:spPr bwMode="auto">
              <a:xfrm>
                <a:off x="7010" y="4026"/>
                <a:ext cx="378" cy="509"/>
              </a:xfrm>
              <a:custGeom>
                <a:avLst/>
                <a:gdLst>
                  <a:gd name="T0" fmla="+- 0 7149 7010"/>
                  <a:gd name="T1" fmla="*/ T0 w 378"/>
                  <a:gd name="T2" fmla="+- 0 4203 4026"/>
                  <a:gd name="T3" fmla="*/ 4203 h 509"/>
                  <a:gd name="T4" fmla="+- 0 7133 7010"/>
                  <a:gd name="T5" fmla="*/ T4 w 378"/>
                  <a:gd name="T6" fmla="+- 0 4203 4026"/>
                  <a:gd name="T7" fmla="*/ 4203 h 509"/>
                  <a:gd name="T8" fmla="+- 0 7132 7010"/>
                  <a:gd name="T9" fmla="*/ T8 w 378"/>
                  <a:gd name="T10" fmla="+- 0 4225 4026"/>
                  <a:gd name="T11" fmla="*/ 4225 h 509"/>
                  <a:gd name="T12" fmla="+- 0 7150 7010"/>
                  <a:gd name="T13" fmla="*/ T12 w 378"/>
                  <a:gd name="T14" fmla="+- 0 4225 4026"/>
                  <a:gd name="T15" fmla="*/ 4225 h 509"/>
                  <a:gd name="T16" fmla="+- 0 7163 7010"/>
                  <a:gd name="T17" fmla="*/ T16 w 378"/>
                  <a:gd name="T18" fmla="+- 0 4215 4026"/>
                  <a:gd name="T19" fmla="*/ 4215 h 509"/>
                  <a:gd name="T20" fmla="+- 0 7149 7010"/>
                  <a:gd name="T21" fmla="*/ T20 w 378"/>
                  <a:gd name="T22" fmla="+- 0 4203 4026"/>
                  <a:gd name="T23" fmla="*/ 4203 h 509"/>
                </a:gdLst>
                <a:ahLst/>
                <a:cxnLst>
                  <a:cxn ang="0">
                    <a:pos x="T1" y="T3"/>
                  </a:cxn>
                  <a:cxn ang="0">
                    <a:pos x="T5" y="T7"/>
                  </a:cxn>
                  <a:cxn ang="0">
                    <a:pos x="T9" y="T11"/>
                  </a:cxn>
                  <a:cxn ang="0">
                    <a:pos x="T13" y="T15"/>
                  </a:cxn>
                  <a:cxn ang="0">
                    <a:pos x="T17" y="T19"/>
                  </a:cxn>
                  <a:cxn ang="0">
                    <a:pos x="T21" y="T23"/>
                  </a:cxn>
                </a:cxnLst>
                <a:rect l="0" t="0" r="r" b="b"/>
                <a:pathLst>
                  <a:path w="378" h="509">
                    <a:moveTo>
                      <a:pt x="139" y="177"/>
                    </a:moveTo>
                    <a:lnTo>
                      <a:pt x="123" y="177"/>
                    </a:lnTo>
                    <a:lnTo>
                      <a:pt x="122" y="199"/>
                    </a:lnTo>
                    <a:lnTo>
                      <a:pt x="140" y="199"/>
                    </a:lnTo>
                    <a:lnTo>
                      <a:pt x="153" y="189"/>
                    </a:lnTo>
                    <a:lnTo>
                      <a:pt x="139"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4" name="Freeform 127"/>
              <p:cNvSpPr>
                <a:spLocks/>
              </p:cNvSpPr>
              <p:nvPr/>
            </p:nvSpPr>
            <p:spPr bwMode="auto">
              <a:xfrm>
                <a:off x="7010" y="4026"/>
                <a:ext cx="378" cy="509"/>
              </a:xfrm>
              <a:custGeom>
                <a:avLst/>
                <a:gdLst>
                  <a:gd name="T0" fmla="+- 0 7159 7010"/>
                  <a:gd name="T1" fmla="*/ T0 w 378"/>
                  <a:gd name="T2" fmla="+- 0 4026 4026"/>
                  <a:gd name="T3" fmla="*/ 4026 h 509"/>
                  <a:gd name="T4" fmla="+- 0 7010 7010"/>
                  <a:gd name="T5" fmla="*/ T4 w 378"/>
                  <a:gd name="T6" fmla="+- 0 4123 4026"/>
                  <a:gd name="T7" fmla="*/ 4123 h 509"/>
                  <a:gd name="T8" fmla="+- 0 7118 7010"/>
                  <a:gd name="T9" fmla="*/ T8 w 378"/>
                  <a:gd name="T10" fmla="+- 0 4214 4026"/>
                  <a:gd name="T11" fmla="*/ 4214 h 509"/>
                  <a:gd name="T12" fmla="+- 0 7133 7010"/>
                  <a:gd name="T13" fmla="*/ T12 w 378"/>
                  <a:gd name="T14" fmla="+- 0 4203 4026"/>
                  <a:gd name="T15" fmla="*/ 4203 h 509"/>
                  <a:gd name="T16" fmla="+- 0 7149 7010"/>
                  <a:gd name="T17" fmla="*/ T16 w 378"/>
                  <a:gd name="T18" fmla="+- 0 4203 4026"/>
                  <a:gd name="T19" fmla="*/ 4203 h 509"/>
                  <a:gd name="T20" fmla="+- 0 7068 7010"/>
                  <a:gd name="T21" fmla="*/ T20 w 378"/>
                  <a:gd name="T22" fmla="+- 0 4136 4026"/>
                  <a:gd name="T23" fmla="*/ 4136 h 509"/>
                  <a:gd name="T24" fmla="+- 0 7040 7010"/>
                  <a:gd name="T25" fmla="*/ T24 w 378"/>
                  <a:gd name="T26" fmla="+- 0 4136 4026"/>
                  <a:gd name="T27" fmla="*/ 4136 h 509"/>
                  <a:gd name="T28" fmla="+- 0 7041 7010"/>
                  <a:gd name="T29" fmla="*/ T28 w 378"/>
                  <a:gd name="T30" fmla="+- 0 4114 4026"/>
                  <a:gd name="T31" fmla="*/ 4114 h 509"/>
                  <a:gd name="T32" fmla="+- 0 7074 7010"/>
                  <a:gd name="T33" fmla="*/ T32 w 378"/>
                  <a:gd name="T34" fmla="+- 0 4114 4026"/>
                  <a:gd name="T35" fmla="*/ 4114 h 509"/>
                  <a:gd name="T36" fmla="+- 0 7148 7010"/>
                  <a:gd name="T37" fmla="*/ T36 w 378"/>
                  <a:gd name="T38" fmla="+- 0 4066 4026"/>
                  <a:gd name="T39" fmla="*/ 4066 h 509"/>
                  <a:gd name="T40" fmla="+- 0 7141 7010"/>
                  <a:gd name="T41" fmla="*/ T40 w 378"/>
                  <a:gd name="T42" fmla="+- 0 4053 4026"/>
                  <a:gd name="T43" fmla="*/ 4053 h 509"/>
                  <a:gd name="T44" fmla="+- 0 7172 7010"/>
                  <a:gd name="T45" fmla="*/ T44 w 378"/>
                  <a:gd name="T46" fmla="+- 0 4053 4026"/>
                  <a:gd name="T47" fmla="*/ 4053 h 509"/>
                  <a:gd name="T48" fmla="+- 0 7159 7010"/>
                  <a:gd name="T49" fmla="*/ T48 w 378"/>
                  <a:gd name="T50" fmla="+- 0 4026 4026"/>
                  <a:gd name="T51" fmla="*/ 4026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149" y="0"/>
                    </a:moveTo>
                    <a:lnTo>
                      <a:pt x="0" y="97"/>
                    </a:lnTo>
                    <a:lnTo>
                      <a:pt x="108" y="188"/>
                    </a:lnTo>
                    <a:lnTo>
                      <a:pt x="123" y="177"/>
                    </a:lnTo>
                    <a:lnTo>
                      <a:pt x="139" y="177"/>
                    </a:lnTo>
                    <a:lnTo>
                      <a:pt x="58" y="110"/>
                    </a:lnTo>
                    <a:lnTo>
                      <a:pt x="30" y="110"/>
                    </a:lnTo>
                    <a:lnTo>
                      <a:pt x="31" y="88"/>
                    </a:lnTo>
                    <a:lnTo>
                      <a:pt x="64" y="88"/>
                    </a:lnTo>
                    <a:lnTo>
                      <a:pt x="138" y="40"/>
                    </a:lnTo>
                    <a:lnTo>
                      <a:pt x="131" y="27"/>
                    </a:lnTo>
                    <a:lnTo>
                      <a:pt x="162" y="27"/>
                    </a:lnTo>
                    <a:lnTo>
                      <a:pt x="14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5" name="Freeform 128"/>
              <p:cNvSpPr>
                <a:spLocks/>
              </p:cNvSpPr>
              <p:nvPr/>
            </p:nvSpPr>
            <p:spPr bwMode="auto">
              <a:xfrm>
                <a:off x="7010" y="4026"/>
                <a:ext cx="378" cy="509"/>
              </a:xfrm>
              <a:custGeom>
                <a:avLst/>
                <a:gdLst>
                  <a:gd name="T0" fmla="+- 0 7202 7010"/>
                  <a:gd name="T1" fmla="*/ T0 w 378"/>
                  <a:gd name="T2" fmla="+- 0 4174 4026"/>
                  <a:gd name="T3" fmla="*/ 4174 h 509"/>
                  <a:gd name="T4" fmla="+- 0 7197 7010"/>
                  <a:gd name="T5" fmla="*/ T4 w 378"/>
                  <a:gd name="T6" fmla="+- 0 4194 4026"/>
                  <a:gd name="T7" fmla="*/ 4194 h 509"/>
                  <a:gd name="T8" fmla="+- 0 7211 7010"/>
                  <a:gd name="T9" fmla="*/ T8 w 378"/>
                  <a:gd name="T10" fmla="+- 0 4187 4026"/>
                  <a:gd name="T11" fmla="*/ 4187 h 509"/>
                  <a:gd name="T12" fmla="+- 0 7202 7010"/>
                  <a:gd name="T13" fmla="*/ T12 w 378"/>
                  <a:gd name="T14" fmla="+- 0 4174 4026"/>
                  <a:gd name="T15" fmla="*/ 4174 h 509"/>
                </a:gdLst>
                <a:ahLst/>
                <a:cxnLst>
                  <a:cxn ang="0">
                    <a:pos x="T1" y="T3"/>
                  </a:cxn>
                  <a:cxn ang="0">
                    <a:pos x="T5" y="T7"/>
                  </a:cxn>
                  <a:cxn ang="0">
                    <a:pos x="T9" y="T11"/>
                  </a:cxn>
                  <a:cxn ang="0">
                    <a:pos x="T13" y="T15"/>
                  </a:cxn>
                </a:cxnLst>
                <a:rect l="0" t="0" r="r" b="b"/>
                <a:pathLst>
                  <a:path w="378" h="509">
                    <a:moveTo>
                      <a:pt x="192" y="148"/>
                    </a:moveTo>
                    <a:lnTo>
                      <a:pt x="187" y="168"/>
                    </a:lnTo>
                    <a:lnTo>
                      <a:pt x="201" y="161"/>
                    </a:lnTo>
                    <a:lnTo>
                      <a:pt x="192"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6" name="Freeform 129"/>
              <p:cNvSpPr>
                <a:spLocks/>
              </p:cNvSpPr>
              <p:nvPr/>
            </p:nvSpPr>
            <p:spPr bwMode="auto">
              <a:xfrm>
                <a:off x="7010" y="4026"/>
                <a:ext cx="378" cy="509"/>
              </a:xfrm>
              <a:custGeom>
                <a:avLst/>
                <a:gdLst>
                  <a:gd name="T0" fmla="+- 0 7211 7010"/>
                  <a:gd name="T1" fmla="*/ T0 w 378"/>
                  <a:gd name="T2" fmla="+- 0 4187 4026"/>
                  <a:gd name="T3" fmla="*/ 4187 h 509"/>
                  <a:gd name="T4" fmla="+- 0 7197 7010"/>
                  <a:gd name="T5" fmla="*/ T4 w 378"/>
                  <a:gd name="T6" fmla="+- 0 4194 4026"/>
                  <a:gd name="T7" fmla="*/ 4194 h 509"/>
                  <a:gd name="T8" fmla="+- 0 7217 7010"/>
                  <a:gd name="T9" fmla="*/ T8 w 378"/>
                  <a:gd name="T10" fmla="+- 0 4194 4026"/>
                  <a:gd name="T11" fmla="*/ 4194 h 509"/>
                  <a:gd name="T12" fmla="+- 0 7211 7010"/>
                  <a:gd name="T13" fmla="*/ T12 w 378"/>
                  <a:gd name="T14" fmla="+- 0 4187 4026"/>
                  <a:gd name="T15" fmla="*/ 4187 h 509"/>
                </a:gdLst>
                <a:ahLst/>
                <a:cxnLst>
                  <a:cxn ang="0">
                    <a:pos x="T1" y="T3"/>
                  </a:cxn>
                  <a:cxn ang="0">
                    <a:pos x="T5" y="T7"/>
                  </a:cxn>
                  <a:cxn ang="0">
                    <a:pos x="T9" y="T11"/>
                  </a:cxn>
                  <a:cxn ang="0">
                    <a:pos x="T13" y="T15"/>
                  </a:cxn>
                </a:cxnLst>
                <a:rect l="0" t="0" r="r" b="b"/>
                <a:pathLst>
                  <a:path w="378" h="509">
                    <a:moveTo>
                      <a:pt x="201" y="161"/>
                    </a:moveTo>
                    <a:lnTo>
                      <a:pt x="187" y="168"/>
                    </a:lnTo>
                    <a:lnTo>
                      <a:pt x="207" y="168"/>
                    </a:lnTo>
                    <a:lnTo>
                      <a:pt x="201"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7" name="Freeform 130"/>
              <p:cNvSpPr>
                <a:spLocks/>
              </p:cNvSpPr>
              <p:nvPr/>
            </p:nvSpPr>
            <p:spPr bwMode="auto">
              <a:xfrm>
                <a:off x="7010" y="4026"/>
                <a:ext cx="378" cy="509"/>
              </a:xfrm>
              <a:custGeom>
                <a:avLst/>
                <a:gdLst>
                  <a:gd name="T0" fmla="+- 0 7226 7010"/>
                  <a:gd name="T1" fmla="*/ T0 w 378"/>
                  <a:gd name="T2" fmla="+- 0 4156 4026"/>
                  <a:gd name="T3" fmla="*/ 4156 h 509"/>
                  <a:gd name="T4" fmla="+- 0 7210 7010"/>
                  <a:gd name="T5" fmla="*/ T4 w 378"/>
                  <a:gd name="T6" fmla="+- 0 4156 4026"/>
                  <a:gd name="T7" fmla="*/ 4156 h 509"/>
                  <a:gd name="T8" fmla="+- 0 7204 7010"/>
                  <a:gd name="T9" fmla="*/ T8 w 378"/>
                  <a:gd name="T10" fmla="+- 0 4174 4026"/>
                  <a:gd name="T11" fmla="*/ 4174 h 509"/>
                  <a:gd name="T12" fmla="+- 0 7202 7010"/>
                  <a:gd name="T13" fmla="*/ T12 w 378"/>
                  <a:gd name="T14" fmla="+- 0 4174 4026"/>
                  <a:gd name="T15" fmla="*/ 4174 h 509"/>
                  <a:gd name="T16" fmla="+- 0 7211 7010"/>
                  <a:gd name="T17" fmla="*/ T16 w 378"/>
                  <a:gd name="T18" fmla="+- 0 4187 4026"/>
                  <a:gd name="T19" fmla="*/ 4187 h 509"/>
                  <a:gd name="T20" fmla="+- 0 7235 7010"/>
                  <a:gd name="T21" fmla="*/ T20 w 378"/>
                  <a:gd name="T22" fmla="+- 0 4174 4026"/>
                  <a:gd name="T23" fmla="*/ 4174 h 509"/>
                  <a:gd name="T24" fmla="+- 0 7226 7010"/>
                  <a:gd name="T25" fmla="*/ T24 w 378"/>
                  <a:gd name="T26" fmla="+- 0 4156 4026"/>
                  <a:gd name="T27" fmla="*/ 4156 h 509"/>
                </a:gdLst>
                <a:ahLst/>
                <a:cxnLst>
                  <a:cxn ang="0">
                    <a:pos x="T1" y="T3"/>
                  </a:cxn>
                  <a:cxn ang="0">
                    <a:pos x="T5" y="T7"/>
                  </a:cxn>
                  <a:cxn ang="0">
                    <a:pos x="T9" y="T11"/>
                  </a:cxn>
                  <a:cxn ang="0">
                    <a:pos x="T13" y="T15"/>
                  </a:cxn>
                  <a:cxn ang="0">
                    <a:pos x="T17" y="T19"/>
                  </a:cxn>
                  <a:cxn ang="0">
                    <a:pos x="T21" y="T23"/>
                  </a:cxn>
                  <a:cxn ang="0">
                    <a:pos x="T25" y="T27"/>
                  </a:cxn>
                </a:cxnLst>
                <a:rect l="0" t="0" r="r" b="b"/>
                <a:pathLst>
                  <a:path w="378" h="509">
                    <a:moveTo>
                      <a:pt x="216" y="130"/>
                    </a:moveTo>
                    <a:lnTo>
                      <a:pt x="200" y="130"/>
                    </a:lnTo>
                    <a:lnTo>
                      <a:pt x="194" y="148"/>
                    </a:lnTo>
                    <a:lnTo>
                      <a:pt x="192" y="148"/>
                    </a:lnTo>
                    <a:lnTo>
                      <a:pt x="201" y="161"/>
                    </a:lnTo>
                    <a:lnTo>
                      <a:pt x="225" y="148"/>
                    </a:lnTo>
                    <a:lnTo>
                      <a:pt x="216"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8" name="Freeform 131"/>
              <p:cNvSpPr>
                <a:spLocks/>
              </p:cNvSpPr>
              <p:nvPr/>
            </p:nvSpPr>
            <p:spPr bwMode="auto">
              <a:xfrm>
                <a:off x="7010" y="4026"/>
                <a:ext cx="378" cy="509"/>
              </a:xfrm>
              <a:custGeom>
                <a:avLst/>
                <a:gdLst>
                  <a:gd name="T0" fmla="+- 0 7210 7010"/>
                  <a:gd name="T1" fmla="*/ T0 w 378"/>
                  <a:gd name="T2" fmla="+- 0 4156 4026"/>
                  <a:gd name="T3" fmla="*/ 4156 h 509"/>
                  <a:gd name="T4" fmla="+- 0 7198 7010"/>
                  <a:gd name="T5" fmla="*/ T4 w 378"/>
                  <a:gd name="T6" fmla="+- 0 4163 4026"/>
                  <a:gd name="T7" fmla="*/ 4163 h 509"/>
                  <a:gd name="T8" fmla="+- 0 7204 7010"/>
                  <a:gd name="T9" fmla="*/ T8 w 378"/>
                  <a:gd name="T10" fmla="+- 0 4174 4026"/>
                  <a:gd name="T11" fmla="*/ 4174 h 509"/>
                  <a:gd name="T12" fmla="+- 0 7210 7010"/>
                  <a:gd name="T13" fmla="*/ T12 w 378"/>
                  <a:gd name="T14" fmla="+- 0 4156 4026"/>
                  <a:gd name="T15" fmla="*/ 4156 h 509"/>
                </a:gdLst>
                <a:ahLst/>
                <a:cxnLst>
                  <a:cxn ang="0">
                    <a:pos x="T1" y="T3"/>
                  </a:cxn>
                  <a:cxn ang="0">
                    <a:pos x="T5" y="T7"/>
                  </a:cxn>
                  <a:cxn ang="0">
                    <a:pos x="T9" y="T11"/>
                  </a:cxn>
                  <a:cxn ang="0">
                    <a:pos x="T13" y="T15"/>
                  </a:cxn>
                </a:cxnLst>
                <a:rect l="0" t="0" r="r" b="b"/>
                <a:pathLst>
                  <a:path w="378" h="509">
                    <a:moveTo>
                      <a:pt x="200" y="130"/>
                    </a:moveTo>
                    <a:lnTo>
                      <a:pt x="188" y="137"/>
                    </a:lnTo>
                    <a:lnTo>
                      <a:pt x="194" y="148"/>
                    </a:lnTo>
                    <a:lnTo>
                      <a:pt x="200"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89" name="Freeform 132"/>
              <p:cNvSpPr>
                <a:spLocks/>
              </p:cNvSpPr>
              <p:nvPr/>
            </p:nvSpPr>
            <p:spPr bwMode="auto">
              <a:xfrm>
                <a:off x="7010" y="4026"/>
                <a:ext cx="378" cy="509"/>
              </a:xfrm>
              <a:custGeom>
                <a:avLst/>
                <a:gdLst>
                  <a:gd name="T0" fmla="+- 0 7172 7010"/>
                  <a:gd name="T1" fmla="*/ T0 w 378"/>
                  <a:gd name="T2" fmla="+- 0 4053 4026"/>
                  <a:gd name="T3" fmla="*/ 4053 h 509"/>
                  <a:gd name="T4" fmla="+- 0 7141 7010"/>
                  <a:gd name="T5" fmla="*/ T4 w 378"/>
                  <a:gd name="T6" fmla="+- 0 4053 4026"/>
                  <a:gd name="T7" fmla="*/ 4053 h 509"/>
                  <a:gd name="T8" fmla="+- 0 7161 7010"/>
                  <a:gd name="T9" fmla="*/ T8 w 378"/>
                  <a:gd name="T10" fmla="+- 0 4058 4026"/>
                  <a:gd name="T11" fmla="*/ 4058 h 509"/>
                  <a:gd name="T12" fmla="+- 0 7148 7010"/>
                  <a:gd name="T13" fmla="*/ T12 w 378"/>
                  <a:gd name="T14" fmla="+- 0 4066 4026"/>
                  <a:gd name="T15" fmla="*/ 4066 h 509"/>
                  <a:gd name="T16" fmla="+- 0 7198 7010"/>
                  <a:gd name="T17" fmla="*/ T16 w 378"/>
                  <a:gd name="T18" fmla="+- 0 4163 4026"/>
                  <a:gd name="T19" fmla="*/ 4163 h 509"/>
                  <a:gd name="T20" fmla="+- 0 7210 7010"/>
                  <a:gd name="T21" fmla="*/ T20 w 378"/>
                  <a:gd name="T22" fmla="+- 0 4156 4026"/>
                  <a:gd name="T23" fmla="*/ 4156 h 509"/>
                  <a:gd name="T24" fmla="+- 0 7226 7010"/>
                  <a:gd name="T25" fmla="*/ T24 w 378"/>
                  <a:gd name="T26" fmla="+- 0 4156 4026"/>
                  <a:gd name="T27" fmla="*/ 4156 h 509"/>
                  <a:gd name="T28" fmla="+- 0 7172 7010"/>
                  <a:gd name="T29" fmla="*/ T28 w 378"/>
                  <a:gd name="T30" fmla="+- 0 4053 4026"/>
                  <a:gd name="T31" fmla="*/ 4053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8" h="509">
                    <a:moveTo>
                      <a:pt x="162" y="27"/>
                    </a:moveTo>
                    <a:lnTo>
                      <a:pt x="131" y="27"/>
                    </a:lnTo>
                    <a:lnTo>
                      <a:pt x="151" y="32"/>
                    </a:lnTo>
                    <a:lnTo>
                      <a:pt x="138" y="40"/>
                    </a:lnTo>
                    <a:lnTo>
                      <a:pt x="188" y="137"/>
                    </a:lnTo>
                    <a:lnTo>
                      <a:pt x="200" y="130"/>
                    </a:lnTo>
                    <a:lnTo>
                      <a:pt x="216" y="130"/>
                    </a:lnTo>
                    <a:lnTo>
                      <a:pt x="16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0" name="Freeform 133"/>
              <p:cNvSpPr>
                <a:spLocks/>
              </p:cNvSpPr>
              <p:nvPr/>
            </p:nvSpPr>
            <p:spPr bwMode="auto">
              <a:xfrm>
                <a:off x="7010" y="4026"/>
                <a:ext cx="378" cy="509"/>
              </a:xfrm>
              <a:custGeom>
                <a:avLst/>
                <a:gdLst>
                  <a:gd name="T0" fmla="+- 0 7041 7010"/>
                  <a:gd name="T1" fmla="*/ T0 w 378"/>
                  <a:gd name="T2" fmla="+- 0 4114 4026"/>
                  <a:gd name="T3" fmla="*/ 4114 h 509"/>
                  <a:gd name="T4" fmla="+- 0 7040 7010"/>
                  <a:gd name="T5" fmla="*/ T4 w 378"/>
                  <a:gd name="T6" fmla="+- 0 4136 4026"/>
                  <a:gd name="T7" fmla="*/ 4136 h 509"/>
                  <a:gd name="T8" fmla="+- 0 7056 7010"/>
                  <a:gd name="T9" fmla="*/ T8 w 378"/>
                  <a:gd name="T10" fmla="+- 0 4126 4026"/>
                  <a:gd name="T11" fmla="*/ 4126 h 509"/>
                  <a:gd name="T12" fmla="+- 0 7041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31" y="88"/>
                    </a:moveTo>
                    <a:lnTo>
                      <a:pt x="30" y="110"/>
                    </a:lnTo>
                    <a:lnTo>
                      <a:pt x="46" y="100"/>
                    </a:lnTo>
                    <a:lnTo>
                      <a:pt x="31"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1" name="Freeform 134"/>
              <p:cNvSpPr>
                <a:spLocks/>
              </p:cNvSpPr>
              <p:nvPr/>
            </p:nvSpPr>
            <p:spPr bwMode="auto">
              <a:xfrm>
                <a:off x="7010" y="4026"/>
                <a:ext cx="378" cy="509"/>
              </a:xfrm>
              <a:custGeom>
                <a:avLst/>
                <a:gdLst>
                  <a:gd name="T0" fmla="+- 0 7056 7010"/>
                  <a:gd name="T1" fmla="*/ T0 w 378"/>
                  <a:gd name="T2" fmla="+- 0 4126 4026"/>
                  <a:gd name="T3" fmla="*/ 4126 h 509"/>
                  <a:gd name="T4" fmla="+- 0 7040 7010"/>
                  <a:gd name="T5" fmla="*/ T4 w 378"/>
                  <a:gd name="T6" fmla="+- 0 4136 4026"/>
                  <a:gd name="T7" fmla="*/ 4136 h 509"/>
                  <a:gd name="T8" fmla="+- 0 7068 7010"/>
                  <a:gd name="T9" fmla="*/ T8 w 378"/>
                  <a:gd name="T10" fmla="+- 0 4136 4026"/>
                  <a:gd name="T11" fmla="*/ 4136 h 509"/>
                  <a:gd name="T12" fmla="+- 0 7056 7010"/>
                  <a:gd name="T13" fmla="*/ T12 w 378"/>
                  <a:gd name="T14" fmla="+- 0 4126 4026"/>
                  <a:gd name="T15" fmla="*/ 4126 h 509"/>
                </a:gdLst>
                <a:ahLst/>
                <a:cxnLst>
                  <a:cxn ang="0">
                    <a:pos x="T1" y="T3"/>
                  </a:cxn>
                  <a:cxn ang="0">
                    <a:pos x="T5" y="T7"/>
                  </a:cxn>
                  <a:cxn ang="0">
                    <a:pos x="T9" y="T11"/>
                  </a:cxn>
                  <a:cxn ang="0">
                    <a:pos x="T13" y="T15"/>
                  </a:cxn>
                </a:cxnLst>
                <a:rect l="0" t="0" r="r" b="b"/>
                <a:pathLst>
                  <a:path w="378" h="509">
                    <a:moveTo>
                      <a:pt x="46" y="100"/>
                    </a:moveTo>
                    <a:lnTo>
                      <a:pt x="30" y="110"/>
                    </a:lnTo>
                    <a:lnTo>
                      <a:pt x="58" y="110"/>
                    </a:lnTo>
                    <a:lnTo>
                      <a:pt x="46"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2" name="Freeform 135"/>
              <p:cNvSpPr>
                <a:spLocks/>
              </p:cNvSpPr>
              <p:nvPr/>
            </p:nvSpPr>
            <p:spPr bwMode="auto">
              <a:xfrm>
                <a:off x="7010" y="4026"/>
                <a:ext cx="378" cy="509"/>
              </a:xfrm>
              <a:custGeom>
                <a:avLst/>
                <a:gdLst>
                  <a:gd name="T0" fmla="+- 0 7074 7010"/>
                  <a:gd name="T1" fmla="*/ T0 w 378"/>
                  <a:gd name="T2" fmla="+- 0 4114 4026"/>
                  <a:gd name="T3" fmla="*/ 4114 h 509"/>
                  <a:gd name="T4" fmla="+- 0 7041 7010"/>
                  <a:gd name="T5" fmla="*/ T4 w 378"/>
                  <a:gd name="T6" fmla="+- 0 4114 4026"/>
                  <a:gd name="T7" fmla="*/ 4114 h 509"/>
                  <a:gd name="T8" fmla="+- 0 7056 7010"/>
                  <a:gd name="T9" fmla="*/ T8 w 378"/>
                  <a:gd name="T10" fmla="+- 0 4126 4026"/>
                  <a:gd name="T11" fmla="*/ 4126 h 509"/>
                  <a:gd name="T12" fmla="+- 0 7074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64" y="88"/>
                    </a:moveTo>
                    <a:lnTo>
                      <a:pt x="31" y="88"/>
                    </a:lnTo>
                    <a:lnTo>
                      <a:pt x="46" y="100"/>
                    </a:lnTo>
                    <a:lnTo>
                      <a:pt x="64"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93" name="Freeform 136"/>
              <p:cNvSpPr>
                <a:spLocks/>
              </p:cNvSpPr>
              <p:nvPr/>
            </p:nvSpPr>
            <p:spPr bwMode="auto">
              <a:xfrm>
                <a:off x="7010" y="4026"/>
                <a:ext cx="378" cy="509"/>
              </a:xfrm>
              <a:custGeom>
                <a:avLst/>
                <a:gdLst>
                  <a:gd name="T0" fmla="+- 0 7141 7010"/>
                  <a:gd name="T1" fmla="*/ T0 w 378"/>
                  <a:gd name="T2" fmla="+- 0 4053 4026"/>
                  <a:gd name="T3" fmla="*/ 4053 h 509"/>
                  <a:gd name="T4" fmla="+- 0 7148 7010"/>
                  <a:gd name="T5" fmla="*/ T4 w 378"/>
                  <a:gd name="T6" fmla="+- 0 4066 4026"/>
                  <a:gd name="T7" fmla="*/ 4066 h 509"/>
                  <a:gd name="T8" fmla="+- 0 7161 7010"/>
                  <a:gd name="T9" fmla="*/ T8 w 378"/>
                  <a:gd name="T10" fmla="+- 0 4058 4026"/>
                  <a:gd name="T11" fmla="*/ 4058 h 509"/>
                  <a:gd name="T12" fmla="+- 0 7141 7010"/>
                  <a:gd name="T13" fmla="*/ T12 w 378"/>
                  <a:gd name="T14" fmla="+- 0 4053 4026"/>
                  <a:gd name="T15" fmla="*/ 4053 h 509"/>
                </a:gdLst>
                <a:ahLst/>
                <a:cxnLst>
                  <a:cxn ang="0">
                    <a:pos x="T1" y="T3"/>
                  </a:cxn>
                  <a:cxn ang="0">
                    <a:pos x="T5" y="T7"/>
                  </a:cxn>
                  <a:cxn ang="0">
                    <a:pos x="T9" y="T11"/>
                  </a:cxn>
                  <a:cxn ang="0">
                    <a:pos x="T13" y="T15"/>
                  </a:cxn>
                </a:cxnLst>
                <a:rect l="0" t="0" r="r" b="b"/>
                <a:pathLst>
                  <a:path w="378" h="509">
                    <a:moveTo>
                      <a:pt x="131" y="27"/>
                    </a:moveTo>
                    <a:lnTo>
                      <a:pt x="138" y="40"/>
                    </a:lnTo>
                    <a:lnTo>
                      <a:pt x="151" y="32"/>
                    </a:lnTo>
                    <a:lnTo>
                      <a:pt x="131"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98" name="Group 137"/>
            <p:cNvGrpSpPr>
              <a:grpSpLocks/>
            </p:cNvGrpSpPr>
            <p:nvPr/>
          </p:nvGrpSpPr>
          <p:grpSpPr bwMode="auto">
            <a:xfrm>
              <a:off x="7495" y="3901"/>
              <a:ext cx="309" cy="433"/>
              <a:chOff x="7495" y="3901"/>
              <a:chExt cx="309" cy="433"/>
            </a:xfrm>
          </p:grpSpPr>
          <p:sp>
            <p:nvSpPr>
              <p:cNvPr id="2163" name="Freeform 138"/>
              <p:cNvSpPr>
                <a:spLocks/>
              </p:cNvSpPr>
              <p:nvPr/>
            </p:nvSpPr>
            <p:spPr bwMode="auto">
              <a:xfrm>
                <a:off x="7495" y="3901"/>
                <a:ext cx="309" cy="433"/>
              </a:xfrm>
              <a:custGeom>
                <a:avLst/>
                <a:gdLst>
                  <a:gd name="T0" fmla="+- 0 7615 7495"/>
                  <a:gd name="T1" fmla="*/ T0 w 309"/>
                  <a:gd name="T2" fmla="+- 0 3901 3901"/>
                  <a:gd name="T3" fmla="*/ 3901 h 433"/>
                  <a:gd name="T4" fmla="+- 0 7495 7495"/>
                  <a:gd name="T5" fmla="*/ T4 w 309"/>
                  <a:gd name="T6" fmla="+- 0 3979 3901"/>
                  <a:gd name="T7" fmla="*/ 3979 h 433"/>
                  <a:gd name="T8" fmla="+- 0 7603 7495"/>
                  <a:gd name="T9" fmla="*/ T8 w 309"/>
                  <a:gd name="T10" fmla="+- 0 4069 3901"/>
                  <a:gd name="T11" fmla="*/ 4069 h 433"/>
                  <a:gd name="T12" fmla="+- 0 7567 7495"/>
                  <a:gd name="T13" fmla="*/ T12 w 309"/>
                  <a:gd name="T14" fmla="+- 0 4096 3901"/>
                  <a:gd name="T15" fmla="*/ 4096 h 433"/>
                  <a:gd name="T16" fmla="+- 0 7669 7495"/>
                  <a:gd name="T17" fmla="*/ T16 w 309"/>
                  <a:gd name="T18" fmla="+- 0 4182 3901"/>
                  <a:gd name="T19" fmla="*/ 4182 h 433"/>
                  <a:gd name="T20" fmla="+- 0 7638 7495"/>
                  <a:gd name="T21" fmla="*/ T20 w 309"/>
                  <a:gd name="T22" fmla="+- 0 4200 3901"/>
                  <a:gd name="T23" fmla="*/ 4200 h 433"/>
                  <a:gd name="T24" fmla="+- 0 7803 7495"/>
                  <a:gd name="T25" fmla="*/ T24 w 309"/>
                  <a:gd name="T26" fmla="+- 0 4334 3901"/>
                  <a:gd name="T27" fmla="*/ 4334 h 433"/>
                  <a:gd name="T28" fmla="+- 0 7706 7495"/>
                  <a:gd name="T29" fmla="*/ T28 w 309"/>
                  <a:gd name="T30" fmla="+- 0 4160 3901"/>
                  <a:gd name="T31" fmla="*/ 4160 h 433"/>
                  <a:gd name="T32" fmla="+- 0 7731 7495"/>
                  <a:gd name="T33" fmla="*/ T32 w 309"/>
                  <a:gd name="T34" fmla="+- 0 4142 3901"/>
                  <a:gd name="T35" fmla="*/ 4142 h 433"/>
                  <a:gd name="T36" fmla="+- 0 7653 7495"/>
                  <a:gd name="T37" fmla="*/ T36 w 309"/>
                  <a:gd name="T38" fmla="+- 0 4038 3901"/>
                  <a:gd name="T39" fmla="*/ 4038 h 433"/>
                  <a:gd name="T40" fmla="+- 0 7678 7495"/>
                  <a:gd name="T41" fmla="*/ T40 w 309"/>
                  <a:gd name="T42" fmla="+- 0 4024 3901"/>
                  <a:gd name="T43" fmla="*/ 4024 h 433"/>
                  <a:gd name="T44" fmla="+- 0 7615 7495"/>
                  <a:gd name="T45" fmla="*/ T44 w 309"/>
                  <a:gd name="T46" fmla="+- 0 3901 3901"/>
                  <a:gd name="T47" fmla="*/ 3901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0" y="0"/>
                    </a:moveTo>
                    <a:lnTo>
                      <a:pt x="0" y="78"/>
                    </a:lnTo>
                    <a:lnTo>
                      <a:pt x="108" y="168"/>
                    </a:lnTo>
                    <a:lnTo>
                      <a:pt x="72" y="195"/>
                    </a:lnTo>
                    <a:lnTo>
                      <a:pt x="174" y="281"/>
                    </a:lnTo>
                    <a:lnTo>
                      <a:pt x="143" y="299"/>
                    </a:lnTo>
                    <a:lnTo>
                      <a:pt x="308" y="433"/>
                    </a:lnTo>
                    <a:lnTo>
                      <a:pt x="211" y="259"/>
                    </a:lnTo>
                    <a:lnTo>
                      <a:pt x="236" y="241"/>
                    </a:lnTo>
                    <a:lnTo>
                      <a:pt x="158" y="137"/>
                    </a:lnTo>
                    <a:lnTo>
                      <a:pt x="183" y="123"/>
                    </a:lnTo>
                    <a:lnTo>
                      <a:pt x="120"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099" name="Group 139"/>
            <p:cNvGrpSpPr>
              <a:grpSpLocks/>
            </p:cNvGrpSpPr>
            <p:nvPr/>
          </p:nvGrpSpPr>
          <p:grpSpPr bwMode="auto">
            <a:xfrm>
              <a:off x="7471" y="3881"/>
              <a:ext cx="379" cy="509"/>
              <a:chOff x="7471" y="3881"/>
              <a:chExt cx="379" cy="509"/>
            </a:xfrm>
          </p:grpSpPr>
          <p:sp>
            <p:nvSpPr>
              <p:cNvPr id="2133" name="Freeform 140"/>
              <p:cNvSpPr>
                <a:spLocks/>
              </p:cNvSpPr>
              <p:nvPr/>
            </p:nvSpPr>
            <p:spPr bwMode="auto">
              <a:xfrm>
                <a:off x="7471" y="3881"/>
                <a:ext cx="379" cy="509"/>
              </a:xfrm>
              <a:custGeom>
                <a:avLst/>
                <a:gdLst>
                  <a:gd name="T0" fmla="+- 0 7645 7471"/>
                  <a:gd name="T1" fmla="*/ T0 w 379"/>
                  <a:gd name="T2" fmla="+- 0 4180 3881"/>
                  <a:gd name="T3" fmla="*/ 4180 h 509"/>
                  <a:gd name="T4" fmla="+- 0 7614 7471"/>
                  <a:gd name="T5" fmla="*/ T4 w 379"/>
                  <a:gd name="T6" fmla="+- 0 4198 3881"/>
                  <a:gd name="T7" fmla="*/ 4198 h 509"/>
                  <a:gd name="T8" fmla="+- 0 7851 7471"/>
                  <a:gd name="T9" fmla="*/ T8 w 379"/>
                  <a:gd name="T10" fmla="+- 0 4391 3881"/>
                  <a:gd name="T11" fmla="*/ 4391 h 509"/>
                  <a:gd name="T12" fmla="+- 0 7823 7471"/>
                  <a:gd name="T13" fmla="*/ T12 w 379"/>
                  <a:gd name="T14" fmla="+- 0 4341 3881"/>
                  <a:gd name="T15" fmla="*/ 4341 h 509"/>
                  <a:gd name="T16" fmla="+- 0 7791 7471"/>
                  <a:gd name="T17" fmla="*/ T16 w 379"/>
                  <a:gd name="T18" fmla="+- 0 4341 3881"/>
                  <a:gd name="T19" fmla="*/ 4341 h 509"/>
                  <a:gd name="T20" fmla="+- 0 7756 7471"/>
                  <a:gd name="T21" fmla="*/ T20 w 379"/>
                  <a:gd name="T22" fmla="+- 0 4279 3881"/>
                  <a:gd name="T23" fmla="*/ 4279 h 509"/>
                  <a:gd name="T24" fmla="+- 0 7675 7471"/>
                  <a:gd name="T25" fmla="*/ T24 w 379"/>
                  <a:gd name="T26" fmla="+- 0 4213 3881"/>
                  <a:gd name="T27" fmla="*/ 4213 h 509"/>
                  <a:gd name="T28" fmla="+- 0 7644 7471"/>
                  <a:gd name="T29" fmla="*/ T28 w 379"/>
                  <a:gd name="T30" fmla="+- 0 4213 3881"/>
                  <a:gd name="T31" fmla="*/ 4213 h 509"/>
                  <a:gd name="T32" fmla="+- 0 7646 7471"/>
                  <a:gd name="T33" fmla="*/ T32 w 379"/>
                  <a:gd name="T34" fmla="+- 0 4189 3881"/>
                  <a:gd name="T35" fmla="*/ 4189 h 509"/>
                  <a:gd name="T36" fmla="+- 0 7656 7471"/>
                  <a:gd name="T37" fmla="*/ T36 w 379"/>
                  <a:gd name="T38" fmla="+- 0 4189 3881"/>
                  <a:gd name="T39" fmla="*/ 4189 h 509"/>
                  <a:gd name="T40" fmla="+- 0 7645 7471"/>
                  <a:gd name="T41" fmla="*/ T40 w 379"/>
                  <a:gd name="T42" fmla="+- 0 4180 3881"/>
                  <a:gd name="T43" fmla="*/ 4180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9" h="509">
                    <a:moveTo>
                      <a:pt x="174" y="299"/>
                    </a:moveTo>
                    <a:lnTo>
                      <a:pt x="143" y="317"/>
                    </a:lnTo>
                    <a:lnTo>
                      <a:pt x="380" y="510"/>
                    </a:lnTo>
                    <a:lnTo>
                      <a:pt x="352" y="460"/>
                    </a:lnTo>
                    <a:lnTo>
                      <a:pt x="320" y="460"/>
                    </a:lnTo>
                    <a:lnTo>
                      <a:pt x="285" y="398"/>
                    </a:lnTo>
                    <a:lnTo>
                      <a:pt x="204" y="332"/>
                    </a:lnTo>
                    <a:lnTo>
                      <a:pt x="173" y="332"/>
                    </a:lnTo>
                    <a:lnTo>
                      <a:pt x="175" y="308"/>
                    </a:lnTo>
                    <a:lnTo>
                      <a:pt x="185" y="308"/>
                    </a:lnTo>
                    <a:lnTo>
                      <a:pt x="174"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4" name="Freeform 141"/>
              <p:cNvSpPr>
                <a:spLocks/>
              </p:cNvSpPr>
              <p:nvPr/>
            </p:nvSpPr>
            <p:spPr bwMode="auto">
              <a:xfrm>
                <a:off x="7471" y="3881"/>
                <a:ext cx="379" cy="509"/>
              </a:xfrm>
              <a:custGeom>
                <a:avLst/>
                <a:gdLst>
                  <a:gd name="T0" fmla="+- 0 7756 7471"/>
                  <a:gd name="T1" fmla="*/ T0 w 379"/>
                  <a:gd name="T2" fmla="+- 0 4279 3881"/>
                  <a:gd name="T3" fmla="*/ 4279 h 509"/>
                  <a:gd name="T4" fmla="+- 0 7791 7471"/>
                  <a:gd name="T5" fmla="*/ T4 w 379"/>
                  <a:gd name="T6" fmla="+- 0 4341 3881"/>
                  <a:gd name="T7" fmla="*/ 4341 h 509"/>
                  <a:gd name="T8" fmla="+- 0 7812 7471"/>
                  <a:gd name="T9" fmla="*/ T8 w 379"/>
                  <a:gd name="T10" fmla="+- 0 4323 3881"/>
                  <a:gd name="T11" fmla="*/ 4323 h 509"/>
                  <a:gd name="T12" fmla="+- 0 7756 7471"/>
                  <a:gd name="T13" fmla="*/ T12 w 379"/>
                  <a:gd name="T14" fmla="+- 0 4279 3881"/>
                  <a:gd name="T15" fmla="*/ 4279 h 509"/>
                </a:gdLst>
                <a:ahLst/>
                <a:cxnLst>
                  <a:cxn ang="0">
                    <a:pos x="T1" y="T3"/>
                  </a:cxn>
                  <a:cxn ang="0">
                    <a:pos x="T5" y="T7"/>
                  </a:cxn>
                  <a:cxn ang="0">
                    <a:pos x="T9" y="T11"/>
                  </a:cxn>
                  <a:cxn ang="0">
                    <a:pos x="T13" y="T15"/>
                  </a:cxn>
                </a:cxnLst>
                <a:rect l="0" t="0" r="r" b="b"/>
                <a:pathLst>
                  <a:path w="379" h="509">
                    <a:moveTo>
                      <a:pt x="285" y="398"/>
                    </a:moveTo>
                    <a:lnTo>
                      <a:pt x="320" y="460"/>
                    </a:lnTo>
                    <a:lnTo>
                      <a:pt x="341" y="442"/>
                    </a:lnTo>
                    <a:lnTo>
                      <a:pt x="285" y="3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5" name="Freeform 142"/>
              <p:cNvSpPr>
                <a:spLocks/>
              </p:cNvSpPr>
              <p:nvPr/>
            </p:nvSpPr>
            <p:spPr bwMode="auto">
              <a:xfrm>
                <a:off x="7471" y="3881"/>
                <a:ext cx="379" cy="509"/>
              </a:xfrm>
              <a:custGeom>
                <a:avLst/>
                <a:gdLst>
                  <a:gd name="T0" fmla="+- 0 7712 7471"/>
                  <a:gd name="T1" fmla="*/ T0 w 379"/>
                  <a:gd name="T2" fmla="+- 0 4139 3881"/>
                  <a:gd name="T3" fmla="*/ 4139 h 509"/>
                  <a:gd name="T4" fmla="+- 0 7688 7471"/>
                  <a:gd name="T5" fmla="*/ T4 w 379"/>
                  <a:gd name="T6" fmla="+- 0 4155 3881"/>
                  <a:gd name="T7" fmla="*/ 4155 h 509"/>
                  <a:gd name="T8" fmla="+- 0 7756 7471"/>
                  <a:gd name="T9" fmla="*/ T8 w 379"/>
                  <a:gd name="T10" fmla="+- 0 4279 3881"/>
                  <a:gd name="T11" fmla="*/ 4279 h 509"/>
                  <a:gd name="T12" fmla="+- 0 7812 7471"/>
                  <a:gd name="T13" fmla="*/ T12 w 379"/>
                  <a:gd name="T14" fmla="+- 0 4323 3881"/>
                  <a:gd name="T15" fmla="*/ 4323 h 509"/>
                  <a:gd name="T16" fmla="+- 0 7791 7471"/>
                  <a:gd name="T17" fmla="*/ T16 w 379"/>
                  <a:gd name="T18" fmla="+- 0 4341 3881"/>
                  <a:gd name="T19" fmla="*/ 4341 h 509"/>
                  <a:gd name="T20" fmla="+- 0 7823 7471"/>
                  <a:gd name="T21" fmla="*/ T20 w 379"/>
                  <a:gd name="T22" fmla="+- 0 4341 3881"/>
                  <a:gd name="T23" fmla="*/ 4341 h 509"/>
                  <a:gd name="T24" fmla="+- 0 7728 7471"/>
                  <a:gd name="T25" fmla="*/ T24 w 379"/>
                  <a:gd name="T26" fmla="+- 0 4171 3881"/>
                  <a:gd name="T27" fmla="*/ 4171 h 509"/>
                  <a:gd name="T28" fmla="+- 0 7713 7471"/>
                  <a:gd name="T29" fmla="*/ T28 w 379"/>
                  <a:gd name="T30" fmla="+- 0 4171 3881"/>
                  <a:gd name="T31" fmla="*/ 4171 h 509"/>
                  <a:gd name="T32" fmla="+- 0 7718 7471"/>
                  <a:gd name="T33" fmla="*/ T32 w 379"/>
                  <a:gd name="T34" fmla="+- 0 4153 3881"/>
                  <a:gd name="T35" fmla="*/ 4153 h 509"/>
                  <a:gd name="T36" fmla="+- 0 7740 7471"/>
                  <a:gd name="T37" fmla="*/ T36 w 379"/>
                  <a:gd name="T38" fmla="+- 0 4153 3881"/>
                  <a:gd name="T39" fmla="*/ 4153 h 509"/>
                  <a:gd name="T40" fmla="+- 0 7744 7471"/>
                  <a:gd name="T41" fmla="*/ T40 w 379"/>
                  <a:gd name="T42" fmla="+- 0 4150 3881"/>
                  <a:gd name="T43" fmla="*/ 4150 h 509"/>
                  <a:gd name="T44" fmla="+- 0 7721 7471"/>
                  <a:gd name="T45" fmla="*/ T44 w 379"/>
                  <a:gd name="T46" fmla="+- 0 4150 3881"/>
                  <a:gd name="T47" fmla="*/ 4150 h 509"/>
                  <a:gd name="T48" fmla="+- 0 7712 7471"/>
                  <a:gd name="T49" fmla="*/ T48 w 379"/>
                  <a:gd name="T50" fmla="+- 0 4139 3881"/>
                  <a:gd name="T51" fmla="*/ 413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241" y="258"/>
                    </a:moveTo>
                    <a:lnTo>
                      <a:pt x="217" y="274"/>
                    </a:lnTo>
                    <a:lnTo>
                      <a:pt x="285" y="398"/>
                    </a:lnTo>
                    <a:lnTo>
                      <a:pt x="341" y="442"/>
                    </a:lnTo>
                    <a:lnTo>
                      <a:pt x="320" y="460"/>
                    </a:lnTo>
                    <a:lnTo>
                      <a:pt x="352" y="460"/>
                    </a:lnTo>
                    <a:lnTo>
                      <a:pt x="257" y="290"/>
                    </a:lnTo>
                    <a:lnTo>
                      <a:pt x="242" y="290"/>
                    </a:lnTo>
                    <a:lnTo>
                      <a:pt x="247" y="272"/>
                    </a:lnTo>
                    <a:lnTo>
                      <a:pt x="269" y="272"/>
                    </a:lnTo>
                    <a:lnTo>
                      <a:pt x="273" y="269"/>
                    </a:lnTo>
                    <a:lnTo>
                      <a:pt x="250" y="269"/>
                    </a:lnTo>
                    <a:lnTo>
                      <a:pt x="241"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6" name="Freeform 143"/>
              <p:cNvSpPr>
                <a:spLocks/>
              </p:cNvSpPr>
              <p:nvPr/>
            </p:nvSpPr>
            <p:spPr bwMode="auto">
              <a:xfrm>
                <a:off x="7471" y="3881"/>
                <a:ext cx="379" cy="509"/>
              </a:xfrm>
              <a:custGeom>
                <a:avLst/>
                <a:gdLst>
                  <a:gd name="T0" fmla="+- 0 7646 7471"/>
                  <a:gd name="T1" fmla="*/ T0 w 379"/>
                  <a:gd name="T2" fmla="+- 0 4189 3881"/>
                  <a:gd name="T3" fmla="*/ 4189 h 509"/>
                  <a:gd name="T4" fmla="+- 0 7644 7471"/>
                  <a:gd name="T5" fmla="*/ T4 w 379"/>
                  <a:gd name="T6" fmla="+- 0 4213 3881"/>
                  <a:gd name="T7" fmla="*/ 4213 h 509"/>
                  <a:gd name="T8" fmla="+- 0 7662 7471"/>
                  <a:gd name="T9" fmla="*/ T8 w 379"/>
                  <a:gd name="T10" fmla="+- 0 4202 3881"/>
                  <a:gd name="T11" fmla="*/ 4202 h 509"/>
                  <a:gd name="T12" fmla="+- 0 7646 7471"/>
                  <a:gd name="T13" fmla="*/ T12 w 379"/>
                  <a:gd name="T14" fmla="+- 0 4189 3881"/>
                  <a:gd name="T15" fmla="*/ 4189 h 509"/>
                </a:gdLst>
                <a:ahLst/>
                <a:cxnLst>
                  <a:cxn ang="0">
                    <a:pos x="T1" y="T3"/>
                  </a:cxn>
                  <a:cxn ang="0">
                    <a:pos x="T5" y="T7"/>
                  </a:cxn>
                  <a:cxn ang="0">
                    <a:pos x="T9" y="T11"/>
                  </a:cxn>
                  <a:cxn ang="0">
                    <a:pos x="T13" y="T15"/>
                  </a:cxn>
                </a:cxnLst>
                <a:rect l="0" t="0" r="r" b="b"/>
                <a:pathLst>
                  <a:path w="379" h="509">
                    <a:moveTo>
                      <a:pt x="175" y="308"/>
                    </a:moveTo>
                    <a:lnTo>
                      <a:pt x="173" y="332"/>
                    </a:lnTo>
                    <a:lnTo>
                      <a:pt x="191" y="321"/>
                    </a:lnTo>
                    <a:lnTo>
                      <a:pt x="17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7" name="Freeform 144"/>
              <p:cNvSpPr>
                <a:spLocks/>
              </p:cNvSpPr>
              <p:nvPr/>
            </p:nvSpPr>
            <p:spPr bwMode="auto">
              <a:xfrm>
                <a:off x="7471" y="3881"/>
                <a:ext cx="379" cy="509"/>
              </a:xfrm>
              <a:custGeom>
                <a:avLst/>
                <a:gdLst>
                  <a:gd name="T0" fmla="+- 0 7662 7471"/>
                  <a:gd name="T1" fmla="*/ T0 w 379"/>
                  <a:gd name="T2" fmla="+- 0 4202 3881"/>
                  <a:gd name="T3" fmla="*/ 4202 h 509"/>
                  <a:gd name="T4" fmla="+- 0 7644 7471"/>
                  <a:gd name="T5" fmla="*/ T4 w 379"/>
                  <a:gd name="T6" fmla="+- 0 4213 3881"/>
                  <a:gd name="T7" fmla="*/ 4213 h 509"/>
                  <a:gd name="T8" fmla="+- 0 7675 7471"/>
                  <a:gd name="T9" fmla="*/ T8 w 379"/>
                  <a:gd name="T10" fmla="+- 0 4213 3881"/>
                  <a:gd name="T11" fmla="*/ 4213 h 509"/>
                  <a:gd name="T12" fmla="+- 0 7662 7471"/>
                  <a:gd name="T13" fmla="*/ T12 w 379"/>
                  <a:gd name="T14" fmla="+- 0 4202 3881"/>
                  <a:gd name="T15" fmla="*/ 4202 h 509"/>
                </a:gdLst>
                <a:ahLst/>
                <a:cxnLst>
                  <a:cxn ang="0">
                    <a:pos x="T1" y="T3"/>
                  </a:cxn>
                  <a:cxn ang="0">
                    <a:pos x="T5" y="T7"/>
                  </a:cxn>
                  <a:cxn ang="0">
                    <a:pos x="T9" y="T11"/>
                  </a:cxn>
                  <a:cxn ang="0">
                    <a:pos x="T13" y="T15"/>
                  </a:cxn>
                </a:cxnLst>
                <a:rect l="0" t="0" r="r" b="b"/>
                <a:pathLst>
                  <a:path w="379" h="509">
                    <a:moveTo>
                      <a:pt x="191" y="321"/>
                    </a:moveTo>
                    <a:lnTo>
                      <a:pt x="173" y="332"/>
                    </a:lnTo>
                    <a:lnTo>
                      <a:pt x="204" y="332"/>
                    </a:lnTo>
                    <a:lnTo>
                      <a:pt x="191"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8" name="Freeform 145"/>
              <p:cNvSpPr>
                <a:spLocks/>
              </p:cNvSpPr>
              <p:nvPr/>
            </p:nvSpPr>
            <p:spPr bwMode="auto">
              <a:xfrm>
                <a:off x="7471" y="3881"/>
                <a:ext cx="379" cy="509"/>
              </a:xfrm>
              <a:custGeom>
                <a:avLst/>
                <a:gdLst>
                  <a:gd name="T0" fmla="+- 0 7656 7471"/>
                  <a:gd name="T1" fmla="*/ T0 w 379"/>
                  <a:gd name="T2" fmla="+- 0 4189 3881"/>
                  <a:gd name="T3" fmla="*/ 4189 h 509"/>
                  <a:gd name="T4" fmla="+- 0 7646 7471"/>
                  <a:gd name="T5" fmla="*/ T4 w 379"/>
                  <a:gd name="T6" fmla="+- 0 4189 3881"/>
                  <a:gd name="T7" fmla="*/ 4189 h 509"/>
                  <a:gd name="T8" fmla="+- 0 7662 7471"/>
                  <a:gd name="T9" fmla="*/ T8 w 379"/>
                  <a:gd name="T10" fmla="+- 0 4202 3881"/>
                  <a:gd name="T11" fmla="*/ 4202 h 509"/>
                  <a:gd name="T12" fmla="+- 0 7678 7471"/>
                  <a:gd name="T13" fmla="*/ T12 w 379"/>
                  <a:gd name="T14" fmla="+- 0 4193 3881"/>
                  <a:gd name="T15" fmla="*/ 4193 h 509"/>
                  <a:gd name="T16" fmla="+- 0 7660 7471"/>
                  <a:gd name="T17" fmla="*/ T16 w 379"/>
                  <a:gd name="T18" fmla="+- 0 4193 3881"/>
                  <a:gd name="T19" fmla="*/ 4193 h 509"/>
                  <a:gd name="T20" fmla="+- 0 7656 7471"/>
                  <a:gd name="T21" fmla="*/ T20 w 379"/>
                  <a:gd name="T22" fmla="+- 0 4189 3881"/>
                  <a:gd name="T23" fmla="*/ 4189 h 509"/>
                </a:gdLst>
                <a:ahLst/>
                <a:cxnLst>
                  <a:cxn ang="0">
                    <a:pos x="T1" y="T3"/>
                  </a:cxn>
                  <a:cxn ang="0">
                    <a:pos x="T5" y="T7"/>
                  </a:cxn>
                  <a:cxn ang="0">
                    <a:pos x="T9" y="T11"/>
                  </a:cxn>
                  <a:cxn ang="0">
                    <a:pos x="T13" y="T15"/>
                  </a:cxn>
                  <a:cxn ang="0">
                    <a:pos x="T17" y="T19"/>
                  </a:cxn>
                  <a:cxn ang="0">
                    <a:pos x="T21" y="T23"/>
                  </a:cxn>
                </a:cxnLst>
                <a:rect l="0" t="0" r="r" b="b"/>
                <a:pathLst>
                  <a:path w="379" h="509">
                    <a:moveTo>
                      <a:pt x="185" y="308"/>
                    </a:moveTo>
                    <a:lnTo>
                      <a:pt x="175" y="308"/>
                    </a:lnTo>
                    <a:lnTo>
                      <a:pt x="191" y="321"/>
                    </a:lnTo>
                    <a:lnTo>
                      <a:pt x="207" y="312"/>
                    </a:lnTo>
                    <a:lnTo>
                      <a:pt x="189" y="312"/>
                    </a:lnTo>
                    <a:lnTo>
                      <a:pt x="18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9" name="Freeform 146"/>
              <p:cNvSpPr>
                <a:spLocks/>
              </p:cNvSpPr>
              <p:nvPr/>
            </p:nvSpPr>
            <p:spPr bwMode="auto">
              <a:xfrm>
                <a:off x="7471" y="3881"/>
                <a:ext cx="379" cy="509"/>
              </a:xfrm>
              <a:custGeom>
                <a:avLst/>
                <a:gdLst>
                  <a:gd name="T0" fmla="+- 0 7663 7471"/>
                  <a:gd name="T1" fmla="*/ T0 w 379"/>
                  <a:gd name="T2" fmla="+- 0 4170 3881"/>
                  <a:gd name="T3" fmla="*/ 4170 h 509"/>
                  <a:gd name="T4" fmla="+- 0 7645 7471"/>
                  <a:gd name="T5" fmla="*/ T4 w 379"/>
                  <a:gd name="T6" fmla="+- 0 4180 3881"/>
                  <a:gd name="T7" fmla="*/ 4180 h 509"/>
                  <a:gd name="T8" fmla="+- 0 7660 7471"/>
                  <a:gd name="T9" fmla="*/ T8 w 379"/>
                  <a:gd name="T10" fmla="+- 0 4193 3881"/>
                  <a:gd name="T11" fmla="*/ 4193 h 509"/>
                  <a:gd name="T12" fmla="+- 0 7663 7471"/>
                  <a:gd name="T13" fmla="*/ T12 w 379"/>
                  <a:gd name="T14" fmla="+- 0 4170 3881"/>
                  <a:gd name="T15" fmla="*/ 4170 h 509"/>
                </a:gdLst>
                <a:ahLst/>
                <a:cxnLst>
                  <a:cxn ang="0">
                    <a:pos x="T1" y="T3"/>
                  </a:cxn>
                  <a:cxn ang="0">
                    <a:pos x="T5" y="T7"/>
                  </a:cxn>
                  <a:cxn ang="0">
                    <a:pos x="T9" y="T11"/>
                  </a:cxn>
                  <a:cxn ang="0">
                    <a:pos x="T13" y="T15"/>
                  </a:cxn>
                </a:cxnLst>
                <a:rect l="0" t="0" r="r" b="b"/>
                <a:pathLst>
                  <a:path w="379" h="509">
                    <a:moveTo>
                      <a:pt x="192" y="289"/>
                    </a:moveTo>
                    <a:lnTo>
                      <a:pt x="174" y="299"/>
                    </a:lnTo>
                    <a:lnTo>
                      <a:pt x="189" y="312"/>
                    </a:lnTo>
                    <a:lnTo>
                      <a:pt x="192"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0" name="Freeform 147"/>
              <p:cNvSpPr>
                <a:spLocks/>
              </p:cNvSpPr>
              <p:nvPr/>
            </p:nvSpPr>
            <p:spPr bwMode="auto">
              <a:xfrm>
                <a:off x="7471" y="3881"/>
                <a:ext cx="379" cy="509"/>
              </a:xfrm>
              <a:custGeom>
                <a:avLst/>
                <a:gdLst>
                  <a:gd name="T0" fmla="+- 0 7677 7471"/>
                  <a:gd name="T1" fmla="*/ T0 w 379"/>
                  <a:gd name="T2" fmla="+- 0 4170 3881"/>
                  <a:gd name="T3" fmla="*/ 4170 h 509"/>
                  <a:gd name="T4" fmla="+- 0 7663 7471"/>
                  <a:gd name="T5" fmla="*/ T4 w 379"/>
                  <a:gd name="T6" fmla="+- 0 4170 3881"/>
                  <a:gd name="T7" fmla="*/ 4170 h 509"/>
                  <a:gd name="T8" fmla="+- 0 7660 7471"/>
                  <a:gd name="T9" fmla="*/ T8 w 379"/>
                  <a:gd name="T10" fmla="+- 0 4193 3881"/>
                  <a:gd name="T11" fmla="*/ 4193 h 509"/>
                  <a:gd name="T12" fmla="+- 0 7678 7471"/>
                  <a:gd name="T13" fmla="*/ T12 w 379"/>
                  <a:gd name="T14" fmla="+- 0 4193 3881"/>
                  <a:gd name="T15" fmla="*/ 4193 h 509"/>
                  <a:gd name="T16" fmla="+- 0 7693 7471"/>
                  <a:gd name="T17" fmla="*/ T16 w 379"/>
                  <a:gd name="T18" fmla="+- 0 4184 3881"/>
                  <a:gd name="T19" fmla="*/ 4184 h 509"/>
                  <a:gd name="T20" fmla="+- 0 7677 7471"/>
                  <a:gd name="T21" fmla="*/ T20 w 379"/>
                  <a:gd name="T22" fmla="+- 0 4170 3881"/>
                  <a:gd name="T23" fmla="*/ 4170 h 509"/>
                </a:gdLst>
                <a:ahLst/>
                <a:cxnLst>
                  <a:cxn ang="0">
                    <a:pos x="T1" y="T3"/>
                  </a:cxn>
                  <a:cxn ang="0">
                    <a:pos x="T5" y="T7"/>
                  </a:cxn>
                  <a:cxn ang="0">
                    <a:pos x="T9" y="T11"/>
                  </a:cxn>
                  <a:cxn ang="0">
                    <a:pos x="T13" y="T15"/>
                  </a:cxn>
                  <a:cxn ang="0">
                    <a:pos x="T17" y="T19"/>
                  </a:cxn>
                  <a:cxn ang="0">
                    <a:pos x="T21" y="T23"/>
                  </a:cxn>
                </a:cxnLst>
                <a:rect l="0" t="0" r="r" b="b"/>
                <a:pathLst>
                  <a:path w="379" h="509">
                    <a:moveTo>
                      <a:pt x="206" y="289"/>
                    </a:moveTo>
                    <a:lnTo>
                      <a:pt x="192" y="289"/>
                    </a:lnTo>
                    <a:lnTo>
                      <a:pt x="189" y="312"/>
                    </a:lnTo>
                    <a:lnTo>
                      <a:pt x="207" y="312"/>
                    </a:lnTo>
                    <a:lnTo>
                      <a:pt x="222" y="303"/>
                    </a:lnTo>
                    <a:lnTo>
                      <a:pt x="206"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1" name="Freeform 148"/>
              <p:cNvSpPr>
                <a:spLocks/>
              </p:cNvSpPr>
              <p:nvPr/>
            </p:nvSpPr>
            <p:spPr bwMode="auto">
              <a:xfrm>
                <a:off x="7471" y="3881"/>
                <a:ext cx="379" cy="509"/>
              </a:xfrm>
              <a:custGeom>
                <a:avLst/>
                <a:gdLst>
                  <a:gd name="T0" fmla="+- 0 7581 7471"/>
                  <a:gd name="T1" fmla="*/ T0 w 379"/>
                  <a:gd name="T2" fmla="+- 0 4069 3881"/>
                  <a:gd name="T3" fmla="*/ 4069 h 509"/>
                  <a:gd name="T4" fmla="+- 0 7544 7471"/>
                  <a:gd name="T5" fmla="*/ T4 w 379"/>
                  <a:gd name="T6" fmla="+- 0 4095 3881"/>
                  <a:gd name="T7" fmla="*/ 4095 h 509"/>
                  <a:gd name="T8" fmla="+- 0 7645 7471"/>
                  <a:gd name="T9" fmla="*/ T8 w 379"/>
                  <a:gd name="T10" fmla="+- 0 4180 3881"/>
                  <a:gd name="T11" fmla="*/ 4180 h 509"/>
                  <a:gd name="T12" fmla="+- 0 7663 7471"/>
                  <a:gd name="T13" fmla="*/ T12 w 379"/>
                  <a:gd name="T14" fmla="+- 0 4170 3881"/>
                  <a:gd name="T15" fmla="*/ 4170 h 509"/>
                  <a:gd name="T16" fmla="+- 0 7677 7471"/>
                  <a:gd name="T17" fmla="*/ T16 w 379"/>
                  <a:gd name="T18" fmla="+- 0 4170 3881"/>
                  <a:gd name="T19" fmla="*/ 4170 h 509"/>
                  <a:gd name="T20" fmla="+- 0 7602 7471"/>
                  <a:gd name="T21" fmla="*/ T20 w 379"/>
                  <a:gd name="T22" fmla="+- 0 4107 3881"/>
                  <a:gd name="T23" fmla="*/ 4107 h 509"/>
                  <a:gd name="T24" fmla="+- 0 7574 7471"/>
                  <a:gd name="T25" fmla="*/ T24 w 379"/>
                  <a:gd name="T26" fmla="+- 0 4107 3881"/>
                  <a:gd name="T27" fmla="*/ 4107 h 509"/>
                  <a:gd name="T28" fmla="+- 0 7575 7471"/>
                  <a:gd name="T29" fmla="*/ T28 w 379"/>
                  <a:gd name="T30" fmla="+- 0 4085 3881"/>
                  <a:gd name="T31" fmla="*/ 4085 h 509"/>
                  <a:gd name="T32" fmla="+- 0 7605 7471"/>
                  <a:gd name="T33" fmla="*/ T32 w 379"/>
                  <a:gd name="T34" fmla="+- 0 4085 3881"/>
                  <a:gd name="T35" fmla="*/ 4085 h 509"/>
                  <a:gd name="T36" fmla="+- 0 7612 7471"/>
                  <a:gd name="T37" fmla="*/ T36 w 379"/>
                  <a:gd name="T38" fmla="+- 0 4080 3881"/>
                  <a:gd name="T39" fmla="*/ 4080 h 509"/>
                  <a:gd name="T40" fmla="+- 0 7595 7471"/>
                  <a:gd name="T41" fmla="*/ T40 w 379"/>
                  <a:gd name="T42" fmla="+- 0 4080 3881"/>
                  <a:gd name="T43" fmla="*/ 4080 h 509"/>
                  <a:gd name="T44" fmla="+- 0 7581 7471"/>
                  <a:gd name="T45" fmla="*/ T44 w 379"/>
                  <a:gd name="T46" fmla="+- 0 4069 3881"/>
                  <a:gd name="T47" fmla="*/ 406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9" h="509">
                    <a:moveTo>
                      <a:pt x="110" y="188"/>
                    </a:moveTo>
                    <a:lnTo>
                      <a:pt x="73" y="214"/>
                    </a:lnTo>
                    <a:lnTo>
                      <a:pt x="174" y="299"/>
                    </a:lnTo>
                    <a:lnTo>
                      <a:pt x="192" y="289"/>
                    </a:lnTo>
                    <a:lnTo>
                      <a:pt x="206" y="289"/>
                    </a:lnTo>
                    <a:lnTo>
                      <a:pt x="131" y="226"/>
                    </a:lnTo>
                    <a:lnTo>
                      <a:pt x="103" y="226"/>
                    </a:lnTo>
                    <a:lnTo>
                      <a:pt x="104" y="204"/>
                    </a:lnTo>
                    <a:lnTo>
                      <a:pt x="134" y="204"/>
                    </a:lnTo>
                    <a:lnTo>
                      <a:pt x="141" y="199"/>
                    </a:lnTo>
                    <a:lnTo>
                      <a:pt x="124" y="199"/>
                    </a:lnTo>
                    <a:lnTo>
                      <a:pt x="110"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2" name="Freeform 149"/>
              <p:cNvSpPr>
                <a:spLocks/>
              </p:cNvSpPr>
              <p:nvPr/>
            </p:nvSpPr>
            <p:spPr bwMode="auto">
              <a:xfrm>
                <a:off x="7471" y="3881"/>
                <a:ext cx="379" cy="509"/>
              </a:xfrm>
              <a:custGeom>
                <a:avLst/>
                <a:gdLst>
                  <a:gd name="T0" fmla="+- 0 7718 7471"/>
                  <a:gd name="T1" fmla="*/ T0 w 379"/>
                  <a:gd name="T2" fmla="+- 0 4153 3881"/>
                  <a:gd name="T3" fmla="*/ 4153 h 509"/>
                  <a:gd name="T4" fmla="+- 0 7713 7471"/>
                  <a:gd name="T5" fmla="*/ T4 w 379"/>
                  <a:gd name="T6" fmla="+- 0 4171 3881"/>
                  <a:gd name="T7" fmla="*/ 4171 h 509"/>
                  <a:gd name="T8" fmla="+- 0 7724 7471"/>
                  <a:gd name="T9" fmla="*/ T8 w 379"/>
                  <a:gd name="T10" fmla="+- 0 4164 3881"/>
                  <a:gd name="T11" fmla="*/ 4164 h 509"/>
                  <a:gd name="T12" fmla="+- 0 7718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47" y="272"/>
                    </a:moveTo>
                    <a:lnTo>
                      <a:pt x="242" y="290"/>
                    </a:lnTo>
                    <a:lnTo>
                      <a:pt x="253" y="283"/>
                    </a:lnTo>
                    <a:lnTo>
                      <a:pt x="247"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3" name="Freeform 150"/>
              <p:cNvSpPr>
                <a:spLocks/>
              </p:cNvSpPr>
              <p:nvPr/>
            </p:nvSpPr>
            <p:spPr bwMode="auto">
              <a:xfrm>
                <a:off x="7471" y="3881"/>
                <a:ext cx="379" cy="509"/>
              </a:xfrm>
              <a:custGeom>
                <a:avLst/>
                <a:gdLst>
                  <a:gd name="T0" fmla="+- 0 7724 7471"/>
                  <a:gd name="T1" fmla="*/ T0 w 379"/>
                  <a:gd name="T2" fmla="+- 0 4164 3881"/>
                  <a:gd name="T3" fmla="*/ 4164 h 509"/>
                  <a:gd name="T4" fmla="+- 0 7713 7471"/>
                  <a:gd name="T5" fmla="*/ T4 w 379"/>
                  <a:gd name="T6" fmla="+- 0 4171 3881"/>
                  <a:gd name="T7" fmla="*/ 4171 h 509"/>
                  <a:gd name="T8" fmla="+- 0 7728 7471"/>
                  <a:gd name="T9" fmla="*/ T8 w 379"/>
                  <a:gd name="T10" fmla="+- 0 4171 3881"/>
                  <a:gd name="T11" fmla="*/ 4171 h 509"/>
                  <a:gd name="T12" fmla="+- 0 7724 7471"/>
                  <a:gd name="T13" fmla="*/ T12 w 379"/>
                  <a:gd name="T14" fmla="+- 0 4164 3881"/>
                  <a:gd name="T15" fmla="*/ 4164 h 509"/>
                </a:gdLst>
                <a:ahLst/>
                <a:cxnLst>
                  <a:cxn ang="0">
                    <a:pos x="T1" y="T3"/>
                  </a:cxn>
                  <a:cxn ang="0">
                    <a:pos x="T5" y="T7"/>
                  </a:cxn>
                  <a:cxn ang="0">
                    <a:pos x="T9" y="T11"/>
                  </a:cxn>
                  <a:cxn ang="0">
                    <a:pos x="T13" y="T15"/>
                  </a:cxn>
                </a:cxnLst>
                <a:rect l="0" t="0" r="r" b="b"/>
                <a:pathLst>
                  <a:path w="379" h="509">
                    <a:moveTo>
                      <a:pt x="253" y="283"/>
                    </a:moveTo>
                    <a:lnTo>
                      <a:pt x="242" y="290"/>
                    </a:lnTo>
                    <a:lnTo>
                      <a:pt x="257" y="290"/>
                    </a:lnTo>
                    <a:lnTo>
                      <a:pt x="253"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4" name="Freeform 151"/>
              <p:cNvSpPr>
                <a:spLocks/>
              </p:cNvSpPr>
              <p:nvPr/>
            </p:nvSpPr>
            <p:spPr bwMode="auto">
              <a:xfrm>
                <a:off x="7471" y="3881"/>
                <a:ext cx="379" cy="509"/>
              </a:xfrm>
              <a:custGeom>
                <a:avLst/>
                <a:gdLst>
                  <a:gd name="T0" fmla="+- 0 7740 7471"/>
                  <a:gd name="T1" fmla="*/ T0 w 379"/>
                  <a:gd name="T2" fmla="+- 0 4153 3881"/>
                  <a:gd name="T3" fmla="*/ 4153 h 509"/>
                  <a:gd name="T4" fmla="+- 0 7718 7471"/>
                  <a:gd name="T5" fmla="*/ T4 w 379"/>
                  <a:gd name="T6" fmla="+- 0 4153 3881"/>
                  <a:gd name="T7" fmla="*/ 4153 h 509"/>
                  <a:gd name="T8" fmla="+- 0 7724 7471"/>
                  <a:gd name="T9" fmla="*/ T8 w 379"/>
                  <a:gd name="T10" fmla="+- 0 4164 3881"/>
                  <a:gd name="T11" fmla="*/ 4164 h 509"/>
                  <a:gd name="T12" fmla="+- 0 7740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69" y="272"/>
                    </a:moveTo>
                    <a:lnTo>
                      <a:pt x="247" y="272"/>
                    </a:lnTo>
                    <a:lnTo>
                      <a:pt x="253" y="283"/>
                    </a:lnTo>
                    <a:lnTo>
                      <a:pt x="269"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5" name="Freeform 152"/>
              <p:cNvSpPr>
                <a:spLocks/>
              </p:cNvSpPr>
              <p:nvPr/>
            </p:nvSpPr>
            <p:spPr bwMode="auto">
              <a:xfrm>
                <a:off x="7471" y="3881"/>
                <a:ext cx="379" cy="509"/>
              </a:xfrm>
              <a:custGeom>
                <a:avLst/>
                <a:gdLst>
                  <a:gd name="T0" fmla="+- 0 7724 7471"/>
                  <a:gd name="T1" fmla="*/ T0 w 379"/>
                  <a:gd name="T2" fmla="+- 0 4131 3881"/>
                  <a:gd name="T3" fmla="*/ 4131 h 509"/>
                  <a:gd name="T4" fmla="+- 0 7712 7471"/>
                  <a:gd name="T5" fmla="*/ T4 w 379"/>
                  <a:gd name="T6" fmla="+- 0 4139 3881"/>
                  <a:gd name="T7" fmla="*/ 4139 h 509"/>
                  <a:gd name="T8" fmla="+- 0 7721 7471"/>
                  <a:gd name="T9" fmla="*/ T8 w 379"/>
                  <a:gd name="T10" fmla="+- 0 4150 3881"/>
                  <a:gd name="T11" fmla="*/ 4150 h 509"/>
                  <a:gd name="T12" fmla="+- 0 7724 7471"/>
                  <a:gd name="T13" fmla="*/ T12 w 379"/>
                  <a:gd name="T14" fmla="+- 0 4131 3881"/>
                  <a:gd name="T15" fmla="*/ 4131 h 509"/>
                </a:gdLst>
                <a:ahLst/>
                <a:cxnLst>
                  <a:cxn ang="0">
                    <a:pos x="T1" y="T3"/>
                  </a:cxn>
                  <a:cxn ang="0">
                    <a:pos x="T5" y="T7"/>
                  </a:cxn>
                  <a:cxn ang="0">
                    <a:pos x="T9" y="T11"/>
                  </a:cxn>
                  <a:cxn ang="0">
                    <a:pos x="T13" y="T15"/>
                  </a:cxn>
                </a:cxnLst>
                <a:rect l="0" t="0" r="r" b="b"/>
                <a:pathLst>
                  <a:path w="379" h="509">
                    <a:moveTo>
                      <a:pt x="253" y="250"/>
                    </a:moveTo>
                    <a:lnTo>
                      <a:pt x="241" y="258"/>
                    </a:lnTo>
                    <a:lnTo>
                      <a:pt x="250" y="269"/>
                    </a:lnTo>
                    <a:lnTo>
                      <a:pt x="253"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6" name="Freeform 153"/>
              <p:cNvSpPr>
                <a:spLocks/>
              </p:cNvSpPr>
              <p:nvPr/>
            </p:nvSpPr>
            <p:spPr bwMode="auto">
              <a:xfrm>
                <a:off x="7471" y="3881"/>
                <a:ext cx="379" cy="509"/>
              </a:xfrm>
              <a:custGeom>
                <a:avLst/>
                <a:gdLst>
                  <a:gd name="T0" fmla="+- 0 7740 7471"/>
                  <a:gd name="T1" fmla="*/ T0 w 379"/>
                  <a:gd name="T2" fmla="+- 0 4131 3881"/>
                  <a:gd name="T3" fmla="*/ 4131 h 509"/>
                  <a:gd name="T4" fmla="+- 0 7724 7471"/>
                  <a:gd name="T5" fmla="*/ T4 w 379"/>
                  <a:gd name="T6" fmla="+- 0 4131 3881"/>
                  <a:gd name="T7" fmla="*/ 4131 h 509"/>
                  <a:gd name="T8" fmla="+- 0 7721 7471"/>
                  <a:gd name="T9" fmla="*/ T8 w 379"/>
                  <a:gd name="T10" fmla="+- 0 4150 3881"/>
                  <a:gd name="T11" fmla="*/ 4150 h 509"/>
                  <a:gd name="T12" fmla="+- 0 7744 7471"/>
                  <a:gd name="T13" fmla="*/ T12 w 379"/>
                  <a:gd name="T14" fmla="+- 0 4150 3881"/>
                  <a:gd name="T15" fmla="*/ 4150 h 509"/>
                  <a:gd name="T16" fmla="+- 0 7751 7471"/>
                  <a:gd name="T17" fmla="*/ T16 w 379"/>
                  <a:gd name="T18" fmla="+- 0 4145 3881"/>
                  <a:gd name="T19" fmla="*/ 4145 h 509"/>
                  <a:gd name="T20" fmla="+- 0 7740 7471"/>
                  <a:gd name="T21" fmla="*/ T20 w 379"/>
                  <a:gd name="T22" fmla="+- 0 4131 3881"/>
                  <a:gd name="T23" fmla="*/ 4131 h 509"/>
                </a:gdLst>
                <a:ahLst/>
                <a:cxnLst>
                  <a:cxn ang="0">
                    <a:pos x="T1" y="T3"/>
                  </a:cxn>
                  <a:cxn ang="0">
                    <a:pos x="T5" y="T7"/>
                  </a:cxn>
                  <a:cxn ang="0">
                    <a:pos x="T9" y="T11"/>
                  </a:cxn>
                  <a:cxn ang="0">
                    <a:pos x="T13" y="T15"/>
                  </a:cxn>
                  <a:cxn ang="0">
                    <a:pos x="T17" y="T19"/>
                  </a:cxn>
                  <a:cxn ang="0">
                    <a:pos x="T21" y="T23"/>
                  </a:cxn>
                </a:cxnLst>
                <a:rect l="0" t="0" r="r" b="b"/>
                <a:pathLst>
                  <a:path w="379" h="509">
                    <a:moveTo>
                      <a:pt x="269" y="250"/>
                    </a:moveTo>
                    <a:lnTo>
                      <a:pt x="253" y="250"/>
                    </a:lnTo>
                    <a:lnTo>
                      <a:pt x="250" y="269"/>
                    </a:lnTo>
                    <a:lnTo>
                      <a:pt x="273" y="269"/>
                    </a:lnTo>
                    <a:lnTo>
                      <a:pt x="280" y="264"/>
                    </a:lnTo>
                    <a:lnTo>
                      <a:pt x="269"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7" name="Freeform 154"/>
              <p:cNvSpPr>
                <a:spLocks/>
              </p:cNvSpPr>
              <p:nvPr/>
            </p:nvSpPr>
            <p:spPr bwMode="auto">
              <a:xfrm>
                <a:off x="7471" y="3881"/>
                <a:ext cx="379" cy="509"/>
              </a:xfrm>
              <a:custGeom>
                <a:avLst/>
                <a:gdLst>
                  <a:gd name="T0" fmla="+- 0 7660 7471"/>
                  <a:gd name="T1" fmla="*/ T0 w 379"/>
                  <a:gd name="T2" fmla="+- 0 4018 3881"/>
                  <a:gd name="T3" fmla="*/ 4018 h 509"/>
                  <a:gd name="T4" fmla="+- 0 7632 7471"/>
                  <a:gd name="T5" fmla="*/ T4 w 379"/>
                  <a:gd name="T6" fmla="+- 0 4034 3881"/>
                  <a:gd name="T7" fmla="*/ 4034 h 509"/>
                  <a:gd name="T8" fmla="+- 0 7712 7471"/>
                  <a:gd name="T9" fmla="*/ T8 w 379"/>
                  <a:gd name="T10" fmla="+- 0 4139 3881"/>
                  <a:gd name="T11" fmla="*/ 4139 h 509"/>
                  <a:gd name="T12" fmla="+- 0 7724 7471"/>
                  <a:gd name="T13" fmla="*/ T12 w 379"/>
                  <a:gd name="T14" fmla="+- 0 4131 3881"/>
                  <a:gd name="T15" fmla="*/ 4131 h 509"/>
                  <a:gd name="T16" fmla="+- 0 7740 7471"/>
                  <a:gd name="T17" fmla="*/ T16 w 379"/>
                  <a:gd name="T18" fmla="+- 0 4131 3881"/>
                  <a:gd name="T19" fmla="*/ 4131 h 509"/>
                  <a:gd name="T20" fmla="+- 0 7679 7471"/>
                  <a:gd name="T21" fmla="*/ T20 w 379"/>
                  <a:gd name="T22" fmla="+- 0 4049 3881"/>
                  <a:gd name="T23" fmla="*/ 4049 h 509"/>
                  <a:gd name="T24" fmla="+- 0 7659 7471"/>
                  <a:gd name="T25" fmla="*/ T24 w 379"/>
                  <a:gd name="T26" fmla="+- 0 4049 3881"/>
                  <a:gd name="T27" fmla="*/ 4049 h 509"/>
                  <a:gd name="T28" fmla="+- 0 7664 7471"/>
                  <a:gd name="T29" fmla="*/ T28 w 379"/>
                  <a:gd name="T30" fmla="+- 0 4030 3881"/>
                  <a:gd name="T31" fmla="*/ 4030 h 509"/>
                  <a:gd name="T32" fmla="+- 0 7666 7471"/>
                  <a:gd name="T33" fmla="*/ T32 w 379"/>
                  <a:gd name="T34" fmla="+- 0 4030 3881"/>
                  <a:gd name="T35" fmla="*/ 4030 h 509"/>
                  <a:gd name="T36" fmla="+- 0 7660 7471"/>
                  <a:gd name="T37" fmla="*/ T36 w 379"/>
                  <a:gd name="T38" fmla="+- 0 4018 3881"/>
                  <a:gd name="T39" fmla="*/ 4018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9" h="509">
                    <a:moveTo>
                      <a:pt x="189" y="137"/>
                    </a:moveTo>
                    <a:lnTo>
                      <a:pt x="161" y="153"/>
                    </a:lnTo>
                    <a:lnTo>
                      <a:pt x="241" y="258"/>
                    </a:lnTo>
                    <a:lnTo>
                      <a:pt x="253" y="250"/>
                    </a:lnTo>
                    <a:lnTo>
                      <a:pt x="269" y="250"/>
                    </a:lnTo>
                    <a:lnTo>
                      <a:pt x="208" y="168"/>
                    </a:lnTo>
                    <a:lnTo>
                      <a:pt x="188" y="168"/>
                    </a:lnTo>
                    <a:lnTo>
                      <a:pt x="193" y="149"/>
                    </a:lnTo>
                    <a:lnTo>
                      <a:pt x="195" y="149"/>
                    </a:lnTo>
                    <a:lnTo>
                      <a:pt x="189"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8" name="Freeform 155"/>
              <p:cNvSpPr>
                <a:spLocks/>
              </p:cNvSpPr>
              <p:nvPr/>
            </p:nvSpPr>
            <p:spPr bwMode="auto">
              <a:xfrm>
                <a:off x="7471" y="3881"/>
                <a:ext cx="379" cy="509"/>
              </a:xfrm>
              <a:custGeom>
                <a:avLst/>
                <a:gdLst>
                  <a:gd name="T0" fmla="+- 0 7575 7471"/>
                  <a:gd name="T1" fmla="*/ T0 w 379"/>
                  <a:gd name="T2" fmla="+- 0 4085 3881"/>
                  <a:gd name="T3" fmla="*/ 4085 h 509"/>
                  <a:gd name="T4" fmla="+- 0 7574 7471"/>
                  <a:gd name="T5" fmla="*/ T4 w 379"/>
                  <a:gd name="T6" fmla="+- 0 4107 3881"/>
                  <a:gd name="T7" fmla="*/ 4107 h 509"/>
                  <a:gd name="T8" fmla="+- 0 7589 7471"/>
                  <a:gd name="T9" fmla="*/ T8 w 379"/>
                  <a:gd name="T10" fmla="+- 0 4097 3881"/>
                  <a:gd name="T11" fmla="*/ 4097 h 509"/>
                  <a:gd name="T12" fmla="+- 0 757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04" y="204"/>
                    </a:moveTo>
                    <a:lnTo>
                      <a:pt x="103" y="226"/>
                    </a:lnTo>
                    <a:lnTo>
                      <a:pt x="118" y="216"/>
                    </a:lnTo>
                    <a:lnTo>
                      <a:pt x="10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49" name="Freeform 156"/>
              <p:cNvSpPr>
                <a:spLocks/>
              </p:cNvSpPr>
              <p:nvPr/>
            </p:nvSpPr>
            <p:spPr bwMode="auto">
              <a:xfrm>
                <a:off x="7471" y="3881"/>
                <a:ext cx="379" cy="509"/>
              </a:xfrm>
              <a:custGeom>
                <a:avLst/>
                <a:gdLst>
                  <a:gd name="T0" fmla="+- 0 7589 7471"/>
                  <a:gd name="T1" fmla="*/ T0 w 379"/>
                  <a:gd name="T2" fmla="+- 0 4097 3881"/>
                  <a:gd name="T3" fmla="*/ 4097 h 509"/>
                  <a:gd name="T4" fmla="+- 0 7574 7471"/>
                  <a:gd name="T5" fmla="*/ T4 w 379"/>
                  <a:gd name="T6" fmla="+- 0 4107 3881"/>
                  <a:gd name="T7" fmla="*/ 4107 h 509"/>
                  <a:gd name="T8" fmla="+- 0 7602 7471"/>
                  <a:gd name="T9" fmla="*/ T8 w 379"/>
                  <a:gd name="T10" fmla="+- 0 4107 3881"/>
                  <a:gd name="T11" fmla="*/ 4107 h 509"/>
                  <a:gd name="T12" fmla="+- 0 7589 7471"/>
                  <a:gd name="T13" fmla="*/ T12 w 379"/>
                  <a:gd name="T14" fmla="+- 0 4097 3881"/>
                  <a:gd name="T15" fmla="*/ 4097 h 509"/>
                </a:gdLst>
                <a:ahLst/>
                <a:cxnLst>
                  <a:cxn ang="0">
                    <a:pos x="T1" y="T3"/>
                  </a:cxn>
                  <a:cxn ang="0">
                    <a:pos x="T5" y="T7"/>
                  </a:cxn>
                  <a:cxn ang="0">
                    <a:pos x="T9" y="T11"/>
                  </a:cxn>
                  <a:cxn ang="0">
                    <a:pos x="T13" y="T15"/>
                  </a:cxn>
                </a:cxnLst>
                <a:rect l="0" t="0" r="r" b="b"/>
                <a:pathLst>
                  <a:path w="379" h="509">
                    <a:moveTo>
                      <a:pt x="118" y="216"/>
                    </a:moveTo>
                    <a:lnTo>
                      <a:pt x="103" y="226"/>
                    </a:lnTo>
                    <a:lnTo>
                      <a:pt x="131" y="226"/>
                    </a:lnTo>
                    <a:lnTo>
                      <a:pt x="118"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0" name="Freeform 157"/>
              <p:cNvSpPr>
                <a:spLocks/>
              </p:cNvSpPr>
              <p:nvPr/>
            </p:nvSpPr>
            <p:spPr bwMode="auto">
              <a:xfrm>
                <a:off x="7471" y="3881"/>
                <a:ext cx="379" cy="509"/>
              </a:xfrm>
              <a:custGeom>
                <a:avLst/>
                <a:gdLst>
                  <a:gd name="T0" fmla="+- 0 7605 7471"/>
                  <a:gd name="T1" fmla="*/ T0 w 379"/>
                  <a:gd name="T2" fmla="+- 0 4085 3881"/>
                  <a:gd name="T3" fmla="*/ 4085 h 509"/>
                  <a:gd name="T4" fmla="+- 0 7575 7471"/>
                  <a:gd name="T5" fmla="*/ T4 w 379"/>
                  <a:gd name="T6" fmla="+- 0 4085 3881"/>
                  <a:gd name="T7" fmla="*/ 4085 h 509"/>
                  <a:gd name="T8" fmla="+- 0 7589 7471"/>
                  <a:gd name="T9" fmla="*/ T8 w 379"/>
                  <a:gd name="T10" fmla="+- 0 4097 3881"/>
                  <a:gd name="T11" fmla="*/ 4097 h 509"/>
                  <a:gd name="T12" fmla="+- 0 760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34" y="204"/>
                    </a:moveTo>
                    <a:lnTo>
                      <a:pt x="104" y="204"/>
                    </a:lnTo>
                    <a:lnTo>
                      <a:pt x="118" y="216"/>
                    </a:lnTo>
                    <a:lnTo>
                      <a:pt x="13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1" name="Freeform 158"/>
              <p:cNvSpPr>
                <a:spLocks/>
              </p:cNvSpPr>
              <p:nvPr/>
            </p:nvSpPr>
            <p:spPr bwMode="auto">
              <a:xfrm>
                <a:off x="7471" y="3881"/>
                <a:ext cx="379" cy="509"/>
              </a:xfrm>
              <a:custGeom>
                <a:avLst/>
                <a:gdLst>
                  <a:gd name="T0" fmla="+- 0 7596 7471"/>
                  <a:gd name="T1" fmla="*/ T0 w 379"/>
                  <a:gd name="T2" fmla="+- 0 4059 3881"/>
                  <a:gd name="T3" fmla="*/ 4059 h 509"/>
                  <a:gd name="T4" fmla="+- 0 7581 7471"/>
                  <a:gd name="T5" fmla="*/ T4 w 379"/>
                  <a:gd name="T6" fmla="+- 0 4069 3881"/>
                  <a:gd name="T7" fmla="*/ 4069 h 509"/>
                  <a:gd name="T8" fmla="+- 0 7595 7471"/>
                  <a:gd name="T9" fmla="*/ T8 w 379"/>
                  <a:gd name="T10" fmla="+- 0 4080 3881"/>
                  <a:gd name="T11" fmla="*/ 4080 h 509"/>
                  <a:gd name="T12" fmla="+- 0 7596 7471"/>
                  <a:gd name="T13" fmla="*/ T12 w 379"/>
                  <a:gd name="T14" fmla="+- 0 4059 3881"/>
                  <a:gd name="T15" fmla="*/ 4059 h 509"/>
                </a:gdLst>
                <a:ahLst/>
                <a:cxnLst>
                  <a:cxn ang="0">
                    <a:pos x="T1" y="T3"/>
                  </a:cxn>
                  <a:cxn ang="0">
                    <a:pos x="T5" y="T7"/>
                  </a:cxn>
                  <a:cxn ang="0">
                    <a:pos x="T9" y="T11"/>
                  </a:cxn>
                  <a:cxn ang="0">
                    <a:pos x="T13" y="T15"/>
                  </a:cxn>
                </a:cxnLst>
                <a:rect l="0" t="0" r="r" b="b"/>
                <a:pathLst>
                  <a:path w="379" h="509">
                    <a:moveTo>
                      <a:pt x="125" y="178"/>
                    </a:moveTo>
                    <a:lnTo>
                      <a:pt x="110" y="188"/>
                    </a:lnTo>
                    <a:lnTo>
                      <a:pt x="124" y="199"/>
                    </a:lnTo>
                    <a:lnTo>
                      <a:pt x="125"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2" name="Freeform 159"/>
              <p:cNvSpPr>
                <a:spLocks/>
              </p:cNvSpPr>
              <p:nvPr/>
            </p:nvSpPr>
            <p:spPr bwMode="auto">
              <a:xfrm>
                <a:off x="7471" y="3881"/>
                <a:ext cx="379" cy="509"/>
              </a:xfrm>
              <a:custGeom>
                <a:avLst/>
                <a:gdLst>
                  <a:gd name="T0" fmla="+- 0 7612 7471"/>
                  <a:gd name="T1" fmla="*/ T0 w 379"/>
                  <a:gd name="T2" fmla="+- 0 4059 3881"/>
                  <a:gd name="T3" fmla="*/ 4059 h 509"/>
                  <a:gd name="T4" fmla="+- 0 7596 7471"/>
                  <a:gd name="T5" fmla="*/ T4 w 379"/>
                  <a:gd name="T6" fmla="+- 0 4059 3881"/>
                  <a:gd name="T7" fmla="*/ 4059 h 509"/>
                  <a:gd name="T8" fmla="+- 0 7595 7471"/>
                  <a:gd name="T9" fmla="*/ T8 w 379"/>
                  <a:gd name="T10" fmla="+- 0 4080 3881"/>
                  <a:gd name="T11" fmla="*/ 4080 h 509"/>
                  <a:gd name="T12" fmla="+- 0 7612 7471"/>
                  <a:gd name="T13" fmla="*/ T12 w 379"/>
                  <a:gd name="T14" fmla="+- 0 4080 3881"/>
                  <a:gd name="T15" fmla="*/ 4080 h 509"/>
                  <a:gd name="T16" fmla="+- 0 7626 7471"/>
                  <a:gd name="T17" fmla="*/ T16 w 379"/>
                  <a:gd name="T18" fmla="+- 0 4070 3881"/>
                  <a:gd name="T19" fmla="*/ 4070 h 509"/>
                  <a:gd name="T20" fmla="+- 0 7612 7471"/>
                  <a:gd name="T21" fmla="*/ T20 w 379"/>
                  <a:gd name="T22" fmla="+- 0 4059 3881"/>
                  <a:gd name="T23" fmla="*/ 4059 h 509"/>
                </a:gdLst>
                <a:ahLst/>
                <a:cxnLst>
                  <a:cxn ang="0">
                    <a:pos x="T1" y="T3"/>
                  </a:cxn>
                  <a:cxn ang="0">
                    <a:pos x="T5" y="T7"/>
                  </a:cxn>
                  <a:cxn ang="0">
                    <a:pos x="T9" y="T11"/>
                  </a:cxn>
                  <a:cxn ang="0">
                    <a:pos x="T13" y="T15"/>
                  </a:cxn>
                  <a:cxn ang="0">
                    <a:pos x="T17" y="T19"/>
                  </a:cxn>
                  <a:cxn ang="0">
                    <a:pos x="T21" y="T23"/>
                  </a:cxn>
                </a:cxnLst>
                <a:rect l="0" t="0" r="r" b="b"/>
                <a:pathLst>
                  <a:path w="379" h="509">
                    <a:moveTo>
                      <a:pt x="141" y="178"/>
                    </a:moveTo>
                    <a:lnTo>
                      <a:pt x="125" y="178"/>
                    </a:lnTo>
                    <a:lnTo>
                      <a:pt x="124" y="199"/>
                    </a:lnTo>
                    <a:lnTo>
                      <a:pt x="141" y="199"/>
                    </a:lnTo>
                    <a:lnTo>
                      <a:pt x="155" y="189"/>
                    </a:lnTo>
                    <a:lnTo>
                      <a:pt x="141"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3" name="Freeform 160"/>
              <p:cNvSpPr>
                <a:spLocks/>
              </p:cNvSpPr>
              <p:nvPr/>
            </p:nvSpPr>
            <p:spPr bwMode="auto">
              <a:xfrm>
                <a:off x="7471" y="3881"/>
                <a:ext cx="379" cy="509"/>
              </a:xfrm>
              <a:custGeom>
                <a:avLst/>
                <a:gdLst>
                  <a:gd name="T0" fmla="+- 0 7621 7471"/>
                  <a:gd name="T1" fmla="*/ T0 w 379"/>
                  <a:gd name="T2" fmla="+- 0 3881 3881"/>
                  <a:gd name="T3" fmla="*/ 3881 h 509"/>
                  <a:gd name="T4" fmla="+- 0 7471 7471"/>
                  <a:gd name="T5" fmla="*/ T4 w 379"/>
                  <a:gd name="T6" fmla="+- 0 3978 3881"/>
                  <a:gd name="T7" fmla="*/ 3978 h 509"/>
                  <a:gd name="T8" fmla="+- 0 7581 7471"/>
                  <a:gd name="T9" fmla="*/ T8 w 379"/>
                  <a:gd name="T10" fmla="+- 0 4069 3881"/>
                  <a:gd name="T11" fmla="*/ 4069 h 509"/>
                  <a:gd name="T12" fmla="+- 0 7596 7471"/>
                  <a:gd name="T13" fmla="*/ T12 w 379"/>
                  <a:gd name="T14" fmla="+- 0 4059 3881"/>
                  <a:gd name="T15" fmla="*/ 4059 h 509"/>
                  <a:gd name="T16" fmla="+- 0 7612 7471"/>
                  <a:gd name="T17" fmla="*/ T16 w 379"/>
                  <a:gd name="T18" fmla="+- 0 4059 3881"/>
                  <a:gd name="T19" fmla="*/ 4059 h 509"/>
                  <a:gd name="T20" fmla="+- 0 7531 7471"/>
                  <a:gd name="T21" fmla="*/ T20 w 379"/>
                  <a:gd name="T22" fmla="+- 0 3991 3881"/>
                  <a:gd name="T23" fmla="*/ 3991 h 509"/>
                  <a:gd name="T24" fmla="+- 0 7502 7471"/>
                  <a:gd name="T25" fmla="*/ T24 w 379"/>
                  <a:gd name="T26" fmla="+- 0 3991 3881"/>
                  <a:gd name="T27" fmla="*/ 3991 h 509"/>
                  <a:gd name="T28" fmla="+- 0 7504 7471"/>
                  <a:gd name="T29" fmla="*/ T28 w 379"/>
                  <a:gd name="T30" fmla="+- 0 3969 3881"/>
                  <a:gd name="T31" fmla="*/ 3969 h 509"/>
                  <a:gd name="T32" fmla="+- 0 7536 7471"/>
                  <a:gd name="T33" fmla="*/ T32 w 379"/>
                  <a:gd name="T34" fmla="+- 0 3969 3881"/>
                  <a:gd name="T35" fmla="*/ 3969 h 509"/>
                  <a:gd name="T36" fmla="+- 0 7610 7471"/>
                  <a:gd name="T37" fmla="*/ T36 w 379"/>
                  <a:gd name="T38" fmla="+- 0 3921 3881"/>
                  <a:gd name="T39" fmla="*/ 3921 h 509"/>
                  <a:gd name="T40" fmla="+- 0 7603 7471"/>
                  <a:gd name="T41" fmla="*/ T40 w 379"/>
                  <a:gd name="T42" fmla="+- 0 3908 3881"/>
                  <a:gd name="T43" fmla="*/ 3908 h 509"/>
                  <a:gd name="T44" fmla="+- 0 7635 7471"/>
                  <a:gd name="T45" fmla="*/ T44 w 379"/>
                  <a:gd name="T46" fmla="+- 0 3908 3881"/>
                  <a:gd name="T47" fmla="*/ 3908 h 509"/>
                  <a:gd name="T48" fmla="+- 0 7621 7471"/>
                  <a:gd name="T49" fmla="*/ T48 w 379"/>
                  <a:gd name="T50" fmla="+- 0 3881 3881"/>
                  <a:gd name="T51" fmla="*/ 3881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150" y="0"/>
                    </a:moveTo>
                    <a:lnTo>
                      <a:pt x="0" y="97"/>
                    </a:lnTo>
                    <a:lnTo>
                      <a:pt x="110" y="188"/>
                    </a:lnTo>
                    <a:lnTo>
                      <a:pt x="125" y="178"/>
                    </a:lnTo>
                    <a:lnTo>
                      <a:pt x="141" y="178"/>
                    </a:lnTo>
                    <a:lnTo>
                      <a:pt x="60" y="110"/>
                    </a:lnTo>
                    <a:lnTo>
                      <a:pt x="31" y="110"/>
                    </a:lnTo>
                    <a:lnTo>
                      <a:pt x="33" y="88"/>
                    </a:lnTo>
                    <a:lnTo>
                      <a:pt x="65" y="88"/>
                    </a:lnTo>
                    <a:lnTo>
                      <a:pt x="139" y="40"/>
                    </a:lnTo>
                    <a:lnTo>
                      <a:pt x="132" y="27"/>
                    </a:lnTo>
                    <a:lnTo>
                      <a:pt x="164" y="27"/>
                    </a:lnTo>
                    <a:lnTo>
                      <a:pt x="1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4" name="Freeform 161"/>
              <p:cNvSpPr>
                <a:spLocks/>
              </p:cNvSpPr>
              <p:nvPr/>
            </p:nvSpPr>
            <p:spPr bwMode="auto">
              <a:xfrm>
                <a:off x="7471" y="3881"/>
                <a:ext cx="379" cy="509"/>
              </a:xfrm>
              <a:custGeom>
                <a:avLst/>
                <a:gdLst>
                  <a:gd name="T0" fmla="+- 0 7664 7471"/>
                  <a:gd name="T1" fmla="*/ T0 w 379"/>
                  <a:gd name="T2" fmla="+- 0 4030 3881"/>
                  <a:gd name="T3" fmla="*/ 4030 h 509"/>
                  <a:gd name="T4" fmla="+- 0 7659 7471"/>
                  <a:gd name="T5" fmla="*/ T4 w 379"/>
                  <a:gd name="T6" fmla="+- 0 4049 3881"/>
                  <a:gd name="T7" fmla="*/ 4049 h 509"/>
                  <a:gd name="T8" fmla="+- 0 7673 7471"/>
                  <a:gd name="T9" fmla="*/ T8 w 379"/>
                  <a:gd name="T10" fmla="+- 0 4042 3881"/>
                  <a:gd name="T11" fmla="*/ 4042 h 509"/>
                  <a:gd name="T12" fmla="+- 0 7664 7471"/>
                  <a:gd name="T13" fmla="*/ T12 w 379"/>
                  <a:gd name="T14" fmla="+- 0 4030 3881"/>
                  <a:gd name="T15" fmla="*/ 4030 h 509"/>
                </a:gdLst>
                <a:ahLst/>
                <a:cxnLst>
                  <a:cxn ang="0">
                    <a:pos x="T1" y="T3"/>
                  </a:cxn>
                  <a:cxn ang="0">
                    <a:pos x="T5" y="T7"/>
                  </a:cxn>
                  <a:cxn ang="0">
                    <a:pos x="T9" y="T11"/>
                  </a:cxn>
                  <a:cxn ang="0">
                    <a:pos x="T13" y="T15"/>
                  </a:cxn>
                </a:cxnLst>
                <a:rect l="0" t="0" r="r" b="b"/>
                <a:pathLst>
                  <a:path w="379" h="509">
                    <a:moveTo>
                      <a:pt x="193" y="149"/>
                    </a:moveTo>
                    <a:lnTo>
                      <a:pt x="188" y="168"/>
                    </a:lnTo>
                    <a:lnTo>
                      <a:pt x="202" y="161"/>
                    </a:lnTo>
                    <a:lnTo>
                      <a:pt x="193" y="1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5" name="Freeform 162"/>
              <p:cNvSpPr>
                <a:spLocks/>
              </p:cNvSpPr>
              <p:nvPr/>
            </p:nvSpPr>
            <p:spPr bwMode="auto">
              <a:xfrm>
                <a:off x="7471" y="3881"/>
                <a:ext cx="379" cy="509"/>
              </a:xfrm>
              <a:custGeom>
                <a:avLst/>
                <a:gdLst>
                  <a:gd name="T0" fmla="+- 0 7673 7471"/>
                  <a:gd name="T1" fmla="*/ T0 w 379"/>
                  <a:gd name="T2" fmla="+- 0 4042 3881"/>
                  <a:gd name="T3" fmla="*/ 4042 h 509"/>
                  <a:gd name="T4" fmla="+- 0 7659 7471"/>
                  <a:gd name="T5" fmla="*/ T4 w 379"/>
                  <a:gd name="T6" fmla="+- 0 4049 3881"/>
                  <a:gd name="T7" fmla="*/ 4049 h 509"/>
                  <a:gd name="T8" fmla="+- 0 7679 7471"/>
                  <a:gd name="T9" fmla="*/ T8 w 379"/>
                  <a:gd name="T10" fmla="+- 0 4049 3881"/>
                  <a:gd name="T11" fmla="*/ 4049 h 509"/>
                  <a:gd name="T12" fmla="+- 0 7673 7471"/>
                  <a:gd name="T13" fmla="*/ T12 w 379"/>
                  <a:gd name="T14" fmla="+- 0 4042 3881"/>
                  <a:gd name="T15" fmla="*/ 4042 h 509"/>
                </a:gdLst>
                <a:ahLst/>
                <a:cxnLst>
                  <a:cxn ang="0">
                    <a:pos x="T1" y="T3"/>
                  </a:cxn>
                  <a:cxn ang="0">
                    <a:pos x="T5" y="T7"/>
                  </a:cxn>
                  <a:cxn ang="0">
                    <a:pos x="T9" y="T11"/>
                  </a:cxn>
                  <a:cxn ang="0">
                    <a:pos x="T13" y="T15"/>
                  </a:cxn>
                </a:cxnLst>
                <a:rect l="0" t="0" r="r" b="b"/>
                <a:pathLst>
                  <a:path w="379" h="509">
                    <a:moveTo>
                      <a:pt x="202" y="161"/>
                    </a:moveTo>
                    <a:lnTo>
                      <a:pt x="188" y="168"/>
                    </a:lnTo>
                    <a:lnTo>
                      <a:pt x="208" y="168"/>
                    </a:lnTo>
                    <a:lnTo>
                      <a:pt x="202"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6" name="Freeform 163"/>
              <p:cNvSpPr>
                <a:spLocks/>
              </p:cNvSpPr>
              <p:nvPr/>
            </p:nvSpPr>
            <p:spPr bwMode="auto">
              <a:xfrm>
                <a:off x="7471" y="3881"/>
                <a:ext cx="379" cy="509"/>
              </a:xfrm>
              <a:custGeom>
                <a:avLst/>
                <a:gdLst>
                  <a:gd name="T0" fmla="+- 0 7688 7471"/>
                  <a:gd name="T1" fmla="*/ T0 w 379"/>
                  <a:gd name="T2" fmla="+- 0 4011 3881"/>
                  <a:gd name="T3" fmla="*/ 4011 h 509"/>
                  <a:gd name="T4" fmla="+- 0 7672 7471"/>
                  <a:gd name="T5" fmla="*/ T4 w 379"/>
                  <a:gd name="T6" fmla="+- 0 4011 3881"/>
                  <a:gd name="T7" fmla="*/ 4011 h 509"/>
                  <a:gd name="T8" fmla="+- 0 7666 7471"/>
                  <a:gd name="T9" fmla="*/ T8 w 379"/>
                  <a:gd name="T10" fmla="+- 0 4030 3881"/>
                  <a:gd name="T11" fmla="*/ 4030 h 509"/>
                  <a:gd name="T12" fmla="+- 0 7664 7471"/>
                  <a:gd name="T13" fmla="*/ T12 w 379"/>
                  <a:gd name="T14" fmla="+- 0 4030 3881"/>
                  <a:gd name="T15" fmla="*/ 4030 h 509"/>
                  <a:gd name="T16" fmla="+- 0 7673 7471"/>
                  <a:gd name="T17" fmla="*/ T16 w 379"/>
                  <a:gd name="T18" fmla="+- 0 4042 3881"/>
                  <a:gd name="T19" fmla="*/ 4042 h 509"/>
                  <a:gd name="T20" fmla="+- 0 7697 7471"/>
                  <a:gd name="T21" fmla="*/ T20 w 379"/>
                  <a:gd name="T22" fmla="+- 0 4029 3881"/>
                  <a:gd name="T23" fmla="*/ 4029 h 509"/>
                  <a:gd name="T24" fmla="+- 0 7688 7471"/>
                  <a:gd name="T25" fmla="*/ T24 w 379"/>
                  <a:gd name="T26" fmla="+- 0 4011 3881"/>
                  <a:gd name="T27" fmla="*/ 4011 h 509"/>
                </a:gdLst>
                <a:ahLst/>
                <a:cxnLst>
                  <a:cxn ang="0">
                    <a:pos x="T1" y="T3"/>
                  </a:cxn>
                  <a:cxn ang="0">
                    <a:pos x="T5" y="T7"/>
                  </a:cxn>
                  <a:cxn ang="0">
                    <a:pos x="T9" y="T11"/>
                  </a:cxn>
                  <a:cxn ang="0">
                    <a:pos x="T13" y="T15"/>
                  </a:cxn>
                  <a:cxn ang="0">
                    <a:pos x="T17" y="T19"/>
                  </a:cxn>
                  <a:cxn ang="0">
                    <a:pos x="T21" y="T23"/>
                  </a:cxn>
                  <a:cxn ang="0">
                    <a:pos x="T25" y="T27"/>
                  </a:cxn>
                </a:cxnLst>
                <a:rect l="0" t="0" r="r" b="b"/>
                <a:pathLst>
                  <a:path w="379" h="509">
                    <a:moveTo>
                      <a:pt x="217" y="130"/>
                    </a:moveTo>
                    <a:lnTo>
                      <a:pt x="201" y="130"/>
                    </a:lnTo>
                    <a:lnTo>
                      <a:pt x="195" y="149"/>
                    </a:lnTo>
                    <a:lnTo>
                      <a:pt x="193" y="149"/>
                    </a:lnTo>
                    <a:lnTo>
                      <a:pt x="202" y="161"/>
                    </a:lnTo>
                    <a:lnTo>
                      <a:pt x="226" y="148"/>
                    </a:lnTo>
                    <a:lnTo>
                      <a:pt x="217"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7" name="Freeform 164"/>
              <p:cNvSpPr>
                <a:spLocks/>
              </p:cNvSpPr>
              <p:nvPr/>
            </p:nvSpPr>
            <p:spPr bwMode="auto">
              <a:xfrm>
                <a:off x="7471" y="3881"/>
                <a:ext cx="379" cy="509"/>
              </a:xfrm>
              <a:custGeom>
                <a:avLst/>
                <a:gdLst>
                  <a:gd name="T0" fmla="+- 0 7672 7471"/>
                  <a:gd name="T1" fmla="*/ T0 w 379"/>
                  <a:gd name="T2" fmla="+- 0 4011 3881"/>
                  <a:gd name="T3" fmla="*/ 4011 h 509"/>
                  <a:gd name="T4" fmla="+- 0 7660 7471"/>
                  <a:gd name="T5" fmla="*/ T4 w 379"/>
                  <a:gd name="T6" fmla="+- 0 4018 3881"/>
                  <a:gd name="T7" fmla="*/ 4018 h 509"/>
                  <a:gd name="T8" fmla="+- 0 7666 7471"/>
                  <a:gd name="T9" fmla="*/ T8 w 379"/>
                  <a:gd name="T10" fmla="+- 0 4030 3881"/>
                  <a:gd name="T11" fmla="*/ 4030 h 509"/>
                  <a:gd name="T12" fmla="+- 0 7672 7471"/>
                  <a:gd name="T13" fmla="*/ T12 w 379"/>
                  <a:gd name="T14" fmla="+- 0 4011 3881"/>
                  <a:gd name="T15" fmla="*/ 4011 h 509"/>
                </a:gdLst>
                <a:ahLst/>
                <a:cxnLst>
                  <a:cxn ang="0">
                    <a:pos x="T1" y="T3"/>
                  </a:cxn>
                  <a:cxn ang="0">
                    <a:pos x="T5" y="T7"/>
                  </a:cxn>
                  <a:cxn ang="0">
                    <a:pos x="T9" y="T11"/>
                  </a:cxn>
                  <a:cxn ang="0">
                    <a:pos x="T13" y="T15"/>
                  </a:cxn>
                </a:cxnLst>
                <a:rect l="0" t="0" r="r" b="b"/>
                <a:pathLst>
                  <a:path w="379" h="509">
                    <a:moveTo>
                      <a:pt x="201" y="130"/>
                    </a:moveTo>
                    <a:lnTo>
                      <a:pt x="189" y="137"/>
                    </a:lnTo>
                    <a:lnTo>
                      <a:pt x="195" y="149"/>
                    </a:lnTo>
                    <a:lnTo>
                      <a:pt x="201"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8" name="Freeform 165"/>
              <p:cNvSpPr>
                <a:spLocks/>
              </p:cNvSpPr>
              <p:nvPr/>
            </p:nvSpPr>
            <p:spPr bwMode="auto">
              <a:xfrm>
                <a:off x="7471" y="3881"/>
                <a:ext cx="379" cy="509"/>
              </a:xfrm>
              <a:custGeom>
                <a:avLst/>
                <a:gdLst>
                  <a:gd name="T0" fmla="+- 0 7635 7471"/>
                  <a:gd name="T1" fmla="*/ T0 w 379"/>
                  <a:gd name="T2" fmla="+- 0 3908 3881"/>
                  <a:gd name="T3" fmla="*/ 3908 h 509"/>
                  <a:gd name="T4" fmla="+- 0 7603 7471"/>
                  <a:gd name="T5" fmla="*/ T4 w 379"/>
                  <a:gd name="T6" fmla="+- 0 3908 3881"/>
                  <a:gd name="T7" fmla="*/ 3908 h 509"/>
                  <a:gd name="T8" fmla="+- 0 7623 7471"/>
                  <a:gd name="T9" fmla="*/ T8 w 379"/>
                  <a:gd name="T10" fmla="+- 0 3913 3881"/>
                  <a:gd name="T11" fmla="*/ 3913 h 509"/>
                  <a:gd name="T12" fmla="+- 0 7610 7471"/>
                  <a:gd name="T13" fmla="*/ T12 w 379"/>
                  <a:gd name="T14" fmla="+- 0 3921 3881"/>
                  <a:gd name="T15" fmla="*/ 3921 h 509"/>
                  <a:gd name="T16" fmla="+- 0 7660 7471"/>
                  <a:gd name="T17" fmla="*/ T16 w 379"/>
                  <a:gd name="T18" fmla="+- 0 4018 3881"/>
                  <a:gd name="T19" fmla="*/ 4018 h 509"/>
                  <a:gd name="T20" fmla="+- 0 7672 7471"/>
                  <a:gd name="T21" fmla="*/ T20 w 379"/>
                  <a:gd name="T22" fmla="+- 0 4011 3881"/>
                  <a:gd name="T23" fmla="*/ 4011 h 509"/>
                  <a:gd name="T24" fmla="+- 0 7688 7471"/>
                  <a:gd name="T25" fmla="*/ T24 w 379"/>
                  <a:gd name="T26" fmla="+- 0 4011 3881"/>
                  <a:gd name="T27" fmla="*/ 4011 h 509"/>
                  <a:gd name="T28" fmla="+- 0 7635 7471"/>
                  <a:gd name="T29" fmla="*/ T28 w 379"/>
                  <a:gd name="T30" fmla="+- 0 3908 3881"/>
                  <a:gd name="T31" fmla="*/ 3908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9" h="509">
                    <a:moveTo>
                      <a:pt x="164" y="27"/>
                    </a:moveTo>
                    <a:lnTo>
                      <a:pt x="132" y="27"/>
                    </a:lnTo>
                    <a:lnTo>
                      <a:pt x="152" y="32"/>
                    </a:lnTo>
                    <a:lnTo>
                      <a:pt x="139" y="40"/>
                    </a:lnTo>
                    <a:lnTo>
                      <a:pt x="189" y="137"/>
                    </a:lnTo>
                    <a:lnTo>
                      <a:pt x="201" y="130"/>
                    </a:lnTo>
                    <a:lnTo>
                      <a:pt x="217" y="130"/>
                    </a:lnTo>
                    <a:lnTo>
                      <a:pt x="164"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59" name="Freeform 166"/>
              <p:cNvSpPr>
                <a:spLocks/>
              </p:cNvSpPr>
              <p:nvPr/>
            </p:nvSpPr>
            <p:spPr bwMode="auto">
              <a:xfrm>
                <a:off x="7471" y="3881"/>
                <a:ext cx="379" cy="509"/>
              </a:xfrm>
              <a:custGeom>
                <a:avLst/>
                <a:gdLst>
                  <a:gd name="T0" fmla="+- 0 7504 7471"/>
                  <a:gd name="T1" fmla="*/ T0 w 379"/>
                  <a:gd name="T2" fmla="+- 0 3969 3881"/>
                  <a:gd name="T3" fmla="*/ 3969 h 509"/>
                  <a:gd name="T4" fmla="+- 0 7502 7471"/>
                  <a:gd name="T5" fmla="*/ T4 w 379"/>
                  <a:gd name="T6" fmla="+- 0 3991 3881"/>
                  <a:gd name="T7" fmla="*/ 3991 h 509"/>
                  <a:gd name="T8" fmla="+- 0 7518 7471"/>
                  <a:gd name="T9" fmla="*/ T8 w 379"/>
                  <a:gd name="T10" fmla="+- 0 3981 3881"/>
                  <a:gd name="T11" fmla="*/ 3981 h 509"/>
                  <a:gd name="T12" fmla="+- 0 7504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33" y="88"/>
                    </a:moveTo>
                    <a:lnTo>
                      <a:pt x="31" y="110"/>
                    </a:lnTo>
                    <a:lnTo>
                      <a:pt x="47" y="100"/>
                    </a:lnTo>
                    <a:lnTo>
                      <a:pt x="33"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0" name="Freeform 167"/>
              <p:cNvSpPr>
                <a:spLocks/>
              </p:cNvSpPr>
              <p:nvPr/>
            </p:nvSpPr>
            <p:spPr bwMode="auto">
              <a:xfrm>
                <a:off x="7471" y="3881"/>
                <a:ext cx="379" cy="509"/>
              </a:xfrm>
              <a:custGeom>
                <a:avLst/>
                <a:gdLst>
                  <a:gd name="T0" fmla="+- 0 7518 7471"/>
                  <a:gd name="T1" fmla="*/ T0 w 379"/>
                  <a:gd name="T2" fmla="+- 0 3981 3881"/>
                  <a:gd name="T3" fmla="*/ 3981 h 509"/>
                  <a:gd name="T4" fmla="+- 0 7502 7471"/>
                  <a:gd name="T5" fmla="*/ T4 w 379"/>
                  <a:gd name="T6" fmla="+- 0 3991 3881"/>
                  <a:gd name="T7" fmla="*/ 3991 h 509"/>
                  <a:gd name="T8" fmla="+- 0 7531 7471"/>
                  <a:gd name="T9" fmla="*/ T8 w 379"/>
                  <a:gd name="T10" fmla="+- 0 3991 3881"/>
                  <a:gd name="T11" fmla="*/ 3991 h 509"/>
                  <a:gd name="T12" fmla="+- 0 7518 7471"/>
                  <a:gd name="T13" fmla="*/ T12 w 379"/>
                  <a:gd name="T14" fmla="+- 0 3981 3881"/>
                  <a:gd name="T15" fmla="*/ 3981 h 509"/>
                </a:gdLst>
                <a:ahLst/>
                <a:cxnLst>
                  <a:cxn ang="0">
                    <a:pos x="T1" y="T3"/>
                  </a:cxn>
                  <a:cxn ang="0">
                    <a:pos x="T5" y="T7"/>
                  </a:cxn>
                  <a:cxn ang="0">
                    <a:pos x="T9" y="T11"/>
                  </a:cxn>
                  <a:cxn ang="0">
                    <a:pos x="T13" y="T15"/>
                  </a:cxn>
                </a:cxnLst>
                <a:rect l="0" t="0" r="r" b="b"/>
                <a:pathLst>
                  <a:path w="379" h="509">
                    <a:moveTo>
                      <a:pt x="47" y="100"/>
                    </a:moveTo>
                    <a:lnTo>
                      <a:pt x="31" y="110"/>
                    </a:lnTo>
                    <a:lnTo>
                      <a:pt x="60" y="110"/>
                    </a:lnTo>
                    <a:lnTo>
                      <a:pt x="47"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1" name="Freeform 168"/>
              <p:cNvSpPr>
                <a:spLocks/>
              </p:cNvSpPr>
              <p:nvPr/>
            </p:nvSpPr>
            <p:spPr bwMode="auto">
              <a:xfrm>
                <a:off x="7471" y="3881"/>
                <a:ext cx="379" cy="509"/>
              </a:xfrm>
              <a:custGeom>
                <a:avLst/>
                <a:gdLst>
                  <a:gd name="T0" fmla="+- 0 7536 7471"/>
                  <a:gd name="T1" fmla="*/ T0 w 379"/>
                  <a:gd name="T2" fmla="+- 0 3969 3881"/>
                  <a:gd name="T3" fmla="*/ 3969 h 509"/>
                  <a:gd name="T4" fmla="+- 0 7504 7471"/>
                  <a:gd name="T5" fmla="*/ T4 w 379"/>
                  <a:gd name="T6" fmla="+- 0 3969 3881"/>
                  <a:gd name="T7" fmla="*/ 3969 h 509"/>
                  <a:gd name="T8" fmla="+- 0 7518 7471"/>
                  <a:gd name="T9" fmla="*/ T8 w 379"/>
                  <a:gd name="T10" fmla="+- 0 3981 3881"/>
                  <a:gd name="T11" fmla="*/ 3981 h 509"/>
                  <a:gd name="T12" fmla="+- 0 7536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65" y="88"/>
                    </a:moveTo>
                    <a:lnTo>
                      <a:pt x="33" y="88"/>
                    </a:lnTo>
                    <a:lnTo>
                      <a:pt x="47" y="100"/>
                    </a:lnTo>
                    <a:lnTo>
                      <a:pt x="65"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62" name="Freeform 169"/>
              <p:cNvSpPr>
                <a:spLocks/>
              </p:cNvSpPr>
              <p:nvPr/>
            </p:nvSpPr>
            <p:spPr bwMode="auto">
              <a:xfrm>
                <a:off x="7471" y="3881"/>
                <a:ext cx="379" cy="509"/>
              </a:xfrm>
              <a:custGeom>
                <a:avLst/>
                <a:gdLst>
                  <a:gd name="T0" fmla="+- 0 7603 7471"/>
                  <a:gd name="T1" fmla="*/ T0 w 379"/>
                  <a:gd name="T2" fmla="+- 0 3908 3881"/>
                  <a:gd name="T3" fmla="*/ 3908 h 509"/>
                  <a:gd name="T4" fmla="+- 0 7610 7471"/>
                  <a:gd name="T5" fmla="*/ T4 w 379"/>
                  <a:gd name="T6" fmla="+- 0 3921 3881"/>
                  <a:gd name="T7" fmla="*/ 3921 h 509"/>
                  <a:gd name="T8" fmla="+- 0 7623 7471"/>
                  <a:gd name="T9" fmla="*/ T8 w 379"/>
                  <a:gd name="T10" fmla="+- 0 3913 3881"/>
                  <a:gd name="T11" fmla="*/ 3913 h 509"/>
                  <a:gd name="T12" fmla="+- 0 7603 7471"/>
                  <a:gd name="T13" fmla="*/ T12 w 379"/>
                  <a:gd name="T14" fmla="+- 0 3908 3881"/>
                  <a:gd name="T15" fmla="*/ 3908 h 509"/>
                </a:gdLst>
                <a:ahLst/>
                <a:cxnLst>
                  <a:cxn ang="0">
                    <a:pos x="T1" y="T3"/>
                  </a:cxn>
                  <a:cxn ang="0">
                    <a:pos x="T5" y="T7"/>
                  </a:cxn>
                  <a:cxn ang="0">
                    <a:pos x="T9" y="T11"/>
                  </a:cxn>
                  <a:cxn ang="0">
                    <a:pos x="T13" y="T15"/>
                  </a:cxn>
                </a:cxnLst>
                <a:rect l="0" t="0" r="r" b="b"/>
                <a:pathLst>
                  <a:path w="379" h="509">
                    <a:moveTo>
                      <a:pt x="132" y="27"/>
                    </a:moveTo>
                    <a:lnTo>
                      <a:pt x="139" y="40"/>
                    </a:lnTo>
                    <a:lnTo>
                      <a:pt x="152" y="32"/>
                    </a:lnTo>
                    <a:lnTo>
                      <a:pt x="13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100" name="Group 170"/>
            <p:cNvGrpSpPr>
              <a:grpSpLocks/>
            </p:cNvGrpSpPr>
            <p:nvPr/>
          </p:nvGrpSpPr>
          <p:grpSpPr bwMode="auto">
            <a:xfrm>
              <a:off x="7108" y="3756"/>
              <a:ext cx="310" cy="433"/>
              <a:chOff x="7108" y="3756"/>
              <a:chExt cx="310" cy="433"/>
            </a:xfrm>
          </p:grpSpPr>
          <p:sp>
            <p:nvSpPr>
              <p:cNvPr id="2132" name="Freeform 171"/>
              <p:cNvSpPr>
                <a:spLocks/>
              </p:cNvSpPr>
              <p:nvPr/>
            </p:nvSpPr>
            <p:spPr bwMode="auto">
              <a:xfrm>
                <a:off x="7108" y="3756"/>
                <a:ext cx="310" cy="433"/>
              </a:xfrm>
              <a:custGeom>
                <a:avLst/>
                <a:gdLst>
                  <a:gd name="T0" fmla="+- 0 7230 7108"/>
                  <a:gd name="T1" fmla="*/ T0 w 310"/>
                  <a:gd name="T2" fmla="+- 0 3756 3756"/>
                  <a:gd name="T3" fmla="*/ 3756 h 433"/>
                  <a:gd name="T4" fmla="+- 0 7108 7108"/>
                  <a:gd name="T5" fmla="*/ T4 w 310"/>
                  <a:gd name="T6" fmla="+- 0 3834 3756"/>
                  <a:gd name="T7" fmla="*/ 3834 h 433"/>
                  <a:gd name="T8" fmla="+- 0 7217 7108"/>
                  <a:gd name="T9" fmla="*/ T8 w 310"/>
                  <a:gd name="T10" fmla="+- 0 3924 3756"/>
                  <a:gd name="T11" fmla="*/ 3924 h 433"/>
                  <a:gd name="T12" fmla="+- 0 7181 7108"/>
                  <a:gd name="T13" fmla="*/ T12 w 310"/>
                  <a:gd name="T14" fmla="+- 0 3951 3756"/>
                  <a:gd name="T15" fmla="*/ 3951 h 433"/>
                  <a:gd name="T16" fmla="+- 0 7284 7108"/>
                  <a:gd name="T17" fmla="*/ T16 w 310"/>
                  <a:gd name="T18" fmla="+- 0 4037 3756"/>
                  <a:gd name="T19" fmla="*/ 4037 h 433"/>
                  <a:gd name="T20" fmla="+- 0 7252 7108"/>
                  <a:gd name="T21" fmla="*/ T20 w 310"/>
                  <a:gd name="T22" fmla="+- 0 4055 3756"/>
                  <a:gd name="T23" fmla="*/ 4055 h 433"/>
                  <a:gd name="T24" fmla="+- 0 7418 7108"/>
                  <a:gd name="T25" fmla="*/ T24 w 310"/>
                  <a:gd name="T26" fmla="+- 0 4189 3756"/>
                  <a:gd name="T27" fmla="*/ 4189 h 433"/>
                  <a:gd name="T28" fmla="+- 0 7321 7108"/>
                  <a:gd name="T29" fmla="*/ T28 w 310"/>
                  <a:gd name="T30" fmla="+- 0 4015 3756"/>
                  <a:gd name="T31" fmla="*/ 4015 h 433"/>
                  <a:gd name="T32" fmla="+- 0 7346 7108"/>
                  <a:gd name="T33" fmla="*/ T32 w 310"/>
                  <a:gd name="T34" fmla="+- 0 3997 3756"/>
                  <a:gd name="T35" fmla="*/ 3997 h 433"/>
                  <a:gd name="T36" fmla="+- 0 7267 7108"/>
                  <a:gd name="T37" fmla="*/ T36 w 310"/>
                  <a:gd name="T38" fmla="+- 0 3893 3756"/>
                  <a:gd name="T39" fmla="*/ 3893 h 433"/>
                  <a:gd name="T40" fmla="+- 0 7293 7108"/>
                  <a:gd name="T41" fmla="*/ T40 w 310"/>
                  <a:gd name="T42" fmla="+- 0 3879 3756"/>
                  <a:gd name="T43" fmla="*/ 3879 h 433"/>
                  <a:gd name="T44" fmla="+- 0 7230 7108"/>
                  <a:gd name="T45" fmla="*/ T44 w 310"/>
                  <a:gd name="T46" fmla="+- 0 3756 3756"/>
                  <a:gd name="T47" fmla="*/ 375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0" h="433">
                    <a:moveTo>
                      <a:pt x="122" y="0"/>
                    </a:moveTo>
                    <a:lnTo>
                      <a:pt x="0" y="78"/>
                    </a:lnTo>
                    <a:lnTo>
                      <a:pt x="109" y="168"/>
                    </a:lnTo>
                    <a:lnTo>
                      <a:pt x="73" y="195"/>
                    </a:lnTo>
                    <a:lnTo>
                      <a:pt x="176" y="281"/>
                    </a:lnTo>
                    <a:lnTo>
                      <a:pt x="144" y="299"/>
                    </a:lnTo>
                    <a:lnTo>
                      <a:pt x="310" y="433"/>
                    </a:lnTo>
                    <a:lnTo>
                      <a:pt x="213" y="259"/>
                    </a:lnTo>
                    <a:lnTo>
                      <a:pt x="238" y="241"/>
                    </a:lnTo>
                    <a:lnTo>
                      <a:pt x="159" y="137"/>
                    </a:lnTo>
                    <a:lnTo>
                      <a:pt x="185" y="123"/>
                    </a:lnTo>
                    <a:lnTo>
                      <a:pt x="122"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101" name="Group 172"/>
            <p:cNvGrpSpPr>
              <a:grpSpLocks/>
            </p:cNvGrpSpPr>
            <p:nvPr/>
          </p:nvGrpSpPr>
          <p:grpSpPr bwMode="auto">
            <a:xfrm>
              <a:off x="7085" y="3737"/>
              <a:ext cx="381" cy="508"/>
              <a:chOff x="7085" y="3737"/>
              <a:chExt cx="381" cy="508"/>
            </a:xfrm>
          </p:grpSpPr>
          <p:sp>
            <p:nvSpPr>
              <p:cNvPr id="2102" name="Freeform 173"/>
              <p:cNvSpPr>
                <a:spLocks/>
              </p:cNvSpPr>
              <p:nvPr/>
            </p:nvSpPr>
            <p:spPr bwMode="auto">
              <a:xfrm>
                <a:off x="7085" y="3737"/>
                <a:ext cx="381" cy="508"/>
              </a:xfrm>
              <a:custGeom>
                <a:avLst/>
                <a:gdLst>
                  <a:gd name="T0" fmla="+- 0 7260 7085"/>
                  <a:gd name="T1" fmla="*/ T0 w 381"/>
                  <a:gd name="T2" fmla="+- 0 4035 3737"/>
                  <a:gd name="T3" fmla="*/ 4035 h 508"/>
                  <a:gd name="T4" fmla="+- 0 7228 7085"/>
                  <a:gd name="T5" fmla="*/ T4 w 381"/>
                  <a:gd name="T6" fmla="+- 0 4054 3737"/>
                  <a:gd name="T7" fmla="*/ 4054 h 508"/>
                  <a:gd name="T8" fmla="+- 0 7466 7085"/>
                  <a:gd name="T9" fmla="*/ T8 w 381"/>
                  <a:gd name="T10" fmla="+- 0 4245 3737"/>
                  <a:gd name="T11" fmla="*/ 4245 h 508"/>
                  <a:gd name="T12" fmla="+- 0 7438 7085"/>
                  <a:gd name="T13" fmla="*/ T12 w 381"/>
                  <a:gd name="T14" fmla="+- 0 4196 3737"/>
                  <a:gd name="T15" fmla="*/ 4196 h 508"/>
                  <a:gd name="T16" fmla="+- 0 7407 7085"/>
                  <a:gd name="T17" fmla="*/ T16 w 381"/>
                  <a:gd name="T18" fmla="+- 0 4196 3737"/>
                  <a:gd name="T19" fmla="*/ 4196 h 508"/>
                  <a:gd name="T20" fmla="+- 0 7372 7085"/>
                  <a:gd name="T21" fmla="*/ T20 w 381"/>
                  <a:gd name="T22" fmla="+- 0 4134 3737"/>
                  <a:gd name="T23" fmla="*/ 4134 h 508"/>
                  <a:gd name="T24" fmla="+- 0 7290 7085"/>
                  <a:gd name="T25" fmla="*/ T24 w 381"/>
                  <a:gd name="T26" fmla="+- 0 4068 3737"/>
                  <a:gd name="T27" fmla="*/ 4068 h 508"/>
                  <a:gd name="T28" fmla="+- 0 7260 7085"/>
                  <a:gd name="T29" fmla="*/ T28 w 381"/>
                  <a:gd name="T30" fmla="+- 0 4068 3737"/>
                  <a:gd name="T31" fmla="*/ 4068 h 508"/>
                  <a:gd name="T32" fmla="+- 0 7261 7085"/>
                  <a:gd name="T33" fmla="*/ T32 w 381"/>
                  <a:gd name="T34" fmla="+- 0 4044 3737"/>
                  <a:gd name="T35" fmla="*/ 4044 h 508"/>
                  <a:gd name="T36" fmla="+- 0 7271 7085"/>
                  <a:gd name="T37" fmla="*/ T36 w 381"/>
                  <a:gd name="T38" fmla="+- 0 4044 3737"/>
                  <a:gd name="T39" fmla="*/ 4044 h 508"/>
                  <a:gd name="T40" fmla="+- 0 7260 7085"/>
                  <a:gd name="T41" fmla="*/ T40 w 381"/>
                  <a:gd name="T42" fmla="+- 0 4035 3737"/>
                  <a:gd name="T43" fmla="*/ 4035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81" h="508">
                    <a:moveTo>
                      <a:pt x="175" y="298"/>
                    </a:moveTo>
                    <a:lnTo>
                      <a:pt x="143" y="317"/>
                    </a:lnTo>
                    <a:lnTo>
                      <a:pt x="381" y="508"/>
                    </a:lnTo>
                    <a:lnTo>
                      <a:pt x="353" y="459"/>
                    </a:lnTo>
                    <a:lnTo>
                      <a:pt x="322" y="459"/>
                    </a:lnTo>
                    <a:lnTo>
                      <a:pt x="287" y="397"/>
                    </a:lnTo>
                    <a:lnTo>
                      <a:pt x="205" y="331"/>
                    </a:lnTo>
                    <a:lnTo>
                      <a:pt x="175" y="331"/>
                    </a:lnTo>
                    <a:lnTo>
                      <a:pt x="176" y="307"/>
                    </a:lnTo>
                    <a:lnTo>
                      <a:pt x="186" y="307"/>
                    </a:lnTo>
                    <a:lnTo>
                      <a:pt x="175" y="2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3" name="Freeform 174"/>
              <p:cNvSpPr>
                <a:spLocks/>
              </p:cNvSpPr>
              <p:nvPr/>
            </p:nvSpPr>
            <p:spPr bwMode="auto">
              <a:xfrm>
                <a:off x="7085" y="3737"/>
                <a:ext cx="381" cy="508"/>
              </a:xfrm>
              <a:custGeom>
                <a:avLst/>
                <a:gdLst>
                  <a:gd name="T0" fmla="+- 0 7372 7085"/>
                  <a:gd name="T1" fmla="*/ T0 w 381"/>
                  <a:gd name="T2" fmla="+- 0 4134 3737"/>
                  <a:gd name="T3" fmla="*/ 4134 h 508"/>
                  <a:gd name="T4" fmla="+- 0 7407 7085"/>
                  <a:gd name="T5" fmla="*/ T4 w 381"/>
                  <a:gd name="T6" fmla="+- 0 4196 3737"/>
                  <a:gd name="T7" fmla="*/ 4196 h 508"/>
                  <a:gd name="T8" fmla="+- 0 7428 7085"/>
                  <a:gd name="T9" fmla="*/ T8 w 381"/>
                  <a:gd name="T10" fmla="+- 0 4179 3737"/>
                  <a:gd name="T11" fmla="*/ 4179 h 508"/>
                  <a:gd name="T12" fmla="+- 0 7372 7085"/>
                  <a:gd name="T13" fmla="*/ T12 w 381"/>
                  <a:gd name="T14" fmla="+- 0 4134 3737"/>
                  <a:gd name="T15" fmla="*/ 4134 h 508"/>
                </a:gdLst>
                <a:ahLst/>
                <a:cxnLst>
                  <a:cxn ang="0">
                    <a:pos x="T1" y="T3"/>
                  </a:cxn>
                  <a:cxn ang="0">
                    <a:pos x="T5" y="T7"/>
                  </a:cxn>
                  <a:cxn ang="0">
                    <a:pos x="T9" y="T11"/>
                  </a:cxn>
                  <a:cxn ang="0">
                    <a:pos x="T13" y="T15"/>
                  </a:cxn>
                </a:cxnLst>
                <a:rect l="0" t="0" r="r" b="b"/>
                <a:pathLst>
                  <a:path w="381" h="508">
                    <a:moveTo>
                      <a:pt x="287" y="397"/>
                    </a:moveTo>
                    <a:lnTo>
                      <a:pt x="322" y="459"/>
                    </a:lnTo>
                    <a:lnTo>
                      <a:pt x="343" y="442"/>
                    </a:lnTo>
                    <a:lnTo>
                      <a:pt x="287"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4" name="Freeform 175"/>
              <p:cNvSpPr>
                <a:spLocks/>
              </p:cNvSpPr>
              <p:nvPr/>
            </p:nvSpPr>
            <p:spPr bwMode="auto">
              <a:xfrm>
                <a:off x="7085" y="3737"/>
                <a:ext cx="381" cy="508"/>
              </a:xfrm>
              <a:custGeom>
                <a:avLst/>
                <a:gdLst>
                  <a:gd name="T0" fmla="+- 0 7327 7085"/>
                  <a:gd name="T1" fmla="*/ T0 w 381"/>
                  <a:gd name="T2" fmla="+- 0 3994 3737"/>
                  <a:gd name="T3" fmla="*/ 3994 h 508"/>
                  <a:gd name="T4" fmla="+- 0 7303 7085"/>
                  <a:gd name="T5" fmla="*/ T4 w 381"/>
                  <a:gd name="T6" fmla="+- 0 4011 3737"/>
                  <a:gd name="T7" fmla="*/ 4011 h 508"/>
                  <a:gd name="T8" fmla="+- 0 7372 7085"/>
                  <a:gd name="T9" fmla="*/ T8 w 381"/>
                  <a:gd name="T10" fmla="+- 0 4134 3737"/>
                  <a:gd name="T11" fmla="*/ 4134 h 508"/>
                  <a:gd name="T12" fmla="+- 0 7428 7085"/>
                  <a:gd name="T13" fmla="*/ T12 w 381"/>
                  <a:gd name="T14" fmla="+- 0 4179 3737"/>
                  <a:gd name="T15" fmla="*/ 4179 h 508"/>
                  <a:gd name="T16" fmla="+- 0 7407 7085"/>
                  <a:gd name="T17" fmla="*/ T16 w 381"/>
                  <a:gd name="T18" fmla="+- 0 4196 3737"/>
                  <a:gd name="T19" fmla="*/ 4196 h 508"/>
                  <a:gd name="T20" fmla="+- 0 7438 7085"/>
                  <a:gd name="T21" fmla="*/ T20 w 381"/>
                  <a:gd name="T22" fmla="+- 0 4196 3737"/>
                  <a:gd name="T23" fmla="*/ 4196 h 508"/>
                  <a:gd name="T24" fmla="+- 0 7343 7085"/>
                  <a:gd name="T25" fmla="*/ T24 w 381"/>
                  <a:gd name="T26" fmla="+- 0 4026 3737"/>
                  <a:gd name="T27" fmla="*/ 4026 h 508"/>
                  <a:gd name="T28" fmla="+- 0 7328 7085"/>
                  <a:gd name="T29" fmla="*/ T28 w 381"/>
                  <a:gd name="T30" fmla="+- 0 4026 3737"/>
                  <a:gd name="T31" fmla="*/ 4026 h 508"/>
                  <a:gd name="T32" fmla="+- 0 7332 7085"/>
                  <a:gd name="T33" fmla="*/ T32 w 381"/>
                  <a:gd name="T34" fmla="+- 0 4008 3737"/>
                  <a:gd name="T35" fmla="*/ 4008 h 508"/>
                  <a:gd name="T36" fmla="+- 0 7355 7085"/>
                  <a:gd name="T37" fmla="*/ T36 w 381"/>
                  <a:gd name="T38" fmla="+- 0 4008 3737"/>
                  <a:gd name="T39" fmla="*/ 4008 h 508"/>
                  <a:gd name="T40" fmla="+- 0 7359 7085"/>
                  <a:gd name="T41" fmla="*/ T40 w 381"/>
                  <a:gd name="T42" fmla="+- 0 4006 3737"/>
                  <a:gd name="T43" fmla="*/ 4006 h 508"/>
                  <a:gd name="T44" fmla="+- 0 7336 7085"/>
                  <a:gd name="T45" fmla="*/ T44 w 381"/>
                  <a:gd name="T46" fmla="+- 0 4006 3737"/>
                  <a:gd name="T47" fmla="*/ 4006 h 508"/>
                  <a:gd name="T48" fmla="+- 0 7327 7085"/>
                  <a:gd name="T49" fmla="*/ T48 w 381"/>
                  <a:gd name="T50" fmla="+- 0 3994 3737"/>
                  <a:gd name="T51" fmla="*/ 399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242" y="257"/>
                    </a:moveTo>
                    <a:lnTo>
                      <a:pt x="218" y="274"/>
                    </a:lnTo>
                    <a:lnTo>
                      <a:pt x="287" y="397"/>
                    </a:lnTo>
                    <a:lnTo>
                      <a:pt x="343" y="442"/>
                    </a:lnTo>
                    <a:lnTo>
                      <a:pt x="322" y="459"/>
                    </a:lnTo>
                    <a:lnTo>
                      <a:pt x="353" y="459"/>
                    </a:lnTo>
                    <a:lnTo>
                      <a:pt x="258" y="289"/>
                    </a:lnTo>
                    <a:lnTo>
                      <a:pt x="243" y="289"/>
                    </a:lnTo>
                    <a:lnTo>
                      <a:pt x="247" y="271"/>
                    </a:lnTo>
                    <a:lnTo>
                      <a:pt x="270" y="271"/>
                    </a:lnTo>
                    <a:lnTo>
                      <a:pt x="274" y="269"/>
                    </a:lnTo>
                    <a:lnTo>
                      <a:pt x="251" y="269"/>
                    </a:lnTo>
                    <a:lnTo>
                      <a:pt x="242" y="25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5" name="Freeform 176"/>
              <p:cNvSpPr>
                <a:spLocks/>
              </p:cNvSpPr>
              <p:nvPr/>
            </p:nvSpPr>
            <p:spPr bwMode="auto">
              <a:xfrm>
                <a:off x="7085" y="3737"/>
                <a:ext cx="381" cy="508"/>
              </a:xfrm>
              <a:custGeom>
                <a:avLst/>
                <a:gdLst>
                  <a:gd name="T0" fmla="+- 0 7261 7085"/>
                  <a:gd name="T1" fmla="*/ T0 w 381"/>
                  <a:gd name="T2" fmla="+- 0 4044 3737"/>
                  <a:gd name="T3" fmla="*/ 4044 h 508"/>
                  <a:gd name="T4" fmla="+- 0 7260 7085"/>
                  <a:gd name="T5" fmla="*/ T4 w 381"/>
                  <a:gd name="T6" fmla="+- 0 4068 3737"/>
                  <a:gd name="T7" fmla="*/ 4068 h 508"/>
                  <a:gd name="T8" fmla="+- 0 7277 7085"/>
                  <a:gd name="T9" fmla="*/ T8 w 381"/>
                  <a:gd name="T10" fmla="+- 0 4057 3737"/>
                  <a:gd name="T11" fmla="*/ 4057 h 508"/>
                  <a:gd name="T12" fmla="+- 0 7261 7085"/>
                  <a:gd name="T13" fmla="*/ T12 w 381"/>
                  <a:gd name="T14" fmla="+- 0 4044 3737"/>
                  <a:gd name="T15" fmla="*/ 4044 h 508"/>
                </a:gdLst>
                <a:ahLst/>
                <a:cxnLst>
                  <a:cxn ang="0">
                    <a:pos x="T1" y="T3"/>
                  </a:cxn>
                  <a:cxn ang="0">
                    <a:pos x="T5" y="T7"/>
                  </a:cxn>
                  <a:cxn ang="0">
                    <a:pos x="T9" y="T11"/>
                  </a:cxn>
                  <a:cxn ang="0">
                    <a:pos x="T13" y="T15"/>
                  </a:cxn>
                </a:cxnLst>
                <a:rect l="0" t="0" r="r" b="b"/>
                <a:pathLst>
                  <a:path w="381" h="508">
                    <a:moveTo>
                      <a:pt x="176" y="307"/>
                    </a:moveTo>
                    <a:lnTo>
                      <a:pt x="175" y="331"/>
                    </a:lnTo>
                    <a:lnTo>
                      <a:pt x="192" y="320"/>
                    </a:lnTo>
                    <a:lnTo>
                      <a:pt x="17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6" name="Freeform 177"/>
              <p:cNvSpPr>
                <a:spLocks/>
              </p:cNvSpPr>
              <p:nvPr/>
            </p:nvSpPr>
            <p:spPr bwMode="auto">
              <a:xfrm>
                <a:off x="7085" y="3737"/>
                <a:ext cx="381" cy="508"/>
              </a:xfrm>
              <a:custGeom>
                <a:avLst/>
                <a:gdLst>
                  <a:gd name="T0" fmla="+- 0 7277 7085"/>
                  <a:gd name="T1" fmla="*/ T0 w 381"/>
                  <a:gd name="T2" fmla="+- 0 4057 3737"/>
                  <a:gd name="T3" fmla="*/ 4057 h 508"/>
                  <a:gd name="T4" fmla="+- 0 7260 7085"/>
                  <a:gd name="T5" fmla="*/ T4 w 381"/>
                  <a:gd name="T6" fmla="+- 0 4068 3737"/>
                  <a:gd name="T7" fmla="*/ 4068 h 508"/>
                  <a:gd name="T8" fmla="+- 0 7290 7085"/>
                  <a:gd name="T9" fmla="*/ T8 w 381"/>
                  <a:gd name="T10" fmla="+- 0 4068 3737"/>
                  <a:gd name="T11" fmla="*/ 4068 h 508"/>
                  <a:gd name="T12" fmla="+- 0 7277 7085"/>
                  <a:gd name="T13" fmla="*/ T12 w 381"/>
                  <a:gd name="T14" fmla="+- 0 4057 3737"/>
                  <a:gd name="T15" fmla="*/ 4057 h 508"/>
                </a:gdLst>
                <a:ahLst/>
                <a:cxnLst>
                  <a:cxn ang="0">
                    <a:pos x="T1" y="T3"/>
                  </a:cxn>
                  <a:cxn ang="0">
                    <a:pos x="T5" y="T7"/>
                  </a:cxn>
                  <a:cxn ang="0">
                    <a:pos x="T9" y="T11"/>
                  </a:cxn>
                  <a:cxn ang="0">
                    <a:pos x="T13" y="T15"/>
                  </a:cxn>
                </a:cxnLst>
                <a:rect l="0" t="0" r="r" b="b"/>
                <a:pathLst>
                  <a:path w="381" h="508">
                    <a:moveTo>
                      <a:pt x="192" y="320"/>
                    </a:moveTo>
                    <a:lnTo>
                      <a:pt x="175" y="331"/>
                    </a:lnTo>
                    <a:lnTo>
                      <a:pt x="205" y="331"/>
                    </a:lnTo>
                    <a:lnTo>
                      <a:pt x="192" y="3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7" name="Freeform 178"/>
              <p:cNvSpPr>
                <a:spLocks/>
              </p:cNvSpPr>
              <p:nvPr/>
            </p:nvSpPr>
            <p:spPr bwMode="auto">
              <a:xfrm>
                <a:off x="7085" y="3737"/>
                <a:ext cx="381" cy="508"/>
              </a:xfrm>
              <a:custGeom>
                <a:avLst/>
                <a:gdLst>
                  <a:gd name="T0" fmla="+- 0 7271 7085"/>
                  <a:gd name="T1" fmla="*/ T0 w 381"/>
                  <a:gd name="T2" fmla="+- 0 4044 3737"/>
                  <a:gd name="T3" fmla="*/ 4044 h 508"/>
                  <a:gd name="T4" fmla="+- 0 7261 7085"/>
                  <a:gd name="T5" fmla="*/ T4 w 381"/>
                  <a:gd name="T6" fmla="+- 0 4044 3737"/>
                  <a:gd name="T7" fmla="*/ 4044 h 508"/>
                  <a:gd name="T8" fmla="+- 0 7277 7085"/>
                  <a:gd name="T9" fmla="*/ T8 w 381"/>
                  <a:gd name="T10" fmla="+- 0 4057 3737"/>
                  <a:gd name="T11" fmla="*/ 4057 h 508"/>
                  <a:gd name="T12" fmla="+- 0 7293 7085"/>
                  <a:gd name="T13" fmla="*/ T12 w 381"/>
                  <a:gd name="T14" fmla="+- 0 4048 3737"/>
                  <a:gd name="T15" fmla="*/ 4048 h 508"/>
                  <a:gd name="T16" fmla="+- 0 7275 7085"/>
                  <a:gd name="T17" fmla="*/ T16 w 381"/>
                  <a:gd name="T18" fmla="+- 0 4048 3737"/>
                  <a:gd name="T19" fmla="*/ 4048 h 508"/>
                  <a:gd name="T20" fmla="+- 0 7271 7085"/>
                  <a:gd name="T21" fmla="*/ T20 w 381"/>
                  <a:gd name="T22" fmla="+- 0 4044 3737"/>
                  <a:gd name="T23" fmla="*/ 4044 h 508"/>
                </a:gdLst>
                <a:ahLst/>
                <a:cxnLst>
                  <a:cxn ang="0">
                    <a:pos x="T1" y="T3"/>
                  </a:cxn>
                  <a:cxn ang="0">
                    <a:pos x="T5" y="T7"/>
                  </a:cxn>
                  <a:cxn ang="0">
                    <a:pos x="T9" y="T11"/>
                  </a:cxn>
                  <a:cxn ang="0">
                    <a:pos x="T13" y="T15"/>
                  </a:cxn>
                  <a:cxn ang="0">
                    <a:pos x="T17" y="T19"/>
                  </a:cxn>
                  <a:cxn ang="0">
                    <a:pos x="T21" y="T23"/>
                  </a:cxn>
                </a:cxnLst>
                <a:rect l="0" t="0" r="r" b="b"/>
                <a:pathLst>
                  <a:path w="381" h="508">
                    <a:moveTo>
                      <a:pt x="186" y="307"/>
                    </a:moveTo>
                    <a:lnTo>
                      <a:pt x="176" y="307"/>
                    </a:lnTo>
                    <a:lnTo>
                      <a:pt x="192" y="320"/>
                    </a:lnTo>
                    <a:lnTo>
                      <a:pt x="208" y="311"/>
                    </a:lnTo>
                    <a:lnTo>
                      <a:pt x="190" y="311"/>
                    </a:lnTo>
                    <a:lnTo>
                      <a:pt x="18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8" name="Freeform 179"/>
              <p:cNvSpPr>
                <a:spLocks/>
              </p:cNvSpPr>
              <p:nvPr/>
            </p:nvSpPr>
            <p:spPr bwMode="auto">
              <a:xfrm>
                <a:off x="7085" y="3737"/>
                <a:ext cx="381" cy="508"/>
              </a:xfrm>
              <a:custGeom>
                <a:avLst/>
                <a:gdLst>
                  <a:gd name="T0" fmla="+- 0 7277 7085"/>
                  <a:gd name="T1" fmla="*/ T0 w 381"/>
                  <a:gd name="T2" fmla="+- 0 4025 3737"/>
                  <a:gd name="T3" fmla="*/ 4025 h 508"/>
                  <a:gd name="T4" fmla="+- 0 7260 7085"/>
                  <a:gd name="T5" fmla="*/ T4 w 381"/>
                  <a:gd name="T6" fmla="+- 0 4035 3737"/>
                  <a:gd name="T7" fmla="*/ 4035 h 508"/>
                  <a:gd name="T8" fmla="+- 0 7275 7085"/>
                  <a:gd name="T9" fmla="*/ T8 w 381"/>
                  <a:gd name="T10" fmla="+- 0 4048 3737"/>
                  <a:gd name="T11" fmla="*/ 4048 h 508"/>
                  <a:gd name="T12" fmla="+- 0 7277 7085"/>
                  <a:gd name="T13" fmla="*/ T12 w 381"/>
                  <a:gd name="T14" fmla="+- 0 4025 3737"/>
                  <a:gd name="T15" fmla="*/ 4025 h 508"/>
                </a:gdLst>
                <a:ahLst/>
                <a:cxnLst>
                  <a:cxn ang="0">
                    <a:pos x="T1" y="T3"/>
                  </a:cxn>
                  <a:cxn ang="0">
                    <a:pos x="T5" y="T7"/>
                  </a:cxn>
                  <a:cxn ang="0">
                    <a:pos x="T9" y="T11"/>
                  </a:cxn>
                  <a:cxn ang="0">
                    <a:pos x="T13" y="T15"/>
                  </a:cxn>
                </a:cxnLst>
                <a:rect l="0" t="0" r="r" b="b"/>
                <a:pathLst>
                  <a:path w="381" h="508">
                    <a:moveTo>
                      <a:pt x="192" y="288"/>
                    </a:moveTo>
                    <a:lnTo>
                      <a:pt x="175" y="298"/>
                    </a:lnTo>
                    <a:lnTo>
                      <a:pt x="190" y="311"/>
                    </a:lnTo>
                    <a:lnTo>
                      <a:pt x="192"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09" name="Freeform 180"/>
              <p:cNvSpPr>
                <a:spLocks/>
              </p:cNvSpPr>
              <p:nvPr/>
            </p:nvSpPr>
            <p:spPr bwMode="auto">
              <a:xfrm>
                <a:off x="7085" y="3737"/>
                <a:ext cx="381" cy="508"/>
              </a:xfrm>
              <a:custGeom>
                <a:avLst/>
                <a:gdLst>
                  <a:gd name="T0" fmla="+- 0 7292 7085"/>
                  <a:gd name="T1" fmla="*/ T0 w 381"/>
                  <a:gd name="T2" fmla="+- 0 4025 3737"/>
                  <a:gd name="T3" fmla="*/ 4025 h 508"/>
                  <a:gd name="T4" fmla="+- 0 7277 7085"/>
                  <a:gd name="T5" fmla="*/ T4 w 381"/>
                  <a:gd name="T6" fmla="+- 0 4025 3737"/>
                  <a:gd name="T7" fmla="*/ 4025 h 508"/>
                  <a:gd name="T8" fmla="+- 0 7275 7085"/>
                  <a:gd name="T9" fmla="*/ T8 w 381"/>
                  <a:gd name="T10" fmla="+- 0 4048 3737"/>
                  <a:gd name="T11" fmla="*/ 4048 h 508"/>
                  <a:gd name="T12" fmla="+- 0 7293 7085"/>
                  <a:gd name="T13" fmla="*/ T12 w 381"/>
                  <a:gd name="T14" fmla="+- 0 4048 3737"/>
                  <a:gd name="T15" fmla="*/ 4048 h 508"/>
                  <a:gd name="T16" fmla="+- 0 7308 7085"/>
                  <a:gd name="T17" fmla="*/ T16 w 381"/>
                  <a:gd name="T18" fmla="+- 0 4039 3737"/>
                  <a:gd name="T19" fmla="*/ 4039 h 508"/>
                  <a:gd name="T20" fmla="+- 0 7292 7085"/>
                  <a:gd name="T21" fmla="*/ T20 w 381"/>
                  <a:gd name="T22" fmla="+- 0 4025 3737"/>
                  <a:gd name="T23" fmla="*/ 4025 h 508"/>
                </a:gdLst>
                <a:ahLst/>
                <a:cxnLst>
                  <a:cxn ang="0">
                    <a:pos x="T1" y="T3"/>
                  </a:cxn>
                  <a:cxn ang="0">
                    <a:pos x="T5" y="T7"/>
                  </a:cxn>
                  <a:cxn ang="0">
                    <a:pos x="T9" y="T11"/>
                  </a:cxn>
                  <a:cxn ang="0">
                    <a:pos x="T13" y="T15"/>
                  </a:cxn>
                  <a:cxn ang="0">
                    <a:pos x="T17" y="T19"/>
                  </a:cxn>
                  <a:cxn ang="0">
                    <a:pos x="T21" y="T23"/>
                  </a:cxn>
                </a:cxnLst>
                <a:rect l="0" t="0" r="r" b="b"/>
                <a:pathLst>
                  <a:path w="381" h="508">
                    <a:moveTo>
                      <a:pt x="207" y="288"/>
                    </a:moveTo>
                    <a:lnTo>
                      <a:pt x="192" y="288"/>
                    </a:lnTo>
                    <a:lnTo>
                      <a:pt x="190" y="311"/>
                    </a:lnTo>
                    <a:lnTo>
                      <a:pt x="208" y="311"/>
                    </a:lnTo>
                    <a:lnTo>
                      <a:pt x="223" y="302"/>
                    </a:lnTo>
                    <a:lnTo>
                      <a:pt x="207"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0" name="Freeform 181"/>
              <p:cNvSpPr>
                <a:spLocks/>
              </p:cNvSpPr>
              <p:nvPr/>
            </p:nvSpPr>
            <p:spPr bwMode="auto">
              <a:xfrm>
                <a:off x="7085" y="3737"/>
                <a:ext cx="381" cy="508"/>
              </a:xfrm>
              <a:custGeom>
                <a:avLst/>
                <a:gdLst>
                  <a:gd name="T0" fmla="+- 0 7195 7085"/>
                  <a:gd name="T1" fmla="*/ T0 w 381"/>
                  <a:gd name="T2" fmla="+- 0 3924 3737"/>
                  <a:gd name="T3" fmla="*/ 3924 h 508"/>
                  <a:gd name="T4" fmla="+- 0 7158 7085"/>
                  <a:gd name="T5" fmla="*/ T4 w 381"/>
                  <a:gd name="T6" fmla="+- 0 3950 3737"/>
                  <a:gd name="T7" fmla="*/ 3950 h 508"/>
                  <a:gd name="T8" fmla="+- 0 7260 7085"/>
                  <a:gd name="T9" fmla="*/ T8 w 381"/>
                  <a:gd name="T10" fmla="+- 0 4035 3737"/>
                  <a:gd name="T11" fmla="*/ 4035 h 508"/>
                  <a:gd name="T12" fmla="+- 0 7277 7085"/>
                  <a:gd name="T13" fmla="*/ T12 w 381"/>
                  <a:gd name="T14" fmla="+- 0 4025 3737"/>
                  <a:gd name="T15" fmla="*/ 4025 h 508"/>
                  <a:gd name="T16" fmla="+- 0 7292 7085"/>
                  <a:gd name="T17" fmla="*/ T16 w 381"/>
                  <a:gd name="T18" fmla="+- 0 4025 3737"/>
                  <a:gd name="T19" fmla="*/ 4025 h 508"/>
                  <a:gd name="T20" fmla="+- 0 7216 7085"/>
                  <a:gd name="T21" fmla="*/ T20 w 381"/>
                  <a:gd name="T22" fmla="+- 0 3963 3737"/>
                  <a:gd name="T23" fmla="*/ 3963 h 508"/>
                  <a:gd name="T24" fmla="+- 0 7188 7085"/>
                  <a:gd name="T25" fmla="*/ T24 w 381"/>
                  <a:gd name="T26" fmla="+- 0 3963 3737"/>
                  <a:gd name="T27" fmla="*/ 3963 h 508"/>
                  <a:gd name="T28" fmla="+- 0 7189 7085"/>
                  <a:gd name="T29" fmla="*/ T28 w 381"/>
                  <a:gd name="T30" fmla="+- 0 3940 3737"/>
                  <a:gd name="T31" fmla="*/ 3940 h 508"/>
                  <a:gd name="T32" fmla="+- 0 7220 7085"/>
                  <a:gd name="T33" fmla="*/ T32 w 381"/>
                  <a:gd name="T34" fmla="+- 0 3940 3737"/>
                  <a:gd name="T35" fmla="*/ 3940 h 508"/>
                  <a:gd name="T36" fmla="+- 0 7227 7085"/>
                  <a:gd name="T37" fmla="*/ T36 w 381"/>
                  <a:gd name="T38" fmla="+- 0 3935 3737"/>
                  <a:gd name="T39" fmla="*/ 3935 h 508"/>
                  <a:gd name="T40" fmla="+- 0 7209 7085"/>
                  <a:gd name="T41" fmla="*/ T40 w 381"/>
                  <a:gd name="T42" fmla="+- 0 3935 3737"/>
                  <a:gd name="T43" fmla="*/ 3935 h 508"/>
                  <a:gd name="T44" fmla="+- 0 7195 7085"/>
                  <a:gd name="T45" fmla="*/ T44 w 381"/>
                  <a:gd name="T46" fmla="+- 0 3924 3737"/>
                  <a:gd name="T47" fmla="*/ 392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81" h="508">
                    <a:moveTo>
                      <a:pt x="110" y="187"/>
                    </a:moveTo>
                    <a:lnTo>
                      <a:pt x="73" y="213"/>
                    </a:lnTo>
                    <a:lnTo>
                      <a:pt x="175" y="298"/>
                    </a:lnTo>
                    <a:lnTo>
                      <a:pt x="192" y="288"/>
                    </a:lnTo>
                    <a:lnTo>
                      <a:pt x="207" y="288"/>
                    </a:lnTo>
                    <a:lnTo>
                      <a:pt x="131" y="226"/>
                    </a:lnTo>
                    <a:lnTo>
                      <a:pt x="103" y="226"/>
                    </a:lnTo>
                    <a:lnTo>
                      <a:pt x="104" y="203"/>
                    </a:lnTo>
                    <a:lnTo>
                      <a:pt x="135" y="203"/>
                    </a:lnTo>
                    <a:lnTo>
                      <a:pt x="142" y="198"/>
                    </a:lnTo>
                    <a:lnTo>
                      <a:pt x="124" y="198"/>
                    </a:lnTo>
                    <a:lnTo>
                      <a:pt x="110" y="1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1" name="Freeform 182"/>
              <p:cNvSpPr>
                <a:spLocks/>
              </p:cNvSpPr>
              <p:nvPr/>
            </p:nvSpPr>
            <p:spPr bwMode="auto">
              <a:xfrm>
                <a:off x="7085" y="3737"/>
                <a:ext cx="381" cy="508"/>
              </a:xfrm>
              <a:custGeom>
                <a:avLst/>
                <a:gdLst>
                  <a:gd name="T0" fmla="+- 0 7332 7085"/>
                  <a:gd name="T1" fmla="*/ T0 w 381"/>
                  <a:gd name="T2" fmla="+- 0 4008 3737"/>
                  <a:gd name="T3" fmla="*/ 4008 h 508"/>
                  <a:gd name="T4" fmla="+- 0 7328 7085"/>
                  <a:gd name="T5" fmla="*/ T4 w 381"/>
                  <a:gd name="T6" fmla="+- 0 4026 3737"/>
                  <a:gd name="T7" fmla="*/ 4026 h 508"/>
                  <a:gd name="T8" fmla="+- 0 7339 7085"/>
                  <a:gd name="T9" fmla="*/ T8 w 381"/>
                  <a:gd name="T10" fmla="+- 0 4019 3737"/>
                  <a:gd name="T11" fmla="*/ 4019 h 508"/>
                  <a:gd name="T12" fmla="+- 0 7332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47" y="271"/>
                    </a:moveTo>
                    <a:lnTo>
                      <a:pt x="243" y="289"/>
                    </a:lnTo>
                    <a:lnTo>
                      <a:pt x="254" y="282"/>
                    </a:lnTo>
                    <a:lnTo>
                      <a:pt x="247"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2" name="Freeform 183"/>
              <p:cNvSpPr>
                <a:spLocks/>
              </p:cNvSpPr>
              <p:nvPr/>
            </p:nvSpPr>
            <p:spPr bwMode="auto">
              <a:xfrm>
                <a:off x="7085" y="3737"/>
                <a:ext cx="381" cy="508"/>
              </a:xfrm>
              <a:custGeom>
                <a:avLst/>
                <a:gdLst>
                  <a:gd name="T0" fmla="+- 0 7339 7085"/>
                  <a:gd name="T1" fmla="*/ T0 w 381"/>
                  <a:gd name="T2" fmla="+- 0 4019 3737"/>
                  <a:gd name="T3" fmla="*/ 4019 h 508"/>
                  <a:gd name="T4" fmla="+- 0 7328 7085"/>
                  <a:gd name="T5" fmla="*/ T4 w 381"/>
                  <a:gd name="T6" fmla="+- 0 4026 3737"/>
                  <a:gd name="T7" fmla="*/ 4026 h 508"/>
                  <a:gd name="T8" fmla="+- 0 7343 7085"/>
                  <a:gd name="T9" fmla="*/ T8 w 381"/>
                  <a:gd name="T10" fmla="+- 0 4026 3737"/>
                  <a:gd name="T11" fmla="*/ 4026 h 508"/>
                  <a:gd name="T12" fmla="+- 0 7339 7085"/>
                  <a:gd name="T13" fmla="*/ T12 w 381"/>
                  <a:gd name="T14" fmla="+- 0 4019 3737"/>
                  <a:gd name="T15" fmla="*/ 4019 h 508"/>
                </a:gdLst>
                <a:ahLst/>
                <a:cxnLst>
                  <a:cxn ang="0">
                    <a:pos x="T1" y="T3"/>
                  </a:cxn>
                  <a:cxn ang="0">
                    <a:pos x="T5" y="T7"/>
                  </a:cxn>
                  <a:cxn ang="0">
                    <a:pos x="T9" y="T11"/>
                  </a:cxn>
                  <a:cxn ang="0">
                    <a:pos x="T13" y="T15"/>
                  </a:cxn>
                </a:cxnLst>
                <a:rect l="0" t="0" r="r" b="b"/>
                <a:pathLst>
                  <a:path w="381" h="508">
                    <a:moveTo>
                      <a:pt x="254" y="282"/>
                    </a:moveTo>
                    <a:lnTo>
                      <a:pt x="243" y="289"/>
                    </a:lnTo>
                    <a:lnTo>
                      <a:pt x="258" y="289"/>
                    </a:lnTo>
                    <a:lnTo>
                      <a:pt x="254" y="2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3" name="Freeform 184"/>
              <p:cNvSpPr>
                <a:spLocks/>
              </p:cNvSpPr>
              <p:nvPr/>
            </p:nvSpPr>
            <p:spPr bwMode="auto">
              <a:xfrm>
                <a:off x="7085" y="3737"/>
                <a:ext cx="381" cy="508"/>
              </a:xfrm>
              <a:custGeom>
                <a:avLst/>
                <a:gdLst>
                  <a:gd name="T0" fmla="+- 0 7355 7085"/>
                  <a:gd name="T1" fmla="*/ T0 w 381"/>
                  <a:gd name="T2" fmla="+- 0 4008 3737"/>
                  <a:gd name="T3" fmla="*/ 4008 h 508"/>
                  <a:gd name="T4" fmla="+- 0 7332 7085"/>
                  <a:gd name="T5" fmla="*/ T4 w 381"/>
                  <a:gd name="T6" fmla="+- 0 4008 3737"/>
                  <a:gd name="T7" fmla="*/ 4008 h 508"/>
                  <a:gd name="T8" fmla="+- 0 7339 7085"/>
                  <a:gd name="T9" fmla="*/ T8 w 381"/>
                  <a:gd name="T10" fmla="+- 0 4019 3737"/>
                  <a:gd name="T11" fmla="*/ 4019 h 508"/>
                  <a:gd name="T12" fmla="+- 0 7355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70" y="271"/>
                    </a:moveTo>
                    <a:lnTo>
                      <a:pt x="247" y="271"/>
                    </a:lnTo>
                    <a:lnTo>
                      <a:pt x="254" y="282"/>
                    </a:lnTo>
                    <a:lnTo>
                      <a:pt x="270"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4" name="Freeform 185"/>
              <p:cNvSpPr>
                <a:spLocks/>
              </p:cNvSpPr>
              <p:nvPr/>
            </p:nvSpPr>
            <p:spPr bwMode="auto">
              <a:xfrm>
                <a:off x="7085" y="3737"/>
                <a:ext cx="381" cy="508"/>
              </a:xfrm>
              <a:custGeom>
                <a:avLst/>
                <a:gdLst>
                  <a:gd name="T0" fmla="+- 0 7339 7085"/>
                  <a:gd name="T1" fmla="*/ T0 w 381"/>
                  <a:gd name="T2" fmla="+- 0 3986 3737"/>
                  <a:gd name="T3" fmla="*/ 3986 h 508"/>
                  <a:gd name="T4" fmla="+- 0 7327 7085"/>
                  <a:gd name="T5" fmla="*/ T4 w 381"/>
                  <a:gd name="T6" fmla="+- 0 3994 3737"/>
                  <a:gd name="T7" fmla="*/ 3994 h 508"/>
                  <a:gd name="T8" fmla="+- 0 7336 7085"/>
                  <a:gd name="T9" fmla="*/ T8 w 381"/>
                  <a:gd name="T10" fmla="+- 0 4006 3737"/>
                  <a:gd name="T11" fmla="*/ 4006 h 508"/>
                  <a:gd name="T12" fmla="+- 0 7339 7085"/>
                  <a:gd name="T13" fmla="*/ T12 w 381"/>
                  <a:gd name="T14" fmla="+- 0 3986 3737"/>
                  <a:gd name="T15" fmla="*/ 3986 h 508"/>
                </a:gdLst>
                <a:ahLst/>
                <a:cxnLst>
                  <a:cxn ang="0">
                    <a:pos x="T1" y="T3"/>
                  </a:cxn>
                  <a:cxn ang="0">
                    <a:pos x="T5" y="T7"/>
                  </a:cxn>
                  <a:cxn ang="0">
                    <a:pos x="T9" y="T11"/>
                  </a:cxn>
                  <a:cxn ang="0">
                    <a:pos x="T13" y="T15"/>
                  </a:cxn>
                </a:cxnLst>
                <a:rect l="0" t="0" r="r" b="b"/>
                <a:pathLst>
                  <a:path w="381" h="508">
                    <a:moveTo>
                      <a:pt x="254" y="249"/>
                    </a:moveTo>
                    <a:lnTo>
                      <a:pt x="242" y="257"/>
                    </a:lnTo>
                    <a:lnTo>
                      <a:pt x="251" y="269"/>
                    </a:lnTo>
                    <a:lnTo>
                      <a:pt x="254"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5" name="Freeform 186"/>
              <p:cNvSpPr>
                <a:spLocks/>
              </p:cNvSpPr>
              <p:nvPr/>
            </p:nvSpPr>
            <p:spPr bwMode="auto">
              <a:xfrm>
                <a:off x="7085" y="3737"/>
                <a:ext cx="381" cy="508"/>
              </a:xfrm>
              <a:custGeom>
                <a:avLst/>
                <a:gdLst>
                  <a:gd name="T0" fmla="+- 0 7355 7085"/>
                  <a:gd name="T1" fmla="*/ T0 w 381"/>
                  <a:gd name="T2" fmla="+- 0 3986 3737"/>
                  <a:gd name="T3" fmla="*/ 3986 h 508"/>
                  <a:gd name="T4" fmla="+- 0 7339 7085"/>
                  <a:gd name="T5" fmla="*/ T4 w 381"/>
                  <a:gd name="T6" fmla="+- 0 3986 3737"/>
                  <a:gd name="T7" fmla="*/ 3986 h 508"/>
                  <a:gd name="T8" fmla="+- 0 7336 7085"/>
                  <a:gd name="T9" fmla="*/ T8 w 381"/>
                  <a:gd name="T10" fmla="+- 0 4006 3737"/>
                  <a:gd name="T11" fmla="*/ 4006 h 508"/>
                  <a:gd name="T12" fmla="+- 0 7359 7085"/>
                  <a:gd name="T13" fmla="*/ T12 w 381"/>
                  <a:gd name="T14" fmla="+- 0 4006 3737"/>
                  <a:gd name="T15" fmla="*/ 4006 h 508"/>
                  <a:gd name="T16" fmla="+- 0 7366 7085"/>
                  <a:gd name="T17" fmla="*/ T16 w 381"/>
                  <a:gd name="T18" fmla="+- 0 4001 3737"/>
                  <a:gd name="T19" fmla="*/ 4001 h 508"/>
                  <a:gd name="T20" fmla="+- 0 7355 7085"/>
                  <a:gd name="T21" fmla="*/ T20 w 381"/>
                  <a:gd name="T22" fmla="+- 0 3986 3737"/>
                  <a:gd name="T23" fmla="*/ 3986 h 508"/>
                </a:gdLst>
                <a:ahLst/>
                <a:cxnLst>
                  <a:cxn ang="0">
                    <a:pos x="T1" y="T3"/>
                  </a:cxn>
                  <a:cxn ang="0">
                    <a:pos x="T5" y="T7"/>
                  </a:cxn>
                  <a:cxn ang="0">
                    <a:pos x="T9" y="T11"/>
                  </a:cxn>
                  <a:cxn ang="0">
                    <a:pos x="T13" y="T15"/>
                  </a:cxn>
                  <a:cxn ang="0">
                    <a:pos x="T17" y="T19"/>
                  </a:cxn>
                  <a:cxn ang="0">
                    <a:pos x="T21" y="T23"/>
                  </a:cxn>
                </a:cxnLst>
                <a:rect l="0" t="0" r="r" b="b"/>
                <a:pathLst>
                  <a:path w="381" h="508">
                    <a:moveTo>
                      <a:pt x="270" y="249"/>
                    </a:moveTo>
                    <a:lnTo>
                      <a:pt x="254" y="249"/>
                    </a:lnTo>
                    <a:lnTo>
                      <a:pt x="251" y="269"/>
                    </a:lnTo>
                    <a:lnTo>
                      <a:pt x="274" y="269"/>
                    </a:lnTo>
                    <a:lnTo>
                      <a:pt x="281" y="264"/>
                    </a:lnTo>
                    <a:lnTo>
                      <a:pt x="270"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6" name="Freeform 187"/>
              <p:cNvSpPr>
                <a:spLocks/>
              </p:cNvSpPr>
              <p:nvPr/>
            </p:nvSpPr>
            <p:spPr bwMode="auto">
              <a:xfrm>
                <a:off x="7085" y="3737"/>
                <a:ext cx="381" cy="508"/>
              </a:xfrm>
              <a:custGeom>
                <a:avLst/>
                <a:gdLst>
                  <a:gd name="T0" fmla="+- 0 7275 7085"/>
                  <a:gd name="T1" fmla="*/ T0 w 381"/>
                  <a:gd name="T2" fmla="+- 0 3873 3737"/>
                  <a:gd name="T3" fmla="*/ 3873 h 508"/>
                  <a:gd name="T4" fmla="+- 0 7246 7085"/>
                  <a:gd name="T5" fmla="*/ T4 w 381"/>
                  <a:gd name="T6" fmla="+- 0 3889 3737"/>
                  <a:gd name="T7" fmla="*/ 3889 h 508"/>
                  <a:gd name="T8" fmla="+- 0 7327 7085"/>
                  <a:gd name="T9" fmla="*/ T8 w 381"/>
                  <a:gd name="T10" fmla="+- 0 3994 3737"/>
                  <a:gd name="T11" fmla="*/ 3994 h 508"/>
                  <a:gd name="T12" fmla="+- 0 7339 7085"/>
                  <a:gd name="T13" fmla="*/ T12 w 381"/>
                  <a:gd name="T14" fmla="+- 0 3986 3737"/>
                  <a:gd name="T15" fmla="*/ 3986 h 508"/>
                  <a:gd name="T16" fmla="+- 0 7355 7085"/>
                  <a:gd name="T17" fmla="*/ T16 w 381"/>
                  <a:gd name="T18" fmla="+- 0 3986 3737"/>
                  <a:gd name="T19" fmla="*/ 3986 h 508"/>
                  <a:gd name="T20" fmla="+- 0 7293 7085"/>
                  <a:gd name="T21" fmla="*/ T20 w 381"/>
                  <a:gd name="T22" fmla="+- 0 3905 3737"/>
                  <a:gd name="T23" fmla="*/ 3905 h 508"/>
                  <a:gd name="T24" fmla="+- 0 7274 7085"/>
                  <a:gd name="T25" fmla="*/ T24 w 381"/>
                  <a:gd name="T26" fmla="+- 0 3905 3737"/>
                  <a:gd name="T27" fmla="*/ 3905 h 508"/>
                  <a:gd name="T28" fmla="+- 0 7278 7085"/>
                  <a:gd name="T29" fmla="*/ T28 w 381"/>
                  <a:gd name="T30" fmla="+- 0 3885 3737"/>
                  <a:gd name="T31" fmla="*/ 3885 h 508"/>
                  <a:gd name="T32" fmla="+- 0 7281 7085"/>
                  <a:gd name="T33" fmla="*/ T32 w 381"/>
                  <a:gd name="T34" fmla="+- 0 3885 3737"/>
                  <a:gd name="T35" fmla="*/ 3885 h 508"/>
                  <a:gd name="T36" fmla="+- 0 7275 7085"/>
                  <a:gd name="T37" fmla="*/ T36 w 381"/>
                  <a:gd name="T38" fmla="+- 0 3873 3737"/>
                  <a:gd name="T39" fmla="*/ 3873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1" h="508">
                    <a:moveTo>
                      <a:pt x="190" y="136"/>
                    </a:moveTo>
                    <a:lnTo>
                      <a:pt x="161" y="152"/>
                    </a:lnTo>
                    <a:lnTo>
                      <a:pt x="242" y="257"/>
                    </a:lnTo>
                    <a:lnTo>
                      <a:pt x="254" y="249"/>
                    </a:lnTo>
                    <a:lnTo>
                      <a:pt x="270" y="249"/>
                    </a:lnTo>
                    <a:lnTo>
                      <a:pt x="208" y="168"/>
                    </a:lnTo>
                    <a:lnTo>
                      <a:pt x="189" y="168"/>
                    </a:lnTo>
                    <a:lnTo>
                      <a:pt x="193" y="148"/>
                    </a:lnTo>
                    <a:lnTo>
                      <a:pt x="196" y="148"/>
                    </a:lnTo>
                    <a:lnTo>
                      <a:pt x="190" y="13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7" name="Freeform 188"/>
              <p:cNvSpPr>
                <a:spLocks/>
              </p:cNvSpPr>
              <p:nvPr/>
            </p:nvSpPr>
            <p:spPr bwMode="auto">
              <a:xfrm>
                <a:off x="7085" y="3737"/>
                <a:ext cx="381" cy="508"/>
              </a:xfrm>
              <a:custGeom>
                <a:avLst/>
                <a:gdLst>
                  <a:gd name="T0" fmla="+- 0 7189 7085"/>
                  <a:gd name="T1" fmla="*/ T0 w 381"/>
                  <a:gd name="T2" fmla="+- 0 3940 3737"/>
                  <a:gd name="T3" fmla="*/ 3940 h 508"/>
                  <a:gd name="T4" fmla="+- 0 7188 7085"/>
                  <a:gd name="T5" fmla="*/ T4 w 381"/>
                  <a:gd name="T6" fmla="+- 0 3963 3737"/>
                  <a:gd name="T7" fmla="*/ 3963 h 508"/>
                  <a:gd name="T8" fmla="+- 0 7203 7085"/>
                  <a:gd name="T9" fmla="*/ T8 w 381"/>
                  <a:gd name="T10" fmla="+- 0 3952 3737"/>
                  <a:gd name="T11" fmla="*/ 3952 h 508"/>
                  <a:gd name="T12" fmla="+- 0 7189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04" y="203"/>
                    </a:moveTo>
                    <a:lnTo>
                      <a:pt x="103" y="226"/>
                    </a:lnTo>
                    <a:lnTo>
                      <a:pt x="118" y="215"/>
                    </a:lnTo>
                    <a:lnTo>
                      <a:pt x="104"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8" name="Freeform 189"/>
              <p:cNvSpPr>
                <a:spLocks/>
              </p:cNvSpPr>
              <p:nvPr/>
            </p:nvSpPr>
            <p:spPr bwMode="auto">
              <a:xfrm>
                <a:off x="7085" y="3737"/>
                <a:ext cx="381" cy="508"/>
              </a:xfrm>
              <a:custGeom>
                <a:avLst/>
                <a:gdLst>
                  <a:gd name="T0" fmla="+- 0 7203 7085"/>
                  <a:gd name="T1" fmla="*/ T0 w 381"/>
                  <a:gd name="T2" fmla="+- 0 3952 3737"/>
                  <a:gd name="T3" fmla="*/ 3952 h 508"/>
                  <a:gd name="T4" fmla="+- 0 7188 7085"/>
                  <a:gd name="T5" fmla="*/ T4 w 381"/>
                  <a:gd name="T6" fmla="+- 0 3963 3737"/>
                  <a:gd name="T7" fmla="*/ 3963 h 508"/>
                  <a:gd name="T8" fmla="+- 0 7216 7085"/>
                  <a:gd name="T9" fmla="*/ T8 w 381"/>
                  <a:gd name="T10" fmla="+- 0 3963 3737"/>
                  <a:gd name="T11" fmla="*/ 3963 h 508"/>
                  <a:gd name="T12" fmla="+- 0 7203 7085"/>
                  <a:gd name="T13" fmla="*/ T12 w 381"/>
                  <a:gd name="T14" fmla="+- 0 3952 3737"/>
                  <a:gd name="T15" fmla="*/ 3952 h 508"/>
                </a:gdLst>
                <a:ahLst/>
                <a:cxnLst>
                  <a:cxn ang="0">
                    <a:pos x="T1" y="T3"/>
                  </a:cxn>
                  <a:cxn ang="0">
                    <a:pos x="T5" y="T7"/>
                  </a:cxn>
                  <a:cxn ang="0">
                    <a:pos x="T9" y="T11"/>
                  </a:cxn>
                  <a:cxn ang="0">
                    <a:pos x="T13" y="T15"/>
                  </a:cxn>
                </a:cxnLst>
                <a:rect l="0" t="0" r="r" b="b"/>
                <a:pathLst>
                  <a:path w="381" h="508">
                    <a:moveTo>
                      <a:pt x="118" y="215"/>
                    </a:moveTo>
                    <a:lnTo>
                      <a:pt x="103" y="226"/>
                    </a:lnTo>
                    <a:lnTo>
                      <a:pt x="131" y="226"/>
                    </a:lnTo>
                    <a:lnTo>
                      <a:pt x="118" y="21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19" name="Freeform 190"/>
              <p:cNvSpPr>
                <a:spLocks/>
              </p:cNvSpPr>
              <p:nvPr/>
            </p:nvSpPr>
            <p:spPr bwMode="auto">
              <a:xfrm>
                <a:off x="7085" y="3737"/>
                <a:ext cx="381" cy="508"/>
              </a:xfrm>
              <a:custGeom>
                <a:avLst/>
                <a:gdLst>
                  <a:gd name="T0" fmla="+- 0 7220 7085"/>
                  <a:gd name="T1" fmla="*/ T0 w 381"/>
                  <a:gd name="T2" fmla="+- 0 3940 3737"/>
                  <a:gd name="T3" fmla="*/ 3940 h 508"/>
                  <a:gd name="T4" fmla="+- 0 7189 7085"/>
                  <a:gd name="T5" fmla="*/ T4 w 381"/>
                  <a:gd name="T6" fmla="+- 0 3940 3737"/>
                  <a:gd name="T7" fmla="*/ 3940 h 508"/>
                  <a:gd name="T8" fmla="+- 0 7203 7085"/>
                  <a:gd name="T9" fmla="*/ T8 w 381"/>
                  <a:gd name="T10" fmla="+- 0 3952 3737"/>
                  <a:gd name="T11" fmla="*/ 3952 h 508"/>
                  <a:gd name="T12" fmla="+- 0 7220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35" y="203"/>
                    </a:moveTo>
                    <a:lnTo>
                      <a:pt x="104" y="203"/>
                    </a:lnTo>
                    <a:lnTo>
                      <a:pt x="118" y="215"/>
                    </a:lnTo>
                    <a:lnTo>
                      <a:pt x="135"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0" name="Freeform 191"/>
              <p:cNvSpPr>
                <a:spLocks/>
              </p:cNvSpPr>
              <p:nvPr/>
            </p:nvSpPr>
            <p:spPr bwMode="auto">
              <a:xfrm>
                <a:off x="7085" y="3737"/>
                <a:ext cx="381" cy="508"/>
              </a:xfrm>
              <a:custGeom>
                <a:avLst/>
                <a:gdLst>
                  <a:gd name="T0" fmla="+- 0 7210 7085"/>
                  <a:gd name="T1" fmla="*/ T0 w 381"/>
                  <a:gd name="T2" fmla="+- 0 3914 3737"/>
                  <a:gd name="T3" fmla="*/ 3914 h 508"/>
                  <a:gd name="T4" fmla="+- 0 7195 7085"/>
                  <a:gd name="T5" fmla="*/ T4 w 381"/>
                  <a:gd name="T6" fmla="+- 0 3924 3737"/>
                  <a:gd name="T7" fmla="*/ 3924 h 508"/>
                  <a:gd name="T8" fmla="+- 0 7209 7085"/>
                  <a:gd name="T9" fmla="*/ T8 w 381"/>
                  <a:gd name="T10" fmla="+- 0 3935 3737"/>
                  <a:gd name="T11" fmla="*/ 3935 h 508"/>
                  <a:gd name="T12" fmla="+- 0 7210 7085"/>
                  <a:gd name="T13" fmla="*/ T12 w 381"/>
                  <a:gd name="T14" fmla="+- 0 3914 3737"/>
                  <a:gd name="T15" fmla="*/ 3914 h 508"/>
                </a:gdLst>
                <a:ahLst/>
                <a:cxnLst>
                  <a:cxn ang="0">
                    <a:pos x="T1" y="T3"/>
                  </a:cxn>
                  <a:cxn ang="0">
                    <a:pos x="T5" y="T7"/>
                  </a:cxn>
                  <a:cxn ang="0">
                    <a:pos x="T9" y="T11"/>
                  </a:cxn>
                  <a:cxn ang="0">
                    <a:pos x="T13" y="T15"/>
                  </a:cxn>
                </a:cxnLst>
                <a:rect l="0" t="0" r="r" b="b"/>
                <a:pathLst>
                  <a:path w="381" h="508">
                    <a:moveTo>
                      <a:pt x="125" y="177"/>
                    </a:moveTo>
                    <a:lnTo>
                      <a:pt x="110" y="187"/>
                    </a:lnTo>
                    <a:lnTo>
                      <a:pt x="124" y="198"/>
                    </a:lnTo>
                    <a:lnTo>
                      <a:pt x="125"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1" name="Freeform 192"/>
              <p:cNvSpPr>
                <a:spLocks/>
              </p:cNvSpPr>
              <p:nvPr/>
            </p:nvSpPr>
            <p:spPr bwMode="auto">
              <a:xfrm>
                <a:off x="7085" y="3737"/>
                <a:ext cx="381" cy="508"/>
              </a:xfrm>
              <a:custGeom>
                <a:avLst/>
                <a:gdLst>
                  <a:gd name="T0" fmla="+- 0 7226 7085"/>
                  <a:gd name="T1" fmla="*/ T0 w 381"/>
                  <a:gd name="T2" fmla="+- 0 3914 3737"/>
                  <a:gd name="T3" fmla="*/ 3914 h 508"/>
                  <a:gd name="T4" fmla="+- 0 7210 7085"/>
                  <a:gd name="T5" fmla="*/ T4 w 381"/>
                  <a:gd name="T6" fmla="+- 0 3914 3737"/>
                  <a:gd name="T7" fmla="*/ 3914 h 508"/>
                  <a:gd name="T8" fmla="+- 0 7209 7085"/>
                  <a:gd name="T9" fmla="*/ T8 w 381"/>
                  <a:gd name="T10" fmla="+- 0 3935 3737"/>
                  <a:gd name="T11" fmla="*/ 3935 h 508"/>
                  <a:gd name="T12" fmla="+- 0 7227 7085"/>
                  <a:gd name="T13" fmla="*/ T12 w 381"/>
                  <a:gd name="T14" fmla="+- 0 3935 3737"/>
                  <a:gd name="T15" fmla="*/ 3935 h 508"/>
                  <a:gd name="T16" fmla="+- 0 7240 7085"/>
                  <a:gd name="T17" fmla="*/ T16 w 381"/>
                  <a:gd name="T18" fmla="+- 0 3925 3737"/>
                  <a:gd name="T19" fmla="*/ 3925 h 508"/>
                  <a:gd name="T20" fmla="+- 0 7226 7085"/>
                  <a:gd name="T21" fmla="*/ T20 w 381"/>
                  <a:gd name="T22" fmla="+- 0 3914 3737"/>
                  <a:gd name="T23" fmla="*/ 3914 h 508"/>
                </a:gdLst>
                <a:ahLst/>
                <a:cxnLst>
                  <a:cxn ang="0">
                    <a:pos x="T1" y="T3"/>
                  </a:cxn>
                  <a:cxn ang="0">
                    <a:pos x="T5" y="T7"/>
                  </a:cxn>
                  <a:cxn ang="0">
                    <a:pos x="T9" y="T11"/>
                  </a:cxn>
                  <a:cxn ang="0">
                    <a:pos x="T13" y="T15"/>
                  </a:cxn>
                  <a:cxn ang="0">
                    <a:pos x="T17" y="T19"/>
                  </a:cxn>
                  <a:cxn ang="0">
                    <a:pos x="T21" y="T23"/>
                  </a:cxn>
                </a:cxnLst>
                <a:rect l="0" t="0" r="r" b="b"/>
                <a:pathLst>
                  <a:path w="381" h="508">
                    <a:moveTo>
                      <a:pt x="141" y="177"/>
                    </a:moveTo>
                    <a:lnTo>
                      <a:pt x="125" y="177"/>
                    </a:lnTo>
                    <a:lnTo>
                      <a:pt x="124" y="198"/>
                    </a:lnTo>
                    <a:lnTo>
                      <a:pt x="142" y="198"/>
                    </a:lnTo>
                    <a:lnTo>
                      <a:pt x="155" y="188"/>
                    </a:lnTo>
                    <a:lnTo>
                      <a:pt x="141"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2" name="Freeform 193"/>
              <p:cNvSpPr>
                <a:spLocks/>
              </p:cNvSpPr>
              <p:nvPr/>
            </p:nvSpPr>
            <p:spPr bwMode="auto">
              <a:xfrm>
                <a:off x="7085" y="3737"/>
                <a:ext cx="381" cy="508"/>
              </a:xfrm>
              <a:custGeom>
                <a:avLst/>
                <a:gdLst>
                  <a:gd name="T0" fmla="+- 0 7236 7085"/>
                  <a:gd name="T1" fmla="*/ T0 w 381"/>
                  <a:gd name="T2" fmla="+- 0 3737 3737"/>
                  <a:gd name="T3" fmla="*/ 3737 h 508"/>
                  <a:gd name="T4" fmla="+- 0 7085 7085"/>
                  <a:gd name="T5" fmla="*/ T4 w 381"/>
                  <a:gd name="T6" fmla="+- 0 3833 3737"/>
                  <a:gd name="T7" fmla="*/ 3833 h 508"/>
                  <a:gd name="T8" fmla="+- 0 7195 7085"/>
                  <a:gd name="T9" fmla="*/ T8 w 381"/>
                  <a:gd name="T10" fmla="+- 0 3924 3737"/>
                  <a:gd name="T11" fmla="*/ 3924 h 508"/>
                  <a:gd name="T12" fmla="+- 0 7210 7085"/>
                  <a:gd name="T13" fmla="*/ T12 w 381"/>
                  <a:gd name="T14" fmla="+- 0 3914 3737"/>
                  <a:gd name="T15" fmla="*/ 3914 h 508"/>
                  <a:gd name="T16" fmla="+- 0 7226 7085"/>
                  <a:gd name="T17" fmla="*/ T16 w 381"/>
                  <a:gd name="T18" fmla="+- 0 3914 3737"/>
                  <a:gd name="T19" fmla="*/ 3914 h 508"/>
                  <a:gd name="T20" fmla="+- 0 7144 7085"/>
                  <a:gd name="T21" fmla="*/ T20 w 381"/>
                  <a:gd name="T22" fmla="+- 0 3847 3737"/>
                  <a:gd name="T23" fmla="*/ 3847 h 508"/>
                  <a:gd name="T24" fmla="+- 0 7115 7085"/>
                  <a:gd name="T25" fmla="*/ T24 w 381"/>
                  <a:gd name="T26" fmla="+- 0 3847 3737"/>
                  <a:gd name="T27" fmla="*/ 3847 h 508"/>
                  <a:gd name="T28" fmla="+- 0 7117 7085"/>
                  <a:gd name="T29" fmla="*/ T28 w 381"/>
                  <a:gd name="T30" fmla="+- 0 3824 3737"/>
                  <a:gd name="T31" fmla="*/ 3824 h 508"/>
                  <a:gd name="T32" fmla="+- 0 7150 7085"/>
                  <a:gd name="T33" fmla="*/ T32 w 381"/>
                  <a:gd name="T34" fmla="+- 0 3824 3737"/>
                  <a:gd name="T35" fmla="*/ 3824 h 508"/>
                  <a:gd name="T36" fmla="+- 0 7225 7085"/>
                  <a:gd name="T37" fmla="*/ T36 w 381"/>
                  <a:gd name="T38" fmla="+- 0 3776 3737"/>
                  <a:gd name="T39" fmla="*/ 3776 h 508"/>
                  <a:gd name="T40" fmla="+- 0 7218 7085"/>
                  <a:gd name="T41" fmla="*/ T40 w 381"/>
                  <a:gd name="T42" fmla="+- 0 3763 3737"/>
                  <a:gd name="T43" fmla="*/ 3763 h 508"/>
                  <a:gd name="T44" fmla="+- 0 7249 7085"/>
                  <a:gd name="T45" fmla="*/ T44 w 381"/>
                  <a:gd name="T46" fmla="+- 0 3763 3737"/>
                  <a:gd name="T47" fmla="*/ 3763 h 508"/>
                  <a:gd name="T48" fmla="+- 0 7236 7085"/>
                  <a:gd name="T49" fmla="*/ T48 w 381"/>
                  <a:gd name="T50" fmla="+- 0 3737 3737"/>
                  <a:gd name="T51" fmla="*/ 3737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151" y="0"/>
                    </a:moveTo>
                    <a:lnTo>
                      <a:pt x="0" y="96"/>
                    </a:lnTo>
                    <a:lnTo>
                      <a:pt x="110" y="187"/>
                    </a:lnTo>
                    <a:lnTo>
                      <a:pt x="125" y="177"/>
                    </a:lnTo>
                    <a:lnTo>
                      <a:pt x="141" y="177"/>
                    </a:lnTo>
                    <a:lnTo>
                      <a:pt x="59" y="110"/>
                    </a:lnTo>
                    <a:lnTo>
                      <a:pt x="30" y="110"/>
                    </a:lnTo>
                    <a:lnTo>
                      <a:pt x="32" y="87"/>
                    </a:lnTo>
                    <a:lnTo>
                      <a:pt x="65" y="87"/>
                    </a:lnTo>
                    <a:lnTo>
                      <a:pt x="140" y="39"/>
                    </a:lnTo>
                    <a:lnTo>
                      <a:pt x="133" y="26"/>
                    </a:lnTo>
                    <a:lnTo>
                      <a:pt x="164" y="26"/>
                    </a:lnTo>
                    <a:lnTo>
                      <a:pt x="1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3" name="Freeform 194"/>
              <p:cNvSpPr>
                <a:spLocks/>
              </p:cNvSpPr>
              <p:nvPr/>
            </p:nvSpPr>
            <p:spPr bwMode="auto">
              <a:xfrm>
                <a:off x="7085" y="3737"/>
                <a:ext cx="381" cy="508"/>
              </a:xfrm>
              <a:custGeom>
                <a:avLst/>
                <a:gdLst>
                  <a:gd name="T0" fmla="+- 0 7278 7085"/>
                  <a:gd name="T1" fmla="*/ T0 w 381"/>
                  <a:gd name="T2" fmla="+- 0 3885 3737"/>
                  <a:gd name="T3" fmla="*/ 3885 h 508"/>
                  <a:gd name="T4" fmla="+- 0 7274 7085"/>
                  <a:gd name="T5" fmla="*/ T4 w 381"/>
                  <a:gd name="T6" fmla="+- 0 3905 3737"/>
                  <a:gd name="T7" fmla="*/ 3905 h 508"/>
                  <a:gd name="T8" fmla="+- 0 7287 7085"/>
                  <a:gd name="T9" fmla="*/ T8 w 381"/>
                  <a:gd name="T10" fmla="+- 0 3897 3737"/>
                  <a:gd name="T11" fmla="*/ 3897 h 508"/>
                  <a:gd name="T12" fmla="+- 0 7278 7085"/>
                  <a:gd name="T13" fmla="*/ T12 w 381"/>
                  <a:gd name="T14" fmla="+- 0 3885 3737"/>
                  <a:gd name="T15" fmla="*/ 3885 h 508"/>
                </a:gdLst>
                <a:ahLst/>
                <a:cxnLst>
                  <a:cxn ang="0">
                    <a:pos x="T1" y="T3"/>
                  </a:cxn>
                  <a:cxn ang="0">
                    <a:pos x="T5" y="T7"/>
                  </a:cxn>
                  <a:cxn ang="0">
                    <a:pos x="T9" y="T11"/>
                  </a:cxn>
                  <a:cxn ang="0">
                    <a:pos x="T13" y="T15"/>
                  </a:cxn>
                </a:cxnLst>
                <a:rect l="0" t="0" r="r" b="b"/>
                <a:pathLst>
                  <a:path w="381" h="508">
                    <a:moveTo>
                      <a:pt x="193" y="148"/>
                    </a:moveTo>
                    <a:lnTo>
                      <a:pt x="189" y="168"/>
                    </a:lnTo>
                    <a:lnTo>
                      <a:pt x="202" y="160"/>
                    </a:lnTo>
                    <a:lnTo>
                      <a:pt x="193"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4" name="Freeform 195"/>
              <p:cNvSpPr>
                <a:spLocks/>
              </p:cNvSpPr>
              <p:nvPr/>
            </p:nvSpPr>
            <p:spPr bwMode="auto">
              <a:xfrm>
                <a:off x="7085" y="3737"/>
                <a:ext cx="381" cy="508"/>
              </a:xfrm>
              <a:custGeom>
                <a:avLst/>
                <a:gdLst>
                  <a:gd name="T0" fmla="+- 0 7287 7085"/>
                  <a:gd name="T1" fmla="*/ T0 w 381"/>
                  <a:gd name="T2" fmla="+- 0 3897 3737"/>
                  <a:gd name="T3" fmla="*/ 3897 h 508"/>
                  <a:gd name="T4" fmla="+- 0 7274 7085"/>
                  <a:gd name="T5" fmla="*/ T4 w 381"/>
                  <a:gd name="T6" fmla="+- 0 3905 3737"/>
                  <a:gd name="T7" fmla="*/ 3905 h 508"/>
                  <a:gd name="T8" fmla="+- 0 7293 7085"/>
                  <a:gd name="T9" fmla="*/ T8 w 381"/>
                  <a:gd name="T10" fmla="+- 0 3905 3737"/>
                  <a:gd name="T11" fmla="*/ 3905 h 508"/>
                  <a:gd name="T12" fmla="+- 0 7287 7085"/>
                  <a:gd name="T13" fmla="*/ T12 w 381"/>
                  <a:gd name="T14" fmla="+- 0 3897 3737"/>
                  <a:gd name="T15" fmla="*/ 3897 h 508"/>
                </a:gdLst>
                <a:ahLst/>
                <a:cxnLst>
                  <a:cxn ang="0">
                    <a:pos x="T1" y="T3"/>
                  </a:cxn>
                  <a:cxn ang="0">
                    <a:pos x="T5" y="T7"/>
                  </a:cxn>
                  <a:cxn ang="0">
                    <a:pos x="T9" y="T11"/>
                  </a:cxn>
                  <a:cxn ang="0">
                    <a:pos x="T13" y="T15"/>
                  </a:cxn>
                </a:cxnLst>
                <a:rect l="0" t="0" r="r" b="b"/>
                <a:pathLst>
                  <a:path w="381" h="508">
                    <a:moveTo>
                      <a:pt x="202" y="160"/>
                    </a:moveTo>
                    <a:lnTo>
                      <a:pt x="189" y="168"/>
                    </a:lnTo>
                    <a:lnTo>
                      <a:pt x="208" y="168"/>
                    </a:lnTo>
                    <a:lnTo>
                      <a:pt x="202" y="1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5" name="Freeform 196"/>
              <p:cNvSpPr>
                <a:spLocks/>
              </p:cNvSpPr>
              <p:nvPr/>
            </p:nvSpPr>
            <p:spPr bwMode="auto">
              <a:xfrm>
                <a:off x="7085" y="3737"/>
                <a:ext cx="381" cy="508"/>
              </a:xfrm>
              <a:custGeom>
                <a:avLst/>
                <a:gdLst>
                  <a:gd name="T0" fmla="+- 0 7303 7085"/>
                  <a:gd name="T1" fmla="*/ T0 w 381"/>
                  <a:gd name="T2" fmla="+- 0 3866 3737"/>
                  <a:gd name="T3" fmla="*/ 3866 h 508"/>
                  <a:gd name="T4" fmla="+- 0 7287 7085"/>
                  <a:gd name="T5" fmla="*/ T4 w 381"/>
                  <a:gd name="T6" fmla="+- 0 3866 3737"/>
                  <a:gd name="T7" fmla="*/ 3866 h 508"/>
                  <a:gd name="T8" fmla="+- 0 7281 7085"/>
                  <a:gd name="T9" fmla="*/ T8 w 381"/>
                  <a:gd name="T10" fmla="+- 0 3885 3737"/>
                  <a:gd name="T11" fmla="*/ 3885 h 508"/>
                  <a:gd name="T12" fmla="+- 0 7278 7085"/>
                  <a:gd name="T13" fmla="*/ T12 w 381"/>
                  <a:gd name="T14" fmla="+- 0 3885 3737"/>
                  <a:gd name="T15" fmla="*/ 3885 h 508"/>
                  <a:gd name="T16" fmla="+- 0 7287 7085"/>
                  <a:gd name="T17" fmla="*/ T16 w 381"/>
                  <a:gd name="T18" fmla="+- 0 3897 3737"/>
                  <a:gd name="T19" fmla="*/ 3897 h 508"/>
                  <a:gd name="T20" fmla="+- 0 7312 7085"/>
                  <a:gd name="T21" fmla="*/ T20 w 381"/>
                  <a:gd name="T22" fmla="+- 0 3884 3737"/>
                  <a:gd name="T23" fmla="*/ 3884 h 508"/>
                  <a:gd name="T24" fmla="+- 0 7303 7085"/>
                  <a:gd name="T25" fmla="*/ T24 w 381"/>
                  <a:gd name="T26" fmla="+- 0 3866 3737"/>
                  <a:gd name="T27" fmla="*/ 3866 h 508"/>
                </a:gdLst>
                <a:ahLst/>
                <a:cxnLst>
                  <a:cxn ang="0">
                    <a:pos x="T1" y="T3"/>
                  </a:cxn>
                  <a:cxn ang="0">
                    <a:pos x="T5" y="T7"/>
                  </a:cxn>
                  <a:cxn ang="0">
                    <a:pos x="T9" y="T11"/>
                  </a:cxn>
                  <a:cxn ang="0">
                    <a:pos x="T13" y="T15"/>
                  </a:cxn>
                  <a:cxn ang="0">
                    <a:pos x="T17" y="T19"/>
                  </a:cxn>
                  <a:cxn ang="0">
                    <a:pos x="T21" y="T23"/>
                  </a:cxn>
                  <a:cxn ang="0">
                    <a:pos x="T25" y="T27"/>
                  </a:cxn>
                </a:cxnLst>
                <a:rect l="0" t="0" r="r" b="b"/>
                <a:pathLst>
                  <a:path w="381" h="508">
                    <a:moveTo>
                      <a:pt x="218" y="129"/>
                    </a:moveTo>
                    <a:lnTo>
                      <a:pt x="202" y="129"/>
                    </a:lnTo>
                    <a:lnTo>
                      <a:pt x="196" y="148"/>
                    </a:lnTo>
                    <a:lnTo>
                      <a:pt x="193" y="148"/>
                    </a:lnTo>
                    <a:lnTo>
                      <a:pt x="202" y="160"/>
                    </a:lnTo>
                    <a:lnTo>
                      <a:pt x="227" y="147"/>
                    </a:lnTo>
                    <a:lnTo>
                      <a:pt x="218"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6" name="Freeform 197"/>
              <p:cNvSpPr>
                <a:spLocks/>
              </p:cNvSpPr>
              <p:nvPr/>
            </p:nvSpPr>
            <p:spPr bwMode="auto">
              <a:xfrm>
                <a:off x="7085" y="3737"/>
                <a:ext cx="381" cy="508"/>
              </a:xfrm>
              <a:custGeom>
                <a:avLst/>
                <a:gdLst>
                  <a:gd name="T0" fmla="+- 0 7287 7085"/>
                  <a:gd name="T1" fmla="*/ T0 w 381"/>
                  <a:gd name="T2" fmla="+- 0 3866 3737"/>
                  <a:gd name="T3" fmla="*/ 3866 h 508"/>
                  <a:gd name="T4" fmla="+- 0 7275 7085"/>
                  <a:gd name="T5" fmla="*/ T4 w 381"/>
                  <a:gd name="T6" fmla="+- 0 3873 3737"/>
                  <a:gd name="T7" fmla="*/ 3873 h 508"/>
                  <a:gd name="T8" fmla="+- 0 7281 7085"/>
                  <a:gd name="T9" fmla="*/ T8 w 381"/>
                  <a:gd name="T10" fmla="+- 0 3885 3737"/>
                  <a:gd name="T11" fmla="*/ 3885 h 508"/>
                  <a:gd name="T12" fmla="+- 0 7287 7085"/>
                  <a:gd name="T13" fmla="*/ T12 w 381"/>
                  <a:gd name="T14" fmla="+- 0 3866 3737"/>
                  <a:gd name="T15" fmla="*/ 3866 h 508"/>
                </a:gdLst>
                <a:ahLst/>
                <a:cxnLst>
                  <a:cxn ang="0">
                    <a:pos x="T1" y="T3"/>
                  </a:cxn>
                  <a:cxn ang="0">
                    <a:pos x="T5" y="T7"/>
                  </a:cxn>
                  <a:cxn ang="0">
                    <a:pos x="T9" y="T11"/>
                  </a:cxn>
                  <a:cxn ang="0">
                    <a:pos x="T13" y="T15"/>
                  </a:cxn>
                </a:cxnLst>
                <a:rect l="0" t="0" r="r" b="b"/>
                <a:pathLst>
                  <a:path w="381" h="508">
                    <a:moveTo>
                      <a:pt x="202" y="129"/>
                    </a:moveTo>
                    <a:lnTo>
                      <a:pt x="190" y="136"/>
                    </a:lnTo>
                    <a:lnTo>
                      <a:pt x="196" y="148"/>
                    </a:lnTo>
                    <a:lnTo>
                      <a:pt x="202"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7" name="Freeform 198"/>
              <p:cNvSpPr>
                <a:spLocks/>
              </p:cNvSpPr>
              <p:nvPr/>
            </p:nvSpPr>
            <p:spPr bwMode="auto">
              <a:xfrm>
                <a:off x="7085" y="3737"/>
                <a:ext cx="381" cy="508"/>
              </a:xfrm>
              <a:custGeom>
                <a:avLst/>
                <a:gdLst>
                  <a:gd name="T0" fmla="+- 0 7249 7085"/>
                  <a:gd name="T1" fmla="*/ T0 w 381"/>
                  <a:gd name="T2" fmla="+- 0 3763 3737"/>
                  <a:gd name="T3" fmla="*/ 3763 h 508"/>
                  <a:gd name="T4" fmla="+- 0 7218 7085"/>
                  <a:gd name="T5" fmla="*/ T4 w 381"/>
                  <a:gd name="T6" fmla="+- 0 3763 3737"/>
                  <a:gd name="T7" fmla="*/ 3763 h 508"/>
                  <a:gd name="T8" fmla="+- 0 7237 7085"/>
                  <a:gd name="T9" fmla="*/ T8 w 381"/>
                  <a:gd name="T10" fmla="+- 0 3768 3737"/>
                  <a:gd name="T11" fmla="*/ 3768 h 508"/>
                  <a:gd name="T12" fmla="+- 0 7225 7085"/>
                  <a:gd name="T13" fmla="*/ T12 w 381"/>
                  <a:gd name="T14" fmla="+- 0 3776 3737"/>
                  <a:gd name="T15" fmla="*/ 3776 h 508"/>
                  <a:gd name="T16" fmla="+- 0 7275 7085"/>
                  <a:gd name="T17" fmla="*/ T16 w 381"/>
                  <a:gd name="T18" fmla="+- 0 3873 3737"/>
                  <a:gd name="T19" fmla="*/ 3873 h 508"/>
                  <a:gd name="T20" fmla="+- 0 7287 7085"/>
                  <a:gd name="T21" fmla="*/ T20 w 381"/>
                  <a:gd name="T22" fmla="+- 0 3866 3737"/>
                  <a:gd name="T23" fmla="*/ 3866 h 508"/>
                  <a:gd name="T24" fmla="+- 0 7303 7085"/>
                  <a:gd name="T25" fmla="*/ T24 w 381"/>
                  <a:gd name="T26" fmla="+- 0 3866 3737"/>
                  <a:gd name="T27" fmla="*/ 3866 h 508"/>
                  <a:gd name="T28" fmla="+- 0 7249 7085"/>
                  <a:gd name="T29" fmla="*/ T28 w 381"/>
                  <a:gd name="T30" fmla="+- 0 3763 3737"/>
                  <a:gd name="T31" fmla="*/ 3763 h 5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81" h="508">
                    <a:moveTo>
                      <a:pt x="164" y="26"/>
                    </a:moveTo>
                    <a:lnTo>
                      <a:pt x="133" y="26"/>
                    </a:lnTo>
                    <a:lnTo>
                      <a:pt x="152" y="31"/>
                    </a:lnTo>
                    <a:lnTo>
                      <a:pt x="140" y="39"/>
                    </a:lnTo>
                    <a:lnTo>
                      <a:pt x="190" y="136"/>
                    </a:lnTo>
                    <a:lnTo>
                      <a:pt x="202" y="129"/>
                    </a:lnTo>
                    <a:lnTo>
                      <a:pt x="218" y="129"/>
                    </a:lnTo>
                    <a:lnTo>
                      <a:pt x="164"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8" name="Freeform 199"/>
              <p:cNvSpPr>
                <a:spLocks/>
              </p:cNvSpPr>
              <p:nvPr/>
            </p:nvSpPr>
            <p:spPr bwMode="auto">
              <a:xfrm>
                <a:off x="7085" y="3737"/>
                <a:ext cx="381" cy="508"/>
              </a:xfrm>
              <a:custGeom>
                <a:avLst/>
                <a:gdLst>
                  <a:gd name="T0" fmla="+- 0 7117 7085"/>
                  <a:gd name="T1" fmla="*/ T0 w 381"/>
                  <a:gd name="T2" fmla="+- 0 3824 3737"/>
                  <a:gd name="T3" fmla="*/ 3824 h 508"/>
                  <a:gd name="T4" fmla="+- 0 7115 7085"/>
                  <a:gd name="T5" fmla="*/ T4 w 381"/>
                  <a:gd name="T6" fmla="+- 0 3847 3737"/>
                  <a:gd name="T7" fmla="*/ 3847 h 508"/>
                  <a:gd name="T8" fmla="+- 0 7132 7085"/>
                  <a:gd name="T9" fmla="*/ T8 w 381"/>
                  <a:gd name="T10" fmla="+- 0 3836 3737"/>
                  <a:gd name="T11" fmla="*/ 3836 h 508"/>
                  <a:gd name="T12" fmla="+- 0 7117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32" y="87"/>
                    </a:moveTo>
                    <a:lnTo>
                      <a:pt x="30" y="110"/>
                    </a:lnTo>
                    <a:lnTo>
                      <a:pt x="47" y="99"/>
                    </a:lnTo>
                    <a:lnTo>
                      <a:pt x="32"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29" name="Freeform 200"/>
              <p:cNvSpPr>
                <a:spLocks/>
              </p:cNvSpPr>
              <p:nvPr/>
            </p:nvSpPr>
            <p:spPr bwMode="auto">
              <a:xfrm>
                <a:off x="7085" y="3737"/>
                <a:ext cx="381" cy="508"/>
              </a:xfrm>
              <a:custGeom>
                <a:avLst/>
                <a:gdLst>
                  <a:gd name="T0" fmla="+- 0 7132 7085"/>
                  <a:gd name="T1" fmla="*/ T0 w 381"/>
                  <a:gd name="T2" fmla="+- 0 3836 3737"/>
                  <a:gd name="T3" fmla="*/ 3836 h 508"/>
                  <a:gd name="T4" fmla="+- 0 7115 7085"/>
                  <a:gd name="T5" fmla="*/ T4 w 381"/>
                  <a:gd name="T6" fmla="+- 0 3847 3737"/>
                  <a:gd name="T7" fmla="*/ 3847 h 508"/>
                  <a:gd name="T8" fmla="+- 0 7144 7085"/>
                  <a:gd name="T9" fmla="*/ T8 w 381"/>
                  <a:gd name="T10" fmla="+- 0 3847 3737"/>
                  <a:gd name="T11" fmla="*/ 3847 h 508"/>
                  <a:gd name="T12" fmla="+- 0 7132 7085"/>
                  <a:gd name="T13" fmla="*/ T12 w 381"/>
                  <a:gd name="T14" fmla="+- 0 3836 3737"/>
                  <a:gd name="T15" fmla="*/ 3836 h 508"/>
                </a:gdLst>
                <a:ahLst/>
                <a:cxnLst>
                  <a:cxn ang="0">
                    <a:pos x="T1" y="T3"/>
                  </a:cxn>
                  <a:cxn ang="0">
                    <a:pos x="T5" y="T7"/>
                  </a:cxn>
                  <a:cxn ang="0">
                    <a:pos x="T9" y="T11"/>
                  </a:cxn>
                  <a:cxn ang="0">
                    <a:pos x="T13" y="T15"/>
                  </a:cxn>
                </a:cxnLst>
                <a:rect l="0" t="0" r="r" b="b"/>
                <a:pathLst>
                  <a:path w="381" h="508">
                    <a:moveTo>
                      <a:pt x="47" y="99"/>
                    </a:moveTo>
                    <a:lnTo>
                      <a:pt x="30" y="110"/>
                    </a:lnTo>
                    <a:lnTo>
                      <a:pt x="59" y="110"/>
                    </a:lnTo>
                    <a:lnTo>
                      <a:pt x="47" y="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0" name="Freeform 201"/>
              <p:cNvSpPr>
                <a:spLocks/>
              </p:cNvSpPr>
              <p:nvPr/>
            </p:nvSpPr>
            <p:spPr bwMode="auto">
              <a:xfrm>
                <a:off x="7085" y="3737"/>
                <a:ext cx="381" cy="508"/>
              </a:xfrm>
              <a:custGeom>
                <a:avLst/>
                <a:gdLst>
                  <a:gd name="T0" fmla="+- 0 7150 7085"/>
                  <a:gd name="T1" fmla="*/ T0 w 381"/>
                  <a:gd name="T2" fmla="+- 0 3824 3737"/>
                  <a:gd name="T3" fmla="*/ 3824 h 508"/>
                  <a:gd name="T4" fmla="+- 0 7117 7085"/>
                  <a:gd name="T5" fmla="*/ T4 w 381"/>
                  <a:gd name="T6" fmla="+- 0 3824 3737"/>
                  <a:gd name="T7" fmla="*/ 3824 h 508"/>
                  <a:gd name="T8" fmla="+- 0 7132 7085"/>
                  <a:gd name="T9" fmla="*/ T8 w 381"/>
                  <a:gd name="T10" fmla="+- 0 3836 3737"/>
                  <a:gd name="T11" fmla="*/ 3836 h 508"/>
                  <a:gd name="T12" fmla="+- 0 7150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65" y="87"/>
                    </a:moveTo>
                    <a:lnTo>
                      <a:pt x="32" y="87"/>
                    </a:lnTo>
                    <a:lnTo>
                      <a:pt x="47" y="99"/>
                    </a:lnTo>
                    <a:lnTo>
                      <a:pt x="65"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31" name="Freeform 202"/>
              <p:cNvSpPr>
                <a:spLocks/>
              </p:cNvSpPr>
              <p:nvPr/>
            </p:nvSpPr>
            <p:spPr bwMode="auto">
              <a:xfrm>
                <a:off x="7085" y="3737"/>
                <a:ext cx="381" cy="508"/>
              </a:xfrm>
              <a:custGeom>
                <a:avLst/>
                <a:gdLst>
                  <a:gd name="T0" fmla="+- 0 7218 7085"/>
                  <a:gd name="T1" fmla="*/ T0 w 381"/>
                  <a:gd name="T2" fmla="+- 0 3763 3737"/>
                  <a:gd name="T3" fmla="*/ 3763 h 508"/>
                  <a:gd name="T4" fmla="+- 0 7225 7085"/>
                  <a:gd name="T5" fmla="*/ T4 w 381"/>
                  <a:gd name="T6" fmla="+- 0 3776 3737"/>
                  <a:gd name="T7" fmla="*/ 3776 h 508"/>
                  <a:gd name="T8" fmla="+- 0 7237 7085"/>
                  <a:gd name="T9" fmla="*/ T8 w 381"/>
                  <a:gd name="T10" fmla="+- 0 3768 3737"/>
                  <a:gd name="T11" fmla="*/ 3768 h 508"/>
                  <a:gd name="T12" fmla="+- 0 7218 7085"/>
                  <a:gd name="T13" fmla="*/ T12 w 381"/>
                  <a:gd name="T14" fmla="+- 0 3763 3737"/>
                  <a:gd name="T15" fmla="*/ 3763 h 508"/>
                </a:gdLst>
                <a:ahLst/>
                <a:cxnLst>
                  <a:cxn ang="0">
                    <a:pos x="T1" y="T3"/>
                  </a:cxn>
                  <a:cxn ang="0">
                    <a:pos x="T5" y="T7"/>
                  </a:cxn>
                  <a:cxn ang="0">
                    <a:pos x="T9" y="T11"/>
                  </a:cxn>
                  <a:cxn ang="0">
                    <a:pos x="T13" y="T15"/>
                  </a:cxn>
                </a:cxnLst>
                <a:rect l="0" t="0" r="r" b="b"/>
                <a:pathLst>
                  <a:path w="381" h="508">
                    <a:moveTo>
                      <a:pt x="133" y="26"/>
                    </a:moveTo>
                    <a:lnTo>
                      <a:pt x="140" y="39"/>
                    </a:lnTo>
                    <a:lnTo>
                      <a:pt x="152" y="31"/>
                    </a:lnTo>
                    <a:lnTo>
                      <a:pt x="133"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2195" name="Group 203"/>
          <p:cNvGrpSpPr>
            <a:grpSpLocks/>
          </p:cNvGrpSpPr>
          <p:nvPr/>
        </p:nvGrpSpPr>
        <p:grpSpPr bwMode="auto">
          <a:xfrm>
            <a:off x="4699721" y="3880833"/>
            <a:ext cx="533400" cy="506412"/>
            <a:chOff x="7010" y="3737"/>
            <a:chExt cx="840" cy="798"/>
          </a:xfrm>
        </p:grpSpPr>
        <p:grpSp>
          <p:nvGrpSpPr>
            <p:cNvPr id="2196" name="Group 204"/>
            <p:cNvGrpSpPr>
              <a:grpSpLocks/>
            </p:cNvGrpSpPr>
            <p:nvPr/>
          </p:nvGrpSpPr>
          <p:grpSpPr bwMode="auto">
            <a:xfrm>
              <a:off x="7033" y="4046"/>
              <a:ext cx="309" cy="433"/>
              <a:chOff x="7033" y="4046"/>
              <a:chExt cx="309" cy="433"/>
            </a:xfrm>
          </p:grpSpPr>
          <p:sp>
            <p:nvSpPr>
              <p:cNvPr id="2294" name="Freeform 205"/>
              <p:cNvSpPr>
                <a:spLocks/>
              </p:cNvSpPr>
              <p:nvPr/>
            </p:nvSpPr>
            <p:spPr bwMode="auto">
              <a:xfrm>
                <a:off x="7033" y="4046"/>
                <a:ext cx="309" cy="433"/>
              </a:xfrm>
              <a:custGeom>
                <a:avLst/>
                <a:gdLst>
                  <a:gd name="T0" fmla="+- 0 7154 7033"/>
                  <a:gd name="T1" fmla="*/ T0 w 309"/>
                  <a:gd name="T2" fmla="+- 0 4046 4046"/>
                  <a:gd name="T3" fmla="*/ 4046 h 433"/>
                  <a:gd name="T4" fmla="+- 0 7033 7033"/>
                  <a:gd name="T5" fmla="*/ T4 w 309"/>
                  <a:gd name="T6" fmla="+- 0 4124 4046"/>
                  <a:gd name="T7" fmla="*/ 4124 h 433"/>
                  <a:gd name="T8" fmla="+- 0 7141 7033"/>
                  <a:gd name="T9" fmla="*/ T8 w 309"/>
                  <a:gd name="T10" fmla="+- 0 4214 4046"/>
                  <a:gd name="T11" fmla="*/ 4214 h 433"/>
                  <a:gd name="T12" fmla="+- 0 7104 7033"/>
                  <a:gd name="T13" fmla="*/ T12 w 309"/>
                  <a:gd name="T14" fmla="+- 0 4241 4046"/>
                  <a:gd name="T15" fmla="*/ 4241 h 433"/>
                  <a:gd name="T16" fmla="+- 0 7207 7033"/>
                  <a:gd name="T17" fmla="*/ T16 w 309"/>
                  <a:gd name="T18" fmla="+- 0 4327 4046"/>
                  <a:gd name="T19" fmla="*/ 4327 h 433"/>
                  <a:gd name="T20" fmla="+- 0 7176 7033"/>
                  <a:gd name="T21" fmla="*/ T20 w 309"/>
                  <a:gd name="T22" fmla="+- 0 4345 4046"/>
                  <a:gd name="T23" fmla="*/ 4345 h 433"/>
                  <a:gd name="T24" fmla="+- 0 7341 7033"/>
                  <a:gd name="T25" fmla="*/ T24 w 309"/>
                  <a:gd name="T26" fmla="+- 0 4479 4046"/>
                  <a:gd name="T27" fmla="*/ 4479 h 433"/>
                  <a:gd name="T28" fmla="+- 0 7244 7033"/>
                  <a:gd name="T29" fmla="*/ T28 w 309"/>
                  <a:gd name="T30" fmla="+- 0 4304 4046"/>
                  <a:gd name="T31" fmla="*/ 4304 h 433"/>
                  <a:gd name="T32" fmla="+- 0 7269 7033"/>
                  <a:gd name="T33" fmla="*/ T32 w 309"/>
                  <a:gd name="T34" fmla="+- 0 4287 4046"/>
                  <a:gd name="T35" fmla="*/ 4287 h 433"/>
                  <a:gd name="T36" fmla="+- 0 7190 7033"/>
                  <a:gd name="T37" fmla="*/ T36 w 309"/>
                  <a:gd name="T38" fmla="+- 0 4183 4046"/>
                  <a:gd name="T39" fmla="*/ 4183 h 433"/>
                  <a:gd name="T40" fmla="+- 0 7216 7033"/>
                  <a:gd name="T41" fmla="*/ T40 w 309"/>
                  <a:gd name="T42" fmla="+- 0 4169 4046"/>
                  <a:gd name="T43" fmla="*/ 4169 h 433"/>
                  <a:gd name="T44" fmla="+- 0 7154 7033"/>
                  <a:gd name="T45" fmla="*/ T44 w 309"/>
                  <a:gd name="T46" fmla="+- 0 4046 4046"/>
                  <a:gd name="T47" fmla="*/ 404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1" y="0"/>
                    </a:moveTo>
                    <a:lnTo>
                      <a:pt x="0" y="78"/>
                    </a:lnTo>
                    <a:lnTo>
                      <a:pt x="108" y="168"/>
                    </a:lnTo>
                    <a:lnTo>
                      <a:pt x="71" y="195"/>
                    </a:lnTo>
                    <a:lnTo>
                      <a:pt x="174" y="281"/>
                    </a:lnTo>
                    <a:lnTo>
                      <a:pt x="143" y="299"/>
                    </a:lnTo>
                    <a:lnTo>
                      <a:pt x="308" y="433"/>
                    </a:lnTo>
                    <a:lnTo>
                      <a:pt x="211" y="258"/>
                    </a:lnTo>
                    <a:lnTo>
                      <a:pt x="236" y="241"/>
                    </a:lnTo>
                    <a:lnTo>
                      <a:pt x="157" y="137"/>
                    </a:lnTo>
                    <a:lnTo>
                      <a:pt x="183" y="123"/>
                    </a:lnTo>
                    <a:lnTo>
                      <a:pt x="121"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197" name="Group 206"/>
            <p:cNvGrpSpPr>
              <a:grpSpLocks/>
            </p:cNvGrpSpPr>
            <p:nvPr/>
          </p:nvGrpSpPr>
          <p:grpSpPr bwMode="auto">
            <a:xfrm>
              <a:off x="7010" y="4026"/>
              <a:ext cx="378" cy="509"/>
              <a:chOff x="7010" y="4026"/>
              <a:chExt cx="378" cy="509"/>
            </a:xfrm>
          </p:grpSpPr>
          <p:sp>
            <p:nvSpPr>
              <p:cNvPr id="2264" name="Freeform 207"/>
              <p:cNvSpPr>
                <a:spLocks/>
              </p:cNvSpPr>
              <p:nvPr/>
            </p:nvSpPr>
            <p:spPr bwMode="auto">
              <a:xfrm>
                <a:off x="7010" y="4026"/>
                <a:ext cx="378" cy="509"/>
              </a:xfrm>
              <a:custGeom>
                <a:avLst/>
                <a:gdLst>
                  <a:gd name="T0" fmla="+- 0 7183 7010"/>
                  <a:gd name="T1" fmla="*/ T0 w 378"/>
                  <a:gd name="T2" fmla="+- 0 4325 4026"/>
                  <a:gd name="T3" fmla="*/ 4325 h 509"/>
                  <a:gd name="T4" fmla="+- 0 7151 7010"/>
                  <a:gd name="T5" fmla="*/ T4 w 378"/>
                  <a:gd name="T6" fmla="+- 0 4343 4026"/>
                  <a:gd name="T7" fmla="*/ 4343 h 509"/>
                  <a:gd name="T8" fmla="+- 0 7388 7010"/>
                  <a:gd name="T9" fmla="*/ T8 w 378"/>
                  <a:gd name="T10" fmla="+- 0 4535 4026"/>
                  <a:gd name="T11" fmla="*/ 4535 h 509"/>
                  <a:gd name="T12" fmla="+- 0 7360 7010"/>
                  <a:gd name="T13" fmla="*/ T12 w 378"/>
                  <a:gd name="T14" fmla="+- 0 4486 4026"/>
                  <a:gd name="T15" fmla="*/ 4486 h 509"/>
                  <a:gd name="T16" fmla="+- 0 7329 7010"/>
                  <a:gd name="T17" fmla="*/ T16 w 378"/>
                  <a:gd name="T18" fmla="+- 0 4486 4026"/>
                  <a:gd name="T19" fmla="*/ 4486 h 509"/>
                  <a:gd name="T20" fmla="+- 0 7294 7010"/>
                  <a:gd name="T21" fmla="*/ T20 w 378"/>
                  <a:gd name="T22" fmla="+- 0 4423 4026"/>
                  <a:gd name="T23" fmla="*/ 4423 h 509"/>
                  <a:gd name="T24" fmla="+- 0 7213 7010"/>
                  <a:gd name="T25" fmla="*/ T24 w 378"/>
                  <a:gd name="T26" fmla="+- 0 4357 4026"/>
                  <a:gd name="T27" fmla="*/ 4357 h 509"/>
                  <a:gd name="T28" fmla="+- 0 7183 7010"/>
                  <a:gd name="T29" fmla="*/ T28 w 378"/>
                  <a:gd name="T30" fmla="+- 0 4357 4026"/>
                  <a:gd name="T31" fmla="*/ 4357 h 509"/>
                  <a:gd name="T32" fmla="+- 0 7184 7010"/>
                  <a:gd name="T33" fmla="*/ T32 w 378"/>
                  <a:gd name="T34" fmla="+- 0 4334 4026"/>
                  <a:gd name="T35" fmla="*/ 4334 h 509"/>
                  <a:gd name="T36" fmla="+- 0 7194 7010"/>
                  <a:gd name="T37" fmla="*/ T36 w 378"/>
                  <a:gd name="T38" fmla="+- 0 4334 4026"/>
                  <a:gd name="T39" fmla="*/ 4334 h 509"/>
                  <a:gd name="T40" fmla="+- 0 7183 7010"/>
                  <a:gd name="T41" fmla="*/ T40 w 378"/>
                  <a:gd name="T42" fmla="+- 0 4325 4026"/>
                  <a:gd name="T43" fmla="*/ 4325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8" h="509">
                    <a:moveTo>
                      <a:pt x="173" y="299"/>
                    </a:moveTo>
                    <a:lnTo>
                      <a:pt x="141" y="317"/>
                    </a:lnTo>
                    <a:lnTo>
                      <a:pt x="378" y="509"/>
                    </a:lnTo>
                    <a:lnTo>
                      <a:pt x="350" y="460"/>
                    </a:lnTo>
                    <a:lnTo>
                      <a:pt x="319" y="460"/>
                    </a:lnTo>
                    <a:lnTo>
                      <a:pt x="284" y="397"/>
                    </a:lnTo>
                    <a:lnTo>
                      <a:pt x="203" y="331"/>
                    </a:lnTo>
                    <a:lnTo>
                      <a:pt x="173" y="331"/>
                    </a:lnTo>
                    <a:lnTo>
                      <a:pt x="174" y="308"/>
                    </a:lnTo>
                    <a:lnTo>
                      <a:pt x="184" y="308"/>
                    </a:lnTo>
                    <a:lnTo>
                      <a:pt x="173"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5" name="Freeform 208"/>
              <p:cNvSpPr>
                <a:spLocks/>
              </p:cNvSpPr>
              <p:nvPr/>
            </p:nvSpPr>
            <p:spPr bwMode="auto">
              <a:xfrm>
                <a:off x="7010" y="4026"/>
                <a:ext cx="378" cy="509"/>
              </a:xfrm>
              <a:custGeom>
                <a:avLst/>
                <a:gdLst>
                  <a:gd name="T0" fmla="+- 0 7294 7010"/>
                  <a:gd name="T1" fmla="*/ T0 w 378"/>
                  <a:gd name="T2" fmla="+- 0 4423 4026"/>
                  <a:gd name="T3" fmla="*/ 4423 h 509"/>
                  <a:gd name="T4" fmla="+- 0 7329 7010"/>
                  <a:gd name="T5" fmla="*/ T4 w 378"/>
                  <a:gd name="T6" fmla="+- 0 4486 4026"/>
                  <a:gd name="T7" fmla="*/ 4486 h 509"/>
                  <a:gd name="T8" fmla="+- 0 7350 7010"/>
                  <a:gd name="T9" fmla="*/ T8 w 378"/>
                  <a:gd name="T10" fmla="+- 0 4468 4026"/>
                  <a:gd name="T11" fmla="*/ 4468 h 509"/>
                  <a:gd name="T12" fmla="+- 0 7294 7010"/>
                  <a:gd name="T13" fmla="*/ T12 w 378"/>
                  <a:gd name="T14" fmla="+- 0 4423 4026"/>
                  <a:gd name="T15" fmla="*/ 4423 h 509"/>
                </a:gdLst>
                <a:ahLst/>
                <a:cxnLst>
                  <a:cxn ang="0">
                    <a:pos x="T1" y="T3"/>
                  </a:cxn>
                  <a:cxn ang="0">
                    <a:pos x="T5" y="T7"/>
                  </a:cxn>
                  <a:cxn ang="0">
                    <a:pos x="T9" y="T11"/>
                  </a:cxn>
                  <a:cxn ang="0">
                    <a:pos x="T13" y="T15"/>
                  </a:cxn>
                </a:cxnLst>
                <a:rect l="0" t="0" r="r" b="b"/>
                <a:pathLst>
                  <a:path w="378" h="509">
                    <a:moveTo>
                      <a:pt x="284" y="397"/>
                    </a:moveTo>
                    <a:lnTo>
                      <a:pt x="319" y="460"/>
                    </a:lnTo>
                    <a:lnTo>
                      <a:pt x="340" y="442"/>
                    </a:lnTo>
                    <a:lnTo>
                      <a:pt x="284"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6" name="Freeform 209"/>
              <p:cNvSpPr>
                <a:spLocks/>
              </p:cNvSpPr>
              <p:nvPr/>
            </p:nvSpPr>
            <p:spPr bwMode="auto">
              <a:xfrm>
                <a:off x="7010" y="4026"/>
                <a:ext cx="378" cy="509"/>
              </a:xfrm>
              <a:custGeom>
                <a:avLst/>
                <a:gdLst>
                  <a:gd name="T0" fmla="+- 0 7250 7010"/>
                  <a:gd name="T1" fmla="*/ T0 w 378"/>
                  <a:gd name="T2" fmla="+- 0 4284 4026"/>
                  <a:gd name="T3" fmla="*/ 4284 h 509"/>
                  <a:gd name="T4" fmla="+- 0 7226 7010"/>
                  <a:gd name="T5" fmla="*/ T4 w 378"/>
                  <a:gd name="T6" fmla="+- 0 4300 4026"/>
                  <a:gd name="T7" fmla="*/ 4300 h 509"/>
                  <a:gd name="T8" fmla="+- 0 7294 7010"/>
                  <a:gd name="T9" fmla="*/ T8 w 378"/>
                  <a:gd name="T10" fmla="+- 0 4423 4026"/>
                  <a:gd name="T11" fmla="*/ 4423 h 509"/>
                  <a:gd name="T12" fmla="+- 0 7350 7010"/>
                  <a:gd name="T13" fmla="*/ T12 w 378"/>
                  <a:gd name="T14" fmla="+- 0 4468 4026"/>
                  <a:gd name="T15" fmla="*/ 4468 h 509"/>
                  <a:gd name="T16" fmla="+- 0 7329 7010"/>
                  <a:gd name="T17" fmla="*/ T16 w 378"/>
                  <a:gd name="T18" fmla="+- 0 4486 4026"/>
                  <a:gd name="T19" fmla="*/ 4486 h 509"/>
                  <a:gd name="T20" fmla="+- 0 7360 7010"/>
                  <a:gd name="T21" fmla="*/ T20 w 378"/>
                  <a:gd name="T22" fmla="+- 0 4486 4026"/>
                  <a:gd name="T23" fmla="*/ 4486 h 509"/>
                  <a:gd name="T24" fmla="+- 0 7266 7010"/>
                  <a:gd name="T25" fmla="*/ T24 w 378"/>
                  <a:gd name="T26" fmla="+- 0 4316 4026"/>
                  <a:gd name="T27" fmla="*/ 4316 h 509"/>
                  <a:gd name="T28" fmla="+- 0 7251 7010"/>
                  <a:gd name="T29" fmla="*/ T28 w 378"/>
                  <a:gd name="T30" fmla="+- 0 4316 4026"/>
                  <a:gd name="T31" fmla="*/ 4316 h 509"/>
                  <a:gd name="T32" fmla="+- 0 7255 7010"/>
                  <a:gd name="T33" fmla="*/ T32 w 378"/>
                  <a:gd name="T34" fmla="+- 0 4298 4026"/>
                  <a:gd name="T35" fmla="*/ 4298 h 509"/>
                  <a:gd name="T36" fmla="+- 0 7278 7010"/>
                  <a:gd name="T37" fmla="*/ T36 w 378"/>
                  <a:gd name="T38" fmla="+- 0 4298 4026"/>
                  <a:gd name="T39" fmla="*/ 4298 h 509"/>
                  <a:gd name="T40" fmla="+- 0 7282 7010"/>
                  <a:gd name="T41" fmla="*/ T40 w 378"/>
                  <a:gd name="T42" fmla="+- 0 4295 4026"/>
                  <a:gd name="T43" fmla="*/ 4295 h 509"/>
                  <a:gd name="T44" fmla="+- 0 7259 7010"/>
                  <a:gd name="T45" fmla="*/ T44 w 378"/>
                  <a:gd name="T46" fmla="+- 0 4295 4026"/>
                  <a:gd name="T47" fmla="*/ 4295 h 509"/>
                  <a:gd name="T48" fmla="+- 0 7250 7010"/>
                  <a:gd name="T49" fmla="*/ T48 w 378"/>
                  <a:gd name="T50" fmla="+- 0 4284 4026"/>
                  <a:gd name="T51" fmla="*/ 428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240" y="258"/>
                    </a:moveTo>
                    <a:lnTo>
                      <a:pt x="216" y="274"/>
                    </a:lnTo>
                    <a:lnTo>
                      <a:pt x="284" y="397"/>
                    </a:lnTo>
                    <a:lnTo>
                      <a:pt x="340" y="442"/>
                    </a:lnTo>
                    <a:lnTo>
                      <a:pt x="319" y="460"/>
                    </a:lnTo>
                    <a:lnTo>
                      <a:pt x="350" y="460"/>
                    </a:lnTo>
                    <a:lnTo>
                      <a:pt x="256" y="290"/>
                    </a:lnTo>
                    <a:lnTo>
                      <a:pt x="241" y="290"/>
                    </a:lnTo>
                    <a:lnTo>
                      <a:pt x="245" y="272"/>
                    </a:lnTo>
                    <a:lnTo>
                      <a:pt x="268" y="272"/>
                    </a:lnTo>
                    <a:lnTo>
                      <a:pt x="272" y="269"/>
                    </a:lnTo>
                    <a:lnTo>
                      <a:pt x="249" y="269"/>
                    </a:lnTo>
                    <a:lnTo>
                      <a:pt x="240"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7" name="Freeform 210"/>
              <p:cNvSpPr>
                <a:spLocks/>
              </p:cNvSpPr>
              <p:nvPr/>
            </p:nvSpPr>
            <p:spPr bwMode="auto">
              <a:xfrm>
                <a:off x="7010" y="4026"/>
                <a:ext cx="378" cy="509"/>
              </a:xfrm>
              <a:custGeom>
                <a:avLst/>
                <a:gdLst>
                  <a:gd name="T0" fmla="+- 0 7184 7010"/>
                  <a:gd name="T1" fmla="*/ T0 w 378"/>
                  <a:gd name="T2" fmla="+- 0 4334 4026"/>
                  <a:gd name="T3" fmla="*/ 4334 h 509"/>
                  <a:gd name="T4" fmla="+- 0 7183 7010"/>
                  <a:gd name="T5" fmla="*/ T4 w 378"/>
                  <a:gd name="T6" fmla="+- 0 4357 4026"/>
                  <a:gd name="T7" fmla="*/ 4357 h 509"/>
                  <a:gd name="T8" fmla="+- 0 7200 7010"/>
                  <a:gd name="T9" fmla="*/ T8 w 378"/>
                  <a:gd name="T10" fmla="+- 0 4347 4026"/>
                  <a:gd name="T11" fmla="*/ 4347 h 509"/>
                  <a:gd name="T12" fmla="+- 0 7184 7010"/>
                  <a:gd name="T13" fmla="*/ T12 w 378"/>
                  <a:gd name="T14" fmla="+- 0 4334 4026"/>
                  <a:gd name="T15" fmla="*/ 4334 h 509"/>
                </a:gdLst>
                <a:ahLst/>
                <a:cxnLst>
                  <a:cxn ang="0">
                    <a:pos x="T1" y="T3"/>
                  </a:cxn>
                  <a:cxn ang="0">
                    <a:pos x="T5" y="T7"/>
                  </a:cxn>
                  <a:cxn ang="0">
                    <a:pos x="T9" y="T11"/>
                  </a:cxn>
                  <a:cxn ang="0">
                    <a:pos x="T13" y="T15"/>
                  </a:cxn>
                </a:cxnLst>
                <a:rect l="0" t="0" r="r" b="b"/>
                <a:pathLst>
                  <a:path w="378" h="509">
                    <a:moveTo>
                      <a:pt x="174" y="308"/>
                    </a:moveTo>
                    <a:lnTo>
                      <a:pt x="173" y="331"/>
                    </a:lnTo>
                    <a:lnTo>
                      <a:pt x="190" y="321"/>
                    </a:lnTo>
                    <a:lnTo>
                      <a:pt x="17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8" name="Freeform 211"/>
              <p:cNvSpPr>
                <a:spLocks/>
              </p:cNvSpPr>
              <p:nvPr/>
            </p:nvSpPr>
            <p:spPr bwMode="auto">
              <a:xfrm>
                <a:off x="7010" y="4026"/>
                <a:ext cx="378" cy="509"/>
              </a:xfrm>
              <a:custGeom>
                <a:avLst/>
                <a:gdLst>
                  <a:gd name="T0" fmla="+- 0 7200 7010"/>
                  <a:gd name="T1" fmla="*/ T0 w 378"/>
                  <a:gd name="T2" fmla="+- 0 4347 4026"/>
                  <a:gd name="T3" fmla="*/ 4347 h 509"/>
                  <a:gd name="T4" fmla="+- 0 7183 7010"/>
                  <a:gd name="T5" fmla="*/ T4 w 378"/>
                  <a:gd name="T6" fmla="+- 0 4357 4026"/>
                  <a:gd name="T7" fmla="*/ 4357 h 509"/>
                  <a:gd name="T8" fmla="+- 0 7213 7010"/>
                  <a:gd name="T9" fmla="*/ T8 w 378"/>
                  <a:gd name="T10" fmla="+- 0 4357 4026"/>
                  <a:gd name="T11" fmla="*/ 4357 h 509"/>
                  <a:gd name="T12" fmla="+- 0 7200 7010"/>
                  <a:gd name="T13" fmla="*/ T12 w 378"/>
                  <a:gd name="T14" fmla="+- 0 4347 4026"/>
                  <a:gd name="T15" fmla="*/ 4347 h 509"/>
                </a:gdLst>
                <a:ahLst/>
                <a:cxnLst>
                  <a:cxn ang="0">
                    <a:pos x="T1" y="T3"/>
                  </a:cxn>
                  <a:cxn ang="0">
                    <a:pos x="T5" y="T7"/>
                  </a:cxn>
                  <a:cxn ang="0">
                    <a:pos x="T9" y="T11"/>
                  </a:cxn>
                  <a:cxn ang="0">
                    <a:pos x="T13" y="T15"/>
                  </a:cxn>
                </a:cxnLst>
                <a:rect l="0" t="0" r="r" b="b"/>
                <a:pathLst>
                  <a:path w="378" h="509">
                    <a:moveTo>
                      <a:pt x="190" y="321"/>
                    </a:moveTo>
                    <a:lnTo>
                      <a:pt x="173" y="331"/>
                    </a:lnTo>
                    <a:lnTo>
                      <a:pt x="203" y="331"/>
                    </a:lnTo>
                    <a:lnTo>
                      <a:pt x="190"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9" name="Freeform 212"/>
              <p:cNvSpPr>
                <a:spLocks/>
              </p:cNvSpPr>
              <p:nvPr/>
            </p:nvSpPr>
            <p:spPr bwMode="auto">
              <a:xfrm>
                <a:off x="7010" y="4026"/>
                <a:ext cx="378" cy="509"/>
              </a:xfrm>
              <a:custGeom>
                <a:avLst/>
                <a:gdLst>
                  <a:gd name="T0" fmla="+- 0 7194 7010"/>
                  <a:gd name="T1" fmla="*/ T0 w 378"/>
                  <a:gd name="T2" fmla="+- 0 4334 4026"/>
                  <a:gd name="T3" fmla="*/ 4334 h 509"/>
                  <a:gd name="T4" fmla="+- 0 7184 7010"/>
                  <a:gd name="T5" fmla="*/ T4 w 378"/>
                  <a:gd name="T6" fmla="+- 0 4334 4026"/>
                  <a:gd name="T7" fmla="*/ 4334 h 509"/>
                  <a:gd name="T8" fmla="+- 0 7200 7010"/>
                  <a:gd name="T9" fmla="*/ T8 w 378"/>
                  <a:gd name="T10" fmla="+- 0 4347 4026"/>
                  <a:gd name="T11" fmla="*/ 4347 h 509"/>
                  <a:gd name="T12" fmla="+- 0 7216 7010"/>
                  <a:gd name="T13" fmla="*/ T12 w 378"/>
                  <a:gd name="T14" fmla="+- 0 4338 4026"/>
                  <a:gd name="T15" fmla="*/ 4338 h 509"/>
                  <a:gd name="T16" fmla="+- 0 7198 7010"/>
                  <a:gd name="T17" fmla="*/ T16 w 378"/>
                  <a:gd name="T18" fmla="+- 0 4338 4026"/>
                  <a:gd name="T19" fmla="*/ 4338 h 509"/>
                  <a:gd name="T20" fmla="+- 0 7194 7010"/>
                  <a:gd name="T21" fmla="*/ T20 w 378"/>
                  <a:gd name="T22" fmla="+- 0 4334 4026"/>
                  <a:gd name="T23" fmla="*/ 4334 h 509"/>
                </a:gdLst>
                <a:ahLst/>
                <a:cxnLst>
                  <a:cxn ang="0">
                    <a:pos x="T1" y="T3"/>
                  </a:cxn>
                  <a:cxn ang="0">
                    <a:pos x="T5" y="T7"/>
                  </a:cxn>
                  <a:cxn ang="0">
                    <a:pos x="T9" y="T11"/>
                  </a:cxn>
                  <a:cxn ang="0">
                    <a:pos x="T13" y="T15"/>
                  </a:cxn>
                  <a:cxn ang="0">
                    <a:pos x="T17" y="T19"/>
                  </a:cxn>
                  <a:cxn ang="0">
                    <a:pos x="T21" y="T23"/>
                  </a:cxn>
                </a:cxnLst>
                <a:rect l="0" t="0" r="r" b="b"/>
                <a:pathLst>
                  <a:path w="378" h="509">
                    <a:moveTo>
                      <a:pt x="184" y="308"/>
                    </a:moveTo>
                    <a:lnTo>
                      <a:pt x="174" y="308"/>
                    </a:lnTo>
                    <a:lnTo>
                      <a:pt x="190" y="321"/>
                    </a:lnTo>
                    <a:lnTo>
                      <a:pt x="206" y="312"/>
                    </a:lnTo>
                    <a:lnTo>
                      <a:pt x="188" y="312"/>
                    </a:lnTo>
                    <a:lnTo>
                      <a:pt x="184"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0" name="Freeform 213"/>
              <p:cNvSpPr>
                <a:spLocks/>
              </p:cNvSpPr>
              <p:nvPr/>
            </p:nvSpPr>
            <p:spPr bwMode="auto">
              <a:xfrm>
                <a:off x="7010" y="4026"/>
                <a:ext cx="378" cy="509"/>
              </a:xfrm>
              <a:custGeom>
                <a:avLst/>
                <a:gdLst>
                  <a:gd name="T0" fmla="+- 0 7200 7010"/>
                  <a:gd name="T1" fmla="*/ T0 w 378"/>
                  <a:gd name="T2" fmla="+- 0 4315 4026"/>
                  <a:gd name="T3" fmla="*/ 4315 h 509"/>
                  <a:gd name="T4" fmla="+- 0 7183 7010"/>
                  <a:gd name="T5" fmla="*/ T4 w 378"/>
                  <a:gd name="T6" fmla="+- 0 4325 4026"/>
                  <a:gd name="T7" fmla="*/ 4325 h 509"/>
                  <a:gd name="T8" fmla="+- 0 7198 7010"/>
                  <a:gd name="T9" fmla="*/ T8 w 378"/>
                  <a:gd name="T10" fmla="+- 0 4338 4026"/>
                  <a:gd name="T11" fmla="*/ 4338 h 509"/>
                  <a:gd name="T12" fmla="+- 0 7200 7010"/>
                  <a:gd name="T13" fmla="*/ T12 w 378"/>
                  <a:gd name="T14" fmla="+- 0 4315 4026"/>
                  <a:gd name="T15" fmla="*/ 4315 h 509"/>
                </a:gdLst>
                <a:ahLst/>
                <a:cxnLst>
                  <a:cxn ang="0">
                    <a:pos x="T1" y="T3"/>
                  </a:cxn>
                  <a:cxn ang="0">
                    <a:pos x="T5" y="T7"/>
                  </a:cxn>
                  <a:cxn ang="0">
                    <a:pos x="T9" y="T11"/>
                  </a:cxn>
                  <a:cxn ang="0">
                    <a:pos x="T13" y="T15"/>
                  </a:cxn>
                </a:cxnLst>
                <a:rect l="0" t="0" r="r" b="b"/>
                <a:pathLst>
                  <a:path w="378" h="509">
                    <a:moveTo>
                      <a:pt x="190" y="289"/>
                    </a:moveTo>
                    <a:lnTo>
                      <a:pt x="173" y="299"/>
                    </a:lnTo>
                    <a:lnTo>
                      <a:pt x="188" y="312"/>
                    </a:lnTo>
                    <a:lnTo>
                      <a:pt x="190"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1" name="Freeform 214"/>
              <p:cNvSpPr>
                <a:spLocks/>
              </p:cNvSpPr>
              <p:nvPr/>
            </p:nvSpPr>
            <p:spPr bwMode="auto">
              <a:xfrm>
                <a:off x="7010" y="4026"/>
                <a:ext cx="378" cy="509"/>
              </a:xfrm>
              <a:custGeom>
                <a:avLst/>
                <a:gdLst>
                  <a:gd name="T0" fmla="+- 0 7215 7010"/>
                  <a:gd name="T1" fmla="*/ T0 w 378"/>
                  <a:gd name="T2" fmla="+- 0 4315 4026"/>
                  <a:gd name="T3" fmla="*/ 4315 h 509"/>
                  <a:gd name="T4" fmla="+- 0 7200 7010"/>
                  <a:gd name="T5" fmla="*/ T4 w 378"/>
                  <a:gd name="T6" fmla="+- 0 4315 4026"/>
                  <a:gd name="T7" fmla="*/ 4315 h 509"/>
                  <a:gd name="T8" fmla="+- 0 7198 7010"/>
                  <a:gd name="T9" fmla="*/ T8 w 378"/>
                  <a:gd name="T10" fmla="+- 0 4338 4026"/>
                  <a:gd name="T11" fmla="*/ 4338 h 509"/>
                  <a:gd name="T12" fmla="+- 0 7216 7010"/>
                  <a:gd name="T13" fmla="*/ T12 w 378"/>
                  <a:gd name="T14" fmla="+- 0 4338 4026"/>
                  <a:gd name="T15" fmla="*/ 4338 h 509"/>
                  <a:gd name="T16" fmla="+- 0 7231 7010"/>
                  <a:gd name="T17" fmla="*/ T16 w 378"/>
                  <a:gd name="T18" fmla="+- 0 4328 4026"/>
                  <a:gd name="T19" fmla="*/ 4328 h 509"/>
                  <a:gd name="T20" fmla="+- 0 7215 7010"/>
                  <a:gd name="T21" fmla="*/ T20 w 378"/>
                  <a:gd name="T22" fmla="+- 0 4315 4026"/>
                  <a:gd name="T23" fmla="*/ 4315 h 509"/>
                </a:gdLst>
                <a:ahLst/>
                <a:cxnLst>
                  <a:cxn ang="0">
                    <a:pos x="T1" y="T3"/>
                  </a:cxn>
                  <a:cxn ang="0">
                    <a:pos x="T5" y="T7"/>
                  </a:cxn>
                  <a:cxn ang="0">
                    <a:pos x="T9" y="T11"/>
                  </a:cxn>
                  <a:cxn ang="0">
                    <a:pos x="T13" y="T15"/>
                  </a:cxn>
                  <a:cxn ang="0">
                    <a:pos x="T17" y="T19"/>
                  </a:cxn>
                  <a:cxn ang="0">
                    <a:pos x="T21" y="T23"/>
                  </a:cxn>
                </a:cxnLst>
                <a:rect l="0" t="0" r="r" b="b"/>
                <a:pathLst>
                  <a:path w="378" h="509">
                    <a:moveTo>
                      <a:pt x="205" y="289"/>
                    </a:moveTo>
                    <a:lnTo>
                      <a:pt x="190" y="289"/>
                    </a:lnTo>
                    <a:lnTo>
                      <a:pt x="188" y="312"/>
                    </a:lnTo>
                    <a:lnTo>
                      <a:pt x="206" y="312"/>
                    </a:lnTo>
                    <a:lnTo>
                      <a:pt x="221" y="302"/>
                    </a:lnTo>
                    <a:lnTo>
                      <a:pt x="205"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2" name="Freeform 215"/>
              <p:cNvSpPr>
                <a:spLocks/>
              </p:cNvSpPr>
              <p:nvPr/>
            </p:nvSpPr>
            <p:spPr bwMode="auto">
              <a:xfrm>
                <a:off x="7010" y="4026"/>
                <a:ext cx="378" cy="509"/>
              </a:xfrm>
              <a:custGeom>
                <a:avLst/>
                <a:gdLst>
                  <a:gd name="T0" fmla="+- 0 7118 7010"/>
                  <a:gd name="T1" fmla="*/ T0 w 378"/>
                  <a:gd name="T2" fmla="+- 0 4214 4026"/>
                  <a:gd name="T3" fmla="*/ 4214 h 509"/>
                  <a:gd name="T4" fmla="+- 0 7082 7010"/>
                  <a:gd name="T5" fmla="*/ T4 w 378"/>
                  <a:gd name="T6" fmla="+- 0 4240 4026"/>
                  <a:gd name="T7" fmla="*/ 4240 h 509"/>
                  <a:gd name="T8" fmla="+- 0 7183 7010"/>
                  <a:gd name="T9" fmla="*/ T8 w 378"/>
                  <a:gd name="T10" fmla="+- 0 4325 4026"/>
                  <a:gd name="T11" fmla="*/ 4325 h 509"/>
                  <a:gd name="T12" fmla="+- 0 7200 7010"/>
                  <a:gd name="T13" fmla="*/ T12 w 378"/>
                  <a:gd name="T14" fmla="+- 0 4315 4026"/>
                  <a:gd name="T15" fmla="*/ 4315 h 509"/>
                  <a:gd name="T16" fmla="+- 0 7215 7010"/>
                  <a:gd name="T17" fmla="*/ T16 w 378"/>
                  <a:gd name="T18" fmla="+- 0 4315 4026"/>
                  <a:gd name="T19" fmla="*/ 4315 h 509"/>
                  <a:gd name="T20" fmla="+- 0 7140 7010"/>
                  <a:gd name="T21" fmla="*/ T20 w 378"/>
                  <a:gd name="T22" fmla="+- 0 4252 4026"/>
                  <a:gd name="T23" fmla="*/ 4252 h 509"/>
                  <a:gd name="T24" fmla="+- 0 7112 7010"/>
                  <a:gd name="T25" fmla="*/ T24 w 378"/>
                  <a:gd name="T26" fmla="+- 0 4252 4026"/>
                  <a:gd name="T27" fmla="*/ 4252 h 509"/>
                  <a:gd name="T28" fmla="+- 0 7113 7010"/>
                  <a:gd name="T29" fmla="*/ T28 w 378"/>
                  <a:gd name="T30" fmla="+- 0 4230 4026"/>
                  <a:gd name="T31" fmla="*/ 4230 h 509"/>
                  <a:gd name="T32" fmla="+- 0 7143 7010"/>
                  <a:gd name="T33" fmla="*/ T32 w 378"/>
                  <a:gd name="T34" fmla="+- 0 4230 4026"/>
                  <a:gd name="T35" fmla="*/ 4230 h 509"/>
                  <a:gd name="T36" fmla="+- 0 7150 7010"/>
                  <a:gd name="T37" fmla="*/ T36 w 378"/>
                  <a:gd name="T38" fmla="+- 0 4225 4026"/>
                  <a:gd name="T39" fmla="*/ 4225 h 509"/>
                  <a:gd name="T40" fmla="+- 0 7132 7010"/>
                  <a:gd name="T41" fmla="*/ T40 w 378"/>
                  <a:gd name="T42" fmla="+- 0 4225 4026"/>
                  <a:gd name="T43" fmla="*/ 4225 h 509"/>
                  <a:gd name="T44" fmla="+- 0 7118 7010"/>
                  <a:gd name="T45" fmla="*/ T44 w 378"/>
                  <a:gd name="T46" fmla="+- 0 4214 4026"/>
                  <a:gd name="T47" fmla="*/ 4214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8" h="509">
                    <a:moveTo>
                      <a:pt x="108" y="188"/>
                    </a:moveTo>
                    <a:lnTo>
                      <a:pt x="72" y="214"/>
                    </a:lnTo>
                    <a:lnTo>
                      <a:pt x="173" y="299"/>
                    </a:lnTo>
                    <a:lnTo>
                      <a:pt x="190" y="289"/>
                    </a:lnTo>
                    <a:lnTo>
                      <a:pt x="205" y="289"/>
                    </a:lnTo>
                    <a:lnTo>
                      <a:pt x="130" y="226"/>
                    </a:lnTo>
                    <a:lnTo>
                      <a:pt x="102" y="226"/>
                    </a:lnTo>
                    <a:lnTo>
                      <a:pt x="103" y="204"/>
                    </a:lnTo>
                    <a:lnTo>
                      <a:pt x="133" y="204"/>
                    </a:lnTo>
                    <a:lnTo>
                      <a:pt x="140" y="199"/>
                    </a:lnTo>
                    <a:lnTo>
                      <a:pt x="122" y="199"/>
                    </a:lnTo>
                    <a:lnTo>
                      <a:pt x="108"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3" name="Freeform 216"/>
              <p:cNvSpPr>
                <a:spLocks/>
              </p:cNvSpPr>
              <p:nvPr/>
            </p:nvSpPr>
            <p:spPr bwMode="auto">
              <a:xfrm>
                <a:off x="7010" y="4026"/>
                <a:ext cx="378" cy="509"/>
              </a:xfrm>
              <a:custGeom>
                <a:avLst/>
                <a:gdLst>
                  <a:gd name="T0" fmla="+- 0 7255 7010"/>
                  <a:gd name="T1" fmla="*/ T0 w 378"/>
                  <a:gd name="T2" fmla="+- 0 4298 4026"/>
                  <a:gd name="T3" fmla="*/ 4298 h 509"/>
                  <a:gd name="T4" fmla="+- 0 7251 7010"/>
                  <a:gd name="T5" fmla="*/ T4 w 378"/>
                  <a:gd name="T6" fmla="+- 0 4316 4026"/>
                  <a:gd name="T7" fmla="*/ 4316 h 509"/>
                  <a:gd name="T8" fmla="+- 0 7262 7010"/>
                  <a:gd name="T9" fmla="*/ T8 w 378"/>
                  <a:gd name="T10" fmla="+- 0 4309 4026"/>
                  <a:gd name="T11" fmla="*/ 4309 h 509"/>
                  <a:gd name="T12" fmla="+- 0 7255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45" y="272"/>
                    </a:moveTo>
                    <a:lnTo>
                      <a:pt x="241" y="290"/>
                    </a:lnTo>
                    <a:lnTo>
                      <a:pt x="252" y="283"/>
                    </a:lnTo>
                    <a:lnTo>
                      <a:pt x="245"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4" name="Freeform 217"/>
              <p:cNvSpPr>
                <a:spLocks/>
              </p:cNvSpPr>
              <p:nvPr/>
            </p:nvSpPr>
            <p:spPr bwMode="auto">
              <a:xfrm>
                <a:off x="7010" y="4026"/>
                <a:ext cx="378" cy="509"/>
              </a:xfrm>
              <a:custGeom>
                <a:avLst/>
                <a:gdLst>
                  <a:gd name="T0" fmla="+- 0 7262 7010"/>
                  <a:gd name="T1" fmla="*/ T0 w 378"/>
                  <a:gd name="T2" fmla="+- 0 4309 4026"/>
                  <a:gd name="T3" fmla="*/ 4309 h 509"/>
                  <a:gd name="T4" fmla="+- 0 7251 7010"/>
                  <a:gd name="T5" fmla="*/ T4 w 378"/>
                  <a:gd name="T6" fmla="+- 0 4316 4026"/>
                  <a:gd name="T7" fmla="*/ 4316 h 509"/>
                  <a:gd name="T8" fmla="+- 0 7266 7010"/>
                  <a:gd name="T9" fmla="*/ T8 w 378"/>
                  <a:gd name="T10" fmla="+- 0 4316 4026"/>
                  <a:gd name="T11" fmla="*/ 4316 h 509"/>
                  <a:gd name="T12" fmla="+- 0 7262 7010"/>
                  <a:gd name="T13" fmla="*/ T12 w 378"/>
                  <a:gd name="T14" fmla="+- 0 4309 4026"/>
                  <a:gd name="T15" fmla="*/ 4309 h 509"/>
                </a:gdLst>
                <a:ahLst/>
                <a:cxnLst>
                  <a:cxn ang="0">
                    <a:pos x="T1" y="T3"/>
                  </a:cxn>
                  <a:cxn ang="0">
                    <a:pos x="T5" y="T7"/>
                  </a:cxn>
                  <a:cxn ang="0">
                    <a:pos x="T9" y="T11"/>
                  </a:cxn>
                  <a:cxn ang="0">
                    <a:pos x="T13" y="T15"/>
                  </a:cxn>
                </a:cxnLst>
                <a:rect l="0" t="0" r="r" b="b"/>
                <a:pathLst>
                  <a:path w="378" h="509">
                    <a:moveTo>
                      <a:pt x="252" y="283"/>
                    </a:moveTo>
                    <a:lnTo>
                      <a:pt x="241" y="290"/>
                    </a:lnTo>
                    <a:lnTo>
                      <a:pt x="256" y="290"/>
                    </a:lnTo>
                    <a:lnTo>
                      <a:pt x="252"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5" name="Freeform 218"/>
              <p:cNvSpPr>
                <a:spLocks/>
              </p:cNvSpPr>
              <p:nvPr/>
            </p:nvSpPr>
            <p:spPr bwMode="auto">
              <a:xfrm>
                <a:off x="7010" y="4026"/>
                <a:ext cx="378" cy="509"/>
              </a:xfrm>
              <a:custGeom>
                <a:avLst/>
                <a:gdLst>
                  <a:gd name="T0" fmla="+- 0 7278 7010"/>
                  <a:gd name="T1" fmla="*/ T0 w 378"/>
                  <a:gd name="T2" fmla="+- 0 4298 4026"/>
                  <a:gd name="T3" fmla="*/ 4298 h 509"/>
                  <a:gd name="T4" fmla="+- 0 7255 7010"/>
                  <a:gd name="T5" fmla="*/ T4 w 378"/>
                  <a:gd name="T6" fmla="+- 0 4298 4026"/>
                  <a:gd name="T7" fmla="*/ 4298 h 509"/>
                  <a:gd name="T8" fmla="+- 0 7262 7010"/>
                  <a:gd name="T9" fmla="*/ T8 w 378"/>
                  <a:gd name="T10" fmla="+- 0 4309 4026"/>
                  <a:gd name="T11" fmla="*/ 4309 h 509"/>
                  <a:gd name="T12" fmla="+- 0 7278 7010"/>
                  <a:gd name="T13" fmla="*/ T12 w 378"/>
                  <a:gd name="T14" fmla="+- 0 4298 4026"/>
                  <a:gd name="T15" fmla="*/ 4298 h 509"/>
                </a:gdLst>
                <a:ahLst/>
                <a:cxnLst>
                  <a:cxn ang="0">
                    <a:pos x="T1" y="T3"/>
                  </a:cxn>
                  <a:cxn ang="0">
                    <a:pos x="T5" y="T7"/>
                  </a:cxn>
                  <a:cxn ang="0">
                    <a:pos x="T9" y="T11"/>
                  </a:cxn>
                  <a:cxn ang="0">
                    <a:pos x="T13" y="T15"/>
                  </a:cxn>
                </a:cxnLst>
                <a:rect l="0" t="0" r="r" b="b"/>
                <a:pathLst>
                  <a:path w="378" h="509">
                    <a:moveTo>
                      <a:pt x="268" y="272"/>
                    </a:moveTo>
                    <a:lnTo>
                      <a:pt x="245" y="272"/>
                    </a:lnTo>
                    <a:lnTo>
                      <a:pt x="252" y="283"/>
                    </a:lnTo>
                    <a:lnTo>
                      <a:pt x="268"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6" name="Freeform 219"/>
              <p:cNvSpPr>
                <a:spLocks/>
              </p:cNvSpPr>
              <p:nvPr/>
            </p:nvSpPr>
            <p:spPr bwMode="auto">
              <a:xfrm>
                <a:off x="7010" y="4026"/>
                <a:ext cx="378" cy="509"/>
              </a:xfrm>
              <a:custGeom>
                <a:avLst/>
                <a:gdLst>
                  <a:gd name="T0" fmla="+- 0 7262 7010"/>
                  <a:gd name="T1" fmla="*/ T0 w 378"/>
                  <a:gd name="T2" fmla="+- 0 4275 4026"/>
                  <a:gd name="T3" fmla="*/ 4275 h 509"/>
                  <a:gd name="T4" fmla="+- 0 7250 7010"/>
                  <a:gd name="T5" fmla="*/ T4 w 378"/>
                  <a:gd name="T6" fmla="+- 0 4284 4026"/>
                  <a:gd name="T7" fmla="*/ 4284 h 509"/>
                  <a:gd name="T8" fmla="+- 0 7259 7010"/>
                  <a:gd name="T9" fmla="*/ T8 w 378"/>
                  <a:gd name="T10" fmla="+- 0 4295 4026"/>
                  <a:gd name="T11" fmla="*/ 4295 h 509"/>
                  <a:gd name="T12" fmla="+- 0 7262 7010"/>
                  <a:gd name="T13" fmla="*/ T12 w 378"/>
                  <a:gd name="T14" fmla="+- 0 4275 4026"/>
                  <a:gd name="T15" fmla="*/ 4275 h 509"/>
                </a:gdLst>
                <a:ahLst/>
                <a:cxnLst>
                  <a:cxn ang="0">
                    <a:pos x="T1" y="T3"/>
                  </a:cxn>
                  <a:cxn ang="0">
                    <a:pos x="T5" y="T7"/>
                  </a:cxn>
                  <a:cxn ang="0">
                    <a:pos x="T9" y="T11"/>
                  </a:cxn>
                  <a:cxn ang="0">
                    <a:pos x="T13" y="T15"/>
                  </a:cxn>
                </a:cxnLst>
                <a:rect l="0" t="0" r="r" b="b"/>
                <a:pathLst>
                  <a:path w="378" h="509">
                    <a:moveTo>
                      <a:pt x="252" y="249"/>
                    </a:moveTo>
                    <a:lnTo>
                      <a:pt x="240" y="258"/>
                    </a:lnTo>
                    <a:lnTo>
                      <a:pt x="249" y="269"/>
                    </a:lnTo>
                    <a:lnTo>
                      <a:pt x="252"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7" name="Freeform 220"/>
              <p:cNvSpPr>
                <a:spLocks/>
              </p:cNvSpPr>
              <p:nvPr/>
            </p:nvSpPr>
            <p:spPr bwMode="auto">
              <a:xfrm>
                <a:off x="7010" y="4026"/>
                <a:ext cx="378" cy="509"/>
              </a:xfrm>
              <a:custGeom>
                <a:avLst/>
                <a:gdLst>
                  <a:gd name="T0" fmla="+- 0 7278 7010"/>
                  <a:gd name="T1" fmla="*/ T0 w 378"/>
                  <a:gd name="T2" fmla="+- 0 4275 4026"/>
                  <a:gd name="T3" fmla="*/ 4275 h 509"/>
                  <a:gd name="T4" fmla="+- 0 7262 7010"/>
                  <a:gd name="T5" fmla="*/ T4 w 378"/>
                  <a:gd name="T6" fmla="+- 0 4275 4026"/>
                  <a:gd name="T7" fmla="*/ 4275 h 509"/>
                  <a:gd name="T8" fmla="+- 0 7259 7010"/>
                  <a:gd name="T9" fmla="*/ T8 w 378"/>
                  <a:gd name="T10" fmla="+- 0 4295 4026"/>
                  <a:gd name="T11" fmla="*/ 4295 h 509"/>
                  <a:gd name="T12" fmla="+- 0 7282 7010"/>
                  <a:gd name="T13" fmla="*/ T12 w 378"/>
                  <a:gd name="T14" fmla="+- 0 4295 4026"/>
                  <a:gd name="T15" fmla="*/ 4295 h 509"/>
                  <a:gd name="T16" fmla="+- 0 7289 7010"/>
                  <a:gd name="T17" fmla="*/ T16 w 378"/>
                  <a:gd name="T18" fmla="+- 0 4290 4026"/>
                  <a:gd name="T19" fmla="*/ 4290 h 509"/>
                  <a:gd name="T20" fmla="+- 0 7278 7010"/>
                  <a:gd name="T21" fmla="*/ T20 w 378"/>
                  <a:gd name="T22" fmla="+- 0 4275 4026"/>
                  <a:gd name="T23" fmla="*/ 4275 h 509"/>
                </a:gdLst>
                <a:ahLst/>
                <a:cxnLst>
                  <a:cxn ang="0">
                    <a:pos x="T1" y="T3"/>
                  </a:cxn>
                  <a:cxn ang="0">
                    <a:pos x="T5" y="T7"/>
                  </a:cxn>
                  <a:cxn ang="0">
                    <a:pos x="T9" y="T11"/>
                  </a:cxn>
                  <a:cxn ang="0">
                    <a:pos x="T13" y="T15"/>
                  </a:cxn>
                  <a:cxn ang="0">
                    <a:pos x="T17" y="T19"/>
                  </a:cxn>
                  <a:cxn ang="0">
                    <a:pos x="T21" y="T23"/>
                  </a:cxn>
                </a:cxnLst>
                <a:rect l="0" t="0" r="r" b="b"/>
                <a:pathLst>
                  <a:path w="378" h="509">
                    <a:moveTo>
                      <a:pt x="268" y="249"/>
                    </a:moveTo>
                    <a:lnTo>
                      <a:pt x="252" y="249"/>
                    </a:lnTo>
                    <a:lnTo>
                      <a:pt x="249" y="269"/>
                    </a:lnTo>
                    <a:lnTo>
                      <a:pt x="272" y="269"/>
                    </a:lnTo>
                    <a:lnTo>
                      <a:pt x="279" y="264"/>
                    </a:lnTo>
                    <a:lnTo>
                      <a:pt x="268"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8" name="Freeform 221"/>
              <p:cNvSpPr>
                <a:spLocks/>
              </p:cNvSpPr>
              <p:nvPr/>
            </p:nvSpPr>
            <p:spPr bwMode="auto">
              <a:xfrm>
                <a:off x="7010" y="4026"/>
                <a:ext cx="378" cy="509"/>
              </a:xfrm>
              <a:custGeom>
                <a:avLst/>
                <a:gdLst>
                  <a:gd name="T0" fmla="+- 0 7198 7010"/>
                  <a:gd name="T1" fmla="*/ T0 w 378"/>
                  <a:gd name="T2" fmla="+- 0 4163 4026"/>
                  <a:gd name="T3" fmla="*/ 4163 h 509"/>
                  <a:gd name="T4" fmla="+- 0 7170 7010"/>
                  <a:gd name="T5" fmla="*/ T4 w 378"/>
                  <a:gd name="T6" fmla="+- 0 4179 4026"/>
                  <a:gd name="T7" fmla="*/ 4179 h 509"/>
                  <a:gd name="T8" fmla="+- 0 7250 7010"/>
                  <a:gd name="T9" fmla="*/ T8 w 378"/>
                  <a:gd name="T10" fmla="+- 0 4284 4026"/>
                  <a:gd name="T11" fmla="*/ 4284 h 509"/>
                  <a:gd name="T12" fmla="+- 0 7262 7010"/>
                  <a:gd name="T13" fmla="*/ T12 w 378"/>
                  <a:gd name="T14" fmla="+- 0 4275 4026"/>
                  <a:gd name="T15" fmla="*/ 4275 h 509"/>
                  <a:gd name="T16" fmla="+- 0 7278 7010"/>
                  <a:gd name="T17" fmla="*/ T16 w 378"/>
                  <a:gd name="T18" fmla="+- 0 4275 4026"/>
                  <a:gd name="T19" fmla="*/ 4275 h 509"/>
                  <a:gd name="T20" fmla="+- 0 7217 7010"/>
                  <a:gd name="T21" fmla="*/ T20 w 378"/>
                  <a:gd name="T22" fmla="+- 0 4194 4026"/>
                  <a:gd name="T23" fmla="*/ 4194 h 509"/>
                  <a:gd name="T24" fmla="+- 0 7197 7010"/>
                  <a:gd name="T25" fmla="*/ T24 w 378"/>
                  <a:gd name="T26" fmla="+- 0 4194 4026"/>
                  <a:gd name="T27" fmla="*/ 4194 h 509"/>
                  <a:gd name="T28" fmla="+- 0 7202 7010"/>
                  <a:gd name="T29" fmla="*/ T28 w 378"/>
                  <a:gd name="T30" fmla="+- 0 4174 4026"/>
                  <a:gd name="T31" fmla="*/ 4174 h 509"/>
                  <a:gd name="T32" fmla="+- 0 7204 7010"/>
                  <a:gd name="T33" fmla="*/ T32 w 378"/>
                  <a:gd name="T34" fmla="+- 0 4174 4026"/>
                  <a:gd name="T35" fmla="*/ 4174 h 509"/>
                  <a:gd name="T36" fmla="+- 0 7198 7010"/>
                  <a:gd name="T37" fmla="*/ T36 w 378"/>
                  <a:gd name="T38" fmla="+- 0 4163 4026"/>
                  <a:gd name="T39" fmla="*/ 4163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8" h="509">
                    <a:moveTo>
                      <a:pt x="188" y="137"/>
                    </a:moveTo>
                    <a:lnTo>
                      <a:pt x="160" y="153"/>
                    </a:lnTo>
                    <a:lnTo>
                      <a:pt x="240" y="258"/>
                    </a:lnTo>
                    <a:lnTo>
                      <a:pt x="252" y="249"/>
                    </a:lnTo>
                    <a:lnTo>
                      <a:pt x="268" y="249"/>
                    </a:lnTo>
                    <a:lnTo>
                      <a:pt x="207" y="168"/>
                    </a:lnTo>
                    <a:lnTo>
                      <a:pt x="187" y="168"/>
                    </a:lnTo>
                    <a:lnTo>
                      <a:pt x="192" y="148"/>
                    </a:lnTo>
                    <a:lnTo>
                      <a:pt x="194" y="148"/>
                    </a:lnTo>
                    <a:lnTo>
                      <a:pt x="188"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79" name="Freeform 222"/>
              <p:cNvSpPr>
                <a:spLocks/>
              </p:cNvSpPr>
              <p:nvPr/>
            </p:nvSpPr>
            <p:spPr bwMode="auto">
              <a:xfrm>
                <a:off x="7010" y="4026"/>
                <a:ext cx="378" cy="509"/>
              </a:xfrm>
              <a:custGeom>
                <a:avLst/>
                <a:gdLst>
                  <a:gd name="T0" fmla="+- 0 7113 7010"/>
                  <a:gd name="T1" fmla="*/ T0 w 378"/>
                  <a:gd name="T2" fmla="+- 0 4230 4026"/>
                  <a:gd name="T3" fmla="*/ 4230 h 509"/>
                  <a:gd name="T4" fmla="+- 0 7112 7010"/>
                  <a:gd name="T5" fmla="*/ T4 w 378"/>
                  <a:gd name="T6" fmla="+- 0 4252 4026"/>
                  <a:gd name="T7" fmla="*/ 4252 h 509"/>
                  <a:gd name="T8" fmla="+- 0 7127 7010"/>
                  <a:gd name="T9" fmla="*/ T8 w 378"/>
                  <a:gd name="T10" fmla="+- 0 4242 4026"/>
                  <a:gd name="T11" fmla="*/ 4242 h 509"/>
                  <a:gd name="T12" fmla="+- 0 711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03" y="204"/>
                    </a:moveTo>
                    <a:lnTo>
                      <a:pt x="102" y="226"/>
                    </a:lnTo>
                    <a:lnTo>
                      <a:pt x="117" y="216"/>
                    </a:lnTo>
                    <a:lnTo>
                      <a:pt x="10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0" name="Freeform 223"/>
              <p:cNvSpPr>
                <a:spLocks/>
              </p:cNvSpPr>
              <p:nvPr/>
            </p:nvSpPr>
            <p:spPr bwMode="auto">
              <a:xfrm>
                <a:off x="7010" y="4026"/>
                <a:ext cx="378" cy="509"/>
              </a:xfrm>
              <a:custGeom>
                <a:avLst/>
                <a:gdLst>
                  <a:gd name="T0" fmla="+- 0 7127 7010"/>
                  <a:gd name="T1" fmla="*/ T0 w 378"/>
                  <a:gd name="T2" fmla="+- 0 4242 4026"/>
                  <a:gd name="T3" fmla="*/ 4242 h 509"/>
                  <a:gd name="T4" fmla="+- 0 7112 7010"/>
                  <a:gd name="T5" fmla="*/ T4 w 378"/>
                  <a:gd name="T6" fmla="+- 0 4252 4026"/>
                  <a:gd name="T7" fmla="*/ 4252 h 509"/>
                  <a:gd name="T8" fmla="+- 0 7140 7010"/>
                  <a:gd name="T9" fmla="*/ T8 w 378"/>
                  <a:gd name="T10" fmla="+- 0 4252 4026"/>
                  <a:gd name="T11" fmla="*/ 4252 h 509"/>
                  <a:gd name="T12" fmla="+- 0 7127 7010"/>
                  <a:gd name="T13" fmla="*/ T12 w 378"/>
                  <a:gd name="T14" fmla="+- 0 4242 4026"/>
                  <a:gd name="T15" fmla="*/ 4242 h 509"/>
                </a:gdLst>
                <a:ahLst/>
                <a:cxnLst>
                  <a:cxn ang="0">
                    <a:pos x="T1" y="T3"/>
                  </a:cxn>
                  <a:cxn ang="0">
                    <a:pos x="T5" y="T7"/>
                  </a:cxn>
                  <a:cxn ang="0">
                    <a:pos x="T9" y="T11"/>
                  </a:cxn>
                  <a:cxn ang="0">
                    <a:pos x="T13" y="T15"/>
                  </a:cxn>
                </a:cxnLst>
                <a:rect l="0" t="0" r="r" b="b"/>
                <a:pathLst>
                  <a:path w="378" h="509">
                    <a:moveTo>
                      <a:pt x="117" y="216"/>
                    </a:moveTo>
                    <a:lnTo>
                      <a:pt x="102" y="226"/>
                    </a:lnTo>
                    <a:lnTo>
                      <a:pt x="130" y="226"/>
                    </a:lnTo>
                    <a:lnTo>
                      <a:pt x="117"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1" name="Freeform 224"/>
              <p:cNvSpPr>
                <a:spLocks/>
              </p:cNvSpPr>
              <p:nvPr/>
            </p:nvSpPr>
            <p:spPr bwMode="auto">
              <a:xfrm>
                <a:off x="7010" y="4026"/>
                <a:ext cx="378" cy="509"/>
              </a:xfrm>
              <a:custGeom>
                <a:avLst/>
                <a:gdLst>
                  <a:gd name="T0" fmla="+- 0 7143 7010"/>
                  <a:gd name="T1" fmla="*/ T0 w 378"/>
                  <a:gd name="T2" fmla="+- 0 4230 4026"/>
                  <a:gd name="T3" fmla="*/ 4230 h 509"/>
                  <a:gd name="T4" fmla="+- 0 7113 7010"/>
                  <a:gd name="T5" fmla="*/ T4 w 378"/>
                  <a:gd name="T6" fmla="+- 0 4230 4026"/>
                  <a:gd name="T7" fmla="*/ 4230 h 509"/>
                  <a:gd name="T8" fmla="+- 0 7127 7010"/>
                  <a:gd name="T9" fmla="*/ T8 w 378"/>
                  <a:gd name="T10" fmla="+- 0 4242 4026"/>
                  <a:gd name="T11" fmla="*/ 4242 h 509"/>
                  <a:gd name="T12" fmla="+- 0 7143 7010"/>
                  <a:gd name="T13" fmla="*/ T12 w 378"/>
                  <a:gd name="T14" fmla="+- 0 4230 4026"/>
                  <a:gd name="T15" fmla="*/ 4230 h 509"/>
                </a:gdLst>
                <a:ahLst/>
                <a:cxnLst>
                  <a:cxn ang="0">
                    <a:pos x="T1" y="T3"/>
                  </a:cxn>
                  <a:cxn ang="0">
                    <a:pos x="T5" y="T7"/>
                  </a:cxn>
                  <a:cxn ang="0">
                    <a:pos x="T9" y="T11"/>
                  </a:cxn>
                  <a:cxn ang="0">
                    <a:pos x="T13" y="T15"/>
                  </a:cxn>
                </a:cxnLst>
                <a:rect l="0" t="0" r="r" b="b"/>
                <a:pathLst>
                  <a:path w="378" h="509">
                    <a:moveTo>
                      <a:pt x="133" y="204"/>
                    </a:moveTo>
                    <a:lnTo>
                      <a:pt x="103" y="204"/>
                    </a:lnTo>
                    <a:lnTo>
                      <a:pt x="117" y="216"/>
                    </a:lnTo>
                    <a:lnTo>
                      <a:pt x="133"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2" name="Freeform 225"/>
              <p:cNvSpPr>
                <a:spLocks/>
              </p:cNvSpPr>
              <p:nvPr/>
            </p:nvSpPr>
            <p:spPr bwMode="auto">
              <a:xfrm>
                <a:off x="7010" y="4026"/>
                <a:ext cx="378" cy="509"/>
              </a:xfrm>
              <a:custGeom>
                <a:avLst/>
                <a:gdLst>
                  <a:gd name="T0" fmla="+- 0 7133 7010"/>
                  <a:gd name="T1" fmla="*/ T0 w 378"/>
                  <a:gd name="T2" fmla="+- 0 4203 4026"/>
                  <a:gd name="T3" fmla="*/ 4203 h 509"/>
                  <a:gd name="T4" fmla="+- 0 7118 7010"/>
                  <a:gd name="T5" fmla="*/ T4 w 378"/>
                  <a:gd name="T6" fmla="+- 0 4214 4026"/>
                  <a:gd name="T7" fmla="*/ 4214 h 509"/>
                  <a:gd name="T8" fmla="+- 0 7132 7010"/>
                  <a:gd name="T9" fmla="*/ T8 w 378"/>
                  <a:gd name="T10" fmla="+- 0 4225 4026"/>
                  <a:gd name="T11" fmla="*/ 4225 h 509"/>
                  <a:gd name="T12" fmla="+- 0 7133 7010"/>
                  <a:gd name="T13" fmla="*/ T12 w 378"/>
                  <a:gd name="T14" fmla="+- 0 4203 4026"/>
                  <a:gd name="T15" fmla="*/ 4203 h 509"/>
                </a:gdLst>
                <a:ahLst/>
                <a:cxnLst>
                  <a:cxn ang="0">
                    <a:pos x="T1" y="T3"/>
                  </a:cxn>
                  <a:cxn ang="0">
                    <a:pos x="T5" y="T7"/>
                  </a:cxn>
                  <a:cxn ang="0">
                    <a:pos x="T9" y="T11"/>
                  </a:cxn>
                  <a:cxn ang="0">
                    <a:pos x="T13" y="T15"/>
                  </a:cxn>
                </a:cxnLst>
                <a:rect l="0" t="0" r="r" b="b"/>
                <a:pathLst>
                  <a:path w="378" h="509">
                    <a:moveTo>
                      <a:pt x="123" y="177"/>
                    </a:moveTo>
                    <a:lnTo>
                      <a:pt x="108" y="188"/>
                    </a:lnTo>
                    <a:lnTo>
                      <a:pt x="122" y="199"/>
                    </a:lnTo>
                    <a:lnTo>
                      <a:pt x="123"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3" name="Freeform 226"/>
              <p:cNvSpPr>
                <a:spLocks/>
              </p:cNvSpPr>
              <p:nvPr/>
            </p:nvSpPr>
            <p:spPr bwMode="auto">
              <a:xfrm>
                <a:off x="7010" y="4026"/>
                <a:ext cx="378" cy="509"/>
              </a:xfrm>
              <a:custGeom>
                <a:avLst/>
                <a:gdLst>
                  <a:gd name="T0" fmla="+- 0 7149 7010"/>
                  <a:gd name="T1" fmla="*/ T0 w 378"/>
                  <a:gd name="T2" fmla="+- 0 4203 4026"/>
                  <a:gd name="T3" fmla="*/ 4203 h 509"/>
                  <a:gd name="T4" fmla="+- 0 7133 7010"/>
                  <a:gd name="T5" fmla="*/ T4 w 378"/>
                  <a:gd name="T6" fmla="+- 0 4203 4026"/>
                  <a:gd name="T7" fmla="*/ 4203 h 509"/>
                  <a:gd name="T8" fmla="+- 0 7132 7010"/>
                  <a:gd name="T9" fmla="*/ T8 w 378"/>
                  <a:gd name="T10" fmla="+- 0 4225 4026"/>
                  <a:gd name="T11" fmla="*/ 4225 h 509"/>
                  <a:gd name="T12" fmla="+- 0 7150 7010"/>
                  <a:gd name="T13" fmla="*/ T12 w 378"/>
                  <a:gd name="T14" fmla="+- 0 4225 4026"/>
                  <a:gd name="T15" fmla="*/ 4225 h 509"/>
                  <a:gd name="T16" fmla="+- 0 7163 7010"/>
                  <a:gd name="T17" fmla="*/ T16 w 378"/>
                  <a:gd name="T18" fmla="+- 0 4215 4026"/>
                  <a:gd name="T19" fmla="*/ 4215 h 509"/>
                  <a:gd name="T20" fmla="+- 0 7149 7010"/>
                  <a:gd name="T21" fmla="*/ T20 w 378"/>
                  <a:gd name="T22" fmla="+- 0 4203 4026"/>
                  <a:gd name="T23" fmla="*/ 4203 h 509"/>
                </a:gdLst>
                <a:ahLst/>
                <a:cxnLst>
                  <a:cxn ang="0">
                    <a:pos x="T1" y="T3"/>
                  </a:cxn>
                  <a:cxn ang="0">
                    <a:pos x="T5" y="T7"/>
                  </a:cxn>
                  <a:cxn ang="0">
                    <a:pos x="T9" y="T11"/>
                  </a:cxn>
                  <a:cxn ang="0">
                    <a:pos x="T13" y="T15"/>
                  </a:cxn>
                  <a:cxn ang="0">
                    <a:pos x="T17" y="T19"/>
                  </a:cxn>
                  <a:cxn ang="0">
                    <a:pos x="T21" y="T23"/>
                  </a:cxn>
                </a:cxnLst>
                <a:rect l="0" t="0" r="r" b="b"/>
                <a:pathLst>
                  <a:path w="378" h="509">
                    <a:moveTo>
                      <a:pt x="139" y="177"/>
                    </a:moveTo>
                    <a:lnTo>
                      <a:pt x="123" y="177"/>
                    </a:lnTo>
                    <a:lnTo>
                      <a:pt x="122" y="199"/>
                    </a:lnTo>
                    <a:lnTo>
                      <a:pt x="140" y="199"/>
                    </a:lnTo>
                    <a:lnTo>
                      <a:pt x="153" y="189"/>
                    </a:lnTo>
                    <a:lnTo>
                      <a:pt x="139"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4" name="Freeform 227"/>
              <p:cNvSpPr>
                <a:spLocks/>
              </p:cNvSpPr>
              <p:nvPr/>
            </p:nvSpPr>
            <p:spPr bwMode="auto">
              <a:xfrm>
                <a:off x="7010" y="4026"/>
                <a:ext cx="378" cy="509"/>
              </a:xfrm>
              <a:custGeom>
                <a:avLst/>
                <a:gdLst>
                  <a:gd name="T0" fmla="+- 0 7159 7010"/>
                  <a:gd name="T1" fmla="*/ T0 w 378"/>
                  <a:gd name="T2" fmla="+- 0 4026 4026"/>
                  <a:gd name="T3" fmla="*/ 4026 h 509"/>
                  <a:gd name="T4" fmla="+- 0 7010 7010"/>
                  <a:gd name="T5" fmla="*/ T4 w 378"/>
                  <a:gd name="T6" fmla="+- 0 4123 4026"/>
                  <a:gd name="T7" fmla="*/ 4123 h 509"/>
                  <a:gd name="T8" fmla="+- 0 7118 7010"/>
                  <a:gd name="T9" fmla="*/ T8 w 378"/>
                  <a:gd name="T10" fmla="+- 0 4214 4026"/>
                  <a:gd name="T11" fmla="*/ 4214 h 509"/>
                  <a:gd name="T12" fmla="+- 0 7133 7010"/>
                  <a:gd name="T13" fmla="*/ T12 w 378"/>
                  <a:gd name="T14" fmla="+- 0 4203 4026"/>
                  <a:gd name="T15" fmla="*/ 4203 h 509"/>
                  <a:gd name="T16" fmla="+- 0 7149 7010"/>
                  <a:gd name="T17" fmla="*/ T16 w 378"/>
                  <a:gd name="T18" fmla="+- 0 4203 4026"/>
                  <a:gd name="T19" fmla="*/ 4203 h 509"/>
                  <a:gd name="T20" fmla="+- 0 7068 7010"/>
                  <a:gd name="T21" fmla="*/ T20 w 378"/>
                  <a:gd name="T22" fmla="+- 0 4136 4026"/>
                  <a:gd name="T23" fmla="*/ 4136 h 509"/>
                  <a:gd name="T24" fmla="+- 0 7040 7010"/>
                  <a:gd name="T25" fmla="*/ T24 w 378"/>
                  <a:gd name="T26" fmla="+- 0 4136 4026"/>
                  <a:gd name="T27" fmla="*/ 4136 h 509"/>
                  <a:gd name="T28" fmla="+- 0 7041 7010"/>
                  <a:gd name="T29" fmla="*/ T28 w 378"/>
                  <a:gd name="T30" fmla="+- 0 4114 4026"/>
                  <a:gd name="T31" fmla="*/ 4114 h 509"/>
                  <a:gd name="T32" fmla="+- 0 7074 7010"/>
                  <a:gd name="T33" fmla="*/ T32 w 378"/>
                  <a:gd name="T34" fmla="+- 0 4114 4026"/>
                  <a:gd name="T35" fmla="*/ 4114 h 509"/>
                  <a:gd name="T36" fmla="+- 0 7148 7010"/>
                  <a:gd name="T37" fmla="*/ T36 w 378"/>
                  <a:gd name="T38" fmla="+- 0 4066 4026"/>
                  <a:gd name="T39" fmla="*/ 4066 h 509"/>
                  <a:gd name="T40" fmla="+- 0 7141 7010"/>
                  <a:gd name="T41" fmla="*/ T40 w 378"/>
                  <a:gd name="T42" fmla="+- 0 4053 4026"/>
                  <a:gd name="T43" fmla="*/ 4053 h 509"/>
                  <a:gd name="T44" fmla="+- 0 7172 7010"/>
                  <a:gd name="T45" fmla="*/ T44 w 378"/>
                  <a:gd name="T46" fmla="+- 0 4053 4026"/>
                  <a:gd name="T47" fmla="*/ 4053 h 509"/>
                  <a:gd name="T48" fmla="+- 0 7159 7010"/>
                  <a:gd name="T49" fmla="*/ T48 w 378"/>
                  <a:gd name="T50" fmla="+- 0 4026 4026"/>
                  <a:gd name="T51" fmla="*/ 4026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8" h="509">
                    <a:moveTo>
                      <a:pt x="149" y="0"/>
                    </a:moveTo>
                    <a:lnTo>
                      <a:pt x="0" y="97"/>
                    </a:lnTo>
                    <a:lnTo>
                      <a:pt x="108" y="188"/>
                    </a:lnTo>
                    <a:lnTo>
                      <a:pt x="123" y="177"/>
                    </a:lnTo>
                    <a:lnTo>
                      <a:pt x="139" y="177"/>
                    </a:lnTo>
                    <a:lnTo>
                      <a:pt x="58" y="110"/>
                    </a:lnTo>
                    <a:lnTo>
                      <a:pt x="30" y="110"/>
                    </a:lnTo>
                    <a:lnTo>
                      <a:pt x="31" y="88"/>
                    </a:lnTo>
                    <a:lnTo>
                      <a:pt x="64" y="88"/>
                    </a:lnTo>
                    <a:lnTo>
                      <a:pt x="138" y="40"/>
                    </a:lnTo>
                    <a:lnTo>
                      <a:pt x="131" y="27"/>
                    </a:lnTo>
                    <a:lnTo>
                      <a:pt x="162" y="27"/>
                    </a:lnTo>
                    <a:lnTo>
                      <a:pt x="14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5" name="Freeform 228"/>
              <p:cNvSpPr>
                <a:spLocks/>
              </p:cNvSpPr>
              <p:nvPr/>
            </p:nvSpPr>
            <p:spPr bwMode="auto">
              <a:xfrm>
                <a:off x="7010" y="4026"/>
                <a:ext cx="378" cy="509"/>
              </a:xfrm>
              <a:custGeom>
                <a:avLst/>
                <a:gdLst>
                  <a:gd name="T0" fmla="+- 0 7202 7010"/>
                  <a:gd name="T1" fmla="*/ T0 w 378"/>
                  <a:gd name="T2" fmla="+- 0 4174 4026"/>
                  <a:gd name="T3" fmla="*/ 4174 h 509"/>
                  <a:gd name="T4" fmla="+- 0 7197 7010"/>
                  <a:gd name="T5" fmla="*/ T4 w 378"/>
                  <a:gd name="T6" fmla="+- 0 4194 4026"/>
                  <a:gd name="T7" fmla="*/ 4194 h 509"/>
                  <a:gd name="T8" fmla="+- 0 7211 7010"/>
                  <a:gd name="T9" fmla="*/ T8 w 378"/>
                  <a:gd name="T10" fmla="+- 0 4187 4026"/>
                  <a:gd name="T11" fmla="*/ 4187 h 509"/>
                  <a:gd name="T12" fmla="+- 0 7202 7010"/>
                  <a:gd name="T13" fmla="*/ T12 w 378"/>
                  <a:gd name="T14" fmla="+- 0 4174 4026"/>
                  <a:gd name="T15" fmla="*/ 4174 h 509"/>
                </a:gdLst>
                <a:ahLst/>
                <a:cxnLst>
                  <a:cxn ang="0">
                    <a:pos x="T1" y="T3"/>
                  </a:cxn>
                  <a:cxn ang="0">
                    <a:pos x="T5" y="T7"/>
                  </a:cxn>
                  <a:cxn ang="0">
                    <a:pos x="T9" y="T11"/>
                  </a:cxn>
                  <a:cxn ang="0">
                    <a:pos x="T13" y="T15"/>
                  </a:cxn>
                </a:cxnLst>
                <a:rect l="0" t="0" r="r" b="b"/>
                <a:pathLst>
                  <a:path w="378" h="509">
                    <a:moveTo>
                      <a:pt x="192" y="148"/>
                    </a:moveTo>
                    <a:lnTo>
                      <a:pt x="187" y="168"/>
                    </a:lnTo>
                    <a:lnTo>
                      <a:pt x="201" y="161"/>
                    </a:lnTo>
                    <a:lnTo>
                      <a:pt x="192"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6" name="Freeform 229"/>
              <p:cNvSpPr>
                <a:spLocks/>
              </p:cNvSpPr>
              <p:nvPr/>
            </p:nvSpPr>
            <p:spPr bwMode="auto">
              <a:xfrm>
                <a:off x="7010" y="4026"/>
                <a:ext cx="378" cy="509"/>
              </a:xfrm>
              <a:custGeom>
                <a:avLst/>
                <a:gdLst>
                  <a:gd name="T0" fmla="+- 0 7211 7010"/>
                  <a:gd name="T1" fmla="*/ T0 w 378"/>
                  <a:gd name="T2" fmla="+- 0 4187 4026"/>
                  <a:gd name="T3" fmla="*/ 4187 h 509"/>
                  <a:gd name="T4" fmla="+- 0 7197 7010"/>
                  <a:gd name="T5" fmla="*/ T4 w 378"/>
                  <a:gd name="T6" fmla="+- 0 4194 4026"/>
                  <a:gd name="T7" fmla="*/ 4194 h 509"/>
                  <a:gd name="T8" fmla="+- 0 7217 7010"/>
                  <a:gd name="T9" fmla="*/ T8 w 378"/>
                  <a:gd name="T10" fmla="+- 0 4194 4026"/>
                  <a:gd name="T11" fmla="*/ 4194 h 509"/>
                  <a:gd name="T12" fmla="+- 0 7211 7010"/>
                  <a:gd name="T13" fmla="*/ T12 w 378"/>
                  <a:gd name="T14" fmla="+- 0 4187 4026"/>
                  <a:gd name="T15" fmla="*/ 4187 h 509"/>
                </a:gdLst>
                <a:ahLst/>
                <a:cxnLst>
                  <a:cxn ang="0">
                    <a:pos x="T1" y="T3"/>
                  </a:cxn>
                  <a:cxn ang="0">
                    <a:pos x="T5" y="T7"/>
                  </a:cxn>
                  <a:cxn ang="0">
                    <a:pos x="T9" y="T11"/>
                  </a:cxn>
                  <a:cxn ang="0">
                    <a:pos x="T13" y="T15"/>
                  </a:cxn>
                </a:cxnLst>
                <a:rect l="0" t="0" r="r" b="b"/>
                <a:pathLst>
                  <a:path w="378" h="509">
                    <a:moveTo>
                      <a:pt x="201" y="161"/>
                    </a:moveTo>
                    <a:lnTo>
                      <a:pt x="187" y="168"/>
                    </a:lnTo>
                    <a:lnTo>
                      <a:pt x="207" y="168"/>
                    </a:lnTo>
                    <a:lnTo>
                      <a:pt x="201"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7" name="Freeform 230"/>
              <p:cNvSpPr>
                <a:spLocks/>
              </p:cNvSpPr>
              <p:nvPr/>
            </p:nvSpPr>
            <p:spPr bwMode="auto">
              <a:xfrm>
                <a:off x="7010" y="4026"/>
                <a:ext cx="378" cy="509"/>
              </a:xfrm>
              <a:custGeom>
                <a:avLst/>
                <a:gdLst>
                  <a:gd name="T0" fmla="+- 0 7226 7010"/>
                  <a:gd name="T1" fmla="*/ T0 w 378"/>
                  <a:gd name="T2" fmla="+- 0 4156 4026"/>
                  <a:gd name="T3" fmla="*/ 4156 h 509"/>
                  <a:gd name="T4" fmla="+- 0 7210 7010"/>
                  <a:gd name="T5" fmla="*/ T4 w 378"/>
                  <a:gd name="T6" fmla="+- 0 4156 4026"/>
                  <a:gd name="T7" fmla="*/ 4156 h 509"/>
                  <a:gd name="T8" fmla="+- 0 7204 7010"/>
                  <a:gd name="T9" fmla="*/ T8 w 378"/>
                  <a:gd name="T10" fmla="+- 0 4174 4026"/>
                  <a:gd name="T11" fmla="*/ 4174 h 509"/>
                  <a:gd name="T12" fmla="+- 0 7202 7010"/>
                  <a:gd name="T13" fmla="*/ T12 w 378"/>
                  <a:gd name="T14" fmla="+- 0 4174 4026"/>
                  <a:gd name="T15" fmla="*/ 4174 h 509"/>
                  <a:gd name="T16" fmla="+- 0 7211 7010"/>
                  <a:gd name="T17" fmla="*/ T16 w 378"/>
                  <a:gd name="T18" fmla="+- 0 4187 4026"/>
                  <a:gd name="T19" fmla="*/ 4187 h 509"/>
                  <a:gd name="T20" fmla="+- 0 7235 7010"/>
                  <a:gd name="T21" fmla="*/ T20 w 378"/>
                  <a:gd name="T22" fmla="+- 0 4174 4026"/>
                  <a:gd name="T23" fmla="*/ 4174 h 509"/>
                  <a:gd name="T24" fmla="+- 0 7226 7010"/>
                  <a:gd name="T25" fmla="*/ T24 w 378"/>
                  <a:gd name="T26" fmla="+- 0 4156 4026"/>
                  <a:gd name="T27" fmla="*/ 4156 h 509"/>
                </a:gdLst>
                <a:ahLst/>
                <a:cxnLst>
                  <a:cxn ang="0">
                    <a:pos x="T1" y="T3"/>
                  </a:cxn>
                  <a:cxn ang="0">
                    <a:pos x="T5" y="T7"/>
                  </a:cxn>
                  <a:cxn ang="0">
                    <a:pos x="T9" y="T11"/>
                  </a:cxn>
                  <a:cxn ang="0">
                    <a:pos x="T13" y="T15"/>
                  </a:cxn>
                  <a:cxn ang="0">
                    <a:pos x="T17" y="T19"/>
                  </a:cxn>
                  <a:cxn ang="0">
                    <a:pos x="T21" y="T23"/>
                  </a:cxn>
                  <a:cxn ang="0">
                    <a:pos x="T25" y="T27"/>
                  </a:cxn>
                </a:cxnLst>
                <a:rect l="0" t="0" r="r" b="b"/>
                <a:pathLst>
                  <a:path w="378" h="509">
                    <a:moveTo>
                      <a:pt x="216" y="130"/>
                    </a:moveTo>
                    <a:lnTo>
                      <a:pt x="200" y="130"/>
                    </a:lnTo>
                    <a:lnTo>
                      <a:pt x="194" y="148"/>
                    </a:lnTo>
                    <a:lnTo>
                      <a:pt x="192" y="148"/>
                    </a:lnTo>
                    <a:lnTo>
                      <a:pt x="201" y="161"/>
                    </a:lnTo>
                    <a:lnTo>
                      <a:pt x="225" y="148"/>
                    </a:lnTo>
                    <a:lnTo>
                      <a:pt x="216"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8" name="Freeform 231"/>
              <p:cNvSpPr>
                <a:spLocks/>
              </p:cNvSpPr>
              <p:nvPr/>
            </p:nvSpPr>
            <p:spPr bwMode="auto">
              <a:xfrm>
                <a:off x="7010" y="4026"/>
                <a:ext cx="378" cy="509"/>
              </a:xfrm>
              <a:custGeom>
                <a:avLst/>
                <a:gdLst>
                  <a:gd name="T0" fmla="+- 0 7210 7010"/>
                  <a:gd name="T1" fmla="*/ T0 w 378"/>
                  <a:gd name="T2" fmla="+- 0 4156 4026"/>
                  <a:gd name="T3" fmla="*/ 4156 h 509"/>
                  <a:gd name="T4" fmla="+- 0 7198 7010"/>
                  <a:gd name="T5" fmla="*/ T4 w 378"/>
                  <a:gd name="T6" fmla="+- 0 4163 4026"/>
                  <a:gd name="T7" fmla="*/ 4163 h 509"/>
                  <a:gd name="T8" fmla="+- 0 7204 7010"/>
                  <a:gd name="T9" fmla="*/ T8 w 378"/>
                  <a:gd name="T10" fmla="+- 0 4174 4026"/>
                  <a:gd name="T11" fmla="*/ 4174 h 509"/>
                  <a:gd name="T12" fmla="+- 0 7210 7010"/>
                  <a:gd name="T13" fmla="*/ T12 w 378"/>
                  <a:gd name="T14" fmla="+- 0 4156 4026"/>
                  <a:gd name="T15" fmla="*/ 4156 h 509"/>
                </a:gdLst>
                <a:ahLst/>
                <a:cxnLst>
                  <a:cxn ang="0">
                    <a:pos x="T1" y="T3"/>
                  </a:cxn>
                  <a:cxn ang="0">
                    <a:pos x="T5" y="T7"/>
                  </a:cxn>
                  <a:cxn ang="0">
                    <a:pos x="T9" y="T11"/>
                  </a:cxn>
                  <a:cxn ang="0">
                    <a:pos x="T13" y="T15"/>
                  </a:cxn>
                </a:cxnLst>
                <a:rect l="0" t="0" r="r" b="b"/>
                <a:pathLst>
                  <a:path w="378" h="509">
                    <a:moveTo>
                      <a:pt x="200" y="130"/>
                    </a:moveTo>
                    <a:lnTo>
                      <a:pt x="188" y="137"/>
                    </a:lnTo>
                    <a:lnTo>
                      <a:pt x="194" y="148"/>
                    </a:lnTo>
                    <a:lnTo>
                      <a:pt x="200"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89" name="Freeform 232"/>
              <p:cNvSpPr>
                <a:spLocks/>
              </p:cNvSpPr>
              <p:nvPr/>
            </p:nvSpPr>
            <p:spPr bwMode="auto">
              <a:xfrm>
                <a:off x="7010" y="4026"/>
                <a:ext cx="378" cy="509"/>
              </a:xfrm>
              <a:custGeom>
                <a:avLst/>
                <a:gdLst>
                  <a:gd name="T0" fmla="+- 0 7172 7010"/>
                  <a:gd name="T1" fmla="*/ T0 w 378"/>
                  <a:gd name="T2" fmla="+- 0 4053 4026"/>
                  <a:gd name="T3" fmla="*/ 4053 h 509"/>
                  <a:gd name="T4" fmla="+- 0 7141 7010"/>
                  <a:gd name="T5" fmla="*/ T4 w 378"/>
                  <a:gd name="T6" fmla="+- 0 4053 4026"/>
                  <a:gd name="T7" fmla="*/ 4053 h 509"/>
                  <a:gd name="T8" fmla="+- 0 7161 7010"/>
                  <a:gd name="T9" fmla="*/ T8 w 378"/>
                  <a:gd name="T10" fmla="+- 0 4058 4026"/>
                  <a:gd name="T11" fmla="*/ 4058 h 509"/>
                  <a:gd name="T12" fmla="+- 0 7148 7010"/>
                  <a:gd name="T13" fmla="*/ T12 w 378"/>
                  <a:gd name="T14" fmla="+- 0 4066 4026"/>
                  <a:gd name="T15" fmla="*/ 4066 h 509"/>
                  <a:gd name="T16" fmla="+- 0 7198 7010"/>
                  <a:gd name="T17" fmla="*/ T16 w 378"/>
                  <a:gd name="T18" fmla="+- 0 4163 4026"/>
                  <a:gd name="T19" fmla="*/ 4163 h 509"/>
                  <a:gd name="T20" fmla="+- 0 7210 7010"/>
                  <a:gd name="T21" fmla="*/ T20 w 378"/>
                  <a:gd name="T22" fmla="+- 0 4156 4026"/>
                  <a:gd name="T23" fmla="*/ 4156 h 509"/>
                  <a:gd name="T24" fmla="+- 0 7226 7010"/>
                  <a:gd name="T25" fmla="*/ T24 w 378"/>
                  <a:gd name="T26" fmla="+- 0 4156 4026"/>
                  <a:gd name="T27" fmla="*/ 4156 h 509"/>
                  <a:gd name="T28" fmla="+- 0 7172 7010"/>
                  <a:gd name="T29" fmla="*/ T28 w 378"/>
                  <a:gd name="T30" fmla="+- 0 4053 4026"/>
                  <a:gd name="T31" fmla="*/ 4053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8" h="509">
                    <a:moveTo>
                      <a:pt x="162" y="27"/>
                    </a:moveTo>
                    <a:lnTo>
                      <a:pt x="131" y="27"/>
                    </a:lnTo>
                    <a:lnTo>
                      <a:pt x="151" y="32"/>
                    </a:lnTo>
                    <a:lnTo>
                      <a:pt x="138" y="40"/>
                    </a:lnTo>
                    <a:lnTo>
                      <a:pt x="188" y="137"/>
                    </a:lnTo>
                    <a:lnTo>
                      <a:pt x="200" y="130"/>
                    </a:lnTo>
                    <a:lnTo>
                      <a:pt x="216" y="130"/>
                    </a:lnTo>
                    <a:lnTo>
                      <a:pt x="16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0" name="Freeform 233"/>
              <p:cNvSpPr>
                <a:spLocks/>
              </p:cNvSpPr>
              <p:nvPr/>
            </p:nvSpPr>
            <p:spPr bwMode="auto">
              <a:xfrm>
                <a:off x="7010" y="4026"/>
                <a:ext cx="378" cy="509"/>
              </a:xfrm>
              <a:custGeom>
                <a:avLst/>
                <a:gdLst>
                  <a:gd name="T0" fmla="+- 0 7041 7010"/>
                  <a:gd name="T1" fmla="*/ T0 w 378"/>
                  <a:gd name="T2" fmla="+- 0 4114 4026"/>
                  <a:gd name="T3" fmla="*/ 4114 h 509"/>
                  <a:gd name="T4" fmla="+- 0 7040 7010"/>
                  <a:gd name="T5" fmla="*/ T4 w 378"/>
                  <a:gd name="T6" fmla="+- 0 4136 4026"/>
                  <a:gd name="T7" fmla="*/ 4136 h 509"/>
                  <a:gd name="T8" fmla="+- 0 7056 7010"/>
                  <a:gd name="T9" fmla="*/ T8 w 378"/>
                  <a:gd name="T10" fmla="+- 0 4126 4026"/>
                  <a:gd name="T11" fmla="*/ 4126 h 509"/>
                  <a:gd name="T12" fmla="+- 0 7041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31" y="88"/>
                    </a:moveTo>
                    <a:lnTo>
                      <a:pt x="30" y="110"/>
                    </a:lnTo>
                    <a:lnTo>
                      <a:pt x="46" y="100"/>
                    </a:lnTo>
                    <a:lnTo>
                      <a:pt x="31"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1" name="Freeform 234"/>
              <p:cNvSpPr>
                <a:spLocks/>
              </p:cNvSpPr>
              <p:nvPr/>
            </p:nvSpPr>
            <p:spPr bwMode="auto">
              <a:xfrm>
                <a:off x="7010" y="4026"/>
                <a:ext cx="378" cy="509"/>
              </a:xfrm>
              <a:custGeom>
                <a:avLst/>
                <a:gdLst>
                  <a:gd name="T0" fmla="+- 0 7056 7010"/>
                  <a:gd name="T1" fmla="*/ T0 w 378"/>
                  <a:gd name="T2" fmla="+- 0 4126 4026"/>
                  <a:gd name="T3" fmla="*/ 4126 h 509"/>
                  <a:gd name="T4" fmla="+- 0 7040 7010"/>
                  <a:gd name="T5" fmla="*/ T4 w 378"/>
                  <a:gd name="T6" fmla="+- 0 4136 4026"/>
                  <a:gd name="T7" fmla="*/ 4136 h 509"/>
                  <a:gd name="T8" fmla="+- 0 7068 7010"/>
                  <a:gd name="T9" fmla="*/ T8 w 378"/>
                  <a:gd name="T10" fmla="+- 0 4136 4026"/>
                  <a:gd name="T11" fmla="*/ 4136 h 509"/>
                  <a:gd name="T12" fmla="+- 0 7056 7010"/>
                  <a:gd name="T13" fmla="*/ T12 w 378"/>
                  <a:gd name="T14" fmla="+- 0 4126 4026"/>
                  <a:gd name="T15" fmla="*/ 4126 h 509"/>
                </a:gdLst>
                <a:ahLst/>
                <a:cxnLst>
                  <a:cxn ang="0">
                    <a:pos x="T1" y="T3"/>
                  </a:cxn>
                  <a:cxn ang="0">
                    <a:pos x="T5" y="T7"/>
                  </a:cxn>
                  <a:cxn ang="0">
                    <a:pos x="T9" y="T11"/>
                  </a:cxn>
                  <a:cxn ang="0">
                    <a:pos x="T13" y="T15"/>
                  </a:cxn>
                </a:cxnLst>
                <a:rect l="0" t="0" r="r" b="b"/>
                <a:pathLst>
                  <a:path w="378" h="509">
                    <a:moveTo>
                      <a:pt x="46" y="100"/>
                    </a:moveTo>
                    <a:lnTo>
                      <a:pt x="30" y="110"/>
                    </a:lnTo>
                    <a:lnTo>
                      <a:pt x="58" y="110"/>
                    </a:lnTo>
                    <a:lnTo>
                      <a:pt x="46"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2" name="Freeform 235"/>
              <p:cNvSpPr>
                <a:spLocks/>
              </p:cNvSpPr>
              <p:nvPr/>
            </p:nvSpPr>
            <p:spPr bwMode="auto">
              <a:xfrm>
                <a:off x="7010" y="4026"/>
                <a:ext cx="378" cy="509"/>
              </a:xfrm>
              <a:custGeom>
                <a:avLst/>
                <a:gdLst>
                  <a:gd name="T0" fmla="+- 0 7074 7010"/>
                  <a:gd name="T1" fmla="*/ T0 w 378"/>
                  <a:gd name="T2" fmla="+- 0 4114 4026"/>
                  <a:gd name="T3" fmla="*/ 4114 h 509"/>
                  <a:gd name="T4" fmla="+- 0 7041 7010"/>
                  <a:gd name="T5" fmla="*/ T4 w 378"/>
                  <a:gd name="T6" fmla="+- 0 4114 4026"/>
                  <a:gd name="T7" fmla="*/ 4114 h 509"/>
                  <a:gd name="T8" fmla="+- 0 7056 7010"/>
                  <a:gd name="T9" fmla="*/ T8 w 378"/>
                  <a:gd name="T10" fmla="+- 0 4126 4026"/>
                  <a:gd name="T11" fmla="*/ 4126 h 509"/>
                  <a:gd name="T12" fmla="+- 0 7074 7010"/>
                  <a:gd name="T13" fmla="*/ T12 w 378"/>
                  <a:gd name="T14" fmla="+- 0 4114 4026"/>
                  <a:gd name="T15" fmla="*/ 4114 h 509"/>
                </a:gdLst>
                <a:ahLst/>
                <a:cxnLst>
                  <a:cxn ang="0">
                    <a:pos x="T1" y="T3"/>
                  </a:cxn>
                  <a:cxn ang="0">
                    <a:pos x="T5" y="T7"/>
                  </a:cxn>
                  <a:cxn ang="0">
                    <a:pos x="T9" y="T11"/>
                  </a:cxn>
                  <a:cxn ang="0">
                    <a:pos x="T13" y="T15"/>
                  </a:cxn>
                </a:cxnLst>
                <a:rect l="0" t="0" r="r" b="b"/>
                <a:pathLst>
                  <a:path w="378" h="509">
                    <a:moveTo>
                      <a:pt x="64" y="88"/>
                    </a:moveTo>
                    <a:lnTo>
                      <a:pt x="31" y="88"/>
                    </a:lnTo>
                    <a:lnTo>
                      <a:pt x="46" y="100"/>
                    </a:lnTo>
                    <a:lnTo>
                      <a:pt x="64"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93" name="Freeform 236"/>
              <p:cNvSpPr>
                <a:spLocks/>
              </p:cNvSpPr>
              <p:nvPr/>
            </p:nvSpPr>
            <p:spPr bwMode="auto">
              <a:xfrm>
                <a:off x="7010" y="4026"/>
                <a:ext cx="378" cy="509"/>
              </a:xfrm>
              <a:custGeom>
                <a:avLst/>
                <a:gdLst>
                  <a:gd name="T0" fmla="+- 0 7141 7010"/>
                  <a:gd name="T1" fmla="*/ T0 w 378"/>
                  <a:gd name="T2" fmla="+- 0 4053 4026"/>
                  <a:gd name="T3" fmla="*/ 4053 h 509"/>
                  <a:gd name="T4" fmla="+- 0 7148 7010"/>
                  <a:gd name="T5" fmla="*/ T4 w 378"/>
                  <a:gd name="T6" fmla="+- 0 4066 4026"/>
                  <a:gd name="T7" fmla="*/ 4066 h 509"/>
                  <a:gd name="T8" fmla="+- 0 7161 7010"/>
                  <a:gd name="T9" fmla="*/ T8 w 378"/>
                  <a:gd name="T10" fmla="+- 0 4058 4026"/>
                  <a:gd name="T11" fmla="*/ 4058 h 509"/>
                  <a:gd name="T12" fmla="+- 0 7141 7010"/>
                  <a:gd name="T13" fmla="*/ T12 w 378"/>
                  <a:gd name="T14" fmla="+- 0 4053 4026"/>
                  <a:gd name="T15" fmla="*/ 4053 h 509"/>
                </a:gdLst>
                <a:ahLst/>
                <a:cxnLst>
                  <a:cxn ang="0">
                    <a:pos x="T1" y="T3"/>
                  </a:cxn>
                  <a:cxn ang="0">
                    <a:pos x="T5" y="T7"/>
                  </a:cxn>
                  <a:cxn ang="0">
                    <a:pos x="T9" y="T11"/>
                  </a:cxn>
                  <a:cxn ang="0">
                    <a:pos x="T13" y="T15"/>
                  </a:cxn>
                </a:cxnLst>
                <a:rect l="0" t="0" r="r" b="b"/>
                <a:pathLst>
                  <a:path w="378" h="509">
                    <a:moveTo>
                      <a:pt x="131" y="27"/>
                    </a:moveTo>
                    <a:lnTo>
                      <a:pt x="138" y="40"/>
                    </a:lnTo>
                    <a:lnTo>
                      <a:pt x="151" y="32"/>
                    </a:lnTo>
                    <a:lnTo>
                      <a:pt x="131"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198" name="Group 237"/>
            <p:cNvGrpSpPr>
              <a:grpSpLocks/>
            </p:cNvGrpSpPr>
            <p:nvPr/>
          </p:nvGrpSpPr>
          <p:grpSpPr bwMode="auto">
            <a:xfrm>
              <a:off x="7495" y="3901"/>
              <a:ext cx="309" cy="433"/>
              <a:chOff x="7495" y="3901"/>
              <a:chExt cx="309" cy="433"/>
            </a:xfrm>
          </p:grpSpPr>
          <p:sp>
            <p:nvSpPr>
              <p:cNvPr id="2263" name="Freeform 238"/>
              <p:cNvSpPr>
                <a:spLocks/>
              </p:cNvSpPr>
              <p:nvPr/>
            </p:nvSpPr>
            <p:spPr bwMode="auto">
              <a:xfrm>
                <a:off x="7495" y="3901"/>
                <a:ext cx="309" cy="433"/>
              </a:xfrm>
              <a:custGeom>
                <a:avLst/>
                <a:gdLst>
                  <a:gd name="T0" fmla="+- 0 7615 7495"/>
                  <a:gd name="T1" fmla="*/ T0 w 309"/>
                  <a:gd name="T2" fmla="+- 0 3901 3901"/>
                  <a:gd name="T3" fmla="*/ 3901 h 433"/>
                  <a:gd name="T4" fmla="+- 0 7495 7495"/>
                  <a:gd name="T5" fmla="*/ T4 w 309"/>
                  <a:gd name="T6" fmla="+- 0 3979 3901"/>
                  <a:gd name="T7" fmla="*/ 3979 h 433"/>
                  <a:gd name="T8" fmla="+- 0 7603 7495"/>
                  <a:gd name="T9" fmla="*/ T8 w 309"/>
                  <a:gd name="T10" fmla="+- 0 4069 3901"/>
                  <a:gd name="T11" fmla="*/ 4069 h 433"/>
                  <a:gd name="T12" fmla="+- 0 7567 7495"/>
                  <a:gd name="T13" fmla="*/ T12 w 309"/>
                  <a:gd name="T14" fmla="+- 0 4096 3901"/>
                  <a:gd name="T15" fmla="*/ 4096 h 433"/>
                  <a:gd name="T16" fmla="+- 0 7669 7495"/>
                  <a:gd name="T17" fmla="*/ T16 w 309"/>
                  <a:gd name="T18" fmla="+- 0 4182 3901"/>
                  <a:gd name="T19" fmla="*/ 4182 h 433"/>
                  <a:gd name="T20" fmla="+- 0 7638 7495"/>
                  <a:gd name="T21" fmla="*/ T20 w 309"/>
                  <a:gd name="T22" fmla="+- 0 4200 3901"/>
                  <a:gd name="T23" fmla="*/ 4200 h 433"/>
                  <a:gd name="T24" fmla="+- 0 7803 7495"/>
                  <a:gd name="T25" fmla="*/ T24 w 309"/>
                  <a:gd name="T26" fmla="+- 0 4334 3901"/>
                  <a:gd name="T27" fmla="*/ 4334 h 433"/>
                  <a:gd name="T28" fmla="+- 0 7706 7495"/>
                  <a:gd name="T29" fmla="*/ T28 w 309"/>
                  <a:gd name="T30" fmla="+- 0 4160 3901"/>
                  <a:gd name="T31" fmla="*/ 4160 h 433"/>
                  <a:gd name="T32" fmla="+- 0 7731 7495"/>
                  <a:gd name="T33" fmla="*/ T32 w 309"/>
                  <a:gd name="T34" fmla="+- 0 4142 3901"/>
                  <a:gd name="T35" fmla="*/ 4142 h 433"/>
                  <a:gd name="T36" fmla="+- 0 7653 7495"/>
                  <a:gd name="T37" fmla="*/ T36 w 309"/>
                  <a:gd name="T38" fmla="+- 0 4038 3901"/>
                  <a:gd name="T39" fmla="*/ 4038 h 433"/>
                  <a:gd name="T40" fmla="+- 0 7678 7495"/>
                  <a:gd name="T41" fmla="*/ T40 w 309"/>
                  <a:gd name="T42" fmla="+- 0 4024 3901"/>
                  <a:gd name="T43" fmla="*/ 4024 h 433"/>
                  <a:gd name="T44" fmla="+- 0 7615 7495"/>
                  <a:gd name="T45" fmla="*/ T44 w 309"/>
                  <a:gd name="T46" fmla="+- 0 3901 3901"/>
                  <a:gd name="T47" fmla="*/ 3901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09" h="433">
                    <a:moveTo>
                      <a:pt x="120" y="0"/>
                    </a:moveTo>
                    <a:lnTo>
                      <a:pt x="0" y="78"/>
                    </a:lnTo>
                    <a:lnTo>
                      <a:pt x="108" y="168"/>
                    </a:lnTo>
                    <a:lnTo>
                      <a:pt x="72" y="195"/>
                    </a:lnTo>
                    <a:lnTo>
                      <a:pt x="174" y="281"/>
                    </a:lnTo>
                    <a:lnTo>
                      <a:pt x="143" y="299"/>
                    </a:lnTo>
                    <a:lnTo>
                      <a:pt x="308" y="433"/>
                    </a:lnTo>
                    <a:lnTo>
                      <a:pt x="211" y="259"/>
                    </a:lnTo>
                    <a:lnTo>
                      <a:pt x="236" y="241"/>
                    </a:lnTo>
                    <a:lnTo>
                      <a:pt x="158" y="137"/>
                    </a:lnTo>
                    <a:lnTo>
                      <a:pt x="183" y="123"/>
                    </a:lnTo>
                    <a:lnTo>
                      <a:pt x="120"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199" name="Group 239"/>
            <p:cNvGrpSpPr>
              <a:grpSpLocks/>
            </p:cNvGrpSpPr>
            <p:nvPr/>
          </p:nvGrpSpPr>
          <p:grpSpPr bwMode="auto">
            <a:xfrm>
              <a:off x="7471" y="3881"/>
              <a:ext cx="379" cy="509"/>
              <a:chOff x="7471" y="3881"/>
              <a:chExt cx="379" cy="509"/>
            </a:xfrm>
          </p:grpSpPr>
          <p:sp>
            <p:nvSpPr>
              <p:cNvPr id="2233" name="Freeform 240"/>
              <p:cNvSpPr>
                <a:spLocks/>
              </p:cNvSpPr>
              <p:nvPr/>
            </p:nvSpPr>
            <p:spPr bwMode="auto">
              <a:xfrm>
                <a:off x="7471" y="3881"/>
                <a:ext cx="379" cy="509"/>
              </a:xfrm>
              <a:custGeom>
                <a:avLst/>
                <a:gdLst>
                  <a:gd name="T0" fmla="+- 0 7645 7471"/>
                  <a:gd name="T1" fmla="*/ T0 w 379"/>
                  <a:gd name="T2" fmla="+- 0 4180 3881"/>
                  <a:gd name="T3" fmla="*/ 4180 h 509"/>
                  <a:gd name="T4" fmla="+- 0 7614 7471"/>
                  <a:gd name="T5" fmla="*/ T4 w 379"/>
                  <a:gd name="T6" fmla="+- 0 4198 3881"/>
                  <a:gd name="T7" fmla="*/ 4198 h 509"/>
                  <a:gd name="T8" fmla="+- 0 7851 7471"/>
                  <a:gd name="T9" fmla="*/ T8 w 379"/>
                  <a:gd name="T10" fmla="+- 0 4391 3881"/>
                  <a:gd name="T11" fmla="*/ 4391 h 509"/>
                  <a:gd name="T12" fmla="+- 0 7823 7471"/>
                  <a:gd name="T13" fmla="*/ T12 w 379"/>
                  <a:gd name="T14" fmla="+- 0 4341 3881"/>
                  <a:gd name="T15" fmla="*/ 4341 h 509"/>
                  <a:gd name="T16" fmla="+- 0 7791 7471"/>
                  <a:gd name="T17" fmla="*/ T16 w 379"/>
                  <a:gd name="T18" fmla="+- 0 4341 3881"/>
                  <a:gd name="T19" fmla="*/ 4341 h 509"/>
                  <a:gd name="T20" fmla="+- 0 7756 7471"/>
                  <a:gd name="T21" fmla="*/ T20 w 379"/>
                  <a:gd name="T22" fmla="+- 0 4279 3881"/>
                  <a:gd name="T23" fmla="*/ 4279 h 509"/>
                  <a:gd name="T24" fmla="+- 0 7675 7471"/>
                  <a:gd name="T25" fmla="*/ T24 w 379"/>
                  <a:gd name="T26" fmla="+- 0 4213 3881"/>
                  <a:gd name="T27" fmla="*/ 4213 h 509"/>
                  <a:gd name="T28" fmla="+- 0 7644 7471"/>
                  <a:gd name="T29" fmla="*/ T28 w 379"/>
                  <a:gd name="T30" fmla="+- 0 4213 3881"/>
                  <a:gd name="T31" fmla="*/ 4213 h 509"/>
                  <a:gd name="T32" fmla="+- 0 7646 7471"/>
                  <a:gd name="T33" fmla="*/ T32 w 379"/>
                  <a:gd name="T34" fmla="+- 0 4189 3881"/>
                  <a:gd name="T35" fmla="*/ 4189 h 509"/>
                  <a:gd name="T36" fmla="+- 0 7656 7471"/>
                  <a:gd name="T37" fmla="*/ T36 w 379"/>
                  <a:gd name="T38" fmla="+- 0 4189 3881"/>
                  <a:gd name="T39" fmla="*/ 4189 h 509"/>
                  <a:gd name="T40" fmla="+- 0 7645 7471"/>
                  <a:gd name="T41" fmla="*/ T40 w 379"/>
                  <a:gd name="T42" fmla="+- 0 4180 3881"/>
                  <a:gd name="T43" fmla="*/ 4180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9" h="509">
                    <a:moveTo>
                      <a:pt x="174" y="299"/>
                    </a:moveTo>
                    <a:lnTo>
                      <a:pt x="143" y="317"/>
                    </a:lnTo>
                    <a:lnTo>
                      <a:pt x="380" y="510"/>
                    </a:lnTo>
                    <a:lnTo>
                      <a:pt x="352" y="460"/>
                    </a:lnTo>
                    <a:lnTo>
                      <a:pt x="320" y="460"/>
                    </a:lnTo>
                    <a:lnTo>
                      <a:pt x="285" y="398"/>
                    </a:lnTo>
                    <a:lnTo>
                      <a:pt x="204" y="332"/>
                    </a:lnTo>
                    <a:lnTo>
                      <a:pt x="173" y="332"/>
                    </a:lnTo>
                    <a:lnTo>
                      <a:pt x="175" y="308"/>
                    </a:lnTo>
                    <a:lnTo>
                      <a:pt x="185" y="308"/>
                    </a:lnTo>
                    <a:lnTo>
                      <a:pt x="174" y="2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4" name="Freeform 241"/>
              <p:cNvSpPr>
                <a:spLocks/>
              </p:cNvSpPr>
              <p:nvPr/>
            </p:nvSpPr>
            <p:spPr bwMode="auto">
              <a:xfrm>
                <a:off x="7471" y="3881"/>
                <a:ext cx="379" cy="509"/>
              </a:xfrm>
              <a:custGeom>
                <a:avLst/>
                <a:gdLst>
                  <a:gd name="T0" fmla="+- 0 7756 7471"/>
                  <a:gd name="T1" fmla="*/ T0 w 379"/>
                  <a:gd name="T2" fmla="+- 0 4279 3881"/>
                  <a:gd name="T3" fmla="*/ 4279 h 509"/>
                  <a:gd name="T4" fmla="+- 0 7791 7471"/>
                  <a:gd name="T5" fmla="*/ T4 w 379"/>
                  <a:gd name="T6" fmla="+- 0 4341 3881"/>
                  <a:gd name="T7" fmla="*/ 4341 h 509"/>
                  <a:gd name="T8" fmla="+- 0 7812 7471"/>
                  <a:gd name="T9" fmla="*/ T8 w 379"/>
                  <a:gd name="T10" fmla="+- 0 4323 3881"/>
                  <a:gd name="T11" fmla="*/ 4323 h 509"/>
                  <a:gd name="T12" fmla="+- 0 7756 7471"/>
                  <a:gd name="T13" fmla="*/ T12 w 379"/>
                  <a:gd name="T14" fmla="+- 0 4279 3881"/>
                  <a:gd name="T15" fmla="*/ 4279 h 509"/>
                </a:gdLst>
                <a:ahLst/>
                <a:cxnLst>
                  <a:cxn ang="0">
                    <a:pos x="T1" y="T3"/>
                  </a:cxn>
                  <a:cxn ang="0">
                    <a:pos x="T5" y="T7"/>
                  </a:cxn>
                  <a:cxn ang="0">
                    <a:pos x="T9" y="T11"/>
                  </a:cxn>
                  <a:cxn ang="0">
                    <a:pos x="T13" y="T15"/>
                  </a:cxn>
                </a:cxnLst>
                <a:rect l="0" t="0" r="r" b="b"/>
                <a:pathLst>
                  <a:path w="379" h="509">
                    <a:moveTo>
                      <a:pt x="285" y="398"/>
                    </a:moveTo>
                    <a:lnTo>
                      <a:pt x="320" y="460"/>
                    </a:lnTo>
                    <a:lnTo>
                      <a:pt x="341" y="442"/>
                    </a:lnTo>
                    <a:lnTo>
                      <a:pt x="285" y="3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5" name="Freeform 242"/>
              <p:cNvSpPr>
                <a:spLocks/>
              </p:cNvSpPr>
              <p:nvPr/>
            </p:nvSpPr>
            <p:spPr bwMode="auto">
              <a:xfrm>
                <a:off x="7471" y="3881"/>
                <a:ext cx="379" cy="509"/>
              </a:xfrm>
              <a:custGeom>
                <a:avLst/>
                <a:gdLst>
                  <a:gd name="T0" fmla="+- 0 7712 7471"/>
                  <a:gd name="T1" fmla="*/ T0 w 379"/>
                  <a:gd name="T2" fmla="+- 0 4139 3881"/>
                  <a:gd name="T3" fmla="*/ 4139 h 509"/>
                  <a:gd name="T4" fmla="+- 0 7688 7471"/>
                  <a:gd name="T5" fmla="*/ T4 w 379"/>
                  <a:gd name="T6" fmla="+- 0 4155 3881"/>
                  <a:gd name="T7" fmla="*/ 4155 h 509"/>
                  <a:gd name="T8" fmla="+- 0 7756 7471"/>
                  <a:gd name="T9" fmla="*/ T8 w 379"/>
                  <a:gd name="T10" fmla="+- 0 4279 3881"/>
                  <a:gd name="T11" fmla="*/ 4279 h 509"/>
                  <a:gd name="T12" fmla="+- 0 7812 7471"/>
                  <a:gd name="T13" fmla="*/ T12 w 379"/>
                  <a:gd name="T14" fmla="+- 0 4323 3881"/>
                  <a:gd name="T15" fmla="*/ 4323 h 509"/>
                  <a:gd name="T16" fmla="+- 0 7791 7471"/>
                  <a:gd name="T17" fmla="*/ T16 w 379"/>
                  <a:gd name="T18" fmla="+- 0 4341 3881"/>
                  <a:gd name="T19" fmla="*/ 4341 h 509"/>
                  <a:gd name="T20" fmla="+- 0 7823 7471"/>
                  <a:gd name="T21" fmla="*/ T20 w 379"/>
                  <a:gd name="T22" fmla="+- 0 4341 3881"/>
                  <a:gd name="T23" fmla="*/ 4341 h 509"/>
                  <a:gd name="T24" fmla="+- 0 7728 7471"/>
                  <a:gd name="T25" fmla="*/ T24 w 379"/>
                  <a:gd name="T26" fmla="+- 0 4171 3881"/>
                  <a:gd name="T27" fmla="*/ 4171 h 509"/>
                  <a:gd name="T28" fmla="+- 0 7713 7471"/>
                  <a:gd name="T29" fmla="*/ T28 w 379"/>
                  <a:gd name="T30" fmla="+- 0 4171 3881"/>
                  <a:gd name="T31" fmla="*/ 4171 h 509"/>
                  <a:gd name="T32" fmla="+- 0 7718 7471"/>
                  <a:gd name="T33" fmla="*/ T32 w 379"/>
                  <a:gd name="T34" fmla="+- 0 4153 3881"/>
                  <a:gd name="T35" fmla="*/ 4153 h 509"/>
                  <a:gd name="T36" fmla="+- 0 7740 7471"/>
                  <a:gd name="T37" fmla="*/ T36 w 379"/>
                  <a:gd name="T38" fmla="+- 0 4153 3881"/>
                  <a:gd name="T39" fmla="*/ 4153 h 509"/>
                  <a:gd name="T40" fmla="+- 0 7744 7471"/>
                  <a:gd name="T41" fmla="*/ T40 w 379"/>
                  <a:gd name="T42" fmla="+- 0 4150 3881"/>
                  <a:gd name="T43" fmla="*/ 4150 h 509"/>
                  <a:gd name="T44" fmla="+- 0 7721 7471"/>
                  <a:gd name="T45" fmla="*/ T44 w 379"/>
                  <a:gd name="T46" fmla="+- 0 4150 3881"/>
                  <a:gd name="T47" fmla="*/ 4150 h 509"/>
                  <a:gd name="T48" fmla="+- 0 7712 7471"/>
                  <a:gd name="T49" fmla="*/ T48 w 379"/>
                  <a:gd name="T50" fmla="+- 0 4139 3881"/>
                  <a:gd name="T51" fmla="*/ 413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241" y="258"/>
                    </a:moveTo>
                    <a:lnTo>
                      <a:pt x="217" y="274"/>
                    </a:lnTo>
                    <a:lnTo>
                      <a:pt x="285" y="398"/>
                    </a:lnTo>
                    <a:lnTo>
                      <a:pt x="341" y="442"/>
                    </a:lnTo>
                    <a:lnTo>
                      <a:pt x="320" y="460"/>
                    </a:lnTo>
                    <a:lnTo>
                      <a:pt x="352" y="460"/>
                    </a:lnTo>
                    <a:lnTo>
                      <a:pt x="257" y="290"/>
                    </a:lnTo>
                    <a:lnTo>
                      <a:pt x="242" y="290"/>
                    </a:lnTo>
                    <a:lnTo>
                      <a:pt x="247" y="272"/>
                    </a:lnTo>
                    <a:lnTo>
                      <a:pt x="269" y="272"/>
                    </a:lnTo>
                    <a:lnTo>
                      <a:pt x="273" y="269"/>
                    </a:lnTo>
                    <a:lnTo>
                      <a:pt x="250" y="269"/>
                    </a:lnTo>
                    <a:lnTo>
                      <a:pt x="241" y="25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6" name="Freeform 243"/>
              <p:cNvSpPr>
                <a:spLocks/>
              </p:cNvSpPr>
              <p:nvPr/>
            </p:nvSpPr>
            <p:spPr bwMode="auto">
              <a:xfrm>
                <a:off x="7471" y="3881"/>
                <a:ext cx="379" cy="509"/>
              </a:xfrm>
              <a:custGeom>
                <a:avLst/>
                <a:gdLst>
                  <a:gd name="T0" fmla="+- 0 7646 7471"/>
                  <a:gd name="T1" fmla="*/ T0 w 379"/>
                  <a:gd name="T2" fmla="+- 0 4189 3881"/>
                  <a:gd name="T3" fmla="*/ 4189 h 509"/>
                  <a:gd name="T4" fmla="+- 0 7644 7471"/>
                  <a:gd name="T5" fmla="*/ T4 w 379"/>
                  <a:gd name="T6" fmla="+- 0 4213 3881"/>
                  <a:gd name="T7" fmla="*/ 4213 h 509"/>
                  <a:gd name="T8" fmla="+- 0 7662 7471"/>
                  <a:gd name="T9" fmla="*/ T8 w 379"/>
                  <a:gd name="T10" fmla="+- 0 4202 3881"/>
                  <a:gd name="T11" fmla="*/ 4202 h 509"/>
                  <a:gd name="T12" fmla="+- 0 7646 7471"/>
                  <a:gd name="T13" fmla="*/ T12 w 379"/>
                  <a:gd name="T14" fmla="+- 0 4189 3881"/>
                  <a:gd name="T15" fmla="*/ 4189 h 509"/>
                </a:gdLst>
                <a:ahLst/>
                <a:cxnLst>
                  <a:cxn ang="0">
                    <a:pos x="T1" y="T3"/>
                  </a:cxn>
                  <a:cxn ang="0">
                    <a:pos x="T5" y="T7"/>
                  </a:cxn>
                  <a:cxn ang="0">
                    <a:pos x="T9" y="T11"/>
                  </a:cxn>
                  <a:cxn ang="0">
                    <a:pos x="T13" y="T15"/>
                  </a:cxn>
                </a:cxnLst>
                <a:rect l="0" t="0" r="r" b="b"/>
                <a:pathLst>
                  <a:path w="379" h="509">
                    <a:moveTo>
                      <a:pt x="175" y="308"/>
                    </a:moveTo>
                    <a:lnTo>
                      <a:pt x="173" y="332"/>
                    </a:lnTo>
                    <a:lnTo>
                      <a:pt x="191" y="321"/>
                    </a:lnTo>
                    <a:lnTo>
                      <a:pt x="17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7" name="Freeform 244"/>
              <p:cNvSpPr>
                <a:spLocks/>
              </p:cNvSpPr>
              <p:nvPr/>
            </p:nvSpPr>
            <p:spPr bwMode="auto">
              <a:xfrm>
                <a:off x="7471" y="3881"/>
                <a:ext cx="379" cy="509"/>
              </a:xfrm>
              <a:custGeom>
                <a:avLst/>
                <a:gdLst>
                  <a:gd name="T0" fmla="+- 0 7662 7471"/>
                  <a:gd name="T1" fmla="*/ T0 w 379"/>
                  <a:gd name="T2" fmla="+- 0 4202 3881"/>
                  <a:gd name="T3" fmla="*/ 4202 h 509"/>
                  <a:gd name="T4" fmla="+- 0 7644 7471"/>
                  <a:gd name="T5" fmla="*/ T4 w 379"/>
                  <a:gd name="T6" fmla="+- 0 4213 3881"/>
                  <a:gd name="T7" fmla="*/ 4213 h 509"/>
                  <a:gd name="T8" fmla="+- 0 7675 7471"/>
                  <a:gd name="T9" fmla="*/ T8 w 379"/>
                  <a:gd name="T10" fmla="+- 0 4213 3881"/>
                  <a:gd name="T11" fmla="*/ 4213 h 509"/>
                  <a:gd name="T12" fmla="+- 0 7662 7471"/>
                  <a:gd name="T13" fmla="*/ T12 w 379"/>
                  <a:gd name="T14" fmla="+- 0 4202 3881"/>
                  <a:gd name="T15" fmla="*/ 4202 h 509"/>
                </a:gdLst>
                <a:ahLst/>
                <a:cxnLst>
                  <a:cxn ang="0">
                    <a:pos x="T1" y="T3"/>
                  </a:cxn>
                  <a:cxn ang="0">
                    <a:pos x="T5" y="T7"/>
                  </a:cxn>
                  <a:cxn ang="0">
                    <a:pos x="T9" y="T11"/>
                  </a:cxn>
                  <a:cxn ang="0">
                    <a:pos x="T13" y="T15"/>
                  </a:cxn>
                </a:cxnLst>
                <a:rect l="0" t="0" r="r" b="b"/>
                <a:pathLst>
                  <a:path w="379" h="509">
                    <a:moveTo>
                      <a:pt x="191" y="321"/>
                    </a:moveTo>
                    <a:lnTo>
                      <a:pt x="173" y="332"/>
                    </a:lnTo>
                    <a:lnTo>
                      <a:pt x="204" y="332"/>
                    </a:lnTo>
                    <a:lnTo>
                      <a:pt x="191" y="32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8" name="Freeform 245"/>
              <p:cNvSpPr>
                <a:spLocks/>
              </p:cNvSpPr>
              <p:nvPr/>
            </p:nvSpPr>
            <p:spPr bwMode="auto">
              <a:xfrm>
                <a:off x="7471" y="3881"/>
                <a:ext cx="379" cy="509"/>
              </a:xfrm>
              <a:custGeom>
                <a:avLst/>
                <a:gdLst>
                  <a:gd name="T0" fmla="+- 0 7656 7471"/>
                  <a:gd name="T1" fmla="*/ T0 w 379"/>
                  <a:gd name="T2" fmla="+- 0 4189 3881"/>
                  <a:gd name="T3" fmla="*/ 4189 h 509"/>
                  <a:gd name="T4" fmla="+- 0 7646 7471"/>
                  <a:gd name="T5" fmla="*/ T4 w 379"/>
                  <a:gd name="T6" fmla="+- 0 4189 3881"/>
                  <a:gd name="T7" fmla="*/ 4189 h 509"/>
                  <a:gd name="T8" fmla="+- 0 7662 7471"/>
                  <a:gd name="T9" fmla="*/ T8 w 379"/>
                  <a:gd name="T10" fmla="+- 0 4202 3881"/>
                  <a:gd name="T11" fmla="*/ 4202 h 509"/>
                  <a:gd name="T12" fmla="+- 0 7678 7471"/>
                  <a:gd name="T13" fmla="*/ T12 w 379"/>
                  <a:gd name="T14" fmla="+- 0 4193 3881"/>
                  <a:gd name="T15" fmla="*/ 4193 h 509"/>
                  <a:gd name="T16" fmla="+- 0 7660 7471"/>
                  <a:gd name="T17" fmla="*/ T16 w 379"/>
                  <a:gd name="T18" fmla="+- 0 4193 3881"/>
                  <a:gd name="T19" fmla="*/ 4193 h 509"/>
                  <a:gd name="T20" fmla="+- 0 7656 7471"/>
                  <a:gd name="T21" fmla="*/ T20 w 379"/>
                  <a:gd name="T22" fmla="+- 0 4189 3881"/>
                  <a:gd name="T23" fmla="*/ 4189 h 509"/>
                </a:gdLst>
                <a:ahLst/>
                <a:cxnLst>
                  <a:cxn ang="0">
                    <a:pos x="T1" y="T3"/>
                  </a:cxn>
                  <a:cxn ang="0">
                    <a:pos x="T5" y="T7"/>
                  </a:cxn>
                  <a:cxn ang="0">
                    <a:pos x="T9" y="T11"/>
                  </a:cxn>
                  <a:cxn ang="0">
                    <a:pos x="T13" y="T15"/>
                  </a:cxn>
                  <a:cxn ang="0">
                    <a:pos x="T17" y="T19"/>
                  </a:cxn>
                  <a:cxn ang="0">
                    <a:pos x="T21" y="T23"/>
                  </a:cxn>
                </a:cxnLst>
                <a:rect l="0" t="0" r="r" b="b"/>
                <a:pathLst>
                  <a:path w="379" h="509">
                    <a:moveTo>
                      <a:pt x="185" y="308"/>
                    </a:moveTo>
                    <a:lnTo>
                      <a:pt x="175" y="308"/>
                    </a:lnTo>
                    <a:lnTo>
                      <a:pt x="191" y="321"/>
                    </a:lnTo>
                    <a:lnTo>
                      <a:pt x="207" y="312"/>
                    </a:lnTo>
                    <a:lnTo>
                      <a:pt x="189" y="312"/>
                    </a:lnTo>
                    <a:lnTo>
                      <a:pt x="185" y="30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9" name="Freeform 246"/>
              <p:cNvSpPr>
                <a:spLocks/>
              </p:cNvSpPr>
              <p:nvPr/>
            </p:nvSpPr>
            <p:spPr bwMode="auto">
              <a:xfrm>
                <a:off x="7471" y="3881"/>
                <a:ext cx="379" cy="509"/>
              </a:xfrm>
              <a:custGeom>
                <a:avLst/>
                <a:gdLst>
                  <a:gd name="T0" fmla="+- 0 7663 7471"/>
                  <a:gd name="T1" fmla="*/ T0 w 379"/>
                  <a:gd name="T2" fmla="+- 0 4170 3881"/>
                  <a:gd name="T3" fmla="*/ 4170 h 509"/>
                  <a:gd name="T4" fmla="+- 0 7645 7471"/>
                  <a:gd name="T5" fmla="*/ T4 w 379"/>
                  <a:gd name="T6" fmla="+- 0 4180 3881"/>
                  <a:gd name="T7" fmla="*/ 4180 h 509"/>
                  <a:gd name="T8" fmla="+- 0 7660 7471"/>
                  <a:gd name="T9" fmla="*/ T8 w 379"/>
                  <a:gd name="T10" fmla="+- 0 4193 3881"/>
                  <a:gd name="T11" fmla="*/ 4193 h 509"/>
                  <a:gd name="T12" fmla="+- 0 7663 7471"/>
                  <a:gd name="T13" fmla="*/ T12 w 379"/>
                  <a:gd name="T14" fmla="+- 0 4170 3881"/>
                  <a:gd name="T15" fmla="*/ 4170 h 509"/>
                </a:gdLst>
                <a:ahLst/>
                <a:cxnLst>
                  <a:cxn ang="0">
                    <a:pos x="T1" y="T3"/>
                  </a:cxn>
                  <a:cxn ang="0">
                    <a:pos x="T5" y="T7"/>
                  </a:cxn>
                  <a:cxn ang="0">
                    <a:pos x="T9" y="T11"/>
                  </a:cxn>
                  <a:cxn ang="0">
                    <a:pos x="T13" y="T15"/>
                  </a:cxn>
                </a:cxnLst>
                <a:rect l="0" t="0" r="r" b="b"/>
                <a:pathLst>
                  <a:path w="379" h="509">
                    <a:moveTo>
                      <a:pt x="192" y="289"/>
                    </a:moveTo>
                    <a:lnTo>
                      <a:pt x="174" y="299"/>
                    </a:lnTo>
                    <a:lnTo>
                      <a:pt x="189" y="312"/>
                    </a:lnTo>
                    <a:lnTo>
                      <a:pt x="192"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0" name="Freeform 247"/>
              <p:cNvSpPr>
                <a:spLocks/>
              </p:cNvSpPr>
              <p:nvPr/>
            </p:nvSpPr>
            <p:spPr bwMode="auto">
              <a:xfrm>
                <a:off x="7471" y="3881"/>
                <a:ext cx="379" cy="509"/>
              </a:xfrm>
              <a:custGeom>
                <a:avLst/>
                <a:gdLst>
                  <a:gd name="T0" fmla="+- 0 7677 7471"/>
                  <a:gd name="T1" fmla="*/ T0 w 379"/>
                  <a:gd name="T2" fmla="+- 0 4170 3881"/>
                  <a:gd name="T3" fmla="*/ 4170 h 509"/>
                  <a:gd name="T4" fmla="+- 0 7663 7471"/>
                  <a:gd name="T5" fmla="*/ T4 w 379"/>
                  <a:gd name="T6" fmla="+- 0 4170 3881"/>
                  <a:gd name="T7" fmla="*/ 4170 h 509"/>
                  <a:gd name="T8" fmla="+- 0 7660 7471"/>
                  <a:gd name="T9" fmla="*/ T8 w 379"/>
                  <a:gd name="T10" fmla="+- 0 4193 3881"/>
                  <a:gd name="T11" fmla="*/ 4193 h 509"/>
                  <a:gd name="T12" fmla="+- 0 7678 7471"/>
                  <a:gd name="T13" fmla="*/ T12 w 379"/>
                  <a:gd name="T14" fmla="+- 0 4193 3881"/>
                  <a:gd name="T15" fmla="*/ 4193 h 509"/>
                  <a:gd name="T16" fmla="+- 0 7693 7471"/>
                  <a:gd name="T17" fmla="*/ T16 w 379"/>
                  <a:gd name="T18" fmla="+- 0 4184 3881"/>
                  <a:gd name="T19" fmla="*/ 4184 h 509"/>
                  <a:gd name="T20" fmla="+- 0 7677 7471"/>
                  <a:gd name="T21" fmla="*/ T20 w 379"/>
                  <a:gd name="T22" fmla="+- 0 4170 3881"/>
                  <a:gd name="T23" fmla="*/ 4170 h 509"/>
                </a:gdLst>
                <a:ahLst/>
                <a:cxnLst>
                  <a:cxn ang="0">
                    <a:pos x="T1" y="T3"/>
                  </a:cxn>
                  <a:cxn ang="0">
                    <a:pos x="T5" y="T7"/>
                  </a:cxn>
                  <a:cxn ang="0">
                    <a:pos x="T9" y="T11"/>
                  </a:cxn>
                  <a:cxn ang="0">
                    <a:pos x="T13" y="T15"/>
                  </a:cxn>
                  <a:cxn ang="0">
                    <a:pos x="T17" y="T19"/>
                  </a:cxn>
                  <a:cxn ang="0">
                    <a:pos x="T21" y="T23"/>
                  </a:cxn>
                </a:cxnLst>
                <a:rect l="0" t="0" r="r" b="b"/>
                <a:pathLst>
                  <a:path w="379" h="509">
                    <a:moveTo>
                      <a:pt x="206" y="289"/>
                    </a:moveTo>
                    <a:lnTo>
                      <a:pt x="192" y="289"/>
                    </a:lnTo>
                    <a:lnTo>
                      <a:pt x="189" y="312"/>
                    </a:lnTo>
                    <a:lnTo>
                      <a:pt x="207" y="312"/>
                    </a:lnTo>
                    <a:lnTo>
                      <a:pt x="222" y="303"/>
                    </a:lnTo>
                    <a:lnTo>
                      <a:pt x="206" y="2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1" name="Freeform 248"/>
              <p:cNvSpPr>
                <a:spLocks/>
              </p:cNvSpPr>
              <p:nvPr/>
            </p:nvSpPr>
            <p:spPr bwMode="auto">
              <a:xfrm>
                <a:off x="7471" y="3881"/>
                <a:ext cx="379" cy="509"/>
              </a:xfrm>
              <a:custGeom>
                <a:avLst/>
                <a:gdLst>
                  <a:gd name="T0" fmla="+- 0 7581 7471"/>
                  <a:gd name="T1" fmla="*/ T0 w 379"/>
                  <a:gd name="T2" fmla="+- 0 4069 3881"/>
                  <a:gd name="T3" fmla="*/ 4069 h 509"/>
                  <a:gd name="T4" fmla="+- 0 7544 7471"/>
                  <a:gd name="T5" fmla="*/ T4 w 379"/>
                  <a:gd name="T6" fmla="+- 0 4095 3881"/>
                  <a:gd name="T7" fmla="*/ 4095 h 509"/>
                  <a:gd name="T8" fmla="+- 0 7645 7471"/>
                  <a:gd name="T9" fmla="*/ T8 w 379"/>
                  <a:gd name="T10" fmla="+- 0 4180 3881"/>
                  <a:gd name="T11" fmla="*/ 4180 h 509"/>
                  <a:gd name="T12" fmla="+- 0 7663 7471"/>
                  <a:gd name="T13" fmla="*/ T12 w 379"/>
                  <a:gd name="T14" fmla="+- 0 4170 3881"/>
                  <a:gd name="T15" fmla="*/ 4170 h 509"/>
                  <a:gd name="T16" fmla="+- 0 7677 7471"/>
                  <a:gd name="T17" fmla="*/ T16 w 379"/>
                  <a:gd name="T18" fmla="+- 0 4170 3881"/>
                  <a:gd name="T19" fmla="*/ 4170 h 509"/>
                  <a:gd name="T20" fmla="+- 0 7602 7471"/>
                  <a:gd name="T21" fmla="*/ T20 w 379"/>
                  <a:gd name="T22" fmla="+- 0 4107 3881"/>
                  <a:gd name="T23" fmla="*/ 4107 h 509"/>
                  <a:gd name="T24" fmla="+- 0 7574 7471"/>
                  <a:gd name="T25" fmla="*/ T24 w 379"/>
                  <a:gd name="T26" fmla="+- 0 4107 3881"/>
                  <a:gd name="T27" fmla="*/ 4107 h 509"/>
                  <a:gd name="T28" fmla="+- 0 7575 7471"/>
                  <a:gd name="T29" fmla="*/ T28 w 379"/>
                  <a:gd name="T30" fmla="+- 0 4085 3881"/>
                  <a:gd name="T31" fmla="*/ 4085 h 509"/>
                  <a:gd name="T32" fmla="+- 0 7605 7471"/>
                  <a:gd name="T33" fmla="*/ T32 w 379"/>
                  <a:gd name="T34" fmla="+- 0 4085 3881"/>
                  <a:gd name="T35" fmla="*/ 4085 h 509"/>
                  <a:gd name="T36" fmla="+- 0 7612 7471"/>
                  <a:gd name="T37" fmla="*/ T36 w 379"/>
                  <a:gd name="T38" fmla="+- 0 4080 3881"/>
                  <a:gd name="T39" fmla="*/ 4080 h 509"/>
                  <a:gd name="T40" fmla="+- 0 7595 7471"/>
                  <a:gd name="T41" fmla="*/ T40 w 379"/>
                  <a:gd name="T42" fmla="+- 0 4080 3881"/>
                  <a:gd name="T43" fmla="*/ 4080 h 509"/>
                  <a:gd name="T44" fmla="+- 0 7581 7471"/>
                  <a:gd name="T45" fmla="*/ T44 w 379"/>
                  <a:gd name="T46" fmla="+- 0 4069 3881"/>
                  <a:gd name="T47" fmla="*/ 4069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79" h="509">
                    <a:moveTo>
                      <a:pt x="110" y="188"/>
                    </a:moveTo>
                    <a:lnTo>
                      <a:pt x="73" y="214"/>
                    </a:lnTo>
                    <a:lnTo>
                      <a:pt x="174" y="299"/>
                    </a:lnTo>
                    <a:lnTo>
                      <a:pt x="192" y="289"/>
                    </a:lnTo>
                    <a:lnTo>
                      <a:pt x="206" y="289"/>
                    </a:lnTo>
                    <a:lnTo>
                      <a:pt x="131" y="226"/>
                    </a:lnTo>
                    <a:lnTo>
                      <a:pt x="103" y="226"/>
                    </a:lnTo>
                    <a:lnTo>
                      <a:pt x="104" y="204"/>
                    </a:lnTo>
                    <a:lnTo>
                      <a:pt x="134" y="204"/>
                    </a:lnTo>
                    <a:lnTo>
                      <a:pt x="141" y="199"/>
                    </a:lnTo>
                    <a:lnTo>
                      <a:pt x="124" y="199"/>
                    </a:lnTo>
                    <a:lnTo>
                      <a:pt x="110" y="1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2" name="Freeform 249"/>
              <p:cNvSpPr>
                <a:spLocks/>
              </p:cNvSpPr>
              <p:nvPr/>
            </p:nvSpPr>
            <p:spPr bwMode="auto">
              <a:xfrm>
                <a:off x="7471" y="3881"/>
                <a:ext cx="379" cy="509"/>
              </a:xfrm>
              <a:custGeom>
                <a:avLst/>
                <a:gdLst>
                  <a:gd name="T0" fmla="+- 0 7718 7471"/>
                  <a:gd name="T1" fmla="*/ T0 w 379"/>
                  <a:gd name="T2" fmla="+- 0 4153 3881"/>
                  <a:gd name="T3" fmla="*/ 4153 h 509"/>
                  <a:gd name="T4" fmla="+- 0 7713 7471"/>
                  <a:gd name="T5" fmla="*/ T4 w 379"/>
                  <a:gd name="T6" fmla="+- 0 4171 3881"/>
                  <a:gd name="T7" fmla="*/ 4171 h 509"/>
                  <a:gd name="T8" fmla="+- 0 7724 7471"/>
                  <a:gd name="T9" fmla="*/ T8 w 379"/>
                  <a:gd name="T10" fmla="+- 0 4164 3881"/>
                  <a:gd name="T11" fmla="*/ 4164 h 509"/>
                  <a:gd name="T12" fmla="+- 0 7718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47" y="272"/>
                    </a:moveTo>
                    <a:lnTo>
                      <a:pt x="242" y="290"/>
                    </a:lnTo>
                    <a:lnTo>
                      <a:pt x="253" y="283"/>
                    </a:lnTo>
                    <a:lnTo>
                      <a:pt x="247"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3" name="Freeform 250"/>
              <p:cNvSpPr>
                <a:spLocks/>
              </p:cNvSpPr>
              <p:nvPr/>
            </p:nvSpPr>
            <p:spPr bwMode="auto">
              <a:xfrm>
                <a:off x="7471" y="3881"/>
                <a:ext cx="379" cy="509"/>
              </a:xfrm>
              <a:custGeom>
                <a:avLst/>
                <a:gdLst>
                  <a:gd name="T0" fmla="+- 0 7724 7471"/>
                  <a:gd name="T1" fmla="*/ T0 w 379"/>
                  <a:gd name="T2" fmla="+- 0 4164 3881"/>
                  <a:gd name="T3" fmla="*/ 4164 h 509"/>
                  <a:gd name="T4" fmla="+- 0 7713 7471"/>
                  <a:gd name="T5" fmla="*/ T4 w 379"/>
                  <a:gd name="T6" fmla="+- 0 4171 3881"/>
                  <a:gd name="T7" fmla="*/ 4171 h 509"/>
                  <a:gd name="T8" fmla="+- 0 7728 7471"/>
                  <a:gd name="T9" fmla="*/ T8 w 379"/>
                  <a:gd name="T10" fmla="+- 0 4171 3881"/>
                  <a:gd name="T11" fmla="*/ 4171 h 509"/>
                  <a:gd name="T12" fmla="+- 0 7724 7471"/>
                  <a:gd name="T13" fmla="*/ T12 w 379"/>
                  <a:gd name="T14" fmla="+- 0 4164 3881"/>
                  <a:gd name="T15" fmla="*/ 4164 h 509"/>
                </a:gdLst>
                <a:ahLst/>
                <a:cxnLst>
                  <a:cxn ang="0">
                    <a:pos x="T1" y="T3"/>
                  </a:cxn>
                  <a:cxn ang="0">
                    <a:pos x="T5" y="T7"/>
                  </a:cxn>
                  <a:cxn ang="0">
                    <a:pos x="T9" y="T11"/>
                  </a:cxn>
                  <a:cxn ang="0">
                    <a:pos x="T13" y="T15"/>
                  </a:cxn>
                </a:cxnLst>
                <a:rect l="0" t="0" r="r" b="b"/>
                <a:pathLst>
                  <a:path w="379" h="509">
                    <a:moveTo>
                      <a:pt x="253" y="283"/>
                    </a:moveTo>
                    <a:lnTo>
                      <a:pt x="242" y="290"/>
                    </a:lnTo>
                    <a:lnTo>
                      <a:pt x="257" y="290"/>
                    </a:lnTo>
                    <a:lnTo>
                      <a:pt x="253" y="28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4" name="Freeform 251"/>
              <p:cNvSpPr>
                <a:spLocks/>
              </p:cNvSpPr>
              <p:nvPr/>
            </p:nvSpPr>
            <p:spPr bwMode="auto">
              <a:xfrm>
                <a:off x="7471" y="3881"/>
                <a:ext cx="379" cy="509"/>
              </a:xfrm>
              <a:custGeom>
                <a:avLst/>
                <a:gdLst>
                  <a:gd name="T0" fmla="+- 0 7740 7471"/>
                  <a:gd name="T1" fmla="*/ T0 w 379"/>
                  <a:gd name="T2" fmla="+- 0 4153 3881"/>
                  <a:gd name="T3" fmla="*/ 4153 h 509"/>
                  <a:gd name="T4" fmla="+- 0 7718 7471"/>
                  <a:gd name="T5" fmla="*/ T4 w 379"/>
                  <a:gd name="T6" fmla="+- 0 4153 3881"/>
                  <a:gd name="T7" fmla="*/ 4153 h 509"/>
                  <a:gd name="T8" fmla="+- 0 7724 7471"/>
                  <a:gd name="T9" fmla="*/ T8 w 379"/>
                  <a:gd name="T10" fmla="+- 0 4164 3881"/>
                  <a:gd name="T11" fmla="*/ 4164 h 509"/>
                  <a:gd name="T12" fmla="+- 0 7740 7471"/>
                  <a:gd name="T13" fmla="*/ T12 w 379"/>
                  <a:gd name="T14" fmla="+- 0 4153 3881"/>
                  <a:gd name="T15" fmla="*/ 4153 h 509"/>
                </a:gdLst>
                <a:ahLst/>
                <a:cxnLst>
                  <a:cxn ang="0">
                    <a:pos x="T1" y="T3"/>
                  </a:cxn>
                  <a:cxn ang="0">
                    <a:pos x="T5" y="T7"/>
                  </a:cxn>
                  <a:cxn ang="0">
                    <a:pos x="T9" y="T11"/>
                  </a:cxn>
                  <a:cxn ang="0">
                    <a:pos x="T13" y="T15"/>
                  </a:cxn>
                </a:cxnLst>
                <a:rect l="0" t="0" r="r" b="b"/>
                <a:pathLst>
                  <a:path w="379" h="509">
                    <a:moveTo>
                      <a:pt x="269" y="272"/>
                    </a:moveTo>
                    <a:lnTo>
                      <a:pt x="247" y="272"/>
                    </a:lnTo>
                    <a:lnTo>
                      <a:pt x="253" y="283"/>
                    </a:lnTo>
                    <a:lnTo>
                      <a:pt x="269" y="27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5" name="Freeform 252"/>
              <p:cNvSpPr>
                <a:spLocks/>
              </p:cNvSpPr>
              <p:nvPr/>
            </p:nvSpPr>
            <p:spPr bwMode="auto">
              <a:xfrm>
                <a:off x="7471" y="3881"/>
                <a:ext cx="379" cy="509"/>
              </a:xfrm>
              <a:custGeom>
                <a:avLst/>
                <a:gdLst>
                  <a:gd name="T0" fmla="+- 0 7724 7471"/>
                  <a:gd name="T1" fmla="*/ T0 w 379"/>
                  <a:gd name="T2" fmla="+- 0 4131 3881"/>
                  <a:gd name="T3" fmla="*/ 4131 h 509"/>
                  <a:gd name="T4" fmla="+- 0 7712 7471"/>
                  <a:gd name="T5" fmla="*/ T4 w 379"/>
                  <a:gd name="T6" fmla="+- 0 4139 3881"/>
                  <a:gd name="T7" fmla="*/ 4139 h 509"/>
                  <a:gd name="T8" fmla="+- 0 7721 7471"/>
                  <a:gd name="T9" fmla="*/ T8 w 379"/>
                  <a:gd name="T10" fmla="+- 0 4150 3881"/>
                  <a:gd name="T11" fmla="*/ 4150 h 509"/>
                  <a:gd name="T12" fmla="+- 0 7724 7471"/>
                  <a:gd name="T13" fmla="*/ T12 w 379"/>
                  <a:gd name="T14" fmla="+- 0 4131 3881"/>
                  <a:gd name="T15" fmla="*/ 4131 h 509"/>
                </a:gdLst>
                <a:ahLst/>
                <a:cxnLst>
                  <a:cxn ang="0">
                    <a:pos x="T1" y="T3"/>
                  </a:cxn>
                  <a:cxn ang="0">
                    <a:pos x="T5" y="T7"/>
                  </a:cxn>
                  <a:cxn ang="0">
                    <a:pos x="T9" y="T11"/>
                  </a:cxn>
                  <a:cxn ang="0">
                    <a:pos x="T13" y="T15"/>
                  </a:cxn>
                </a:cxnLst>
                <a:rect l="0" t="0" r="r" b="b"/>
                <a:pathLst>
                  <a:path w="379" h="509">
                    <a:moveTo>
                      <a:pt x="253" y="250"/>
                    </a:moveTo>
                    <a:lnTo>
                      <a:pt x="241" y="258"/>
                    </a:lnTo>
                    <a:lnTo>
                      <a:pt x="250" y="269"/>
                    </a:lnTo>
                    <a:lnTo>
                      <a:pt x="253"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6" name="Freeform 253"/>
              <p:cNvSpPr>
                <a:spLocks/>
              </p:cNvSpPr>
              <p:nvPr/>
            </p:nvSpPr>
            <p:spPr bwMode="auto">
              <a:xfrm>
                <a:off x="7471" y="3881"/>
                <a:ext cx="379" cy="509"/>
              </a:xfrm>
              <a:custGeom>
                <a:avLst/>
                <a:gdLst>
                  <a:gd name="T0" fmla="+- 0 7740 7471"/>
                  <a:gd name="T1" fmla="*/ T0 w 379"/>
                  <a:gd name="T2" fmla="+- 0 4131 3881"/>
                  <a:gd name="T3" fmla="*/ 4131 h 509"/>
                  <a:gd name="T4" fmla="+- 0 7724 7471"/>
                  <a:gd name="T5" fmla="*/ T4 w 379"/>
                  <a:gd name="T6" fmla="+- 0 4131 3881"/>
                  <a:gd name="T7" fmla="*/ 4131 h 509"/>
                  <a:gd name="T8" fmla="+- 0 7721 7471"/>
                  <a:gd name="T9" fmla="*/ T8 w 379"/>
                  <a:gd name="T10" fmla="+- 0 4150 3881"/>
                  <a:gd name="T11" fmla="*/ 4150 h 509"/>
                  <a:gd name="T12" fmla="+- 0 7744 7471"/>
                  <a:gd name="T13" fmla="*/ T12 w 379"/>
                  <a:gd name="T14" fmla="+- 0 4150 3881"/>
                  <a:gd name="T15" fmla="*/ 4150 h 509"/>
                  <a:gd name="T16" fmla="+- 0 7751 7471"/>
                  <a:gd name="T17" fmla="*/ T16 w 379"/>
                  <a:gd name="T18" fmla="+- 0 4145 3881"/>
                  <a:gd name="T19" fmla="*/ 4145 h 509"/>
                  <a:gd name="T20" fmla="+- 0 7740 7471"/>
                  <a:gd name="T21" fmla="*/ T20 w 379"/>
                  <a:gd name="T22" fmla="+- 0 4131 3881"/>
                  <a:gd name="T23" fmla="*/ 4131 h 509"/>
                </a:gdLst>
                <a:ahLst/>
                <a:cxnLst>
                  <a:cxn ang="0">
                    <a:pos x="T1" y="T3"/>
                  </a:cxn>
                  <a:cxn ang="0">
                    <a:pos x="T5" y="T7"/>
                  </a:cxn>
                  <a:cxn ang="0">
                    <a:pos x="T9" y="T11"/>
                  </a:cxn>
                  <a:cxn ang="0">
                    <a:pos x="T13" y="T15"/>
                  </a:cxn>
                  <a:cxn ang="0">
                    <a:pos x="T17" y="T19"/>
                  </a:cxn>
                  <a:cxn ang="0">
                    <a:pos x="T21" y="T23"/>
                  </a:cxn>
                </a:cxnLst>
                <a:rect l="0" t="0" r="r" b="b"/>
                <a:pathLst>
                  <a:path w="379" h="509">
                    <a:moveTo>
                      <a:pt x="269" y="250"/>
                    </a:moveTo>
                    <a:lnTo>
                      <a:pt x="253" y="250"/>
                    </a:lnTo>
                    <a:lnTo>
                      <a:pt x="250" y="269"/>
                    </a:lnTo>
                    <a:lnTo>
                      <a:pt x="273" y="269"/>
                    </a:lnTo>
                    <a:lnTo>
                      <a:pt x="280" y="264"/>
                    </a:lnTo>
                    <a:lnTo>
                      <a:pt x="269" y="25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7" name="Freeform 254"/>
              <p:cNvSpPr>
                <a:spLocks/>
              </p:cNvSpPr>
              <p:nvPr/>
            </p:nvSpPr>
            <p:spPr bwMode="auto">
              <a:xfrm>
                <a:off x="7471" y="3881"/>
                <a:ext cx="379" cy="509"/>
              </a:xfrm>
              <a:custGeom>
                <a:avLst/>
                <a:gdLst>
                  <a:gd name="T0" fmla="+- 0 7660 7471"/>
                  <a:gd name="T1" fmla="*/ T0 w 379"/>
                  <a:gd name="T2" fmla="+- 0 4018 3881"/>
                  <a:gd name="T3" fmla="*/ 4018 h 509"/>
                  <a:gd name="T4" fmla="+- 0 7632 7471"/>
                  <a:gd name="T5" fmla="*/ T4 w 379"/>
                  <a:gd name="T6" fmla="+- 0 4034 3881"/>
                  <a:gd name="T7" fmla="*/ 4034 h 509"/>
                  <a:gd name="T8" fmla="+- 0 7712 7471"/>
                  <a:gd name="T9" fmla="*/ T8 w 379"/>
                  <a:gd name="T10" fmla="+- 0 4139 3881"/>
                  <a:gd name="T11" fmla="*/ 4139 h 509"/>
                  <a:gd name="T12" fmla="+- 0 7724 7471"/>
                  <a:gd name="T13" fmla="*/ T12 w 379"/>
                  <a:gd name="T14" fmla="+- 0 4131 3881"/>
                  <a:gd name="T15" fmla="*/ 4131 h 509"/>
                  <a:gd name="T16" fmla="+- 0 7740 7471"/>
                  <a:gd name="T17" fmla="*/ T16 w 379"/>
                  <a:gd name="T18" fmla="+- 0 4131 3881"/>
                  <a:gd name="T19" fmla="*/ 4131 h 509"/>
                  <a:gd name="T20" fmla="+- 0 7679 7471"/>
                  <a:gd name="T21" fmla="*/ T20 w 379"/>
                  <a:gd name="T22" fmla="+- 0 4049 3881"/>
                  <a:gd name="T23" fmla="*/ 4049 h 509"/>
                  <a:gd name="T24" fmla="+- 0 7659 7471"/>
                  <a:gd name="T25" fmla="*/ T24 w 379"/>
                  <a:gd name="T26" fmla="+- 0 4049 3881"/>
                  <a:gd name="T27" fmla="*/ 4049 h 509"/>
                  <a:gd name="T28" fmla="+- 0 7664 7471"/>
                  <a:gd name="T29" fmla="*/ T28 w 379"/>
                  <a:gd name="T30" fmla="+- 0 4030 3881"/>
                  <a:gd name="T31" fmla="*/ 4030 h 509"/>
                  <a:gd name="T32" fmla="+- 0 7666 7471"/>
                  <a:gd name="T33" fmla="*/ T32 w 379"/>
                  <a:gd name="T34" fmla="+- 0 4030 3881"/>
                  <a:gd name="T35" fmla="*/ 4030 h 509"/>
                  <a:gd name="T36" fmla="+- 0 7660 7471"/>
                  <a:gd name="T37" fmla="*/ T36 w 379"/>
                  <a:gd name="T38" fmla="+- 0 4018 3881"/>
                  <a:gd name="T39" fmla="*/ 4018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79" h="509">
                    <a:moveTo>
                      <a:pt x="189" y="137"/>
                    </a:moveTo>
                    <a:lnTo>
                      <a:pt x="161" y="153"/>
                    </a:lnTo>
                    <a:lnTo>
                      <a:pt x="241" y="258"/>
                    </a:lnTo>
                    <a:lnTo>
                      <a:pt x="253" y="250"/>
                    </a:lnTo>
                    <a:lnTo>
                      <a:pt x="269" y="250"/>
                    </a:lnTo>
                    <a:lnTo>
                      <a:pt x="208" y="168"/>
                    </a:lnTo>
                    <a:lnTo>
                      <a:pt x="188" y="168"/>
                    </a:lnTo>
                    <a:lnTo>
                      <a:pt x="193" y="149"/>
                    </a:lnTo>
                    <a:lnTo>
                      <a:pt x="195" y="149"/>
                    </a:lnTo>
                    <a:lnTo>
                      <a:pt x="189" y="1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8" name="Freeform 255"/>
              <p:cNvSpPr>
                <a:spLocks/>
              </p:cNvSpPr>
              <p:nvPr/>
            </p:nvSpPr>
            <p:spPr bwMode="auto">
              <a:xfrm>
                <a:off x="7471" y="3881"/>
                <a:ext cx="379" cy="509"/>
              </a:xfrm>
              <a:custGeom>
                <a:avLst/>
                <a:gdLst>
                  <a:gd name="T0" fmla="+- 0 7575 7471"/>
                  <a:gd name="T1" fmla="*/ T0 w 379"/>
                  <a:gd name="T2" fmla="+- 0 4085 3881"/>
                  <a:gd name="T3" fmla="*/ 4085 h 509"/>
                  <a:gd name="T4" fmla="+- 0 7574 7471"/>
                  <a:gd name="T5" fmla="*/ T4 w 379"/>
                  <a:gd name="T6" fmla="+- 0 4107 3881"/>
                  <a:gd name="T7" fmla="*/ 4107 h 509"/>
                  <a:gd name="T8" fmla="+- 0 7589 7471"/>
                  <a:gd name="T9" fmla="*/ T8 w 379"/>
                  <a:gd name="T10" fmla="+- 0 4097 3881"/>
                  <a:gd name="T11" fmla="*/ 4097 h 509"/>
                  <a:gd name="T12" fmla="+- 0 757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04" y="204"/>
                    </a:moveTo>
                    <a:lnTo>
                      <a:pt x="103" y="226"/>
                    </a:lnTo>
                    <a:lnTo>
                      <a:pt x="118" y="216"/>
                    </a:lnTo>
                    <a:lnTo>
                      <a:pt x="10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49" name="Freeform 256"/>
              <p:cNvSpPr>
                <a:spLocks/>
              </p:cNvSpPr>
              <p:nvPr/>
            </p:nvSpPr>
            <p:spPr bwMode="auto">
              <a:xfrm>
                <a:off x="7471" y="3881"/>
                <a:ext cx="379" cy="509"/>
              </a:xfrm>
              <a:custGeom>
                <a:avLst/>
                <a:gdLst>
                  <a:gd name="T0" fmla="+- 0 7589 7471"/>
                  <a:gd name="T1" fmla="*/ T0 w 379"/>
                  <a:gd name="T2" fmla="+- 0 4097 3881"/>
                  <a:gd name="T3" fmla="*/ 4097 h 509"/>
                  <a:gd name="T4" fmla="+- 0 7574 7471"/>
                  <a:gd name="T5" fmla="*/ T4 w 379"/>
                  <a:gd name="T6" fmla="+- 0 4107 3881"/>
                  <a:gd name="T7" fmla="*/ 4107 h 509"/>
                  <a:gd name="T8" fmla="+- 0 7602 7471"/>
                  <a:gd name="T9" fmla="*/ T8 w 379"/>
                  <a:gd name="T10" fmla="+- 0 4107 3881"/>
                  <a:gd name="T11" fmla="*/ 4107 h 509"/>
                  <a:gd name="T12" fmla="+- 0 7589 7471"/>
                  <a:gd name="T13" fmla="*/ T12 w 379"/>
                  <a:gd name="T14" fmla="+- 0 4097 3881"/>
                  <a:gd name="T15" fmla="*/ 4097 h 509"/>
                </a:gdLst>
                <a:ahLst/>
                <a:cxnLst>
                  <a:cxn ang="0">
                    <a:pos x="T1" y="T3"/>
                  </a:cxn>
                  <a:cxn ang="0">
                    <a:pos x="T5" y="T7"/>
                  </a:cxn>
                  <a:cxn ang="0">
                    <a:pos x="T9" y="T11"/>
                  </a:cxn>
                  <a:cxn ang="0">
                    <a:pos x="T13" y="T15"/>
                  </a:cxn>
                </a:cxnLst>
                <a:rect l="0" t="0" r="r" b="b"/>
                <a:pathLst>
                  <a:path w="379" h="509">
                    <a:moveTo>
                      <a:pt x="118" y="216"/>
                    </a:moveTo>
                    <a:lnTo>
                      <a:pt x="103" y="226"/>
                    </a:lnTo>
                    <a:lnTo>
                      <a:pt x="131" y="226"/>
                    </a:lnTo>
                    <a:lnTo>
                      <a:pt x="118" y="2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0" name="Freeform 257"/>
              <p:cNvSpPr>
                <a:spLocks/>
              </p:cNvSpPr>
              <p:nvPr/>
            </p:nvSpPr>
            <p:spPr bwMode="auto">
              <a:xfrm>
                <a:off x="7471" y="3881"/>
                <a:ext cx="379" cy="509"/>
              </a:xfrm>
              <a:custGeom>
                <a:avLst/>
                <a:gdLst>
                  <a:gd name="T0" fmla="+- 0 7605 7471"/>
                  <a:gd name="T1" fmla="*/ T0 w 379"/>
                  <a:gd name="T2" fmla="+- 0 4085 3881"/>
                  <a:gd name="T3" fmla="*/ 4085 h 509"/>
                  <a:gd name="T4" fmla="+- 0 7575 7471"/>
                  <a:gd name="T5" fmla="*/ T4 w 379"/>
                  <a:gd name="T6" fmla="+- 0 4085 3881"/>
                  <a:gd name="T7" fmla="*/ 4085 h 509"/>
                  <a:gd name="T8" fmla="+- 0 7589 7471"/>
                  <a:gd name="T9" fmla="*/ T8 w 379"/>
                  <a:gd name="T10" fmla="+- 0 4097 3881"/>
                  <a:gd name="T11" fmla="*/ 4097 h 509"/>
                  <a:gd name="T12" fmla="+- 0 7605 7471"/>
                  <a:gd name="T13" fmla="*/ T12 w 379"/>
                  <a:gd name="T14" fmla="+- 0 4085 3881"/>
                  <a:gd name="T15" fmla="*/ 4085 h 509"/>
                </a:gdLst>
                <a:ahLst/>
                <a:cxnLst>
                  <a:cxn ang="0">
                    <a:pos x="T1" y="T3"/>
                  </a:cxn>
                  <a:cxn ang="0">
                    <a:pos x="T5" y="T7"/>
                  </a:cxn>
                  <a:cxn ang="0">
                    <a:pos x="T9" y="T11"/>
                  </a:cxn>
                  <a:cxn ang="0">
                    <a:pos x="T13" y="T15"/>
                  </a:cxn>
                </a:cxnLst>
                <a:rect l="0" t="0" r="r" b="b"/>
                <a:pathLst>
                  <a:path w="379" h="509">
                    <a:moveTo>
                      <a:pt x="134" y="204"/>
                    </a:moveTo>
                    <a:lnTo>
                      <a:pt x="104" y="204"/>
                    </a:lnTo>
                    <a:lnTo>
                      <a:pt x="118" y="216"/>
                    </a:lnTo>
                    <a:lnTo>
                      <a:pt x="134" y="20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1" name="Freeform 258"/>
              <p:cNvSpPr>
                <a:spLocks/>
              </p:cNvSpPr>
              <p:nvPr/>
            </p:nvSpPr>
            <p:spPr bwMode="auto">
              <a:xfrm>
                <a:off x="7471" y="3881"/>
                <a:ext cx="379" cy="509"/>
              </a:xfrm>
              <a:custGeom>
                <a:avLst/>
                <a:gdLst>
                  <a:gd name="T0" fmla="+- 0 7596 7471"/>
                  <a:gd name="T1" fmla="*/ T0 w 379"/>
                  <a:gd name="T2" fmla="+- 0 4059 3881"/>
                  <a:gd name="T3" fmla="*/ 4059 h 509"/>
                  <a:gd name="T4" fmla="+- 0 7581 7471"/>
                  <a:gd name="T5" fmla="*/ T4 w 379"/>
                  <a:gd name="T6" fmla="+- 0 4069 3881"/>
                  <a:gd name="T7" fmla="*/ 4069 h 509"/>
                  <a:gd name="T8" fmla="+- 0 7595 7471"/>
                  <a:gd name="T9" fmla="*/ T8 w 379"/>
                  <a:gd name="T10" fmla="+- 0 4080 3881"/>
                  <a:gd name="T11" fmla="*/ 4080 h 509"/>
                  <a:gd name="T12" fmla="+- 0 7596 7471"/>
                  <a:gd name="T13" fmla="*/ T12 w 379"/>
                  <a:gd name="T14" fmla="+- 0 4059 3881"/>
                  <a:gd name="T15" fmla="*/ 4059 h 509"/>
                </a:gdLst>
                <a:ahLst/>
                <a:cxnLst>
                  <a:cxn ang="0">
                    <a:pos x="T1" y="T3"/>
                  </a:cxn>
                  <a:cxn ang="0">
                    <a:pos x="T5" y="T7"/>
                  </a:cxn>
                  <a:cxn ang="0">
                    <a:pos x="T9" y="T11"/>
                  </a:cxn>
                  <a:cxn ang="0">
                    <a:pos x="T13" y="T15"/>
                  </a:cxn>
                </a:cxnLst>
                <a:rect l="0" t="0" r="r" b="b"/>
                <a:pathLst>
                  <a:path w="379" h="509">
                    <a:moveTo>
                      <a:pt x="125" y="178"/>
                    </a:moveTo>
                    <a:lnTo>
                      <a:pt x="110" y="188"/>
                    </a:lnTo>
                    <a:lnTo>
                      <a:pt x="124" y="199"/>
                    </a:lnTo>
                    <a:lnTo>
                      <a:pt x="125"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2" name="Freeform 259"/>
              <p:cNvSpPr>
                <a:spLocks/>
              </p:cNvSpPr>
              <p:nvPr/>
            </p:nvSpPr>
            <p:spPr bwMode="auto">
              <a:xfrm>
                <a:off x="7471" y="3881"/>
                <a:ext cx="379" cy="509"/>
              </a:xfrm>
              <a:custGeom>
                <a:avLst/>
                <a:gdLst>
                  <a:gd name="T0" fmla="+- 0 7612 7471"/>
                  <a:gd name="T1" fmla="*/ T0 w 379"/>
                  <a:gd name="T2" fmla="+- 0 4059 3881"/>
                  <a:gd name="T3" fmla="*/ 4059 h 509"/>
                  <a:gd name="T4" fmla="+- 0 7596 7471"/>
                  <a:gd name="T5" fmla="*/ T4 w 379"/>
                  <a:gd name="T6" fmla="+- 0 4059 3881"/>
                  <a:gd name="T7" fmla="*/ 4059 h 509"/>
                  <a:gd name="T8" fmla="+- 0 7595 7471"/>
                  <a:gd name="T9" fmla="*/ T8 w 379"/>
                  <a:gd name="T10" fmla="+- 0 4080 3881"/>
                  <a:gd name="T11" fmla="*/ 4080 h 509"/>
                  <a:gd name="T12" fmla="+- 0 7612 7471"/>
                  <a:gd name="T13" fmla="*/ T12 w 379"/>
                  <a:gd name="T14" fmla="+- 0 4080 3881"/>
                  <a:gd name="T15" fmla="*/ 4080 h 509"/>
                  <a:gd name="T16" fmla="+- 0 7626 7471"/>
                  <a:gd name="T17" fmla="*/ T16 w 379"/>
                  <a:gd name="T18" fmla="+- 0 4070 3881"/>
                  <a:gd name="T19" fmla="*/ 4070 h 509"/>
                  <a:gd name="T20" fmla="+- 0 7612 7471"/>
                  <a:gd name="T21" fmla="*/ T20 w 379"/>
                  <a:gd name="T22" fmla="+- 0 4059 3881"/>
                  <a:gd name="T23" fmla="*/ 4059 h 509"/>
                </a:gdLst>
                <a:ahLst/>
                <a:cxnLst>
                  <a:cxn ang="0">
                    <a:pos x="T1" y="T3"/>
                  </a:cxn>
                  <a:cxn ang="0">
                    <a:pos x="T5" y="T7"/>
                  </a:cxn>
                  <a:cxn ang="0">
                    <a:pos x="T9" y="T11"/>
                  </a:cxn>
                  <a:cxn ang="0">
                    <a:pos x="T13" y="T15"/>
                  </a:cxn>
                  <a:cxn ang="0">
                    <a:pos x="T17" y="T19"/>
                  </a:cxn>
                  <a:cxn ang="0">
                    <a:pos x="T21" y="T23"/>
                  </a:cxn>
                </a:cxnLst>
                <a:rect l="0" t="0" r="r" b="b"/>
                <a:pathLst>
                  <a:path w="379" h="509">
                    <a:moveTo>
                      <a:pt x="141" y="178"/>
                    </a:moveTo>
                    <a:lnTo>
                      <a:pt x="125" y="178"/>
                    </a:lnTo>
                    <a:lnTo>
                      <a:pt x="124" y="199"/>
                    </a:lnTo>
                    <a:lnTo>
                      <a:pt x="141" y="199"/>
                    </a:lnTo>
                    <a:lnTo>
                      <a:pt x="155" y="189"/>
                    </a:lnTo>
                    <a:lnTo>
                      <a:pt x="141" y="17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3" name="Freeform 260"/>
              <p:cNvSpPr>
                <a:spLocks/>
              </p:cNvSpPr>
              <p:nvPr/>
            </p:nvSpPr>
            <p:spPr bwMode="auto">
              <a:xfrm>
                <a:off x="7471" y="3881"/>
                <a:ext cx="379" cy="509"/>
              </a:xfrm>
              <a:custGeom>
                <a:avLst/>
                <a:gdLst>
                  <a:gd name="T0" fmla="+- 0 7621 7471"/>
                  <a:gd name="T1" fmla="*/ T0 w 379"/>
                  <a:gd name="T2" fmla="+- 0 3881 3881"/>
                  <a:gd name="T3" fmla="*/ 3881 h 509"/>
                  <a:gd name="T4" fmla="+- 0 7471 7471"/>
                  <a:gd name="T5" fmla="*/ T4 w 379"/>
                  <a:gd name="T6" fmla="+- 0 3978 3881"/>
                  <a:gd name="T7" fmla="*/ 3978 h 509"/>
                  <a:gd name="T8" fmla="+- 0 7581 7471"/>
                  <a:gd name="T9" fmla="*/ T8 w 379"/>
                  <a:gd name="T10" fmla="+- 0 4069 3881"/>
                  <a:gd name="T11" fmla="*/ 4069 h 509"/>
                  <a:gd name="T12" fmla="+- 0 7596 7471"/>
                  <a:gd name="T13" fmla="*/ T12 w 379"/>
                  <a:gd name="T14" fmla="+- 0 4059 3881"/>
                  <a:gd name="T15" fmla="*/ 4059 h 509"/>
                  <a:gd name="T16" fmla="+- 0 7612 7471"/>
                  <a:gd name="T17" fmla="*/ T16 w 379"/>
                  <a:gd name="T18" fmla="+- 0 4059 3881"/>
                  <a:gd name="T19" fmla="*/ 4059 h 509"/>
                  <a:gd name="T20" fmla="+- 0 7531 7471"/>
                  <a:gd name="T21" fmla="*/ T20 w 379"/>
                  <a:gd name="T22" fmla="+- 0 3991 3881"/>
                  <a:gd name="T23" fmla="*/ 3991 h 509"/>
                  <a:gd name="T24" fmla="+- 0 7502 7471"/>
                  <a:gd name="T25" fmla="*/ T24 w 379"/>
                  <a:gd name="T26" fmla="+- 0 3991 3881"/>
                  <a:gd name="T27" fmla="*/ 3991 h 509"/>
                  <a:gd name="T28" fmla="+- 0 7504 7471"/>
                  <a:gd name="T29" fmla="*/ T28 w 379"/>
                  <a:gd name="T30" fmla="+- 0 3969 3881"/>
                  <a:gd name="T31" fmla="*/ 3969 h 509"/>
                  <a:gd name="T32" fmla="+- 0 7536 7471"/>
                  <a:gd name="T33" fmla="*/ T32 w 379"/>
                  <a:gd name="T34" fmla="+- 0 3969 3881"/>
                  <a:gd name="T35" fmla="*/ 3969 h 509"/>
                  <a:gd name="T36" fmla="+- 0 7610 7471"/>
                  <a:gd name="T37" fmla="*/ T36 w 379"/>
                  <a:gd name="T38" fmla="+- 0 3921 3881"/>
                  <a:gd name="T39" fmla="*/ 3921 h 509"/>
                  <a:gd name="T40" fmla="+- 0 7603 7471"/>
                  <a:gd name="T41" fmla="*/ T40 w 379"/>
                  <a:gd name="T42" fmla="+- 0 3908 3881"/>
                  <a:gd name="T43" fmla="*/ 3908 h 509"/>
                  <a:gd name="T44" fmla="+- 0 7635 7471"/>
                  <a:gd name="T45" fmla="*/ T44 w 379"/>
                  <a:gd name="T46" fmla="+- 0 3908 3881"/>
                  <a:gd name="T47" fmla="*/ 3908 h 509"/>
                  <a:gd name="T48" fmla="+- 0 7621 7471"/>
                  <a:gd name="T49" fmla="*/ T48 w 379"/>
                  <a:gd name="T50" fmla="+- 0 3881 3881"/>
                  <a:gd name="T51" fmla="*/ 3881 h 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79" h="509">
                    <a:moveTo>
                      <a:pt x="150" y="0"/>
                    </a:moveTo>
                    <a:lnTo>
                      <a:pt x="0" y="97"/>
                    </a:lnTo>
                    <a:lnTo>
                      <a:pt x="110" y="188"/>
                    </a:lnTo>
                    <a:lnTo>
                      <a:pt x="125" y="178"/>
                    </a:lnTo>
                    <a:lnTo>
                      <a:pt x="141" y="178"/>
                    </a:lnTo>
                    <a:lnTo>
                      <a:pt x="60" y="110"/>
                    </a:lnTo>
                    <a:lnTo>
                      <a:pt x="31" y="110"/>
                    </a:lnTo>
                    <a:lnTo>
                      <a:pt x="33" y="88"/>
                    </a:lnTo>
                    <a:lnTo>
                      <a:pt x="65" y="88"/>
                    </a:lnTo>
                    <a:lnTo>
                      <a:pt x="139" y="40"/>
                    </a:lnTo>
                    <a:lnTo>
                      <a:pt x="132" y="27"/>
                    </a:lnTo>
                    <a:lnTo>
                      <a:pt x="164" y="27"/>
                    </a:lnTo>
                    <a:lnTo>
                      <a:pt x="15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4" name="Freeform 261"/>
              <p:cNvSpPr>
                <a:spLocks/>
              </p:cNvSpPr>
              <p:nvPr/>
            </p:nvSpPr>
            <p:spPr bwMode="auto">
              <a:xfrm>
                <a:off x="7471" y="3881"/>
                <a:ext cx="379" cy="509"/>
              </a:xfrm>
              <a:custGeom>
                <a:avLst/>
                <a:gdLst>
                  <a:gd name="T0" fmla="+- 0 7664 7471"/>
                  <a:gd name="T1" fmla="*/ T0 w 379"/>
                  <a:gd name="T2" fmla="+- 0 4030 3881"/>
                  <a:gd name="T3" fmla="*/ 4030 h 509"/>
                  <a:gd name="T4" fmla="+- 0 7659 7471"/>
                  <a:gd name="T5" fmla="*/ T4 w 379"/>
                  <a:gd name="T6" fmla="+- 0 4049 3881"/>
                  <a:gd name="T7" fmla="*/ 4049 h 509"/>
                  <a:gd name="T8" fmla="+- 0 7673 7471"/>
                  <a:gd name="T9" fmla="*/ T8 w 379"/>
                  <a:gd name="T10" fmla="+- 0 4042 3881"/>
                  <a:gd name="T11" fmla="*/ 4042 h 509"/>
                  <a:gd name="T12" fmla="+- 0 7664 7471"/>
                  <a:gd name="T13" fmla="*/ T12 w 379"/>
                  <a:gd name="T14" fmla="+- 0 4030 3881"/>
                  <a:gd name="T15" fmla="*/ 4030 h 509"/>
                </a:gdLst>
                <a:ahLst/>
                <a:cxnLst>
                  <a:cxn ang="0">
                    <a:pos x="T1" y="T3"/>
                  </a:cxn>
                  <a:cxn ang="0">
                    <a:pos x="T5" y="T7"/>
                  </a:cxn>
                  <a:cxn ang="0">
                    <a:pos x="T9" y="T11"/>
                  </a:cxn>
                  <a:cxn ang="0">
                    <a:pos x="T13" y="T15"/>
                  </a:cxn>
                </a:cxnLst>
                <a:rect l="0" t="0" r="r" b="b"/>
                <a:pathLst>
                  <a:path w="379" h="509">
                    <a:moveTo>
                      <a:pt x="193" y="149"/>
                    </a:moveTo>
                    <a:lnTo>
                      <a:pt x="188" y="168"/>
                    </a:lnTo>
                    <a:lnTo>
                      <a:pt x="202" y="161"/>
                    </a:lnTo>
                    <a:lnTo>
                      <a:pt x="193" y="1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5" name="Freeform 262"/>
              <p:cNvSpPr>
                <a:spLocks/>
              </p:cNvSpPr>
              <p:nvPr/>
            </p:nvSpPr>
            <p:spPr bwMode="auto">
              <a:xfrm>
                <a:off x="7471" y="3881"/>
                <a:ext cx="379" cy="509"/>
              </a:xfrm>
              <a:custGeom>
                <a:avLst/>
                <a:gdLst>
                  <a:gd name="T0" fmla="+- 0 7673 7471"/>
                  <a:gd name="T1" fmla="*/ T0 w 379"/>
                  <a:gd name="T2" fmla="+- 0 4042 3881"/>
                  <a:gd name="T3" fmla="*/ 4042 h 509"/>
                  <a:gd name="T4" fmla="+- 0 7659 7471"/>
                  <a:gd name="T5" fmla="*/ T4 w 379"/>
                  <a:gd name="T6" fmla="+- 0 4049 3881"/>
                  <a:gd name="T7" fmla="*/ 4049 h 509"/>
                  <a:gd name="T8" fmla="+- 0 7679 7471"/>
                  <a:gd name="T9" fmla="*/ T8 w 379"/>
                  <a:gd name="T10" fmla="+- 0 4049 3881"/>
                  <a:gd name="T11" fmla="*/ 4049 h 509"/>
                  <a:gd name="T12" fmla="+- 0 7673 7471"/>
                  <a:gd name="T13" fmla="*/ T12 w 379"/>
                  <a:gd name="T14" fmla="+- 0 4042 3881"/>
                  <a:gd name="T15" fmla="*/ 4042 h 509"/>
                </a:gdLst>
                <a:ahLst/>
                <a:cxnLst>
                  <a:cxn ang="0">
                    <a:pos x="T1" y="T3"/>
                  </a:cxn>
                  <a:cxn ang="0">
                    <a:pos x="T5" y="T7"/>
                  </a:cxn>
                  <a:cxn ang="0">
                    <a:pos x="T9" y="T11"/>
                  </a:cxn>
                  <a:cxn ang="0">
                    <a:pos x="T13" y="T15"/>
                  </a:cxn>
                </a:cxnLst>
                <a:rect l="0" t="0" r="r" b="b"/>
                <a:pathLst>
                  <a:path w="379" h="509">
                    <a:moveTo>
                      <a:pt x="202" y="161"/>
                    </a:moveTo>
                    <a:lnTo>
                      <a:pt x="188" y="168"/>
                    </a:lnTo>
                    <a:lnTo>
                      <a:pt x="208" y="168"/>
                    </a:lnTo>
                    <a:lnTo>
                      <a:pt x="202" y="16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6" name="Freeform 263"/>
              <p:cNvSpPr>
                <a:spLocks/>
              </p:cNvSpPr>
              <p:nvPr/>
            </p:nvSpPr>
            <p:spPr bwMode="auto">
              <a:xfrm>
                <a:off x="7471" y="3881"/>
                <a:ext cx="379" cy="509"/>
              </a:xfrm>
              <a:custGeom>
                <a:avLst/>
                <a:gdLst>
                  <a:gd name="T0" fmla="+- 0 7688 7471"/>
                  <a:gd name="T1" fmla="*/ T0 w 379"/>
                  <a:gd name="T2" fmla="+- 0 4011 3881"/>
                  <a:gd name="T3" fmla="*/ 4011 h 509"/>
                  <a:gd name="T4" fmla="+- 0 7672 7471"/>
                  <a:gd name="T5" fmla="*/ T4 w 379"/>
                  <a:gd name="T6" fmla="+- 0 4011 3881"/>
                  <a:gd name="T7" fmla="*/ 4011 h 509"/>
                  <a:gd name="T8" fmla="+- 0 7666 7471"/>
                  <a:gd name="T9" fmla="*/ T8 w 379"/>
                  <a:gd name="T10" fmla="+- 0 4030 3881"/>
                  <a:gd name="T11" fmla="*/ 4030 h 509"/>
                  <a:gd name="T12" fmla="+- 0 7664 7471"/>
                  <a:gd name="T13" fmla="*/ T12 w 379"/>
                  <a:gd name="T14" fmla="+- 0 4030 3881"/>
                  <a:gd name="T15" fmla="*/ 4030 h 509"/>
                  <a:gd name="T16" fmla="+- 0 7673 7471"/>
                  <a:gd name="T17" fmla="*/ T16 w 379"/>
                  <a:gd name="T18" fmla="+- 0 4042 3881"/>
                  <a:gd name="T19" fmla="*/ 4042 h 509"/>
                  <a:gd name="T20" fmla="+- 0 7697 7471"/>
                  <a:gd name="T21" fmla="*/ T20 w 379"/>
                  <a:gd name="T22" fmla="+- 0 4029 3881"/>
                  <a:gd name="T23" fmla="*/ 4029 h 509"/>
                  <a:gd name="T24" fmla="+- 0 7688 7471"/>
                  <a:gd name="T25" fmla="*/ T24 w 379"/>
                  <a:gd name="T26" fmla="+- 0 4011 3881"/>
                  <a:gd name="T27" fmla="*/ 4011 h 509"/>
                </a:gdLst>
                <a:ahLst/>
                <a:cxnLst>
                  <a:cxn ang="0">
                    <a:pos x="T1" y="T3"/>
                  </a:cxn>
                  <a:cxn ang="0">
                    <a:pos x="T5" y="T7"/>
                  </a:cxn>
                  <a:cxn ang="0">
                    <a:pos x="T9" y="T11"/>
                  </a:cxn>
                  <a:cxn ang="0">
                    <a:pos x="T13" y="T15"/>
                  </a:cxn>
                  <a:cxn ang="0">
                    <a:pos x="T17" y="T19"/>
                  </a:cxn>
                  <a:cxn ang="0">
                    <a:pos x="T21" y="T23"/>
                  </a:cxn>
                  <a:cxn ang="0">
                    <a:pos x="T25" y="T27"/>
                  </a:cxn>
                </a:cxnLst>
                <a:rect l="0" t="0" r="r" b="b"/>
                <a:pathLst>
                  <a:path w="379" h="509">
                    <a:moveTo>
                      <a:pt x="217" y="130"/>
                    </a:moveTo>
                    <a:lnTo>
                      <a:pt x="201" y="130"/>
                    </a:lnTo>
                    <a:lnTo>
                      <a:pt x="195" y="149"/>
                    </a:lnTo>
                    <a:lnTo>
                      <a:pt x="193" y="149"/>
                    </a:lnTo>
                    <a:lnTo>
                      <a:pt x="202" y="161"/>
                    </a:lnTo>
                    <a:lnTo>
                      <a:pt x="226" y="148"/>
                    </a:lnTo>
                    <a:lnTo>
                      <a:pt x="217"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7" name="Freeform 264"/>
              <p:cNvSpPr>
                <a:spLocks/>
              </p:cNvSpPr>
              <p:nvPr/>
            </p:nvSpPr>
            <p:spPr bwMode="auto">
              <a:xfrm>
                <a:off x="7471" y="3881"/>
                <a:ext cx="379" cy="509"/>
              </a:xfrm>
              <a:custGeom>
                <a:avLst/>
                <a:gdLst>
                  <a:gd name="T0" fmla="+- 0 7672 7471"/>
                  <a:gd name="T1" fmla="*/ T0 w 379"/>
                  <a:gd name="T2" fmla="+- 0 4011 3881"/>
                  <a:gd name="T3" fmla="*/ 4011 h 509"/>
                  <a:gd name="T4" fmla="+- 0 7660 7471"/>
                  <a:gd name="T5" fmla="*/ T4 w 379"/>
                  <a:gd name="T6" fmla="+- 0 4018 3881"/>
                  <a:gd name="T7" fmla="*/ 4018 h 509"/>
                  <a:gd name="T8" fmla="+- 0 7666 7471"/>
                  <a:gd name="T9" fmla="*/ T8 w 379"/>
                  <a:gd name="T10" fmla="+- 0 4030 3881"/>
                  <a:gd name="T11" fmla="*/ 4030 h 509"/>
                  <a:gd name="T12" fmla="+- 0 7672 7471"/>
                  <a:gd name="T13" fmla="*/ T12 w 379"/>
                  <a:gd name="T14" fmla="+- 0 4011 3881"/>
                  <a:gd name="T15" fmla="*/ 4011 h 509"/>
                </a:gdLst>
                <a:ahLst/>
                <a:cxnLst>
                  <a:cxn ang="0">
                    <a:pos x="T1" y="T3"/>
                  </a:cxn>
                  <a:cxn ang="0">
                    <a:pos x="T5" y="T7"/>
                  </a:cxn>
                  <a:cxn ang="0">
                    <a:pos x="T9" y="T11"/>
                  </a:cxn>
                  <a:cxn ang="0">
                    <a:pos x="T13" y="T15"/>
                  </a:cxn>
                </a:cxnLst>
                <a:rect l="0" t="0" r="r" b="b"/>
                <a:pathLst>
                  <a:path w="379" h="509">
                    <a:moveTo>
                      <a:pt x="201" y="130"/>
                    </a:moveTo>
                    <a:lnTo>
                      <a:pt x="189" y="137"/>
                    </a:lnTo>
                    <a:lnTo>
                      <a:pt x="195" y="149"/>
                    </a:lnTo>
                    <a:lnTo>
                      <a:pt x="201" y="13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8" name="Freeform 265"/>
              <p:cNvSpPr>
                <a:spLocks/>
              </p:cNvSpPr>
              <p:nvPr/>
            </p:nvSpPr>
            <p:spPr bwMode="auto">
              <a:xfrm>
                <a:off x="7471" y="3881"/>
                <a:ext cx="379" cy="509"/>
              </a:xfrm>
              <a:custGeom>
                <a:avLst/>
                <a:gdLst>
                  <a:gd name="T0" fmla="+- 0 7635 7471"/>
                  <a:gd name="T1" fmla="*/ T0 w 379"/>
                  <a:gd name="T2" fmla="+- 0 3908 3881"/>
                  <a:gd name="T3" fmla="*/ 3908 h 509"/>
                  <a:gd name="T4" fmla="+- 0 7603 7471"/>
                  <a:gd name="T5" fmla="*/ T4 w 379"/>
                  <a:gd name="T6" fmla="+- 0 3908 3881"/>
                  <a:gd name="T7" fmla="*/ 3908 h 509"/>
                  <a:gd name="T8" fmla="+- 0 7623 7471"/>
                  <a:gd name="T9" fmla="*/ T8 w 379"/>
                  <a:gd name="T10" fmla="+- 0 3913 3881"/>
                  <a:gd name="T11" fmla="*/ 3913 h 509"/>
                  <a:gd name="T12" fmla="+- 0 7610 7471"/>
                  <a:gd name="T13" fmla="*/ T12 w 379"/>
                  <a:gd name="T14" fmla="+- 0 3921 3881"/>
                  <a:gd name="T15" fmla="*/ 3921 h 509"/>
                  <a:gd name="T16" fmla="+- 0 7660 7471"/>
                  <a:gd name="T17" fmla="*/ T16 w 379"/>
                  <a:gd name="T18" fmla="+- 0 4018 3881"/>
                  <a:gd name="T19" fmla="*/ 4018 h 509"/>
                  <a:gd name="T20" fmla="+- 0 7672 7471"/>
                  <a:gd name="T21" fmla="*/ T20 w 379"/>
                  <a:gd name="T22" fmla="+- 0 4011 3881"/>
                  <a:gd name="T23" fmla="*/ 4011 h 509"/>
                  <a:gd name="T24" fmla="+- 0 7688 7471"/>
                  <a:gd name="T25" fmla="*/ T24 w 379"/>
                  <a:gd name="T26" fmla="+- 0 4011 3881"/>
                  <a:gd name="T27" fmla="*/ 4011 h 509"/>
                  <a:gd name="T28" fmla="+- 0 7635 7471"/>
                  <a:gd name="T29" fmla="*/ T28 w 379"/>
                  <a:gd name="T30" fmla="+- 0 3908 3881"/>
                  <a:gd name="T31" fmla="*/ 3908 h 50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9" h="509">
                    <a:moveTo>
                      <a:pt x="164" y="27"/>
                    </a:moveTo>
                    <a:lnTo>
                      <a:pt x="132" y="27"/>
                    </a:lnTo>
                    <a:lnTo>
                      <a:pt x="152" y="32"/>
                    </a:lnTo>
                    <a:lnTo>
                      <a:pt x="139" y="40"/>
                    </a:lnTo>
                    <a:lnTo>
                      <a:pt x="189" y="137"/>
                    </a:lnTo>
                    <a:lnTo>
                      <a:pt x="201" y="130"/>
                    </a:lnTo>
                    <a:lnTo>
                      <a:pt x="217" y="130"/>
                    </a:lnTo>
                    <a:lnTo>
                      <a:pt x="164"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59" name="Freeform 266"/>
              <p:cNvSpPr>
                <a:spLocks/>
              </p:cNvSpPr>
              <p:nvPr/>
            </p:nvSpPr>
            <p:spPr bwMode="auto">
              <a:xfrm>
                <a:off x="7471" y="3881"/>
                <a:ext cx="379" cy="509"/>
              </a:xfrm>
              <a:custGeom>
                <a:avLst/>
                <a:gdLst>
                  <a:gd name="T0" fmla="+- 0 7504 7471"/>
                  <a:gd name="T1" fmla="*/ T0 w 379"/>
                  <a:gd name="T2" fmla="+- 0 3969 3881"/>
                  <a:gd name="T3" fmla="*/ 3969 h 509"/>
                  <a:gd name="T4" fmla="+- 0 7502 7471"/>
                  <a:gd name="T5" fmla="*/ T4 w 379"/>
                  <a:gd name="T6" fmla="+- 0 3991 3881"/>
                  <a:gd name="T7" fmla="*/ 3991 h 509"/>
                  <a:gd name="T8" fmla="+- 0 7518 7471"/>
                  <a:gd name="T9" fmla="*/ T8 w 379"/>
                  <a:gd name="T10" fmla="+- 0 3981 3881"/>
                  <a:gd name="T11" fmla="*/ 3981 h 509"/>
                  <a:gd name="T12" fmla="+- 0 7504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33" y="88"/>
                    </a:moveTo>
                    <a:lnTo>
                      <a:pt x="31" y="110"/>
                    </a:lnTo>
                    <a:lnTo>
                      <a:pt x="47" y="100"/>
                    </a:lnTo>
                    <a:lnTo>
                      <a:pt x="33"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0" name="Freeform 267"/>
              <p:cNvSpPr>
                <a:spLocks/>
              </p:cNvSpPr>
              <p:nvPr/>
            </p:nvSpPr>
            <p:spPr bwMode="auto">
              <a:xfrm>
                <a:off x="7471" y="3881"/>
                <a:ext cx="379" cy="509"/>
              </a:xfrm>
              <a:custGeom>
                <a:avLst/>
                <a:gdLst>
                  <a:gd name="T0" fmla="+- 0 7518 7471"/>
                  <a:gd name="T1" fmla="*/ T0 w 379"/>
                  <a:gd name="T2" fmla="+- 0 3981 3881"/>
                  <a:gd name="T3" fmla="*/ 3981 h 509"/>
                  <a:gd name="T4" fmla="+- 0 7502 7471"/>
                  <a:gd name="T5" fmla="*/ T4 w 379"/>
                  <a:gd name="T6" fmla="+- 0 3991 3881"/>
                  <a:gd name="T7" fmla="*/ 3991 h 509"/>
                  <a:gd name="T8" fmla="+- 0 7531 7471"/>
                  <a:gd name="T9" fmla="*/ T8 w 379"/>
                  <a:gd name="T10" fmla="+- 0 3991 3881"/>
                  <a:gd name="T11" fmla="*/ 3991 h 509"/>
                  <a:gd name="T12" fmla="+- 0 7518 7471"/>
                  <a:gd name="T13" fmla="*/ T12 w 379"/>
                  <a:gd name="T14" fmla="+- 0 3981 3881"/>
                  <a:gd name="T15" fmla="*/ 3981 h 509"/>
                </a:gdLst>
                <a:ahLst/>
                <a:cxnLst>
                  <a:cxn ang="0">
                    <a:pos x="T1" y="T3"/>
                  </a:cxn>
                  <a:cxn ang="0">
                    <a:pos x="T5" y="T7"/>
                  </a:cxn>
                  <a:cxn ang="0">
                    <a:pos x="T9" y="T11"/>
                  </a:cxn>
                  <a:cxn ang="0">
                    <a:pos x="T13" y="T15"/>
                  </a:cxn>
                </a:cxnLst>
                <a:rect l="0" t="0" r="r" b="b"/>
                <a:pathLst>
                  <a:path w="379" h="509">
                    <a:moveTo>
                      <a:pt x="47" y="100"/>
                    </a:moveTo>
                    <a:lnTo>
                      <a:pt x="31" y="110"/>
                    </a:lnTo>
                    <a:lnTo>
                      <a:pt x="60" y="110"/>
                    </a:lnTo>
                    <a:lnTo>
                      <a:pt x="47" y="10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1" name="Freeform 268"/>
              <p:cNvSpPr>
                <a:spLocks/>
              </p:cNvSpPr>
              <p:nvPr/>
            </p:nvSpPr>
            <p:spPr bwMode="auto">
              <a:xfrm>
                <a:off x="7471" y="3881"/>
                <a:ext cx="379" cy="509"/>
              </a:xfrm>
              <a:custGeom>
                <a:avLst/>
                <a:gdLst>
                  <a:gd name="T0" fmla="+- 0 7536 7471"/>
                  <a:gd name="T1" fmla="*/ T0 w 379"/>
                  <a:gd name="T2" fmla="+- 0 3969 3881"/>
                  <a:gd name="T3" fmla="*/ 3969 h 509"/>
                  <a:gd name="T4" fmla="+- 0 7504 7471"/>
                  <a:gd name="T5" fmla="*/ T4 w 379"/>
                  <a:gd name="T6" fmla="+- 0 3969 3881"/>
                  <a:gd name="T7" fmla="*/ 3969 h 509"/>
                  <a:gd name="T8" fmla="+- 0 7518 7471"/>
                  <a:gd name="T9" fmla="*/ T8 w 379"/>
                  <a:gd name="T10" fmla="+- 0 3981 3881"/>
                  <a:gd name="T11" fmla="*/ 3981 h 509"/>
                  <a:gd name="T12" fmla="+- 0 7536 7471"/>
                  <a:gd name="T13" fmla="*/ T12 w 379"/>
                  <a:gd name="T14" fmla="+- 0 3969 3881"/>
                  <a:gd name="T15" fmla="*/ 3969 h 509"/>
                </a:gdLst>
                <a:ahLst/>
                <a:cxnLst>
                  <a:cxn ang="0">
                    <a:pos x="T1" y="T3"/>
                  </a:cxn>
                  <a:cxn ang="0">
                    <a:pos x="T5" y="T7"/>
                  </a:cxn>
                  <a:cxn ang="0">
                    <a:pos x="T9" y="T11"/>
                  </a:cxn>
                  <a:cxn ang="0">
                    <a:pos x="T13" y="T15"/>
                  </a:cxn>
                </a:cxnLst>
                <a:rect l="0" t="0" r="r" b="b"/>
                <a:pathLst>
                  <a:path w="379" h="509">
                    <a:moveTo>
                      <a:pt x="65" y="88"/>
                    </a:moveTo>
                    <a:lnTo>
                      <a:pt x="33" y="88"/>
                    </a:lnTo>
                    <a:lnTo>
                      <a:pt x="47" y="100"/>
                    </a:lnTo>
                    <a:lnTo>
                      <a:pt x="65" y="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62" name="Freeform 269"/>
              <p:cNvSpPr>
                <a:spLocks/>
              </p:cNvSpPr>
              <p:nvPr/>
            </p:nvSpPr>
            <p:spPr bwMode="auto">
              <a:xfrm>
                <a:off x="7471" y="3881"/>
                <a:ext cx="379" cy="509"/>
              </a:xfrm>
              <a:custGeom>
                <a:avLst/>
                <a:gdLst>
                  <a:gd name="T0" fmla="+- 0 7603 7471"/>
                  <a:gd name="T1" fmla="*/ T0 w 379"/>
                  <a:gd name="T2" fmla="+- 0 3908 3881"/>
                  <a:gd name="T3" fmla="*/ 3908 h 509"/>
                  <a:gd name="T4" fmla="+- 0 7610 7471"/>
                  <a:gd name="T5" fmla="*/ T4 w 379"/>
                  <a:gd name="T6" fmla="+- 0 3921 3881"/>
                  <a:gd name="T7" fmla="*/ 3921 h 509"/>
                  <a:gd name="T8" fmla="+- 0 7623 7471"/>
                  <a:gd name="T9" fmla="*/ T8 w 379"/>
                  <a:gd name="T10" fmla="+- 0 3913 3881"/>
                  <a:gd name="T11" fmla="*/ 3913 h 509"/>
                  <a:gd name="T12" fmla="+- 0 7603 7471"/>
                  <a:gd name="T13" fmla="*/ T12 w 379"/>
                  <a:gd name="T14" fmla="+- 0 3908 3881"/>
                  <a:gd name="T15" fmla="*/ 3908 h 509"/>
                </a:gdLst>
                <a:ahLst/>
                <a:cxnLst>
                  <a:cxn ang="0">
                    <a:pos x="T1" y="T3"/>
                  </a:cxn>
                  <a:cxn ang="0">
                    <a:pos x="T5" y="T7"/>
                  </a:cxn>
                  <a:cxn ang="0">
                    <a:pos x="T9" y="T11"/>
                  </a:cxn>
                  <a:cxn ang="0">
                    <a:pos x="T13" y="T15"/>
                  </a:cxn>
                </a:cxnLst>
                <a:rect l="0" t="0" r="r" b="b"/>
                <a:pathLst>
                  <a:path w="379" h="509">
                    <a:moveTo>
                      <a:pt x="132" y="27"/>
                    </a:moveTo>
                    <a:lnTo>
                      <a:pt x="139" y="40"/>
                    </a:lnTo>
                    <a:lnTo>
                      <a:pt x="152" y="32"/>
                    </a:lnTo>
                    <a:lnTo>
                      <a:pt x="132" y="2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200" name="Group 270"/>
            <p:cNvGrpSpPr>
              <a:grpSpLocks/>
            </p:cNvGrpSpPr>
            <p:nvPr/>
          </p:nvGrpSpPr>
          <p:grpSpPr bwMode="auto">
            <a:xfrm>
              <a:off x="7108" y="3756"/>
              <a:ext cx="310" cy="433"/>
              <a:chOff x="7108" y="3756"/>
              <a:chExt cx="310" cy="433"/>
            </a:xfrm>
          </p:grpSpPr>
          <p:sp>
            <p:nvSpPr>
              <p:cNvPr id="2232" name="Freeform 271"/>
              <p:cNvSpPr>
                <a:spLocks/>
              </p:cNvSpPr>
              <p:nvPr/>
            </p:nvSpPr>
            <p:spPr bwMode="auto">
              <a:xfrm>
                <a:off x="7108" y="3756"/>
                <a:ext cx="310" cy="433"/>
              </a:xfrm>
              <a:custGeom>
                <a:avLst/>
                <a:gdLst>
                  <a:gd name="T0" fmla="+- 0 7230 7108"/>
                  <a:gd name="T1" fmla="*/ T0 w 310"/>
                  <a:gd name="T2" fmla="+- 0 3756 3756"/>
                  <a:gd name="T3" fmla="*/ 3756 h 433"/>
                  <a:gd name="T4" fmla="+- 0 7108 7108"/>
                  <a:gd name="T5" fmla="*/ T4 w 310"/>
                  <a:gd name="T6" fmla="+- 0 3834 3756"/>
                  <a:gd name="T7" fmla="*/ 3834 h 433"/>
                  <a:gd name="T8" fmla="+- 0 7217 7108"/>
                  <a:gd name="T9" fmla="*/ T8 w 310"/>
                  <a:gd name="T10" fmla="+- 0 3924 3756"/>
                  <a:gd name="T11" fmla="*/ 3924 h 433"/>
                  <a:gd name="T12" fmla="+- 0 7181 7108"/>
                  <a:gd name="T13" fmla="*/ T12 w 310"/>
                  <a:gd name="T14" fmla="+- 0 3951 3756"/>
                  <a:gd name="T15" fmla="*/ 3951 h 433"/>
                  <a:gd name="T16" fmla="+- 0 7284 7108"/>
                  <a:gd name="T17" fmla="*/ T16 w 310"/>
                  <a:gd name="T18" fmla="+- 0 4037 3756"/>
                  <a:gd name="T19" fmla="*/ 4037 h 433"/>
                  <a:gd name="T20" fmla="+- 0 7252 7108"/>
                  <a:gd name="T21" fmla="*/ T20 w 310"/>
                  <a:gd name="T22" fmla="+- 0 4055 3756"/>
                  <a:gd name="T23" fmla="*/ 4055 h 433"/>
                  <a:gd name="T24" fmla="+- 0 7418 7108"/>
                  <a:gd name="T25" fmla="*/ T24 w 310"/>
                  <a:gd name="T26" fmla="+- 0 4189 3756"/>
                  <a:gd name="T27" fmla="*/ 4189 h 433"/>
                  <a:gd name="T28" fmla="+- 0 7321 7108"/>
                  <a:gd name="T29" fmla="*/ T28 w 310"/>
                  <a:gd name="T30" fmla="+- 0 4015 3756"/>
                  <a:gd name="T31" fmla="*/ 4015 h 433"/>
                  <a:gd name="T32" fmla="+- 0 7346 7108"/>
                  <a:gd name="T33" fmla="*/ T32 w 310"/>
                  <a:gd name="T34" fmla="+- 0 3997 3756"/>
                  <a:gd name="T35" fmla="*/ 3997 h 433"/>
                  <a:gd name="T36" fmla="+- 0 7267 7108"/>
                  <a:gd name="T37" fmla="*/ T36 w 310"/>
                  <a:gd name="T38" fmla="+- 0 3893 3756"/>
                  <a:gd name="T39" fmla="*/ 3893 h 433"/>
                  <a:gd name="T40" fmla="+- 0 7293 7108"/>
                  <a:gd name="T41" fmla="*/ T40 w 310"/>
                  <a:gd name="T42" fmla="+- 0 3879 3756"/>
                  <a:gd name="T43" fmla="*/ 3879 h 433"/>
                  <a:gd name="T44" fmla="+- 0 7230 7108"/>
                  <a:gd name="T45" fmla="*/ T44 w 310"/>
                  <a:gd name="T46" fmla="+- 0 3756 3756"/>
                  <a:gd name="T47" fmla="*/ 3756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10" h="433">
                    <a:moveTo>
                      <a:pt x="122" y="0"/>
                    </a:moveTo>
                    <a:lnTo>
                      <a:pt x="0" y="78"/>
                    </a:lnTo>
                    <a:lnTo>
                      <a:pt x="109" y="168"/>
                    </a:lnTo>
                    <a:lnTo>
                      <a:pt x="73" y="195"/>
                    </a:lnTo>
                    <a:lnTo>
                      <a:pt x="176" y="281"/>
                    </a:lnTo>
                    <a:lnTo>
                      <a:pt x="144" y="299"/>
                    </a:lnTo>
                    <a:lnTo>
                      <a:pt x="310" y="433"/>
                    </a:lnTo>
                    <a:lnTo>
                      <a:pt x="213" y="259"/>
                    </a:lnTo>
                    <a:lnTo>
                      <a:pt x="238" y="241"/>
                    </a:lnTo>
                    <a:lnTo>
                      <a:pt x="159" y="137"/>
                    </a:lnTo>
                    <a:lnTo>
                      <a:pt x="185" y="123"/>
                    </a:lnTo>
                    <a:lnTo>
                      <a:pt x="122" y="0"/>
                    </a:lnTo>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201" name="Group 272"/>
            <p:cNvGrpSpPr>
              <a:grpSpLocks/>
            </p:cNvGrpSpPr>
            <p:nvPr/>
          </p:nvGrpSpPr>
          <p:grpSpPr bwMode="auto">
            <a:xfrm>
              <a:off x="7085" y="3737"/>
              <a:ext cx="381" cy="508"/>
              <a:chOff x="7085" y="3737"/>
              <a:chExt cx="381" cy="508"/>
            </a:xfrm>
          </p:grpSpPr>
          <p:sp>
            <p:nvSpPr>
              <p:cNvPr id="2202" name="Freeform 273"/>
              <p:cNvSpPr>
                <a:spLocks/>
              </p:cNvSpPr>
              <p:nvPr/>
            </p:nvSpPr>
            <p:spPr bwMode="auto">
              <a:xfrm>
                <a:off x="7085" y="3737"/>
                <a:ext cx="381" cy="508"/>
              </a:xfrm>
              <a:custGeom>
                <a:avLst/>
                <a:gdLst>
                  <a:gd name="T0" fmla="+- 0 7260 7085"/>
                  <a:gd name="T1" fmla="*/ T0 w 381"/>
                  <a:gd name="T2" fmla="+- 0 4035 3737"/>
                  <a:gd name="T3" fmla="*/ 4035 h 508"/>
                  <a:gd name="T4" fmla="+- 0 7228 7085"/>
                  <a:gd name="T5" fmla="*/ T4 w 381"/>
                  <a:gd name="T6" fmla="+- 0 4054 3737"/>
                  <a:gd name="T7" fmla="*/ 4054 h 508"/>
                  <a:gd name="T8" fmla="+- 0 7466 7085"/>
                  <a:gd name="T9" fmla="*/ T8 w 381"/>
                  <a:gd name="T10" fmla="+- 0 4245 3737"/>
                  <a:gd name="T11" fmla="*/ 4245 h 508"/>
                  <a:gd name="T12" fmla="+- 0 7438 7085"/>
                  <a:gd name="T13" fmla="*/ T12 w 381"/>
                  <a:gd name="T14" fmla="+- 0 4196 3737"/>
                  <a:gd name="T15" fmla="*/ 4196 h 508"/>
                  <a:gd name="T16" fmla="+- 0 7407 7085"/>
                  <a:gd name="T17" fmla="*/ T16 w 381"/>
                  <a:gd name="T18" fmla="+- 0 4196 3737"/>
                  <a:gd name="T19" fmla="*/ 4196 h 508"/>
                  <a:gd name="T20" fmla="+- 0 7372 7085"/>
                  <a:gd name="T21" fmla="*/ T20 w 381"/>
                  <a:gd name="T22" fmla="+- 0 4134 3737"/>
                  <a:gd name="T23" fmla="*/ 4134 h 508"/>
                  <a:gd name="T24" fmla="+- 0 7290 7085"/>
                  <a:gd name="T25" fmla="*/ T24 w 381"/>
                  <a:gd name="T26" fmla="+- 0 4068 3737"/>
                  <a:gd name="T27" fmla="*/ 4068 h 508"/>
                  <a:gd name="T28" fmla="+- 0 7260 7085"/>
                  <a:gd name="T29" fmla="*/ T28 w 381"/>
                  <a:gd name="T30" fmla="+- 0 4068 3737"/>
                  <a:gd name="T31" fmla="*/ 4068 h 508"/>
                  <a:gd name="T32" fmla="+- 0 7261 7085"/>
                  <a:gd name="T33" fmla="*/ T32 w 381"/>
                  <a:gd name="T34" fmla="+- 0 4044 3737"/>
                  <a:gd name="T35" fmla="*/ 4044 h 508"/>
                  <a:gd name="T36" fmla="+- 0 7271 7085"/>
                  <a:gd name="T37" fmla="*/ T36 w 381"/>
                  <a:gd name="T38" fmla="+- 0 4044 3737"/>
                  <a:gd name="T39" fmla="*/ 4044 h 508"/>
                  <a:gd name="T40" fmla="+- 0 7260 7085"/>
                  <a:gd name="T41" fmla="*/ T40 w 381"/>
                  <a:gd name="T42" fmla="+- 0 4035 3737"/>
                  <a:gd name="T43" fmla="*/ 4035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81" h="508">
                    <a:moveTo>
                      <a:pt x="175" y="298"/>
                    </a:moveTo>
                    <a:lnTo>
                      <a:pt x="143" y="317"/>
                    </a:lnTo>
                    <a:lnTo>
                      <a:pt x="381" y="508"/>
                    </a:lnTo>
                    <a:lnTo>
                      <a:pt x="353" y="459"/>
                    </a:lnTo>
                    <a:lnTo>
                      <a:pt x="322" y="459"/>
                    </a:lnTo>
                    <a:lnTo>
                      <a:pt x="287" y="397"/>
                    </a:lnTo>
                    <a:lnTo>
                      <a:pt x="205" y="331"/>
                    </a:lnTo>
                    <a:lnTo>
                      <a:pt x="175" y="331"/>
                    </a:lnTo>
                    <a:lnTo>
                      <a:pt x="176" y="307"/>
                    </a:lnTo>
                    <a:lnTo>
                      <a:pt x="186" y="307"/>
                    </a:lnTo>
                    <a:lnTo>
                      <a:pt x="175" y="29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3" name="Freeform 274"/>
              <p:cNvSpPr>
                <a:spLocks/>
              </p:cNvSpPr>
              <p:nvPr/>
            </p:nvSpPr>
            <p:spPr bwMode="auto">
              <a:xfrm>
                <a:off x="7085" y="3737"/>
                <a:ext cx="381" cy="508"/>
              </a:xfrm>
              <a:custGeom>
                <a:avLst/>
                <a:gdLst>
                  <a:gd name="T0" fmla="+- 0 7372 7085"/>
                  <a:gd name="T1" fmla="*/ T0 w 381"/>
                  <a:gd name="T2" fmla="+- 0 4134 3737"/>
                  <a:gd name="T3" fmla="*/ 4134 h 508"/>
                  <a:gd name="T4" fmla="+- 0 7407 7085"/>
                  <a:gd name="T5" fmla="*/ T4 w 381"/>
                  <a:gd name="T6" fmla="+- 0 4196 3737"/>
                  <a:gd name="T7" fmla="*/ 4196 h 508"/>
                  <a:gd name="T8" fmla="+- 0 7428 7085"/>
                  <a:gd name="T9" fmla="*/ T8 w 381"/>
                  <a:gd name="T10" fmla="+- 0 4179 3737"/>
                  <a:gd name="T11" fmla="*/ 4179 h 508"/>
                  <a:gd name="T12" fmla="+- 0 7372 7085"/>
                  <a:gd name="T13" fmla="*/ T12 w 381"/>
                  <a:gd name="T14" fmla="+- 0 4134 3737"/>
                  <a:gd name="T15" fmla="*/ 4134 h 508"/>
                </a:gdLst>
                <a:ahLst/>
                <a:cxnLst>
                  <a:cxn ang="0">
                    <a:pos x="T1" y="T3"/>
                  </a:cxn>
                  <a:cxn ang="0">
                    <a:pos x="T5" y="T7"/>
                  </a:cxn>
                  <a:cxn ang="0">
                    <a:pos x="T9" y="T11"/>
                  </a:cxn>
                  <a:cxn ang="0">
                    <a:pos x="T13" y="T15"/>
                  </a:cxn>
                </a:cxnLst>
                <a:rect l="0" t="0" r="r" b="b"/>
                <a:pathLst>
                  <a:path w="381" h="508">
                    <a:moveTo>
                      <a:pt x="287" y="397"/>
                    </a:moveTo>
                    <a:lnTo>
                      <a:pt x="322" y="459"/>
                    </a:lnTo>
                    <a:lnTo>
                      <a:pt x="343" y="442"/>
                    </a:lnTo>
                    <a:lnTo>
                      <a:pt x="287" y="39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4" name="Freeform 275"/>
              <p:cNvSpPr>
                <a:spLocks/>
              </p:cNvSpPr>
              <p:nvPr/>
            </p:nvSpPr>
            <p:spPr bwMode="auto">
              <a:xfrm>
                <a:off x="7085" y="3737"/>
                <a:ext cx="381" cy="508"/>
              </a:xfrm>
              <a:custGeom>
                <a:avLst/>
                <a:gdLst>
                  <a:gd name="T0" fmla="+- 0 7327 7085"/>
                  <a:gd name="T1" fmla="*/ T0 w 381"/>
                  <a:gd name="T2" fmla="+- 0 3994 3737"/>
                  <a:gd name="T3" fmla="*/ 3994 h 508"/>
                  <a:gd name="T4" fmla="+- 0 7303 7085"/>
                  <a:gd name="T5" fmla="*/ T4 w 381"/>
                  <a:gd name="T6" fmla="+- 0 4011 3737"/>
                  <a:gd name="T7" fmla="*/ 4011 h 508"/>
                  <a:gd name="T8" fmla="+- 0 7372 7085"/>
                  <a:gd name="T9" fmla="*/ T8 w 381"/>
                  <a:gd name="T10" fmla="+- 0 4134 3737"/>
                  <a:gd name="T11" fmla="*/ 4134 h 508"/>
                  <a:gd name="T12" fmla="+- 0 7428 7085"/>
                  <a:gd name="T13" fmla="*/ T12 w 381"/>
                  <a:gd name="T14" fmla="+- 0 4179 3737"/>
                  <a:gd name="T15" fmla="*/ 4179 h 508"/>
                  <a:gd name="T16" fmla="+- 0 7407 7085"/>
                  <a:gd name="T17" fmla="*/ T16 w 381"/>
                  <a:gd name="T18" fmla="+- 0 4196 3737"/>
                  <a:gd name="T19" fmla="*/ 4196 h 508"/>
                  <a:gd name="T20" fmla="+- 0 7438 7085"/>
                  <a:gd name="T21" fmla="*/ T20 w 381"/>
                  <a:gd name="T22" fmla="+- 0 4196 3737"/>
                  <a:gd name="T23" fmla="*/ 4196 h 508"/>
                  <a:gd name="T24" fmla="+- 0 7343 7085"/>
                  <a:gd name="T25" fmla="*/ T24 w 381"/>
                  <a:gd name="T26" fmla="+- 0 4026 3737"/>
                  <a:gd name="T27" fmla="*/ 4026 h 508"/>
                  <a:gd name="T28" fmla="+- 0 7328 7085"/>
                  <a:gd name="T29" fmla="*/ T28 w 381"/>
                  <a:gd name="T30" fmla="+- 0 4026 3737"/>
                  <a:gd name="T31" fmla="*/ 4026 h 508"/>
                  <a:gd name="T32" fmla="+- 0 7332 7085"/>
                  <a:gd name="T33" fmla="*/ T32 w 381"/>
                  <a:gd name="T34" fmla="+- 0 4008 3737"/>
                  <a:gd name="T35" fmla="*/ 4008 h 508"/>
                  <a:gd name="T36" fmla="+- 0 7355 7085"/>
                  <a:gd name="T37" fmla="*/ T36 w 381"/>
                  <a:gd name="T38" fmla="+- 0 4008 3737"/>
                  <a:gd name="T39" fmla="*/ 4008 h 508"/>
                  <a:gd name="T40" fmla="+- 0 7359 7085"/>
                  <a:gd name="T41" fmla="*/ T40 w 381"/>
                  <a:gd name="T42" fmla="+- 0 4006 3737"/>
                  <a:gd name="T43" fmla="*/ 4006 h 508"/>
                  <a:gd name="T44" fmla="+- 0 7336 7085"/>
                  <a:gd name="T45" fmla="*/ T44 w 381"/>
                  <a:gd name="T46" fmla="+- 0 4006 3737"/>
                  <a:gd name="T47" fmla="*/ 4006 h 508"/>
                  <a:gd name="T48" fmla="+- 0 7327 7085"/>
                  <a:gd name="T49" fmla="*/ T48 w 381"/>
                  <a:gd name="T50" fmla="+- 0 3994 3737"/>
                  <a:gd name="T51" fmla="*/ 399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242" y="257"/>
                    </a:moveTo>
                    <a:lnTo>
                      <a:pt x="218" y="274"/>
                    </a:lnTo>
                    <a:lnTo>
                      <a:pt x="287" y="397"/>
                    </a:lnTo>
                    <a:lnTo>
                      <a:pt x="343" y="442"/>
                    </a:lnTo>
                    <a:lnTo>
                      <a:pt x="322" y="459"/>
                    </a:lnTo>
                    <a:lnTo>
                      <a:pt x="353" y="459"/>
                    </a:lnTo>
                    <a:lnTo>
                      <a:pt x="258" y="289"/>
                    </a:lnTo>
                    <a:lnTo>
                      <a:pt x="243" y="289"/>
                    </a:lnTo>
                    <a:lnTo>
                      <a:pt x="247" y="271"/>
                    </a:lnTo>
                    <a:lnTo>
                      <a:pt x="270" y="271"/>
                    </a:lnTo>
                    <a:lnTo>
                      <a:pt x="274" y="269"/>
                    </a:lnTo>
                    <a:lnTo>
                      <a:pt x="251" y="269"/>
                    </a:lnTo>
                    <a:lnTo>
                      <a:pt x="242" y="25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5" name="Freeform 276"/>
              <p:cNvSpPr>
                <a:spLocks/>
              </p:cNvSpPr>
              <p:nvPr/>
            </p:nvSpPr>
            <p:spPr bwMode="auto">
              <a:xfrm>
                <a:off x="7085" y="3737"/>
                <a:ext cx="381" cy="508"/>
              </a:xfrm>
              <a:custGeom>
                <a:avLst/>
                <a:gdLst>
                  <a:gd name="T0" fmla="+- 0 7261 7085"/>
                  <a:gd name="T1" fmla="*/ T0 w 381"/>
                  <a:gd name="T2" fmla="+- 0 4044 3737"/>
                  <a:gd name="T3" fmla="*/ 4044 h 508"/>
                  <a:gd name="T4" fmla="+- 0 7260 7085"/>
                  <a:gd name="T5" fmla="*/ T4 w 381"/>
                  <a:gd name="T6" fmla="+- 0 4068 3737"/>
                  <a:gd name="T7" fmla="*/ 4068 h 508"/>
                  <a:gd name="T8" fmla="+- 0 7277 7085"/>
                  <a:gd name="T9" fmla="*/ T8 w 381"/>
                  <a:gd name="T10" fmla="+- 0 4057 3737"/>
                  <a:gd name="T11" fmla="*/ 4057 h 508"/>
                  <a:gd name="T12" fmla="+- 0 7261 7085"/>
                  <a:gd name="T13" fmla="*/ T12 w 381"/>
                  <a:gd name="T14" fmla="+- 0 4044 3737"/>
                  <a:gd name="T15" fmla="*/ 4044 h 508"/>
                </a:gdLst>
                <a:ahLst/>
                <a:cxnLst>
                  <a:cxn ang="0">
                    <a:pos x="T1" y="T3"/>
                  </a:cxn>
                  <a:cxn ang="0">
                    <a:pos x="T5" y="T7"/>
                  </a:cxn>
                  <a:cxn ang="0">
                    <a:pos x="T9" y="T11"/>
                  </a:cxn>
                  <a:cxn ang="0">
                    <a:pos x="T13" y="T15"/>
                  </a:cxn>
                </a:cxnLst>
                <a:rect l="0" t="0" r="r" b="b"/>
                <a:pathLst>
                  <a:path w="381" h="508">
                    <a:moveTo>
                      <a:pt x="176" y="307"/>
                    </a:moveTo>
                    <a:lnTo>
                      <a:pt x="175" y="331"/>
                    </a:lnTo>
                    <a:lnTo>
                      <a:pt x="192" y="320"/>
                    </a:lnTo>
                    <a:lnTo>
                      <a:pt x="17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6" name="Freeform 277"/>
              <p:cNvSpPr>
                <a:spLocks/>
              </p:cNvSpPr>
              <p:nvPr/>
            </p:nvSpPr>
            <p:spPr bwMode="auto">
              <a:xfrm>
                <a:off x="7085" y="3737"/>
                <a:ext cx="381" cy="508"/>
              </a:xfrm>
              <a:custGeom>
                <a:avLst/>
                <a:gdLst>
                  <a:gd name="T0" fmla="+- 0 7277 7085"/>
                  <a:gd name="T1" fmla="*/ T0 w 381"/>
                  <a:gd name="T2" fmla="+- 0 4057 3737"/>
                  <a:gd name="T3" fmla="*/ 4057 h 508"/>
                  <a:gd name="T4" fmla="+- 0 7260 7085"/>
                  <a:gd name="T5" fmla="*/ T4 w 381"/>
                  <a:gd name="T6" fmla="+- 0 4068 3737"/>
                  <a:gd name="T7" fmla="*/ 4068 h 508"/>
                  <a:gd name="T8" fmla="+- 0 7290 7085"/>
                  <a:gd name="T9" fmla="*/ T8 w 381"/>
                  <a:gd name="T10" fmla="+- 0 4068 3737"/>
                  <a:gd name="T11" fmla="*/ 4068 h 508"/>
                  <a:gd name="T12" fmla="+- 0 7277 7085"/>
                  <a:gd name="T13" fmla="*/ T12 w 381"/>
                  <a:gd name="T14" fmla="+- 0 4057 3737"/>
                  <a:gd name="T15" fmla="*/ 4057 h 508"/>
                </a:gdLst>
                <a:ahLst/>
                <a:cxnLst>
                  <a:cxn ang="0">
                    <a:pos x="T1" y="T3"/>
                  </a:cxn>
                  <a:cxn ang="0">
                    <a:pos x="T5" y="T7"/>
                  </a:cxn>
                  <a:cxn ang="0">
                    <a:pos x="T9" y="T11"/>
                  </a:cxn>
                  <a:cxn ang="0">
                    <a:pos x="T13" y="T15"/>
                  </a:cxn>
                </a:cxnLst>
                <a:rect l="0" t="0" r="r" b="b"/>
                <a:pathLst>
                  <a:path w="381" h="508">
                    <a:moveTo>
                      <a:pt x="192" y="320"/>
                    </a:moveTo>
                    <a:lnTo>
                      <a:pt x="175" y="331"/>
                    </a:lnTo>
                    <a:lnTo>
                      <a:pt x="205" y="331"/>
                    </a:lnTo>
                    <a:lnTo>
                      <a:pt x="192" y="32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7" name="Freeform 278"/>
              <p:cNvSpPr>
                <a:spLocks/>
              </p:cNvSpPr>
              <p:nvPr/>
            </p:nvSpPr>
            <p:spPr bwMode="auto">
              <a:xfrm>
                <a:off x="7085" y="3737"/>
                <a:ext cx="381" cy="508"/>
              </a:xfrm>
              <a:custGeom>
                <a:avLst/>
                <a:gdLst>
                  <a:gd name="T0" fmla="+- 0 7271 7085"/>
                  <a:gd name="T1" fmla="*/ T0 w 381"/>
                  <a:gd name="T2" fmla="+- 0 4044 3737"/>
                  <a:gd name="T3" fmla="*/ 4044 h 508"/>
                  <a:gd name="T4" fmla="+- 0 7261 7085"/>
                  <a:gd name="T5" fmla="*/ T4 w 381"/>
                  <a:gd name="T6" fmla="+- 0 4044 3737"/>
                  <a:gd name="T7" fmla="*/ 4044 h 508"/>
                  <a:gd name="T8" fmla="+- 0 7277 7085"/>
                  <a:gd name="T9" fmla="*/ T8 w 381"/>
                  <a:gd name="T10" fmla="+- 0 4057 3737"/>
                  <a:gd name="T11" fmla="*/ 4057 h 508"/>
                  <a:gd name="T12" fmla="+- 0 7293 7085"/>
                  <a:gd name="T13" fmla="*/ T12 w 381"/>
                  <a:gd name="T14" fmla="+- 0 4048 3737"/>
                  <a:gd name="T15" fmla="*/ 4048 h 508"/>
                  <a:gd name="T16" fmla="+- 0 7275 7085"/>
                  <a:gd name="T17" fmla="*/ T16 w 381"/>
                  <a:gd name="T18" fmla="+- 0 4048 3737"/>
                  <a:gd name="T19" fmla="*/ 4048 h 508"/>
                  <a:gd name="T20" fmla="+- 0 7271 7085"/>
                  <a:gd name="T21" fmla="*/ T20 w 381"/>
                  <a:gd name="T22" fmla="+- 0 4044 3737"/>
                  <a:gd name="T23" fmla="*/ 4044 h 508"/>
                </a:gdLst>
                <a:ahLst/>
                <a:cxnLst>
                  <a:cxn ang="0">
                    <a:pos x="T1" y="T3"/>
                  </a:cxn>
                  <a:cxn ang="0">
                    <a:pos x="T5" y="T7"/>
                  </a:cxn>
                  <a:cxn ang="0">
                    <a:pos x="T9" y="T11"/>
                  </a:cxn>
                  <a:cxn ang="0">
                    <a:pos x="T13" y="T15"/>
                  </a:cxn>
                  <a:cxn ang="0">
                    <a:pos x="T17" y="T19"/>
                  </a:cxn>
                  <a:cxn ang="0">
                    <a:pos x="T21" y="T23"/>
                  </a:cxn>
                </a:cxnLst>
                <a:rect l="0" t="0" r="r" b="b"/>
                <a:pathLst>
                  <a:path w="381" h="508">
                    <a:moveTo>
                      <a:pt x="186" y="307"/>
                    </a:moveTo>
                    <a:lnTo>
                      <a:pt x="176" y="307"/>
                    </a:lnTo>
                    <a:lnTo>
                      <a:pt x="192" y="320"/>
                    </a:lnTo>
                    <a:lnTo>
                      <a:pt x="208" y="311"/>
                    </a:lnTo>
                    <a:lnTo>
                      <a:pt x="190" y="311"/>
                    </a:lnTo>
                    <a:lnTo>
                      <a:pt x="186" y="30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8" name="Freeform 279"/>
              <p:cNvSpPr>
                <a:spLocks/>
              </p:cNvSpPr>
              <p:nvPr/>
            </p:nvSpPr>
            <p:spPr bwMode="auto">
              <a:xfrm>
                <a:off x="7085" y="3737"/>
                <a:ext cx="381" cy="508"/>
              </a:xfrm>
              <a:custGeom>
                <a:avLst/>
                <a:gdLst>
                  <a:gd name="T0" fmla="+- 0 7277 7085"/>
                  <a:gd name="T1" fmla="*/ T0 w 381"/>
                  <a:gd name="T2" fmla="+- 0 4025 3737"/>
                  <a:gd name="T3" fmla="*/ 4025 h 508"/>
                  <a:gd name="T4" fmla="+- 0 7260 7085"/>
                  <a:gd name="T5" fmla="*/ T4 w 381"/>
                  <a:gd name="T6" fmla="+- 0 4035 3737"/>
                  <a:gd name="T7" fmla="*/ 4035 h 508"/>
                  <a:gd name="T8" fmla="+- 0 7275 7085"/>
                  <a:gd name="T9" fmla="*/ T8 w 381"/>
                  <a:gd name="T10" fmla="+- 0 4048 3737"/>
                  <a:gd name="T11" fmla="*/ 4048 h 508"/>
                  <a:gd name="T12" fmla="+- 0 7277 7085"/>
                  <a:gd name="T13" fmla="*/ T12 w 381"/>
                  <a:gd name="T14" fmla="+- 0 4025 3737"/>
                  <a:gd name="T15" fmla="*/ 4025 h 508"/>
                </a:gdLst>
                <a:ahLst/>
                <a:cxnLst>
                  <a:cxn ang="0">
                    <a:pos x="T1" y="T3"/>
                  </a:cxn>
                  <a:cxn ang="0">
                    <a:pos x="T5" y="T7"/>
                  </a:cxn>
                  <a:cxn ang="0">
                    <a:pos x="T9" y="T11"/>
                  </a:cxn>
                  <a:cxn ang="0">
                    <a:pos x="T13" y="T15"/>
                  </a:cxn>
                </a:cxnLst>
                <a:rect l="0" t="0" r="r" b="b"/>
                <a:pathLst>
                  <a:path w="381" h="508">
                    <a:moveTo>
                      <a:pt x="192" y="288"/>
                    </a:moveTo>
                    <a:lnTo>
                      <a:pt x="175" y="298"/>
                    </a:lnTo>
                    <a:lnTo>
                      <a:pt x="190" y="311"/>
                    </a:lnTo>
                    <a:lnTo>
                      <a:pt x="192"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09" name="Freeform 280"/>
              <p:cNvSpPr>
                <a:spLocks/>
              </p:cNvSpPr>
              <p:nvPr/>
            </p:nvSpPr>
            <p:spPr bwMode="auto">
              <a:xfrm>
                <a:off x="7085" y="3737"/>
                <a:ext cx="381" cy="508"/>
              </a:xfrm>
              <a:custGeom>
                <a:avLst/>
                <a:gdLst>
                  <a:gd name="T0" fmla="+- 0 7292 7085"/>
                  <a:gd name="T1" fmla="*/ T0 w 381"/>
                  <a:gd name="T2" fmla="+- 0 4025 3737"/>
                  <a:gd name="T3" fmla="*/ 4025 h 508"/>
                  <a:gd name="T4" fmla="+- 0 7277 7085"/>
                  <a:gd name="T5" fmla="*/ T4 w 381"/>
                  <a:gd name="T6" fmla="+- 0 4025 3737"/>
                  <a:gd name="T7" fmla="*/ 4025 h 508"/>
                  <a:gd name="T8" fmla="+- 0 7275 7085"/>
                  <a:gd name="T9" fmla="*/ T8 w 381"/>
                  <a:gd name="T10" fmla="+- 0 4048 3737"/>
                  <a:gd name="T11" fmla="*/ 4048 h 508"/>
                  <a:gd name="T12" fmla="+- 0 7293 7085"/>
                  <a:gd name="T13" fmla="*/ T12 w 381"/>
                  <a:gd name="T14" fmla="+- 0 4048 3737"/>
                  <a:gd name="T15" fmla="*/ 4048 h 508"/>
                  <a:gd name="T16" fmla="+- 0 7308 7085"/>
                  <a:gd name="T17" fmla="*/ T16 w 381"/>
                  <a:gd name="T18" fmla="+- 0 4039 3737"/>
                  <a:gd name="T19" fmla="*/ 4039 h 508"/>
                  <a:gd name="T20" fmla="+- 0 7292 7085"/>
                  <a:gd name="T21" fmla="*/ T20 w 381"/>
                  <a:gd name="T22" fmla="+- 0 4025 3737"/>
                  <a:gd name="T23" fmla="*/ 4025 h 508"/>
                </a:gdLst>
                <a:ahLst/>
                <a:cxnLst>
                  <a:cxn ang="0">
                    <a:pos x="T1" y="T3"/>
                  </a:cxn>
                  <a:cxn ang="0">
                    <a:pos x="T5" y="T7"/>
                  </a:cxn>
                  <a:cxn ang="0">
                    <a:pos x="T9" y="T11"/>
                  </a:cxn>
                  <a:cxn ang="0">
                    <a:pos x="T13" y="T15"/>
                  </a:cxn>
                  <a:cxn ang="0">
                    <a:pos x="T17" y="T19"/>
                  </a:cxn>
                  <a:cxn ang="0">
                    <a:pos x="T21" y="T23"/>
                  </a:cxn>
                </a:cxnLst>
                <a:rect l="0" t="0" r="r" b="b"/>
                <a:pathLst>
                  <a:path w="381" h="508">
                    <a:moveTo>
                      <a:pt x="207" y="288"/>
                    </a:moveTo>
                    <a:lnTo>
                      <a:pt x="192" y="288"/>
                    </a:lnTo>
                    <a:lnTo>
                      <a:pt x="190" y="311"/>
                    </a:lnTo>
                    <a:lnTo>
                      <a:pt x="208" y="311"/>
                    </a:lnTo>
                    <a:lnTo>
                      <a:pt x="223" y="302"/>
                    </a:lnTo>
                    <a:lnTo>
                      <a:pt x="207" y="28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0" name="Freeform 281"/>
              <p:cNvSpPr>
                <a:spLocks/>
              </p:cNvSpPr>
              <p:nvPr/>
            </p:nvSpPr>
            <p:spPr bwMode="auto">
              <a:xfrm>
                <a:off x="7085" y="3737"/>
                <a:ext cx="381" cy="508"/>
              </a:xfrm>
              <a:custGeom>
                <a:avLst/>
                <a:gdLst>
                  <a:gd name="T0" fmla="+- 0 7195 7085"/>
                  <a:gd name="T1" fmla="*/ T0 w 381"/>
                  <a:gd name="T2" fmla="+- 0 3924 3737"/>
                  <a:gd name="T3" fmla="*/ 3924 h 508"/>
                  <a:gd name="T4" fmla="+- 0 7158 7085"/>
                  <a:gd name="T5" fmla="*/ T4 w 381"/>
                  <a:gd name="T6" fmla="+- 0 3950 3737"/>
                  <a:gd name="T7" fmla="*/ 3950 h 508"/>
                  <a:gd name="T8" fmla="+- 0 7260 7085"/>
                  <a:gd name="T9" fmla="*/ T8 w 381"/>
                  <a:gd name="T10" fmla="+- 0 4035 3737"/>
                  <a:gd name="T11" fmla="*/ 4035 h 508"/>
                  <a:gd name="T12" fmla="+- 0 7277 7085"/>
                  <a:gd name="T13" fmla="*/ T12 w 381"/>
                  <a:gd name="T14" fmla="+- 0 4025 3737"/>
                  <a:gd name="T15" fmla="*/ 4025 h 508"/>
                  <a:gd name="T16" fmla="+- 0 7292 7085"/>
                  <a:gd name="T17" fmla="*/ T16 w 381"/>
                  <a:gd name="T18" fmla="+- 0 4025 3737"/>
                  <a:gd name="T19" fmla="*/ 4025 h 508"/>
                  <a:gd name="T20" fmla="+- 0 7216 7085"/>
                  <a:gd name="T21" fmla="*/ T20 w 381"/>
                  <a:gd name="T22" fmla="+- 0 3963 3737"/>
                  <a:gd name="T23" fmla="*/ 3963 h 508"/>
                  <a:gd name="T24" fmla="+- 0 7188 7085"/>
                  <a:gd name="T25" fmla="*/ T24 w 381"/>
                  <a:gd name="T26" fmla="+- 0 3963 3737"/>
                  <a:gd name="T27" fmla="*/ 3963 h 508"/>
                  <a:gd name="T28" fmla="+- 0 7189 7085"/>
                  <a:gd name="T29" fmla="*/ T28 w 381"/>
                  <a:gd name="T30" fmla="+- 0 3940 3737"/>
                  <a:gd name="T31" fmla="*/ 3940 h 508"/>
                  <a:gd name="T32" fmla="+- 0 7220 7085"/>
                  <a:gd name="T33" fmla="*/ T32 w 381"/>
                  <a:gd name="T34" fmla="+- 0 3940 3737"/>
                  <a:gd name="T35" fmla="*/ 3940 h 508"/>
                  <a:gd name="T36" fmla="+- 0 7227 7085"/>
                  <a:gd name="T37" fmla="*/ T36 w 381"/>
                  <a:gd name="T38" fmla="+- 0 3935 3737"/>
                  <a:gd name="T39" fmla="*/ 3935 h 508"/>
                  <a:gd name="T40" fmla="+- 0 7209 7085"/>
                  <a:gd name="T41" fmla="*/ T40 w 381"/>
                  <a:gd name="T42" fmla="+- 0 3935 3737"/>
                  <a:gd name="T43" fmla="*/ 3935 h 508"/>
                  <a:gd name="T44" fmla="+- 0 7195 7085"/>
                  <a:gd name="T45" fmla="*/ T44 w 381"/>
                  <a:gd name="T46" fmla="+- 0 3924 3737"/>
                  <a:gd name="T47" fmla="*/ 3924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381" h="508">
                    <a:moveTo>
                      <a:pt x="110" y="187"/>
                    </a:moveTo>
                    <a:lnTo>
                      <a:pt x="73" y="213"/>
                    </a:lnTo>
                    <a:lnTo>
                      <a:pt x="175" y="298"/>
                    </a:lnTo>
                    <a:lnTo>
                      <a:pt x="192" y="288"/>
                    </a:lnTo>
                    <a:lnTo>
                      <a:pt x="207" y="288"/>
                    </a:lnTo>
                    <a:lnTo>
                      <a:pt x="131" y="226"/>
                    </a:lnTo>
                    <a:lnTo>
                      <a:pt x="103" y="226"/>
                    </a:lnTo>
                    <a:lnTo>
                      <a:pt x="104" y="203"/>
                    </a:lnTo>
                    <a:lnTo>
                      <a:pt x="135" y="203"/>
                    </a:lnTo>
                    <a:lnTo>
                      <a:pt x="142" y="198"/>
                    </a:lnTo>
                    <a:lnTo>
                      <a:pt x="124" y="198"/>
                    </a:lnTo>
                    <a:lnTo>
                      <a:pt x="110" y="1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1" name="Freeform 282"/>
              <p:cNvSpPr>
                <a:spLocks/>
              </p:cNvSpPr>
              <p:nvPr/>
            </p:nvSpPr>
            <p:spPr bwMode="auto">
              <a:xfrm>
                <a:off x="7085" y="3737"/>
                <a:ext cx="381" cy="508"/>
              </a:xfrm>
              <a:custGeom>
                <a:avLst/>
                <a:gdLst>
                  <a:gd name="T0" fmla="+- 0 7332 7085"/>
                  <a:gd name="T1" fmla="*/ T0 w 381"/>
                  <a:gd name="T2" fmla="+- 0 4008 3737"/>
                  <a:gd name="T3" fmla="*/ 4008 h 508"/>
                  <a:gd name="T4" fmla="+- 0 7328 7085"/>
                  <a:gd name="T5" fmla="*/ T4 w 381"/>
                  <a:gd name="T6" fmla="+- 0 4026 3737"/>
                  <a:gd name="T7" fmla="*/ 4026 h 508"/>
                  <a:gd name="T8" fmla="+- 0 7339 7085"/>
                  <a:gd name="T9" fmla="*/ T8 w 381"/>
                  <a:gd name="T10" fmla="+- 0 4019 3737"/>
                  <a:gd name="T11" fmla="*/ 4019 h 508"/>
                  <a:gd name="T12" fmla="+- 0 7332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47" y="271"/>
                    </a:moveTo>
                    <a:lnTo>
                      <a:pt x="243" y="289"/>
                    </a:lnTo>
                    <a:lnTo>
                      <a:pt x="254" y="282"/>
                    </a:lnTo>
                    <a:lnTo>
                      <a:pt x="247"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2" name="Freeform 283"/>
              <p:cNvSpPr>
                <a:spLocks/>
              </p:cNvSpPr>
              <p:nvPr/>
            </p:nvSpPr>
            <p:spPr bwMode="auto">
              <a:xfrm>
                <a:off x="7085" y="3737"/>
                <a:ext cx="381" cy="508"/>
              </a:xfrm>
              <a:custGeom>
                <a:avLst/>
                <a:gdLst>
                  <a:gd name="T0" fmla="+- 0 7339 7085"/>
                  <a:gd name="T1" fmla="*/ T0 w 381"/>
                  <a:gd name="T2" fmla="+- 0 4019 3737"/>
                  <a:gd name="T3" fmla="*/ 4019 h 508"/>
                  <a:gd name="T4" fmla="+- 0 7328 7085"/>
                  <a:gd name="T5" fmla="*/ T4 w 381"/>
                  <a:gd name="T6" fmla="+- 0 4026 3737"/>
                  <a:gd name="T7" fmla="*/ 4026 h 508"/>
                  <a:gd name="T8" fmla="+- 0 7343 7085"/>
                  <a:gd name="T9" fmla="*/ T8 w 381"/>
                  <a:gd name="T10" fmla="+- 0 4026 3737"/>
                  <a:gd name="T11" fmla="*/ 4026 h 508"/>
                  <a:gd name="T12" fmla="+- 0 7339 7085"/>
                  <a:gd name="T13" fmla="*/ T12 w 381"/>
                  <a:gd name="T14" fmla="+- 0 4019 3737"/>
                  <a:gd name="T15" fmla="*/ 4019 h 508"/>
                </a:gdLst>
                <a:ahLst/>
                <a:cxnLst>
                  <a:cxn ang="0">
                    <a:pos x="T1" y="T3"/>
                  </a:cxn>
                  <a:cxn ang="0">
                    <a:pos x="T5" y="T7"/>
                  </a:cxn>
                  <a:cxn ang="0">
                    <a:pos x="T9" y="T11"/>
                  </a:cxn>
                  <a:cxn ang="0">
                    <a:pos x="T13" y="T15"/>
                  </a:cxn>
                </a:cxnLst>
                <a:rect l="0" t="0" r="r" b="b"/>
                <a:pathLst>
                  <a:path w="381" h="508">
                    <a:moveTo>
                      <a:pt x="254" y="282"/>
                    </a:moveTo>
                    <a:lnTo>
                      <a:pt x="243" y="289"/>
                    </a:lnTo>
                    <a:lnTo>
                      <a:pt x="258" y="289"/>
                    </a:lnTo>
                    <a:lnTo>
                      <a:pt x="254" y="2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3" name="Freeform 284"/>
              <p:cNvSpPr>
                <a:spLocks/>
              </p:cNvSpPr>
              <p:nvPr/>
            </p:nvSpPr>
            <p:spPr bwMode="auto">
              <a:xfrm>
                <a:off x="7085" y="3737"/>
                <a:ext cx="381" cy="508"/>
              </a:xfrm>
              <a:custGeom>
                <a:avLst/>
                <a:gdLst>
                  <a:gd name="T0" fmla="+- 0 7355 7085"/>
                  <a:gd name="T1" fmla="*/ T0 w 381"/>
                  <a:gd name="T2" fmla="+- 0 4008 3737"/>
                  <a:gd name="T3" fmla="*/ 4008 h 508"/>
                  <a:gd name="T4" fmla="+- 0 7332 7085"/>
                  <a:gd name="T5" fmla="*/ T4 w 381"/>
                  <a:gd name="T6" fmla="+- 0 4008 3737"/>
                  <a:gd name="T7" fmla="*/ 4008 h 508"/>
                  <a:gd name="T8" fmla="+- 0 7339 7085"/>
                  <a:gd name="T9" fmla="*/ T8 w 381"/>
                  <a:gd name="T10" fmla="+- 0 4019 3737"/>
                  <a:gd name="T11" fmla="*/ 4019 h 508"/>
                  <a:gd name="T12" fmla="+- 0 7355 7085"/>
                  <a:gd name="T13" fmla="*/ T12 w 381"/>
                  <a:gd name="T14" fmla="+- 0 4008 3737"/>
                  <a:gd name="T15" fmla="*/ 4008 h 508"/>
                </a:gdLst>
                <a:ahLst/>
                <a:cxnLst>
                  <a:cxn ang="0">
                    <a:pos x="T1" y="T3"/>
                  </a:cxn>
                  <a:cxn ang="0">
                    <a:pos x="T5" y="T7"/>
                  </a:cxn>
                  <a:cxn ang="0">
                    <a:pos x="T9" y="T11"/>
                  </a:cxn>
                  <a:cxn ang="0">
                    <a:pos x="T13" y="T15"/>
                  </a:cxn>
                </a:cxnLst>
                <a:rect l="0" t="0" r="r" b="b"/>
                <a:pathLst>
                  <a:path w="381" h="508">
                    <a:moveTo>
                      <a:pt x="270" y="271"/>
                    </a:moveTo>
                    <a:lnTo>
                      <a:pt x="247" y="271"/>
                    </a:lnTo>
                    <a:lnTo>
                      <a:pt x="254" y="282"/>
                    </a:lnTo>
                    <a:lnTo>
                      <a:pt x="270" y="2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4" name="Freeform 285"/>
              <p:cNvSpPr>
                <a:spLocks/>
              </p:cNvSpPr>
              <p:nvPr/>
            </p:nvSpPr>
            <p:spPr bwMode="auto">
              <a:xfrm>
                <a:off x="7085" y="3737"/>
                <a:ext cx="381" cy="508"/>
              </a:xfrm>
              <a:custGeom>
                <a:avLst/>
                <a:gdLst>
                  <a:gd name="T0" fmla="+- 0 7339 7085"/>
                  <a:gd name="T1" fmla="*/ T0 w 381"/>
                  <a:gd name="T2" fmla="+- 0 3986 3737"/>
                  <a:gd name="T3" fmla="*/ 3986 h 508"/>
                  <a:gd name="T4" fmla="+- 0 7327 7085"/>
                  <a:gd name="T5" fmla="*/ T4 w 381"/>
                  <a:gd name="T6" fmla="+- 0 3994 3737"/>
                  <a:gd name="T7" fmla="*/ 3994 h 508"/>
                  <a:gd name="T8" fmla="+- 0 7336 7085"/>
                  <a:gd name="T9" fmla="*/ T8 w 381"/>
                  <a:gd name="T10" fmla="+- 0 4006 3737"/>
                  <a:gd name="T11" fmla="*/ 4006 h 508"/>
                  <a:gd name="T12" fmla="+- 0 7339 7085"/>
                  <a:gd name="T13" fmla="*/ T12 w 381"/>
                  <a:gd name="T14" fmla="+- 0 3986 3737"/>
                  <a:gd name="T15" fmla="*/ 3986 h 508"/>
                </a:gdLst>
                <a:ahLst/>
                <a:cxnLst>
                  <a:cxn ang="0">
                    <a:pos x="T1" y="T3"/>
                  </a:cxn>
                  <a:cxn ang="0">
                    <a:pos x="T5" y="T7"/>
                  </a:cxn>
                  <a:cxn ang="0">
                    <a:pos x="T9" y="T11"/>
                  </a:cxn>
                  <a:cxn ang="0">
                    <a:pos x="T13" y="T15"/>
                  </a:cxn>
                </a:cxnLst>
                <a:rect l="0" t="0" r="r" b="b"/>
                <a:pathLst>
                  <a:path w="381" h="508">
                    <a:moveTo>
                      <a:pt x="254" y="249"/>
                    </a:moveTo>
                    <a:lnTo>
                      <a:pt x="242" y="257"/>
                    </a:lnTo>
                    <a:lnTo>
                      <a:pt x="251" y="269"/>
                    </a:lnTo>
                    <a:lnTo>
                      <a:pt x="254"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5" name="Freeform 286"/>
              <p:cNvSpPr>
                <a:spLocks/>
              </p:cNvSpPr>
              <p:nvPr/>
            </p:nvSpPr>
            <p:spPr bwMode="auto">
              <a:xfrm>
                <a:off x="7085" y="3737"/>
                <a:ext cx="381" cy="508"/>
              </a:xfrm>
              <a:custGeom>
                <a:avLst/>
                <a:gdLst>
                  <a:gd name="T0" fmla="+- 0 7355 7085"/>
                  <a:gd name="T1" fmla="*/ T0 w 381"/>
                  <a:gd name="T2" fmla="+- 0 3986 3737"/>
                  <a:gd name="T3" fmla="*/ 3986 h 508"/>
                  <a:gd name="T4" fmla="+- 0 7339 7085"/>
                  <a:gd name="T5" fmla="*/ T4 w 381"/>
                  <a:gd name="T6" fmla="+- 0 3986 3737"/>
                  <a:gd name="T7" fmla="*/ 3986 h 508"/>
                  <a:gd name="T8" fmla="+- 0 7336 7085"/>
                  <a:gd name="T9" fmla="*/ T8 w 381"/>
                  <a:gd name="T10" fmla="+- 0 4006 3737"/>
                  <a:gd name="T11" fmla="*/ 4006 h 508"/>
                  <a:gd name="T12" fmla="+- 0 7359 7085"/>
                  <a:gd name="T13" fmla="*/ T12 w 381"/>
                  <a:gd name="T14" fmla="+- 0 4006 3737"/>
                  <a:gd name="T15" fmla="*/ 4006 h 508"/>
                  <a:gd name="T16" fmla="+- 0 7366 7085"/>
                  <a:gd name="T17" fmla="*/ T16 w 381"/>
                  <a:gd name="T18" fmla="+- 0 4001 3737"/>
                  <a:gd name="T19" fmla="*/ 4001 h 508"/>
                  <a:gd name="T20" fmla="+- 0 7355 7085"/>
                  <a:gd name="T21" fmla="*/ T20 w 381"/>
                  <a:gd name="T22" fmla="+- 0 3986 3737"/>
                  <a:gd name="T23" fmla="*/ 3986 h 508"/>
                </a:gdLst>
                <a:ahLst/>
                <a:cxnLst>
                  <a:cxn ang="0">
                    <a:pos x="T1" y="T3"/>
                  </a:cxn>
                  <a:cxn ang="0">
                    <a:pos x="T5" y="T7"/>
                  </a:cxn>
                  <a:cxn ang="0">
                    <a:pos x="T9" y="T11"/>
                  </a:cxn>
                  <a:cxn ang="0">
                    <a:pos x="T13" y="T15"/>
                  </a:cxn>
                  <a:cxn ang="0">
                    <a:pos x="T17" y="T19"/>
                  </a:cxn>
                  <a:cxn ang="0">
                    <a:pos x="T21" y="T23"/>
                  </a:cxn>
                </a:cxnLst>
                <a:rect l="0" t="0" r="r" b="b"/>
                <a:pathLst>
                  <a:path w="381" h="508">
                    <a:moveTo>
                      <a:pt x="270" y="249"/>
                    </a:moveTo>
                    <a:lnTo>
                      <a:pt x="254" y="249"/>
                    </a:lnTo>
                    <a:lnTo>
                      <a:pt x="251" y="269"/>
                    </a:lnTo>
                    <a:lnTo>
                      <a:pt x="274" y="269"/>
                    </a:lnTo>
                    <a:lnTo>
                      <a:pt x="281" y="264"/>
                    </a:lnTo>
                    <a:lnTo>
                      <a:pt x="270" y="24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6" name="Freeform 287"/>
              <p:cNvSpPr>
                <a:spLocks/>
              </p:cNvSpPr>
              <p:nvPr/>
            </p:nvSpPr>
            <p:spPr bwMode="auto">
              <a:xfrm>
                <a:off x="7085" y="3737"/>
                <a:ext cx="381" cy="508"/>
              </a:xfrm>
              <a:custGeom>
                <a:avLst/>
                <a:gdLst>
                  <a:gd name="T0" fmla="+- 0 7275 7085"/>
                  <a:gd name="T1" fmla="*/ T0 w 381"/>
                  <a:gd name="T2" fmla="+- 0 3873 3737"/>
                  <a:gd name="T3" fmla="*/ 3873 h 508"/>
                  <a:gd name="T4" fmla="+- 0 7246 7085"/>
                  <a:gd name="T5" fmla="*/ T4 w 381"/>
                  <a:gd name="T6" fmla="+- 0 3889 3737"/>
                  <a:gd name="T7" fmla="*/ 3889 h 508"/>
                  <a:gd name="T8" fmla="+- 0 7327 7085"/>
                  <a:gd name="T9" fmla="*/ T8 w 381"/>
                  <a:gd name="T10" fmla="+- 0 3994 3737"/>
                  <a:gd name="T11" fmla="*/ 3994 h 508"/>
                  <a:gd name="T12" fmla="+- 0 7339 7085"/>
                  <a:gd name="T13" fmla="*/ T12 w 381"/>
                  <a:gd name="T14" fmla="+- 0 3986 3737"/>
                  <a:gd name="T15" fmla="*/ 3986 h 508"/>
                  <a:gd name="T16" fmla="+- 0 7355 7085"/>
                  <a:gd name="T17" fmla="*/ T16 w 381"/>
                  <a:gd name="T18" fmla="+- 0 3986 3737"/>
                  <a:gd name="T19" fmla="*/ 3986 h 508"/>
                  <a:gd name="T20" fmla="+- 0 7293 7085"/>
                  <a:gd name="T21" fmla="*/ T20 w 381"/>
                  <a:gd name="T22" fmla="+- 0 3905 3737"/>
                  <a:gd name="T23" fmla="*/ 3905 h 508"/>
                  <a:gd name="T24" fmla="+- 0 7274 7085"/>
                  <a:gd name="T25" fmla="*/ T24 w 381"/>
                  <a:gd name="T26" fmla="+- 0 3905 3737"/>
                  <a:gd name="T27" fmla="*/ 3905 h 508"/>
                  <a:gd name="T28" fmla="+- 0 7278 7085"/>
                  <a:gd name="T29" fmla="*/ T28 w 381"/>
                  <a:gd name="T30" fmla="+- 0 3885 3737"/>
                  <a:gd name="T31" fmla="*/ 3885 h 508"/>
                  <a:gd name="T32" fmla="+- 0 7281 7085"/>
                  <a:gd name="T33" fmla="*/ T32 w 381"/>
                  <a:gd name="T34" fmla="+- 0 3885 3737"/>
                  <a:gd name="T35" fmla="*/ 3885 h 508"/>
                  <a:gd name="T36" fmla="+- 0 7275 7085"/>
                  <a:gd name="T37" fmla="*/ T36 w 381"/>
                  <a:gd name="T38" fmla="+- 0 3873 3737"/>
                  <a:gd name="T39" fmla="*/ 3873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81" h="508">
                    <a:moveTo>
                      <a:pt x="190" y="136"/>
                    </a:moveTo>
                    <a:lnTo>
                      <a:pt x="161" y="152"/>
                    </a:lnTo>
                    <a:lnTo>
                      <a:pt x="242" y="257"/>
                    </a:lnTo>
                    <a:lnTo>
                      <a:pt x="254" y="249"/>
                    </a:lnTo>
                    <a:lnTo>
                      <a:pt x="270" y="249"/>
                    </a:lnTo>
                    <a:lnTo>
                      <a:pt x="208" y="168"/>
                    </a:lnTo>
                    <a:lnTo>
                      <a:pt x="189" y="168"/>
                    </a:lnTo>
                    <a:lnTo>
                      <a:pt x="193" y="148"/>
                    </a:lnTo>
                    <a:lnTo>
                      <a:pt x="196" y="148"/>
                    </a:lnTo>
                    <a:lnTo>
                      <a:pt x="190" y="13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7" name="Freeform 288"/>
              <p:cNvSpPr>
                <a:spLocks/>
              </p:cNvSpPr>
              <p:nvPr/>
            </p:nvSpPr>
            <p:spPr bwMode="auto">
              <a:xfrm>
                <a:off x="7085" y="3737"/>
                <a:ext cx="381" cy="508"/>
              </a:xfrm>
              <a:custGeom>
                <a:avLst/>
                <a:gdLst>
                  <a:gd name="T0" fmla="+- 0 7189 7085"/>
                  <a:gd name="T1" fmla="*/ T0 w 381"/>
                  <a:gd name="T2" fmla="+- 0 3940 3737"/>
                  <a:gd name="T3" fmla="*/ 3940 h 508"/>
                  <a:gd name="T4" fmla="+- 0 7188 7085"/>
                  <a:gd name="T5" fmla="*/ T4 w 381"/>
                  <a:gd name="T6" fmla="+- 0 3963 3737"/>
                  <a:gd name="T7" fmla="*/ 3963 h 508"/>
                  <a:gd name="T8" fmla="+- 0 7203 7085"/>
                  <a:gd name="T9" fmla="*/ T8 w 381"/>
                  <a:gd name="T10" fmla="+- 0 3952 3737"/>
                  <a:gd name="T11" fmla="*/ 3952 h 508"/>
                  <a:gd name="T12" fmla="+- 0 7189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04" y="203"/>
                    </a:moveTo>
                    <a:lnTo>
                      <a:pt x="103" y="226"/>
                    </a:lnTo>
                    <a:lnTo>
                      <a:pt x="118" y="215"/>
                    </a:lnTo>
                    <a:lnTo>
                      <a:pt x="104"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8" name="Freeform 289"/>
              <p:cNvSpPr>
                <a:spLocks/>
              </p:cNvSpPr>
              <p:nvPr/>
            </p:nvSpPr>
            <p:spPr bwMode="auto">
              <a:xfrm>
                <a:off x="7085" y="3737"/>
                <a:ext cx="381" cy="508"/>
              </a:xfrm>
              <a:custGeom>
                <a:avLst/>
                <a:gdLst>
                  <a:gd name="T0" fmla="+- 0 7203 7085"/>
                  <a:gd name="T1" fmla="*/ T0 w 381"/>
                  <a:gd name="T2" fmla="+- 0 3952 3737"/>
                  <a:gd name="T3" fmla="*/ 3952 h 508"/>
                  <a:gd name="T4" fmla="+- 0 7188 7085"/>
                  <a:gd name="T5" fmla="*/ T4 w 381"/>
                  <a:gd name="T6" fmla="+- 0 3963 3737"/>
                  <a:gd name="T7" fmla="*/ 3963 h 508"/>
                  <a:gd name="T8" fmla="+- 0 7216 7085"/>
                  <a:gd name="T9" fmla="*/ T8 w 381"/>
                  <a:gd name="T10" fmla="+- 0 3963 3737"/>
                  <a:gd name="T11" fmla="*/ 3963 h 508"/>
                  <a:gd name="T12" fmla="+- 0 7203 7085"/>
                  <a:gd name="T13" fmla="*/ T12 w 381"/>
                  <a:gd name="T14" fmla="+- 0 3952 3737"/>
                  <a:gd name="T15" fmla="*/ 3952 h 508"/>
                </a:gdLst>
                <a:ahLst/>
                <a:cxnLst>
                  <a:cxn ang="0">
                    <a:pos x="T1" y="T3"/>
                  </a:cxn>
                  <a:cxn ang="0">
                    <a:pos x="T5" y="T7"/>
                  </a:cxn>
                  <a:cxn ang="0">
                    <a:pos x="T9" y="T11"/>
                  </a:cxn>
                  <a:cxn ang="0">
                    <a:pos x="T13" y="T15"/>
                  </a:cxn>
                </a:cxnLst>
                <a:rect l="0" t="0" r="r" b="b"/>
                <a:pathLst>
                  <a:path w="381" h="508">
                    <a:moveTo>
                      <a:pt x="118" y="215"/>
                    </a:moveTo>
                    <a:lnTo>
                      <a:pt x="103" y="226"/>
                    </a:lnTo>
                    <a:lnTo>
                      <a:pt x="131" y="226"/>
                    </a:lnTo>
                    <a:lnTo>
                      <a:pt x="118" y="21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19" name="Freeform 290"/>
              <p:cNvSpPr>
                <a:spLocks/>
              </p:cNvSpPr>
              <p:nvPr/>
            </p:nvSpPr>
            <p:spPr bwMode="auto">
              <a:xfrm>
                <a:off x="7085" y="3737"/>
                <a:ext cx="381" cy="508"/>
              </a:xfrm>
              <a:custGeom>
                <a:avLst/>
                <a:gdLst>
                  <a:gd name="T0" fmla="+- 0 7220 7085"/>
                  <a:gd name="T1" fmla="*/ T0 w 381"/>
                  <a:gd name="T2" fmla="+- 0 3940 3737"/>
                  <a:gd name="T3" fmla="*/ 3940 h 508"/>
                  <a:gd name="T4" fmla="+- 0 7189 7085"/>
                  <a:gd name="T5" fmla="*/ T4 w 381"/>
                  <a:gd name="T6" fmla="+- 0 3940 3737"/>
                  <a:gd name="T7" fmla="*/ 3940 h 508"/>
                  <a:gd name="T8" fmla="+- 0 7203 7085"/>
                  <a:gd name="T9" fmla="*/ T8 w 381"/>
                  <a:gd name="T10" fmla="+- 0 3952 3737"/>
                  <a:gd name="T11" fmla="*/ 3952 h 508"/>
                  <a:gd name="T12" fmla="+- 0 7220 7085"/>
                  <a:gd name="T13" fmla="*/ T12 w 381"/>
                  <a:gd name="T14" fmla="+- 0 3940 3737"/>
                  <a:gd name="T15" fmla="*/ 3940 h 508"/>
                </a:gdLst>
                <a:ahLst/>
                <a:cxnLst>
                  <a:cxn ang="0">
                    <a:pos x="T1" y="T3"/>
                  </a:cxn>
                  <a:cxn ang="0">
                    <a:pos x="T5" y="T7"/>
                  </a:cxn>
                  <a:cxn ang="0">
                    <a:pos x="T9" y="T11"/>
                  </a:cxn>
                  <a:cxn ang="0">
                    <a:pos x="T13" y="T15"/>
                  </a:cxn>
                </a:cxnLst>
                <a:rect l="0" t="0" r="r" b="b"/>
                <a:pathLst>
                  <a:path w="381" h="508">
                    <a:moveTo>
                      <a:pt x="135" y="203"/>
                    </a:moveTo>
                    <a:lnTo>
                      <a:pt x="104" y="203"/>
                    </a:lnTo>
                    <a:lnTo>
                      <a:pt x="118" y="215"/>
                    </a:lnTo>
                    <a:lnTo>
                      <a:pt x="135" y="20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0" name="Freeform 291"/>
              <p:cNvSpPr>
                <a:spLocks/>
              </p:cNvSpPr>
              <p:nvPr/>
            </p:nvSpPr>
            <p:spPr bwMode="auto">
              <a:xfrm>
                <a:off x="7085" y="3737"/>
                <a:ext cx="381" cy="508"/>
              </a:xfrm>
              <a:custGeom>
                <a:avLst/>
                <a:gdLst>
                  <a:gd name="T0" fmla="+- 0 7210 7085"/>
                  <a:gd name="T1" fmla="*/ T0 w 381"/>
                  <a:gd name="T2" fmla="+- 0 3914 3737"/>
                  <a:gd name="T3" fmla="*/ 3914 h 508"/>
                  <a:gd name="T4" fmla="+- 0 7195 7085"/>
                  <a:gd name="T5" fmla="*/ T4 w 381"/>
                  <a:gd name="T6" fmla="+- 0 3924 3737"/>
                  <a:gd name="T7" fmla="*/ 3924 h 508"/>
                  <a:gd name="T8" fmla="+- 0 7209 7085"/>
                  <a:gd name="T9" fmla="*/ T8 w 381"/>
                  <a:gd name="T10" fmla="+- 0 3935 3737"/>
                  <a:gd name="T11" fmla="*/ 3935 h 508"/>
                  <a:gd name="T12" fmla="+- 0 7210 7085"/>
                  <a:gd name="T13" fmla="*/ T12 w 381"/>
                  <a:gd name="T14" fmla="+- 0 3914 3737"/>
                  <a:gd name="T15" fmla="*/ 3914 h 508"/>
                </a:gdLst>
                <a:ahLst/>
                <a:cxnLst>
                  <a:cxn ang="0">
                    <a:pos x="T1" y="T3"/>
                  </a:cxn>
                  <a:cxn ang="0">
                    <a:pos x="T5" y="T7"/>
                  </a:cxn>
                  <a:cxn ang="0">
                    <a:pos x="T9" y="T11"/>
                  </a:cxn>
                  <a:cxn ang="0">
                    <a:pos x="T13" y="T15"/>
                  </a:cxn>
                </a:cxnLst>
                <a:rect l="0" t="0" r="r" b="b"/>
                <a:pathLst>
                  <a:path w="381" h="508">
                    <a:moveTo>
                      <a:pt x="125" y="177"/>
                    </a:moveTo>
                    <a:lnTo>
                      <a:pt x="110" y="187"/>
                    </a:lnTo>
                    <a:lnTo>
                      <a:pt x="124" y="198"/>
                    </a:lnTo>
                    <a:lnTo>
                      <a:pt x="125"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1" name="Freeform 292"/>
              <p:cNvSpPr>
                <a:spLocks/>
              </p:cNvSpPr>
              <p:nvPr/>
            </p:nvSpPr>
            <p:spPr bwMode="auto">
              <a:xfrm>
                <a:off x="7085" y="3737"/>
                <a:ext cx="381" cy="508"/>
              </a:xfrm>
              <a:custGeom>
                <a:avLst/>
                <a:gdLst>
                  <a:gd name="T0" fmla="+- 0 7226 7085"/>
                  <a:gd name="T1" fmla="*/ T0 w 381"/>
                  <a:gd name="T2" fmla="+- 0 3914 3737"/>
                  <a:gd name="T3" fmla="*/ 3914 h 508"/>
                  <a:gd name="T4" fmla="+- 0 7210 7085"/>
                  <a:gd name="T5" fmla="*/ T4 w 381"/>
                  <a:gd name="T6" fmla="+- 0 3914 3737"/>
                  <a:gd name="T7" fmla="*/ 3914 h 508"/>
                  <a:gd name="T8" fmla="+- 0 7209 7085"/>
                  <a:gd name="T9" fmla="*/ T8 w 381"/>
                  <a:gd name="T10" fmla="+- 0 3935 3737"/>
                  <a:gd name="T11" fmla="*/ 3935 h 508"/>
                  <a:gd name="T12" fmla="+- 0 7227 7085"/>
                  <a:gd name="T13" fmla="*/ T12 w 381"/>
                  <a:gd name="T14" fmla="+- 0 3935 3737"/>
                  <a:gd name="T15" fmla="*/ 3935 h 508"/>
                  <a:gd name="T16" fmla="+- 0 7240 7085"/>
                  <a:gd name="T17" fmla="*/ T16 w 381"/>
                  <a:gd name="T18" fmla="+- 0 3925 3737"/>
                  <a:gd name="T19" fmla="*/ 3925 h 508"/>
                  <a:gd name="T20" fmla="+- 0 7226 7085"/>
                  <a:gd name="T21" fmla="*/ T20 w 381"/>
                  <a:gd name="T22" fmla="+- 0 3914 3737"/>
                  <a:gd name="T23" fmla="*/ 3914 h 508"/>
                </a:gdLst>
                <a:ahLst/>
                <a:cxnLst>
                  <a:cxn ang="0">
                    <a:pos x="T1" y="T3"/>
                  </a:cxn>
                  <a:cxn ang="0">
                    <a:pos x="T5" y="T7"/>
                  </a:cxn>
                  <a:cxn ang="0">
                    <a:pos x="T9" y="T11"/>
                  </a:cxn>
                  <a:cxn ang="0">
                    <a:pos x="T13" y="T15"/>
                  </a:cxn>
                  <a:cxn ang="0">
                    <a:pos x="T17" y="T19"/>
                  </a:cxn>
                  <a:cxn ang="0">
                    <a:pos x="T21" y="T23"/>
                  </a:cxn>
                </a:cxnLst>
                <a:rect l="0" t="0" r="r" b="b"/>
                <a:pathLst>
                  <a:path w="381" h="508">
                    <a:moveTo>
                      <a:pt x="141" y="177"/>
                    </a:moveTo>
                    <a:lnTo>
                      <a:pt x="125" y="177"/>
                    </a:lnTo>
                    <a:lnTo>
                      <a:pt x="124" y="198"/>
                    </a:lnTo>
                    <a:lnTo>
                      <a:pt x="142" y="198"/>
                    </a:lnTo>
                    <a:lnTo>
                      <a:pt x="155" y="188"/>
                    </a:lnTo>
                    <a:lnTo>
                      <a:pt x="141" y="1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2" name="Freeform 293"/>
              <p:cNvSpPr>
                <a:spLocks/>
              </p:cNvSpPr>
              <p:nvPr/>
            </p:nvSpPr>
            <p:spPr bwMode="auto">
              <a:xfrm>
                <a:off x="7085" y="3737"/>
                <a:ext cx="381" cy="508"/>
              </a:xfrm>
              <a:custGeom>
                <a:avLst/>
                <a:gdLst>
                  <a:gd name="T0" fmla="+- 0 7236 7085"/>
                  <a:gd name="T1" fmla="*/ T0 w 381"/>
                  <a:gd name="T2" fmla="+- 0 3737 3737"/>
                  <a:gd name="T3" fmla="*/ 3737 h 508"/>
                  <a:gd name="T4" fmla="+- 0 7085 7085"/>
                  <a:gd name="T5" fmla="*/ T4 w 381"/>
                  <a:gd name="T6" fmla="+- 0 3833 3737"/>
                  <a:gd name="T7" fmla="*/ 3833 h 508"/>
                  <a:gd name="T8" fmla="+- 0 7195 7085"/>
                  <a:gd name="T9" fmla="*/ T8 w 381"/>
                  <a:gd name="T10" fmla="+- 0 3924 3737"/>
                  <a:gd name="T11" fmla="*/ 3924 h 508"/>
                  <a:gd name="T12" fmla="+- 0 7210 7085"/>
                  <a:gd name="T13" fmla="*/ T12 w 381"/>
                  <a:gd name="T14" fmla="+- 0 3914 3737"/>
                  <a:gd name="T15" fmla="*/ 3914 h 508"/>
                  <a:gd name="T16" fmla="+- 0 7226 7085"/>
                  <a:gd name="T17" fmla="*/ T16 w 381"/>
                  <a:gd name="T18" fmla="+- 0 3914 3737"/>
                  <a:gd name="T19" fmla="*/ 3914 h 508"/>
                  <a:gd name="T20" fmla="+- 0 7144 7085"/>
                  <a:gd name="T21" fmla="*/ T20 w 381"/>
                  <a:gd name="T22" fmla="+- 0 3847 3737"/>
                  <a:gd name="T23" fmla="*/ 3847 h 508"/>
                  <a:gd name="T24" fmla="+- 0 7115 7085"/>
                  <a:gd name="T25" fmla="*/ T24 w 381"/>
                  <a:gd name="T26" fmla="+- 0 3847 3737"/>
                  <a:gd name="T27" fmla="*/ 3847 h 508"/>
                  <a:gd name="T28" fmla="+- 0 7117 7085"/>
                  <a:gd name="T29" fmla="*/ T28 w 381"/>
                  <a:gd name="T30" fmla="+- 0 3824 3737"/>
                  <a:gd name="T31" fmla="*/ 3824 h 508"/>
                  <a:gd name="T32" fmla="+- 0 7150 7085"/>
                  <a:gd name="T33" fmla="*/ T32 w 381"/>
                  <a:gd name="T34" fmla="+- 0 3824 3737"/>
                  <a:gd name="T35" fmla="*/ 3824 h 508"/>
                  <a:gd name="T36" fmla="+- 0 7225 7085"/>
                  <a:gd name="T37" fmla="*/ T36 w 381"/>
                  <a:gd name="T38" fmla="+- 0 3776 3737"/>
                  <a:gd name="T39" fmla="*/ 3776 h 508"/>
                  <a:gd name="T40" fmla="+- 0 7218 7085"/>
                  <a:gd name="T41" fmla="*/ T40 w 381"/>
                  <a:gd name="T42" fmla="+- 0 3763 3737"/>
                  <a:gd name="T43" fmla="*/ 3763 h 508"/>
                  <a:gd name="T44" fmla="+- 0 7249 7085"/>
                  <a:gd name="T45" fmla="*/ T44 w 381"/>
                  <a:gd name="T46" fmla="+- 0 3763 3737"/>
                  <a:gd name="T47" fmla="*/ 3763 h 508"/>
                  <a:gd name="T48" fmla="+- 0 7236 7085"/>
                  <a:gd name="T49" fmla="*/ T48 w 381"/>
                  <a:gd name="T50" fmla="+- 0 3737 3737"/>
                  <a:gd name="T51" fmla="*/ 3737 h 5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81" h="508">
                    <a:moveTo>
                      <a:pt x="151" y="0"/>
                    </a:moveTo>
                    <a:lnTo>
                      <a:pt x="0" y="96"/>
                    </a:lnTo>
                    <a:lnTo>
                      <a:pt x="110" y="187"/>
                    </a:lnTo>
                    <a:lnTo>
                      <a:pt x="125" y="177"/>
                    </a:lnTo>
                    <a:lnTo>
                      <a:pt x="141" y="177"/>
                    </a:lnTo>
                    <a:lnTo>
                      <a:pt x="59" y="110"/>
                    </a:lnTo>
                    <a:lnTo>
                      <a:pt x="30" y="110"/>
                    </a:lnTo>
                    <a:lnTo>
                      <a:pt x="32" y="87"/>
                    </a:lnTo>
                    <a:lnTo>
                      <a:pt x="65" y="87"/>
                    </a:lnTo>
                    <a:lnTo>
                      <a:pt x="140" y="39"/>
                    </a:lnTo>
                    <a:lnTo>
                      <a:pt x="133" y="26"/>
                    </a:lnTo>
                    <a:lnTo>
                      <a:pt x="164" y="26"/>
                    </a:lnTo>
                    <a:lnTo>
                      <a:pt x="1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3" name="Freeform 294"/>
              <p:cNvSpPr>
                <a:spLocks/>
              </p:cNvSpPr>
              <p:nvPr/>
            </p:nvSpPr>
            <p:spPr bwMode="auto">
              <a:xfrm>
                <a:off x="7085" y="3737"/>
                <a:ext cx="381" cy="508"/>
              </a:xfrm>
              <a:custGeom>
                <a:avLst/>
                <a:gdLst>
                  <a:gd name="T0" fmla="+- 0 7278 7085"/>
                  <a:gd name="T1" fmla="*/ T0 w 381"/>
                  <a:gd name="T2" fmla="+- 0 3885 3737"/>
                  <a:gd name="T3" fmla="*/ 3885 h 508"/>
                  <a:gd name="T4" fmla="+- 0 7274 7085"/>
                  <a:gd name="T5" fmla="*/ T4 w 381"/>
                  <a:gd name="T6" fmla="+- 0 3905 3737"/>
                  <a:gd name="T7" fmla="*/ 3905 h 508"/>
                  <a:gd name="T8" fmla="+- 0 7287 7085"/>
                  <a:gd name="T9" fmla="*/ T8 w 381"/>
                  <a:gd name="T10" fmla="+- 0 3897 3737"/>
                  <a:gd name="T11" fmla="*/ 3897 h 508"/>
                  <a:gd name="T12" fmla="+- 0 7278 7085"/>
                  <a:gd name="T13" fmla="*/ T12 w 381"/>
                  <a:gd name="T14" fmla="+- 0 3885 3737"/>
                  <a:gd name="T15" fmla="*/ 3885 h 508"/>
                </a:gdLst>
                <a:ahLst/>
                <a:cxnLst>
                  <a:cxn ang="0">
                    <a:pos x="T1" y="T3"/>
                  </a:cxn>
                  <a:cxn ang="0">
                    <a:pos x="T5" y="T7"/>
                  </a:cxn>
                  <a:cxn ang="0">
                    <a:pos x="T9" y="T11"/>
                  </a:cxn>
                  <a:cxn ang="0">
                    <a:pos x="T13" y="T15"/>
                  </a:cxn>
                </a:cxnLst>
                <a:rect l="0" t="0" r="r" b="b"/>
                <a:pathLst>
                  <a:path w="381" h="508">
                    <a:moveTo>
                      <a:pt x="193" y="148"/>
                    </a:moveTo>
                    <a:lnTo>
                      <a:pt x="189" y="168"/>
                    </a:lnTo>
                    <a:lnTo>
                      <a:pt x="202" y="160"/>
                    </a:lnTo>
                    <a:lnTo>
                      <a:pt x="193" y="14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4" name="Freeform 295"/>
              <p:cNvSpPr>
                <a:spLocks/>
              </p:cNvSpPr>
              <p:nvPr/>
            </p:nvSpPr>
            <p:spPr bwMode="auto">
              <a:xfrm>
                <a:off x="7085" y="3737"/>
                <a:ext cx="381" cy="508"/>
              </a:xfrm>
              <a:custGeom>
                <a:avLst/>
                <a:gdLst>
                  <a:gd name="T0" fmla="+- 0 7287 7085"/>
                  <a:gd name="T1" fmla="*/ T0 w 381"/>
                  <a:gd name="T2" fmla="+- 0 3897 3737"/>
                  <a:gd name="T3" fmla="*/ 3897 h 508"/>
                  <a:gd name="T4" fmla="+- 0 7274 7085"/>
                  <a:gd name="T5" fmla="*/ T4 w 381"/>
                  <a:gd name="T6" fmla="+- 0 3905 3737"/>
                  <a:gd name="T7" fmla="*/ 3905 h 508"/>
                  <a:gd name="T8" fmla="+- 0 7293 7085"/>
                  <a:gd name="T9" fmla="*/ T8 w 381"/>
                  <a:gd name="T10" fmla="+- 0 3905 3737"/>
                  <a:gd name="T11" fmla="*/ 3905 h 508"/>
                  <a:gd name="T12" fmla="+- 0 7287 7085"/>
                  <a:gd name="T13" fmla="*/ T12 w 381"/>
                  <a:gd name="T14" fmla="+- 0 3897 3737"/>
                  <a:gd name="T15" fmla="*/ 3897 h 508"/>
                </a:gdLst>
                <a:ahLst/>
                <a:cxnLst>
                  <a:cxn ang="0">
                    <a:pos x="T1" y="T3"/>
                  </a:cxn>
                  <a:cxn ang="0">
                    <a:pos x="T5" y="T7"/>
                  </a:cxn>
                  <a:cxn ang="0">
                    <a:pos x="T9" y="T11"/>
                  </a:cxn>
                  <a:cxn ang="0">
                    <a:pos x="T13" y="T15"/>
                  </a:cxn>
                </a:cxnLst>
                <a:rect l="0" t="0" r="r" b="b"/>
                <a:pathLst>
                  <a:path w="381" h="508">
                    <a:moveTo>
                      <a:pt x="202" y="160"/>
                    </a:moveTo>
                    <a:lnTo>
                      <a:pt x="189" y="168"/>
                    </a:lnTo>
                    <a:lnTo>
                      <a:pt x="208" y="168"/>
                    </a:lnTo>
                    <a:lnTo>
                      <a:pt x="202" y="1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5" name="Freeform 296"/>
              <p:cNvSpPr>
                <a:spLocks/>
              </p:cNvSpPr>
              <p:nvPr/>
            </p:nvSpPr>
            <p:spPr bwMode="auto">
              <a:xfrm>
                <a:off x="7085" y="3737"/>
                <a:ext cx="381" cy="508"/>
              </a:xfrm>
              <a:custGeom>
                <a:avLst/>
                <a:gdLst>
                  <a:gd name="T0" fmla="+- 0 7303 7085"/>
                  <a:gd name="T1" fmla="*/ T0 w 381"/>
                  <a:gd name="T2" fmla="+- 0 3866 3737"/>
                  <a:gd name="T3" fmla="*/ 3866 h 508"/>
                  <a:gd name="T4" fmla="+- 0 7287 7085"/>
                  <a:gd name="T5" fmla="*/ T4 w 381"/>
                  <a:gd name="T6" fmla="+- 0 3866 3737"/>
                  <a:gd name="T7" fmla="*/ 3866 h 508"/>
                  <a:gd name="T8" fmla="+- 0 7281 7085"/>
                  <a:gd name="T9" fmla="*/ T8 w 381"/>
                  <a:gd name="T10" fmla="+- 0 3885 3737"/>
                  <a:gd name="T11" fmla="*/ 3885 h 508"/>
                  <a:gd name="T12" fmla="+- 0 7278 7085"/>
                  <a:gd name="T13" fmla="*/ T12 w 381"/>
                  <a:gd name="T14" fmla="+- 0 3885 3737"/>
                  <a:gd name="T15" fmla="*/ 3885 h 508"/>
                  <a:gd name="T16" fmla="+- 0 7287 7085"/>
                  <a:gd name="T17" fmla="*/ T16 w 381"/>
                  <a:gd name="T18" fmla="+- 0 3897 3737"/>
                  <a:gd name="T19" fmla="*/ 3897 h 508"/>
                  <a:gd name="T20" fmla="+- 0 7312 7085"/>
                  <a:gd name="T21" fmla="*/ T20 w 381"/>
                  <a:gd name="T22" fmla="+- 0 3884 3737"/>
                  <a:gd name="T23" fmla="*/ 3884 h 508"/>
                  <a:gd name="T24" fmla="+- 0 7303 7085"/>
                  <a:gd name="T25" fmla="*/ T24 w 381"/>
                  <a:gd name="T26" fmla="+- 0 3866 3737"/>
                  <a:gd name="T27" fmla="*/ 3866 h 508"/>
                </a:gdLst>
                <a:ahLst/>
                <a:cxnLst>
                  <a:cxn ang="0">
                    <a:pos x="T1" y="T3"/>
                  </a:cxn>
                  <a:cxn ang="0">
                    <a:pos x="T5" y="T7"/>
                  </a:cxn>
                  <a:cxn ang="0">
                    <a:pos x="T9" y="T11"/>
                  </a:cxn>
                  <a:cxn ang="0">
                    <a:pos x="T13" y="T15"/>
                  </a:cxn>
                  <a:cxn ang="0">
                    <a:pos x="T17" y="T19"/>
                  </a:cxn>
                  <a:cxn ang="0">
                    <a:pos x="T21" y="T23"/>
                  </a:cxn>
                  <a:cxn ang="0">
                    <a:pos x="T25" y="T27"/>
                  </a:cxn>
                </a:cxnLst>
                <a:rect l="0" t="0" r="r" b="b"/>
                <a:pathLst>
                  <a:path w="381" h="508">
                    <a:moveTo>
                      <a:pt x="218" y="129"/>
                    </a:moveTo>
                    <a:lnTo>
                      <a:pt x="202" y="129"/>
                    </a:lnTo>
                    <a:lnTo>
                      <a:pt x="196" y="148"/>
                    </a:lnTo>
                    <a:lnTo>
                      <a:pt x="193" y="148"/>
                    </a:lnTo>
                    <a:lnTo>
                      <a:pt x="202" y="160"/>
                    </a:lnTo>
                    <a:lnTo>
                      <a:pt x="227" y="147"/>
                    </a:lnTo>
                    <a:lnTo>
                      <a:pt x="218"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6" name="Freeform 297"/>
              <p:cNvSpPr>
                <a:spLocks/>
              </p:cNvSpPr>
              <p:nvPr/>
            </p:nvSpPr>
            <p:spPr bwMode="auto">
              <a:xfrm>
                <a:off x="7085" y="3737"/>
                <a:ext cx="381" cy="508"/>
              </a:xfrm>
              <a:custGeom>
                <a:avLst/>
                <a:gdLst>
                  <a:gd name="T0" fmla="+- 0 7287 7085"/>
                  <a:gd name="T1" fmla="*/ T0 w 381"/>
                  <a:gd name="T2" fmla="+- 0 3866 3737"/>
                  <a:gd name="T3" fmla="*/ 3866 h 508"/>
                  <a:gd name="T4" fmla="+- 0 7275 7085"/>
                  <a:gd name="T5" fmla="*/ T4 w 381"/>
                  <a:gd name="T6" fmla="+- 0 3873 3737"/>
                  <a:gd name="T7" fmla="*/ 3873 h 508"/>
                  <a:gd name="T8" fmla="+- 0 7281 7085"/>
                  <a:gd name="T9" fmla="*/ T8 w 381"/>
                  <a:gd name="T10" fmla="+- 0 3885 3737"/>
                  <a:gd name="T11" fmla="*/ 3885 h 508"/>
                  <a:gd name="T12" fmla="+- 0 7287 7085"/>
                  <a:gd name="T13" fmla="*/ T12 w 381"/>
                  <a:gd name="T14" fmla="+- 0 3866 3737"/>
                  <a:gd name="T15" fmla="*/ 3866 h 508"/>
                </a:gdLst>
                <a:ahLst/>
                <a:cxnLst>
                  <a:cxn ang="0">
                    <a:pos x="T1" y="T3"/>
                  </a:cxn>
                  <a:cxn ang="0">
                    <a:pos x="T5" y="T7"/>
                  </a:cxn>
                  <a:cxn ang="0">
                    <a:pos x="T9" y="T11"/>
                  </a:cxn>
                  <a:cxn ang="0">
                    <a:pos x="T13" y="T15"/>
                  </a:cxn>
                </a:cxnLst>
                <a:rect l="0" t="0" r="r" b="b"/>
                <a:pathLst>
                  <a:path w="381" h="508">
                    <a:moveTo>
                      <a:pt x="202" y="129"/>
                    </a:moveTo>
                    <a:lnTo>
                      <a:pt x="190" y="136"/>
                    </a:lnTo>
                    <a:lnTo>
                      <a:pt x="196" y="148"/>
                    </a:lnTo>
                    <a:lnTo>
                      <a:pt x="202" y="1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7" name="Freeform 298"/>
              <p:cNvSpPr>
                <a:spLocks/>
              </p:cNvSpPr>
              <p:nvPr/>
            </p:nvSpPr>
            <p:spPr bwMode="auto">
              <a:xfrm>
                <a:off x="7085" y="3737"/>
                <a:ext cx="381" cy="508"/>
              </a:xfrm>
              <a:custGeom>
                <a:avLst/>
                <a:gdLst>
                  <a:gd name="T0" fmla="+- 0 7249 7085"/>
                  <a:gd name="T1" fmla="*/ T0 w 381"/>
                  <a:gd name="T2" fmla="+- 0 3763 3737"/>
                  <a:gd name="T3" fmla="*/ 3763 h 508"/>
                  <a:gd name="T4" fmla="+- 0 7218 7085"/>
                  <a:gd name="T5" fmla="*/ T4 w 381"/>
                  <a:gd name="T6" fmla="+- 0 3763 3737"/>
                  <a:gd name="T7" fmla="*/ 3763 h 508"/>
                  <a:gd name="T8" fmla="+- 0 7237 7085"/>
                  <a:gd name="T9" fmla="*/ T8 w 381"/>
                  <a:gd name="T10" fmla="+- 0 3768 3737"/>
                  <a:gd name="T11" fmla="*/ 3768 h 508"/>
                  <a:gd name="T12" fmla="+- 0 7225 7085"/>
                  <a:gd name="T13" fmla="*/ T12 w 381"/>
                  <a:gd name="T14" fmla="+- 0 3776 3737"/>
                  <a:gd name="T15" fmla="*/ 3776 h 508"/>
                  <a:gd name="T16" fmla="+- 0 7275 7085"/>
                  <a:gd name="T17" fmla="*/ T16 w 381"/>
                  <a:gd name="T18" fmla="+- 0 3873 3737"/>
                  <a:gd name="T19" fmla="*/ 3873 h 508"/>
                  <a:gd name="T20" fmla="+- 0 7287 7085"/>
                  <a:gd name="T21" fmla="*/ T20 w 381"/>
                  <a:gd name="T22" fmla="+- 0 3866 3737"/>
                  <a:gd name="T23" fmla="*/ 3866 h 508"/>
                  <a:gd name="T24" fmla="+- 0 7303 7085"/>
                  <a:gd name="T25" fmla="*/ T24 w 381"/>
                  <a:gd name="T26" fmla="+- 0 3866 3737"/>
                  <a:gd name="T27" fmla="*/ 3866 h 508"/>
                  <a:gd name="T28" fmla="+- 0 7249 7085"/>
                  <a:gd name="T29" fmla="*/ T28 w 381"/>
                  <a:gd name="T30" fmla="+- 0 3763 3737"/>
                  <a:gd name="T31" fmla="*/ 3763 h 5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81" h="508">
                    <a:moveTo>
                      <a:pt x="164" y="26"/>
                    </a:moveTo>
                    <a:lnTo>
                      <a:pt x="133" y="26"/>
                    </a:lnTo>
                    <a:lnTo>
                      <a:pt x="152" y="31"/>
                    </a:lnTo>
                    <a:lnTo>
                      <a:pt x="140" y="39"/>
                    </a:lnTo>
                    <a:lnTo>
                      <a:pt x="190" y="136"/>
                    </a:lnTo>
                    <a:lnTo>
                      <a:pt x="202" y="129"/>
                    </a:lnTo>
                    <a:lnTo>
                      <a:pt x="218" y="129"/>
                    </a:lnTo>
                    <a:lnTo>
                      <a:pt x="164"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8" name="Freeform 299"/>
              <p:cNvSpPr>
                <a:spLocks/>
              </p:cNvSpPr>
              <p:nvPr/>
            </p:nvSpPr>
            <p:spPr bwMode="auto">
              <a:xfrm>
                <a:off x="7085" y="3737"/>
                <a:ext cx="381" cy="508"/>
              </a:xfrm>
              <a:custGeom>
                <a:avLst/>
                <a:gdLst>
                  <a:gd name="T0" fmla="+- 0 7117 7085"/>
                  <a:gd name="T1" fmla="*/ T0 w 381"/>
                  <a:gd name="T2" fmla="+- 0 3824 3737"/>
                  <a:gd name="T3" fmla="*/ 3824 h 508"/>
                  <a:gd name="T4" fmla="+- 0 7115 7085"/>
                  <a:gd name="T5" fmla="*/ T4 w 381"/>
                  <a:gd name="T6" fmla="+- 0 3847 3737"/>
                  <a:gd name="T7" fmla="*/ 3847 h 508"/>
                  <a:gd name="T8" fmla="+- 0 7132 7085"/>
                  <a:gd name="T9" fmla="*/ T8 w 381"/>
                  <a:gd name="T10" fmla="+- 0 3836 3737"/>
                  <a:gd name="T11" fmla="*/ 3836 h 508"/>
                  <a:gd name="T12" fmla="+- 0 7117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32" y="87"/>
                    </a:moveTo>
                    <a:lnTo>
                      <a:pt x="30" y="110"/>
                    </a:lnTo>
                    <a:lnTo>
                      <a:pt x="47" y="99"/>
                    </a:lnTo>
                    <a:lnTo>
                      <a:pt x="32"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29" name="Freeform 300"/>
              <p:cNvSpPr>
                <a:spLocks/>
              </p:cNvSpPr>
              <p:nvPr/>
            </p:nvSpPr>
            <p:spPr bwMode="auto">
              <a:xfrm>
                <a:off x="7085" y="3737"/>
                <a:ext cx="381" cy="508"/>
              </a:xfrm>
              <a:custGeom>
                <a:avLst/>
                <a:gdLst>
                  <a:gd name="T0" fmla="+- 0 7132 7085"/>
                  <a:gd name="T1" fmla="*/ T0 w 381"/>
                  <a:gd name="T2" fmla="+- 0 3836 3737"/>
                  <a:gd name="T3" fmla="*/ 3836 h 508"/>
                  <a:gd name="T4" fmla="+- 0 7115 7085"/>
                  <a:gd name="T5" fmla="*/ T4 w 381"/>
                  <a:gd name="T6" fmla="+- 0 3847 3737"/>
                  <a:gd name="T7" fmla="*/ 3847 h 508"/>
                  <a:gd name="T8" fmla="+- 0 7144 7085"/>
                  <a:gd name="T9" fmla="*/ T8 w 381"/>
                  <a:gd name="T10" fmla="+- 0 3847 3737"/>
                  <a:gd name="T11" fmla="*/ 3847 h 508"/>
                  <a:gd name="T12" fmla="+- 0 7132 7085"/>
                  <a:gd name="T13" fmla="*/ T12 w 381"/>
                  <a:gd name="T14" fmla="+- 0 3836 3737"/>
                  <a:gd name="T15" fmla="*/ 3836 h 508"/>
                </a:gdLst>
                <a:ahLst/>
                <a:cxnLst>
                  <a:cxn ang="0">
                    <a:pos x="T1" y="T3"/>
                  </a:cxn>
                  <a:cxn ang="0">
                    <a:pos x="T5" y="T7"/>
                  </a:cxn>
                  <a:cxn ang="0">
                    <a:pos x="T9" y="T11"/>
                  </a:cxn>
                  <a:cxn ang="0">
                    <a:pos x="T13" y="T15"/>
                  </a:cxn>
                </a:cxnLst>
                <a:rect l="0" t="0" r="r" b="b"/>
                <a:pathLst>
                  <a:path w="381" h="508">
                    <a:moveTo>
                      <a:pt x="47" y="99"/>
                    </a:moveTo>
                    <a:lnTo>
                      <a:pt x="30" y="110"/>
                    </a:lnTo>
                    <a:lnTo>
                      <a:pt x="59" y="110"/>
                    </a:lnTo>
                    <a:lnTo>
                      <a:pt x="47" y="9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0" name="Freeform 301"/>
              <p:cNvSpPr>
                <a:spLocks/>
              </p:cNvSpPr>
              <p:nvPr/>
            </p:nvSpPr>
            <p:spPr bwMode="auto">
              <a:xfrm>
                <a:off x="7085" y="3737"/>
                <a:ext cx="381" cy="508"/>
              </a:xfrm>
              <a:custGeom>
                <a:avLst/>
                <a:gdLst>
                  <a:gd name="T0" fmla="+- 0 7150 7085"/>
                  <a:gd name="T1" fmla="*/ T0 w 381"/>
                  <a:gd name="T2" fmla="+- 0 3824 3737"/>
                  <a:gd name="T3" fmla="*/ 3824 h 508"/>
                  <a:gd name="T4" fmla="+- 0 7117 7085"/>
                  <a:gd name="T5" fmla="*/ T4 w 381"/>
                  <a:gd name="T6" fmla="+- 0 3824 3737"/>
                  <a:gd name="T7" fmla="*/ 3824 h 508"/>
                  <a:gd name="T8" fmla="+- 0 7132 7085"/>
                  <a:gd name="T9" fmla="*/ T8 w 381"/>
                  <a:gd name="T10" fmla="+- 0 3836 3737"/>
                  <a:gd name="T11" fmla="*/ 3836 h 508"/>
                  <a:gd name="T12" fmla="+- 0 7150 7085"/>
                  <a:gd name="T13" fmla="*/ T12 w 381"/>
                  <a:gd name="T14" fmla="+- 0 3824 3737"/>
                  <a:gd name="T15" fmla="*/ 3824 h 508"/>
                </a:gdLst>
                <a:ahLst/>
                <a:cxnLst>
                  <a:cxn ang="0">
                    <a:pos x="T1" y="T3"/>
                  </a:cxn>
                  <a:cxn ang="0">
                    <a:pos x="T5" y="T7"/>
                  </a:cxn>
                  <a:cxn ang="0">
                    <a:pos x="T9" y="T11"/>
                  </a:cxn>
                  <a:cxn ang="0">
                    <a:pos x="T13" y="T15"/>
                  </a:cxn>
                </a:cxnLst>
                <a:rect l="0" t="0" r="r" b="b"/>
                <a:pathLst>
                  <a:path w="381" h="508">
                    <a:moveTo>
                      <a:pt x="65" y="87"/>
                    </a:moveTo>
                    <a:lnTo>
                      <a:pt x="32" y="87"/>
                    </a:lnTo>
                    <a:lnTo>
                      <a:pt x="47" y="99"/>
                    </a:lnTo>
                    <a:lnTo>
                      <a:pt x="65" y="8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31" name="Freeform 302"/>
              <p:cNvSpPr>
                <a:spLocks/>
              </p:cNvSpPr>
              <p:nvPr/>
            </p:nvSpPr>
            <p:spPr bwMode="auto">
              <a:xfrm>
                <a:off x="7085" y="3737"/>
                <a:ext cx="381" cy="508"/>
              </a:xfrm>
              <a:custGeom>
                <a:avLst/>
                <a:gdLst>
                  <a:gd name="T0" fmla="+- 0 7218 7085"/>
                  <a:gd name="T1" fmla="*/ T0 w 381"/>
                  <a:gd name="T2" fmla="+- 0 3763 3737"/>
                  <a:gd name="T3" fmla="*/ 3763 h 508"/>
                  <a:gd name="T4" fmla="+- 0 7225 7085"/>
                  <a:gd name="T5" fmla="*/ T4 w 381"/>
                  <a:gd name="T6" fmla="+- 0 3776 3737"/>
                  <a:gd name="T7" fmla="*/ 3776 h 508"/>
                  <a:gd name="T8" fmla="+- 0 7237 7085"/>
                  <a:gd name="T9" fmla="*/ T8 w 381"/>
                  <a:gd name="T10" fmla="+- 0 3768 3737"/>
                  <a:gd name="T11" fmla="*/ 3768 h 508"/>
                  <a:gd name="T12" fmla="+- 0 7218 7085"/>
                  <a:gd name="T13" fmla="*/ T12 w 381"/>
                  <a:gd name="T14" fmla="+- 0 3763 3737"/>
                  <a:gd name="T15" fmla="*/ 3763 h 508"/>
                </a:gdLst>
                <a:ahLst/>
                <a:cxnLst>
                  <a:cxn ang="0">
                    <a:pos x="T1" y="T3"/>
                  </a:cxn>
                  <a:cxn ang="0">
                    <a:pos x="T5" y="T7"/>
                  </a:cxn>
                  <a:cxn ang="0">
                    <a:pos x="T9" y="T11"/>
                  </a:cxn>
                  <a:cxn ang="0">
                    <a:pos x="T13" y="T15"/>
                  </a:cxn>
                </a:cxnLst>
                <a:rect l="0" t="0" r="r" b="b"/>
                <a:pathLst>
                  <a:path w="381" h="508">
                    <a:moveTo>
                      <a:pt x="133" y="26"/>
                    </a:moveTo>
                    <a:lnTo>
                      <a:pt x="140" y="39"/>
                    </a:lnTo>
                    <a:lnTo>
                      <a:pt x="152" y="31"/>
                    </a:lnTo>
                    <a:lnTo>
                      <a:pt x="133" y="2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
        <p:nvSpPr>
          <p:cNvPr id="306" name="ZoneTexte 305">
            <a:extLst>
              <a:ext uri="{FF2B5EF4-FFF2-40B4-BE49-F238E27FC236}">
                <a16:creationId xmlns:a16="http://schemas.microsoft.com/office/drawing/2014/main" id="{CD6D15A5-6CCD-4C04-94AB-7F21622A7D7C}"/>
              </a:ext>
            </a:extLst>
          </p:cNvPr>
          <p:cNvSpPr txBox="1"/>
          <p:nvPr/>
        </p:nvSpPr>
        <p:spPr>
          <a:xfrm>
            <a:off x="2235909" y="411817"/>
            <a:ext cx="4563265"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algn="ctr">
              <a:defRPr sz="2800" b="1">
                <a:solidFill>
                  <a:schemeClr val="bg1"/>
                </a:solidFill>
                <a:latin typeface="Arial Narrow" pitchFamily="34" charset="0"/>
              </a:defRPr>
            </a:lvl1pPr>
          </a:lstStyle>
          <a:p>
            <a:r>
              <a:rPr lang="fr-FR" dirty="0"/>
              <a:t>1. ORIGINE DES VIBRATIONS</a:t>
            </a:r>
          </a:p>
        </p:txBody>
      </p:sp>
    </p:spTree>
    <p:extLst>
      <p:ext uri="{BB962C8B-B14F-4D97-AF65-F5344CB8AC3E}">
        <p14:creationId xmlns:p14="http://schemas.microsoft.com/office/powerpoint/2010/main" val="228350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562" t="21875" r="7291" b="7083"/>
          <a:stretch/>
        </p:blipFill>
        <p:spPr bwMode="auto">
          <a:xfrm>
            <a:off x="822960" y="1371600"/>
            <a:ext cx="7914758" cy="519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15511" t="32292" r="39470" b="35243"/>
          <a:stretch>
            <a:fillRect/>
          </a:stretch>
        </p:blipFill>
        <p:spPr bwMode="auto">
          <a:xfrm>
            <a:off x="54046" y="4563110"/>
            <a:ext cx="352901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607" y="1484784"/>
            <a:ext cx="1163638" cy="969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880" y="4221088"/>
            <a:ext cx="1239838"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468" t="21457" r="7291" b="9375"/>
          <a:stretch/>
        </p:blipFill>
        <p:spPr bwMode="auto">
          <a:xfrm>
            <a:off x="716280" y="1341120"/>
            <a:ext cx="8021438" cy="505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447800"/>
            <a:ext cx="1524000" cy="1150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83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97238"/>
            <a:ext cx="685800" cy="1427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990600" y="1233488"/>
            <a:ext cx="45255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dirty="0">
                <a:solidFill>
                  <a:schemeClr val="bg1"/>
                </a:solidFill>
                <a:latin typeface="Arial" pitchFamily="34" charset="0"/>
                <a:cs typeface="Arial" pitchFamily="34" charset="0"/>
              </a:rPr>
              <a:t>LA CHAINE DE MESURE</a:t>
            </a:r>
          </a:p>
        </p:txBody>
      </p:sp>
      <p:sp>
        <p:nvSpPr>
          <p:cNvPr id="10" name="Freeform 10"/>
          <p:cNvSpPr>
            <a:spLocks/>
          </p:cNvSpPr>
          <p:nvPr/>
        </p:nvSpPr>
        <p:spPr bwMode="auto">
          <a:xfrm>
            <a:off x="2038350" y="2108200"/>
            <a:ext cx="3962400" cy="1181100"/>
          </a:xfrm>
          <a:custGeom>
            <a:avLst/>
            <a:gdLst>
              <a:gd name="T0" fmla="*/ 0 w 2496"/>
              <a:gd name="T1" fmla="*/ 744 h 744"/>
              <a:gd name="T2" fmla="*/ 576 w 2496"/>
              <a:gd name="T3" fmla="*/ 600 h 744"/>
              <a:gd name="T4" fmla="*/ 1440 w 2496"/>
              <a:gd name="T5" fmla="*/ 24 h 744"/>
              <a:gd name="T6" fmla="*/ 2496 w 2496"/>
              <a:gd name="T7" fmla="*/ 456 h 744"/>
            </a:gdLst>
            <a:ahLst/>
            <a:cxnLst>
              <a:cxn ang="0">
                <a:pos x="T0" y="T1"/>
              </a:cxn>
              <a:cxn ang="0">
                <a:pos x="T2" y="T3"/>
              </a:cxn>
              <a:cxn ang="0">
                <a:pos x="T4" y="T5"/>
              </a:cxn>
              <a:cxn ang="0">
                <a:pos x="T6" y="T7"/>
              </a:cxn>
            </a:cxnLst>
            <a:rect l="0" t="0" r="r" b="b"/>
            <a:pathLst>
              <a:path w="2496" h="744">
                <a:moveTo>
                  <a:pt x="0" y="744"/>
                </a:moveTo>
                <a:cubicBezTo>
                  <a:pt x="168" y="732"/>
                  <a:pt x="336" y="720"/>
                  <a:pt x="576" y="600"/>
                </a:cubicBezTo>
                <a:cubicBezTo>
                  <a:pt x="816" y="480"/>
                  <a:pt x="1120" y="48"/>
                  <a:pt x="1440" y="24"/>
                </a:cubicBezTo>
                <a:cubicBezTo>
                  <a:pt x="1760" y="0"/>
                  <a:pt x="2320" y="392"/>
                  <a:pt x="2496" y="456"/>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Text Box 17"/>
          <p:cNvSpPr txBox="1">
            <a:spLocks noChangeArrowheads="1"/>
          </p:cNvSpPr>
          <p:nvPr/>
        </p:nvSpPr>
        <p:spPr bwMode="auto">
          <a:xfrm>
            <a:off x="1012825" y="2582863"/>
            <a:ext cx="1958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dirty="0">
                <a:solidFill>
                  <a:schemeClr val="bg1"/>
                </a:solidFill>
                <a:latin typeface="Arial" pitchFamily="34" charset="0"/>
                <a:cs typeface="Arial" pitchFamily="34" charset="0"/>
              </a:rPr>
              <a:t>Capteur</a:t>
            </a:r>
          </a:p>
        </p:txBody>
      </p:sp>
      <p:pic>
        <p:nvPicPr>
          <p:cNvPr id="12" name="Picture 2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267200"/>
            <a:ext cx="2362200" cy="218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6"/>
          <p:cNvSpPr>
            <a:spLocks/>
          </p:cNvSpPr>
          <p:nvPr/>
        </p:nvSpPr>
        <p:spPr bwMode="auto">
          <a:xfrm flipH="1">
            <a:off x="5486400" y="3581400"/>
            <a:ext cx="1168400" cy="2514600"/>
          </a:xfrm>
          <a:custGeom>
            <a:avLst/>
            <a:gdLst>
              <a:gd name="T0" fmla="*/ 608 w 1376"/>
              <a:gd name="T1" fmla="*/ 0 h 1728"/>
              <a:gd name="T2" fmla="*/ 128 w 1376"/>
              <a:gd name="T3" fmla="*/ 720 h 1728"/>
              <a:gd name="T4" fmla="*/ 1376 w 1376"/>
              <a:gd name="T5" fmla="*/ 1728 h 1728"/>
            </a:gdLst>
            <a:ahLst/>
            <a:cxnLst>
              <a:cxn ang="0">
                <a:pos x="T0" y="T1"/>
              </a:cxn>
              <a:cxn ang="0">
                <a:pos x="T2" y="T3"/>
              </a:cxn>
              <a:cxn ang="0">
                <a:pos x="T4" y="T5"/>
              </a:cxn>
            </a:cxnLst>
            <a:rect l="0" t="0" r="r" b="b"/>
            <a:pathLst>
              <a:path w="1376" h="1728">
                <a:moveTo>
                  <a:pt x="608" y="0"/>
                </a:moveTo>
                <a:cubicBezTo>
                  <a:pt x="304" y="216"/>
                  <a:pt x="0" y="432"/>
                  <a:pt x="128" y="720"/>
                </a:cubicBezTo>
                <a:cubicBezTo>
                  <a:pt x="256" y="1008"/>
                  <a:pt x="816" y="1368"/>
                  <a:pt x="1376" y="1728"/>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Text Box 23"/>
          <p:cNvSpPr txBox="1">
            <a:spLocks noChangeArrowheads="1"/>
          </p:cNvSpPr>
          <p:nvPr/>
        </p:nvSpPr>
        <p:spPr bwMode="auto">
          <a:xfrm>
            <a:off x="6829424" y="4006672"/>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2000">
                <a:solidFill>
                  <a:schemeClr val="bg1"/>
                </a:solidFill>
                <a:latin typeface="Arial" pitchFamily="34" charset="0"/>
                <a:cs typeface="Arial" pitchFamily="34" charset="0"/>
              </a:defRPr>
            </a:lvl1pPr>
          </a:lstStyle>
          <a:p>
            <a:r>
              <a:rPr lang="fr-FR" dirty="0"/>
              <a:t>Elément de traitement du signal</a:t>
            </a:r>
          </a:p>
        </p:txBody>
      </p:sp>
      <p:sp>
        <p:nvSpPr>
          <p:cNvPr id="15" name="Text Box 24"/>
          <p:cNvSpPr txBox="1">
            <a:spLocks noChangeArrowheads="1"/>
          </p:cNvSpPr>
          <p:nvPr/>
        </p:nvSpPr>
        <p:spPr bwMode="auto">
          <a:xfrm>
            <a:off x="5952647" y="5562600"/>
            <a:ext cx="228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2000">
                <a:solidFill>
                  <a:schemeClr val="bg1"/>
                </a:solidFill>
                <a:latin typeface="Arial" pitchFamily="34" charset="0"/>
                <a:cs typeface="Arial" pitchFamily="34" charset="0"/>
              </a:defRPr>
            </a:lvl1pPr>
          </a:lstStyle>
          <a:p>
            <a:r>
              <a:rPr lang="fr-FR" dirty="0"/>
              <a:t>Logiciel d ’exploitation</a:t>
            </a:r>
          </a:p>
        </p:txBody>
      </p:sp>
      <p:sp>
        <p:nvSpPr>
          <p:cNvPr id="17" name="Rectangle 2">
            <a:hlinkClick r:id="rId6" action="ppaction://hlinksldjump"/>
          </p:cNvPr>
          <p:cNvSpPr>
            <a:spLocks noChangeArrowheads="1"/>
          </p:cNvSpPr>
          <p:nvPr/>
        </p:nvSpPr>
        <p:spPr bwMode="auto">
          <a:xfrm>
            <a:off x="6372225" y="2349500"/>
            <a:ext cx="1584325"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9"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904162" y="2760663"/>
            <a:ext cx="665163" cy="11382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descr="Analyseur de vibration / enregistreur de données ONEPROD FALCON ACOEM"/>
          <p:cNvPicPr>
            <a:picLocks noChangeAspect="1" noChangeArrowheads="1"/>
          </p:cNvPicPr>
          <p:nvPr/>
        </p:nvPicPr>
        <p:blipFill rotWithShape="1">
          <a:blip r:embed="rId8">
            <a:extLst>
              <a:ext uri="{28A0092B-C50C-407E-A947-70E740481C1C}">
                <a14:useLocalDpi xmlns:a14="http://schemas.microsoft.com/office/drawing/2010/main" val="0"/>
              </a:ext>
            </a:extLst>
          </a:blip>
          <a:srcRect l="9199" t="3563" r="15600" b="7107"/>
          <a:stretch/>
        </p:blipFill>
        <p:spPr bwMode="auto">
          <a:xfrm>
            <a:off x="7243473" y="1535290"/>
            <a:ext cx="1576999" cy="1247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8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533" y="2631182"/>
            <a:ext cx="1333500" cy="1085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a:extLst>
              <a:ext uri="{FF2B5EF4-FFF2-40B4-BE49-F238E27FC236}">
                <a16:creationId xmlns:a16="http://schemas.microsoft.com/office/drawing/2014/main" id="{6DBA6D3A-B3B5-4110-BD0D-F2A9B9EA36EB}"/>
              </a:ext>
            </a:extLst>
          </p:cNvPr>
          <p:cNvSpPr txBox="1"/>
          <p:nvPr/>
        </p:nvSpPr>
        <p:spPr>
          <a:xfrm>
            <a:off x="1949996" y="495986"/>
            <a:ext cx="5472608"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r>
              <a:rPr lang="fr-FR" dirty="0"/>
              <a:t>4. LA MESURE DES VIBRATIONS</a:t>
            </a:r>
          </a:p>
        </p:txBody>
      </p:sp>
    </p:spTree>
    <p:extLst>
      <p:ext uri="{BB962C8B-B14F-4D97-AF65-F5344CB8AC3E}">
        <p14:creationId xmlns:p14="http://schemas.microsoft.com/office/powerpoint/2010/main" val="133595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5846"/>
                                        </p:tgtEl>
                                        <p:attrNameLst>
                                          <p:attrName>style.visibility</p:attrName>
                                        </p:attrNameLst>
                                      </p:cBhvr>
                                      <p:to>
                                        <p:strVal val="visible"/>
                                      </p:to>
                                    </p:set>
                                    <p:animEffect transition="in" filter="fade">
                                      <p:cBhvr>
                                        <p:cTn id="35" dur="500"/>
                                        <p:tgtEl>
                                          <p:spTgt spid="358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848"/>
                                        </p:tgtEl>
                                        <p:attrNameLst>
                                          <p:attrName>style.visibility</p:attrName>
                                        </p:attrNameLst>
                                      </p:cBhvr>
                                      <p:to>
                                        <p:strVal val="visible"/>
                                      </p:to>
                                    </p:set>
                                    <p:animEffect transition="in" filter="fade">
                                      <p:cBhvr>
                                        <p:cTn id="45" dur="500"/>
                                        <p:tgtEl>
                                          <p:spTgt spid="35848"/>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1+#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nimBg="1"/>
      <p:bldP spid="11" grpId="0" autoUpdateAnimBg="0"/>
      <p:bldP spid="13" grpId="0" animBg="1"/>
      <p:bldP spid="14" grpId="0" autoUpdateAnimBg="0"/>
      <p:bldP spid="1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515539" y="1546746"/>
            <a:ext cx="316897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800" b="1" dirty="0">
                <a:solidFill>
                  <a:schemeClr val="bg1"/>
                </a:solidFill>
                <a:latin typeface="Arial" panose="020B0604020202020204" pitchFamily="34" charset="0"/>
                <a:cs typeface="Arial" panose="020B0604020202020204" pitchFamily="34" charset="0"/>
              </a:rPr>
              <a:t>DISCONTINUE (OFF-LINE)</a:t>
            </a: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762" y="838200"/>
            <a:ext cx="2662238" cy="1816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2"/>
          <p:cNvSpPr txBox="1">
            <a:spLocks noChangeArrowheads="1"/>
          </p:cNvSpPr>
          <p:nvPr/>
        </p:nvSpPr>
        <p:spPr bwMode="auto">
          <a:xfrm>
            <a:off x="112511" y="243998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000">
                <a:solidFill>
                  <a:schemeClr val="bg1"/>
                </a:solidFill>
                <a:latin typeface="Arial" pitchFamily="34" charset="0"/>
                <a:cs typeface="Arial" pitchFamily="34" charset="0"/>
              </a:rPr>
              <a:t>Des relevés de mesure sont réalisés périodiquement.</a:t>
            </a:r>
          </a:p>
          <a:p>
            <a:r>
              <a:rPr lang="fr-FR" sz="2000">
                <a:solidFill>
                  <a:schemeClr val="bg1"/>
                </a:solidFill>
                <a:latin typeface="Arial" pitchFamily="34" charset="0"/>
                <a:cs typeface="Arial" pitchFamily="34" charset="0"/>
              </a:rPr>
              <a:t>Dans ce cas, un seul appareil de mesure est utilisé pour une campagne donnée.</a:t>
            </a:r>
          </a:p>
        </p:txBody>
      </p:sp>
      <p:sp>
        <p:nvSpPr>
          <p:cNvPr id="12" name="Text Box 16"/>
          <p:cNvSpPr txBox="1">
            <a:spLocks noChangeArrowheads="1"/>
          </p:cNvSpPr>
          <p:nvPr/>
        </p:nvSpPr>
        <p:spPr bwMode="auto">
          <a:xfrm>
            <a:off x="555703" y="1149350"/>
            <a:ext cx="453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dirty="0">
                <a:solidFill>
                  <a:schemeClr val="bg1"/>
                </a:solidFill>
                <a:latin typeface="Arial" pitchFamily="34" charset="0"/>
                <a:cs typeface="Arial" pitchFamily="34" charset="0"/>
              </a:rPr>
              <a:t>La mesure peut être:</a:t>
            </a:r>
          </a:p>
        </p:txBody>
      </p:sp>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7438"/>
            <a:ext cx="9144000" cy="32031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a:extLst>
              <a:ext uri="{FF2B5EF4-FFF2-40B4-BE49-F238E27FC236}">
                <a16:creationId xmlns:a16="http://schemas.microsoft.com/office/drawing/2014/main" id="{617FD861-0E7D-4847-BD33-49F315F8BB7C}"/>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593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321"/>
          <a:stretch/>
        </p:blipFill>
        <p:spPr bwMode="auto">
          <a:xfrm>
            <a:off x="84605" y="3356992"/>
            <a:ext cx="8879883" cy="33605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1259632" y="1046332"/>
            <a:ext cx="3059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defRPr sz="2800" b="1">
                <a:solidFill>
                  <a:schemeClr val="bg1"/>
                </a:solidFill>
                <a:latin typeface="Arial" panose="020B0604020202020204" pitchFamily="34" charset="0"/>
                <a:cs typeface="Arial" panose="020B0604020202020204" pitchFamily="34" charset="0"/>
              </a:defRPr>
            </a:lvl1pPr>
          </a:lstStyle>
          <a:p>
            <a:r>
              <a:rPr lang="fr-FR" dirty="0"/>
              <a:t>CONTINUE</a:t>
            </a:r>
          </a:p>
          <a:p>
            <a:r>
              <a:rPr lang="fr-FR" dirty="0"/>
              <a:t> (ON-LINE)</a:t>
            </a:r>
          </a:p>
        </p:txBody>
      </p:sp>
      <p:sp>
        <p:nvSpPr>
          <p:cNvPr id="8" name="Rectangle 13"/>
          <p:cNvSpPr>
            <a:spLocks noChangeArrowheads="1"/>
          </p:cNvSpPr>
          <p:nvPr/>
        </p:nvSpPr>
        <p:spPr bwMode="auto">
          <a:xfrm>
            <a:off x="250825" y="2190820"/>
            <a:ext cx="9074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sz="2000">
                <a:solidFill>
                  <a:schemeClr val="bg1"/>
                </a:solidFill>
                <a:latin typeface="Arial" pitchFamily="34" charset="0"/>
                <a:cs typeface="Arial" pitchFamily="34" charset="0"/>
              </a:rPr>
              <a:t>les mesures sont réalisées en temps réel. Il faut alors autant de capteurs</a:t>
            </a:r>
            <a:endParaRPr lang="fr-FR" sz="2000">
              <a:solidFill>
                <a:schemeClr val="bg1"/>
              </a:solidFill>
              <a:latin typeface="Arial" pitchFamily="34" charset="0"/>
              <a:cs typeface="Arial" pitchFamily="34" charset="0"/>
              <a:sym typeface="Wingdings 3" pitchFamily="18" charset="2"/>
            </a:endParaRPr>
          </a:p>
          <a:p>
            <a:pPr algn="ctr"/>
            <a:r>
              <a:rPr lang="fr-FR" sz="2000">
                <a:solidFill>
                  <a:schemeClr val="bg1"/>
                </a:solidFill>
                <a:latin typeface="Arial" pitchFamily="34" charset="0"/>
                <a:cs typeface="Arial" pitchFamily="34" charset="0"/>
                <a:sym typeface="Wingdings 3" pitchFamily="18" charset="2"/>
              </a:rPr>
              <a:t>    et d’éléments de traitement du signal que d’équipements surveillés.</a:t>
            </a:r>
          </a:p>
        </p:txBody>
      </p:sp>
      <p:sp>
        <p:nvSpPr>
          <p:cNvPr id="6" name="ZoneTexte 5">
            <a:extLst>
              <a:ext uri="{FF2B5EF4-FFF2-40B4-BE49-F238E27FC236}">
                <a16:creationId xmlns:a16="http://schemas.microsoft.com/office/drawing/2014/main" id="{D6BEC31C-29DD-4246-92E5-71C6C6159F51}"/>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593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2856" y="1037590"/>
            <a:ext cx="8424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a:solidFill>
                  <a:schemeClr val="bg1"/>
                </a:solidFill>
                <a:latin typeface="Arial" pitchFamily="34" charset="0"/>
                <a:cs typeface="Arial" pitchFamily="34" charset="0"/>
              </a:rPr>
              <a:t>L ’ACCÉLÉROMÈTRE PIEZOÉLECTRIQUE</a:t>
            </a:r>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474" y="1988840"/>
            <a:ext cx="46196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a:extLst>
              <a:ext uri="{FF2B5EF4-FFF2-40B4-BE49-F238E27FC236}">
                <a16:creationId xmlns:a16="http://schemas.microsoft.com/office/drawing/2014/main" id="{640C98CE-4146-4E78-AB78-91115FAA9326}"/>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593807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678" r="2690"/>
          <a:stretch/>
        </p:blipFill>
        <p:spPr bwMode="auto">
          <a:xfrm>
            <a:off x="20438" y="1724799"/>
            <a:ext cx="9052560" cy="3448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a:extLst>
              <a:ext uri="{FF2B5EF4-FFF2-40B4-BE49-F238E27FC236}">
                <a16:creationId xmlns:a16="http://schemas.microsoft.com/office/drawing/2014/main" id="{85A44C29-686C-4B1E-AC0E-CA0363D5F395}"/>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593807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79211" y="900113"/>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800" b="1" dirty="0">
                <a:solidFill>
                  <a:schemeClr val="bg1"/>
                </a:solidFill>
                <a:latin typeface="Arial" charset="0"/>
              </a:rPr>
              <a:t>Les contrôleurs de roulements et de vibrations</a:t>
            </a:r>
          </a:p>
        </p:txBody>
      </p:sp>
      <p:sp>
        <p:nvSpPr>
          <p:cNvPr id="24581" name="Rectangle 5"/>
          <p:cNvSpPr>
            <a:spLocks noChangeArrowheads="1"/>
          </p:cNvSpPr>
          <p:nvPr/>
        </p:nvSpPr>
        <p:spPr bwMode="auto">
          <a:xfrm>
            <a:off x="609600" y="1524000"/>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solidFill>
                  <a:schemeClr val="bg1"/>
                </a:solidFill>
                <a:latin typeface="Arial" charset="0"/>
              </a:rPr>
              <a:t>surveillance de l'état mécanique des roulements</a:t>
            </a:r>
          </a:p>
        </p:txBody>
      </p:sp>
      <p:sp>
        <p:nvSpPr>
          <p:cNvPr id="24582" name="Rectangle 6"/>
          <p:cNvSpPr>
            <a:spLocks noChangeArrowheads="1"/>
          </p:cNvSpPr>
          <p:nvPr/>
        </p:nvSpPr>
        <p:spPr bwMode="auto">
          <a:xfrm>
            <a:off x="914400" y="2895600"/>
            <a:ext cx="403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solidFill>
                  <a:schemeClr val="bg1"/>
                </a:solidFill>
                <a:latin typeface="Arial" charset="0"/>
              </a:rPr>
              <a:t>Mesure de l'amplitude globale des vibrations </a:t>
            </a:r>
          </a:p>
        </p:txBody>
      </p:sp>
      <p:sp>
        <p:nvSpPr>
          <p:cNvPr id="24583" name="Rectangle 7"/>
          <p:cNvSpPr>
            <a:spLocks noChangeArrowheads="1"/>
          </p:cNvSpPr>
          <p:nvPr/>
        </p:nvSpPr>
        <p:spPr bwMode="auto">
          <a:xfrm>
            <a:off x="838200" y="4038600"/>
            <a:ext cx="4267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solidFill>
                  <a:schemeClr val="bg1"/>
                </a:solidFill>
                <a:latin typeface="Arial" charset="0"/>
              </a:rPr>
              <a:t>Lecture directe pour mesures ponctuelles</a:t>
            </a:r>
          </a:p>
        </p:txBody>
      </p:sp>
      <p:sp>
        <p:nvSpPr>
          <p:cNvPr id="24584" name="Rectangle 8"/>
          <p:cNvSpPr>
            <a:spLocks noChangeArrowheads="1"/>
          </p:cNvSpPr>
          <p:nvPr/>
        </p:nvSpPr>
        <p:spPr bwMode="auto">
          <a:xfrm>
            <a:off x="762000" y="5029200"/>
            <a:ext cx="48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solidFill>
                  <a:schemeClr val="bg1"/>
                </a:solidFill>
                <a:latin typeface="Arial" charset="0"/>
              </a:rPr>
              <a:t>Utilisables par des opérateurs mécaniciens non-spécialistes formation de base sur les vibrations </a:t>
            </a:r>
          </a:p>
        </p:txBody>
      </p:sp>
      <p:pic>
        <p:nvPicPr>
          <p:cNvPr id="44034" name="Picture 2" descr="https://www.pce-instruments.com/french/slot/7/artimg/large/pce-instruments-acc_l_rom_tre-pce-vt-204-170104_770279.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88" r="8712"/>
          <a:stretch/>
        </p:blipFill>
        <p:spPr bwMode="auto">
          <a:xfrm>
            <a:off x="5527104" y="1524000"/>
            <a:ext cx="35814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3AA39AC-ACE4-434E-864D-8F5F44BF6D4C}"/>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26119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additive="base">
                                        <p:cTn id="13" dur="500" fill="hold"/>
                                        <p:tgtEl>
                                          <p:spTgt spid="24582"/>
                                        </p:tgtEl>
                                        <p:attrNameLst>
                                          <p:attrName>ppt_x</p:attrName>
                                        </p:attrNameLst>
                                      </p:cBhvr>
                                      <p:tavLst>
                                        <p:tav tm="0">
                                          <p:val>
                                            <p:strVal val="#ppt_x"/>
                                          </p:val>
                                        </p:tav>
                                        <p:tav tm="100000">
                                          <p:val>
                                            <p:strVal val="#ppt_x"/>
                                          </p:val>
                                        </p:tav>
                                      </p:tavLst>
                                    </p:anim>
                                    <p:anim calcmode="lin" valueType="num">
                                      <p:cBhvr additive="base">
                                        <p:cTn id="1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ppt_x"/>
                                          </p:val>
                                        </p:tav>
                                        <p:tav tm="100000">
                                          <p:val>
                                            <p:strVal val="#ppt_x"/>
                                          </p:val>
                                        </p:tav>
                                      </p:tavLst>
                                    </p:anim>
                                    <p:anim calcmode="lin" valueType="num">
                                      <p:cBhvr additive="base">
                                        <p:cTn id="20"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anim calcmode="lin" valueType="num">
                                      <p:cBhvr additive="base">
                                        <p:cTn id="25" dur="500" fill="hold"/>
                                        <p:tgtEl>
                                          <p:spTgt spid="24584"/>
                                        </p:tgtEl>
                                        <p:attrNameLst>
                                          <p:attrName>ppt_x</p:attrName>
                                        </p:attrNameLst>
                                      </p:cBhvr>
                                      <p:tavLst>
                                        <p:tav tm="0">
                                          <p:val>
                                            <p:strVal val="#ppt_x"/>
                                          </p:val>
                                        </p:tav>
                                        <p:tav tm="100000">
                                          <p:val>
                                            <p:strVal val="#ppt_x"/>
                                          </p:val>
                                        </p:tav>
                                      </p:tavLst>
                                    </p:anim>
                                    <p:anim calcmode="lin" valueType="num">
                                      <p:cBhvr additive="base">
                                        <p:cTn id="26"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P spid="24583" grpId="0" autoUpdateAnimBg="0"/>
      <p:bldP spid="245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028"/>
          <p:cNvSpPr>
            <a:spLocks noChangeArrowheads="1"/>
          </p:cNvSpPr>
          <p:nvPr/>
        </p:nvSpPr>
        <p:spPr bwMode="auto">
          <a:xfrm>
            <a:off x="228600" y="722313"/>
            <a:ext cx="74660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dirty="0">
                <a:solidFill>
                  <a:schemeClr val="bg1"/>
                </a:solidFill>
                <a:latin typeface="Arial" charset="0"/>
              </a:rPr>
              <a:t>Les collecteurs contrôleurs de roulements </a:t>
            </a:r>
          </a:p>
          <a:p>
            <a:r>
              <a:rPr lang="fr-FR" sz="2800" b="1" dirty="0">
                <a:solidFill>
                  <a:schemeClr val="bg1"/>
                </a:solidFill>
                <a:latin typeface="Arial" charset="0"/>
              </a:rPr>
              <a:t>et vibrations</a:t>
            </a:r>
          </a:p>
        </p:txBody>
      </p:sp>
      <p:sp>
        <p:nvSpPr>
          <p:cNvPr id="22533" name="Rectangle 1029"/>
          <p:cNvSpPr>
            <a:spLocks noChangeArrowheads="1"/>
          </p:cNvSpPr>
          <p:nvPr/>
        </p:nvSpPr>
        <p:spPr bwMode="auto">
          <a:xfrm>
            <a:off x="457200" y="1828800"/>
            <a:ext cx="41729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dirty="0">
                <a:solidFill>
                  <a:schemeClr val="bg1"/>
                </a:solidFill>
                <a:latin typeface="Arial" charset="0"/>
              </a:rPr>
              <a:t>Assurent les fonctions précédentes</a:t>
            </a:r>
          </a:p>
        </p:txBody>
      </p:sp>
      <p:sp>
        <p:nvSpPr>
          <p:cNvPr id="22534" name="Rectangle 1030"/>
          <p:cNvSpPr>
            <a:spLocks noChangeArrowheads="1"/>
          </p:cNvSpPr>
          <p:nvPr/>
        </p:nvSpPr>
        <p:spPr bwMode="auto">
          <a:xfrm>
            <a:off x="990600" y="2667000"/>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dirty="0">
                <a:solidFill>
                  <a:schemeClr val="bg1"/>
                </a:solidFill>
                <a:latin typeface="Arial" charset="0"/>
              </a:rPr>
              <a:t>Mémorisation des données</a:t>
            </a:r>
          </a:p>
        </p:txBody>
      </p:sp>
      <p:sp>
        <p:nvSpPr>
          <p:cNvPr id="22535" name="Text Box 1031"/>
          <p:cNvSpPr txBox="1">
            <a:spLocks noChangeArrowheads="1"/>
          </p:cNvSpPr>
          <p:nvPr/>
        </p:nvSpPr>
        <p:spPr bwMode="auto">
          <a:xfrm>
            <a:off x="396592" y="3508445"/>
            <a:ext cx="49914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000">
                <a:solidFill>
                  <a:schemeClr val="bg1"/>
                </a:solidFill>
                <a:latin typeface="Arial" charset="0"/>
              </a:defRPr>
            </a:lvl1pPr>
          </a:lstStyle>
          <a:p>
            <a:pPr algn="ctr"/>
            <a:r>
              <a:rPr lang="fr-FR" dirty="0"/>
              <a:t>Programmation d'une série de relevés successifs</a:t>
            </a:r>
          </a:p>
        </p:txBody>
      </p:sp>
      <p:sp>
        <p:nvSpPr>
          <p:cNvPr id="22536" name="Rectangle 1032"/>
          <p:cNvSpPr>
            <a:spLocks noChangeArrowheads="1"/>
          </p:cNvSpPr>
          <p:nvPr/>
        </p:nvSpPr>
        <p:spPr bwMode="auto">
          <a:xfrm>
            <a:off x="130264" y="4941168"/>
            <a:ext cx="525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dirty="0">
                <a:solidFill>
                  <a:schemeClr val="bg1"/>
                </a:solidFill>
                <a:latin typeface="Arial" charset="0"/>
              </a:rPr>
              <a:t>Utilisables par des opérateurs mécaniciens ayant une formation sérieuse sur les vibrations</a:t>
            </a:r>
          </a:p>
        </p:txBody>
      </p:sp>
      <p:pic>
        <p:nvPicPr>
          <p:cNvPr id="43010" name="Picture 2" descr="http://i01.i.aliimg.com/photo/v7/462744149/Portable_data_collector_vibration_analysis_equi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064" y="1195388"/>
            <a:ext cx="3567113"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D5FC80F-C427-45BF-90A3-CC98D53B1FC5}"/>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3711805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500" fill="hold"/>
                                        <p:tgtEl>
                                          <p:spTgt spid="22534"/>
                                        </p:tgtEl>
                                        <p:attrNameLst>
                                          <p:attrName>ppt_x</p:attrName>
                                        </p:attrNameLst>
                                      </p:cBhvr>
                                      <p:tavLst>
                                        <p:tav tm="0">
                                          <p:val>
                                            <p:strVal val="#ppt_x"/>
                                          </p:val>
                                        </p:tav>
                                        <p:tav tm="100000">
                                          <p:val>
                                            <p:strVal val="#ppt_x"/>
                                          </p:val>
                                        </p:tav>
                                      </p:tavLst>
                                    </p:anim>
                                    <p:anim calcmode="lin" valueType="num">
                                      <p:cBhvr additive="base">
                                        <p:cTn id="14"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ppt_x"/>
                                          </p:val>
                                        </p:tav>
                                        <p:tav tm="100000">
                                          <p:val>
                                            <p:strVal val="#ppt_x"/>
                                          </p:val>
                                        </p:tav>
                                      </p:tavLst>
                                    </p:anim>
                                    <p:anim calcmode="lin" valueType="num">
                                      <p:cBhvr additive="base">
                                        <p:cTn id="2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6"/>
                                        </p:tgtEl>
                                        <p:attrNameLst>
                                          <p:attrName>style.visibility</p:attrName>
                                        </p:attrNameLst>
                                      </p:cBhvr>
                                      <p:to>
                                        <p:strVal val="visible"/>
                                      </p:to>
                                    </p:set>
                                    <p:anim calcmode="lin" valueType="num">
                                      <p:cBhvr additive="base">
                                        <p:cTn id="25" dur="500" fill="hold"/>
                                        <p:tgtEl>
                                          <p:spTgt spid="22536"/>
                                        </p:tgtEl>
                                        <p:attrNameLst>
                                          <p:attrName>ppt_x</p:attrName>
                                        </p:attrNameLst>
                                      </p:cBhvr>
                                      <p:tavLst>
                                        <p:tav tm="0">
                                          <p:val>
                                            <p:strVal val="#ppt_x"/>
                                          </p:val>
                                        </p:tav>
                                        <p:tav tm="100000">
                                          <p:val>
                                            <p:strVal val="#ppt_x"/>
                                          </p:val>
                                        </p:tav>
                                      </p:tavLst>
                                    </p:anim>
                                    <p:anim calcmode="lin" valueType="num">
                                      <p:cBhvr additive="base">
                                        <p:cTn id="26"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P spid="2253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719137" y="1177645"/>
            <a:ext cx="505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800" b="1" dirty="0">
                <a:solidFill>
                  <a:schemeClr val="bg1"/>
                </a:solidFill>
                <a:latin typeface="Arial" charset="0"/>
              </a:rPr>
              <a:t>Les collecteurs - analyseurs </a:t>
            </a:r>
          </a:p>
        </p:txBody>
      </p:sp>
      <p:sp>
        <p:nvSpPr>
          <p:cNvPr id="23556" name="Rectangle 4"/>
          <p:cNvSpPr>
            <a:spLocks noChangeArrowheads="1"/>
          </p:cNvSpPr>
          <p:nvPr/>
        </p:nvSpPr>
        <p:spPr bwMode="auto">
          <a:xfrm>
            <a:off x="142488" y="2034400"/>
            <a:ext cx="541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000" dirty="0">
                <a:solidFill>
                  <a:schemeClr val="bg1"/>
                </a:solidFill>
                <a:latin typeface="Arial" charset="0"/>
              </a:rPr>
              <a:t>Fonctions d'analyses des signaux vibratoires facilitant l'élaboration de diagnostics sur l'état mécaniques des machines suivies. </a:t>
            </a:r>
          </a:p>
        </p:txBody>
      </p:sp>
      <p:sp>
        <p:nvSpPr>
          <p:cNvPr id="23557" name="Text Box 5"/>
          <p:cNvSpPr txBox="1">
            <a:spLocks noChangeArrowheads="1"/>
          </p:cNvSpPr>
          <p:nvPr/>
        </p:nvSpPr>
        <p:spPr bwMode="auto">
          <a:xfrm>
            <a:off x="228600" y="3536950"/>
            <a:ext cx="51974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2000">
                <a:solidFill>
                  <a:schemeClr val="bg1"/>
                </a:solidFill>
                <a:latin typeface="Arial" charset="0"/>
              </a:defRPr>
            </a:lvl1pPr>
          </a:lstStyle>
          <a:p>
            <a:r>
              <a:rPr lang="fr-FR" dirty="0"/>
              <a:t>Egalement, utilisables pour les équilibrages in situ des rotors de machines</a:t>
            </a:r>
          </a:p>
        </p:txBody>
      </p:sp>
      <p:sp>
        <p:nvSpPr>
          <p:cNvPr id="23558" name="Text Box 6"/>
          <p:cNvSpPr txBox="1">
            <a:spLocks noChangeArrowheads="1"/>
          </p:cNvSpPr>
          <p:nvPr/>
        </p:nvSpPr>
        <p:spPr bwMode="auto">
          <a:xfrm>
            <a:off x="-30832" y="4980057"/>
            <a:ext cx="6188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defRPr sz="2000">
                <a:solidFill>
                  <a:schemeClr val="bg1"/>
                </a:solidFill>
                <a:latin typeface="Arial" charset="0"/>
              </a:defRPr>
            </a:lvl1pPr>
          </a:lstStyle>
          <a:p>
            <a:r>
              <a:rPr lang="fr-FR" dirty="0"/>
              <a:t>Solide formation sur les vibrations des machines ainsi qu'une expérience de plusieurs années</a:t>
            </a:r>
          </a:p>
        </p:txBody>
      </p:sp>
      <p:pic>
        <p:nvPicPr>
          <p:cNvPr id="2356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47451" y="1128434"/>
            <a:ext cx="1598613" cy="27352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http://www.zoneindustrie.com/var/zoneindustrie/storage/images/entreprises/acoem-01db-metravib-sas/collecteur-analyseur-vibratoire-falcon-11380.html/2861609-1-fre-FR/Collecteur-Analyseur-vibratoire-FALCON_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5542" y="3565842"/>
            <a:ext cx="28575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6D3B37F-8E19-4249-9CF9-9EC8DD4E8F92}"/>
              </a:ext>
            </a:extLst>
          </p:cNvPr>
          <p:cNvSpPr txBox="1"/>
          <p:nvPr/>
        </p:nvSpPr>
        <p:spPr>
          <a:xfrm>
            <a:off x="3671392" y="332731"/>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4. LA MESURE DES VIBRATIONS</a:t>
            </a:r>
          </a:p>
        </p:txBody>
      </p:sp>
    </p:spTree>
    <p:extLst>
      <p:ext uri="{BB962C8B-B14F-4D97-AF65-F5344CB8AC3E}">
        <p14:creationId xmlns:p14="http://schemas.microsoft.com/office/powerpoint/2010/main" val="1080040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ppt_x"/>
                                          </p:val>
                                        </p:tav>
                                        <p:tav tm="100000">
                                          <p:val>
                                            <p:strVal val="#ppt_x"/>
                                          </p:val>
                                        </p:tav>
                                      </p:tavLst>
                                    </p:anim>
                                    <p:anim calcmode="lin" valueType="num">
                                      <p:cBhvr additive="base">
                                        <p:cTn id="14"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calcmode="lin" valueType="num">
                                      <p:cBhvr additive="base">
                                        <p:cTn id="19" dur="500" fill="hold"/>
                                        <p:tgtEl>
                                          <p:spTgt spid="23558"/>
                                        </p:tgtEl>
                                        <p:attrNameLst>
                                          <p:attrName>ppt_x</p:attrName>
                                        </p:attrNameLst>
                                      </p:cBhvr>
                                      <p:tavLst>
                                        <p:tav tm="0">
                                          <p:val>
                                            <p:strVal val="#ppt_x"/>
                                          </p:val>
                                        </p:tav>
                                        <p:tav tm="100000">
                                          <p:val>
                                            <p:strVal val="#ppt_x"/>
                                          </p:val>
                                        </p:tav>
                                      </p:tavLst>
                                    </p:anim>
                                    <p:anim calcmode="lin" valueType="num">
                                      <p:cBhvr additive="base">
                                        <p:cTn id="20"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5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
          <p:cNvSpPr>
            <a:spLocks noChangeArrowheads="1"/>
          </p:cNvSpPr>
          <p:nvPr/>
        </p:nvSpPr>
        <p:spPr bwMode="auto">
          <a:xfrm>
            <a:off x="390225" y="4553744"/>
            <a:ext cx="7467600" cy="1828800"/>
          </a:xfrm>
          <a:prstGeom prst="ellipse">
            <a:avLst/>
          </a:prstGeom>
          <a:solidFill>
            <a:srgbClr val="CCFF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latin typeface="Arial" pitchFamily="34" charset="0"/>
              <a:cs typeface="Arial" pitchFamily="34" charset="0"/>
            </a:endParaRPr>
          </a:p>
        </p:txBody>
      </p:sp>
      <p:sp>
        <p:nvSpPr>
          <p:cNvPr id="7" name="Text Box 2"/>
          <p:cNvSpPr txBox="1">
            <a:spLocks noChangeArrowheads="1"/>
          </p:cNvSpPr>
          <p:nvPr/>
        </p:nvSpPr>
        <p:spPr bwMode="auto">
          <a:xfrm>
            <a:off x="1380825" y="1124744"/>
            <a:ext cx="6934200"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fr-FR" sz="2800" b="1" dirty="0">
                <a:solidFill>
                  <a:schemeClr val="bg1"/>
                </a:solidFill>
                <a:latin typeface="Arial" pitchFamily="34" charset="0"/>
                <a:cs typeface="Arial" pitchFamily="34" charset="0"/>
              </a:rPr>
              <a:t>LES VIBRATIONS PROVIENNENT:</a:t>
            </a:r>
          </a:p>
          <a:p>
            <a:pPr>
              <a:lnSpc>
                <a:spcPct val="150000"/>
              </a:lnSpc>
              <a:spcBef>
                <a:spcPct val="50000"/>
              </a:spcBef>
            </a:pPr>
            <a:endParaRPr lang="fr-FR" sz="2800" b="1" dirty="0">
              <a:solidFill>
                <a:schemeClr val="bg1"/>
              </a:solidFill>
              <a:latin typeface="Arial" pitchFamily="34" charset="0"/>
              <a:cs typeface="Arial" pitchFamily="34" charset="0"/>
            </a:endParaRPr>
          </a:p>
          <a:p>
            <a:pPr>
              <a:lnSpc>
                <a:spcPct val="150000"/>
              </a:lnSpc>
              <a:spcBef>
                <a:spcPct val="50000"/>
              </a:spcBef>
            </a:pPr>
            <a:r>
              <a:rPr lang="fr-FR" sz="2800" b="1" dirty="0">
                <a:solidFill>
                  <a:schemeClr val="bg1"/>
                </a:solidFill>
                <a:latin typeface="Arial" pitchFamily="34" charset="0"/>
                <a:cs typeface="Arial" pitchFamily="34" charset="0"/>
              </a:rPr>
              <a:t>- DES JEUX DE FONCTIONNEMENT</a:t>
            </a:r>
          </a:p>
          <a:p>
            <a:pPr>
              <a:lnSpc>
                <a:spcPct val="150000"/>
              </a:lnSpc>
              <a:spcBef>
                <a:spcPct val="50000"/>
              </a:spcBef>
            </a:pPr>
            <a:r>
              <a:rPr lang="fr-FR" sz="2800" b="1" dirty="0">
                <a:solidFill>
                  <a:schemeClr val="bg1"/>
                </a:solidFill>
                <a:latin typeface="Arial" pitchFamily="34" charset="0"/>
                <a:cs typeface="Arial" pitchFamily="34" charset="0"/>
              </a:rPr>
              <a:t>- DU PROCESSUS</a:t>
            </a:r>
          </a:p>
          <a:p>
            <a:pPr>
              <a:lnSpc>
                <a:spcPct val="150000"/>
              </a:lnSpc>
              <a:spcBef>
                <a:spcPct val="50000"/>
              </a:spcBef>
            </a:pPr>
            <a:r>
              <a:rPr lang="fr-FR" sz="2800" b="1" dirty="0">
                <a:solidFill>
                  <a:schemeClr val="bg1"/>
                </a:solidFill>
                <a:latin typeface="Arial" pitchFamily="34" charset="0"/>
                <a:cs typeface="Arial" pitchFamily="34" charset="0"/>
              </a:rPr>
              <a:t>- DES MAUVAIS RÉGLAGES</a:t>
            </a:r>
          </a:p>
          <a:p>
            <a:pPr>
              <a:lnSpc>
                <a:spcPct val="150000"/>
              </a:lnSpc>
              <a:spcBef>
                <a:spcPct val="50000"/>
              </a:spcBef>
            </a:pPr>
            <a:r>
              <a:rPr lang="fr-FR" sz="2800" b="1" dirty="0">
                <a:solidFill>
                  <a:schemeClr val="bg1"/>
                </a:solidFill>
                <a:latin typeface="Arial" pitchFamily="34" charset="0"/>
                <a:cs typeface="Arial" pitchFamily="34" charset="0"/>
              </a:rPr>
              <a:t>- DES PHÉNOMÈNES D ’USURE</a:t>
            </a:r>
          </a:p>
        </p:txBody>
      </p:sp>
      <p:sp>
        <p:nvSpPr>
          <p:cNvPr id="5" name="ZoneTexte 4">
            <a:extLst>
              <a:ext uri="{FF2B5EF4-FFF2-40B4-BE49-F238E27FC236}">
                <a16:creationId xmlns:a16="http://schemas.microsoft.com/office/drawing/2014/main" id="{5AAE062C-AA43-4290-A40F-089BCFE854A0}"/>
              </a:ext>
            </a:extLst>
          </p:cNvPr>
          <p:cNvSpPr txBox="1"/>
          <p:nvPr/>
        </p:nvSpPr>
        <p:spPr>
          <a:xfrm>
            <a:off x="4815977" y="9994"/>
            <a:ext cx="4563265" cy="523220"/>
          </a:xfrm>
          <a:prstGeom prst="rect">
            <a:avLst/>
          </a:prstGeom>
          <a:noFill/>
        </p:spPr>
        <p:txBody>
          <a:bodyPr wrap="square" rtlCol="0">
            <a:spAutoFit/>
          </a:bodyPr>
          <a:lstStyle/>
          <a:p>
            <a:r>
              <a:rPr lang="fr-FR" sz="2800" b="1" dirty="0">
                <a:solidFill>
                  <a:schemeClr val="bg1"/>
                </a:solidFill>
                <a:latin typeface="Arial Narrow" pitchFamily="34" charset="0"/>
              </a:rPr>
              <a:t>1. ORIGINE DES VIBRATIONS</a:t>
            </a:r>
          </a:p>
        </p:txBody>
      </p:sp>
      <p:sp>
        <p:nvSpPr>
          <p:cNvPr id="8" name="Légende : encadrée 7">
            <a:extLst>
              <a:ext uri="{FF2B5EF4-FFF2-40B4-BE49-F238E27FC236}">
                <a16:creationId xmlns:a16="http://schemas.microsoft.com/office/drawing/2014/main" id="{CF7BED59-A017-4589-BF3E-0AECF93A4871}"/>
              </a:ext>
            </a:extLst>
          </p:cNvPr>
          <p:cNvSpPr/>
          <p:nvPr/>
        </p:nvSpPr>
        <p:spPr>
          <a:xfrm>
            <a:off x="6660232" y="3701991"/>
            <a:ext cx="1872208" cy="864096"/>
          </a:xfrm>
          <a:prstGeom prst="borderCallout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latin typeface="Arial Narrow" panose="020B0606020202030204" pitchFamily="34" charset="0"/>
              </a:rPr>
              <a:t>Nécessite une action de maintenance </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637" y="2420888"/>
            <a:ext cx="7138842" cy="138499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sz="2800" b="1" dirty="0">
                <a:solidFill>
                  <a:schemeClr val="bg1"/>
                </a:solidFill>
                <a:latin typeface="Arial Narrow" pitchFamily="34" charset="0"/>
              </a:rPr>
              <a:t>5. LA MISE EN PLACE D ’UNE ACTION </a:t>
            </a:r>
          </a:p>
          <a:p>
            <a:pPr algn="ctr"/>
            <a:r>
              <a:rPr lang="fr-FR" sz="2800" b="1" dirty="0">
                <a:solidFill>
                  <a:schemeClr val="bg1"/>
                </a:solidFill>
                <a:latin typeface="Arial Narrow" pitchFamily="34" charset="0"/>
              </a:rPr>
              <a:t>DE MAINTENANCE PRÉVISIONNELLE</a:t>
            </a:r>
          </a:p>
          <a:p>
            <a:pPr algn="ctr"/>
            <a:r>
              <a:rPr lang="fr-FR" sz="2800" b="1" dirty="0">
                <a:solidFill>
                  <a:schemeClr val="bg1"/>
                </a:solidFill>
                <a:latin typeface="Arial Narrow" pitchFamily="34" charset="0"/>
              </a:rPr>
              <a:t>PAR SUIVI VIBRATOIRE</a:t>
            </a:r>
          </a:p>
        </p:txBody>
      </p:sp>
    </p:spTree>
    <p:extLst>
      <p:ext uri="{BB962C8B-B14F-4D97-AF65-F5344CB8AC3E}">
        <p14:creationId xmlns:p14="http://schemas.microsoft.com/office/powerpoint/2010/main" val="59380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49070" y="1538650"/>
            <a:ext cx="2249230" cy="4376747"/>
          </a:xfrm>
          <a:custGeom>
            <a:avLst/>
            <a:gdLst>
              <a:gd name="T0" fmla="+- 0 1338 1338"/>
              <a:gd name="T1" fmla="*/ T0 w 2188"/>
              <a:gd name="T2" fmla="+- 0 14973 11295"/>
              <a:gd name="T3" fmla="*/ 14973 h 3677"/>
              <a:gd name="T4" fmla="+- 0 3526 1338"/>
              <a:gd name="T5" fmla="*/ T4 w 2188"/>
              <a:gd name="T6" fmla="+- 0 14973 11295"/>
              <a:gd name="T7" fmla="*/ 14973 h 3677"/>
              <a:gd name="T8" fmla="+- 0 3526 1338"/>
              <a:gd name="T9" fmla="*/ T8 w 2188"/>
              <a:gd name="T10" fmla="+- 0 11295 11295"/>
              <a:gd name="T11" fmla="*/ 11295 h 3677"/>
              <a:gd name="T12" fmla="+- 0 1338 1338"/>
              <a:gd name="T13" fmla="*/ T12 w 2188"/>
              <a:gd name="T14" fmla="+- 0 11295 11295"/>
              <a:gd name="T15" fmla="*/ 11295 h 3677"/>
              <a:gd name="T16" fmla="+- 0 1338 1338"/>
              <a:gd name="T17" fmla="*/ T16 w 2188"/>
              <a:gd name="T18" fmla="+- 0 14973 11295"/>
              <a:gd name="T19" fmla="*/ 14973 h 3677"/>
            </a:gdLst>
            <a:ahLst/>
            <a:cxnLst>
              <a:cxn ang="0">
                <a:pos x="T1" y="T3"/>
              </a:cxn>
              <a:cxn ang="0">
                <a:pos x="T5" y="T7"/>
              </a:cxn>
              <a:cxn ang="0">
                <a:pos x="T9" y="T11"/>
              </a:cxn>
              <a:cxn ang="0">
                <a:pos x="T13" y="T15"/>
              </a:cxn>
              <a:cxn ang="0">
                <a:pos x="T17" y="T19"/>
              </a:cxn>
            </a:cxnLst>
            <a:rect l="0" t="0" r="r" b="b"/>
            <a:pathLst>
              <a:path w="2188" h="3677">
                <a:moveTo>
                  <a:pt x="0" y="3678"/>
                </a:moveTo>
                <a:lnTo>
                  <a:pt x="2188" y="3678"/>
                </a:lnTo>
                <a:lnTo>
                  <a:pt x="2188" y="0"/>
                </a:lnTo>
                <a:lnTo>
                  <a:pt x="0" y="0"/>
                </a:lnTo>
                <a:lnTo>
                  <a:pt x="0" y="367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fr-FR" sz="2400" dirty="0">
              <a:solidFill>
                <a:schemeClr val="bg1"/>
              </a:solidFill>
              <a:latin typeface="Arial" pitchFamily="34" charset="0"/>
              <a:cs typeface="Arial" pitchFamily="34" charset="0"/>
            </a:endParaRPr>
          </a:p>
          <a:p>
            <a:pPr algn="ctr"/>
            <a:endParaRPr lang="fr-FR" sz="2400" dirty="0">
              <a:solidFill>
                <a:schemeClr val="bg1"/>
              </a:solidFill>
              <a:latin typeface="Arial" pitchFamily="34" charset="0"/>
              <a:cs typeface="Arial" pitchFamily="34" charset="0"/>
            </a:endParaRPr>
          </a:p>
          <a:p>
            <a:pPr algn="ctr"/>
            <a:r>
              <a:rPr lang="fr-FR" sz="2400" dirty="0">
                <a:solidFill>
                  <a:schemeClr val="bg1"/>
                </a:solidFill>
                <a:latin typeface="Arial" pitchFamily="34" charset="0"/>
                <a:cs typeface="Arial" pitchFamily="34" charset="0"/>
              </a:rPr>
              <a:t>Un arrêt a-t-il </a:t>
            </a:r>
          </a:p>
          <a:p>
            <a:pPr algn="ctr"/>
            <a:endParaRPr lang="fr-FR" sz="2400" dirty="0">
              <a:solidFill>
                <a:schemeClr val="bg1"/>
              </a:solidFill>
              <a:latin typeface="Arial" pitchFamily="34" charset="0"/>
              <a:cs typeface="Arial" pitchFamily="34" charset="0"/>
            </a:endParaRPr>
          </a:p>
          <a:p>
            <a:pPr algn="ctr"/>
            <a:r>
              <a:rPr lang="fr-FR" sz="2400" dirty="0">
                <a:solidFill>
                  <a:schemeClr val="bg1"/>
                </a:solidFill>
                <a:latin typeface="Arial" pitchFamily="34" charset="0"/>
                <a:cs typeface="Arial" pitchFamily="34" charset="0"/>
              </a:rPr>
              <a:t>un impact sur </a:t>
            </a:r>
          </a:p>
          <a:p>
            <a:pPr algn="ctr"/>
            <a:endParaRPr lang="fr-FR" sz="2400" dirty="0">
              <a:solidFill>
                <a:schemeClr val="bg1"/>
              </a:solidFill>
              <a:latin typeface="Arial" pitchFamily="34" charset="0"/>
              <a:cs typeface="Arial" pitchFamily="34" charset="0"/>
            </a:endParaRPr>
          </a:p>
          <a:p>
            <a:pPr algn="ctr"/>
            <a:r>
              <a:rPr lang="fr-FR" sz="2400" dirty="0">
                <a:solidFill>
                  <a:schemeClr val="bg1"/>
                </a:solidFill>
                <a:latin typeface="Arial" pitchFamily="34" charset="0"/>
                <a:cs typeface="Arial" pitchFamily="34" charset="0"/>
              </a:rPr>
              <a:t>la sécurité ou </a:t>
            </a:r>
          </a:p>
          <a:p>
            <a:pPr algn="ctr"/>
            <a:endParaRPr lang="fr-FR" sz="2400" dirty="0">
              <a:solidFill>
                <a:schemeClr val="bg1"/>
              </a:solidFill>
              <a:latin typeface="Arial" pitchFamily="34" charset="0"/>
              <a:cs typeface="Arial" pitchFamily="34" charset="0"/>
            </a:endParaRPr>
          </a:p>
          <a:p>
            <a:pPr algn="ctr"/>
            <a:r>
              <a:rPr lang="fr-FR" sz="2400" dirty="0">
                <a:solidFill>
                  <a:schemeClr val="bg1"/>
                </a:solidFill>
                <a:latin typeface="Arial" pitchFamily="34" charset="0"/>
                <a:cs typeface="Arial" pitchFamily="34" charset="0"/>
              </a:rPr>
              <a:t>la production ?</a:t>
            </a:r>
          </a:p>
        </p:txBody>
      </p:sp>
      <p:grpSp>
        <p:nvGrpSpPr>
          <p:cNvPr id="1246" name="Groupe 1245"/>
          <p:cNvGrpSpPr/>
          <p:nvPr/>
        </p:nvGrpSpPr>
        <p:grpSpPr>
          <a:xfrm>
            <a:off x="2390654" y="1428563"/>
            <a:ext cx="637246" cy="595071"/>
            <a:chOff x="2390654" y="1428563"/>
            <a:chExt cx="637246" cy="595071"/>
          </a:xfrm>
        </p:grpSpPr>
        <p:grpSp>
          <p:nvGrpSpPr>
            <p:cNvPr id="8" name="Group 6"/>
            <p:cNvGrpSpPr>
              <a:grpSpLocks/>
            </p:cNvGrpSpPr>
            <p:nvPr/>
          </p:nvGrpSpPr>
          <p:grpSpPr bwMode="auto">
            <a:xfrm>
              <a:off x="2395272" y="1446415"/>
              <a:ext cx="625702" cy="556390"/>
              <a:chOff x="3631" y="11217"/>
              <a:chExt cx="676" cy="469"/>
            </a:xfrm>
          </p:grpSpPr>
          <p:sp>
            <p:nvSpPr>
              <p:cNvPr id="9" name="Freeform 7"/>
              <p:cNvSpPr>
                <a:spLocks/>
              </p:cNvSpPr>
              <p:nvPr/>
            </p:nvSpPr>
            <p:spPr bwMode="auto">
              <a:xfrm>
                <a:off x="3631" y="11217"/>
                <a:ext cx="676" cy="469"/>
              </a:xfrm>
              <a:custGeom>
                <a:avLst/>
                <a:gdLst>
                  <a:gd name="T0" fmla="+- 0 4138 3631"/>
                  <a:gd name="T1" fmla="*/ T0 w 676"/>
                  <a:gd name="T2" fmla="+- 0 11217 11217"/>
                  <a:gd name="T3" fmla="*/ 11217 h 469"/>
                  <a:gd name="T4" fmla="+- 0 4138 3631"/>
                  <a:gd name="T5" fmla="*/ T4 w 676"/>
                  <a:gd name="T6" fmla="+- 0 11335 11217"/>
                  <a:gd name="T7" fmla="*/ 11335 h 469"/>
                  <a:gd name="T8" fmla="+- 0 3631 3631"/>
                  <a:gd name="T9" fmla="*/ T8 w 676"/>
                  <a:gd name="T10" fmla="+- 0 11335 11217"/>
                  <a:gd name="T11" fmla="*/ 11335 h 469"/>
                  <a:gd name="T12" fmla="+- 0 3631 3631"/>
                  <a:gd name="T13" fmla="*/ T12 w 676"/>
                  <a:gd name="T14" fmla="+- 0 11569 11217"/>
                  <a:gd name="T15" fmla="*/ 11569 h 469"/>
                  <a:gd name="T16" fmla="+- 0 4138 3631"/>
                  <a:gd name="T17" fmla="*/ T16 w 676"/>
                  <a:gd name="T18" fmla="+- 0 11569 11217"/>
                  <a:gd name="T19" fmla="*/ 11569 h 469"/>
                  <a:gd name="T20" fmla="+- 0 4138 3631"/>
                  <a:gd name="T21" fmla="*/ T20 w 676"/>
                  <a:gd name="T22" fmla="+- 0 11687 11217"/>
                  <a:gd name="T23" fmla="*/ 11687 h 469"/>
                  <a:gd name="T24" fmla="+- 0 4307 3631"/>
                  <a:gd name="T25" fmla="*/ T24 w 676"/>
                  <a:gd name="T26" fmla="+- 0 11453 11217"/>
                  <a:gd name="T27" fmla="*/ 11453 h 469"/>
                  <a:gd name="T28" fmla="+- 0 4138 3631"/>
                  <a:gd name="T29" fmla="*/ T28 w 676"/>
                  <a:gd name="T30" fmla="+- 0 11217 11217"/>
                  <a:gd name="T31" fmla="*/ 11217 h 46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6" h="469">
                    <a:moveTo>
                      <a:pt x="507" y="0"/>
                    </a:moveTo>
                    <a:lnTo>
                      <a:pt x="507" y="118"/>
                    </a:lnTo>
                    <a:lnTo>
                      <a:pt x="0" y="118"/>
                    </a:lnTo>
                    <a:lnTo>
                      <a:pt x="0" y="352"/>
                    </a:lnTo>
                    <a:lnTo>
                      <a:pt x="507" y="352"/>
                    </a:lnTo>
                    <a:lnTo>
                      <a:pt x="507" y="470"/>
                    </a:lnTo>
                    <a:lnTo>
                      <a:pt x="676" y="236"/>
                    </a:lnTo>
                    <a:lnTo>
                      <a:pt x="507"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 name="Group 8"/>
            <p:cNvGrpSpPr>
              <a:grpSpLocks/>
            </p:cNvGrpSpPr>
            <p:nvPr/>
          </p:nvGrpSpPr>
          <p:grpSpPr bwMode="auto">
            <a:xfrm>
              <a:off x="2390654" y="1428563"/>
              <a:ext cx="637246" cy="595071"/>
              <a:chOff x="3626" y="11202"/>
              <a:chExt cx="688" cy="501"/>
            </a:xfrm>
          </p:grpSpPr>
          <p:sp>
            <p:nvSpPr>
              <p:cNvPr id="11" name="Freeform 9"/>
              <p:cNvSpPr>
                <a:spLocks/>
              </p:cNvSpPr>
              <p:nvPr/>
            </p:nvSpPr>
            <p:spPr bwMode="auto">
              <a:xfrm>
                <a:off x="3626" y="11202"/>
                <a:ext cx="688" cy="501"/>
              </a:xfrm>
              <a:custGeom>
                <a:avLst/>
                <a:gdLst>
                  <a:gd name="T0" fmla="+- 0 4133 3626"/>
                  <a:gd name="T1" fmla="*/ T0 w 688"/>
                  <a:gd name="T2" fmla="+- 0 11569 11202"/>
                  <a:gd name="T3" fmla="*/ 11569 h 501"/>
                  <a:gd name="T4" fmla="+- 0 4133 3626"/>
                  <a:gd name="T5" fmla="*/ T4 w 688"/>
                  <a:gd name="T6" fmla="+- 0 11703 11202"/>
                  <a:gd name="T7" fmla="*/ 11703 h 501"/>
                  <a:gd name="T8" fmla="+- 0 4145 3626"/>
                  <a:gd name="T9" fmla="*/ T8 w 688"/>
                  <a:gd name="T10" fmla="+- 0 11687 11202"/>
                  <a:gd name="T11" fmla="*/ 11687 h 501"/>
                  <a:gd name="T12" fmla="+- 0 4143 3626"/>
                  <a:gd name="T13" fmla="*/ T12 w 688"/>
                  <a:gd name="T14" fmla="+- 0 11687 11202"/>
                  <a:gd name="T15" fmla="*/ 11687 h 501"/>
                  <a:gd name="T16" fmla="+- 0 4134 3626"/>
                  <a:gd name="T17" fmla="*/ T16 w 688"/>
                  <a:gd name="T18" fmla="+- 0 11684 11202"/>
                  <a:gd name="T19" fmla="*/ 11684 h 501"/>
                  <a:gd name="T20" fmla="+- 0 4143 3626"/>
                  <a:gd name="T21" fmla="*/ T20 w 688"/>
                  <a:gd name="T22" fmla="+- 0 11671 11202"/>
                  <a:gd name="T23" fmla="*/ 11671 h 501"/>
                  <a:gd name="T24" fmla="+- 0 4143 3626"/>
                  <a:gd name="T25" fmla="*/ T24 w 688"/>
                  <a:gd name="T26" fmla="+- 0 11575 11202"/>
                  <a:gd name="T27" fmla="*/ 11575 h 501"/>
                  <a:gd name="T28" fmla="+- 0 4138 3626"/>
                  <a:gd name="T29" fmla="*/ T28 w 688"/>
                  <a:gd name="T30" fmla="+- 0 11575 11202"/>
                  <a:gd name="T31" fmla="*/ 11575 h 501"/>
                  <a:gd name="T32" fmla="+- 0 4133 3626"/>
                  <a:gd name="T33" fmla="*/ T32 w 688"/>
                  <a:gd name="T34" fmla="+- 0 11569 11202"/>
                  <a:gd name="T35" fmla="*/ 11569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8" h="501">
                    <a:moveTo>
                      <a:pt x="507" y="367"/>
                    </a:moveTo>
                    <a:lnTo>
                      <a:pt x="507" y="501"/>
                    </a:lnTo>
                    <a:lnTo>
                      <a:pt x="519" y="485"/>
                    </a:lnTo>
                    <a:lnTo>
                      <a:pt x="517" y="485"/>
                    </a:lnTo>
                    <a:lnTo>
                      <a:pt x="508" y="482"/>
                    </a:lnTo>
                    <a:lnTo>
                      <a:pt x="517" y="469"/>
                    </a:lnTo>
                    <a:lnTo>
                      <a:pt x="517" y="373"/>
                    </a:lnTo>
                    <a:lnTo>
                      <a:pt x="512" y="373"/>
                    </a:lnTo>
                    <a:lnTo>
                      <a:pt x="507" y="36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0"/>
              <p:cNvSpPr>
                <a:spLocks/>
              </p:cNvSpPr>
              <p:nvPr/>
            </p:nvSpPr>
            <p:spPr bwMode="auto">
              <a:xfrm>
                <a:off x="3626" y="11202"/>
                <a:ext cx="688" cy="501"/>
              </a:xfrm>
              <a:custGeom>
                <a:avLst/>
                <a:gdLst>
                  <a:gd name="T0" fmla="+- 0 4143 3626"/>
                  <a:gd name="T1" fmla="*/ T0 w 688"/>
                  <a:gd name="T2" fmla="+- 0 11671 11202"/>
                  <a:gd name="T3" fmla="*/ 11671 h 501"/>
                  <a:gd name="T4" fmla="+- 0 4134 3626"/>
                  <a:gd name="T5" fmla="*/ T4 w 688"/>
                  <a:gd name="T6" fmla="+- 0 11684 11202"/>
                  <a:gd name="T7" fmla="*/ 11684 h 501"/>
                  <a:gd name="T8" fmla="+- 0 4143 3626"/>
                  <a:gd name="T9" fmla="*/ T8 w 688"/>
                  <a:gd name="T10" fmla="+- 0 11687 11202"/>
                  <a:gd name="T11" fmla="*/ 11687 h 501"/>
                  <a:gd name="T12" fmla="+- 0 4143 3626"/>
                  <a:gd name="T13" fmla="*/ T12 w 688"/>
                  <a:gd name="T14" fmla="+- 0 11671 11202"/>
                  <a:gd name="T15" fmla="*/ 11671 h 501"/>
                </a:gdLst>
                <a:ahLst/>
                <a:cxnLst>
                  <a:cxn ang="0">
                    <a:pos x="T1" y="T3"/>
                  </a:cxn>
                  <a:cxn ang="0">
                    <a:pos x="T5" y="T7"/>
                  </a:cxn>
                  <a:cxn ang="0">
                    <a:pos x="T9" y="T11"/>
                  </a:cxn>
                  <a:cxn ang="0">
                    <a:pos x="T13" y="T15"/>
                  </a:cxn>
                </a:cxnLst>
                <a:rect l="0" t="0" r="r" b="b"/>
                <a:pathLst>
                  <a:path w="688" h="501">
                    <a:moveTo>
                      <a:pt x="517" y="469"/>
                    </a:moveTo>
                    <a:lnTo>
                      <a:pt x="508" y="482"/>
                    </a:lnTo>
                    <a:lnTo>
                      <a:pt x="517" y="485"/>
                    </a:lnTo>
                    <a:lnTo>
                      <a:pt x="517" y="46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1"/>
              <p:cNvSpPr>
                <a:spLocks/>
              </p:cNvSpPr>
              <p:nvPr/>
            </p:nvSpPr>
            <p:spPr bwMode="auto">
              <a:xfrm>
                <a:off x="3626" y="11202"/>
                <a:ext cx="688" cy="501"/>
              </a:xfrm>
              <a:custGeom>
                <a:avLst/>
                <a:gdLst>
                  <a:gd name="T0" fmla="+- 0 4301 3626"/>
                  <a:gd name="T1" fmla="*/ T0 w 688"/>
                  <a:gd name="T2" fmla="+- 0 11452 11202"/>
                  <a:gd name="T3" fmla="*/ 11452 h 501"/>
                  <a:gd name="T4" fmla="+- 0 4143 3626"/>
                  <a:gd name="T5" fmla="*/ T4 w 688"/>
                  <a:gd name="T6" fmla="+- 0 11671 11202"/>
                  <a:gd name="T7" fmla="*/ 11671 h 501"/>
                  <a:gd name="T8" fmla="+- 0 4143 3626"/>
                  <a:gd name="T9" fmla="*/ T8 w 688"/>
                  <a:gd name="T10" fmla="+- 0 11687 11202"/>
                  <a:gd name="T11" fmla="*/ 11687 h 501"/>
                  <a:gd name="T12" fmla="+- 0 4145 3626"/>
                  <a:gd name="T13" fmla="*/ T12 w 688"/>
                  <a:gd name="T14" fmla="+- 0 11687 11202"/>
                  <a:gd name="T15" fmla="*/ 11687 h 501"/>
                  <a:gd name="T16" fmla="+- 0 4312 3626"/>
                  <a:gd name="T17" fmla="*/ T16 w 688"/>
                  <a:gd name="T18" fmla="+- 0 11455 11202"/>
                  <a:gd name="T19" fmla="*/ 11455 h 501"/>
                  <a:gd name="T20" fmla="+- 0 4303 3626"/>
                  <a:gd name="T21" fmla="*/ T20 w 688"/>
                  <a:gd name="T22" fmla="+- 0 11455 11202"/>
                  <a:gd name="T23" fmla="*/ 11455 h 501"/>
                  <a:gd name="T24" fmla="+- 0 4301 3626"/>
                  <a:gd name="T25" fmla="*/ T24 w 688"/>
                  <a:gd name="T26" fmla="+- 0 11452 11202"/>
                  <a:gd name="T27" fmla="*/ 11452 h 501"/>
                </a:gdLst>
                <a:ahLst/>
                <a:cxnLst>
                  <a:cxn ang="0">
                    <a:pos x="T1" y="T3"/>
                  </a:cxn>
                  <a:cxn ang="0">
                    <a:pos x="T5" y="T7"/>
                  </a:cxn>
                  <a:cxn ang="0">
                    <a:pos x="T9" y="T11"/>
                  </a:cxn>
                  <a:cxn ang="0">
                    <a:pos x="T13" y="T15"/>
                  </a:cxn>
                  <a:cxn ang="0">
                    <a:pos x="T17" y="T19"/>
                  </a:cxn>
                  <a:cxn ang="0">
                    <a:pos x="T21" y="T23"/>
                  </a:cxn>
                  <a:cxn ang="0">
                    <a:pos x="T25" y="T27"/>
                  </a:cxn>
                </a:cxnLst>
                <a:rect l="0" t="0" r="r" b="b"/>
                <a:pathLst>
                  <a:path w="688" h="501">
                    <a:moveTo>
                      <a:pt x="675" y="250"/>
                    </a:moveTo>
                    <a:lnTo>
                      <a:pt x="517" y="469"/>
                    </a:lnTo>
                    <a:lnTo>
                      <a:pt x="517" y="485"/>
                    </a:lnTo>
                    <a:lnTo>
                      <a:pt x="519" y="485"/>
                    </a:lnTo>
                    <a:lnTo>
                      <a:pt x="686" y="253"/>
                    </a:lnTo>
                    <a:lnTo>
                      <a:pt x="677" y="253"/>
                    </a:lnTo>
                    <a:lnTo>
                      <a:pt x="675" y="25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2"/>
              <p:cNvSpPr>
                <a:spLocks/>
              </p:cNvSpPr>
              <p:nvPr/>
            </p:nvSpPr>
            <p:spPr bwMode="auto">
              <a:xfrm>
                <a:off x="3626" y="11202"/>
                <a:ext cx="688" cy="501"/>
              </a:xfrm>
              <a:custGeom>
                <a:avLst/>
                <a:gdLst>
                  <a:gd name="T0" fmla="+- 0 4133 3626"/>
                  <a:gd name="T1" fmla="*/ T0 w 688"/>
                  <a:gd name="T2" fmla="+- 0 11330 11202"/>
                  <a:gd name="T3" fmla="*/ 11330 h 501"/>
                  <a:gd name="T4" fmla="+- 0 3626 3626"/>
                  <a:gd name="T5" fmla="*/ T4 w 688"/>
                  <a:gd name="T6" fmla="+- 0 11330 11202"/>
                  <a:gd name="T7" fmla="*/ 11330 h 501"/>
                  <a:gd name="T8" fmla="+- 0 3626 3626"/>
                  <a:gd name="T9" fmla="*/ T8 w 688"/>
                  <a:gd name="T10" fmla="+- 0 11575 11202"/>
                  <a:gd name="T11" fmla="*/ 11575 h 501"/>
                  <a:gd name="T12" fmla="+- 0 4133 3626"/>
                  <a:gd name="T13" fmla="*/ T12 w 688"/>
                  <a:gd name="T14" fmla="+- 0 11575 11202"/>
                  <a:gd name="T15" fmla="*/ 11575 h 501"/>
                  <a:gd name="T16" fmla="+- 0 4133 3626"/>
                  <a:gd name="T17" fmla="*/ T16 w 688"/>
                  <a:gd name="T18" fmla="+- 0 11569 11202"/>
                  <a:gd name="T19" fmla="*/ 11569 h 501"/>
                  <a:gd name="T20" fmla="+- 0 3637 3626"/>
                  <a:gd name="T21" fmla="*/ T20 w 688"/>
                  <a:gd name="T22" fmla="+- 0 11569 11202"/>
                  <a:gd name="T23" fmla="*/ 11569 h 501"/>
                  <a:gd name="T24" fmla="+- 0 3631 3626"/>
                  <a:gd name="T25" fmla="*/ T24 w 688"/>
                  <a:gd name="T26" fmla="+- 0 11564 11202"/>
                  <a:gd name="T27" fmla="*/ 11564 h 501"/>
                  <a:gd name="T28" fmla="+- 0 3637 3626"/>
                  <a:gd name="T29" fmla="*/ T28 w 688"/>
                  <a:gd name="T30" fmla="+- 0 11564 11202"/>
                  <a:gd name="T31" fmla="*/ 11564 h 501"/>
                  <a:gd name="T32" fmla="+- 0 3637 3626"/>
                  <a:gd name="T33" fmla="*/ T32 w 688"/>
                  <a:gd name="T34" fmla="+- 0 11340 11202"/>
                  <a:gd name="T35" fmla="*/ 11340 h 501"/>
                  <a:gd name="T36" fmla="+- 0 3631 3626"/>
                  <a:gd name="T37" fmla="*/ T36 w 688"/>
                  <a:gd name="T38" fmla="+- 0 11340 11202"/>
                  <a:gd name="T39" fmla="*/ 11340 h 501"/>
                  <a:gd name="T40" fmla="+- 0 3637 3626"/>
                  <a:gd name="T41" fmla="*/ T40 w 688"/>
                  <a:gd name="T42" fmla="+- 0 11335 11202"/>
                  <a:gd name="T43" fmla="*/ 11335 h 501"/>
                  <a:gd name="T44" fmla="+- 0 4133 3626"/>
                  <a:gd name="T45" fmla="*/ T44 w 688"/>
                  <a:gd name="T46" fmla="+- 0 11335 11202"/>
                  <a:gd name="T47" fmla="*/ 11335 h 501"/>
                  <a:gd name="T48" fmla="+- 0 4133 3626"/>
                  <a:gd name="T49" fmla="*/ T48 w 688"/>
                  <a:gd name="T50" fmla="+- 0 11330 11202"/>
                  <a:gd name="T51" fmla="*/ 11330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8" h="501">
                    <a:moveTo>
                      <a:pt x="507" y="128"/>
                    </a:moveTo>
                    <a:lnTo>
                      <a:pt x="0" y="128"/>
                    </a:lnTo>
                    <a:lnTo>
                      <a:pt x="0" y="373"/>
                    </a:lnTo>
                    <a:lnTo>
                      <a:pt x="507" y="373"/>
                    </a:lnTo>
                    <a:lnTo>
                      <a:pt x="507" y="367"/>
                    </a:lnTo>
                    <a:lnTo>
                      <a:pt x="11" y="367"/>
                    </a:lnTo>
                    <a:lnTo>
                      <a:pt x="5" y="362"/>
                    </a:lnTo>
                    <a:lnTo>
                      <a:pt x="11" y="362"/>
                    </a:lnTo>
                    <a:lnTo>
                      <a:pt x="11" y="138"/>
                    </a:lnTo>
                    <a:lnTo>
                      <a:pt x="5" y="138"/>
                    </a:lnTo>
                    <a:lnTo>
                      <a:pt x="11" y="133"/>
                    </a:lnTo>
                    <a:lnTo>
                      <a:pt x="507" y="133"/>
                    </a:lnTo>
                    <a:lnTo>
                      <a:pt x="507" y="1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3"/>
              <p:cNvSpPr>
                <a:spLocks/>
              </p:cNvSpPr>
              <p:nvPr/>
            </p:nvSpPr>
            <p:spPr bwMode="auto">
              <a:xfrm>
                <a:off x="3626" y="11202"/>
                <a:ext cx="688" cy="501"/>
              </a:xfrm>
              <a:custGeom>
                <a:avLst/>
                <a:gdLst>
                  <a:gd name="T0" fmla="+- 0 4143 3626"/>
                  <a:gd name="T1" fmla="*/ T0 w 688"/>
                  <a:gd name="T2" fmla="+- 0 11564 11202"/>
                  <a:gd name="T3" fmla="*/ 11564 h 501"/>
                  <a:gd name="T4" fmla="+- 0 3637 3626"/>
                  <a:gd name="T5" fmla="*/ T4 w 688"/>
                  <a:gd name="T6" fmla="+- 0 11564 11202"/>
                  <a:gd name="T7" fmla="*/ 11564 h 501"/>
                  <a:gd name="T8" fmla="+- 0 3637 3626"/>
                  <a:gd name="T9" fmla="*/ T8 w 688"/>
                  <a:gd name="T10" fmla="+- 0 11569 11202"/>
                  <a:gd name="T11" fmla="*/ 11569 h 501"/>
                  <a:gd name="T12" fmla="+- 0 4133 3626"/>
                  <a:gd name="T13" fmla="*/ T12 w 688"/>
                  <a:gd name="T14" fmla="+- 0 11569 11202"/>
                  <a:gd name="T15" fmla="*/ 11569 h 501"/>
                  <a:gd name="T16" fmla="+- 0 4138 3626"/>
                  <a:gd name="T17" fmla="*/ T16 w 688"/>
                  <a:gd name="T18" fmla="+- 0 11575 11202"/>
                  <a:gd name="T19" fmla="*/ 11575 h 501"/>
                  <a:gd name="T20" fmla="+- 0 4143 3626"/>
                  <a:gd name="T21" fmla="*/ T20 w 688"/>
                  <a:gd name="T22" fmla="+- 0 11575 11202"/>
                  <a:gd name="T23" fmla="*/ 11575 h 501"/>
                  <a:gd name="T24" fmla="+- 0 4143 3626"/>
                  <a:gd name="T25" fmla="*/ T24 w 688"/>
                  <a:gd name="T26" fmla="+- 0 11564 11202"/>
                  <a:gd name="T27" fmla="*/ 11564 h 501"/>
                </a:gdLst>
                <a:ahLst/>
                <a:cxnLst>
                  <a:cxn ang="0">
                    <a:pos x="T1" y="T3"/>
                  </a:cxn>
                  <a:cxn ang="0">
                    <a:pos x="T5" y="T7"/>
                  </a:cxn>
                  <a:cxn ang="0">
                    <a:pos x="T9" y="T11"/>
                  </a:cxn>
                  <a:cxn ang="0">
                    <a:pos x="T13" y="T15"/>
                  </a:cxn>
                  <a:cxn ang="0">
                    <a:pos x="T17" y="T19"/>
                  </a:cxn>
                  <a:cxn ang="0">
                    <a:pos x="T21" y="T23"/>
                  </a:cxn>
                  <a:cxn ang="0">
                    <a:pos x="T25" y="T27"/>
                  </a:cxn>
                </a:cxnLst>
                <a:rect l="0" t="0" r="r" b="b"/>
                <a:pathLst>
                  <a:path w="688" h="501">
                    <a:moveTo>
                      <a:pt x="517" y="362"/>
                    </a:moveTo>
                    <a:lnTo>
                      <a:pt x="11" y="362"/>
                    </a:lnTo>
                    <a:lnTo>
                      <a:pt x="11" y="367"/>
                    </a:lnTo>
                    <a:lnTo>
                      <a:pt x="507" y="367"/>
                    </a:lnTo>
                    <a:lnTo>
                      <a:pt x="512" y="373"/>
                    </a:lnTo>
                    <a:lnTo>
                      <a:pt x="517" y="373"/>
                    </a:lnTo>
                    <a:lnTo>
                      <a:pt x="517" y="36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4"/>
              <p:cNvSpPr>
                <a:spLocks/>
              </p:cNvSpPr>
              <p:nvPr/>
            </p:nvSpPr>
            <p:spPr bwMode="auto">
              <a:xfrm>
                <a:off x="3626" y="11202"/>
                <a:ext cx="688" cy="501"/>
              </a:xfrm>
              <a:custGeom>
                <a:avLst/>
                <a:gdLst>
                  <a:gd name="T0" fmla="+- 0 3637 3626"/>
                  <a:gd name="T1" fmla="*/ T0 w 688"/>
                  <a:gd name="T2" fmla="+- 0 11564 11202"/>
                  <a:gd name="T3" fmla="*/ 11564 h 501"/>
                  <a:gd name="T4" fmla="+- 0 3631 3626"/>
                  <a:gd name="T5" fmla="*/ T4 w 688"/>
                  <a:gd name="T6" fmla="+- 0 11564 11202"/>
                  <a:gd name="T7" fmla="*/ 11564 h 501"/>
                  <a:gd name="T8" fmla="+- 0 3637 3626"/>
                  <a:gd name="T9" fmla="*/ T8 w 688"/>
                  <a:gd name="T10" fmla="+- 0 11569 11202"/>
                  <a:gd name="T11" fmla="*/ 11569 h 501"/>
                  <a:gd name="T12" fmla="+- 0 3637 3626"/>
                  <a:gd name="T13" fmla="*/ T12 w 688"/>
                  <a:gd name="T14" fmla="+- 0 11564 11202"/>
                  <a:gd name="T15" fmla="*/ 11564 h 501"/>
                </a:gdLst>
                <a:ahLst/>
                <a:cxnLst>
                  <a:cxn ang="0">
                    <a:pos x="T1" y="T3"/>
                  </a:cxn>
                  <a:cxn ang="0">
                    <a:pos x="T5" y="T7"/>
                  </a:cxn>
                  <a:cxn ang="0">
                    <a:pos x="T9" y="T11"/>
                  </a:cxn>
                  <a:cxn ang="0">
                    <a:pos x="T13" y="T15"/>
                  </a:cxn>
                </a:cxnLst>
                <a:rect l="0" t="0" r="r" b="b"/>
                <a:pathLst>
                  <a:path w="688" h="501">
                    <a:moveTo>
                      <a:pt x="11" y="362"/>
                    </a:moveTo>
                    <a:lnTo>
                      <a:pt x="5" y="362"/>
                    </a:lnTo>
                    <a:lnTo>
                      <a:pt x="11" y="367"/>
                    </a:lnTo>
                    <a:lnTo>
                      <a:pt x="11" y="36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5"/>
              <p:cNvSpPr>
                <a:spLocks/>
              </p:cNvSpPr>
              <p:nvPr/>
            </p:nvSpPr>
            <p:spPr bwMode="auto">
              <a:xfrm>
                <a:off x="3626" y="11202"/>
                <a:ext cx="688" cy="501"/>
              </a:xfrm>
              <a:custGeom>
                <a:avLst/>
                <a:gdLst>
                  <a:gd name="T0" fmla="+- 0 4303 3626"/>
                  <a:gd name="T1" fmla="*/ T0 w 688"/>
                  <a:gd name="T2" fmla="+- 0 11449 11202"/>
                  <a:gd name="T3" fmla="*/ 11449 h 501"/>
                  <a:gd name="T4" fmla="+- 0 4301 3626"/>
                  <a:gd name="T5" fmla="*/ T4 w 688"/>
                  <a:gd name="T6" fmla="+- 0 11452 11202"/>
                  <a:gd name="T7" fmla="*/ 11452 h 501"/>
                  <a:gd name="T8" fmla="+- 0 4303 3626"/>
                  <a:gd name="T9" fmla="*/ T8 w 688"/>
                  <a:gd name="T10" fmla="+- 0 11455 11202"/>
                  <a:gd name="T11" fmla="*/ 11455 h 501"/>
                  <a:gd name="T12" fmla="+- 0 4303 3626"/>
                  <a:gd name="T13" fmla="*/ T12 w 688"/>
                  <a:gd name="T14" fmla="+- 0 11449 11202"/>
                  <a:gd name="T15" fmla="*/ 11449 h 501"/>
                </a:gdLst>
                <a:ahLst/>
                <a:cxnLst>
                  <a:cxn ang="0">
                    <a:pos x="T1" y="T3"/>
                  </a:cxn>
                  <a:cxn ang="0">
                    <a:pos x="T5" y="T7"/>
                  </a:cxn>
                  <a:cxn ang="0">
                    <a:pos x="T9" y="T11"/>
                  </a:cxn>
                  <a:cxn ang="0">
                    <a:pos x="T13" y="T15"/>
                  </a:cxn>
                </a:cxnLst>
                <a:rect l="0" t="0" r="r" b="b"/>
                <a:pathLst>
                  <a:path w="688" h="501">
                    <a:moveTo>
                      <a:pt x="677" y="247"/>
                    </a:moveTo>
                    <a:lnTo>
                      <a:pt x="675" y="250"/>
                    </a:lnTo>
                    <a:lnTo>
                      <a:pt x="677" y="253"/>
                    </a:lnTo>
                    <a:lnTo>
                      <a:pt x="677" y="24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6"/>
              <p:cNvSpPr>
                <a:spLocks/>
              </p:cNvSpPr>
              <p:nvPr/>
            </p:nvSpPr>
            <p:spPr bwMode="auto">
              <a:xfrm>
                <a:off x="3626" y="11202"/>
                <a:ext cx="688" cy="501"/>
              </a:xfrm>
              <a:custGeom>
                <a:avLst/>
                <a:gdLst>
                  <a:gd name="T0" fmla="+- 0 4312 3626"/>
                  <a:gd name="T1" fmla="*/ T0 w 688"/>
                  <a:gd name="T2" fmla="+- 0 11449 11202"/>
                  <a:gd name="T3" fmla="*/ 11449 h 501"/>
                  <a:gd name="T4" fmla="+- 0 4303 3626"/>
                  <a:gd name="T5" fmla="*/ T4 w 688"/>
                  <a:gd name="T6" fmla="+- 0 11449 11202"/>
                  <a:gd name="T7" fmla="*/ 11449 h 501"/>
                  <a:gd name="T8" fmla="+- 0 4303 3626"/>
                  <a:gd name="T9" fmla="*/ T8 w 688"/>
                  <a:gd name="T10" fmla="+- 0 11455 11202"/>
                  <a:gd name="T11" fmla="*/ 11455 h 501"/>
                  <a:gd name="T12" fmla="+- 0 4312 3626"/>
                  <a:gd name="T13" fmla="*/ T12 w 688"/>
                  <a:gd name="T14" fmla="+- 0 11455 11202"/>
                  <a:gd name="T15" fmla="*/ 11455 h 501"/>
                  <a:gd name="T16" fmla="+- 0 4314 3626"/>
                  <a:gd name="T17" fmla="*/ T16 w 688"/>
                  <a:gd name="T18" fmla="+- 0 11453 11202"/>
                  <a:gd name="T19" fmla="*/ 11453 h 501"/>
                  <a:gd name="T20" fmla="+- 0 4312 3626"/>
                  <a:gd name="T21" fmla="*/ T20 w 688"/>
                  <a:gd name="T22" fmla="+- 0 11449 11202"/>
                  <a:gd name="T23" fmla="*/ 11449 h 501"/>
                </a:gdLst>
                <a:ahLst/>
                <a:cxnLst>
                  <a:cxn ang="0">
                    <a:pos x="T1" y="T3"/>
                  </a:cxn>
                  <a:cxn ang="0">
                    <a:pos x="T5" y="T7"/>
                  </a:cxn>
                  <a:cxn ang="0">
                    <a:pos x="T9" y="T11"/>
                  </a:cxn>
                  <a:cxn ang="0">
                    <a:pos x="T13" y="T15"/>
                  </a:cxn>
                  <a:cxn ang="0">
                    <a:pos x="T17" y="T19"/>
                  </a:cxn>
                  <a:cxn ang="0">
                    <a:pos x="T21" y="T23"/>
                  </a:cxn>
                </a:cxnLst>
                <a:rect l="0" t="0" r="r" b="b"/>
                <a:pathLst>
                  <a:path w="688" h="501">
                    <a:moveTo>
                      <a:pt x="686" y="247"/>
                    </a:moveTo>
                    <a:lnTo>
                      <a:pt x="677" y="247"/>
                    </a:lnTo>
                    <a:lnTo>
                      <a:pt x="677" y="253"/>
                    </a:lnTo>
                    <a:lnTo>
                      <a:pt x="686" y="253"/>
                    </a:lnTo>
                    <a:lnTo>
                      <a:pt x="688" y="251"/>
                    </a:lnTo>
                    <a:lnTo>
                      <a:pt x="686" y="24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7"/>
              <p:cNvSpPr>
                <a:spLocks/>
              </p:cNvSpPr>
              <p:nvPr/>
            </p:nvSpPr>
            <p:spPr bwMode="auto">
              <a:xfrm>
                <a:off x="3626" y="11202"/>
                <a:ext cx="688" cy="501"/>
              </a:xfrm>
              <a:custGeom>
                <a:avLst/>
                <a:gdLst>
                  <a:gd name="T0" fmla="+- 0 4145 3626"/>
                  <a:gd name="T1" fmla="*/ T0 w 688"/>
                  <a:gd name="T2" fmla="+- 0 11217 11202"/>
                  <a:gd name="T3" fmla="*/ 11217 h 501"/>
                  <a:gd name="T4" fmla="+- 0 4143 3626"/>
                  <a:gd name="T5" fmla="*/ T4 w 688"/>
                  <a:gd name="T6" fmla="+- 0 11217 11202"/>
                  <a:gd name="T7" fmla="*/ 11217 h 501"/>
                  <a:gd name="T8" fmla="+- 0 4143 3626"/>
                  <a:gd name="T9" fmla="*/ T8 w 688"/>
                  <a:gd name="T10" fmla="+- 0 11233 11202"/>
                  <a:gd name="T11" fmla="*/ 11233 h 501"/>
                  <a:gd name="T12" fmla="+- 0 4301 3626"/>
                  <a:gd name="T13" fmla="*/ T12 w 688"/>
                  <a:gd name="T14" fmla="+- 0 11452 11202"/>
                  <a:gd name="T15" fmla="*/ 11452 h 501"/>
                  <a:gd name="T16" fmla="+- 0 4303 3626"/>
                  <a:gd name="T17" fmla="*/ T16 w 688"/>
                  <a:gd name="T18" fmla="+- 0 11449 11202"/>
                  <a:gd name="T19" fmla="*/ 11449 h 501"/>
                  <a:gd name="T20" fmla="+- 0 4312 3626"/>
                  <a:gd name="T21" fmla="*/ T20 w 688"/>
                  <a:gd name="T22" fmla="+- 0 11449 11202"/>
                  <a:gd name="T23" fmla="*/ 11449 h 501"/>
                  <a:gd name="T24" fmla="+- 0 4145 3626"/>
                  <a:gd name="T25" fmla="*/ T24 w 688"/>
                  <a:gd name="T26" fmla="+- 0 11217 11202"/>
                  <a:gd name="T27" fmla="*/ 11217 h 501"/>
                </a:gdLst>
                <a:ahLst/>
                <a:cxnLst>
                  <a:cxn ang="0">
                    <a:pos x="T1" y="T3"/>
                  </a:cxn>
                  <a:cxn ang="0">
                    <a:pos x="T5" y="T7"/>
                  </a:cxn>
                  <a:cxn ang="0">
                    <a:pos x="T9" y="T11"/>
                  </a:cxn>
                  <a:cxn ang="0">
                    <a:pos x="T13" y="T15"/>
                  </a:cxn>
                  <a:cxn ang="0">
                    <a:pos x="T17" y="T19"/>
                  </a:cxn>
                  <a:cxn ang="0">
                    <a:pos x="T21" y="T23"/>
                  </a:cxn>
                  <a:cxn ang="0">
                    <a:pos x="T25" y="T27"/>
                  </a:cxn>
                </a:cxnLst>
                <a:rect l="0" t="0" r="r" b="b"/>
                <a:pathLst>
                  <a:path w="688" h="501">
                    <a:moveTo>
                      <a:pt x="519" y="15"/>
                    </a:moveTo>
                    <a:lnTo>
                      <a:pt x="517" y="15"/>
                    </a:lnTo>
                    <a:lnTo>
                      <a:pt x="517" y="31"/>
                    </a:lnTo>
                    <a:lnTo>
                      <a:pt x="675" y="250"/>
                    </a:lnTo>
                    <a:lnTo>
                      <a:pt x="677" y="247"/>
                    </a:lnTo>
                    <a:lnTo>
                      <a:pt x="686" y="247"/>
                    </a:lnTo>
                    <a:lnTo>
                      <a:pt x="519"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8"/>
              <p:cNvSpPr>
                <a:spLocks/>
              </p:cNvSpPr>
              <p:nvPr/>
            </p:nvSpPr>
            <p:spPr bwMode="auto">
              <a:xfrm>
                <a:off x="3626" y="11202"/>
                <a:ext cx="688" cy="501"/>
              </a:xfrm>
              <a:custGeom>
                <a:avLst/>
                <a:gdLst>
                  <a:gd name="T0" fmla="+- 0 3637 3626"/>
                  <a:gd name="T1" fmla="*/ T0 w 688"/>
                  <a:gd name="T2" fmla="+- 0 11335 11202"/>
                  <a:gd name="T3" fmla="*/ 11335 h 501"/>
                  <a:gd name="T4" fmla="+- 0 3631 3626"/>
                  <a:gd name="T5" fmla="*/ T4 w 688"/>
                  <a:gd name="T6" fmla="+- 0 11340 11202"/>
                  <a:gd name="T7" fmla="*/ 11340 h 501"/>
                  <a:gd name="T8" fmla="+- 0 3637 3626"/>
                  <a:gd name="T9" fmla="*/ T8 w 688"/>
                  <a:gd name="T10" fmla="+- 0 11340 11202"/>
                  <a:gd name="T11" fmla="*/ 11340 h 501"/>
                  <a:gd name="T12" fmla="+- 0 3637 3626"/>
                  <a:gd name="T13" fmla="*/ T12 w 688"/>
                  <a:gd name="T14" fmla="+- 0 11335 11202"/>
                  <a:gd name="T15" fmla="*/ 11335 h 501"/>
                </a:gdLst>
                <a:ahLst/>
                <a:cxnLst>
                  <a:cxn ang="0">
                    <a:pos x="T1" y="T3"/>
                  </a:cxn>
                  <a:cxn ang="0">
                    <a:pos x="T5" y="T7"/>
                  </a:cxn>
                  <a:cxn ang="0">
                    <a:pos x="T9" y="T11"/>
                  </a:cxn>
                  <a:cxn ang="0">
                    <a:pos x="T13" y="T15"/>
                  </a:cxn>
                </a:cxnLst>
                <a:rect l="0" t="0" r="r" b="b"/>
                <a:pathLst>
                  <a:path w="688" h="501">
                    <a:moveTo>
                      <a:pt x="11" y="133"/>
                    </a:moveTo>
                    <a:lnTo>
                      <a:pt x="5" y="138"/>
                    </a:lnTo>
                    <a:lnTo>
                      <a:pt x="11" y="138"/>
                    </a:lnTo>
                    <a:lnTo>
                      <a:pt x="11" y="1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9"/>
              <p:cNvSpPr>
                <a:spLocks/>
              </p:cNvSpPr>
              <p:nvPr/>
            </p:nvSpPr>
            <p:spPr bwMode="auto">
              <a:xfrm>
                <a:off x="3626" y="11202"/>
                <a:ext cx="688" cy="501"/>
              </a:xfrm>
              <a:custGeom>
                <a:avLst/>
                <a:gdLst>
                  <a:gd name="T0" fmla="+- 0 4143 3626"/>
                  <a:gd name="T1" fmla="*/ T0 w 688"/>
                  <a:gd name="T2" fmla="+- 0 11330 11202"/>
                  <a:gd name="T3" fmla="*/ 11330 h 501"/>
                  <a:gd name="T4" fmla="+- 0 4138 3626"/>
                  <a:gd name="T5" fmla="*/ T4 w 688"/>
                  <a:gd name="T6" fmla="+- 0 11330 11202"/>
                  <a:gd name="T7" fmla="*/ 11330 h 501"/>
                  <a:gd name="T8" fmla="+- 0 4133 3626"/>
                  <a:gd name="T9" fmla="*/ T8 w 688"/>
                  <a:gd name="T10" fmla="+- 0 11335 11202"/>
                  <a:gd name="T11" fmla="*/ 11335 h 501"/>
                  <a:gd name="T12" fmla="+- 0 3637 3626"/>
                  <a:gd name="T13" fmla="*/ T12 w 688"/>
                  <a:gd name="T14" fmla="+- 0 11335 11202"/>
                  <a:gd name="T15" fmla="*/ 11335 h 501"/>
                  <a:gd name="T16" fmla="+- 0 3637 3626"/>
                  <a:gd name="T17" fmla="*/ T16 w 688"/>
                  <a:gd name="T18" fmla="+- 0 11340 11202"/>
                  <a:gd name="T19" fmla="*/ 11340 h 501"/>
                  <a:gd name="T20" fmla="+- 0 4143 3626"/>
                  <a:gd name="T21" fmla="*/ T20 w 688"/>
                  <a:gd name="T22" fmla="+- 0 11340 11202"/>
                  <a:gd name="T23" fmla="*/ 11340 h 501"/>
                  <a:gd name="T24" fmla="+- 0 4143 3626"/>
                  <a:gd name="T25" fmla="*/ T24 w 688"/>
                  <a:gd name="T26" fmla="+- 0 11330 11202"/>
                  <a:gd name="T27" fmla="*/ 11330 h 501"/>
                </a:gdLst>
                <a:ahLst/>
                <a:cxnLst>
                  <a:cxn ang="0">
                    <a:pos x="T1" y="T3"/>
                  </a:cxn>
                  <a:cxn ang="0">
                    <a:pos x="T5" y="T7"/>
                  </a:cxn>
                  <a:cxn ang="0">
                    <a:pos x="T9" y="T11"/>
                  </a:cxn>
                  <a:cxn ang="0">
                    <a:pos x="T13" y="T15"/>
                  </a:cxn>
                  <a:cxn ang="0">
                    <a:pos x="T17" y="T19"/>
                  </a:cxn>
                  <a:cxn ang="0">
                    <a:pos x="T21" y="T23"/>
                  </a:cxn>
                  <a:cxn ang="0">
                    <a:pos x="T25" y="T27"/>
                  </a:cxn>
                </a:cxnLst>
                <a:rect l="0" t="0" r="r" b="b"/>
                <a:pathLst>
                  <a:path w="688" h="501">
                    <a:moveTo>
                      <a:pt x="517" y="128"/>
                    </a:moveTo>
                    <a:lnTo>
                      <a:pt x="512" y="128"/>
                    </a:lnTo>
                    <a:lnTo>
                      <a:pt x="507" y="133"/>
                    </a:lnTo>
                    <a:lnTo>
                      <a:pt x="11" y="133"/>
                    </a:lnTo>
                    <a:lnTo>
                      <a:pt x="11" y="138"/>
                    </a:lnTo>
                    <a:lnTo>
                      <a:pt x="517" y="138"/>
                    </a:lnTo>
                    <a:lnTo>
                      <a:pt x="517" y="1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20"/>
              <p:cNvSpPr>
                <a:spLocks/>
              </p:cNvSpPr>
              <p:nvPr/>
            </p:nvSpPr>
            <p:spPr bwMode="auto">
              <a:xfrm>
                <a:off x="3626" y="11202"/>
                <a:ext cx="688" cy="501"/>
              </a:xfrm>
              <a:custGeom>
                <a:avLst/>
                <a:gdLst>
                  <a:gd name="T0" fmla="+- 0 4133 3626"/>
                  <a:gd name="T1" fmla="*/ T0 w 688"/>
                  <a:gd name="T2" fmla="+- 0 11202 11202"/>
                  <a:gd name="T3" fmla="*/ 11202 h 501"/>
                  <a:gd name="T4" fmla="+- 0 4133 3626"/>
                  <a:gd name="T5" fmla="*/ T4 w 688"/>
                  <a:gd name="T6" fmla="+- 0 11335 11202"/>
                  <a:gd name="T7" fmla="*/ 11335 h 501"/>
                  <a:gd name="T8" fmla="+- 0 4138 3626"/>
                  <a:gd name="T9" fmla="*/ T8 w 688"/>
                  <a:gd name="T10" fmla="+- 0 11330 11202"/>
                  <a:gd name="T11" fmla="*/ 11330 h 501"/>
                  <a:gd name="T12" fmla="+- 0 4143 3626"/>
                  <a:gd name="T13" fmla="*/ T12 w 688"/>
                  <a:gd name="T14" fmla="+- 0 11330 11202"/>
                  <a:gd name="T15" fmla="*/ 11330 h 501"/>
                  <a:gd name="T16" fmla="+- 0 4143 3626"/>
                  <a:gd name="T17" fmla="*/ T16 w 688"/>
                  <a:gd name="T18" fmla="+- 0 11233 11202"/>
                  <a:gd name="T19" fmla="*/ 11233 h 501"/>
                  <a:gd name="T20" fmla="+- 0 4134 3626"/>
                  <a:gd name="T21" fmla="*/ T20 w 688"/>
                  <a:gd name="T22" fmla="+- 0 11221 11202"/>
                  <a:gd name="T23" fmla="*/ 11221 h 501"/>
                  <a:gd name="T24" fmla="+- 0 4143 3626"/>
                  <a:gd name="T25" fmla="*/ T24 w 688"/>
                  <a:gd name="T26" fmla="+- 0 11217 11202"/>
                  <a:gd name="T27" fmla="*/ 11217 h 501"/>
                  <a:gd name="T28" fmla="+- 0 4145 3626"/>
                  <a:gd name="T29" fmla="*/ T28 w 688"/>
                  <a:gd name="T30" fmla="+- 0 11217 11202"/>
                  <a:gd name="T31" fmla="*/ 11217 h 501"/>
                  <a:gd name="T32" fmla="+- 0 4133 3626"/>
                  <a:gd name="T33" fmla="*/ T32 w 688"/>
                  <a:gd name="T34" fmla="+- 0 11202 11202"/>
                  <a:gd name="T35" fmla="*/ 11202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8" h="501">
                    <a:moveTo>
                      <a:pt x="507" y="0"/>
                    </a:moveTo>
                    <a:lnTo>
                      <a:pt x="507" y="133"/>
                    </a:lnTo>
                    <a:lnTo>
                      <a:pt x="512" y="128"/>
                    </a:lnTo>
                    <a:lnTo>
                      <a:pt x="517" y="128"/>
                    </a:lnTo>
                    <a:lnTo>
                      <a:pt x="517" y="31"/>
                    </a:lnTo>
                    <a:lnTo>
                      <a:pt x="508" y="19"/>
                    </a:lnTo>
                    <a:lnTo>
                      <a:pt x="517" y="15"/>
                    </a:lnTo>
                    <a:lnTo>
                      <a:pt x="519" y="15"/>
                    </a:lnTo>
                    <a:lnTo>
                      <a:pt x="50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21"/>
              <p:cNvSpPr>
                <a:spLocks/>
              </p:cNvSpPr>
              <p:nvPr/>
            </p:nvSpPr>
            <p:spPr bwMode="auto">
              <a:xfrm>
                <a:off x="3626" y="11202"/>
                <a:ext cx="688" cy="501"/>
              </a:xfrm>
              <a:custGeom>
                <a:avLst/>
                <a:gdLst>
                  <a:gd name="T0" fmla="+- 0 4143 3626"/>
                  <a:gd name="T1" fmla="*/ T0 w 688"/>
                  <a:gd name="T2" fmla="+- 0 11217 11202"/>
                  <a:gd name="T3" fmla="*/ 11217 h 501"/>
                  <a:gd name="T4" fmla="+- 0 4134 3626"/>
                  <a:gd name="T5" fmla="*/ T4 w 688"/>
                  <a:gd name="T6" fmla="+- 0 11221 11202"/>
                  <a:gd name="T7" fmla="*/ 11221 h 501"/>
                  <a:gd name="T8" fmla="+- 0 4143 3626"/>
                  <a:gd name="T9" fmla="*/ T8 w 688"/>
                  <a:gd name="T10" fmla="+- 0 11233 11202"/>
                  <a:gd name="T11" fmla="*/ 11233 h 501"/>
                  <a:gd name="T12" fmla="+- 0 4143 3626"/>
                  <a:gd name="T13" fmla="*/ T12 w 688"/>
                  <a:gd name="T14" fmla="+- 0 11217 11202"/>
                  <a:gd name="T15" fmla="*/ 11217 h 501"/>
                </a:gdLst>
                <a:ahLst/>
                <a:cxnLst>
                  <a:cxn ang="0">
                    <a:pos x="T1" y="T3"/>
                  </a:cxn>
                  <a:cxn ang="0">
                    <a:pos x="T5" y="T7"/>
                  </a:cxn>
                  <a:cxn ang="0">
                    <a:pos x="T9" y="T11"/>
                  </a:cxn>
                  <a:cxn ang="0">
                    <a:pos x="T13" y="T15"/>
                  </a:cxn>
                </a:cxnLst>
                <a:rect l="0" t="0" r="r" b="b"/>
                <a:pathLst>
                  <a:path w="688" h="501">
                    <a:moveTo>
                      <a:pt x="517" y="15"/>
                    </a:moveTo>
                    <a:lnTo>
                      <a:pt x="508" y="19"/>
                    </a:lnTo>
                    <a:lnTo>
                      <a:pt x="517" y="31"/>
                    </a:lnTo>
                    <a:lnTo>
                      <a:pt x="517"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244" name="Rectangle 1243"/>
            <p:cNvSpPr/>
            <p:nvPr/>
          </p:nvSpPr>
          <p:spPr>
            <a:xfrm>
              <a:off x="2395272" y="1525196"/>
              <a:ext cx="607859" cy="369332"/>
            </a:xfrm>
            <a:prstGeom prst="rect">
              <a:avLst/>
            </a:prstGeom>
          </p:spPr>
          <p:txBody>
            <a:bodyPr wrap="none">
              <a:spAutoFit/>
            </a:bodyPr>
            <a:lstStyle/>
            <a:p>
              <a:r>
                <a:rPr lang="fr-FR" dirty="0">
                  <a:solidFill>
                    <a:schemeClr val="bg1"/>
                  </a:solidFill>
                  <a:latin typeface="Arial" pitchFamily="34" charset="0"/>
                  <a:cs typeface="Arial" pitchFamily="34" charset="0"/>
                </a:rPr>
                <a:t>Non</a:t>
              </a:r>
            </a:p>
          </p:txBody>
        </p:sp>
      </p:grpSp>
      <p:grpSp>
        <p:nvGrpSpPr>
          <p:cNvPr id="233" name="Groupe 232"/>
          <p:cNvGrpSpPr/>
          <p:nvPr/>
        </p:nvGrpSpPr>
        <p:grpSpPr>
          <a:xfrm>
            <a:off x="5364088" y="3472630"/>
            <a:ext cx="669951" cy="598047"/>
            <a:chOff x="5364088" y="3472630"/>
            <a:chExt cx="669951" cy="598047"/>
          </a:xfrm>
        </p:grpSpPr>
        <p:grpSp>
          <p:nvGrpSpPr>
            <p:cNvPr id="1226" name="Group 230"/>
            <p:cNvGrpSpPr>
              <a:grpSpLocks/>
            </p:cNvGrpSpPr>
            <p:nvPr/>
          </p:nvGrpSpPr>
          <p:grpSpPr bwMode="auto">
            <a:xfrm>
              <a:off x="5406029" y="3493459"/>
              <a:ext cx="623393" cy="559367"/>
              <a:chOff x="6889" y="12938"/>
              <a:chExt cx="676" cy="469"/>
            </a:xfrm>
          </p:grpSpPr>
          <p:sp>
            <p:nvSpPr>
              <p:cNvPr id="1227" name="Freeform 231"/>
              <p:cNvSpPr>
                <a:spLocks/>
              </p:cNvSpPr>
              <p:nvPr/>
            </p:nvSpPr>
            <p:spPr bwMode="auto">
              <a:xfrm>
                <a:off x="6889" y="12938"/>
                <a:ext cx="676" cy="469"/>
              </a:xfrm>
              <a:custGeom>
                <a:avLst/>
                <a:gdLst>
                  <a:gd name="T0" fmla="+- 0 7396 6889"/>
                  <a:gd name="T1" fmla="*/ T0 w 676"/>
                  <a:gd name="T2" fmla="+- 0 12938 12938"/>
                  <a:gd name="T3" fmla="*/ 12938 h 469"/>
                  <a:gd name="T4" fmla="+- 0 7396 6889"/>
                  <a:gd name="T5" fmla="*/ T4 w 676"/>
                  <a:gd name="T6" fmla="+- 0 13055 12938"/>
                  <a:gd name="T7" fmla="*/ 13055 h 469"/>
                  <a:gd name="T8" fmla="+- 0 6889 6889"/>
                  <a:gd name="T9" fmla="*/ T8 w 676"/>
                  <a:gd name="T10" fmla="+- 0 13055 12938"/>
                  <a:gd name="T11" fmla="*/ 13055 h 469"/>
                  <a:gd name="T12" fmla="+- 0 6889 6889"/>
                  <a:gd name="T13" fmla="*/ T12 w 676"/>
                  <a:gd name="T14" fmla="+- 0 13290 12938"/>
                  <a:gd name="T15" fmla="*/ 13290 h 469"/>
                  <a:gd name="T16" fmla="+- 0 7396 6889"/>
                  <a:gd name="T17" fmla="*/ T16 w 676"/>
                  <a:gd name="T18" fmla="+- 0 13290 12938"/>
                  <a:gd name="T19" fmla="*/ 13290 h 469"/>
                  <a:gd name="T20" fmla="+- 0 7396 6889"/>
                  <a:gd name="T21" fmla="*/ T20 w 676"/>
                  <a:gd name="T22" fmla="+- 0 13406 12938"/>
                  <a:gd name="T23" fmla="*/ 13406 h 469"/>
                  <a:gd name="T24" fmla="+- 0 7565 6889"/>
                  <a:gd name="T25" fmla="*/ T24 w 676"/>
                  <a:gd name="T26" fmla="+- 0 13172 12938"/>
                  <a:gd name="T27" fmla="*/ 13172 h 469"/>
                  <a:gd name="T28" fmla="+- 0 7396 6889"/>
                  <a:gd name="T29" fmla="*/ T28 w 676"/>
                  <a:gd name="T30" fmla="+- 0 12938 12938"/>
                  <a:gd name="T31" fmla="*/ 12938 h 46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6" h="469">
                    <a:moveTo>
                      <a:pt x="507" y="0"/>
                    </a:moveTo>
                    <a:lnTo>
                      <a:pt x="507" y="117"/>
                    </a:lnTo>
                    <a:lnTo>
                      <a:pt x="0" y="117"/>
                    </a:lnTo>
                    <a:lnTo>
                      <a:pt x="0" y="352"/>
                    </a:lnTo>
                    <a:lnTo>
                      <a:pt x="507" y="352"/>
                    </a:lnTo>
                    <a:lnTo>
                      <a:pt x="507" y="468"/>
                    </a:lnTo>
                    <a:lnTo>
                      <a:pt x="676" y="234"/>
                    </a:lnTo>
                    <a:lnTo>
                      <a:pt x="507"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28" name="Group 232"/>
            <p:cNvGrpSpPr>
              <a:grpSpLocks/>
            </p:cNvGrpSpPr>
            <p:nvPr/>
          </p:nvGrpSpPr>
          <p:grpSpPr bwMode="auto">
            <a:xfrm>
              <a:off x="5401411" y="3472630"/>
              <a:ext cx="632628" cy="598047"/>
              <a:chOff x="6884" y="12921"/>
              <a:chExt cx="687" cy="502"/>
            </a:xfrm>
          </p:grpSpPr>
          <p:sp>
            <p:nvSpPr>
              <p:cNvPr id="1229" name="Freeform 233"/>
              <p:cNvSpPr>
                <a:spLocks/>
              </p:cNvSpPr>
              <p:nvPr/>
            </p:nvSpPr>
            <p:spPr bwMode="auto">
              <a:xfrm>
                <a:off x="6884" y="12921"/>
                <a:ext cx="687" cy="502"/>
              </a:xfrm>
              <a:custGeom>
                <a:avLst/>
                <a:gdLst>
                  <a:gd name="T0" fmla="+- 0 7391 6884"/>
                  <a:gd name="T1" fmla="*/ T0 w 687"/>
                  <a:gd name="T2" fmla="+- 0 13290 12921"/>
                  <a:gd name="T3" fmla="*/ 13290 h 502"/>
                  <a:gd name="T4" fmla="+- 0 7391 6884"/>
                  <a:gd name="T5" fmla="*/ T4 w 687"/>
                  <a:gd name="T6" fmla="+- 0 13423 12921"/>
                  <a:gd name="T7" fmla="*/ 13423 h 502"/>
                  <a:gd name="T8" fmla="+- 0 7403 6884"/>
                  <a:gd name="T9" fmla="*/ T8 w 687"/>
                  <a:gd name="T10" fmla="+- 0 13406 12921"/>
                  <a:gd name="T11" fmla="*/ 13406 h 502"/>
                  <a:gd name="T12" fmla="+- 0 7402 6884"/>
                  <a:gd name="T13" fmla="*/ T12 w 687"/>
                  <a:gd name="T14" fmla="+- 0 13406 12921"/>
                  <a:gd name="T15" fmla="*/ 13406 h 502"/>
                  <a:gd name="T16" fmla="+- 0 7392 6884"/>
                  <a:gd name="T17" fmla="*/ T16 w 687"/>
                  <a:gd name="T18" fmla="+- 0 13404 12921"/>
                  <a:gd name="T19" fmla="*/ 13404 h 502"/>
                  <a:gd name="T20" fmla="+- 0 7402 6884"/>
                  <a:gd name="T21" fmla="*/ T20 w 687"/>
                  <a:gd name="T22" fmla="+- 0 13390 12921"/>
                  <a:gd name="T23" fmla="*/ 13390 h 502"/>
                  <a:gd name="T24" fmla="+- 0 7402 6884"/>
                  <a:gd name="T25" fmla="*/ T24 w 687"/>
                  <a:gd name="T26" fmla="+- 0 13295 12921"/>
                  <a:gd name="T27" fmla="*/ 13295 h 502"/>
                  <a:gd name="T28" fmla="+- 0 7396 6884"/>
                  <a:gd name="T29" fmla="*/ T28 w 687"/>
                  <a:gd name="T30" fmla="+- 0 13295 12921"/>
                  <a:gd name="T31" fmla="*/ 13295 h 502"/>
                  <a:gd name="T32" fmla="+- 0 7391 6884"/>
                  <a:gd name="T33" fmla="*/ T32 w 687"/>
                  <a:gd name="T34" fmla="+- 0 13290 12921"/>
                  <a:gd name="T35" fmla="*/ 13290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2">
                    <a:moveTo>
                      <a:pt x="507" y="369"/>
                    </a:moveTo>
                    <a:lnTo>
                      <a:pt x="507" y="502"/>
                    </a:lnTo>
                    <a:lnTo>
                      <a:pt x="519" y="485"/>
                    </a:lnTo>
                    <a:lnTo>
                      <a:pt x="518" y="485"/>
                    </a:lnTo>
                    <a:lnTo>
                      <a:pt x="508" y="483"/>
                    </a:lnTo>
                    <a:lnTo>
                      <a:pt x="518" y="469"/>
                    </a:lnTo>
                    <a:lnTo>
                      <a:pt x="518" y="374"/>
                    </a:lnTo>
                    <a:lnTo>
                      <a:pt x="512" y="374"/>
                    </a:lnTo>
                    <a:lnTo>
                      <a:pt x="507" y="36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0" name="Freeform 234"/>
              <p:cNvSpPr>
                <a:spLocks/>
              </p:cNvSpPr>
              <p:nvPr/>
            </p:nvSpPr>
            <p:spPr bwMode="auto">
              <a:xfrm>
                <a:off x="6884" y="12921"/>
                <a:ext cx="687" cy="502"/>
              </a:xfrm>
              <a:custGeom>
                <a:avLst/>
                <a:gdLst>
                  <a:gd name="T0" fmla="+- 0 7402 6884"/>
                  <a:gd name="T1" fmla="*/ T0 w 687"/>
                  <a:gd name="T2" fmla="+- 0 13390 12921"/>
                  <a:gd name="T3" fmla="*/ 13390 h 502"/>
                  <a:gd name="T4" fmla="+- 0 7392 6884"/>
                  <a:gd name="T5" fmla="*/ T4 w 687"/>
                  <a:gd name="T6" fmla="+- 0 13404 12921"/>
                  <a:gd name="T7" fmla="*/ 13404 h 502"/>
                  <a:gd name="T8" fmla="+- 0 7402 6884"/>
                  <a:gd name="T9" fmla="*/ T8 w 687"/>
                  <a:gd name="T10" fmla="+- 0 13406 12921"/>
                  <a:gd name="T11" fmla="*/ 13406 h 502"/>
                  <a:gd name="T12" fmla="+- 0 7402 6884"/>
                  <a:gd name="T13" fmla="*/ T12 w 687"/>
                  <a:gd name="T14" fmla="+- 0 13390 12921"/>
                  <a:gd name="T15" fmla="*/ 13390 h 502"/>
                </a:gdLst>
                <a:ahLst/>
                <a:cxnLst>
                  <a:cxn ang="0">
                    <a:pos x="T1" y="T3"/>
                  </a:cxn>
                  <a:cxn ang="0">
                    <a:pos x="T5" y="T7"/>
                  </a:cxn>
                  <a:cxn ang="0">
                    <a:pos x="T9" y="T11"/>
                  </a:cxn>
                  <a:cxn ang="0">
                    <a:pos x="T13" y="T15"/>
                  </a:cxn>
                </a:cxnLst>
                <a:rect l="0" t="0" r="r" b="b"/>
                <a:pathLst>
                  <a:path w="687" h="502">
                    <a:moveTo>
                      <a:pt x="518" y="469"/>
                    </a:moveTo>
                    <a:lnTo>
                      <a:pt x="508" y="483"/>
                    </a:lnTo>
                    <a:lnTo>
                      <a:pt x="518" y="485"/>
                    </a:lnTo>
                    <a:lnTo>
                      <a:pt x="518" y="46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1" name="Freeform 235"/>
              <p:cNvSpPr>
                <a:spLocks/>
              </p:cNvSpPr>
              <p:nvPr/>
            </p:nvSpPr>
            <p:spPr bwMode="auto">
              <a:xfrm>
                <a:off x="6884" y="12921"/>
                <a:ext cx="687" cy="502"/>
              </a:xfrm>
              <a:custGeom>
                <a:avLst/>
                <a:gdLst>
                  <a:gd name="T0" fmla="+- 0 7558 6884"/>
                  <a:gd name="T1" fmla="*/ T0 w 687"/>
                  <a:gd name="T2" fmla="+- 0 13172 12921"/>
                  <a:gd name="T3" fmla="*/ 13172 h 502"/>
                  <a:gd name="T4" fmla="+- 0 7402 6884"/>
                  <a:gd name="T5" fmla="*/ T4 w 687"/>
                  <a:gd name="T6" fmla="+- 0 13390 12921"/>
                  <a:gd name="T7" fmla="*/ 13390 h 502"/>
                  <a:gd name="T8" fmla="+- 0 7402 6884"/>
                  <a:gd name="T9" fmla="*/ T8 w 687"/>
                  <a:gd name="T10" fmla="+- 0 13406 12921"/>
                  <a:gd name="T11" fmla="*/ 13406 h 502"/>
                  <a:gd name="T12" fmla="+- 0 7403 6884"/>
                  <a:gd name="T13" fmla="*/ T12 w 687"/>
                  <a:gd name="T14" fmla="+- 0 13406 12921"/>
                  <a:gd name="T15" fmla="*/ 13406 h 502"/>
                  <a:gd name="T16" fmla="+- 0 7569 6884"/>
                  <a:gd name="T17" fmla="*/ T16 w 687"/>
                  <a:gd name="T18" fmla="+- 0 13175 12921"/>
                  <a:gd name="T19" fmla="*/ 13175 h 502"/>
                  <a:gd name="T20" fmla="+- 0 7561 6884"/>
                  <a:gd name="T21" fmla="*/ T20 w 687"/>
                  <a:gd name="T22" fmla="+- 0 13175 12921"/>
                  <a:gd name="T23" fmla="*/ 13175 h 502"/>
                  <a:gd name="T24" fmla="+- 0 7558 6884"/>
                  <a:gd name="T25" fmla="*/ T24 w 687"/>
                  <a:gd name="T26" fmla="+- 0 13172 12921"/>
                  <a:gd name="T27" fmla="*/ 13172 h 502"/>
                </a:gdLst>
                <a:ahLst/>
                <a:cxnLst>
                  <a:cxn ang="0">
                    <a:pos x="T1" y="T3"/>
                  </a:cxn>
                  <a:cxn ang="0">
                    <a:pos x="T5" y="T7"/>
                  </a:cxn>
                  <a:cxn ang="0">
                    <a:pos x="T9" y="T11"/>
                  </a:cxn>
                  <a:cxn ang="0">
                    <a:pos x="T13" y="T15"/>
                  </a:cxn>
                  <a:cxn ang="0">
                    <a:pos x="T17" y="T19"/>
                  </a:cxn>
                  <a:cxn ang="0">
                    <a:pos x="T21" y="T23"/>
                  </a:cxn>
                  <a:cxn ang="0">
                    <a:pos x="T25" y="T27"/>
                  </a:cxn>
                </a:cxnLst>
                <a:rect l="0" t="0" r="r" b="b"/>
                <a:pathLst>
                  <a:path w="687" h="502">
                    <a:moveTo>
                      <a:pt x="674" y="251"/>
                    </a:moveTo>
                    <a:lnTo>
                      <a:pt x="518" y="469"/>
                    </a:lnTo>
                    <a:lnTo>
                      <a:pt x="518" y="485"/>
                    </a:lnTo>
                    <a:lnTo>
                      <a:pt x="519" y="485"/>
                    </a:lnTo>
                    <a:lnTo>
                      <a:pt x="685" y="254"/>
                    </a:lnTo>
                    <a:lnTo>
                      <a:pt x="677" y="254"/>
                    </a:lnTo>
                    <a:lnTo>
                      <a:pt x="674" y="25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2" name="Freeform 236"/>
              <p:cNvSpPr>
                <a:spLocks/>
              </p:cNvSpPr>
              <p:nvPr/>
            </p:nvSpPr>
            <p:spPr bwMode="auto">
              <a:xfrm>
                <a:off x="6884" y="12921"/>
                <a:ext cx="687" cy="502"/>
              </a:xfrm>
              <a:custGeom>
                <a:avLst/>
                <a:gdLst>
                  <a:gd name="T0" fmla="+- 0 7391 6884"/>
                  <a:gd name="T1" fmla="*/ T0 w 687"/>
                  <a:gd name="T2" fmla="+- 0 13050 12921"/>
                  <a:gd name="T3" fmla="*/ 13050 h 502"/>
                  <a:gd name="T4" fmla="+- 0 6884 6884"/>
                  <a:gd name="T5" fmla="*/ T4 w 687"/>
                  <a:gd name="T6" fmla="+- 0 13050 12921"/>
                  <a:gd name="T7" fmla="*/ 13050 h 502"/>
                  <a:gd name="T8" fmla="+- 0 6884 6884"/>
                  <a:gd name="T9" fmla="*/ T8 w 687"/>
                  <a:gd name="T10" fmla="+- 0 13295 12921"/>
                  <a:gd name="T11" fmla="*/ 13295 h 502"/>
                  <a:gd name="T12" fmla="+- 0 7391 6884"/>
                  <a:gd name="T13" fmla="*/ T12 w 687"/>
                  <a:gd name="T14" fmla="+- 0 13295 12921"/>
                  <a:gd name="T15" fmla="*/ 13295 h 502"/>
                  <a:gd name="T16" fmla="+- 0 7391 6884"/>
                  <a:gd name="T17" fmla="*/ T16 w 687"/>
                  <a:gd name="T18" fmla="+- 0 13290 12921"/>
                  <a:gd name="T19" fmla="*/ 13290 h 502"/>
                  <a:gd name="T20" fmla="+- 0 6894 6884"/>
                  <a:gd name="T21" fmla="*/ T20 w 687"/>
                  <a:gd name="T22" fmla="+- 0 13290 12921"/>
                  <a:gd name="T23" fmla="*/ 13290 h 502"/>
                  <a:gd name="T24" fmla="+- 0 6889 6884"/>
                  <a:gd name="T25" fmla="*/ T24 w 687"/>
                  <a:gd name="T26" fmla="+- 0 13284 12921"/>
                  <a:gd name="T27" fmla="*/ 13284 h 502"/>
                  <a:gd name="T28" fmla="+- 0 6894 6884"/>
                  <a:gd name="T29" fmla="*/ T28 w 687"/>
                  <a:gd name="T30" fmla="+- 0 13284 12921"/>
                  <a:gd name="T31" fmla="*/ 13284 h 502"/>
                  <a:gd name="T32" fmla="+- 0 6894 6884"/>
                  <a:gd name="T33" fmla="*/ T32 w 687"/>
                  <a:gd name="T34" fmla="+- 0 13059 12921"/>
                  <a:gd name="T35" fmla="*/ 13059 h 502"/>
                  <a:gd name="T36" fmla="+- 0 6889 6884"/>
                  <a:gd name="T37" fmla="*/ T36 w 687"/>
                  <a:gd name="T38" fmla="+- 0 13059 12921"/>
                  <a:gd name="T39" fmla="*/ 13059 h 502"/>
                  <a:gd name="T40" fmla="+- 0 6894 6884"/>
                  <a:gd name="T41" fmla="*/ T40 w 687"/>
                  <a:gd name="T42" fmla="+- 0 13054 12921"/>
                  <a:gd name="T43" fmla="*/ 13054 h 502"/>
                  <a:gd name="T44" fmla="+- 0 7391 6884"/>
                  <a:gd name="T45" fmla="*/ T44 w 687"/>
                  <a:gd name="T46" fmla="+- 0 13054 12921"/>
                  <a:gd name="T47" fmla="*/ 13054 h 502"/>
                  <a:gd name="T48" fmla="+- 0 7391 6884"/>
                  <a:gd name="T49" fmla="*/ T48 w 687"/>
                  <a:gd name="T50" fmla="+- 0 13050 12921"/>
                  <a:gd name="T51" fmla="*/ 13050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7" h="502">
                    <a:moveTo>
                      <a:pt x="507" y="129"/>
                    </a:moveTo>
                    <a:lnTo>
                      <a:pt x="0" y="129"/>
                    </a:lnTo>
                    <a:lnTo>
                      <a:pt x="0" y="374"/>
                    </a:lnTo>
                    <a:lnTo>
                      <a:pt x="507" y="374"/>
                    </a:lnTo>
                    <a:lnTo>
                      <a:pt x="507" y="369"/>
                    </a:lnTo>
                    <a:lnTo>
                      <a:pt x="10" y="369"/>
                    </a:lnTo>
                    <a:lnTo>
                      <a:pt x="5" y="363"/>
                    </a:lnTo>
                    <a:lnTo>
                      <a:pt x="10" y="363"/>
                    </a:lnTo>
                    <a:lnTo>
                      <a:pt x="10" y="138"/>
                    </a:lnTo>
                    <a:lnTo>
                      <a:pt x="5" y="138"/>
                    </a:lnTo>
                    <a:lnTo>
                      <a:pt x="10" y="133"/>
                    </a:lnTo>
                    <a:lnTo>
                      <a:pt x="507" y="133"/>
                    </a:lnTo>
                    <a:lnTo>
                      <a:pt x="507"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3" name="Freeform 237"/>
              <p:cNvSpPr>
                <a:spLocks/>
              </p:cNvSpPr>
              <p:nvPr/>
            </p:nvSpPr>
            <p:spPr bwMode="auto">
              <a:xfrm>
                <a:off x="6884" y="12921"/>
                <a:ext cx="687" cy="502"/>
              </a:xfrm>
              <a:custGeom>
                <a:avLst/>
                <a:gdLst>
                  <a:gd name="T0" fmla="+- 0 7402 6884"/>
                  <a:gd name="T1" fmla="*/ T0 w 687"/>
                  <a:gd name="T2" fmla="+- 0 13284 12921"/>
                  <a:gd name="T3" fmla="*/ 13284 h 502"/>
                  <a:gd name="T4" fmla="+- 0 6894 6884"/>
                  <a:gd name="T5" fmla="*/ T4 w 687"/>
                  <a:gd name="T6" fmla="+- 0 13284 12921"/>
                  <a:gd name="T7" fmla="*/ 13284 h 502"/>
                  <a:gd name="T8" fmla="+- 0 6894 6884"/>
                  <a:gd name="T9" fmla="*/ T8 w 687"/>
                  <a:gd name="T10" fmla="+- 0 13290 12921"/>
                  <a:gd name="T11" fmla="*/ 13290 h 502"/>
                  <a:gd name="T12" fmla="+- 0 7391 6884"/>
                  <a:gd name="T13" fmla="*/ T12 w 687"/>
                  <a:gd name="T14" fmla="+- 0 13290 12921"/>
                  <a:gd name="T15" fmla="*/ 13290 h 502"/>
                  <a:gd name="T16" fmla="+- 0 7396 6884"/>
                  <a:gd name="T17" fmla="*/ T16 w 687"/>
                  <a:gd name="T18" fmla="+- 0 13295 12921"/>
                  <a:gd name="T19" fmla="*/ 13295 h 502"/>
                  <a:gd name="T20" fmla="+- 0 7402 6884"/>
                  <a:gd name="T21" fmla="*/ T20 w 687"/>
                  <a:gd name="T22" fmla="+- 0 13295 12921"/>
                  <a:gd name="T23" fmla="*/ 13295 h 502"/>
                  <a:gd name="T24" fmla="+- 0 7402 6884"/>
                  <a:gd name="T25" fmla="*/ T24 w 687"/>
                  <a:gd name="T26" fmla="+- 0 13284 12921"/>
                  <a:gd name="T27" fmla="*/ 13284 h 502"/>
                </a:gdLst>
                <a:ahLst/>
                <a:cxnLst>
                  <a:cxn ang="0">
                    <a:pos x="T1" y="T3"/>
                  </a:cxn>
                  <a:cxn ang="0">
                    <a:pos x="T5" y="T7"/>
                  </a:cxn>
                  <a:cxn ang="0">
                    <a:pos x="T9" y="T11"/>
                  </a:cxn>
                  <a:cxn ang="0">
                    <a:pos x="T13" y="T15"/>
                  </a:cxn>
                  <a:cxn ang="0">
                    <a:pos x="T17" y="T19"/>
                  </a:cxn>
                  <a:cxn ang="0">
                    <a:pos x="T21" y="T23"/>
                  </a:cxn>
                  <a:cxn ang="0">
                    <a:pos x="T25" y="T27"/>
                  </a:cxn>
                </a:cxnLst>
                <a:rect l="0" t="0" r="r" b="b"/>
                <a:pathLst>
                  <a:path w="687" h="502">
                    <a:moveTo>
                      <a:pt x="518" y="363"/>
                    </a:moveTo>
                    <a:lnTo>
                      <a:pt x="10" y="363"/>
                    </a:lnTo>
                    <a:lnTo>
                      <a:pt x="10" y="369"/>
                    </a:lnTo>
                    <a:lnTo>
                      <a:pt x="507" y="369"/>
                    </a:lnTo>
                    <a:lnTo>
                      <a:pt x="512" y="374"/>
                    </a:lnTo>
                    <a:lnTo>
                      <a:pt x="518" y="374"/>
                    </a:lnTo>
                    <a:lnTo>
                      <a:pt x="518" y="36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4" name="Freeform 238"/>
              <p:cNvSpPr>
                <a:spLocks/>
              </p:cNvSpPr>
              <p:nvPr/>
            </p:nvSpPr>
            <p:spPr bwMode="auto">
              <a:xfrm>
                <a:off x="6884" y="12921"/>
                <a:ext cx="687" cy="502"/>
              </a:xfrm>
              <a:custGeom>
                <a:avLst/>
                <a:gdLst>
                  <a:gd name="T0" fmla="+- 0 6894 6884"/>
                  <a:gd name="T1" fmla="*/ T0 w 687"/>
                  <a:gd name="T2" fmla="+- 0 13284 12921"/>
                  <a:gd name="T3" fmla="*/ 13284 h 502"/>
                  <a:gd name="T4" fmla="+- 0 6889 6884"/>
                  <a:gd name="T5" fmla="*/ T4 w 687"/>
                  <a:gd name="T6" fmla="+- 0 13284 12921"/>
                  <a:gd name="T7" fmla="*/ 13284 h 502"/>
                  <a:gd name="T8" fmla="+- 0 6894 6884"/>
                  <a:gd name="T9" fmla="*/ T8 w 687"/>
                  <a:gd name="T10" fmla="+- 0 13290 12921"/>
                  <a:gd name="T11" fmla="*/ 13290 h 502"/>
                  <a:gd name="T12" fmla="+- 0 6894 6884"/>
                  <a:gd name="T13" fmla="*/ T12 w 687"/>
                  <a:gd name="T14" fmla="+- 0 13284 12921"/>
                  <a:gd name="T15" fmla="*/ 13284 h 502"/>
                </a:gdLst>
                <a:ahLst/>
                <a:cxnLst>
                  <a:cxn ang="0">
                    <a:pos x="T1" y="T3"/>
                  </a:cxn>
                  <a:cxn ang="0">
                    <a:pos x="T5" y="T7"/>
                  </a:cxn>
                  <a:cxn ang="0">
                    <a:pos x="T9" y="T11"/>
                  </a:cxn>
                  <a:cxn ang="0">
                    <a:pos x="T13" y="T15"/>
                  </a:cxn>
                </a:cxnLst>
                <a:rect l="0" t="0" r="r" b="b"/>
                <a:pathLst>
                  <a:path w="687" h="502">
                    <a:moveTo>
                      <a:pt x="10" y="363"/>
                    </a:moveTo>
                    <a:lnTo>
                      <a:pt x="5" y="363"/>
                    </a:lnTo>
                    <a:lnTo>
                      <a:pt x="10" y="369"/>
                    </a:lnTo>
                    <a:lnTo>
                      <a:pt x="10" y="36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5" name="Freeform 239"/>
              <p:cNvSpPr>
                <a:spLocks/>
              </p:cNvSpPr>
              <p:nvPr/>
            </p:nvSpPr>
            <p:spPr bwMode="auto">
              <a:xfrm>
                <a:off x="6884" y="12921"/>
                <a:ext cx="687" cy="502"/>
              </a:xfrm>
              <a:custGeom>
                <a:avLst/>
                <a:gdLst>
                  <a:gd name="T0" fmla="+- 0 7561 6884"/>
                  <a:gd name="T1" fmla="*/ T0 w 687"/>
                  <a:gd name="T2" fmla="+- 0 13169 12921"/>
                  <a:gd name="T3" fmla="*/ 13169 h 502"/>
                  <a:gd name="T4" fmla="+- 0 7558 6884"/>
                  <a:gd name="T5" fmla="*/ T4 w 687"/>
                  <a:gd name="T6" fmla="+- 0 13172 12921"/>
                  <a:gd name="T7" fmla="*/ 13172 h 502"/>
                  <a:gd name="T8" fmla="+- 0 7561 6884"/>
                  <a:gd name="T9" fmla="*/ T8 w 687"/>
                  <a:gd name="T10" fmla="+- 0 13175 12921"/>
                  <a:gd name="T11" fmla="*/ 13175 h 502"/>
                  <a:gd name="T12" fmla="+- 0 7561 6884"/>
                  <a:gd name="T13" fmla="*/ T12 w 687"/>
                  <a:gd name="T14" fmla="+- 0 13169 12921"/>
                  <a:gd name="T15" fmla="*/ 13169 h 502"/>
                </a:gdLst>
                <a:ahLst/>
                <a:cxnLst>
                  <a:cxn ang="0">
                    <a:pos x="T1" y="T3"/>
                  </a:cxn>
                  <a:cxn ang="0">
                    <a:pos x="T5" y="T7"/>
                  </a:cxn>
                  <a:cxn ang="0">
                    <a:pos x="T9" y="T11"/>
                  </a:cxn>
                  <a:cxn ang="0">
                    <a:pos x="T13" y="T15"/>
                  </a:cxn>
                </a:cxnLst>
                <a:rect l="0" t="0" r="r" b="b"/>
                <a:pathLst>
                  <a:path w="687" h="502">
                    <a:moveTo>
                      <a:pt x="677" y="248"/>
                    </a:moveTo>
                    <a:lnTo>
                      <a:pt x="674" y="251"/>
                    </a:lnTo>
                    <a:lnTo>
                      <a:pt x="677" y="254"/>
                    </a:lnTo>
                    <a:lnTo>
                      <a:pt x="677"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6" name="Freeform 240"/>
              <p:cNvSpPr>
                <a:spLocks/>
              </p:cNvSpPr>
              <p:nvPr/>
            </p:nvSpPr>
            <p:spPr bwMode="auto">
              <a:xfrm>
                <a:off x="6884" y="12921"/>
                <a:ext cx="687" cy="502"/>
              </a:xfrm>
              <a:custGeom>
                <a:avLst/>
                <a:gdLst>
                  <a:gd name="T0" fmla="+- 0 7569 6884"/>
                  <a:gd name="T1" fmla="*/ T0 w 687"/>
                  <a:gd name="T2" fmla="+- 0 13169 12921"/>
                  <a:gd name="T3" fmla="*/ 13169 h 502"/>
                  <a:gd name="T4" fmla="+- 0 7561 6884"/>
                  <a:gd name="T5" fmla="*/ T4 w 687"/>
                  <a:gd name="T6" fmla="+- 0 13169 12921"/>
                  <a:gd name="T7" fmla="*/ 13169 h 502"/>
                  <a:gd name="T8" fmla="+- 0 7561 6884"/>
                  <a:gd name="T9" fmla="*/ T8 w 687"/>
                  <a:gd name="T10" fmla="+- 0 13175 12921"/>
                  <a:gd name="T11" fmla="*/ 13175 h 502"/>
                  <a:gd name="T12" fmla="+- 0 7569 6884"/>
                  <a:gd name="T13" fmla="*/ T12 w 687"/>
                  <a:gd name="T14" fmla="+- 0 13175 12921"/>
                  <a:gd name="T15" fmla="*/ 13175 h 502"/>
                  <a:gd name="T16" fmla="+- 0 7572 6884"/>
                  <a:gd name="T17" fmla="*/ T16 w 687"/>
                  <a:gd name="T18" fmla="+- 0 13172 12921"/>
                  <a:gd name="T19" fmla="*/ 13172 h 502"/>
                  <a:gd name="T20" fmla="+- 0 7569 6884"/>
                  <a:gd name="T21" fmla="*/ T20 w 687"/>
                  <a:gd name="T22" fmla="+- 0 13169 12921"/>
                  <a:gd name="T23" fmla="*/ 13169 h 502"/>
                </a:gdLst>
                <a:ahLst/>
                <a:cxnLst>
                  <a:cxn ang="0">
                    <a:pos x="T1" y="T3"/>
                  </a:cxn>
                  <a:cxn ang="0">
                    <a:pos x="T5" y="T7"/>
                  </a:cxn>
                  <a:cxn ang="0">
                    <a:pos x="T9" y="T11"/>
                  </a:cxn>
                  <a:cxn ang="0">
                    <a:pos x="T13" y="T15"/>
                  </a:cxn>
                  <a:cxn ang="0">
                    <a:pos x="T17" y="T19"/>
                  </a:cxn>
                  <a:cxn ang="0">
                    <a:pos x="T21" y="T23"/>
                  </a:cxn>
                </a:cxnLst>
                <a:rect l="0" t="0" r="r" b="b"/>
                <a:pathLst>
                  <a:path w="687" h="502">
                    <a:moveTo>
                      <a:pt x="685" y="248"/>
                    </a:moveTo>
                    <a:lnTo>
                      <a:pt x="677" y="248"/>
                    </a:lnTo>
                    <a:lnTo>
                      <a:pt x="677" y="254"/>
                    </a:lnTo>
                    <a:lnTo>
                      <a:pt x="685" y="254"/>
                    </a:lnTo>
                    <a:lnTo>
                      <a:pt x="688" y="251"/>
                    </a:lnTo>
                    <a:lnTo>
                      <a:pt x="685"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7" name="Freeform 241"/>
              <p:cNvSpPr>
                <a:spLocks/>
              </p:cNvSpPr>
              <p:nvPr/>
            </p:nvSpPr>
            <p:spPr bwMode="auto">
              <a:xfrm>
                <a:off x="6884" y="12921"/>
                <a:ext cx="687" cy="502"/>
              </a:xfrm>
              <a:custGeom>
                <a:avLst/>
                <a:gdLst>
                  <a:gd name="T0" fmla="+- 0 7403 6884"/>
                  <a:gd name="T1" fmla="*/ T0 w 687"/>
                  <a:gd name="T2" fmla="+- 0 12938 12921"/>
                  <a:gd name="T3" fmla="*/ 12938 h 502"/>
                  <a:gd name="T4" fmla="+- 0 7402 6884"/>
                  <a:gd name="T5" fmla="*/ T4 w 687"/>
                  <a:gd name="T6" fmla="+- 0 12938 12921"/>
                  <a:gd name="T7" fmla="*/ 12938 h 502"/>
                  <a:gd name="T8" fmla="+- 0 7402 6884"/>
                  <a:gd name="T9" fmla="*/ T8 w 687"/>
                  <a:gd name="T10" fmla="+- 0 12954 12921"/>
                  <a:gd name="T11" fmla="*/ 12954 h 502"/>
                  <a:gd name="T12" fmla="+- 0 7558 6884"/>
                  <a:gd name="T13" fmla="*/ T12 w 687"/>
                  <a:gd name="T14" fmla="+- 0 13172 12921"/>
                  <a:gd name="T15" fmla="*/ 13172 h 502"/>
                  <a:gd name="T16" fmla="+- 0 7561 6884"/>
                  <a:gd name="T17" fmla="*/ T16 w 687"/>
                  <a:gd name="T18" fmla="+- 0 13169 12921"/>
                  <a:gd name="T19" fmla="*/ 13169 h 502"/>
                  <a:gd name="T20" fmla="+- 0 7569 6884"/>
                  <a:gd name="T21" fmla="*/ T20 w 687"/>
                  <a:gd name="T22" fmla="+- 0 13169 12921"/>
                  <a:gd name="T23" fmla="*/ 13169 h 502"/>
                  <a:gd name="T24" fmla="+- 0 7403 6884"/>
                  <a:gd name="T25" fmla="*/ T24 w 687"/>
                  <a:gd name="T26" fmla="+- 0 12938 12921"/>
                  <a:gd name="T27" fmla="*/ 12938 h 502"/>
                </a:gdLst>
                <a:ahLst/>
                <a:cxnLst>
                  <a:cxn ang="0">
                    <a:pos x="T1" y="T3"/>
                  </a:cxn>
                  <a:cxn ang="0">
                    <a:pos x="T5" y="T7"/>
                  </a:cxn>
                  <a:cxn ang="0">
                    <a:pos x="T9" y="T11"/>
                  </a:cxn>
                  <a:cxn ang="0">
                    <a:pos x="T13" y="T15"/>
                  </a:cxn>
                  <a:cxn ang="0">
                    <a:pos x="T17" y="T19"/>
                  </a:cxn>
                  <a:cxn ang="0">
                    <a:pos x="T21" y="T23"/>
                  </a:cxn>
                  <a:cxn ang="0">
                    <a:pos x="T25" y="T27"/>
                  </a:cxn>
                </a:cxnLst>
                <a:rect l="0" t="0" r="r" b="b"/>
                <a:pathLst>
                  <a:path w="687" h="502">
                    <a:moveTo>
                      <a:pt x="519" y="17"/>
                    </a:moveTo>
                    <a:lnTo>
                      <a:pt x="518" y="17"/>
                    </a:lnTo>
                    <a:lnTo>
                      <a:pt x="518" y="33"/>
                    </a:lnTo>
                    <a:lnTo>
                      <a:pt x="674" y="251"/>
                    </a:lnTo>
                    <a:lnTo>
                      <a:pt x="677" y="248"/>
                    </a:lnTo>
                    <a:lnTo>
                      <a:pt x="685" y="248"/>
                    </a:lnTo>
                    <a:lnTo>
                      <a:pt x="519" y="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8" name="Freeform 242"/>
              <p:cNvSpPr>
                <a:spLocks/>
              </p:cNvSpPr>
              <p:nvPr/>
            </p:nvSpPr>
            <p:spPr bwMode="auto">
              <a:xfrm>
                <a:off x="6884" y="12921"/>
                <a:ext cx="687" cy="502"/>
              </a:xfrm>
              <a:custGeom>
                <a:avLst/>
                <a:gdLst>
                  <a:gd name="T0" fmla="+- 0 6894 6884"/>
                  <a:gd name="T1" fmla="*/ T0 w 687"/>
                  <a:gd name="T2" fmla="+- 0 13054 12921"/>
                  <a:gd name="T3" fmla="*/ 13054 h 502"/>
                  <a:gd name="T4" fmla="+- 0 6889 6884"/>
                  <a:gd name="T5" fmla="*/ T4 w 687"/>
                  <a:gd name="T6" fmla="+- 0 13059 12921"/>
                  <a:gd name="T7" fmla="*/ 13059 h 502"/>
                  <a:gd name="T8" fmla="+- 0 6894 6884"/>
                  <a:gd name="T9" fmla="*/ T8 w 687"/>
                  <a:gd name="T10" fmla="+- 0 13059 12921"/>
                  <a:gd name="T11" fmla="*/ 13059 h 502"/>
                  <a:gd name="T12" fmla="+- 0 6894 6884"/>
                  <a:gd name="T13" fmla="*/ T12 w 687"/>
                  <a:gd name="T14" fmla="+- 0 13054 12921"/>
                  <a:gd name="T15" fmla="*/ 13054 h 502"/>
                </a:gdLst>
                <a:ahLst/>
                <a:cxnLst>
                  <a:cxn ang="0">
                    <a:pos x="T1" y="T3"/>
                  </a:cxn>
                  <a:cxn ang="0">
                    <a:pos x="T5" y="T7"/>
                  </a:cxn>
                  <a:cxn ang="0">
                    <a:pos x="T9" y="T11"/>
                  </a:cxn>
                  <a:cxn ang="0">
                    <a:pos x="T13" y="T15"/>
                  </a:cxn>
                </a:cxnLst>
                <a:rect l="0" t="0" r="r" b="b"/>
                <a:pathLst>
                  <a:path w="687" h="502">
                    <a:moveTo>
                      <a:pt x="10" y="133"/>
                    </a:moveTo>
                    <a:lnTo>
                      <a:pt x="5" y="138"/>
                    </a:lnTo>
                    <a:lnTo>
                      <a:pt x="10" y="138"/>
                    </a:lnTo>
                    <a:lnTo>
                      <a:pt x="10" y="1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9" name="Freeform 243"/>
              <p:cNvSpPr>
                <a:spLocks/>
              </p:cNvSpPr>
              <p:nvPr/>
            </p:nvSpPr>
            <p:spPr bwMode="auto">
              <a:xfrm>
                <a:off x="6884" y="12921"/>
                <a:ext cx="687" cy="502"/>
              </a:xfrm>
              <a:custGeom>
                <a:avLst/>
                <a:gdLst>
                  <a:gd name="T0" fmla="+- 0 7402 6884"/>
                  <a:gd name="T1" fmla="*/ T0 w 687"/>
                  <a:gd name="T2" fmla="+- 0 13050 12921"/>
                  <a:gd name="T3" fmla="*/ 13050 h 502"/>
                  <a:gd name="T4" fmla="+- 0 7396 6884"/>
                  <a:gd name="T5" fmla="*/ T4 w 687"/>
                  <a:gd name="T6" fmla="+- 0 13050 12921"/>
                  <a:gd name="T7" fmla="*/ 13050 h 502"/>
                  <a:gd name="T8" fmla="+- 0 7391 6884"/>
                  <a:gd name="T9" fmla="*/ T8 w 687"/>
                  <a:gd name="T10" fmla="+- 0 13054 12921"/>
                  <a:gd name="T11" fmla="*/ 13054 h 502"/>
                  <a:gd name="T12" fmla="+- 0 6894 6884"/>
                  <a:gd name="T13" fmla="*/ T12 w 687"/>
                  <a:gd name="T14" fmla="+- 0 13054 12921"/>
                  <a:gd name="T15" fmla="*/ 13054 h 502"/>
                  <a:gd name="T16" fmla="+- 0 6894 6884"/>
                  <a:gd name="T17" fmla="*/ T16 w 687"/>
                  <a:gd name="T18" fmla="+- 0 13059 12921"/>
                  <a:gd name="T19" fmla="*/ 13059 h 502"/>
                  <a:gd name="T20" fmla="+- 0 7402 6884"/>
                  <a:gd name="T21" fmla="*/ T20 w 687"/>
                  <a:gd name="T22" fmla="+- 0 13059 12921"/>
                  <a:gd name="T23" fmla="*/ 13059 h 502"/>
                  <a:gd name="T24" fmla="+- 0 7402 6884"/>
                  <a:gd name="T25" fmla="*/ T24 w 687"/>
                  <a:gd name="T26" fmla="+- 0 13050 12921"/>
                  <a:gd name="T27" fmla="*/ 13050 h 502"/>
                </a:gdLst>
                <a:ahLst/>
                <a:cxnLst>
                  <a:cxn ang="0">
                    <a:pos x="T1" y="T3"/>
                  </a:cxn>
                  <a:cxn ang="0">
                    <a:pos x="T5" y="T7"/>
                  </a:cxn>
                  <a:cxn ang="0">
                    <a:pos x="T9" y="T11"/>
                  </a:cxn>
                  <a:cxn ang="0">
                    <a:pos x="T13" y="T15"/>
                  </a:cxn>
                  <a:cxn ang="0">
                    <a:pos x="T17" y="T19"/>
                  </a:cxn>
                  <a:cxn ang="0">
                    <a:pos x="T21" y="T23"/>
                  </a:cxn>
                  <a:cxn ang="0">
                    <a:pos x="T25" y="T27"/>
                  </a:cxn>
                </a:cxnLst>
                <a:rect l="0" t="0" r="r" b="b"/>
                <a:pathLst>
                  <a:path w="687" h="502">
                    <a:moveTo>
                      <a:pt x="518" y="129"/>
                    </a:moveTo>
                    <a:lnTo>
                      <a:pt x="512" y="129"/>
                    </a:lnTo>
                    <a:lnTo>
                      <a:pt x="507" y="133"/>
                    </a:lnTo>
                    <a:lnTo>
                      <a:pt x="10" y="133"/>
                    </a:lnTo>
                    <a:lnTo>
                      <a:pt x="10" y="138"/>
                    </a:lnTo>
                    <a:lnTo>
                      <a:pt x="518" y="138"/>
                    </a:lnTo>
                    <a:lnTo>
                      <a:pt x="518"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0" name="Freeform 244"/>
              <p:cNvSpPr>
                <a:spLocks/>
              </p:cNvSpPr>
              <p:nvPr/>
            </p:nvSpPr>
            <p:spPr bwMode="auto">
              <a:xfrm>
                <a:off x="6884" y="12921"/>
                <a:ext cx="687" cy="502"/>
              </a:xfrm>
              <a:custGeom>
                <a:avLst/>
                <a:gdLst>
                  <a:gd name="T0" fmla="+- 0 7391 6884"/>
                  <a:gd name="T1" fmla="*/ T0 w 687"/>
                  <a:gd name="T2" fmla="+- 0 12921 12921"/>
                  <a:gd name="T3" fmla="*/ 12921 h 502"/>
                  <a:gd name="T4" fmla="+- 0 7391 6884"/>
                  <a:gd name="T5" fmla="*/ T4 w 687"/>
                  <a:gd name="T6" fmla="+- 0 13054 12921"/>
                  <a:gd name="T7" fmla="*/ 13054 h 502"/>
                  <a:gd name="T8" fmla="+- 0 7396 6884"/>
                  <a:gd name="T9" fmla="*/ T8 w 687"/>
                  <a:gd name="T10" fmla="+- 0 13050 12921"/>
                  <a:gd name="T11" fmla="*/ 13050 h 502"/>
                  <a:gd name="T12" fmla="+- 0 7402 6884"/>
                  <a:gd name="T13" fmla="*/ T12 w 687"/>
                  <a:gd name="T14" fmla="+- 0 13050 12921"/>
                  <a:gd name="T15" fmla="*/ 13050 h 502"/>
                  <a:gd name="T16" fmla="+- 0 7402 6884"/>
                  <a:gd name="T17" fmla="*/ T16 w 687"/>
                  <a:gd name="T18" fmla="+- 0 12954 12921"/>
                  <a:gd name="T19" fmla="*/ 12954 h 502"/>
                  <a:gd name="T20" fmla="+- 0 7392 6884"/>
                  <a:gd name="T21" fmla="*/ T20 w 687"/>
                  <a:gd name="T22" fmla="+- 0 12940 12921"/>
                  <a:gd name="T23" fmla="*/ 12940 h 502"/>
                  <a:gd name="T24" fmla="+- 0 7402 6884"/>
                  <a:gd name="T25" fmla="*/ T24 w 687"/>
                  <a:gd name="T26" fmla="+- 0 12938 12921"/>
                  <a:gd name="T27" fmla="*/ 12938 h 502"/>
                  <a:gd name="T28" fmla="+- 0 7403 6884"/>
                  <a:gd name="T29" fmla="*/ T28 w 687"/>
                  <a:gd name="T30" fmla="+- 0 12938 12921"/>
                  <a:gd name="T31" fmla="*/ 12938 h 502"/>
                  <a:gd name="T32" fmla="+- 0 7391 6884"/>
                  <a:gd name="T33" fmla="*/ T32 w 687"/>
                  <a:gd name="T34" fmla="+- 0 12921 12921"/>
                  <a:gd name="T35" fmla="*/ 12921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2">
                    <a:moveTo>
                      <a:pt x="507" y="0"/>
                    </a:moveTo>
                    <a:lnTo>
                      <a:pt x="507" y="133"/>
                    </a:lnTo>
                    <a:lnTo>
                      <a:pt x="512" y="129"/>
                    </a:lnTo>
                    <a:lnTo>
                      <a:pt x="518" y="129"/>
                    </a:lnTo>
                    <a:lnTo>
                      <a:pt x="518" y="33"/>
                    </a:lnTo>
                    <a:lnTo>
                      <a:pt x="508" y="19"/>
                    </a:lnTo>
                    <a:lnTo>
                      <a:pt x="518" y="17"/>
                    </a:lnTo>
                    <a:lnTo>
                      <a:pt x="519" y="17"/>
                    </a:lnTo>
                    <a:lnTo>
                      <a:pt x="50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41" name="Freeform 245"/>
              <p:cNvSpPr>
                <a:spLocks/>
              </p:cNvSpPr>
              <p:nvPr/>
            </p:nvSpPr>
            <p:spPr bwMode="auto">
              <a:xfrm>
                <a:off x="6884" y="12921"/>
                <a:ext cx="687" cy="502"/>
              </a:xfrm>
              <a:custGeom>
                <a:avLst/>
                <a:gdLst>
                  <a:gd name="T0" fmla="+- 0 7402 6884"/>
                  <a:gd name="T1" fmla="*/ T0 w 687"/>
                  <a:gd name="T2" fmla="+- 0 12938 12921"/>
                  <a:gd name="T3" fmla="*/ 12938 h 502"/>
                  <a:gd name="T4" fmla="+- 0 7392 6884"/>
                  <a:gd name="T5" fmla="*/ T4 w 687"/>
                  <a:gd name="T6" fmla="+- 0 12940 12921"/>
                  <a:gd name="T7" fmla="*/ 12940 h 502"/>
                  <a:gd name="T8" fmla="+- 0 7402 6884"/>
                  <a:gd name="T9" fmla="*/ T8 w 687"/>
                  <a:gd name="T10" fmla="+- 0 12954 12921"/>
                  <a:gd name="T11" fmla="*/ 12954 h 502"/>
                  <a:gd name="T12" fmla="+- 0 7402 6884"/>
                  <a:gd name="T13" fmla="*/ T12 w 687"/>
                  <a:gd name="T14" fmla="+- 0 12938 12921"/>
                  <a:gd name="T15" fmla="*/ 12938 h 502"/>
                </a:gdLst>
                <a:ahLst/>
                <a:cxnLst>
                  <a:cxn ang="0">
                    <a:pos x="T1" y="T3"/>
                  </a:cxn>
                  <a:cxn ang="0">
                    <a:pos x="T5" y="T7"/>
                  </a:cxn>
                  <a:cxn ang="0">
                    <a:pos x="T9" y="T11"/>
                  </a:cxn>
                  <a:cxn ang="0">
                    <a:pos x="T13" y="T15"/>
                  </a:cxn>
                </a:cxnLst>
                <a:rect l="0" t="0" r="r" b="b"/>
                <a:pathLst>
                  <a:path w="687" h="502">
                    <a:moveTo>
                      <a:pt x="518" y="17"/>
                    </a:moveTo>
                    <a:lnTo>
                      <a:pt x="508" y="19"/>
                    </a:lnTo>
                    <a:lnTo>
                      <a:pt x="518" y="33"/>
                    </a:lnTo>
                    <a:lnTo>
                      <a:pt x="518" y="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3" name="Rectangle 252"/>
            <p:cNvSpPr/>
            <p:nvPr/>
          </p:nvSpPr>
          <p:spPr>
            <a:xfrm>
              <a:off x="5364088" y="3573016"/>
              <a:ext cx="607859" cy="369332"/>
            </a:xfrm>
            <a:prstGeom prst="rect">
              <a:avLst/>
            </a:prstGeom>
          </p:spPr>
          <p:txBody>
            <a:bodyPr wrap="none">
              <a:spAutoFit/>
            </a:bodyPr>
            <a:lstStyle/>
            <a:p>
              <a:r>
                <a:rPr lang="fr-FR" dirty="0">
                  <a:solidFill>
                    <a:schemeClr val="bg1"/>
                  </a:solidFill>
                  <a:latin typeface="Arial" pitchFamily="34" charset="0"/>
                  <a:cs typeface="Arial" pitchFamily="34" charset="0"/>
                </a:rPr>
                <a:t>Non</a:t>
              </a:r>
            </a:p>
          </p:txBody>
        </p:sp>
      </p:grpSp>
      <p:grpSp>
        <p:nvGrpSpPr>
          <p:cNvPr id="227" name="Groupe 226"/>
          <p:cNvGrpSpPr/>
          <p:nvPr/>
        </p:nvGrpSpPr>
        <p:grpSpPr>
          <a:xfrm>
            <a:off x="3891100" y="2217031"/>
            <a:ext cx="607859" cy="821198"/>
            <a:chOff x="3891100" y="2217031"/>
            <a:chExt cx="607859" cy="821198"/>
          </a:xfrm>
        </p:grpSpPr>
        <p:sp>
          <p:nvSpPr>
            <p:cNvPr id="2" name="Text Box 2"/>
            <p:cNvSpPr txBox="1">
              <a:spLocks noChangeArrowheads="1"/>
            </p:cNvSpPr>
            <p:nvPr/>
          </p:nvSpPr>
          <p:spPr bwMode="auto">
            <a:xfrm>
              <a:off x="3981461" y="2258686"/>
              <a:ext cx="265518" cy="57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lvl="1" indent="-457200" eaLnBrk="1" fontAlgn="base" latinLnBrk="0" hangingPunct="1">
                <a:lnSpc>
                  <a:spcPct val="109000"/>
                </a:lnSpc>
                <a:spcBef>
                  <a:spcPct val="0"/>
                </a:spcBef>
                <a:spcAft>
                  <a:spcPct val="0"/>
                </a:spcAft>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nvGrpSpPr>
            <p:cNvPr id="1084" name="Group 88"/>
            <p:cNvGrpSpPr>
              <a:grpSpLocks/>
            </p:cNvGrpSpPr>
            <p:nvPr/>
          </p:nvGrpSpPr>
          <p:grpSpPr bwMode="auto">
            <a:xfrm>
              <a:off x="3912195" y="2222982"/>
              <a:ext cx="434066" cy="806322"/>
              <a:chOff x="5273" y="11870"/>
              <a:chExt cx="469" cy="678"/>
            </a:xfrm>
          </p:grpSpPr>
          <p:sp>
            <p:nvSpPr>
              <p:cNvPr id="1085" name="Freeform 89"/>
              <p:cNvSpPr>
                <a:spLocks/>
              </p:cNvSpPr>
              <p:nvPr/>
            </p:nvSpPr>
            <p:spPr bwMode="auto">
              <a:xfrm>
                <a:off x="5273" y="11870"/>
                <a:ext cx="469" cy="678"/>
              </a:xfrm>
              <a:custGeom>
                <a:avLst/>
                <a:gdLst>
                  <a:gd name="T0" fmla="+- 0 5742 5273"/>
                  <a:gd name="T1" fmla="*/ T0 w 469"/>
                  <a:gd name="T2" fmla="+- 0 12378 11870"/>
                  <a:gd name="T3" fmla="*/ 12378 h 678"/>
                  <a:gd name="T4" fmla="+- 0 5273 5273"/>
                  <a:gd name="T5" fmla="*/ T4 w 469"/>
                  <a:gd name="T6" fmla="+- 0 12378 11870"/>
                  <a:gd name="T7" fmla="*/ 12378 h 678"/>
                  <a:gd name="T8" fmla="+- 0 5508 5273"/>
                  <a:gd name="T9" fmla="*/ T8 w 469"/>
                  <a:gd name="T10" fmla="+- 0 12548 11870"/>
                  <a:gd name="T11" fmla="*/ 12548 h 678"/>
                  <a:gd name="T12" fmla="+- 0 5742 5273"/>
                  <a:gd name="T13" fmla="*/ T12 w 469"/>
                  <a:gd name="T14" fmla="+- 0 12378 11870"/>
                  <a:gd name="T15" fmla="*/ 12378 h 678"/>
                </a:gdLst>
                <a:ahLst/>
                <a:cxnLst>
                  <a:cxn ang="0">
                    <a:pos x="T1" y="T3"/>
                  </a:cxn>
                  <a:cxn ang="0">
                    <a:pos x="T5" y="T7"/>
                  </a:cxn>
                  <a:cxn ang="0">
                    <a:pos x="T9" y="T11"/>
                  </a:cxn>
                  <a:cxn ang="0">
                    <a:pos x="T13" y="T15"/>
                  </a:cxn>
                </a:cxnLst>
                <a:rect l="0" t="0" r="r" b="b"/>
                <a:pathLst>
                  <a:path w="469" h="678">
                    <a:moveTo>
                      <a:pt x="469" y="508"/>
                    </a:moveTo>
                    <a:lnTo>
                      <a:pt x="0" y="508"/>
                    </a:lnTo>
                    <a:lnTo>
                      <a:pt x="235" y="678"/>
                    </a:lnTo>
                    <a:lnTo>
                      <a:pt x="469" y="50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6" name="Freeform 90"/>
              <p:cNvSpPr>
                <a:spLocks/>
              </p:cNvSpPr>
              <p:nvPr/>
            </p:nvSpPr>
            <p:spPr bwMode="auto">
              <a:xfrm>
                <a:off x="5273" y="11870"/>
                <a:ext cx="469" cy="678"/>
              </a:xfrm>
              <a:custGeom>
                <a:avLst/>
                <a:gdLst>
                  <a:gd name="T0" fmla="+- 0 5625 5273"/>
                  <a:gd name="T1" fmla="*/ T0 w 469"/>
                  <a:gd name="T2" fmla="+- 0 11870 11870"/>
                  <a:gd name="T3" fmla="*/ 11870 h 678"/>
                  <a:gd name="T4" fmla="+- 0 5390 5273"/>
                  <a:gd name="T5" fmla="*/ T4 w 469"/>
                  <a:gd name="T6" fmla="+- 0 11870 11870"/>
                  <a:gd name="T7" fmla="*/ 11870 h 678"/>
                  <a:gd name="T8" fmla="+- 0 5390 5273"/>
                  <a:gd name="T9" fmla="*/ T8 w 469"/>
                  <a:gd name="T10" fmla="+- 0 12378 11870"/>
                  <a:gd name="T11" fmla="*/ 12378 h 678"/>
                  <a:gd name="T12" fmla="+- 0 5625 5273"/>
                  <a:gd name="T13" fmla="*/ T12 w 469"/>
                  <a:gd name="T14" fmla="+- 0 12378 11870"/>
                  <a:gd name="T15" fmla="*/ 12378 h 678"/>
                  <a:gd name="T16" fmla="+- 0 5625 5273"/>
                  <a:gd name="T17" fmla="*/ T16 w 469"/>
                  <a:gd name="T18" fmla="+- 0 11870 11870"/>
                  <a:gd name="T19" fmla="*/ 11870 h 678"/>
                </a:gdLst>
                <a:ahLst/>
                <a:cxnLst>
                  <a:cxn ang="0">
                    <a:pos x="T1" y="T3"/>
                  </a:cxn>
                  <a:cxn ang="0">
                    <a:pos x="T5" y="T7"/>
                  </a:cxn>
                  <a:cxn ang="0">
                    <a:pos x="T9" y="T11"/>
                  </a:cxn>
                  <a:cxn ang="0">
                    <a:pos x="T13" y="T15"/>
                  </a:cxn>
                  <a:cxn ang="0">
                    <a:pos x="T17" y="T19"/>
                  </a:cxn>
                </a:cxnLst>
                <a:rect l="0" t="0" r="r" b="b"/>
                <a:pathLst>
                  <a:path w="469" h="678">
                    <a:moveTo>
                      <a:pt x="352" y="0"/>
                    </a:moveTo>
                    <a:lnTo>
                      <a:pt x="117" y="0"/>
                    </a:lnTo>
                    <a:lnTo>
                      <a:pt x="117" y="508"/>
                    </a:lnTo>
                    <a:lnTo>
                      <a:pt x="352" y="508"/>
                    </a:lnTo>
                    <a:lnTo>
                      <a:pt x="352"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87" name="Group 91"/>
            <p:cNvGrpSpPr>
              <a:grpSpLocks/>
            </p:cNvGrpSpPr>
            <p:nvPr/>
          </p:nvGrpSpPr>
          <p:grpSpPr bwMode="auto">
            <a:xfrm>
              <a:off x="3898342" y="2217031"/>
              <a:ext cx="464081" cy="821198"/>
              <a:chOff x="5257" y="11865"/>
              <a:chExt cx="502" cy="689"/>
            </a:xfrm>
          </p:grpSpPr>
          <p:sp>
            <p:nvSpPr>
              <p:cNvPr id="1088" name="Freeform 92"/>
              <p:cNvSpPr>
                <a:spLocks/>
              </p:cNvSpPr>
              <p:nvPr/>
            </p:nvSpPr>
            <p:spPr bwMode="auto">
              <a:xfrm>
                <a:off x="5257" y="11865"/>
                <a:ext cx="502" cy="689"/>
              </a:xfrm>
              <a:custGeom>
                <a:avLst/>
                <a:gdLst>
                  <a:gd name="T0" fmla="+- 0 5385 5257"/>
                  <a:gd name="T1" fmla="*/ T0 w 502"/>
                  <a:gd name="T2" fmla="+- 0 12373 11865"/>
                  <a:gd name="T3" fmla="*/ 12373 h 689"/>
                  <a:gd name="T4" fmla="+- 0 5257 5257"/>
                  <a:gd name="T5" fmla="*/ T4 w 502"/>
                  <a:gd name="T6" fmla="+- 0 12373 11865"/>
                  <a:gd name="T7" fmla="*/ 12373 h 689"/>
                  <a:gd name="T8" fmla="+- 0 5508 5257"/>
                  <a:gd name="T9" fmla="*/ T8 w 502"/>
                  <a:gd name="T10" fmla="+- 0 12554 11865"/>
                  <a:gd name="T11" fmla="*/ 12554 h 689"/>
                  <a:gd name="T12" fmla="+- 0 5522 5257"/>
                  <a:gd name="T13" fmla="*/ T12 w 502"/>
                  <a:gd name="T14" fmla="+- 0 12544 11865"/>
                  <a:gd name="T15" fmla="*/ 12544 h 689"/>
                  <a:gd name="T16" fmla="+- 0 5504 5257"/>
                  <a:gd name="T17" fmla="*/ T16 w 502"/>
                  <a:gd name="T18" fmla="+- 0 12544 11865"/>
                  <a:gd name="T19" fmla="*/ 12544 h 689"/>
                  <a:gd name="T20" fmla="+- 0 5508 5257"/>
                  <a:gd name="T21" fmla="*/ T20 w 502"/>
                  <a:gd name="T22" fmla="+- 0 12541 11865"/>
                  <a:gd name="T23" fmla="*/ 12541 h 689"/>
                  <a:gd name="T24" fmla="+- 0 5289 5257"/>
                  <a:gd name="T25" fmla="*/ T24 w 502"/>
                  <a:gd name="T26" fmla="+- 0 12383 11865"/>
                  <a:gd name="T27" fmla="*/ 12383 h 689"/>
                  <a:gd name="T28" fmla="+- 0 5273 5257"/>
                  <a:gd name="T29" fmla="*/ T28 w 502"/>
                  <a:gd name="T30" fmla="+- 0 12383 11865"/>
                  <a:gd name="T31" fmla="*/ 12383 h 689"/>
                  <a:gd name="T32" fmla="+- 0 5276 5257"/>
                  <a:gd name="T33" fmla="*/ T32 w 502"/>
                  <a:gd name="T34" fmla="+- 0 12374 11865"/>
                  <a:gd name="T35" fmla="*/ 12374 h 689"/>
                  <a:gd name="T36" fmla="+- 0 5385 5257"/>
                  <a:gd name="T37" fmla="*/ T36 w 502"/>
                  <a:gd name="T38" fmla="+- 0 12374 11865"/>
                  <a:gd name="T39" fmla="*/ 12374 h 689"/>
                  <a:gd name="T40" fmla="+- 0 5385 5257"/>
                  <a:gd name="T41" fmla="*/ T40 w 502"/>
                  <a:gd name="T42" fmla="+- 0 12373 11865"/>
                  <a:gd name="T43" fmla="*/ 12373 h 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02" h="689">
                    <a:moveTo>
                      <a:pt x="128" y="508"/>
                    </a:moveTo>
                    <a:lnTo>
                      <a:pt x="0" y="508"/>
                    </a:lnTo>
                    <a:lnTo>
                      <a:pt x="251" y="689"/>
                    </a:lnTo>
                    <a:lnTo>
                      <a:pt x="265" y="679"/>
                    </a:lnTo>
                    <a:lnTo>
                      <a:pt x="247" y="679"/>
                    </a:lnTo>
                    <a:lnTo>
                      <a:pt x="251" y="676"/>
                    </a:lnTo>
                    <a:lnTo>
                      <a:pt x="32" y="518"/>
                    </a:lnTo>
                    <a:lnTo>
                      <a:pt x="16" y="518"/>
                    </a:lnTo>
                    <a:lnTo>
                      <a:pt x="19" y="509"/>
                    </a:lnTo>
                    <a:lnTo>
                      <a:pt x="128" y="509"/>
                    </a:lnTo>
                    <a:lnTo>
                      <a:pt x="128"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9" name="Freeform 93"/>
              <p:cNvSpPr>
                <a:spLocks/>
              </p:cNvSpPr>
              <p:nvPr/>
            </p:nvSpPr>
            <p:spPr bwMode="auto">
              <a:xfrm>
                <a:off x="5257" y="11865"/>
                <a:ext cx="502" cy="689"/>
              </a:xfrm>
              <a:custGeom>
                <a:avLst/>
                <a:gdLst>
                  <a:gd name="T0" fmla="+- 0 5508 5257"/>
                  <a:gd name="T1" fmla="*/ T0 w 502"/>
                  <a:gd name="T2" fmla="+- 0 12541 11865"/>
                  <a:gd name="T3" fmla="*/ 12541 h 689"/>
                  <a:gd name="T4" fmla="+- 0 5504 5257"/>
                  <a:gd name="T5" fmla="*/ T4 w 502"/>
                  <a:gd name="T6" fmla="+- 0 12544 11865"/>
                  <a:gd name="T7" fmla="*/ 12544 h 689"/>
                  <a:gd name="T8" fmla="+- 0 5511 5257"/>
                  <a:gd name="T9" fmla="*/ T8 w 502"/>
                  <a:gd name="T10" fmla="+- 0 12544 11865"/>
                  <a:gd name="T11" fmla="*/ 12544 h 689"/>
                  <a:gd name="T12" fmla="+- 0 5508 5257"/>
                  <a:gd name="T13" fmla="*/ T12 w 502"/>
                  <a:gd name="T14" fmla="+- 0 12541 11865"/>
                  <a:gd name="T15" fmla="*/ 12541 h 689"/>
                </a:gdLst>
                <a:ahLst/>
                <a:cxnLst>
                  <a:cxn ang="0">
                    <a:pos x="T1" y="T3"/>
                  </a:cxn>
                  <a:cxn ang="0">
                    <a:pos x="T5" y="T7"/>
                  </a:cxn>
                  <a:cxn ang="0">
                    <a:pos x="T9" y="T11"/>
                  </a:cxn>
                  <a:cxn ang="0">
                    <a:pos x="T13" y="T15"/>
                  </a:cxn>
                </a:cxnLst>
                <a:rect l="0" t="0" r="r" b="b"/>
                <a:pathLst>
                  <a:path w="502" h="689">
                    <a:moveTo>
                      <a:pt x="251" y="676"/>
                    </a:moveTo>
                    <a:lnTo>
                      <a:pt x="247" y="679"/>
                    </a:lnTo>
                    <a:lnTo>
                      <a:pt x="254" y="679"/>
                    </a:lnTo>
                    <a:lnTo>
                      <a:pt x="251" y="67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0" name="Freeform 94"/>
              <p:cNvSpPr>
                <a:spLocks/>
              </p:cNvSpPr>
              <p:nvPr/>
            </p:nvSpPr>
            <p:spPr bwMode="auto">
              <a:xfrm>
                <a:off x="5257" y="11865"/>
                <a:ext cx="502" cy="689"/>
              </a:xfrm>
              <a:custGeom>
                <a:avLst/>
                <a:gdLst>
                  <a:gd name="T0" fmla="+- 0 5740 5257"/>
                  <a:gd name="T1" fmla="*/ T0 w 502"/>
                  <a:gd name="T2" fmla="+- 0 12374 11865"/>
                  <a:gd name="T3" fmla="*/ 12374 h 689"/>
                  <a:gd name="T4" fmla="+- 0 5508 5257"/>
                  <a:gd name="T5" fmla="*/ T4 w 502"/>
                  <a:gd name="T6" fmla="+- 0 12541 11865"/>
                  <a:gd name="T7" fmla="*/ 12541 h 689"/>
                  <a:gd name="T8" fmla="+- 0 5511 5257"/>
                  <a:gd name="T9" fmla="*/ T8 w 502"/>
                  <a:gd name="T10" fmla="+- 0 12544 11865"/>
                  <a:gd name="T11" fmla="*/ 12544 h 689"/>
                  <a:gd name="T12" fmla="+- 0 5522 5257"/>
                  <a:gd name="T13" fmla="*/ T12 w 502"/>
                  <a:gd name="T14" fmla="+- 0 12544 11865"/>
                  <a:gd name="T15" fmla="*/ 12544 h 689"/>
                  <a:gd name="T16" fmla="+- 0 5745 5257"/>
                  <a:gd name="T17" fmla="*/ T16 w 502"/>
                  <a:gd name="T18" fmla="+- 0 12383 11865"/>
                  <a:gd name="T19" fmla="*/ 12383 h 689"/>
                  <a:gd name="T20" fmla="+- 0 5742 5257"/>
                  <a:gd name="T21" fmla="*/ T20 w 502"/>
                  <a:gd name="T22" fmla="+- 0 12383 11865"/>
                  <a:gd name="T23" fmla="*/ 12383 h 689"/>
                  <a:gd name="T24" fmla="+- 0 5740 5257"/>
                  <a:gd name="T25" fmla="*/ T24 w 502"/>
                  <a:gd name="T26" fmla="+- 0 12374 11865"/>
                  <a:gd name="T27" fmla="*/ 12374 h 689"/>
                </a:gdLst>
                <a:ahLst/>
                <a:cxnLst>
                  <a:cxn ang="0">
                    <a:pos x="T1" y="T3"/>
                  </a:cxn>
                  <a:cxn ang="0">
                    <a:pos x="T5" y="T7"/>
                  </a:cxn>
                  <a:cxn ang="0">
                    <a:pos x="T9" y="T11"/>
                  </a:cxn>
                  <a:cxn ang="0">
                    <a:pos x="T13" y="T15"/>
                  </a:cxn>
                  <a:cxn ang="0">
                    <a:pos x="T17" y="T19"/>
                  </a:cxn>
                  <a:cxn ang="0">
                    <a:pos x="T21" y="T23"/>
                  </a:cxn>
                  <a:cxn ang="0">
                    <a:pos x="T25" y="T27"/>
                  </a:cxn>
                </a:cxnLst>
                <a:rect l="0" t="0" r="r" b="b"/>
                <a:pathLst>
                  <a:path w="502" h="689">
                    <a:moveTo>
                      <a:pt x="483" y="509"/>
                    </a:moveTo>
                    <a:lnTo>
                      <a:pt x="251" y="676"/>
                    </a:lnTo>
                    <a:lnTo>
                      <a:pt x="254" y="679"/>
                    </a:lnTo>
                    <a:lnTo>
                      <a:pt x="265" y="679"/>
                    </a:lnTo>
                    <a:lnTo>
                      <a:pt x="488" y="518"/>
                    </a:lnTo>
                    <a:lnTo>
                      <a:pt x="485" y="518"/>
                    </a:lnTo>
                    <a:lnTo>
                      <a:pt x="483" y="50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1" name="Freeform 95"/>
              <p:cNvSpPr>
                <a:spLocks/>
              </p:cNvSpPr>
              <p:nvPr/>
            </p:nvSpPr>
            <p:spPr bwMode="auto">
              <a:xfrm>
                <a:off x="5257" y="11865"/>
                <a:ext cx="502" cy="689"/>
              </a:xfrm>
              <a:custGeom>
                <a:avLst/>
                <a:gdLst>
                  <a:gd name="T0" fmla="+- 0 5276 5257"/>
                  <a:gd name="T1" fmla="*/ T0 w 502"/>
                  <a:gd name="T2" fmla="+- 0 12374 11865"/>
                  <a:gd name="T3" fmla="*/ 12374 h 689"/>
                  <a:gd name="T4" fmla="+- 0 5273 5257"/>
                  <a:gd name="T5" fmla="*/ T4 w 502"/>
                  <a:gd name="T6" fmla="+- 0 12383 11865"/>
                  <a:gd name="T7" fmla="*/ 12383 h 689"/>
                  <a:gd name="T8" fmla="+- 0 5289 5257"/>
                  <a:gd name="T9" fmla="*/ T8 w 502"/>
                  <a:gd name="T10" fmla="+- 0 12383 11865"/>
                  <a:gd name="T11" fmla="*/ 12383 h 689"/>
                  <a:gd name="T12" fmla="+- 0 5276 5257"/>
                  <a:gd name="T13" fmla="*/ T12 w 502"/>
                  <a:gd name="T14" fmla="+- 0 12374 11865"/>
                  <a:gd name="T15" fmla="*/ 12374 h 689"/>
                </a:gdLst>
                <a:ahLst/>
                <a:cxnLst>
                  <a:cxn ang="0">
                    <a:pos x="T1" y="T3"/>
                  </a:cxn>
                  <a:cxn ang="0">
                    <a:pos x="T5" y="T7"/>
                  </a:cxn>
                  <a:cxn ang="0">
                    <a:pos x="T9" y="T11"/>
                  </a:cxn>
                  <a:cxn ang="0">
                    <a:pos x="T13" y="T15"/>
                  </a:cxn>
                </a:cxnLst>
                <a:rect l="0" t="0" r="r" b="b"/>
                <a:pathLst>
                  <a:path w="502" h="689">
                    <a:moveTo>
                      <a:pt x="19" y="509"/>
                    </a:moveTo>
                    <a:lnTo>
                      <a:pt x="16" y="518"/>
                    </a:lnTo>
                    <a:lnTo>
                      <a:pt x="32" y="518"/>
                    </a:lnTo>
                    <a:lnTo>
                      <a:pt x="19" y="50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2" name="Freeform 96"/>
              <p:cNvSpPr>
                <a:spLocks/>
              </p:cNvSpPr>
              <p:nvPr/>
            </p:nvSpPr>
            <p:spPr bwMode="auto">
              <a:xfrm>
                <a:off x="5257" y="11865"/>
                <a:ext cx="502" cy="689"/>
              </a:xfrm>
              <a:custGeom>
                <a:avLst/>
                <a:gdLst>
                  <a:gd name="T0" fmla="+- 0 5385 5257"/>
                  <a:gd name="T1" fmla="*/ T0 w 502"/>
                  <a:gd name="T2" fmla="+- 0 12374 11865"/>
                  <a:gd name="T3" fmla="*/ 12374 h 689"/>
                  <a:gd name="T4" fmla="+- 0 5276 5257"/>
                  <a:gd name="T5" fmla="*/ T4 w 502"/>
                  <a:gd name="T6" fmla="+- 0 12374 11865"/>
                  <a:gd name="T7" fmla="*/ 12374 h 689"/>
                  <a:gd name="T8" fmla="+- 0 5289 5257"/>
                  <a:gd name="T9" fmla="*/ T8 w 502"/>
                  <a:gd name="T10" fmla="+- 0 12383 11865"/>
                  <a:gd name="T11" fmla="*/ 12383 h 689"/>
                  <a:gd name="T12" fmla="+- 0 5396 5257"/>
                  <a:gd name="T13" fmla="*/ T12 w 502"/>
                  <a:gd name="T14" fmla="+- 0 12383 11865"/>
                  <a:gd name="T15" fmla="*/ 12383 h 689"/>
                  <a:gd name="T16" fmla="+- 0 5396 5257"/>
                  <a:gd name="T17" fmla="*/ T16 w 502"/>
                  <a:gd name="T18" fmla="+- 0 12378 11865"/>
                  <a:gd name="T19" fmla="*/ 12378 h 689"/>
                  <a:gd name="T20" fmla="+- 0 5385 5257"/>
                  <a:gd name="T21" fmla="*/ T20 w 502"/>
                  <a:gd name="T22" fmla="+- 0 12378 11865"/>
                  <a:gd name="T23" fmla="*/ 12378 h 689"/>
                  <a:gd name="T24" fmla="+- 0 5385 5257"/>
                  <a:gd name="T25" fmla="*/ T24 w 502"/>
                  <a:gd name="T26" fmla="+- 0 12374 11865"/>
                  <a:gd name="T27" fmla="*/ 12374 h 689"/>
                </a:gdLst>
                <a:ahLst/>
                <a:cxnLst>
                  <a:cxn ang="0">
                    <a:pos x="T1" y="T3"/>
                  </a:cxn>
                  <a:cxn ang="0">
                    <a:pos x="T5" y="T7"/>
                  </a:cxn>
                  <a:cxn ang="0">
                    <a:pos x="T9" y="T11"/>
                  </a:cxn>
                  <a:cxn ang="0">
                    <a:pos x="T13" y="T15"/>
                  </a:cxn>
                  <a:cxn ang="0">
                    <a:pos x="T17" y="T19"/>
                  </a:cxn>
                  <a:cxn ang="0">
                    <a:pos x="T21" y="T23"/>
                  </a:cxn>
                  <a:cxn ang="0">
                    <a:pos x="T25" y="T27"/>
                  </a:cxn>
                </a:cxnLst>
                <a:rect l="0" t="0" r="r" b="b"/>
                <a:pathLst>
                  <a:path w="502" h="689">
                    <a:moveTo>
                      <a:pt x="128" y="509"/>
                    </a:moveTo>
                    <a:lnTo>
                      <a:pt x="19" y="509"/>
                    </a:lnTo>
                    <a:lnTo>
                      <a:pt x="32" y="518"/>
                    </a:lnTo>
                    <a:lnTo>
                      <a:pt x="139" y="518"/>
                    </a:lnTo>
                    <a:lnTo>
                      <a:pt x="139" y="513"/>
                    </a:lnTo>
                    <a:lnTo>
                      <a:pt x="128" y="513"/>
                    </a:lnTo>
                    <a:lnTo>
                      <a:pt x="128" y="50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3" name="Freeform 97"/>
              <p:cNvSpPr>
                <a:spLocks/>
              </p:cNvSpPr>
              <p:nvPr/>
            </p:nvSpPr>
            <p:spPr bwMode="auto">
              <a:xfrm>
                <a:off x="5257" y="11865"/>
                <a:ext cx="502" cy="689"/>
              </a:xfrm>
              <a:custGeom>
                <a:avLst/>
                <a:gdLst>
                  <a:gd name="T0" fmla="+- 0 5619 5257"/>
                  <a:gd name="T1" fmla="*/ T0 w 502"/>
                  <a:gd name="T2" fmla="+- 0 11870 11865"/>
                  <a:gd name="T3" fmla="*/ 11870 h 689"/>
                  <a:gd name="T4" fmla="+- 0 5619 5257"/>
                  <a:gd name="T5" fmla="*/ T4 w 502"/>
                  <a:gd name="T6" fmla="+- 0 12383 11865"/>
                  <a:gd name="T7" fmla="*/ 12383 h 689"/>
                  <a:gd name="T8" fmla="+- 0 5727 5257"/>
                  <a:gd name="T9" fmla="*/ T8 w 502"/>
                  <a:gd name="T10" fmla="+- 0 12383 11865"/>
                  <a:gd name="T11" fmla="*/ 12383 h 689"/>
                  <a:gd name="T12" fmla="+- 0 5734 5257"/>
                  <a:gd name="T13" fmla="*/ T12 w 502"/>
                  <a:gd name="T14" fmla="+- 0 12378 11865"/>
                  <a:gd name="T15" fmla="*/ 12378 h 689"/>
                  <a:gd name="T16" fmla="+- 0 5630 5257"/>
                  <a:gd name="T17" fmla="*/ T16 w 502"/>
                  <a:gd name="T18" fmla="+- 0 12378 11865"/>
                  <a:gd name="T19" fmla="*/ 12378 h 689"/>
                  <a:gd name="T20" fmla="+- 0 5625 5257"/>
                  <a:gd name="T21" fmla="*/ T20 w 502"/>
                  <a:gd name="T22" fmla="+- 0 12373 11865"/>
                  <a:gd name="T23" fmla="*/ 12373 h 689"/>
                  <a:gd name="T24" fmla="+- 0 5630 5257"/>
                  <a:gd name="T25" fmla="*/ T24 w 502"/>
                  <a:gd name="T26" fmla="+- 0 12373 11865"/>
                  <a:gd name="T27" fmla="*/ 12373 h 689"/>
                  <a:gd name="T28" fmla="+- 0 5630 5257"/>
                  <a:gd name="T29" fmla="*/ T28 w 502"/>
                  <a:gd name="T30" fmla="+- 0 11875 11865"/>
                  <a:gd name="T31" fmla="*/ 11875 h 689"/>
                  <a:gd name="T32" fmla="+- 0 5625 5257"/>
                  <a:gd name="T33" fmla="*/ T32 w 502"/>
                  <a:gd name="T34" fmla="+- 0 11875 11865"/>
                  <a:gd name="T35" fmla="*/ 11875 h 689"/>
                  <a:gd name="T36" fmla="+- 0 5619 5257"/>
                  <a:gd name="T37" fmla="*/ T36 w 502"/>
                  <a:gd name="T38" fmla="+- 0 11870 11865"/>
                  <a:gd name="T39" fmla="*/ 11870 h 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02" h="689">
                    <a:moveTo>
                      <a:pt x="362" y="5"/>
                    </a:moveTo>
                    <a:lnTo>
                      <a:pt x="362" y="518"/>
                    </a:lnTo>
                    <a:lnTo>
                      <a:pt x="470" y="518"/>
                    </a:lnTo>
                    <a:lnTo>
                      <a:pt x="477" y="513"/>
                    </a:lnTo>
                    <a:lnTo>
                      <a:pt x="373" y="513"/>
                    </a:lnTo>
                    <a:lnTo>
                      <a:pt x="368" y="508"/>
                    </a:lnTo>
                    <a:lnTo>
                      <a:pt x="373" y="508"/>
                    </a:lnTo>
                    <a:lnTo>
                      <a:pt x="373" y="10"/>
                    </a:lnTo>
                    <a:lnTo>
                      <a:pt x="368" y="10"/>
                    </a:lnTo>
                    <a:lnTo>
                      <a:pt x="362"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4" name="Freeform 98"/>
              <p:cNvSpPr>
                <a:spLocks/>
              </p:cNvSpPr>
              <p:nvPr/>
            </p:nvSpPr>
            <p:spPr bwMode="auto">
              <a:xfrm>
                <a:off x="5257" y="11865"/>
                <a:ext cx="502" cy="689"/>
              </a:xfrm>
              <a:custGeom>
                <a:avLst/>
                <a:gdLst>
                  <a:gd name="T0" fmla="+- 0 5757 5257"/>
                  <a:gd name="T1" fmla="*/ T0 w 502"/>
                  <a:gd name="T2" fmla="+- 0 12374 11865"/>
                  <a:gd name="T3" fmla="*/ 12374 h 689"/>
                  <a:gd name="T4" fmla="+- 0 5740 5257"/>
                  <a:gd name="T5" fmla="*/ T4 w 502"/>
                  <a:gd name="T6" fmla="+- 0 12374 11865"/>
                  <a:gd name="T7" fmla="*/ 12374 h 689"/>
                  <a:gd name="T8" fmla="+- 0 5742 5257"/>
                  <a:gd name="T9" fmla="*/ T8 w 502"/>
                  <a:gd name="T10" fmla="+- 0 12383 11865"/>
                  <a:gd name="T11" fmla="*/ 12383 h 689"/>
                  <a:gd name="T12" fmla="+- 0 5745 5257"/>
                  <a:gd name="T13" fmla="*/ T12 w 502"/>
                  <a:gd name="T14" fmla="+- 0 12383 11865"/>
                  <a:gd name="T15" fmla="*/ 12383 h 689"/>
                  <a:gd name="T16" fmla="+- 0 5757 5257"/>
                  <a:gd name="T17" fmla="*/ T16 w 502"/>
                  <a:gd name="T18" fmla="+- 0 12374 11865"/>
                  <a:gd name="T19" fmla="*/ 12374 h 689"/>
                </a:gdLst>
                <a:ahLst/>
                <a:cxnLst>
                  <a:cxn ang="0">
                    <a:pos x="T1" y="T3"/>
                  </a:cxn>
                  <a:cxn ang="0">
                    <a:pos x="T5" y="T7"/>
                  </a:cxn>
                  <a:cxn ang="0">
                    <a:pos x="T9" y="T11"/>
                  </a:cxn>
                  <a:cxn ang="0">
                    <a:pos x="T13" y="T15"/>
                  </a:cxn>
                  <a:cxn ang="0">
                    <a:pos x="T17" y="T19"/>
                  </a:cxn>
                </a:cxnLst>
                <a:rect l="0" t="0" r="r" b="b"/>
                <a:pathLst>
                  <a:path w="502" h="689">
                    <a:moveTo>
                      <a:pt x="500" y="509"/>
                    </a:moveTo>
                    <a:lnTo>
                      <a:pt x="483" y="509"/>
                    </a:lnTo>
                    <a:lnTo>
                      <a:pt x="485" y="518"/>
                    </a:lnTo>
                    <a:lnTo>
                      <a:pt x="488" y="518"/>
                    </a:lnTo>
                    <a:lnTo>
                      <a:pt x="500" y="50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5" name="Freeform 99"/>
              <p:cNvSpPr>
                <a:spLocks/>
              </p:cNvSpPr>
              <p:nvPr/>
            </p:nvSpPr>
            <p:spPr bwMode="auto">
              <a:xfrm>
                <a:off x="5257" y="11865"/>
                <a:ext cx="502" cy="689"/>
              </a:xfrm>
              <a:custGeom>
                <a:avLst/>
                <a:gdLst>
                  <a:gd name="T0" fmla="+- 0 5630 5257"/>
                  <a:gd name="T1" fmla="*/ T0 w 502"/>
                  <a:gd name="T2" fmla="+- 0 11865 11865"/>
                  <a:gd name="T3" fmla="*/ 11865 h 689"/>
                  <a:gd name="T4" fmla="+- 0 5385 5257"/>
                  <a:gd name="T5" fmla="*/ T4 w 502"/>
                  <a:gd name="T6" fmla="+- 0 11865 11865"/>
                  <a:gd name="T7" fmla="*/ 11865 h 689"/>
                  <a:gd name="T8" fmla="+- 0 5385 5257"/>
                  <a:gd name="T9" fmla="*/ T8 w 502"/>
                  <a:gd name="T10" fmla="+- 0 12378 11865"/>
                  <a:gd name="T11" fmla="*/ 12378 h 689"/>
                  <a:gd name="T12" fmla="+- 0 5390 5257"/>
                  <a:gd name="T13" fmla="*/ T12 w 502"/>
                  <a:gd name="T14" fmla="+- 0 12373 11865"/>
                  <a:gd name="T15" fmla="*/ 12373 h 689"/>
                  <a:gd name="T16" fmla="+- 0 5396 5257"/>
                  <a:gd name="T17" fmla="*/ T16 w 502"/>
                  <a:gd name="T18" fmla="+- 0 12373 11865"/>
                  <a:gd name="T19" fmla="*/ 12373 h 689"/>
                  <a:gd name="T20" fmla="+- 0 5396 5257"/>
                  <a:gd name="T21" fmla="*/ T20 w 502"/>
                  <a:gd name="T22" fmla="+- 0 11875 11865"/>
                  <a:gd name="T23" fmla="*/ 11875 h 689"/>
                  <a:gd name="T24" fmla="+- 0 5390 5257"/>
                  <a:gd name="T25" fmla="*/ T24 w 502"/>
                  <a:gd name="T26" fmla="+- 0 11875 11865"/>
                  <a:gd name="T27" fmla="*/ 11875 h 689"/>
                  <a:gd name="T28" fmla="+- 0 5396 5257"/>
                  <a:gd name="T29" fmla="*/ T28 w 502"/>
                  <a:gd name="T30" fmla="+- 0 11870 11865"/>
                  <a:gd name="T31" fmla="*/ 11870 h 689"/>
                  <a:gd name="T32" fmla="+- 0 5630 5257"/>
                  <a:gd name="T33" fmla="*/ T32 w 502"/>
                  <a:gd name="T34" fmla="+- 0 11870 11865"/>
                  <a:gd name="T35" fmla="*/ 11870 h 689"/>
                  <a:gd name="T36" fmla="+- 0 5630 5257"/>
                  <a:gd name="T37" fmla="*/ T36 w 502"/>
                  <a:gd name="T38" fmla="+- 0 11865 11865"/>
                  <a:gd name="T39" fmla="*/ 11865 h 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02" h="689">
                    <a:moveTo>
                      <a:pt x="373" y="0"/>
                    </a:moveTo>
                    <a:lnTo>
                      <a:pt x="128" y="0"/>
                    </a:lnTo>
                    <a:lnTo>
                      <a:pt x="128" y="513"/>
                    </a:lnTo>
                    <a:lnTo>
                      <a:pt x="133" y="508"/>
                    </a:lnTo>
                    <a:lnTo>
                      <a:pt x="139" y="508"/>
                    </a:lnTo>
                    <a:lnTo>
                      <a:pt x="139" y="10"/>
                    </a:lnTo>
                    <a:lnTo>
                      <a:pt x="133" y="10"/>
                    </a:lnTo>
                    <a:lnTo>
                      <a:pt x="139" y="5"/>
                    </a:lnTo>
                    <a:lnTo>
                      <a:pt x="373" y="5"/>
                    </a:lnTo>
                    <a:lnTo>
                      <a:pt x="37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6" name="Freeform 100"/>
              <p:cNvSpPr>
                <a:spLocks/>
              </p:cNvSpPr>
              <p:nvPr/>
            </p:nvSpPr>
            <p:spPr bwMode="auto">
              <a:xfrm>
                <a:off x="5257" y="11865"/>
                <a:ext cx="502" cy="689"/>
              </a:xfrm>
              <a:custGeom>
                <a:avLst/>
                <a:gdLst>
                  <a:gd name="T0" fmla="+- 0 5396 5257"/>
                  <a:gd name="T1" fmla="*/ T0 w 502"/>
                  <a:gd name="T2" fmla="+- 0 12373 11865"/>
                  <a:gd name="T3" fmla="*/ 12373 h 689"/>
                  <a:gd name="T4" fmla="+- 0 5390 5257"/>
                  <a:gd name="T5" fmla="*/ T4 w 502"/>
                  <a:gd name="T6" fmla="+- 0 12373 11865"/>
                  <a:gd name="T7" fmla="*/ 12373 h 689"/>
                  <a:gd name="T8" fmla="+- 0 5385 5257"/>
                  <a:gd name="T9" fmla="*/ T8 w 502"/>
                  <a:gd name="T10" fmla="+- 0 12378 11865"/>
                  <a:gd name="T11" fmla="*/ 12378 h 689"/>
                  <a:gd name="T12" fmla="+- 0 5396 5257"/>
                  <a:gd name="T13" fmla="*/ T12 w 502"/>
                  <a:gd name="T14" fmla="+- 0 12378 11865"/>
                  <a:gd name="T15" fmla="*/ 12378 h 689"/>
                  <a:gd name="T16" fmla="+- 0 5396 5257"/>
                  <a:gd name="T17" fmla="*/ T16 w 502"/>
                  <a:gd name="T18" fmla="+- 0 12373 11865"/>
                  <a:gd name="T19" fmla="*/ 12373 h 689"/>
                </a:gdLst>
                <a:ahLst/>
                <a:cxnLst>
                  <a:cxn ang="0">
                    <a:pos x="T1" y="T3"/>
                  </a:cxn>
                  <a:cxn ang="0">
                    <a:pos x="T5" y="T7"/>
                  </a:cxn>
                  <a:cxn ang="0">
                    <a:pos x="T9" y="T11"/>
                  </a:cxn>
                  <a:cxn ang="0">
                    <a:pos x="T13" y="T15"/>
                  </a:cxn>
                  <a:cxn ang="0">
                    <a:pos x="T17" y="T19"/>
                  </a:cxn>
                </a:cxnLst>
                <a:rect l="0" t="0" r="r" b="b"/>
                <a:pathLst>
                  <a:path w="502" h="689">
                    <a:moveTo>
                      <a:pt x="139" y="508"/>
                    </a:moveTo>
                    <a:lnTo>
                      <a:pt x="133" y="508"/>
                    </a:lnTo>
                    <a:lnTo>
                      <a:pt x="128" y="513"/>
                    </a:lnTo>
                    <a:lnTo>
                      <a:pt x="139" y="513"/>
                    </a:lnTo>
                    <a:lnTo>
                      <a:pt x="139"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7" name="Freeform 101"/>
              <p:cNvSpPr>
                <a:spLocks/>
              </p:cNvSpPr>
              <p:nvPr/>
            </p:nvSpPr>
            <p:spPr bwMode="auto">
              <a:xfrm>
                <a:off x="5257" y="11865"/>
                <a:ext cx="502" cy="689"/>
              </a:xfrm>
              <a:custGeom>
                <a:avLst/>
                <a:gdLst>
                  <a:gd name="T0" fmla="+- 0 5630 5257"/>
                  <a:gd name="T1" fmla="*/ T0 w 502"/>
                  <a:gd name="T2" fmla="+- 0 12373 11865"/>
                  <a:gd name="T3" fmla="*/ 12373 h 689"/>
                  <a:gd name="T4" fmla="+- 0 5625 5257"/>
                  <a:gd name="T5" fmla="*/ T4 w 502"/>
                  <a:gd name="T6" fmla="+- 0 12373 11865"/>
                  <a:gd name="T7" fmla="*/ 12373 h 689"/>
                  <a:gd name="T8" fmla="+- 0 5630 5257"/>
                  <a:gd name="T9" fmla="*/ T8 w 502"/>
                  <a:gd name="T10" fmla="+- 0 12378 11865"/>
                  <a:gd name="T11" fmla="*/ 12378 h 689"/>
                  <a:gd name="T12" fmla="+- 0 5630 5257"/>
                  <a:gd name="T13" fmla="*/ T12 w 502"/>
                  <a:gd name="T14" fmla="+- 0 12373 11865"/>
                  <a:gd name="T15" fmla="*/ 12373 h 689"/>
                </a:gdLst>
                <a:ahLst/>
                <a:cxnLst>
                  <a:cxn ang="0">
                    <a:pos x="T1" y="T3"/>
                  </a:cxn>
                  <a:cxn ang="0">
                    <a:pos x="T5" y="T7"/>
                  </a:cxn>
                  <a:cxn ang="0">
                    <a:pos x="T9" y="T11"/>
                  </a:cxn>
                  <a:cxn ang="0">
                    <a:pos x="T13" y="T15"/>
                  </a:cxn>
                </a:cxnLst>
                <a:rect l="0" t="0" r="r" b="b"/>
                <a:pathLst>
                  <a:path w="502" h="689">
                    <a:moveTo>
                      <a:pt x="373" y="508"/>
                    </a:moveTo>
                    <a:lnTo>
                      <a:pt x="368" y="508"/>
                    </a:lnTo>
                    <a:lnTo>
                      <a:pt x="373" y="513"/>
                    </a:lnTo>
                    <a:lnTo>
                      <a:pt x="373"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8" name="Freeform 102"/>
              <p:cNvSpPr>
                <a:spLocks/>
              </p:cNvSpPr>
              <p:nvPr/>
            </p:nvSpPr>
            <p:spPr bwMode="auto">
              <a:xfrm>
                <a:off x="5257" y="11865"/>
                <a:ext cx="502" cy="689"/>
              </a:xfrm>
              <a:custGeom>
                <a:avLst/>
                <a:gdLst>
                  <a:gd name="T0" fmla="+- 0 5759 5257"/>
                  <a:gd name="T1" fmla="*/ T0 w 502"/>
                  <a:gd name="T2" fmla="+- 0 12373 11865"/>
                  <a:gd name="T3" fmla="*/ 12373 h 689"/>
                  <a:gd name="T4" fmla="+- 0 5630 5257"/>
                  <a:gd name="T5" fmla="*/ T4 w 502"/>
                  <a:gd name="T6" fmla="+- 0 12373 11865"/>
                  <a:gd name="T7" fmla="*/ 12373 h 689"/>
                  <a:gd name="T8" fmla="+- 0 5630 5257"/>
                  <a:gd name="T9" fmla="*/ T8 w 502"/>
                  <a:gd name="T10" fmla="+- 0 12378 11865"/>
                  <a:gd name="T11" fmla="*/ 12378 h 689"/>
                  <a:gd name="T12" fmla="+- 0 5734 5257"/>
                  <a:gd name="T13" fmla="*/ T12 w 502"/>
                  <a:gd name="T14" fmla="+- 0 12378 11865"/>
                  <a:gd name="T15" fmla="*/ 12378 h 689"/>
                  <a:gd name="T16" fmla="+- 0 5740 5257"/>
                  <a:gd name="T17" fmla="*/ T16 w 502"/>
                  <a:gd name="T18" fmla="+- 0 12374 11865"/>
                  <a:gd name="T19" fmla="*/ 12374 h 689"/>
                  <a:gd name="T20" fmla="+- 0 5757 5257"/>
                  <a:gd name="T21" fmla="*/ T20 w 502"/>
                  <a:gd name="T22" fmla="+- 0 12374 11865"/>
                  <a:gd name="T23" fmla="*/ 12374 h 689"/>
                  <a:gd name="T24" fmla="+- 0 5759 5257"/>
                  <a:gd name="T25" fmla="*/ T24 w 502"/>
                  <a:gd name="T26" fmla="+- 0 12373 11865"/>
                  <a:gd name="T27" fmla="*/ 12373 h 689"/>
                </a:gdLst>
                <a:ahLst/>
                <a:cxnLst>
                  <a:cxn ang="0">
                    <a:pos x="T1" y="T3"/>
                  </a:cxn>
                  <a:cxn ang="0">
                    <a:pos x="T5" y="T7"/>
                  </a:cxn>
                  <a:cxn ang="0">
                    <a:pos x="T9" y="T11"/>
                  </a:cxn>
                  <a:cxn ang="0">
                    <a:pos x="T13" y="T15"/>
                  </a:cxn>
                  <a:cxn ang="0">
                    <a:pos x="T17" y="T19"/>
                  </a:cxn>
                  <a:cxn ang="0">
                    <a:pos x="T21" y="T23"/>
                  </a:cxn>
                  <a:cxn ang="0">
                    <a:pos x="T25" y="T27"/>
                  </a:cxn>
                </a:cxnLst>
                <a:rect l="0" t="0" r="r" b="b"/>
                <a:pathLst>
                  <a:path w="502" h="689">
                    <a:moveTo>
                      <a:pt x="502" y="508"/>
                    </a:moveTo>
                    <a:lnTo>
                      <a:pt x="373" y="508"/>
                    </a:lnTo>
                    <a:lnTo>
                      <a:pt x="373" y="513"/>
                    </a:lnTo>
                    <a:lnTo>
                      <a:pt x="477" y="513"/>
                    </a:lnTo>
                    <a:lnTo>
                      <a:pt x="483" y="509"/>
                    </a:lnTo>
                    <a:lnTo>
                      <a:pt x="500" y="509"/>
                    </a:lnTo>
                    <a:lnTo>
                      <a:pt x="502"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9" name="Freeform 103"/>
              <p:cNvSpPr>
                <a:spLocks/>
              </p:cNvSpPr>
              <p:nvPr/>
            </p:nvSpPr>
            <p:spPr bwMode="auto">
              <a:xfrm>
                <a:off x="5257" y="11865"/>
                <a:ext cx="502" cy="689"/>
              </a:xfrm>
              <a:custGeom>
                <a:avLst/>
                <a:gdLst>
                  <a:gd name="T0" fmla="+- 0 5396 5257"/>
                  <a:gd name="T1" fmla="*/ T0 w 502"/>
                  <a:gd name="T2" fmla="+- 0 11870 11865"/>
                  <a:gd name="T3" fmla="*/ 11870 h 689"/>
                  <a:gd name="T4" fmla="+- 0 5390 5257"/>
                  <a:gd name="T5" fmla="*/ T4 w 502"/>
                  <a:gd name="T6" fmla="+- 0 11875 11865"/>
                  <a:gd name="T7" fmla="*/ 11875 h 689"/>
                  <a:gd name="T8" fmla="+- 0 5396 5257"/>
                  <a:gd name="T9" fmla="*/ T8 w 502"/>
                  <a:gd name="T10" fmla="+- 0 11875 11865"/>
                  <a:gd name="T11" fmla="*/ 11875 h 689"/>
                  <a:gd name="T12" fmla="+- 0 5396 5257"/>
                  <a:gd name="T13" fmla="*/ T12 w 502"/>
                  <a:gd name="T14" fmla="+- 0 11870 11865"/>
                  <a:gd name="T15" fmla="*/ 11870 h 689"/>
                </a:gdLst>
                <a:ahLst/>
                <a:cxnLst>
                  <a:cxn ang="0">
                    <a:pos x="T1" y="T3"/>
                  </a:cxn>
                  <a:cxn ang="0">
                    <a:pos x="T5" y="T7"/>
                  </a:cxn>
                  <a:cxn ang="0">
                    <a:pos x="T9" y="T11"/>
                  </a:cxn>
                  <a:cxn ang="0">
                    <a:pos x="T13" y="T15"/>
                  </a:cxn>
                </a:cxnLst>
                <a:rect l="0" t="0" r="r" b="b"/>
                <a:pathLst>
                  <a:path w="502" h="689">
                    <a:moveTo>
                      <a:pt x="139" y="5"/>
                    </a:moveTo>
                    <a:lnTo>
                      <a:pt x="133" y="10"/>
                    </a:lnTo>
                    <a:lnTo>
                      <a:pt x="139" y="10"/>
                    </a:lnTo>
                    <a:lnTo>
                      <a:pt x="139"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0" name="Freeform 104"/>
              <p:cNvSpPr>
                <a:spLocks/>
              </p:cNvSpPr>
              <p:nvPr/>
            </p:nvSpPr>
            <p:spPr bwMode="auto">
              <a:xfrm>
                <a:off x="5257" y="11865"/>
                <a:ext cx="502" cy="689"/>
              </a:xfrm>
              <a:custGeom>
                <a:avLst/>
                <a:gdLst>
                  <a:gd name="T0" fmla="+- 0 5619 5257"/>
                  <a:gd name="T1" fmla="*/ T0 w 502"/>
                  <a:gd name="T2" fmla="+- 0 11870 11865"/>
                  <a:gd name="T3" fmla="*/ 11870 h 689"/>
                  <a:gd name="T4" fmla="+- 0 5396 5257"/>
                  <a:gd name="T5" fmla="*/ T4 w 502"/>
                  <a:gd name="T6" fmla="+- 0 11870 11865"/>
                  <a:gd name="T7" fmla="*/ 11870 h 689"/>
                  <a:gd name="T8" fmla="+- 0 5396 5257"/>
                  <a:gd name="T9" fmla="*/ T8 w 502"/>
                  <a:gd name="T10" fmla="+- 0 11875 11865"/>
                  <a:gd name="T11" fmla="*/ 11875 h 689"/>
                  <a:gd name="T12" fmla="+- 0 5619 5257"/>
                  <a:gd name="T13" fmla="*/ T12 w 502"/>
                  <a:gd name="T14" fmla="+- 0 11875 11865"/>
                  <a:gd name="T15" fmla="*/ 11875 h 689"/>
                  <a:gd name="T16" fmla="+- 0 5619 5257"/>
                  <a:gd name="T17" fmla="*/ T16 w 502"/>
                  <a:gd name="T18" fmla="+- 0 11870 11865"/>
                  <a:gd name="T19" fmla="*/ 11870 h 689"/>
                </a:gdLst>
                <a:ahLst/>
                <a:cxnLst>
                  <a:cxn ang="0">
                    <a:pos x="T1" y="T3"/>
                  </a:cxn>
                  <a:cxn ang="0">
                    <a:pos x="T5" y="T7"/>
                  </a:cxn>
                  <a:cxn ang="0">
                    <a:pos x="T9" y="T11"/>
                  </a:cxn>
                  <a:cxn ang="0">
                    <a:pos x="T13" y="T15"/>
                  </a:cxn>
                  <a:cxn ang="0">
                    <a:pos x="T17" y="T19"/>
                  </a:cxn>
                </a:cxnLst>
                <a:rect l="0" t="0" r="r" b="b"/>
                <a:pathLst>
                  <a:path w="502" h="689">
                    <a:moveTo>
                      <a:pt x="362" y="5"/>
                    </a:moveTo>
                    <a:lnTo>
                      <a:pt x="139" y="5"/>
                    </a:lnTo>
                    <a:lnTo>
                      <a:pt x="139" y="10"/>
                    </a:lnTo>
                    <a:lnTo>
                      <a:pt x="362" y="10"/>
                    </a:lnTo>
                    <a:lnTo>
                      <a:pt x="362"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1" name="Freeform 105"/>
              <p:cNvSpPr>
                <a:spLocks/>
              </p:cNvSpPr>
              <p:nvPr/>
            </p:nvSpPr>
            <p:spPr bwMode="auto">
              <a:xfrm>
                <a:off x="5257" y="11865"/>
                <a:ext cx="502" cy="689"/>
              </a:xfrm>
              <a:custGeom>
                <a:avLst/>
                <a:gdLst>
                  <a:gd name="T0" fmla="+- 0 5630 5257"/>
                  <a:gd name="T1" fmla="*/ T0 w 502"/>
                  <a:gd name="T2" fmla="+- 0 11870 11865"/>
                  <a:gd name="T3" fmla="*/ 11870 h 689"/>
                  <a:gd name="T4" fmla="+- 0 5619 5257"/>
                  <a:gd name="T5" fmla="*/ T4 w 502"/>
                  <a:gd name="T6" fmla="+- 0 11870 11865"/>
                  <a:gd name="T7" fmla="*/ 11870 h 689"/>
                  <a:gd name="T8" fmla="+- 0 5625 5257"/>
                  <a:gd name="T9" fmla="*/ T8 w 502"/>
                  <a:gd name="T10" fmla="+- 0 11875 11865"/>
                  <a:gd name="T11" fmla="*/ 11875 h 689"/>
                  <a:gd name="T12" fmla="+- 0 5630 5257"/>
                  <a:gd name="T13" fmla="*/ T12 w 502"/>
                  <a:gd name="T14" fmla="+- 0 11875 11865"/>
                  <a:gd name="T15" fmla="*/ 11875 h 689"/>
                  <a:gd name="T16" fmla="+- 0 5630 5257"/>
                  <a:gd name="T17" fmla="*/ T16 w 502"/>
                  <a:gd name="T18" fmla="+- 0 11870 11865"/>
                  <a:gd name="T19" fmla="*/ 11870 h 689"/>
                </a:gdLst>
                <a:ahLst/>
                <a:cxnLst>
                  <a:cxn ang="0">
                    <a:pos x="T1" y="T3"/>
                  </a:cxn>
                  <a:cxn ang="0">
                    <a:pos x="T5" y="T7"/>
                  </a:cxn>
                  <a:cxn ang="0">
                    <a:pos x="T9" y="T11"/>
                  </a:cxn>
                  <a:cxn ang="0">
                    <a:pos x="T13" y="T15"/>
                  </a:cxn>
                  <a:cxn ang="0">
                    <a:pos x="T17" y="T19"/>
                  </a:cxn>
                </a:cxnLst>
                <a:rect l="0" t="0" r="r" b="b"/>
                <a:pathLst>
                  <a:path w="502" h="689">
                    <a:moveTo>
                      <a:pt x="373" y="5"/>
                    </a:moveTo>
                    <a:lnTo>
                      <a:pt x="362" y="5"/>
                    </a:lnTo>
                    <a:lnTo>
                      <a:pt x="368" y="10"/>
                    </a:lnTo>
                    <a:lnTo>
                      <a:pt x="373" y="10"/>
                    </a:lnTo>
                    <a:lnTo>
                      <a:pt x="373"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4" name="Rectangle 253"/>
            <p:cNvSpPr/>
            <p:nvPr/>
          </p:nvSpPr>
          <p:spPr>
            <a:xfrm>
              <a:off x="3891100" y="2361142"/>
              <a:ext cx="607859" cy="369332"/>
            </a:xfrm>
            <a:prstGeom prst="rect">
              <a:avLst/>
            </a:prstGeom>
          </p:spPr>
          <p:txBody>
            <a:bodyPr wrap="none">
              <a:spAutoFit/>
            </a:bodyPr>
            <a:lstStyle/>
            <a:p>
              <a:r>
                <a:rPr lang="fr-FR" dirty="0">
                  <a:solidFill>
                    <a:schemeClr val="bg1"/>
                  </a:solidFill>
                  <a:latin typeface="Arial" pitchFamily="34" charset="0"/>
                  <a:cs typeface="Arial" pitchFamily="34" charset="0"/>
                </a:rPr>
                <a:t>Non</a:t>
              </a:r>
            </a:p>
          </p:txBody>
        </p:sp>
      </p:grpSp>
      <p:grpSp>
        <p:nvGrpSpPr>
          <p:cNvPr id="232" name="Groupe 231"/>
          <p:cNvGrpSpPr/>
          <p:nvPr/>
        </p:nvGrpSpPr>
        <p:grpSpPr>
          <a:xfrm>
            <a:off x="5401411" y="4418793"/>
            <a:ext cx="1380700" cy="1069945"/>
            <a:chOff x="5401411" y="4418793"/>
            <a:chExt cx="1380700" cy="1069945"/>
          </a:xfrm>
        </p:grpSpPr>
        <p:grpSp>
          <p:nvGrpSpPr>
            <p:cNvPr id="1204" name="Group 208"/>
            <p:cNvGrpSpPr>
              <a:grpSpLocks/>
            </p:cNvGrpSpPr>
            <p:nvPr/>
          </p:nvGrpSpPr>
          <p:grpSpPr bwMode="auto">
            <a:xfrm>
              <a:off x="5406029" y="4427720"/>
              <a:ext cx="1371464" cy="1050299"/>
              <a:chOff x="6889" y="13722"/>
              <a:chExt cx="1487" cy="882"/>
            </a:xfrm>
          </p:grpSpPr>
          <p:sp>
            <p:nvSpPr>
              <p:cNvPr id="1205" name="Freeform 209"/>
              <p:cNvSpPr>
                <a:spLocks/>
              </p:cNvSpPr>
              <p:nvPr/>
            </p:nvSpPr>
            <p:spPr bwMode="auto">
              <a:xfrm>
                <a:off x="6889" y="13722"/>
                <a:ext cx="1487" cy="882"/>
              </a:xfrm>
              <a:custGeom>
                <a:avLst/>
                <a:gdLst>
                  <a:gd name="T0" fmla="+- 0 8132 6889"/>
                  <a:gd name="T1" fmla="*/ T0 w 1487"/>
                  <a:gd name="T2" fmla="+- 0 13722 13722"/>
                  <a:gd name="T3" fmla="*/ 13722 h 882"/>
                  <a:gd name="T4" fmla="+- 0 7889 6889"/>
                  <a:gd name="T5" fmla="*/ T4 w 1487"/>
                  <a:gd name="T6" fmla="+- 0 14043 13722"/>
                  <a:gd name="T7" fmla="*/ 14043 h 882"/>
                  <a:gd name="T8" fmla="+- 0 7889 6889"/>
                  <a:gd name="T9" fmla="*/ T8 w 1487"/>
                  <a:gd name="T10" fmla="+- 0 14315 13722"/>
                  <a:gd name="T11" fmla="*/ 14315 h 882"/>
                  <a:gd name="T12" fmla="+- 0 6889 6889"/>
                  <a:gd name="T13" fmla="*/ T12 w 1487"/>
                  <a:gd name="T14" fmla="+- 0 14315 13722"/>
                  <a:gd name="T15" fmla="*/ 14315 h 882"/>
                  <a:gd name="T16" fmla="+- 0 6889 6889"/>
                  <a:gd name="T17" fmla="*/ T16 w 1487"/>
                  <a:gd name="T18" fmla="+- 0 14603 13722"/>
                  <a:gd name="T19" fmla="*/ 14603 h 882"/>
                  <a:gd name="T20" fmla="+- 0 8376 6889"/>
                  <a:gd name="T21" fmla="*/ T20 w 1487"/>
                  <a:gd name="T22" fmla="+- 0 14603 13722"/>
                  <a:gd name="T23" fmla="*/ 14603 h 882"/>
                  <a:gd name="T24" fmla="+- 0 8376 6889"/>
                  <a:gd name="T25" fmla="*/ T24 w 1487"/>
                  <a:gd name="T26" fmla="+- 0 14043 13722"/>
                  <a:gd name="T27" fmla="*/ 14043 h 882"/>
                  <a:gd name="T28" fmla="+- 0 8132 6889"/>
                  <a:gd name="T29" fmla="*/ T28 w 1487"/>
                  <a:gd name="T30" fmla="+- 0 13722 13722"/>
                  <a:gd name="T31" fmla="*/ 13722 h 88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87" h="882">
                    <a:moveTo>
                      <a:pt x="1243" y="0"/>
                    </a:moveTo>
                    <a:lnTo>
                      <a:pt x="1000" y="321"/>
                    </a:lnTo>
                    <a:lnTo>
                      <a:pt x="1000" y="593"/>
                    </a:lnTo>
                    <a:lnTo>
                      <a:pt x="0" y="593"/>
                    </a:lnTo>
                    <a:lnTo>
                      <a:pt x="0" y="881"/>
                    </a:lnTo>
                    <a:lnTo>
                      <a:pt x="1487" y="881"/>
                    </a:lnTo>
                    <a:lnTo>
                      <a:pt x="1487" y="321"/>
                    </a:lnTo>
                    <a:lnTo>
                      <a:pt x="124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06" name="Group 210"/>
            <p:cNvGrpSpPr>
              <a:grpSpLocks/>
            </p:cNvGrpSpPr>
            <p:nvPr/>
          </p:nvGrpSpPr>
          <p:grpSpPr bwMode="auto">
            <a:xfrm>
              <a:off x="5401411" y="4418793"/>
              <a:ext cx="1380700" cy="1065177"/>
              <a:chOff x="6884" y="13714"/>
              <a:chExt cx="1497" cy="895"/>
            </a:xfrm>
          </p:grpSpPr>
          <p:sp>
            <p:nvSpPr>
              <p:cNvPr id="1207" name="Freeform 211"/>
              <p:cNvSpPr>
                <a:spLocks/>
              </p:cNvSpPr>
              <p:nvPr/>
            </p:nvSpPr>
            <p:spPr bwMode="auto">
              <a:xfrm>
                <a:off x="6884" y="13714"/>
                <a:ext cx="1497" cy="895"/>
              </a:xfrm>
              <a:custGeom>
                <a:avLst/>
                <a:gdLst>
                  <a:gd name="T0" fmla="+- 0 7884 6884"/>
                  <a:gd name="T1" fmla="*/ T0 w 1497"/>
                  <a:gd name="T2" fmla="+- 0 14310 13714"/>
                  <a:gd name="T3" fmla="*/ 14310 h 895"/>
                  <a:gd name="T4" fmla="+- 0 6884 6884"/>
                  <a:gd name="T5" fmla="*/ T4 w 1497"/>
                  <a:gd name="T6" fmla="+- 0 14310 13714"/>
                  <a:gd name="T7" fmla="*/ 14310 h 895"/>
                  <a:gd name="T8" fmla="+- 0 6884 6884"/>
                  <a:gd name="T9" fmla="*/ T8 w 1497"/>
                  <a:gd name="T10" fmla="+- 0 14608 13714"/>
                  <a:gd name="T11" fmla="*/ 14608 h 895"/>
                  <a:gd name="T12" fmla="+- 0 8381 6884"/>
                  <a:gd name="T13" fmla="*/ T12 w 1497"/>
                  <a:gd name="T14" fmla="+- 0 14608 13714"/>
                  <a:gd name="T15" fmla="*/ 14608 h 895"/>
                  <a:gd name="T16" fmla="+- 0 8381 6884"/>
                  <a:gd name="T17" fmla="*/ T16 w 1497"/>
                  <a:gd name="T18" fmla="+- 0 14603 13714"/>
                  <a:gd name="T19" fmla="*/ 14603 h 895"/>
                  <a:gd name="T20" fmla="+- 0 6894 6884"/>
                  <a:gd name="T21" fmla="*/ T20 w 1497"/>
                  <a:gd name="T22" fmla="+- 0 14603 13714"/>
                  <a:gd name="T23" fmla="*/ 14603 h 895"/>
                  <a:gd name="T24" fmla="+- 0 6889 6884"/>
                  <a:gd name="T25" fmla="*/ T24 w 1497"/>
                  <a:gd name="T26" fmla="+- 0 14599 13714"/>
                  <a:gd name="T27" fmla="*/ 14599 h 895"/>
                  <a:gd name="T28" fmla="+- 0 6894 6884"/>
                  <a:gd name="T29" fmla="*/ T28 w 1497"/>
                  <a:gd name="T30" fmla="+- 0 14599 13714"/>
                  <a:gd name="T31" fmla="*/ 14599 h 895"/>
                  <a:gd name="T32" fmla="+- 0 6894 6884"/>
                  <a:gd name="T33" fmla="*/ T32 w 1497"/>
                  <a:gd name="T34" fmla="+- 0 14320 13714"/>
                  <a:gd name="T35" fmla="*/ 14320 h 895"/>
                  <a:gd name="T36" fmla="+- 0 6889 6884"/>
                  <a:gd name="T37" fmla="*/ T36 w 1497"/>
                  <a:gd name="T38" fmla="+- 0 14320 13714"/>
                  <a:gd name="T39" fmla="*/ 14320 h 895"/>
                  <a:gd name="T40" fmla="+- 0 6894 6884"/>
                  <a:gd name="T41" fmla="*/ T40 w 1497"/>
                  <a:gd name="T42" fmla="+- 0 14315 13714"/>
                  <a:gd name="T43" fmla="*/ 14315 h 895"/>
                  <a:gd name="T44" fmla="+- 0 7884 6884"/>
                  <a:gd name="T45" fmla="*/ T44 w 1497"/>
                  <a:gd name="T46" fmla="+- 0 14315 13714"/>
                  <a:gd name="T47" fmla="*/ 14315 h 895"/>
                  <a:gd name="T48" fmla="+- 0 7884 6884"/>
                  <a:gd name="T49" fmla="*/ T48 w 1497"/>
                  <a:gd name="T50" fmla="+- 0 14310 13714"/>
                  <a:gd name="T51" fmla="*/ 14310 h 8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97" h="895">
                    <a:moveTo>
                      <a:pt x="1000" y="596"/>
                    </a:moveTo>
                    <a:lnTo>
                      <a:pt x="0" y="596"/>
                    </a:lnTo>
                    <a:lnTo>
                      <a:pt x="0" y="894"/>
                    </a:lnTo>
                    <a:lnTo>
                      <a:pt x="1497" y="894"/>
                    </a:lnTo>
                    <a:lnTo>
                      <a:pt x="1497" y="889"/>
                    </a:lnTo>
                    <a:lnTo>
                      <a:pt x="10" y="889"/>
                    </a:lnTo>
                    <a:lnTo>
                      <a:pt x="5" y="885"/>
                    </a:lnTo>
                    <a:lnTo>
                      <a:pt x="10" y="885"/>
                    </a:lnTo>
                    <a:lnTo>
                      <a:pt x="10" y="606"/>
                    </a:lnTo>
                    <a:lnTo>
                      <a:pt x="5" y="606"/>
                    </a:lnTo>
                    <a:lnTo>
                      <a:pt x="10" y="601"/>
                    </a:lnTo>
                    <a:lnTo>
                      <a:pt x="1000" y="601"/>
                    </a:lnTo>
                    <a:lnTo>
                      <a:pt x="1000" y="59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8" name="Freeform 212"/>
              <p:cNvSpPr>
                <a:spLocks/>
              </p:cNvSpPr>
              <p:nvPr/>
            </p:nvSpPr>
            <p:spPr bwMode="auto">
              <a:xfrm>
                <a:off x="6884" y="13714"/>
                <a:ext cx="1497" cy="895"/>
              </a:xfrm>
              <a:custGeom>
                <a:avLst/>
                <a:gdLst>
                  <a:gd name="T0" fmla="+- 0 6894 6884"/>
                  <a:gd name="T1" fmla="*/ T0 w 1497"/>
                  <a:gd name="T2" fmla="+- 0 14599 13714"/>
                  <a:gd name="T3" fmla="*/ 14599 h 895"/>
                  <a:gd name="T4" fmla="+- 0 6889 6884"/>
                  <a:gd name="T5" fmla="*/ T4 w 1497"/>
                  <a:gd name="T6" fmla="+- 0 14599 13714"/>
                  <a:gd name="T7" fmla="*/ 14599 h 895"/>
                  <a:gd name="T8" fmla="+- 0 6894 6884"/>
                  <a:gd name="T9" fmla="*/ T8 w 1497"/>
                  <a:gd name="T10" fmla="+- 0 14603 13714"/>
                  <a:gd name="T11" fmla="*/ 14603 h 895"/>
                  <a:gd name="T12" fmla="+- 0 6894 6884"/>
                  <a:gd name="T13" fmla="*/ T12 w 1497"/>
                  <a:gd name="T14" fmla="+- 0 14599 13714"/>
                  <a:gd name="T15" fmla="*/ 14599 h 895"/>
                </a:gdLst>
                <a:ahLst/>
                <a:cxnLst>
                  <a:cxn ang="0">
                    <a:pos x="T1" y="T3"/>
                  </a:cxn>
                  <a:cxn ang="0">
                    <a:pos x="T5" y="T7"/>
                  </a:cxn>
                  <a:cxn ang="0">
                    <a:pos x="T9" y="T11"/>
                  </a:cxn>
                  <a:cxn ang="0">
                    <a:pos x="T13" y="T15"/>
                  </a:cxn>
                </a:cxnLst>
                <a:rect l="0" t="0" r="r" b="b"/>
                <a:pathLst>
                  <a:path w="1497" h="895">
                    <a:moveTo>
                      <a:pt x="10" y="885"/>
                    </a:moveTo>
                    <a:lnTo>
                      <a:pt x="5" y="885"/>
                    </a:lnTo>
                    <a:lnTo>
                      <a:pt x="10" y="889"/>
                    </a:lnTo>
                    <a:lnTo>
                      <a:pt x="10" y="88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9" name="Freeform 213"/>
              <p:cNvSpPr>
                <a:spLocks/>
              </p:cNvSpPr>
              <p:nvPr/>
            </p:nvSpPr>
            <p:spPr bwMode="auto">
              <a:xfrm>
                <a:off x="6884" y="13714"/>
                <a:ext cx="1497" cy="895"/>
              </a:xfrm>
              <a:custGeom>
                <a:avLst/>
                <a:gdLst>
                  <a:gd name="T0" fmla="+- 0 8371 6884"/>
                  <a:gd name="T1" fmla="*/ T0 w 1497"/>
                  <a:gd name="T2" fmla="+- 0 14599 13714"/>
                  <a:gd name="T3" fmla="*/ 14599 h 895"/>
                  <a:gd name="T4" fmla="+- 0 6894 6884"/>
                  <a:gd name="T5" fmla="*/ T4 w 1497"/>
                  <a:gd name="T6" fmla="+- 0 14599 13714"/>
                  <a:gd name="T7" fmla="*/ 14599 h 895"/>
                  <a:gd name="T8" fmla="+- 0 6894 6884"/>
                  <a:gd name="T9" fmla="*/ T8 w 1497"/>
                  <a:gd name="T10" fmla="+- 0 14603 13714"/>
                  <a:gd name="T11" fmla="*/ 14603 h 895"/>
                  <a:gd name="T12" fmla="+- 0 8371 6884"/>
                  <a:gd name="T13" fmla="*/ T12 w 1497"/>
                  <a:gd name="T14" fmla="+- 0 14603 13714"/>
                  <a:gd name="T15" fmla="*/ 14603 h 895"/>
                  <a:gd name="T16" fmla="+- 0 8371 6884"/>
                  <a:gd name="T17" fmla="*/ T16 w 1497"/>
                  <a:gd name="T18" fmla="+- 0 14599 13714"/>
                  <a:gd name="T19" fmla="*/ 14599 h 895"/>
                </a:gdLst>
                <a:ahLst/>
                <a:cxnLst>
                  <a:cxn ang="0">
                    <a:pos x="T1" y="T3"/>
                  </a:cxn>
                  <a:cxn ang="0">
                    <a:pos x="T5" y="T7"/>
                  </a:cxn>
                  <a:cxn ang="0">
                    <a:pos x="T9" y="T11"/>
                  </a:cxn>
                  <a:cxn ang="0">
                    <a:pos x="T13" y="T15"/>
                  </a:cxn>
                  <a:cxn ang="0">
                    <a:pos x="T17" y="T19"/>
                  </a:cxn>
                </a:cxnLst>
                <a:rect l="0" t="0" r="r" b="b"/>
                <a:pathLst>
                  <a:path w="1497" h="895">
                    <a:moveTo>
                      <a:pt x="1487" y="885"/>
                    </a:moveTo>
                    <a:lnTo>
                      <a:pt x="10" y="885"/>
                    </a:lnTo>
                    <a:lnTo>
                      <a:pt x="10" y="889"/>
                    </a:lnTo>
                    <a:lnTo>
                      <a:pt x="1487" y="889"/>
                    </a:lnTo>
                    <a:lnTo>
                      <a:pt x="1487" y="88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0" name="Freeform 214"/>
              <p:cNvSpPr>
                <a:spLocks/>
              </p:cNvSpPr>
              <p:nvPr/>
            </p:nvSpPr>
            <p:spPr bwMode="auto">
              <a:xfrm>
                <a:off x="6884" y="13714"/>
                <a:ext cx="1497" cy="895"/>
              </a:xfrm>
              <a:custGeom>
                <a:avLst/>
                <a:gdLst>
                  <a:gd name="T0" fmla="+- 0 8371 6884"/>
                  <a:gd name="T1" fmla="*/ T0 w 1497"/>
                  <a:gd name="T2" fmla="+- 0 14044 13714"/>
                  <a:gd name="T3" fmla="*/ 14044 h 895"/>
                  <a:gd name="T4" fmla="+- 0 8371 6884"/>
                  <a:gd name="T5" fmla="*/ T4 w 1497"/>
                  <a:gd name="T6" fmla="+- 0 14603 13714"/>
                  <a:gd name="T7" fmla="*/ 14603 h 895"/>
                  <a:gd name="T8" fmla="+- 0 8376 6884"/>
                  <a:gd name="T9" fmla="*/ T8 w 1497"/>
                  <a:gd name="T10" fmla="+- 0 14599 13714"/>
                  <a:gd name="T11" fmla="*/ 14599 h 895"/>
                  <a:gd name="T12" fmla="+- 0 8381 6884"/>
                  <a:gd name="T13" fmla="*/ T12 w 1497"/>
                  <a:gd name="T14" fmla="+- 0 14599 13714"/>
                  <a:gd name="T15" fmla="*/ 14599 h 895"/>
                  <a:gd name="T16" fmla="+- 0 8381 6884"/>
                  <a:gd name="T17" fmla="*/ T16 w 1497"/>
                  <a:gd name="T18" fmla="+- 0 14046 13714"/>
                  <a:gd name="T19" fmla="*/ 14046 h 895"/>
                  <a:gd name="T20" fmla="+- 0 8372 6884"/>
                  <a:gd name="T21" fmla="*/ T20 w 1497"/>
                  <a:gd name="T22" fmla="+- 0 14046 13714"/>
                  <a:gd name="T23" fmla="*/ 14046 h 895"/>
                  <a:gd name="T24" fmla="+- 0 8371 6884"/>
                  <a:gd name="T25" fmla="*/ T24 w 1497"/>
                  <a:gd name="T26" fmla="+- 0 14044 13714"/>
                  <a:gd name="T27" fmla="*/ 14044 h 895"/>
                </a:gdLst>
                <a:ahLst/>
                <a:cxnLst>
                  <a:cxn ang="0">
                    <a:pos x="T1" y="T3"/>
                  </a:cxn>
                  <a:cxn ang="0">
                    <a:pos x="T5" y="T7"/>
                  </a:cxn>
                  <a:cxn ang="0">
                    <a:pos x="T9" y="T11"/>
                  </a:cxn>
                  <a:cxn ang="0">
                    <a:pos x="T13" y="T15"/>
                  </a:cxn>
                  <a:cxn ang="0">
                    <a:pos x="T17" y="T19"/>
                  </a:cxn>
                  <a:cxn ang="0">
                    <a:pos x="T21" y="T23"/>
                  </a:cxn>
                  <a:cxn ang="0">
                    <a:pos x="T25" y="T27"/>
                  </a:cxn>
                </a:cxnLst>
                <a:rect l="0" t="0" r="r" b="b"/>
                <a:pathLst>
                  <a:path w="1497" h="895">
                    <a:moveTo>
                      <a:pt x="1487" y="330"/>
                    </a:moveTo>
                    <a:lnTo>
                      <a:pt x="1487" y="889"/>
                    </a:lnTo>
                    <a:lnTo>
                      <a:pt x="1492" y="885"/>
                    </a:lnTo>
                    <a:lnTo>
                      <a:pt x="1497" y="885"/>
                    </a:lnTo>
                    <a:lnTo>
                      <a:pt x="1497" y="332"/>
                    </a:lnTo>
                    <a:lnTo>
                      <a:pt x="1488" y="332"/>
                    </a:lnTo>
                    <a:lnTo>
                      <a:pt x="1487" y="33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1" name="Freeform 215"/>
              <p:cNvSpPr>
                <a:spLocks/>
              </p:cNvSpPr>
              <p:nvPr/>
            </p:nvSpPr>
            <p:spPr bwMode="auto">
              <a:xfrm>
                <a:off x="6884" y="13714"/>
                <a:ext cx="1497" cy="895"/>
              </a:xfrm>
              <a:custGeom>
                <a:avLst/>
                <a:gdLst>
                  <a:gd name="T0" fmla="+- 0 8381 6884"/>
                  <a:gd name="T1" fmla="*/ T0 w 1497"/>
                  <a:gd name="T2" fmla="+- 0 14599 13714"/>
                  <a:gd name="T3" fmla="*/ 14599 h 895"/>
                  <a:gd name="T4" fmla="+- 0 8376 6884"/>
                  <a:gd name="T5" fmla="*/ T4 w 1497"/>
                  <a:gd name="T6" fmla="+- 0 14599 13714"/>
                  <a:gd name="T7" fmla="*/ 14599 h 895"/>
                  <a:gd name="T8" fmla="+- 0 8371 6884"/>
                  <a:gd name="T9" fmla="*/ T8 w 1497"/>
                  <a:gd name="T10" fmla="+- 0 14603 13714"/>
                  <a:gd name="T11" fmla="*/ 14603 h 895"/>
                  <a:gd name="T12" fmla="+- 0 8381 6884"/>
                  <a:gd name="T13" fmla="*/ T12 w 1497"/>
                  <a:gd name="T14" fmla="+- 0 14603 13714"/>
                  <a:gd name="T15" fmla="*/ 14603 h 895"/>
                  <a:gd name="T16" fmla="+- 0 8381 6884"/>
                  <a:gd name="T17" fmla="*/ T16 w 1497"/>
                  <a:gd name="T18" fmla="+- 0 14599 13714"/>
                  <a:gd name="T19" fmla="*/ 14599 h 895"/>
                </a:gdLst>
                <a:ahLst/>
                <a:cxnLst>
                  <a:cxn ang="0">
                    <a:pos x="T1" y="T3"/>
                  </a:cxn>
                  <a:cxn ang="0">
                    <a:pos x="T5" y="T7"/>
                  </a:cxn>
                  <a:cxn ang="0">
                    <a:pos x="T9" y="T11"/>
                  </a:cxn>
                  <a:cxn ang="0">
                    <a:pos x="T13" y="T15"/>
                  </a:cxn>
                  <a:cxn ang="0">
                    <a:pos x="T17" y="T19"/>
                  </a:cxn>
                </a:cxnLst>
                <a:rect l="0" t="0" r="r" b="b"/>
                <a:pathLst>
                  <a:path w="1497" h="895">
                    <a:moveTo>
                      <a:pt x="1497" y="885"/>
                    </a:moveTo>
                    <a:lnTo>
                      <a:pt x="1492" y="885"/>
                    </a:lnTo>
                    <a:lnTo>
                      <a:pt x="1487" y="889"/>
                    </a:lnTo>
                    <a:lnTo>
                      <a:pt x="1497" y="889"/>
                    </a:lnTo>
                    <a:lnTo>
                      <a:pt x="1497" y="88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2" name="Freeform 216"/>
              <p:cNvSpPr>
                <a:spLocks/>
              </p:cNvSpPr>
              <p:nvPr/>
            </p:nvSpPr>
            <p:spPr bwMode="auto">
              <a:xfrm>
                <a:off x="6884" y="13714"/>
                <a:ext cx="1497" cy="895"/>
              </a:xfrm>
              <a:custGeom>
                <a:avLst/>
                <a:gdLst>
                  <a:gd name="T0" fmla="+- 0 6894 6884"/>
                  <a:gd name="T1" fmla="*/ T0 w 1497"/>
                  <a:gd name="T2" fmla="+- 0 14315 13714"/>
                  <a:gd name="T3" fmla="*/ 14315 h 895"/>
                  <a:gd name="T4" fmla="+- 0 6889 6884"/>
                  <a:gd name="T5" fmla="*/ T4 w 1497"/>
                  <a:gd name="T6" fmla="+- 0 14320 13714"/>
                  <a:gd name="T7" fmla="*/ 14320 h 895"/>
                  <a:gd name="T8" fmla="+- 0 6894 6884"/>
                  <a:gd name="T9" fmla="*/ T8 w 1497"/>
                  <a:gd name="T10" fmla="+- 0 14320 13714"/>
                  <a:gd name="T11" fmla="*/ 14320 h 895"/>
                  <a:gd name="T12" fmla="+- 0 6894 6884"/>
                  <a:gd name="T13" fmla="*/ T12 w 1497"/>
                  <a:gd name="T14" fmla="+- 0 14315 13714"/>
                  <a:gd name="T15" fmla="*/ 14315 h 895"/>
                </a:gdLst>
                <a:ahLst/>
                <a:cxnLst>
                  <a:cxn ang="0">
                    <a:pos x="T1" y="T3"/>
                  </a:cxn>
                  <a:cxn ang="0">
                    <a:pos x="T5" y="T7"/>
                  </a:cxn>
                  <a:cxn ang="0">
                    <a:pos x="T9" y="T11"/>
                  </a:cxn>
                  <a:cxn ang="0">
                    <a:pos x="T13" y="T15"/>
                  </a:cxn>
                </a:cxnLst>
                <a:rect l="0" t="0" r="r" b="b"/>
                <a:pathLst>
                  <a:path w="1497" h="895">
                    <a:moveTo>
                      <a:pt x="10" y="601"/>
                    </a:moveTo>
                    <a:lnTo>
                      <a:pt x="5" y="606"/>
                    </a:lnTo>
                    <a:lnTo>
                      <a:pt x="10" y="606"/>
                    </a:lnTo>
                    <a:lnTo>
                      <a:pt x="10" y="6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3" name="Freeform 217"/>
              <p:cNvSpPr>
                <a:spLocks/>
              </p:cNvSpPr>
              <p:nvPr/>
            </p:nvSpPr>
            <p:spPr bwMode="auto">
              <a:xfrm>
                <a:off x="6884" y="13714"/>
                <a:ext cx="1497" cy="895"/>
              </a:xfrm>
              <a:custGeom>
                <a:avLst/>
                <a:gdLst>
                  <a:gd name="T0" fmla="+- 0 7894 6884"/>
                  <a:gd name="T1" fmla="*/ T0 w 1497"/>
                  <a:gd name="T2" fmla="+- 0 14310 13714"/>
                  <a:gd name="T3" fmla="*/ 14310 h 895"/>
                  <a:gd name="T4" fmla="+- 0 7889 6884"/>
                  <a:gd name="T5" fmla="*/ T4 w 1497"/>
                  <a:gd name="T6" fmla="+- 0 14310 13714"/>
                  <a:gd name="T7" fmla="*/ 14310 h 895"/>
                  <a:gd name="T8" fmla="+- 0 7884 6884"/>
                  <a:gd name="T9" fmla="*/ T8 w 1497"/>
                  <a:gd name="T10" fmla="+- 0 14315 13714"/>
                  <a:gd name="T11" fmla="*/ 14315 h 895"/>
                  <a:gd name="T12" fmla="+- 0 6894 6884"/>
                  <a:gd name="T13" fmla="*/ T12 w 1497"/>
                  <a:gd name="T14" fmla="+- 0 14315 13714"/>
                  <a:gd name="T15" fmla="*/ 14315 h 895"/>
                  <a:gd name="T16" fmla="+- 0 6894 6884"/>
                  <a:gd name="T17" fmla="*/ T16 w 1497"/>
                  <a:gd name="T18" fmla="+- 0 14320 13714"/>
                  <a:gd name="T19" fmla="*/ 14320 h 895"/>
                  <a:gd name="T20" fmla="+- 0 7894 6884"/>
                  <a:gd name="T21" fmla="*/ T20 w 1497"/>
                  <a:gd name="T22" fmla="+- 0 14320 13714"/>
                  <a:gd name="T23" fmla="*/ 14320 h 895"/>
                  <a:gd name="T24" fmla="+- 0 7894 6884"/>
                  <a:gd name="T25" fmla="*/ T24 w 1497"/>
                  <a:gd name="T26" fmla="+- 0 14310 13714"/>
                  <a:gd name="T27" fmla="*/ 14310 h 895"/>
                </a:gdLst>
                <a:ahLst/>
                <a:cxnLst>
                  <a:cxn ang="0">
                    <a:pos x="T1" y="T3"/>
                  </a:cxn>
                  <a:cxn ang="0">
                    <a:pos x="T5" y="T7"/>
                  </a:cxn>
                  <a:cxn ang="0">
                    <a:pos x="T9" y="T11"/>
                  </a:cxn>
                  <a:cxn ang="0">
                    <a:pos x="T13" y="T15"/>
                  </a:cxn>
                  <a:cxn ang="0">
                    <a:pos x="T17" y="T19"/>
                  </a:cxn>
                  <a:cxn ang="0">
                    <a:pos x="T21" y="T23"/>
                  </a:cxn>
                  <a:cxn ang="0">
                    <a:pos x="T25" y="T27"/>
                  </a:cxn>
                </a:cxnLst>
                <a:rect l="0" t="0" r="r" b="b"/>
                <a:pathLst>
                  <a:path w="1497" h="895">
                    <a:moveTo>
                      <a:pt x="1010" y="596"/>
                    </a:moveTo>
                    <a:lnTo>
                      <a:pt x="1005" y="596"/>
                    </a:lnTo>
                    <a:lnTo>
                      <a:pt x="1000" y="601"/>
                    </a:lnTo>
                    <a:lnTo>
                      <a:pt x="10" y="601"/>
                    </a:lnTo>
                    <a:lnTo>
                      <a:pt x="10" y="606"/>
                    </a:lnTo>
                    <a:lnTo>
                      <a:pt x="1010" y="606"/>
                    </a:lnTo>
                    <a:lnTo>
                      <a:pt x="1010" y="59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4" name="Freeform 218"/>
              <p:cNvSpPr>
                <a:spLocks/>
              </p:cNvSpPr>
              <p:nvPr/>
            </p:nvSpPr>
            <p:spPr bwMode="auto">
              <a:xfrm>
                <a:off x="6884" y="13714"/>
                <a:ext cx="1497" cy="895"/>
              </a:xfrm>
              <a:custGeom>
                <a:avLst/>
                <a:gdLst>
                  <a:gd name="T0" fmla="+- 0 8132 6884"/>
                  <a:gd name="T1" fmla="*/ T0 w 1497"/>
                  <a:gd name="T2" fmla="+- 0 13714 13714"/>
                  <a:gd name="T3" fmla="*/ 13714 h 895"/>
                  <a:gd name="T4" fmla="+- 0 7884 6884"/>
                  <a:gd name="T5" fmla="*/ T4 w 1497"/>
                  <a:gd name="T6" fmla="+- 0 14041 13714"/>
                  <a:gd name="T7" fmla="*/ 14041 h 895"/>
                  <a:gd name="T8" fmla="+- 0 7884 6884"/>
                  <a:gd name="T9" fmla="*/ T8 w 1497"/>
                  <a:gd name="T10" fmla="+- 0 14315 13714"/>
                  <a:gd name="T11" fmla="*/ 14315 h 895"/>
                  <a:gd name="T12" fmla="+- 0 7889 6884"/>
                  <a:gd name="T13" fmla="*/ T12 w 1497"/>
                  <a:gd name="T14" fmla="+- 0 14310 13714"/>
                  <a:gd name="T15" fmla="*/ 14310 h 895"/>
                  <a:gd name="T16" fmla="+- 0 7894 6884"/>
                  <a:gd name="T17" fmla="*/ T16 w 1497"/>
                  <a:gd name="T18" fmla="+- 0 14310 13714"/>
                  <a:gd name="T19" fmla="*/ 14310 h 895"/>
                  <a:gd name="T20" fmla="+- 0 7894 6884"/>
                  <a:gd name="T21" fmla="*/ T20 w 1497"/>
                  <a:gd name="T22" fmla="+- 0 14046 13714"/>
                  <a:gd name="T23" fmla="*/ 14046 h 895"/>
                  <a:gd name="T24" fmla="+- 0 7893 6884"/>
                  <a:gd name="T25" fmla="*/ T24 w 1497"/>
                  <a:gd name="T26" fmla="+- 0 14046 13714"/>
                  <a:gd name="T27" fmla="*/ 14046 h 895"/>
                  <a:gd name="T28" fmla="+- 0 7894 6884"/>
                  <a:gd name="T29" fmla="*/ T28 w 1497"/>
                  <a:gd name="T30" fmla="+- 0 14043 13714"/>
                  <a:gd name="T31" fmla="*/ 14043 h 895"/>
                  <a:gd name="T32" fmla="+- 0 7895 6884"/>
                  <a:gd name="T33" fmla="*/ T32 w 1497"/>
                  <a:gd name="T34" fmla="+- 0 14043 13714"/>
                  <a:gd name="T35" fmla="*/ 14043 h 895"/>
                  <a:gd name="T36" fmla="+- 0 8132 6884"/>
                  <a:gd name="T37" fmla="*/ T36 w 1497"/>
                  <a:gd name="T38" fmla="+- 0 13731 13714"/>
                  <a:gd name="T39" fmla="*/ 13731 h 895"/>
                  <a:gd name="T40" fmla="+- 0 8128 6884"/>
                  <a:gd name="T41" fmla="*/ T40 w 1497"/>
                  <a:gd name="T42" fmla="+- 0 13725 13714"/>
                  <a:gd name="T43" fmla="*/ 13725 h 895"/>
                  <a:gd name="T44" fmla="+- 0 8141 6884"/>
                  <a:gd name="T45" fmla="*/ T44 w 1497"/>
                  <a:gd name="T46" fmla="+- 0 13725 13714"/>
                  <a:gd name="T47" fmla="*/ 13725 h 895"/>
                  <a:gd name="T48" fmla="+- 0 8132 6884"/>
                  <a:gd name="T49" fmla="*/ T48 w 1497"/>
                  <a:gd name="T50" fmla="+- 0 13714 13714"/>
                  <a:gd name="T51" fmla="*/ 13714 h 8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97" h="895">
                    <a:moveTo>
                      <a:pt x="1248" y="0"/>
                    </a:moveTo>
                    <a:lnTo>
                      <a:pt x="1000" y="327"/>
                    </a:lnTo>
                    <a:lnTo>
                      <a:pt x="1000" y="601"/>
                    </a:lnTo>
                    <a:lnTo>
                      <a:pt x="1005" y="596"/>
                    </a:lnTo>
                    <a:lnTo>
                      <a:pt x="1010" y="596"/>
                    </a:lnTo>
                    <a:lnTo>
                      <a:pt x="1010" y="332"/>
                    </a:lnTo>
                    <a:lnTo>
                      <a:pt x="1009" y="332"/>
                    </a:lnTo>
                    <a:lnTo>
                      <a:pt x="1010" y="329"/>
                    </a:lnTo>
                    <a:lnTo>
                      <a:pt x="1011" y="329"/>
                    </a:lnTo>
                    <a:lnTo>
                      <a:pt x="1248" y="17"/>
                    </a:lnTo>
                    <a:lnTo>
                      <a:pt x="1244" y="11"/>
                    </a:lnTo>
                    <a:lnTo>
                      <a:pt x="1257" y="11"/>
                    </a:lnTo>
                    <a:lnTo>
                      <a:pt x="12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5" name="Freeform 219"/>
              <p:cNvSpPr>
                <a:spLocks/>
              </p:cNvSpPr>
              <p:nvPr/>
            </p:nvSpPr>
            <p:spPr bwMode="auto">
              <a:xfrm>
                <a:off x="6884" y="13714"/>
                <a:ext cx="1497" cy="895"/>
              </a:xfrm>
              <a:custGeom>
                <a:avLst/>
                <a:gdLst>
                  <a:gd name="T0" fmla="+- 0 7894 6884"/>
                  <a:gd name="T1" fmla="*/ T0 w 1497"/>
                  <a:gd name="T2" fmla="+- 0 14043 13714"/>
                  <a:gd name="T3" fmla="*/ 14043 h 895"/>
                  <a:gd name="T4" fmla="+- 0 7893 6884"/>
                  <a:gd name="T5" fmla="*/ T4 w 1497"/>
                  <a:gd name="T6" fmla="+- 0 14046 13714"/>
                  <a:gd name="T7" fmla="*/ 14046 h 895"/>
                  <a:gd name="T8" fmla="+- 0 7894 6884"/>
                  <a:gd name="T9" fmla="*/ T8 w 1497"/>
                  <a:gd name="T10" fmla="+- 0 14045 13714"/>
                  <a:gd name="T11" fmla="*/ 14045 h 895"/>
                  <a:gd name="T12" fmla="+- 0 7894 6884"/>
                  <a:gd name="T13" fmla="*/ T12 w 1497"/>
                  <a:gd name="T14" fmla="+- 0 14043 13714"/>
                  <a:gd name="T15" fmla="*/ 14043 h 895"/>
                </a:gdLst>
                <a:ahLst/>
                <a:cxnLst>
                  <a:cxn ang="0">
                    <a:pos x="T1" y="T3"/>
                  </a:cxn>
                  <a:cxn ang="0">
                    <a:pos x="T5" y="T7"/>
                  </a:cxn>
                  <a:cxn ang="0">
                    <a:pos x="T9" y="T11"/>
                  </a:cxn>
                  <a:cxn ang="0">
                    <a:pos x="T13" y="T15"/>
                  </a:cxn>
                </a:cxnLst>
                <a:rect l="0" t="0" r="r" b="b"/>
                <a:pathLst>
                  <a:path w="1497" h="895">
                    <a:moveTo>
                      <a:pt x="1010" y="329"/>
                    </a:moveTo>
                    <a:lnTo>
                      <a:pt x="1009" y="332"/>
                    </a:lnTo>
                    <a:lnTo>
                      <a:pt x="1010" y="331"/>
                    </a:lnTo>
                    <a:lnTo>
                      <a:pt x="1010" y="3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6" name="Freeform 220"/>
              <p:cNvSpPr>
                <a:spLocks/>
              </p:cNvSpPr>
              <p:nvPr/>
            </p:nvSpPr>
            <p:spPr bwMode="auto">
              <a:xfrm>
                <a:off x="6884" y="13714"/>
                <a:ext cx="1497" cy="895"/>
              </a:xfrm>
              <a:custGeom>
                <a:avLst/>
                <a:gdLst>
                  <a:gd name="T0" fmla="+- 0 7894 6884"/>
                  <a:gd name="T1" fmla="*/ T0 w 1497"/>
                  <a:gd name="T2" fmla="+- 0 14045 13714"/>
                  <a:gd name="T3" fmla="*/ 14045 h 895"/>
                  <a:gd name="T4" fmla="+- 0 7893 6884"/>
                  <a:gd name="T5" fmla="*/ T4 w 1497"/>
                  <a:gd name="T6" fmla="+- 0 14046 13714"/>
                  <a:gd name="T7" fmla="*/ 14046 h 895"/>
                  <a:gd name="T8" fmla="+- 0 7894 6884"/>
                  <a:gd name="T9" fmla="*/ T8 w 1497"/>
                  <a:gd name="T10" fmla="+- 0 14046 13714"/>
                  <a:gd name="T11" fmla="*/ 14046 h 895"/>
                  <a:gd name="T12" fmla="+- 0 7894 6884"/>
                  <a:gd name="T13" fmla="*/ T12 w 1497"/>
                  <a:gd name="T14" fmla="+- 0 14045 13714"/>
                  <a:gd name="T15" fmla="*/ 14045 h 895"/>
                </a:gdLst>
                <a:ahLst/>
                <a:cxnLst>
                  <a:cxn ang="0">
                    <a:pos x="T1" y="T3"/>
                  </a:cxn>
                  <a:cxn ang="0">
                    <a:pos x="T5" y="T7"/>
                  </a:cxn>
                  <a:cxn ang="0">
                    <a:pos x="T9" y="T11"/>
                  </a:cxn>
                  <a:cxn ang="0">
                    <a:pos x="T13" y="T15"/>
                  </a:cxn>
                </a:cxnLst>
                <a:rect l="0" t="0" r="r" b="b"/>
                <a:pathLst>
                  <a:path w="1497" h="895">
                    <a:moveTo>
                      <a:pt x="1010" y="331"/>
                    </a:moveTo>
                    <a:lnTo>
                      <a:pt x="1009" y="332"/>
                    </a:lnTo>
                    <a:lnTo>
                      <a:pt x="1010" y="332"/>
                    </a:lnTo>
                    <a:lnTo>
                      <a:pt x="1010" y="33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7" name="Freeform 221"/>
              <p:cNvSpPr>
                <a:spLocks/>
              </p:cNvSpPr>
              <p:nvPr/>
            </p:nvSpPr>
            <p:spPr bwMode="auto">
              <a:xfrm>
                <a:off x="6884" y="13714"/>
                <a:ext cx="1497" cy="895"/>
              </a:xfrm>
              <a:custGeom>
                <a:avLst/>
                <a:gdLst>
                  <a:gd name="T0" fmla="+- 0 8371 6884"/>
                  <a:gd name="T1" fmla="*/ T0 w 1497"/>
                  <a:gd name="T2" fmla="+- 0 14043 13714"/>
                  <a:gd name="T3" fmla="*/ 14043 h 895"/>
                  <a:gd name="T4" fmla="+- 0 8371 6884"/>
                  <a:gd name="T5" fmla="*/ T4 w 1497"/>
                  <a:gd name="T6" fmla="+- 0 14044 13714"/>
                  <a:gd name="T7" fmla="*/ 14044 h 895"/>
                  <a:gd name="T8" fmla="+- 0 8372 6884"/>
                  <a:gd name="T9" fmla="*/ T8 w 1497"/>
                  <a:gd name="T10" fmla="+- 0 14046 13714"/>
                  <a:gd name="T11" fmla="*/ 14046 h 895"/>
                  <a:gd name="T12" fmla="+- 0 8371 6884"/>
                  <a:gd name="T13" fmla="*/ T12 w 1497"/>
                  <a:gd name="T14" fmla="+- 0 14043 13714"/>
                  <a:gd name="T15" fmla="*/ 14043 h 895"/>
                </a:gdLst>
                <a:ahLst/>
                <a:cxnLst>
                  <a:cxn ang="0">
                    <a:pos x="T1" y="T3"/>
                  </a:cxn>
                  <a:cxn ang="0">
                    <a:pos x="T5" y="T7"/>
                  </a:cxn>
                  <a:cxn ang="0">
                    <a:pos x="T9" y="T11"/>
                  </a:cxn>
                  <a:cxn ang="0">
                    <a:pos x="T13" y="T15"/>
                  </a:cxn>
                </a:cxnLst>
                <a:rect l="0" t="0" r="r" b="b"/>
                <a:pathLst>
                  <a:path w="1497" h="895">
                    <a:moveTo>
                      <a:pt x="1487" y="329"/>
                    </a:moveTo>
                    <a:lnTo>
                      <a:pt x="1487" y="330"/>
                    </a:lnTo>
                    <a:lnTo>
                      <a:pt x="1488" y="332"/>
                    </a:lnTo>
                    <a:lnTo>
                      <a:pt x="1487" y="3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8" name="Freeform 222"/>
              <p:cNvSpPr>
                <a:spLocks/>
              </p:cNvSpPr>
              <p:nvPr/>
            </p:nvSpPr>
            <p:spPr bwMode="auto">
              <a:xfrm>
                <a:off x="6884" y="13714"/>
                <a:ext cx="1497" cy="895"/>
              </a:xfrm>
              <a:custGeom>
                <a:avLst/>
                <a:gdLst>
                  <a:gd name="T0" fmla="+- 0 8381 6884"/>
                  <a:gd name="T1" fmla="*/ T0 w 1497"/>
                  <a:gd name="T2" fmla="+- 0 14043 13714"/>
                  <a:gd name="T3" fmla="*/ 14043 h 895"/>
                  <a:gd name="T4" fmla="+- 0 8371 6884"/>
                  <a:gd name="T5" fmla="*/ T4 w 1497"/>
                  <a:gd name="T6" fmla="+- 0 14043 13714"/>
                  <a:gd name="T7" fmla="*/ 14043 h 895"/>
                  <a:gd name="T8" fmla="+- 0 8372 6884"/>
                  <a:gd name="T9" fmla="*/ T8 w 1497"/>
                  <a:gd name="T10" fmla="+- 0 14046 13714"/>
                  <a:gd name="T11" fmla="*/ 14046 h 895"/>
                  <a:gd name="T12" fmla="+- 0 8381 6884"/>
                  <a:gd name="T13" fmla="*/ T12 w 1497"/>
                  <a:gd name="T14" fmla="+- 0 14046 13714"/>
                  <a:gd name="T15" fmla="*/ 14046 h 895"/>
                  <a:gd name="T16" fmla="+- 0 8381 6884"/>
                  <a:gd name="T17" fmla="*/ T16 w 1497"/>
                  <a:gd name="T18" fmla="+- 0 14043 13714"/>
                  <a:gd name="T19" fmla="*/ 14043 h 895"/>
                </a:gdLst>
                <a:ahLst/>
                <a:cxnLst>
                  <a:cxn ang="0">
                    <a:pos x="T1" y="T3"/>
                  </a:cxn>
                  <a:cxn ang="0">
                    <a:pos x="T5" y="T7"/>
                  </a:cxn>
                  <a:cxn ang="0">
                    <a:pos x="T9" y="T11"/>
                  </a:cxn>
                  <a:cxn ang="0">
                    <a:pos x="T13" y="T15"/>
                  </a:cxn>
                  <a:cxn ang="0">
                    <a:pos x="T17" y="T19"/>
                  </a:cxn>
                </a:cxnLst>
                <a:rect l="0" t="0" r="r" b="b"/>
                <a:pathLst>
                  <a:path w="1497" h="895">
                    <a:moveTo>
                      <a:pt x="1497" y="329"/>
                    </a:moveTo>
                    <a:lnTo>
                      <a:pt x="1487" y="329"/>
                    </a:lnTo>
                    <a:lnTo>
                      <a:pt x="1488" y="332"/>
                    </a:lnTo>
                    <a:lnTo>
                      <a:pt x="1497" y="332"/>
                    </a:lnTo>
                    <a:lnTo>
                      <a:pt x="1497" y="3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19" name="Freeform 223"/>
              <p:cNvSpPr>
                <a:spLocks/>
              </p:cNvSpPr>
              <p:nvPr/>
            </p:nvSpPr>
            <p:spPr bwMode="auto">
              <a:xfrm>
                <a:off x="6884" y="13714"/>
                <a:ext cx="1497" cy="895"/>
              </a:xfrm>
              <a:custGeom>
                <a:avLst/>
                <a:gdLst>
                  <a:gd name="T0" fmla="+- 0 7895 6884"/>
                  <a:gd name="T1" fmla="*/ T0 w 1497"/>
                  <a:gd name="T2" fmla="+- 0 14043 13714"/>
                  <a:gd name="T3" fmla="*/ 14043 h 895"/>
                  <a:gd name="T4" fmla="+- 0 7894 6884"/>
                  <a:gd name="T5" fmla="*/ T4 w 1497"/>
                  <a:gd name="T6" fmla="+- 0 14043 13714"/>
                  <a:gd name="T7" fmla="*/ 14043 h 895"/>
                  <a:gd name="T8" fmla="+- 0 7894 6884"/>
                  <a:gd name="T9" fmla="*/ T8 w 1497"/>
                  <a:gd name="T10" fmla="+- 0 14045 13714"/>
                  <a:gd name="T11" fmla="*/ 14045 h 895"/>
                  <a:gd name="T12" fmla="+- 0 7895 6884"/>
                  <a:gd name="T13" fmla="*/ T12 w 1497"/>
                  <a:gd name="T14" fmla="+- 0 14043 13714"/>
                  <a:gd name="T15" fmla="*/ 14043 h 895"/>
                </a:gdLst>
                <a:ahLst/>
                <a:cxnLst>
                  <a:cxn ang="0">
                    <a:pos x="T1" y="T3"/>
                  </a:cxn>
                  <a:cxn ang="0">
                    <a:pos x="T5" y="T7"/>
                  </a:cxn>
                  <a:cxn ang="0">
                    <a:pos x="T9" y="T11"/>
                  </a:cxn>
                  <a:cxn ang="0">
                    <a:pos x="T13" y="T15"/>
                  </a:cxn>
                </a:cxnLst>
                <a:rect l="0" t="0" r="r" b="b"/>
                <a:pathLst>
                  <a:path w="1497" h="895">
                    <a:moveTo>
                      <a:pt x="1011" y="329"/>
                    </a:moveTo>
                    <a:lnTo>
                      <a:pt x="1010" y="329"/>
                    </a:lnTo>
                    <a:lnTo>
                      <a:pt x="1010" y="331"/>
                    </a:lnTo>
                    <a:lnTo>
                      <a:pt x="1011" y="3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0" name="Freeform 224"/>
              <p:cNvSpPr>
                <a:spLocks/>
              </p:cNvSpPr>
              <p:nvPr/>
            </p:nvSpPr>
            <p:spPr bwMode="auto">
              <a:xfrm>
                <a:off x="6884" y="13714"/>
                <a:ext cx="1497" cy="895"/>
              </a:xfrm>
              <a:custGeom>
                <a:avLst/>
                <a:gdLst>
                  <a:gd name="T0" fmla="+- 0 8141 6884"/>
                  <a:gd name="T1" fmla="*/ T0 w 1497"/>
                  <a:gd name="T2" fmla="+- 0 13725 13714"/>
                  <a:gd name="T3" fmla="*/ 13725 h 895"/>
                  <a:gd name="T4" fmla="+- 0 8136 6884"/>
                  <a:gd name="T5" fmla="*/ T4 w 1497"/>
                  <a:gd name="T6" fmla="+- 0 13725 13714"/>
                  <a:gd name="T7" fmla="*/ 13725 h 895"/>
                  <a:gd name="T8" fmla="+- 0 8132 6884"/>
                  <a:gd name="T9" fmla="*/ T8 w 1497"/>
                  <a:gd name="T10" fmla="+- 0 13731 13714"/>
                  <a:gd name="T11" fmla="*/ 13731 h 895"/>
                  <a:gd name="T12" fmla="+- 0 8371 6884"/>
                  <a:gd name="T13" fmla="*/ T12 w 1497"/>
                  <a:gd name="T14" fmla="+- 0 14044 13714"/>
                  <a:gd name="T15" fmla="*/ 14044 h 895"/>
                  <a:gd name="T16" fmla="+- 0 8371 6884"/>
                  <a:gd name="T17" fmla="*/ T16 w 1497"/>
                  <a:gd name="T18" fmla="+- 0 14043 13714"/>
                  <a:gd name="T19" fmla="*/ 14043 h 895"/>
                  <a:gd name="T20" fmla="+- 0 8381 6884"/>
                  <a:gd name="T21" fmla="*/ T20 w 1497"/>
                  <a:gd name="T22" fmla="+- 0 14043 13714"/>
                  <a:gd name="T23" fmla="*/ 14043 h 895"/>
                  <a:gd name="T24" fmla="+- 0 8381 6884"/>
                  <a:gd name="T25" fmla="*/ T24 w 1497"/>
                  <a:gd name="T26" fmla="+- 0 14041 13714"/>
                  <a:gd name="T27" fmla="*/ 14041 h 895"/>
                  <a:gd name="T28" fmla="+- 0 8141 6884"/>
                  <a:gd name="T29" fmla="*/ T28 w 1497"/>
                  <a:gd name="T30" fmla="+- 0 13725 13714"/>
                  <a:gd name="T31" fmla="*/ 13725 h 89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97" h="895">
                    <a:moveTo>
                      <a:pt x="1257" y="11"/>
                    </a:moveTo>
                    <a:lnTo>
                      <a:pt x="1252" y="11"/>
                    </a:lnTo>
                    <a:lnTo>
                      <a:pt x="1248" y="17"/>
                    </a:lnTo>
                    <a:lnTo>
                      <a:pt x="1487" y="330"/>
                    </a:lnTo>
                    <a:lnTo>
                      <a:pt x="1487" y="329"/>
                    </a:lnTo>
                    <a:lnTo>
                      <a:pt x="1497" y="329"/>
                    </a:lnTo>
                    <a:lnTo>
                      <a:pt x="1497" y="327"/>
                    </a:lnTo>
                    <a:lnTo>
                      <a:pt x="1257"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1" name="Freeform 225"/>
              <p:cNvSpPr>
                <a:spLocks/>
              </p:cNvSpPr>
              <p:nvPr/>
            </p:nvSpPr>
            <p:spPr bwMode="auto">
              <a:xfrm>
                <a:off x="6884" y="13714"/>
                <a:ext cx="1497" cy="895"/>
              </a:xfrm>
              <a:custGeom>
                <a:avLst/>
                <a:gdLst>
                  <a:gd name="T0" fmla="+- 0 8136 6884"/>
                  <a:gd name="T1" fmla="*/ T0 w 1497"/>
                  <a:gd name="T2" fmla="+- 0 13725 13714"/>
                  <a:gd name="T3" fmla="*/ 13725 h 895"/>
                  <a:gd name="T4" fmla="+- 0 8128 6884"/>
                  <a:gd name="T5" fmla="*/ T4 w 1497"/>
                  <a:gd name="T6" fmla="+- 0 13725 13714"/>
                  <a:gd name="T7" fmla="*/ 13725 h 895"/>
                  <a:gd name="T8" fmla="+- 0 8132 6884"/>
                  <a:gd name="T9" fmla="*/ T8 w 1497"/>
                  <a:gd name="T10" fmla="+- 0 13731 13714"/>
                  <a:gd name="T11" fmla="*/ 13731 h 895"/>
                  <a:gd name="T12" fmla="+- 0 8136 6884"/>
                  <a:gd name="T13" fmla="*/ T12 w 1497"/>
                  <a:gd name="T14" fmla="+- 0 13725 13714"/>
                  <a:gd name="T15" fmla="*/ 13725 h 895"/>
                </a:gdLst>
                <a:ahLst/>
                <a:cxnLst>
                  <a:cxn ang="0">
                    <a:pos x="T1" y="T3"/>
                  </a:cxn>
                  <a:cxn ang="0">
                    <a:pos x="T5" y="T7"/>
                  </a:cxn>
                  <a:cxn ang="0">
                    <a:pos x="T9" y="T11"/>
                  </a:cxn>
                  <a:cxn ang="0">
                    <a:pos x="T13" y="T15"/>
                  </a:cxn>
                </a:cxnLst>
                <a:rect l="0" t="0" r="r" b="b"/>
                <a:pathLst>
                  <a:path w="1497" h="895">
                    <a:moveTo>
                      <a:pt x="1252" y="11"/>
                    </a:moveTo>
                    <a:lnTo>
                      <a:pt x="1244" y="11"/>
                    </a:lnTo>
                    <a:lnTo>
                      <a:pt x="1248" y="17"/>
                    </a:lnTo>
                    <a:lnTo>
                      <a:pt x="1252"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5" name="Rectangle 254"/>
            <p:cNvSpPr/>
            <p:nvPr/>
          </p:nvSpPr>
          <p:spPr>
            <a:xfrm>
              <a:off x="6029422" y="5119406"/>
              <a:ext cx="607859" cy="369332"/>
            </a:xfrm>
            <a:prstGeom prst="rect">
              <a:avLst/>
            </a:prstGeom>
          </p:spPr>
          <p:txBody>
            <a:bodyPr wrap="none">
              <a:spAutoFit/>
            </a:bodyPr>
            <a:lstStyle/>
            <a:p>
              <a:r>
                <a:rPr lang="fr-FR" dirty="0">
                  <a:solidFill>
                    <a:schemeClr val="bg1"/>
                  </a:solidFill>
                  <a:latin typeface="Arial" pitchFamily="34" charset="0"/>
                  <a:cs typeface="Arial" pitchFamily="34" charset="0"/>
                </a:rPr>
                <a:t>Non</a:t>
              </a:r>
            </a:p>
          </p:txBody>
        </p:sp>
      </p:grpSp>
      <p:grpSp>
        <p:nvGrpSpPr>
          <p:cNvPr id="1247" name="Groupe 1246"/>
          <p:cNvGrpSpPr/>
          <p:nvPr/>
        </p:nvGrpSpPr>
        <p:grpSpPr>
          <a:xfrm>
            <a:off x="5401411" y="1428563"/>
            <a:ext cx="632628" cy="595071"/>
            <a:chOff x="5401411" y="1428563"/>
            <a:chExt cx="632628" cy="595071"/>
          </a:xfrm>
        </p:grpSpPr>
        <p:grpSp>
          <p:nvGrpSpPr>
            <p:cNvPr id="1050" name="Group 54"/>
            <p:cNvGrpSpPr>
              <a:grpSpLocks/>
            </p:cNvGrpSpPr>
            <p:nvPr/>
          </p:nvGrpSpPr>
          <p:grpSpPr bwMode="auto">
            <a:xfrm>
              <a:off x="5406029" y="1446415"/>
              <a:ext cx="623393" cy="556390"/>
              <a:chOff x="6889" y="11217"/>
              <a:chExt cx="676" cy="469"/>
            </a:xfrm>
          </p:grpSpPr>
          <p:sp>
            <p:nvSpPr>
              <p:cNvPr id="1051" name="Freeform 55"/>
              <p:cNvSpPr>
                <a:spLocks/>
              </p:cNvSpPr>
              <p:nvPr/>
            </p:nvSpPr>
            <p:spPr bwMode="auto">
              <a:xfrm>
                <a:off x="6889" y="11217"/>
                <a:ext cx="676" cy="469"/>
              </a:xfrm>
              <a:custGeom>
                <a:avLst/>
                <a:gdLst>
                  <a:gd name="T0" fmla="+- 0 7396 6889"/>
                  <a:gd name="T1" fmla="*/ T0 w 676"/>
                  <a:gd name="T2" fmla="+- 0 11217 11217"/>
                  <a:gd name="T3" fmla="*/ 11217 h 469"/>
                  <a:gd name="T4" fmla="+- 0 7396 6889"/>
                  <a:gd name="T5" fmla="*/ T4 w 676"/>
                  <a:gd name="T6" fmla="+- 0 11335 11217"/>
                  <a:gd name="T7" fmla="*/ 11335 h 469"/>
                  <a:gd name="T8" fmla="+- 0 6889 6889"/>
                  <a:gd name="T9" fmla="*/ T8 w 676"/>
                  <a:gd name="T10" fmla="+- 0 11335 11217"/>
                  <a:gd name="T11" fmla="*/ 11335 h 469"/>
                  <a:gd name="T12" fmla="+- 0 6889 6889"/>
                  <a:gd name="T13" fmla="*/ T12 w 676"/>
                  <a:gd name="T14" fmla="+- 0 11569 11217"/>
                  <a:gd name="T15" fmla="*/ 11569 h 469"/>
                  <a:gd name="T16" fmla="+- 0 7396 6889"/>
                  <a:gd name="T17" fmla="*/ T16 w 676"/>
                  <a:gd name="T18" fmla="+- 0 11569 11217"/>
                  <a:gd name="T19" fmla="*/ 11569 h 469"/>
                  <a:gd name="T20" fmla="+- 0 7396 6889"/>
                  <a:gd name="T21" fmla="*/ T20 w 676"/>
                  <a:gd name="T22" fmla="+- 0 11687 11217"/>
                  <a:gd name="T23" fmla="*/ 11687 h 469"/>
                  <a:gd name="T24" fmla="+- 0 7565 6889"/>
                  <a:gd name="T25" fmla="*/ T24 w 676"/>
                  <a:gd name="T26" fmla="+- 0 11453 11217"/>
                  <a:gd name="T27" fmla="*/ 11453 h 469"/>
                  <a:gd name="T28" fmla="+- 0 7396 6889"/>
                  <a:gd name="T29" fmla="*/ T28 w 676"/>
                  <a:gd name="T30" fmla="+- 0 11217 11217"/>
                  <a:gd name="T31" fmla="*/ 11217 h 46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6" h="469">
                    <a:moveTo>
                      <a:pt x="507" y="0"/>
                    </a:moveTo>
                    <a:lnTo>
                      <a:pt x="507" y="118"/>
                    </a:lnTo>
                    <a:lnTo>
                      <a:pt x="0" y="118"/>
                    </a:lnTo>
                    <a:lnTo>
                      <a:pt x="0" y="352"/>
                    </a:lnTo>
                    <a:lnTo>
                      <a:pt x="507" y="352"/>
                    </a:lnTo>
                    <a:lnTo>
                      <a:pt x="507" y="470"/>
                    </a:lnTo>
                    <a:lnTo>
                      <a:pt x="676" y="236"/>
                    </a:lnTo>
                    <a:lnTo>
                      <a:pt x="507" y="0"/>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52" name="Group 56"/>
            <p:cNvGrpSpPr>
              <a:grpSpLocks/>
            </p:cNvGrpSpPr>
            <p:nvPr/>
          </p:nvGrpSpPr>
          <p:grpSpPr bwMode="auto">
            <a:xfrm>
              <a:off x="5401411" y="1428563"/>
              <a:ext cx="632628" cy="595071"/>
              <a:chOff x="6884" y="11202"/>
              <a:chExt cx="687" cy="501"/>
            </a:xfrm>
          </p:grpSpPr>
          <p:sp>
            <p:nvSpPr>
              <p:cNvPr id="1053" name="Freeform 57"/>
              <p:cNvSpPr>
                <a:spLocks/>
              </p:cNvSpPr>
              <p:nvPr/>
            </p:nvSpPr>
            <p:spPr bwMode="auto">
              <a:xfrm>
                <a:off x="6884" y="11202"/>
                <a:ext cx="687" cy="501"/>
              </a:xfrm>
              <a:custGeom>
                <a:avLst/>
                <a:gdLst>
                  <a:gd name="T0" fmla="+- 0 7391 6884"/>
                  <a:gd name="T1" fmla="*/ T0 w 687"/>
                  <a:gd name="T2" fmla="+- 0 11569 11202"/>
                  <a:gd name="T3" fmla="*/ 11569 h 501"/>
                  <a:gd name="T4" fmla="+- 0 7391 6884"/>
                  <a:gd name="T5" fmla="*/ T4 w 687"/>
                  <a:gd name="T6" fmla="+- 0 11703 11202"/>
                  <a:gd name="T7" fmla="*/ 11703 h 501"/>
                  <a:gd name="T8" fmla="+- 0 7402 6884"/>
                  <a:gd name="T9" fmla="*/ T8 w 687"/>
                  <a:gd name="T10" fmla="+- 0 11687 11202"/>
                  <a:gd name="T11" fmla="*/ 11687 h 501"/>
                  <a:gd name="T12" fmla="+- 0 7402 6884"/>
                  <a:gd name="T13" fmla="*/ T12 w 687"/>
                  <a:gd name="T14" fmla="+- 0 11687 11202"/>
                  <a:gd name="T15" fmla="*/ 11687 h 501"/>
                  <a:gd name="T16" fmla="+- 0 7392 6884"/>
                  <a:gd name="T17" fmla="*/ T16 w 687"/>
                  <a:gd name="T18" fmla="+- 0 11684 11202"/>
                  <a:gd name="T19" fmla="*/ 11684 h 501"/>
                  <a:gd name="T20" fmla="+- 0 7402 6884"/>
                  <a:gd name="T21" fmla="*/ T20 w 687"/>
                  <a:gd name="T22" fmla="+- 0 11670 11202"/>
                  <a:gd name="T23" fmla="*/ 11670 h 501"/>
                  <a:gd name="T24" fmla="+- 0 7402 6884"/>
                  <a:gd name="T25" fmla="*/ T24 w 687"/>
                  <a:gd name="T26" fmla="+- 0 11575 11202"/>
                  <a:gd name="T27" fmla="*/ 11575 h 501"/>
                  <a:gd name="T28" fmla="+- 0 7396 6884"/>
                  <a:gd name="T29" fmla="*/ T28 w 687"/>
                  <a:gd name="T30" fmla="+- 0 11575 11202"/>
                  <a:gd name="T31" fmla="*/ 11575 h 501"/>
                  <a:gd name="T32" fmla="+- 0 7391 6884"/>
                  <a:gd name="T33" fmla="*/ T32 w 687"/>
                  <a:gd name="T34" fmla="+- 0 11569 11202"/>
                  <a:gd name="T35" fmla="*/ 11569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1">
                    <a:moveTo>
                      <a:pt x="507" y="367"/>
                    </a:moveTo>
                    <a:lnTo>
                      <a:pt x="507" y="501"/>
                    </a:lnTo>
                    <a:lnTo>
                      <a:pt x="518" y="485"/>
                    </a:lnTo>
                    <a:lnTo>
                      <a:pt x="508" y="482"/>
                    </a:lnTo>
                    <a:lnTo>
                      <a:pt x="518" y="468"/>
                    </a:lnTo>
                    <a:lnTo>
                      <a:pt x="518" y="373"/>
                    </a:lnTo>
                    <a:lnTo>
                      <a:pt x="512" y="373"/>
                    </a:lnTo>
                    <a:lnTo>
                      <a:pt x="507" y="36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4" name="Freeform 58"/>
              <p:cNvSpPr>
                <a:spLocks/>
              </p:cNvSpPr>
              <p:nvPr/>
            </p:nvSpPr>
            <p:spPr bwMode="auto">
              <a:xfrm>
                <a:off x="6884" y="11202"/>
                <a:ext cx="687" cy="501"/>
              </a:xfrm>
              <a:custGeom>
                <a:avLst/>
                <a:gdLst>
                  <a:gd name="T0" fmla="+- 0 7402 6884"/>
                  <a:gd name="T1" fmla="*/ T0 w 687"/>
                  <a:gd name="T2" fmla="+- 0 11670 11202"/>
                  <a:gd name="T3" fmla="*/ 11670 h 501"/>
                  <a:gd name="T4" fmla="+- 0 7392 6884"/>
                  <a:gd name="T5" fmla="*/ T4 w 687"/>
                  <a:gd name="T6" fmla="+- 0 11684 11202"/>
                  <a:gd name="T7" fmla="*/ 11684 h 501"/>
                  <a:gd name="T8" fmla="+- 0 7402 6884"/>
                  <a:gd name="T9" fmla="*/ T8 w 687"/>
                  <a:gd name="T10" fmla="+- 0 11687 11202"/>
                  <a:gd name="T11" fmla="*/ 11687 h 501"/>
                  <a:gd name="T12" fmla="+- 0 7402 6884"/>
                  <a:gd name="T13" fmla="*/ T12 w 687"/>
                  <a:gd name="T14" fmla="+- 0 11670 11202"/>
                  <a:gd name="T15" fmla="*/ 11670 h 501"/>
                </a:gdLst>
                <a:ahLst/>
                <a:cxnLst>
                  <a:cxn ang="0">
                    <a:pos x="T1" y="T3"/>
                  </a:cxn>
                  <a:cxn ang="0">
                    <a:pos x="T5" y="T7"/>
                  </a:cxn>
                  <a:cxn ang="0">
                    <a:pos x="T9" y="T11"/>
                  </a:cxn>
                  <a:cxn ang="0">
                    <a:pos x="T13" y="T15"/>
                  </a:cxn>
                </a:cxnLst>
                <a:rect l="0" t="0" r="r" b="b"/>
                <a:pathLst>
                  <a:path w="687" h="501">
                    <a:moveTo>
                      <a:pt x="518" y="468"/>
                    </a:moveTo>
                    <a:lnTo>
                      <a:pt x="508" y="482"/>
                    </a:lnTo>
                    <a:lnTo>
                      <a:pt x="518" y="485"/>
                    </a:lnTo>
                    <a:lnTo>
                      <a:pt x="518" y="46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5" name="Freeform 59"/>
              <p:cNvSpPr>
                <a:spLocks/>
              </p:cNvSpPr>
              <p:nvPr/>
            </p:nvSpPr>
            <p:spPr bwMode="auto">
              <a:xfrm>
                <a:off x="6884" y="11202"/>
                <a:ext cx="687" cy="501"/>
              </a:xfrm>
              <a:custGeom>
                <a:avLst/>
                <a:gdLst>
                  <a:gd name="T0" fmla="+- 0 7559 6884"/>
                  <a:gd name="T1" fmla="*/ T0 w 687"/>
                  <a:gd name="T2" fmla="+- 0 11452 11202"/>
                  <a:gd name="T3" fmla="*/ 11452 h 501"/>
                  <a:gd name="T4" fmla="+- 0 7402 6884"/>
                  <a:gd name="T5" fmla="*/ T4 w 687"/>
                  <a:gd name="T6" fmla="+- 0 11670 11202"/>
                  <a:gd name="T7" fmla="*/ 11670 h 501"/>
                  <a:gd name="T8" fmla="+- 0 7402 6884"/>
                  <a:gd name="T9" fmla="*/ T8 w 687"/>
                  <a:gd name="T10" fmla="+- 0 11687 11202"/>
                  <a:gd name="T11" fmla="*/ 11687 h 501"/>
                  <a:gd name="T12" fmla="+- 0 7402 6884"/>
                  <a:gd name="T13" fmla="*/ T12 w 687"/>
                  <a:gd name="T14" fmla="+- 0 11687 11202"/>
                  <a:gd name="T15" fmla="*/ 11687 h 501"/>
                  <a:gd name="T16" fmla="+- 0 7570 6884"/>
                  <a:gd name="T17" fmla="*/ T16 w 687"/>
                  <a:gd name="T18" fmla="+- 0 11455 11202"/>
                  <a:gd name="T19" fmla="*/ 11455 h 501"/>
                  <a:gd name="T20" fmla="+- 0 7561 6884"/>
                  <a:gd name="T21" fmla="*/ T20 w 687"/>
                  <a:gd name="T22" fmla="+- 0 11455 11202"/>
                  <a:gd name="T23" fmla="*/ 11455 h 501"/>
                  <a:gd name="T24" fmla="+- 0 7559 6884"/>
                  <a:gd name="T25" fmla="*/ T24 w 687"/>
                  <a:gd name="T26" fmla="+- 0 11452 11202"/>
                  <a:gd name="T27" fmla="*/ 11452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675" y="250"/>
                    </a:moveTo>
                    <a:lnTo>
                      <a:pt x="518" y="468"/>
                    </a:lnTo>
                    <a:lnTo>
                      <a:pt x="518" y="485"/>
                    </a:lnTo>
                    <a:lnTo>
                      <a:pt x="686" y="253"/>
                    </a:lnTo>
                    <a:lnTo>
                      <a:pt x="677" y="253"/>
                    </a:lnTo>
                    <a:lnTo>
                      <a:pt x="675" y="25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6" name="Freeform 60"/>
              <p:cNvSpPr>
                <a:spLocks/>
              </p:cNvSpPr>
              <p:nvPr/>
            </p:nvSpPr>
            <p:spPr bwMode="auto">
              <a:xfrm>
                <a:off x="6884" y="11202"/>
                <a:ext cx="687" cy="501"/>
              </a:xfrm>
              <a:custGeom>
                <a:avLst/>
                <a:gdLst>
                  <a:gd name="T0" fmla="+- 0 7391 6884"/>
                  <a:gd name="T1" fmla="*/ T0 w 687"/>
                  <a:gd name="T2" fmla="+- 0 11330 11202"/>
                  <a:gd name="T3" fmla="*/ 11330 h 501"/>
                  <a:gd name="T4" fmla="+- 0 6884 6884"/>
                  <a:gd name="T5" fmla="*/ T4 w 687"/>
                  <a:gd name="T6" fmla="+- 0 11330 11202"/>
                  <a:gd name="T7" fmla="*/ 11330 h 501"/>
                  <a:gd name="T8" fmla="+- 0 6884 6884"/>
                  <a:gd name="T9" fmla="*/ T8 w 687"/>
                  <a:gd name="T10" fmla="+- 0 11575 11202"/>
                  <a:gd name="T11" fmla="*/ 11575 h 501"/>
                  <a:gd name="T12" fmla="+- 0 7391 6884"/>
                  <a:gd name="T13" fmla="*/ T12 w 687"/>
                  <a:gd name="T14" fmla="+- 0 11575 11202"/>
                  <a:gd name="T15" fmla="*/ 11575 h 501"/>
                  <a:gd name="T16" fmla="+- 0 7391 6884"/>
                  <a:gd name="T17" fmla="*/ T16 w 687"/>
                  <a:gd name="T18" fmla="+- 0 11569 11202"/>
                  <a:gd name="T19" fmla="*/ 11569 h 501"/>
                  <a:gd name="T20" fmla="+- 0 6894 6884"/>
                  <a:gd name="T21" fmla="*/ T20 w 687"/>
                  <a:gd name="T22" fmla="+- 0 11569 11202"/>
                  <a:gd name="T23" fmla="*/ 11569 h 501"/>
                  <a:gd name="T24" fmla="+- 0 6889 6884"/>
                  <a:gd name="T25" fmla="*/ T24 w 687"/>
                  <a:gd name="T26" fmla="+- 0 11564 11202"/>
                  <a:gd name="T27" fmla="*/ 11564 h 501"/>
                  <a:gd name="T28" fmla="+- 0 6894 6884"/>
                  <a:gd name="T29" fmla="*/ T28 w 687"/>
                  <a:gd name="T30" fmla="+- 0 11564 11202"/>
                  <a:gd name="T31" fmla="*/ 11564 h 501"/>
                  <a:gd name="T32" fmla="+- 0 6894 6884"/>
                  <a:gd name="T33" fmla="*/ T32 w 687"/>
                  <a:gd name="T34" fmla="+- 0 11340 11202"/>
                  <a:gd name="T35" fmla="*/ 11340 h 501"/>
                  <a:gd name="T36" fmla="+- 0 6889 6884"/>
                  <a:gd name="T37" fmla="*/ T36 w 687"/>
                  <a:gd name="T38" fmla="+- 0 11340 11202"/>
                  <a:gd name="T39" fmla="*/ 11340 h 501"/>
                  <a:gd name="T40" fmla="+- 0 6894 6884"/>
                  <a:gd name="T41" fmla="*/ T40 w 687"/>
                  <a:gd name="T42" fmla="+- 0 11335 11202"/>
                  <a:gd name="T43" fmla="*/ 11335 h 501"/>
                  <a:gd name="T44" fmla="+- 0 7391 6884"/>
                  <a:gd name="T45" fmla="*/ T44 w 687"/>
                  <a:gd name="T46" fmla="+- 0 11335 11202"/>
                  <a:gd name="T47" fmla="*/ 11335 h 501"/>
                  <a:gd name="T48" fmla="+- 0 7391 6884"/>
                  <a:gd name="T49" fmla="*/ T48 w 687"/>
                  <a:gd name="T50" fmla="+- 0 11330 11202"/>
                  <a:gd name="T51" fmla="*/ 11330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7" h="501">
                    <a:moveTo>
                      <a:pt x="507" y="128"/>
                    </a:moveTo>
                    <a:lnTo>
                      <a:pt x="0" y="128"/>
                    </a:lnTo>
                    <a:lnTo>
                      <a:pt x="0" y="373"/>
                    </a:lnTo>
                    <a:lnTo>
                      <a:pt x="507" y="373"/>
                    </a:lnTo>
                    <a:lnTo>
                      <a:pt x="507" y="367"/>
                    </a:lnTo>
                    <a:lnTo>
                      <a:pt x="10" y="367"/>
                    </a:lnTo>
                    <a:lnTo>
                      <a:pt x="5" y="362"/>
                    </a:lnTo>
                    <a:lnTo>
                      <a:pt x="10" y="362"/>
                    </a:lnTo>
                    <a:lnTo>
                      <a:pt x="10" y="138"/>
                    </a:lnTo>
                    <a:lnTo>
                      <a:pt x="5" y="138"/>
                    </a:lnTo>
                    <a:lnTo>
                      <a:pt x="10" y="133"/>
                    </a:lnTo>
                    <a:lnTo>
                      <a:pt x="507" y="133"/>
                    </a:lnTo>
                    <a:lnTo>
                      <a:pt x="507" y="1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7" name="Freeform 61"/>
              <p:cNvSpPr>
                <a:spLocks/>
              </p:cNvSpPr>
              <p:nvPr/>
            </p:nvSpPr>
            <p:spPr bwMode="auto">
              <a:xfrm>
                <a:off x="6884" y="11202"/>
                <a:ext cx="687" cy="501"/>
              </a:xfrm>
              <a:custGeom>
                <a:avLst/>
                <a:gdLst>
                  <a:gd name="T0" fmla="+- 0 7402 6884"/>
                  <a:gd name="T1" fmla="*/ T0 w 687"/>
                  <a:gd name="T2" fmla="+- 0 11564 11202"/>
                  <a:gd name="T3" fmla="*/ 11564 h 501"/>
                  <a:gd name="T4" fmla="+- 0 6894 6884"/>
                  <a:gd name="T5" fmla="*/ T4 w 687"/>
                  <a:gd name="T6" fmla="+- 0 11564 11202"/>
                  <a:gd name="T7" fmla="*/ 11564 h 501"/>
                  <a:gd name="T8" fmla="+- 0 6894 6884"/>
                  <a:gd name="T9" fmla="*/ T8 w 687"/>
                  <a:gd name="T10" fmla="+- 0 11569 11202"/>
                  <a:gd name="T11" fmla="*/ 11569 h 501"/>
                  <a:gd name="T12" fmla="+- 0 7391 6884"/>
                  <a:gd name="T13" fmla="*/ T12 w 687"/>
                  <a:gd name="T14" fmla="+- 0 11569 11202"/>
                  <a:gd name="T15" fmla="*/ 11569 h 501"/>
                  <a:gd name="T16" fmla="+- 0 7396 6884"/>
                  <a:gd name="T17" fmla="*/ T16 w 687"/>
                  <a:gd name="T18" fmla="+- 0 11575 11202"/>
                  <a:gd name="T19" fmla="*/ 11575 h 501"/>
                  <a:gd name="T20" fmla="+- 0 7402 6884"/>
                  <a:gd name="T21" fmla="*/ T20 w 687"/>
                  <a:gd name="T22" fmla="+- 0 11575 11202"/>
                  <a:gd name="T23" fmla="*/ 11575 h 501"/>
                  <a:gd name="T24" fmla="+- 0 7402 6884"/>
                  <a:gd name="T25" fmla="*/ T24 w 687"/>
                  <a:gd name="T26" fmla="+- 0 11564 11202"/>
                  <a:gd name="T27" fmla="*/ 11564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362"/>
                    </a:moveTo>
                    <a:lnTo>
                      <a:pt x="10" y="362"/>
                    </a:lnTo>
                    <a:lnTo>
                      <a:pt x="10" y="367"/>
                    </a:lnTo>
                    <a:lnTo>
                      <a:pt x="507" y="367"/>
                    </a:lnTo>
                    <a:lnTo>
                      <a:pt x="512" y="373"/>
                    </a:lnTo>
                    <a:lnTo>
                      <a:pt x="518" y="373"/>
                    </a:lnTo>
                    <a:lnTo>
                      <a:pt x="518" y="36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8" name="Freeform 62"/>
              <p:cNvSpPr>
                <a:spLocks/>
              </p:cNvSpPr>
              <p:nvPr/>
            </p:nvSpPr>
            <p:spPr bwMode="auto">
              <a:xfrm>
                <a:off x="6884" y="11202"/>
                <a:ext cx="687" cy="501"/>
              </a:xfrm>
              <a:custGeom>
                <a:avLst/>
                <a:gdLst>
                  <a:gd name="T0" fmla="+- 0 6894 6884"/>
                  <a:gd name="T1" fmla="*/ T0 w 687"/>
                  <a:gd name="T2" fmla="+- 0 11564 11202"/>
                  <a:gd name="T3" fmla="*/ 11564 h 501"/>
                  <a:gd name="T4" fmla="+- 0 6889 6884"/>
                  <a:gd name="T5" fmla="*/ T4 w 687"/>
                  <a:gd name="T6" fmla="+- 0 11564 11202"/>
                  <a:gd name="T7" fmla="*/ 11564 h 501"/>
                  <a:gd name="T8" fmla="+- 0 6894 6884"/>
                  <a:gd name="T9" fmla="*/ T8 w 687"/>
                  <a:gd name="T10" fmla="+- 0 11569 11202"/>
                  <a:gd name="T11" fmla="*/ 11569 h 501"/>
                  <a:gd name="T12" fmla="+- 0 6894 6884"/>
                  <a:gd name="T13" fmla="*/ T12 w 687"/>
                  <a:gd name="T14" fmla="+- 0 11564 11202"/>
                  <a:gd name="T15" fmla="*/ 11564 h 501"/>
                </a:gdLst>
                <a:ahLst/>
                <a:cxnLst>
                  <a:cxn ang="0">
                    <a:pos x="T1" y="T3"/>
                  </a:cxn>
                  <a:cxn ang="0">
                    <a:pos x="T5" y="T7"/>
                  </a:cxn>
                  <a:cxn ang="0">
                    <a:pos x="T9" y="T11"/>
                  </a:cxn>
                  <a:cxn ang="0">
                    <a:pos x="T13" y="T15"/>
                  </a:cxn>
                </a:cxnLst>
                <a:rect l="0" t="0" r="r" b="b"/>
                <a:pathLst>
                  <a:path w="687" h="501">
                    <a:moveTo>
                      <a:pt x="10" y="362"/>
                    </a:moveTo>
                    <a:lnTo>
                      <a:pt x="5" y="362"/>
                    </a:lnTo>
                    <a:lnTo>
                      <a:pt x="10" y="367"/>
                    </a:lnTo>
                    <a:lnTo>
                      <a:pt x="10" y="36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9" name="Freeform 63"/>
              <p:cNvSpPr>
                <a:spLocks/>
              </p:cNvSpPr>
              <p:nvPr/>
            </p:nvSpPr>
            <p:spPr bwMode="auto">
              <a:xfrm>
                <a:off x="6884" y="11202"/>
                <a:ext cx="687" cy="501"/>
              </a:xfrm>
              <a:custGeom>
                <a:avLst/>
                <a:gdLst>
                  <a:gd name="T0" fmla="+- 0 7561 6884"/>
                  <a:gd name="T1" fmla="*/ T0 w 687"/>
                  <a:gd name="T2" fmla="+- 0 11449 11202"/>
                  <a:gd name="T3" fmla="*/ 11449 h 501"/>
                  <a:gd name="T4" fmla="+- 0 7559 6884"/>
                  <a:gd name="T5" fmla="*/ T4 w 687"/>
                  <a:gd name="T6" fmla="+- 0 11452 11202"/>
                  <a:gd name="T7" fmla="*/ 11452 h 501"/>
                  <a:gd name="T8" fmla="+- 0 7561 6884"/>
                  <a:gd name="T9" fmla="*/ T8 w 687"/>
                  <a:gd name="T10" fmla="+- 0 11455 11202"/>
                  <a:gd name="T11" fmla="*/ 11455 h 501"/>
                  <a:gd name="T12" fmla="+- 0 7561 6884"/>
                  <a:gd name="T13" fmla="*/ T12 w 687"/>
                  <a:gd name="T14" fmla="+- 0 11449 11202"/>
                  <a:gd name="T15" fmla="*/ 11449 h 501"/>
                </a:gdLst>
                <a:ahLst/>
                <a:cxnLst>
                  <a:cxn ang="0">
                    <a:pos x="T1" y="T3"/>
                  </a:cxn>
                  <a:cxn ang="0">
                    <a:pos x="T5" y="T7"/>
                  </a:cxn>
                  <a:cxn ang="0">
                    <a:pos x="T9" y="T11"/>
                  </a:cxn>
                  <a:cxn ang="0">
                    <a:pos x="T13" y="T15"/>
                  </a:cxn>
                </a:cxnLst>
                <a:rect l="0" t="0" r="r" b="b"/>
                <a:pathLst>
                  <a:path w="687" h="501">
                    <a:moveTo>
                      <a:pt x="677" y="247"/>
                    </a:moveTo>
                    <a:lnTo>
                      <a:pt x="675" y="250"/>
                    </a:lnTo>
                    <a:lnTo>
                      <a:pt x="677" y="253"/>
                    </a:lnTo>
                    <a:lnTo>
                      <a:pt x="677" y="24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0" name="Freeform 64"/>
              <p:cNvSpPr>
                <a:spLocks/>
              </p:cNvSpPr>
              <p:nvPr/>
            </p:nvSpPr>
            <p:spPr bwMode="auto">
              <a:xfrm>
                <a:off x="6884" y="11202"/>
                <a:ext cx="687" cy="501"/>
              </a:xfrm>
              <a:custGeom>
                <a:avLst/>
                <a:gdLst>
                  <a:gd name="T0" fmla="+- 0 7569 6884"/>
                  <a:gd name="T1" fmla="*/ T0 w 687"/>
                  <a:gd name="T2" fmla="+- 0 11449 11202"/>
                  <a:gd name="T3" fmla="*/ 11449 h 501"/>
                  <a:gd name="T4" fmla="+- 0 7561 6884"/>
                  <a:gd name="T5" fmla="*/ T4 w 687"/>
                  <a:gd name="T6" fmla="+- 0 11449 11202"/>
                  <a:gd name="T7" fmla="*/ 11449 h 501"/>
                  <a:gd name="T8" fmla="+- 0 7561 6884"/>
                  <a:gd name="T9" fmla="*/ T8 w 687"/>
                  <a:gd name="T10" fmla="+- 0 11455 11202"/>
                  <a:gd name="T11" fmla="*/ 11455 h 501"/>
                  <a:gd name="T12" fmla="+- 0 7570 6884"/>
                  <a:gd name="T13" fmla="*/ T12 w 687"/>
                  <a:gd name="T14" fmla="+- 0 11455 11202"/>
                  <a:gd name="T15" fmla="*/ 11455 h 501"/>
                  <a:gd name="T16" fmla="+- 0 7572 6884"/>
                  <a:gd name="T17" fmla="*/ T16 w 687"/>
                  <a:gd name="T18" fmla="+- 0 11453 11202"/>
                  <a:gd name="T19" fmla="*/ 11453 h 501"/>
                  <a:gd name="T20" fmla="+- 0 7569 6884"/>
                  <a:gd name="T21" fmla="*/ T20 w 687"/>
                  <a:gd name="T22" fmla="+- 0 11449 11202"/>
                  <a:gd name="T23" fmla="*/ 11449 h 501"/>
                </a:gdLst>
                <a:ahLst/>
                <a:cxnLst>
                  <a:cxn ang="0">
                    <a:pos x="T1" y="T3"/>
                  </a:cxn>
                  <a:cxn ang="0">
                    <a:pos x="T5" y="T7"/>
                  </a:cxn>
                  <a:cxn ang="0">
                    <a:pos x="T9" y="T11"/>
                  </a:cxn>
                  <a:cxn ang="0">
                    <a:pos x="T13" y="T15"/>
                  </a:cxn>
                  <a:cxn ang="0">
                    <a:pos x="T17" y="T19"/>
                  </a:cxn>
                  <a:cxn ang="0">
                    <a:pos x="T21" y="T23"/>
                  </a:cxn>
                </a:cxnLst>
                <a:rect l="0" t="0" r="r" b="b"/>
                <a:pathLst>
                  <a:path w="687" h="501">
                    <a:moveTo>
                      <a:pt x="685" y="247"/>
                    </a:moveTo>
                    <a:lnTo>
                      <a:pt x="677" y="247"/>
                    </a:lnTo>
                    <a:lnTo>
                      <a:pt x="677" y="253"/>
                    </a:lnTo>
                    <a:lnTo>
                      <a:pt x="686" y="253"/>
                    </a:lnTo>
                    <a:lnTo>
                      <a:pt x="688" y="251"/>
                    </a:lnTo>
                    <a:lnTo>
                      <a:pt x="685" y="24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1" name="Freeform 65"/>
              <p:cNvSpPr>
                <a:spLocks/>
              </p:cNvSpPr>
              <p:nvPr/>
            </p:nvSpPr>
            <p:spPr bwMode="auto">
              <a:xfrm>
                <a:off x="6884" y="11202"/>
                <a:ext cx="687" cy="501"/>
              </a:xfrm>
              <a:custGeom>
                <a:avLst/>
                <a:gdLst>
                  <a:gd name="T0" fmla="+- 0 7402 6884"/>
                  <a:gd name="T1" fmla="*/ T0 w 687"/>
                  <a:gd name="T2" fmla="+- 0 11217 11202"/>
                  <a:gd name="T3" fmla="*/ 11217 h 501"/>
                  <a:gd name="T4" fmla="+- 0 7402 6884"/>
                  <a:gd name="T5" fmla="*/ T4 w 687"/>
                  <a:gd name="T6" fmla="+- 0 11217 11202"/>
                  <a:gd name="T7" fmla="*/ 11217 h 501"/>
                  <a:gd name="T8" fmla="+- 0 7402 6884"/>
                  <a:gd name="T9" fmla="*/ T8 w 687"/>
                  <a:gd name="T10" fmla="+- 0 11235 11202"/>
                  <a:gd name="T11" fmla="*/ 11235 h 501"/>
                  <a:gd name="T12" fmla="+- 0 7559 6884"/>
                  <a:gd name="T13" fmla="*/ T12 w 687"/>
                  <a:gd name="T14" fmla="+- 0 11452 11202"/>
                  <a:gd name="T15" fmla="*/ 11452 h 501"/>
                  <a:gd name="T16" fmla="+- 0 7561 6884"/>
                  <a:gd name="T17" fmla="*/ T16 w 687"/>
                  <a:gd name="T18" fmla="+- 0 11449 11202"/>
                  <a:gd name="T19" fmla="*/ 11449 h 501"/>
                  <a:gd name="T20" fmla="+- 0 7569 6884"/>
                  <a:gd name="T21" fmla="*/ T20 w 687"/>
                  <a:gd name="T22" fmla="+- 0 11449 11202"/>
                  <a:gd name="T23" fmla="*/ 11449 h 501"/>
                  <a:gd name="T24" fmla="+- 0 7402 6884"/>
                  <a:gd name="T25" fmla="*/ T24 w 687"/>
                  <a:gd name="T26" fmla="+- 0 11217 11202"/>
                  <a:gd name="T27" fmla="*/ 11217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15"/>
                    </a:moveTo>
                    <a:lnTo>
                      <a:pt x="518" y="15"/>
                    </a:lnTo>
                    <a:lnTo>
                      <a:pt x="518" y="33"/>
                    </a:lnTo>
                    <a:lnTo>
                      <a:pt x="675" y="250"/>
                    </a:lnTo>
                    <a:lnTo>
                      <a:pt x="677" y="247"/>
                    </a:lnTo>
                    <a:lnTo>
                      <a:pt x="685" y="247"/>
                    </a:lnTo>
                    <a:lnTo>
                      <a:pt x="518"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2" name="Freeform 66"/>
              <p:cNvSpPr>
                <a:spLocks/>
              </p:cNvSpPr>
              <p:nvPr/>
            </p:nvSpPr>
            <p:spPr bwMode="auto">
              <a:xfrm>
                <a:off x="6884" y="11202"/>
                <a:ext cx="687" cy="501"/>
              </a:xfrm>
              <a:custGeom>
                <a:avLst/>
                <a:gdLst>
                  <a:gd name="T0" fmla="+- 0 6894 6884"/>
                  <a:gd name="T1" fmla="*/ T0 w 687"/>
                  <a:gd name="T2" fmla="+- 0 11335 11202"/>
                  <a:gd name="T3" fmla="*/ 11335 h 501"/>
                  <a:gd name="T4" fmla="+- 0 6889 6884"/>
                  <a:gd name="T5" fmla="*/ T4 w 687"/>
                  <a:gd name="T6" fmla="+- 0 11340 11202"/>
                  <a:gd name="T7" fmla="*/ 11340 h 501"/>
                  <a:gd name="T8" fmla="+- 0 6894 6884"/>
                  <a:gd name="T9" fmla="*/ T8 w 687"/>
                  <a:gd name="T10" fmla="+- 0 11340 11202"/>
                  <a:gd name="T11" fmla="*/ 11340 h 501"/>
                  <a:gd name="T12" fmla="+- 0 6894 6884"/>
                  <a:gd name="T13" fmla="*/ T12 w 687"/>
                  <a:gd name="T14" fmla="+- 0 11335 11202"/>
                  <a:gd name="T15" fmla="*/ 11335 h 501"/>
                </a:gdLst>
                <a:ahLst/>
                <a:cxnLst>
                  <a:cxn ang="0">
                    <a:pos x="T1" y="T3"/>
                  </a:cxn>
                  <a:cxn ang="0">
                    <a:pos x="T5" y="T7"/>
                  </a:cxn>
                  <a:cxn ang="0">
                    <a:pos x="T9" y="T11"/>
                  </a:cxn>
                  <a:cxn ang="0">
                    <a:pos x="T13" y="T15"/>
                  </a:cxn>
                </a:cxnLst>
                <a:rect l="0" t="0" r="r" b="b"/>
                <a:pathLst>
                  <a:path w="687" h="501">
                    <a:moveTo>
                      <a:pt x="10" y="133"/>
                    </a:moveTo>
                    <a:lnTo>
                      <a:pt x="5" y="138"/>
                    </a:lnTo>
                    <a:lnTo>
                      <a:pt x="10" y="138"/>
                    </a:lnTo>
                    <a:lnTo>
                      <a:pt x="10" y="1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3" name="Freeform 67"/>
              <p:cNvSpPr>
                <a:spLocks/>
              </p:cNvSpPr>
              <p:nvPr/>
            </p:nvSpPr>
            <p:spPr bwMode="auto">
              <a:xfrm>
                <a:off x="6884" y="11202"/>
                <a:ext cx="687" cy="501"/>
              </a:xfrm>
              <a:custGeom>
                <a:avLst/>
                <a:gdLst>
                  <a:gd name="T0" fmla="+- 0 7402 6884"/>
                  <a:gd name="T1" fmla="*/ T0 w 687"/>
                  <a:gd name="T2" fmla="+- 0 11330 11202"/>
                  <a:gd name="T3" fmla="*/ 11330 h 501"/>
                  <a:gd name="T4" fmla="+- 0 7396 6884"/>
                  <a:gd name="T5" fmla="*/ T4 w 687"/>
                  <a:gd name="T6" fmla="+- 0 11330 11202"/>
                  <a:gd name="T7" fmla="*/ 11330 h 501"/>
                  <a:gd name="T8" fmla="+- 0 7391 6884"/>
                  <a:gd name="T9" fmla="*/ T8 w 687"/>
                  <a:gd name="T10" fmla="+- 0 11335 11202"/>
                  <a:gd name="T11" fmla="*/ 11335 h 501"/>
                  <a:gd name="T12" fmla="+- 0 6894 6884"/>
                  <a:gd name="T13" fmla="*/ T12 w 687"/>
                  <a:gd name="T14" fmla="+- 0 11335 11202"/>
                  <a:gd name="T15" fmla="*/ 11335 h 501"/>
                  <a:gd name="T16" fmla="+- 0 6894 6884"/>
                  <a:gd name="T17" fmla="*/ T16 w 687"/>
                  <a:gd name="T18" fmla="+- 0 11340 11202"/>
                  <a:gd name="T19" fmla="*/ 11340 h 501"/>
                  <a:gd name="T20" fmla="+- 0 7402 6884"/>
                  <a:gd name="T21" fmla="*/ T20 w 687"/>
                  <a:gd name="T22" fmla="+- 0 11340 11202"/>
                  <a:gd name="T23" fmla="*/ 11340 h 501"/>
                  <a:gd name="T24" fmla="+- 0 7402 6884"/>
                  <a:gd name="T25" fmla="*/ T24 w 687"/>
                  <a:gd name="T26" fmla="+- 0 11330 11202"/>
                  <a:gd name="T27" fmla="*/ 11330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128"/>
                    </a:moveTo>
                    <a:lnTo>
                      <a:pt x="512" y="128"/>
                    </a:lnTo>
                    <a:lnTo>
                      <a:pt x="507" y="133"/>
                    </a:lnTo>
                    <a:lnTo>
                      <a:pt x="10" y="133"/>
                    </a:lnTo>
                    <a:lnTo>
                      <a:pt x="10" y="138"/>
                    </a:lnTo>
                    <a:lnTo>
                      <a:pt x="518" y="138"/>
                    </a:lnTo>
                    <a:lnTo>
                      <a:pt x="518" y="1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4" name="Freeform 68"/>
              <p:cNvSpPr>
                <a:spLocks/>
              </p:cNvSpPr>
              <p:nvPr/>
            </p:nvSpPr>
            <p:spPr bwMode="auto">
              <a:xfrm>
                <a:off x="6884" y="11202"/>
                <a:ext cx="687" cy="501"/>
              </a:xfrm>
              <a:custGeom>
                <a:avLst/>
                <a:gdLst>
                  <a:gd name="T0" fmla="+- 0 7391 6884"/>
                  <a:gd name="T1" fmla="*/ T0 w 687"/>
                  <a:gd name="T2" fmla="+- 0 11202 11202"/>
                  <a:gd name="T3" fmla="*/ 11202 h 501"/>
                  <a:gd name="T4" fmla="+- 0 7391 6884"/>
                  <a:gd name="T5" fmla="*/ T4 w 687"/>
                  <a:gd name="T6" fmla="+- 0 11335 11202"/>
                  <a:gd name="T7" fmla="*/ 11335 h 501"/>
                  <a:gd name="T8" fmla="+- 0 7396 6884"/>
                  <a:gd name="T9" fmla="*/ T8 w 687"/>
                  <a:gd name="T10" fmla="+- 0 11330 11202"/>
                  <a:gd name="T11" fmla="*/ 11330 h 501"/>
                  <a:gd name="T12" fmla="+- 0 7402 6884"/>
                  <a:gd name="T13" fmla="*/ T12 w 687"/>
                  <a:gd name="T14" fmla="+- 0 11330 11202"/>
                  <a:gd name="T15" fmla="*/ 11330 h 501"/>
                  <a:gd name="T16" fmla="+- 0 7402 6884"/>
                  <a:gd name="T17" fmla="*/ T16 w 687"/>
                  <a:gd name="T18" fmla="+- 0 11235 11202"/>
                  <a:gd name="T19" fmla="*/ 11235 h 501"/>
                  <a:gd name="T20" fmla="+- 0 7392 6884"/>
                  <a:gd name="T21" fmla="*/ T20 w 687"/>
                  <a:gd name="T22" fmla="+- 0 11221 11202"/>
                  <a:gd name="T23" fmla="*/ 11221 h 501"/>
                  <a:gd name="T24" fmla="+- 0 7402 6884"/>
                  <a:gd name="T25" fmla="*/ T24 w 687"/>
                  <a:gd name="T26" fmla="+- 0 11217 11202"/>
                  <a:gd name="T27" fmla="*/ 11217 h 501"/>
                  <a:gd name="T28" fmla="+- 0 7402 6884"/>
                  <a:gd name="T29" fmla="*/ T28 w 687"/>
                  <a:gd name="T30" fmla="+- 0 11217 11202"/>
                  <a:gd name="T31" fmla="*/ 11217 h 501"/>
                  <a:gd name="T32" fmla="+- 0 7391 6884"/>
                  <a:gd name="T33" fmla="*/ T32 w 687"/>
                  <a:gd name="T34" fmla="+- 0 11202 11202"/>
                  <a:gd name="T35" fmla="*/ 11202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1">
                    <a:moveTo>
                      <a:pt x="507" y="0"/>
                    </a:moveTo>
                    <a:lnTo>
                      <a:pt x="507" y="133"/>
                    </a:lnTo>
                    <a:lnTo>
                      <a:pt x="512" y="128"/>
                    </a:lnTo>
                    <a:lnTo>
                      <a:pt x="518" y="128"/>
                    </a:lnTo>
                    <a:lnTo>
                      <a:pt x="518" y="33"/>
                    </a:lnTo>
                    <a:lnTo>
                      <a:pt x="508" y="19"/>
                    </a:lnTo>
                    <a:lnTo>
                      <a:pt x="518" y="15"/>
                    </a:lnTo>
                    <a:lnTo>
                      <a:pt x="50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5" name="Freeform 69"/>
              <p:cNvSpPr>
                <a:spLocks/>
              </p:cNvSpPr>
              <p:nvPr/>
            </p:nvSpPr>
            <p:spPr bwMode="auto">
              <a:xfrm>
                <a:off x="6884" y="11202"/>
                <a:ext cx="687" cy="501"/>
              </a:xfrm>
              <a:custGeom>
                <a:avLst/>
                <a:gdLst>
                  <a:gd name="T0" fmla="+- 0 7402 6884"/>
                  <a:gd name="T1" fmla="*/ T0 w 687"/>
                  <a:gd name="T2" fmla="+- 0 11217 11202"/>
                  <a:gd name="T3" fmla="*/ 11217 h 501"/>
                  <a:gd name="T4" fmla="+- 0 7392 6884"/>
                  <a:gd name="T5" fmla="*/ T4 w 687"/>
                  <a:gd name="T6" fmla="+- 0 11221 11202"/>
                  <a:gd name="T7" fmla="*/ 11221 h 501"/>
                  <a:gd name="T8" fmla="+- 0 7402 6884"/>
                  <a:gd name="T9" fmla="*/ T8 w 687"/>
                  <a:gd name="T10" fmla="+- 0 11235 11202"/>
                  <a:gd name="T11" fmla="*/ 11235 h 501"/>
                  <a:gd name="T12" fmla="+- 0 7402 6884"/>
                  <a:gd name="T13" fmla="*/ T12 w 687"/>
                  <a:gd name="T14" fmla="+- 0 11217 11202"/>
                  <a:gd name="T15" fmla="*/ 11217 h 501"/>
                </a:gdLst>
                <a:ahLst/>
                <a:cxnLst>
                  <a:cxn ang="0">
                    <a:pos x="T1" y="T3"/>
                  </a:cxn>
                  <a:cxn ang="0">
                    <a:pos x="T5" y="T7"/>
                  </a:cxn>
                  <a:cxn ang="0">
                    <a:pos x="T9" y="T11"/>
                  </a:cxn>
                  <a:cxn ang="0">
                    <a:pos x="T13" y="T15"/>
                  </a:cxn>
                </a:cxnLst>
                <a:rect l="0" t="0" r="r" b="b"/>
                <a:pathLst>
                  <a:path w="687" h="501">
                    <a:moveTo>
                      <a:pt x="518" y="15"/>
                    </a:moveTo>
                    <a:lnTo>
                      <a:pt x="508" y="19"/>
                    </a:lnTo>
                    <a:lnTo>
                      <a:pt x="518" y="33"/>
                    </a:lnTo>
                    <a:lnTo>
                      <a:pt x="518"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6" name="Rectangle 255"/>
            <p:cNvSpPr/>
            <p:nvPr/>
          </p:nvSpPr>
          <p:spPr>
            <a:xfrm>
              <a:off x="5445169" y="1539944"/>
              <a:ext cx="543739" cy="369332"/>
            </a:xfrm>
            <a:prstGeom prst="rect">
              <a:avLst/>
            </a:prstGeom>
          </p:spPr>
          <p:txBody>
            <a:bodyPr wrap="none">
              <a:spAutoFit/>
            </a:bodyPr>
            <a:lstStyle/>
            <a:p>
              <a:r>
                <a:rPr lang="fr-FR" dirty="0">
                  <a:solidFill>
                    <a:schemeClr val="bg1"/>
                  </a:solidFill>
                  <a:latin typeface="Arial" pitchFamily="34" charset="0"/>
                  <a:cs typeface="Arial" pitchFamily="34" charset="0"/>
                </a:rPr>
                <a:t>Oui</a:t>
              </a:r>
            </a:p>
          </p:txBody>
        </p:sp>
      </p:grpSp>
      <p:grpSp>
        <p:nvGrpSpPr>
          <p:cNvPr id="228" name="Groupe 227"/>
          <p:cNvGrpSpPr/>
          <p:nvPr/>
        </p:nvGrpSpPr>
        <p:grpSpPr>
          <a:xfrm>
            <a:off x="2390654" y="3380395"/>
            <a:ext cx="637246" cy="598045"/>
            <a:chOff x="2390654" y="3380395"/>
            <a:chExt cx="637246" cy="598045"/>
          </a:xfrm>
        </p:grpSpPr>
        <p:grpSp>
          <p:nvGrpSpPr>
            <p:cNvPr id="24" name="Group 22"/>
            <p:cNvGrpSpPr>
              <a:grpSpLocks/>
            </p:cNvGrpSpPr>
            <p:nvPr/>
          </p:nvGrpSpPr>
          <p:grpSpPr bwMode="auto">
            <a:xfrm>
              <a:off x="2395272" y="3401222"/>
              <a:ext cx="625702" cy="559367"/>
              <a:chOff x="3631" y="12860"/>
              <a:chExt cx="676" cy="469"/>
            </a:xfrm>
          </p:grpSpPr>
          <p:sp>
            <p:nvSpPr>
              <p:cNvPr id="25" name="Freeform 23"/>
              <p:cNvSpPr>
                <a:spLocks/>
              </p:cNvSpPr>
              <p:nvPr/>
            </p:nvSpPr>
            <p:spPr bwMode="auto">
              <a:xfrm>
                <a:off x="3631" y="12860"/>
                <a:ext cx="676" cy="469"/>
              </a:xfrm>
              <a:custGeom>
                <a:avLst/>
                <a:gdLst>
                  <a:gd name="T0" fmla="+- 0 4138 3631"/>
                  <a:gd name="T1" fmla="*/ T0 w 676"/>
                  <a:gd name="T2" fmla="+- 0 12860 12860"/>
                  <a:gd name="T3" fmla="*/ 12860 h 469"/>
                  <a:gd name="T4" fmla="+- 0 4138 3631"/>
                  <a:gd name="T5" fmla="*/ T4 w 676"/>
                  <a:gd name="T6" fmla="+- 0 12977 12860"/>
                  <a:gd name="T7" fmla="*/ 12977 h 469"/>
                  <a:gd name="T8" fmla="+- 0 3631 3631"/>
                  <a:gd name="T9" fmla="*/ T8 w 676"/>
                  <a:gd name="T10" fmla="+- 0 12977 12860"/>
                  <a:gd name="T11" fmla="*/ 12977 h 469"/>
                  <a:gd name="T12" fmla="+- 0 3631 3631"/>
                  <a:gd name="T13" fmla="*/ T12 w 676"/>
                  <a:gd name="T14" fmla="+- 0 13212 12860"/>
                  <a:gd name="T15" fmla="*/ 13212 h 469"/>
                  <a:gd name="T16" fmla="+- 0 4138 3631"/>
                  <a:gd name="T17" fmla="*/ T16 w 676"/>
                  <a:gd name="T18" fmla="+- 0 13212 12860"/>
                  <a:gd name="T19" fmla="*/ 13212 h 469"/>
                  <a:gd name="T20" fmla="+- 0 4138 3631"/>
                  <a:gd name="T21" fmla="*/ T20 w 676"/>
                  <a:gd name="T22" fmla="+- 0 13329 12860"/>
                  <a:gd name="T23" fmla="*/ 13329 h 469"/>
                  <a:gd name="T24" fmla="+- 0 4307 3631"/>
                  <a:gd name="T25" fmla="*/ T24 w 676"/>
                  <a:gd name="T26" fmla="+- 0 13094 12860"/>
                  <a:gd name="T27" fmla="*/ 13094 h 469"/>
                  <a:gd name="T28" fmla="+- 0 4138 3631"/>
                  <a:gd name="T29" fmla="*/ T28 w 676"/>
                  <a:gd name="T30" fmla="+- 0 12860 12860"/>
                  <a:gd name="T31" fmla="*/ 12860 h 46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6" h="469">
                    <a:moveTo>
                      <a:pt x="507" y="0"/>
                    </a:moveTo>
                    <a:lnTo>
                      <a:pt x="507" y="117"/>
                    </a:lnTo>
                    <a:lnTo>
                      <a:pt x="0" y="117"/>
                    </a:lnTo>
                    <a:lnTo>
                      <a:pt x="0" y="352"/>
                    </a:lnTo>
                    <a:lnTo>
                      <a:pt x="507" y="352"/>
                    </a:lnTo>
                    <a:lnTo>
                      <a:pt x="507" y="469"/>
                    </a:lnTo>
                    <a:lnTo>
                      <a:pt x="676" y="234"/>
                    </a:lnTo>
                    <a:lnTo>
                      <a:pt x="507" y="0"/>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26" name="Group 24"/>
            <p:cNvGrpSpPr>
              <a:grpSpLocks/>
            </p:cNvGrpSpPr>
            <p:nvPr/>
          </p:nvGrpSpPr>
          <p:grpSpPr bwMode="auto">
            <a:xfrm>
              <a:off x="2390654" y="3380395"/>
              <a:ext cx="637246" cy="598045"/>
              <a:chOff x="3626" y="12843"/>
              <a:chExt cx="688" cy="502"/>
            </a:xfrm>
          </p:grpSpPr>
          <p:sp>
            <p:nvSpPr>
              <p:cNvPr id="27" name="Freeform 25"/>
              <p:cNvSpPr>
                <a:spLocks/>
              </p:cNvSpPr>
              <p:nvPr/>
            </p:nvSpPr>
            <p:spPr bwMode="auto">
              <a:xfrm>
                <a:off x="3626" y="12843"/>
                <a:ext cx="688" cy="502"/>
              </a:xfrm>
              <a:custGeom>
                <a:avLst/>
                <a:gdLst>
                  <a:gd name="T0" fmla="+- 0 4133 3626"/>
                  <a:gd name="T1" fmla="*/ T0 w 688"/>
                  <a:gd name="T2" fmla="+- 0 13212 12843"/>
                  <a:gd name="T3" fmla="*/ 13212 h 502"/>
                  <a:gd name="T4" fmla="+- 0 4133 3626"/>
                  <a:gd name="T5" fmla="*/ T4 w 688"/>
                  <a:gd name="T6" fmla="+- 0 13345 12843"/>
                  <a:gd name="T7" fmla="*/ 13345 h 502"/>
                  <a:gd name="T8" fmla="+- 0 4145 3626"/>
                  <a:gd name="T9" fmla="*/ T8 w 688"/>
                  <a:gd name="T10" fmla="+- 0 13329 12843"/>
                  <a:gd name="T11" fmla="*/ 13329 h 502"/>
                  <a:gd name="T12" fmla="+- 0 4143 3626"/>
                  <a:gd name="T13" fmla="*/ T12 w 688"/>
                  <a:gd name="T14" fmla="+- 0 13329 12843"/>
                  <a:gd name="T15" fmla="*/ 13329 h 502"/>
                  <a:gd name="T16" fmla="+- 0 4134 3626"/>
                  <a:gd name="T17" fmla="*/ T16 w 688"/>
                  <a:gd name="T18" fmla="+- 0 13326 12843"/>
                  <a:gd name="T19" fmla="*/ 13326 h 502"/>
                  <a:gd name="T20" fmla="+- 0 4143 3626"/>
                  <a:gd name="T21" fmla="*/ T20 w 688"/>
                  <a:gd name="T22" fmla="+- 0 13313 12843"/>
                  <a:gd name="T23" fmla="*/ 13313 h 502"/>
                  <a:gd name="T24" fmla="+- 0 4143 3626"/>
                  <a:gd name="T25" fmla="*/ T24 w 688"/>
                  <a:gd name="T26" fmla="+- 0 13217 12843"/>
                  <a:gd name="T27" fmla="*/ 13217 h 502"/>
                  <a:gd name="T28" fmla="+- 0 4138 3626"/>
                  <a:gd name="T29" fmla="*/ T28 w 688"/>
                  <a:gd name="T30" fmla="+- 0 13217 12843"/>
                  <a:gd name="T31" fmla="*/ 13217 h 502"/>
                  <a:gd name="T32" fmla="+- 0 4133 3626"/>
                  <a:gd name="T33" fmla="*/ T32 w 688"/>
                  <a:gd name="T34" fmla="+- 0 13212 12843"/>
                  <a:gd name="T35" fmla="*/ 13212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8" h="502">
                    <a:moveTo>
                      <a:pt x="507" y="369"/>
                    </a:moveTo>
                    <a:lnTo>
                      <a:pt x="507" y="502"/>
                    </a:lnTo>
                    <a:lnTo>
                      <a:pt x="519" y="486"/>
                    </a:lnTo>
                    <a:lnTo>
                      <a:pt x="517" y="486"/>
                    </a:lnTo>
                    <a:lnTo>
                      <a:pt x="508" y="483"/>
                    </a:lnTo>
                    <a:lnTo>
                      <a:pt x="517" y="470"/>
                    </a:lnTo>
                    <a:lnTo>
                      <a:pt x="517" y="374"/>
                    </a:lnTo>
                    <a:lnTo>
                      <a:pt x="512" y="374"/>
                    </a:lnTo>
                    <a:lnTo>
                      <a:pt x="507" y="36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6"/>
              <p:cNvSpPr>
                <a:spLocks/>
              </p:cNvSpPr>
              <p:nvPr/>
            </p:nvSpPr>
            <p:spPr bwMode="auto">
              <a:xfrm>
                <a:off x="3626" y="12843"/>
                <a:ext cx="688" cy="502"/>
              </a:xfrm>
              <a:custGeom>
                <a:avLst/>
                <a:gdLst>
                  <a:gd name="T0" fmla="+- 0 4143 3626"/>
                  <a:gd name="T1" fmla="*/ T0 w 688"/>
                  <a:gd name="T2" fmla="+- 0 13313 12843"/>
                  <a:gd name="T3" fmla="*/ 13313 h 502"/>
                  <a:gd name="T4" fmla="+- 0 4134 3626"/>
                  <a:gd name="T5" fmla="*/ T4 w 688"/>
                  <a:gd name="T6" fmla="+- 0 13326 12843"/>
                  <a:gd name="T7" fmla="*/ 13326 h 502"/>
                  <a:gd name="T8" fmla="+- 0 4143 3626"/>
                  <a:gd name="T9" fmla="*/ T8 w 688"/>
                  <a:gd name="T10" fmla="+- 0 13329 12843"/>
                  <a:gd name="T11" fmla="*/ 13329 h 502"/>
                  <a:gd name="T12" fmla="+- 0 4143 3626"/>
                  <a:gd name="T13" fmla="*/ T12 w 688"/>
                  <a:gd name="T14" fmla="+- 0 13313 12843"/>
                  <a:gd name="T15" fmla="*/ 13313 h 502"/>
                </a:gdLst>
                <a:ahLst/>
                <a:cxnLst>
                  <a:cxn ang="0">
                    <a:pos x="T1" y="T3"/>
                  </a:cxn>
                  <a:cxn ang="0">
                    <a:pos x="T5" y="T7"/>
                  </a:cxn>
                  <a:cxn ang="0">
                    <a:pos x="T9" y="T11"/>
                  </a:cxn>
                  <a:cxn ang="0">
                    <a:pos x="T13" y="T15"/>
                  </a:cxn>
                </a:cxnLst>
                <a:rect l="0" t="0" r="r" b="b"/>
                <a:pathLst>
                  <a:path w="688" h="502">
                    <a:moveTo>
                      <a:pt x="517" y="470"/>
                    </a:moveTo>
                    <a:lnTo>
                      <a:pt x="508" y="483"/>
                    </a:lnTo>
                    <a:lnTo>
                      <a:pt x="517" y="486"/>
                    </a:lnTo>
                    <a:lnTo>
                      <a:pt x="517" y="47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7"/>
              <p:cNvSpPr>
                <a:spLocks/>
              </p:cNvSpPr>
              <p:nvPr/>
            </p:nvSpPr>
            <p:spPr bwMode="auto">
              <a:xfrm>
                <a:off x="3626" y="12843"/>
                <a:ext cx="688" cy="502"/>
              </a:xfrm>
              <a:custGeom>
                <a:avLst/>
                <a:gdLst>
                  <a:gd name="T0" fmla="+- 0 4301 3626"/>
                  <a:gd name="T1" fmla="*/ T0 w 688"/>
                  <a:gd name="T2" fmla="+- 0 13094 12843"/>
                  <a:gd name="T3" fmla="*/ 13094 h 502"/>
                  <a:gd name="T4" fmla="+- 0 4143 3626"/>
                  <a:gd name="T5" fmla="*/ T4 w 688"/>
                  <a:gd name="T6" fmla="+- 0 13313 12843"/>
                  <a:gd name="T7" fmla="*/ 13313 h 502"/>
                  <a:gd name="T8" fmla="+- 0 4143 3626"/>
                  <a:gd name="T9" fmla="*/ T8 w 688"/>
                  <a:gd name="T10" fmla="+- 0 13329 12843"/>
                  <a:gd name="T11" fmla="*/ 13329 h 502"/>
                  <a:gd name="T12" fmla="+- 0 4145 3626"/>
                  <a:gd name="T13" fmla="*/ T12 w 688"/>
                  <a:gd name="T14" fmla="+- 0 13329 12843"/>
                  <a:gd name="T15" fmla="*/ 13329 h 502"/>
                  <a:gd name="T16" fmla="+- 0 4312 3626"/>
                  <a:gd name="T17" fmla="*/ T16 w 688"/>
                  <a:gd name="T18" fmla="+- 0 13098 12843"/>
                  <a:gd name="T19" fmla="*/ 13098 h 502"/>
                  <a:gd name="T20" fmla="+- 0 4303 3626"/>
                  <a:gd name="T21" fmla="*/ T20 w 688"/>
                  <a:gd name="T22" fmla="+- 0 13098 12843"/>
                  <a:gd name="T23" fmla="*/ 13098 h 502"/>
                  <a:gd name="T24" fmla="+- 0 4301 3626"/>
                  <a:gd name="T25" fmla="*/ T24 w 688"/>
                  <a:gd name="T26" fmla="+- 0 13094 12843"/>
                  <a:gd name="T27" fmla="*/ 13094 h 502"/>
                </a:gdLst>
                <a:ahLst/>
                <a:cxnLst>
                  <a:cxn ang="0">
                    <a:pos x="T1" y="T3"/>
                  </a:cxn>
                  <a:cxn ang="0">
                    <a:pos x="T5" y="T7"/>
                  </a:cxn>
                  <a:cxn ang="0">
                    <a:pos x="T9" y="T11"/>
                  </a:cxn>
                  <a:cxn ang="0">
                    <a:pos x="T13" y="T15"/>
                  </a:cxn>
                  <a:cxn ang="0">
                    <a:pos x="T17" y="T19"/>
                  </a:cxn>
                  <a:cxn ang="0">
                    <a:pos x="T21" y="T23"/>
                  </a:cxn>
                  <a:cxn ang="0">
                    <a:pos x="T25" y="T27"/>
                  </a:cxn>
                </a:cxnLst>
                <a:rect l="0" t="0" r="r" b="b"/>
                <a:pathLst>
                  <a:path w="688" h="502">
                    <a:moveTo>
                      <a:pt x="675" y="251"/>
                    </a:moveTo>
                    <a:lnTo>
                      <a:pt x="517" y="470"/>
                    </a:lnTo>
                    <a:lnTo>
                      <a:pt x="517" y="486"/>
                    </a:lnTo>
                    <a:lnTo>
                      <a:pt x="519" y="486"/>
                    </a:lnTo>
                    <a:lnTo>
                      <a:pt x="686" y="255"/>
                    </a:lnTo>
                    <a:lnTo>
                      <a:pt x="677" y="255"/>
                    </a:lnTo>
                    <a:lnTo>
                      <a:pt x="675" y="25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8"/>
              <p:cNvSpPr>
                <a:spLocks/>
              </p:cNvSpPr>
              <p:nvPr/>
            </p:nvSpPr>
            <p:spPr bwMode="auto">
              <a:xfrm>
                <a:off x="3626" y="12843"/>
                <a:ext cx="688" cy="502"/>
              </a:xfrm>
              <a:custGeom>
                <a:avLst/>
                <a:gdLst>
                  <a:gd name="T0" fmla="+- 0 4133 3626"/>
                  <a:gd name="T1" fmla="*/ T0 w 688"/>
                  <a:gd name="T2" fmla="+- 0 12972 12843"/>
                  <a:gd name="T3" fmla="*/ 12972 h 502"/>
                  <a:gd name="T4" fmla="+- 0 3626 3626"/>
                  <a:gd name="T5" fmla="*/ T4 w 688"/>
                  <a:gd name="T6" fmla="+- 0 12972 12843"/>
                  <a:gd name="T7" fmla="*/ 12972 h 502"/>
                  <a:gd name="T8" fmla="+- 0 3626 3626"/>
                  <a:gd name="T9" fmla="*/ T8 w 688"/>
                  <a:gd name="T10" fmla="+- 0 13217 12843"/>
                  <a:gd name="T11" fmla="*/ 13217 h 502"/>
                  <a:gd name="T12" fmla="+- 0 4133 3626"/>
                  <a:gd name="T13" fmla="*/ T12 w 688"/>
                  <a:gd name="T14" fmla="+- 0 13217 12843"/>
                  <a:gd name="T15" fmla="*/ 13217 h 502"/>
                  <a:gd name="T16" fmla="+- 0 4133 3626"/>
                  <a:gd name="T17" fmla="*/ T16 w 688"/>
                  <a:gd name="T18" fmla="+- 0 13212 12843"/>
                  <a:gd name="T19" fmla="*/ 13212 h 502"/>
                  <a:gd name="T20" fmla="+- 0 3637 3626"/>
                  <a:gd name="T21" fmla="*/ T20 w 688"/>
                  <a:gd name="T22" fmla="+- 0 13212 12843"/>
                  <a:gd name="T23" fmla="*/ 13212 h 502"/>
                  <a:gd name="T24" fmla="+- 0 3631 3626"/>
                  <a:gd name="T25" fmla="*/ T24 w 688"/>
                  <a:gd name="T26" fmla="+- 0 13207 12843"/>
                  <a:gd name="T27" fmla="*/ 13207 h 502"/>
                  <a:gd name="T28" fmla="+- 0 3637 3626"/>
                  <a:gd name="T29" fmla="*/ T28 w 688"/>
                  <a:gd name="T30" fmla="+- 0 13207 12843"/>
                  <a:gd name="T31" fmla="*/ 13207 h 502"/>
                  <a:gd name="T32" fmla="+- 0 3637 3626"/>
                  <a:gd name="T33" fmla="*/ T32 w 688"/>
                  <a:gd name="T34" fmla="+- 0 12982 12843"/>
                  <a:gd name="T35" fmla="*/ 12982 h 502"/>
                  <a:gd name="T36" fmla="+- 0 3631 3626"/>
                  <a:gd name="T37" fmla="*/ T36 w 688"/>
                  <a:gd name="T38" fmla="+- 0 12982 12843"/>
                  <a:gd name="T39" fmla="*/ 12982 h 502"/>
                  <a:gd name="T40" fmla="+- 0 3637 3626"/>
                  <a:gd name="T41" fmla="*/ T40 w 688"/>
                  <a:gd name="T42" fmla="+- 0 12977 12843"/>
                  <a:gd name="T43" fmla="*/ 12977 h 502"/>
                  <a:gd name="T44" fmla="+- 0 4133 3626"/>
                  <a:gd name="T45" fmla="*/ T44 w 688"/>
                  <a:gd name="T46" fmla="+- 0 12977 12843"/>
                  <a:gd name="T47" fmla="*/ 12977 h 502"/>
                  <a:gd name="T48" fmla="+- 0 4133 3626"/>
                  <a:gd name="T49" fmla="*/ T48 w 688"/>
                  <a:gd name="T50" fmla="+- 0 12972 12843"/>
                  <a:gd name="T51" fmla="*/ 12972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8" h="502">
                    <a:moveTo>
                      <a:pt x="507" y="129"/>
                    </a:moveTo>
                    <a:lnTo>
                      <a:pt x="0" y="129"/>
                    </a:lnTo>
                    <a:lnTo>
                      <a:pt x="0" y="374"/>
                    </a:lnTo>
                    <a:lnTo>
                      <a:pt x="507" y="374"/>
                    </a:lnTo>
                    <a:lnTo>
                      <a:pt x="507" y="369"/>
                    </a:lnTo>
                    <a:lnTo>
                      <a:pt x="11" y="369"/>
                    </a:lnTo>
                    <a:lnTo>
                      <a:pt x="5" y="364"/>
                    </a:lnTo>
                    <a:lnTo>
                      <a:pt x="11" y="364"/>
                    </a:lnTo>
                    <a:lnTo>
                      <a:pt x="11" y="139"/>
                    </a:lnTo>
                    <a:lnTo>
                      <a:pt x="5" y="139"/>
                    </a:lnTo>
                    <a:lnTo>
                      <a:pt x="11" y="134"/>
                    </a:lnTo>
                    <a:lnTo>
                      <a:pt x="507" y="134"/>
                    </a:lnTo>
                    <a:lnTo>
                      <a:pt x="507"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
              <p:cNvSpPr>
                <a:spLocks/>
              </p:cNvSpPr>
              <p:nvPr/>
            </p:nvSpPr>
            <p:spPr bwMode="auto">
              <a:xfrm>
                <a:off x="3626" y="12843"/>
                <a:ext cx="688" cy="502"/>
              </a:xfrm>
              <a:custGeom>
                <a:avLst/>
                <a:gdLst>
                  <a:gd name="T0" fmla="+- 0 4143 3626"/>
                  <a:gd name="T1" fmla="*/ T0 w 688"/>
                  <a:gd name="T2" fmla="+- 0 13207 12843"/>
                  <a:gd name="T3" fmla="*/ 13207 h 502"/>
                  <a:gd name="T4" fmla="+- 0 3637 3626"/>
                  <a:gd name="T5" fmla="*/ T4 w 688"/>
                  <a:gd name="T6" fmla="+- 0 13207 12843"/>
                  <a:gd name="T7" fmla="*/ 13207 h 502"/>
                  <a:gd name="T8" fmla="+- 0 3637 3626"/>
                  <a:gd name="T9" fmla="*/ T8 w 688"/>
                  <a:gd name="T10" fmla="+- 0 13212 12843"/>
                  <a:gd name="T11" fmla="*/ 13212 h 502"/>
                  <a:gd name="T12" fmla="+- 0 4133 3626"/>
                  <a:gd name="T13" fmla="*/ T12 w 688"/>
                  <a:gd name="T14" fmla="+- 0 13212 12843"/>
                  <a:gd name="T15" fmla="*/ 13212 h 502"/>
                  <a:gd name="T16" fmla="+- 0 4138 3626"/>
                  <a:gd name="T17" fmla="*/ T16 w 688"/>
                  <a:gd name="T18" fmla="+- 0 13217 12843"/>
                  <a:gd name="T19" fmla="*/ 13217 h 502"/>
                  <a:gd name="T20" fmla="+- 0 4143 3626"/>
                  <a:gd name="T21" fmla="*/ T20 w 688"/>
                  <a:gd name="T22" fmla="+- 0 13217 12843"/>
                  <a:gd name="T23" fmla="*/ 13217 h 502"/>
                  <a:gd name="T24" fmla="+- 0 4143 3626"/>
                  <a:gd name="T25" fmla="*/ T24 w 688"/>
                  <a:gd name="T26" fmla="+- 0 13207 12843"/>
                  <a:gd name="T27" fmla="*/ 13207 h 502"/>
                </a:gdLst>
                <a:ahLst/>
                <a:cxnLst>
                  <a:cxn ang="0">
                    <a:pos x="T1" y="T3"/>
                  </a:cxn>
                  <a:cxn ang="0">
                    <a:pos x="T5" y="T7"/>
                  </a:cxn>
                  <a:cxn ang="0">
                    <a:pos x="T9" y="T11"/>
                  </a:cxn>
                  <a:cxn ang="0">
                    <a:pos x="T13" y="T15"/>
                  </a:cxn>
                  <a:cxn ang="0">
                    <a:pos x="T17" y="T19"/>
                  </a:cxn>
                  <a:cxn ang="0">
                    <a:pos x="T21" y="T23"/>
                  </a:cxn>
                  <a:cxn ang="0">
                    <a:pos x="T25" y="T27"/>
                  </a:cxn>
                </a:cxnLst>
                <a:rect l="0" t="0" r="r" b="b"/>
                <a:pathLst>
                  <a:path w="688" h="502">
                    <a:moveTo>
                      <a:pt x="517" y="364"/>
                    </a:moveTo>
                    <a:lnTo>
                      <a:pt x="11" y="364"/>
                    </a:lnTo>
                    <a:lnTo>
                      <a:pt x="11" y="369"/>
                    </a:lnTo>
                    <a:lnTo>
                      <a:pt x="507" y="369"/>
                    </a:lnTo>
                    <a:lnTo>
                      <a:pt x="512" y="374"/>
                    </a:lnTo>
                    <a:lnTo>
                      <a:pt x="517" y="374"/>
                    </a:lnTo>
                    <a:lnTo>
                      <a:pt x="517" y="36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4" name="Freeform 30"/>
              <p:cNvSpPr>
                <a:spLocks/>
              </p:cNvSpPr>
              <p:nvPr/>
            </p:nvSpPr>
            <p:spPr bwMode="auto">
              <a:xfrm>
                <a:off x="3626" y="12843"/>
                <a:ext cx="688" cy="502"/>
              </a:xfrm>
              <a:custGeom>
                <a:avLst/>
                <a:gdLst>
                  <a:gd name="T0" fmla="+- 0 3637 3626"/>
                  <a:gd name="T1" fmla="*/ T0 w 688"/>
                  <a:gd name="T2" fmla="+- 0 13207 12843"/>
                  <a:gd name="T3" fmla="*/ 13207 h 502"/>
                  <a:gd name="T4" fmla="+- 0 3631 3626"/>
                  <a:gd name="T5" fmla="*/ T4 w 688"/>
                  <a:gd name="T6" fmla="+- 0 13207 12843"/>
                  <a:gd name="T7" fmla="*/ 13207 h 502"/>
                  <a:gd name="T8" fmla="+- 0 3637 3626"/>
                  <a:gd name="T9" fmla="*/ T8 w 688"/>
                  <a:gd name="T10" fmla="+- 0 13212 12843"/>
                  <a:gd name="T11" fmla="*/ 13212 h 502"/>
                  <a:gd name="T12" fmla="+- 0 3637 3626"/>
                  <a:gd name="T13" fmla="*/ T12 w 688"/>
                  <a:gd name="T14" fmla="+- 0 13207 12843"/>
                  <a:gd name="T15" fmla="*/ 13207 h 502"/>
                </a:gdLst>
                <a:ahLst/>
                <a:cxnLst>
                  <a:cxn ang="0">
                    <a:pos x="T1" y="T3"/>
                  </a:cxn>
                  <a:cxn ang="0">
                    <a:pos x="T5" y="T7"/>
                  </a:cxn>
                  <a:cxn ang="0">
                    <a:pos x="T9" y="T11"/>
                  </a:cxn>
                  <a:cxn ang="0">
                    <a:pos x="T13" y="T15"/>
                  </a:cxn>
                </a:cxnLst>
                <a:rect l="0" t="0" r="r" b="b"/>
                <a:pathLst>
                  <a:path w="688" h="502">
                    <a:moveTo>
                      <a:pt x="11" y="364"/>
                    </a:moveTo>
                    <a:lnTo>
                      <a:pt x="5" y="364"/>
                    </a:lnTo>
                    <a:lnTo>
                      <a:pt x="11" y="369"/>
                    </a:lnTo>
                    <a:lnTo>
                      <a:pt x="11" y="36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5" name="Freeform 31"/>
              <p:cNvSpPr>
                <a:spLocks/>
              </p:cNvSpPr>
              <p:nvPr/>
            </p:nvSpPr>
            <p:spPr bwMode="auto">
              <a:xfrm>
                <a:off x="3626" y="12843"/>
                <a:ext cx="688" cy="502"/>
              </a:xfrm>
              <a:custGeom>
                <a:avLst/>
                <a:gdLst>
                  <a:gd name="T0" fmla="+- 0 4303 3626"/>
                  <a:gd name="T1" fmla="*/ T0 w 688"/>
                  <a:gd name="T2" fmla="+- 0 13091 12843"/>
                  <a:gd name="T3" fmla="*/ 13091 h 502"/>
                  <a:gd name="T4" fmla="+- 0 4301 3626"/>
                  <a:gd name="T5" fmla="*/ T4 w 688"/>
                  <a:gd name="T6" fmla="+- 0 13094 12843"/>
                  <a:gd name="T7" fmla="*/ 13094 h 502"/>
                  <a:gd name="T8" fmla="+- 0 4303 3626"/>
                  <a:gd name="T9" fmla="*/ T8 w 688"/>
                  <a:gd name="T10" fmla="+- 0 13098 12843"/>
                  <a:gd name="T11" fmla="*/ 13098 h 502"/>
                  <a:gd name="T12" fmla="+- 0 4303 3626"/>
                  <a:gd name="T13" fmla="*/ T12 w 688"/>
                  <a:gd name="T14" fmla="+- 0 13091 12843"/>
                  <a:gd name="T15" fmla="*/ 13091 h 502"/>
                </a:gdLst>
                <a:ahLst/>
                <a:cxnLst>
                  <a:cxn ang="0">
                    <a:pos x="T1" y="T3"/>
                  </a:cxn>
                  <a:cxn ang="0">
                    <a:pos x="T5" y="T7"/>
                  </a:cxn>
                  <a:cxn ang="0">
                    <a:pos x="T9" y="T11"/>
                  </a:cxn>
                  <a:cxn ang="0">
                    <a:pos x="T13" y="T15"/>
                  </a:cxn>
                </a:cxnLst>
                <a:rect l="0" t="0" r="r" b="b"/>
                <a:pathLst>
                  <a:path w="688" h="502">
                    <a:moveTo>
                      <a:pt x="677" y="248"/>
                    </a:moveTo>
                    <a:lnTo>
                      <a:pt x="675" y="251"/>
                    </a:lnTo>
                    <a:lnTo>
                      <a:pt x="677" y="255"/>
                    </a:lnTo>
                    <a:lnTo>
                      <a:pt x="677"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8" name="Freeform 32"/>
              <p:cNvSpPr>
                <a:spLocks/>
              </p:cNvSpPr>
              <p:nvPr/>
            </p:nvSpPr>
            <p:spPr bwMode="auto">
              <a:xfrm>
                <a:off x="3626" y="12843"/>
                <a:ext cx="688" cy="502"/>
              </a:xfrm>
              <a:custGeom>
                <a:avLst/>
                <a:gdLst>
                  <a:gd name="T0" fmla="+- 0 4312 3626"/>
                  <a:gd name="T1" fmla="*/ T0 w 688"/>
                  <a:gd name="T2" fmla="+- 0 13091 12843"/>
                  <a:gd name="T3" fmla="*/ 13091 h 502"/>
                  <a:gd name="T4" fmla="+- 0 4303 3626"/>
                  <a:gd name="T5" fmla="*/ T4 w 688"/>
                  <a:gd name="T6" fmla="+- 0 13091 12843"/>
                  <a:gd name="T7" fmla="*/ 13091 h 502"/>
                  <a:gd name="T8" fmla="+- 0 4303 3626"/>
                  <a:gd name="T9" fmla="*/ T8 w 688"/>
                  <a:gd name="T10" fmla="+- 0 13098 12843"/>
                  <a:gd name="T11" fmla="*/ 13098 h 502"/>
                  <a:gd name="T12" fmla="+- 0 4312 3626"/>
                  <a:gd name="T13" fmla="*/ T12 w 688"/>
                  <a:gd name="T14" fmla="+- 0 13098 12843"/>
                  <a:gd name="T15" fmla="*/ 13098 h 502"/>
                  <a:gd name="T16" fmla="+- 0 4314 3626"/>
                  <a:gd name="T17" fmla="*/ T16 w 688"/>
                  <a:gd name="T18" fmla="+- 0 13094 12843"/>
                  <a:gd name="T19" fmla="*/ 13094 h 502"/>
                  <a:gd name="T20" fmla="+- 0 4312 3626"/>
                  <a:gd name="T21" fmla="*/ T20 w 688"/>
                  <a:gd name="T22" fmla="+- 0 13091 12843"/>
                  <a:gd name="T23" fmla="*/ 13091 h 502"/>
                </a:gdLst>
                <a:ahLst/>
                <a:cxnLst>
                  <a:cxn ang="0">
                    <a:pos x="T1" y="T3"/>
                  </a:cxn>
                  <a:cxn ang="0">
                    <a:pos x="T5" y="T7"/>
                  </a:cxn>
                  <a:cxn ang="0">
                    <a:pos x="T9" y="T11"/>
                  </a:cxn>
                  <a:cxn ang="0">
                    <a:pos x="T13" y="T15"/>
                  </a:cxn>
                  <a:cxn ang="0">
                    <a:pos x="T17" y="T19"/>
                  </a:cxn>
                  <a:cxn ang="0">
                    <a:pos x="T21" y="T23"/>
                  </a:cxn>
                </a:cxnLst>
                <a:rect l="0" t="0" r="r" b="b"/>
                <a:pathLst>
                  <a:path w="688" h="502">
                    <a:moveTo>
                      <a:pt x="686" y="248"/>
                    </a:moveTo>
                    <a:lnTo>
                      <a:pt x="677" y="248"/>
                    </a:lnTo>
                    <a:lnTo>
                      <a:pt x="677" y="255"/>
                    </a:lnTo>
                    <a:lnTo>
                      <a:pt x="686" y="255"/>
                    </a:lnTo>
                    <a:lnTo>
                      <a:pt x="688" y="251"/>
                    </a:lnTo>
                    <a:lnTo>
                      <a:pt x="686"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9" name="Freeform 33"/>
              <p:cNvSpPr>
                <a:spLocks/>
              </p:cNvSpPr>
              <p:nvPr/>
            </p:nvSpPr>
            <p:spPr bwMode="auto">
              <a:xfrm>
                <a:off x="3626" y="12843"/>
                <a:ext cx="688" cy="502"/>
              </a:xfrm>
              <a:custGeom>
                <a:avLst/>
                <a:gdLst>
                  <a:gd name="T0" fmla="+- 0 4145 3626"/>
                  <a:gd name="T1" fmla="*/ T0 w 688"/>
                  <a:gd name="T2" fmla="+- 0 12860 12843"/>
                  <a:gd name="T3" fmla="*/ 12860 h 502"/>
                  <a:gd name="T4" fmla="+- 0 4143 3626"/>
                  <a:gd name="T5" fmla="*/ T4 w 688"/>
                  <a:gd name="T6" fmla="+- 0 12860 12843"/>
                  <a:gd name="T7" fmla="*/ 12860 h 502"/>
                  <a:gd name="T8" fmla="+- 0 4143 3626"/>
                  <a:gd name="T9" fmla="*/ T8 w 688"/>
                  <a:gd name="T10" fmla="+- 0 12875 12843"/>
                  <a:gd name="T11" fmla="*/ 12875 h 502"/>
                  <a:gd name="T12" fmla="+- 0 4301 3626"/>
                  <a:gd name="T13" fmla="*/ T12 w 688"/>
                  <a:gd name="T14" fmla="+- 0 13094 12843"/>
                  <a:gd name="T15" fmla="*/ 13094 h 502"/>
                  <a:gd name="T16" fmla="+- 0 4303 3626"/>
                  <a:gd name="T17" fmla="*/ T16 w 688"/>
                  <a:gd name="T18" fmla="+- 0 13091 12843"/>
                  <a:gd name="T19" fmla="*/ 13091 h 502"/>
                  <a:gd name="T20" fmla="+- 0 4312 3626"/>
                  <a:gd name="T21" fmla="*/ T20 w 688"/>
                  <a:gd name="T22" fmla="+- 0 13091 12843"/>
                  <a:gd name="T23" fmla="*/ 13091 h 502"/>
                  <a:gd name="T24" fmla="+- 0 4145 3626"/>
                  <a:gd name="T25" fmla="*/ T24 w 688"/>
                  <a:gd name="T26" fmla="+- 0 12860 12843"/>
                  <a:gd name="T27" fmla="*/ 12860 h 502"/>
                </a:gdLst>
                <a:ahLst/>
                <a:cxnLst>
                  <a:cxn ang="0">
                    <a:pos x="T1" y="T3"/>
                  </a:cxn>
                  <a:cxn ang="0">
                    <a:pos x="T5" y="T7"/>
                  </a:cxn>
                  <a:cxn ang="0">
                    <a:pos x="T9" y="T11"/>
                  </a:cxn>
                  <a:cxn ang="0">
                    <a:pos x="T13" y="T15"/>
                  </a:cxn>
                  <a:cxn ang="0">
                    <a:pos x="T17" y="T19"/>
                  </a:cxn>
                  <a:cxn ang="0">
                    <a:pos x="T21" y="T23"/>
                  </a:cxn>
                  <a:cxn ang="0">
                    <a:pos x="T25" y="T27"/>
                  </a:cxn>
                </a:cxnLst>
                <a:rect l="0" t="0" r="r" b="b"/>
                <a:pathLst>
                  <a:path w="688" h="502">
                    <a:moveTo>
                      <a:pt x="519" y="17"/>
                    </a:moveTo>
                    <a:lnTo>
                      <a:pt x="517" y="17"/>
                    </a:lnTo>
                    <a:lnTo>
                      <a:pt x="517" y="32"/>
                    </a:lnTo>
                    <a:lnTo>
                      <a:pt x="675" y="251"/>
                    </a:lnTo>
                    <a:lnTo>
                      <a:pt x="677" y="248"/>
                    </a:lnTo>
                    <a:lnTo>
                      <a:pt x="686" y="248"/>
                    </a:lnTo>
                    <a:lnTo>
                      <a:pt x="519" y="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0" name="Freeform 34"/>
              <p:cNvSpPr>
                <a:spLocks/>
              </p:cNvSpPr>
              <p:nvPr/>
            </p:nvSpPr>
            <p:spPr bwMode="auto">
              <a:xfrm>
                <a:off x="3626" y="12843"/>
                <a:ext cx="688" cy="502"/>
              </a:xfrm>
              <a:custGeom>
                <a:avLst/>
                <a:gdLst>
                  <a:gd name="T0" fmla="+- 0 3637 3626"/>
                  <a:gd name="T1" fmla="*/ T0 w 688"/>
                  <a:gd name="T2" fmla="+- 0 12977 12843"/>
                  <a:gd name="T3" fmla="*/ 12977 h 502"/>
                  <a:gd name="T4" fmla="+- 0 3631 3626"/>
                  <a:gd name="T5" fmla="*/ T4 w 688"/>
                  <a:gd name="T6" fmla="+- 0 12982 12843"/>
                  <a:gd name="T7" fmla="*/ 12982 h 502"/>
                  <a:gd name="T8" fmla="+- 0 3637 3626"/>
                  <a:gd name="T9" fmla="*/ T8 w 688"/>
                  <a:gd name="T10" fmla="+- 0 12982 12843"/>
                  <a:gd name="T11" fmla="*/ 12982 h 502"/>
                  <a:gd name="T12" fmla="+- 0 3637 3626"/>
                  <a:gd name="T13" fmla="*/ T12 w 688"/>
                  <a:gd name="T14" fmla="+- 0 12977 12843"/>
                  <a:gd name="T15" fmla="*/ 12977 h 502"/>
                </a:gdLst>
                <a:ahLst/>
                <a:cxnLst>
                  <a:cxn ang="0">
                    <a:pos x="T1" y="T3"/>
                  </a:cxn>
                  <a:cxn ang="0">
                    <a:pos x="T5" y="T7"/>
                  </a:cxn>
                  <a:cxn ang="0">
                    <a:pos x="T9" y="T11"/>
                  </a:cxn>
                  <a:cxn ang="0">
                    <a:pos x="T13" y="T15"/>
                  </a:cxn>
                </a:cxnLst>
                <a:rect l="0" t="0" r="r" b="b"/>
                <a:pathLst>
                  <a:path w="688" h="502">
                    <a:moveTo>
                      <a:pt x="11" y="134"/>
                    </a:moveTo>
                    <a:lnTo>
                      <a:pt x="5" y="139"/>
                    </a:lnTo>
                    <a:lnTo>
                      <a:pt x="11" y="139"/>
                    </a:lnTo>
                    <a:lnTo>
                      <a:pt x="11" y="1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1" name="Freeform 35"/>
              <p:cNvSpPr>
                <a:spLocks/>
              </p:cNvSpPr>
              <p:nvPr/>
            </p:nvSpPr>
            <p:spPr bwMode="auto">
              <a:xfrm>
                <a:off x="3626" y="12843"/>
                <a:ext cx="688" cy="502"/>
              </a:xfrm>
              <a:custGeom>
                <a:avLst/>
                <a:gdLst>
                  <a:gd name="T0" fmla="+- 0 4143 3626"/>
                  <a:gd name="T1" fmla="*/ T0 w 688"/>
                  <a:gd name="T2" fmla="+- 0 12972 12843"/>
                  <a:gd name="T3" fmla="*/ 12972 h 502"/>
                  <a:gd name="T4" fmla="+- 0 4138 3626"/>
                  <a:gd name="T5" fmla="*/ T4 w 688"/>
                  <a:gd name="T6" fmla="+- 0 12972 12843"/>
                  <a:gd name="T7" fmla="*/ 12972 h 502"/>
                  <a:gd name="T8" fmla="+- 0 4133 3626"/>
                  <a:gd name="T9" fmla="*/ T8 w 688"/>
                  <a:gd name="T10" fmla="+- 0 12977 12843"/>
                  <a:gd name="T11" fmla="*/ 12977 h 502"/>
                  <a:gd name="T12" fmla="+- 0 3637 3626"/>
                  <a:gd name="T13" fmla="*/ T12 w 688"/>
                  <a:gd name="T14" fmla="+- 0 12977 12843"/>
                  <a:gd name="T15" fmla="*/ 12977 h 502"/>
                  <a:gd name="T16" fmla="+- 0 3637 3626"/>
                  <a:gd name="T17" fmla="*/ T16 w 688"/>
                  <a:gd name="T18" fmla="+- 0 12982 12843"/>
                  <a:gd name="T19" fmla="*/ 12982 h 502"/>
                  <a:gd name="T20" fmla="+- 0 4143 3626"/>
                  <a:gd name="T21" fmla="*/ T20 w 688"/>
                  <a:gd name="T22" fmla="+- 0 12982 12843"/>
                  <a:gd name="T23" fmla="*/ 12982 h 502"/>
                  <a:gd name="T24" fmla="+- 0 4143 3626"/>
                  <a:gd name="T25" fmla="*/ T24 w 688"/>
                  <a:gd name="T26" fmla="+- 0 12972 12843"/>
                  <a:gd name="T27" fmla="*/ 12972 h 502"/>
                </a:gdLst>
                <a:ahLst/>
                <a:cxnLst>
                  <a:cxn ang="0">
                    <a:pos x="T1" y="T3"/>
                  </a:cxn>
                  <a:cxn ang="0">
                    <a:pos x="T5" y="T7"/>
                  </a:cxn>
                  <a:cxn ang="0">
                    <a:pos x="T9" y="T11"/>
                  </a:cxn>
                  <a:cxn ang="0">
                    <a:pos x="T13" y="T15"/>
                  </a:cxn>
                  <a:cxn ang="0">
                    <a:pos x="T17" y="T19"/>
                  </a:cxn>
                  <a:cxn ang="0">
                    <a:pos x="T21" y="T23"/>
                  </a:cxn>
                  <a:cxn ang="0">
                    <a:pos x="T25" y="T27"/>
                  </a:cxn>
                </a:cxnLst>
                <a:rect l="0" t="0" r="r" b="b"/>
                <a:pathLst>
                  <a:path w="688" h="502">
                    <a:moveTo>
                      <a:pt x="517" y="129"/>
                    </a:moveTo>
                    <a:lnTo>
                      <a:pt x="512" y="129"/>
                    </a:lnTo>
                    <a:lnTo>
                      <a:pt x="507" y="134"/>
                    </a:lnTo>
                    <a:lnTo>
                      <a:pt x="11" y="134"/>
                    </a:lnTo>
                    <a:lnTo>
                      <a:pt x="11" y="139"/>
                    </a:lnTo>
                    <a:lnTo>
                      <a:pt x="517" y="139"/>
                    </a:lnTo>
                    <a:lnTo>
                      <a:pt x="517"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2" name="Freeform 36"/>
              <p:cNvSpPr>
                <a:spLocks/>
              </p:cNvSpPr>
              <p:nvPr/>
            </p:nvSpPr>
            <p:spPr bwMode="auto">
              <a:xfrm>
                <a:off x="3626" y="12843"/>
                <a:ext cx="688" cy="502"/>
              </a:xfrm>
              <a:custGeom>
                <a:avLst/>
                <a:gdLst>
                  <a:gd name="T0" fmla="+- 0 4133 3626"/>
                  <a:gd name="T1" fmla="*/ T0 w 688"/>
                  <a:gd name="T2" fmla="+- 0 12843 12843"/>
                  <a:gd name="T3" fmla="*/ 12843 h 502"/>
                  <a:gd name="T4" fmla="+- 0 4133 3626"/>
                  <a:gd name="T5" fmla="*/ T4 w 688"/>
                  <a:gd name="T6" fmla="+- 0 12977 12843"/>
                  <a:gd name="T7" fmla="*/ 12977 h 502"/>
                  <a:gd name="T8" fmla="+- 0 4138 3626"/>
                  <a:gd name="T9" fmla="*/ T8 w 688"/>
                  <a:gd name="T10" fmla="+- 0 12972 12843"/>
                  <a:gd name="T11" fmla="*/ 12972 h 502"/>
                  <a:gd name="T12" fmla="+- 0 4143 3626"/>
                  <a:gd name="T13" fmla="*/ T12 w 688"/>
                  <a:gd name="T14" fmla="+- 0 12972 12843"/>
                  <a:gd name="T15" fmla="*/ 12972 h 502"/>
                  <a:gd name="T16" fmla="+- 0 4143 3626"/>
                  <a:gd name="T17" fmla="*/ T16 w 688"/>
                  <a:gd name="T18" fmla="+- 0 12875 12843"/>
                  <a:gd name="T19" fmla="*/ 12875 h 502"/>
                  <a:gd name="T20" fmla="+- 0 4134 3626"/>
                  <a:gd name="T21" fmla="*/ T20 w 688"/>
                  <a:gd name="T22" fmla="+- 0 12862 12843"/>
                  <a:gd name="T23" fmla="*/ 12862 h 502"/>
                  <a:gd name="T24" fmla="+- 0 4143 3626"/>
                  <a:gd name="T25" fmla="*/ T24 w 688"/>
                  <a:gd name="T26" fmla="+- 0 12860 12843"/>
                  <a:gd name="T27" fmla="*/ 12860 h 502"/>
                  <a:gd name="T28" fmla="+- 0 4145 3626"/>
                  <a:gd name="T29" fmla="*/ T28 w 688"/>
                  <a:gd name="T30" fmla="+- 0 12860 12843"/>
                  <a:gd name="T31" fmla="*/ 12860 h 502"/>
                  <a:gd name="T32" fmla="+- 0 4133 3626"/>
                  <a:gd name="T33" fmla="*/ T32 w 688"/>
                  <a:gd name="T34" fmla="+- 0 12843 12843"/>
                  <a:gd name="T35" fmla="*/ 12843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8" h="502">
                    <a:moveTo>
                      <a:pt x="507" y="0"/>
                    </a:moveTo>
                    <a:lnTo>
                      <a:pt x="507" y="134"/>
                    </a:lnTo>
                    <a:lnTo>
                      <a:pt x="512" y="129"/>
                    </a:lnTo>
                    <a:lnTo>
                      <a:pt x="517" y="129"/>
                    </a:lnTo>
                    <a:lnTo>
                      <a:pt x="517" y="32"/>
                    </a:lnTo>
                    <a:lnTo>
                      <a:pt x="508" y="19"/>
                    </a:lnTo>
                    <a:lnTo>
                      <a:pt x="517" y="17"/>
                    </a:lnTo>
                    <a:lnTo>
                      <a:pt x="519" y="17"/>
                    </a:lnTo>
                    <a:lnTo>
                      <a:pt x="50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3" name="Freeform 37"/>
              <p:cNvSpPr>
                <a:spLocks/>
              </p:cNvSpPr>
              <p:nvPr/>
            </p:nvSpPr>
            <p:spPr bwMode="auto">
              <a:xfrm>
                <a:off x="3626" y="12843"/>
                <a:ext cx="688" cy="502"/>
              </a:xfrm>
              <a:custGeom>
                <a:avLst/>
                <a:gdLst>
                  <a:gd name="T0" fmla="+- 0 4143 3626"/>
                  <a:gd name="T1" fmla="*/ T0 w 688"/>
                  <a:gd name="T2" fmla="+- 0 12860 12843"/>
                  <a:gd name="T3" fmla="*/ 12860 h 502"/>
                  <a:gd name="T4" fmla="+- 0 4134 3626"/>
                  <a:gd name="T5" fmla="*/ T4 w 688"/>
                  <a:gd name="T6" fmla="+- 0 12862 12843"/>
                  <a:gd name="T7" fmla="*/ 12862 h 502"/>
                  <a:gd name="T8" fmla="+- 0 4143 3626"/>
                  <a:gd name="T9" fmla="*/ T8 w 688"/>
                  <a:gd name="T10" fmla="+- 0 12875 12843"/>
                  <a:gd name="T11" fmla="*/ 12875 h 502"/>
                  <a:gd name="T12" fmla="+- 0 4143 3626"/>
                  <a:gd name="T13" fmla="*/ T12 w 688"/>
                  <a:gd name="T14" fmla="+- 0 12860 12843"/>
                  <a:gd name="T15" fmla="*/ 12860 h 502"/>
                </a:gdLst>
                <a:ahLst/>
                <a:cxnLst>
                  <a:cxn ang="0">
                    <a:pos x="T1" y="T3"/>
                  </a:cxn>
                  <a:cxn ang="0">
                    <a:pos x="T5" y="T7"/>
                  </a:cxn>
                  <a:cxn ang="0">
                    <a:pos x="T9" y="T11"/>
                  </a:cxn>
                  <a:cxn ang="0">
                    <a:pos x="T13" y="T15"/>
                  </a:cxn>
                </a:cxnLst>
                <a:rect l="0" t="0" r="r" b="b"/>
                <a:pathLst>
                  <a:path w="688" h="502">
                    <a:moveTo>
                      <a:pt x="517" y="17"/>
                    </a:moveTo>
                    <a:lnTo>
                      <a:pt x="508" y="19"/>
                    </a:lnTo>
                    <a:lnTo>
                      <a:pt x="517" y="32"/>
                    </a:lnTo>
                    <a:lnTo>
                      <a:pt x="517" y="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7" name="Rectangle 256"/>
            <p:cNvSpPr/>
            <p:nvPr/>
          </p:nvSpPr>
          <p:spPr>
            <a:xfrm>
              <a:off x="2427331" y="3493459"/>
              <a:ext cx="543739" cy="369332"/>
            </a:xfrm>
            <a:prstGeom prst="rect">
              <a:avLst/>
            </a:prstGeom>
          </p:spPr>
          <p:txBody>
            <a:bodyPr wrap="none">
              <a:spAutoFit/>
            </a:bodyPr>
            <a:lstStyle/>
            <a:p>
              <a:r>
                <a:rPr lang="fr-FR" dirty="0">
                  <a:solidFill>
                    <a:schemeClr val="bg1"/>
                  </a:solidFill>
                  <a:latin typeface="Arial" pitchFamily="34" charset="0"/>
                  <a:cs typeface="Arial" pitchFamily="34" charset="0"/>
                </a:rPr>
                <a:t>Oui</a:t>
              </a:r>
            </a:p>
          </p:txBody>
        </p:sp>
      </p:grpSp>
      <p:grpSp>
        <p:nvGrpSpPr>
          <p:cNvPr id="235" name="Groupe 234"/>
          <p:cNvGrpSpPr/>
          <p:nvPr/>
        </p:nvGrpSpPr>
        <p:grpSpPr>
          <a:xfrm>
            <a:off x="3898342" y="4359286"/>
            <a:ext cx="545777" cy="818223"/>
            <a:chOff x="3898342" y="4359286"/>
            <a:chExt cx="545777" cy="818223"/>
          </a:xfrm>
        </p:grpSpPr>
        <p:sp>
          <p:nvSpPr>
            <p:cNvPr id="3" name="Text Box 3"/>
            <p:cNvSpPr txBox="1">
              <a:spLocks noChangeArrowheads="1"/>
            </p:cNvSpPr>
            <p:nvPr/>
          </p:nvSpPr>
          <p:spPr bwMode="auto">
            <a:xfrm>
              <a:off x="3981461" y="4436645"/>
              <a:ext cx="265518" cy="52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lvl="1" indent="-457200" eaLnBrk="1" fontAlgn="base" latinLnBrk="0" hangingPunct="1">
                <a:lnSpc>
                  <a:spcPct val="109000"/>
                </a:lnSpc>
                <a:spcBef>
                  <a:spcPct val="0"/>
                </a:spcBef>
                <a:spcAft>
                  <a:spcPct val="0"/>
                </a:spcAft>
                <a:tabLst/>
              </a:pPr>
              <a:r>
                <a:rPr kumimoji="0" lang="fr-FR" sz="1200" b="1" i="0" u="none" strike="noStrike" cap="none" normalizeH="0" baseline="0">
                  <a:ln>
                    <a:noFill/>
                  </a:ln>
                  <a:solidFill>
                    <a:schemeClr val="tx1"/>
                  </a:solidFill>
                  <a:effectLst/>
                  <a:latin typeface="Times New Roman" pitchFamily="18" charset="0"/>
                  <a:cs typeface="Arial" pitchFamily="34" charset="0"/>
                </a:rPr>
                <a:t>Oui</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nvGrpSpPr>
            <p:cNvPr id="1136" name="Group 140"/>
            <p:cNvGrpSpPr>
              <a:grpSpLocks/>
            </p:cNvGrpSpPr>
            <p:nvPr/>
          </p:nvGrpSpPr>
          <p:grpSpPr bwMode="auto">
            <a:xfrm>
              <a:off x="3912195" y="4365237"/>
              <a:ext cx="434066" cy="803346"/>
              <a:chOff x="5273" y="13670"/>
              <a:chExt cx="469" cy="676"/>
            </a:xfrm>
          </p:grpSpPr>
          <p:sp>
            <p:nvSpPr>
              <p:cNvPr id="1137" name="Freeform 141"/>
              <p:cNvSpPr>
                <a:spLocks/>
              </p:cNvSpPr>
              <p:nvPr/>
            </p:nvSpPr>
            <p:spPr bwMode="auto">
              <a:xfrm>
                <a:off x="5273" y="13670"/>
                <a:ext cx="469" cy="676"/>
              </a:xfrm>
              <a:custGeom>
                <a:avLst/>
                <a:gdLst>
                  <a:gd name="T0" fmla="+- 0 5742 5273"/>
                  <a:gd name="T1" fmla="*/ T0 w 469"/>
                  <a:gd name="T2" fmla="+- 0 14177 13670"/>
                  <a:gd name="T3" fmla="*/ 14177 h 676"/>
                  <a:gd name="T4" fmla="+- 0 5273 5273"/>
                  <a:gd name="T5" fmla="*/ T4 w 469"/>
                  <a:gd name="T6" fmla="+- 0 14177 13670"/>
                  <a:gd name="T7" fmla="*/ 14177 h 676"/>
                  <a:gd name="T8" fmla="+- 0 5508 5273"/>
                  <a:gd name="T9" fmla="*/ T8 w 469"/>
                  <a:gd name="T10" fmla="+- 0 14347 13670"/>
                  <a:gd name="T11" fmla="*/ 14347 h 676"/>
                  <a:gd name="T12" fmla="+- 0 5742 5273"/>
                  <a:gd name="T13" fmla="*/ T12 w 469"/>
                  <a:gd name="T14" fmla="+- 0 14177 13670"/>
                  <a:gd name="T15" fmla="*/ 14177 h 676"/>
                </a:gdLst>
                <a:ahLst/>
                <a:cxnLst>
                  <a:cxn ang="0">
                    <a:pos x="T1" y="T3"/>
                  </a:cxn>
                  <a:cxn ang="0">
                    <a:pos x="T5" y="T7"/>
                  </a:cxn>
                  <a:cxn ang="0">
                    <a:pos x="T9" y="T11"/>
                  </a:cxn>
                  <a:cxn ang="0">
                    <a:pos x="T13" y="T15"/>
                  </a:cxn>
                </a:cxnLst>
                <a:rect l="0" t="0" r="r" b="b"/>
                <a:pathLst>
                  <a:path w="469" h="676">
                    <a:moveTo>
                      <a:pt x="469" y="507"/>
                    </a:moveTo>
                    <a:lnTo>
                      <a:pt x="0" y="507"/>
                    </a:lnTo>
                    <a:lnTo>
                      <a:pt x="235" y="677"/>
                    </a:lnTo>
                    <a:lnTo>
                      <a:pt x="469" y="507"/>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8" name="Freeform 142"/>
              <p:cNvSpPr>
                <a:spLocks/>
              </p:cNvSpPr>
              <p:nvPr/>
            </p:nvSpPr>
            <p:spPr bwMode="auto">
              <a:xfrm>
                <a:off x="5273" y="13670"/>
                <a:ext cx="469" cy="676"/>
              </a:xfrm>
              <a:custGeom>
                <a:avLst/>
                <a:gdLst>
                  <a:gd name="T0" fmla="+- 0 5625 5273"/>
                  <a:gd name="T1" fmla="*/ T0 w 469"/>
                  <a:gd name="T2" fmla="+- 0 13670 13670"/>
                  <a:gd name="T3" fmla="*/ 13670 h 676"/>
                  <a:gd name="T4" fmla="+- 0 5390 5273"/>
                  <a:gd name="T5" fmla="*/ T4 w 469"/>
                  <a:gd name="T6" fmla="+- 0 13670 13670"/>
                  <a:gd name="T7" fmla="*/ 13670 h 676"/>
                  <a:gd name="T8" fmla="+- 0 5390 5273"/>
                  <a:gd name="T9" fmla="*/ T8 w 469"/>
                  <a:gd name="T10" fmla="+- 0 14177 13670"/>
                  <a:gd name="T11" fmla="*/ 14177 h 676"/>
                  <a:gd name="T12" fmla="+- 0 5625 5273"/>
                  <a:gd name="T13" fmla="*/ T12 w 469"/>
                  <a:gd name="T14" fmla="+- 0 14177 13670"/>
                  <a:gd name="T15" fmla="*/ 14177 h 676"/>
                  <a:gd name="T16" fmla="+- 0 5625 5273"/>
                  <a:gd name="T17" fmla="*/ T16 w 469"/>
                  <a:gd name="T18" fmla="+- 0 13670 13670"/>
                  <a:gd name="T19" fmla="*/ 13670 h 676"/>
                </a:gdLst>
                <a:ahLst/>
                <a:cxnLst>
                  <a:cxn ang="0">
                    <a:pos x="T1" y="T3"/>
                  </a:cxn>
                  <a:cxn ang="0">
                    <a:pos x="T5" y="T7"/>
                  </a:cxn>
                  <a:cxn ang="0">
                    <a:pos x="T9" y="T11"/>
                  </a:cxn>
                  <a:cxn ang="0">
                    <a:pos x="T13" y="T15"/>
                  </a:cxn>
                  <a:cxn ang="0">
                    <a:pos x="T17" y="T19"/>
                  </a:cxn>
                </a:cxnLst>
                <a:rect l="0" t="0" r="r" b="b"/>
                <a:pathLst>
                  <a:path w="469" h="676">
                    <a:moveTo>
                      <a:pt x="352" y="0"/>
                    </a:moveTo>
                    <a:lnTo>
                      <a:pt x="117" y="0"/>
                    </a:lnTo>
                    <a:lnTo>
                      <a:pt x="117" y="507"/>
                    </a:lnTo>
                    <a:lnTo>
                      <a:pt x="352" y="507"/>
                    </a:lnTo>
                    <a:lnTo>
                      <a:pt x="352" y="0"/>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39" name="Group 143"/>
            <p:cNvGrpSpPr>
              <a:grpSpLocks/>
            </p:cNvGrpSpPr>
            <p:nvPr/>
          </p:nvGrpSpPr>
          <p:grpSpPr bwMode="auto">
            <a:xfrm>
              <a:off x="3898342" y="4359286"/>
              <a:ext cx="464081" cy="818223"/>
              <a:chOff x="5257" y="13665"/>
              <a:chExt cx="502" cy="687"/>
            </a:xfrm>
          </p:grpSpPr>
          <p:sp>
            <p:nvSpPr>
              <p:cNvPr id="1140" name="Freeform 144"/>
              <p:cNvSpPr>
                <a:spLocks/>
              </p:cNvSpPr>
              <p:nvPr/>
            </p:nvSpPr>
            <p:spPr bwMode="auto">
              <a:xfrm>
                <a:off x="5257" y="13665"/>
                <a:ext cx="502" cy="687"/>
              </a:xfrm>
              <a:custGeom>
                <a:avLst/>
                <a:gdLst>
                  <a:gd name="T0" fmla="+- 0 5385 5257"/>
                  <a:gd name="T1" fmla="*/ T0 w 502"/>
                  <a:gd name="T2" fmla="+- 0 14172 13665"/>
                  <a:gd name="T3" fmla="*/ 14172 h 687"/>
                  <a:gd name="T4" fmla="+- 0 5257 5257"/>
                  <a:gd name="T5" fmla="*/ T4 w 502"/>
                  <a:gd name="T6" fmla="+- 0 14172 13665"/>
                  <a:gd name="T7" fmla="*/ 14172 h 687"/>
                  <a:gd name="T8" fmla="+- 0 5508 5257"/>
                  <a:gd name="T9" fmla="*/ T8 w 502"/>
                  <a:gd name="T10" fmla="+- 0 14353 13665"/>
                  <a:gd name="T11" fmla="*/ 14353 h 687"/>
                  <a:gd name="T12" fmla="+- 0 5522 5257"/>
                  <a:gd name="T13" fmla="*/ T12 w 502"/>
                  <a:gd name="T14" fmla="+- 0 14343 13665"/>
                  <a:gd name="T15" fmla="*/ 14343 h 687"/>
                  <a:gd name="T16" fmla="+- 0 5504 5257"/>
                  <a:gd name="T17" fmla="*/ T16 w 502"/>
                  <a:gd name="T18" fmla="+- 0 14343 13665"/>
                  <a:gd name="T19" fmla="*/ 14343 h 687"/>
                  <a:gd name="T20" fmla="+- 0 5508 5257"/>
                  <a:gd name="T21" fmla="*/ T20 w 502"/>
                  <a:gd name="T22" fmla="+- 0 14340 13665"/>
                  <a:gd name="T23" fmla="*/ 14340 h 687"/>
                  <a:gd name="T24" fmla="+- 0 5290 5257"/>
                  <a:gd name="T25" fmla="*/ T24 w 502"/>
                  <a:gd name="T26" fmla="+- 0 14183 13665"/>
                  <a:gd name="T27" fmla="*/ 14183 h 687"/>
                  <a:gd name="T28" fmla="+- 0 5273 5257"/>
                  <a:gd name="T29" fmla="*/ T28 w 502"/>
                  <a:gd name="T30" fmla="+- 0 14183 13665"/>
                  <a:gd name="T31" fmla="*/ 14183 h 687"/>
                  <a:gd name="T32" fmla="+- 0 5276 5257"/>
                  <a:gd name="T33" fmla="*/ T32 w 502"/>
                  <a:gd name="T34" fmla="+- 0 14173 13665"/>
                  <a:gd name="T35" fmla="*/ 14173 h 687"/>
                  <a:gd name="T36" fmla="+- 0 5385 5257"/>
                  <a:gd name="T37" fmla="*/ T36 w 502"/>
                  <a:gd name="T38" fmla="+- 0 14173 13665"/>
                  <a:gd name="T39" fmla="*/ 14173 h 687"/>
                  <a:gd name="T40" fmla="+- 0 5385 5257"/>
                  <a:gd name="T41" fmla="*/ T40 w 502"/>
                  <a:gd name="T42" fmla="+- 0 14172 13665"/>
                  <a:gd name="T43" fmla="*/ 14172 h 6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02" h="687">
                    <a:moveTo>
                      <a:pt x="128" y="507"/>
                    </a:moveTo>
                    <a:lnTo>
                      <a:pt x="0" y="507"/>
                    </a:lnTo>
                    <a:lnTo>
                      <a:pt x="251" y="688"/>
                    </a:lnTo>
                    <a:lnTo>
                      <a:pt x="265" y="678"/>
                    </a:lnTo>
                    <a:lnTo>
                      <a:pt x="247" y="678"/>
                    </a:lnTo>
                    <a:lnTo>
                      <a:pt x="251" y="675"/>
                    </a:lnTo>
                    <a:lnTo>
                      <a:pt x="33" y="518"/>
                    </a:lnTo>
                    <a:lnTo>
                      <a:pt x="16" y="518"/>
                    </a:lnTo>
                    <a:lnTo>
                      <a:pt x="19" y="508"/>
                    </a:lnTo>
                    <a:lnTo>
                      <a:pt x="128" y="508"/>
                    </a:lnTo>
                    <a:lnTo>
                      <a:pt x="128" y="5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1" name="Freeform 145"/>
              <p:cNvSpPr>
                <a:spLocks/>
              </p:cNvSpPr>
              <p:nvPr/>
            </p:nvSpPr>
            <p:spPr bwMode="auto">
              <a:xfrm>
                <a:off x="5257" y="13665"/>
                <a:ext cx="502" cy="687"/>
              </a:xfrm>
              <a:custGeom>
                <a:avLst/>
                <a:gdLst>
                  <a:gd name="T0" fmla="+- 0 5508 5257"/>
                  <a:gd name="T1" fmla="*/ T0 w 502"/>
                  <a:gd name="T2" fmla="+- 0 14340 13665"/>
                  <a:gd name="T3" fmla="*/ 14340 h 687"/>
                  <a:gd name="T4" fmla="+- 0 5504 5257"/>
                  <a:gd name="T5" fmla="*/ T4 w 502"/>
                  <a:gd name="T6" fmla="+- 0 14343 13665"/>
                  <a:gd name="T7" fmla="*/ 14343 h 687"/>
                  <a:gd name="T8" fmla="+- 0 5511 5257"/>
                  <a:gd name="T9" fmla="*/ T8 w 502"/>
                  <a:gd name="T10" fmla="+- 0 14343 13665"/>
                  <a:gd name="T11" fmla="*/ 14343 h 687"/>
                  <a:gd name="T12" fmla="+- 0 5508 5257"/>
                  <a:gd name="T13" fmla="*/ T12 w 502"/>
                  <a:gd name="T14" fmla="+- 0 14340 13665"/>
                  <a:gd name="T15" fmla="*/ 14340 h 687"/>
                </a:gdLst>
                <a:ahLst/>
                <a:cxnLst>
                  <a:cxn ang="0">
                    <a:pos x="T1" y="T3"/>
                  </a:cxn>
                  <a:cxn ang="0">
                    <a:pos x="T5" y="T7"/>
                  </a:cxn>
                  <a:cxn ang="0">
                    <a:pos x="T9" y="T11"/>
                  </a:cxn>
                  <a:cxn ang="0">
                    <a:pos x="T13" y="T15"/>
                  </a:cxn>
                </a:cxnLst>
                <a:rect l="0" t="0" r="r" b="b"/>
                <a:pathLst>
                  <a:path w="502" h="687">
                    <a:moveTo>
                      <a:pt x="251" y="675"/>
                    </a:moveTo>
                    <a:lnTo>
                      <a:pt x="247" y="678"/>
                    </a:lnTo>
                    <a:lnTo>
                      <a:pt x="254" y="678"/>
                    </a:lnTo>
                    <a:lnTo>
                      <a:pt x="251" y="67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2" name="Freeform 146"/>
              <p:cNvSpPr>
                <a:spLocks/>
              </p:cNvSpPr>
              <p:nvPr/>
            </p:nvSpPr>
            <p:spPr bwMode="auto">
              <a:xfrm>
                <a:off x="5257" y="13665"/>
                <a:ext cx="502" cy="687"/>
              </a:xfrm>
              <a:custGeom>
                <a:avLst/>
                <a:gdLst>
                  <a:gd name="T0" fmla="+- 0 5740 5257"/>
                  <a:gd name="T1" fmla="*/ T0 w 502"/>
                  <a:gd name="T2" fmla="+- 0 14173 13665"/>
                  <a:gd name="T3" fmla="*/ 14173 h 687"/>
                  <a:gd name="T4" fmla="+- 0 5508 5257"/>
                  <a:gd name="T5" fmla="*/ T4 w 502"/>
                  <a:gd name="T6" fmla="+- 0 14340 13665"/>
                  <a:gd name="T7" fmla="*/ 14340 h 687"/>
                  <a:gd name="T8" fmla="+- 0 5511 5257"/>
                  <a:gd name="T9" fmla="*/ T8 w 502"/>
                  <a:gd name="T10" fmla="+- 0 14343 13665"/>
                  <a:gd name="T11" fmla="*/ 14343 h 687"/>
                  <a:gd name="T12" fmla="+- 0 5522 5257"/>
                  <a:gd name="T13" fmla="*/ T12 w 502"/>
                  <a:gd name="T14" fmla="+- 0 14343 13665"/>
                  <a:gd name="T15" fmla="*/ 14343 h 687"/>
                  <a:gd name="T16" fmla="+- 0 5744 5257"/>
                  <a:gd name="T17" fmla="*/ T16 w 502"/>
                  <a:gd name="T18" fmla="+- 0 14183 13665"/>
                  <a:gd name="T19" fmla="*/ 14183 h 687"/>
                  <a:gd name="T20" fmla="+- 0 5742 5257"/>
                  <a:gd name="T21" fmla="*/ T20 w 502"/>
                  <a:gd name="T22" fmla="+- 0 14183 13665"/>
                  <a:gd name="T23" fmla="*/ 14183 h 687"/>
                  <a:gd name="T24" fmla="+- 0 5740 5257"/>
                  <a:gd name="T25" fmla="*/ T24 w 502"/>
                  <a:gd name="T26" fmla="+- 0 14173 13665"/>
                  <a:gd name="T27" fmla="*/ 14173 h 687"/>
                </a:gdLst>
                <a:ahLst/>
                <a:cxnLst>
                  <a:cxn ang="0">
                    <a:pos x="T1" y="T3"/>
                  </a:cxn>
                  <a:cxn ang="0">
                    <a:pos x="T5" y="T7"/>
                  </a:cxn>
                  <a:cxn ang="0">
                    <a:pos x="T9" y="T11"/>
                  </a:cxn>
                  <a:cxn ang="0">
                    <a:pos x="T13" y="T15"/>
                  </a:cxn>
                  <a:cxn ang="0">
                    <a:pos x="T17" y="T19"/>
                  </a:cxn>
                  <a:cxn ang="0">
                    <a:pos x="T21" y="T23"/>
                  </a:cxn>
                  <a:cxn ang="0">
                    <a:pos x="T25" y="T27"/>
                  </a:cxn>
                </a:cxnLst>
                <a:rect l="0" t="0" r="r" b="b"/>
                <a:pathLst>
                  <a:path w="502" h="687">
                    <a:moveTo>
                      <a:pt x="483" y="508"/>
                    </a:moveTo>
                    <a:lnTo>
                      <a:pt x="251" y="675"/>
                    </a:lnTo>
                    <a:lnTo>
                      <a:pt x="254" y="678"/>
                    </a:lnTo>
                    <a:lnTo>
                      <a:pt x="265" y="678"/>
                    </a:lnTo>
                    <a:lnTo>
                      <a:pt x="487" y="518"/>
                    </a:lnTo>
                    <a:lnTo>
                      <a:pt x="485" y="518"/>
                    </a:lnTo>
                    <a:lnTo>
                      <a:pt x="483"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3" name="Freeform 147"/>
              <p:cNvSpPr>
                <a:spLocks/>
              </p:cNvSpPr>
              <p:nvPr/>
            </p:nvSpPr>
            <p:spPr bwMode="auto">
              <a:xfrm>
                <a:off x="5257" y="13665"/>
                <a:ext cx="502" cy="687"/>
              </a:xfrm>
              <a:custGeom>
                <a:avLst/>
                <a:gdLst>
                  <a:gd name="T0" fmla="+- 0 5276 5257"/>
                  <a:gd name="T1" fmla="*/ T0 w 502"/>
                  <a:gd name="T2" fmla="+- 0 14173 13665"/>
                  <a:gd name="T3" fmla="*/ 14173 h 687"/>
                  <a:gd name="T4" fmla="+- 0 5273 5257"/>
                  <a:gd name="T5" fmla="*/ T4 w 502"/>
                  <a:gd name="T6" fmla="+- 0 14183 13665"/>
                  <a:gd name="T7" fmla="*/ 14183 h 687"/>
                  <a:gd name="T8" fmla="+- 0 5290 5257"/>
                  <a:gd name="T9" fmla="*/ T8 w 502"/>
                  <a:gd name="T10" fmla="+- 0 14183 13665"/>
                  <a:gd name="T11" fmla="*/ 14183 h 687"/>
                  <a:gd name="T12" fmla="+- 0 5276 5257"/>
                  <a:gd name="T13" fmla="*/ T12 w 502"/>
                  <a:gd name="T14" fmla="+- 0 14173 13665"/>
                  <a:gd name="T15" fmla="*/ 14173 h 687"/>
                </a:gdLst>
                <a:ahLst/>
                <a:cxnLst>
                  <a:cxn ang="0">
                    <a:pos x="T1" y="T3"/>
                  </a:cxn>
                  <a:cxn ang="0">
                    <a:pos x="T5" y="T7"/>
                  </a:cxn>
                  <a:cxn ang="0">
                    <a:pos x="T9" y="T11"/>
                  </a:cxn>
                  <a:cxn ang="0">
                    <a:pos x="T13" y="T15"/>
                  </a:cxn>
                </a:cxnLst>
                <a:rect l="0" t="0" r="r" b="b"/>
                <a:pathLst>
                  <a:path w="502" h="687">
                    <a:moveTo>
                      <a:pt x="19" y="508"/>
                    </a:moveTo>
                    <a:lnTo>
                      <a:pt x="16" y="518"/>
                    </a:lnTo>
                    <a:lnTo>
                      <a:pt x="33" y="518"/>
                    </a:lnTo>
                    <a:lnTo>
                      <a:pt x="19"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4" name="Freeform 148"/>
              <p:cNvSpPr>
                <a:spLocks/>
              </p:cNvSpPr>
              <p:nvPr/>
            </p:nvSpPr>
            <p:spPr bwMode="auto">
              <a:xfrm>
                <a:off x="5257" y="13665"/>
                <a:ext cx="502" cy="687"/>
              </a:xfrm>
              <a:custGeom>
                <a:avLst/>
                <a:gdLst>
                  <a:gd name="T0" fmla="+- 0 5385 5257"/>
                  <a:gd name="T1" fmla="*/ T0 w 502"/>
                  <a:gd name="T2" fmla="+- 0 14173 13665"/>
                  <a:gd name="T3" fmla="*/ 14173 h 687"/>
                  <a:gd name="T4" fmla="+- 0 5276 5257"/>
                  <a:gd name="T5" fmla="*/ T4 w 502"/>
                  <a:gd name="T6" fmla="+- 0 14173 13665"/>
                  <a:gd name="T7" fmla="*/ 14173 h 687"/>
                  <a:gd name="T8" fmla="+- 0 5290 5257"/>
                  <a:gd name="T9" fmla="*/ T8 w 502"/>
                  <a:gd name="T10" fmla="+- 0 14183 13665"/>
                  <a:gd name="T11" fmla="*/ 14183 h 687"/>
                  <a:gd name="T12" fmla="+- 0 5396 5257"/>
                  <a:gd name="T13" fmla="*/ T12 w 502"/>
                  <a:gd name="T14" fmla="+- 0 14183 13665"/>
                  <a:gd name="T15" fmla="*/ 14183 h 687"/>
                  <a:gd name="T16" fmla="+- 0 5396 5257"/>
                  <a:gd name="T17" fmla="*/ T16 w 502"/>
                  <a:gd name="T18" fmla="+- 0 14177 13665"/>
                  <a:gd name="T19" fmla="*/ 14177 h 687"/>
                  <a:gd name="T20" fmla="+- 0 5385 5257"/>
                  <a:gd name="T21" fmla="*/ T20 w 502"/>
                  <a:gd name="T22" fmla="+- 0 14177 13665"/>
                  <a:gd name="T23" fmla="*/ 14177 h 687"/>
                  <a:gd name="T24" fmla="+- 0 5385 5257"/>
                  <a:gd name="T25" fmla="*/ T24 w 502"/>
                  <a:gd name="T26" fmla="+- 0 14173 13665"/>
                  <a:gd name="T27" fmla="*/ 14173 h 687"/>
                </a:gdLst>
                <a:ahLst/>
                <a:cxnLst>
                  <a:cxn ang="0">
                    <a:pos x="T1" y="T3"/>
                  </a:cxn>
                  <a:cxn ang="0">
                    <a:pos x="T5" y="T7"/>
                  </a:cxn>
                  <a:cxn ang="0">
                    <a:pos x="T9" y="T11"/>
                  </a:cxn>
                  <a:cxn ang="0">
                    <a:pos x="T13" y="T15"/>
                  </a:cxn>
                  <a:cxn ang="0">
                    <a:pos x="T17" y="T19"/>
                  </a:cxn>
                  <a:cxn ang="0">
                    <a:pos x="T21" y="T23"/>
                  </a:cxn>
                  <a:cxn ang="0">
                    <a:pos x="T25" y="T27"/>
                  </a:cxn>
                </a:cxnLst>
                <a:rect l="0" t="0" r="r" b="b"/>
                <a:pathLst>
                  <a:path w="502" h="687">
                    <a:moveTo>
                      <a:pt x="128" y="508"/>
                    </a:moveTo>
                    <a:lnTo>
                      <a:pt x="19" y="508"/>
                    </a:lnTo>
                    <a:lnTo>
                      <a:pt x="33" y="518"/>
                    </a:lnTo>
                    <a:lnTo>
                      <a:pt x="139" y="518"/>
                    </a:lnTo>
                    <a:lnTo>
                      <a:pt x="139" y="512"/>
                    </a:lnTo>
                    <a:lnTo>
                      <a:pt x="128" y="512"/>
                    </a:lnTo>
                    <a:lnTo>
                      <a:pt x="128"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5" name="Freeform 149"/>
              <p:cNvSpPr>
                <a:spLocks/>
              </p:cNvSpPr>
              <p:nvPr/>
            </p:nvSpPr>
            <p:spPr bwMode="auto">
              <a:xfrm>
                <a:off x="5257" y="13665"/>
                <a:ext cx="502" cy="687"/>
              </a:xfrm>
              <a:custGeom>
                <a:avLst/>
                <a:gdLst>
                  <a:gd name="T0" fmla="+- 0 5619 5257"/>
                  <a:gd name="T1" fmla="*/ T0 w 502"/>
                  <a:gd name="T2" fmla="+- 0 13670 13665"/>
                  <a:gd name="T3" fmla="*/ 13670 h 687"/>
                  <a:gd name="T4" fmla="+- 0 5619 5257"/>
                  <a:gd name="T5" fmla="*/ T4 w 502"/>
                  <a:gd name="T6" fmla="+- 0 14183 13665"/>
                  <a:gd name="T7" fmla="*/ 14183 h 687"/>
                  <a:gd name="T8" fmla="+- 0 5726 5257"/>
                  <a:gd name="T9" fmla="*/ T8 w 502"/>
                  <a:gd name="T10" fmla="+- 0 14183 13665"/>
                  <a:gd name="T11" fmla="*/ 14183 h 687"/>
                  <a:gd name="T12" fmla="+- 0 5734 5257"/>
                  <a:gd name="T13" fmla="*/ T12 w 502"/>
                  <a:gd name="T14" fmla="+- 0 14177 13665"/>
                  <a:gd name="T15" fmla="*/ 14177 h 687"/>
                  <a:gd name="T16" fmla="+- 0 5630 5257"/>
                  <a:gd name="T17" fmla="*/ T16 w 502"/>
                  <a:gd name="T18" fmla="+- 0 14177 13665"/>
                  <a:gd name="T19" fmla="*/ 14177 h 687"/>
                  <a:gd name="T20" fmla="+- 0 5625 5257"/>
                  <a:gd name="T21" fmla="*/ T20 w 502"/>
                  <a:gd name="T22" fmla="+- 0 14172 13665"/>
                  <a:gd name="T23" fmla="*/ 14172 h 687"/>
                  <a:gd name="T24" fmla="+- 0 5630 5257"/>
                  <a:gd name="T25" fmla="*/ T24 w 502"/>
                  <a:gd name="T26" fmla="+- 0 14172 13665"/>
                  <a:gd name="T27" fmla="*/ 14172 h 687"/>
                  <a:gd name="T28" fmla="+- 0 5630 5257"/>
                  <a:gd name="T29" fmla="*/ T28 w 502"/>
                  <a:gd name="T30" fmla="+- 0 13675 13665"/>
                  <a:gd name="T31" fmla="*/ 13675 h 687"/>
                  <a:gd name="T32" fmla="+- 0 5625 5257"/>
                  <a:gd name="T33" fmla="*/ T32 w 502"/>
                  <a:gd name="T34" fmla="+- 0 13675 13665"/>
                  <a:gd name="T35" fmla="*/ 13675 h 687"/>
                  <a:gd name="T36" fmla="+- 0 5619 5257"/>
                  <a:gd name="T37" fmla="*/ T36 w 502"/>
                  <a:gd name="T38" fmla="+- 0 13670 13665"/>
                  <a:gd name="T39" fmla="*/ 13670 h 6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02" h="687">
                    <a:moveTo>
                      <a:pt x="362" y="5"/>
                    </a:moveTo>
                    <a:lnTo>
                      <a:pt x="362" y="518"/>
                    </a:lnTo>
                    <a:lnTo>
                      <a:pt x="469" y="518"/>
                    </a:lnTo>
                    <a:lnTo>
                      <a:pt x="477" y="512"/>
                    </a:lnTo>
                    <a:lnTo>
                      <a:pt x="373" y="512"/>
                    </a:lnTo>
                    <a:lnTo>
                      <a:pt x="368" y="507"/>
                    </a:lnTo>
                    <a:lnTo>
                      <a:pt x="373" y="507"/>
                    </a:lnTo>
                    <a:lnTo>
                      <a:pt x="373" y="10"/>
                    </a:lnTo>
                    <a:lnTo>
                      <a:pt x="368" y="10"/>
                    </a:lnTo>
                    <a:lnTo>
                      <a:pt x="362"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6" name="Freeform 150"/>
              <p:cNvSpPr>
                <a:spLocks/>
              </p:cNvSpPr>
              <p:nvPr/>
            </p:nvSpPr>
            <p:spPr bwMode="auto">
              <a:xfrm>
                <a:off x="5257" y="13665"/>
                <a:ext cx="502" cy="687"/>
              </a:xfrm>
              <a:custGeom>
                <a:avLst/>
                <a:gdLst>
                  <a:gd name="T0" fmla="+- 0 5757 5257"/>
                  <a:gd name="T1" fmla="*/ T0 w 502"/>
                  <a:gd name="T2" fmla="+- 0 14173 13665"/>
                  <a:gd name="T3" fmla="*/ 14173 h 687"/>
                  <a:gd name="T4" fmla="+- 0 5740 5257"/>
                  <a:gd name="T5" fmla="*/ T4 w 502"/>
                  <a:gd name="T6" fmla="+- 0 14173 13665"/>
                  <a:gd name="T7" fmla="*/ 14173 h 687"/>
                  <a:gd name="T8" fmla="+- 0 5742 5257"/>
                  <a:gd name="T9" fmla="*/ T8 w 502"/>
                  <a:gd name="T10" fmla="+- 0 14183 13665"/>
                  <a:gd name="T11" fmla="*/ 14183 h 687"/>
                  <a:gd name="T12" fmla="+- 0 5744 5257"/>
                  <a:gd name="T13" fmla="*/ T12 w 502"/>
                  <a:gd name="T14" fmla="+- 0 14183 13665"/>
                  <a:gd name="T15" fmla="*/ 14183 h 687"/>
                  <a:gd name="T16" fmla="+- 0 5757 5257"/>
                  <a:gd name="T17" fmla="*/ T16 w 502"/>
                  <a:gd name="T18" fmla="+- 0 14173 13665"/>
                  <a:gd name="T19" fmla="*/ 14173 h 687"/>
                </a:gdLst>
                <a:ahLst/>
                <a:cxnLst>
                  <a:cxn ang="0">
                    <a:pos x="T1" y="T3"/>
                  </a:cxn>
                  <a:cxn ang="0">
                    <a:pos x="T5" y="T7"/>
                  </a:cxn>
                  <a:cxn ang="0">
                    <a:pos x="T9" y="T11"/>
                  </a:cxn>
                  <a:cxn ang="0">
                    <a:pos x="T13" y="T15"/>
                  </a:cxn>
                  <a:cxn ang="0">
                    <a:pos x="T17" y="T19"/>
                  </a:cxn>
                </a:cxnLst>
                <a:rect l="0" t="0" r="r" b="b"/>
                <a:pathLst>
                  <a:path w="502" h="687">
                    <a:moveTo>
                      <a:pt x="500" y="508"/>
                    </a:moveTo>
                    <a:lnTo>
                      <a:pt x="483" y="508"/>
                    </a:lnTo>
                    <a:lnTo>
                      <a:pt x="485" y="518"/>
                    </a:lnTo>
                    <a:lnTo>
                      <a:pt x="487" y="518"/>
                    </a:lnTo>
                    <a:lnTo>
                      <a:pt x="500" y="5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7" name="Freeform 151"/>
              <p:cNvSpPr>
                <a:spLocks/>
              </p:cNvSpPr>
              <p:nvPr/>
            </p:nvSpPr>
            <p:spPr bwMode="auto">
              <a:xfrm>
                <a:off x="5257" y="13665"/>
                <a:ext cx="502" cy="687"/>
              </a:xfrm>
              <a:custGeom>
                <a:avLst/>
                <a:gdLst>
                  <a:gd name="T0" fmla="+- 0 5630 5257"/>
                  <a:gd name="T1" fmla="*/ T0 w 502"/>
                  <a:gd name="T2" fmla="+- 0 13665 13665"/>
                  <a:gd name="T3" fmla="*/ 13665 h 687"/>
                  <a:gd name="T4" fmla="+- 0 5385 5257"/>
                  <a:gd name="T5" fmla="*/ T4 w 502"/>
                  <a:gd name="T6" fmla="+- 0 13665 13665"/>
                  <a:gd name="T7" fmla="*/ 13665 h 687"/>
                  <a:gd name="T8" fmla="+- 0 5385 5257"/>
                  <a:gd name="T9" fmla="*/ T8 w 502"/>
                  <a:gd name="T10" fmla="+- 0 14177 13665"/>
                  <a:gd name="T11" fmla="*/ 14177 h 687"/>
                  <a:gd name="T12" fmla="+- 0 5390 5257"/>
                  <a:gd name="T13" fmla="*/ T12 w 502"/>
                  <a:gd name="T14" fmla="+- 0 14172 13665"/>
                  <a:gd name="T15" fmla="*/ 14172 h 687"/>
                  <a:gd name="T16" fmla="+- 0 5396 5257"/>
                  <a:gd name="T17" fmla="*/ T16 w 502"/>
                  <a:gd name="T18" fmla="+- 0 14172 13665"/>
                  <a:gd name="T19" fmla="*/ 14172 h 687"/>
                  <a:gd name="T20" fmla="+- 0 5396 5257"/>
                  <a:gd name="T21" fmla="*/ T20 w 502"/>
                  <a:gd name="T22" fmla="+- 0 13675 13665"/>
                  <a:gd name="T23" fmla="*/ 13675 h 687"/>
                  <a:gd name="T24" fmla="+- 0 5390 5257"/>
                  <a:gd name="T25" fmla="*/ T24 w 502"/>
                  <a:gd name="T26" fmla="+- 0 13675 13665"/>
                  <a:gd name="T27" fmla="*/ 13675 h 687"/>
                  <a:gd name="T28" fmla="+- 0 5396 5257"/>
                  <a:gd name="T29" fmla="*/ T28 w 502"/>
                  <a:gd name="T30" fmla="+- 0 13670 13665"/>
                  <a:gd name="T31" fmla="*/ 13670 h 687"/>
                  <a:gd name="T32" fmla="+- 0 5630 5257"/>
                  <a:gd name="T33" fmla="*/ T32 w 502"/>
                  <a:gd name="T34" fmla="+- 0 13670 13665"/>
                  <a:gd name="T35" fmla="*/ 13670 h 687"/>
                  <a:gd name="T36" fmla="+- 0 5630 5257"/>
                  <a:gd name="T37" fmla="*/ T36 w 502"/>
                  <a:gd name="T38" fmla="+- 0 13665 13665"/>
                  <a:gd name="T39" fmla="*/ 13665 h 6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02" h="687">
                    <a:moveTo>
                      <a:pt x="373" y="0"/>
                    </a:moveTo>
                    <a:lnTo>
                      <a:pt x="128" y="0"/>
                    </a:lnTo>
                    <a:lnTo>
                      <a:pt x="128" y="512"/>
                    </a:lnTo>
                    <a:lnTo>
                      <a:pt x="133" y="507"/>
                    </a:lnTo>
                    <a:lnTo>
                      <a:pt x="139" y="507"/>
                    </a:lnTo>
                    <a:lnTo>
                      <a:pt x="139" y="10"/>
                    </a:lnTo>
                    <a:lnTo>
                      <a:pt x="133" y="10"/>
                    </a:lnTo>
                    <a:lnTo>
                      <a:pt x="139" y="5"/>
                    </a:lnTo>
                    <a:lnTo>
                      <a:pt x="373" y="5"/>
                    </a:lnTo>
                    <a:lnTo>
                      <a:pt x="37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8" name="Freeform 152"/>
              <p:cNvSpPr>
                <a:spLocks/>
              </p:cNvSpPr>
              <p:nvPr/>
            </p:nvSpPr>
            <p:spPr bwMode="auto">
              <a:xfrm>
                <a:off x="5257" y="13665"/>
                <a:ext cx="502" cy="687"/>
              </a:xfrm>
              <a:custGeom>
                <a:avLst/>
                <a:gdLst>
                  <a:gd name="T0" fmla="+- 0 5396 5257"/>
                  <a:gd name="T1" fmla="*/ T0 w 502"/>
                  <a:gd name="T2" fmla="+- 0 14172 13665"/>
                  <a:gd name="T3" fmla="*/ 14172 h 687"/>
                  <a:gd name="T4" fmla="+- 0 5390 5257"/>
                  <a:gd name="T5" fmla="*/ T4 w 502"/>
                  <a:gd name="T6" fmla="+- 0 14172 13665"/>
                  <a:gd name="T7" fmla="*/ 14172 h 687"/>
                  <a:gd name="T8" fmla="+- 0 5385 5257"/>
                  <a:gd name="T9" fmla="*/ T8 w 502"/>
                  <a:gd name="T10" fmla="+- 0 14177 13665"/>
                  <a:gd name="T11" fmla="*/ 14177 h 687"/>
                  <a:gd name="T12" fmla="+- 0 5396 5257"/>
                  <a:gd name="T13" fmla="*/ T12 w 502"/>
                  <a:gd name="T14" fmla="+- 0 14177 13665"/>
                  <a:gd name="T15" fmla="*/ 14177 h 687"/>
                  <a:gd name="T16" fmla="+- 0 5396 5257"/>
                  <a:gd name="T17" fmla="*/ T16 w 502"/>
                  <a:gd name="T18" fmla="+- 0 14172 13665"/>
                  <a:gd name="T19" fmla="*/ 14172 h 687"/>
                </a:gdLst>
                <a:ahLst/>
                <a:cxnLst>
                  <a:cxn ang="0">
                    <a:pos x="T1" y="T3"/>
                  </a:cxn>
                  <a:cxn ang="0">
                    <a:pos x="T5" y="T7"/>
                  </a:cxn>
                  <a:cxn ang="0">
                    <a:pos x="T9" y="T11"/>
                  </a:cxn>
                  <a:cxn ang="0">
                    <a:pos x="T13" y="T15"/>
                  </a:cxn>
                  <a:cxn ang="0">
                    <a:pos x="T17" y="T19"/>
                  </a:cxn>
                </a:cxnLst>
                <a:rect l="0" t="0" r="r" b="b"/>
                <a:pathLst>
                  <a:path w="502" h="687">
                    <a:moveTo>
                      <a:pt x="139" y="507"/>
                    </a:moveTo>
                    <a:lnTo>
                      <a:pt x="133" y="507"/>
                    </a:lnTo>
                    <a:lnTo>
                      <a:pt x="128" y="512"/>
                    </a:lnTo>
                    <a:lnTo>
                      <a:pt x="139" y="512"/>
                    </a:lnTo>
                    <a:lnTo>
                      <a:pt x="139" y="5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49" name="Freeform 153"/>
              <p:cNvSpPr>
                <a:spLocks/>
              </p:cNvSpPr>
              <p:nvPr/>
            </p:nvSpPr>
            <p:spPr bwMode="auto">
              <a:xfrm>
                <a:off x="5257" y="13665"/>
                <a:ext cx="502" cy="687"/>
              </a:xfrm>
              <a:custGeom>
                <a:avLst/>
                <a:gdLst>
                  <a:gd name="T0" fmla="+- 0 5630 5257"/>
                  <a:gd name="T1" fmla="*/ T0 w 502"/>
                  <a:gd name="T2" fmla="+- 0 14172 13665"/>
                  <a:gd name="T3" fmla="*/ 14172 h 687"/>
                  <a:gd name="T4" fmla="+- 0 5625 5257"/>
                  <a:gd name="T5" fmla="*/ T4 w 502"/>
                  <a:gd name="T6" fmla="+- 0 14172 13665"/>
                  <a:gd name="T7" fmla="*/ 14172 h 687"/>
                  <a:gd name="T8" fmla="+- 0 5630 5257"/>
                  <a:gd name="T9" fmla="*/ T8 w 502"/>
                  <a:gd name="T10" fmla="+- 0 14177 13665"/>
                  <a:gd name="T11" fmla="*/ 14177 h 687"/>
                  <a:gd name="T12" fmla="+- 0 5630 5257"/>
                  <a:gd name="T13" fmla="*/ T12 w 502"/>
                  <a:gd name="T14" fmla="+- 0 14172 13665"/>
                  <a:gd name="T15" fmla="*/ 14172 h 687"/>
                </a:gdLst>
                <a:ahLst/>
                <a:cxnLst>
                  <a:cxn ang="0">
                    <a:pos x="T1" y="T3"/>
                  </a:cxn>
                  <a:cxn ang="0">
                    <a:pos x="T5" y="T7"/>
                  </a:cxn>
                  <a:cxn ang="0">
                    <a:pos x="T9" y="T11"/>
                  </a:cxn>
                  <a:cxn ang="0">
                    <a:pos x="T13" y="T15"/>
                  </a:cxn>
                </a:cxnLst>
                <a:rect l="0" t="0" r="r" b="b"/>
                <a:pathLst>
                  <a:path w="502" h="687">
                    <a:moveTo>
                      <a:pt x="373" y="507"/>
                    </a:moveTo>
                    <a:lnTo>
                      <a:pt x="368" y="507"/>
                    </a:lnTo>
                    <a:lnTo>
                      <a:pt x="373" y="512"/>
                    </a:lnTo>
                    <a:lnTo>
                      <a:pt x="373" y="5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0" name="Freeform 154"/>
              <p:cNvSpPr>
                <a:spLocks/>
              </p:cNvSpPr>
              <p:nvPr/>
            </p:nvSpPr>
            <p:spPr bwMode="auto">
              <a:xfrm>
                <a:off x="5257" y="13665"/>
                <a:ext cx="502" cy="687"/>
              </a:xfrm>
              <a:custGeom>
                <a:avLst/>
                <a:gdLst>
                  <a:gd name="T0" fmla="+- 0 5759 5257"/>
                  <a:gd name="T1" fmla="*/ T0 w 502"/>
                  <a:gd name="T2" fmla="+- 0 14172 13665"/>
                  <a:gd name="T3" fmla="*/ 14172 h 687"/>
                  <a:gd name="T4" fmla="+- 0 5630 5257"/>
                  <a:gd name="T5" fmla="*/ T4 w 502"/>
                  <a:gd name="T6" fmla="+- 0 14172 13665"/>
                  <a:gd name="T7" fmla="*/ 14172 h 687"/>
                  <a:gd name="T8" fmla="+- 0 5630 5257"/>
                  <a:gd name="T9" fmla="*/ T8 w 502"/>
                  <a:gd name="T10" fmla="+- 0 14177 13665"/>
                  <a:gd name="T11" fmla="*/ 14177 h 687"/>
                  <a:gd name="T12" fmla="+- 0 5734 5257"/>
                  <a:gd name="T13" fmla="*/ T12 w 502"/>
                  <a:gd name="T14" fmla="+- 0 14177 13665"/>
                  <a:gd name="T15" fmla="*/ 14177 h 687"/>
                  <a:gd name="T16" fmla="+- 0 5740 5257"/>
                  <a:gd name="T17" fmla="*/ T16 w 502"/>
                  <a:gd name="T18" fmla="+- 0 14173 13665"/>
                  <a:gd name="T19" fmla="*/ 14173 h 687"/>
                  <a:gd name="T20" fmla="+- 0 5757 5257"/>
                  <a:gd name="T21" fmla="*/ T20 w 502"/>
                  <a:gd name="T22" fmla="+- 0 14173 13665"/>
                  <a:gd name="T23" fmla="*/ 14173 h 687"/>
                  <a:gd name="T24" fmla="+- 0 5759 5257"/>
                  <a:gd name="T25" fmla="*/ T24 w 502"/>
                  <a:gd name="T26" fmla="+- 0 14172 13665"/>
                  <a:gd name="T27" fmla="*/ 14172 h 687"/>
                </a:gdLst>
                <a:ahLst/>
                <a:cxnLst>
                  <a:cxn ang="0">
                    <a:pos x="T1" y="T3"/>
                  </a:cxn>
                  <a:cxn ang="0">
                    <a:pos x="T5" y="T7"/>
                  </a:cxn>
                  <a:cxn ang="0">
                    <a:pos x="T9" y="T11"/>
                  </a:cxn>
                  <a:cxn ang="0">
                    <a:pos x="T13" y="T15"/>
                  </a:cxn>
                  <a:cxn ang="0">
                    <a:pos x="T17" y="T19"/>
                  </a:cxn>
                  <a:cxn ang="0">
                    <a:pos x="T21" y="T23"/>
                  </a:cxn>
                  <a:cxn ang="0">
                    <a:pos x="T25" y="T27"/>
                  </a:cxn>
                </a:cxnLst>
                <a:rect l="0" t="0" r="r" b="b"/>
                <a:pathLst>
                  <a:path w="502" h="687">
                    <a:moveTo>
                      <a:pt x="502" y="507"/>
                    </a:moveTo>
                    <a:lnTo>
                      <a:pt x="373" y="507"/>
                    </a:lnTo>
                    <a:lnTo>
                      <a:pt x="373" y="512"/>
                    </a:lnTo>
                    <a:lnTo>
                      <a:pt x="477" y="512"/>
                    </a:lnTo>
                    <a:lnTo>
                      <a:pt x="483" y="508"/>
                    </a:lnTo>
                    <a:lnTo>
                      <a:pt x="500" y="508"/>
                    </a:lnTo>
                    <a:lnTo>
                      <a:pt x="502" y="5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1" name="Freeform 155"/>
              <p:cNvSpPr>
                <a:spLocks/>
              </p:cNvSpPr>
              <p:nvPr/>
            </p:nvSpPr>
            <p:spPr bwMode="auto">
              <a:xfrm>
                <a:off x="5257" y="13665"/>
                <a:ext cx="502" cy="687"/>
              </a:xfrm>
              <a:custGeom>
                <a:avLst/>
                <a:gdLst>
                  <a:gd name="T0" fmla="+- 0 5396 5257"/>
                  <a:gd name="T1" fmla="*/ T0 w 502"/>
                  <a:gd name="T2" fmla="+- 0 13670 13665"/>
                  <a:gd name="T3" fmla="*/ 13670 h 687"/>
                  <a:gd name="T4" fmla="+- 0 5390 5257"/>
                  <a:gd name="T5" fmla="*/ T4 w 502"/>
                  <a:gd name="T6" fmla="+- 0 13675 13665"/>
                  <a:gd name="T7" fmla="*/ 13675 h 687"/>
                  <a:gd name="T8" fmla="+- 0 5396 5257"/>
                  <a:gd name="T9" fmla="*/ T8 w 502"/>
                  <a:gd name="T10" fmla="+- 0 13675 13665"/>
                  <a:gd name="T11" fmla="*/ 13675 h 687"/>
                  <a:gd name="T12" fmla="+- 0 5396 5257"/>
                  <a:gd name="T13" fmla="*/ T12 w 502"/>
                  <a:gd name="T14" fmla="+- 0 13670 13665"/>
                  <a:gd name="T15" fmla="*/ 13670 h 687"/>
                </a:gdLst>
                <a:ahLst/>
                <a:cxnLst>
                  <a:cxn ang="0">
                    <a:pos x="T1" y="T3"/>
                  </a:cxn>
                  <a:cxn ang="0">
                    <a:pos x="T5" y="T7"/>
                  </a:cxn>
                  <a:cxn ang="0">
                    <a:pos x="T9" y="T11"/>
                  </a:cxn>
                  <a:cxn ang="0">
                    <a:pos x="T13" y="T15"/>
                  </a:cxn>
                </a:cxnLst>
                <a:rect l="0" t="0" r="r" b="b"/>
                <a:pathLst>
                  <a:path w="502" h="687">
                    <a:moveTo>
                      <a:pt x="139" y="5"/>
                    </a:moveTo>
                    <a:lnTo>
                      <a:pt x="133" y="10"/>
                    </a:lnTo>
                    <a:lnTo>
                      <a:pt x="139" y="10"/>
                    </a:lnTo>
                    <a:lnTo>
                      <a:pt x="139"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2" name="Freeform 156"/>
              <p:cNvSpPr>
                <a:spLocks/>
              </p:cNvSpPr>
              <p:nvPr/>
            </p:nvSpPr>
            <p:spPr bwMode="auto">
              <a:xfrm>
                <a:off x="5257" y="13665"/>
                <a:ext cx="502" cy="687"/>
              </a:xfrm>
              <a:custGeom>
                <a:avLst/>
                <a:gdLst>
                  <a:gd name="T0" fmla="+- 0 5619 5257"/>
                  <a:gd name="T1" fmla="*/ T0 w 502"/>
                  <a:gd name="T2" fmla="+- 0 13670 13665"/>
                  <a:gd name="T3" fmla="*/ 13670 h 687"/>
                  <a:gd name="T4" fmla="+- 0 5396 5257"/>
                  <a:gd name="T5" fmla="*/ T4 w 502"/>
                  <a:gd name="T6" fmla="+- 0 13670 13665"/>
                  <a:gd name="T7" fmla="*/ 13670 h 687"/>
                  <a:gd name="T8" fmla="+- 0 5396 5257"/>
                  <a:gd name="T9" fmla="*/ T8 w 502"/>
                  <a:gd name="T10" fmla="+- 0 13675 13665"/>
                  <a:gd name="T11" fmla="*/ 13675 h 687"/>
                  <a:gd name="T12" fmla="+- 0 5619 5257"/>
                  <a:gd name="T13" fmla="*/ T12 w 502"/>
                  <a:gd name="T14" fmla="+- 0 13675 13665"/>
                  <a:gd name="T15" fmla="*/ 13675 h 687"/>
                  <a:gd name="T16" fmla="+- 0 5619 5257"/>
                  <a:gd name="T17" fmla="*/ T16 w 502"/>
                  <a:gd name="T18" fmla="+- 0 13670 13665"/>
                  <a:gd name="T19" fmla="*/ 13670 h 687"/>
                </a:gdLst>
                <a:ahLst/>
                <a:cxnLst>
                  <a:cxn ang="0">
                    <a:pos x="T1" y="T3"/>
                  </a:cxn>
                  <a:cxn ang="0">
                    <a:pos x="T5" y="T7"/>
                  </a:cxn>
                  <a:cxn ang="0">
                    <a:pos x="T9" y="T11"/>
                  </a:cxn>
                  <a:cxn ang="0">
                    <a:pos x="T13" y="T15"/>
                  </a:cxn>
                  <a:cxn ang="0">
                    <a:pos x="T17" y="T19"/>
                  </a:cxn>
                </a:cxnLst>
                <a:rect l="0" t="0" r="r" b="b"/>
                <a:pathLst>
                  <a:path w="502" h="687">
                    <a:moveTo>
                      <a:pt x="362" y="5"/>
                    </a:moveTo>
                    <a:lnTo>
                      <a:pt x="139" y="5"/>
                    </a:lnTo>
                    <a:lnTo>
                      <a:pt x="139" y="10"/>
                    </a:lnTo>
                    <a:lnTo>
                      <a:pt x="362" y="10"/>
                    </a:lnTo>
                    <a:lnTo>
                      <a:pt x="362"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53" name="Freeform 157"/>
              <p:cNvSpPr>
                <a:spLocks/>
              </p:cNvSpPr>
              <p:nvPr/>
            </p:nvSpPr>
            <p:spPr bwMode="auto">
              <a:xfrm>
                <a:off x="5257" y="13665"/>
                <a:ext cx="502" cy="687"/>
              </a:xfrm>
              <a:custGeom>
                <a:avLst/>
                <a:gdLst>
                  <a:gd name="T0" fmla="+- 0 5630 5257"/>
                  <a:gd name="T1" fmla="*/ T0 w 502"/>
                  <a:gd name="T2" fmla="+- 0 13670 13665"/>
                  <a:gd name="T3" fmla="*/ 13670 h 687"/>
                  <a:gd name="T4" fmla="+- 0 5619 5257"/>
                  <a:gd name="T5" fmla="*/ T4 w 502"/>
                  <a:gd name="T6" fmla="+- 0 13670 13665"/>
                  <a:gd name="T7" fmla="*/ 13670 h 687"/>
                  <a:gd name="T8" fmla="+- 0 5625 5257"/>
                  <a:gd name="T9" fmla="*/ T8 w 502"/>
                  <a:gd name="T10" fmla="+- 0 13675 13665"/>
                  <a:gd name="T11" fmla="*/ 13675 h 687"/>
                  <a:gd name="T12" fmla="+- 0 5630 5257"/>
                  <a:gd name="T13" fmla="*/ T12 w 502"/>
                  <a:gd name="T14" fmla="+- 0 13675 13665"/>
                  <a:gd name="T15" fmla="*/ 13675 h 687"/>
                  <a:gd name="T16" fmla="+- 0 5630 5257"/>
                  <a:gd name="T17" fmla="*/ T16 w 502"/>
                  <a:gd name="T18" fmla="+- 0 13670 13665"/>
                  <a:gd name="T19" fmla="*/ 13670 h 687"/>
                </a:gdLst>
                <a:ahLst/>
                <a:cxnLst>
                  <a:cxn ang="0">
                    <a:pos x="T1" y="T3"/>
                  </a:cxn>
                  <a:cxn ang="0">
                    <a:pos x="T5" y="T7"/>
                  </a:cxn>
                  <a:cxn ang="0">
                    <a:pos x="T9" y="T11"/>
                  </a:cxn>
                  <a:cxn ang="0">
                    <a:pos x="T13" y="T15"/>
                  </a:cxn>
                  <a:cxn ang="0">
                    <a:pos x="T17" y="T19"/>
                  </a:cxn>
                </a:cxnLst>
                <a:rect l="0" t="0" r="r" b="b"/>
                <a:pathLst>
                  <a:path w="502" h="687">
                    <a:moveTo>
                      <a:pt x="373" y="5"/>
                    </a:moveTo>
                    <a:lnTo>
                      <a:pt x="362" y="5"/>
                    </a:lnTo>
                    <a:lnTo>
                      <a:pt x="368" y="10"/>
                    </a:lnTo>
                    <a:lnTo>
                      <a:pt x="373" y="10"/>
                    </a:lnTo>
                    <a:lnTo>
                      <a:pt x="373"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8" name="Rectangle 257"/>
            <p:cNvSpPr/>
            <p:nvPr/>
          </p:nvSpPr>
          <p:spPr>
            <a:xfrm>
              <a:off x="3900380" y="4582049"/>
              <a:ext cx="543739" cy="369332"/>
            </a:xfrm>
            <a:prstGeom prst="rect">
              <a:avLst/>
            </a:prstGeom>
          </p:spPr>
          <p:txBody>
            <a:bodyPr wrap="none">
              <a:spAutoFit/>
            </a:bodyPr>
            <a:lstStyle/>
            <a:p>
              <a:r>
                <a:rPr lang="fr-FR" dirty="0">
                  <a:solidFill>
                    <a:schemeClr val="bg1"/>
                  </a:solidFill>
                  <a:latin typeface="Arial" pitchFamily="34" charset="0"/>
                  <a:cs typeface="Arial" pitchFamily="34" charset="0"/>
                </a:rPr>
                <a:t>Oui</a:t>
              </a:r>
            </a:p>
          </p:txBody>
        </p:sp>
      </p:grpSp>
      <p:grpSp>
        <p:nvGrpSpPr>
          <p:cNvPr id="230" name="Groupe 229"/>
          <p:cNvGrpSpPr/>
          <p:nvPr/>
        </p:nvGrpSpPr>
        <p:grpSpPr>
          <a:xfrm>
            <a:off x="5401411" y="5778531"/>
            <a:ext cx="1022827" cy="740862"/>
            <a:chOff x="5401411" y="5778531"/>
            <a:chExt cx="1022827" cy="740862"/>
          </a:xfrm>
        </p:grpSpPr>
        <p:grpSp>
          <p:nvGrpSpPr>
            <p:cNvPr id="1170" name="Group 174"/>
            <p:cNvGrpSpPr>
              <a:grpSpLocks/>
            </p:cNvGrpSpPr>
            <p:nvPr/>
          </p:nvGrpSpPr>
          <p:grpSpPr bwMode="auto">
            <a:xfrm>
              <a:off x="5406029" y="5799358"/>
              <a:ext cx="623393" cy="556392"/>
              <a:chOff x="6889" y="14874"/>
              <a:chExt cx="676" cy="469"/>
            </a:xfrm>
          </p:grpSpPr>
          <p:sp>
            <p:nvSpPr>
              <p:cNvPr id="1171" name="Freeform 175"/>
              <p:cNvSpPr>
                <a:spLocks/>
              </p:cNvSpPr>
              <p:nvPr/>
            </p:nvSpPr>
            <p:spPr bwMode="auto">
              <a:xfrm>
                <a:off x="6889" y="14874"/>
                <a:ext cx="676" cy="469"/>
              </a:xfrm>
              <a:custGeom>
                <a:avLst/>
                <a:gdLst>
                  <a:gd name="T0" fmla="+- 0 7396 6889"/>
                  <a:gd name="T1" fmla="*/ T0 w 676"/>
                  <a:gd name="T2" fmla="+- 0 14874 14874"/>
                  <a:gd name="T3" fmla="*/ 14874 h 469"/>
                  <a:gd name="T4" fmla="+- 0 7396 6889"/>
                  <a:gd name="T5" fmla="*/ T4 w 676"/>
                  <a:gd name="T6" fmla="+- 0 14992 14874"/>
                  <a:gd name="T7" fmla="*/ 14992 h 469"/>
                  <a:gd name="T8" fmla="+- 0 6889 6889"/>
                  <a:gd name="T9" fmla="*/ T8 w 676"/>
                  <a:gd name="T10" fmla="+- 0 14992 14874"/>
                  <a:gd name="T11" fmla="*/ 14992 h 469"/>
                  <a:gd name="T12" fmla="+- 0 6889 6889"/>
                  <a:gd name="T13" fmla="*/ T12 w 676"/>
                  <a:gd name="T14" fmla="+- 0 15226 14874"/>
                  <a:gd name="T15" fmla="*/ 15226 h 469"/>
                  <a:gd name="T16" fmla="+- 0 7396 6889"/>
                  <a:gd name="T17" fmla="*/ T16 w 676"/>
                  <a:gd name="T18" fmla="+- 0 15226 14874"/>
                  <a:gd name="T19" fmla="*/ 15226 h 469"/>
                  <a:gd name="T20" fmla="+- 0 7396 6889"/>
                  <a:gd name="T21" fmla="*/ T20 w 676"/>
                  <a:gd name="T22" fmla="+- 0 15344 14874"/>
                  <a:gd name="T23" fmla="*/ 15344 h 469"/>
                  <a:gd name="T24" fmla="+- 0 7565 6889"/>
                  <a:gd name="T25" fmla="*/ T24 w 676"/>
                  <a:gd name="T26" fmla="+- 0 15108 14874"/>
                  <a:gd name="T27" fmla="*/ 15108 h 469"/>
                  <a:gd name="T28" fmla="+- 0 7396 6889"/>
                  <a:gd name="T29" fmla="*/ T28 w 676"/>
                  <a:gd name="T30" fmla="+- 0 14874 14874"/>
                  <a:gd name="T31" fmla="*/ 14874 h 46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6" h="469">
                    <a:moveTo>
                      <a:pt x="507" y="0"/>
                    </a:moveTo>
                    <a:lnTo>
                      <a:pt x="507" y="118"/>
                    </a:lnTo>
                    <a:lnTo>
                      <a:pt x="0" y="118"/>
                    </a:lnTo>
                    <a:lnTo>
                      <a:pt x="0" y="352"/>
                    </a:lnTo>
                    <a:lnTo>
                      <a:pt x="507" y="352"/>
                    </a:lnTo>
                    <a:lnTo>
                      <a:pt x="507" y="470"/>
                    </a:lnTo>
                    <a:lnTo>
                      <a:pt x="676" y="234"/>
                    </a:lnTo>
                    <a:lnTo>
                      <a:pt x="507" y="0"/>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72" name="Group 176"/>
            <p:cNvGrpSpPr>
              <a:grpSpLocks/>
            </p:cNvGrpSpPr>
            <p:nvPr/>
          </p:nvGrpSpPr>
          <p:grpSpPr bwMode="auto">
            <a:xfrm>
              <a:off x="5401411" y="5778531"/>
              <a:ext cx="632628" cy="598045"/>
              <a:chOff x="6884" y="14858"/>
              <a:chExt cx="687" cy="501"/>
            </a:xfrm>
          </p:grpSpPr>
          <p:sp>
            <p:nvSpPr>
              <p:cNvPr id="1173" name="Freeform 177"/>
              <p:cNvSpPr>
                <a:spLocks/>
              </p:cNvSpPr>
              <p:nvPr/>
            </p:nvSpPr>
            <p:spPr bwMode="auto">
              <a:xfrm>
                <a:off x="6884" y="14858"/>
                <a:ext cx="687" cy="501"/>
              </a:xfrm>
              <a:custGeom>
                <a:avLst/>
                <a:gdLst>
                  <a:gd name="T0" fmla="+- 0 7391 6884"/>
                  <a:gd name="T1" fmla="*/ T0 w 687"/>
                  <a:gd name="T2" fmla="+- 0 15226 14858"/>
                  <a:gd name="T3" fmla="*/ 15226 h 501"/>
                  <a:gd name="T4" fmla="+- 0 7391 6884"/>
                  <a:gd name="T5" fmla="*/ T4 w 687"/>
                  <a:gd name="T6" fmla="+- 0 15359 14858"/>
                  <a:gd name="T7" fmla="*/ 15359 h 501"/>
                  <a:gd name="T8" fmla="+- 0 7402 6884"/>
                  <a:gd name="T9" fmla="*/ T8 w 687"/>
                  <a:gd name="T10" fmla="+- 0 15344 14858"/>
                  <a:gd name="T11" fmla="*/ 15344 h 501"/>
                  <a:gd name="T12" fmla="+- 0 7402 6884"/>
                  <a:gd name="T13" fmla="*/ T12 w 687"/>
                  <a:gd name="T14" fmla="+- 0 15344 14858"/>
                  <a:gd name="T15" fmla="*/ 15344 h 501"/>
                  <a:gd name="T16" fmla="+- 0 7392 6884"/>
                  <a:gd name="T17" fmla="*/ T16 w 687"/>
                  <a:gd name="T18" fmla="+- 0 15340 14858"/>
                  <a:gd name="T19" fmla="*/ 15340 h 501"/>
                  <a:gd name="T20" fmla="+- 0 7402 6884"/>
                  <a:gd name="T21" fmla="*/ T20 w 687"/>
                  <a:gd name="T22" fmla="+- 0 15326 14858"/>
                  <a:gd name="T23" fmla="*/ 15326 h 501"/>
                  <a:gd name="T24" fmla="+- 0 7402 6884"/>
                  <a:gd name="T25" fmla="*/ T24 w 687"/>
                  <a:gd name="T26" fmla="+- 0 15231 14858"/>
                  <a:gd name="T27" fmla="*/ 15231 h 501"/>
                  <a:gd name="T28" fmla="+- 0 7396 6884"/>
                  <a:gd name="T29" fmla="*/ T28 w 687"/>
                  <a:gd name="T30" fmla="+- 0 15231 14858"/>
                  <a:gd name="T31" fmla="*/ 15231 h 501"/>
                  <a:gd name="T32" fmla="+- 0 7391 6884"/>
                  <a:gd name="T33" fmla="*/ T32 w 687"/>
                  <a:gd name="T34" fmla="+- 0 15226 14858"/>
                  <a:gd name="T35" fmla="*/ 15226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1">
                    <a:moveTo>
                      <a:pt x="507" y="368"/>
                    </a:moveTo>
                    <a:lnTo>
                      <a:pt x="507" y="501"/>
                    </a:lnTo>
                    <a:lnTo>
                      <a:pt x="518" y="486"/>
                    </a:lnTo>
                    <a:lnTo>
                      <a:pt x="508" y="482"/>
                    </a:lnTo>
                    <a:lnTo>
                      <a:pt x="518" y="468"/>
                    </a:lnTo>
                    <a:lnTo>
                      <a:pt x="518" y="373"/>
                    </a:lnTo>
                    <a:lnTo>
                      <a:pt x="512" y="373"/>
                    </a:lnTo>
                    <a:lnTo>
                      <a:pt x="507" y="36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4" name="Freeform 178"/>
              <p:cNvSpPr>
                <a:spLocks/>
              </p:cNvSpPr>
              <p:nvPr/>
            </p:nvSpPr>
            <p:spPr bwMode="auto">
              <a:xfrm>
                <a:off x="6884" y="14858"/>
                <a:ext cx="687" cy="501"/>
              </a:xfrm>
              <a:custGeom>
                <a:avLst/>
                <a:gdLst>
                  <a:gd name="T0" fmla="+- 0 7402 6884"/>
                  <a:gd name="T1" fmla="*/ T0 w 687"/>
                  <a:gd name="T2" fmla="+- 0 15326 14858"/>
                  <a:gd name="T3" fmla="*/ 15326 h 501"/>
                  <a:gd name="T4" fmla="+- 0 7392 6884"/>
                  <a:gd name="T5" fmla="*/ T4 w 687"/>
                  <a:gd name="T6" fmla="+- 0 15340 14858"/>
                  <a:gd name="T7" fmla="*/ 15340 h 501"/>
                  <a:gd name="T8" fmla="+- 0 7402 6884"/>
                  <a:gd name="T9" fmla="*/ T8 w 687"/>
                  <a:gd name="T10" fmla="+- 0 15344 14858"/>
                  <a:gd name="T11" fmla="*/ 15344 h 501"/>
                  <a:gd name="T12" fmla="+- 0 7402 6884"/>
                  <a:gd name="T13" fmla="*/ T12 w 687"/>
                  <a:gd name="T14" fmla="+- 0 15326 14858"/>
                  <a:gd name="T15" fmla="*/ 15326 h 501"/>
                </a:gdLst>
                <a:ahLst/>
                <a:cxnLst>
                  <a:cxn ang="0">
                    <a:pos x="T1" y="T3"/>
                  </a:cxn>
                  <a:cxn ang="0">
                    <a:pos x="T5" y="T7"/>
                  </a:cxn>
                  <a:cxn ang="0">
                    <a:pos x="T9" y="T11"/>
                  </a:cxn>
                  <a:cxn ang="0">
                    <a:pos x="T13" y="T15"/>
                  </a:cxn>
                </a:cxnLst>
                <a:rect l="0" t="0" r="r" b="b"/>
                <a:pathLst>
                  <a:path w="687" h="501">
                    <a:moveTo>
                      <a:pt x="518" y="468"/>
                    </a:moveTo>
                    <a:lnTo>
                      <a:pt x="508" y="482"/>
                    </a:lnTo>
                    <a:lnTo>
                      <a:pt x="518" y="486"/>
                    </a:lnTo>
                    <a:lnTo>
                      <a:pt x="518" y="46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5" name="Freeform 179"/>
              <p:cNvSpPr>
                <a:spLocks/>
              </p:cNvSpPr>
              <p:nvPr/>
            </p:nvSpPr>
            <p:spPr bwMode="auto">
              <a:xfrm>
                <a:off x="6884" y="14858"/>
                <a:ext cx="687" cy="501"/>
              </a:xfrm>
              <a:custGeom>
                <a:avLst/>
                <a:gdLst>
                  <a:gd name="T0" fmla="+- 0 7559 6884"/>
                  <a:gd name="T1" fmla="*/ T0 w 687"/>
                  <a:gd name="T2" fmla="+- 0 15109 14858"/>
                  <a:gd name="T3" fmla="*/ 15109 h 501"/>
                  <a:gd name="T4" fmla="+- 0 7402 6884"/>
                  <a:gd name="T5" fmla="*/ T4 w 687"/>
                  <a:gd name="T6" fmla="+- 0 15326 14858"/>
                  <a:gd name="T7" fmla="*/ 15326 h 501"/>
                  <a:gd name="T8" fmla="+- 0 7402 6884"/>
                  <a:gd name="T9" fmla="*/ T8 w 687"/>
                  <a:gd name="T10" fmla="+- 0 15344 14858"/>
                  <a:gd name="T11" fmla="*/ 15344 h 501"/>
                  <a:gd name="T12" fmla="+- 0 7402 6884"/>
                  <a:gd name="T13" fmla="*/ T12 w 687"/>
                  <a:gd name="T14" fmla="+- 0 15344 14858"/>
                  <a:gd name="T15" fmla="*/ 15344 h 501"/>
                  <a:gd name="T16" fmla="+- 0 7569 6884"/>
                  <a:gd name="T17" fmla="*/ T16 w 687"/>
                  <a:gd name="T18" fmla="+- 0 15112 14858"/>
                  <a:gd name="T19" fmla="*/ 15112 h 501"/>
                  <a:gd name="T20" fmla="+- 0 7561 6884"/>
                  <a:gd name="T21" fmla="*/ T20 w 687"/>
                  <a:gd name="T22" fmla="+- 0 15112 14858"/>
                  <a:gd name="T23" fmla="*/ 15112 h 501"/>
                  <a:gd name="T24" fmla="+- 0 7559 6884"/>
                  <a:gd name="T25" fmla="*/ T24 w 687"/>
                  <a:gd name="T26" fmla="+- 0 15109 14858"/>
                  <a:gd name="T27" fmla="*/ 15109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675" y="251"/>
                    </a:moveTo>
                    <a:lnTo>
                      <a:pt x="518" y="468"/>
                    </a:lnTo>
                    <a:lnTo>
                      <a:pt x="518" y="486"/>
                    </a:lnTo>
                    <a:lnTo>
                      <a:pt x="685" y="254"/>
                    </a:lnTo>
                    <a:lnTo>
                      <a:pt x="677" y="254"/>
                    </a:lnTo>
                    <a:lnTo>
                      <a:pt x="675" y="25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6" name="Freeform 180"/>
              <p:cNvSpPr>
                <a:spLocks/>
              </p:cNvSpPr>
              <p:nvPr/>
            </p:nvSpPr>
            <p:spPr bwMode="auto">
              <a:xfrm>
                <a:off x="6884" y="14858"/>
                <a:ext cx="687" cy="501"/>
              </a:xfrm>
              <a:custGeom>
                <a:avLst/>
                <a:gdLst>
                  <a:gd name="T0" fmla="+- 0 7391 6884"/>
                  <a:gd name="T1" fmla="*/ T0 w 687"/>
                  <a:gd name="T2" fmla="+- 0 14987 14858"/>
                  <a:gd name="T3" fmla="*/ 14987 h 501"/>
                  <a:gd name="T4" fmla="+- 0 6884 6884"/>
                  <a:gd name="T5" fmla="*/ T4 w 687"/>
                  <a:gd name="T6" fmla="+- 0 14987 14858"/>
                  <a:gd name="T7" fmla="*/ 14987 h 501"/>
                  <a:gd name="T8" fmla="+- 0 6884 6884"/>
                  <a:gd name="T9" fmla="*/ T8 w 687"/>
                  <a:gd name="T10" fmla="+- 0 15231 14858"/>
                  <a:gd name="T11" fmla="*/ 15231 h 501"/>
                  <a:gd name="T12" fmla="+- 0 7391 6884"/>
                  <a:gd name="T13" fmla="*/ T12 w 687"/>
                  <a:gd name="T14" fmla="+- 0 15231 14858"/>
                  <a:gd name="T15" fmla="*/ 15231 h 501"/>
                  <a:gd name="T16" fmla="+- 0 7391 6884"/>
                  <a:gd name="T17" fmla="*/ T16 w 687"/>
                  <a:gd name="T18" fmla="+- 0 15226 14858"/>
                  <a:gd name="T19" fmla="*/ 15226 h 501"/>
                  <a:gd name="T20" fmla="+- 0 6894 6884"/>
                  <a:gd name="T21" fmla="*/ T20 w 687"/>
                  <a:gd name="T22" fmla="+- 0 15226 14858"/>
                  <a:gd name="T23" fmla="*/ 15226 h 501"/>
                  <a:gd name="T24" fmla="+- 0 6889 6884"/>
                  <a:gd name="T25" fmla="*/ T24 w 687"/>
                  <a:gd name="T26" fmla="+- 0 15221 14858"/>
                  <a:gd name="T27" fmla="*/ 15221 h 501"/>
                  <a:gd name="T28" fmla="+- 0 6894 6884"/>
                  <a:gd name="T29" fmla="*/ T28 w 687"/>
                  <a:gd name="T30" fmla="+- 0 15221 14858"/>
                  <a:gd name="T31" fmla="*/ 15221 h 501"/>
                  <a:gd name="T32" fmla="+- 0 6894 6884"/>
                  <a:gd name="T33" fmla="*/ T32 w 687"/>
                  <a:gd name="T34" fmla="+- 0 14997 14858"/>
                  <a:gd name="T35" fmla="*/ 14997 h 501"/>
                  <a:gd name="T36" fmla="+- 0 6889 6884"/>
                  <a:gd name="T37" fmla="*/ T36 w 687"/>
                  <a:gd name="T38" fmla="+- 0 14997 14858"/>
                  <a:gd name="T39" fmla="*/ 14997 h 501"/>
                  <a:gd name="T40" fmla="+- 0 6894 6884"/>
                  <a:gd name="T41" fmla="*/ T40 w 687"/>
                  <a:gd name="T42" fmla="+- 0 14992 14858"/>
                  <a:gd name="T43" fmla="*/ 14992 h 501"/>
                  <a:gd name="T44" fmla="+- 0 7391 6884"/>
                  <a:gd name="T45" fmla="*/ T44 w 687"/>
                  <a:gd name="T46" fmla="+- 0 14992 14858"/>
                  <a:gd name="T47" fmla="*/ 14992 h 501"/>
                  <a:gd name="T48" fmla="+- 0 7391 6884"/>
                  <a:gd name="T49" fmla="*/ T48 w 687"/>
                  <a:gd name="T50" fmla="+- 0 14987 14858"/>
                  <a:gd name="T51" fmla="*/ 14987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687" h="501">
                    <a:moveTo>
                      <a:pt x="507" y="129"/>
                    </a:moveTo>
                    <a:lnTo>
                      <a:pt x="0" y="129"/>
                    </a:lnTo>
                    <a:lnTo>
                      <a:pt x="0" y="373"/>
                    </a:lnTo>
                    <a:lnTo>
                      <a:pt x="507" y="373"/>
                    </a:lnTo>
                    <a:lnTo>
                      <a:pt x="507" y="368"/>
                    </a:lnTo>
                    <a:lnTo>
                      <a:pt x="10" y="368"/>
                    </a:lnTo>
                    <a:lnTo>
                      <a:pt x="5" y="363"/>
                    </a:lnTo>
                    <a:lnTo>
                      <a:pt x="10" y="363"/>
                    </a:lnTo>
                    <a:lnTo>
                      <a:pt x="10" y="139"/>
                    </a:lnTo>
                    <a:lnTo>
                      <a:pt x="5" y="139"/>
                    </a:lnTo>
                    <a:lnTo>
                      <a:pt x="10" y="134"/>
                    </a:lnTo>
                    <a:lnTo>
                      <a:pt x="507" y="134"/>
                    </a:lnTo>
                    <a:lnTo>
                      <a:pt x="507"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7" name="Freeform 181"/>
              <p:cNvSpPr>
                <a:spLocks/>
              </p:cNvSpPr>
              <p:nvPr/>
            </p:nvSpPr>
            <p:spPr bwMode="auto">
              <a:xfrm>
                <a:off x="6884" y="14858"/>
                <a:ext cx="687" cy="501"/>
              </a:xfrm>
              <a:custGeom>
                <a:avLst/>
                <a:gdLst>
                  <a:gd name="T0" fmla="+- 0 7402 6884"/>
                  <a:gd name="T1" fmla="*/ T0 w 687"/>
                  <a:gd name="T2" fmla="+- 0 15221 14858"/>
                  <a:gd name="T3" fmla="*/ 15221 h 501"/>
                  <a:gd name="T4" fmla="+- 0 6894 6884"/>
                  <a:gd name="T5" fmla="*/ T4 w 687"/>
                  <a:gd name="T6" fmla="+- 0 15221 14858"/>
                  <a:gd name="T7" fmla="*/ 15221 h 501"/>
                  <a:gd name="T8" fmla="+- 0 6894 6884"/>
                  <a:gd name="T9" fmla="*/ T8 w 687"/>
                  <a:gd name="T10" fmla="+- 0 15226 14858"/>
                  <a:gd name="T11" fmla="*/ 15226 h 501"/>
                  <a:gd name="T12" fmla="+- 0 7391 6884"/>
                  <a:gd name="T13" fmla="*/ T12 w 687"/>
                  <a:gd name="T14" fmla="+- 0 15226 14858"/>
                  <a:gd name="T15" fmla="*/ 15226 h 501"/>
                  <a:gd name="T16" fmla="+- 0 7396 6884"/>
                  <a:gd name="T17" fmla="*/ T16 w 687"/>
                  <a:gd name="T18" fmla="+- 0 15231 14858"/>
                  <a:gd name="T19" fmla="*/ 15231 h 501"/>
                  <a:gd name="T20" fmla="+- 0 7402 6884"/>
                  <a:gd name="T21" fmla="*/ T20 w 687"/>
                  <a:gd name="T22" fmla="+- 0 15231 14858"/>
                  <a:gd name="T23" fmla="*/ 15231 h 501"/>
                  <a:gd name="T24" fmla="+- 0 7402 6884"/>
                  <a:gd name="T25" fmla="*/ T24 w 687"/>
                  <a:gd name="T26" fmla="+- 0 15221 14858"/>
                  <a:gd name="T27" fmla="*/ 15221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363"/>
                    </a:moveTo>
                    <a:lnTo>
                      <a:pt x="10" y="363"/>
                    </a:lnTo>
                    <a:lnTo>
                      <a:pt x="10" y="368"/>
                    </a:lnTo>
                    <a:lnTo>
                      <a:pt x="507" y="368"/>
                    </a:lnTo>
                    <a:lnTo>
                      <a:pt x="512" y="373"/>
                    </a:lnTo>
                    <a:lnTo>
                      <a:pt x="518" y="373"/>
                    </a:lnTo>
                    <a:lnTo>
                      <a:pt x="518" y="36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8" name="Freeform 182"/>
              <p:cNvSpPr>
                <a:spLocks/>
              </p:cNvSpPr>
              <p:nvPr/>
            </p:nvSpPr>
            <p:spPr bwMode="auto">
              <a:xfrm>
                <a:off x="6884" y="14858"/>
                <a:ext cx="687" cy="501"/>
              </a:xfrm>
              <a:custGeom>
                <a:avLst/>
                <a:gdLst>
                  <a:gd name="T0" fmla="+- 0 6894 6884"/>
                  <a:gd name="T1" fmla="*/ T0 w 687"/>
                  <a:gd name="T2" fmla="+- 0 15221 14858"/>
                  <a:gd name="T3" fmla="*/ 15221 h 501"/>
                  <a:gd name="T4" fmla="+- 0 6889 6884"/>
                  <a:gd name="T5" fmla="*/ T4 w 687"/>
                  <a:gd name="T6" fmla="+- 0 15221 14858"/>
                  <a:gd name="T7" fmla="*/ 15221 h 501"/>
                  <a:gd name="T8" fmla="+- 0 6894 6884"/>
                  <a:gd name="T9" fmla="*/ T8 w 687"/>
                  <a:gd name="T10" fmla="+- 0 15226 14858"/>
                  <a:gd name="T11" fmla="*/ 15226 h 501"/>
                  <a:gd name="T12" fmla="+- 0 6894 6884"/>
                  <a:gd name="T13" fmla="*/ T12 w 687"/>
                  <a:gd name="T14" fmla="+- 0 15221 14858"/>
                  <a:gd name="T15" fmla="*/ 15221 h 501"/>
                </a:gdLst>
                <a:ahLst/>
                <a:cxnLst>
                  <a:cxn ang="0">
                    <a:pos x="T1" y="T3"/>
                  </a:cxn>
                  <a:cxn ang="0">
                    <a:pos x="T5" y="T7"/>
                  </a:cxn>
                  <a:cxn ang="0">
                    <a:pos x="T9" y="T11"/>
                  </a:cxn>
                  <a:cxn ang="0">
                    <a:pos x="T13" y="T15"/>
                  </a:cxn>
                </a:cxnLst>
                <a:rect l="0" t="0" r="r" b="b"/>
                <a:pathLst>
                  <a:path w="687" h="501">
                    <a:moveTo>
                      <a:pt x="10" y="363"/>
                    </a:moveTo>
                    <a:lnTo>
                      <a:pt x="5" y="363"/>
                    </a:lnTo>
                    <a:lnTo>
                      <a:pt x="10" y="368"/>
                    </a:lnTo>
                    <a:lnTo>
                      <a:pt x="10" y="36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79" name="Freeform 183"/>
              <p:cNvSpPr>
                <a:spLocks/>
              </p:cNvSpPr>
              <p:nvPr/>
            </p:nvSpPr>
            <p:spPr bwMode="auto">
              <a:xfrm>
                <a:off x="6884" y="14858"/>
                <a:ext cx="687" cy="501"/>
              </a:xfrm>
              <a:custGeom>
                <a:avLst/>
                <a:gdLst>
                  <a:gd name="T0" fmla="+- 0 7561 6884"/>
                  <a:gd name="T1" fmla="*/ T0 w 687"/>
                  <a:gd name="T2" fmla="+- 0 15106 14858"/>
                  <a:gd name="T3" fmla="*/ 15106 h 501"/>
                  <a:gd name="T4" fmla="+- 0 7559 6884"/>
                  <a:gd name="T5" fmla="*/ T4 w 687"/>
                  <a:gd name="T6" fmla="+- 0 15109 14858"/>
                  <a:gd name="T7" fmla="*/ 15109 h 501"/>
                  <a:gd name="T8" fmla="+- 0 7561 6884"/>
                  <a:gd name="T9" fmla="*/ T8 w 687"/>
                  <a:gd name="T10" fmla="+- 0 15112 14858"/>
                  <a:gd name="T11" fmla="*/ 15112 h 501"/>
                  <a:gd name="T12" fmla="+- 0 7561 6884"/>
                  <a:gd name="T13" fmla="*/ T12 w 687"/>
                  <a:gd name="T14" fmla="+- 0 15106 14858"/>
                  <a:gd name="T15" fmla="*/ 15106 h 501"/>
                </a:gdLst>
                <a:ahLst/>
                <a:cxnLst>
                  <a:cxn ang="0">
                    <a:pos x="T1" y="T3"/>
                  </a:cxn>
                  <a:cxn ang="0">
                    <a:pos x="T5" y="T7"/>
                  </a:cxn>
                  <a:cxn ang="0">
                    <a:pos x="T9" y="T11"/>
                  </a:cxn>
                  <a:cxn ang="0">
                    <a:pos x="T13" y="T15"/>
                  </a:cxn>
                </a:cxnLst>
                <a:rect l="0" t="0" r="r" b="b"/>
                <a:pathLst>
                  <a:path w="687" h="501">
                    <a:moveTo>
                      <a:pt x="677" y="248"/>
                    </a:moveTo>
                    <a:lnTo>
                      <a:pt x="675" y="251"/>
                    </a:lnTo>
                    <a:lnTo>
                      <a:pt x="677" y="254"/>
                    </a:lnTo>
                    <a:lnTo>
                      <a:pt x="677"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0" name="Freeform 184"/>
              <p:cNvSpPr>
                <a:spLocks/>
              </p:cNvSpPr>
              <p:nvPr/>
            </p:nvSpPr>
            <p:spPr bwMode="auto">
              <a:xfrm>
                <a:off x="6884" y="14858"/>
                <a:ext cx="687" cy="501"/>
              </a:xfrm>
              <a:custGeom>
                <a:avLst/>
                <a:gdLst>
                  <a:gd name="T0" fmla="+- 0 7570 6884"/>
                  <a:gd name="T1" fmla="*/ T0 w 687"/>
                  <a:gd name="T2" fmla="+- 0 15106 14858"/>
                  <a:gd name="T3" fmla="*/ 15106 h 501"/>
                  <a:gd name="T4" fmla="+- 0 7561 6884"/>
                  <a:gd name="T5" fmla="*/ T4 w 687"/>
                  <a:gd name="T6" fmla="+- 0 15106 14858"/>
                  <a:gd name="T7" fmla="*/ 15106 h 501"/>
                  <a:gd name="T8" fmla="+- 0 7561 6884"/>
                  <a:gd name="T9" fmla="*/ T8 w 687"/>
                  <a:gd name="T10" fmla="+- 0 15112 14858"/>
                  <a:gd name="T11" fmla="*/ 15112 h 501"/>
                  <a:gd name="T12" fmla="+- 0 7569 6884"/>
                  <a:gd name="T13" fmla="*/ T12 w 687"/>
                  <a:gd name="T14" fmla="+- 0 15112 14858"/>
                  <a:gd name="T15" fmla="*/ 15112 h 501"/>
                  <a:gd name="T16" fmla="+- 0 7572 6884"/>
                  <a:gd name="T17" fmla="*/ T16 w 687"/>
                  <a:gd name="T18" fmla="+- 0 15108 14858"/>
                  <a:gd name="T19" fmla="*/ 15108 h 501"/>
                  <a:gd name="T20" fmla="+- 0 7570 6884"/>
                  <a:gd name="T21" fmla="*/ T20 w 687"/>
                  <a:gd name="T22" fmla="+- 0 15106 14858"/>
                  <a:gd name="T23" fmla="*/ 15106 h 501"/>
                </a:gdLst>
                <a:ahLst/>
                <a:cxnLst>
                  <a:cxn ang="0">
                    <a:pos x="T1" y="T3"/>
                  </a:cxn>
                  <a:cxn ang="0">
                    <a:pos x="T5" y="T7"/>
                  </a:cxn>
                  <a:cxn ang="0">
                    <a:pos x="T9" y="T11"/>
                  </a:cxn>
                  <a:cxn ang="0">
                    <a:pos x="T13" y="T15"/>
                  </a:cxn>
                  <a:cxn ang="0">
                    <a:pos x="T17" y="T19"/>
                  </a:cxn>
                  <a:cxn ang="0">
                    <a:pos x="T21" y="T23"/>
                  </a:cxn>
                </a:cxnLst>
                <a:rect l="0" t="0" r="r" b="b"/>
                <a:pathLst>
                  <a:path w="687" h="501">
                    <a:moveTo>
                      <a:pt x="686" y="248"/>
                    </a:moveTo>
                    <a:lnTo>
                      <a:pt x="677" y="248"/>
                    </a:lnTo>
                    <a:lnTo>
                      <a:pt x="677" y="254"/>
                    </a:lnTo>
                    <a:lnTo>
                      <a:pt x="685" y="254"/>
                    </a:lnTo>
                    <a:lnTo>
                      <a:pt x="688" y="250"/>
                    </a:lnTo>
                    <a:lnTo>
                      <a:pt x="686" y="24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1" name="Freeform 185"/>
              <p:cNvSpPr>
                <a:spLocks/>
              </p:cNvSpPr>
              <p:nvPr/>
            </p:nvSpPr>
            <p:spPr bwMode="auto">
              <a:xfrm>
                <a:off x="6884" y="14858"/>
                <a:ext cx="687" cy="501"/>
              </a:xfrm>
              <a:custGeom>
                <a:avLst/>
                <a:gdLst>
                  <a:gd name="T0" fmla="+- 0 7402 6884"/>
                  <a:gd name="T1" fmla="*/ T0 w 687"/>
                  <a:gd name="T2" fmla="+- 0 14874 14858"/>
                  <a:gd name="T3" fmla="*/ 14874 h 501"/>
                  <a:gd name="T4" fmla="+- 0 7402 6884"/>
                  <a:gd name="T5" fmla="*/ T4 w 687"/>
                  <a:gd name="T6" fmla="+- 0 14874 14858"/>
                  <a:gd name="T7" fmla="*/ 14874 h 501"/>
                  <a:gd name="T8" fmla="+- 0 7402 6884"/>
                  <a:gd name="T9" fmla="*/ T8 w 687"/>
                  <a:gd name="T10" fmla="+- 0 14891 14858"/>
                  <a:gd name="T11" fmla="*/ 14891 h 501"/>
                  <a:gd name="T12" fmla="+- 0 7559 6884"/>
                  <a:gd name="T13" fmla="*/ T12 w 687"/>
                  <a:gd name="T14" fmla="+- 0 15109 14858"/>
                  <a:gd name="T15" fmla="*/ 15109 h 501"/>
                  <a:gd name="T16" fmla="+- 0 7561 6884"/>
                  <a:gd name="T17" fmla="*/ T16 w 687"/>
                  <a:gd name="T18" fmla="+- 0 15106 14858"/>
                  <a:gd name="T19" fmla="*/ 15106 h 501"/>
                  <a:gd name="T20" fmla="+- 0 7570 6884"/>
                  <a:gd name="T21" fmla="*/ T20 w 687"/>
                  <a:gd name="T22" fmla="+- 0 15106 14858"/>
                  <a:gd name="T23" fmla="*/ 15106 h 501"/>
                  <a:gd name="T24" fmla="+- 0 7402 6884"/>
                  <a:gd name="T25" fmla="*/ T24 w 687"/>
                  <a:gd name="T26" fmla="+- 0 14874 14858"/>
                  <a:gd name="T27" fmla="*/ 14874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16"/>
                    </a:moveTo>
                    <a:lnTo>
                      <a:pt x="518" y="16"/>
                    </a:lnTo>
                    <a:lnTo>
                      <a:pt x="518" y="33"/>
                    </a:lnTo>
                    <a:lnTo>
                      <a:pt x="675" y="251"/>
                    </a:lnTo>
                    <a:lnTo>
                      <a:pt x="677" y="248"/>
                    </a:lnTo>
                    <a:lnTo>
                      <a:pt x="686" y="248"/>
                    </a:lnTo>
                    <a:lnTo>
                      <a:pt x="518" y="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2" name="Freeform 186"/>
              <p:cNvSpPr>
                <a:spLocks/>
              </p:cNvSpPr>
              <p:nvPr/>
            </p:nvSpPr>
            <p:spPr bwMode="auto">
              <a:xfrm>
                <a:off x="6884" y="14858"/>
                <a:ext cx="687" cy="501"/>
              </a:xfrm>
              <a:custGeom>
                <a:avLst/>
                <a:gdLst>
                  <a:gd name="T0" fmla="+- 0 6894 6884"/>
                  <a:gd name="T1" fmla="*/ T0 w 687"/>
                  <a:gd name="T2" fmla="+- 0 14992 14858"/>
                  <a:gd name="T3" fmla="*/ 14992 h 501"/>
                  <a:gd name="T4" fmla="+- 0 6889 6884"/>
                  <a:gd name="T5" fmla="*/ T4 w 687"/>
                  <a:gd name="T6" fmla="+- 0 14997 14858"/>
                  <a:gd name="T7" fmla="*/ 14997 h 501"/>
                  <a:gd name="T8" fmla="+- 0 6894 6884"/>
                  <a:gd name="T9" fmla="*/ T8 w 687"/>
                  <a:gd name="T10" fmla="+- 0 14997 14858"/>
                  <a:gd name="T11" fmla="*/ 14997 h 501"/>
                  <a:gd name="T12" fmla="+- 0 6894 6884"/>
                  <a:gd name="T13" fmla="*/ T12 w 687"/>
                  <a:gd name="T14" fmla="+- 0 14992 14858"/>
                  <a:gd name="T15" fmla="*/ 14992 h 501"/>
                </a:gdLst>
                <a:ahLst/>
                <a:cxnLst>
                  <a:cxn ang="0">
                    <a:pos x="T1" y="T3"/>
                  </a:cxn>
                  <a:cxn ang="0">
                    <a:pos x="T5" y="T7"/>
                  </a:cxn>
                  <a:cxn ang="0">
                    <a:pos x="T9" y="T11"/>
                  </a:cxn>
                  <a:cxn ang="0">
                    <a:pos x="T13" y="T15"/>
                  </a:cxn>
                </a:cxnLst>
                <a:rect l="0" t="0" r="r" b="b"/>
                <a:pathLst>
                  <a:path w="687" h="501">
                    <a:moveTo>
                      <a:pt x="10" y="134"/>
                    </a:moveTo>
                    <a:lnTo>
                      <a:pt x="5" y="139"/>
                    </a:lnTo>
                    <a:lnTo>
                      <a:pt x="10" y="139"/>
                    </a:lnTo>
                    <a:lnTo>
                      <a:pt x="10" y="1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3" name="Freeform 187"/>
              <p:cNvSpPr>
                <a:spLocks/>
              </p:cNvSpPr>
              <p:nvPr/>
            </p:nvSpPr>
            <p:spPr bwMode="auto">
              <a:xfrm>
                <a:off x="6884" y="14858"/>
                <a:ext cx="687" cy="501"/>
              </a:xfrm>
              <a:custGeom>
                <a:avLst/>
                <a:gdLst>
                  <a:gd name="T0" fmla="+- 0 7402 6884"/>
                  <a:gd name="T1" fmla="*/ T0 w 687"/>
                  <a:gd name="T2" fmla="+- 0 14987 14858"/>
                  <a:gd name="T3" fmla="*/ 14987 h 501"/>
                  <a:gd name="T4" fmla="+- 0 7396 6884"/>
                  <a:gd name="T5" fmla="*/ T4 w 687"/>
                  <a:gd name="T6" fmla="+- 0 14987 14858"/>
                  <a:gd name="T7" fmla="*/ 14987 h 501"/>
                  <a:gd name="T8" fmla="+- 0 7391 6884"/>
                  <a:gd name="T9" fmla="*/ T8 w 687"/>
                  <a:gd name="T10" fmla="+- 0 14992 14858"/>
                  <a:gd name="T11" fmla="*/ 14992 h 501"/>
                  <a:gd name="T12" fmla="+- 0 6894 6884"/>
                  <a:gd name="T13" fmla="*/ T12 w 687"/>
                  <a:gd name="T14" fmla="+- 0 14992 14858"/>
                  <a:gd name="T15" fmla="*/ 14992 h 501"/>
                  <a:gd name="T16" fmla="+- 0 6894 6884"/>
                  <a:gd name="T17" fmla="*/ T16 w 687"/>
                  <a:gd name="T18" fmla="+- 0 14997 14858"/>
                  <a:gd name="T19" fmla="*/ 14997 h 501"/>
                  <a:gd name="T20" fmla="+- 0 7402 6884"/>
                  <a:gd name="T21" fmla="*/ T20 w 687"/>
                  <a:gd name="T22" fmla="+- 0 14997 14858"/>
                  <a:gd name="T23" fmla="*/ 14997 h 501"/>
                  <a:gd name="T24" fmla="+- 0 7402 6884"/>
                  <a:gd name="T25" fmla="*/ T24 w 687"/>
                  <a:gd name="T26" fmla="+- 0 14987 14858"/>
                  <a:gd name="T27" fmla="*/ 14987 h 501"/>
                </a:gdLst>
                <a:ahLst/>
                <a:cxnLst>
                  <a:cxn ang="0">
                    <a:pos x="T1" y="T3"/>
                  </a:cxn>
                  <a:cxn ang="0">
                    <a:pos x="T5" y="T7"/>
                  </a:cxn>
                  <a:cxn ang="0">
                    <a:pos x="T9" y="T11"/>
                  </a:cxn>
                  <a:cxn ang="0">
                    <a:pos x="T13" y="T15"/>
                  </a:cxn>
                  <a:cxn ang="0">
                    <a:pos x="T17" y="T19"/>
                  </a:cxn>
                  <a:cxn ang="0">
                    <a:pos x="T21" y="T23"/>
                  </a:cxn>
                  <a:cxn ang="0">
                    <a:pos x="T25" y="T27"/>
                  </a:cxn>
                </a:cxnLst>
                <a:rect l="0" t="0" r="r" b="b"/>
                <a:pathLst>
                  <a:path w="687" h="501">
                    <a:moveTo>
                      <a:pt x="518" y="129"/>
                    </a:moveTo>
                    <a:lnTo>
                      <a:pt x="512" y="129"/>
                    </a:lnTo>
                    <a:lnTo>
                      <a:pt x="507" y="134"/>
                    </a:lnTo>
                    <a:lnTo>
                      <a:pt x="10" y="134"/>
                    </a:lnTo>
                    <a:lnTo>
                      <a:pt x="10" y="139"/>
                    </a:lnTo>
                    <a:lnTo>
                      <a:pt x="518" y="139"/>
                    </a:lnTo>
                    <a:lnTo>
                      <a:pt x="518" y="1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4" name="Freeform 188"/>
              <p:cNvSpPr>
                <a:spLocks/>
              </p:cNvSpPr>
              <p:nvPr/>
            </p:nvSpPr>
            <p:spPr bwMode="auto">
              <a:xfrm>
                <a:off x="6884" y="14858"/>
                <a:ext cx="687" cy="501"/>
              </a:xfrm>
              <a:custGeom>
                <a:avLst/>
                <a:gdLst>
                  <a:gd name="T0" fmla="+- 0 7391 6884"/>
                  <a:gd name="T1" fmla="*/ T0 w 687"/>
                  <a:gd name="T2" fmla="+- 0 14858 14858"/>
                  <a:gd name="T3" fmla="*/ 14858 h 501"/>
                  <a:gd name="T4" fmla="+- 0 7391 6884"/>
                  <a:gd name="T5" fmla="*/ T4 w 687"/>
                  <a:gd name="T6" fmla="+- 0 14992 14858"/>
                  <a:gd name="T7" fmla="*/ 14992 h 501"/>
                  <a:gd name="T8" fmla="+- 0 7396 6884"/>
                  <a:gd name="T9" fmla="*/ T8 w 687"/>
                  <a:gd name="T10" fmla="+- 0 14987 14858"/>
                  <a:gd name="T11" fmla="*/ 14987 h 501"/>
                  <a:gd name="T12" fmla="+- 0 7402 6884"/>
                  <a:gd name="T13" fmla="*/ T12 w 687"/>
                  <a:gd name="T14" fmla="+- 0 14987 14858"/>
                  <a:gd name="T15" fmla="*/ 14987 h 501"/>
                  <a:gd name="T16" fmla="+- 0 7402 6884"/>
                  <a:gd name="T17" fmla="*/ T16 w 687"/>
                  <a:gd name="T18" fmla="+- 0 14891 14858"/>
                  <a:gd name="T19" fmla="*/ 14891 h 501"/>
                  <a:gd name="T20" fmla="+- 0 7392 6884"/>
                  <a:gd name="T21" fmla="*/ T20 w 687"/>
                  <a:gd name="T22" fmla="+- 0 14877 14858"/>
                  <a:gd name="T23" fmla="*/ 14877 h 501"/>
                  <a:gd name="T24" fmla="+- 0 7402 6884"/>
                  <a:gd name="T25" fmla="*/ T24 w 687"/>
                  <a:gd name="T26" fmla="+- 0 14874 14858"/>
                  <a:gd name="T27" fmla="*/ 14874 h 501"/>
                  <a:gd name="T28" fmla="+- 0 7402 6884"/>
                  <a:gd name="T29" fmla="*/ T28 w 687"/>
                  <a:gd name="T30" fmla="+- 0 14874 14858"/>
                  <a:gd name="T31" fmla="*/ 14874 h 501"/>
                  <a:gd name="T32" fmla="+- 0 7391 6884"/>
                  <a:gd name="T33" fmla="*/ T32 w 687"/>
                  <a:gd name="T34" fmla="+- 0 14858 14858"/>
                  <a:gd name="T35" fmla="*/ 14858 h 5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87" h="501">
                    <a:moveTo>
                      <a:pt x="507" y="0"/>
                    </a:moveTo>
                    <a:lnTo>
                      <a:pt x="507" y="134"/>
                    </a:lnTo>
                    <a:lnTo>
                      <a:pt x="512" y="129"/>
                    </a:lnTo>
                    <a:lnTo>
                      <a:pt x="518" y="129"/>
                    </a:lnTo>
                    <a:lnTo>
                      <a:pt x="518" y="33"/>
                    </a:lnTo>
                    <a:lnTo>
                      <a:pt x="508" y="19"/>
                    </a:lnTo>
                    <a:lnTo>
                      <a:pt x="518" y="16"/>
                    </a:lnTo>
                    <a:lnTo>
                      <a:pt x="50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85" name="Freeform 189"/>
              <p:cNvSpPr>
                <a:spLocks/>
              </p:cNvSpPr>
              <p:nvPr/>
            </p:nvSpPr>
            <p:spPr bwMode="auto">
              <a:xfrm>
                <a:off x="6884" y="14858"/>
                <a:ext cx="687" cy="501"/>
              </a:xfrm>
              <a:custGeom>
                <a:avLst/>
                <a:gdLst>
                  <a:gd name="T0" fmla="+- 0 7402 6884"/>
                  <a:gd name="T1" fmla="*/ T0 w 687"/>
                  <a:gd name="T2" fmla="+- 0 14874 14858"/>
                  <a:gd name="T3" fmla="*/ 14874 h 501"/>
                  <a:gd name="T4" fmla="+- 0 7392 6884"/>
                  <a:gd name="T5" fmla="*/ T4 w 687"/>
                  <a:gd name="T6" fmla="+- 0 14877 14858"/>
                  <a:gd name="T7" fmla="*/ 14877 h 501"/>
                  <a:gd name="T8" fmla="+- 0 7402 6884"/>
                  <a:gd name="T9" fmla="*/ T8 w 687"/>
                  <a:gd name="T10" fmla="+- 0 14891 14858"/>
                  <a:gd name="T11" fmla="*/ 14891 h 501"/>
                  <a:gd name="T12" fmla="+- 0 7402 6884"/>
                  <a:gd name="T13" fmla="*/ T12 w 687"/>
                  <a:gd name="T14" fmla="+- 0 14874 14858"/>
                  <a:gd name="T15" fmla="*/ 14874 h 501"/>
                </a:gdLst>
                <a:ahLst/>
                <a:cxnLst>
                  <a:cxn ang="0">
                    <a:pos x="T1" y="T3"/>
                  </a:cxn>
                  <a:cxn ang="0">
                    <a:pos x="T5" y="T7"/>
                  </a:cxn>
                  <a:cxn ang="0">
                    <a:pos x="T9" y="T11"/>
                  </a:cxn>
                  <a:cxn ang="0">
                    <a:pos x="T13" y="T15"/>
                  </a:cxn>
                </a:cxnLst>
                <a:rect l="0" t="0" r="r" b="b"/>
                <a:pathLst>
                  <a:path w="687" h="501">
                    <a:moveTo>
                      <a:pt x="518" y="16"/>
                    </a:moveTo>
                    <a:lnTo>
                      <a:pt x="508" y="19"/>
                    </a:lnTo>
                    <a:lnTo>
                      <a:pt x="518" y="33"/>
                    </a:lnTo>
                    <a:lnTo>
                      <a:pt x="518" y="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90" name="Group 194"/>
            <p:cNvGrpSpPr>
              <a:grpSpLocks/>
            </p:cNvGrpSpPr>
            <p:nvPr/>
          </p:nvGrpSpPr>
          <p:grpSpPr bwMode="auto">
            <a:xfrm>
              <a:off x="6417311" y="6510468"/>
              <a:ext cx="6927" cy="8925"/>
              <a:chOff x="7986" y="15473"/>
              <a:chExt cx="7" cy="7"/>
            </a:xfrm>
          </p:grpSpPr>
          <p:sp>
            <p:nvSpPr>
              <p:cNvPr id="1191" name="Freeform 195"/>
              <p:cNvSpPr>
                <a:spLocks/>
              </p:cNvSpPr>
              <p:nvPr/>
            </p:nvSpPr>
            <p:spPr bwMode="auto">
              <a:xfrm>
                <a:off x="7986" y="15473"/>
                <a:ext cx="7" cy="7"/>
              </a:xfrm>
              <a:custGeom>
                <a:avLst/>
                <a:gdLst>
                  <a:gd name="T0" fmla="+- 0 7993 7986"/>
                  <a:gd name="T1" fmla="*/ T0 w 7"/>
                  <a:gd name="T2" fmla="+- 0 15473 15473"/>
                  <a:gd name="T3" fmla="*/ 15473 h 7"/>
                  <a:gd name="T4" fmla="+- 0 7986 7986"/>
                  <a:gd name="T5" fmla="*/ T4 w 7"/>
                  <a:gd name="T6" fmla="+- 0 15473 15473"/>
                  <a:gd name="T7" fmla="*/ 15473 h 7"/>
                  <a:gd name="T8" fmla="+- 0 7993 7986"/>
                  <a:gd name="T9" fmla="*/ T8 w 7"/>
                  <a:gd name="T10" fmla="+- 0 15479 15473"/>
                  <a:gd name="T11" fmla="*/ 15479 h 7"/>
                  <a:gd name="T12" fmla="+- 0 7993 7986"/>
                  <a:gd name="T13" fmla="*/ T12 w 7"/>
                  <a:gd name="T14" fmla="+- 0 15473 15473"/>
                  <a:gd name="T15" fmla="*/ 15473 h 7"/>
                </a:gdLst>
                <a:ahLst/>
                <a:cxnLst>
                  <a:cxn ang="0">
                    <a:pos x="T1" y="T3"/>
                  </a:cxn>
                  <a:cxn ang="0">
                    <a:pos x="T5" y="T7"/>
                  </a:cxn>
                  <a:cxn ang="0">
                    <a:pos x="T9" y="T11"/>
                  </a:cxn>
                  <a:cxn ang="0">
                    <a:pos x="T13" y="T15"/>
                  </a:cxn>
                </a:cxnLst>
                <a:rect l="0" t="0" r="r" b="b"/>
                <a:pathLst>
                  <a:path w="7" h="7">
                    <a:moveTo>
                      <a:pt x="7" y="0"/>
                    </a:moveTo>
                    <a:lnTo>
                      <a:pt x="0" y="0"/>
                    </a:lnTo>
                    <a:lnTo>
                      <a:pt x="7" y="6"/>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9" name="Rectangle 258"/>
            <p:cNvSpPr/>
            <p:nvPr/>
          </p:nvSpPr>
          <p:spPr>
            <a:xfrm>
              <a:off x="5430615" y="5862204"/>
              <a:ext cx="543739" cy="369332"/>
            </a:xfrm>
            <a:prstGeom prst="rect">
              <a:avLst/>
            </a:prstGeom>
          </p:spPr>
          <p:txBody>
            <a:bodyPr wrap="none">
              <a:spAutoFit/>
            </a:bodyPr>
            <a:lstStyle/>
            <a:p>
              <a:r>
                <a:rPr lang="fr-FR" dirty="0">
                  <a:solidFill>
                    <a:schemeClr val="bg1"/>
                  </a:solidFill>
                  <a:latin typeface="Arial" pitchFamily="34" charset="0"/>
                  <a:cs typeface="Arial" pitchFamily="34" charset="0"/>
                </a:rPr>
                <a:t>Oui</a:t>
              </a:r>
            </a:p>
          </p:txBody>
        </p:sp>
      </p:grpSp>
      <p:grpSp>
        <p:nvGrpSpPr>
          <p:cNvPr id="226" name="Groupe 225"/>
          <p:cNvGrpSpPr/>
          <p:nvPr/>
        </p:nvGrpSpPr>
        <p:grpSpPr>
          <a:xfrm>
            <a:off x="3127182" y="1345253"/>
            <a:ext cx="2140315" cy="850951"/>
            <a:chOff x="3127182" y="1345253"/>
            <a:chExt cx="2140315" cy="850951"/>
          </a:xfrm>
        </p:grpSpPr>
        <p:sp>
          <p:nvSpPr>
            <p:cNvPr id="1035" name="Freeform 39"/>
            <p:cNvSpPr>
              <a:spLocks/>
            </p:cNvSpPr>
            <p:nvPr/>
          </p:nvSpPr>
          <p:spPr bwMode="auto">
            <a:xfrm>
              <a:off x="3127182" y="1345253"/>
              <a:ext cx="2140315" cy="850951"/>
            </a:xfrm>
            <a:custGeom>
              <a:avLst/>
              <a:gdLst>
                <a:gd name="T0" fmla="+- 0 6740 4422"/>
                <a:gd name="T1" fmla="*/ T0 w 2318"/>
                <a:gd name="T2" fmla="+- 0 11133 11133"/>
                <a:gd name="T3" fmla="*/ 11133 h 714"/>
                <a:gd name="T4" fmla="+- 0 4422 4422"/>
                <a:gd name="T5" fmla="*/ T4 w 2318"/>
                <a:gd name="T6" fmla="+- 0 11133 11133"/>
                <a:gd name="T7" fmla="*/ 11133 h 714"/>
                <a:gd name="T8" fmla="+- 0 4422 4422"/>
                <a:gd name="T9" fmla="*/ T8 w 2318"/>
                <a:gd name="T10" fmla="+- 0 11847 11133"/>
                <a:gd name="T11" fmla="*/ 11847 h 714"/>
                <a:gd name="T12" fmla="+- 0 6740 4422"/>
                <a:gd name="T13" fmla="*/ T12 w 2318"/>
                <a:gd name="T14" fmla="+- 0 11847 11133"/>
                <a:gd name="T15" fmla="*/ 11847 h 714"/>
                <a:gd name="T16" fmla="+- 0 6740 4422"/>
                <a:gd name="T17" fmla="*/ T16 w 2318"/>
                <a:gd name="T18" fmla="+- 0 11842 11133"/>
                <a:gd name="T19" fmla="*/ 11842 h 714"/>
                <a:gd name="T20" fmla="+- 0 4431 4422"/>
                <a:gd name="T21" fmla="*/ T20 w 2318"/>
                <a:gd name="T22" fmla="+- 0 11842 11133"/>
                <a:gd name="T23" fmla="*/ 11842 h 714"/>
                <a:gd name="T24" fmla="+- 0 4427 4422"/>
                <a:gd name="T25" fmla="*/ T24 w 2318"/>
                <a:gd name="T26" fmla="+- 0 11837 11133"/>
                <a:gd name="T27" fmla="*/ 11837 h 714"/>
                <a:gd name="T28" fmla="+- 0 4431 4422"/>
                <a:gd name="T29" fmla="*/ T28 w 2318"/>
                <a:gd name="T30" fmla="+- 0 11837 11133"/>
                <a:gd name="T31" fmla="*/ 11837 h 714"/>
                <a:gd name="T32" fmla="+- 0 4431 4422"/>
                <a:gd name="T33" fmla="*/ T32 w 2318"/>
                <a:gd name="T34" fmla="+- 0 11144 11133"/>
                <a:gd name="T35" fmla="*/ 11144 h 714"/>
                <a:gd name="T36" fmla="+- 0 4427 4422"/>
                <a:gd name="T37" fmla="*/ T36 w 2318"/>
                <a:gd name="T38" fmla="+- 0 11144 11133"/>
                <a:gd name="T39" fmla="*/ 11144 h 714"/>
                <a:gd name="T40" fmla="+- 0 4431 4422"/>
                <a:gd name="T41" fmla="*/ T40 w 2318"/>
                <a:gd name="T42" fmla="+- 0 11139 11133"/>
                <a:gd name="T43" fmla="*/ 11139 h 714"/>
                <a:gd name="T44" fmla="+- 0 6740 4422"/>
                <a:gd name="T45" fmla="*/ T44 w 2318"/>
                <a:gd name="T46" fmla="+- 0 11139 11133"/>
                <a:gd name="T47" fmla="*/ 11139 h 714"/>
                <a:gd name="T48" fmla="+- 0 6740 4422"/>
                <a:gd name="T49" fmla="*/ T48 w 2318"/>
                <a:gd name="T50" fmla="+- 0 11133 11133"/>
                <a:gd name="T51" fmla="*/ 11133 h 7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18" h="714">
                  <a:moveTo>
                    <a:pt x="2318" y="0"/>
                  </a:moveTo>
                  <a:lnTo>
                    <a:pt x="0" y="0"/>
                  </a:lnTo>
                  <a:lnTo>
                    <a:pt x="0" y="714"/>
                  </a:lnTo>
                  <a:lnTo>
                    <a:pt x="2318" y="714"/>
                  </a:lnTo>
                  <a:lnTo>
                    <a:pt x="2318" y="709"/>
                  </a:lnTo>
                  <a:lnTo>
                    <a:pt x="9" y="709"/>
                  </a:lnTo>
                  <a:lnTo>
                    <a:pt x="5" y="704"/>
                  </a:lnTo>
                  <a:lnTo>
                    <a:pt x="9" y="704"/>
                  </a:lnTo>
                  <a:lnTo>
                    <a:pt x="9" y="11"/>
                  </a:lnTo>
                  <a:lnTo>
                    <a:pt x="5" y="11"/>
                  </a:lnTo>
                  <a:lnTo>
                    <a:pt x="9" y="6"/>
                  </a:lnTo>
                  <a:lnTo>
                    <a:pt x="2318" y="6"/>
                  </a:lnTo>
                  <a:lnTo>
                    <a:pt x="231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nvGrpSpPr>
            <p:cNvPr id="1036" name="Group 40"/>
            <p:cNvGrpSpPr>
              <a:grpSpLocks/>
            </p:cNvGrpSpPr>
            <p:nvPr/>
          </p:nvGrpSpPr>
          <p:grpSpPr bwMode="auto">
            <a:xfrm>
              <a:off x="3131800" y="2184303"/>
              <a:ext cx="4618" cy="5951"/>
              <a:chOff x="4427" y="11837"/>
              <a:chExt cx="5" cy="6"/>
            </a:xfrm>
          </p:grpSpPr>
          <p:sp>
            <p:nvSpPr>
              <p:cNvPr id="1037" name="Freeform 41"/>
              <p:cNvSpPr>
                <a:spLocks/>
              </p:cNvSpPr>
              <p:nvPr/>
            </p:nvSpPr>
            <p:spPr bwMode="auto">
              <a:xfrm>
                <a:off x="4427" y="11837"/>
                <a:ext cx="5" cy="6"/>
              </a:xfrm>
              <a:custGeom>
                <a:avLst/>
                <a:gdLst>
                  <a:gd name="T0" fmla="+- 0 4431 4427"/>
                  <a:gd name="T1" fmla="*/ T0 w 5"/>
                  <a:gd name="T2" fmla="+- 0 11837 11837"/>
                  <a:gd name="T3" fmla="*/ 11837 h 6"/>
                  <a:gd name="T4" fmla="+- 0 4427 4427"/>
                  <a:gd name="T5" fmla="*/ T4 w 5"/>
                  <a:gd name="T6" fmla="+- 0 11837 11837"/>
                  <a:gd name="T7" fmla="*/ 11837 h 6"/>
                  <a:gd name="T8" fmla="+- 0 4431 4427"/>
                  <a:gd name="T9" fmla="*/ T8 w 5"/>
                  <a:gd name="T10" fmla="+- 0 11842 11837"/>
                  <a:gd name="T11" fmla="*/ 11842 h 6"/>
                  <a:gd name="T12" fmla="+- 0 4431 4427"/>
                  <a:gd name="T13" fmla="*/ T12 w 5"/>
                  <a:gd name="T14" fmla="+- 0 11837 11837"/>
                  <a:gd name="T15" fmla="*/ 11837 h 6"/>
                </a:gdLst>
                <a:ahLst/>
                <a:cxnLst>
                  <a:cxn ang="0">
                    <a:pos x="T1" y="T3"/>
                  </a:cxn>
                  <a:cxn ang="0">
                    <a:pos x="T5" y="T7"/>
                  </a:cxn>
                  <a:cxn ang="0">
                    <a:pos x="T9" y="T11"/>
                  </a:cxn>
                  <a:cxn ang="0">
                    <a:pos x="T13" y="T15"/>
                  </a:cxn>
                </a:cxnLst>
                <a:rect l="0" t="0" r="r" b="b"/>
                <a:pathLst>
                  <a:path w="5" h="6">
                    <a:moveTo>
                      <a:pt x="4" y="0"/>
                    </a:moveTo>
                    <a:lnTo>
                      <a:pt x="0" y="0"/>
                    </a:lnTo>
                    <a:lnTo>
                      <a:pt x="4" y="5"/>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38" name="Group 42"/>
            <p:cNvGrpSpPr>
              <a:grpSpLocks/>
            </p:cNvGrpSpPr>
            <p:nvPr/>
          </p:nvGrpSpPr>
          <p:grpSpPr bwMode="auto">
            <a:xfrm>
              <a:off x="3134108" y="2187277"/>
              <a:ext cx="2121845" cy="2976"/>
              <a:chOff x="4431" y="11840"/>
              <a:chExt cx="2297" cy="2"/>
            </a:xfrm>
          </p:grpSpPr>
          <p:sp>
            <p:nvSpPr>
              <p:cNvPr id="1039" name="Freeform 43"/>
              <p:cNvSpPr>
                <a:spLocks/>
              </p:cNvSpPr>
              <p:nvPr/>
            </p:nvSpPr>
            <p:spPr bwMode="auto">
              <a:xfrm>
                <a:off x="4431" y="11840"/>
                <a:ext cx="2297" cy="2"/>
              </a:xfrm>
              <a:custGeom>
                <a:avLst/>
                <a:gdLst>
                  <a:gd name="T0" fmla="+- 0 4431 4431"/>
                  <a:gd name="T1" fmla="*/ T0 w 2297"/>
                  <a:gd name="T2" fmla="+- 0 6729 4431"/>
                  <a:gd name="T3" fmla="*/ T2 w 2297"/>
                </a:gdLst>
                <a:ahLst/>
                <a:cxnLst>
                  <a:cxn ang="0">
                    <a:pos x="T1" y="0"/>
                  </a:cxn>
                  <a:cxn ang="0">
                    <a:pos x="T3" y="0"/>
                  </a:cxn>
                </a:cxnLst>
                <a:rect l="0" t="0" r="r" b="b"/>
                <a:pathLst>
                  <a:path w="2297">
                    <a:moveTo>
                      <a:pt x="0" y="0"/>
                    </a:moveTo>
                    <a:lnTo>
                      <a:pt x="2298" y="0"/>
                    </a:lnTo>
                  </a:path>
                </a:pathLst>
              </a:custGeom>
              <a:noFill/>
              <a:ln w="49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0" name="Group 44"/>
            <p:cNvGrpSpPr>
              <a:grpSpLocks/>
            </p:cNvGrpSpPr>
            <p:nvPr/>
          </p:nvGrpSpPr>
          <p:grpSpPr bwMode="auto">
            <a:xfrm>
              <a:off x="5258262" y="1354178"/>
              <a:ext cx="0" cy="836075"/>
              <a:chOff x="6729" y="11139"/>
              <a:chExt cx="2" cy="704"/>
            </a:xfrm>
          </p:grpSpPr>
          <p:sp>
            <p:nvSpPr>
              <p:cNvPr id="1041" name="Freeform 45"/>
              <p:cNvSpPr>
                <a:spLocks/>
              </p:cNvSpPr>
              <p:nvPr/>
            </p:nvSpPr>
            <p:spPr bwMode="auto">
              <a:xfrm>
                <a:off x="6729" y="11139"/>
                <a:ext cx="2" cy="704"/>
              </a:xfrm>
              <a:custGeom>
                <a:avLst/>
                <a:gdLst>
                  <a:gd name="T0" fmla="+- 0 11139 11139"/>
                  <a:gd name="T1" fmla="*/ 11139 h 704"/>
                  <a:gd name="T2" fmla="+- 0 11842 11139"/>
                  <a:gd name="T3" fmla="*/ 11842 h 704"/>
                </a:gdLst>
                <a:ahLst/>
                <a:cxnLst>
                  <a:cxn ang="0">
                    <a:pos x="0" y="T1"/>
                  </a:cxn>
                  <a:cxn ang="0">
                    <a:pos x="0" y="T3"/>
                  </a:cxn>
                </a:cxnLst>
                <a:rect l="0" t="0" r="r" b="b"/>
                <a:pathLst>
                  <a:path h="704">
                    <a:moveTo>
                      <a:pt x="0" y="0"/>
                    </a:moveTo>
                    <a:lnTo>
                      <a:pt x="0" y="703"/>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2" name="Group 46"/>
            <p:cNvGrpSpPr>
              <a:grpSpLocks/>
            </p:cNvGrpSpPr>
            <p:nvPr/>
          </p:nvGrpSpPr>
          <p:grpSpPr bwMode="auto">
            <a:xfrm>
              <a:off x="5258262" y="2184303"/>
              <a:ext cx="9235" cy="5951"/>
              <a:chOff x="6729" y="11837"/>
              <a:chExt cx="11" cy="6"/>
            </a:xfrm>
          </p:grpSpPr>
          <p:sp>
            <p:nvSpPr>
              <p:cNvPr id="1043" name="Freeform 47"/>
              <p:cNvSpPr>
                <a:spLocks/>
              </p:cNvSpPr>
              <p:nvPr/>
            </p:nvSpPr>
            <p:spPr bwMode="auto">
              <a:xfrm>
                <a:off x="6729" y="11837"/>
                <a:ext cx="11" cy="6"/>
              </a:xfrm>
              <a:custGeom>
                <a:avLst/>
                <a:gdLst>
                  <a:gd name="T0" fmla="+- 0 6740 6729"/>
                  <a:gd name="T1" fmla="*/ T0 w 11"/>
                  <a:gd name="T2" fmla="+- 0 11837 11837"/>
                  <a:gd name="T3" fmla="*/ 11837 h 6"/>
                  <a:gd name="T4" fmla="+- 0 6734 6729"/>
                  <a:gd name="T5" fmla="*/ T4 w 11"/>
                  <a:gd name="T6" fmla="+- 0 11837 11837"/>
                  <a:gd name="T7" fmla="*/ 11837 h 6"/>
                  <a:gd name="T8" fmla="+- 0 6729 6729"/>
                  <a:gd name="T9" fmla="*/ T8 w 11"/>
                  <a:gd name="T10" fmla="+- 0 11842 11837"/>
                  <a:gd name="T11" fmla="*/ 11842 h 6"/>
                  <a:gd name="T12" fmla="+- 0 6740 6729"/>
                  <a:gd name="T13" fmla="*/ T12 w 11"/>
                  <a:gd name="T14" fmla="+- 0 11842 11837"/>
                  <a:gd name="T15" fmla="*/ 11842 h 6"/>
                  <a:gd name="T16" fmla="+- 0 6740 6729"/>
                  <a:gd name="T17" fmla="*/ T16 w 11"/>
                  <a:gd name="T18" fmla="+- 0 11837 11837"/>
                  <a:gd name="T19" fmla="*/ 11837 h 6"/>
                </a:gdLst>
                <a:ahLst/>
                <a:cxnLst>
                  <a:cxn ang="0">
                    <a:pos x="T1" y="T3"/>
                  </a:cxn>
                  <a:cxn ang="0">
                    <a:pos x="T5" y="T7"/>
                  </a:cxn>
                  <a:cxn ang="0">
                    <a:pos x="T9" y="T11"/>
                  </a:cxn>
                  <a:cxn ang="0">
                    <a:pos x="T13" y="T15"/>
                  </a:cxn>
                  <a:cxn ang="0">
                    <a:pos x="T17" y="T19"/>
                  </a:cxn>
                </a:cxnLst>
                <a:rect l="0" t="0" r="r" b="b"/>
                <a:pathLst>
                  <a:path w="11" h="6">
                    <a:moveTo>
                      <a:pt x="11" y="0"/>
                    </a:moveTo>
                    <a:lnTo>
                      <a:pt x="5" y="0"/>
                    </a:lnTo>
                    <a:lnTo>
                      <a:pt x="0" y="5"/>
                    </a:lnTo>
                    <a:lnTo>
                      <a:pt x="11" y="5"/>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44" name="Group 48"/>
            <p:cNvGrpSpPr>
              <a:grpSpLocks/>
            </p:cNvGrpSpPr>
            <p:nvPr/>
          </p:nvGrpSpPr>
          <p:grpSpPr bwMode="auto">
            <a:xfrm>
              <a:off x="3131800" y="1354178"/>
              <a:ext cx="4618" cy="5951"/>
              <a:chOff x="4427" y="11139"/>
              <a:chExt cx="5" cy="5"/>
            </a:xfrm>
          </p:grpSpPr>
          <p:sp>
            <p:nvSpPr>
              <p:cNvPr id="1045" name="Freeform 49"/>
              <p:cNvSpPr>
                <a:spLocks/>
              </p:cNvSpPr>
              <p:nvPr/>
            </p:nvSpPr>
            <p:spPr bwMode="auto">
              <a:xfrm>
                <a:off x="4427" y="11139"/>
                <a:ext cx="5" cy="5"/>
              </a:xfrm>
              <a:custGeom>
                <a:avLst/>
                <a:gdLst>
                  <a:gd name="T0" fmla="+- 0 4431 4427"/>
                  <a:gd name="T1" fmla="*/ T0 w 5"/>
                  <a:gd name="T2" fmla="+- 0 11139 11139"/>
                  <a:gd name="T3" fmla="*/ 11139 h 5"/>
                  <a:gd name="T4" fmla="+- 0 4427 4427"/>
                  <a:gd name="T5" fmla="*/ T4 w 5"/>
                  <a:gd name="T6" fmla="+- 0 11144 11139"/>
                  <a:gd name="T7" fmla="*/ 11144 h 5"/>
                  <a:gd name="T8" fmla="+- 0 4431 4427"/>
                  <a:gd name="T9" fmla="*/ T8 w 5"/>
                  <a:gd name="T10" fmla="+- 0 11144 11139"/>
                  <a:gd name="T11" fmla="*/ 11144 h 5"/>
                  <a:gd name="T12" fmla="+- 0 4431 4427"/>
                  <a:gd name="T13" fmla="*/ T12 w 5"/>
                  <a:gd name="T14" fmla="+- 0 11139 11139"/>
                  <a:gd name="T15" fmla="*/ 11139 h 5"/>
                </a:gdLst>
                <a:ahLst/>
                <a:cxnLst>
                  <a:cxn ang="0">
                    <a:pos x="T1" y="T3"/>
                  </a:cxn>
                  <a:cxn ang="0">
                    <a:pos x="T5" y="T7"/>
                  </a:cxn>
                  <a:cxn ang="0">
                    <a:pos x="T9" y="T11"/>
                  </a:cxn>
                  <a:cxn ang="0">
                    <a:pos x="T13" y="T15"/>
                  </a:cxn>
                </a:cxnLst>
                <a:rect l="0" t="0" r="r" b="b"/>
                <a:pathLst>
                  <a:path w="5" h="5">
                    <a:moveTo>
                      <a:pt x="4" y="0"/>
                    </a:moveTo>
                    <a:lnTo>
                      <a:pt x="0" y="5"/>
                    </a:lnTo>
                    <a:lnTo>
                      <a:pt x="4" y="5"/>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46" name="Group 50"/>
            <p:cNvGrpSpPr>
              <a:grpSpLocks/>
            </p:cNvGrpSpPr>
            <p:nvPr/>
          </p:nvGrpSpPr>
          <p:grpSpPr bwMode="auto">
            <a:xfrm>
              <a:off x="3134108" y="1354178"/>
              <a:ext cx="2121845" cy="2976"/>
              <a:chOff x="4431" y="11141"/>
              <a:chExt cx="2297" cy="2"/>
            </a:xfrm>
          </p:grpSpPr>
          <p:sp>
            <p:nvSpPr>
              <p:cNvPr id="1047" name="Freeform 51"/>
              <p:cNvSpPr>
                <a:spLocks/>
              </p:cNvSpPr>
              <p:nvPr/>
            </p:nvSpPr>
            <p:spPr bwMode="auto">
              <a:xfrm>
                <a:off x="4431" y="11141"/>
                <a:ext cx="2297" cy="2"/>
              </a:xfrm>
              <a:custGeom>
                <a:avLst/>
                <a:gdLst>
                  <a:gd name="T0" fmla="+- 0 4431 4431"/>
                  <a:gd name="T1" fmla="*/ T0 w 2297"/>
                  <a:gd name="T2" fmla="+- 0 6729 4431"/>
                  <a:gd name="T3" fmla="*/ T2 w 2297"/>
                </a:gdLst>
                <a:ahLst/>
                <a:cxnLst>
                  <a:cxn ang="0">
                    <a:pos x="T1" y="0"/>
                  </a:cxn>
                  <a:cxn ang="0">
                    <a:pos x="T3" y="0"/>
                  </a:cxn>
                </a:cxnLst>
                <a:rect l="0" t="0" r="r" b="b"/>
                <a:pathLst>
                  <a:path w="2297">
                    <a:moveTo>
                      <a:pt x="0" y="0"/>
                    </a:moveTo>
                    <a:lnTo>
                      <a:pt x="2298" y="0"/>
                    </a:lnTo>
                  </a:path>
                </a:pathLst>
              </a:custGeom>
              <a:noFill/>
              <a:ln w="442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8" name="Group 52"/>
            <p:cNvGrpSpPr>
              <a:grpSpLocks/>
            </p:cNvGrpSpPr>
            <p:nvPr/>
          </p:nvGrpSpPr>
          <p:grpSpPr bwMode="auto">
            <a:xfrm>
              <a:off x="5258262" y="1354178"/>
              <a:ext cx="9235" cy="5951"/>
              <a:chOff x="6729" y="11139"/>
              <a:chExt cx="11" cy="5"/>
            </a:xfrm>
          </p:grpSpPr>
          <p:sp>
            <p:nvSpPr>
              <p:cNvPr id="1049" name="Freeform 53"/>
              <p:cNvSpPr>
                <a:spLocks/>
              </p:cNvSpPr>
              <p:nvPr/>
            </p:nvSpPr>
            <p:spPr bwMode="auto">
              <a:xfrm>
                <a:off x="6729" y="11139"/>
                <a:ext cx="11" cy="5"/>
              </a:xfrm>
              <a:custGeom>
                <a:avLst/>
                <a:gdLst>
                  <a:gd name="T0" fmla="+- 0 6740 6729"/>
                  <a:gd name="T1" fmla="*/ T0 w 11"/>
                  <a:gd name="T2" fmla="+- 0 11139 11139"/>
                  <a:gd name="T3" fmla="*/ 11139 h 5"/>
                  <a:gd name="T4" fmla="+- 0 6729 6729"/>
                  <a:gd name="T5" fmla="*/ T4 w 11"/>
                  <a:gd name="T6" fmla="+- 0 11139 11139"/>
                  <a:gd name="T7" fmla="*/ 11139 h 5"/>
                  <a:gd name="T8" fmla="+- 0 6734 6729"/>
                  <a:gd name="T9" fmla="*/ T8 w 11"/>
                  <a:gd name="T10" fmla="+- 0 11144 11139"/>
                  <a:gd name="T11" fmla="*/ 11144 h 5"/>
                  <a:gd name="T12" fmla="+- 0 6740 6729"/>
                  <a:gd name="T13" fmla="*/ T12 w 11"/>
                  <a:gd name="T14" fmla="+- 0 11144 11139"/>
                  <a:gd name="T15" fmla="*/ 11144 h 5"/>
                  <a:gd name="T16" fmla="+- 0 6740 6729"/>
                  <a:gd name="T17" fmla="*/ T16 w 11"/>
                  <a:gd name="T18" fmla="+- 0 11139 11139"/>
                  <a:gd name="T19" fmla="*/ 11139 h 5"/>
                </a:gdLst>
                <a:ahLst/>
                <a:cxnLst>
                  <a:cxn ang="0">
                    <a:pos x="T1" y="T3"/>
                  </a:cxn>
                  <a:cxn ang="0">
                    <a:pos x="T5" y="T7"/>
                  </a:cxn>
                  <a:cxn ang="0">
                    <a:pos x="T9" y="T11"/>
                  </a:cxn>
                  <a:cxn ang="0">
                    <a:pos x="T13" y="T15"/>
                  </a:cxn>
                  <a:cxn ang="0">
                    <a:pos x="T17" y="T19"/>
                  </a:cxn>
                </a:cxnLst>
                <a:rect l="0" t="0" r="r" b="b"/>
                <a:pathLst>
                  <a:path w="11" h="5">
                    <a:moveTo>
                      <a:pt x="11" y="0"/>
                    </a:moveTo>
                    <a:lnTo>
                      <a:pt x="0" y="0"/>
                    </a:lnTo>
                    <a:lnTo>
                      <a:pt x="5" y="5"/>
                    </a:lnTo>
                    <a:lnTo>
                      <a:pt x="11" y="5"/>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245" name="Rectangle 1244"/>
            <p:cNvSpPr/>
            <p:nvPr/>
          </p:nvSpPr>
          <p:spPr>
            <a:xfrm>
              <a:off x="3243967" y="1428563"/>
              <a:ext cx="1879041" cy="707886"/>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Son coût est-il </a:t>
              </a:r>
            </a:p>
            <a:p>
              <a:pPr algn="ctr"/>
              <a:r>
                <a:rPr lang="fr-FR" sz="2000" dirty="0">
                  <a:solidFill>
                    <a:schemeClr val="bg1"/>
                  </a:solidFill>
                  <a:latin typeface="Arial" pitchFamily="34" charset="0"/>
                  <a:cs typeface="Arial" pitchFamily="34" charset="0"/>
                </a:rPr>
                <a:t>acceptable ?</a:t>
              </a:r>
            </a:p>
          </p:txBody>
        </p:sp>
      </p:grpSp>
      <p:grpSp>
        <p:nvGrpSpPr>
          <p:cNvPr id="224" name="Groupe 223"/>
          <p:cNvGrpSpPr/>
          <p:nvPr/>
        </p:nvGrpSpPr>
        <p:grpSpPr>
          <a:xfrm>
            <a:off x="6412693" y="1205411"/>
            <a:ext cx="2322716" cy="993768"/>
            <a:chOff x="6412693" y="1205411"/>
            <a:chExt cx="2322716" cy="993768"/>
          </a:xfrm>
        </p:grpSpPr>
        <p:grpSp>
          <p:nvGrpSpPr>
            <p:cNvPr id="1066" name="Group 70"/>
            <p:cNvGrpSpPr>
              <a:grpSpLocks/>
            </p:cNvGrpSpPr>
            <p:nvPr/>
          </p:nvGrpSpPr>
          <p:grpSpPr bwMode="auto">
            <a:xfrm>
              <a:off x="6417311" y="1211361"/>
              <a:ext cx="2313480" cy="978893"/>
              <a:chOff x="7986" y="11021"/>
              <a:chExt cx="2503" cy="821"/>
            </a:xfrm>
          </p:grpSpPr>
          <p:sp>
            <p:nvSpPr>
              <p:cNvPr id="1067" name="Freeform 71"/>
              <p:cNvSpPr>
                <a:spLocks/>
              </p:cNvSpPr>
              <p:nvPr/>
            </p:nvSpPr>
            <p:spPr bwMode="auto">
              <a:xfrm>
                <a:off x="7986" y="11021"/>
                <a:ext cx="2503" cy="821"/>
              </a:xfrm>
              <a:custGeom>
                <a:avLst/>
                <a:gdLst>
                  <a:gd name="T0" fmla="+- 0 7986 7986"/>
                  <a:gd name="T1" fmla="*/ T0 w 2503"/>
                  <a:gd name="T2" fmla="+- 0 11842 11021"/>
                  <a:gd name="T3" fmla="*/ 11842 h 821"/>
                  <a:gd name="T4" fmla="+- 0 10489 7986"/>
                  <a:gd name="T5" fmla="*/ T4 w 2503"/>
                  <a:gd name="T6" fmla="+- 0 11842 11021"/>
                  <a:gd name="T7" fmla="*/ 11842 h 821"/>
                  <a:gd name="T8" fmla="+- 0 10489 7986"/>
                  <a:gd name="T9" fmla="*/ T8 w 2503"/>
                  <a:gd name="T10" fmla="+- 0 11021 11021"/>
                  <a:gd name="T11" fmla="*/ 11021 h 821"/>
                  <a:gd name="T12" fmla="+- 0 7986 7986"/>
                  <a:gd name="T13" fmla="*/ T12 w 2503"/>
                  <a:gd name="T14" fmla="+- 0 11021 11021"/>
                  <a:gd name="T15" fmla="*/ 11021 h 821"/>
                  <a:gd name="T16" fmla="+- 0 7986 7986"/>
                  <a:gd name="T17" fmla="*/ T16 w 2503"/>
                  <a:gd name="T18" fmla="+- 0 11842 11021"/>
                  <a:gd name="T19" fmla="*/ 11842 h 821"/>
                </a:gdLst>
                <a:ahLst/>
                <a:cxnLst>
                  <a:cxn ang="0">
                    <a:pos x="T1" y="T3"/>
                  </a:cxn>
                  <a:cxn ang="0">
                    <a:pos x="T5" y="T7"/>
                  </a:cxn>
                  <a:cxn ang="0">
                    <a:pos x="T9" y="T11"/>
                  </a:cxn>
                  <a:cxn ang="0">
                    <a:pos x="T13" y="T15"/>
                  </a:cxn>
                  <a:cxn ang="0">
                    <a:pos x="T17" y="T19"/>
                  </a:cxn>
                </a:cxnLst>
                <a:rect l="0" t="0" r="r" b="b"/>
                <a:pathLst>
                  <a:path w="2503" h="821">
                    <a:moveTo>
                      <a:pt x="0" y="821"/>
                    </a:moveTo>
                    <a:lnTo>
                      <a:pt x="2503" y="821"/>
                    </a:lnTo>
                    <a:lnTo>
                      <a:pt x="2503" y="0"/>
                    </a:lnTo>
                    <a:lnTo>
                      <a:pt x="0" y="0"/>
                    </a:lnTo>
                    <a:lnTo>
                      <a:pt x="0" y="821"/>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68" name="Group 72"/>
            <p:cNvGrpSpPr>
              <a:grpSpLocks/>
            </p:cNvGrpSpPr>
            <p:nvPr/>
          </p:nvGrpSpPr>
          <p:grpSpPr bwMode="auto">
            <a:xfrm>
              <a:off x="6412693" y="1205411"/>
              <a:ext cx="2322716" cy="993768"/>
              <a:chOff x="7979" y="11015"/>
              <a:chExt cx="2517" cy="834"/>
            </a:xfrm>
          </p:grpSpPr>
          <p:sp>
            <p:nvSpPr>
              <p:cNvPr id="1069" name="Freeform 73"/>
              <p:cNvSpPr>
                <a:spLocks/>
              </p:cNvSpPr>
              <p:nvPr/>
            </p:nvSpPr>
            <p:spPr bwMode="auto">
              <a:xfrm>
                <a:off x="7979" y="11015"/>
                <a:ext cx="2517" cy="835"/>
              </a:xfrm>
              <a:custGeom>
                <a:avLst/>
                <a:gdLst>
                  <a:gd name="T0" fmla="+- 0 10496 7979"/>
                  <a:gd name="T1" fmla="*/ T0 w 2517"/>
                  <a:gd name="T2" fmla="+- 0 11015 11015"/>
                  <a:gd name="T3" fmla="*/ 11015 h 835"/>
                  <a:gd name="T4" fmla="+- 0 7979 7979"/>
                  <a:gd name="T5" fmla="*/ T4 w 2517"/>
                  <a:gd name="T6" fmla="+- 0 11015 11015"/>
                  <a:gd name="T7" fmla="*/ 11015 h 835"/>
                  <a:gd name="T8" fmla="+- 0 7979 7979"/>
                  <a:gd name="T9" fmla="*/ T8 w 2517"/>
                  <a:gd name="T10" fmla="+- 0 11849 11015"/>
                  <a:gd name="T11" fmla="*/ 11849 h 835"/>
                  <a:gd name="T12" fmla="+- 0 10496 7979"/>
                  <a:gd name="T13" fmla="*/ T12 w 2517"/>
                  <a:gd name="T14" fmla="+- 0 11849 11015"/>
                  <a:gd name="T15" fmla="*/ 11849 h 835"/>
                  <a:gd name="T16" fmla="+- 0 10496 7979"/>
                  <a:gd name="T17" fmla="*/ T16 w 2517"/>
                  <a:gd name="T18" fmla="+- 0 11842 11015"/>
                  <a:gd name="T19" fmla="*/ 11842 h 835"/>
                  <a:gd name="T20" fmla="+- 0 7993 7979"/>
                  <a:gd name="T21" fmla="*/ T20 w 2517"/>
                  <a:gd name="T22" fmla="+- 0 11842 11015"/>
                  <a:gd name="T23" fmla="*/ 11842 h 835"/>
                  <a:gd name="T24" fmla="+- 0 7986 7979"/>
                  <a:gd name="T25" fmla="*/ T24 w 2517"/>
                  <a:gd name="T26" fmla="+- 0 11835 11015"/>
                  <a:gd name="T27" fmla="*/ 11835 h 835"/>
                  <a:gd name="T28" fmla="+- 0 7993 7979"/>
                  <a:gd name="T29" fmla="*/ T28 w 2517"/>
                  <a:gd name="T30" fmla="+- 0 11835 11015"/>
                  <a:gd name="T31" fmla="*/ 11835 h 835"/>
                  <a:gd name="T32" fmla="+- 0 7993 7979"/>
                  <a:gd name="T33" fmla="*/ T32 w 2517"/>
                  <a:gd name="T34" fmla="+- 0 11028 11015"/>
                  <a:gd name="T35" fmla="*/ 11028 h 835"/>
                  <a:gd name="T36" fmla="+- 0 7986 7979"/>
                  <a:gd name="T37" fmla="*/ T36 w 2517"/>
                  <a:gd name="T38" fmla="+- 0 11028 11015"/>
                  <a:gd name="T39" fmla="*/ 11028 h 835"/>
                  <a:gd name="T40" fmla="+- 0 7993 7979"/>
                  <a:gd name="T41" fmla="*/ T40 w 2517"/>
                  <a:gd name="T42" fmla="+- 0 11021 11015"/>
                  <a:gd name="T43" fmla="*/ 11021 h 835"/>
                  <a:gd name="T44" fmla="+- 0 10496 7979"/>
                  <a:gd name="T45" fmla="*/ T44 w 2517"/>
                  <a:gd name="T46" fmla="+- 0 11021 11015"/>
                  <a:gd name="T47" fmla="*/ 11021 h 835"/>
                  <a:gd name="T48" fmla="+- 0 10496 7979"/>
                  <a:gd name="T49" fmla="*/ T48 w 2517"/>
                  <a:gd name="T50" fmla="+- 0 11015 11015"/>
                  <a:gd name="T51" fmla="*/ 11015 h 8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517" h="835">
                    <a:moveTo>
                      <a:pt x="2517" y="0"/>
                    </a:moveTo>
                    <a:lnTo>
                      <a:pt x="0" y="0"/>
                    </a:lnTo>
                    <a:lnTo>
                      <a:pt x="0" y="834"/>
                    </a:lnTo>
                    <a:lnTo>
                      <a:pt x="2517" y="834"/>
                    </a:lnTo>
                    <a:lnTo>
                      <a:pt x="2517" y="827"/>
                    </a:lnTo>
                    <a:lnTo>
                      <a:pt x="14" y="827"/>
                    </a:lnTo>
                    <a:lnTo>
                      <a:pt x="7" y="820"/>
                    </a:lnTo>
                    <a:lnTo>
                      <a:pt x="14" y="820"/>
                    </a:lnTo>
                    <a:lnTo>
                      <a:pt x="14" y="13"/>
                    </a:lnTo>
                    <a:lnTo>
                      <a:pt x="7" y="13"/>
                    </a:lnTo>
                    <a:lnTo>
                      <a:pt x="14" y="6"/>
                    </a:lnTo>
                    <a:lnTo>
                      <a:pt x="2517" y="6"/>
                    </a:lnTo>
                    <a:lnTo>
                      <a:pt x="251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70" name="Group 74"/>
            <p:cNvGrpSpPr>
              <a:grpSpLocks/>
            </p:cNvGrpSpPr>
            <p:nvPr/>
          </p:nvGrpSpPr>
          <p:grpSpPr bwMode="auto">
            <a:xfrm>
              <a:off x="6417311" y="2181327"/>
              <a:ext cx="6927" cy="8927"/>
              <a:chOff x="7986" y="11835"/>
              <a:chExt cx="7" cy="7"/>
            </a:xfrm>
          </p:grpSpPr>
          <p:sp>
            <p:nvSpPr>
              <p:cNvPr id="1071" name="Freeform 75"/>
              <p:cNvSpPr>
                <a:spLocks/>
              </p:cNvSpPr>
              <p:nvPr/>
            </p:nvSpPr>
            <p:spPr bwMode="auto">
              <a:xfrm>
                <a:off x="7986" y="11835"/>
                <a:ext cx="7" cy="7"/>
              </a:xfrm>
              <a:custGeom>
                <a:avLst/>
                <a:gdLst>
                  <a:gd name="T0" fmla="+- 0 7993 7986"/>
                  <a:gd name="T1" fmla="*/ T0 w 7"/>
                  <a:gd name="T2" fmla="+- 0 11835 11835"/>
                  <a:gd name="T3" fmla="*/ 11835 h 7"/>
                  <a:gd name="T4" fmla="+- 0 7986 7986"/>
                  <a:gd name="T5" fmla="*/ T4 w 7"/>
                  <a:gd name="T6" fmla="+- 0 11835 11835"/>
                  <a:gd name="T7" fmla="*/ 11835 h 7"/>
                  <a:gd name="T8" fmla="+- 0 7993 7986"/>
                  <a:gd name="T9" fmla="*/ T8 w 7"/>
                  <a:gd name="T10" fmla="+- 0 11842 11835"/>
                  <a:gd name="T11" fmla="*/ 11842 h 7"/>
                  <a:gd name="T12" fmla="+- 0 7993 7986"/>
                  <a:gd name="T13" fmla="*/ T12 w 7"/>
                  <a:gd name="T14" fmla="+- 0 11835 11835"/>
                  <a:gd name="T15" fmla="*/ 11835 h 7"/>
                </a:gdLst>
                <a:ahLst/>
                <a:cxnLst>
                  <a:cxn ang="0">
                    <a:pos x="T1" y="T3"/>
                  </a:cxn>
                  <a:cxn ang="0">
                    <a:pos x="T5" y="T7"/>
                  </a:cxn>
                  <a:cxn ang="0">
                    <a:pos x="T9" y="T11"/>
                  </a:cxn>
                  <a:cxn ang="0">
                    <a:pos x="T13" y="T15"/>
                  </a:cxn>
                </a:cxnLst>
                <a:rect l="0" t="0" r="r" b="b"/>
                <a:pathLst>
                  <a:path w="7" h="7">
                    <a:moveTo>
                      <a:pt x="7" y="0"/>
                    </a:moveTo>
                    <a:lnTo>
                      <a:pt x="0" y="0"/>
                    </a:lnTo>
                    <a:lnTo>
                      <a:pt x="7" y="7"/>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72" name="Group 76"/>
            <p:cNvGrpSpPr>
              <a:grpSpLocks/>
            </p:cNvGrpSpPr>
            <p:nvPr/>
          </p:nvGrpSpPr>
          <p:grpSpPr bwMode="auto">
            <a:xfrm>
              <a:off x="6424238" y="2187277"/>
              <a:ext cx="2299627" cy="0"/>
              <a:chOff x="7993" y="11839"/>
              <a:chExt cx="2489" cy="2"/>
            </a:xfrm>
          </p:grpSpPr>
          <p:sp>
            <p:nvSpPr>
              <p:cNvPr id="1073" name="Freeform 77"/>
              <p:cNvSpPr>
                <a:spLocks/>
              </p:cNvSpPr>
              <p:nvPr/>
            </p:nvSpPr>
            <p:spPr bwMode="auto">
              <a:xfrm>
                <a:off x="7993" y="11839"/>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60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4" name="Group 78"/>
            <p:cNvGrpSpPr>
              <a:grpSpLocks/>
            </p:cNvGrpSpPr>
            <p:nvPr/>
          </p:nvGrpSpPr>
          <p:grpSpPr bwMode="auto">
            <a:xfrm>
              <a:off x="8723865" y="1211361"/>
              <a:ext cx="2308" cy="978893"/>
              <a:chOff x="10482" y="11021"/>
              <a:chExt cx="2" cy="821"/>
            </a:xfrm>
          </p:grpSpPr>
          <p:sp>
            <p:nvSpPr>
              <p:cNvPr id="1075" name="Freeform 79"/>
              <p:cNvSpPr>
                <a:spLocks/>
              </p:cNvSpPr>
              <p:nvPr/>
            </p:nvSpPr>
            <p:spPr bwMode="auto">
              <a:xfrm>
                <a:off x="10482" y="11021"/>
                <a:ext cx="2" cy="821"/>
              </a:xfrm>
              <a:custGeom>
                <a:avLst/>
                <a:gdLst>
                  <a:gd name="T0" fmla="+- 0 11021 11021"/>
                  <a:gd name="T1" fmla="*/ 11021 h 821"/>
                  <a:gd name="T2" fmla="+- 0 11842 11021"/>
                  <a:gd name="T3" fmla="*/ 11842 h 821"/>
                </a:gdLst>
                <a:ahLst/>
                <a:cxnLst>
                  <a:cxn ang="0">
                    <a:pos x="0" y="T1"/>
                  </a:cxn>
                  <a:cxn ang="0">
                    <a:pos x="0" y="T3"/>
                  </a:cxn>
                </a:cxnLst>
                <a:rect l="0" t="0" r="r" b="b"/>
                <a:pathLst>
                  <a:path h="821">
                    <a:moveTo>
                      <a:pt x="0" y="0"/>
                    </a:moveTo>
                    <a:lnTo>
                      <a:pt x="0" y="821"/>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6" name="Group 80"/>
            <p:cNvGrpSpPr>
              <a:grpSpLocks/>
            </p:cNvGrpSpPr>
            <p:nvPr/>
          </p:nvGrpSpPr>
          <p:grpSpPr bwMode="auto">
            <a:xfrm>
              <a:off x="8723865" y="2181327"/>
              <a:ext cx="11544" cy="8927"/>
              <a:chOff x="10482" y="11835"/>
              <a:chExt cx="14" cy="7"/>
            </a:xfrm>
          </p:grpSpPr>
          <p:sp>
            <p:nvSpPr>
              <p:cNvPr id="1077" name="Freeform 81"/>
              <p:cNvSpPr>
                <a:spLocks/>
              </p:cNvSpPr>
              <p:nvPr/>
            </p:nvSpPr>
            <p:spPr bwMode="auto">
              <a:xfrm>
                <a:off x="10482" y="11835"/>
                <a:ext cx="14" cy="7"/>
              </a:xfrm>
              <a:custGeom>
                <a:avLst/>
                <a:gdLst>
                  <a:gd name="T0" fmla="+- 0 10496 10482"/>
                  <a:gd name="T1" fmla="*/ T0 w 14"/>
                  <a:gd name="T2" fmla="+- 0 11835 11835"/>
                  <a:gd name="T3" fmla="*/ 11835 h 7"/>
                  <a:gd name="T4" fmla="+- 0 10489 10482"/>
                  <a:gd name="T5" fmla="*/ T4 w 14"/>
                  <a:gd name="T6" fmla="+- 0 11835 11835"/>
                  <a:gd name="T7" fmla="*/ 11835 h 7"/>
                  <a:gd name="T8" fmla="+- 0 10482 10482"/>
                  <a:gd name="T9" fmla="*/ T8 w 14"/>
                  <a:gd name="T10" fmla="+- 0 11842 11835"/>
                  <a:gd name="T11" fmla="*/ 11842 h 7"/>
                  <a:gd name="T12" fmla="+- 0 10496 10482"/>
                  <a:gd name="T13" fmla="*/ T12 w 14"/>
                  <a:gd name="T14" fmla="+- 0 11842 11835"/>
                  <a:gd name="T15" fmla="*/ 11842 h 7"/>
                  <a:gd name="T16" fmla="+- 0 10496 10482"/>
                  <a:gd name="T17" fmla="*/ T16 w 14"/>
                  <a:gd name="T18" fmla="+- 0 11835 11835"/>
                  <a:gd name="T19" fmla="*/ 11835 h 7"/>
                </a:gdLst>
                <a:ahLst/>
                <a:cxnLst>
                  <a:cxn ang="0">
                    <a:pos x="T1" y="T3"/>
                  </a:cxn>
                  <a:cxn ang="0">
                    <a:pos x="T5" y="T7"/>
                  </a:cxn>
                  <a:cxn ang="0">
                    <a:pos x="T9" y="T11"/>
                  </a:cxn>
                  <a:cxn ang="0">
                    <a:pos x="T13" y="T15"/>
                  </a:cxn>
                  <a:cxn ang="0">
                    <a:pos x="T17" y="T19"/>
                  </a:cxn>
                </a:cxnLst>
                <a:rect l="0" t="0" r="r" b="b"/>
                <a:pathLst>
                  <a:path w="14" h="7">
                    <a:moveTo>
                      <a:pt x="14" y="0"/>
                    </a:moveTo>
                    <a:lnTo>
                      <a:pt x="7" y="0"/>
                    </a:lnTo>
                    <a:lnTo>
                      <a:pt x="0" y="7"/>
                    </a:lnTo>
                    <a:lnTo>
                      <a:pt x="14" y="7"/>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78" name="Group 82"/>
            <p:cNvGrpSpPr>
              <a:grpSpLocks/>
            </p:cNvGrpSpPr>
            <p:nvPr/>
          </p:nvGrpSpPr>
          <p:grpSpPr bwMode="auto">
            <a:xfrm>
              <a:off x="6417311" y="1211361"/>
              <a:ext cx="6927" cy="8927"/>
              <a:chOff x="7986" y="11021"/>
              <a:chExt cx="7" cy="7"/>
            </a:xfrm>
          </p:grpSpPr>
          <p:sp>
            <p:nvSpPr>
              <p:cNvPr id="1079" name="Freeform 83"/>
              <p:cNvSpPr>
                <a:spLocks/>
              </p:cNvSpPr>
              <p:nvPr/>
            </p:nvSpPr>
            <p:spPr bwMode="auto">
              <a:xfrm>
                <a:off x="7986" y="11021"/>
                <a:ext cx="7" cy="7"/>
              </a:xfrm>
              <a:custGeom>
                <a:avLst/>
                <a:gdLst>
                  <a:gd name="T0" fmla="+- 0 7993 7986"/>
                  <a:gd name="T1" fmla="*/ T0 w 7"/>
                  <a:gd name="T2" fmla="+- 0 11021 11021"/>
                  <a:gd name="T3" fmla="*/ 11021 h 7"/>
                  <a:gd name="T4" fmla="+- 0 7986 7986"/>
                  <a:gd name="T5" fmla="*/ T4 w 7"/>
                  <a:gd name="T6" fmla="+- 0 11028 11021"/>
                  <a:gd name="T7" fmla="*/ 11028 h 7"/>
                  <a:gd name="T8" fmla="+- 0 7993 7986"/>
                  <a:gd name="T9" fmla="*/ T8 w 7"/>
                  <a:gd name="T10" fmla="+- 0 11028 11021"/>
                  <a:gd name="T11" fmla="*/ 11028 h 7"/>
                  <a:gd name="T12" fmla="+- 0 7993 7986"/>
                  <a:gd name="T13" fmla="*/ T12 w 7"/>
                  <a:gd name="T14" fmla="+- 0 11021 11021"/>
                  <a:gd name="T15" fmla="*/ 11021 h 7"/>
                </a:gdLst>
                <a:ahLst/>
                <a:cxnLst>
                  <a:cxn ang="0">
                    <a:pos x="T1" y="T3"/>
                  </a:cxn>
                  <a:cxn ang="0">
                    <a:pos x="T5" y="T7"/>
                  </a:cxn>
                  <a:cxn ang="0">
                    <a:pos x="T9" y="T11"/>
                  </a:cxn>
                  <a:cxn ang="0">
                    <a:pos x="T13" y="T15"/>
                  </a:cxn>
                </a:cxnLst>
                <a:rect l="0" t="0" r="r" b="b"/>
                <a:pathLst>
                  <a:path w="7" h="7">
                    <a:moveTo>
                      <a:pt x="7" y="0"/>
                    </a:moveTo>
                    <a:lnTo>
                      <a:pt x="0" y="7"/>
                    </a:lnTo>
                    <a:lnTo>
                      <a:pt x="7" y="7"/>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80" name="Group 84"/>
            <p:cNvGrpSpPr>
              <a:grpSpLocks/>
            </p:cNvGrpSpPr>
            <p:nvPr/>
          </p:nvGrpSpPr>
          <p:grpSpPr bwMode="auto">
            <a:xfrm>
              <a:off x="6424238" y="1217312"/>
              <a:ext cx="2299627" cy="2976"/>
              <a:chOff x="7993" y="11025"/>
              <a:chExt cx="2489" cy="2"/>
            </a:xfrm>
          </p:grpSpPr>
          <p:sp>
            <p:nvSpPr>
              <p:cNvPr id="1081" name="Freeform 85"/>
              <p:cNvSpPr>
                <a:spLocks/>
              </p:cNvSpPr>
              <p:nvPr/>
            </p:nvSpPr>
            <p:spPr bwMode="auto">
              <a:xfrm>
                <a:off x="7993" y="11025"/>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54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2" name="Group 86"/>
            <p:cNvGrpSpPr>
              <a:grpSpLocks/>
            </p:cNvGrpSpPr>
            <p:nvPr/>
          </p:nvGrpSpPr>
          <p:grpSpPr bwMode="auto">
            <a:xfrm>
              <a:off x="8723865" y="1211361"/>
              <a:ext cx="11544" cy="8927"/>
              <a:chOff x="10482" y="11021"/>
              <a:chExt cx="14" cy="7"/>
            </a:xfrm>
          </p:grpSpPr>
          <p:sp>
            <p:nvSpPr>
              <p:cNvPr id="1083" name="Freeform 87"/>
              <p:cNvSpPr>
                <a:spLocks/>
              </p:cNvSpPr>
              <p:nvPr/>
            </p:nvSpPr>
            <p:spPr bwMode="auto">
              <a:xfrm>
                <a:off x="10482" y="11021"/>
                <a:ext cx="14" cy="7"/>
              </a:xfrm>
              <a:custGeom>
                <a:avLst/>
                <a:gdLst>
                  <a:gd name="T0" fmla="+- 0 10496 10482"/>
                  <a:gd name="T1" fmla="*/ T0 w 14"/>
                  <a:gd name="T2" fmla="+- 0 11021 11021"/>
                  <a:gd name="T3" fmla="*/ 11021 h 7"/>
                  <a:gd name="T4" fmla="+- 0 10482 10482"/>
                  <a:gd name="T5" fmla="*/ T4 w 14"/>
                  <a:gd name="T6" fmla="+- 0 11021 11021"/>
                  <a:gd name="T7" fmla="*/ 11021 h 7"/>
                  <a:gd name="T8" fmla="+- 0 10489 10482"/>
                  <a:gd name="T9" fmla="*/ T8 w 14"/>
                  <a:gd name="T10" fmla="+- 0 11028 11021"/>
                  <a:gd name="T11" fmla="*/ 11028 h 7"/>
                  <a:gd name="T12" fmla="+- 0 10496 10482"/>
                  <a:gd name="T13" fmla="*/ T12 w 14"/>
                  <a:gd name="T14" fmla="+- 0 11028 11021"/>
                  <a:gd name="T15" fmla="*/ 11028 h 7"/>
                  <a:gd name="T16" fmla="+- 0 10496 10482"/>
                  <a:gd name="T17" fmla="*/ T16 w 14"/>
                  <a:gd name="T18" fmla="+- 0 11021 11021"/>
                  <a:gd name="T19" fmla="*/ 11021 h 7"/>
                </a:gdLst>
                <a:ahLst/>
                <a:cxnLst>
                  <a:cxn ang="0">
                    <a:pos x="T1" y="T3"/>
                  </a:cxn>
                  <a:cxn ang="0">
                    <a:pos x="T5" y="T7"/>
                  </a:cxn>
                  <a:cxn ang="0">
                    <a:pos x="T9" y="T11"/>
                  </a:cxn>
                  <a:cxn ang="0">
                    <a:pos x="T13" y="T15"/>
                  </a:cxn>
                  <a:cxn ang="0">
                    <a:pos x="T17" y="T19"/>
                  </a:cxn>
                </a:cxnLst>
                <a:rect l="0" t="0" r="r" b="b"/>
                <a:pathLst>
                  <a:path w="14" h="7">
                    <a:moveTo>
                      <a:pt x="14" y="0"/>
                    </a:moveTo>
                    <a:lnTo>
                      <a:pt x="0" y="0"/>
                    </a:lnTo>
                    <a:lnTo>
                      <a:pt x="7" y="7"/>
                    </a:lnTo>
                    <a:lnTo>
                      <a:pt x="14" y="7"/>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1" name="Rectangle 260"/>
            <p:cNvSpPr/>
            <p:nvPr/>
          </p:nvSpPr>
          <p:spPr>
            <a:xfrm>
              <a:off x="6546365" y="1323467"/>
              <a:ext cx="2055371" cy="707886"/>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MAINTENANCE</a:t>
              </a:r>
            </a:p>
            <a:p>
              <a:pPr algn="ctr"/>
              <a:r>
                <a:rPr lang="fr-FR" sz="2000" dirty="0">
                  <a:solidFill>
                    <a:schemeClr val="bg1"/>
                  </a:solidFill>
                  <a:latin typeface="Arial" pitchFamily="34" charset="0"/>
                  <a:cs typeface="Arial" pitchFamily="34" charset="0"/>
                </a:rPr>
                <a:t>CORRECTIVE</a:t>
              </a:r>
            </a:p>
          </p:txBody>
        </p:sp>
      </p:grpSp>
      <p:grpSp>
        <p:nvGrpSpPr>
          <p:cNvPr id="225" name="Groupe 224"/>
          <p:cNvGrpSpPr/>
          <p:nvPr/>
        </p:nvGrpSpPr>
        <p:grpSpPr>
          <a:xfrm>
            <a:off x="6412693" y="3300060"/>
            <a:ext cx="2322716" cy="993768"/>
            <a:chOff x="6412693" y="3300060"/>
            <a:chExt cx="2322716" cy="993768"/>
          </a:xfrm>
        </p:grpSpPr>
        <p:grpSp>
          <p:nvGrpSpPr>
            <p:cNvPr id="1118" name="Group 122"/>
            <p:cNvGrpSpPr>
              <a:grpSpLocks/>
            </p:cNvGrpSpPr>
            <p:nvPr/>
          </p:nvGrpSpPr>
          <p:grpSpPr bwMode="auto">
            <a:xfrm>
              <a:off x="6417311" y="3308987"/>
              <a:ext cx="2313480" cy="975916"/>
              <a:chOff x="7986" y="12782"/>
              <a:chExt cx="2503" cy="821"/>
            </a:xfrm>
          </p:grpSpPr>
          <p:sp>
            <p:nvSpPr>
              <p:cNvPr id="1119" name="Freeform 123"/>
              <p:cNvSpPr>
                <a:spLocks/>
              </p:cNvSpPr>
              <p:nvPr/>
            </p:nvSpPr>
            <p:spPr bwMode="auto">
              <a:xfrm>
                <a:off x="7986" y="12782"/>
                <a:ext cx="2503" cy="821"/>
              </a:xfrm>
              <a:custGeom>
                <a:avLst/>
                <a:gdLst>
                  <a:gd name="T0" fmla="+- 0 7986 7986"/>
                  <a:gd name="T1" fmla="*/ T0 w 2503"/>
                  <a:gd name="T2" fmla="+- 0 13603 12782"/>
                  <a:gd name="T3" fmla="*/ 13603 h 821"/>
                  <a:gd name="T4" fmla="+- 0 10489 7986"/>
                  <a:gd name="T5" fmla="*/ T4 w 2503"/>
                  <a:gd name="T6" fmla="+- 0 13603 12782"/>
                  <a:gd name="T7" fmla="*/ 13603 h 821"/>
                  <a:gd name="T8" fmla="+- 0 10489 7986"/>
                  <a:gd name="T9" fmla="*/ T8 w 2503"/>
                  <a:gd name="T10" fmla="+- 0 12782 12782"/>
                  <a:gd name="T11" fmla="*/ 12782 h 821"/>
                  <a:gd name="T12" fmla="+- 0 7986 7986"/>
                  <a:gd name="T13" fmla="*/ T12 w 2503"/>
                  <a:gd name="T14" fmla="+- 0 12782 12782"/>
                  <a:gd name="T15" fmla="*/ 12782 h 821"/>
                  <a:gd name="T16" fmla="+- 0 7986 7986"/>
                  <a:gd name="T17" fmla="*/ T16 w 2503"/>
                  <a:gd name="T18" fmla="+- 0 13603 12782"/>
                  <a:gd name="T19" fmla="*/ 13603 h 821"/>
                </a:gdLst>
                <a:ahLst/>
                <a:cxnLst>
                  <a:cxn ang="0">
                    <a:pos x="T1" y="T3"/>
                  </a:cxn>
                  <a:cxn ang="0">
                    <a:pos x="T5" y="T7"/>
                  </a:cxn>
                  <a:cxn ang="0">
                    <a:pos x="T9" y="T11"/>
                  </a:cxn>
                  <a:cxn ang="0">
                    <a:pos x="T13" y="T15"/>
                  </a:cxn>
                  <a:cxn ang="0">
                    <a:pos x="T17" y="T19"/>
                  </a:cxn>
                </a:cxnLst>
                <a:rect l="0" t="0" r="r" b="b"/>
                <a:pathLst>
                  <a:path w="2503" h="821">
                    <a:moveTo>
                      <a:pt x="0" y="821"/>
                    </a:moveTo>
                    <a:lnTo>
                      <a:pt x="2503" y="821"/>
                    </a:lnTo>
                    <a:lnTo>
                      <a:pt x="2503" y="0"/>
                    </a:lnTo>
                    <a:lnTo>
                      <a:pt x="0" y="0"/>
                    </a:lnTo>
                    <a:lnTo>
                      <a:pt x="0" y="821"/>
                    </a:lnTo>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20" name="Group 124"/>
            <p:cNvGrpSpPr>
              <a:grpSpLocks/>
            </p:cNvGrpSpPr>
            <p:nvPr/>
          </p:nvGrpSpPr>
          <p:grpSpPr bwMode="auto">
            <a:xfrm>
              <a:off x="6412693" y="3300060"/>
              <a:ext cx="2322716" cy="993768"/>
              <a:chOff x="7979" y="12775"/>
              <a:chExt cx="2517" cy="834"/>
            </a:xfrm>
          </p:grpSpPr>
          <p:sp>
            <p:nvSpPr>
              <p:cNvPr id="1121" name="Freeform 125"/>
              <p:cNvSpPr>
                <a:spLocks/>
              </p:cNvSpPr>
              <p:nvPr/>
            </p:nvSpPr>
            <p:spPr bwMode="auto">
              <a:xfrm>
                <a:off x="7979" y="12775"/>
                <a:ext cx="2517" cy="835"/>
              </a:xfrm>
              <a:custGeom>
                <a:avLst/>
                <a:gdLst>
                  <a:gd name="T0" fmla="+- 0 10496 7979"/>
                  <a:gd name="T1" fmla="*/ T0 w 2517"/>
                  <a:gd name="T2" fmla="+- 0 12775 12775"/>
                  <a:gd name="T3" fmla="*/ 12775 h 835"/>
                  <a:gd name="T4" fmla="+- 0 7979 7979"/>
                  <a:gd name="T5" fmla="*/ T4 w 2517"/>
                  <a:gd name="T6" fmla="+- 0 12775 12775"/>
                  <a:gd name="T7" fmla="*/ 12775 h 835"/>
                  <a:gd name="T8" fmla="+- 0 7979 7979"/>
                  <a:gd name="T9" fmla="*/ T8 w 2517"/>
                  <a:gd name="T10" fmla="+- 0 13610 12775"/>
                  <a:gd name="T11" fmla="*/ 13610 h 835"/>
                  <a:gd name="T12" fmla="+- 0 10496 7979"/>
                  <a:gd name="T13" fmla="*/ T12 w 2517"/>
                  <a:gd name="T14" fmla="+- 0 13610 12775"/>
                  <a:gd name="T15" fmla="*/ 13610 h 835"/>
                  <a:gd name="T16" fmla="+- 0 10496 7979"/>
                  <a:gd name="T17" fmla="*/ T16 w 2517"/>
                  <a:gd name="T18" fmla="+- 0 13603 12775"/>
                  <a:gd name="T19" fmla="*/ 13603 h 835"/>
                  <a:gd name="T20" fmla="+- 0 7993 7979"/>
                  <a:gd name="T21" fmla="*/ T20 w 2517"/>
                  <a:gd name="T22" fmla="+- 0 13603 12775"/>
                  <a:gd name="T23" fmla="*/ 13603 h 835"/>
                  <a:gd name="T24" fmla="+- 0 7986 7979"/>
                  <a:gd name="T25" fmla="*/ T24 w 2517"/>
                  <a:gd name="T26" fmla="+- 0 13596 12775"/>
                  <a:gd name="T27" fmla="*/ 13596 h 835"/>
                  <a:gd name="T28" fmla="+- 0 7993 7979"/>
                  <a:gd name="T29" fmla="*/ T28 w 2517"/>
                  <a:gd name="T30" fmla="+- 0 13596 12775"/>
                  <a:gd name="T31" fmla="*/ 13596 h 835"/>
                  <a:gd name="T32" fmla="+- 0 7993 7979"/>
                  <a:gd name="T33" fmla="*/ T32 w 2517"/>
                  <a:gd name="T34" fmla="+- 0 12789 12775"/>
                  <a:gd name="T35" fmla="*/ 12789 h 835"/>
                  <a:gd name="T36" fmla="+- 0 7986 7979"/>
                  <a:gd name="T37" fmla="*/ T36 w 2517"/>
                  <a:gd name="T38" fmla="+- 0 12789 12775"/>
                  <a:gd name="T39" fmla="*/ 12789 h 835"/>
                  <a:gd name="T40" fmla="+- 0 7993 7979"/>
                  <a:gd name="T41" fmla="*/ T40 w 2517"/>
                  <a:gd name="T42" fmla="+- 0 12782 12775"/>
                  <a:gd name="T43" fmla="*/ 12782 h 835"/>
                  <a:gd name="T44" fmla="+- 0 10496 7979"/>
                  <a:gd name="T45" fmla="*/ T44 w 2517"/>
                  <a:gd name="T46" fmla="+- 0 12782 12775"/>
                  <a:gd name="T47" fmla="*/ 12782 h 835"/>
                  <a:gd name="T48" fmla="+- 0 10496 7979"/>
                  <a:gd name="T49" fmla="*/ T48 w 2517"/>
                  <a:gd name="T50" fmla="+- 0 12775 12775"/>
                  <a:gd name="T51" fmla="*/ 12775 h 8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517" h="835">
                    <a:moveTo>
                      <a:pt x="2517" y="0"/>
                    </a:moveTo>
                    <a:lnTo>
                      <a:pt x="0" y="0"/>
                    </a:lnTo>
                    <a:lnTo>
                      <a:pt x="0" y="835"/>
                    </a:lnTo>
                    <a:lnTo>
                      <a:pt x="2517" y="835"/>
                    </a:lnTo>
                    <a:lnTo>
                      <a:pt x="2517" y="828"/>
                    </a:lnTo>
                    <a:lnTo>
                      <a:pt x="14" y="828"/>
                    </a:lnTo>
                    <a:lnTo>
                      <a:pt x="7" y="821"/>
                    </a:lnTo>
                    <a:lnTo>
                      <a:pt x="14" y="821"/>
                    </a:lnTo>
                    <a:lnTo>
                      <a:pt x="14" y="14"/>
                    </a:lnTo>
                    <a:lnTo>
                      <a:pt x="7" y="14"/>
                    </a:lnTo>
                    <a:lnTo>
                      <a:pt x="14" y="7"/>
                    </a:lnTo>
                    <a:lnTo>
                      <a:pt x="2517" y="7"/>
                    </a:lnTo>
                    <a:lnTo>
                      <a:pt x="251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22" name="Group 126"/>
            <p:cNvGrpSpPr>
              <a:grpSpLocks/>
            </p:cNvGrpSpPr>
            <p:nvPr/>
          </p:nvGrpSpPr>
          <p:grpSpPr bwMode="auto">
            <a:xfrm>
              <a:off x="6417311" y="4275976"/>
              <a:ext cx="6927" cy="8927"/>
              <a:chOff x="7986" y="13596"/>
              <a:chExt cx="7" cy="7"/>
            </a:xfrm>
          </p:grpSpPr>
          <p:sp>
            <p:nvSpPr>
              <p:cNvPr id="1123" name="Freeform 127"/>
              <p:cNvSpPr>
                <a:spLocks/>
              </p:cNvSpPr>
              <p:nvPr/>
            </p:nvSpPr>
            <p:spPr bwMode="auto">
              <a:xfrm>
                <a:off x="7986" y="13596"/>
                <a:ext cx="7" cy="7"/>
              </a:xfrm>
              <a:custGeom>
                <a:avLst/>
                <a:gdLst>
                  <a:gd name="T0" fmla="+- 0 7993 7986"/>
                  <a:gd name="T1" fmla="*/ T0 w 7"/>
                  <a:gd name="T2" fmla="+- 0 13596 13596"/>
                  <a:gd name="T3" fmla="*/ 13596 h 7"/>
                  <a:gd name="T4" fmla="+- 0 7986 7986"/>
                  <a:gd name="T5" fmla="*/ T4 w 7"/>
                  <a:gd name="T6" fmla="+- 0 13596 13596"/>
                  <a:gd name="T7" fmla="*/ 13596 h 7"/>
                  <a:gd name="T8" fmla="+- 0 7993 7986"/>
                  <a:gd name="T9" fmla="*/ T8 w 7"/>
                  <a:gd name="T10" fmla="+- 0 13603 13596"/>
                  <a:gd name="T11" fmla="*/ 13603 h 7"/>
                  <a:gd name="T12" fmla="+- 0 7993 7986"/>
                  <a:gd name="T13" fmla="*/ T12 w 7"/>
                  <a:gd name="T14" fmla="+- 0 13596 13596"/>
                  <a:gd name="T15" fmla="*/ 13596 h 7"/>
                </a:gdLst>
                <a:ahLst/>
                <a:cxnLst>
                  <a:cxn ang="0">
                    <a:pos x="T1" y="T3"/>
                  </a:cxn>
                  <a:cxn ang="0">
                    <a:pos x="T5" y="T7"/>
                  </a:cxn>
                  <a:cxn ang="0">
                    <a:pos x="T9" y="T11"/>
                  </a:cxn>
                  <a:cxn ang="0">
                    <a:pos x="T13" y="T15"/>
                  </a:cxn>
                </a:cxnLst>
                <a:rect l="0" t="0" r="r" b="b"/>
                <a:pathLst>
                  <a:path w="7" h="7">
                    <a:moveTo>
                      <a:pt x="7" y="0"/>
                    </a:moveTo>
                    <a:lnTo>
                      <a:pt x="0" y="0"/>
                    </a:lnTo>
                    <a:lnTo>
                      <a:pt x="7" y="7"/>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24" name="Group 128"/>
            <p:cNvGrpSpPr>
              <a:grpSpLocks/>
            </p:cNvGrpSpPr>
            <p:nvPr/>
          </p:nvGrpSpPr>
          <p:grpSpPr bwMode="auto">
            <a:xfrm>
              <a:off x="6424238" y="4281927"/>
              <a:ext cx="2299627" cy="2976"/>
              <a:chOff x="7993" y="13600"/>
              <a:chExt cx="2489" cy="2"/>
            </a:xfrm>
          </p:grpSpPr>
          <p:sp>
            <p:nvSpPr>
              <p:cNvPr id="1125" name="Freeform 129"/>
              <p:cNvSpPr>
                <a:spLocks/>
              </p:cNvSpPr>
              <p:nvPr/>
            </p:nvSpPr>
            <p:spPr bwMode="auto">
              <a:xfrm>
                <a:off x="7993" y="13600"/>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60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6" name="Group 130"/>
            <p:cNvGrpSpPr>
              <a:grpSpLocks/>
            </p:cNvGrpSpPr>
            <p:nvPr/>
          </p:nvGrpSpPr>
          <p:grpSpPr bwMode="auto">
            <a:xfrm>
              <a:off x="8723865" y="3308987"/>
              <a:ext cx="2308" cy="975916"/>
              <a:chOff x="10482" y="12782"/>
              <a:chExt cx="2" cy="821"/>
            </a:xfrm>
          </p:grpSpPr>
          <p:sp>
            <p:nvSpPr>
              <p:cNvPr id="1127" name="Freeform 131"/>
              <p:cNvSpPr>
                <a:spLocks/>
              </p:cNvSpPr>
              <p:nvPr/>
            </p:nvSpPr>
            <p:spPr bwMode="auto">
              <a:xfrm>
                <a:off x="10482" y="12782"/>
                <a:ext cx="2" cy="821"/>
              </a:xfrm>
              <a:custGeom>
                <a:avLst/>
                <a:gdLst>
                  <a:gd name="T0" fmla="+- 0 12782 12782"/>
                  <a:gd name="T1" fmla="*/ 12782 h 821"/>
                  <a:gd name="T2" fmla="+- 0 13603 12782"/>
                  <a:gd name="T3" fmla="*/ 13603 h 821"/>
                </a:gdLst>
                <a:ahLst/>
                <a:cxnLst>
                  <a:cxn ang="0">
                    <a:pos x="0" y="T1"/>
                  </a:cxn>
                  <a:cxn ang="0">
                    <a:pos x="0" y="T3"/>
                  </a:cxn>
                </a:cxnLst>
                <a:rect l="0" t="0" r="r" b="b"/>
                <a:pathLst>
                  <a:path h="821">
                    <a:moveTo>
                      <a:pt x="0" y="0"/>
                    </a:moveTo>
                    <a:lnTo>
                      <a:pt x="0" y="821"/>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8" name="Group 132"/>
            <p:cNvGrpSpPr>
              <a:grpSpLocks/>
            </p:cNvGrpSpPr>
            <p:nvPr/>
          </p:nvGrpSpPr>
          <p:grpSpPr bwMode="auto">
            <a:xfrm>
              <a:off x="8723865" y="4275976"/>
              <a:ext cx="11544" cy="8927"/>
              <a:chOff x="10482" y="13596"/>
              <a:chExt cx="14" cy="7"/>
            </a:xfrm>
          </p:grpSpPr>
          <p:sp>
            <p:nvSpPr>
              <p:cNvPr id="1129" name="Freeform 133"/>
              <p:cNvSpPr>
                <a:spLocks/>
              </p:cNvSpPr>
              <p:nvPr/>
            </p:nvSpPr>
            <p:spPr bwMode="auto">
              <a:xfrm>
                <a:off x="10482" y="13596"/>
                <a:ext cx="14" cy="7"/>
              </a:xfrm>
              <a:custGeom>
                <a:avLst/>
                <a:gdLst>
                  <a:gd name="T0" fmla="+- 0 10496 10482"/>
                  <a:gd name="T1" fmla="*/ T0 w 14"/>
                  <a:gd name="T2" fmla="+- 0 13596 13596"/>
                  <a:gd name="T3" fmla="*/ 13596 h 7"/>
                  <a:gd name="T4" fmla="+- 0 10489 10482"/>
                  <a:gd name="T5" fmla="*/ T4 w 14"/>
                  <a:gd name="T6" fmla="+- 0 13596 13596"/>
                  <a:gd name="T7" fmla="*/ 13596 h 7"/>
                  <a:gd name="T8" fmla="+- 0 10482 10482"/>
                  <a:gd name="T9" fmla="*/ T8 w 14"/>
                  <a:gd name="T10" fmla="+- 0 13603 13596"/>
                  <a:gd name="T11" fmla="*/ 13603 h 7"/>
                  <a:gd name="T12" fmla="+- 0 10496 10482"/>
                  <a:gd name="T13" fmla="*/ T12 w 14"/>
                  <a:gd name="T14" fmla="+- 0 13603 13596"/>
                  <a:gd name="T15" fmla="*/ 13603 h 7"/>
                  <a:gd name="T16" fmla="+- 0 10496 10482"/>
                  <a:gd name="T17" fmla="*/ T16 w 14"/>
                  <a:gd name="T18" fmla="+- 0 13596 13596"/>
                  <a:gd name="T19" fmla="*/ 13596 h 7"/>
                </a:gdLst>
                <a:ahLst/>
                <a:cxnLst>
                  <a:cxn ang="0">
                    <a:pos x="T1" y="T3"/>
                  </a:cxn>
                  <a:cxn ang="0">
                    <a:pos x="T5" y="T7"/>
                  </a:cxn>
                  <a:cxn ang="0">
                    <a:pos x="T9" y="T11"/>
                  </a:cxn>
                  <a:cxn ang="0">
                    <a:pos x="T13" y="T15"/>
                  </a:cxn>
                  <a:cxn ang="0">
                    <a:pos x="T17" y="T19"/>
                  </a:cxn>
                </a:cxnLst>
                <a:rect l="0" t="0" r="r" b="b"/>
                <a:pathLst>
                  <a:path w="14" h="7">
                    <a:moveTo>
                      <a:pt x="14" y="0"/>
                    </a:moveTo>
                    <a:lnTo>
                      <a:pt x="7" y="0"/>
                    </a:lnTo>
                    <a:lnTo>
                      <a:pt x="0" y="7"/>
                    </a:lnTo>
                    <a:lnTo>
                      <a:pt x="14" y="7"/>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30" name="Group 134"/>
            <p:cNvGrpSpPr>
              <a:grpSpLocks/>
            </p:cNvGrpSpPr>
            <p:nvPr/>
          </p:nvGrpSpPr>
          <p:grpSpPr bwMode="auto">
            <a:xfrm>
              <a:off x="6417311" y="3308987"/>
              <a:ext cx="6927" cy="8925"/>
              <a:chOff x="7986" y="12782"/>
              <a:chExt cx="7" cy="7"/>
            </a:xfrm>
          </p:grpSpPr>
          <p:sp>
            <p:nvSpPr>
              <p:cNvPr id="1131" name="Freeform 135"/>
              <p:cNvSpPr>
                <a:spLocks/>
              </p:cNvSpPr>
              <p:nvPr/>
            </p:nvSpPr>
            <p:spPr bwMode="auto">
              <a:xfrm>
                <a:off x="7986" y="12782"/>
                <a:ext cx="7" cy="7"/>
              </a:xfrm>
              <a:custGeom>
                <a:avLst/>
                <a:gdLst>
                  <a:gd name="T0" fmla="+- 0 7993 7986"/>
                  <a:gd name="T1" fmla="*/ T0 w 7"/>
                  <a:gd name="T2" fmla="+- 0 12782 12782"/>
                  <a:gd name="T3" fmla="*/ 12782 h 7"/>
                  <a:gd name="T4" fmla="+- 0 7986 7986"/>
                  <a:gd name="T5" fmla="*/ T4 w 7"/>
                  <a:gd name="T6" fmla="+- 0 12789 12782"/>
                  <a:gd name="T7" fmla="*/ 12789 h 7"/>
                  <a:gd name="T8" fmla="+- 0 7993 7986"/>
                  <a:gd name="T9" fmla="*/ T8 w 7"/>
                  <a:gd name="T10" fmla="+- 0 12789 12782"/>
                  <a:gd name="T11" fmla="*/ 12789 h 7"/>
                  <a:gd name="T12" fmla="+- 0 7993 7986"/>
                  <a:gd name="T13" fmla="*/ T12 w 7"/>
                  <a:gd name="T14" fmla="+- 0 12782 12782"/>
                  <a:gd name="T15" fmla="*/ 12782 h 7"/>
                </a:gdLst>
                <a:ahLst/>
                <a:cxnLst>
                  <a:cxn ang="0">
                    <a:pos x="T1" y="T3"/>
                  </a:cxn>
                  <a:cxn ang="0">
                    <a:pos x="T5" y="T7"/>
                  </a:cxn>
                  <a:cxn ang="0">
                    <a:pos x="T9" y="T11"/>
                  </a:cxn>
                  <a:cxn ang="0">
                    <a:pos x="T13" y="T15"/>
                  </a:cxn>
                </a:cxnLst>
                <a:rect l="0" t="0" r="r" b="b"/>
                <a:pathLst>
                  <a:path w="7" h="7">
                    <a:moveTo>
                      <a:pt x="7" y="0"/>
                    </a:moveTo>
                    <a:lnTo>
                      <a:pt x="0" y="7"/>
                    </a:lnTo>
                    <a:lnTo>
                      <a:pt x="7" y="7"/>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32" name="Group 136"/>
            <p:cNvGrpSpPr>
              <a:grpSpLocks/>
            </p:cNvGrpSpPr>
            <p:nvPr/>
          </p:nvGrpSpPr>
          <p:grpSpPr bwMode="auto">
            <a:xfrm>
              <a:off x="6424238" y="3311961"/>
              <a:ext cx="2299627" cy="2976"/>
              <a:chOff x="7993" y="12785"/>
              <a:chExt cx="2489" cy="2"/>
            </a:xfrm>
          </p:grpSpPr>
          <p:sp>
            <p:nvSpPr>
              <p:cNvPr id="1133" name="Freeform 137"/>
              <p:cNvSpPr>
                <a:spLocks/>
              </p:cNvSpPr>
              <p:nvPr/>
            </p:nvSpPr>
            <p:spPr bwMode="auto">
              <a:xfrm>
                <a:off x="7993" y="12785"/>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54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4" name="Group 138"/>
            <p:cNvGrpSpPr>
              <a:grpSpLocks/>
            </p:cNvGrpSpPr>
            <p:nvPr/>
          </p:nvGrpSpPr>
          <p:grpSpPr bwMode="auto">
            <a:xfrm>
              <a:off x="8723865" y="3308987"/>
              <a:ext cx="11544" cy="8925"/>
              <a:chOff x="10482" y="12782"/>
              <a:chExt cx="14" cy="7"/>
            </a:xfrm>
          </p:grpSpPr>
          <p:sp>
            <p:nvSpPr>
              <p:cNvPr id="1135" name="Freeform 139"/>
              <p:cNvSpPr>
                <a:spLocks/>
              </p:cNvSpPr>
              <p:nvPr/>
            </p:nvSpPr>
            <p:spPr bwMode="auto">
              <a:xfrm>
                <a:off x="10482" y="12782"/>
                <a:ext cx="14" cy="7"/>
              </a:xfrm>
              <a:custGeom>
                <a:avLst/>
                <a:gdLst>
                  <a:gd name="T0" fmla="+- 0 10496 10482"/>
                  <a:gd name="T1" fmla="*/ T0 w 14"/>
                  <a:gd name="T2" fmla="+- 0 12782 12782"/>
                  <a:gd name="T3" fmla="*/ 12782 h 7"/>
                  <a:gd name="T4" fmla="+- 0 10482 10482"/>
                  <a:gd name="T5" fmla="*/ T4 w 14"/>
                  <a:gd name="T6" fmla="+- 0 12782 12782"/>
                  <a:gd name="T7" fmla="*/ 12782 h 7"/>
                  <a:gd name="T8" fmla="+- 0 10489 10482"/>
                  <a:gd name="T9" fmla="*/ T8 w 14"/>
                  <a:gd name="T10" fmla="+- 0 12789 12782"/>
                  <a:gd name="T11" fmla="*/ 12789 h 7"/>
                  <a:gd name="T12" fmla="+- 0 10496 10482"/>
                  <a:gd name="T13" fmla="*/ T12 w 14"/>
                  <a:gd name="T14" fmla="+- 0 12789 12782"/>
                  <a:gd name="T15" fmla="*/ 12789 h 7"/>
                  <a:gd name="T16" fmla="+- 0 10496 10482"/>
                  <a:gd name="T17" fmla="*/ T16 w 14"/>
                  <a:gd name="T18" fmla="+- 0 12782 12782"/>
                  <a:gd name="T19" fmla="*/ 12782 h 7"/>
                </a:gdLst>
                <a:ahLst/>
                <a:cxnLst>
                  <a:cxn ang="0">
                    <a:pos x="T1" y="T3"/>
                  </a:cxn>
                  <a:cxn ang="0">
                    <a:pos x="T5" y="T7"/>
                  </a:cxn>
                  <a:cxn ang="0">
                    <a:pos x="T9" y="T11"/>
                  </a:cxn>
                  <a:cxn ang="0">
                    <a:pos x="T13" y="T15"/>
                  </a:cxn>
                  <a:cxn ang="0">
                    <a:pos x="T17" y="T19"/>
                  </a:cxn>
                </a:cxnLst>
                <a:rect l="0" t="0" r="r" b="b"/>
                <a:pathLst>
                  <a:path w="14" h="7">
                    <a:moveTo>
                      <a:pt x="14" y="0"/>
                    </a:moveTo>
                    <a:lnTo>
                      <a:pt x="0" y="0"/>
                    </a:lnTo>
                    <a:lnTo>
                      <a:pt x="7" y="7"/>
                    </a:lnTo>
                    <a:lnTo>
                      <a:pt x="14" y="7"/>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2" name="Rectangle 261"/>
            <p:cNvSpPr/>
            <p:nvPr/>
          </p:nvSpPr>
          <p:spPr>
            <a:xfrm>
              <a:off x="6474267" y="3443002"/>
              <a:ext cx="2177392" cy="707886"/>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MAINTENANCE</a:t>
              </a:r>
            </a:p>
            <a:p>
              <a:pPr algn="ctr"/>
              <a:r>
                <a:rPr lang="fr-FR" sz="2000" dirty="0">
                  <a:solidFill>
                    <a:schemeClr val="bg1"/>
                  </a:solidFill>
                  <a:latin typeface="Arial" pitchFamily="34" charset="0"/>
                  <a:cs typeface="Arial" pitchFamily="34" charset="0"/>
                </a:rPr>
                <a:t>SYSTÉMATIQUE</a:t>
              </a:r>
            </a:p>
          </p:txBody>
        </p:sp>
      </p:grpSp>
      <p:grpSp>
        <p:nvGrpSpPr>
          <p:cNvPr id="231" name="Groupe 230"/>
          <p:cNvGrpSpPr/>
          <p:nvPr/>
        </p:nvGrpSpPr>
        <p:grpSpPr>
          <a:xfrm>
            <a:off x="6404730" y="5531576"/>
            <a:ext cx="2438489" cy="993768"/>
            <a:chOff x="6404730" y="5531576"/>
            <a:chExt cx="2438489" cy="993768"/>
          </a:xfrm>
        </p:grpSpPr>
        <p:grpSp>
          <p:nvGrpSpPr>
            <p:cNvPr id="1186" name="Group 190"/>
            <p:cNvGrpSpPr>
              <a:grpSpLocks/>
            </p:cNvGrpSpPr>
            <p:nvPr/>
          </p:nvGrpSpPr>
          <p:grpSpPr bwMode="auto">
            <a:xfrm>
              <a:off x="6417311" y="5543477"/>
              <a:ext cx="2313480" cy="975916"/>
              <a:chOff x="7986" y="14659"/>
              <a:chExt cx="2503" cy="820"/>
            </a:xfrm>
          </p:grpSpPr>
          <p:sp>
            <p:nvSpPr>
              <p:cNvPr id="1187" name="Freeform 191"/>
              <p:cNvSpPr>
                <a:spLocks/>
              </p:cNvSpPr>
              <p:nvPr/>
            </p:nvSpPr>
            <p:spPr bwMode="auto">
              <a:xfrm>
                <a:off x="7986" y="14659"/>
                <a:ext cx="2503" cy="820"/>
              </a:xfrm>
              <a:custGeom>
                <a:avLst/>
                <a:gdLst>
                  <a:gd name="T0" fmla="+- 0 7986 7986"/>
                  <a:gd name="T1" fmla="*/ T0 w 2503"/>
                  <a:gd name="T2" fmla="+- 0 15479 14659"/>
                  <a:gd name="T3" fmla="*/ 15479 h 820"/>
                  <a:gd name="T4" fmla="+- 0 10489 7986"/>
                  <a:gd name="T5" fmla="*/ T4 w 2503"/>
                  <a:gd name="T6" fmla="+- 0 15479 14659"/>
                  <a:gd name="T7" fmla="*/ 15479 h 820"/>
                  <a:gd name="T8" fmla="+- 0 10489 7986"/>
                  <a:gd name="T9" fmla="*/ T8 w 2503"/>
                  <a:gd name="T10" fmla="+- 0 14659 14659"/>
                  <a:gd name="T11" fmla="*/ 14659 h 820"/>
                  <a:gd name="T12" fmla="+- 0 7986 7986"/>
                  <a:gd name="T13" fmla="*/ T12 w 2503"/>
                  <a:gd name="T14" fmla="+- 0 14659 14659"/>
                  <a:gd name="T15" fmla="*/ 14659 h 820"/>
                  <a:gd name="T16" fmla="+- 0 7986 7986"/>
                  <a:gd name="T17" fmla="*/ T16 w 2503"/>
                  <a:gd name="T18" fmla="+- 0 15479 14659"/>
                  <a:gd name="T19" fmla="*/ 15479 h 820"/>
                </a:gdLst>
                <a:ahLst/>
                <a:cxnLst>
                  <a:cxn ang="0">
                    <a:pos x="T1" y="T3"/>
                  </a:cxn>
                  <a:cxn ang="0">
                    <a:pos x="T5" y="T7"/>
                  </a:cxn>
                  <a:cxn ang="0">
                    <a:pos x="T9" y="T11"/>
                  </a:cxn>
                  <a:cxn ang="0">
                    <a:pos x="T13" y="T15"/>
                  </a:cxn>
                  <a:cxn ang="0">
                    <a:pos x="T17" y="T19"/>
                  </a:cxn>
                </a:cxnLst>
                <a:rect l="0" t="0" r="r" b="b"/>
                <a:pathLst>
                  <a:path w="2503" h="820">
                    <a:moveTo>
                      <a:pt x="0" y="820"/>
                    </a:moveTo>
                    <a:lnTo>
                      <a:pt x="2503" y="820"/>
                    </a:lnTo>
                    <a:lnTo>
                      <a:pt x="2503" y="0"/>
                    </a:lnTo>
                    <a:lnTo>
                      <a:pt x="0" y="0"/>
                    </a:lnTo>
                    <a:lnTo>
                      <a:pt x="0" y="820"/>
                    </a:lnTo>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88" name="Group 192"/>
            <p:cNvGrpSpPr>
              <a:grpSpLocks/>
            </p:cNvGrpSpPr>
            <p:nvPr/>
          </p:nvGrpSpPr>
          <p:grpSpPr bwMode="auto">
            <a:xfrm>
              <a:off x="6412693" y="5531576"/>
              <a:ext cx="2322716" cy="993768"/>
              <a:chOff x="7979" y="14651"/>
              <a:chExt cx="2517" cy="835"/>
            </a:xfrm>
          </p:grpSpPr>
          <p:sp>
            <p:nvSpPr>
              <p:cNvPr id="1189" name="Freeform 193"/>
              <p:cNvSpPr>
                <a:spLocks/>
              </p:cNvSpPr>
              <p:nvPr/>
            </p:nvSpPr>
            <p:spPr bwMode="auto">
              <a:xfrm>
                <a:off x="7979" y="14651"/>
                <a:ext cx="2517" cy="835"/>
              </a:xfrm>
              <a:custGeom>
                <a:avLst/>
                <a:gdLst>
                  <a:gd name="T0" fmla="+- 0 10496 7979"/>
                  <a:gd name="T1" fmla="*/ T0 w 2517"/>
                  <a:gd name="T2" fmla="+- 0 14651 14651"/>
                  <a:gd name="T3" fmla="*/ 14651 h 835"/>
                  <a:gd name="T4" fmla="+- 0 7979 7979"/>
                  <a:gd name="T5" fmla="*/ T4 w 2517"/>
                  <a:gd name="T6" fmla="+- 0 14651 14651"/>
                  <a:gd name="T7" fmla="*/ 14651 h 835"/>
                  <a:gd name="T8" fmla="+- 0 7979 7979"/>
                  <a:gd name="T9" fmla="*/ T8 w 2517"/>
                  <a:gd name="T10" fmla="+- 0 15487 14651"/>
                  <a:gd name="T11" fmla="*/ 15487 h 835"/>
                  <a:gd name="T12" fmla="+- 0 10496 7979"/>
                  <a:gd name="T13" fmla="*/ T12 w 2517"/>
                  <a:gd name="T14" fmla="+- 0 15487 14651"/>
                  <a:gd name="T15" fmla="*/ 15487 h 835"/>
                  <a:gd name="T16" fmla="+- 0 10496 7979"/>
                  <a:gd name="T17" fmla="*/ T16 w 2517"/>
                  <a:gd name="T18" fmla="+- 0 15479 14651"/>
                  <a:gd name="T19" fmla="*/ 15479 h 835"/>
                  <a:gd name="T20" fmla="+- 0 7993 7979"/>
                  <a:gd name="T21" fmla="*/ T20 w 2517"/>
                  <a:gd name="T22" fmla="+- 0 15479 14651"/>
                  <a:gd name="T23" fmla="*/ 15479 h 835"/>
                  <a:gd name="T24" fmla="+- 0 7986 7979"/>
                  <a:gd name="T25" fmla="*/ T24 w 2517"/>
                  <a:gd name="T26" fmla="+- 0 15473 14651"/>
                  <a:gd name="T27" fmla="*/ 15473 h 835"/>
                  <a:gd name="T28" fmla="+- 0 7993 7979"/>
                  <a:gd name="T29" fmla="*/ T28 w 2517"/>
                  <a:gd name="T30" fmla="+- 0 15473 14651"/>
                  <a:gd name="T31" fmla="*/ 15473 h 835"/>
                  <a:gd name="T32" fmla="+- 0 7993 7979"/>
                  <a:gd name="T33" fmla="*/ T32 w 2517"/>
                  <a:gd name="T34" fmla="+- 0 14666 14651"/>
                  <a:gd name="T35" fmla="*/ 14666 h 835"/>
                  <a:gd name="T36" fmla="+- 0 7986 7979"/>
                  <a:gd name="T37" fmla="*/ T36 w 2517"/>
                  <a:gd name="T38" fmla="+- 0 14666 14651"/>
                  <a:gd name="T39" fmla="*/ 14666 h 835"/>
                  <a:gd name="T40" fmla="+- 0 7993 7979"/>
                  <a:gd name="T41" fmla="*/ T40 w 2517"/>
                  <a:gd name="T42" fmla="+- 0 14659 14651"/>
                  <a:gd name="T43" fmla="*/ 14659 h 835"/>
                  <a:gd name="T44" fmla="+- 0 10496 7979"/>
                  <a:gd name="T45" fmla="*/ T44 w 2517"/>
                  <a:gd name="T46" fmla="+- 0 14659 14651"/>
                  <a:gd name="T47" fmla="*/ 14659 h 835"/>
                  <a:gd name="T48" fmla="+- 0 10496 7979"/>
                  <a:gd name="T49" fmla="*/ T48 w 2517"/>
                  <a:gd name="T50" fmla="+- 0 14651 14651"/>
                  <a:gd name="T51" fmla="*/ 14651 h 8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517" h="835">
                    <a:moveTo>
                      <a:pt x="2517" y="0"/>
                    </a:moveTo>
                    <a:lnTo>
                      <a:pt x="0" y="0"/>
                    </a:lnTo>
                    <a:lnTo>
                      <a:pt x="0" y="836"/>
                    </a:lnTo>
                    <a:lnTo>
                      <a:pt x="2517" y="836"/>
                    </a:lnTo>
                    <a:lnTo>
                      <a:pt x="2517" y="828"/>
                    </a:lnTo>
                    <a:lnTo>
                      <a:pt x="14" y="828"/>
                    </a:lnTo>
                    <a:lnTo>
                      <a:pt x="7" y="822"/>
                    </a:lnTo>
                    <a:lnTo>
                      <a:pt x="14" y="822"/>
                    </a:lnTo>
                    <a:lnTo>
                      <a:pt x="14" y="15"/>
                    </a:lnTo>
                    <a:lnTo>
                      <a:pt x="7" y="15"/>
                    </a:lnTo>
                    <a:lnTo>
                      <a:pt x="14" y="8"/>
                    </a:lnTo>
                    <a:lnTo>
                      <a:pt x="2517" y="8"/>
                    </a:lnTo>
                    <a:lnTo>
                      <a:pt x="251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92" name="Group 196"/>
            <p:cNvGrpSpPr>
              <a:grpSpLocks/>
            </p:cNvGrpSpPr>
            <p:nvPr/>
          </p:nvGrpSpPr>
          <p:grpSpPr bwMode="auto">
            <a:xfrm>
              <a:off x="6424238" y="6513443"/>
              <a:ext cx="2299627" cy="2976"/>
              <a:chOff x="7993" y="15476"/>
              <a:chExt cx="2489" cy="2"/>
            </a:xfrm>
          </p:grpSpPr>
          <p:sp>
            <p:nvSpPr>
              <p:cNvPr id="1193" name="Freeform 197"/>
              <p:cNvSpPr>
                <a:spLocks/>
              </p:cNvSpPr>
              <p:nvPr/>
            </p:nvSpPr>
            <p:spPr bwMode="auto">
              <a:xfrm>
                <a:off x="7993" y="15476"/>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54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4" name="Group 198"/>
            <p:cNvGrpSpPr>
              <a:grpSpLocks/>
            </p:cNvGrpSpPr>
            <p:nvPr/>
          </p:nvGrpSpPr>
          <p:grpSpPr bwMode="auto">
            <a:xfrm>
              <a:off x="8723865" y="5543477"/>
              <a:ext cx="2308" cy="975916"/>
              <a:chOff x="10482" y="14659"/>
              <a:chExt cx="2" cy="820"/>
            </a:xfrm>
          </p:grpSpPr>
          <p:sp>
            <p:nvSpPr>
              <p:cNvPr id="1195" name="Freeform 199"/>
              <p:cNvSpPr>
                <a:spLocks/>
              </p:cNvSpPr>
              <p:nvPr/>
            </p:nvSpPr>
            <p:spPr bwMode="auto">
              <a:xfrm>
                <a:off x="10482" y="14659"/>
                <a:ext cx="2" cy="820"/>
              </a:xfrm>
              <a:custGeom>
                <a:avLst/>
                <a:gdLst>
                  <a:gd name="T0" fmla="+- 0 14659 14659"/>
                  <a:gd name="T1" fmla="*/ 14659 h 820"/>
                  <a:gd name="T2" fmla="+- 0 15479 14659"/>
                  <a:gd name="T3" fmla="*/ 15479 h 820"/>
                </a:gdLst>
                <a:ahLst/>
                <a:cxnLst>
                  <a:cxn ang="0">
                    <a:pos x="0" y="T1"/>
                  </a:cxn>
                  <a:cxn ang="0">
                    <a:pos x="0" y="T3"/>
                  </a:cxn>
                </a:cxnLst>
                <a:rect l="0" t="0" r="r" b="b"/>
                <a:pathLst>
                  <a:path h="820">
                    <a:moveTo>
                      <a:pt x="0" y="0"/>
                    </a:moveTo>
                    <a:lnTo>
                      <a:pt x="0" y="820"/>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6" name="Group 200"/>
            <p:cNvGrpSpPr>
              <a:grpSpLocks/>
            </p:cNvGrpSpPr>
            <p:nvPr/>
          </p:nvGrpSpPr>
          <p:grpSpPr bwMode="auto">
            <a:xfrm>
              <a:off x="8723865" y="6510468"/>
              <a:ext cx="11544" cy="8925"/>
              <a:chOff x="10482" y="15473"/>
              <a:chExt cx="14" cy="7"/>
            </a:xfrm>
          </p:grpSpPr>
          <p:sp>
            <p:nvSpPr>
              <p:cNvPr id="1197" name="Freeform 201"/>
              <p:cNvSpPr>
                <a:spLocks/>
              </p:cNvSpPr>
              <p:nvPr/>
            </p:nvSpPr>
            <p:spPr bwMode="auto">
              <a:xfrm>
                <a:off x="10482" y="15473"/>
                <a:ext cx="14" cy="7"/>
              </a:xfrm>
              <a:custGeom>
                <a:avLst/>
                <a:gdLst>
                  <a:gd name="T0" fmla="+- 0 10496 10482"/>
                  <a:gd name="T1" fmla="*/ T0 w 14"/>
                  <a:gd name="T2" fmla="+- 0 15473 15473"/>
                  <a:gd name="T3" fmla="*/ 15473 h 7"/>
                  <a:gd name="T4" fmla="+- 0 10489 10482"/>
                  <a:gd name="T5" fmla="*/ T4 w 14"/>
                  <a:gd name="T6" fmla="+- 0 15473 15473"/>
                  <a:gd name="T7" fmla="*/ 15473 h 7"/>
                  <a:gd name="T8" fmla="+- 0 10482 10482"/>
                  <a:gd name="T9" fmla="*/ T8 w 14"/>
                  <a:gd name="T10" fmla="+- 0 15479 15473"/>
                  <a:gd name="T11" fmla="*/ 15479 h 7"/>
                  <a:gd name="T12" fmla="+- 0 10496 10482"/>
                  <a:gd name="T13" fmla="*/ T12 w 14"/>
                  <a:gd name="T14" fmla="+- 0 15479 15473"/>
                  <a:gd name="T15" fmla="*/ 15479 h 7"/>
                  <a:gd name="T16" fmla="+- 0 10496 10482"/>
                  <a:gd name="T17" fmla="*/ T16 w 14"/>
                  <a:gd name="T18" fmla="+- 0 15473 15473"/>
                  <a:gd name="T19" fmla="*/ 15473 h 7"/>
                </a:gdLst>
                <a:ahLst/>
                <a:cxnLst>
                  <a:cxn ang="0">
                    <a:pos x="T1" y="T3"/>
                  </a:cxn>
                  <a:cxn ang="0">
                    <a:pos x="T5" y="T7"/>
                  </a:cxn>
                  <a:cxn ang="0">
                    <a:pos x="T9" y="T11"/>
                  </a:cxn>
                  <a:cxn ang="0">
                    <a:pos x="T13" y="T15"/>
                  </a:cxn>
                  <a:cxn ang="0">
                    <a:pos x="T17" y="T19"/>
                  </a:cxn>
                </a:cxnLst>
                <a:rect l="0" t="0" r="r" b="b"/>
                <a:pathLst>
                  <a:path w="14" h="7">
                    <a:moveTo>
                      <a:pt x="14" y="0"/>
                    </a:moveTo>
                    <a:lnTo>
                      <a:pt x="7" y="0"/>
                    </a:lnTo>
                    <a:lnTo>
                      <a:pt x="0" y="6"/>
                    </a:lnTo>
                    <a:lnTo>
                      <a:pt x="14" y="6"/>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98" name="Group 202"/>
            <p:cNvGrpSpPr>
              <a:grpSpLocks/>
            </p:cNvGrpSpPr>
            <p:nvPr/>
          </p:nvGrpSpPr>
          <p:grpSpPr bwMode="auto">
            <a:xfrm>
              <a:off x="6417311" y="5543477"/>
              <a:ext cx="6927" cy="5951"/>
              <a:chOff x="7986" y="14659"/>
              <a:chExt cx="7" cy="7"/>
            </a:xfrm>
          </p:grpSpPr>
          <p:sp>
            <p:nvSpPr>
              <p:cNvPr id="1199" name="Freeform 203"/>
              <p:cNvSpPr>
                <a:spLocks/>
              </p:cNvSpPr>
              <p:nvPr/>
            </p:nvSpPr>
            <p:spPr bwMode="auto">
              <a:xfrm>
                <a:off x="7986" y="14659"/>
                <a:ext cx="7" cy="7"/>
              </a:xfrm>
              <a:custGeom>
                <a:avLst/>
                <a:gdLst>
                  <a:gd name="T0" fmla="+- 0 7993 7986"/>
                  <a:gd name="T1" fmla="*/ T0 w 7"/>
                  <a:gd name="T2" fmla="+- 0 14659 14659"/>
                  <a:gd name="T3" fmla="*/ 14659 h 7"/>
                  <a:gd name="T4" fmla="+- 0 7986 7986"/>
                  <a:gd name="T5" fmla="*/ T4 w 7"/>
                  <a:gd name="T6" fmla="+- 0 14666 14659"/>
                  <a:gd name="T7" fmla="*/ 14666 h 7"/>
                  <a:gd name="T8" fmla="+- 0 7993 7986"/>
                  <a:gd name="T9" fmla="*/ T8 w 7"/>
                  <a:gd name="T10" fmla="+- 0 14666 14659"/>
                  <a:gd name="T11" fmla="*/ 14666 h 7"/>
                  <a:gd name="T12" fmla="+- 0 7993 7986"/>
                  <a:gd name="T13" fmla="*/ T12 w 7"/>
                  <a:gd name="T14" fmla="+- 0 14659 14659"/>
                  <a:gd name="T15" fmla="*/ 14659 h 7"/>
                </a:gdLst>
                <a:ahLst/>
                <a:cxnLst>
                  <a:cxn ang="0">
                    <a:pos x="T1" y="T3"/>
                  </a:cxn>
                  <a:cxn ang="0">
                    <a:pos x="T5" y="T7"/>
                  </a:cxn>
                  <a:cxn ang="0">
                    <a:pos x="T9" y="T11"/>
                  </a:cxn>
                  <a:cxn ang="0">
                    <a:pos x="T13" y="T15"/>
                  </a:cxn>
                </a:cxnLst>
                <a:rect l="0" t="0" r="r" b="b"/>
                <a:pathLst>
                  <a:path w="7" h="7">
                    <a:moveTo>
                      <a:pt x="7" y="0"/>
                    </a:moveTo>
                    <a:lnTo>
                      <a:pt x="0" y="7"/>
                    </a:lnTo>
                    <a:lnTo>
                      <a:pt x="7" y="7"/>
                    </a:lnTo>
                    <a:lnTo>
                      <a:pt x="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00" name="Group 204"/>
            <p:cNvGrpSpPr>
              <a:grpSpLocks/>
            </p:cNvGrpSpPr>
            <p:nvPr/>
          </p:nvGrpSpPr>
          <p:grpSpPr bwMode="auto">
            <a:xfrm>
              <a:off x="6424238" y="5546453"/>
              <a:ext cx="2299627" cy="2974"/>
              <a:chOff x="7993" y="14662"/>
              <a:chExt cx="2489" cy="2"/>
            </a:xfrm>
          </p:grpSpPr>
          <p:sp>
            <p:nvSpPr>
              <p:cNvPr id="1201" name="Freeform 205"/>
              <p:cNvSpPr>
                <a:spLocks/>
              </p:cNvSpPr>
              <p:nvPr/>
            </p:nvSpPr>
            <p:spPr bwMode="auto">
              <a:xfrm>
                <a:off x="7993" y="14662"/>
                <a:ext cx="2489" cy="2"/>
              </a:xfrm>
              <a:custGeom>
                <a:avLst/>
                <a:gdLst>
                  <a:gd name="T0" fmla="+- 0 7993 7993"/>
                  <a:gd name="T1" fmla="*/ T0 w 2489"/>
                  <a:gd name="T2" fmla="+- 0 10482 7993"/>
                  <a:gd name="T3" fmla="*/ T2 w 2489"/>
                </a:gdLst>
                <a:ahLst/>
                <a:cxnLst>
                  <a:cxn ang="0">
                    <a:pos x="T1" y="0"/>
                  </a:cxn>
                  <a:cxn ang="0">
                    <a:pos x="T3" y="0"/>
                  </a:cxn>
                </a:cxnLst>
                <a:rect l="0" t="0" r="r" b="b"/>
                <a:pathLst>
                  <a:path w="2489">
                    <a:moveTo>
                      <a:pt x="0" y="0"/>
                    </a:moveTo>
                    <a:lnTo>
                      <a:pt x="2489" y="0"/>
                    </a:lnTo>
                  </a:path>
                </a:pathLst>
              </a:custGeom>
              <a:noFill/>
              <a:ln w="54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2" name="Group 206"/>
            <p:cNvGrpSpPr>
              <a:grpSpLocks/>
            </p:cNvGrpSpPr>
            <p:nvPr/>
          </p:nvGrpSpPr>
          <p:grpSpPr bwMode="auto">
            <a:xfrm>
              <a:off x="8723865" y="5543477"/>
              <a:ext cx="11544" cy="5951"/>
              <a:chOff x="10482" y="14659"/>
              <a:chExt cx="14" cy="7"/>
            </a:xfrm>
          </p:grpSpPr>
          <p:sp>
            <p:nvSpPr>
              <p:cNvPr id="1203" name="Freeform 207"/>
              <p:cNvSpPr>
                <a:spLocks/>
              </p:cNvSpPr>
              <p:nvPr/>
            </p:nvSpPr>
            <p:spPr bwMode="auto">
              <a:xfrm>
                <a:off x="10482" y="14659"/>
                <a:ext cx="14" cy="7"/>
              </a:xfrm>
              <a:custGeom>
                <a:avLst/>
                <a:gdLst>
                  <a:gd name="T0" fmla="+- 0 10496 10482"/>
                  <a:gd name="T1" fmla="*/ T0 w 14"/>
                  <a:gd name="T2" fmla="+- 0 14659 14659"/>
                  <a:gd name="T3" fmla="*/ 14659 h 7"/>
                  <a:gd name="T4" fmla="+- 0 10482 10482"/>
                  <a:gd name="T5" fmla="*/ T4 w 14"/>
                  <a:gd name="T6" fmla="+- 0 14659 14659"/>
                  <a:gd name="T7" fmla="*/ 14659 h 7"/>
                  <a:gd name="T8" fmla="+- 0 10489 10482"/>
                  <a:gd name="T9" fmla="*/ T8 w 14"/>
                  <a:gd name="T10" fmla="+- 0 14666 14659"/>
                  <a:gd name="T11" fmla="*/ 14666 h 7"/>
                  <a:gd name="T12" fmla="+- 0 10496 10482"/>
                  <a:gd name="T13" fmla="*/ T12 w 14"/>
                  <a:gd name="T14" fmla="+- 0 14666 14659"/>
                  <a:gd name="T15" fmla="*/ 14666 h 7"/>
                  <a:gd name="T16" fmla="+- 0 10496 10482"/>
                  <a:gd name="T17" fmla="*/ T16 w 14"/>
                  <a:gd name="T18" fmla="+- 0 14659 14659"/>
                  <a:gd name="T19" fmla="*/ 14659 h 7"/>
                </a:gdLst>
                <a:ahLst/>
                <a:cxnLst>
                  <a:cxn ang="0">
                    <a:pos x="T1" y="T3"/>
                  </a:cxn>
                  <a:cxn ang="0">
                    <a:pos x="T5" y="T7"/>
                  </a:cxn>
                  <a:cxn ang="0">
                    <a:pos x="T9" y="T11"/>
                  </a:cxn>
                  <a:cxn ang="0">
                    <a:pos x="T13" y="T15"/>
                  </a:cxn>
                  <a:cxn ang="0">
                    <a:pos x="T17" y="T19"/>
                  </a:cxn>
                </a:cxnLst>
                <a:rect l="0" t="0" r="r" b="b"/>
                <a:pathLst>
                  <a:path w="14" h="7">
                    <a:moveTo>
                      <a:pt x="14" y="0"/>
                    </a:moveTo>
                    <a:lnTo>
                      <a:pt x="0" y="0"/>
                    </a:lnTo>
                    <a:lnTo>
                      <a:pt x="7" y="7"/>
                    </a:lnTo>
                    <a:lnTo>
                      <a:pt x="14" y="7"/>
                    </a:lnTo>
                    <a:lnTo>
                      <a:pt x="1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3" name="Rectangle 262"/>
            <p:cNvSpPr/>
            <p:nvPr/>
          </p:nvSpPr>
          <p:spPr>
            <a:xfrm>
              <a:off x="6404730" y="5677492"/>
              <a:ext cx="2438489" cy="707886"/>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MAINTENANCE</a:t>
              </a:r>
            </a:p>
            <a:p>
              <a:pPr algn="ctr"/>
              <a:r>
                <a:rPr lang="fr-FR" sz="2000" dirty="0">
                  <a:solidFill>
                    <a:schemeClr val="bg1"/>
                  </a:solidFill>
                  <a:latin typeface="Arial" pitchFamily="34" charset="0"/>
                  <a:cs typeface="Arial" pitchFamily="34" charset="0"/>
                </a:rPr>
                <a:t>CONDITIONNELLE</a:t>
              </a:r>
            </a:p>
          </p:txBody>
        </p:sp>
      </p:grpSp>
      <p:grpSp>
        <p:nvGrpSpPr>
          <p:cNvPr id="234" name="Groupe 233"/>
          <p:cNvGrpSpPr/>
          <p:nvPr/>
        </p:nvGrpSpPr>
        <p:grpSpPr>
          <a:xfrm>
            <a:off x="3113329" y="3070959"/>
            <a:ext cx="2144932" cy="1267501"/>
            <a:chOff x="3113329" y="3070959"/>
            <a:chExt cx="2144932" cy="1267501"/>
          </a:xfrm>
        </p:grpSpPr>
        <p:grpSp>
          <p:nvGrpSpPr>
            <p:cNvPr id="1102" name="Group 106"/>
            <p:cNvGrpSpPr>
              <a:grpSpLocks/>
            </p:cNvGrpSpPr>
            <p:nvPr/>
          </p:nvGrpSpPr>
          <p:grpSpPr bwMode="auto">
            <a:xfrm>
              <a:off x="3113329" y="3070959"/>
              <a:ext cx="2140315" cy="1267501"/>
              <a:chOff x="4407" y="12582"/>
              <a:chExt cx="2318" cy="1066"/>
            </a:xfrm>
          </p:grpSpPr>
          <p:sp>
            <p:nvSpPr>
              <p:cNvPr id="1103" name="Freeform 107"/>
              <p:cNvSpPr>
                <a:spLocks/>
              </p:cNvSpPr>
              <p:nvPr/>
            </p:nvSpPr>
            <p:spPr bwMode="auto">
              <a:xfrm>
                <a:off x="4407" y="12582"/>
                <a:ext cx="2318" cy="1066"/>
              </a:xfrm>
              <a:custGeom>
                <a:avLst/>
                <a:gdLst>
                  <a:gd name="T0" fmla="+- 0 6726 4407"/>
                  <a:gd name="T1" fmla="*/ T0 w 2318"/>
                  <a:gd name="T2" fmla="+- 0 12582 12582"/>
                  <a:gd name="T3" fmla="*/ 12582 h 1066"/>
                  <a:gd name="T4" fmla="+- 0 4407 4407"/>
                  <a:gd name="T5" fmla="*/ T4 w 2318"/>
                  <a:gd name="T6" fmla="+- 0 12582 12582"/>
                  <a:gd name="T7" fmla="*/ 12582 h 1066"/>
                  <a:gd name="T8" fmla="+- 0 4407 4407"/>
                  <a:gd name="T9" fmla="*/ T8 w 2318"/>
                  <a:gd name="T10" fmla="+- 0 13648 12582"/>
                  <a:gd name="T11" fmla="*/ 13648 h 1066"/>
                  <a:gd name="T12" fmla="+- 0 6726 4407"/>
                  <a:gd name="T13" fmla="*/ T12 w 2318"/>
                  <a:gd name="T14" fmla="+- 0 13648 12582"/>
                  <a:gd name="T15" fmla="*/ 13648 h 1066"/>
                  <a:gd name="T16" fmla="+- 0 6726 4407"/>
                  <a:gd name="T17" fmla="*/ T16 w 2318"/>
                  <a:gd name="T18" fmla="+- 0 13643 12582"/>
                  <a:gd name="T19" fmla="*/ 13643 h 1066"/>
                  <a:gd name="T20" fmla="+- 0 4417 4407"/>
                  <a:gd name="T21" fmla="*/ T20 w 2318"/>
                  <a:gd name="T22" fmla="+- 0 13643 12582"/>
                  <a:gd name="T23" fmla="*/ 13643 h 1066"/>
                  <a:gd name="T24" fmla="+- 0 4412 4407"/>
                  <a:gd name="T25" fmla="*/ T24 w 2318"/>
                  <a:gd name="T26" fmla="+- 0 13637 12582"/>
                  <a:gd name="T27" fmla="*/ 13637 h 1066"/>
                  <a:gd name="T28" fmla="+- 0 4417 4407"/>
                  <a:gd name="T29" fmla="*/ T28 w 2318"/>
                  <a:gd name="T30" fmla="+- 0 13637 12582"/>
                  <a:gd name="T31" fmla="*/ 13637 h 1066"/>
                  <a:gd name="T32" fmla="+- 0 4417 4407"/>
                  <a:gd name="T33" fmla="*/ T32 w 2318"/>
                  <a:gd name="T34" fmla="+- 0 12593 12582"/>
                  <a:gd name="T35" fmla="*/ 12593 h 1066"/>
                  <a:gd name="T36" fmla="+- 0 4412 4407"/>
                  <a:gd name="T37" fmla="*/ T36 w 2318"/>
                  <a:gd name="T38" fmla="+- 0 12593 12582"/>
                  <a:gd name="T39" fmla="*/ 12593 h 1066"/>
                  <a:gd name="T40" fmla="+- 0 4417 4407"/>
                  <a:gd name="T41" fmla="*/ T40 w 2318"/>
                  <a:gd name="T42" fmla="+- 0 12588 12582"/>
                  <a:gd name="T43" fmla="*/ 12588 h 1066"/>
                  <a:gd name="T44" fmla="+- 0 6726 4407"/>
                  <a:gd name="T45" fmla="*/ T44 w 2318"/>
                  <a:gd name="T46" fmla="+- 0 12588 12582"/>
                  <a:gd name="T47" fmla="*/ 12588 h 1066"/>
                  <a:gd name="T48" fmla="+- 0 6726 4407"/>
                  <a:gd name="T49" fmla="*/ T48 w 2318"/>
                  <a:gd name="T50" fmla="+- 0 12582 12582"/>
                  <a:gd name="T51" fmla="*/ 12582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18" h="1066">
                    <a:moveTo>
                      <a:pt x="2319" y="0"/>
                    </a:moveTo>
                    <a:lnTo>
                      <a:pt x="0" y="0"/>
                    </a:lnTo>
                    <a:lnTo>
                      <a:pt x="0" y="1066"/>
                    </a:lnTo>
                    <a:lnTo>
                      <a:pt x="2319" y="1066"/>
                    </a:lnTo>
                    <a:lnTo>
                      <a:pt x="2319" y="1061"/>
                    </a:lnTo>
                    <a:lnTo>
                      <a:pt x="10" y="1061"/>
                    </a:lnTo>
                    <a:lnTo>
                      <a:pt x="5" y="1055"/>
                    </a:lnTo>
                    <a:lnTo>
                      <a:pt x="10" y="1055"/>
                    </a:lnTo>
                    <a:lnTo>
                      <a:pt x="10" y="11"/>
                    </a:lnTo>
                    <a:lnTo>
                      <a:pt x="5" y="11"/>
                    </a:lnTo>
                    <a:lnTo>
                      <a:pt x="10" y="6"/>
                    </a:lnTo>
                    <a:lnTo>
                      <a:pt x="2319" y="6"/>
                    </a:lnTo>
                    <a:lnTo>
                      <a:pt x="231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04" name="Group 108"/>
            <p:cNvGrpSpPr>
              <a:grpSpLocks/>
            </p:cNvGrpSpPr>
            <p:nvPr/>
          </p:nvGrpSpPr>
          <p:grpSpPr bwMode="auto">
            <a:xfrm>
              <a:off x="3117947" y="4326558"/>
              <a:ext cx="4618" cy="5951"/>
              <a:chOff x="4412" y="13637"/>
              <a:chExt cx="5" cy="6"/>
            </a:xfrm>
          </p:grpSpPr>
          <p:sp>
            <p:nvSpPr>
              <p:cNvPr id="1105" name="Freeform 109"/>
              <p:cNvSpPr>
                <a:spLocks/>
              </p:cNvSpPr>
              <p:nvPr/>
            </p:nvSpPr>
            <p:spPr bwMode="auto">
              <a:xfrm>
                <a:off x="4412" y="13637"/>
                <a:ext cx="5" cy="6"/>
              </a:xfrm>
              <a:custGeom>
                <a:avLst/>
                <a:gdLst>
                  <a:gd name="T0" fmla="+- 0 4417 4412"/>
                  <a:gd name="T1" fmla="*/ T0 w 5"/>
                  <a:gd name="T2" fmla="+- 0 13637 13637"/>
                  <a:gd name="T3" fmla="*/ 13637 h 6"/>
                  <a:gd name="T4" fmla="+- 0 4412 4412"/>
                  <a:gd name="T5" fmla="*/ T4 w 5"/>
                  <a:gd name="T6" fmla="+- 0 13637 13637"/>
                  <a:gd name="T7" fmla="*/ 13637 h 6"/>
                  <a:gd name="T8" fmla="+- 0 4417 4412"/>
                  <a:gd name="T9" fmla="*/ T8 w 5"/>
                  <a:gd name="T10" fmla="+- 0 13643 13637"/>
                  <a:gd name="T11" fmla="*/ 13643 h 6"/>
                  <a:gd name="T12" fmla="+- 0 4417 4412"/>
                  <a:gd name="T13" fmla="*/ T12 w 5"/>
                  <a:gd name="T14" fmla="+- 0 13637 13637"/>
                  <a:gd name="T15" fmla="*/ 13637 h 6"/>
                </a:gdLst>
                <a:ahLst/>
                <a:cxnLst>
                  <a:cxn ang="0">
                    <a:pos x="T1" y="T3"/>
                  </a:cxn>
                  <a:cxn ang="0">
                    <a:pos x="T5" y="T7"/>
                  </a:cxn>
                  <a:cxn ang="0">
                    <a:pos x="T9" y="T11"/>
                  </a:cxn>
                  <a:cxn ang="0">
                    <a:pos x="T13" y="T15"/>
                  </a:cxn>
                </a:cxnLst>
                <a:rect l="0" t="0" r="r" b="b"/>
                <a:pathLst>
                  <a:path w="5" h="6">
                    <a:moveTo>
                      <a:pt x="5" y="0"/>
                    </a:moveTo>
                    <a:lnTo>
                      <a:pt x="0" y="0"/>
                    </a:lnTo>
                    <a:lnTo>
                      <a:pt x="5" y="6"/>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06" name="Group 110"/>
            <p:cNvGrpSpPr>
              <a:grpSpLocks/>
            </p:cNvGrpSpPr>
            <p:nvPr/>
          </p:nvGrpSpPr>
          <p:grpSpPr bwMode="auto">
            <a:xfrm>
              <a:off x="3122565" y="4329533"/>
              <a:ext cx="2121844" cy="2976"/>
              <a:chOff x="4417" y="13640"/>
              <a:chExt cx="2297" cy="2"/>
            </a:xfrm>
          </p:grpSpPr>
          <p:sp>
            <p:nvSpPr>
              <p:cNvPr id="1107" name="Freeform 111"/>
              <p:cNvSpPr>
                <a:spLocks/>
              </p:cNvSpPr>
              <p:nvPr/>
            </p:nvSpPr>
            <p:spPr bwMode="auto">
              <a:xfrm>
                <a:off x="4417" y="13640"/>
                <a:ext cx="2297" cy="2"/>
              </a:xfrm>
              <a:custGeom>
                <a:avLst/>
                <a:gdLst>
                  <a:gd name="T0" fmla="+- 0 4417 4417"/>
                  <a:gd name="T1" fmla="*/ T0 w 2297"/>
                  <a:gd name="T2" fmla="+- 0 6715 4417"/>
                  <a:gd name="T3" fmla="*/ T2 w 2297"/>
                </a:gdLst>
                <a:ahLst/>
                <a:cxnLst>
                  <a:cxn ang="0">
                    <a:pos x="T1" y="0"/>
                  </a:cxn>
                  <a:cxn ang="0">
                    <a:pos x="T3" y="0"/>
                  </a:cxn>
                </a:cxnLst>
                <a:rect l="0" t="0" r="r" b="b"/>
                <a:pathLst>
                  <a:path w="2297">
                    <a:moveTo>
                      <a:pt x="0" y="0"/>
                    </a:moveTo>
                    <a:lnTo>
                      <a:pt x="2298" y="0"/>
                    </a:lnTo>
                  </a:path>
                </a:pathLst>
              </a:custGeom>
              <a:noFill/>
              <a:ln w="49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8" name="Group 112"/>
            <p:cNvGrpSpPr>
              <a:grpSpLocks/>
            </p:cNvGrpSpPr>
            <p:nvPr/>
          </p:nvGrpSpPr>
          <p:grpSpPr bwMode="auto">
            <a:xfrm>
              <a:off x="5244408" y="3076909"/>
              <a:ext cx="2310" cy="1258574"/>
              <a:chOff x="6715" y="12588"/>
              <a:chExt cx="2" cy="1056"/>
            </a:xfrm>
          </p:grpSpPr>
          <p:sp>
            <p:nvSpPr>
              <p:cNvPr id="1109" name="Freeform 113"/>
              <p:cNvSpPr>
                <a:spLocks/>
              </p:cNvSpPr>
              <p:nvPr/>
            </p:nvSpPr>
            <p:spPr bwMode="auto">
              <a:xfrm>
                <a:off x="6715" y="12588"/>
                <a:ext cx="2" cy="1056"/>
              </a:xfrm>
              <a:custGeom>
                <a:avLst/>
                <a:gdLst>
                  <a:gd name="T0" fmla="+- 0 12588 12588"/>
                  <a:gd name="T1" fmla="*/ 12588 h 1056"/>
                  <a:gd name="T2" fmla="+- 0 13643 12588"/>
                  <a:gd name="T3" fmla="*/ 13643 h 1056"/>
                </a:gdLst>
                <a:ahLst/>
                <a:cxnLst>
                  <a:cxn ang="0">
                    <a:pos x="0" y="T1"/>
                  </a:cxn>
                  <a:cxn ang="0">
                    <a:pos x="0" y="T3"/>
                  </a:cxn>
                </a:cxnLst>
                <a:rect l="0" t="0" r="r" b="b"/>
                <a:pathLst>
                  <a:path h="1056">
                    <a:moveTo>
                      <a:pt x="0" y="0"/>
                    </a:moveTo>
                    <a:lnTo>
                      <a:pt x="0" y="1055"/>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0" name="Group 114"/>
            <p:cNvGrpSpPr>
              <a:grpSpLocks/>
            </p:cNvGrpSpPr>
            <p:nvPr/>
          </p:nvGrpSpPr>
          <p:grpSpPr bwMode="auto">
            <a:xfrm>
              <a:off x="5244408" y="4326558"/>
              <a:ext cx="9235" cy="5951"/>
              <a:chOff x="6715" y="13637"/>
              <a:chExt cx="11" cy="6"/>
            </a:xfrm>
          </p:grpSpPr>
          <p:sp>
            <p:nvSpPr>
              <p:cNvPr id="1111" name="Freeform 115"/>
              <p:cNvSpPr>
                <a:spLocks/>
              </p:cNvSpPr>
              <p:nvPr/>
            </p:nvSpPr>
            <p:spPr bwMode="auto">
              <a:xfrm>
                <a:off x="6715" y="13637"/>
                <a:ext cx="11" cy="6"/>
              </a:xfrm>
              <a:custGeom>
                <a:avLst/>
                <a:gdLst>
                  <a:gd name="T0" fmla="+- 0 6726 6715"/>
                  <a:gd name="T1" fmla="*/ T0 w 11"/>
                  <a:gd name="T2" fmla="+- 0 13637 13637"/>
                  <a:gd name="T3" fmla="*/ 13637 h 6"/>
                  <a:gd name="T4" fmla="+- 0 6721 6715"/>
                  <a:gd name="T5" fmla="*/ T4 w 11"/>
                  <a:gd name="T6" fmla="+- 0 13637 13637"/>
                  <a:gd name="T7" fmla="*/ 13637 h 6"/>
                  <a:gd name="T8" fmla="+- 0 6715 6715"/>
                  <a:gd name="T9" fmla="*/ T8 w 11"/>
                  <a:gd name="T10" fmla="+- 0 13643 13637"/>
                  <a:gd name="T11" fmla="*/ 13643 h 6"/>
                  <a:gd name="T12" fmla="+- 0 6726 6715"/>
                  <a:gd name="T13" fmla="*/ T12 w 11"/>
                  <a:gd name="T14" fmla="+- 0 13643 13637"/>
                  <a:gd name="T15" fmla="*/ 13643 h 6"/>
                  <a:gd name="T16" fmla="+- 0 6726 6715"/>
                  <a:gd name="T17" fmla="*/ T16 w 11"/>
                  <a:gd name="T18" fmla="+- 0 13637 13637"/>
                  <a:gd name="T19" fmla="*/ 13637 h 6"/>
                </a:gdLst>
                <a:ahLst/>
                <a:cxnLst>
                  <a:cxn ang="0">
                    <a:pos x="T1" y="T3"/>
                  </a:cxn>
                  <a:cxn ang="0">
                    <a:pos x="T5" y="T7"/>
                  </a:cxn>
                  <a:cxn ang="0">
                    <a:pos x="T9" y="T11"/>
                  </a:cxn>
                  <a:cxn ang="0">
                    <a:pos x="T13" y="T15"/>
                  </a:cxn>
                  <a:cxn ang="0">
                    <a:pos x="T17" y="T19"/>
                  </a:cxn>
                </a:cxnLst>
                <a:rect l="0" t="0" r="r" b="b"/>
                <a:pathLst>
                  <a:path w="11" h="6">
                    <a:moveTo>
                      <a:pt x="11" y="0"/>
                    </a:moveTo>
                    <a:lnTo>
                      <a:pt x="6" y="0"/>
                    </a:lnTo>
                    <a:lnTo>
                      <a:pt x="0" y="6"/>
                    </a:lnTo>
                    <a:lnTo>
                      <a:pt x="11" y="6"/>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12" name="Group 116"/>
            <p:cNvGrpSpPr>
              <a:grpSpLocks/>
            </p:cNvGrpSpPr>
            <p:nvPr/>
          </p:nvGrpSpPr>
          <p:grpSpPr bwMode="auto">
            <a:xfrm>
              <a:off x="3117947" y="3076909"/>
              <a:ext cx="4618" cy="5951"/>
              <a:chOff x="4412" y="12588"/>
              <a:chExt cx="5" cy="5"/>
            </a:xfrm>
          </p:grpSpPr>
          <p:sp>
            <p:nvSpPr>
              <p:cNvPr id="1113" name="Freeform 117"/>
              <p:cNvSpPr>
                <a:spLocks/>
              </p:cNvSpPr>
              <p:nvPr/>
            </p:nvSpPr>
            <p:spPr bwMode="auto">
              <a:xfrm>
                <a:off x="4412" y="12588"/>
                <a:ext cx="5" cy="5"/>
              </a:xfrm>
              <a:custGeom>
                <a:avLst/>
                <a:gdLst>
                  <a:gd name="T0" fmla="+- 0 4417 4412"/>
                  <a:gd name="T1" fmla="*/ T0 w 5"/>
                  <a:gd name="T2" fmla="+- 0 12588 12588"/>
                  <a:gd name="T3" fmla="*/ 12588 h 5"/>
                  <a:gd name="T4" fmla="+- 0 4412 4412"/>
                  <a:gd name="T5" fmla="*/ T4 w 5"/>
                  <a:gd name="T6" fmla="+- 0 12593 12588"/>
                  <a:gd name="T7" fmla="*/ 12593 h 5"/>
                  <a:gd name="T8" fmla="+- 0 4417 4412"/>
                  <a:gd name="T9" fmla="*/ T8 w 5"/>
                  <a:gd name="T10" fmla="+- 0 12593 12588"/>
                  <a:gd name="T11" fmla="*/ 12593 h 5"/>
                  <a:gd name="T12" fmla="+- 0 4417 4412"/>
                  <a:gd name="T13" fmla="*/ T12 w 5"/>
                  <a:gd name="T14" fmla="+- 0 12588 12588"/>
                  <a:gd name="T15" fmla="*/ 12588 h 5"/>
                </a:gdLst>
                <a:ahLst/>
                <a:cxnLst>
                  <a:cxn ang="0">
                    <a:pos x="T1" y="T3"/>
                  </a:cxn>
                  <a:cxn ang="0">
                    <a:pos x="T5" y="T7"/>
                  </a:cxn>
                  <a:cxn ang="0">
                    <a:pos x="T9" y="T11"/>
                  </a:cxn>
                  <a:cxn ang="0">
                    <a:pos x="T13" y="T15"/>
                  </a:cxn>
                </a:cxnLst>
                <a:rect l="0" t="0" r="r" b="b"/>
                <a:pathLst>
                  <a:path w="5" h="5">
                    <a:moveTo>
                      <a:pt x="5" y="0"/>
                    </a:moveTo>
                    <a:lnTo>
                      <a:pt x="0" y="5"/>
                    </a:lnTo>
                    <a:lnTo>
                      <a:pt x="5" y="5"/>
                    </a:lnTo>
                    <a:lnTo>
                      <a:pt x="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14" name="Group 118"/>
            <p:cNvGrpSpPr>
              <a:grpSpLocks/>
            </p:cNvGrpSpPr>
            <p:nvPr/>
          </p:nvGrpSpPr>
          <p:grpSpPr bwMode="auto">
            <a:xfrm>
              <a:off x="3122565" y="3079884"/>
              <a:ext cx="2121844" cy="2976"/>
              <a:chOff x="4417" y="12590"/>
              <a:chExt cx="2297" cy="2"/>
            </a:xfrm>
          </p:grpSpPr>
          <p:sp>
            <p:nvSpPr>
              <p:cNvPr id="1115" name="Freeform 119"/>
              <p:cNvSpPr>
                <a:spLocks/>
              </p:cNvSpPr>
              <p:nvPr/>
            </p:nvSpPr>
            <p:spPr bwMode="auto">
              <a:xfrm>
                <a:off x="4417" y="12590"/>
                <a:ext cx="2297" cy="2"/>
              </a:xfrm>
              <a:custGeom>
                <a:avLst/>
                <a:gdLst>
                  <a:gd name="T0" fmla="+- 0 4417 4417"/>
                  <a:gd name="T1" fmla="*/ T0 w 2297"/>
                  <a:gd name="T2" fmla="+- 0 6715 4417"/>
                  <a:gd name="T3" fmla="*/ T2 w 2297"/>
                </a:gdLst>
                <a:ahLst/>
                <a:cxnLst>
                  <a:cxn ang="0">
                    <a:pos x="T1" y="0"/>
                  </a:cxn>
                  <a:cxn ang="0">
                    <a:pos x="T3" y="0"/>
                  </a:cxn>
                </a:cxnLst>
                <a:rect l="0" t="0" r="r" b="b"/>
                <a:pathLst>
                  <a:path w="2297">
                    <a:moveTo>
                      <a:pt x="0" y="0"/>
                    </a:moveTo>
                    <a:lnTo>
                      <a:pt x="2298" y="0"/>
                    </a:lnTo>
                  </a:path>
                </a:pathLst>
              </a:custGeom>
              <a:noFill/>
              <a:ln w="443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6" name="Group 120"/>
            <p:cNvGrpSpPr>
              <a:grpSpLocks/>
            </p:cNvGrpSpPr>
            <p:nvPr/>
          </p:nvGrpSpPr>
          <p:grpSpPr bwMode="auto">
            <a:xfrm>
              <a:off x="5244408" y="3076909"/>
              <a:ext cx="9235" cy="5951"/>
              <a:chOff x="6715" y="12588"/>
              <a:chExt cx="11" cy="5"/>
            </a:xfrm>
          </p:grpSpPr>
          <p:sp>
            <p:nvSpPr>
              <p:cNvPr id="1117" name="Freeform 121"/>
              <p:cNvSpPr>
                <a:spLocks/>
              </p:cNvSpPr>
              <p:nvPr/>
            </p:nvSpPr>
            <p:spPr bwMode="auto">
              <a:xfrm>
                <a:off x="6715" y="12588"/>
                <a:ext cx="11" cy="5"/>
              </a:xfrm>
              <a:custGeom>
                <a:avLst/>
                <a:gdLst>
                  <a:gd name="T0" fmla="+- 0 6726 6715"/>
                  <a:gd name="T1" fmla="*/ T0 w 11"/>
                  <a:gd name="T2" fmla="+- 0 12588 12588"/>
                  <a:gd name="T3" fmla="*/ 12588 h 5"/>
                  <a:gd name="T4" fmla="+- 0 6715 6715"/>
                  <a:gd name="T5" fmla="*/ T4 w 11"/>
                  <a:gd name="T6" fmla="+- 0 12588 12588"/>
                  <a:gd name="T7" fmla="*/ 12588 h 5"/>
                  <a:gd name="T8" fmla="+- 0 6721 6715"/>
                  <a:gd name="T9" fmla="*/ T8 w 11"/>
                  <a:gd name="T10" fmla="+- 0 12593 12588"/>
                  <a:gd name="T11" fmla="*/ 12593 h 5"/>
                  <a:gd name="T12" fmla="+- 0 6726 6715"/>
                  <a:gd name="T13" fmla="*/ T12 w 11"/>
                  <a:gd name="T14" fmla="+- 0 12593 12588"/>
                  <a:gd name="T15" fmla="*/ 12593 h 5"/>
                  <a:gd name="T16" fmla="+- 0 6726 6715"/>
                  <a:gd name="T17" fmla="*/ T16 w 11"/>
                  <a:gd name="T18" fmla="+- 0 12588 12588"/>
                  <a:gd name="T19" fmla="*/ 12588 h 5"/>
                </a:gdLst>
                <a:ahLst/>
                <a:cxnLst>
                  <a:cxn ang="0">
                    <a:pos x="T1" y="T3"/>
                  </a:cxn>
                  <a:cxn ang="0">
                    <a:pos x="T5" y="T7"/>
                  </a:cxn>
                  <a:cxn ang="0">
                    <a:pos x="T9" y="T11"/>
                  </a:cxn>
                  <a:cxn ang="0">
                    <a:pos x="T13" y="T15"/>
                  </a:cxn>
                  <a:cxn ang="0">
                    <a:pos x="T17" y="T19"/>
                  </a:cxn>
                </a:cxnLst>
                <a:rect l="0" t="0" r="r" b="b"/>
                <a:pathLst>
                  <a:path w="11" h="5">
                    <a:moveTo>
                      <a:pt x="11" y="0"/>
                    </a:moveTo>
                    <a:lnTo>
                      <a:pt x="0" y="0"/>
                    </a:lnTo>
                    <a:lnTo>
                      <a:pt x="6" y="5"/>
                    </a:lnTo>
                    <a:lnTo>
                      <a:pt x="11" y="5"/>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4" name="Rectangle 263"/>
            <p:cNvSpPr/>
            <p:nvPr/>
          </p:nvSpPr>
          <p:spPr>
            <a:xfrm>
              <a:off x="3122564" y="3219191"/>
              <a:ext cx="2135697" cy="1015663"/>
            </a:xfrm>
            <a:prstGeom prst="rect">
              <a:avLst/>
            </a:prstGeom>
          </p:spPr>
          <p:txBody>
            <a:bodyPr wrap="square">
              <a:spAutoFit/>
            </a:bodyPr>
            <a:lstStyle/>
            <a:p>
              <a:pPr algn="ctr"/>
              <a:r>
                <a:rPr lang="fr-FR" sz="2000" dirty="0">
                  <a:solidFill>
                    <a:schemeClr val="bg1"/>
                  </a:solidFill>
                  <a:latin typeface="Arial" pitchFamily="34" charset="0"/>
                  <a:cs typeface="Arial" pitchFamily="34" charset="0"/>
                </a:rPr>
                <a:t>La technique de surveillance est-elle applicable?</a:t>
              </a:r>
            </a:p>
          </p:txBody>
        </p:sp>
      </p:grpSp>
      <p:grpSp>
        <p:nvGrpSpPr>
          <p:cNvPr id="229" name="Groupe 228"/>
          <p:cNvGrpSpPr/>
          <p:nvPr/>
        </p:nvGrpSpPr>
        <p:grpSpPr>
          <a:xfrm>
            <a:off x="3127182" y="5210237"/>
            <a:ext cx="2140315" cy="1270477"/>
            <a:chOff x="3127182" y="5210237"/>
            <a:chExt cx="2140315" cy="1270477"/>
          </a:xfrm>
        </p:grpSpPr>
        <p:grpSp>
          <p:nvGrpSpPr>
            <p:cNvPr id="1154" name="Group 158"/>
            <p:cNvGrpSpPr>
              <a:grpSpLocks/>
            </p:cNvGrpSpPr>
            <p:nvPr/>
          </p:nvGrpSpPr>
          <p:grpSpPr bwMode="auto">
            <a:xfrm>
              <a:off x="3127182" y="5210237"/>
              <a:ext cx="2140315" cy="1270477"/>
              <a:chOff x="4422" y="14381"/>
              <a:chExt cx="2318" cy="1066"/>
            </a:xfrm>
          </p:grpSpPr>
          <p:sp>
            <p:nvSpPr>
              <p:cNvPr id="1155" name="Freeform 159"/>
              <p:cNvSpPr>
                <a:spLocks/>
              </p:cNvSpPr>
              <p:nvPr/>
            </p:nvSpPr>
            <p:spPr bwMode="auto">
              <a:xfrm>
                <a:off x="4422" y="14381"/>
                <a:ext cx="2318" cy="1066"/>
              </a:xfrm>
              <a:custGeom>
                <a:avLst/>
                <a:gdLst>
                  <a:gd name="T0" fmla="+- 0 6740 4422"/>
                  <a:gd name="T1" fmla="*/ T0 w 2318"/>
                  <a:gd name="T2" fmla="+- 0 14381 14381"/>
                  <a:gd name="T3" fmla="*/ 14381 h 1066"/>
                  <a:gd name="T4" fmla="+- 0 4422 4422"/>
                  <a:gd name="T5" fmla="*/ T4 w 2318"/>
                  <a:gd name="T6" fmla="+- 0 14381 14381"/>
                  <a:gd name="T7" fmla="*/ 14381 h 1066"/>
                  <a:gd name="T8" fmla="+- 0 4422 4422"/>
                  <a:gd name="T9" fmla="*/ T8 w 2318"/>
                  <a:gd name="T10" fmla="+- 0 15447 14381"/>
                  <a:gd name="T11" fmla="*/ 15447 h 1066"/>
                  <a:gd name="T12" fmla="+- 0 6740 4422"/>
                  <a:gd name="T13" fmla="*/ T12 w 2318"/>
                  <a:gd name="T14" fmla="+- 0 15447 14381"/>
                  <a:gd name="T15" fmla="*/ 15447 h 1066"/>
                  <a:gd name="T16" fmla="+- 0 6740 4422"/>
                  <a:gd name="T17" fmla="*/ T16 w 2318"/>
                  <a:gd name="T18" fmla="+- 0 15442 14381"/>
                  <a:gd name="T19" fmla="*/ 15442 h 1066"/>
                  <a:gd name="T20" fmla="+- 0 4431 4422"/>
                  <a:gd name="T21" fmla="*/ T20 w 2318"/>
                  <a:gd name="T22" fmla="+- 0 15442 14381"/>
                  <a:gd name="T23" fmla="*/ 15442 h 1066"/>
                  <a:gd name="T24" fmla="+- 0 4427 4422"/>
                  <a:gd name="T25" fmla="*/ T24 w 2318"/>
                  <a:gd name="T26" fmla="+- 0 15436 14381"/>
                  <a:gd name="T27" fmla="*/ 15436 h 1066"/>
                  <a:gd name="T28" fmla="+- 0 4431 4422"/>
                  <a:gd name="T29" fmla="*/ T28 w 2318"/>
                  <a:gd name="T30" fmla="+- 0 15436 14381"/>
                  <a:gd name="T31" fmla="*/ 15436 h 1066"/>
                  <a:gd name="T32" fmla="+- 0 4431 4422"/>
                  <a:gd name="T33" fmla="*/ T32 w 2318"/>
                  <a:gd name="T34" fmla="+- 0 14392 14381"/>
                  <a:gd name="T35" fmla="*/ 14392 h 1066"/>
                  <a:gd name="T36" fmla="+- 0 4427 4422"/>
                  <a:gd name="T37" fmla="*/ T36 w 2318"/>
                  <a:gd name="T38" fmla="+- 0 14392 14381"/>
                  <a:gd name="T39" fmla="*/ 14392 h 1066"/>
                  <a:gd name="T40" fmla="+- 0 4431 4422"/>
                  <a:gd name="T41" fmla="*/ T40 w 2318"/>
                  <a:gd name="T42" fmla="+- 0 14387 14381"/>
                  <a:gd name="T43" fmla="*/ 14387 h 1066"/>
                  <a:gd name="T44" fmla="+- 0 6740 4422"/>
                  <a:gd name="T45" fmla="*/ T44 w 2318"/>
                  <a:gd name="T46" fmla="+- 0 14387 14381"/>
                  <a:gd name="T47" fmla="*/ 14387 h 1066"/>
                  <a:gd name="T48" fmla="+- 0 6740 4422"/>
                  <a:gd name="T49" fmla="*/ T48 w 2318"/>
                  <a:gd name="T50" fmla="+- 0 14381 14381"/>
                  <a:gd name="T51" fmla="*/ 14381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18" h="1066">
                    <a:moveTo>
                      <a:pt x="2318" y="0"/>
                    </a:moveTo>
                    <a:lnTo>
                      <a:pt x="0" y="0"/>
                    </a:lnTo>
                    <a:lnTo>
                      <a:pt x="0" y="1066"/>
                    </a:lnTo>
                    <a:lnTo>
                      <a:pt x="2318" y="1066"/>
                    </a:lnTo>
                    <a:lnTo>
                      <a:pt x="2318" y="1061"/>
                    </a:lnTo>
                    <a:lnTo>
                      <a:pt x="9" y="1061"/>
                    </a:lnTo>
                    <a:lnTo>
                      <a:pt x="5" y="1055"/>
                    </a:lnTo>
                    <a:lnTo>
                      <a:pt x="9" y="1055"/>
                    </a:lnTo>
                    <a:lnTo>
                      <a:pt x="9" y="11"/>
                    </a:lnTo>
                    <a:lnTo>
                      <a:pt x="5" y="11"/>
                    </a:lnTo>
                    <a:lnTo>
                      <a:pt x="9" y="6"/>
                    </a:lnTo>
                    <a:lnTo>
                      <a:pt x="2318" y="6"/>
                    </a:lnTo>
                    <a:lnTo>
                      <a:pt x="231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56" name="Group 160"/>
            <p:cNvGrpSpPr>
              <a:grpSpLocks/>
            </p:cNvGrpSpPr>
            <p:nvPr/>
          </p:nvGrpSpPr>
          <p:grpSpPr bwMode="auto">
            <a:xfrm>
              <a:off x="3131800" y="6465837"/>
              <a:ext cx="4618" cy="8927"/>
              <a:chOff x="4427" y="15436"/>
              <a:chExt cx="5" cy="6"/>
            </a:xfrm>
          </p:grpSpPr>
          <p:sp>
            <p:nvSpPr>
              <p:cNvPr id="1157" name="Freeform 161"/>
              <p:cNvSpPr>
                <a:spLocks/>
              </p:cNvSpPr>
              <p:nvPr/>
            </p:nvSpPr>
            <p:spPr bwMode="auto">
              <a:xfrm>
                <a:off x="4427" y="15436"/>
                <a:ext cx="5" cy="6"/>
              </a:xfrm>
              <a:custGeom>
                <a:avLst/>
                <a:gdLst>
                  <a:gd name="T0" fmla="+- 0 4431 4427"/>
                  <a:gd name="T1" fmla="*/ T0 w 5"/>
                  <a:gd name="T2" fmla="+- 0 15436 15436"/>
                  <a:gd name="T3" fmla="*/ 15436 h 6"/>
                  <a:gd name="T4" fmla="+- 0 4427 4427"/>
                  <a:gd name="T5" fmla="*/ T4 w 5"/>
                  <a:gd name="T6" fmla="+- 0 15436 15436"/>
                  <a:gd name="T7" fmla="*/ 15436 h 6"/>
                  <a:gd name="T8" fmla="+- 0 4431 4427"/>
                  <a:gd name="T9" fmla="*/ T8 w 5"/>
                  <a:gd name="T10" fmla="+- 0 15442 15436"/>
                  <a:gd name="T11" fmla="*/ 15442 h 6"/>
                  <a:gd name="T12" fmla="+- 0 4431 4427"/>
                  <a:gd name="T13" fmla="*/ T12 w 5"/>
                  <a:gd name="T14" fmla="+- 0 15436 15436"/>
                  <a:gd name="T15" fmla="*/ 15436 h 6"/>
                </a:gdLst>
                <a:ahLst/>
                <a:cxnLst>
                  <a:cxn ang="0">
                    <a:pos x="T1" y="T3"/>
                  </a:cxn>
                  <a:cxn ang="0">
                    <a:pos x="T5" y="T7"/>
                  </a:cxn>
                  <a:cxn ang="0">
                    <a:pos x="T9" y="T11"/>
                  </a:cxn>
                  <a:cxn ang="0">
                    <a:pos x="T13" y="T15"/>
                  </a:cxn>
                </a:cxnLst>
                <a:rect l="0" t="0" r="r" b="b"/>
                <a:pathLst>
                  <a:path w="5" h="6">
                    <a:moveTo>
                      <a:pt x="4" y="0"/>
                    </a:moveTo>
                    <a:lnTo>
                      <a:pt x="0" y="0"/>
                    </a:lnTo>
                    <a:lnTo>
                      <a:pt x="4" y="6"/>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58" name="Group 162"/>
            <p:cNvGrpSpPr>
              <a:grpSpLocks/>
            </p:cNvGrpSpPr>
            <p:nvPr/>
          </p:nvGrpSpPr>
          <p:grpSpPr bwMode="auto">
            <a:xfrm>
              <a:off x="3134108" y="6471788"/>
              <a:ext cx="2121845" cy="0"/>
              <a:chOff x="4431" y="15439"/>
              <a:chExt cx="2297" cy="2"/>
            </a:xfrm>
          </p:grpSpPr>
          <p:sp>
            <p:nvSpPr>
              <p:cNvPr id="1159" name="Freeform 163"/>
              <p:cNvSpPr>
                <a:spLocks/>
              </p:cNvSpPr>
              <p:nvPr/>
            </p:nvSpPr>
            <p:spPr bwMode="auto">
              <a:xfrm>
                <a:off x="4431" y="15439"/>
                <a:ext cx="2297" cy="2"/>
              </a:xfrm>
              <a:custGeom>
                <a:avLst/>
                <a:gdLst>
                  <a:gd name="T0" fmla="+- 0 4431 4431"/>
                  <a:gd name="T1" fmla="*/ T0 w 2297"/>
                  <a:gd name="T2" fmla="+- 0 6729 4431"/>
                  <a:gd name="T3" fmla="*/ T2 w 2297"/>
                </a:gdLst>
                <a:ahLst/>
                <a:cxnLst>
                  <a:cxn ang="0">
                    <a:pos x="T1" y="0"/>
                  </a:cxn>
                  <a:cxn ang="0">
                    <a:pos x="T3" y="0"/>
                  </a:cxn>
                </a:cxnLst>
                <a:rect l="0" t="0" r="r" b="b"/>
                <a:pathLst>
                  <a:path w="2297">
                    <a:moveTo>
                      <a:pt x="0" y="0"/>
                    </a:moveTo>
                    <a:lnTo>
                      <a:pt x="2298" y="0"/>
                    </a:lnTo>
                  </a:path>
                </a:pathLst>
              </a:custGeom>
              <a:noFill/>
              <a:ln w="49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0" name="Group 164"/>
            <p:cNvGrpSpPr>
              <a:grpSpLocks/>
            </p:cNvGrpSpPr>
            <p:nvPr/>
          </p:nvGrpSpPr>
          <p:grpSpPr bwMode="auto">
            <a:xfrm>
              <a:off x="5258262" y="5219164"/>
              <a:ext cx="0" cy="1255600"/>
              <a:chOff x="6729" y="14387"/>
              <a:chExt cx="2" cy="1056"/>
            </a:xfrm>
          </p:grpSpPr>
          <p:sp>
            <p:nvSpPr>
              <p:cNvPr id="1161" name="Freeform 165"/>
              <p:cNvSpPr>
                <a:spLocks/>
              </p:cNvSpPr>
              <p:nvPr/>
            </p:nvSpPr>
            <p:spPr bwMode="auto">
              <a:xfrm>
                <a:off x="6729" y="14387"/>
                <a:ext cx="2" cy="1056"/>
              </a:xfrm>
              <a:custGeom>
                <a:avLst/>
                <a:gdLst>
                  <a:gd name="T0" fmla="+- 0 14387 14387"/>
                  <a:gd name="T1" fmla="*/ 14387 h 1056"/>
                  <a:gd name="T2" fmla="+- 0 15442 14387"/>
                  <a:gd name="T3" fmla="*/ 15442 h 1056"/>
                </a:gdLst>
                <a:ahLst/>
                <a:cxnLst>
                  <a:cxn ang="0">
                    <a:pos x="0" y="T1"/>
                  </a:cxn>
                  <a:cxn ang="0">
                    <a:pos x="0" y="T3"/>
                  </a:cxn>
                </a:cxnLst>
                <a:rect l="0" t="0" r="r" b="b"/>
                <a:pathLst>
                  <a:path h="1056">
                    <a:moveTo>
                      <a:pt x="0" y="0"/>
                    </a:moveTo>
                    <a:lnTo>
                      <a:pt x="0" y="1055"/>
                    </a:lnTo>
                  </a:path>
                </a:pathLst>
              </a:custGeom>
              <a:noFill/>
              <a:ln w="1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2" name="Group 166"/>
            <p:cNvGrpSpPr>
              <a:grpSpLocks/>
            </p:cNvGrpSpPr>
            <p:nvPr/>
          </p:nvGrpSpPr>
          <p:grpSpPr bwMode="auto">
            <a:xfrm>
              <a:off x="5258262" y="6465837"/>
              <a:ext cx="9235" cy="8927"/>
              <a:chOff x="6729" y="15436"/>
              <a:chExt cx="11" cy="6"/>
            </a:xfrm>
          </p:grpSpPr>
          <p:sp>
            <p:nvSpPr>
              <p:cNvPr id="1163" name="Freeform 167"/>
              <p:cNvSpPr>
                <a:spLocks/>
              </p:cNvSpPr>
              <p:nvPr/>
            </p:nvSpPr>
            <p:spPr bwMode="auto">
              <a:xfrm>
                <a:off x="6729" y="15436"/>
                <a:ext cx="11" cy="6"/>
              </a:xfrm>
              <a:custGeom>
                <a:avLst/>
                <a:gdLst>
                  <a:gd name="T0" fmla="+- 0 6740 6729"/>
                  <a:gd name="T1" fmla="*/ T0 w 11"/>
                  <a:gd name="T2" fmla="+- 0 15436 15436"/>
                  <a:gd name="T3" fmla="*/ 15436 h 6"/>
                  <a:gd name="T4" fmla="+- 0 6734 6729"/>
                  <a:gd name="T5" fmla="*/ T4 w 11"/>
                  <a:gd name="T6" fmla="+- 0 15436 15436"/>
                  <a:gd name="T7" fmla="*/ 15436 h 6"/>
                  <a:gd name="T8" fmla="+- 0 6729 6729"/>
                  <a:gd name="T9" fmla="*/ T8 w 11"/>
                  <a:gd name="T10" fmla="+- 0 15442 15436"/>
                  <a:gd name="T11" fmla="*/ 15442 h 6"/>
                  <a:gd name="T12" fmla="+- 0 6740 6729"/>
                  <a:gd name="T13" fmla="*/ T12 w 11"/>
                  <a:gd name="T14" fmla="+- 0 15442 15436"/>
                  <a:gd name="T15" fmla="*/ 15442 h 6"/>
                  <a:gd name="T16" fmla="+- 0 6740 6729"/>
                  <a:gd name="T17" fmla="*/ T16 w 11"/>
                  <a:gd name="T18" fmla="+- 0 15436 15436"/>
                  <a:gd name="T19" fmla="*/ 15436 h 6"/>
                </a:gdLst>
                <a:ahLst/>
                <a:cxnLst>
                  <a:cxn ang="0">
                    <a:pos x="T1" y="T3"/>
                  </a:cxn>
                  <a:cxn ang="0">
                    <a:pos x="T5" y="T7"/>
                  </a:cxn>
                  <a:cxn ang="0">
                    <a:pos x="T9" y="T11"/>
                  </a:cxn>
                  <a:cxn ang="0">
                    <a:pos x="T13" y="T15"/>
                  </a:cxn>
                  <a:cxn ang="0">
                    <a:pos x="T17" y="T19"/>
                  </a:cxn>
                </a:cxnLst>
                <a:rect l="0" t="0" r="r" b="b"/>
                <a:pathLst>
                  <a:path w="11" h="6">
                    <a:moveTo>
                      <a:pt x="11" y="0"/>
                    </a:moveTo>
                    <a:lnTo>
                      <a:pt x="5" y="0"/>
                    </a:lnTo>
                    <a:lnTo>
                      <a:pt x="0" y="6"/>
                    </a:lnTo>
                    <a:lnTo>
                      <a:pt x="11" y="6"/>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64" name="Group 168"/>
            <p:cNvGrpSpPr>
              <a:grpSpLocks/>
            </p:cNvGrpSpPr>
            <p:nvPr/>
          </p:nvGrpSpPr>
          <p:grpSpPr bwMode="auto">
            <a:xfrm>
              <a:off x="3131800" y="5219164"/>
              <a:ext cx="4618" cy="5951"/>
              <a:chOff x="4427" y="14387"/>
              <a:chExt cx="5" cy="5"/>
            </a:xfrm>
          </p:grpSpPr>
          <p:sp>
            <p:nvSpPr>
              <p:cNvPr id="1165" name="Freeform 169"/>
              <p:cNvSpPr>
                <a:spLocks/>
              </p:cNvSpPr>
              <p:nvPr/>
            </p:nvSpPr>
            <p:spPr bwMode="auto">
              <a:xfrm>
                <a:off x="4427" y="14387"/>
                <a:ext cx="5" cy="5"/>
              </a:xfrm>
              <a:custGeom>
                <a:avLst/>
                <a:gdLst>
                  <a:gd name="T0" fmla="+- 0 4431 4427"/>
                  <a:gd name="T1" fmla="*/ T0 w 5"/>
                  <a:gd name="T2" fmla="+- 0 14387 14387"/>
                  <a:gd name="T3" fmla="*/ 14387 h 5"/>
                  <a:gd name="T4" fmla="+- 0 4427 4427"/>
                  <a:gd name="T5" fmla="*/ T4 w 5"/>
                  <a:gd name="T6" fmla="+- 0 14392 14387"/>
                  <a:gd name="T7" fmla="*/ 14392 h 5"/>
                  <a:gd name="T8" fmla="+- 0 4431 4427"/>
                  <a:gd name="T9" fmla="*/ T8 w 5"/>
                  <a:gd name="T10" fmla="+- 0 14392 14387"/>
                  <a:gd name="T11" fmla="*/ 14392 h 5"/>
                  <a:gd name="T12" fmla="+- 0 4431 4427"/>
                  <a:gd name="T13" fmla="*/ T12 w 5"/>
                  <a:gd name="T14" fmla="+- 0 14387 14387"/>
                  <a:gd name="T15" fmla="*/ 14387 h 5"/>
                </a:gdLst>
                <a:ahLst/>
                <a:cxnLst>
                  <a:cxn ang="0">
                    <a:pos x="T1" y="T3"/>
                  </a:cxn>
                  <a:cxn ang="0">
                    <a:pos x="T5" y="T7"/>
                  </a:cxn>
                  <a:cxn ang="0">
                    <a:pos x="T9" y="T11"/>
                  </a:cxn>
                  <a:cxn ang="0">
                    <a:pos x="T13" y="T15"/>
                  </a:cxn>
                </a:cxnLst>
                <a:rect l="0" t="0" r="r" b="b"/>
                <a:pathLst>
                  <a:path w="5" h="5">
                    <a:moveTo>
                      <a:pt x="4" y="0"/>
                    </a:moveTo>
                    <a:lnTo>
                      <a:pt x="0" y="5"/>
                    </a:lnTo>
                    <a:lnTo>
                      <a:pt x="4" y="5"/>
                    </a:lnTo>
                    <a:lnTo>
                      <a:pt x="4"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166" name="Group 170"/>
            <p:cNvGrpSpPr>
              <a:grpSpLocks/>
            </p:cNvGrpSpPr>
            <p:nvPr/>
          </p:nvGrpSpPr>
          <p:grpSpPr bwMode="auto">
            <a:xfrm>
              <a:off x="3134108" y="5222139"/>
              <a:ext cx="2121845" cy="0"/>
              <a:chOff x="4431" y="14389"/>
              <a:chExt cx="2297" cy="2"/>
            </a:xfrm>
          </p:grpSpPr>
          <p:sp>
            <p:nvSpPr>
              <p:cNvPr id="1167" name="Freeform 171"/>
              <p:cNvSpPr>
                <a:spLocks/>
              </p:cNvSpPr>
              <p:nvPr/>
            </p:nvSpPr>
            <p:spPr bwMode="auto">
              <a:xfrm>
                <a:off x="4431" y="14389"/>
                <a:ext cx="2297" cy="2"/>
              </a:xfrm>
              <a:custGeom>
                <a:avLst/>
                <a:gdLst>
                  <a:gd name="T0" fmla="+- 0 4431 4431"/>
                  <a:gd name="T1" fmla="*/ T0 w 2297"/>
                  <a:gd name="T2" fmla="+- 0 6729 4431"/>
                  <a:gd name="T3" fmla="*/ T2 w 2297"/>
                </a:gdLst>
                <a:ahLst/>
                <a:cxnLst>
                  <a:cxn ang="0">
                    <a:pos x="T1" y="0"/>
                  </a:cxn>
                  <a:cxn ang="0">
                    <a:pos x="T3" y="0"/>
                  </a:cxn>
                </a:cxnLst>
                <a:rect l="0" t="0" r="r" b="b"/>
                <a:pathLst>
                  <a:path w="2297">
                    <a:moveTo>
                      <a:pt x="0" y="0"/>
                    </a:moveTo>
                    <a:lnTo>
                      <a:pt x="2298" y="0"/>
                    </a:lnTo>
                  </a:path>
                </a:pathLst>
              </a:custGeom>
              <a:noFill/>
              <a:ln w="443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8" name="Group 172"/>
            <p:cNvGrpSpPr>
              <a:grpSpLocks/>
            </p:cNvGrpSpPr>
            <p:nvPr/>
          </p:nvGrpSpPr>
          <p:grpSpPr bwMode="auto">
            <a:xfrm>
              <a:off x="5258262" y="5219164"/>
              <a:ext cx="9235" cy="5951"/>
              <a:chOff x="6729" y="14387"/>
              <a:chExt cx="11" cy="5"/>
            </a:xfrm>
          </p:grpSpPr>
          <p:sp>
            <p:nvSpPr>
              <p:cNvPr id="1169" name="Freeform 173"/>
              <p:cNvSpPr>
                <a:spLocks/>
              </p:cNvSpPr>
              <p:nvPr/>
            </p:nvSpPr>
            <p:spPr bwMode="auto">
              <a:xfrm>
                <a:off x="6729" y="14387"/>
                <a:ext cx="11" cy="5"/>
              </a:xfrm>
              <a:custGeom>
                <a:avLst/>
                <a:gdLst>
                  <a:gd name="T0" fmla="+- 0 6740 6729"/>
                  <a:gd name="T1" fmla="*/ T0 w 11"/>
                  <a:gd name="T2" fmla="+- 0 14387 14387"/>
                  <a:gd name="T3" fmla="*/ 14387 h 5"/>
                  <a:gd name="T4" fmla="+- 0 6729 6729"/>
                  <a:gd name="T5" fmla="*/ T4 w 11"/>
                  <a:gd name="T6" fmla="+- 0 14387 14387"/>
                  <a:gd name="T7" fmla="*/ 14387 h 5"/>
                  <a:gd name="T8" fmla="+- 0 6734 6729"/>
                  <a:gd name="T9" fmla="*/ T8 w 11"/>
                  <a:gd name="T10" fmla="+- 0 14392 14387"/>
                  <a:gd name="T11" fmla="*/ 14392 h 5"/>
                  <a:gd name="T12" fmla="+- 0 6740 6729"/>
                  <a:gd name="T13" fmla="*/ T12 w 11"/>
                  <a:gd name="T14" fmla="+- 0 14392 14387"/>
                  <a:gd name="T15" fmla="*/ 14392 h 5"/>
                  <a:gd name="T16" fmla="+- 0 6740 6729"/>
                  <a:gd name="T17" fmla="*/ T16 w 11"/>
                  <a:gd name="T18" fmla="+- 0 14387 14387"/>
                  <a:gd name="T19" fmla="*/ 14387 h 5"/>
                </a:gdLst>
                <a:ahLst/>
                <a:cxnLst>
                  <a:cxn ang="0">
                    <a:pos x="T1" y="T3"/>
                  </a:cxn>
                  <a:cxn ang="0">
                    <a:pos x="T5" y="T7"/>
                  </a:cxn>
                  <a:cxn ang="0">
                    <a:pos x="T9" y="T11"/>
                  </a:cxn>
                  <a:cxn ang="0">
                    <a:pos x="T13" y="T15"/>
                  </a:cxn>
                  <a:cxn ang="0">
                    <a:pos x="T17" y="T19"/>
                  </a:cxn>
                </a:cxnLst>
                <a:rect l="0" t="0" r="r" b="b"/>
                <a:pathLst>
                  <a:path w="11" h="5">
                    <a:moveTo>
                      <a:pt x="11" y="0"/>
                    </a:moveTo>
                    <a:lnTo>
                      <a:pt x="0" y="0"/>
                    </a:lnTo>
                    <a:lnTo>
                      <a:pt x="5" y="5"/>
                    </a:lnTo>
                    <a:lnTo>
                      <a:pt x="11" y="5"/>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5" name="Rectangle 264"/>
            <p:cNvSpPr/>
            <p:nvPr/>
          </p:nvSpPr>
          <p:spPr>
            <a:xfrm>
              <a:off x="3257818" y="5424588"/>
              <a:ext cx="1767600" cy="707886"/>
            </a:xfrm>
            <a:prstGeom prst="rect">
              <a:avLst/>
            </a:prstGeom>
          </p:spPr>
          <p:txBody>
            <a:bodyPr wrap="none">
              <a:spAutoFit/>
            </a:bodyPr>
            <a:lstStyle/>
            <a:p>
              <a:r>
                <a:rPr lang="fr-FR" sz="2000" dirty="0">
                  <a:solidFill>
                    <a:schemeClr val="bg1"/>
                  </a:solidFill>
                  <a:latin typeface="Arial" pitchFamily="34" charset="0"/>
                  <a:cs typeface="Arial" pitchFamily="34" charset="0"/>
                </a:rPr>
                <a:t>Le  coût est-il </a:t>
              </a:r>
            </a:p>
            <a:p>
              <a:pPr algn="ctr"/>
              <a:r>
                <a:rPr lang="fr-FR" sz="2000" dirty="0">
                  <a:solidFill>
                    <a:schemeClr val="bg1"/>
                  </a:solidFill>
                  <a:latin typeface="Arial" pitchFamily="34" charset="0"/>
                  <a:cs typeface="Arial" pitchFamily="34" charset="0"/>
                </a:rPr>
                <a:t>Adapté ?</a:t>
              </a:r>
            </a:p>
          </p:txBody>
        </p:sp>
      </p:grpSp>
      <p:sp>
        <p:nvSpPr>
          <p:cNvPr id="236" name="Rectangle 235"/>
          <p:cNvSpPr/>
          <p:nvPr/>
        </p:nvSpPr>
        <p:spPr>
          <a:xfrm>
            <a:off x="582343" y="943801"/>
            <a:ext cx="1231427"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a:spAutoFit/>
          </a:bodyPr>
          <a:lstStyle/>
          <a:p>
            <a:pPr algn="ctr"/>
            <a:r>
              <a:rPr lang="fr-FR" sz="2800" b="1" dirty="0">
                <a:solidFill>
                  <a:schemeClr val="bg1"/>
                </a:solidFill>
                <a:latin typeface="Arial Narrow" pitchFamily="34" charset="0"/>
              </a:rPr>
              <a:t>Étape 1</a:t>
            </a:r>
          </a:p>
        </p:txBody>
      </p:sp>
      <p:sp>
        <p:nvSpPr>
          <p:cNvPr id="270" name="Rectangle 269">
            <a:extLst>
              <a:ext uri="{FF2B5EF4-FFF2-40B4-BE49-F238E27FC236}">
                <a16:creationId xmlns:a16="http://schemas.microsoft.com/office/drawing/2014/main" id="{DDF8C27E-CD18-49C6-A0C2-771E69423D59}"/>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6"/>
                                        </p:tgtEl>
                                        <p:attrNameLst>
                                          <p:attrName>style.visibility</p:attrName>
                                        </p:attrNameLst>
                                      </p:cBhvr>
                                      <p:to>
                                        <p:strVal val="visible"/>
                                      </p:to>
                                    </p:set>
                                    <p:animEffect transition="in" filter="fade">
                                      <p:cBhvr>
                                        <p:cTn id="7" dur="500"/>
                                        <p:tgtEl>
                                          <p:spTgt spid="1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7"/>
                                        </p:tgtEl>
                                        <p:attrNameLst>
                                          <p:attrName>style.visibility</p:attrName>
                                        </p:attrNameLst>
                                      </p:cBhvr>
                                      <p:to>
                                        <p:strVal val="visible"/>
                                      </p:to>
                                    </p:set>
                                    <p:animEffect transition="in" filter="fade">
                                      <p:cBhvr>
                                        <p:cTn id="17" dur="500"/>
                                        <p:tgtEl>
                                          <p:spTgt spid="12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8"/>
                                        </p:tgtEl>
                                        <p:attrNameLst>
                                          <p:attrName>style.visibility</p:attrName>
                                        </p:attrNameLst>
                                      </p:cBhvr>
                                      <p:to>
                                        <p:strVal val="visible"/>
                                      </p:to>
                                    </p:set>
                                    <p:animEffect transition="in" filter="fade">
                                      <p:cBhvr>
                                        <p:cTn id="27" dur="500"/>
                                        <p:tgtEl>
                                          <p:spTgt spid="2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4"/>
                                        </p:tgtEl>
                                        <p:attrNameLst>
                                          <p:attrName>style.visibility</p:attrName>
                                        </p:attrNameLst>
                                      </p:cBhvr>
                                      <p:to>
                                        <p:strVal val="visible"/>
                                      </p:to>
                                    </p:set>
                                    <p:animEffect transition="in" filter="fade">
                                      <p:cBhvr>
                                        <p:cTn id="32" dur="500"/>
                                        <p:tgtEl>
                                          <p:spTgt spid="2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3"/>
                                        </p:tgtEl>
                                        <p:attrNameLst>
                                          <p:attrName>style.visibility</p:attrName>
                                        </p:attrNameLst>
                                      </p:cBhvr>
                                      <p:to>
                                        <p:strVal val="visible"/>
                                      </p:to>
                                    </p:set>
                                    <p:animEffect transition="in" filter="fade">
                                      <p:cBhvr>
                                        <p:cTn id="42" dur="500"/>
                                        <p:tgtEl>
                                          <p:spTgt spid="2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fade">
                                      <p:cBhvr>
                                        <p:cTn id="47" dur="500"/>
                                        <p:tgtEl>
                                          <p:spTgt spid="2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5"/>
                                        </p:tgtEl>
                                        <p:attrNameLst>
                                          <p:attrName>style.visibility</p:attrName>
                                        </p:attrNameLst>
                                      </p:cBhvr>
                                      <p:to>
                                        <p:strVal val="visible"/>
                                      </p:to>
                                    </p:set>
                                    <p:animEffect transition="in" filter="fade">
                                      <p:cBhvr>
                                        <p:cTn id="52" dur="500"/>
                                        <p:tgtEl>
                                          <p:spTgt spid="2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500"/>
                                        <p:tgtEl>
                                          <p:spTgt spid="2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2"/>
                                        </p:tgtEl>
                                        <p:attrNameLst>
                                          <p:attrName>style.visibility</p:attrName>
                                        </p:attrNameLst>
                                      </p:cBhvr>
                                      <p:to>
                                        <p:strVal val="visible"/>
                                      </p:to>
                                    </p:set>
                                    <p:animEffect transition="in" filter="fade">
                                      <p:cBhvr>
                                        <p:cTn id="62" dur="500"/>
                                        <p:tgtEl>
                                          <p:spTgt spid="2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0"/>
                                        </p:tgtEl>
                                        <p:attrNameLst>
                                          <p:attrName>style.visibility</p:attrName>
                                        </p:attrNameLst>
                                      </p:cBhvr>
                                      <p:to>
                                        <p:strVal val="visible"/>
                                      </p:to>
                                    </p:set>
                                    <p:animEffect transition="in" filter="fade">
                                      <p:cBhvr>
                                        <p:cTn id="67" dur="500"/>
                                        <p:tgtEl>
                                          <p:spTgt spid="230"/>
                                        </p:tgtEl>
                                      </p:cBhvr>
                                    </p:animEffect>
                                  </p:childTnLst>
                                </p:cTn>
                              </p:par>
                              <p:par>
                                <p:cTn id="68" presetID="10" presetClass="entr" presetSubtype="0" fill="hold" nodeType="withEffect">
                                  <p:stCondLst>
                                    <p:cond delay="0"/>
                                  </p:stCondLst>
                                  <p:childTnLst>
                                    <p:set>
                                      <p:cBhvr>
                                        <p:cTn id="69" dur="1" fill="hold">
                                          <p:stCondLst>
                                            <p:cond delay="0"/>
                                          </p:stCondLst>
                                        </p:cTn>
                                        <p:tgtEl>
                                          <p:spTgt spid="231"/>
                                        </p:tgtEl>
                                        <p:attrNameLst>
                                          <p:attrName>style.visibility</p:attrName>
                                        </p:attrNameLst>
                                      </p:cBhvr>
                                      <p:to>
                                        <p:strVal val="visible"/>
                                      </p:to>
                                    </p:set>
                                    <p:animEffect transition="in" filter="fade">
                                      <p:cBhvr>
                                        <p:cTn id="70"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2343" y="943801"/>
            <a:ext cx="1231427"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a:spAutoFit/>
          </a:bodyPr>
          <a:lstStyle/>
          <a:p>
            <a:pPr algn="ctr"/>
            <a:r>
              <a:rPr lang="fr-FR" sz="2800" b="1" dirty="0">
                <a:solidFill>
                  <a:schemeClr val="bg1"/>
                </a:solidFill>
                <a:latin typeface="Arial Narrow" pitchFamily="34" charset="0"/>
              </a:rPr>
              <a:t>Étape 2</a:t>
            </a:r>
          </a:p>
        </p:txBody>
      </p:sp>
      <p:sp>
        <p:nvSpPr>
          <p:cNvPr id="2" name="Rectangle 1"/>
          <p:cNvSpPr/>
          <p:nvPr/>
        </p:nvSpPr>
        <p:spPr>
          <a:xfrm>
            <a:off x="171814" y="1628800"/>
            <a:ext cx="8964488" cy="5324535"/>
          </a:xfrm>
          <a:prstGeom prst="rect">
            <a:avLst/>
          </a:prstGeom>
        </p:spPr>
        <p:txBody>
          <a:bodyPr wrap="square">
            <a:spAutoFit/>
          </a:bodyPr>
          <a:lstStyle/>
          <a:p>
            <a:r>
              <a:rPr lang="fr-FR" sz="2400" b="1" dirty="0">
                <a:solidFill>
                  <a:schemeClr val="bg1"/>
                </a:solidFill>
                <a:latin typeface="Arial" pitchFamily="34" charset="0"/>
                <a:cs typeface="Arial" pitchFamily="34" charset="0"/>
              </a:rPr>
              <a:t>Mise en place d’un système de surveillance adapté (personnel, matériels, logiciels, organisation)</a:t>
            </a:r>
          </a:p>
          <a:p>
            <a:endParaRPr lang="fr-FR" sz="2400" b="1"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Les paramètres suivants sont à prendre en compte dans la définition du système de surveillance :</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Fonctions assignées au système : Maintenance et / ou sécurité</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Niveau d’analyse requis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Type de surveillance : Continue ou périodique</a:t>
            </a:r>
          </a:p>
          <a:p>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a:p>
            <a:r>
              <a:rPr lang="fr-FR" sz="2400" b="1" i="1" dirty="0">
                <a:solidFill>
                  <a:schemeClr val="bg1"/>
                </a:solidFill>
                <a:latin typeface="Arial" pitchFamily="34" charset="0"/>
                <a:cs typeface="Arial" pitchFamily="34" charset="0"/>
              </a:rPr>
              <a:t>En fonction de ces éléments, les choix en matériels, logiciels et formation pourront être réalisés.</a:t>
            </a:r>
          </a:p>
          <a:p>
            <a:endParaRPr lang="fr-FR" sz="2000" dirty="0">
              <a:solidFill>
                <a:schemeClr val="bg1"/>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6CC0F55-AA9F-40B2-9833-0E6895A133B5}"/>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2343" y="943801"/>
            <a:ext cx="1231427"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txBody>
          <a:bodyPr wrap="square">
            <a:spAutoFit/>
          </a:bodyPr>
          <a:lstStyle/>
          <a:p>
            <a:pPr algn="ctr"/>
            <a:r>
              <a:rPr lang="fr-FR" sz="2800" b="1" dirty="0">
                <a:solidFill>
                  <a:schemeClr val="bg1"/>
                </a:solidFill>
                <a:latin typeface="Arial Narrow" pitchFamily="34" charset="0"/>
              </a:rPr>
              <a:t>Étape 3</a:t>
            </a:r>
          </a:p>
        </p:txBody>
      </p:sp>
      <p:sp>
        <p:nvSpPr>
          <p:cNvPr id="2" name="Rectangle 1"/>
          <p:cNvSpPr/>
          <p:nvPr/>
        </p:nvSpPr>
        <p:spPr>
          <a:xfrm>
            <a:off x="2627784" y="1020745"/>
            <a:ext cx="3307316" cy="461665"/>
          </a:xfrm>
          <a:prstGeom prst="rect">
            <a:avLst/>
          </a:prstGeom>
        </p:spPr>
        <p:txBody>
          <a:bodyPr wrap="none">
            <a:spAutoFit/>
          </a:bodyPr>
          <a:lstStyle/>
          <a:p>
            <a:r>
              <a:rPr lang="fr-FR" sz="2400" b="1" dirty="0">
                <a:solidFill>
                  <a:schemeClr val="bg1"/>
                </a:solidFill>
                <a:latin typeface="Arial" pitchFamily="34" charset="0"/>
                <a:cs typeface="Arial" pitchFamily="34" charset="0"/>
              </a:rPr>
              <a:t>Initialisation du suivi </a:t>
            </a:r>
          </a:p>
        </p:txBody>
      </p:sp>
      <p:sp>
        <p:nvSpPr>
          <p:cNvPr id="3" name="Rectangle 2"/>
          <p:cNvSpPr/>
          <p:nvPr/>
        </p:nvSpPr>
        <p:spPr>
          <a:xfrm>
            <a:off x="49070" y="2060848"/>
            <a:ext cx="5082916" cy="3785652"/>
          </a:xfrm>
          <a:prstGeom prst="rect">
            <a:avLst/>
          </a:prstGeom>
        </p:spPr>
        <p:txBody>
          <a:bodyPr wrap="square">
            <a:spAutoFit/>
          </a:bodyPr>
          <a:lstStyle/>
          <a:p>
            <a:r>
              <a:rPr lang="fr-FR" sz="2000" dirty="0">
                <a:solidFill>
                  <a:schemeClr val="bg1"/>
                </a:solidFill>
                <a:latin typeface="Arial" pitchFamily="34" charset="0"/>
                <a:cs typeface="Arial" pitchFamily="34" charset="0"/>
              </a:rPr>
              <a:t>-  Sélection des composants et des défaillances potentielles </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Analyse cinématique des machines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Nombre et emplacement des points de mesures</a:t>
            </a:r>
          </a:p>
          <a:p>
            <a:endParaRPr lang="fr-FR" sz="2000" dirty="0">
              <a:solidFill>
                <a:schemeClr val="bg1"/>
              </a:solidFill>
              <a:latin typeface="Arial" pitchFamily="34" charset="0"/>
              <a:cs typeface="Arial" pitchFamily="34" charset="0"/>
            </a:endParaRPr>
          </a:p>
          <a:p>
            <a:r>
              <a:rPr lang="fr-FR" sz="2000" dirty="0">
                <a:solidFill>
                  <a:schemeClr val="bg1"/>
                </a:solidFill>
                <a:latin typeface="Arial" pitchFamily="34" charset="0"/>
                <a:cs typeface="Arial" pitchFamily="34" charset="0"/>
              </a:rPr>
              <a:t>-  Détermination des mesures à réaliser</a:t>
            </a:r>
          </a:p>
          <a:p>
            <a:pPr marL="342900" indent="-342900">
              <a:buFontTx/>
              <a:buChar char="-"/>
            </a:pPr>
            <a:endParaRPr lang="fr-FR" sz="2000" dirty="0">
              <a:solidFill>
                <a:schemeClr val="bg1"/>
              </a:solidFill>
              <a:latin typeface="Arial" pitchFamily="34" charset="0"/>
              <a:cs typeface="Arial" pitchFamily="34" charset="0"/>
            </a:endParaRPr>
          </a:p>
          <a:p>
            <a:pPr marL="342900" indent="-342900">
              <a:buFontTx/>
              <a:buChar char="-"/>
            </a:pPr>
            <a:endParaRPr lang="fr-FR" sz="2000" dirty="0">
              <a:solidFill>
                <a:schemeClr val="bg1"/>
              </a:solidFill>
              <a:latin typeface="Arial" pitchFamily="34" charset="0"/>
              <a:cs typeface="Arial" pitchFamily="34" charset="0"/>
            </a:endParaRPr>
          </a:p>
          <a:p>
            <a:endParaRPr lang="fr-FR" sz="2000" dirty="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564904"/>
            <a:ext cx="3141374" cy="216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785" y="4941168"/>
            <a:ext cx="20431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FC9A90DE-8729-41CB-9A6F-B2109F864464}"/>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827584" y="912222"/>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dirty="0">
                <a:solidFill>
                  <a:schemeClr val="bg1"/>
                </a:solidFill>
                <a:latin typeface="Arial" pitchFamily="34" charset="0"/>
                <a:cs typeface="Arial" pitchFamily="34" charset="0"/>
              </a:rPr>
              <a:t>LOCALISATION DES POINTS DE MESURE</a:t>
            </a:r>
          </a:p>
        </p:txBody>
      </p:sp>
      <p:pic>
        <p:nvPicPr>
          <p:cNvPr id="8" name="Picture 4" descr="vi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5640"/>
            <a:ext cx="5934075" cy="469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5795963" y="1771358"/>
            <a:ext cx="3529012" cy="10156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000">
                <a:solidFill>
                  <a:schemeClr val="bg1"/>
                </a:solidFill>
                <a:latin typeface="Arial" pitchFamily="34" charset="0"/>
                <a:cs typeface="Arial" pitchFamily="34" charset="0"/>
              </a:defRPr>
            </a:lvl1pPr>
          </a:lstStyle>
          <a:p>
            <a:r>
              <a:rPr lang="fr-FR"/>
              <a:t>La mesure se fait au plus près du composant surveillé: A mieux que B</a:t>
            </a:r>
          </a:p>
        </p:txBody>
      </p:sp>
      <p:sp>
        <p:nvSpPr>
          <p:cNvPr id="10" name="Text Box 12"/>
          <p:cNvSpPr txBox="1">
            <a:spLocks noChangeArrowheads="1"/>
          </p:cNvSpPr>
          <p:nvPr/>
        </p:nvSpPr>
        <p:spPr bwMode="auto">
          <a:xfrm>
            <a:off x="5867400" y="2924944"/>
            <a:ext cx="3276600" cy="19389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000">
                <a:solidFill>
                  <a:schemeClr val="bg1"/>
                </a:solidFill>
                <a:latin typeface="Arial" pitchFamily="34" charset="0"/>
                <a:cs typeface="Arial" pitchFamily="34" charset="0"/>
              </a:defRPr>
            </a:lvl1pPr>
          </a:lstStyle>
          <a:p>
            <a:r>
              <a:rPr lang="fr-FR" dirty="0"/>
              <a:t>La mesure s’effectue  sur un chemin de transmission directe de la vibration; pas d’amplification ni d’amortissement: </a:t>
            </a:r>
          </a:p>
          <a:p>
            <a:r>
              <a:rPr lang="fr-FR" dirty="0"/>
              <a:t> C mieux que D</a:t>
            </a:r>
          </a:p>
        </p:txBody>
      </p:sp>
      <p:sp>
        <p:nvSpPr>
          <p:cNvPr id="11" name="Text Box 13"/>
          <p:cNvSpPr txBox="1">
            <a:spLocks noChangeArrowheads="1"/>
          </p:cNvSpPr>
          <p:nvPr/>
        </p:nvSpPr>
        <p:spPr bwMode="auto">
          <a:xfrm>
            <a:off x="1130504" y="1437754"/>
            <a:ext cx="2808287" cy="7078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defRPr sz="2000">
                <a:solidFill>
                  <a:schemeClr val="bg1"/>
                </a:solidFill>
                <a:latin typeface="Arial" pitchFamily="34" charset="0"/>
                <a:cs typeface="Arial" pitchFamily="34" charset="0"/>
              </a:defRPr>
            </a:lvl1pPr>
          </a:lstStyle>
          <a:p>
            <a:pPr algn="ctr"/>
            <a:r>
              <a:rPr lang="fr-FR"/>
              <a:t>Composant surveillé: roulement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632" y="4879175"/>
            <a:ext cx="2623086" cy="198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2D2D494-48E7-42C1-9A6B-32635BD46AC0}"/>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371600" y="990600"/>
            <a:ext cx="678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chemeClr val="bg1"/>
                </a:solidFill>
                <a:latin typeface="Arial" pitchFamily="34" charset="0"/>
                <a:cs typeface="Arial" pitchFamily="34" charset="0"/>
              </a:rPr>
              <a:t>MODE DE FIXATION DU CAPTEUR</a:t>
            </a:r>
          </a:p>
        </p:txBody>
      </p:sp>
      <p:pic>
        <p:nvPicPr>
          <p:cNvPr id="7" name="Picture 3" descr="vib5"/>
          <p:cNvPicPr>
            <a:picLocks noChangeAspect="1" noChangeArrowheads="1"/>
          </p:cNvPicPr>
          <p:nvPr/>
        </p:nvPicPr>
        <p:blipFill>
          <a:blip r:embed="rId2">
            <a:extLst>
              <a:ext uri="{28A0092B-C50C-407E-A947-70E740481C1C}">
                <a14:useLocalDpi xmlns:a14="http://schemas.microsoft.com/office/drawing/2010/main" val="0"/>
              </a:ext>
            </a:extLst>
          </a:blip>
          <a:srcRect l="3284" t="9732"/>
          <a:stretch>
            <a:fillRect/>
          </a:stretch>
        </p:blipFill>
        <p:spPr bwMode="auto">
          <a:xfrm>
            <a:off x="1600200" y="2133600"/>
            <a:ext cx="3557588" cy="3733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5562600" y="26670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a:solidFill>
                  <a:schemeClr val="bg1"/>
                </a:solidFill>
                <a:latin typeface="Arial" pitchFamily="34" charset="0"/>
                <a:cs typeface="Arial" pitchFamily="34" charset="0"/>
              </a:rPr>
              <a:t>Accéléromètre</a:t>
            </a:r>
          </a:p>
        </p:txBody>
      </p:sp>
      <p:sp>
        <p:nvSpPr>
          <p:cNvPr id="9" name="Text Box 5"/>
          <p:cNvSpPr txBox="1">
            <a:spLocks noChangeArrowheads="1"/>
          </p:cNvSpPr>
          <p:nvPr/>
        </p:nvSpPr>
        <p:spPr bwMode="auto">
          <a:xfrm>
            <a:off x="5546725" y="4876800"/>
            <a:ext cx="21355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b="1">
                <a:solidFill>
                  <a:schemeClr val="bg1"/>
                </a:solidFill>
                <a:latin typeface="Arial" pitchFamily="34" charset="0"/>
                <a:cs typeface="Arial" pitchFamily="34" charset="0"/>
              </a:rPr>
              <a:t>Embase à coller</a:t>
            </a:r>
          </a:p>
        </p:txBody>
      </p:sp>
      <p:sp>
        <p:nvSpPr>
          <p:cNvPr id="10" name="Rectangle 9">
            <a:extLst>
              <a:ext uri="{FF2B5EF4-FFF2-40B4-BE49-F238E27FC236}">
                <a16:creationId xmlns:a16="http://schemas.microsoft.com/office/drawing/2014/main" id="{C366A66C-5EE7-4C0E-B585-ED53A1C36134}"/>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93485" y="941328"/>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dirty="0">
                <a:solidFill>
                  <a:schemeClr val="bg1"/>
                </a:solidFill>
                <a:latin typeface="Arial" pitchFamily="34" charset="0"/>
                <a:cs typeface="Arial" pitchFamily="34" charset="0"/>
              </a:rPr>
              <a:t>DEFINITION DES PARAMETRES DE MESURE</a:t>
            </a:r>
          </a:p>
        </p:txBody>
      </p:sp>
      <p:pic>
        <p:nvPicPr>
          <p:cNvPr id="7" name="Picture 3" descr="Vi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20850"/>
            <a:ext cx="4619625" cy="4857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5076825" y="1341438"/>
            <a:ext cx="3816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a:solidFill>
                  <a:schemeClr val="bg1"/>
                </a:solidFill>
                <a:latin typeface="Arial" pitchFamily="34" charset="0"/>
                <a:cs typeface="Arial" pitchFamily="34" charset="0"/>
              </a:rPr>
              <a:t>La mesure d’accélération met en évidence les composantes haute fréquence.</a:t>
            </a:r>
          </a:p>
          <a:p>
            <a:pPr>
              <a:spcBef>
                <a:spcPct val="50000"/>
              </a:spcBef>
            </a:pPr>
            <a:r>
              <a:rPr lang="fr-FR" sz="2000">
                <a:solidFill>
                  <a:schemeClr val="bg1"/>
                </a:solidFill>
                <a:latin typeface="Arial" pitchFamily="34" charset="0"/>
                <a:cs typeface="Arial" pitchFamily="34" charset="0"/>
              </a:rPr>
              <a:t> ex: défaut roulements</a:t>
            </a:r>
          </a:p>
        </p:txBody>
      </p:sp>
      <p:sp>
        <p:nvSpPr>
          <p:cNvPr id="9" name="Text Box 9"/>
          <p:cNvSpPr txBox="1">
            <a:spLocks noChangeArrowheads="1"/>
          </p:cNvSpPr>
          <p:nvPr/>
        </p:nvSpPr>
        <p:spPr bwMode="auto">
          <a:xfrm>
            <a:off x="5148263" y="4149725"/>
            <a:ext cx="3816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dirty="0">
                <a:solidFill>
                  <a:schemeClr val="bg1"/>
                </a:solidFill>
                <a:latin typeface="Arial" pitchFamily="34" charset="0"/>
                <a:cs typeface="Arial" pitchFamily="34" charset="0"/>
              </a:rPr>
              <a:t>La mesure de vitesse met en évidence les composantes moyenne fréquence.</a:t>
            </a:r>
          </a:p>
          <a:p>
            <a:pPr>
              <a:spcBef>
                <a:spcPct val="50000"/>
              </a:spcBef>
            </a:pPr>
            <a:r>
              <a:rPr lang="fr-FR" sz="2000" dirty="0">
                <a:solidFill>
                  <a:schemeClr val="bg1"/>
                </a:solidFill>
                <a:latin typeface="Arial" pitchFamily="34" charset="0"/>
                <a:cs typeface="Arial" pitchFamily="34" charset="0"/>
              </a:rPr>
              <a:t> ex: défaut balourd, lignage</a:t>
            </a:r>
          </a:p>
        </p:txBody>
      </p:sp>
      <p:sp>
        <p:nvSpPr>
          <p:cNvPr id="10" name="Rectangle 9">
            <a:extLst>
              <a:ext uri="{FF2B5EF4-FFF2-40B4-BE49-F238E27FC236}">
                <a16:creationId xmlns:a16="http://schemas.microsoft.com/office/drawing/2014/main" id="{9F11C7D5-0BA0-427B-9EEB-880F066F12F3}"/>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593807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0076" y="860238"/>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b="1">
                <a:solidFill>
                  <a:schemeClr val="bg1"/>
                </a:solidFill>
                <a:latin typeface="Arial" pitchFamily="34" charset="0"/>
                <a:cs typeface="Arial" pitchFamily="34" charset="0"/>
              </a:rPr>
              <a:t>DEFINITION DES SEUILS</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299807"/>
            <a:ext cx="4320480" cy="55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9DF3C25-9680-4005-B0A0-D9A41C0FF11F}"/>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1540347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551079" y="3507362"/>
            <a:ext cx="8058150" cy="1547812"/>
            <a:chOff x="1085850" y="1881188"/>
            <a:chExt cx="5529263" cy="998537"/>
          </a:xfrm>
        </p:grpSpPr>
        <p:sp>
          <p:nvSpPr>
            <p:cNvPr id="2" name="Freeform 2"/>
            <p:cNvSpPr>
              <a:spLocks/>
            </p:cNvSpPr>
            <p:nvPr/>
          </p:nvSpPr>
          <p:spPr bwMode="auto">
            <a:xfrm>
              <a:off x="1085850" y="2001838"/>
              <a:ext cx="838200" cy="274637"/>
            </a:xfrm>
            <a:custGeom>
              <a:avLst/>
              <a:gdLst>
                <a:gd name="T0" fmla="+- 0 1710 1710"/>
                <a:gd name="T1" fmla="*/ T0 w 1319"/>
                <a:gd name="T2" fmla="+- 0 3584 3153"/>
                <a:gd name="T3" fmla="*/ 3584 h 431"/>
                <a:gd name="T4" fmla="+- 0 3029 1710"/>
                <a:gd name="T5" fmla="*/ T4 w 1319"/>
                <a:gd name="T6" fmla="+- 0 3584 3153"/>
                <a:gd name="T7" fmla="*/ 3584 h 431"/>
                <a:gd name="T8" fmla="+- 0 3029 1710"/>
                <a:gd name="T9" fmla="*/ T8 w 1319"/>
                <a:gd name="T10" fmla="+- 0 3153 3153"/>
                <a:gd name="T11" fmla="*/ 3153 h 431"/>
                <a:gd name="T12" fmla="+- 0 1710 1710"/>
                <a:gd name="T13" fmla="*/ T12 w 1319"/>
                <a:gd name="T14" fmla="+- 0 3153 3153"/>
                <a:gd name="T15" fmla="*/ 3153 h 431"/>
                <a:gd name="T16" fmla="+- 0 1710 1710"/>
                <a:gd name="T17" fmla="*/ T16 w 1319"/>
                <a:gd name="T18" fmla="+- 0 3584 3153"/>
                <a:gd name="T19" fmla="*/ 3584 h 431"/>
              </a:gdLst>
              <a:ahLst/>
              <a:cxnLst>
                <a:cxn ang="0">
                  <a:pos x="T1" y="T3"/>
                </a:cxn>
                <a:cxn ang="0">
                  <a:pos x="T5" y="T7"/>
                </a:cxn>
                <a:cxn ang="0">
                  <a:pos x="T9" y="T11"/>
                </a:cxn>
                <a:cxn ang="0">
                  <a:pos x="T13" y="T15"/>
                </a:cxn>
                <a:cxn ang="0">
                  <a:pos x="T17" y="T19"/>
                </a:cxn>
              </a:cxnLst>
              <a:rect l="0" t="0" r="r" b="b"/>
              <a:pathLst>
                <a:path w="1319" h="431">
                  <a:moveTo>
                    <a:pt x="0" y="431"/>
                  </a:moveTo>
                  <a:lnTo>
                    <a:pt x="1319" y="431"/>
                  </a:lnTo>
                  <a:lnTo>
                    <a:pt x="1319" y="0"/>
                  </a:lnTo>
                  <a:lnTo>
                    <a:pt x="0" y="0"/>
                  </a:lnTo>
                  <a:lnTo>
                    <a:pt x="0" y="431"/>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fr-FR" sz="2000" dirty="0">
                  <a:solidFill>
                    <a:schemeClr val="bg1"/>
                  </a:solidFill>
                  <a:latin typeface="Arial" pitchFamily="34" charset="0"/>
                  <a:cs typeface="Arial" pitchFamily="34" charset="0"/>
                </a:rPr>
                <a:t>Mesures</a:t>
              </a:r>
            </a:p>
          </p:txBody>
        </p:sp>
        <p:sp>
          <p:nvSpPr>
            <p:cNvPr id="3" name="Freeform 3"/>
            <p:cNvSpPr>
              <a:spLocks/>
            </p:cNvSpPr>
            <p:nvPr/>
          </p:nvSpPr>
          <p:spPr bwMode="auto">
            <a:xfrm>
              <a:off x="1757363" y="2536825"/>
              <a:ext cx="4427537" cy="79375"/>
            </a:xfrm>
            <a:custGeom>
              <a:avLst/>
              <a:gdLst>
                <a:gd name="T0" fmla="+- 0 9658 2767"/>
                <a:gd name="T1" fmla="*/ T0 w 6973"/>
                <a:gd name="T2" fmla="+- 0 4057 3995"/>
                <a:gd name="T3" fmla="*/ 4057 h 124"/>
                <a:gd name="T4" fmla="+- 0 9616 2767"/>
                <a:gd name="T5" fmla="*/ T4 w 6973"/>
                <a:gd name="T6" fmla="+- 0 4119 3995"/>
                <a:gd name="T7" fmla="*/ 4119 h 124"/>
                <a:gd name="T8" fmla="+- 0 9699 2767"/>
                <a:gd name="T9" fmla="*/ T8 w 6973"/>
                <a:gd name="T10" fmla="+- 0 4078 3995"/>
                <a:gd name="T11" fmla="*/ 4078 h 124"/>
                <a:gd name="T12" fmla="+- 0 9658 2767"/>
                <a:gd name="T13" fmla="*/ T12 w 6973"/>
                <a:gd name="T14" fmla="+- 0 4078 3995"/>
                <a:gd name="T15" fmla="*/ 4078 h 124"/>
                <a:gd name="T16" fmla="+- 0 9658 2767"/>
                <a:gd name="T17" fmla="*/ T16 w 6973"/>
                <a:gd name="T18" fmla="+- 0 4057 3995"/>
                <a:gd name="T19" fmla="*/ 4057 h 124"/>
              </a:gdLst>
              <a:ahLst/>
              <a:cxnLst>
                <a:cxn ang="0">
                  <a:pos x="T1" y="T3"/>
                </a:cxn>
                <a:cxn ang="0">
                  <a:pos x="T5" y="T7"/>
                </a:cxn>
                <a:cxn ang="0">
                  <a:pos x="T9" y="T11"/>
                </a:cxn>
                <a:cxn ang="0">
                  <a:pos x="T13" y="T15"/>
                </a:cxn>
                <a:cxn ang="0">
                  <a:pos x="T17" y="T19"/>
                </a:cxn>
              </a:cxnLst>
              <a:rect l="0" t="0" r="r" b="b"/>
              <a:pathLst>
                <a:path w="6973" h="124">
                  <a:moveTo>
                    <a:pt x="6891" y="62"/>
                  </a:moveTo>
                  <a:lnTo>
                    <a:pt x="6849" y="124"/>
                  </a:lnTo>
                  <a:lnTo>
                    <a:pt x="6932" y="83"/>
                  </a:lnTo>
                  <a:lnTo>
                    <a:pt x="6891" y="83"/>
                  </a:lnTo>
                  <a:lnTo>
                    <a:pt x="6891" y="62"/>
                  </a:lnTo>
                </a:path>
              </a:pathLst>
            </a:custGeom>
            <a:solidFill>
              <a:srgbClr val="009D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4"/>
            <p:cNvSpPr>
              <a:spLocks/>
            </p:cNvSpPr>
            <p:nvPr/>
          </p:nvSpPr>
          <p:spPr bwMode="auto">
            <a:xfrm>
              <a:off x="1757363" y="2536825"/>
              <a:ext cx="4427537" cy="79375"/>
            </a:xfrm>
            <a:custGeom>
              <a:avLst/>
              <a:gdLst>
                <a:gd name="T0" fmla="+- 0 9644 2767"/>
                <a:gd name="T1" fmla="*/ T0 w 6973"/>
                <a:gd name="T2" fmla="+- 0 4036 3995"/>
                <a:gd name="T3" fmla="*/ 4036 h 124"/>
                <a:gd name="T4" fmla="+- 0 2767 2767"/>
                <a:gd name="T5" fmla="*/ T4 w 6973"/>
                <a:gd name="T6" fmla="+- 0 4036 3995"/>
                <a:gd name="T7" fmla="*/ 4036 h 124"/>
                <a:gd name="T8" fmla="+- 0 2767 2767"/>
                <a:gd name="T9" fmla="*/ T8 w 6973"/>
                <a:gd name="T10" fmla="+- 0 4078 3995"/>
                <a:gd name="T11" fmla="*/ 4078 h 124"/>
                <a:gd name="T12" fmla="+- 0 9644 2767"/>
                <a:gd name="T13" fmla="*/ T12 w 6973"/>
                <a:gd name="T14" fmla="+- 0 4078 3995"/>
                <a:gd name="T15" fmla="*/ 4078 h 124"/>
                <a:gd name="T16" fmla="+- 0 9658 2767"/>
                <a:gd name="T17" fmla="*/ T16 w 6973"/>
                <a:gd name="T18" fmla="+- 0 4057 3995"/>
                <a:gd name="T19" fmla="*/ 4057 h 124"/>
                <a:gd name="T20" fmla="+- 0 9644 2767"/>
                <a:gd name="T21" fmla="*/ T20 w 6973"/>
                <a:gd name="T22" fmla="+- 0 4036 3995"/>
                <a:gd name="T23" fmla="*/ 4036 h 124"/>
              </a:gdLst>
              <a:ahLst/>
              <a:cxnLst>
                <a:cxn ang="0">
                  <a:pos x="T1" y="T3"/>
                </a:cxn>
                <a:cxn ang="0">
                  <a:pos x="T5" y="T7"/>
                </a:cxn>
                <a:cxn ang="0">
                  <a:pos x="T9" y="T11"/>
                </a:cxn>
                <a:cxn ang="0">
                  <a:pos x="T13" y="T15"/>
                </a:cxn>
                <a:cxn ang="0">
                  <a:pos x="T17" y="T19"/>
                </a:cxn>
                <a:cxn ang="0">
                  <a:pos x="T21" y="T23"/>
                </a:cxn>
              </a:cxnLst>
              <a:rect l="0" t="0" r="r" b="b"/>
              <a:pathLst>
                <a:path w="6973" h="124">
                  <a:moveTo>
                    <a:pt x="6877" y="41"/>
                  </a:moveTo>
                  <a:lnTo>
                    <a:pt x="0" y="41"/>
                  </a:lnTo>
                  <a:lnTo>
                    <a:pt x="0" y="83"/>
                  </a:lnTo>
                  <a:lnTo>
                    <a:pt x="6877" y="83"/>
                  </a:lnTo>
                  <a:lnTo>
                    <a:pt x="6891" y="62"/>
                  </a:lnTo>
                  <a:lnTo>
                    <a:pt x="6877" y="41"/>
                  </a:lnTo>
                </a:path>
              </a:pathLst>
            </a:custGeom>
            <a:solidFill>
              <a:srgbClr val="009D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5"/>
            <p:cNvSpPr>
              <a:spLocks/>
            </p:cNvSpPr>
            <p:nvPr/>
          </p:nvSpPr>
          <p:spPr bwMode="auto">
            <a:xfrm>
              <a:off x="1757363" y="2536825"/>
              <a:ext cx="4427537" cy="79375"/>
            </a:xfrm>
            <a:custGeom>
              <a:avLst/>
              <a:gdLst>
                <a:gd name="T0" fmla="+- 0 9699 2767"/>
                <a:gd name="T1" fmla="*/ T0 w 6973"/>
                <a:gd name="T2" fmla="+- 0 4036 3995"/>
                <a:gd name="T3" fmla="*/ 4036 h 124"/>
                <a:gd name="T4" fmla="+- 0 9658 2767"/>
                <a:gd name="T5" fmla="*/ T4 w 6973"/>
                <a:gd name="T6" fmla="+- 0 4036 3995"/>
                <a:gd name="T7" fmla="*/ 4036 h 124"/>
                <a:gd name="T8" fmla="+- 0 9658 2767"/>
                <a:gd name="T9" fmla="*/ T8 w 6973"/>
                <a:gd name="T10" fmla="+- 0 4078 3995"/>
                <a:gd name="T11" fmla="*/ 4078 h 124"/>
                <a:gd name="T12" fmla="+- 0 9699 2767"/>
                <a:gd name="T13" fmla="*/ T12 w 6973"/>
                <a:gd name="T14" fmla="+- 0 4078 3995"/>
                <a:gd name="T15" fmla="*/ 4078 h 124"/>
                <a:gd name="T16" fmla="+- 0 9741 2767"/>
                <a:gd name="T17" fmla="*/ T16 w 6973"/>
                <a:gd name="T18" fmla="+- 0 4057 3995"/>
                <a:gd name="T19" fmla="*/ 4057 h 124"/>
                <a:gd name="T20" fmla="+- 0 9699 2767"/>
                <a:gd name="T21" fmla="*/ T20 w 6973"/>
                <a:gd name="T22" fmla="+- 0 4036 3995"/>
                <a:gd name="T23" fmla="*/ 4036 h 124"/>
              </a:gdLst>
              <a:ahLst/>
              <a:cxnLst>
                <a:cxn ang="0">
                  <a:pos x="T1" y="T3"/>
                </a:cxn>
                <a:cxn ang="0">
                  <a:pos x="T5" y="T7"/>
                </a:cxn>
                <a:cxn ang="0">
                  <a:pos x="T9" y="T11"/>
                </a:cxn>
                <a:cxn ang="0">
                  <a:pos x="T13" y="T15"/>
                </a:cxn>
                <a:cxn ang="0">
                  <a:pos x="T17" y="T19"/>
                </a:cxn>
                <a:cxn ang="0">
                  <a:pos x="T21" y="T23"/>
                </a:cxn>
              </a:cxnLst>
              <a:rect l="0" t="0" r="r" b="b"/>
              <a:pathLst>
                <a:path w="6973" h="124">
                  <a:moveTo>
                    <a:pt x="6932" y="41"/>
                  </a:moveTo>
                  <a:lnTo>
                    <a:pt x="6891" y="41"/>
                  </a:lnTo>
                  <a:lnTo>
                    <a:pt x="6891" y="83"/>
                  </a:lnTo>
                  <a:lnTo>
                    <a:pt x="6932" y="83"/>
                  </a:lnTo>
                  <a:lnTo>
                    <a:pt x="6974" y="62"/>
                  </a:lnTo>
                  <a:lnTo>
                    <a:pt x="6932" y="41"/>
                  </a:lnTo>
                </a:path>
              </a:pathLst>
            </a:custGeom>
            <a:solidFill>
              <a:srgbClr val="009D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6"/>
            <p:cNvSpPr>
              <a:spLocks/>
            </p:cNvSpPr>
            <p:nvPr/>
          </p:nvSpPr>
          <p:spPr bwMode="auto">
            <a:xfrm>
              <a:off x="1757363" y="2536825"/>
              <a:ext cx="4427537" cy="79375"/>
            </a:xfrm>
            <a:custGeom>
              <a:avLst/>
              <a:gdLst>
                <a:gd name="T0" fmla="+- 0 9616 2767"/>
                <a:gd name="T1" fmla="*/ T0 w 6973"/>
                <a:gd name="T2" fmla="+- 0 3995 3995"/>
                <a:gd name="T3" fmla="*/ 3995 h 124"/>
                <a:gd name="T4" fmla="+- 0 9658 2767"/>
                <a:gd name="T5" fmla="*/ T4 w 6973"/>
                <a:gd name="T6" fmla="+- 0 4057 3995"/>
                <a:gd name="T7" fmla="*/ 4057 h 124"/>
                <a:gd name="T8" fmla="+- 0 9658 2767"/>
                <a:gd name="T9" fmla="*/ T8 w 6973"/>
                <a:gd name="T10" fmla="+- 0 4036 3995"/>
                <a:gd name="T11" fmla="*/ 4036 h 124"/>
                <a:gd name="T12" fmla="+- 0 9699 2767"/>
                <a:gd name="T13" fmla="*/ T12 w 6973"/>
                <a:gd name="T14" fmla="+- 0 4036 3995"/>
                <a:gd name="T15" fmla="*/ 4036 h 124"/>
                <a:gd name="T16" fmla="+- 0 9616 2767"/>
                <a:gd name="T17" fmla="*/ T16 w 6973"/>
                <a:gd name="T18" fmla="+- 0 3995 3995"/>
                <a:gd name="T19" fmla="*/ 3995 h 124"/>
              </a:gdLst>
              <a:ahLst/>
              <a:cxnLst>
                <a:cxn ang="0">
                  <a:pos x="T1" y="T3"/>
                </a:cxn>
                <a:cxn ang="0">
                  <a:pos x="T5" y="T7"/>
                </a:cxn>
                <a:cxn ang="0">
                  <a:pos x="T9" y="T11"/>
                </a:cxn>
                <a:cxn ang="0">
                  <a:pos x="T13" y="T15"/>
                </a:cxn>
                <a:cxn ang="0">
                  <a:pos x="T17" y="T19"/>
                </a:cxn>
              </a:cxnLst>
              <a:rect l="0" t="0" r="r" b="b"/>
              <a:pathLst>
                <a:path w="6973" h="124">
                  <a:moveTo>
                    <a:pt x="6849" y="0"/>
                  </a:moveTo>
                  <a:lnTo>
                    <a:pt x="6891" y="62"/>
                  </a:lnTo>
                  <a:lnTo>
                    <a:pt x="6891" y="41"/>
                  </a:lnTo>
                  <a:lnTo>
                    <a:pt x="6932" y="41"/>
                  </a:lnTo>
                  <a:lnTo>
                    <a:pt x="6849" y="0"/>
                  </a:lnTo>
                </a:path>
              </a:pathLst>
            </a:custGeom>
            <a:solidFill>
              <a:srgbClr val="009D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971675"/>
              <a:ext cx="3522662"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1881188"/>
              <a:ext cx="444500" cy="52228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219325"/>
              <a:ext cx="622300" cy="65246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813" y="2228850"/>
              <a:ext cx="622300" cy="65087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7588" y="2228850"/>
              <a:ext cx="2519362" cy="65087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Freeform 2"/>
          <p:cNvSpPr>
            <a:spLocks/>
          </p:cNvSpPr>
          <p:nvPr/>
        </p:nvSpPr>
        <p:spPr bwMode="auto">
          <a:xfrm>
            <a:off x="7922437" y="4372316"/>
            <a:ext cx="1221563" cy="425709"/>
          </a:xfrm>
          <a:custGeom>
            <a:avLst/>
            <a:gdLst>
              <a:gd name="T0" fmla="+- 0 1710 1710"/>
              <a:gd name="T1" fmla="*/ T0 w 1319"/>
              <a:gd name="T2" fmla="+- 0 3584 3153"/>
              <a:gd name="T3" fmla="*/ 3584 h 431"/>
              <a:gd name="T4" fmla="+- 0 3029 1710"/>
              <a:gd name="T5" fmla="*/ T4 w 1319"/>
              <a:gd name="T6" fmla="+- 0 3584 3153"/>
              <a:gd name="T7" fmla="*/ 3584 h 431"/>
              <a:gd name="T8" fmla="+- 0 3029 1710"/>
              <a:gd name="T9" fmla="*/ T8 w 1319"/>
              <a:gd name="T10" fmla="+- 0 3153 3153"/>
              <a:gd name="T11" fmla="*/ 3153 h 431"/>
              <a:gd name="T12" fmla="+- 0 1710 1710"/>
              <a:gd name="T13" fmla="*/ T12 w 1319"/>
              <a:gd name="T14" fmla="+- 0 3153 3153"/>
              <a:gd name="T15" fmla="*/ 3153 h 431"/>
              <a:gd name="T16" fmla="+- 0 1710 1710"/>
              <a:gd name="T17" fmla="*/ T16 w 1319"/>
              <a:gd name="T18" fmla="+- 0 3584 3153"/>
              <a:gd name="T19" fmla="*/ 3584 h 431"/>
            </a:gdLst>
            <a:ahLst/>
            <a:cxnLst>
              <a:cxn ang="0">
                <a:pos x="T1" y="T3"/>
              </a:cxn>
              <a:cxn ang="0">
                <a:pos x="T5" y="T7"/>
              </a:cxn>
              <a:cxn ang="0">
                <a:pos x="T9" y="T11"/>
              </a:cxn>
              <a:cxn ang="0">
                <a:pos x="T13" y="T15"/>
              </a:cxn>
              <a:cxn ang="0">
                <a:pos x="T17" y="T19"/>
              </a:cxn>
            </a:cxnLst>
            <a:rect l="0" t="0" r="r" b="b"/>
            <a:pathLst>
              <a:path w="1319" h="431">
                <a:moveTo>
                  <a:pt x="0" y="431"/>
                </a:moveTo>
                <a:lnTo>
                  <a:pt x="1319" y="431"/>
                </a:lnTo>
                <a:lnTo>
                  <a:pt x="1319" y="0"/>
                </a:lnTo>
                <a:lnTo>
                  <a:pt x="0" y="0"/>
                </a:lnTo>
                <a:lnTo>
                  <a:pt x="0" y="431"/>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fr-FR" sz="2000" dirty="0">
                <a:solidFill>
                  <a:schemeClr val="bg1"/>
                </a:solidFill>
                <a:latin typeface="Arial" pitchFamily="34" charset="0"/>
                <a:cs typeface="Arial" pitchFamily="34" charset="0"/>
              </a:rPr>
              <a:t>Temps</a:t>
            </a:r>
          </a:p>
        </p:txBody>
      </p:sp>
      <p:sp>
        <p:nvSpPr>
          <p:cNvPr id="18" name="Text Box 2"/>
          <p:cNvSpPr txBox="1">
            <a:spLocks noChangeArrowheads="1"/>
          </p:cNvSpPr>
          <p:nvPr/>
        </p:nvSpPr>
        <p:spPr bwMode="auto">
          <a:xfrm>
            <a:off x="1200452" y="1772816"/>
            <a:ext cx="678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dirty="0">
                <a:solidFill>
                  <a:schemeClr val="bg1"/>
                </a:solidFill>
                <a:latin typeface="Arial" pitchFamily="34" charset="0"/>
                <a:cs typeface="Arial" pitchFamily="34" charset="0"/>
              </a:rPr>
              <a:t>DÉFINITION DES PÉRIODICITÉS DE COLLECTE</a:t>
            </a:r>
          </a:p>
        </p:txBody>
      </p:sp>
      <p:sp>
        <p:nvSpPr>
          <p:cNvPr id="16" name="Rectangle 15">
            <a:extLst>
              <a:ext uri="{FF2B5EF4-FFF2-40B4-BE49-F238E27FC236}">
                <a16:creationId xmlns:a16="http://schemas.microsoft.com/office/drawing/2014/main" id="{743C5F9C-E216-4130-8D22-9151DE9F92EE}"/>
              </a:ext>
            </a:extLst>
          </p:cNvPr>
          <p:cNvSpPr/>
          <p:nvPr/>
        </p:nvSpPr>
        <p:spPr>
          <a:xfrm>
            <a:off x="4058125" y="42273"/>
            <a:ext cx="4832284" cy="1015663"/>
          </a:xfrm>
          <a:prstGeom prst="rect">
            <a:avLst/>
          </a:prstGeom>
        </p:spPr>
        <p:txBody>
          <a:bodyPr wrap="none">
            <a:spAutoFit/>
          </a:bodyPr>
          <a:lstStyle/>
          <a:p>
            <a:pPr algn="ctr"/>
            <a:r>
              <a:rPr lang="fr-FR" sz="2000" dirty="0">
                <a:solidFill>
                  <a:schemeClr val="bg1"/>
                </a:solidFill>
                <a:latin typeface="Arial" pitchFamily="34" charset="0"/>
                <a:cs typeface="Arial" pitchFamily="34" charset="0"/>
              </a:rPr>
              <a:t>5. LA MISE EN PLACE D ’UNE ACTION </a:t>
            </a:r>
          </a:p>
          <a:p>
            <a:pPr algn="ctr"/>
            <a:r>
              <a:rPr lang="fr-FR" sz="2000" dirty="0">
                <a:solidFill>
                  <a:schemeClr val="bg1"/>
                </a:solidFill>
                <a:latin typeface="Arial" pitchFamily="34" charset="0"/>
                <a:cs typeface="Arial" pitchFamily="34" charset="0"/>
              </a:rPr>
              <a:t>DE MAINTENANCE PRÉVISIONNELLE</a:t>
            </a:r>
          </a:p>
          <a:p>
            <a:pPr algn="ctr"/>
            <a:r>
              <a:rPr lang="fr-FR" sz="2000" dirty="0">
                <a:solidFill>
                  <a:schemeClr val="bg1"/>
                </a:solidFill>
                <a:latin typeface="Arial" pitchFamily="34" charset="0"/>
                <a:cs typeface="Arial" pitchFamily="34" charset="0"/>
              </a:rPr>
              <a:t>PAR SUIVI VIBRATOIRE</a:t>
            </a:r>
          </a:p>
        </p:txBody>
      </p:sp>
    </p:spTree>
    <p:extLst>
      <p:ext uri="{BB962C8B-B14F-4D97-AF65-F5344CB8AC3E}">
        <p14:creationId xmlns:p14="http://schemas.microsoft.com/office/powerpoint/2010/main" val="154034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67544" y="1620053"/>
            <a:ext cx="8270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800" dirty="0">
                <a:solidFill>
                  <a:schemeClr val="bg1"/>
                </a:solidFill>
                <a:latin typeface="Arial" pitchFamily="34" charset="0"/>
                <a:cs typeface="Arial" pitchFamily="34" charset="0"/>
              </a:rPr>
              <a:t>L’USURE EST UN PHÉNOMÈNE PROGRESSIF PARFAITEMENT ADAPTÉ A LA SURVEILLANCE</a:t>
            </a:r>
          </a:p>
        </p:txBody>
      </p:sp>
      <p:sp>
        <p:nvSpPr>
          <p:cNvPr id="7" name="Text Box 3"/>
          <p:cNvSpPr txBox="1">
            <a:spLocks noChangeArrowheads="1"/>
          </p:cNvSpPr>
          <p:nvPr/>
        </p:nvSpPr>
        <p:spPr bwMode="auto">
          <a:xfrm>
            <a:off x="251521" y="3259138"/>
            <a:ext cx="856895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sz="2800" dirty="0">
                <a:solidFill>
                  <a:schemeClr val="bg1"/>
                </a:solidFill>
                <a:latin typeface="Arial" pitchFamily="34" charset="0"/>
                <a:cs typeface="Arial" pitchFamily="34" charset="0"/>
              </a:rPr>
              <a:t>LA DÉTECTION PRÉCOCE D ’UNE AUGMENTATION DU NIVEAU DE VIBRATIONS ET SON ANALYSE VONT PERMETTRE DE PRÉVOIR L ’INTERVENTION DE MAINTENANCE</a:t>
            </a:r>
          </a:p>
        </p:txBody>
      </p:sp>
      <p:sp>
        <p:nvSpPr>
          <p:cNvPr id="5" name="ZoneTexte 4">
            <a:extLst>
              <a:ext uri="{FF2B5EF4-FFF2-40B4-BE49-F238E27FC236}">
                <a16:creationId xmlns:a16="http://schemas.microsoft.com/office/drawing/2014/main" id="{823BF742-DDD9-4563-9E61-567C778ADA52}"/>
              </a:ext>
            </a:extLst>
          </p:cNvPr>
          <p:cNvSpPr txBox="1"/>
          <p:nvPr/>
        </p:nvSpPr>
        <p:spPr>
          <a:xfrm>
            <a:off x="4815977" y="9994"/>
            <a:ext cx="4563265" cy="523220"/>
          </a:xfrm>
          <a:prstGeom prst="rect">
            <a:avLst/>
          </a:prstGeom>
          <a:noFill/>
        </p:spPr>
        <p:txBody>
          <a:bodyPr wrap="square" rtlCol="0">
            <a:spAutoFit/>
          </a:bodyPr>
          <a:lstStyle/>
          <a:p>
            <a:r>
              <a:rPr lang="fr-FR" sz="2800" b="1" dirty="0">
                <a:solidFill>
                  <a:schemeClr val="bg1"/>
                </a:solidFill>
                <a:latin typeface="Arial Narrow" pitchFamily="34" charset="0"/>
              </a:rPr>
              <a:t>1. ORIGINE DES VIBRATIONS</a:t>
            </a:r>
          </a:p>
        </p:txBody>
      </p:sp>
    </p:spTree>
    <p:extLst>
      <p:ext uri="{BB962C8B-B14F-4D97-AF65-F5344CB8AC3E}">
        <p14:creationId xmlns:p14="http://schemas.microsoft.com/office/powerpoint/2010/main" val="23906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631256" y="1556792"/>
            <a:ext cx="7766050"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r>
              <a:rPr lang="fr-FR" dirty="0"/>
              <a:t>DÉFINITION selon NF EN 13306 : octobre 2010 </a:t>
            </a:r>
          </a:p>
        </p:txBody>
      </p:sp>
      <p:sp>
        <p:nvSpPr>
          <p:cNvPr id="7" name="Text Box 1027"/>
          <p:cNvSpPr txBox="1">
            <a:spLocks noChangeArrowheads="1"/>
          </p:cNvSpPr>
          <p:nvPr/>
        </p:nvSpPr>
        <p:spPr bwMode="auto">
          <a:xfrm>
            <a:off x="-28042" y="2347719"/>
            <a:ext cx="908464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dirty="0">
                <a:solidFill>
                  <a:schemeClr val="bg1"/>
                </a:solidFill>
                <a:latin typeface="Arial" pitchFamily="34" charset="0"/>
                <a:cs typeface="Arial" pitchFamily="34" charset="0"/>
              </a:rPr>
              <a:t>Maintenance </a:t>
            </a:r>
            <a:r>
              <a:rPr lang="fr-FR" sz="3200" b="1" dirty="0">
                <a:solidFill>
                  <a:srgbClr val="FF0000"/>
                </a:solidFill>
                <a:latin typeface="Arial" pitchFamily="34" charset="0"/>
                <a:cs typeface="Arial" pitchFamily="34" charset="0"/>
              </a:rPr>
              <a:t>préventive</a:t>
            </a:r>
            <a:r>
              <a:rPr lang="fr-FR" sz="3200" dirty="0">
                <a:solidFill>
                  <a:schemeClr val="bg1"/>
                </a:solidFill>
                <a:latin typeface="Arial" pitchFamily="34" charset="0"/>
                <a:cs typeface="Arial" pitchFamily="34" charset="0"/>
              </a:rPr>
              <a:t> qui comprend une combinaison de </a:t>
            </a:r>
            <a:r>
              <a:rPr lang="fr-FR" sz="3200" b="1" dirty="0">
                <a:solidFill>
                  <a:srgbClr val="FF0000"/>
                </a:solidFill>
                <a:latin typeface="Arial" pitchFamily="34" charset="0"/>
                <a:cs typeface="Arial" pitchFamily="34" charset="0"/>
              </a:rPr>
              <a:t>surveillance</a:t>
            </a:r>
            <a:r>
              <a:rPr lang="fr-FR" sz="3200" dirty="0">
                <a:solidFill>
                  <a:schemeClr val="bg1"/>
                </a:solidFill>
                <a:latin typeface="Arial" pitchFamily="34" charset="0"/>
                <a:cs typeface="Arial" pitchFamily="34" charset="0"/>
              </a:rPr>
              <a:t> en fonctionnement et/ou d’inspection et/ou d’essai, d’</a:t>
            </a:r>
            <a:r>
              <a:rPr lang="fr-FR" sz="3200" b="1" dirty="0">
                <a:solidFill>
                  <a:srgbClr val="FF0000"/>
                </a:solidFill>
                <a:latin typeface="Arial" pitchFamily="34" charset="0"/>
                <a:cs typeface="Arial" pitchFamily="34" charset="0"/>
              </a:rPr>
              <a:t>analyse</a:t>
            </a:r>
            <a:r>
              <a:rPr lang="fr-FR" sz="3200" dirty="0">
                <a:solidFill>
                  <a:schemeClr val="bg1"/>
                </a:solidFill>
                <a:latin typeface="Arial" pitchFamily="34" charset="0"/>
                <a:cs typeface="Arial" pitchFamily="34" charset="0"/>
              </a:rPr>
              <a:t> et les actions de maintenance qui en découlent.</a:t>
            </a:r>
          </a:p>
          <a:p>
            <a:pPr algn="ctr"/>
            <a:endParaRPr lang="fr-FR" sz="3200" dirty="0">
              <a:solidFill>
                <a:schemeClr val="bg1"/>
              </a:solidFill>
              <a:latin typeface="Arial" pitchFamily="34" charset="0"/>
              <a:cs typeface="Arial" pitchFamily="34" charset="0"/>
            </a:endParaRPr>
          </a:p>
          <a:p>
            <a:pPr algn="ctr"/>
            <a:r>
              <a:rPr lang="fr-FR" sz="2400" dirty="0">
                <a:solidFill>
                  <a:schemeClr val="bg1"/>
                </a:solidFill>
                <a:latin typeface="Arial" pitchFamily="34" charset="0"/>
                <a:cs typeface="Arial" pitchFamily="34" charset="0"/>
              </a:rPr>
              <a:t>Note : la surveillance en fonctionnement et/ou l’inspection et/ou l’essai peuvent être programmés, sur demande ou continus.</a:t>
            </a:r>
          </a:p>
        </p:txBody>
      </p:sp>
      <p:sp>
        <p:nvSpPr>
          <p:cNvPr id="5" name="ZoneTexte 4">
            <a:extLst>
              <a:ext uri="{FF2B5EF4-FFF2-40B4-BE49-F238E27FC236}">
                <a16:creationId xmlns:a16="http://schemas.microsoft.com/office/drawing/2014/main" id="{1D40354C-67D5-4A4D-A84C-4011332E64C0}"/>
              </a:ext>
            </a:extLst>
          </p:cNvPr>
          <p:cNvSpPr txBox="1"/>
          <p:nvPr/>
        </p:nvSpPr>
        <p:spPr>
          <a:xfrm>
            <a:off x="1777977" y="467090"/>
            <a:ext cx="5472608"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r>
              <a:rPr lang="fr-FR" dirty="0"/>
              <a:t>2. MAINTENANCE CONDITIONNELLE</a:t>
            </a:r>
          </a:p>
        </p:txBody>
      </p:sp>
    </p:spTree>
    <p:extLst>
      <p:ext uri="{BB962C8B-B14F-4D97-AF65-F5344CB8AC3E}">
        <p14:creationId xmlns:p14="http://schemas.microsoft.com/office/powerpoint/2010/main" val="32071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631256" y="1124744"/>
            <a:ext cx="7766050" cy="95410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r>
              <a:rPr lang="fr-FR" dirty="0"/>
              <a:t>LA MAINTENANCE PREVISIONNELLE</a:t>
            </a:r>
          </a:p>
          <a:p>
            <a:r>
              <a:rPr lang="fr-FR" dirty="0"/>
              <a:t>DÉFINITION selon NF EN 13306 : octobre 2010 </a:t>
            </a:r>
          </a:p>
        </p:txBody>
      </p:sp>
      <p:sp>
        <p:nvSpPr>
          <p:cNvPr id="7" name="Text Box 1027"/>
          <p:cNvSpPr txBox="1">
            <a:spLocks noChangeArrowheads="1"/>
          </p:cNvSpPr>
          <p:nvPr/>
        </p:nvSpPr>
        <p:spPr bwMode="auto">
          <a:xfrm>
            <a:off x="-28600" y="2636912"/>
            <a:ext cx="908464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3200" dirty="0">
                <a:solidFill>
                  <a:schemeClr val="bg1"/>
                </a:solidFill>
                <a:latin typeface="Arial" pitchFamily="34" charset="0"/>
                <a:cs typeface="Arial" pitchFamily="34" charset="0"/>
              </a:rPr>
              <a:t>Maintenance conditionnelle exécutée suite à une </a:t>
            </a:r>
            <a:r>
              <a:rPr lang="fr-FR" sz="3200" b="1" dirty="0">
                <a:solidFill>
                  <a:srgbClr val="FF0000"/>
                </a:solidFill>
                <a:latin typeface="Arial" pitchFamily="34" charset="0"/>
                <a:cs typeface="Arial" pitchFamily="34" charset="0"/>
              </a:rPr>
              <a:t>prévision </a:t>
            </a:r>
            <a:r>
              <a:rPr lang="fr-FR" sz="3200" dirty="0">
                <a:solidFill>
                  <a:schemeClr val="bg1"/>
                </a:solidFill>
                <a:latin typeface="Arial" pitchFamily="34" charset="0"/>
                <a:cs typeface="Arial" pitchFamily="34" charset="0"/>
              </a:rPr>
              <a:t>obtenue grâce à une </a:t>
            </a:r>
            <a:r>
              <a:rPr lang="fr-FR" sz="3200" b="1" dirty="0">
                <a:solidFill>
                  <a:srgbClr val="FF0000"/>
                </a:solidFill>
                <a:latin typeface="Arial" pitchFamily="34" charset="0"/>
                <a:cs typeface="Arial" pitchFamily="34" charset="0"/>
              </a:rPr>
              <a:t>analyse</a:t>
            </a:r>
            <a:r>
              <a:rPr lang="fr-FR" sz="3200" dirty="0">
                <a:solidFill>
                  <a:schemeClr val="bg1"/>
                </a:solidFill>
                <a:latin typeface="Arial" pitchFamily="34" charset="0"/>
                <a:cs typeface="Arial" pitchFamily="34" charset="0"/>
              </a:rPr>
              <a:t> répétée ou à des caractéristiques connues et à une </a:t>
            </a:r>
            <a:r>
              <a:rPr lang="fr-FR" sz="3200" b="1" dirty="0">
                <a:solidFill>
                  <a:srgbClr val="FF0000"/>
                </a:solidFill>
                <a:latin typeface="Arial" pitchFamily="34" charset="0"/>
                <a:cs typeface="Arial" pitchFamily="34" charset="0"/>
              </a:rPr>
              <a:t>évaluation</a:t>
            </a:r>
            <a:r>
              <a:rPr lang="fr-FR" sz="3200" dirty="0">
                <a:solidFill>
                  <a:schemeClr val="bg1"/>
                </a:solidFill>
                <a:latin typeface="Arial" pitchFamily="34" charset="0"/>
                <a:cs typeface="Arial" pitchFamily="34" charset="0"/>
              </a:rPr>
              <a:t> des paramètres significatifs de la dégradation du bien.</a:t>
            </a:r>
            <a:endParaRPr lang="fr-FR" sz="2400" dirty="0">
              <a:solidFill>
                <a:schemeClr val="bg1"/>
              </a:solidFill>
              <a:latin typeface="Arial" pitchFamily="34" charset="0"/>
              <a:cs typeface="Arial" pitchFamily="34" charset="0"/>
            </a:endParaRPr>
          </a:p>
        </p:txBody>
      </p:sp>
      <p:sp>
        <p:nvSpPr>
          <p:cNvPr id="5" name="ZoneTexte 4">
            <a:extLst>
              <a:ext uri="{FF2B5EF4-FFF2-40B4-BE49-F238E27FC236}">
                <a16:creationId xmlns:a16="http://schemas.microsoft.com/office/drawing/2014/main" id="{1D40354C-67D5-4A4D-A84C-4011332E64C0}"/>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2. MAINTENANCE CONDITIONNELLE</a:t>
            </a:r>
          </a:p>
        </p:txBody>
      </p:sp>
    </p:spTree>
    <p:extLst>
      <p:ext uri="{BB962C8B-B14F-4D97-AF65-F5344CB8AC3E}">
        <p14:creationId xmlns:p14="http://schemas.microsoft.com/office/powerpoint/2010/main" val="187851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8" name="Groupe 3447"/>
          <p:cNvGrpSpPr/>
          <p:nvPr/>
        </p:nvGrpSpPr>
        <p:grpSpPr>
          <a:xfrm>
            <a:off x="1736660" y="1969564"/>
            <a:ext cx="7155820" cy="4615210"/>
            <a:chOff x="2589213" y="2305050"/>
            <a:chExt cx="4078287" cy="2263775"/>
          </a:xfrm>
        </p:grpSpPr>
        <p:grpSp>
          <p:nvGrpSpPr>
            <p:cNvPr id="2" name="Group 2"/>
            <p:cNvGrpSpPr>
              <a:grpSpLocks/>
            </p:cNvGrpSpPr>
            <p:nvPr/>
          </p:nvGrpSpPr>
          <p:grpSpPr bwMode="auto">
            <a:xfrm>
              <a:off x="2616200" y="2305050"/>
              <a:ext cx="3732213" cy="2103438"/>
              <a:chOff x="3879" y="3390"/>
              <a:chExt cx="5878" cy="3312"/>
            </a:xfrm>
          </p:grpSpPr>
          <p:sp>
            <p:nvSpPr>
              <p:cNvPr id="3" name="Freeform 3"/>
              <p:cNvSpPr>
                <a:spLocks/>
              </p:cNvSpPr>
              <p:nvPr/>
            </p:nvSpPr>
            <p:spPr bwMode="auto">
              <a:xfrm>
                <a:off x="3879" y="3390"/>
                <a:ext cx="5878" cy="3312"/>
              </a:xfrm>
              <a:custGeom>
                <a:avLst/>
                <a:gdLst>
                  <a:gd name="T0" fmla="+- 0 3879 3879"/>
                  <a:gd name="T1" fmla="*/ T0 w 5878"/>
                  <a:gd name="T2" fmla="+- 0 6701 3390"/>
                  <a:gd name="T3" fmla="*/ 6701 h 3312"/>
                  <a:gd name="T4" fmla="+- 0 9757 3879"/>
                  <a:gd name="T5" fmla="*/ T4 w 5878"/>
                  <a:gd name="T6" fmla="+- 0 6701 3390"/>
                  <a:gd name="T7" fmla="*/ 6701 h 3312"/>
                  <a:gd name="T8" fmla="+- 0 9757 3879"/>
                  <a:gd name="T9" fmla="*/ T8 w 5878"/>
                  <a:gd name="T10" fmla="+- 0 3390 3390"/>
                  <a:gd name="T11" fmla="*/ 3390 h 3312"/>
                  <a:gd name="T12" fmla="+- 0 3879 3879"/>
                  <a:gd name="T13" fmla="*/ T12 w 5878"/>
                  <a:gd name="T14" fmla="+- 0 3390 3390"/>
                  <a:gd name="T15" fmla="*/ 3390 h 3312"/>
                  <a:gd name="T16" fmla="+- 0 3879 3879"/>
                  <a:gd name="T17" fmla="*/ T16 w 5878"/>
                  <a:gd name="T18" fmla="+- 0 6701 3390"/>
                  <a:gd name="T19" fmla="*/ 6701 h 3312"/>
                </a:gdLst>
                <a:ahLst/>
                <a:cxnLst>
                  <a:cxn ang="0">
                    <a:pos x="T1" y="T3"/>
                  </a:cxn>
                  <a:cxn ang="0">
                    <a:pos x="T5" y="T7"/>
                  </a:cxn>
                  <a:cxn ang="0">
                    <a:pos x="T9" y="T11"/>
                  </a:cxn>
                  <a:cxn ang="0">
                    <a:pos x="T13" y="T15"/>
                  </a:cxn>
                  <a:cxn ang="0">
                    <a:pos x="T17" y="T19"/>
                  </a:cxn>
                </a:cxnLst>
                <a:rect l="0" t="0" r="r" b="b"/>
                <a:pathLst>
                  <a:path w="5878" h="3312">
                    <a:moveTo>
                      <a:pt x="0" y="3311"/>
                    </a:moveTo>
                    <a:lnTo>
                      <a:pt x="5878" y="3311"/>
                    </a:lnTo>
                    <a:lnTo>
                      <a:pt x="5878" y="0"/>
                    </a:lnTo>
                    <a:lnTo>
                      <a:pt x="0" y="0"/>
                    </a:lnTo>
                    <a:lnTo>
                      <a:pt x="0" y="3311"/>
                    </a:ln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6" name="Group 4"/>
            <p:cNvGrpSpPr>
              <a:grpSpLocks/>
            </p:cNvGrpSpPr>
            <p:nvPr/>
          </p:nvGrpSpPr>
          <p:grpSpPr bwMode="auto">
            <a:xfrm>
              <a:off x="2589213" y="2305050"/>
              <a:ext cx="52387" cy="2097088"/>
              <a:chOff x="3838" y="3390"/>
              <a:chExt cx="83" cy="3302"/>
            </a:xfrm>
          </p:grpSpPr>
          <p:sp>
            <p:nvSpPr>
              <p:cNvPr id="7" name="Freeform 5"/>
              <p:cNvSpPr>
                <a:spLocks/>
              </p:cNvSpPr>
              <p:nvPr/>
            </p:nvSpPr>
            <p:spPr bwMode="auto">
              <a:xfrm>
                <a:off x="3838" y="3390"/>
                <a:ext cx="83" cy="3302"/>
              </a:xfrm>
              <a:custGeom>
                <a:avLst/>
                <a:gdLst>
                  <a:gd name="T0" fmla="+- 0 3879 3838"/>
                  <a:gd name="T1" fmla="*/ T0 w 83"/>
                  <a:gd name="T2" fmla="+- 0 3472 3390"/>
                  <a:gd name="T3" fmla="*/ 3472 h 3302"/>
                  <a:gd name="T4" fmla="+- 0 3873 3838"/>
                  <a:gd name="T5" fmla="*/ T4 w 83"/>
                  <a:gd name="T6" fmla="+- 0 3481 3390"/>
                  <a:gd name="T7" fmla="*/ 3481 h 3302"/>
                  <a:gd name="T8" fmla="+- 0 3873 3838"/>
                  <a:gd name="T9" fmla="*/ T8 w 83"/>
                  <a:gd name="T10" fmla="+- 0 6692 3390"/>
                  <a:gd name="T11" fmla="*/ 6692 h 3302"/>
                  <a:gd name="T12" fmla="+- 0 3887 3838"/>
                  <a:gd name="T13" fmla="*/ T12 w 83"/>
                  <a:gd name="T14" fmla="+- 0 6692 3390"/>
                  <a:gd name="T15" fmla="*/ 6692 h 3302"/>
                  <a:gd name="T16" fmla="+- 0 3887 3838"/>
                  <a:gd name="T17" fmla="*/ T16 w 83"/>
                  <a:gd name="T18" fmla="+- 0 3482 3390"/>
                  <a:gd name="T19" fmla="*/ 3482 h 3302"/>
                  <a:gd name="T20" fmla="+- 0 3879 3838"/>
                  <a:gd name="T21" fmla="*/ T20 w 83"/>
                  <a:gd name="T22" fmla="+- 0 3472 3390"/>
                  <a:gd name="T23" fmla="*/ 3472 h 3302"/>
                </a:gdLst>
                <a:ahLst/>
                <a:cxnLst>
                  <a:cxn ang="0">
                    <a:pos x="T1" y="T3"/>
                  </a:cxn>
                  <a:cxn ang="0">
                    <a:pos x="T5" y="T7"/>
                  </a:cxn>
                  <a:cxn ang="0">
                    <a:pos x="T9" y="T11"/>
                  </a:cxn>
                  <a:cxn ang="0">
                    <a:pos x="T13" y="T15"/>
                  </a:cxn>
                  <a:cxn ang="0">
                    <a:pos x="T17" y="T19"/>
                  </a:cxn>
                  <a:cxn ang="0">
                    <a:pos x="T21" y="T23"/>
                  </a:cxn>
                </a:cxnLst>
                <a:rect l="0" t="0" r="r" b="b"/>
                <a:pathLst>
                  <a:path w="83" h="3302">
                    <a:moveTo>
                      <a:pt x="41" y="82"/>
                    </a:moveTo>
                    <a:lnTo>
                      <a:pt x="35" y="91"/>
                    </a:lnTo>
                    <a:lnTo>
                      <a:pt x="35" y="3302"/>
                    </a:lnTo>
                    <a:lnTo>
                      <a:pt x="49" y="3302"/>
                    </a:lnTo>
                    <a:lnTo>
                      <a:pt x="49" y="92"/>
                    </a:lnTo>
                    <a:lnTo>
                      <a:pt x="41" y="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6"/>
              <p:cNvSpPr>
                <a:spLocks/>
              </p:cNvSpPr>
              <p:nvPr/>
            </p:nvSpPr>
            <p:spPr bwMode="auto">
              <a:xfrm>
                <a:off x="3838" y="3390"/>
                <a:ext cx="83" cy="3302"/>
              </a:xfrm>
              <a:custGeom>
                <a:avLst/>
                <a:gdLst>
                  <a:gd name="T0" fmla="+- 0 3879 3838"/>
                  <a:gd name="T1" fmla="*/ T0 w 83"/>
                  <a:gd name="T2" fmla="+- 0 3390 3390"/>
                  <a:gd name="T3" fmla="*/ 3390 h 3302"/>
                  <a:gd name="T4" fmla="+- 0 3838 3838"/>
                  <a:gd name="T5" fmla="*/ T4 w 83"/>
                  <a:gd name="T6" fmla="+- 0 3527 3390"/>
                  <a:gd name="T7" fmla="*/ 3527 h 3302"/>
                  <a:gd name="T8" fmla="+- 0 3873 3838"/>
                  <a:gd name="T9" fmla="*/ T8 w 83"/>
                  <a:gd name="T10" fmla="+- 0 3481 3390"/>
                  <a:gd name="T11" fmla="*/ 3481 h 3302"/>
                  <a:gd name="T12" fmla="+- 0 3873 3838"/>
                  <a:gd name="T13" fmla="*/ T12 w 83"/>
                  <a:gd name="T14" fmla="+- 0 3472 3390"/>
                  <a:gd name="T15" fmla="*/ 3472 h 3302"/>
                  <a:gd name="T16" fmla="+- 0 3904 3838"/>
                  <a:gd name="T17" fmla="*/ T16 w 83"/>
                  <a:gd name="T18" fmla="+- 0 3472 3390"/>
                  <a:gd name="T19" fmla="*/ 3472 h 3302"/>
                  <a:gd name="T20" fmla="+- 0 3879 3838"/>
                  <a:gd name="T21" fmla="*/ T20 w 83"/>
                  <a:gd name="T22" fmla="+- 0 3390 3390"/>
                  <a:gd name="T23" fmla="*/ 3390 h 3302"/>
                </a:gdLst>
                <a:ahLst/>
                <a:cxnLst>
                  <a:cxn ang="0">
                    <a:pos x="T1" y="T3"/>
                  </a:cxn>
                  <a:cxn ang="0">
                    <a:pos x="T5" y="T7"/>
                  </a:cxn>
                  <a:cxn ang="0">
                    <a:pos x="T9" y="T11"/>
                  </a:cxn>
                  <a:cxn ang="0">
                    <a:pos x="T13" y="T15"/>
                  </a:cxn>
                  <a:cxn ang="0">
                    <a:pos x="T17" y="T19"/>
                  </a:cxn>
                  <a:cxn ang="0">
                    <a:pos x="T21" y="T23"/>
                  </a:cxn>
                </a:cxnLst>
                <a:rect l="0" t="0" r="r" b="b"/>
                <a:pathLst>
                  <a:path w="83" h="3302">
                    <a:moveTo>
                      <a:pt x="41" y="0"/>
                    </a:moveTo>
                    <a:lnTo>
                      <a:pt x="0" y="137"/>
                    </a:lnTo>
                    <a:lnTo>
                      <a:pt x="35" y="91"/>
                    </a:lnTo>
                    <a:lnTo>
                      <a:pt x="35" y="82"/>
                    </a:lnTo>
                    <a:lnTo>
                      <a:pt x="66" y="82"/>
                    </a:lnTo>
                    <a:lnTo>
                      <a:pt x="4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7"/>
              <p:cNvSpPr>
                <a:spLocks/>
              </p:cNvSpPr>
              <p:nvPr/>
            </p:nvSpPr>
            <p:spPr bwMode="auto">
              <a:xfrm>
                <a:off x="3838" y="3390"/>
                <a:ext cx="83" cy="3302"/>
              </a:xfrm>
              <a:custGeom>
                <a:avLst/>
                <a:gdLst>
                  <a:gd name="T0" fmla="+- 0 3904 3838"/>
                  <a:gd name="T1" fmla="*/ T0 w 83"/>
                  <a:gd name="T2" fmla="+- 0 3472 3390"/>
                  <a:gd name="T3" fmla="*/ 3472 h 3302"/>
                  <a:gd name="T4" fmla="+- 0 3887 3838"/>
                  <a:gd name="T5" fmla="*/ T4 w 83"/>
                  <a:gd name="T6" fmla="+- 0 3472 3390"/>
                  <a:gd name="T7" fmla="*/ 3472 h 3302"/>
                  <a:gd name="T8" fmla="+- 0 3887 3838"/>
                  <a:gd name="T9" fmla="*/ T8 w 83"/>
                  <a:gd name="T10" fmla="+- 0 3482 3390"/>
                  <a:gd name="T11" fmla="*/ 3482 h 3302"/>
                  <a:gd name="T12" fmla="+- 0 3921 3838"/>
                  <a:gd name="T13" fmla="*/ T12 w 83"/>
                  <a:gd name="T14" fmla="+- 0 3527 3390"/>
                  <a:gd name="T15" fmla="*/ 3527 h 3302"/>
                  <a:gd name="T16" fmla="+- 0 3904 3838"/>
                  <a:gd name="T17" fmla="*/ T16 w 83"/>
                  <a:gd name="T18" fmla="+- 0 3472 3390"/>
                  <a:gd name="T19" fmla="*/ 3472 h 3302"/>
                </a:gdLst>
                <a:ahLst/>
                <a:cxnLst>
                  <a:cxn ang="0">
                    <a:pos x="T1" y="T3"/>
                  </a:cxn>
                  <a:cxn ang="0">
                    <a:pos x="T5" y="T7"/>
                  </a:cxn>
                  <a:cxn ang="0">
                    <a:pos x="T9" y="T11"/>
                  </a:cxn>
                  <a:cxn ang="0">
                    <a:pos x="T13" y="T15"/>
                  </a:cxn>
                  <a:cxn ang="0">
                    <a:pos x="T17" y="T19"/>
                  </a:cxn>
                </a:cxnLst>
                <a:rect l="0" t="0" r="r" b="b"/>
                <a:pathLst>
                  <a:path w="83" h="3302">
                    <a:moveTo>
                      <a:pt x="66" y="82"/>
                    </a:moveTo>
                    <a:lnTo>
                      <a:pt x="49" y="82"/>
                    </a:lnTo>
                    <a:lnTo>
                      <a:pt x="49" y="92"/>
                    </a:lnTo>
                    <a:lnTo>
                      <a:pt x="83" y="137"/>
                    </a:lnTo>
                    <a:lnTo>
                      <a:pt x="66" y="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8"/>
              <p:cNvSpPr>
                <a:spLocks/>
              </p:cNvSpPr>
              <p:nvPr/>
            </p:nvSpPr>
            <p:spPr bwMode="auto">
              <a:xfrm>
                <a:off x="3838" y="3390"/>
                <a:ext cx="83" cy="3302"/>
              </a:xfrm>
              <a:custGeom>
                <a:avLst/>
                <a:gdLst>
                  <a:gd name="T0" fmla="+- 0 3887 3838"/>
                  <a:gd name="T1" fmla="*/ T0 w 83"/>
                  <a:gd name="T2" fmla="+- 0 3472 3390"/>
                  <a:gd name="T3" fmla="*/ 3472 h 3302"/>
                  <a:gd name="T4" fmla="+- 0 3879 3838"/>
                  <a:gd name="T5" fmla="*/ T4 w 83"/>
                  <a:gd name="T6" fmla="+- 0 3472 3390"/>
                  <a:gd name="T7" fmla="*/ 3472 h 3302"/>
                  <a:gd name="T8" fmla="+- 0 3887 3838"/>
                  <a:gd name="T9" fmla="*/ T8 w 83"/>
                  <a:gd name="T10" fmla="+- 0 3482 3390"/>
                  <a:gd name="T11" fmla="*/ 3482 h 3302"/>
                  <a:gd name="T12" fmla="+- 0 3887 3838"/>
                  <a:gd name="T13" fmla="*/ T12 w 83"/>
                  <a:gd name="T14" fmla="+- 0 3472 3390"/>
                  <a:gd name="T15" fmla="*/ 3472 h 3302"/>
                </a:gdLst>
                <a:ahLst/>
                <a:cxnLst>
                  <a:cxn ang="0">
                    <a:pos x="T1" y="T3"/>
                  </a:cxn>
                  <a:cxn ang="0">
                    <a:pos x="T5" y="T7"/>
                  </a:cxn>
                  <a:cxn ang="0">
                    <a:pos x="T9" y="T11"/>
                  </a:cxn>
                  <a:cxn ang="0">
                    <a:pos x="T13" y="T15"/>
                  </a:cxn>
                </a:cxnLst>
                <a:rect l="0" t="0" r="r" b="b"/>
                <a:pathLst>
                  <a:path w="83" h="3302">
                    <a:moveTo>
                      <a:pt x="49" y="82"/>
                    </a:moveTo>
                    <a:lnTo>
                      <a:pt x="41" y="82"/>
                    </a:lnTo>
                    <a:lnTo>
                      <a:pt x="49" y="92"/>
                    </a:lnTo>
                    <a:lnTo>
                      <a:pt x="49" y="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9"/>
              <p:cNvSpPr>
                <a:spLocks/>
              </p:cNvSpPr>
              <p:nvPr/>
            </p:nvSpPr>
            <p:spPr bwMode="auto">
              <a:xfrm>
                <a:off x="3838" y="3390"/>
                <a:ext cx="83" cy="3302"/>
              </a:xfrm>
              <a:custGeom>
                <a:avLst/>
                <a:gdLst>
                  <a:gd name="T0" fmla="+- 0 3879 3838"/>
                  <a:gd name="T1" fmla="*/ T0 w 83"/>
                  <a:gd name="T2" fmla="+- 0 3472 3390"/>
                  <a:gd name="T3" fmla="*/ 3472 h 3302"/>
                  <a:gd name="T4" fmla="+- 0 3873 3838"/>
                  <a:gd name="T5" fmla="*/ T4 w 83"/>
                  <a:gd name="T6" fmla="+- 0 3472 3390"/>
                  <a:gd name="T7" fmla="*/ 3472 h 3302"/>
                  <a:gd name="T8" fmla="+- 0 3873 3838"/>
                  <a:gd name="T9" fmla="*/ T8 w 83"/>
                  <a:gd name="T10" fmla="+- 0 3481 3390"/>
                  <a:gd name="T11" fmla="*/ 3481 h 3302"/>
                  <a:gd name="T12" fmla="+- 0 3879 3838"/>
                  <a:gd name="T13" fmla="*/ T12 w 83"/>
                  <a:gd name="T14" fmla="+- 0 3472 3390"/>
                  <a:gd name="T15" fmla="*/ 3472 h 3302"/>
                </a:gdLst>
                <a:ahLst/>
                <a:cxnLst>
                  <a:cxn ang="0">
                    <a:pos x="T1" y="T3"/>
                  </a:cxn>
                  <a:cxn ang="0">
                    <a:pos x="T5" y="T7"/>
                  </a:cxn>
                  <a:cxn ang="0">
                    <a:pos x="T9" y="T11"/>
                  </a:cxn>
                  <a:cxn ang="0">
                    <a:pos x="T13" y="T15"/>
                  </a:cxn>
                </a:cxnLst>
                <a:rect l="0" t="0" r="r" b="b"/>
                <a:pathLst>
                  <a:path w="83" h="3302">
                    <a:moveTo>
                      <a:pt x="41" y="82"/>
                    </a:moveTo>
                    <a:lnTo>
                      <a:pt x="35" y="82"/>
                    </a:lnTo>
                    <a:lnTo>
                      <a:pt x="35" y="91"/>
                    </a:lnTo>
                    <a:lnTo>
                      <a:pt x="41" y="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 name="Group 10"/>
            <p:cNvGrpSpPr>
              <a:grpSpLocks/>
            </p:cNvGrpSpPr>
            <p:nvPr/>
          </p:nvGrpSpPr>
          <p:grpSpPr bwMode="auto">
            <a:xfrm>
              <a:off x="4368800" y="3771900"/>
              <a:ext cx="34925" cy="9525"/>
              <a:chOff x="6639" y="5700"/>
              <a:chExt cx="55" cy="14"/>
            </a:xfrm>
          </p:grpSpPr>
          <p:sp>
            <p:nvSpPr>
              <p:cNvPr id="13" name="Freeform 11"/>
              <p:cNvSpPr>
                <a:spLocks/>
              </p:cNvSpPr>
              <p:nvPr/>
            </p:nvSpPr>
            <p:spPr bwMode="auto">
              <a:xfrm>
                <a:off x="6639" y="5700"/>
                <a:ext cx="55" cy="14"/>
              </a:xfrm>
              <a:custGeom>
                <a:avLst/>
                <a:gdLst>
                  <a:gd name="T0" fmla="+- 0 6639 6639"/>
                  <a:gd name="T1" fmla="*/ T0 w 55"/>
                  <a:gd name="T2" fmla="+- 0 5707 5700"/>
                  <a:gd name="T3" fmla="*/ 5707 h 14"/>
                  <a:gd name="T4" fmla="+- 0 6694 6639"/>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 12"/>
            <p:cNvGrpSpPr>
              <a:grpSpLocks/>
            </p:cNvGrpSpPr>
            <p:nvPr/>
          </p:nvGrpSpPr>
          <p:grpSpPr bwMode="auto">
            <a:xfrm>
              <a:off x="4306888" y="3771900"/>
              <a:ext cx="34925" cy="9525"/>
              <a:chOff x="6543" y="5700"/>
              <a:chExt cx="55" cy="14"/>
            </a:xfrm>
          </p:grpSpPr>
          <p:sp>
            <p:nvSpPr>
              <p:cNvPr id="15" name="Freeform 13"/>
              <p:cNvSpPr>
                <a:spLocks/>
              </p:cNvSpPr>
              <p:nvPr/>
            </p:nvSpPr>
            <p:spPr bwMode="auto">
              <a:xfrm>
                <a:off x="6543" y="5700"/>
                <a:ext cx="55" cy="14"/>
              </a:xfrm>
              <a:custGeom>
                <a:avLst/>
                <a:gdLst>
                  <a:gd name="T0" fmla="+- 0 6543 6543"/>
                  <a:gd name="T1" fmla="*/ T0 w 55"/>
                  <a:gd name="T2" fmla="+- 0 5707 5700"/>
                  <a:gd name="T3" fmla="*/ 5707 h 14"/>
                  <a:gd name="T4" fmla="+- 0 6598 6543"/>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6" name="Group 14"/>
            <p:cNvGrpSpPr>
              <a:grpSpLocks/>
            </p:cNvGrpSpPr>
            <p:nvPr/>
          </p:nvGrpSpPr>
          <p:grpSpPr bwMode="auto">
            <a:xfrm>
              <a:off x="4244975" y="3771900"/>
              <a:ext cx="34925" cy="9525"/>
              <a:chOff x="6446" y="5700"/>
              <a:chExt cx="55" cy="14"/>
            </a:xfrm>
          </p:grpSpPr>
          <p:sp>
            <p:nvSpPr>
              <p:cNvPr id="17" name="Freeform 15"/>
              <p:cNvSpPr>
                <a:spLocks/>
              </p:cNvSpPr>
              <p:nvPr/>
            </p:nvSpPr>
            <p:spPr bwMode="auto">
              <a:xfrm>
                <a:off x="6446" y="5700"/>
                <a:ext cx="55" cy="14"/>
              </a:xfrm>
              <a:custGeom>
                <a:avLst/>
                <a:gdLst>
                  <a:gd name="T0" fmla="+- 0 6446 6446"/>
                  <a:gd name="T1" fmla="*/ T0 w 55"/>
                  <a:gd name="T2" fmla="+- 0 5707 5700"/>
                  <a:gd name="T3" fmla="*/ 5707 h 14"/>
                  <a:gd name="T4" fmla="+- 0 6501 6446"/>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16"/>
            <p:cNvGrpSpPr>
              <a:grpSpLocks/>
            </p:cNvGrpSpPr>
            <p:nvPr/>
          </p:nvGrpSpPr>
          <p:grpSpPr bwMode="auto">
            <a:xfrm>
              <a:off x="4184650" y="3771900"/>
              <a:ext cx="34925" cy="9525"/>
              <a:chOff x="6350" y="5700"/>
              <a:chExt cx="55" cy="14"/>
            </a:xfrm>
          </p:grpSpPr>
          <p:sp>
            <p:nvSpPr>
              <p:cNvPr id="19" name="Freeform 17"/>
              <p:cNvSpPr>
                <a:spLocks/>
              </p:cNvSpPr>
              <p:nvPr/>
            </p:nvSpPr>
            <p:spPr bwMode="auto">
              <a:xfrm>
                <a:off x="6350" y="5700"/>
                <a:ext cx="55" cy="14"/>
              </a:xfrm>
              <a:custGeom>
                <a:avLst/>
                <a:gdLst>
                  <a:gd name="T0" fmla="+- 0 6350 6350"/>
                  <a:gd name="T1" fmla="*/ T0 w 55"/>
                  <a:gd name="T2" fmla="+- 0 5707 5700"/>
                  <a:gd name="T3" fmla="*/ 5707 h 14"/>
                  <a:gd name="T4" fmla="+- 0 6404 6350"/>
                  <a:gd name="T5" fmla="*/ T4 w 55"/>
                  <a:gd name="T6" fmla="+- 0 5707 5700"/>
                  <a:gd name="T7" fmla="*/ 57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18"/>
            <p:cNvGrpSpPr>
              <a:grpSpLocks/>
            </p:cNvGrpSpPr>
            <p:nvPr/>
          </p:nvGrpSpPr>
          <p:grpSpPr bwMode="auto">
            <a:xfrm>
              <a:off x="4122738" y="3771900"/>
              <a:ext cx="34925" cy="9525"/>
              <a:chOff x="6253" y="5700"/>
              <a:chExt cx="55" cy="14"/>
            </a:xfrm>
          </p:grpSpPr>
          <p:sp>
            <p:nvSpPr>
              <p:cNvPr id="21" name="Freeform 19"/>
              <p:cNvSpPr>
                <a:spLocks/>
              </p:cNvSpPr>
              <p:nvPr/>
            </p:nvSpPr>
            <p:spPr bwMode="auto">
              <a:xfrm>
                <a:off x="6253" y="5700"/>
                <a:ext cx="55" cy="14"/>
              </a:xfrm>
              <a:custGeom>
                <a:avLst/>
                <a:gdLst>
                  <a:gd name="T0" fmla="+- 0 6253 6253"/>
                  <a:gd name="T1" fmla="*/ T0 w 55"/>
                  <a:gd name="T2" fmla="+- 0 5707 5700"/>
                  <a:gd name="T3" fmla="*/ 5707 h 14"/>
                  <a:gd name="T4" fmla="+- 0 6308 6253"/>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2" name="Group 20"/>
            <p:cNvGrpSpPr>
              <a:grpSpLocks/>
            </p:cNvGrpSpPr>
            <p:nvPr/>
          </p:nvGrpSpPr>
          <p:grpSpPr bwMode="auto">
            <a:xfrm>
              <a:off x="4060825" y="3771900"/>
              <a:ext cx="34925" cy="9525"/>
              <a:chOff x="6156" y="5700"/>
              <a:chExt cx="55" cy="14"/>
            </a:xfrm>
          </p:grpSpPr>
          <p:sp>
            <p:nvSpPr>
              <p:cNvPr id="23" name="Freeform 21"/>
              <p:cNvSpPr>
                <a:spLocks/>
              </p:cNvSpPr>
              <p:nvPr/>
            </p:nvSpPr>
            <p:spPr bwMode="auto">
              <a:xfrm>
                <a:off x="6156" y="5700"/>
                <a:ext cx="55" cy="14"/>
              </a:xfrm>
              <a:custGeom>
                <a:avLst/>
                <a:gdLst>
                  <a:gd name="T0" fmla="+- 0 6156 6156"/>
                  <a:gd name="T1" fmla="*/ T0 w 55"/>
                  <a:gd name="T2" fmla="+- 0 5707 5700"/>
                  <a:gd name="T3" fmla="*/ 5707 h 14"/>
                  <a:gd name="T4" fmla="+- 0 6211 6156"/>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 name="Group 22"/>
            <p:cNvGrpSpPr>
              <a:grpSpLocks/>
            </p:cNvGrpSpPr>
            <p:nvPr/>
          </p:nvGrpSpPr>
          <p:grpSpPr bwMode="auto">
            <a:xfrm>
              <a:off x="4000500" y="3771900"/>
              <a:ext cx="34925" cy="9525"/>
              <a:chOff x="6060" y="5700"/>
              <a:chExt cx="55" cy="14"/>
            </a:xfrm>
          </p:grpSpPr>
          <p:sp>
            <p:nvSpPr>
              <p:cNvPr id="25" name="Freeform 23"/>
              <p:cNvSpPr>
                <a:spLocks/>
              </p:cNvSpPr>
              <p:nvPr/>
            </p:nvSpPr>
            <p:spPr bwMode="auto">
              <a:xfrm>
                <a:off x="6060" y="5700"/>
                <a:ext cx="55" cy="14"/>
              </a:xfrm>
              <a:custGeom>
                <a:avLst/>
                <a:gdLst>
                  <a:gd name="T0" fmla="+- 0 6060 6060"/>
                  <a:gd name="T1" fmla="*/ T0 w 55"/>
                  <a:gd name="T2" fmla="+- 0 5707 5700"/>
                  <a:gd name="T3" fmla="*/ 5707 h 14"/>
                  <a:gd name="T4" fmla="+- 0 6115 6060"/>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6" name="Group 24"/>
            <p:cNvGrpSpPr>
              <a:grpSpLocks/>
            </p:cNvGrpSpPr>
            <p:nvPr/>
          </p:nvGrpSpPr>
          <p:grpSpPr bwMode="auto">
            <a:xfrm>
              <a:off x="3938588" y="3771900"/>
              <a:ext cx="34925" cy="9525"/>
              <a:chOff x="5963" y="5700"/>
              <a:chExt cx="55" cy="14"/>
            </a:xfrm>
          </p:grpSpPr>
          <p:sp>
            <p:nvSpPr>
              <p:cNvPr id="27" name="Freeform 25"/>
              <p:cNvSpPr>
                <a:spLocks/>
              </p:cNvSpPr>
              <p:nvPr/>
            </p:nvSpPr>
            <p:spPr bwMode="auto">
              <a:xfrm>
                <a:off x="5963" y="5700"/>
                <a:ext cx="55" cy="14"/>
              </a:xfrm>
              <a:custGeom>
                <a:avLst/>
                <a:gdLst>
                  <a:gd name="T0" fmla="+- 0 5963 5963"/>
                  <a:gd name="T1" fmla="*/ T0 w 55"/>
                  <a:gd name="T2" fmla="+- 0 5707 5700"/>
                  <a:gd name="T3" fmla="*/ 5707 h 14"/>
                  <a:gd name="T4" fmla="+- 0 6019 5963"/>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 name="Group 26"/>
            <p:cNvGrpSpPr>
              <a:grpSpLocks/>
            </p:cNvGrpSpPr>
            <p:nvPr/>
          </p:nvGrpSpPr>
          <p:grpSpPr bwMode="auto">
            <a:xfrm>
              <a:off x="3876675" y="3771900"/>
              <a:ext cx="34925" cy="9525"/>
              <a:chOff x="5866" y="5700"/>
              <a:chExt cx="55" cy="14"/>
            </a:xfrm>
          </p:grpSpPr>
          <p:sp>
            <p:nvSpPr>
              <p:cNvPr id="29" name="Freeform 27"/>
              <p:cNvSpPr>
                <a:spLocks/>
              </p:cNvSpPr>
              <p:nvPr/>
            </p:nvSpPr>
            <p:spPr bwMode="auto">
              <a:xfrm>
                <a:off x="5866" y="5700"/>
                <a:ext cx="55" cy="14"/>
              </a:xfrm>
              <a:custGeom>
                <a:avLst/>
                <a:gdLst>
                  <a:gd name="T0" fmla="+- 0 5866 5866"/>
                  <a:gd name="T1" fmla="*/ T0 w 55"/>
                  <a:gd name="T2" fmla="+- 0 5707 5700"/>
                  <a:gd name="T3" fmla="*/ 5707 h 14"/>
                  <a:gd name="T4" fmla="+- 0 5922 5866"/>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0" name="Group 28"/>
            <p:cNvGrpSpPr>
              <a:grpSpLocks/>
            </p:cNvGrpSpPr>
            <p:nvPr/>
          </p:nvGrpSpPr>
          <p:grpSpPr bwMode="auto">
            <a:xfrm>
              <a:off x="3816350" y="3771900"/>
              <a:ext cx="34925" cy="9525"/>
              <a:chOff x="5770" y="5700"/>
              <a:chExt cx="55" cy="14"/>
            </a:xfrm>
          </p:grpSpPr>
          <p:sp>
            <p:nvSpPr>
              <p:cNvPr id="31" name="Freeform 29"/>
              <p:cNvSpPr>
                <a:spLocks/>
              </p:cNvSpPr>
              <p:nvPr/>
            </p:nvSpPr>
            <p:spPr bwMode="auto">
              <a:xfrm>
                <a:off x="5770" y="5700"/>
                <a:ext cx="55" cy="14"/>
              </a:xfrm>
              <a:custGeom>
                <a:avLst/>
                <a:gdLst>
                  <a:gd name="T0" fmla="+- 0 5770 5770"/>
                  <a:gd name="T1" fmla="*/ T0 w 55"/>
                  <a:gd name="T2" fmla="+- 0 5707 5700"/>
                  <a:gd name="T3" fmla="*/ 5707 h 14"/>
                  <a:gd name="T4" fmla="+- 0 5825 5770"/>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4" name="Group 30"/>
            <p:cNvGrpSpPr>
              <a:grpSpLocks/>
            </p:cNvGrpSpPr>
            <p:nvPr/>
          </p:nvGrpSpPr>
          <p:grpSpPr bwMode="auto">
            <a:xfrm>
              <a:off x="3754438" y="3771900"/>
              <a:ext cx="34925" cy="9525"/>
              <a:chOff x="5673" y="5700"/>
              <a:chExt cx="55" cy="14"/>
            </a:xfrm>
          </p:grpSpPr>
          <p:sp>
            <p:nvSpPr>
              <p:cNvPr id="1025" name="Freeform 31"/>
              <p:cNvSpPr>
                <a:spLocks/>
              </p:cNvSpPr>
              <p:nvPr/>
            </p:nvSpPr>
            <p:spPr bwMode="auto">
              <a:xfrm>
                <a:off x="5673" y="5700"/>
                <a:ext cx="55" cy="14"/>
              </a:xfrm>
              <a:custGeom>
                <a:avLst/>
                <a:gdLst>
                  <a:gd name="T0" fmla="+- 0 5673 5673"/>
                  <a:gd name="T1" fmla="*/ T0 w 55"/>
                  <a:gd name="T2" fmla="+- 0 5707 5700"/>
                  <a:gd name="T3" fmla="*/ 5707 h 14"/>
                  <a:gd name="T4" fmla="+- 0 5729 5673"/>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8" name="Group 32"/>
            <p:cNvGrpSpPr>
              <a:grpSpLocks/>
            </p:cNvGrpSpPr>
            <p:nvPr/>
          </p:nvGrpSpPr>
          <p:grpSpPr bwMode="auto">
            <a:xfrm>
              <a:off x="3692525" y="3771900"/>
              <a:ext cx="34925" cy="9525"/>
              <a:chOff x="5576" y="5700"/>
              <a:chExt cx="55" cy="14"/>
            </a:xfrm>
          </p:grpSpPr>
          <p:sp>
            <p:nvSpPr>
              <p:cNvPr id="1029" name="Freeform 33"/>
              <p:cNvSpPr>
                <a:spLocks/>
              </p:cNvSpPr>
              <p:nvPr/>
            </p:nvSpPr>
            <p:spPr bwMode="auto">
              <a:xfrm>
                <a:off x="5576" y="5700"/>
                <a:ext cx="55" cy="14"/>
              </a:xfrm>
              <a:custGeom>
                <a:avLst/>
                <a:gdLst>
                  <a:gd name="T0" fmla="+- 0 5576 5576"/>
                  <a:gd name="T1" fmla="*/ T0 w 55"/>
                  <a:gd name="T2" fmla="+- 0 5707 5700"/>
                  <a:gd name="T3" fmla="*/ 5707 h 14"/>
                  <a:gd name="T4" fmla="+- 0 5632 5576"/>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0" name="Group 34"/>
            <p:cNvGrpSpPr>
              <a:grpSpLocks/>
            </p:cNvGrpSpPr>
            <p:nvPr/>
          </p:nvGrpSpPr>
          <p:grpSpPr bwMode="auto">
            <a:xfrm>
              <a:off x="3632200" y="3771900"/>
              <a:ext cx="34925" cy="9525"/>
              <a:chOff x="5480" y="5700"/>
              <a:chExt cx="55" cy="14"/>
            </a:xfrm>
          </p:grpSpPr>
          <p:sp>
            <p:nvSpPr>
              <p:cNvPr id="1031" name="Freeform 35"/>
              <p:cNvSpPr>
                <a:spLocks/>
              </p:cNvSpPr>
              <p:nvPr/>
            </p:nvSpPr>
            <p:spPr bwMode="auto">
              <a:xfrm>
                <a:off x="5480" y="5700"/>
                <a:ext cx="55" cy="14"/>
              </a:xfrm>
              <a:custGeom>
                <a:avLst/>
                <a:gdLst>
                  <a:gd name="T0" fmla="+- 0 5480 5480"/>
                  <a:gd name="T1" fmla="*/ T0 w 55"/>
                  <a:gd name="T2" fmla="+- 0 5707 5700"/>
                  <a:gd name="T3" fmla="*/ 5707 h 14"/>
                  <a:gd name="T4" fmla="+- 0 5535 5480"/>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2" name="Group 36"/>
            <p:cNvGrpSpPr>
              <a:grpSpLocks/>
            </p:cNvGrpSpPr>
            <p:nvPr/>
          </p:nvGrpSpPr>
          <p:grpSpPr bwMode="auto">
            <a:xfrm>
              <a:off x="3571875" y="3771900"/>
              <a:ext cx="34925" cy="9525"/>
              <a:chOff x="5384" y="5700"/>
              <a:chExt cx="55" cy="14"/>
            </a:xfrm>
          </p:grpSpPr>
          <p:sp>
            <p:nvSpPr>
              <p:cNvPr id="1033" name="Freeform 37"/>
              <p:cNvSpPr>
                <a:spLocks/>
              </p:cNvSpPr>
              <p:nvPr/>
            </p:nvSpPr>
            <p:spPr bwMode="auto">
              <a:xfrm>
                <a:off x="5384" y="5700"/>
                <a:ext cx="55" cy="14"/>
              </a:xfrm>
              <a:custGeom>
                <a:avLst/>
                <a:gdLst>
                  <a:gd name="T0" fmla="+- 0 5384 5384"/>
                  <a:gd name="T1" fmla="*/ T0 w 55"/>
                  <a:gd name="T2" fmla="+- 0 5707 5700"/>
                  <a:gd name="T3" fmla="*/ 5707 h 14"/>
                  <a:gd name="T4" fmla="+- 0 5439 5384"/>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4" name="Group 38"/>
            <p:cNvGrpSpPr>
              <a:grpSpLocks/>
            </p:cNvGrpSpPr>
            <p:nvPr/>
          </p:nvGrpSpPr>
          <p:grpSpPr bwMode="auto">
            <a:xfrm>
              <a:off x="3509963" y="3771900"/>
              <a:ext cx="34925" cy="9525"/>
              <a:chOff x="5287" y="5700"/>
              <a:chExt cx="55" cy="14"/>
            </a:xfrm>
          </p:grpSpPr>
          <p:sp>
            <p:nvSpPr>
              <p:cNvPr id="1035" name="Freeform 39"/>
              <p:cNvSpPr>
                <a:spLocks/>
              </p:cNvSpPr>
              <p:nvPr/>
            </p:nvSpPr>
            <p:spPr bwMode="auto">
              <a:xfrm>
                <a:off x="5287" y="5700"/>
                <a:ext cx="55" cy="14"/>
              </a:xfrm>
              <a:custGeom>
                <a:avLst/>
                <a:gdLst>
                  <a:gd name="T0" fmla="+- 0 5287 5287"/>
                  <a:gd name="T1" fmla="*/ T0 w 55"/>
                  <a:gd name="T2" fmla="+- 0 5707 5700"/>
                  <a:gd name="T3" fmla="*/ 5707 h 14"/>
                  <a:gd name="T4" fmla="+- 0 5342 5287"/>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6" name="Group 40"/>
            <p:cNvGrpSpPr>
              <a:grpSpLocks/>
            </p:cNvGrpSpPr>
            <p:nvPr/>
          </p:nvGrpSpPr>
          <p:grpSpPr bwMode="auto">
            <a:xfrm>
              <a:off x="3448050" y="3771900"/>
              <a:ext cx="34925" cy="9525"/>
              <a:chOff x="5191" y="5700"/>
              <a:chExt cx="55" cy="14"/>
            </a:xfrm>
          </p:grpSpPr>
          <p:sp>
            <p:nvSpPr>
              <p:cNvPr id="1037" name="Freeform 41"/>
              <p:cNvSpPr>
                <a:spLocks/>
              </p:cNvSpPr>
              <p:nvPr/>
            </p:nvSpPr>
            <p:spPr bwMode="auto">
              <a:xfrm>
                <a:off x="5191" y="5700"/>
                <a:ext cx="55" cy="14"/>
              </a:xfrm>
              <a:custGeom>
                <a:avLst/>
                <a:gdLst>
                  <a:gd name="T0" fmla="+- 0 5191 5191"/>
                  <a:gd name="T1" fmla="*/ T0 w 55"/>
                  <a:gd name="T2" fmla="+- 0 5707 5700"/>
                  <a:gd name="T3" fmla="*/ 5707 h 14"/>
                  <a:gd name="T4" fmla="+- 0 5245 5191"/>
                  <a:gd name="T5" fmla="*/ T4 w 55"/>
                  <a:gd name="T6" fmla="+- 0 5707 5700"/>
                  <a:gd name="T7" fmla="*/ 57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8" name="Group 42"/>
            <p:cNvGrpSpPr>
              <a:grpSpLocks/>
            </p:cNvGrpSpPr>
            <p:nvPr/>
          </p:nvGrpSpPr>
          <p:grpSpPr bwMode="auto">
            <a:xfrm>
              <a:off x="3387725" y="3771900"/>
              <a:ext cx="34925" cy="9525"/>
              <a:chOff x="5094" y="5700"/>
              <a:chExt cx="55" cy="14"/>
            </a:xfrm>
          </p:grpSpPr>
          <p:sp>
            <p:nvSpPr>
              <p:cNvPr id="1039" name="Freeform 43"/>
              <p:cNvSpPr>
                <a:spLocks/>
              </p:cNvSpPr>
              <p:nvPr/>
            </p:nvSpPr>
            <p:spPr bwMode="auto">
              <a:xfrm>
                <a:off x="5094" y="5700"/>
                <a:ext cx="55" cy="14"/>
              </a:xfrm>
              <a:custGeom>
                <a:avLst/>
                <a:gdLst>
                  <a:gd name="T0" fmla="+- 0 5094 5094"/>
                  <a:gd name="T1" fmla="*/ T0 w 55"/>
                  <a:gd name="T2" fmla="+- 0 5707 5700"/>
                  <a:gd name="T3" fmla="*/ 5707 h 14"/>
                  <a:gd name="T4" fmla="+- 0 5149 5094"/>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0" name="Group 44"/>
            <p:cNvGrpSpPr>
              <a:grpSpLocks/>
            </p:cNvGrpSpPr>
            <p:nvPr/>
          </p:nvGrpSpPr>
          <p:grpSpPr bwMode="auto">
            <a:xfrm>
              <a:off x="3325813" y="3771900"/>
              <a:ext cx="34925" cy="9525"/>
              <a:chOff x="4997" y="5700"/>
              <a:chExt cx="55" cy="14"/>
            </a:xfrm>
          </p:grpSpPr>
          <p:sp>
            <p:nvSpPr>
              <p:cNvPr id="1041" name="Freeform 45"/>
              <p:cNvSpPr>
                <a:spLocks/>
              </p:cNvSpPr>
              <p:nvPr/>
            </p:nvSpPr>
            <p:spPr bwMode="auto">
              <a:xfrm>
                <a:off x="4997" y="5700"/>
                <a:ext cx="55" cy="14"/>
              </a:xfrm>
              <a:custGeom>
                <a:avLst/>
                <a:gdLst>
                  <a:gd name="T0" fmla="+- 0 4997 4997"/>
                  <a:gd name="T1" fmla="*/ T0 w 55"/>
                  <a:gd name="T2" fmla="+- 0 5707 5700"/>
                  <a:gd name="T3" fmla="*/ 5707 h 14"/>
                  <a:gd name="T4" fmla="+- 0 5052 4997"/>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2" name="Group 46"/>
            <p:cNvGrpSpPr>
              <a:grpSpLocks/>
            </p:cNvGrpSpPr>
            <p:nvPr/>
          </p:nvGrpSpPr>
          <p:grpSpPr bwMode="auto">
            <a:xfrm>
              <a:off x="3263900" y="3771900"/>
              <a:ext cx="34925" cy="9525"/>
              <a:chOff x="4901" y="5700"/>
              <a:chExt cx="55" cy="14"/>
            </a:xfrm>
          </p:grpSpPr>
          <p:sp>
            <p:nvSpPr>
              <p:cNvPr id="1043" name="Freeform 47"/>
              <p:cNvSpPr>
                <a:spLocks/>
              </p:cNvSpPr>
              <p:nvPr/>
            </p:nvSpPr>
            <p:spPr bwMode="auto">
              <a:xfrm>
                <a:off x="4901" y="5700"/>
                <a:ext cx="55" cy="14"/>
              </a:xfrm>
              <a:custGeom>
                <a:avLst/>
                <a:gdLst>
                  <a:gd name="T0" fmla="+- 0 4901 4901"/>
                  <a:gd name="T1" fmla="*/ T0 w 55"/>
                  <a:gd name="T2" fmla="+- 0 5707 5700"/>
                  <a:gd name="T3" fmla="*/ 5707 h 14"/>
                  <a:gd name="T4" fmla="+- 0 4956 4901"/>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4" name="Group 48"/>
            <p:cNvGrpSpPr>
              <a:grpSpLocks/>
            </p:cNvGrpSpPr>
            <p:nvPr/>
          </p:nvGrpSpPr>
          <p:grpSpPr bwMode="auto">
            <a:xfrm>
              <a:off x="3203575" y="3771900"/>
              <a:ext cx="34925" cy="9525"/>
              <a:chOff x="4804" y="5700"/>
              <a:chExt cx="55" cy="14"/>
            </a:xfrm>
          </p:grpSpPr>
          <p:sp>
            <p:nvSpPr>
              <p:cNvPr id="1045" name="Freeform 49"/>
              <p:cNvSpPr>
                <a:spLocks/>
              </p:cNvSpPr>
              <p:nvPr/>
            </p:nvSpPr>
            <p:spPr bwMode="auto">
              <a:xfrm>
                <a:off x="4804" y="5700"/>
                <a:ext cx="55" cy="14"/>
              </a:xfrm>
              <a:custGeom>
                <a:avLst/>
                <a:gdLst>
                  <a:gd name="T0" fmla="+- 0 4804 4804"/>
                  <a:gd name="T1" fmla="*/ T0 w 55"/>
                  <a:gd name="T2" fmla="+- 0 5707 5700"/>
                  <a:gd name="T3" fmla="*/ 5707 h 14"/>
                  <a:gd name="T4" fmla="+- 0 4859 4804"/>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6" name="Group 50"/>
            <p:cNvGrpSpPr>
              <a:grpSpLocks/>
            </p:cNvGrpSpPr>
            <p:nvPr/>
          </p:nvGrpSpPr>
          <p:grpSpPr bwMode="auto">
            <a:xfrm>
              <a:off x="3141663" y="3771900"/>
              <a:ext cx="34925" cy="9525"/>
              <a:chOff x="4707" y="5700"/>
              <a:chExt cx="55" cy="14"/>
            </a:xfrm>
          </p:grpSpPr>
          <p:sp>
            <p:nvSpPr>
              <p:cNvPr id="1047" name="Freeform 51"/>
              <p:cNvSpPr>
                <a:spLocks/>
              </p:cNvSpPr>
              <p:nvPr/>
            </p:nvSpPr>
            <p:spPr bwMode="auto">
              <a:xfrm>
                <a:off x="4707" y="5700"/>
                <a:ext cx="55" cy="14"/>
              </a:xfrm>
              <a:custGeom>
                <a:avLst/>
                <a:gdLst>
                  <a:gd name="T0" fmla="+- 0 4707 4707"/>
                  <a:gd name="T1" fmla="*/ T0 w 55"/>
                  <a:gd name="T2" fmla="+- 0 5707 5700"/>
                  <a:gd name="T3" fmla="*/ 5707 h 14"/>
                  <a:gd name="T4" fmla="+- 0 4763 4707"/>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8" name="Group 52"/>
            <p:cNvGrpSpPr>
              <a:grpSpLocks/>
            </p:cNvGrpSpPr>
            <p:nvPr/>
          </p:nvGrpSpPr>
          <p:grpSpPr bwMode="auto">
            <a:xfrm>
              <a:off x="3079750" y="3771900"/>
              <a:ext cx="34925" cy="9525"/>
              <a:chOff x="4611" y="5700"/>
              <a:chExt cx="55" cy="14"/>
            </a:xfrm>
          </p:grpSpPr>
          <p:sp>
            <p:nvSpPr>
              <p:cNvPr id="1049" name="Freeform 53"/>
              <p:cNvSpPr>
                <a:spLocks/>
              </p:cNvSpPr>
              <p:nvPr/>
            </p:nvSpPr>
            <p:spPr bwMode="auto">
              <a:xfrm>
                <a:off x="4611" y="5700"/>
                <a:ext cx="55" cy="14"/>
              </a:xfrm>
              <a:custGeom>
                <a:avLst/>
                <a:gdLst>
                  <a:gd name="T0" fmla="+- 0 4611 4611"/>
                  <a:gd name="T1" fmla="*/ T0 w 55"/>
                  <a:gd name="T2" fmla="+- 0 5707 5700"/>
                  <a:gd name="T3" fmla="*/ 5707 h 14"/>
                  <a:gd name="T4" fmla="+- 0 4666 4611"/>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0" name="Group 54"/>
            <p:cNvGrpSpPr>
              <a:grpSpLocks/>
            </p:cNvGrpSpPr>
            <p:nvPr/>
          </p:nvGrpSpPr>
          <p:grpSpPr bwMode="auto">
            <a:xfrm>
              <a:off x="3019425" y="3771900"/>
              <a:ext cx="34925" cy="9525"/>
              <a:chOff x="4514" y="5700"/>
              <a:chExt cx="55" cy="14"/>
            </a:xfrm>
          </p:grpSpPr>
          <p:sp>
            <p:nvSpPr>
              <p:cNvPr id="1051" name="Freeform 55"/>
              <p:cNvSpPr>
                <a:spLocks/>
              </p:cNvSpPr>
              <p:nvPr/>
            </p:nvSpPr>
            <p:spPr bwMode="auto">
              <a:xfrm>
                <a:off x="4514" y="5700"/>
                <a:ext cx="55" cy="14"/>
              </a:xfrm>
              <a:custGeom>
                <a:avLst/>
                <a:gdLst>
                  <a:gd name="T0" fmla="+- 0 4514 4514"/>
                  <a:gd name="T1" fmla="*/ T0 w 55"/>
                  <a:gd name="T2" fmla="+- 0 5707 5700"/>
                  <a:gd name="T3" fmla="*/ 5707 h 14"/>
                  <a:gd name="T4" fmla="+- 0 4570 4514"/>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2" name="Group 56"/>
            <p:cNvGrpSpPr>
              <a:grpSpLocks/>
            </p:cNvGrpSpPr>
            <p:nvPr/>
          </p:nvGrpSpPr>
          <p:grpSpPr bwMode="auto">
            <a:xfrm>
              <a:off x="2957513" y="3771900"/>
              <a:ext cx="34925" cy="9525"/>
              <a:chOff x="4417" y="5700"/>
              <a:chExt cx="55" cy="14"/>
            </a:xfrm>
          </p:grpSpPr>
          <p:sp>
            <p:nvSpPr>
              <p:cNvPr id="1053" name="Freeform 57"/>
              <p:cNvSpPr>
                <a:spLocks/>
              </p:cNvSpPr>
              <p:nvPr/>
            </p:nvSpPr>
            <p:spPr bwMode="auto">
              <a:xfrm>
                <a:off x="4417" y="5700"/>
                <a:ext cx="55" cy="14"/>
              </a:xfrm>
              <a:custGeom>
                <a:avLst/>
                <a:gdLst>
                  <a:gd name="T0" fmla="+- 0 4417 4417"/>
                  <a:gd name="T1" fmla="*/ T0 w 55"/>
                  <a:gd name="T2" fmla="+- 0 5707 5700"/>
                  <a:gd name="T3" fmla="*/ 5707 h 14"/>
                  <a:gd name="T4" fmla="+- 0 4473 4417"/>
                  <a:gd name="T5" fmla="*/ T4 w 55"/>
                  <a:gd name="T6" fmla="+- 0 5707 5700"/>
                  <a:gd name="T7" fmla="*/ 57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4" name="Group 58"/>
            <p:cNvGrpSpPr>
              <a:grpSpLocks/>
            </p:cNvGrpSpPr>
            <p:nvPr/>
          </p:nvGrpSpPr>
          <p:grpSpPr bwMode="auto">
            <a:xfrm>
              <a:off x="2895600" y="3771900"/>
              <a:ext cx="34925" cy="9525"/>
              <a:chOff x="4321" y="5700"/>
              <a:chExt cx="55" cy="14"/>
            </a:xfrm>
          </p:grpSpPr>
          <p:sp>
            <p:nvSpPr>
              <p:cNvPr id="1055" name="Freeform 59"/>
              <p:cNvSpPr>
                <a:spLocks/>
              </p:cNvSpPr>
              <p:nvPr/>
            </p:nvSpPr>
            <p:spPr bwMode="auto">
              <a:xfrm>
                <a:off x="4321" y="5700"/>
                <a:ext cx="55" cy="14"/>
              </a:xfrm>
              <a:custGeom>
                <a:avLst/>
                <a:gdLst>
                  <a:gd name="T0" fmla="+- 0 4321 4321"/>
                  <a:gd name="T1" fmla="*/ T0 w 55"/>
                  <a:gd name="T2" fmla="+- 0 5707 5700"/>
                  <a:gd name="T3" fmla="*/ 5707 h 14"/>
                  <a:gd name="T4" fmla="+- 0 4376 4321"/>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6" name="Group 60"/>
            <p:cNvGrpSpPr>
              <a:grpSpLocks/>
            </p:cNvGrpSpPr>
            <p:nvPr/>
          </p:nvGrpSpPr>
          <p:grpSpPr bwMode="auto">
            <a:xfrm>
              <a:off x="2835275" y="3771900"/>
              <a:ext cx="34925" cy="9525"/>
              <a:chOff x="4225" y="5700"/>
              <a:chExt cx="55" cy="14"/>
            </a:xfrm>
          </p:grpSpPr>
          <p:sp>
            <p:nvSpPr>
              <p:cNvPr id="1057" name="Freeform 61"/>
              <p:cNvSpPr>
                <a:spLocks/>
              </p:cNvSpPr>
              <p:nvPr/>
            </p:nvSpPr>
            <p:spPr bwMode="auto">
              <a:xfrm>
                <a:off x="4225" y="5700"/>
                <a:ext cx="55" cy="14"/>
              </a:xfrm>
              <a:custGeom>
                <a:avLst/>
                <a:gdLst>
                  <a:gd name="T0" fmla="+- 0 4225 4225"/>
                  <a:gd name="T1" fmla="*/ T0 w 55"/>
                  <a:gd name="T2" fmla="+- 0 5707 5700"/>
                  <a:gd name="T3" fmla="*/ 5707 h 14"/>
                  <a:gd name="T4" fmla="+- 0 4280 4225"/>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8" name="Group 62"/>
            <p:cNvGrpSpPr>
              <a:grpSpLocks/>
            </p:cNvGrpSpPr>
            <p:nvPr/>
          </p:nvGrpSpPr>
          <p:grpSpPr bwMode="auto">
            <a:xfrm>
              <a:off x="2773363" y="3771900"/>
              <a:ext cx="34925" cy="9525"/>
              <a:chOff x="4128" y="5700"/>
              <a:chExt cx="55" cy="14"/>
            </a:xfrm>
          </p:grpSpPr>
          <p:sp>
            <p:nvSpPr>
              <p:cNvPr id="1059" name="Freeform 63"/>
              <p:cNvSpPr>
                <a:spLocks/>
              </p:cNvSpPr>
              <p:nvPr/>
            </p:nvSpPr>
            <p:spPr bwMode="auto">
              <a:xfrm>
                <a:off x="4128" y="5700"/>
                <a:ext cx="55" cy="14"/>
              </a:xfrm>
              <a:custGeom>
                <a:avLst/>
                <a:gdLst>
                  <a:gd name="T0" fmla="+- 0 4128 4128"/>
                  <a:gd name="T1" fmla="*/ T0 w 55"/>
                  <a:gd name="T2" fmla="+- 0 5707 5700"/>
                  <a:gd name="T3" fmla="*/ 5707 h 14"/>
                  <a:gd name="T4" fmla="+- 0 4183 4128"/>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0" name="Group 64"/>
            <p:cNvGrpSpPr>
              <a:grpSpLocks/>
            </p:cNvGrpSpPr>
            <p:nvPr/>
          </p:nvGrpSpPr>
          <p:grpSpPr bwMode="auto">
            <a:xfrm>
              <a:off x="2713038" y="3771900"/>
              <a:ext cx="34925" cy="9525"/>
              <a:chOff x="4032" y="5700"/>
              <a:chExt cx="55" cy="14"/>
            </a:xfrm>
          </p:grpSpPr>
          <p:sp>
            <p:nvSpPr>
              <p:cNvPr id="1061" name="Freeform 65"/>
              <p:cNvSpPr>
                <a:spLocks/>
              </p:cNvSpPr>
              <p:nvPr/>
            </p:nvSpPr>
            <p:spPr bwMode="auto">
              <a:xfrm>
                <a:off x="4032" y="5700"/>
                <a:ext cx="55" cy="14"/>
              </a:xfrm>
              <a:custGeom>
                <a:avLst/>
                <a:gdLst>
                  <a:gd name="T0" fmla="+- 0 4032 4032"/>
                  <a:gd name="T1" fmla="*/ T0 w 55"/>
                  <a:gd name="T2" fmla="+- 0 5707 5700"/>
                  <a:gd name="T3" fmla="*/ 5707 h 14"/>
                  <a:gd name="T4" fmla="+- 0 4086 4032"/>
                  <a:gd name="T5" fmla="*/ T4 w 55"/>
                  <a:gd name="T6" fmla="+- 0 5707 5700"/>
                  <a:gd name="T7" fmla="*/ 57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2" name="Group 66"/>
            <p:cNvGrpSpPr>
              <a:grpSpLocks/>
            </p:cNvGrpSpPr>
            <p:nvPr/>
          </p:nvGrpSpPr>
          <p:grpSpPr bwMode="auto">
            <a:xfrm>
              <a:off x="2651125" y="3771900"/>
              <a:ext cx="34925" cy="9525"/>
              <a:chOff x="3935" y="5700"/>
              <a:chExt cx="55" cy="14"/>
            </a:xfrm>
          </p:grpSpPr>
          <p:sp>
            <p:nvSpPr>
              <p:cNvPr id="1063" name="Freeform 67"/>
              <p:cNvSpPr>
                <a:spLocks/>
              </p:cNvSpPr>
              <p:nvPr/>
            </p:nvSpPr>
            <p:spPr bwMode="auto">
              <a:xfrm>
                <a:off x="3935" y="5700"/>
                <a:ext cx="55" cy="14"/>
              </a:xfrm>
              <a:custGeom>
                <a:avLst/>
                <a:gdLst>
                  <a:gd name="T0" fmla="+- 0 3935 3935"/>
                  <a:gd name="T1" fmla="*/ T0 w 55"/>
                  <a:gd name="T2" fmla="+- 0 5707 5700"/>
                  <a:gd name="T3" fmla="*/ 5707 h 14"/>
                  <a:gd name="T4" fmla="+- 0 3990 3935"/>
                  <a:gd name="T5" fmla="*/ T4 w 55"/>
                  <a:gd name="T6" fmla="+- 0 5707 5700"/>
                  <a:gd name="T7" fmla="*/ 57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4" name="Group 68"/>
            <p:cNvGrpSpPr>
              <a:grpSpLocks/>
            </p:cNvGrpSpPr>
            <p:nvPr/>
          </p:nvGrpSpPr>
          <p:grpSpPr bwMode="auto">
            <a:xfrm>
              <a:off x="2616200" y="3771900"/>
              <a:ext cx="7938" cy="9525"/>
              <a:chOff x="3879" y="5700"/>
              <a:chExt cx="14" cy="14"/>
            </a:xfrm>
          </p:grpSpPr>
          <p:sp>
            <p:nvSpPr>
              <p:cNvPr id="1065" name="Freeform 69"/>
              <p:cNvSpPr>
                <a:spLocks/>
              </p:cNvSpPr>
              <p:nvPr/>
            </p:nvSpPr>
            <p:spPr bwMode="auto">
              <a:xfrm>
                <a:off x="3879" y="5700"/>
                <a:ext cx="14" cy="14"/>
              </a:xfrm>
              <a:custGeom>
                <a:avLst/>
                <a:gdLst>
                  <a:gd name="T0" fmla="+- 0 3879 3879"/>
                  <a:gd name="T1" fmla="*/ T0 w 14"/>
                  <a:gd name="T2" fmla="+- 0 5707 5700"/>
                  <a:gd name="T3" fmla="*/ 5707 h 14"/>
                  <a:gd name="T4" fmla="+- 0 3893 3879"/>
                  <a:gd name="T5" fmla="*/ T4 w 14"/>
                  <a:gd name="T6" fmla="+- 0 5707 5700"/>
                  <a:gd name="T7" fmla="*/ 5707 h 14"/>
                </a:gdLst>
                <a:ahLst/>
                <a:cxnLst>
                  <a:cxn ang="0">
                    <a:pos x="T1" y="T3"/>
                  </a:cxn>
                  <a:cxn ang="0">
                    <a:pos x="T5" y="T7"/>
                  </a:cxn>
                </a:cxnLst>
                <a:rect l="0" t="0" r="r" b="b"/>
                <a:pathLst>
                  <a:path w="14" h="14">
                    <a:moveTo>
                      <a:pt x="0" y="7"/>
                    </a:moveTo>
                    <a:lnTo>
                      <a:pt x="1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6" name="Group 70"/>
            <p:cNvGrpSpPr>
              <a:grpSpLocks/>
            </p:cNvGrpSpPr>
            <p:nvPr/>
          </p:nvGrpSpPr>
          <p:grpSpPr bwMode="auto">
            <a:xfrm>
              <a:off x="5472113" y="2628900"/>
              <a:ext cx="34925" cy="9525"/>
              <a:chOff x="8378" y="3900"/>
              <a:chExt cx="55" cy="14"/>
            </a:xfrm>
          </p:grpSpPr>
          <p:sp>
            <p:nvSpPr>
              <p:cNvPr id="1067" name="Freeform 71"/>
              <p:cNvSpPr>
                <a:spLocks/>
              </p:cNvSpPr>
              <p:nvPr/>
            </p:nvSpPr>
            <p:spPr bwMode="auto">
              <a:xfrm>
                <a:off x="8378" y="3900"/>
                <a:ext cx="55" cy="14"/>
              </a:xfrm>
              <a:custGeom>
                <a:avLst/>
                <a:gdLst>
                  <a:gd name="T0" fmla="+- 0 8378 8378"/>
                  <a:gd name="T1" fmla="*/ T0 w 55"/>
                  <a:gd name="T2" fmla="+- 0 3907 3900"/>
                  <a:gd name="T3" fmla="*/ 3907 h 14"/>
                  <a:gd name="T4" fmla="+- 0 8433 8378"/>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8" name="Group 72"/>
            <p:cNvGrpSpPr>
              <a:grpSpLocks/>
            </p:cNvGrpSpPr>
            <p:nvPr/>
          </p:nvGrpSpPr>
          <p:grpSpPr bwMode="auto">
            <a:xfrm>
              <a:off x="5410200" y="2628900"/>
              <a:ext cx="34925" cy="9525"/>
              <a:chOff x="8281" y="3900"/>
              <a:chExt cx="55" cy="14"/>
            </a:xfrm>
          </p:grpSpPr>
          <p:sp>
            <p:nvSpPr>
              <p:cNvPr id="1069" name="Freeform 73"/>
              <p:cNvSpPr>
                <a:spLocks/>
              </p:cNvSpPr>
              <p:nvPr/>
            </p:nvSpPr>
            <p:spPr bwMode="auto">
              <a:xfrm>
                <a:off x="8281" y="3900"/>
                <a:ext cx="55" cy="14"/>
              </a:xfrm>
              <a:custGeom>
                <a:avLst/>
                <a:gdLst>
                  <a:gd name="T0" fmla="+- 0 8281 8281"/>
                  <a:gd name="T1" fmla="*/ T0 w 55"/>
                  <a:gd name="T2" fmla="+- 0 3907 3900"/>
                  <a:gd name="T3" fmla="*/ 3907 h 14"/>
                  <a:gd name="T4" fmla="+- 0 8337 8281"/>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0" name="Group 74"/>
            <p:cNvGrpSpPr>
              <a:grpSpLocks/>
            </p:cNvGrpSpPr>
            <p:nvPr/>
          </p:nvGrpSpPr>
          <p:grpSpPr bwMode="auto">
            <a:xfrm>
              <a:off x="5349875" y="2628900"/>
              <a:ext cx="34925" cy="9525"/>
              <a:chOff x="8184" y="3900"/>
              <a:chExt cx="55" cy="14"/>
            </a:xfrm>
          </p:grpSpPr>
          <p:sp>
            <p:nvSpPr>
              <p:cNvPr id="1071" name="Freeform 75"/>
              <p:cNvSpPr>
                <a:spLocks/>
              </p:cNvSpPr>
              <p:nvPr/>
            </p:nvSpPr>
            <p:spPr bwMode="auto">
              <a:xfrm>
                <a:off x="8184" y="3900"/>
                <a:ext cx="55" cy="14"/>
              </a:xfrm>
              <a:custGeom>
                <a:avLst/>
                <a:gdLst>
                  <a:gd name="T0" fmla="+- 0 8184 8184"/>
                  <a:gd name="T1" fmla="*/ T0 w 55"/>
                  <a:gd name="T2" fmla="+- 0 3907 3900"/>
                  <a:gd name="T3" fmla="*/ 3907 h 14"/>
                  <a:gd name="T4" fmla="+- 0 8240 8184"/>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2" name="Group 76"/>
            <p:cNvGrpSpPr>
              <a:grpSpLocks/>
            </p:cNvGrpSpPr>
            <p:nvPr/>
          </p:nvGrpSpPr>
          <p:grpSpPr bwMode="auto">
            <a:xfrm>
              <a:off x="5287963" y="2628900"/>
              <a:ext cx="34925" cy="9525"/>
              <a:chOff x="8088" y="3900"/>
              <a:chExt cx="55" cy="14"/>
            </a:xfrm>
          </p:grpSpPr>
          <p:sp>
            <p:nvSpPr>
              <p:cNvPr id="1073" name="Freeform 77"/>
              <p:cNvSpPr>
                <a:spLocks/>
              </p:cNvSpPr>
              <p:nvPr/>
            </p:nvSpPr>
            <p:spPr bwMode="auto">
              <a:xfrm>
                <a:off x="8088" y="3900"/>
                <a:ext cx="55" cy="14"/>
              </a:xfrm>
              <a:custGeom>
                <a:avLst/>
                <a:gdLst>
                  <a:gd name="T0" fmla="+- 0 8088 8088"/>
                  <a:gd name="T1" fmla="*/ T0 w 55"/>
                  <a:gd name="T2" fmla="+- 0 3907 3900"/>
                  <a:gd name="T3" fmla="*/ 3907 h 14"/>
                  <a:gd name="T4" fmla="+- 0 8143 8088"/>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4" name="Group 78"/>
            <p:cNvGrpSpPr>
              <a:grpSpLocks/>
            </p:cNvGrpSpPr>
            <p:nvPr/>
          </p:nvGrpSpPr>
          <p:grpSpPr bwMode="auto">
            <a:xfrm>
              <a:off x="5226050" y="2628900"/>
              <a:ext cx="34925" cy="9525"/>
              <a:chOff x="7991" y="3900"/>
              <a:chExt cx="55" cy="14"/>
            </a:xfrm>
          </p:grpSpPr>
          <p:sp>
            <p:nvSpPr>
              <p:cNvPr id="1075" name="Freeform 79"/>
              <p:cNvSpPr>
                <a:spLocks/>
              </p:cNvSpPr>
              <p:nvPr/>
            </p:nvSpPr>
            <p:spPr bwMode="auto">
              <a:xfrm>
                <a:off x="7991" y="3900"/>
                <a:ext cx="55" cy="14"/>
              </a:xfrm>
              <a:custGeom>
                <a:avLst/>
                <a:gdLst>
                  <a:gd name="T0" fmla="+- 0 7991 7991"/>
                  <a:gd name="T1" fmla="*/ T0 w 55"/>
                  <a:gd name="T2" fmla="+- 0 3907 3900"/>
                  <a:gd name="T3" fmla="*/ 3907 h 14"/>
                  <a:gd name="T4" fmla="+- 0 8047 7991"/>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6" name="Group 80"/>
            <p:cNvGrpSpPr>
              <a:grpSpLocks/>
            </p:cNvGrpSpPr>
            <p:nvPr/>
          </p:nvGrpSpPr>
          <p:grpSpPr bwMode="auto">
            <a:xfrm>
              <a:off x="5165725" y="2628900"/>
              <a:ext cx="34925" cy="9525"/>
              <a:chOff x="7895" y="3900"/>
              <a:chExt cx="55" cy="14"/>
            </a:xfrm>
          </p:grpSpPr>
          <p:sp>
            <p:nvSpPr>
              <p:cNvPr id="1077" name="Freeform 81"/>
              <p:cNvSpPr>
                <a:spLocks/>
              </p:cNvSpPr>
              <p:nvPr/>
            </p:nvSpPr>
            <p:spPr bwMode="auto">
              <a:xfrm>
                <a:off x="7895" y="3900"/>
                <a:ext cx="55" cy="14"/>
              </a:xfrm>
              <a:custGeom>
                <a:avLst/>
                <a:gdLst>
                  <a:gd name="T0" fmla="+- 0 7895 7895"/>
                  <a:gd name="T1" fmla="*/ T0 w 55"/>
                  <a:gd name="T2" fmla="+- 0 3907 3900"/>
                  <a:gd name="T3" fmla="*/ 3907 h 14"/>
                  <a:gd name="T4" fmla="+- 0 7950 7895"/>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8" name="Group 82"/>
            <p:cNvGrpSpPr>
              <a:grpSpLocks/>
            </p:cNvGrpSpPr>
            <p:nvPr/>
          </p:nvGrpSpPr>
          <p:grpSpPr bwMode="auto">
            <a:xfrm>
              <a:off x="5103813" y="2628900"/>
              <a:ext cx="34925" cy="9525"/>
              <a:chOff x="7798" y="3900"/>
              <a:chExt cx="55" cy="14"/>
            </a:xfrm>
          </p:grpSpPr>
          <p:sp>
            <p:nvSpPr>
              <p:cNvPr id="1079" name="Freeform 83"/>
              <p:cNvSpPr>
                <a:spLocks/>
              </p:cNvSpPr>
              <p:nvPr/>
            </p:nvSpPr>
            <p:spPr bwMode="auto">
              <a:xfrm>
                <a:off x="7798" y="3900"/>
                <a:ext cx="55" cy="14"/>
              </a:xfrm>
              <a:custGeom>
                <a:avLst/>
                <a:gdLst>
                  <a:gd name="T0" fmla="+- 0 7798 7798"/>
                  <a:gd name="T1" fmla="*/ T0 w 55"/>
                  <a:gd name="T2" fmla="+- 0 3907 3900"/>
                  <a:gd name="T3" fmla="*/ 3907 h 14"/>
                  <a:gd name="T4" fmla="+- 0 7853 7798"/>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0" name="Group 84"/>
            <p:cNvGrpSpPr>
              <a:grpSpLocks/>
            </p:cNvGrpSpPr>
            <p:nvPr/>
          </p:nvGrpSpPr>
          <p:grpSpPr bwMode="auto">
            <a:xfrm>
              <a:off x="5043488" y="2628900"/>
              <a:ext cx="34925" cy="9525"/>
              <a:chOff x="7702" y="3900"/>
              <a:chExt cx="55" cy="14"/>
            </a:xfrm>
          </p:grpSpPr>
          <p:sp>
            <p:nvSpPr>
              <p:cNvPr id="1081" name="Freeform 85"/>
              <p:cNvSpPr>
                <a:spLocks/>
              </p:cNvSpPr>
              <p:nvPr/>
            </p:nvSpPr>
            <p:spPr bwMode="auto">
              <a:xfrm>
                <a:off x="7702" y="3900"/>
                <a:ext cx="55" cy="14"/>
              </a:xfrm>
              <a:custGeom>
                <a:avLst/>
                <a:gdLst>
                  <a:gd name="T0" fmla="+- 0 7702 7702"/>
                  <a:gd name="T1" fmla="*/ T0 w 55"/>
                  <a:gd name="T2" fmla="+- 0 3907 3900"/>
                  <a:gd name="T3" fmla="*/ 3907 h 14"/>
                  <a:gd name="T4" fmla="+- 0 7757 7702"/>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2" name="Group 86"/>
            <p:cNvGrpSpPr>
              <a:grpSpLocks/>
            </p:cNvGrpSpPr>
            <p:nvPr/>
          </p:nvGrpSpPr>
          <p:grpSpPr bwMode="auto">
            <a:xfrm>
              <a:off x="4981575" y="2628900"/>
              <a:ext cx="34925" cy="9525"/>
              <a:chOff x="7605" y="3900"/>
              <a:chExt cx="55" cy="14"/>
            </a:xfrm>
          </p:grpSpPr>
          <p:sp>
            <p:nvSpPr>
              <p:cNvPr id="1083" name="Freeform 87"/>
              <p:cNvSpPr>
                <a:spLocks/>
              </p:cNvSpPr>
              <p:nvPr/>
            </p:nvSpPr>
            <p:spPr bwMode="auto">
              <a:xfrm>
                <a:off x="7605" y="3900"/>
                <a:ext cx="55" cy="14"/>
              </a:xfrm>
              <a:custGeom>
                <a:avLst/>
                <a:gdLst>
                  <a:gd name="T0" fmla="+- 0 7605 7605"/>
                  <a:gd name="T1" fmla="*/ T0 w 55"/>
                  <a:gd name="T2" fmla="+- 0 3907 3900"/>
                  <a:gd name="T3" fmla="*/ 3907 h 14"/>
                  <a:gd name="T4" fmla="+- 0 7660 7605"/>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4" name="Group 88"/>
            <p:cNvGrpSpPr>
              <a:grpSpLocks/>
            </p:cNvGrpSpPr>
            <p:nvPr/>
          </p:nvGrpSpPr>
          <p:grpSpPr bwMode="auto">
            <a:xfrm>
              <a:off x="4921250" y="2628900"/>
              <a:ext cx="34925" cy="9525"/>
              <a:chOff x="7509" y="3900"/>
              <a:chExt cx="55" cy="14"/>
            </a:xfrm>
          </p:grpSpPr>
          <p:sp>
            <p:nvSpPr>
              <p:cNvPr id="1085" name="Freeform 89"/>
              <p:cNvSpPr>
                <a:spLocks/>
              </p:cNvSpPr>
              <p:nvPr/>
            </p:nvSpPr>
            <p:spPr bwMode="auto">
              <a:xfrm>
                <a:off x="7509" y="3900"/>
                <a:ext cx="55" cy="14"/>
              </a:xfrm>
              <a:custGeom>
                <a:avLst/>
                <a:gdLst>
                  <a:gd name="T0" fmla="+- 0 7509 7509"/>
                  <a:gd name="T1" fmla="*/ T0 w 55"/>
                  <a:gd name="T2" fmla="+- 0 3907 3900"/>
                  <a:gd name="T3" fmla="*/ 3907 h 14"/>
                  <a:gd name="T4" fmla="+- 0 7563 7509"/>
                  <a:gd name="T5" fmla="*/ T4 w 55"/>
                  <a:gd name="T6" fmla="+- 0 3907 3900"/>
                  <a:gd name="T7" fmla="*/ 39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6" name="Group 90"/>
            <p:cNvGrpSpPr>
              <a:grpSpLocks/>
            </p:cNvGrpSpPr>
            <p:nvPr/>
          </p:nvGrpSpPr>
          <p:grpSpPr bwMode="auto">
            <a:xfrm>
              <a:off x="4859338" y="2628900"/>
              <a:ext cx="34925" cy="9525"/>
              <a:chOff x="7412" y="3900"/>
              <a:chExt cx="55" cy="14"/>
            </a:xfrm>
          </p:grpSpPr>
          <p:sp>
            <p:nvSpPr>
              <p:cNvPr id="1087" name="Freeform 91"/>
              <p:cNvSpPr>
                <a:spLocks/>
              </p:cNvSpPr>
              <p:nvPr/>
            </p:nvSpPr>
            <p:spPr bwMode="auto">
              <a:xfrm>
                <a:off x="7412" y="3900"/>
                <a:ext cx="55" cy="14"/>
              </a:xfrm>
              <a:custGeom>
                <a:avLst/>
                <a:gdLst>
                  <a:gd name="T0" fmla="+- 0 7412 7412"/>
                  <a:gd name="T1" fmla="*/ T0 w 55"/>
                  <a:gd name="T2" fmla="+- 0 3907 3900"/>
                  <a:gd name="T3" fmla="*/ 3907 h 14"/>
                  <a:gd name="T4" fmla="+- 0 7467 7412"/>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8" name="Group 92"/>
            <p:cNvGrpSpPr>
              <a:grpSpLocks/>
            </p:cNvGrpSpPr>
            <p:nvPr/>
          </p:nvGrpSpPr>
          <p:grpSpPr bwMode="auto">
            <a:xfrm>
              <a:off x="4797425" y="2628900"/>
              <a:ext cx="34925" cy="9525"/>
              <a:chOff x="7315" y="3900"/>
              <a:chExt cx="55" cy="14"/>
            </a:xfrm>
          </p:grpSpPr>
          <p:sp>
            <p:nvSpPr>
              <p:cNvPr id="1089" name="Freeform 93"/>
              <p:cNvSpPr>
                <a:spLocks/>
              </p:cNvSpPr>
              <p:nvPr/>
            </p:nvSpPr>
            <p:spPr bwMode="auto">
              <a:xfrm>
                <a:off x="7315" y="3900"/>
                <a:ext cx="55" cy="14"/>
              </a:xfrm>
              <a:custGeom>
                <a:avLst/>
                <a:gdLst>
                  <a:gd name="T0" fmla="+- 0 7315 7315"/>
                  <a:gd name="T1" fmla="*/ T0 w 55"/>
                  <a:gd name="T2" fmla="+- 0 3907 3900"/>
                  <a:gd name="T3" fmla="*/ 3907 h 14"/>
                  <a:gd name="T4" fmla="+- 0 7370 7315"/>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0" name="Group 94"/>
            <p:cNvGrpSpPr>
              <a:grpSpLocks/>
            </p:cNvGrpSpPr>
            <p:nvPr/>
          </p:nvGrpSpPr>
          <p:grpSpPr bwMode="auto">
            <a:xfrm>
              <a:off x="4737100" y="2628900"/>
              <a:ext cx="34925" cy="9525"/>
              <a:chOff x="7219" y="3900"/>
              <a:chExt cx="55" cy="14"/>
            </a:xfrm>
          </p:grpSpPr>
          <p:sp>
            <p:nvSpPr>
              <p:cNvPr id="1091" name="Freeform 95"/>
              <p:cNvSpPr>
                <a:spLocks/>
              </p:cNvSpPr>
              <p:nvPr/>
            </p:nvSpPr>
            <p:spPr bwMode="auto">
              <a:xfrm>
                <a:off x="7219" y="3900"/>
                <a:ext cx="55" cy="14"/>
              </a:xfrm>
              <a:custGeom>
                <a:avLst/>
                <a:gdLst>
                  <a:gd name="T0" fmla="+- 0 7219 7219"/>
                  <a:gd name="T1" fmla="*/ T0 w 55"/>
                  <a:gd name="T2" fmla="+- 0 3907 3900"/>
                  <a:gd name="T3" fmla="*/ 3907 h 14"/>
                  <a:gd name="T4" fmla="+- 0 7274 7219"/>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2" name="Group 96"/>
            <p:cNvGrpSpPr>
              <a:grpSpLocks/>
            </p:cNvGrpSpPr>
            <p:nvPr/>
          </p:nvGrpSpPr>
          <p:grpSpPr bwMode="auto">
            <a:xfrm>
              <a:off x="4675188" y="2628900"/>
              <a:ext cx="34925" cy="9525"/>
              <a:chOff x="7122" y="3900"/>
              <a:chExt cx="55" cy="14"/>
            </a:xfrm>
          </p:grpSpPr>
          <p:sp>
            <p:nvSpPr>
              <p:cNvPr id="1093" name="Freeform 97"/>
              <p:cNvSpPr>
                <a:spLocks/>
              </p:cNvSpPr>
              <p:nvPr/>
            </p:nvSpPr>
            <p:spPr bwMode="auto">
              <a:xfrm>
                <a:off x="7122" y="3900"/>
                <a:ext cx="55" cy="14"/>
              </a:xfrm>
              <a:custGeom>
                <a:avLst/>
                <a:gdLst>
                  <a:gd name="T0" fmla="+- 0 7122 7122"/>
                  <a:gd name="T1" fmla="*/ T0 w 55"/>
                  <a:gd name="T2" fmla="+- 0 3907 3900"/>
                  <a:gd name="T3" fmla="*/ 3907 h 14"/>
                  <a:gd name="T4" fmla="+- 0 7178 7122"/>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4" name="Group 98"/>
            <p:cNvGrpSpPr>
              <a:grpSpLocks/>
            </p:cNvGrpSpPr>
            <p:nvPr/>
          </p:nvGrpSpPr>
          <p:grpSpPr bwMode="auto">
            <a:xfrm>
              <a:off x="4613275" y="2628900"/>
              <a:ext cx="34925" cy="9525"/>
              <a:chOff x="7025" y="3900"/>
              <a:chExt cx="55" cy="14"/>
            </a:xfrm>
          </p:grpSpPr>
          <p:sp>
            <p:nvSpPr>
              <p:cNvPr id="1095" name="Freeform 99"/>
              <p:cNvSpPr>
                <a:spLocks/>
              </p:cNvSpPr>
              <p:nvPr/>
            </p:nvSpPr>
            <p:spPr bwMode="auto">
              <a:xfrm>
                <a:off x="7025" y="3900"/>
                <a:ext cx="55" cy="14"/>
              </a:xfrm>
              <a:custGeom>
                <a:avLst/>
                <a:gdLst>
                  <a:gd name="T0" fmla="+- 0 7025 7025"/>
                  <a:gd name="T1" fmla="*/ T0 w 55"/>
                  <a:gd name="T2" fmla="+- 0 3907 3900"/>
                  <a:gd name="T3" fmla="*/ 3907 h 14"/>
                  <a:gd name="T4" fmla="+- 0 7081 7025"/>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6" name="Group 100"/>
            <p:cNvGrpSpPr>
              <a:grpSpLocks/>
            </p:cNvGrpSpPr>
            <p:nvPr/>
          </p:nvGrpSpPr>
          <p:grpSpPr bwMode="auto">
            <a:xfrm>
              <a:off x="4552950" y="2628900"/>
              <a:ext cx="34925" cy="9525"/>
              <a:chOff x="6929" y="3900"/>
              <a:chExt cx="55" cy="14"/>
            </a:xfrm>
          </p:grpSpPr>
          <p:sp>
            <p:nvSpPr>
              <p:cNvPr id="1097" name="Freeform 101"/>
              <p:cNvSpPr>
                <a:spLocks/>
              </p:cNvSpPr>
              <p:nvPr/>
            </p:nvSpPr>
            <p:spPr bwMode="auto">
              <a:xfrm>
                <a:off x="6929" y="3900"/>
                <a:ext cx="55" cy="14"/>
              </a:xfrm>
              <a:custGeom>
                <a:avLst/>
                <a:gdLst>
                  <a:gd name="T0" fmla="+- 0 6929 6929"/>
                  <a:gd name="T1" fmla="*/ T0 w 55"/>
                  <a:gd name="T2" fmla="+- 0 3907 3900"/>
                  <a:gd name="T3" fmla="*/ 3907 h 14"/>
                  <a:gd name="T4" fmla="+- 0 6984 6929"/>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8" name="Group 102"/>
            <p:cNvGrpSpPr>
              <a:grpSpLocks/>
            </p:cNvGrpSpPr>
            <p:nvPr/>
          </p:nvGrpSpPr>
          <p:grpSpPr bwMode="auto">
            <a:xfrm>
              <a:off x="4491038" y="2628900"/>
              <a:ext cx="34925" cy="9525"/>
              <a:chOff x="6832" y="3900"/>
              <a:chExt cx="55" cy="14"/>
            </a:xfrm>
          </p:grpSpPr>
          <p:sp>
            <p:nvSpPr>
              <p:cNvPr id="1099" name="Freeform 103"/>
              <p:cNvSpPr>
                <a:spLocks/>
              </p:cNvSpPr>
              <p:nvPr/>
            </p:nvSpPr>
            <p:spPr bwMode="auto">
              <a:xfrm>
                <a:off x="6832" y="3900"/>
                <a:ext cx="55" cy="14"/>
              </a:xfrm>
              <a:custGeom>
                <a:avLst/>
                <a:gdLst>
                  <a:gd name="T0" fmla="+- 0 6832 6832"/>
                  <a:gd name="T1" fmla="*/ T0 w 55"/>
                  <a:gd name="T2" fmla="+- 0 3907 3900"/>
                  <a:gd name="T3" fmla="*/ 3907 h 14"/>
                  <a:gd name="T4" fmla="+- 0 6888 6832"/>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0" name="Group 104"/>
            <p:cNvGrpSpPr>
              <a:grpSpLocks/>
            </p:cNvGrpSpPr>
            <p:nvPr/>
          </p:nvGrpSpPr>
          <p:grpSpPr bwMode="auto">
            <a:xfrm>
              <a:off x="4429125" y="2628900"/>
              <a:ext cx="34925" cy="9525"/>
              <a:chOff x="6735" y="3900"/>
              <a:chExt cx="55" cy="14"/>
            </a:xfrm>
          </p:grpSpPr>
          <p:sp>
            <p:nvSpPr>
              <p:cNvPr id="1101" name="Freeform 105"/>
              <p:cNvSpPr>
                <a:spLocks/>
              </p:cNvSpPr>
              <p:nvPr/>
            </p:nvSpPr>
            <p:spPr bwMode="auto">
              <a:xfrm>
                <a:off x="6735" y="3900"/>
                <a:ext cx="55" cy="14"/>
              </a:xfrm>
              <a:custGeom>
                <a:avLst/>
                <a:gdLst>
                  <a:gd name="T0" fmla="+- 0 6735 6735"/>
                  <a:gd name="T1" fmla="*/ T0 w 55"/>
                  <a:gd name="T2" fmla="+- 0 3907 3900"/>
                  <a:gd name="T3" fmla="*/ 3907 h 14"/>
                  <a:gd name="T4" fmla="+- 0 6791 6735"/>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2" name="Group 106"/>
            <p:cNvGrpSpPr>
              <a:grpSpLocks/>
            </p:cNvGrpSpPr>
            <p:nvPr/>
          </p:nvGrpSpPr>
          <p:grpSpPr bwMode="auto">
            <a:xfrm>
              <a:off x="4368800" y="2628900"/>
              <a:ext cx="34925" cy="9525"/>
              <a:chOff x="6639" y="3900"/>
              <a:chExt cx="55" cy="14"/>
            </a:xfrm>
          </p:grpSpPr>
          <p:sp>
            <p:nvSpPr>
              <p:cNvPr id="1103" name="Freeform 107"/>
              <p:cNvSpPr>
                <a:spLocks/>
              </p:cNvSpPr>
              <p:nvPr/>
            </p:nvSpPr>
            <p:spPr bwMode="auto">
              <a:xfrm>
                <a:off x="6639" y="3900"/>
                <a:ext cx="55" cy="14"/>
              </a:xfrm>
              <a:custGeom>
                <a:avLst/>
                <a:gdLst>
                  <a:gd name="T0" fmla="+- 0 6639 6639"/>
                  <a:gd name="T1" fmla="*/ T0 w 55"/>
                  <a:gd name="T2" fmla="+- 0 3907 3900"/>
                  <a:gd name="T3" fmla="*/ 3907 h 14"/>
                  <a:gd name="T4" fmla="+- 0 6694 6639"/>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4" name="Group 108"/>
            <p:cNvGrpSpPr>
              <a:grpSpLocks/>
            </p:cNvGrpSpPr>
            <p:nvPr/>
          </p:nvGrpSpPr>
          <p:grpSpPr bwMode="auto">
            <a:xfrm>
              <a:off x="4306888" y="2628900"/>
              <a:ext cx="34925" cy="9525"/>
              <a:chOff x="6543" y="3900"/>
              <a:chExt cx="55" cy="14"/>
            </a:xfrm>
          </p:grpSpPr>
          <p:sp>
            <p:nvSpPr>
              <p:cNvPr id="1105" name="Freeform 109"/>
              <p:cNvSpPr>
                <a:spLocks/>
              </p:cNvSpPr>
              <p:nvPr/>
            </p:nvSpPr>
            <p:spPr bwMode="auto">
              <a:xfrm>
                <a:off x="6543" y="3900"/>
                <a:ext cx="55" cy="14"/>
              </a:xfrm>
              <a:custGeom>
                <a:avLst/>
                <a:gdLst>
                  <a:gd name="T0" fmla="+- 0 6543 6543"/>
                  <a:gd name="T1" fmla="*/ T0 w 55"/>
                  <a:gd name="T2" fmla="+- 0 3907 3900"/>
                  <a:gd name="T3" fmla="*/ 3907 h 14"/>
                  <a:gd name="T4" fmla="+- 0 6598 6543"/>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6" name="Group 110"/>
            <p:cNvGrpSpPr>
              <a:grpSpLocks/>
            </p:cNvGrpSpPr>
            <p:nvPr/>
          </p:nvGrpSpPr>
          <p:grpSpPr bwMode="auto">
            <a:xfrm>
              <a:off x="4244975" y="2628900"/>
              <a:ext cx="34925" cy="9525"/>
              <a:chOff x="6446" y="3900"/>
              <a:chExt cx="55" cy="14"/>
            </a:xfrm>
          </p:grpSpPr>
          <p:sp>
            <p:nvSpPr>
              <p:cNvPr id="1107" name="Freeform 111"/>
              <p:cNvSpPr>
                <a:spLocks/>
              </p:cNvSpPr>
              <p:nvPr/>
            </p:nvSpPr>
            <p:spPr bwMode="auto">
              <a:xfrm>
                <a:off x="6446" y="3900"/>
                <a:ext cx="55" cy="14"/>
              </a:xfrm>
              <a:custGeom>
                <a:avLst/>
                <a:gdLst>
                  <a:gd name="T0" fmla="+- 0 6446 6446"/>
                  <a:gd name="T1" fmla="*/ T0 w 55"/>
                  <a:gd name="T2" fmla="+- 0 3907 3900"/>
                  <a:gd name="T3" fmla="*/ 3907 h 14"/>
                  <a:gd name="T4" fmla="+- 0 6501 6446"/>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8" name="Group 112"/>
            <p:cNvGrpSpPr>
              <a:grpSpLocks/>
            </p:cNvGrpSpPr>
            <p:nvPr/>
          </p:nvGrpSpPr>
          <p:grpSpPr bwMode="auto">
            <a:xfrm>
              <a:off x="4184650" y="2628900"/>
              <a:ext cx="34925" cy="9525"/>
              <a:chOff x="6350" y="3900"/>
              <a:chExt cx="55" cy="14"/>
            </a:xfrm>
          </p:grpSpPr>
          <p:sp>
            <p:nvSpPr>
              <p:cNvPr id="1109" name="Freeform 113"/>
              <p:cNvSpPr>
                <a:spLocks/>
              </p:cNvSpPr>
              <p:nvPr/>
            </p:nvSpPr>
            <p:spPr bwMode="auto">
              <a:xfrm>
                <a:off x="6350" y="3900"/>
                <a:ext cx="55" cy="14"/>
              </a:xfrm>
              <a:custGeom>
                <a:avLst/>
                <a:gdLst>
                  <a:gd name="T0" fmla="+- 0 6350 6350"/>
                  <a:gd name="T1" fmla="*/ T0 w 55"/>
                  <a:gd name="T2" fmla="+- 0 3907 3900"/>
                  <a:gd name="T3" fmla="*/ 3907 h 14"/>
                  <a:gd name="T4" fmla="+- 0 6404 6350"/>
                  <a:gd name="T5" fmla="*/ T4 w 55"/>
                  <a:gd name="T6" fmla="+- 0 3907 3900"/>
                  <a:gd name="T7" fmla="*/ 39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0" name="Group 114"/>
            <p:cNvGrpSpPr>
              <a:grpSpLocks/>
            </p:cNvGrpSpPr>
            <p:nvPr/>
          </p:nvGrpSpPr>
          <p:grpSpPr bwMode="auto">
            <a:xfrm>
              <a:off x="4122738" y="2628900"/>
              <a:ext cx="34925" cy="9525"/>
              <a:chOff x="6253" y="3900"/>
              <a:chExt cx="55" cy="14"/>
            </a:xfrm>
          </p:grpSpPr>
          <p:sp>
            <p:nvSpPr>
              <p:cNvPr id="1111" name="Freeform 115"/>
              <p:cNvSpPr>
                <a:spLocks/>
              </p:cNvSpPr>
              <p:nvPr/>
            </p:nvSpPr>
            <p:spPr bwMode="auto">
              <a:xfrm>
                <a:off x="6253" y="3900"/>
                <a:ext cx="55" cy="14"/>
              </a:xfrm>
              <a:custGeom>
                <a:avLst/>
                <a:gdLst>
                  <a:gd name="T0" fmla="+- 0 6253 6253"/>
                  <a:gd name="T1" fmla="*/ T0 w 55"/>
                  <a:gd name="T2" fmla="+- 0 3907 3900"/>
                  <a:gd name="T3" fmla="*/ 3907 h 14"/>
                  <a:gd name="T4" fmla="+- 0 6308 6253"/>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2" name="Group 116"/>
            <p:cNvGrpSpPr>
              <a:grpSpLocks/>
            </p:cNvGrpSpPr>
            <p:nvPr/>
          </p:nvGrpSpPr>
          <p:grpSpPr bwMode="auto">
            <a:xfrm>
              <a:off x="4060825" y="2628900"/>
              <a:ext cx="34925" cy="9525"/>
              <a:chOff x="6156" y="3900"/>
              <a:chExt cx="55" cy="14"/>
            </a:xfrm>
          </p:grpSpPr>
          <p:sp>
            <p:nvSpPr>
              <p:cNvPr id="1113" name="Freeform 117"/>
              <p:cNvSpPr>
                <a:spLocks/>
              </p:cNvSpPr>
              <p:nvPr/>
            </p:nvSpPr>
            <p:spPr bwMode="auto">
              <a:xfrm>
                <a:off x="6156" y="3900"/>
                <a:ext cx="55" cy="14"/>
              </a:xfrm>
              <a:custGeom>
                <a:avLst/>
                <a:gdLst>
                  <a:gd name="T0" fmla="+- 0 6156 6156"/>
                  <a:gd name="T1" fmla="*/ T0 w 55"/>
                  <a:gd name="T2" fmla="+- 0 3907 3900"/>
                  <a:gd name="T3" fmla="*/ 3907 h 14"/>
                  <a:gd name="T4" fmla="+- 0 6211 6156"/>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4" name="Group 118"/>
            <p:cNvGrpSpPr>
              <a:grpSpLocks/>
            </p:cNvGrpSpPr>
            <p:nvPr/>
          </p:nvGrpSpPr>
          <p:grpSpPr bwMode="auto">
            <a:xfrm>
              <a:off x="4000500" y="2628900"/>
              <a:ext cx="34925" cy="9525"/>
              <a:chOff x="6060" y="3900"/>
              <a:chExt cx="55" cy="14"/>
            </a:xfrm>
          </p:grpSpPr>
          <p:sp>
            <p:nvSpPr>
              <p:cNvPr id="1115" name="Freeform 119"/>
              <p:cNvSpPr>
                <a:spLocks/>
              </p:cNvSpPr>
              <p:nvPr/>
            </p:nvSpPr>
            <p:spPr bwMode="auto">
              <a:xfrm>
                <a:off x="6060" y="3900"/>
                <a:ext cx="55" cy="14"/>
              </a:xfrm>
              <a:custGeom>
                <a:avLst/>
                <a:gdLst>
                  <a:gd name="T0" fmla="+- 0 6060 6060"/>
                  <a:gd name="T1" fmla="*/ T0 w 55"/>
                  <a:gd name="T2" fmla="+- 0 3907 3900"/>
                  <a:gd name="T3" fmla="*/ 3907 h 14"/>
                  <a:gd name="T4" fmla="+- 0 6115 6060"/>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6" name="Group 120"/>
            <p:cNvGrpSpPr>
              <a:grpSpLocks/>
            </p:cNvGrpSpPr>
            <p:nvPr/>
          </p:nvGrpSpPr>
          <p:grpSpPr bwMode="auto">
            <a:xfrm>
              <a:off x="3938588" y="2628900"/>
              <a:ext cx="34925" cy="9525"/>
              <a:chOff x="5963" y="3900"/>
              <a:chExt cx="55" cy="14"/>
            </a:xfrm>
          </p:grpSpPr>
          <p:sp>
            <p:nvSpPr>
              <p:cNvPr id="1117" name="Freeform 121"/>
              <p:cNvSpPr>
                <a:spLocks/>
              </p:cNvSpPr>
              <p:nvPr/>
            </p:nvSpPr>
            <p:spPr bwMode="auto">
              <a:xfrm>
                <a:off x="5963" y="3900"/>
                <a:ext cx="55" cy="14"/>
              </a:xfrm>
              <a:custGeom>
                <a:avLst/>
                <a:gdLst>
                  <a:gd name="T0" fmla="+- 0 5963 5963"/>
                  <a:gd name="T1" fmla="*/ T0 w 55"/>
                  <a:gd name="T2" fmla="+- 0 3907 3900"/>
                  <a:gd name="T3" fmla="*/ 3907 h 14"/>
                  <a:gd name="T4" fmla="+- 0 6019 5963"/>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8" name="Group 122"/>
            <p:cNvGrpSpPr>
              <a:grpSpLocks/>
            </p:cNvGrpSpPr>
            <p:nvPr/>
          </p:nvGrpSpPr>
          <p:grpSpPr bwMode="auto">
            <a:xfrm>
              <a:off x="3876675" y="2628900"/>
              <a:ext cx="34925" cy="9525"/>
              <a:chOff x="5866" y="3900"/>
              <a:chExt cx="55" cy="14"/>
            </a:xfrm>
          </p:grpSpPr>
          <p:sp>
            <p:nvSpPr>
              <p:cNvPr id="1119" name="Freeform 123"/>
              <p:cNvSpPr>
                <a:spLocks/>
              </p:cNvSpPr>
              <p:nvPr/>
            </p:nvSpPr>
            <p:spPr bwMode="auto">
              <a:xfrm>
                <a:off x="5866" y="3900"/>
                <a:ext cx="55" cy="14"/>
              </a:xfrm>
              <a:custGeom>
                <a:avLst/>
                <a:gdLst>
                  <a:gd name="T0" fmla="+- 0 5866 5866"/>
                  <a:gd name="T1" fmla="*/ T0 w 55"/>
                  <a:gd name="T2" fmla="+- 0 3907 3900"/>
                  <a:gd name="T3" fmla="*/ 3907 h 14"/>
                  <a:gd name="T4" fmla="+- 0 5922 5866"/>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0" name="Group 124"/>
            <p:cNvGrpSpPr>
              <a:grpSpLocks/>
            </p:cNvGrpSpPr>
            <p:nvPr/>
          </p:nvGrpSpPr>
          <p:grpSpPr bwMode="auto">
            <a:xfrm>
              <a:off x="3816350" y="2628900"/>
              <a:ext cx="34925" cy="9525"/>
              <a:chOff x="5770" y="3900"/>
              <a:chExt cx="55" cy="14"/>
            </a:xfrm>
          </p:grpSpPr>
          <p:sp>
            <p:nvSpPr>
              <p:cNvPr id="1121" name="Freeform 125"/>
              <p:cNvSpPr>
                <a:spLocks/>
              </p:cNvSpPr>
              <p:nvPr/>
            </p:nvSpPr>
            <p:spPr bwMode="auto">
              <a:xfrm>
                <a:off x="5770" y="3900"/>
                <a:ext cx="55" cy="14"/>
              </a:xfrm>
              <a:custGeom>
                <a:avLst/>
                <a:gdLst>
                  <a:gd name="T0" fmla="+- 0 5770 5770"/>
                  <a:gd name="T1" fmla="*/ T0 w 55"/>
                  <a:gd name="T2" fmla="+- 0 3907 3900"/>
                  <a:gd name="T3" fmla="*/ 3907 h 14"/>
                  <a:gd name="T4" fmla="+- 0 5825 5770"/>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2" name="Group 126"/>
            <p:cNvGrpSpPr>
              <a:grpSpLocks/>
            </p:cNvGrpSpPr>
            <p:nvPr/>
          </p:nvGrpSpPr>
          <p:grpSpPr bwMode="auto">
            <a:xfrm>
              <a:off x="3754438" y="2628900"/>
              <a:ext cx="34925" cy="9525"/>
              <a:chOff x="5673" y="3900"/>
              <a:chExt cx="55" cy="14"/>
            </a:xfrm>
          </p:grpSpPr>
          <p:sp>
            <p:nvSpPr>
              <p:cNvPr id="1123" name="Freeform 127"/>
              <p:cNvSpPr>
                <a:spLocks/>
              </p:cNvSpPr>
              <p:nvPr/>
            </p:nvSpPr>
            <p:spPr bwMode="auto">
              <a:xfrm>
                <a:off x="5673" y="3900"/>
                <a:ext cx="55" cy="14"/>
              </a:xfrm>
              <a:custGeom>
                <a:avLst/>
                <a:gdLst>
                  <a:gd name="T0" fmla="+- 0 5673 5673"/>
                  <a:gd name="T1" fmla="*/ T0 w 55"/>
                  <a:gd name="T2" fmla="+- 0 3907 3900"/>
                  <a:gd name="T3" fmla="*/ 3907 h 14"/>
                  <a:gd name="T4" fmla="+- 0 5729 5673"/>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4" name="Group 128"/>
            <p:cNvGrpSpPr>
              <a:grpSpLocks/>
            </p:cNvGrpSpPr>
            <p:nvPr/>
          </p:nvGrpSpPr>
          <p:grpSpPr bwMode="auto">
            <a:xfrm>
              <a:off x="3692525" y="2628900"/>
              <a:ext cx="34925" cy="9525"/>
              <a:chOff x="5576" y="3900"/>
              <a:chExt cx="55" cy="14"/>
            </a:xfrm>
          </p:grpSpPr>
          <p:sp>
            <p:nvSpPr>
              <p:cNvPr id="1125" name="Freeform 129"/>
              <p:cNvSpPr>
                <a:spLocks/>
              </p:cNvSpPr>
              <p:nvPr/>
            </p:nvSpPr>
            <p:spPr bwMode="auto">
              <a:xfrm>
                <a:off x="5576" y="3900"/>
                <a:ext cx="55" cy="14"/>
              </a:xfrm>
              <a:custGeom>
                <a:avLst/>
                <a:gdLst>
                  <a:gd name="T0" fmla="+- 0 5576 5576"/>
                  <a:gd name="T1" fmla="*/ T0 w 55"/>
                  <a:gd name="T2" fmla="+- 0 3907 3900"/>
                  <a:gd name="T3" fmla="*/ 3907 h 14"/>
                  <a:gd name="T4" fmla="+- 0 5632 5576"/>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6" name="Group 130"/>
            <p:cNvGrpSpPr>
              <a:grpSpLocks/>
            </p:cNvGrpSpPr>
            <p:nvPr/>
          </p:nvGrpSpPr>
          <p:grpSpPr bwMode="auto">
            <a:xfrm>
              <a:off x="3632200" y="2628900"/>
              <a:ext cx="34925" cy="9525"/>
              <a:chOff x="5480" y="3900"/>
              <a:chExt cx="55" cy="14"/>
            </a:xfrm>
          </p:grpSpPr>
          <p:sp>
            <p:nvSpPr>
              <p:cNvPr id="1127" name="Freeform 131"/>
              <p:cNvSpPr>
                <a:spLocks/>
              </p:cNvSpPr>
              <p:nvPr/>
            </p:nvSpPr>
            <p:spPr bwMode="auto">
              <a:xfrm>
                <a:off x="5480" y="3900"/>
                <a:ext cx="55" cy="14"/>
              </a:xfrm>
              <a:custGeom>
                <a:avLst/>
                <a:gdLst>
                  <a:gd name="T0" fmla="+- 0 5480 5480"/>
                  <a:gd name="T1" fmla="*/ T0 w 55"/>
                  <a:gd name="T2" fmla="+- 0 3907 3900"/>
                  <a:gd name="T3" fmla="*/ 3907 h 14"/>
                  <a:gd name="T4" fmla="+- 0 5535 5480"/>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28" name="Group 132"/>
            <p:cNvGrpSpPr>
              <a:grpSpLocks/>
            </p:cNvGrpSpPr>
            <p:nvPr/>
          </p:nvGrpSpPr>
          <p:grpSpPr bwMode="auto">
            <a:xfrm>
              <a:off x="3571875" y="2628900"/>
              <a:ext cx="34925" cy="9525"/>
              <a:chOff x="5384" y="3900"/>
              <a:chExt cx="55" cy="14"/>
            </a:xfrm>
          </p:grpSpPr>
          <p:sp>
            <p:nvSpPr>
              <p:cNvPr id="1129" name="Freeform 133"/>
              <p:cNvSpPr>
                <a:spLocks/>
              </p:cNvSpPr>
              <p:nvPr/>
            </p:nvSpPr>
            <p:spPr bwMode="auto">
              <a:xfrm>
                <a:off x="5384" y="3900"/>
                <a:ext cx="55" cy="14"/>
              </a:xfrm>
              <a:custGeom>
                <a:avLst/>
                <a:gdLst>
                  <a:gd name="T0" fmla="+- 0 5384 5384"/>
                  <a:gd name="T1" fmla="*/ T0 w 55"/>
                  <a:gd name="T2" fmla="+- 0 3907 3900"/>
                  <a:gd name="T3" fmla="*/ 3907 h 14"/>
                  <a:gd name="T4" fmla="+- 0 5439 5384"/>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0" name="Group 134"/>
            <p:cNvGrpSpPr>
              <a:grpSpLocks/>
            </p:cNvGrpSpPr>
            <p:nvPr/>
          </p:nvGrpSpPr>
          <p:grpSpPr bwMode="auto">
            <a:xfrm>
              <a:off x="3509963" y="2628900"/>
              <a:ext cx="34925" cy="9525"/>
              <a:chOff x="5287" y="3900"/>
              <a:chExt cx="55" cy="14"/>
            </a:xfrm>
          </p:grpSpPr>
          <p:sp>
            <p:nvSpPr>
              <p:cNvPr id="1131" name="Freeform 135"/>
              <p:cNvSpPr>
                <a:spLocks/>
              </p:cNvSpPr>
              <p:nvPr/>
            </p:nvSpPr>
            <p:spPr bwMode="auto">
              <a:xfrm>
                <a:off x="5287" y="3900"/>
                <a:ext cx="55" cy="14"/>
              </a:xfrm>
              <a:custGeom>
                <a:avLst/>
                <a:gdLst>
                  <a:gd name="T0" fmla="+- 0 5287 5287"/>
                  <a:gd name="T1" fmla="*/ T0 w 55"/>
                  <a:gd name="T2" fmla="+- 0 3907 3900"/>
                  <a:gd name="T3" fmla="*/ 3907 h 14"/>
                  <a:gd name="T4" fmla="+- 0 5342 5287"/>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2" name="Group 136"/>
            <p:cNvGrpSpPr>
              <a:grpSpLocks/>
            </p:cNvGrpSpPr>
            <p:nvPr/>
          </p:nvGrpSpPr>
          <p:grpSpPr bwMode="auto">
            <a:xfrm>
              <a:off x="3448050" y="2628900"/>
              <a:ext cx="34925" cy="9525"/>
              <a:chOff x="5191" y="3900"/>
              <a:chExt cx="55" cy="14"/>
            </a:xfrm>
          </p:grpSpPr>
          <p:sp>
            <p:nvSpPr>
              <p:cNvPr id="1133" name="Freeform 137"/>
              <p:cNvSpPr>
                <a:spLocks/>
              </p:cNvSpPr>
              <p:nvPr/>
            </p:nvSpPr>
            <p:spPr bwMode="auto">
              <a:xfrm>
                <a:off x="5191" y="3900"/>
                <a:ext cx="55" cy="14"/>
              </a:xfrm>
              <a:custGeom>
                <a:avLst/>
                <a:gdLst>
                  <a:gd name="T0" fmla="+- 0 5191 5191"/>
                  <a:gd name="T1" fmla="*/ T0 w 55"/>
                  <a:gd name="T2" fmla="+- 0 3907 3900"/>
                  <a:gd name="T3" fmla="*/ 3907 h 14"/>
                  <a:gd name="T4" fmla="+- 0 5245 5191"/>
                  <a:gd name="T5" fmla="*/ T4 w 55"/>
                  <a:gd name="T6" fmla="+- 0 3907 3900"/>
                  <a:gd name="T7" fmla="*/ 39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4" name="Group 138"/>
            <p:cNvGrpSpPr>
              <a:grpSpLocks/>
            </p:cNvGrpSpPr>
            <p:nvPr/>
          </p:nvGrpSpPr>
          <p:grpSpPr bwMode="auto">
            <a:xfrm>
              <a:off x="3387725" y="2628900"/>
              <a:ext cx="34925" cy="9525"/>
              <a:chOff x="5094" y="3900"/>
              <a:chExt cx="55" cy="14"/>
            </a:xfrm>
          </p:grpSpPr>
          <p:sp>
            <p:nvSpPr>
              <p:cNvPr id="1135" name="Freeform 139"/>
              <p:cNvSpPr>
                <a:spLocks/>
              </p:cNvSpPr>
              <p:nvPr/>
            </p:nvSpPr>
            <p:spPr bwMode="auto">
              <a:xfrm>
                <a:off x="5094" y="3900"/>
                <a:ext cx="55" cy="14"/>
              </a:xfrm>
              <a:custGeom>
                <a:avLst/>
                <a:gdLst>
                  <a:gd name="T0" fmla="+- 0 5094 5094"/>
                  <a:gd name="T1" fmla="*/ T0 w 55"/>
                  <a:gd name="T2" fmla="+- 0 3907 3900"/>
                  <a:gd name="T3" fmla="*/ 3907 h 14"/>
                  <a:gd name="T4" fmla="+- 0 5149 5094"/>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6" name="Group 140"/>
            <p:cNvGrpSpPr>
              <a:grpSpLocks/>
            </p:cNvGrpSpPr>
            <p:nvPr/>
          </p:nvGrpSpPr>
          <p:grpSpPr bwMode="auto">
            <a:xfrm>
              <a:off x="3325813" y="2628900"/>
              <a:ext cx="34925" cy="9525"/>
              <a:chOff x="4997" y="3900"/>
              <a:chExt cx="55" cy="14"/>
            </a:xfrm>
          </p:grpSpPr>
          <p:sp>
            <p:nvSpPr>
              <p:cNvPr id="1137" name="Freeform 141"/>
              <p:cNvSpPr>
                <a:spLocks/>
              </p:cNvSpPr>
              <p:nvPr/>
            </p:nvSpPr>
            <p:spPr bwMode="auto">
              <a:xfrm>
                <a:off x="4997" y="3900"/>
                <a:ext cx="55" cy="14"/>
              </a:xfrm>
              <a:custGeom>
                <a:avLst/>
                <a:gdLst>
                  <a:gd name="T0" fmla="+- 0 4997 4997"/>
                  <a:gd name="T1" fmla="*/ T0 w 55"/>
                  <a:gd name="T2" fmla="+- 0 3907 3900"/>
                  <a:gd name="T3" fmla="*/ 3907 h 14"/>
                  <a:gd name="T4" fmla="+- 0 5052 4997"/>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38" name="Group 142"/>
            <p:cNvGrpSpPr>
              <a:grpSpLocks/>
            </p:cNvGrpSpPr>
            <p:nvPr/>
          </p:nvGrpSpPr>
          <p:grpSpPr bwMode="auto">
            <a:xfrm>
              <a:off x="3263900" y="2628900"/>
              <a:ext cx="34925" cy="9525"/>
              <a:chOff x="4901" y="3900"/>
              <a:chExt cx="55" cy="14"/>
            </a:xfrm>
          </p:grpSpPr>
          <p:sp>
            <p:nvSpPr>
              <p:cNvPr id="1139" name="Freeform 143"/>
              <p:cNvSpPr>
                <a:spLocks/>
              </p:cNvSpPr>
              <p:nvPr/>
            </p:nvSpPr>
            <p:spPr bwMode="auto">
              <a:xfrm>
                <a:off x="4901" y="3900"/>
                <a:ext cx="55" cy="14"/>
              </a:xfrm>
              <a:custGeom>
                <a:avLst/>
                <a:gdLst>
                  <a:gd name="T0" fmla="+- 0 4901 4901"/>
                  <a:gd name="T1" fmla="*/ T0 w 55"/>
                  <a:gd name="T2" fmla="+- 0 3907 3900"/>
                  <a:gd name="T3" fmla="*/ 3907 h 14"/>
                  <a:gd name="T4" fmla="+- 0 4956 4901"/>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40" name="Group 144"/>
            <p:cNvGrpSpPr>
              <a:grpSpLocks/>
            </p:cNvGrpSpPr>
            <p:nvPr/>
          </p:nvGrpSpPr>
          <p:grpSpPr bwMode="auto">
            <a:xfrm>
              <a:off x="3203575" y="2628900"/>
              <a:ext cx="34925" cy="9525"/>
              <a:chOff x="4804" y="3900"/>
              <a:chExt cx="55" cy="14"/>
            </a:xfrm>
          </p:grpSpPr>
          <p:sp>
            <p:nvSpPr>
              <p:cNvPr id="1141" name="Freeform 145"/>
              <p:cNvSpPr>
                <a:spLocks/>
              </p:cNvSpPr>
              <p:nvPr/>
            </p:nvSpPr>
            <p:spPr bwMode="auto">
              <a:xfrm>
                <a:off x="4804" y="3900"/>
                <a:ext cx="55" cy="14"/>
              </a:xfrm>
              <a:custGeom>
                <a:avLst/>
                <a:gdLst>
                  <a:gd name="T0" fmla="+- 0 4804 4804"/>
                  <a:gd name="T1" fmla="*/ T0 w 55"/>
                  <a:gd name="T2" fmla="+- 0 3907 3900"/>
                  <a:gd name="T3" fmla="*/ 3907 h 14"/>
                  <a:gd name="T4" fmla="+- 0 4859 4804"/>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42" name="Group 146"/>
            <p:cNvGrpSpPr>
              <a:grpSpLocks/>
            </p:cNvGrpSpPr>
            <p:nvPr/>
          </p:nvGrpSpPr>
          <p:grpSpPr bwMode="auto">
            <a:xfrm>
              <a:off x="3141663" y="2628900"/>
              <a:ext cx="34925" cy="9525"/>
              <a:chOff x="4707" y="3900"/>
              <a:chExt cx="55" cy="14"/>
            </a:xfrm>
          </p:grpSpPr>
          <p:sp>
            <p:nvSpPr>
              <p:cNvPr id="1143" name="Freeform 147"/>
              <p:cNvSpPr>
                <a:spLocks/>
              </p:cNvSpPr>
              <p:nvPr/>
            </p:nvSpPr>
            <p:spPr bwMode="auto">
              <a:xfrm>
                <a:off x="4707" y="3900"/>
                <a:ext cx="55" cy="14"/>
              </a:xfrm>
              <a:custGeom>
                <a:avLst/>
                <a:gdLst>
                  <a:gd name="T0" fmla="+- 0 4707 4707"/>
                  <a:gd name="T1" fmla="*/ T0 w 55"/>
                  <a:gd name="T2" fmla="+- 0 3907 3900"/>
                  <a:gd name="T3" fmla="*/ 3907 h 14"/>
                  <a:gd name="T4" fmla="+- 0 4763 4707"/>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44" name="Group 148"/>
            <p:cNvGrpSpPr>
              <a:grpSpLocks/>
            </p:cNvGrpSpPr>
            <p:nvPr/>
          </p:nvGrpSpPr>
          <p:grpSpPr bwMode="auto">
            <a:xfrm>
              <a:off x="3079750" y="2628900"/>
              <a:ext cx="34925" cy="9525"/>
              <a:chOff x="4611" y="3900"/>
              <a:chExt cx="55" cy="14"/>
            </a:xfrm>
          </p:grpSpPr>
          <p:sp>
            <p:nvSpPr>
              <p:cNvPr id="1145" name="Freeform 149"/>
              <p:cNvSpPr>
                <a:spLocks/>
              </p:cNvSpPr>
              <p:nvPr/>
            </p:nvSpPr>
            <p:spPr bwMode="auto">
              <a:xfrm>
                <a:off x="4611" y="3900"/>
                <a:ext cx="55" cy="14"/>
              </a:xfrm>
              <a:custGeom>
                <a:avLst/>
                <a:gdLst>
                  <a:gd name="T0" fmla="+- 0 4611 4611"/>
                  <a:gd name="T1" fmla="*/ T0 w 55"/>
                  <a:gd name="T2" fmla="+- 0 3907 3900"/>
                  <a:gd name="T3" fmla="*/ 3907 h 14"/>
                  <a:gd name="T4" fmla="+- 0 4666 4611"/>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46" name="Group 150"/>
            <p:cNvGrpSpPr>
              <a:grpSpLocks/>
            </p:cNvGrpSpPr>
            <p:nvPr/>
          </p:nvGrpSpPr>
          <p:grpSpPr bwMode="auto">
            <a:xfrm>
              <a:off x="3019425" y="2628900"/>
              <a:ext cx="34925" cy="9525"/>
              <a:chOff x="4514" y="3900"/>
              <a:chExt cx="55" cy="14"/>
            </a:xfrm>
          </p:grpSpPr>
          <p:sp>
            <p:nvSpPr>
              <p:cNvPr id="1147" name="Freeform 151"/>
              <p:cNvSpPr>
                <a:spLocks/>
              </p:cNvSpPr>
              <p:nvPr/>
            </p:nvSpPr>
            <p:spPr bwMode="auto">
              <a:xfrm>
                <a:off x="4514" y="3900"/>
                <a:ext cx="55" cy="14"/>
              </a:xfrm>
              <a:custGeom>
                <a:avLst/>
                <a:gdLst>
                  <a:gd name="T0" fmla="+- 0 4514 4514"/>
                  <a:gd name="T1" fmla="*/ T0 w 55"/>
                  <a:gd name="T2" fmla="+- 0 3907 3900"/>
                  <a:gd name="T3" fmla="*/ 3907 h 14"/>
                  <a:gd name="T4" fmla="+- 0 4570 4514"/>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48" name="Group 152"/>
            <p:cNvGrpSpPr>
              <a:grpSpLocks/>
            </p:cNvGrpSpPr>
            <p:nvPr/>
          </p:nvGrpSpPr>
          <p:grpSpPr bwMode="auto">
            <a:xfrm>
              <a:off x="2957513" y="2628900"/>
              <a:ext cx="34925" cy="9525"/>
              <a:chOff x="4417" y="3900"/>
              <a:chExt cx="55" cy="14"/>
            </a:xfrm>
          </p:grpSpPr>
          <p:sp>
            <p:nvSpPr>
              <p:cNvPr id="1149" name="Freeform 153"/>
              <p:cNvSpPr>
                <a:spLocks/>
              </p:cNvSpPr>
              <p:nvPr/>
            </p:nvSpPr>
            <p:spPr bwMode="auto">
              <a:xfrm>
                <a:off x="4417" y="3900"/>
                <a:ext cx="55" cy="14"/>
              </a:xfrm>
              <a:custGeom>
                <a:avLst/>
                <a:gdLst>
                  <a:gd name="T0" fmla="+- 0 4417 4417"/>
                  <a:gd name="T1" fmla="*/ T0 w 55"/>
                  <a:gd name="T2" fmla="+- 0 3907 3900"/>
                  <a:gd name="T3" fmla="*/ 3907 h 14"/>
                  <a:gd name="T4" fmla="+- 0 4473 4417"/>
                  <a:gd name="T5" fmla="*/ T4 w 55"/>
                  <a:gd name="T6" fmla="+- 0 3907 3900"/>
                  <a:gd name="T7" fmla="*/ 3907 h 14"/>
                </a:gdLst>
                <a:ahLst/>
                <a:cxnLst>
                  <a:cxn ang="0">
                    <a:pos x="T1" y="T3"/>
                  </a:cxn>
                  <a:cxn ang="0">
                    <a:pos x="T5" y="T7"/>
                  </a:cxn>
                </a:cxnLst>
                <a:rect l="0" t="0" r="r" b="b"/>
                <a:pathLst>
                  <a:path w="55" h="14">
                    <a:moveTo>
                      <a:pt x="0" y="7"/>
                    </a:moveTo>
                    <a:lnTo>
                      <a:pt x="56"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50" name="Group 154"/>
            <p:cNvGrpSpPr>
              <a:grpSpLocks/>
            </p:cNvGrpSpPr>
            <p:nvPr/>
          </p:nvGrpSpPr>
          <p:grpSpPr bwMode="auto">
            <a:xfrm>
              <a:off x="2895600" y="2628900"/>
              <a:ext cx="34925" cy="9525"/>
              <a:chOff x="4321" y="3900"/>
              <a:chExt cx="55" cy="14"/>
            </a:xfrm>
          </p:grpSpPr>
          <p:sp>
            <p:nvSpPr>
              <p:cNvPr id="1151" name="Freeform 155"/>
              <p:cNvSpPr>
                <a:spLocks/>
              </p:cNvSpPr>
              <p:nvPr/>
            </p:nvSpPr>
            <p:spPr bwMode="auto">
              <a:xfrm>
                <a:off x="4321" y="3900"/>
                <a:ext cx="55" cy="14"/>
              </a:xfrm>
              <a:custGeom>
                <a:avLst/>
                <a:gdLst>
                  <a:gd name="T0" fmla="+- 0 4321 4321"/>
                  <a:gd name="T1" fmla="*/ T0 w 55"/>
                  <a:gd name="T2" fmla="+- 0 3907 3900"/>
                  <a:gd name="T3" fmla="*/ 3907 h 14"/>
                  <a:gd name="T4" fmla="+- 0 4376 4321"/>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52" name="Group 156"/>
            <p:cNvGrpSpPr>
              <a:grpSpLocks/>
            </p:cNvGrpSpPr>
            <p:nvPr/>
          </p:nvGrpSpPr>
          <p:grpSpPr bwMode="auto">
            <a:xfrm>
              <a:off x="2835275" y="2628900"/>
              <a:ext cx="34925" cy="9525"/>
              <a:chOff x="4225" y="3900"/>
              <a:chExt cx="55" cy="14"/>
            </a:xfrm>
          </p:grpSpPr>
          <p:sp>
            <p:nvSpPr>
              <p:cNvPr id="1153" name="Freeform 157"/>
              <p:cNvSpPr>
                <a:spLocks/>
              </p:cNvSpPr>
              <p:nvPr/>
            </p:nvSpPr>
            <p:spPr bwMode="auto">
              <a:xfrm>
                <a:off x="4225" y="3900"/>
                <a:ext cx="55" cy="14"/>
              </a:xfrm>
              <a:custGeom>
                <a:avLst/>
                <a:gdLst>
                  <a:gd name="T0" fmla="+- 0 4225 4225"/>
                  <a:gd name="T1" fmla="*/ T0 w 55"/>
                  <a:gd name="T2" fmla="+- 0 3907 3900"/>
                  <a:gd name="T3" fmla="*/ 3907 h 14"/>
                  <a:gd name="T4" fmla="+- 0 4280 4225"/>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54" name="Group 158"/>
            <p:cNvGrpSpPr>
              <a:grpSpLocks/>
            </p:cNvGrpSpPr>
            <p:nvPr/>
          </p:nvGrpSpPr>
          <p:grpSpPr bwMode="auto">
            <a:xfrm>
              <a:off x="2773363" y="2628900"/>
              <a:ext cx="34925" cy="9525"/>
              <a:chOff x="4128" y="3900"/>
              <a:chExt cx="55" cy="14"/>
            </a:xfrm>
          </p:grpSpPr>
          <p:sp>
            <p:nvSpPr>
              <p:cNvPr id="1155" name="Freeform 159"/>
              <p:cNvSpPr>
                <a:spLocks/>
              </p:cNvSpPr>
              <p:nvPr/>
            </p:nvSpPr>
            <p:spPr bwMode="auto">
              <a:xfrm>
                <a:off x="4128" y="3900"/>
                <a:ext cx="55" cy="14"/>
              </a:xfrm>
              <a:custGeom>
                <a:avLst/>
                <a:gdLst>
                  <a:gd name="T0" fmla="+- 0 4128 4128"/>
                  <a:gd name="T1" fmla="*/ T0 w 55"/>
                  <a:gd name="T2" fmla="+- 0 3907 3900"/>
                  <a:gd name="T3" fmla="*/ 3907 h 14"/>
                  <a:gd name="T4" fmla="+- 0 4183 4128"/>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56" name="Group 160"/>
            <p:cNvGrpSpPr>
              <a:grpSpLocks/>
            </p:cNvGrpSpPr>
            <p:nvPr/>
          </p:nvGrpSpPr>
          <p:grpSpPr bwMode="auto">
            <a:xfrm>
              <a:off x="2713038" y="2628900"/>
              <a:ext cx="34925" cy="9525"/>
              <a:chOff x="4032" y="3900"/>
              <a:chExt cx="55" cy="14"/>
            </a:xfrm>
          </p:grpSpPr>
          <p:sp>
            <p:nvSpPr>
              <p:cNvPr id="1157" name="Freeform 161"/>
              <p:cNvSpPr>
                <a:spLocks/>
              </p:cNvSpPr>
              <p:nvPr/>
            </p:nvSpPr>
            <p:spPr bwMode="auto">
              <a:xfrm>
                <a:off x="4032" y="3900"/>
                <a:ext cx="55" cy="14"/>
              </a:xfrm>
              <a:custGeom>
                <a:avLst/>
                <a:gdLst>
                  <a:gd name="T0" fmla="+- 0 4032 4032"/>
                  <a:gd name="T1" fmla="*/ T0 w 55"/>
                  <a:gd name="T2" fmla="+- 0 3907 3900"/>
                  <a:gd name="T3" fmla="*/ 3907 h 14"/>
                  <a:gd name="T4" fmla="+- 0 4086 4032"/>
                  <a:gd name="T5" fmla="*/ T4 w 55"/>
                  <a:gd name="T6" fmla="+- 0 3907 3900"/>
                  <a:gd name="T7" fmla="*/ 3907 h 14"/>
                </a:gdLst>
                <a:ahLst/>
                <a:cxnLst>
                  <a:cxn ang="0">
                    <a:pos x="T1" y="T3"/>
                  </a:cxn>
                  <a:cxn ang="0">
                    <a:pos x="T5" y="T7"/>
                  </a:cxn>
                </a:cxnLst>
                <a:rect l="0" t="0" r="r" b="b"/>
                <a:pathLst>
                  <a:path w="55" h="14">
                    <a:moveTo>
                      <a:pt x="0" y="7"/>
                    </a:moveTo>
                    <a:lnTo>
                      <a:pt x="5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58" name="Group 162"/>
            <p:cNvGrpSpPr>
              <a:grpSpLocks/>
            </p:cNvGrpSpPr>
            <p:nvPr/>
          </p:nvGrpSpPr>
          <p:grpSpPr bwMode="auto">
            <a:xfrm>
              <a:off x="2651125" y="2628900"/>
              <a:ext cx="34925" cy="9525"/>
              <a:chOff x="3935" y="3900"/>
              <a:chExt cx="55" cy="14"/>
            </a:xfrm>
          </p:grpSpPr>
          <p:sp>
            <p:nvSpPr>
              <p:cNvPr id="1159" name="Freeform 163"/>
              <p:cNvSpPr>
                <a:spLocks/>
              </p:cNvSpPr>
              <p:nvPr/>
            </p:nvSpPr>
            <p:spPr bwMode="auto">
              <a:xfrm>
                <a:off x="3935" y="3900"/>
                <a:ext cx="55" cy="14"/>
              </a:xfrm>
              <a:custGeom>
                <a:avLst/>
                <a:gdLst>
                  <a:gd name="T0" fmla="+- 0 3935 3935"/>
                  <a:gd name="T1" fmla="*/ T0 w 55"/>
                  <a:gd name="T2" fmla="+- 0 3907 3900"/>
                  <a:gd name="T3" fmla="*/ 3907 h 14"/>
                  <a:gd name="T4" fmla="+- 0 3990 3935"/>
                  <a:gd name="T5" fmla="*/ T4 w 55"/>
                  <a:gd name="T6" fmla="+- 0 3907 3900"/>
                  <a:gd name="T7" fmla="*/ 3907 h 14"/>
                </a:gdLst>
                <a:ahLst/>
                <a:cxnLst>
                  <a:cxn ang="0">
                    <a:pos x="T1" y="T3"/>
                  </a:cxn>
                  <a:cxn ang="0">
                    <a:pos x="T5" y="T7"/>
                  </a:cxn>
                </a:cxnLst>
                <a:rect l="0" t="0" r="r" b="b"/>
                <a:pathLst>
                  <a:path w="55" h="14">
                    <a:moveTo>
                      <a:pt x="0" y="7"/>
                    </a:moveTo>
                    <a:lnTo>
                      <a:pt x="55"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0" name="Group 164"/>
            <p:cNvGrpSpPr>
              <a:grpSpLocks/>
            </p:cNvGrpSpPr>
            <p:nvPr/>
          </p:nvGrpSpPr>
          <p:grpSpPr bwMode="auto">
            <a:xfrm>
              <a:off x="2616200" y="2628900"/>
              <a:ext cx="7938" cy="9525"/>
              <a:chOff x="3879" y="3900"/>
              <a:chExt cx="14" cy="14"/>
            </a:xfrm>
          </p:grpSpPr>
          <p:sp>
            <p:nvSpPr>
              <p:cNvPr id="1161" name="Freeform 165"/>
              <p:cNvSpPr>
                <a:spLocks/>
              </p:cNvSpPr>
              <p:nvPr/>
            </p:nvSpPr>
            <p:spPr bwMode="auto">
              <a:xfrm>
                <a:off x="3879" y="3900"/>
                <a:ext cx="14" cy="14"/>
              </a:xfrm>
              <a:custGeom>
                <a:avLst/>
                <a:gdLst>
                  <a:gd name="T0" fmla="+- 0 3879 3879"/>
                  <a:gd name="T1" fmla="*/ T0 w 14"/>
                  <a:gd name="T2" fmla="+- 0 3907 3900"/>
                  <a:gd name="T3" fmla="*/ 3907 h 14"/>
                  <a:gd name="T4" fmla="+- 0 3893 3879"/>
                  <a:gd name="T5" fmla="*/ T4 w 14"/>
                  <a:gd name="T6" fmla="+- 0 3907 3900"/>
                  <a:gd name="T7" fmla="*/ 3907 h 14"/>
                </a:gdLst>
                <a:ahLst/>
                <a:cxnLst>
                  <a:cxn ang="0">
                    <a:pos x="T1" y="T3"/>
                  </a:cxn>
                  <a:cxn ang="0">
                    <a:pos x="T5" y="T7"/>
                  </a:cxn>
                </a:cxnLst>
                <a:rect l="0" t="0" r="r" b="b"/>
                <a:pathLst>
                  <a:path w="14" h="14">
                    <a:moveTo>
                      <a:pt x="0" y="7"/>
                    </a:moveTo>
                    <a:lnTo>
                      <a:pt x="14" y="7"/>
                    </a:lnTo>
                  </a:path>
                </a:pathLst>
              </a:custGeom>
              <a:noFill/>
              <a:ln w="10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2" name="Group 166"/>
            <p:cNvGrpSpPr>
              <a:grpSpLocks/>
            </p:cNvGrpSpPr>
            <p:nvPr/>
          </p:nvGrpSpPr>
          <p:grpSpPr bwMode="auto">
            <a:xfrm>
              <a:off x="4389438" y="3776663"/>
              <a:ext cx="9525" cy="34925"/>
              <a:chOff x="6673" y="5708"/>
              <a:chExt cx="14" cy="55"/>
            </a:xfrm>
          </p:grpSpPr>
          <p:sp>
            <p:nvSpPr>
              <p:cNvPr id="1163" name="Freeform 167"/>
              <p:cNvSpPr>
                <a:spLocks/>
              </p:cNvSpPr>
              <p:nvPr/>
            </p:nvSpPr>
            <p:spPr bwMode="auto">
              <a:xfrm>
                <a:off x="6673" y="5708"/>
                <a:ext cx="14" cy="55"/>
              </a:xfrm>
              <a:custGeom>
                <a:avLst/>
                <a:gdLst>
                  <a:gd name="T0" fmla="+- 0 6673 6673"/>
                  <a:gd name="T1" fmla="*/ T0 w 14"/>
                  <a:gd name="T2" fmla="+- 0 5735 5708"/>
                  <a:gd name="T3" fmla="*/ 5735 h 55"/>
                  <a:gd name="T4" fmla="+- 0 6687 6673"/>
                  <a:gd name="T5" fmla="*/ T4 w 14"/>
                  <a:gd name="T6" fmla="+- 0 5735 5708"/>
                  <a:gd name="T7" fmla="*/ 5735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4" name="Group 168"/>
            <p:cNvGrpSpPr>
              <a:grpSpLocks/>
            </p:cNvGrpSpPr>
            <p:nvPr/>
          </p:nvGrpSpPr>
          <p:grpSpPr bwMode="auto">
            <a:xfrm>
              <a:off x="4389438" y="3838575"/>
              <a:ext cx="9525" cy="34925"/>
              <a:chOff x="6673" y="5804"/>
              <a:chExt cx="14" cy="55"/>
            </a:xfrm>
          </p:grpSpPr>
          <p:sp>
            <p:nvSpPr>
              <p:cNvPr id="1165" name="Freeform 169"/>
              <p:cNvSpPr>
                <a:spLocks/>
              </p:cNvSpPr>
              <p:nvPr/>
            </p:nvSpPr>
            <p:spPr bwMode="auto">
              <a:xfrm>
                <a:off x="6673" y="5804"/>
                <a:ext cx="14" cy="55"/>
              </a:xfrm>
              <a:custGeom>
                <a:avLst/>
                <a:gdLst>
                  <a:gd name="T0" fmla="+- 0 6673 6673"/>
                  <a:gd name="T1" fmla="*/ T0 w 14"/>
                  <a:gd name="T2" fmla="+- 0 5831 5804"/>
                  <a:gd name="T3" fmla="*/ 5831 h 55"/>
                  <a:gd name="T4" fmla="+- 0 6687 6673"/>
                  <a:gd name="T5" fmla="*/ T4 w 14"/>
                  <a:gd name="T6" fmla="+- 0 5831 5804"/>
                  <a:gd name="T7" fmla="*/ 5831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6" name="Group 170"/>
            <p:cNvGrpSpPr>
              <a:grpSpLocks/>
            </p:cNvGrpSpPr>
            <p:nvPr/>
          </p:nvGrpSpPr>
          <p:grpSpPr bwMode="auto">
            <a:xfrm>
              <a:off x="4389438" y="3898900"/>
              <a:ext cx="9525" cy="34925"/>
              <a:chOff x="6673" y="5901"/>
              <a:chExt cx="14" cy="55"/>
            </a:xfrm>
          </p:grpSpPr>
          <p:sp>
            <p:nvSpPr>
              <p:cNvPr id="1167" name="Freeform 171"/>
              <p:cNvSpPr>
                <a:spLocks/>
              </p:cNvSpPr>
              <p:nvPr/>
            </p:nvSpPr>
            <p:spPr bwMode="auto">
              <a:xfrm>
                <a:off x="6673" y="5901"/>
                <a:ext cx="14" cy="55"/>
              </a:xfrm>
              <a:custGeom>
                <a:avLst/>
                <a:gdLst>
                  <a:gd name="T0" fmla="+- 0 6673 6673"/>
                  <a:gd name="T1" fmla="*/ T0 w 14"/>
                  <a:gd name="T2" fmla="+- 0 5928 5901"/>
                  <a:gd name="T3" fmla="*/ 5928 h 55"/>
                  <a:gd name="T4" fmla="+- 0 6687 6673"/>
                  <a:gd name="T5" fmla="*/ T4 w 14"/>
                  <a:gd name="T6" fmla="+- 0 5928 5901"/>
                  <a:gd name="T7" fmla="*/ 5928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68" name="Group 172"/>
            <p:cNvGrpSpPr>
              <a:grpSpLocks/>
            </p:cNvGrpSpPr>
            <p:nvPr/>
          </p:nvGrpSpPr>
          <p:grpSpPr bwMode="auto">
            <a:xfrm>
              <a:off x="4389438" y="3960813"/>
              <a:ext cx="9525" cy="34925"/>
              <a:chOff x="6673" y="5997"/>
              <a:chExt cx="14" cy="55"/>
            </a:xfrm>
          </p:grpSpPr>
          <p:sp>
            <p:nvSpPr>
              <p:cNvPr id="1169" name="Freeform 173"/>
              <p:cNvSpPr>
                <a:spLocks/>
              </p:cNvSpPr>
              <p:nvPr/>
            </p:nvSpPr>
            <p:spPr bwMode="auto">
              <a:xfrm>
                <a:off x="6673" y="5997"/>
                <a:ext cx="14" cy="55"/>
              </a:xfrm>
              <a:custGeom>
                <a:avLst/>
                <a:gdLst>
                  <a:gd name="T0" fmla="+- 0 6673 6673"/>
                  <a:gd name="T1" fmla="*/ T0 w 14"/>
                  <a:gd name="T2" fmla="+- 0 6025 5997"/>
                  <a:gd name="T3" fmla="*/ 6025 h 55"/>
                  <a:gd name="T4" fmla="+- 0 6687 6673"/>
                  <a:gd name="T5" fmla="*/ T4 w 14"/>
                  <a:gd name="T6" fmla="+- 0 6025 5997"/>
                  <a:gd name="T7" fmla="*/ 6025 h 55"/>
                </a:gdLst>
                <a:ahLst/>
                <a:cxnLst>
                  <a:cxn ang="0">
                    <a:pos x="T1" y="T3"/>
                  </a:cxn>
                  <a:cxn ang="0">
                    <a:pos x="T5" y="T7"/>
                  </a:cxn>
                </a:cxnLst>
                <a:rect l="0" t="0" r="r" b="b"/>
                <a:pathLst>
                  <a:path w="14" h="55">
                    <a:moveTo>
                      <a:pt x="0" y="28"/>
                    </a:moveTo>
                    <a:lnTo>
                      <a:pt x="14" y="28"/>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70" name="Group 174"/>
            <p:cNvGrpSpPr>
              <a:grpSpLocks/>
            </p:cNvGrpSpPr>
            <p:nvPr/>
          </p:nvGrpSpPr>
          <p:grpSpPr bwMode="auto">
            <a:xfrm>
              <a:off x="4389438" y="4021138"/>
              <a:ext cx="9525" cy="34925"/>
              <a:chOff x="6673" y="6093"/>
              <a:chExt cx="14" cy="55"/>
            </a:xfrm>
          </p:grpSpPr>
          <p:sp>
            <p:nvSpPr>
              <p:cNvPr id="1171" name="Freeform 175"/>
              <p:cNvSpPr>
                <a:spLocks/>
              </p:cNvSpPr>
              <p:nvPr/>
            </p:nvSpPr>
            <p:spPr bwMode="auto">
              <a:xfrm>
                <a:off x="6673" y="6093"/>
                <a:ext cx="14" cy="55"/>
              </a:xfrm>
              <a:custGeom>
                <a:avLst/>
                <a:gdLst>
                  <a:gd name="T0" fmla="+- 0 6673 6673"/>
                  <a:gd name="T1" fmla="*/ T0 w 14"/>
                  <a:gd name="T2" fmla="+- 0 6121 6093"/>
                  <a:gd name="T3" fmla="*/ 6121 h 55"/>
                  <a:gd name="T4" fmla="+- 0 6687 6673"/>
                  <a:gd name="T5" fmla="*/ T4 w 14"/>
                  <a:gd name="T6" fmla="+- 0 6121 6093"/>
                  <a:gd name="T7" fmla="*/ 6121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72" name="Group 176"/>
            <p:cNvGrpSpPr>
              <a:grpSpLocks/>
            </p:cNvGrpSpPr>
            <p:nvPr/>
          </p:nvGrpSpPr>
          <p:grpSpPr bwMode="auto">
            <a:xfrm>
              <a:off x="4389438" y="4083050"/>
              <a:ext cx="9525" cy="34925"/>
              <a:chOff x="6673" y="6190"/>
              <a:chExt cx="14" cy="55"/>
            </a:xfrm>
          </p:grpSpPr>
          <p:sp>
            <p:nvSpPr>
              <p:cNvPr id="1173" name="Freeform 177"/>
              <p:cNvSpPr>
                <a:spLocks/>
              </p:cNvSpPr>
              <p:nvPr/>
            </p:nvSpPr>
            <p:spPr bwMode="auto">
              <a:xfrm>
                <a:off x="6673" y="6190"/>
                <a:ext cx="14" cy="55"/>
              </a:xfrm>
              <a:custGeom>
                <a:avLst/>
                <a:gdLst>
                  <a:gd name="T0" fmla="+- 0 6673 6673"/>
                  <a:gd name="T1" fmla="*/ T0 w 14"/>
                  <a:gd name="T2" fmla="+- 0 6218 6190"/>
                  <a:gd name="T3" fmla="*/ 6218 h 55"/>
                  <a:gd name="T4" fmla="+- 0 6687 6673"/>
                  <a:gd name="T5" fmla="*/ T4 w 14"/>
                  <a:gd name="T6" fmla="+- 0 6218 6190"/>
                  <a:gd name="T7" fmla="*/ 6218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74" name="Group 178"/>
            <p:cNvGrpSpPr>
              <a:grpSpLocks/>
            </p:cNvGrpSpPr>
            <p:nvPr/>
          </p:nvGrpSpPr>
          <p:grpSpPr bwMode="auto">
            <a:xfrm>
              <a:off x="4389438" y="4144963"/>
              <a:ext cx="9525" cy="34925"/>
              <a:chOff x="6673" y="6287"/>
              <a:chExt cx="14" cy="55"/>
            </a:xfrm>
          </p:grpSpPr>
          <p:sp>
            <p:nvSpPr>
              <p:cNvPr id="1175" name="Freeform 179"/>
              <p:cNvSpPr>
                <a:spLocks/>
              </p:cNvSpPr>
              <p:nvPr/>
            </p:nvSpPr>
            <p:spPr bwMode="auto">
              <a:xfrm>
                <a:off x="6673" y="6287"/>
                <a:ext cx="14" cy="55"/>
              </a:xfrm>
              <a:custGeom>
                <a:avLst/>
                <a:gdLst>
                  <a:gd name="T0" fmla="+- 0 6673 6673"/>
                  <a:gd name="T1" fmla="*/ T0 w 14"/>
                  <a:gd name="T2" fmla="+- 0 6315 6287"/>
                  <a:gd name="T3" fmla="*/ 6315 h 55"/>
                  <a:gd name="T4" fmla="+- 0 6687 6673"/>
                  <a:gd name="T5" fmla="*/ T4 w 14"/>
                  <a:gd name="T6" fmla="+- 0 6315 6287"/>
                  <a:gd name="T7" fmla="*/ 6315 h 55"/>
                </a:gdLst>
                <a:ahLst/>
                <a:cxnLst>
                  <a:cxn ang="0">
                    <a:pos x="T1" y="T3"/>
                  </a:cxn>
                  <a:cxn ang="0">
                    <a:pos x="T5" y="T7"/>
                  </a:cxn>
                </a:cxnLst>
                <a:rect l="0" t="0" r="r" b="b"/>
                <a:pathLst>
                  <a:path w="14" h="55">
                    <a:moveTo>
                      <a:pt x="0" y="28"/>
                    </a:moveTo>
                    <a:lnTo>
                      <a:pt x="14" y="28"/>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76" name="Group 180"/>
            <p:cNvGrpSpPr>
              <a:grpSpLocks/>
            </p:cNvGrpSpPr>
            <p:nvPr/>
          </p:nvGrpSpPr>
          <p:grpSpPr bwMode="auto">
            <a:xfrm>
              <a:off x="4389438" y="4205288"/>
              <a:ext cx="9525" cy="34925"/>
              <a:chOff x="6673" y="6383"/>
              <a:chExt cx="14" cy="55"/>
            </a:xfrm>
          </p:grpSpPr>
          <p:sp>
            <p:nvSpPr>
              <p:cNvPr id="1177" name="Freeform 181"/>
              <p:cNvSpPr>
                <a:spLocks/>
              </p:cNvSpPr>
              <p:nvPr/>
            </p:nvSpPr>
            <p:spPr bwMode="auto">
              <a:xfrm>
                <a:off x="6673" y="6383"/>
                <a:ext cx="14" cy="55"/>
              </a:xfrm>
              <a:custGeom>
                <a:avLst/>
                <a:gdLst>
                  <a:gd name="T0" fmla="+- 0 6673 6673"/>
                  <a:gd name="T1" fmla="*/ T0 w 14"/>
                  <a:gd name="T2" fmla="+- 0 6411 6383"/>
                  <a:gd name="T3" fmla="*/ 6411 h 55"/>
                  <a:gd name="T4" fmla="+- 0 6687 6673"/>
                  <a:gd name="T5" fmla="*/ T4 w 14"/>
                  <a:gd name="T6" fmla="+- 0 6411 6383"/>
                  <a:gd name="T7" fmla="*/ 6411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78" name="Group 182"/>
            <p:cNvGrpSpPr>
              <a:grpSpLocks/>
            </p:cNvGrpSpPr>
            <p:nvPr/>
          </p:nvGrpSpPr>
          <p:grpSpPr bwMode="auto">
            <a:xfrm>
              <a:off x="4389438" y="4267200"/>
              <a:ext cx="9525" cy="34925"/>
              <a:chOff x="6673" y="6480"/>
              <a:chExt cx="14" cy="55"/>
            </a:xfrm>
          </p:grpSpPr>
          <p:sp>
            <p:nvSpPr>
              <p:cNvPr id="1179" name="Freeform 183"/>
              <p:cNvSpPr>
                <a:spLocks/>
              </p:cNvSpPr>
              <p:nvPr/>
            </p:nvSpPr>
            <p:spPr bwMode="auto">
              <a:xfrm>
                <a:off x="6673" y="6480"/>
                <a:ext cx="14" cy="55"/>
              </a:xfrm>
              <a:custGeom>
                <a:avLst/>
                <a:gdLst>
                  <a:gd name="T0" fmla="+- 0 6673 6673"/>
                  <a:gd name="T1" fmla="*/ T0 w 14"/>
                  <a:gd name="T2" fmla="+- 0 6508 6480"/>
                  <a:gd name="T3" fmla="*/ 6508 h 55"/>
                  <a:gd name="T4" fmla="+- 0 6687 6673"/>
                  <a:gd name="T5" fmla="*/ T4 w 14"/>
                  <a:gd name="T6" fmla="+- 0 6508 6480"/>
                  <a:gd name="T7" fmla="*/ 6508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80" name="Group 184"/>
            <p:cNvGrpSpPr>
              <a:grpSpLocks/>
            </p:cNvGrpSpPr>
            <p:nvPr/>
          </p:nvGrpSpPr>
          <p:grpSpPr bwMode="auto">
            <a:xfrm>
              <a:off x="4389438" y="4329113"/>
              <a:ext cx="9525" cy="34925"/>
              <a:chOff x="6673" y="6577"/>
              <a:chExt cx="14" cy="55"/>
            </a:xfrm>
          </p:grpSpPr>
          <p:sp>
            <p:nvSpPr>
              <p:cNvPr id="1181" name="Freeform 185"/>
              <p:cNvSpPr>
                <a:spLocks/>
              </p:cNvSpPr>
              <p:nvPr/>
            </p:nvSpPr>
            <p:spPr bwMode="auto">
              <a:xfrm>
                <a:off x="6673" y="6577"/>
                <a:ext cx="14" cy="55"/>
              </a:xfrm>
              <a:custGeom>
                <a:avLst/>
                <a:gdLst>
                  <a:gd name="T0" fmla="+- 0 6673 6673"/>
                  <a:gd name="T1" fmla="*/ T0 w 14"/>
                  <a:gd name="T2" fmla="+- 0 6604 6577"/>
                  <a:gd name="T3" fmla="*/ 6604 h 55"/>
                  <a:gd name="T4" fmla="+- 0 6687 6673"/>
                  <a:gd name="T5" fmla="*/ T4 w 14"/>
                  <a:gd name="T6" fmla="+- 0 6604 6577"/>
                  <a:gd name="T7" fmla="*/ 6604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82" name="Group 186"/>
            <p:cNvGrpSpPr>
              <a:grpSpLocks/>
            </p:cNvGrpSpPr>
            <p:nvPr/>
          </p:nvGrpSpPr>
          <p:grpSpPr bwMode="auto">
            <a:xfrm>
              <a:off x="4389438" y="4389438"/>
              <a:ext cx="9525" cy="17462"/>
              <a:chOff x="6673" y="6673"/>
              <a:chExt cx="14" cy="28"/>
            </a:xfrm>
          </p:grpSpPr>
          <p:sp>
            <p:nvSpPr>
              <p:cNvPr id="1183" name="Freeform 187"/>
              <p:cNvSpPr>
                <a:spLocks/>
              </p:cNvSpPr>
              <p:nvPr/>
            </p:nvSpPr>
            <p:spPr bwMode="auto">
              <a:xfrm>
                <a:off x="6673" y="6673"/>
                <a:ext cx="14" cy="28"/>
              </a:xfrm>
              <a:custGeom>
                <a:avLst/>
                <a:gdLst>
                  <a:gd name="T0" fmla="+- 0 6673 6673"/>
                  <a:gd name="T1" fmla="*/ T0 w 14"/>
                  <a:gd name="T2" fmla="+- 0 6687 6673"/>
                  <a:gd name="T3" fmla="*/ 6687 h 28"/>
                  <a:gd name="T4" fmla="+- 0 6687 6673"/>
                  <a:gd name="T5" fmla="*/ T4 w 14"/>
                  <a:gd name="T6" fmla="+- 0 6687 6673"/>
                  <a:gd name="T7" fmla="*/ 6687 h 28"/>
                </a:gdLst>
                <a:ahLst/>
                <a:cxnLst>
                  <a:cxn ang="0">
                    <a:pos x="T1" y="T3"/>
                  </a:cxn>
                  <a:cxn ang="0">
                    <a:pos x="T5" y="T7"/>
                  </a:cxn>
                </a:cxnLst>
                <a:rect l="0" t="0" r="r" b="b"/>
                <a:pathLst>
                  <a:path w="14" h="28">
                    <a:moveTo>
                      <a:pt x="0" y="14"/>
                    </a:moveTo>
                    <a:lnTo>
                      <a:pt x="14" y="14"/>
                    </a:lnTo>
                  </a:path>
                </a:pathLst>
              </a:custGeom>
              <a:noFill/>
              <a:ln w="1913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84" name="Group 188"/>
            <p:cNvGrpSpPr>
              <a:grpSpLocks/>
            </p:cNvGrpSpPr>
            <p:nvPr/>
          </p:nvGrpSpPr>
          <p:grpSpPr bwMode="auto">
            <a:xfrm>
              <a:off x="5534025" y="2628900"/>
              <a:ext cx="9525" cy="34925"/>
              <a:chOff x="8476" y="3901"/>
              <a:chExt cx="14" cy="55"/>
            </a:xfrm>
          </p:grpSpPr>
          <p:sp>
            <p:nvSpPr>
              <p:cNvPr id="1185" name="Freeform 189"/>
              <p:cNvSpPr>
                <a:spLocks/>
              </p:cNvSpPr>
              <p:nvPr/>
            </p:nvSpPr>
            <p:spPr bwMode="auto">
              <a:xfrm>
                <a:off x="8476" y="3901"/>
                <a:ext cx="14" cy="55"/>
              </a:xfrm>
              <a:custGeom>
                <a:avLst/>
                <a:gdLst>
                  <a:gd name="T0" fmla="+- 0 8476 8476"/>
                  <a:gd name="T1" fmla="*/ T0 w 14"/>
                  <a:gd name="T2" fmla="+- 0 3929 3901"/>
                  <a:gd name="T3" fmla="*/ 3929 h 55"/>
                  <a:gd name="T4" fmla="+- 0 8490 8476"/>
                  <a:gd name="T5" fmla="*/ T4 w 14"/>
                  <a:gd name="T6" fmla="+- 0 3929 3901"/>
                  <a:gd name="T7" fmla="*/ 3929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86" name="Group 190"/>
            <p:cNvGrpSpPr>
              <a:grpSpLocks/>
            </p:cNvGrpSpPr>
            <p:nvPr/>
          </p:nvGrpSpPr>
          <p:grpSpPr bwMode="auto">
            <a:xfrm>
              <a:off x="5534025" y="2690813"/>
              <a:ext cx="9525" cy="34925"/>
              <a:chOff x="8476" y="3998"/>
              <a:chExt cx="14" cy="55"/>
            </a:xfrm>
          </p:grpSpPr>
          <p:sp>
            <p:nvSpPr>
              <p:cNvPr id="1187" name="Freeform 191"/>
              <p:cNvSpPr>
                <a:spLocks/>
              </p:cNvSpPr>
              <p:nvPr/>
            </p:nvSpPr>
            <p:spPr bwMode="auto">
              <a:xfrm>
                <a:off x="8476" y="3998"/>
                <a:ext cx="14" cy="55"/>
              </a:xfrm>
              <a:custGeom>
                <a:avLst/>
                <a:gdLst>
                  <a:gd name="T0" fmla="+- 0 8476 8476"/>
                  <a:gd name="T1" fmla="*/ T0 w 14"/>
                  <a:gd name="T2" fmla="+- 0 4026 3998"/>
                  <a:gd name="T3" fmla="*/ 4026 h 55"/>
                  <a:gd name="T4" fmla="+- 0 8490 8476"/>
                  <a:gd name="T5" fmla="*/ T4 w 14"/>
                  <a:gd name="T6" fmla="+- 0 4026 3998"/>
                  <a:gd name="T7" fmla="*/ 4026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88" name="Group 192"/>
            <p:cNvGrpSpPr>
              <a:grpSpLocks/>
            </p:cNvGrpSpPr>
            <p:nvPr/>
          </p:nvGrpSpPr>
          <p:grpSpPr bwMode="auto">
            <a:xfrm>
              <a:off x="5534025" y="2752725"/>
              <a:ext cx="9525" cy="34925"/>
              <a:chOff x="8476" y="4095"/>
              <a:chExt cx="14" cy="55"/>
            </a:xfrm>
          </p:grpSpPr>
          <p:sp>
            <p:nvSpPr>
              <p:cNvPr id="1189" name="Freeform 193"/>
              <p:cNvSpPr>
                <a:spLocks/>
              </p:cNvSpPr>
              <p:nvPr/>
            </p:nvSpPr>
            <p:spPr bwMode="auto">
              <a:xfrm>
                <a:off x="8476" y="4095"/>
                <a:ext cx="14" cy="55"/>
              </a:xfrm>
              <a:custGeom>
                <a:avLst/>
                <a:gdLst>
                  <a:gd name="T0" fmla="+- 0 8476 8476"/>
                  <a:gd name="T1" fmla="*/ T0 w 14"/>
                  <a:gd name="T2" fmla="+- 0 4122 4095"/>
                  <a:gd name="T3" fmla="*/ 4122 h 55"/>
                  <a:gd name="T4" fmla="+- 0 8490 8476"/>
                  <a:gd name="T5" fmla="*/ T4 w 14"/>
                  <a:gd name="T6" fmla="+- 0 4122 4095"/>
                  <a:gd name="T7" fmla="*/ 4122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0" name="Group 194"/>
            <p:cNvGrpSpPr>
              <a:grpSpLocks/>
            </p:cNvGrpSpPr>
            <p:nvPr/>
          </p:nvGrpSpPr>
          <p:grpSpPr bwMode="auto">
            <a:xfrm>
              <a:off x="5534025" y="2813050"/>
              <a:ext cx="9525" cy="34925"/>
              <a:chOff x="8476" y="4191"/>
              <a:chExt cx="14" cy="55"/>
            </a:xfrm>
          </p:grpSpPr>
          <p:sp>
            <p:nvSpPr>
              <p:cNvPr id="1191" name="Freeform 195"/>
              <p:cNvSpPr>
                <a:spLocks/>
              </p:cNvSpPr>
              <p:nvPr/>
            </p:nvSpPr>
            <p:spPr bwMode="auto">
              <a:xfrm>
                <a:off x="8476" y="4191"/>
                <a:ext cx="14" cy="55"/>
              </a:xfrm>
              <a:custGeom>
                <a:avLst/>
                <a:gdLst>
                  <a:gd name="T0" fmla="+- 0 8476 8476"/>
                  <a:gd name="T1" fmla="*/ T0 w 14"/>
                  <a:gd name="T2" fmla="+- 0 4219 4191"/>
                  <a:gd name="T3" fmla="*/ 4219 h 55"/>
                  <a:gd name="T4" fmla="+- 0 8490 8476"/>
                  <a:gd name="T5" fmla="*/ T4 w 14"/>
                  <a:gd name="T6" fmla="+- 0 4219 4191"/>
                  <a:gd name="T7" fmla="*/ 4219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2" name="Group 196"/>
            <p:cNvGrpSpPr>
              <a:grpSpLocks/>
            </p:cNvGrpSpPr>
            <p:nvPr/>
          </p:nvGrpSpPr>
          <p:grpSpPr bwMode="auto">
            <a:xfrm>
              <a:off x="5534025" y="2874963"/>
              <a:ext cx="9525" cy="34925"/>
              <a:chOff x="8476" y="4288"/>
              <a:chExt cx="14" cy="55"/>
            </a:xfrm>
          </p:grpSpPr>
          <p:sp>
            <p:nvSpPr>
              <p:cNvPr id="1193" name="Freeform 197"/>
              <p:cNvSpPr>
                <a:spLocks/>
              </p:cNvSpPr>
              <p:nvPr/>
            </p:nvSpPr>
            <p:spPr bwMode="auto">
              <a:xfrm>
                <a:off x="8476" y="4288"/>
                <a:ext cx="14" cy="55"/>
              </a:xfrm>
              <a:custGeom>
                <a:avLst/>
                <a:gdLst>
                  <a:gd name="T0" fmla="+- 0 8476 8476"/>
                  <a:gd name="T1" fmla="*/ T0 w 14"/>
                  <a:gd name="T2" fmla="+- 0 4316 4288"/>
                  <a:gd name="T3" fmla="*/ 4316 h 55"/>
                  <a:gd name="T4" fmla="+- 0 8490 8476"/>
                  <a:gd name="T5" fmla="*/ T4 w 14"/>
                  <a:gd name="T6" fmla="+- 0 4316 4288"/>
                  <a:gd name="T7" fmla="*/ 4316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4" name="Group 198"/>
            <p:cNvGrpSpPr>
              <a:grpSpLocks/>
            </p:cNvGrpSpPr>
            <p:nvPr/>
          </p:nvGrpSpPr>
          <p:grpSpPr bwMode="auto">
            <a:xfrm>
              <a:off x="5534025" y="2936875"/>
              <a:ext cx="9525" cy="34925"/>
              <a:chOff x="8476" y="4385"/>
              <a:chExt cx="14" cy="55"/>
            </a:xfrm>
          </p:grpSpPr>
          <p:sp>
            <p:nvSpPr>
              <p:cNvPr id="1195" name="Freeform 199"/>
              <p:cNvSpPr>
                <a:spLocks/>
              </p:cNvSpPr>
              <p:nvPr/>
            </p:nvSpPr>
            <p:spPr bwMode="auto">
              <a:xfrm>
                <a:off x="8476" y="4385"/>
                <a:ext cx="14" cy="55"/>
              </a:xfrm>
              <a:custGeom>
                <a:avLst/>
                <a:gdLst>
                  <a:gd name="T0" fmla="+- 0 8476 8476"/>
                  <a:gd name="T1" fmla="*/ T0 w 14"/>
                  <a:gd name="T2" fmla="+- 0 4412 4385"/>
                  <a:gd name="T3" fmla="*/ 4412 h 55"/>
                  <a:gd name="T4" fmla="+- 0 8490 8476"/>
                  <a:gd name="T5" fmla="*/ T4 w 14"/>
                  <a:gd name="T6" fmla="+- 0 4412 4385"/>
                  <a:gd name="T7" fmla="*/ 4412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6" name="Group 200"/>
            <p:cNvGrpSpPr>
              <a:grpSpLocks/>
            </p:cNvGrpSpPr>
            <p:nvPr/>
          </p:nvGrpSpPr>
          <p:grpSpPr bwMode="auto">
            <a:xfrm>
              <a:off x="5534025" y="2997200"/>
              <a:ext cx="9525" cy="34925"/>
              <a:chOff x="8476" y="4481"/>
              <a:chExt cx="14" cy="55"/>
            </a:xfrm>
          </p:grpSpPr>
          <p:sp>
            <p:nvSpPr>
              <p:cNvPr id="1197" name="Freeform 201"/>
              <p:cNvSpPr>
                <a:spLocks/>
              </p:cNvSpPr>
              <p:nvPr/>
            </p:nvSpPr>
            <p:spPr bwMode="auto">
              <a:xfrm>
                <a:off x="8476" y="4481"/>
                <a:ext cx="14" cy="55"/>
              </a:xfrm>
              <a:custGeom>
                <a:avLst/>
                <a:gdLst>
                  <a:gd name="T0" fmla="+- 0 8476 8476"/>
                  <a:gd name="T1" fmla="*/ T0 w 14"/>
                  <a:gd name="T2" fmla="+- 0 4509 4481"/>
                  <a:gd name="T3" fmla="*/ 4509 h 55"/>
                  <a:gd name="T4" fmla="+- 0 8490 8476"/>
                  <a:gd name="T5" fmla="*/ T4 w 14"/>
                  <a:gd name="T6" fmla="+- 0 4509 4481"/>
                  <a:gd name="T7" fmla="*/ 4509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98" name="Group 202"/>
            <p:cNvGrpSpPr>
              <a:grpSpLocks/>
            </p:cNvGrpSpPr>
            <p:nvPr/>
          </p:nvGrpSpPr>
          <p:grpSpPr bwMode="auto">
            <a:xfrm>
              <a:off x="5534025" y="3059113"/>
              <a:ext cx="9525" cy="34925"/>
              <a:chOff x="8476" y="4578"/>
              <a:chExt cx="14" cy="55"/>
            </a:xfrm>
          </p:grpSpPr>
          <p:sp>
            <p:nvSpPr>
              <p:cNvPr id="1199" name="Freeform 203"/>
              <p:cNvSpPr>
                <a:spLocks/>
              </p:cNvSpPr>
              <p:nvPr/>
            </p:nvSpPr>
            <p:spPr bwMode="auto">
              <a:xfrm>
                <a:off x="8476" y="4578"/>
                <a:ext cx="14" cy="55"/>
              </a:xfrm>
              <a:custGeom>
                <a:avLst/>
                <a:gdLst>
                  <a:gd name="T0" fmla="+- 0 8476 8476"/>
                  <a:gd name="T1" fmla="*/ T0 w 14"/>
                  <a:gd name="T2" fmla="+- 0 4605 4578"/>
                  <a:gd name="T3" fmla="*/ 4605 h 55"/>
                  <a:gd name="T4" fmla="+- 0 8490 8476"/>
                  <a:gd name="T5" fmla="*/ T4 w 14"/>
                  <a:gd name="T6" fmla="+- 0 4605 4578"/>
                  <a:gd name="T7" fmla="*/ 4605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0" name="Group 204"/>
            <p:cNvGrpSpPr>
              <a:grpSpLocks/>
            </p:cNvGrpSpPr>
            <p:nvPr/>
          </p:nvGrpSpPr>
          <p:grpSpPr bwMode="auto">
            <a:xfrm>
              <a:off x="5534025" y="3121025"/>
              <a:ext cx="9525" cy="34925"/>
              <a:chOff x="8476" y="4674"/>
              <a:chExt cx="14" cy="55"/>
            </a:xfrm>
          </p:grpSpPr>
          <p:sp>
            <p:nvSpPr>
              <p:cNvPr id="1201" name="Freeform 205"/>
              <p:cNvSpPr>
                <a:spLocks/>
              </p:cNvSpPr>
              <p:nvPr/>
            </p:nvSpPr>
            <p:spPr bwMode="auto">
              <a:xfrm>
                <a:off x="8476" y="4674"/>
                <a:ext cx="14" cy="55"/>
              </a:xfrm>
              <a:custGeom>
                <a:avLst/>
                <a:gdLst>
                  <a:gd name="T0" fmla="+- 0 8476 8476"/>
                  <a:gd name="T1" fmla="*/ T0 w 14"/>
                  <a:gd name="T2" fmla="+- 0 4702 4674"/>
                  <a:gd name="T3" fmla="*/ 4702 h 55"/>
                  <a:gd name="T4" fmla="+- 0 8490 8476"/>
                  <a:gd name="T5" fmla="*/ T4 w 14"/>
                  <a:gd name="T6" fmla="+- 0 4702 4674"/>
                  <a:gd name="T7" fmla="*/ 4702 h 55"/>
                </a:gdLst>
                <a:ahLst/>
                <a:cxnLst>
                  <a:cxn ang="0">
                    <a:pos x="T1" y="T3"/>
                  </a:cxn>
                  <a:cxn ang="0">
                    <a:pos x="T5" y="T7"/>
                  </a:cxn>
                </a:cxnLst>
                <a:rect l="0" t="0" r="r" b="b"/>
                <a:pathLst>
                  <a:path w="14" h="55">
                    <a:moveTo>
                      <a:pt x="0" y="28"/>
                    </a:moveTo>
                    <a:lnTo>
                      <a:pt x="14" y="28"/>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2" name="Group 206"/>
            <p:cNvGrpSpPr>
              <a:grpSpLocks/>
            </p:cNvGrpSpPr>
            <p:nvPr/>
          </p:nvGrpSpPr>
          <p:grpSpPr bwMode="auto">
            <a:xfrm>
              <a:off x="5534025" y="3181350"/>
              <a:ext cx="9525" cy="34925"/>
              <a:chOff x="8476" y="4771"/>
              <a:chExt cx="14" cy="55"/>
            </a:xfrm>
          </p:grpSpPr>
          <p:sp>
            <p:nvSpPr>
              <p:cNvPr id="1203" name="Freeform 207"/>
              <p:cNvSpPr>
                <a:spLocks/>
              </p:cNvSpPr>
              <p:nvPr/>
            </p:nvSpPr>
            <p:spPr bwMode="auto">
              <a:xfrm>
                <a:off x="8476" y="4771"/>
                <a:ext cx="14" cy="55"/>
              </a:xfrm>
              <a:custGeom>
                <a:avLst/>
                <a:gdLst>
                  <a:gd name="T0" fmla="+- 0 8476 8476"/>
                  <a:gd name="T1" fmla="*/ T0 w 14"/>
                  <a:gd name="T2" fmla="+- 0 4798 4771"/>
                  <a:gd name="T3" fmla="*/ 4798 h 55"/>
                  <a:gd name="T4" fmla="+- 0 8490 8476"/>
                  <a:gd name="T5" fmla="*/ T4 w 14"/>
                  <a:gd name="T6" fmla="+- 0 4798 4771"/>
                  <a:gd name="T7" fmla="*/ 4798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4" name="Group 208"/>
            <p:cNvGrpSpPr>
              <a:grpSpLocks/>
            </p:cNvGrpSpPr>
            <p:nvPr/>
          </p:nvGrpSpPr>
          <p:grpSpPr bwMode="auto">
            <a:xfrm>
              <a:off x="5534025" y="3243263"/>
              <a:ext cx="9525" cy="34925"/>
              <a:chOff x="8476" y="4867"/>
              <a:chExt cx="14" cy="55"/>
            </a:xfrm>
          </p:grpSpPr>
          <p:sp>
            <p:nvSpPr>
              <p:cNvPr id="1205" name="Freeform 209"/>
              <p:cNvSpPr>
                <a:spLocks/>
              </p:cNvSpPr>
              <p:nvPr/>
            </p:nvSpPr>
            <p:spPr bwMode="auto">
              <a:xfrm>
                <a:off x="8476" y="4867"/>
                <a:ext cx="14" cy="55"/>
              </a:xfrm>
              <a:custGeom>
                <a:avLst/>
                <a:gdLst>
                  <a:gd name="T0" fmla="+- 0 8476 8476"/>
                  <a:gd name="T1" fmla="*/ T0 w 14"/>
                  <a:gd name="T2" fmla="+- 0 4895 4867"/>
                  <a:gd name="T3" fmla="*/ 4895 h 55"/>
                  <a:gd name="T4" fmla="+- 0 8490 8476"/>
                  <a:gd name="T5" fmla="*/ T4 w 14"/>
                  <a:gd name="T6" fmla="+- 0 4895 4867"/>
                  <a:gd name="T7" fmla="*/ 4895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6" name="Group 210"/>
            <p:cNvGrpSpPr>
              <a:grpSpLocks/>
            </p:cNvGrpSpPr>
            <p:nvPr/>
          </p:nvGrpSpPr>
          <p:grpSpPr bwMode="auto">
            <a:xfrm>
              <a:off x="5534025" y="3305175"/>
              <a:ext cx="9525" cy="34925"/>
              <a:chOff x="8476" y="4964"/>
              <a:chExt cx="14" cy="55"/>
            </a:xfrm>
          </p:grpSpPr>
          <p:sp>
            <p:nvSpPr>
              <p:cNvPr id="1207" name="Freeform 211"/>
              <p:cNvSpPr>
                <a:spLocks/>
              </p:cNvSpPr>
              <p:nvPr/>
            </p:nvSpPr>
            <p:spPr bwMode="auto">
              <a:xfrm>
                <a:off x="8476" y="4964"/>
                <a:ext cx="14" cy="55"/>
              </a:xfrm>
              <a:custGeom>
                <a:avLst/>
                <a:gdLst>
                  <a:gd name="T0" fmla="+- 0 8476 8476"/>
                  <a:gd name="T1" fmla="*/ T0 w 14"/>
                  <a:gd name="T2" fmla="+- 0 4992 4964"/>
                  <a:gd name="T3" fmla="*/ 4992 h 55"/>
                  <a:gd name="T4" fmla="+- 0 8490 8476"/>
                  <a:gd name="T5" fmla="*/ T4 w 14"/>
                  <a:gd name="T6" fmla="+- 0 4992 4964"/>
                  <a:gd name="T7" fmla="*/ 4992 h 55"/>
                </a:gdLst>
                <a:ahLst/>
                <a:cxnLst>
                  <a:cxn ang="0">
                    <a:pos x="T1" y="T3"/>
                  </a:cxn>
                  <a:cxn ang="0">
                    <a:pos x="T5" y="T7"/>
                  </a:cxn>
                </a:cxnLst>
                <a:rect l="0" t="0" r="r" b="b"/>
                <a:pathLst>
                  <a:path w="14" h="55">
                    <a:moveTo>
                      <a:pt x="0" y="28"/>
                    </a:moveTo>
                    <a:lnTo>
                      <a:pt x="14" y="28"/>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08" name="Group 212"/>
            <p:cNvGrpSpPr>
              <a:grpSpLocks/>
            </p:cNvGrpSpPr>
            <p:nvPr/>
          </p:nvGrpSpPr>
          <p:grpSpPr bwMode="auto">
            <a:xfrm>
              <a:off x="5534025" y="3365500"/>
              <a:ext cx="9525" cy="34925"/>
              <a:chOff x="8476" y="5060"/>
              <a:chExt cx="14" cy="55"/>
            </a:xfrm>
          </p:grpSpPr>
          <p:sp>
            <p:nvSpPr>
              <p:cNvPr id="1209" name="Freeform 213"/>
              <p:cNvSpPr>
                <a:spLocks/>
              </p:cNvSpPr>
              <p:nvPr/>
            </p:nvSpPr>
            <p:spPr bwMode="auto">
              <a:xfrm>
                <a:off x="8476" y="5060"/>
                <a:ext cx="14" cy="55"/>
              </a:xfrm>
              <a:custGeom>
                <a:avLst/>
                <a:gdLst>
                  <a:gd name="T0" fmla="+- 0 8476 8476"/>
                  <a:gd name="T1" fmla="*/ T0 w 14"/>
                  <a:gd name="T2" fmla="+- 0 5088 5060"/>
                  <a:gd name="T3" fmla="*/ 5088 h 55"/>
                  <a:gd name="T4" fmla="+- 0 8490 8476"/>
                  <a:gd name="T5" fmla="*/ T4 w 14"/>
                  <a:gd name="T6" fmla="+- 0 5088 5060"/>
                  <a:gd name="T7" fmla="*/ 5088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10" name="Group 214"/>
            <p:cNvGrpSpPr>
              <a:grpSpLocks/>
            </p:cNvGrpSpPr>
            <p:nvPr/>
          </p:nvGrpSpPr>
          <p:grpSpPr bwMode="auto">
            <a:xfrm>
              <a:off x="5534025" y="3427413"/>
              <a:ext cx="9525" cy="34925"/>
              <a:chOff x="8476" y="5157"/>
              <a:chExt cx="14" cy="55"/>
            </a:xfrm>
          </p:grpSpPr>
          <p:sp>
            <p:nvSpPr>
              <p:cNvPr id="1211" name="Freeform 215"/>
              <p:cNvSpPr>
                <a:spLocks/>
              </p:cNvSpPr>
              <p:nvPr/>
            </p:nvSpPr>
            <p:spPr bwMode="auto">
              <a:xfrm>
                <a:off x="8476" y="5157"/>
                <a:ext cx="14" cy="55"/>
              </a:xfrm>
              <a:custGeom>
                <a:avLst/>
                <a:gdLst>
                  <a:gd name="T0" fmla="+- 0 8476 8476"/>
                  <a:gd name="T1" fmla="*/ T0 w 14"/>
                  <a:gd name="T2" fmla="+- 0 5185 5157"/>
                  <a:gd name="T3" fmla="*/ 5185 h 55"/>
                  <a:gd name="T4" fmla="+- 0 8490 8476"/>
                  <a:gd name="T5" fmla="*/ T4 w 14"/>
                  <a:gd name="T6" fmla="+- 0 5185 5157"/>
                  <a:gd name="T7" fmla="*/ 5185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12" name="Group 216"/>
            <p:cNvGrpSpPr>
              <a:grpSpLocks/>
            </p:cNvGrpSpPr>
            <p:nvPr/>
          </p:nvGrpSpPr>
          <p:grpSpPr bwMode="auto">
            <a:xfrm>
              <a:off x="5534025" y="3489325"/>
              <a:ext cx="9525" cy="34925"/>
              <a:chOff x="8476" y="5254"/>
              <a:chExt cx="14" cy="55"/>
            </a:xfrm>
          </p:grpSpPr>
          <p:sp>
            <p:nvSpPr>
              <p:cNvPr id="1213" name="Freeform 217"/>
              <p:cNvSpPr>
                <a:spLocks/>
              </p:cNvSpPr>
              <p:nvPr/>
            </p:nvSpPr>
            <p:spPr bwMode="auto">
              <a:xfrm>
                <a:off x="8476" y="5254"/>
                <a:ext cx="14" cy="55"/>
              </a:xfrm>
              <a:custGeom>
                <a:avLst/>
                <a:gdLst>
                  <a:gd name="T0" fmla="+- 0 8476 8476"/>
                  <a:gd name="T1" fmla="*/ T0 w 14"/>
                  <a:gd name="T2" fmla="+- 0 5281 5254"/>
                  <a:gd name="T3" fmla="*/ 5281 h 55"/>
                  <a:gd name="T4" fmla="+- 0 8490 8476"/>
                  <a:gd name="T5" fmla="*/ T4 w 14"/>
                  <a:gd name="T6" fmla="+- 0 5281 5254"/>
                  <a:gd name="T7" fmla="*/ 5281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14" name="Group 218"/>
            <p:cNvGrpSpPr>
              <a:grpSpLocks/>
            </p:cNvGrpSpPr>
            <p:nvPr/>
          </p:nvGrpSpPr>
          <p:grpSpPr bwMode="auto">
            <a:xfrm>
              <a:off x="5534025" y="3549650"/>
              <a:ext cx="9525" cy="34925"/>
              <a:chOff x="8476" y="5350"/>
              <a:chExt cx="14" cy="55"/>
            </a:xfrm>
          </p:grpSpPr>
          <p:sp>
            <p:nvSpPr>
              <p:cNvPr id="1215" name="Freeform 219"/>
              <p:cNvSpPr>
                <a:spLocks/>
              </p:cNvSpPr>
              <p:nvPr/>
            </p:nvSpPr>
            <p:spPr bwMode="auto">
              <a:xfrm>
                <a:off x="8476" y="5350"/>
                <a:ext cx="14" cy="55"/>
              </a:xfrm>
              <a:custGeom>
                <a:avLst/>
                <a:gdLst>
                  <a:gd name="T0" fmla="+- 0 8476 8476"/>
                  <a:gd name="T1" fmla="*/ T0 w 14"/>
                  <a:gd name="T2" fmla="+- 0 5378 5350"/>
                  <a:gd name="T3" fmla="*/ 5378 h 55"/>
                  <a:gd name="T4" fmla="+- 0 8490 8476"/>
                  <a:gd name="T5" fmla="*/ T4 w 14"/>
                  <a:gd name="T6" fmla="+- 0 5378 5350"/>
                  <a:gd name="T7" fmla="*/ 5378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16" name="Group 220"/>
            <p:cNvGrpSpPr>
              <a:grpSpLocks/>
            </p:cNvGrpSpPr>
            <p:nvPr/>
          </p:nvGrpSpPr>
          <p:grpSpPr bwMode="auto">
            <a:xfrm>
              <a:off x="5534025" y="3611563"/>
              <a:ext cx="9525" cy="34925"/>
              <a:chOff x="8476" y="5447"/>
              <a:chExt cx="14" cy="55"/>
            </a:xfrm>
          </p:grpSpPr>
          <p:sp>
            <p:nvSpPr>
              <p:cNvPr id="1217" name="Freeform 221"/>
              <p:cNvSpPr>
                <a:spLocks/>
              </p:cNvSpPr>
              <p:nvPr/>
            </p:nvSpPr>
            <p:spPr bwMode="auto">
              <a:xfrm>
                <a:off x="8476" y="5447"/>
                <a:ext cx="14" cy="55"/>
              </a:xfrm>
              <a:custGeom>
                <a:avLst/>
                <a:gdLst>
                  <a:gd name="T0" fmla="+- 0 8476 8476"/>
                  <a:gd name="T1" fmla="*/ T0 w 14"/>
                  <a:gd name="T2" fmla="+- 0 5475 5447"/>
                  <a:gd name="T3" fmla="*/ 5475 h 55"/>
                  <a:gd name="T4" fmla="+- 0 8490 8476"/>
                  <a:gd name="T5" fmla="*/ T4 w 14"/>
                  <a:gd name="T6" fmla="+- 0 5475 5447"/>
                  <a:gd name="T7" fmla="*/ 5475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18" name="Group 222"/>
            <p:cNvGrpSpPr>
              <a:grpSpLocks/>
            </p:cNvGrpSpPr>
            <p:nvPr/>
          </p:nvGrpSpPr>
          <p:grpSpPr bwMode="auto">
            <a:xfrm>
              <a:off x="5534025" y="3673475"/>
              <a:ext cx="9525" cy="34925"/>
              <a:chOff x="8476" y="5544"/>
              <a:chExt cx="14" cy="55"/>
            </a:xfrm>
          </p:grpSpPr>
          <p:sp>
            <p:nvSpPr>
              <p:cNvPr id="1219" name="Freeform 223"/>
              <p:cNvSpPr>
                <a:spLocks/>
              </p:cNvSpPr>
              <p:nvPr/>
            </p:nvSpPr>
            <p:spPr bwMode="auto">
              <a:xfrm>
                <a:off x="8476" y="5544"/>
                <a:ext cx="14" cy="55"/>
              </a:xfrm>
              <a:custGeom>
                <a:avLst/>
                <a:gdLst>
                  <a:gd name="T0" fmla="+- 0 8476 8476"/>
                  <a:gd name="T1" fmla="*/ T0 w 14"/>
                  <a:gd name="T2" fmla="+- 0 5571 5544"/>
                  <a:gd name="T3" fmla="*/ 5571 h 55"/>
                  <a:gd name="T4" fmla="+- 0 8490 8476"/>
                  <a:gd name="T5" fmla="*/ T4 w 14"/>
                  <a:gd name="T6" fmla="+- 0 5571 5544"/>
                  <a:gd name="T7" fmla="*/ 5571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20" name="Group 224"/>
            <p:cNvGrpSpPr>
              <a:grpSpLocks/>
            </p:cNvGrpSpPr>
            <p:nvPr/>
          </p:nvGrpSpPr>
          <p:grpSpPr bwMode="auto">
            <a:xfrm>
              <a:off x="5534025" y="3733800"/>
              <a:ext cx="9525" cy="34925"/>
              <a:chOff x="8476" y="5640"/>
              <a:chExt cx="14" cy="55"/>
            </a:xfrm>
          </p:grpSpPr>
          <p:sp>
            <p:nvSpPr>
              <p:cNvPr id="1221" name="Freeform 225"/>
              <p:cNvSpPr>
                <a:spLocks/>
              </p:cNvSpPr>
              <p:nvPr/>
            </p:nvSpPr>
            <p:spPr bwMode="auto">
              <a:xfrm>
                <a:off x="8476" y="5640"/>
                <a:ext cx="14" cy="55"/>
              </a:xfrm>
              <a:custGeom>
                <a:avLst/>
                <a:gdLst>
                  <a:gd name="T0" fmla="+- 0 8476 8476"/>
                  <a:gd name="T1" fmla="*/ T0 w 14"/>
                  <a:gd name="T2" fmla="+- 0 5668 5640"/>
                  <a:gd name="T3" fmla="*/ 5668 h 55"/>
                  <a:gd name="T4" fmla="+- 0 8490 8476"/>
                  <a:gd name="T5" fmla="*/ T4 w 14"/>
                  <a:gd name="T6" fmla="+- 0 5668 5640"/>
                  <a:gd name="T7" fmla="*/ 5668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22" name="Group 226"/>
            <p:cNvGrpSpPr>
              <a:grpSpLocks/>
            </p:cNvGrpSpPr>
            <p:nvPr/>
          </p:nvGrpSpPr>
          <p:grpSpPr bwMode="auto">
            <a:xfrm>
              <a:off x="5534025" y="3795713"/>
              <a:ext cx="9525" cy="34925"/>
              <a:chOff x="8476" y="5737"/>
              <a:chExt cx="14" cy="55"/>
            </a:xfrm>
          </p:grpSpPr>
          <p:sp>
            <p:nvSpPr>
              <p:cNvPr id="1223" name="Freeform 227"/>
              <p:cNvSpPr>
                <a:spLocks/>
              </p:cNvSpPr>
              <p:nvPr/>
            </p:nvSpPr>
            <p:spPr bwMode="auto">
              <a:xfrm>
                <a:off x="8476" y="5737"/>
                <a:ext cx="14" cy="55"/>
              </a:xfrm>
              <a:custGeom>
                <a:avLst/>
                <a:gdLst>
                  <a:gd name="T0" fmla="+- 0 8476 8476"/>
                  <a:gd name="T1" fmla="*/ T0 w 14"/>
                  <a:gd name="T2" fmla="+- 0 5764 5737"/>
                  <a:gd name="T3" fmla="*/ 5764 h 55"/>
                  <a:gd name="T4" fmla="+- 0 8490 8476"/>
                  <a:gd name="T5" fmla="*/ T4 w 14"/>
                  <a:gd name="T6" fmla="+- 0 5764 5737"/>
                  <a:gd name="T7" fmla="*/ 5764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24" name="Group 228"/>
            <p:cNvGrpSpPr>
              <a:grpSpLocks/>
            </p:cNvGrpSpPr>
            <p:nvPr/>
          </p:nvGrpSpPr>
          <p:grpSpPr bwMode="auto">
            <a:xfrm>
              <a:off x="5534025" y="3857625"/>
              <a:ext cx="9525" cy="34925"/>
              <a:chOff x="8476" y="5834"/>
              <a:chExt cx="14" cy="55"/>
            </a:xfrm>
          </p:grpSpPr>
          <p:sp>
            <p:nvSpPr>
              <p:cNvPr id="1225" name="Freeform 229"/>
              <p:cNvSpPr>
                <a:spLocks/>
              </p:cNvSpPr>
              <p:nvPr/>
            </p:nvSpPr>
            <p:spPr bwMode="auto">
              <a:xfrm>
                <a:off x="8476" y="5834"/>
                <a:ext cx="14" cy="55"/>
              </a:xfrm>
              <a:custGeom>
                <a:avLst/>
                <a:gdLst>
                  <a:gd name="T0" fmla="+- 0 8476 8476"/>
                  <a:gd name="T1" fmla="*/ T0 w 14"/>
                  <a:gd name="T2" fmla="+- 0 5861 5834"/>
                  <a:gd name="T3" fmla="*/ 5861 h 55"/>
                  <a:gd name="T4" fmla="+- 0 8490 8476"/>
                  <a:gd name="T5" fmla="*/ T4 w 14"/>
                  <a:gd name="T6" fmla="+- 0 5861 5834"/>
                  <a:gd name="T7" fmla="*/ 5861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26" name="Group 230"/>
            <p:cNvGrpSpPr>
              <a:grpSpLocks/>
            </p:cNvGrpSpPr>
            <p:nvPr/>
          </p:nvGrpSpPr>
          <p:grpSpPr bwMode="auto">
            <a:xfrm>
              <a:off x="5534025" y="3917950"/>
              <a:ext cx="9525" cy="34925"/>
              <a:chOff x="8476" y="5930"/>
              <a:chExt cx="14" cy="55"/>
            </a:xfrm>
          </p:grpSpPr>
          <p:sp>
            <p:nvSpPr>
              <p:cNvPr id="1227" name="Freeform 231"/>
              <p:cNvSpPr>
                <a:spLocks/>
              </p:cNvSpPr>
              <p:nvPr/>
            </p:nvSpPr>
            <p:spPr bwMode="auto">
              <a:xfrm>
                <a:off x="8476" y="5930"/>
                <a:ext cx="14" cy="55"/>
              </a:xfrm>
              <a:custGeom>
                <a:avLst/>
                <a:gdLst>
                  <a:gd name="T0" fmla="+- 0 8476 8476"/>
                  <a:gd name="T1" fmla="*/ T0 w 14"/>
                  <a:gd name="T2" fmla="+- 0 5957 5930"/>
                  <a:gd name="T3" fmla="*/ 5957 h 55"/>
                  <a:gd name="T4" fmla="+- 0 8490 8476"/>
                  <a:gd name="T5" fmla="*/ T4 w 14"/>
                  <a:gd name="T6" fmla="+- 0 5957 5930"/>
                  <a:gd name="T7" fmla="*/ 5957 h 55"/>
                </a:gdLst>
                <a:ahLst/>
                <a:cxnLst>
                  <a:cxn ang="0">
                    <a:pos x="T1" y="T3"/>
                  </a:cxn>
                  <a:cxn ang="0">
                    <a:pos x="T5" y="T7"/>
                  </a:cxn>
                </a:cxnLst>
                <a:rect l="0" t="0" r="r" b="b"/>
                <a:pathLst>
                  <a:path w="14" h="55">
                    <a:moveTo>
                      <a:pt x="0" y="27"/>
                    </a:moveTo>
                    <a:lnTo>
                      <a:pt x="14" y="27"/>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28" name="Group 232"/>
            <p:cNvGrpSpPr>
              <a:grpSpLocks/>
            </p:cNvGrpSpPr>
            <p:nvPr/>
          </p:nvGrpSpPr>
          <p:grpSpPr bwMode="auto">
            <a:xfrm>
              <a:off x="5534025" y="3978275"/>
              <a:ext cx="9525" cy="34925"/>
              <a:chOff x="8476" y="6026"/>
              <a:chExt cx="14" cy="55"/>
            </a:xfrm>
          </p:grpSpPr>
          <p:sp>
            <p:nvSpPr>
              <p:cNvPr id="1229" name="Freeform 233"/>
              <p:cNvSpPr>
                <a:spLocks/>
              </p:cNvSpPr>
              <p:nvPr/>
            </p:nvSpPr>
            <p:spPr bwMode="auto">
              <a:xfrm>
                <a:off x="8476" y="6026"/>
                <a:ext cx="14" cy="55"/>
              </a:xfrm>
              <a:custGeom>
                <a:avLst/>
                <a:gdLst>
                  <a:gd name="T0" fmla="+- 0 8476 8476"/>
                  <a:gd name="T1" fmla="*/ T0 w 14"/>
                  <a:gd name="T2" fmla="+- 0 6054 6026"/>
                  <a:gd name="T3" fmla="*/ 6054 h 55"/>
                  <a:gd name="T4" fmla="+- 0 8490 8476"/>
                  <a:gd name="T5" fmla="*/ T4 w 14"/>
                  <a:gd name="T6" fmla="+- 0 6054 6026"/>
                  <a:gd name="T7" fmla="*/ 6054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0" name="Group 234"/>
            <p:cNvGrpSpPr>
              <a:grpSpLocks/>
            </p:cNvGrpSpPr>
            <p:nvPr/>
          </p:nvGrpSpPr>
          <p:grpSpPr bwMode="auto">
            <a:xfrm>
              <a:off x="5534025" y="4040188"/>
              <a:ext cx="9525" cy="34925"/>
              <a:chOff x="8476" y="6123"/>
              <a:chExt cx="14" cy="55"/>
            </a:xfrm>
          </p:grpSpPr>
          <p:sp>
            <p:nvSpPr>
              <p:cNvPr id="1231" name="Freeform 235"/>
              <p:cNvSpPr>
                <a:spLocks/>
              </p:cNvSpPr>
              <p:nvPr/>
            </p:nvSpPr>
            <p:spPr bwMode="auto">
              <a:xfrm>
                <a:off x="8476" y="6123"/>
                <a:ext cx="14" cy="55"/>
              </a:xfrm>
              <a:custGeom>
                <a:avLst/>
                <a:gdLst>
                  <a:gd name="T0" fmla="+- 0 8476 8476"/>
                  <a:gd name="T1" fmla="*/ T0 w 14"/>
                  <a:gd name="T2" fmla="+- 0 6151 6123"/>
                  <a:gd name="T3" fmla="*/ 6151 h 55"/>
                  <a:gd name="T4" fmla="+- 0 8490 8476"/>
                  <a:gd name="T5" fmla="*/ T4 w 14"/>
                  <a:gd name="T6" fmla="+- 0 6151 6123"/>
                  <a:gd name="T7" fmla="*/ 6151 h 55"/>
                </a:gdLst>
                <a:ahLst/>
                <a:cxnLst>
                  <a:cxn ang="0">
                    <a:pos x="T1" y="T3"/>
                  </a:cxn>
                  <a:cxn ang="0">
                    <a:pos x="T5" y="T7"/>
                  </a:cxn>
                </a:cxnLst>
                <a:rect l="0" t="0" r="r" b="b"/>
                <a:pathLst>
                  <a:path w="14" h="55">
                    <a:moveTo>
                      <a:pt x="0" y="28"/>
                    </a:moveTo>
                    <a:lnTo>
                      <a:pt x="14" y="28"/>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2" name="Group 236"/>
            <p:cNvGrpSpPr>
              <a:grpSpLocks/>
            </p:cNvGrpSpPr>
            <p:nvPr/>
          </p:nvGrpSpPr>
          <p:grpSpPr bwMode="auto">
            <a:xfrm>
              <a:off x="5534025" y="4102100"/>
              <a:ext cx="9525" cy="34925"/>
              <a:chOff x="8476" y="6219"/>
              <a:chExt cx="14" cy="55"/>
            </a:xfrm>
          </p:grpSpPr>
          <p:sp>
            <p:nvSpPr>
              <p:cNvPr id="1233" name="Freeform 237"/>
              <p:cNvSpPr>
                <a:spLocks/>
              </p:cNvSpPr>
              <p:nvPr/>
            </p:nvSpPr>
            <p:spPr bwMode="auto">
              <a:xfrm>
                <a:off x="8476" y="6219"/>
                <a:ext cx="14" cy="55"/>
              </a:xfrm>
              <a:custGeom>
                <a:avLst/>
                <a:gdLst>
                  <a:gd name="T0" fmla="+- 0 8476 8476"/>
                  <a:gd name="T1" fmla="*/ T0 w 14"/>
                  <a:gd name="T2" fmla="+- 0 6247 6219"/>
                  <a:gd name="T3" fmla="*/ 6247 h 55"/>
                  <a:gd name="T4" fmla="+- 0 8490 8476"/>
                  <a:gd name="T5" fmla="*/ T4 w 14"/>
                  <a:gd name="T6" fmla="+- 0 6247 6219"/>
                  <a:gd name="T7" fmla="*/ 6247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4" name="Group 238"/>
            <p:cNvGrpSpPr>
              <a:grpSpLocks/>
            </p:cNvGrpSpPr>
            <p:nvPr/>
          </p:nvGrpSpPr>
          <p:grpSpPr bwMode="auto">
            <a:xfrm>
              <a:off x="5534025" y="4162425"/>
              <a:ext cx="9525" cy="34925"/>
              <a:chOff x="8476" y="6316"/>
              <a:chExt cx="14" cy="55"/>
            </a:xfrm>
          </p:grpSpPr>
          <p:sp>
            <p:nvSpPr>
              <p:cNvPr id="1235" name="Freeform 239"/>
              <p:cNvSpPr>
                <a:spLocks/>
              </p:cNvSpPr>
              <p:nvPr/>
            </p:nvSpPr>
            <p:spPr bwMode="auto">
              <a:xfrm>
                <a:off x="8476" y="6316"/>
                <a:ext cx="14" cy="55"/>
              </a:xfrm>
              <a:custGeom>
                <a:avLst/>
                <a:gdLst>
                  <a:gd name="T0" fmla="+- 0 8476 8476"/>
                  <a:gd name="T1" fmla="*/ T0 w 14"/>
                  <a:gd name="T2" fmla="+- 0 6344 6316"/>
                  <a:gd name="T3" fmla="*/ 6344 h 55"/>
                  <a:gd name="T4" fmla="+- 0 8490 8476"/>
                  <a:gd name="T5" fmla="*/ T4 w 14"/>
                  <a:gd name="T6" fmla="+- 0 6344 6316"/>
                  <a:gd name="T7" fmla="*/ 6344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6" name="Group 240"/>
            <p:cNvGrpSpPr>
              <a:grpSpLocks/>
            </p:cNvGrpSpPr>
            <p:nvPr/>
          </p:nvGrpSpPr>
          <p:grpSpPr bwMode="auto">
            <a:xfrm>
              <a:off x="5534025" y="4224338"/>
              <a:ext cx="9525" cy="34925"/>
              <a:chOff x="8476" y="6413"/>
              <a:chExt cx="14" cy="55"/>
            </a:xfrm>
          </p:grpSpPr>
          <p:sp>
            <p:nvSpPr>
              <p:cNvPr id="1237" name="Freeform 241"/>
              <p:cNvSpPr>
                <a:spLocks/>
              </p:cNvSpPr>
              <p:nvPr/>
            </p:nvSpPr>
            <p:spPr bwMode="auto">
              <a:xfrm>
                <a:off x="8476" y="6413"/>
                <a:ext cx="14" cy="55"/>
              </a:xfrm>
              <a:custGeom>
                <a:avLst/>
                <a:gdLst>
                  <a:gd name="T0" fmla="+- 0 8476 8476"/>
                  <a:gd name="T1" fmla="*/ T0 w 14"/>
                  <a:gd name="T2" fmla="+- 0 6440 6413"/>
                  <a:gd name="T3" fmla="*/ 6440 h 55"/>
                  <a:gd name="T4" fmla="+- 0 8490 8476"/>
                  <a:gd name="T5" fmla="*/ T4 w 14"/>
                  <a:gd name="T6" fmla="+- 0 6440 6413"/>
                  <a:gd name="T7" fmla="*/ 6440 h 55"/>
                </a:gdLst>
                <a:ahLst/>
                <a:cxnLst>
                  <a:cxn ang="0">
                    <a:pos x="T1" y="T3"/>
                  </a:cxn>
                  <a:cxn ang="0">
                    <a:pos x="T5" y="T7"/>
                  </a:cxn>
                </a:cxnLst>
                <a:rect l="0" t="0" r="r" b="b"/>
                <a:pathLst>
                  <a:path w="14" h="55">
                    <a:moveTo>
                      <a:pt x="0" y="27"/>
                    </a:moveTo>
                    <a:lnTo>
                      <a:pt x="14" y="27"/>
                    </a:lnTo>
                  </a:path>
                </a:pathLst>
              </a:custGeom>
              <a:noFill/>
              <a:ln w="359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38" name="Group 242"/>
            <p:cNvGrpSpPr>
              <a:grpSpLocks/>
            </p:cNvGrpSpPr>
            <p:nvPr/>
          </p:nvGrpSpPr>
          <p:grpSpPr bwMode="auto">
            <a:xfrm>
              <a:off x="5534025" y="4286250"/>
              <a:ext cx="9525" cy="34925"/>
              <a:chOff x="8476" y="6509"/>
              <a:chExt cx="14" cy="55"/>
            </a:xfrm>
          </p:grpSpPr>
          <p:sp>
            <p:nvSpPr>
              <p:cNvPr id="1239" name="Freeform 243"/>
              <p:cNvSpPr>
                <a:spLocks/>
              </p:cNvSpPr>
              <p:nvPr/>
            </p:nvSpPr>
            <p:spPr bwMode="auto">
              <a:xfrm>
                <a:off x="8476" y="6509"/>
                <a:ext cx="14" cy="55"/>
              </a:xfrm>
              <a:custGeom>
                <a:avLst/>
                <a:gdLst>
                  <a:gd name="T0" fmla="+- 0 8476 8476"/>
                  <a:gd name="T1" fmla="*/ T0 w 14"/>
                  <a:gd name="T2" fmla="+- 0 6537 6509"/>
                  <a:gd name="T3" fmla="*/ 6537 h 55"/>
                  <a:gd name="T4" fmla="+- 0 8490 8476"/>
                  <a:gd name="T5" fmla="*/ T4 w 14"/>
                  <a:gd name="T6" fmla="+- 0 6537 6509"/>
                  <a:gd name="T7" fmla="*/ 6537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40" name="Group 244"/>
            <p:cNvGrpSpPr>
              <a:grpSpLocks/>
            </p:cNvGrpSpPr>
            <p:nvPr/>
          </p:nvGrpSpPr>
          <p:grpSpPr bwMode="auto">
            <a:xfrm>
              <a:off x="5534025" y="4346575"/>
              <a:ext cx="9525" cy="34925"/>
              <a:chOff x="8476" y="6606"/>
              <a:chExt cx="14" cy="55"/>
            </a:xfrm>
          </p:grpSpPr>
          <p:sp>
            <p:nvSpPr>
              <p:cNvPr id="1241" name="Freeform 245"/>
              <p:cNvSpPr>
                <a:spLocks/>
              </p:cNvSpPr>
              <p:nvPr/>
            </p:nvSpPr>
            <p:spPr bwMode="auto">
              <a:xfrm>
                <a:off x="8476" y="6606"/>
                <a:ext cx="14" cy="55"/>
              </a:xfrm>
              <a:custGeom>
                <a:avLst/>
                <a:gdLst>
                  <a:gd name="T0" fmla="+- 0 8476 8476"/>
                  <a:gd name="T1" fmla="*/ T0 w 14"/>
                  <a:gd name="T2" fmla="+- 0 6634 6606"/>
                  <a:gd name="T3" fmla="*/ 6634 h 55"/>
                  <a:gd name="T4" fmla="+- 0 8490 8476"/>
                  <a:gd name="T5" fmla="*/ T4 w 14"/>
                  <a:gd name="T6" fmla="+- 0 6634 6606"/>
                  <a:gd name="T7" fmla="*/ 6634 h 55"/>
                </a:gdLst>
                <a:ahLst/>
                <a:cxnLst>
                  <a:cxn ang="0">
                    <a:pos x="T1" y="T3"/>
                  </a:cxn>
                  <a:cxn ang="0">
                    <a:pos x="T5" y="T7"/>
                  </a:cxn>
                </a:cxnLst>
                <a:rect l="0" t="0" r="r" b="b"/>
                <a:pathLst>
                  <a:path w="14" h="55">
                    <a:moveTo>
                      <a:pt x="0" y="28"/>
                    </a:moveTo>
                    <a:lnTo>
                      <a:pt x="14" y="28"/>
                    </a:lnTo>
                  </a:path>
                </a:pathLst>
              </a:custGeom>
              <a:noFill/>
              <a:ln w="3648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42" name="Group 246"/>
            <p:cNvGrpSpPr>
              <a:grpSpLocks/>
            </p:cNvGrpSpPr>
            <p:nvPr/>
          </p:nvGrpSpPr>
          <p:grpSpPr bwMode="auto">
            <a:xfrm>
              <a:off x="5534025" y="4408488"/>
              <a:ext cx="9525" cy="7937"/>
              <a:chOff x="8476" y="6703"/>
              <a:chExt cx="14" cy="13"/>
            </a:xfrm>
          </p:grpSpPr>
          <p:sp>
            <p:nvSpPr>
              <p:cNvPr id="1243" name="Freeform 247"/>
              <p:cNvSpPr>
                <a:spLocks/>
              </p:cNvSpPr>
              <p:nvPr/>
            </p:nvSpPr>
            <p:spPr bwMode="auto">
              <a:xfrm>
                <a:off x="8476" y="6703"/>
                <a:ext cx="14" cy="13"/>
              </a:xfrm>
              <a:custGeom>
                <a:avLst/>
                <a:gdLst>
                  <a:gd name="T0" fmla="+- 0 8476 8476"/>
                  <a:gd name="T1" fmla="*/ T0 w 14"/>
                  <a:gd name="T2" fmla="+- 0 6709 6703"/>
                  <a:gd name="T3" fmla="*/ 6709 h 13"/>
                  <a:gd name="T4" fmla="+- 0 8490 8476"/>
                  <a:gd name="T5" fmla="*/ T4 w 14"/>
                  <a:gd name="T6" fmla="+- 0 6709 6703"/>
                  <a:gd name="T7" fmla="*/ 6709 h 13"/>
                </a:gdLst>
                <a:ahLst/>
                <a:cxnLst>
                  <a:cxn ang="0">
                    <a:pos x="T1" y="T3"/>
                  </a:cxn>
                  <a:cxn ang="0">
                    <a:pos x="T5" y="T7"/>
                  </a:cxn>
                </a:cxnLst>
                <a:rect l="0" t="0" r="r" b="b"/>
                <a:pathLst>
                  <a:path w="14" h="13">
                    <a:moveTo>
                      <a:pt x="0" y="6"/>
                    </a:moveTo>
                    <a:lnTo>
                      <a:pt x="14" y="6"/>
                    </a:lnTo>
                  </a:path>
                </a:pathLst>
              </a:custGeom>
              <a:noFill/>
              <a:ln w="96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44" name="Group 248"/>
            <p:cNvGrpSpPr>
              <a:grpSpLocks/>
            </p:cNvGrpSpPr>
            <p:nvPr/>
          </p:nvGrpSpPr>
          <p:grpSpPr bwMode="auto">
            <a:xfrm>
              <a:off x="2773363" y="3960813"/>
              <a:ext cx="104775" cy="103187"/>
              <a:chOff x="4128" y="5997"/>
              <a:chExt cx="165" cy="163"/>
            </a:xfrm>
          </p:grpSpPr>
          <p:sp>
            <p:nvSpPr>
              <p:cNvPr id="1245" name="Freeform 249"/>
              <p:cNvSpPr>
                <a:spLocks/>
              </p:cNvSpPr>
              <p:nvPr/>
            </p:nvSpPr>
            <p:spPr bwMode="auto">
              <a:xfrm>
                <a:off x="4128" y="5997"/>
                <a:ext cx="165" cy="163"/>
              </a:xfrm>
              <a:custGeom>
                <a:avLst/>
                <a:gdLst>
                  <a:gd name="T0" fmla="+- 0 4191 4128"/>
                  <a:gd name="T1" fmla="*/ T0 w 165"/>
                  <a:gd name="T2" fmla="+- 0 5997 5997"/>
                  <a:gd name="T3" fmla="*/ 5997 h 163"/>
                  <a:gd name="T4" fmla="+- 0 4140 4128"/>
                  <a:gd name="T5" fmla="*/ T4 w 165"/>
                  <a:gd name="T6" fmla="+- 0 6035 5997"/>
                  <a:gd name="T7" fmla="*/ 6035 h 163"/>
                  <a:gd name="T8" fmla="+- 0 4128 4128"/>
                  <a:gd name="T9" fmla="*/ T8 w 165"/>
                  <a:gd name="T10" fmla="+- 0 6078 5997"/>
                  <a:gd name="T11" fmla="*/ 6078 h 163"/>
                  <a:gd name="T12" fmla="+- 0 4128 4128"/>
                  <a:gd name="T13" fmla="*/ T12 w 165"/>
                  <a:gd name="T14" fmla="+- 0 6081 5997"/>
                  <a:gd name="T15" fmla="*/ 6081 h 163"/>
                  <a:gd name="T16" fmla="+- 0 4154 4128"/>
                  <a:gd name="T17" fmla="*/ T16 w 165"/>
                  <a:gd name="T18" fmla="+- 0 6138 5997"/>
                  <a:gd name="T19" fmla="*/ 6138 h 163"/>
                  <a:gd name="T20" fmla="+- 0 4218 4128"/>
                  <a:gd name="T21" fmla="*/ T20 w 165"/>
                  <a:gd name="T22" fmla="+- 0 6160 5997"/>
                  <a:gd name="T23" fmla="*/ 6160 h 163"/>
                  <a:gd name="T24" fmla="+- 0 4239 4128"/>
                  <a:gd name="T25" fmla="*/ T24 w 165"/>
                  <a:gd name="T26" fmla="+- 0 6156 5997"/>
                  <a:gd name="T27" fmla="*/ 6156 h 163"/>
                  <a:gd name="T28" fmla="+- 0 4283 4128"/>
                  <a:gd name="T29" fmla="*/ T28 w 165"/>
                  <a:gd name="T30" fmla="+- 0 6114 5997"/>
                  <a:gd name="T31" fmla="*/ 6114 h 163"/>
                  <a:gd name="T32" fmla="+- 0 4292 4128"/>
                  <a:gd name="T33" fmla="*/ T32 w 165"/>
                  <a:gd name="T34" fmla="+- 0 6065 5997"/>
                  <a:gd name="T35" fmla="*/ 6065 h 163"/>
                  <a:gd name="T36" fmla="+- 0 4287 4128"/>
                  <a:gd name="T37" fmla="*/ T36 w 165"/>
                  <a:gd name="T38" fmla="+- 0 6046 5997"/>
                  <a:gd name="T39" fmla="*/ 6046 h 163"/>
                  <a:gd name="T40" fmla="+- 0 4242 4128"/>
                  <a:gd name="T41" fmla="*/ T40 w 165"/>
                  <a:gd name="T42" fmla="+- 0 6005 5997"/>
                  <a:gd name="T43" fmla="*/ 6005 h 163"/>
                  <a:gd name="T44" fmla="+- 0 4191 4128"/>
                  <a:gd name="T45" fmla="*/ T44 w 165"/>
                  <a:gd name="T46" fmla="+- 0 5997 5997"/>
                  <a:gd name="T47" fmla="*/ 5997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3" y="0"/>
                    </a:moveTo>
                    <a:lnTo>
                      <a:pt x="12" y="38"/>
                    </a:lnTo>
                    <a:lnTo>
                      <a:pt x="0" y="81"/>
                    </a:lnTo>
                    <a:lnTo>
                      <a:pt x="0" y="84"/>
                    </a:lnTo>
                    <a:lnTo>
                      <a:pt x="26" y="141"/>
                    </a:lnTo>
                    <a:lnTo>
                      <a:pt x="90" y="163"/>
                    </a:lnTo>
                    <a:lnTo>
                      <a:pt x="111" y="159"/>
                    </a:lnTo>
                    <a:lnTo>
                      <a:pt x="155" y="117"/>
                    </a:lnTo>
                    <a:lnTo>
                      <a:pt x="164" y="68"/>
                    </a:lnTo>
                    <a:lnTo>
                      <a:pt x="159" y="49"/>
                    </a:lnTo>
                    <a:lnTo>
                      <a:pt x="114" y="8"/>
                    </a:lnTo>
                    <a:lnTo>
                      <a:pt x="6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46" name="Group 250"/>
            <p:cNvGrpSpPr>
              <a:grpSpLocks/>
            </p:cNvGrpSpPr>
            <p:nvPr/>
          </p:nvGrpSpPr>
          <p:grpSpPr bwMode="auto">
            <a:xfrm>
              <a:off x="3070225" y="3949700"/>
              <a:ext cx="104775" cy="104775"/>
              <a:chOff x="4595" y="5981"/>
              <a:chExt cx="165" cy="163"/>
            </a:xfrm>
          </p:grpSpPr>
          <p:sp>
            <p:nvSpPr>
              <p:cNvPr id="1247" name="Freeform 251"/>
              <p:cNvSpPr>
                <a:spLocks/>
              </p:cNvSpPr>
              <p:nvPr/>
            </p:nvSpPr>
            <p:spPr bwMode="auto">
              <a:xfrm>
                <a:off x="4595" y="5981"/>
                <a:ext cx="165" cy="163"/>
              </a:xfrm>
              <a:custGeom>
                <a:avLst/>
                <a:gdLst>
                  <a:gd name="T0" fmla="+- 0 4659 4595"/>
                  <a:gd name="T1" fmla="*/ T0 w 165"/>
                  <a:gd name="T2" fmla="+- 0 5981 5981"/>
                  <a:gd name="T3" fmla="*/ 5981 h 163"/>
                  <a:gd name="T4" fmla="+- 0 4607 4595"/>
                  <a:gd name="T5" fmla="*/ T4 w 165"/>
                  <a:gd name="T6" fmla="+- 0 6018 5981"/>
                  <a:gd name="T7" fmla="*/ 6018 h 163"/>
                  <a:gd name="T8" fmla="+- 0 4595 4595"/>
                  <a:gd name="T9" fmla="*/ T8 w 165"/>
                  <a:gd name="T10" fmla="+- 0 6061 5981"/>
                  <a:gd name="T11" fmla="*/ 6061 h 163"/>
                  <a:gd name="T12" fmla="+- 0 4595 4595"/>
                  <a:gd name="T13" fmla="*/ T12 w 165"/>
                  <a:gd name="T14" fmla="+- 0 6065 5981"/>
                  <a:gd name="T15" fmla="*/ 6065 h 163"/>
                  <a:gd name="T16" fmla="+- 0 4622 4595"/>
                  <a:gd name="T17" fmla="*/ T16 w 165"/>
                  <a:gd name="T18" fmla="+- 0 6121 5981"/>
                  <a:gd name="T19" fmla="*/ 6121 h 163"/>
                  <a:gd name="T20" fmla="+- 0 4686 4595"/>
                  <a:gd name="T21" fmla="*/ T20 w 165"/>
                  <a:gd name="T22" fmla="+- 0 6144 5981"/>
                  <a:gd name="T23" fmla="*/ 6144 h 163"/>
                  <a:gd name="T24" fmla="+- 0 4706 4595"/>
                  <a:gd name="T25" fmla="*/ T24 w 165"/>
                  <a:gd name="T26" fmla="+- 0 6139 5981"/>
                  <a:gd name="T27" fmla="*/ 6139 h 163"/>
                  <a:gd name="T28" fmla="+- 0 4751 4595"/>
                  <a:gd name="T29" fmla="*/ T28 w 165"/>
                  <a:gd name="T30" fmla="+- 0 6096 5981"/>
                  <a:gd name="T31" fmla="*/ 6096 h 163"/>
                  <a:gd name="T32" fmla="+- 0 4760 4595"/>
                  <a:gd name="T33" fmla="*/ T32 w 165"/>
                  <a:gd name="T34" fmla="+- 0 6048 5981"/>
                  <a:gd name="T35" fmla="*/ 6048 h 163"/>
                  <a:gd name="T36" fmla="+- 0 4754 4595"/>
                  <a:gd name="T37" fmla="*/ T36 w 165"/>
                  <a:gd name="T38" fmla="+- 0 6029 5981"/>
                  <a:gd name="T39" fmla="*/ 6029 h 163"/>
                  <a:gd name="T40" fmla="+- 0 4710 4595"/>
                  <a:gd name="T41" fmla="*/ T40 w 165"/>
                  <a:gd name="T42" fmla="+- 0 5988 5981"/>
                  <a:gd name="T43" fmla="*/ 5988 h 163"/>
                  <a:gd name="T44" fmla="+- 0 4659 4595"/>
                  <a:gd name="T45" fmla="*/ T44 w 165"/>
                  <a:gd name="T46" fmla="+- 0 5981 5981"/>
                  <a:gd name="T47" fmla="*/ 5981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4" y="0"/>
                    </a:moveTo>
                    <a:lnTo>
                      <a:pt x="12" y="37"/>
                    </a:lnTo>
                    <a:lnTo>
                      <a:pt x="0" y="80"/>
                    </a:lnTo>
                    <a:lnTo>
                      <a:pt x="0" y="84"/>
                    </a:lnTo>
                    <a:lnTo>
                      <a:pt x="27" y="140"/>
                    </a:lnTo>
                    <a:lnTo>
                      <a:pt x="91" y="163"/>
                    </a:lnTo>
                    <a:lnTo>
                      <a:pt x="111" y="158"/>
                    </a:lnTo>
                    <a:lnTo>
                      <a:pt x="156" y="115"/>
                    </a:lnTo>
                    <a:lnTo>
                      <a:pt x="165" y="67"/>
                    </a:lnTo>
                    <a:lnTo>
                      <a:pt x="159" y="48"/>
                    </a:lnTo>
                    <a:lnTo>
                      <a:pt x="115" y="7"/>
                    </a:lnTo>
                    <a:lnTo>
                      <a:pt x="64"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48" name="Group 252"/>
            <p:cNvGrpSpPr>
              <a:grpSpLocks/>
            </p:cNvGrpSpPr>
            <p:nvPr/>
          </p:nvGrpSpPr>
          <p:grpSpPr bwMode="auto">
            <a:xfrm>
              <a:off x="3394075" y="3944938"/>
              <a:ext cx="104775" cy="103187"/>
              <a:chOff x="5105" y="5972"/>
              <a:chExt cx="165" cy="163"/>
            </a:xfrm>
          </p:grpSpPr>
          <p:sp>
            <p:nvSpPr>
              <p:cNvPr id="1249" name="Freeform 253"/>
              <p:cNvSpPr>
                <a:spLocks/>
              </p:cNvSpPr>
              <p:nvPr/>
            </p:nvSpPr>
            <p:spPr bwMode="auto">
              <a:xfrm>
                <a:off x="5105" y="5972"/>
                <a:ext cx="165" cy="163"/>
              </a:xfrm>
              <a:custGeom>
                <a:avLst/>
                <a:gdLst>
                  <a:gd name="T0" fmla="+- 0 5168 5105"/>
                  <a:gd name="T1" fmla="*/ T0 w 165"/>
                  <a:gd name="T2" fmla="+- 0 5972 5972"/>
                  <a:gd name="T3" fmla="*/ 5972 h 163"/>
                  <a:gd name="T4" fmla="+- 0 5116 5105"/>
                  <a:gd name="T5" fmla="*/ T4 w 165"/>
                  <a:gd name="T6" fmla="+- 0 6009 5972"/>
                  <a:gd name="T7" fmla="*/ 6009 h 163"/>
                  <a:gd name="T8" fmla="+- 0 5105 5105"/>
                  <a:gd name="T9" fmla="*/ T8 w 165"/>
                  <a:gd name="T10" fmla="+- 0 6052 5972"/>
                  <a:gd name="T11" fmla="*/ 6052 h 163"/>
                  <a:gd name="T12" fmla="+- 0 5105 5105"/>
                  <a:gd name="T13" fmla="*/ T12 w 165"/>
                  <a:gd name="T14" fmla="+- 0 6055 5972"/>
                  <a:gd name="T15" fmla="*/ 6055 h 163"/>
                  <a:gd name="T16" fmla="+- 0 5131 5105"/>
                  <a:gd name="T17" fmla="*/ T16 w 165"/>
                  <a:gd name="T18" fmla="+- 0 6112 5972"/>
                  <a:gd name="T19" fmla="*/ 6112 h 163"/>
                  <a:gd name="T20" fmla="+- 0 5195 5105"/>
                  <a:gd name="T21" fmla="*/ T20 w 165"/>
                  <a:gd name="T22" fmla="+- 0 6134 5972"/>
                  <a:gd name="T23" fmla="*/ 6134 h 163"/>
                  <a:gd name="T24" fmla="+- 0 5215 5105"/>
                  <a:gd name="T25" fmla="*/ T24 w 165"/>
                  <a:gd name="T26" fmla="+- 0 6130 5972"/>
                  <a:gd name="T27" fmla="*/ 6130 h 163"/>
                  <a:gd name="T28" fmla="+- 0 5260 5105"/>
                  <a:gd name="T29" fmla="*/ T28 w 165"/>
                  <a:gd name="T30" fmla="+- 0 6087 5972"/>
                  <a:gd name="T31" fmla="*/ 6087 h 163"/>
                  <a:gd name="T32" fmla="+- 0 5269 5105"/>
                  <a:gd name="T33" fmla="*/ T32 w 165"/>
                  <a:gd name="T34" fmla="+- 0 6039 5972"/>
                  <a:gd name="T35" fmla="*/ 6039 h 163"/>
                  <a:gd name="T36" fmla="+- 0 5263 5105"/>
                  <a:gd name="T37" fmla="*/ T36 w 165"/>
                  <a:gd name="T38" fmla="+- 0 6020 5972"/>
                  <a:gd name="T39" fmla="*/ 6020 h 163"/>
                  <a:gd name="T40" fmla="+- 0 5219 5105"/>
                  <a:gd name="T41" fmla="*/ T40 w 165"/>
                  <a:gd name="T42" fmla="+- 0 5979 5972"/>
                  <a:gd name="T43" fmla="*/ 5979 h 163"/>
                  <a:gd name="T44" fmla="+- 0 5168 5105"/>
                  <a:gd name="T45" fmla="*/ T44 w 165"/>
                  <a:gd name="T46" fmla="+- 0 5972 5972"/>
                  <a:gd name="T47" fmla="*/ 5972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3" y="0"/>
                    </a:moveTo>
                    <a:lnTo>
                      <a:pt x="11" y="37"/>
                    </a:lnTo>
                    <a:lnTo>
                      <a:pt x="0" y="80"/>
                    </a:lnTo>
                    <a:lnTo>
                      <a:pt x="0" y="83"/>
                    </a:lnTo>
                    <a:lnTo>
                      <a:pt x="26" y="140"/>
                    </a:lnTo>
                    <a:lnTo>
                      <a:pt x="90" y="162"/>
                    </a:lnTo>
                    <a:lnTo>
                      <a:pt x="110" y="158"/>
                    </a:lnTo>
                    <a:lnTo>
                      <a:pt x="155" y="115"/>
                    </a:lnTo>
                    <a:lnTo>
                      <a:pt x="164" y="67"/>
                    </a:lnTo>
                    <a:lnTo>
                      <a:pt x="158" y="48"/>
                    </a:lnTo>
                    <a:lnTo>
                      <a:pt x="114" y="7"/>
                    </a:lnTo>
                    <a:lnTo>
                      <a:pt x="6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50" name="Group 254"/>
            <p:cNvGrpSpPr>
              <a:grpSpLocks/>
            </p:cNvGrpSpPr>
            <p:nvPr/>
          </p:nvGrpSpPr>
          <p:grpSpPr bwMode="auto">
            <a:xfrm>
              <a:off x="3676650" y="3914775"/>
              <a:ext cx="104775" cy="103188"/>
              <a:chOff x="5551" y="5924"/>
              <a:chExt cx="165" cy="163"/>
            </a:xfrm>
          </p:grpSpPr>
          <p:sp>
            <p:nvSpPr>
              <p:cNvPr id="1251" name="Freeform 255"/>
              <p:cNvSpPr>
                <a:spLocks/>
              </p:cNvSpPr>
              <p:nvPr/>
            </p:nvSpPr>
            <p:spPr bwMode="auto">
              <a:xfrm>
                <a:off x="5551" y="5924"/>
                <a:ext cx="165" cy="163"/>
              </a:xfrm>
              <a:custGeom>
                <a:avLst/>
                <a:gdLst>
                  <a:gd name="T0" fmla="+- 0 5614 5551"/>
                  <a:gd name="T1" fmla="*/ T0 w 165"/>
                  <a:gd name="T2" fmla="+- 0 5924 5924"/>
                  <a:gd name="T3" fmla="*/ 5924 h 163"/>
                  <a:gd name="T4" fmla="+- 0 5563 5551"/>
                  <a:gd name="T5" fmla="*/ T4 w 165"/>
                  <a:gd name="T6" fmla="+- 0 5961 5924"/>
                  <a:gd name="T7" fmla="*/ 5961 h 163"/>
                  <a:gd name="T8" fmla="+- 0 5551 5551"/>
                  <a:gd name="T9" fmla="*/ T8 w 165"/>
                  <a:gd name="T10" fmla="+- 0 6004 5924"/>
                  <a:gd name="T11" fmla="*/ 6004 h 163"/>
                  <a:gd name="T12" fmla="+- 0 5551 5551"/>
                  <a:gd name="T13" fmla="*/ T12 w 165"/>
                  <a:gd name="T14" fmla="+- 0 6007 5924"/>
                  <a:gd name="T15" fmla="*/ 6007 h 163"/>
                  <a:gd name="T16" fmla="+- 0 5577 5551"/>
                  <a:gd name="T17" fmla="*/ T16 w 165"/>
                  <a:gd name="T18" fmla="+- 0 6064 5924"/>
                  <a:gd name="T19" fmla="*/ 6064 h 163"/>
                  <a:gd name="T20" fmla="+- 0 5641 5551"/>
                  <a:gd name="T21" fmla="*/ T20 w 165"/>
                  <a:gd name="T22" fmla="+- 0 6086 5924"/>
                  <a:gd name="T23" fmla="*/ 6086 h 163"/>
                  <a:gd name="T24" fmla="+- 0 5661 5551"/>
                  <a:gd name="T25" fmla="*/ T24 w 165"/>
                  <a:gd name="T26" fmla="+- 0 6082 5924"/>
                  <a:gd name="T27" fmla="*/ 6082 h 163"/>
                  <a:gd name="T28" fmla="+- 0 5706 5551"/>
                  <a:gd name="T29" fmla="*/ T28 w 165"/>
                  <a:gd name="T30" fmla="+- 0 6039 5924"/>
                  <a:gd name="T31" fmla="*/ 6039 h 163"/>
                  <a:gd name="T32" fmla="+- 0 5715 5551"/>
                  <a:gd name="T33" fmla="*/ T32 w 165"/>
                  <a:gd name="T34" fmla="+- 0 5991 5924"/>
                  <a:gd name="T35" fmla="*/ 5991 h 163"/>
                  <a:gd name="T36" fmla="+- 0 5710 5551"/>
                  <a:gd name="T37" fmla="*/ T36 w 165"/>
                  <a:gd name="T38" fmla="+- 0 5972 5924"/>
                  <a:gd name="T39" fmla="*/ 5972 h 163"/>
                  <a:gd name="T40" fmla="+- 0 5665 5551"/>
                  <a:gd name="T41" fmla="*/ T40 w 165"/>
                  <a:gd name="T42" fmla="+- 0 5931 5924"/>
                  <a:gd name="T43" fmla="*/ 5931 h 163"/>
                  <a:gd name="T44" fmla="+- 0 5614 5551"/>
                  <a:gd name="T45" fmla="*/ T44 w 165"/>
                  <a:gd name="T46" fmla="+- 0 5924 5924"/>
                  <a:gd name="T47" fmla="*/ 5924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3" y="0"/>
                    </a:moveTo>
                    <a:lnTo>
                      <a:pt x="12" y="37"/>
                    </a:lnTo>
                    <a:lnTo>
                      <a:pt x="0" y="80"/>
                    </a:lnTo>
                    <a:lnTo>
                      <a:pt x="0" y="83"/>
                    </a:lnTo>
                    <a:lnTo>
                      <a:pt x="26" y="140"/>
                    </a:lnTo>
                    <a:lnTo>
                      <a:pt x="90" y="162"/>
                    </a:lnTo>
                    <a:lnTo>
                      <a:pt x="110" y="158"/>
                    </a:lnTo>
                    <a:lnTo>
                      <a:pt x="155" y="115"/>
                    </a:lnTo>
                    <a:lnTo>
                      <a:pt x="164" y="67"/>
                    </a:lnTo>
                    <a:lnTo>
                      <a:pt x="159" y="48"/>
                    </a:lnTo>
                    <a:lnTo>
                      <a:pt x="114" y="7"/>
                    </a:lnTo>
                    <a:lnTo>
                      <a:pt x="6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52" name="Group 256"/>
            <p:cNvGrpSpPr>
              <a:grpSpLocks/>
            </p:cNvGrpSpPr>
            <p:nvPr/>
          </p:nvGrpSpPr>
          <p:grpSpPr bwMode="auto">
            <a:xfrm>
              <a:off x="4025900" y="3830638"/>
              <a:ext cx="104775" cy="103187"/>
              <a:chOff x="6101" y="5793"/>
              <a:chExt cx="165" cy="163"/>
            </a:xfrm>
          </p:grpSpPr>
          <p:sp>
            <p:nvSpPr>
              <p:cNvPr id="1253" name="Freeform 257"/>
              <p:cNvSpPr>
                <a:spLocks/>
              </p:cNvSpPr>
              <p:nvPr/>
            </p:nvSpPr>
            <p:spPr bwMode="auto">
              <a:xfrm>
                <a:off x="6101" y="5793"/>
                <a:ext cx="165" cy="163"/>
              </a:xfrm>
              <a:custGeom>
                <a:avLst/>
                <a:gdLst>
                  <a:gd name="T0" fmla="+- 0 6165 6101"/>
                  <a:gd name="T1" fmla="*/ T0 w 165"/>
                  <a:gd name="T2" fmla="+- 0 5793 5793"/>
                  <a:gd name="T3" fmla="*/ 5793 h 163"/>
                  <a:gd name="T4" fmla="+- 0 6113 6101"/>
                  <a:gd name="T5" fmla="*/ T4 w 165"/>
                  <a:gd name="T6" fmla="+- 0 5830 5793"/>
                  <a:gd name="T7" fmla="*/ 5830 h 163"/>
                  <a:gd name="T8" fmla="+- 0 6101 6101"/>
                  <a:gd name="T9" fmla="*/ T8 w 165"/>
                  <a:gd name="T10" fmla="+- 0 5873 5793"/>
                  <a:gd name="T11" fmla="*/ 5873 h 163"/>
                  <a:gd name="T12" fmla="+- 0 6101 6101"/>
                  <a:gd name="T13" fmla="*/ T12 w 165"/>
                  <a:gd name="T14" fmla="+- 0 5877 5793"/>
                  <a:gd name="T15" fmla="*/ 5877 h 163"/>
                  <a:gd name="T16" fmla="+- 0 6128 6101"/>
                  <a:gd name="T17" fmla="*/ T16 w 165"/>
                  <a:gd name="T18" fmla="+- 0 5933 5793"/>
                  <a:gd name="T19" fmla="*/ 5933 h 163"/>
                  <a:gd name="T20" fmla="+- 0 6192 6101"/>
                  <a:gd name="T21" fmla="*/ T20 w 165"/>
                  <a:gd name="T22" fmla="+- 0 5956 5793"/>
                  <a:gd name="T23" fmla="*/ 5956 h 163"/>
                  <a:gd name="T24" fmla="+- 0 6212 6101"/>
                  <a:gd name="T25" fmla="*/ T24 w 165"/>
                  <a:gd name="T26" fmla="+- 0 5951 5793"/>
                  <a:gd name="T27" fmla="*/ 5951 h 163"/>
                  <a:gd name="T28" fmla="+- 0 6256 6101"/>
                  <a:gd name="T29" fmla="*/ T28 w 165"/>
                  <a:gd name="T30" fmla="+- 0 5908 5793"/>
                  <a:gd name="T31" fmla="*/ 5908 h 163"/>
                  <a:gd name="T32" fmla="+- 0 6266 6101"/>
                  <a:gd name="T33" fmla="*/ T32 w 165"/>
                  <a:gd name="T34" fmla="+- 0 5860 5793"/>
                  <a:gd name="T35" fmla="*/ 5860 h 163"/>
                  <a:gd name="T36" fmla="+- 0 6260 6101"/>
                  <a:gd name="T37" fmla="*/ T36 w 165"/>
                  <a:gd name="T38" fmla="+- 0 5841 5793"/>
                  <a:gd name="T39" fmla="*/ 5841 h 163"/>
                  <a:gd name="T40" fmla="+- 0 6215 6101"/>
                  <a:gd name="T41" fmla="*/ T40 w 165"/>
                  <a:gd name="T42" fmla="+- 0 5800 5793"/>
                  <a:gd name="T43" fmla="*/ 5800 h 163"/>
                  <a:gd name="T44" fmla="+- 0 6165 6101"/>
                  <a:gd name="T45" fmla="*/ T44 w 165"/>
                  <a:gd name="T46" fmla="+- 0 5793 5793"/>
                  <a:gd name="T47" fmla="*/ 5793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4" y="0"/>
                    </a:moveTo>
                    <a:lnTo>
                      <a:pt x="12" y="37"/>
                    </a:lnTo>
                    <a:lnTo>
                      <a:pt x="0" y="80"/>
                    </a:lnTo>
                    <a:lnTo>
                      <a:pt x="0" y="84"/>
                    </a:lnTo>
                    <a:lnTo>
                      <a:pt x="27" y="140"/>
                    </a:lnTo>
                    <a:lnTo>
                      <a:pt x="91" y="163"/>
                    </a:lnTo>
                    <a:lnTo>
                      <a:pt x="111" y="158"/>
                    </a:lnTo>
                    <a:lnTo>
                      <a:pt x="155" y="115"/>
                    </a:lnTo>
                    <a:lnTo>
                      <a:pt x="165" y="67"/>
                    </a:lnTo>
                    <a:lnTo>
                      <a:pt x="159" y="48"/>
                    </a:lnTo>
                    <a:lnTo>
                      <a:pt x="114" y="7"/>
                    </a:lnTo>
                    <a:lnTo>
                      <a:pt x="64"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54" name="Group 258"/>
            <p:cNvGrpSpPr>
              <a:grpSpLocks/>
            </p:cNvGrpSpPr>
            <p:nvPr/>
          </p:nvGrpSpPr>
          <p:grpSpPr bwMode="auto">
            <a:xfrm>
              <a:off x="4341813" y="3725863"/>
              <a:ext cx="104775" cy="103187"/>
              <a:chOff x="6598" y="5627"/>
              <a:chExt cx="165" cy="163"/>
            </a:xfrm>
          </p:grpSpPr>
          <p:sp>
            <p:nvSpPr>
              <p:cNvPr id="1255" name="Freeform 259"/>
              <p:cNvSpPr>
                <a:spLocks/>
              </p:cNvSpPr>
              <p:nvPr/>
            </p:nvSpPr>
            <p:spPr bwMode="auto">
              <a:xfrm>
                <a:off x="6598" y="5627"/>
                <a:ext cx="165" cy="163"/>
              </a:xfrm>
              <a:custGeom>
                <a:avLst/>
                <a:gdLst>
                  <a:gd name="T0" fmla="+- 0 6661 6598"/>
                  <a:gd name="T1" fmla="*/ T0 w 165"/>
                  <a:gd name="T2" fmla="+- 0 5627 5627"/>
                  <a:gd name="T3" fmla="*/ 5627 h 163"/>
                  <a:gd name="T4" fmla="+- 0 6610 6598"/>
                  <a:gd name="T5" fmla="*/ T4 w 165"/>
                  <a:gd name="T6" fmla="+- 0 5665 5627"/>
                  <a:gd name="T7" fmla="*/ 5665 h 163"/>
                  <a:gd name="T8" fmla="+- 0 6598 6598"/>
                  <a:gd name="T9" fmla="*/ T8 w 165"/>
                  <a:gd name="T10" fmla="+- 0 5708 5627"/>
                  <a:gd name="T11" fmla="*/ 5708 h 163"/>
                  <a:gd name="T12" fmla="+- 0 6598 6598"/>
                  <a:gd name="T13" fmla="*/ T12 w 165"/>
                  <a:gd name="T14" fmla="+- 0 5711 5627"/>
                  <a:gd name="T15" fmla="*/ 5711 h 163"/>
                  <a:gd name="T16" fmla="+- 0 6624 6598"/>
                  <a:gd name="T17" fmla="*/ T16 w 165"/>
                  <a:gd name="T18" fmla="+- 0 5767 5627"/>
                  <a:gd name="T19" fmla="*/ 5767 h 163"/>
                  <a:gd name="T20" fmla="+- 0 6689 6598"/>
                  <a:gd name="T21" fmla="*/ T20 w 165"/>
                  <a:gd name="T22" fmla="+- 0 5790 5627"/>
                  <a:gd name="T23" fmla="*/ 5790 h 163"/>
                  <a:gd name="T24" fmla="+- 0 6709 6598"/>
                  <a:gd name="T25" fmla="*/ T24 w 165"/>
                  <a:gd name="T26" fmla="+- 0 5785 5627"/>
                  <a:gd name="T27" fmla="*/ 5785 h 163"/>
                  <a:gd name="T28" fmla="+- 0 6753 6598"/>
                  <a:gd name="T29" fmla="*/ T28 w 165"/>
                  <a:gd name="T30" fmla="+- 0 5743 5627"/>
                  <a:gd name="T31" fmla="*/ 5743 h 163"/>
                  <a:gd name="T32" fmla="+- 0 6763 6598"/>
                  <a:gd name="T33" fmla="*/ T32 w 165"/>
                  <a:gd name="T34" fmla="+- 0 5694 5627"/>
                  <a:gd name="T35" fmla="*/ 5694 h 163"/>
                  <a:gd name="T36" fmla="+- 0 6757 6598"/>
                  <a:gd name="T37" fmla="*/ T36 w 165"/>
                  <a:gd name="T38" fmla="+- 0 5675 5627"/>
                  <a:gd name="T39" fmla="*/ 5675 h 163"/>
                  <a:gd name="T40" fmla="+- 0 6712 6598"/>
                  <a:gd name="T41" fmla="*/ T40 w 165"/>
                  <a:gd name="T42" fmla="+- 0 5635 5627"/>
                  <a:gd name="T43" fmla="*/ 5635 h 163"/>
                  <a:gd name="T44" fmla="+- 0 6661 6598"/>
                  <a:gd name="T45" fmla="*/ T44 w 165"/>
                  <a:gd name="T46" fmla="+- 0 5627 5627"/>
                  <a:gd name="T47" fmla="*/ 5627 h 1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5" h="163">
                    <a:moveTo>
                      <a:pt x="63" y="0"/>
                    </a:moveTo>
                    <a:lnTo>
                      <a:pt x="12" y="38"/>
                    </a:lnTo>
                    <a:lnTo>
                      <a:pt x="0" y="81"/>
                    </a:lnTo>
                    <a:lnTo>
                      <a:pt x="0" y="84"/>
                    </a:lnTo>
                    <a:lnTo>
                      <a:pt x="26" y="140"/>
                    </a:lnTo>
                    <a:lnTo>
                      <a:pt x="91" y="163"/>
                    </a:lnTo>
                    <a:lnTo>
                      <a:pt x="111" y="158"/>
                    </a:lnTo>
                    <a:lnTo>
                      <a:pt x="155" y="116"/>
                    </a:lnTo>
                    <a:lnTo>
                      <a:pt x="165" y="67"/>
                    </a:lnTo>
                    <a:lnTo>
                      <a:pt x="159" y="48"/>
                    </a:lnTo>
                    <a:lnTo>
                      <a:pt x="114" y="8"/>
                    </a:lnTo>
                    <a:lnTo>
                      <a:pt x="63"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56" name="Group 260"/>
            <p:cNvGrpSpPr>
              <a:grpSpLocks/>
            </p:cNvGrpSpPr>
            <p:nvPr/>
          </p:nvGrpSpPr>
          <p:grpSpPr bwMode="auto">
            <a:xfrm>
              <a:off x="2654300" y="3751263"/>
              <a:ext cx="1755775" cy="284162"/>
              <a:chOff x="3941" y="5668"/>
              <a:chExt cx="2763" cy="447"/>
            </a:xfrm>
          </p:grpSpPr>
          <p:sp>
            <p:nvSpPr>
              <p:cNvPr id="1257" name="Freeform 261"/>
              <p:cNvSpPr>
                <a:spLocks/>
              </p:cNvSpPr>
              <p:nvPr/>
            </p:nvSpPr>
            <p:spPr bwMode="auto">
              <a:xfrm>
                <a:off x="3941" y="5668"/>
                <a:ext cx="2763" cy="447"/>
              </a:xfrm>
              <a:custGeom>
                <a:avLst/>
                <a:gdLst>
                  <a:gd name="T0" fmla="+- 0 3969 3941"/>
                  <a:gd name="T1" fmla="*/ T0 w 2763"/>
                  <a:gd name="T2" fmla="+- 0 6059 5668"/>
                  <a:gd name="T3" fmla="*/ 6059 h 447"/>
                  <a:gd name="T4" fmla="+- 0 3949 3941"/>
                  <a:gd name="T5" fmla="*/ T4 w 2763"/>
                  <a:gd name="T6" fmla="+- 0 6059 5668"/>
                  <a:gd name="T7" fmla="*/ 6059 h 447"/>
                  <a:gd name="T8" fmla="+- 0 3941 3941"/>
                  <a:gd name="T9" fmla="*/ T8 w 2763"/>
                  <a:gd name="T10" fmla="+- 0 6060 5668"/>
                  <a:gd name="T11" fmla="*/ 6060 h 447"/>
                  <a:gd name="T12" fmla="+- 0 3942 3941"/>
                  <a:gd name="T13" fmla="*/ T12 w 2763"/>
                  <a:gd name="T14" fmla="+- 0 6114 5668"/>
                  <a:gd name="T15" fmla="*/ 6114 h 447"/>
                  <a:gd name="T16" fmla="+- 0 3972 3941"/>
                  <a:gd name="T17" fmla="*/ T16 w 2763"/>
                  <a:gd name="T18" fmla="+- 0 6114 5668"/>
                  <a:gd name="T19" fmla="*/ 6114 h 447"/>
                  <a:gd name="T20" fmla="+- 0 4032 3941"/>
                  <a:gd name="T21" fmla="*/ T20 w 2763"/>
                  <a:gd name="T22" fmla="+- 0 6115 5668"/>
                  <a:gd name="T23" fmla="*/ 6115 h 447"/>
                  <a:gd name="T24" fmla="+- 0 4132 3941"/>
                  <a:gd name="T25" fmla="*/ T24 w 2763"/>
                  <a:gd name="T26" fmla="+- 0 6115 5668"/>
                  <a:gd name="T27" fmla="*/ 6115 h 447"/>
                  <a:gd name="T28" fmla="+- 0 4211 3941"/>
                  <a:gd name="T29" fmla="*/ T28 w 2763"/>
                  <a:gd name="T30" fmla="+- 0 6114 5668"/>
                  <a:gd name="T31" fmla="*/ 6114 h 447"/>
                  <a:gd name="T32" fmla="+- 0 4272 3941"/>
                  <a:gd name="T33" fmla="*/ T32 w 2763"/>
                  <a:gd name="T34" fmla="+- 0 6112 5668"/>
                  <a:gd name="T35" fmla="*/ 6112 h 447"/>
                  <a:gd name="T36" fmla="+- 0 4583 3941"/>
                  <a:gd name="T37" fmla="*/ T36 w 2763"/>
                  <a:gd name="T38" fmla="+- 0 6098 5668"/>
                  <a:gd name="T39" fmla="*/ 6098 h 447"/>
                  <a:gd name="T40" fmla="+- 0 5105 3941"/>
                  <a:gd name="T41" fmla="*/ T40 w 2763"/>
                  <a:gd name="T42" fmla="+- 0 6086 5668"/>
                  <a:gd name="T43" fmla="*/ 6086 h 447"/>
                  <a:gd name="T44" fmla="+- 0 5169 3941"/>
                  <a:gd name="T45" fmla="*/ T44 w 2763"/>
                  <a:gd name="T46" fmla="+- 0 6084 5668"/>
                  <a:gd name="T47" fmla="*/ 6084 h 447"/>
                  <a:gd name="T48" fmla="+- 0 5309 3941"/>
                  <a:gd name="T49" fmla="*/ T48 w 2763"/>
                  <a:gd name="T50" fmla="+- 0 6074 5668"/>
                  <a:gd name="T51" fmla="*/ 6074 h 447"/>
                  <a:gd name="T52" fmla="+- 0 5383 3941"/>
                  <a:gd name="T53" fmla="*/ T52 w 2763"/>
                  <a:gd name="T54" fmla="+- 0 6067 5668"/>
                  <a:gd name="T55" fmla="*/ 6067 h 447"/>
                  <a:gd name="T56" fmla="+- 0 5438 3941"/>
                  <a:gd name="T57" fmla="*/ T56 w 2763"/>
                  <a:gd name="T58" fmla="+- 0 6060 5668"/>
                  <a:gd name="T59" fmla="*/ 6060 h 447"/>
                  <a:gd name="T60" fmla="+- 0 4089 3941"/>
                  <a:gd name="T61" fmla="*/ T60 w 2763"/>
                  <a:gd name="T62" fmla="+- 0 6060 5668"/>
                  <a:gd name="T63" fmla="*/ 6060 h 447"/>
                  <a:gd name="T64" fmla="+- 0 3989 3941"/>
                  <a:gd name="T65" fmla="*/ T64 w 2763"/>
                  <a:gd name="T66" fmla="+- 0 6059 5668"/>
                  <a:gd name="T67" fmla="*/ 6059 h 447"/>
                  <a:gd name="T68" fmla="+- 0 3969 3941"/>
                  <a:gd name="T69" fmla="*/ T68 w 2763"/>
                  <a:gd name="T70" fmla="+- 0 6059 5668"/>
                  <a:gd name="T71" fmla="*/ 6059 h 4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2763" h="447">
                    <a:moveTo>
                      <a:pt x="28" y="391"/>
                    </a:moveTo>
                    <a:lnTo>
                      <a:pt x="8" y="391"/>
                    </a:lnTo>
                    <a:lnTo>
                      <a:pt x="0" y="392"/>
                    </a:lnTo>
                    <a:lnTo>
                      <a:pt x="1" y="446"/>
                    </a:lnTo>
                    <a:lnTo>
                      <a:pt x="31" y="446"/>
                    </a:lnTo>
                    <a:lnTo>
                      <a:pt x="91" y="447"/>
                    </a:lnTo>
                    <a:lnTo>
                      <a:pt x="191" y="447"/>
                    </a:lnTo>
                    <a:lnTo>
                      <a:pt x="270" y="446"/>
                    </a:lnTo>
                    <a:lnTo>
                      <a:pt x="331" y="444"/>
                    </a:lnTo>
                    <a:lnTo>
                      <a:pt x="642" y="430"/>
                    </a:lnTo>
                    <a:lnTo>
                      <a:pt x="1164" y="418"/>
                    </a:lnTo>
                    <a:lnTo>
                      <a:pt x="1228" y="416"/>
                    </a:lnTo>
                    <a:lnTo>
                      <a:pt x="1368" y="406"/>
                    </a:lnTo>
                    <a:lnTo>
                      <a:pt x="1442" y="399"/>
                    </a:lnTo>
                    <a:lnTo>
                      <a:pt x="1497" y="392"/>
                    </a:lnTo>
                    <a:lnTo>
                      <a:pt x="148" y="392"/>
                    </a:lnTo>
                    <a:lnTo>
                      <a:pt x="48" y="391"/>
                    </a:lnTo>
                    <a:lnTo>
                      <a:pt x="28" y="391"/>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58" name="Freeform 262"/>
              <p:cNvSpPr>
                <a:spLocks/>
              </p:cNvSpPr>
              <p:nvPr/>
            </p:nvSpPr>
            <p:spPr bwMode="auto">
              <a:xfrm>
                <a:off x="3941" y="5668"/>
                <a:ext cx="2763" cy="447"/>
              </a:xfrm>
              <a:custGeom>
                <a:avLst/>
                <a:gdLst>
                  <a:gd name="T0" fmla="+- 0 6685 3941"/>
                  <a:gd name="T1" fmla="*/ T0 w 2763"/>
                  <a:gd name="T2" fmla="+- 0 5668 5668"/>
                  <a:gd name="T3" fmla="*/ 5668 h 447"/>
                  <a:gd name="T4" fmla="+- 0 6675 3941"/>
                  <a:gd name="T5" fmla="*/ T4 w 2763"/>
                  <a:gd name="T6" fmla="+- 0 5671 5668"/>
                  <a:gd name="T7" fmla="*/ 5671 h 447"/>
                  <a:gd name="T8" fmla="+- 0 6663 3941"/>
                  <a:gd name="T9" fmla="*/ T8 w 2763"/>
                  <a:gd name="T10" fmla="+- 0 5675 5668"/>
                  <a:gd name="T11" fmla="*/ 5675 h 447"/>
                  <a:gd name="T12" fmla="+- 0 6528 3941"/>
                  <a:gd name="T13" fmla="*/ T12 w 2763"/>
                  <a:gd name="T14" fmla="+- 0 5727 5668"/>
                  <a:gd name="T15" fmla="*/ 5727 h 447"/>
                  <a:gd name="T16" fmla="+- 0 6342 3941"/>
                  <a:gd name="T17" fmla="*/ T16 w 2763"/>
                  <a:gd name="T18" fmla="+- 0 5795 5668"/>
                  <a:gd name="T19" fmla="*/ 5795 h 447"/>
                  <a:gd name="T20" fmla="+- 0 6237 3941"/>
                  <a:gd name="T21" fmla="*/ T20 w 2763"/>
                  <a:gd name="T22" fmla="+- 0 5832 5668"/>
                  <a:gd name="T23" fmla="*/ 5832 h 447"/>
                  <a:gd name="T24" fmla="+- 0 6221 3941"/>
                  <a:gd name="T25" fmla="*/ T24 w 2763"/>
                  <a:gd name="T26" fmla="+- 0 5837 5668"/>
                  <a:gd name="T27" fmla="*/ 5837 h 447"/>
                  <a:gd name="T28" fmla="+- 0 6205 3941"/>
                  <a:gd name="T29" fmla="*/ T28 w 2763"/>
                  <a:gd name="T30" fmla="+- 0 5842 5668"/>
                  <a:gd name="T31" fmla="*/ 5842 h 447"/>
                  <a:gd name="T32" fmla="+- 0 6113 3941"/>
                  <a:gd name="T33" fmla="*/ T32 w 2763"/>
                  <a:gd name="T34" fmla="+- 0 5869 5668"/>
                  <a:gd name="T35" fmla="*/ 5869 h 447"/>
                  <a:gd name="T36" fmla="+- 0 6021 3941"/>
                  <a:gd name="T37" fmla="*/ T36 w 2763"/>
                  <a:gd name="T38" fmla="+- 0 5893 5668"/>
                  <a:gd name="T39" fmla="*/ 5893 h 447"/>
                  <a:gd name="T40" fmla="+- 0 5927 3941"/>
                  <a:gd name="T41" fmla="*/ T40 w 2763"/>
                  <a:gd name="T42" fmla="+- 0 5916 5668"/>
                  <a:gd name="T43" fmla="*/ 5916 h 447"/>
                  <a:gd name="T44" fmla="+- 0 5833 3941"/>
                  <a:gd name="T45" fmla="*/ T44 w 2763"/>
                  <a:gd name="T46" fmla="+- 0 5938 5668"/>
                  <a:gd name="T47" fmla="*/ 5938 h 447"/>
                  <a:gd name="T48" fmla="+- 0 5738 3941"/>
                  <a:gd name="T49" fmla="*/ T48 w 2763"/>
                  <a:gd name="T50" fmla="+- 0 5957 5668"/>
                  <a:gd name="T51" fmla="*/ 5957 h 447"/>
                  <a:gd name="T52" fmla="+- 0 5642 3941"/>
                  <a:gd name="T53" fmla="*/ T52 w 2763"/>
                  <a:gd name="T54" fmla="+- 0 5974 5668"/>
                  <a:gd name="T55" fmla="*/ 5974 h 447"/>
                  <a:gd name="T56" fmla="+- 0 5547 3941"/>
                  <a:gd name="T57" fmla="*/ T56 w 2763"/>
                  <a:gd name="T58" fmla="+- 0 5989 5668"/>
                  <a:gd name="T59" fmla="*/ 5989 h 447"/>
                  <a:gd name="T60" fmla="+- 0 5451 3941"/>
                  <a:gd name="T61" fmla="*/ T60 w 2763"/>
                  <a:gd name="T62" fmla="+- 0 6002 5668"/>
                  <a:gd name="T63" fmla="*/ 6002 h 447"/>
                  <a:gd name="T64" fmla="+- 0 5356 3941"/>
                  <a:gd name="T65" fmla="*/ T64 w 2763"/>
                  <a:gd name="T66" fmla="+- 0 6013 5668"/>
                  <a:gd name="T67" fmla="*/ 6013 h 447"/>
                  <a:gd name="T68" fmla="+- 0 5230 3941"/>
                  <a:gd name="T69" fmla="*/ T68 w 2763"/>
                  <a:gd name="T70" fmla="+- 0 6025 5668"/>
                  <a:gd name="T71" fmla="*/ 6025 h 447"/>
                  <a:gd name="T72" fmla="+- 0 5199 3941"/>
                  <a:gd name="T73" fmla="*/ T72 w 2763"/>
                  <a:gd name="T74" fmla="+- 0 6026 5668"/>
                  <a:gd name="T75" fmla="*/ 6026 h 447"/>
                  <a:gd name="T76" fmla="+- 0 5167 3941"/>
                  <a:gd name="T77" fmla="*/ T76 w 2763"/>
                  <a:gd name="T78" fmla="+- 0 6029 5668"/>
                  <a:gd name="T79" fmla="*/ 6029 h 447"/>
                  <a:gd name="T80" fmla="+- 0 5103 3941"/>
                  <a:gd name="T81" fmla="*/ T80 w 2763"/>
                  <a:gd name="T82" fmla="+- 0 6031 5668"/>
                  <a:gd name="T83" fmla="*/ 6031 h 447"/>
                  <a:gd name="T84" fmla="+- 0 5062 3941"/>
                  <a:gd name="T85" fmla="*/ T84 w 2763"/>
                  <a:gd name="T86" fmla="+- 0 6032 5668"/>
                  <a:gd name="T87" fmla="*/ 6032 h 447"/>
                  <a:gd name="T88" fmla="+- 0 4612 3941"/>
                  <a:gd name="T89" fmla="*/ T88 w 2763"/>
                  <a:gd name="T90" fmla="+- 0 6042 5668"/>
                  <a:gd name="T91" fmla="*/ 6042 h 447"/>
                  <a:gd name="T92" fmla="+- 0 4284 3941"/>
                  <a:gd name="T93" fmla="*/ T92 w 2763"/>
                  <a:gd name="T94" fmla="+- 0 6056 5668"/>
                  <a:gd name="T95" fmla="*/ 6056 h 447"/>
                  <a:gd name="T96" fmla="+- 0 4269 3941"/>
                  <a:gd name="T97" fmla="*/ T96 w 2763"/>
                  <a:gd name="T98" fmla="+- 0 6056 5668"/>
                  <a:gd name="T99" fmla="*/ 6056 h 447"/>
                  <a:gd name="T100" fmla="+- 0 4249 3941"/>
                  <a:gd name="T101" fmla="*/ T100 w 2763"/>
                  <a:gd name="T102" fmla="+- 0 6057 5668"/>
                  <a:gd name="T103" fmla="*/ 6057 h 447"/>
                  <a:gd name="T104" fmla="+- 0 4209 3941"/>
                  <a:gd name="T105" fmla="*/ T104 w 2763"/>
                  <a:gd name="T106" fmla="+- 0 6059 5668"/>
                  <a:gd name="T107" fmla="*/ 6059 h 447"/>
                  <a:gd name="T108" fmla="+- 0 4149 3941"/>
                  <a:gd name="T109" fmla="*/ T108 w 2763"/>
                  <a:gd name="T110" fmla="+- 0 6060 5668"/>
                  <a:gd name="T111" fmla="*/ 6060 h 447"/>
                  <a:gd name="T112" fmla="+- 0 4089 3941"/>
                  <a:gd name="T113" fmla="*/ T112 w 2763"/>
                  <a:gd name="T114" fmla="+- 0 6060 5668"/>
                  <a:gd name="T115" fmla="*/ 6060 h 447"/>
                  <a:gd name="T116" fmla="+- 0 5438 3941"/>
                  <a:gd name="T117" fmla="*/ T116 w 2763"/>
                  <a:gd name="T118" fmla="+- 0 6060 5668"/>
                  <a:gd name="T119" fmla="*/ 6060 h 447"/>
                  <a:gd name="T120" fmla="+- 0 5532 3941"/>
                  <a:gd name="T121" fmla="*/ T120 w 2763"/>
                  <a:gd name="T122" fmla="+- 0 6048 5668"/>
                  <a:gd name="T123" fmla="*/ 6048 h 447"/>
                  <a:gd name="T124" fmla="+- 0 5606 3941"/>
                  <a:gd name="T125" fmla="*/ T124 w 2763"/>
                  <a:gd name="T126" fmla="+- 0 6037 5668"/>
                  <a:gd name="T127" fmla="*/ 6037 h 447"/>
                  <a:gd name="T128" fmla="+- 0 5680 3941"/>
                  <a:gd name="T129" fmla="*/ T128 w 2763"/>
                  <a:gd name="T130" fmla="+- 0 6024 5668"/>
                  <a:gd name="T131" fmla="*/ 6024 h 447"/>
                  <a:gd name="T132" fmla="+- 0 5753 3941"/>
                  <a:gd name="T133" fmla="*/ T132 w 2763"/>
                  <a:gd name="T134" fmla="+- 0 6011 5668"/>
                  <a:gd name="T135" fmla="*/ 6011 h 447"/>
                  <a:gd name="T136" fmla="+- 0 5827 3941"/>
                  <a:gd name="T137" fmla="*/ T136 w 2763"/>
                  <a:gd name="T138" fmla="+- 0 5996 5668"/>
                  <a:gd name="T139" fmla="*/ 5996 h 447"/>
                  <a:gd name="T140" fmla="+- 0 5900 3941"/>
                  <a:gd name="T141" fmla="*/ T140 w 2763"/>
                  <a:gd name="T142" fmla="+- 0 5979 5668"/>
                  <a:gd name="T143" fmla="*/ 5979 h 447"/>
                  <a:gd name="T144" fmla="+- 0 5973 3941"/>
                  <a:gd name="T145" fmla="*/ T144 w 2763"/>
                  <a:gd name="T146" fmla="+- 0 5962 5668"/>
                  <a:gd name="T147" fmla="*/ 5962 h 447"/>
                  <a:gd name="T148" fmla="+- 0 6045 3941"/>
                  <a:gd name="T149" fmla="*/ T148 w 2763"/>
                  <a:gd name="T150" fmla="+- 0 5943 5668"/>
                  <a:gd name="T151" fmla="*/ 5943 h 447"/>
                  <a:gd name="T152" fmla="+- 0 6117 3941"/>
                  <a:gd name="T153" fmla="*/ T152 w 2763"/>
                  <a:gd name="T154" fmla="+- 0 5923 5668"/>
                  <a:gd name="T155" fmla="*/ 5923 h 447"/>
                  <a:gd name="T156" fmla="+- 0 6189 3941"/>
                  <a:gd name="T157" fmla="*/ T156 w 2763"/>
                  <a:gd name="T158" fmla="+- 0 5902 5668"/>
                  <a:gd name="T159" fmla="*/ 5902 h 447"/>
                  <a:gd name="T160" fmla="+- 0 6261 3941"/>
                  <a:gd name="T161" fmla="*/ T160 w 2763"/>
                  <a:gd name="T162" fmla="+- 0 5880 5668"/>
                  <a:gd name="T163" fmla="*/ 5880 h 447"/>
                  <a:gd name="T164" fmla="+- 0 6332 3941"/>
                  <a:gd name="T165" fmla="*/ T164 w 2763"/>
                  <a:gd name="T166" fmla="+- 0 5857 5668"/>
                  <a:gd name="T167" fmla="*/ 5857 h 447"/>
                  <a:gd name="T168" fmla="+- 0 6403 3941"/>
                  <a:gd name="T169" fmla="*/ T168 w 2763"/>
                  <a:gd name="T170" fmla="+- 0 5833 5668"/>
                  <a:gd name="T171" fmla="*/ 5833 h 447"/>
                  <a:gd name="T172" fmla="+- 0 6474 3941"/>
                  <a:gd name="T173" fmla="*/ T172 w 2763"/>
                  <a:gd name="T174" fmla="+- 0 5808 5668"/>
                  <a:gd name="T175" fmla="*/ 5808 h 447"/>
                  <a:gd name="T176" fmla="+- 0 6544 3941"/>
                  <a:gd name="T177" fmla="*/ T176 w 2763"/>
                  <a:gd name="T178" fmla="+- 0 5782 5668"/>
                  <a:gd name="T179" fmla="*/ 5782 h 447"/>
                  <a:gd name="T180" fmla="+- 0 6614 3941"/>
                  <a:gd name="T181" fmla="*/ T180 w 2763"/>
                  <a:gd name="T182" fmla="+- 0 5755 5668"/>
                  <a:gd name="T183" fmla="*/ 5755 h 447"/>
                  <a:gd name="T184" fmla="+- 0 6684 3941"/>
                  <a:gd name="T185" fmla="*/ T184 w 2763"/>
                  <a:gd name="T186" fmla="+- 0 5727 5668"/>
                  <a:gd name="T187" fmla="*/ 5727 h 447"/>
                  <a:gd name="T188" fmla="+- 0 6694 3941"/>
                  <a:gd name="T189" fmla="*/ T188 w 2763"/>
                  <a:gd name="T190" fmla="+- 0 5723 5668"/>
                  <a:gd name="T191" fmla="*/ 5723 h 447"/>
                  <a:gd name="T192" fmla="+- 0 6704 3941"/>
                  <a:gd name="T193" fmla="*/ T192 w 2763"/>
                  <a:gd name="T194" fmla="+- 0 5719 5668"/>
                  <a:gd name="T195" fmla="*/ 5719 h 447"/>
                  <a:gd name="T196" fmla="+- 0 6685 3941"/>
                  <a:gd name="T197" fmla="*/ T196 w 2763"/>
                  <a:gd name="T198" fmla="+- 0 5668 5668"/>
                  <a:gd name="T199" fmla="*/ 5668 h 4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763" h="447">
                    <a:moveTo>
                      <a:pt x="2744" y="0"/>
                    </a:moveTo>
                    <a:lnTo>
                      <a:pt x="2734" y="3"/>
                    </a:lnTo>
                    <a:lnTo>
                      <a:pt x="2722" y="7"/>
                    </a:lnTo>
                    <a:lnTo>
                      <a:pt x="2587" y="59"/>
                    </a:lnTo>
                    <a:lnTo>
                      <a:pt x="2401" y="127"/>
                    </a:lnTo>
                    <a:lnTo>
                      <a:pt x="2296" y="164"/>
                    </a:lnTo>
                    <a:lnTo>
                      <a:pt x="2280" y="169"/>
                    </a:lnTo>
                    <a:lnTo>
                      <a:pt x="2264" y="174"/>
                    </a:lnTo>
                    <a:lnTo>
                      <a:pt x="2172" y="201"/>
                    </a:lnTo>
                    <a:lnTo>
                      <a:pt x="2080" y="225"/>
                    </a:lnTo>
                    <a:lnTo>
                      <a:pt x="1986" y="248"/>
                    </a:lnTo>
                    <a:lnTo>
                      <a:pt x="1892" y="270"/>
                    </a:lnTo>
                    <a:lnTo>
                      <a:pt x="1797" y="289"/>
                    </a:lnTo>
                    <a:lnTo>
                      <a:pt x="1701" y="306"/>
                    </a:lnTo>
                    <a:lnTo>
                      <a:pt x="1606" y="321"/>
                    </a:lnTo>
                    <a:lnTo>
                      <a:pt x="1510" y="334"/>
                    </a:lnTo>
                    <a:lnTo>
                      <a:pt x="1415" y="345"/>
                    </a:lnTo>
                    <a:lnTo>
                      <a:pt x="1289" y="357"/>
                    </a:lnTo>
                    <a:lnTo>
                      <a:pt x="1258" y="358"/>
                    </a:lnTo>
                    <a:lnTo>
                      <a:pt x="1226" y="361"/>
                    </a:lnTo>
                    <a:lnTo>
                      <a:pt x="1162" y="363"/>
                    </a:lnTo>
                    <a:lnTo>
                      <a:pt x="1121" y="364"/>
                    </a:lnTo>
                    <a:lnTo>
                      <a:pt x="671" y="374"/>
                    </a:lnTo>
                    <a:lnTo>
                      <a:pt x="343" y="388"/>
                    </a:lnTo>
                    <a:lnTo>
                      <a:pt x="328" y="388"/>
                    </a:lnTo>
                    <a:lnTo>
                      <a:pt x="308" y="389"/>
                    </a:lnTo>
                    <a:lnTo>
                      <a:pt x="268" y="391"/>
                    </a:lnTo>
                    <a:lnTo>
                      <a:pt x="208" y="392"/>
                    </a:lnTo>
                    <a:lnTo>
                      <a:pt x="148" y="392"/>
                    </a:lnTo>
                    <a:lnTo>
                      <a:pt x="1497" y="392"/>
                    </a:lnTo>
                    <a:lnTo>
                      <a:pt x="1591" y="380"/>
                    </a:lnTo>
                    <a:lnTo>
                      <a:pt x="1665" y="369"/>
                    </a:lnTo>
                    <a:lnTo>
                      <a:pt x="1739" y="356"/>
                    </a:lnTo>
                    <a:lnTo>
                      <a:pt x="1812" y="343"/>
                    </a:lnTo>
                    <a:lnTo>
                      <a:pt x="1886" y="328"/>
                    </a:lnTo>
                    <a:lnTo>
                      <a:pt x="1959" y="311"/>
                    </a:lnTo>
                    <a:lnTo>
                      <a:pt x="2032" y="294"/>
                    </a:lnTo>
                    <a:lnTo>
                      <a:pt x="2104" y="275"/>
                    </a:lnTo>
                    <a:lnTo>
                      <a:pt x="2176" y="255"/>
                    </a:lnTo>
                    <a:lnTo>
                      <a:pt x="2248" y="234"/>
                    </a:lnTo>
                    <a:lnTo>
                      <a:pt x="2320" y="212"/>
                    </a:lnTo>
                    <a:lnTo>
                      <a:pt x="2391" y="189"/>
                    </a:lnTo>
                    <a:lnTo>
                      <a:pt x="2462" y="165"/>
                    </a:lnTo>
                    <a:lnTo>
                      <a:pt x="2533" y="140"/>
                    </a:lnTo>
                    <a:lnTo>
                      <a:pt x="2603" y="114"/>
                    </a:lnTo>
                    <a:lnTo>
                      <a:pt x="2673" y="87"/>
                    </a:lnTo>
                    <a:lnTo>
                      <a:pt x="2743" y="59"/>
                    </a:lnTo>
                    <a:lnTo>
                      <a:pt x="2753" y="55"/>
                    </a:lnTo>
                    <a:lnTo>
                      <a:pt x="2763" y="51"/>
                    </a:lnTo>
                    <a:lnTo>
                      <a:pt x="2744"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59" name="Group 263"/>
            <p:cNvGrpSpPr>
              <a:grpSpLocks/>
            </p:cNvGrpSpPr>
            <p:nvPr/>
          </p:nvGrpSpPr>
          <p:grpSpPr bwMode="auto">
            <a:xfrm>
              <a:off x="4386263" y="2505075"/>
              <a:ext cx="1231900" cy="1287463"/>
              <a:chOff x="6668" y="3705"/>
              <a:chExt cx="1940" cy="2027"/>
            </a:xfrm>
          </p:grpSpPr>
          <p:sp>
            <p:nvSpPr>
              <p:cNvPr id="1260" name="Freeform 264"/>
              <p:cNvSpPr>
                <a:spLocks/>
              </p:cNvSpPr>
              <p:nvPr/>
            </p:nvSpPr>
            <p:spPr bwMode="auto">
              <a:xfrm>
                <a:off x="6668" y="3705"/>
                <a:ext cx="1940" cy="2027"/>
              </a:xfrm>
              <a:custGeom>
                <a:avLst/>
                <a:gdLst>
                  <a:gd name="T0" fmla="+- 0 6860 6668"/>
                  <a:gd name="T1" fmla="*/ T0 w 1940"/>
                  <a:gd name="T2" fmla="+- 0 5577 3705"/>
                  <a:gd name="T3" fmla="*/ 5577 h 2027"/>
                  <a:gd name="T4" fmla="+- 0 6805 6668"/>
                  <a:gd name="T5" fmla="*/ T4 w 1940"/>
                  <a:gd name="T6" fmla="+- 0 5609 3705"/>
                  <a:gd name="T7" fmla="*/ 5609 h 2027"/>
                  <a:gd name="T8" fmla="+- 0 6777 6668"/>
                  <a:gd name="T9" fmla="*/ T8 w 1940"/>
                  <a:gd name="T10" fmla="+- 0 5625 3705"/>
                  <a:gd name="T11" fmla="*/ 5625 h 2027"/>
                  <a:gd name="T12" fmla="+- 0 6750 6668"/>
                  <a:gd name="T13" fmla="*/ T12 w 1940"/>
                  <a:gd name="T14" fmla="+- 0 5640 3705"/>
                  <a:gd name="T15" fmla="*/ 5640 h 2027"/>
                  <a:gd name="T16" fmla="+- 0 6722 6668"/>
                  <a:gd name="T17" fmla="*/ T16 w 1940"/>
                  <a:gd name="T18" fmla="+- 0 5654 3705"/>
                  <a:gd name="T19" fmla="*/ 5654 h 2027"/>
                  <a:gd name="T20" fmla="+- 0 6668 6668"/>
                  <a:gd name="T21" fmla="*/ T20 w 1940"/>
                  <a:gd name="T22" fmla="+- 0 5683 3705"/>
                  <a:gd name="T23" fmla="*/ 5683 h 2027"/>
                  <a:gd name="T24" fmla="+- 0 6693 6668"/>
                  <a:gd name="T25" fmla="*/ T24 w 1940"/>
                  <a:gd name="T26" fmla="+- 0 5732 3705"/>
                  <a:gd name="T27" fmla="*/ 5732 h 2027"/>
                  <a:gd name="T28" fmla="+- 0 6748 6668"/>
                  <a:gd name="T29" fmla="*/ T28 w 1940"/>
                  <a:gd name="T30" fmla="+- 0 5703 3705"/>
                  <a:gd name="T31" fmla="*/ 5703 h 2027"/>
                  <a:gd name="T32" fmla="+- 0 6775 6668"/>
                  <a:gd name="T33" fmla="*/ T32 w 1940"/>
                  <a:gd name="T34" fmla="+- 0 5689 3705"/>
                  <a:gd name="T35" fmla="*/ 5689 h 2027"/>
                  <a:gd name="T36" fmla="+- 0 6831 6668"/>
                  <a:gd name="T37" fmla="*/ T36 w 1940"/>
                  <a:gd name="T38" fmla="+- 0 5657 3705"/>
                  <a:gd name="T39" fmla="*/ 5657 h 2027"/>
                  <a:gd name="T40" fmla="+- 0 6860 6668"/>
                  <a:gd name="T41" fmla="*/ T40 w 1940"/>
                  <a:gd name="T42" fmla="+- 0 5641 3705"/>
                  <a:gd name="T43" fmla="*/ 5641 h 2027"/>
                  <a:gd name="T44" fmla="+- 0 6888 6668"/>
                  <a:gd name="T45" fmla="*/ T44 w 1940"/>
                  <a:gd name="T46" fmla="+- 0 5624 3705"/>
                  <a:gd name="T47" fmla="*/ 5624 h 2027"/>
                  <a:gd name="T48" fmla="+- 0 6860 6668"/>
                  <a:gd name="T49" fmla="*/ T48 w 1940"/>
                  <a:gd name="T50" fmla="+- 0 5577 3705"/>
                  <a:gd name="T51" fmla="*/ 5577 h 2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940" h="2027">
                    <a:moveTo>
                      <a:pt x="192" y="1872"/>
                    </a:moveTo>
                    <a:lnTo>
                      <a:pt x="137" y="1904"/>
                    </a:lnTo>
                    <a:lnTo>
                      <a:pt x="109" y="1920"/>
                    </a:lnTo>
                    <a:lnTo>
                      <a:pt x="82" y="1935"/>
                    </a:lnTo>
                    <a:lnTo>
                      <a:pt x="54" y="1949"/>
                    </a:lnTo>
                    <a:lnTo>
                      <a:pt x="0" y="1978"/>
                    </a:lnTo>
                    <a:lnTo>
                      <a:pt x="25" y="2027"/>
                    </a:lnTo>
                    <a:lnTo>
                      <a:pt x="80" y="1998"/>
                    </a:lnTo>
                    <a:lnTo>
                      <a:pt x="107" y="1984"/>
                    </a:lnTo>
                    <a:lnTo>
                      <a:pt x="163" y="1952"/>
                    </a:lnTo>
                    <a:lnTo>
                      <a:pt x="192" y="1936"/>
                    </a:lnTo>
                    <a:lnTo>
                      <a:pt x="220" y="1919"/>
                    </a:lnTo>
                    <a:lnTo>
                      <a:pt x="192" y="1872"/>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1" name="Freeform 265"/>
              <p:cNvSpPr>
                <a:spLocks/>
              </p:cNvSpPr>
              <p:nvPr/>
            </p:nvSpPr>
            <p:spPr bwMode="auto">
              <a:xfrm>
                <a:off x="6668" y="3705"/>
                <a:ext cx="1940" cy="2027"/>
              </a:xfrm>
              <a:custGeom>
                <a:avLst/>
                <a:gdLst>
                  <a:gd name="T0" fmla="+- 0 7166 6668"/>
                  <a:gd name="T1" fmla="*/ T0 w 1940"/>
                  <a:gd name="T2" fmla="+- 0 5350 3705"/>
                  <a:gd name="T3" fmla="*/ 5350 h 2027"/>
                  <a:gd name="T4" fmla="+- 0 7156 6668"/>
                  <a:gd name="T5" fmla="*/ T4 w 1940"/>
                  <a:gd name="T6" fmla="+- 0 5358 3705"/>
                  <a:gd name="T7" fmla="*/ 5358 h 2027"/>
                  <a:gd name="T8" fmla="+- 0 7140 6668"/>
                  <a:gd name="T9" fmla="*/ T8 w 1940"/>
                  <a:gd name="T10" fmla="+- 0 5371 3705"/>
                  <a:gd name="T11" fmla="*/ 5371 h 2027"/>
                  <a:gd name="T12" fmla="+- 0 7125 6668"/>
                  <a:gd name="T13" fmla="*/ T12 w 1940"/>
                  <a:gd name="T14" fmla="+- 0 5384 3705"/>
                  <a:gd name="T15" fmla="*/ 5384 h 2027"/>
                  <a:gd name="T16" fmla="+- 0 7063 6668"/>
                  <a:gd name="T17" fmla="*/ T16 w 1940"/>
                  <a:gd name="T18" fmla="+- 0 5435 3705"/>
                  <a:gd name="T19" fmla="*/ 5435 h 2027"/>
                  <a:gd name="T20" fmla="+- 0 7016 6668"/>
                  <a:gd name="T21" fmla="*/ T20 w 1940"/>
                  <a:gd name="T22" fmla="+- 0 5471 3705"/>
                  <a:gd name="T23" fmla="*/ 5471 h 2027"/>
                  <a:gd name="T24" fmla="+- 0 7000 6668"/>
                  <a:gd name="T25" fmla="*/ T24 w 1940"/>
                  <a:gd name="T26" fmla="+- 0 5483 3705"/>
                  <a:gd name="T27" fmla="*/ 5483 h 2027"/>
                  <a:gd name="T28" fmla="+- 0 6995 6668"/>
                  <a:gd name="T29" fmla="*/ T28 w 1940"/>
                  <a:gd name="T30" fmla="+- 0 5487 3705"/>
                  <a:gd name="T31" fmla="*/ 5487 h 2027"/>
                  <a:gd name="T32" fmla="+- 0 7028 6668"/>
                  <a:gd name="T33" fmla="*/ T32 w 1940"/>
                  <a:gd name="T34" fmla="+- 0 5531 3705"/>
                  <a:gd name="T35" fmla="*/ 5531 h 2027"/>
                  <a:gd name="T36" fmla="+- 0 7039 6668"/>
                  <a:gd name="T37" fmla="*/ T36 w 1940"/>
                  <a:gd name="T38" fmla="+- 0 5523 3705"/>
                  <a:gd name="T39" fmla="*/ 5523 h 2027"/>
                  <a:gd name="T40" fmla="+- 0 7055 6668"/>
                  <a:gd name="T41" fmla="*/ T40 w 1940"/>
                  <a:gd name="T42" fmla="+- 0 5511 3705"/>
                  <a:gd name="T43" fmla="*/ 5511 h 2027"/>
                  <a:gd name="T44" fmla="+- 0 7103 6668"/>
                  <a:gd name="T45" fmla="*/ T44 w 1940"/>
                  <a:gd name="T46" fmla="+- 0 5474 3705"/>
                  <a:gd name="T47" fmla="*/ 5474 h 2027"/>
                  <a:gd name="T48" fmla="+- 0 7164 6668"/>
                  <a:gd name="T49" fmla="*/ T48 w 1940"/>
                  <a:gd name="T50" fmla="+- 0 5423 3705"/>
                  <a:gd name="T51" fmla="*/ 5423 h 2027"/>
                  <a:gd name="T52" fmla="+- 0 7202 6668"/>
                  <a:gd name="T53" fmla="*/ T52 w 1940"/>
                  <a:gd name="T54" fmla="+- 0 5391 3705"/>
                  <a:gd name="T55" fmla="*/ 5391 h 2027"/>
                  <a:gd name="T56" fmla="+- 0 7166 6668"/>
                  <a:gd name="T57" fmla="*/ T56 w 1940"/>
                  <a:gd name="T58" fmla="+- 0 5350 3705"/>
                  <a:gd name="T59" fmla="*/ 5350 h 2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940" h="2027">
                    <a:moveTo>
                      <a:pt x="498" y="1645"/>
                    </a:moveTo>
                    <a:lnTo>
                      <a:pt x="488" y="1653"/>
                    </a:lnTo>
                    <a:lnTo>
                      <a:pt x="472" y="1666"/>
                    </a:lnTo>
                    <a:lnTo>
                      <a:pt x="457" y="1679"/>
                    </a:lnTo>
                    <a:lnTo>
                      <a:pt x="395" y="1730"/>
                    </a:lnTo>
                    <a:lnTo>
                      <a:pt x="348" y="1766"/>
                    </a:lnTo>
                    <a:lnTo>
                      <a:pt x="332" y="1778"/>
                    </a:lnTo>
                    <a:lnTo>
                      <a:pt x="327" y="1782"/>
                    </a:lnTo>
                    <a:lnTo>
                      <a:pt x="360" y="1826"/>
                    </a:lnTo>
                    <a:lnTo>
                      <a:pt x="371" y="1818"/>
                    </a:lnTo>
                    <a:lnTo>
                      <a:pt x="387" y="1806"/>
                    </a:lnTo>
                    <a:lnTo>
                      <a:pt x="435" y="1769"/>
                    </a:lnTo>
                    <a:lnTo>
                      <a:pt x="496" y="1718"/>
                    </a:lnTo>
                    <a:lnTo>
                      <a:pt x="534" y="1686"/>
                    </a:lnTo>
                    <a:lnTo>
                      <a:pt x="498" y="1645"/>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2" name="Freeform 266"/>
              <p:cNvSpPr>
                <a:spLocks/>
              </p:cNvSpPr>
              <p:nvPr/>
            </p:nvSpPr>
            <p:spPr bwMode="auto">
              <a:xfrm>
                <a:off x="6668" y="3705"/>
                <a:ext cx="1940" cy="2027"/>
              </a:xfrm>
              <a:custGeom>
                <a:avLst/>
                <a:gdLst>
                  <a:gd name="T0" fmla="+- 0 7449 6668"/>
                  <a:gd name="T1" fmla="*/ T0 w 1940"/>
                  <a:gd name="T2" fmla="+- 0 5089 3705"/>
                  <a:gd name="T3" fmla="*/ 5089 h 2027"/>
                  <a:gd name="T4" fmla="+- 0 7380 6668"/>
                  <a:gd name="T5" fmla="*/ T4 w 1940"/>
                  <a:gd name="T6" fmla="+- 0 5155 3705"/>
                  <a:gd name="T7" fmla="*/ 5155 h 2027"/>
                  <a:gd name="T8" fmla="+- 0 7307 6668"/>
                  <a:gd name="T9" fmla="*/ T8 w 1940"/>
                  <a:gd name="T10" fmla="+- 0 5223 3705"/>
                  <a:gd name="T11" fmla="*/ 5223 h 2027"/>
                  <a:gd name="T12" fmla="+- 0 7288 6668"/>
                  <a:gd name="T13" fmla="*/ T12 w 1940"/>
                  <a:gd name="T14" fmla="+- 0 5240 3705"/>
                  <a:gd name="T15" fmla="*/ 5240 h 2027"/>
                  <a:gd name="T16" fmla="+- 0 7326 6668"/>
                  <a:gd name="T17" fmla="*/ T16 w 1940"/>
                  <a:gd name="T18" fmla="+- 0 5281 3705"/>
                  <a:gd name="T19" fmla="*/ 5281 h 2027"/>
                  <a:gd name="T20" fmla="+- 0 7369 6668"/>
                  <a:gd name="T21" fmla="*/ T20 w 1940"/>
                  <a:gd name="T22" fmla="+- 0 5241 3705"/>
                  <a:gd name="T23" fmla="*/ 5241 h 2027"/>
                  <a:gd name="T24" fmla="+- 0 7398 6668"/>
                  <a:gd name="T25" fmla="*/ T24 w 1940"/>
                  <a:gd name="T26" fmla="+- 0 5214 3705"/>
                  <a:gd name="T27" fmla="*/ 5214 h 2027"/>
                  <a:gd name="T28" fmla="+- 0 7486 6668"/>
                  <a:gd name="T29" fmla="*/ T28 w 1940"/>
                  <a:gd name="T30" fmla="+- 0 5132 3705"/>
                  <a:gd name="T31" fmla="*/ 5132 h 2027"/>
                  <a:gd name="T32" fmla="+- 0 7487 6668"/>
                  <a:gd name="T33" fmla="*/ T32 w 1940"/>
                  <a:gd name="T34" fmla="+- 0 5129 3705"/>
                  <a:gd name="T35" fmla="*/ 5129 h 2027"/>
                  <a:gd name="T36" fmla="+- 0 7449 6668"/>
                  <a:gd name="T37" fmla="*/ T36 w 1940"/>
                  <a:gd name="T38" fmla="+- 0 5089 3705"/>
                  <a:gd name="T39" fmla="*/ 5089 h 2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940" h="2027">
                    <a:moveTo>
                      <a:pt x="781" y="1384"/>
                    </a:moveTo>
                    <a:lnTo>
                      <a:pt x="712" y="1450"/>
                    </a:lnTo>
                    <a:lnTo>
                      <a:pt x="639" y="1518"/>
                    </a:lnTo>
                    <a:lnTo>
                      <a:pt x="620" y="1535"/>
                    </a:lnTo>
                    <a:lnTo>
                      <a:pt x="658" y="1576"/>
                    </a:lnTo>
                    <a:lnTo>
                      <a:pt x="701" y="1536"/>
                    </a:lnTo>
                    <a:lnTo>
                      <a:pt x="730" y="1509"/>
                    </a:lnTo>
                    <a:lnTo>
                      <a:pt x="818" y="1427"/>
                    </a:lnTo>
                    <a:lnTo>
                      <a:pt x="819" y="1424"/>
                    </a:lnTo>
                    <a:lnTo>
                      <a:pt x="781" y="1384"/>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3" name="Freeform 267"/>
              <p:cNvSpPr>
                <a:spLocks/>
              </p:cNvSpPr>
              <p:nvPr/>
            </p:nvSpPr>
            <p:spPr bwMode="auto">
              <a:xfrm>
                <a:off x="6668" y="3705"/>
                <a:ext cx="1940" cy="2027"/>
              </a:xfrm>
              <a:custGeom>
                <a:avLst/>
                <a:gdLst>
                  <a:gd name="T0" fmla="+- 0 7720 6668"/>
                  <a:gd name="T1" fmla="*/ T0 w 1940"/>
                  <a:gd name="T2" fmla="+- 0 4816 3705"/>
                  <a:gd name="T3" fmla="*/ 4816 h 2027"/>
                  <a:gd name="T4" fmla="+- 0 7716 6668"/>
                  <a:gd name="T5" fmla="*/ T4 w 1940"/>
                  <a:gd name="T6" fmla="+- 0 4819 3705"/>
                  <a:gd name="T7" fmla="*/ 4819 h 2027"/>
                  <a:gd name="T8" fmla="+- 0 7668 6668"/>
                  <a:gd name="T9" fmla="*/ T8 w 1940"/>
                  <a:gd name="T10" fmla="+- 0 4871 3705"/>
                  <a:gd name="T11" fmla="*/ 4871 h 2027"/>
                  <a:gd name="T12" fmla="+- 0 7619 6668"/>
                  <a:gd name="T13" fmla="*/ T12 w 1940"/>
                  <a:gd name="T14" fmla="+- 0 4921 3705"/>
                  <a:gd name="T15" fmla="*/ 4921 h 2027"/>
                  <a:gd name="T16" fmla="+- 0 7567 6668"/>
                  <a:gd name="T17" fmla="*/ T16 w 1940"/>
                  <a:gd name="T18" fmla="+- 0 4973 3705"/>
                  <a:gd name="T19" fmla="*/ 4973 h 2027"/>
                  <a:gd name="T20" fmla="+- 0 7606 6668"/>
                  <a:gd name="T21" fmla="*/ T20 w 1940"/>
                  <a:gd name="T22" fmla="+- 0 5013 3705"/>
                  <a:gd name="T23" fmla="*/ 5013 h 2027"/>
                  <a:gd name="T24" fmla="+- 0 7608 6668"/>
                  <a:gd name="T25" fmla="*/ T24 w 1940"/>
                  <a:gd name="T26" fmla="+- 0 5011 3705"/>
                  <a:gd name="T27" fmla="*/ 5011 h 2027"/>
                  <a:gd name="T28" fmla="+- 0 7707 6668"/>
                  <a:gd name="T29" fmla="*/ T28 w 1940"/>
                  <a:gd name="T30" fmla="+- 0 4910 3705"/>
                  <a:gd name="T31" fmla="*/ 4910 h 2027"/>
                  <a:gd name="T32" fmla="+- 0 7756 6668"/>
                  <a:gd name="T33" fmla="*/ T32 w 1940"/>
                  <a:gd name="T34" fmla="+- 0 4857 3705"/>
                  <a:gd name="T35" fmla="*/ 4857 h 2027"/>
                  <a:gd name="T36" fmla="+- 0 7760 6668"/>
                  <a:gd name="T37" fmla="*/ T36 w 1940"/>
                  <a:gd name="T38" fmla="+- 0 4853 3705"/>
                  <a:gd name="T39" fmla="*/ 4853 h 2027"/>
                  <a:gd name="T40" fmla="+- 0 7720 6668"/>
                  <a:gd name="T41" fmla="*/ T40 w 1940"/>
                  <a:gd name="T42" fmla="+- 0 4816 3705"/>
                  <a:gd name="T43" fmla="*/ 4816 h 2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940" h="2027">
                    <a:moveTo>
                      <a:pt x="1052" y="1111"/>
                    </a:moveTo>
                    <a:lnTo>
                      <a:pt x="1048" y="1114"/>
                    </a:lnTo>
                    <a:lnTo>
                      <a:pt x="1000" y="1166"/>
                    </a:lnTo>
                    <a:lnTo>
                      <a:pt x="951" y="1216"/>
                    </a:lnTo>
                    <a:lnTo>
                      <a:pt x="899" y="1268"/>
                    </a:lnTo>
                    <a:lnTo>
                      <a:pt x="938" y="1308"/>
                    </a:lnTo>
                    <a:lnTo>
                      <a:pt x="940" y="1306"/>
                    </a:lnTo>
                    <a:lnTo>
                      <a:pt x="1039" y="1205"/>
                    </a:lnTo>
                    <a:lnTo>
                      <a:pt x="1088" y="1152"/>
                    </a:lnTo>
                    <a:lnTo>
                      <a:pt x="1092" y="1148"/>
                    </a:lnTo>
                    <a:lnTo>
                      <a:pt x="1052" y="1111"/>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4" name="Freeform 268"/>
              <p:cNvSpPr>
                <a:spLocks/>
              </p:cNvSpPr>
              <p:nvPr/>
            </p:nvSpPr>
            <p:spPr bwMode="auto">
              <a:xfrm>
                <a:off x="6668" y="3705"/>
                <a:ext cx="1940" cy="2027"/>
              </a:xfrm>
              <a:custGeom>
                <a:avLst/>
                <a:gdLst>
                  <a:gd name="T0" fmla="+- 0 7973 6668"/>
                  <a:gd name="T1" fmla="*/ T0 w 1940"/>
                  <a:gd name="T2" fmla="+- 0 4527 3705"/>
                  <a:gd name="T3" fmla="*/ 4527 h 2027"/>
                  <a:gd name="T4" fmla="+- 0 7945 6668"/>
                  <a:gd name="T5" fmla="*/ T4 w 1940"/>
                  <a:gd name="T6" fmla="+- 0 4561 3705"/>
                  <a:gd name="T7" fmla="*/ 4561 h 2027"/>
                  <a:gd name="T8" fmla="+- 0 7880 6668"/>
                  <a:gd name="T9" fmla="*/ T8 w 1940"/>
                  <a:gd name="T10" fmla="+- 0 4639 3705"/>
                  <a:gd name="T11" fmla="*/ 4639 h 2027"/>
                  <a:gd name="T12" fmla="+- 0 7857 6668"/>
                  <a:gd name="T13" fmla="*/ T12 w 1940"/>
                  <a:gd name="T14" fmla="+- 0 4665 3705"/>
                  <a:gd name="T15" fmla="*/ 4665 h 2027"/>
                  <a:gd name="T16" fmla="+- 0 7834 6668"/>
                  <a:gd name="T17" fmla="*/ T16 w 1940"/>
                  <a:gd name="T18" fmla="+- 0 4690 3705"/>
                  <a:gd name="T19" fmla="*/ 4690 h 2027"/>
                  <a:gd name="T20" fmla="+- 0 7831 6668"/>
                  <a:gd name="T21" fmla="*/ T20 w 1940"/>
                  <a:gd name="T22" fmla="+- 0 4694 3705"/>
                  <a:gd name="T23" fmla="*/ 4694 h 2027"/>
                  <a:gd name="T24" fmla="+- 0 7872 6668"/>
                  <a:gd name="T25" fmla="*/ T24 w 1940"/>
                  <a:gd name="T26" fmla="+- 0 4731 3705"/>
                  <a:gd name="T27" fmla="*/ 4731 h 2027"/>
                  <a:gd name="T28" fmla="+- 0 7875 6668"/>
                  <a:gd name="T29" fmla="*/ T28 w 1940"/>
                  <a:gd name="T30" fmla="+- 0 4727 3705"/>
                  <a:gd name="T31" fmla="*/ 4727 h 2027"/>
                  <a:gd name="T32" fmla="+- 0 7921 6668"/>
                  <a:gd name="T33" fmla="*/ T32 w 1940"/>
                  <a:gd name="T34" fmla="+- 0 4675 3705"/>
                  <a:gd name="T35" fmla="*/ 4675 h 2027"/>
                  <a:gd name="T36" fmla="+- 0 7987 6668"/>
                  <a:gd name="T37" fmla="*/ T36 w 1940"/>
                  <a:gd name="T38" fmla="+- 0 4597 3705"/>
                  <a:gd name="T39" fmla="*/ 4597 h 2027"/>
                  <a:gd name="T40" fmla="+- 0 8016 6668"/>
                  <a:gd name="T41" fmla="*/ T40 w 1940"/>
                  <a:gd name="T42" fmla="+- 0 4562 3705"/>
                  <a:gd name="T43" fmla="*/ 4562 h 2027"/>
                  <a:gd name="T44" fmla="+- 0 7973 6668"/>
                  <a:gd name="T45" fmla="*/ T44 w 1940"/>
                  <a:gd name="T46" fmla="+- 0 4527 3705"/>
                  <a:gd name="T47" fmla="*/ 4527 h 20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940" h="2027">
                    <a:moveTo>
                      <a:pt x="1305" y="822"/>
                    </a:moveTo>
                    <a:lnTo>
                      <a:pt x="1277" y="856"/>
                    </a:lnTo>
                    <a:lnTo>
                      <a:pt x="1212" y="934"/>
                    </a:lnTo>
                    <a:lnTo>
                      <a:pt x="1189" y="960"/>
                    </a:lnTo>
                    <a:lnTo>
                      <a:pt x="1166" y="985"/>
                    </a:lnTo>
                    <a:lnTo>
                      <a:pt x="1163" y="989"/>
                    </a:lnTo>
                    <a:lnTo>
                      <a:pt x="1204" y="1026"/>
                    </a:lnTo>
                    <a:lnTo>
                      <a:pt x="1207" y="1022"/>
                    </a:lnTo>
                    <a:lnTo>
                      <a:pt x="1253" y="970"/>
                    </a:lnTo>
                    <a:lnTo>
                      <a:pt x="1319" y="892"/>
                    </a:lnTo>
                    <a:lnTo>
                      <a:pt x="1348" y="857"/>
                    </a:lnTo>
                    <a:lnTo>
                      <a:pt x="1305" y="822"/>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5" name="Freeform 269"/>
              <p:cNvSpPr>
                <a:spLocks/>
              </p:cNvSpPr>
              <p:nvPr/>
            </p:nvSpPr>
            <p:spPr bwMode="auto">
              <a:xfrm>
                <a:off x="6668" y="3705"/>
                <a:ext cx="1940" cy="2027"/>
              </a:xfrm>
              <a:custGeom>
                <a:avLst/>
                <a:gdLst>
                  <a:gd name="T0" fmla="+- 0 8206 6668"/>
                  <a:gd name="T1" fmla="*/ T0 w 1940"/>
                  <a:gd name="T2" fmla="+- 0 4221 3705"/>
                  <a:gd name="T3" fmla="*/ 4221 h 2027"/>
                  <a:gd name="T4" fmla="+- 0 8157 6668"/>
                  <a:gd name="T5" fmla="*/ T4 w 1940"/>
                  <a:gd name="T6" fmla="+- 0 4289 3705"/>
                  <a:gd name="T7" fmla="*/ 4289 h 2027"/>
                  <a:gd name="T8" fmla="+- 0 8075 6668"/>
                  <a:gd name="T9" fmla="*/ T8 w 1940"/>
                  <a:gd name="T10" fmla="+- 0 4398 3705"/>
                  <a:gd name="T11" fmla="*/ 4398 h 2027"/>
                  <a:gd name="T12" fmla="+- 0 8119 6668"/>
                  <a:gd name="T13" fmla="*/ T12 w 1940"/>
                  <a:gd name="T14" fmla="+- 0 4431 3705"/>
                  <a:gd name="T15" fmla="*/ 4431 h 2027"/>
                  <a:gd name="T16" fmla="+- 0 8201 6668"/>
                  <a:gd name="T17" fmla="*/ T16 w 1940"/>
                  <a:gd name="T18" fmla="+- 0 4322 3705"/>
                  <a:gd name="T19" fmla="*/ 4322 h 2027"/>
                  <a:gd name="T20" fmla="+- 0 8250 6668"/>
                  <a:gd name="T21" fmla="*/ T20 w 1940"/>
                  <a:gd name="T22" fmla="+- 0 4253 3705"/>
                  <a:gd name="T23" fmla="*/ 4253 h 2027"/>
                  <a:gd name="T24" fmla="+- 0 8206 6668"/>
                  <a:gd name="T25" fmla="*/ T24 w 1940"/>
                  <a:gd name="T26" fmla="+- 0 4221 3705"/>
                  <a:gd name="T27" fmla="*/ 4221 h 2027"/>
                </a:gdLst>
                <a:ahLst/>
                <a:cxnLst>
                  <a:cxn ang="0">
                    <a:pos x="T1" y="T3"/>
                  </a:cxn>
                  <a:cxn ang="0">
                    <a:pos x="T5" y="T7"/>
                  </a:cxn>
                  <a:cxn ang="0">
                    <a:pos x="T9" y="T11"/>
                  </a:cxn>
                  <a:cxn ang="0">
                    <a:pos x="T13" y="T15"/>
                  </a:cxn>
                  <a:cxn ang="0">
                    <a:pos x="T17" y="T19"/>
                  </a:cxn>
                  <a:cxn ang="0">
                    <a:pos x="T21" y="T23"/>
                  </a:cxn>
                  <a:cxn ang="0">
                    <a:pos x="T25" y="T27"/>
                  </a:cxn>
                </a:cxnLst>
                <a:rect l="0" t="0" r="r" b="b"/>
                <a:pathLst>
                  <a:path w="1940" h="2027">
                    <a:moveTo>
                      <a:pt x="1538" y="516"/>
                    </a:moveTo>
                    <a:lnTo>
                      <a:pt x="1489" y="584"/>
                    </a:lnTo>
                    <a:lnTo>
                      <a:pt x="1407" y="693"/>
                    </a:lnTo>
                    <a:lnTo>
                      <a:pt x="1451" y="726"/>
                    </a:lnTo>
                    <a:lnTo>
                      <a:pt x="1533" y="617"/>
                    </a:lnTo>
                    <a:lnTo>
                      <a:pt x="1582" y="548"/>
                    </a:lnTo>
                    <a:lnTo>
                      <a:pt x="1538" y="516"/>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6" name="Freeform 270"/>
              <p:cNvSpPr>
                <a:spLocks/>
              </p:cNvSpPr>
              <p:nvPr/>
            </p:nvSpPr>
            <p:spPr bwMode="auto">
              <a:xfrm>
                <a:off x="6668" y="3705"/>
                <a:ext cx="1940" cy="2027"/>
              </a:xfrm>
              <a:custGeom>
                <a:avLst/>
                <a:gdLst>
                  <a:gd name="T0" fmla="+- 0 8427 6668"/>
                  <a:gd name="T1" fmla="*/ T0 w 1940"/>
                  <a:gd name="T2" fmla="+- 0 3905 3705"/>
                  <a:gd name="T3" fmla="*/ 3905 h 2027"/>
                  <a:gd name="T4" fmla="+- 0 8401 6668"/>
                  <a:gd name="T5" fmla="*/ T4 w 1940"/>
                  <a:gd name="T6" fmla="+- 0 3942 3705"/>
                  <a:gd name="T7" fmla="*/ 3942 h 2027"/>
                  <a:gd name="T8" fmla="+- 0 8321 6668"/>
                  <a:gd name="T9" fmla="*/ T8 w 1940"/>
                  <a:gd name="T10" fmla="+- 0 4059 3705"/>
                  <a:gd name="T11" fmla="*/ 4059 h 2027"/>
                  <a:gd name="T12" fmla="+- 0 8302 6668"/>
                  <a:gd name="T13" fmla="*/ T12 w 1940"/>
                  <a:gd name="T14" fmla="+- 0 4086 3705"/>
                  <a:gd name="T15" fmla="*/ 4086 h 2027"/>
                  <a:gd name="T16" fmla="+- 0 8347 6668"/>
                  <a:gd name="T17" fmla="*/ T16 w 1940"/>
                  <a:gd name="T18" fmla="+- 0 4117 3705"/>
                  <a:gd name="T19" fmla="*/ 4117 h 2027"/>
                  <a:gd name="T20" fmla="+- 0 8366 6668"/>
                  <a:gd name="T21" fmla="*/ T20 w 1940"/>
                  <a:gd name="T22" fmla="+- 0 4091 3705"/>
                  <a:gd name="T23" fmla="*/ 4091 h 2027"/>
                  <a:gd name="T24" fmla="+- 0 8472 6668"/>
                  <a:gd name="T25" fmla="*/ T24 w 1940"/>
                  <a:gd name="T26" fmla="+- 0 3936 3705"/>
                  <a:gd name="T27" fmla="*/ 3936 h 2027"/>
                  <a:gd name="T28" fmla="+- 0 8427 6668"/>
                  <a:gd name="T29" fmla="*/ T28 w 1940"/>
                  <a:gd name="T30" fmla="+- 0 3905 3705"/>
                  <a:gd name="T31" fmla="*/ 3905 h 202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940" h="2027">
                    <a:moveTo>
                      <a:pt x="1759" y="200"/>
                    </a:moveTo>
                    <a:lnTo>
                      <a:pt x="1733" y="237"/>
                    </a:lnTo>
                    <a:lnTo>
                      <a:pt x="1653" y="354"/>
                    </a:lnTo>
                    <a:lnTo>
                      <a:pt x="1634" y="381"/>
                    </a:lnTo>
                    <a:lnTo>
                      <a:pt x="1679" y="412"/>
                    </a:lnTo>
                    <a:lnTo>
                      <a:pt x="1698" y="386"/>
                    </a:lnTo>
                    <a:lnTo>
                      <a:pt x="1804" y="231"/>
                    </a:lnTo>
                    <a:lnTo>
                      <a:pt x="1759" y="20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67" name="Freeform 271"/>
              <p:cNvSpPr>
                <a:spLocks/>
              </p:cNvSpPr>
              <p:nvPr/>
            </p:nvSpPr>
            <p:spPr bwMode="auto">
              <a:xfrm>
                <a:off x="6668" y="3705"/>
                <a:ext cx="1940" cy="2027"/>
              </a:xfrm>
              <a:custGeom>
                <a:avLst/>
                <a:gdLst>
                  <a:gd name="T0" fmla="+- 0 8562 6668"/>
                  <a:gd name="T1" fmla="*/ T0 w 1940"/>
                  <a:gd name="T2" fmla="+- 0 3705 3705"/>
                  <a:gd name="T3" fmla="*/ 3705 h 2027"/>
                  <a:gd name="T4" fmla="+- 0 8520 6668"/>
                  <a:gd name="T5" fmla="*/ T4 w 1940"/>
                  <a:gd name="T6" fmla="+- 0 3768 3705"/>
                  <a:gd name="T7" fmla="*/ 3768 h 2027"/>
                  <a:gd name="T8" fmla="+- 0 8565 6668"/>
                  <a:gd name="T9" fmla="*/ T8 w 1940"/>
                  <a:gd name="T10" fmla="+- 0 3799 3705"/>
                  <a:gd name="T11" fmla="*/ 3799 h 2027"/>
                  <a:gd name="T12" fmla="+- 0 8607 6668"/>
                  <a:gd name="T13" fmla="*/ T12 w 1940"/>
                  <a:gd name="T14" fmla="+- 0 3736 3705"/>
                  <a:gd name="T15" fmla="*/ 3736 h 2027"/>
                  <a:gd name="T16" fmla="+- 0 8562 6668"/>
                  <a:gd name="T17" fmla="*/ T16 w 1940"/>
                  <a:gd name="T18" fmla="+- 0 3705 3705"/>
                  <a:gd name="T19" fmla="*/ 3705 h 2027"/>
                </a:gdLst>
                <a:ahLst/>
                <a:cxnLst>
                  <a:cxn ang="0">
                    <a:pos x="T1" y="T3"/>
                  </a:cxn>
                  <a:cxn ang="0">
                    <a:pos x="T5" y="T7"/>
                  </a:cxn>
                  <a:cxn ang="0">
                    <a:pos x="T9" y="T11"/>
                  </a:cxn>
                  <a:cxn ang="0">
                    <a:pos x="T13" y="T15"/>
                  </a:cxn>
                  <a:cxn ang="0">
                    <a:pos x="T17" y="T19"/>
                  </a:cxn>
                </a:cxnLst>
                <a:rect l="0" t="0" r="r" b="b"/>
                <a:pathLst>
                  <a:path w="1940" h="2027">
                    <a:moveTo>
                      <a:pt x="1894" y="0"/>
                    </a:moveTo>
                    <a:lnTo>
                      <a:pt x="1852" y="63"/>
                    </a:lnTo>
                    <a:lnTo>
                      <a:pt x="1897" y="94"/>
                    </a:lnTo>
                    <a:lnTo>
                      <a:pt x="1939" y="31"/>
                    </a:lnTo>
                    <a:lnTo>
                      <a:pt x="1894"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344" name="Picture 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 y="3390"/>
                <a:ext cx="1242" cy="33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8" name="Group 273"/>
            <p:cNvGrpSpPr>
              <a:grpSpLocks/>
            </p:cNvGrpSpPr>
            <p:nvPr/>
          </p:nvGrpSpPr>
          <p:grpSpPr bwMode="auto">
            <a:xfrm>
              <a:off x="2606675" y="4375150"/>
              <a:ext cx="3741738" cy="53975"/>
              <a:chOff x="3864" y="6651"/>
              <a:chExt cx="5893" cy="83"/>
            </a:xfrm>
          </p:grpSpPr>
          <p:sp>
            <p:nvSpPr>
              <p:cNvPr id="1269" name="Freeform 274"/>
              <p:cNvSpPr>
                <a:spLocks/>
              </p:cNvSpPr>
              <p:nvPr/>
            </p:nvSpPr>
            <p:spPr bwMode="auto">
              <a:xfrm>
                <a:off x="3864" y="6651"/>
                <a:ext cx="5893" cy="83"/>
              </a:xfrm>
              <a:custGeom>
                <a:avLst/>
                <a:gdLst>
                  <a:gd name="T0" fmla="+- 0 9674 3864"/>
                  <a:gd name="T1" fmla="*/ T0 w 5893"/>
                  <a:gd name="T2" fmla="+- 0 6692 6651"/>
                  <a:gd name="T3" fmla="*/ 6692 h 83"/>
                  <a:gd name="T4" fmla="+- 0 9620 3864"/>
                  <a:gd name="T5" fmla="*/ T4 w 5893"/>
                  <a:gd name="T6" fmla="+- 0 6733 6651"/>
                  <a:gd name="T7" fmla="*/ 6733 h 83"/>
                  <a:gd name="T8" fmla="+- 0 9735 3864"/>
                  <a:gd name="T9" fmla="*/ T8 w 5893"/>
                  <a:gd name="T10" fmla="+- 0 6699 6651"/>
                  <a:gd name="T11" fmla="*/ 6699 h 83"/>
                  <a:gd name="T12" fmla="+- 0 9674 3864"/>
                  <a:gd name="T13" fmla="*/ T12 w 5893"/>
                  <a:gd name="T14" fmla="+- 0 6699 6651"/>
                  <a:gd name="T15" fmla="*/ 6699 h 83"/>
                  <a:gd name="T16" fmla="+- 0 9674 3864"/>
                  <a:gd name="T17" fmla="*/ T16 w 5893"/>
                  <a:gd name="T18" fmla="+- 0 6692 6651"/>
                  <a:gd name="T19" fmla="*/ 6692 h 83"/>
                </a:gdLst>
                <a:ahLst/>
                <a:cxnLst>
                  <a:cxn ang="0">
                    <a:pos x="T1" y="T3"/>
                  </a:cxn>
                  <a:cxn ang="0">
                    <a:pos x="T5" y="T7"/>
                  </a:cxn>
                  <a:cxn ang="0">
                    <a:pos x="T9" y="T11"/>
                  </a:cxn>
                  <a:cxn ang="0">
                    <a:pos x="T13" y="T15"/>
                  </a:cxn>
                  <a:cxn ang="0">
                    <a:pos x="T17" y="T19"/>
                  </a:cxn>
                </a:cxnLst>
                <a:rect l="0" t="0" r="r" b="b"/>
                <a:pathLst>
                  <a:path w="5893" h="83">
                    <a:moveTo>
                      <a:pt x="5810" y="41"/>
                    </a:moveTo>
                    <a:lnTo>
                      <a:pt x="5756" y="82"/>
                    </a:lnTo>
                    <a:lnTo>
                      <a:pt x="5871" y="48"/>
                    </a:lnTo>
                    <a:lnTo>
                      <a:pt x="5810" y="48"/>
                    </a:lnTo>
                    <a:lnTo>
                      <a:pt x="5810" y="4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0" name="Freeform 275"/>
              <p:cNvSpPr>
                <a:spLocks/>
              </p:cNvSpPr>
              <p:nvPr/>
            </p:nvSpPr>
            <p:spPr bwMode="auto">
              <a:xfrm>
                <a:off x="3864" y="6651"/>
                <a:ext cx="5893" cy="83"/>
              </a:xfrm>
              <a:custGeom>
                <a:avLst/>
                <a:gdLst>
                  <a:gd name="T0" fmla="+- 0 9666 3864"/>
                  <a:gd name="T1" fmla="*/ T0 w 5893"/>
                  <a:gd name="T2" fmla="+- 0 6685 6651"/>
                  <a:gd name="T3" fmla="*/ 6685 h 83"/>
                  <a:gd name="T4" fmla="+- 0 3864 3864"/>
                  <a:gd name="T5" fmla="*/ T4 w 5893"/>
                  <a:gd name="T6" fmla="+- 0 6685 6651"/>
                  <a:gd name="T7" fmla="*/ 6685 h 83"/>
                  <a:gd name="T8" fmla="+- 0 3864 3864"/>
                  <a:gd name="T9" fmla="*/ T8 w 5893"/>
                  <a:gd name="T10" fmla="+- 0 6699 6651"/>
                  <a:gd name="T11" fmla="*/ 6699 h 83"/>
                  <a:gd name="T12" fmla="+- 0 9666 3864"/>
                  <a:gd name="T13" fmla="*/ T12 w 5893"/>
                  <a:gd name="T14" fmla="+- 0 6699 6651"/>
                  <a:gd name="T15" fmla="*/ 6699 h 83"/>
                  <a:gd name="T16" fmla="+- 0 9674 3864"/>
                  <a:gd name="T17" fmla="*/ T16 w 5893"/>
                  <a:gd name="T18" fmla="+- 0 6692 6651"/>
                  <a:gd name="T19" fmla="*/ 6692 h 83"/>
                  <a:gd name="T20" fmla="+- 0 9666 3864"/>
                  <a:gd name="T21" fmla="*/ T20 w 5893"/>
                  <a:gd name="T22" fmla="+- 0 6685 6651"/>
                  <a:gd name="T23" fmla="*/ 6685 h 83"/>
                </a:gdLst>
                <a:ahLst/>
                <a:cxnLst>
                  <a:cxn ang="0">
                    <a:pos x="T1" y="T3"/>
                  </a:cxn>
                  <a:cxn ang="0">
                    <a:pos x="T5" y="T7"/>
                  </a:cxn>
                  <a:cxn ang="0">
                    <a:pos x="T9" y="T11"/>
                  </a:cxn>
                  <a:cxn ang="0">
                    <a:pos x="T13" y="T15"/>
                  </a:cxn>
                  <a:cxn ang="0">
                    <a:pos x="T17" y="T19"/>
                  </a:cxn>
                  <a:cxn ang="0">
                    <a:pos x="T21" y="T23"/>
                  </a:cxn>
                </a:cxnLst>
                <a:rect l="0" t="0" r="r" b="b"/>
                <a:pathLst>
                  <a:path w="5893" h="83">
                    <a:moveTo>
                      <a:pt x="5802" y="34"/>
                    </a:moveTo>
                    <a:lnTo>
                      <a:pt x="0" y="34"/>
                    </a:lnTo>
                    <a:lnTo>
                      <a:pt x="0" y="48"/>
                    </a:lnTo>
                    <a:lnTo>
                      <a:pt x="5802" y="48"/>
                    </a:lnTo>
                    <a:lnTo>
                      <a:pt x="5810" y="41"/>
                    </a:lnTo>
                    <a:lnTo>
                      <a:pt x="5802" y="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1" name="Freeform 276"/>
              <p:cNvSpPr>
                <a:spLocks/>
              </p:cNvSpPr>
              <p:nvPr/>
            </p:nvSpPr>
            <p:spPr bwMode="auto">
              <a:xfrm>
                <a:off x="3864" y="6651"/>
                <a:ext cx="5893" cy="83"/>
              </a:xfrm>
              <a:custGeom>
                <a:avLst/>
                <a:gdLst>
                  <a:gd name="T0" fmla="+- 0 9735 3864"/>
                  <a:gd name="T1" fmla="*/ T0 w 5893"/>
                  <a:gd name="T2" fmla="+- 0 6685 6651"/>
                  <a:gd name="T3" fmla="*/ 6685 h 83"/>
                  <a:gd name="T4" fmla="+- 0 9674 3864"/>
                  <a:gd name="T5" fmla="*/ T4 w 5893"/>
                  <a:gd name="T6" fmla="+- 0 6685 6651"/>
                  <a:gd name="T7" fmla="*/ 6685 h 83"/>
                  <a:gd name="T8" fmla="+- 0 9674 3864"/>
                  <a:gd name="T9" fmla="*/ T8 w 5893"/>
                  <a:gd name="T10" fmla="+- 0 6699 6651"/>
                  <a:gd name="T11" fmla="*/ 6699 h 83"/>
                  <a:gd name="T12" fmla="+- 0 9735 3864"/>
                  <a:gd name="T13" fmla="*/ T12 w 5893"/>
                  <a:gd name="T14" fmla="+- 0 6699 6651"/>
                  <a:gd name="T15" fmla="*/ 6699 h 83"/>
                  <a:gd name="T16" fmla="+- 0 9757 3864"/>
                  <a:gd name="T17" fmla="*/ T16 w 5893"/>
                  <a:gd name="T18" fmla="+- 0 6692 6651"/>
                  <a:gd name="T19" fmla="*/ 6692 h 83"/>
                  <a:gd name="T20" fmla="+- 0 9735 3864"/>
                  <a:gd name="T21" fmla="*/ T20 w 5893"/>
                  <a:gd name="T22" fmla="+- 0 6685 6651"/>
                  <a:gd name="T23" fmla="*/ 6685 h 83"/>
                </a:gdLst>
                <a:ahLst/>
                <a:cxnLst>
                  <a:cxn ang="0">
                    <a:pos x="T1" y="T3"/>
                  </a:cxn>
                  <a:cxn ang="0">
                    <a:pos x="T5" y="T7"/>
                  </a:cxn>
                  <a:cxn ang="0">
                    <a:pos x="T9" y="T11"/>
                  </a:cxn>
                  <a:cxn ang="0">
                    <a:pos x="T13" y="T15"/>
                  </a:cxn>
                  <a:cxn ang="0">
                    <a:pos x="T17" y="T19"/>
                  </a:cxn>
                  <a:cxn ang="0">
                    <a:pos x="T21" y="T23"/>
                  </a:cxn>
                </a:cxnLst>
                <a:rect l="0" t="0" r="r" b="b"/>
                <a:pathLst>
                  <a:path w="5893" h="83">
                    <a:moveTo>
                      <a:pt x="5871" y="34"/>
                    </a:moveTo>
                    <a:lnTo>
                      <a:pt x="5810" y="34"/>
                    </a:lnTo>
                    <a:lnTo>
                      <a:pt x="5810" y="48"/>
                    </a:lnTo>
                    <a:lnTo>
                      <a:pt x="5871" y="48"/>
                    </a:lnTo>
                    <a:lnTo>
                      <a:pt x="5893" y="41"/>
                    </a:lnTo>
                    <a:lnTo>
                      <a:pt x="5871" y="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2" name="Freeform 277"/>
              <p:cNvSpPr>
                <a:spLocks/>
              </p:cNvSpPr>
              <p:nvPr/>
            </p:nvSpPr>
            <p:spPr bwMode="auto">
              <a:xfrm>
                <a:off x="3864" y="6651"/>
                <a:ext cx="5893" cy="83"/>
              </a:xfrm>
              <a:custGeom>
                <a:avLst/>
                <a:gdLst>
                  <a:gd name="T0" fmla="+- 0 9620 3864"/>
                  <a:gd name="T1" fmla="*/ T0 w 5893"/>
                  <a:gd name="T2" fmla="+- 0 6651 6651"/>
                  <a:gd name="T3" fmla="*/ 6651 h 83"/>
                  <a:gd name="T4" fmla="+- 0 9674 3864"/>
                  <a:gd name="T5" fmla="*/ T4 w 5893"/>
                  <a:gd name="T6" fmla="+- 0 6692 6651"/>
                  <a:gd name="T7" fmla="*/ 6692 h 83"/>
                  <a:gd name="T8" fmla="+- 0 9674 3864"/>
                  <a:gd name="T9" fmla="*/ T8 w 5893"/>
                  <a:gd name="T10" fmla="+- 0 6685 6651"/>
                  <a:gd name="T11" fmla="*/ 6685 h 83"/>
                  <a:gd name="T12" fmla="+- 0 9735 3864"/>
                  <a:gd name="T13" fmla="*/ T12 w 5893"/>
                  <a:gd name="T14" fmla="+- 0 6685 6651"/>
                  <a:gd name="T15" fmla="*/ 6685 h 83"/>
                  <a:gd name="T16" fmla="+- 0 9620 3864"/>
                  <a:gd name="T17" fmla="*/ T16 w 5893"/>
                  <a:gd name="T18" fmla="+- 0 6651 6651"/>
                  <a:gd name="T19" fmla="*/ 6651 h 83"/>
                </a:gdLst>
                <a:ahLst/>
                <a:cxnLst>
                  <a:cxn ang="0">
                    <a:pos x="T1" y="T3"/>
                  </a:cxn>
                  <a:cxn ang="0">
                    <a:pos x="T5" y="T7"/>
                  </a:cxn>
                  <a:cxn ang="0">
                    <a:pos x="T9" y="T11"/>
                  </a:cxn>
                  <a:cxn ang="0">
                    <a:pos x="T13" y="T15"/>
                  </a:cxn>
                  <a:cxn ang="0">
                    <a:pos x="T17" y="T19"/>
                  </a:cxn>
                </a:cxnLst>
                <a:rect l="0" t="0" r="r" b="b"/>
                <a:pathLst>
                  <a:path w="5893" h="83">
                    <a:moveTo>
                      <a:pt x="5756" y="0"/>
                    </a:moveTo>
                    <a:lnTo>
                      <a:pt x="5810" y="41"/>
                    </a:lnTo>
                    <a:lnTo>
                      <a:pt x="5810" y="34"/>
                    </a:lnTo>
                    <a:lnTo>
                      <a:pt x="5871" y="34"/>
                    </a:lnTo>
                    <a:lnTo>
                      <a:pt x="575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73" name="Group 278"/>
            <p:cNvGrpSpPr>
              <a:grpSpLocks/>
            </p:cNvGrpSpPr>
            <p:nvPr/>
          </p:nvGrpSpPr>
          <p:grpSpPr bwMode="auto">
            <a:xfrm>
              <a:off x="4394200" y="3671888"/>
              <a:ext cx="1089025" cy="893762"/>
              <a:chOff x="6681" y="5542"/>
              <a:chExt cx="1713" cy="1407"/>
            </a:xfrm>
          </p:grpSpPr>
          <p:sp>
            <p:nvSpPr>
              <p:cNvPr id="1274" name="Freeform 279"/>
              <p:cNvSpPr>
                <a:spLocks/>
              </p:cNvSpPr>
              <p:nvPr/>
            </p:nvSpPr>
            <p:spPr bwMode="auto">
              <a:xfrm>
                <a:off x="6681" y="5542"/>
                <a:ext cx="1713" cy="1407"/>
              </a:xfrm>
              <a:custGeom>
                <a:avLst/>
                <a:gdLst>
                  <a:gd name="T0" fmla="+- 0 8109 6681"/>
                  <a:gd name="T1" fmla="*/ T0 w 1713"/>
                  <a:gd name="T2" fmla="+- 0 6425 5542"/>
                  <a:gd name="T3" fmla="*/ 6425 h 1407"/>
                  <a:gd name="T4" fmla="+- 0 7074 6681"/>
                  <a:gd name="T5" fmla="*/ T4 w 1713"/>
                  <a:gd name="T6" fmla="+- 0 6425 5542"/>
                  <a:gd name="T7" fmla="*/ 6425 h 1407"/>
                  <a:gd name="T8" fmla="+- 0 7074 6681"/>
                  <a:gd name="T9" fmla="*/ T8 w 1713"/>
                  <a:gd name="T10" fmla="+- 0 6950 5542"/>
                  <a:gd name="T11" fmla="*/ 6950 h 1407"/>
                  <a:gd name="T12" fmla="+- 0 8109 6681"/>
                  <a:gd name="T13" fmla="*/ T12 w 1713"/>
                  <a:gd name="T14" fmla="+- 0 6950 5542"/>
                  <a:gd name="T15" fmla="*/ 6950 h 1407"/>
                  <a:gd name="T16" fmla="+- 0 8109 6681"/>
                  <a:gd name="T17" fmla="*/ T16 w 1713"/>
                  <a:gd name="T18" fmla="+- 0 6425 5542"/>
                  <a:gd name="T19" fmla="*/ 6425 h 1407"/>
                </a:gdLst>
                <a:ahLst/>
                <a:cxnLst>
                  <a:cxn ang="0">
                    <a:pos x="T1" y="T3"/>
                  </a:cxn>
                  <a:cxn ang="0">
                    <a:pos x="T5" y="T7"/>
                  </a:cxn>
                  <a:cxn ang="0">
                    <a:pos x="T9" y="T11"/>
                  </a:cxn>
                  <a:cxn ang="0">
                    <a:pos x="T13" y="T15"/>
                  </a:cxn>
                  <a:cxn ang="0">
                    <a:pos x="T17" y="T19"/>
                  </a:cxn>
                </a:cxnLst>
                <a:rect l="0" t="0" r="r" b="b"/>
                <a:pathLst>
                  <a:path w="1713" h="1407">
                    <a:moveTo>
                      <a:pt x="1428" y="883"/>
                    </a:moveTo>
                    <a:lnTo>
                      <a:pt x="393" y="883"/>
                    </a:lnTo>
                    <a:lnTo>
                      <a:pt x="393" y="1408"/>
                    </a:lnTo>
                    <a:lnTo>
                      <a:pt x="1428" y="1408"/>
                    </a:lnTo>
                    <a:lnTo>
                      <a:pt x="1428" y="883"/>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5" name="Freeform 280"/>
              <p:cNvSpPr>
                <a:spLocks/>
              </p:cNvSpPr>
              <p:nvPr/>
            </p:nvSpPr>
            <p:spPr bwMode="auto">
              <a:xfrm>
                <a:off x="6681" y="5542"/>
                <a:ext cx="1713" cy="1407"/>
              </a:xfrm>
              <a:custGeom>
                <a:avLst/>
                <a:gdLst>
                  <a:gd name="T0" fmla="+- 0 6893 6681"/>
                  <a:gd name="T1" fmla="*/ T0 w 1713"/>
                  <a:gd name="T2" fmla="+- 0 5894 5542"/>
                  <a:gd name="T3" fmla="*/ 5894 h 1407"/>
                  <a:gd name="T4" fmla="+- 0 6681 6681"/>
                  <a:gd name="T5" fmla="*/ T4 w 1713"/>
                  <a:gd name="T6" fmla="+- 0 6246 5542"/>
                  <a:gd name="T7" fmla="*/ 6246 h 1407"/>
                  <a:gd name="T8" fmla="+- 0 6893 6681"/>
                  <a:gd name="T9" fmla="*/ T8 w 1713"/>
                  <a:gd name="T10" fmla="+- 0 6598 5542"/>
                  <a:gd name="T11" fmla="*/ 6598 h 1407"/>
                  <a:gd name="T12" fmla="+- 0 6893 6681"/>
                  <a:gd name="T13" fmla="*/ T12 w 1713"/>
                  <a:gd name="T14" fmla="+- 0 6425 5542"/>
                  <a:gd name="T15" fmla="*/ 6425 h 1407"/>
                  <a:gd name="T16" fmla="+- 0 8394 6681"/>
                  <a:gd name="T17" fmla="*/ T16 w 1713"/>
                  <a:gd name="T18" fmla="+- 0 6425 5542"/>
                  <a:gd name="T19" fmla="*/ 6425 h 1407"/>
                  <a:gd name="T20" fmla="+- 0 8502 6681"/>
                  <a:gd name="T21" fmla="*/ T20 w 1713"/>
                  <a:gd name="T22" fmla="+- 0 6246 5542"/>
                  <a:gd name="T23" fmla="*/ 6246 h 1407"/>
                  <a:gd name="T24" fmla="+- 0 8394 6681"/>
                  <a:gd name="T25" fmla="*/ T24 w 1713"/>
                  <a:gd name="T26" fmla="+- 0 6066 5542"/>
                  <a:gd name="T27" fmla="*/ 6066 h 1407"/>
                  <a:gd name="T28" fmla="+- 0 6893 6681"/>
                  <a:gd name="T29" fmla="*/ T28 w 1713"/>
                  <a:gd name="T30" fmla="+- 0 6066 5542"/>
                  <a:gd name="T31" fmla="*/ 6066 h 1407"/>
                  <a:gd name="T32" fmla="+- 0 6893 6681"/>
                  <a:gd name="T33" fmla="*/ T32 w 1713"/>
                  <a:gd name="T34" fmla="+- 0 5894 5542"/>
                  <a:gd name="T35" fmla="*/ 5894 h 14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13" h="1407">
                    <a:moveTo>
                      <a:pt x="212" y="352"/>
                    </a:moveTo>
                    <a:lnTo>
                      <a:pt x="0" y="704"/>
                    </a:lnTo>
                    <a:lnTo>
                      <a:pt x="212" y="1056"/>
                    </a:lnTo>
                    <a:lnTo>
                      <a:pt x="212" y="883"/>
                    </a:lnTo>
                    <a:lnTo>
                      <a:pt x="1713" y="883"/>
                    </a:lnTo>
                    <a:lnTo>
                      <a:pt x="1821" y="704"/>
                    </a:lnTo>
                    <a:lnTo>
                      <a:pt x="1713" y="524"/>
                    </a:lnTo>
                    <a:lnTo>
                      <a:pt x="212" y="524"/>
                    </a:lnTo>
                    <a:lnTo>
                      <a:pt x="212" y="352"/>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6" name="Freeform 281"/>
              <p:cNvSpPr>
                <a:spLocks/>
              </p:cNvSpPr>
              <p:nvPr/>
            </p:nvSpPr>
            <p:spPr bwMode="auto">
              <a:xfrm>
                <a:off x="6681" y="5542"/>
                <a:ext cx="1713" cy="1407"/>
              </a:xfrm>
              <a:custGeom>
                <a:avLst/>
                <a:gdLst>
                  <a:gd name="T0" fmla="+- 0 8394 6681"/>
                  <a:gd name="T1" fmla="*/ T0 w 1713"/>
                  <a:gd name="T2" fmla="+- 0 6425 5542"/>
                  <a:gd name="T3" fmla="*/ 6425 h 1407"/>
                  <a:gd name="T4" fmla="+- 0 8289 6681"/>
                  <a:gd name="T5" fmla="*/ T4 w 1713"/>
                  <a:gd name="T6" fmla="+- 0 6425 5542"/>
                  <a:gd name="T7" fmla="*/ 6425 h 1407"/>
                  <a:gd name="T8" fmla="+- 0 8289 6681"/>
                  <a:gd name="T9" fmla="*/ T8 w 1713"/>
                  <a:gd name="T10" fmla="+- 0 6598 5542"/>
                  <a:gd name="T11" fmla="*/ 6598 h 1407"/>
                  <a:gd name="T12" fmla="+- 0 8394 6681"/>
                  <a:gd name="T13" fmla="*/ T12 w 1713"/>
                  <a:gd name="T14" fmla="+- 0 6425 5542"/>
                  <a:gd name="T15" fmla="*/ 6425 h 1407"/>
                </a:gdLst>
                <a:ahLst/>
                <a:cxnLst>
                  <a:cxn ang="0">
                    <a:pos x="T1" y="T3"/>
                  </a:cxn>
                  <a:cxn ang="0">
                    <a:pos x="T5" y="T7"/>
                  </a:cxn>
                  <a:cxn ang="0">
                    <a:pos x="T9" y="T11"/>
                  </a:cxn>
                  <a:cxn ang="0">
                    <a:pos x="T13" y="T15"/>
                  </a:cxn>
                </a:cxnLst>
                <a:rect l="0" t="0" r="r" b="b"/>
                <a:pathLst>
                  <a:path w="1713" h="1407">
                    <a:moveTo>
                      <a:pt x="1713" y="883"/>
                    </a:moveTo>
                    <a:lnTo>
                      <a:pt x="1608" y="883"/>
                    </a:lnTo>
                    <a:lnTo>
                      <a:pt x="1608" y="1056"/>
                    </a:lnTo>
                    <a:lnTo>
                      <a:pt x="1713" y="883"/>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7" name="Freeform 282"/>
              <p:cNvSpPr>
                <a:spLocks/>
              </p:cNvSpPr>
              <p:nvPr/>
            </p:nvSpPr>
            <p:spPr bwMode="auto">
              <a:xfrm>
                <a:off x="6681" y="5542"/>
                <a:ext cx="1713" cy="1407"/>
              </a:xfrm>
              <a:custGeom>
                <a:avLst/>
                <a:gdLst>
                  <a:gd name="T0" fmla="+- 0 8109 6681"/>
                  <a:gd name="T1" fmla="*/ T0 w 1713"/>
                  <a:gd name="T2" fmla="+- 0 5542 5542"/>
                  <a:gd name="T3" fmla="*/ 5542 h 1407"/>
                  <a:gd name="T4" fmla="+- 0 7074 6681"/>
                  <a:gd name="T5" fmla="*/ T4 w 1713"/>
                  <a:gd name="T6" fmla="+- 0 5542 5542"/>
                  <a:gd name="T7" fmla="*/ 5542 h 1407"/>
                  <a:gd name="T8" fmla="+- 0 7074 6681"/>
                  <a:gd name="T9" fmla="*/ T8 w 1713"/>
                  <a:gd name="T10" fmla="+- 0 6066 5542"/>
                  <a:gd name="T11" fmla="*/ 6066 h 1407"/>
                  <a:gd name="T12" fmla="+- 0 8109 6681"/>
                  <a:gd name="T13" fmla="*/ T12 w 1713"/>
                  <a:gd name="T14" fmla="+- 0 6066 5542"/>
                  <a:gd name="T15" fmla="*/ 6066 h 1407"/>
                  <a:gd name="T16" fmla="+- 0 8109 6681"/>
                  <a:gd name="T17" fmla="*/ T16 w 1713"/>
                  <a:gd name="T18" fmla="+- 0 5542 5542"/>
                  <a:gd name="T19" fmla="*/ 5542 h 1407"/>
                </a:gdLst>
                <a:ahLst/>
                <a:cxnLst>
                  <a:cxn ang="0">
                    <a:pos x="T1" y="T3"/>
                  </a:cxn>
                  <a:cxn ang="0">
                    <a:pos x="T5" y="T7"/>
                  </a:cxn>
                  <a:cxn ang="0">
                    <a:pos x="T9" y="T11"/>
                  </a:cxn>
                  <a:cxn ang="0">
                    <a:pos x="T13" y="T15"/>
                  </a:cxn>
                  <a:cxn ang="0">
                    <a:pos x="T17" y="T19"/>
                  </a:cxn>
                </a:cxnLst>
                <a:rect l="0" t="0" r="r" b="b"/>
                <a:pathLst>
                  <a:path w="1713" h="1407">
                    <a:moveTo>
                      <a:pt x="1428" y="0"/>
                    </a:moveTo>
                    <a:lnTo>
                      <a:pt x="393" y="0"/>
                    </a:lnTo>
                    <a:lnTo>
                      <a:pt x="393" y="524"/>
                    </a:lnTo>
                    <a:lnTo>
                      <a:pt x="1428" y="524"/>
                    </a:lnTo>
                    <a:lnTo>
                      <a:pt x="1428" y="0"/>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78" name="Freeform 283"/>
              <p:cNvSpPr>
                <a:spLocks/>
              </p:cNvSpPr>
              <p:nvPr/>
            </p:nvSpPr>
            <p:spPr bwMode="auto">
              <a:xfrm>
                <a:off x="6681" y="5542"/>
                <a:ext cx="1713" cy="1407"/>
              </a:xfrm>
              <a:custGeom>
                <a:avLst/>
                <a:gdLst>
                  <a:gd name="T0" fmla="+- 0 8289 6681"/>
                  <a:gd name="T1" fmla="*/ T0 w 1713"/>
                  <a:gd name="T2" fmla="+- 0 5894 5542"/>
                  <a:gd name="T3" fmla="*/ 5894 h 1407"/>
                  <a:gd name="T4" fmla="+- 0 8289 6681"/>
                  <a:gd name="T5" fmla="*/ T4 w 1713"/>
                  <a:gd name="T6" fmla="+- 0 6066 5542"/>
                  <a:gd name="T7" fmla="*/ 6066 h 1407"/>
                  <a:gd name="T8" fmla="+- 0 8394 6681"/>
                  <a:gd name="T9" fmla="*/ T8 w 1713"/>
                  <a:gd name="T10" fmla="+- 0 6066 5542"/>
                  <a:gd name="T11" fmla="*/ 6066 h 1407"/>
                  <a:gd name="T12" fmla="+- 0 8289 6681"/>
                  <a:gd name="T13" fmla="*/ T12 w 1713"/>
                  <a:gd name="T14" fmla="+- 0 5894 5542"/>
                  <a:gd name="T15" fmla="*/ 5894 h 1407"/>
                </a:gdLst>
                <a:ahLst/>
                <a:cxnLst>
                  <a:cxn ang="0">
                    <a:pos x="T1" y="T3"/>
                  </a:cxn>
                  <a:cxn ang="0">
                    <a:pos x="T5" y="T7"/>
                  </a:cxn>
                  <a:cxn ang="0">
                    <a:pos x="T9" y="T11"/>
                  </a:cxn>
                  <a:cxn ang="0">
                    <a:pos x="T13" y="T15"/>
                  </a:cxn>
                </a:cxnLst>
                <a:rect l="0" t="0" r="r" b="b"/>
                <a:pathLst>
                  <a:path w="1713" h="1407">
                    <a:moveTo>
                      <a:pt x="1608" y="352"/>
                    </a:moveTo>
                    <a:lnTo>
                      <a:pt x="1608" y="524"/>
                    </a:lnTo>
                    <a:lnTo>
                      <a:pt x="1713" y="524"/>
                    </a:lnTo>
                    <a:lnTo>
                      <a:pt x="1608" y="352"/>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279" name="Group 284"/>
            <p:cNvGrpSpPr>
              <a:grpSpLocks/>
            </p:cNvGrpSpPr>
            <p:nvPr/>
          </p:nvGrpSpPr>
          <p:grpSpPr bwMode="auto">
            <a:xfrm>
              <a:off x="4389438" y="3667125"/>
              <a:ext cx="1166812" cy="901700"/>
              <a:chOff x="6673" y="5535"/>
              <a:chExt cx="1837" cy="1421"/>
            </a:xfrm>
          </p:grpSpPr>
          <p:sp>
            <p:nvSpPr>
              <p:cNvPr id="3328" name="Freeform 285"/>
              <p:cNvSpPr>
                <a:spLocks/>
              </p:cNvSpPr>
              <p:nvPr/>
            </p:nvSpPr>
            <p:spPr bwMode="auto">
              <a:xfrm>
                <a:off x="6673" y="5535"/>
                <a:ext cx="1837" cy="1421"/>
              </a:xfrm>
              <a:custGeom>
                <a:avLst/>
                <a:gdLst>
                  <a:gd name="T0" fmla="+- 0 7067 6673"/>
                  <a:gd name="T1" fmla="*/ T0 w 1837"/>
                  <a:gd name="T2" fmla="+- 0 6425 5535"/>
                  <a:gd name="T3" fmla="*/ 6425 h 1421"/>
                  <a:gd name="T4" fmla="+- 0 7067 6673"/>
                  <a:gd name="T5" fmla="*/ T4 w 1837"/>
                  <a:gd name="T6" fmla="+- 0 6956 5535"/>
                  <a:gd name="T7" fmla="*/ 6956 h 1421"/>
                  <a:gd name="T8" fmla="+- 0 8116 6673"/>
                  <a:gd name="T9" fmla="*/ T8 w 1837"/>
                  <a:gd name="T10" fmla="+- 0 6956 5535"/>
                  <a:gd name="T11" fmla="*/ 6956 h 1421"/>
                  <a:gd name="T12" fmla="+- 0 8116 6673"/>
                  <a:gd name="T13" fmla="*/ T12 w 1837"/>
                  <a:gd name="T14" fmla="+- 0 6950 5535"/>
                  <a:gd name="T15" fmla="*/ 6950 h 1421"/>
                  <a:gd name="T16" fmla="+- 0 7081 6673"/>
                  <a:gd name="T17" fmla="*/ T16 w 1837"/>
                  <a:gd name="T18" fmla="+- 0 6950 5535"/>
                  <a:gd name="T19" fmla="*/ 6950 h 1421"/>
                  <a:gd name="T20" fmla="+- 0 7074 6673"/>
                  <a:gd name="T21" fmla="*/ T20 w 1837"/>
                  <a:gd name="T22" fmla="+- 0 6942 5535"/>
                  <a:gd name="T23" fmla="*/ 6942 h 1421"/>
                  <a:gd name="T24" fmla="+- 0 7081 6673"/>
                  <a:gd name="T25" fmla="*/ T24 w 1837"/>
                  <a:gd name="T26" fmla="+- 0 6942 5535"/>
                  <a:gd name="T27" fmla="*/ 6942 h 1421"/>
                  <a:gd name="T28" fmla="+- 0 7081 6673"/>
                  <a:gd name="T29" fmla="*/ T28 w 1837"/>
                  <a:gd name="T30" fmla="+- 0 6432 5535"/>
                  <a:gd name="T31" fmla="*/ 6432 h 1421"/>
                  <a:gd name="T32" fmla="+- 0 7074 6673"/>
                  <a:gd name="T33" fmla="*/ T32 w 1837"/>
                  <a:gd name="T34" fmla="+- 0 6432 5535"/>
                  <a:gd name="T35" fmla="*/ 6432 h 1421"/>
                  <a:gd name="T36" fmla="+- 0 7067 6673"/>
                  <a:gd name="T37" fmla="*/ T36 w 1837"/>
                  <a:gd name="T38" fmla="+- 0 6425 5535"/>
                  <a:gd name="T39" fmla="*/ 6425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37" h="1421">
                    <a:moveTo>
                      <a:pt x="394" y="890"/>
                    </a:moveTo>
                    <a:lnTo>
                      <a:pt x="394" y="1421"/>
                    </a:lnTo>
                    <a:lnTo>
                      <a:pt x="1443" y="1421"/>
                    </a:lnTo>
                    <a:lnTo>
                      <a:pt x="1443" y="1415"/>
                    </a:lnTo>
                    <a:lnTo>
                      <a:pt x="408" y="1415"/>
                    </a:lnTo>
                    <a:lnTo>
                      <a:pt x="401" y="1407"/>
                    </a:lnTo>
                    <a:lnTo>
                      <a:pt x="408" y="1407"/>
                    </a:lnTo>
                    <a:lnTo>
                      <a:pt x="408" y="897"/>
                    </a:lnTo>
                    <a:lnTo>
                      <a:pt x="401" y="897"/>
                    </a:lnTo>
                    <a:lnTo>
                      <a:pt x="394"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29" name="Freeform 286"/>
              <p:cNvSpPr>
                <a:spLocks/>
              </p:cNvSpPr>
              <p:nvPr/>
            </p:nvSpPr>
            <p:spPr bwMode="auto">
              <a:xfrm>
                <a:off x="6673" y="5535"/>
                <a:ext cx="1837" cy="1421"/>
              </a:xfrm>
              <a:custGeom>
                <a:avLst/>
                <a:gdLst>
                  <a:gd name="T0" fmla="+- 0 7081 6673"/>
                  <a:gd name="T1" fmla="*/ T0 w 1837"/>
                  <a:gd name="T2" fmla="+- 0 6942 5535"/>
                  <a:gd name="T3" fmla="*/ 6942 h 1421"/>
                  <a:gd name="T4" fmla="+- 0 7074 6673"/>
                  <a:gd name="T5" fmla="*/ T4 w 1837"/>
                  <a:gd name="T6" fmla="+- 0 6942 5535"/>
                  <a:gd name="T7" fmla="*/ 6942 h 1421"/>
                  <a:gd name="T8" fmla="+- 0 7081 6673"/>
                  <a:gd name="T9" fmla="*/ T8 w 1837"/>
                  <a:gd name="T10" fmla="+- 0 6950 5535"/>
                  <a:gd name="T11" fmla="*/ 6950 h 1421"/>
                  <a:gd name="T12" fmla="+- 0 7081 6673"/>
                  <a:gd name="T13" fmla="*/ T12 w 1837"/>
                  <a:gd name="T14" fmla="+- 0 6942 5535"/>
                  <a:gd name="T15" fmla="*/ 6942 h 1421"/>
                </a:gdLst>
                <a:ahLst/>
                <a:cxnLst>
                  <a:cxn ang="0">
                    <a:pos x="T1" y="T3"/>
                  </a:cxn>
                  <a:cxn ang="0">
                    <a:pos x="T5" y="T7"/>
                  </a:cxn>
                  <a:cxn ang="0">
                    <a:pos x="T9" y="T11"/>
                  </a:cxn>
                  <a:cxn ang="0">
                    <a:pos x="T13" y="T15"/>
                  </a:cxn>
                </a:cxnLst>
                <a:rect l="0" t="0" r="r" b="b"/>
                <a:pathLst>
                  <a:path w="1837" h="1421">
                    <a:moveTo>
                      <a:pt x="408" y="1407"/>
                    </a:moveTo>
                    <a:lnTo>
                      <a:pt x="401" y="1407"/>
                    </a:lnTo>
                    <a:lnTo>
                      <a:pt x="408" y="1415"/>
                    </a:lnTo>
                    <a:lnTo>
                      <a:pt x="408" y="14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0" name="Freeform 287"/>
              <p:cNvSpPr>
                <a:spLocks/>
              </p:cNvSpPr>
              <p:nvPr/>
            </p:nvSpPr>
            <p:spPr bwMode="auto">
              <a:xfrm>
                <a:off x="6673" y="5535"/>
                <a:ext cx="1837" cy="1421"/>
              </a:xfrm>
              <a:custGeom>
                <a:avLst/>
                <a:gdLst>
                  <a:gd name="T0" fmla="+- 0 8101 6673"/>
                  <a:gd name="T1" fmla="*/ T0 w 1837"/>
                  <a:gd name="T2" fmla="+- 0 6942 5535"/>
                  <a:gd name="T3" fmla="*/ 6942 h 1421"/>
                  <a:gd name="T4" fmla="+- 0 7081 6673"/>
                  <a:gd name="T5" fmla="*/ T4 w 1837"/>
                  <a:gd name="T6" fmla="+- 0 6942 5535"/>
                  <a:gd name="T7" fmla="*/ 6942 h 1421"/>
                  <a:gd name="T8" fmla="+- 0 7081 6673"/>
                  <a:gd name="T9" fmla="*/ T8 w 1837"/>
                  <a:gd name="T10" fmla="+- 0 6950 5535"/>
                  <a:gd name="T11" fmla="*/ 6950 h 1421"/>
                  <a:gd name="T12" fmla="+- 0 8101 6673"/>
                  <a:gd name="T13" fmla="*/ T12 w 1837"/>
                  <a:gd name="T14" fmla="+- 0 6950 5535"/>
                  <a:gd name="T15" fmla="*/ 6950 h 1421"/>
                  <a:gd name="T16" fmla="+- 0 8101 6673"/>
                  <a:gd name="T17" fmla="*/ T16 w 1837"/>
                  <a:gd name="T18" fmla="+- 0 6942 5535"/>
                  <a:gd name="T19" fmla="*/ 6942 h 1421"/>
                </a:gdLst>
                <a:ahLst/>
                <a:cxnLst>
                  <a:cxn ang="0">
                    <a:pos x="T1" y="T3"/>
                  </a:cxn>
                  <a:cxn ang="0">
                    <a:pos x="T5" y="T7"/>
                  </a:cxn>
                  <a:cxn ang="0">
                    <a:pos x="T9" y="T11"/>
                  </a:cxn>
                  <a:cxn ang="0">
                    <a:pos x="T13" y="T15"/>
                  </a:cxn>
                  <a:cxn ang="0">
                    <a:pos x="T17" y="T19"/>
                  </a:cxn>
                </a:cxnLst>
                <a:rect l="0" t="0" r="r" b="b"/>
                <a:pathLst>
                  <a:path w="1837" h="1421">
                    <a:moveTo>
                      <a:pt x="1428" y="1407"/>
                    </a:moveTo>
                    <a:lnTo>
                      <a:pt x="408" y="1407"/>
                    </a:lnTo>
                    <a:lnTo>
                      <a:pt x="408" y="1415"/>
                    </a:lnTo>
                    <a:lnTo>
                      <a:pt x="1428" y="1415"/>
                    </a:lnTo>
                    <a:lnTo>
                      <a:pt x="1428" y="14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1" name="Freeform 288"/>
              <p:cNvSpPr>
                <a:spLocks/>
              </p:cNvSpPr>
              <p:nvPr/>
            </p:nvSpPr>
            <p:spPr bwMode="auto">
              <a:xfrm>
                <a:off x="6673" y="5535"/>
                <a:ext cx="1837" cy="1421"/>
              </a:xfrm>
              <a:custGeom>
                <a:avLst/>
                <a:gdLst>
                  <a:gd name="T0" fmla="+- 0 8297 6673"/>
                  <a:gd name="T1" fmla="*/ T0 w 1837"/>
                  <a:gd name="T2" fmla="+- 0 6418 5535"/>
                  <a:gd name="T3" fmla="*/ 6418 h 1421"/>
                  <a:gd name="T4" fmla="+- 0 8101 6673"/>
                  <a:gd name="T5" fmla="*/ T4 w 1837"/>
                  <a:gd name="T6" fmla="+- 0 6418 5535"/>
                  <a:gd name="T7" fmla="*/ 6418 h 1421"/>
                  <a:gd name="T8" fmla="+- 0 8101 6673"/>
                  <a:gd name="T9" fmla="*/ T8 w 1837"/>
                  <a:gd name="T10" fmla="+- 0 6950 5535"/>
                  <a:gd name="T11" fmla="*/ 6950 h 1421"/>
                  <a:gd name="T12" fmla="+- 0 8109 6673"/>
                  <a:gd name="T13" fmla="*/ T12 w 1837"/>
                  <a:gd name="T14" fmla="+- 0 6942 5535"/>
                  <a:gd name="T15" fmla="*/ 6942 h 1421"/>
                  <a:gd name="T16" fmla="+- 0 8116 6673"/>
                  <a:gd name="T17" fmla="*/ T16 w 1837"/>
                  <a:gd name="T18" fmla="+- 0 6942 5535"/>
                  <a:gd name="T19" fmla="*/ 6942 h 1421"/>
                  <a:gd name="T20" fmla="+- 0 8116 6673"/>
                  <a:gd name="T21" fmla="*/ T20 w 1837"/>
                  <a:gd name="T22" fmla="+- 0 6432 5535"/>
                  <a:gd name="T23" fmla="*/ 6432 h 1421"/>
                  <a:gd name="T24" fmla="+- 0 8109 6673"/>
                  <a:gd name="T25" fmla="*/ T24 w 1837"/>
                  <a:gd name="T26" fmla="+- 0 6432 5535"/>
                  <a:gd name="T27" fmla="*/ 6432 h 1421"/>
                  <a:gd name="T28" fmla="+- 0 8116 6673"/>
                  <a:gd name="T29" fmla="*/ T28 w 1837"/>
                  <a:gd name="T30" fmla="+- 0 6425 5535"/>
                  <a:gd name="T31" fmla="*/ 6425 h 1421"/>
                  <a:gd name="T32" fmla="+- 0 8297 6673"/>
                  <a:gd name="T33" fmla="*/ T32 w 1837"/>
                  <a:gd name="T34" fmla="+- 0 6425 5535"/>
                  <a:gd name="T35" fmla="*/ 6425 h 1421"/>
                  <a:gd name="T36" fmla="+- 0 8297 6673"/>
                  <a:gd name="T37" fmla="*/ T36 w 1837"/>
                  <a:gd name="T38" fmla="+- 0 6418 5535"/>
                  <a:gd name="T39" fmla="*/ 6418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37" h="1421">
                    <a:moveTo>
                      <a:pt x="1624" y="883"/>
                    </a:moveTo>
                    <a:lnTo>
                      <a:pt x="1428" y="883"/>
                    </a:lnTo>
                    <a:lnTo>
                      <a:pt x="1428" y="1415"/>
                    </a:lnTo>
                    <a:lnTo>
                      <a:pt x="1436" y="1407"/>
                    </a:lnTo>
                    <a:lnTo>
                      <a:pt x="1443" y="1407"/>
                    </a:lnTo>
                    <a:lnTo>
                      <a:pt x="1443" y="897"/>
                    </a:lnTo>
                    <a:lnTo>
                      <a:pt x="1436" y="897"/>
                    </a:lnTo>
                    <a:lnTo>
                      <a:pt x="1443" y="890"/>
                    </a:lnTo>
                    <a:lnTo>
                      <a:pt x="1624" y="890"/>
                    </a:lnTo>
                    <a:lnTo>
                      <a:pt x="1624" y="88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2" name="Freeform 289"/>
              <p:cNvSpPr>
                <a:spLocks/>
              </p:cNvSpPr>
              <p:nvPr/>
            </p:nvSpPr>
            <p:spPr bwMode="auto">
              <a:xfrm>
                <a:off x="6673" y="5535"/>
                <a:ext cx="1837" cy="1421"/>
              </a:xfrm>
              <a:custGeom>
                <a:avLst/>
                <a:gdLst>
                  <a:gd name="T0" fmla="+- 0 8116 6673"/>
                  <a:gd name="T1" fmla="*/ T0 w 1837"/>
                  <a:gd name="T2" fmla="+- 0 6942 5535"/>
                  <a:gd name="T3" fmla="*/ 6942 h 1421"/>
                  <a:gd name="T4" fmla="+- 0 8109 6673"/>
                  <a:gd name="T5" fmla="*/ T4 w 1837"/>
                  <a:gd name="T6" fmla="+- 0 6942 5535"/>
                  <a:gd name="T7" fmla="*/ 6942 h 1421"/>
                  <a:gd name="T8" fmla="+- 0 8101 6673"/>
                  <a:gd name="T9" fmla="*/ T8 w 1837"/>
                  <a:gd name="T10" fmla="+- 0 6950 5535"/>
                  <a:gd name="T11" fmla="*/ 6950 h 1421"/>
                  <a:gd name="T12" fmla="+- 0 8116 6673"/>
                  <a:gd name="T13" fmla="*/ T12 w 1837"/>
                  <a:gd name="T14" fmla="+- 0 6950 5535"/>
                  <a:gd name="T15" fmla="*/ 6950 h 1421"/>
                  <a:gd name="T16" fmla="+- 0 8116 6673"/>
                  <a:gd name="T17" fmla="*/ T16 w 1837"/>
                  <a:gd name="T18" fmla="+- 0 6942 5535"/>
                  <a:gd name="T19" fmla="*/ 6942 h 1421"/>
                </a:gdLst>
                <a:ahLst/>
                <a:cxnLst>
                  <a:cxn ang="0">
                    <a:pos x="T1" y="T3"/>
                  </a:cxn>
                  <a:cxn ang="0">
                    <a:pos x="T5" y="T7"/>
                  </a:cxn>
                  <a:cxn ang="0">
                    <a:pos x="T9" y="T11"/>
                  </a:cxn>
                  <a:cxn ang="0">
                    <a:pos x="T13" y="T15"/>
                  </a:cxn>
                  <a:cxn ang="0">
                    <a:pos x="T17" y="T19"/>
                  </a:cxn>
                </a:cxnLst>
                <a:rect l="0" t="0" r="r" b="b"/>
                <a:pathLst>
                  <a:path w="1837" h="1421">
                    <a:moveTo>
                      <a:pt x="1443" y="1407"/>
                    </a:moveTo>
                    <a:lnTo>
                      <a:pt x="1436" y="1407"/>
                    </a:lnTo>
                    <a:lnTo>
                      <a:pt x="1428" y="1415"/>
                    </a:lnTo>
                    <a:lnTo>
                      <a:pt x="1443" y="1415"/>
                    </a:lnTo>
                    <a:lnTo>
                      <a:pt x="1443" y="14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3" name="Freeform 290"/>
              <p:cNvSpPr>
                <a:spLocks/>
              </p:cNvSpPr>
              <p:nvPr/>
            </p:nvSpPr>
            <p:spPr bwMode="auto">
              <a:xfrm>
                <a:off x="6673" y="5535"/>
                <a:ext cx="1837" cy="1421"/>
              </a:xfrm>
              <a:custGeom>
                <a:avLst/>
                <a:gdLst>
                  <a:gd name="T0" fmla="+- 0 6899 6673"/>
                  <a:gd name="T1" fmla="*/ T0 w 1837"/>
                  <a:gd name="T2" fmla="+- 0 5869 5535"/>
                  <a:gd name="T3" fmla="*/ 5869 h 1421"/>
                  <a:gd name="T4" fmla="+- 0 6673 6673"/>
                  <a:gd name="T5" fmla="*/ T4 w 1837"/>
                  <a:gd name="T6" fmla="+- 0 6246 5535"/>
                  <a:gd name="T7" fmla="*/ 6246 h 1421"/>
                  <a:gd name="T8" fmla="+- 0 6899 6673"/>
                  <a:gd name="T9" fmla="*/ T8 w 1837"/>
                  <a:gd name="T10" fmla="+- 0 6622 5535"/>
                  <a:gd name="T11" fmla="*/ 6622 h 1421"/>
                  <a:gd name="T12" fmla="+- 0 6899 6673"/>
                  <a:gd name="T13" fmla="*/ T12 w 1837"/>
                  <a:gd name="T14" fmla="+- 0 6598 5535"/>
                  <a:gd name="T15" fmla="*/ 6598 h 1421"/>
                  <a:gd name="T16" fmla="+- 0 6886 6673"/>
                  <a:gd name="T17" fmla="*/ T16 w 1837"/>
                  <a:gd name="T18" fmla="+- 0 6598 5535"/>
                  <a:gd name="T19" fmla="*/ 6598 h 1421"/>
                  <a:gd name="T20" fmla="+- 0 6886 6673"/>
                  <a:gd name="T21" fmla="*/ T20 w 1837"/>
                  <a:gd name="T22" fmla="+- 0 6573 5535"/>
                  <a:gd name="T23" fmla="*/ 6573 h 1421"/>
                  <a:gd name="T24" fmla="+- 0 6691 6673"/>
                  <a:gd name="T25" fmla="*/ T24 w 1837"/>
                  <a:gd name="T26" fmla="+- 0 6249 5535"/>
                  <a:gd name="T27" fmla="*/ 6249 h 1421"/>
                  <a:gd name="T28" fmla="+- 0 6687 6673"/>
                  <a:gd name="T29" fmla="*/ T28 w 1837"/>
                  <a:gd name="T30" fmla="+- 0 6249 5535"/>
                  <a:gd name="T31" fmla="*/ 6249 h 1421"/>
                  <a:gd name="T32" fmla="+- 0 6687 6673"/>
                  <a:gd name="T33" fmla="*/ T32 w 1837"/>
                  <a:gd name="T34" fmla="+- 0 6242 5535"/>
                  <a:gd name="T35" fmla="*/ 6242 h 1421"/>
                  <a:gd name="T36" fmla="+- 0 6691 6673"/>
                  <a:gd name="T37" fmla="*/ T36 w 1837"/>
                  <a:gd name="T38" fmla="+- 0 6242 5535"/>
                  <a:gd name="T39" fmla="*/ 6242 h 1421"/>
                  <a:gd name="T40" fmla="+- 0 6886 6673"/>
                  <a:gd name="T41" fmla="*/ T40 w 1837"/>
                  <a:gd name="T42" fmla="+- 0 5918 5535"/>
                  <a:gd name="T43" fmla="*/ 5918 h 1421"/>
                  <a:gd name="T44" fmla="+- 0 6886 6673"/>
                  <a:gd name="T45" fmla="*/ T44 w 1837"/>
                  <a:gd name="T46" fmla="+- 0 5894 5535"/>
                  <a:gd name="T47" fmla="*/ 5894 h 1421"/>
                  <a:gd name="T48" fmla="+- 0 6899 6673"/>
                  <a:gd name="T49" fmla="*/ T48 w 1837"/>
                  <a:gd name="T50" fmla="+- 0 5894 5535"/>
                  <a:gd name="T51" fmla="*/ 5894 h 1421"/>
                  <a:gd name="T52" fmla="+- 0 6899 6673"/>
                  <a:gd name="T53" fmla="*/ T52 w 1837"/>
                  <a:gd name="T54" fmla="+- 0 5869 5535"/>
                  <a:gd name="T55" fmla="*/ 5869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837" h="1421">
                    <a:moveTo>
                      <a:pt x="226" y="334"/>
                    </a:moveTo>
                    <a:lnTo>
                      <a:pt x="0" y="711"/>
                    </a:lnTo>
                    <a:lnTo>
                      <a:pt x="226" y="1087"/>
                    </a:lnTo>
                    <a:lnTo>
                      <a:pt x="226" y="1063"/>
                    </a:lnTo>
                    <a:lnTo>
                      <a:pt x="213" y="1063"/>
                    </a:lnTo>
                    <a:lnTo>
                      <a:pt x="213" y="1038"/>
                    </a:lnTo>
                    <a:lnTo>
                      <a:pt x="18" y="714"/>
                    </a:lnTo>
                    <a:lnTo>
                      <a:pt x="14" y="714"/>
                    </a:lnTo>
                    <a:lnTo>
                      <a:pt x="14" y="707"/>
                    </a:lnTo>
                    <a:lnTo>
                      <a:pt x="18" y="707"/>
                    </a:lnTo>
                    <a:lnTo>
                      <a:pt x="213" y="383"/>
                    </a:lnTo>
                    <a:lnTo>
                      <a:pt x="213" y="359"/>
                    </a:lnTo>
                    <a:lnTo>
                      <a:pt x="226" y="359"/>
                    </a:lnTo>
                    <a:lnTo>
                      <a:pt x="226" y="3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4" name="Freeform 291"/>
              <p:cNvSpPr>
                <a:spLocks/>
              </p:cNvSpPr>
              <p:nvPr/>
            </p:nvSpPr>
            <p:spPr bwMode="auto">
              <a:xfrm>
                <a:off x="6673" y="5535"/>
                <a:ext cx="1837" cy="1421"/>
              </a:xfrm>
              <a:custGeom>
                <a:avLst/>
                <a:gdLst>
                  <a:gd name="T0" fmla="+- 0 8283 6673"/>
                  <a:gd name="T1" fmla="*/ T0 w 1837"/>
                  <a:gd name="T2" fmla="+- 0 6425 5535"/>
                  <a:gd name="T3" fmla="*/ 6425 h 1421"/>
                  <a:gd name="T4" fmla="+- 0 8283 6673"/>
                  <a:gd name="T5" fmla="*/ T4 w 1837"/>
                  <a:gd name="T6" fmla="+- 0 6622 5535"/>
                  <a:gd name="T7" fmla="*/ 6622 h 1421"/>
                  <a:gd name="T8" fmla="+- 0 8298 6673"/>
                  <a:gd name="T9" fmla="*/ T8 w 1837"/>
                  <a:gd name="T10" fmla="+- 0 6598 5535"/>
                  <a:gd name="T11" fmla="*/ 6598 h 1421"/>
                  <a:gd name="T12" fmla="+- 0 8297 6673"/>
                  <a:gd name="T13" fmla="*/ T12 w 1837"/>
                  <a:gd name="T14" fmla="+- 0 6598 5535"/>
                  <a:gd name="T15" fmla="*/ 6598 h 1421"/>
                  <a:gd name="T16" fmla="+- 0 8284 6673"/>
                  <a:gd name="T17" fmla="*/ T16 w 1837"/>
                  <a:gd name="T18" fmla="+- 0 6594 5535"/>
                  <a:gd name="T19" fmla="*/ 6594 h 1421"/>
                  <a:gd name="T20" fmla="+- 0 8297 6673"/>
                  <a:gd name="T21" fmla="*/ T20 w 1837"/>
                  <a:gd name="T22" fmla="+- 0 6572 5535"/>
                  <a:gd name="T23" fmla="*/ 6572 h 1421"/>
                  <a:gd name="T24" fmla="+- 0 8297 6673"/>
                  <a:gd name="T25" fmla="*/ T24 w 1837"/>
                  <a:gd name="T26" fmla="+- 0 6432 5535"/>
                  <a:gd name="T27" fmla="*/ 6432 h 1421"/>
                  <a:gd name="T28" fmla="+- 0 8289 6673"/>
                  <a:gd name="T29" fmla="*/ T28 w 1837"/>
                  <a:gd name="T30" fmla="+- 0 6432 5535"/>
                  <a:gd name="T31" fmla="*/ 6432 h 1421"/>
                  <a:gd name="T32" fmla="+- 0 8283 6673"/>
                  <a:gd name="T33" fmla="*/ T32 w 1837"/>
                  <a:gd name="T34" fmla="+- 0 6425 5535"/>
                  <a:gd name="T35" fmla="*/ 6425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837" h="1421">
                    <a:moveTo>
                      <a:pt x="1610" y="890"/>
                    </a:moveTo>
                    <a:lnTo>
                      <a:pt x="1610" y="1087"/>
                    </a:lnTo>
                    <a:lnTo>
                      <a:pt x="1625" y="1063"/>
                    </a:lnTo>
                    <a:lnTo>
                      <a:pt x="1624" y="1063"/>
                    </a:lnTo>
                    <a:lnTo>
                      <a:pt x="1611" y="1059"/>
                    </a:lnTo>
                    <a:lnTo>
                      <a:pt x="1624" y="1037"/>
                    </a:lnTo>
                    <a:lnTo>
                      <a:pt x="1624" y="897"/>
                    </a:lnTo>
                    <a:lnTo>
                      <a:pt x="1616" y="897"/>
                    </a:lnTo>
                    <a:lnTo>
                      <a:pt x="1610"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5" name="Freeform 292"/>
              <p:cNvSpPr>
                <a:spLocks/>
              </p:cNvSpPr>
              <p:nvPr/>
            </p:nvSpPr>
            <p:spPr bwMode="auto">
              <a:xfrm>
                <a:off x="6673" y="5535"/>
                <a:ext cx="1837" cy="1421"/>
              </a:xfrm>
              <a:custGeom>
                <a:avLst/>
                <a:gdLst>
                  <a:gd name="T0" fmla="+- 0 6886 6673"/>
                  <a:gd name="T1" fmla="*/ T0 w 1837"/>
                  <a:gd name="T2" fmla="+- 0 6573 5535"/>
                  <a:gd name="T3" fmla="*/ 6573 h 1421"/>
                  <a:gd name="T4" fmla="+- 0 6886 6673"/>
                  <a:gd name="T5" fmla="*/ T4 w 1837"/>
                  <a:gd name="T6" fmla="+- 0 6598 5535"/>
                  <a:gd name="T7" fmla="*/ 6598 h 1421"/>
                  <a:gd name="T8" fmla="+- 0 6899 6673"/>
                  <a:gd name="T9" fmla="*/ T8 w 1837"/>
                  <a:gd name="T10" fmla="+- 0 6594 5535"/>
                  <a:gd name="T11" fmla="*/ 6594 h 1421"/>
                  <a:gd name="T12" fmla="+- 0 6886 6673"/>
                  <a:gd name="T13" fmla="*/ T12 w 1837"/>
                  <a:gd name="T14" fmla="+- 0 6573 5535"/>
                  <a:gd name="T15" fmla="*/ 6573 h 1421"/>
                </a:gdLst>
                <a:ahLst/>
                <a:cxnLst>
                  <a:cxn ang="0">
                    <a:pos x="T1" y="T3"/>
                  </a:cxn>
                  <a:cxn ang="0">
                    <a:pos x="T5" y="T7"/>
                  </a:cxn>
                  <a:cxn ang="0">
                    <a:pos x="T9" y="T11"/>
                  </a:cxn>
                  <a:cxn ang="0">
                    <a:pos x="T13" y="T15"/>
                  </a:cxn>
                </a:cxnLst>
                <a:rect l="0" t="0" r="r" b="b"/>
                <a:pathLst>
                  <a:path w="1837" h="1421">
                    <a:moveTo>
                      <a:pt x="213" y="1038"/>
                    </a:moveTo>
                    <a:lnTo>
                      <a:pt x="213" y="1063"/>
                    </a:lnTo>
                    <a:lnTo>
                      <a:pt x="226" y="1059"/>
                    </a:lnTo>
                    <a:lnTo>
                      <a:pt x="213" y="103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6" name="Freeform 293"/>
              <p:cNvSpPr>
                <a:spLocks/>
              </p:cNvSpPr>
              <p:nvPr/>
            </p:nvSpPr>
            <p:spPr bwMode="auto">
              <a:xfrm>
                <a:off x="6673" y="5535"/>
                <a:ext cx="1837" cy="1421"/>
              </a:xfrm>
              <a:custGeom>
                <a:avLst/>
                <a:gdLst>
                  <a:gd name="T0" fmla="+- 0 7081 6673"/>
                  <a:gd name="T1" fmla="*/ T0 w 1837"/>
                  <a:gd name="T2" fmla="+- 0 6418 5535"/>
                  <a:gd name="T3" fmla="*/ 6418 h 1421"/>
                  <a:gd name="T4" fmla="+- 0 6886 6673"/>
                  <a:gd name="T5" fmla="*/ T4 w 1837"/>
                  <a:gd name="T6" fmla="+- 0 6418 5535"/>
                  <a:gd name="T7" fmla="*/ 6418 h 1421"/>
                  <a:gd name="T8" fmla="+- 0 6886 6673"/>
                  <a:gd name="T9" fmla="*/ T8 w 1837"/>
                  <a:gd name="T10" fmla="+- 0 6573 5535"/>
                  <a:gd name="T11" fmla="*/ 6573 h 1421"/>
                  <a:gd name="T12" fmla="+- 0 6899 6673"/>
                  <a:gd name="T13" fmla="*/ T12 w 1837"/>
                  <a:gd name="T14" fmla="+- 0 6594 5535"/>
                  <a:gd name="T15" fmla="*/ 6594 h 1421"/>
                  <a:gd name="T16" fmla="+- 0 6886 6673"/>
                  <a:gd name="T17" fmla="*/ T16 w 1837"/>
                  <a:gd name="T18" fmla="+- 0 6598 5535"/>
                  <a:gd name="T19" fmla="*/ 6598 h 1421"/>
                  <a:gd name="T20" fmla="+- 0 6899 6673"/>
                  <a:gd name="T21" fmla="*/ T20 w 1837"/>
                  <a:gd name="T22" fmla="+- 0 6598 5535"/>
                  <a:gd name="T23" fmla="*/ 6598 h 1421"/>
                  <a:gd name="T24" fmla="+- 0 6899 6673"/>
                  <a:gd name="T25" fmla="*/ T24 w 1837"/>
                  <a:gd name="T26" fmla="+- 0 6432 5535"/>
                  <a:gd name="T27" fmla="*/ 6432 h 1421"/>
                  <a:gd name="T28" fmla="+- 0 6893 6673"/>
                  <a:gd name="T29" fmla="*/ T28 w 1837"/>
                  <a:gd name="T30" fmla="+- 0 6432 5535"/>
                  <a:gd name="T31" fmla="*/ 6432 h 1421"/>
                  <a:gd name="T32" fmla="+- 0 6899 6673"/>
                  <a:gd name="T33" fmla="*/ T32 w 1837"/>
                  <a:gd name="T34" fmla="+- 0 6425 5535"/>
                  <a:gd name="T35" fmla="*/ 6425 h 1421"/>
                  <a:gd name="T36" fmla="+- 0 7081 6673"/>
                  <a:gd name="T37" fmla="*/ T36 w 1837"/>
                  <a:gd name="T38" fmla="+- 0 6425 5535"/>
                  <a:gd name="T39" fmla="*/ 6425 h 1421"/>
                  <a:gd name="T40" fmla="+- 0 7081 6673"/>
                  <a:gd name="T41" fmla="*/ T40 w 1837"/>
                  <a:gd name="T42" fmla="+- 0 6418 5535"/>
                  <a:gd name="T43" fmla="*/ 6418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837" h="1421">
                    <a:moveTo>
                      <a:pt x="408" y="883"/>
                    </a:moveTo>
                    <a:lnTo>
                      <a:pt x="213" y="883"/>
                    </a:lnTo>
                    <a:lnTo>
                      <a:pt x="213" y="1038"/>
                    </a:lnTo>
                    <a:lnTo>
                      <a:pt x="226" y="1059"/>
                    </a:lnTo>
                    <a:lnTo>
                      <a:pt x="213" y="1063"/>
                    </a:lnTo>
                    <a:lnTo>
                      <a:pt x="226" y="1063"/>
                    </a:lnTo>
                    <a:lnTo>
                      <a:pt x="226" y="897"/>
                    </a:lnTo>
                    <a:lnTo>
                      <a:pt x="220" y="897"/>
                    </a:lnTo>
                    <a:lnTo>
                      <a:pt x="226" y="890"/>
                    </a:lnTo>
                    <a:lnTo>
                      <a:pt x="408" y="890"/>
                    </a:lnTo>
                    <a:lnTo>
                      <a:pt x="408" y="88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7" name="Freeform 294"/>
              <p:cNvSpPr>
                <a:spLocks/>
              </p:cNvSpPr>
              <p:nvPr/>
            </p:nvSpPr>
            <p:spPr bwMode="auto">
              <a:xfrm>
                <a:off x="6673" y="5535"/>
                <a:ext cx="1837" cy="1421"/>
              </a:xfrm>
              <a:custGeom>
                <a:avLst/>
                <a:gdLst>
                  <a:gd name="T0" fmla="+- 0 8297 6673"/>
                  <a:gd name="T1" fmla="*/ T0 w 1837"/>
                  <a:gd name="T2" fmla="+- 0 6572 5535"/>
                  <a:gd name="T3" fmla="*/ 6572 h 1421"/>
                  <a:gd name="T4" fmla="+- 0 8284 6673"/>
                  <a:gd name="T5" fmla="*/ T4 w 1837"/>
                  <a:gd name="T6" fmla="+- 0 6594 5535"/>
                  <a:gd name="T7" fmla="*/ 6594 h 1421"/>
                  <a:gd name="T8" fmla="+- 0 8297 6673"/>
                  <a:gd name="T9" fmla="*/ T8 w 1837"/>
                  <a:gd name="T10" fmla="+- 0 6598 5535"/>
                  <a:gd name="T11" fmla="*/ 6598 h 1421"/>
                  <a:gd name="T12" fmla="+- 0 8297 6673"/>
                  <a:gd name="T13" fmla="*/ T12 w 1837"/>
                  <a:gd name="T14" fmla="+- 0 6572 5535"/>
                  <a:gd name="T15" fmla="*/ 6572 h 1421"/>
                </a:gdLst>
                <a:ahLst/>
                <a:cxnLst>
                  <a:cxn ang="0">
                    <a:pos x="T1" y="T3"/>
                  </a:cxn>
                  <a:cxn ang="0">
                    <a:pos x="T5" y="T7"/>
                  </a:cxn>
                  <a:cxn ang="0">
                    <a:pos x="T9" y="T11"/>
                  </a:cxn>
                  <a:cxn ang="0">
                    <a:pos x="T13" y="T15"/>
                  </a:cxn>
                </a:cxnLst>
                <a:rect l="0" t="0" r="r" b="b"/>
                <a:pathLst>
                  <a:path w="1837" h="1421">
                    <a:moveTo>
                      <a:pt x="1624" y="1037"/>
                    </a:moveTo>
                    <a:lnTo>
                      <a:pt x="1611" y="1059"/>
                    </a:lnTo>
                    <a:lnTo>
                      <a:pt x="1624" y="1063"/>
                    </a:lnTo>
                    <a:lnTo>
                      <a:pt x="1624" y="103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8" name="Freeform 295"/>
              <p:cNvSpPr>
                <a:spLocks/>
              </p:cNvSpPr>
              <p:nvPr/>
            </p:nvSpPr>
            <p:spPr bwMode="auto">
              <a:xfrm>
                <a:off x="6673" y="5535"/>
                <a:ext cx="1837" cy="1421"/>
              </a:xfrm>
              <a:custGeom>
                <a:avLst/>
                <a:gdLst>
                  <a:gd name="T0" fmla="+- 0 8494 6673"/>
                  <a:gd name="T1" fmla="*/ T0 w 1837"/>
                  <a:gd name="T2" fmla="+- 0 6245 5535"/>
                  <a:gd name="T3" fmla="*/ 6245 h 1421"/>
                  <a:gd name="T4" fmla="+- 0 8297 6673"/>
                  <a:gd name="T5" fmla="*/ T4 w 1837"/>
                  <a:gd name="T6" fmla="+- 0 6572 5535"/>
                  <a:gd name="T7" fmla="*/ 6572 h 1421"/>
                  <a:gd name="T8" fmla="+- 0 8297 6673"/>
                  <a:gd name="T9" fmla="*/ T8 w 1837"/>
                  <a:gd name="T10" fmla="+- 0 6598 5535"/>
                  <a:gd name="T11" fmla="*/ 6598 h 1421"/>
                  <a:gd name="T12" fmla="+- 0 8298 6673"/>
                  <a:gd name="T13" fmla="*/ T12 w 1837"/>
                  <a:gd name="T14" fmla="+- 0 6598 5535"/>
                  <a:gd name="T15" fmla="*/ 6598 h 1421"/>
                  <a:gd name="T16" fmla="+- 0 8508 6673"/>
                  <a:gd name="T17" fmla="*/ T16 w 1837"/>
                  <a:gd name="T18" fmla="+- 0 6249 5535"/>
                  <a:gd name="T19" fmla="*/ 6249 h 1421"/>
                  <a:gd name="T20" fmla="+- 0 8496 6673"/>
                  <a:gd name="T21" fmla="*/ T20 w 1837"/>
                  <a:gd name="T22" fmla="+- 0 6249 5535"/>
                  <a:gd name="T23" fmla="*/ 6249 h 1421"/>
                  <a:gd name="T24" fmla="+- 0 8494 6673"/>
                  <a:gd name="T25" fmla="*/ T24 w 1837"/>
                  <a:gd name="T26" fmla="+- 0 6245 5535"/>
                  <a:gd name="T27" fmla="*/ 6245 h 1421"/>
                </a:gdLst>
                <a:ahLst/>
                <a:cxnLst>
                  <a:cxn ang="0">
                    <a:pos x="T1" y="T3"/>
                  </a:cxn>
                  <a:cxn ang="0">
                    <a:pos x="T5" y="T7"/>
                  </a:cxn>
                  <a:cxn ang="0">
                    <a:pos x="T9" y="T11"/>
                  </a:cxn>
                  <a:cxn ang="0">
                    <a:pos x="T13" y="T15"/>
                  </a:cxn>
                  <a:cxn ang="0">
                    <a:pos x="T17" y="T19"/>
                  </a:cxn>
                  <a:cxn ang="0">
                    <a:pos x="T21" y="T23"/>
                  </a:cxn>
                  <a:cxn ang="0">
                    <a:pos x="T25" y="T27"/>
                  </a:cxn>
                </a:cxnLst>
                <a:rect l="0" t="0" r="r" b="b"/>
                <a:pathLst>
                  <a:path w="1837" h="1421">
                    <a:moveTo>
                      <a:pt x="1821" y="710"/>
                    </a:moveTo>
                    <a:lnTo>
                      <a:pt x="1624" y="1037"/>
                    </a:lnTo>
                    <a:lnTo>
                      <a:pt x="1624" y="1063"/>
                    </a:lnTo>
                    <a:lnTo>
                      <a:pt x="1625" y="1063"/>
                    </a:lnTo>
                    <a:lnTo>
                      <a:pt x="1835" y="714"/>
                    </a:lnTo>
                    <a:lnTo>
                      <a:pt x="1823" y="714"/>
                    </a:lnTo>
                    <a:lnTo>
                      <a:pt x="1821" y="7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39" name="Freeform 296"/>
              <p:cNvSpPr>
                <a:spLocks/>
              </p:cNvSpPr>
              <p:nvPr/>
            </p:nvSpPr>
            <p:spPr bwMode="auto">
              <a:xfrm>
                <a:off x="6673" y="5535"/>
                <a:ext cx="1837" cy="1421"/>
              </a:xfrm>
              <a:custGeom>
                <a:avLst/>
                <a:gdLst>
                  <a:gd name="T0" fmla="+- 0 6899 6673"/>
                  <a:gd name="T1" fmla="*/ T0 w 1837"/>
                  <a:gd name="T2" fmla="+- 0 6425 5535"/>
                  <a:gd name="T3" fmla="*/ 6425 h 1421"/>
                  <a:gd name="T4" fmla="+- 0 6893 6673"/>
                  <a:gd name="T5" fmla="*/ T4 w 1837"/>
                  <a:gd name="T6" fmla="+- 0 6432 5535"/>
                  <a:gd name="T7" fmla="*/ 6432 h 1421"/>
                  <a:gd name="T8" fmla="+- 0 6899 6673"/>
                  <a:gd name="T9" fmla="*/ T8 w 1837"/>
                  <a:gd name="T10" fmla="+- 0 6432 5535"/>
                  <a:gd name="T11" fmla="*/ 6432 h 1421"/>
                  <a:gd name="T12" fmla="+- 0 6899 6673"/>
                  <a:gd name="T13" fmla="*/ T12 w 1837"/>
                  <a:gd name="T14" fmla="+- 0 6425 5535"/>
                  <a:gd name="T15" fmla="*/ 6425 h 1421"/>
                </a:gdLst>
                <a:ahLst/>
                <a:cxnLst>
                  <a:cxn ang="0">
                    <a:pos x="T1" y="T3"/>
                  </a:cxn>
                  <a:cxn ang="0">
                    <a:pos x="T5" y="T7"/>
                  </a:cxn>
                  <a:cxn ang="0">
                    <a:pos x="T9" y="T11"/>
                  </a:cxn>
                  <a:cxn ang="0">
                    <a:pos x="T13" y="T15"/>
                  </a:cxn>
                </a:cxnLst>
                <a:rect l="0" t="0" r="r" b="b"/>
                <a:pathLst>
                  <a:path w="1837" h="1421">
                    <a:moveTo>
                      <a:pt x="226" y="890"/>
                    </a:moveTo>
                    <a:lnTo>
                      <a:pt x="220" y="897"/>
                    </a:lnTo>
                    <a:lnTo>
                      <a:pt x="226" y="897"/>
                    </a:lnTo>
                    <a:lnTo>
                      <a:pt x="226"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0" name="Freeform 297"/>
              <p:cNvSpPr>
                <a:spLocks/>
              </p:cNvSpPr>
              <p:nvPr/>
            </p:nvSpPr>
            <p:spPr bwMode="auto">
              <a:xfrm>
                <a:off x="6673" y="5535"/>
                <a:ext cx="1837" cy="1421"/>
              </a:xfrm>
              <a:custGeom>
                <a:avLst/>
                <a:gdLst>
                  <a:gd name="T0" fmla="+- 0 7067 6673"/>
                  <a:gd name="T1" fmla="*/ T0 w 1837"/>
                  <a:gd name="T2" fmla="+- 0 6425 5535"/>
                  <a:gd name="T3" fmla="*/ 6425 h 1421"/>
                  <a:gd name="T4" fmla="+- 0 6899 6673"/>
                  <a:gd name="T5" fmla="*/ T4 w 1837"/>
                  <a:gd name="T6" fmla="+- 0 6425 5535"/>
                  <a:gd name="T7" fmla="*/ 6425 h 1421"/>
                  <a:gd name="T8" fmla="+- 0 6899 6673"/>
                  <a:gd name="T9" fmla="*/ T8 w 1837"/>
                  <a:gd name="T10" fmla="+- 0 6432 5535"/>
                  <a:gd name="T11" fmla="*/ 6432 h 1421"/>
                  <a:gd name="T12" fmla="+- 0 7067 6673"/>
                  <a:gd name="T13" fmla="*/ T12 w 1837"/>
                  <a:gd name="T14" fmla="+- 0 6432 5535"/>
                  <a:gd name="T15" fmla="*/ 6432 h 1421"/>
                  <a:gd name="T16" fmla="+- 0 7067 6673"/>
                  <a:gd name="T17" fmla="*/ T16 w 1837"/>
                  <a:gd name="T18" fmla="+- 0 6425 5535"/>
                  <a:gd name="T19" fmla="*/ 6425 h 1421"/>
                </a:gdLst>
                <a:ahLst/>
                <a:cxnLst>
                  <a:cxn ang="0">
                    <a:pos x="T1" y="T3"/>
                  </a:cxn>
                  <a:cxn ang="0">
                    <a:pos x="T5" y="T7"/>
                  </a:cxn>
                  <a:cxn ang="0">
                    <a:pos x="T9" y="T11"/>
                  </a:cxn>
                  <a:cxn ang="0">
                    <a:pos x="T13" y="T15"/>
                  </a:cxn>
                  <a:cxn ang="0">
                    <a:pos x="T17" y="T19"/>
                  </a:cxn>
                </a:cxnLst>
                <a:rect l="0" t="0" r="r" b="b"/>
                <a:pathLst>
                  <a:path w="1837" h="1421">
                    <a:moveTo>
                      <a:pt x="394" y="890"/>
                    </a:moveTo>
                    <a:lnTo>
                      <a:pt x="226" y="890"/>
                    </a:lnTo>
                    <a:lnTo>
                      <a:pt x="226" y="897"/>
                    </a:lnTo>
                    <a:lnTo>
                      <a:pt x="394" y="897"/>
                    </a:lnTo>
                    <a:lnTo>
                      <a:pt x="394"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1" name="Freeform 298"/>
              <p:cNvSpPr>
                <a:spLocks/>
              </p:cNvSpPr>
              <p:nvPr/>
            </p:nvSpPr>
            <p:spPr bwMode="auto">
              <a:xfrm>
                <a:off x="6673" y="5535"/>
                <a:ext cx="1837" cy="1421"/>
              </a:xfrm>
              <a:custGeom>
                <a:avLst/>
                <a:gdLst>
                  <a:gd name="T0" fmla="+- 0 7081 6673"/>
                  <a:gd name="T1" fmla="*/ T0 w 1837"/>
                  <a:gd name="T2" fmla="+- 0 6425 5535"/>
                  <a:gd name="T3" fmla="*/ 6425 h 1421"/>
                  <a:gd name="T4" fmla="+- 0 7067 6673"/>
                  <a:gd name="T5" fmla="*/ T4 w 1837"/>
                  <a:gd name="T6" fmla="+- 0 6425 5535"/>
                  <a:gd name="T7" fmla="*/ 6425 h 1421"/>
                  <a:gd name="T8" fmla="+- 0 7074 6673"/>
                  <a:gd name="T9" fmla="*/ T8 w 1837"/>
                  <a:gd name="T10" fmla="+- 0 6432 5535"/>
                  <a:gd name="T11" fmla="*/ 6432 h 1421"/>
                  <a:gd name="T12" fmla="+- 0 7081 6673"/>
                  <a:gd name="T13" fmla="*/ T12 w 1837"/>
                  <a:gd name="T14" fmla="+- 0 6432 5535"/>
                  <a:gd name="T15" fmla="*/ 6432 h 1421"/>
                  <a:gd name="T16" fmla="+- 0 7081 6673"/>
                  <a:gd name="T17" fmla="*/ T16 w 1837"/>
                  <a:gd name="T18" fmla="+- 0 6425 5535"/>
                  <a:gd name="T19" fmla="*/ 6425 h 1421"/>
                </a:gdLst>
                <a:ahLst/>
                <a:cxnLst>
                  <a:cxn ang="0">
                    <a:pos x="T1" y="T3"/>
                  </a:cxn>
                  <a:cxn ang="0">
                    <a:pos x="T5" y="T7"/>
                  </a:cxn>
                  <a:cxn ang="0">
                    <a:pos x="T9" y="T11"/>
                  </a:cxn>
                  <a:cxn ang="0">
                    <a:pos x="T13" y="T15"/>
                  </a:cxn>
                  <a:cxn ang="0">
                    <a:pos x="T17" y="T19"/>
                  </a:cxn>
                </a:cxnLst>
                <a:rect l="0" t="0" r="r" b="b"/>
                <a:pathLst>
                  <a:path w="1837" h="1421">
                    <a:moveTo>
                      <a:pt x="408" y="890"/>
                    </a:moveTo>
                    <a:lnTo>
                      <a:pt x="394" y="890"/>
                    </a:lnTo>
                    <a:lnTo>
                      <a:pt x="401" y="897"/>
                    </a:lnTo>
                    <a:lnTo>
                      <a:pt x="408" y="897"/>
                    </a:lnTo>
                    <a:lnTo>
                      <a:pt x="408"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2" name="Freeform 299"/>
              <p:cNvSpPr>
                <a:spLocks/>
              </p:cNvSpPr>
              <p:nvPr/>
            </p:nvSpPr>
            <p:spPr bwMode="auto">
              <a:xfrm>
                <a:off x="6673" y="5535"/>
                <a:ext cx="1837" cy="1421"/>
              </a:xfrm>
              <a:custGeom>
                <a:avLst/>
                <a:gdLst>
                  <a:gd name="T0" fmla="+- 0 8116 6673"/>
                  <a:gd name="T1" fmla="*/ T0 w 1837"/>
                  <a:gd name="T2" fmla="+- 0 6425 5535"/>
                  <a:gd name="T3" fmla="*/ 6425 h 1421"/>
                  <a:gd name="T4" fmla="+- 0 8109 6673"/>
                  <a:gd name="T5" fmla="*/ T4 w 1837"/>
                  <a:gd name="T6" fmla="+- 0 6432 5535"/>
                  <a:gd name="T7" fmla="*/ 6432 h 1421"/>
                  <a:gd name="T8" fmla="+- 0 8116 6673"/>
                  <a:gd name="T9" fmla="*/ T8 w 1837"/>
                  <a:gd name="T10" fmla="+- 0 6432 5535"/>
                  <a:gd name="T11" fmla="*/ 6432 h 1421"/>
                  <a:gd name="T12" fmla="+- 0 8116 6673"/>
                  <a:gd name="T13" fmla="*/ T12 w 1837"/>
                  <a:gd name="T14" fmla="+- 0 6425 5535"/>
                  <a:gd name="T15" fmla="*/ 6425 h 1421"/>
                </a:gdLst>
                <a:ahLst/>
                <a:cxnLst>
                  <a:cxn ang="0">
                    <a:pos x="T1" y="T3"/>
                  </a:cxn>
                  <a:cxn ang="0">
                    <a:pos x="T5" y="T7"/>
                  </a:cxn>
                  <a:cxn ang="0">
                    <a:pos x="T9" y="T11"/>
                  </a:cxn>
                  <a:cxn ang="0">
                    <a:pos x="T13" y="T15"/>
                  </a:cxn>
                </a:cxnLst>
                <a:rect l="0" t="0" r="r" b="b"/>
                <a:pathLst>
                  <a:path w="1837" h="1421">
                    <a:moveTo>
                      <a:pt x="1443" y="890"/>
                    </a:moveTo>
                    <a:lnTo>
                      <a:pt x="1436" y="897"/>
                    </a:lnTo>
                    <a:lnTo>
                      <a:pt x="1443" y="897"/>
                    </a:lnTo>
                    <a:lnTo>
                      <a:pt x="1443"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3" name="Freeform 300"/>
              <p:cNvSpPr>
                <a:spLocks/>
              </p:cNvSpPr>
              <p:nvPr/>
            </p:nvSpPr>
            <p:spPr bwMode="auto">
              <a:xfrm>
                <a:off x="6673" y="5535"/>
                <a:ext cx="1837" cy="1421"/>
              </a:xfrm>
              <a:custGeom>
                <a:avLst/>
                <a:gdLst>
                  <a:gd name="T0" fmla="+- 0 8283 6673"/>
                  <a:gd name="T1" fmla="*/ T0 w 1837"/>
                  <a:gd name="T2" fmla="+- 0 6425 5535"/>
                  <a:gd name="T3" fmla="*/ 6425 h 1421"/>
                  <a:gd name="T4" fmla="+- 0 8116 6673"/>
                  <a:gd name="T5" fmla="*/ T4 w 1837"/>
                  <a:gd name="T6" fmla="+- 0 6425 5535"/>
                  <a:gd name="T7" fmla="*/ 6425 h 1421"/>
                  <a:gd name="T8" fmla="+- 0 8116 6673"/>
                  <a:gd name="T9" fmla="*/ T8 w 1837"/>
                  <a:gd name="T10" fmla="+- 0 6432 5535"/>
                  <a:gd name="T11" fmla="*/ 6432 h 1421"/>
                  <a:gd name="T12" fmla="+- 0 8283 6673"/>
                  <a:gd name="T13" fmla="*/ T12 w 1837"/>
                  <a:gd name="T14" fmla="+- 0 6432 5535"/>
                  <a:gd name="T15" fmla="*/ 6432 h 1421"/>
                  <a:gd name="T16" fmla="+- 0 8283 6673"/>
                  <a:gd name="T17" fmla="*/ T16 w 1837"/>
                  <a:gd name="T18" fmla="+- 0 6425 5535"/>
                  <a:gd name="T19" fmla="*/ 6425 h 1421"/>
                </a:gdLst>
                <a:ahLst/>
                <a:cxnLst>
                  <a:cxn ang="0">
                    <a:pos x="T1" y="T3"/>
                  </a:cxn>
                  <a:cxn ang="0">
                    <a:pos x="T5" y="T7"/>
                  </a:cxn>
                  <a:cxn ang="0">
                    <a:pos x="T9" y="T11"/>
                  </a:cxn>
                  <a:cxn ang="0">
                    <a:pos x="T13" y="T15"/>
                  </a:cxn>
                  <a:cxn ang="0">
                    <a:pos x="T17" y="T19"/>
                  </a:cxn>
                </a:cxnLst>
                <a:rect l="0" t="0" r="r" b="b"/>
                <a:pathLst>
                  <a:path w="1837" h="1421">
                    <a:moveTo>
                      <a:pt x="1610" y="890"/>
                    </a:moveTo>
                    <a:lnTo>
                      <a:pt x="1443" y="890"/>
                    </a:lnTo>
                    <a:lnTo>
                      <a:pt x="1443" y="897"/>
                    </a:lnTo>
                    <a:lnTo>
                      <a:pt x="1610" y="897"/>
                    </a:lnTo>
                    <a:lnTo>
                      <a:pt x="1610"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5" name="Freeform 301"/>
              <p:cNvSpPr>
                <a:spLocks/>
              </p:cNvSpPr>
              <p:nvPr/>
            </p:nvSpPr>
            <p:spPr bwMode="auto">
              <a:xfrm>
                <a:off x="6673" y="5535"/>
                <a:ext cx="1837" cy="1421"/>
              </a:xfrm>
              <a:custGeom>
                <a:avLst/>
                <a:gdLst>
                  <a:gd name="T0" fmla="+- 0 8297 6673"/>
                  <a:gd name="T1" fmla="*/ T0 w 1837"/>
                  <a:gd name="T2" fmla="+- 0 6425 5535"/>
                  <a:gd name="T3" fmla="*/ 6425 h 1421"/>
                  <a:gd name="T4" fmla="+- 0 8283 6673"/>
                  <a:gd name="T5" fmla="*/ T4 w 1837"/>
                  <a:gd name="T6" fmla="+- 0 6425 5535"/>
                  <a:gd name="T7" fmla="*/ 6425 h 1421"/>
                  <a:gd name="T8" fmla="+- 0 8289 6673"/>
                  <a:gd name="T9" fmla="*/ T8 w 1837"/>
                  <a:gd name="T10" fmla="+- 0 6432 5535"/>
                  <a:gd name="T11" fmla="*/ 6432 h 1421"/>
                  <a:gd name="T12" fmla="+- 0 8297 6673"/>
                  <a:gd name="T13" fmla="*/ T12 w 1837"/>
                  <a:gd name="T14" fmla="+- 0 6432 5535"/>
                  <a:gd name="T15" fmla="*/ 6432 h 1421"/>
                  <a:gd name="T16" fmla="+- 0 8297 6673"/>
                  <a:gd name="T17" fmla="*/ T16 w 1837"/>
                  <a:gd name="T18" fmla="+- 0 6425 5535"/>
                  <a:gd name="T19" fmla="*/ 6425 h 1421"/>
                </a:gdLst>
                <a:ahLst/>
                <a:cxnLst>
                  <a:cxn ang="0">
                    <a:pos x="T1" y="T3"/>
                  </a:cxn>
                  <a:cxn ang="0">
                    <a:pos x="T5" y="T7"/>
                  </a:cxn>
                  <a:cxn ang="0">
                    <a:pos x="T9" y="T11"/>
                  </a:cxn>
                  <a:cxn ang="0">
                    <a:pos x="T13" y="T15"/>
                  </a:cxn>
                  <a:cxn ang="0">
                    <a:pos x="T17" y="T19"/>
                  </a:cxn>
                </a:cxnLst>
                <a:rect l="0" t="0" r="r" b="b"/>
                <a:pathLst>
                  <a:path w="1837" h="1421">
                    <a:moveTo>
                      <a:pt x="1624" y="890"/>
                    </a:moveTo>
                    <a:lnTo>
                      <a:pt x="1610" y="890"/>
                    </a:lnTo>
                    <a:lnTo>
                      <a:pt x="1616" y="897"/>
                    </a:lnTo>
                    <a:lnTo>
                      <a:pt x="1624" y="897"/>
                    </a:lnTo>
                    <a:lnTo>
                      <a:pt x="1624" y="89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6" name="Freeform 302"/>
              <p:cNvSpPr>
                <a:spLocks/>
              </p:cNvSpPr>
              <p:nvPr/>
            </p:nvSpPr>
            <p:spPr bwMode="auto">
              <a:xfrm>
                <a:off x="6673" y="5535"/>
                <a:ext cx="1837" cy="1421"/>
              </a:xfrm>
              <a:custGeom>
                <a:avLst/>
                <a:gdLst>
                  <a:gd name="T0" fmla="+- 0 6687 6673"/>
                  <a:gd name="T1" fmla="*/ T0 w 1837"/>
                  <a:gd name="T2" fmla="+- 0 6242 5535"/>
                  <a:gd name="T3" fmla="*/ 6242 h 1421"/>
                  <a:gd name="T4" fmla="+- 0 6687 6673"/>
                  <a:gd name="T5" fmla="*/ T4 w 1837"/>
                  <a:gd name="T6" fmla="+- 0 6249 5535"/>
                  <a:gd name="T7" fmla="*/ 6249 h 1421"/>
                  <a:gd name="T8" fmla="+- 0 6689 6673"/>
                  <a:gd name="T9" fmla="*/ T8 w 1837"/>
                  <a:gd name="T10" fmla="+- 0 6245 5535"/>
                  <a:gd name="T11" fmla="*/ 6245 h 1421"/>
                  <a:gd name="T12" fmla="+- 0 6687 6673"/>
                  <a:gd name="T13" fmla="*/ T12 w 1837"/>
                  <a:gd name="T14" fmla="+- 0 6242 5535"/>
                  <a:gd name="T15" fmla="*/ 6242 h 1421"/>
                </a:gdLst>
                <a:ahLst/>
                <a:cxnLst>
                  <a:cxn ang="0">
                    <a:pos x="T1" y="T3"/>
                  </a:cxn>
                  <a:cxn ang="0">
                    <a:pos x="T5" y="T7"/>
                  </a:cxn>
                  <a:cxn ang="0">
                    <a:pos x="T9" y="T11"/>
                  </a:cxn>
                  <a:cxn ang="0">
                    <a:pos x="T13" y="T15"/>
                  </a:cxn>
                </a:cxnLst>
                <a:rect l="0" t="0" r="r" b="b"/>
                <a:pathLst>
                  <a:path w="1837" h="1421">
                    <a:moveTo>
                      <a:pt x="14" y="707"/>
                    </a:moveTo>
                    <a:lnTo>
                      <a:pt x="14" y="714"/>
                    </a:lnTo>
                    <a:lnTo>
                      <a:pt x="16" y="710"/>
                    </a:lnTo>
                    <a:lnTo>
                      <a:pt x="14" y="7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7" name="Freeform 303"/>
              <p:cNvSpPr>
                <a:spLocks/>
              </p:cNvSpPr>
              <p:nvPr/>
            </p:nvSpPr>
            <p:spPr bwMode="auto">
              <a:xfrm>
                <a:off x="6673" y="5535"/>
                <a:ext cx="1837" cy="1421"/>
              </a:xfrm>
              <a:custGeom>
                <a:avLst/>
                <a:gdLst>
                  <a:gd name="T0" fmla="+- 0 6689 6673"/>
                  <a:gd name="T1" fmla="*/ T0 w 1837"/>
                  <a:gd name="T2" fmla="+- 0 6245 5535"/>
                  <a:gd name="T3" fmla="*/ 6245 h 1421"/>
                  <a:gd name="T4" fmla="+- 0 6687 6673"/>
                  <a:gd name="T5" fmla="*/ T4 w 1837"/>
                  <a:gd name="T6" fmla="+- 0 6249 5535"/>
                  <a:gd name="T7" fmla="*/ 6249 h 1421"/>
                  <a:gd name="T8" fmla="+- 0 6691 6673"/>
                  <a:gd name="T9" fmla="*/ T8 w 1837"/>
                  <a:gd name="T10" fmla="+- 0 6249 5535"/>
                  <a:gd name="T11" fmla="*/ 6249 h 1421"/>
                  <a:gd name="T12" fmla="+- 0 6689 6673"/>
                  <a:gd name="T13" fmla="*/ T12 w 1837"/>
                  <a:gd name="T14" fmla="+- 0 6245 5535"/>
                  <a:gd name="T15" fmla="*/ 6245 h 1421"/>
                </a:gdLst>
                <a:ahLst/>
                <a:cxnLst>
                  <a:cxn ang="0">
                    <a:pos x="T1" y="T3"/>
                  </a:cxn>
                  <a:cxn ang="0">
                    <a:pos x="T5" y="T7"/>
                  </a:cxn>
                  <a:cxn ang="0">
                    <a:pos x="T9" y="T11"/>
                  </a:cxn>
                  <a:cxn ang="0">
                    <a:pos x="T13" y="T15"/>
                  </a:cxn>
                </a:cxnLst>
                <a:rect l="0" t="0" r="r" b="b"/>
                <a:pathLst>
                  <a:path w="1837" h="1421">
                    <a:moveTo>
                      <a:pt x="16" y="710"/>
                    </a:moveTo>
                    <a:lnTo>
                      <a:pt x="14" y="714"/>
                    </a:lnTo>
                    <a:lnTo>
                      <a:pt x="18" y="714"/>
                    </a:lnTo>
                    <a:lnTo>
                      <a:pt x="16" y="7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8" name="Freeform 304"/>
              <p:cNvSpPr>
                <a:spLocks/>
              </p:cNvSpPr>
              <p:nvPr/>
            </p:nvSpPr>
            <p:spPr bwMode="auto">
              <a:xfrm>
                <a:off x="6673" y="5535"/>
                <a:ext cx="1837" cy="1421"/>
              </a:xfrm>
              <a:custGeom>
                <a:avLst/>
                <a:gdLst>
                  <a:gd name="T0" fmla="+- 0 8496 6673"/>
                  <a:gd name="T1" fmla="*/ T0 w 1837"/>
                  <a:gd name="T2" fmla="+- 0 6242 5535"/>
                  <a:gd name="T3" fmla="*/ 6242 h 1421"/>
                  <a:gd name="T4" fmla="+- 0 8494 6673"/>
                  <a:gd name="T5" fmla="*/ T4 w 1837"/>
                  <a:gd name="T6" fmla="+- 0 6245 5535"/>
                  <a:gd name="T7" fmla="*/ 6245 h 1421"/>
                  <a:gd name="T8" fmla="+- 0 8496 6673"/>
                  <a:gd name="T9" fmla="*/ T8 w 1837"/>
                  <a:gd name="T10" fmla="+- 0 6249 5535"/>
                  <a:gd name="T11" fmla="*/ 6249 h 1421"/>
                  <a:gd name="T12" fmla="+- 0 8496 6673"/>
                  <a:gd name="T13" fmla="*/ T12 w 1837"/>
                  <a:gd name="T14" fmla="+- 0 6242 5535"/>
                  <a:gd name="T15" fmla="*/ 6242 h 1421"/>
                </a:gdLst>
                <a:ahLst/>
                <a:cxnLst>
                  <a:cxn ang="0">
                    <a:pos x="T1" y="T3"/>
                  </a:cxn>
                  <a:cxn ang="0">
                    <a:pos x="T5" y="T7"/>
                  </a:cxn>
                  <a:cxn ang="0">
                    <a:pos x="T9" y="T11"/>
                  </a:cxn>
                  <a:cxn ang="0">
                    <a:pos x="T13" y="T15"/>
                  </a:cxn>
                </a:cxnLst>
                <a:rect l="0" t="0" r="r" b="b"/>
                <a:pathLst>
                  <a:path w="1837" h="1421">
                    <a:moveTo>
                      <a:pt x="1823" y="707"/>
                    </a:moveTo>
                    <a:lnTo>
                      <a:pt x="1821" y="710"/>
                    </a:lnTo>
                    <a:lnTo>
                      <a:pt x="1823" y="714"/>
                    </a:lnTo>
                    <a:lnTo>
                      <a:pt x="1823" y="7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49" name="Freeform 305"/>
              <p:cNvSpPr>
                <a:spLocks/>
              </p:cNvSpPr>
              <p:nvPr/>
            </p:nvSpPr>
            <p:spPr bwMode="auto">
              <a:xfrm>
                <a:off x="6673" y="5535"/>
                <a:ext cx="1837" cy="1421"/>
              </a:xfrm>
              <a:custGeom>
                <a:avLst/>
                <a:gdLst>
                  <a:gd name="T0" fmla="+- 0 8507 6673"/>
                  <a:gd name="T1" fmla="*/ T0 w 1837"/>
                  <a:gd name="T2" fmla="+- 0 6242 5535"/>
                  <a:gd name="T3" fmla="*/ 6242 h 1421"/>
                  <a:gd name="T4" fmla="+- 0 8496 6673"/>
                  <a:gd name="T5" fmla="*/ T4 w 1837"/>
                  <a:gd name="T6" fmla="+- 0 6242 5535"/>
                  <a:gd name="T7" fmla="*/ 6242 h 1421"/>
                  <a:gd name="T8" fmla="+- 0 8496 6673"/>
                  <a:gd name="T9" fmla="*/ T8 w 1837"/>
                  <a:gd name="T10" fmla="+- 0 6249 5535"/>
                  <a:gd name="T11" fmla="*/ 6249 h 1421"/>
                  <a:gd name="T12" fmla="+- 0 8508 6673"/>
                  <a:gd name="T13" fmla="*/ T12 w 1837"/>
                  <a:gd name="T14" fmla="+- 0 6249 5535"/>
                  <a:gd name="T15" fmla="*/ 6249 h 1421"/>
                  <a:gd name="T16" fmla="+- 0 8510 6673"/>
                  <a:gd name="T17" fmla="*/ T16 w 1837"/>
                  <a:gd name="T18" fmla="+- 0 6246 5535"/>
                  <a:gd name="T19" fmla="*/ 6246 h 1421"/>
                  <a:gd name="T20" fmla="+- 0 8507 6673"/>
                  <a:gd name="T21" fmla="*/ T20 w 1837"/>
                  <a:gd name="T22" fmla="+- 0 6242 5535"/>
                  <a:gd name="T23" fmla="*/ 6242 h 1421"/>
                </a:gdLst>
                <a:ahLst/>
                <a:cxnLst>
                  <a:cxn ang="0">
                    <a:pos x="T1" y="T3"/>
                  </a:cxn>
                  <a:cxn ang="0">
                    <a:pos x="T5" y="T7"/>
                  </a:cxn>
                  <a:cxn ang="0">
                    <a:pos x="T9" y="T11"/>
                  </a:cxn>
                  <a:cxn ang="0">
                    <a:pos x="T13" y="T15"/>
                  </a:cxn>
                  <a:cxn ang="0">
                    <a:pos x="T17" y="T19"/>
                  </a:cxn>
                  <a:cxn ang="0">
                    <a:pos x="T21" y="T23"/>
                  </a:cxn>
                </a:cxnLst>
                <a:rect l="0" t="0" r="r" b="b"/>
                <a:pathLst>
                  <a:path w="1837" h="1421">
                    <a:moveTo>
                      <a:pt x="1834" y="707"/>
                    </a:moveTo>
                    <a:lnTo>
                      <a:pt x="1823" y="707"/>
                    </a:lnTo>
                    <a:lnTo>
                      <a:pt x="1823" y="714"/>
                    </a:lnTo>
                    <a:lnTo>
                      <a:pt x="1835" y="714"/>
                    </a:lnTo>
                    <a:lnTo>
                      <a:pt x="1837" y="711"/>
                    </a:lnTo>
                    <a:lnTo>
                      <a:pt x="1834" y="7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0" name="Freeform 306"/>
              <p:cNvSpPr>
                <a:spLocks/>
              </p:cNvSpPr>
              <p:nvPr/>
            </p:nvSpPr>
            <p:spPr bwMode="auto">
              <a:xfrm>
                <a:off x="6673" y="5535"/>
                <a:ext cx="1837" cy="1421"/>
              </a:xfrm>
              <a:custGeom>
                <a:avLst/>
                <a:gdLst>
                  <a:gd name="T0" fmla="+- 0 6691 6673"/>
                  <a:gd name="T1" fmla="*/ T0 w 1837"/>
                  <a:gd name="T2" fmla="+- 0 6242 5535"/>
                  <a:gd name="T3" fmla="*/ 6242 h 1421"/>
                  <a:gd name="T4" fmla="+- 0 6687 6673"/>
                  <a:gd name="T5" fmla="*/ T4 w 1837"/>
                  <a:gd name="T6" fmla="+- 0 6242 5535"/>
                  <a:gd name="T7" fmla="*/ 6242 h 1421"/>
                  <a:gd name="T8" fmla="+- 0 6689 6673"/>
                  <a:gd name="T9" fmla="*/ T8 w 1837"/>
                  <a:gd name="T10" fmla="+- 0 6245 5535"/>
                  <a:gd name="T11" fmla="*/ 6245 h 1421"/>
                  <a:gd name="T12" fmla="+- 0 6691 6673"/>
                  <a:gd name="T13" fmla="*/ T12 w 1837"/>
                  <a:gd name="T14" fmla="+- 0 6242 5535"/>
                  <a:gd name="T15" fmla="*/ 6242 h 1421"/>
                </a:gdLst>
                <a:ahLst/>
                <a:cxnLst>
                  <a:cxn ang="0">
                    <a:pos x="T1" y="T3"/>
                  </a:cxn>
                  <a:cxn ang="0">
                    <a:pos x="T5" y="T7"/>
                  </a:cxn>
                  <a:cxn ang="0">
                    <a:pos x="T9" y="T11"/>
                  </a:cxn>
                  <a:cxn ang="0">
                    <a:pos x="T13" y="T15"/>
                  </a:cxn>
                </a:cxnLst>
                <a:rect l="0" t="0" r="r" b="b"/>
                <a:pathLst>
                  <a:path w="1837" h="1421">
                    <a:moveTo>
                      <a:pt x="18" y="707"/>
                    </a:moveTo>
                    <a:lnTo>
                      <a:pt x="14" y="707"/>
                    </a:lnTo>
                    <a:lnTo>
                      <a:pt x="16" y="710"/>
                    </a:lnTo>
                    <a:lnTo>
                      <a:pt x="18" y="7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1" name="Freeform 307"/>
              <p:cNvSpPr>
                <a:spLocks/>
              </p:cNvSpPr>
              <p:nvPr/>
            </p:nvSpPr>
            <p:spPr bwMode="auto">
              <a:xfrm>
                <a:off x="6673" y="5535"/>
                <a:ext cx="1837" cy="1421"/>
              </a:xfrm>
              <a:custGeom>
                <a:avLst/>
                <a:gdLst>
                  <a:gd name="T0" fmla="+- 0 8298 6673"/>
                  <a:gd name="T1" fmla="*/ T0 w 1837"/>
                  <a:gd name="T2" fmla="+- 0 5894 5535"/>
                  <a:gd name="T3" fmla="*/ 5894 h 1421"/>
                  <a:gd name="T4" fmla="+- 0 8297 6673"/>
                  <a:gd name="T5" fmla="*/ T4 w 1837"/>
                  <a:gd name="T6" fmla="+- 0 5894 5535"/>
                  <a:gd name="T7" fmla="*/ 5894 h 1421"/>
                  <a:gd name="T8" fmla="+- 0 8297 6673"/>
                  <a:gd name="T9" fmla="*/ T8 w 1837"/>
                  <a:gd name="T10" fmla="+- 0 5919 5535"/>
                  <a:gd name="T11" fmla="*/ 5919 h 1421"/>
                  <a:gd name="T12" fmla="+- 0 8494 6673"/>
                  <a:gd name="T13" fmla="*/ T12 w 1837"/>
                  <a:gd name="T14" fmla="+- 0 6245 5535"/>
                  <a:gd name="T15" fmla="*/ 6245 h 1421"/>
                  <a:gd name="T16" fmla="+- 0 8496 6673"/>
                  <a:gd name="T17" fmla="*/ T16 w 1837"/>
                  <a:gd name="T18" fmla="+- 0 6242 5535"/>
                  <a:gd name="T19" fmla="*/ 6242 h 1421"/>
                  <a:gd name="T20" fmla="+- 0 8507 6673"/>
                  <a:gd name="T21" fmla="*/ T20 w 1837"/>
                  <a:gd name="T22" fmla="+- 0 6242 5535"/>
                  <a:gd name="T23" fmla="*/ 6242 h 1421"/>
                  <a:gd name="T24" fmla="+- 0 8298 6673"/>
                  <a:gd name="T25" fmla="*/ T24 w 1837"/>
                  <a:gd name="T26" fmla="+- 0 5894 5535"/>
                  <a:gd name="T27" fmla="*/ 5894 h 1421"/>
                </a:gdLst>
                <a:ahLst/>
                <a:cxnLst>
                  <a:cxn ang="0">
                    <a:pos x="T1" y="T3"/>
                  </a:cxn>
                  <a:cxn ang="0">
                    <a:pos x="T5" y="T7"/>
                  </a:cxn>
                  <a:cxn ang="0">
                    <a:pos x="T9" y="T11"/>
                  </a:cxn>
                  <a:cxn ang="0">
                    <a:pos x="T13" y="T15"/>
                  </a:cxn>
                  <a:cxn ang="0">
                    <a:pos x="T17" y="T19"/>
                  </a:cxn>
                  <a:cxn ang="0">
                    <a:pos x="T21" y="T23"/>
                  </a:cxn>
                  <a:cxn ang="0">
                    <a:pos x="T25" y="T27"/>
                  </a:cxn>
                </a:cxnLst>
                <a:rect l="0" t="0" r="r" b="b"/>
                <a:pathLst>
                  <a:path w="1837" h="1421">
                    <a:moveTo>
                      <a:pt x="1625" y="359"/>
                    </a:moveTo>
                    <a:lnTo>
                      <a:pt x="1624" y="359"/>
                    </a:lnTo>
                    <a:lnTo>
                      <a:pt x="1624" y="384"/>
                    </a:lnTo>
                    <a:lnTo>
                      <a:pt x="1821" y="710"/>
                    </a:lnTo>
                    <a:lnTo>
                      <a:pt x="1823" y="707"/>
                    </a:lnTo>
                    <a:lnTo>
                      <a:pt x="1834" y="707"/>
                    </a:lnTo>
                    <a:lnTo>
                      <a:pt x="1625" y="35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2" name="Freeform 308"/>
              <p:cNvSpPr>
                <a:spLocks/>
              </p:cNvSpPr>
              <p:nvPr/>
            </p:nvSpPr>
            <p:spPr bwMode="auto">
              <a:xfrm>
                <a:off x="6673" y="5535"/>
                <a:ext cx="1837" cy="1421"/>
              </a:xfrm>
              <a:custGeom>
                <a:avLst/>
                <a:gdLst>
                  <a:gd name="T0" fmla="+- 0 6899 6673"/>
                  <a:gd name="T1" fmla="*/ T0 w 1837"/>
                  <a:gd name="T2" fmla="+- 0 5894 5535"/>
                  <a:gd name="T3" fmla="*/ 5894 h 1421"/>
                  <a:gd name="T4" fmla="+- 0 6886 6673"/>
                  <a:gd name="T5" fmla="*/ T4 w 1837"/>
                  <a:gd name="T6" fmla="+- 0 5894 5535"/>
                  <a:gd name="T7" fmla="*/ 5894 h 1421"/>
                  <a:gd name="T8" fmla="+- 0 6899 6673"/>
                  <a:gd name="T9" fmla="*/ T8 w 1837"/>
                  <a:gd name="T10" fmla="+- 0 5897 5535"/>
                  <a:gd name="T11" fmla="*/ 5897 h 1421"/>
                  <a:gd name="T12" fmla="+- 0 6886 6673"/>
                  <a:gd name="T13" fmla="*/ T12 w 1837"/>
                  <a:gd name="T14" fmla="+- 0 5918 5535"/>
                  <a:gd name="T15" fmla="*/ 5918 h 1421"/>
                  <a:gd name="T16" fmla="+- 0 6886 6673"/>
                  <a:gd name="T17" fmla="*/ T16 w 1837"/>
                  <a:gd name="T18" fmla="+- 0 6073 5535"/>
                  <a:gd name="T19" fmla="*/ 6073 h 1421"/>
                  <a:gd name="T20" fmla="+- 0 7081 6673"/>
                  <a:gd name="T21" fmla="*/ T20 w 1837"/>
                  <a:gd name="T22" fmla="+- 0 6073 5535"/>
                  <a:gd name="T23" fmla="*/ 6073 h 1421"/>
                  <a:gd name="T24" fmla="+- 0 7081 6673"/>
                  <a:gd name="T25" fmla="*/ T24 w 1837"/>
                  <a:gd name="T26" fmla="+- 0 6066 5535"/>
                  <a:gd name="T27" fmla="*/ 6066 h 1421"/>
                  <a:gd name="T28" fmla="+- 0 6899 6673"/>
                  <a:gd name="T29" fmla="*/ T28 w 1837"/>
                  <a:gd name="T30" fmla="+- 0 6066 5535"/>
                  <a:gd name="T31" fmla="*/ 6066 h 1421"/>
                  <a:gd name="T32" fmla="+- 0 6893 6673"/>
                  <a:gd name="T33" fmla="*/ T32 w 1837"/>
                  <a:gd name="T34" fmla="+- 0 6060 5535"/>
                  <a:gd name="T35" fmla="*/ 6060 h 1421"/>
                  <a:gd name="T36" fmla="+- 0 6899 6673"/>
                  <a:gd name="T37" fmla="*/ T36 w 1837"/>
                  <a:gd name="T38" fmla="+- 0 6060 5535"/>
                  <a:gd name="T39" fmla="*/ 6060 h 1421"/>
                  <a:gd name="T40" fmla="+- 0 6899 6673"/>
                  <a:gd name="T41" fmla="*/ T40 w 1837"/>
                  <a:gd name="T42" fmla="+- 0 5894 5535"/>
                  <a:gd name="T43" fmla="*/ 5894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837" h="1421">
                    <a:moveTo>
                      <a:pt x="226" y="359"/>
                    </a:moveTo>
                    <a:lnTo>
                      <a:pt x="213" y="359"/>
                    </a:lnTo>
                    <a:lnTo>
                      <a:pt x="226" y="362"/>
                    </a:lnTo>
                    <a:lnTo>
                      <a:pt x="213" y="383"/>
                    </a:lnTo>
                    <a:lnTo>
                      <a:pt x="213" y="538"/>
                    </a:lnTo>
                    <a:lnTo>
                      <a:pt x="408" y="538"/>
                    </a:lnTo>
                    <a:lnTo>
                      <a:pt x="408" y="531"/>
                    </a:lnTo>
                    <a:lnTo>
                      <a:pt x="226" y="531"/>
                    </a:lnTo>
                    <a:lnTo>
                      <a:pt x="220" y="525"/>
                    </a:lnTo>
                    <a:lnTo>
                      <a:pt x="226" y="525"/>
                    </a:lnTo>
                    <a:lnTo>
                      <a:pt x="226" y="35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3" name="Freeform 309"/>
              <p:cNvSpPr>
                <a:spLocks/>
              </p:cNvSpPr>
              <p:nvPr/>
            </p:nvSpPr>
            <p:spPr bwMode="auto">
              <a:xfrm>
                <a:off x="6673" y="5535"/>
                <a:ext cx="1837" cy="1421"/>
              </a:xfrm>
              <a:custGeom>
                <a:avLst/>
                <a:gdLst>
                  <a:gd name="T0" fmla="+- 0 8101 6673"/>
                  <a:gd name="T1" fmla="*/ T0 w 1837"/>
                  <a:gd name="T2" fmla="+- 0 5542 5535"/>
                  <a:gd name="T3" fmla="*/ 5542 h 1421"/>
                  <a:gd name="T4" fmla="+- 0 8101 6673"/>
                  <a:gd name="T5" fmla="*/ T4 w 1837"/>
                  <a:gd name="T6" fmla="+- 0 6073 5535"/>
                  <a:gd name="T7" fmla="*/ 6073 h 1421"/>
                  <a:gd name="T8" fmla="+- 0 8297 6673"/>
                  <a:gd name="T9" fmla="*/ T8 w 1837"/>
                  <a:gd name="T10" fmla="+- 0 6073 5535"/>
                  <a:gd name="T11" fmla="*/ 6073 h 1421"/>
                  <a:gd name="T12" fmla="+- 0 8297 6673"/>
                  <a:gd name="T13" fmla="*/ T12 w 1837"/>
                  <a:gd name="T14" fmla="+- 0 6066 5535"/>
                  <a:gd name="T15" fmla="*/ 6066 h 1421"/>
                  <a:gd name="T16" fmla="+- 0 8116 6673"/>
                  <a:gd name="T17" fmla="*/ T16 w 1837"/>
                  <a:gd name="T18" fmla="+- 0 6066 5535"/>
                  <a:gd name="T19" fmla="*/ 6066 h 1421"/>
                  <a:gd name="T20" fmla="+- 0 8109 6673"/>
                  <a:gd name="T21" fmla="*/ T20 w 1837"/>
                  <a:gd name="T22" fmla="+- 0 6060 5535"/>
                  <a:gd name="T23" fmla="*/ 6060 h 1421"/>
                  <a:gd name="T24" fmla="+- 0 8116 6673"/>
                  <a:gd name="T25" fmla="*/ T24 w 1837"/>
                  <a:gd name="T26" fmla="+- 0 6060 5535"/>
                  <a:gd name="T27" fmla="*/ 6060 h 1421"/>
                  <a:gd name="T28" fmla="+- 0 8116 6673"/>
                  <a:gd name="T29" fmla="*/ T28 w 1837"/>
                  <a:gd name="T30" fmla="+- 0 5549 5535"/>
                  <a:gd name="T31" fmla="*/ 5549 h 1421"/>
                  <a:gd name="T32" fmla="+- 0 8109 6673"/>
                  <a:gd name="T33" fmla="*/ T32 w 1837"/>
                  <a:gd name="T34" fmla="+- 0 5549 5535"/>
                  <a:gd name="T35" fmla="*/ 5549 h 1421"/>
                  <a:gd name="T36" fmla="+- 0 8101 6673"/>
                  <a:gd name="T37" fmla="*/ T36 w 1837"/>
                  <a:gd name="T38" fmla="+- 0 5542 5535"/>
                  <a:gd name="T39" fmla="*/ 5542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37" h="1421">
                    <a:moveTo>
                      <a:pt x="1428" y="7"/>
                    </a:moveTo>
                    <a:lnTo>
                      <a:pt x="1428" y="538"/>
                    </a:lnTo>
                    <a:lnTo>
                      <a:pt x="1624" y="538"/>
                    </a:lnTo>
                    <a:lnTo>
                      <a:pt x="1624" y="531"/>
                    </a:lnTo>
                    <a:lnTo>
                      <a:pt x="1443" y="531"/>
                    </a:lnTo>
                    <a:lnTo>
                      <a:pt x="1436" y="525"/>
                    </a:lnTo>
                    <a:lnTo>
                      <a:pt x="1443" y="525"/>
                    </a:lnTo>
                    <a:lnTo>
                      <a:pt x="1443" y="14"/>
                    </a:lnTo>
                    <a:lnTo>
                      <a:pt x="1436" y="14"/>
                    </a:lnTo>
                    <a:lnTo>
                      <a:pt x="1428"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4" name="Freeform 310"/>
              <p:cNvSpPr>
                <a:spLocks/>
              </p:cNvSpPr>
              <p:nvPr/>
            </p:nvSpPr>
            <p:spPr bwMode="auto">
              <a:xfrm>
                <a:off x="6673" y="5535"/>
                <a:ext cx="1837" cy="1421"/>
              </a:xfrm>
              <a:custGeom>
                <a:avLst/>
                <a:gdLst>
                  <a:gd name="T0" fmla="+- 0 6899 6673"/>
                  <a:gd name="T1" fmla="*/ T0 w 1837"/>
                  <a:gd name="T2" fmla="+- 0 6060 5535"/>
                  <a:gd name="T3" fmla="*/ 6060 h 1421"/>
                  <a:gd name="T4" fmla="+- 0 6893 6673"/>
                  <a:gd name="T5" fmla="*/ T4 w 1837"/>
                  <a:gd name="T6" fmla="+- 0 6060 5535"/>
                  <a:gd name="T7" fmla="*/ 6060 h 1421"/>
                  <a:gd name="T8" fmla="+- 0 6899 6673"/>
                  <a:gd name="T9" fmla="*/ T8 w 1837"/>
                  <a:gd name="T10" fmla="+- 0 6066 5535"/>
                  <a:gd name="T11" fmla="*/ 6066 h 1421"/>
                  <a:gd name="T12" fmla="+- 0 6899 6673"/>
                  <a:gd name="T13" fmla="*/ T12 w 1837"/>
                  <a:gd name="T14" fmla="+- 0 6060 5535"/>
                  <a:gd name="T15" fmla="*/ 6060 h 1421"/>
                </a:gdLst>
                <a:ahLst/>
                <a:cxnLst>
                  <a:cxn ang="0">
                    <a:pos x="T1" y="T3"/>
                  </a:cxn>
                  <a:cxn ang="0">
                    <a:pos x="T5" y="T7"/>
                  </a:cxn>
                  <a:cxn ang="0">
                    <a:pos x="T9" y="T11"/>
                  </a:cxn>
                  <a:cxn ang="0">
                    <a:pos x="T13" y="T15"/>
                  </a:cxn>
                </a:cxnLst>
                <a:rect l="0" t="0" r="r" b="b"/>
                <a:pathLst>
                  <a:path w="1837" h="1421">
                    <a:moveTo>
                      <a:pt x="226" y="525"/>
                    </a:moveTo>
                    <a:lnTo>
                      <a:pt x="220" y="525"/>
                    </a:lnTo>
                    <a:lnTo>
                      <a:pt x="226" y="531"/>
                    </a:lnTo>
                    <a:lnTo>
                      <a:pt x="226"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5" name="Freeform 311"/>
              <p:cNvSpPr>
                <a:spLocks/>
              </p:cNvSpPr>
              <p:nvPr/>
            </p:nvSpPr>
            <p:spPr bwMode="auto">
              <a:xfrm>
                <a:off x="6673" y="5535"/>
                <a:ext cx="1837" cy="1421"/>
              </a:xfrm>
              <a:custGeom>
                <a:avLst/>
                <a:gdLst>
                  <a:gd name="T0" fmla="+- 0 7067 6673"/>
                  <a:gd name="T1" fmla="*/ T0 w 1837"/>
                  <a:gd name="T2" fmla="+- 0 6060 5535"/>
                  <a:gd name="T3" fmla="*/ 6060 h 1421"/>
                  <a:gd name="T4" fmla="+- 0 6899 6673"/>
                  <a:gd name="T5" fmla="*/ T4 w 1837"/>
                  <a:gd name="T6" fmla="+- 0 6060 5535"/>
                  <a:gd name="T7" fmla="*/ 6060 h 1421"/>
                  <a:gd name="T8" fmla="+- 0 6899 6673"/>
                  <a:gd name="T9" fmla="*/ T8 w 1837"/>
                  <a:gd name="T10" fmla="+- 0 6066 5535"/>
                  <a:gd name="T11" fmla="*/ 6066 h 1421"/>
                  <a:gd name="T12" fmla="+- 0 7067 6673"/>
                  <a:gd name="T13" fmla="*/ T12 w 1837"/>
                  <a:gd name="T14" fmla="+- 0 6066 5535"/>
                  <a:gd name="T15" fmla="*/ 6066 h 1421"/>
                  <a:gd name="T16" fmla="+- 0 7067 6673"/>
                  <a:gd name="T17" fmla="*/ T16 w 1837"/>
                  <a:gd name="T18" fmla="+- 0 6060 5535"/>
                  <a:gd name="T19" fmla="*/ 6060 h 1421"/>
                </a:gdLst>
                <a:ahLst/>
                <a:cxnLst>
                  <a:cxn ang="0">
                    <a:pos x="T1" y="T3"/>
                  </a:cxn>
                  <a:cxn ang="0">
                    <a:pos x="T5" y="T7"/>
                  </a:cxn>
                  <a:cxn ang="0">
                    <a:pos x="T9" y="T11"/>
                  </a:cxn>
                  <a:cxn ang="0">
                    <a:pos x="T13" y="T15"/>
                  </a:cxn>
                  <a:cxn ang="0">
                    <a:pos x="T17" y="T19"/>
                  </a:cxn>
                </a:cxnLst>
                <a:rect l="0" t="0" r="r" b="b"/>
                <a:pathLst>
                  <a:path w="1837" h="1421">
                    <a:moveTo>
                      <a:pt x="394" y="525"/>
                    </a:moveTo>
                    <a:lnTo>
                      <a:pt x="226" y="525"/>
                    </a:lnTo>
                    <a:lnTo>
                      <a:pt x="226" y="531"/>
                    </a:lnTo>
                    <a:lnTo>
                      <a:pt x="394" y="531"/>
                    </a:lnTo>
                    <a:lnTo>
                      <a:pt x="394"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6" name="Freeform 312"/>
              <p:cNvSpPr>
                <a:spLocks/>
              </p:cNvSpPr>
              <p:nvPr/>
            </p:nvSpPr>
            <p:spPr bwMode="auto">
              <a:xfrm>
                <a:off x="6673" y="5535"/>
                <a:ext cx="1837" cy="1421"/>
              </a:xfrm>
              <a:custGeom>
                <a:avLst/>
                <a:gdLst>
                  <a:gd name="T0" fmla="+- 0 8116 6673"/>
                  <a:gd name="T1" fmla="*/ T0 w 1837"/>
                  <a:gd name="T2" fmla="+- 0 5535 5535"/>
                  <a:gd name="T3" fmla="*/ 5535 h 1421"/>
                  <a:gd name="T4" fmla="+- 0 7067 6673"/>
                  <a:gd name="T5" fmla="*/ T4 w 1837"/>
                  <a:gd name="T6" fmla="+- 0 5535 5535"/>
                  <a:gd name="T7" fmla="*/ 5535 h 1421"/>
                  <a:gd name="T8" fmla="+- 0 7067 6673"/>
                  <a:gd name="T9" fmla="*/ T8 w 1837"/>
                  <a:gd name="T10" fmla="+- 0 6066 5535"/>
                  <a:gd name="T11" fmla="*/ 6066 h 1421"/>
                  <a:gd name="T12" fmla="+- 0 7074 6673"/>
                  <a:gd name="T13" fmla="*/ T12 w 1837"/>
                  <a:gd name="T14" fmla="+- 0 6060 5535"/>
                  <a:gd name="T15" fmla="*/ 6060 h 1421"/>
                  <a:gd name="T16" fmla="+- 0 7081 6673"/>
                  <a:gd name="T17" fmla="*/ T16 w 1837"/>
                  <a:gd name="T18" fmla="+- 0 6060 5535"/>
                  <a:gd name="T19" fmla="*/ 6060 h 1421"/>
                  <a:gd name="T20" fmla="+- 0 7081 6673"/>
                  <a:gd name="T21" fmla="*/ T20 w 1837"/>
                  <a:gd name="T22" fmla="+- 0 5549 5535"/>
                  <a:gd name="T23" fmla="*/ 5549 h 1421"/>
                  <a:gd name="T24" fmla="+- 0 7074 6673"/>
                  <a:gd name="T25" fmla="*/ T24 w 1837"/>
                  <a:gd name="T26" fmla="+- 0 5549 5535"/>
                  <a:gd name="T27" fmla="*/ 5549 h 1421"/>
                  <a:gd name="T28" fmla="+- 0 7081 6673"/>
                  <a:gd name="T29" fmla="*/ T28 w 1837"/>
                  <a:gd name="T30" fmla="+- 0 5542 5535"/>
                  <a:gd name="T31" fmla="*/ 5542 h 1421"/>
                  <a:gd name="T32" fmla="+- 0 8116 6673"/>
                  <a:gd name="T33" fmla="*/ T32 w 1837"/>
                  <a:gd name="T34" fmla="+- 0 5542 5535"/>
                  <a:gd name="T35" fmla="*/ 5542 h 1421"/>
                  <a:gd name="T36" fmla="+- 0 8116 6673"/>
                  <a:gd name="T37" fmla="*/ T36 w 1837"/>
                  <a:gd name="T38" fmla="+- 0 5535 5535"/>
                  <a:gd name="T39" fmla="*/ 5535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837" h="1421">
                    <a:moveTo>
                      <a:pt x="1443" y="0"/>
                    </a:moveTo>
                    <a:lnTo>
                      <a:pt x="394" y="0"/>
                    </a:lnTo>
                    <a:lnTo>
                      <a:pt x="394" y="531"/>
                    </a:lnTo>
                    <a:lnTo>
                      <a:pt x="401" y="525"/>
                    </a:lnTo>
                    <a:lnTo>
                      <a:pt x="408" y="525"/>
                    </a:lnTo>
                    <a:lnTo>
                      <a:pt x="408" y="14"/>
                    </a:lnTo>
                    <a:lnTo>
                      <a:pt x="401" y="14"/>
                    </a:lnTo>
                    <a:lnTo>
                      <a:pt x="408" y="7"/>
                    </a:lnTo>
                    <a:lnTo>
                      <a:pt x="1443" y="7"/>
                    </a:lnTo>
                    <a:lnTo>
                      <a:pt x="144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7" name="Freeform 313"/>
              <p:cNvSpPr>
                <a:spLocks/>
              </p:cNvSpPr>
              <p:nvPr/>
            </p:nvSpPr>
            <p:spPr bwMode="auto">
              <a:xfrm>
                <a:off x="6673" y="5535"/>
                <a:ext cx="1837" cy="1421"/>
              </a:xfrm>
              <a:custGeom>
                <a:avLst/>
                <a:gdLst>
                  <a:gd name="T0" fmla="+- 0 7081 6673"/>
                  <a:gd name="T1" fmla="*/ T0 w 1837"/>
                  <a:gd name="T2" fmla="+- 0 6060 5535"/>
                  <a:gd name="T3" fmla="*/ 6060 h 1421"/>
                  <a:gd name="T4" fmla="+- 0 7074 6673"/>
                  <a:gd name="T5" fmla="*/ T4 w 1837"/>
                  <a:gd name="T6" fmla="+- 0 6060 5535"/>
                  <a:gd name="T7" fmla="*/ 6060 h 1421"/>
                  <a:gd name="T8" fmla="+- 0 7067 6673"/>
                  <a:gd name="T9" fmla="*/ T8 w 1837"/>
                  <a:gd name="T10" fmla="+- 0 6066 5535"/>
                  <a:gd name="T11" fmla="*/ 6066 h 1421"/>
                  <a:gd name="T12" fmla="+- 0 7081 6673"/>
                  <a:gd name="T13" fmla="*/ T12 w 1837"/>
                  <a:gd name="T14" fmla="+- 0 6066 5535"/>
                  <a:gd name="T15" fmla="*/ 6066 h 1421"/>
                  <a:gd name="T16" fmla="+- 0 7081 6673"/>
                  <a:gd name="T17" fmla="*/ T16 w 1837"/>
                  <a:gd name="T18" fmla="+- 0 6060 5535"/>
                  <a:gd name="T19" fmla="*/ 6060 h 1421"/>
                </a:gdLst>
                <a:ahLst/>
                <a:cxnLst>
                  <a:cxn ang="0">
                    <a:pos x="T1" y="T3"/>
                  </a:cxn>
                  <a:cxn ang="0">
                    <a:pos x="T5" y="T7"/>
                  </a:cxn>
                  <a:cxn ang="0">
                    <a:pos x="T9" y="T11"/>
                  </a:cxn>
                  <a:cxn ang="0">
                    <a:pos x="T13" y="T15"/>
                  </a:cxn>
                  <a:cxn ang="0">
                    <a:pos x="T17" y="T19"/>
                  </a:cxn>
                </a:cxnLst>
                <a:rect l="0" t="0" r="r" b="b"/>
                <a:pathLst>
                  <a:path w="1837" h="1421">
                    <a:moveTo>
                      <a:pt x="408" y="525"/>
                    </a:moveTo>
                    <a:lnTo>
                      <a:pt x="401" y="525"/>
                    </a:lnTo>
                    <a:lnTo>
                      <a:pt x="394" y="531"/>
                    </a:lnTo>
                    <a:lnTo>
                      <a:pt x="408" y="531"/>
                    </a:lnTo>
                    <a:lnTo>
                      <a:pt x="408"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8" name="Freeform 314"/>
              <p:cNvSpPr>
                <a:spLocks/>
              </p:cNvSpPr>
              <p:nvPr/>
            </p:nvSpPr>
            <p:spPr bwMode="auto">
              <a:xfrm>
                <a:off x="6673" y="5535"/>
                <a:ext cx="1837" cy="1421"/>
              </a:xfrm>
              <a:custGeom>
                <a:avLst/>
                <a:gdLst>
                  <a:gd name="T0" fmla="+- 0 8116 6673"/>
                  <a:gd name="T1" fmla="*/ T0 w 1837"/>
                  <a:gd name="T2" fmla="+- 0 6060 5535"/>
                  <a:gd name="T3" fmla="*/ 6060 h 1421"/>
                  <a:gd name="T4" fmla="+- 0 8109 6673"/>
                  <a:gd name="T5" fmla="*/ T4 w 1837"/>
                  <a:gd name="T6" fmla="+- 0 6060 5535"/>
                  <a:gd name="T7" fmla="*/ 6060 h 1421"/>
                  <a:gd name="T8" fmla="+- 0 8116 6673"/>
                  <a:gd name="T9" fmla="*/ T8 w 1837"/>
                  <a:gd name="T10" fmla="+- 0 6066 5535"/>
                  <a:gd name="T11" fmla="*/ 6066 h 1421"/>
                  <a:gd name="T12" fmla="+- 0 8116 6673"/>
                  <a:gd name="T13" fmla="*/ T12 w 1837"/>
                  <a:gd name="T14" fmla="+- 0 6060 5535"/>
                  <a:gd name="T15" fmla="*/ 6060 h 1421"/>
                </a:gdLst>
                <a:ahLst/>
                <a:cxnLst>
                  <a:cxn ang="0">
                    <a:pos x="T1" y="T3"/>
                  </a:cxn>
                  <a:cxn ang="0">
                    <a:pos x="T5" y="T7"/>
                  </a:cxn>
                  <a:cxn ang="0">
                    <a:pos x="T9" y="T11"/>
                  </a:cxn>
                  <a:cxn ang="0">
                    <a:pos x="T13" y="T15"/>
                  </a:cxn>
                </a:cxnLst>
                <a:rect l="0" t="0" r="r" b="b"/>
                <a:pathLst>
                  <a:path w="1837" h="1421">
                    <a:moveTo>
                      <a:pt x="1443" y="525"/>
                    </a:moveTo>
                    <a:lnTo>
                      <a:pt x="1436" y="525"/>
                    </a:lnTo>
                    <a:lnTo>
                      <a:pt x="1443" y="531"/>
                    </a:lnTo>
                    <a:lnTo>
                      <a:pt x="1443"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59" name="Freeform 315"/>
              <p:cNvSpPr>
                <a:spLocks/>
              </p:cNvSpPr>
              <p:nvPr/>
            </p:nvSpPr>
            <p:spPr bwMode="auto">
              <a:xfrm>
                <a:off x="6673" y="5535"/>
                <a:ext cx="1837" cy="1421"/>
              </a:xfrm>
              <a:custGeom>
                <a:avLst/>
                <a:gdLst>
                  <a:gd name="T0" fmla="+- 0 8283 6673"/>
                  <a:gd name="T1" fmla="*/ T0 w 1837"/>
                  <a:gd name="T2" fmla="+- 0 6060 5535"/>
                  <a:gd name="T3" fmla="*/ 6060 h 1421"/>
                  <a:gd name="T4" fmla="+- 0 8116 6673"/>
                  <a:gd name="T5" fmla="*/ T4 w 1837"/>
                  <a:gd name="T6" fmla="+- 0 6060 5535"/>
                  <a:gd name="T7" fmla="*/ 6060 h 1421"/>
                  <a:gd name="T8" fmla="+- 0 8116 6673"/>
                  <a:gd name="T9" fmla="*/ T8 w 1837"/>
                  <a:gd name="T10" fmla="+- 0 6066 5535"/>
                  <a:gd name="T11" fmla="*/ 6066 h 1421"/>
                  <a:gd name="T12" fmla="+- 0 8283 6673"/>
                  <a:gd name="T13" fmla="*/ T12 w 1837"/>
                  <a:gd name="T14" fmla="+- 0 6066 5535"/>
                  <a:gd name="T15" fmla="*/ 6066 h 1421"/>
                  <a:gd name="T16" fmla="+- 0 8283 6673"/>
                  <a:gd name="T17" fmla="*/ T16 w 1837"/>
                  <a:gd name="T18" fmla="+- 0 6060 5535"/>
                  <a:gd name="T19" fmla="*/ 6060 h 1421"/>
                </a:gdLst>
                <a:ahLst/>
                <a:cxnLst>
                  <a:cxn ang="0">
                    <a:pos x="T1" y="T3"/>
                  </a:cxn>
                  <a:cxn ang="0">
                    <a:pos x="T5" y="T7"/>
                  </a:cxn>
                  <a:cxn ang="0">
                    <a:pos x="T9" y="T11"/>
                  </a:cxn>
                  <a:cxn ang="0">
                    <a:pos x="T13" y="T15"/>
                  </a:cxn>
                  <a:cxn ang="0">
                    <a:pos x="T17" y="T19"/>
                  </a:cxn>
                </a:cxnLst>
                <a:rect l="0" t="0" r="r" b="b"/>
                <a:pathLst>
                  <a:path w="1837" h="1421">
                    <a:moveTo>
                      <a:pt x="1610" y="525"/>
                    </a:moveTo>
                    <a:lnTo>
                      <a:pt x="1443" y="525"/>
                    </a:lnTo>
                    <a:lnTo>
                      <a:pt x="1443" y="531"/>
                    </a:lnTo>
                    <a:lnTo>
                      <a:pt x="1610" y="531"/>
                    </a:lnTo>
                    <a:lnTo>
                      <a:pt x="1610"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0" name="Freeform 316"/>
              <p:cNvSpPr>
                <a:spLocks/>
              </p:cNvSpPr>
              <p:nvPr/>
            </p:nvSpPr>
            <p:spPr bwMode="auto">
              <a:xfrm>
                <a:off x="6673" y="5535"/>
                <a:ext cx="1837" cy="1421"/>
              </a:xfrm>
              <a:custGeom>
                <a:avLst/>
                <a:gdLst>
                  <a:gd name="T0" fmla="+- 0 8283 6673"/>
                  <a:gd name="T1" fmla="*/ T0 w 1837"/>
                  <a:gd name="T2" fmla="+- 0 5869 5535"/>
                  <a:gd name="T3" fmla="*/ 5869 h 1421"/>
                  <a:gd name="T4" fmla="+- 0 8283 6673"/>
                  <a:gd name="T5" fmla="*/ T4 w 1837"/>
                  <a:gd name="T6" fmla="+- 0 6066 5535"/>
                  <a:gd name="T7" fmla="*/ 6066 h 1421"/>
                  <a:gd name="T8" fmla="+- 0 8289 6673"/>
                  <a:gd name="T9" fmla="*/ T8 w 1837"/>
                  <a:gd name="T10" fmla="+- 0 6060 5535"/>
                  <a:gd name="T11" fmla="*/ 6060 h 1421"/>
                  <a:gd name="T12" fmla="+- 0 8297 6673"/>
                  <a:gd name="T13" fmla="*/ T12 w 1837"/>
                  <a:gd name="T14" fmla="+- 0 6060 5535"/>
                  <a:gd name="T15" fmla="*/ 6060 h 1421"/>
                  <a:gd name="T16" fmla="+- 0 8297 6673"/>
                  <a:gd name="T17" fmla="*/ T16 w 1837"/>
                  <a:gd name="T18" fmla="+- 0 5919 5535"/>
                  <a:gd name="T19" fmla="*/ 5919 h 1421"/>
                  <a:gd name="T20" fmla="+- 0 8284 6673"/>
                  <a:gd name="T21" fmla="*/ T20 w 1837"/>
                  <a:gd name="T22" fmla="+- 0 5897 5535"/>
                  <a:gd name="T23" fmla="*/ 5897 h 1421"/>
                  <a:gd name="T24" fmla="+- 0 8297 6673"/>
                  <a:gd name="T25" fmla="*/ T24 w 1837"/>
                  <a:gd name="T26" fmla="+- 0 5894 5535"/>
                  <a:gd name="T27" fmla="*/ 5894 h 1421"/>
                  <a:gd name="T28" fmla="+- 0 8298 6673"/>
                  <a:gd name="T29" fmla="*/ T28 w 1837"/>
                  <a:gd name="T30" fmla="+- 0 5894 5535"/>
                  <a:gd name="T31" fmla="*/ 5894 h 1421"/>
                  <a:gd name="T32" fmla="+- 0 8283 6673"/>
                  <a:gd name="T33" fmla="*/ T32 w 1837"/>
                  <a:gd name="T34" fmla="+- 0 5869 5535"/>
                  <a:gd name="T35" fmla="*/ 5869 h 14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837" h="1421">
                    <a:moveTo>
                      <a:pt x="1610" y="334"/>
                    </a:moveTo>
                    <a:lnTo>
                      <a:pt x="1610" y="531"/>
                    </a:lnTo>
                    <a:lnTo>
                      <a:pt x="1616" y="525"/>
                    </a:lnTo>
                    <a:lnTo>
                      <a:pt x="1624" y="525"/>
                    </a:lnTo>
                    <a:lnTo>
                      <a:pt x="1624" y="384"/>
                    </a:lnTo>
                    <a:lnTo>
                      <a:pt x="1611" y="362"/>
                    </a:lnTo>
                    <a:lnTo>
                      <a:pt x="1624" y="359"/>
                    </a:lnTo>
                    <a:lnTo>
                      <a:pt x="1625" y="359"/>
                    </a:lnTo>
                    <a:lnTo>
                      <a:pt x="1610" y="3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1" name="Freeform 317"/>
              <p:cNvSpPr>
                <a:spLocks/>
              </p:cNvSpPr>
              <p:nvPr/>
            </p:nvSpPr>
            <p:spPr bwMode="auto">
              <a:xfrm>
                <a:off x="6673" y="5535"/>
                <a:ext cx="1837" cy="1421"/>
              </a:xfrm>
              <a:custGeom>
                <a:avLst/>
                <a:gdLst>
                  <a:gd name="T0" fmla="+- 0 8297 6673"/>
                  <a:gd name="T1" fmla="*/ T0 w 1837"/>
                  <a:gd name="T2" fmla="+- 0 6060 5535"/>
                  <a:gd name="T3" fmla="*/ 6060 h 1421"/>
                  <a:gd name="T4" fmla="+- 0 8289 6673"/>
                  <a:gd name="T5" fmla="*/ T4 w 1837"/>
                  <a:gd name="T6" fmla="+- 0 6060 5535"/>
                  <a:gd name="T7" fmla="*/ 6060 h 1421"/>
                  <a:gd name="T8" fmla="+- 0 8283 6673"/>
                  <a:gd name="T9" fmla="*/ T8 w 1837"/>
                  <a:gd name="T10" fmla="+- 0 6066 5535"/>
                  <a:gd name="T11" fmla="*/ 6066 h 1421"/>
                  <a:gd name="T12" fmla="+- 0 8297 6673"/>
                  <a:gd name="T13" fmla="*/ T12 w 1837"/>
                  <a:gd name="T14" fmla="+- 0 6066 5535"/>
                  <a:gd name="T15" fmla="*/ 6066 h 1421"/>
                  <a:gd name="T16" fmla="+- 0 8297 6673"/>
                  <a:gd name="T17" fmla="*/ T16 w 1837"/>
                  <a:gd name="T18" fmla="+- 0 6060 5535"/>
                  <a:gd name="T19" fmla="*/ 6060 h 1421"/>
                </a:gdLst>
                <a:ahLst/>
                <a:cxnLst>
                  <a:cxn ang="0">
                    <a:pos x="T1" y="T3"/>
                  </a:cxn>
                  <a:cxn ang="0">
                    <a:pos x="T5" y="T7"/>
                  </a:cxn>
                  <a:cxn ang="0">
                    <a:pos x="T9" y="T11"/>
                  </a:cxn>
                  <a:cxn ang="0">
                    <a:pos x="T13" y="T15"/>
                  </a:cxn>
                  <a:cxn ang="0">
                    <a:pos x="T17" y="T19"/>
                  </a:cxn>
                </a:cxnLst>
                <a:rect l="0" t="0" r="r" b="b"/>
                <a:pathLst>
                  <a:path w="1837" h="1421">
                    <a:moveTo>
                      <a:pt x="1624" y="525"/>
                    </a:moveTo>
                    <a:lnTo>
                      <a:pt x="1616" y="525"/>
                    </a:lnTo>
                    <a:lnTo>
                      <a:pt x="1610" y="531"/>
                    </a:lnTo>
                    <a:lnTo>
                      <a:pt x="1624" y="531"/>
                    </a:lnTo>
                    <a:lnTo>
                      <a:pt x="1624"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2" name="Freeform 318"/>
              <p:cNvSpPr>
                <a:spLocks/>
              </p:cNvSpPr>
              <p:nvPr/>
            </p:nvSpPr>
            <p:spPr bwMode="auto">
              <a:xfrm>
                <a:off x="6673" y="5535"/>
                <a:ext cx="1837" cy="1421"/>
              </a:xfrm>
              <a:custGeom>
                <a:avLst/>
                <a:gdLst>
                  <a:gd name="T0" fmla="+- 0 8297 6673"/>
                  <a:gd name="T1" fmla="*/ T0 w 1837"/>
                  <a:gd name="T2" fmla="+- 0 5894 5535"/>
                  <a:gd name="T3" fmla="*/ 5894 h 1421"/>
                  <a:gd name="T4" fmla="+- 0 8284 6673"/>
                  <a:gd name="T5" fmla="*/ T4 w 1837"/>
                  <a:gd name="T6" fmla="+- 0 5897 5535"/>
                  <a:gd name="T7" fmla="*/ 5897 h 1421"/>
                  <a:gd name="T8" fmla="+- 0 8297 6673"/>
                  <a:gd name="T9" fmla="*/ T8 w 1837"/>
                  <a:gd name="T10" fmla="+- 0 5919 5535"/>
                  <a:gd name="T11" fmla="*/ 5919 h 1421"/>
                  <a:gd name="T12" fmla="+- 0 8297 6673"/>
                  <a:gd name="T13" fmla="*/ T12 w 1837"/>
                  <a:gd name="T14" fmla="+- 0 5894 5535"/>
                  <a:gd name="T15" fmla="*/ 5894 h 1421"/>
                </a:gdLst>
                <a:ahLst/>
                <a:cxnLst>
                  <a:cxn ang="0">
                    <a:pos x="T1" y="T3"/>
                  </a:cxn>
                  <a:cxn ang="0">
                    <a:pos x="T5" y="T7"/>
                  </a:cxn>
                  <a:cxn ang="0">
                    <a:pos x="T9" y="T11"/>
                  </a:cxn>
                  <a:cxn ang="0">
                    <a:pos x="T13" y="T15"/>
                  </a:cxn>
                </a:cxnLst>
                <a:rect l="0" t="0" r="r" b="b"/>
                <a:pathLst>
                  <a:path w="1837" h="1421">
                    <a:moveTo>
                      <a:pt x="1624" y="359"/>
                    </a:moveTo>
                    <a:lnTo>
                      <a:pt x="1611" y="362"/>
                    </a:lnTo>
                    <a:lnTo>
                      <a:pt x="1624" y="384"/>
                    </a:lnTo>
                    <a:lnTo>
                      <a:pt x="1624" y="35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3" name="Freeform 319"/>
              <p:cNvSpPr>
                <a:spLocks/>
              </p:cNvSpPr>
              <p:nvPr/>
            </p:nvSpPr>
            <p:spPr bwMode="auto">
              <a:xfrm>
                <a:off x="6673" y="5535"/>
                <a:ext cx="1837" cy="1421"/>
              </a:xfrm>
              <a:custGeom>
                <a:avLst/>
                <a:gdLst>
                  <a:gd name="T0" fmla="+- 0 6886 6673"/>
                  <a:gd name="T1" fmla="*/ T0 w 1837"/>
                  <a:gd name="T2" fmla="+- 0 5894 5535"/>
                  <a:gd name="T3" fmla="*/ 5894 h 1421"/>
                  <a:gd name="T4" fmla="+- 0 6886 6673"/>
                  <a:gd name="T5" fmla="*/ T4 w 1837"/>
                  <a:gd name="T6" fmla="+- 0 5918 5535"/>
                  <a:gd name="T7" fmla="*/ 5918 h 1421"/>
                  <a:gd name="T8" fmla="+- 0 6899 6673"/>
                  <a:gd name="T9" fmla="*/ T8 w 1837"/>
                  <a:gd name="T10" fmla="+- 0 5897 5535"/>
                  <a:gd name="T11" fmla="*/ 5897 h 1421"/>
                  <a:gd name="T12" fmla="+- 0 6886 6673"/>
                  <a:gd name="T13" fmla="*/ T12 w 1837"/>
                  <a:gd name="T14" fmla="+- 0 5894 5535"/>
                  <a:gd name="T15" fmla="*/ 5894 h 1421"/>
                </a:gdLst>
                <a:ahLst/>
                <a:cxnLst>
                  <a:cxn ang="0">
                    <a:pos x="T1" y="T3"/>
                  </a:cxn>
                  <a:cxn ang="0">
                    <a:pos x="T5" y="T7"/>
                  </a:cxn>
                  <a:cxn ang="0">
                    <a:pos x="T9" y="T11"/>
                  </a:cxn>
                  <a:cxn ang="0">
                    <a:pos x="T13" y="T15"/>
                  </a:cxn>
                </a:cxnLst>
                <a:rect l="0" t="0" r="r" b="b"/>
                <a:pathLst>
                  <a:path w="1837" h="1421">
                    <a:moveTo>
                      <a:pt x="213" y="359"/>
                    </a:moveTo>
                    <a:lnTo>
                      <a:pt x="213" y="383"/>
                    </a:lnTo>
                    <a:lnTo>
                      <a:pt x="226" y="362"/>
                    </a:lnTo>
                    <a:lnTo>
                      <a:pt x="213" y="35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4" name="Freeform 320"/>
              <p:cNvSpPr>
                <a:spLocks/>
              </p:cNvSpPr>
              <p:nvPr/>
            </p:nvSpPr>
            <p:spPr bwMode="auto">
              <a:xfrm>
                <a:off x="6673" y="5535"/>
                <a:ext cx="1837" cy="1421"/>
              </a:xfrm>
              <a:custGeom>
                <a:avLst/>
                <a:gdLst>
                  <a:gd name="T0" fmla="+- 0 7081 6673"/>
                  <a:gd name="T1" fmla="*/ T0 w 1837"/>
                  <a:gd name="T2" fmla="+- 0 5542 5535"/>
                  <a:gd name="T3" fmla="*/ 5542 h 1421"/>
                  <a:gd name="T4" fmla="+- 0 7074 6673"/>
                  <a:gd name="T5" fmla="*/ T4 w 1837"/>
                  <a:gd name="T6" fmla="+- 0 5549 5535"/>
                  <a:gd name="T7" fmla="*/ 5549 h 1421"/>
                  <a:gd name="T8" fmla="+- 0 7081 6673"/>
                  <a:gd name="T9" fmla="*/ T8 w 1837"/>
                  <a:gd name="T10" fmla="+- 0 5549 5535"/>
                  <a:gd name="T11" fmla="*/ 5549 h 1421"/>
                  <a:gd name="T12" fmla="+- 0 7081 6673"/>
                  <a:gd name="T13" fmla="*/ T12 w 1837"/>
                  <a:gd name="T14" fmla="+- 0 5542 5535"/>
                  <a:gd name="T15" fmla="*/ 5542 h 1421"/>
                </a:gdLst>
                <a:ahLst/>
                <a:cxnLst>
                  <a:cxn ang="0">
                    <a:pos x="T1" y="T3"/>
                  </a:cxn>
                  <a:cxn ang="0">
                    <a:pos x="T5" y="T7"/>
                  </a:cxn>
                  <a:cxn ang="0">
                    <a:pos x="T9" y="T11"/>
                  </a:cxn>
                  <a:cxn ang="0">
                    <a:pos x="T13" y="T15"/>
                  </a:cxn>
                </a:cxnLst>
                <a:rect l="0" t="0" r="r" b="b"/>
                <a:pathLst>
                  <a:path w="1837" h="1421">
                    <a:moveTo>
                      <a:pt x="408" y="7"/>
                    </a:moveTo>
                    <a:lnTo>
                      <a:pt x="401" y="14"/>
                    </a:lnTo>
                    <a:lnTo>
                      <a:pt x="408" y="14"/>
                    </a:lnTo>
                    <a:lnTo>
                      <a:pt x="408"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5" name="Freeform 321"/>
              <p:cNvSpPr>
                <a:spLocks/>
              </p:cNvSpPr>
              <p:nvPr/>
            </p:nvSpPr>
            <p:spPr bwMode="auto">
              <a:xfrm>
                <a:off x="6673" y="5535"/>
                <a:ext cx="1837" cy="1421"/>
              </a:xfrm>
              <a:custGeom>
                <a:avLst/>
                <a:gdLst>
                  <a:gd name="T0" fmla="+- 0 8101 6673"/>
                  <a:gd name="T1" fmla="*/ T0 w 1837"/>
                  <a:gd name="T2" fmla="+- 0 5542 5535"/>
                  <a:gd name="T3" fmla="*/ 5542 h 1421"/>
                  <a:gd name="T4" fmla="+- 0 7081 6673"/>
                  <a:gd name="T5" fmla="*/ T4 w 1837"/>
                  <a:gd name="T6" fmla="+- 0 5542 5535"/>
                  <a:gd name="T7" fmla="*/ 5542 h 1421"/>
                  <a:gd name="T8" fmla="+- 0 7081 6673"/>
                  <a:gd name="T9" fmla="*/ T8 w 1837"/>
                  <a:gd name="T10" fmla="+- 0 5549 5535"/>
                  <a:gd name="T11" fmla="*/ 5549 h 1421"/>
                  <a:gd name="T12" fmla="+- 0 8101 6673"/>
                  <a:gd name="T13" fmla="*/ T12 w 1837"/>
                  <a:gd name="T14" fmla="+- 0 5549 5535"/>
                  <a:gd name="T15" fmla="*/ 5549 h 1421"/>
                  <a:gd name="T16" fmla="+- 0 8101 6673"/>
                  <a:gd name="T17" fmla="*/ T16 w 1837"/>
                  <a:gd name="T18" fmla="+- 0 5542 5535"/>
                  <a:gd name="T19" fmla="*/ 5542 h 1421"/>
                </a:gdLst>
                <a:ahLst/>
                <a:cxnLst>
                  <a:cxn ang="0">
                    <a:pos x="T1" y="T3"/>
                  </a:cxn>
                  <a:cxn ang="0">
                    <a:pos x="T5" y="T7"/>
                  </a:cxn>
                  <a:cxn ang="0">
                    <a:pos x="T9" y="T11"/>
                  </a:cxn>
                  <a:cxn ang="0">
                    <a:pos x="T13" y="T15"/>
                  </a:cxn>
                  <a:cxn ang="0">
                    <a:pos x="T17" y="T19"/>
                  </a:cxn>
                </a:cxnLst>
                <a:rect l="0" t="0" r="r" b="b"/>
                <a:pathLst>
                  <a:path w="1837" h="1421">
                    <a:moveTo>
                      <a:pt x="1428" y="7"/>
                    </a:moveTo>
                    <a:lnTo>
                      <a:pt x="408" y="7"/>
                    </a:lnTo>
                    <a:lnTo>
                      <a:pt x="408" y="14"/>
                    </a:lnTo>
                    <a:lnTo>
                      <a:pt x="1428" y="14"/>
                    </a:lnTo>
                    <a:lnTo>
                      <a:pt x="1428"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6" name="Freeform 322"/>
              <p:cNvSpPr>
                <a:spLocks/>
              </p:cNvSpPr>
              <p:nvPr/>
            </p:nvSpPr>
            <p:spPr bwMode="auto">
              <a:xfrm>
                <a:off x="6673" y="5535"/>
                <a:ext cx="1837" cy="1421"/>
              </a:xfrm>
              <a:custGeom>
                <a:avLst/>
                <a:gdLst>
                  <a:gd name="T0" fmla="+- 0 8116 6673"/>
                  <a:gd name="T1" fmla="*/ T0 w 1837"/>
                  <a:gd name="T2" fmla="+- 0 5542 5535"/>
                  <a:gd name="T3" fmla="*/ 5542 h 1421"/>
                  <a:gd name="T4" fmla="+- 0 8101 6673"/>
                  <a:gd name="T5" fmla="*/ T4 w 1837"/>
                  <a:gd name="T6" fmla="+- 0 5542 5535"/>
                  <a:gd name="T7" fmla="*/ 5542 h 1421"/>
                  <a:gd name="T8" fmla="+- 0 8109 6673"/>
                  <a:gd name="T9" fmla="*/ T8 w 1837"/>
                  <a:gd name="T10" fmla="+- 0 5549 5535"/>
                  <a:gd name="T11" fmla="*/ 5549 h 1421"/>
                  <a:gd name="T12" fmla="+- 0 8116 6673"/>
                  <a:gd name="T13" fmla="*/ T12 w 1837"/>
                  <a:gd name="T14" fmla="+- 0 5549 5535"/>
                  <a:gd name="T15" fmla="*/ 5549 h 1421"/>
                  <a:gd name="T16" fmla="+- 0 8116 6673"/>
                  <a:gd name="T17" fmla="*/ T16 w 1837"/>
                  <a:gd name="T18" fmla="+- 0 5542 5535"/>
                  <a:gd name="T19" fmla="*/ 5542 h 1421"/>
                </a:gdLst>
                <a:ahLst/>
                <a:cxnLst>
                  <a:cxn ang="0">
                    <a:pos x="T1" y="T3"/>
                  </a:cxn>
                  <a:cxn ang="0">
                    <a:pos x="T5" y="T7"/>
                  </a:cxn>
                  <a:cxn ang="0">
                    <a:pos x="T9" y="T11"/>
                  </a:cxn>
                  <a:cxn ang="0">
                    <a:pos x="T13" y="T15"/>
                  </a:cxn>
                  <a:cxn ang="0">
                    <a:pos x="T17" y="T19"/>
                  </a:cxn>
                </a:cxnLst>
                <a:rect l="0" t="0" r="r" b="b"/>
                <a:pathLst>
                  <a:path w="1837" h="1421">
                    <a:moveTo>
                      <a:pt x="1443" y="7"/>
                    </a:moveTo>
                    <a:lnTo>
                      <a:pt x="1428" y="7"/>
                    </a:lnTo>
                    <a:lnTo>
                      <a:pt x="1436" y="14"/>
                    </a:lnTo>
                    <a:lnTo>
                      <a:pt x="1443" y="14"/>
                    </a:lnTo>
                    <a:lnTo>
                      <a:pt x="1443"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367" name="Group 323"/>
            <p:cNvGrpSpPr>
              <a:grpSpLocks/>
            </p:cNvGrpSpPr>
            <p:nvPr/>
          </p:nvGrpSpPr>
          <p:grpSpPr bwMode="auto">
            <a:xfrm>
              <a:off x="5295900" y="2409825"/>
              <a:ext cx="473075" cy="473075"/>
              <a:chOff x="8101" y="3555"/>
              <a:chExt cx="745" cy="745"/>
            </a:xfrm>
          </p:grpSpPr>
          <p:sp>
            <p:nvSpPr>
              <p:cNvPr id="3368" name="Freeform 324"/>
              <p:cNvSpPr>
                <a:spLocks/>
              </p:cNvSpPr>
              <p:nvPr/>
            </p:nvSpPr>
            <p:spPr bwMode="auto">
              <a:xfrm>
                <a:off x="8101" y="3555"/>
                <a:ext cx="745" cy="745"/>
              </a:xfrm>
              <a:custGeom>
                <a:avLst/>
                <a:gdLst>
                  <a:gd name="T0" fmla="+- 0 8458 8101"/>
                  <a:gd name="T1" fmla="*/ T0 w 745"/>
                  <a:gd name="T2" fmla="+- 0 4094 3555"/>
                  <a:gd name="T3" fmla="*/ 4094 h 745"/>
                  <a:gd name="T4" fmla="+- 0 8368 8101"/>
                  <a:gd name="T5" fmla="*/ T4 w 745"/>
                  <a:gd name="T6" fmla="+- 0 4094 3555"/>
                  <a:gd name="T7" fmla="*/ 4094 h 745"/>
                  <a:gd name="T8" fmla="+- 0 8395 8101"/>
                  <a:gd name="T9" fmla="*/ T8 w 745"/>
                  <a:gd name="T10" fmla="+- 0 4300 3555"/>
                  <a:gd name="T11" fmla="*/ 4300 h 745"/>
                  <a:gd name="T12" fmla="+- 0 8458 8101"/>
                  <a:gd name="T13" fmla="*/ T12 w 745"/>
                  <a:gd name="T14" fmla="+- 0 4094 3555"/>
                  <a:gd name="T15" fmla="*/ 4094 h 745"/>
                </a:gdLst>
                <a:ahLst/>
                <a:cxnLst>
                  <a:cxn ang="0">
                    <a:pos x="T1" y="T3"/>
                  </a:cxn>
                  <a:cxn ang="0">
                    <a:pos x="T5" y="T7"/>
                  </a:cxn>
                  <a:cxn ang="0">
                    <a:pos x="T9" y="T11"/>
                  </a:cxn>
                  <a:cxn ang="0">
                    <a:pos x="T13" y="T15"/>
                  </a:cxn>
                </a:cxnLst>
                <a:rect l="0" t="0" r="r" b="b"/>
                <a:pathLst>
                  <a:path w="745" h="745">
                    <a:moveTo>
                      <a:pt x="357" y="539"/>
                    </a:moveTo>
                    <a:lnTo>
                      <a:pt x="267" y="539"/>
                    </a:lnTo>
                    <a:lnTo>
                      <a:pt x="294" y="745"/>
                    </a:lnTo>
                    <a:lnTo>
                      <a:pt x="357" y="539"/>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69" name="Freeform 325"/>
              <p:cNvSpPr>
                <a:spLocks/>
              </p:cNvSpPr>
              <p:nvPr/>
            </p:nvSpPr>
            <p:spPr bwMode="auto">
              <a:xfrm>
                <a:off x="8101" y="3555"/>
                <a:ext cx="745" cy="745"/>
              </a:xfrm>
              <a:custGeom>
                <a:avLst/>
                <a:gdLst>
                  <a:gd name="T0" fmla="+- 0 8583 8101"/>
                  <a:gd name="T1" fmla="*/ T0 w 745"/>
                  <a:gd name="T2" fmla="+- 0 4070 3555"/>
                  <a:gd name="T3" fmla="*/ 4070 h 745"/>
                  <a:gd name="T4" fmla="+- 0 8465 8101"/>
                  <a:gd name="T5" fmla="*/ T4 w 745"/>
                  <a:gd name="T6" fmla="+- 0 4070 3555"/>
                  <a:gd name="T7" fmla="*/ 4070 h 745"/>
                  <a:gd name="T8" fmla="+- 0 8558 8101"/>
                  <a:gd name="T9" fmla="*/ T8 w 745"/>
                  <a:gd name="T10" fmla="+- 0 4236 3555"/>
                  <a:gd name="T11" fmla="*/ 4236 h 745"/>
                  <a:gd name="T12" fmla="+- 0 8583 8101"/>
                  <a:gd name="T13" fmla="*/ T12 w 745"/>
                  <a:gd name="T14" fmla="+- 0 4070 3555"/>
                  <a:gd name="T15" fmla="*/ 4070 h 745"/>
                </a:gdLst>
                <a:ahLst/>
                <a:cxnLst>
                  <a:cxn ang="0">
                    <a:pos x="T1" y="T3"/>
                  </a:cxn>
                  <a:cxn ang="0">
                    <a:pos x="T5" y="T7"/>
                  </a:cxn>
                  <a:cxn ang="0">
                    <a:pos x="T9" y="T11"/>
                  </a:cxn>
                  <a:cxn ang="0">
                    <a:pos x="T13" y="T15"/>
                  </a:cxn>
                </a:cxnLst>
                <a:rect l="0" t="0" r="r" b="b"/>
                <a:pathLst>
                  <a:path w="745" h="745">
                    <a:moveTo>
                      <a:pt x="482" y="515"/>
                    </a:moveTo>
                    <a:lnTo>
                      <a:pt x="364" y="515"/>
                    </a:lnTo>
                    <a:lnTo>
                      <a:pt x="457" y="681"/>
                    </a:lnTo>
                    <a:lnTo>
                      <a:pt x="482" y="515"/>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0" name="Freeform 326"/>
              <p:cNvSpPr>
                <a:spLocks/>
              </p:cNvSpPr>
              <p:nvPr/>
            </p:nvSpPr>
            <p:spPr bwMode="auto">
              <a:xfrm>
                <a:off x="8101" y="3555"/>
                <a:ext cx="745" cy="745"/>
              </a:xfrm>
              <a:custGeom>
                <a:avLst/>
                <a:gdLst>
                  <a:gd name="T0" fmla="+- 0 8696 8101"/>
                  <a:gd name="T1" fmla="*/ T0 w 745"/>
                  <a:gd name="T2" fmla="+- 0 4054 3555"/>
                  <a:gd name="T3" fmla="*/ 4054 h 745"/>
                  <a:gd name="T4" fmla="+- 0 8586 8101"/>
                  <a:gd name="T5" fmla="*/ T4 w 745"/>
                  <a:gd name="T6" fmla="+- 0 4054 3555"/>
                  <a:gd name="T7" fmla="*/ 4054 h 745"/>
                  <a:gd name="T8" fmla="+- 0 8727 8101"/>
                  <a:gd name="T9" fmla="*/ T8 w 745"/>
                  <a:gd name="T10" fmla="+- 0 4179 3555"/>
                  <a:gd name="T11" fmla="*/ 4179 h 745"/>
                  <a:gd name="T12" fmla="+- 0 8696 8101"/>
                  <a:gd name="T13" fmla="*/ T12 w 745"/>
                  <a:gd name="T14" fmla="+- 0 4054 3555"/>
                  <a:gd name="T15" fmla="*/ 4054 h 745"/>
                </a:gdLst>
                <a:ahLst/>
                <a:cxnLst>
                  <a:cxn ang="0">
                    <a:pos x="T1" y="T3"/>
                  </a:cxn>
                  <a:cxn ang="0">
                    <a:pos x="T5" y="T7"/>
                  </a:cxn>
                  <a:cxn ang="0">
                    <a:pos x="T9" y="T11"/>
                  </a:cxn>
                  <a:cxn ang="0">
                    <a:pos x="T13" y="T15"/>
                  </a:cxn>
                </a:cxnLst>
                <a:rect l="0" t="0" r="r" b="b"/>
                <a:pathLst>
                  <a:path w="745" h="745">
                    <a:moveTo>
                      <a:pt x="595" y="499"/>
                    </a:moveTo>
                    <a:lnTo>
                      <a:pt x="485" y="499"/>
                    </a:lnTo>
                    <a:lnTo>
                      <a:pt x="626" y="624"/>
                    </a:lnTo>
                    <a:lnTo>
                      <a:pt x="595" y="499"/>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1" name="Freeform 327"/>
              <p:cNvSpPr>
                <a:spLocks/>
              </p:cNvSpPr>
              <p:nvPr/>
            </p:nvSpPr>
            <p:spPr bwMode="auto">
              <a:xfrm>
                <a:off x="8101" y="3555"/>
                <a:ext cx="745" cy="745"/>
              </a:xfrm>
              <a:custGeom>
                <a:avLst/>
                <a:gdLst>
                  <a:gd name="T0" fmla="+- 0 8691 8101"/>
                  <a:gd name="T1" fmla="*/ T0 w 745"/>
                  <a:gd name="T2" fmla="+- 0 4035 3555"/>
                  <a:gd name="T3" fmla="*/ 4035 h 745"/>
                  <a:gd name="T4" fmla="+- 0 8298 8101"/>
                  <a:gd name="T5" fmla="*/ T4 w 745"/>
                  <a:gd name="T6" fmla="+- 0 4035 3555"/>
                  <a:gd name="T7" fmla="*/ 4035 h 745"/>
                  <a:gd name="T8" fmla="+- 0 8266 8101"/>
                  <a:gd name="T9" fmla="*/ T8 w 745"/>
                  <a:gd name="T10" fmla="+- 0 4163 3555"/>
                  <a:gd name="T11" fmla="*/ 4163 h 745"/>
                  <a:gd name="T12" fmla="+- 0 8368 8101"/>
                  <a:gd name="T13" fmla="*/ T12 w 745"/>
                  <a:gd name="T14" fmla="+- 0 4094 3555"/>
                  <a:gd name="T15" fmla="*/ 4094 h 745"/>
                  <a:gd name="T16" fmla="+- 0 8458 8101"/>
                  <a:gd name="T17" fmla="*/ T16 w 745"/>
                  <a:gd name="T18" fmla="+- 0 4094 3555"/>
                  <a:gd name="T19" fmla="*/ 4094 h 745"/>
                  <a:gd name="T20" fmla="+- 0 8465 8101"/>
                  <a:gd name="T21" fmla="*/ T20 w 745"/>
                  <a:gd name="T22" fmla="+- 0 4070 3555"/>
                  <a:gd name="T23" fmla="*/ 4070 h 745"/>
                  <a:gd name="T24" fmla="+- 0 8583 8101"/>
                  <a:gd name="T25" fmla="*/ T24 w 745"/>
                  <a:gd name="T26" fmla="+- 0 4070 3555"/>
                  <a:gd name="T27" fmla="*/ 4070 h 745"/>
                  <a:gd name="T28" fmla="+- 0 8586 8101"/>
                  <a:gd name="T29" fmla="*/ T28 w 745"/>
                  <a:gd name="T30" fmla="+- 0 4054 3555"/>
                  <a:gd name="T31" fmla="*/ 4054 h 745"/>
                  <a:gd name="T32" fmla="+- 0 8696 8101"/>
                  <a:gd name="T33" fmla="*/ T32 w 745"/>
                  <a:gd name="T34" fmla="+- 0 4054 3555"/>
                  <a:gd name="T35" fmla="*/ 4054 h 745"/>
                  <a:gd name="T36" fmla="+- 0 8691 8101"/>
                  <a:gd name="T37" fmla="*/ T36 w 745"/>
                  <a:gd name="T38" fmla="+- 0 4035 3555"/>
                  <a:gd name="T39" fmla="*/ 4035 h 7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45" h="745">
                    <a:moveTo>
                      <a:pt x="590" y="480"/>
                    </a:moveTo>
                    <a:lnTo>
                      <a:pt x="197" y="480"/>
                    </a:lnTo>
                    <a:lnTo>
                      <a:pt x="165" y="608"/>
                    </a:lnTo>
                    <a:lnTo>
                      <a:pt x="267" y="539"/>
                    </a:lnTo>
                    <a:lnTo>
                      <a:pt x="357" y="539"/>
                    </a:lnTo>
                    <a:lnTo>
                      <a:pt x="364" y="515"/>
                    </a:lnTo>
                    <a:lnTo>
                      <a:pt x="482" y="515"/>
                    </a:lnTo>
                    <a:lnTo>
                      <a:pt x="485" y="499"/>
                    </a:lnTo>
                    <a:lnTo>
                      <a:pt x="595" y="499"/>
                    </a:lnTo>
                    <a:lnTo>
                      <a:pt x="590" y="48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2" name="Freeform 328"/>
              <p:cNvSpPr>
                <a:spLocks/>
              </p:cNvSpPr>
              <p:nvPr/>
            </p:nvSpPr>
            <p:spPr bwMode="auto">
              <a:xfrm>
                <a:off x="8101" y="3555"/>
                <a:ext cx="745" cy="745"/>
              </a:xfrm>
              <a:custGeom>
                <a:avLst/>
                <a:gdLst>
                  <a:gd name="T0" fmla="+- 0 8115 8101"/>
                  <a:gd name="T1" fmla="*/ T0 w 745"/>
                  <a:gd name="T2" fmla="+- 0 3634 3555"/>
                  <a:gd name="T3" fmla="*/ 3634 h 745"/>
                  <a:gd name="T4" fmla="+- 0 8261 8101"/>
                  <a:gd name="T5" fmla="*/ T4 w 745"/>
                  <a:gd name="T6" fmla="+- 0 3818 3555"/>
                  <a:gd name="T7" fmla="*/ 3818 h 745"/>
                  <a:gd name="T8" fmla="+- 0 8101 8101"/>
                  <a:gd name="T9" fmla="*/ T8 w 745"/>
                  <a:gd name="T10" fmla="+- 0 3852 3555"/>
                  <a:gd name="T11" fmla="*/ 3852 h 745"/>
                  <a:gd name="T12" fmla="+- 0 8230 8101"/>
                  <a:gd name="T13" fmla="*/ T12 w 745"/>
                  <a:gd name="T14" fmla="+- 0 3961 3555"/>
                  <a:gd name="T15" fmla="*/ 3961 h 745"/>
                  <a:gd name="T16" fmla="+- 0 8106 8101"/>
                  <a:gd name="T17" fmla="*/ T16 w 745"/>
                  <a:gd name="T18" fmla="+- 0 4058 3555"/>
                  <a:gd name="T19" fmla="*/ 4058 h 745"/>
                  <a:gd name="T20" fmla="+- 0 8298 8101"/>
                  <a:gd name="T21" fmla="*/ T20 w 745"/>
                  <a:gd name="T22" fmla="+- 0 4035 3555"/>
                  <a:gd name="T23" fmla="*/ 4035 h 745"/>
                  <a:gd name="T24" fmla="+- 0 8691 8101"/>
                  <a:gd name="T25" fmla="*/ T24 w 745"/>
                  <a:gd name="T26" fmla="+- 0 4035 3555"/>
                  <a:gd name="T27" fmla="*/ 4035 h 745"/>
                  <a:gd name="T28" fmla="+- 0 8683 8101"/>
                  <a:gd name="T29" fmla="*/ T28 w 745"/>
                  <a:gd name="T30" fmla="+- 0 4001 3555"/>
                  <a:gd name="T31" fmla="*/ 4001 h 745"/>
                  <a:gd name="T32" fmla="+- 0 8830 8101"/>
                  <a:gd name="T33" fmla="*/ T32 w 745"/>
                  <a:gd name="T34" fmla="+- 0 4001 3555"/>
                  <a:gd name="T35" fmla="*/ 4001 h 745"/>
                  <a:gd name="T36" fmla="+- 0 8709 8101"/>
                  <a:gd name="T37" fmla="*/ T36 w 745"/>
                  <a:gd name="T38" fmla="+- 0 3916 3555"/>
                  <a:gd name="T39" fmla="*/ 3916 h 745"/>
                  <a:gd name="T40" fmla="+- 0 8829 8101"/>
                  <a:gd name="T41" fmla="*/ T40 w 745"/>
                  <a:gd name="T42" fmla="+- 0 3836 3555"/>
                  <a:gd name="T43" fmla="*/ 3836 h 745"/>
                  <a:gd name="T44" fmla="+- 0 8678 8101"/>
                  <a:gd name="T45" fmla="*/ T44 w 745"/>
                  <a:gd name="T46" fmla="+- 0 3807 3555"/>
                  <a:gd name="T47" fmla="*/ 3807 h 745"/>
                  <a:gd name="T48" fmla="+- 0 8698 8101"/>
                  <a:gd name="T49" fmla="*/ T48 w 745"/>
                  <a:gd name="T50" fmla="+- 0 3773 3555"/>
                  <a:gd name="T51" fmla="*/ 3773 h 745"/>
                  <a:gd name="T52" fmla="+- 0 8354 8101"/>
                  <a:gd name="T53" fmla="*/ T52 w 745"/>
                  <a:gd name="T54" fmla="+- 0 3773 3555"/>
                  <a:gd name="T55" fmla="*/ 3773 h 745"/>
                  <a:gd name="T56" fmla="+- 0 8115 8101"/>
                  <a:gd name="T57" fmla="*/ T56 w 745"/>
                  <a:gd name="T58" fmla="+- 0 3634 3555"/>
                  <a:gd name="T59" fmla="*/ 3634 h 7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45" h="745">
                    <a:moveTo>
                      <a:pt x="14" y="79"/>
                    </a:moveTo>
                    <a:lnTo>
                      <a:pt x="160" y="263"/>
                    </a:lnTo>
                    <a:lnTo>
                      <a:pt x="0" y="297"/>
                    </a:lnTo>
                    <a:lnTo>
                      <a:pt x="129" y="406"/>
                    </a:lnTo>
                    <a:lnTo>
                      <a:pt x="5" y="503"/>
                    </a:lnTo>
                    <a:lnTo>
                      <a:pt x="197" y="480"/>
                    </a:lnTo>
                    <a:lnTo>
                      <a:pt x="590" y="480"/>
                    </a:lnTo>
                    <a:lnTo>
                      <a:pt x="582" y="446"/>
                    </a:lnTo>
                    <a:lnTo>
                      <a:pt x="729" y="446"/>
                    </a:lnTo>
                    <a:lnTo>
                      <a:pt x="608" y="361"/>
                    </a:lnTo>
                    <a:lnTo>
                      <a:pt x="728" y="281"/>
                    </a:lnTo>
                    <a:lnTo>
                      <a:pt x="577" y="252"/>
                    </a:lnTo>
                    <a:lnTo>
                      <a:pt x="597" y="218"/>
                    </a:lnTo>
                    <a:lnTo>
                      <a:pt x="253" y="218"/>
                    </a:lnTo>
                    <a:lnTo>
                      <a:pt x="14" y="79"/>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3" name="Freeform 329"/>
              <p:cNvSpPr>
                <a:spLocks/>
              </p:cNvSpPr>
              <p:nvPr/>
            </p:nvSpPr>
            <p:spPr bwMode="auto">
              <a:xfrm>
                <a:off x="8101" y="3555"/>
                <a:ext cx="745" cy="745"/>
              </a:xfrm>
              <a:custGeom>
                <a:avLst/>
                <a:gdLst>
                  <a:gd name="T0" fmla="+- 0 8830 8101"/>
                  <a:gd name="T1" fmla="*/ T0 w 745"/>
                  <a:gd name="T2" fmla="+- 0 4001 3555"/>
                  <a:gd name="T3" fmla="*/ 4001 h 745"/>
                  <a:gd name="T4" fmla="+- 0 8683 8101"/>
                  <a:gd name="T5" fmla="*/ T4 w 745"/>
                  <a:gd name="T6" fmla="+- 0 4001 3555"/>
                  <a:gd name="T7" fmla="*/ 4001 h 745"/>
                  <a:gd name="T8" fmla="+- 0 8847 8101"/>
                  <a:gd name="T9" fmla="*/ T8 w 745"/>
                  <a:gd name="T10" fmla="+- 0 4013 3555"/>
                  <a:gd name="T11" fmla="*/ 4013 h 745"/>
                  <a:gd name="T12" fmla="+- 0 8830 8101"/>
                  <a:gd name="T13" fmla="*/ T12 w 745"/>
                  <a:gd name="T14" fmla="+- 0 4001 3555"/>
                  <a:gd name="T15" fmla="*/ 4001 h 745"/>
                </a:gdLst>
                <a:ahLst/>
                <a:cxnLst>
                  <a:cxn ang="0">
                    <a:pos x="T1" y="T3"/>
                  </a:cxn>
                  <a:cxn ang="0">
                    <a:pos x="T5" y="T7"/>
                  </a:cxn>
                  <a:cxn ang="0">
                    <a:pos x="T9" y="T11"/>
                  </a:cxn>
                  <a:cxn ang="0">
                    <a:pos x="T13" y="T15"/>
                  </a:cxn>
                </a:cxnLst>
                <a:rect l="0" t="0" r="r" b="b"/>
                <a:pathLst>
                  <a:path w="745" h="745">
                    <a:moveTo>
                      <a:pt x="729" y="446"/>
                    </a:moveTo>
                    <a:lnTo>
                      <a:pt x="582" y="446"/>
                    </a:lnTo>
                    <a:lnTo>
                      <a:pt x="746" y="458"/>
                    </a:lnTo>
                    <a:lnTo>
                      <a:pt x="729" y="446"/>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4" name="Freeform 330"/>
              <p:cNvSpPr>
                <a:spLocks/>
              </p:cNvSpPr>
              <p:nvPr/>
            </p:nvSpPr>
            <p:spPr bwMode="auto">
              <a:xfrm>
                <a:off x="8101" y="3555"/>
                <a:ext cx="745" cy="745"/>
              </a:xfrm>
              <a:custGeom>
                <a:avLst/>
                <a:gdLst>
                  <a:gd name="T0" fmla="+- 0 8390 8101"/>
                  <a:gd name="T1" fmla="*/ T0 w 745"/>
                  <a:gd name="T2" fmla="+- 0 3634 3555"/>
                  <a:gd name="T3" fmla="*/ 3634 h 745"/>
                  <a:gd name="T4" fmla="+- 0 8354 8101"/>
                  <a:gd name="T5" fmla="*/ T4 w 745"/>
                  <a:gd name="T6" fmla="+- 0 3773 3555"/>
                  <a:gd name="T7" fmla="*/ 3773 h 745"/>
                  <a:gd name="T8" fmla="+- 0 8698 8101"/>
                  <a:gd name="T9" fmla="*/ T8 w 745"/>
                  <a:gd name="T10" fmla="+- 0 3773 3555"/>
                  <a:gd name="T11" fmla="*/ 3773 h 745"/>
                  <a:gd name="T12" fmla="+- 0 8708 8101"/>
                  <a:gd name="T13" fmla="*/ T12 w 745"/>
                  <a:gd name="T14" fmla="+- 0 3755 3555"/>
                  <a:gd name="T15" fmla="*/ 3755 h 745"/>
                  <a:gd name="T16" fmla="+- 0 8474 8101"/>
                  <a:gd name="T17" fmla="*/ T16 w 745"/>
                  <a:gd name="T18" fmla="+- 0 3755 3555"/>
                  <a:gd name="T19" fmla="*/ 3755 h 745"/>
                  <a:gd name="T20" fmla="+- 0 8390 8101"/>
                  <a:gd name="T21" fmla="*/ T20 w 745"/>
                  <a:gd name="T22" fmla="+- 0 3634 3555"/>
                  <a:gd name="T23" fmla="*/ 3634 h 745"/>
                </a:gdLst>
                <a:ahLst/>
                <a:cxnLst>
                  <a:cxn ang="0">
                    <a:pos x="T1" y="T3"/>
                  </a:cxn>
                  <a:cxn ang="0">
                    <a:pos x="T5" y="T7"/>
                  </a:cxn>
                  <a:cxn ang="0">
                    <a:pos x="T9" y="T11"/>
                  </a:cxn>
                  <a:cxn ang="0">
                    <a:pos x="T13" y="T15"/>
                  </a:cxn>
                  <a:cxn ang="0">
                    <a:pos x="T17" y="T19"/>
                  </a:cxn>
                  <a:cxn ang="0">
                    <a:pos x="T21" y="T23"/>
                  </a:cxn>
                </a:cxnLst>
                <a:rect l="0" t="0" r="r" b="b"/>
                <a:pathLst>
                  <a:path w="745" h="745">
                    <a:moveTo>
                      <a:pt x="289" y="79"/>
                    </a:moveTo>
                    <a:lnTo>
                      <a:pt x="253" y="218"/>
                    </a:lnTo>
                    <a:lnTo>
                      <a:pt x="597" y="218"/>
                    </a:lnTo>
                    <a:lnTo>
                      <a:pt x="607" y="200"/>
                    </a:lnTo>
                    <a:lnTo>
                      <a:pt x="373" y="200"/>
                    </a:lnTo>
                    <a:lnTo>
                      <a:pt x="289" y="79"/>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5" name="Freeform 331"/>
              <p:cNvSpPr>
                <a:spLocks/>
              </p:cNvSpPr>
              <p:nvPr/>
            </p:nvSpPr>
            <p:spPr bwMode="auto">
              <a:xfrm>
                <a:off x="8101" y="3555"/>
                <a:ext cx="745" cy="745"/>
              </a:xfrm>
              <a:custGeom>
                <a:avLst/>
                <a:gdLst>
                  <a:gd name="T0" fmla="+- 0 8602 8101"/>
                  <a:gd name="T1" fmla="*/ T0 w 745"/>
                  <a:gd name="T2" fmla="+- 0 3555 3555"/>
                  <a:gd name="T3" fmla="*/ 3555 h 745"/>
                  <a:gd name="T4" fmla="+- 0 8474 8101"/>
                  <a:gd name="T5" fmla="*/ T4 w 745"/>
                  <a:gd name="T6" fmla="+- 0 3755 3555"/>
                  <a:gd name="T7" fmla="*/ 3755 h 745"/>
                  <a:gd name="T8" fmla="+- 0 8708 8101"/>
                  <a:gd name="T9" fmla="*/ T8 w 745"/>
                  <a:gd name="T10" fmla="+- 0 3755 3555"/>
                  <a:gd name="T11" fmla="*/ 3755 h 745"/>
                  <a:gd name="T12" fmla="+- 0 8718 8101"/>
                  <a:gd name="T13" fmla="*/ T12 w 745"/>
                  <a:gd name="T14" fmla="+- 0 3738 3555"/>
                  <a:gd name="T15" fmla="*/ 3738 h 745"/>
                  <a:gd name="T16" fmla="+- 0 8590 8101"/>
                  <a:gd name="T17" fmla="*/ T16 w 745"/>
                  <a:gd name="T18" fmla="+- 0 3738 3555"/>
                  <a:gd name="T19" fmla="*/ 3738 h 745"/>
                  <a:gd name="T20" fmla="+- 0 8602 8101"/>
                  <a:gd name="T21" fmla="*/ T20 w 745"/>
                  <a:gd name="T22" fmla="+- 0 3555 3555"/>
                  <a:gd name="T23" fmla="*/ 3555 h 745"/>
                </a:gdLst>
                <a:ahLst/>
                <a:cxnLst>
                  <a:cxn ang="0">
                    <a:pos x="T1" y="T3"/>
                  </a:cxn>
                  <a:cxn ang="0">
                    <a:pos x="T5" y="T7"/>
                  </a:cxn>
                  <a:cxn ang="0">
                    <a:pos x="T9" y="T11"/>
                  </a:cxn>
                  <a:cxn ang="0">
                    <a:pos x="T13" y="T15"/>
                  </a:cxn>
                  <a:cxn ang="0">
                    <a:pos x="T17" y="T19"/>
                  </a:cxn>
                  <a:cxn ang="0">
                    <a:pos x="T21" y="T23"/>
                  </a:cxn>
                </a:cxnLst>
                <a:rect l="0" t="0" r="r" b="b"/>
                <a:pathLst>
                  <a:path w="745" h="745">
                    <a:moveTo>
                      <a:pt x="501" y="0"/>
                    </a:moveTo>
                    <a:lnTo>
                      <a:pt x="373" y="200"/>
                    </a:lnTo>
                    <a:lnTo>
                      <a:pt x="607" y="200"/>
                    </a:lnTo>
                    <a:lnTo>
                      <a:pt x="617" y="183"/>
                    </a:lnTo>
                    <a:lnTo>
                      <a:pt x="489" y="183"/>
                    </a:lnTo>
                    <a:lnTo>
                      <a:pt x="501"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6" name="Freeform 332"/>
              <p:cNvSpPr>
                <a:spLocks/>
              </p:cNvSpPr>
              <p:nvPr/>
            </p:nvSpPr>
            <p:spPr bwMode="auto">
              <a:xfrm>
                <a:off x="8101" y="3555"/>
                <a:ext cx="745" cy="745"/>
              </a:xfrm>
              <a:custGeom>
                <a:avLst/>
                <a:gdLst>
                  <a:gd name="T0" fmla="+- 0 8736 8101"/>
                  <a:gd name="T1" fmla="*/ T0 w 745"/>
                  <a:gd name="T2" fmla="+- 0 3708 3555"/>
                  <a:gd name="T3" fmla="*/ 3708 h 745"/>
                  <a:gd name="T4" fmla="+- 0 8590 8101"/>
                  <a:gd name="T5" fmla="*/ T4 w 745"/>
                  <a:gd name="T6" fmla="+- 0 3738 3555"/>
                  <a:gd name="T7" fmla="*/ 3738 h 745"/>
                  <a:gd name="T8" fmla="+- 0 8718 8101"/>
                  <a:gd name="T9" fmla="*/ T8 w 745"/>
                  <a:gd name="T10" fmla="+- 0 3738 3555"/>
                  <a:gd name="T11" fmla="*/ 3738 h 745"/>
                  <a:gd name="T12" fmla="+- 0 8736 8101"/>
                  <a:gd name="T13" fmla="*/ T12 w 745"/>
                  <a:gd name="T14" fmla="+- 0 3708 3555"/>
                  <a:gd name="T15" fmla="*/ 3708 h 745"/>
                </a:gdLst>
                <a:ahLst/>
                <a:cxnLst>
                  <a:cxn ang="0">
                    <a:pos x="T1" y="T3"/>
                  </a:cxn>
                  <a:cxn ang="0">
                    <a:pos x="T5" y="T7"/>
                  </a:cxn>
                  <a:cxn ang="0">
                    <a:pos x="T9" y="T11"/>
                  </a:cxn>
                  <a:cxn ang="0">
                    <a:pos x="T13" y="T15"/>
                  </a:cxn>
                </a:cxnLst>
                <a:rect l="0" t="0" r="r" b="b"/>
                <a:pathLst>
                  <a:path w="745" h="745">
                    <a:moveTo>
                      <a:pt x="635" y="153"/>
                    </a:moveTo>
                    <a:lnTo>
                      <a:pt x="489" y="183"/>
                    </a:lnTo>
                    <a:lnTo>
                      <a:pt x="617" y="183"/>
                    </a:lnTo>
                    <a:lnTo>
                      <a:pt x="635" y="153"/>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377" name="Group 333"/>
            <p:cNvGrpSpPr>
              <a:grpSpLocks/>
            </p:cNvGrpSpPr>
            <p:nvPr/>
          </p:nvGrpSpPr>
          <p:grpSpPr bwMode="auto">
            <a:xfrm>
              <a:off x="5284788" y="2393950"/>
              <a:ext cx="500062" cy="509588"/>
              <a:chOff x="8083" y="3529"/>
              <a:chExt cx="788" cy="804"/>
            </a:xfrm>
          </p:grpSpPr>
          <p:sp>
            <p:nvSpPr>
              <p:cNvPr id="3378" name="Freeform 334"/>
              <p:cNvSpPr>
                <a:spLocks/>
              </p:cNvSpPr>
              <p:nvPr/>
            </p:nvSpPr>
            <p:spPr bwMode="auto">
              <a:xfrm>
                <a:off x="8083" y="3529"/>
                <a:ext cx="788" cy="804"/>
              </a:xfrm>
              <a:custGeom>
                <a:avLst/>
                <a:gdLst>
                  <a:gd name="T0" fmla="+- 0 8375 8083"/>
                  <a:gd name="T1" fmla="*/ T0 w 788"/>
                  <a:gd name="T2" fmla="+- 0 4095 3529"/>
                  <a:gd name="T3" fmla="*/ 4095 h 804"/>
                  <a:gd name="T4" fmla="+- 0 8361 8083"/>
                  <a:gd name="T5" fmla="*/ T4 w 788"/>
                  <a:gd name="T6" fmla="+- 0 4095 3529"/>
                  <a:gd name="T7" fmla="*/ 4095 h 804"/>
                  <a:gd name="T8" fmla="+- 0 8371 8083"/>
                  <a:gd name="T9" fmla="*/ T8 w 788"/>
                  <a:gd name="T10" fmla="+- 0 4100 3529"/>
                  <a:gd name="T11" fmla="*/ 4100 h 804"/>
                  <a:gd name="T12" fmla="+- 0 8363 8083"/>
                  <a:gd name="T13" fmla="*/ T12 w 788"/>
                  <a:gd name="T14" fmla="+- 0 4106 3529"/>
                  <a:gd name="T15" fmla="*/ 4106 h 804"/>
                  <a:gd name="T16" fmla="+- 0 8392 8083"/>
                  <a:gd name="T17" fmla="*/ T16 w 788"/>
                  <a:gd name="T18" fmla="+- 0 4333 3529"/>
                  <a:gd name="T19" fmla="*/ 4333 h 804"/>
                  <a:gd name="T20" fmla="+- 0 8402 8083"/>
                  <a:gd name="T21" fmla="*/ T20 w 788"/>
                  <a:gd name="T22" fmla="+- 0 4299 3529"/>
                  <a:gd name="T23" fmla="*/ 4299 h 804"/>
                  <a:gd name="T24" fmla="+- 0 8401 8083"/>
                  <a:gd name="T25" fmla="*/ T24 w 788"/>
                  <a:gd name="T26" fmla="+- 0 4299 3529"/>
                  <a:gd name="T27" fmla="*/ 4299 h 804"/>
                  <a:gd name="T28" fmla="+- 0 8388 8083"/>
                  <a:gd name="T29" fmla="*/ T28 w 788"/>
                  <a:gd name="T30" fmla="+- 0 4298 3529"/>
                  <a:gd name="T31" fmla="*/ 4298 h 804"/>
                  <a:gd name="T32" fmla="+- 0 8397 8083"/>
                  <a:gd name="T33" fmla="*/ T32 w 788"/>
                  <a:gd name="T34" fmla="+- 0 4268 3529"/>
                  <a:gd name="T35" fmla="*/ 4268 h 804"/>
                  <a:gd name="T36" fmla="+- 0 8375 8083"/>
                  <a:gd name="T37" fmla="*/ T36 w 788"/>
                  <a:gd name="T38" fmla="+- 0 4095 3529"/>
                  <a:gd name="T39" fmla="*/ 4095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292" y="566"/>
                    </a:moveTo>
                    <a:lnTo>
                      <a:pt x="278" y="566"/>
                    </a:lnTo>
                    <a:lnTo>
                      <a:pt x="288" y="571"/>
                    </a:lnTo>
                    <a:lnTo>
                      <a:pt x="280" y="577"/>
                    </a:lnTo>
                    <a:lnTo>
                      <a:pt x="309" y="804"/>
                    </a:lnTo>
                    <a:lnTo>
                      <a:pt x="319" y="770"/>
                    </a:lnTo>
                    <a:lnTo>
                      <a:pt x="318" y="770"/>
                    </a:lnTo>
                    <a:lnTo>
                      <a:pt x="305" y="769"/>
                    </a:lnTo>
                    <a:lnTo>
                      <a:pt x="314" y="739"/>
                    </a:lnTo>
                    <a:lnTo>
                      <a:pt x="292" y="56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79" name="Freeform 335"/>
              <p:cNvSpPr>
                <a:spLocks/>
              </p:cNvSpPr>
              <p:nvPr/>
            </p:nvSpPr>
            <p:spPr bwMode="auto">
              <a:xfrm>
                <a:off x="8083" y="3529"/>
                <a:ext cx="788" cy="804"/>
              </a:xfrm>
              <a:custGeom>
                <a:avLst/>
                <a:gdLst>
                  <a:gd name="T0" fmla="+- 0 8397 8083"/>
                  <a:gd name="T1" fmla="*/ T0 w 788"/>
                  <a:gd name="T2" fmla="+- 0 4268 3529"/>
                  <a:gd name="T3" fmla="*/ 4268 h 804"/>
                  <a:gd name="T4" fmla="+- 0 8388 8083"/>
                  <a:gd name="T5" fmla="*/ T4 w 788"/>
                  <a:gd name="T6" fmla="+- 0 4298 3529"/>
                  <a:gd name="T7" fmla="*/ 4298 h 804"/>
                  <a:gd name="T8" fmla="+- 0 8401 8083"/>
                  <a:gd name="T9" fmla="*/ T8 w 788"/>
                  <a:gd name="T10" fmla="+- 0 4299 3529"/>
                  <a:gd name="T11" fmla="*/ 4299 h 804"/>
                  <a:gd name="T12" fmla="+- 0 8397 8083"/>
                  <a:gd name="T13" fmla="*/ T12 w 788"/>
                  <a:gd name="T14" fmla="+- 0 4268 3529"/>
                  <a:gd name="T15" fmla="*/ 4268 h 804"/>
                </a:gdLst>
                <a:ahLst/>
                <a:cxnLst>
                  <a:cxn ang="0">
                    <a:pos x="T1" y="T3"/>
                  </a:cxn>
                  <a:cxn ang="0">
                    <a:pos x="T5" y="T7"/>
                  </a:cxn>
                  <a:cxn ang="0">
                    <a:pos x="T9" y="T11"/>
                  </a:cxn>
                  <a:cxn ang="0">
                    <a:pos x="T13" y="T15"/>
                  </a:cxn>
                </a:cxnLst>
                <a:rect l="0" t="0" r="r" b="b"/>
                <a:pathLst>
                  <a:path w="788" h="804">
                    <a:moveTo>
                      <a:pt x="314" y="739"/>
                    </a:moveTo>
                    <a:lnTo>
                      <a:pt x="305" y="769"/>
                    </a:lnTo>
                    <a:lnTo>
                      <a:pt x="318" y="770"/>
                    </a:lnTo>
                    <a:lnTo>
                      <a:pt x="314" y="73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0" name="Freeform 336"/>
              <p:cNvSpPr>
                <a:spLocks/>
              </p:cNvSpPr>
              <p:nvPr/>
            </p:nvSpPr>
            <p:spPr bwMode="auto">
              <a:xfrm>
                <a:off x="8083" y="3529"/>
                <a:ext cx="788" cy="804"/>
              </a:xfrm>
              <a:custGeom>
                <a:avLst/>
                <a:gdLst>
                  <a:gd name="T0" fmla="+- 0 8463 8083"/>
                  <a:gd name="T1" fmla="*/ T0 w 788"/>
                  <a:gd name="T2" fmla="+- 0 4053 3529"/>
                  <a:gd name="T3" fmla="*/ 4053 h 804"/>
                  <a:gd name="T4" fmla="+- 0 8397 8083"/>
                  <a:gd name="T5" fmla="*/ T4 w 788"/>
                  <a:gd name="T6" fmla="+- 0 4268 3529"/>
                  <a:gd name="T7" fmla="*/ 4268 h 804"/>
                  <a:gd name="T8" fmla="+- 0 8401 8083"/>
                  <a:gd name="T9" fmla="*/ T8 w 788"/>
                  <a:gd name="T10" fmla="+- 0 4299 3529"/>
                  <a:gd name="T11" fmla="*/ 4299 h 804"/>
                  <a:gd name="T12" fmla="+- 0 8402 8083"/>
                  <a:gd name="T13" fmla="*/ T12 w 788"/>
                  <a:gd name="T14" fmla="+- 0 4299 3529"/>
                  <a:gd name="T15" fmla="*/ 4299 h 804"/>
                  <a:gd name="T16" fmla="+- 0 8467 8083"/>
                  <a:gd name="T17" fmla="*/ T16 w 788"/>
                  <a:gd name="T18" fmla="+- 0 4087 3529"/>
                  <a:gd name="T19" fmla="*/ 4087 h 804"/>
                  <a:gd name="T20" fmla="+- 0 8459 8083"/>
                  <a:gd name="T21" fmla="*/ T20 w 788"/>
                  <a:gd name="T22" fmla="+- 0 4073 3529"/>
                  <a:gd name="T23" fmla="*/ 4073 h 804"/>
                  <a:gd name="T24" fmla="+- 0 8472 8083"/>
                  <a:gd name="T25" fmla="*/ T24 w 788"/>
                  <a:gd name="T26" fmla="+- 0 4072 3529"/>
                  <a:gd name="T27" fmla="*/ 4072 h 804"/>
                  <a:gd name="T28" fmla="+- 0 8474 8083"/>
                  <a:gd name="T29" fmla="*/ T28 w 788"/>
                  <a:gd name="T30" fmla="+- 0 4072 3529"/>
                  <a:gd name="T31" fmla="*/ 4072 h 804"/>
                  <a:gd name="T32" fmla="+- 0 8463 8083"/>
                  <a:gd name="T33" fmla="*/ T32 w 788"/>
                  <a:gd name="T34" fmla="+- 0 4053 3529"/>
                  <a:gd name="T35" fmla="*/ 4053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88" h="804">
                    <a:moveTo>
                      <a:pt x="380" y="524"/>
                    </a:moveTo>
                    <a:lnTo>
                      <a:pt x="314" y="739"/>
                    </a:lnTo>
                    <a:lnTo>
                      <a:pt x="318" y="770"/>
                    </a:lnTo>
                    <a:lnTo>
                      <a:pt x="319" y="770"/>
                    </a:lnTo>
                    <a:lnTo>
                      <a:pt x="384" y="558"/>
                    </a:lnTo>
                    <a:lnTo>
                      <a:pt x="376" y="544"/>
                    </a:lnTo>
                    <a:lnTo>
                      <a:pt x="389" y="543"/>
                    </a:lnTo>
                    <a:lnTo>
                      <a:pt x="391" y="543"/>
                    </a:lnTo>
                    <a:lnTo>
                      <a:pt x="380" y="52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1" name="Freeform 337"/>
              <p:cNvSpPr>
                <a:spLocks/>
              </p:cNvSpPr>
              <p:nvPr/>
            </p:nvSpPr>
            <p:spPr bwMode="auto">
              <a:xfrm>
                <a:off x="8083" y="3529"/>
                <a:ext cx="788" cy="804"/>
              </a:xfrm>
              <a:custGeom>
                <a:avLst/>
                <a:gdLst>
                  <a:gd name="T0" fmla="+- 0 8474 8083"/>
                  <a:gd name="T1" fmla="*/ T0 w 788"/>
                  <a:gd name="T2" fmla="+- 0 4072 3529"/>
                  <a:gd name="T3" fmla="*/ 4072 h 804"/>
                  <a:gd name="T4" fmla="+- 0 8472 8083"/>
                  <a:gd name="T5" fmla="*/ T4 w 788"/>
                  <a:gd name="T6" fmla="+- 0 4072 3529"/>
                  <a:gd name="T7" fmla="*/ 4072 h 804"/>
                  <a:gd name="T8" fmla="+- 0 8467 8083"/>
                  <a:gd name="T9" fmla="*/ T8 w 788"/>
                  <a:gd name="T10" fmla="+- 0 4087 3529"/>
                  <a:gd name="T11" fmla="*/ 4087 h 804"/>
                  <a:gd name="T12" fmla="+- 0 8563 8083"/>
                  <a:gd name="T13" fmla="*/ T12 w 788"/>
                  <a:gd name="T14" fmla="+- 0 4256 3529"/>
                  <a:gd name="T15" fmla="*/ 4256 h 804"/>
                  <a:gd name="T16" fmla="+- 0 8566 8083"/>
                  <a:gd name="T17" fmla="*/ T16 w 788"/>
                  <a:gd name="T18" fmla="+- 0 4235 3529"/>
                  <a:gd name="T19" fmla="*/ 4235 h 804"/>
                  <a:gd name="T20" fmla="+- 0 8552 8083"/>
                  <a:gd name="T21" fmla="*/ T20 w 788"/>
                  <a:gd name="T22" fmla="+- 0 4235 3529"/>
                  <a:gd name="T23" fmla="*/ 4235 h 804"/>
                  <a:gd name="T24" fmla="+- 0 8555 8083"/>
                  <a:gd name="T25" fmla="*/ T24 w 788"/>
                  <a:gd name="T26" fmla="+- 0 4214 3529"/>
                  <a:gd name="T27" fmla="*/ 4214 h 804"/>
                  <a:gd name="T28" fmla="+- 0 8474 8083"/>
                  <a:gd name="T29" fmla="*/ T28 w 788"/>
                  <a:gd name="T30" fmla="+- 0 4072 3529"/>
                  <a:gd name="T31" fmla="*/ 4072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391" y="543"/>
                    </a:moveTo>
                    <a:lnTo>
                      <a:pt x="389" y="543"/>
                    </a:lnTo>
                    <a:lnTo>
                      <a:pt x="384" y="558"/>
                    </a:lnTo>
                    <a:lnTo>
                      <a:pt x="480" y="727"/>
                    </a:lnTo>
                    <a:lnTo>
                      <a:pt x="483" y="706"/>
                    </a:lnTo>
                    <a:lnTo>
                      <a:pt x="469" y="706"/>
                    </a:lnTo>
                    <a:lnTo>
                      <a:pt x="472" y="685"/>
                    </a:lnTo>
                    <a:lnTo>
                      <a:pt x="391" y="54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2" name="Freeform 338"/>
              <p:cNvSpPr>
                <a:spLocks/>
              </p:cNvSpPr>
              <p:nvPr/>
            </p:nvSpPr>
            <p:spPr bwMode="auto">
              <a:xfrm>
                <a:off x="8083" y="3529"/>
                <a:ext cx="788" cy="804"/>
              </a:xfrm>
              <a:custGeom>
                <a:avLst/>
                <a:gdLst>
                  <a:gd name="T0" fmla="+- 0 8555 8083"/>
                  <a:gd name="T1" fmla="*/ T0 w 788"/>
                  <a:gd name="T2" fmla="+- 0 4214 3529"/>
                  <a:gd name="T3" fmla="*/ 4214 h 804"/>
                  <a:gd name="T4" fmla="+- 0 8552 8083"/>
                  <a:gd name="T5" fmla="*/ T4 w 788"/>
                  <a:gd name="T6" fmla="+- 0 4235 3529"/>
                  <a:gd name="T7" fmla="*/ 4235 h 804"/>
                  <a:gd name="T8" fmla="+- 0 8565 8083"/>
                  <a:gd name="T9" fmla="*/ T8 w 788"/>
                  <a:gd name="T10" fmla="+- 0 4232 3529"/>
                  <a:gd name="T11" fmla="*/ 4232 h 804"/>
                  <a:gd name="T12" fmla="+- 0 8555 8083"/>
                  <a:gd name="T13" fmla="*/ T12 w 788"/>
                  <a:gd name="T14" fmla="+- 0 4214 3529"/>
                  <a:gd name="T15" fmla="*/ 4214 h 804"/>
                </a:gdLst>
                <a:ahLst/>
                <a:cxnLst>
                  <a:cxn ang="0">
                    <a:pos x="T1" y="T3"/>
                  </a:cxn>
                  <a:cxn ang="0">
                    <a:pos x="T5" y="T7"/>
                  </a:cxn>
                  <a:cxn ang="0">
                    <a:pos x="T9" y="T11"/>
                  </a:cxn>
                  <a:cxn ang="0">
                    <a:pos x="T13" y="T15"/>
                  </a:cxn>
                </a:cxnLst>
                <a:rect l="0" t="0" r="r" b="b"/>
                <a:pathLst>
                  <a:path w="788" h="804">
                    <a:moveTo>
                      <a:pt x="472" y="685"/>
                    </a:moveTo>
                    <a:lnTo>
                      <a:pt x="469" y="706"/>
                    </a:lnTo>
                    <a:lnTo>
                      <a:pt x="482" y="703"/>
                    </a:lnTo>
                    <a:lnTo>
                      <a:pt x="472" y="68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3" name="Freeform 339"/>
              <p:cNvSpPr>
                <a:spLocks/>
              </p:cNvSpPr>
              <p:nvPr/>
            </p:nvSpPr>
            <p:spPr bwMode="auto">
              <a:xfrm>
                <a:off x="8083" y="3529"/>
                <a:ext cx="788" cy="804"/>
              </a:xfrm>
              <a:custGeom>
                <a:avLst/>
                <a:gdLst>
                  <a:gd name="T0" fmla="+- 0 8581 8083"/>
                  <a:gd name="T1" fmla="*/ T0 w 788"/>
                  <a:gd name="T2" fmla="+- 0 4040 3529"/>
                  <a:gd name="T3" fmla="*/ 4040 h 804"/>
                  <a:gd name="T4" fmla="+- 0 8555 8083"/>
                  <a:gd name="T5" fmla="*/ T4 w 788"/>
                  <a:gd name="T6" fmla="+- 0 4214 3529"/>
                  <a:gd name="T7" fmla="*/ 4214 h 804"/>
                  <a:gd name="T8" fmla="+- 0 8565 8083"/>
                  <a:gd name="T9" fmla="*/ T8 w 788"/>
                  <a:gd name="T10" fmla="+- 0 4232 3529"/>
                  <a:gd name="T11" fmla="*/ 4232 h 804"/>
                  <a:gd name="T12" fmla="+- 0 8552 8083"/>
                  <a:gd name="T13" fmla="*/ T12 w 788"/>
                  <a:gd name="T14" fmla="+- 0 4235 3529"/>
                  <a:gd name="T15" fmla="*/ 4235 h 804"/>
                  <a:gd name="T16" fmla="+- 0 8566 8083"/>
                  <a:gd name="T17" fmla="*/ T16 w 788"/>
                  <a:gd name="T18" fmla="+- 0 4235 3529"/>
                  <a:gd name="T19" fmla="*/ 4235 h 804"/>
                  <a:gd name="T20" fmla="+- 0 8591 8083"/>
                  <a:gd name="T21" fmla="*/ T20 w 788"/>
                  <a:gd name="T22" fmla="+- 0 4067 3529"/>
                  <a:gd name="T23" fmla="*/ 4067 h 804"/>
                  <a:gd name="T24" fmla="+- 0 8581 8083"/>
                  <a:gd name="T25" fmla="*/ T24 w 788"/>
                  <a:gd name="T26" fmla="+- 0 4059 3529"/>
                  <a:gd name="T27" fmla="*/ 4059 h 804"/>
                  <a:gd name="T28" fmla="+- 0 8592 8083"/>
                  <a:gd name="T29" fmla="*/ T28 w 788"/>
                  <a:gd name="T30" fmla="+- 0 4054 3529"/>
                  <a:gd name="T31" fmla="*/ 4054 h 804"/>
                  <a:gd name="T32" fmla="+- 0 8597 8083"/>
                  <a:gd name="T33" fmla="*/ T32 w 788"/>
                  <a:gd name="T34" fmla="+- 0 4054 3529"/>
                  <a:gd name="T35" fmla="*/ 4054 h 804"/>
                  <a:gd name="T36" fmla="+- 0 8581 8083"/>
                  <a:gd name="T37" fmla="*/ T36 w 788"/>
                  <a:gd name="T38" fmla="+- 0 4040 3529"/>
                  <a:gd name="T39" fmla="*/ 4040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498" y="511"/>
                    </a:moveTo>
                    <a:lnTo>
                      <a:pt x="472" y="685"/>
                    </a:lnTo>
                    <a:lnTo>
                      <a:pt x="482" y="703"/>
                    </a:lnTo>
                    <a:lnTo>
                      <a:pt x="469" y="706"/>
                    </a:lnTo>
                    <a:lnTo>
                      <a:pt x="483" y="706"/>
                    </a:lnTo>
                    <a:lnTo>
                      <a:pt x="508" y="538"/>
                    </a:lnTo>
                    <a:lnTo>
                      <a:pt x="498" y="530"/>
                    </a:lnTo>
                    <a:lnTo>
                      <a:pt x="509" y="525"/>
                    </a:lnTo>
                    <a:lnTo>
                      <a:pt x="514" y="525"/>
                    </a:lnTo>
                    <a:lnTo>
                      <a:pt x="498" y="5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4" name="Freeform 340"/>
              <p:cNvSpPr>
                <a:spLocks/>
              </p:cNvSpPr>
              <p:nvPr/>
            </p:nvSpPr>
            <p:spPr bwMode="auto">
              <a:xfrm>
                <a:off x="8083" y="3529"/>
                <a:ext cx="788" cy="804"/>
              </a:xfrm>
              <a:custGeom>
                <a:avLst/>
                <a:gdLst>
                  <a:gd name="T0" fmla="+- 0 8597 8083"/>
                  <a:gd name="T1" fmla="*/ T0 w 788"/>
                  <a:gd name="T2" fmla="+- 0 4054 3529"/>
                  <a:gd name="T3" fmla="*/ 4054 h 804"/>
                  <a:gd name="T4" fmla="+- 0 8592 8083"/>
                  <a:gd name="T5" fmla="*/ T4 w 788"/>
                  <a:gd name="T6" fmla="+- 0 4054 3529"/>
                  <a:gd name="T7" fmla="*/ 4054 h 804"/>
                  <a:gd name="T8" fmla="+- 0 8591 8083"/>
                  <a:gd name="T9" fmla="*/ T8 w 788"/>
                  <a:gd name="T10" fmla="+- 0 4067 3529"/>
                  <a:gd name="T11" fmla="*/ 4067 h 804"/>
                  <a:gd name="T12" fmla="+- 0 8740 8083"/>
                  <a:gd name="T13" fmla="*/ T12 w 788"/>
                  <a:gd name="T14" fmla="+- 0 4199 3529"/>
                  <a:gd name="T15" fmla="*/ 4199 h 804"/>
                  <a:gd name="T16" fmla="+- 0 8735 8083"/>
                  <a:gd name="T17" fmla="*/ T16 w 788"/>
                  <a:gd name="T18" fmla="+- 0 4181 3529"/>
                  <a:gd name="T19" fmla="*/ 4181 h 804"/>
                  <a:gd name="T20" fmla="+- 0 8721 8083"/>
                  <a:gd name="T21" fmla="*/ T20 w 788"/>
                  <a:gd name="T22" fmla="+- 0 4181 3529"/>
                  <a:gd name="T23" fmla="*/ 4181 h 804"/>
                  <a:gd name="T24" fmla="+- 0 8715 8083"/>
                  <a:gd name="T25" fmla="*/ T24 w 788"/>
                  <a:gd name="T26" fmla="+- 0 4158 3529"/>
                  <a:gd name="T27" fmla="*/ 4158 h 804"/>
                  <a:gd name="T28" fmla="+- 0 8597 8083"/>
                  <a:gd name="T29" fmla="*/ T28 w 788"/>
                  <a:gd name="T30" fmla="+- 0 4054 3529"/>
                  <a:gd name="T31" fmla="*/ 4054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514" y="525"/>
                    </a:moveTo>
                    <a:lnTo>
                      <a:pt x="509" y="525"/>
                    </a:lnTo>
                    <a:lnTo>
                      <a:pt x="508" y="538"/>
                    </a:lnTo>
                    <a:lnTo>
                      <a:pt x="657" y="670"/>
                    </a:lnTo>
                    <a:lnTo>
                      <a:pt x="652" y="652"/>
                    </a:lnTo>
                    <a:lnTo>
                      <a:pt x="638" y="652"/>
                    </a:lnTo>
                    <a:lnTo>
                      <a:pt x="632" y="629"/>
                    </a:lnTo>
                    <a:lnTo>
                      <a:pt x="514"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5" name="Freeform 341"/>
              <p:cNvSpPr>
                <a:spLocks/>
              </p:cNvSpPr>
              <p:nvPr/>
            </p:nvSpPr>
            <p:spPr bwMode="auto">
              <a:xfrm>
                <a:off x="8083" y="3529"/>
                <a:ext cx="788" cy="804"/>
              </a:xfrm>
              <a:custGeom>
                <a:avLst/>
                <a:gdLst>
                  <a:gd name="T0" fmla="+- 0 8715 8083"/>
                  <a:gd name="T1" fmla="*/ T0 w 788"/>
                  <a:gd name="T2" fmla="+- 0 4158 3529"/>
                  <a:gd name="T3" fmla="*/ 4158 h 804"/>
                  <a:gd name="T4" fmla="+- 0 8721 8083"/>
                  <a:gd name="T5" fmla="*/ T4 w 788"/>
                  <a:gd name="T6" fmla="+- 0 4181 3529"/>
                  <a:gd name="T7" fmla="*/ 4181 h 804"/>
                  <a:gd name="T8" fmla="+- 0 8732 8083"/>
                  <a:gd name="T9" fmla="*/ T8 w 788"/>
                  <a:gd name="T10" fmla="+- 0 4174 3529"/>
                  <a:gd name="T11" fmla="*/ 4174 h 804"/>
                  <a:gd name="T12" fmla="+- 0 8715 8083"/>
                  <a:gd name="T13" fmla="*/ T12 w 788"/>
                  <a:gd name="T14" fmla="+- 0 4158 3529"/>
                  <a:gd name="T15" fmla="*/ 4158 h 804"/>
                </a:gdLst>
                <a:ahLst/>
                <a:cxnLst>
                  <a:cxn ang="0">
                    <a:pos x="T1" y="T3"/>
                  </a:cxn>
                  <a:cxn ang="0">
                    <a:pos x="T5" y="T7"/>
                  </a:cxn>
                  <a:cxn ang="0">
                    <a:pos x="T9" y="T11"/>
                  </a:cxn>
                  <a:cxn ang="0">
                    <a:pos x="T13" y="T15"/>
                  </a:cxn>
                </a:cxnLst>
                <a:rect l="0" t="0" r="r" b="b"/>
                <a:pathLst>
                  <a:path w="788" h="804">
                    <a:moveTo>
                      <a:pt x="632" y="629"/>
                    </a:moveTo>
                    <a:lnTo>
                      <a:pt x="638" y="652"/>
                    </a:lnTo>
                    <a:lnTo>
                      <a:pt x="649" y="645"/>
                    </a:lnTo>
                    <a:lnTo>
                      <a:pt x="632" y="62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6" name="Freeform 342"/>
              <p:cNvSpPr>
                <a:spLocks/>
              </p:cNvSpPr>
              <p:nvPr/>
            </p:nvSpPr>
            <p:spPr bwMode="auto">
              <a:xfrm>
                <a:off x="8083" y="3529"/>
                <a:ext cx="788" cy="804"/>
              </a:xfrm>
              <a:custGeom>
                <a:avLst/>
                <a:gdLst>
                  <a:gd name="T0" fmla="+- 0 8674 8083"/>
                  <a:gd name="T1" fmla="*/ T0 w 788"/>
                  <a:gd name="T2" fmla="+- 0 3994 3529"/>
                  <a:gd name="T3" fmla="*/ 3994 h 804"/>
                  <a:gd name="T4" fmla="+- 0 8715 8083"/>
                  <a:gd name="T5" fmla="*/ T4 w 788"/>
                  <a:gd name="T6" fmla="+- 0 4158 3529"/>
                  <a:gd name="T7" fmla="*/ 4158 h 804"/>
                  <a:gd name="T8" fmla="+- 0 8732 8083"/>
                  <a:gd name="T9" fmla="*/ T8 w 788"/>
                  <a:gd name="T10" fmla="+- 0 4174 3529"/>
                  <a:gd name="T11" fmla="*/ 4174 h 804"/>
                  <a:gd name="T12" fmla="+- 0 8721 8083"/>
                  <a:gd name="T13" fmla="*/ T12 w 788"/>
                  <a:gd name="T14" fmla="+- 0 4181 3529"/>
                  <a:gd name="T15" fmla="*/ 4181 h 804"/>
                  <a:gd name="T16" fmla="+- 0 8735 8083"/>
                  <a:gd name="T17" fmla="*/ T16 w 788"/>
                  <a:gd name="T18" fmla="+- 0 4181 3529"/>
                  <a:gd name="T19" fmla="*/ 4181 h 804"/>
                  <a:gd name="T20" fmla="+- 0 8692 8083"/>
                  <a:gd name="T21" fmla="*/ T20 w 788"/>
                  <a:gd name="T22" fmla="+- 0 4009 3529"/>
                  <a:gd name="T23" fmla="*/ 4009 h 804"/>
                  <a:gd name="T24" fmla="+- 0 8682 8083"/>
                  <a:gd name="T25" fmla="*/ T24 w 788"/>
                  <a:gd name="T26" fmla="+- 0 4008 3529"/>
                  <a:gd name="T27" fmla="*/ 4008 h 804"/>
                  <a:gd name="T28" fmla="+- 0 8689 8083"/>
                  <a:gd name="T29" fmla="*/ T28 w 788"/>
                  <a:gd name="T30" fmla="+- 0 4000 3529"/>
                  <a:gd name="T31" fmla="*/ 4000 h 804"/>
                  <a:gd name="T32" fmla="+- 0 8755 8083"/>
                  <a:gd name="T33" fmla="*/ T32 w 788"/>
                  <a:gd name="T34" fmla="+- 0 4000 3529"/>
                  <a:gd name="T35" fmla="*/ 4000 h 804"/>
                  <a:gd name="T36" fmla="+- 0 8674 8083"/>
                  <a:gd name="T37" fmla="*/ T36 w 788"/>
                  <a:gd name="T38" fmla="+- 0 3994 3529"/>
                  <a:gd name="T39" fmla="*/ 3994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591" y="465"/>
                    </a:moveTo>
                    <a:lnTo>
                      <a:pt x="632" y="629"/>
                    </a:lnTo>
                    <a:lnTo>
                      <a:pt x="649" y="645"/>
                    </a:lnTo>
                    <a:lnTo>
                      <a:pt x="638" y="652"/>
                    </a:lnTo>
                    <a:lnTo>
                      <a:pt x="652" y="652"/>
                    </a:lnTo>
                    <a:lnTo>
                      <a:pt x="609" y="480"/>
                    </a:lnTo>
                    <a:lnTo>
                      <a:pt x="599" y="479"/>
                    </a:lnTo>
                    <a:lnTo>
                      <a:pt x="606" y="471"/>
                    </a:lnTo>
                    <a:lnTo>
                      <a:pt x="672" y="471"/>
                    </a:lnTo>
                    <a:lnTo>
                      <a:pt x="591" y="46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7" name="Freeform 343"/>
              <p:cNvSpPr>
                <a:spLocks/>
              </p:cNvSpPr>
              <p:nvPr/>
            </p:nvSpPr>
            <p:spPr bwMode="auto">
              <a:xfrm>
                <a:off x="8083" y="3529"/>
                <a:ext cx="788" cy="804"/>
              </a:xfrm>
              <a:custGeom>
                <a:avLst/>
                <a:gdLst>
                  <a:gd name="T0" fmla="+- 0 8305 8083"/>
                  <a:gd name="T1" fmla="*/ T0 w 788"/>
                  <a:gd name="T2" fmla="+- 0 4034 3529"/>
                  <a:gd name="T3" fmla="*/ 4034 h 804"/>
                  <a:gd name="T4" fmla="+- 0 8290 8083"/>
                  <a:gd name="T5" fmla="*/ T4 w 788"/>
                  <a:gd name="T6" fmla="+- 0 4034 3529"/>
                  <a:gd name="T7" fmla="*/ 4034 h 804"/>
                  <a:gd name="T8" fmla="+- 0 8298 8083"/>
                  <a:gd name="T9" fmla="*/ T8 w 788"/>
                  <a:gd name="T10" fmla="+- 0 4043 3529"/>
                  <a:gd name="T11" fmla="*/ 4043 h 804"/>
                  <a:gd name="T12" fmla="+- 0 8288 8083"/>
                  <a:gd name="T13" fmla="*/ T12 w 788"/>
                  <a:gd name="T14" fmla="+- 0 4044 3529"/>
                  <a:gd name="T15" fmla="*/ 4044 h 804"/>
                  <a:gd name="T16" fmla="+- 0 8255 8083"/>
                  <a:gd name="T17" fmla="*/ T16 w 788"/>
                  <a:gd name="T18" fmla="+- 0 4179 3529"/>
                  <a:gd name="T19" fmla="*/ 4179 h 804"/>
                  <a:gd name="T20" fmla="+- 0 8276 8083"/>
                  <a:gd name="T21" fmla="*/ T20 w 788"/>
                  <a:gd name="T22" fmla="+- 0 4165 3529"/>
                  <a:gd name="T23" fmla="*/ 4165 h 804"/>
                  <a:gd name="T24" fmla="+- 0 8273 8083"/>
                  <a:gd name="T25" fmla="*/ T24 w 788"/>
                  <a:gd name="T26" fmla="+- 0 4165 3529"/>
                  <a:gd name="T27" fmla="*/ 4165 h 804"/>
                  <a:gd name="T28" fmla="+- 0 8262 8083"/>
                  <a:gd name="T29" fmla="*/ T28 w 788"/>
                  <a:gd name="T30" fmla="+- 0 4157 3529"/>
                  <a:gd name="T31" fmla="*/ 4157 h 804"/>
                  <a:gd name="T32" fmla="+- 0 8277 8083"/>
                  <a:gd name="T33" fmla="*/ T32 w 788"/>
                  <a:gd name="T34" fmla="+- 0 4147 3529"/>
                  <a:gd name="T35" fmla="*/ 4147 h 804"/>
                  <a:gd name="T36" fmla="+- 0 8305 8083"/>
                  <a:gd name="T37" fmla="*/ T36 w 788"/>
                  <a:gd name="T38" fmla="+- 0 4034 3529"/>
                  <a:gd name="T39" fmla="*/ 4034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222" y="505"/>
                    </a:moveTo>
                    <a:lnTo>
                      <a:pt x="207" y="505"/>
                    </a:lnTo>
                    <a:lnTo>
                      <a:pt x="215" y="514"/>
                    </a:lnTo>
                    <a:lnTo>
                      <a:pt x="205" y="515"/>
                    </a:lnTo>
                    <a:lnTo>
                      <a:pt x="172" y="650"/>
                    </a:lnTo>
                    <a:lnTo>
                      <a:pt x="193" y="636"/>
                    </a:lnTo>
                    <a:lnTo>
                      <a:pt x="190" y="636"/>
                    </a:lnTo>
                    <a:lnTo>
                      <a:pt x="179" y="628"/>
                    </a:lnTo>
                    <a:lnTo>
                      <a:pt x="194" y="618"/>
                    </a:lnTo>
                    <a:lnTo>
                      <a:pt x="222" y="5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8" name="Freeform 344"/>
              <p:cNvSpPr>
                <a:spLocks/>
              </p:cNvSpPr>
              <p:nvPr/>
            </p:nvSpPr>
            <p:spPr bwMode="auto">
              <a:xfrm>
                <a:off x="8083" y="3529"/>
                <a:ext cx="788" cy="804"/>
              </a:xfrm>
              <a:custGeom>
                <a:avLst/>
                <a:gdLst>
                  <a:gd name="T0" fmla="+- 0 8277 8083"/>
                  <a:gd name="T1" fmla="*/ T0 w 788"/>
                  <a:gd name="T2" fmla="+- 0 4147 3529"/>
                  <a:gd name="T3" fmla="*/ 4147 h 804"/>
                  <a:gd name="T4" fmla="+- 0 8262 8083"/>
                  <a:gd name="T5" fmla="*/ T4 w 788"/>
                  <a:gd name="T6" fmla="+- 0 4157 3529"/>
                  <a:gd name="T7" fmla="*/ 4157 h 804"/>
                  <a:gd name="T8" fmla="+- 0 8273 8083"/>
                  <a:gd name="T9" fmla="*/ T8 w 788"/>
                  <a:gd name="T10" fmla="+- 0 4165 3529"/>
                  <a:gd name="T11" fmla="*/ 4165 h 804"/>
                  <a:gd name="T12" fmla="+- 0 8277 8083"/>
                  <a:gd name="T13" fmla="*/ T12 w 788"/>
                  <a:gd name="T14" fmla="+- 0 4147 3529"/>
                  <a:gd name="T15" fmla="*/ 4147 h 804"/>
                </a:gdLst>
                <a:ahLst/>
                <a:cxnLst>
                  <a:cxn ang="0">
                    <a:pos x="T1" y="T3"/>
                  </a:cxn>
                  <a:cxn ang="0">
                    <a:pos x="T5" y="T7"/>
                  </a:cxn>
                  <a:cxn ang="0">
                    <a:pos x="T9" y="T11"/>
                  </a:cxn>
                  <a:cxn ang="0">
                    <a:pos x="T13" y="T15"/>
                  </a:cxn>
                </a:cxnLst>
                <a:rect l="0" t="0" r="r" b="b"/>
                <a:pathLst>
                  <a:path w="788" h="804">
                    <a:moveTo>
                      <a:pt x="194" y="618"/>
                    </a:moveTo>
                    <a:lnTo>
                      <a:pt x="179" y="628"/>
                    </a:lnTo>
                    <a:lnTo>
                      <a:pt x="190" y="636"/>
                    </a:lnTo>
                    <a:lnTo>
                      <a:pt x="194" y="6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89" name="Freeform 345"/>
              <p:cNvSpPr>
                <a:spLocks/>
              </p:cNvSpPr>
              <p:nvPr/>
            </p:nvSpPr>
            <p:spPr bwMode="auto">
              <a:xfrm>
                <a:off x="8083" y="3529"/>
                <a:ext cx="788" cy="804"/>
              </a:xfrm>
              <a:custGeom>
                <a:avLst/>
                <a:gdLst>
                  <a:gd name="T0" fmla="+- 0 8373 8083"/>
                  <a:gd name="T1" fmla="*/ T0 w 788"/>
                  <a:gd name="T2" fmla="+- 0 4082 3529"/>
                  <a:gd name="T3" fmla="*/ 4082 h 804"/>
                  <a:gd name="T4" fmla="+- 0 8277 8083"/>
                  <a:gd name="T5" fmla="*/ T4 w 788"/>
                  <a:gd name="T6" fmla="+- 0 4147 3529"/>
                  <a:gd name="T7" fmla="*/ 4147 h 804"/>
                  <a:gd name="T8" fmla="+- 0 8273 8083"/>
                  <a:gd name="T9" fmla="*/ T8 w 788"/>
                  <a:gd name="T10" fmla="+- 0 4165 3529"/>
                  <a:gd name="T11" fmla="*/ 4165 h 804"/>
                  <a:gd name="T12" fmla="+- 0 8276 8083"/>
                  <a:gd name="T13" fmla="*/ T12 w 788"/>
                  <a:gd name="T14" fmla="+- 0 4165 3529"/>
                  <a:gd name="T15" fmla="*/ 4165 h 804"/>
                  <a:gd name="T16" fmla="+- 0 8363 8083"/>
                  <a:gd name="T17" fmla="*/ T16 w 788"/>
                  <a:gd name="T18" fmla="+- 0 4106 3529"/>
                  <a:gd name="T19" fmla="*/ 4106 h 804"/>
                  <a:gd name="T20" fmla="+- 0 8361 8083"/>
                  <a:gd name="T21" fmla="*/ T20 w 788"/>
                  <a:gd name="T22" fmla="+- 0 4095 3529"/>
                  <a:gd name="T23" fmla="*/ 4095 h 804"/>
                  <a:gd name="T24" fmla="+- 0 8375 8083"/>
                  <a:gd name="T25" fmla="*/ T24 w 788"/>
                  <a:gd name="T26" fmla="+- 0 4095 3529"/>
                  <a:gd name="T27" fmla="*/ 4095 h 804"/>
                  <a:gd name="T28" fmla="+- 0 8373 8083"/>
                  <a:gd name="T29" fmla="*/ T28 w 788"/>
                  <a:gd name="T30" fmla="+- 0 4082 3529"/>
                  <a:gd name="T31" fmla="*/ 4082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290" y="553"/>
                    </a:moveTo>
                    <a:lnTo>
                      <a:pt x="194" y="618"/>
                    </a:lnTo>
                    <a:lnTo>
                      <a:pt x="190" y="636"/>
                    </a:lnTo>
                    <a:lnTo>
                      <a:pt x="193" y="636"/>
                    </a:lnTo>
                    <a:lnTo>
                      <a:pt x="280" y="577"/>
                    </a:lnTo>
                    <a:lnTo>
                      <a:pt x="278" y="566"/>
                    </a:lnTo>
                    <a:lnTo>
                      <a:pt x="292" y="566"/>
                    </a:lnTo>
                    <a:lnTo>
                      <a:pt x="290" y="55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0" name="Freeform 346"/>
              <p:cNvSpPr>
                <a:spLocks/>
              </p:cNvSpPr>
              <p:nvPr/>
            </p:nvSpPr>
            <p:spPr bwMode="auto">
              <a:xfrm>
                <a:off x="8083" y="3529"/>
                <a:ext cx="788" cy="804"/>
              </a:xfrm>
              <a:custGeom>
                <a:avLst/>
                <a:gdLst>
                  <a:gd name="T0" fmla="+- 0 8361 8083"/>
                  <a:gd name="T1" fmla="*/ T0 w 788"/>
                  <a:gd name="T2" fmla="+- 0 4095 3529"/>
                  <a:gd name="T3" fmla="*/ 4095 h 804"/>
                  <a:gd name="T4" fmla="+- 0 8363 8083"/>
                  <a:gd name="T5" fmla="*/ T4 w 788"/>
                  <a:gd name="T6" fmla="+- 0 4106 3529"/>
                  <a:gd name="T7" fmla="*/ 4106 h 804"/>
                  <a:gd name="T8" fmla="+- 0 8371 8083"/>
                  <a:gd name="T9" fmla="*/ T8 w 788"/>
                  <a:gd name="T10" fmla="+- 0 4100 3529"/>
                  <a:gd name="T11" fmla="*/ 4100 h 804"/>
                  <a:gd name="T12" fmla="+- 0 8361 8083"/>
                  <a:gd name="T13" fmla="*/ T12 w 788"/>
                  <a:gd name="T14" fmla="+- 0 4095 3529"/>
                  <a:gd name="T15" fmla="*/ 4095 h 804"/>
                </a:gdLst>
                <a:ahLst/>
                <a:cxnLst>
                  <a:cxn ang="0">
                    <a:pos x="T1" y="T3"/>
                  </a:cxn>
                  <a:cxn ang="0">
                    <a:pos x="T5" y="T7"/>
                  </a:cxn>
                  <a:cxn ang="0">
                    <a:pos x="T9" y="T11"/>
                  </a:cxn>
                  <a:cxn ang="0">
                    <a:pos x="T13" y="T15"/>
                  </a:cxn>
                </a:cxnLst>
                <a:rect l="0" t="0" r="r" b="b"/>
                <a:pathLst>
                  <a:path w="788" h="804">
                    <a:moveTo>
                      <a:pt x="278" y="566"/>
                    </a:moveTo>
                    <a:lnTo>
                      <a:pt x="280" y="577"/>
                    </a:lnTo>
                    <a:lnTo>
                      <a:pt x="288" y="571"/>
                    </a:lnTo>
                    <a:lnTo>
                      <a:pt x="278" y="56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1" name="Freeform 347"/>
              <p:cNvSpPr>
                <a:spLocks/>
              </p:cNvSpPr>
              <p:nvPr/>
            </p:nvSpPr>
            <p:spPr bwMode="auto">
              <a:xfrm>
                <a:off x="8083" y="3529"/>
                <a:ext cx="788" cy="804"/>
              </a:xfrm>
              <a:custGeom>
                <a:avLst/>
                <a:gdLst>
                  <a:gd name="T0" fmla="+- 0 8472 8083"/>
                  <a:gd name="T1" fmla="*/ T0 w 788"/>
                  <a:gd name="T2" fmla="+- 0 4072 3529"/>
                  <a:gd name="T3" fmla="*/ 4072 h 804"/>
                  <a:gd name="T4" fmla="+- 0 8459 8083"/>
                  <a:gd name="T5" fmla="*/ T4 w 788"/>
                  <a:gd name="T6" fmla="+- 0 4073 3529"/>
                  <a:gd name="T7" fmla="*/ 4073 h 804"/>
                  <a:gd name="T8" fmla="+- 0 8467 8083"/>
                  <a:gd name="T9" fmla="*/ T8 w 788"/>
                  <a:gd name="T10" fmla="+- 0 4087 3529"/>
                  <a:gd name="T11" fmla="*/ 4087 h 804"/>
                  <a:gd name="T12" fmla="+- 0 8472 8083"/>
                  <a:gd name="T13" fmla="*/ T12 w 788"/>
                  <a:gd name="T14" fmla="+- 0 4072 3529"/>
                  <a:gd name="T15" fmla="*/ 4072 h 804"/>
                </a:gdLst>
                <a:ahLst/>
                <a:cxnLst>
                  <a:cxn ang="0">
                    <a:pos x="T1" y="T3"/>
                  </a:cxn>
                  <a:cxn ang="0">
                    <a:pos x="T5" y="T7"/>
                  </a:cxn>
                  <a:cxn ang="0">
                    <a:pos x="T9" y="T11"/>
                  </a:cxn>
                  <a:cxn ang="0">
                    <a:pos x="T13" y="T15"/>
                  </a:cxn>
                </a:cxnLst>
                <a:rect l="0" t="0" r="r" b="b"/>
                <a:pathLst>
                  <a:path w="788" h="804">
                    <a:moveTo>
                      <a:pt x="389" y="543"/>
                    </a:moveTo>
                    <a:lnTo>
                      <a:pt x="376" y="544"/>
                    </a:lnTo>
                    <a:lnTo>
                      <a:pt x="384" y="558"/>
                    </a:lnTo>
                    <a:lnTo>
                      <a:pt x="389" y="54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2" name="Freeform 348"/>
              <p:cNvSpPr>
                <a:spLocks/>
              </p:cNvSpPr>
              <p:nvPr/>
            </p:nvSpPr>
            <p:spPr bwMode="auto">
              <a:xfrm>
                <a:off x="8083" y="3529"/>
                <a:ext cx="788" cy="804"/>
              </a:xfrm>
              <a:custGeom>
                <a:avLst/>
                <a:gdLst>
                  <a:gd name="T0" fmla="+- 0 8219 8083"/>
                  <a:gd name="T1" fmla="*/ T0 w 788"/>
                  <a:gd name="T2" fmla="+- 0 3961 3529"/>
                  <a:gd name="T3" fmla="*/ 3961 h 804"/>
                  <a:gd name="T4" fmla="+- 0 8083 8083"/>
                  <a:gd name="T5" fmla="*/ T4 w 788"/>
                  <a:gd name="T6" fmla="+- 0 4068 3529"/>
                  <a:gd name="T7" fmla="*/ 4068 h 804"/>
                  <a:gd name="T8" fmla="+- 0 8119 8083"/>
                  <a:gd name="T9" fmla="*/ T8 w 788"/>
                  <a:gd name="T10" fmla="+- 0 4064 3529"/>
                  <a:gd name="T11" fmla="*/ 4064 h 804"/>
                  <a:gd name="T12" fmla="+- 0 8111 8083"/>
                  <a:gd name="T13" fmla="*/ T12 w 788"/>
                  <a:gd name="T14" fmla="+- 0 4064 3529"/>
                  <a:gd name="T15" fmla="*/ 4064 h 804"/>
                  <a:gd name="T16" fmla="+- 0 8106 8083"/>
                  <a:gd name="T17" fmla="*/ T16 w 788"/>
                  <a:gd name="T18" fmla="+- 0 4051 3529"/>
                  <a:gd name="T19" fmla="*/ 4051 h 804"/>
                  <a:gd name="T20" fmla="+- 0 8130 8083"/>
                  <a:gd name="T21" fmla="*/ T20 w 788"/>
                  <a:gd name="T22" fmla="+- 0 4048 3529"/>
                  <a:gd name="T23" fmla="*/ 4048 h 804"/>
                  <a:gd name="T24" fmla="+- 0 8234 8083"/>
                  <a:gd name="T25" fmla="*/ T24 w 788"/>
                  <a:gd name="T26" fmla="+- 0 3967 3529"/>
                  <a:gd name="T27" fmla="*/ 3967 h 804"/>
                  <a:gd name="T28" fmla="+- 0 8226 8083"/>
                  <a:gd name="T29" fmla="*/ T28 w 788"/>
                  <a:gd name="T30" fmla="+- 0 3967 3529"/>
                  <a:gd name="T31" fmla="*/ 3967 h 804"/>
                  <a:gd name="T32" fmla="+- 0 8219 8083"/>
                  <a:gd name="T33" fmla="*/ T32 w 788"/>
                  <a:gd name="T34" fmla="+- 0 3961 3529"/>
                  <a:gd name="T35" fmla="*/ 3961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88" h="804">
                    <a:moveTo>
                      <a:pt x="136" y="432"/>
                    </a:moveTo>
                    <a:lnTo>
                      <a:pt x="0" y="539"/>
                    </a:lnTo>
                    <a:lnTo>
                      <a:pt x="36" y="535"/>
                    </a:lnTo>
                    <a:lnTo>
                      <a:pt x="28" y="535"/>
                    </a:lnTo>
                    <a:lnTo>
                      <a:pt x="23" y="522"/>
                    </a:lnTo>
                    <a:lnTo>
                      <a:pt x="47" y="519"/>
                    </a:lnTo>
                    <a:lnTo>
                      <a:pt x="151" y="438"/>
                    </a:lnTo>
                    <a:lnTo>
                      <a:pt x="143" y="438"/>
                    </a:lnTo>
                    <a:lnTo>
                      <a:pt x="136" y="43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3" name="Freeform 349"/>
              <p:cNvSpPr>
                <a:spLocks/>
              </p:cNvSpPr>
              <p:nvPr/>
            </p:nvSpPr>
            <p:spPr bwMode="auto">
              <a:xfrm>
                <a:off x="8083" y="3529"/>
                <a:ext cx="788" cy="804"/>
              </a:xfrm>
              <a:custGeom>
                <a:avLst/>
                <a:gdLst>
                  <a:gd name="T0" fmla="+- 0 8592 8083"/>
                  <a:gd name="T1" fmla="*/ T0 w 788"/>
                  <a:gd name="T2" fmla="+- 0 4054 3529"/>
                  <a:gd name="T3" fmla="*/ 4054 h 804"/>
                  <a:gd name="T4" fmla="+- 0 8581 8083"/>
                  <a:gd name="T5" fmla="*/ T4 w 788"/>
                  <a:gd name="T6" fmla="+- 0 4059 3529"/>
                  <a:gd name="T7" fmla="*/ 4059 h 804"/>
                  <a:gd name="T8" fmla="+- 0 8591 8083"/>
                  <a:gd name="T9" fmla="*/ T8 w 788"/>
                  <a:gd name="T10" fmla="+- 0 4067 3529"/>
                  <a:gd name="T11" fmla="*/ 4067 h 804"/>
                  <a:gd name="T12" fmla="+- 0 8592 8083"/>
                  <a:gd name="T13" fmla="*/ T12 w 788"/>
                  <a:gd name="T14" fmla="+- 0 4054 3529"/>
                  <a:gd name="T15" fmla="*/ 4054 h 804"/>
                </a:gdLst>
                <a:ahLst/>
                <a:cxnLst>
                  <a:cxn ang="0">
                    <a:pos x="T1" y="T3"/>
                  </a:cxn>
                  <a:cxn ang="0">
                    <a:pos x="T5" y="T7"/>
                  </a:cxn>
                  <a:cxn ang="0">
                    <a:pos x="T9" y="T11"/>
                  </a:cxn>
                  <a:cxn ang="0">
                    <a:pos x="T13" y="T15"/>
                  </a:cxn>
                </a:cxnLst>
                <a:rect l="0" t="0" r="r" b="b"/>
                <a:pathLst>
                  <a:path w="788" h="804">
                    <a:moveTo>
                      <a:pt x="509" y="525"/>
                    </a:moveTo>
                    <a:lnTo>
                      <a:pt x="498" y="530"/>
                    </a:lnTo>
                    <a:lnTo>
                      <a:pt x="508" y="538"/>
                    </a:lnTo>
                    <a:lnTo>
                      <a:pt x="509" y="5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4" name="Freeform 350"/>
              <p:cNvSpPr>
                <a:spLocks/>
              </p:cNvSpPr>
              <p:nvPr/>
            </p:nvSpPr>
            <p:spPr bwMode="auto">
              <a:xfrm>
                <a:off x="8083" y="3529"/>
                <a:ext cx="788" cy="804"/>
              </a:xfrm>
              <a:custGeom>
                <a:avLst/>
                <a:gdLst>
                  <a:gd name="T0" fmla="+- 0 8130 8083"/>
                  <a:gd name="T1" fmla="*/ T0 w 788"/>
                  <a:gd name="T2" fmla="+- 0 4048 3529"/>
                  <a:gd name="T3" fmla="*/ 4048 h 804"/>
                  <a:gd name="T4" fmla="+- 0 8106 8083"/>
                  <a:gd name="T5" fmla="*/ T4 w 788"/>
                  <a:gd name="T6" fmla="+- 0 4051 3529"/>
                  <a:gd name="T7" fmla="*/ 4051 h 804"/>
                  <a:gd name="T8" fmla="+- 0 8111 8083"/>
                  <a:gd name="T9" fmla="*/ T8 w 788"/>
                  <a:gd name="T10" fmla="+- 0 4064 3529"/>
                  <a:gd name="T11" fmla="*/ 4064 h 804"/>
                  <a:gd name="T12" fmla="+- 0 8130 8083"/>
                  <a:gd name="T13" fmla="*/ T12 w 788"/>
                  <a:gd name="T14" fmla="+- 0 4048 3529"/>
                  <a:gd name="T15" fmla="*/ 4048 h 804"/>
                </a:gdLst>
                <a:ahLst/>
                <a:cxnLst>
                  <a:cxn ang="0">
                    <a:pos x="T1" y="T3"/>
                  </a:cxn>
                  <a:cxn ang="0">
                    <a:pos x="T5" y="T7"/>
                  </a:cxn>
                  <a:cxn ang="0">
                    <a:pos x="T9" y="T11"/>
                  </a:cxn>
                  <a:cxn ang="0">
                    <a:pos x="T13" y="T15"/>
                  </a:cxn>
                </a:cxnLst>
                <a:rect l="0" t="0" r="r" b="b"/>
                <a:pathLst>
                  <a:path w="788" h="804">
                    <a:moveTo>
                      <a:pt x="47" y="519"/>
                    </a:moveTo>
                    <a:lnTo>
                      <a:pt x="23" y="522"/>
                    </a:lnTo>
                    <a:lnTo>
                      <a:pt x="28" y="535"/>
                    </a:lnTo>
                    <a:lnTo>
                      <a:pt x="47" y="5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5" name="Freeform 351"/>
              <p:cNvSpPr>
                <a:spLocks/>
              </p:cNvSpPr>
              <p:nvPr/>
            </p:nvSpPr>
            <p:spPr bwMode="auto">
              <a:xfrm>
                <a:off x="8083" y="3529"/>
                <a:ext cx="788" cy="804"/>
              </a:xfrm>
              <a:custGeom>
                <a:avLst/>
                <a:gdLst>
                  <a:gd name="T0" fmla="+- 0 8306 8083"/>
                  <a:gd name="T1" fmla="*/ T0 w 788"/>
                  <a:gd name="T2" fmla="+- 0 4028 3529"/>
                  <a:gd name="T3" fmla="*/ 4028 h 804"/>
                  <a:gd name="T4" fmla="+- 0 8130 8083"/>
                  <a:gd name="T5" fmla="*/ T4 w 788"/>
                  <a:gd name="T6" fmla="+- 0 4048 3529"/>
                  <a:gd name="T7" fmla="*/ 4048 h 804"/>
                  <a:gd name="T8" fmla="+- 0 8111 8083"/>
                  <a:gd name="T9" fmla="*/ T8 w 788"/>
                  <a:gd name="T10" fmla="+- 0 4064 3529"/>
                  <a:gd name="T11" fmla="*/ 4064 h 804"/>
                  <a:gd name="T12" fmla="+- 0 8119 8083"/>
                  <a:gd name="T13" fmla="*/ T12 w 788"/>
                  <a:gd name="T14" fmla="+- 0 4064 3529"/>
                  <a:gd name="T15" fmla="*/ 4064 h 804"/>
                  <a:gd name="T16" fmla="+- 0 8288 8083"/>
                  <a:gd name="T17" fmla="*/ T16 w 788"/>
                  <a:gd name="T18" fmla="+- 0 4044 3529"/>
                  <a:gd name="T19" fmla="*/ 4044 h 804"/>
                  <a:gd name="T20" fmla="+- 0 8290 8083"/>
                  <a:gd name="T21" fmla="*/ T20 w 788"/>
                  <a:gd name="T22" fmla="+- 0 4034 3529"/>
                  <a:gd name="T23" fmla="*/ 4034 h 804"/>
                  <a:gd name="T24" fmla="+- 0 8305 8083"/>
                  <a:gd name="T25" fmla="*/ T24 w 788"/>
                  <a:gd name="T26" fmla="+- 0 4034 3529"/>
                  <a:gd name="T27" fmla="*/ 4034 h 804"/>
                  <a:gd name="T28" fmla="+- 0 8306 8083"/>
                  <a:gd name="T29" fmla="*/ T28 w 788"/>
                  <a:gd name="T30" fmla="+- 0 4028 3529"/>
                  <a:gd name="T31" fmla="*/ 4028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223" y="499"/>
                    </a:moveTo>
                    <a:lnTo>
                      <a:pt x="47" y="519"/>
                    </a:lnTo>
                    <a:lnTo>
                      <a:pt x="28" y="535"/>
                    </a:lnTo>
                    <a:lnTo>
                      <a:pt x="36" y="535"/>
                    </a:lnTo>
                    <a:lnTo>
                      <a:pt x="205" y="515"/>
                    </a:lnTo>
                    <a:lnTo>
                      <a:pt x="207" y="505"/>
                    </a:lnTo>
                    <a:lnTo>
                      <a:pt x="222" y="505"/>
                    </a:lnTo>
                    <a:lnTo>
                      <a:pt x="223" y="49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6" name="Freeform 352"/>
              <p:cNvSpPr>
                <a:spLocks/>
              </p:cNvSpPr>
              <p:nvPr/>
            </p:nvSpPr>
            <p:spPr bwMode="auto">
              <a:xfrm>
                <a:off x="8083" y="3529"/>
                <a:ext cx="788" cy="804"/>
              </a:xfrm>
              <a:custGeom>
                <a:avLst/>
                <a:gdLst>
                  <a:gd name="T0" fmla="+- 0 8290 8083"/>
                  <a:gd name="T1" fmla="*/ T0 w 788"/>
                  <a:gd name="T2" fmla="+- 0 4034 3529"/>
                  <a:gd name="T3" fmla="*/ 4034 h 804"/>
                  <a:gd name="T4" fmla="+- 0 8288 8083"/>
                  <a:gd name="T5" fmla="*/ T4 w 788"/>
                  <a:gd name="T6" fmla="+- 0 4044 3529"/>
                  <a:gd name="T7" fmla="*/ 4044 h 804"/>
                  <a:gd name="T8" fmla="+- 0 8298 8083"/>
                  <a:gd name="T9" fmla="*/ T8 w 788"/>
                  <a:gd name="T10" fmla="+- 0 4043 3529"/>
                  <a:gd name="T11" fmla="*/ 4043 h 804"/>
                  <a:gd name="T12" fmla="+- 0 8290 8083"/>
                  <a:gd name="T13" fmla="*/ T12 w 788"/>
                  <a:gd name="T14" fmla="+- 0 4034 3529"/>
                  <a:gd name="T15" fmla="*/ 4034 h 804"/>
                </a:gdLst>
                <a:ahLst/>
                <a:cxnLst>
                  <a:cxn ang="0">
                    <a:pos x="T1" y="T3"/>
                  </a:cxn>
                  <a:cxn ang="0">
                    <a:pos x="T5" y="T7"/>
                  </a:cxn>
                  <a:cxn ang="0">
                    <a:pos x="T9" y="T11"/>
                  </a:cxn>
                  <a:cxn ang="0">
                    <a:pos x="T13" y="T15"/>
                  </a:cxn>
                </a:cxnLst>
                <a:rect l="0" t="0" r="r" b="b"/>
                <a:pathLst>
                  <a:path w="788" h="804">
                    <a:moveTo>
                      <a:pt x="207" y="505"/>
                    </a:moveTo>
                    <a:lnTo>
                      <a:pt x="205" y="515"/>
                    </a:lnTo>
                    <a:lnTo>
                      <a:pt x="215" y="514"/>
                    </a:lnTo>
                    <a:lnTo>
                      <a:pt x="207" y="50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7" name="Freeform 353"/>
              <p:cNvSpPr>
                <a:spLocks/>
              </p:cNvSpPr>
              <p:nvPr/>
            </p:nvSpPr>
            <p:spPr bwMode="auto">
              <a:xfrm>
                <a:off x="8083" y="3529"/>
                <a:ext cx="788" cy="804"/>
              </a:xfrm>
              <a:custGeom>
                <a:avLst/>
                <a:gdLst>
                  <a:gd name="T0" fmla="+- 0 8755 8083"/>
                  <a:gd name="T1" fmla="*/ T0 w 788"/>
                  <a:gd name="T2" fmla="+- 0 4000 3529"/>
                  <a:gd name="T3" fmla="*/ 4000 h 804"/>
                  <a:gd name="T4" fmla="+- 0 8689 8083"/>
                  <a:gd name="T5" fmla="*/ T4 w 788"/>
                  <a:gd name="T6" fmla="+- 0 4000 3529"/>
                  <a:gd name="T7" fmla="*/ 4000 h 804"/>
                  <a:gd name="T8" fmla="+- 0 8692 8083"/>
                  <a:gd name="T9" fmla="*/ T8 w 788"/>
                  <a:gd name="T10" fmla="+- 0 4009 3529"/>
                  <a:gd name="T11" fmla="*/ 4009 h 804"/>
                  <a:gd name="T12" fmla="+- 0 8871 8083"/>
                  <a:gd name="T13" fmla="*/ T12 w 788"/>
                  <a:gd name="T14" fmla="+- 0 4022 3529"/>
                  <a:gd name="T15" fmla="*/ 4022 h 804"/>
                  <a:gd name="T16" fmla="+- 0 8867 8083"/>
                  <a:gd name="T17" fmla="*/ T16 w 788"/>
                  <a:gd name="T18" fmla="+- 0 4019 3529"/>
                  <a:gd name="T19" fmla="*/ 4019 h 804"/>
                  <a:gd name="T20" fmla="+- 0 8843 8083"/>
                  <a:gd name="T21" fmla="*/ T20 w 788"/>
                  <a:gd name="T22" fmla="+- 0 4019 3529"/>
                  <a:gd name="T23" fmla="*/ 4019 h 804"/>
                  <a:gd name="T24" fmla="+- 0 8823 8083"/>
                  <a:gd name="T25" fmla="*/ T24 w 788"/>
                  <a:gd name="T26" fmla="+- 0 4005 3529"/>
                  <a:gd name="T27" fmla="*/ 4005 h 804"/>
                  <a:gd name="T28" fmla="+- 0 8755 8083"/>
                  <a:gd name="T29" fmla="*/ T28 w 788"/>
                  <a:gd name="T30" fmla="+- 0 4000 3529"/>
                  <a:gd name="T31" fmla="*/ 4000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672" y="471"/>
                    </a:moveTo>
                    <a:lnTo>
                      <a:pt x="606" y="471"/>
                    </a:lnTo>
                    <a:lnTo>
                      <a:pt x="609" y="480"/>
                    </a:lnTo>
                    <a:lnTo>
                      <a:pt x="788" y="493"/>
                    </a:lnTo>
                    <a:lnTo>
                      <a:pt x="784" y="490"/>
                    </a:lnTo>
                    <a:lnTo>
                      <a:pt x="760" y="490"/>
                    </a:lnTo>
                    <a:lnTo>
                      <a:pt x="740" y="476"/>
                    </a:lnTo>
                    <a:lnTo>
                      <a:pt x="672" y="47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8" name="Freeform 354"/>
              <p:cNvSpPr>
                <a:spLocks/>
              </p:cNvSpPr>
              <p:nvPr/>
            </p:nvSpPr>
            <p:spPr bwMode="auto">
              <a:xfrm>
                <a:off x="8083" y="3529"/>
                <a:ext cx="788" cy="804"/>
              </a:xfrm>
              <a:custGeom>
                <a:avLst/>
                <a:gdLst>
                  <a:gd name="T0" fmla="+- 0 8823 8083"/>
                  <a:gd name="T1" fmla="*/ T0 w 788"/>
                  <a:gd name="T2" fmla="+- 0 4005 3529"/>
                  <a:gd name="T3" fmla="*/ 4005 h 804"/>
                  <a:gd name="T4" fmla="+- 0 8843 8083"/>
                  <a:gd name="T5" fmla="*/ T4 w 788"/>
                  <a:gd name="T6" fmla="+- 0 4019 3529"/>
                  <a:gd name="T7" fmla="*/ 4019 h 804"/>
                  <a:gd name="T8" fmla="+- 0 8847 8083"/>
                  <a:gd name="T9" fmla="*/ T8 w 788"/>
                  <a:gd name="T10" fmla="+- 0 4006 3529"/>
                  <a:gd name="T11" fmla="*/ 4006 h 804"/>
                  <a:gd name="T12" fmla="+- 0 8823 8083"/>
                  <a:gd name="T13" fmla="*/ T12 w 788"/>
                  <a:gd name="T14" fmla="+- 0 4005 3529"/>
                  <a:gd name="T15" fmla="*/ 4005 h 804"/>
                </a:gdLst>
                <a:ahLst/>
                <a:cxnLst>
                  <a:cxn ang="0">
                    <a:pos x="T1" y="T3"/>
                  </a:cxn>
                  <a:cxn ang="0">
                    <a:pos x="T5" y="T7"/>
                  </a:cxn>
                  <a:cxn ang="0">
                    <a:pos x="T9" y="T11"/>
                  </a:cxn>
                  <a:cxn ang="0">
                    <a:pos x="T13" y="T15"/>
                  </a:cxn>
                </a:cxnLst>
                <a:rect l="0" t="0" r="r" b="b"/>
                <a:pathLst>
                  <a:path w="788" h="804">
                    <a:moveTo>
                      <a:pt x="740" y="476"/>
                    </a:moveTo>
                    <a:lnTo>
                      <a:pt x="760" y="490"/>
                    </a:lnTo>
                    <a:lnTo>
                      <a:pt x="764" y="477"/>
                    </a:lnTo>
                    <a:lnTo>
                      <a:pt x="740" y="47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99" name="Freeform 355"/>
              <p:cNvSpPr>
                <a:spLocks/>
              </p:cNvSpPr>
              <p:nvPr/>
            </p:nvSpPr>
            <p:spPr bwMode="auto">
              <a:xfrm>
                <a:off x="8083" y="3529"/>
                <a:ext cx="788" cy="804"/>
              </a:xfrm>
              <a:custGeom>
                <a:avLst/>
                <a:gdLst>
                  <a:gd name="T0" fmla="+- 0 8812 8083"/>
                  <a:gd name="T1" fmla="*/ T0 w 788"/>
                  <a:gd name="T2" fmla="+- 0 3839 3529"/>
                  <a:gd name="T3" fmla="*/ 3839 h 804"/>
                  <a:gd name="T4" fmla="+- 0 8697 8083"/>
                  <a:gd name="T5" fmla="*/ T4 w 788"/>
                  <a:gd name="T6" fmla="+- 0 3916 3529"/>
                  <a:gd name="T7" fmla="*/ 3916 h 804"/>
                  <a:gd name="T8" fmla="+- 0 8823 8083"/>
                  <a:gd name="T9" fmla="*/ T8 w 788"/>
                  <a:gd name="T10" fmla="+- 0 4005 3529"/>
                  <a:gd name="T11" fmla="*/ 4005 h 804"/>
                  <a:gd name="T12" fmla="+- 0 8847 8083"/>
                  <a:gd name="T13" fmla="*/ T12 w 788"/>
                  <a:gd name="T14" fmla="+- 0 4006 3529"/>
                  <a:gd name="T15" fmla="*/ 4006 h 804"/>
                  <a:gd name="T16" fmla="+- 0 8843 8083"/>
                  <a:gd name="T17" fmla="*/ T16 w 788"/>
                  <a:gd name="T18" fmla="+- 0 4019 3529"/>
                  <a:gd name="T19" fmla="*/ 4019 h 804"/>
                  <a:gd name="T20" fmla="+- 0 8867 8083"/>
                  <a:gd name="T21" fmla="*/ T20 w 788"/>
                  <a:gd name="T22" fmla="+- 0 4019 3529"/>
                  <a:gd name="T23" fmla="*/ 4019 h 804"/>
                  <a:gd name="T24" fmla="+- 0 8730 8083"/>
                  <a:gd name="T25" fmla="*/ T24 w 788"/>
                  <a:gd name="T26" fmla="+- 0 3922 3529"/>
                  <a:gd name="T27" fmla="*/ 3922 h 804"/>
                  <a:gd name="T28" fmla="+- 0 8713 8083"/>
                  <a:gd name="T29" fmla="*/ T28 w 788"/>
                  <a:gd name="T30" fmla="+- 0 3922 3529"/>
                  <a:gd name="T31" fmla="*/ 3922 h 804"/>
                  <a:gd name="T32" fmla="+- 0 8713 8083"/>
                  <a:gd name="T33" fmla="*/ T32 w 788"/>
                  <a:gd name="T34" fmla="+- 0 3910 3529"/>
                  <a:gd name="T35" fmla="*/ 3910 h 804"/>
                  <a:gd name="T36" fmla="+- 0 8731 8083"/>
                  <a:gd name="T37" fmla="*/ T36 w 788"/>
                  <a:gd name="T38" fmla="+- 0 3910 3529"/>
                  <a:gd name="T39" fmla="*/ 3910 h 804"/>
                  <a:gd name="T40" fmla="+- 0 8831 8083"/>
                  <a:gd name="T41" fmla="*/ T40 w 788"/>
                  <a:gd name="T42" fmla="+- 0 3842 3529"/>
                  <a:gd name="T43" fmla="*/ 3842 h 804"/>
                  <a:gd name="T44" fmla="+- 0 8828 8083"/>
                  <a:gd name="T45" fmla="*/ T44 w 788"/>
                  <a:gd name="T46" fmla="+- 0 3842 3529"/>
                  <a:gd name="T47" fmla="*/ 3842 h 804"/>
                  <a:gd name="T48" fmla="+- 0 8812 8083"/>
                  <a:gd name="T49" fmla="*/ T48 w 788"/>
                  <a:gd name="T50" fmla="+- 0 3839 3529"/>
                  <a:gd name="T51" fmla="*/ 3839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88" h="804">
                    <a:moveTo>
                      <a:pt x="729" y="310"/>
                    </a:moveTo>
                    <a:lnTo>
                      <a:pt x="614" y="387"/>
                    </a:lnTo>
                    <a:lnTo>
                      <a:pt x="740" y="476"/>
                    </a:lnTo>
                    <a:lnTo>
                      <a:pt x="764" y="477"/>
                    </a:lnTo>
                    <a:lnTo>
                      <a:pt x="760" y="490"/>
                    </a:lnTo>
                    <a:lnTo>
                      <a:pt x="784" y="490"/>
                    </a:lnTo>
                    <a:lnTo>
                      <a:pt x="647" y="393"/>
                    </a:lnTo>
                    <a:lnTo>
                      <a:pt x="630" y="393"/>
                    </a:lnTo>
                    <a:lnTo>
                      <a:pt x="630" y="381"/>
                    </a:lnTo>
                    <a:lnTo>
                      <a:pt x="648" y="381"/>
                    </a:lnTo>
                    <a:lnTo>
                      <a:pt x="748" y="313"/>
                    </a:lnTo>
                    <a:lnTo>
                      <a:pt x="745" y="313"/>
                    </a:lnTo>
                    <a:lnTo>
                      <a:pt x="729" y="3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0" name="Freeform 356"/>
              <p:cNvSpPr>
                <a:spLocks/>
              </p:cNvSpPr>
              <p:nvPr/>
            </p:nvSpPr>
            <p:spPr bwMode="auto">
              <a:xfrm>
                <a:off x="8083" y="3529"/>
                <a:ext cx="788" cy="804"/>
              </a:xfrm>
              <a:custGeom>
                <a:avLst/>
                <a:gdLst>
                  <a:gd name="T0" fmla="+- 0 8689 8083"/>
                  <a:gd name="T1" fmla="*/ T0 w 788"/>
                  <a:gd name="T2" fmla="+- 0 4000 3529"/>
                  <a:gd name="T3" fmla="*/ 4000 h 804"/>
                  <a:gd name="T4" fmla="+- 0 8682 8083"/>
                  <a:gd name="T5" fmla="*/ T4 w 788"/>
                  <a:gd name="T6" fmla="+- 0 4008 3529"/>
                  <a:gd name="T7" fmla="*/ 4008 h 804"/>
                  <a:gd name="T8" fmla="+- 0 8692 8083"/>
                  <a:gd name="T9" fmla="*/ T8 w 788"/>
                  <a:gd name="T10" fmla="+- 0 4009 3529"/>
                  <a:gd name="T11" fmla="*/ 4009 h 804"/>
                  <a:gd name="T12" fmla="+- 0 8689 8083"/>
                  <a:gd name="T13" fmla="*/ T12 w 788"/>
                  <a:gd name="T14" fmla="+- 0 4000 3529"/>
                  <a:gd name="T15" fmla="*/ 4000 h 804"/>
                </a:gdLst>
                <a:ahLst/>
                <a:cxnLst>
                  <a:cxn ang="0">
                    <a:pos x="T1" y="T3"/>
                  </a:cxn>
                  <a:cxn ang="0">
                    <a:pos x="T5" y="T7"/>
                  </a:cxn>
                  <a:cxn ang="0">
                    <a:pos x="T9" y="T11"/>
                  </a:cxn>
                  <a:cxn ang="0">
                    <a:pos x="T13" y="T15"/>
                  </a:cxn>
                </a:cxnLst>
                <a:rect l="0" t="0" r="r" b="b"/>
                <a:pathLst>
                  <a:path w="788" h="804">
                    <a:moveTo>
                      <a:pt x="606" y="471"/>
                    </a:moveTo>
                    <a:lnTo>
                      <a:pt x="599" y="479"/>
                    </a:lnTo>
                    <a:lnTo>
                      <a:pt x="609" y="480"/>
                    </a:lnTo>
                    <a:lnTo>
                      <a:pt x="606" y="47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1" name="Freeform 357"/>
              <p:cNvSpPr>
                <a:spLocks/>
              </p:cNvSpPr>
              <p:nvPr/>
            </p:nvSpPr>
            <p:spPr bwMode="auto">
              <a:xfrm>
                <a:off x="8083" y="3529"/>
                <a:ext cx="788" cy="804"/>
              </a:xfrm>
              <a:custGeom>
                <a:avLst/>
                <a:gdLst>
                  <a:gd name="T0" fmla="+- 0 8226 8083"/>
                  <a:gd name="T1" fmla="*/ T0 w 788"/>
                  <a:gd name="T2" fmla="+- 0 3956 3529"/>
                  <a:gd name="T3" fmla="*/ 3956 h 804"/>
                  <a:gd name="T4" fmla="+- 0 8219 8083"/>
                  <a:gd name="T5" fmla="*/ T4 w 788"/>
                  <a:gd name="T6" fmla="+- 0 3961 3529"/>
                  <a:gd name="T7" fmla="*/ 3961 h 804"/>
                  <a:gd name="T8" fmla="+- 0 8226 8083"/>
                  <a:gd name="T9" fmla="*/ T8 w 788"/>
                  <a:gd name="T10" fmla="+- 0 3967 3529"/>
                  <a:gd name="T11" fmla="*/ 3967 h 804"/>
                  <a:gd name="T12" fmla="+- 0 8226 8083"/>
                  <a:gd name="T13" fmla="*/ T12 w 788"/>
                  <a:gd name="T14" fmla="+- 0 3956 3529"/>
                  <a:gd name="T15" fmla="*/ 3956 h 804"/>
                </a:gdLst>
                <a:ahLst/>
                <a:cxnLst>
                  <a:cxn ang="0">
                    <a:pos x="T1" y="T3"/>
                  </a:cxn>
                  <a:cxn ang="0">
                    <a:pos x="T5" y="T7"/>
                  </a:cxn>
                  <a:cxn ang="0">
                    <a:pos x="T9" y="T11"/>
                  </a:cxn>
                  <a:cxn ang="0">
                    <a:pos x="T13" y="T15"/>
                  </a:cxn>
                </a:cxnLst>
                <a:rect l="0" t="0" r="r" b="b"/>
                <a:pathLst>
                  <a:path w="788" h="804">
                    <a:moveTo>
                      <a:pt x="143" y="427"/>
                    </a:moveTo>
                    <a:lnTo>
                      <a:pt x="136" y="432"/>
                    </a:lnTo>
                    <a:lnTo>
                      <a:pt x="143" y="438"/>
                    </a:lnTo>
                    <a:lnTo>
                      <a:pt x="143" y="4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2" name="Freeform 358"/>
              <p:cNvSpPr>
                <a:spLocks/>
              </p:cNvSpPr>
              <p:nvPr/>
            </p:nvSpPr>
            <p:spPr bwMode="auto">
              <a:xfrm>
                <a:off x="8083" y="3529"/>
                <a:ext cx="788" cy="804"/>
              </a:xfrm>
              <a:custGeom>
                <a:avLst/>
                <a:gdLst>
                  <a:gd name="T0" fmla="+- 0 8236 8083"/>
                  <a:gd name="T1" fmla="*/ T0 w 788"/>
                  <a:gd name="T2" fmla="+- 0 3956 3529"/>
                  <a:gd name="T3" fmla="*/ 3956 h 804"/>
                  <a:gd name="T4" fmla="+- 0 8226 8083"/>
                  <a:gd name="T5" fmla="*/ T4 w 788"/>
                  <a:gd name="T6" fmla="+- 0 3956 3529"/>
                  <a:gd name="T7" fmla="*/ 3956 h 804"/>
                  <a:gd name="T8" fmla="+- 0 8226 8083"/>
                  <a:gd name="T9" fmla="*/ T8 w 788"/>
                  <a:gd name="T10" fmla="+- 0 3967 3529"/>
                  <a:gd name="T11" fmla="*/ 3967 h 804"/>
                  <a:gd name="T12" fmla="+- 0 8234 8083"/>
                  <a:gd name="T13" fmla="*/ T12 w 788"/>
                  <a:gd name="T14" fmla="+- 0 3967 3529"/>
                  <a:gd name="T15" fmla="*/ 3967 h 804"/>
                  <a:gd name="T16" fmla="+- 0 8241 8083"/>
                  <a:gd name="T17" fmla="*/ T16 w 788"/>
                  <a:gd name="T18" fmla="+- 0 3961 3529"/>
                  <a:gd name="T19" fmla="*/ 3961 h 804"/>
                  <a:gd name="T20" fmla="+- 0 8236 8083"/>
                  <a:gd name="T21" fmla="*/ T20 w 788"/>
                  <a:gd name="T22" fmla="+- 0 3956 3529"/>
                  <a:gd name="T23" fmla="*/ 3956 h 804"/>
                </a:gdLst>
                <a:ahLst/>
                <a:cxnLst>
                  <a:cxn ang="0">
                    <a:pos x="T1" y="T3"/>
                  </a:cxn>
                  <a:cxn ang="0">
                    <a:pos x="T5" y="T7"/>
                  </a:cxn>
                  <a:cxn ang="0">
                    <a:pos x="T9" y="T11"/>
                  </a:cxn>
                  <a:cxn ang="0">
                    <a:pos x="T13" y="T15"/>
                  </a:cxn>
                  <a:cxn ang="0">
                    <a:pos x="T17" y="T19"/>
                  </a:cxn>
                  <a:cxn ang="0">
                    <a:pos x="T21" y="T23"/>
                  </a:cxn>
                </a:cxnLst>
                <a:rect l="0" t="0" r="r" b="b"/>
                <a:pathLst>
                  <a:path w="788" h="804">
                    <a:moveTo>
                      <a:pt x="153" y="427"/>
                    </a:moveTo>
                    <a:lnTo>
                      <a:pt x="143" y="427"/>
                    </a:lnTo>
                    <a:lnTo>
                      <a:pt x="143" y="438"/>
                    </a:lnTo>
                    <a:lnTo>
                      <a:pt x="151" y="438"/>
                    </a:lnTo>
                    <a:lnTo>
                      <a:pt x="158" y="432"/>
                    </a:lnTo>
                    <a:lnTo>
                      <a:pt x="153" y="4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3" name="Freeform 359"/>
              <p:cNvSpPr>
                <a:spLocks/>
              </p:cNvSpPr>
              <p:nvPr/>
            </p:nvSpPr>
            <p:spPr bwMode="auto">
              <a:xfrm>
                <a:off x="8083" y="3529"/>
                <a:ext cx="788" cy="804"/>
              </a:xfrm>
              <a:custGeom>
                <a:avLst/>
                <a:gdLst>
                  <a:gd name="T0" fmla="+- 0 8249 8083"/>
                  <a:gd name="T1" fmla="*/ T0 w 788"/>
                  <a:gd name="T2" fmla="+- 0 3813 3529"/>
                  <a:gd name="T3" fmla="*/ 3813 h 804"/>
                  <a:gd name="T4" fmla="+- 0 8087 8083"/>
                  <a:gd name="T5" fmla="*/ T4 w 788"/>
                  <a:gd name="T6" fmla="+- 0 3848 3529"/>
                  <a:gd name="T7" fmla="*/ 3848 h 804"/>
                  <a:gd name="T8" fmla="+- 0 8219 8083"/>
                  <a:gd name="T9" fmla="*/ T8 w 788"/>
                  <a:gd name="T10" fmla="+- 0 3961 3529"/>
                  <a:gd name="T11" fmla="*/ 3961 h 804"/>
                  <a:gd name="T12" fmla="+- 0 8226 8083"/>
                  <a:gd name="T13" fmla="*/ T12 w 788"/>
                  <a:gd name="T14" fmla="+- 0 3956 3529"/>
                  <a:gd name="T15" fmla="*/ 3956 h 804"/>
                  <a:gd name="T16" fmla="+- 0 8236 8083"/>
                  <a:gd name="T17" fmla="*/ T16 w 788"/>
                  <a:gd name="T18" fmla="+- 0 3956 3529"/>
                  <a:gd name="T19" fmla="*/ 3956 h 804"/>
                  <a:gd name="T20" fmla="+- 0 8121 8083"/>
                  <a:gd name="T21" fmla="*/ T20 w 788"/>
                  <a:gd name="T22" fmla="+- 0 3859 3529"/>
                  <a:gd name="T23" fmla="*/ 3859 h 804"/>
                  <a:gd name="T24" fmla="+- 0 8103 8083"/>
                  <a:gd name="T25" fmla="*/ T24 w 788"/>
                  <a:gd name="T26" fmla="+- 0 3859 3529"/>
                  <a:gd name="T27" fmla="*/ 3859 h 804"/>
                  <a:gd name="T28" fmla="+- 0 8106 8083"/>
                  <a:gd name="T29" fmla="*/ T28 w 788"/>
                  <a:gd name="T30" fmla="+- 0 3847 3529"/>
                  <a:gd name="T31" fmla="*/ 3847 h 804"/>
                  <a:gd name="T32" fmla="+- 0 8160 8083"/>
                  <a:gd name="T33" fmla="*/ T32 w 788"/>
                  <a:gd name="T34" fmla="+- 0 3847 3529"/>
                  <a:gd name="T35" fmla="*/ 3847 h 804"/>
                  <a:gd name="T36" fmla="+- 0 8274 8083"/>
                  <a:gd name="T37" fmla="*/ T36 w 788"/>
                  <a:gd name="T38" fmla="+- 0 3822 3529"/>
                  <a:gd name="T39" fmla="*/ 3822 h 804"/>
                  <a:gd name="T40" fmla="+- 0 8256 8083"/>
                  <a:gd name="T41" fmla="*/ T40 w 788"/>
                  <a:gd name="T42" fmla="+- 0 3822 3529"/>
                  <a:gd name="T43" fmla="*/ 3822 h 804"/>
                  <a:gd name="T44" fmla="+- 0 8249 8083"/>
                  <a:gd name="T45" fmla="*/ T44 w 788"/>
                  <a:gd name="T46" fmla="+- 0 3813 3529"/>
                  <a:gd name="T47" fmla="*/ 3813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788" h="804">
                    <a:moveTo>
                      <a:pt x="166" y="284"/>
                    </a:moveTo>
                    <a:lnTo>
                      <a:pt x="4" y="319"/>
                    </a:lnTo>
                    <a:lnTo>
                      <a:pt x="136" y="432"/>
                    </a:lnTo>
                    <a:lnTo>
                      <a:pt x="143" y="427"/>
                    </a:lnTo>
                    <a:lnTo>
                      <a:pt x="153" y="427"/>
                    </a:lnTo>
                    <a:lnTo>
                      <a:pt x="38" y="330"/>
                    </a:lnTo>
                    <a:lnTo>
                      <a:pt x="20" y="330"/>
                    </a:lnTo>
                    <a:lnTo>
                      <a:pt x="23" y="318"/>
                    </a:lnTo>
                    <a:lnTo>
                      <a:pt x="77" y="318"/>
                    </a:lnTo>
                    <a:lnTo>
                      <a:pt x="191" y="293"/>
                    </a:lnTo>
                    <a:lnTo>
                      <a:pt x="173" y="293"/>
                    </a:lnTo>
                    <a:lnTo>
                      <a:pt x="166" y="28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4" name="Freeform 360"/>
              <p:cNvSpPr>
                <a:spLocks/>
              </p:cNvSpPr>
              <p:nvPr/>
            </p:nvSpPr>
            <p:spPr bwMode="auto">
              <a:xfrm>
                <a:off x="8083" y="3529"/>
                <a:ext cx="788" cy="804"/>
              </a:xfrm>
              <a:custGeom>
                <a:avLst/>
                <a:gdLst>
                  <a:gd name="T0" fmla="+- 0 8713 8083"/>
                  <a:gd name="T1" fmla="*/ T0 w 788"/>
                  <a:gd name="T2" fmla="+- 0 3910 3529"/>
                  <a:gd name="T3" fmla="*/ 3910 h 804"/>
                  <a:gd name="T4" fmla="+- 0 8713 8083"/>
                  <a:gd name="T5" fmla="*/ T4 w 788"/>
                  <a:gd name="T6" fmla="+- 0 3922 3529"/>
                  <a:gd name="T7" fmla="*/ 3922 h 804"/>
                  <a:gd name="T8" fmla="+- 0 8722 8083"/>
                  <a:gd name="T9" fmla="*/ T8 w 788"/>
                  <a:gd name="T10" fmla="+- 0 3916 3529"/>
                  <a:gd name="T11" fmla="*/ 3916 h 804"/>
                  <a:gd name="T12" fmla="+- 0 8713 8083"/>
                  <a:gd name="T13" fmla="*/ T12 w 788"/>
                  <a:gd name="T14" fmla="+- 0 3910 3529"/>
                  <a:gd name="T15" fmla="*/ 3910 h 804"/>
                </a:gdLst>
                <a:ahLst/>
                <a:cxnLst>
                  <a:cxn ang="0">
                    <a:pos x="T1" y="T3"/>
                  </a:cxn>
                  <a:cxn ang="0">
                    <a:pos x="T5" y="T7"/>
                  </a:cxn>
                  <a:cxn ang="0">
                    <a:pos x="T9" y="T11"/>
                  </a:cxn>
                  <a:cxn ang="0">
                    <a:pos x="T13" y="T15"/>
                  </a:cxn>
                </a:cxnLst>
                <a:rect l="0" t="0" r="r" b="b"/>
                <a:pathLst>
                  <a:path w="788" h="804">
                    <a:moveTo>
                      <a:pt x="630" y="381"/>
                    </a:moveTo>
                    <a:lnTo>
                      <a:pt x="630" y="393"/>
                    </a:lnTo>
                    <a:lnTo>
                      <a:pt x="639" y="387"/>
                    </a:lnTo>
                    <a:lnTo>
                      <a:pt x="630" y="38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5" name="Freeform 361"/>
              <p:cNvSpPr>
                <a:spLocks/>
              </p:cNvSpPr>
              <p:nvPr/>
            </p:nvSpPr>
            <p:spPr bwMode="auto">
              <a:xfrm>
                <a:off x="8083" y="3529"/>
                <a:ext cx="788" cy="804"/>
              </a:xfrm>
              <a:custGeom>
                <a:avLst/>
                <a:gdLst>
                  <a:gd name="T0" fmla="+- 0 8722 8083"/>
                  <a:gd name="T1" fmla="*/ T0 w 788"/>
                  <a:gd name="T2" fmla="+- 0 3916 3529"/>
                  <a:gd name="T3" fmla="*/ 3916 h 804"/>
                  <a:gd name="T4" fmla="+- 0 8713 8083"/>
                  <a:gd name="T5" fmla="*/ T4 w 788"/>
                  <a:gd name="T6" fmla="+- 0 3922 3529"/>
                  <a:gd name="T7" fmla="*/ 3922 h 804"/>
                  <a:gd name="T8" fmla="+- 0 8730 8083"/>
                  <a:gd name="T9" fmla="*/ T8 w 788"/>
                  <a:gd name="T10" fmla="+- 0 3922 3529"/>
                  <a:gd name="T11" fmla="*/ 3922 h 804"/>
                  <a:gd name="T12" fmla="+- 0 8722 8083"/>
                  <a:gd name="T13" fmla="*/ T12 w 788"/>
                  <a:gd name="T14" fmla="+- 0 3916 3529"/>
                  <a:gd name="T15" fmla="*/ 3916 h 804"/>
                </a:gdLst>
                <a:ahLst/>
                <a:cxnLst>
                  <a:cxn ang="0">
                    <a:pos x="T1" y="T3"/>
                  </a:cxn>
                  <a:cxn ang="0">
                    <a:pos x="T5" y="T7"/>
                  </a:cxn>
                  <a:cxn ang="0">
                    <a:pos x="T9" y="T11"/>
                  </a:cxn>
                  <a:cxn ang="0">
                    <a:pos x="T13" y="T15"/>
                  </a:cxn>
                </a:cxnLst>
                <a:rect l="0" t="0" r="r" b="b"/>
                <a:pathLst>
                  <a:path w="788" h="804">
                    <a:moveTo>
                      <a:pt x="639" y="387"/>
                    </a:moveTo>
                    <a:lnTo>
                      <a:pt x="630" y="393"/>
                    </a:lnTo>
                    <a:lnTo>
                      <a:pt x="647" y="393"/>
                    </a:lnTo>
                    <a:lnTo>
                      <a:pt x="639" y="38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6" name="Freeform 362"/>
              <p:cNvSpPr>
                <a:spLocks/>
              </p:cNvSpPr>
              <p:nvPr/>
            </p:nvSpPr>
            <p:spPr bwMode="auto">
              <a:xfrm>
                <a:off x="8083" y="3529"/>
                <a:ext cx="788" cy="804"/>
              </a:xfrm>
              <a:custGeom>
                <a:avLst/>
                <a:gdLst>
                  <a:gd name="T0" fmla="+- 0 8731 8083"/>
                  <a:gd name="T1" fmla="*/ T0 w 788"/>
                  <a:gd name="T2" fmla="+- 0 3910 3529"/>
                  <a:gd name="T3" fmla="*/ 3910 h 804"/>
                  <a:gd name="T4" fmla="+- 0 8713 8083"/>
                  <a:gd name="T5" fmla="*/ T4 w 788"/>
                  <a:gd name="T6" fmla="+- 0 3910 3529"/>
                  <a:gd name="T7" fmla="*/ 3910 h 804"/>
                  <a:gd name="T8" fmla="+- 0 8722 8083"/>
                  <a:gd name="T9" fmla="*/ T8 w 788"/>
                  <a:gd name="T10" fmla="+- 0 3916 3529"/>
                  <a:gd name="T11" fmla="*/ 3916 h 804"/>
                  <a:gd name="T12" fmla="+- 0 8731 8083"/>
                  <a:gd name="T13" fmla="*/ T12 w 788"/>
                  <a:gd name="T14" fmla="+- 0 3910 3529"/>
                  <a:gd name="T15" fmla="*/ 3910 h 804"/>
                </a:gdLst>
                <a:ahLst/>
                <a:cxnLst>
                  <a:cxn ang="0">
                    <a:pos x="T1" y="T3"/>
                  </a:cxn>
                  <a:cxn ang="0">
                    <a:pos x="T5" y="T7"/>
                  </a:cxn>
                  <a:cxn ang="0">
                    <a:pos x="T9" y="T11"/>
                  </a:cxn>
                  <a:cxn ang="0">
                    <a:pos x="T13" y="T15"/>
                  </a:cxn>
                </a:cxnLst>
                <a:rect l="0" t="0" r="r" b="b"/>
                <a:pathLst>
                  <a:path w="788" h="804">
                    <a:moveTo>
                      <a:pt x="648" y="381"/>
                    </a:moveTo>
                    <a:lnTo>
                      <a:pt x="630" y="381"/>
                    </a:lnTo>
                    <a:lnTo>
                      <a:pt x="639" y="387"/>
                    </a:lnTo>
                    <a:lnTo>
                      <a:pt x="648" y="38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7" name="Freeform 363"/>
              <p:cNvSpPr>
                <a:spLocks/>
              </p:cNvSpPr>
              <p:nvPr/>
            </p:nvSpPr>
            <p:spPr bwMode="auto">
              <a:xfrm>
                <a:off x="8083" y="3529"/>
                <a:ext cx="788" cy="804"/>
              </a:xfrm>
              <a:custGeom>
                <a:avLst/>
                <a:gdLst>
                  <a:gd name="T0" fmla="+- 0 8106 8083"/>
                  <a:gd name="T1" fmla="*/ T0 w 788"/>
                  <a:gd name="T2" fmla="+- 0 3847 3529"/>
                  <a:gd name="T3" fmla="*/ 3847 h 804"/>
                  <a:gd name="T4" fmla="+- 0 8103 8083"/>
                  <a:gd name="T5" fmla="*/ T4 w 788"/>
                  <a:gd name="T6" fmla="+- 0 3859 3529"/>
                  <a:gd name="T7" fmla="*/ 3859 h 804"/>
                  <a:gd name="T8" fmla="+- 0 8117 8083"/>
                  <a:gd name="T9" fmla="*/ T8 w 788"/>
                  <a:gd name="T10" fmla="+- 0 3856 3529"/>
                  <a:gd name="T11" fmla="*/ 3856 h 804"/>
                  <a:gd name="T12" fmla="+- 0 8106 8083"/>
                  <a:gd name="T13" fmla="*/ T12 w 788"/>
                  <a:gd name="T14" fmla="+- 0 3847 3529"/>
                  <a:gd name="T15" fmla="*/ 3847 h 804"/>
                </a:gdLst>
                <a:ahLst/>
                <a:cxnLst>
                  <a:cxn ang="0">
                    <a:pos x="T1" y="T3"/>
                  </a:cxn>
                  <a:cxn ang="0">
                    <a:pos x="T5" y="T7"/>
                  </a:cxn>
                  <a:cxn ang="0">
                    <a:pos x="T9" y="T11"/>
                  </a:cxn>
                  <a:cxn ang="0">
                    <a:pos x="T13" y="T15"/>
                  </a:cxn>
                </a:cxnLst>
                <a:rect l="0" t="0" r="r" b="b"/>
                <a:pathLst>
                  <a:path w="788" h="804">
                    <a:moveTo>
                      <a:pt x="23" y="318"/>
                    </a:moveTo>
                    <a:lnTo>
                      <a:pt x="20" y="330"/>
                    </a:lnTo>
                    <a:lnTo>
                      <a:pt x="34" y="327"/>
                    </a:lnTo>
                    <a:lnTo>
                      <a:pt x="23" y="3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8" name="Freeform 364"/>
              <p:cNvSpPr>
                <a:spLocks/>
              </p:cNvSpPr>
              <p:nvPr/>
            </p:nvSpPr>
            <p:spPr bwMode="auto">
              <a:xfrm>
                <a:off x="8083" y="3529"/>
                <a:ext cx="788" cy="804"/>
              </a:xfrm>
              <a:custGeom>
                <a:avLst/>
                <a:gdLst>
                  <a:gd name="T0" fmla="+- 0 8117 8083"/>
                  <a:gd name="T1" fmla="*/ T0 w 788"/>
                  <a:gd name="T2" fmla="+- 0 3856 3529"/>
                  <a:gd name="T3" fmla="*/ 3856 h 804"/>
                  <a:gd name="T4" fmla="+- 0 8103 8083"/>
                  <a:gd name="T5" fmla="*/ T4 w 788"/>
                  <a:gd name="T6" fmla="+- 0 3859 3529"/>
                  <a:gd name="T7" fmla="*/ 3859 h 804"/>
                  <a:gd name="T8" fmla="+- 0 8121 8083"/>
                  <a:gd name="T9" fmla="*/ T8 w 788"/>
                  <a:gd name="T10" fmla="+- 0 3859 3529"/>
                  <a:gd name="T11" fmla="*/ 3859 h 804"/>
                  <a:gd name="T12" fmla="+- 0 8117 8083"/>
                  <a:gd name="T13" fmla="*/ T12 w 788"/>
                  <a:gd name="T14" fmla="+- 0 3856 3529"/>
                  <a:gd name="T15" fmla="*/ 3856 h 804"/>
                </a:gdLst>
                <a:ahLst/>
                <a:cxnLst>
                  <a:cxn ang="0">
                    <a:pos x="T1" y="T3"/>
                  </a:cxn>
                  <a:cxn ang="0">
                    <a:pos x="T5" y="T7"/>
                  </a:cxn>
                  <a:cxn ang="0">
                    <a:pos x="T9" y="T11"/>
                  </a:cxn>
                  <a:cxn ang="0">
                    <a:pos x="T13" y="T15"/>
                  </a:cxn>
                </a:cxnLst>
                <a:rect l="0" t="0" r="r" b="b"/>
                <a:pathLst>
                  <a:path w="788" h="804">
                    <a:moveTo>
                      <a:pt x="34" y="327"/>
                    </a:moveTo>
                    <a:lnTo>
                      <a:pt x="20" y="330"/>
                    </a:lnTo>
                    <a:lnTo>
                      <a:pt x="38" y="330"/>
                    </a:lnTo>
                    <a:lnTo>
                      <a:pt x="34" y="3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09" name="Freeform 365"/>
              <p:cNvSpPr>
                <a:spLocks/>
              </p:cNvSpPr>
              <p:nvPr/>
            </p:nvSpPr>
            <p:spPr bwMode="auto">
              <a:xfrm>
                <a:off x="8083" y="3529"/>
                <a:ext cx="788" cy="804"/>
              </a:xfrm>
              <a:custGeom>
                <a:avLst/>
                <a:gdLst>
                  <a:gd name="T0" fmla="+- 0 8160 8083"/>
                  <a:gd name="T1" fmla="*/ T0 w 788"/>
                  <a:gd name="T2" fmla="+- 0 3847 3529"/>
                  <a:gd name="T3" fmla="*/ 3847 h 804"/>
                  <a:gd name="T4" fmla="+- 0 8106 8083"/>
                  <a:gd name="T5" fmla="*/ T4 w 788"/>
                  <a:gd name="T6" fmla="+- 0 3847 3529"/>
                  <a:gd name="T7" fmla="*/ 3847 h 804"/>
                  <a:gd name="T8" fmla="+- 0 8117 8083"/>
                  <a:gd name="T9" fmla="*/ T8 w 788"/>
                  <a:gd name="T10" fmla="+- 0 3856 3529"/>
                  <a:gd name="T11" fmla="*/ 3856 h 804"/>
                  <a:gd name="T12" fmla="+- 0 8160 8083"/>
                  <a:gd name="T13" fmla="*/ T12 w 788"/>
                  <a:gd name="T14" fmla="+- 0 3847 3529"/>
                  <a:gd name="T15" fmla="*/ 3847 h 804"/>
                </a:gdLst>
                <a:ahLst/>
                <a:cxnLst>
                  <a:cxn ang="0">
                    <a:pos x="T1" y="T3"/>
                  </a:cxn>
                  <a:cxn ang="0">
                    <a:pos x="T5" y="T7"/>
                  </a:cxn>
                  <a:cxn ang="0">
                    <a:pos x="T9" y="T11"/>
                  </a:cxn>
                  <a:cxn ang="0">
                    <a:pos x="T13" y="T15"/>
                  </a:cxn>
                </a:cxnLst>
                <a:rect l="0" t="0" r="r" b="b"/>
                <a:pathLst>
                  <a:path w="788" h="804">
                    <a:moveTo>
                      <a:pt x="77" y="318"/>
                    </a:moveTo>
                    <a:lnTo>
                      <a:pt x="23" y="318"/>
                    </a:lnTo>
                    <a:lnTo>
                      <a:pt x="34" y="327"/>
                    </a:lnTo>
                    <a:lnTo>
                      <a:pt x="77" y="3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0" name="Freeform 366"/>
              <p:cNvSpPr>
                <a:spLocks/>
              </p:cNvSpPr>
              <p:nvPr/>
            </p:nvSpPr>
            <p:spPr bwMode="auto">
              <a:xfrm>
                <a:off x="8083" y="3529"/>
                <a:ext cx="788" cy="804"/>
              </a:xfrm>
              <a:custGeom>
                <a:avLst/>
                <a:gdLst>
                  <a:gd name="T0" fmla="+- 0 8826 8083"/>
                  <a:gd name="T1" fmla="*/ T0 w 788"/>
                  <a:gd name="T2" fmla="+- 0 3830 3529"/>
                  <a:gd name="T3" fmla="*/ 3830 h 804"/>
                  <a:gd name="T4" fmla="+- 0 8812 8083"/>
                  <a:gd name="T5" fmla="*/ T4 w 788"/>
                  <a:gd name="T6" fmla="+- 0 3839 3529"/>
                  <a:gd name="T7" fmla="*/ 3839 h 804"/>
                  <a:gd name="T8" fmla="+- 0 8828 8083"/>
                  <a:gd name="T9" fmla="*/ T8 w 788"/>
                  <a:gd name="T10" fmla="+- 0 3842 3529"/>
                  <a:gd name="T11" fmla="*/ 3842 h 804"/>
                  <a:gd name="T12" fmla="+- 0 8826 8083"/>
                  <a:gd name="T13" fmla="*/ T12 w 788"/>
                  <a:gd name="T14" fmla="+- 0 3830 3529"/>
                  <a:gd name="T15" fmla="*/ 3830 h 804"/>
                </a:gdLst>
                <a:ahLst/>
                <a:cxnLst>
                  <a:cxn ang="0">
                    <a:pos x="T1" y="T3"/>
                  </a:cxn>
                  <a:cxn ang="0">
                    <a:pos x="T5" y="T7"/>
                  </a:cxn>
                  <a:cxn ang="0">
                    <a:pos x="T9" y="T11"/>
                  </a:cxn>
                  <a:cxn ang="0">
                    <a:pos x="T13" y="T15"/>
                  </a:cxn>
                </a:cxnLst>
                <a:rect l="0" t="0" r="r" b="b"/>
                <a:pathLst>
                  <a:path w="788" h="804">
                    <a:moveTo>
                      <a:pt x="743" y="301"/>
                    </a:moveTo>
                    <a:lnTo>
                      <a:pt x="729" y="310"/>
                    </a:lnTo>
                    <a:lnTo>
                      <a:pt x="745" y="313"/>
                    </a:lnTo>
                    <a:lnTo>
                      <a:pt x="743" y="3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1" name="Freeform 367"/>
              <p:cNvSpPr>
                <a:spLocks/>
              </p:cNvSpPr>
              <p:nvPr/>
            </p:nvSpPr>
            <p:spPr bwMode="auto">
              <a:xfrm>
                <a:off x="8083" y="3529"/>
                <a:ext cx="788" cy="804"/>
              </a:xfrm>
              <a:custGeom>
                <a:avLst/>
                <a:gdLst>
                  <a:gd name="T0" fmla="+- 0 8839 8083"/>
                  <a:gd name="T1" fmla="*/ T0 w 788"/>
                  <a:gd name="T2" fmla="+- 0 3830 3529"/>
                  <a:gd name="T3" fmla="*/ 3830 h 804"/>
                  <a:gd name="T4" fmla="+- 0 8826 8083"/>
                  <a:gd name="T5" fmla="*/ T4 w 788"/>
                  <a:gd name="T6" fmla="+- 0 3830 3529"/>
                  <a:gd name="T7" fmla="*/ 3830 h 804"/>
                  <a:gd name="T8" fmla="+- 0 8828 8083"/>
                  <a:gd name="T9" fmla="*/ T8 w 788"/>
                  <a:gd name="T10" fmla="+- 0 3842 3529"/>
                  <a:gd name="T11" fmla="*/ 3842 h 804"/>
                  <a:gd name="T12" fmla="+- 0 8831 8083"/>
                  <a:gd name="T13" fmla="*/ T12 w 788"/>
                  <a:gd name="T14" fmla="+- 0 3842 3529"/>
                  <a:gd name="T15" fmla="*/ 3842 h 804"/>
                  <a:gd name="T16" fmla="+- 0 8847 8083"/>
                  <a:gd name="T17" fmla="*/ T16 w 788"/>
                  <a:gd name="T18" fmla="+- 0 3832 3529"/>
                  <a:gd name="T19" fmla="*/ 3832 h 804"/>
                  <a:gd name="T20" fmla="+- 0 8839 8083"/>
                  <a:gd name="T21" fmla="*/ T20 w 788"/>
                  <a:gd name="T22" fmla="+- 0 3830 3529"/>
                  <a:gd name="T23" fmla="*/ 3830 h 804"/>
                </a:gdLst>
                <a:ahLst/>
                <a:cxnLst>
                  <a:cxn ang="0">
                    <a:pos x="T1" y="T3"/>
                  </a:cxn>
                  <a:cxn ang="0">
                    <a:pos x="T5" y="T7"/>
                  </a:cxn>
                  <a:cxn ang="0">
                    <a:pos x="T9" y="T11"/>
                  </a:cxn>
                  <a:cxn ang="0">
                    <a:pos x="T13" y="T15"/>
                  </a:cxn>
                  <a:cxn ang="0">
                    <a:pos x="T17" y="T19"/>
                  </a:cxn>
                  <a:cxn ang="0">
                    <a:pos x="T21" y="T23"/>
                  </a:cxn>
                </a:cxnLst>
                <a:rect l="0" t="0" r="r" b="b"/>
                <a:pathLst>
                  <a:path w="788" h="804">
                    <a:moveTo>
                      <a:pt x="756" y="301"/>
                    </a:moveTo>
                    <a:lnTo>
                      <a:pt x="743" y="301"/>
                    </a:lnTo>
                    <a:lnTo>
                      <a:pt x="745" y="313"/>
                    </a:lnTo>
                    <a:lnTo>
                      <a:pt x="748" y="313"/>
                    </a:lnTo>
                    <a:lnTo>
                      <a:pt x="764" y="303"/>
                    </a:lnTo>
                    <a:lnTo>
                      <a:pt x="756" y="3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2" name="Freeform 368"/>
              <p:cNvSpPr>
                <a:spLocks/>
              </p:cNvSpPr>
              <p:nvPr/>
            </p:nvSpPr>
            <p:spPr bwMode="auto">
              <a:xfrm>
                <a:off x="8083" y="3529"/>
                <a:ext cx="788" cy="804"/>
              </a:xfrm>
              <a:custGeom>
                <a:avLst/>
                <a:gdLst>
                  <a:gd name="T0" fmla="+- 0 8746 8083"/>
                  <a:gd name="T1" fmla="*/ T0 w 788"/>
                  <a:gd name="T2" fmla="+- 0 3705 3529"/>
                  <a:gd name="T3" fmla="*/ 3705 h 804"/>
                  <a:gd name="T4" fmla="+- 0 8730 8083"/>
                  <a:gd name="T5" fmla="*/ T4 w 788"/>
                  <a:gd name="T6" fmla="+- 0 3705 3529"/>
                  <a:gd name="T7" fmla="*/ 3705 h 804"/>
                  <a:gd name="T8" fmla="+- 0 8737 8083"/>
                  <a:gd name="T9" fmla="*/ T8 w 788"/>
                  <a:gd name="T10" fmla="+- 0 3715 3529"/>
                  <a:gd name="T11" fmla="*/ 3715 h 804"/>
                  <a:gd name="T12" fmla="+- 0 8722 8083"/>
                  <a:gd name="T13" fmla="*/ T12 w 788"/>
                  <a:gd name="T14" fmla="+- 0 3718 3529"/>
                  <a:gd name="T15" fmla="*/ 3718 h 804"/>
                  <a:gd name="T16" fmla="+- 0 8667 8083"/>
                  <a:gd name="T17" fmla="*/ T16 w 788"/>
                  <a:gd name="T18" fmla="+- 0 3812 3529"/>
                  <a:gd name="T19" fmla="*/ 3812 h 804"/>
                  <a:gd name="T20" fmla="+- 0 8812 8083"/>
                  <a:gd name="T21" fmla="*/ T20 w 788"/>
                  <a:gd name="T22" fmla="+- 0 3839 3529"/>
                  <a:gd name="T23" fmla="*/ 3839 h 804"/>
                  <a:gd name="T24" fmla="+- 0 8826 8083"/>
                  <a:gd name="T25" fmla="*/ T24 w 788"/>
                  <a:gd name="T26" fmla="+- 0 3830 3529"/>
                  <a:gd name="T27" fmla="*/ 3830 h 804"/>
                  <a:gd name="T28" fmla="+- 0 8839 8083"/>
                  <a:gd name="T29" fmla="*/ T28 w 788"/>
                  <a:gd name="T30" fmla="+- 0 3830 3529"/>
                  <a:gd name="T31" fmla="*/ 3830 h 804"/>
                  <a:gd name="T32" fmla="+- 0 8737 8083"/>
                  <a:gd name="T33" fmla="*/ T32 w 788"/>
                  <a:gd name="T34" fmla="+- 0 3811 3529"/>
                  <a:gd name="T35" fmla="*/ 3811 h 804"/>
                  <a:gd name="T36" fmla="+- 0 8683 8083"/>
                  <a:gd name="T37" fmla="*/ T36 w 788"/>
                  <a:gd name="T38" fmla="+- 0 3811 3529"/>
                  <a:gd name="T39" fmla="*/ 3811 h 804"/>
                  <a:gd name="T40" fmla="+- 0 8679 8083"/>
                  <a:gd name="T41" fmla="*/ T40 w 788"/>
                  <a:gd name="T42" fmla="+- 0 3800 3529"/>
                  <a:gd name="T43" fmla="*/ 3800 h 804"/>
                  <a:gd name="T44" fmla="+- 0 8690 8083"/>
                  <a:gd name="T45" fmla="*/ T44 w 788"/>
                  <a:gd name="T46" fmla="+- 0 3800 3529"/>
                  <a:gd name="T47" fmla="*/ 3800 h 804"/>
                  <a:gd name="T48" fmla="+- 0 8746 8083"/>
                  <a:gd name="T49" fmla="*/ T48 w 788"/>
                  <a:gd name="T50" fmla="+- 0 3705 3529"/>
                  <a:gd name="T51" fmla="*/ 3705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88" h="804">
                    <a:moveTo>
                      <a:pt x="663" y="176"/>
                    </a:moveTo>
                    <a:lnTo>
                      <a:pt x="647" y="176"/>
                    </a:lnTo>
                    <a:lnTo>
                      <a:pt x="654" y="186"/>
                    </a:lnTo>
                    <a:lnTo>
                      <a:pt x="639" y="189"/>
                    </a:lnTo>
                    <a:lnTo>
                      <a:pt x="584" y="283"/>
                    </a:lnTo>
                    <a:lnTo>
                      <a:pt x="729" y="310"/>
                    </a:lnTo>
                    <a:lnTo>
                      <a:pt x="743" y="301"/>
                    </a:lnTo>
                    <a:lnTo>
                      <a:pt x="756" y="301"/>
                    </a:lnTo>
                    <a:lnTo>
                      <a:pt x="654" y="282"/>
                    </a:lnTo>
                    <a:lnTo>
                      <a:pt x="600" y="282"/>
                    </a:lnTo>
                    <a:lnTo>
                      <a:pt x="596" y="271"/>
                    </a:lnTo>
                    <a:lnTo>
                      <a:pt x="607" y="271"/>
                    </a:lnTo>
                    <a:lnTo>
                      <a:pt x="663" y="17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3" name="Freeform 369"/>
              <p:cNvSpPr>
                <a:spLocks/>
              </p:cNvSpPr>
              <p:nvPr/>
            </p:nvSpPr>
            <p:spPr bwMode="auto">
              <a:xfrm>
                <a:off x="8083" y="3529"/>
                <a:ext cx="788" cy="804"/>
              </a:xfrm>
              <a:custGeom>
                <a:avLst/>
                <a:gdLst>
                  <a:gd name="T0" fmla="+- 0 8260 8083"/>
                  <a:gd name="T1" fmla="*/ T0 w 788"/>
                  <a:gd name="T2" fmla="+- 0 3811 3529"/>
                  <a:gd name="T3" fmla="*/ 3811 h 804"/>
                  <a:gd name="T4" fmla="+- 0 8249 8083"/>
                  <a:gd name="T5" fmla="*/ T4 w 788"/>
                  <a:gd name="T6" fmla="+- 0 3813 3529"/>
                  <a:gd name="T7" fmla="*/ 3813 h 804"/>
                  <a:gd name="T8" fmla="+- 0 8256 8083"/>
                  <a:gd name="T9" fmla="*/ T8 w 788"/>
                  <a:gd name="T10" fmla="+- 0 3822 3529"/>
                  <a:gd name="T11" fmla="*/ 3822 h 804"/>
                  <a:gd name="T12" fmla="+- 0 8260 8083"/>
                  <a:gd name="T13" fmla="*/ T12 w 788"/>
                  <a:gd name="T14" fmla="+- 0 3811 3529"/>
                  <a:gd name="T15" fmla="*/ 3811 h 804"/>
                </a:gdLst>
                <a:ahLst/>
                <a:cxnLst>
                  <a:cxn ang="0">
                    <a:pos x="T1" y="T3"/>
                  </a:cxn>
                  <a:cxn ang="0">
                    <a:pos x="T5" y="T7"/>
                  </a:cxn>
                  <a:cxn ang="0">
                    <a:pos x="T9" y="T11"/>
                  </a:cxn>
                  <a:cxn ang="0">
                    <a:pos x="T13" y="T15"/>
                  </a:cxn>
                </a:cxnLst>
                <a:rect l="0" t="0" r="r" b="b"/>
                <a:pathLst>
                  <a:path w="788" h="804">
                    <a:moveTo>
                      <a:pt x="177" y="282"/>
                    </a:moveTo>
                    <a:lnTo>
                      <a:pt x="166" y="284"/>
                    </a:lnTo>
                    <a:lnTo>
                      <a:pt x="173" y="293"/>
                    </a:lnTo>
                    <a:lnTo>
                      <a:pt x="177" y="2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4" name="Freeform 370"/>
              <p:cNvSpPr>
                <a:spLocks/>
              </p:cNvSpPr>
              <p:nvPr/>
            </p:nvSpPr>
            <p:spPr bwMode="auto">
              <a:xfrm>
                <a:off x="8083" y="3529"/>
                <a:ext cx="788" cy="804"/>
              </a:xfrm>
              <a:custGeom>
                <a:avLst/>
                <a:gdLst>
                  <a:gd name="T0" fmla="+- 0 8265 8083"/>
                  <a:gd name="T1" fmla="*/ T0 w 788"/>
                  <a:gd name="T2" fmla="+- 0 3811 3529"/>
                  <a:gd name="T3" fmla="*/ 3811 h 804"/>
                  <a:gd name="T4" fmla="+- 0 8260 8083"/>
                  <a:gd name="T5" fmla="*/ T4 w 788"/>
                  <a:gd name="T6" fmla="+- 0 3811 3529"/>
                  <a:gd name="T7" fmla="*/ 3811 h 804"/>
                  <a:gd name="T8" fmla="+- 0 8256 8083"/>
                  <a:gd name="T9" fmla="*/ T8 w 788"/>
                  <a:gd name="T10" fmla="+- 0 3822 3529"/>
                  <a:gd name="T11" fmla="*/ 3822 h 804"/>
                  <a:gd name="T12" fmla="+- 0 8274 8083"/>
                  <a:gd name="T13" fmla="*/ T12 w 788"/>
                  <a:gd name="T14" fmla="+- 0 3822 3529"/>
                  <a:gd name="T15" fmla="*/ 3822 h 804"/>
                  <a:gd name="T16" fmla="+- 0 8265 8083"/>
                  <a:gd name="T17" fmla="*/ T16 w 788"/>
                  <a:gd name="T18" fmla="+- 0 3811 3529"/>
                  <a:gd name="T19" fmla="*/ 3811 h 804"/>
                </a:gdLst>
                <a:ahLst/>
                <a:cxnLst>
                  <a:cxn ang="0">
                    <a:pos x="T1" y="T3"/>
                  </a:cxn>
                  <a:cxn ang="0">
                    <a:pos x="T5" y="T7"/>
                  </a:cxn>
                  <a:cxn ang="0">
                    <a:pos x="T9" y="T11"/>
                  </a:cxn>
                  <a:cxn ang="0">
                    <a:pos x="T13" y="T15"/>
                  </a:cxn>
                  <a:cxn ang="0">
                    <a:pos x="T17" y="T19"/>
                  </a:cxn>
                </a:cxnLst>
                <a:rect l="0" t="0" r="r" b="b"/>
                <a:pathLst>
                  <a:path w="788" h="804">
                    <a:moveTo>
                      <a:pt x="182" y="282"/>
                    </a:moveTo>
                    <a:lnTo>
                      <a:pt x="177" y="282"/>
                    </a:lnTo>
                    <a:lnTo>
                      <a:pt x="173" y="293"/>
                    </a:lnTo>
                    <a:lnTo>
                      <a:pt x="191" y="293"/>
                    </a:lnTo>
                    <a:lnTo>
                      <a:pt x="182" y="2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5" name="Freeform 371"/>
              <p:cNvSpPr>
                <a:spLocks/>
              </p:cNvSpPr>
              <p:nvPr/>
            </p:nvSpPr>
            <p:spPr bwMode="auto">
              <a:xfrm>
                <a:off x="8083" y="3529"/>
                <a:ext cx="788" cy="804"/>
              </a:xfrm>
              <a:custGeom>
                <a:avLst/>
                <a:gdLst>
                  <a:gd name="T0" fmla="+- 0 8087 8083"/>
                  <a:gd name="T1" fmla="*/ T0 w 788"/>
                  <a:gd name="T2" fmla="+- 0 3610 3529"/>
                  <a:gd name="T3" fmla="*/ 3610 h 804"/>
                  <a:gd name="T4" fmla="+- 0 8249 8083"/>
                  <a:gd name="T5" fmla="*/ T4 w 788"/>
                  <a:gd name="T6" fmla="+- 0 3813 3529"/>
                  <a:gd name="T7" fmla="*/ 3813 h 804"/>
                  <a:gd name="T8" fmla="+- 0 8260 8083"/>
                  <a:gd name="T9" fmla="*/ T8 w 788"/>
                  <a:gd name="T10" fmla="+- 0 3811 3529"/>
                  <a:gd name="T11" fmla="*/ 3811 h 804"/>
                  <a:gd name="T12" fmla="+- 0 8265 8083"/>
                  <a:gd name="T13" fmla="*/ T12 w 788"/>
                  <a:gd name="T14" fmla="+- 0 3811 3529"/>
                  <a:gd name="T15" fmla="*/ 3811 h 804"/>
                  <a:gd name="T16" fmla="+- 0 8142 8083"/>
                  <a:gd name="T17" fmla="*/ T16 w 788"/>
                  <a:gd name="T18" fmla="+- 0 3657 3529"/>
                  <a:gd name="T19" fmla="*/ 3657 h 804"/>
                  <a:gd name="T20" fmla="+- 0 8111 8083"/>
                  <a:gd name="T21" fmla="*/ T20 w 788"/>
                  <a:gd name="T22" fmla="+- 0 3640 3529"/>
                  <a:gd name="T23" fmla="*/ 3640 h 804"/>
                  <a:gd name="T24" fmla="+- 0 8120 8083"/>
                  <a:gd name="T25" fmla="*/ T24 w 788"/>
                  <a:gd name="T26" fmla="+- 0 3630 3529"/>
                  <a:gd name="T27" fmla="*/ 3630 h 804"/>
                  <a:gd name="T28" fmla="+- 0 8121 8083"/>
                  <a:gd name="T29" fmla="*/ T28 w 788"/>
                  <a:gd name="T30" fmla="+- 0 3630 3529"/>
                  <a:gd name="T31" fmla="*/ 3630 h 804"/>
                  <a:gd name="T32" fmla="+- 0 8087 8083"/>
                  <a:gd name="T33" fmla="*/ T32 w 788"/>
                  <a:gd name="T34" fmla="+- 0 3610 3529"/>
                  <a:gd name="T35" fmla="*/ 3610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88" h="804">
                    <a:moveTo>
                      <a:pt x="4" y="81"/>
                    </a:moveTo>
                    <a:lnTo>
                      <a:pt x="166" y="284"/>
                    </a:lnTo>
                    <a:lnTo>
                      <a:pt x="177" y="282"/>
                    </a:lnTo>
                    <a:lnTo>
                      <a:pt x="182" y="282"/>
                    </a:lnTo>
                    <a:lnTo>
                      <a:pt x="59" y="128"/>
                    </a:lnTo>
                    <a:lnTo>
                      <a:pt x="28" y="111"/>
                    </a:lnTo>
                    <a:lnTo>
                      <a:pt x="37" y="101"/>
                    </a:lnTo>
                    <a:lnTo>
                      <a:pt x="38" y="101"/>
                    </a:lnTo>
                    <a:lnTo>
                      <a:pt x="4" y="8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6" name="Freeform 372"/>
              <p:cNvSpPr>
                <a:spLocks/>
              </p:cNvSpPr>
              <p:nvPr/>
            </p:nvSpPr>
            <p:spPr bwMode="auto">
              <a:xfrm>
                <a:off x="8083" y="3529"/>
                <a:ext cx="788" cy="804"/>
              </a:xfrm>
              <a:custGeom>
                <a:avLst/>
                <a:gdLst>
                  <a:gd name="T0" fmla="+- 0 8679 8083"/>
                  <a:gd name="T1" fmla="*/ T0 w 788"/>
                  <a:gd name="T2" fmla="+- 0 3800 3529"/>
                  <a:gd name="T3" fmla="*/ 3800 h 804"/>
                  <a:gd name="T4" fmla="+- 0 8683 8083"/>
                  <a:gd name="T5" fmla="*/ T4 w 788"/>
                  <a:gd name="T6" fmla="+- 0 3811 3529"/>
                  <a:gd name="T7" fmla="*/ 3811 h 804"/>
                  <a:gd name="T8" fmla="+- 0 8689 8083"/>
                  <a:gd name="T9" fmla="*/ T8 w 788"/>
                  <a:gd name="T10" fmla="+- 0 3802 3529"/>
                  <a:gd name="T11" fmla="*/ 3802 h 804"/>
                  <a:gd name="T12" fmla="+- 0 8679 8083"/>
                  <a:gd name="T13" fmla="*/ T12 w 788"/>
                  <a:gd name="T14" fmla="+- 0 3800 3529"/>
                  <a:gd name="T15" fmla="*/ 3800 h 804"/>
                </a:gdLst>
                <a:ahLst/>
                <a:cxnLst>
                  <a:cxn ang="0">
                    <a:pos x="T1" y="T3"/>
                  </a:cxn>
                  <a:cxn ang="0">
                    <a:pos x="T5" y="T7"/>
                  </a:cxn>
                  <a:cxn ang="0">
                    <a:pos x="T9" y="T11"/>
                  </a:cxn>
                  <a:cxn ang="0">
                    <a:pos x="T13" y="T15"/>
                  </a:cxn>
                </a:cxnLst>
                <a:rect l="0" t="0" r="r" b="b"/>
                <a:pathLst>
                  <a:path w="788" h="804">
                    <a:moveTo>
                      <a:pt x="596" y="271"/>
                    </a:moveTo>
                    <a:lnTo>
                      <a:pt x="600" y="282"/>
                    </a:lnTo>
                    <a:lnTo>
                      <a:pt x="606" y="273"/>
                    </a:lnTo>
                    <a:lnTo>
                      <a:pt x="596" y="27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7" name="Freeform 373"/>
              <p:cNvSpPr>
                <a:spLocks/>
              </p:cNvSpPr>
              <p:nvPr/>
            </p:nvSpPr>
            <p:spPr bwMode="auto">
              <a:xfrm>
                <a:off x="8083" y="3529"/>
                <a:ext cx="788" cy="804"/>
              </a:xfrm>
              <a:custGeom>
                <a:avLst/>
                <a:gdLst>
                  <a:gd name="T0" fmla="+- 0 8689 8083"/>
                  <a:gd name="T1" fmla="*/ T0 w 788"/>
                  <a:gd name="T2" fmla="+- 0 3802 3529"/>
                  <a:gd name="T3" fmla="*/ 3802 h 804"/>
                  <a:gd name="T4" fmla="+- 0 8683 8083"/>
                  <a:gd name="T5" fmla="*/ T4 w 788"/>
                  <a:gd name="T6" fmla="+- 0 3811 3529"/>
                  <a:gd name="T7" fmla="*/ 3811 h 804"/>
                  <a:gd name="T8" fmla="+- 0 8737 8083"/>
                  <a:gd name="T9" fmla="*/ T8 w 788"/>
                  <a:gd name="T10" fmla="+- 0 3811 3529"/>
                  <a:gd name="T11" fmla="*/ 3811 h 804"/>
                  <a:gd name="T12" fmla="+- 0 8689 8083"/>
                  <a:gd name="T13" fmla="*/ T12 w 788"/>
                  <a:gd name="T14" fmla="+- 0 3802 3529"/>
                  <a:gd name="T15" fmla="*/ 3802 h 804"/>
                </a:gdLst>
                <a:ahLst/>
                <a:cxnLst>
                  <a:cxn ang="0">
                    <a:pos x="T1" y="T3"/>
                  </a:cxn>
                  <a:cxn ang="0">
                    <a:pos x="T5" y="T7"/>
                  </a:cxn>
                  <a:cxn ang="0">
                    <a:pos x="T9" y="T11"/>
                  </a:cxn>
                  <a:cxn ang="0">
                    <a:pos x="T13" y="T15"/>
                  </a:cxn>
                </a:cxnLst>
                <a:rect l="0" t="0" r="r" b="b"/>
                <a:pathLst>
                  <a:path w="788" h="804">
                    <a:moveTo>
                      <a:pt x="606" y="273"/>
                    </a:moveTo>
                    <a:lnTo>
                      <a:pt x="600" y="282"/>
                    </a:lnTo>
                    <a:lnTo>
                      <a:pt x="654" y="282"/>
                    </a:lnTo>
                    <a:lnTo>
                      <a:pt x="606" y="27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8" name="Freeform 374"/>
              <p:cNvSpPr>
                <a:spLocks/>
              </p:cNvSpPr>
              <p:nvPr/>
            </p:nvSpPr>
            <p:spPr bwMode="auto">
              <a:xfrm>
                <a:off x="8083" y="3529"/>
                <a:ext cx="788" cy="804"/>
              </a:xfrm>
              <a:custGeom>
                <a:avLst/>
                <a:gdLst>
                  <a:gd name="T0" fmla="+- 0 8690 8083"/>
                  <a:gd name="T1" fmla="*/ T0 w 788"/>
                  <a:gd name="T2" fmla="+- 0 3800 3529"/>
                  <a:gd name="T3" fmla="*/ 3800 h 804"/>
                  <a:gd name="T4" fmla="+- 0 8679 8083"/>
                  <a:gd name="T5" fmla="*/ T4 w 788"/>
                  <a:gd name="T6" fmla="+- 0 3800 3529"/>
                  <a:gd name="T7" fmla="*/ 3800 h 804"/>
                  <a:gd name="T8" fmla="+- 0 8689 8083"/>
                  <a:gd name="T9" fmla="*/ T8 w 788"/>
                  <a:gd name="T10" fmla="+- 0 3802 3529"/>
                  <a:gd name="T11" fmla="*/ 3802 h 804"/>
                  <a:gd name="T12" fmla="+- 0 8690 8083"/>
                  <a:gd name="T13" fmla="*/ T12 w 788"/>
                  <a:gd name="T14" fmla="+- 0 3800 3529"/>
                  <a:gd name="T15" fmla="*/ 3800 h 804"/>
                </a:gdLst>
                <a:ahLst/>
                <a:cxnLst>
                  <a:cxn ang="0">
                    <a:pos x="T1" y="T3"/>
                  </a:cxn>
                  <a:cxn ang="0">
                    <a:pos x="T5" y="T7"/>
                  </a:cxn>
                  <a:cxn ang="0">
                    <a:pos x="T9" y="T11"/>
                  </a:cxn>
                  <a:cxn ang="0">
                    <a:pos x="T13" y="T15"/>
                  </a:cxn>
                </a:cxnLst>
                <a:rect l="0" t="0" r="r" b="b"/>
                <a:pathLst>
                  <a:path w="788" h="804">
                    <a:moveTo>
                      <a:pt x="607" y="271"/>
                    </a:moveTo>
                    <a:lnTo>
                      <a:pt x="596" y="271"/>
                    </a:lnTo>
                    <a:lnTo>
                      <a:pt x="606" y="273"/>
                    </a:lnTo>
                    <a:lnTo>
                      <a:pt x="607" y="27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19" name="Freeform 375"/>
              <p:cNvSpPr>
                <a:spLocks/>
              </p:cNvSpPr>
              <p:nvPr/>
            </p:nvSpPr>
            <p:spPr bwMode="auto">
              <a:xfrm>
                <a:off x="8083" y="3529"/>
                <a:ext cx="788" cy="804"/>
              </a:xfrm>
              <a:custGeom>
                <a:avLst/>
                <a:gdLst>
                  <a:gd name="T0" fmla="+- 0 8121 8083"/>
                  <a:gd name="T1" fmla="*/ T0 w 788"/>
                  <a:gd name="T2" fmla="+- 0 3630 3529"/>
                  <a:gd name="T3" fmla="*/ 3630 h 804"/>
                  <a:gd name="T4" fmla="+- 0 8120 8083"/>
                  <a:gd name="T5" fmla="*/ T4 w 788"/>
                  <a:gd name="T6" fmla="+- 0 3630 3529"/>
                  <a:gd name="T7" fmla="*/ 3630 h 804"/>
                  <a:gd name="T8" fmla="+- 0 8142 8083"/>
                  <a:gd name="T9" fmla="*/ T8 w 788"/>
                  <a:gd name="T10" fmla="+- 0 3657 3529"/>
                  <a:gd name="T11" fmla="*/ 3657 h 804"/>
                  <a:gd name="T12" fmla="+- 0 8358 8083"/>
                  <a:gd name="T13" fmla="*/ T12 w 788"/>
                  <a:gd name="T14" fmla="+- 0 3784 3529"/>
                  <a:gd name="T15" fmla="*/ 3784 h 804"/>
                  <a:gd name="T16" fmla="+- 0 8361 8083"/>
                  <a:gd name="T17" fmla="*/ T16 w 788"/>
                  <a:gd name="T18" fmla="+- 0 3771 3529"/>
                  <a:gd name="T19" fmla="*/ 3771 h 804"/>
                  <a:gd name="T20" fmla="+- 0 8347 8083"/>
                  <a:gd name="T21" fmla="*/ T20 w 788"/>
                  <a:gd name="T22" fmla="+- 0 3771 3529"/>
                  <a:gd name="T23" fmla="*/ 3771 h 804"/>
                  <a:gd name="T24" fmla="+- 0 8350 8083"/>
                  <a:gd name="T25" fmla="*/ T24 w 788"/>
                  <a:gd name="T26" fmla="+- 0 3763 3529"/>
                  <a:gd name="T27" fmla="*/ 3763 h 804"/>
                  <a:gd name="T28" fmla="+- 0 8121 8083"/>
                  <a:gd name="T29" fmla="*/ T28 w 788"/>
                  <a:gd name="T30" fmla="+- 0 3630 3529"/>
                  <a:gd name="T31" fmla="*/ 3630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38" y="101"/>
                    </a:moveTo>
                    <a:lnTo>
                      <a:pt x="37" y="101"/>
                    </a:lnTo>
                    <a:lnTo>
                      <a:pt x="59" y="128"/>
                    </a:lnTo>
                    <a:lnTo>
                      <a:pt x="275" y="255"/>
                    </a:lnTo>
                    <a:lnTo>
                      <a:pt x="278" y="242"/>
                    </a:lnTo>
                    <a:lnTo>
                      <a:pt x="264" y="242"/>
                    </a:lnTo>
                    <a:lnTo>
                      <a:pt x="267" y="234"/>
                    </a:lnTo>
                    <a:lnTo>
                      <a:pt x="38"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0" name="Freeform 376"/>
              <p:cNvSpPr>
                <a:spLocks/>
              </p:cNvSpPr>
              <p:nvPr/>
            </p:nvSpPr>
            <p:spPr bwMode="auto">
              <a:xfrm>
                <a:off x="8083" y="3529"/>
                <a:ext cx="788" cy="804"/>
              </a:xfrm>
              <a:custGeom>
                <a:avLst/>
                <a:gdLst>
                  <a:gd name="T0" fmla="+- 0 8350 8083"/>
                  <a:gd name="T1" fmla="*/ T0 w 788"/>
                  <a:gd name="T2" fmla="+- 0 3763 3529"/>
                  <a:gd name="T3" fmla="*/ 3763 h 804"/>
                  <a:gd name="T4" fmla="+- 0 8347 8083"/>
                  <a:gd name="T5" fmla="*/ T4 w 788"/>
                  <a:gd name="T6" fmla="+- 0 3771 3529"/>
                  <a:gd name="T7" fmla="*/ 3771 h 804"/>
                  <a:gd name="T8" fmla="+- 0 8357 8083"/>
                  <a:gd name="T9" fmla="*/ T8 w 788"/>
                  <a:gd name="T10" fmla="+- 0 3767 3529"/>
                  <a:gd name="T11" fmla="*/ 3767 h 804"/>
                  <a:gd name="T12" fmla="+- 0 8350 8083"/>
                  <a:gd name="T13" fmla="*/ T12 w 788"/>
                  <a:gd name="T14" fmla="+- 0 3763 3529"/>
                  <a:gd name="T15" fmla="*/ 3763 h 804"/>
                </a:gdLst>
                <a:ahLst/>
                <a:cxnLst>
                  <a:cxn ang="0">
                    <a:pos x="T1" y="T3"/>
                  </a:cxn>
                  <a:cxn ang="0">
                    <a:pos x="T5" y="T7"/>
                  </a:cxn>
                  <a:cxn ang="0">
                    <a:pos x="T9" y="T11"/>
                  </a:cxn>
                  <a:cxn ang="0">
                    <a:pos x="T13" y="T15"/>
                  </a:cxn>
                </a:cxnLst>
                <a:rect l="0" t="0" r="r" b="b"/>
                <a:pathLst>
                  <a:path w="788" h="804">
                    <a:moveTo>
                      <a:pt x="267" y="234"/>
                    </a:moveTo>
                    <a:lnTo>
                      <a:pt x="264" y="242"/>
                    </a:lnTo>
                    <a:lnTo>
                      <a:pt x="274" y="238"/>
                    </a:lnTo>
                    <a:lnTo>
                      <a:pt x="267" y="2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1" name="Freeform 377"/>
              <p:cNvSpPr>
                <a:spLocks/>
              </p:cNvSpPr>
              <p:nvPr/>
            </p:nvSpPr>
            <p:spPr bwMode="auto">
              <a:xfrm>
                <a:off x="8083" y="3529"/>
                <a:ext cx="788" cy="804"/>
              </a:xfrm>
              <a:custGeom>
                <a:avLst/>
                <a:gdLst>
                  <a:gd name="T0" fmla="+- 0 8387 8083"/>
                  <a:gd name="T1" fmla="*/ T0 w 788"/>
                  <a:gd name="T2" fmla="+- 0 3618 3529"/>
                  <a:gd name="T3" fmla="*/ 3618 h 804"/>
                  <a:gd name="T4" fmla="+- 0 8350 8083"/>
                  <a:gd name="T5" fmla="*/ T4 w 788"/>
                  <a:gd name="T6" fmla="+- 0 3763 3529"/>
                  <a:gd name="T7" fmla="*/ 3763 h 804"/>
                  <a:gd name="T8" fmla="+- 0 8357 8083"/>
                  <a:gd name="T9" fmla="*/ T8 w 788"/>
                  <a:gd name="T10" fmla="+- 0 3767 3529"/>
                  <a:gd name="T11" fmla="*/ 3767 h 804"/>
                  <a:gd name="T12" fmla="+- 0 8347 8083"/>
                  <a:gd name="T13" fmla="*/ T12 w 788"/>
                  <a:gd name="T14" fmla="+- 0 3771 3529"/>
                  <a:gd name="T15" fmla="*/ 3771 h 804"/>
                  <a:gd name="T16" fmla="+- 0 8361 8083"/>
                  <a:gd name="T17" fmla="*/ T16 w 788"/>
                  <a:gd name="T18" fmla="+- 0 3771 3529"/>
                  <a:gd name="T19" fmla="*/ 3771 h 804"/>
                  <a:gd name="T20" fmla="+- 0 8393 8083"/>
                  <a:gd name="T21" fmla="*/ T20 w 788"/>
                  <a:gd name="T22" fmla="+- 0 3649 3529"/>
                  <a:gd name="T23" fmla="*/ 3649 h 804"/>
                  <a:gd name="T24" fmla="+- 0 8385 8083"/>
                  <a:gd name="T25" fmla="*/ T24 w 788"/>
                  <a:gd name="T26" fmla="+- 0 3638 3529"/>
                  <a:gd name="T27" fmla="*/ 3638 h 804"/>
                  <a:gd name="T28" fmla="+- 0 8396 8083"/>
                  <a:gd name="T29" fmla="*/ T28 w 788"/>
                  <a:gd name="T30" fmla="+- 0 3636 3529"/>
                  <a:gd name="T31" fmla="*/ 3636 h 804"/>
                  <a:gd name="T32" fmla="+- 0 8399 8083"/>
                  <a:gd name="T33" fmla="*/ T32 w 788"/>
                  <a:gd name="T34" fmla="+- 0 3636 3529"/>
                  <a:gd name="T35" fmla="*/ 3636 h 804"/>
                  <a:gd name="T36" fmla="+- 0 8387 8083"/>
                  <a:gd name="T37" fmla="*/ T36 w 788"/>
                  <a:gd name="T38" fmla="+- 0 3618 3529"/>
                  <a:gd name="T39" fmla="*/ 3618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304" y="89"/>
                    </a:moveTo>
                    <a:lnTo>
                      <a:pt x="267" y="234"/>
                    </a:lnTo>
                    <a:lnTo>
                      <a:pt x="274" y="238"/>
                    </a:lnTo>
                    <a:lnTo>
                      <a:pt x="264" y="242"/>
                    </a:lnTo>
                    <a:lnTo>
                      <a:pt x="278" y="242"/>
                    </a:lnTo>
                    <a:lnTo>
                      <a:pt x="310" y="120"/>
                    </a:lnTo>
                    <a:lnTo>
                      <a:pt x="302" y="109"/>
                    </a:lnTo>
                    <a:lnTo>
                      <a:pt x="313" y="107"/>
                    </a:lnTo>
                    <a:lnTo>
                      <a:pt x="316" y="107"/>
                    </a:lnTo>
                    <a:lnTo>
                      <a:pt x="304" y="8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2" name="Freeform 378"/>
              <p:cNvSpPr>
                <a:spLocks/>
              </p:cNvSpPr>
              <p:nvPr/>
            </p:nvSpPr>
            <p:spPr bwMode="auto">
              <a:xfrm>
                <a:off x="8083" y="3529"/>
                <a:ext cx="788" cy="804"/>
              </a:xfrm>
              <a:custGeom>
                <a:avLst/>
                <a:gdLst>
                  <a:gd name="T0" fmla="+- 0 8399 8083"/>
                  <a:gd name="T1" fmla="*/ T0 w 788"/>
                  <a:gd name="T2" fmla="+- 0 3636 3529"/>
                  <a:gd name="T3" fmla="*/ 3636 h 804"/>
                  <a:gd name="T4" fmla="+- 0 8396 8083"/>
                  <a:gd name="T5" fmla="*/ T4 w 788"/>
                  <a:gd name="T6" fmla="+- 0 3636 3529"/>
                  <a:gd name="T7" fmla="*/ 3636 h 804"/>
                  <a:gd name="T8" fmla="+- 0 8393 8083"/>
                  <a:gd name="T9" fmla="*/ T8 w 788"/>
                  <a:gd name="T10" fmla="+- 0 3649 3529"/>
                  <a:gd name="T11" fmla="*/ 3649 h 804"/>
                  <a:gd name="T12" fmla="+- 0 8475 8083"/>
                  <a:gd name="T13" fmla="*/ T12 w 788"/>
                  <a:gd name="T14" fmla="+- 0 3767 3529"/>
                  <a:gd name="T15" fmla="*/ 3767 h 804"/>
                  <a:gd name="T16" fmla="+- 0 8485 8083"/>
                  <a:gd name="T17" fmla="*/ T16 w 788"/>
                  <a:gd name="T18" fmla="+- 0 3751 3529"/>
                  <a:gd name="T19" fmla="*/ 3751 h 804"/>
                  <a:gd name="T20" fmla="+- 0 8468 8083"/>
                  <a:gd name="T21" fmla="*/ T20 w 788"/>
                  <a:gd name="T22" fmla="+- 0 3751 3529"/>
                  <a:gd name="T23" fmla="*/ 3751 h 804"/>
                  <a:gd name="T24" fmla="+- 0 8474 8083"/>
                  <a:gd name="T25" fmla="*/ T24 w 788"/>
                  <a:gd name="T26" fmla="+- 0 3742 3529"/>
                  <a:gd name="T27" fmla="*/ 3742 h 804"/>
                  <a:gd name="T28" fmla="+- 0 8399 8083"/>
                  <a:gd name="T29" fmla="*/ T28 w 788"/>
                  <a:gd name="T30" fmla="+- 0 3636 3529"/>
                  <a:gd name="T31" fmla="*/ 3636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316" y="107"/>
                    </a:moveTo>
                    <a:lnTo>
                      <a:pt x="313" y="107"/>
                    </a:lnTo>
                    <a:lnTo>
                      <a:pt x="310" y="120"/>
                    </a:lnTo>
                    <a:lnTo>
                      <a:pt x="392" y="238"/>
                    </a:lnTo>
                    <a:lnTo>
                      <a:pt x="402" y="222"/>
                    </a:lnTo>
                    <a:lnTo>
                      <a:pt x="385" y="222"/>
                    </a:lnTo>
                    <a:lnTo>
                      <a:pt x="391" y="213"/>
                    </a:lnTo>
                    <a:lnTo>
                      <a:pt x="316" y="1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3" name="Freeform 379"/>
              <p:cNvSpPr>
                <a:spLocks/>
              </p:cNvSpPr>
              <p:nvPr/>
            </p:nvSpPr>
            <p:spPr bwMode="auto">
              <a:xfrm>
                <a:off x="8083" y="3529"/>
                <a:ext cx="788" cy="804"/>
              </a:xfrm>
              <a:custGeom>
                <a:avLst/>
                <a:gdLst>
                  <a:gd name="T0" fmla="+- 0 8474 8083"/>
                  <a:gd name="T1" fmla="*/ T0 w 788"/>
                  <a:gd name="T2" fmla="+- 0 3742 3529"/>
                  <a:gd name="T3" fmla="*/ 3742 h 804"/>
                  <a:gd name="T4" fmla="+- 0 8468 8083"/>
                  <a:gd name="T5" fmla="*/ T4 w 788"/>
                  <a:gd name="T6" fmla="+- 0 3751 3529"/>
                  <a:gd name="T7" fmla="*/ 3751 h 804"/>
                  <a:gd name="T8" fmla="+- 0 8480 8083"/>
                  <a:gd name="T9" fmla="*/ T8 w 788"/>
                  <a:gd name="T10" fmla="+- 0 3751 3529"/>
                  <a:gd name="T11" fmla="*/ 3751 h 804"/>
                  <a:gd name="T12" fmla="+- 0 8474 8083"/>
                  <a:gd name="T13" fmla="*/ T12 w 788"/>
                  <a:gd name="T14" fmla="+- 0 3742 3529"/>
                  <a:gd name="T15" fmla="*/ 3742 h 804"/>
                </a:gdLst>
                <a:ahLst/>
                <a:cxnLst>
                  <a:cxn ang="0">
                    <a:pos x="T1" y="T3"/>
                  </a:cxn>
                  <a:cxn ang="0">
                    <a:pos x="T5" y="T7"/>
                  </a:cxn>
                  <a:cxn ang="0">
                    <a:pos x="T9" y="T11"/>
                  </a:cxn>
                  <a:cxn ang="0">
                    <a:pos x="T13" y="T15"/>
                  </a:cxn>
                </a:cxnLst>
                <a:rect l="0" t="0" r="r" b="b"/>
                <a:pathLst>
                  <a:path w="788" h="804">
                    <a:moveTo>
                      <a:pt x="391" y="213"/>
                    </a:moveTo>
                    <a:lnTo>
                      <a:pt x="385" y="222"/>
                    </a:lnTo>
                    <a:lnTo>
                      <a:pt x="397" y="222"/>
                    </a:lnTo>
                    <a:lnTo>
                      <a:pt x="391" y="21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4" name="Freeform 380"/>
              <p:cNvSpPr>
                <a:spLocks/>
              </p:cNvSpPr>
              <p:nvPr/>
            </p:nvSpPr>
            <p:spPr bwMode="auto">
              <a:xfrm>
                <a:off x="8083" y="3529"/>
                <a:ext cx="788" cy="804"/>
              </a:xfrm>
              <a:custGeom>
                <a:avLst/>
                <a:gdLst>
                  <a:gd name="T0" fmla="+- 0 8611 8083"/>
                  <a:gd name="T1" fmla="*/ T0 w 788"/>
                  <a:gd name="T2" fmla="+- 0 3529 3529"/>
                  <a:gd name="T3" fmla="*/ 3529 h 804"/>
                  <a:gd name="T4" fmla="+- 0 8474 8083"/>
                  <a:gd name="T5" fmla="*/ T4 w 788"/>
                  <a:gd name="T6" fmla="+- 0 3742 3529"/>
                  <a:gd name="T7" fmla="*/ 3742 h 804"/>
                  <a:gd name="T8" fmla="+- 0 8480 8083"/>
                  <a:gd name="T9" fmla="*/ T8 w 788"/>
                  <a:gd name="T10" fmla="+- 0 3751 3529"/>
                  <a:gd name="T11" fmla="*/ 3751 h 804"/>
                  <a:gd name="T12" fmla="+- 0 8468 8083"/>
                  <a:gd name="T13" fmla="*/ T12 w 788"/>
                  <a:gd name="T14" fmla="+- 0 3751 3529"/>
                  <a:gd name="T15" fmla="*/ 3751 h 804"/>
                  <a:gd name="T16" fmla="+- 0 8485 8083"/>
                  <a:gd name="T17" fmla="*/ T16 w 788"/>
                  <a:gd name="T18" fmla="+- 0 3751 3529"/>
                  <a:gd name="T19" fmla="*/ 3751 h 804"/>
                  <a:gd name="T20" fmla="+- 0 8594 8083"/>
                  <a:gd name="T21" fmla="*/ T20 w 788"/>
                  <a:gd name="T22" fmla="+- 0 3581 3529"/>
                  <a:gd name="T23" fmla="*/ 3581 h 804"/>
                  <a:gd name="T24" fmla="+- 0 8596 8083"/>
                  <a:gd name="T25" fmla="*/ T24 w 788"/>
                  <a:gd name="T26" fmla="+- 0 3554 3529"/>
                  <a:gd name="T27" fmla="*/ 3554 h 804"/>
                  <a:gd name="T28" fmla="+- 0 8610 8083"/>
                  <a:gd name="T29" fmla="*/ T28 w 788"/>
                  <a:gd name="T30" fmla="+- 0 3554 3529"/>
                  <a:gd name="T31" fmla="*/ 3554 h 804"/>
                  <a:gd name="T32" fmla="+- 0 8611 8083"/>
                  <a:gd name="T33" fmla="*/ T32 w 788"/>
                  <a:gd name="T34" fmla="+- 0 3529 3529"/>
                  <a:gd name="T35" fmla="*/ 3529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88" h="804">
                    <a:moveTo>
                      <a:pt x="528" y="0"/>
                    </a:moveTo>
                    <a:lnTo>
                      <a:pt x="391" y="213"/>
                    </a:lnTo>
                    <a:lnTo>
                      <a:pt x="397" y="222"/>
                    </a:lnTo>
                    <a:lnTo>
                      <a:pt x="385" y="222"/>
                    </a:lnTo>
                    <a:lnTo>
                      <a:pt x="402" y="222"/>
                    </a:lnTo>
                    <a:lnTo>
                      <a:pt x="511" y="52"/>
                    </a:lnTo>
                    <a:lnTo>
                      <a:pt x="513" y="25"/>
                    </a:lnTo>
                    <a:lnTo>
                      <a:pt x="527" y="25"/>
                    </a:lnTo>
                    <a:lnTo>
                      <a:pt x="52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5" name="Freeform 381"/>
              <p:cNvSpPr>
                <a:spLocks/>
              </p:cNvSpPr>
              <p:nvPr/>
            </p:nvSpPr>
            <p:spPr bwMode="auto">
              <a:xfrm>
                <a:off x="8083" y="3529"/>
                <a:ext cx="788" cy="804"/>
              </a:xfrm>
              <a:custGeom>
                <a:avLst/>
                <a:gdLst>
                  <a:gd name="T0" fmla="+- 0 8610 8083"/>
                  <a:gd name="T1" fmla="*/ T0 w 788"/>
                  <a:gd name="T2" fmla="+- 0 3554 3529"/>
                  <a:gd name="T3" fmla="*/ 3554 h 804"/>
                  <a:gd name="T4" fmla="+- 0 8596 8083"/>
                  <a:gd name="T5" fmla="*/ T4 w 788"/>
                  <a:gd name="T6" fmla="+- 0 3554 3529"/>
                  <a:gd name="T7" fmla="*/ 3554 h 804"/>
                  <a:gd name="T8" fmla="+- 0 8608 8083"/>
                  <a:gd name="T9" fmla="*/ T8 w 788"/>
                  <a:gd name="T10" fmla="+- 0 3559 3529"/>
                  <a:gd name="T11" fmla="*/ 3559 h 804"/>
                  <a:gd name="T12" fmla="+- 0 8594 8083"/>
                  <a:gd name="T13" fmla="*/ T12 w 788"/>
                  <a:gd name="T14" fmla="+- 0 3581 3529"/>
                  <a:gd name="T15" fmla="*/ 3581 h 804"/>
                  <a:gd name="T16" fmla="+- 0 8582 8083"/>
                  <a:gd name="T17" fmla="*/ T16 w 788"/>
                  <a:gd name="T18" fmla="+- 0 3747 3529"/>
                  <a:gd name="T19" fmla="*/ 3747 h 804"/>
                  <a:gd name="T20" fmla="+- 0 8622 8083"/>
                  <a:gd name="T21" fmla="*/ T20 w 788"/>
                  <a:gd name="T22" fmla="+- 0 3739 3529"/>
                  <a:gd name="T23" fmla="*/ 3739 h 804"/>
                  <a:gd name="T24" fmla="+- 0 8597 8083"/>
                  <a:gd name="T25" fmla="*/ T24 w 788"/>
                  <a:gd name="T26" fmla="+- 0 3739 3529"/>
                  <a:gd name="T27" fmla="*/ 3739 h 804"/>
                  <a:gd name="T28" fmla="+- 0 8588 8083"/>
                  <a:gd name="T29" fmla="*/ T28 w 788"/>
                  <a:gd name="T30" fmla="+- 0 3732 3529"/>
                  <a:gd name="T31" fmla="*/ 3732 h 804"/>
                  <a:gd name="T32" fmla="+- 0 8597 8083"/>
                  <a:gd name="T33" fmla="*/ T32 w 788"/>
                  <a:gd name="T34" fmla="+- 0 3730 3529"/>
                  <a:gd name="T35" fmla="*/ 3730 h 804"/>
                  <a:gd name="T36" fmla="+- 0 8610 8083"/>
                  <a:gd name="T37" fmla="*/ T36 w 788"/>
                  <a:gd name="T38" fmla="+- 0 3554 3529"/>
                  <a:gd name="T39" fmla="*/ 3554 h 8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788" h="804">
                    <a:moveTo>
                      <a:pt x="527" y="25"/>
                    </a:moveTo>
                    <a:lnTo>
                      <a:pt x="513" y="25"/>
                    </a:lnTo>
                    <a:lnTo>
                      <a:pt x="525" y="30"/>
                    </a:lnTo>
                    <a:lnTo>
                      <a:pt x="511" y="52"/>
                    </a:lnTo>
                    <a:lnTo>
                      <a:pt x="499" y="218"/>
                    </a:lnTo>
                    <a:lnTo>
                      <a:pt x="539" y="210"/>
                    </a:lnTo>
                    <a:lnTo>
                      <a:pt x="514" y="210"/>
                    </a:lnTo>
                    <a:lnTo>
                      <a:pt x="505" y="203"/>
                    </a:lnTo>
                    <a:lnTo>
                      <a:pt x="514" y="201"/>
                    </a:lnTo>
                    <a:lnTo>
                      <a:pt x="527" y="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6" name="Freeform 382"/>
              <p:cNvSpPr>
                <a:spLocks/>
              </p:cNvSpPr>
              <p:nvPr/>
            </p:nvSpPr>
            <p:spPr bwMode="auto">
              <a:xfrm>
                <a:off x="8083" y="3529"/>
                <a:ext cx="788" cy="804"/>
              </a:xfrm>
              <a:custGeom>
                <a:avLst/>
                <a:gdLst>
                  <a:gd name="T0" fmla="+- 0 8597 8083"/>
                  <a:gd name="T1" fmla="*/ T0 w 788"/>
                  <a:gd name="T2" fmla="+- 0 3730 3529"/>
                  <a:gd name="T3" fmla="*/ 3730 h 804"/>
                  <a:gd name="T4" fmla="+- 0 8588 8083"/>
                  <a:gd name="T5" fmla="*/ T4 w 788"/>
                  <a:gd name="T6" fmla="+- 0 3732 3529"/>
                  <a:gd name="T7" fmla="*/ 3732 h 804"/>
                  <a:gd name="T8" fmla="+- 0 8597 8083"/>
                  <a:gd name="T9" fmla="*/ T8 w 788"/>
                  <a:gd name="T10" fmla="+- 0 3739 3529"/>
                  <a:gd name="T11" fmla="*/ 3739 h 804"/>
                  <a:gd name="T12" fmla="+- 0 8597 8083"/>
                  <a:gd name="T13" fmla="*/ T12 w 788"/>
                  <a:gd name="T14" fmla="+- 0 3730 3529"/>
                  <a:gd name="T15" fmla="*/ 3730 h 804"/>
                </a:gdLst>
                <a:ahLst/>
                <a:cxnLst>
                  <a:cxn ang="0">
                    <a:pos x="T1" y="T3"/>
                  </a:cxn>
                  <a:cxn ang="0">
                    <a:pos x="T5" y="T7"/>
                  </a:cxn>
                  <a:cxn ang="0">
                    <a:pos x="T9" y="T11"/>
                  </a:cxn>
                  <a:cxn ang="0">
                    <a:pos x="T13" y="T15"/>
                  </a:cxn>
                </a:cxnLst>
                <a:rect l="0" t="0" r="r" b="b"/>
                <a:pathLst>
                  <a:path w="788" h="804">
                    <a:moveTo>
                      <a:pt x="514" y="201"/>
                    </a:moveTo>
                    <a:lnTo>
                      <a:pt x="505" y="203"/>
                    </a:lnTo>
                    <a:lnTo>
                      <a:pt x="514" y="210"/>
                    </a:lnTo>
                    <a:lnTo>
                      <a:pt x="514" y="2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7" name="Freeform 383"/>
              <p:cNvSpPr>
                <a:spLocks/>
              </p:cNvSpPr>
              <p:nvPr/>
            </p:nvSpPr>
            <p:spPr bwMode="auto">
              <a:xfrm>
                <a:off x="8083" y="3529"/>
                <a:ext cx="788" cy="804"/>
              </a:xfrm>
              <a:custGeom>
                <a:avLst/>
                <a:gdLst>
                  <a:gd name="T0" fmla="+- 0 8750 8083"/>
                  <a:gd name="T1" fmla="*/ T0 w 788"/>
                  <a:gd name="T2" fmla="+- 0 3698 3529"/>
                  <a:gd name="T3" fmla="*/ 3698 h 804"/>
                  <a:gd name="T4" fmla="+- 0 8597 8083"/>
                  <a:gd name="T5" fmla="*/ T4 w 788"/>
                  <a:gd name="T6" fmla="+- 0 3730 3529"/>
                  <a:gd name="T7" fmla="*/ 3730 h 804"/>
                  <a:gd name="T8" fmla="+- 0 8597 8083"/>
                  <a:gd name="T9" fmla="*/ T8 w 788"/>
                  <a:gd name="T10" fmla="+- 0 3739 3529"/>
                  <a:gd name="T11" fmla="*/ 3739 h 804"/>
                  <a:gd name="T12" fmla="+- 0 8622 8083"/>
                  <a:gd name="T13" fmla="*/ T12 w 788"/>
                  <a:gd name="T14" fmla="+- 0 3739 3529"/>
                  <a:gd name="T15" fmla="*/ 3739 h 804"/>
                  <a:gd name="T16" fmla="+- 0 8722 8083"/>
                  <a:gd name="T17" fmla="*/ T16 w 788"/>
                  <a:gd name="T18" fmla="+- 0 3718 3529"/>
                  <a:gd name="T19" fmla="*/ 3718 h 804"/>
                  <a:gd name="T20" fmla="+- 0 8730 8083"/>
                  <a:gd name="T21" fmla="*/ T20 w 788"/>
                  <a:gd name="T22" fmla="+- 0 3705 3529"/>
                  <a:gd name="T23" fmla="*/ 3705 h 804"/>
                  <a:gd name="T24" fmla="+- 0 8746 8083"/>
                  <a:gd name="T25" fmla="*/ T24 w 788"/>
                  <a:gd name="T26" fmla="+- 0 3705 3529"/>
                  <a:gd name="T27" fmla="*/ 3705 h 804"/>
                  <a:gd name="T28" fmla="+- 0 8750 8083"/>
                  <a:gd name="T29" fmla="*/ T28 w 788"/>
                  <a:gd name="T30" fmla="+- 0 3698 3529"/>
                  <a:gd name="T31" fmla="*/ 3698 h 80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804">
                    <a:moveTo>
                      <a:pt x="667" y="169"/>
                    </a:moveTo>
                    <a:lnTo>
                      <a:pt x="514" y="201"/>
                    </a:lnTo>
                    <a:lnTo>
                      <a:pt x="514" y="210"/>
                    </a:lnTo>
                    <a:lnTo>
                      <a:pt x="539" y="210"/>
                    </a:lnTo>
                    <a:lnTo>
                      <a:pt x="639" y="189"/>
                    </a:lnTo>
                    <a:lnTo>
                      <a:pt x="647" y="176"/>
                    </a:lnTo>
                    <a:lnTo>
                      <a:pt x="663" y="176"/>
                    </a:lnTo>
                    <a:lnTo>
                      <a:pt x="667" y="16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8" name="Freeform 384"/>
              <p:cNvSpPr>
                <a:spLocks/>
              </p:cNvSpPr>
              <p:nvPr/>
            </p:nvSpPr>
            <p:spPr bwMode="auto">
              <a:xfrm>
                <a:off x="8083" y="3529"/>
                <a:ext cx="788" cy="804"/>
              </a:xfrm>
              <a:custGeom>
                <a:avLst/>
                <a:gdLst>
                  <a:gd name="T0" fmla="+- 0 8730 8083"/>
                  <a:gd name="T1" fmla="*/ T0 w 788"/>
                  <a:gd name="T2" fmla="+- 0 3705 3529"/>
                  <a:gd name="T3" fmla="*/ 3705 h 804"/>
                  <a:gd name="T4" fmla="+- 0 8722 8083"/>
                  <a:gd name="T5" fmla="*/ T4 w 788"/>
                  <a:gd name="T6" fmla="+- 0 3718 3529"/>
                  <a:gd name="T7" fmla="*/ 3718 h 804"/>
                  <a:gd name="T8" fmla="+- 0 8737 8083"/>
                  <a:gd name="T9" fmla="*/ T8 w 788"/>
                  <a:gd name="T10" fmla="+- 0 3715 3529"/>
                  <a:gd name="T11" fmla="*/ 3715 h 804"/>
                  <a:gd name="T12" fmla="+- 0 8730 8083"/>
                  <a:gd name="T13" fmla="*/ T12 w 788"/>
                  <a:gd name="T14" fmla="+- 0 3705 3529"/>
                  <a:gd name="T15" fmla="*/ 3705 h 804"/>
                </a:gdLst>
                <a:ahLst/>
                <a:cxnLst>
                  <a:cxn ang="0">
                    <a:pos x="T1" y="T3"/>
                  </a:cxn>
                  <a:cxn ang="0">
                    <a:pos x="T5" y="T7"/>
                  </a:cxn>
                  <a:cxn ang="0">
                    <a:pos x="T9" y="T11"/>
                  </a:cxn>
                  <a:cxn ang="0">
                    <a:pos x="T13" y="T15"/>
                  </a:cxn>
                </a:cxnLst>
                <a:rect l="0" t="0" r="r" b="b"/>
                <a:pathLst>
                  <a:path w="788" h="804">
                    <a:moveTo>
                      <a:pt x="647" y="176"/>
                    </a:moveTo>
                    <a:lnTo>
                      <a:pt x="639" y="189"/>
                    </a:lnTo>
                    <a:lnTo>
                      <a:pt x="654" y="186"/>
                    </a:lnTo>
                    <a:lnTo>
                      <a:pt x="647" y="17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29" name="Freeform 385"/>
              <p:cNvSpPr>
                <a:spLocks/>
              </p:cNvSpPr>
              <p:nvPr/>
            </p:nvSpPr>
            <p:spPr bwMode="auto">
              <a:xfrm>
                <a:off x="8083" y="3529"/>
                <a:ext cx="788" cy="804"/>
              </a:xfrm>
              <a:custGeom>
                <a:avLst/>
                <a:gdLst>
                  <a:gd name="T0" fmla="+- 0 8120 8083"/>
                  <a:gd name="T1" fmla="*/ T0 w 788"/>
                  <a:gd name="T2" fmla="+- 0 3630 3529"/>
                  <a:gd name="T3" fmla="*/ 3630 h 804"/>
                  <a:gd name="T4" fmla="+- 0 8111 8083"/>
                  <a:gd name="T5" fmla="*/ T4 w 788"/>
                  <a:gd name="T6" fmla="+- 0 3640 3529"/>
                  <a:gd name="T7" fmla="*/ 3640 h 804"/>
                  <a:gd name="T8" fmla="+- 0 8142 8083"/>
                  <a:gd name="T9" fmla="*/ T8 w 788"/>
                  <a:gd name="T10" fmla="+- 0 3657 3529"/>
                  <a:gd name="T11" fmla="*/ 3657 h 804"/>
                  <a:gd name="T12" fmla="+- 0 8120 8083"/>
                  <a:gd name="T13" fmla="*/ T12 w 788"/>
                  <a:gd name="T14" fmla="+- 0 3630 3529"/>
                  <a:gd name="T15" fmla="*/ 3630 h 804"/>
                </a:gdLst>
                <a:ahLst/>
                <a:cxnLst>
                  <a:cxn ang="0">
                    <a:pos x="T1" y="T3"/>
                  </a:cxn>
                  <a:cxn ang="0">
                    <a:pos x="T5" y="T7"/>
                  </a:cxn>
                  <a:cxn ang="0">
                    <a:pos x="T9" y="T11"/>
                  </a:cxn>
                  <a:cxn ang="0">
                    <a:pos x="T13" y="T15"/>
                  </a:cxn>
                </a:cxnLst>
                <a:rect l="0" t="0" r="r" b="b"/>
                <a:pathLst>
                  <a:path w="788" h="804">
                    <a:moveTo>
                      <a:pt x="37" y="101"/>
                    </a:moveTo>
                    <a:lnTo>
                      <a:pt x="28" y="111"/>
                    </a:lnTo>
                    <a:lnTo>
                      <a:pt x="59" y="128"/>
                    </a:lnTo>
                    <a:lnTo>
                      <a:pt x="37"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0" name="Freeform 386"/>
              <p:cNvSpPr>
                <a:spLocks/>
              </p:cNvSpPr>
              <p:nvPr/>
            </p:nvSpPr>
            <p:spPr bwMode="auto">
              <a:xfrm>
                <a:off x="8083" y="3529"/>
                <a:ext cx="788" cy="804"/>
              </a:xfrm>
              <a:custGeom>
                <a:avLst/>
                <a:gdLst>
                  <a:gd name="T0" fmla="+- 0 8396 8083"/>
                  <a:gd name="T1" fmla="*/ T0 w 788"/>
                  <a:gd name="T2" fmla="+- 0 3636 3529"/>
                  <a:gd name="T3" fmla="*/ 3636 h 804"/>
                  <a:gd name="T4" fmla="+- 0 8385 8083"/>
                  <a:gd name="T5" fmla="*/ T4 w 788"/>
                  <a:gd name="T6" fmla="+- 0 3638 3529"/>
                  <a:gd name="T7" fmla="*/ 3638 h 804"/>
                  <a:gd name="T8" fmla="+- 0 8393 8083"/>
                  <a:gd name="T9" fmla="*/ T8 w 788"/>
                  <a:gd name="T10" fmla="+- 0 3649 3529"/>
                  <a:gd name="T11" fmla="*/ 3649 h 804"/>
                  <a:gd name="T12" fmla="+- 0 8396 8083"/>
                  <a:gd name="T13" fmla="*/ T12 w 788"/>
                  <a:gd name="T14" fmla="+- 0 3636 3529"/>
                  <a:gd name="T15" fmla="*/ 3636 h 804"/>
                </a:gdLst>
                <a:ahLst/>
                <a:cxnLst>
                  <a:cxn ang="0">
                    <a:pos x="T1" y="T3"/>
                  </a:cxn>
                  <a:cxn ang="0">
                    <a:pos x="T5" y="T7"/>
                  </a:cxn>
                  <a:cxn ang="0">
                    <a:pos x="T9" y="T11"/>
                  </a:cxn>
                  <a:cxn ang="0">
                    <a:pos x="T13" y="T15"/>
                  </a:cxn>
                </a:cxnLst>
                <a:rect l="0" t="0" r="r" b="b"/>
                <a:pathLst>
                  <a:path w="788" h="804">
                    <a:moveTo>
                      <a:pt x="313" y="107"/>
                    </a:moveTo>
                    <a:lnTo>
                      <a:pt x="302" y="109"/>
                    </a:lnTo>
                    <a:lnTo>
                      <a:pt x="310" y="120"/>
                    </a:lnTo>
                    <a:lnTo>
                      <a:pt x="313" y="1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1" name="Freeform 387"/>
              <p:cNvSpPr>
                <a:spLocks/>
              </p:cNvSpPr>
              <p:nvPr/>
            </p:nvSpPr>
            <p:spPr bwMode="auto">
              <a:xfrm>
                <a:off x="8083" y="3529"/>
                <a:ext cx="788" cy="804"/>
              </a:xfrm>
              <a:custGeom>
                <a:avLst/>
                <a:gdLst>
                  <a:gd name="T0" fmla="+- 0 8596 8083"/>
                  <a:gd name="T1" fmla="*/ T0 w 788"/>
                  <a:gd name="T2" fmla="+- 0 3554 3529"/>
                  <a:gd name="T3" fmla="*/ 3554 h 804"/>
                  <a:gd name="T4" fmla="+- 0 8594 8083"/>
                  <a:gd name="T5" fmla="*/ T4 w 788"/>
                  <a:gd name="T6" fmla="+- 0 3581 3529"/>
                  <a:gd name="T7" fmla="*/ 3581 h 804"/>
                  <a:gd name="T8" fmla="+- 0 8608 8083"/>
                  <a:gd name="T9" fmla="*/ T8 w 788"/>
                  <a:gd name="T10" fmla="+- 0 3559 3529"/>
                  <a:gd name="T11" fmla="*/ 3559 h 804"/>
                  <a:gd name="T12" fmla="+- 0 8596 8083"/>
                  <a:gd name="T13" fmla="*/ T12 w 788"/>
                  <a:gd name="T14" fmla="+- 0 3554 3529"/>
                  <a:gd name="T15" fmla="*/ 3554 h 804"/>
                </a:gdLst>
                <a:ahLst/>
                <a:cxnLst>
                  <a:cxn ang="0">
                    <a:pos x="T1" y="T3"/>
                  </a:cxn>
                  <a:cxn ang="0">
                    <a:pos x="T5" y="T7"/>
                  </a:cxn>
                  <a:cxn ang="0">
                    <a:pos x="T9" y="T11"/>
                  </a:cxn>
                  <a:cxn ang="0">
                    <a:pos x="T13" y="T15"/>
                  </a:cxn>
                </a:cxnLst>
                <a:rect l="0" t="0" r="r" b="b"/>
                <a:pathLst>
                  <a:path w="788" h="804">
                    <a:moveTo>
                      <a:pt x="513" y="25"/>
                    </a:moveTo>
                    <a:lnTo>
                      <a:pt x="511" y="52"/>
                    </a:lnTo>
                    <a:lnTo>
                      <a:pt x="525" y="30"/>
                    </a:lnTo>
                    <a:lnTo>
                      <a:pt x="513" y="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432" name="Group 388"/>
            <p:cNvGrpSpPr>
              <a:grpSpLocks/>
            </p:cNvGrpSpPr>
            <p:nvPr/>
          </p:nvGrpSpPr>
          <p:grpSpPr bwMode="auto">
            <a:xfrm>
              <a:off x="5822950" y="2357438"/>
              <a:ext cx="841375" cy="525462"/>
              <a:chOff x="8929" y="3472"/>
              <a:chExt cx="1325" cy="828"/>
            </a:xfrm>
          </p:grpSpPr>
          <p:sp>
            <p:nvSpPr>
              <p:cNvPr id="3433" name="Freeform 389"/>
              <p:cNvSpPr>
                <a:spLocks/>
              </p:cNvSpPr>
              <p:nvPr/>
            </p:nvSpPr>
            <p:spPr bwMode="auto">
              <a:xfrm>
                <a:off x="8929" y="3472"/>
                <a:ext cx="1325" cy="828"/>
              </a:xfrm>
              <a:custGeom>
                <a:avLst/>
                <a:gdLst>
                  <a:gd name="T0" fmla="+- 0 9261 8929"/>
                  <a:gd name="T1" fmla="*/ T0 w 1325"/>
                  <a:gd name="T2" fmla="+- 0 3472 3472"/>
                  <a:gd name="T3" fmla="*/ 3472 h 828"/>
                  <a:gd name="T4" fmla="+- 0 8929 8929"/>
                  <a:gd name="T5" fmla="*/ T4 w 1325"/>
                  <a:gd name="T6" fmla="+- 0 3886 3472"/>
                  <a:gd name="T7" fmla="*/ 3886 h 828"/>
                  <a:gd name="T8" fmla="+- 0 9261 8929"/>
                  <a:gd name="T9" fmla="*/ T8 w 1325"/>
                  <a:gd name="T10" fmla="+- 0 4300 3472"/>
                  <a:gd name="T11" fmla="*/ 4300 h 828"/>
                  <a:gd name="T12" fmla="+- 0 9261 8929"/>
                  <a:gd name="T13" fmla="*/ T12 w 1325"/>
                  <a:gd name="T14" fmla="+- 0 4093 3472"/>
                  <a:gd name="T15" fmla="*/ 4093 h 828"/>
                  <a:gd name="T16" fmla="+- 0 10254 8929"/>
                  <a:gd name="T17" fmla="*/ T16 w 1325"/>
                  <a:gd name="T18" fmla="+- 0 4093 3472"/>
                  <a:gd name="T19" fmla="*/ 4093 h 828"/>
                  <a:gd name="T20" fmla="+- 0 10254 8929"/>
                  <a:gd name="T21" fmla="*/ T20 w 1325"/>
                  <a:gd name="T22" fmla="+- 0 3679 3472"/>
                  <a:gd name="T23" fmla="*/ 3679 h 828"/>
                  <a:gd name="T24" fmla="+- 0 9261 8929"/>
                  <a:gd name="T25" fmla="*/ T24 w 1325"/>
                  <a:gd name="T26" fmla="+- 0 3679 3472"/>
                  <a:gd name="T27" fmla="*/ 3679 h 828"/>
                  <a:gd name="T28" fmla="+- 0 9261 8929"/>
                  <a:gd name="T29" fmla="*/ T28 w 1325"/>
                  <a:gd name="T30" fmla="+- 0 3472 3472"/>
                  <a:gd name="T31" fmla="*/ 3472 h 82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25" h="828">
                    <a:moveTo>
                      <a:pt x="332" y="0"/>
                    </a:moveTo>
                    <a:lnTo>
                      <a:pt x="0" y="414"/>
                    </a:lnTo>
                    <a:lnTo>
                      <a:pt x="332" y="828"/>
                    </a:lnTo>
                    <a:lnTo>
                      <a:pt x="332" y="621"/>
                    </a:lnTo>
                    <a:lnTo>
                      <a:pt x="1325" y="621"/>
                    </a:lnTo>
                    <a:lnTo>
                      <a:pt x="1325" y="207"/>
                    </a:lnTo>
                    <a:lnTo>
                      <a:pt x="332" y="207"/>
                    </a:lnTo>
                    <a:lnTo>
                      <a:pt x="332" y="0"/>
                    </a:ln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434" name="Group 390"/>
            <p:cNvGrpSpPr>
              <a:grpSpLocks/>
            </p:cNvGrpSpPr>
            <p:nvPr/>
          </p:nvGrpSpPr>
          <p:grpSpPr bwMode="auto">
            <a:xfrm>
              <a:off x="5816600" y="2344738"/>
              <a:ext cx="850900" cy="550862"/>
              <a:chOff x="8921" y="3453"/>
              <a:chExt cx="1340" cy="867"/>
            </a:xfrm>
          </p:grpSpPr>
          <p:sp>
            <p:nvSpPr>
              <p:cNvPr id="3435" name="Freeform 391"/>
              <p:cNvSpPr>
                <a:spLocks/>
              </p:cNvSpPr>
              <p:nvPr/>
            </p:nvSpPr>
            <p:spPr bwMode="auto">
              <a:xfrm>
                <a:off x="8921" y="3453"/>
                <a:ext cx="1340" cy="867"/>
              </a:xfrm>
              <a:custGeom>
                <a:avLst/>
                <a:gdLst>
                  <a:gd name="T0" fmla="+- 0 9268 8921"/>
                  <a:gd name="T1" fmla="*/ T0 w 1340"/>
                  <a:gd name="T2" fmla="+- 0 3453 3453"/>
                  <a:gd name="T3" fmla="*/ 3453 h 867"/>
                  <a:gd name="T4" fmla="+- 0 8921 8921"/>
                  <a:gd name="T5" fmla="*/ T4 w 1340"/>
                  <a:gd name="T6" fmla="+- 0 3886 3453"/>
                  <a:gd name="T7" fmla="*/ 3886 h 867"/>
                  <a:gd name="T8" fmla="+- 0 9268 8921"/>
                  <a:gd name="T9" fmla="*/ T8 w 1340"/>
                  <a:gd name="T10" fmla="+- 0 4319 3453"/>
                  <a:gd name="T11" fmla="*/ 4319 h 867"/>
                  <a:gd name="T12" fmla="+- 0 9268 8921"/>
                  <a:gd name="T13" fmla="*/ T12 w 1340"/>
                  <a:gd name="T14" fmla="+- 0 4300 3453"/>
                  <a:gd name="T15" fmla="*/ 4300 h 867"/>
                  <a:gd name="T16" fmla="+- 0 9254 8921"/>
                  <a:gd name="T17" fmla="*/ T16 w 1340"/>
                  <a:gd name="T18" fmla="+- 0 4300 3453"/>
                  <a:gd name="T19" fmla="*/ 4300 h 867"/>
                  <a:gd name="T20" fmla="+- 0 9254 8921"/>
                  <a:gd name="T21" fmla="*/ T20 w 1340"/>
                  <a:gd name="T22" fmla="+- 0 4280 3453"/>
                  <a:gd name="T23" fmla="*/ 4280 h 867"/>
                  <a:gd name="T24" fmla="+- 0 8942 8921"/>
                  <a:gd name="T25" fmla="*/ T24 w 1340"/>
                  <a:gd name="T26" fmla="+- 0 3890 3453"/>
                  <a:gd name="T27" fmla="*/ 3890 h 867"/>
                  <a:gd name="T28" fmla="+- 0 8935 8921"/>
                  <a:gd name="T29" fmla="*/ T28 w 1340"/>
                  <a:gd name="T30" fmla="+- 0 3890 3453"/>
                  <a:gd name="T31" fmla="*/ 3890 h 867"/>
                  <a:gd name="T32" fmla="+- 0 8935 8921"/>
                  <a:gd name="T33" fmla="*/ T32 w 1340"/>
                  <a:gd name="T34" fmla="+- 0 3881 3453"/>
                  <a:gd name="T35" fmla="*/ 3881 h 867"/>
                  <a:gd name="T36" fmla="+- 0 8942 8921"/>
                  <a:gd name="T37" fmla="*/ T36 w 1340"/>
                  <a:gd name="T38" fmla="+- 0 3881 3453"/>
                  <a:gd name="T39" fmla="*/ 3881 h 867"/>
                  <a:gd name="T40" fmla="+- 0 9254 8921"/>
                  <a:gd name="T41" fmla="*/ T40 w 1340"/>
                  <a:gd name="T42" fmla="+- 0 3492 3453"/>
                  <a:gd name="T43" fmla="*/ 3492 h 867"/>
                  <a:gd name="T44" fmla="+- 0 9254 8921"/>
                  <a:gd name="T45" fmla="*/ T44 w 1340"/>
                  <a:gd name="T46" fmla="+- 0 3472 3453"/>
                  <a:gd name="T47" fmla="*/ 3472 h 867"/>
                  <a:gd name="T48" fmla="+- 0 9268 8921"/>
                  <a:gd name="T49" fmla="*/ T48 w 1340"/>
                  <a:gd name="T50" fmla="+- 0 3472 3453"/>
                  <a:gd name="T51" fmla="*/ 3472 h 867"/>
                  <a:gd name="T52" fmla="+- 0 9268 8921"/>
                  <a:gd name="T53" fmla="*/ T52 w 1340"/>
                  <a:gd name="T54" fmla="+- 0 3453 3453"/>
                  <a:gd name="T55" fmla="*/ 3453 h 8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340" h="867">
                    <a:moveTo>
                      <a:pt x="347" y="0"/>
                    </a:moveTo>
                    <a:lnTo>
                      <a:pt x="0" y="433"/>
                    </a:lnTo>
                    <a:lnTo>
                      <a:pt x="347" y="866"/>
                    </a:lnTo>
                    <a:lnTo>
                      <a:pt x="347" y="847"/>
                    </a:lnTo>
                    <a:lnTo>
                      <a:pt x="333" y="847"/>
                    </a:lnTo>
                    <a:lnTo>
                      <a:pt x="333" y="827"/>
                    </a:lnTo>
                    <a:lnTo>
                      <a:pt x="21" y="437"/>
                    </a:lnTo>
                    <a:lnTo>
                      <a:pt x="14" y="437"/>
                    </a:lnTo>
                    <a:lnTo>
                      <a:pt x="14" y="428"/>
                    </a:lnTo>
                    <a:lnTo>
                      <a:pt x="21" y="428"/>
                    </a:lnTo>
                    <a:lnTo>
                      <a:pt x="333" y="39"/>
                    </a:lnTo>
                    <a:lnTo>
                      <a:pt x="333" y="19"/>
                    </a:lnTo>
                    <a:lnTo>
                      <a:pt x="347" y="19"/>
                    </a:lnTo>
                    <a:lnTo>
                      <a:pt x="34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6" name="Freeform 392"/>
              <p:cNvSpPr>
                <a:spLocks/>
              </p:cNvSpPr>
              <p:nvPr/>
            </p:nvSpPr>
            <p:spPr bwMode="auto">
              <a:xfrm>
                <a:off x="8921" y="3453"/>
                <a:ext cx="1340" cy="867"/>
              </a:xfrm>
              <a:custGeom>
                <a:avLst/>
                <a:gdLst>
                  <a:gd name="T0" fmla="+- 0 9254 8921"/>
                  <a:gd name="T1" fmla="*/ T0 w 1340"/>
                  <a:gd name="T2" fmla="+- 0 4280 3453"/>
                  <a:gd name="T3" fmla="*/ 4280 h 867"/>
                  <a:gd name="T4" fmla="+- 0 9254 8921"/>
                  <a:gd name="T5" fmla="*/ T4 w 1340"/>
                  <a:gd name="T6" fmla="+- 0 4300 3453"/>
                  <a:gd name="T7" fmla="*/ 4300 h 867"/>
                  <a:gd name="T8" fmla="+- 0 9266 8921"/>
                  <a:gd name="T9" fmla="*/ T8 w 1340"/>
                  <a:gd name="T10" fmla="+- 0 4295 3453"/>
                  <a:gd name="T11" fmla="*/ 4295 h 867"/>
                  <a:gd name="T12" fmla="+- 0 9254 8921"/>
                  <a:gd name="T13" fmla="*/ T12 w 1340"/>
                  <a:gd name="T14" fmla="+- 0 4280 3453"/>
                  <a:gd name="T15" fmla="*/ 4280 h 867"/>
                </a:gdLst>
                <a:ahLst/>
                <a:cxnLst>
                  <a:cxn ang="0">
                    <a:pos x="T1" y="T3"/>
                  </a:cxn>
                  <a:cxn ang="0">
                    <a:pos x="T5" y="T7"/>
                  </a:cxn>
                  <a:cxn ang="0">
                    <a:pos x="T9" y="T11"/>
                  </a:cxn>
                  <a:cxn ang="0">
                    <a:pos x="T13" y="T15"/>
                  </a:cxn>
                </a:cxnLst>
                <a:rect l="0" t="0" r="r" b="b"/>
                <a:pathLst>
                  <a:path w="1340" h="867">
                    <a:moveTo>
                      <a:pt x="333" y="827"/>
                    </a:moveTo>
                    <a:lnTo>
                      <a:pt x="333" y="847"/>
                    </a:lnTo>
                    <a:lnTo>
                      <a:pt x="345" y="842"/>
                    </a:lnTo>
                    <a:lnTo>
                      <a:pt x="333" y="8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7" name="Freeform 393"/>
              <p:cNvSpPr>
                <a:spLocks/>
              </p:cNvSpPr>
              <p:nvPr/>
            </p:nvSpPr>
            <p:spPr bwMode="auto">
              <a:xfrm>
                <a:off x="8921" y="3453"/>
                <a:ext cx="1340" cy="867"/>
              </a:xfrm>
              <a:custGeom>
                <a:avLst/>
                <a:gdLst>
                  <a:gd name="T0" fmla="+- 0 10247 8921"/>
                  <a:gd name="T1" fmla="*/ T0 w 1340"/>
                  <a:gd name="T2" fmla="+- 0 4086 3453"/>
                  <a:gd name="T3" fmla="*/ 4086 h 867"/>
                  <a:gd name="T4" fmla="+- 0 9254 8921"/>
                  <a:gd name="T5" fmla="*/ T4 w 1340"/>
                  <a:gd name="T6" fmla="+- 0 4086 3453"/>
                  <a:gd name="T7" fmla="*/ 4086 h 867"/>
                  <a:gd name="T8" fmla="+- 0 9254 8921"/>
                  <a:gd name="T9" fmla="*/ T8 w 1340"/>
                  <a:gd name="T10" fmla="+- 0 4280 3453"/>
                  <a:gd name="T11" fmla="*/ 4280 h 867"/>
                  <a:gd name="T12" fmla="+- 0 9266 8921"/>
                  <a:gd name="T13" fmla="*/ T12 w 1340"/>
                  <a:gd name="T14" fmla="+- 0 4295 3453"/>
                  <a:gd name="T15" fmla="*/ 4295 h 867"/>
                  <a:gd name="T16" fmla="+- 0 9254 8921"/>
                  <a:gd name="T17" fmla="*/ T16 w 1340"/>
                  <a:gd name="T18" fmla="+- 0 4300 3453"/>
                  <a:gd name="T19" fmla="*/ 4300 h 867"/>
                  <a:gd name="T20" fmla="+- 0 9268 8921"/>
                  <a:gd name="T21" fmla="*/ T20 w 1340"/>
                  <a:gd name="T22" fmla="+- 0 4300 3453"/>
                  <a:gd name="T23" fmla="*/ 4300 h 867"/>
                  <a:gd name="T24" fmla="+- 0 9268 8921"/>
                  <a:gd name="T25" fmla="*/ T24 w 1340"/>
                  <a:gd name="T26" fmla="+- 0 4100 3453"/>
                  <a:gd name="T27" fmla="*/ 4100 h 867"/>
                  <a:gd name="T28" fmla="+- 0 9261 8921"/>
                  <a:gd name="T29" fmla="*/ T28 w 1340"/>
                  <a:gd name="T30" fmla="+- 0 4100 3453"/>
                  <a:gd name="T31" fmla="*/ 4100 h 867"/>
                  <a:gd name="T32" fmla="+- 0 9268 8921"/>
                  <a:gd name="T33" fmla="*/ T32 w 1340"/>
                  <a:gd name="T34" fmla="+- 0 4093 3453"/>
                  <a:gd name="T35" fmla="*/ 4093 h 867"/>
                  <a:gd name="T36" fmla="+- 0 10247 8921"/>
                  <a:gd name="T37" fmla="*/ T36 w 1340"/>
                  <a:gd name="T38" fmla="+- 0 4093 3453"/>
                  <a:gd name="T39" fmla="*/ 4093 h 867"/>
                  <a:gd name="T40" fmla="+- 0 10247 8921"/>
                  <a:gd name="T41" fmla="*/ T40 w 1340"/>
                  <a:gd name="T42" fmla="+- 0 4086 3453"/>
                  <a:gd name="T43" fmla="*/ 4086 h 8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340" h="867">
                    <a:moveTo>
                      <a:pt x="1326" y="633"/>
                    </a:moveTo>
                    <a:lnTo>
                      <a:pt x="333" y="633"/>
                    </a:lnTo>
                    <a:lnTo>
                      <a:pt x="333" y="827"/>
                    </a:lnTo>
                    <a:lnTo>
                      <a:pt x="345" y="842"/>
                    </a:lnTo>
                    <a:lnTo>
                      <a:pt x="333" y="847"/>
                    </a:lnTo>
                    <a:lnTo>
                      <a:pt x="347" y="847"/>
                    </a:lnTo>
                    <a:lnTo>
                      <a:pt x="347" y="647"/>
                    </a:lnTo>
                    <a:lnTo>
                      <a:pt x="340" y="647"/>
                    </a:lnTo>
                    <a:lnTo>
                      <a:pt x="347" y="640"/>
                    </a:lnTo>
                    <a:lnTo>
                      <a:pt x="1326" y="640"/>
                    </a:lnTo>
                    <a:lnTo>
                      <a:pt x="1326" y="6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8" name="Freeform 394"/>
              <p:cNvSpPr>
                <a:spLocks/>
              </p:cNvSpPr>
              <p:nvPr/>
            </p:nvSpPr>
            <p:spPr bwMode="auto">
              <a:xfrm>
                <a:off x="8921" y="3453"/>
                <a:ext cx="1340" cy="867"/>
              </a:xfrm>
              <a:custGeom>
                <a:avLst/>
                <a:gdLst>
                  <a:gd name="T0" fmla="+- 0 9268 8921"/>
                  <a:gd name="T1" fmla="*/ T0 w 1340"/>
                  <a:gd name="T2" fmla="+- 0 4093 3453"/>
                  <a:gd name="T3" fmla="*/ 4093 h 867"/>
                  <a:gd name="T4" fmla="+- 0 9261 8921"/>
                  <a:gd name="T5" fmla="*/ T4 w 1340"/>
                  <a:gd name="T6" fmla="+- 0 4100 3453"/>
                  <a:gd name="T7" fmla="*/ 4100 h 867"/>
                  <a:gd name="T8" fmla="+- 0 9268 8921"/>
                  <a:gd name="T9" fmla="*/ T8 w 1340"/>
                  <a:gd name="T10" fmla="+- 0 4100 3453"/>
                  <a:gd name="T11" fmla="*/ 4100 h 867"/>
                  <a:gd name="T12" fmla="+- 0 9268 8921"/>
                  <a:gd name="T13" fmla="*/ T12 w 1340"/>
                  <a:gd name="T14" fmla="+- 0 4093 3453"/>
                  <a:gd name="T15" fmla="*/ 4093 h 867"/>
                </a:gdLst>
                <a:ahLst/>
                <a:cxnLst>
                  <a:cxn ang="0">
                    <a:pos x="T1" y="T3"/>
                  </a:cxn>
                  <a:cxn ang="0">
                    <a:pos x="T5" y="T7"/>
                  </a:cxn>
                  <a:cxn ang="0">
                    <a:pos x="T9" y="T11"/>
                  </a:cxn>
                  <a:cxn ang="0">
                    <a:pos x="T13" y="T15"/>
                  </a:cxn>
                </a:cxnLst>
                <a:rect l="0" t="0" r="r" b="b"/>
                <a:pathLst>
                  <a:path w="1340" h="867">
                    <a:moveTo>
                      <a:pt x="347" y="640"/>
                    </a:moveTo>
                    <a:lnTo>
                      <a:pt x="340" y="647"/>
                    </a:lnTo>
                    <a:lnTo>
                      <a:pt x="347" y="647"/>
                    </a:lnTo>
                    <a:lnTo>
                      <a:pt x="347" y="64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39" name="Freeform 395"/>
              <p:cNvSpPr>
                <a:spLocks/>
              </p:cNvSpPr>
              <p:nvPr/>
            </p:nvSpPr>
            <p:spPr bwMode="auto">
              <a:xfrm>
                <a:off x="8921" y="3453"/>
                <a:ext cx="1340" cy="867"/>
              </a:xfrm>
              <a:custGeom>
                <a:avLst/>
                <a:gdLst>
                  <a:gd name="T0" fmla="+- 0 10261 8921"/>
                  <a:gd name="T1" fmla="*/ T0 w 1340"/>
                  <a:gd name="T2" fmla="+- 0 4086 3453"/>
                  <a:gd name="T3" fmla="*/ 4086 h 867"/>
                  <a:gd name="T4" fmla="+- 0 10254 8921"/>
                  <a:gd name="T5" fmla="*/ T4 w 1340"/>
                  <a:gd name="T6" fmla="+- 0 4086 3453"/>
                  <a:gd name="T7" fmla="*/ 4086 h 867"/>
                  <a:gd name="T8" fmla="+- 0 10247 8921"/>
                  <a:gd name="T9" fmla="*/ T8 w 1340"/>
                  <a:gd name="T10" fmla="+- 0 4093 3453"/>
                  <a:gd name="T11" fmla="*/ 4093 h 867"/>
                  <a:gd name="T12" fmla="+- 0 9268 8921"/>
                  <a:gd name="T13" fmla="*/ T12 w 1340"/>
                  <a:gd name="T14" fmla="+- 0 4093 3453"/>
                  <a:gd name="T15" fmla="*/ 4093 h 867"/>
                  <a:gd name="T16" fmla="+- 0 9268 8921"/>
                  <a:gd name="T17" fmla="*/ T16 w 1340"/>
                  <a:gd name="T18" fmla="+- 0 4100 3453"/>
                  <a:gd name="T19" fmla="*/ 4100 h 867"/>
                  <a:gd name="T20" fmla="+- 0 10261 8921"/>
                  <a:gd name="T21" fmla="*/ T20 w 1340"/>
                  <a:gd name="T22" fmla="+- 0 4100 3453"/>
                  <a:gd name="T23" fmla="*/ 4100 h 867"/>
                  <a:gd name="T24" fmla="+- 0 10261 8921"/>
                  <a:gd name="T25" fmla="*/ T24 w 1340"/>
                  <a:gd name="T26" fmla="+- 0 4086 3453"/>
                  <a:gd name="T27" fmla="*/ 4086 h 867"/>
                </a:gdLst>
                <a:ahLst/>
                <a:cxnLst>
                  <a:cxn ang="0">
                    <a:pos x="T1" y="T3"/>
                  </a:cxn>
                  <a:cxn ang="0">
                    <a:pos x="T5" y="T7"/>
                  </a:cxn>
                  <a:cxn ang="0">
                    <a:pos x="T9" y="T11"/>
                  </a:cxn>
                  <a:cxn ang="0">
                    <a:pos x="T13" y="T15"/>
                  </a:cxn>
                  <a:cxn ang="0">
                    <a:pos x="T17" y="T19"/>
                  </a:cxn>
                  <a:cxn ang="0">
                    <a:pos x="T21" y="T23"/>
                  </a:cxn>
                  <a:cxn ang="0">
                    <a:pos x="T25" y="T27"/>
                  </a:cxn>
                </a:cxnLst>
                <a:rect l="0" t="0" r="r" b="b"/>
                <a:pathLst>
                  <a:path w="1340" h="867">
                    <a:moveTo>
                      <a:pt x="1340" y="633"/>
                    </a:moveTo>
                    <a:lnTo>
                      <a:pt x="1333" y="633"/>
                    </a:lnTo>
                    <a:lnTo>
                      <a:pt x="1326" y="640"/>
                    </a:lnTo>
                    <a:lnTo>
                      <a:pt x="347" y="640"/>
                    </a:lnTo>
                    <a:lnTo>
                      <a:pt x="347" y="647"/>
                    </a:lnTo>
                    <a:lnTo>
                      <a:pt x="1340" y="647"/>
                    </a:lnTo>
                    <a:lnTo>
                      <a:pt x="1340" y="6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0" name="Freeform 396"/>
              <p:cNvSpPr>
                <a:spLocks/>
              </p:cNvSpPr>
              <p:nvPr/>
            </p:nvSpPr>
            <p:spPr bwMode="auto">
              <a:xfrm>
                <a:off x="8921" y="3453"/>
                <a:ext cx="1340" cy="867"/>
              </a:xfrm>
              <a:custGeom>
                <a:avLst/>
                <a:gdLst>
                  <a:gd name="T0" fmla="+- 0 10247 8921"/>
                  <a:gd name="T1" fmla="*/ T0 w 1340"/>
                  <a:gd name="T2" fmla="+- 0 3679 3453"/>
                  <a:gd name="T3" fmla="*/ 3679 h 867"/>
                  <a:gd name="T4" fmla="+- 0 10247 8921"/>
                  <a:gd name="T5" fmla="*/ T4 w 1340"/>
                  <a:gd name="T6" fmla="+- 0 4093 3453"/>
                  <a:gd name="T7" fmla="*/ 4093 h 867"/>
                  <a:gd name="T8" fmla="+- 0 10254 8921"/>
                  <a:gd name="T9" fmla="*/ T8 w 1340"/>
                  <a:gd name="T10" fmla="+- 0 4086 3453"/>
                  <a:gd name="T11" fmla="*/ 4086 h 867"/>
                  <a:gd name="T12" fmla="+- 0 10261 8921"/>
                  <a:gd name="T13" fmla="*/ T12 w 1340"/>
                  <a:gd name="T14" fmla="+- 0 4086 3453"/>
                  <a:gd name="T15" fmla="*/ 4086 h 867"/>
                  <a:gd name="T16" fmla="+- 0 10261 8921"/>
                  <a:gd name="T17" fmla="*/ T16 w 1340"/>
                  <a:gd name="T18" fmla="+- 0 3686 3453"/>
                  <a:gd name="T19" fmla="*/ 3686 h 867"/>
                  <a:gd name="T20" fmla="+- 0 10254 8921"/>
                  <a:gd name="T21" fmla="*/ T20 w 1340"/>
                  <a:gd name="T22" fmla="+- 0 3686 3453"/>
                  <a:gd name="T23" fmla="*/ 3686 h 867"/>
                  <a:gd name="T24" fmla="+- 0 10247 8921"/>
                  <a:gd name="T25" fmla="*/ T24 w 1340"/>
                  <a:gd name="T26" fmla="+- 0 3679 3453"/>
                  <a:gd name="T27" fmla="*/ 3679 h 867"/>
                </a:gdLst>
                <a:ahLst/>
                <a:cxnLst>
                  <a:cxn ang="0">
                    <a:pos x="T1" y="T3"/>
                  </a:cxn>
                  <a:cxn ang="0">
                    <a:pos x="T5" y="T7"/>
                  </a:cxn>
                  <a:cxn ang="0">
                    <a:pos x="T9" y="T11"/>
                  </a:cxn>
                  <a:cxn ang="0">
                    <a:pos x="T13" y="T15"/>
                  </a:cxn>
                  <a:cxn ang="0">
                    <a:pos x="T17" y="T19"/>
                  </a:cxn>
                  <a:cxn ang="0">
                    <a:pos x="T21" y="T23"/>
                  </a:cxn>
                  <a:cxn ang="0">
                    <a:pos x="T25" y="T27"/>
                  </a:cxn>
                </a:cxnLst>
                <a:rect l="0" t="0" r="r" b="b"/>
                <a:pathLst>
                  <a:path w="1340" h="867">
                    <a:moveTo>
                      <a:pt x="1326" y="226"/>
                    </a:moveTo>
                    <a:lnTo>
                      <a:pt x="1326" y="640"/>
                    </a:lnTo>
                    <a:lnTo>
                      <a:pt x="1333" y="633"/>
                    </a:lnTo>
                    <a:lnTo>
                      <a:pt x="1340" y="633"/>
                    </a:lnTo>
                    <a:lnTo>
                      <a:pt x="1340" y="233"/>
                    </a:lnTo>
                    <a:lnTo>
                      <a:pt x="1333" y="233"/>
                    </a:lnTo>
                    <a:lnTo>
                      <a:pt x="1326" y="22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1" name="Freeform 397"/>
              <p:cNvSpPr>
                <a:spLocks/>
              </p:cNvSpPr>
              <p:nvPr/>
            </p:nvSpPr>
            <p:spPr bwMode="auto">
              <a:xfrm>
                <a:off x="8921" y="3453"/>
                <a:ext cx="1340" cy="867"/>
              </a:xfrm>
              <a:custGeom>
                <a:avLst/>
                <a:gdLst>
                  <a:gd name="T0" fmla="+- 0 8935 8921"/>
                  <a:gd name="T1" fmla="*/ T0 w 1340"/>
                  <a:gd name="T2" fmla="+- 0 3881 3453"/>
                  <a:gd name="T3" fmla="*/ 3881 h 867"/>
                  <a:gd name="T4" fmla="+- 0 8935 8921"/>
                  <a:gd name="T5" fmla="*/ T4 w 1340"/>
                  <a:gd name="T6" fmla="+- 0 3890 3453"/>
                  <a:gd name="T7" fmla="*/ 3890 h 867"/>
                  <a:gd name="T8" fmla="+- 0 8939 8921"/>
                  <a:gd name="T9" fmla="*/ T8 w 1340"/>
                  <a:gd name="T10" fmla="+- 0 3886 3453"/>
                  <a:gd name="T11" fmla="*/ 3886 h 867"/>
                  <a:gd name="T12" fmla="+- 0 8935 8921"/>
                  <a:gd name="T13" fmla="*/ T12 w 1340"/>
                  <a:gd name="T14" fmla="+- 0 3881 3453"/>
                  <a:gd name="T15" fmla="*/ 3881 h 867"/>
                </a:gdLst>
                <a:ahLst/>
                <a:cxnLst>
                  <a:cxn ang="0">
                    <a:pos x="T1" y="T3"/>
                  </a:cxn>
                  <a:cxn ang="0">
                    <a:pos x="T5" y="T7"/>
                  </a:cxn>
                  <a:cxn ang="0">
                    <a:pos x="T9" y="T11"/>
                  </a:cxn>
                  <a:cxn ang="0">
                    <a:pos x="T13" y="T15"/>
                  </a:cxn>
                </a:cxnLst>
                <a:rect l="0" t="0" r="r" b="b"/>
                <a:pathLst>
                  <a:path w="1340" h="867">
                    <a:moveTo>
                      <a:pt x="14" y="428"/>
                    </a:moveTo>
                    <a:lnTo>
                      <a:pt x="14" y="437"/>
                    </a:lnTo>
                    <a:lnTo>
                      <a:pt x="18" y="433"/>
                    </a:lnTo>
                    <a:lnTo>
                      <a:pt x="14" y="4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2" name="Freeform 398"/>
              <p:cNvSpPr>
                <a:spLocks/>
              </p:cNvSpPr>
              <p:nvPr/>
            </p:nvSpPr>
            <p:spPr bwMode="auto">
              <a:xfrm>
                <a:off x="8921" y="3453"/>
                <a:ext cx="1340" cy="867"/>
              </a:xfrm>
              <a:custGeom>
                <a:avLst/>
                <a:gdLst>
                  <a:gd name="T0" fmla="+- 0 8939 8921"/>
                  <a:gd name="T1" fmla="*/ T0 w 1340"/>
                  <a:gd name="T2" fmla="+- 0 3886 3453"/>
                  <a:gd name="T3" fmla="*/ 3886 h 867"/>
                  <a:gd name="T4" fmla="+- 0 8935 8921"/>
                  <a:gd name="T5" fmla="*/ T4 w 1340"/>
                  <a:gd name="T6" fmla="+- 0 3890 3453"/>
                  <a:gd name="T7" fmla="*/ 3890 h 867"/>
                  <a:gd name="T8" fmla="+- 0 8942 8921"/>
                  <a:gd name="T9" fmla="*/ T8 w 1340"/>
                  <a:gd name="T10" fmla="+- 0 3890 3453"/>
                  <a:gd name="T11" fmla="*/ 3890 h 867"/>
                  <a:gd name="T12" fmla="+- 0 8939 8921"/>
                  <a:gd name="T13" fmla="*/ T12 w 1340"/>
                  <a:gd name="T14" fmla="+- 0 3886 3453"/>
                  <a:gd name="T15" fmla="*/ 3886 h 867"/>
                </a:gdLst>
                <a:ahLst/>
                <a:cxnLst>
                  <a:cxn ang="0">
                    <a:pos x="T1" y="T3"/>
                  </a:cxn>
                  <a:cxn ang="0">
                    <a:pos x="T5" y="T7"/>
                  </a:cxn>
                  <a:cxn ang="0">
                    <a:pos x="T9" y="T11"/>
                  </a:cxn>
                  <a:cxn ang="0">
                    <a:pos x="T13" y="T15"/>
                  </a:cxn>
                </a:cxnLst>
                <a:rect l="0" t="0" r="r" b="b"/>
                <a:pathLst>
                  <a:path w="1340" h="867">
                    <a:moveTo>
                      <a:pt x="18" y="433"/>
                    </a:moveTo>
                    <a:lnTo>
                      <a:pt x="14" y="437"/>
                    </a:lnTo>
                    <a:lnTo>
                      <a:pt x="21" y="437"/>
                    </a:lnTo>
                    <a:lnTo>
                      <a:pt x="18" y="4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3" name="Freeform 399"/>
              <p:cNvSpPr>
                <a:spLocks/>
              </p:cNvSpPr>
              <p:nvPr/>
            </p:nvSpPr>
            <p:spPr bwMode="auto">
              <a:xfrm>
                <a:off x="8921" y="3453"/>
                <a:ext cx="1340" cy="867"/>
              </a:xfrm>
              <a:custGeom>
                <a:avLst/>
                <a:gdLst>
                  <a:gd name="T0" fmla="+- 0 8942 8921"/>
                  <a:gd name="T1" fmla="*/ T0 w 1340"/>
                  <a:gd name="T2" fmla="+- 0 3881 3453"/>
                  <a:gd name="T3" fmla="*/ 3881 h 867"/>
                  <a:gd name="T4" fmla="+- 0 8935 8921"/>
                  <a:gd name="T5" fmla="*/ T4 w 1340"/>
                  <a:gd name="T6" fmla="+- 0 3881 3453"/>
                  <a:gd name="T7" fmla="*/ 3881 h 867"/>
                  <a:gd name="T8" fmla="+- 0 8939 8921"/>
                  <a:gd name="T9" fmla="*/ T8 w 1340"/>
                  <a:gd name="T10" fmla="+- 0 3886 3453"/>
                  <a:gd name="T11" fmla="*/ 3886 h 867"/>
                  <a:gd name="T12" fmla="+- 0 8942 8921"/>
                  <a:gd name="T13" fmla="*/ T12 w 1340"/>
                  <a:gd name="T14" fmla="+- 0 3881 3453"/>
                  <a:gd name="T15" fmla="*/ 3881 h 867"/>
                </a:gdLst>
                <a:ahLst/>
                <a:cxnLst>
                  <a:cxn ang="0">
                    <a:pos x="T1" y="T3"/>
                  </a:cxn>
                  <a:cxn ang="0">
                    <a:pos x="T5" y="T7"/>
                  </a:cxn>
                  <a:cxn ang="0">
                    <a:pos x="T9" y="T11"/>
                  </a:cxn>
                  <a:cxn ang="0">
                    <a:pos x="T13" y="T15"/>
                  </a:cxn>
                </a:cxnLst>
                <a:rect l="0" t="0" r="r" b="b"/>
                <a:pathLst>
                  <a:path w="1340" h="867">
                    <a:moveTo>
                      <a:pt x="21" y="428"/>
                    </a:moveTo>
                    <a:lnTo>
                      <a:pt x="14" y="428"/>
                    </a:lnTo>
                    <a:lnTo>
                      <a:pt x="18" y="433"/>
                    </a:lnTo>
                    <a:lnTo>
                      <a:pt x="21" y="4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4" name="Freeform 400"/>
              <p:cNvSpPr>
                <a:spLocks/>
              </p:cNvSpPr>
              <p:nvPr/>
            </p:nvSpPr>
            <p:spPr bwMode="auto">
              <a:xfrm>
                <a:off x="8921" y="3453"/>
                <a:ext cx="1340" cy="867"/>
              </a:xfrm>
              <a:custGeom>
                <a:avLst/>
                <a:gdLst>
                  <a:gd name="T0" fmla="+- 0 9268 8921"/>
                  <a:gd name="T1" fmla="*/ T0 w 1340"/>
                  <a:gd name="T2" fmla="+- 0 3472 3453"/>
                  <a:gd name="T3" fmla="*/ 3472 h 867"/>
                  <a:gd name="T4" fmla="+- 0 9254 8921"/>
                  <a:gd name="T5" fmla="*/ T4 w 1340"/>
                  <a:gd name="T6" fmla="+- 0 3472 3453"/>
                  <a:gd name="T7" fmla="*/ 3472 h 867"/>
                  <a:gd name="T8" fmla="+- 0 9266 8921"/>
                  <a:gd name="T9" fmla="*/ T8 w 1340"/>
                  <a:gd name="T10" fmla="+- 0 3477 3453"/>
                  <a:gd name="T11" fmla="*/ 3477 h 867"/>
                  <a:gd name="T12" fmla="+- 0 9254 8921"/>
                  <a:gd name="T13" fmla="*/ T12 w 1340"/>
                  <a:gd name="T14" fmla="+- 0 3492 3453"/>
                  <a:gd name="T15" fmla="*/ 3492 h 867"/>
                  <a:gd name="T16" fmla="+- 0 9254 8921"/>
                  <a:gd name="T17" fmla="*/ T16 w 1340"/>
                  <a:gd name="T18" fmla="+- 0 3686 3453"/>
                  <a:gd name="T19" fmla="*/ 3686 h 867"/>
                  <a:gd name="T20" fmla="+- 0 10247 8921"/>
                  <a:gd name="T21" fmla="*/ T20 w 1340"/>
                  <a:gd name="T22" fmla="+- 0 3686 3453"/>
                  <a:gd name="T23" fmla="*/ 3686 h 867"/>
                  <a:gd name="T24" fmla="+- 0 10247 8921"/>
                  <a:gd name="T25" fmla="*/ T24 w 1340"/>
                  <a:gd name="T26" fmla="+- 0 3679 3453"/>
                  <a:gd name="T27" fmla="*/ 3679 h 867"/>
                  <a:gd name="T28" fmla="+- 0 9268 8921"/>
                  <a:gd name="T29" fmla="*/ T28 w 1340"/>
                  <a:gd name="T30" fmla="+- 0 3679 3453"/>
                  <a:gd name="T31" fmla="*/ 3679 h 867"/>
                  <a:gd name="T32" fmla="+- 0 9261 8921"/>
                  <a:gd name="T33" fmla="*/ T32 w 1340"/>
                  <a:gd name="T34" fmla="+- 0 3672 3453"/>
                  <a:gd name="T35" fmla="*/ 3672 h 867"/>
                  <a:gd name="T36" fmla="+- 0 9268 8921"/>
                  <a:gd name="T37" fmla="*/ T36 w 1340"/>
                  <a:gd name="T38" fmla="+- 0 3672 3453"/>
                  <a:gd name="T39" fmla="*/ 3672 h 867"/>
                  <a:gd name="T40" fmla="+- 0 9268 8921"/>
                  <a:gd name="T41" fmla="*/ T40 w 1340"/>
                  <a:gd name="T42" fmla="+- 0 3472 3453"/>
                  <a:gd name="T43" fmla="*/ 3472 h 8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340" h="867">
                    <a:moveTo>
                      <a:pt x="347" y="19"/>
                    </a:moveTo>
                    <a:lnTo>
                      <a:pt x="333" y="19"/>
                    </a:lnTo>
                    <a:lnTo>
                      <a:pt x="345" y="24"/>
                    </a:lnTo>
                    <a:lnTo>
                      <a:pt x="333" y="39"/>
                    </a:lnTo>
                    <a:lnTo>
                      <a:pt x="333" y="233"/>
                    </a:lnTo>
                    <a:lnTo>
                      <a:pt x="1326" y="233"/>
                    </a:lnTo>
                    <a:lnTo>
                      <a:pt x="1326" y="226"/>
                    </a:lnTo>
                    <a:lnTo>
                      <a:pt x="347" y="226"/>
                    </a:lnTo>
                    <a:lnTo>
                      <a:pt x="340" y="219"/>
                    </a:lnTo>
                    <a:lnTo>
                      <a:pt x="347" y="219"/>
                    </a:lnTo>
                    <a:lnTo>
                      <a:pt x="347" y="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5" name="Freeform 401"/>
              <p:cNvSpPr>
                <a:spLocks/>
              </p:cNvSpPr>
              <p:nvPr/>
            </p:nvSpPr>
            <p:spPr bwMode="auto">
              <a:xfrm>
                <a:off x="8921" y="3453"/>
                <a:ext cx="1340" cy="867"/>
              </a:xfrm>
              <a:custGeom>
                <a:avLst/>
                <a:gdLst>
                  <a:gd name="T0" fmla="+- 0 10261 8921"/>
                  <a:gd name="T1" fmla="*/ T0 w 1340"/>
                  <a:gd name="T2" fmla="+- 0 3672 3453"/>
                  <a:gd name="T3" fmla="*/ 3672 h 867"/>
                  <a:gd name="T4" fmla="+- 0 9268 8921"/>
                  <a:gd name="T5" fmla="*/ T4 w 1340"/>
                  <a:gd name="T6" fmla="+- 0 3672 3453"/>
                  <a:gd name="T7" fmla="*/ 3672 h 867"/>
                  <a:gd name="T8" fmla="+- 0 9268 8921"/>
                  <a:gd name="T9" fmla="*/ T8 w 1340"/>
                  <a:gd name="T10" fmla="+- 0 3679 3453"/>
                  <a:gd name="T11" fmla="*/ 3679 h 867"/>
                  <a:gd name="T12" fmla="+- 0 10247 8921"/>
                  <a:gd name="T13" fmla="*/ T12 w 1340"/>
                  <a:gd name="T14" fmla="+- 0 3679 3453"/>
                  <a:gd name="T15" fmla="*/ 3679 h 867"/>
                  <a:gd name="T16" fmla="+- 0 10254 8921"/>
                  <a:gd name="T17" fmla="*/ T16 w 1340"/>
                  <a:gd name="T18" fmla="+- 0 3686 3453"/>
                  <a:gd name="T19" fmla="*/ 3686 h 867"/>
                  <a:gd name="T20" fmla="+- 0 10261 8921"/>
                  <a:gd name="T21" fmla="*/ T20 w 1340"/>
                  <a:gd name="T22" fmla="+- 0 3686 3453"/>
                  <a:gd name="T23" fmla="*/ 3686 h 867"/>
                  <a:gd name="T24" fmla="+- 0 10261 8921"/>
                  <a:gd name="T25" fmla="*/ T24 w 1340"/>
                  <a:gd name="T26" fmla="+- 0 3672 3453"/>
                  <a:gd name="T27" fmla="*/ 3672 h 867"/>
                </a:gdLst>
                <a:ahLst/>
                <a:cxnLst>
                  <a:cxn ang="0">
                    <a:pos x="T1" y="T3"/>
                  </a:cxn>
                  <a:cxn ang="0">
                    <a:pos x="T5" y="T7"/>
                  </a:cxn>
                  <a:cxn ang="0">
                    <a:pos x="T9" y="T11"/>
                  </a:cxn>
                  <a:cxn ang="0">
                    <a:pos x="T13" y="T15"/>
                  </a:cxn>
                  <a:cxn ang="0">
                    <a:pos x="T17" y="T19"/>
                  </a:cxn>
                  <a:cxn ang="0">
                    <a:pos x="T21" y="T23"/>
                  </a:cxn>
                  <a:cxn ang="0">
                    <a:pos x="T25" y="T27"/>
                  </a:cxn>
                </a:cxnLst>
                <a:rect l="0" t="0" r="r" b="b"/>
                <a:pathLst>
                  <a:path w="1340" h="867">
                    <a:moveTo>
                      <a:pt x="1340" y="219"/>
                    </a:moveTo>
                    <a:lnTo>
                      <a:pt x="347" y="219"/>
                    </a:lnTo>
                    <a:lnTo>
                      <a:pt x="347" y="226"/>
                    </a:lnTo>
                    <a:lnTo>
                      <a:pt x="1326" y="226"/>
                    </a:lnTo>
                    <a:lnTo>
                      <a:pt x="1333" y="233"/>
                    </a:lnTo>
                    <a:lnTo>
                      <a:pt x="1340" y="233"/>
                    </a:lnTo>
                    <a:lnTo>
                      <a:pt x="1340" y="2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6" name="Freeform 402"/>
              <p:cNvSpPr>
                <a:spLocks/>
              </p:cNvSpPr>
              <p:nvPr/>
            </p:nvSpPr>
            <p:spPr bwMode="auto">
              <a:xfrm>
                <a:off x="8921" y="3453"/>
                <a:ext cx="1340" cy="867"/>
              </a:xfrm>
              <a:custGeom>
                <a:avLst/>
                <a:gdLst>
                  <a:gd name="T0" fmla="+- 0 9268 8921"/>
                  <a:gd name="T1" fmla="*/ T0 w 1340"/>
                  <a:gd name="T2" fmla="+- 0 3672 3453"/>
                  <a:gd name="T3" fmla="*/ 3672 h 867"/>
                  <a:gd name="T4" fmla="+- 0 9261 8921"/>
                  <a:gd name="T5" fmla="*/ T4 w 1340"/>
                  <a:gd name="T6" fmla="+- 0 3672 3453"/>
                  <a:gd name="T7" fmla="*/ 3672 h 867"/>
                  <a:gd name="T8" fmla="+- 0 9268 8921"/>
                  <a:gd name="T9" fmla="*/ T8 w 1340"/>
                  <a:gd name="T10" fmla="+- 0 3679 3453"/>
                  <a:gd name="T11" fmla="*/ 3679 h 867"/>
                  <a:gd name="T12" fmla="+- 0 9268 8921"/>
                  <a:gd name="T13" fmla="*/ T12 w 1340"/>
                  <a:gd name="T14" fmla="+- 0 3672 3453"/>
                  <a:gd name="T15" fmla="*/ 3672 h 867"/>
                </a:gdLst>
                <a:ahLst/>
                <a:cxnLst>
                  <a:cxn ang="0">
                    <a:pos x="T1" y="T3"/>
                  </a:cxn>
                  <a:cxn ang="0">
                    <a:pos x="T5" y="T7"/>
                  </a:cxn>
                  <a:cxn ang="0">
                    <a:pos x="T9" y="T11"/>
                  </a:cxn>
                  <a:cxn ang="0">
                    <a:pos x="T13" y="T15"/>
                  </a:cxn>
                </a:cxnLst>
                <a:rect l="0" t="0" r="r" b="b"/>
                <a:pathLst>
                  <a:path w="1340" h="867">
                    <a:moveTo>
                      <a:pt x="347" y="219"/>
                    </a:moveTo>
                    <a:lnTo>
                      <a:pt x="340" y="219"/>
                    </a:lnTo>
                    <a:lnTo>
                      <a:pt x="347" y="226"/>
                    </a:lnTo>
                    <a:lnTo>
                      <a:pt x="347" y="2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47" name="Freeform 403"/>
              <p:cNvSpPr>
                <a:spLocks/>
              </p:cNvSpPr>
              <p:nvPr/>
            </p:nvSpPr>
            <p:spPr bwMode="auto">
              <a:xfrm>
                <a:off x="8921" y="3453"/>
                <a:ext cx="1340" cy="867"/>
              </a:xfrm>
              <a:custGeom>
                <a:avLst/>
                <a:gdLst>
                  <a:gd name="T0" fmla="+- 0 9254 8921"/>
                  <a:gd name="T1" fmla="*/ T0 w 1340"/>
                  <a:gd name="T2" fmla="+- 0 3472 3453"/>
                  <a:gd name="T3" fmla="*/ 3472 h 867"/>
                  <a:gd name="T4" fmla="+- 0 9254 8921"/>
                  <a:gd name="T5" fmla="*/ T4 w 1340"/>
                  <a:gd name="T6" fmla="+- 0 3492 3453"/>
                  <a:gd name="T7" fmla="*/ 3492 h 867"/>
                  <a:gd name="T8" fmla="+- 0 9266 8921"/>
                  <a:gd name="T9" fmla="*/ T8 w 1340"/>
                  <a:gd name="T10" fmla="+- 0 3477 3453"/>
                  <a:gd name="T11" fmla="*/ 3477 h 867"/>
                  <a:gd name="T12" fmla="+- 0 9254 8921"/>
                  <a:gd name="T13" fmla="*/ T12 w 1340"/>
                  <a:gd name="T14" fmla="+- 0 3472 3453"/>
                  <a:gd name="T15" fmla="*/ 3472 h 867"/>
                </a:gdLst>
                <a:ahLst/>
                <a:cxnLst>
                  <a:cxn ang="0">
                    <a:pos x="T1" y="T3"/>
                  </a:cxn>
                  <a:cxn ang="0">
                    <a:pos x="T5" y="T7"/>
                  </a:cxn>
                  <a:cxn ang="0">
                    <a:pos x="T9" y="T11"/>
                  </a:cxn>
                  <a:cxn ang="0">
                    <a:pos x="T13" y="T15"/>
                  </a:cxn>
                </a:cxnLst>
                <a:rect l="0" t="0" r="r" b="b"/>
                <a:pathLst>
                  <a:path w="1340" h="867">
                    <a:moveTo>
                      <a:pt x="333" y="19"/>
                    </a:moveTo>
                    <a:lnTo>
                      <a:pt x="333" y="39"/>
                    </a:lnTo>
                    <a:lnTo>
                      <a:pt x="345" y="24"/>
                    </a:lnTo>
                    <a:lnTo>
                      <a:pt x="333" y="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
        <p:nvSpPr>
          <p:cNvPr id="3449" name="Rectangle 3448"/>
          <p:cNvSpPr/>
          <p:nvPr/>
        </p:nvSpPr>
        <p:spPr>
          <a:xfrm>
            <a:off x="49070" y="2464557"/>
            <a:ext cx="1723549" cy="369332"/>
          </a:xfrm>
          <a:prstGeom prst="rect">
            <a:avLst/>
          </a:prstGeom>
        </p:spPr>
        <p:txBody>
          <a:bodyPr wrap="none">
            <a:spAutoFit/>
          </a:bodyPr>
          <a:lstStyle/>
          <a:p>
            <a:r>
              <a:rPr lang="fr-FR" dirty="0">
                <a:solidFill>
                  <a:schemeClr val="bg1"/>
                </a:solidFill>
                <a:latin typeface="Arial" pitchFamily="34" charset="0"/>
                <a:cs typeface="Arial" pitchFamily="34" charset="0"/>
              </a:rPr>
              <a:t>Seuil de panne</a:t>
            </a:r>
          </a:p>
        </p:txBody>
      </p:sp>
      <p:sp>
        <p:nvSpPr>
          <p:cNvPr id="410" name="Rectangle 409"/>
          <p:cNvSpPr/>
          <p:nvPr/>
        </p:nvSpPr>
        <p:spPr>
          <a:xfrm>
            <a:off x="590282" y="1601716"/>
            <a:ext cx="2274982" cy="369332"/>
          </a:xfrm>
          <a:prstGeom prst="rect">
            <a:avLst/>
          </a:prstGeom>
        </p:spPr>
        <p:txBody>
          <a:bodyPr wrap="none">
            <a:spAutoFit/>
          </a:bodyPr>
          <a:lstStyle/>
          <a:p>
            <a:r>
              <a:rPr lang="fr-FR" dirty="0">
                <a:solidFill>
                  <a:schemeClr val="bg1"/>
                </a:solidFill>
                <a:latin typeface="Arial" pitchFamily="34" charset="0"/>
                <a:cs typeface="Arial" pitchFamily="34" charset="0"/>
              </a:rPr>
              <a:t>Niveau de vibrations</a:t>
            </a:r>
          </a:p>
        </p:txBody>
      </p:sp>
      <p:sp>
        <p:nvSpPr>
          <p:cNvPr id="411" name="Rectangle 410"/>
          <p:cNvSpPr/>
          <p:nvPr/>
        </p:nvSpPr>
        <p:spPr>
          <a:xfrm>
            <a:off x="7469662" y="6300028"/>
            <a:ext cx="864404" cy="369332"/>
          </a:xfrm>
          <a:prstGeom prst="rect">
            <a:avLst/>
          </a:prstGeom>
        </p:spPr>
        <p:txBody>
          <a:bodyPr wrap="none">
            <a:spAutoFit/>
          </a:bodyPr>
          <a:lstStyle/>
          <a:p>
            <a:r>
              <a:rPr lang="fr-FR" dirty="0">
                <a:solidFill>
                  <a:schemeClr val="bg1"/>
                </a:solidFill>
                <a:latin typeface="Arial" pitchFamily="34" charset="0"/>
                <a:cs typeface="Arial" pitchFamily="34" charset="0"/>
              </a:rPr>
              <a:t>Temps</a:t>
            </a:r>
          </a:p>
        </p:txBody>
      </p:sp>
      <p:sp>
        <p:nvSpPr>
          <p:cNvPr id="3450" name="Rectangle 3449"/>
          <p:cNvSpPr/>
          <p:nvPr/>
        </p:nvSpPr>
        <p:spPr>
          <a:xfrm>
            <a:off x="34080" y="4712566"/>
            <a:ext cx="1693693" cy="646331"/>
          </a:xfrm>
          <a:prstGeom prst="rect">
            <a:avLst/>
          </a:prstGeom>
        </p:spPr>
        <p:txBody>
          <a:bodyPr wrap="square">
            <a:spAutoFit/>
          </a:bodyPr>
          <a:lstStyle/>
          <a:p>
            <a:pPr algn="ctr"/>
            <a:r>
              <a:rPr lang="fr-FR" dirty="0">
                <a:solidFill>
                  <a:schemeClr val="bg1"/>
                </a:solidFill>
                <a:latin typeface="Arial" pitchFamily="34" charset="0"/>
                <a:cs typeface="Arial" pitchFamily="34" charset="0"/>
              </a:rPr>
              <a:t>Seuil de maintenance</a:t>
            </a:r>
          </a:p>
        </p:txBody>
      </p:sp>
      <p:sp>
        <p:nvSpPr>
          <p:cNvPr id="3451" name="Rectangle 3450"/>
          <p:cNvSpPr/>
          <p:nvPr/>
        </p:nvSpPr>
        <p:spPr>
          <a:xfrm>
            <a:off x="3460206" y="2199396"/>
            <a:ext cx="1710725" cy="369332"/>
          </a:xfrm>
          <a:prstGeom prst="rect">
            <a:avLst/>
          </a:prstGeom>
        </p:spPr>
        <p:txBody>
          <a:bodyPr wrap="none">
            <a:spAutoFit/>
          </a:bodyPr>
          <a:lstStyle/>
          <a:p>
            <a:r>
              <a:rPr lang="fr-FR" dirty="0">
                <a:solidFill>
                  <a:schemeClr val="bg1"/>
                </a:solidFill>
                <a:latin typeface="Arial" pitchFamily="34" charset="0"/>
                <a:cs typeface="Arial" pitchFamily="34" charset="0"/>
              </a:rPr>
              <a:t>Niveau critique</a:t>
            </a:r>
          </a:p>
        </p:txBody>
      </p:sp>
      <p:sp>
        <p:nvSpPr>
          <p:cNvPr id="3452" name="Rectangle 3451"/>
          <p:cNvSpPr/>
          <p:nvPr/>
        </p:nvSpPr>
        <p:spPr>
          <a:xfrm>
            <a:off x="5148064" y="5014453"/>
            <a:ext cx="1565422" cy="1477328"/>
          </a:xfrm>
          <a:prstGeom prst="rect">
            <a:avLst/>
          </a:prstGeom>
        </p:spPr>
        <p:txBody>
          <a:bodyPr wrap="square">
            <a:spAutoFit/>
          </a:bodyPr>
          <a:lstStyle/>
          <a:p>
            <a:pPr algn="ctr"/>
            <a:r>
              <a:rPr lang="fr-FR" dirty="0">
                <a:solidFill>
                  <a:schemeClr val="bg1"/>
                </a:solidFill>
                <a:latin typeface="Arial" pitchFamily="34" charset="0"/>
                <a:cs typeface="Arial" pitchFamily="34" charset="0"/>
              </a:rPr>
              <a:t>Délai prévisionnel pour l’action de </a:t>
            </a:r>
            <a:r>
              <a:rPr lang="fr-FR" dirty="0" err="1">
                <a:solidFill>
                  <a:schemeClr val="bg1"/>
                </a:solidFill>
                <a:latin typeface="Arial" pitchFamily="34" charset="0"/>
                <a:cs typeface="Arial" pitchFamily="34" charset="0"/>
              </a:rPr>
              <a:t>mainte-nance</a:t>
            </a:r>
            <a:endParaRPr lang="fr-FR" dirty="0">
              <a:solidFill>
                <a:schemeClr val="bg1"/>
              </a:solidFill>
              <a:latin typeface="Arial" pitchFamily="34" charset="0"/>
              <a:cs typeface="Arial" pitchFamily="34" charset="0"/>
            </a:endParaRPr>
          </a:p>
        </p:txBody>
      </p:sp>
      <p:sp>
        <p:nvSpPr>
          <p:cNvPr id="3453" name="Rectangle 3452"/>
          <p:cNvSpPr/>
          <p:nvPr/>
        </p:nvSpPr>
        <p:spPr>
          <a:xfrm>
            <a:off x="7676445" y="2278149"/>
            <a:ext cx="1287532" cy="646331"/>
          </a:xfrm>
          <a:prstGeom prst="rect">
            <a:avLst/>
          </a:prstGeom>
        </p:spPr>
        <p:txBody>
          <a:bodyPr wrap="none">
            <a:spAutoFit/>
          </a:bodyPr>
          <a:lstStyle/>
          <a:p>
            <a:pPr algn="ctr"/>
            <a:r>
              <a:rPr lang="fr-FR" dirty="0">
                <a:solidFill>
                  <a:schemeClr val="bg1"/>
                </a:solidFill>
                <a:latin typeface="Arial" pitchFamily="34" charset="0"/>
                <a:cs typeface="Arial" pitchFamily="34" charset="0"/>
              </a:rPr>
              <a:t>Risque de </a:t>
            </a:r>
          </a:p>
          <a:p>
            <a:pPr algn="ctr"/>
            <a:r>
              <a:rPr lang="fr-FR" dirty="0">
                <a:solidFill>
                  <a:schemeClr val="bg1"/>
                </a:solidFill>
                <a:latin typeface="Arial" pitchFamily="34" charset="0"/>
                <a:cs typeface="Arial" pitchFamily="34" charset="0"/>
              </a:rPr>
              <a:t>Casse</a:t>
            </a:r>
          </a:p>
        </p:txBody>
      </p:sp>
      <p:grpSp>
        <p:nvGrpSpPr>
          <p:cNvPr id="416" name="Group 36"/>
          <p:cNvGrpSpPr>
            <a:grpSpLocks/>
          </p:cNvGrpSpPr>
          <p:nvPr/>
        </p:nvGrpSpPr>
        <p:grpSpPr bwMode="auto">
          <a:xfrm>
            <a:off x="2168404" y="4247770"/>
            <a:ext cx="2667000" cy="609600"/>
            <a:chOff x="1872" y="2064"/>
            <a:chExt cx="1680" cy="384"/>
          </a:xfrm>
        </p:grpSpPr>
        <p:sp>
          <p:nvSpPr>
            <p:cNvPr id="417" name="Line 20"/>
            <p:cNvSpPr>
              <a:spLocks noChangeShapeType="1"/>
            </p:cNvSpPr>
            <p:nvPr/>
          </p:nvSpPr>
          <p:spPr bwMode="auto">
            <a:xfrm>
              <a:off x="2832" y="2256"/>
              <a:ext cx="720" cy="192"/>
            </a:xfrm>
            <a:prstGeom prst="line">
              <a:avLst/>
            </a:prstGeom>
            <a:ln w="25400">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endParaRPr lang="fr-FR">
                <a:solidFill>
                  <a:schemeClr val="bg1"/>
                </a:solidFill>
                <a:latin typeface="Arial" pitchFamily="34" charset="0"/>
                <a:cs typeface="Arial" pitchFamily="34" charset="0"/>
              </a:endParaRPr>
            </a:p>
          </p:txBody>
        </p:sp>
        <p:sp>
          <p:nvSpPr>
            <p:cNvPr id="418" name="Text Box 21"/>
            <p:cNvSpPr txBox="1">
              <a:spLocks noChangeArrowheads="1"/>
            </p:cNvSpPr>
            <p:nvPr/>
          </p:nvSpPr>
          <p:spPr bwMode="auto">
            <a:xfrm>
              <a:off x="1872" y="2064"/>
              <a:ext cx="9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solidFill>
                    <a:schemeClr val="bg1"/>
                  </a:solidFill>
                  <a:latin typeface="Arial" pitchFamily="34" charset="0"/>
                  <a:cs typeface="Arial" pitchFamily="34" charset="0"/>
                </a:rPr>
                <a:t>Diagnostic</a:t>
              </a:r>
            </a:p>
          </p:txBody>
        </p:sp>
      </p:grpSp>
      <p:sp>
        <p:nvSpPr>
          <p:cNvPr id="420" name="AutoShape 27"/>
          <p:cNvSpPr>
            <a:spLocks/>
          </p:cNvSpPr>
          <p:nvPr/>
        </p:nvSpPr>
        <p:spPr bwMode="auto">
          <a:xfrm rot="4125506">
            <a:off x="4059140" y="4813964"/>
            <a:ext cx="250957" cy="1457334"/>
          </a:xfrm>
          <a:prstGeom prst="rightBrace">
            <a:avLst>
              <a:gd name="adj1" fmla="val 30556"/>
              <a:gd name="adj2" fmla="val 50000"/>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schemeClr val="bg1"/>
              </a:solidFill>
              <a:latin typeface="Arial" pitchFamily="34" charset="0"/>
              <a:cs typeface="Arial" pitchFamily="34" charset="0"/>
            </a:endParaRPr>
          </a:p>
        </p:txBody>
      </p:sp>
      <p:sp>
        <p:nvSpPr>
          <p:cNvPr id="421" name="Text Box 28"/>
          <p:cNvSpPr txBox="1">
            <a:spLocks noChangeArrowheads="1"/>
          </p:cNvSpPr>
          <p:nvPr/>
        </p:nvSpPr>
        <p:spPr bwMode="auto">
          <a:xfrm>
            <a:off x="3840617" y="5743334"/>
            <a:ext cx="1017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600" dirty="0">
                <a:solidFill>
                  <a:schemeClr val="bg1"/>
                </a:solidFill>
                <a:latin typeface="Arial" pitchFamily="34" charset="0"/>
                <a:cs typeface="Arial" pitchFamily="34" charset="0"/>
              </a:rPr>
              <a:t>Evolution</a:t>
            </a:r>
          </a:p>
        </p:txBody>
      </p:sp>
      <p:grpSp>
        <p:nvGrpSpPr>
          <p:cNvPr id="422" name="Group 36"/>
          <p:cNvGrpSpPr>
            <a:grpSpLocks/>
          </p:cNvGrpSpPr>
          <p:nvPr/>
        </p:nvGrpSpPr>
        <p:grpSpPr bwMode="auto">
          <a:xfrm>
            <a:off x="3222765" y="3202664"/>
            <a:ext cx="2667000" cy="646113"/>
            <a:chOff x="1872" y="2064"/>
            <a:chExt cx="1680" cy="407"/>
          </a:xfrm>
        </p:grpSpPr>
        <p:sp>
          <p:nvSpPr>
            <p:cNvPr id="423" name="Line 20"/>
            <p:cNvSpPr>
              <a:spLocks noChangeShapeType="1"/>
            </p:cNvSpPr>
            <p:nvPr/>
          </p:nvSpPr>
          <p:spPr bwMode="auto">
            <a:xfrm>
              <a:off x="2832" y="2256"/>
              <a:ext cx="720" cy="192"/>
            </a:xfrm>
            <a:prstGeom prst="line">
              <a:avLst/>
            </a:prstGeom>
            <a:ln w="25400">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endParaRPr lang="fr-FR">
                <a:solidFill>
                  <a:schemeClr val="bg1"/>
                </a:solidFill>
                <a:latin typeface="Arial" pitchFamily="34" charset="0"/>
                <a:cs typeface="Arial" pitchFamily="34" charset="0"/>
              </a:endParaRPr>
            </a:p>
          </p:txBody>
        </p:sp>
        <p:sp>
          <p:nvSpPr>
            <p:cNvPr id="424" name="Text Box 21"/>
            <p:cNvSpPr txBox="1">
              <a:spLocks noChangeArrowheads="1"/>
            </p:cNvSpPr>
            <p:nvPr/>
          </p:nvSpPr>
          <p:spPr bwMode="auto">
            <a:xfrm>
              <a:off x="1872" y="2064"/>
              <a:ext cx="9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solidFill>
                    <a:schemeClr val="bg1"/>
                  </a:solidFill>
                  <a:latin typeface="Arial" pitchFamily="34" charset="0"/>
                  <a:cs typeface="Arial" pitchFamily="34" charset="0"/>
                </a:rPr>
                <a:t>Estimation de l’évolution</a:t>
              </a:r>
            </a:p>
          </p:txBody>
        </p:sp>
      </p:grpSp>
      <p:sp>
        <p:nvSpPr>
          <p:cNvPr id="425" name="ZoneTexte 424">
            <a:extLst>
              <a:ext uri="{FF2B5EF4-FFF2-40B4-BE49-F238E27FC236}">
                <a16:creationId xmlns:a16="http://schemas.microsoft.com/office/drawing/2014/main" id="{1AD8F2FC-C24F-4E96-B006-2D254FB85C0D}"/>
              </a:ext>
            </a:extLst>
          </p:cNvPr>
          <p:cNvSpPr txBox="1"/>
          <p:nvPr/>
        </p:nvSpPr>
        <p:spPr>
          <a:xfrm>
            <a:off x="3671392" y="332656"/>
            <a:ext cx="5472608" cy="523220"/>
          </a:xfrm>
          <a:prstGeom prst="rect">
            <a:avLst/>
          </a:prstGeom>
          <a:noFill/>
        </p:spPr>
        <p:txBody>
          <a:bodyPr wrap="square" rtlCol="0">
            <a:spAutoFit/>
          </a:bodyPr>
          <a:lstStyle/>
          <a:p>
            <a:r>
              <a:rPr lang="fr-FR" sz="2800" b="1" dirty="0">
                <a:solidFill>
                  <a:schemeClr val="bg1"/>
                </a:solidFill>
                <a:latin typeface="Arial Narrow" pitchFamily="34" charset="0"/>
              </a:rPr>
              <a:t>2. MAINTENANCE CONDITIONNELLE</a:t>
            </a:r>
          </a:p>
        </p:txBody>
      </p:sp>
      <p:sp>
        <p:nvSpPr>
          <p:cNvPr id="426" name="Rectangle 425">
            <a:extLst>
              <a:ext uri="{FF2B5EF4-FFF2-40B4-BE49-F238E27FC236}">
                <a16:creationId xmlns:a16="http://schemas.microsoft.com/office/drawing/2014/main" id="{9D79953C-1590-4755-9F60-06F038F0E705}"/>
              </a:ext>
            </a:extLst>
          </p:cNvPr>
          <p:cNvSpPr/>
          <p:nvPr/>
        </p:nvSpPr>
        <p:spPr>
          <a:xfrm>
            <a:off x="590282" y="1027586"/>
            <a:ext cx="5873724" cy="461665"/>
          </a:xfrm>
          <a:prstGeom prst="rect">
            <a:avLst/>
          </a:prstGeom>
        </p:spPr>
        <p:txBody>
          <a:bodyPr wrap="none">
            <a:spAutoFit/>
          </a:bodyPr>
          <a:lstStyle/>
          <a:p>
            <a:r>
              <a:rPr lang="fr-FR" sz="2400" dirty="0">
                <a:solidFill>
                  <a:schemeClr val="bg1"/>
                </a:solidFill>
                <a:latin typeface="Arial" pitchFamily="34" charset="0"/>
                <a:cs typeface="Arial" pitchFamily="34" charset="0"/>
              </a:rPr>
              <a:t>Principe de la maintenance prévisionnelle</a:t>
            </a:r>
          </a:p>
        </p:txBody>
      </p:sp>
    </p:spTree>
    <p:extLst>
      <p:ext uri="{BB962C8B-B14F-4D97-AF65-F5344CB8AC3E}">
        <p14:creationId xmlns:p14="http://schemas.microsoft.com/office/powerpoint/2010/main" val="25888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0"/>
                                        </p:tgtEl>
                                        <p:attrNameLst>
                                          <p:attrName>style.visibility</p:attrName>
                                        </p:attrNameLst>
                                      </p:cBhvr>
                                      <p:to>
                                        <p:strVal val="visible"/>
                                      </p:to>
                                    </p:set>
                                    <p:animEffect transition="in" filter="fade">
                                      <p:cBhvr>
                                        <p:cTn id="7" dur="500"/>
                                        <p:tgtEl>
                                          <p:spTgt spid="3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6"/>
                                        </p:tgtEl>
                                        <p:attrNameLst>
                                          <p:attrName>style.visibility</p:attrName>
                                        </p:attrNameLst>
                                      </p:cBhvr>
                                      <p:to>
                                        <p:strVal val="visible"/>
                                      </p:to>
                                    </p:set>
                                    <p:animEffect transition="in" filter="fade">
                                      <p:cBhvr>
                                        <p:cTn id="12" dur="500"/>
                                        <p:tgtEl>
                                          <p:spTgt spid="4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49"/>
                                        </p:tgtEl>
                                        <p:attrNameLst>
                                          <p:attrName>style.visibility</p:attrName>
                                        </p:attrNameLst>
                                      </p:cBhvr>
                                      <p:to>
                                        <p:strVal val="visible"/>
                                      </p:to>
                                    </p:set>
                                    <p:animEffect transition="in" filter="fade">
                                      <p:cBhvr>
                                        <p:cTn id="17" dur="500"/>
                                        <p:tgtEl>
                                          <p:spTgt spid="34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51"/>
                                        </p:tgtEl>
                                        <p:attrNameLst>
                                          <p:attrName>style.visibility</p:attrName>
                                        </p:attrNameLst>
                                      </p:cBhvr>
                                      <p:to>
                                        <p:strVal val="visible"/>
                                      </p:to>
                                    </p:set>
                                    <p:animEffect transition="in" filter="fade">
                                      <p:cBhvr>
                                        <p:cTn id="22" dur="500"/>
                                        <p:tgtEl>
                                          <p:spTgt spid="34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53"/>
                                        </p:tgtEl>
                                        <p:attrNameLst>
                                          <p:attrName>style.visibility</p:attrName>
                                        </p:attrNameLst>
                                      </p:cBhvr>
                                      <p:to>
                                        <p:strVal val="visible"/>
                                      </p:to>
                                    </p:set>
                                    <p:animEffect transition="in" filter="fade">
                                      <p:cBhvr>
                                        <p:cTn id="27" dur="500"/>
                                        <p:tgtEl>
                                          <p:spTgt spid="34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0"/>
                                        </p:tgtEl>
                                        <p:attrNameLst>
                                          <p:attrName>style.visibility</p:attrName>
                                        </p:attrNameLst>
                                      </p:cBhvr>
                                      <p:to>
                                        <p:strVal val="visible"/>
                                      </p:to>
                                    </p:set>
                                    <p:animEffect transition="in" filter="fade">
                                      <p:cBhvr>
                                        <p:cTn id="32" dur="500"/>
                                        <p:tgtEl>
                                          <p:spTgt spid="4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1"/>
                                        </p:tgtEl>
                                        <p:attrNameLst>
                                          <p:attrName>style.visibility</p:attrName>
                                        </p:attrNameLst>
                                      </p:cBhvr>
                                      <p:to>
                                        <p:strVal val="visible"/>
                                      </p:to>
                                    </p:set>
                                    <p:animEffect transition="in" filter="fade">
                                      <p:cBhvr>
                                        <p:cTn id="35" dur="500"/>
                                        <p:tgtEl>
                                          <p:spTgt spid="4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2"/>
                                        </p:tgtEl>
                                        <p:attrNameLst>
                                          <p:attrName>style.visibility</p:attrName>
                                        </p:attrNameLst>
                                      </p:cBhvr>
                                      <p:to>
                                        <p:strVal val="visible"/>
                                      </p:to>
                                    </p:set>
                                    <p:animEffect transition="in" filter="fade">
                                      <p:cBhvr>
                                        <p:cTn id="40" dur="500"/>
                                        <p:tgtEl>
                                          <p:spTgt spid="4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52"/>
                                        </p:tgtEl>
                                        <p:attrNameLst>
                                          <p:attrName>style.visibility</p:attrName>
                                        </p:attrNameLst>
                                      </p:cBhvr>
                                      <p:to>
                                        <p:strVal val="visible"/>
                                      </p:to>
                                    </p:set>
                                    <p:animEffect transition="in" filter="fade">
                                      <p:cBhvr>
                                        <p:cTn id="45" dur="500"/>
                                        <p:tgtEl>
                                          <p:spTgt spid="3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9" grpId="0"/>
      <p:bldP spid="3450" grpId="0"/>
      <p:bldP spid="3451" grpId="0"/>
      <p:bldP spid="3452" grpId="0"/>
      <p:bldP spid="3453" grpId="0"/>
      <p:bldP spid="420" grpId="0" animBg="1"/>
      <p:bldP spid="4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33" name="Groupe 4432"/>
          <p:cNvGrpSpPr/>
          <p:nvPr/>
        </p:nvGrpSpPr>
        <p:grpSpPr>
          <a:xfrm>
            <a:off x="6626866" y="1994118"/>
            <a:ext cx="2192074" cy="2577680"/>
            <a:chOff x="6700406" y="1499392"/>
            <a:chExt cx="1701800" cy="2053271"/>
          </a:xfrm>
        </p:grpSpPr>
        <p:grpSp>
          <p:nvGrpSpPr>
            <p:cNvPr id="7" name="Group 4"/>
            <p:cNvGrpSpPr>
              <a:grpSpLocks/>
            </p:cNvGrpSpPr>
            <p:nvPr/>
          </p:nvGrpSpPr>
          <p:grpSpPr bwMode="auto">
            <a:xfrm>
              <a:off x="7094015" y="2076696"/>
              <a:ext cx="1086255" cy="367722"/>
              <a:chOff x="8644" y="12375"/>
              <a:chExt cx="1710" cy="579"/>
            </a:xfrm>
          </p:grpSpPr>
          <p:sp>
            <p:nvSpPr>
              <p:cNvPr id="4431" name="Freeform 5"/>
              <p:cNvSpPr>
                <a:spLocks/>
              </p:cNvSpPr>
              <p:nvPr/>
            </p:nvSpPr>
            <p:spPr bwMode="auto">
              <a:xfrm>
                <a:off x="8644" y="12375"/>
                <a:ext cx="1710" cy="580"/>
              </a:xfrm>
              <a:custGeom>
                <a:avLst/>
                <a:gdLst>
                  <a:gd name="T0" fmla="+- 0 8644 8644"/>
                  <a:gd name="T1" fmla="*/ T0 w 1710"/>
                  <a:gd name="T2" fmla="+- 0 12954 12375"/>
                  <a:gd name="T3" fmla="*/ 12954 h 580"/>
                  <a:gd name="T4" fmla="+- 0 10354 8644"/>
                  <a:gd name="T5" fmla="*/ T4 w 1710"/>
                  <a:gd name="T6" fmla="+- 0 12954 12375"/>
                  <a:gd name="T7" fmla="*/ 12954 h 580"/>
                  <a:gd name="T8" fmla="+- 0 10354 8644"/>
                  <a:gd name="T9" fmla="*/ T8 w 1710"/>
                  <a:gd name="T10" fmla="+- 0 12375 12375"/>
                  <a:gd name="T11" fmla="*/ 12375 h 580"/>
                  <a:gd name="T12" fmla="+- 0 8644 8644"/>
                  <a:gd name="T13" fmla="*/ T12 w 1710"/>
                  <a:gd name="T14" fmla="+- 0 12375 12375"/>
                  <a:gd name="T15" fmla="*/ 12375 h 580"/>
                  <a:gd name="T16" fmla="+- 0 8644 8644"/>
                  <a:gd name="T17" fmla="*/ T16 w 1710"/>
                  <a:gd name="T18" fmla="+- 0 12954 12375"/>
                  <a:gd name="T19" fmla="*/ 12954 h 580"/>
                </a:gdLst>
                <a:ahLst/>
                <a:cxnLst>
                  <a:cxn ang="0">
                    <a:pos x="T1" y="T3"/>
                  </a:cxn>
                  <a:cxn ang="0">
                    <a:pos x="T5" y="T7"/>
                  </a:cxn>
                  <a:cxn ang="0">
                    <a:pos x="T9" y="T11"/>
                  </a:cxn>
                  <a:cxn ang="0">
                    <a:pos x="T13" y="T15"/>
                  </a:cxn>
                  <a:cxn ang="0">
                    <a:pos x="T17" y="T19"/>
                  </a:cxn>
                </a:cxnLst>
                <a:rect l="0" t="0" r="r" b="b"/>
                <a:pathLst>
                  <a:path w="1710" h="580">
                    <a:moveTo>
                      <a:pt x="0" y="579"/>
                    </a:moveTo>
                    <a:lnTo>
                      <a:pt x="1710" y="579"/>
                    </a:lnTo>
                    <a:lnTo>
                      <a:pt x="1710" y="0"/>
                    </a:lnTo>
                    <a:lnTo>
                      <a:pt x="0" y="0"/>
                    </a:lnTo>
                    <a:lnTo>
                      <a:pt x="0" y="579"/>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8" name="Group 6"/>
            <p:cNvGrpSpPr>
              <a:grpSpLocks/>
            </p:cNvGrpSpPr>
            <p:nvPr/>
          </p:nvGrpSpPr>
          <p:grpSpPr bwMode="auto">
            <a:xfrm>
              <a:off x="7094015" y="3180496"/>
              <a:ext cx="1086255" cy="315644"/>
              <a:chOff x="8644" y="14113"/>
              <a:chExt cx="1710" cy="497"/>
            </a:xfrm>
          </p:grpSpPr>
          <p:sp>
            <p:nvSpPr>
              <p:cNvPr id="4430" name="Freeform 7"/>
              <p:cNvSpPr>
                <a:spLocks/>
              </p:cNvSpPr>
              <p:nvPr/>
            </p:nvSpPr>
            <p:spPr bwMode="auto">
              <a:xfrm>
                <a:off x="8644" y="14113"/>
                <a:ext cx="1710" cy="497"/>
              </a:xfrm>
              <a:custGeom>
                <a:avLst/>
                <a:gdLst>
                  <a:gd name="T0" fmla="+- 0 8644 8644"/>
                  <a:gd name="T1" fmla="*/ T0 w 1710"/>
                  <a:gd name="T2" fmla="+- 0 14610 14113"/>
                  <a:gd name="T3" fmla="*/ 14610 h 497"/>
                  <a:gd name="T4" fmla="+- 0 10354 8644"/>
                  <a:gd name="T5" fmla="*/ T4 w 1710"/>
                  <a:gd name="T6" fmla="+- 0 14610 14113"/>
                  <a:gd name="T7" fmla="*/ 14610 h 497"/>
                  <a:gd name="T8" fmla="+- 0 10354 8644"/>
                  <a:gd name="T9" fmla="*/ T8 w 1710"/>
                  <a:gd name="T10" fmla="+- 0 14113 14113"/>
                  <a:gd name="T11" fmla="*/ 14113 h 497"/>
                  <a:gd name="T12" fmla="+- 0 8644 8644"/>
                  <a:gd name="T13" fmla="*/ T12 w 1710"/>
                  <a:gd name="T14" fmla="+- 0 14113 14113"/>
                  <a:gd name="T15" fmla="*/ 14113 h 497"/>
                  <a:gd name="T16" fmla="+- 0 8644 8644"/>
                  <a:gd name="T17" fmla="*/ T16 w 1710"/>
                  <a:gd name="T18" fmla="+- 0 14610 14113"/>
                  <a:gd name="T19" fmla="*/ 14610 h 497"/>
                </a:gdLst>
                <a:ahLst/>
                <a:cxnLst>
                  <a:cxn ang="0">
                    <a:pos x="T1" y="T3"/>
                  </a:cxn>
                  <a:cxn ang="0">
                    <a:pos x="T5" y="T7"/>
                  </a:cxn>
                  <a:cxn ang="0">
                    <a:pos x="T9" y="T11"/>
                  </a:cxn>
                  <a:cxn ang="0">
                    <a:pos x="T13" y="T15"/>
                  </a:cxn>
                  <a:cxn ang="0">
                    <a:pos x="T17" y="T19"/>
                  </a:cxn>
                </a:cxnLst>
                <a:rect l="0" t="0" r="r" b="b"/>
                <a:pathLst>
                  <a:path w="1710" h="497">
                    <a:moveTo>
                      <a:pt x="0" y="497"/>
                    </a:moveTo>
                    <a:lnTo>
                      <a:pt x="1710" y="497"/>
                    </a:lnTo>
                    <a:lnTo>
                      <a:pt x="1710" y="0"/>
                    </a:lnTo>
                    <a:lnTo>
                      <a:pt x="0" y="0"/>
                    </a:lnTo>
                    <a:lnTo>
                      <a:pt x="0" y="497"/>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9" name="Group 8"/>
            <p:cNvGrpSpPr>
              <a:grpSpLocks/>
            </p:cNvGrpSpPr>
            <p:nvPr/>
          </p:nvGrpSpPr>
          <p:grpSpPr bwMode="auto">
            <a:xfrm>
              <a:off x="7090203" y="2076696"/>
              <a:ext cx="6988" cy="26039"/>
              <a:chOff x="8638" y="12375"/>
              <a:chExt cx="11" cy="41"/>
            </a:xfrm>
          </p:grpSpPr>
          <p:sp>
            <p:nvSpPr>
              <p:cNvPr id="4429" name="Freeform 9"/>
              <p:cNvSpPr>
                <a:spLocks/>
              </p:cNvSpPr>
              <p:nvPr/>
            </p:nvSpPr>
            <p:spPr bwMode="auto">
              <a:xfrm>
                <a:off x="8638" y="12375"/>
                <a:ext cx="11" cy="41"/>
              </a:xfrm>
              <a:custGeom>
                <a:avLst/>
                <a:gdLst>
                  <a:gd name="T0" fmla="+- 0 8638 8638"/>
                  <a:gd name="T1" fmla="*/ T0 w 11"/>
                  <a:gd name="T2" fmla="+- 0 12396 12375"/>
                  <a:gd name="T3" fmla="*/ 12396 h 41"/>
                  <a:gd name="T4" fmla="+- 0 8649 8638"/>
                  <a:gd name="T5" fmla="*/ T4 w 11"/>
                  <a:gd name="T6" fmla="+- 0 12396 12375"/>
                  <a:gd name="T7" fmla="*/ 12396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 name="Group 10"/>
            <p:cNvGrpSpPr>
              <a:grpSpLocks/>
            </p:cNvGrpSpPr>
            <p:nvPr/>
          </p:nvGrpSpPr>
          <p:grpSpPr bwMode="auto">
            <a:xfrm>
              <a:off x="7090203" y="2123058"/>
              <a:ext cx="6988" cy="26039"/>
              <a:chOff x="8638" y="12448"/>
              <a:chExt cx="11" cy="41"/>
            </a:xfrm>
          </p:grpSpPr>
          <p:sp>
            <p:nvSpPr>
              <p:cNvPr id="4428" name="Freeform 11"/>
              <p:cNvSpPr>
                <a:spLocks/>
              </p:cNvSpPr>
              <p:nvPr/>
            </p:nvSpPr>
            <p:spPr bwMode="auto">
              <a:xfrm>
                <a:off x="8638" y="12448"/>
                <a:ext cx="11" cy="41"/>
              </a:xfrm>
              <a:custGeom>
                <a:avLst/>
                <a:gdLst>
                  <a:gd name="T0" fmla="+- 0 8638 8638"/>
                  <a:gd name="T1" fmla="*/ T0 w 11"/>
                  <a:gd name="T2" fmla="+- 0 12468 12448"/>
                  <a:gd name="T3" fmla="*/ 12468 h 41"/>
                  <a:gd name="T4" fmla="+- 0 8649 8638"/>
                  <a:gd name="T5" fmla="*/ T4 w 11"/>
                  <a:gd name="T6" fmla="+- 0 12468 12448"/>
                  <a:gd name="T7" fmla="*/ 12468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 name="Group 12"/>
            <p:cNvGrpSpPr>
              <a:grpSpLocks/>
            </p:cNvGrpSpPr>
            <p:nvPr/>
          </p:nvGrpSpPr>
          <p:grpSpPr bwMode="auto">
            <a:xfrm>
              <a:off x="7090203" y="2168785"/>
              <a:ext cx="6988" cy="26039"/>
              <a:chOff x="8638" y="12520"/>
              <a:chExt cx="11" cy="41"/>
            </a:xfrm>
          </p:grpSpPr>
          <p:sp>
            <p:nvSpPr>
              <p:cNvPr id="4427" name="Freeform 13"/>
              <p:cNvSpPr>
                <a:spLocks/>
              </p:cNvSpPr>
              <p:nvPr/>
            </p:nvSpPr>
            <p:spPr bwMode="auto">
              <a:xfrm>
                <a:off x="8638" y="12520"/>
                <a:ext cx="11" cy="41"/>
              </a:xfrm>
              <a:custGeom>
                <a:avLst/>
                <a:gdLst>
                  <a:gd name="T0" fmla="+- 0 8638 8638"/>
                  <a:gd name="T1" fmla="*/ T0 w 11"/>
                  <a:gd name="T2" fmla="+- 0 12540 12520"/>
                  <a:gd name="T3" fmla="*/ 12540 h 41"/>
                  <a:gd name="T4" fmla="+- 0 8649 8638"/>
                  <a:gd name="T5" fmla="*/ T4 w 11"/>
                  <a:gd name="T6" fmla="+- 0 12540 12520"/>
                  <a:gd name="T7" fmla="*/ 12540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2" name="Group 14"/>
            <p:cNvGrpSpPr>
              <a:grpSpLocks/>
            </p:cNvGrpSpPr>
            <p:nvPr/>
          </p:nvGrpSpPr>
          <p:grpSpPr bwMode="auto">
            <a:xfrm>
              <a:off x="7090203" y="2215147"/>
              <a:ext cx="6988" cy="26039"/>
              <a:chOff x="8638" y="12593"/>
              <a:chExt cx="11" cy="41"/>
            </a:xfrm>
          </p:grpSpPr>
          <p:sp>
            <p:nvSpPr>
              <p:cNvPr id="4426" name="Freeform 15"/>
              <p:cNvSpPr>
                <a:spLocks/>
              </p:cNvSpPr>
              <p:nvPr/>
            </p:nvSpPr>
            <p:spPr bwMode="auto">
              <a:xfrm>
                <a:off x="8638" y="12593"/>
                <a:ext cx="11" cy="41"/>
              </a:xfrm>
              <a:custGeom>
                <a:avLst/>
                <a:gdLst>
                  <a:gd name="T0" fmla="+- 0 8638 8638"/>
                  <a:gd name="T1" fmla="*/ T0 w 11"/>
                  <a:gd name="T2" fmla="+- 0 12613 12593"/>
                  <a:gd name="T3" fmla="*/ 12613 h 41"/>
                  <a:gd name="T4" fmla="+- 0 8649 8638"/>
                  <a:gd name="T5" fmla="*/ T4 w 11"/>
                  <a:gd name="T6" fmla="+- 0 12613 12593"/>
                  <a:gd name="T7" fmla="*/ 12613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16"/>
            <p:cNvGrpSpPr>
              <a:grpSpLocks/>
            </p:cNvGrpSpPr>
            <p:nvPr/>
          </p:nvGrpSpPr>
          <p:grpSpPr bwMode="auto">
            <a:xfrm>
              <a:off x="7090203" y="2260874"/>
              <a:ext cx="6988" cy="26039"/>
              <a:chOff x="8638" y="12665"/>
              <a:chExt cx="11" cy="41"/>
            </a:xfrm>
          </p:grpSpPr>
          <p:sp>
            <p:nvSpPr>
              <p:cNvPr id="4425" name="Freeform 17"/>
              <p:cNvSpPr>
                <a:spLocks/>
              </p:cNvSpPr>
              <p:nvPr/>
            </p:nvSpPr>
            <p:spPr bwMode="auto">
              <a:xfrm>
                <a:off x="8638" y="12665"/>
                <a:ext cx="11" cy="41"/>
              </a:xfrm>
              <a:custGeom>
                <a:avLst/>
                <a:gdLst>
                  <a:gd name="T0" fmla="+- 0 8638 8638"/>
                  <a:gd name="T1" fmla="*/ T0 w 11"/>
                  <a:gd name="T2" fmla="+- 0 12685 12665"/>
                  <a:gd name="T3" fmla="*/ 12685 h 41"/>
                  <a:gd name="T4" fmla="+- 0 8649 8638"/>
                  <a:gd name="T5" fmla="*/ T4 w 11"/>
                  <a:gd name="T6" fmla="+- 0 12685 12665"/>
                  <a:gd name="T7" fmla="*/ 12685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4" name="Group 18"/>
            <p:cNvGrpSpPr>
              <a:grpSpLocks/>
            </p:cNvGrpSpPr>
            <p:nvPr/>
          </p:nvGrpSpPr>
          <p:grpSpPr bwMode="auto">
            <a:xfrm>
              <a:off x="7090203" y="2306601"/>
              <a:ext cx="6988" cy="26039"/>
              <a:chOff x="8638" y="12737"/>
              <a:chExt cx="11" cy="41"/>
            </a:xfrm>
          </p:grpSpPr>
          <p:sp>
            <p:nvSpPr>
              <p:cNvPr id="4424" name="Freeform 19"/>
              <p:cNvSpPr>
                <a:spLocks/>
              </p:cNvSpPr>
              <p:nvPr/>
            </p:nvSpPr>
            <p:spPr bwMode="auto">
              <a:xfrm>
                <a:off x="8638" y="12737"/>
                <a:ext cx="11" cy="41"/>
              </a:xfrm>
              <a:custGeom>
                <a:avLst/>
                <a:gdLst>
                  <a:gd name="T0" fmla="+- 0 8638 8638"/>
                  <a:gd name="T1" fmla="*/ T0 w 11"/>
                  <a:gd name="T2" fmla="+- 0 12758 12737"/>
                  <a:gd name="T3" fmla="*/ 12758 h 41"/>
                  <a:gd name="T4" fmla="+- 0 8649 8638"/>
                  <a:gd name="T5" fmla="*/ T4 w 11"/>
                  <a:gd name="T6" fmla="+- 0 12758 12737"/>
                  <a:gd name="T7" fmla="*/ 12758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5" name="Group 20"/>
            <p:cNvGrpSpPr>
              <a:grpSpLocks/>
            </p:cNvGrpSpPr>
            <p:nvPr/>
          </p:nvGrpSpPr>
          <p:grpSpPr bwMode="auto">
            <a:xfrm>
              <a:off x="7090203" y="2352329"/>
              <a:ext cx="6988" cy="26039"/>
              <a:chOff x="8638" y="12809"/>
              <a:chExt cx="11" cy="41"/>
            </a:xfrm>
          </p:grpSpPr>
          <p:sp>
            <p:nvSpPr>
              <p:cNvPr id="4423" name="Freeform 21"/>
              <p:cNvSpPr>
                <a:spLocks/>
              </p:cNvSpPr>
              <p:nvPr/>
            </p:nvSpPr>
            <p:spPr bwMode="auto">
              <a:xfrm>
                <a:off x="8638" y="12809"/>
                <a:ext cx="11" cy="41"/>
              </a:xfrm>
              <a:custGeom>
                <a:avLst/>
                <a:gdLst>
                  <a:gd name="T0" fmla="+- 0 8638 8638"/>
                  <a:gd name="T1" fmla="*/ T0 w 11"/>
                  <a:gd name="T2" fmla="+- 0 12830 12809"/>
                  <a:gd name="T3" fmla="*/ 12830 h 41"/>
                  <a:gd name="T4" fmla="+- 0 8649 8638"/>
                  <a:gd name="T5" fmla="*/ T4 w 11"/>
                  <a:gd name="T6" fmla="+- 0 12830 12809"/>
                  <a:gd name="T7" fmla="*/ 1283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6" name="Group 22"/>
            <p:cNvGrpSpPr>
              <a:grpSpLocks/>
            </p:cNvGrpSpPr>
            <p:nvPr/>
          </p:nvGrpSpPr>
          <p:grpSpPr bwMode="auto">
            <a:xfrm>
              <a:off x="7090203" y="2398691"/>
              <a:ext cx="6988" cy="26039"/>
              <a:chOff x="8638" y="12882"/>
              <a:chExt cx="11" cy="41"/>
            </a:xfrm>
          </p:grpSpPr>
          <p:sp>
            <p:nvSpPr>
              <p:cNvPr id="4422" name="Freeform 23"/>
              <p:cNvSpPr>
                <a:spLocks/>
              </p:cNvSpPr>
              <p:nvPr/>
            </p:nvSpPr>
            <p:spPr bwMode="auto">
              <a:xfrm>
                <a:off x="8638" y="12882"/>
                <a:ext cx="11" cy="41"/>
              </a:xfrm>
              <a:custGeom>
                <a:avLst/>
                <a:gdLst>
                  <a:gd name="T0" fmla="+- 0 8638 8638"/>
                  <a:gd name="T1" fmla="*/ T0 w 11"/>
                  <a:gd name="T2" fmla="+- 0 12903 12882"/>
                  <a:gd name="T3" fmla="*/ 12903 h 41"/>
                  <a:gd name="T4" fmla="+- 0 8649 8638"/>
                  <a:gd name="T5" fmla="*/ T4 w 11"/>
                  <a:gd name="T6" fmla="+- 0 12903 12882"/>
                  <a:gd name="T7" fmla="*/ 12903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7" name="Group 24"/>
            <p:cNvGrpSpPr>
              <a:grpSpLocks/>
            </p:cNvGrpSpPr>
            <p:nvPr/>
          </p:nvGrpSpPr>
          <p:grpSpPr bwMode="auto">
            <a:xfrm>
              <a:off x="7090203" y="2444418"/>
              <a:ext cx="6988" cy="26039"/>
              <a:chOff x="8638" y="12954"/>
              <a:chExt cx="11" cy="41"/>
            </a:xfrm>
          </p:grpSpPr>
          <p:sp>
            <p:nvSpPr>
              <p:cNvPr id="4421" name="Freeform 25"/>
              <p:cNvSpPr>
                <a:spLocks/>
              </p:cNvSpPr>
              <p:nvPr/>
            </p:nvSpPr>
            <p:spPr bwMode="auto">
              <a:xfrm>
                <a:off x="8638" y="12954"/>
                <a:ext cx="11" cy="41"/>
              </a:xfrm>
              <a:custGeom>
                <a:avLst/>
                <a:gdLst>
                  <a:gd name="T0" fmla="+- 0 8638 8638"/>
                  <a:gd name="T1" fmla="*/ T0 w 11"/>
                  <a:gd name="T2" fmla="+- 0 12975 12954"/>
                  <a:gd name="T3" fmla="*/ 12975 h 41"/>
                  <a:gd name="T4" fmla="+- 0 8649 8638"/>
                  <a:gd name="T5" fmla="*/ T4 w 11"/>
                  <a:gd name="T6" fmla="+- 0 12975 12954"/>
                  <a:gd name="T7" fmla="*/ 1297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26"/>
            <p:cNvGrpSpPr>
              <a:grpSpLocks/>
            </p:cNvGrpSpPr>
            <p:nvPr/>
          </p:nvGrpSpPr>
          <p:grpSpPr bwMode="auto">
            <a:xfrm>
              <a:off x="7090203" y="2490780"/>
              <a:ext cx="6988" cy="26039"/>
              <a:chOff x="8638" y="13027"/>
              <a:chExt cx="11" cy="41"/>
            </a:xfrm>
          </p:grpSpPr>
          <p:sp>
            <p:nvSpPr>
              <p:cNvPr id="4420" name="Freeform 27"/>
              <p:cNvSpPr>
                <a:spLocks/>
              </p:cNvSpPr>
              <p:nvPr/>
            </p:nvSpPr>
            <p:spPr bwMode="auto">
              <a:xfrm>
                <a:off x="8638" y="13027"/>
                <a:ext cx="11" cy="41"/>
              </a:xfrm>
              <a:custGeom>
                <a:avLst/>
                <a:gdLst>
                  <a:gd name="T0" fmla="+- 0 8638 8638"/>
                  <a:gd name="T1" fmla="*/ T0 w 11"/>
                  <a:gd name="T2" fmla="+- 0 13048 13027"/>
                  <a:gd name="T3" fmla="*/ 13048 h 41"/>
                  <a:gd name="T4" fmla="+- 0 8649 8638"/>
                  <a:gd name="T5" fmla="*/ T4 w 11"/>
                  <a:gd name="T6" fmla="+- 0 13048 13027"/>
                  <a:gd name="T7" fmla="*/ 13048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9" name="Group 28"/>
            <p:cNvGrpSpPr>
              <a:grpSpLocks/>
            </p:cNvGrpSpPr>
            <p:nvPr/>
          </p:nvGrpSpPr>
          <p:grpSpPr bwMode="auto">
            <a:xfrm>
              <a:off x="7090203" y="2536507"/>
              <a:ext cx="6988" cy="26039"/>
              <a:chOff x="8638" y="13099"/>
              <a:chExt cx="11" cy="41"/>
            </a:xfrm>
          </p:grpSpPr>
          <p:sp>
            <p:nvSpPr>
              <p:cNvPr id="4419" name="Freeform 29"/>
              <p:cNvSpPr>
                <a:spLocks/>
              </p:cNvSpPr>
              <p:nvPr/>
            </p:nvSpPr>
            <p:spPr bwMode="auto">
              <a:xfrm>
                <a:off x="8638" y="13099"/>
                <a:ext cx="11" cy="41"/>
              </a:xfrm>
              <a:custGeom>
                <a:avLst/>
                <a:gdLst>
                  <a:gd name="T0" fmla="+- 0 8638 8638"/>
                  <a:gd name="T1" fmla="*/ T0 w 11"/>
                  <a:gd name="T2" fmla="+- 0 13120 13099"/>
                  <a:gd name="T3" fmla="*/ 13120 h 41"/>
                  <a:gd name="T4" fmla="+- 0 8649 8638"/>
                  <a:gd name="T5" fmla="*/ T4 w 11"/>
                  <a:gd name="T6" fmla="+- 0 13120 13099"/>
                  <a:gd name="T7" fmla="*/ 1312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0" name="Group 30"/>
            <p:cNvGrpSpPr>
              <a:grpSpLocks/>
            </p:cNvGrpSpPr>
            <p:nvPr/>
          </p:nvGrpSpPr>
          <p:grpSpPr bwMode="auto">
            <a:xfrm>
              <a:off x="7090203" y="2582869"/>
              <a:ext cx="6988" cy="26039"/>
              <a:chOff x="8638" y="13172"/>
              <a:chExt cx="11" cy="41"/>
            </a:xfrm>
          </p:grpSpPr>
          <p:sp>
            <p:nvSpPr>
              <p:cNvPr id="4418" name="Freeform 31"/>
              <p:cNvSpPr>
                <a:spLocks/>
              </p:cNvSpPr>
              <p:nvPr/>
            </p:nvSpPr>
            <p:spPr bwMode="auto">
              <a:xfrm>
                <a:off x="8638" y="13172"/>
                <a:ext cx="11" cy="41"/>
              </a:xfrm>
              <a:custGeom>
                <a:avLst/>
                <a:gdLst>
                  <a:gd name="T0" fmla="+- 0 8638 8638"/>
                  <a:gd name="T1" fmla="*/ T0 w 11"/>
                  <a:gd name="T2" fmla="+- 0 13193 13172"/>
                  <a:gd name="T3" fmla="*/ 13193 h 41"/>
                  <a:gd name="T4" fmla="+- 0 8649 8638"/>
                  <a:gd name="T5" fmla="*/ T4 w 11"/>
                  <a:gd name="T6" fmla="+- 0 13193 13172"/>
                  <a:gd name="T7" fmla="*/ 13193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1" name="Group 32"/>
            <p:cNvGrpSpPr>
              <a:grpSpLocks/>
            </p:cNvGrpSpPr>
            <p:nvPr/>
          </p:nvGrpSpPr>
          <p:grpSpPr bwMode="auto">
            <a:xfrm>
              <a:off x="7090203" y="2628596"/>
              <a:ext cx="6988" cy="26039"/>
              <a:chOff x="8638" y="13244"/>
              <a:chExt cx="11" cy="41"/>
            </a:xfrm>
          </p:grpSpPr>
          <p:sp>
            <p:nvSpPr>
              <p:cNvPr id="4417" name="Freeform 33"/>
              <p:cNvSpPr>
                <a:spLocks/>
              </p:cNvSpPr>
              <p:nvPr/>
            </p:nvSpPr>
            <p:spPr bwMode="auto">
              <a:xfrm>
                <a:off x="8638" y="13244"/>
                <a:ext cx="11" cy="41"/>
              </a:xfrm>
              <a:custGeom>
                <a:avLst/>
                <a:gdLst>
                  <a:gd name="T0" fmla="+- 0 8638 8638"/>
                  <a:gd name="T1" fmla="*/ T0 w 11"/>
                  <a:gd name="T2" fmla="+- 0 13265 13244"/>
                  <a:gd name="T3" fmla="*/ 13265 h 41"/>
                  <a:gd name="T4" fmla="+- 0 8649 8638"/>
                  <a:gd name="T5" fmla="*/ T4 w 11"/>
                  <a:gd name="T6" fmla="+- 0 13265 13244"/>
                  <a:gd name="T7" fmla="*/ 1326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2" name="Group 34"/>
            <p:cNvGrpSpPr>
              <a:grpSpLocks/>
            </p:cNvGrpSpPr>
            <p:nvPr/>
          </p:nvGrpSpPr>
          <p:grpSpPr bwMode="auto">
            <a:xfrm>
              <a:off x="7090203" y="2674958"/>
              <a:ext cx="6988" cy="26039"/>
              <a:chOff x="8638" y="13317"/>
              <a:chExt cx="11" cy="41"/>
            </a:xfrm>
          </p:grpSpPr>
          <p:sp>
            <p:nvSpPr>
              <p:cNvPr id="4416" name="Freeform 35"/>
              <p:cNvSpPr>
                <a:spLocks/>
              </p:cNvSpPr>
              <p:nvPr/>
            </p:nvSpPr>
            <p:spPr bwMode="auto">
              <a:xfrm>
                <a:off x="8638" y="13317"/>
                <a:ext cx="11" cy="41"/>
              </a:xfrm>
              <a:custGeom>
                <a:avLst/>
                <a:gdLst>
                  <a:gd name="T0" fmla="+- 0 8638 8638"/>
                  <a:gd name="T1" fmla="*/ T0 w 11"/>
                  <a:gd name="T2" fmla="+- 0 13338 13317"/>
                  <a:gd name="T3" fmla="*/ 13338 h 41"/>
                  <a:gd name="T4" fmla="+- 0 8649 8638"/>
                  <a:gd name="T5" fmla="*/ T4 w 11"/>
                  <a:gd name="T6" fmla="+- 0 13338 13317"/>
                  <a:gd name="T7" fmla="*/ 13338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3" name="Group 36"/>
            <p:cNvGrpSpPr>
              <a:grpSpLocks/>
            </p:cNvGrpSpPr>
            <p:nvPr/>
          </p:nvGrpSpPr>
          <p:grpSpPr bwMode="auto">
            <a:xfrm>
              <a:off x="7090203" y="2720685"/>
              <a:ext cx="6988" cy="26039"/>
              <a:chOff x="8638" y="13389"/>
              <a:chExt cx="11" cy="41"/>
            </a:xfrm>
          </p:grpSpPr>
          <p:sp>
            <p:nvSpPr>
              <p:cNvPr id="4415" name="Freeform 37"/>
              <p:cNvSpPr>
                <a:spLocks/>
              </p:cNvSpPr>
              <p:nvPr/>
            </p:nvSpPr>
            <p:spPr bwMode="auto">
              <a:xfrm>
                <a:off x="8638" y="13389"/>
                <a:ext cx="11" cy="41"/>
              </a:xfrm>
              <a:custGeom>
                <a:avLst/>
                <a:gdLst>
                  <a:gd name="T0" fmla="+- 0 8638 8638"/>
                  <a:gd name="T1" fmla="*/ T0 w 11"/>
                  <a:gd name="T2" fmla="+- 0 13410 13389"/>
                  <a:gd name="T3" fmla="*/ 13410 h 41"/>
                  <a:gd name="T4" fmla="+- 0 8649 8638"/>
                  <a:gd name="T5" fmla="*/ T4 w 11"/>
                  <a:gd name="T6" fmla="+- 0 13410 13389"/>
                  <a:gd name="T7" fmla="*/ 1341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4" name="Group 38"/>
            <p:cNvGrpSpPr>
              <a:grpSpLocks/>
            </p:cNvGrpSpPr>
            <p:nvPr/>
          </p:nvGrpSpPr>
          <p:grpSpPr bwMode="auto">
            <a:xfrm>
              <a:off x="7090203" y="2767047"/>
              <a:ext cx="6988" cy="26039"/>
              <a:chOff x="8638" y="13462"/>
              <a:chExt cx="11" cy="41"/>
            </a:xfrm>
          </p:grpSpPr>
          <p:sp>
            <p:nvSpPr>
              <p:cNvPr id="4414" name="Freeform 39"/>
              <p:cNvSpPr>
                <a:spLocks/>
              </p:cNvSpPr>
              <p:nvPr/>
            </p:nvSpPr>
            <p:spPr bwMode="auto">
              <a:xfrm>
                <a:off x="8638" y="13462"/>
                <a:ext cx="11" cy="41"/>
              </a:xfrm>
              <a:custGeom>
                <a:avLst/>
                <a:gdLst>
                  <a:gd name="T0" fmla="+- 0 8638 8638"/>
                  <a:gd name="T1" fmla="*/ T0 w 11"/>
                  <a:gd name="T2" fmla="+- 0 13482 13462"/>
                  <a:gd name="T3" fmla="*/ 13482 h 41"/>
                  <a:gd name="T4" fmla="+- 0 8649 8638"/>
                  <a:gd name="T5" fmla="*/ T4 w 11"/>
                  <a:gd name="T6" fmla="+- 0 13482 13462"/>
                  <a:gd name="T7" fmla="*/ 13482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5" name="Group 40"/>
            <p:cNvGrpSpPr>
              <a:grpSpLocks/>
            </p:cNvGrpSpPr>
            <p:nvPr/>
          </p:nvGrpSpPr>
          <p:grpSpPr bwMode="auto">
            <a:xfrm>
              <a:off x="7090203" y="2812775"/>
              <a:ext cx="6988" cy="26039"/>
              <a:chOff x="8638" y="13534"/>
              <a:chExt cx="11" cy="41"/>
            </a:xfrm>
          </p:grpSpPr>
          <p:sp>
            <p:nvSpPr>
              <p:cNvPr id="4413" name="Freeform 41"/>
              <p:cNvSpPr>
                <a:spLocks/>
              </p:cNvSpPr>
              <p:nvPr/>
            </p:nvSpPr>
            <p:spPr bwMode="auto">
              <a:xfrm>
                <a:off x="8638" y="13534"/>
                <a:ext cx="11" cy="41"/>
              </a:xfrm>
              <a:custGeom>
                <a:avLst/>
                <a:gdLst>
                  <a:gd name="T0" fmla="+- 0 8638 8638"/>
                  <a:gd name="T1" fmla="*/ T0 w 11"/>
                  <a:gd name="T2" fmla="+- 0 13555 13534"/>
                  <a:gd name="T3" fmla="*/ 13555 h 41"/>
                  <a:gd name="T4" fmla="+- 0 8649 8638"/>
                  <a:gd name="T5" fmla="*/ T4 w 11"/>
                  <a:gd name="T6" fmla="+- 0 13555 13534"/>
                  <a:gd name="T7" fmla="*/ 1355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6" name="Group 42"/>
            <p:cNvGrpSpPr>
              <a:grpSpLocks/>
            </p:cNvGrpSpPr>
            <p:nvPr/>
          </p:nvGrpSpPr>
          <p:grpSpPr bwMode="auto">
            <a:xfrm>
              <a:off x="7090203" y="2859137"/>
              <a:ext cx="6988" cy="26039"/>
              <a:chOff x="8638" y="13607"/>
              <a:chExt cx="11" cy="41"/>
            </a:xfrm>
          </p:grpSpPr>
          <p:sp>
            <p:nvSpPr>
              <p:cNvPr id="4412" name="Freeform 43"/>
              <p:cNvSpPr>
                <a:spLocks/>
              </p:cNvSpPr>
              <p:nvPr/>
            </p:nvSpPr>
            <p:spPr bwMode="auto">
              <a:xfrm>
                <a:off x="8638" y="13607"/>
                <a:ext cx="11" cy="41"/>
              </a:xfrm>
              <a:custGeom>
                <a:avLst/>
                <a:gdLst>
                  <a:gd name="T0" fmla="+- 0 8638 8638"/>
                  <a:gd name="T1" fmla="*/ T0 w 11"/>
                  <a:gd name="T2" fmla="+- 0 13627 13607"/>
                  <a:gd name="T3" fmla="*/ 13627 h 41"/>
                  <a:gd name="T4" fmla="+- 0 8649 8638"/>
                  <a:gd name="T5" fmla="*/ T4 w 11"/>
                  <a:gd name="T6" fmla="+- 0 13627 13607"/>
                  <a:gd name="T7" fmla="*/ 13627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7" name="Group 44"/>
            <p:cNvGrpSpPr>
              <a:grpSpLocks/>
            </p:cNvGrpSpPr>
            <p:nvPr/>
          </p:nvGrpSpPr>
          <p:grpSpPr bwMode="auto">
            <a:xfrm>
              <a:off x="7090203" y="2904864"/>
              <a:ext cx="6988" cy="26039"/>
              <a:chOff x="8638" y="13679"/>
              <a:chExt cx="11" cy="41"/>
            </a:xfrm>
          </p:grpSpPr>
          <p:sp>
            <p:nvSpPr>
              <p:cNvPr id="4411" name="Freeform 45"/>
              <p:cNvSpPr>
                <a:spLocks/>
              </p:cNvSpPr>
              <p:nvPr/>
            </p:nvSpPr>
            <p:spPr bwMode="auto">
              <a:xfrm>
                <a:off x="8638" y="13679"/>
                <a:ext cx="11" cy="41"/>
              </a:xfrm>
              <a:custGeom>
                <a:avLst/>
                <a:gdLst>
                  <a:gd name="T0" fmla="+- 0 8638 8638"/>
                  <a:gd name="T1" fmla="*/ T0 w 11"/>
                  <a:gd name="T2" fmla="+- 0 13699 13679"/>
                  <a:gd name="T3" fmla="*/ 13699 h 41"/>
                  <a:gd name="T4" fmla="+- 0 8649 8638"/>
                  <a:gd name="T5" fmla="*/ T4 w 11"/>
                  <a:gd name="T6" fmla="+- 0 13699 13679"/>
                  <a:gd name="T7" fmla="*/ 13699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8" name="Group 46"/>
            <p:cNvGrpSpPr>
              <a:grpSpLocks/>
            </p:cNvGrpSpPr>
            <p:nvPr/>
          </p:nvGrpSpPr>
          <p:grpSpPr bwMode="auto">
            <a:xfrm>
              <a:off x="7090203" y="2951226"/>
              <a:ext cx="6988" cy="26039"/>
              <a:chOff x="8638" y="13752"/>
              <a:chExt cx="11" cy="41"/>
            </a:xfrm>
          </p:grpSpPr>
          <p:sp>
            <p:nvSpPr>
              <p:cNvPr id="4410" name="Freeform 47"/>
              <p:cNvSpPr>
                <a:spLocks/>
              </p:cNvSpPr>
              <p:nvPr/>
            </p:nvSpPr>
            <p:spPr bwMode="auto">
              <a:xfrm>
                <a:off x="8638" y="13752"/>
                <a:ext cx="11" cy="41"/>
              </a:xfrm>
              <a:custGeom>
                <a:avLst/>
                <a:gdLst>
                  <a:gd name="T0" fmla="+- 0 8638 8638"/>
                  <a:gd name="T1" fmla="*/ T0 w 11"/>
                  <a:gd name="T2" fmla="+- 0 13772 13752"/>
                  <a:gd name="T3" fmla="*/ 13772 h 41"/>
                  <a:gd name="T4" fmla="+- 0 8649 8638"/>
                  <a:gd name="T5" fmla="*/ T4 w 11"/>
                  <a:gd name="T6" fmla="+- 0 13772 13752"/>
                  <a:gd name="T7" fmla="*/ 13772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29" name="Group 48"/>
            <p:cNvGrpSpPr>
              <a:grpSpLocks/>
            </p:cNvGrpSpPr>
            <p:nvPr/>
          </p:nvGrpSpPr>
          <p:grpSpPr bwMode="auto">
            <a:xfrm>
              <a:off x="7090203" y="2996953"/>
              <a:ext cx="6988" cy="26039"/>
              <a:chOff x="8638" y="13824"/>
              <a:chExt cx="11" cy="41"/>
            </a:xfrm>
          </p:grpSpPr>
          <p:sp>
            <p:nvSpPr>
              <p:cNvPr id="4409" name="Freeform 49"/>
              <p:cNvSpPr>
                <a:spLocks/>
              </p:cNvSpPr>
              <p:nvPr/>
            </p:nvSpPr>
            <p:spPr bwMode="auto">
              <a:xfrm>
                <a:off x="8638" y="13824"/>
                <a:ext cx="11" cy="41"/>
              </a:xfrm>
              <a:custGeom>
                <a:avLst/>
                <a:gdLst>
                  <a:gd name="T0" fmla="+- 0 8638 8638"/>
                  <a:gd name="T1" fmla="*/ T0 w 11"/>
                  <a:gd name="T2" fmla="+- 0 13844 13824"/>
                  <a:gd name="T3" fmla="*/ 13844 h 41"/>
                  <a:gd name="T4" fmla="+- 0 8649 8638"/>
                  <a:gd name="T5" fmla="*/ T4 w 11"/>
                  <a:gd name="T6" fmla="+- 0 13844 13824"/>
                  <a:gd name="T7" fmla="*/ 13844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0" name="Group 50"/>
            <p:cNvGrpSpPr>
              <a:grpSpLocks/>
            </p:cNvGrpSpPr>
            <p:nvPr/>
          </p:nvGrpSpPr>
          <p:grpSpPr bwMode="auto">
            <a:xfrm>
              <a:off x="7090203" y="3042680"/>
              <a:ext cx="6988" cy="26039"/>
              <a:chOff x="8638" y="13896"/>
              <a:chExt cx="11" cy="41"/>
            </a:xfrm>
          </p:grpSpPr>
          <p:sp>
            <p:nvSpPr>
              <p:cNvPr id="4408" name="Freeform 51"/>
              <p:cNvSpPr>
                <a:spLocks/>
              </p:cNvSpPr>
              <p:nvPr/>
            </p:nvSpPr>
            <p:spPr bwMode="auto">
              <a:xfrm>
                <a:off x="8638" y="13896"/>
                <a:ext cx="11" cy="41"/>
              </a:xfrm>
              <a:custGeom>
                <a:avLst/>
                <a:gdLst>
                  <a:gd name="T0" fmla="+- 0 8638 8638"/>
                  <a:gd name="T1" fmla="*/ T0 w 11"/>
                  <a:gd name="T2" fmla="+- 0 13917 13896"/>
                  <a:gd name="T3" fmla="*/ 13917 h 41"/>
                  <a:gd name="T4" fmla="+- 0 8649 8638"/>
                  <a:gd name="T5" fmla="*/ T4 w 11"/>
                  <a:gd name="T6" fmla="+- 0 13917 13896"/>
                  <a:gd name="T7" fmla="*/ 13917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31" name="Group 52"/>
            <p:cNvGrpSpPr>
              <a:grpSpLocks/>
            </p:cNvGrpSpPr>
            <p:nvPr/>
          </p:nvGrpSpPr>
          <p:grpSpPr bwMode="auto">
            <a:xfrm>
              <a:off x="7090203" y="3088407"/>
              <a:ext cx="6988" cy="26039"/>
              <a:chOff x="8638" y="13968"/>
              <a:chExt cx="11" cy="41"/>
            </a:xfrm>
          </p:grpSpPr>
          <p:sp>
            <p:nvSpPr>
              <p:cNvPr id="4407" name="Freeform 53"/>
              <p:cNvSpPr>
                <a:spLocks/>
              </p:cNvSpPr>
              <p:nvPr/>
            </p:nvSpPr>
            <p:spPr bwMode="auto">
              <a:xfrm>
                <a:off x="8638" y="13968"/>
                <a:ext cx="11" cy="41"/>
              </a:xfrm>
              <a:custGeom>
                <a:avLst/>
                <a:gdLst>
                  <a:gd name="T0" fmla="+- 0 8638 8638"/>
                  <a:gd name="T1" fmla="*/ T0 w 11"/>
                  <a:gd name="T2" fmla="+- 0 13989 13968"/>
                  <a:gd name="T3" fmla="*/ 13989 h 41"/>
                  <a:gd name="T4" fmla="+- 0 8649 8638"/>
                  <a:gd name="T5" fmla="*/ T4 w 11"/>
                  <a:gd name="T6" fmla="+- 0 13989 13968"/>
                  <a:gd name="T7" fmla="*/ 13989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4" name="Group 54"/>
            <p:cNvGrpSpPr>
              <a:grpSpLocks/>
            </p:cNvGrpSpPr>
            <p:nvPr/>
          </p:nvGrpSpPr>
          <p:grpSpPr bwMode="auto">
            <a:xfrm>
              <a:off x="7090203" y="3134769"/>
              <a:ext cx="6988" cy="26039"/>
              <a:chOff x="8638" y="14041"/>
              <a:chExt cx="11" cy="41"/>
            </a:xfrm>
          </p:grpSpPr>
          <p:sp>
            <p:nvSpPr>
              <p:cNvPr id="4406" name="Freeform 55"/>
              <p:cNvSpPr>
                <a:spLocks/>
              </p:cNvSpPr>
              <p:nvPr/>
            </p:nvSpPr>
            <p:spPr bwMode="auto">
              <a:xfrm>
                <a:off x="8638" y="14041"/>
                <a:ext cx="11" cy="41"/>
              </a:xfrm>
              <a:custGeom>
                <a:avLst/>
                <a:gdLst>
                  <a:gd name="T0" fmla="+- 0 8638 8638"/>
                  <a:gd name="T1" fmla="*/ T0 w 11"/>
                  <a:gd name="T2" fmla="+- 0 14062 14041"/>
                  <a:gd name="T3" fmla="*/ 14062 h 41"/>
                  <a:gd name="T4" fmla="+- 0 8649 8638"/>
                  <a:gd name="T5" fmla="*/ T4 w 11"/>
                  <a:gd name="T6" fmla="+- 0 14062 14041"/>
                  <a:gd name="T7" fmla="*/ 14062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5" name="Group 56"/>
            <p:cNvGrpSpPr>
              <a:grpSpLocks/>
            </p:cNvGrpSpPr>
            <p:nvPr/>
          </p:nvGrpSpPr>
          <p:grpSpPr bwMode="auto">
            <a:xfrm>
              <a:off x="7090203" y="3180496"/>
              <a:ext cx="6988" cy="26039"/>
              <a:chOff x="8638" y="14113"/>
              <a:chExt cx="11" cy="41"/>
            </a:xfrm>
          </p:grpSpPr>
          <p:sp>
            <p:nvSpPr>
              <p:cNvPr id="4405" name="Freeform 57"/>
              <p:cNvSpPr>
                <a:spLocks/>
              </p:cNvSpPr>
              <p:nvPr/>
            </p:nvSpPr>
            <p:spPr bwMode="auto">
              <a:xfrm>
                <a:off x="8638" y="14113"/>
                <a:ext cx="11" cy="41"/>
              </a:xfrm>
              <a:custGeom>
                <a:avLst/>
                <a:gdLst>
                  <a:gd name="T0" fmla="+- 0 8638 8638"/>
                  <a:gd name="T1" fmla="*/ T0 w 11"/>
                  <a:gd name="T2" fmla="+- 0 14134 14113"/>
                  <a:gd name="T3" fmla="*/ 14134 h 41"/>
                  <a:gd name="T4" fmla="+- 0 8649 8638"/>
                  <a:gd name="T5" fmla="*/ T4 w 11"/>
                  <a:gd name="T6" fmla="+- 0 14134 14113"/>
                  <a:gd name="T7" fmla="*/ 14134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8" name="Group 58"/>
            <p:cNvGrpSpPr>
              <a:grpSpLocks/>
            </p:cNvGrpSpPr>
            <p:nvPr/>
          </p:nvGrpSpPr>
          <p:grpSpPr bwMode="auto">
            <a:xfrm>
              <a:off x="7090203" y="3226858"/>
              <a:ext cx="6988" cy="26039"/>
              <a:chOff x="8638" y="14186"/>
              <a:chExt cx="11" cy="41"/>
            </a:xfrm>
          </p:grpSpPr>
          <p:sp>
            <p:nvSpPr>
              <p:cNvPr id="4404" name="Freeform 59"/>
              <p:cNvSpPr>
                <a:spLocks/>
              </p:cNvSpPr>
              <p:nvPr/>
            </p:nvSpPr>
            <p:spPr bwMode="auto">
              <a:xfrm>
                <a:off x="8638" y="14186"/>
                <a:ext cx="11" cy="41"/>
              </a:xfrm>
              <a:custGeom>
                <a:avLst/>
                <a:gdLst>
                  <a:gd name="T0" fmla="+- 0 8638 8638"/>
                  <a:gd name="T1" fmla="*/ T0 w 11"/>
                  <a:gd name="T2" fmla="+- 0 14207 14186"/>
                  <a:gd name="T3" fmla="*/ 14207 h 41"/>
                  <a:gd name="T4" fmla="+- 0 8649 8638"/>
                  <a:gd name="T5" fmla="*/ T4 w 11"/>
                  <a:gd name="T6" fmla="+- 0 14207 14186"/>
                  <a:gd name="T7" fmla="*/ 14207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29" name="Group 60"/>
            <p:cNvGrpSpPr>
              <a:grpSpLocks/>
            </p:cNvGrpSpPr>
            <p:nvPr/>
          </p:nvGrpSpPr>
          <p:grpSpPr bwMode="auto">
            <a:xfrm>
              <a:off x="7090203" y="3272585"/>
              <a:ext cx="6988" cy="26039"/>
              <a:chOff x="8638" y="14258"/>
              <a:chExt cx="11" cy="41"/>
            </a:xfrm>
          </p:grpSpPr>
          <p:sp>
            <p:nvSpPr>
              <p:cNvPr id="4403" name="Freeform 61"/>
              <p:cNvSpPr>
                <a:spLocks/>
              </p:cNvSpPr>
              <p:nvPr/>
            </p:nvSpPr>
            <p:spPr bwMode="auto">
              <a:xfrm>
                <a:off x="8638" y="14258"/>
                <a:ext cx="11" cy="41"/>
              </a:xfrm>
              <a:custGeom>
                <a:avLst/>
                <a:gdLst>
                  <a:gd name="T0" fmla="+- 0 8638 8638"/>
                  <a:gd name="T1" fmla="*/ T0 w 11"/>
                  <a:gd name="T2" fmla="+- 0 14279 14258"/>
                  <a:gd name="T3" fmla="*/ 14279 h 41"/>
                  <a:gd name="T4" fmla="+- 0 8649 8638"/>
                  <a:gd name="T5" fmla="*/ T4 w 11"/>
                  <a:gd name="T6" fmla="+- 0 14279 14258"/>
                  <a:gd name="T7" fmla="*/ 14279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0" name="Group 62"/>
            <p:cNvGrpSpPr>
              <a:grpSpLocks/>
            </p:cNvGrpSpPr>
            <p:nvPr/>
          </p:nvGrpSpPr>
          <p:grpSpPr bwMode="auto">
            <a:xfrm>
              <a:off x="7090203" y="3318948"/>
              <a:ext cx="6988" cy="26039"/>
              <a:chOff x="8638" y="14331"/>
              <a:chExt cx="11" cy="41"/>
            </a:xfrm>
          </p:grpSpPr>
          <p:sp>
            <p:nvSpPr>
              <p:cNvPr id="4402" name="Freeform 63"/>
              <p:cNvSpPr>
                <a:spLocks/>
              </p:cNvSpPr>
              <p:nvPr/>
            </p:nvSpPr>
            <p:spPr bwMode="auto">
              <a:xfrm>
                <a:off x="8638" y="14331"/>
                <a:ext cx="11" cy="41"/>
              </a:xfrm>
              <a:custGeom>
                <a:avLst/>
                <a:gdLst>
                  <a:gd name="T0" fmla="+- 0 8638 8638"/>
                  <a:gd name="T1" fmla="*/ T0 w 11"/>
                  <a:gd name="T2" fmla="+- 0 14352 14331"/>
                  <a:gd name="T3" fmla="*/ 14352 h 41"/>
                  <a:gd name="T4" fmla="+- 0 8649 8638"/>
                  <a:gd name="T5" fmla="*/ T4 w 11"/>
                  <a:gd name="T6" fmla="+- 0 14352 14331"/>
                  <a:gd name="T7" fmla="*/ 14352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1" name="Group 64"/>
            <p:cNvGrpSpPr>
              <a:grpSpLocks/>
            </p:cNvGrpSpPr>
            <p:nvPr/>
          </p:nvGrpSpPr>
          <p:grpSpPr bwMode="auto">
            <a:xfrm>
              <a:off x="7090203" y="3364675"/>
              <a:ext cx="6988" cy="26039"/>
              <a:chOff x="8638" y="14403"/>
              <a:chExt cx="11" cy="41"/>
            </a:xfrm>
          </p:grpSpPr>
          <p:sp>
            <p:nvSpPr>
              <p:cNvPr id="4401" name="Freeform 65"/>
              <p:cNvSpPr>
                <a:spLocks/>
              </p:cNvSpPr>
              <p:nvPr/>
            </p:nvSpPr>
            <p:spPr bwMode="auto">
              <a:xfrm>
                <a:off x="8638" y="14403"/>
                <a:ext cx="11" cy="41"/>
              </a:xfrm>
              <a:custGeom>
                <a:avLst/>
                <a:gdLst>
                  <a:gd name="T0" fmla="+- 0 8638 8638"/>
                  <a:gd name="T1" fmla="*/ T0 w 11"/>
                  <a:gd name="T2" fmla="+- 0 14424 14403"/>
                  <a:gd name="T3" fmla="*/ 14424 h 41"/>
                  <a:gd name="T4" fmla="+- 0 8649 8638"/>
                  <a:gd name="T5" fmla="*/ T4 w 11"/>
                  <a:gd name="T6" fmla="+- 0 14424 14403"/>
                  <a:gd name="T7" fmla="*/ 14424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2" name="Group 66"/>
            <p:cNvGrpSpPr>
              <a:grpSpLocks/>
            </p:cNvGrpSpPr>
            <p:nvPr/>
          </p:nvGrpSpPr>
          <p:grpSpPr bwMode="auto">
            <a:xfrm>
              <a:off x="7090203" y="3411037"/>
              <a:ext cx="6988" cy="26039"/>
              <a:chOff x="8638" y="14476"/>
              <a:chExt cx="11" cy="41"/>
            </a:xfrm>
          </p:grpSpPr>
          <p:sp>
            <p:nvSpPr>
              <p:cNvPr id="4400" name="Freeform 67"/>
              <p:cNvSpPr>
                <a:spLocks/>
              </p:cNvSpPr>
              <p:nvPr/>
            </p:nvSpPr>
            <p:spPr bwMode="auto">
              <a:xfrm>
                <a:off x="8638" y="14476"/>
                <a:ext cx="11" cy="41"/>
              </a:xfrm>
              <a:custGeom>
                <a:avLst/>
                <a:gdLst>
                  <a:gd name="T0" fmla="+- 0 8638 8638"/>
                  <a:gd name="T1" fmla="*/ T0 w 11"/>
                  <a:gd name="T2" fmla="+- 0 14497 14476"/>
                  <a:gd name="T3" fmla="*/ 14497 h 41"/>
                  <a:gd name="T4" fmla="+- 0 8649 8638"/>
                  <a:gd name="T5" fmla="*/ T4 w 11"/>
                  <a:gd name="T6" fmla="+- 0 14497 14476"/>
                  <a:gd name="T7" fmla="*/ 14497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3" name="Group 68"/>
            <p:cNvGrpSpPr>
              <a:grpSpLocks/>
            </p:cNvGrpSpPr>
            <p:nvPr/>
          </p:nvGrpSpPr>
          <p:grpSpPr bwMode="auto">
            <a:xfrm>
              <a:off x="7090203" y="3456764"/>
              <a:ext cx="6988" cy="26039"/>
              <a:chOff x="8638" y="14548"/>
              <a:chExt cx="11" cy="41"/>
            </a:xfrm>
          </p:grpSpPr>
          <p:sp>
            <p:nvSpPr>
              <p:cNvPr id="4399" name="Freeform 69"/>
              <p:cNvSpPr>
                <a:spLocks/>
              </p:cNvSpPr>
              <p:nvPr/>
            </p:nvSpPr>
            <p:spPr bwMode="auto">
              <a:xfrm>
                <a:off x="8638" y="14548"/>
                <a:ext cx="11" cy="41"/>
              </a:xfrm>
              <a:custGeom>
                <a:avLst/>
                <a:gdLst>
                  <a:gd name="T0" fmla="+- 0 8638 8638"/>
                  <a:gd name="T1" fmla="*/ T0 w 11"/>
                  <a:gd name="T2" fmla="+- 0 14569 14548"/>
                  <a:gd name="T3" fmla="*/ 14569 h 41"/>
                  <a:gd name="T4" fmla="+- 0 8649 8638"/>
                  <a:gd name="T5" fmla="*/ T4 w 11"/>
                  <a:gd name="T6" fmla="+- 0 14569 14548"/>
                  <a:gd name="T7" fmla="*/ 14569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4" name="Group 70"/>
            <p:cNvGrpSpPr>
              <a:grpSpLocks/>
            </p:cNvGrpSpPr>
            <p:nvPr/>
          </p:nvGrpSpPr>
          <p:grpSpPr bwMode="auto">
            <a:xfrm>
              <a:off x="7100367" y="3492964"/>
              <a:ext cx="26045" cy="6986"/>
              <a:chOff x="8654" y="14605"/>
              <a:chExt cx="41" cy="11"/>
            </a:xfrm>
          </p:grpSpPr>
          <p:sp>
            <p:nvSpPr>
              <p:cNvPr id="4398" name="Freeform 71"/>
              <p:cNvSpPr>
                <a:spLocks/>
              </p:cNvSpPr>
              <p:nvPr/>
            </p:nvSpPr>
            <p:spPr bwMode="auto">
              <a:xfrm>
                <a:off x="8654" y="14605"/>
                <a:ext cx="41" cy="11"/>
              </a:xfrm>
              <a:custGeom>
                <a:avLst/>
                <a:gdLst>
                  <a:gd name="T0" fmla="+- 0 8654 8654"/>
                  <a:gd name="T1" fmla="*/ T0 w 41"/>
                  <a:gd name="T2" fmla="+- 0 14610 14605"/>
                  <a:gd name="T3" fmla="*/ 14610 h 11"/>
                  <a:gd name="T4" fmla="+- 0 8695 8654"/>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5" name="Group 72"/>
            <p:cNvGrpSpPr>
              <a:grpSpLocks/>
            </p:cNvGrpSpPr>
            <p:nvPr/>
          </p:nvGrpSpPr>
          <p:grpSpPr bwMode="auto">
            <a:xfrm>
              <a:off x="7146739" y="3492964"/>
              <a:ext cx="26045" cy="6986"/>
              <a:chOff x="8727" y="14605"/>
              <a:chExt cx="41" cy="11"/>
            </a:xfrm>
          </p:grpSpPr>
          <p:sp>
            <p:nvSpPr>
              <p:cNvPr id="4397" name="Freeform 73"/>
              <p:cNvSpPr>
                <a:spLocks/>
              </p:cNvSpPr>
              <p:nvPr/>
            </p:nvSpPr>
            <p:spPr bwMode="auto">
              <a:xfrm>
                <a:off x="8727" y="14605"/>
                <a:ext cx="41" cy="11"/>
              </a:xfrm>
              <a:custGeom>
                <a:avLst/>
                <a:gdLst>
                  <a:gd name="T0" fmla="+- 0 8727 8727"/>
                  <a:gd name="T1" fmla="*/ T0 w 41"/>
                  <a:gd name="T2" fmla="+- 0 14610 14605"/>
                  <a:gd name="T3" fmla="*/ 14610 h 11"/>
                  <a:gd name="T4" fmla="+- 0 8768 8727"/>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6" name="Group 74"/>
            <p:cNvGrpSpPr>
              <a:grpSpLocks/>
            </p:cNvGrpSpPr>
            <p:nvPr/>
          </p:nvGrpSpPr>
          <p:grpSpPr bwMode="auto">
            <a:xfrm>
              <a:off x="7192476" y="3492964"/>
              <a:ext cx="26045" cy="6986"/>
              <a:chOff x="8799" y="14605"/>
              <a:chExt cx="41" cy="11"/>
            </a:xfrm>
          </p:grpSpPr>
          <p:sp>
            <p:nvSpPr>
              <p:cNvPr id="4396" name="Freeform 75"/>
              <p:cNvSpPr>
                <a:spLocks/>
              </p:cNvSpPr>
              <p:nvPr/>
            </p:nvSpPr>
            <p:spPr bwMode="auto">
              <a:xfrm>
                <a:off x="8799" y="14605"/>
                <a:ext cx="41" cy="11"/>
              </a:xfrm>
              <a:custGeom>
                <a:avLst/>
                <a:gdLst>
                  <a:gd name="T0" fmla="+- 0 8799 8799"/>
                  <a:gd name="T1" fmla="*/ T0 w 41"/>
                  <a:gd name="T2" fmla="+- 0 14610 14605"/>
                  <a:gd name="T3" fmla="*/ 14610 h 11"/>
                  <a:gd name="T4" fmla="+- 0 8840 8799"/>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7" name="Group 76"/>
            <p:cNvGrpSpPr>
              <a:grpSpLocks/>
            </p:cNvGrpSpPr>
            <p:nvPr/>
          </p:nvGrpSpPr>
          <p:grpSpPr bwMode="auto">
            <a:xfrm>
              <a:off x="7238213" y="3492964"/>
              <a:ext cx="26045" cy="6986"/>
              <a:chOff x="8871" y="14605"/>
              <a:chExt cx="41" cy="11"/>
            </a:xfrm>
          </p:grpSpPr>
          <p:sp>
            <p:nvSpPr>
              <p:cNvPr id="4395" name="Freeform 77"/>
              <p:cNvSpPr>
                <a:spLocks/>
              </p:cNvSpPr>
              <p:nvPr/>
            </p:nvSpPr>
            <p:spPr bwMode="auto">
              <a:xfrm>
                <a:off x="8871" y="14605"/>
                <a:ext cx="41" cy="11"/>
              </a:xfrm>
              <a:custGeom>
                <a:avLst/>
                <a:gdLst>
                  <a:gd name="T0" fmla="+- 0 8871 8871"/>
                  <a:gd name="T1" fmla="*/ T0 w 41"/>
                  <a:gd name="T2" fmla="+- 0 14610 14605"/>
                  <a:gd name="T3" fmla="*/ 14610 h 11"/>
                  <a:gd name="T4" fmla="+- 0 8913 8871"/>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8" name="Group 78"/>
            <p:cNvGrpSpPr>
              <a:grpSpLocks/>
            </p:cNvGrpSpPr>
            <p:nvPr/>
          </p:nvGrpSpPr>
          <p:grpSpPr bwMode="auto">
            <a:xfrm>
              <a:off x="7283951" y="3492964"/>
              <a:ext cx="26045" cy="6986"/>
              <a:chOff x="8943" y="14605"/>
              <a:chExt cx="41" cy="11"/>
            </a:xfrm>
          </p:grpSpPr>
          <p:sp>
            <p:nvSpPr>
              <p:cNvPr id="4394" name="Freeform 79"/>
              <p:cNvSpPr>
                <a:spLocks/>
              </p:cNvSpPr>
              <p:nvPr/>
            </p:nvSpPr>
            <p:spPr bwMode="auto">
              <a:xfrm>
                <a:off x="8943" y="14605"/>
                <a:ext cx="41" cy="11"/>
              </a:xfrm>
              <a:custGeom>
                <a:avLst/>
                <a:gdLst>
                  <a:gd name="T0" fmla="+- 0 8943 8943"/>
                  <a:gd name="T1" fmla="*/ T0 w 41"/>
                  <a:gd name="T2" fmla="+- 0 14610 14605"/>
                  <a:gd name="T3" fmla="*/ 14610 h 11"/>
                  <a:gd name="T4" fmla="+- 0 8985 8943"/>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39" name="Group 80"/>
            <p:cNvGrpSpPr>
              <a:grpSpLocks/>
            </p:cNvGrpSpPr>
            <p:nvPr/>
          </p:nvGrpSpPr>
          <p:grpSpPr bwMode="auto">
            <a:xfrm>
              <a:off x="7330323" y="3492964"/>
              <a:ext cx="26045" cy="6986"/>
              <a:chOff x="9016" y="14605"/>
              <a:chExt cx="41" cy="11"/>
            </a:xfrm>
          </p:grpSpPr>
          <p:sp>
            <p:nvSpPr>
              <p:cNvPr id="4393" name="Freeform 81"/>
              <p:cNvSpPr>
                <a:spLocks/>
              </p:cNvSpPr>
              <p:nvPr/>
            </p:nvSpPr>
            <p:spPr bwMode="auto">
              <a:xfrm>
                <a:off x="9016" y="14605"/>
                <a:ext cx="41" cy="11"/>
              </a:xfrm>
              <a:custGeom>
                <a:avLst/>
                <a:gdLst>
                  <a:gd name="T0" fmla="+- 0 9016 9016"/>
                  <a:gd name="T1" fmla="*/ T0 w 41"/>
                  <a:gd name="T2" fmla="+- 0 14610 14605"/>
                  <a:gd name="T3" fmla="*/ 14610 h 11"/>
                  <a:gd name="T4" fmla="+- 0 9058 9016"/>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0" name="Group 82"/>
            <p:cNvGrpSpPr>
              <a:grpSpLocks/>
            </p:cNvGrpSpPr>
            <p:nvPr/>
          </p:nvGrpSpPr>
          <p:grpSpPr bwMode="auto">
            <a:xfrm>
              <a:off x="7376060" y="3492964"/>
              <a:ext cx="26045" cy="6986"/>
              <a:chOff x="9088" y="14605"/>
              <a:chExt cx="41" cy="11"/>
            </a:xfrm>
          </p:grpSpPr>
          <p:sp>
            <p:nvSpPr>
              <p:cNvPr id="4392" name="Freeform 83"/>
              <p:cNvSpPr>
                <a:spLocks/>
              </p:cNvSpPr>
              <p:nvPr/>
            </p:nvSpPr>
            <p:spPr bwMode="auto">
              <a:xfrm>
                <a:off x="9088" y="14605"/>
                <a:ext cx="41" cy="11"/>
              </a:xfrm>
              <a:custGeom>
                <a:avLst/>
                <a:gdLst>
                  <a:gd name="T0" fmla="+- 0 9088 9088"/>
                  <a:gd name="T1" fmla="*/ T0 w 41"/>
                  <a:gd name="T2" fmla="+- 0 14610 14605"/>
                  <a:gd name="T3" fmla="*/ 14610 h 11"/>
                  <a:gd name="T4" fmla="+- 0 9130 9088"/>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1" name="Group 84"/>
            <p:cNvGrpSpPr>
              <a:grpSpLocks/>
            </p:cNvGrpSpPr>
            <p:nvPr/>
          </p:nvGrpSpPr>
          <p:grpSpPr bwMode="auto">
            <a:xfrm>
              <a:off x="7422432" y="3492964"/>
              <a:ext cx="26045" cy="6986"/>
              <a:chOff x="9161" y="14605"/>
              <a:chExt cx="41" cy="11"/>
            </a:xfrm>
          </p:grpSpPr>
          <p:sp>
            <p:nvSpPr>
              <p:cNvPr id="4391" name="Freeform 85"/>
              <p:cNvSpPr>
                <a:spLocks/>
              </p:cNvSpPr>
              <p:nvPr/>
            </p:nvSpPr>
            <p:spPr bwMode="auto">
              <a:xfrm>
                <a:off x="9161" y="14605"/>
                <a:ext cx="41" cy="11"/>
              </a:xfrm>
              <a:custGeom>
                <a:avLst/>
                <a:gdLst>
                  <a:gd name="T0" fmla="+- 0 9161 9161"/>
                  <a:gd name="T1" fmla="*/ T0 w 41"/>
                  <a:gd name="T2" fmla="+- 0 14610 14605"/>
                  <a:gd name="T3" fmla="*/ 14610 h 11"/>
                  <a:gd name="T4" fmla="+- 0 9203 9161"/>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2" name="Group 86"/>
            <p:cNvGrpSpPr>
              <a:grpSpLocks/>
            </p:cNvGrpSpPr>
            <p:nvPr/>
          </p:nvGrpSpPr>
          <p:grpSpPr bwMode="auto">
            <a:xfrm>
              <a:off x="7468169" y="3492964"/>
              <a:ext cx="26045" cy="6986"/>
              <a:chOff x="9233" y="14605"/>
              <a:chExt cx="41" cy="11"/>
            </a:xfrm>
          </p:grpSpPr>
          <p:sp>
            <p:nvSpPr>
              <p:cNvPr id="4390" name="Freeform 87"/>
              <p:cNvSpPr>
                <a:spLocks/>
              </p:cNvSpPr>
              <p:nvPr/>
            </p:nvSpPr>
            <p:spPr bwMode="auto">
              <a:xfrm>
                <a:off x="9233" y="14605"/>
                <a:ext cx="41" cy="11"/>
              </a:xfrm>
              <a:custGeom>
                <a:avLst/>
                <a:gdLst>
                  <a:gd name="T0" fmla="+- 0 9233 9233"/>
                  <a:gd name="T1" fmla="*/ T0 w 41"/>
                  <a:gd name="T2" fmla="+- 0 14610 14605"/>
                  <a:gd name="T3" fmla="*/ 14610 h 11"/>
                  <a:gd name="T4" fmla="+- 0 9275 9233"/>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3" name="Group 88"/>
            <p:cNvGrpSpPr>
              <a:grpSpLocks/>
            </p:cNvGrpSpPr>
            <p:nvPr/>
          </p:nvGrpSpPr>
          <p:grpSpPr bwMode="auto">
            <a:xfrm>
              <a:off x="7514542" y="3492964"/>
              <a:ext cx="26045" cy="6986"/>
              <a:chOff x="9306" y="14605"/>
              <a:chExt cx="41" cy="11"/>
            </a:xfrm>
          </p:grpSpPr>
          <p:sp>
            <p:nvSpPr>
              <p:cNvPr id="4389" name="Freeform 89"/>
              <p:cNvSpPr>
                <a:spLocks/>
              </p:cNvSpPr>
              <p:nvPr/>
            </p:nvSpPr>
            <p:spPr bwMode="auto">
              <a:xfrm>
                <a:off x="9306" y="14605"/>
                <a:ext cx="41" cy="11"/>
              </a:xfrm>
              <a:custGeom>
                <a:avLst/>
                <a:gdLst>
                  <a:gd name="T0" fmla="+- 0 9306 9306"/>
                  <a:gd name="T1" fmla="*/ T0 w 41"/>
                  <a:gd name="T2" fmla="+- 0 14610 14605"/>
                  <a:gd name="T3" fmla="*/ 14610 h 11"/>
                  <a:gd name="T4" fmla="+- 0 9347 9306"/>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4" name="Group 90"/>
            <p:cNvGrpSpPr>
              <a:grpSpLocks/>
            </p:cNvGrpSpPr>
            <p:nvPr/>
          </p:nvGrpSpPr>
          <p:grpSpPr bwMode="auto">
            <a:xfrm>
              <a:off x="7560279" y="3492964"/>
              <a:ext cx="26045" cy="6986"/>
              <a:chOff x="9378" y="14605"/>
              <a:chExt cx="41" cy="11"/>
            </a:xfrm>
          </p:grpSpPr>
          <p:sp>
            <p:nvSpPr>
              <p:cNvPr id="4388" name="Freeform 91"/>
              <p:cNvSpPr>
                <a:spLocks/>
              </p:cNvSpPr>
              <p:nvPr/>
            </p:nvSpPr>
            <p:spPr bwMode="auto">
              <a:xfrm>
                <a:off x="9378" y="14605"/>
                <a:ext cx="41" cy="11"/>
              </a:xfrm>
              <a:custGeom>
                <a:avLst/>
                <a:gdLst>
                  <a:gd name="T0" fmla="+- 0 9378 9378"/>
                  <a:gd name="T1" fmla="*/ T0 w 41"/>
                  <a:gd name="T2" fmla="+- 0 14610 14605"/>
                  <a:gd name="T3" fmla="*/ 14610 h 11"/>
                  <a:gd name="T4" fmla="+- 0 9419 9378"/>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5" name="Group 92"/>
            <p:cNvGrpSpPr>
              <a:grpSpLocks/>
            </p:cNvGrpSpPr>
            <p:nvPr/>
          </p:nvGrpSpPr>
          <p:grpSpPr bwMode="auto">
            <a:xfrm>
              <a:off x="7606651" y="3492964"/>
              <a:ext cx="26045" cy="6986"/>
              <a:chOff x="9451" y="14605"/>
              <a:chExt cx="41" cy="11"/>
            </a:xfrm>
          </p:grpSpPr>
          <p:sp>
            <p:nvSpPr>
              <p:cNvPr id="4387" name="Freeform 93"/>
              <p:cNvSpPr>
                <a:spLocks/>
              </p:cNvSpPr>
              <p:nvPr/>
            </p:nvSpPr>
            <p:spPr bwMode="auto">
              <a:xfrm>
                <a:off x="9451" y="14605"/>
                <a:ext cx="41" cy="11"/>
              </a:xfrm>
              <a:custGeom>
                <a:avLst/>
                <a:gdLst>
                  <a:gd name="T0" fmla="+- 0 9451 9451"/>
                  <a:gd name="T1" fmla="*/ T0 w 41"/>
                  <a:gd name="T2" fmla="+- 0 14610 14605"/>
                  <a:gd name="T3" fmla="*/ 14610 h 11"/>
                  <a:gd name="T4" fmla="+- 0 9492 9451"/>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6" name="Group 94"/>
            <p:cNvGrpSpPr>
              <a:grpSpLocks/>
            </p:cNvGrpSpPr>
            <p:nvPr/>
          </p:nvGrpSpPr>
          <p:grpSpPr bwMode="auto">
            <a:xfrm>
              <a:off x="7652388" y="3492964"/>
              <a:ext cx="26045" cy="6986"/>
              <a:chOff x="9523" y="14605"/>
              <a:chExt cx="41" cy="11"/>
            </a:xfrm>
          </p:grpSpPr>
          <p:sp>
            <p:nvSpPr>
              <p:cNvPr id="4386" name="Freeform 95"/>
              <p:cNvSpPr>
                <a:spLocks/>
              </p:cNvSpPr>
              <p:nvPr/>
            </p:nvSpPr>
            <p:spPr bwMode="auto">
              <a:xfrm>
                <a:off x="9523" y="14605"/>
                <a:ext cx="41" cy="11"/>
              </a:xfrm>
              <a:custGeom>
                <a:avLst/>
                <a:gdLst>
                  <a:gd name="T0" fmla="+- 0 9523 9523"/>
                  <a:gd name="T1" fmla="*/ T0 w 41"/>
                  <a:gd name="T2" fmla="+- 0 14610 14605"/>
                  <a:gd name="T3" fmla="*/ 14610 h 11"/>
                  <a:gd name="T4" fmla="+- 0 9564 9523"/>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7" name="Group 96"/>
            <p:cNvGrpSpPr>
              <a:grpSpLocks/>
            </p:cNvGrpSpPr>
            <p:nvPr/>
          </p:nvGrpSpPr>
          <p:grpSpPr bwMode="auto">
            <a:xfrm>
              <a:off x="7698760" y="3492964"/>
              <a:ext cx="26045" cy="6986"/>
              <a:chOff x="9596" y="14605"/>
              <a:chExt cx="41" cy="11"/>
            </a:xfrm>
          </p:grpSpPr>
          <p:sp>
            <p:nvSpPr>
              <p:cNvPr id="4385" name="Freeform 97"/>
              <p:cNvSpPr>
                <a:spLocks/>
              </p:cNvSpPr>
              <p:nvPr/>
            </p:nvSpPr>
            <p:spPr bwMode="auto">
              <a:xfrm>
                <a:off x="9596" y="14605"/>
                <a:ext cx="41" cy="11"/>
              </a:xfrm>
              <a:custGeom>
                <a:avLst/>
                <a:gdLst>
                  <a:gd name="T0" fmla="+- 0 9596 9596"/>
                  <a:gd name="T1" fmla="*/ T0 w 41"/>
                  <a:gd name="T2" fmla="+- 0 14610 14605"/>
                  <a:gd name="T3" fmla="*/ 14610 h 11"/>
                  <a:gd name="T4" fmla="+- 0 9637 9596"/>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8" name="Group 98"/>
            <p:cNvGrpSpPr>
              <a:grpSpLocks/>
            </p:cNvGrpSpPr>
            <p:nvPr/>
          </p:nvGrpSpPr>
          <p:grpSpPr bwMode="auto">
            <a:xfrm>
              <a:off x="7744497" y="3492964"/>
              <a:ext cx="26045" cy="6986"/>
              <a:chOff x="9668" y="14605"/>
              <a:chExt cx="41" cy="11"/>
            </a:xfrm>
          </p:grpSpPr>
          <p:sp>
            <p:nvSpPr>
              <p:cNvPr id="4384" name="Freeform 99"/>
              <p:cNvSpPr>
                <a:spLocks/>
              </p:cNvSpPr>
              <p:nvPr/>
            </p:nvSpPr>
            <p:spPr bwMode="auto">
              <a:xfrm>
                <a:off x="9668" y="14605"/>
                <a:ext cx="41" cy="11"/>
              </a:xfrm>
              <a:custGeom>
                <a:avLst/>
                <a:gdLst>
                  <a:gd name="T0" fmla="+- 0 9668 9668"/>
                  <a:gd name="T1" fmla="*/ T0 w 41"/>
                  <a:gd name="T2" fmla="+- 0 14610 14605"/>
                  <a:gd name="T3" fmla="*/ 14610 h 11"/>
                  <a:gd name="T4" fmla="+- 0 9709 9668"/>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49" name="Group 100"/>
            <p:cNvGrpSpPr>
              <a:grpSpLocks/>
            </p:cNvGrpSpPr>
            <p:nvPr/>
          </p:nvGrpSpPr>
          <p:grpSpPr bwMode="auto">
            <a:xfrm>
              <a:off x="7790870" y="3492964"/>
              <a:ext cx="26045" cy="6986"/>
              <a:chOff x="9741" y="14605"/>
              <a:chExt cx="41" cy="11"/>
            </a:xfrm>
          </p:grpSpPr>
          <p:sp>
            <p:nvSpPr>
              <p:cNvPr id="4383" name="Freeform 101"/>
              <p:cNvSpPr>
                <a:spLocks/>
              </p:cNvSpPr>
              <p:nvPr/>
            </p:nvSpPr>
            <p:spPr bwMode="auto">
              <a:xfrm>
                <a:off x="9741" y="14605"/>
                <a:ext cx="41" cy="11"/>
              </a:xfrm>
              <a:custGeom>
                <a:avLst/>
                <a:gdLst>
                  <a:gd name="T0" fmla="+- 0 9741 9741"/>
                  <a:gd name="T1" fmla="*/ T0 w 41"/>
                  <a:gd name="T2" fmla="+- 0 14610 14605"/>
                  <a:gd name="T3" fmla="*/ 14610 h 11"/>
                  <a:gd name="T4" fmla="+- 0 9782 9741"/>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0" name="Group 102"/>
            <p:cNvGrpSpPr>
              <a:grpSpLocks/>
            </p:cNvGrpSpPr>
            <p:nvPr/>
          </p:nvGrpSpPr>
          <p:grpSpPr bwMode="auto">
            <a:xfrm>
              <a:off x="7836607" y="3492964"/>
              <a:ext cx="26045" cy="6986"/>
              <a:chOff x="9813" y="14605"/>
              <a:chExt cx="41" cy="11"/>
            </a:xfrm>
          </p:grpSpPr>
          <p:sp>
            <p:nvSpPr>
              <p:cNvPr id="4382" name="Freeform 103"/>
              <p:cNvSpPr>
                <a:spLocks/>
              </p:cNvSpPr>
              <p:nvPr/>
            </p:nvSpPr>
            <p:spPr bwMode="auto">
              <a:xfrm>
                <a:off x="9813" y="14605"/>
                <a:ext cx="41" cy="11"/>
              </a:xfrm>
              <a:custGeom>
                <a:avLst/>
                <a:gdLst>
                  <a:gd name="T0" fmla="+- 0 9813 9813"/>
                  <a:gd name="T1" fmla="*/ T0 w 41"/>
                  <a:gd name="T2" fmla="+- 0 14610 14605"/>
                  <a:gd name="T3" fmla="*/ 14610 h 11"/>
                  <a:gd name="T4" fmla="+- 0 9854 9813"/>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1" name="Group 104"/>
            <p:cNvGrpSpPr>
              <a:grpSpLocks/>
            </p:cNvGrpSpPr>
            <p:nvPr/>
          </p:nvGrpSpPr>
          <p:grpSpPr bwMode="auto">
            <a:xfrm>
              <a:off x="7882979" y="3492964"/>
              <a:ext cx="26045" cy="6986"/>
              <a:chOff x="9886" y="14605"/>
              <a:chExt cx="41" cy="11"/>
            </a:xfrm>
          </p:grpSpPr>
          <p:sp>
            <p:nvSpPr>
              <p:cNvPr id="4381" name="Freeform 105"/>
              <p:cNvSpPr>
                <a:spLocks/>
              </p:cNvSpPr>
              <p:nvPr/>
            </p:nvSpPr>
            <p:spPr bwMode="auto">
              <a:xfrm>
                <a:off x="9886" y="14605"/>
                <a:ext cx="41" cy="11"/>
              </a:xfrm>
              <a:custGeom>
                <a:avLst/>
                <a:gdLst>
                  <a:gd name="T0" fmla="+- 0 9886 9886"/>
                  <a:gd name="T1" fmla="*/ T0 w 41"/>
                  <a:gd name="T2" fmla="+- 0 14610 14605"/>
                  <a:gd name="T3" fmla="*/ 14610 h 11"/>
                  <a:gd name="T4" fmla="+- 0 9927 9886"/>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2" name="Group 106"/>
            <p:cNvGrpSpPr>
              <a:grpSpLocks/>
            </p:cNvGrpSpPr>
            <p:nvPr/>
          </p:nvGrpSpPr>
          <p:grpSpPr bwMode="auto">
            <a:xfrm>
              <a:off x="7928716" y="3492964"/>
              <a:ext cx="26045" cy="6986"/>
              <a:chOff x="9958" y="14605"/>
              <a:chExt cx="41" cy="11"/>
            </a:xfrm>
          </p:grpSpPr>
          <p:sp>
            <p:nvSpPr>
              <p:cNvPr id="4380" name="Freeform 107"/>
              <p:cNvSpPr>
                <a:spLocks/>
              </p:cNvSpPr>
              <p:nvPr/>
            </p:nvSpPr>
            <p:spPr bwMode="auto">
              <a:xfrm>
                <a:off x="9958" y="14605"/>
                <a:ext cx="41" cy="11"/>
              </a:xfrm>
              <a:custGeom>
                <a:avLst/>
                <a:gdLst>
                  <a:gd name="T0" fmla="+- 0 9958 9958"/>
                  <a:gd name="T1" fmla="*/ T0 w 41"/>
                  <a:gd name="T2" fmla="+- 0 14610 14605"/>
                  <a:gd name="T3" fmla="*/ 14610 h 11"/>
                  <a:gd name="T4" fmla="+- 0 9999 9958"/>
                  <a:gd name="T5" fmla="*/ T4 w 41"/>
                  <a:gd name="T6" fmla="+- 0 14610 14605"/>
                  <a:gd name="T7" fmla="*/ 14610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3" name="Group 108"/>
            <p:cNvGrpSpPr>
              <a:grpSpLocks/>
            </p:cNvGrpSpPr>
            <p:nvPr/>
          </p:nvGrpSpPr>
          <p:grpSpPr bwMode="auto">
            <a:xfrm>
              <a:off x="7974453" y="3492964"/>
              <a:ext cx="26045" cy="6986"/>
              <a:chOff x="10030" y="14605"/>
              <a:chExt cx="41" cy="11"/>
            </a:xfrm>
          </p:grpSpPr>
          <p:sp>
            <p:nvSpPr>
              <p:cNvPr id="4379" name="Freeform 109"/>
              <p:cNvSpPr>
                <a:spLocks/>
              </p:cNvSpPr>
              <p:nvPr/>
            </p:nvSpPr>
            <p:spPr bwMode="auto">
              <a:xfrm>
                <a:off x="10030" y="14605"/>
                <a:ext cx="41" cy="11"/>
              </a:xfrm>
              <a:custGeom>
                <a:avLst/>
                <a:gdLst>
                  <a:gd name="T0" fmla="+- 0 10030 10030"/>
                  <a:gd name="T1" fmla="*/ T0 w 41"/>
                  <a:gd name="T2" fmla="+- 0 14610 14605"/>
                  <a:gd name="T3" fmla="*/ 14610 h 11"/>
                  <a:gd name="T4" fmla="+- 0 10072 10030"/>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4" name="Group 110"/>
            <p:cNvGrpSpPr>
              <a:grpSpLocks/>
            </p:cNvGrpSpPr>
            <p:nvPr/>
          </p:nvGrpSpPr>
          <p:grpSpPr bwMode="auto">
            <a:xfrm>
              <a:off x="8020190" y="3492964"/>
              <a:ext cx="26045" cy="6986"/>
              <a:chOff x="10102" y="14605"/>
              <a:chExt cx="41" cy="11"/>
            </a:xfrm>
          </p:grpSpPr>
          <p:sp>
            <p:nvSpPr>
              <p:cNvPr id="4378" name="Freeform 111"/>
              <p:cNvSpPr>
                <a:spLocks/>
              </p:cNvSpPr>
              <p:nvPr/>
            </p:nvSpPr>
            <p:spPr bwMode="auto">
              <a:xfrm>
                <a:off x="10102" y="14605"/>
                <a:ext cx="41" cy="11"/>
              </a:xfrm>
              <a:custGeom>
                <a:avLst/>
                <a:gdLst>
                  <a:gd name="T0" fmla="+- 0 10102 10102"/>
                  <a:gd name="T1" fmla="*/ T0 w 41"/>
                  <a:gd name="T2" fmla="+- 0 14610 14605"/>
                  <a:gd name="T3" fmla="*/ 14610 h 11"/>
                  <a:gd name="T4" fmla="+- 0 10144 10102"/>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5" name="Group 112"/>
            <p:cNvGrpSpPr>
              <a:grpSpLocks/>
            </p:cNvGrpSpPr>
            <p:nvPr/>
          </p:nvGrpSpPr>
          <p:grpSpPr bwMode="auto">
            <a:xfrm>
              <a:off x="8066563" y="3492964"/>
              <a:ext cx="26045" cy="6986"/>
              <a:chOff x="10175" y="14605"/>
              <a:chExt cx="41" cy="11"/>
            </a:xfrm>
          </p:grpSpPr>
          <p:sp>
            <p:nvSpPr>
              <p:cNvPr id="4377" name="Freeform 113"/>
              <p:cNvSpPr>
                <a:spLocks/>
              </p:cNvSpPr>
              <p:nvPr/>
            </p:nvSpPr>
            <p:spPr bwMode="auto">
              <a:xfrm>
                <a:off x="10175" y="14605"/>
                <a:ext cx="41" cy="11"/>
              </a:xfrm>
              <a:custGeom>
                <a:avLst/>
                <a:gdLst>
                  <a:gd name="T0" fmla="+- 0 10175 10175"/>
                  <a:gd name="T1" fmla="*/ T0 w 41"/>
                  <a:gd name="T2" fmla="+- 0 14610 14605"/>
                  <a:gd name="T3" fmla="*/ 14610 h 11"/>
                  <a:gd name="T4" fmla="+- 0 10217 10175"/>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6" name="Group 114"/>
            <p:cNvGrpSpPr>
              <a:grpSpLocks/>
            </p:cNvGrpSpPr>
            <p:nvPr/>
          </p:nvGrpSpPr>
          <p:grpSpPr bwMode="auto">
            <a:xfrm>
              <a:off x="8112300" y="3492964"/>
              <a:ext cx="26045" cy="6986"/>
              <a:chOff x="10247" y="14605"/>
              <a:chExt cx="41" cy="11"/>
            </a:xfrm>
          </p:grpSpPr>
          <p:sp>
            <p:nvSpPr>
              <p:cNvPr id="4376" name="Freeform 115"/>
              <p:cNvSpPr>
                <a:spLocks/>
              </p:cNvSpPr>
              <p:nvPr/>
            </p:nvSpPr>
            <p:spPr bwMode="auto">
              <a:xfrm>
                <a:off x="10247" y="14605"/>
                <a:ext cx="41" cy="11"/>
              </a:xfrm>
              <a:custGeom>
                <a:avLst/>
                <a:gdLst>
                  <a:gd name="T0" fmla="+- 0 10247 10247"/>
                  <a:gd name="T1" fmla="*/ T0 w 41"/>
                  <a:gd name="T2" fmla="+- 0 14610 14605"/>
                  <a:gd name="T3" fmla="*/ 14610 h 11"/>
                  <a:gd name="T4" fmla="+- 0 10289 10247"/>
                  <a:gd name="T5" fmla="*/ T4 w 41"/>
                  <a:gd name="T6" fmla="+- 0 14610 14605"/>
                  <a:gd name="T7" fmla="*/ 14610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57" name="Group 116"/>
            <p:cNvGrpSpPr>
              <a:grpSpLocks/>
            </p:cNvGrpSpPr>
            <p:nvPr/>
          </p:nvGrpSpPr>
          <p:grpSpPr bwMode="auto">
            <a:xfrm>
              <a:off x="8158672" y="3492964"/>
              <a:ext cx="25409" cy="6986"/>
              <a:chOff x="10320" y="14605"/>
              <a:chExt cx="40" cy="11"/>
            </a:xfrm>
          </p:grpSpPr>
          <p:sp>
            <p:nvSpPr>
              <p:cNvPr id="4375" name="Freeform 117"/>
              <p:cNvSpPr>
                <a:spLocks/>
              </p:cNvSpPr>
              <p:nvPr/>
            </p:nvSpPr>
            <p:spPr bwMode="auto">
              <a:xfrm>
                <a:off x="10320" y="14605"/>
                <a:ext cx="40" cy="11"/>
              </a:xfrm>
              <a:custGeom>
                <a:avLst/>
                <a:gdLst>
                  <a:gd name="T0" fmla="+- 0 10349 10320"/>
                  <a:gd name="T1" fmla="*/ T0 w 40"/>
                  <a:gd name="T2" fmla="+- 0 14605 14605"/>
                  <a:gd name="T3" fmla="*/ 14605 h 11"/>
                  <a:gd name="T4" fmla="+- 0 10320 10320"/>
                  <a:gd name="T5" fmla="*/ T4 w 40"/>
                  <a:gd name="T6" fmla="+- 0 14605 14605"/>
                  <a:gd name="T7" fmla="*/ 14605 h 11"/>
                  <a:gd name="T8" fmla="+- 0 10320 10320"/>
                  <a:gd name="T9" fmla="*/ T8 w 40"/>
                  <a:gd name="T10" fmla="+- 0 14616 14605"/>
                  <a:gd name="T11" fmla="*/ 14616 h 11"/>
                  <a:gd name="T12" fmla="+- 0 10360 10320"/>
                  <a:gd name="T13" fmla="*/ T12 w 40"/>
                  <a:gd name="T14" fmla="+- 0 14616 14605"/>
                  <a:gd name="T15" fmla="*/ 14616 h 11"/>
                  <a:gd name="T16" fmla="+- 0 10360 10320"/>
                  <a:gd name="T17" fmla="*/ T16 w 40"/>
                  <a:gd name="T18" fmla="+- 0 14610 14605"/>
                  <a:gd name="T19" fmla="*/ 14610 h 11"/>
                  <a:gd name="T20" fmla="+- 0 10349 10320"/>
                  <a:gd name="T21" fmla="*/ T20 w 40"/>
                  <a:gd name="T22" fmla="+- 0 14610 14605"/>
                  <a:gd name="T23" fmla="*/ 14610 h 11"/>
                  <a:gd name="T24" fmla="+- 0 10349 10320"/>
                  <a:gd name="T25" fmla="*/ T24 w 40"/>
                  <a:gd name="T26" fmla="+- 0 14605 14605"/>
                  <a:gd name="T27" fmla="*/ 14605 h 11"/>
                </a:gdLst>
                <a:ahLst/>
                <a:cxnLst>
                  <a:cxn ang="0">
                    <a:pos x="T1" y="T3"/>
                  </a:cxn>
                  <a:cxn ang="0">
                    <a:pos x="T5" y="T7"/>
                  </a:cxn>
                  <a:cxn ang="0">
                    <a:pos x="T9" y="T11"/>
                  </a:cxn>
                  <a:cxn ang="0">
                    <a:pos x="T13" y="T15"/>
                  </a:cxn>
                  <a:cxn ang="0">
                    <a:pos x="T17" y="T19"/>
                  </a:cxn>
                  <a:cxn ang="0">
                    <a:pos x="T21" y="T23"/>
                  </a:cxn>
                  <a:cxn ang="0">
                    <a:pos x="T25" y="T27"/>
                  </a:cxn>
                </a:cxnLst>
                <a:rect l="0" t="0" r="r" b="b"/>
                <a:pathLst>
                  <a:path w="40" h="11">
                    <a:moveTo>
                      <a:pt x="29" y="0"/>
                    </a:moveTo>
                    <a:lnTo>
                      <a:pt x="0" y="0"/>
                    </a:lnTo>
                    <a:lnTo>
                      <a:pt x="0" y="11"/>
                    </a:lnTo>
                    <a:lnTo>
                      <a:pt x="40" y="11"/>
                    </a:lnTo>
                    <a:lnTo>
                      <a:pt x="40" y="5"/>
                    </a:lnTo>
                    <a:lnTo>
                      <a:pt x="29" y="5"/>
                    </a:lnTo>
                    <a:lnTo>
                      <a:pt x="2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58" name="Group 118"/>
            <p:cNvGrpSpPr>
              <a:grpSpLocks/>
            </p:cNvGrpSpPr>
            <p:nvPr/>
          </p:nvGrpSpPr>
          <p:grpSpPr bwMode="auto">
            <a:xfrm>
              <a:off x="8177094" y="3491694"/>
              <a:ext cx="6988" cy="4446"/>
              <a:chOff x="10349" y="14603"/>
              <a:chExt cx="11" cy="7"/>
            </a:xfrm>
          </p:grpSpPr>
          <p:sp>
            <p:nvSpPr>
              <p:cNvPr id="4374" name="Freeform 119"/>
              <p:cNvSpPr>
                <a:spLocks/>
              </p:cNvSpPr>
              <p:nvPr/>
            </p:nvSpPr>
            <p:spPr bwMode="auto">
              <a:xfrm>
                <a:off x="10349" y="14603"/>
                <a:ext cx="11" cy="7"/>
              </a:xfrm>
              <a:custGeom>
                <a:avLst/>
                <a:gdLst>
                  <a:gd name="T0" fmla="+- 0 10360 10349"/>
                  <a:gd name="T1" fmla="*/ T0 w 11"/>
                  <a:gd name="T2" fmla="+- 0 14603 14603"/>
                  <a:gd name="T3" fmla="*/ 14603 h 7"/>
                  <a:gd name="T4" fmla="+- 0 10349 10349"/>
                  <a:gd name="T5" fmla="*/ T4 w 11"/>
                  <a:gd name="T6" fmla="+- 0 14603 14603"/>
                  <a:gd name="T7" fmla="*/ 14603 h 7"/>
                  <a:gd name="T8" fmla="+- 0 10349 10349"/>
                  <a:gd name="T9" fmla="*/ T8 w 11"/>
                  <a:gd name="T10" fmla="+- 0 14610 14603"/>
                  <a:gd name="T11" fmla="*/ 14610 h 7"/>
                  <a:gd name="T12" fmla="+- 0 10354 10349"/>
                  <a:gd name="T13" fmla="*/ T12 w 11"/>
                  <a:gd name="T14" fmla="+- 0 14605 14603"/>
                  <a:gd name="T15" fmla="*/ 14605 h 7"/>
                  <a:gd name="T16" fmla="+- 0 10360 10349"/>
                  <a:gd name="T17" fmla="*/ T16 w 11"/>
                  <a:gd name="T18" fmla="+- 0 14605 14603"/>
                  <a:gd name="T19" fmla="*/ 14605 h 7"/>
                  <a:gd name="T20" fmla="+- 0 10360 10349"/>
                  <a:gd name="T21" fmla="*/ T20 w 11"/>
                  <a:gd name="T22" fmla="+- 0 14603 14603"/>
                  <a:gd name="T23" fmla="*/ 14603 h 7"/>
                </a:gdLst>
                <a:ahLst/>
                <a:cxnLst>
                  <a:cxn ang="0">
                    <a:pos x="T1" y="T3"/>
                  </a:cxn>
                  <a:cxn ang="0">
                    <a:pos x="T5" y="T7"/>
                  </a:cxn>
                  <a:cxn ang="0">
                    <a:pos x="T9" y="T11"/>
                  </a:cxn>
                  <a:cxn ang="0">
                    <a:pos x="T13" y="T15"/>
                  </a:cxn>
                  <a:cxn ang="0">
                    <a:pos x="T17" y="T19"/>
                  </a:cxn>
                  <a:cxn ang="0">
                    <a:pos x="T21" y="T23"/>
                  </a:cxn>
                </a:cxnLst>
                <a:rect l="0" t="0" r="r" b="b"/>
                <a:pathLst>
                  <a:path w="11" h="7">
                    <a:moveTo>
                      <a:pt x="11" y="0"/>
                    </a:moveTo>
                    <a:lnTo>
                      <a:pt x="0" y="0"/>
                    </a:lnTo>
                    <a:lnTo>
                      <a:pt x="0" y="7"/>
                    </a:lnTo>
                    <a:lnTo>
                      <a:pt x="5" y="2"/>
                    </a:lnTo>
                    <a:lnTo>
                      <a:pt x="11" y="2"/>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59" name="Group 120"/>
            <p:cNvGrpSpPr>
              <a:grpSpLocks/>
            </p:cNvGrpSpPr>
            <p:nvPr/>
          </p:nvGrpSpPr>
          <p:grpSpPr bwMode="auto">
            <a:xfrm>
              <a:off x="8177094" y="3492964"/>
              <a:ext cx="6988" cy="3175"/>
              <a:chOff x="10349" y="14605"/>
              <a:chExt cx="11" cy="5"/>
            </a:xfrm>
          </p:grpSpPr>
          <p:sp>
            <p:nvSpPr>
              <p:cNvPr id="4373" name="Freeform 121"/>
              <p:cNvSpPr>
                <a:spLocks/>
              </p:cNvSpPr>
              <p:nvPr/>
            </p:nvSpPr>
            <p:spPr bwMode="auto">
              <a:xfrm>
                <a:off x="10349" y="14605"/>
                <a:ext cx="11" cy="5"/>
              </a:xfrm>
              <a:custGeom>
                <a:avLst/>
                <a:gdLst>
                  <a:gd name="T0" fmla="+- 0 10360 10349"/>
                  <a:gd name="T1" fmla="*/ T0 w 11"/>
                  <a:gd name="T2" fmla="+- 0 14605 14605"/>
                  <a:gd name="T3" fmla="*/ 14605 h 5"/>
                  <a:gd name="T4" fmla="+- 0 10354 10349"/>
                  <a:gd name="T5" fmla="*/ T4 w 11"/>
                  <a:gd name="T6" fmla="+- 0 14605 14605"/>
                  <a:gd name="T7" fmla="*/ 14605 h 5"/>
                  <a:gd name="T8" fmla="+- 0 10349 10349"/>
                  <a:gd name="T9" fmla="*/ T8 w 11"/>
                  <a:gd name="T10" fmla="+- 0 14610 14605"/>
                  <a:gd name="T11" fmla="*/ 14610 h 5"/>
                  <a:gd name="T12" fmla="+- 0 10360 10349"/>
                  <a:gd name="T13" fmla="*/ T12 w 11"/>
                  <a:gd name="T14" fmla="+- 0 14610 14605"/>
                  <a:gd name="T15" fmla="*/ 14610 h 5"/>
                  <a:gd name="T16" fmla="+- 0 10360 10349"/>
                  <a:gd name="T17" fmla="*/ T16 w 11"/>
                  <a:gd name="T18" fmla="+- 0 14605 14605"/>
                  <a:gd name="T19" fmla="*/ 14605 h 5"/>
                </a:gdLst>
                <a:ahLst/>
                <a:cxnLst>
                  <a:cxn ang="0">
                    <a:pos x="T1" y="T3"/>
                  </a:cxn>
                  <a:cxn ang="0">
                    <a:pos x="T5" y="T7"/>
                  </a:cxn>
                  <a:cxn ang="0">
                    <a:pos x="T9" y="T11"/>
                  </a:cxn>
                  <a:cxn ang="0">
                    <a:pos x="T13" y="T15"/>
                  </a:cxn>
                  <a:cxn ang="0">
                    <a:pos x="T17" y="T19"/>
                  </a:cxn>
                </a:cxnLst>
                <a:rect l="0" t="0" r="r" b="b"/>
                <a:pathLst>
                  <a:path w="11" h="5">
                    <a:moveTo>
                      <a:pt x="11" y="0"/>
                    </a:moveTo>
                    <a:lnTo>
                      <a:pt x="5" y="0"/>
                    </a:lnTo>
                    <a:lnTo>
                      <a:pt x="0" y="5"/>
                    </a:lnTo>
                    <a:lnTo>
                      <a:pt x="11" y="5"/>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60" name="Group 122"/>
            <p:cNvGrpSpPr>
              <a:grpSpLocks/>
            </p:cNvGrpSpPr>
            <p:nvPr/>
          </p:nvGrpSpPr>
          <p:grpSpPr bwMode="auto">
            <a:xfrm>
              <a:off x="8177094" y="3445967"/>
              <a:ext cx="6988" cy="26039"/>
              <a:chOff x="10349" y="14531"/>
              <a:chExt cx="11" cy="41"/>
            </a:xfrm>
          </p:grpSpPr>
          <p:sp>
            <p:nvSpPr>
              <p:cNvPr id="4372" name="Freeform 123"/>
              <p:cNvSpPr>
                <a:spLocks/>
              </p:cNvSpPr>
              <p:nvPr/>
            </p:nvSpPr>
            <p:spPr bwMode="auto">
              <a:xfrm>
                <a:off x="10349" y="14531"/>
                <a:ext cx="11" cy="41"/>
              </a:xfrm>
              <a:custGeom>
                <a:avLst/>
                <a:gdLst>
                  <a:gd name="T0" fmla="+- 0 10349 10349"/>
                  <a:gd name="T1" fmla="*/ T0 w 11"/>
                  <a:gd name="T2" fmla="+- 0 14552 14531"/>
                  <a:gd name="T3" fmla="*/ 14552 h 41"/>
                  <a:gd name="T4" fmla="+- 0 10360 10349"/>
                  <a:gd name="T5" fmla="*/ T4 w 11"/>
                  <a:gd name="T6" fmla="+- 0 14552 14531"/>
                  <a:gd name="T7" fmla="*/ 14552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1" name="Group 124"/>
            <p:cNvGrpSpPr>
              <a:grpSpLocks/>
            </p:cNvGrpSpPr>
            <p:nvPr/>
          </p:nvGrpSpPr>
          <p:grpSpPr bwMode="auto">
            <a:xfrm>
              <a:off x="8177094" y="3400240"/>
              <a:ext cx="6988" cy="26039"/>
              <a:chOff x="10349" y="14459"/>
              <a:chExt cx="11" cy="41"/>
            </a:xfrm>
          </p:grpSpPr>
          <p:sp>
            <p:nvSpPr>
              <p:cNvPr id="4371" name="Freeform 125"/>
              <p:cNvSpPr>
                <a:spLocks/>
              </p:cNvSpPr>
              <p:nvPr/>
            </p:nvSpPr>
            <p:spPr bwMode="auto">
              <a:xfrm>
                <a:off x="10349" y="14459"/>
                <a:ext cx="11" cy="41"/>
              </a:xfrm>
              <a:custGeom>
                <a:avLst/>
                <a:gdLst>
                  <a:gd name="T0" fmla="+- 0 10349 10349"/>
                  <a:gd name="T1" fmla="*/ T0 w 11"/>
                  <a:gd name="T2" fmla="+- 0 14479 14459"/>
                  <a:gd name="T3" fmla="*/ 14479 h 41"/>
                  <a:gd name="T4" fmla="+- 0 10360 10349"/>
                  <a:gd name="T5" fmla="*/ T4 w 11"/>
                  <a:gd name="T6" fmla="+- 0 14479 14459"/>
                  <a:gd name="T7" fmla="*/ 14479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2" name="Group 126"/>
            <p:cNvGrpSpPr>
              <a:grpSpLocks/>
            </p:cNvGrpSpPr>
            <p:nvPr/>
          </p:nvGrpSpPr>
          <p:grpSpPr bwMode="auto">
            <a:xfrm>
              <a:off x="8177094" y="3354513"/>
              <a:ext cx="6988" cy="26039"/>
              <a:chOff x="10349" y="14387"/>
              <a:chExt cx="11" cy="41"/>
            </a:xfrm>
          </p:grpSpPr>
          <p:sp>
            <p:nvSpPr>
              <p:cNvPr id="4370" name="Freeform 127"/>
              <p:cNvSpPr>
                <a:spLocks/>
              </p:cNvSpPr>
              <p:nvPr/>
            </p:nvSpPr>
            <p:spPr bwMode="auto">
              <a:xfrm>
                <a:off x="10349" y="14387"/>
                <a:ext cx="11" cy="41"/>
              </a:xfrm>
              <a:custGeom>
                <a:avLst/>
                <a:gdLst>
                  <a:gd name="T0" fmla="+- 0 10349 10349"/>
                  <a:gd name="T1" fmla="*/ T0 w 11"/>
                  <a:gd name="T2" fmla="+- 0 14407 14387"/>
                  <a:gd name="T3" fmla="*/ 14407 h 41"/>
                  <a:gd name="T4" fmla="+- 0 10360 10349"/>
                  <a:gd name="T5" fmla="*/ T4 w 11"/>
                  <a:gd name="T6" fmla="+- 0 14407 14387"/>
                  <a:gd name="T7" fmla="*/ 14407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3" name="Group 128"/>
            <p:cNvGrpSpPr>
              <a:grpSpLocks/>
            </p:cNvGrpSpPr>
            <p:nvPr/>
          </p:nvGrpSpPr>
          <p:grpSpPr bwMode="auto">
            <a:xfrm>
              <a:off x="8177094" y="3308151"/>
              <a:ext cx="6988" cy="26039"/>
              <a:chOff x="10349" y="14314"/>
              <a:chExt cx="11" cy="41"/>
            </a:xfrm>
          </p:grpSpPr>
          <p:sp>
            <p:nvSpPr>
              <p:cNvPr id="4369" name="Freeform 129"/>
              <p:cNvSpPr>
                <a:spLocks/>
              </p:cNvSpPr>
              <p:nvPr/>
            </p:nvSpPr>
            <p:spPr bwMode="auto">
              <a:xfrm>
                <a:off x="10349" y="14314"/>
                <a:ext cx="11" cy="41"/>
              </a:xfrm>
              <a:custGeom>
                <a:avLst/>
                <a:gdLst>
                  <a:gd name="T0" fmla="+- 0 10349 10349"/>
                  <a:gd name="T1" fmla="*/ T0 w 11"/>
                  <a:gd name="T2" fmla="+- 0 14334 14314"/>
                  <a:gd name="T3" fmla="*/ 14334 h 41"/>
                  <a:gd name="T4" fmla="+- 0 10360 10349"/>
                  <a:gd name="T5" fmla="*/ T4 w 11"/>
                  <a:gd name="T6" fmla="+- 0 14334 14314"/>
                  <a:gd name="T7" fmla="*/ 14334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4" name="Group 130"/>
            <p:cNvGrpSpPr>
              <a:grpSpLocks/>
            </p:cNvGrpSpPr>
            <p:nvPr/>
          </p:nvGrpSpPr>
          <p:grpSpPr bwMode="auto">
            <a:xfrm>
              <a:off x="8177094" y="3262424"/>
              <a:ext cx="6988" cy="26039"/>
              <a:chOff x="10349" y="14242"/>
              <a:chExt cx="11" cy="41"/>
            </a:xfrm>
          </p:grpSpPr>
          <p:sp>
            <p:nvSpPr>
              <p:cNvPr id="4368" name="Freeform 131"/>
              <p:cNvSpPr>
                <a:spLocks/>
              </p:cNvSpPr>
              <p:nvPr/>
            </p:nvSpPr>
            <p:spPr bwMode="auto">
              <a:xfrm>
                <a:off x="10349" y="14242"/>
                <a:ext cx="11" cy="41"/>
              </a:xfrm>
              <a:custGeom>
                <a:avLst/>
                <a:gdLst>
                  <a:gd name="T0" fmla="+- 0 10349 10349"/>
                  <a:gd name="T1" fmla="*/ T0 w 11"/>
                  <a:gd name="T2" fmla="+- 0 14262 14242"/>
                  <a:gd name="T3" fmla="*/ 14262 h 41"/>
                  <a:gd name="T4" fmla="+- 0 10360 10349"/>
                  <a:gd name="T5" fmla="*/ T4 w 11"/>
                  <a:gd name="T6" fmla="+- 0 14262 14242"/>
                  <a:gd name="T7" fmla="*/ 14262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5" name="Group 132"/>
            <p:cNvGrpSpPr>
              <a:grpSpLocks/>
            </p:cNvGrpSpPr>
            <p:nvPr/>
          </p:nvGrpSpPr>
          <p:grpSpPr bwMode="auto">
            <a:xfrm>
              <a:off x="8177094" y="3216062"/>
              <a:ext cx="6988" cy="26039"/>
              <a:chOff x="10349" y="14169"/>
              <a:chExt cx="11" cy="41"/>
            </a:xfrm>
          </p:grpSpPr>
          <p:sp>
            <p:nvSpPr>
              <p:cNvPr id="4367" name="Freeform 133"/>
              <p:cNvSpPr>
                <a:spLocks/>
              </p:cNvSpPr>
              <p:nvPr/>
            </p:nvSpPr>
            <p:spPr bwMode="auto">
              <a:xfrm>
                <a:off x="10349" y="14169"/>
                <a:ext cx="11" cy="41"/>
              </a:xfrm>
              <a:custGeom>
                <a:avLst/>
                <a:gdLst>
                  <a:gd name="T0" fmla="+- 0 10349 10349"/>
                  <a:gd name="T1" fmla="*/ T0 w 11"/>
                  <a:gd name="T2" fmla="+- 0 14190 14169"/>
                  <a:gd name="T3" fmla="*/ 14190 h 41"/>
                  <a:gd name="T4" fmla="+- 0 10360 10349"/>
                  <a:gd name="T5" fmla="*/ T4 w 11"/>
                  <a:gd name="T6" fmla="+- 0 14190 14169"/>
                  <a:gd name="T7" fmla="*/ 1419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6" name="Group 134"/>
            <p:cNvGrpSpPr>
              <a:grpSpLocks/>
            </p:cNvGrpSpPr>
            <p:nvPr/>
          </p:nvGrpSpPr>
          <p:grpSpPr bwMode="auto">
            <a:xfrm>
              <a:off x="8177094" y="3170335"/>
              <a:ext cx="6988" cy="26039"/>
              <a:chOff x="10349" y="14097"/>
              <a:chExt cx="11" cy="41"/>
            </a:xfrm>
          </p:grpSpPr>
          <p:sp>
            <p:nvSpPr>
              <p:cNvPr id="4366" name="Freeform 135"/>
              <p:cNvSpPr>
                <a:spLocks/>
              </p:cNvSpPr>
              <p:nvPr/>
            </p:nvSpPr>
            <p:spPr bwMode="auto">
              <a:xfrm>
                <a:off x="10349" y="14097"/>
                <a:ext cx="11" cy="41"/>
              </a:xfrm>
              <a:custGeom>
                <a:avLst/>
                <a:gdLst>
                  <a:gd name="T0" fmla="+- 0 10349 10349"/>
                  <a:gd name="T1" fmla="*/ T0 w 11"/>
                  <a:gd name="T2" fmla="+- 0 14117 14097"/>
                  <a:gd name="T3" fmla="*/ 14117 h 41"/>
                  <a:gd name="T4" fmla="+- 0 10360 10349"/>
                  <a:gd name="T5" fmla="*/ T4 w 11"/>
                  <a:gd name="T6" fmla="+- 0 14117 14097"/>
                  <a:gd name="T7" fmla="*/ 14117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7" name="Group 136"/>
            <p:cNvGrpSpPr>
              <a:grpSpLocks/>
            </p:cNvGrpSpPr>
            <p:nvPr/>
          </p:nvGrpSpPr>
          <p:grpSpPr bwMode="auto">
            <a:xfrm>
              <a:off x="8177094" y="3123973"/>
              <a:ext cx="6988" cy="26039"/>
              <a:chOff x="10349" y="14024"/>
              <a:chExt cx="11" cy="41"/>
            </a:xfrm>
          </p:grpSpPr>
          <p:sp>
            <p:nvSpPr>
              <p:cNvPr id="4365" name="Freeform 137"/>
              <p:cNvSpPr>
                <a:spLocks/>
              </p:cNvSpPr>
              <p:nvPr/>
            </p:nvSpPr>
            <p:spPr bwMode="auto">
              <a:xfrm>
                <a:off x="10349" y="14024"/>
                <a:ext cx="11" cy="41"/>
              </a:xfrm>
              <a:custGeom>
                <a:avLst/>
                <a:gdLst>
                  <a:gd name="T0" fmla="+- 0 10349 10349"/>
                  <a:gd name="T1" fmla="*/ T0 w 11"/>
                  <a:gd name="T2" fmla="+- 0 14045 14024"/>
                  <a:gd name="T3" fmla="*/ 14045 h 41"/>
                  <a:gd name="T4" fmla="+- 0 10360 10349"/>
                  <a:gd name="T5" fmla="*/ T4 w 11"/>
                  <a:gd name="T6" fmla="+- 0 14045 14024"/>
                  <a:gd name="T7" fmla="*/ 1404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8" name="Group 138"/>
            <p:cNvGrpSpPr>
              <a:grpSpLocks/>
            </p:cNvGrpSpPr>
            <p:nvPr/>
          </p:nvGrpSpPr>
          <p:grpSpPr bwMode="auto">
            <a:xfrm>
              <a:off x="8177094" y="3078245"/>
              <a:ext cx="6988" cy="26039"/>
              <a:chOff x="10349" y="13952"/>
              <a:chExt cx="11" cy="41"/>
            </a:xfrm>
          </p:grpSpPr>
          <p:sp>
            <p:nvSpPr>
              <p:cNvPr id="4364" name="Freeform 139"/>
              <p:cNvSpPr>
                <a:spLocks/>
              </p:cNvSpPr>
              <p:nvPr/>
            </p:nvSpPr>
            <p:spPr bwMode="auto">
              <a:xfrm>
                <a:off x="10349" y="13952"/>
                <a:ext cx="11" cy="41"/>
              </a:xfrm>
              <a:custGeom>
                <a:avLst/>
                <a:gdLst>
                  <a:gd name="T0" fmla="+- 0 10349 10349"/>
                  <a:gd name="T1" fmla="*/ T0 w 11"/>
                  <a:gd name="T2" fmla="+- 0 13973 13952"/>
                  <a:gd name="T3" fmla="*/ 13973 h 41"/>
                  <a:gd name="T4" fmla="+- 0 10360 10349"/>
                  <a:gd name="T5" fmla="*/ T4 w 11"/>
                  <a:gd name="T6" fmla="+- 0 13973 13952"/>
                  <a:gd name="T7" fmla="*/ 13973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69" name="Group 140"/>
            <p:cNvGrpSpPr>
              <a:grpSpLocks/>
            </p:cNvGrpSpPr>
            <p:nvPr/>
          </p:nvGrpSpPr>
          <p:grpSpPr bwMode="auto">
            <a:xfrm>
              <a:off x="8177094" y="3031883"/>
              <a:ext cx="6988" cy="26039"/>
              <a:chOff x="10349" y="13879"/>
              <a:chExt cx="11" cy="41"/>
            </a:xfrm>
          </p:grpSpPr>
          <p:sp>
            <p:nvSpPr>
              <p:cNvPr id="4363" name="Freeform 141"/>
              <p:cNvSpPr>
                <a:spLocks/>
              </p:cNvSpPr>
              <p:nvPr/>
            </p:nvSpPr>
            <p:spPr bwMode="auto">
              <a:xfrm>
                <a:off x="10349" y="13879"/>
                <a:ext cx="11" cy="41"/>
              </a:xfrm>
              <a:custGeom>
                <a:avLst/>
                <a:gdLst>
                  <a:gd name="T0" fmla="+- 0 10349 10349"/>
                  <a:gd name="T1" fmla="*/ T0 w 11"/>
                  <a:gd name="T2" fmla="+- 0 13900 13879"/>
                  <a:gd name="T3" fmla="*/ 13900 h 41"/>
                  <a:gd name="T4" fmla="+- 0 10360 10349"/>
                  <a:gd name="T5" fmla="*/ T4 w 11"/>
                  <a:gd name="T6" fmla="+- 0 13900 13879"/>
                  <a:gd name="T7" fmla="*/ 1390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0" name="Group 142"/>
            <p:cNvGrpSpPr>
              <a:grpSpLocks/>
            </p:cNvGrpSpPr>
            <p:nvPr/>
          </p:nvGrpSpPr>
          <p:grpSpPr bwMode="auto">
            <a:xfrm>
              <a:off x="8177094" y="2986156"/>
              <a:ext cx="6988" cy="26039"/>
              <a:chOff x="10349" y="13807"/>
              <a:chExt cx="11" cy="41"/>
            </a:xfrm>
          </p:grpSpPr>
          <p:sp>
            <p:nvSpPr>
              <p:cNvPr id="4362" name="Freeform 143"/>
              <p:cNvSpPr>
                <a:spLocks/>
              </p:cNvSpPr>
              <p:nvPr/>
            </p:nvSpPr>
            <p:spPr bwMode="auto">
              <a:xfrm>
                <a:off x="10349" y="13807"/>
                <a:ext cx="11" cy="41"/>
              </a:xfrm>
              <a:custGeom>
                <a:avLst/>
                <a:gdLst>
                  <a:gd name="T0" fmla="+- 0 10349 10349"/>
                  <a:gd name="T1" fmla="*/ T0 w 11"/>
                  <a:gd name="T2" fmla="+- 0 13828 13807"/>
                  <a:gd name="T3" fmla="*/ 13828 h 41"/>
                  <a:gd name="T4" fmla="+- 0 10360 10349"/>
                  <a:gd name="T5" fmla="*/ T4 w 11"/>
                  <a:gd name="T6" fmla="+- 0 13828 13807"/>
                  <a:gd name="T7" fmla="*/ 13828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1" name="Group 144"/>
            <p:cNvGrpSpPr>
              <a:grpSpLocks/>
            </p:cNvGrpSpPr>
            <p:nvPr/>
          </p:nvGrpSpPr>
          <p:grpSpPr bwMode="auto">
            <a:xfrm>
              <a:off x="8177094" y="2939794"/>
              <a:ext cx="6988" cy="26039"/>
              <a:chOff x="10349" y="13734"/>
              <a:chExt cx="11" cy="41"/>
            </a:xfrm>
          </p:grpSpPr>
          <p:sp>
            <p:nvSpPr>
              <p:cNvPr id="4361" name="Freeform 145"/>
              <p:cNvSpPr>
                <a:spLocks/>
              </p:cNvSpPr>
              <p:nvPr/>
            </p:nvSpPr>
            <p:spPr bwMode="auto">
              <a:xfrm>
                <a:off x="10349" y="13734"/>
                <a:ext cx="11" cy="41"/>
              </a:xfrm>
              <a:custGeom>
                <a:avLst/>
                <a:gdLst>
                  <a:gd name="T0" fmla="+- 0 10349 10349"/>
                  <a:gd name="T1" fmla="*/ T0 w 11"/>
                  <a:gd name="T2" fmla="+- 0 13755 13734"/>
                  <a:gd name="T3" fmla="*/ 13755 h 41"/>
                  <a:gd name="T4" fmla="+- 0 10360 10349"/>
                  <a:gd name="T5" fmla="*/ T4 w 11"/>
                  <a:gd name="T6" fmla="+- 0 13755 13734"/>
                  <a:gd name="T7" fmla="*/ 1375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2" name="Group 146"/>
            <p:cNvGrpSpPr>
              <a:grpSpLocks/>
            </p:cNvGrpSpPr>
            <p:nvPr/>
          </p:nvGrpSpPr>
          <p:grpSpPr bwMode="auto">
            <a:xfrm>
              <a:off x="8177094" y="2894067"/>
              <a:ext cx="6988" cy="26039"/>
              <a:chOff x="10349" y="13662"/>
              <a:chExt cx="11" cy="41"/>
            </a:xfrm>
          </p:grpSpPr>
          <p:sp>
            <p:nvSpPr>
              <p:cNvPr id="4360" name="Freeform 147"/>
              <p:cNvSpPr>
                <a:spLocks/>
              </p:cNvSpPr>
              <p:nvPr/>
            </p:nvSpPr>
            <p:spPr bwMode="auto">
              <a:xfrm>
                <a:off x="10349" y="13662"/>
                <a:ext cx="11" cy="41"/>
              </a:xfrm>
              <a:custGeom>
                <a:avLst/>
                <a:gdLst>
                  <a:gd name="T0" fmla="+- 0 10349 10349"/>
                  <a:gd name="T1" fmla="*/ T0 w 11"/>
                  <a:gd name="T2" fmla="+- 0 13683 13662"/>
                  <a:gd name="T3" fmla="*/ 13683 h 41"/>
                  <a:gd name="T4" fmla="+- 0 10360 10349"/>
                  <a:gd name="T5" fmla="*/ T4 w 11"/>
                  <a:gd name="T6" fmla="+- 0 13683 13662"/>
                  <a:gd name="T7" fmla="*/ 13683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3" name="Group 148"/>
            <p:cNvGrpSpPr>
              <a:grpSpLocks/>
            </p:cNvGrpSpPr>
            <p:nvPr/>
          </p:nvGrpSpPr>
          <p:grpSpPr bwMode="auto">
            <a:xfrm>
              <a:off x="8177094" y="2847705"/>
              <a:ext cx="6988" cy="26039"/>
              <a:chOff x="10349" y="13589"/>
              <a:chExt cx="11" cy="41"/>
            </a:xfrm>
          </p:grpSpPr>
          <p:sp>
            <p:nvSpPr>
              <p:cNvPr id="4359" name="Freeform 149"/>
              <p:cNvSpPr>
                <a:spLocks/>
              </p:cNvSpPr>
              <p:nvPr/>
            </p:nvSpPr>
            <p:spPr bwMode="auto">
              <a:xfrm>
                <a:off x="10349" y="13589"/>
                <a:ext cx="11" cy="41"/>
              </a:xfrm>
              <a:custGeom>
                <a:avLst/>
                <a:gdLst>
                  <a:gd name="T0" fmla="+- 0 10349 10349"/>
                  <a:gd name="T1" fmla="*/ T0 w 11"/>
                  <a:gd name="T2" fmla="+- 0 13610 13589"/>
                  <a:gd name="T3" fmla="*/ 13610 h 41"/>
                  <a:gd name="T4" fmla="+- 0 10360 10349"/>
                  <a:gd name="T5" fmla="*/ T4 w 11"/>
                  <a:gd name="T6" fmla="+- 0 13610 13589"/>
                  <a:gd name="T7" fmla="*/ 13610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4" name="Group 150"/>
            <p:cNvGrpSpPr>
              <a:grpSpLocks/>
            </p:cNvGrpSpPr>
            <p:nvPr/>
          </p:nvGrpSpPr>
          <p:grpSpPr bwMode="auto">
            <a:xfrm>
              <a:off x="8177094" y="2801978"/>
              <a:ext cx="6988" cy="26039"/>
              <a:chOff x="10349" y="13517"/>
              <a:chExt cx="11" cy="41"/>
            </a:xfrm>
          </p:grpSpPr>
          <p:sp>
            <p:nvSpPr>
              <p:cNvPr id="4358" name="Freeform 151"/>
              <p:cNvSpPr>
                <a:spLocks/>
              </p:cNvSpPr>
              <p:nvPr/>
            </p:nvSpPr>
            <p:spPr bwMode="auto">
              <a:xfrm>
                <a:off x="10349" y="13517"/>
                <a:ext cx="11" cy="41"/>
              </a:xfrm>
              <a:custGeom>
                <a:avLst/>
                <a:gdLst>
                  <a:gd name="T0" fmla="+- 0 10349 10349"/>
                  <a:gd name="T1" fmla="*/ T0 w 11"/>
                  <a:gd name="T2" fmla="+- 0 13538 13517"/>
                  <a:gd name="T3" fmla="*/ 13538 h 41"/>
                  <a:gd name="T4" fmla="+- 0 10360 10349"/>
                  <a:gd name="T5" fmla="*/ T4 w 11"/>
                  <a:gd name="T6" fmla="+- 0 13538 13517"/>
                  <a:gd name="T7" fmla="*/ 13538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5" name="Group 152"/>
            <p:cNvGrpSpPr>
              <a:grpSpLocks/>
            </p:cNvGrpSpPr>
            <p:nvPr/>
          </p:nvGrpSpPr>
          <p:grpSpPr bwMode="auto">
            <a:xfrm>
              <a:off x="8177094" y="2755616"/>
              <a:ext cx="6988" cy="26039"/>
              <a:chOff x="10349" y="13444"/>
              <a:chExt cx="11" cy="41"/>
            </a:xfrm>
          </p:grpSpPr>
          <p:sp>
            <p:nvSpPr>
              <p:cNvPr id="4357" name="Freeform 153"/>
              <p:cNvSpPr>
                <a:spLocks/>
              </p:cNvSpPr>
              <p:nvPr/>
            </p:nvSpPr>
            <p:spPr bwMode="auto">
              <a:xfrm>
                <a:off x="10349" y="13444"/>
                <a:ext cx="11" cy="41"/>
              </a:xfrm>
              <a:custGeom>
                <a:avLst/>
                <a:gdLst>
                  <a:gd name="T0" fmla="+- 0 10349 10349"/>
                  <a:gd name="T1" fmla="*/ T0 w 11"/>
                  <a:gd name="T2" fmla="+- 0 13465 13444"/>
                  <a:gd name="T3" fmla="*/ 13465 h 41"/>
                  <a:gd name="T4" fmla="+- 0 10360 10349"/>
                  <a:gd name="T5" fmla="*/ T4 w 11"/>
                  <a:gd name="T6" fmla="+- 0 13465 13444"/>
                  <a:gd name="T7" fmla="*/ 13465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6" name="Group 154"/>
            <p:cNvGrpSpPr>
              <a:grpSpLocks/>
            </p:cNvGrpSpPr>
            <p:nvPr/>
          </p:nvGrpSpPr>
          <p:grpSpPr bwMode="auto">
            <a:xfrm>
              <a:off x="8177094" y="2709889"/>
              <a:ext cx="6988" cy="26039"/>
              <a:chOff x="10349" y="13372"/>
              <a:chExt cx="11" cy="41"/>
            </a:xfrm>
          </p:grpSpPr>
          <p:sp>
            <p:nvSpPr>
              <p:cNvPr id="4356" name="Freeform 155"/>
              <p:cNvSpPr>
                <a:spLocks/>
              </p:cNvSpPr>
              <p:nvPr/>
            </p:nvSpPr>
            <p:spPr bwMode="auto">
              <a:xfrm>
                <a:off x="10349" y="13372"/>
                <a:ext cx="11" cy="41"/>
              </a:xfrm>
              <a:custGeom>
                <a:avLst/>
                <a:gdLst>
                  <a:gd name="T0" fmla="+- 0 10349 10349"/>
                  <a:gd name="T1" fmla="*/ T0 w 11"/>
                  <a:gd name="T2" fmla="+- 0 13393 13372"/>
                  <a:gd name="T3" fmla="*/ 13393 h 41"/>
                  <a:gd name="T4" fmla="+- 0 10360 10349"/>
                  <a:gd name="T5" fmla="*/ T4 w 11"/>
                  <a:gd name="T6" fmla="+- 0 13393 13372"/>
                  <a:gd name="T7" fmla="*/ 13393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7" name="Group 156"/>
            <p:cNvGrpSpPr>
              <a:grpSpLocks/>
            </p:cNvGrpSpPr>
            <p:nvPr/>
          </p:nvGrpSpPr>
          <p:grpSpPr bwMode="auto">
            <a:xfrm>
              <a:off x="8177094" y="2664162"/>
              <a:ext cx="6988" cy="26039"/>
              <a:chOff x="10349" y="13300"/>
              <a:chExt cx="11" cy="41"/>
            </a:xfrm>
          </p:grpSpPr>
          <p:sp>
            <p:nvSpPr>
              <p:cNvPr id="4355" name="Freeform 157"/>
              <p:cNvSpPr>
                <a:spLocks/>
              </p:cNvSpPr>
              <p:nvPr/>
            </p:nvSpPr>
            <p:spPr bwMode="auto">
              <a:xfrm>
                <a:off x="10349" y="13300"/>
                <a:ext cx="11" cy="41"/>
              </a:xfrm>
              <a:custGeom>
                <a:avLst/>
                <a:gdLst>
                  <a:gd name="T0" fmla="+- 0 10349 10349"/>
                  <a:gd name="T1" fmla="*/ T0 w 11"/>
                  <a:gd name="T2" fmla="+- 0 13320 13300"/>
                  <a:gd name="T3" fmla="*/ 13320 h 41"/>
                  <a:gd name="T4" fmla="+- 0 10360 10349"/>
                  <a:gd name="T5" fmla="*/ T4 w 11"/>
                  <a:gd name="T6" fmla="+- 0 13320 13300"/>
                  <a:gd name="T7" fmla="*/ 13320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8" name="Group 158"/>
            <p:cNvGrpSpPr>
              <a:grpSpLocks/>
            </p:cNvGrpSpPr>
            <p:nvPr/>
          </p:nvGrpSpPr>
          <p:grpSpPr bwMode="auto">
            <a:xfrm>
              <a:off x="8177094" y="2618435"/>
              <a:ext cx="6988" cy="26039"/>
              <a:chOff x="10349" y="13228"/>
              <a:chExt cx="11" cy="41"/>
            </a:xfrm>
          </p:grpSpPr>
          <p:sp>
            <p:nvSpPr>
              <p:cNvPr id="4354" name="Freeform 159"/>
              <p:cNvSpPr>
                <a:spLocks/>
              </p:cNvSpPr>
              <p:nvPr/>
            </p:nvSpPr>
            <p:spPr bwMode="auto">
              <a:xfrm>
                <a:off x="10349" y="13228"/>
                <a:ext cx="11" cy="41"/>
              </a:xfrm>
              <a:custGeom>
                <a:avLst/>
                <a:gdLst>
                  <a:gd name="T0" fmla="+- 0 10349 10349"/>
                  <a:gd name="T1" fmla="*/ T0 w 11"/>
                  <a:gd name="T2" fmla="+- 0 13248 13228"/>
                  <a:gd name="T3" fmla="*/ 13248 h 41"/>
                  <a:gd name="T4" fmla="+- 0 10360 10349"/>
                  <a:gd name="T5" fmla="*/ T4 w 11"/>
                  <a:gd name="T6" fmla="+- 0 13248 13228"/>
                  <a:gd name="T7" fmla="*/ 13248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79" name="Group 160"/>
            <p:cNvGrpSpPr>
              <a:grpSpLocks/>
            </p:cNvGrpSpPr>
            <p:nvPr/>
          </p:nvGrpSpPr>
          <p:grpSpPr bwMode="auto">
            <a:xfrm>
              <a:off x="8177094" y="2572072"/>
              <a:ext cx="6988" cy="26039"/>
              <a:chOff x="10349" y="13155"/>
              <a:chExt cx="11" cy="41"/>
            </a:xfrm>
          </p:grpSpPr>
          <p:sp>
            <p:nvSpPr>
              <p:cNvPr id="4353" name="Freeform 161"/>
              <p:cNvSpPr>
                <a:spLocks/>
              </p:cNvSpPr>
              <p:nvPr/>
            </p:nvSpPr>
            <p:spPr bwMode="auto">
              <a:xfrm>
                <a:off x="10349" y="13155"/>
                <a:ext cx="11" cy="41"/>
              </a:xfrm>
              <a:custGeom>
                <a:avLst/>
                <a:gdLst>
                  <a:gd name="T0" fmla="+- 0 10349 10349"/>
                  <a:gd name="T1" fmla="*/ T0 w 11"/>
                  <a:gd name="T2" fmla="+- 0 13175 13155"/>
                  <a:gd name="T3" fmla="*/ 13175 h 41"/>
                  <a:gd name="T4" fmla="+- 0 10360 10349"/>
                  <a:gd name="T5" fmla="*/ T4 w 11"/>
                  <a:gd name="T6" fmla="+- 0 13175 13155"/>
                  <a:gd name="T7" fmla="*/ 13175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0" name="Group 162"/>
            <p:cNvGrpSpPr>
              <a:grpSpLocks/>
            </p:cNvGrpSpPr>
            <p:nvPr/>
          </p:nvGrpSpPr>
          <p:grpSpPr bwMode="auto">
            <a:xfrm>
              <a:off x="8177094" y="2526345"/>
              <a:ext cx="6988" cy="26039"/>
              <a:chOff x="10349" y="13083"/>
              <a:chExt cx="11" cy="41"/>
            </a:xfrm>
          </p:grpSpPr>
          <p:sp>
            <p:nvSpPr>
              <p:cNvPr id="4352" name="Freeform 163"/>
              <p:cNvSpPr>
                <a:spLocks/>
              </p:cNvSpPr>
              <p:nvPr/>
            </p:nvSpPr>
            <p:spPr bwMode="auto">
              <a:xfrm>
                <a:off x="10349" y="13083"/>
                <a:ext cx="11" cy="41"/>
              </a:xfrm>
              <a:custGeom>
                <a:avLst/>
                <a:gdLst>
                  <a:gd name="T0" fmla="+- 0 10349 10349"/>
                  <a:gd name="T1" fmla="*/ T0 w 11"/>
                  <a:gd name="T2" fmla="+- 0 13103 13083"/>
                  <a:gd name="T3" fmla="*/ 13103 h 41"/>
                  <a:gd name="T4" fmla="+- 0 10360 10349"/>
                  <a:gd name="T5" fmla="*/ T4 w 11"/>
                  <a:gd name="T6" fmla="+- 0 13103 13083"/>
                  <a:gd name="T7" fmla="*/ 13103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1" name="Group 164"/>
            <p:cNvGrpSpPr>
              <a:grpSpLocks/>
            </p:cNvGrpSpPr>
            <p:nvPr/>
          </p:nvGrpSpPr>
          <p:grpSpPr bwMode="auto">
            <a:xfrm>
              <a:off x="8177094" y="2479983"/>
              <a:ext cx="6988" cy="26039"/>
              <a:chOff x="10349" y="13010"/>
              <a:chExt cx="11" cy="41"/>
            </a:xfrm>
          </p:grpSpPr>
          <p:sp>
            <p:nvSpPr>
              <p:cNvPr id="4351" name="Freeform 165"/>
              <p:cNvSpPr>
                <a:spLocks/>
              </p:cNvSpPr>
              <p:nvPr/>
            </p:nvSpPr>
            <p:spPr bwMode="auto">
              <a:xfrm>
                <a:off x="10349" y="13010"/>
                <a:ext cx="11" cy="41"/>
              </a:xfrm>
              <a:custGeom>
                <a:avLst/>
                <a:gdLst>
                  <a:gd name="T0" fmla="+- 0 10349 10349"/>
                  <a:gd name="T1" fmla="*/ T0 w 11"/>
                  <a:gd name="T2" fmla="+- 0 13030 13010"/>
                  <a:gd name="T3" fmla="*/ 13030 h 41"/>
                  <a:gd name="T4" fmla="+- 0 10360 10349"/>
                  <a:gd name="T5" fmla="*/ T4 w 11"/>
                  <a:gd name="T6" fmla="+- 0 13030 13010"/>
                  <a:gd name="T7" fmla="*/ 13030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2" name="Group 166"/>
            <p:cNvGrpSpPr>
              <a:grpSpLocks/>
            </p:cNvGrpSpPr>
            <p:nvPr/>
          </p:nvGrpSpPr>
          <p:grpSpPr bwMode="auto">
            <a:xfrm>
              <a:off x="8177094" y="2434256"/>
              <a:ext cx="6988" cy="26039"/>
              <a:chOff x="10349" y="12938"/>
              <a:chExt cx="11" cy="41"/>
            </a:xfrm>
          </p:grpSpPr>
          <p:sp>
            <p:nvSpPr>
              <p:cNvPr id="4350" name="Freeform 167"/>
              <p:cNvSpPr>
                <a:spLocks/>
              </p:cNvSpPr>
              <p:nvPr/>
            </p:nvSpPr>
            <p:spPr bwMode="auto">
              <a:xfrm>
                <a:off x="10349" y="12938"/>
                <a:ext cx="11" cy="41"/>
              </a:xfrm>
              <a:custGeom>
                <a:avLst/>
                <a:gdLst>
                  <a:gd name="T0" fmla="+- 0 10349 10349"/>
                  <a:gd name="T1" fmla="*/ T0 w 11"/>
                  <a:gd name="T2" fmla="+- 0 12958 12938"/>
                  <a:gd name="T3" fmla="*/ 12958 h 41"/>
                  <a:gd name="T4" fmla="+- 0 10360 10349"/>
                  <a:gd name="T5" fmla="*/ T4 w 11"/>
                  <a:gd name="T6" fmla="+- 0 12958 12938"/>
                  <a:gd name="T7" fmla="*/ 12958 h 41"/>
                </a:gdLst>
                <a:ahLst/>
                <a:cxnLst>
                  <a:cxn ang="0">
                    <a:pos x="T1" y="T3"/>
                  </a:cxn>
                  <a:cxn ang="0">
                    <a:pos x="T5" y="T7"/>
                  </a:cxn>
                </a:cxnLst>
                <a:rect l="0" t="0" r="r" b="b"/>
                <a:pathLst>
                  <a:path w="11" h="41">
                    <a:moveTo>
                      <a:pt x="0" y="20"/>
                    </a:moveTo>
                    <a:lnTo>
                      <a:pt x="11" y="20"/>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3" name="Group 168"/>
            <p:cNvGrpSpPr>
              <a:grpSpLocks/>
            </p:cNvGrpSpPr>
            <p:nvPr/>
          </p:nvGrpSpPr>
          <p:grpSpPr bwMode="auto">
            <a:xfrm>
              <a:off x="8177094" y="2387894"/>
              <a:ext cx="6988" cy="26039"/>
              <a:chOff x="10349" y="12865"/>
              <a:chExt cx="11" cy="41"/>
            </a:xfrm>
          </p:grpSpPr>
          <p:sp>
            <p:nvSpPr>
              <p:cNvPr id="4349" name="Freeform 169"/>
              <p:cNvSpPr>
                <a:spLocks/>
              </p:cNvSpPr>
              <p:nvPr/>
            </p:nvSpPr>
            <p:spPr bwMode="auto">
              <a:xfrm>
                <a:off x="10349" y="12865"/>
                <a:ext cx="11" cy="41"/>
              </a:xfrm>
              <a:custGeom>
                <a:avLst/>
                <a:gdLst>
                  <a:gd name="T0" fmla="+- 0 10349 10349"/>
                  <a:gd name="T1" fmla="*/ T0 w 11"/>
                  <a:gd name="T2" fmla="+- 0 12886 12865"/>
                  <a:gd name="T3" fmla="*/ 12886 h 41"/>
                  <a:gd name="T4" fmla="+- 0 10360 10349"/>
                  <a:gd name="T5" fmla="*/ T4 w 11"/>
                  <a:gd name="T6" fmla="+- 0 12886 12865"/>
                  <a:gd name="T7" fmla="*/ 12886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4" name="Group 170"/>
            <p:cNvGrpSpPr>
              <a:grpSpLocks/>
            </p:cNvGrpSpPr>
            <p:nvPr/>
          </p:nvGrpSpPr>
          <p:grpSpPr bwMode="auto">
            <a:xfrm>
              <a:off x="8177094" y="2342167"/>
              <a:ext cx="6988" cy="26039"/>
              <a:chOff x="10349" y="12793"/>
              <a:chExt cx="11" cy="41"/>
            </a:xfrm>
          </p:grpSpPr>
          <p:sp>
            <p:nvSpPr>
              <p:cNvPr id="4348" name="Freeform 171"/>
              <p:cNvSpPr>
                <a:spLocks/>
              </p:cNvSpPr>
              <p:nvPr/>
            </p:nvSpPr>
            <p:spPr bwMode="auto">
              <a:xfrm>
                <a:off x="10349" y="12793"/>
                <a:ext cx="11" cy="41"/>
              </a:xfrm>
              <a:custGeom>
                <a:avLst/>
                <a:gdLst>
                  <a:gd name="T0" fmla="+- 0 10349 10349"/>
                  <a:gd name="T1" fmla="*/ T0 w 11"/>
                  <a:gd name="T2" fmla="+- 0 12814 12793"/>
                  <a:gd name="T3" fmla="*/ 12814 h 41"/>
                  <a:gd name="T4" fmla="+- 0 10360 10349"/>
                  <a:gd name="T5" fmla="*/ T4 w 11"/>
                  <a:gd name="T6" fmla="+- 0 12814 12793"/>
                  <a:gd name="T7" fmla="*/ 12814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5" name="Group 172"/>
            <p:cNvGrpSpPr>
              <a:grpSpLocks/>
            </p:cNvGrpSpPr>
            <p:nvPr/>
          </p:nvGrpSpPr>
          <p:grpSpPr bwMode="auto">
            <a:xfrm>
              <a:off x="8177094" y="2295805"/>
              <a:ext cx="6988" cy="26039"/>
              <a:chOff x="10349" y="12720"/>
              <a:chExt cx="11" cy="41"/>
            </a:xfrm>
          </p:grpSpPr>
          <p:sp>
            <p:nvSpPr>
              <p:cNvPr id="4347" name="Freeform 173"/>
              <p:cNvSpPr>
                <a:spLocks/>
              </p:cNvSpPr>
              <p:nvPr/>
            </p:nvSpPr>
            <p:spPr bwMode="auto">
              <a:xfrm>
                <a:off x="10349" y="12720"/>
                <a:ext cx="11" cy="41"/>
              </a:xfrm>
              <a:custGeom>
                <a:avLst/>
                <a:gdLst>
                  <a:gd name="T0" fmla="+- 0 10349 10349"/>
                  <a:gd name="T1" fmla="*/ T0 w 11"/>
                  <a:gd name="T2" fmla="+- 0 12741 12720"/>
                  <a:gd name="T3" fmla="*/ 12741 h 41"/>
                  <a:gd name="T4" fmla="+- 0 10360 10349"/>
                  <a:gd name="T5" fmla="*/ T4 w 11"/>
                  <a:gd name="T6" fmla="+- 0 12741 12720"/>
                  <a:gd name="T7" fmla="*/ 12741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6" name="Group 174"/>
            <p:cNvGrpSpPr>
              <a:grpSpLocks/>
            </p:cNvGrpSpPr>
            <p:nvPr/>
          </p:nvGrpSpPr>
          <p:grpSpPr bwMode="auto">
            <a:xfrm>
              <a:off x="8177094" y="2250078"/>
              <a:ext cx="6988" cy="26039"/>
              <a:chOff x="10349" y="12648"/>
              <a:chExt cx="11" cy="41"/>
            </a:xfrm>
          </p:grpSpPr>
          <p:sp>
            <p:nvSpPr>
              <p:cNvPr id="4346" name="Freeform 175"/>
              <p:cNvSpPr>
                <a:spLocks/>
              </p:cNvSpPr>
              <p:nvPr/>
            </p:nvSpPr>
            <p:spPr bwMode="auto">
              <a:xfrm>
                <a:off x="10349" y="12648"/>
                <a:ext cx="11" cy="41"/>
              </a:xfrm>
              <a:custGeom>
                <a:avLst/>
                <a:gdLst>
                  <a:gd name="T0" fmla="+- 0 10349 10349"/>
                  <a:gd name="T1" fmla="*/ T0 w 11"/>
                  <a:gd name="T2" fmla="+- 0 12669 12648"/>
                  <a:gd name="T3" fmla="*/ 12669 h 41"/>
                  <a:gd name="T4" fmla="+- 0 10360 10349"/>
                  <a:gd name="T5" fmla="*/ T4 w 11"/>
                  <a:gd name="T6" fmla="+- 0 12669 12648"/>
                  <a:gd name="T7" fmla="*/ 12669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7" name="Group 176"/>
            <p:cNvGrpSpPr>
              <a:grpSpLocks/>
            </p:cNvGrpSpPr>
            <p:nvPr/>
          </p:nvGrpSpPr>
          <p:grpSpPr bwMode="auto">
            <a:xfrm>
              <a:off x="8177094" y="2203716"/>
              <a:ext cx="6988" cy="26039"/>
              <a:chOff x="10349" y="12575"/>
              <a:chExt cx="11" cy="41"/>
            </a:xfrm>
          </p:grpSpPr>
          <p:sp>
            <p:nvSpPr>
              <p:cNvPr id="4345" name="Freeform 177"/>
              <p:cNvSpPr>
                <a:spLocks/>
              </p:cNvSpPr>
              <p:nvPr/>
            </p:nvSpPr>
            <p:spPr bwMode="auto">
              <a:xfrm>
                <a:off x="10349" y="12575"/>
                <a:ext cx="11" cy="41"/>
              </a:xfrm>
              <a:custGeom>
                <a:avLst/>
                <a:gdLst>
                  <a:gd name="T0" fmla="+- 0 10349 10349"/>
                  <a:gd name="T1" fmla="*/ T0 w 11"/>
                  <a:gd name="T2" fmla="+- 0 12596 12575"/>
                  <a:gd name="T3" fmla="*/ 12596 h 41"/>
                  <a:gd name="T4" fmla="+- 0 10360 10349"/>
                  <a:gd name="T5" fmla="*/ T4 w 11"/>
                  <a:gd name="T6" fmla="+- 0 12596 12575"/>
                  <a:gd name="T7" fmla="*/ 12596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8" name="Group 178"/>
            <p:cNvGrpSpPr>
              <a:grpSpLocks/>
            </p:cNvGrpSpPr>
            <p:nvPr/>
          </p:nvGrpSpPr>
          <p:grpSpPr bwMode="auto">
            <a:xfrm>
              <a:off x="8177094" y="2157989"/>
              <a:ext cx="6988" cy="26039"/>
              <a:chOff x="10349" y="12503"/>
              <a:chExt cx="11" cy="41"/>
            </a:xfrm>
          </p:grpSpPr>
          <p:sp>
            <p:nvSpPr>
              <p:cNvPr id="4344" name="Freeform 179"/>
              <p:cNvSpPr>
                <a:spLocks/>
              </p:cNvSpPr>
              <p:nvPr/>
            </p:nvSpPr>
            <p:spPr bwMode="auto">
              <a:xfrm>
                <a:off x="10349" y="12503"/>
                <a:ext cx="11" cy="41"/>
              </a:xfrm>
              <a:custGeom>
                <a:avLst/>
                <a:gdLst>
                  <a:gd name="T0" fmla="+- 0 10349 10349"/>
                  <a:gd name="T1" fmla="*/ T0 w 11"/>
                  <a:gd name="T2" fmla="+- 0 12524 12503"/>
                  <a:gd name="T3" fmla="*/ 12524 h 41"/>
                  <a:gd name="T4" fmla="+- 0 10360 10349"/>
                  <a:gd name="T5" fmla="*/ T4 w 11"/>
                  <a:gd name="T6" fmla="+- 0 12524 12503"/>
                  <a:gd name="T7" fmla="*/ 12524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89" name="Group 180"/>
            <p:cNvGrpSpPr>
              <a:grpSpLocks/>
            </p:cNvGrpSpPr>
            <p:nvPr/>
          </p:nvGrpSpPr>
          <p:grpSpPr bwMode="auto">
            <a:xfrm>
              <a:off x="8177094" y="2111626"/>
              <a:ext cx="6988" cy="26039"/>
              <a:chOff x="10349" y="12430"/>
              <a:chExt cx="11" cy="41"/>
            </a:xfrm>
          </p:grpSpPr>
          <p:sp>
            <p:nvSpPr>
              <p:cNvPr id="4343" name="Freeform 181"/>
              <p:cNvSpPr>
                <a:spLocks/>
              </p:cNvSpPr>
              <p:nvPr/>
            </p:nvSpPr>
            <p:spPr bwMode="auto">
              <a:xfrm>
                <a:off x="10349" y="12430"/>
                <a:ext cx="11" cy="41"/>
              </a:xfrm>
              <a:custGeom>
                <a:avLst/>
                <a:gdLst>
                  <a:gd name="T0" fmla="+- 0 10349 10349"/>
                  <a:gd name="T1" fmla="*/ T0 w 11"/>
                  <a:gd name="T2" fmla="+- 0 12451 12430"/>
                  <a:gd name="T3" fmla="*/ 12451 h 41"/>
                  <a:gd name="T4" fmla="+- 0 10360 10349"/>
                  <a:gd name="T5" fmla="*/ T4 w 11"/>
                  <a:gd name="T6" fmla="+- 0 12451 12430"/>
                  <a:gd name="T7" fmla="*/ 12451 h 41"/>
                </a:gdLst>
                <a:ahLst/>
                <a:cxnLst>
                  <a:cxn ang="0">
                    <a:pos x="T1" y="T3"/>
                  </a:cxn>
                  <a:cxn ang="0">
                    <a:pos x="T5" y="T7"/>
                  </a:cxn>
                </a:cxnLst>
                <a:rect l="0" t="0" r="r" b="b"/>
                <a:pathLst>
                  <a:path w="11" h="41">
                    <a:moveTo>
                      <a:pt x="0" y="21"/>
                    </a:moveTo>
                    <a:lnTo>
                      <a:pt x="11" y="21"/>
                    </a:lnTo>
                  </a:path>
                </a:pathLst>
              </a:custGeom>
              <a:noFill/>
              <a:ln w="275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0" name="Group 182"/>
            <p:cNvGrpSpPr>
              <a:grpSpLocks/>
            </p:cNvGrpSpPr>
            <p:nvPr/>
          </p:nvGrpSpPr>
          <p:grpSpPr bwMode="auto">
            <a:xfrm>
              <a:off x="8177094" y="2076696"/>
              <a:ext cx="6988" cy="15877"/>
              <a:chOff x="10349" y="12375"/>
              <a:chExt cx="11" cy="25"/>
            </a:xfrm>
          </p:grpSpPr>
          <p:sp>
            <p:nvSpPr>
              <p:cNvPr id="4342" name="Freeform 183"/>
              <p:cNvSpPr>
                <a:spLocks/>
              </p:cNvSpPr>
              <p:nvPr/>
            </p:nvSpPr>
            <p:spPr bwMode="auto">
              <a:xfrm>
                <a:off x="10349" y="12375"/>
                <a:ext cx="11" cy="25"/>
              </a:xfrm>
              <a:custGeom>
                <a:avLst/>
                <a:gdLst>
                  <a:gd name="T0" fmla="+- 0 10349 10349"/>
                  <a:gd name="T1" fmla="*/ T0 w 11"/>
                  <a:gd name="T2" fmla="+- 0 12375 12375"/>
                  <a:gd name="T3" fmla="*/ 12375 h 25"/>
                  <a:gd name="T4" fmla="+- 0 10349 10349"/>
                  <a:gd name="T5" fmla="*/ T4 w 11"/>
                  <a:gd name="T6" fmla="+- 0 12400 12375"/>
                  <a:gd name="T7" fmla="*/ 12400 h 25"/>
                  <a:gd name="T8" fmla="+- 0 10360 10349"/>
                  <a:gd name="T9" fmla="*/ T8 w 11"/>
                  <a:gd name="T10" fmla="+- 0 12400 12375"/>
                  <a:gd name="T11" fmla="*/ 12400 h 25"/>
                  <a:gd name="T12" fmla="+- 0 10360 10349"/>
                  <a:gd name="T13" fmla="*/ T12 w 11"/>
                  <a:gd name="T14" fmla="+- 0 12381 12375"/>
                  <a:gd name="T15" fmla="*/ 12381 h 25"/>
                  <a:gd name="T16" fmla="+- 0 10354 10349"/>
                  <a:gd name="T17" fmla="*/ T16 w 11"/>
                  <a:gd name="T18" fmla="+- 0 12381 12375"/>
                  <a:gd name="T19" fmla="*/ 12381 h 25"/>
                  <a:gd name="T20" fmla="+- 0 10349 10349"/>
                  <a:gd name="T21" fmla="*/ T20 w 11"/>
                  <a:gd name="T22" fmla="+- 0 12375 12375"/>
                  <a:gd name="T23" fmla="*/ 12375 h 25"/>
                </a:gdLst>
                <a:ahLst/>
                <a:cxnLst>
                  <a:cxn ang="0">
                    <a:pos x="T1" y="T3"/>
                  </a:cxn>
                  <a:cxn ang="0">
                    <a:pos x="T5" y="T7"/>
                  </a:cxn>
                  <a:cxn ang="0">
                    <a:pos x="T9" y="T11"/>
                  </a:cxn>
                  <a:cxn ang="0">
                    <a:pos x="T13" y="T15"/>
                  </a:cxn>
                  <a:cxn ang="0">
                    <a:pos x="T17" y="T19"/>
                  </a:cxn>
                  <a:cxn ang="0">
                    <a:pos x="T21" y="T23"/>
                  </a:cxn>
                </a:cxnLst>
                <a:rect l="0" t="0" r="r" b="b"/>
                <a:pathLst>
                  <a:path w="11" h="25">
                    <a:moveTo>
                      <a:pt x="0" y="0"/>
                    </a:moveTo>
                    <a:lnTo>
                      <a:pt x="0" y="25"/>
                    </a:lnTo>
                    <a:lnTo>
                      <a:pt x="11" y="25"/>
                    </a:lnTo>
                    <a:lnTo>
                      <a:pt x="11" y="6"/>
                    </a:lnTo>
                    <a:lnTo>
                      <a:pt x="5" y="6"/>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91" name="Group 184"/>
            <p:cNvGrpSpPr>
              <a:grpSpLocks/>
            </p:cNvGrpSpPr>
            <p:nvPr/>
          </p:nvGrpSpPr>
          <p:grpSpPr bwMode="auto">
            <a:xfrm>
              <a:off x="8169471" y="2073521"/>
              <a:ext cx="14610" cy="6986"/>
              <a:chOff x="10337" y="12370"/>
              <a:chExt cx="23" cy="11"/>
            </a:xfrm>
          </p:grpSpPr>
          <p:sp>
            <p:nvSpPr>
              <p:cNvPr id="4341" name="Freeform 185"/>
              <p:cNvSpPr>
                <a:spLocks/>
              </p:cNvSpPr>
              <p:nvPr/>
            </p:nvSpPr>
            <p:spPr bwMode="auto">
              <a:xfrm>
                <a:off x="10337" y="12370"/>
                <a:ext cx="23" cy="11"/>
              </a:xfrm>
              <a:custGeom>
                <a:avLst/>
                <a:gdLst>
                  <a:gd name="T0" fmla="+- 0 10360 10337"/>
                  <a:gd name="T1" fmla="*/ T0 w 23"/>
                  <a:gd name="T2" fmla="+- 0 12370 12370"/>
                  <a:gd name="T3" fmla="*/ 12370 h 11"/>
                  <a:gd name="T4" fmla="+- 0 10337 10337"/>
                  <a:gd name="T5" fmla="*/ T4 w 23"/>
                  <a:gd name="T6" fmla="+- 0 12370 12370"/>
                  <a:gd name="T7" fmla="*/ 12370 h 11"/>
                  <a:gd name="T8" fmla="+- 0 10337 10337"/>
                  <a:gd name="T9" fmla="*/ T8 w 23"/>
                  <a:gd name="T10" fmla="+- 0 12381 12370"/>
                  <a:gd name="T11" fmla="*/ 12381 h 11"/>
                  <a:gd name="T12" fmla="+- 0 10349 10337"/>
                  <a:gd name="T13" fmla="*/ T12 w 23"/>
                  <a:gd name="T14" fmla="+- 0 12381 12370"/>
                  <a:gd name="T15" fmla="*/ 12381 h 11"/>
                  <a:gd name="T16" fmla="+- 0 10349 10337"/>
                  <a:gd name="T17" fmla="*/ T16 w 23"/>
                  <a:gd name="T18" fmla="+- 0 12375 12370"/>
                  <a:gd name="T19" fmla="*/ 12375 h 11"/>
                  <a:gd name="T20" fmla="+- 0 10360 10337"/>
                  <a:gd name="T21" fmla="*/ T20 w 23"/>
                  <a:gd name="T22" fmla="+- 0 12375 12370"/>
                  <a:gd name="T23" fmla="*/ 12375 h 11"/>
                  <a:gd name="T24" fmla="+- 0 10360 10337"/>
                  <a:gd name="T25" fmla="*/ T24 w 23"/>
                  <a:gd name="T26" fmla="+- 0 12370 12370"/>
                  <a:gd name="T27" fmla="*/ 12370 h 11"/>
                </a:gdLst>
                <a:ahLst/>
                <a:cxnLst>
                  <a:cxn ang="0">
                    <a:pos x="T1" y="T3"/>
                  </a:cxn>
                  <a:cxn ang="0">
                    <a:pos x="T5" y="T7"/>
                  </a:cxn>
                  <a:cxn ang="0">
                    <a:pos x="T9" y="T11"/>
                  </a:cxn>
                  <a:cxn ang="0">
                    <a:pos x="T13" y="T15"/>
                  </a:cxn>
                  <a:cxn ang="0">
                    <a:pos x="T17" y="T19"/>
                  </a:cxn>
                  <a:cxn ang="0">
                    <a:pos x="T21" y="T23"/>
                  </a:cxn>
                  <a:cxn ang="0">
                    <a:pos x="T25" y="T27"/>
                  </a:cxn>
                </a:cxnLst>
                <a:rect l="0" t="0" r="r" b="b"/>
                <a:pathLst>
                  <a:path w="23" h="11">
                    <a:moveTo>
                      <a:pt x="23" y="0"/>
                    </a:moveTo>
                    <a:lnTo>
                      <a:pt x="0" y="0"/>
                    </a:lnTo>
                    <a:lnTo>
                      <a:pt x="0" y="11"/>
                    </a:lnTo>
                    <a:lnTo>
                      <a:pt x="12" y="11"/>
                    </a:lnTo>
                    <a:lnTo>
                      <a:pt x="12" y="5"/>
                    </a:lnTo>
                    <a:lnTo>
                      <a:pt x="23" y="5"/>
                    </a:lnTo>
                    <a:lnTo>
                      <a:pt x="23"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92" name="Group 186"/>
            <p:cNvGrpSpPr>
              <a:grpSpLocks/>
            </p:cNvGrpSpPr>
            <p:nvPr/>
          </p:nvGrpSpPr>
          <p:grpSpPr bwMode="auto">
            <a:xfrm>
              <a:off x="8177094" y="2076696"/>
              <a:ext cx="6988" cy="3811"/>
              <a:chOff x="10349" y="12375"/>
              <a:chExt cx="11" cy="6"/>
            </a:xfrm>
          </p:grpSpPr>
          <p:sp>
            <p:nvSpPr>
              <p:cNvPr id="4340" name="Freeform 187"/>
              <p:cNvSpPr>
                <a:spLocks/>
              </p:cNvSpPr>
              <p:nvPr/>
            </p:nvSpPr>
            <p:spPr bwMode="auto">
              <a:xfrm>
                <a:off x="10349" y="12375"/>
                <a:ext cx="11" cy="6"/>
              </a:xfrm>
              <a:custGeom>
                <a:avLst/>
                <a:gdLst>
                  <a:gd name="T0" fmla="+- 0 10360 10349"/>
                  <a:gd name="T1" fmla="*/ T0 w 11"/>
                  <a:gd name="T2" fmla="+- 0 12375 12375"/>
                  <a:gd name="T3" fmla="*/ 12375 h 6"/>
                  <a:gd name="T4" fmla="+- 0 10349 10349"/>
                  <a:gd name="T5" fmla="*/ T4 w 11"/>
                  <a:gd name="T6" fmla="+- 0 12375 12375"/>
                  <a:gd name="T7" fmla="*/ 12375 h 6"/>
                  <a:gd name="T8" fmla="+- 0 10354 10349"/>
                  <a:gd name="T9" fmla="*/ T8 w 11"/>
                  <a:gd name="T10" fmla="+- 0 12381 12375"/>
                  <a:gd name="T11" fmla="*/ 12381 h 6"/>
                  <a:gd name="T12" fmla="+- 0 10360 10349"/>
                  <a:gd name="T13" fmla="*/ T12 w 11"/>
                  <a:gd name="T14" fmla="+- 0 12381 12375"/>
                  <a:gd name="T15" fmla="*/ 12381 h 6"/>
                  <a:gd name="T16" fmla="+- 0 10360 10349"/>
                  <a:gd name="T17" fmla="*/ T16 w 11"/>
                  <a:gd name="T18" fmla="+- 0 12375 12375"/>
                  <a:gd name="T19" fmla="*/ 12375 h 6"/>
                </a:gdLst>
                <a:ahLst/>
                <a:cxnLst>
                  <a:cxn ang="0">
                    <a:pos x="T1" y="T3"/>
                  </a:cxn>
                  <a:cxn ang="0">
                    <a:pos x="T5" y="T7"/>
                  </a:cxn>
                  <a:cxn ang="0">
                    <a:pos x="T9" y="T11"/>
                  </a:cxn>
                  <a:cxn ang="0">
                    <a:pos x="T13" y="T15"/>
                  </a:cxn>
                  <a:cxn ang="0">
                    <a:pos x="T17" y="T19"/>
                  </a:cxn>
                </a:cxnLst>
                <a:rect l="0" t="0" r="r" b="b"/>
                <a:pathLst>
                  <a:path w="11" h="6">
                    <a:moveTo>
                      <a:pt x="11" y="0"/>
                    </a:moveTo>
                    <a:lnTo>
                      <a:pt x="0" y="0"/>
                    </a:lnTo>
                    <a:lnTo>
                      <a:pt x="5" y="6"/>
                    </a:lnTo>
                    <a:lnTo>
                      <a:pt x="11" y="6"/>
                    </a:lnTo>
                    <a:lnTo>
                      <a:pt x="1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093" name="Group 188"/>
            <p:cNvGrpSpPr>
              <a:grpSpLocks/>
            </p:cNvGrpSpPr>
            <p:nvPr/>
          </p:nvGrpSpPr>
          <p:grpSpPr bwMode="auto">
            <a:xfrm>
              <a:off x="8123734" y="2073521"/>
              <a:ext cx="26045" cy="6986"/>
              <a:chOff x="10265" y="12370"/>
              <a:chExt cx="41" cy="11"/>
            </a:xfrm>
          </p:grpSpPr>
          <p:sp>
            <p:nvSpPr>
              <p:cNvPr id="4339" name="Freeform 189"/>
              <p:cNvSpPr>
                <a:spLocks/>
              </p:cNvSpPr>
              <p:nvPr/>
            </p:nvSpPr>
            <p:spPr bwMode="auto">
              <a:xfrm>
                <a:off x="10265" y="12370"/>
                <a:ext cx="41" cy="11"/>
              </a:xfrm>
              <a:custGeom>
                <a:avLst/>
                <a:gdLst>
                  <a:gd name="T0" fmla="+- 0 10265 10265"/>
                  <a:gd name="T1" fmla="*/ T0 w 41"/>
                  <a:gd name="T2" fmla="+- 0 12375 12370"/>
                  <a:gd name="T3" fmla="*/ 12375 h 11"/>
                  <a:gd name="T4" fmla="+- 0 10306 10265"/>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4" name="Group 190"/>
            <p:cNvGrpSpPr>
              <a:grpSpLocks/>
            </p:cNvGrpSpPr>
            <p:nvPr/>
          </p:nvGrpSpPr>
          <p:grpSpPr bwMode="auto">
            <a:xfrm>
              <a:off x="8077362" y="2073521"/>
              <a:ext cx="26045" cy="6986"/>
              <a:chOff x="10192" y="12370"/>
              <a:chExt cx="41" cy="11"/>
            </a:xfrm>
          </p:grpSpPr>
          <p:sp>
            <p:nvSpPr>
              <p:cNvPr id="4338" name="Freeform 191"/>
              <p:cNvSpPr>
                <a:spLocks/>
              </p:cNvSpPr>
              <p:nvPr/>
            </p:nvSpPr>
            <p:spPr bwMode="auto">
              <a:xfrm>
                <a:off x="10192" y="12370"/>
                <a:ext cx="41" cy="11"/>
              </a:xfrm>
              <a:custGeom>
                <a:avLst/>
                <a:gdLst>
                  <a:gd name="T0" fmla="+- 0 10192 10192"/>
                  <a:gd name="T1" fmla="*/ T0 w 41"/>
                  <a:gd name="T2" fmla="+- 0 12375 12370"/>
                  <a:gd name="T3" fmla="*/ 12375 h 11"/>
                  <a:gd name="T4" fmla="+- 0 10233 10192"/>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5" name="Group 192"/>
            <p:cNvGrpSpPr>
              <a:grpSpLocks/>
            </p:cNvGrpSpPr>
            <p:nvPr/>
          </p:nvGrpSpPr>
          <p:grpSpPr bwMode="auto">
            <a:xfrm>
              <a:off x="8031625" y="2073521"/>
              <a:ext cx="26045" cy="6986"/>
              <a:chOff x="10120" y="12370"/>
              <a:chExt cx="41" cy="11"/>
            </a:xfrm>
          </p:grpSpPr>
          <p:sp>
            <p:nvSpPr>
              <p:cNvPr id="4337" name="Freeform 193"/>
              <p:cNvSpPr>
                <a:spLocks/>
              </p:cNvSpPr>
              <p:nvPr/>
            </p:nvSpPr>
            <p:spPr bwMode="auto">
              <a:xfrm>
                <a:off x="10120" y="12370"/>
                <a:ext cx="41" cy="11"/>
              </a:xfrm>
              <a:custGeom>
                <a:avLst/>
                <a:gdLst>
                  <a:gd name="T0" fmla="+- 0 10120 10120"/>
                  <a:gd name="T1" fmla="*/ T0 w 41"/>
                  <a:gd name="T2" fmla="+- 0 12375 12370"/>
                  <a:gd name="T3" fmla="*/ 12375 h 11"/>
                  <a:gd name="T4" fmla="+- 0 10161 10120"/>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6" name="Group 194"/>
            <p:cNvGrpSpPr>
              <a:grpSpLocks/>
            </p:cNvGrpSpPr>
            <p:nvPr/>
          </p:nvGrpSpPr>
          <p:grpSpPr bwMode="auto">
            <a:xfrm>
              <a:off x="7985252" y="2073521"/>
              <a:ext cx="26045" cy="6986"/>
              <a:chOff x="10047" y="12370"/>
              <a:chExt cx="41" cy="11"/>
            </a:xfrm>
          </p:grpSpPr>
          <p:sp>
            <p:nvSpPr>
              <p:cNvPr id="4336" name="Freeform 195"/>
              <p:cNvSpPr>
                <a:spLocks/>
              </p:cNvSpPr>
              <p:nvPr/>
            </p:nvSpPr>
            <p:spPr bwMode="auto">
              <a:xfrm>
                <a:off x="10047" y="12370"/>
                <a:ext cx="41" cy="11"/>
              </a:xfrm>
              <a:custGeom>
                <a:avLst/>
                <a:gdLst>
                  <a:gd name="T0" fmla="+- 0 10047 10047"/>
                  <a:gd name="T1" fmla="*/ T0 w 41"/>
                  <a:gd name="T2" fmla="+- 0 12375 12370"/>
                  <a:gd name="T3" fmla="*/ 12375 h 11"/>
                  <a:gd name="T4" fmla="+- 0 10088 10047"/>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7" name="Group 196"/>
            <p:cNvGrpSpPr>
              <a:grpSpLocks/>
            </p:cNvGrpSpPr>
            <p:nvPr/>
          </p:nvGrpSpPr>
          <p:grpSpPr bwMode="auto">
            <a:xfrm>
              <a:off x="7939515" y="2073521"/>
              <a:ext cx="26045" cy="6986"/>
              <a:chOff x="9975" y="12370"/>
              <a:chExt cx="41" cy="11"/>
            </a:xfrm>
          </p:grpSpPr>
          <p:sp>
            <p:nvSpPr>
              <p:cNvPr id="4335" name="Freeform 197"/>
              <p:cNvSpPr>
                <a:spLocks/>
              </p:cNvSpPr>
              <p:nvPr/>
            </p:nvSpPr>
            <p:spPr bwMode="auto">
              <a:xfrm>
                <a:off x="9975" y="12370"/>
                <a:ext cx="41" cy="11"/>
              </a:xfrm>
              <a:custGeom>
                <a:avLst/>
                <a:gdLst>
                  <a:gd name="T0" fmla="+- 0 9975 9975"/>
                  <a:gd name="T1" fmla="*/ T0 w 41"/>
                  <a:gd name="T2" fmla="+- 0 12375 12370"/>
                  <a:gd name="T3" fmla="*/ 12375 h 11"/>
                  <a:gd name="T4" fmla="+- 0 10016 9975"/>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8" name="Group 198"/>
            <p:cNvGrpSpPr>
              <a:grpSpLocks/>
            </p:cNvGrpSpPr>
            <p:nvPr/>
          </p:nvGrpSpPr>
          <p:grpSpPr bwMode="auto">
            <a:xfrm>
              <a:off x="7893143" y="2073521"/>
              <a:ext cx="26045" cy="6986"/>
              <a:chOff x="9902" y="12370"/>
              <a:chExt cx="41" cy="11"/>
            </a:xfrm>
          </p:grpSpPr>
          <p:sp>
            <p:nvSpPr>
              <p:cNvPr id="4334" name="Freeform 199"/>
              <p:cNvSpPr>
                <a:spLocks/>
              </p:cNvSpPr>
              <p:nvPr/>
            </p:nvSpPr>
            <p:spPr bwMode="auto">
              <a:xfrm>
                <a:off x="9902" y="12370"/>
                <a:ext cx="41" cy="11"/>
              </a:xfrm>
              <a:custGeom>
                <a:avLst/>
                <a:gdLst>
                  <a:gd name="T0" fmla="+- 0 9902 9902"/>
                  <a:gd name="T1" fmla="*/ T0 w 41"/>
                  <a:gd name="T2" fmla="+- 0 12375 12370"/>
                  <a:gd name="T3" fmla="*/ 12375 h 11"/>
                  <a:gd name="T4" fmla="+- 0 9944 9902"/>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099" name="Group 200"/>
            <p:cNvGrpSpPr>
              <a:grpSpLocks/>
            </p:cNvGrpSpPr>
            <p:nvPr/>
          </p:nvGrpSpPr>
          <p:grpSpPr bwMode="auto">
            <a:xfrm>
              <a:off x="7847406" y="2073521"/>
              <a:ext cx="26045" cy="6986"/>
              <a:chOff x="9830" y="12370"/>
              <a:chExt cx="41" cy="11"/>
            </a:xfrm>
          </p:grpSpPr>
          <p:sp>
            <p:nvSpPr>
              <p:cNvPr id="4333" name="Freeform 201"/>
              <p:cNvSpPr>
                <a:spLocks/>
              </p:cNvSpPr>
              <p:nvPr/>
            </p:nvSpPr>
            <p:spPr bwMode="auto">
              <a:xfrm>
                <a:off x="9830" y="12370"/>
                <a:ext cx="41" cy="11"/>
              </a:xfrm>
              <a:custGeom>
                <a:avLst/>
                <a:gdLst>
                  <a:gd name="T0" fmla="+- 0 9830 9830"/>
                  <a:gd name="T1" fmla="*/ T0 w 41"/>
                  <a:gd name="T2" fmla="+- 0 12375 12370"/>
                  <a:gd name="T3" fmla="*/ 12375 h 11"/>
                  <a:gd name="T4" fmla="+- 0 9871 9830"/>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0" name="Group 202"/>
            <p:cNvGrpSpPr>
              <a:grpSpLocks/>
            </p:cNvGrpSpPr>
            <p:nvPr/>
          </p:nvGrpSpPr>
          <p:grpSpPr bwMode="auto">
            <a:xfrm>
              <a:off x="7801033" y="2073521"/>
              <a:ext cx="26045" cy="6986"/>
              <a:chOff x="9757" y="12370"/>
              <a:chExt cx="41" cy="11"/>
            </a:xfrm>
          </p:grpSpPr>
          <p:sp>
            <p:nvSpPr>
              <p:cNvPr id="4332" name="Freeform 203"/>
              <p:cNvSpPr>
                <a:spLocks/>
              </p:cNvSpPr>
              <p:nvPr/>
            </p:nvSpPr>
            <p:spPr bwMode="auto">
              <a:xfrm>
                <a:off x="9757" y="12370"/>
                <a:ext cx="41" cy="11"/>
              </a:xfrm>
              <a:custGeom>
                <a:avLst/>
                <a:gdLst>
                  <a:gd name="T0" fmla="+- 0 9757 9757"/>
                  <a:gd name="T1" fmla="*/ T0 w 41"/>
                  <a:gd name="T2" fmla="+- 0 12375 12370"/>
                  <a:gd name="T3" fmla="*/ 12375 h 11"/>
                  <a:gd name="T4" fmla="+- 0 9799 9757"/>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1" name="Group 204"/>
            <p:cNvGrpSpPr>
              <a:grpSpLocks/>
            </p:cNvGrpSpPr>
            <p:nvPr/>
          </p:nvGrpSpPr>
          <p:grpSpPr bwMode="auto">
            <a:xfrm>
              <a:off x="7755296" y="2073521"/>
              <a:ext cx="26045" cy="6986"/>
              <a:chOff x="9685" y="12370"/>
              <a:chExt cx="41" cy="11"/>
            </a:xfrm>
          </p:grpSpPr>
          <p:sp>
            <p:nvSpPr>
              <p:cNvPr id="4331" name="Freeform 205"/>
              <p:cNvSpPr>
                <a:spLocks/>
              </p:cNvSpPr>
              <p:nvPr/>
            </p:nvSpPr>
            <p:spPr bwMode="auto">
              <a:xfrm>
                <a:off x="9685" y="12370"/>
                <a:ext cx="41" cy="11"/>
              </a:xfrm>
              <a:custGeom>
                <a:avLst/>
                <a:gdLst>
                  <a:gd name="T0" fmla="+- 0 9685 9685"/>
                  <a:gd name="T1" fmla="*/ T0 w 41"/>
                  <a:gd name="T2" fmla="+- 0 12375 12370"/>
                  <a:gd name="T3" fmla="*/ 12375 h 11"/>
                  <a:gd name="T4" fmla="+- 0 9727 9685"/>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2" name="Group 206"/>
            <p:cNvGrpSpPr>
              <a:grpSpLocks/>
            </p:cNvGrpSpPr>
            <p:nvPr/>
          </p:nvGrpSpPr>
          <p:grpSpPr bwMode="auto">
            <a:xfrm>
              <a:off x="7708924" y="2073521"/>
              <a:ext cx="26045" cy="6986"/>
              <a:chOff x="9612" y="12370"/>
              <a:chExt cx="41" cy="11"/>
            </a:xfrm>
          </p:grpSpPr>
          <p:sp>
            <p:nvSpPr>
              <p:cNvPr id="4328" name="Freeform 207"/>
              <p:cNvSpPr>
                <a:spLocks/>
              </p:cNvSpPr>
              <p:nvPr/>
            </p:nvSpPr>
            <p:spPr bwMode="auto">
              <a:xfrm>
                <a:off x="9612" y="12370"/>
                <a:ext cx="41" cy="11"/>
              </a:xfrm>
              <a:custGeom>
                <a:avLst/>
                <a:gdLst>
                  <a:gd name="T0" fmla="+- 0 9612 9612"/>
                  <a:gd name="T1" fmla="*/ T0 w 41"/>
                  <a:gd name="T2" fmla="+- 0 12375 12370"/>
                  <a:gd name="T3" fmla="*/ 12375 h 11"/>
                  <a:gd name="T4" fmla="+- 0 9654 9612"/>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3" name="Group 208"/>
            <p:cNvGrpSpPr>
              <a:grpSpLocks/>
            </p:cNvGrpSpPr>
            <p:nvPr/>
          </p:nvGrpSpPr>
          <p:grpSpPr bwMode="auto">
            <a:xfrm>
              <a:off x="7663187" y="2073521"/>
              <a:ext cx="26045" cy="6986"/>
              <a:chOff x="9540" y="12370"/>
              <a:chExt cx="41" cy="11"/>
            </a:xfrm>
          </p:grpSpPr>
          <p:sp>
            <p:nvSpPr>
              <p:cNvPr id="4327" name="Freeform 209"/>
              <p:cNvSpPr>
                <a:spLocks/>
              </p:cNvSpPr>
              <p:nvPr/>
            </p:nvSpPr>
            <p:spPr bwMode="auto">
              <a:xfrm>
                <a:off x="9540" y="12370"/>
                <a:ext cx="41" cy="11"/>
              </a:xfrm>
              <a:custGeom>
                <a:avLst/>
                <a:gdLst>
                  <a:gd name="T0" fmla="+- 0 9540 9540"/>
                  <a:gd name="T1" fmla="*/ T0 w 41"/>
                  <a:gd name="T2" fmla="+- 0 12375 12370"/>
                  <a:gd name="T3" fmla="*/ 12375 h 11"/>
                  <a:gd name="T4" fmla="+- 0 9582 9540"/>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4" name="Group 210"/>
            <p:cNvGrpSpPr>
              <a:grpSpLocks/>
            </p:cNvGrpSpPr>
            <p:nvPr/>
          </p:nvGrpSpPr>
          <p:grpSpPr bwMode="auto">
            <a:xfrm>
              <a:off x="7616815" y="2073521"/>
              <a:ext cx="26045" cy="6986"/>
              <a:chOff x="9467" y="12370"/>
              <a:chExt cx="41" cy="11"/>
            </a:xfrm>
          </p:grpSpPr>
          <p:sp>
            <p:nvSpPr>
              <p:cNvPr id="4326" name="Freeform 211"/>
              <p:cNvSpPr>
                <a:spLocks/>
              </p:cNvSpPr>
              <p:nvPr/>
            </p:nvSpPr>
            <p:spPr bwMode="auto">
              <a:xfrm>
                <a:off x="9467" y="12370"/>
                <a:ext cx="41" cy="11"/>
              </a:xfrm>
              <a:custGeom>
                <a:avLst/>
                <a:gdLst>
                  <a:gd name="T0" fmla="+- 0 9467 9467"/>
                  <a:gd name="T1" fmla="*/ T0 w 41"/>
                  <a:gd name="T2" fmla="+- 0 12375 12370"/>
                  <a:gd name="T3" fmla="*/ 12375 h 11"/>
                  <a:gd name="T4" fmla="+- 0 9509 9467"/>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5" name="Group 212"/>
            <p:cNvGrpSpPr>
              <a:grpSpLocks/>
            </p:cNvGrpSpPr>
            <p:nvPr/>
          </p:nvGrpSpPr>
          <p:grpSpPr bwMode="auto">
            <a:xfrm>
              <a:off x="7571078" y="2073521"/>
              <a:ext cx="26045" cy="6986"/>
              <a:chOff x="9395" y="12370"/>
              <a:chExt cx="41" cy="11"/>
            </a:xfrm>
          </p:grpSpPr>
          <p:sp>
            <p:nvSpPr>
              <p:cNvPr id="4325" name="Freeform 213"/>
              <p:cNvSpPr>
                <a:spLocks/>
              </p:cNvSpPr>
              <p:nvPr/>
            </p:nvSpPr>
            <p:spPr bwMode="auto">
              <a:xfrm>
                <a:off x="9395" y="12370"/>
                <a:ext cx="41" cy="11"/>
              </a:xfrm>
              <a:custGeom>
                <a:avLst/>
                <a:gdLst>
                  <a:gd name="T0" fmla="+- 0 9395 9395"/>
                  <a:gd name="T1" fmla="*/ T0 w 41"/>
                  <a:gd name="T2" fmla="+- 0 12375 12370"/>
                  <a:gd name="T3" fmla="*/ 12375 h 11"/>
                  <a:gd name="T4" fmla="+- 0 9437 9395"/>
                  <a:gd name="T5" fmla="*/ T4 w 41"/>
                  <a:gd name="T6" fmla="+- 0 12375 12370"/>
                  <a:gd name="T7" fmla="*/ 12375 h 11"/>
                </a:gdLst>
                <a:ahLst/>
                <a:cxnLst>
                  <a:cxn ang="0">
                    <a:pos x="T1" y="T3"/>
                  </a:cxn>
                  <a:cxn ang="0">
                    <a:pos x="T5" y="T7"/>
                  </a:cxn>
                </a:cxnLst>
                <a:rect l="0" t="0" r="r" b="b"/>
                <a:pathLst>
                  <a:path w="41" h="11">
                    <a:moveTo>
                      <a:pt x="0" y="5"/>
                    </a:moveTo>
                    <a:lnTo>
                      <a:pt x="42"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6" name="Group 214"/>
            <p:cNvGrpSpPr>
              <a:grpSpLocks/>
            </p:cNvGrpSpPr>
            <p:nvPr/>
          </p:nvGrpSpPr>
          <p:grpSpPr bwMode="auto">
            <a:xfrm>
              <a:off x="7525341" y="2073521"/>
              <a:ext cx="26045" cy="6986"/>
              <a:chOff x="9323" y="12370"/>
              <a:chExt cx="41" cy="11"/>
            </a:xfrm>
          </p:grpSpPr>
          <p:sp>
            <p:nvSpPr>
              <p:cNvPr id="4324" name="Freeform 215"/>
              <p:cNvSpPr>
                <a:spLocks/>
              </p:cNvSpPr>
              <p:nvPr/>
            </p:nvSpPr>
            <p:spPr bwMode="auto">
              <a:xfrm>
                <a:off x="9323" y="12370"/>
                <a:ext cx="41" cy="11"/>
              </a:xfrm>
              <a:custGeom>
                <a:avLst/>
                <a:gdLst>
                  <a:gd name="T0" fmla="+- 0 9323 9323"/>
                  <a:gd name="T1" fmla="*/ T0 w 41"/>
                  <a:gd name="T2" fmla="+- 0 12375 12370"/>
                  <a:gd name="T3" fmla="*/ 12375 h 11"/>
                  <a:gd name="T4" fmla="+- 0 9364 9323"/>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7" name="Group 216"/>
            <p:cNvGrpSpPr>
              <a:grpSpLocks/>
            </p:cNvGrpSpPr>
            <p:nvPr/>
          </p:nvGrpSpPr>
          <p:grpSpPr bwMode="auto">
            <a:xfrm>
              <a:off x="7479604" y="2073521"/>
              <a:ext cx="26045" cy="6986"/>
              <a:chOff x="9251" y="12370"/>
              <a:chExt cx="41" cy="11"/>
            </a:xfrm>
          </p:grpSpPr>
          <p:sp>
            <p:nvSpPr>
              <p:cNvPr id="4323" name="Freeform 217"/>
              <p:cNvSpPr>
                <a:spLocks/>
              </p:cNvSpPr>
              <p:nvPr/>
            </p:nvSpPr>
            <p:spPr bwMode="auto">
              <a:xfrm>
                <a:off x="9251" y="12370"/>
                <a:ext cx="41" cy="11"/>
              </a:xfrm>
              <a:custGeom>
                <a:avLst/>
                <a:gdLst>
                  <a:gd name="T0" fmla="+- 0 9251 9251"/>
                  <a:gd name="T1" fmla="*/ T0 w 41"/>
                  <a:gd name="T2" fmla="+- 0 12375 12370"/>
                  <a:gd name="T3" fmla="*/ 12375 h 11"/>
                  <a:gd name="T4" fmla="+- 0 9292 9251"/>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8" name="Group 218"/>
            <p:cNvGrpSpPr>
              <a:grpSpLocks/>
            </p:cNvGrpSpPr>
            <p:nvPr/>
          </p:nvGrpSpPr>
          <p:grpSpPr bwMode="auto">
            <a:xfrm>
              <a:off x="7433231" y="2073521"/>
              <a:ext cx="26045" cy="6986"/>
              <a:chOff x="9178" y="12370"/>
              <a:chExt cx="41" cy="11"/>
            </a:xfrm>
          </p:grpSpPr>
          <p:sp>
            <p:nvSpPr>
              <p:cNvPr id="4322" name="Freeform 219"/>
              <p:cNvSpPr>
                <a:spLocks/>
              </p:cNvSpPr>
              <p:nvPr/>
            </p:nvSpPr>
            <p:spPr bwMode="auto">
              <a:xfrm>
                <a:off x="9178" y="12370"/>
                <a:ext cx="41" cy="11"/>
              </a:xfrm>
              <a:custGeom>
                <a:avLst/>
                <a:gdLst>
                  <a:gd name="T0" fmla="+- 0 9178 9178"/>
                  <a:gd name="T1" fmla="*/ T0 w 41"/>
                  <a:gd name="T2" fmla="+- 0 12375 12370"/>
                  <a:gd name="T3" fmla="*/ 12375 h 11"/>
                  <a:gd name="T4" fmla="+- 0 9219 9178"/>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09" name="Group 220"/>
            <p:cNvGrpSpPr>
              <a:grpSpLocks/>
            </p:cNvGrpSpPr>
            <p:nvPr/>
          </p:nvGrpSpPr>
          <p:grpSpPr bwMode="auto">
            <a:xfrm>
              <a:off x="7387494" y="2073521"/>
              <a:ext cx="26045" cy="6986"/>
              <a:chOff x="9106" y="12370"/>
              <a:chExt cx="41" cy="11"/>
            </a:xfrm>
          </p:grpSpPr>
          <p:sp>
            <p:nvSpPr>
              <p:cNvPr id="4321" name="Freeform 221"/>
              <p:cNvSpPr>
                <a:spLocks/>
              </p:cNvSpPr>
              <p:nvPr/>
            </p:nvSpPr>
            <p:spPr bwMode="auto">
              <a:xfrm>
                <a:off x="9106" y="12370"/>
                <a:ext cx="41" cy="11"/>
              </a:xfrm>
              <a:custGeom>
                <a:avLst/>
                <a:gdLst>
                  <a:gd name="T0" fmla="+- 0 9106 9106"/>
                  <a:gd name="T1" fmla="*/ T0 w 41"/>
                  <a:gd name="T2" fmla="+- 0 12375 12370"/>
                  <a:gd name="T3" fmla="*/ 12375 h 11"/>
                  <a:gd name="T4" fmla="+- 0 9147 9106"/>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0" name="Group 222"/>
            <p:cNvGrpSpPr>
              <a:grpSpLocks/>
            </p:cNvGrpSpPr>
            <p:nvPr/>
          </p:nvGrpSpPr>
          <p:grpSpPr bwMode="auto">
            <a:xfrm>
              <a:off x="7341122" y="2073521"/>
              <a:ext cx="26045" cy="6986"/>
              <a:chOff x="9033" y="12370"/>
              <a:chExt cx="41" cy="11"/>
            </a:xfrm>
          </p:grpSpPr>
          <p:sp>
            <p:nvSpPr>
              <p:cNvPr id="4320" name="Freeform 223"/>
              <p:cNvSpPr>
                <a:spLocks/>
              </p:cNvSpPr>
              <p:nvPr/>
            </p:nvSpPr>
            <p:spPr bwMode="auto">
              <a:xfrm>
                <a:off x="9033" y="12370"/>
                <a:ext cx="41" cy="11"/>
              </a:xfrm>
              <a:custGeom>
                <a:avLst/>
                <a:gdLst>
                  <a:gd name="T0" fmla="+- 0 9033 9033"/>
                  <a:gd name="T1" fmla="*/ T0 w 41"/>
                  <a:gd name="T2" fmla="+- 0 12375 12370"/>
                  <a:gd name="T3" fmla="*/ 12375 h 11"/>
                  <a:gd name="T4" fmla="+- 0 9074 9033"/>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1" name="Group 224"/>
            <p:cNvGrpSpPr>
              <a:grpSpLocks/>
            </p:cNvGrpSpPr>
            <p:nvPr/>
          </p:nvGrpSpPr>
          <p:grpSpPr bwMode="auto">
            <a:xfrm>
              <a:off x="7295385" y="2073521"/>
              <a:ext cx="26045" cy="6986"/>
              <a:chOff x="8961" y="12370"/>
              <a:chExt cx="41" cy="11"/>
            </a:xfrm>
          </p:grpSpPr>
          <p:sp>
            <p:nvSpPr>
              <p:cNvPr id="1119" name="Freeform 225"/>
              <p:cNvSpPr>
                <a:spLocks/>
              </p:cNvSpPr>
              <p:nvPr/>
            </p:nvSpPr>
            <p:spPr bwMode="auto">
              <a:xfrm>
                <a:off x="8961" y="12370"/>
                <a:ext cx="41" cy="11"/>
              </a:xfrm>
              <a:custGeom>
                <a:avLst/>
                <a:gdLst>
                  <a:gd name="T0" fmla="+- 0 8961 8961"/>
                  <a:gd name="T1" fmla="*/ T0 w 41"/>
                  <a:gd name="T2" fmla="+- 0 12375 12370"/>
                  <a:gd name="T3" fmla="*/ 12375 h 11"/>
                  <a:gd name="T4" fmla="+- 0 9002 8961"/>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2" name="Group 226"/>
            <p:cNvGrpSpPr>
              <a:grpSpLocks/>
            </p:cNvGrpSpPr>
            <p:nvPr/>
          </p:nvGrpSpPr>
          <p:grpSpPr bwMode="auto">
            <a:xfrm>
              <a:off x="7249013" y="2073521"/>
              <a:ext cx="26045" cy="6986"/>
              <a:chOff x="8888" y="12370"/>
              <a:chExt cx="41" cy="11"/>
            </a:xfrm>
          </p:grpSpPr>
          <p:sp>
            <p:nvSpPr>
              <p:cNvPr id="1118" name="Freeform 227"/>
              <p:cNvSpPr>
                <a:spLocks/>
              </p:cNvSpPr>
              <p:nvPr/>
            </p:nvSpPr>
            <p:spPr bwMode="auto">
              <a:xfrm>
                <a:off x="8888" y="12370"/>
                <a:ext cx="41" cy="11"/>
              </a:xfrm>
              <a:custGeom>
                <a:avLst/>
                <a:gdLst>
                  <a:gd name="T0" fmla="+- 0 8888 8888"/>
                  <a:gd name="T1" fmla="*/ T0 w 41"/>
                  <a:gd name="T2" fmla="+- 0 12375 12370"/>
                  <a:gd name="T3" fmla="*/ 12375 h 11"/>
                  <a:gd name="T4" fmla="+- 0 8929 8888"/>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3" name="Group 228"/>
            <p:cNvGrpSpPr>
              <a:grpSpLocks/>
            </p:cNvGrpSpPr>
            <p:nvPr/>
          </p:nvGrpSpPr>
          <p:grpSpPr bwMode="auto">
            <a:xfrm>
              <a:off x="7203275" y="2073521"/>
              <a:ext cx="26045" cy="6986"/>
              <a:chOff x="8816" y="12370"/>
              <a:chExt cx="41" cy="11"/>
            </a:xfrm>
          </p:grpSpPr>
          <p:sp>
            <p:nvSpPr>
              <p:cNvPr id="1117" name="Freeform 229"/>
              <p:cNvSpPr>
                <a:spLocks/>
              </p:cNvSpPr>
              <p:nvPr/>
            </p:nvSpPr>
            <p:spPr bwMode="auto">
              <a:xfrm>
                <a:off x="8816" y="12370"/>
                <a:ext cx="41" cy="11"/>
              </a:xfrm>
              <a:custGeom>
                <a:avLst/>
                <a:gdLst>
                  <a:gd name="T0" fmla="+- 0 8816 8816"/>
                  <a:gd name="T1" fmla="*/ T0 w 41"/>
                  <a:gd name="T2" fmla="+- 0 12375 12370"/>
                  <a:gd name="T3" fmla="*/ 12375 h 11"/>
                  <a:gd name="T4" fmla="+- 0 8857 8816"/>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114" name="Group 230"/>
            <p:cNvGrpSpPr>
              <a:grpSpLocks/>
            </p:cNvGrpSpPr>
            <p:nvPr/>
          </p:nvGrpSpPr>
          <p:grpSpPr bwMode="auto">
            <a:xfrm>
              <a:off x="7156903" y="2073521"/>
              <a:ext cx="26045" cy="6986"/>
              <a:chOff x="8743" y="12370"/>
              <a:chExt cx="41" cy="11"/>
            </a:xfrm>
          </p:grpSpPr>
          <p:sp>
            <p:nvSpPr>
              <p:cNvPr id="1116" name="Freeform 231"/>
              <p:cNvSpPr>
                <a:spLocks/>
              </p:cNvSpPr>
              <p:nvPr/>
            </p:nvSpPr>
            <p:spPr bwMode="auto">
              <a:xfrm>
                <a:off x="8743" y="12370"/>
                <a:ext cx="41" cy="11"/>
              </a:xfrm>
              <a:custGeom>
                <a:avLst/>
                <a:gdLst>
                  <a:gd name="T0" fmla="+- 0 8743 8743"/>
                  <a:gd name="T1" fmla="*/ T0 w 41"/>
                  <a:gd name="T2" fmla="+- 0 12375 12370"/>
                  <a:gd name="T3" fmla="*/ 12375 h 11"/>
                  <a:gd name="T4" fmla="+- 0 8784 8743"/>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115" name="Freeform 232"/>
            <p:cNvSpPr>
              <a:spLocks/>
            </p:cNvSpPr>
            <p:nvPr/>
          </p:nvSpPr>
          <p:spPr bwMode="auto">
            <a:xfrm>
              <a:off x="7111166" y="2073521"/>
              <a:ext cx="26045" cy="6986"/>
            </a:xfrm>
            <a:custGeom>
              <a:avLst/>
              <a:gdLst>
                <a:gd name="T0" fmla="+- 0 8671 8671"/>
                <a:gd name="T1" fmla="*/ T0 w 41"/>
                <a:gd name="T2" fmla="+- 0 12375 12370"/>
                <a:gd name="T3" fmla="*/ 12375 h 11"/>
                <a:gd name="T4" fmla="+- 0 8712 8671"/>
                <a:gd name="T5" fmla="*/ T4 w 41"/>
                <a:gd name="T6" fmla="+- 0 12375 12370"/>
                <a:gd name="T7" fmla="*/ 12375 h 11"/>
              </a:gdLst>
              <a:ahLst/>
              <a:cxnLst>
                <a:cxn ang="0">
                  <a:pos x="T1" y="T3"/>
                </a:cxn>
                <a:cxn ang="0">
                  <a:pos x="T5" y="T7"/>
                </a:cxn>
              </a:cxnLst>
              <a:rect l="0" t="0" r="r" b="b"/>
              <a:pathLst>
                <a:path w="41" h="11">
                  <a:moveTo>
                    <a:pt x="0" y="5"/>
                  </a:moveTo>
                  <a:lnTo>
                    <a:pt x="41" y="5"/>
                  </a:lnTo>
                </a:path>
              </a:pathLst>
            </a:custGeom>
            <a:noFill/>
            <a:ln w="8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329" name="Picture 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054" y="1499392"/>
              <a:ext cx="1472479" cy="104156"/>
            </a:xfrm>
            <a:prstGeom prst="rect">
              <a:avLst/>
            </a:prstGeom>
            <a:noFill/>
            <a:extLst>
              <a:ext uri="{909E8E84-426E-40DD-AFC4-6F175D3DCCD1}">
                <a14:hiddenFill xmlns:a14="http://schemas.microsoft.com/office/drawing/2010/main">
                  <a:solidFill>
                    <a:srgbClr val="FFFFFF"/>
                  </a:solidFill>
                </a14:hiddenFill>
              </a:ext>
            </a:extLst>
          </p:spPr>
        </p:pic>
        <p:pic>
          <p:nvPicPr>
            <p:cNvPr id="433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406" y="1591481"/>
              <a:ext cx="1701800" cy="1961182"/>
            </a:xfrm>
            <a:prstGeom prst="rect">
              <a:avLst/>
            </a:prstGeom>
            <a:noFill/>
            <a:extLst>
              <a:ext uri="{909E8E84-426E-40DD-AFC4-6F175D3DCCD1}">
                <a14:hiddenFill xmlns:a14="http://schemas.microsoft.com/office/drawing/2010/main">
                  <a:solidFill>
                    <a:srgbClr val="FFFFFF"/>
                  </a:solidFill>
                </a14:hiddenFill>
              </a:ext>
            </a:extLst>
          </p:spPr>
        </p:pic>
      </p:grpSp>
      <p:sp>
        <p:nvSpPr>
          <p:cNvPr id="4432" name="Rectangle 4431"/>
          <p:cNvSpPr/>
          <p:nvPr/>
        </p:nvSpPr>
        <p:spPr>
          <a:xfrm>
            <a:off x="57632" y="2159003"/>
            <a:ext cx="6264696" cy="2677656"/>
          </a:xfrm>
          <a:prstGeom prst="rect">
            <a:avLst/>
          </a:prstGeom>
        </p:spPr>
        <p:txBody>
          <a:bodyPr wrap="square">
            <a:spAutoFit/>
          </a:bodyPr>
          <a:lstStyle/>
          <a:p>
            <a:r>
              <a:rPr lang="fr-FR" sz="2400" dirty="0">
                <a:solidFill>
                  <a:schemeClr val="bg1"/>
                </a:solidFill>
                <a:latin typeface="Arial" pitchFamily="34" charset="0"/>
                <a:cs typeface="Arial" pitchFamily="34" charset="0"/>
              </a:rPr>
              <a:t>Une  vibration  est  une  variation  avec  le  temps  d’une  grandeur caractéristique du mouvement ou de la position d’un système mécanique lorsque la grandeur est alternativement plus grande et plus petite qu’une certaine valeur moyenne ou de référence.</a:t>
            </a:r>
          </a:p>
        </p:txBody>
      </p:sp>
      <p:sp>
        <p:nvSpPr>
          <p:cNvPr id="236" name="ZoneTexte 235">
            <a:extLst>
              <a:ext uri="{FF2B5EF4-FFF2-40B4-BE49-F238E27FC236}">
                <a16:creationId xmlns:a16="http://schemas.microsoft.com/office/drawing/2014/main" id="{B8706D46-15CB-4F00-BCA5-1C8099A2D659}"/>
              </a:ext>
            </a:extLst>
          </p:cNvPr>
          <p:cNvSpPr txBox="1"/>
          <p:nvPr/>
        </p:nvSpPr>
        <p:spPr>
          <a:xfrm>
            <a:off x="2130452" y="634010"/>
            <a:ext cx="5472608"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ctr">
              <a:defRPr sz="2800" b="1">
                <a:solidFill>
                  <a:schemeClr val="bg1"/>
                </a:solidFill>
                <a:latin typeface="Arial Narrow" pitchFamily="34" charset="0"/>
              </a:defRPr>
            </a:lvl1pPr>
          </a:lstStyle>
          <a:p>
            <a:r>
              <a:rPr lang="fr-FR" dirty="0"/>
              <a:t>3. NOTIONS FONDAMENTALES</a:t>
            </a:r>
          </a:p>
        </p:txBody>
      </p:sp>
    </p:spTree>
    <p:extLst>
      <p:ext uri="{BB962C8B-B14F-4D97-AF65-F5344CB8AC3E}">
        <p14:creationId xmlns:p14="http://schemas.microsoft.com/office/powerpoint/2010/main" val="2588883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1633</Words>
  <Application>Microsoft Office PowerPoint</Application>
  <PresentationFormat>Affichage à l'écran (4:3)</PresentationFormat>
  <Paragraphs>317</Paragraphs>
  <Slides>48</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48</vt:i4>
      </vt:variant>
    </vt:vector>
  </HeadingPairs>
  <TitlesOfParts>
    <vt:vector size="58" baseType="lpstr">
      <vt:lpstr>Arial</vt:lpstr>
      <vt:lpstr>Arial Narrow</vt:lpstr>
      <vt:lpstr>Book Antiqua</vt:lpstr>
      <vt:lpstr>Calibri</vt:lpstr>
      <vt:lpstr>Lucida Sans</vt:lpstr>
      <vt:lpstr>Times New Roman</vt:lpstr>
      <vt:lpstr>Wingdings</vt:lpstr>
      <vt:lpstr>Wingdings 2</vt:lpstr>
      <vt:lpstr>Wingdings 3</vt:lpstr>
      <vt:lpstr>Apex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RPMI</dc:creator>
  <cp:lastModifiedBy>pascal1.denis1@outlook.fr</cp:lastModifiedBy>
  <cp:revision>50</cp:revision>
  <dcterms:created xsi:type="dcterms:W3CDTF">2015-09-10T14:06:00Z</dcterms:created>
  <dcterms:modified xsi:type="dcterms:W3CDTF">2018-01-03T14:29:07Z</dcterms:modified>
</cp:coreProperties>
</file>