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93"/>
  </p:notesMasterIdLst>
  <p:sldIdLst>
    <p:sldId id="263" r:id="rId2"/>
    <p:sldId id="302" r:id="rId3"/>
    <p:sldId id="301" r:id="rId4"/>
    <p:sldId id="406" r:id="rId5"/>
    <p:sldId id="303" r:id="rId6"/>
    <p:sldId id="304" r:id="rId7"/>
    <p:sldId id="305" r:id="rId8"/>
    <p:sldId id="306" r:id="rId9"/>
    <p:sldId id="415" r:id="rId10"/>
    <p:sldId id="416" r:id="rId11"/>
    <p:sldId id="307" r:id="rId12"/>
    <p:sldId id="308" r:id="rId13"/>
    <p:sldId id="310" r:id="rId14"/>
    <p:sldId id="417" r:id="rId15"/>
    <p:sldId id="418" r:id="rId16"/>
    <p:sldId id="317" r:id="rId17"/>
    <p:sldId id="318" r:id="rId18"/>
    <p:sldId id="292" r:id="rId19"/>
    <p:sldId id="293" r:id="rId20"/>
    <p:sldId id="294" r:id="rId21"/>
    <p:sldId id="295" r:id="rId22"/>
    <p:sldId id="296" r:id="rId23"/>
    <p:sldId id="297" r:id="rId24"/>
    <p:sldId id="400" r:id="rId25"/>
    <p:sldId id="334" r:id="rId26"/>
    <p:sldId id="411" r:id="rId27"/>
    <p:sldId id="413" r:id="rId28"/>
    <p:sldId id="410" r:id="rId29"/>
    <p:sldId id="277" r:id="rId30"/>
    <p:sldId id="278" r:id="rId31"/>
    <p:sldId id="280" r:id="rId32"/>
    <p:sldId id="279" r:id="rId33"/>
    <p:sldId id="408" r:id="rId34"/>
    <p:sldId id="300" r:id="rId35"/>
    <p:sldId id="328" r:id="rId36"/>
    <p:sldId id="329" r:id="rId37"/>
    <p:sldId id="330" r:id="rId38"/>
    <p:sldId id="333" r:id="rId39"/>
    <p:sldId id="336" r:id="rId40"/>
    <p:sldId id="386" r:id="rId41"/>
    <p:sldId id="387" r:id="rId42"/>
    <p:sldId id="388" r:id="rId43"/>
    <p:sldId id="337" r:id="rId44"/>
    <p:sldId id="288" r:id="rId45"/>
    <p:sldId id="323" r:id="rId46"/>
    <p:sldId id="324" r:id="rId47"/>
    <p:sldId id="325" r:id="rId48"/>
    <p:sldId id="405" r:id="rId49"/>
    <p:sldId id="275" r:id="rId50"/>
    <p:sldId id="340" r:id="rId51"/>
    <p:sldId id="341" r:id="rId52"/>
    <p:sldId id="343" r:id="rId53"/>
    <p:sldId id="345" r:id="rId54"/>
    <p:sldId id="347" r:id="rId55"/>
    <p:sldId id="349" r:id="rId56"/>
    <p:sldId id="351" r:id="rId57"/>
    <p:sldId id="353" r:id="rId58"/>
    <p:sldId id="422" r:id="rId59"/>
    <p:sldId id="355" r:id="rId60"/>
    <p:sldId id="357" r:id="rId61"/>
    <p:sldId id="359" r:id="rId62"/>
    <p:sldId id="360" r:id="rId63"/>
    <p:sldId id="361" r:id="rId64"/>
    <p:sldId id="362" r:id="rId65"/>
    <p:sldId id="367" r:id="rId66"/>
    <p:sldId id="368" r:id="rId67"/>
    <p:sldId id="369" r:id="rId68"/>
    <p:sldId id="370" r:id="rId69"/>
    <p:sldId id="371" r:id="rId70"/>
    <p:sldId id="372" r:id="rId71"/>
    <p:sldId id="373" r:id="rId72"/>
    <p:sldId id="419" r:id="rId73"/>
    <p:sldId id="390" r:id="rId74"/>
    <p:sldId id="391" r:id="rId75"/>
    <p:sldId id="379" r:id="rId76"/>
    <p:sldId id="321" r:id="rId77"/>
    <p:sldId id="397" r:id="rId78"/>
    <p:sldId id="414" r:id="rId79"/>
    <p:sldId id="403" r:id="rId80"/>
    <p:sldId id="404" r:id="rId81"/>
    <p:sldId id="402" r:id="rId82"/>
    <p:sldId id="322" r:id="rId83"/>
    <p:sldId id="382" r:id="rId84"/>
    <p:sldId id="383" r:id="rId85"/>
    <p:sldId id="392" r:id="rId86"/>
    <p:sldId id="393" r:id="rId87"/>
    <p:sldId id="394" r:id="rId88"/>
    <p:sldId id="421" r:id="rId89"/>
    <p:sldId id="395" r:id="rId90"/>
    <p:sldId id="396" r:id="rId91"/>
    <p:sldId id="399" r:id="rId92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50" autoAdjust="0"/>
    <p:restoredTop sz="94624" autoAdjust="0"/>
  </p:normalViewPr>
  <p:slideViewPr>
    <p:cSldViewPr>
      <p:cViewPr varScale="1">
        <p:scale>
          <a:sx n="86" d="100"/>
          <a:sy n="86" d="100"/>
        </p:scale>
        <p:origin x="822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23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-2904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viewProps" Target="viewProp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A25E8BA-FD6F-4036-8451-8557F731FE20}" type="doc">
      <dgm:prSet loTypeId="urn:microsoft.com/office/officeart/2005/8/layout/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1761C914-C846-44A2-94F8-363612718F88}">
      <dgm:prSet phldrT="[Texte]"/>
      <dgm:spPr/>
      <dgm:t>
        <a:bodyPr/>
        <a:lstStyle/>
        <a:p>
          <a:r>
            <a:rPr lang="fr-FR" dirty="0" smtClean="0"/>
            <a:t>Du milieu naturel -&gt; habitation ( AEP)</a:t>
          </a:r>
          <a:endParaRPr lang="fr-FR" dirty="0"/>
        </a:p>
      </dgm:t>
    </dgm:pt>
    <dgm:pt modelId="{73CC4997-1EF7-4674-9E67-99BA3E60FF94}" type="sibTrans" cxnId="{166A78D1-2AF1-4659-A64C-0A467D852AEB}">
      <dgm:prSet/>
      <dgm:spPr/>
      <dgm:t>
        <a:bodyPr/>
        <a:lstStyle/>
        <a:p>
          <a:endParaRPr lang="fr-FR"/>
        </a:p>
      </dgm:t>
    </dgm:pt>
    <dgm:pt modelId="{52F234AD-DDCB-4068-B7BF-14ACD99AF534}" type="parTrans" cxnId="{166A78D1-2AF1-4659-A64C-0A467D852AEB}">
      <dgm:prSet/>
      <dgm:spPr/>
      <dgm:t>
        <a:bodyPr/>
        <a:lstStyle/>
        <a:p>
          <a:endParaRPr lang="fr-FR"/>
        </a:p>
      </dgm:t>
    </dgm:pt>
    <dgm:pt modelId="{0BCA720C-C81D-4629-B889-BF34DC102ABE}">
      <dgm:prSet phldrT="[Texte]"/>
      <dgm:spPr/>
      <dgm:t>
        <a:bodyPr/>
        <a:lstStyle/>
        <a:p>
          <a:r>
            <a:rPr lang="fr-FR" dirty="0" smtClean="0"/>
            <a:t>Habitation -&gt; rejet milieu naturel </a:t>
          </a:r>
        </a:p>
        <a:p>
          <a:r>
            <a:rPr lang="fr-FR" dirty="0" smtClean="0"/>
            <a:t>( EU et EP)</a:t>
          </a:r>
          <a:endParaRPr lang="fr-FR" dirty="0"/>
        </a:p>
      </dgm:t>
    </dgm:pt>
    <dgm:pt modelId="{5E1D996A-5E61-441E-BDF4-0CFDFAA82701}" type="sibTrans" cxnId="{C8B4A226-2F9B-4611-8F1F-BC73D4642D21}">
      <dgm:prSet/>
      <dgm:spPr/>
      <dgm:t>
        <a:bodyPr/>
        <a:lstStyle/>
        <a:p>
          <a:endParaRPr lang="fr-FR"/>
        </a:p>
      </dgm:t>
    </dgm:pt>
    <dgm:pt modelId="{9DBEB377-C45D-45B9-89F5-B52AA39270B8}" type="parTrans" cxnId="{C8B4A226-2F9B-4611-8F1F-BC73D4642D21}">
      <dgm:prSet/>
      <dgm:spPr/>
      <dgm:t>
        <a:bodyPr/>
        <a:lstStyle/>
        <a:p>
          <a:endParaRPr lang="fr-FR"/>
        </a:p>
      </dgm:t>
    </dgm:pt>
    <dgm:pt modelId="{9257FBCF-F543-4EA4-8C62-A3C2F02D35FC}" type="pres">
      <dgm:prSet presAssocID="{2A25E8BA-FD6F-4036-8451-8557F731FE2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3B4C0F81-6574-4128-A500-6A80DB931497}" type="pres">
      <dgm:prSet presAssocID="{0BCA720C-C81D-4629-B889-BF34DC102ABE}" presName="boxAndChildren" presStyleCnt="0"/>
      <dgm:spPr/>
    </dgm:pt>
    <dgm:pt modelId="{11950E7F-EE1B-4A3A-9219-16A299A59955}" type="pres">
      <dgm:prSet presAssocID="{0BCA720C-C81D-4629-B889-BF34DC102ABE}" presName="parentTextBox" presStyleLbl="node1" presStyleIdx="0" presStyleCnt="2"/>
      <dgm:spPr/>
      <dgm:t>
        <a:bodyPr/>
        <a:lstStyle/>
        <a:p>
          <a:endParaRPr lang="fr-FR"/>
        </a:p>
      </dgm:t>
    </dgm:pt>
    <dgm:pt modelId="{C585C9D2-DB57-437D-ADB5-7A1C1AC13C59}" type="pres">
      <dgm:prSet presAssocID="{73CC4997-1EF7-4674-9E67-99BA3E60FF94}" presName="sp" presStyleCnt="0"/>
      <dgm:spPr/>
    </dgm:pt>
    <dgm:pt modelId="{F57E4870-C10B-45BF-851A-594DC11D4544}" type="pres">
      <dgm:prSet presAssocID="{1761C914-C846-44A2-94F8-363612718F88}" presName="arrowAndChildren" presStyleCnt="0"/>
      <dgm:spPr/>
    </dgm:pt>
    <dgm:pt modelId="{D573C243-1482-4EA2-AFBE-68D34924269B}" type="pres">
      <dgm:prSet presAssocID="{1761C914-C846-44A2-94F8-363612718F88}" presName="parentTextArrow" presStyleLbl="node1" presStyleIdx="1" presStyleCnt="2"/>
      <dgm:spPr/>
      <dgm:t>
        <a:bodyPr/>
        <a:lstStyle/>
        <a:p>
          <a:endParaRPr lang="fr-FR"/>
        </a:p>
      </dgm:t>
    </dgm:pt>
  </dgm:ptLst>
  <dgm:cxnLst>
    <dgm:cxn modelId="{C8B4A226-2F9B-4611-8F1F-BC73D4642D21}" srcId="{2A25E8BA-FD6F-4036-8451-8557F731FE20}" destId="{0BCA720C-C81D-4629-B889-BF34DC102ABE}" srcOrd="1" destOrd="0" parTransId="{9DBEB377-C45D-45B9-89F5-B52AA39270B8}" sibTransId="{5E1D996A-5E61-441E-BDF4-0CFDFAA82701}"/>
    <dgm:cxn modelId="{B35FC6BE-CE3B-4803-B7D8-C6C71AD7229A}" type="presOf" srcId="{0BCA720C-C81D-4629-B889-BF34DC102ABE}" destId="{11950E7F-EE1B-4A3A-9219-16A299A59955}" srcOrd="0" destOrd="0" presId="urn:microsoft.com/office/officeart/2005/8/layout/process4"/>
    <dgm:cxn modelId="{2DCFC6E6-CBD0-4950-B21C-ED4976ED24FB}" type="presOf" srcId="{1761C914-C846-44A2-94F8-363612718F88}" destId="{D573C243-1482-4EA2-AFBE-68D34924269B}" srcOrd="0" destOrd="0" presId="urn:microsoft.com/office/officeart/2005/8/layout/process4"/>
    <dgm:cxn modelId="{083CA222-E049-4C39-B199-4C4D2F32832F}" type="presOf" srcId="{2A25E8BA-FD6F-4036-8451-8557F731FE20}" destId="{9257FBCF-F543-4EA4-8C62-A3C2F02D35FC}" srcOrd="0" destOrd="0" presId="urn:microsoft.com/office/officeart/2005/8/layout/process4"/>
    <dgm:cxn modelId="{166A78D1-2AF1-4659-A64C-0A467D852AEB}" srcId="{2A25E8BA-FD6F-4036-8451-8557F731FE20}" destId="{1761C914-C846-44A2-94F8-363612718F88}" srcOrd="0" destOrd="0" parTransId="{52F234AD-DDCB-4068-B7BF-14ACD99AF534}" sibTransId="{73CC4997-1EF7-4674-9E67-99BA3E60FF94}"/>
    <dgm:cxn modelId="{F0B238CB-6E83-4BC3-8700-74FDCFC6D087}" type="presParOf" srcId="{9257FBCF-F543-4EA4-8C62-A3C2F02D35FC}" destId="{3B4C0F81-6574-4128-A500-6A80DB931497}" srcOrd="0" destOrd="0" presId="urn:microsoft.com/office/officeart/2005/8/layout/process4"/>
    <dgm:cxn modelId="{B81078CE-7CC2-4F63-ABB3-E4879121E174}" type="presParOf" srcId="{3B4C0F81-6574-4128-A500-6A80DB931497}" destId="{11950E7F-EE1B-4A3A-9219-16A299A59955}" srcOrd="0" destOrd="0" presId="urn:microsoft.com/office/officeart/2005/8/layout/process4"/>
    <dgm:cxn modelId="{5DA0F3DC-9F8D-4238-AED2-FE50DC830307}" type="presParOf" srcId="{9257FBCF-F543-4EA4-8C62-A3C2F02D35FC}" destId="{C585C9D2-DB57-437D-ADB5-7A1C1AC13C59}" srcOrd="1" destOrd="0" presId="urn:microsoft.com/office/officeart/2005/8/layout/process4"/>
    <dgm:cxn modelId="{DFF4EC9D-B3A9-41A4-955A-91E013045A95}" type="presParOf" srcId="{9257FBCF-F543-4EA4-8C62-A3C2F02D35FC}" destId="{F57E4870-C10B-45BF-851A-594DC11D4544}" srcOrd="2" destOrd="0" presId="urn:microsoft.com/office/officeart/2005/8/layout/process4"/>
    <dgm:cxn modelId="{DC2C9DE0-5784-4793-8A34-E2A47F2C86D3}" type="presParOf" srcId="{F57E4870-C10B-45BF-851A-594DC11D4544}" destId="{D573C243-1482-4EA2-AFBE-68D34924269B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950E7F-EE1B-4A3A-9219-16A299A59955}">
      <dsp:nvSpPr>
        <dsp:cNvPr id="0" name=""/>
        <dsp:cNvSpPr/>
      </dsp:nvSpPr>
      <dsp:spPr>
        <a:xfrm>
          <a:off x="0" y="2731658"/>
          <a:ext cx="8229600" cy="179226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3144" tIns="263144" rIns="263144" bIns="263144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700" kern="1200" dirty="0" smtClean="0"/>
            <a:t>Habitation -&gt; rejet milieu naturel </a:t>
          </a:r>
        </a:p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700" kern="1200" dirty="0" smtClean="0"/>
            <a:t>( EU et EP)</a:t>
          </a:r>
          <a:endParaRPr lang="fr-FR" sz="3700" kern="1200" dirty="0"/>
        </a:p>
      </dsp:txBody>
      <dsp:txXfrm>
        <a:off x="0" y="2731658"/>
        <a:ext cx="8229600" cy="1792263"/>
      </dsp:txXfrm>
    </dsp:sp>
    <dsp:sp modelId="{D573C243-1482-4EA2-AFBE-68D34924269B}">
      <dsp:nvSpPr>
        <dsp:cNvPr id="0" name=""/>
        <dsp:cNvSpPr/>
      </dsp:nvSpPr>
      <dsp:spPr>
        <a:xfrm rot="10800000">
          <a:off x="0" y="2040"/>
          <a:ext cx="8229600" cy="2756501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3144" tIns="263144" rIns="263144" bIns="263144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700" kern="1200" dirty="0" smtClean="0"/>
            <a:t>Du milieu naturel -&gt; habitation ( AEP)</a:t>
          </a:r>
          <a:endParaRPr lang="fr-FR" sz="3700" kern="1200" dirty="0"/>
        </a:p>
      </dsp:txBody>
      <dsp:txXfrm rot="10800000">
        <a:off x="0" y="2040"/>
        <a:ext cx="8229600" cy="17910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FCF37-5E19-49E0-92A6-4B86970FA1FD}" type="datetimeFigureOut">
              <a:rPr lang="fr-FR" smtClean="0"/>
              <a:pPr/>
              <a:t>25/01/2017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ADBAA1-6B3C-4F90-90F9-7AE885765654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2960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ADBAA1-6B3C-4F90-90F9-7AE885765654}" type="slidenum">
              <a:rPr lang="fr-FR" smtClean="0"/>
              <a:pPr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929046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ADBAA1-6B3C-4F90-90F9-7AE885765654}" type="slidenum">
              <a:rPr lang="fr-FR" smtClean="0"/>
              <a:pPr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25825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ADBAA1-6B3C-4F90-90F9-7AE885765654}" type="slidenum">
              <a:rPr lang="fr-FR" smtClean="0"/>
              <a:pPr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17085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A60BD-ED70-4137-8E92-1D95504F3F39}" type="datetimeFigureOut">
              <a:rPr lang="fr-FR" smtClean="0"/>
              <a:pPr/>
              <a:t>25/01/2017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7A859-05B5-4DB4-AE9F-808D8CEDCA5B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A60BD-ED70-4137-8E92-1D95504F3F39}" type="datetimeFigureOut">
              <a:rPr lang="fr-FR" smtClean="0"/>
              <a:pPr/>
              <a:t>25/01/2017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7A859-05B5-4DB4-AE9F-808D8CEDCA5B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A60BD-ED70-4137-8E92-1D95504F3F39}" type="datetimeFigureOut">
              <a:rPr lang="fr-FR" smtClean="0"/>
              <a:pPr/>
              <a:t>25/01/2017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7A859-05B5-4DB4-AE9F-808D8CEDCA5B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A60BD-ED70-4137-8E92-1D95504F3F39}" type="datetimeFigureOut">
              <a:rPr lang="fr-FR" smtClean="0"/>
              <a:pPr/>
              <a:t>25/01/2017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7A859-05B5-4DB4-AE9F-808D8CEDCA5B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A60BD-ED70-4137-8E92-1D95504F3F39}" type="datetimeFigureOut">
              <a:rPr lang="fr-FR" smtClean="0"/>
              <a:pPr/>
              <a:t>25/01/2017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7A859-05B5-4DB4-AE9F-808D8CEDCA5B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A60BD-ED70-4137-8E92-1D95504F3F39}" type="datetimeFigureOut">
              <a:rPr lang="fr-FR" smtClean="0"/>
              <a:pPr/>
              <a:t>25/01/2017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7A859-05B5-4DB4-AE9F-808D8CEDCA5B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A60BD-ED70-4137-8E92-1D95504F3F39}" type="datetimeFigureOut">
              <a:rPr lang="fr-FR" smtClean="0"/>
              <a:pPr/>
              <a:t>25/01/2017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7A859-05B5-4DB4-AE9F-808D8CEDCA5B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A60BD-ED70-4137-8E92-1D95504F3F39}" type="datetimeFigureOut">
              <a:rPr lang="fr-FR" smtClean="0"/>
              <a:pPr/>
              <a:t>25/01/2017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7A859-05B5-4DB4-AE9F-808D8CEDCA5B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A60BD-ED70-4137-8E92-1D95504F3F39}" type="datetimeFigureOut">
              <a:rPr lang="fr-FR" smtClean="0"/>
              <a:pPr/>
              <a:t>25/01/2017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7A859-05B5-4DB4-AE9F-808D8CEDCA5B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A60BD-ED70-4137-8E92-1D95504F3F39}" type="datetimeFigureOut">
              <a:rPr lang="fr-FR" smtClean="0"/>
              <a:pPr/>
              <a:t>25/01/2017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7A859-05B5-4DB4-AE9F-808D8CEDCA5B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A60BD-ED70-4137-8E92-1D95504F3F39}" type="datetimeFigureOut">
              <a:rPr lang="fr-FR" smtClean="0"/>
              <a:pPr/>
              <a:t>25/01/2017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7A859-05B5-4DB4-AE9F-808D8CEDCA5B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35000"/>
            <a:lum/>
          </a:blip>
          <a:srcRect/>
          <a:stretch>
            <a:fillRect l="-27000" r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2A60BD-ED70-4137-8E92-1D95504F3F39}" type="datetimeFigureOut">
              <a:rPr lang="fr-FR" smtClean="0"/>
              <a:pPr/>
              <a:t>25/01/2017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A7A859-05B5-4DB4-AE9F-808D8CEDCA5B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baleret\Desktop\ly&#231;&#233;e\Travaux%20Publics\IUT\cours%20AEP\cours\VEOLIA%20Environnement%20-%20Comment%20rend-on%20l'eau%20potable%20%20.avi" TargetMode="Externa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wmf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wmf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4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emf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6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hyperlink" Target="http://aquafuiteplus.net/wp-content/uploads/2010/11/D%C3%A9tecteur-gaz-traceur1.jpg" TargetMode="External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964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ZoneTexte 4"/>
          <p:cNvSpPr txBox="1"/>
          <p:nvPr/>
        </p:nvSpPr>
        <p:spPr>
          <a:xfrm>
            <a:off x="395536" y="3933056"/>
            <a:ext cx="828092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b="1" dirty="0" smtClean="0">
                <a:solidFill>
                  <a:srgbClr val="FFFF00"/>
                </a:solidFill>
                <a:latin typeface="Comic Sans MS" pitchFamily="66" charset="0"/>
              </a:rPr>
              <a:t>L’</a:t>
            </a:r>
            <a:r>
              <a:rPr lang="fr-FR" sz="8000" b="1" dirty="0" smtClean="0">
                <a:solidFill>
                  <a:srgbClr val="FF0000"/>
                </a:solidFill>
                <a:latin typeface="Comic Sans MS" pitchFamily="66" charset="0"/>
              </a:rPr>
              <a:t>A</a:t>
            </a:r>
            <a:r>
              <a:rPr lang="fr-FR" sz="8000" b="1" dirty="0" smtClean="0">
                <a:solidFill>
                  <a:srgbClr val="FFFF00"/>
                </a:solidFill>
                <a:latin typeface="Comic Sans MS" pitchFamily="66" charset="0"/>
              </a:rPr>
              <a:t>dduction d’</a:t>
            </a:r>
            <a:r>
              <a:rPr lang="fr-FR" sz="8000" b="1" dirty="0" smtClean="0">
                <a:solidFill>
                  <a:srgbClr val="FF0000"/>
                </a:solidFill>
                <a:latin typeface="Comic Sans MS" pitchFamily="66" charset="0"/>
              </a:rPr>
              <a:t>E</a:t>
            </a:r>
            <a:r>
              <a:rPr lang="fr-FR" sz="8000" b="1" dirty="0" smtClean="0">
                <a:solidFill>
                  <a:srgbClr val="FFFF00"/>
                </a:solidFill>
                <a:latin typeface="Comic Sans MS" pitchFamily="66" charset="0"/>
              </a:rPr>
              <a:t>au </a:t>
            </a:r>
            <a:r>
              <a:rPr lang="fr-FR" sz="8000" b="1" dirty="0" smtClean="0">
                <a:solidFill>
                  <a:srgbClr val="FF0000"/>
                </a:solidFill>
                <a:latin typeface="Comic Sans MS" pitchFamily="66" charset="0"/>
              </a:rPr>
              <a:t>P</a:t>
            </a:r>
            <a:r>
              <a:rPr lang="fr-FR" sz="8000" b="1" dirty="0" smtClean="0">
                <a:solidFill>
                  <a:srgbClr val="FFFF00"/>
                </a:solidFill>
                <a:latin typeface="Comic Sans MS" pitchFamily="66" charset="0"/>
              </a:rPr>
              <a:t>otable</a:t>
            </a:r>
            <a:endParaRPr lang="fr-FR" sz="8000" b="1" dirty="0">
              <a:solidFill>
                <a:srgbClr val="FFFF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b="1" dirty="0" smtClean="0">
                <a:solidFill>
                  <a:srgbClr val="FF0000"/>
                </a:solidFill>
                <a:latin typeface="Comic Sans MS" pitchFamily="66" charset="0"/>
              </a:rPr>
              <a:t>L’eau brute </a:t>
            </a:r>
            <a:endParaRPr lang="fr-FR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259632" y="3573016"/>
            <a:ext cx="6801407" cy="1218654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5" y="747713"/>
            <a:ext cx="7600950" cy="536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826815"/>
            <a:ext cx="7488831" cy="5283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787364"/>
            <a:ext cx="8400410" cy="5521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b="1" dirty="0" smtClean="0">
                <a:solidFill>
                  <a:srgbClr val="FF0000"/>
                </a:solidFill>
                <a:latin typeface="Comic Sans MS" pitchFamily="66" charset="0"/>
              </a:rPr>
              <a:t>Surveillance de l’eau</a:t>
            </a:r>
            <a:endParaRPr lang="fr-FR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FR" b="1" dirty="0" smtClean="0">
                <a:solidFill>
                  <a:srgbClr val="FF0000"/>
                </a:solidFill>
                <a:latin typeface="Comic Sans MS" pitchFamily="66" charset="0"/>
              </a:rPr>
              <a:t>2 types:</a:t>
            </a:r>
          </a:p>
          <a:p>
            <a:r>
              <a:rPr lang="fr-FR" b="1" dirty="0" smtClean="0">
                <a:solidFill>
                  <a:srgbClr val="7030A0"/>
                </a:solidFill>
                <a:latin typeface="Comic Sans MS" pitchFamily="66" charset="0"/>
              </a:rPr>
              <a:t>Limite de qualité</a:t>
            </a:r>
            <a:r>
              <a:rPr lang="fr-FR" dirty="0" smtClean="0">
                <a:latin typeface="Comic Sans MS" pitchFamily="66" charset="0"/>
              </a:rPr>
              <a:t>: échantillon prélevé chez l’habitant</a:t>
            </a:r>
          </a:p>
          <a:p>
            <a:r>
              <a:rPr lang="fr-FR" dirty="0" smtClean="0">
                <a:latin typeface="Comic Sans MS" pitchFamily="66" charset="0"/>
              </a:rPr>
              <a:t>Si dépassement, message d’interdiction d’utilisation de l’eau ( préfet)</a:t>
            </a:r>
          </a:p>
          <a:p>
            <a:r>
              <a:rPr lang="fr-FR" b="1" dirty="0" smtClean="0">
                <a:solidFill>
                  <a:srgbClr val="7030A0"/>
                </a:solidFill>
                <a:latin typeface="Comic Sans MS" pitchFamily="66" charset="0"/>
              </a:rPr>
              <a:t>Référence de qualité:</a:t>
            </a:r>
          </a:p>
          <a:p>
            <a:r>
              <a:rPr lang="fr-FR" dirty="0" smtClean="0">
                <a:latin typeface="Comic Sans MS" pitchFamily="66" charset="0"/>
              </a:rPr>
              <a:t>Dysfonctionnement d’un ouvrage</a:t>
            </a:r>
          </a:p>
          <a:p>
            <a:r>
              <a:rPr lang="fr-FR" dirty="0" smtClean="0">
                <a:latin typeface="Comic Sans MS" pitchFamily="66" charset="0"/>
              </a:rPr>
              <a:t>Si dépassement  	            correction sans arrêt usine</a:t>
            </a:r>
          </a:p>
          <a:p>
            <a:endParaRPr lang="fr-FR" dirty="0"/>
          </a:p>
        </p:txBody>
      </p:sp>
      <p:sp>
        <p:nvSpPr>
          <p:cNvPr id="6" name="Flèche droite 5"/>
          <p:cNvSpPr/>
          <p:nvPr/>
        </p:nvSpPr>
        <p:spPr>
          <a:xfrm>
            <a:off x="4067944" y="5085184"/>
            <a:ext cx="1008112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780696"/>
          </a:xfrm>
        </p:spPr>
        <p:txBody>
          <a:bodyPr>
            <a:normAutofit/>
          </a:bodyPr>
          <a:lstStyle/>
          <a:p>
            <a:r>
              <a:rPr lang="fr-FR" b="1" dirty="0" smtClean="0">
                <a:solidFill>
                  <a:srgbClr val="FF0000"/>
                </a:solidFill>
                <a:latin typeface="Comic Sans MS" pitchFamily="66" charset="0"/>
              </a:rPr>
              <a:t>Les filières de traitements </a:t>
            </a:r>
            <a:endParaRPr lang="fr-FR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772816"/>
            <a:ext cx="6608787" cy="4662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845104"/>
            <a:ext cx="8091243" cy="5708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980728"/>
            <a:ext cx="8048947" cy="5174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752"/>
            <a:ext cx="9144000" cy="5260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723900" y="1772444"/>
            <a:ext cx="7696200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pPr algn="ctr"/>
            <a:r>
              <a:rPr lang="fr-FR" b="1" dirty="0" smtClean="0">
                <a:solidFill>
                  <a:schemeClr val="tx1"/>
                </a:solidFill>
                <a:latin typeface="Comic Sans MS" pitchFamily="66" charset="0"/>
              </a:rPr>
              <a:t>Au programme </a:t>
            </a:r>
            <a:endParaRPr lang="fr-F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27584" y="1628800"/>
            <a:ext cx="3749040" cy="4572000"/>
          </a:xfrm>
        </p:spPr>
        <p:txBody>
          <a:bodyPr>
            <a:normAutofit fontScale="85000" lnSpcReduction="20000"/>
          </a:bodyPr>
          <a:lstStyle/>
          <a:p>
            <a:r>
              <a:rPr lang="fr-FR" b="1" dirty="0" smtClean="0">
                <a:latin typeface="Comic Sans MS" pitchFamily="66" charset="0"/>
              </a:rPr>
              <a:t>I. La ressource en eau</a:t>
            </a:r>
          </a:p>
          <a:p>
            <a:pPr>
              <a:buNone/>
            </a:pPr>
            <a:r>
              <a:rPr lang="fr-FR" dirty="0" smtClean="0">
                <a:latin typeface="Comic Sans MS" pitchFamily="66" charset="0"/>
              </a:rPr>
              <a:t> Géneralites</a:t>
            </a:r>
          </a:p>
          <a:p>
            <a:pPr>
              <a:buNone/>
            </a:pPr>
            <a:r>
              <a:rPr lang="fr-FR" dirty="0" smtClean="0">
                <a:latin typeface="Comic Sans MS" pitchFamily="66" charset="0"/>
              </a:rPr>
              <a:t> La ressource en eau pour la production d’eau potable</a:t>
            </a:r>
          </a:p>
          <a:p>
            <a:pPr>
              <a:buNone/>
            </a:pPr>
            <a:r>
              <a:rPr lang="fr-FR" dirty="0" smtClean="0">
                <a:latin typeface="Comic Sans MS" pitchFamily="66" charset="0"/>
              </a:rPr>
              <a:t>.Critères potabilité</a:t>
            </a:r>
          </a:p>
          <a:p>
            <a:pPr>
              <a:buNone/>
            </a:pPr>
            <a:endParaRPr lang="fr-FR" dirty="0" smtClean="0">
              <a:latin typeface="Comic Sans MS" pitchFamily="66" charset="0"/>
            </a:endParaRPr>
          </a:p>
          <a:p>
            <a:r>
              <a:rPr lang="fr-FR" b="1" dirty="0" smtClean="0">
                <a:latin typeface="Comic Sans MS" pitchFamily="66" charset="0"/>
              </a:rPr>
              <a:t>II Le cycle de l’eau</a:t>
            </a:r>
          </a:p>
          <a:p>
            <a:pPr>
              <a:buNone/>
            </a:pPr>
            <a:r>
              <a:rPr lang="fr-FR" dirty="0" smtClean="0">
                <a:latin typeface="Comic Sans MS" pitchFamily="66" charset="0"/>
              </a:rPr>
              <a:t>Le traitement de l’eau</a:t>
            </a:r>
          </a:p>
          <a:p>
            <a:pPr>
              <a:buNone/>
            </a:pPr>
            <a:endParaRPr lang="fr-FR" dirty="0" smtClean="0">
              <a:latin typeface="Comic Sans MS" pitchFamily="66" charset="0"/>
            </a:endParaRPr>
          </a:p>
          <a:p>
            <a:r>
              <a:rPr lang="fr-FR" b="1" dirty="0" smtClean="0">
                <a:latin typeface="Comic Sans MS" pitchFamily="66" charset="0"/>
              </a:rPr>
              <a:t>III Les dimensionnements </a:t>
            </a:r>
          </a:p>
          <a:p>
            <a:endParaRPr lang="fr-FR" b="1" dirty="0" smtClean="0">
              <a:latin typeface="Comic Sans MS" pitchFamily="66" charset="0"/>
            </a:endParaRPr>
          </a:p>
        </p:txBody>
      </p:sp>
      <p:sp>
        <p:nvSpPr>
          <p:cNvPr id="5" name="Espace réservé du contenu 4"/>
          <p:cNvSpPr>
            <a:spLocks noGrp="1"/>
          </p:cNvSpPr>
          <p:nvPr>
            <p:ph sz="half" idx="2"/>
          </p:nvPr>
        </p:nvSpPr>
        <p:spPr>
          <a:xfrm>
            <a:off x="4932040" y="1628800"/>
            <a:ext cx="3749040" cy="4572000"/>
          </a:xfrm>
        </p:spPr>
        <p:txBody>
          <a:bodyPr>
            <a:normAutofit fontScale="85000" lnSpcReduction="20000"/>
          </a:bodyPr>
          <a:lstStyle/>
          <a:p>
            <a:r>
              <a:rPr lang="fr-FR" b="1" dirty="0" smtClean="0">
                <a:latin typeface="Comic Sans MS" pitchFamily="66" charset="0"/>
              </a:rPr>
              <a:t>IV Les réseaux</a:t>
            </a:r>
          </a:p>
          <a:p>
            <a:pPr>
              <a:buNone/>
            </a:pPr>
            <a:r>
              <a:rPr lang="fr-FR" dirty="0" smtClean="0">
                <a:latin typeface="Comic Sans MS" pitchFamily="66" charset="0"/>
              </a:rPr>
              <a:t>Nature et appellation des pièces de fontainerie</a:t>
            </a:r>
          </a:p>
          <a:p>
            <a:pPr>
              <a:buNone/>
            </a:pPr>
            <a:r>
              <a:rPr lang="fr-FR" dirty="0" smtClean="0">
                <a:latin typeface="Comic Sans MS" pitchFamily="66" charset="0"/>
              </a:rPr>
              <a:t>Le fascicule 71</a:t>
            </a:r>
          </a:p>
          <a:p>
            <a:pPr>
              <a:buNone/>
            </a:pPr>
            <a:endParaRPr lang="fr-FR" dirty="0" smtClean="0">
              <a:latin typeface="Comic Sans MS" pitchFamily="66" charset="0"/>
            </a:endParaRPr>
          </a:p>
          <a:p>
            <a:r>
              <a:rPr lang="fr-FR" b="1" dirty="0" smtClean="0">
                <a:latin typeface="Comic Sans MS" pitchFamily="66" charset="0"/>
              </a:rPr>
              <a:t>V Les contrôles sur les conduites</a:t>
            </a:r>
          </a:p>
          <a:p>
            <a:r>
              <a:rPr lang="fr-FR" b="1" dirty="0" smtClean="0">
                <a:latin typeface="Comic Sans MS" pitchFamily="66" charset="0"/>
              </a:rPr>
              <a:t>VI Les recherches de fuites</a:t>
            </a:r>
          </a:p>
          <a:p>
            <a:endParaRPr lang="fr-FR" dirty="0" smtClean="0"/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76275" y="1734344"/>
            <a:ext cx="7791450" cy="425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719137" y="1748631"/>
            <a:ext cx="7705725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6098" y="1412776"/>
            <a:ext cx="8826382" cy="4817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924712"/>
          </a:xfrm>
        </p:spPr>
        <p:txBody>
          <a:bodyPr/>
          <a:lstStyle/>
          <a:p>
            <a:pPr algn="ctr"/>
            <a:r>
              <a:rPr lang="fr-FR" dirty="0" smtClean="0">
                <a:solidFill>
                  <a:srgbClr val="FF0000"/>
                </a:solidFill>
                <a:latin typeface="Comic Sans MS" pitchFamily="66" charset="0"/>
              </a:rPr>
              <a:t>Le traitement de l’eau</a:t>
            </a:r>
            <a:endParaRPr lang="fr-FR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501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95312" y="1839119"/>
            <a:ext cx="7953375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VEOLIA Environnement - Comment rend-on l'eau potable  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048000" y="2719388"/>
            <a:ext cx="30480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1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1196752"/>
            <a:ext cx="8229600" cy="936104"/>
          </a:xfrm>
        </p:spPr>
        <p:txBody>
          <a:bodyPr>
            <a:noAutofit/>
          </a:bodyPr>
          <a:lstStyle/>
          <a:p>
            <a:pPr algn="ctr"/>
            <a:r>
              <a:rPr lang="fr-FR" dirty="0" smtClean="0">
                <a:solidFill>
                  <a:srgbClr val="FF0000"/>
                </a:solidFill>
                <a:latin typeface="Comic Sans MS" pitchFamily="66" charset="0"/>
              </a:rPr>
              <a:t>Dimensionnements</a:t>
            </a:r>
            <a:r>
              <a:rPr lang="fr-FR" dirty="0" smtClean="0">
                <a:latin typeface="Comic Sans MS" pitchFamily="66" charset="0"/>
              </a:rPr>
              <a:t/>
            </a:r>
            <a:br>
              <a:rPr lang="fr-FR" dirty="0" smtClean="0">
                <a:latin typeface="Comic Sans MS" pitchFamily="66" charset="0"/>
              </a:rPr>
            </a:br>
            <a:endParaRPr lang="fr-FR" dirty="0">
              <a:latin typeface="Comic Sans MS" pitchFamily="66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fr-FR" dirty="0" smtClean="0"/>
          </a:p>
          <a:p>
            <a:endParaRPr lang="fr-FR" dirty="0" smtClean="0"/>
          </a:p>
          <a:p>
            <a:r>
              <a:rPr lang="fr-FR" dirty="0" smtClean="0"/>
              <a:t> </a:t>
            </a:r>
            <a:r>
              <a:rPr lang="fr-FR" b="1" dirty="0" smtClean="0">
                <a:latin typeface="Comic Sans MS" pitchFamily="66" charset="0"/>
              </a:rPr>
              <a:t>évaluations des consommations par foyer</a:t>
            </a:r>
          </a:p>
          <a:p>
            <a:r>
              <a:rPr lang="fr-FR" b="1" dirty="0" smtClean="0">
                <a:latin typeface="Comic Sans MS" pitchFamily="66" charset="0"/>
              </a:rPr>
              <a:t>Calculs des débits de pointes</a:t>
            </a:r>
          </a:p>
          <a:p>
            <a:r>
              <a:rPr lang="fr-FR" b="1" dirty="0" smtClean="0">
                <a:latin typeface="Comic Sans MS" pitchFamily="66" charset="0"/>
              </a:rPr>
              <a:t>Recherches par abaque</a:t>
            </a:r>
          </a:p>
          <a:p>
            <a:endParaRPr lang="fr-FR" b="1" dirty="0" smtClean="0">
              <a:latin typeface="Comic Sans MS" pitchFamily="66" charset="0"/>
            </a:endParaRPr>
          </a:p>
          <a:p>
            <a:r>
              <a:rPr lang="fr-FR" b="1" dirty="0" smtClean="0">
                <a:latin typeface="Comic Sans MS" pitchFamily="66" charset="0"/>
              </a:rPr>
              <a:t>(</a:t>
            </a:r>
            <a:r>
              <a:rPr lang="fr-FR" b="1" i="1" dirty="0" smtClean="0">
                <a:latin typeface="Comic Sans MS" pitchFamily="66" charset="0"/>
              </a:rPr>
              <a:t>cette partie sera  réalisée en TD)</a:t>
            </a:r>
            <a:endParaRPr lang="fr-FR" i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smtClean="0">
                <a:solidFill>
                  <a:srgbClr val="FF0000"/>
                </a:solidFill>
                <a:latin typeface="Comic Sans MS" pitchFamily="66" charset="0"/>
              </a:rPr>
              <a:t>Distribution d’eau</a:t>
            </a:r>
            <a:endParaRPr lang="fr-FR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fr-FR" sz="2800" dirty="0" smtClean="0"/>
          </a:p>
          <a:p>
            <a:r>
              <a:rPr lang="fr-FR" sz="2400" b="1" dirty="0" smtClean="0">
                <a:latin typeface="Comic Sans MS" pitchFamily="66" charset="0"/>
              </a:rPr>
              <a:t>Consommation :</a:t>
            </a:r>
          </a:p>
          <a:p>
            <a:r>
              <a:rPr lang="fr-FR" sz="2400" b="1" dirty="0" smtClean="0">
                <a:latin typeface="Comic Sans MS" pitchFamily="66" charset="0"/>
              </a:rPr>
              <a:t> Une distribution doit satisfaire aux besoins de ceux qu'elle dessert(exprimés en litres par jour et par habitant </a:t>
            </a:r>
            <a:r>
              <a:rPr lang="fr-FR" sz="2400" b="1" dirty="0" smtClean="0">
                <a:solidFill>
                  <a:srgbClr val="FF0000"/>
                </a:solidFill>
                <a:latin typeface="Comic Sans MS" pitchFamily="66" charset="0"/>
              </a:rPr>
              <a:t>(l/j/</a:t>
            </a:r>
            <a:r>
              <a:rPr lang="fr-FR" sz="2400" b="1" dirty="0" err="1" smtClean="0">
                <a:solidFill>
                  <a:srgbClr val="FF0000"/>
                </a:solidFill>
                <a:latin typeface="Comic Sans MS" pitchFamily="66" charset="0"/>
              </a:rPr>
              <a:t>hab</a:t>
            </a:r>
            <a:r>
              <a:rPr lang="fr-FR" sz="2400" b="1" dirty="0" smtClean="0">
                <a:solidFill>
                  <a:srgbClr val="FF0000"/>
                </a:solidFill>
                <a:latin typeface="Comic Sans MS" pitchFamily="66" charset="0"/>
              </a:rPr>
              <a:t>))</a:t>
            </a:r>
          </a:p>
          <a:p>
            <a:r>
              <a:rPr lang="fr-FR" sz="2400" b="1" dirty="0" smtClean="0">
                <a:latin typeface="Comic Sans MS" pitchFamily="66" charset="0"/>
              </a:rPr>
              <a:t>Les besoins varient avec les pays et les régions(Climat, habitudes de consommation,…)</a:t>
            </a:r>
          </a:p>
          <a:p>
            <a:pPr lvl="1"/>
            <a:r>
              <a:rPr lang="fr-FR" b="1" dirty="0" smtClean="0">
                <a:latin typeface="Comic Sans MS" pitchFamily="66" charset="0"/>
              </a:rPr>
              <a:t>La consommation varie de façon hebdomadaire     (avec une certaine périodicité)</a:t>
            </a:r>
          </a:p>
          <a:p>
            <a:pPr lvl="1"/>
            <a:r>
              <a:rPr lang="fr-FR" b="1" dirty="0" smtClean="0">
                <a:latin typeface="Comic Sans MS" pitchFamily="66" charset="0"/>
              </a:rPr>
              <a:t>mensuelle (variations saisonnières)</a:t>
            </a:r>
          </a:p>
          <a:p>
            <a:pPr lvl="1"/>
            <a:endParaRPr lang="fr-FR" dirty="0" smtClean="0"/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smtClean="0">
                <a:solidFill>
                  <a:srgbClr val="FF0000"/>
                </a:solidFill>
                <a:latin typeface="Comic Sans MS" pitchFamily="66" charset="0"/>
              </a:rPr>
              <a:t>Distribution d’eau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14400" y="1447800"/>
            <a:ext cx="7772400" cy="5005536"/>
          </a:xfrm>
        </p:spPr>
        <p:txBody>
          <a:bodyPr>
            <a:normAutofit/>
          </a:bodyPr>
          <a:lstStyle/>
          <a:p>
            <a:endParaRPr lang="fr-FR" sz="2800" dirty="0" smtClean="0"/>
          </a:p>
          <a:p>
            <a:r>
              <a:rPr lang="fr-FR" sz="2000" b="1" dirty="0" smtClean="0">
                <a:latin typeface="Comic Sans MS" pitchFamily="66" charset="0"/>
              </a:rPr>
              <a:t>Consommation : besoins agricoles :</a:t>
            </a:r>
          </a:p>
          <a:p>
            <a:r>
              <a:rPr lang="fr-FR" sz="2000" dirty="0" smtClean="0">
                <a:latin typeface="Comic Sans MS" pitchFamily="66" charset="0"/>
              </a:rPr>
              <a:t>Les besoins varient suivant les races, le climat, les époques et la durée de la stabulation, etc...(Ex: cheval 50l/jour,  bovidé 50l/j,…)</a:t>
            </a:r>
          </a:p>
          <a:p>
            <a:endParaRPr lang="fr-FR" sz="2000" dirty="0" smtClean="0">
              <a:latin typeface="Comic Sans MS" pitchFamily="66" charset="0"/>
            </a:endParaRPr>
          </a:p>
          <a:p>
            <a:r>
              <a:rPr lang="fr-FR" sz="2000" dirty="0" smtClean="0">
                <a:latin typeface="Comic Sans MS" pitchFamily="66" charset="0"/>
              </a:rPr>
              <a:t>On observe en moyenne </a:t>
            </a:r>
            <a:r>
              <a:rPr lang="fr-FR" sz="2000" b="1" dirty="0" smtClean="0">
                <a:latin typeface="Comic Sans MS" pitchFamily="66" charset="0"/>
              </a:rPr>
              <a:t>20% de pertes dans les réseaux</a:t>
            </a:r>
          </a:p>
          <a:p>
            <a:r>
              <a:rPr lang="fr-FR" sz="2000" dirty="0" smtClean="0">
                <a:latin typeface="Comic Sans MS" pitchFamily="66" charset="0"/>
              </a:rPr>
              <a:t>besoins industriels :Se déterminent  au  cas par cas</a:t>
            </a:r>
          </a:p>
          <a:p>
            <a:endParaRPr lang="fr-FR" dirty="0" smtClean="0">
              <a:latin typeface="Comic Sans MS" pitchFamily="66" charset="0"/>
            </a:endParaRPr>
          </a:p>
          <a:p>
            <a:r>
              <a:rPr lang="fr-FR" sz="2000" dirty="0" smtClean="0">
                <a:latin typeface="Comic Sans MS" pitchFamily="66" charset="0"/>
              </a:rPr>
              <a:t>Il faut tenir compte du développement futur des agglomérations desservies</a:t>
            </a:r>
            <a:endParaRPr lang="fr-FR" sz="2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smtClean="0">
                <a:solidFill>
                  <a:srgbClr val="FF0000"/>
                </a:solidFill>
                <a:latin typeface="Comic Sans MS" pitchFamily="66" charset="0"/>
              </a:rPr>
              <a:t>Distribution d’eau </a:t>
            </a:r>
            <a:endParaRPr lang="fr-FR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fr-FR" dirty="0" smtClean="0">
                <a:latin typeface="Comic Sans MS" pitchFamily="66" charset="0"/>
              </a:rPr>
              <a:t>Buts d’un service d’eau :</a:t>
            </a:r>
          </a:p>
          <a:p>
            <a:r>
              <a:rPr lang="fr-FR" dirty="0" smtClean="0">
                <a:solidFill>
                  <a:srgbClr val="FF0000"/>
                </a:solidFill>
                <a:latin typeface="Comic Sans MS" pitchFamily="66" charset="0"/>
              </a:rPr>
              <a:t>Service privé</a:t>
            </a:r>
            <a:r>
              <a:rPr lang="fr-FR" dirty="0" smtClean="0">
                <a:latin typeface="Comic Sans MS" pitchFamily="66" charset="0"/>
              </a:rPr>
              <a:t>: directement chez les habitants</a:t>
            </a:r>
          </a:p>
          <a:p>
            <a:pPr lvl="1">
              <a:buNone/>
            </a:pPr>
            <a:r>
              <a:rPr lang="fr-FR" dirty="0" smtClean="0">
                <a:solidFill>
                  <a:srgbClr val="FF0000"/>
                </a:solidFill>
                <a:latin typeface="Comic Sans MS" pitchFamily="66" charset="0"/>
              </a:rPr>
              <a:t>Service public </a:t>
            </a:r>
            <a:r>
              <a:rPr lang="fr-FR" dirty="0" smtClean="0">
                <a:latin typeface="Comic Sans MS" pitchFamily="66" charset="0"/>
              </a:rPr>
              <a:t>:</a:t>
            </a:r>
          </a:p>
          <a:p>
            <a:pPr lvl="1">
              <a:buNone/>
            </a:pPr>
            <a:r>
              <a:rPr lang="fr-FR" dirty="0" smtClean="0">
                <a:latin typeface="Comic Sans MS" pitchFamily="66" charset="0"/>
              </a:rPr>
              <a:t> Nettoyage des rues</a:t>
            </a:r>
          </a:p>
          <a:p>
            <a:r>
              <a:rPr lang="fr-FR" dirty="0" smtClean="0">
                <a:latin typeface="Comic Sans MS" pitchFamily="66" charset="0"/>
              </a:rPr>
              <a:t>Arrosage des jardins publics</a:t>
            </a:r>
          </a:p>
          <a:p>
            <a:r>
              <a:rPr lang="fr-FR" dirty="0" smtClean="0">
                <a:latin typeface="Comic Sans MS" pitchFamily="66" charset="0"/>
              </a:rPr>
              <a:t>Alimentation des établissements publics</a:t>
            </a:r>
          </a:p>
          <a:p>
            <a:r>
              <a:rPr lang="fr-FR" dirty="0" smtClean="0">
                <a:latin typeface="Comic Sans MS" pitchFamily="66" charset="0"/>
              </a:rPr>
              <a:t>Curage des égouts</a:t>
            </a:r>
          </a:p>
          <a:p>
            <a:r>
              <a:rPr lang="fr-FR" dirty="0" smtClean="0">
                <a:latin typeface="Comic Sans MS" pitchFamily="66" charset="0"/>
              </a:rPr>
              <a:t>Besoins des services de protection contre l'incendie</a:t>
            </a:r>
          </a:p>
          <a:p>
            <a:r>
              <a:rPr lang="fr-FR" dirty="0" smtClean="0">
                <a:latin typeface="Comic Sans MS" pitchFamily="66" charset="0"/>
              </a:rPr>
              <a:t>Parfois , fourniture gratuite  à partir de bornes- fontaines</a:t>
            </a:r>
          </a:p>
          <a:p>
            <a:endParaRPr lang="fr-FR" dirty="0" smtClean="0"/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908050"/>
            <a:ext cx="2241550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3635375" y="620713"/>
            <a:ext cx="5184775" cy="4752975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5400" b="1" dirty="0">
                <a:solidFill>
                  <a:srgbClr val="FF0000"/>
                </a:solidFill>
                <a:latin typeface="Comic Sans MS" pitchFamily="66" charset="0"/>
              </a:rPr>
              <a:t>3</a:t>
            </a:r>
            <a:r>
              <a:rPr lang="fr-FR" sz="4400" b="1" dirty="0">
                <a:solidFill>
                  <a:srgbClr val="000099"/>
                </a:solidFill>
                <a:latin typeface="Comic Sans MS" pitchFamily="66" charset="0"/>
              </a:rPr>
              <a:t> </a:t>
            </a:r>
          </a:p>
          <a:p>
            <a:pPr algn="ctr"/>
            <a:r>
              <a:rPr lang="fr-FR" sz="4400" b="1" dirty="0">
                <a:solidFill>
                  <a:srgbClr val="000099"/>
                </a:solidFill>
                <a:latin typeface="Comic Sans MS" pitchFamily="66" charset="0"/>
              </a:rPr>
              <a:t>Grands </a:t>
            </a:r>
          </a:p>
          <a:p>
            <a:pPr algn="ctr"/>
            <a:r>
              <a:rPr lang="fr-FR" sz="4400" b="1" dirty="0">
                <a:solidFill>
                  <a:srgbClr val="000099"/>
                </a:solidFill>
                <a:latin typeface="Comic Sans MS" pitchFamily="66" charset="0"/>
              </a:rPr>
              <a:t>Problèmes </a:t>
            </a:r>
          </a:p>
          <a:p>
            <a:pPr algn="ctr"/>
            <a:r>
              <a:rPr lang="fr-FR" sz="4400" b="1" dirty="0">
                <a:solidFill>
                  <a:srgbClr val="000099"/>
                </a:solidFill>
                <a:latin typeface="Comic Sans MS" pitchFamily="66" charset="0"/>
              </a:rPr>
              <a:t>sont à Résoudre</a:t>
            </a:r>
          </a:p>
        </p:txBody>
      </p:sp>
      <p:sp>
        <p:nvSpPr>
          <p:cNvPr id="14340" name="Rectangle 9"/>
          <p:cNvSpPr>
            <a:spLocks noChangeArrowheads="1"/>
          </p:cNvSpPr>
          <p:nvPr/>
        </p:nvSpPr>
        <p:spPr bwMode="auto">
          <a:xfrm>
            <a:off x="2195513" y="2276475"/>
            <a:ext cx="431800" cy="252095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fr-FR" b="1" dirty="0" smtClean="0">
                <a:solidFill>
                  <a:schemeClr val="tx1"/>
                </a:solidFill>
                <a:latin typeface="Comic Sans MS" pitchFamily="66" charset="0"/>
              </a:rPr>
              <a:t>l‘eau </a:t>
            </a:r>
            <a:r>
              <a:rPr lang="fr-FR" dirty="0" smtClean="0">
                <a:solidFill>
                  <a:schemeClr val="tx1"/>
                </a:solidFill>
                <a:latin typeface="Comic Sans MS" pitchFamily="66" charset="0"/>
              </a:rPr>
              <a:t/>
            </a:r>
            <a:br>
              <a:rPr lang="fr-FR" dirty="0" smtClean="0">
                <a:solidFill>
                  <a:schemeClr val="tx1"/>
                </a:solidFill>
                <a:latin typeface="Comic Sans MS" pitchFamily="66" charset="0"/>
              </a:rPr>
            </a:br>
            <a:endParaRPr lang="fr-FR" dirty="0">
              <a:solidFill>
                <a:schemeClr val="tx1"/>
              </a:solidFill>
              <a:latin typeface="Comic Sans MS" pitchFamily="66" charset="0"/>
            </a:endParaRPr>
          </a:p>
        </p:txBody>
      </p:sp>
      <p:graphicFrame>
        <p:nvGraphicFramePr>
          <p:cNvPr id="5" name="Espace réservé du contenu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88913"/>
            <a:ext cx="4281488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3800" y="3736975"/>
            <a:ext cx="3914775" cy="296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4716463" y="188913"/>
            <a:ext cx="4032250" cy="3240087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4400" b="1" dirty="0">
                <a:solidFill>
                  <a:srgbClr val="FF0000"/>
                </a:solidFill>
                <a:latin typeface="Comic Sans MS" pitchFamily="66" charset="0"/>
              </a:rPr>
              <a:t>A</a:t>
            </a:r>
            <a:r>
              <a:rPr lang="fr-FR" sz="3600" b="1" dirty="0">
                <a:solidFill>
                  <a:srgbClr val="000099"/>
                </a:solidFill>
                <a:latin typeface="Comic Sans MS" pitchFamily="66" charset="0"/>
              </a:rPr>
              <a:t> </a:t>
            </a:r>
          </a:p>
          <a:p>
            <a:pPr algn="ctr"/>
            <a:r>
              <a:rPr lang="fr-FR" sz="3600" b="1" dirty="0">
                <a:solidFill>
                  <a:srgbClr val="000099"/>
                </a:solidFill>
                <a:latin typeface="Comic Sans MS" pitchFamily="66" charset="0"/>
              </a:rPr>
              <a:t>Capter </a:t>
            </a:r>
          </a:p>
          <a:p>
            <a:pPr algn="ctr"/>
            <a:r>
              <a:rPr lang="fr-FR" sz="3600" b="1" dirty="0">
                <a:solidFill>
                  <a:srgbClr val="000099"/>
                </a:solidFill>
                <a:latin typeface="Comic Sans MS" pitchFamily="66" charset="0"/>
              </a:rPr>
              <a:t>et </a:t>
            </a:r>
          </a:p>
          <a:p>
            <a:pPr algn="ctr"/>
            <a:r>
              <a:rPr lang="fr-FR" sz="3600" b="1" dirty="0">
                <a:solidFill>
                  <a:srgbClr val="000099"/>
                </a:solidFill>
                <a:latin typeface="Comic Sans MS" pitchFamily="66" charset="0"/>
              </a:rPr>
              <a:t>Stocker </a:t>
            </a:r>
          </a:p>
          <a:p>
            <a:pPr algn="ctr"/>
            <a:r>
              <a:rPr lang="fr-FR" sz="3600" b="1" dirty="0">
                <a:solidFill>
                  <a:srgbClr val="000099"/>
                </a:solidFill>
                <a:latin typeface="Comic Sans MS" pitchFamily="66" charset="0"/>
              </a:rPr>
              <a:t>l’EAU</a:t>
            </a:r>
            <a:endParaRPr lang="fr-FR" sz="1200" b="1" dirty="0">
              <a:solidFill>
                <a:srgbClr val="000099"/>
              </a:solidFill>
              <a:latin typeface="Comic Sans MS" pitchFamily="66" charset="0"/>
            </a:endParaRPr>
          </a:p>
        </p:txBody>
      </p:sp>
      <p:sp>
        <p:nvSpPr>
          <p:cNvPr id="50183" name="Rectangle 7"/>
          <p:cNvSpPr>
            <a:spLocks noChangeArrowheads="1"/>
          </p:cNvSpPr>
          <p:nvPr/>
        </p:nvSpPr>
        <p:spPr bwMode="auto">
          <a:xfrm>
            <a:off x="179388" y="3716338"/>
            <a:ext cx="4032250" cy="295275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4400" b="1" dirty="0">
                <a:solidFill>
                  <a:srgbClr val="FF0000"/>
                </a:solidFill>
                <a:latin typeface="Comic Sans MS" pitchFamily="66" charset="0"/>
              </a:rPr>
              <a:t>B</a:t>
            </a:r>
          </a:p>
          <a:p>
            <a:pPr algn="ctr"/>
            <a:r>
              <a:rPr lang="fr-FR" sz="3600" b="1" dirty="0">
                <a:solidFill>
                  <a:srgbClr val="000099"/>
                </a:solidFill>
                <a:latin typeface="Comic Sans MS" pitchFamily="66" charset="0"/>
              </a:rPr>
              <a:t>La Distribution </a:t>
            </a:r>
          </a:p>
          <a:p>
            <a:pPr algn="ctr"/>
            <a:r>
              <a:rPr lang="fr-FR" sz="3600" b="1" dirty="0">
                <a:solidFill>
                  <a:srgbClr val="000099"/>
                </a:solidFill>
                <a:latin typeface="Comic Sans MS" pitchFamily="66" charset="0"/>
              </a:rPr>
              <a:t>de </a:t>
            </a:r>
          </a:p>
          <a:p>
            <a:pPr algn="ctr"/>
            <a:r>
              <a:rPr lang="fr-FR" sz="3600" b="1" dirty="0">
                <a:solidFill>
                  <a:srgbClr val="000099"/>
                </a:solidFill>
                <a:latin typeface="Comic Sans MS" pitchFamily="66" charset="0"/>
              </a:rPr>
              <a:t>l’EAU</a:t>
            </a:r>
            <a:endParaRPr lang="fr-FR" sz="1200" b="1" dirty="0">
              <a:solidFill>
                <a:srgbClr val="000099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88913"/>
            <a:ext cx="3803650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Rectangle 8"/>
          <p:cNvSpPr>
            <a:spLocks noChangeArrowheads="1"/>
          </p:cNvSpPr>
          <p:nvPr/>
        </p:nvSpPr>
        <p:spPr bwMode="auto">
          <a:xfrm>
            <a:off x="3419475" y="908050"/>
            <a:ext cx="865188" cy="11525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17412" name="Rectangle 9"/>
          <p:cNvSpPr>
            <a:spLocks noChangeArrowheads="1"/>
          </p:cNvSpPr>
          <p:nvPr/>
        </p:nvSpPr>
        <p:spPr bwMode="auto">
          <a:xfrm>
            <a:off x="8459788" y="2852738"/>
            <a:ext cx="504825" cy="15843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13322" name="Rectangle 10"/>
          <p:cNvSpPr>
            <a:spLocks noChangeArrowheads="1"/>
          </p:cNvSpPr>
          <p:nvPr/>
        </p:nvSpPr>
        <p:spPr bwMode="auto">
          <a:xfrm>
            <a:off x="4716463" y="908050"/>
            <a:ext cx="4032250" cy="4392613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5400" b="1" dirty="0">
                <a:solidFill>
                  <a:srgbClr val="FF0000"/>
                </a:solidFill>
                <a:latin typeface="Comic Sans MS" pitchFamily="66" charset="0"/>
              </a:rPr>
              <a:t>C</a:t>
            </a:r>
            <a:r>
              <a:rPr lang="fr-FR" sz="3200" b="1" dirty="0">
                <a:solidFill>
                  <a:srgbClr val="FF0000"/>
                </a:solidFill>
                <a:latin typeface="Comic Sans MS" pitchFamily="66" charset="0"/>
              </a:rPr>
              <a:t> </a:t>
            </a:r>
          </a:p>
          <a:p>
            <a:pPr algn="ctr"/>
            <a:r>
              <a:rPr lang="fr-FR" sz="4400" b="1" dirty="0">
                <a:solidFill>
                  <a:srgbClr val="000099"/>
                </a:solidFill>
                <a:latin typeface="Comic Sans MS" pitchFamily="66" charset="0"/>
              </a:rPr>
              <a:t>ASSURER </a:t>
            </a:r>
          </a:p>
          <a:p>
            <a:pPr algn="ctr"/>
            <a:r>
              <a:rPr lang="fr-FR" sz="4400" b="1" dirty="0">
                <a:solidFill>
                  <a:srgbClr val="000099"/>
                </a:solidFill>
                <a:latin typeface="Comic Sans MS" pitchFamily="66" charset="0"/>
              </a:rPr>
              <a:t>la Sécurité </a:t>
            </a:r>
          </a:p>
          <a:p>
            <a:pPr algn="ctr"/>
            <a:r>
              <a:rPr lang="fr-FR" sz="4400" b="1" dirty="0">
                <a:solidFill>
                  <a:srgbClr val="000099"/>
                </a:solidFill>
                <a:latin typeface="Comic Sans MS" pitchFamily="66" charset="0"/>
              </a:rPr>
              <a:t>et </a:t>
            </a:r>
          </a:p>
          <a:p>
            <a:pPr algn="ctr"/>
            <a:r>
              <a:rPr lang="fr-FR" sz="4400" b="1" dirty="0">
                <a:solidFill>
                  <a:srgbClr val="000099"/>
                </a:solidFill>
                <a:latin typeface="Comic Sans MS" pitchFamily="66" charset="0"/>
              </a:rPr>
              <a:t>l’Exploitation </a:t>
            </a:r>
          </a:p>
          <a:p>
            <a:pPr algn="ctr"/>
            <a:r>
              <a:rPr lang="fr-FR" sz="4400" b="1" dirty="0">
                <a:solidFill>
                  <a:srgbClr val="000099"/>
                </a:solidFill>
                <a:latin typeface="Comic Sans MS" pitchFamily="66" charset="0"/>
              </a:rPr>
              <a:t>du Réseau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3284538"/>
            <a:ext cx="8683625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Rectangle 8"/>
          <p:cNvSpPr>
            <a:spLocks noChangeArrowheads="1"/>
          </p:cNvSpPr>
          <p:nvPr/>
        </p:nvSpPr>
        <p:spPr bwMode="auto">
          <a:xfrm>
            <a:off x="3276600" y="5626100"/>
            <a:ext cx="3816350" cy="14446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16388" name="Rectangle 9"/>
          <p:cNvSpPr>
            <a:spLocks noChangeArrowheads="1"/>
          </p:cNvSpPr>
          <p:nvPr/>
        </p:nvSpPr>
        <p:spPr bwMode="auto">
          <a:xfrm>
            <a:off x="1258888" y="5267325"/>
            <a:ext cx="1441450" cy="57626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16389" name="Rectangle 10"/>
          <p:cNvSpPr>
            <a:spLocks noChangeArrowheads="1"/>
          </p:cNvSpPr>
          <p:nvPr/>
        </p:nvSpPr>
        <p:spPr bwMode="auto">
          <a:xfrm>
            <a:off x="5580063" y="3754438"/>
            <a:ext cx="3384550" cy="2889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16390" name="Rectangle 11"/>
          <p:cNvSpPr>
            <a:spLocks noChangeArrowheads="1"/>
          </p:cNvSpPr>
          <p:nvPr/>
        </p:nvSpPr>
        <p:spPr bwMode="auto">
          <a:xfrm>
            <a:off x="3348038" y="3251200"/>
            <a:ext cx="5616575" cy="3587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16391" name="Rectangle 12"/>
          <p:cNvSpPr>
            <a:spLocks noChangeArrowheads="1"/>
          </p:cNvSpPr>
          <p:nvPr/>
        </p:nvSpPr>
        <p:spPr bwMode="auto">
          <a:xfrm>
            <a:off x="3563938" y="3825875"/>
            <a:ext cx="5400675" cy="2889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16392" name="Rectangle 13"/>
          <p:cNvSpPr>
            <a:spLocks noChangeArrowheads="1"/>
          </p:cNvSpPr>
          <p:nvPr/>
        </p:nvSpPr>
        <p:spPr bwMode="auto">
          <a:xfrm>
            <a:off x="6877050" y="4402138"/>
            <a:ext cx="2087563" cy="5048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16393" name="Rectangle 14"/>
          <p:cNvSpPr>
            <a:spLocks noChangeArrowheads="1"/>
          </p:cNvSpPr>
          <p:nvPr/>
        </p:nvSpPr>
        <p:spPr bwMode="auto">
          <a:xfrm>
            <a:off x="539750" y="3322638"/>
            <a:ext cx="2087563" cy="57626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16394" name="Rectangle 15"/>
          <p:cNvSpPr>
            <a:spLocks noChangeArrowheads="1"/>
          </p:cNvSpPr>
          <p:nvPr/>
        </p:nvSpPr>
        <p:spPr bwMode="auto">
          <a:xfrm>
            <a:off x="1116013" y="3825875"/>
            <a:ext cx="1511300" cy="2174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16395" name="Rectangle 16"/>
          <p:cNvSpPr>
            <a:spLocks noChangeArrowheads="1"/>
          </p:cNvSpPr>
          <p:nvPr/>
        </p:nvSpPr>
        <p:spPr bwMode="auto">
          <a:xfrm>
            <a:off x="1258888" y="3970338"/>
            <a:ext cx="1225550" cy="2159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16396" name="Rectangle 17"/>
          <p:cNvSpPr>
            <a:spLocks noChangeArrowheads="1"/>
          </p:cNvSpPr>
          <p:nvPr/>
        </p:nvSpPr>
        <p:spPr bwMode="auto">
          <a:xfrm>
            <a:off x="1331913" y="4114800"/>
            <a:ext cx="936625" cy="2159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16397" name="Rectangle 18"/>
          <p:cNvSpPr>
            <a:spLocks noChangeArrowheads="1"/>
          </p:cNvSpPr>
          <p:nvPr/>
        </p:nvSpPr>
        <p:spPr bwMode="auto">
          <a:xfrm>
            <a:off x="1331913" y="4259263"/>
            <a:ext cx="503237" cy="28733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16398" name="Rectangle 19"/>
          <p:cNvSpPr>
            <a:spLocks noChangeArrowheads="1"/>
          </p:cNvSpPr>
          <p:nvPr/>
        </p:nvSpPr>
        <p:spPr bwMode="auto">
          <a:xfrm>
            <a:off x="4211638" y="4043363"/>
            <a:ext cx="2736850" cy="50323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16399" name="Rectangle 20"/>
          <p:cNvSpPr>
            <a:spLocks noChangeArrowheads="1"/>
          </p:cNvSpPr>
          <p:nvPr/>
        </p:nvSpPr>
        <p:spPr bwMode="auto">
          <a:xfrm>
            <a:off x="3779838" y="4043363"/>
            <a:ext cx="142875" cy="576262"/>
          </a:xfrm>
          <a:prstGeom prst="rect">
            <a:avLst/>
          </a:prstGeom>
          <a:solidFill>
            <a:srgbClr val="000099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16400" name="Rectangle 21"/>
          <p:cNvSpPr>
            <a:spLocks noChangeArrowheads="1"/>
          </p:cNvSpPr>
          <p:nvPr/>
        </p:nvSpPr>
        <p:spPr bwMode="auto">
          <a:xfrm>
            <a:off x="5003800" y="3178175"/>
            <a:ext cx="144463" cy="2305050"/>
          </a:xfrm>
          <a:prstGeom prst="rect">
            <a:avLst/>
          </a:prstGeom>
          <a:solidFill>
            <a:srgbClr val="000099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16401" name="Rectangle 22"/>
          <p:cNvSpPr>
            <a:spLocks noChangeArrowheads="1"/>
          </p:cNvSpPr>
          <p:nvPr/>
        </p:nvSpPr>
        <p:spPr bwMode="auto">
          <a:xfrm>
            <a:off x="5292725" y="3178175"/>
            <a:ext cx="142875" cy="2233613"/>
          </a:xfrm>
          <a:prstGeom prst="rect">
            <a:avLst/>
          </a:prstGeom>
          <a:solidFill>
            <a:srgbClr val="000099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16402" name="Rectangle 23"/>
          <p:cNvSpPr>
            <a:spLocks noChangeArrowheads="1"/>
          </p:cNvSpPr>
          <p:nvPr/>
        </p:nvSpPr>
        <p:spPr bwMode="auto">
          <a:xfrm>
            <a:off x="6084888" y="4475163"/>
            <a:ext cx="142875" cy="576262"/>
          </a:xfrm>
          <a:prstGeom prst="rect">
            <a:avLst/>
          </a:prstGeom>
          <a:solidFill>
            <a:srgbClr val="000099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16403" name="Rectangle 24"/>
          <p:cNvSpPr>
            <a:spLocks noChangeArrowheads="1"/>
          </p:cNvSpPr>
          <p:nvPr/>
        </p:nvSpPr>
        <p:spPr bwMode="auto">
          <a:xfrm>
            <a:off x="6372225" y="4618038"/>
            <a:ext cx="144463" cy="649287"/>
          </a:xfrm>
          <a:prstGeom prst="rect">
            <a:avLst/>
          </a:prstGeom>
          <a:solidFill>
            <a:srgbClr val="000099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16404" name="Rectangle 25"/>
          <p:cNvSpPr>
            <a:spLocks noChangeArrowheads="1"/>
          </p:cNvSpPr>
          <p:nvPr/>
        </p:nvSpPr>
        <p:spPr bwMode="auto">
          <a:xfrm>
            <a:off x="6659563" y="3683000"/>
            <a:ext cx="144462" cy="1655763"/>
          </a:xfrm>
          <a:prstGeom prst="rect">
            <a:avLst/>
          </a:prstGeom>
          <a:solidFill>
            <a:srgbClr val="000099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16405" name="Rectangle 26"/>
          <p:cNvSpPr>
            <a:spLocks noChangeArrowheads="1"/>
          </p:cNvSpPr>
          <p:nvPr/>
        </p:nvSpPr>
        <p:spPr bwMode="auto">
          <a:xfrm>
            <a:off x="7524750" y="3754438"/>
            <a:ext cx="142875" cy="1873250"/>
          </a:xfrm>
          <a:prstGeom prst="rect">
            <a:avLst/>
          </a:prstGeom>
          <a:solidFill>
            <a:srgbClr val="000099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16406" name="Rectangle 27"/>
          <p:cNvSpPr>
            <a:spLocks noChangeArrowheads="1"/>
          </p:cNvSpPr>
          <p:nvPr/>
        </p:nvSpPr>
        <p:spPr bwMode="auto">
          <a:xfrm>
            <a:off x="7956550" y="5051425"/>
            <a:ext cx="142875" cy="576263"/>
          </a:xfrm>
          <a:prstGeom prst="rect">
            <a:avLst/>
          </a:prstGeom>
          <a:solidFill>
            <a:srgbClr val="000099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16407" name="Rectangle 28"/>
          <p:cNvSpPr>
            <a:spLocks noChangeArrowheads="1"/>
          </p:cNvSpPr>
          <p:nvPr/>
        </p:nvSpPr>
        <p:spPr bwMode="auto">
          <a:xfrm>
            <a:off x="8388350" y="2817813"/>
            <a:ext cx="215900" cy="2736850"/>
          </a:xfrm>
          <a:prstGeom prst="rect">
            <a:avLst/>
          </a:prstGeom>
          <a:solidFill>
            <a:srgbClr val="000099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16408" name="Rectangle 29"/>
          <p:cNvSpPr>
            <a:spLocks noChangeArrowheads="1"/>
          </p:cNvSpPr>
          <p:nvPr/>
        </p:nvSpPr>
        <p:spPr bwMode="auto">
          <a:xfrm>
            <a:off x="4284663" y="4259263"/>
            <a:ext cx="142875" cy="863600"/>
          </a:xfrm>
          <a:prstGeom prst="rect">
            <a:avLst/>
          </a:prstGeom>
          <a:solidFill>
            <a:srgbClr val="000099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12318" name="Line 30"/>
          <p:cNvSpPr>
            <a:spLocks noChangeShapeType="1"/>
          </p:cNvSpPr>
          <p:nvPr/>
        </p:nvSpPr>
        <p:spPr bwMode="auto">
          <a:xfrm>
            <a:off x="3203575" y="3970338"/>
            <a:ext cx="5689600" cy="0"/>
          </a:xfrm>
          <a:prstGeom prst="line">
            <a:avLst/>
          </a:prstGeom>
          <a:noFill/>
          <a:ln w="57150">
            <a:solidFill>
              <a:srgbClr val="6633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fr-FR" dirty="0"/>
          </a:p>
        </p:txBody>
      </p:sp>
      <p:sp>
        <p:nvSpPr>
          <p:cNvPr id="12319" name="Line 31"/>
          <p:cNvSpPr>
            <a:spLocks noChangeShapeType="1"/>
          </p:cNvSpPr>
          <p:nvPr/>
        </p:nvSpPr>
        <p:spPr bwMode="auto">
          <a:xfrm>
            <a:off x="3276600" y="3970338"/>
            <a:ext cx="5543550" cy="720725"/>
          </a:xfrm>
          <a:prstGeom prst="line">
            <a:avLst/>
          </a:prstGeom>
          <a:noFill/>
          <a:ln w="5715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fr-FR" dirty="0"/>
          </a:p>
        </p:txBody>
      </p:sp>
      <p:sp>
        <p:nvSpPr>
          <p:cNvPr id="12320" name="Line 32"/>
          <p:cNvSpPr>
            <a:spLocks noChangeShapeType="1"/>
          </p:cNvSpPr>
          <p:nvPr/>
        </p:nvSpPr>
        <p:spPr bwMode="auto">
          <a:xfrm>
            <a:off x="971550" y="2674938"/>
            <a:ext cx="2016125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fr-FR" dirty="0"/>
          </a:p>
        </p:txBody>
      </p:sp>
      <p:sp>
        <p:nvSpPr>
          <p:cNvPr id="12321" name="Line 33"/>
          <p:cNvSpPr>
            <a:spLocks noChangeShapeType="1"/>
          </p:cNvSpPr>
          <p:nvPr/>
        </p:nvSpPr>
        <p:spPr bwMode="auto">
          <a:xfrm>
            <a:off x="2987675" y="2674938"/>
            <a:ext cx="5688013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fr-FR" dirty="0"/>
          </a:p>
        </p:txBody>
      </p:sp>
      <p:sp>
        <p:nvSpPr>
          <p:cNvPr id="12323" name="Rectangle 35"/>
          <p:cNvSpPr>
            <a:spLocks noChangeArrowheads="1"/>
          </p:cNvSpPr>
          <p:nvPr/>
        </p:nvSpPr>
        <p:spPr bwMode="auto">
          <a:xfrm>
            <a:off x="179388" y="188913"/>
            <a:ext cx="4032250" cy="165576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3200" b="1" dirty="0">
                <a:solidFill>
                  <a:srgbClr val="FF0000"/>
                </a:solidFill>
                <a:latin typeface="Comic Sans MS" pitchFamily="66" charset="0"/>
              </a:rPr>
              <a:t>1 </a:t>
            </a:r>
          </a:p>
          <a:p>
            <a:pPr algn="ctr"/>
            <a:r>
              <a:rPr lang="fr-FR" sz="2400" b="1" dirty="0">
                <a:solidFill>
                  <a:srgbClr val="000099"/>
                </a:solidFill>
                <a:latin typeface="Comic Sans MS" pitchFamily="66" charset="0"/>
              </a:rPr>
              <a:t>L’EAU est Amenée au </a:t>
            </a:r>
          </a:p>
          <a:p>
            <a:pPr algn="ctr"/>
            <a:r>
              <a:rPr lang="fr-FR" sz="2400" b="1" dirty="0">
                <a:solidFill>
                  <a:srgbClr val="000099"/>
                </a:solidFill>
                <a:latin typeface="Comic Sans MS" pitchFamily="66" charset="0"/>
              </a:rPr>
              <a:t>point haut et Stockée </a:t>
            </a:r>
          </a:p>
          <a:p>
            <a:pPr algn="ctr"/>
            <a:r>
              <a:rPr lang="fr-FR" sz="2400" b="1" dirty="0">
                <a:solidFill>
                  <a:srgbClr val="000099"/>
                </a:solidFill>
                <a:latin typeface="Comic Sans MS" pitchFamily="66" charset="0"/>
              </a:rPr>
              <a:t>provisoirement</a:t>
            </a:r>
          </a:p>
        </p:txBody>
      </p:sp>
      <p:sp>
        <p:nvSpPr>
          <p:cNvPr id="12324" name="Rectangle 36"/>
          <p:cNvSpPr>
            <a:spLocks noChangeArrowheads="1"/>
          </p:cNvSpPr>
          <p:nvPr/>
        </p:nvSpPr>
        <p:spPr bwMode="auto">
          <a:xfrm>
            <a:off x="1331913" y="1882775"/>
            <a:ext cx="1368425" cy="6477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2400" b="1" dirty="0">
                <a:solidFill>
                  <a:srgbClr val="FF0000"/>
                </a:solidFill>
                <a:latin typeface="Comic Sans MS" pitchFamily="66" charset="0"/>
              </a:rPr>
              <a:t>1 ADDUCTION</a:t>
            </a:r>
          </a:p>
        </p:txBody>
      </p:sp>
      <p:sp>
        <p:nvSpPr>
          <p:cNvPr id="12325" name="Rectangle 37"/>
          <p:cNvSpPr>
            <a:spLocks noChangeArrowheads="1"/>
          </p:cNvSpPr>
          <p:nvPr/>
        </p:nvSpPr>
        <p:spPr bwMode="auto">
          <a:xfrm>
            <a:off x="3635375" y="1954213"/>
            <a:ext cx="4176713" cy="57626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2400" b="1" dirty="0">
                <a:solidFill>
                  <a:srgbClr val="FF0000"/>
                </a:solidFill>
                <a:latin typeface="Comic Sans MS" pitchFamily="66" charset="0"/>
              </a:rPr>
              <a:t>2 DISTRIBUTION</a:t>
            </a:r>
          </a:p>
        </p:txBody>
      </p:sp>
      <p:sp>
        <p:nvSpPr>
          <p:cNvPr id="12326" name="Rectangle 38"/>
          <p:cNvSpPr>
            <a:spLocks noChangeArrowheads="1"/>
          </p:cNvSpPr>
          <p:nvPr/>
        </p:nvSpPr>
        <p:spPr bwMode="auto">
          <a:xfrm>
            <a:off x="4716463" y="188913"/>
            <a:ext cx="4032250" cy="165576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3200" b="1" dirty="0">
                <a:solidFill>
                  <a:srgbClr val="FF0000"/>
                </a:solidFill>
                <a:latin typeface="Comic Sans MS" pitchFamily="66" charset="0"/>
              </a:rPr>
              <a:t>2 </a:t>
            </a:r>
          </a:p>
          <a:p>
            <a:pPr algn="ctr"/>
            <a:r>
              <a:rPr lang="fr-FR" sz="2400" b="1" dirty="0">
                <a:solidFill>
                  <a:srgbClr val="000099"/>
                </a:solidFill>
                <a:latin typeface="Comic Sans MS" pitchFamily="66" charset="0"/>
              </a:rPr>
              <a:t>L’EAU est libérée, </a:t>
            </a:r>
          </a:p>
          <a:p>
            <a:pPr algn="ctr"/>
            <a:r>
              <a:rPr lang="fr-FR" sz="2400" b="1" dirty="0">
                <a:solidFill>
                  <a:srgbClr val="000099"/>
                </a:solidFill>
                <a:latin typeface="Comic Sans MS" pitchFamily="66" charset="0"/>
              </a:rPr>
              <a:t>elle redescend </a:t>
            </a:r>
          </a:p>
          <a:p>
            <a:pPr algn="ctr"/>
            <a:r>
              <a:rPr lang="fr-FR" sz="2400" b="1" dirty="0">
                <a:solidFill>
                  <a:srgbClr val="000099"/>
                </a:solidFill>
                <a:latin typeface="Comic Sans MS" pitchFamily="66" charset="0"/>
              </a:rPr>
              <a:t>toute seule</a:t>
            </a:r>
          </a:p>
        </p:txBody>
      </p:sp>
      <p:sp>
        <p:nvSpPr>
          <p:cNvPr id="12327" name="Line 39"/>
          <p:cNvSpPr>
            <a:spLocks noChangeShapeType="1"/>
          </p:cNvSpPr>
          <p:nvPr/>
        </p:nvSpPr>
        <p:spPr bwMode="auto">
          <a:xfrm>
            <a:off x="250825" y="6165850"/>
            <a:ext cx="1225550" cy="0"/>
          </a:xfrm>
          <a:prstGeom prst="line">
            <a:avLst/>
          </a:prstGeom>
          <a:noFill/>
          <a:ln w="57150">
            <a:solidFill>
              <a:srgbClr val="6633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fr-FR" dirty="0"/>
          </a:p>
        </p:txBody>
      </p:sp>
      <p:sp>
        <p:nvSpPr>
          <p:cNvPr id="12328" name="Line 40"/>
          <p:cNvSpPr>
            <a:spLocks noChangeShapeType="1"/>
          </p:cNvSpPr>
          <p:nvPr/>
        </p:nvSpPr>
        <p:spPr bwMode="auto">
          <a:xfrm>
            <a:off x="250825" y="6524625"/>
            <a:ext cx="1225550" cy="0"/>
          </a:xfrm>
          <a:prstGeom prst="line">
            <a:avLst/>
          </a:prstGeom>
          <a:noFill/>
          <a:ln w="5715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fr-FR" dirty="0"/>
          </a:p>
        </p:txBody>
      </p:sp>
      <p:sp>
        <p:nvSpPr>
          <p:cNvPr id="12329" name="Rectangle 41"/>
          <p:cNvSpPr>
            <a:spLocks noChangeArrowheads="1"/>
          </p:cNvSpPr>
          <p:nvPr/>
        </p:nvSpPr>
        <p:spPr bwMode="auto">
          <a:xfrm>
            <a:off x="1547813" y="6021388"/>
            <a:ext cx="7345362" cy="28733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fr-FR" sz="2400" b="1" dirty="0">
                <a:latin typeface="Comic Sans MS" pitchFamily="66" charset="0"/>
              </a:rPr>
              <a:t>En théorie le niveau que l’EAU peut atteindre</a:t>
            </a:r>
          </a:p>
        </p:txBody>
      </p:sp>
      <p:sp>
        <p:nvSpPr>
          <p:cNvPr id="12330" name="Rectangle 42"/>
          <p:cNvSpPr>
            <a:spLocks noChangeArrowheads="1"/>
          </p:cNvSpPr>
          <p:nvPr/>
        </p:nvSpPr>
        <p:spPr bwMode="auto">
          <a:xfrm>
            <a:off x="1547813" y="6381750"/>
            <a:ext cx="7345362" cy="28733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fr-FR" sz="2400" b="1" dirty="0">
                <a:solidFill>
                  <a:srgbClr val="FF0000"/>
                </a:solidFill>
                <a:latin typeface="Comic Sans MS" pitchFamily="66" charset="0"/>
              </a:rPr>
              <a:t>En pratique le niveau avec perte de charge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pPr algn="ctr"/>
            <a:r>
              <a:rPr lang="fr-FR" dirty="0" smtClean="0">
                <a:solidFill>
                  <a:srgbClr val="FF0000"/>
                </a:solidFill>
                <a:latin typeface="Comic Sans MS" pitchFamily="66" charset="0"/>
              </a:rPr>
              <a:t>Distribution d’eau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914400" y="1268760"/>
            <a:ext cx="3749040" cy="5112568"/>
          </a:xfrm>
        </p:spPr>
        <p:txBody>
          <a:bodyPr>
            <a:normAutofit fontScale="62500" lnSpcReduction="20000"/>
          </a:bodyPr>
          <a:lstStyle/>
          <a:p>
            <a:endParaRPr lang="fr-FR" dirty="0" smtClean="0"/>
          </a:p>
          <a:p>
            <a:r>
              <a:rPr lang="fr-FR" sz="2900" u="sng" dirty="0" smtClean="0">
                <a:latin typeface="Comic Sans MS" pitchFamily="66" charset="0"/>
              </a:rPr>
              <a:t>Organes constitutifs d’une distribution d’eau :</a:t>
            </a:r>
          </a:p>
          <a:p>
            <a:r>
              <a:rPr lang="fr-FR" sz="2900" dirty="0" smtClean="0">
                <a:solidFill>
                  <a:srgbClr val="FF0000"/>
                </a:solidFill>
                <a:latin typeface="Comic Sans MS" pitchFamily="66" charset="0"/>
              </a:rPr>
              <a:t>Une prise d'eau P, ou captage, qui recueille l'eau naturelle</a:t>
            </a:r>
            <a:r>
              <a:rPr lang="fr-FR" sz="2900" dirty="0" smtClean="0">
                <a:latin typeface="Comic Sans MS" pitchFamily="66" charset="0"/>
              </a:rPr>
              <a:t>,</a:t>
            </a:r>
          </a:p>
          <a:p>
            <a:r>
              <a:rPr lang="fr-FR" sz="2900" dirty="0" smtClean="0">
                <a:latin typeface="Comic Sans MS" pitchFamily="66" charset="0"/>
              </a:rPr>
              <a:t>Une </a:t>
            </a:r>
            <a:r>
              <a:rPr lang="fr-FR" sz="2900" b="1" dirty="0" smtClean="0">
                <a:solidFill>
                  <a:srgbClr val="7030A0"/>
                </a:solidFill>
                <a:latin typeface="Comic Sans MS" pitchFamily="66" charset="0"/>
              </a:rPr>
              <a:t>conduite d'amenée </a:t>
            </a:r>
            <a:r>
              <a:rPr lang="fr-FR" sz="2900" dirty="0" smtClean="0">
                <a:latin typeface="Comic Sans MS" pitchFamily="66" charset="0"/>
              </a:rPr>
              <a:t>qui transporte l'eau depuis la prise jusqu'à un réservoir </a:t>
            </a:r>
            <a:r>
              <a:rPr lang="fr-FR" sz="2900" b="1" dirty="0" smtClean="0">
                <a:solidFill>
                  <a:srgbClr val="7030A0"/>
                </a:solidFill>
                <a:latin typeface="Comic Sans MS" pitchFamily="66" charset="0"/>
              </a:rPr>
              <a:t>d'accumulation R</a:t>
            </a:r>
            <a:r>
              <a:rPr lang="fr-FR" sz="2900" dirty="0" smtClean="0">
                <a:latin typeface="Comic Sans MS" pitchFamily="66" charset="0"/>
              </a:rPr>
              <a:t>,</a:t>
            </a:r>
          </a:p>
          <a:p>
            <a:r>
              <a:rPr lang="fr-FR" sz="2900" b="1" dirty="0" smtClean="0">
                <a:solidFill>
                  <a:srgbClr val="00B050"/>
                </a:solidFill>
                <a:latin typeface="Comic Sans MS" pitchFamily="66" charset="0"/>
              </a:rPr>
              <a:t>Un réseau de conduites </a:t>
            </a:r>
            <a:r>
              <a:rPr lang="fr-FR" sz="2900" dirty="0" smtClean="0">
                <a:latin typeface="Comic Sans MS" pitchFamily="66" charset="0"/>
              </a:rPr>
              <a:t>de distribution qui dessert l'agglomération </a:t>
            </a:r>
            <a:r>
              <a:rPr lang="fr-FR" sz="2900" b="1" dirty="0" smtClean="0">
                <a:solidFill>
                  <a:srgbClr val="00B050"/>
                </a:solidFill>
                <a:latin typeface="Comic Sans MS" pitchFamily="66" charset="0"/>
              </a:rPr>
              <a:t>par gravité</a:t>
            </a:r>
          </a:p>
          <a:p>
            <a:r>
              <a:rPr lang="fr-FR" sz="2900" dirty="0" smtClean="0">
                <a:latin typeface="Comic Sans MS" pitchFamily="66" charset="0"/>
              </a:rPr>
              <a:t>Ce réseau comporte :</a:t>
            </a:r>
          </a:p>
          <a:p>
            <a:r>
              <a:rPr lang="fr-FR" sz="2900" b="1" dirty="0" smtClean="0">
                <a:solidFill>
                  <a:srgbClr val="FF0000"/>
                </a:solidFill>
                <a:latin typeface="Comic Sans MS" pitchFamily="66" charset="0"/>
              </a:rPr>
              <a:t>une conduite principale C, ou conduite maîtresse,</a:t>
            </a:r>
          </a:p>
          <a:p>
            <a:r>
              <a:rPr lang="fr-FR" sz="2900" b="1" dirty="0" smtClean="0">
                <a:solidFill>
                  <a:srgbClr val="FF0000"/>
                </a:solidFill>
                <a:latin typeface="Comic Sans MS" pitchFamily="66" charset="0"/>
              </a:rPr>
              <a:t>des conduites secondaires C', tertiaires C", etc.</a:t>
            </a: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124558" y="1600200"/>
            <a:ext cx="3085884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Connecteur droit avec flèche 6"/>
          <p:cNvCxnSpPr/>
          <p:nvPr/>
        </p:nvCxnSpPr>
        <p:spPr>
          <a:xfrm>
            <a:off x="4283968" y="2204864"/>
            <a:ext cx="2592288" cy="72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avec flèche 8"/>
          <p:cNvCxnSpPr/>
          <p:nvPr/>
        </p:nvCxnSpPr>
        <p:spPr>
          <a:xfrm flipV="1">
            <a:off x="4427984" y="3068960"/>
            <a:ext cx="2016224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avec flèche 10"/>
          <p:cNvCxnSpPr/>
          <p:nvPr/>
        </p:nvCxnSpPr>
        <p:spPr>
          <a:xfrm>
            <a:off x="4572000" y="4293096"/>
            <a:ext cx="1512168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avec flèche 12"/>
          <p:cNvCxnSpPr/>
          <p:nvPr/>
        </p:nvCxnSpPr>
        <p:spPr>
          <a:xfrm>
            <a:off x="4644008" y="5517232"/>
            <a:ext cx="86409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smtClean="0">
                <a:solidFill>
                  <a:schemeClr val="tx1"/>
                </a:solidFill>
                <a:latin typeface="Comic Sans MS" pitchFamily="66" charset="0"/>
              </a:rPr>
              <a:t>Le captage</a:t>
            </a:r>
            <a:endParaRPr lang="fr-FR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4" name="Espace réservé du contenu 3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832219" y="1600200"/>
            <a:ext cx="547956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ZoneTexte 4"/>
          <p:cNvSpPr txBox="1"/>
          <p:nvPr/>
        </p:nvSpPr>
        <p:spPr>
          <a:xfrm>
            <a:off x="251520" y="4365104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Cours d’eau </a:t>
            </a:r>
            <a:endParaRPr lang="fr-FR" dirty="0"/>
          </a:p>
        </p:txBody>
      </p:sp>
      <p:sp>
        <p:nvSpPr>
          <p:cNvPr id="6" name="Flèche droite 5"/>
          <p:cNvSpPr/>
          <p:nvPr/>
        </p:nvSpPr>
        <p:spPr>
          <a:xfrm>
            <a:off x="1691680" y="4365104"/>
            <a:ext cx="1152128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ZoneTexte 6"/>
          <p:cNvSpPr txBox="1"/>
          <p:nvPr/>
        </p:nvSpPr>
        <p:spPr>
          <a:xfrm>
            <a:off x="6588224" y="4221088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Nappe souterraine</a:t>
            </a:r>
            <a:endParaRPr lang="fr-FR" dirty="0"/>
          </a:p>
        </p:txBody>
      </p:sp>
      <p:sp>
        <p:nvSpPr>
          <p:cNvPr id="8" name="Flèche gauche 7"/>
          <p:cNvSpPr/>
          <p:nvPr/>
        </p:nvSpPr>
        <p:spPr>
          <a:xfrm>
            <a:off x="6516216" y="3861048"/>
            <a:ext cx="978408" cy="2880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4581128"/>
            <a:ext cx="2257425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4725144"/>
            <a:ext cx="2126725" cy="1779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>
                <a:solidFill>
                  <a:schemeClr val="tx1"/>
                </a:solidFill>
                <a:latin typeface="Comic Sans MS" pitchFamily="66" charset="0"/>
              </a:rPr>
              <a:t>Exemple : le canal de Provence</a:t>
            </a:r>
            <a:endParaRPr lang="fr-FR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fontAlgn="t"/>
            <a:endParaRPr lang="fr-FR" b="1" dirty="0" smtClean="0">
              <a:latin typeface="Comic Sans MS" pitchFamily="66" charset="0"/>
            </a:endParaRPr>
          </a:p>
          <a:p>
            <a:pPr fontAlgn="t"/>
            <a:endParaRPr lang="fr-FR" b="1" dirty="0" smtClean="0">
              <a:latin typeface="Comic Sans MS" pitchFamily="66" charset="0"/>
            </a:endParaRPr>
          </a:p>
          <a:p>
            <a:pPr fontAlgn="t">
              <a:buNone/>
            </a:pPr>
            <a:r>
              <a:rPr lang="fr-FR" dirty="0" smtClean="0">
                <a:latin typeface="Comic Sans MS" pitchFamily="66" charset="0"/>
              </a:rPr>
              <a:t>Les Principes de conception des ouvrages</a:t>
            </a:r>
          </a:p>
          <a:p>
            <a:endParaRPr lang="fr-FR" dirty="0" smtClean="0">
              <a:latin typeface="Comic Sans MS" pitchFamily="66" charset="0"/>
            </a:endParaRPr>
          </a:p>
          <a:p>
            <a:pPr>
              <a:buNone/>
            </a:pPr>
            <a:r>
              <a:rPr lang="fr-FR" dirty="0" smtClean="0">
                <a:latin typeface="Comic Sans MS" pitchFamily="66" charset="0"/>
              </a:rPr>
              <a:t>Le Canal de Provence est, en France, le seul ouvrage hydraulique d'envergure à buts multiples, développé dans le cadre d'une opération globale d'aménagement à l'échelle d'une région.</a:t>
            </a:r>
          </a:p>
          <a:p>
            <a:pPr>
              <a:buNone/>
            </a:pP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 </a:t>
            </a:r>
          </a:p>
          <a:p>
            <a:pPr>
              <a:buNone/>
            </a:pPr>
            <a:r>
              <a:rPr lang="fr-FR" dirty="0" smtClean="0"/>
              <a:t> </a:t>
            </a:r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>
                <a:solidFill>
                  <a:schemeClr val="tx1"/>
                </a:solidFill>
                <a:latin typeface="Comic Sans MS" pitchFamily="66" charset="0"/>
              </a:rPr>
              <a:t>Exemple : le canal de Provence</a:t>
            </a:r>
            <a:endParaRPr lang="fr-FR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fr-FR" dirty="0" smtClean="0">
              <a:latin typeface="Comic Sans MS" pitchFamily="66" charset="0"/>
            </a:endParaRPr>
          </a:p>
          <a:p>
            <a:pPr>
              <a:buNone/>
            </a:pPr>
            <a:r>
              <a:rPr lang="fr-FR" dirty="0" smtClean="0">
                <a:latin typeface="Comic Sans MS" pitchFamily="66" charset="0"/>
              </a:rPr>
              <a:t>Sur les retenues du Verdon, d’une capacité totale d’un milliard de m</a:t>
            </a:r>
            <a:r>
              <a:rPr lang="fr-FR" baseline="30000" dirty="0" smtClean="0">
                <a:latin typeface="Comic Sans MS" pitchFamily="66" charset="0"/>
              </a:rPr>
              <a:t>3</a:t>
            </a:r>
            <a:r>
              <a:rPr lang="fr-FR" dirty="0" smtClean="0">
                <a:latin typeface="Comic Sans MS" pitchFamily="66" charset="0"/>
              </a:rPr>
              <a:t>, le réseau dispose d’une réserve de 250 millions de m</a:t>
            </a:r>
            <a:r>
              <a:rPr lang="fr-FR" baseline="30000" dirty="0" smtClean="0">
                <a:latin typeface="Comic Sans MS" pitchFamily="66" charset="0"/>
              </a:rPr>
              <a:t>3</a:t>
            </a:r>
            <a:r>
              <a:rPr lang="fr-FR" dirty="0" smtClean="0">
                <a:latin typeface="Comic Sans MS" pitchFamily="66" charset="0"/>
              </a:rPr>
              <a:t> </a:t>
            </a:r>
            <a:r>
              <a:rPr lang="fr-FR" dirty="0" smtClean="0"/>
              <a:t/>
            </a:r>
            <a:br>
              <a:rPr lang="fr-FR" dirty="0" smtClean="0"/>
            </a:br>
            <a:endParaRPr lang="fr-FR" dirty="0"/>
          </a:p>
        </p:txBody>
      </p:sp>
      <p:pic>
        <p:nvPicPr>
          <p:cNvPr id="3074" name="Picture 2" descr="C:\Users\baleret\Desktop\lyçée\Travaux Publics\IUT\differents_amenagements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22262" y="1876507"/>
            <a:ext cx="3154193" cy="31366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/>
          </a:bodyPr>
          <a:lstStyle/>
          <a:p>
            <a:r>
              <a:rPr lang="fr-FR" dirty="0" smtClean="0">
                <a:solidFill>
                  <a:schemeClr val="tx1"/>
                </a:solidFill>
                <a:latin typeface="Comic Sans MS" pitchFamily="66" charset="0"/>
              </a:rPr>
              <a:t>Exemple : le canal de Provence</a:t>
            </a:r>
            <a:endParaRPr lang="fr-FR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fr-FR" dirty="0" smtClean="0">
                <a:latin typeface="Comic Sans MS" pitchFamily="66" charset="0"/>
              </a:rPr>
              <a:t>. </a:t>
            </a:r>
            <a:r>
              <a:rPr lang="fr-FR" b="1" dirty="0" smtClean="0">
                <a:solidFill>
                  <a:srgbClr val="FF0000"/>
                </a:solidFill>
                <a:latin typeface="Comic Sans MS" pitchFamily="66" charset="0"/>
              </a:rPr>
              <a:t>Les 68 km de canaux à ciel </a:t>
            </a:r>
            <a:r>
              <a:rPr lang="fr-FR" dirty="0" smtClean="0">
                <a:latin typeface="Comic Sans MS" pitchFamily="66" charset="0"/>
              </a:rPr>
              <a:t>ouvert (appelés plus communément cuvettes) ont une morphologie variable.</a:t>
            </a:r>
            <a:br>
              <a:rPr lang="fr-FR" dirty="0" smtClean="0">
                <a:latin typeface="Comic Sans MS" pitchFamily="66" charset="0"/>
              </a:rPr>
            </a:br>
            <a:r>
              <a:rPr lang="fr-FR" dirty="0" smtClean="0">
                <a:latin typeface="Comic Sans MS" pitchFamily="66" charset="0"/>
              </a:rPr>
              <a:t> </a:t>
            </a:r>
            <a:br>
              <a:rPr lang="fr-FR" dirty="0" smtClean="0">
                <a:latin typeface="Comic Sans MS" pitchFamily="66" charset="0"/>
              </a:rPr>
            </a:br>
            <a:r>
              <a:rPr lang="fr-FR" dirty="0" smtClean="0">
                <a:latin typeface="Comic Sans MS" pitchFamily="66" charset="0"/>
              </a:rPr>
              <a:t>Généralement trapézoïdales, ces cuvettes peuvent être rectangulaires. Elles alternent avec 140 km de galeries souterraines </a:t>
            </a:r>
            <a:br>
              <a:rPr lang="fr-FR" dirty="0" smtClean="0">
                <a:latin typeface="Comic Sans MS" pitchFamily="66" charset="0"/>
              </a:rPr>
            </a:br>
            <a:r>
              <a:rPr lang="fr-FR" dirty="0" smtClean="0">
                <a:latin typeface="Comic Sans MS" pitchFamily="66" charset="0"/>
              </a:rPr>
              <a:t/>
            </a:r>
            <a:br>
              <a:rPr lang="fr-FR" dirty="0" smtClean="0">
                <a:latin typeface="Comic Sans MS" pitchFamily="66" charset="0"/>
              </a:rPr>
            </a:br>
            <a:r>
              <a:rPr lang="fr-FR" dirty="0" smtClean="0">
                <a:latin typeface="Comic Sans MS" pitchFamily="66" charset="0"/>
              </a:rPr>
              <a:t>Les ouvrages de transport comprennent aussi près de 480 km de canalisations d’adduction (diamètre &gt; 500 mm).</a:t>
            </a:r>
            <a:endParaRPr lang="fr-FR" dirty="0">
              <a:latin typeface="Comic Sans MS" pitchFamily="66" charset="0"/>
            </a:endParaRPr>
          </a:p>
        </p:txBody>
      </p:sp>
      <p:pic>
        <p:nvPicPr>
          <p:cNvPr id="4098" name="Picture 2" descr="C:\Users\baleret\Desktop\lyçée\Travaux Publics\IUT\principes_conceptions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286375" y="3005931"/>
            <a:ext cx="2762250" cy="1714500"/>
          </a:xfrm>
          <a:prstGeom prst="rect">
            <a:avLst/>
          </a:prstGeom>
          <a:noFill/>
        </p:spPr>
      </p:pic>
      <p:pic>
        <p:nvPicPr>
          <p:cNvPr id="4099" name="Picture 3" descr="C:\Users\baleret\Desktop\lyçée\Travaux Publics\IUT\Le_Canal_de_Provence_avec_la_Sainte-Victoire_en_fond_tonemapped_600_L-1e9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628800"/>
            <a:ext cx="3688445" cy="2458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1520" y="692696"/>
            <a:ext cx="8507288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fr-FR" b="1" dirty="0" smtClean="0">
                <a:solidFill>
                  <a:schemeClr val="tx1"/>
                </a:solidFill>
                <a:latin typeface="Comic Sans MS" pitchFamily="66" charset="0"/>
              </a:rPr>
              <a:t>Exemple : le canal de Provence</a:t>
            </a:r>
            <a:endParaRPr lang="fr-F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>
                <a:latin typeface="Comic Sans MS" pitchFamily="66" charset="0"/>
              </a:rPr>
              <a:t>Des usines et stations de traitements d’eau potable, au nombre de 23 sur l’ensemble du réseau (</a:t>
            </a:r>
            <a:r>
              <a:rPr lang="fr-FR" dirty="0" smtClean="0">
                <a:solidFill>
                  <a:srgbClr val="FF0000"/>
                </a:solidFill>
                <a:latin typeface="Comic Sans MS" pitchFamily="66" charset="0"/>
              </a:rPr>
              <a:t>capacité unitaire de 1200 L/s à 10 L/s</a:t>
            </a:r>
            <a:r>
              <a:rPr lang="fr-FR" dirty="0" smtClean="0">
                <a:latin typeface="Comic Sans MS" pitchFamily="66" charset="0"/>
              </a:rPr>
              <a:t>), ont donc été construites afin de desservir en eau potable certaines communes qui le souhaitaient.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/>
            </a:r>
            <a:br>
              <a:rPr lang="fr-FR" dirty="0" smtClean="0"/>
            </a:br>
            <a:endParaRPr lang="fr-FR" dirty="0"/>
          </a:p>
        </p:txBody>
      </p:sp>
      <p:pic>
        <p:nvPicPr>
          <p:cNvPr id="7170" name="Picture 2" descr="C:\Users\baleret\Desktop\lyçée\Travaux Publics\IUT\differents_amenagements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1626" y="2101508"/>
            <a:ext cx="3026798" cy="31276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pPr algn="ctr"/>
            <a:r>
              <a:rPr lang="fr-FR" b="1" dirty="0" smtClean="0">
                <a:solidFill>
                  <a:schemeClr val="tx1"/>
                </a:solidFill>
                <a:latin typeface="Comic Sans MS" pitchFamily="66" charset="0"/>
              </a:rPr>
              <a:t>Château d’eau</a:t>
            </a:r>
            <a:endParaRPr lang="fr-F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36865" name="Picture 1" descr="C:\Users\baleret\Desktop\lyçée\Travaux Publics\IUT\220px-Vandoeuvre_Chateau_d_eau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1340768"/>
            <a:ext cx="2794000" cy="3505200"/>
          </a:xfrm>
          <a:prstGeom prst="rect">
            <a:avLst/>
          </a:prstGeom>
          <a:noFill/>
        </p:spPr>
      </p:pic>
      <p:pic>
        <p:nvPicPr>
          <p:cNvPr id="36866" name="Picture 2" descr="C:\Users\baleret\Desktop\lyçée\Travaux Publics\IUT\th (6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1340768"/>
            <a:ext cx="2664296" cy="3552395"/>
          </a:xfrm>
          <a:prstGeom prst="rect">
            <a:avLst/>
          </a:prstGeom>
          <a:noFill/>
        </p:spPr>
      </p:pic>
      <p:pic>
        <p:nvPicPr>
          <p:cNvPr id="9" name="Picture 4" descr="pompe à ea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996952"/>
            <a:ext cx="2633663" cy="2633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2051720" y="5157192"/>
            <a:ext cx="3671887" cy="1368425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2400" b="1" dirty="0">
                <a:solidFill>
                  <a:srgbClr val="000099"/>
                </a:solidFill>
              </a:rPr>
              <a:t>POMPE</a:t>
            </a:r>
          </a:p>
          <a:p>
            <a:pPr algn="ctr"/>
            <a:r>
              <a:rPr lang="fr-FR" sz="2400" b="1" dirty="0">
                <a:solidFill>
                  <a:srgbClr val="000099"/>
                </a:solidFill>
              </a:rPr>
              <a:t>De</a:t>
            </a:r>
          </a:p>
          <a:p>
            <a:pPr algn="ctr"/>
            <a:r>
              <a:rPr lang="fr-FR" sz="2400" b="1" dirty="0">
                <a:solidFill>
                  <a:srgbClr val="000099"/>
                </a:solidFill>
              </a:rPr>
              <a:t>REMPLISSAGE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fr-FR" b="1" dirty="0" smtClean="0">
                <a:solidFill>
                  <a:schemeClr val="tx1"/>
                </a:solidFill>
                <a:latin typeface="Comic Sans MS" pitchFamily="66" charset="0"/>
              </a:rPr>
              <a:t>l‘eau </a:t>
            </a:r>
            <a:r>
              <a:rPr lang="fr-FR" dirty="0" smtClean="0">
                <a:solidFill>
                  <a:schemeClr val="tx1"/>
                </a:solidFill>
                <a:latin typeface="Comic Sans MS" pitchFamily="66" charset="0"/>
              </a:rPr>
              <a:t/>
            </a:r>
            <a:br>
              <a:rPr lang="fr-FR" dirty="0" smtClean="0">
                <a:solidFill>
                  <a:schemeClr val="tx1"/>
                </a:solidFill>
                <a:latin typeface="Comic Sans MS" pitchFamily="66" charset="0"/>
              </a:rPr>
            </a:br>
            <a:endParaRPr lang="fr-FR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983832"/>
          </a:xfrm>
        </p:spPr>
        <p:txBody>
          <a:bodyPr>
            <a:normAutofit fontScale="70000" lnSpcReduction="20000"/>
          </a:bodyPr>
          <a:lstStyle/>
          <a:p>
            <a:endParaRPr lang="fr-FR" dirty="0" smtClean="0"/>
          </a:p>
          <a:p>
            <a:endParaRPr lang="fr-FR" dirty="0" smtClean="0"/>
          </a:p>
          <a:p>
            <a:r>
              <a:rPr lang="fr-FR" dirty="0" smtClean="0"/>
              <a:t> </a:t>
            </a:r>
            <a:r>
              <a:rPr lang="fr-FR" sz="4000" dirty="0" smtClean="0">
                <a:latin typeface="Comic Sans MS" pitchFamily="66" charset="0"/>
              </a:rPr>
              <a:t>Distribution d’eau </a:t>
            </a:r>
          </a:p>
          <a:p>
            <a:endParaRPr lang="fr-FR" sz="4000" b="1" dirty="0" smtClean="0">
              <a:latin typeface="Comic Sans MS" pitchFamily="66" charset="0"/>
            </a:endParaRPr>
          </a:p>
          <a:p>
            <a:r>
              <a:rPr lang="fr-FR" sz="4000" b="1" dirty="0" smtClean="0">
                <a:latin typeface="Comic Sans MS" pitchFamily="66" charset="0"/>
              </a:rPr>
              <a:t>Problème important à cause :</a:t>
            </a:r>
          </a:p>
          <a:p>
            <a:r>
              <a:rPr lang="fr-FR" sz="4000" b="1" dirty="0" smtClean="0">
                <a:solidFill>
                  <a:srgbClr val="FF0000"/>
                </a:solidFill>
                <a:latin typeface="Comic Sans MS" pitchFamily="66" charset="0"/>
              </a:rPr>
              <a:t>Des quantités à fournir</a:t>
            </a:r>
          </a:p>
          <a:p>
            <a:r>
              <a:rPr lang="fr-FR" sz="4000" b="1" dirty="0" smtClean="0">
                <a:solidFill>
                  <a:srgbClr val="FF0000"/>
                </a:solidFill>
                <a:latin typeface="Comic Sans MS" pitchFamily="66" charset="0"/>
              </a:rPr>
              <a:t>De la qualité à assurer (consommation)</a:t>
            </a:r>
          </a:p>
          <a:p>
            <a:endParaRPr lang="fr-FR" sz="4000" dirty="0" smtClean="0">
              <a:latin typeface="Comic Sans MS" pitchFamily="66" charset="0"/>
            </a:endParaRPr>
          </a:p>
          <a:p>
            <a:r>
              <a:rPr lang="fr-FR" sz="4000" b="1" dirty="0" smtClean="0">
                <a:latin typeface="Comic Sans MS" pitchFamily="66" charset="0"/>
              </a:rPr>
              <a:t>On distribue l’eau pour:</a:t>
            </a:r>
          </a:p>
          <a:p>
            <a:r>
              <a:rPr lang="fr-FR" sz="4000" dirty="0" smtClean="0">
                <a:latin typeface="Comic Sans MS" pitchFamily="66" charset="0"/>
              </a:rPr>
              <a:t>De l’eau potable</a:t>
            </a:r>
          </a:p>
          <a:p>
            <a:r>
              <a:rPr lang="fr-FR" sz="4000" dirty="0" smtClean="0">
                <a:latin typeface="Comic Sans MS" pitchFamily="66" charset="0"/>
              </a:rPr>
              <a:t>De l’eau industrielle</a:t>
            </a:r>
          </a:p>
          <a:p>
            <a:r>
              <a:rPr lang="fr-FR" sz="4000" dirty="0" smtClean="0">
                <a:latin typeface="Comic Sans MS" pitchFamily="66" charset="0"/>
              </a:rPr>
              <a:t>De l’eau de lavage</a:t>
            </a:r>
          </a:p>
          <a:p>
            <a:pPr>
              <a:buNone/>
            </a:pPr>
            <a:endParaRPr lang="fr-FR" sz="4000" dirty="0" smtClean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260350"/>
            <a:ext cx="3527425" cy="316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Rectangle 9"/>
          <p:cNvSpPr>
            <a:spLocks noChangeArrowheads="1"/>
          </p:cNvSpPr>
          <p:nvPr/>
        </p:nvSpPr>
        <p:spPr bwMode="auto">
          <a:xfrm>
            <a:off x="323850" y="1700213"/>
            <a:ext cx="1511300" cy="1800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22532" name="Rectangle 10"/>
          <p:cNvSpPr>
            <a:spLocks noChangeArrowheads="1"/>
          </p:cNvSpPr>
          <p:nvPr/>
        </p:nvSpPr>
        <p:spPr bwMode="auto">
          <a:xfrm>
            <a:off x="3132138" y="2276475"/>
            <a:ext cx="647700" cy="8651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22533" name="Rectangle 11"/>
          <p:cNvSpPr>
            <a:spLocks noChangeArrowheads="1"/>
          </p:cNvSpPr>
          <p:nvPr/>
        </p:nvSpPr>
        <p:spPr bwMode="auto">
          <a:xfrm>
            <a:off x="468313" y="620713"/>
            <a:ext cx="287337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22534" name="Rectangle 14"/>
          <p:cNvSpPr>
            <a:spLocks noChangeArrowheads="1"/>
          </p:cNvSpPr>
          <p:nvPr/>
        </p:nvSpPr>
        <p:spPr bwMode="auto">
          <a:xfrm>
            <a:off x="971550" y="1484313"/>
            <a:ext cx="215900" cy="36036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22535" name="Rectangle 15"/>
          <p:cNvSpPr>
            <a:spLocks noChangeArrowheads="1"/>
          </p:cNvSpPr>
          <p:nvPr/>
        </p:nvSpPr>
        <p:spPr bwMode="auto">
          <a:xfrm>
            <a:off x="1763713" y="3068638"/>
            <a:ext cx="576262" cy="57626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16401" name="Rectangle 17"/>
          <p:cNvSpPr>
            <a:spLocks noChangeArrowheads="1"/>
          </p:cNvSpPr>
          <p:nvPr/>
        </p:nvSpPr>
        <p:spPr bwMode="auto">
          <a:xfrm>
            <a:off x="4427538" y="188913"/>
            <a:ext cx="4537075" cy="3527425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2400" b="1" dirty="0">
                <a:solidFill>
                  <a:srgbClr val="000099"/>
                </a:solidFill>
                <a:latin typeface="Comic Sans MS" pitchFamily="66" charset="0"/>
              </a:rPr>
              <a:t>Le Niveau monte.</a:t>
            </a:r>
          </a:p>
          <a:p>
            <a:pPr algn="ctr"/>
            <a:r>
              <a:rPr lang="fr-FR" sz="2400" b="1" dirty="0">
                <a:solidFill>
                  <a:srgbClr val="000099"/>
                </a:solidFill>
                <a:latin typeface="Comic Sans MS" pitchFamily="66" charset="0"/>
              </a:rPr>
              <a:t> </a:t>
            </a:r>
          </a:p>
          <a:p>
            <a:pPr algn="ctr"/>
            <a:r>
              <a:rPr lang="fr-FR" sz="2400" b="1" dirty="0">
                <a:solidFill>
                  <a:srgbClr val="000099"/>
                </a:solidFill>
                <a:latin typeface="Comic Sans MS" pitchFamily="66" charset="0"/>
              </a:rPr>
              <a:t>Le Flotteur aussi. </a:t>
            </a:r>
          </a:p>
          <a:p>
            <a:pPr algn="ctr"/>
            <a:endParaRPr lang="fr-FR" sz="2400" b="1" dirty="0">
              <a:solidFill>
                <a:srgbClr val="000099"/>
              </a:solidFill>
              <a:latin typeface="Comic Sans MS" pitchFamily="66" charset="0"/>
            </a:endParaRPr>
          </a:p>
          <a:p>
            <a:pPr algn="ctr"/>
            <a:r>
              <a:rPr lang="fr-FR" sz="2400" b="1" dirty="0">
                <a:solidFill>
                  <a:srgbClr val="000099"/>
                </a:solidFill>
                <a:latin typeface="Comic Sans MS" pitchFamily="66" charset="0"/>
              </a:rPr>
              <a:t>Le Clapet descend</a:t>
            </a:r>
          </a:p>
          <a:p>
            <a:pPr algn="ctr"/>
            <a:endParaRPr lang="fr-FR" sz="2400" b="1" dirty="0">
              <a:solidFill>
                <a:srgbClr val="000099"/>
              </a:solidFill>
              <a:latin typeface="Comic Sans MS" pitchFamily="66" charset="0"/>
            </a:endParaRPr>
          </a:p>
          <a:p>
            <a:pPr algn="ctr"/>
            <a:r>
              <a:rPr lang="fr-FR" sz="2400" b="1" dirty="0">
                <a:solidFill>
                  <a:srgbClr val="000099"/>
                </a:solidFill>
                <a:latin typeface="Comic Sans MS" pitchFamily="66" charset="0"/>
              </a:rPr>
              <a:t>À un certain Niveau,</a:t>
            </a:r>
          </a:p>
          <a:p>
            <a:pPr algn="ctr"/>
            <a:r>
              <a:rPr lang="fr-FR" sz="2400" b="1" dirty="0">
                <a:solidFill>
                  <a:srgbClr val="000099"/>
                </a:solidFill>
                <a:latin typeface="Comic Sans MS" pitchFamily="66" charset="0"/>
              </a:rPr>
              <a:t>il ferme </a:t>
            </a:r>
          </a:p>
          <a:p>
            <a:pPr algn="ctr"/>
            <a:r>
              <a:rPr lang="fr-FR" sz="2400" b="1" dirty="0">
                <a:solidFill>
                  <a:srgbClr val="000099"/>
                </a:solidFill>
                <a:latin typeface="Comic Sans MS" pitchFamily="66" charset="0"/>
              </a:rPr>
              <a:t>l’Arrivée de l’Eau</a:t>
            </a:r>
          </a:p>
        </p:txBody>
      </p:sp>
      <p:pic>
        <p:nvPicPr>
          <p:cNvPr id="16403" name="Picture 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3716338"/>
            <a:ext cx="1543050" cy="282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8" name="Rectangle 20"/>
          <p:cNvSpPr>
            <a:spLocks noChangeArrowheads="1"/>
          </p:cNvSpPr>
          <p:nvPr/>
        </p:nvSpPr>
        <p:spPr bwMode="auto">
          <a:xfrm>
            <a:off x="1692275" y="3644900"/>
            <a:ext cx="576263" cy="9366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16405" name="Rectangle 21"/>
          <p:cNvSpPr>
            <a:spLocks noChangeArrowheads="1"/>
          </p:cNvSpPr>
          <p:nvPr/>
        </p:nvSpPr>
        <p:spPr bwMode="auto">
          <a:xfrm>
            <a:off x="3779912" y="4076700"/>
            <a:ext cx="5113262" cy="2447925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2400" b="1" dirty="0">
                <a:solidFill>
                  <a:srgbClr val="000099"/>
                </a:solidFill>
                <a:latin typeface="Comic Sans MS" pitchFamily="66" charset="0"/>
              </a:rPr>
              <a:t>L’ARRIVEE d’Eau est stoppée </a:t>
            </a:r>
          </a:p>
          <a:p>
            <a:pPr algn="ctr"/>
            <a:r>
              <a:rPr lang="fr-FR" sz="2400" b="1" dirty="0">
                <a:solidFill>
                  <a:srgbClr val="000099"/>
                </a:solidFill>
                <a:latin typeface="Comic Sans MS" pitchFamily="66" charset="0"/>
              </a:rPr>
              <a:t>à l’Entrée du Réservoir.</a:t>
            </a:r>
          </a:p>
          <a:p>
            <a:pPr algn="ctr"/>
            <a:endParaRPr lang="fr-FR" sz="2400" b="1" dirty="0">
              <a:solidFill>
                <a:srgbClr val="000099"/>
              </a:solidFill>
              <a:latin typeface="Comic Sans MS" pitchFamily="66" charset="0"/>
            </a:endParaRPr>
          </a:p>
          <a:p>
            <a:pPr algn="ctr"/>
            <a:r>
              <a:rPr lang="fr-FR" sz="2400" b="1" dirty="0">
                <a:solidFill>
                  <a:srgbClr val="000099"/>
                </a:solidFill>
                <a:latin typeface="Comic Sans MS" pitchFamily="66" charset="0"/>
              </a:rPr>
              <a:t>Elle ne doit pas Redescendre.</a:t>
            </a:r>
          </a:p>
        </p:txBody>
      </p:sp>
      <p:sp>
        <p:nvSpPr>
          <p:cNvPr id="16406" name="AutoShape 22"/>
          <p:cNvSpPr>
            <a:spLocks noChangeArrowheads="1"/>
          </p:cNvSpPr>
          <p:nvPr/>
        </p:nvSpPr>
        <p:spPr bwMode="auto">
          <a:xfrm rot="-8658019">
            <a:off x="3348038" y="2276475"/>
            <a:ext cx="503237" cy="1081088"/>
          </a:xfrm>
          <a:prstGeom prst="curvedRightArrow">
            <a:avLst>
              <a:gd name="adj1" fmla="val 42965"/>
              <a:gd name="adj2" fmla="val 85931"/>
              <a:gd name="adj3" fmla="val 33333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16407" name="AutoShape 23"/>
          <p:cNvSpPr>
            <a:spLocks noChangeArrowheads="1"/>
          </p:cNvSpPr>
          <p:nvPr/>
        </p:nvSpPr>
        <p:spPr bwMode="auto">
          <a:xfrm>
            <a:off x="395288" y="476250"/>
            <a:ext cx="360362" cy="647700"/>
          </a:xfrm>
          <a:prstGeom prst="curvedRightArrow">
            <a:avLst>
              <a:gd name="adj1" fmla="val 35947"/>
              <a:gd name="adj2" fmla="val 71894"/>
              <a:gd name="adj3" fmla="val 33333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16408" name="AutoShape 24"/>
          <p:cNvSpPr>
            <a:spLocks noChangeArrowheads="1"/>
          </p:cNvSpPr>
          <p:nvPr/>
        </p:nvSpPr>
        <p:spPr bwMode="auto">
          <a:xfrm>
            <a:off x="971550" y="1557338"/>
            <a:ext cx="215900" cy="935037"/>
          </a:xfrm>
          <a:prstGeom prst="downArrow">
            <a:avLst>
              <a:gd name="adj1" fmla="val 50000"/>
              <a:gd name="adj2" fmla="val 108272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4663" y="3857625"/>
            <a:ext cx="4527550" cy="279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Rectangle 5"/>
          <p:cNvSpPr>
            <a:spLocks noChangeArrowheads="1"/>
          </p:cNvSpPr>
          <p:nvPr/>
        </p:nvSpPr>
        <p:spPr bwMode="auto">
          <a:xfrm>
            <a:off x="7740650" y="4365625"/>
            <a:ext cx="431800" cy="100806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23556" name="Rectangle 6"/>
          <p:cNvSpPr>
            <a:spLocks noChangeArrowheads="1"/>
          </p:cNvSpPr>
          <p:nvPr/>
        </p:nvSpPr>
        <p:spPr bwMode="auto">
          <a:xfrm>
            <a:off x="5076825" y="5949950"/>
            <a:ext cx="431800" cy="71913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52231" name="Rectangle 7"/>
          <p:cNvSpPr>
            <a:spLocks noChangeArrowheads="1"/>
          </p:cNvSpPr>
          <p:nvPr/>
        </p:nvSpPr>
        <p:spPr bwMode="auto">
          <a:xfrm>
            <a:off x="250825" y="4005263"/>
            <a:ext cx="4032250" cy="2160587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2400" b="1" dirty="0">
                <a:solidFill>
                  <a:srgbClr val="000099"/>
                </a:solidFill>
                <a:latin typeface="Comic Sans MS" pitchFamily="66" charset="0"/>
              </a:rPr>
              <a:t>La Circulation de l’Eau </a:t>
            </a:r>
          </a:p>
          <a:p>
            <a:pPr algn="ctr"/>
            <a:r>
              <a:rPr lang="fr-FR" sz="2400" b="1" dirty="0">
                <a:solidFill>
                  <a:srgbClr val="000099"/>
                </a:solidFill>
                <a:latin typeface="Comic Sans MS" pitchFamily="66" charset="0"/>
              </a:rPr>
              <a:t>se fait dans un Sens </a:t>
            </a:r>
          </a:p>
          <a:p>
            <a:pPr algn="ctr"/>
            <a:r>
              <a:rPr lang="fr-FR" sz="2400" b="1" dirty="0">
                <a:solidFill>
                  <a:srgbClr val="000099"/>
                </a:solidFill>
                <a:latin typeface="Comic Sans MS" pitchFamily="66" charset="0"/>
              </a:rPr>
              <a:t>pas dans l’Autre.</a:t>
            </a:r>
          </a:p>
        </p:txBody>
      </p:sp>
      <p:pic>
        <p:nvPicPr>
          <p:cNvPr id="52232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260350"/>
            <a:ext cx="3889375" cy="318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9" name="Rectangle 9"/>
          <p:cNvSpPr>
            <a:spLocks noChangeArrowheads="1"/>
          </p:cNvSpPr>
          <p:nvPr/>
        </p:nvSpPr>
        <p:spPr bwMode="auto">
          <a:xfrm>
            <a:off x="1547813" y="2708275"/>
            <a:ext cx="2232025" cy="8651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52236" name="Rectangle 12"/>
          <p:cNvSpPr>
            <a:spLocks noChangeArrowheads="1"/>
          </p:cNvSpPr>
          <p:nvPr/>
        </p:nvSpPr>
        <p:spPr bwMode="auto">
          <a:xfrm>
            <a:off x="4572000" y="908050"/>
            <a:ext cx="4032250" cy="1655763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2400" b="1" dirty="0">
                <a:solidFill>
                  <a:srgbClr val="000099"/>
                </a:solidFill>
                <a:latin typeface="Comic Sans MS" pitchFamily="66" charset="0"/>
              </a:rPr>
              <a:t>On installe après </a:t>
            </a:r>
          </a:p>
          <a:p>
            <a:pPr algn="ctr"/>
            <a:r>
              <a:rPr lang="fr-FR" sz="2400" b="1" dirty="0">
                <a:solidFill>
                  <a:srgbClr val="000099"/>
                </a:solidFill>
                <a:latin typeface="Comic Sans MS" pitchFamily="66" charset="0"/>
              </a:rPr>
              <a:t>la Pompe un </a:t>
            </a:r>
          </a:p>
          <a:p>
            <a:pPr algn="ctr"/>
            <a:r>
              <a:rPr lang="fr-FR" sz="2400" b="1" dirty="0">
                <a:solidFill>
                  <a:srgbClr val="000099"/>
                </a:solidFill>
                <a:latin typeface="Comic Sans MS" pitchFamily="66" charset="0"/>
              </a:rPr>
              <a:t>Clapet de Retenue.</a:t>
            </a:r>
          </a:p>
        </p:txBody>
      </p:sp>
      <p:sp>
        <p:nvSpPr>
          <p:cNvPr id="52237" name="AutoShape 13"/>
          <p:cNvSpPr>
            <a:spLocks noChangeArrowheads="1"/>
          </p:cNvSpPr>
          <p:nvPr/>
        </p:nvSpPr>
        <p:spPr bwMode="auto">
          <a:xfrm>
            <a:off x="5219700" y="5734050"/>
            <a:ext cx="287338" cy="863600"/>
          </a:xfrm>
          <a:prstGeom prst="upArrow">
            <a:avLst>
              <a:gd name="adj1" fmla="val 50000"/>
              <a:gd name="adj2" fmla="val 75138"/>
            </a:avLst>
          </a:prstGeom>
          <a:solidFill>
            <a:srgbClr val="0000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52238" name="AutoShape 14"/>
          <p:cNvSpPr>
            <a:spLocks noChangeArrowheads="1"/>
          </p:cNvSpPr>
          <p:nvPr/>
        </p:nvSpPr>
        <p:spPr bwMode="auto">
          <a:xfrm>
            <a:off x="7812088" y="3933825"/>
            <a:ext cx="287337" cy="1439863"/>
          </a:xfrm>
          <a:prstGeom prst="downArrow">
            <a:avLst>
              <a:gd name="adj1" fmla="val 50000"/>
              <a:gd name="adj2" fmla="val 125277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125538"/>
            <a:ext cx="2087563" cy="199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063" y="981075"/>
            <a:ext cx="2278062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313" y="4437063"/>
            <a:ext cx="2952750" cy="2217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3800" y="4365625"/>
            <a:ext cx="3800475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66" name="Rectangle 10"/>
          <p:cNvSpPr>
            <a:spLocks noChangeArrowheads="1"/>
          </p:cNvSpPr>
          <p:nvPr/>
        </p:nvSpPr>
        <p:spPr bwMode="auto">
          <a:xfrm>
            <a:off x="5219700" y="3284538"/>
            <a:ext cx="3671888" cy="100806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2400" b="1" dirty="0">
                <a:solidFill>
                  <a:srgbClr val="000099"/>
                </a:solidFill>
                <a:latin typeface="Comic Sans MS" pitchFamily="66" charset="0"/>
              </a:rPr>
              <a:t>CLAPET ANTI-RETOUR</a:t>
            </a:r>
          </a:p>
          <a:p>
            <a:pPr algn="ctr"/>
            <a:r>
              <a:rPr lang="fr-FR" sz="2400" b="1" dirty="0">
                <a:solidFill>
                  <a:srgbClr val="000099"/>
                </a:solidFill>
                <a:latin typeface="Comic Sans MS" pitchFamily="66" charset="0"/>
              </a:rPr>
              <a:t>entre BRIDES</a:t>
            </a:r>
          </a:p>
        </p:txBody>
      </p:sp>
      <p:sp>
        <p:nvSpPr>
          <p:cNvPr id="70667" name="Rectangle 11"/>
          <p:cNvSpPr>
            <a:spLocks noChangeArrowheads="1"/>
          </p:cNvSpPr>
          <p:nvPr/>
        </p:nvSpPr>
        <p:spPr bwMode="auto">
          <a:xfrm>
            <a:off x="395288" y="3284538"/>
            <a:ext cx="3671887" cy="100806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2400" b="1" dirty="0">
                <a:solidFill>
                  <a:srgbClr val="000099"/>
                </a:solidFill>
                <a:latin typeface="Comic Sans MS" pitchFamily="66" charset="0"/>
              </a:rPr>
              <a:t>CLAPET ANTI-RETOUR</a:t>
            </a:r>
          </a:p>
          <a:p>
            <a:pPr algn="ctr"/>
            <a:r>
              <a:rPr lang="fr-FR" sz="2400" b="1" dirty="0">
                <a:solidFill>
                  <a:srgbClr val="000099"/>
                </a:solidFill>
                <a:latin typeface="Comic Sans MS" pitchFamily="66" charset="0"/>
              </a:rPr>
              <a:t>NOROPOL (marque</a:t>
            </a:r>
            <a:r>
              <a:rPr lang="fr-FR" sz="2400" b="1" dirty="0">
                <a:solidFill>
                  <a:srgbClr val="000099"/>
                </a:solidFill>
              </a:rPr>
              <a:t>)</a:t>
            </a:r>
          </a:p>
        </p:txBody>
      </p:sp>
      <p:sp>
        <p:nvSpPr>
          <p:cNvPr id="70668" name="Rectangle 12"/>
          <p:cNvSpPr>
            <a:spLocks noChangeArrowheads="1"/>
          </p:cNvSpPr>
          <p:nvPr/>
        </p:nvSpPr>
        <p:spPr bwMode="auto">
          <a:xfrm>
            <a:off x="900113" y="188913"/>
            <a:ext cx="7129462" cy="79216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2400" b="1" dirty="0">
                <a:solidFill>
                  <a:srgbClr val="000099"/>
                </a:solidFill>
                <a:latin typeface="Comic Sans MS" pitchFamily="66" charset="0"/>
              </a:rPr>
              <a:t>CLAPETS ANTI-RETOUR à BRIDES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b="1" dirty="0" smtClean="0">
                <a:solidFill>
                  <a:schemeClr val="tx1"/>
                </a:solidFill>
                <a:latin typeface="Comic Sans MS" pitchFamily="66" charset="0"/>
              </a:rPr>
              <a:t>Réservoirs </a:t>
            </a:r>
            <a:endParaRPr lang="fr-F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35841" name="Picture 1" descr="C:\Users\baleret\Desktop\lyçée\Travaux Publics\IUT\th (5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988840"/>
            <a:ext cx="5688632" cy="41044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b="1" dirty="0" smtClean="0">
                <a:solidFill>
                  <a:schemeClr val="tx1"/>
                </a:solidFill>
                <a:latin typeface="Comic Sans MS" pitchFamily="66" charset="0"/>
              </a:rPr>
              <a:t>L’adduction </a:t>
            </a:r>
            <a:endParaRPr lang="fr-F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fr-FR" b="1" dirty="0" smtClean="0"/>
          </a:p>
          <a:p>
            <a:r>
              <a:rPr lang="fr-FR" b="1" dirty="0" smtClean="0">
                <a:latin typeface="Comic Sans MS" pitchFamily="66" charset="0"/>
              </a:rPr>
              <a:t>Il y a deux types d'adduction :</a:t>
            </a:r>
          </a:p>
          <a:p>
            <a:endParaRPr lang="fr-FR" dirty="0" smtClean="0">
              <a:latin typeface="Comic Sans MS" pitchFamily="66" charset="0"/>
            </a:endParaRPr>
          </a:p>
          <a:p>
            <a:r>
              <a:rPr lang="fr-FR" b="1" dirty="0" smtClean="0">
                <a:solidFill>
                  <a:srgbClr val="FF0000"/>
                </a:solidFill>
                <a:latin typeface="Comic Sans MS" pitchFamily="66" charset="0"/>
              </a:rPr>
              <a:t>l’adduction gravitaire</a:t>
            </a:r>
            <a:r>
              <a:rPr lang="fr-FR" dirty="0" smtClean="0">
                <a:latin typeface="Comic Sans MS" pitchFamily="66" charset="0"/>
              </a:rPr>
              <a:t>, où l'écoulement de l'eau à des pressions importante est causé par la différence des niveaux hydrauliques : l'altitude de la source est supérieure à l'altitude du point de consommation, et se déplace donc grâce à la force de gravitation d'où son nom</a:t>
            </a:r>
            <a:r>
              <a:rPr lang="fr-FR" dirty="0" smtClean="0"/>
              <a:t>.</a:t>
            </a:r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b="1" dirty="0" smtClean="0">
                <a:solidFill>
                  <a:schemeClr val="tx1"/>
                </a:solidFill>
                <a:latin typeface="Comic Sans MS" pitchFamily="66" charset="0"/>
              </a:rPr>
              <a:t>L’adduction</a:t>
            </a:r>
            <a:r>
              <a:rPr lang="fr-FR" dirty="0" smtClean="0"/>
              <a:t> 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r>
              <a:rPr lang="fr-FR" b="1" dirty="0" smtClean="0">
                <a:solidFill>
                  <a:srgbClr val="FF0000"/>
                </a:solidFill>
                <a:latin typeface="Comic Sans MS" pitchFamily="66" charset="0"/>
              </a:rPr>
              <a:t>l'adduction par refoulement</a:t>
            </a:r>
            <a:r>
              <a:rPr lang="fr-FR" dirty="0" smtClean="0">
                <a:latin typeface="Comic Sans MS" pitchFamily="66" charset="0"/>
              </a:rPr>
              <a:t> où la pression sur le réseau et l'acheminement de l'eau se fait à l'aide de pompes à l'intérieur de station de pompage.</a:t>
            </a:r>
          </a:p>
          <a:p>
            <a:endParaRPr lang="fr-FR" dirty="0"/>
          </a:p>
        </p:txBody>
      </p:sp>
      <p:pic>
        <p:nvPicPr>
          <p:cNvPr id="4" name="Imag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3717032"/>
            <a:ext cx="3766567" cy="2423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916832"/>
            <a:ext cx="6386513" cy="46037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323528" y="548680"/>
            <a:ext cx="83529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latin typeface="Comic Sans MS" pitchFamily="66" charset="0"/>
              </a:rPr>
              <a:t>Ce système rend possible, par un simple jeu de robinets-vannes, l'alimentation en retour et permet ainsi d'isoler uniquement le tronçon défectueux</a:t>
            </a:r>
            <a:endParaRPr lang="fr-FR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611560" y="5449888"/>
            <a:ext cx="828092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dirty="0" smtClean="0">
                <a:latin typeface="Comic Sans MS" pitchFamily="66" charset="0"/>
              </a:rPr>
              <a:t>Économique mais manquant de souplesse: une rupture prive d'eau tous les branchements en aval.</a:t>
            </a:r>
          </a:p>
          <a:p>
            <a:r>
              <a:rPr lang="fr-FR" sz="2000" dirty="0" smtClean="0">
                <a:latin typeface="Comic Sans MS" pitchFamily="66" charset="0"/>
              </a:rPr>
              <a:t>Système utile lors de réseaux très étendus </a:t>
            </a:r>
            <a:endParaRPr lang="fr-FR" sz="2000" dirty="0">
              <a:latin typeface="Comic Sans MS" pitchFamily="66" charset="0"/>
            </a:endParaRPr>
          </a:p>
        </p:txBody>
      </p:sp>
      <p:pic>
        <p:nvPicPr>
          <p:cNvPr id="10243" name="Picture 3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908720"/>
            <a:ext cx="6995244" cy="428558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sz="4400" dirty="0" smtClean="0">
                <a:solidFill>
                  <a:schemeClr val="tx1"/>
                </a:solidFill>
                <a:latin typeface="Comic Sans MS" pitchFamily="66" charset="0"/>
              </a:rPr>
              <a:t>Distribution d’eau</a:t>
            </a:r>
            <a:r>
              <a:rPr lang="fr-FR" dirty="0" smtClean="0"/>
              <a:t/>
            </a:r>
            <a:br>
              <a:rPr lang="fr-FR" dirty="0" smtClean="0"/>
            </a:b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 smtClean="0"/>
          </a:p>
          <a:p>
            <a:r>
              <a:rPr lang="fr-FR" b="1" dirty="0" smtClean="0"/>
              <a:t>Réseau de distribution :</a:t>
            </a:r>
          </a:p>
          <a:p>
            <a:r>
              <a:rPr lang="fr-FR" dirty="0" smtClean="0"/>
              <a:t>Réseau ramifié :écoulement dans un seul sens</a:t>
            </a:r>
          </a:p>
          <a:p>
            <a:r>
              <a:rPr lang="fr-FR" dirty="0" smtClean="0"/>
              <a:t>Réseau maillé :écoulement dans une conduite dans les 2 sens </a:t>
            </a:r>
          </a:p>
          <a:p>
            <a:r>
              <a:rPr lang="fr-FR" dirty="0" smtClean="0"/>
              <a:t>Parfois plusieurs réservoirs pour assurer partout une </a:t>
            </a:r>
            <a:r>
              <a:rPr lang="fr-FR" smtClean="0"/>
              <a:t>pression suffisante</a:t>
            </a:r>
            <a:endParaRPr lang="fr-F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6475" y="973138"/>
            <a:ext cx="7132638" cy="491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Rectangle 5"/>
          <p:cNvSpPr>
            <a:spLocks noChangeArrowheads="1"/>
          </p:cNvSpPr>
          <p:nvPr/>
        </p:nvSpPr>
        <p:spPr bwMode="auto">
          <a:xfrm>
            <a:off x="3924300" y="2781300"/>
            <a:ext cx="4392613" cy="35274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68614" name="Rectangle 6"/>
          <p:cNvSpPr>
            <a:spLocks noChangeArrowheads="1"/>
          </p:cNvSpPr>
          <p:nvPr/>
        </p:nvSpPr>
        <p:spPr bwMode="auto">
          <a:xfrm>
            <a:off x="2339975" y="908050"/>
            <a:ext cx="1711325" cy="514350"/>
          </a:xfrm>
          <a:prstGeom prst="rect">
            <a:avLst/>
          </a:prstGeom>
          <a:noFill/>
          <a:ln w="57150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COUDE</a:t>
            </a:r>
          </a:p>
        </p:txBody>
      </p:sp>
      <p:sp>
        <p:nvSpPr>
          <p:cNvPr id="68615" name="Rectangle 7"/>
          <p:cNvSpPr>
            <a:spLocks noChangeArrowheads="1"/>
          </p:cNvSpPr>
          <p:nvPr/>
        </p:nvSpPr>
        <p:spPr bwMode="auto">
          <a:xfrm>
            <a:off x="3851275" y="2565400"/>
            <a:ext cx="2736850" cy="514350"/>
          </a:xfrm>
          <a:prstGeom prst="rect">
            <a:avLst/>
          </a:prstGeom>
          <a:noFill/>
          <a:ln w="57150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CANALISATION</a:t>
            </a:r>
          </a:p>
        </p:txBody>
      </p:sp>
      <p:sp>
        <p:nvSpPr>
          <p:cNvPr id="68616" name="Rectangle 8"/>
          <p:cNvSpPr>
            <a:spLocks noChangeArrowheads="1"/>
          </p:cNvSpPr>
          <p:nvPr/>
        </p:nvSpPr>
        <p:spPr bwMode="auto">
          <a:xfrm>
            <a:off x="5867400" y="3284538"/>
            <a:ext cx="3060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MANCHON à brides</a:t>
            </a:r>
          </a:p>
        </p:txBody>
      </p:sp>
      <p:sp>
        <p:nvSpPr>
          <p:cNvPr id="68617" name="Rectangle 9"/>
          <p:cNvSpPr>
            <a:spLocks noChangeArrowheads="1"/>
          </p:cNvSpPr>
          <p:nvPr/>
        </p:nvSpPr>
        <p:spPr bwMode="auto">
          <a:xfrm>
            <a:off x="3492500" y="4076700"/>
            <a:ext cx="4392613" cy="514350"/>
          </a:xfrm>
          <a:prstGeom prst="rect">
            <a:avLst/>
          </a:prstGeom>
          <a:noFill/>
          <a:ln w="57150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RACCORD grande tolérance</a:t>
            </a:r>
          </a:p>
        </p:txBody>
      </p:sp>
      <p:sp>
        <p:nvSpPr>
          <p:cNvPr id="68618" name="Rectangle 10"/>
          <p:cNvSpPr>
            <a:spLocks noChangeArrowheads="1"/>
          </p:cNvSpPr>
          <p:nvPr/>
        </p:nvSpPr>
        <p:spPr bwMode="auto">
          <a:xfrm>
            <a:off x="2700338" y="5013325"/>
            <a:ext cx="3024187" cy="514350"/>
          </a:xfrm>
          <a:prstGeom prst="rect">
            <a:avLst/>
          </a:prstGeom>
          <a:noFill/>
          <a:ln w="57150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CÔNE à brides</a:t>
            </a:r>
          </a:p>
        </p:txBody>
      </p:sp>
      <p:sp>
        <p:nvSpPr>
          <p:cNvPr id="68619" name="Rectangle 11"/>
          <p:cNvSpPr>
            <a:spLocks noChangeArrowheads="1"/>
          </p:cNvSpPr>
          <p:nvPr/>
        </p:nvSpPr>
        <p:spPr bwMode="auto">
          <a:xfrm>
            <a:off x="1043608" y="188913"/>
            <a:ext cx="658909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fr-FR" sz="2400" b="1" dirty="0"/>
              <a:t>RACCORD PRODUITS</a:t>
            </a:r>
          </a:p>
          <a:p>
            <a:pPr algn="ctr"/>
            <a:r>
              <a:rPr lang="fr-FR" sz="2400" b="1" dirty="0"/>
              <a:t>DIFFERENTS </a:t>
            </a:r>
          </a:p>
        </p:txBody>
      </p:sp>
      <p:sp>
        <p:nvSpPr>
          <p:cNvPr id="68620" name="Line 12"/>
          <p:cNvSpPr>
            <a:spLocks noChangeShapeType="1"/>
          </p:cNvSpPr>
          <p:nvPr/>
        </p:nvSpPr>
        <p:spPr bwMode="auto">
          <a:xfrm>
            <a:off x="5724525" y="981075"/>
            <a:ext cx="1223963" cy="503238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fr-FR" dirty="0"/>
          </a:p>
        </p:txBody>
      </p:sp>
      <p:sp>
        <p:nvSpPr>
          <p:cNvPr id="68621" name="Line 13"/>
          <p:cNvSpPr>
            <a:spLocks noChangeShapeType="1"/>
          </p:cNvSpPr>
          <p:nvPr/>
        </p:nvSpPr>
        <p:spPr bwMode="auto">
          <a:xfrm>
            <a:off x="3635375" y="1196975"/>
            <a:ext cx="865188" cy="287338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fr-FR" dirty="0"/>
          </a:p>
        </p:txBody>
      </p:sp>
      <p:sp>
        <p:nvSpPr>
          <p:cNvPr id="68622" name="Line 14"/>
          <p:cNvSpPr>
            <a:spLocks noChangeShapeType="1"/>
          </p:cNvSpPr>
          <p:nvPr/>
        </p:nvSpPr>
        <p:spPr bwMode="auto">
          <a:xfrm flipH="1" flipV="1">
            <a:off x="3851275" y="2133600"/>
            <a:ext cx="504825" cy="431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fr-FR" dirty="0"/>
          </a:p>
        </p:txBody>
      </p:sp>
      <p:sp>
        <p:nvSpPr>
          <p:cNvPr id="68623" name="Line 15"/>
          <p:cNvSpPr>
            <a:spLocks noChangeShapeType="1"/>
          </p:cNvSpPr>
          <p:nvPr/>
        </p:nvSpPr>
        <p:spPr bwMode="auto">
          <a:xfrm flipV="1">
            <a:off x="7235825" y="2349500"/>
            <a:ext cx="288925" cy="935038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fr-FR" dirty="0"/>
          </a:p>
        </p:txBody>
      </p:sp>
      <p:sp>
        <p:nvSpPr>
          <p:cNvPr id="68624" name="Line 16"/>
          <p:cNvSpPr>
            <a:spLocks noChangeShapeType="1"/>
          </p:cNvSpPr>
          <p:nvPr/>
        </p:nvSpPr>
        <p:spPr bwMode="auto">
          <a:xfrm flipH="1" flipV="1">
            <a:off x="2843213" y="3573463"/>
            <a:ext cx="649287" cy="719137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fr-FR" dirty="0"/>
          </a:p>
        </p:txBody>
      </p:sp>
      <p:sp>
        <p:nvSpPr>
          <p:cNvPr id="68625" name="Line 17"/>
          <p:cNvSpPr>
            <a:spLocks noChangeShapeType="1"/>
          </p:cNvSpPr>
          <p:nvPr/>
        </p:nvSpPr>
        <p:spPr bwMode="auto">
          <a:xfrm flipH="1" flipV="1">
            <a:off x="2051050" y="5013325"/>
            <a:ext cx="649288" cy="2159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ichier:. Cycle de l'eau pn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18352" r="18352"/>
          <a:stretch>
            <a:fillRect/>
          </a:stretch>
        </p:blipFill>
        <p:spPr bwMode="auto">
          <a:xfrm>
            <a:off x="611560" y="332656"/>
            <a:ext cx="7469719" cy="4694015"/>
          </a:xfrm>
          <a:prstGeom prst="rect">
            <a:avLst/>
          </a:prstGeom>
          <a:noFill/>
        </p:spPr>
      </p:pic>
      <p:sp>
        <p:nvSpPr>
          <p:cNvPr id="11" name="Espace réservé du texte 10"/>
          <p:cNvSpPr>
            <a:spLocks noGrp="1"/>
          </p:cNvSpPr>
          <p:nvPr>
            <p:ph type="body" sz="half" idx="2"/>
          </p:nvPr>
        </p:nvSpPr>
        <p:spPr>
          <a:xfrm>
            <a:off x="395536" y="5157192"/>
            <a:ext cx="7834064" cy="1296144"/>
          </a:xfrm>
        </p:spPr>
        <p:txBody>
          <a:bodyPr>
            <a:noAutofit/>
          </a:bodyPr>
          <a:lstStyle/>
          <a:p>
            <a:pPr algn="ctr"/>
            <a:r>
              <a:rPr lang="fr-FR" sz="3200" b="1" dirty="0" smtClean="0"/>
              <a:t>Le cycle de l’eau </a:t>
            </a:r>
          </a:p>
          <a:p>
            <a:r>
              <a:rPr lang="fr-FR" sz="2000" b="1" dirty="0" smtClean="0">
                <a:solidFill>
                  <a:srgbClr val="FF0000"/>
                </a:solidFill>
              </a:rPr>
              <a:t>100% précipitations=&gt; 65%  évaporations, 24% ruisselle, 11% s’infiltre</a:t>
            </a:r>
          </a:p>
          <a:p>
            <a:r>
              <a:rPr lang="fr-FR" sz="2000" b="1" dirty="0" smtClean="0"/>
              <a:t>                     Renouvellement perpétuel </a:t>
            </a:r>
          </a:p>
          <a:p>
            <a:endParaRPr lang="fr-FR" sz="2000" b="1" dirty="0"/>
          </a:p>
        </p:txBody>
      </p:sp>
      <p:sp>
        <p:nvSpPr>
          <p:cNvPr id="13" name="Flèche droite 12"/>
          <p:cNvSpPr/>
          <p:nvPr/>
        </p:nvSpPr>
        <p:spPr>
          <a:xfrm>
            <a:off x="610154" y="621102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260350"/>
            <a:ext cx="5949950" cy="640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5795963" y="188913"/>
            <a:ext cx="3168650" cy="446405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fr-FR" sz="2800" b="1" dirty="0">
                <a:latin typeface="Times New Roman" pitchFamily="18" charset="0"/>
              </a:rPr>
              <a:t>Dans la Réalisation </a:t>
            </a:r>
          </a:p>
          <a:p>
            <a:r>
              <a:rPr lang="fr-FR" sz="2800" b="1" dirty="0">
                <a:latin typeface="Times New Roman" pitchFamily="18" charset="0"/>
              </a:rPr>
              <a:t>d’un Réseau, les </a:t>
            </a:r>
          </a:p>
          <a:p>
            <a:r>
              <a:rPr lang="fr-FR" sz="2800" b="1" dirty="0">
                <a:latin typeface="Times New Roman" pitchFamily="18" charset="0"/>
              </a:rPr>
              <a:t>Appareils doivent </a:t>
            </a:r>
          </a:p>
          <a:p>
            <a:r>
              <a:rPr lang="fr-FR" sz="2800" b="1" dirty="0">
                <a:latin typeface="Times New Roman" pitchFamily="18" charset="0"/>
              </a:rPr>
              <a:t>être intégrés dés la </a:t>
            </a:r>
          </a:p>
          <a:p>
            <a:r>
              <a:rPr lang="fr-FR" sz="2800" b="1" dirty="0">
                <a:latin typeface="Times New Roman" pitchFamily="18" charset="0"/>
              </a:rPr>
              <a:t>Conception du </a:t>
            </a:r>
          </a:p>
          <a:p>
            <a:r>
              <a:rPr lang="fr-FR" sz="2800" b="1" dirty="0">
                <a:latin typeface="Times New Roman" pitchFamily="18" charset="0"/>
              </a:rPr>
              <a:t>Projet.</a:t>
            </a:r>
          </a:p>
          <a:p>
            <a:endParaRPr lang="fr-FR" sz="2800" b="1" dirty="0">
              <a:latin typeface="Times New Roman" pitchFamily="18" charset="0"/>
            </a:endParaRPr>
          </a:p>
          <a:p>
            <a:r>
              <a:rPr lang="fr-FR" sz="2800" b="1" dirty="0">
                <a:latin typeface="Times New Roman" pitchFamily="18" charset="0"/>
              </a:rPr>
              <a:t>Choix</a:t>
            </a:r>
          </a:p>
          <a:p>
            <a:r>
              <a:rPr lang="fr-FR" sz="2800" b="1" dirty="0">
                <a:latin typeface="Times New Roman" pitchFamily="18" charset="0"/>
              </a:rPr>
              <a:t>Emplacement</a:t>
            </a:r>
          </a:p>
          <a:p>
            <a:r>
              <a:rPr lang="fr-FR" sz="2800" b="1" dirty="0">
                <a:latin typeface="Times New Roman" pitchFamily="18" charset="0"/>
              </a:rPr>
              <a:t>Dimensionnement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6300788" y="4724400"/>
            <a:ext cx="2665412" cy="1944688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CCTP</a:t>
            </a:r>
          </a:p>
          <a:p>
            <a:endParaRPr lang="en-US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Cahier des Clauses</a:t>
            </a:r>
          </a:p>
          <a:p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Techniques </a:t>
            </a:r>
          </a:p>
          <a:p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Particulières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1772816"/>
            <a:ext cx="3503661" cy="488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Oval 8"/>
          <p:cNvSpPr>
            <a:spLocks noChangeArrowheads="1"/>
          </p:cNvSpPr>
          <p:nvPr/>
        </p:nvSpPr>
        <p:spPr bwMode="auto">
          <a:xfrm>
            <a:off x="347134" y="1538288"/>
            <a:ext cx="4034367" cy="1997869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660401" y="260748"/>
            <a:ext cx="8064500" cy="1440656"/>
          </a:xfrm>
          <a:prstGeom prst="rect">
            <a:avLst/>
          </a:prstGeom>
          <a:solidFill>
            <a:schemeClr val="hlink"/>
          </a:solidFill>
          <a:ln w="9525">
            <a:miter lim="800000"/>
            <a:headEnd/>
            <a:tailEnd/>
          </a:ln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algn="ctr"/>
            <a:endParaRPr lang="fr-FR" sz="3600" dirty="0">
              <a:latin typeface="Times New Roman" pitchFamily="18" charset="0"/>
            </a:endParaRPr>
          </a:p>
        </p:txBody>
      </p:sp>
      <p:sp>
        <p:nvSpPr>
          <p:cNvPr id="2058" name="WordArt 10"/>
          <p:cNvSpPr>
            <a:spLocks noChangeArrowheads="1" noChangeShapeType="1" noTextEdit="1"/>
          </p:cNvSpPr>
          <p:nvPr/>
        </p:nvSpPr>
        <p:spPr bwMode="auto">
          <a:xfrm>
            <a:off x="1020234" y="404812"/>
            <a:ext cx="7203017" cy="1138238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fr-FR" sz="3600" kern="10" dirty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/>
                  </a:outerShdw>
                </a:effectLst>
                <a:latin typeface="Arial Black"/>
              </a:rPr>
              <a:t>LA ROBINETTERIE</a:t>
            </a:r>
          </a:p>
          <a:p>
            <a:pPr algn="ctr"/>
            <a:r>
              <a:rPr lang="fr-FR" sz="3600" kern="10" dirty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/>
                  </a:outerShdw>
                </a:effectLst>
                <a:latin typeface="Arial Black"/>
              </a:rPr>
              <a:t>les différents APPAREILS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1500718" y="1646635"/>
            <a:ext cx="6047316" cy="3456384"/>
          </a:xfrm>
          <a:prstGeom prst="rect">
            <a:avLst/>
          </a:prstGeom>
          <a:solidFill>
            <a:schemeClr val="folHlink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fr-FR" dirty="0"/>
          </a:p>
        </p:txBody>
      </p:sp>
      <p:sp>
        <p:nvSpPr>
          <p:cNvPr id="36869" name="WordArt 5"/>
          <p:cNvSpPr>
            <a:spLocks noChangeArrowheads="1" noChangeShapeType="1" noTextEdit="1"/>
          </p:cNvSpPr>
          <p:nvPr/>
        </p:nvSpPr>
        <p:spPr bwMode="auto">
          <a:xfrm>
            <a:off x="2266951" y="2187178"/>
            <a:ext cx="4993216" cy="2376488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fr-FR" sz="3600" kern="10" dirty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/>
                  </a:outerShdw>
                </a:effectLst>
                <a:latin typeface="Arial Black"/>
              </a:rPr>
              <a:t>ROBINETS</a:t>
            </a:r>
          </a:p>
          <a:p>
            <a:pPr algn="ctr"/>
            <a:r>
              <a:rPr lang="fr-FR" sz="3600" kern="10" dirty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/>
                  </a:outerShdw>
                </a:effectLst>
                <a:latin typeface="Arial Black"/>
              </a:rPr>
              <a:t>VANNES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332656"/>
            <a:ext cx="2858832" cy="3744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7134" y="3050381"/>
            <a:ext cx="3934884" cy="368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444500" y="296466"/>
            <a:ext cx="2448984" cy="43219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fr-FR" sz="2400" b="1" dirty="0">
                <a:latin typeface="Comic Sans MS" pitchFamily="66" charset="0"/>
              </a:rPr>
              <a:t>Appareil de </a:t>
            </a:r>
          </a:p>
          <a:p>
            <a:r>
              <a:rPr lang="fr-FR" sz="2400" b="1" dirty="0">
                <a:latin typeface="Comic Sans MS" pitchFamily="66" charset="0"/>
              </a:rPr>
              <a:t>sectionnement</a:t>
            </a:r>
            <a:r>
              <a:rPr lang="fr-FR" sz="2400" b="1" dirty="0"/>
              <a:t>.</a:t>
            </a:r>
          </a:p>
        </p:txBody>
      </p:sp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444500" y="1269207"/>
            <a:ext cx="2448984" cy="43219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fr-FR" sz="2400" b="1" dirty="0"/>
              <a:t>De DN 40 </a:t>
            </a:r>
          </a:p>
          <a:p>
            <a:r>
              <a:rPr lang="fr-FR" sz="2400" b="1" dirty="0"/>
              <a:t>à DN 300</a:t>
            </a:r>
          </a:p>
        </p:txBody>
      </p:sp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539751" y="2132410"/>
            <a:ext cx="2448983" cy="43219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fr-FR" sz="2400" b="1" dirty="0">
                <a:latin typeface="Comic Sans MS" pitchFamily="66" charset="0"/>
              </a:rPr>
              <a:t>Des réparations </a:t>
            </a:r>
          </a:p>
          <a:p>
            <a:r>
              <a:rPr lang="fr-FR" sz="2400" b="1" dirty="0">
                <a:latin typeface="Comic Sans MS" pitchFamily="66" charset="0"/>
              </a:rPr>
              <a:t>sont possibles</a:t>
            </a:r>
          </a:p>
        </p:txBody>
      </p:sp>
      <p:sp>
        <p:nvSpPr>
          <p:cNvPr id="3084" name="Rectangle 12"/>
          <p:cNvSpPr>
            <a:spLocks noChangeArrowheads="1"/>
          </p:cNvSpPr>
          <p:nvPr/>
        </p:nvSpPr>
        <p:spPr bwMode="auto">
          <a:xfrm>
            <a:off x="4955118" y="4994672"/>
            <a:ext cx="2448983" cy="43219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fr-FR" sz="2400" b="1" dirty="0">
                <a:latin typeface="Comic Sans MS" pitchFamily="66" charset="0"/>
              </a:rPr>
              <a:t>Elles peuvent être </a:t>
            </a:r>
          </a:p>
          <a:p>
            <a:r>
              <a:rPr lang="fr-FR" sz="2400" b="1" dirty="0">
                <a:latin typeface="Comic Sans MS" pitchFamily="66" charset="0"/>
              </a:rPr>
              <a:t>à brides ou à </a:t>
            </a:r>
          </a:p>
          <a:p>
            <a:r>
              <a:rPr lang="fr-FR" sz="2400" b="1" dirty="0">
                <a:latin typeface="Comic Sans MS" pitchFamily="66" charset="0"/>
              </a:rPr>
              <a:t>emboitement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332656"/>
            <a:ext cx="5124988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732367" y="3375422"/>
            <a:ext cx="2448984" cy="43219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fr-FR" sz="2400" b="1" dirty="0">
                <a:latin typeface="Comic Sans MS" pitchFamily="66" charset="0"/>
              </a:rPr>
              <a:t>Chaque vanne comporte les indications </a:t>
            </a:r>
          </a:p>
          <a:p>
            <a:r>
              <a:rPr lang="fr-FR" sz="2400" b="1" dirty="0">
                <a:latin typeface="Comic Sans MS" pitchFamily="66" charset="0"/>
              </a:rPr>
              <a:t>suivantes :</a:t>
            </a:r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732367" y="4076701"/>
            <a:ext cx="2448984" cy="43219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fr-FR" sz="3600" b="1" dirty="0">
                <a:solidFill>
                  <a:srgbClr val="FF0000"/>
                </a:solidFill>
                <a:latin typeface="Comic Sans MS" pitchFamily="66" charset="0"/>
              </a:rPr>
              <a:t>DN diamètre Nominal (100)</a:t>
            </a: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730251" y="4616053"/>
            <a:ext cx="2448983" cy="43219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fr-FR" sz="3600" b="1" dirty="0">
                <a:solidFill>
                  <a:srgbClr val="FF0000"/>
                </a:solidFill>
                <a:latin typeface="Comic Sans MS" pitchFamily="66" charset="0"/>
              </a:rPr>
              <a:t>PN pression Nominale  (16)</a:t>
            </a: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635000" y="5426869"/>
            <a:ext cx="2448984" cy="43219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fr-FR" sz="3200" b="1" dirty="0">
                <a:solidFill>
                  <a:srgbClr val="FF0000"/>
                </a:solidFill>
                <a:latin typeface="Comic Sans MS" pitchFamily="66" charset="0"/>
              </a:rPr>
              <a:t>DN 100 = 100 mm</a:t>
            </a:r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635000" y="6020991"/>
            <a:ext cx="2448984" cy="43219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fr-FR" sz="3200" b="1" dirty="0">
                <a:solidFill>
                  <a:srgbClr val="FF0000"/>
                </a:solidFill>
                <a:latin typeface="Comic Sans MS" pitchFamily="66" charset="0"/>
              </a:rPr>
              <a:t>PN 16 = 16 Bars  = 16 Kg/cm²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260648"/>
            <a:ext cx="3071613" cy="3402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5"/>
          <p:cNvSpPr>
            <a:spLocks noChangeArrowheads="1"/>
          </p:cNvSpPr>
          <p:nvPr/>
        </p:nvSpPr>
        <p:spPr bwMode="auto">
          <a:xfrm>
            <a:off x="5532967" y="3483769"/>
            <a:ext cx="1727200" cy="107156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7172" name="Rectangle 6"/>
          <p:cNvSpPr>
            <a:spLocks noChangeArrowheads="1"/>
          </p:cNvSpPr>
          <p:nvPr/>
        </p:nvSpPr>
        <p:spPr bwMode="auto">
          <a:xfrm>
            <a:off x="2459567" y="621506"/>
            <a:ext cx="575733" cy="12954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7173" name="Rectangle 7"/>
          <p:cNvSpPr>
            <a:spLocks noChangeArrowheads="1"/>
          </p:cNvSpPr>
          <p:nvPr/>
        </p:nvSpPr>
        <p:spPr bwMode="auto">
          <a:xfrm>
            <a:off x="6589184" y="675085"/>
            <a:ext cx="575733" cy="8096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7174" name="Rectangle 8"/>
          <p:cNvSpPr>
            <a:spLocks noChangeArrowheads="1"/>
          </p:cNvSpPr>
          <p:nvPr/>
        </p:nvSpPr>
        <p:spPr bwMode="auto">
          <a:xfrm>
            <a:off x="4667252" y="3159919"/>
            <a:ext cx="385233" cy="215504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7180" name="Rectangle 14"/>
          <p:cNvSpPr>
            <a:spLocks noChangeArrowheads="1"/>
          </p:cNvSpPr>
          <p:nvPr/>
        </p:nvSpPr>
        <p:spPr bwMode="auto">
          <a:xfrm>
            <a:off x="4476752" y="3105150"/>
            <a:ext cx="577849" cy="215504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24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6162" name="Rectangle 18"/>
          <p:cNvSpPr>
            <a:spLocks noChangeArrowheads="1"/>
          </p:cNvSpPr>
          <p:nvPr/>
        </p:nvSpPr>
        <p:spPr bwMode="auto">
          <a:xfrm>
            <a:off x="922867" y="3861197"/>
            <a:ext cx="2448984" cy="43219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fr-FR" sz="3200" b="1" dirty="0">
                <a:solidFill>
                  <a:srgbClr val="FF0000"/>
                </a:solidFill>
              </a:rPr>
              <a:t>1</a:t>
            </a:r>
            <a:r>
              <a:rPr lang="fr-FR" sz="3200" b="1" dirty="0"/>
              <a:t> </a:t>
            </a:r>
            <a:r>
              <a:rPr lang="fr-FR" sz="3200" b="1" dirty="0">
                <a:latin typeface="Comic Sans MS" pitchFamily="66" charset="0"/>
              </a:rPr>
              <a:t>Corps en fonte ductile</a:t>
            </a:r>
          </a:p>
        </p:txBody>
      </p:sp>
      <p:sp>
        <p:nvSpPr>
          <p:cNvPr id="6167" name="Rectangle 23"/>
          <p:cNvSpPr>
            <a:spLocks noChangeArrowheads="1"/>
          </p:cNvSpPr>
          <p:nvPr/>
        </p:nvSpPr>
        <p:spPr bwMode="auto">
          <a:xfrm>
            <a:off x="922867" y="4562476"/>
            <a:ext cx="2448984" cy="43219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fr-FR" sz="3200" b="1" dirty="0">
                <a:solidFill>
                  <a:srgbClr val="FF0000"/>
                </a:solidFill>
              </a:rPr>
              <a:t>2</a:t>
            </a:r>
            <a:r>
              <a:rPr lang="fr-FR" sz="3200" b="1" dirty="0"/>
              <a:t> </a:t>
            </a:r>
            <a:r>
              <a:rPr lang="fr-FR" sz="3200" b="1" dirty="0">
                <a:latin typeface="Comic Sans MS" pitchFamily="66" charset="0"/>
              </a:rPr>
              <a:t>Chapeau en fonte ductile</a:t>
            </a:r>
          </a:p>
        </p:txBody>
      </p:sp>
      <p:sp>
        <p:nvSpPr>
          <p:cNvPr id="6168" name="Rectangle 24"/>
          <p:cNvSpPr>
            <a:spLocks noChangeArrowheads="1"/>
          </p:cNvSpPr>
          <p:nvPr/>
        </p:nvSpPr>
        <p:spPr bwMode="auto">
          <a:xfrm>
            <a:off x="922867" y="5264944"/>
            <a:ext cx="2448984" cy="43219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fr-FR" sz="3200" b="1" dirty="0">
                <a:solidFill>
                  <a:srgbClr val="FF0000"/>
                </a:solidFill>
              </a:rPr>
              <a:t>3</a:t>
            </a:r>
            <a:r>
              <a:rPr lang="fr-FR" sz="3200" b="1" dirty="0"/>
              <a:t> </a:t>
            </a:r>
            <a:r>
              <a:rPr lang="fr-FR" sz="3200" b="1" dirty="0" smtClean="0">
                <a:latin typeface="Comic Sans MS" pitchFamily="66" charset="0"/>
              </a:rPr>
              <a:t>Étrier </a:t>
            </a:r>
            <a:r>
              <a:rPr lang="fr-FR" sz="3200" b="1" dirty="0">
                <a:latin typeface="Comic Sans MS" pitchFamily="66" charset="0"/>
              </a:rPr>
              <a:t>en fonte ductile</a:t>
            </a:r>
          </a:p>
        </p:txBody>
      </p:sp>
      <p:sp>
        <p:nvSpPr>
          <p:cNvPr id="6169" name="Rectangle 25"/>
          <p:cNvSpPr>
            <a:spLocks noChangeArrowheads="1"/>
          </p:cNvSpPr>
          <p:nvPr/>
        </p:nvSpPr>
        <p:spPr bwMode="auto">
          <a:xfrm>
            <a:off x="922867" y="6020991"/>
            <a:ext cx="2448984" cy="43219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fr-FR" sz="3200" b="1" dirty="0">
                <a:solidFill>
                  <a:srgbClr val="FF0000"/>
                </a:solidFill>
              </a:rPr>
              <a:t>4</a:t>
            </a:r>
            <a:r>
              <a:rPr lang="fr-FR" sz="3200" b="1" dirty="0"/>
              <a:t> </a:t>
            </a:r>
            <a:r>
              <a:rPr lang="fr-FR" sz="3200" b="1" dirty="0" smtClean="0">
                <a:latin typeface="Comic Sans MS" pitchFamily="66" charset="0"/>
              </a:rPr>
              <a:t>Écrous </a:t>
            </a:r>
            <a:r>
              <a:rPr lang="fr-FR" sz="3200" b="1" dirty="0">
                <a:latin typeface="Comic Sans MS" pitchFamily="66" charset="0"/>
              </a:rPr>
              <a:t>de palier en fonte </a:t>
            </a:r>
          </a:p>
          <a:p>
            <a:r>
              <a:rPr lang="fr-FR" sz="3200" b="1" dirty="0">
                <a:latin typeface="Comic Sans MS" pitchFamily="66" charset="0"/>
              </a:rPr>
              <a:t>ductile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548680"/>
            <a:ext cx="3096344" cy="423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Rectangle 6"/>
          <p:cNvSpPr>
            <a:spLocks noChangeArrowheads="1"/>
          </p:cNvSpPr>
          <p:nvPr/>
        </p:nvSpPr>
        <p:spPr bwMode="auto">
          <a:xfrm>
            <a:off x="2554818" y="513160"/>
            <a:ext cx="575733" cy="12954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8197" name="Rectangle 7"/>
          <p:cNvSpPr>
            <a:spLocks noChangeArrowheads="1"/>
          </p:cNvSpPr>
          <p:nvPr/>
        </p:nvSpPr>
        <p:spPr bwMode="auto">
          <a:xfrm>
            <a:off x="6684434" y="566738"/>
            <a:ext cx="575733" cy="8096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8200" name="Rectangle 10"/>
          <p:cNvSpPr>
            <a:spLocks noChangeArrowheads="1"/>
          </p:cNvSpPr>
          <p:nvPr/>
        </p:nvSpPr>
        <p:spPr bwMode="auto">
          <a:xfrm>
            <a:off x="2940052" y="728662"/>
            <a:ext cx="577849" cy="215504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fr-FR" sz="2400" b="1" dirty="0">
              <a:solidFill>
                <a:srgbClr val="FF0000"/>
              </a:solidFill>
            </a:endParaRPr>
          </a:p>
        </p:txBody>
      </p:sp>
      <p:sp>
        <p:nvSpPr>
          <p:cNvPr id="8201" name="Rectangle 11"/>
          <p:cNvSpPr>
            <a:spLocks noChangeArrowheads="1"/>
          </p:cNvSpPr>
          <p:nvPr/>
        </p:nvSpPr>
        <p:spPr bwMode="auto">
          <a:xfrm>
            <a:off x="2554818" y="945356"/>
            <a:ext cx="577849" cy="215504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fr-FR" sz="2400" b="1" dirty="0">
              <a:solidFill>
                <a:srgbClr val="FF0000"/>
              </a:solidFill>
            </a:endParaRPr>
          </a:p>
        </p:txBody>
      </p:sp>
      <p:sp>
        <p:nvSpPr>
          <p:cNvPr id="8203" name="Rectangle 13"/>
          <p:cNvSpPr>
            <a:spLocks noChangeArrowheads="1"/>
          </p:cNvSpPr>
          <p:nvPr/>
        </p:nvSpPr>
        <p:spPr bwMode="auto">
          <a:xfrm>
            <a:off x="2554818" y="1593056"/>
            <a:ext cx="577849" cy="215504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fr-FR" sz="2400" b="1" dirty="0">
              <a:solidFill>
                <a:srgbClr val="FF0000"/>
              </a:solidFill>
            </a:endParaRPr>
          </a:p>
        </p:txBody>
      </p:sp>
      <p:sp>
        <p:nvSpPr>
          <p:cNvPr id="8206" name="Rectangle 16"/>
          <p:cNvSpPr>
            <a:spLocks noChangeArrowheads="1"/>
          </p:cNvSpPr>
          <p:nvPr/>
        </p:nvSpPr>
        <p:spPr bwMode="auto">
          <a:xfrm>
            <a:off x="6587067" y="890587"/>
            <a:ext cx="577851" cy="215504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fr-FR" sz="2400" b="1" dirty="0">
              <a:solidFill>
                <a:srgbClr val="FF0000"/>
              </a:solidFill>
            </a:endParaRPr>
          </a:p>
        </p:txBody>
      </p:sp>
      <p:sp>
        <p:nvSpPr>
          <p:cNvPr id="33810" name="Rectangle 18"/>
          <p:cNvSpPr>
            <a:spLocks noChangeArrowheads="1"/>
          </p:cNvSpPr>
          <p:nvPr/>
        </p:nvSpPr>
        <p:spPr bwMode="auto">
          <a:xfrm>
            <a:off x="1113367" y="3644503"/>
            <a:ext cx="2448984" cy="43219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fr-FR" sz="3200" b="1" dirty="0">
                <a:solidFill>
                  <a:srgbClr val="FF0000"/>
                </a:solidFill>
              </a:rPr>
              <a:t>5</a:t>
            </a:r>
            <a:r>
              <a:rPr lang="fr-FR" sz="3200" b="1" dirty="0"/>
              <a:t> </a:t>
            </a:r>
            <a:r>
              <a:rPr lang="fr-FR" sz="3200" b="1" dirty="0">
                <a:latin typeface="Comic Sans MS" pitchFamily="66" charset="0"/>
              </a:rPr>
              <a:t>Opercule</a:t>
            </a:r>
          </a:p>
        </p:txBody>
      </p:sp>
      <p:sp>
        <p:nvSpPr>
          <p:cNvPr id="33811" name="Rectangle 19"/>
          <p:cNvSpPr>
            <a:spLocks noChangeArrowheads="1"/>
          </p:cNvSpPr>
          <p:nvPr/>
        </p:nvSpPr>
        <p:spPr bwMode="auto">
          <a:xfrm>
            <a:off x="1115485" y="4238626"/>
            <a:ext cx="2448983" cy="43219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fr-FR" sz="3200" b="1" dirty="0">
                <a:solidFill>
                  <a:srgbClr val="FF0000"/>
                </a:solidFill>
              </a:rPr>
              <a:t>6</a:t>
            </a:r>
            <a:r>
              <a:rPr lang="fr-FR" sz="3200" b="1" dirty="0"/>
              <a:t> </a:t>
            </a:r>
            <a:r>
              <a:rPr lang="fr-FR" sz="3200" b="1" dirty="0">
                <a:latin typeface="Comic Sans MS" pitchFamily="66" charset="0"/>
              </a:rPr>
              <a:t>Vis de manœuvre</a:t>
            </a:r>
          </a:p>
        </p:txBody>
      </p:sp>
      <p:sp>
        <p:nvSpPr>
          <p:cNvPr id="33812" name="Rectangle 20"/>
          <p:cNvSpPr>
            <a:spLocks noChangeArrowheads="1"/>
          </p:cNvSpPr>
          <p:nvPr/>
        </p:nvSpPr>
        <p:spPr bwMode="auto">
          <a:xfrm>
            <a:off x="1115485" y="4779169"/>
            <a:ext cx="2448983" cy="43219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fr-FR" sz="3200" b="1" dirty="0">
                <a:solidFill>
                  <a:srgbClr val="FF0000"/>
                </a:solidFill>
              </a:rPr>
              <a:t>7</a:t>
            </a:r>
            <a:r>
              <a:rPr lang="fr-FR" sz="3200" b="1" dirty="0"/>
              <a:t> </a:t>
            </a:r>
            <a:r>
              <a:rPr lang="fr-FR" sz="3200" b="1" dirty="0">
                <a:latin typeface="Comic Sans MS" pitchFamily="66" charset="0"/>
              </a:rPr>
              <a:t>Palier de vis</a:t>
            </a:r>
          </a:p>
        </p:txBody>
      </p:sp>
      <p:sp>
        <p:nvSpPr>
          <p:cNvPr id="33813" name="Rectangle 21"/>
          <p:cNvSpPr>
            <a:spLocks noChangeArrowheads="1"/>
          </p:cNvSpPr>
          <p:nvPr/>
        </p:nvSpPr>
        <p:spPr bwMode="auto">
          <a:xfrm>
            <a:off x="1115485" y="5347097"/>
            <a:ext cx="2448983" cy="43219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fr-FR" sz="3200" b="1" dirty="0">
                <a:solidFill>
                  <a:srgbClr val="FF0000"/>
                </a:solidFill>
              </a:rPr>
              <a:t>8</a:t>
            </a:r>
            <a:r>
              <a:rPr lang="fr-FR" sz="3200" b="1" dirty="0"/>
              <a:t> </a:t>
            </a:r>
            <a:r>
              <a:rPr lang="fr-FR" sz="3200" b="1" dirty="0">
                <a:latin typeface="Comic Sans MS" pitchFamily="66" charset="0"/>
              </a:rPr>
              <a:t>Joint </a:t>
            </a:r>
            <a:r>
              <a:rPr lang="fr-FR" sz="3200" b="1" dirty="0" smtClean="0">
                <a:latin typeface="Comic Sans MS" pitchFamily="66" charset="0"/>
              </a:rPr>
              <a:t>d’Étanchéité</a:t>
            </a:r>
            <a:endParaRPr lang="fr-FR" sz="3200" b="1" dirty="0">
              <a:latin typeface="Comic Sans MS" pitchFamily="66" charset="0"/>
            </a:endParaRPr>
          </a:p>
        </p:txBody>
      </p:sp>
      <p:sp>
        <p:nvSpPr>
          <p:cNvPr id="33814" name="Rectangle 22"/>
          <p:cNvSpPr>
            <a:spLocks noChangeArrowheads="1"/>
          </p:cNvSpPr>
          <p:nvPr/>
        </p:nvSpPr>
        <p:spPr bwMode="auto">
          <a:xfrm>
            <a:off x="1020233" y="6075760"/>
            <a:ext cx="2448984" cy="43219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fr-FR" sz="3200" b="1" dirty="0">
                <a:solidFill>
                  <a:srgbClr val="FF0000"/>
                </a:solidFill>
              </a:rPr>
              <a:t> 9</a:t>
            </a:r>
            <a:r>
              <a:rPr lang="fr-FR" sz="3200" b="1" dirty="0"/>
              <a:t> </a:t>
            </a:r>
            <a:r>
              <a:rPr lang="fr-FR" sz="3200" b="1" dirty="0">
                <a:latin typeface="Comic Sans MS" pitchFamily="66" charset="0"/>
              </a:rPr>
              <a:t>Joint de protection de vis </a:t>
            </a:r>
          </a:p>
          <a:p>
            <a:r>
              <a:rPr lang="fr-FR" sz="3200" b="1" dirty="0">
                <a:latin typeface="Comic Sans MS" pitchFamily="66" charset="0"/>
              </a:rPr>
              <a:t>de manœuvre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1500718" y="1646635"/>
            <a:ext cx="6047316" cy="3456384"/>
          </a:xfrm>
          <a:prstGeom prst="rect">
            <a:avLst/>
          </a:prstGeom>
          <a:solidFill>
            <a:schemeClr val="folHlink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fr-FR" dirty="0"/>
          </a:p>
        </p:txBody>
      </p:sp>
      <p:sp>
        <p:nvSpPr>
          <p:cNvPr id="12294" name="WordArt 6"/>
          <p:cNvSpPr>
            <a:spLocks noChangeArrowheads="1" noChangeShapeType="1" noTextEdit="1"/>
          </p:cNvSpPr>
          <p:nvPr/>
        </p:nvSpPr>
        <p:spPr bwMode="auto">
          <a:xfrm>
            <a:off x="2266951" y="2187178"/>
            <a:ext cx="4993216" cy="2376488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fr-FR" sz="3600" kern="10" dirty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/>
                  </a:outerShdw>
                </a:effectLst>
                <a:latin typeface="Arial Black"/>
              </a:rPr>
              <a:t>ROBINETS</a:t>
            </a:r>
          </a:p>
          <a:p>
            <a:pPr algn="ctr"/>
            <a:r>
              <a:rPr lang="fr-FR" sz="3600" kern="10" dirty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/>
                  </a:outerShdw>
                </a:effectLst>
                <a:latin typeface="Arial Black"/>
              </a:rPr>
              <a:t>de</a:t>
            </a:r>
          </a:p>
          <a:p>
            <a:pPr algn="ctr"/>
            <a:r>
              <a:rPr lang="fr-FR" sz="3600" kern="10" dirty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/>
                  </a:outerShdw>
                </a:effectLst>
                <a:latin typeface="Arial Black"/>
              </a:rPr>
              <a:t>BRANCHEMENT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Feb14&amp;04"/>
          <p:cNvPicPr/>
          <p:nvPr/>
        </p:nvPicPr>
        <p:blipFill>
          <a:blip r:embed="rId2" cstate="print"/>
          <a:srcRect b="3761"/>
          <a:stretch>
            <a:fillRect/>
          </a:stretch>
        </p:blipFill>
        <p:spPr bwMode="auto">
          <a:xfrm>
            <a:off x="827584" y="2621942"/>
            <a:ext cx="7776864" cy="2751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Les branchements de particuliers</a:t>
            </a:r>
            <a:endParaRPr lang="fr-FR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135" y="890587"/>
            <a:ext cx="2064625" cy="1818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4149080"/>
            <a:ext cx="2784573" cy="1937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Rectangle 6"/>
          <p:cNvSpPr>
            <a:spLocks noChangeArrowheads="1"/>
          </p:cNvSpPr>
          <p:nvPr/>
        </p:nvSpPr>
        <p:spPr bwMode="auto">
          <a:xfrm>
            <a:off x="3420533" y="620316"/>
            <a:ext cx="1534584" cy="91797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37895" name="Rectangle 7"/>
          <p:cNvSpPr>
            <a:spLocks noChangeArrowheads="1"/>
          </p:cNvSpPr>
          <p:nvPr/>
        </p:nvSpPr>
        <p:spPr bwMode="auto">
          <a:xfrm>
            <a:off x="3898900" y="476672"/>
            <a:ext cx="4895851" cy="1817663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2400" b="1" dirty="0">
                <a:solidFill>
                  <a:srgbClr val="000099"/>
                </a:solidFill>
                <a:latin typeface="Comic Sans MS" pitchFamily="66" charset="0"/>
              </a:rPr>
              <a:t>Robinet</a:t>
            </a:r>
          </a:p>
          <a:p>
            <a:pPr algn="ctr"/>
            <a:r>
              <a:rPr lang="fr-FR" sz="2400" b="1" dirty="0">
                <a:solidFill>
                  <a:srgbClr val="000099"/>
                </a:solidFill>
                <a:latin typeface="Comic Sans MS" pitchFamily="66" charset="0"/>
              </a:rPr>
              <a:t> de </a:t>
            </a:r>
          </a:p>
          <a:p>
            <a:pPr algn="ctr"/>
            <a:r>
              <a:rPr lang="fr-FR" sz="2400" b="1" dirty="0">
                <a:solidFill>
                  <a:srgbClr val="000099"/>
                </a:solidFill>
                <a:latin typeface="Comic Sans MS" pitchFamily="66" charset="0"/>
              </a:rPr>
              <a:t>Branchement </a:t>
            </a:r>
          </a:p>
          <a:p>
            <a:pPr algn="ctr"/>
            <a:endParaRPr lang="fr-FR" sz="2400" b="1" dirty="0">
              <a:solidFill>
                <a:srgbClr val="000099"/>
              </a:solidFill>
              <a:latin typeface="Comic Sans MS" pitchFamily="66" charset="0"/>
            </a:endParaRPr>
          </a:p>
          <a:p>
            <a:pPr algn="ctr"/>
            <a:r>
              <a:rPr lang="fr-FR" sz="2400" b="1" dirty="0">
                <a:solidFill>
                  <a:srgbClr val="000099"/>
                </a:solidFill>
                <a:latin typeface="Comic Sans MS" pitchFamily="66" charset="0"/>
              </a:rPr>
              <a:t>DN 15 à 40</a:t>
            </a:r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347133" y="4400550"/>
            <a:ext cx="3168651" cy="1728788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2400" b="1" dirty="0">
                <a:solidFill>
                  <a:srgbClr val="000099"/>
                </a:solidFill>
                <a:latin typeface="Comic Sans MS" pitchFamily="66" charset="0"/>
              </a:rPr>
              <a:t>Pas </a:t>
            </a:r>
          </a:p>
          <a:p>
            <a:pPr algn="ctr"/>
            <a:r>
              <a:rPr lang="fr-FR" sz="2400" b="1" dirty="0">
                <a:solidFill>
                  <a:srgbClr val="000099"/>
                </a:solidFill>
                <a:latin typeface="Comic Sans MS" pitchFamily="66" charset="0"/>
              </a:rPr>
              <a:t>d’Entretien </a:t>
            </a:r>
          </a:p>
          <a:p>
            <a:pPr algn="ctr"/>
            <a:r>
              <a:rPr lang="fr-FR" sz="2400" b="1" dirty="0">
                <a:solidFill>
                  <a:srgbClr val="000099"/>
                </a:solidFill>
                <a:latin typeface="Comic Sans MS" pitchFamily="66" charset="0"/>
              </a:rPr>
              <a:t>particulier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836712"/>
            <a:ext cx="8187058" cy="4637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2780928"/>
            <a:ext cx="4510948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10" name="Rectangle 6"/>
          <p:cNvSpPr>
            <a:spLocks noChangeArrowheads="1"/>
          </p:cNvSpPr>
          <p:nvPr/>
        </p:nvSpPr>
        <p:spPr bwMode="auto">
          <a:xfrm>
            <a:off x="635001" y="296466"/>
            <a:ext cx="8064500" cy="2214563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2800" b="1" dirty="0">
                <a:solidFill>
                  <a:srgbClr val="000099"/>
                </a:solidFill>
                <a:latin typeface="Comic Sans MS" pitchFamily="66" charset="0"/>
              </a:rPr>
              <a:t>Robinet à Boisseau Sphérique.</a:t>
            </a:r>
          </a:p>
          <a:p>
            <a:pPr algn="ctr"/>
            <a:endParaRPr lang="fr-FR" sz="2800" b="1" dirty="0">
              <a:solidFill>
                <a:srgbClr val="000099"/>
              </a:solidFill>
              <a:latin typeface="Comic Sans MS" pitchFamily="66" charset="0"/>
            </a:endParaRPr>
          </a:p>
          <a:p>
            <a:pPr algn="ctr"/>
            <a:r>
              <a:rPr lang="fr-FR" sz="3200" b="1" dirty="0">
                <a:solidFill>
                  <a:srgbClr val="000099"/>
                </a:solidFill>
                <a:latin typeface="Comic Sans MS" pitchFamily="66" charset="0"/>
              </a:rPr>
              <a:t>La coupure se fait </a:t>
            </a:r>
          </a:p>
          <a:p>
            <a:pPr algn="ctr"/>
            <a:r>
              <a:rPr lang="fr-FR" sz="3200" b="1" dirty="0">
                <a:solidFill>
                  <a:srgbClr val="000099"/>
                </a:solidFill>
                <a:latin typeface="Comic Sans MS" pitchFamily="66" charset="0"/>
              </a:rPr>
              <a:t>en «</a:t>
            </a:r>
            <a:r>
              <a:rPr lang="en-US" sz="3200" b="1" dirty="0">
                <a:solidFill>
                  <a:srgbClr val="000099"/>
                </a:solidFill>
                <a:latin typeface="Comic Sans MS" pitchFamily="66" charset="0"/>
              </a:rPr>
              <a:t>¼ de tour»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782241"/>
            <a:ext cx="2097485" cy="2862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3140968"/>
            <a:ext cx="3024180" cy="3462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3803652" y="404812"/>
            <a:ext cx="4895849" cy="295218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3200" b="1" dirty="0">
                <a:solidFill>
                  <a:srgbClr val="000099"/>
                </a:solidFill>
                <a:latin typeface="Comic Sans MS" pitchFamily="66" charset="0"/>
              </a:rPr>
              <a:t>La Bouche à clé </a:t>
            </a:r>
          </a:p>
          <a:p>
            <a:pPr algn="ctr"/>
            <a:r>
              <a:rPr lang="fr-FR" sz="3200" b="1" dirty="0">
                <a:solidFill>
                  <a:srgbClr val="000099"/>
                </a:solidFill>
                <a:latin typeface="Comic Sans MS" pitchFamily="66" charset="0"/>
              </a:rPr>
              <a:t>permet de </a:t>
            </a:r>
          </a:p>
          <a:p>
            <a:pPr algn="ctr"/>
            <a:r>
              <a:rPr lang="fr-FR" sz="3200" b="1" dirty="0">
                <a:solidFill>
                  <a:srgbClr val="000099"/>
                </a:solidFill>
                <a:latin typeface="Comic Sans MS" pitchFamily="66" charset="0"/>
              </a:rPr>
              <a:t>manœuvrer </a:t>
            </a:r>
          </a:p>
          <a:p>
            <a:pPr algn="ctr"/>
            <a:r>
              <a:rPr lang="fr-FR" sz="3200" b="1" dirty="0">
                <a:solidFill>
                  <a:srgbClr val="000099"/>
                </a:solidFill>
                <a:latin typeface="Comic Sans MS" pitchFamily="66" charset="0"/>
              </a:rPr>
              <a:t>une vanne </a:t>
            </a:r>
          </a:p>
          <a:p>
            <a:pPr algn="ctr"/>
            <a:r>
              <a:rPr lang="fr-FR" sz="3200" b="1" dirty="0">
                <a:solidFill>
                  <a:srgbClr val="000099"/>
                </a:solidFill>
                <a:latin typeface="Comic Sans MS" pitchFamily="66" charset="0"/>
              </a:rPr>
              <a:t>enterrée depuis </a:t>
            </a:r>
          </a:p>
          <a:p>
            <a:pPr algn="ctr"/>
            <a:r>
              <a:rPr lang="fr-FR" sz="3200" b="1" dirty="0">
                <a:solidFill>
                  <a:srgbClr val="000099"/>
                </a:solidFill>
                <a:latin typeface="Comic Sans MS" pitchFamily="66" charset="0"/>
              </a:rPr>
              <a:t>la chaussée.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484784"/>
            <a:ext cx="5190811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1788584" y="296466"/>
            <a:ext cx="5664200" cy="917972"/>
          </a:xfrm>
          <a:prstGeom prst="rect">
            <a:avLst/>
          </a:prstGeom>
          <a:solidFill>
            <a:schemeClr val="accent1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fr-FR" dirty="0"/>
          </a:p>
        </p:txBody>
      </p:sp>
      <p:sp>
        <p:nvSpPr>
          <p:cNvPr id="39942" name="WordArt 6"/>
          <p:cNvSpPr>
            <a:spLocks noChangeArrowheads="1" noChangeShapeType="1" noTextEdit="1"/>
          </p:cNvSpPr>
          <p:nvPr/>
        </p:nvSpPr>
        <p:spPr bwMode="auto">
          <a:xfrm>
            <a:off x="2554817" y="513160"/>
            <a:ext cx="4129616" cy="485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fr-FR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PRINCIPE</a:t>
            </a:r>
          </a:p>
        </p:txBody>
      </p:sp>
      <p:sp>
        <p:nvSpPr>
          <p:cNvPr id="19461" name="Rectangle 7"/>
          <p:cNvSpPr>
            <a:spLocks noChangeArrowheads="1"/>
          </p:cNvSpPr>
          <p:nvPr/>
        </p:nvSpPr>
        <p:spPr bwMode="auto">
          <a:xfrm>
            <a:off x="4859868" y="2349104"/>
            <a:ext cx="1056217" cy="32385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19462" name="Rectangle 8"/>
          <p:cNvSpPr>
            <a:spLocks noChangeArrowheads="1"/>
          </p:cNvSpPr>
          <p:nvPr/>
        </p:nvSpPr>
        <p:spPr bwMode="auto">
          <a:xfrm>
            <a:off x="4859867" y="3644504"/>
            <a:ext cx="1824567" cy="32504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19463" name="Rectangle 9"/>
          <p:cNvSpPr>
            <a:spLocks noChangeArrowheads="1"/>
          </p:cNvSpPr>
          <p:nvPr/>
        </p:nvSpPr>
        <p:spPr bwMode="auto">
          <a:xfrm>
            <a:off x="4859867" y="4941094"/>
            <a:ext cx="1729317" cy="27027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4859867" y="2187179"/>
            <a:ext cx="3263900" cy="6477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2400" b="1" dirty="0">
                <a:solidFill>
                  <a:srgbClr val="FF0000"/>
                </a:solidFill>
                <a:latin typeface="Comic Sans MS" pitchFamily="66" charset="0"/>
              </a:rPr>
              <a:t>TÊTE de </a:t>
            </a:r>
          </a:p>
          <a:p>
            <a:pPr algn="ctr"/>
            <a:r>
              <a:rPr lang="fr-FR" sz="2400" b="1" dirty="0">
                <a:solidFill>
                  <a:srgbClr val="FF0000"/>
                </a:solidFill>
                <a:latin typeface="Comic Sans MS" pitchFamily="66" charset="0"/>
              </a:rPr>
              <a:t>BOUCHE à CLE</a:t>
            </a:r>
          </a:p>
        </p:txBody>
      </p:sp>
      <p:sp>
        <p:nvSpPr>
          <p:cNvPr id="39947" name="Rectangle 11"/>
          <p:cNvSpPr>
            <a:spLocks noChangeArrowheads="1"/>
          </p:cNvSpPr>
          <p:nvPr/>
        </p:nvSpPr>
        <p:spPr bwMode="auto">
          <a:xfrm>
            <a:off x="4764618" y="3537347"/>
            <a:ext cx="3263900" cy="6477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2400" b="1" dirty="0">
                <a:solidFill>
                  <a:srgbClr val="FF0000"/>
                </a:solidFill>
                <a:latin typeface="Comic Sans MS" pitchFamily="66" charset="0"/>
              </a:rPr>
              <a:t>TUBE</a:t>
            </a:r>
          </a:p>
          <a:p>
            <a:pPr algn="ctr"/>
            <a:r>
              <a:rPr lang="fr-FR" sz="2400" b="1" dirty="0">
                <a:solidFill>
                  <a:srgbClr val="FF0000"/>
                </a:solidFill>
                <a:latin typeface="Comic Sans MS" pitchFamily="66" charset="0"/>
              </a:rPr>
              <a:t>ALLONGE</a:t>
            </a:r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4764618" y="4887516"/>
            <a:ext cx="3263900" cy="32385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2400" b="1" dirty="0">
                <a:solidFill>
                  <a:srgbClr val="FF0000"/>
                </a:solidFill>
                <a:latin typeface="Comic Sans MS" pitchFamily="66" charset="0"/>
              </a:rPr>
              <a:t>TABERNACLE</a:t>
            </a:r>
          </a:p>
        </p:txBody>
      </p:sp>
      <p:pic>
        <p:nvPicPr>
          <p:cNvPr id="2050" name="Picture 2" descr="332_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204864"/>
            <a:ext cx="3233004" cy="24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1500718" y="1646635"/>
            <a:ext cx="6047316" cy="3456384"/>
          </a:xfrm>
          <a:prstGeom prst="rect">
            <a:avLst/>
          </a:prstGeom>
          <a:solidFill>
            <a:schemeClr val="folHlink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fr-FR" dirty="0"/>
          </a:p>
        </p:txBody>
      </p:sp>
      <p:sp>
        <p:nvSpPr>
          <p:cNvPr id="41989" name="WordArt 5"/>
          <p:cNvSpPr>
            <a:spLocks noChangeArrowheads="1" noChangeShapeType="1" noTextEdit="1"/>
          </p:cNvSpPr>
          <p:nvPr/>
        </p:nvSpPr>
        <p:spPr bwMode="auto">
          <a:xfrm>
            <a:off x="2266951" y="2187178"/>
            <a:ext cx="4993216" cy="2376488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fr-FR" sz="3600" kern="10" dirty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/>
                  </a:outerShdw>
                </a:effectLst>
                <a:latin typeface="Arial Black"/>
              </a:rPr>
              <a:t>POTEAUX</a:t>
            </a:r>
          </a:p>
          <a:p>
            <a:pPr algn="ctr"/>
            <a:r>
              <a:rPr lang="fr-FR" sz="3600" kern="10" dirty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/>
                  </a:outerShdw>
                </a:effectLst>
                <a:latin typeface="Arial Black"/>
              </a:rPr>
              <a:t>d'INCENDIE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404664"/>
            <a:ext cx="2088315" cy="2741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1" y="2726532"/>
            <a:ext cx="2782633" cy="3913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9" name="Rectangle 7"/>
          <p:cNvSpPr>
            <a:spLocks noChangeArrowheads="1"/>
          </p:cNvSpPr>
          <p:nvPr/>
        </p:nvSpPr>
        <p:spPr bwMode="auto">
          <a:xfrm>
            <a:off x="4667251" y="296466"/>
            <a:ext cx="4127500" cy="809625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2400" b="1" dirty="0">
                <a:solidFill>
                  <a:srgbClr val="000099"/>
                </a:solidFill>
                <a:latin typeface="Comic Sans MS" pitchFamily="66" charset="0"/>
              </a:rPr>
              <a:t>Permet de lutter </a:t>
            </a:r>
          </a:p>
          <a:p>
            <a:pPr algn="ctr"/>
            <a:r>
              <a:rPr lang="fr-FR" sz="2400" b="1" dirty="0">
                <a:solidFill>
                  <a:srgbClr val="000099"/>
                </a:solidFill>
                <a:latin typeface="Comic Sans MS" pitchFamily="66" charset="0"/>
              </a:rPr>
              <a:t>contre les Incendies</a:t>
            </a:r>
          </a:p>
        </p:txBody>
      </p:sp>
      <p:sp>
        <p:nvSpPr>
          <p:cNvPr id="13320" name="Rectangle 8"/>
          <p:cNvSpPr>
            <a:spLocks noChangeArrowheads="1"/>
          </p:cNvSpPr>
          <p:nvPr/>
        </p:nvSpPr>
        <p:spPr bwMode="auto">
          <a:xfrm>
            <a:off x="4667251" y="1376362"/>
            <a:ext cx="4127500" cy="1243013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2400" b="1" dirty="0">
                <a:solidFill>
                  <a:srgbClr val="000099"/>
                </a:solidFill>
                <a:latin typeface="Comic Sans MS" pitchFamily="66" charset="0"/>
              </a:rPr>
              <a:t>En Agglomération </a:t>
            </a:r>
          </a:p>
          <a:p>
            <a:pPr algn="ctr"/>
            <a:r>
              <a:rPr lang="fr-FR" sz="2400" b="1" dirty="0">
                <a:solidFill>
                  <a:srgbClr val="000099"/>
                </a:solidFill>
                <a:latin typeface="Comic Sans MS" pitchFamily="66" charset="0"/>
              </a:rPr>
              <a:t>sont espacés de </a:t>
            </a:r>
          </a:p>
          <a:p>
            <a:pPr algn="ctr"/>
            <a:r>
              <a:rPr lang="fr-FR" sz="2400" b="1" dirty="0">
                <a:solidFill>
                  <a:srgbClr val="000099"/>
                </a:solidFill>
                <a:latin typeface="Comic Sans MS" pitchFamily="66" charset="0"/>
              </a:rPr>
              <a:t>200 à 300 mètres</a:t>
            </a:r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635001" y="3356993"/>
            <a:ext cx="4127500" cy="1206674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2400" b="1" dirty="0">
                <a:solidFill>
                  <a:srgbClr val="000099"/>
                </a:solidFill>
                <a:latin typeface="Comic Sans MS" pitchFamily="66" charset="0"/>
              </a:rPr>
              <a:t>Nécessaire pour le </a:t>
            </a:r>
          </a:p>
          <a:p>
            <a:pPr algn="ctr"/>
            <a:r>
              <a:rPr lang="fr-FR" sz="2400" b="1" dirty="0">
                <a:solidFill>
                  <a:srgbClr val="000099"/>
                </a:solidFill>
                <a:latin typeface="Comic Sans MS" pitchFamily="66" charset="0"/>
              </a:rPr>
              <a:t>nettoyage de la </a:t>
            </a:r>
          </a:p>
          <a:p>
            <a:pPr algn="ctr"/>
            <a:r>
              <a:rPr lang="fr-FR" sz="2400" b="1" dirty="0">
                <a:solidFill>
                  <a:srgbClr val="000099"/>
                </a:solidFill>
                <a:latin typeface="Comic Sans MS" pitchFamily="66" charset="0"/>
              </a:rPr>
              <a:t>voierie.</a:t>
            </a:r>
          </a:p>
        </p:txBody>
      </p:sp>
      <p:sp>
        <p:nvSpPr>
          <p:cNvPr id="13322" name="Rectangle 10"/>
          <p:cNvSpPr>
            <a:spLocks noChangeArrowheads="1"/>
          </p:cNvSpPr>
          <p:nvPr/>
        </p:nvSpPr>
        <p:spPr bwMode="auto">
          <a:xfrm>
            <a:off x="635001" y="4725592"/>
            <a:ext cx="4127500" cy="194429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fr-FR" sz="2400" b="1" dirty="0">
                <a:solidFill>
                  <a:srgbClr val="000099"/>
                </a:solidFill>
                <a:latin typeface="Comic Sans MS" pitchFamily="66" charset="0"/>
              </a:rPr>
              <a:t>Dans les zones </a:t>
            </a:r>
          </a:p>
          <a:p>
            <a:r>
              <a:rPr lang="fr-FR" sz="2400" b="1" dirty="0">
                <a:solidFill>
                  <a:srgbClr val="000099"/>
                </a:solidFill>
                <a:latin typeface="Comic Sans MS" pitchFamily="66" charset="0"/>
              </a:rPr>
              <a:t>piétonnes</a:t>
            </a:r>
            <a:r>
              <a:rPr lang="fr-FR" sz="2400" b="1" dirty="0" smtClean="0">
                <a:solidFill>
                  <a:srgbClr val="000099"/>
                </a:solidFill>
                <a:latin typeface="Comic Sans MS" pitchFamily="66" charset="0"/>
              </a:rPr>
              <a:t>.</a:t>
            </a:r>
            <a:endParaRPr lang="fr-FR" sz="2400" b="1" dirty="0">
              <a:solidFill>
                <a:srgbClr val="000099"/>
              </a:solidFill>
              <a:latin typeface="Comic Sans MS" pitchFamily="66" charset="0"/>
            </a:endParaRPr>
          </a:p>
          <a:p>
            <a:r>
              <a:rPr lang="fr-FR" sz="2400" b="1" dirty="0">
                <a:solidFill>
                  <a:srgbClr val="FF0000"/>
                </a:solidFill>
                <a:latin typeface="Comic Sans MS" pitchFamily="66" charset="0"/>
              </a:rPr>
              <a:t>DN </a:t>
            </a:r>
            <a:r>
              <a:rPr lang="fr-FR" sz="2400" b="1" dirty="0" smtClean="0">
                <a:solidFill>
                  <a:srgbClr val="FF0000"/>
                </a:solidFill>
                <a:latin typeface="Comic Sans MS" pitchFamily="66" charset="0"/>
              </a:rPr>
              <a:t>100</a:t>
            </a:r>
            <a:endParaRPr lang="fr-FR" sz="2400" b="1" dirty="0">
              <a:solidFill>
                <a:srgbClr val="FF0000"/>
              </a:solidFill>
              <a:latin typeface="Comic Sans MS" pitchFamily="66" charset="0"/>
            </a:endParaRPr>
          </a:p>
          <a:p>
            <a:r>
              <a:rPr lang="fr-FR" sz="2400" b="1" dirty="0">
                <a:solidFill>
                  <a:srgbClr val="FF0000"/>
                </a:solidFill>
                <a:latin typeface="Comic Sans MS" pitchFamily="66" charset="0"/>
              </a:rPr>
              <a:t>60 m3/h </a:t>
            </a:r>
          </a:p>
          <a:p>
            <a:r>
              <a:rPr lang="fr-FR" sz="2400" b="1" dirty="0">
                <a:solidFill>
                  <a:srgbClr val="FF0000"/>
                </a:solidFill>
                <a:latin typeface="Comic Sans MS" pitchFamily="66" charset="0"/>
              </a:rPr>
              <a:t>pression 1 bar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1" y="333376"/>
            <a:ext cx="4440767" cy="3851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32967" y="4508897"/>
            <a:ext cx="2944284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444501" y="4293096"/>
            <a:ext cx="4510617" cy="2304255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3200" b="1" dirty="0">
                <a:solidFill>
                  <a:srgbClr val="000099"/>
                </a:solidFill>
                <a:latin typeface="Comic Sans MS" pitchFamily="66" charset="0"/>
              </a:rPr>
              <a:t>Conception </a:t>
            </a:r>
          </a:p>
          <a:p>
            <a:pPr algn="ctr"/>
            <a:r>
              <a:rPr lang="fr-FR" sz="3200" b="1" dirty="0">
                <a:solidFill>
                  <a:srgbClr val="000099"/>
                </a:solidFill>
                <a:latin typeface="Comic Sans MS" pitchFamily="66" charset="0"/>
              </a:rPr>
              <a:t>du </a:t>
            </a:r>
          </a:p>
          <a:p>
            <a:pPr algn="ctr"/>
            <a:r>
              <a:rPr lang="fr-FR" sz="3200" b="1" dirty="0">
                <a:solidFill>
                  <a:srgbClr val="000099"/>
                </a:solidFill>
                <a:latin typeface="Comic Sans MS" pitchFamily="66" charset="0"/>
              </a:rPr>
              <a:t>Système </a:t>
            </a:r>
          </a:p>
          <a:p>
            <a:pPr algn="ctr"/>
            <a:r>
              <a:rPr lang="fr-FR" sz="3200" b="1" dirty="0">
                <a:solidFill>
                  <a:srgbClr val="000099"/>
                </a:solidFill>
                <a:latin typeface="Comic Sans MS" pitchFamily="66" charset="0"/>
              </a:rPr>
              <a:t>de </a:t>
            </a:r>
          </a:p>
          <a:p>
            <a:pPr algn="ctr"/>
            <a:r>
              <a:rPr lang="fr-FR" sz="3200" b="1" dirty="0" smtClean="0">
                <a:solidFill>
                  <a:srgbClr val="000099"/>
                </a:solidFill>
                <a:latin typeface="Comic Sans MS" pitchFamily="66" charset="0"/>
              </a:rPr>
              <a:t>Réversibilité</a:t>
            </a:r>
            <a:endParaRPr lang="fr-FR" sz="3200" b="1" dirty="0">
              <a:solidFill>
                <a:srgbClr val="000099"/>
              </a:solidFill>
              <a:latin typeface="Comic Sans MS" pitchFamily="66" charset="0"/>
            </a:endParaRPr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5147733" y="1269207"/>
            <a:ext cx="3708400" cy="1403747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3200" b="1" dirty="0">
                <a:solidFill>
                  <a:srgbClr val="000099"/>
                </a:solidFill>
                <a:latin typeface="Comic Sans MS" pitchFamily="66" charset="0"/>
              </a:rPr>
              <a:t>Poteau </a:t>
            </a:r>
          </a:p>
          <a:p>
            <a:pPr algn="ctr"/>
            <a:r>
              <a:rPr lang="fr-FR" sz="3200" b="1" dirty="0">
                <a:solidFill>
                  <a:srgbClr val="000099"/>
                </a:solidFill>
                <a:latin typeface="Comic Sans MS" pitchFamily="66" charset="0"/>
              </a:rPr>
              <a:t>Renversable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0233" y="2205038"/>
            <a:ext cx="7833784" cy="4449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1020233" y="296466"/>
            <a:ext cx="2448984" cy="43219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fr-FR" sz="3200" b="1" dirty="0">
                <a:solidFill>
                  <a:srgbClr val="FF0000"/>
                </a:solidFill>
              </a:rPr>
              <a:t>1 </a:t>
            </a:r>
            <a:r>
              <a:rPr lang="fr-FR" sz="3200" b="1" dirty="0">
                <a:latin typeface="Comic Sans MS" pitchFamily="66" charset="0"/>
              </a:rPr>
              <a:t>Bouche à clé sur chaussée</a:t>
            </a: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1020233" y="1808560"/>
            <a:ext cx="2448984" cy="43219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fr-FR" sz="3200" b="1" dirty="0">
                <a:solidFill>
                  <a:srgbClr val="FF0000"/>
                </a:solidFill>
              </a:rPr>
              <a:t>3 </a:t>
            </a:r>
            <a:r>
              <a:rPr lang="fr-FR" sz="3200" b="1" dirty="0">
                <a:latin typeface="Comic Sans MS" pitchFamily="66" charset="0"/>
              </a:rPr>
              <a:t>S de Réglage</a:t>
            </a:r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1020233" y="1052513"/>
            <a:ext cx="2448984" cy="43219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fr-FR" sz="3200" b="1" dirty="0">
                <a:solidFill>
                  <a:srgbClr val="FF0000"/>
                </a:solidFill>
              </a:rPr>
              <a:t>2 </a:t>
            </a:r>
            <a:r>
              <a:rPr lang="fr-FR" sz="3200" b="1" dirty="0">
                <a:latin typeface="Comic Sans MS" pitchFamily="66" charset="0"/>
              </a:rPr>
              <a:t>Vanne d’Ouverture</a:t>
            </a:r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1020233" y="2619376"/>
            <a:ext cx="2448984" cy="43219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fr-FR" sz="3200" b="1" dirty="0">
                <a:solidFill>
                  <a:srgbClr val="FF0000"/>
                </a:solidFill>
              </a:rPr>
              <a:t>4 </a:t>
            </a:r>
            <a:r>
              <a:rPr lang="fr-FR" sz="3200" b="1" dirty="0">
                <a:latin typeface="Comic Sans MS" pitchFamily="66" charset="0"/>
              </a:rPr>
              <a:t>Buttée du </a:t>
            </a:r>
          </a:p>
          <a:p>
            <a:r>
              <a:rPr lang="fr-FR" sz="3200" b="1" dirty="0">
                <a:latin typeface="Comic Sans MS" pitchFamily="66" charset="0"/>
              </a:rPr>
              <a:t>Coude à Patin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0233" y="2205038"/>
            <a:ext cx="7833784" cy="4449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3" name="Rectangle 5"/>
          <p:cNvSpPr>
            <a:spLocks noChangeArrowheads="1"/>
          </p:cNvSpPr>
          <p:nvPr/>
        </p:nvSpPr>
        <p:spPr bwMode="auto">
          <a:xfrm>
            <a:off x="1020233" y="296466"/>
            <a:ext cx="2448984" cy="43219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fr-FR" sz="3200" b="1" dirty="0">
                <a:solidFill>
                  <a:srgbClr val="FF0000"/>
                </a:solidFill>
              </a:rPr>
              <a:t>5 </a:t>
            </a:r>
            <a:r>
              <a:rPr lang="fr-FR" sz="3200" b="1" dirty="0">
                <a:latin typeface="Comic Sans MS" pitchFamily="66" charset="0"/>
              </a:rPr>
              <a:t>Matériaux autour de Vidange</a:t>
            </a:r>
          </a:p>
        </p:txBody>
      </p:sp>
      <p:sp>
        <p:nvSpPr>
          <p:cNvPr id="48134" name="Rectangle 6"/>
          <p:cNvSpPr>
            <a:spLocks noChangeArrowheads="1"/>
          </p:cNvSpPr>
          <p:nvPr/>
        </p:nvSpPr>
        <p:spPr bwMode="auto">
          <a:xfrm>
            <a:off x="1020233" y="1808560"/>
            <a:ext cx="2448984" cy="43219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fr-FR" sz="3200" b="1" dirty="0">
                <a:solidFill>
                  <a:srgbClr val="FF0000"/>
                </a:solidFill>
              </a:rPr>
              <a:t>7 </a:t>
            </a:r>
            <a:r>
              <a:rPr lang="fr-FR" sz="3200" b="1" dirty="0">
                <a:latin typeface="Comic Sans MS" pitchFamily="66" charset="0"/>
              </a:rPr>
              <a:t>Système Renversable</a:t>
            </a:r>
          </a:p>
        </p:txBody>
      </p:sp>
      <p:sp>
        <p:nvSpPr>
          <p:cNvPr id="48135" name="Rectangle 7"/>
          <p:cNvSpPr>
            <a:spLocks noChangeArrowheads="1"/>
          </p:cNvSpPr>
          <p:nvPr/>
        </p:nvSpPr>
        <p:spPr bwMode="auto">
          <a:xfrm>
            <a:off x="1020233" y="1052513"/>
            <a:ext cx="2448984" cy="43219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fr-FR" sz="3200" b="1" dirty="0">
                <a:solidFill>
                  <a:srgbClr val="FF0000"/>
                </a:solidFill>
              </a:rPr>
              <a:t>6 </a:t>
            </a:r>
            <a:r>
              <a:rPr lang="fr-FR" sz="3200" b="1" dirty="0">
                <a:latin typeface="Comic Sans MS" pitchFamily="66" charset="0"/>
              </a:rPr>
              <a:t>Socle d’Ancrage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3158728"/>
            <a:ext cx="6048672" cy="332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1115484" y="3213498"/>
            <a:ext cx="1631949" cy="1674019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539752" y="4779169"/>
            <a:ext cx="2112433" cy="540544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732367" y="5319712"/>
            <a:ext cx="1246717" cy="377429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19464" name="Rectangle 8"/>
          <p:cNvSpPr>
            <a:spLocks noChangeArrowheads="1"/>
          </p:cNvSpPr>
          <p:nvPr/>
        </p:nvSpPr>
        <p:spPr bwMode="auto">
          <a:xfrm>
            <a:off x="1020233" y="296466"/>
            <a:ext cx="2448984" cy="43219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fr-FR" sz="3200" b="1" dirty="0">
                <a:solidFill>
                  <a:srgbClr val="FF0000"/>
                </a:solidFill>
              </a:rPr>
              <a:t>1 </a:t>
            </a:r>
            <a:r>
              <a:rPr lang="fr-FR" sz="3200" b="1" dirty="0">
                <a:latin typeface="Comic Sans MS" pitchFamily="66" charset="0"/>
              </a:rPr>
              <a:t>S de mise à niveau</a:t>
            </a:r>
          </a:p>
        </p:txBody>
      </p:sp>
      <p:sp>
        <p:nvSpPr>
          <p:cNvPr id="19465" name="Rectangle 9"/>
          <p:cNvSpPr>
            <a:spLocks noChangeArrowheads="1"/>
          </p:cNvSpPr>
          <p:nvPr/>
        </p:nvSpPr>
        <p:spPr bwMode="auto">
          <a:xfrm>
            <a:off x="1020233" y="1808560"/>
            <a:ext cx="2448984" cy="43219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fr-FR" sz="3200" b="1" dirty="0">
                <a:solidFill>
                  <a:srgbClr val="FF0000"/>
                </a:solidFill>
              </a:rPr>
              <a:t>3 </a:t>
            </a:r>
            <a:r>
              <a:rPr lang="fr-FR" sz="3200" b="1" dirty="0">
                <a:latin typeface="Comic Sans MS" pitchFamily="66" charset="0"/>
              </a:rPr>
              <a:t>Butée</a:t>
            </a:r>
          </a:p>
        </p:txBody>
      </p:sp>
      <p:sp>
        <p:nvSpPr>
          <p:cNvPr id="19466" name="Rectangle 10"/>
          <p:cNvSpPr>
            <a:spLocks noChangeArrowheads="1"/>
          </p:cNvSpPr>
          <p:nvPr/>
        </p:nvSpPr>
        <p:spPr bwMode="auto">
          <a:xfrm>
            <a:off x="1020233" y="1052513"/>
            <a:ext cx="2448984" cy="43219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fr-FR" sz="3200" b="1" dirty="0">
                <a:solidFill>
                  <a:srgbClr val="FF0000"/>
                </a:solidFill>
              </a:rPr>
              <a:t>2 </a:t>
            </a:r>
            <a:r>
              <a:rPr lang="fr-FR" sz="3200" b="1" dirty="0">
                <a:latin typeface="Comic Sans MS" pitchFamily="66" charset="0"/>
              </a:rPr>
              <a:t>Matériaux Drainants</a:t>
            </a:r>
          </a:p>
        </p:txBody>
      </p:sp>
      <p:sp>
        <p:nvSpPr>
          <p:cNvPr id="19467" name="Rectangle 11"/>
          <p:cNvSpPr>
            <a:spLocks noChangeArrowheads="1"/>
          </p:cNvSpPr>
          <p:nvPr/>
        </p:nvSpPr>
        <p:spPr bwMode="auto">
          <a:xfrm>
            <a:off x="1020233" y="2619376"/>
            <a:ext cx="2448984" cy="43219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fr-FR" sz="3200" b="1" dirty="0">
                <a:solidFill>
                  <a:srgbClr val="FF0000"/>
                </a:solidFill>
              </a:rPr>
              <a:t>4 </a:t>
            </a:r>
            <a:r>
              <a:rPr lang="fr-FR" sz="3200" b="1" dirty="0">
                <a:latin typeface="Comic Sans MS" pitchFamily="66" charset="0"/>
              </a:rPr>
              <a:t>Manchette de Raccordement</a:t>
            </a:r>
          </a:p>
        </p:txBody>
      </p:sp>
      <p:sp>
        <p:nvSpPr>
          <p:cNvPr id="19468" name="Oval 12"/>
          <p:cNvSpPr>
            <a:spLocks noChangeArrowheads="1"/>
          </p:cNvSpPr>
          <p:nvPr/>
        </p:nvSpPr>
        <p:spPr bwMode="auto">
          <a:xfrm>
            <a:off x="5916084" y="4670823"/>
            <a:ext cx="863600" cy="540544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3600" b="1" dirty="0"/>
              <a:t>1</a:t>
            </a:r>
          </a:p>
        </p:txBody>
      </p:sp>
      <p:sp>
        <p:nvSpPr>
          <p:cNvPr id="19470" name="Oval 14"/>
          <p:cNvSpPr>
            <a:spLocks noChangeArrowheads="1"/>
          </p:cNvSpPr>
          <p:nvPr/>
        </p:nvSpPr>
        <p:spPr bwMode="auto">
          <a:xfrm>
            <a:off x="4476751" y="6129338"/>
            <a:ext cx="863600" cy="540544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3600" b="1" dirty="0"/>
              <a:t>4</a:t>
            </a:r>
          </a:p>
        </p:txBody>
      </p:sp>
      <p:sp>
        <p:nvSpPr>
          <p:cNvPr id="19471" name="Oval 15"/>
          <p:cNvSpPr>
            <a:spLocks noChangeArrowheads="1"/>
          </p:cNvSpPr>
          <p:nvPr/>
        </p:nvSpPr>
        <p:spPr bwMode="auto">
          <a:xfrm>
            <a:off x="6877051" y="6129338"/>
            <a:ext cx="863600" cy="540544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3600" b="1" dirty="0"/>
              <a:t>3</a:t>
            </a:r>
          </a:p>
        </p:txBody>
      </p:sp>
      <p:sp>
        <p:nvSpPr>
          <p:cNvPr id="19472" name="Oval 16"/>
          <p:cNvSpPr>
            <a:spLocks noChangeArrowheads="1"/>
          </p:cNvSpPr>
          <p:nvPr/>
        </p:nvSpPr>
        <p:spPr bwMode="auto">
          <a:xfrm>
            <a:off x="7645400" y="4238625"/>
            <a:ext cx="863600" cy="540544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3600" b="1" dirty="0"/>
              <a:t>2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001" y="2493169"/>
            <a:ext cx="7776633" cy="3945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Oval 5"/>
          <p:cNvSpPr>
            <a:spLocks noChangeArrowheads="1"/>
          </p:cNvSpPr>
          <p:nvPr/>
        </p:nvSpPr>
        <p:spPr bwMode="auto">
          <a:xfrm>
            <a:off x="6011334" y="1808560"/>
            <a:ext cx="1248833" cy="59412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3600" b="1" dirty="0"/>
              <a:t>A</a:t>
            </a:r>
          </a:p>
        </p:txBody>
      </p:sp>
      <p:sp>
        <p:nvSpPr>
          <p:cNvPr id="31748" name="Oval 6"/>
          <p:cNvSpPr>
            <a:spLocks noChangeArrowheads="1"/>
          </p:cNvSpPr>
          <p:nvPr/>
        </p:nvSpPr>
        <p:spPr bwMode="auto">
          <a:xfrm>
            <a:off x="922868" y="4779169"/>
            <a:ext cx="1248833" cy="59412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3600" b="1" dirty="0"/>
              <a:t>B</a:t>
            </a:r>
          </a:p>
        </p:txBody>
      </p:sp>
      <p:sp>
        <p:nvSpPr>
          <p:cNvPr id="31749" name="Oval 7"/>
          <p:cNvSpPr>
            <a:spLocks noChangeArrowheads="1"/>
          </p:cNvSpPr>
          <p:nvPr/>
        </p:nvSpPr>
        <p:spPr bwMode="auto">
          <a:xfrm>
            <a:off x="6011334" y="4832747"/>
            <a:ext cx="1248833" cy="59412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3600" b="1" dirty="0"/>
              <a:t>C</a:t>
            </a:r>
          </a:p>
        </p:txBody>
      </p:sp>
      <p:sp>
        <p:nvSpPr>
          <p:cNvPr id="31750" name="Line 8"/>
          <p:cNvSpPr>
            <a:spLocks noChangeShapeType="1"/>
          </p:cNvSpPr>
          <p:nvPr/>
        </p:nvSpPr>
        <p:spPr bwMode="auto">
          <a:xfrm flipV="1">
            <a:off x="4572001" y="2402682"/>
            <a:ext cx="1824567" cy="1026319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fr-FR" dirty="0"/>
          </a:p>
        </p:txBody>
      </p:sp>
      <p:sp>
        <p:nvSpPr>
          <p:cNvPr id="31751" name="Line 9"/>
          <p:cNvSpPr>
            <a:spLocks noChangeShapeType="1"/>
          </p:cNvSpPr>
          <p:nvPr/>
        </p:nvSpPr>
        <p:spPr bwMode="auto">
          <a:xfrm flipH="1" flipV="1">
            <a:off x="5435601" y="4185047"/>
            <a:ext cx="768351" cy="756047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fr-FR" dirty="0"/>
          </a:p>
        </p:txBody>
      </p:sp>
      <p:sp>
        <p:nvSpPr>
          <p:cNvPr id="31752" name="Line 10"/>
          <p:cNvSpPr>
            <a:spLocks noChangeShapeType="1"/>
          </p:cNvSpPr>
          <p:nvPr/>
        </p:nvSpPr>
        <p:spPr bwMode="auto">
          <a:xfrm flipV="1">
            <a:off x="1979085" y="4346973"/>
            <a:ext cx="2976033" cy="540544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fr-FR" dirty="0"/>
          </a:p>
        </p:txBody>
      </p:sp>
      <p:sp>
        <p:nvSpPr>
          <p:cNvPr id="20494" name="Rectangle 14"/>
          <p:cNvSpPr>
            <a:spLocks noChangeArrowheads="1"/>
          </p:cNvSpPr>
          <p:nvPr/>
        </p:nvSpPr>
        <p:spPr bwMode="auto">
          <a:xfrm>
            <a:off x="1020233" y="296466"/>
            <a:ext cx="2448984" cy="43219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fr-FR" sz="3200" b="1" dirty="0">
                <a:solidFill>
                  <a:srgbClr val="FF0000"/>
                </a:solidFill>
              </a:rPr>
              <a:t>A </a:t>
            </a:r>
            <a:r>
              <a:rPr lang="fr-FR" sz="3200" b="1" dirty="0">
                <a:latin typeface="Comic Sans MS" pitchFamily="66" charset="0"/>
              </a:rPr>
              <a:t>Bouchon de Fermeture</a:t>
            </a:r>
          </a:p>
        </p:txBody>
      </p:sp>
      <p:sp>
        <p:nvSpPr>
          <p:cNvPr id="20495" name="Rectangle 15"/>
          <p:cNvSpPr>
            <a:spLocks noChangeArrowheads="1"/>
          </p:cNvSpPr>
          <p:nvPr/>
        </p:nvSpPr>
        <p:spPr bwMode="auto">
          <a:xfrm>
            <a:off x="1020233" y="998935"/>
            <a:ext cx="2448984" cy="43219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fr-FR" sz="3200" b="1" dirty="0">
                <a:solidFill>
                  <a:srgbClr val="FF0000"/>
                </a:solidFill>
              </a:rPr>
              <a:t>B </a:t>
            </a:r>
            <a:r>
              <a:rPr lang="fr-FR" sz="3200" b="1" dirty="0">
                <a:latin typeface="Comic Sans MS" pitchFamily="66" charset="0"/>
              </a:rPr>
              <a:t>Pattes de fixation</a:t>
            </a:r>
          </a:p>
        </p:txBody>
      </p:sp>
      <p:sp>
        <p:nvSpPr>
          <p:cNvPr id="20496" name="Rectangle 16"/>
          <p:cNvSpPr>
            <a:spLocks noChangeArrowheads="1"/>
          </p:cNvSpPr>
          <p:nvPr/>
        </p:nvSpPr>
        <p:spPr bwMode="auto">
          <a:xfrm>
            <a:off x="1020233" y="1646634"/>
            <a:ext cx="2448984" cy="43219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fr-FR" sz="3200" b="1" dirty="0">
                <a:solidFill>
                  <a:srgbClr val="FF0000"/>
                </a:solidFill>
              </a:rPr>
              <a:t>C </a:t>
            </a:r>
            <a:r>
              <a:rPr lang="fr-FR" sz="3200" b="1" dirty="0">
                <a:latin typeface="Comic Sans MS" pitchFamily="66" charset="0"/>
              </a:rPr>
              <a:t>Enveloppe</a:t>
            </a:r>
          </a:p>
        </p:txBody>
      </p:sp>
      <p:sp>
        <p:nvSpPr>
          <p:cNvPr id="31756" name="Rectangle 17"/>
          <p:cNvSpPr>
            <a:spLocks noChangeArrowheads="1"/>
          </p:cNvSpPr>
          <p:nvPr/>
        </p:nvSpPr>
        <p:spPr bwMode="auto">
          <a:xfrm>
            <a:off x="635000" y="5805487"/>
            <a:ext cx="4512733" cy="701279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31757" name="Line 18"/>
          <p:cNvSpPr>
            <a:spLocks noChangeShapeType="1"/>
          </p:cNvSpPr>
          <p:nvPr/>
        </p:nvSpPr>
        <p:spPr bwMode="auto">
          <a:xfrm flipV="1">
            <a:off x="1595967" y="3752850"/>
            <a:ext cx="480484" cy="1026319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2450" y="1087438"/>
            <a:ext cx="7321550" cy="547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25672" y="3645024"/>
            <a:ext cx="4530297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Rectangle 4"/>
          <p:cNvSpPr>
            <a:spLocks noChangeArrowheads="1"/>
          </p:cNvSpPr>
          <p:nvPr/>
        </p:nvSpPr>
        <p:spPr bwMode="auto">
          <a:xfrm>
            <a:off x="1500718" y="1646635"/>
            <a:ext cx="6047316" cy="3456384"/>
          </a:xfrm>
          <a:prstGeom prst="rect">
            <a:avLst/>
          </a:prstGeom>
          <a:solidFill>
            <a:schemeClr val="folHlink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fr-FR" dirty="0"/>
          </a:p>
        </p:txBody>
      </p:sp>
      <p:sp>
        <p:nvSpPr>
          <p:cNvPr id="49157" name="WordArt 5"/>
          <p:cNvSpPr>
            <a:spLocks noChangeArrowheads="1" noChangeShapeType="1" noTextEdit="1"/>
          </p:cNvSpPr>
          <p:nvPr/>
        </p:nvSpPr>
        <p:spPr bwMode="auto">
          <a:xfrm>
            <a:off x="2266951" y="2187178"/>
            <a:ext cx="4993216" cy="2376488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fr-FR" sz="3600" kern="10" dirty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/>
                  </a:outerShdw>
                </a:effectLst>
                <a:latin typeface="Arial Black"/>
              </a:rPr>
              <a:t>LES</a:t>
            </a:r>
          </a:p>
          <a:p>
            <a:pPr algn="ctr"/>
            <a:r>
              <a:rPr lang="fr-FR" sz="3600" kern="10" dirty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/>
                  </a:outerShdw>
                </a:effectLst>
                <a:latin typeface="Arial Black"/>
              </a:rPr>
              <a:t>PURGEURS</a:t>
            </a:r>
          </a:p>
          <a:p>
            <a:pPr algn="ctr"/>
            <a:r>
              <a:rPr lang="fr-FR" sz="3600" kern="10" dirty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/>
                  </a:outerShdw>
                </a:effectLst>
                <a:latin typeface="Arial Black"/>
              </a:rPr>
              <a:t>et</a:t>
            </a:r>
          </a:p>
          <a:p>
            <a:pPr algn="ctr"/>
            <a:r>
              <a:rPr lang="fr-FR" sz="3600" kern="10" dirty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/>
                  </a:outerShdw>
                </a:effectLst>
                <a:latin typeface="Arial Black"/>
              </a:rPr>
              <a:t>VENTOUSES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2492896"/>
            <a:ext cx="3888894" cy="407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4764618" y="2457450"/>
            <a:ext cx="2785533" cy="323850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2400" b="1" dirty="0"/>
              <a:t>PURGE</a:t>
            </a:r>
          </a:p>
        </p:txBody>
      </p:sp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1331640" y="5445224"/>
            <a:ext cx="2266951" cy="738435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2400" b="1" dirty="0"/>
              <a:t>ROBINET</a:t>
            </a:r>
          </a:p>
          <a:p>
            <a:pPr algn="ctr"/>
            <a:r>
              <a:rPr lang="fr-FR" sz="2400" b="1" dirty="0"/>
              <a:t>VIDANGE</a:t>
            </a:r>
          </a:p>
        </p:txBody>
      </p:sp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1259632" y="4941168"/>
            <a:ext cx="2266951" cy="323850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2400" b="1" dirty="0"/>
              <a:t>FLOTTEUR</a:t>
            </a:r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5364088" y="4941168"/>
            <a:ext cx="2785533" cy="323850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2400" b="1" dirty="0"/>
              <a:t>Robinet</a:t>
            </a:r>
          </a:p>
        </p:txBody>
      </p:sp>
      <p:sp>
        <p:nvSpPr>
          <p:cNvPr id="22538" name="Line 10"/>
          <p:cNvSpPr>
            <a:spLocks noChangeShapeType="1"/>
          </p:cNvSpPr>
          <p:nvPr/>
        </p:nvSpPr>
        <p:spPr bwMode="auto">
          <a:xfrm flipH="1">
            <a:off x="4764617" y="2781300"/>
            <a:ext cx="480483" cy="485775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fr-FR" dirty="0"/>
          </a:p>
        </p:txBody>
      </p:sp>
      <p:sp>
        <p:nvSpPr>
          <p:cNvPr id="22539" name="Line 11"/>
          <p:cNvSpPr>
            <a:spLocks noChangeShapeType="1"/>
          </p:cNvSpPr>
          <p:nvPr/>
        </p:nvSpPr>
        <p:spPr bwMode="auto">
          <a:xfrm flipV="1">
            <a:off x="3491880" y="4365104"/>
            <a:ext cx="1151467" cy="594122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fr-FR" dirty="0"/>
          </a:p>
        </p:txBody>
      </p:sp>
      <p:sp>
        <p:nvSpPr>
          <p:cNvPr id="22540" name="Line 12"/>
          <p:cNvSpPr>
            <a:spLocks noChangeShapeType="1"/>
          </p:cNvSpPr>
          <p:nvPr/>
        </p:nvSpPr>
        <p:spPr bwMode="auto">
          <a:xfrm flipV="1">
            <a:off x="3275856" y="5445224"/>
            <a:ext cx="1344083" cy="215503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fr-FR" dirty="0"/>
          </a:p>
        </p:txBody>
      </p:sp>
      <p:sp>
        <p:nvSpPr>
          <p:cNvPr id="22541" name="Line 13"/>
          <p:cNvSpPr>
            <a:spLocks noChangeShapeType="1"/>
          </p:cNvSpPr>
          <p:nvPr/>
        </p:nvSpPr>
        <p:spPr bwMode="auto">
          <a:xfrm flipH="1">
            <a:off x="5245101" y="5211366"/>
            <a:ext cx="478367" cy="32385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fr-FR" dirty="0"/>
          </a:p>
        </p:txBody>
      </p:sp>
      <p:sp>
        <p:nvSpPr>
          <p:cNvPr id="22542" name="Rectangle 14"/>
          <p:cNvSpPr>
            <a:spLocks noChangeArrowheads="1"/>
          </p:cNvSpPr>
          <p:nvPr/>
        </p:nvSpPr>
        <p:spPr bwMode="auto">
          <a:xfrm>
            <a:off x="899592" y="476672"/>
            <a:ext cx="7393517" cy="156567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4000" b="1" dirty="0" smtClean="0">
                <a:solidFill>
                  <a:srgbClr val="000099"/>
                </a:solidFill>
                <a:latin typeface="Comic Sans MS" pitchFamily="66" charset="0"/>
              </a:rPr>
              <a:t>Éliminer </a:t>
            </a:r>
            <a:r>
              <a:rPr lang="fr-FR" sz="4000" b="1" dirty="0">
                <a:solidFill>
                  <a:srgbClr val="000099"/>
                </a:solidFill>
                <a:latin typeface="Comic Sans MS" pitchFamily="66" charset="0"/>
              </a:rPr>
              <a:t>l’air dans les </a:t>
            </a:r>
          </a:p>
          <a:p>
            <a:pPr algn="ctr"/>
            <a:r>
              <a:rPr lang="fr-FR" sz="4000" b="1" dirty="0">
                <a:solidFill>
                  <a:srgbClr val="000099"/>
                </a:solidFill>
                <a:latin typeface="Comic Sans MS" pitchFamily="66" charset="0"/>
              </a:rPr>
              <a:t>Canalisations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r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5400" b="1" dirty="0" smtClean="0">
                <a:solidFill>
                  <a:srgbClr val="000099"/>
                </a:solidFill>
                <a:latin typeface="Comic Sans MS" pitchFamily="66" charset="0"/>
              </a:rPr>
              <a:t>La Ventouse 3 fonctions</a:t>
            </a:r>
            <a:endParaRPr lang="fr-FR" dirty="0"/>
          </a:p>
        </p:txBody>
      </p:sp>
      <p:sp>
        <p:nvSpPr>
          <p:cNvPr id="16" name="Espace réservé du contenu 15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330824" cy="4434840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fr-FR" sz="2800" b="1" dirty="0" smtClean="0">
                <a:solidFill>
                  <a:srgbClr val="FF0000"/>
                </a:solidFill>
                <a:latin typeface="Comic Sans MS" pitchFamily="66" charset="0"/>
              </a:rPr>
              <a:t>Mise en eau</a:t>
            </a:r>
          </a:p>
          <a:p>
            <a:pPr>
              <a:buFont typeface="Wingdings" pitchFamily="2" charset="2"/>
              <a:buChar char="v"/>
            </a:pPr>
            <a:endParaRPr lang="fr-FR" sz="2800" b="1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>
              <a:buFont typeface="Wingdings" pitchFamily="2" charset="2"/>
              <a:buChar char="v"/>
            </a:pPr>
            <a:r>
              <a:rPr lang="fr-FR" sz="2800" b="1" dirty="0" smtClean="0">
                <a:solidFill>
                  <a:srgbClr val="FF0000"/>
                </a:solidFill>
                <a:latin typeface="Comic Sans MS" pitchFamily="66" charset="0"/>
              </a:rPr>
              <a:t>Dégazage en période d’exploitation</a:t>
            </a:r>
          </a:p>
          <a:p>
            <a:pPr>
              <a:buFont typeface="Wingdings" pitchFamily="2" charset="2"/>
              <a:buChar char="v"/>
            </a:pPr>
            <a:endParaRPr lang="fr-FR" sz="2800" b="1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>
              <a:buFont typeface="Wingdings" pitchFamily="2" charset="2"/>
              <a:buChar char="v"/>
            </a:pPr>
            <a:r>
              <a:rPr lang="fr-FR" sz="2800" b="1" dirty="0" smtClean="0">
                <a:solidFill>
                  <a:srgbClr val="FF0000"/>
                </a:solidFill>
                <a:latin typeface="Comic Sans MS" pitchFamily="66" charset="0"/>
              </a:rPr>
              <a:t>Vidange</a:t>
            </a:r>
          </a:p>
          <a:p>
            <a:endParaRPr lang="fr-FR" dirty="0"/>
          </a:p>
        </p:txBody>
      </p:sp>
      <p:pic>
        <p:nvPicPr>
          <p:cNvPr id="18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085588" y="2439765"/>
            <a:ext cx="3163824" cy="284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260350"/>
            <a:ext cx="4608512" cy="270986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6451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16613" y="3357563"/>
            <a:ext cx="2936875" cy="328771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54276" name="Rectangle 6"/>
          <p:cNvSpPr>
            <a:spLocks noChangeArrowheads="1"/>
          </p:cNvSpPr>
          <p:nvPr/>
        </p:nvSpPr>
        <p:spPr bwMode="auto">
          <a:xfrm>
            <a:off x="323850" y="1125538"/>
            <a:ext cx="792163" cy="165576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54277" name="Rectangle 7"/>
          <p:cNvSpPr>
            <a:spLocks noChangeArrowheads="1"/>
          </p:cNvSpPr>
          <p:nvPr/>
        </p:nvSpPr>
        <p:spPr bwMode="auto">
          <a:xfrm>
            <a:off x="971550" y="1557338"/>
            <a:ext cx="504825" cy="122396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54278" name="Rectangle 8"/>
          <p:cNvSpPr>
            <a:spLocks noChangeArrowheads="1"/>
          </p:cNvSpPr>
          <p:nvPr/>
        </p:nvSpPr>
        <p:spPr bwMode="auto">
          <a:xfrm>
            <a:off x="1331913" y="2349500"/>
            <a:ext cx="792162" cy="3587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54279" name="Rectangle 9"/>
          <p:cNvSpPr>
            <a:spLocks noChangeArrowheads="1"/>
          </p:cNvSpPr>
          <p:nvPr/>
        </p:nvSpPr>
        <p:spPr bwMode="auto">
          <a:xfrm>
            <a:off x="2124075" y="2492375"/>
            <a:ext cx="360363" cy="2889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54280" name="Rectangle 10"/>
          <p:cNvSpPr>
            <a:spLocks noChangeArrowheads="1"/>
          </p:cNvSpPr>
          <p:nvPr/>
        </p:nvSpPr>
        <p:spPr bwMode="auto">
          <a:xfrm rot="2137542">
            <a:off x="1835150" y="2559050"/>
            <a:ext cx="1081088" cy="1508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54281" name="Rectangle 11"/>
          <p:cNvSpPr>
            <a:spLocks noChangeArrowheads="1"/>
          </p:cNvSpPr>
          <p:nvPr/>
        </p:nvSpPr>
        <p:spPr bwMode="auto">
          <a:xfrm>
            <a:off x="1403350" y="908050"/>
            <a:ext cx="1800225" cy="2889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54282" name="Rectangle 12"/>
          <p:cNvSpPr>
            <a:spLocks noChangeArrowheads="1"/>
          </p:cNvSpPr>
          <p:nvPr/>
        </p:nvSpPr>
        <p:spPr bwMode="auto">
          <a:xfrm>
            <a:off x="1619250" y="1125538"/>
            <a:ext cx="1584325" cy="28733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54283" name="Rectangle 13"/>
          <p:cNvSpPr>
            <a:spLocks noChangeArrowheads="1"/>
          </p:cNvSpPr>
          <p:nvPr/>
        </p:nvSpPr>
        <p:spPr bwMode="auto">
          <a:xfrm>
            <a:off x="1763713" y="1341438"/>
            <a:ext cx="1512887" cy="3587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54284" name="Rectangle 14"/>
          <p:cNvSpPr>
            <a:spLocks noChangeArrowheads="1"/>
          </p:cNvSpPr>
          <p:nvPr/>
        </p:nvSpPr>
        <p:spPr bwMode="auto">
          <a:xfrm>
            <a:off x="1979613" y="1700213"/>
            <a:ext cx="1079500" cy="2889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54285" name="Rectangle 15"/>
          <p:cNvSpPr>
            <a:spLocks noChangeArrowheads="1"/>
          </p:cNvSpPr>
          <p:nvPr/>
        </p:nvSpPr>
        <p:spPr bwMode="auto">
          <a:xfrm>
            <a:off x="2268538" y="1989138"/>
            <a:ext cx="719137" cy="2159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54286" name="Rectangle 16"/>
          <p:cNvSpPr>
            <a:spLocks noChangeArrowheads="1"/>
          </p:cNvSpPr>
          <p:nvPr/>
        </p:nvSpPr>
        <p:spPr bwMode="auto">
          <a:xfrm>
            <a:off x="1187450" y="188913"/>
            <a:ext cx="3889375" cy="36036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54287" name="Rectangle 17"/>
          <p:cNvSpPr>
            <a:spLocks noChangeArrowheads="1"/>
          </p:cNvSpPr>
          <p:nvPr/>
        </p:nvSpPr>
        <p:spPr bwMode="auto">
          <a:xfrm>
            <a:off x="5795963" y="3213100"/>
            <a:ext cx="1223962" cy="15843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54288" name="Rectangle 18"/>
          <p:cNvSpPr>
            <a:spLocks noChangeArrowheads="1"/>
          </p:cNvSpPr>
          <p:nvPr/>
        </p:nvSpPr>
        <p:spPr bwMode="auto">
          <a:xfrm>
            <a:off x="7956550" y="3141663"/>
            <a:ext cx="1008063" cy="172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54289" name="Rectangle 19"/>
          <p:cNvSpPr>
            <a:spLocks noChangeArrowheads="1"/>
          </p:cNvSpPr>
          <p:nvPr/>
        </p:nvSpPr>
        <p:spPr bwMode="auto">
          <a:xfrm>
            <a:off x="5651500" y="4652963"/>
            <a:ext cx="576263" cy="20161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54290" name="Rectangle 20"/>
          <p:cNvSpPr>
            <a:spLocks noChangeArrowheads="1"/>
          </p:cNvSpPr>
          <p:nvPr/>
        </p:nvSpPr>
        <p:spPr bwMode="auto">
          <a:xfrm>
            <a:off x="323850" y="2781300"/>
            <a:ext cx="3311525" cy="5048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54291" name="Rectangle 21"/>
          <p:cNvSpPr>
            <a:spLocks noChangeArrowheads="1"/>
          </p:cNvSpPr>
          <p:nvPr/>
        </p:nvSpPr>
        <p:spPr bwMode="auto">
          <a:xfrm>
            <a:off x="1187450" y="404813"/>
            <a:ext cx="2663825" cy="50323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54292" name="Rectangle 22"/>
          <p:cNvSpPr>
            <a:spLocks noChangeArrowheads="1"/>
          </p:cNvSpPr>
          <p:nvPr/>
        </p:nvSpPr>
        <p:spPr bwMode="auto">
          <a:xfrm>
            <a:off x="3203575" y="836613"/>
            <a:ext cx="360363" cy="172878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64535" name="Line 23"/>
          <p:cNvSpPr>
            <a:spLocks noChangeShapeType="1"/>
          </p:cNvSpPr>
          <p:nvPr/>
        </p:nvSpPr>
        <p:spPr bwMode="auto">
          <a:xfrm>
            <a:off x="971550" y="765175"/>
            <a:ext cx="2736850" cy="0"/>
          </a:xfrm>
          <a:prstGeom prst="line">
            <a:avLst/>
          </a:prstGeom>
          <a:noFill/>
          <a:ln w="5715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fr-FR" dirty="0"/>
          </a:p>
        </p:txBody>
      </p:sp>
      <p:sp>
        <p:nvSpPr>
          <p:cNvPr id="64536" name="Line 24"/>
          <p:cNvSpPr>
            <a:spLocks noChangeShapeType="1"/>
          </p:cNvSpPr>
          <p:nvPr/>
        </p:nvSpPr>
        <p:spPr bwMode="auto">
          <a:xfrm flipV="1">
            <a:off x="3348038" y="765175"/>
            <a:ext cx="0" cy="18002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fr-FR" dirty="0"/>
          </a:p>
        </p:txBody>
      </p:sp>
      <p:sp>
        <p:nvSpPr>
          <p:cNvPr id="54295" name="Oval 25"/>
          <p:cNvSpPr>
            <a:spLocks noChangeArrowheads="1"/>
          </p:cNvSpPr>
          <p:nvPr/>
        </p:nvSpPr>
        <p:spPr bwMode="auto">
          <a:xfrm>
            <a:off x="2484438" y="2349500"/>
            <a:ext cx="287337" cy="28733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64538" name="Oval 26"/>
          <p:cNvSpPr>
            <a:spLocks noChangeArrowheads="1"/>
          </p:cNvSpPr>
          <p:nvPr/>
        </p:nvSpPr>
        <p:spPr bwMode="auto">
          <a:xfrm>
            <a:off x="2484438" y="2349500"/>
            <a:ext cx="287337" cy="287338"/>
          </a:xfrm>
          <a:prstGeom prst="ellipse">
            <a:avLst/>
          </a:prstGeom>
          <a:solidFill>
            <a:schemeClr val="bg1"/>
          </a:solidFill>
          <a:ln w="57150">
            <a:solidFill>
              <a:srgbClr val="0000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64539" name="Line 27"/>
          <p:cNvSpPr>
            <a:spLocks noChangeShapeType="1"/>
          </p:cNvSpPr>
          <p:nvPr/>
        </p:nvSpPr>
        <p:spPr bwMode="auto">
          <a:xfrm>
            <a:off x="539750" y="2492375"/>
            <a:ext cx="2016125" cy="0"/>
          </a:xfrm>
          <a:prstGeom prst="line">
            <a:avLst/>
          </a:prstGeom>
          <a:noFill/>
          <a:ln w="57150">
            <a:solidFill>
              <a:srgbClr val="000099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fr-FR" dirty="0"/>
          </a:p>
        </p:txBody>
      </p:sp>
      <p:sp>
        <p:nvSpPr>
          <p:cNvPr id="64540" name="Rectangle 28"/>
          <p:cNvSpPr>
            <a:spLocks noChangeArrowheads="1"/>
          </p:cNvSpPr>
          <p:nvPr/>
        </p:nvSpPr>
        <p:spPr bwMode="auto">
          <a:xfrm>
            <a:off x="468313" y="1989138"/>
            <a:ext cx="1223962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fr-FR" sz="2400" b="1" dirty="0">
                <a:solidFill>
                  <a:srgbClr val="FF0000"/>
                </a:solidFill>
              </a:rPr>
              <a:t>R.P.Av.</a:t>
            </a:r>
          </a:p>
        </p:txBody>
      </p:sp>
      <p:sp>
        <p:nvSpPr>
          <p:cNvPr id="64541" name="Rectangle 29"/>
          <p:cNvSpPr>
            <a:spLocks noChangeArrowheads="1"/>
          </p:cNvSpPr>
          <p:nvPr/>
        </p:nvSpPr>
        <p:spPr bwMode="auto">
          <a:xfrm>
            <a:off x="5003800" y="188913"/>
            <a:ext cx="3889375" cy="295275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2400" b="1" dirty="0">
                <a:solidFill>
                  <a:srgbClr val="000099"/>
                </a:solidFill>
                <a:latin typeface="Comic Sans MS" pitchFamily="66" charset="0"/>
              </a:rPr>
              <a:t>Certains Abonnés ont </a:t>
            </a:r>
          </a:p>
          <a:p>
            <a:pPr algn="ctr"/>
            <a:r>
              <a:rPr lang="fr-FR" sz="2400" b="1" dirty="0">
                <a:solidFill>
                  <a:srgbClr val="000099"/>
                </a:solidFill>
                <a:latin typeface="Comic Sans MS" pitchFamily="66" charset="0"/>
              </a:rPr>
              <a:t>une différence d’Altitude </a:t>
            </a:r>
          </a:p>
          <a:p>
            <a:pPr algn="ctr"/>
            <a:r>
              <a:rPr lang="fr-FR" sz="2400" b="1" dirty="0">
                <a:solidFill>
                  <a:srgbClr val="000099"/>
                </a:solidFill>
                <a:latin typeface="Comic Sans MS" pitchFamily="66" charset="0"/>
              </a:rPr>
              <a:t>importante avec le </a:t>
            </a:r>
          </a:p>
          <a:p>
            <a:pPr algn="ctr"/>
            <a:r>
              <a:rPr lang="fr-FR" sz="2400" b="1" dirty="0">
                <a:solidFill>
                  <a:srgbClr val="000099"/>
                </a:solidFill>
                <a:latin typeface="Comic Sans MS" pitchFamily="66" charset="0"/>
              </a:rPr>
              <a:t>Château d’Eau.</a:t>
            </a:r>
          </a:p>
          <a:p>
            <a:pPr algn="ctr"/>
            <a:endParaRPr lang="fr-FR" sz="2400" b="1" dirty="0">
              <a:solidFill>
                <a:srgbClr val="000099"/>
              </a:solidFill>
              <a:latin typeface="Comic Sans MS" pitchFamily="66" charset="0"/>
            </a:endParaRPr>
          </a:p>
          <a:p>
            <a:pPr algn="ctr"/>
            <a:r>
              <a:rPr lang="fr-FR" sz="2400" b="1" dirty="0">
                <a:solidFill>
                  <a:srgbClr val="000099"/>
                </a:solidFill>
                <a:latin typeface="Comic Sans MS" pitchFamily="66" charset="0"/>
              </a:rPr>
              <a:t>On installe un </a:t>
            </a:r>
          </a:p>
          <a:p>
            <a:pPr algn="ctr"/>
            <a:r>
              <a:rPr lang="fr-FR" sz="2400" b="1" dirty="0">
                <a:solidFill>
                  <a:srgbClr val="FF0000"/>
                </a:solidFill>
                <a:latin typeface="Comic Sans MS" pitchFamily="66" charset="0"/>
              </a:rPr>
              <a:t>R</a:t>
            </a:r>
            <a:r>
              <a:rPr lang="fr-FR" sz="2400" b="1" dirty="0">
                <a:solidFill>
                  <a:srgbClr val="000099"/>
                </a:solidFill>
                <a:latin typeface="Comic Sans MS" pitchFamily="66" charset="0"/>
              </a:rPr>
              <a:t>égulateur de </a:t>
            </a:r>
            <a:r>
              <a:rPr lang="fr-FR" sz="2400" b="1" dirty="0">
                <a:solidFill>
                  <a:srgbClr val="FF0000"/>
                </a:solidFill>
                <a:latin typeface="Comic Sans MS" pitchFamily="66" charset="0"/>
              </a:rPr>
              <a:t>P</a:t>
            </a:r>
            <a:r>
              <a:rPr lang="fr-FR" sz="2400" b="1" dirty="0">
                <a:solidFill>
                  <a:srgbClr val="000099"/>
                </a:solidFill>
                <a:latin typeface="Comic Sans MS" pitchFamily="66" charset="0"/>
              </a:rPr>
              <a:t>ression </a:t>
            </a:r>
          </a:p>
          <a:p>
            <a:pPr algn="ctr"/>
            <a:r>
              <a:rPr lang="fr-FR" sz="2400" b="1" dirty="0">
                <a:solidFill>
                  <a:srgbClr val="FF0000"/>
                </a:solidFill>
                <a:latin typeface="Comic Sans MS" pitchFamily="66" charset="0"/>
              </a:rPr>
              <a:t>Av</a:t>
            </a:r>
            <a:r>
              <a:rPr lang="fr-FR" sz="2400" b="1" dirty="0">
                <a:solidFill>
                  <a:srgbClr val="000099"/>
                </a:solidFill>
                <a:latin typeface="Comic Sans MS" pitchFamily="66" charset="0"/>
              </a:rPr>
              <a:t>al</a:t>
            </a:r>
          </a:p>
        </p:txBody>
      </p:sp>
      <p:sp>
        <p:nvSpPr>
          <p:cNvPr id="64542" name="Rectangle 30"/>
          <p:cNvSpPr>
            <a:spLocks noChangeArrowheads="1"/>
          </p:cNvSpPr>
          <p:nvPr/>
        </p:nvSpPr>
        <p:spPr bwMode="auto">
          <a:xfrm>
            <a:off x="323850" y="3429000"/>
            <a:ext cx="5472113" cy="6477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2400" b="1" dirty="0">
                <a:solidFill>
                  <a:srgbClr val="000099"/>
                </a:solidFill>
                <a:latin typeface="Comic Sans MS" pitchFamily="66" charset="0"/>
              </a:rPr>
              <a:t>Régulateur à commande par ressort</a:t>
            </a:r>
            <a:r>
              <a:rPr lang="fr-FR" sz="2400" b="1" dirty="0">
                <a:solidFill>
                  <a:srgbClr val="000099"/>
                </a:solidFill>
              </a:rPr>
              <a:t>.</a:t>
            </a:r>
          </a:p>
        </p:txBody>
      </p:sp>
      <p:sp>
        <p:nvSpPr>
          <p:cNvPr id="64543" name="Rectangle 31"/>
          <p:cNvSpPr>
            <a:spLocks noChangeArrowheads="1"/>
          </p:cNvSpPr>
          <p:nvPr/>
        </p:nvSpPr>
        <p:spPr bwMode="auto">
          <a:xfrm>
            <a:off x="323850" y="4437063"/>
            <a:ext cx="5472113" cy="1081087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2400" b="1" dirty="0">
                <a:solidFill>
                  <a:srgbClr val="000099"/>
                </a:solidFill>
                <a:latin typeface="Comic Sans MS" pitchFamily="66" charset="0"/>
              </a:rPr>
              <a:t>Il stabilise la Pression </a:t>
            </a:r>
          </a:p>
          <a:p>
            <a:pPr algn="ctr"/>
            <a:r>
              <a:rPr lang="fr-FR" sz="2400" b="1" dirty="0">
                <a:solidFill>
                  <a:srgbClr val="000099"/>
                </a:solidFill>
                <a:latin typeface="Comic Sans MS" pitchFamily="66" charset="0"/>
              </a:rPr>
              <a:t>à une Valeur Convenable</a:t>
            </a:r>
          </a:p>
        </p:txBody>
      </p:sp>
      <p:sp>
        <p:nvSpPr>
          <p:cNvPr id="64544" name="Rectangle 32"/>
          <p:cNvSpPr>
            <a:spLocks noChangeArrowheads="1"/>
          </p:cNvSpPr>
          <p:nvPr/>
        </p:nvSpPr>
        <p:spPr bwMode="auto">
          <a:xfrm>
            <a:off x="323850" y="5949950"/>
            <a:ext cx="5472113" cy="6477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3200" b="1" dirty="0">
                <a:solidFill>
                  <a:srgbClr val="FF0000"/>
                </a:solidFill>
                <a:latin typeface="Comic Sans MS" pitchFamily="66" charset="0"/>
              </a:rPr>
              <a:t>AMONT ou AVAL</a:t>
            </a:r>
          </a:p>
        </p:txBody>
      </p:sp>
      <p:sp>
        <p:nvSpPr>
          <p:cNvPr id="64545" name="Rectangle 33"/>
          <p:cNvSpPr>
            <a:spLocks noChangeArrowheads="1"/>
          </p:cNvSpPr>
          <p:nvPr/>
        </p:nvSpPr>
        <p:spPr bwMode="auto">
          <a:xfrm>
            <a:off x="7885113" y="4076700"/>
            <a:ext cx="935037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fr-FR" sz="2400" b="1" dirty="0">
                <a:solidFill>
                  <a:srgbClr val="FF0000"/>
                </a:solidFill>
              </a:rPr>
              <a:t>AVAL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16"/>
          <p:cNvSpPr>
            <a:spLocks noChangeArrowheads="1"/>
          </p:cNvSpPr>
          <p:nvPr/>
        </p:nvSpPr>
        <p:spPr bwMode="auto">
          <a:xfrm>
            <a:off x="1187450" y="188913"/>
            <a:ext cx="3889375" cy="36036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55299" name="Rectangle 18"/>
          <p:cNvSpPr>
            <a:spLocks noChangeArrowheads="1"/>
          </p:cNvSpPr>
          <p:nvPr/>
        </p:nvSpPr>
        <p:spPr bwMode="auto">
          <a:xfrm>
            <a:off x="7956550" y="3141663"/>
            <a:ext cx="1008063" cy="172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55300" name="Rectangle 20"/>
          <p:cNvSpPr>
            <a:spLocks noChangeArrowheads="1"/>
          </p:cNvSpPr>
          <p:nvPr/>
        </p:nvSpPr>
        <p:spPr bwMode="auto">
          <a:xfrm>
            <a:off x="323850" y="2781300"/>
            <a:ext cx="3311525" cy="5048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65565" name="Rectangle 29"/>
          <p:cNvSpPr>
            <a:spLocks noChangeArrowheads="1"/>
          </p:cNvSpPr>
          <p:nvPr/>
        </p:nvSpPr>
        <p:spPr bwMode="auto">
          <a:xfrm>
            <a:off x="5003800" y="188913"/>
            <a:ext cx="3889375" cy="295275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fr-FR" sz="2400" b="1" dirty="0">
                <a:solidFill>
                  <a:srgbClr val="000099"/>
                </a:solidFill>
                <a:latin typeface="Comic Sans MS" pitchFamily="66" charset="0"/>
              </a:rPr>
              <a:t>Certains Abonnés ont </a:t>
            </a:r>
          </a:p>
          <a:p>
            <a:r>
              <a:rPr lang="fr-FR" sz="2400" b="1" dirty="0">
                <a:solidFill>
                  <a:srgbClr val="000099"/>
                </a:solidFill>
                <a:latin typeface="Comic Sans MS" pitchFamily="66" charset="0"/>
              </a:rPr>
              <a:t>Une pression </a:t>
            </a:r>
          </a:p>
          <a:p>
            <a:r>
              <a:rPr lang="fr-FR" sz="2400" b="1" dirty="0">
                <a:solidFill>
                  <a:srgbClr val="000099"/>
                </a:solidFill>
                <a:latin typeface="Comic Sans MS" pitchFamily="66" charset="0"/>
              </a:rPr>
              <a:t>insuffisante, voire nulle.</a:t>
            </a:r>
          </a:p>
          <a:p>
            <a:endParaRPr lang="fr-FR" sz="2400" b="1" dirty="0">
              <a:solidFill>
                <a:srgbClr val="000099"/>
              </a:solidFill>
              <a:latin typeface="Comic Sans MS" pitchFamily="66" charset="0"/>
            </a:endParaRPr>
          </a:p>
          <a:p>
            <a:r>
              <a:rPr lang="fr-FR" sz="2400" b="1" dirty="0">
                <a:solidFill>
                  <a:srgbClr val="000099"/>
                </a:solidFill>
                <a:latin typeface="Comic Sans MS" pitchFamily="66" charset="0"/>
              </a:rPr>
              <a:t>On installe un </a:t>
            </a:r>
          </a:p>
          <a:p>
            <a:r>
              <a:rPr lang="fr-FR" sz="2400" b="1" dirty="0">
                <a:solidFill>
                  <a:srgbClr val="FF0000"/>
                </a:solidFill>
                <a:latin typeface="Comic Sans MS" pitchFamily="66" charset="0"/>
              </a:rPr>
              <a:t>R</a:t>
            </a:r>
            <a:r>
              <a:rPr lang="fr-FR" sz="2400" b="1" dirty="0">
                <a:solidFill>
                  <a:srgbClr val="000099"/>
                </a:solidFill>
                <a:latin typeface="Comic Sans MS" pitchFamily="66" charset="0"/>
              </a:rPr>
              <a:t>égulateur de </a:t>
            </a:r>
            <a:r>
              <a:rPr lang="fr-FR" sz="2400" b="1" dirty="0">
                <a:solidFill>
                  <a:srgbClr val="FF0000"/>
                </a:solidFill>
                <a:latin typeface="Comic Sans MS" pitchFamily="66" charset="0"/>
              </a:rPr>
              <a:t>P</a:t>
            </a:r>
            <a:r>
              <a:rPr lang="fr-FR" sz="2400" b="1" dirty="0">
                <a:solidFill>
                  <a:srgbClr val="000099"/>
                </a:solidFill>
                <a:latin typeface="Comic Sans MS" pitchFamily="66" charset="0"/>
              </a:rPr>
              <a:t>ression </a:t>
            </a:r>
          </a:p>
          <a:p>
            <a:r>
              <a:rPr lang="fr-FR" sz="2400" b="1" dirty="0">
                <a:solidFill>
                  <a:srgbClr val="FF0000"/>
                </a:solidFill>
                <a:latin typeface="Comic Sans MS" pitchFamily="66" charset="0"/>
              </a:rPr>
              <a:t>Am</a:t>
            </a:r>
            <a:r>
              <a:rPr lang="fr-FR" sz="2400" b="1" dirty="0">
                <a:solidFill>
                  <a:srgbClr val="000099"/>
                </a:solidFill>
                <a:latin typeface="Comic Sans MS" pitchFamily="66" charset="0"/>
              </a:rPr>
              <a:t>ont.</a:t>
            </a:r>
          </a:p>
        </p:txBody>
      </p:sp>
      <p:sp>
        <p:nvSpPr>
          <p:cNvPr id="65566" name="Rectangle 30"/>
          <p:cNvSpPr>
            <a:spLocks noChangeArrowheads="1"/>
          </p:cNvSpPr>
          <p:nvPr/>
        </p:nvSpPr>
        <p:spPr bwMode="auto">
          <a:xfrm>
            <a:off x="179388" y="3429000"/>
            <a:ext cx="5616575" cy="6477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2400" b="1" dirty="0">
                <a:solidFill>
                  <a:srgbClr val="000099"/>
                </a:solidFill>
                <a:latin typeface="Comic Sans MS" pitchFamily="66" charset="0"/>
              </a:rPr>
              <a:t>Régulateur à commande Hydraulique</a:t>
            </a:r>
            <a:r>
              <a:rPr lang="fr-FR" sz="2400" b="1" dirty="0">
                <a:solidFill>
                  <a:srgbClr val="000099"/>
                </a:solidFill>
              </a:rPr>
              <a:t>.</a:t>
            </a:r>
          </a:p>
        </p:txBody>
      </p:sp>
      <p:sp>
        <p:nvSpPr>
          <p:cNvPr id="65567" name="Rectangle 31"/>
          <p:cNvSpPr>
            <a:spLocks noChangeArrowheads="1"/>
          </p:cNvSpPr>
          <p:nvPr/>
        </p:nvSpPr>
        <p:spPr bwMode="auto">
          <a:xfrm>
            <a:off x="179388" y="4437063"/>
            <a:ext cx="5616575" cy="1081087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2400" b="1" dirty="0">
                <a:solidFill>
                  <a:srgbClr val="000099"/>
                </a:solidFill>
                <a:latin typeface="Comic Sans MS" pitchFamily="66" charset="0"/>
              </a:rPr>
              <a:t>Il permet d’obtenir la Pression </a:t>
            </a:r>
          </a:p>
          <a:p>
            <a:pPr algn="ctr"/>
            <a:r>
              <a:rPr lang="fr-FR" sz="2400" b="1" dirty="0">
                <a:solidFill>
                  <a:srgbClr val="000099"/>
                </a:solidFill>
                <a:latin typeface="Comic Sans MS" pitchFamily="66" charset="0"/>
              </a:rPr>
              <a:t>d’utilisation nécessaire.</a:t>
            </a:r>
          </a:p>
        </p:txBody>
      </p:sp>
      <p:sp>
        <p:nvSpPr>
          <p:cNvPr id="65568" name="Rectangle 32"/>
          <p:cNvSpPr>
            <a:spLocks noChangeArrowheads="1"/>
          </p:cNvSpPr>
          <p:nvPr/>
        </p:nvSpPr>
        <p:spPr bwMode="auto">
          <a:xfrm>
            <a:off x="179388" y="5949950"/>
            <a:ext cx="5616575" cy="6477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3200" b="1" dirty="0">
                <a:solidFill>
                  <a:srgbClr val="FF0000"/>
                </a:solidFill>
                <a:latin typeface="Comic Sans MS" pitchFamily="66" charset="0"/>
              </a:rPr>
              <a:t>AMONT ou AVAL</a:t>
            </a:r>
          </a:p>
        </p:txBody>
      </p:sp>
      <p:pic>
        <p:nvPicPr>
          <p:cNvPr id="65569" name="Picture 3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90500"/>
            <a:ext cx="4392612" cy="29559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65570" name="Picture 3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425" y="3500438"/>
            <a:ext cx="2938463" cy="302895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55307" name="Rectangle 35"/>
          <p:cNvSpPr>
            <a:spLocks noChangeArrowheads="1"/>
          </p:cNvSpPr>
          <p:nvPr/>
        </p:nvSpPr>
        <p:spPr bwMode="auto">
          <a:xfrm>
            <a:off x="971550" y="549275"/>
            <a:ext cx="2663825" cy="1428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55308" name="Rectangle 36"/>
          <p:cNvSpPr>
            <a:spLocks noChangeArrowheads="1"/>
          </p:cNvSpPr>
          <p:nvPr/>
        </p:nvSpPr>
        <p:spPr bwMode="auto">
          <a:xfrm>
            <a:off x="3276600" y="2636838"/>
            <a:ext cx="1511300" cy="57626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55309" name="Rectangle 37"/>
          <p:cNvSpPr>
            <a:spLocks noChangeArrowheads="1"/>
          </p:cNvSpPr>
          <p:nvPr/>
        </p:nvSpPr>
        <p:spPr bwMode="auto">
          <a:xfrm>
            <a:off x="2771775" y="1700213"/>
            <a:ext cx="576263" cy="100806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55310" name="Rectangle 38"/>
          <p:cNvSpPr>
            <a:spLocks noChangeArrowheads="1"/>
          </p:cNvSpPr>
          <p:nvPr/>
        </p:nvSpPr>
        <p:spPr bwMode="auto">
          <a:xfrm>
            <a:off x="179388" y="1268413"/>
            <a:ext cx="863600" cy="194468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55311" name="AutoShape 39"/>
          <p:cNvSpPr>
            <a:spLocks noChangeArrowheads="1"/>
          </p:cNvSpPr>
          <p:nvPr/>
        </p:nvSpPr>
        <p:spPr bwMode="auto">
          <a:xfrm>
            <a:off x="611188" y="1557338"/>
            <a:ext cx="1944687" cy="1727200"/>
          </a:xfrm>
          <a:prstGeom prst="rtTriangle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65576" name="Line 40"/>
          <p:cNvSpPr>
            <a:spLocks noChangeShapeType="1"/>
          </p:cNvSpPr>
          <p:nvPr/>
        </p:nvSpPr>
        <p:spPr bwMode="auto">
          <a:xfrm>
            <a:off x="827088" y="620713"/>
            <a:ext cx="2808287" cy="0"/>
          </a:xfrm>
          <a:prstGeom prst="line">
            <a:avLst/>
          </a:prstGeom>
          <a:noFill/>
          <a:ln w="5715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fr-FR" dirty="0"/>
          </a:p>
        </p:txBody>
      </p:sp>
      <p:sp>
        <p:nvSpPr>
          <p:cNvPr id="55313" name="Oval 41"/>
          <p:cNvSpPr>
            <a:spLocks noChangeArrowheads="1"/>
          </p:cNvSpPr>
          <p:nvPr/>
        </p:nvSpPr>
        <p:spPr bwMode="auto">
          <a:xfrm>
            <a:off x="1763713" y="2420938"/>
            <a:ext cx="287337" cy="287337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65578" name="Oval 42"/>
          <p:cNvSpPr>
            <a:spLocks noChangeArrowheads="1"/>
          </p:cNvSpPr>
          <p:nvPr/>
        </p:nvSpPr>
        <p:spPr bwMode="auto">
          <a:xfrm>
            <a:off x="1763713" y="2420938"/>
            <a:ext cx="287337" cy="287337"/>
          </a:xfrm>
          <a:prstGeom prst="ellipse">
            <a:avLst/>
          </a:prstGeom>
          <a:solidFill>
            <a:schemeClr val="bg1"/>
          </a:solidFill>
          <a:ln w="57150">
            <a:solidFill>
              <a:srgbClr val="0000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65579" name="Rectangle 43"/>
          <p:cNvSpPr>
            <a:spLocks noChangeArrowheads="1"/>
          </p:cNvSpPr>
          <p:nvPr/>
        </p:nvSpPr>
        <p:spPr bwMode="auto">
          <a:xfrm>
            <a:off x="179388" y="1989138"/>
            <a:ext cx="1223962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fr-FR" sz="2400" b="1" dirty="0">
                <a:solidFill>
                  <a:srgbClr val="FF0000"/>
                </a:solidFill>
              </a:rPr>
              <a:t>R.P.Am.</a:t>
            </a:r>
            <a:endParaRPr lang="fr-FR" sz="2400" b="1" dirty="0"/>
          </a:p>
        </p:txBody>
      </p:sp>
      <p:sp>
        <p:nvSpPr>
          <p:cNvPr id="65580" name="Line 44"/>
          <p:cNvSpPr>
            <a:spLocks noChangeShapeType="1"/>
          </p:cNvSpPr>
          <p:nvPr/>
        </p:nvSpPr>
        <p:spPr bwMode="auto">
          <a:xfrm>
            <a:off x="250825" y="2492375"/>
            <a:ext cx="1512888" cy="0"/>
          </a:xfrm>
          <a:prstGeom prst="line">
            <a:avLst/>
          </a:prstGeom>
          <a:noFill/>
          <a:ln w="57150">
            <a:solidFill>
              <a:srgbClr val="000099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fr-FR" dirty="0"/>
          </a:p>
        </p:txBody>
      </p:sp>
      <p:sp>
        <p:nvSpPr>
          <p:cNvPr id="55317" name="Rectangle 45"/>
          <p:cNvSpPr>
            <a:spLocks noChangeArrowheads="1"/>
          </p:cNvSpPr>
          <p:nvPr/>
        </p:nvSpPr>
        <p:spPr bwMode="auto">
          <a:xfrm>
            <a:off x="5867400" y="3357563"/>
            <a:ext cx="649288" cy="122396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55318" name="Rectangle 46"/>
          <p:cNvSpPr>
            <a:spLocks noChangeArrowheads="1"/>
          </p:cNvSpPr>
          <p:nvPr/>
        </p:nvSpPr>
        <p:spPr bwMode="auto">
          <a:xfrm>
            <a:off x="8459788" y="3357563"/>
            <a:ext cx="504825" cy="12954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55319" name="Rectangle 47"/>
          <p:cNvSpPr>
            <a:spLocks noChangeArrowheads="1"/>
          </p:cNvSpPr>
          <p:nvPr/>
        </p:nvSpPr>
        <p:spPr bwMode="auto">
          <a:xfrm>
            <a:off x="6443663" y="6237288"/>
            <a:ext cx="208915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65584" name="Rectangle 48"/>
          <p:cNvSpPr>
            <a:spLocks noChangeArrowheads="1"/>
          </p:cNvSpPr>
          <p:nvPr/>
        </p:nvSpPr>
        <p:spPr bwMode="auto">
          <a:xfrm>
            <a:off x="7885113" y="3644900"/>
            <a:ext cx="935037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fr-FR" sz="2400" b="1" dirty="0">
                <a:solidFill>
                  <a:srgbClr val="FF0000"/>
                </a:solidFill>
              </a:rPr>
              <a:t>AMONT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Rectangle 4"/>
          <p:cNvSpPr>
            <a:spLocks noChangeArrowheads="1"/>
          </p:cNvSpPr>
          <p:nvPr/>
        </p:nvSpPr>
        <p:spPr bwMode="auto">
          <a:xfrm>
            <a:off x="1500718" y="1646635"/>
            <a:ext cx="6047316" cy="3456384"/>
          </a:xfrm>
          <a:prstGeom prst="rect">
            <a:avLst/>
          </a:prstGeom>
          <a:solidFill>
            <a:schemeClr val="folHlink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fr-FR" dirty="0"/>
          </a:p>
        </p:txBody>
      </p:sp>
      <p:sp>
        <p:nvSpPr>
          <p:cNvPr id="49157" name="WordArt 5"/>
          <p:cNvSpPr>
            <a:spLocks noChangeArrowheads="1" noChangeShapeType="1" noTextEdit="1"/>
          </p:cNvSpPr>
          <p:nvPr/>
        </p:nvSpPr>
        <p:spPr bwMode="auto">
          <a:xfrm>
            <a:off x="2266951" y="2187178"/>
            <a:ext cx="4993216" cy="2376488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fr-FR" sz="3600" kern="10" dirty="0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/>
                  </a:outerShdw>
                </a:effectLst>
                <a:latin typeface="Arial Black"/>
              </a:rPr>
              <a:t>Les accessoires </a:t>
            </a:r>
            <a:endParaRPr lang="fr-FR" sz="3600" kern="10" dirty="0">
              <a:ln w="12700">
                <a:solidFill>
                  <a:srgbClr val="B2B2B2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520402"/>
                  </a:gs>
                  <a:gs pos="100000">
                    <a:srgbClr val="FFCC00"/>
                  </a:gs>
                </a:gsLst>
                <a:lin ang="5400000" scaled="1"/>
              </a:gradFill>
              <a:effectLst>
                <a:outerShdw dist="35921" dir="2700000" sy="50000" rotWithShape="0">
                  <a:srgbClr val="875B0D"/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b="1" dirty="0" smtClean="0">
                <a:solidFill>
                  <a:schemeClr val="tx1"/>
                </a:solidFill>
                <a:latin typeface="Comic Sans MS" pitchFamily="66" charset="0"/>
              </a:rPr>
              <a:t>Les réseaux</a:t>
            </a:r>
            <a:endParaRPr lang="fr-F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4" name="Espace réservé du contenu 3" descr="http://www.vhm.fr/VHM-FR/VHM-CANA/images/ADDUCTION/tuyaux/1tuyauxfte1-Zoom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988840"/>
            <a:ext cx="7344815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27584" y="764704"/>
            <a:ext cx="7772400" cy="634082"/>
          </a:xfrm>
        </p:spPr>
        <p:txBody>
          <a:bodyPr>
            <a:normAutofit fontScale="90000"/>
          </a:bodyPr>
          <a:lstStyle/>
          <a:p>
            <a:r>
              <a:rPr lang="fr-FR" sz="2000" b="1" i="1" u="sng" dirty="0" smtClean="0"/>
              <a:t/>
            </a:r>
            <a:br>
              <a:rPr lang="fr-FR" sz="2000" b="1" i="1" u="sng" dirty="0" smtClean="0"/>
            </a:br>
            <a:r>
              <a:rPr lang="fr-FR" sz="2000" b="1" i="1" u="sng" dirty="0" smtClean="0"/>
              <a:t/>
            </a:r>
            <a:br>
              <a:rPr lang="fr-FR" sz="2000" b="1" i="1" u="sng" dirty="0" smtClean="0"/>
            </a:br>
            <a:r>
              <a:rPr lang="fr-FR" sz="2000" b="1" i="1" u="sng" dirty="0" smtClean="0">
                <a:solidFill>
                  <a:srgbClr val="FF0000"/>
                </a:solidFill>
                <a:latin typeface="Comic Sans MS" pitchFamily="66" charset="0"/>
              </a:rPr>
              <a:t>Fascicule 71 (04/03)    Fourniture et pose de conduites d'adduction et de distribution d'eau</a:t>
            </a:r>
            <a:r>
              <a:rPr lang="fr-FR" dirty="0" smtClean="0"/>
              <a:t/>
            </a:r>
            <a:br>
              <a:rPr lang="fr-FR" dirty="0" smtClean="0"/>
            </a:br>
            <a:endParaRPr lang="fr-FR" dirty="0"/>
          </a:p>
        </p:txBody>
      </p:sp>
      <p:pic>
        <p:nvPicPr>
          <p:cNvPr id="4" name="Espace réservé du contenu 3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844421" y="2808822"/>
            <a:ext cx="3455157" cy="2108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000" i="1" u="sng" dirty="0" smtClean="0">
                <a:solidFill>
                  <a:schemeClr val="tx1"/>
                </a:solidFill>
                <a:latin typeface="Comic Sans MS" pitchFamily="66" charset="0"/>
              </a:rPr>
              <a:t>Fascicule 71 (04/03)    Fourniture et pose de conduites d'adduction et de distribution d'eau</a:t>
            </a:r>
            <a:endParaRPr lang="fr-FR" sz="20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fr-FR" dirty="0" smtClean="0"/>
          </a:p>
          <a:p>
            <a:endParaRPr lang="fr-FR" dirty="0" smtClean="0"/>
          </a:p>
          <a:p>
            <a:r>
              <a:rPr lang="fr-FR" b="1" dirty="0" smtClean="0"/>
              <a:t>Pente minimale </a:t>
            </a:r>
            <a:r>
              <a:rPr lang="fr-FR" b="1" dirty="0" smtClean="0">
                <a:solidFill>
                  <a:srgbClr val="FF0000"/>
                </a:solidFill>
              </a:rPr>
              <a:t>de 5 mm par mètre</a:t>
            </a:r>
            <a:r>
              <a:rPr lang="fr-FR" dirty="0" smtClean="0">
                <a:solidFill>
                  <a:srgbClr val="FF0000"/>
                </a:solidFill>
              </a:rPr>
              <a:t> (</a:t>
            </a:r>
            <a:r>
              <a:rPr lang="fr-FR" b="1" dirty="0" smtClean="0">
                <a:solidFill>
                  <a:srgbClr val="FF0000"/>
                </a:solidFill>
              </a:rPr>
              <a:t>0,5%</a:t>
            </a:r>
            <a:r>
              <a:rPr lang="fr-FR" dirty="0" smtClean="0">
                <a:solidFill>
                  <a:srgbClr val="FF0000"/>
                </a:solidFill>
              </a:rPr>
              <a:t>)  </a:t>
            </a:r>
          </a:p>
          <a:p>
            <a:pPr>
              <a:buNone/>
            </a:pPr>
            <a:r>
              <a:rPr lang="fr-FR" dirty="0" smtClean="0"/>
              <a:t>-&gt; la vidange complète du réseau et éviter que des poches d’air réduisent la section libre.</a:t>
            </a:r>
          </a:p>
          <a:p>
            <a:endParaRPr lang="fr-FR" dirty="0" smtClean="0"/>
          </a:p>
          <a:p>
            <a:r>
              <a:rPr lang="fr-FR" b="1" dirty="0" smtClean="0">
                <a:solidFill>
                  <a:srgbClr val="FF0000"/>
                </a:solidFill>
              </a:rPr>
              <a:t>Vitesse &gt; 0.5 m/s a l’heure de pointe </a:t>
            </a:r>
          </a:p>
          <a:p>
            <a:pPr>
              <a:buNone/>
            </a:pPr>
            <a:r>
              <a:rPr lang="fr-FR" b="1" dirty="0" smtClean="0"/>
              <a:t>(éviter les </a:t>
            </a:r>
            <a:r>
              <a:rPr lang="fr-FR" b="1" dirty="0" err="1" smtClean="0"/>
              <a:t>dépots</a:t>
            </a:r>
            <a:r>
              <a:rPr lang="fr-FR" b="1" dirty="0" smtClean="0"/>
              <a:t>, longévité de la conduite)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1268760"/>
            <a:ext cx="8435280" cy="1143000"/>
          </a:xfrm>
        </p:spPr>
        <p:txBody>
          <a:bodyPr>
            <a:noAutofit/>
          </a:bodyPr>
          <a:lstStyle/>
          <a:p>
            <a:pPr algn="ctr"/>
            <a:r>
              <a:rPr lang="fr-FR" dirty="0" smtClean="0">
                <a:solidFill>
                  <a:schemeClr val="tx1"/>
                </a:solidFill>
                <a:latin typeface="Comic Sans MS" pitchFamily="66" charset="0"/>
              </a:rPr>
              <a:t>DIMENSIONS DES TRANCHÉES</a:t>
            </a:r>
            <a:endParaRPr lang="fr-FR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14400" y="1447800"/>
            <a:ext cx="7772400" cy="4933528"/>
          </a:xfrm>
        </p:spPr>
        <p:txBody>
          <a:bodyPr>
            <a:normAutofit/>
          </a:bodyPr>
          <a:lstStyle/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r>
              <a:rPr lang="fr-FR" dirty="0" smtClean="0"/>
              <a:t>                                 voir cours sur les eaux usées</a:t>
            </a:r>
          </a:p>
        </p:txBody>
      </p:sp>
      <p:sp>
        <p:nvSpPr>
          <p:cNvPr id="4" name="Flèche droite 3"/>
          <p:cNvSpPr/>
          <p:nvPr/>
        </p:nvSpPr>
        <p:spPr>
          <a:xfrm>
            <a:off x="1187624" y="2852936"/>
            <a:ext cx="2304256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C:\Users\baleret\Desktop\lyçée\Travaux Publics\IUT\l-eau-une-ressource-de-plus-en-plus-rare_620x46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24744"/>
            <a:ext cx="8352928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78098"/>
          </a:xfrm>
        </p:spPr>
        <p:txBody>
          <a:bodyPr>
            <a:normAutofit/>
          </a:bodyPr>
          <a:lstStyle/>
          <a:p>
            <a:pPr algn="ctr"/>
            <a:r>
              <a:rPr lang="fr-FR" b="1" dirty="0" smtClean="0">
                <a:latin typeface="Arial Black" pitchFamily="34" charset="0"/>
              </a:rPr>
              <a:t>L’eau dans le monde</a:t>
            </a:r>
            <a:endParaRPr lang="fr-FR" b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5400" b="1" dirty="0" smtClean="0">
                <a:latin typeface="Comic Sans MS" pitchFamily="66" charset="0"/>
              </a:rPr>
              <a:t>Disposition constructives:</a:t>
            </a:r>
          </a:p>
        </p:txBody>
      </p:sp>
      <p:sp>
        <p:nvSpPr>
          <p:cNvPr id="5" name="Rectangle 4"/>
          <p:cNvSpPr/>
          <p:nvPr/>
        </p:nvSpPr>
        <p:spPr>
          <a:xfrm>
            <a:off x="755576" y="1916832"/>
            <a:ext cx="7704856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fr-FR" dirty="0" smtClean="0"/>
          </a:p>
          <a:p>
            <a:endParaRPr lang="fr-FR" sz="2000" b="1" dirty="0" smtClean="0">
              <a:latin typeface="Comic Sans MS" pitchFamily="66" charset="0"/>
            </a:endParaRPr>
          </a:p>
          <a:p>
            <a:r>
              <a:rPr lang="fr-FR" sz="2400" dirty="0" smtClean="0">
                <a:latin typeface="Comic Sans MS" pitchFamily="66" charset="0"/>
              </a:rPr>
              <a:t>En tranchées: </a:t>
            </a:r>
            <a:r>
              <a:rPr lang="fr-FR" sz="2400" dirty="0" smtClean="0">
                <a:solidFill>
                  <a:srgbClr val="FF0000"/>
                </a:solidFill>
                <a:latin typeface="Comic Sans MS" pitchFamily="66" charset="0"/>
              </a:rPr>
              <a:t>protection contre le gel</a:t>
            </a:r>
          </a:p>
          <a:p>
            <a:r>
              <a:rPr lang="fr-FR" sz="2400" dirty="0" smtClean="0">
                <a:latin typeface="Comic Sans MS" pitchFamily="66" charset="0"/>
              </a:rPr>
              <a:t>Le long des Rues : facilité d’entretien</a:t>
            </a:r>
          </a:p>
          <a:p>
            <a:r>
              <a:rPr lang="fr-FR" sz="2400" dirty="0" smtClean="0">
                <a:latin typeface="Comic Sans MS" pitchFamily="66" charset="0"/>
              </a:rPr>
              <a:t>Dans une tranchée différentes des égouts : </a:t>
            </a:r>
            <a:r>
              <a:rPr lang="fr-FR" sz="2400" dirty="0" smtClean="0">
                <a:solidFill>
                  <a:srgbClr val="FF0000"/>
                </a:solidFill>
                <a:latin typeface="Comic Sans MS" pitchFamily="66" charset="0"/>
              </a:rPr>
              <a:t>éviter pollution si fuites</a:t>
            </a:r>
          </a:p>
          <a:p>
            <a:r>
              <a:rPr lang="fr-FR" sz="2400" dirty="0" smtClean="0">
                <a:latin typeface="Comic Sans MS" pitchFamily="66" charset="0"/>
              </a:rPr>
              <a:t>Pas dans la nappe aquifère: </a:t>
            </a:r>
            <a:r>
              <a:rPr lang="fr-FR" sz="2400" dirty="0" smtClean="0">
                <a:solidFill>
                  <a:srgbClr val="FF0000"/>
                </a:solidFill>
                <a:latin typeface="Comic Sans MS" pitchFamily="66" charset="0"/>
              </a:rPr>
              <a:t>éviter la corrosion externe </a:t>
            </a:r>
            <a:endParaRPr lang="fr-FR" sz="2400" dirty="0" smtClean="0">
              <a:latin typeface="Comic Sans MS" pitchFamily="66" charset="0"/>
            </a:endParaRPr>
          </a:p>
          <a:p>
            <a:r>
              <a:rPr lang="fr-FR" sz="2400" dirty="0" smtClean="0">
                <a:latin typeface="Comic Sans MS" pitchFamily="66" charset="0"/>
              </a:rPr>
              <a:t>Vannes de vidange , purgeurs , vannes  de fermeture: Le but est de limiter les conséquences d'avaries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78098"/>
          </a:xfrm>
        </p:spPr>
        <p:txBody>
          <a:bodyPr>
            <a:normAutofit/>
          </a:bodyPr>
          <a:lstStyle/>
          <a:p>
            <a:pPr algn="ctr"/>
            <a:r>
              <a:rPr lang="fr-FR" dirty="0" smtClean="0">
                <a:solidFill>
                  <a:schemeClr val="tx1"/>
                </a:solidFill>
                <a:latin typeface="Comic Sans MS" pitchFamily="66" charset="0"/>
              </a:rPr>
              <a:t>Les grillages avertisseurs</a:t>
            </a:r>
            <a:endParaRPr lang="fr-FR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4365104"/>
            <a:ext cx="3942292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844824"/>
            <a:ext cx="6480720" cy="234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14400" y="548680"/>
            <a:ext cx="7772400" cy="868958"/>
          </a:xfrm>
        </p:spPr>
        <p:txBody>
          <a:bodyPr>
            <a:normAutofit fontScale="90000"/>
          </a:bodyPr>
          <a:lstStyle/>
          <a:p>
            <a:pPr algn="ctr"/>
            <a:r>
              <a:rPr lang="fr-FR" sz="4400" b="1" dirty="0" smtClean="0">
                <a:solidFill>
                  <a:schemeClr val="tx1"/>
                </a:solidFill>
                <a:latin typeface="Comic Sans MS" pitchFamily="66" charset="0"/>
              </a:rPr>
              <a:t>Types de canalisations</a:t>
            </a:r>
            <a:r>
              <a:rPr lang="fr-FR" dirty="0" smtClean="0"/>
              <a:t/>
            </a:r>
            <a:br>
              <a:rPr lang="fr-FR" dirty="0" smtClean="0"/>
            </a:b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r-FR" dirty="0" smtClean="0">
                <a:latin typeface="Algerian" pitchFamily="82" charset="0"/>
              </a:rPr>
              <a:t>  </a:t>
            </a:r>
            <a:r>
              <a:rPr lang="fr-FR" dirty="0" smtClean="0">
                <a:latin typeface="Comic Sans MS" pitchFamily="66" charset="0"/>
              </a:rPr>
              <a:t>Fonte grise et fonte ductile</a:t>
            </a:r>
            <a:r>
              <a:rPr lang="fr-FR" dirty="0" smtClean="0">
                <a:latin typeface="Algerian" pitchFamily="82" charset="0"/>
              </a:rPr>
              <a:t>,</a:t>
            </a:r>
          </a:p>
          <a:p>
            <a:pPr>
              <a:buNone/>
            </a:pPr>
            <a:endParaRPr lang="fr-FR" dirty="0"/>
          </a:p>
        </p:txBody>
      </p:sp>
      <p:pic>
        <p:nvPicPr>
          <p:cNvPr id="3074" name="Picture 2" descr="C:\Users\baleret\Desktop\lyçée\Travaux Publics\IUT\TBLUBLUT-zoo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2348880"/>
            <a:ext cx="3594100" cy="152400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323528" y="3861048"/>
            <a:ext cx="8352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 smtClean="0">
                <a:latin typeface="Comic Sans MS" pitchFamily="66" charset="0"/>
              </a:rPr>
              <a:t>+résistance aux contraintes,</a:t>
            </a:r>
          </a:p>
          <a:p>
            <a:r>
              <a:rPr lang="fr-FR" b="1" dirty="0" smtClean="0">
                <a:latin typeface="Comic Sans MS" pitchFamily="66" charset="0"/>
              </a:rPr>
              <a:t>-  mesures de protection passives contre la corrosion</a:t>
            </a:r>
            <a:endParaRPr lang="fr-FR" dirty="0">
              <a:latin typeface="Comic Sans MS" pitchFamily="66" charset="0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539552" y="5152228"/>
            <a:ext cx="792088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Arial" pitchFamily="34" charset="0"/>
              </a:rPr>
              <a:t>conduites d’adduction et réseaux de distribution locaux DN100 – DN300</a:t>
            </a:r>
            <a:endParaRPr kumimoji="0" lang="fr-FR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b="1" dirty="0" smtClean="0">
                <a:solidFill>
                  <a:schemeClr val="tx1"/>
                </a:solidFill>
                <a:latin typeface="Comic Sans MS" pitchFamily="66" charset="0"/>
              </a:rPr>
              <a:t>Types de canalisations</a:t>
            </a:r>
            <a:endParaRPr lang="fr-FR" dirty="0">
              <a:latin typeface="Comic Sans MS" pitchFamily="66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r-FR" dirty="0" smtClean="0">
                <a:latin typeface="Comic Sans MS" pitchFamily="66" charset="0"/>
              </a:rPr>
              <a:t>PVC :</a:t>
            </a:r>
          </a:p>
          <a:p>
            <a:pPr>
              <a:buNone/>
            </a:pPr>
            <a:r>
              <a:rPr lang="fr-FR" dirty="0" smtClean="0">
                <a:latin typeface="Comic Sans MS" pitchFamily="66" charset="0"/>
              </a:rPr>
              <a:t>+ résistant à la corrosion, maniable</a:t>
            </a:r>
          </a:p>
          <a:p>
            <a:pPr>
              <a:buNone/>
            </a:pPr>
            <a:r>
              <a:rPr lang="fr-FR" dirty="0" smtClean="0">
                <a:latin typeface="Comic Sans MS" pitchFamily="66" charset="0"/>
              </a:rPr>
              <a:t> – fragile, perméation</a:t>
            </a:r>
          </a:p>
          <a:p>
            <a:pPr>
              <a:buNone/>
            </a:pPr>
            <a:r>
              <a:rPr lang="fr-FR" dirty="0" smtClean="0">
                <a:latin typeface="Comic Sans MS" pitchFamily="66" charset="0"/>
              </a:rPr>
              <a:t>réseaux de distribution locaux DN80 – DN200 soumis à de faibles efforts mécaniques</a:t>
            </a:r>
          </a:p>
          <a:p>
            <a:endParaRPr lang="fr-FR" dirty="0"/>
          </a:p>
        </p:txBody>
      </p:sp>
      <p:pic>
        <p:nvPicPr>
          <p:cNvPr id="4" name="Image 3" descr="http://www.heinrich-canalisation.fr/VHM-FR/images-base-cana/Zooms/TPVCJCAO-zoom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4365104"/>
            <a:ext cx="1884803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b="1" dirty="0" smtClean="0">
                <a:solidFill>
                  <a:schemeClr val="tx1"/>
                </a:solidFill>
                <a:latin typeface="Comic Sans MS" pitchFamily="66" charset="0"/>
              </a:rPr>
              <a:t>Types de canalisations</a:t>
            </a:r>
            <a:endParaRPr lang="fr-FR" dirty="0">
              <a:latin typeface="Comic Sans MS" pitchFamily="66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r-FR" dirty="0" smtClean="0">
                <a:latin typeface="Comic Sans MS" pitchFamily="66" charset="0"/>
              </a:rPr>
              <a:t>PE: </a:t>
            </a:r>
          </a:p>
          <a:p>
            <a:pPr>
              <a:buNone/>
            </a:pPr>
            <a:r>
              <a:rPr lang="fr-FR" dirty="0" smtClean="0">
                <a:latin typeface="Comic Sans MS" pitchFamily="66" charset="0"/>
              </a:rPr>
              <a:t>+ résistant à la corrosion, paroi lisse</a:t>
            </a:r>
          </a:p>
          <a:p>
            <a:pPr>
              <a:buNone/>
            </a:pPr>
            <a:r>
              <a:rPr lang="fr-FR" dirty="0" smtClean="0">
                <a:latin typeface="Comic Sans MS" pitchFamily="66" charset="0"/>
              </a:rPr>
              <a:t> – coefficient de dilatation, perméation</a:t>
            </a:r>
          </a:p>
          <a:p>
            <a:pPr>
              <a:buNone/>
            </a:pPr>
            <a:r>
              <a:rPr lang="fr-FR" dirty="0" smtClean="0">
                <a:latin typeface="Comic Sans MS" pitchFamily="66" charset="0"/>
              </a:rPr>
              <a:t>antennes de distribution DN1/2" – DN150</a:t>
            </a:r>
          </a:p>
          <a:p>
            <a:endParaRPr lang="fr-FR" b="1" dirty="0" smtClean="0"/>
          </a:p>
          <a:p>
            <a:endParaRPr lang="fr-FR" dirty="0" smtClean="0"/>
          </a:p>
          <a:p>
            <a:endParaRPr lang="fr-FR" dirty="0"/>
          </a:p>
        </p:txBody>
      </p:sp>
      <p:pic>
        <p:nvPicPr>
          <p:cNvPr id="4" name="Image 3" descr="http://www.vhm.fr/VHM-FR/images-base-cana/Zooms/PEBBTUBA-zoom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3933056"/>
            <a:ext cx="2808312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27584" y="332656"/>
            <a:ext cx="77724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fr-FR" sz="4400" dirty="0" smtClean="0">
                <a:solidFill>
                  <a:schemeClr val="tx1"/>
                </a:solidFill>
                <a:latin typeface="Comic Sans MS" pitchFamily="66" charset="0"/>
              </a:rPr>
              <a:t/>
            </a:r>
            <a:br>
              <a:rPr lang="fr-FR" sz="4400" dirty="0" smtClean="0">
                <a:solidFill>
                  <a:schemeClr val="tx1"/>
                </a:solidFill>
                <a:latin typeface="Comic Sans MS" pitchFamily="66" charset="0"/>
              </a:rPr>
            </a:br>
            <a:r>
              <a:rPr lang="fr-FR" sz="4400" u="sng" dirty="0" smtClean="0">
                <a:solidFill>
                  <a:schemeClr val="tx1"/>
                </a:solidFill>
                <a:latin typeface="Comic Sans MS" pitchFamily="66" charset="0"/>
              </a:rPr>
              <a:t>Condition de réception des réseaux </a:t>
            </a:r>
            <a:endParaRPr lang="fr-FR" sz="4400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fr-FR" b="1" dirty="0" smtClean="0">
                <a:latin typeface="Comic Sans MS" pitchFamily="66" charset="0"/>
              </a:rPr>
              <a:t>Pressions</a:t>
            </a:r>
          </a:p>
          <a:p>
            <a:r>
              <a:rPr lang="fr-FR" b="1" dirty="0" smtClean="0">
                <a:latin typeface="Comic Sans MS" pitchFamily="66" charset="0"/>
              </a:rPr>
              <a:t>Pressions de service d’un réseau de distribution :</a:t>
            </a:r>
            <a:r>
              <a:rPr lang="fr-FR" b="1" dirty="0" smtClean="0">
                <a:solidFill>
                  <a:srgbClr val="FF0000"/>
                </a:solidFill>
                <a:latin typeface="Comic Sans MS" pitchFamily="66" charset="0"/>
              </a:rPr>
              <a:t>5 bars</a:t>
            </a:r>
          </a:p>
          <a:p>
            <a:r>
              <a:rPr lang="fr-FR" b="1" dirty="0" smtClean="0">
                <a:solidFill>
                  <a:srgbClr val="FF0000"/>
                </a:solidFill>
                <a:latin typeface="Comic Sans MS" pitchFamily="66" charset="0"/>
              </a:rPr>
              <a:t>Pression d’épreuve = PN ´ 1.5 </a:t>
            </a:r>
          </a:p>
          <a:p>
            <a:r>
              <a:rPr lang="fr-FR" b="1" dirty="0" smtClean="0">
                <a:latin typeface="Comic Sans MS" pitchFamily="66" charset="0"/>
              </a:rPr>
              <a:t> (5 x 1.5 = 7.5 bars) </a:t>
            </a:r>
          </a:p>
          <a:p>
            <a:pPr>
              <a:buNone/>
            </a:pPr>
            <a:r>
              <a:rPr lang="fr-FR" b="1" dirty="0" smtClean="0">
                <a:latin typeface="Comic Sans MS" pitchFamily="66" charset="0"/>
              </a:rPr>
              <a:t>• pression minimale chez les consommateurs = 0.8 bar</a:t>
            </a:r>
          </a:p>
          <a:p>
            <a:r>
              <a:rPr lang="fr-FR" b="1" dirty="0" smtClean="0">
                <a:latin typeface="Comic Sans MS" pitchFamily="66" charset="0"/>
              </a:rPr>
              <a:t>pression minimale dynamique pour le service d’incendie </a:t>
            </a:r>
            <a:r>
              <a:rPr lang="fr-FR" b="1" smtClean="0">
                <a:latin typeface="Comic Sans MS" pitchFamily="66" charset="0"/>
              </a:rPr>
              <a:t>= </a:t>
            </a:r>
            <a:r>
              <a:rPr lang="fr-FR" b="1" smtClean="0">
                <a:solidFill>
                  <a:srgbClr val="FF0000"/>
                </a:solidFill>
                <a:latin typeface="Comic Sans MS" pitchFamily="66" charset="0"/>
              </a:rPr>
              <a:t>1  </a:t>
            </a:r>
            <a:r>
              <a:rPr lang="fr-FR" b="1" dirty="0" smtClean="0">
                <a:solidFill>
                  <a:srgbClr val="FF0000"/>
                </a:solidFill>
                <a:latin typeface="Comic Sans MS" pitchFamily="66" charset="0"/>
              </a:rPr>
              <a:t>bar</a:t>
            </a:r>
          </a:p>
          <a:p>
            <a:r>
              <a:rPr lang="fr-FR" b="1" dirty="0" smtClean="0">
                <a:latin typeface="Comic Sans MS" pitchFamily="66" charset="0"/>
              </a:rPr>
              <a:t>Conception des réseaux de distribution d’eau Administration de la gestion de l’eau</a:t>
            </a:r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27584" y="2060848"/>
            <a:ext cx="75103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i="1" u="sng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Épreuves de pression </a:t>
            </a:r>
            <a:endParaRPr lang="fr-FR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b="1" dirty="0" smtClean="0">
                <a:solidFill>
                  <a:schemeClr val="tx1"/>
                </a:solidFill>
                <a:latin typeface="Comic Sans MS" pitchFamily="66" charset="0"/>
              </a:rPr>
              <a:t>Désinfection des réseaux</a:t>
            </a:r>
            <a:endParaRPr lang="fr-F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endParaRPr lang="fr-FR" b="1" dirty="0" smtClean="0"/>
          </a:p>
          <a:p>
            <a:r>
              <a:rPr lang="fr-FR" b="1" dirty="0" smtClean="0">
                <a:latin typeface="Comic Sans MS" pitchFamily="66" charset="0"/>
              </a:rPr>
              <a:t>Utiliser des berlingots d’eau de Javel à 36° chlorométriques ou à 9,6%</a:t>
            </a:r>
            <a:endParaRPr lang="fr-FR" dirty="0" smtClean="0">
              <a:latin typeface="Comic Sans MS" pitchFamily="66" charset="0"/>
            </a:endParaRPr>
          </a:p>
          <a:p>
            <a:endParaRPr lang="fr-FR" b="1" dirty="0" smtClean="0">
              <a:latin typeface="Comic Sans MS" pitchFamily="66" charset="0"/>
            </a:endParaRPr>
          </a:p>
          <a:p>
            <a:r>
              <a:rPr lang="fr-FR" b="1" dirty="0" smtClean="0">
                <a:latin typeface="Comic Sans MS" pitchFamily="66" charset="0"/>
              </a:rPr>
              <a:t>Désinfection de contact </a:t>
            </a:r>
            <a:r>
              <a:rPr lang="fr-FR" dirty="0" smtClean="0">
                <a:latin typeface="Comic Sans MS" pitchFamily="66" charset="0"/>
              </a:rPr>
              <a:t>: lors des opérations de nettoyage, la solution de désinfection de contact (parois des captages et des réservoirs) à </a:t>
            </a:r>
            <a:r>
              <a:rPr lang="fr-FR" b="1" dirty="0" smtClean="0">
                <a:latin typeface="Comic Sans MS" pitchFamily="66" charset="0"/>
              </a:rPr>
              <a:t>10 grammes par litre </a:t>
            </a:r>
            <a:r>
              <a:rPr lang="fr-FR" dirty="0" smtClean="0">
                <a:latin typeface="Comic Sans MS" pitchFamily="66" charset="0"/>
              </a:rPr>
              <a:t>est préparé en diluant </a:t>
            </a:r>
            <a:r>
              <a:rPr lang="fr-FR" b="1" dirty="0" smtClean="0">
                <a:latin typeface="Comic Sans MS" pitchFamily="66" charset="0"/>
              </a:rPr>
              <a:t>3,5 berlingots d’eau de Javel dans un seau de 10 litres.</a:t>
            </a:r>
            <a:endParaRPr lang="fr-FR" dirty="0" smtClean="0">
              <a:latin typeface="Comic Sans MS" pitchFamily="66" charset="0"/>
            </a:endParaRPr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5400" u="sng" dirty="0" smtClean="0">
                <a:solidFill>
                  <a:schemeClr val="tx1"/>
                </a:solidFill>
                <a:latin typeface="Comic Sans MS" pitchFamily="66" charset="0"/>
              </a:rPr>
              <a:t>les fuites et les réseaux</a:t>
            </a:r>
            <a:endParaRPr lang="fr-FR" dirty="0"/>
          </a:p>
        </p:txBody>
      </p:sp>
      <p:pic>
        <p:nvPicPr>
          <p:cNvPr id="1026" name="Imag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132856"/>
            <a:ext cx="8144396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b="1" u="sng" dirty="0" smtClean="0"/>
              <a:t> </a:t>
            </a:r>
            <a:r>
              <a:rPr lang="fr-FR" sz="4400" u="sng" dirty="0" smtClean="0">
                <a:solidFill>
                  <a:schemeClr val="tx1"/>
                </a:solidFill>
                <a:latin typeface="Comic Sans MS" pitchFamily="66" charset="0"/>
              </a:rPr>
              <a:t>les fuites et les réseaux</a:t>
            </a:r>
            <a:r>
              <a:rPr lang="fr-FR" sz="4400" dirty="0" smtClean="0">
                <a:solidFill>
                  <a:schemeClr val="tx1"/>
                </a:solidFill>
                <a:latin typeface="Comic Sans MS" pitchFamily="66" charset="0"/>
              </a:rPr>
              <a:t/>
            </a:r>
            <a:br>
              <a:rPr lang="fr-FR" sz="4400" dirty="0" smtClean="0">
                <a:solidFill>
                  <a:schemeClr val="tx1"/>
                </a:solidFill>
                <a:latin typeface="Comic Sans MS" pitchFamily="66" charset="0"/>
              </a:rPr>
            </a:br>
            <a:endParaRPr lang="fr-FR" sz="4400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b="1" dirty="0" smtClean="0">
                <a:latin typeface="Comic Sans MS" pitchFamily="66" charset="0"/>
              </a:rPr>
              <a:t>Le principe de la corrélation acoustique </a:t>
            </a:r>
            <a:r>
              <a:rPr lang="fr-FR" b="1" dirty="0" smtClean="0"/>
              <a:t>:</a:t>
            </a:r>
            <a:endParaRPr lang="fr-FR" dirty="0" smtClean="0"/>
          </a:p>
          <a:p>
            <a:endParaRPr lang="fr-FR" dirty="0"/>
          </a:p>
        </p:txBody>
      </p:sp>
      <p:pic>
        <p:nvPicPr>
          <p:cNvPr id="4" name="Imag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2549105"/>
            <a:ext cx="6552727" cy="3616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b="1" dirty="0" smtClean="0">
                <a:solidFill>
                  <a:srgbClr val="FF0000"/>
                </a:solidFill>
                <a:latin typeface="Comic Sans MS" pitchFamily="66" charset="0"/>
              </a:rPr>
              <a:t>L’eau brute 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L’eau collectée doit correspondre  </a:t>
            </a:r>
            <a:r>
              <a:rPr lang="fr-FR" dirty="0" smtClean="0"/>
              <a:t>à </a:t>
            </a:r>
            <a:r>
              <a:rPr lang="fr-FR" dirty="0" smtClean="0"/>
              <a:t>certaines conditions</a:t>
            </a:r>
          </a:p>
          <a:p>
            <a:r>
              <a:rPr lang="fr-FR" dirty="0" smtClean="0"/>
              <a:t>En fonction de la qualité de l’eau , 3 classes sont définies ( A1,A2,A3)</a:t>
            </a:r>
          </a:p>
          <a:p>
            <a:r>
              <a:rPr lang="fr-FR" dirty="0" smtClean="0"/>
              <a:t>                      traitement / purification </a:t>
            </a:r>
          </a:p>
          <a:p>
            <a:endParaRPr lang="fr-FR" dirty="0"/>
          </a:p>
        </p:txBody>
      </p:sp>
      <p:sp>
        <p:nvSpPr>
          <p:cNvPr id="4" name="Flèche droite 3"/>
          <p:cNvSpPr/>
          <p:nvPr/>
        </p:nvSpPr>
        <p:spPr>
          <a:xfrm>
            <a:off x="1043608" y="3789040"/>
            <a:ext cx="1440160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4653136"/>
            <a:ext cx="7256737" cy="1286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fr-FR" u="sng" dirty="0" smtClean="0">
                <a:solidFill>
                  <a:schemeClr val="tx1"/>
                </a:solidFill>
                <a:latin typeface="Comic Sans MS" pitchFamily="66" charset="0"/>
              </a:rPr>
              <a:t>les fuites et les réseaux</a:t>
            </a:r>
            <a:r>
              <a:rPr lang="fr-FR" dirty="0" smtClean="0">
                <a:solidFill>
                  <a:schemeClr val="tx1"/>
                </a:solidFill>
                <a:latin typeface="Comic Sans MS" pitchFamily="66" charset="0"/>
              </a:rPr>
              <a:t/>
            </a:r>
            <a:br>
              <a:rPr lang="fr-FR" dirty="0" smtClean="0">
                <a:solidFill>
                  <a:schemeClr val="tx1"/>
                </a:solidFill>
                <a:latin typeface="Comic Sans MS" pitchFamily="66" charset="0"/>
              </a:rPr>
            </a:br>
            <a:endParaRPr lang="fr-FR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>
                <a:latin typeface="Comic Sans MS" pitchFamily="66" charset="0"/>
              </a:rPr>
              <a:t>Détection par gaz traceur</a:t>
            </a:r>
          </a:p>
          <a:p>
            <a:endParaRPr lang="fr-FR" dirty="0"/>
          </a:p>
        </p:txBody>
      </p:sp>
      <p:pic>
        <p:nvPicPr>
          <p:cNvPr id="4" name="Image 3" descr="recherche détection fuite d'eau piscine canalisation entreprise Maintenance des poteaux incendie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2708920"/>
            <a:ext cx="3959863" cy="2627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683568" y="3645024"/>
            <a:ext cx="799288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b="1" dirty="0" smtClean="0">
                <a:solidFill>
                  <a:schemeClr val="bg1"/>
                </a:solidFill>
                <a:latin typeface="Comic Sans MS" pitchFamily="66" charset="0"/>
              </a:rPr>
              <a:t>Merci de votre  attention</a:t>
            </a:r>
            <a:endParaRPr lang="fr-FR" sz="80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467544" y="764704"/>
            <a:ext cx="62646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smtClean="0">
                <a:solidFill>
                  <a:schemeClr val="bg1"/>
                </a:solidFill>
                <a:latin typeface="Comic Sans MS" pitchFamily="66" charset="0"/>
              </a:rPr>
              <a:t>Fin du diaporama</a:t>
            </a:r>
            <a:endParaRPr lang="fr-FR" sz="48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1026" name="Picture 2" descr="http://www.lecomtedenice.fr/Albums/Pele_mele/Medium/05_0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5296" y="0"/>
            <a:ext cx="9179296" cy="6884472"/>
          </a:xfrm>
          <a:prstGeom prst="rect">
            <a:avLst/>
          </a:prstGeom>
          <a:noFill/>
        </p:spPr>
      </p:pic>
      <p:sp>
        <p:nvSpPr>
          <p:cNvPr id="8" name="ZoneTexte 7"/>
          <p:cNvSpPr txBox="1"/>
          <p:nvPr/>
        </p:nvSpPr>
        <p:spPr>
          <a:xfrm>
            <a:off x="611560" y="188640"/>
            <a:ext cx="80648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solidFill>
                  <a:srgbClr val="FFFF00"/>
                </a:solidFill>
                <a:latin typeface="Comic Sans MS" pitchFamily="66" charset="0"/>
              </a:rPr>
              <a:t>Merci de votre attention </a:t>
            </a:r>
            <a:endParaRPr lang="fr-FR" sz="4800" dirty="0">
              <a:solidFill>
                <a:srgbClr val="FFFF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993</TotalTime>
  <Words>1629</Words>
  <Application>Microsoft Office PowerPoint</Application>
  <PresentationFormat>Affichage à l'écran (4:3)</PresentationFormat>
  <Paragraphs>424</Paragraphs>
  <Slides>91</Slides>
  <Notes>3</Notes>
  <HiddenSlides>0</HiddenSlides>
  <MMClips>1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91</vt:i4>
      </vt:variant>
    </vt:vector>
  </HeadingPairs>
  <TitlesOfParts>
    <vt:vector size="99" baseType="lpstr">
      <vt:lpstr>Algerian</vt:lpstr>
      <vt:lpstr>Arial</vt:lpstr>
      <vt:lpstr>Arial Black</vt:lpstr>
      <vt:lpstr>Calibri</vt:lpstr>
      <vt:lpstr>Comic Sans MS</vt:lpstr>
      <vt:lpstr>Times New Roman</vt:lpstr>
      <vt:lpstr>Wingdings</vt:lpstr>
      <vt:lpstr>Thème Office</vt:lpstr>
      <vt:lpstr>Présentation PowerPoint</vt:lpstr>
      <vt:lpstr>Au programme </vt:lpstr>
      <vt:lpstr>l‘eau  </vt:lpstr>
      <vt:lpstr>l‘eau  </vt:lpstr>
      <vt:lpstr>Présentation PowerPoint</vt:lpstr>
      <vt:lpstr>Présentation PowerPoint</vt:lpstr>
      <vt:lpstr>Présentation PowerPoint</vt:lpstr>
      <vt:lpstr>L’eau dans le monde</vt:lpstr>
      <vt:lpstr>L’eau brute </vt:lpstr>
      <vt:lpstr>L’eau brute </vt:lpstr>
      <vt:lpstr>Présentation PowerPoint</vt:lpstr>
      <vt:lpstr>Présentation PowerPoint</vt:lpstr>
      <vt:lpstr>Présentation PowerPoint</vt:lpstr>
      <vt:lpstr>Surveillance de l’eau</vt:lpstr>
      <vt:lpstr>Les filières de traitements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Le traitement de l’eau</vt:lpstr>
      <vt:lpstr>Présentation PowerPoint</vt:lpstr>
      <vt:lpstr>Dimensionnements </vt:lpstr>
      <vt:lpstr>Distribution d’eau</vt:lpstr>
      <vt:lpstr>Distribution d’eau</vt:lpstr>
      <vt:lpstr>Distribution d’eau </vt:lpstr>
      <vt:lpstr>Présentation PowerPoint</vt:lpstr>
      <vt:lpstr>Présentation PowerPoint</vt:lpstr>
      <vt:lpstr>Présentation PowerPoint</vt:lpstr>
      <vt:lpstr>Présentation PowerPoint</vt:lpstr>
      <vt:lpstr>Distribution d’eau</vt:lpstr>
      <vt:lpstr>Le captage</vt:lpstr>
      <vt:lpstr>Exemple : le canal de Provence</vt:lpstr>
      <vt:lpstr>Exemple : le canal de Provence</vt:lpstr>
      <vt:lpstr>Exemple : le canal de Provence</vt:lpstr>
      <vt:lpstr>Exemple : le canal de Provence</vt:lpstr>
      <vt:lpstr>Château d’eau</vt:lpstr>
      <vt:lpstr>Présentation PowerPoint</vt:lpstr>
      <vt:lpstr>Présentation PowerPoint</vt:lpstr>
      <vt:lpstr>Présentation PowerPoint</vt:lpstr>
      <vt:lpstr>Réservoirs </vt:lpstr>
      <vt:lpstr>L’adduction </vt:lpstr>
      <vt:lpstr>L’adduction </vt:lpstr>
      <vt:lpstr>Présentation PowerPoint</vt:lpstr>
      <vt:lpstr>Présentation PowerPoint</vt:lpstr>
      <vt:lpstr>Distribution d’eau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Les branchements de particuliers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La Ventouse 3 fonctions</vt:lpstr>
      <vt:lpstr>Présentation PowerPoint</vt:lpstr>
      <vt:lpstr>Présentation PowerPoint</vt:lpstr>
      <vt:lpstr>Présentation PowerPoint</vt:lpstr>
      <vt:lpstr>Les réseaux</vt:lpstr>
      <vt:lpstr>  Fascicule 71 (04/03)    Fourniture et pose de conduites d'adduction et de distribution d'eau </vt:lpstr>
      <vt:lpstr>Fascicule 71 (04/03)    Fourniture et pose de conduites d'adduction et de distribution d'eau</vt:lpstr>
      <vt:lpstr>DIMENSIONS DES TRANCHÉES</vt:lpstr>
      <vt:lpstr>Disposition constructives:</vt:lpstr>
      <vt:lpstr>Les grillages avertisseurs</vt:lpstr>
      <vt:lpstr>Types de canalisations </vt:lpstr>
      <vt:lpstr>Types de canalisations</vt:lpstr>
      <vt:lpstr>Types de canalisations</vt:lpstr>
      <vt:lpstr> Condition de réception des réseaux </vt:lpstr>
      <vt:lpstr>Présentation PowerPoint</vt:lpstr>
      <vt:lpstr>Désinfection des réseaux</vt:lpstr>
      <vt:lpstr>les fuites et les réseaux</vt:lpstr>
      <vt:lpstr> les fuites et les réseaux </vt:lpstr>
      <vt:lpstr>les fuites et les réseaux </vt:lpstr>
      <vt:lpstr>Présentation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baleret</dc:creator>
  <cp:lastModifiedBy>Emmanuel</cp:lastModifiedBy>
  <cp:revision>135</cp:revision>
  <dcterms:created xsi:type="dcterms:W3CDTF">2013-09-30T07:05:12Z</dcterms:created>
  <dcterms:modified xsi:type="dcterms:W3CDTF">2017-01-25T19:25:02Z</dcterms:modified>
</cp:coreProperties>
</file>