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16" r:id="rId3"/>
    <p:sldId id="298" r:id="rId4"/>
    <p:sldId id="315" r:id="rId5"/>
    <p:sldId id="314" r:id="rId6"/>
    <p:sldId id="299" r:id="rId7"/>
    <p:sldId id="320" r:id="rId8"/>
    <p:sldId id="312" r:id="rId9"/>
    <p:sldId id="309" r:id="rId10"/>
    <p:sldId id="324" r:id="rId11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7030A0"/>
    <a:srgbClr val="C0C0C0"/>
    <a:srgbClr val="FFFFFF"/>
    <a:srgbClr val="FF3300"/>
    <a:srgbClr val="6699FF"/>
    <a:srgbClr val="66FFFF"/>
    <a:srgbClr val="FF99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2" autoAdjust="0"/>
    <p:restoredTop sz="94635" autoAdjust="0"/>
  </p:normalViewPr>
  <p:slideViewPr>
    <p:cSldViewPr snapToGrid="0">
      <p:cViewPr>
        <p:scale>
          <a:sx n="90" d="100"/>
          <a:sy n="90" d="100"/>
        </p:scale>
        <p:origin x="-684" y="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78DDB6A-AE32-4348-8169-F0B136A3C71F}" type="datetimeFigureOut">
              <a:rPr lang="fr-FR"/>
              <a:pPr>
                <a:defRPr/>
              </a:pPr>
              <a:t>22/12/2016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0BFEE6-6BD8-46E9-A2C8-945B02466B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363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81FB9-1D4C-47FF-B1D7-1D8F270DF4B3}" type="slidenum">
              <a:rPr lang="fr-FR" smtClean="0"/>
              <a:pPr/>
              <a:t>1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628997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81FB9-1D4C-47FF-B1D7-1D8F270DF4B3}" type="slidenum">
              <a:rPr lang="fr-FR" smtClean="0"/>
              <a:pPr/>
              <a:t>10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689399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81FB9-1D4C-47FF-B1D7-1D8F270DF4B3}" type="slidenum">
              <a:rPr lang="fr-FR" smtClean="0"/>
              <a:pPr/>
              <a:t>2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3618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81FB9-1D4C-47FF-B1D7-1D8F270DF4B3}" type="slidenum">
              <a:rPr lang="fr-FR" smtClean="0"/>
              <a:pPr/>
              <a:t>3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55981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81FB9-1D4C-47FF-B1D7-1D8F270DF4B3}" type="slidenum">
              <a:rPr lang="fr-FR" smtClean="0"/>
              <a:pPr/>
              <a:t>4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062859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81FB9-1D4C-47FF-B1D7-1D8F270DF4B3}" type="slidenum">
              <a:rPr lang="fr-FR" smtClean="0"/>
              <a:pPr/>
              <a:t>5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299658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81FB9-1D4C-47FF-B1D7-1D8F270DF4B3}" type="slidenum">
              <a:rPr lang="fr-FR" smtClean="0"/>
              <a:pPr/>
              <a:t>6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40130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81FB9-1D4C-47FF-B1D7-1D8F270DF4B3}" type="slidenum">
              <a:rPr lang="fr-FR" smtClean="0"/>
              <a:pPr/>
              <a:t>7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633323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81FB9-1D4C-47FF-B1D7-1D8F270DF4B3}" type="slidenum">
              <a:rPr lang="fr-FR" smtClean="0"/>
              <a:pPr/>
              <a:t>8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559817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81FB9-1D4C-47FF-B1D7-1D8F270DF4B3}" type="slidenum">
              <a:rPr lang="fr-FR" smtClean="0"/>
              <a:pPr/>
              <a:t>9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91459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73D0E-B8F3-4745-A1EF-8908A01F28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87DB1-5ED9-4BDE-B389-684739EF61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6C192-7478-4736-B14F-C348CDEDC8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75AE2-5C37-44BC-8286-4CE2BB391DE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E86F6-8622-4044-AF6A-3812C39FE0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7BC5E-713C-4AFB-9D72-1885A76DC8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D1D6-71A6-4F43-89A1-3E9274D58B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42D0D-EEFF-46B2-ADCB-E78865ACFEF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3A9C7-D872-4B6D-BA31-1B87E438D5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912DC-54CC-4773-961B-18591619DC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50256-953C-4CA9-8605-6A1AEDEDA9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A53FC32-AF6E-421D-B7CB-803B31E551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Mon%20film3.mp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6280" y="1534159"/>
            <a:ext cx="7772400" cy="5222241"/>
          </a:xfrm>
        </p:spPr>
        <p:txBody>
          <a:bodyPr/>
          <a:lstStyle/>
          <a:p>
            <a:pPr eaLnBrk="1" hangingPunct="1"/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</a:rPr>
              <a:t>Présentation de l’Activité atelier</a:t>
            </a:r>
            <a:b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fr-FR" sz="6000" b="1" dirty="0" smtClean="0">
                <a:solidFill>
                  <a:schemeClr val="accent2"/>
                </a:solidFill>
                <a:latin typeface="Comic Sans MS" pitchFamily="66" charset="0"/>
              </a:rPr>
              <a:t>ASM 7</a:t>
            </a:r>
            <a:br>
              <a:rPr lang="fr-FR" sz="60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</a:rPr>
              <a:t> E</a:t>
            </a:r>
            <a:r>
              <a:rPr lang="fr-FR" sz="3200" b="1" dirty="0" smtClean="0">
                <a:solidFill>
                  <a:schemeClr val="accent2"/>
                </a:solidFill>
                <a:latin typeface="Comic Sans MS" pitchFamily="66" charset="0"/>
              </a:rPr>
              <a:t>ffectuer le contrôle d’un circuit de lubrification sur </a:t>
            </a:r>
            <a:r>
              <a:rPr lang="fr-FR" sz="3200" b="1" dirty="0" smtClean="0">
                <a:solidFill>
                  <a:schemeClr val="accent2"/>
                </a:solidFill>
                <a:latin typeface="Comic Sans MS" pitchFamily="66" charset="0"/>
              </a:rPr>
              <a:t>un matériel</a:t>
            </a: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fr-FR" sz="36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fr-FR" sz="3600" dirty="0" smtClean="0"/>
              <a:t>2</a:t>
            </a:r>
            <a:r>
              <a:rPr lang="fr-FR" sz="3600" baseline="30000" dirty="0" smtClean="0"/>
              <a:t>nd</a:t>
            </a:r>
            <a:r>
              <a:rPr lang="fr-FR" sz="3600" dirty="0" smtClean="0"/>
              <a:t> BAC PRO Tronc Commun</a:t>
            </a:r>
            <a:br>
              <a:rPr lang="fr-FR" sz="3600" dirty="0" smtClean="0"/>
            </a:br>
            <a:r>
              <a:rPr lang="fr-FR" sz="3600" dirty="0" smtClean="0"/>
              <a:t>options MA, </a:t>
            </a:r>
            <a:r>
              <a:rPr lang="fr-FR" sz="3600" dirty="0" smtClean="0"/>
              <a:t>TP </a:t>
            </a:r>
            <a:r>
              <a:rPr lang="fr-FR" sz="3600" dirty="0" err="1" smtClean="0"/>
              <a:t>Manut</a:t>
            </a:r>
            <a:r>
              <a:rPr lang="fr-FR" sz="3600" dirty="0" smtClean="0"/>
              <a:t>., </a:t>
            </a:r>
            <a:r>
              <a:rPr lang="fr-FR" sz="3600" dirty="0" smtClean="0"/>
              <a:t>EV</a:t>
            </a:r>
            <a:br>
              <a:rPr lang="fr-FR" sz="3600" dirty="0" smtClean="0"/>
            </a:br>
            <a:endParaRPr lang="fr-FR" sz="3600" b="1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4" name="Imag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515" y="177165"/>
            <a:ext cx="151257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91913" y="43468"/>
            <a:ext cx="7725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2800" b="1" dirty="0">
                <a:solidFill>
                  <a:schemeClr val="accent2"/>
                </a:solidFill>
                <a:latin typeface="Comic Sans MS" pitchFamily="66" charset="0"/>
              </a:rPr>
              <a:t>L’organisation de l’activité </a:t>
            </a:r>
            <a:r>
              <a:rPr lang="fr-FR" sz="2800" b="1" dirty="0" smtClean="0">
                <a:solidFill>
                  <a:schemeClr val="accent2"/>
                </a:solidFill>
                <a:latin typeface="Comic Sans MS" pitchFamily="66" charset="0"/>
              </a:rPr>
              <a:t>ASM 7</a:t>
            </a:r>
            <a:endParaRPr lang="fr-FR" sz="36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15286" y="508104"/>
            <a:ext cx="2703244" cy="895593"/>
            <a:chOff x="6191794" y="1545838"/>
            <a:chExt cx="2703244" cy="895593"/>
          </a:xfrm>
        </p:grpSpPr>
        <p:sp>
          <p:nvSpPr>
            <p:cNvPr id="14" name="ZoneTexte 13"/>
            <p:cNvSpPr txBox="1"/>
            <p:nvPr/>
          </p:nvSpPr>
          <p:spPr>
            <a:xfrm>
              <a:off x="6259124" y="1618489"/>
              <a:ext cx="2635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Dossier  ressource procédures de contrôle</a:t>
              </a:r>
              <a:endParaRPr lang="fr-FR" dirty="0"/>
            </a:p>
          </p:txBody>
        </p:sp>
        <p:sp>
          <p:nvSpPr>
            <p:cNvPr id="15" name="Ellipse 14"/>
            <p:cNvSpPr/>
            <p:nvPr/>
          </p:nvSpPr>
          <p:spPr>
            <a:xfrm>
              <a:off x="6191794" y="1545838"/>
              <a:ext cx="2703244" cy="89559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" y="1484970"/>
            <a:ext cx="2953785" cy="3823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37" y="1484970"/>
            <a:ext cx="2955366" cy="3823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99" y="1484970"/>
            <a:ext cx="2953785" cy="3823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476336" y="5533588"/>
            <a:ext cx="1981144" cy="718981"/>
            <a:chOff x="6191794" y="1545838"/>
            <a:chExt cx="2703244" cy="895593"/>
          </a:xfrm>
        </p:grpSpPr>
        <p:sp>
          <p:nvSpPr>
            <p:cNvPr id="12" name="ZoneTexte 11"/>
            <p:cNvSpPr txBox="1"/>
            <p:nvPr/>
          </p:nvSpPr>
          <p:spPr>
            <a:xfrm>
              <a:off x="6259124" y="1618489"/>
              <a:ext cx="2635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Option</a:t>
              </a:r>
            </a:p>
            <a:p>
              <a:pPr algn="ctr"/>
              <a:r>
                <a:rPr lang="fr-FR" dirty="0"/>
                <a:t>A</a:t>
              </a:r>
            </a:p>
          </p:txBody>
        </p:sp>
        <p:sp>
          <p:nvSpPr>
            <p:cNvPr id="16" name="Ellipse 15"/>
            <p:cNvSpPr/>
            <p:nvPr/>
          </p:nvSpPr>
          <p:spPr>
            <a:xfrm>
              <a:off x="6191794" y="1545838"/>
              <a:ext cx="2703244" cy="89559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562696" y="5533588"/>
            <a:ext cx="1981144" cy="718981"/>
            <a:chOff x="6191794" y="1545838"/>
            <a:chExt cx="2703244" cy="895593"/>
          </a:xfrm>
        </p:grpSpPr>
        <p:sp>
          <p:nvSpPr>
            <p:cNvPr id="21" name="ZoneTexte 20"/>
            <p:cNvSpPr txBox="1"/>
            <p:nvPr/>
          </p:nvSpPr>
          <p:spPr>
            <a:xfrm>
              <a:off x="6259125" y="1618489"/>
              <a:ext cx="2635913" cy="80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Option</a:t>
              </a:r>
            </a:p>
            <a:p>
              <a:pPr algn="ctr"/>
              <a:r>
                <a:rPr lang="fr-FR" dirty="0" smtClean="0"/>
                <a:t>B</a:t>
              </a:r>
              <a:endParaRPr lang="fr-FR" dirty="0"/>
            </a:p>
          </p:txBody>
        </p:sp>
        <p:sp>
          <p:nvSpPr>
            <p:cNvPr id="22" name="Ellipse 21"/>
            <p:cNvSpPr/>
            <p:nvPr/>
          </p:nvSpPr>
          <p:spPr>
            <a:xfrm>
              <a:off x="6191794" y="1545838"/>
              <a:ext cx="2703244" cy="89559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6598476" y="5491858"/>
            <a:ext cx="1981144" cy="718981"/>
            <a:chOff x="6191794" y="1545838"/>
            <a:chExt cx="2703244" cy="895593"/>
          </a:xfrm>
        </p:grpSpPr>
        <p:sp>
          <p:nvSpPr>
            <p:cNvPr id="24" name="ZoneTexte 23"/>
            <p:cNvSpPr txBox="1"/>
            <p:nvPr/>
          </p:nvSpPr>
          <p:spPr>
            <a:xfrm>
              <a:off x="6259125" y="1618489"/>
              <a:ext cx="2635913" cy="80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Option</a:t>
              </a:r>
            </a:p>
            <a:p>
              <a:pPr algn="ctr"/>
              <a:r>
                <a:rPr lang="fr-FR" dirty="0" smtClean="0"/>
                <a:t>C</a:t>
              </a:r>
              <a:endParaRPr lang="fr-FR" dirty="0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191794" y="1545838"/>
              <a:ext cx="2703244" cy="89559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842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91913" y="43468"/>
            <a:ext cx="7725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2800" b="1" dirty="0">
                <a:solidFill>
                  <a:schemeClr val="accent2"/>
                </a:solidFill>
                <a:latin typeface="Comic Sans MS" pitchFamily="66" charset="0"/>
              </a:rPr>
              <a:t>L’organisation de l’activité </a:t>
            </a:r>
            <a:r>
              <a:rPr lang="fr-FR" sz="2800" b="1" dirty="0" smtClean="0">
                <a:solidFill>
                  <a:schemeClr val="accent2"/>
                </a:solidFill>
                <a:latin typeface="Comic Sans MS" pitchFamily="66" charset="0"/>
              </a:rPr>
              <a:t>ASM  7</a:t>
            </a:r>
            <a:endParaRPr lang="fr-FR" sz="3600" dirty="0"/>
          </a:p>
        </p:txBody>
      </p:sp>
      <p:grpSp>
        <p:nvGrpSpPr>
          <p:cNvPr id="6" name="Groupe 5"/>
          <p:cNvGrpSpPr/>
          <p:nvPr/>
        </p:nvGrpSpPr>
        <p:grpSpPr>
          <a:xfrm>
            <a:off x="294227" y="850696"/>
            <a:ext cx="2366932" cy="929312"/>
            <a:chOff x="508337" y="1501832"/>
            <a:chExt cx="2366932" cy="929312"/>
          </a:xfrm>
        </p:grpSpPr>
        <p:sp>
          <p:nvSpPr>
            <p:cNvPr id="7" name="ZoneTexte 6"/>
            <p:cNvSpPr txBox="1"/>
            <p:nvPr/>
          </p:nvSpPr>
          <p:spPr>
            <a:xfrm>
              <a:off x="508337" y="1675516"/>
              <a:ext cx="2366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Fiche d’activité</a:t>
              </a:r>
            </a:p>
            <a:p>
              <a:pPr algn="ctr"/>
              <a:r>
                <a:rPr lang="fr-FR" dirty="0" smtClean="0"/>
                <a:t>Elève</a:t>
              </a:r>
              <a:endParaRPr lang="fr-FR" dirty="0"/>
            </a:p>
          </p:txBody>
        </p:sp>
        <p:sp>
          <p:nvSpPr>
            <p:cNvPr id="8" name="Ellipse 7"/>
            <p:cNvSpPr/>
            <p:nvPr/>
          </p:nvSpPr>
          <p:spPr>
            <a:xfrm>
              <a:off x="528526" y="1501832"/>
              <a:ext cx="2321781" cy="929312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73" y="476898"/>
            <a:ext cx="4363659" cy="634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13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98721" y="475753"/>
            <a:ext cx="6009419" cy="526995"/>
          </a:xfrm>
        </p:spPr>
        <p:txBody>
          <a:bodyPr/>
          <a:lstStyle/>
          <a:p>
            <a:r>
              <a:rPr lang="fr-FR" sz="2400" u="sng" dirty="0" smtClean="0">
                <a:solidFill>
                  <a:srgbClr val="7030A0"/>
                </a:solidFill>
              </a:rPr>
              <a:t>Contient trois dossiers</a:t>
            </a:r>
            <a:endParaRPr lang="fr-FR" sz="2400" u="sng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9564" y="0"/>
            <a:ext cx="7725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2800" b="1" dirty="0" smtClean="0">
                <a:solidFill>
                  <a:schemeClr val="accent2"/>
                </a:solidFill>
                <a:latin typeface="Comic Sans MS" pitchFamily="66" charset="0"/>
              </a:rPr>
              <a:t>L’organisation de l’activité ASM 7</a:t>
            </a:r>
            <a:endParaRPr lang="fr-FR" sz="2800" dirty="0"/>
          </a:p>
        </p:txBody>
      </p:sp>
      <p:grpSp>
        <p:nvGrpSpPr>
          <p:cNvPr id="15" name="Groupe 14"/>
          <p:cNvGrpSpPr/>
          <p:nvPr/>
        </p:nvGrpSpPr>
        <p:grpSpPr>
          <a:xfrm>
            <a:off x="346753" y="1215272"/>
            <a:ext cx="2366932" cy="929312"/>
            <a:chOff x="508337" y="1501832"/>
            <a:chExt cx="2366932" cy="929312"/>
          </a:xfrm>
        </p:grpSpPr>
        <p:sp>
          <p:nvSpPr>
            <p:cNvPr id="9" name="ZoneTexte 8"/>
            <p:cNvSpPr txBox="1"/>
            <p:nvPr/>
          </p:nvSpPr>
          <p:spPr>
            <a:xfrm>
              <a:off x="508337" y="1675516"/>
              <a:ext cx="2366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Dossier  ressource technologie</a:t>
              </a:r>
              <a:endParaRPr lang="fr-FR" dirty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528526" y="1501832"/>
              <a:ext cx="2321781" cy="929312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3343379" y="1248991"/>
            <a:ext cx="2703244" cy="895593"/>
            <a:chOff x="6191794" y="1545838"/>
            <a:chExt cx="2703244" cy="895593"/>
          </a:xfrm>
        </p:grpSpPr>
        <p:sp>
          <p:nvSpPr>
            <p:cNvPr id="10" name="ZoneTexte 9"/>
            <p:cNvSpPr txBox="1"/>
            <p:nvPr/>
          </p:nvSpPr>
          <p:spPr>
            <a:xfrm>
              <a:off x="6259124" y="1618489"/>
              <a:ext cx="2635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Dossier  ressource procédures de contrôle</a:t>
              </a:r>
              <a:endParaRPr lang="fr-FR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6191794" y="1545838"/>
              <a:ext cx="2703244" cy="89559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6429539" y="1264324"/>
            <a:ext cx="2321781" cy="895593"/>
            <a:chOff x="3500139" y="1545838"/>
            <a:chExt cx="2321781" cy="895593"/>
          </a:xfrm>
        </p:grpSpPr>
        <p:sp>
          <p:nvSpPr>
            <p:cNvPr id="7" name="ZoneTexte 6"/>
            <p:cNvSpPr txBox="1"/>
            <p:nvPr/>
          </p:nvSpPr>
          <p:spPr>
            <a:xfrm>
              <a:off x="3750155" y="1670278"/>
              <a:ext cx="1821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Dossier  travail pratique</a:t>
              </a:r>
              <a:endParaRPr lang="fr-FR" dirty="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3500139" y="1545838"/>
              <a:ext cx="2321781" cy="89559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5" y="2289395"/>
            <a:ext cx="3061597" cy="39625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279306"/>
            <a:ext cx="3065403" cy="3972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57" y="2279306"/>
            <a:ext cx="2807712" cy="3972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6261722" y="4785409"/>
            <a:ext cx="2824986" cy="4242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67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9564" y="0"/>
            <a:ext cx="7725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2800" b="1" dirty="0" smtClean="0">
                <a:solidFill>
                  <a:schemeClr val="accent2"/>
                </a:solidFill>
                <a:latin typeface="Comic Sans MS" pitchFamily="66" charset="0"/>
              </a:rPr>
              <a:t>L’organisation de l’activité ASM 7</a:t>
            </a:r>
            <a:endParaRPr lang="fr-FR" sz="2800" dirty="0"/>
          </a:p>
        </p:txBody>
      </p:sp>
      <p:grpSp>
        <p:nvGrpSpPr>
          <p:cNvPr id="18" name="Groupe 17"/>
          <p:cNvGrpSpPr/>
          <p:nvPr/>
        </p:nvGrpSpPr>
        <p:grpSpPr>
          <a:xfrm>
            <a:off x="86379" y="523220"/>
            <a:ext cx="2199621" cy="952520"/>
            <a:chOff x="3500139" y="1545838"/>
            <a:chExt cx="2321781" cy="895593"/>
          </a:xfrm>
        </p:grpSpPr>
        <p:sp>
          <p:nvSpPr>
            <p:cNvPr id="19" name="ZoneTexte 18"/>
            <p:cNvSpPr txBox="1"/>
            <p:nvPr/>
          </p:nvSpPr>
          <p:spPr>
            <a:xfrm>
              <a:off x="3750155" y="1670278"/>
              <a:ext cx="1821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Dossier  travail pratique</a:t>
              </a:r>
              <a:endParaRPr lang="fr-FR" dirty="0"/>
            </a:p>
          </p:txBody>
        </p:sp>
        <p:sp>
          <p:nvSpPr>
            <p:cNvPr id="20" name="Ellipse 19"/>
            <p:cNvSpPr/>
            <p:nvPr/>
          </p:nvSpPr>
          <p:spPr>
            <a:xfrm>
              <a:off x="3500139" y="1545838"/>
              <a:ext cx="2321781" cy="89559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213756" y="1729933"/>
            <a:ext cx="8787739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fr-FR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Plainte client :</a:t>
            </a:r>
            <a:r>
              <a:rPr lang="fr-FR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74955"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voyant de pression d’huile reste allumé en permanence au tableau de bord, mais il n’y a aucune fuite extérieure d’huile moteur.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202812" y="4971097"/>
            <a:ext cx="809625" cy="596900"/>
            <a:chOff x="11018" y="10800"/>
            <a:chExt cx="81" cy="59"/>
          </a:xfrm>
        </p:grpSpPr>
        <p:pic>
          <p:nvPicPr>
            <p:cNvPr id="3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8" y="10800"/>
              <a:ext cx="81" cy="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6" name="Picture 10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6" y="10810"/>
              <a:ext cx="69" cy="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886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294227" y="850696"/>
            <a:ext cx="2366932" cy="929312"/>
            <a:chOff x="508337" y="1501832"/>
            <a:chExt cx="2366932" cy="929312"/>
          </a:xfrm>
        </p:grpSpPr>
        <p:sp>
          <p:nvSpPr>
            <p:cNvPr id="21" name="ZoneTexte 20"/>
            <p:cNvSpPr txBox="1"/>
            <p:nvPr/>
          </p:nvSpPr>
          <p:spPr>
            <a:xfrm>
              <a:off x="508337" y="1675516"/>
              <a:ext cx="2366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Dossier  ressource technologie</a:t>
              </a:r>
              <a:endParaRPr lang="fr-FR" dirty="0"/>
            </a:p>
          </p:txBody>
        </p:sp>
        <p:sp>
          <p:nvSpPr>
            <p:cNvPr id="22" name="Ellipse 21"/>
            <p:cNvSpPr/>
            <p:nvPr/>
          </p:nvSpPr>
          <p:spPr>
            <a:xfrm>
              <a:off x="528526" y="1501832"/>
              <a:ext cx="2321781" cy="929312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13" y="850696"/>
            <a:ext cx="4152761" cy="5374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277" y="903861"/>
            <a:ext cx="4152761" cy="5377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42" y="957026"/>
            <a:ext cx="4154983" cy="5377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06" y="1010191"/>
            <a:ext cx="4154983" cy="5377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70" y="1077545"/>
            <a:ext cx="4154983" cy="5379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35" y="1130551"/>
            <a:ext cx="4155106" cy="5380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99" y="1183715"/>
            <a:ext cx="4156217" cy="5380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63" y="1236879"/>
            <a:ext cx="4156217" cy="5380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428" y="1290044"/>
            <a:ext cx="4157329" cy="5380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93" y="1343209"/>
            <a:ext cx="4156218" cy="5380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8" y="1396373"/>
            <a:ext cx="4157076" cy="5380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59564" y="0"/>
            <a:ext cx="7725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2800" b="1" dirty="0" smtClean="0">
                <a:solidFill>
                  <a:schemeClr val="accent2"/>
                </a:solidFill>
                <a:latin typeface="Comic Sans MS" pitchFamily="66" charset="0"/>
              </a:rPr>
              <a:t>L’organisation de l’activité ASM 7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7177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91913" y="43468"/>
            <a:ext cx="7725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2800" b="1" dirty="0">
                <a:solidFill>
                  <a:schemeClr val="accent2"/>
                </a:solidFill>
                <a:latin typeface="Comic Sans MS" pitchFamily="66" charset="0"/>
              </a:rPr>
              <a:t>L’organisation de l’activité </a:t>
            </a:r>
            <a:r>
              <a:rPr lang="fr-FR" sz="2800" b="1" dirty="0" smtClean="0">
                <a:solidFill>
                  <a:schemeClr val="accent2"/>
                </a:solidFill>
                <a:latin typeface="Comic Sans MS" pitchFamily="66" charset="0"/>
              </a:rPr>
              <a:t>ASM 7</a:t>
            </a:r>
            <a:endParaRPr lang="fr-FR" sz="36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86379" y="523220"/>
            <a:ext cx="2199621" cy="952520"/>
            <a:chOff x="3500139" y="1545838"/>
            <a:chExt cx="2321781" cy="895593"/>
          </a:xfrm>
        </p:grpSpPr>
        <p:sp>
          <p:nvSpPr>
            <p:cNvPr id="13" name="ZoneTexte 12"/>
            <p:cNvSpPr txBox="1"/>
            <p:nvPr/>
          </p:nvSpPr>
          <p:spPr>
            <a:xfrm>
              <a:off x="3750155" y="1670278"/>
              <a:ext cx="1821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Dossier  travail pratique</a:t>
              </a:r>
              <a:endParaRPr lang="fr-FR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3500139" y="1545838"/>
              <a:ext cx="2321781" cy="89559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60" y="655570"/>
            <a:ext cx="4250079" cy="6013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ectangle à coins arrondis 18"/>
          <p:cNvSpPr/>
          <p:nvPr/>
        </p:nvSpPr>
        <p:spPr>
          <a:xfrm>
            <a:off x="2445496" y="4969461"/>
            <a:ext cx="4404805" cy="7415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8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91913" y="43468"/>
            <a:ext cx="7725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2800" b="1" dirty="0">
                <a:solidFill>
                  <a:schemeClr val="accent2"/>
                </a:solidFill>
                <a:latin typeface="Comic Sans MS" pitchFamily="66" charset="0"/>
              </a:rPr>
              <a:t>L’organisation de l’activité </a:t>
            </a:r>
            <a:r>
              <a:rPr lang="fr-FR" sz="2800" b="1" dirty="0" smtClean="0">
                <a:solidFill>
                  <a:schemeClr val="accent2"/>
                </a:solidFill>
                <a:latin typeface="Comic Sans MS" pitchFamily="66" charset="0"/>
              </a:rPr>
              <a:t>ASM 7</a:t>
            </a:r>
            <a:endParaRPr lang="fr-FR" sz="36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86379" y="523220"/>
            <a:ext cx="2199621" cy="952520"/>
            <a:chOff x="3500139" y="1545838"/>
            <a:chExt cx="2321781" cy="895593"/>
          </a:xfrm>
        </p:grpSpPr>
        <p:sp>
          <p:nvSpPr>
            <p:cNvPr id="13" name="ZoneTexte 12"/>
            <p:cNvSpPr txBox="1"/>
            <p:nvPr/>
          </p:nvSpPr>
          <p:spPr>
            <a:xfrm>
              <a:off x="3750155" y="1670278"/>
              <a:ext cx="1821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Dossier  travail pratique</a:t>
              </a:r>
              <a:endParaRPr lang="fr-FR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3500139" y="1545838"/>
              <a:ext cx="2321781" cy="89559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791913" y="1536035"/>
            <a:ext cx="7772400" cy="1484867"/>
          </a:xfrm>
        </p:spPr>
        <p:txBody>
          <a:bodyPr/>
          <a:lstStyle/>
          <a:p>
            <a:r>
              <a:rPr lang="fr-FR" u="sng" dirty="0" smtClean="0">
                <a:solidFill>
                  <a:srgbClr val="FF0000"/>
                </a:solidFill>
              </a:rPr>
              <a:t>Diagnostic du réceptionnaire</a:t>
            </a:r>
            <a:endParaRPr lang="fr-FR" u="sng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1251" y="3062423"/>
            <a:ext cx="7426960" cy="1053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955"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réceptionnaire vous demande de :</a:t>
            </a:r>
          </a:p>
          <a:p>
            <a:pPr marL="274955" algn="ctr">
              <a:lnSpc>
                <a:spcPct val="115000"/>
              </a:lnSpc>
              <a:spcAft>
                <a:spcPts val="1000"/>
              </a:spcAft>
            </a:pPr>
            <a:endParaRPr lang="fr-F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4274" y="4115788"/>
            <a:ext cx="800767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Contrôler le bon fonctionnement du circuit de pression d’huile du moteur à froid et </a:t>
            </a:r>
            <a:r>
              <a:rPr lang="fr-FR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chaud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2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91913" y="43468"/>
            <a:ext cx="7725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2800" b="1" dirty="0">
                <a:solidFill>
                  <a:schemeClr val="accent2"/>
                </a:solidFill>
                <a:latin typeface="Comic Sans MS" pitchFamily="66" charset="0"/>
              </a:rPr>
              <a:t>L’organisation de l’activité </a:t>
            </a:r>
            <a:r>
              <a:rPr lang="fr-FR" sz="2800" b="1" dirty="0" smtClean="0">
                <a:solidFill>
                  <a:schemeClr val="accent2"/>
                </a:solidFill>
                <a:latin typeface="Comic Sans MS" pitchFamily="66" charset="0"/>
              </a:rPr>
              <a:t>ASM 7</a:t>
            </a:r>
            <a:endParaRPr lang="fr-FR" sz="3600" dirty="0"/>
          </a:p>
        </p:txBody>
      </p:sp>
      <p:cxnSp>
        <p:nvCxnSpPr>
          <p:cNvPr id="18" name="Connecteur droit 17"/>
          <p:cNvCxnSpPr/>
          <p:nvPr/>
        </p:nvCxnSpPr>
        <p:spPr>
          <a:xfrm>
            <a:off x="4521200" y="2418080"/>
            <a:ext cx="10160" cy="3942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91913" y="586005"/>
            <a:ext cx="287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u="sng" dirty="0" smtClean="0">
                <a:solidFill>
                  <a:srgbClr val="7030A0"/>
                </a:solidFill>
              </a:rPr>
              <a:t>1</a:t>
            </a:r>
            <a:r>
              <a:rPr lang="fr-FR" sz="2000" b="1" i="1" u="sng" baseline="30000" dirty="0" smtClean="0">
                <a:solidFill>
                  <a:srgbClr val="7030A0"/>
                </a:solidFill>
              </a:rPr>
              <a:t>er </a:t>
            </a:r>
            <a:r>
              <a:rPr lang="fr-FR" sz="2000" b="1" u="sng" dirty="0" smtClean="0">
                <a:solidFill>
                  <a:srgbClr val="7030A0"/>
                </a:solidFill>
              </a:rPr>
              <a:t>travail préliminaire</a:t>
            </a:r>
            <a:endParaRPr lang="fr-FR" sz="2000" b="1" u="sng" dirty="0">
              <a:solidFill>
                <a:srgbClr val="7030A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467109" y="586005"/>
            <a:ext cx="2892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u="sng" dirty="0" smtClean="0">
                <a:solidFill>
                  <a:srgbClr val="7030A0"/>
                </a:solidFill>
              </a:rPr>
              <a:t>2</a:t>
            </a:r>
            <a:r>
              <a:rPr lang="fr-FR" sz="2000" b="1" i="1" u="sng" baseline="30000" dirty="0" smtClean="0">
                <a:solidFill>
                  <a:srgbClr val="7030A0"/>
                </a:solidFill>
              </a:rPr>
              <a:t>nd</a:t>
            </a:r>
            <a:r>
              <a:rPr lang="fr-FR" sz="2000" b="1" i="1" u="sng" baseline="30000" dirty="0" smtClean="0">
                <a:solidFill>
                  <a:srgbClr val="7030A0"/>
                </a:solidFill>
              </a:rPr>
              <a:t> </a:t>
            </a:r>
            <a:r>
              <a:rPr lang="fr-FR" sz="2000" b="1" u="sng" dirty="0" smtClean="0">
                <a:solidFill>
                  <a:srgbClr val="7030A0"/>
                </a:solidFill>
              </a:rPr>
              <a:t>travail pratique </a:t>
            </a:r>
            <a:endParaRPr lang="fr-FR" sz="2000" b="1" u="sng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4" y="1181317"/>
            <a:ext cx="3798865" cy="5373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4" y="1287646"/>
            <a:ext cx="3798865" cy="5375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02" y="1128152"/>
            <a:ext cx="3796344" cy="5373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67" y="1181317"/>
            <a:ext cx="3798432" cy="5373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32" y="1234482"/>
            <a:ext cx="3798126" cy="5373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0905" y="4442678"/>
            <a:ext cx="4477258" cy="11541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Contrôler le bon fonctionnement du circuit de pression d’huile du moteur à froid et 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chaud</a:t>
            </a: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97" y="1287647"/>
            <a:ext cx="3797388" cy="5373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03074" y="4992834"/>
            <a:ext cx="4475089" cy="8002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Procéder à la prise de mesure de </a:t>
            </a: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pression d’huile sur </a:t>
            </a:r>
            <a:r>
              <a:rPr lang="fr-F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matériel.</a:t>
            </a:r>
            <a:endParaRPr lang="fr-F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7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6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91913" y="43468"/>
            <a:ext cx="7725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2800" b="1" dirty="0">
                <a:solidFill>
                  <a:schemeClr val="accent2"/>
                </a:solidFill>
                <a:latin typeface="Comic Sans MS" pitchFamily="66" charset="0"/>
              </a:rPr>
              <a:t>L’organisation de l’activité </a:t>
            </a:r>
            <a:r>
              <a:rPr lang="fr-FR" sz="2800" b="1" dirty="0" smtClean="0">
                <a:solidFill>
                  <a:schemeClr val="accent2"/>
                </a:solidFill>
                <a:latin typeface="Comic Sans MS" pitchFamily="66" charset="0"/>
              </a:rPr>
              <a:t>ASM 7</a:t>
            </a:r>
            <a:endParaRPr lang="fr-FR" sz="36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15286" y="508104"/>
            <a:ext cx="2703244" cy="895593"/>
            <a:chOff x="6191794" y="1545838"/>
            <a:chExt cx="2703244" cy="895593"/>
          </a:xfrm>
        </p:grpSpPr>
        <p:sp>
          <p:nvSpPr>
            <p:cNvPr id="14" name="ZoneTexte 13"/>
            <p:cNvSpPr txBox="1"/>
            <p:nvPr/>
          </p:nvSpPr>
          <p:spPr>
            <a:xfrm>
              <a:off x="6259124" y="1618489"/>
              <a:ext cx="2635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 Dossier  ressource procédures de contrôle</a:t>
              </a:r>
              <a:endParaRPr lang="fr-FR" dirty="0"/>
            </a:p>
          </p:txBody>
        </p:sp>
        <p:sp>
          <p:nvSpPr>
            <p:cNvPr id="15" name="Ellipse 14"/>
            <p:cNvSpPr/>
            <p:nvPr/>
          </p:nvSpPr>
          <p:spPr>
            <a:xfrm>
              <a:off x="6191794" y="1545838"/>
              <a:ext cx="2703244" cy="895593"/>
            </a:xfrm>
            <a:prstGeom prst="ellipse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43" y="663560"/>
            <a:ext cx="4500861" cy="58329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72" y="769889"/>
            <a:ext cx="4502996" cy="58329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3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</TotalTime>
  <Words>191</Words>
  <Application>Microsoft Office PowerPoint</Application>
  <PresentationFormat>Affichage à l'écran (4:3)</PresentationFormat>
  <Paragraphs>47</Paragraphs>
  <Slides>10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Modèle par défaut</vt:lpstr>
      <vt:lpstr>Présentation de l’Activité atelier ASM 7   Effectuer le contrôle d’un circuit de lubrification sur un matériel  2nd BAC PRO Tronc Commun options MA, TP Manut., EV </vt:lpstr>
      <vt:lpstr>Présentation PowerPoint</vt:lpstr>
      <vt:lpstr>Contient trois dossiers</vt:lpstr>
      <vt:lpstr>Présentation PowerPoint</vt:lpstr>
      <vt:lpstr>Présentation PowerPoint</vt:lpstr>
      <vt:lpstr>Présentation PowerPoint</vt:lpstr>
      <vt:lpstr>Diagnostic du réceptionnaire</vt:lpstr>
      <vt:lpstr>Présentation PowerPoint</vt:lpstr>
      <vt:lpstr>Présentation PowerPoint</vt:lpstr>
      <vt:lpstr>Présentation PowerPoint</vt:lpstr>
    </vt:vector>
  </TitlesOfParts>
  <Company>neant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dispositifs de suralimentation</dc:title>
  <dc:creator>ph Milard</dc:creator>
  <cp:lastModifiedBy>jean-luc lorrain</cp:lastModifiedBy>
  <cp:revision>183</cp:revision>
  <dcterms:created xsi:type="dcterms:W3CDTF">2005-03-11T16:29:34Z</dcterms:created>
  <dcterms:modified xsi:type="dcterms:W3CDTF">2016-12-22T22:37:08Z</dcterms:modified>
</cp:coreProperties>
</file>