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9" r:id="rId5"/>
    <p:sldId id="263" r:id="rId6"/>
    <p:sldId id="264"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289286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639119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4201396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328054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1574250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836EDA8-7CF1-45AE-AE93-59A5DEC45DF7}" type="datetimeFigureOut">
              <a:rPr lang="fr-FR" smtClean="0"/>
              <a:t>13/05/2016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997707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1836EDA8-7CF1-45AE-AE93-59A5DEC45DF7}" type="datetimeFigureOut">
              <a:rPr lang="fr-FR" smtClean="0"/>
              <a:t>13/05/2016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2239950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1836EDA8-7CF1-45AE-AE93-59A5DEC45DF7}" type="datetimeFigureOut">
              <a:rPr lang="fr-FR" smtClean="0"/>
              <a:t>13/05/2016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3595528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836EDA8-7CF1-45AE-AE93-59A5DEC45DF7}" type="datetimeFigureOut">
              <a:rPr lang="fr-FR" smtClean="0"/>
              <a:t>13/05/2016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1605823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836EDA8-7CF1-45AE-AE93-59A5DEC45DF7}" type="datetimeFigureOut">
              <a:rPr lang="fr-FR" smtClean="0"/>
              <a:t>13/05/2016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1841714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836EDA8-7CF1-45AE-AE93-59A5DEC45DF7}" type="datetimeFigureOut">
              <a:rPr lang="fr-FR" smtClean="0"/>
              <a:t>13/05/2016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62466EE-8929-4A04-ABF3-2247852798CE}" type="slidenum">
              <a:rPr lang="fr-FR" smtClean="0"/>
              <a:t>‹N°›</a:t>
            </a:fld>
            <a:endParaRPr lang="fr-FR"/>
          </a:p>
        </p:txBody>
      </p:sp>
    </p:spTree>
    <p:extLst>
      <p:ext uri="{BB962C8B-B14F-4D97-AF65-F5344CB8AC3E}">
        <p14:creationId xmlns:p14="http://schemas.microsoft.com/office/powerpoint/2010/main" val="428473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36EDA8-7CF1-45AE-AE93-59A5DEC45DF7}" type="datetimeFigureOut">
              <a:rPr lang="fr-FR" smtClean="0"/>
              <a:t>13/05/2016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2466EE-8929-4A04-ABF3-2247852798CE}" type="slidenum">
              <a:rPr lang="fr-FR" smtClean="0"/>
              <a:t>‹N°›</a:t>
            </a:fld>
            <a:endParaRPr lang="fr-FR"/>
          </a:p>
        </p:txBody>
      </p:sp>
    </p:spTree>
    <p:extLst>
      <p:ext uri="{BB962C8B-B14F-4D97-AF65-F5344CB8AC3E}">
        <p14:creationId xmlns:p14="http://schemas.microsoft.com/office/powerpoint/2010/main" val="1188076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3" Type="http://schemas.openxmlformats.org/officeDocument/2006/relationships/image" Target="../media/image3.jpg"/><Relationship Id="rId7" Type="http://schemas.openxmlformats.org/officeDocument/2006/relationships/image" Target="../media/image7.jpeg"/><Relationship Id="rId12" Type="http://schemas.openxmlformats.org/officeDocument/2006/relationships/image" Target="../media/image12.jp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1.jpg"/><Relationship Id="rId5" Type="http://schemas.openxmlformats.org/officeDocument/2006/relationships/image" Target="../media/image5.jpeg"/><Relationship Id="rId1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g"/><Relationship Id="rId14"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3" Type="http://schemas.openxmlformats.org/officeDocument/2006/relationships/image" Target="../media/image3.jpg"/><Relationship Id="rId7" Type="http://schemas.openxmlformats.org/officeDocument/2006/relationships/image" Target="../media/image7.jpeg"/><Relationship Id="rId12" Type="http://schemas.openxmlformats.org/officeDocument/2006/relationships/image" Target="../media/image12.jp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g"/><Relationship Id="rId11" Type="http://schemas.openxmlformats.org/officeDocument/2006/relationships/image" Target="../media/image11.jpg"/><Relationship Id="rId5" Type="http://schemas.openxmlformats.org/officeDocument/2006/relationships/image" Target="../media/image5.jpeg"/><Relationship Id="rId1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g"/><Relationship Id="rId1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Petit exercice de tri de déchets BTP</a:t>
            </a:r>
            <a:endParaRPr lang="fr-FR" dirty="0"/>
          </a:p>
        </p:txBody>
      </p:sp>
      <p:sp>
        <p:nvSpPr>
          <p:cNvPr id="3" name="Sous-titre 2"/>
          <p:cNvSpPr>
            <a:spLocks noGrp="1"/>
          </p:cNvSpPr>
          <p:nvPr>
            <p:ph type="subTitle" idx="1"/>
          </p:nvPr>
        </p:nvSpPr>
        <p:spPr/>
        <p:txBody>
          <a:bodyPr/>
          <a:lstStyle/>
          <a:p>
            <a:endParaRPr lang="fr-FR"/>
          </a:p>
        </p:txBody>
      </p:sp>
    </p:spTree>
    <p:extLst>
      <p:ext uri="{BB962C8B-B14F-4D97-AF65-F5344CB8AC3E}">
        <p14:creationId xmlns:p14="http://schemas.microsoft.com/office/powerpoint/2010/main" val="2029550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Dans quelle benne ???</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1484784"/>
            <a:ext cx="5107336" cy="4525963"/>
          </a:xfrm>
        </p:spPr>
      </p:pic>
    </p:spTree>
    <p:extLst>
      <p:ext uri="{BB962C8B-B14F-4D97-AF65-F5344CB8AC3E}">
        <p14:creationId xmlns:p14="http://schemas.microsoft.com/office/powerpoint/2010/main" val="1014089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Sur la prochaine diapo, déplacez les différentes étiquettes pour les ranger en 4 catégories</a:t>
            </a:r>
            <a:endParaRPr lang="fr-FR" sz="3200"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1484784"/>
            <a:ext cx="5107336" cy="4525963"/>
          </a:xfrm>
        </p:spPr>
      </p:pic>
    </p:spTree>
    <p:extLst>
      <p:ext uri="{BB962C8B-B14F-4D97-AF65-F5344CB8AC3E}">
        <p14:creationId xmlns:p14="http://schemas.microsoft.com/office/powerpoint/2010/main" val="1291302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688008291"/>
              </p:ext>
            </p:extLst>
          </p:nvPr>
        </p:nvGraphicFramePr>
        <p:xfrm>
          <a:off x="179512" y="116633"/>
          <a:ext cx="8507288" cy="6650034"/>
        </p:xfrm>
        <a:graphic>
          <a:graphicData uri="http://schemas.openxmlformats.org/drawingml/2006/table">
            <a:tbl>
              <a:tblPr firstRow="1" bandRow="1">
                <a:tableStyleId>{5C22544A-7EE6-4342-B048-85BDC9FD1C3A}</a:tableStyleId>
              </a:tblPr>
              <a:tblGrid>
                <a:gridCol w="2126822"/>
                <a:gridCol w="2126822"/>
                <a:gridCol w="2126822"/>
                <a:gridCol w="2126822"/>
              </a:tblGrid>
              <a:tr h="508328">
                <a:tc gridSpan="4">
                  <a:txBody>
                    <a:bodyPr/>
                    <a:lstStyle/>
                    <a:p>
                      <a:pPr algn="ctr"/>
                      <a:r>
                        <a:rPr lang="fr-FR" sz="2400" dirty="0" smtClean="0">
                          <a:solidFill>
                            <a:sysClr val="windowText" lastClr="000000"/>
                          </a:solidFill>
                        </a:rPr>
                        <a:t>Les déchets en vrac à répartir en 4 catégories…</a:t>
                      </a:r>
                      <a:endParaRPr lang="fr-FR" sz="2400" dirty="0">
                        <a:solidFill>
                          <a:sysClr val="windowText" lastClr="000000"/>
                        </a:solidFill>
                      </a:endParaRPr>
                    </a:p>
                  </a:txBody>
                  <a:tcPr>
                    <a:solidFill>
                      <a:schemeClr val="bg1"/>
                    </a:solidFill>
                  </a:tcPr>
                </a:tc>
                <a:tc hMerge="1">
                  <a:txBody>
                    <a:bodyPr/>
                    <a:lstStyle/>
                    <a:p>
                      <a:endParaRPr lang="fr-FR" dirty="0">
                        <a:solidFill>
                          <a:sysClr val="windowText" lastClr="000000"/>
                        </a:solidFill>
                      </a:endParaRPr>
                    </a:p>
                  </a:txBody>
                  <a:tcPr>
                    <a:solidFill>
                      <a:schemeClr val="bg1"/>
                    </a:solidFill>
                  </a:tcPr>
                </a:tc>
                <a:tc hMerge="1">
                  <a:txBody>
                    <a:bodyPr/>
                    <a:lstStyle/>
                    <a:p>
                      <a:endParaRPr lang="fr-FR" dirty="0">
                        <a:solidFill>
                          <a:sysClr val="windowText" lastClr="000000"/>
                        </a:solidFill>
                      </a:endParaRPr>
                    </a:p>
                  </a:txBody>
                  <a:tcPr>
                    <a:solidFill>
                      <a:schemeClr val="bg1"/>
                    </a:solidFill>
                  </a:tcPr>
                </a:tc>
                <a:tc hMerge="1">
                  <a:txBody>
                    <a:bodyPr/>
                    <a:lstStyle/>
                    <a:p>
                      <a:endParaRPr lang="fr-FR" dirty="0"/>
                    </a:p>
                  </a:txBody>
                  <a:tcPr>
                    <a:solidFill>
                      <a:schemeClr val="bg1"/>
                    </a:solidFill>
                  </a:tcPr>
                </a:tc>
              </a:tr>
              <a:tr h="6141706">
                <a:tc>
                  <a:txBody>
                    <a:bodyPr/>
                    <a:lstStyle/>
                    <a:p>
                      <a:endParaRPr lang="fr-FR" dirty="0"/>
                    </a:p>
                  </a:txBody>
                  <a:tcPr/>
                </a:tc>
                <a:tc>
                  <a:txBody>
                    <a:body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tc>
                  <a:txBody>
                    <a:bodyPr/>
                    <a:lstStyle/>
                    <a:p>
                      <a:endParaRPr lang="fr-FR" dirty="0"/>
                    </a:p>
                  </a:txBody>
                  <a:tcPr/>
                </a:tc>
              </a:tr>
            </a:tbl>
          </a:graphicData>
        </a:graphic>
      </p:graphicFrame>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31111" y="3896952"/>
            <a:ext cx="1499659" cy="1124744"/>
          </a:xfrm>
          <a:prstGeom prst="rect">
            <a:avLst/>
          </a:prstGeom>
        </p:spPr>
      </p:pic>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b="16012"/>
          <a:stretch/>
        </p:blipFill>
        <p:spPr>
          <a:xfrm>
            <a:off x="7120390" y="2492896"/>
            <a:ext cx="1191917" cy="1779294"/>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993" y="3999749"/>
            <a:ext cx="1536171" cy="1152128"/>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381" y="681231"/>
            <a:ext cx="1536349" cy="2194652"/>
          </a:xfrm>
          <a:prstGeom prst="rect">
            <a:avLst/>
          </a:prstGeom>
        </p:spPr>
      </p:pic>
      <p:pic>
        <p:nvPicPr>
          <p:cNvPr id="9" name="Imag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2010" y="1066716"/>
            <a:ext cx="1518760" cy="1139070"/>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7805" y="4412015"/>
            <a:ext cx="1662925" cy="761000"/>
          </a:xfrm>
          <a:prstGeom prst="rect">
            <a:avLst/>
          </a:prstGeom>
        </p:spPr>
      </p:pic>
      <p:pic>
        <p:nvPicPr>
          <p:cNvPr id="11"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89901" y="2426472"/>
            <a:ext cx="1744751" cy="1308563"/>
          </a:xfrm>
          <a:prstGeom prst="rect">
            <a:avLst/>
          </a:prstGeom>
        </p:spPr>
      </p:pic>
      <p:pic>
        <p:nvPicPr>
          <p:cNvPr id="12" name="Imag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73997" y="5384277"/>
            <a:ext cx="1841075" cy="1185868"/>
          </a:xfrm>
          <a:prstGeom prst="rect">
            <a:avLst/>
          </a:prstGeom>
        </p:spPr>
      </p:pic>
      <p:pic>
        <p:nvPicPr>
          <p:cNvPr id="13" name="Imag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752002" y="2402130"/>
            <a:ext cx="1656185" cy="1242139"/>
          </a:xfrm>
          <a:prstGeom prst="rect">
            <a:avLst/>
          </a:prstGeom>
        </p:spPr>
      </p:pic>
      <p:pic>
        <p:nvPicPr>
          <p:cNvPr id="14" name="Imag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43630" y="5586494"/>
            <a:ext cx="1667100" cy="739108"/>
          </a:xfrm>
          <a:prstGeom prst="rect">
            <a:avLst/>
          </a:prstGeom>
        </p:spPr>
      </p:pic>
      <p:pic>
        <p:nvPicPr>
          <p:cNvPr id="15" name="Image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83857" y="3089304"/>
            <a:ext cx="1077963" cy="807648"/>
          </a:xfrm>
          <a:prstGeom prst="rect">
            <a:avLst/>
          </a:prstGeom>
        </p:spPr>
      </p:pic>
      <p:pic>
        <p:nvPicPr>
          <p:cNvPr id="16" name="Image 15"/>
          <p:cNvPicPr>
            <a:picLocks noChangeAspect="1"/>
          </p:cNvPicPr>
          <p:nvPr/>
        </p:nvPicPr>
        <p:blipFill rotWithShape="1">
          <a:blip r:embed="rId13" cstate="print">
            <a:extLst>
              <a:ext uri="{28A0092B-C50C-407E-A947-70E740481C1C}">
                <a14:useLocalDpi xmlns:a14="http://schemas.microsoft.com/office/drawing/2010/main" val="0"/>
              </a:ext>
            </a:extLst>
          </a:blip>
          <a:srcRect l="29912"/>
          <a:stretch/>
        </p:blipFill>
        <p:spPr>
          <a:xfrm>
            <a:off x="7120390" y="4644640"/>
            <a:ext cx="1502762" cy="1426668"/>
          </a:xfrm>
          <a:prstGeom prst="rect">
            <a:avLst/>
          </a:prstGeom>
        </p:spPr>
      </p:pic>
      <p:pic>
        <p:nvPicPr>
          <p:cNvPr id="17" name="Image 1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855271" y="836712"/>
            <a:ext cx="1608527" cy="1060045"/>
          </a:xfrm>
          <a:prstGeom prst="rect">
            <a:avLst/>
          </a:prstGeom>
        </p:spPr>
      </p:pic>
      <p:pic>
        <p:nvPicPr>
          <p:cNvPr id="18" name="Image 1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20652" y="994364"/>
            <a:ext cx="1614000" cy="1210500"/>
          </a:xfrm>
          <a:prstGeom prst="rect">
            <a:avLst/>
          </a:prstGeom>
        </p:spPr>
      </p:pic>
    </p:spTree>
    <p:extLst>
      <p:ext uri="{BB962C8B-B14F-4D97-AF65-F5344CB8AC3E}">
        <p14:creationId xmlns:p14="http://schemas.microsoft.com/office/powerpoint/2010/main" val="5016017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petit peu d’aide ?</a:t>
            </a:r>
            <a:endParaRPr lang="fr-FR" dirty="0"/>
          </a:p>
        </p:txBody>
      </p:sp>
      <p:sp>
        <p:nvSpPr>
          <p:cNvPr id="4" name="ZoneTexte 3"/>
          <p:cNvSpPr txBox="1"/>
          <p:nvPr/>
        </p:nvSpPr>
        <p:spPr>
          <a:xfrm>
            <a:off x="114044" y="1484784"/>
            <a:ext cx="2945788" cy="4278094"/>
          </a:xfrm>
          <a:prstGeom prst="rect">
            <a:avLst/>
          </a:prstGeom>
          <a:noFill/>
          <a:ln>
            <a:solidFill>
              <a:schemeClr val="tx1"/>
            </a:solidFill>
          </a:ln>
        </p:spPr>
        <p:txBody>
          <a:bodyPr wrap="square" rtlCol="0">
            <a:spAutoFit/>
          </a:bodyPr>
          <a:lstStyle/>
          <a:p>
            <a:pPr algn="ctr"/>
            <a:r>
              <a:rPr lang="fr-FR" sz="1600" b="1" u="sng" dirty="0" smtClean="0"/>
              <a:t>Déchets non dangereux, inertes</a:t>
            </a:r>
          </a:p>
          <a:p>
            <a:pPr algn="ctr"/>
            <a:endParaRPr lang="fr-FR" sz="1600" b="1" u="sng" dirty="0" smtClean="0"/>
          </a:p>
          <a:p>
            <a:pPr algn="just"/>
            <a:r>
              <a:rPr lang="fr-FR" sz="1600" dirty="0" smtClean="0"/>
              <a:t>Déchets qui ne subissent aucune modification physique, chimique ou biologique importante. Les déchets inertes ne se décomposent pas, ne brûlent pas, ne produisent aucune réaction chimique ou physique et ne sont pas biodégradables. Ils n’ont aucun effet dommageable sur d’autres matières avec lesquelles ils entrent en contact d’une manière susceptible d’entraîner une pollution de l’environnement ou de nuire à la santé humaine.</a:t>
            </a:r>
            <a:endParaRPr lang="fr-FR" sz="1600" dirty="0"/>
          </a:p>
        </p:txBody>
      </p:sp>
      <p:sp>
        <p:nvSpPr>
          <p:cNvPr id="5" name="ZoneTexte 4"/>
          <p:cNvSpPr txBox="1"/>
          <p:nvPr/>
        </p:nvSpPr>
        <p:spPr>
          <a:xfrm>
            <a:off x="3275856" y="2029660"/>
            <a:ext cx="2592288" cy="3046988"/>
          </a:xfrm>
          <a:prstGeom prst="rect">
            <a:avLst/>
          </a:prstGeom>
          <a:noFill/>
          <a:ln>
            <a:solidFill>
              <a:schemeClr val="tx1"/>
            </a:solidFill>
          </a:ln>
        </p:spPr>
        <p:txBody>
          <a:bodyPr wrap="square" rtlCol="0">
            <a:spAutoFit/>
          </a:bodyPr>
          <a:lstStyle/>
          <a:p>
            <a:pPr algn="ctr"/>
            <a:r>
              <a:rPr lang="fr-FR" sz="1600" b="1" u="sng" dirty="0" smtClean="0"/>
              <a:t>Déchets non dangereux non inertes </a:t>
            </a:r>
          </a:p>
          <a:p>
            <a:pPr algn="ctr"/>
            <a:r>
              <a:rPr lang="fr-FR" sz="1600" b="1" dirty="0" smtClean="0"/>
              <a:t>(Déchets Industriels Banals</a:t>
            </a:r>
            <a:r>
              <a:rPr lang="fr-FR" sz="1600" b="1" u="sng" dirty="0" smtClean="0"/>
              <a:t>)</a:t>
            </a:r>
          </a:p>
          <a:p>
            <a:pPr algn="ctr"/>
            <a:endParaRPr lang="fr-FR" sz="1600" b="1" u="sng" dirty="0" smtClean="0"/>
          </a:p>
          <a:p>
            <a:pPr algn="just"/>
            <a:r>
              <a:rPr lang="fr-FR" sz="1600" dirty="0" smtClean="0"/>
              <a:t>Par leur nature, ils peuvent être traités ou stockés dans les mêmes installation que les déchets ménagers. Ils sont assimilables aux ordures ménagères et doivent être distingués des Déchets Industriels Spéciaux.</a:t>
            </a:r>
            <a:endParaRPr lang="fr-FR" sz="1600" dirty="0"/>
          </a:p>
        </p:txBody>
      </p:sp>
      <p:sp>
        <p:nvSpPr>
          <p:cNvPr id="6" name="ZoneTexte 5"/>
          <p:cNvSpPr txBox="1"/>
          <p:nvPr/>
        </p:nvSpPr>
        <p:spPr>
          <a:xfrm>
            <a:off x="6084168" y="2060848"/>
            <a:ext cx="2880320" cy="2800767"/>
          </a:xfrm>
          <a:prstGeom prst="rect">
            <a:avLst/>
          </a:prstGeom>
          <a:noFill/>
          <a:ln>
            <a:solidFill>
              <a:schemeClr val="tx1"/>
            </a:solidFill>
          </a:ln>
        </p:spPr>
        <p:txBody>
          <a:bodyPr wrap="square" rtlCol="0">
            <a:spAutoFit/>
          </a:bodyPr>
          <a:lstStyle/>
          <a:p>
            <a:pPr algn="ctr"/>
            <a:r>
              <a:rPr lang="fr-FR" sz="1600" b="1" u="sng" dirty="0" smtClean="0"/>
              <a:t>Déchets dangereux </a:t>
            </a:r>
          </a:p>
          <a:p>
            <a:pPr algn="ctr"/>
            <a:r>
              <a:rPr lang="fr-FR" sz="1600" b="1" u="sng" dirty="0" smtClean="0"/>
              <a:t>(</a:t>
            </a:r>
            <a:r>
              <a:rPr lang="fr-FR" sz="1600" b="1" dirty="0" smtClean="0"/>
              <a:t>Déchets Industriels Spéciaux)</a:t>
            </a:r>
          </a:p>
          <a:p>
            <a:pPr algn="ctr"/>
            <a:endParaRPr lang="fr-FR" sz="1600" b="1" dirty="0" smtClean="0"/>
          </a:p>
          <a:p>
            <a:pPr algn="just"/>
            <a:r>
              <a:rPr lang="fr-FR" sz="1600" dirty="0" smtClean="0"/>
              <a:t>Déchets contenant des substances toxiques. Les caractéristiques liées à leur nature nécessitent des circuits et des techniques de traitement spécifiques pour leur élimination. Ils sont dangereux pour l’environnement.</a:t>
            </a:r>
            <a:endParaRPr lang="fr-FR" sz="1600" dirty="0"/>
          </a:p>
        </p:txBody>
      </p:sp>
    </p:spTree>
    <p:extLst>
      <p:ext uri="{BB962C8B-B14F-4D97-AF65-F5344CB8AC3E}">
        <p14:creationId xmlns:p14="http://schemas.microsoft.com/office/powerpoint/2010/main" val="32333775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97890565"/>
              </p:ext>
            </p:extLst>
          </p:nvPr>
        </p:nvGraphicFramePr>
        <p:xfrm>
          <a:off x="179512" y="116633"/>
          <a:ext cx="8507288" cy="6650034"/>
        </p:xfrm>
        <a:graphic>
          <a:graphicData uri="http://schemas.openxmlformats.org/drawingml/2006/table">
            <a:tbl>
              <a:tblPr firstRow="1" bandRow="1">
                <a:tableStyleId>{5C22544A-7EE6-4342-B048-85BDC9FD1C3A}</a:tableStyleId>
              </a:tblPr>
              <a:tblGrid>
                <a:gridCol w="2126822"/>
                <a:gridCol w="2126822"/>
                <a:gridCol w="2126822"/>
                <a:gridCol w="2126822"/>
              </a:tblGrid>
              <a:tr h="508328">
                <a:tc gridSpan="4">
                  <a:txBody>
                    <a:bodyPr/>
                    <a:lstStyle/>
                    <a:p>
                      <a:pPr algn="ctr"/>
                      <a:r>
                        <a:rPr lang="fr-FR" sz="2400" dirty="0" smtClean="0">
                          <a:solidFill>
                            <a:sysClr val="windowText" lastClr="000000"/>
                          </a:solidFill>
                        </a:rPr>
                        <a:t>On réessaie ??</a:t>
                      </a:r>
                      <a:endParaRPr lang="fr-FR" sz="2400" dirty="0">
                        <a:solidFill>
                          <a:sysClr val="windowText" lastClr="000000"/>
                        </a:solidFill>
                      </a:endParaRPr>
                    </a:p>
                  </a:txBody>
                  <a:tcPr>
                    <a:solidFill>
                      <a:schemeClr val="bg1"/>
                    </a:solidFill>
                  </a:tcPr>
                </a:tc>
                <a:tc hMerge="1">
                  <a:txBody>
                    <a:bodyPr/>
                    <a:lstStyle/>
                    <a:p>
                      <a:endParaRPr lang="fr-FR" dirty="0">
                        <a:solidFill>
                          <a:sysClr val="windowText" lastClr="000000"/>
                        </a:solidFill>
                      </a:endParaRPr>
                    </a:p>
                  </a:txBody>
                  <a:tcPr>
                    <a:solidFill>
                      <a:schemeClr val="bg1"/>
                    </a:solidFill>
                  </a:tcPr>
                </a:tc>
                <a:tc hMerge="1">
                  <a:txBody>
                    <a:bodyPr/>
                    <a:lstStyle/>
                    <a:p>
                      <a:endParaRPr lang="fr-FR" dirty="0">
                        <a:solidFill>
                          <a:sysClr val="windowText" lastClr="000000"/>
                        </a:solidFill>
                      </a:endParaRPr>
                    </a:p>
                  </a:txBody>
                  <a:tcPr>
                    <a:solidFill>
                      <a:schemeClr val="bg1"/>
                    </a:solidFill>
                  </a:tcPr>
                </a:tc>
                <a:tc hMerge="1">
                  <a:txBody>
                    <a:bodyPr/>
                    <a:lstStyle/>
                    <a:p>
                      <a:endParaRPr lang="fr-FR" dirty="0"/>
                    </a:p>
                  </a:txBody>
                  <a:tcPr>
                    <a:solidFill>
                      <a:schemeClr val="bg1"/>
                    </a:solidFill>
                  </a:tcPr>
                </a:tc>
              </a:tr>
              <a:tr h="6141706">
                <a:tc>
                  <a:txBody>
                    <a:bodyPr/>
                    <a:lstStyle/>
                    <a:p>
                      <a:endParaRPr lang="fr-FR" dirty="0"/>
                    </a:p>
                  </a:txBody>
                  <a:tcPr/>
                </a:tc>
                <a:tc>
                  <a:txBody>
                    <a:body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a:txBody>
                  <a:tcPr/>
                </a:tc>
                <a:tc>
                  <a:txBody>
                    <a:bodyPr/>
                    <a:lstStyle/>
                    <a:p>
                      <a:endParaRPr lang="fr-FR" dirty="0"/>
                    </a:p>
                  </a:txBody>
                  <a:tcPr/>
                </a:tc>
                <a:tc>
                  <a:txBody>
                    <a:bodyPr/>
                    <a:lstStyle/>
                    <a:p>
                      <a:endParaRPr lang="fr-FR" dirty="0"/>
                    </a:p>
                  </a:txBody>
                  <a:tcPr/>
                </a:tc>
              </a:tr>
            </a:tbl>
          </a:graphicData>
        </a:graphic>
      </p:graphicFrame>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31111" y="3896952"/>
            <a:ext cx="1499659" cy="1124744"/>
          </a:xfrm>
          <a:prstGeom prst="rect">
            <a:avLst/>
          </a:prstGeom>
        </p:spPr>
      </p:pic>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b="16012"/>
          <a:stretch/>
        </p:blipFill>
        <p:spPr>
          <a:xfrm>
            <a:off x="7120390" y="2492896"/>
            <a:ext cx="1191917" cy="1779294"/>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993" y="3999749"/>
            <a:ext cx="1536171" cy="1152128"/>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381" y="681231"/>
            <a:ext cx="1536349" cy="2194652"/>
          </a:xfrm>
          <a:prstGeom prst="rect">
            <a:avLst/>
          </a:prstGeom>
        </p:spPr>
      </p:pic>
      <p:pic>
        <p:nvPicPr>
          <p:cNvPr id="9" name="Imag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2010" y="1066716"/>
            <a:ext cx="1518760" cy="1139070"/>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7805" y="4412015"/>
            <a:ext cx="1662925" cy="761000"/>
          </a:xfrm>
          <a:prstGeom prst="rect">
            <a:avLst/>
          </a:prstGeom>
        </p:spPr>
      </p:pic>
      <p:pic>
        <p:nvPicPr>
          <p:cNvPr id="11"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89901" y="2426472"/>
            <a:ext cx="1744751" cy="1308563"/>
          </a:xfrm>
          <a:prstGeom prst="rect">
            <a:avLst/>
          </a:prstGeom>
        </p:spPr>
      </p:pic>
      <p:pic>
        <p:nvPicPr>
          <p:cNvPr id="12" name="Imag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73997" y="5384277"/>
            <a:ext cx="1841075" cy="1185868"/>
          </a:xfrm>
          <a:prstGeom prst="rect">
            <a:avLst/>
          </a:prstGeom>
        </p:spPr>
      </p:pic>
      <p:pic>
        <p:nvPicPr>
          <p:cNvPr id="13" name="Imag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752002" y="2402130"/>
            <a:ext cx="1656185" cy="1242139"/>
          </a:xfrm>
          <a:prstGeom prst="rect">
            <a:avLst/>
          </a:prstGeom>
        </p:spPr>
      </p:pic>
      <p:pic>
        <p:nvPicPr>
          <p:cNvPr id="14" name="Imag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43630" y="5586494"/>
            <a:ext cx="1667100" cy="739108"/>
          </a:xfrm>
          <a:prstGeom prst="rect">
            <a:avLst/>
          </a:prstGeom>
        </p:spPr>
      </p:pic>
      <p:pic>
        <p:nvPicPr>
          <p:cNvPr id="15" name="Image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83857" y="3089304"/>
            <a:ext cx="1077963" cy="807648"/>
          </a:xfrm>
          <a:prstGeom prst="rect">
            <a:avLst/>
          </a:prstGeom>
        </p:spPr>
      </p:pic>
      <p:pic>
        <p:nvPicPr>
          <p:cNvPr id="16" name="Image 15"/>
          <p:cNvPicPr>
            <a:picLocks noChangeAspect="1"/>
          </p:cNvPicPr>
          <p:nvPr/>
        </p:nvPicPr>
        <p:blipFill rotWithShape="1">
          <a:blip r:embed="rId13" cstate="print">
            <a:extLst>
              <a:ext uri="{28A0092B-C50C-407E-A947-70E740481C1C}">
                <a14:useLocalDpi xmlns:a14="http://schemas.microsoft.com/office/drawing/2010/main" val="0"/>
              </a:ext>
            </a:extLst>
          </a:blip>
          <a:srcRect l="29912"/>
          <a:stretch/>
        </p:blipFill>
        <p:spPr>
          <a:xfrm>
            <a:off x="7120390" y="4644640"/>
            <a:ext cx="1502762" cy="1426668"/>
          </a:xfrm>
          <a:prstGeom prst="rect">
            <a:avLst/>
          </a:prstGeom>
        </p:spPr>
      </p:pic>
      <p:pic>
        <p:nvPicPr>
          <p:cNvPr id="17" name="Image 1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855271" y="836712"/>
            <a:ext cx="1608527" cy="1060045"/>
          </a:xfrm>
          <a:prstGeom prst="rect">
            <a:avLst/>
          </a:prstGeom>
        </p:spPr>
      </p:pic>
      <p:pic>
        <p:nvPicPr>
          <p:cNvPr id="18" name="Image 1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20652" y="994364"/>
            <a:ext cx="1614000" cy="1210500"/>
          </a:xfrm>
          <a:prstGeom prst="rect">
            <a:avLst/>
          </a:prstGeom>
        </p:spPr>
      </p:pic>
    </p:spTree>
    <p:extLst>
      <p:ext uri="{BB962C8B-B14F-4D97-AF65-F5344CB8AC3E}">
        <p14:creationId xmlns:p14="http://schemas.microsoft.com/office/powerpoint/2010/main" val="793581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199</Words>
  <Application>Microsoft Office PowerPoint</Application>
  <PresentationFormat>Affichage à l'écran (4:3)</PresentationFormat>
  <Paragraphs>45</Paragraphs>
  <Slides>6</Slides>
  <Notes>0</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Thème Office</vt:lpstr>
      <vt:lpstr>Petit exercice de tri de déchets BTP</vt:lpstr>
      <vt:lpstr>Dans quelle benne ???</vt:lpstr>
      <vt:lpstr>Sur la prochaine diapo, déplacez les différentes étiquettes pour les ranger en 4 catégories</vt:lpstr>
      <vt:lpstr>Présentation PowerPoint</vt:lpstr>
      <vt:lpstr>Un petit peu d’aide ?</vt:lpstr>
      <vt:lpstr>Présentation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dherb4lor</dc:creator>
  <cp:lastModifiedBy>dherb4lor</cp:lastModifiedBy>
  <cp:revision>6</cp:revision>
  <dcterms:created xsi:type="dcterms:W3CDTF">2016-05-13T14:57:42Z</dcterms:created>
  <dcterms:modified xsi:type="dcterms:W3CDTF">2016-05-13T15:28:59Z</dcterms:modified>
</cp:coreProperties>
</file>