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26/06/2016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7"/>
          <a:stretch/>
        </p:blipFill>
        <p:spPr>
          <a:xfrm>
            <a:off x="4283968" y="2276872"/>
            <a:ext cx="4860000" cy="343153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3684" y="620688"/>
            <a:ext cx="7772400" cy="1470025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0000"/>
                </a:solidFill>
              </a:rPr>
              <a:t>Mini drones </a:t>
            </a:r>
            <a:r>
              <a:rPr lang="fr-FR" dirty="0">
                <a:solidFill>
                  <a:srgbClr val="FF0000"/>
                </a:solidFill>
              </a:rPr>
              <a:t>Quadra et Hexa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Comment fonctionnent-t-ils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6428" y="5671372"/>
            <a:ext cx="47679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BTS SN épreuve E6.2</a:t>
            </a:r>
          </a:p>
          <a:p>
            <a:r>
              <a:rPr lang="fr-FR" dirty="0"/>
              <a:t>Philippe Antoine, lycée Benoit L’Isle sur la Sorgue</a:t>
            </a:r>
            <a:br>
              <a:rPr lang="fr-FR" dirty="0"/>
            </a:br>
            <a:r>
              <a:rPr lang="fr-FR" dirty="0"/>
              <a:t>Christian Dupaty, Lycée Fourcade Gardanne</a:t>
            </a:r>
            <a:br>
              <a:rPr lang="fr-FR" dirty="0"/>
            </a:br>
            <a:r>
              <a:rPr lang="fr-FR" dirty="0"/>
              <a:t>Marc </a:t>
            </a:r>
            <a:r>
              <a:rPr lang="fr-FR" dirty="0" err="1"/>
              <a:t>Silanus</a:t>
            </a:r>
            <a:r>
              <a:rPr lang="fr-FR" dirty="0"/>
              <a:t> , lycée Benoit L’Isle sur la Sorgue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56" y="2276872"/>
            <a:ext cx="5161820" cy="343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8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Contrôle des moteurs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1468760"/>
          </a:xfrm>
        </p:spPr>
        <p:txBody>
          <a:bodyPr/>
          <a:lstStyle/>
          <a:p>
            <a:r>
              <a:rPr lang="fr-FR" dirty="0"/>
              <a:t>Chaque moteur est commandé en vitesse par une carte électronique </a:t>
            </a:r>
          </a:p>
        </p:txBody>
      </p:sp>
      <p:pic>
        <p:nvPicPr>
          <p:cNvPr id="4098" name="Picture 2" descr="http://www.alpha-crucis.com/472-2919-large/mc33926-motor-driver-carr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36912"/>
            <a:ext cx="357758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5301208"/>
            <a:ext cx="171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Microcontrôleur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555776" y="4977172"/>
            <a:ext cx="1038411" cy="324036"/>
          </a:xfrm>
          <a:prstGeom prst="straightConnector1">
            <a:avLst/>
          </a:prstGeom>
          <a:ln w="381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6421388" y="2655635"/>
            <a:ext cx="2022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Driver de puissance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148064" y="3024967"/>
            <a:ext cx="1152128" cy="260017"/>
          </a:xfrm>
          <a:prstGeom prst="straightConnector1">
            <a:avLst/>
          </a:prstGeom>
          <a:ln w="38100">
            <a:solidFill>
              <a:srgbClr val="00206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93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Navigation : Organisation fonctionnelle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3288735" y="3212976"/>
            <a:ext cx="1931337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Microcontrôleur 32bits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711749" y="3212976"/>
            <a:ext cx="1440160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Récepteur radio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151909" y="1628800"/>
            <a:ext cx="1080120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Gyro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Lacet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3736085" y="1628800"/>
            <a:ext cx="1080120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Gyro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Tangage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5344164" y="1628800"/>
            <a:ext cx="1080120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Gyro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Roulis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2151909" y="3471595"/>
            <a:ext cx="1136826" cy="749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5236511" y="3436635"/>
            <a:ext cx="923225" cy="749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2915816" y="2276872"/>
            <a:ext cx="7200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5" idx="0"/>
          </p:cNvCxnSpPr>
          <p:nvPr/>
        </p:nvCxnSpPr>
        <p:spPr>
          <a:xfrm flipH="1">
            <a:off x="4254404" y="2276872"/>
            <a:ext cx="21741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4932040" y="2276872"/>
            <a:ext cx="766083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25" y="2442110"/>
            <a:ext cx="115728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25" y="3365328"/>
            <a:ext cx="115728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25" y="4311292"/>
            <a:ext cx="115728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325" y="5234510"/>
            <a:ext cx="1157288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à coins arrondis 26"/>
          <p:cNvSpPr/>
          <p:nvPr/>
        </p:nvSpPr>
        <p:spPr>
          <a:xfrm>
            <a:off x="1611849" y="5049696"/>
            <a:ext cx="1080120" cy="6480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GPS</a:t>
            </a: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691969" y="4509120"/>
            <a:ext cx="727903" cy="5405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à coins arrondis 6"/>
          <p:cNvSpPr/>
          <p:nvPr/>
        </p:nvSpPr>
        <p:spPr>
          <a:xfrm>
            <a:off x="6159736" y="2442111"/>
            <a:ext cx="1436600" cy="37544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Commande  des moteurs</a:t>
            </a:r>
          </a:p>
        </p:txBody>
      </p:sp>
    </p:spTree>
    <p:extLst>
      <p:ext uri="{BB962C8B-B14F-4D97-AF65-F5344CB8AC3E}">
        <p14:creationId xmlns:p14="http://schemas.microsoft.com/office/powerpoint/2010/main" val="21307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ephotographysite.org/wp-content/uploads/2011/01/SkyRoverAndD90_Front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99" y="548983"/>
            <a:ext cx="916234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5706" y="573613"/>
            <a:ext cx="313258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1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FIN</a:t>
            </a:r>
            <a:endParaRPr lang="fr-FR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524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Caractéristiques des drones Hexa/Quadra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5623579" cy="463711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4 ou 6 hélices à pas fixe</a:t>
            </a:r>
          </a:p>
          <a:p>
            <a:r>
              <a:rPr lang="fr-FR" dirty="0"/>
              <a:t>Energie électrique (batteries Lithium polymère)</a:t>
            </a:r>
          </a:p>
          <a:p>
            <a:r>
              <a:rPr lang="fr-FR" dirty="0"/>
              <a:t>Moteurs </a:t>
            </a:r>
            <a:r>
              <a:rPr lang="fr-FR" dirty="0" err="1"/>
              <a:t>brushless</a:t>
            </a:r>
            <a:endParaRPr lang="fr-FR" dirty="0"/>
          </a:p>
          <a:p>
            <a:r>
              <a:rPr lang="fr-FR" dirty="0"/>
              <a:t>Autonomie : 10mn à 1h</a:t>
            </a:r>
          </a:p>
          <a:p>
            <a:r>
              <a:rPr lang="fr-FR" dirty="0"/>
              <a:t>Electronique de contrôle et charge utile au centre</a:t>
            </a:r>
          </a:p>
          <a:p>
            <a:r>
              <a:rPr lang="fr-FR" dirty="0"/>
              <a:t>Charge utile : 1kg à 10kg … voir plus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628800"/>
            <a:ext cx="3374206" cy="448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Stabilité de vol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004048" y="148478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stabilité du vol est assurée par l’inversion en alternance de la rotation des hélices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pic>
        <p:nvPicPr>
          <p:cNvPr id="1026" name="Picture 2" descr="http://www.100spiare.it/uploads/Aeryon_Scout_With_Cam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464451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62117" y="551723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sens des pales hélices est donc alterné</a:t>
            </a:r>
          </a:p>
        </p:txBody>
      </p:sp>
      <p:sp>
        <p:nvSpPr>
          <p:cNvPr id="6" name="Flèche courbée vers la droite 5"/>
          <p:cNvSpPr/>
          <p:nvPr/>
        </p:nvSpPr>
        <p:spPr>
          <a:xfrm flipV="1">
            <a:off x="1331640" y="1556452"/>
            <a:ext cx="360040" cy="288032"/>
          </a:xfrm>
          <a:prstGeom prst="curvedRightArrow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a droite 8"/>
          <p:cNvSpPr/>
          <p:nvPr/>
        </p:nvSpPr>
        <p:spPr>
          <a:xfrm flipV="1">
            <a:off x="3199361" y="3200132"/>
            <a:ext cx="360040" cy="288032"/>
          </a:xfrm>
          <a:prstGeom prst="curvedRightArrow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Flèche courbée vers la droite 9"/>
          <p:cNvSpPr/>
          <p:nvPr/>
        </p:nvSpPr>
        <p:spPr>
          <a:xfrm flipH="1" flipV="1">
            <a:off x="3282258" y="1569788"/>
            <a:ext cx="396044" cy="288032"/>
          </a:xfrm>
          <a:prstGeom prst="curvedRightArrow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Flèche courbée vers la droite 10"/>
          <p:cNvSpPr/>
          <p:nvPr/>
        </p:nvSpPr>
        <p:spPr>
          <a:xfrm flipH="1" flipV="1">
            <a:off x="1331640" y="3200132"/>
            <a:ext cx="396044" cy="288032"/>
          </a:xfrm>
          <a:prstGeom prst="curvedRightArrow">
            <a:avLst/>
          </a:prstGeom>
          <a:solidFill>
            <a:srgbClr val="FFFF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3282258" y="5085184"/>
            <a:ext cx="929702" cy="43204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480280" y="5373216"/>
            <a:ext cx="3395976" cy="57606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2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eur droit avec flèche 40"/>
          <p:cNvCxnSpPr/>
          <p:nvPr/>
        </p:nvCxnSpPr>
        <p:spPr>
          <a:xfrm>
            <a:off x="2132972" y="2581672"/>
            <a:ext cx="0" cy="72131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6907825" y="2492279"/>
            <a:ext cx="0" cy="72131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125905" y="4256475"/>
            <a:ext cx="0" cy="72131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6907825" y="4256475"/>
            <a:ext cx="0" cy="72131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ganigramme : Disque magnétique 24"/>
          <p:cNvSpPr/>
          <p:nvPr/>
        </p:nvSpPr>
        <p:spPr>
          <a:xfrm>
            <a:off x="6588224" y="2177244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724128" y="1889212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Disque magnétique 16"/>
          <p:cNvSpPr/>
          <p:nvPr/>
        </p:nvSpPr>
        <p:spPr>
          <a:xfrm>
            <a:off x="1844940" y="2204864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Vol stationnaire</a:t>
            </a:r>
          </a:p>
        </p:txBody>
      </p:sp>
      <p:sp>
        <p:nvSpPr>
          <p:cNvPr id="4" name="Organigramme : Disque magnétique 3"/>
          <p:cNvSpPr/>
          <p:nvPr/>
        </p:nvSpPr>
        <p:spPr>
          <a:xfrm>
            <a:off x="3887924" y="3189870"/>
            <a:ext cx="1296144" cy="7200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195736" y="2456892"/>
            <a:ext cx="4536504" cy="16921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2195736" y="2456892"/>
            <a:ext cx="4680520" cy="16921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980844" y="1916832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Disque magnétique 26"/>
          <p:cNvSpPr/>
          <p:nvPr/>
        </p:nvSpPr>
        <p:spPr>
          <a:xfrm>
            <a:off x="6588224" y="3969060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24128" y="3681028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Disque magnétique 28"/>
          <p:cNvSpPr/>
          <p:nvPr/>
        </p:nvSpPr>
        <p:spPr>
          <a:xfrm>
            <a:off x="1844940" y="3969060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980844" y="3681028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courbée vers la droite 30"/>
          <p:cNvSpPr/>
          <p:nvPr/>
        </p:nvSpPr>
        <p:spPr>
          <a:xfrm>
            <a:off x="991794" y="1889212"/>
            <a:ext cx="853146" cy="1165938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Flèche courbée vers la droite 32"/>
          <p:cNvSpPr/>
          <p:nvPr/>
        </p:nvSpPr>
        <p:spPr>
          <a:xfrm flipH="1">
            <a:off x="7149344" y="1846303"/>
            <a:ext cx="893848" cy="1165938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Flèche courbée vers la droite 33"/>
          <p:cNvSpPr/>
          <p:nvPr/>
        </p:nvSpPr>
        <p:spPr>
          <a:xfrm flipH="1">
            <a:off x="2421004" y="3649096"/>
            <a:ext cx="893848" cy="1165938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lèche vers le haut 34"/>
          <p:cNvSpPr/>
          <p:nvPr/>
        </p:nvSpPr>
        <p:spPr>
          <a:xfrm>
            <a:off x="3887924" y="1783420"/>
            <a:ext cx="1188132" cy="1158909"/>
          </a:xfrm>
          <a:custGeom>
            <a:avLst/>
            <a:gdLst>
              <a:gd name="connsiteX0" fmla="*/ 0 w 720080"/>
              <a:gd name="connsiteY0" fmla="*/ 360040 h 1041897"/>
              <a:gd name="connsiteX1" fmla="*/ 360040 w 720080"/>
              <a:gd name="connsiteY1" fmla="*/ 0 h 1041897"/>
              <a:gd name="connsiteX2" fmla="*/ 720080 w 720080"/>
              <a:gd name="connsiteY2" fmla="*/ 360040 h 1041897"/>
              <a:gd name="connsiteX3" fmla="*/ 591575 w 720080"/>
              <a:gd name="connsiteY3" fmla="*/ 360040 h 1041897"/>
              <a:gd name="connsiteX4" fmla="*/ 591575 w 720080"/>
              <a:gd name="connsiteY4" fmla="*/ 1041897 h 1041897"/>
              <a:gd name="connsiteX5" fmla="*/ 128505 w 720080"/>
              <a:gd name="connsiteY5" fmla="*/ 1041897 h 1041897"/>
              <a:gd name="connsiteX6" fmla="*/ 128505 w 720080"/>
              <a:gd name="connsiteY6" fmla="*/ 360040 h 1041897"/>
              <a:gd name="connsiteX7" fmla="*/ 0 w 720080"/>
              <a:gd name="connsiteY7" fmla="*/ 360040 h 1041897"/>
              <a:gd name="connsiteX0" fmla="*/ 64678 w 784758"/>
              <a:gd name="connsiteY0" fmla="*/ 360040 h 1093413"/>
              <a:gd name="connsiteX1" fmla="*/ 424718 w 784758"/>
              <a:gd name="connsiteY1" fmla="*/ 0 h 1093413"/>
              <a:gd name="connsiteX2" fmla="*/ 784758 w 784758"/>
              <a:gd name="connsiteY2" fmla="*/ 360040 h 1093413"/>
              <a:gd name="connsiteX3" fmla="*/ 656253 w 784758"/>
              <a:gd name="connsiteY3" fmla="*/ 360040 h 1093413"/>
              <a:gd name="connsiteX4" fmla="*/ 656253 w 784758"/>
              <a:gd name="connsiteY4" fmla="*/ 1041897 h 1093413"/>
              <a:gd name="connsiteX5" fmla="*/ 0 w 784758"/>
              <a:gd name="connsiteY5" fmla="*/ 1093413 h 1093413"/>
              <a:gd name="connsiteX6" fmla="*/ 193183 w 784758"/>
              <a:gd name="connsiteY6" fmla="*/ 360040 h 1093413"/>
              <a:gd name="connsiteX7" fmla="*/ 64678 w 784758"/>
              <a:gd name="connsiteY7" fmla="*/ 360040 h 1093413"/>
              <a:gd name="connsiteX0" fmla="*/ 64678 w 862315"/>
              <a:gd name="connsiteY0" fmla="*/ 360040 h 1119170"/>
              <a:gd name="connsiteX1" fmla="*/ 424718 w 862315"/>
              <a:gd name="connsiteY1" fmla="*/ 0 h 1119170"/>
              <a:gd name="connsiteX2" fmla="*/ 784758 w 862315"/>
              <a:gd name="connsiteY2" fmla="*/ 360040 h 1119170"/>
              <a:gd name="connsiteX3" fmla="*/ 656253 w 862315"/>
              <a:gd name="connsiteY3" fmla="*/ 360040 h 1119170"/>
              <a:gd name="connsiteX4" fmla="*/ 862315 w 862315"/>
              <a:gd name="connsiteY4" fmla="*/ 1119170 h 1119170"/>
              <a:gd name="connsiteX5" fmla="*/ 0 w 862315"/>
              <a:gd name="connsiteY5" fmla="*/ 1093413 h 1119170"/>
              <a:gd name="connsiteX6" fmla="*/ 193183 w 862315"/>
              <a:gd name="connsiteY6" fmla="*/ 360040 h 1119170"/>
              <a:gd name="connsiteX7" fmla="*/ 64678 w 862315"/>
              <a:gd name="connsiteY7" fmla="*/ 360040 h 1119170"/>
              <a:gd name="connsiteX0" fmla="*/ 38920 w 836557"/>
              <a:gd name="connsiteY0" fmla="*/ 360040 h 1119171"/>
              <a:gd name="connsiteX1" fmla="*/ 398960 w 836557"/>
              <a:gd name="connsiteY1" fmla="*/ 0 h 1119171"/>
              <a:gd name="connsiteX2" fmla="*/ 759000 w 836557"/>
              <a:gd name="connsiteY2" fmla="*/ 360040 h 1119171"/>
              <a:gd name="connsiteX3" fmla="*/ 630495 w 836557"/>
              <a:gd name="connsiteY3" fmla="*/ 360040 h 1119171"/>
              <a:gd name="connsiteX4" fmla="*/ 836557 w 836557"/>
              <a:gd name="connsiteY4" fmla="*/ 1119170 h 1119171"/>
              <a:gd name="connsiteX5" fmla="*/ 0 w 836557"/>
              <a:gd name="connsiteY5" fmla="*/ 1119171 h 1119171"/>
              <a:gd name="connsiteX6" fmla="*/ 167425 w 836557"/>
              <a:gd name="connsiteY6" fmla="*/ 360040 h 1119171"/>
              <a:gd name="connsiteX7" fmla="*/ 38920 w 836557"/>
              <a:gd name="connsiteY7" fmla="*/ 360040 h 1119171"/>
              <a:gd name="connsiteX0" fmla="*/ 38920 w 836557"/>
              <a:gd name="connsiteY0" fmla="*/ 360040 h 1119171"/>
              <a:gd name="connsiteX1" fmla="*/ 398960 w 836557"/>
              <a:gd name="connsiteY1" fmla="*/ 0 h 1119171"/>
              <a:gd name="connsiteX2" fmla="*/ 759000 w 836557"/>
              <a:gd name="connsiteY2" fmla="*/ 360040 h 1119171"/>
              <a:gd name="connsiteX3" fmla="*/ 630495 w 836557"/>
              <a:gd name="connsiteY3" fmla="*/ 360040 h 1119171"/>
              <a:gd name="connsiteX4" fmla="*/ 836557 w 836557"/>
              <a:gd name="connsiteY4" fmla="*/ 1119170 h 1119171"/>
              <a:gd name="connsiteX5" fmla="*/ 0 w 836557"/>
              <a:gd name="connsiteY5" fmla="*/ 1119171 h 1119171"/>
              <a:gd name="connsiteX6" fmla="*/ 312512 w 836557"/>
              <a:gd name="connsiteY6" fmla="*/ 347603 h 1119171"/>
              <a:gd name="connsiteX7" fmla="*/ 38920 w 836557"/>
              <a:gd name="connsiteY7" fmla="*/ 360040 h 1119171"/>
              <a:gd name="connsiteX0" fmla="*/ 38920 w 836557"/>
              <a:gd name="connsiteY0" fmla="*/ 360040 h 1119171"/>
              <a:gd name="connsiteX1" fmla="*/ 398960 w 836557"/>
              <a:gd name="connsiteY1" fmla="*/ 0 h 1119171"/>
              <a:gd name="connsiteX2" fmla="*/ 759000 w 836557"/>
              <a:gd name="connsiteY2" fmla="*/ 360040 h 1119171"/>
              <a:gd name="connsiteX3" fmla="*/ 485408 w 836557"/>
              <a:gd name="connsiteY3" fmla="*/ 360040 h 1119171"/>
              <a:gd name="connsiteX4" fmla="*/ 836557 w 836557"/>
              <a:gd name="connsiteY4" fmla="*/ 1119170 h 1119171"/>
              <a:gd name="connsiteX5" fmla="*/ 0 w 836557"/>
              <a:gd name="connsiteY5" fmla="*/ 1119171 h 1119171"/>
              <a:gd name="connsiteX6" fmla="*/ 312512 w 836557"/>
              <a:gd name="connsiteY6" fmla="*/ 347603 h 1119171"/>
              <a:gd name="connsiteX7" fmla="*/ 38920 w 836557"/>
              <a:gd name="connsiteY7" fmla="*/ 360040 h 1119171"/>
              <a:gd name="connsiteX0" fmla="*/ 202143 w 836557"/>
              <a:gd name="connsiteY0" fmla="*/ 360040 h 1119171"/>
              <a:gd name="connsiteX1" fmla="*/ 398960 w 836557"/>
              <a:gd name="connsiteY1" fmla="*/ 0 h 1119171"/>
              <a:gd name="connsiteX2" fmla="*/ 759000 w 836557"/>
              <a:gd name="connsiteY2" fmla="*/ 360040 h 1119171"/>
              <a:gd name="connsiteX3" fmla="*/ 485408 w 836557"/>
              <a:gd name="connsiteY3" fmla="*/ 360040 h 1119171"/>
              <a:gd name="connsiteX4" fmla="*/ 836557 w 836557"/>
              <a:gd name="connsiteY4" fmla="*/ 1119170 h 1119171"/>
              <a:gd name="connsiteX5" fmla="*/ 0 w 836557"/>
              <a:gd name="connsiteY5" fmla="*/ 1119171 h 1119171"/>
              <a:gd name="connsiteX6" fmla="*/ 312512 w 836557"/>
              <a:gd name="connsiteY6" fmla="*/ 347603 h 1119171"/>
              <a:gd name="connsiteX7" fmla="*/ 202143 w 836557"/>
              <a:gd name="connsiteY7" fmla="*/ 360040 h 1119171"/>
              <a:gd name="connsiteX0" fmla="*/ 202143 w 836557"/>
              <a:gd name="connsiteY0" fmla="*/ 360040 h 1119171"/>
              <a:gd name="connsiteX1" fmla="*/ 398960 w 836557"/>
              <a:gd name="connsiteY1" fmla="*/ 0 h 1119171"/>
              <a:gd name="connsiteX2" fmla="*/ 632049 w 836557"/>
              <a:gd name="connsiteY2" fmla="*/ 360040 h 1119171"/>
              <a:gd name="connsiteX3" fmla="*/ 485408 w 836557"/>
              <a:gd name="connsiteY3" fmla="*/ 360040 h 1119171"/>
              <a:gd name="connsiteX4" fmla="*/ 836557 w 836557"/>
              <a:gd name="connsiteY4" fmla="*/ 1119170 h 1119171"/>
              <a:gd name="connsiteX5" fmla="*/ 0 w 836557"/>
              <a:gd name="connsiteY5" fmla="*/ 1119171 h 1119171"/>
              <a:gd name="connsiteX6" fmla="*/ 312512 w 836557"/>
              <a:gd name="connsiteY6" fmla="*/ 347603 h 1119171"/>
              <a:gd name="connsiteX7" fmla="*/ 202143 w 836557"/>
              <a:gd name="connsiteY7" fmla="*/ 360040 h 111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557" h="1119171">
                <a:moveTo>
                  <a:pt x="202143" y="360040"/>
                </a:moveTo>
                <a:lnTo>
                  <a:pt x="398960" y="0"/>
                </a:lnTo>
                <a:lnTo>
                  <a:pt x="632049" y="360040"/>
                </a:lnTo>
                <a:lnTo>
                  <a:pt x="485408" y="360040"/>
                </a:lnTo>
                <a:lnTo>
                  <a:pt x="836557" y="1119170"/>
                </a:lnTo>
                <a:lnTo>
                  <a:pt x="0" y="1119171"/>
                </a:lnTo>
                <a:lnTo>
                  <a:pt x="312512" y="347603"/>
                </a:lnTo>
                <a:lnTo>
                  <a:pt x="202143" y="3600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199214" y="1414088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Avant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187624" y="5445224"/>
            <a:ext cx="6254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En vol stationnaire tous les moteurs tournent à la même vitesse</a:t>
            </a:r>
          </a:p>
        </p:txBody>
      </p:sp>
      <p:sp>
        <p:nvSpPr>
          <p:cNvPr id="32" name="Flèche courbée vers la droite 31"/>
          <p:cNvSpPr/>
          <p:nvPr/>
        </p:nvSpPr>
        <p:spPr>
          <a:xfrm>
            <a:off x="5675874" y="3638119"/>
            <a:ext cx="853146" cy="1165938"/>
          </a:xfrm>
          <a:prstGeom prst="curv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7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Connecteur droit avec flèche 40"/>
          <p:cNvCxnSpPr/>
          <p:nvPr/>
        </p:nvCxnSpPr>
        <p:spPr>
          <a:xfrm>
            <a:off x="2132972" y="2581672"/>
            <a:ext cx="0" cy="47347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6907825" y="2492279"/>
            <a:ext cx="0" cy="56287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6907825" y="4256475"/>
            <a:ext cx="0" cy="10447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125905" y="4256475"/>
            <a:ext cx="0" cy="10447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ganigramme : Disque magnétique 24"/>
          <p:cNvSpPr/>
          <p:nvPr/>
        </p:nvSpPr>
        <p:spPr>
          <a:xfrm>
            <a:off x="6588224" y="2177244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724128" y="1889212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Disque magnétique 16"/>
          <p:cNvSpPr/>
          <p:nvPr/>
        </p:nvSpPr>
        <p:spPr>
          <a:xfrm>
            <a:off x="1844940" y="2204864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Tangage : Avancer / Reculer</a:t>
            </a:r>
          </a:p>
        </p:txBody>
      </p:sp>
      <p:sp>
        <p:nvSpPr>
          <p:cNvPr id="4" name="Organigramme : Disque magnétique 3"/>
          <p:cNvSpPr/>
          <p:nvPr/>
        </p:nvSpPr>
        <p:spPr>
          <a:xfrm>
            <a:off x="3887924" y="3189870"/>
            <a:ext cx="1296144" cy="7200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195736" y="2456892"/>
            <a:ext cx="4536504" cy="16921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2195736" y="2456892"/>
            <a:ext cx="4680520" cy="16921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980844" y="1916832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Disque magnétique 26"/>
          <p:cNvSpPr/>
          <p:nvPr/>
        </p:nvSpPr>
        <p:spPr>
          <a:xfrm>
            <a:off x="6588224" y="3969060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24128" y="3681028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Disque magnétique 28"/>
          <p:cNvSpPr/>
          <p:nvPr/>
        </p:nvSpPr>
        <p:spPr>
          <a:xfrm>
            <a:off x="1844940" y="3969060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980844" y="3681028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courbée vers la droite 30"/>
          <p:cNvSpPr/>
          <p:nvPr/>
        </p:nvSpPr>
        <p:spPr>
          <a:xfrm>
            <a:off x="991794" y="1889212"/>
            <a:ext cx="853146" cy="1165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Flèche courbée vers la droite 32"/>
          <p:cNvSpPr/>
          <p:nvPr/>
        </p:nvSpPr>
        <p:spPr>
          <a:xfrm flipH="1">
            <a:off x="7149344" y="1846303"/>
            <a:ext cx="893848" cy="1165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Flèche courbée vers la droite 33"/>
          <p:cNvSpPr/>
          <p:nvPr/>
        </p:nvSpPr>
        <p:spPr>
          <a:xfrm flipH="1">
            <a:off x="2421004" y="3649096"/>
            <a:ext cx="893848" cy="116593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lèche vers le haut 34"/>
          <p:cNvSpPr/>
          <p:nvPr/>
        </p:nvSpPr>
        <p:spPr>
          <a:xfrm>
            <a:off x="4137036" y="2177244"/>
            <a:ext cx="836557" cy="725347"/>
          </a:xfrm>
          <a:custGeom>
            <a:avLst/>
            <a:gdLst>
              <a:gd name="connsiteX0" fmla="*/ 0 w 720080"/>
              <a:gd name="connsiteY0" fmla="*/ 360040 h 1041897"/>
              <a:gd name="connsiteX1" fmla="*/ 360040 w 720080"/>
              <a:gd name="connsiteY1" fmla="*/ 0 h 1041897"/>
              <a:gd name="connsiteX2" fmla="*/ 720080 w 720080"/>
              <a:gd name="connsiteY2" fmla="*/ 360040 h 1041897"/>
              <a:gd name="connsiteX3" fmla="*/ 591575 w 720080"/>
              <a:gd name="connsiteY3" fmla="*/ 360040 h 1041897"/>
              <a:gd name="connsiteX4" fmla="*/ 591575 w 720080"/>
              <a:gd name="connsiteY4" fmla="*/ 1041897 h 1041897"/>
              <a:gd name="connsiteX5" fmla="*/ 128505 w 720080"/>
              <a:gd name="connsiteY5" fmla="*/ 1041897 h 1041897"/>
              <a:gd name="connsiteX6" fmla="*/ 128505 w 720080"/>
              <a:gd name="connsiteY6" fmla="*/ 360040 h 1041897"/>
              <a:gd name="connsiteX7" fmla="*/ 0 w 720080"/>
              <a:gd name="connsiteY7" fmla="*/ 360040 h 1041897"/>
              <a:gd name="connsiteX0" fmla="*/ 64678 w 784758"/>
              <a:gd name="connsiteY0" fmla="*/ 360040 h 1093413"/>
              <a:gd name="connsiteX1" fmla="*/ 424718 w 784758"/>
              <a:gd name="connsiteY1" fmla="*/ 0 h 1093413"/>
              <a:gd name="connsiteX2" fmla="*/ 784758 w 784758"/>
              <a:gd name="connsiteY2" fmla="*/ 360040 h 1093413"/>
              <a:gd name="connsiteX3" fmla="*/ 656253 w 784758"/>
              <a:gd name="connsiteY3" fmla="*/ 360040 h 1093413"/>
              <a:gd name="connsiteX4" fmla="*/ 656253 w 784758"/>
              <a:gd name="connsiteY4" fmla="*/ 1041897 h 1093413"/>
              <a:gd name="connsiteX5" fmla="*/ 0 w 784758"/>
              <a:gd name="connsiteY5" fmla="*/ 1093413 h 1093413"/>
              <a:gd name="connsiteX6" fmla="*/ 193183 w 784758"/>
              <a:gd name="connsiteY6" fmla="*/ 360040 h 1093413"/>
              <a:gd name="connsiteX7" fmla="*/ 64678 w 784758"/>
              <a:gd name="connsiteY7" fmla="*/ 360040 h 1093413"/>
              <a:gd name="connsiteX0" fmla="*/ 64678 w 862315"/>
              <a:gd name="connsiteY0" fmla="*/ 360040 h 1119170"/>
              <a:gd name="connsiteX1" fmla="*/ 424718 w 862315"/>
              <a:gd name="connsiteY1" fmla="*/ 0 h 1119170"/>
              <a:gd name="connsiteX2" fmla="*/ 784758 w 862315"/>
              <a:gd name="connsiteY2" fmla="*/ 360040 h 1119170"/>
              <a:gd name="connsiteX3" fmla="*/ 656253 w 862315"/>
              <a:gd name="connsiteY3" fmla="*/ 360040 h 1119170"/>
              <a:gd name="connsiteX4" fmla="*/ 862315 w 862315"/>
              <a:gd name="connsiteY4" fmla="*/ 1119170 h 1119170"/>
              <a:gd name="connsiteX5" fmla="*/ 0 w 862315"/>
              <a:gd name="connsiteY5" fmla="*/ 1093413 h 1119170"/>
              <a:gd name="connsiteX6" fmla="*/ 193183 w 862315"/>
              <a:gd name="connsiteY6" fmla="*/ 360040 h 1119170"/>
              <a:gd name="connsiteX7" fmla="*/ 64678 w 862315"/>
              <a:gd name="connsiteY7" fmla="*/ 360040 h 1119170"/>
              <a:gd name="connsiteX0" fmla="*/ 38920 w 836557"/>
              <a:gd name="connsiteY0" fmla="*/ 360040 h 1119171"/>
              <a:gd name="connsiteX1" fmla="*/ 398960 w 836557"/>
              <a:gd name="connsiteY1" fmla="*/ 0 h 1119171"/>
              <a:gd name="connsiteX2" fmla="*/ 759000 w 836557"/>
              <a:gd name="connsiteY2" fmla="*/ 360040 h 1119171"/>
              <a:gd name="connsiteX3" fmla="*/ 630495 w 836557"/>
              <a:gd name="connsiteY3" fmla="*/ 360040 h 1119171"/>
              <a:gd name="connsiteX4" fmla="*/ 836557 w 836557"/>
              <a:gd name="connsiteY4" fmla="*/ 1119170 h 1119171"/>
              <a:gd name="connsiteX5" fmla="*/ 0 w 836557"/>
              <a:gd name="connsiteY5" fmla="*/ 1119171 h 1119171"/>
              <a:gd name="connsiteX6" fmla="*/ 167425 w 836557"/>
              <a:gd name="connsiteY6" fmla="*/ 360040 h 1119171"/>
              <a:gd name="connsiteX7" fmla="*/ 38920 w 836557"/>
              <a:gd name="connsiteY7" fmla="*/ 360040 h 111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557" h="1119171">
                <a:moveTo>
                  <a:pt x="38920" y="360040"/>
                </a:moveTo>
                <a:lnTo>
                  <a:pt x="398960" y="0"/>
                </a:lnTo>
                <a:lnTo>
                  <a:pt x="759000" y="360040"/>
                </a:lnTo>
                <a:lnTo>
                  <a:pt x="630495" y="360040"/>
                </a:lnTo>
                <a:lnTo>
                  <a:pt x="836557" y="1119170"/>
                </a:lnTo>
                <a:lnTo>
                  <a:pt x="0" y="1119171"/>
                </a:lnTo>
                <a:lnTo>
                  <a:pt x="167425" y="360040"/>
                </a:lnTo>
                <a:lnTo>
                  <a:pt x="38920" y="3600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199214" y="1414088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Avant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187624" y="5445224"/>
            <a:ext cx="5789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Pour avancer on ralentit les moteurs avants (cas ci-dessus) </a:t>
            </a:r>
          </a:p>
          <a:p>
            <a:r>
              <a:rPr lang="fr-FR" b="1" dirty="0"/>
              <a:t>Pour reculer on ralentit les moteurs arrières</a:t>
            </a:r>
          </a:p>
        </p:txBody>
      </p:sp>
      <p:sp>
        <p:nvSpPr>
          <p:cNvPr id="32" name="Flèche courbée vers la droite 31"/>
          <p:cNvSpPr/>
          <p:nvPr/>
        </p:nvSpPr>
        <p:spPr>
          <a:xfrm>
            <a:off x="5675874" y="3638119"/>
            <a:ext cx="853146" cy="116593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3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èche en arc 10"/>
          <p:cNvSpPr/>
          <p:nvPr/>
        </p:nvSpPr>
        <p:spPr>
          <a:xfrm rot="16200000">
            <a:off x="3278891" y="1127844"/>
            <a:ext cx="4031138" cy="4603619"/>
          </a:xfrm>
          <a:prstGeom prst="circular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2111771" y="2532783"/>
            <a:ext cx="0" cy="10447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6907825" y="2492279"/>
            <a:ext cx="0" cy="562871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6907825" y="4256475"/>
            <a:ext cx="0" cy="55855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125905" y="4256475"/>
            <a:ext cx="0" cy="10447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ganigramme : Disque magnétique 24"/>
          <p:cNvSpPr/>
          <p:nvPr/>
        </p:nvSpPr>
        <p:spPr>
          <a:xfrm>
            <a:off x="6588224" y="2177244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724128" y="1889212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Disque magnétique 16"/>
          <p:cNvSpPr/>
          <p:nvPr/>
        </p:nvSpPr>
        <p:spPr>
          <a:xfrm>
            <a:off x="1844940" y="2204864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Roulis  : Droite / Gauche</a:t>
            </a:r>
          </a:p>
        </p:txBody>
      </p:sp>
      <p:sp>
        <p:nvSpPr>
          <p:cNvPr id="4" name="Organigramme : Disque magnétique 3"/>
          <p:cNvSpPr/>
          <p:nvPr/>
        </p:nvSpPr>
        <p:spPr>
          <a:xfrm>
            <a:off x="3887924" y="3189870"/>
            <a:ext cx="1296144" cy="7200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195736" y="2456892"/>
            <a:ext cx="4536504" cy="16921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2195736" y="2456892"/>
            <a:ext cx="4680520" cy="16921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980844" y="1916832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Disque magnétique 26"/>
          <p:cNvSpPr/>
          <p:nvPr/>
        </p:nvSpPr>
        <p:spPr>
          <a:xfrm>
            <a:off x="6588224" y="3969060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24128" y="3681028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Disque magnétique 28"/>
          <p:cNvSpPr/>
          <p:nvPr/>
        </p:nvSpPr>
        <p:spPr>
          <a:xfrm>
            <a:off x="1844940" y="3969060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980844" y="3681028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courbée vers la droite 30"/>
          <p:cNvSpPr/>
          <p:nvPr/>
        </p:nvSpPr>
        <p:spPr>
          <a:xfrm>
            <a:off x="991794" y="1889212"/>
            <a:ext cx="853146" cy="116593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Flèche courbée vers la droite 32"/>
          <p:cNvSpPr/>
          <p:nvPr/>
        </p:nvSpPr>
        <p:spPr>
          <a:xfrm flipH="1">
            <a:off x="7149344" y="1846303"/>
            <a:ext cx="893848" cy="1165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Flèche courbée vers la droite 33"/>
          <p:cNvSpPr/>
          <p:nvPr/>
        </p:nvSpPr>
        <p:spPr>
          <a:xfrm flipH="1">
            <a:off x="2421004" y="3649096"/>
            <a:ext cx="893848" cy="116593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lèche vers le haut 34"/>
          <p:cNvSpPr/>
          <p:nvPr/>
        </p:nvSpPr>
        <p:spPr>
          <a:xfrm>
            <a:off x="4137036" y="2177244"/>
            <a:ext cx="836557" cy="725347"/>
          </a:xfrm>
          <a:custGeom>
            <a:avLst/>
            <a:gdLst>
              <a:gd name="connsiteX0" fmla="*/ 0 w 720080"/>
              <a:gd name="connsiteY0" fmla="*/ 360040 h 1041897"/>
              <a:gd name="connsiteX1" fmla="*/ 360040 w 720080"/>
              <a:gd name="connsiteY1" fmla="*/ 0 h 1041897"/>
              <a:gd name="connsiteX2" fmla="*/ 720080 w 720080"/>
              <a:gd name="connsiteY2" fmla="*/ 360040 h 1041897"/>
              <a:gd name="connsiteX3" fmla="*/ 591575 w 720080"/>
              <a:gd name="connsiteY3" fmla="*/ 360040 h 1041897"/>
              <a:gd name="connsiteX4" fmla="*/ 591575 w 720080"/>
              <a:gd name="connsiteY4" fmla="*/ 1041897 h 1041897"/>
              <a:gd name="connsiteX5" fmla="*/ 128505 w 720080"/>
              <a:gd name="connsiteY5" fmla="*/ 1041897 h 1041897"/>
              <a:gd name="connsiteX6" fmla="*/ 128505 w 720080"/>
              <a:gd name="connsiteY6" fmla="*/ 360040 h 1041897"/>
              <a:gd name="connsiteX7" fmla="*/ 0 w 720080"/>
              <a:gd name="connsiteY7" fmla="*/ 360040 h 1041897"/>
              <a:gd name="connsiteX0" fmla="*/ 64678 w 784758"/>
              <a:gd name="connsiteY0" fmla="*/ 360040 h 1093413"/>
              <a:gd name="connsiteX1" fmla="*/ 424718 w 784758"/>
              <a:gd name="connsiteY1" fmla="*/ 0 h 1093413"/>
              <a:gd name="connsiteX2" fmla="*/ 784758 w 784758"/>
              <a:gd name="connsiteY2" fmla="*/ 360040 h 1093413"/>
              <a:gd name="connsiteX3" fmla="*/ 656253 w 784758"/>
              <a:gd name="connsiteY3" fmla="*/ 360040 h 1093413"/>
              <a:gd name="connsiteX4" fmla="*/ 656253 w 784758"/>
              <a:gd name="connsiteY4" fmla="*/ 1041897 h 1093413"/>
              <a:gd name="connsiteX5" fmla="*/ 0 w 784758"/>
              <a:gd name="connsiteY5" fmla="*/ 1093413 h 1093413"/>
              <a:gd name="connsiteX6" fmla="*/ 193183 w 784758"/>
              <a:gd name="connsiteY6" fmla="*/ 360040 h 1093413"/>
              <a:gd name="connsiteX7" fmla="*/ 64678 w 784758"/>
              <a:gd name="connsiteY7" fmla="*/ 360040 h 1093413"/>
              <a:gd name="connsiteX0" fmla="*/ 64678 w 862315"/>
              <a:gd name="connsiteY0" fmla="*/ 360040 h 1119170"/>
              <a:gd name="connsiteX1" fmla="*/ 424718 w 862315"/>
              <a:gd name="connsiteY1" fmla="*/ 0 h 1119170"/>
              <a:gd name="connsiteX2" fmla="*/ 784758 w 862315"/>
              <a:gd name="connsiteY2" fmla="*/ 360040 h 1119170"/>
              <a:gd name="connsiteX3" fmla="*/ 656253 w 862315"/>
              <a:gd name="connsiteY3" fmla="*/ 360040 h 1119170"/>
              <a:gd name="connsiteX4" fmla="*/ 862315 w 862315"/>
              <a:gd name="connsiteY4" fmla="*/ 1119170 h 1119170"/>
              <a:gd name="connsiteX5" fmla="*/ 0 w 862315"/>
              <a:gd name="connsiteY5" fmla="*/ 1093413 h 1119170"/>
              <a:gd name="connsiteX6" fmla="*/ 193183 w 862315"/>
              <a:gd name="connsiteY6" fmla="*/ 360040 h 1119170"/>
              <a:gd name="connsiteX7" fmla="*/ 64678 w 862315"/>
              <a:gd name="connsiteY7" fmla="*/ 360040 h 1119170"/>
              <a:gd name="connsiteX0" fmla="*/ 38920 w 836557"/>
              <a:gd name="connsiteY0" fmla="*/ 360040 h 1119171"/>
              <a:gd name="connsiteX1" fmla="*/ 398960 w 836557"/>
              <a:gd name="connsiteY1" fmla="*/ 0 h 1119171"/>
              <a:gd name="connsiteX2" fmla="*/ 759000 w 836557"/>
              <a:gd name="connsiteY2" fmla="*/ 360040 h 1119171"/>
              <a:gd name="connsiteX3" fmla="*/ 630495 w 836557"/>
              <a:gd name="connsiteY3" fmla="*/ 360040 h 1119171"/>
              <a:gd name="connsiteX4" fmla="*/ 836557 w 836557"/>
              <a:gd name="connsiteY4" fmla="*/ 1119170 h 1119171"/>
              <a:gd name="connsiteX5" fmla="*/ 0 w 836557"/>
              <a:gd name="connsiteY5" fmla="*/ 1119171 h 1119171"/>
              <a:gd name="connsiteX6" fmla="*/ 167425 w 836557"/>
              <a:gd name="connsiteY6" fmla="*/ 360040 h 1119171"/>
              <a:gd name="connsiteX7" fmla="*/ 38920 w 836557"/>
              <a:gd name="connsiteY7" fmla="*/ 360040 h 111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557" h="1119171">
                <a:moveTo>
                  <a:pt x="38920" y="360040"/>
                </a:moveTo>
                <a:lnTo>
                  <a:pt x="398960" y="0"/>
                </a:lnTo>
                <a:lnTo>
                  <a:pt x="759000" y="360040"/>
                </a:lnTo>
                <a:lnTo>
                  <a:pt x="630495" y="360040"/>
                </a:lnTo>
                <a:lnTo>
                  <a:pt x="836557" y="1119170"/>
                </a:lnTo>
                <a:lnTo>
                  <a:pt x="0" y="1119171"/>
                </a:lnTo>
                <a:lnTo>
                  <a:pt x="167425" y="360040"/>
                </a:lnTo>
                <a:lnTo>
                  <a:pt x="38920" y="3600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199214" y="1414088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Avant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187624" y="5445224"/>
            <a:ext cx="6415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Pour aller à droite on ralenti les moteurs de droite (cas ci-dessus)</a:t>
            </a:r>
          </a:p>
          <a:p>
            <a:r>
              <a:rPr lang="fr-FR" b="1" dirty="0"/>
              <a:t>Pour aller à gauche on ralentit les moteurs de gauche</a:t>
            </a:r>
          </a:p>
        </p:txBody>
      </p:sp>
      <p:sp>
        <p:nvSpPr>
          <p:cNvPr id="32" name="Flèche courbée vers la droite 31"/>
          <p:cNvSpPr/>
          <p:nvPr/>
        </p:nvSpPr>
        <p:spPr>
          <a:xfrm>
            <a:off x="5675874" y="3638119"/>
            <a:ext cx="853146" cy="1165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 courbée vers la droite 4"/>
          <p:cNvSpPr/>
          <p:nvPr/>
        </p:nvSpPr>
        <p:spPr>
          <a:xfrm flipH="1">
            <a:off x="3203848" y="2316963"/>
            <a:ext cx="2944565" cy="2581629"/>
          </a:xfrm>
          <a:prstGeom prst="curvedRightArrow">
            <a:avLst>
              <a:gd name="adj1" fmla="val 11847"/>
              <a:gd name="adj2" fmla="val 19383"/>
              <a:gd name="adj3" fmla="val 25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39" name="Connecteur droit avec flèche 38"/>
          <p:cNvCxnSpPr/>
          <p:nvPr/>
        </p:nvCxnSpPr>
        <p:spPr>
          <a:xfrm>
            <a:off x="6876256" y="2440528"/>
            <a:ext cx="0" cy="10447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6907825" y="4256475"/>
            <a:ext cx="0" cy="55855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125905" y="4256475"/>
            <a:ext cx="0" cy="10447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rganigramme : Disque magnétique 24"/>
          <p:cNvSpPr/>
          <p:nvPr/>
        </p:nvSpPr>
        <p:spPr>
          <a:xfrm>
            <a:off x="6588224" y="2177244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5724128" y="1889212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rganigramme : Disque magnétique 16"/>
          <p:cNvSpPr/>
          <p:nvPr/>
        </p:nvSpPr>
        <p:spPr>
          <a:xfrm>
            <a:off x="1844940" y="2204864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Lacet  : Rotation</a:t>
            </a:r>
          </a:p>
        </p:txBody>
      </p:sp>
      <p:sp>
        <p:nvSpPr>
          <p:cNvPr id="4" name="Organigramme : Disque magnétique 3"/>
          <p:cNvSpPr/>
          <p:nvPr/>
        </p:nvSpPr>
        <p:spPr>
          <a:xfrm>
            <a:off x="3887924" y="3189870"/>
            <a:ext cx="1296144" cy="72008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195736" y="2456892"/>
            <a:ext cx="4536504" cy="16921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2195736" y="2456892"/>
            <a:ext cx="4680520" cy="1692188"/>
          </a:xfrm>
          <a:prstGeom prst="straightConnector1">
            <a:avLst/>
          </a:prstGeom>
          <a:ln w="63500" cmpd="sng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980844" y="1916832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rganigramme : Disque magnétique 26"/>
          <p:cNvSpPr/>
          <p:nvPr/>
        </p:nvSpPr>
        <p:spPr>
          <a:xfrm>
            <a:off x="6588224" y="3969060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5724128" y="3681028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Organigramme : Disque magnétique 28"/>
          <p:cNvSpPr/>
          <p:nvPr/>
        </p:nvSpPr>
        <p:spPr>
          <a:xfrm>
            <a:off x="1844940" y="3969060"/>
            <a:ext cx="576064" cy="50405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980844" y="3681028"/>
            <a:ext cx="2304256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courbée vers la droite 30"/>
          <p:cNvSpPr/>
          <p:nvPr/>
        </p:nvSpPr>
        <p:spPr>
          <a:xfrm>
            <a:off x="991794" y="1889212"/>
            <a:ext cx="853146" cy="1165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Flèche courbée vers la droite 32"/>
          <p:cNvSpPr/>
          <p:nvPr/>
        </p:nvSpPr>
        <p:spPr>
          <a:xfrm flipH="1">
            <a:off x="7149344" y="1846303"/>
            <a:ext cx="893848" cy="116593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Flèche courbée vers la droite 33"/>
          <p:cNvSpPr/>
          <p:nvPr/>
        </p:nvSpPr>
        <p:spPr>
          <a:xfrm flipH="1">
            <a:off x="2421004" y="3649096"/>
            <a:ext cx="893848" cy="116593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5" name="Flèche vers le haut 34"/>
          <p:cNvSpPr/>
          <p:nvPr/>
        </p:nvSpPr>
        <p:spPr>
          <a:xfrm>
            <a:off x="4137036" y="2177244"/>
            <a:ext cx="836557" cy="725347"/>
          </a:xfrm>
          <a:custGeom>
            <a:avLst/>
            <a:gdLst>
              <a:gd name="connsiteX0" fmla="*/ 0 w 720080"/>
              <a:gd name="connsiteY0" fmla="*/ 360040 h 1041897"/>
              <a:gd name="connsiteX1" fmla="*/ 360040 w 720080"/>
              <a:gd name="connsiteY1" fmla="*/ 0 h 1041897"/>
              <a:gd name="connsiteX2" fmla="*/ 720080 w 720080"/>
              <a:gd name="connsiteY2" fmla="*/ 360040 h 1041897"/>
              <a:gd name="connsiteX3" fmla="*/ 591575 w 720080"/>
              <a:gd name="connsiteY3" fmla="*/ 360040 h 1041897"/>
              <a:gd name="connsiteX4" fmla="*/ 591575 w 720080"/>
              <a:gd name="connsiteY4" fmla="*/ 1041897 h 1041897"/>
              <a:gd name="connsiteX5" fmla="*/ 128505 w 720080"/>
              <a:gd name="connsiteY5" fmla="*/ 1041897 h 1041897"/>
              <a:gd name="connsiteX6" fmla="*/ 128505 w 720080"/>
              <a:gd name="connsiteY6" fmla="*/ 360040 h 1041897"/>
              <a:gd name="connsiteX7" fmla="*/ 0 w 720080"/>
              <a:gd name="connsiteY7" fmla="*/ 360040 h 1041897"/>
              <a:gd name="connsiteX0" fmla="*/ 64678 w 784758"/>
              <a:gd name="connsiteY0" fmla="*/ 360040 h 1093413"/>
              <a:gd name="connsiteX1" fmla="*/ 424718 w 784758"/>
              <a:gd name="connsiteY1" fmla="*/ 0 h 1093413"/>
              <a:gd name="connsiteX2" fmla="*/ 784758 w 784758"/>
              <a:gd name="connsiteY2" fmla="*/ 360040 h 1093413"/>
              <a:gd name="connsiteX3" fmla="*/ 656253 w 784758"/>
              <a:gd name="connsiteY3" fmla="*/ 360040 h 1093413"/>
              <a:gd name="connsiteX4" fmla="*/ 656253 w 784758"/>
              <a:gd name="connsiteY4" fmla="*/ 1041897 h 1093413"/>
              <a:gd name="connsiteX5" fmla="*/ 0 w 784758"/>
              <a:gd name="connsiteY5" fmla="*/ 1093413 h 1093413"/>
              <a:gd name="connsiteX6" fmla="*/ 193183 w 784758"/>
              <a:gd name="connsiteY6" fmla="*/ 360040 h 1093413"/>
              <a:gd name="connsiteX7" fmla="*/ 64678 w 784758"/>
              <a:gd name="connsiteY7" fmla="*/ 360040 h 1093413"/>
              <a:gd name="connsiteX0" fmla="*/ 64678 w 862315"/>
              <a:gd name="connsiteY0" fmla="*/ 360040 h 1119170"/>
              <a:gd name="connsiteX1" fmla="*/ 424718 w 862315"/>
              <a:gd name="connsiteY1" fmla="*/ 0 h 1119170"/>
              <a:gd name="connsiteX2" fmla="*/ 784758 w 862315"/>
              <a:gd name="connsiteY2" fmla="*/ 360040 h 1119170"/>
              <a:gd name="connsiteX3" fmla="*/ 656253 w 862315"/>
              <a:gd name="connsiteY3" fmla="*/ 360040 h 1119170"/>
              <a:gd name="connsiteX4" fmla="*/ 862315 w 862315"/>
              <a:gd name="connsiteY4" fmla="*/ 1119170 h 1119170"/>
              <a:gd name="connsiteX5" fmla="*/ 0 w 862315"/>
              <a:gd name="connsiteY5" fmla="*/ 1093413 h 1119170"/>
              <a:gd name="connsiteX6" fmla="*/ 193183 w 862315"/>
              <a:gd name="connsiteY6" fmla="*/ 360040 h 1119170"/>
              <a:gd name="connsiteX7" fmla="*/ 64678 w 862315"/>
              <a:gd name="connsiteY7" fmla="*/ 360040 h 1119170"/>
              <a:gd name="connsiteX0" fmla="*/ 38920 w 836557"/>
              <a:gd name="connsiteY0" fmla="*/ 360040 h 1119171"/>
              <a:gd name="connsiteX1" fmla="*/ 398960 w 836557"/>
              <a:gd name="connsiteY1" fmla="*/ 0 h 1119171"/>
              <a:gd name="connsiteX2" fmla="*/ 759000 w 836557"/>
              <a:gd name="connsiteY2" fmla="*/ 360040 h 1119171"/>
              <a:gd name="connsiteX3" fmla="*/ 630495 w 836557"/>
              <a:gd name="connsiteY3" fmla="*/ 360040 h 1119171"/>
              <a:gd name="connsiteX4" fmla="*/ 836557 w 836557"/>
              <a:gd name="connsiteY4" fmla="*/ 1119170 h 1119171"/>
              <a:gd name="connsiteX5" fmla="*/ 0 w 836557"/>
              <a:gd name="connsiteY5" fmla="*/ 1119171 h 1119171"/>
              <a:gd name="connsiteX6" fmla="*/ 167425 w 836557"/>
              <a:gd name="connsiteY6" fmla="*/ 360040 h 1119171"/>
              <a:gd name="connsiteX7" fmla="*/ 38920 w 836557"/>
              <a:gd name="connsiteY7" fmla="*/ 360040 h 111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6557" h="1119171">
                <a:moveTo>
                  <a:pt x="38920" y="360040"/>
                </a:moveTo>
                <a:lnTo>
                  <a:pt x="398960" y="0"/>
                </a:lnTo>
                <a:lnTo>
                  <a:pt x="759000" y="360040"/>
                </a:lnTo>
                <a:lnTo>
                  <a:pt x="630495" y="360040"/>
                </a:lnTo>
                <a:lnTo>
                  <a:pt x="836557" y="1119170"/>
                </a:lnTo>
                <a:lnTo>
                  <a:pt x="0" y="1119171"/>
                </a:lnTo>
                <a:lnTo>
                  <a:pt x="167425" y="360040"/>
                </a:lnTo>
                <a:lnTo>
                  <a:pt x="38920" y="36004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ZoneTexte 35"/>
          <p:cNvSpPr txBox="1"/>
          <p:nvPr/>
        </p:nvSpPr>
        <p:spPr>
          <a:xfrm>
            <a:off x="4199214" y="1414088"/>
            <a:ext cx="774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Avant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204134" y="5445224"/>
            <a:ext cx="683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On augmente la vitesse d’une paires d’hélice  sur un même axe</a:t>
            </a:r>
          </a:p>
        </p:txBody>
      </p:sp>
      <p:sp>
        <p:nvSpPr>
          <p:cNvPr id="32" name="Flèche courbée vers la droite 31"/>
          <p:cNvSpPr/>
          <p:nvPr/>
        </p:nvSpPr>
        <p:spPr>
          <a:xfrm>
            <a:off x="5675874" y="3638119"/>
            <a:ext cx="853146" cy="116593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2125905" y="2503555"/>
            <a:ext cx="0" cy="558559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5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09" y="0"/>
            <a:ext cx="2095500" cy="2095500"/>
          </a:xfrm>
          <a:prstGeom prst="rect">
            <a:avLst/>
          </a:prstGeom>
        </p:spPr>
      </p:pic>
      <p:pic>
        <p:nvPicPr>
          <p:cNvPr id="2050" name="Picture 2" descr="http://www.fpv4ever.com/2098-large/naza-controleur-de-vol-dji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61" y="3068960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210146"/>
          </a:xfrm>
        </p:spPr>
        <p:txBody>
          <a:bodyPr/>
          <a:lstStyle/>
          <a:p>
            <a:r>
              <a:rPr lang="fr-FR" dirty="0"/>
              <a:t>Contrôle de la navigation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7787208" cy="2980928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Le drone se déplace dans l’air, il est soumis à des </a:t>
            </a:r>
            <a:r>
              <a:rPr lang="fr-FR" dirty="0">
                <a:solidFill>
                  <a:srgbClr val="FF0000"/>
                </a:solidFill>
              </a:rPr>
              <a:t>perturbations</a:t>
            </a:r>
            <a:r>
              <a:rPr lang="fr-FR" dirty="0"/>
              <a:t> , vent, variations de pression…</a:t>
            </a:r>
          </a:p>
          <a:p>
            <a:r>
              <a:rPr lang="fr-FR" dirty="0"/>
              <a:t>L’électronique de navigation assure un </a:t>
            </a:r>
            <a:r>
              <a:rPr lang="fr-FR" dirty="0">
                <a:solidFill>
                  <a:srgbClr val="FF0000"/>
                </a:solidFill>
              </a:rPr>
              <a:t>asservissement</a:t>
            </a:r>
            <a:r>
              <a:rPr lang="fr-FR" dirty="0"/>
              <a:t>.</a:t>
            </a:r>
          </a:p>
          <a:p>
            <a:r>
              <a:rPr lang="fr-FR" dirty="0"/>
              <a:t>Les variations de l’assiette (tangage, roulis, lacet) sont mesurées à l’aide de trois </a:t>
            </a:r>
            <a:r>
              <a:rPr lang="fr-FR" dirty="0">
                <a:solidFill>
                  <a:srgbClr val="FF0000"/>
                </a:solidFill>
              </a:rPr>
              <a:t>gyroscopes</a:t>
            </a:r>
            <a:r>
              <a:rPr lang="fr-FR" dirty="0"/>
              <a:t> piézo-électriques.</a:t>
            </a:r>
          </a:p>
          <a:p>
            <a:r>
              <a:rPr lang="fr-FR" dirty="0"/>
              <a:t>L’altitude est mesurée par un </a:t>
            </a:r>
            <a:r>
              <a:rPr lang="fr-FR" dirty="0">
                <a:solidFill>
                  <a:srgbClr val="FF0000"/>
                </a:solidFill>
              </a:rPr>
              <a:t>capteur de pression</a:t>
            </a:r>
          </a:p>
          <a:p>
            <a:r>
              <a:rPr lang="fr-FR" dirty="0"/>
              <a:t>La position géographique à l’aide d’un </a:t>
            </a:r>
            <a:r>
              <a:rPr lang="fr-FR" dirty="0">
                <a:solidFill>
                  <a:srgbClr val="FF0000"/>
                </a:solidFill>
              </a:rPr>
              <a:t>GPS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5" y="4464742"/>
            <a:ext cx="2095500" cy="20955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88579"/>
            <a:ext cx="26670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2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00.i.aliimg.com/img/pb/424/206/457/457206424_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276850" cy="527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Flight control </a:t>
            </a:r>
            <a:r>
              <a:rPr lang="fr-FR" dirty="0" err="1"/>
              <a:t>board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1484784"/>
            <a:ext cx="1264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Gyroscopes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875624" y="1988840"/>
            <a:ext cx="1040192" cy="122413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2028024" y="1669450"/>
            <a:ext cx="2399960" cy="6120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979712" y="1814855"/>
            <a:ext cx="1440160" cy="4666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4520712" y="1474063"/>
            <a:ext cx="190153" cy="4531642"/>
          </a:xfrm>
          <a:prstGeom prst="line">
            <a:avLst/>
          </a:prstGeom>
          <a:ln>
            <a:prstDash val="dash"/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 flipV="1">
            <a:off x="1691681" y="3284985"/>
            <a:ext cx="6192688" cy="190152"/>
          </a:xfrm>
          <a:prstGeom prst="line">
            <a:avLst/>
          </a:prstGeom>
          <a:ln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3563888" y="1268760"/>
            <a:ext cx="432048" cy="4392488"/>
          </a:xfrm>
          <a:prstGeom prst="line">
            <a:avLst/>
          </a:prstGeom>
          <a:ln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1161962" y="5013176"/>
            <a:ext cx="1713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Microcontrôleur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2699792" y="3933056"/>
            <a:ext cx="1728192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75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273</Words>
  <Application>Microsoft Office PowerPoint</Application>
  <PresentationFormat>Affichage à l'écran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Mini drones Quadra et Hexa  Comment fonctionnent-t-ils</vt:lpstr>
      <vt:lpstr>Caractéristiques des drones Hexa/Quadra</vt:lpstr>
      <vt:lpstr>Stabilité de vol</vt:lpstr>
      <vt:lpstr>Vol stationnaire</vt:lpstr>
      <vt:lpstr>Tangage : Avancer / Reculer</vt:lpstr>
      <vt:lpstr>Roulis  : Droite / Gauche</vt:lpstr>
      <vt:lpstr>Lacet  : Rotation</vt:lpstr>
      <vt:lpstr>Contrôle de la navigation</vt:lpstr>
      <vt:lpstr>Flight control board</vt:lpstr>
      <vt:lpstr>Contrôle des moteurs</vt:lpstr>
      <vt:lpstr>Navigation : Organisation fonctionnelle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 drone Quadra et Hexa  Comment fonctionnent-t-ils</dc:title>
  <dc:creator>christian dupaty</dc:creator>
  <cp:lastModifiedBy>Jean-Francois</cp:lastModifiedBy>
  <cp:revision>32</cp:revision>
  <dcterms:created xsi:type="dcterms:W3CDTF">2012-11-10T14:25:26Z</dcterms:created>
  <dcterms:modified xsi:type="dcterms:W3CDTF">2016-06-26T08:29:32Z</dcterms:modified>
</cp:coreProperties>
</file>