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58" r:id="rId4"/>
    <p:sldId id="30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4" r:id="rId14"/>
    <p:sldId id="295" r:id="rId15"/>
    <p:sldId id="296" r:id="rId16"/>
    <p:sldId id="289" r:id="rId17"/>
    <p:sldId id="290" r:id="rId18"/>
    <p:sldId id="291" r:id="rId19"/>
    <p:sldId id="292" r:id="rId20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3087688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014788" y="0"/>
            <a:ext cx="30876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542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77900" y="755650"/>
            <a:ext cx="5143500" cy="3856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27100" y="4868863"/>
            <a:ext cx="5245100" cy="461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736138"/>
            <a:ext cx="3087688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a typeface="+mn-ea"/>
              <a:cs typeface="Arial Unicode MS" pitchFamily="32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014788" y="9736138"/>
            <a:ext cx="3084512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680" tIns="47520" rIns="94680" bIns="47520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5D3D9CBE-9345-47D9-AFCA-9767A92FD1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385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7331D9-8EEF-4253-8F22-EE0BB6B3F970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7DDC65F-D27A-443A-B608-C497A1AEFE6E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9370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FF8713-8B8E-4B32-9FB7-4DD5C8D920BB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3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9B3E3F8-AC8C-4804-8FE2-9D9C95414EF7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749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950F02-287F-4009-A85D-729F198E5EE7}" type="slidenum">
              <a:rPr lang="fr-FR"/>
              <a:pPr/>
              <a:t>4</a:t>
            </a:fld>
            <a:endParaRPr lang="fr-FR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3930A7-2783-4411-A298-0E103F44DF39}" type="slidenum">
              <a:rPr lang="fr-FR" sz="13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1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950F02-287F-4009-A85D-729F198E5EE7}" type="slidenum">
              <a:rPr lang="fr-FR"/>
              <a:pPr/>
              <a:t>11</a:t>
            </a:fld>
            <a:endParaRPr lang="fr-FR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3930A7-2783-4411-A298-0E103F44DF39}" type="slidenum">
              <a:rPr lang="fr-FR" sz="13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950F02-287F-4009-A85D-729F198E5EE7}" type="slidenum">
              <a:rPr lang="fr-FR"/>
              <a:pPr/>
              <a:t>13</a:t>
            </a:fld>
            <a:endParaRPr lang="fr-FR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3930A7-2783-4411-A298-0E103F44DF39}" type="slidenum">
              <a:rPr lang="fr-FR" sz="13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0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D950F02-287F-4009-A85D-729F198E5EE7}" type="slidenum">
              <a:rPr lang="fr-FR"/>
              <a:pPr/>
              <a:t>15</a:t>
            </a:fld>
            <a:endParaRPr lang="fr-FR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3930A7-2783-4411-A298-0E103F44DF39}" type="slidenum">
              <a:rPr lang="fr-FR" sz="13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4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B10B9E-C97D-4006-BA8A-169CB1A9193F}" type="slidenum">
              <a:rPr lang="fr-FR" smtClean="0">
                <a:ea typeface="Arial Unicode MS" pitchFamily="34" charset="-128"/>
                <a:cs typeface="Arial Unicode MS" pitchFamily="34" charset="-128"/>
              </a:rPr>
              <a:pPr/>
              <a:t>17</a:t>
            </a:fld>
            <a:endParaRPr lang="fr-FR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5FE149-ECDB-4C78-B2D1-9B7D22967E9C}" type="slidenum">
              <a:rPr lang="fr-FR" sz="13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95259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7A9EB0-0118-477B-8CE2-2289DC7BB16B}" type="slidenum">
              <a:rPr lang="fr-FR"/>
              <a:pPr/>
              <a:t>18</a:t>
            </a:fld>
            <a:endParaRPr lang="fr-FR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014788" y="9737725"/>
            <a:ext cx="3087687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680" tIns="47520" rIns="94680" bIns="4752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04A7204-8963-4A86-B768-DBE6A5BD55F3}" type="slidenum">
              <a:rPr lang="fr-FR" sz="1300">
                <a:solidFill>
                  <a:srgbClr val="000000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fr-FR" sz="1300">
              <a:solidFill>
                <a:srgbClr val="000000"/>
              </a:solidFill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7900" y="755650"/>
            <a:ext cx="5149850" cy="3862388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4868863"/>
            <a:ext cx="5246688" cy="4611687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3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67217-4A9A-4D17-90F9-A6A7AC7C10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D69D-CD4A-4531-ADB6-25593D1E96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19888" y="144463"/>
            <a:ext cx="2112962" cy="59293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44463"/>
            <a:ext cx="6186488" cy="59293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6E77-0B9C-43D6-99C9-2FFB6CA31D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40C5-6BF8-455A-B853-4D96E99D32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2738" y="488950"/>
            <a:ext cx="2068512" cy="56356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88950"/>
            <a:ext cx="6053138" cy="56356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4A5E3-13F0-499D-8D37-0C783C5930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95400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0325" y="1660525"/>
            <a:ext cx="3692525" cy="441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6894-DC69-4254-BA23-CADA7679C8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3DC55-9159-48F2-9176-EE2BD8FFAA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E4CF3-10C8-4654-99E9-D230144D31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44B0C-4CF0-449A-B4DB-122865D683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6322-147A-4139-8D8F-2DEB9EE096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4014-9658-4E4C-8ED5-02E2CB75AF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5711825"/>
            <a:ext cx="5715000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26163"/>
            <a:ext cx="963613" cy="73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4463"/>
            <a:ext cx="639445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156325"/>
            <a:ext cx="73977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ea typeface="+mn-ea"/>
                <a:cs typeface="Arial Unicode MS" pitchFamily="32" charset="0"/>
              </a:defRPr>
            </a:lvl1pPr>
          </a:lstStyle>
          <a:p>
            <a:pPr>
              <a:defRPr/>
            </a:pPr>
            <a:fld id="{B5896497-94F7-43A8-B0E4-555FAC2DCC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752600" y="4343400"/>
            <a:ext cx="1600200" cy="2514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36000" tIns="0" rIns="3600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1 / Pour personnaliser les références 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Affichage / En-tête et pied de page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sz="1200">
              <a:solidFill>
                <a:srgbClr val="3C005A"/>
              </a:solidFill>
              <a:latin typeface="Arial" charset="0"/>
              <a:ea typeface="+mn-ea"/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Personnaliser la zone Pied de page,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Faire appliquer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200">
                <a:solidFill>
                  <a:srgbClr val="3C005A"/>
                </a:solidFill>
                <a:latin typeface="Arial" charset="0"/>
                <a:ea typeface="+mn-ea"/>
                <a:cs typeface="Arial Unicode MS" pitchFamily="32" charset="0"/>
              </a:rPr>
              <a:t>partout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97738" y="6156325"/>
            <a:ext cx="184626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60525"/>
            <a:ext cx="7537450" cy="441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1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488950"/>
            <a:ext cx="4387850" cy="293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26238" y="5773738"/>
            <a:ext cx="2417762" cy="108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ea typeface="Arial Unicode MS" pitchFamily="34" charset="-128"/>
          <a:cs typeface="Arial Unicode M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 b="1">
          <a:solidFill>
            <a:srgbClr val="3C005A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14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3C005A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org/fr/metiers/normalisation/panorama-normalisation/nouvelles-commissions-de-normalisation-et-groupes-d-experts-du-moi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85800" y="533400"/>
            <a:ext cx="7772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300">
                <a:solidFill>
                  <a:srgbClr val="3C005A"/>
                </a:solidFill>
                <a:latin typeface="Arial" charset="0"/>
              </a:rPr>
              <a:t/>
            </a:r>
            <a:br>
              <a:rPr lang="fr-FR" sz="3300">
                <a:solidFill>
                  <a:srgbClr val="3C005A"/>
                </a:solidFill>
                <a:latin typeface="Arial" charset="0"/>
              </a:rPr>
            </a:br>
            <a:endParaRPr lang="fr-FR" sz="3300">
              <a:solidFill>
                <a:srgbClr val="3C005A"/>
              </a:solidFill>
              <a:latin typeface="Arial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55650" y="692150"/>
            <a:ext cx="7777163" cy="230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100" b="1" i="1" dirty="0" smtClean="0">
                <a:solidFill>
                  <a:srgbClr val="3C005A"/>
                </a:solidFill>
                <a:latin typeface="Tahoma" pitchFamily="32" charset="0"/>
              </a:rPr>
              <a:t>Exemples de TP</a:t>
            </a: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100" b="1" i="1" dirty="0" smtClean="0">
                <a:solidFill>
                  <a:srgbClr val="3C005A"/>
                </a:solidFill>
                <a:latin typeface="Tahoma" pitchFamily="32" charset="0"/>
              </a:rPr>
              <a:t> </a:t>
            </a:r>
            <a:endParaRPr lang="fr-FR" sz="4100" b="1" i="1" dirty="0">
              <a:solidFill>
                <a:srgbClr val="3C005A"/>
              </a:solidFill>
              <a:latin typeface="Tahoma" pitchFamily="32" charset="0"/>
            </a:endParaRP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100" b="1" i="1" dirty="0">
              <a:solidFill>
                <a:srgbClr val="3C005A"/>
              </a:solidFill>
              <a:latin typeface="Tahoma" pitchFamily="32" charset="0"/>
            </a:endParaRPr>
          </a:p>
          <a:p>
            <a:pPr algn="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100" b="1" i="1" dirty="0">
              <a:solidFill>
                <a:srgbClr val="3C005A"/>
              </a:solidFill>
              <a:latin typeface="Tahoma" pitchFamily="32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195736" y="4725144"/>
            <a:ext cx="609600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fr-FR" sz="4400" smtClean="0">
                <a:solidFill>
                  <a:schemeClr val="tx1"/>
                </a:solidFill>
              </a:rPr>
              <a:t>Cafetière électrique</a:t>
            </a:r>
            <a:endParaRPr lang="fr-FR" sz="4400" dirty="0" smtClean="0">
              <a:solidFill>
                <a:schemeClr val="tx1"/>
              </a:solidFill>
            </a:endParaRPr>
          </a:p>
          <a:p>
            <a:r>
              <a:rPr lang="fr-FR" sz="4400" dirty="0" smtClean="0">
                <a:solidFill>
                  <a:schemeClr val="tx1"/>
                </a:solidFill>
              </a:rPr>
              <a:t>Aspirateur</a:t>
            </a:r>
            <a:endParaRPr lang="fr-FR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45152" cy="1120403"/>
          </a:xfrm>
        </p:spPr>
        <p:txBody>
          <a:bodyPr/>
          <a:lstStyle/>
          <a:p>
            <a:r>
              <a:rPr lang="fr-FR" dirty="0" smtClean="0"/>
              <a:t>Chaque participant note sur un papier 5 idées  sans communication avec ses voisins . Cette phase dure 10 min.</a:t>
            </a:r>
          </a:p>
          <a:p>
            <a:r>
              <a:rPr lang="fr-FR" dirty="0" smtClean="0"/>
              <a:t>Puis vient la phase de collecte par le secrétaire: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82F9C75-E7C1-4509-BFB9-B77F3DBF4CC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t="17858" r="-1316"/>
          <a:stretch>
            <a:fillRect/>
          </a:stretch>
        </p:blipFill>
        <p:spPr bwMode="auto">
          <a:xfrm>
            <a:off x="1187624" y="2276872"/>
            <a:ext cx="590669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51520" y="5737597"/>
            <a:ext cx="8892480" cy="427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1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1700" kern="0" dirty="0" smtClean="0">
                <a:solidFill>
                  <a:srgbClr val="3C005A"/>
                </a:solidFill>
                <a:latin typeface="+mn-lt"/>
                <a:cs typeface="+mn-cs"/>
              </a:rPr>
              <a:t>Pour terminer regrouper les idées par familles afin de développer des solutions applicables</a:t>
            </a:r>
            <a:endParaRPr kumimoji="0" lang="fr-FR" sz="1700" b="0" i="0" u="none" strike="noStrike" kern="0" cap="none" spc="0" normalizeH="0" baseline="0" noProof="0" dirty="0" smtClean="0">
              <a:ln>
                <a:noFill/>
              </a:ln>
              <a:solidFill>
                <a:srgbClr val="3C005A"/>
              </a:solidFill>
              <a:effectLst/>
              <a:uLnTx/>
              <a:uFillTx/>
              <a:latin typeface="+mn-lt"/>
              <a:ea typeface="Arial Unicode MS" pitchFamily="34" charset="-128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ts val="14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fr-FR" sz="1700" b="0" i="0" u="none" strike="noStrike" kern="0" cap="none" spc="0" normalizeH="0" baseline="0" noProof="0" dirty="0">
              <a:ln>
                <a:noFill/>
              </a:ln>
              <a:solidFill>
                <a:srgbClr val="3C005A"/>
              </a:solidFill>
              <a:effectLst/>
              <a:uLnTx/>
              <a:uFillTx/>
              <a:latin typeface="+mn-lt"/>
              <a:ea typeface="Arial Unicode MS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0B686C-C27D-49F8-8915-07B1D9EEC966}" type="slidenum">
              <a:rPr lang="fr-FR">
                <a:solidFill>
                  <a:srgbClr val="C3965A"/>
                </a:solidFill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 contrast="-32000"/>
          </a:blip>
          <a:srcRect/>
          <a:stretch>
            <a:fillRect/>
          </a:stretch>
        </p:blipFill>
        <p:spPr bwMode="auto">
          <a:xfrm>
            <a:off x="2339975" y="1922066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79512" y="2205038"/>
            <a:ext cx="8964488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dirty="0" smtClean="0">
              <a:solidFill>
                <a:srgbClr val="00A0AF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dirty="0">
              <a:solidFill>
                <a:srgbClr val="00A0AF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i="1" dirty="0" smtClean="0">
                <a:solidFill>
                  <a:srgbClr val="00A0AF"/>
                </a:solidFill>
                <a:latin typeface="Verdana" pitchFamily="34" charset="0"/>
              </a:rPr>
              <a:t>Brainstorming appliqué à une cafetière électrique: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dirty="0">
              <a:solidFill>
                <a:srgbClr val="00A0AF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rgbClr val="00A0AF"/>
                </a:solidFill>
                <a:latin typeface="Verdana" pitchFamily="34" charset="0"/>
              </a:rPr>
              <a:t>Question de départ: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rgbClr val="00A0AF"/>
                </a:solidFill>
                <a:latin typeface="Verdana" pitchFamily="34" charset="0"/>
              </a:rPr>
              <a:t>Qu’est ce qui est normalisé sur une cafetière électrique programmable</a:t>
            </a:r>
            <a:r>
              <a:rPr lang="fr-FR" sz="3600" i="1" dirty="0" smtClean="0">
                <a:solidFill>
                  <a:srgbClr val="00A0AF"/>
                </a:solidFill>
                <a:latin typeface="Verdana" panose="020B0604030504040204" pitchFamily="34" charset="0"/>
              </a:rPr>
              <a:t>?</a:t>
            </a:r>
            <a:endParaRPr lang="fr-FR" sz="3600" dirty="0">
              <a:solidFill>
                <a:srgbClr val="00A0AF"/>
              </a:solidFill>
              <a:latin typeface="Verdan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959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12474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Voici une liste non exhaustive des éléments relevés lors du brainstorming réalisé avec 10 étudiants niveau Bac+3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687338"/>
              </p:ext>
            </p:extLst>
          </p:nvPr>
        </p:nvGraphicFramePr>
        <p:xfrm>
          <a:off x="1043608" y="2171765"/>
          <a:ext cx="7272808" cy="4438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99"/>
                <a:gridCol w="1889995"/>
                <a:gridCol w="1804086"/>
                <a:gridCol w="1445728"/>
              </a:tblGrid>
              <a:tr h="675066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Étiquetage de l’appareil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Sur l’appareil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Notice utilisateur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Emballage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du produit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5066">
                <a:tc>
                  <a:txBody>
                    <a:bodyPr/>
                    <a:lstStyle/>
                    <a:p>
                      <a:r>
                        <a:rPr lang="fr-FR" dirty="0" smtClean="0"/>
                        <a:t>Câble d’alimentation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Longueur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Diamètre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Type de prise</a:t>
                      </a:r>
                      <a:endParaRPr lang="fr-FR" dirty="0"/>
                    </a:p>
                  </a:txBody>
                  <a:tcPr/>
                </a:tc>
              </a:tr>
              <a:tr h="1026134">
                <a:tc>
                  <a:txBody>
                    <a:bodyPr/>
                    <a:lstStyle/>
                    <a:p>
                      <a:r>
                        <a:rPr lang="fr-FR" dirty="0" smtClean="0"/>
                        <a:t>Matériaux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Bio-compatible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Résistance choc-chaleur-température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Protection électrique</a:t>
                      </a:r>
                      <a:endParaRPr lang="fr-FR" dirty="0"/>
                    </a:p>
                  </a:txBody>
                  <a:tcPr/>
                </a:tc>
              </a:tr>
              <a:tr h="391110">
                <a:tc>
                  <a:txBody>
                    <a:bodyPr/>
                    <a:lstStyle/>
                    <a:p>
                      <a:r>
                        <a:rPr lang="fr-FR" dirty="0" smtClean="0"/>
                        <a:t>Programmateur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</a:t>
                      </a:r>
                      <a:r>
                        <a:rPr lang="fr-FR" smtClean="0"/>
                        <a:t>ouleur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Taille boutons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Afficheur</a:t>
                      </a:r>
                      <a:endParaRPr lang="fr-FR" dirty="0"/>
                    </a:p>
                  </a:txBody>
                  <a:tcPr/>
                </a:tc>
              </a:tr>
              <a:tr h="391110">
                <a:tc>
                  <a:txBody>
                    <a:bodyPr/>
                    <a:lstStyle/>
                    <a:p>
                      <a:r>
                        <a:rPr lang="fr-FR" dirty="0" smtClean="0"/>
                        <a:t>Appareil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Taille-poids-bruit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Rendement</a:t>
                      </a:r>
                      <a:r>
                        <a:rPr lang="fr-FR" baseline="0" dirty="0" smtClean="0"/>
                        <a:t> électrique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Rendement eau/café</a:t>
                      </a:r>
                      <a:endParaRPr lang="fr-FR" dirty="0"/>
                    </a:p>
                  </a:txBody>
                  <a:tcPr/>
                </a:tc>
              </a:tr>
              <a:tr h="391110">
                <a:tc>
                  <a:txBody>
                    <a:bodyPr/>
                    <a:lstStyle/>
                    <a:p>
                      <a:r>
                        <a:rPr lang="fr-FR" dirty="0" smtClean="0"/>
                        <a:t>Electrique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Protections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Compatibilité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Chauffage eau</a:t>
                      </a:r>
                      <a:endParaRPr lang="fr-FR" dirty="0"/>
                    </a:p>
                  </a:txBody>
                  <a:tcPr/>
                </a:tc>
              </a:tr>
              <a:tr h="391110">
                <a:tc>
                  <a:txBody>
                    <a:bodyPr/>
                    <a:lstStyle/>
                    <a:p>
                      <a:r>
                        <a:rPr lang="fr-FR" dirty="0" smtClean="0"/>
                        <a:t>Verseuse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Graduations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Résistance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9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0B686C-C27D-49F8-8915-07B1D9EEC966}" type="slidenum">
              <a:rPr lang="fr-FR">
                <a:solidFill>
                  <a:srgbClr val="C3965A"/>
                </a:solidFill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 contrast="-32000"/>
          </a:blip>
          <a:srcRect/>
          <a:stretch>
            <a:fillRect/>
          </a:stretch>
        </p:blipFill>
        <p:spPr bwMode="auto">
          <a:xfrm>
            <a:off x="2339975" y="1922066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79512" y="2205038"/>
            <a:ext cx="8964488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dirty="0" smtClean="0">
              <a:solidFill>
                <a:srgbClr val="00A0AF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dirty="0">
              <a:solidFill>
                <a:srgbClr val="00A0AF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i="1" dirty="0" smtClean="0">
                <a:solidFill>
                  <a:srgbClr val="00A0AF"/>
                </a:solidFill>
                <a:latin typeface="Verdana" pitchFamily="34" charset="0"/>
              </a:rPr>
              <a:t>Brainstorming appliqué à un aspirateur: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dirty="0">
              <a:solidFill>
                <a:srgbClr val="00A0AF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rgbClr val="00A0AF"/>
                </a:solidFill>
                <a:latin typeface="Verdana" pitchFamily="34" charset="0"/>
              </a:rPr>
              <a:t>Question de départ: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600" dirty="0" smtClean="0">
                <a:solidFill>
                  <a:srgbClr val="00A0AF"/>
                </a:solidFill>
                <a:latin typeface="Verdana" pitchFamily="34" charset="0"/>
              </a:rPr>
              <a:t>Qu’est ce qui est normalisé sur un aspirateur à traineau</a:t>
            </a:r>
            <a:r>
              <a:rPr lang="fr-FR" sz="3600" i="1" dirty="0" smtClean="0">
                <a:solidFill>
                  <a:srgbClr val="00A0AF"/>
                </a:solidFill>
                <a:latin typeface="Verdana" panose="020B0604030504040204" pitchFamily="34" charset="0"/>
              </a:rPr>
              <a:t>?</a:t>
            </a:r>
            <a:endParaRPr lang="fr-FR" sz="3600" dirty="0">
              <a:solidFill>
                <a:srgbClr val="00A0AF"/>
              </a:solidFill>
              <a:latin typeface="Verdan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832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112474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Voici une liste non exhaustive des éléments relevé lors du brainstorming réalisé avec 10 étudiants niveau Bac+3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73734"/>
              </p:ext>
            </p:extLst>
          </p:nvPr>
        </p:nvGraphicFramePr>
        <p:xfrm>
          <a:off x="1043608" y="1955777"/>
          <a:ext cx="7272808" cy="435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944216"/>
                <a:gridCol w="2154672"/>
                <a:gridCol w="1445728"/>
              </a:tblGrid>
              <a:tr h="675066"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Étiquetage de l’appareil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Sur l’appareil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Livret utilisateur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Emballage</a:t>
                      </a:r>
                      <a:r>
                        <a:rPr lang="fr-FR" b="0" baseline="0" dirty="0" smtClean="0">
                          <a:solidFill>
                            <a:schemeClr val="tx1"/>
                          </a:solidFill>
                        </a:rPr>
                        <a:t> du produit</a:t>
                      </a:r>
                      <a:endParaRPr lang="fr-FR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5066">
                <a:tc>
                  <a:txBody>
                    <a:bodyPr/>
                    <a:lstStyle/>
                    <a:p>
                      <a:r>
                        <a:rPr lang="fr-FR" dirty="0" smtClean="0"/>
                        <a:t>Câble d’alimentation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Longueur, section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Enrouleur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Type de prise</a:t>
                      </a:r>
                      <a:endParaRPr lang="fr-FR" dirty="0"/>
                    </a:p>
                  </a:txBody>
                  <a:tcPr/>
                </a:tc>
              </a:tr>
              <a:tr h="941986">
                <a:tc>
                  <a:txBody>
                    <a:bodyPr/>
                    <a:lstStyle/>
                    <a:p>
                      <a:r>
                        <a:rPr lang="fr-FR" dirty="0" smtClean="0"/>
                        <a:t>Matériaux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Recyclage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Résistance choc-chaleur-température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Protection électrique</a:t>
                      </a:r>
                      <a:endParaRPr lang="fr-FR" dirty="0"/>
                    </a:p>
                  </a:txBody>
                  <a:tcPr/>
                </a:tc>
              </a:tr>
              <a:tr h="391110">
                <a:tc rowSpan="2">
                  <a:txBody>
                    <a:bodyPr/>
                    <a:lstStyle/>
                    <a:p>
                      <a:r>
                        <a:rPr lang="fr-FR" dirty="0" smtClean="0"/>
                        <a:t>Appareil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Couleur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Taille boutons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Afficheur</a:t>
                      </a:r>
                      <a:endParaRPr lang="fr-FR" dirty="0"/>
                    </a:p>
                  </a:txBody>
                  <a:tcPr/>
                </a:tc>
              </a:tr>
              <a:tr h="39111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Taille-Poids-Bruit</a:t>
                      </a:r>
                    </a:p>
                    <a:p>
                      <a:r>
                        <a:rPr lang="fr-FR" dirty="0" smtClean="0"/>
                        <a:t>Puissance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Rendement</a:t>
                      </a:r>
                      <a:r>
                        <a:rPr lang="fr-FR" baseline="0" dirty="0" smtClean="0"/>
                        <a:t> électrique.</a:t>
                      </a:r>
                    </a:p>
                    <a:p>
                      <a:r>
                        <a:rPr lang="fr-FR" baseline="0" dirty="0" smtClean="0"/>
                        <a:t>Perte de 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Rendement </a:t>
                      </a:r>
                    </a:p>
                    <a:p>
                      <a:r>
                        <a:rPr lang="fr-FR" dirty="0" smtClean="0"/>
                        <a:t>aspiration/ rejets</a:t>
                      </a:r>
                      <a:endParaRPr lang="fr-FR" dirty="0"/>
                    </a:p>
                  </a:txBody>
                  <a:tcPr/>
                </a:tc>
              </a:tr>
              <a:tr h="391110">
                <a:tc>
                  <a:txBody>
                    <a:bodyPr/>
                    <a:lstStyle/>
                    <a:p>
                      <a:r>
                        <a:rPr lang="fr-FR" dirty="0" smtClean="0"/>
                        <a:t>Electrique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Protections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Compatibilité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66981">
                <a:tc>
                  <a:txBody>
                    <a:bodyPr/>
                    <a:lstStyle/>
                    <a:p>
                      <a:r>
                        <a:rPr lang="fr-FR" dirty="0" smtClean="0"/>
                        <a:t>Sacs</a:t>
                      </a:r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Recyclage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Résistance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0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0B686C-C27D-49F8-8915-07B1D9EEC966}" type="slidenum">
              <a:rPr lang="fr-FR">
                <a:solidFill>
                  <a:srgbClr val="C3965A"/>
                </a:solidFill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 contrast="-32000"/>
          </a:blip>
          <a:srcRect/>
          <a:stretch>
            <a:fillRect/>
          </a:stretch>
        </p:blipFill>
        <p:spPr bwMode="auto">
          <a:xfrm>
            <a:off x="2339975" y="1916113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23850" y="2205038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dirty="0" smtClean="0">
                <a:solidFill>
                  <a:srgbClr val="00A0AF"/>
                </a:solidFill>
                <a:latin typeface="Verdana" pitchFamily="34" charset="0"/>
              </a:rPr>
              <a:t> </a:t>
            </a:r>
            <a:r>
              <a:rPr lang="fr-FR" sz="4000" dirty="0">
                <a:solidFill>
                  <a:srgbClr val="00A0AF"/>
                </a:solidFill>
                <a:latin typeface="Verdana" pitchFamily="34" charset="0"/>
              </a:rPr>
              <a:t/>
            </a:r>
            <a:br>
              <a:rPr lang="fr-FR" sz="4000" dirty="0">
                <a:solidFill>
                  <a:srgbClr val="00A0AF"/>
                </a:solidFill>
                <a:latin typeface="Verdana" pitchFamily="34" charset="0"/>
              </a:rPr>
            </a:br>
            <a:r>
              <a:rPr lang="fr-FR" sz="4000" i="1" dirty="0" smtClean="0">
                <a:solidFill>
                  <a:srgbClr val="3C005A"/>
                </a:solidFill>
                <a:latin typeface="Verdana" panose="020B0604030504040204" pitchFamily="34" charset="0"/>
              </a:rPr>
              <a:t> Recherche de toutes les normes applicables suite au brainstorming sur </a:t>
            </a:r>
            <a:r>
              <a:rPr lang="fr-FR" sz="4000" i="1" dirty="0" err="1" smtClean="0">
                <a:solidFill>
                  <a:srgbClr val="3C005A"/>
                </a:solidFill>
                <a:latin typeface="Verdana" panose="020B0604030504040204" pitchFamily="34" charset="0"/>
              </a:rPr>
              <a:t>Sagaweb</a:t>
            </a:r>
            <a:endParaRPr lang="fr-FR" sz="4000" dirty="0">
              <a:solidFill>
                <a:srgbClr val="00A0AF"/>
              </a:solidFill>
              <a:latin typeface="Verdan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85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8" y="1832050"/>
            <a:ext cx="815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908720"/>
            <a:ext cx="81724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5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http://sagaweb.afnor.org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79388" y="188913"/>
            <a:ext cx="7772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>
                <a:solidFill>
                  <a:srgbClr val="3C005A"/>
                </a:solidFill>
                <a:latin typeface="Verdana" pitchFamily="32" charset="0"/>
              </a:rPr>
              <a:t>Comment s’informer ?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153400" cy="501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6550">
              <a:lnSpc>
                <a:spcPct val="90000"/>
              </a:lnSpc>
              <a:spcBef>
                <a:spcPts val="2013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CCCCFF"/>
              </a:solidFill>
              <a:latin typeface="Verdana" pitchFamily="32" charset="0"/>
              <a:hlinkClick r:id="rId3"/>
            </a:endParaRPr>
          </a:p>
          <a:p>
            <a:pPr marL="342900" indent="-336550">
              <a:lnSpc>
                <a:spcPct val="140000"/>
              </a:lnSpc>
              <a:spcBef>
                <a:spcPts val="2800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fr-FR" sz="2200">
              <a:solidFill>
                <a:srgbClr val="CCCCFF"/>
              </a:solidFill>
              <a:latin typeface="Verdana" pitchFamily="32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 cstate="print"/>
          <a:srcRect l="23032" t="10367" r="24207" b="31799"/>
          <a:stretch>
            <a:fillRect/>
          </a:stretch>
        </p:blipFill>
        <p:spPr bwMode="auto">
          <a:xfrm>
            <a:off x="683568" y="1196752"/>
            <a:ext cx="812958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41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394C863-4F98-4D35-979B-ADEBBA3F8F87}" type="slidenum">
              <a:rPr lang="fr-FR">
                <a:solidFill>
                  <a:srgbClr val="C3965A"/>
                </a:solidFill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fr-FR">
              <a:solidFill>
                <a:srgbClr val="C3965A"/>
              </a:solidFill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200" b="1">
              <a:solidFill>
                <a:srgbClr val="3C005A"/>
              </a:solidFill>
              <a:latin typeface="Verdana" pitchFamily="34" charset="0"/>
            </a:endParaRP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340251" y="2455863"/>
            <a:ext cx="86042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79400" indent="-279400">
              <a:spcBef>
                <a:spcPts val="14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800100" indent="-3429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  <a:defRPr sz="1700">
                <a:solidFill>
                  <a:srgbClr val="3C005A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ts val="1575"/>
              </a:spcBef>
              <a:buClr>
                <a:srgbClr val="3C005A"/>
              </a:buClr>
              <a:buFont typeface="Times New Roman" panose="02020603050405020304" pitchFamily="18" charset="0"/>
              <a:buBlip>
                <a:blip r:embed="rId3"/>
              </a:buBlip>
              <a:defRPr/>
            </a:pPr>
            <a:r>
              <a:rPr lang="fr-FR" sz="2000" dirty="0" smtClean="0">
                <a:latin typeface="Verdana" panose="020B0604030504040204" pitchFamily="34" charset="0"/>
              </a:rPr>
              <a:t> Chercher avec le nom du produit mais également avec des synonymes ou des constituants du produit.</a:t>
            </a:r>
          </a:p>
          <a:p>
            <a:pPr>
              <a:spcBef>
                <a:spcPts val="1575"/>
              </a:spcBef>
              <a:buClr>
                <a:srgbClr val="3C005A"/>
              </a:buClr>
              <a:buBlip>
                <a:blip r:embed="rId3"/>
              </a:buBlip>
              <a:defRPr/>
            </a:pPr>
            <a:r>
              <a:rPr lang="fr-FR" sz="2000" dirty="0" smtClean="0">
                <a:solidFill>
                  <a:srgbClr val="7030A0"/>
                </a:solidFill>
              </a:rPr>
              <a:t> Si </a:t>
            </a:r>
            <a:r>
              <a:rPr lang="fr-FR" sz="2000" dirty="0">
                <a:solidFill>
                  <a:srgbClr val="7030A0"/>
                </a:solidFill>
              </a:rPr>
              <a:t>un élément vous semble normé et que vous ne trouvez pas dans SAGA WEB, c’est qu’il peut s’agir d’une norme internationale ou d’un texte </a:t>
            </a:r>
            <a:r>
              <a:rPr lang="fr-FR" sz="2000" dirty="0" smtClean="0">
                <a:solidFill>
                  <a:srgbClr val="7030A0"/>
                </a:solidFill>
              </a:rPr>
              <a:t>réglementaire</a:t>
            </a:r>
          </a:p>
          <a:p>
            <a:pPr>
              <a:spcBef>
                <a:spcPts val="1575"/>
              </a:spcBef>
              <a:buClr>
                <a:srgbClr val="3C005A"/>
              </a:buClr>
              <a:buBlip>
                <a:blip r:embed="rId3"/>
              </a:buBlip>
              <a:defRPr/>
            </a:pPr>
            <a:r>
              <a:rPr lang="fr-FR" sz="20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 Accès </a:t>
            </a:r>
            <a:r>
              <a:rPr lang="fr-FR" sz="2000" dirty="0">
                <a:solidFill>
                  <a:srgbClr val="7030A0"/>
                </a:solidFill>
                <a:latin typeface="Verdana" panose="020B0604030504040204" pitchFamily="34" charset="0"/>
              </a:rPr>
              <a:t>aux textes de la règlementation française : site de </a:t>
            </a:r>
            <a:r>
              <a:rPr lang="fr-FR" sz="20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LEGIFRANCE</a:t>
            </a:r>
          </a:p>
          <a:p>
            <a:pPr>
              <a:spcBef>
                <a:spcPts val="1575"/>
              </a:spcBef>
              <a:buClr>
                <a:srgbClr val="3C005A"/>
              </a:buClr>
              <a:buBlip>
                <a:blip r:embed="rId3"/>
              </a:buBlip>
              <a:defRPr/>
            </a:pPr>
            <a:r>
              <a:rPr lang="fr-FR" sz="20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 Chercher également les directives et les décrets.</a:t>
            </a:r>
            <a:endParaRPr lang="fr-FR" sz="2000" dirty="0">
              <a:solidFill>
                <a:srgbClr val="7030A0"/>
              </a:solidFill>
              <a:latin typeface="Verdana" panose="020B0604030504040204" pitchFamily="34" charset="0"/>
            </a:endParaRPr>
          </a:p>
          <a:p>
            <a:pPr>
              <a:spcBef>
                <a:spcPts val="1575"/>
              </a:spcBef>
              <a:buClr>
                <a:srgbClr val="3C005A"/>
              </a:buClr>
              <a:buBlip>
                <a:blip r:embed="rId3"/>
              </a:buBlip>
              <a:defRPr/>
            </a:pPr>
            <a:endParaRPr lang="fr-FR" sz="2000" dirty="0">
              <a:solidFill>
                <a:srgbClr val="7030A0"/>
              </a:solidFill>
            </a:endParaRPr>
          </a:p>
          <a:p>
            <a:pPr>
              <a:spcBef>
                <a:spcPts val="1575"/>
              </a:spcBef>
              <a:buClr>
                <a:srgbClr val="3C005A"/>
              </a:buClr>
              <a:buFont typeface="Times New Roman" panose="02020603050405020304" pitchFamily="18" charset="0"/>
              <a:buBlip>
                <a:blip r:embed="rId3"/>
              </a:buBlip>
              <a:defRPr/>
            </a:pPr>
            <a:endParaRPr lang="fr-FR" sz="2000" dirty="0" smtClean="0">
              <a:latin typeface="Verdana" panose="020B0604030504040204" pitchFamily="34" charset="0"/>
            </a:endParaRPr>
          </a:p>
          <a:p>
            <a:pPr>
              <a:spcBef>
                <a:spcPts val="1575"/>
              </a:spcBef>
              <a:buClr>
                <a:srgbClr val="3C005A"/>
              </a:buClr>
              <a:buFont typeface="Times New Roman" panose="02020603050405020304" pitchFamily="18" charset="0"/>
              <a:buBlip>
                <a:blip r:embed="rId3"/>
              </a:buBlip>
              <a:defRPr/>
            </a:pPr>
            <a:endParaRPr lang="fr-FR" sz="2000" dirty="0" smtClean="0">
              <a:latin typeface="Verdana" panose="020B0604030504040204" pitchFamily="34" charset="0"/>
            </a:endParaRPr>
          </a:p>
          <a:p>
            <a:pPr marL="0" indent="0">
              <a:spcBef>
                <a:spcPts val="1575"/>
              </a:spcBef>
              <a:buClr>
                <a:srgbClr val="3C005A"/>
              </a:buClr>
              <a:defRPr/>
            </a:pPr>
            <a:endParaRPr lang="fr-FR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36869" name="Imag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63" y="1198563"/>
            <a:ext cx="21320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52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394450" cy="908050"/>
          </a:xfrm>
        </p:spPr>
        <p:txBody>
          <a:bodyPr/>
          <a:lstStyle/>
          <a:p>
            <a:r>
              <a:rPr lang="fr-FR" dirty="0" smtClean="0"/>
              <a:t>Problématique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1988840"/>
            <a:ext cx="9001000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L’objectif est de rechercher les normes et les règlements portants sur des objets de la vie courante comme une cafetière ou un aspirateur.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Afin d’atteindre cet objectif il sera nécessaire de: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Réaliser un Brainstorming.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Rechercher les normes sur </a:t>
            </a:r>
            <a:r>
              <a:rPr lang="fr-FR" dirty="0" err="1" smtClean="0">
                <a:solidFill>
                  <a:schemeClr val="tx1"/>
                </a:solidFill>
              </a:rPr>
              <a:t>Sagaweb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tx1"/>
                </a:solidFill>
              </a:rPr>
              <a:t>Rechercher la réglementations sur Légifrance.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4640" y="1330621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Problématique</a:t>
            </a:r>
          </a:p>
        </p:txBody>
      </p:sp>
    </p:spTree>
    <p:extLst>
      <p:ext uri="{BB962C8B-B14F-4D97-AF65-F5344CB8AC3E}">
        <p14:creationId xmlns:p14="http://schemas.microsoft.com/office/powerpoint/2010/main" val="11236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00658" y="621533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321E348-6596-4BA4-A1D7-B44DD931F7FA}" type="slidenum">
              <a:rPr lang="fr-FR">
                <a:solidFill>
                  <a:srgbClr val="C3965A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fr-FR" dirty="0">
              <a:solidFill>
                <a:srgbClr val="C3965A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7772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200" b="1" dirty="0" smtClean="0">
                <a:solidFill>
                  <a:srgbClr val="3C005A"/>
                </a:solidFill>
                <a:latin typeface="Tahoma" pitchFamily="32" charset="0"/>
              </a:rPr>
              <a:t>Sommaire</a:t>
            </a:r>
            <a:endParaRPr lang="fr-FR" sz="2200" b="1" dirty="0">
              <a:solidFill>
                <a:srgbClr val="3C005A"/>
              </a:solidFill>
              <a:latin typeface="Tahoma" pitchFamily="3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14640" y="2631330"/>
            <a:ext cx="7851779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131840" y="1984276"/>
            <a:ext cx="4977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Ressources:</a:t>
            </a:r>
          </a:p>
          <a:p>
            <a:pPr algn="just"/>
            <a:endParaRPr lang="fr-F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Méthode du Brainstorming.</a:t>
            </a:r>
          </a:p>
          <a:p>
            <a:pPr marL="1085850" lvl="1" indent="-34290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Cafetière programmable.</a:t>
            </a:r>
          </a:p>
          <a:p>
            <a:pPr marL="1085850" lvl="1" indent="-342900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Aspirateur.</a:t>
            </a:r>
          </a:p>
        </p:txBody>
      </p:sp>
    </p:spTree>
    <p:extLst>
      <p:ext uri="{BB962C8B-B14F-4D97-AF65-F5344CB8AC3E}">
        <p14:creationId xmlns:p14="http://schemas.microsoft.com/office/powerpoint/2010/main" val="112114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6156325"/>
            <a:ext cx="742950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0B686C-C27D-49F8-8915-07B1D9EEC966}" type="slidenum">
              <a:rPr lang="fr-FR">
                <a:solidFill>
                  <a:srgbClr val="C3965A"/>
                </a:solidFill>
              </a:rPr>
              <a:pP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>
              <a:solidFill>
                <a:srgbClr val="C3965A"/>
              </a:solidFill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 contrast="-32000"/>
          </a:blip>
          <a:srcRect/>
          <a:stretch>
            <a:fillRect/>
          </a:stretch>
        </p:blipFill>
        <p:spPr bwMode="auto">
          <a:xfrm>
            <a:off x="2339975" y="1916113"/>
            <a:ext cx="3816350" cy="2659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23850" y="2205038"/>
            <a:ext cx="79248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6600" dirty="0" smtClean="0">
                <a:solidFill>
                  <a:srgbClr val="00A0AF"/>
                </a:solidFill>
                <a:latin typeface="Verdana" pitchFamily="34" charset="0"/>
              </a:rPr>
              <a:t>Ressource</a:t>
            </a:r>
            <a:r>
              <a:rPr lang="fr-FR" sz="4000" dirty="0" smtClean="0">
                <a:solidFill>
                  <a:srgbClr val="00A0AF"/>
                </a:solidFill>
                <a:latin typeface="Verdana" pitchFamily="34" charset="0"/>
              </a:rPr>
              <a:t> </a:t>
            </a:r>
            <a:r>
              <a:rPr lang="fr-FR" sz="4000" dirty="0">
                <a:solidFill>
                  <a:srgbClr val="00A0AF"/>
                </a:solidFill>
                <a:latin typeface="Verdana" pitchFamily="34" charset="0"/>
              </a:rPr>
              <a:t/>
            </a:r>
            <a:br>
              <a:rPr lang="fr-FR" sz="4000" dirty="0">
                <a:solidFill>
                  <a:srgbClr val="00A0AF"/>
                </a:solidFill>
                <a:latin typeface="Verdana" pitchFamily="34" charset="0"/>
              </a:rPr>
            </a:br>
            <a:r>
              <a:rPr lang="fr-FR" sz="4000" i="1" dirty="0" smtClean="0">
                <a:solidFill>
                  <a:srgbClr val="3C005A"/>
                </a:solidFill>
                <a:latin typeface="Verdana" panose="020B0604030504040204" pitchFamily="34" charset="0"/>
              </a:rPr>
              <a:t> Principe du Brainstorming</a:t>
            </a:r>
          </a:p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4000" dirty="0">
              <a:solidFill>
                <a:srgbClr val="00A0AF"/>
              </a:solidFill>
              <a:latin typeface="Verdana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832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27584" y="1166843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Qu’est-ce qu’un brainstorming ?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Le brainstorming est...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• une technique de créativité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• qui se pratique en groupe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• objectif : résolution de problèmes</a:t>
            </a:r>
          </a:p>
          <a:p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Inventé dans les années 40 par Alex </a:t>
            </a:r>
            <a:r>
              <a:rPr lang="fr-FR" dirty="0" err="1" smtClean="0">
                <a:solidFill>
                  <a:schemeClr val="tx1"/>
                </a:solidFill>
              </a:rPr>
              <a:t>Osborn</a:t>
            </a:r>
            <a:r>
              <a:rPr lang="fr-FR" dirty="0" smtClean="0">
                <a:solidFill>
                  <a:schemeClr val="tx1"/>
                </a:solidFill>
              </a:rPr>
              <a:t> (publicité)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Autres dénominations: remue-méninges, sur-activation du cerveau, tempête </a:t>
            </a:r>
            <a:r>
              <a:rPr lang="fr-FR" dirty="0" smtClean="0">
                <a:solidFill>
                  <a:schemeClr val="tx1"/>
                </a:solidFill>
              </a:rPr>
              <a:t>sous </a:t>
            </a:r>
            <a:r>
              <a:rPr lang="fr-FR" dirty="0" smtClean="0">
                <a:solidFill>
                  <a:schemeClr val="tx1"/>
                </a:solidFill>
              </a:rPr>
              <a:t>un crâne, </a:t>
            </a:r>
            <a:r>
              <a:rPr lang="fr-FR" dirty="0" err="1" smtClean="0">
                <a:solidFill>
                  <a:schemeClr val="tx1"/>
                </a:solidFill>
              </a:rPr>
              <a:t>cervorage</a:t>
            </a:r>
            <a:r>
              <a:rPr lang="fr-FR" dirty="0" smtClean="0">
                <a:solidFill>
                  <a:schemeClr val="tx1"/>
                </a:solidFill>
              </a:rPr>
              <a:t>, giboulée d'idées…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6193"/>
            <a:ext cx="4380905" cy="66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6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0421"/>
            <a:ext cx="7416824" cy="50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38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D181C20-928A-48FB-B859-C6143457901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43106"/>
            <a:ext cx="6480720" cy="521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13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2800" dirty="0" smtClean="0"/>
              <a:t>Choix de la question de départ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212976"/>
            <a:ext cx="6400800" cy="1752600"/>
          </a:xfrm>
        </p:spPr>
        <p:txBody>
          <a:bodyPr/>
          <a:lstStyle/>
          <a:p>
            <a:r>
              <a:rPr lang="fr-FR" sz="2400" dirty="0" smtClean="0"/>
              <a:t>EXEMPLE</a:t>
            </a:r>
          </a:p>
          <a:p>
            <a:r>
              <a:rPr lang="fr-FR" sz="2400" dirty="0" smtClean="0"/>
              <a:t>Qu’est ce qui est normalisé sur une cafetière électrique programmable?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F3FB99A-52E0-4C09-A81E-EA3507DAC43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6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pitchFamily="3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7299</TotalTime>
  <Words>467</Words>
  <Application>Microsoft Office PowerPoint</Application>
  <PresentationFormat>Affichage à l'écran (4:3)</PresentationFormat>
  <Paragraphs>150</Paragraphs>
  <Slides>18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1_Thème Office</vt:lpstr>
      <vt:lpstr>Présentation PowerPoint</vt:lpstr>
      <vt:lpstr>Problématique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Choix de la question de départ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Parlez normes courramment - L'essentiel</dc:title>
  <dc:creator>AFNOR CK CVM</dc:creator>
  <cp:keywords>Norme, normalisation, rôle, enjeux, consensus, réglementation, stratégie, innvoation, international, europe, parties prenantes, élaboration d'une norme, certification, conformité</cp:keywords>
  <dc:description>Cette présentation décrit l'essentiel à retenir sur la normalisation : définition de la normalisation et d'une norme, le rôle des normes, les enjeux stratégiques de la normalisation, sa relation avec l'innovation, son positionnement par rapport à la réglementation, comment s'élabore une norme, l'organisation de la normalisation dans le monde, comment prouver la conformité aux normes, et comment participer à la normalisation.</dc:description>
  <cp:lastModifiedBy>jfserreau</cp:lastModifiedBy>
  <cp:revision>352</cp:revision>
  <cp:lastPrinted>1601-01-01T00:00:00Z</cp:lastPrinted>
  <dcterms:created xsi:type="dcterms:W3CDTF">2004-10-14T08:27:52Z</dcterms:created>
  <dcterms:modified xsi:type="dcterms:W3CDTF">2016-04-18T15:14:52Z</dcterms:modified>
</cp:coreProperties>
</file>