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9"/>
  </p:notesMasterIdLst>
  <p:sldIdLst>
    <p:sldId id="297" r:id="rId2"/>
    <p:sldId id="265" r:id="rId3"/>
    <p:sldId id="266" r:id="rId4"/>
    <p:sldId id="274" r:id="rId5"/>
    <p:sldId id="275" r:id="rId6"/>
    <p:sldId id="267" r:id="rId7"/>
    <p:sldId id="268" r:id="rId8"/>
    <p:sldId id="269" r:id="rId9"/>
    <p:sldId id="270" r:id="rId10"/>
    <p:sldId id="271" r:id="rId11"/>
    <p:sldId id="272" r:id="rId12"/>
    <p:sldId id="273" r:id="rId13"/>
    <p:sldId id="285" r:id="rId14"/>
    <p:sldId id="287" r:id="rId15"/>
    <p:sldId id="286" r:id="rId16"/>
    <p:sldId id="259" r:id="rId17"/>
    <p:sldId id="304" r:id="rId18"/>
    <p:sldId id="276" r:id="rId19"/>
    <p:sldId id="289" r:id="rId20"/>
    <p:sldId id="282" r:id="rId21"/>
    <p:sldId id="288" r:id="rId22"/>
    <p:sldId id="283" r:id="rId23"/>
    <p:sldId id="290" r:id="rId24"/>
    <p:sldId id="291" r:id="rId25"/>
    <p:sldId id="281" r:id="rId26"/>
    <p:sldId id="280" r:id="rId27"/>
    <p:sldId id="279" r:id="rId28"/>
    <p:sldId id="278" r:id="rId29"/>
    <p:sldId id="277" r:id="rId30"/>
    <p:sldId id="292" r:id="rId31"/>
    <p:sldId id="293" r:id="rId32"/>
    <p:sldId id="294" r:id="rId33"/>
    <p:sldId id="295" r:id="rId34"/>
    <p:sldId id="296" r:id="rId35"/>
    <p:sldId id="298" r:id="rId36"/>
    <p:sldId id="299" r:id="rId37"/>
    <p:sldId id="300" r:id="rId38"/>
    <p:sldId id="301" r:id="rId39"/>
    <p:sldId id="260" r:id="rId40"/>
    <p:sldId id="261" r:id="rId41"/>
    <p:sldId id="262" r:id="rId42"/>
    <p:sldId id="263" r:id="rId43"/>
    <p:sldId id="257" r:id="rId44"/>
    <p:sldId id="258" r:id="rId45"/>
    <p:sldId id="302" r:id="rId46"/>
    <p:sldId id="303" r:id="rId47"/>
    <p:sldId id="305" r:id="rId48"/>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04" autoAdjust="0"/>
    <p:restoredTop sz="94660"/>
  </p:normalViewPr>
  <p:slideViewPr>
    <p:cSldViewPr>
      <p:cViewPr varScale="1">
        <p:scale>
          <a:sx n="86" d="100"/>
          <a:sy n="86" d="100"/>
        </p:scale>
        <p:origin x="2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625B564-075A-4326-9315-7336DC95BED5}" type="datetimeFigureOut">
              <a:rPr lang="fr-FR" smtClean="0"/>
              <a:pPr/>
              <a:t>04/03/2016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9DAD334-9448-4407-8BFF-DE8AEBB61DFC}" type="slidenum">
              <a:rPr lang="fr-FR" smtClean="0"/>
              <a:pPr/>
              <a:t>‹N°›</a:t>
            </a:fld>
            <a:endParaRPr lang="fr-FR"/>
          </a:p>
        </p:txBody>
      </p:sp>
    </p:spTree>
    <p:extLst>
      <p:ext uri="{BB962C8B-B14F-4D97-AF65-F5344CB8AC3E}">
        <p14:creationId xmlns:p14="http://schemas.microsoft.com/office/powerpoint/2010/main" val="304104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DAD334-9448-4407-8BFF-DE8AEBB61DFC}" type="slidenum">
              <a:rPr lang="fr-FR" smtClean="0"/>
              <a:pPr/>
              <a:t>20</a:t>
            </a:fld>
            <a:endParaRPr lang="fr-FR"/>
          </a:p>
        </p:txBody>
      </p:sp>
    </p:spTree>
    <p:extLst>
      <p:ext uri="{BB962C8B-B14F-4D97-AF65-F5344CB8AC3E}">
        <p14:creationId xmlns:p14="http://schemas.microsoft.com/office/powerpoint/2010/main" val="388792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DAD334-9448-4407-8BFF-DE8AEBB61DFC}" type="slidenum">
              <a:rPr lang="fr-FR" smtClean="0"/>
              <a:pPr/>
              <a:t>28</a:t>
            </a:fld>
            <a:endParaRPr lang="fr-FR"/>
          </a:p>
        </p:txBody>
      </p:sp>
    </p:spTree>
    <p:extLst>
      <p:ext uri="{BB962C8B-B14F-4D97-AF65-F5344CB8AC3E}">
        <p14:creationId xmlns:p14="http://schemas.microsoft.com/office/powerpoint/2010/main" val="339628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w="9525" cap="rnd">
              <a:noFill/>
              <a:round/>
              <a:headEnd/>
              <a:tailEnd/>
            </a:ln>
            <a:effectLst/>
          </p:spPr>
          <p:txBody>
            <a:bodyPr/>
            <a:lstStyle/>
            <a:p>
              <a:endParaRPr lang="fr-F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p:spPr>
          <p:txBody>
            <a:bodyPr wrap="none" anchor="ctr"/>
            <a:lstStyle/>
            <a:p>
              <a:endParaRPr lang="fr-F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r>
              <a:rPr lang="fr-FR" smtClean="0"/>
              <a:t>Cliquez pour modifier le style du titre</a:t>
            </a:r>
            <a:endParaRPr lang="en-GB"/>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r>
              <a:rPr lang="fr-FR" smtClean="0"/>
              <a:t>Cliquez pour modifier le style des sous-titres du masque</a:t>
            </a:r>
            <a:endParaRPr lang="en-GB"/>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96D3E080-F93B-4B48-950B-D63316863DC6}" type="datetimeFigureOut">
              <a:rPr lang="fr-FR" smtClean="0"/>
              <a:pPr/>
              <a:t>04/03/2016</a:t>
            </a:fld>
            <a:endParaRPr lang="fr-F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fr-F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5F5EB29D-40E1-4334-A3DA-93BFFDF124B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6D3E080-F93B-4B48-950B-D63316863DC6}" type="datetimeFigureOut">
              <a:rPr lang="fr-FR" smtClean="0"/>
              <a:pPr/>
              <a:t>04/03/2016</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F5EB29D-40E1-4334-A3DA-93BFFDF124B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w="9525" cap="rnd">
              <a:noFill/>
              <a:round/>
              <a:headEnd/>
              <a:tailEnd/>
            </a:ln>
            <a:effectLst/>
          </p:spPr>
          <p:txBody>
            <a:bodyPr/>
            <a:lstStyle/>
            <a:p>
              <a:endParaRPr lang="fr-F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p:spPr>
          <p:txBody>
            <a:bodyPr wrap="none" anchor="ctr"/>
            <a:lstStyle/>
            <a:p>
              <a:endParaRPr lang="fr-F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en-GB" smtClean="0"/>
              <a:t>Cliquer ici pour modifier le style du titre du masque</a:t>
            </a:r>
          </a:p>
        </p:txBody>
      </p:sp>
      <p:sp>
        <p:nvSpPr>
          <p:cNvPr id="2054"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en-GB" smtClean="0"/>
              <a:t>Cliquer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defRPr sz="1400"/>
            </a:lvl1pPr>
          </a:lstStyle>
          <a:p>
            <a:fld id="{96D3E080-F93B-4B48-950B-D63316863DC6}" type="datetimeFigureOut">
              <a:rPr lang="fr-FR" smtClean="0"/>
              <a:pPr/>
              <a:t>04/03/2016</a:t>
            </a:fld>
            <a:endParaRPr lang="fr-F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a:defRPr sz="1400"/>
            </a:lvl1pPr>
          </a:lstStyle>
          <a:p>
            <a:endParaRPr lang="fr-F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a:defRPr sz="1400"/>
            </a:lvl1pPr>
          </a:lstStyle>
          <a:p>
            <a:fld id="{5F5EB29D-40E1-4334-A3DA-93BFFDF124BC}"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3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25.xml"/><Relationship Id="rId10" Type="http://schemas.openxmlformats.org/officeDocument/2006/relationships/slide" Target="slide28.xml"/><Relationship Id="rId4" Type="http://schemas.openxmlformats.org/officeDocument/2006/relationships/slide" Target="slide6.xml"/><Relationship Id="rId9" Type="http://schemas.openxmlformats.org/officeDocument/2006/relationships/slide" Target="slide2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rduino.cc/fr/" TargetMode="External"/><Relationship Id="rId7" Type="http://schemas.openxmlformats.org/officeDocument/2006/relationships/hyperlink" Target="http://www.mblock.cc/" TargetMode="External"/><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Temp%C3%A9rature" TargetMode="External"/><Relationship Id="rId2" Type="http://schemas.openxmlformats.org/officeDocument/2006/relationships/hyperlink" Target="https://fr.wikipedia.org/wiki/Logiqu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7.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6.jpeg"/><Relationship Id="rId5" Type="http://schemas.openxmlformats.org/officeDocument/2006/relationships/image" Target="../media/image71.png"/><Relationship Id="rId10" Type="http://schemas.openxmlformats.org/officeDocument/2006/relationships/image" Target="../media/image61.png"/><Relationship Id="rId4" Type="http://schemas.openxmlformats.org/officeDocument/2006/relationships/image" Target="../media/image70.pn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jpe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jpeg"/></Relationships>
</file>

<file path=ppt/slides/_rels/slide2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jpe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112.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129.jpeg"/></Relationships>
</file>

<file path=ppt/slides/_rels/slide3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3.png"/></Relationships>
</file>

<file path=ppt/slides/_rels/slide4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4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 Id="rId4" Type="http://schemas.openxmlformats.org/officeDocument/2006/relationships/image" Target="../media/image166.png"/></Relationships>
</file>

<file path=ppt/slides/_rels/slide47.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p:nvPicPr>
        <p:blipFill>
          <a:blip r:embed="rId2" cstate="print"/>
          <a:srcRect/>
          <a:stretch>
            <a:fillRect/>
          </a:stretch>
        </p:blipFill>
        <p:spPr bwMode="auto">
          <a:xfrm>
            <a:off x="1979712" y="404664"/>
            <a:ext cx="5410200" cy="1162050"/>
          </a:xfrm>
          <a:prstGeom prst="rect">
            <a:avLst/>
          </a:prstGeom>
          <a:noFill/>
          <a:ln w="9525">
            <a:noFill/>
            <a:miter lim="800000"/>
            <a:headEnd/>
            <a:tailEnd/>
          </a:ln>
        </p:spPr>
      </p:pic>
      <p:sp>
        <p:nvSpPr>
          <p:cNvPr id="6" name="ZoneTexte 5"/>
          <p:cNvSpPr txBox="1"/>
          <p:nvPr/>
        </p:nvSpPr>
        <p:spPr>
          <a:xfrm>
            <a:off x="1187624" y="1844824"/>
            <a:ext cx="3549427" cy="276999"/>
          </a:xfrm>
          <a:prstGeom prst="rect">
            <a:avLst/>
          </a:prstGeom>
          <a:solidFill>
            <a:srgbClr val="7030A0"/>
          </a:solidFill>
          <a:ln>
            <a:solidFill>
              <a:schemeClr val="tx1"/>
            </a:solidFill>
          </a:ln>
        </p:spPr>
        <p:txBody>
          <a:bodyPr wrap="square" rtlCol="0">
            <a:spAutoFit/>
          </a:bodyPr>
          <a:lstStyle/>
          <a:p>
            <a:pPr algn="ctr"/>
            <a:r>
              <a:rPr lang="fr-FR" sz="1200" b="1" i="1" dirty="0" smtClean="0"/>
              <a:t>Notions de base en programmation</a:t>
            </a:r>
            <a:endParaRPr lang="fr-FR" sz="1200" b="1" i="1" dirty="0"/>
          </a:p>
        </p:txBody>
      </p:sp>
      <p:sp>
        <p:nvSpPr>
          <p:cNvPr id="13" name="Rectangle à coins arrondis 12"/>
          <p:cNvSpPr/>
          <p:nvPr/>
        </p:nvSpPr>
        <p:spPr bwMode="auto">
          <a:xfrm>
            <a:off x="4788024" y="5517232"/>
            <a:ext cx="3312368" cy="528059"/>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Table vibrante de simulation</a:t>
            </a:r>
            <a:r>
              <a:rPr kumimoji="0" lang="fr-FR" sz="1200" b="0" i="0" u="none" strike="noStrike" cap="none" normalizeH="0" dirty="0" smtClean="0">
                <a:ln>
                  <a:noFill/>
                </a:ln>
                <a:solidFill>
                  <a:schemeClr val="tx1"/>
                </a:solidFill>
                <a:effectLst/>
                <a:latin typeface="Times New Roman" pitchFamily="18" charset="0"/>
              </a:rPr>
              <a:t> des effets d’un séisme </a:t>
            </a:r>
            <a:r>
              <a:rPr lang="fr-FR" sz="1200" dirty="0" smtClean="0">
                <a:latin typeface="Times New Roman" pitchFamily="18" charset="0"/>
              </a:rPr>
              <a:t>e</a:t>
            </a:r>
            <a:r>
              <a:rPr kumimoji="0" lang="fr-FR" sz="1200" b="0" i="0" u="none" strike="noStrike" cap="none" normalizeH="0" dirty="0" smtClean="0">
                <a:ln>
                  <a:noFill/>
                </a:ln>
                <a:solidFill>
                  <a:schemeClr val="tx1"/>
                </a:solidFill>
                <a:effectLst/>
                <a:latin typeface="Times New Roman" pitchFamily="18" charset="0"/>
              </a:rPr>
              <a:t>n 5</a:t>
            </a:r>
            <a:r>
              <a:rPr kumimoji="0" lang="fr-FR" sz="1200" b="0" i="0" u="none" strike="noStrike" cap="none" normalizeH="0" baseline="30000" dirty="0" smtClean="0">
                <a:ln>
                  <a:noFill/>
                </a:ln>
                <a:solidFill>
                  <a:schemeClr val="tx1"/>
                </a:solidFill>
                <a:effectLst/>
                <a:latin typeface="Times New Roman" pitchFamily="18" charset="0"/>
              </a:rPr>
              <a:t>e</a:t>
            </a:r>
            <a:r>
              <a:rPr kumimoji="0" lang="fr-FR" sz="1200" b="0" i="0" u="none" strike="noStrike" cap="none" normalizeH="0" dirty="0" smtClean="0">
                <a:ln>
                  <a:noFill/>
                </a:ln>
                <a:solidFill>
                  <a:schemeClr val="tx1"/>
                </a:solidFill>
                <a:effectLst/>
                <a:latin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rPr>
              <a:t> </a:t>
            </a:r>
          </a:p>
        </p:txBody>
      </p:sp>
      <p:sp>
        <p:nvSpPr>
          <p:cNvPr id="14" name="Rectangle à coins arrondis 13"/>
          <p:cNvSpPr/>
          <p:nvPr/>
        </p:nvSpPr>
        <p:spPr bwMode="auto">
          <a:xfrm>
            <a:off x="4788024" y="6093296"/>
            <a:ext cx="3312368" cy="504056"/>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La maison domotique idéale, un s</a:t>
            </a:r>
            <a:r>
              <a:rPr lang="fr-FR" sz="1200" dirty="0" smtClean="0">
                <a:latin typeface="Times New Roman" pitchFamily="18" charset="0"/>
              </a:rPr>
              <a:t>ystème d’aide au stationnement dans un garage e</a:t>
            </a:r>
            <a:r>
              <a:rPr kumimoji="0" lang="fr-FR" sz="1200" b="0" i="0" u="none" strike="noStrike" cap="none" normalizeH="0" baseline="0" dirty="0" smtClean="0">
                <a:ln>
                  <a:noFill/>
                </a:ln>
                <a:solidFill>
                  <a:schemeClr val="tx1"/>
                </a:solidFill>
                <a:effectLst/>
                <a:latin typeface="Times New Roman" pitchFamily="18" charset="0"/>
              </a:rPr>
              <a:t>n 4</a:t>
            </a:r>
            <a:r>
              <a:rPr kumimoji="0" lang="fr-FR" sz="1200" b="0" i="0" u="none" strike="noStrike" cap="none" normalizeH="0" baseline="30000" dirty="0" smtClean="0">
                <a:ln>
                  <a:noFill/>
                </a:ln>
                <a:solidFill>
                  <a:schemeClr val="tx1"/>
                </a:solidFill>
                <a:effectLst/>
                <a:latin typeface="Times New Roman" pitchFamily="18" charset="0"/>
              </a:rPr>
              <a:t>e</a:t>
            </a:r>
            <a:r>
              <a:rPr kumimoji="0" lang="fr-FR" sz="1200" b="0" i="0" u="none" strike="noStrike" cap="none" normalizeH="0" baseline="0" dirty="0" smtClean="0">
                <a:ln>
                  <a:noFill/>
                </a:ln>
                <a:solidFill>
                  <a:schemeClr val="tx1"/>
                </a:solidFill>
                <a:effectLst/>
                <a:latin typeface="Times New Roman" pitchFamily="18" charset="0"/>
              </a:rPr>
              <a:t> </a:t>
            </a:r>
          </a:p>
        </p:txBody>
      </p:sp>
      <p:sp>
        <p:nvSpPr>
          <p:cNvPr id="17" name="Rectangle à coins arrondis 16"/>
          <p:cNvSpPr/>
          <p:nvPr/>
        </p:nvSpPr>
        <p:spPr bwMode="auto">
          <a:xfrm>
            <a:off x="4788024" y="5085184"/>
            <a:ext cx="3312368" cy="360040"/>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solidFill>
                <a:effectLst/>
                <a:latin typeface="Times New Roman" pitchFamily="18" charset="0"/>
              </a:rPr>
              <a:t>Simulateur de conduite routière en 3</a:t>
            </a:r>
            <a:r>
              <a:rPr kumimoji="0" lang="fr-FR" sz="1200" b="1" i="1" u="none" strike="noStrike" cap="none" normalizeH="0" baseline="30000" dirty="0" smtClean="0">
                <a:ln>
                  <a:noFill/>
                </a:ln>
                <a:solidFill>
                  <a:schemeClr val="tx1"/>
                </a:solidFill>
                <a:effectLst/>
                <a:latin typeface="Times New Roman" pitchFamily="18" charset="0"/>
              </a:rPr>
              <a:t>e</a:t>
            </a:r>
            <a:r>
              <a:rPr kumimoji="0" lang="fr-FR" sz="1200" b="1" i="1" u="none" strike="noStrike" cap="none" normalizeH="0" baseline="0" dirty="0" smtClean="0">
                <a:ln>
                  <a:noFill/>
                </a:ln>
                <a:solidFill>
                  <a:schemeClr val="tx1"/>
                </a:solidFill>
                <a:effectLst/>
                <a:latin typeface="Times New Roman" pitchFamily="18" charset="0"/>
              </a:rPr>
              <a:t> </a:t>
            </a:r>
          </a:p>
        </p:txBody>
      </p:sp>
      <p:sp>
        <p:nvSpPr>
          <p:cNvPr id="23" name="Forme libre 22"/>
          <p:cNvSpPr/>
          <p:nvPr/>
        </p:nvSpPr>
        <p:spPr bwMode="auto">
          <a:xfrm>
            <a:off x="2170113" y="2109788"/>
            <a:ext cx="2617911" cy="3911500"/>
          </a:xfrm>
          <a:custGeom>
            <a:avLst/>
            <a:gdLst>
              <a:gd name="connsiteX0" fmla="*/ 830262 w 2982912"/>
              <a:gd name="connsiteY0" fmla="*/ 14287 h 3890962"/>
              <a:gd name="connsiteX1" fmla="*/ 1049337 w 2982912"/>
              <a:gd name="connsiteY1" fmla="*/ 157162 h 3890962"/>
              <a:gd name="connsiteX2" fmla="*/ 2220912 w 2982912"/>
              <a:gd name="connsiteY2" fmla="*/ 138112 h 3890962"/>
              <a:gd name="connsiteX3" fmla="*/ 2354262 w 2982912"/>
              <a:gd name="connsiteY3" fmla="*/ 985837 h 3890962"/>
              <a:gd name="connsiteX4" fmla="*/ 1420812 w 2982912"/>
              <a:gd name="connsiteY4" fmla="*/ 1204912 h 3890962"/>
              <a:gd name="connsiteX5" fmla="*/ 306387 w 2982912"/>
              <a:gd name="connsiteY5" fmla="*/ 1528762 h 3890962"/>
              <a:gd name="connsiteX6" fmla="*/ 1587 w 2982912"/>
              <a:gd name="connsiteY6" fmla="*/ 2281237 h 3890962"/>
              <a:gd name="connsiteX7" fmla="*/ 315912 w 2982912"/>
              <a:gd name="connsiteY7" fmla="*/ 2967037 h 3890962"/>
              <a:gd name="connsiteX8" fmla="*/ 1020762 w 2982912"/>
              <a:gd name="connsiteY8" fmla="*/ 3557587 h 3890962"/>
              <a:gd name="connsiteX9" fmla="*/ 2620962 w 2982912"/>
              <a:gd name="connsiteY9" fmla="*/ 3862387 h 3890962"/>
              <a:gd name="connsiteX10" fmla="*/ 2982912 w 2982912"/>
              <a:gd name="connsiteY10" fmla="*/ 3729037 h 389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2912" h="3890962">
                <a:moveTo>
                  <a:pt x="830262" y="14287"/>
                </a:moveTo>
                <a:cubicBezTo>
                  <a:pt x="823912" y="75406"/>
                  <a:pt x="817562" y="136525"/>
                  <a:pt x="1049337" y="157162"/>
                </a:cubicBezTo>
                <a:cubicBezTo>
                  <a:pt x="1281112" y="177799"/>
                  <a:pt x="2003425" y="0"/>
                  <a:pt x="2220912" y="138112"/>
                </a:cubicBezTo>
                <a:cubicBezTo>
                  <a:pt x="2438400" y="276225"/>
                  <a:pt x="2487612" y="808037"/>
                  <a:pt x="2354262" y="985837"/>
                </a:cubicBezTo>
                <a:cubicBezTo>
                  <a:pt x="2220912" y="1163637"/>
                  <a:pt x="1762125" y="1114425"/>
                  <a:pt x="1420812" y="1204912"/>
                </a:cubicBezTo>
                <a:cubicBezTo>
                  <a:pt x="1079500" y="1295400"/>
                  <a:pt x="542925" y="1349375"/>
                  <a:pt x="306387" y="1528762"/>
                </a:cubicBezTo>
                <a:cubicBezTo>
                  <a:pt x="69850" y="1708150"/>
                  <a:pt x="0" y="2041525"/>
                  <a:pt x="1587" y="2281237"/>
                </a:cubicBezTo>
                <a:cubicBezTo>
                  <a:pt x="3174" y="2520949"/>
                  <a:pt x="146050" y="2754312"/>
                  <a:pt x="315912" y="2967037"/>
                </a:cubicBezTo>
                <a:cubicBezTo>
                  <a:pt x="485774" y="3179762"/>
                  <a:pt x="636587" y="3408362"/>
                  <a:pt x="1020762" y="3557587"/>
                </a:cubicBezTo>
                <a:cubicBezTo>
                  <a:pt x="1404937" y="3706812"/>
                  <a:pt x="2293937" y="3833812"/>
                  <a:pt x="2620962" y="3862387"/>
                </a:cubicBezTo>
                <a:cubicBezTo>
                  <a:pt x="2947987" y="3890962"/>
                  <a:pt x="2906712" y="3819524"/>
                  <a:pt x="2982912" y="3729037"/>
                </a:cubicBezTo>
              </a:path>
            </a:pathLst>
          </a:cu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sp>
        <p:nvSpPr>
          <p:cNvPr id="7" name="ZoneTexte 6"/>
          <p:cNvSpPr txBox="1"/>
          <p:nvPr/>
        </p:nvSpPr>
        <p:spPr>
          <a:xfrm>
            <a:off x="2699792" y="2420888"/>
            <a:ext cx="4176464" cy="276999"/>
          </a:xfrm>
          <a:prstGeom prst="rect">
            <a:avLst/>
          </a:prstGeom>
          <a:solidFill>
            <a:schemeClr val="accent3">
              <a:lumMod val="75000"/>
            </a:schemeClr>
          </a:solidFill>
          <a:ln>
            <a:solidFill>
              <a:schemeClr val="tx1"/>
            </a:solidFill>
          </a:ln>
        </p:spPr>
        <p:txBody>
          <a:bodyPr wrap="square" rtlCol="0">
            <a:spAutoFit/>
          </a:bodyPr>
          <a:lstStyle/>
          <a:p>
            <a:pPr algn="ctr"/>
            <a:r>
              <a:rPr lang="fr-FR" sz="1200" b="1" i="1" dirty="0" smtClean="0"/>
              <a:t>Tutoriel de prise en main du logiciel Scratch 2</a:t>
            </a:r>
            <a:endParaRPr lang="fr-FR" sz="1200" dirty="0"/>
          </a:p>
        </p:txBody>
      </p:sp>
      <p:sp>
        <p:nvSpPr>
          <p:cNvPr id="15" name="Rectangle à coins arrondis 14"/>
          <p:cNvSpPr/>
          <p:nvPr/>
        </p:nvSpPr>
        <p:spPr bwMode="auto">
          <a:xfrm>
            <a:off x="2699792" y="2780928"/>
            <a:ext cx="4176464" cy="288032"/>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solidFill>
                <a:effectLst/>
                <a:latin typeface="Times New Roman" pitchFamily="18" charset="0"/>
              </a:rPr>
              <a:t>Tutoriel de prise en main du</a:t>
            </a:r>
            <a:r>
              <a:rPr kumimoji="0" lang="fr-FR" sz="1200" b="1" i="1" u="none" strike="noStrike" cap="none" normalizeH="0" dirty="0" smtClean="0">
                <a:ln>
                  <a:noFill/>
                </a:ln>
                <a:solidFill>
                  <a:schemeClr val="tx1"/>
                </a:solidFill>
                <a:effectLst/>
                <a:latin typeface="Times New Roman" pitchFamily="18" charset="0"/>
              </a:rPr>
              <a:t> logiciel </a:t>
            </a:r>
            <a:r>
              <a:rPr kumimoji="0" lang="fr-FR" sz="1200" b="1" i="1" u="none" strike="noStrike" cap="none" normalizeH="0" dirty="0" err="1" smtClean="0">
                <a:ln>
                  <a:noFill/>
                </a:ln>
                <a:solidFill>
                  <a:schemeClr val="tx1"/>
                </a:solidFill>
                <a:effectLst/>
                <a:latin typeface="Times New Roman" pitchFamily="18" charset="0"/>
              </a:rPr>
              <a:t>mBlock</a:t>
            </a:r>
            <a:r>
              <a:rPr kumimoji="0" lang="fr-FR" sz="1200" b="1" i="1" u="none" strike="noStrike" cap="none" normalizeH="0" dirty="0" smtClean="0">
                <a:ln>
                  <a:noFill/>
                </a:ln>
                <a:solidFill>
                  <a:schemeClr val="tx1"/>
                </a:solidFill>
                <a:effectLst/>
                <a:latin typeface="Times New Roman" pitchFamily="18" charset="0"/>
              </a:rPr>
              <a:t> </a:t>
            </a:r>
            <a:endParaRPr kumimoji="0" lang="fr-FR" sz="1200" b="1" i="1" u="none" strike="noStrike" cap="none" normalizeH="0" baseline="0" dirty="0" smtClean="0">
              <a:ln>
                <a:noFill/>
              </a:ln>
              <a:solidFill>
                <a:schemeClr val="tx1"/>
              </a:solidFill>
              <a:effectLst/>
              <a:latin typeface="Times New Roman" pitchFamily="18" charset="0"/>
            </a:endParaRPr>
          </a:p>
        </p:txBody>
      </p:sp>
      <p:sp>
        <p:nvSpPr>
          <p:cNvPr id="10" name="ZoneTexte 9"/>
          <p:cNvSpPr txBox="1"/>
          <p:nvPr/>
        </p:nvSpPr>
        <p:spPr>
          <a:xfrm>
            <a:off x="1115616" y="3356991"/>
            <a:ext cx="3600400" cy="276999"/>
          </a:xfrm>
          <a:prstGeom prst="rect">
            <a:avLst/>
          </a:prstGeom>
          <a:solidFill>
            <a:schemeClr val="accent4"/>
          </a:solidFill>
          <a:ln>
            <a:solidFill>
              <a:schemeClr val="tx1"/>
            </a:solidFill>
          </a:ln>
        </p:spPr>
        <p:txBody>
          <a:bodyPr wrap="square" rtlCol="0">
            <a:spAutoFit/>
          </a:bodyPr>
          <a:lstStyle/>
          <a:p>
            <a:pPr algn="ctr"/>
            <a:r>
              <a:rPr lang="fr-FR" sz="1200" dirty="0" smtClean="0"/>
              <a:t>Forme et transmission du signal</a:t>
            </a:r>
            <a:endParaRPr lang="fr-FR" sz="1200" dirty="0"/>
          </a:p>
        </p:txBody>
      </p:sp>
      <p:sp>
        <p:nvSpPr>
          <p:cNvPr id="11" name="ZoneTexte 10"/>
          <p:cNvSpPr txBox="1"/>
          <p:nvPr/>
        </p:nvSpPr>
        <p:spPr>
          <a:xfrm>
            <a:off x="1115616" y="3717031"/>
            <a:ext cx="3600400" cy="276999"/>
          </a:xfrm>
          <a:prstGeom prst="rect">
            <a:avLst/>
          </a:prstGeom>
          <a:solidFill>
            <a:schemeClr val="accent4"/>
          </a:solidFill>
          <a:ln>
            <a:solidFill>
              <a:schemeClr val="tx1"/>
            </a:solidFill>
          </a:ln>
        </p:spPr>
        <p:txBody>
          <a:bodyPr wrap="square" rtlCol="0">
            <a:spAutoFit/>
          </a:bodyPr>
          <a:lstStyle/>
          <a:p>
            <a:pPr algn="ctr"/>
            <a:r>
              <a:rPr lang="fr-FR" sz="1200" dirty="0" smtClean="0"/>
              <a:t>Capteurs, actionneurs, interfaces.</a:t>
            </a:r>
            <a:endParaRPr lang="fr-FR" sz="1200" dirty="0"/>
          </a:p>
        </p:txBody>
      </p:sp>
      <p:sp>
        <p:nvSpPr>
          <p:cNvPr id="8" name="ZoneTexte 7"/>
          <p:cNvSpPr txBox="1"/>
          <p:nvPr/>
        </p:nvSpPr>
        <p:spPr>
          <a:xfrm>
            <a:off x="1115616" y="4077071"/>
            <a:ext cx="3600400" cy="276999"/>
          </a:xfrm>
          <a:prstGeom prst="rect">
            <a:avLst/>
          </a:prstGeom>
          <a:solidFill>
            <a:schemeClr val="accent4"/>
          </a:solidFill>
          <a:ln>
            <a:solidFill>
              <a:schemeClr val="tx1"/>
            </a:solidFill>
          </a:ln>
        </p:spPr>
        <p:txBody>
          <a:bodyPr wrap="square" rtlCol="0">
            <a:spAutoFit/>
          </a:bodyPr>
          <a:lstStyle/>
          <a:p>
            <a:pPr algn="ctr"/>
            <a:r>
              <a:rPr lang="fr-FR" sz="1200" dirty="0" smtClean="0"/>
              <a:t>Qu’est-ce qu’un système embarqué ? </a:t>
            </a:r>
            <a:endParaRPr lang="fr-FR" sz="1200" dirty="0"/>
          </a:p>
        </p:txBody>
      </p:sp>
      <p:sp>
        <p:nvSpPr>
          <p:cNvPr id="12" name="ZoneTexte 11"/>
          <p:cNvSpPr txBox="1"/>
          <p:nvPr/>
        </p:nvSpPr>
        <p:spPr>
          <a:xfrm>
            <a:off x="1115616" y="4437112"/>
            <a:ext cx="3600400" cy="461665"/>
          </a:xfrm>
          <a:prstGeom prst="rect">
            <a:avLst/>
          </a:prstGeom>
          <a:solidFill>
            <a:schemeClr val="accent4"/>
          </a:solidFill>
          <a:ln>
            <a:solidFill>
              <a:schemeClr val="tx1"/>
            </a:solidFill>
          </a:ln>
        </p:spPr>
        <p:txBody>
          <a:bodyPr wrap="square" rtlCol="0">
            <a:spAutoFit/>
          </a:bodyPr>
          <a:lstStyle/>
          <a:p>
            <a:pPr algn="ctr"/>
            <a:r>
              <a:rPr lang="fr-FR" sz="1200" dirty="0" smtClean="0"/>
              <a:t>Des propositions de </a:t>
            </a:r>
          </a:p>
          <a:p>
            <a:pPr algn="ctr"/>
            <a:r>
              <a:rPr lang="fr-FR" sz="1200" dirty="0" smtClean="0"/>
              <a:t>matériels et logiciels en technologie</a:t>
            </a:r>
            <a:endParaRPr lang="fr-FR" sz="1200" dirty="0"/>
          </a:p>
        </p:txBody>
      </p:sp>
      <p:sp>
        <p:nvSpPr>
          <p:cNvPr id="9" name="ZoneTexte 8"/>
          <p:cNvSpPr txBox="1"/>
          <p:nvPr/>
        </p:nvSpPr>
        <p:spPr>
          <a:xfrm>
            <a:off x="467544" y="5301208"/>
            <a:ext cx="3384376" cy="276999"/>
          </a:xfrm>
          <a:prstGeom prst="rect">
            <a:avLst/>
          </a:prstGeom>
          <a:solidFill>
            <a:schemeClr val="bg1">
              <a:lumMod val="60000"/>
              <a:lumOff val="40000"/>
            </a:schemeClr>
          </a:solidFill>
          <a:ln>
            <a:solidFill>
              <a:schemeClr val="tx1"/>
            </a:solidFill>
          </a:ln>
        </p:spPr>
        <p:txBody>
          <a:bodyPr wrap="square" rtlCol="0">
            <a:spAutoFit/>
          </a:bodyPr>
          <a:lstStyle/>
          <a:p>
            <a:pPr algn="ctr"/>
            <a:r>
              <a:rPr lang="fr-FR" sz="1200" dirty="0" smtClean="0"/>
              <a:t>Proposition de projets et de supports pédagogiques</a:t>
            </a:r>
            <a:endParaRPr lang="fr-FR" sz="1200" dirty="0"/>
          </a:p>
        </p:txBody>
      </p:sp>
      <p:sp>
        <p:nvSpPr>
          <p:cNvPr id="26" name="ZoneTexte 25"/>
          <p:cNvSpPr txBox="1"/>
          <p:nvPr/>
        </p:nvSpPr>
        <p:spPr>
          <a:xfrm>
            <a:off x="4788024" y="1844824"/>
            <a:ext cx="576064" cy="338554"/>
          </a:xfrm>
          <a:prstGeom prst="rect">
            <a:avLst/>
          </a:prstGeom>
          <a:solidFill>
            <a:schemeClr val="tx1">
              <a:lumMod val="85000"/>
            </a:schemeClr>
          </a:solidFill>
        </p:spPr>
        <p:txBody>
          <a:bodyPr wrap="square" rtlCol="0">
            <a:spAutoFit/>
          </a:bodyPr>
          <a:lstStyle/>
          <a:p>
            <a:pPr algn="ctr"/>
            <a:r>
              <a:rPr lang="fr-FR" sz="1600" dirty="0" smtClean="0">
                <a:solidFill>
                  <a:srgbClr val="FFC000"/>
                </a:solidFill>
                <a:hlinkClick r:id="rId3" action="ppaction://hlinksldjump"/>
              </a:rPr>
              <a:t>2-5</a:t>
            </a:r>
            <a:endParaRPr lang="fr-FR" sz="1600" dirty="0">
              <a:solidFill>
                <a:srgbClr val="FFC000"/>
              </a:solidFill>
            </a:endParaRPr>
          </a:p>
        </p:txBody>
      </p:sp>
      <p:sp>
        <p:nvSpPr>
          <p:cNvPr id="27" name="ZoneTexte 26"/>
          <p:cNvSpPr txBox="1"/>
          <p:nvPr/>
        </p:nvSpPr>
        <p:spPr>
          <a:xfrm>
            <a:off x="6948264" y="2348880"/>
            <a:ext cx="792088" cy="338554"/>
          </a:xfrm>
          <a:prstGeom prst="rect">
            <a:avLst/>
          </a:prstGeom>
          <a:solidFill>
            <a:schemeClr val="tx1">
              <a:lumMod val="95000"/>
            </a:schemeClr>
          </a:solidFill>
        </p:spPr>
        <p:txBody>
          <a:bodyPr wrap="square" rtlCol="0">
            <a:spAutoFit/>
          </a:bodyPr>
          <a:lstStyle/>
          <a:p>
            <a:pPr algn="ctr"/>
            <a:r>
              <a:rPr lang="fr-FR" sz="1600" dirty="0" smtClean="0">
                <a:hlinkClick r:id="rId4" action="ppaction://hlinksldjump"/>
              </a:rPr>
              <a:t>6-15</a:t>
            </a:r>
            <a:endParaRPr lang="fr-FR" sz="1600" dirty="0"/>
          </a:p>
        </p:txBody>
      </p:sp>
      <p:sp>
        <p:nvSpPr>
          <p:cNvPr id="28" name="ZoneTexte 27"/>
          <p:cNvSpPr txBox="1"/>
          <p:nvPr/>
        </p:nvSpPr>
        <p:spPr>
          <a:xfrm>
            <a:off x="8172400" y="5589240"/>
            <a:ext cx="720080" cy="338554"/>
          </a:xfrm>
          <a:prstGeom prst="rect">
            <a:avLst/>
          </a:prstGeom>
          <a:solidFill>
            <a:schemeClr val="tx1">
              <a:lumMod val="95000"/>
            </a:schemeClr>
          </a:solidFill>
        </p:spPr>
        <p:txBody>
          <a:bodyPr wrap="square" rtlCol="0">
            <a:spAutoFit/>
          </a:bodyPr>
          <a:lstStyle/>
          <a:p>
            <a:pPr algn="ctr"/>
            <a:r>
              <a:rPr lang="fr-FR" sz="1600" dirty="0" smtClean="0">
                <a:hlinkClick r:id="rId5" action="ppaction://hlinksldjump"/>
              </a:rPr>
              <a:t>25-27</a:t>
            </a:r>
            <a:endParaRPr lang="fr-FR" sz="1600" dirty="0"/>
          </a:p>
        </p:txBody>
      </p:sp>
      <p:sp>
        <p:nvSpPr>
          <p:cNvPr id="29" name="ZoneTexte 28"/>
          <p:cNvSpPr txBox="1"/>
          <p:nvPr/>
        </p:nvSpPr>
        <p:spPr>
          <a:xfrm>
            <a:off x="4788024" y="3933056"/>
            <a:ext cx="792088" cy="338554"/>
          </a:xfrm>
          <a:prstGeom prst="rect">
            <a:avLst/>
          </a:prstGeom>
          <a:solidFill>
            <a:schemeClr val="tx1"/>
          </a:solidFill>
        </p:spPr>
        <p:txBody>
          <a:bodyPr wrap="square" rtlCol="0">
            <a:spAutoFit/>
          </a:bodyPr>
          <a:lstStyle/>
          <a:p>
            <a:pPr algn="ctr"/>
            <a:r>
              <a:rPr lang="fr-FR" sz="1600" dirty="0" smtClean="0">
                <a:hlinkClick r:id="rId6" action="ppaction://hlinksldjump"/>
              </a:rPr>
              <a:t>18-24</a:t>
            </a:r>
            <a:endParaRPr lang="fr-FR" sz="1600" dirty="0"/>
          </a:p>
        </p:txBody>
      </p:sp>
      <p:sp>
        <p:nvSpPr>
          <p:cNvPr id="30" name="ZoneTexte 29"/>
          <p:cNvSpPr txBox="1"/>
          <p:nvPr/>
        </p:nvSpPr>
        <p:spPr>
          <a:xfrm>
            <a:off x="8172400" y="5085184"/>
            <a:ext cx="720080" cy="338554"/>
          </a:xfrm>
          <a:prstGeom prst="rect">
            <a:avLst/>
          </a:prstGeom>
          <a:solidFill>
            <a:schemeClr val="tx1">
              <a:lumMod val="95000"/>
            </a:schemeClr>
          </a:solidFill>
        </p:spPr>
        <p:txBody>
          <a:bodyPr wrap="square" rtlCol="0">
            <a:spAutoFit/>
          </a:bodyPr>
          <a:lstStyle/>
          <a:p>
            <a:pPr algn="ctr"/>
            <a:r>
              <a:rPr lang="fr-FR" sz="1600" dirty="0" smtClean="0">
                <a:hlinkClick r:id="rId7" action="ppaction://hlinksldjump"/>
              </a:rPr>
              <a:t>36-47</a:t>
            </a:r>
            <a:endParaRPr lang="fr-FR" sz="1600" dirty="0"/>
          </a:p>
        </p:txBody>
      </p:sp>
      <p:sp>
        <p:nvSpPr>
          <p:cNvPr id="31" name="ZoneTexte 30"/>
          <p:cNvSpPr txBox="1"/>
          <p:nvPr/>
        </p:nvSpPr>
        <p:spPr>
          <a:xfrm>
            <a:off x="3923928" y="5301208"/>
            <a:ext cx="720080" cy="338554"/>
          </a:xfrm>
          <a:prstGeom prst="rect">
            <a:avLst/>
          </a:prstGeom>
          <a:solidFill>
            <a:schemeClr val="tx1"/>
          </a:solidFill>
        </p:spPr>
        <p:txBody>
          <a:bodyPr wrap="square" rtlCol="0">
            <a:spAutoFit/>
          </a:bodyPr>
          <a:lstStyle/>
          <a:p>
            <a:pPr algn="ctr"/>
            <a:r>
              <a:rPr lang="fr-FR" sz="1600" dirty="0" smtClean="0">
                <a:hlinkClick r:id="rId8" action="ppaction://hlinksldjump"/>
              </a:rPr>
              <a:t>16-17</a:t>
            </a:r>
            <a:endParaRPr lang="fr-FR" sz="1600" dirty="0"/>
          </a:p>
        </p:txBody>
      </p:sp>
      <p:sp>
        <p:nvSpPr>
          <p:cNvPr id="32" name="ZoneTexte 31"/>
          <p:cNvSpPr txBox="1"/>
          <p:nvPr/>
        </p:nvSpPr>
        <p:spPr>
          <a:xfrm>
            <a:off x="6948264" y="2780928"/>
            <a:ext cx="792088" cy="338554"/>
          </a:xfrm>
          <a:prstGeom prst="rect">
            <a:avLst/>
          </a:prstGeom>
          <a:solidFill>
            <a:schemeClr val="tx1"/>
          </a:solidFill>
        </p:spPr>
        <p:txBody>
          <a:bodyPr wrap="square" rtlCol="0">
            <a:spAutoFit/>
          </a:bodyPr>
          <a:lstStyle/>
          <a:p>
            <a:pPr algn="ctr"/>
            <a:r>
              <a:rPr lang="fr-FR" sz="1600" dirty="0" smtClean="0">
                <a:hlinkClick r:id="rId9" action="ppaction://hlinksldjump"/>
              </a:rPr>
              <a:t>29-35</a:t>
            </a:r>
            <a:endParaRPr lang="fr-FR" sz="1600" dirty="0"/>
          </a:p>
        </p:txBody>
      </p:sp>
      <p:sp>
        <p:nvSpPr>
          <p:cNvPr id="33" name="ZoneTexte 32"/>
          <p:cNvSpPr txBox="1"/>
          <p:nvPr/>
        </p:nvSpPr>
        <p:spPr>
          <a:xfrm>
            <a:off x="8172400" y="6165304"/>
            <a:ext cx="576064" cy="338554"/>
          </a:xfrm>
          <a:prstGeom prst="rect">
            <a:avLst/>
          </a:prstGeom>
          <a:solidFill>
            <a:schemeClr val="tx1">
              <a:lumMod val="95000"/>
            </a:schemeClr>
          </a:solidFill>
        </p:spPr>
        <p:txBody>
          <a:bodyPr wrap="square" rtlCol="0">
            <a:spAutoFit/>
          </a:bodyPr>
          <a:lstStyle/>
          <a:p>
            <a:pPr algn="ctr"/>
            <a:r>
              <a:rPr lang="fr-FR" sz="1600" dirty="0" smtClean="0">
                <a:hlinkClick r:id="rId10" action="ppaction://hlinksldjump"/>
              </a:rPr>
              <a:t>28</a:t>
            </a:r>
            <a:endParaRPr lang="fr-FR" sz="1600" dirty="0"/>
          </a:p>
        </p:txBody>
      </p:sp>
      <p:cxnSp>
        <p:nvCxnSpPr>
          <p:cNvPr id="35" name="Connecteur en arc 34"/>
          <p:cNvCxnSpPr/>
          <p:nvPr/>
        </p:nvCxnSpPr>
        <p:spPr bwMode="auto">
          <a:xfrm rot="10800000" flipV="1">
            <a:off x="5436096" y="1484784"/>
            <a:ext cx="1224136" cy="504056"/>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404664"/>
            <a:ext cx="8136904" cy="646331"/>
          </a:xfrm>
          <a:prstGeom prst="rect">
            <a:avLst/>
          </a:prstGeom>
          <a:noFill/>
        </p:spPr>
        <p:txBody>
          <a:bodyPr wrap="square" rtlCol="0">
            <a:spAutoFit/>
          </a:bodyPr>
          <a:lstStyle/>
          <a:p>
            <a:r>
              <a:rPr lang="fr-FR" b="1" i="1" dirty="0" smtClean="0"/>
              <a:t>«Ecrire un programme dans lequel des actions sont déclenchées  par des évènements extérieurs. »</a:t>
            </a:r>
            <a:endParaRPr lang="fr-FR" b="1" i="1" dirty="0"/>
          </a:p>
        </p:txBody>
      </p:sp>
      <p:pic>
        <p:nvPicPr>
          <p:cNvPr id="28674" name="Picture 2"/>
          <p:cNvPicPr>
            <a:picLocks noChangeAspect="1" noChangeArrowheads="1"/>
          </p:cNvPicPr>
          <p:nvPr/>
        </p:nvPicPr>
        <p:blipFill>
          <a:blip r:embed="rId2" cstate="print"/>
          <a:srcRect/>
          <a:stretch>
            <a:fillRect/>
          </a:stretch>
        </p:blipFill>
        <p:spPr bwMode="auto">
          <a:xfrm>
            <a:off x="467544" y="1196752"/>
            <a:ext cx="2736304" cy="3806052"/>
          </a:xfrm>
          <a:prstGeom prst="rect">
            <a:avLst/>
          </a:prstGeom>
          <a:noFill/>
          <a:ln w="9525">
            <a:noFill/>
            <a:miter lim="800000"/>
            <a:headEnd/>
            <a:tailEnd/>
          </a:ln>
        </p:spPr>
      </p:pic>
      <p:sp>
        <p:nvSpPr>
          <p:cNvPr id="7" name="ZoneTexte 6"/>
          <p:cNvSpPr txBox="1"/>
          <p:nvPr/>
        </p:nvSpPr>
        <p:spPr>
          <a:xfrm>
            <a:off x="438969" y="5082133"/>
            <a:ext cx="2736304" cy="830997"/>
          </a:xfrm>
          <a:prstGeom prst="rect">
            <a:avLst/>
          </a:prstGeom>
          <a:solidFill>
            <a:schemeClr val="bg1">
              <a:lumMod val="60000"/>
              <a:lumOff val="40000"/>
            </a:schemeClr>
          </a:solidFill>
        </p:spPr>
        <p:txBody>
          <a:bodyPr wrap="square" rtlCol="0">
            <a:spAutoFit/>
          </a:bodyPr>
          <a:lstStyle/>
          <a:p>
            <a:r>
              <a:rPr lang="fr-FR" sz="1200" dirty="0" smtClean="0"/>
              <a:t>Ce programme simple va permettre de déplacer l’objet chat à l’écran en fonction des appuis sur les touches de direction du clavier.</a:t>
            </a:r>
            <a:endParaRPr lang="fr-FR" sz="1200" dirty="0"/>
          </a:p>
        </p:txBody>
      </p:sp>
      <p:pic>
        <p:nvPicPr>
          <p:cNvPr id="28675" name="Picture 3"/>
          <p:cNvPicPr>
            <a:picLocks noChangeAspect="1" noChangeArrowheads="1"/>
          </p:cNvPicPr>
          <p:nvPr/>
        </p:nvPicPr>
        <p:blipFill>
          <a:blip r:embed="rId3" cstate="print"/>
          <a:srcRect/>
          <a:stretch>
            <a:fillRect/>
          </a:stretch>
        </p:blipFill>
        <p:spPr bwMode="auto">
          <a:xfrm>
            <a:off x="3419872" y="908720"/>
            <a:ext cx="5152140" cy="1584176"/>
          </a:xfrm>
          <a:prstGeom prst="rect">
            <a:avLst/>
          </a:prstGeom>
          <a:noFill/>
          <a:ln w="9525">
            <a:noFill/>
            <a:miter lim="800000"/>
            <a:headEnd/>
            <a:tailEnd/>
          </a:ln>
        </p:spPr>
      </p:pic>
      <p:sp>
        <p:nvSpPr>
          <p:cNvPr id="9" name="ZoneTexte 8"/>
          <p:cNvSpPr txBox="1"/>
          <p:nvPr/>
        </p:nvSpPr>
        <p:spPr>
          <a:xfrm>
            <a:off x="3400821" y="2594620"/>
            <a:ext cx="5181203" cy="461665"/>
          </a:xfrm>
          <a:prstGeom prst="rect">
            <a:avLst/>
          </a:prstGeom>
          <a:solidFill>
            <a:schemeClr val="bg1">
              <a:lumMod val="60000"/>
              <a:lumOff val="40000"/>
            </a:schemeClr>
          </a:solidFill>
        </p:spPr>
        <p:txBody>
          <a:bodyPr wrap="square" rtlCol="0">
            <a:spAutoFit/>
          </a:bodyPr>
          <a:lstStyle/>
          <a:p>
            <a:r>
              <a:rPr lang="fr-FR" sz="1200" dirty="0" smtClean="0"/>
              <a:t>Cet autre programme permet à l’objet chat de se rapprocher du pointeur de la souris avec un délai d’attente de 1 seconde.</a:t>
            </a:r>
            <a:endParaRPr lang="fr-FR" sz="1200" dirty="0"/>
          </a:p>
        </p:txBody>
      </p:sp>
      <p:pic>
        <p:nvPicPr>
          <p:cNvPr id="28676" name="Picture 4"/>
          <p:cNvPicPr>
            <a:picLocks noChangeAspect="1" noChangeArrowheads="1"/>
          </p:cNvPicPr>
          <p:nvPr/>
        </p:nvPicPr>
        <p:blipFill>
          <a:blip r:embed="rId4" cstate="print"/>
          <a:srcRect/>
          <a:stretch>
            <a:fillRect/>
          </a:stretch>
        </p:blipFill>
        <p:spPr bwMode="auto">
          <a:xfrm>
            <a:off x="3353197" y="3294509"/>
            <a:ext cx="1512168" cy="1115897"/>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5004484" y="3372991"/>
            <a:ext cx="3901763" cy="2952328"/>
          </a:xfrm>
          <a:prstGeom prst="rect">
            <a:avLst/>
          </a:prstGeom>
          <a:noFill/>
          <a:ln w="9525">
            <a:noFill/>
            <a:miter lim="800000"/>
            <a:headEnd/>
            <a:tailEnd/>
          </a:ln>
        </p:spPr>
      </p:pic>
      <p:sp>
        <p:nvSpPr>
          <p:cNvPr id="12" name="ZoneTexte 11"/>
          <p:cNvSpPr txBox="1"/>
          <p:nvPr/>
        </p:nvSpPr>
        <p:spPr>
          <a:xfrm>
            <a:off x="3347864" y="4509120"/>
            <a:ext cx="1547986" cy="1200329"/>
          </a:xfrm>
          <a:prstGeom prst="rect">
            <a:avLst/>
          </a:prstGeom>
          <a:solidFill>
            <a:schemeClr val="bg1">
              <a:lumMod val="60000"/>
              <a:lumOff val="40000"/>
            </a:schemeClr>
          </a:solidFill>
        </p:spPr>
        <p:txBody>
          <a:bodyPr wrap="square" rtlCol="0">
            <a:spAutoFit/>
          </a:bodyPr>
          <a:lstStyle/>
          <a:p>
            <a:r>
              <a:rPr lang="fr-FR" sz="1200" dirty="0" smtClean="0"/>
              <a:t>Celui-ci va permettre de faire bondir le chat en fonction des mouvements de la main devant la camera.</a:t>
            </a:r>
            <a:endParaRPr lang="fr-FR" sz="1200" dirty="0"/>
          </a:p>
        </p:txBody>
      </p:sp>
      <p:sp>
        <p:nvSpPr>
          <p:cNvPr id="13" name="ZoneTexte 12"/>
          <p:cNvSpPr txBox="1"/>
          <p:nvPr/>
        </p:nvSpPr>
        <p:spPr>
          <a:xfrm>
            <a:off x="6794723" y="4957167"/>
            <a:ext cx="1944216"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C’est le pourcentage de vitesse qui est détecté : mouvement rapide, 100 %</a:t>
            </a:r>
            <a:endParaRPr lang="fr-FR"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404664"/>
            <a:ext cx="8136904" cy="369332"/>
          </a:xfrm>
          <a:prstGeom prst="rect">
            <a:avLst/>
          </a:prstGeom>
          <a:noFill/>
        </p:spPr>
        <p:txBody>
          <a:bodyPr wrap="square" rtlCol="0">
            <a:spAutoFit/>
          </a:bodyPr>
          <a:lstStyle/>
          <a:p>
            <a:r>
              <a:rPr lang="fr-FR" b="1" i="1" dirty="0" smtClean="0"/>
              <a:t>«Programmer des scripts se déroulants en parallèle»</a:t>
            </a:r>
            <a:endParaRPr lang="fr-FR" b="1" i="1" dirty="0"/>
          </a:p>
        </p:txBody>
      </p:sp>
      <p:pic>
        <p:nvPicPr>
          <p:cNvPr id="29698" name="Picture 2"/>
          <p:cNvPicPr>
            <a:picLocks noChangeAspect="1" noChangeArrowheads="1"/>
          </p:cNvPicPr>
          <p:nvPr/>
        </p:nvPicPr>
        <p:blipFill>
          <a:blip r:embed="rId2" cstate="print"/>
          <a:srcRect/>
          <a:stretch>
            <a:fillRect/>
          </a:stretch>
        </p:blipFill>
        <p:spPr bwMode="auto">
          <a:xfrm>
            <a:off x="467544" y="980728"/>
            <a:ext cx="4266886" cy="5400600"/>
          </a:xfrm>
          <a:prstGeom prst="rect">
            <a:avLst/>
          </a:prstGeom>
          <a:noFill/>
          <a:ln w="9525">
            <a:noFill/>
            <a:miter lim="800000"/>
            <a:headEnd/>
            <a:tailEnd/>
          </a:ln>
        </p:spPr>
      </p:pic>
      <p:sp>
        <p:nvSpPr>
          <p:cNvPr id="7" name="ZoneTexte 6"/>
          <p:cNvSpPr txBox="1"/>
          <p:nvPr/>
        </p:nvSpPr>
        <p:spPr>
          <a:xfrm>
            <a:off x="4860032" y="1124744"/>
            <a:ext cx="3888432" cy="5016758"/>
          </a:xfrm>
          <a:prstGeom prst="rect">
            <a:avLst/>
          </a:prstGeom>
          <a:noFill/>
        </p:spPr>
        <p:txBody>
          <a:bodyPr wrap="square" rtlCol="0">
            <a:spAutoFit/>
          </a:bodyPr>
          <a:lstStyle/>
          <a:p>
            <a:r>
              <a:rPr lang="fr-FR" sz="1600" dirty="0" smtClean="0"/>
              <a:t>Dans ce programme, deux boucles ont été </a:t>
            </a:r>
            <a:r>
              <a:rPr lang="fr-FR" sz="1600" dirty="0" err="1" smtClean="0"/>
              <a:t>créees</a:t>
            </a:r>
            <a:r>
              <a:rPr lang="fr-FR" sz="1600" dirty="0" smtClean="0"/>
              <a:t>. Elles démarrent en même temps en fonction du clic sur le drapeau vert qui représente le lancement de l’ensemble des instructions. Les instructions visent à contrôler les mouvements de l’objet chat à partir d’appuis sur les touches de direction.</a:t>
            </a:r>
          </a:p>
          <a:p>
            <a:endParaRPr lang="fr-FR" sz="1600" dirty="0" smtClean="0"/>
          </a:p>
          <a:p>
            <a:r>
              <a:rPr lang="fr-FR" sz="1600" dirty="0" smtClean="0"/>
              <a:t>Les deux boucles fonctionnent indépendamment l’une de l’autre, les instructions s’exécutent en parallèle.</a:t>
            </a:r>
          </a:p>
          <a:p>
            <a:endParaRPr lang="fr-FR" sz="1600" dirty="0" smtClean="0"/>
          </a:p>
          <a:p>
            <a:r>
              <a:rPr lang="fr-FR" sz="1600" dirty="0" smtClean="0"/>
              <a:t>Scratch 2 dispose de capacités multitâches réelles. On peut les exploiter dans différents contextes.</a:t>
            </a:r>
          </a:p>
          <a:p>
            <a:endParaRPr lang="fr-FR" sz="1600" dirty="0" smtClean="0"/>
          </a:p>
          <a:p>
            <a:r>
              <a:rPr lang="fr-FR" sz="1600" dirty="0" smtClean="0"/>
              <a:t>Remarque : on peut tester chaque boucle de façon indépendante, ce qui peut être un avantage pour débugger un programme plus complexe.</a:t>
            </a:r>
            <a:endParaRPr lang="fr-F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404664"/>
            <a:ext cx="8136904" cy="369332"/>
          </a:xfrm>
          <a:prstGeom prst="rect">
            <a:avLst/>
          </a:prstGeom>
          <a:noFill/>
        </p:spPr>
        <p:txBody>
          <a:bodyPr wrap="square" rtlCol="0">
            <a:spAutoFit/>
          </a:bodyPr>
          <a:lstStyle/>
          <a:p>
            <a:r>
              <a:rPr lang="fr-FR" b="1" i="1" dirty="0" smtClean="0"/>
              <a:t>«Déclenchement d’une action par un évènement.»</a:t>
            </a:r>
            <a:endParaRPr lang="fr-FR" b="1" i="1" dirty="0"/>
          </a:p>
        </p:txBody>
      </p:sp>
      <p:pic>
        <p:nvPicPr>
          <p:cNvPr id="30722" name="Picture 2"/>
          <p:cNvPicPr>
            <a:picLocks noChangeAspect="1" noChangeArrowheads="1"/>
          </p:cNvPicPr>
          <p:nvPr/>
        </p:nvPicPr>
        <p:blipFill>
          <a:blip r:embed="rId2" cstate="print"/>
          <a:srcRect/>
          <a:stretch>
            <a:fillRect/>
          </a:stretch>
        </p:blipFill>
        <p:spPr bwMode="auto">
          <a:xfrm>
            <a:off x="418778" y="943769"/>
            <a:ext cx="2088233" cy="1726389"/>
          </a:xfrm>
          <a:prstGeom prst="rect">
            <a:avLst/>
          </a:prstGeom>
          <a:noFill/>
          <a:ln w="9525">
            <a:noFill/>
            <a:miter lim="800000"/>
            <a:headEnd/>
            <a:tailEnd/>
          </a:ln>
        </p:spPr>
      </p:pic>
      <p:sp>
        <p:nvSpPr>
          <p:cNvPr id="7" name="ZoneTexte 6"/>
          <p:cNvSpPr txBox="1"/>
          <p:nvPr/>
        </p:nvSpPr>
        <p:spPr>
          <a:xfrm>
            <a:off x="2555776" y="908720"/>
            <a:ext cx="4680520" cy="1384995"/>
          </a:xfrm>
          <a:prstGeom prst="rect">
            <a:avLst/>
          </a:prstGeom>
          <a:noFill/>
        </p:spPr>
        <p:txBody>
          <a:bodyPr wrap="square" rtlCol="0">
            <a:spAutoFit/>
          </a:bodyPr>
          <a:lstStyle/>
          <a:p>
            <a:r>
              <a:rPr lang="fr-FR" sz="1200" b="1" dirty="0" smtClean="0"/>
              <a:t>Partons du problème simple de l’objet chat qui doit ramasser les pommes.</a:t>
            </a:r>
          </a:p>
          <a:p>
            <a:endParaRPr lang="fr-FR" sz="1200" dirty="0" smtClean="0"/>
          </a:p>
          <a:p>
            <a:r>
              <a:rPr lang="fr-FR" sz="1200" dirty="0" smtClean="0"/>
              <a:t>Contraintes : </a:t>
            </a:r>
          </a:p>
          <a:p>
            <a:pPr>
              <a:buFontTx/>
              <a:buChar char="-"/>
            </a:pPr>
            <a:r>
              <a:rPr lang="fr-FR" sz="1200" dirty="0" smtClean="0"/>
              <a:t> le chat doit pouvoir se déplacer dans toutes les directions.</a:t>
            </a:r>
          </a:p>
          <a:p>
            <a:pPr>
              <a:buFontTx/>
              <a:buChar char="-"/>
            </a:pPr>
            <a:r>
              <a:rPr lang="fr-FR" sz="1200" dirty="0" smtClean="0"/>
              <a:t> Quand l’objet chat rencontre un objet pomme, celui-ci doit s’effacer et être comptabilisé.</a:t>
            </a:r>
            <a:endParaRPr lang="fr-FR" sz="1200" dirty="0"/>
          </a:p>
        </p:txBody>
      </p:sp>
      <p:sp>
        <p:nvSpPr>
          <p:cNvPr id="8" name="ZoneTexte 7"/>
          <p:cNvSpPr txBox="1"/>
          <p:nvPr/>
        </p:nvSpPr>
        <p:spPr>
          <a:xfrm>
            <a:off x="2555776" y="2276872"/>
            <a:ext cx="5976664" cy="461665"/>
          </a:xfrm>
          <a:prstGeom prst="rect">
            <a:avLst/>
          </a:prstGeom>
          <a:noFill/>
        </p:spPr>
        <p:txBody>
          <a:bodyPr wrap="square" rtlCol="0">
            <a:spAutoFit/>
          </a:bodyPr>
          <a:lstStyle/>
          <a:p>
            <a:r>
              <a:rPr lang="fr-FR" sz="1200" dirty="0" smtClean="0"/>
              <a:t>La fonction « dupliquer un objet » va nous permettre rapidement de créer une cohorte de pommes identiques.</a:t>
            </a:r>
            <a:endParaRPr lang="fr-FR" sz="1200" dirty="0"/>
          </a:p>
        </p:txBody>
      </p:sp>
      <p:pic>
        <p:nvPicPr>
          <p:cNvPr id="30723" name="Picture 3"/>
          <p:cNvPicPr>
            <a:picLocks noChangeAspect="1" noChangeArrowheads="1"/>
          </p:cNvPicPr>
          <p:nvPr/>
        </p:nvPicPr>
        <p:blipFill>
          <a:blip r:embed="rId3" cstate="print"/>
          <a:srcRect/>
          <a:stretch>
            <a:fillRect/>
          </a:stretch>
        </p:blipFill>
        <p:spPr bwMode="auto">
          <a:xfrm>
            <a:off x="395536" y="3501008"/>
            <a:ext cx="2971974" cy="2971974"/>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3563888" y="3515695"/>
            <a:ext cx="2033365" cy="3009649"/>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5724128" y="3501008"/>
            <a:ext cx="1428750" cy="790575"/>
          </a:xfrm>
          <a:prstGeom prst="rect">
            <a:avLst/>
          </a:prstGeom>
          <a:noFill/>
          <a:ln w="9525">
            <a:noFill/>
            <a:miter lim="800000"/>
            <a:headEnd/>
            <a:tailEnd/>
          </a:ln>
        </p:spPr>
      </p:pic>
      <p:pic>
        <p:nvPicPr>
          <p:cNvPr id="30726" name="Picture 6"/>
          <p:cNvPicPr>
            <a:picLocks noChangeAspect="1" noChangeArrowheads="1"/>
          </p:cNvPicPr>
          <p:nvPr/>
        </p:nvPicPr>
        <p:blipFill>
          <a:blip r:embed="rId6" cstate="print"/>
          <a:srcRect/>
          <a:stretch>
            <a:fillRect/>
          </a:stretch>
        </p:blipFill>
        <p:spPr bwMode="auto">
          <a:xfrm>
            <a:off x="5796136" y="4509120"/>
            <a:ext cx="2219325" cy="1933575"/>
          </a:xfrm>
          <a:prstGeom prst="rect">
            <a:avLst/>
          </a:prstGeom>
          <a:noFill/>
          <a:ln w="9525">
            <a:noFill/>
            <a:miter lim="800000"/>
            <a:headEnd/>
            <a:tailEnd/>
          </a:ln>
        </p:spPr>
      </p:pic>
      <p:pic>
        <p:nvPicPr>
          <p:cNvPr id="30727" name="Picture 7"/>
          <p:cNvPicPr>
            <a:picLocks noChangeAspect="1" noChangeArrowheads="1"/>
          </p:cNvPicPr>
          <p:nvPr/>
        </p:nvPicPr>
        <p:blipFill>
          <a:blip r:embed="rId7" cstate="print"/>
          <a:srcRect/>
          <a:stretch>
            <a:fillRect/>
          </a:stretch>
        </p:blipFill>
        <p:spPr bwMode="auto">
          <a:xfrm>
            <a:off x="7308304" y="3356992"/>
            <a:ext cx="1614686" cy="723099"/>
          </a:xfrm>
          <a:prstGeom prst="rect">
            <a:avLst/>
          </a:prstGeom>
          <a:noFill/>
          <a:ln w="9525">
            <a:noFill/>
            <a:miter lim="800000"/>
            <a:headEnd/>
            <a:tailEnd/>
          </a:ln>
        </p:spPr>
      </p:pic>
      <p:sp>
        <p:nvSpPr>
          <p:cNvPr id="14" name="ZoneTexte 13"/>
          <p:cNvSpPr txBox="1"/>
          <p:nvPr/>
        </p:nvSpPr>
        <p:spPr>
          <a:xfrm>
            <a:off x="395536" y="2924944"/>
            <a:ext cx="2952328" cy="461665"/>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Boucle de gestion des mouvements de l’objet chat.</a:t>
            </a:r>
            <a:endParaRPr lang="fr-FR" sz="1200" dirty="0"/>
          </a:p>
        </p:txBody>
      </p:sp>
      <p:sp>
        <p:nvSpPr>
          <p:cNvPr id="15" name="ZoneTexte 14"/>
          <p:cNvSpPr txBox="1"/>
          <p:nvPr/>
        </p:nvSpPr>
        <p:spPr>
          <a:xfrm>
            <a:off x="3419872" y="2780928"/>
            <a:ext cx="2592288"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Boucle parallèle visant à envoyer aux objets pommes l’ordre de disparaître si elles sont touchées par l’objet chat.</a:t>
            </a:r>
            <a:endParaRPr lang="fr-FR" sz="1200" dirty="0"/>
          </a:p>
        </p:txBody>
      </p:sp>
      <p:sp>
        <p:nvSpPr>
          <p:cNvPr id="16" name="ZoneTexte 15"/>
          <p:cNvSpPr txBox="1"/>
          <p:nvPr/>
        </p:nvSpPr>
        <p:spPr>
          <a:xfrm>
            <a:off x="6156176" y="2564904"/>
            <a:ext cx="1728192"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La variable nombre est initialisée à 0 au début du programme.</a:t>
            </a:r>
            <a:endParaRPr lang="fr-FR" sz="1200" dirty="0"/>
          </a:p>
        </p:txBody>
      </p:sp>
      <p:sp>
        <p:nvSpPr>
          <p:cNvPr id="17" name="ZoneTexte 16"/>
          <p:cNvSpPr txBox="1"/>
          <p:nvPr/>
        </p:nvSpPr>
        <p:spPr>
          <a:xfrm>
            <a:off x="7308304" y="4365104"/>
            <a:ext cx="1440160" cy="120032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Pour chaque objet pomme,  il doit apparaître au début du programme puis être occulté s’ il reçoit le message.</a:t>
            </a:r>
            <a:endParaRPr lang="fr-FR" sz="1200" dirty="0"/>
          </a:p>
        </p:txBody>
      </p:sp>
      <p:sp>
        <p:nvSpPr>
          <p:cNvPr id="26" name="ZoneTexte 25"/>
          <p:cNvSpPr txBox="1"/>
          <p:nvPr/>
        </p:nvSpPr>
        <p:spPr>
          <a:xfrm>
            <a:off x="7092280" y="703362"/>
            <a:ext cx="1728192" cy="120032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Cette instruction, que l’on peut ajouter au code d’une pomme pour « cloner » une pomme, et incrémenter la variable nombre de 2.</a:t>
            </a:r>
            <a:endParaRPr lang="fr-FR" sz="1200" dirty="0"/>
          </a:p>
        </p:txBody>
      </p:sp>
      <p:cxnSp>
        <p:nvCxnSpPr>
          <p:cNvPr id="28" name="Connecteur droit avec flèche 27"/>
          <p:cNvCxnSpPr/>
          <p:nvPr/>
        </p:nvCxnSpPr>
        <p:spPr>
          <a:xfrm flipH="1">
            <a:off x="8410575" y="1932831"/>
            <a:ext cx="11757" cy="154379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6524625" y="3199656"/>
            <a:ext cx="335608" cy="41031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4714875" y="3437781"/>
            <a:ext cx="335608" cy="41031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2381250" y="3399681"/>
            <a:ext cx="335608" cy="41031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6981825" y="5066556"/>
            <a:ext cx="335608" cy="41031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404664"/>
            <a:ext cx="8424936" cy="369332"/>
          </a:xfrm>
          <a:prstGeom prst="rect">
            <a:avLst/>
          </a:prstGeom>
          <a:noFill/>
        </p:spPr>
        <p:txBody>
          <a:bodyPr wrap="square" rtlCol="0">
            <a:spAutoFit/>
          </a:bodyPr>
          <a:lstStyle/>
          <a:p>
            <a:r>
              <a:rPr lang="fr-FR" b="1" i="1" dirty="0" smtClean="0"/>
              <a:t>«Décomposer un problème en sous-problèmes, afin de structurer un programme. 1/2»</a:t>
            </a:r>
            <a:endParaRPr lang="fr-FR" b="1" i="1" dirty="0"/>
          </a:p>
        </p:txBody>
      </p:sp>
      <p:pic>
        <p:nvPicPr>
          <p:cNvPr id="4098" name="Picture 2"/>
          <p:cNvPicPr>
            <a:picLocks noChangeAspect="1" noChangeArrowheads="1"/>
          </p:cNvPicPr>
          <p:nvPr/>
        </p:nvPicPr>
        <p:blipFill>
          <a:blip r:embed="rId2" cstate="print"/>
          <a:srcRect/>
          <a:stretch>
            <a:fillRect/>
          </a:stretch>
        </p:blipFill>
        <p:spPr bwMode="auto">
          <a:xfrm>
            <a:off x="467544" y="980728"/>
            <a:ext cx="4657725" cy="3790950"/>
          </a:xfrm>
          <a:prstGeom prst="rect">
            <a:avLst/>
          </a:prstGeom>
          <a:noFill/>
          <a:ln w="9525">
            <a:noFill/>
            <a:miter lim="800000"/>
            <a:headEnd/>
            <a:tailEnd/>
          </a:ln>
        </p:spPr>
      </p:pic>
      <p:sp>
        <p:nvSpPr>
          <p:cNvPr id="7" name="ZoneTexte 6"/>
          <p:cNvSpPr txBox="1"/>
          <p:nvPr/>
        </p:nvSpPr>
        <p:spPr>
          <a:xfrm>
            <a:off x="5220072" y="980728"/>
            <a:ext cx="3600400"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La réalisation d’un jeu de « </a:t>
            </a:r>
            <a:r>
              <a:rPr lang="fr-FR" sz="1200" dirty="0" err="1" smtClean="0"/>
              <a:t>pong</a:t>
            </a:r>
            <a:r>
              <a:rPr lang="fr-FR" sz="1200" dirty="0" smtClean="0"/>
              <a:t> » encore nommé </a:t>
            </a:r>
            <a:r>
              <a:rPr lang="fr-FR" sz="1200" dirty="0" err="1" smtClean="0"/>
              <a:t>ping</a:t>
            </a:r>
            <a:r>
              <a:rPr lang="fr-FR" sz="1200" dirty="0" smtClean="0"/>
              <a:t> </a:t>
            </a:r>
            <a:r>
              <a:rPr lang="fr-FR" sz="1200" dirty="0" err="1" smtClean="0"/>
              <a:t>pong</a:t>
            </a:r>
            <a:r>
              <a:rPr lang="fr-FR" sz="1200" dirty="0" smtClean="0"/>
              <a:t> peut conduire à décomposer l’algorithme en plusieurs sous-problèmes :</a:t>
            </a:r>
            <a:endParaRPr lang="fr-FR" sz="1200" dirty="0"/>
          </a:p>
        </p:txBody>
      </p:sp>
      <p:sp>
        <p:nvSpPr>
          <p:cNvPr id="8" name="ZoneTexte 7"/>
          <p:cNvSpPr txBox="1"/>
          <p:nvPr/>
        </p:nvSpPr>
        <p:spPr>
          <a:xfrm>
            <a:off x="971600" y="2060848"/>
            <a:ext cx="1296144" cy="276999"/>
          </a:xfrm>
          <a:prstGeom prst="rect">
            <a:avLst/>
          </a:prstGeom>
          <a:solidFill>
            <a:schemeClr val="bg1">
              <a:lumMod val="60000"/>
              <a:lumOff val="40000"/>
            </a:schemeClr>
          </a:solidFill>
        </p:spPr>
        <p:txBody>
          <a:bodyPr wrap="square" rtlCol="0">
            <a:spAutoFit/>
          </a:bodyPr>
          <a:lstStyle/>
          <a:p>
            <a:pPr algn="ctr"/>
            <a:r>
              <a:rPr lang="fr-FR" sz="1200" dirty="0" smtClean="0"/>
              <a:t>Raquette 1</a:t>
            </a:r>
            <a:endParaRPr lang="fr-FR" sz="1200" dirty="0"/>
          </a:p>
        </p:txBody>
      </p:sp>
      <p:sp>
        <p:nvSpPr>
          <p:cNvPr id="9" name="ZoneTexte 8"/>
          <p:cNvSpPr txBox="1"/>
          <p:nvPr/>
        </p:nvSpPr>
        <p:spPr>
          <a:xfrm>
            <a:off x="3563888" y="2204864"/>
            <a:ext cx="1296144" cy="276999"/>
          </a:xfrm>
          <a:prstGeom prst="rect">
            <a:avLst/>
          </a:prstGeom>
          <a:solidFill>
            <a:schemeClr val="bg1">
              <a:lumMod val="60000"/>
              <a:lumOff val="40000"/>
            </a:schemeClr>
          </a:solidFill>
        </p:spPr>
        <p:txBody>
          <a:bodyPr wrap="square" rtlCol="0">
            <a:spAutoFit/>
          </a:bodyPr>
          <a:lstStyle/>
          <a:p>
            <a:pPr algn="ctr"/>
            <a:r>
              <a:rPr lang="fr-FR" sz="1200" dirty="0" smtClean="0"/>
              <a:t>Raquette 2</a:t>
            </a:r>
            <a:endParaRPr lang="fr-FR" sz="1200" dirty="0"/>
          </a:p>
        </p:txBody>
      </p:sp>
      <p:sp>
        <p:nvSpPr>
          <p:cNvPr id="10" name="ZoneTexte 9"/>
          <p:cNvSpPr txBox="1"/>
          <p:nvPr/>
        </p:nvSpPr>
        <p:spPr>
          <a:xfrm>
            <a:off x="2267744" y="3429000"/>
            <a:ext cx="1296144" cy="276999"/>
          </a:xfrm>
          <a:prstGeom prst="rect">
            <a:avLst/>
          </a:prstGeom>
          <a:solidFill>
            <a:schemeClr val="bg1">
              <a:lumMod val="60000"/>
              <a:lumOff val="40000"/>
            </a:schemeClr>
          </a:solidFill>
        </p:spPr>
        <p:txBody>
          <a:bodyPr wrap="square" rtlCol="0">
            <a:spAutoFit/>
          </a:bodyPr>
          <a:lstStyle/>
          <a:p>
            <a:pPr algn="ctr"/>
            <a:r>
              <a:rPr lang="fr-FR" sz="1200" dirty="0" smtClean="0"/>
              <a:t>balle</a:t>
            </a:r>
            <a:endParaRPr lang="fr-FR" sz="1200" dirty="0"/>
          </a:p>
        </p:txBody>
      </p:sp>
      <p:cxnSp>
        <p:nvCxnSpPr>
          <p:cNvPr id="17" name="Connecteur droit 16"/>
          <p:cNvCxnSpPr>
            <a:endCxn id="15" idx="2"/>
          </p:cNvCxnSpPr>
          <p:nvPr/>
        </p:nvCxnSpPr>
        <p:spPr bwMode="auto">
          <a:xfrm>
            <a:off x="7019925" y="2047875"/>
            <a:ext cx="36351" cy="4372362"/>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11" name="ZoneTexte 10"/>
          <p:cNvSpPr txBox="1"/>
          <p:nvPr/>
        </p:nvSpPr>
        <p:spPr>
          <a:xfrm>
            <a:off x="5364088" y="1844824"/>
            <a:ext cx="3384376" cy="830997"/>
          </a:xfrm>
          <a:prstGeom prst="rect">
            <a:avLst/>
          </a:prstGeom>
          <a:solidFill>
            <a:schemeClr val="accent6">
              <a:lumMod val="75000"/>
            </a:schemeClr>
          </a:solidFill>
          <a:ln>
            <a:solidFill>
              <a:schemeClr val="tx1"/>
            </a:solidFill>
          </a:ln>
        </p:spPr>
        <p:txBody>
          <a:bodyPr wrap="square" rtlCol="0">
            <a:spAutoFit/>
          </a:bodyPr>
          <a:lstStyle/>
          <a:p>
            <a:r>
              <a:rPr lang="fr-FR" sz="1200" b="1" dirty="0" smtClean="0"/>
              <a:t>Sous-problème 1 </a:t>
            </a:r>
            <a:r>
              <a:rPr lang="fr-FR" sz="1200" dirty="0" smtClean="0"/>
              <a:t>: </a:t>
            </a:r>
          </a:p>
          <a:p>
            <a:endParaRPr lang="fr-FR" sz="1200" dirty="0" smtClean="0"/>
          </a:p>
          <a:p>
            <a:r>
              <a:rPr lang="fr-FR" sz="1200" dirty="0" smtClean="0"/>
              <a:t>La balle doit rebondir sur les bords de l’écran.</a:t>
            </a:r>
          </a:p>
          <a:p>
            <a:r>
              <a:rPr lang="fr-FR" sz="1200" dirty="0" smtClean="0"/>
              <a:t>La direction de la balle doit changer de 90°.</a:t>
            </a:r>
            <a:endParaRPr lang="fr-FR" sz="1200" dirty="0"/>
          </a:p>
        </p:txBody>
      </p:sp>
      <p:sp>
        <p:nvSpPr>
          <p:cNvPr id="12" name="ZoneTexte 11"/>
          <p:cNvSpPr txBox="1"/>
          <p:nvPr/>
        </p:nvSpPr>
        <p:spPr>
          <a:xfrm>
            <a:off x="5364088" y="2780928"/>
            <a:ext cx="3384376" cy="830997"/>
          </a:xfrm>
          <a:prstGeom prst="rect">
            <a:avLst/>
          </a:prstGeom>
          <a:solidFill>
            <a:schemeClr val="accent6">
              <a:lumMod val="75000"/>
            </a:schemeClr>
          </a:solidFill>
          <a:ln>
            <a:solidFill>
              <a:schemeClr val="tx1"/>
            </a:solidFill>
          </a:ln>
        </p:spPr>
        <p:txBody>
          <a:bodyPr wrap="square" rtlCol="0">
            <a:spAutoFit/>
          </a:bodyPr>
          <a:lstStyle/>
          <a:p>
            <a:r>
              <a:rPr lang="fr-FR" sz="1200" b="1" dirty="0" smtClean="0"/>
              <a:t>Sous-problème 2 :</a:t>
            </a:r>
          </a:p>
          <a:p>
            <a:endParaRPr lang="fr-FR" sz="1200" dirty="0" smtClean="0"/>
          </a:p>
          <a:p>
            <a:r>
              <a:rPr lang="fr-FR" sz="1200" dirty="0" smtClean="0"/>
              <a:t>La balle doit rebondir sur la raquette 1.</a:t>
            </a:r>
          </a:p>
          <a:p>
            <a:r>
              <a:rPr lang="fr-FR" sz="1200" dirty="0" smtClean="0"/>
              <a:t>La direction de la balle doit changer de 90°.</a:t>
            </a:r>
            <a:endParaRPr lang="fr-FR" sz="1200" dirty="0"/>
          </a:p>
        </p:txBody>
      </p:sp>
      <p:sp>
        <p:nvSpPr>
          <p:cNvPr id="13" name="ZoneTexte 12"/>
          <p:cNvSpPr txBox="1"/>
          <p:nvPr/>
        </p:nvSpPr>
        <p:spPr>
          <a:xfrm>
            <a:off x="5364088" y="3717032"/>
            <a:ext cx="3384376" cy="830997"/>
          </a:xfrm>
          <a:prstGeom prst="rect">
            <a:avLst/>
          </a:prstGeom>
          <a:solidFill>
            <a:schemeClr val="accent6">
              <a:lumMod val="75000"/>
            </a:schemeClr>
          </a:solidFill>
          <a:ln>
            <a:solidFill>
              <a:schemeClr val="tx1"/>
            </a:solidFill>
          </a:ln>
        </p:spPr>
        <p:txBody>
          <a:bodyPr wrap="square" rtlCol="0">
            <a:spAutoFit/>
          </a:bodyPr>
          <a:lstStyle/>
          <a:p>
            <a:r>
              <a:rPr lang="fr-FR" sz="1200" b="1" dirty="0" smtClean="0"/>
              <a:t>Sous-problème 3 :</a:t>
            </a:r>
          </a:p>
          <a:p>
            <a:endParaRPr lang="fr-FR" sz="1200" dirty="0" smtClean="0"/>
          </a:p>
          <a:p>
            <a:r>
              <a:rPr lang="fr-FR" sz="1200" dirty="0" smtClean="0"/>
              <a:t>La balle doit rebondir sur la raquette 2.</a:t>
            </a:r>
          </a:p>
          <a:p>
            <a:r>
              <a:rPr lang="fr-FR" sz="1200" dirty="0" smtClean="0"/>
              <a:t>La direction de la balle doit changer de 90°.</a:t>
            </a:r>
            <a:endParaRPr lang="fr-FR" sz="1200" dirty="0"/>
          </a:p>
        </p:txBody>
      </p:sp>
      <p:sp>
        <p:nvSpPr>
          <p:cNvPr id="14" name="ZoneTexte 13"/>
          <p:cNvSpPr txBox="1"/>
          <p:nvPr/>
        </p:nvSpPr>
        <p:spPr>
          <a:xfrm>
            <a:off x="5364088" y="4653136"/>
            <a:ext cx="3384376" cy="830997"/>
          </a:xfrm>
          <a:prstGeom prst="rect">
            <a:avLst/>
          </a:prstGeom>
          <a:solidFill>
            <a:schemeClr val="accent6">
              <a:lumMod val="75000"/>
            </a:schemeClr>
          </a:solidFill>
          <a:ln>
            <a:solidFill>
              <a:schemeClr val="tx1"/>
            </a:solidFill>
          </a:ln>
        </p:spPr>
        <p:txBody>
          <a:bodyPr wrap="square" rtlCol="0">
            <a:spAutoFit/>
          </a:bodyPr>
          <a:lstStyle/>
          <a:p>
            <a:r>
              <a:rPr lang="fr-FR" sz="1200" b="1" dirty="0" smtClean="0"/>
              <a:t>Sous-problème 4 :</a:t>
            </a:r>
          </a:p>
          <a:p>
            <a:endParaRPr lang="fr-FR" sz="1200" dirty="0" smtClean="0"/>
          </a:p>
          <a:p>
            <a:r>
              <a:rPr lang="fr-FR" sz="1200" dirty="0" smtClean="0"/>
              <a:t>La raquette 1 doit se déplacer verticalement en fonction des appuis sur les touches q et a.</a:t>
            </a:r>
            <a:endParaRPr lang="fr-FR" sz="1200" dirty="0"/>
          </a:p>
        </p:txBody>
      </p:sp>
      <p:sp>
        <p:nvSpPr>
          <p:cNvPr id="15" name="ZoneTexte 14"/>
          <p:cNvSpPr txBox="1"/>
          <p:nvPr/>
        </p:nvSpPr>
        <p:spPr>
          <a:xfrm>
            <a:off x="5364088" y="5589240"/>
            <a:ext cx="3384376" cy="830997"/>
          </a:xfrm>
          <a:prstGeom prst="rect">
            <a:avLst/>
          </a:prstGeom>
          <a:solidFill>
            <a:schemeClr val="accent6">
              <a:lumMod val="75000"/>
            </a:schemeClr>
          </a:solidFill>
          <a:ln>
            <a:solidFill>
              <a:schemeClr val="tx1"/>
            </a:solidFill>
          </a:ln>
        </p:spPr>
        <p:txBody>
          <a:bodyPr wrap="square" rtlCol="0">
            <a:spAutoFit/>
          </a:bodyPr>
          <a:lstStyle/>
          <a:p>
            <a:r>
              <a:rPr lang="fr-FR" sz="1200" b="1" dirty="0" smtClean="0"/>
              <a:t>Sous-problème 5 :</a:t>
            </a:r>
          </a:p>
          <a:p>
            <a:endParaRPr lang="fr-FR" sz="1200" dirty="0" smtClean="0"/>
          </a:p>
          <a:p>
            <a:r>
              <a:rPr lang="fr-FR" sz="1200" dirty="0" smtClean="0"/>
              <a:t>La raquette 2 doit se déplacer verticalement en fonction des appuis sur les touches p et l.</a:t>
            </a:r>
            <a:endParaRPr lang="fr-FR" sz="1200" dirty="0"/>
          </a:p>
        </p:txBody>
      </p:sp>
      <p:pic>
        <p:nvPicPr>
          <p:cNvPr id="4099" name="Picture 3"/>
          <p:cNvPicPr>
            <a:picLocks noChangeAspect="1" noChangeArrowheads="1"/>
          </p:cNvPicPr>
          <p:nvPr/>
        </p:nvPicPr>
        <p:blipFill>
          <a:blip r:embed="rId3" cstate="print"/>
          <a:srcRect/>
          <a:stretch>
            <a:fillRect/>
          </a:stretch>
        </p:blipFill>
        <p:spPr bwMode="auto">
          <a:xfrm>
            <a:off x="467544" y="4869161"/>
            <a:ext cx="4638675" cy="1584176"/>
          </a:xfrm>
          <a:prstGeom prst="rect">
            <a:avLst/>
          </a:prstGeom>
          <a:noFill/>
          <a:ln w="9525">
            <a:noFill/>
            <a:miter lim="800000"/>
            <a:headEnd/>
            <a:tailEnd/>
          </a:ln>
        </p:spPr>
      </p:pic>
      <p:sp>
        <p:nvSpPr>
          <p:cNvPr id="20" name="ZoneTexte 19"/>
          <p:cNvSpPr txBox="1"/>
          <p:nvPr/>
        </p:nvSpPr>
        <p:spPr>
          <a:xfrm>
            <a:off x="1619672" y="5949280"/>
            <a:ext cx="1728192" cy="461665"/>
          </a:xfrm>
          <a:prstGeom prst="rect">
            <a:avLst/>
          </a:prstGeom>
          <a:solidFill>
            <a:schemeClr val="bg1">
              <a:lumMod val="60000"/>
              <a:lumOff val="40000"/>
            </a:schemeClr>
          </a:solidFill>
        </p:spPr>
        <p:txBody>
          <a:bodyPr wrap="square" rtlCol="0">
            <a:spAutoFit/>
          </a:bodyPr>
          <a:lstStyle/>
          <a:p>
            <a:r>
              <a:rPr lang="fr-FR" sz="1200" dirty="0" smtClean="0"/>
              <a:t>La balle est importée à partir de la bibliothèque</a:t>
            </a:r>
            <a:endParaRPr lang="fr-FR" sz="1200" dirty="0"/>
          </a:p>
        </p:txBody>
      </p:sp>
      <p:sp>
        <p:nvSpPr>
          <p:cNvPr id="21" name="ZoneTexte 20"/>
          <p:cNvSpPr txBox="1"/>
          <p:nvPr/>
        </p:nvSpPr>
        <p:spPr>
          <a:xfrm>
            <a:off x="3419872" y="5517232"/>
            <a:ext cx="1584176" cy="830997"/>
          </a:xfrm>
          <a:prstGeom prst="rect">
            <a:avLst/>
          </a:prstGeom>
          <a:solidFill>
            <a:schemeClr val="bg1">
              <a:lumMod val="60000"/>
              <a:lumOff val="40000"/>
            </a:schemeClr>
          </a:solidFill>
        </p:spPr>
        <p:txBody>
          <a:bodyPr wrap="square" rtlCol="0">
            <a:spAutoFit/>
          </a:bodyPr>
          <a:lstStyle/>
          <a:p>
            <a:r>
              <a:rPr lang="fr-FR" sz="1200" dirty="0" smtClean="0"/>
              <a:t>Les deux raquettes sont dessinées à partir de l’éditeur graphique de Scratch 2</a:t>
            </a:r>
            <a:endParaRPr lang="fr-FR" sz="1200" dirty="0"/>
          </a:p>
        </p:txBody>
      </p:sp>
      <p:cxnSp>
        <p:nvCxnSpPr>
          <p:cNvPr id="23" name="Connecteur droit avec flèche 22"/>
          <p:cNvCxnSpPr/>
          <p:nvPr/>
        </p:nvCxnSpPr>
        <p:spPr bwMode="auto">
          <a:xfrm flipV="1">
            <a:off x="4139952" y="5229200"/>
            <a:ext cx="144016" cy="288032"/>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4" name="Connecteur droit avec flèche 23"/>
          <p:cNvCxnSpPr/>
          <p:nvPr/>
        </p:nvCxnSpPr>
        <p:spPr bwMode="auto">
          <a:xfrm flipV="1">
            <a:off x="3059832" y="5157192"/>
            <a:ext cx="1008112" cy="792088"/>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332656"/>
            <a:ext cx="8424936" cy="369332"/>
          </a:xfrm>
          <a:prstGeom prst="rect">
            <a:avLst/>
          </a:prstGeom>
          <a:noFill/>
        </p:spPr>
        <p:txBody>
          <a:bodyPr wrap="square" rtlCol="0">
            <a:spAutoFit/>
          </a:bodyPr>
          <a:lstStyle/>
          <a:p>
            <a:r>
              <a:rPr lang="fr-FR" b="1" i="1" dirty="0" smtClean="0"/>
              <a:t>«Décomposer un problème en sous-problèmes, afin de structurer un programme. 2/2»</a:t>
            </a:r>
            <a:endParaRPr lang="fr-FR" b="1" i="1" dirty="0"/>
          </a:p>
        </p:txBody>
      </p:sp>
      <p:pic>
        <p:nvPicPr>
          <p:cNvPr id="5122" name="Picture 2"/>
          <p:cNvPicPr>
            <a:picLocks noChangeAspect="1" noChangeArrowheads="1"/>
          </p:cNvPicPr>
          <p:nvPr/>
        </p:nvPicPr>
        <p:blipFill>
          <a:blip r:embed="rId2" cstate="print"/>
          <a:srcRect/>
          <a:stretch>
            <a:fillRect/>
          </a:stretch>
        </p:blipFill>
        <p:spPr bwMode="auto">
          <a:xfrm>
            <a:off x="467544" y="1052736"/>
            <a:ext cx="2667000" cy="18573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67544" y="3140968"/>
            <a:ext cx="3381375" cy="31527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139952" y="3645024"/>
            <a:ext cx="2238375" cy="211455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6588224" y="3645024"/>
            <a:ext cx="2048456" cy="2160240"/>
          </a:xfrm>
          <a:prstGeom prst="rect">
            <a:avLst/>
          </a:prstGeom>
          <a:noFill/>
          <a:ln w="9525">
            <a:noFill/>
            <a:miter lim="800000"/>
            <a:headEnd/>
            <a:tailEnd/>
          </a:ln>
        </p:spPr>
      </p:pic>
      <p:sp>
        <p:nvSpPr>
          <p:cNvPr id="10" name="ZoneTexte 9"/>
          <p:cNvSpPr txBox="1"/>
          <p:nvPr/>
        </p:nvSpPr>
        <p:spPr>
          <a:xfrm>
            <a:off x="4067944" y="1124744"/>
            <a:ext cx="4752528" cy="369332"/>
          </a:xfrm>
          <a:prstGeom prst="rect">
            <a:avLst/>
          </a:prstGeom>
          <a:solidFill>
            <a:schemeClr val="bg1">
              <a:lumMod val="60000"/>
              <a:lumOff val="40000"/>
            </a:schemeClr>
          </a:solidFill>
        </p:spPr>
        <p:txBody>
          <a:bodyPr wrap="square" rtlCol="0">
            <a:spAutoFit/>
          </a:bodyPr>
          <a:lstStyle/>
          <a:p>
            <a:r>
              <a:rPr lang="fr-FR" dirty="0" smtClean="0"/>
              <a:t>Sous-problème 1 : rebondir si le bord est atteint.</a:t>
            </a:r>
            <a:endParaRPr lang="fr-FR" dirty="0"/>
          </a:p>
        </p:txBody>
      </p:sp>
      <p:cxnSp>
        <p:nvCxnSpPr>
          <p:cNvPr id="11" name="Connecteur droit avec flèche 10"/>
          <p:cNvCxnSpPr>
            <a:stCxn id="10" idx="1"/>
          </p:cNvCxnSpPr>
          <p:nvPr/>
        </p:nvCxnSpPr>
        <p:spPr bwMode="auto">
          <a:xfrm flipH="1">
            <a:off x="2699792" y="1309410"/>
            <a:ext cx="1368152" cy="49476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16" name="ZoneTexte 15"/>
          <p:cNvSpPr txBox="1"/>
          <p:nvPr/>
        </p:nvSpPr>
        <p:spPr>
          <a:xfrm>
            <a:off x="4067944" y="1700808"/>
            <a:ext cx="4752528" cy="646331"/>
          </a:xfrm>
          <a:prstGeom prst="rect">
            <a:avLst/>
          </a:prstGeom>
          <a:solidFill>
            <a:schemeClr val="accent1"/>
          </a:solidFill>
        </p:spPr>
        <p:txBody>
          <a:bodyPr wrap="square" rtlCol="0">
            <a:spAutoFit/>
          </a:bodyPr>
          <a:lstStyle/>
          <a:p>
            <a:r>
              <a:rPr lang="fr-FR" dirty="0" smtClean="0"/>
              <a:t>Sous-problème 2 : La balle doit rebondir sur la raquette 1 (</a:t>
            </a:r>
            <a:r>
              <a:rPr lang="fr-FR" dirty="0" err="1" smtClean="0"/>
              <a:t>sprite</a:t>
            </a:r>
            <a:r>
              <a:rPr lang="fr-FR" dirty="0" smtClean="0"/>
              <a:t> 2).</a:t>
            </a:r>
            <a:endParaRPr lang="fr-FR" dirty="0"/>
          </a:p>
        </p:txBody>
      </p:sp>
      <p:cxnSp>
        <p:nvCxnSpPr>
          <p:cNvPr id="17" name="Connecteur droit avec flèche 16"/>
          <p:cNvCxnSpPr>
            <a:stCxn id="16" idx="1"/>
          </p:cNvCxnSpPr>
          <p:nvPr/>
        </p:nvCxnSpPr>
        <p:spPr bwMode="auto">
          <a:xfrm flipH="1">
            <a:off x="2771775" y="2023974"/>
            <a:ext cx="1296169" cy="1643151"/>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19" name="ZoneTexte 18"/>
          <p:cNvSpPr txBox="1"/>
          <p:nvPr/>
        </p:nvSpPr>
        <p:spPr>
          <a:xfrm>
            <a:off x="4067944" y="2564904"/>
            <a:ext cx="4752528" cy="646331"/>
          </a:xfrm>
          <a:prstGeom prst="rect">
            <a:avLst/>
          </a:prstGeom>
          <a:solidFill>
            <a:schemeClr val="accent1"/>
          </a:solidFill>
        </p:spPr>
        <p:txBody>
          <a:bodyPr wrap="square" rtlCol="0">
            <a:spAutoFit/>
          </a:bodyPr>
          <a:lstStyle/>
          <a:p>
            <a:r>
              <a:rPr lang="fr-FR" dirty="0" smtClean="0"/>
              <a:t>Sous-problème 3 : La balle doit rebondir sur la raquette 2 (</a:t>
            </a:r>
            <a:r>
              <a:rPr lang="fr-FR" dirty="0" err="1" smtClean="0"/>
              <a:t>sprite</a:t>
            </a:r>
            <a:r>
              <a:rPr lang="fr-FR" dirty="0" smtClean="0"/>
              <a:t> 1).</a:t>
            </a:r>
            <a:endParaRPr lang="fr-FR" dirty="0"/>
          </a:p>
        </p:txBody>
      </p:sp>
      <p:cxnSp>
        <p:nvCxnSpPr>
          <p:cNvPr id="23" name="Connecteur droit avec flèche 22"/>
          <p:cNvCxnSpPr/>
          <p:nvPr/>
        </p:nvCxnSpPr>
        <p:spPr bwMode="auto">
          <a:xfrm flipH="1">
            <a:off x="3275856" y="3228975"/>
            <a:ext cx="1343769" cy="1784201"/>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26" name="ZoneTexte 25"/>
          <p:cNvSpPr txBox="1"/>
          <p:nvPr/>
        </p:nvSpPr>
        <p:spPr>
          <a:xfrm>
            <a:off x="4139952" y="5877272"/>
            <a:ext cx="2304256" cy="646331"/>
          </a:xfrm>
          <a:prstGeom prst="rect">
            <a:avLst/>
          </a:prstGeom>
          <a:solidFill>
            <a:schemeClr val="accent1"/>
          </a:solidFill>
        </p:spPr>
        <p:txBody>
          <a:bodyPr wrap="square" rtlCol="0">
            <a:spAutoFit/>
          </a:bodyPr>
          <a:lstStyle/>
          <a:p>
            <a:r>
              <a:rPr lang="fr-FR" sz="1200" dirty="0" smtClean="0"/>
              <a:t>Sous-problème 4 : la raquette 1 doit se déplacer en appuyant sur les touches a ou q.</a:t>
            </a:r>
            <a:endParaRPr lang="fr-FR" sz="1200" dirty="0"/>
          </a:p>
        </p:txBody>
      </p:sp>
      <p:sp>
        <p:nvSpPr>
          <p:cNvPr id="27" name="ZoneTexte 26"/>
          <p:cNvSpPr txBox="1"/>
          <p:nvPr/>
        </p:nvSpPr>
        <p:spPr>
          <a:xfrm>
            <a:off x="6516216" y="5877272"/>
            <a:ext cx="2088232" cy="646331"/>
          </a:xfrm>
          <a:prstGeom prst="rect">
            <a:avLst/>
          </a:prstGeom>
          <a:solidFill>
            <a:schemeClr val="accent1"/>
          </a:solidFill>
        </p:spPr>
        <p:txBody>
          <a:bodyPr wrap="square" rtlCol="0">
            <a:spAutoFit/>
          </a:bodyPr>
          <a:lstStyle/>
          <a:p>
            <a:r>
              <a:rPr lang="fr-FR" sz="1200" dirty="0" smtClean="0"/>
              <a:t>Sous-problème 5 : La raquette 2 doit se déplacer en appuyant sur les touches p ou l.</a:t>
            </a:r>
            <a:endParaRPr lang="fr-FR"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404664"/>
            <a:ext cx="8136904" cy="369332"/>
          </a:xfrm>
          <a:prstGeom prst="rect">
            <a:avLst/>
          </a:prstGeom>
          <a:noFill/>
        </p:spPr>
        <p:txBody>
          <a:bodyPr wrap="square" rtlCol="0">
            <a:spAutoFit/>
          </a:bodyPr>
          <a:lstStyle/>
          <a:p>
            <a:pPr algn="ctr"/>
            <a:r>
              <a:rPr lang="fr-FR" b="1" i="1" dirty="0" smtClean="0"/>
              <a:t>«Reconnaître des schémas.»</a:t>
            </a:r>
            <a:endParaRPr lang="fr-FR" b="1" i="1" dirty="0"/>
          </a:p>
        </p:txBody>
      </p:sp>
      <p:pic>
        <p:nvPicPr>
          <p:cNvPr id="6146" name="Picture 2"/>
          <p:cNvPicPr>
            <a:picLocks noChangeAspect="1" noChangeArrowheads="1"/>
          </p:cNvPicPr>
          <p:nvPr/>
        </p:nvPicPr>
        <p:blipFill>
          <a:blip r:embed="rId2" cstate="print"/>
          <a:srcRect/>
          <a:stretch>
            <a:fillRect/>
          </a:stretch>
        </p:blipFill>
        <p:spPr bwMode="auto">
          <a:xfrm>
            <a:off x="323528" y="980728"/>
            <a:ext cx="3827807" cy="3096344"/>
          </a:xfrm>
          <a:prstGeom prst="rect">
            <a:avLst/>
          </a:prstGeom>
          <a:noFill/>
          <a:ln w="9525">
            <a:noFill/>
            <a:miter lim="800000"/>
            <a:headEnd/>
            <a:tailEnd/>
          </a:ln>
        </p:spPr>
      </p:pic>
      <p:sp>
        <p:nvSpPr>
          <p:cNvPr id="7" name="ZoneTexte 6"/>
          <p:cNvSpPr txBox="1"/>
          <p:nvPr/>
        </p:nvSpPr>
        <p:spPr>
          <a:xfrm>
            <a:off x="4283968" y="980728"/>
            <a:ext cx="4608512" cy="461665"/>
          </a:xfrm>
          <a:prstGeom prst="rect">
            <a:avLst/>
          </a:prstGeom>
          <a:solidFill>
            <a:schemeClr val="bg1">
              <a:lumMod val="40000"/>
              <a:lumOff val="60000"/>
            </a:schemeClr>
          </a:solidFill>
        </p:spPr>
        <p:txBody>
          <a:bodyPr wrap="square" rtlCol="0">
            <a:spAutoFit/>
          </a:bodyPr>
          <a:lstStyle/>
          <a:p>
            <a:r>
              <a:rPr lang="fr-FR" sz="1200" dirty="0" smtClean="0"/>
              <a:t>A partir d’un organigramme, on peut être amené à réaliser le programme correspondant.</a:t>
            </a:r>
            <a:endParaRPr lang="fr-FR" sz="1200" dirty="0"/>
          </a:p>
        </p:txBody>
      </p:sp>
      <p:pic>
        <p:nvPicPr>
          <p:cNvPr id="6147" name="Picture 3"/>
          <p:cNvPicPr>
            <a:picLocks noChangeAspect="1" noChangeArrowheads="1"/>
          </p:cNvPicPr>
          <p:nvPr/>
        </p:nvPicPr>
        <p:blipFill>
          <a:blip r:embed="rId3" cstate="print"/>
          <a:srcRect/>
          <a:stretch>
            <a:fillRect/>
          </a:stretch>
        </p:blipFill>
        <p:spPr bwMode="auto">
          <a:xfrm>
            <a:off x="4283968" y="1556792"/>
            <a:ext cx="4619307" cy="4752528"/>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323529" y="4149081"/>
            <a:ext cx="3824820" cy="1656184"/>
          </a:xfrm>
          <a:prstGeom prst="rect">
            <a:avLst/>
          </a:prstGeom>
          <a:noFill/>
          <a:ln w="9525">
            <a:noFill/>
            <a:miter lim="800000"/>
            <a:headEnd/>
            <a:tailEnd/>
          </a:ln>
        </p:spPr>
      </p:pic>
      <p:sp>
        <p:nvSpPr>
          <p:cNvPr id="11" name="ZoneTexte 10"/>
          <p:cNvSpPr txBox="1"/>
          <p:nvPr/>
        </p:nvSpPr>
        <p:spPr>
          <a:xfrm>
            <a:off x="323528" y="5877272"/>
            <a:ext cx="3816424" cy="461665"/>
          </a:xfrm>
          <a:prstGeom prst="rect">
            <a:avLst/>
          </a:prstGeom>
          <a:solidFill>
            <a:srgbClr val="0070C0"/>
          </a:solidFill>
        </p:spPr>
        <p:txBody>
          <a:bodyPr wrap="square" rtlCol="0">
            <a:spAutoFit/>
          </a:bodyPr>
          <a:lstStyle/>
          <a:p>
            <a:r>
              <a:rPr lang="fr-FR" sz="1200" dirty="0" smtClean="0"/>
              <a:t>L’instruction conditionnelle « si, alors, sinon » permet de traduire l’algorithme en un programme.</a:t>
            </a:r>
            <a:endParaRPr lang="fr-FR" sz="1200" dirty="0"/>
          </a:p>
        </p:txBody>
      </p:sp>
      <p:sp>
        <p:nvSpPr>
          <p:cNvPr id="12" name="ZoneTexte 11"/>
          <p:cNvSpPr txBox="1"/>
          <p:nvPr/>
        </p:nvSpPr>
        <p:spPr>
          <a:xfrm>
            <a:off x="2483768" y="5373216"/>
            <a:ext cx="1008112" cy="276999"/>
          </a:xfrm>
          <a:prstGeom prst="rect">
            <a:avLst/>
          </a:prstGeom>
          <a:solidFill>
            <a:schemeClr val="bg1">
              <a:lumMod val="60000"/>
              <a:lumOff val="40000"/>
            </a:schemeClr>
          </a:solidFill>
          <a:ln>
            <a:solidFill>
              <a:schemeClr val="bg1"/>
            </a:solidFill>
          </a:ln>
        </p:spPr>
        <p:txBody>
          <a:bodyPr wrap="square" rtlCol="0">
            <a:spAutoFit/>
          </a:bodyPr>
          <a:lstStyle/>
          <a:p>
            <a:pPr algn="ctr"/>
            <a:r>
              <a:rPr lang="fr-FR" sz="1200" dirty="0" smtClean="0"/>
              <a:t>opérateur</a:t>
            </a:r>
            <a:endParaRPr lang="fr-FR" sz="1200" dirty="0"/>
          </a:p>
        </p:txBody>
      </p:sp>
      <p:cxnSp>
        <p:nvCxnSpPr>
          <p:cNvPr id="13" name="Connecteur droit avec flèche 12"/>
          <p:cNvCxnSpPr/>
          <p:nvPr/>
        </p:nvCxnSpPr>
        <p:spPr bwMode="auto">
          <a:xfrm flipH="1" flipV="1">
            <a:off x="2411760" y="5157192"/>
            <a:ext cx="216024" cy="21050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ZoneTexte 15"/>
          <p:cNvSpPr txBox="1"/>
          <p:nvPr/>
        </p:nvSpPr>
        <p:spPr>
          <a:xfrm>
            <a:off x="2987824" y="4077072"/>
            <a:ext cx="1368152" cy="461665"/>
          </a:xfrm>
          <a:prstGeom prst="rect">
            <a:avLst/>
          </a:prstGeom>
          <a:solidFill>
            <a:schemeClr val="bg1">
              <a:lumMod val="60000"/>
              <a:lumOff val="40000"/>
            </a:schemeClr>
          </a:solidFill>
          <a:ln>
            <a:solidFill>
              <a:schemeClr val="bg1"/>
            </a:solidFill>
          </a:ln>
        </p:spPr>
        <p:txBody>
          <a:bodyPr wrap="square" rtlCol="0">
            <a:spAutoFit/>
          </a:bodyPr>
          <a:lstStyle/>
          <a:p>
            <a:pPr algn="ctr"/>
            <a:r>
              <a:rPr lang="fr-FR" sz="1200" dirty="0" smtClean="0"/>
              <a:t>Entrée au clavier d’une information</a:t>
            </a:r>
            <a:endParaRPr lang="fr-FR" sz="1200" dirty="0"/>
          </a:p>
        </p:txBody>
      </p:sp>
      <p:cxnSp>
        <p:nvCxnSpPr>
          <p:cNvPr id="18" name="Connecteur droit avec flèche 17"/>
          <p:cNvCxnSpPr/>
          <p:nvPr/>
        </p:nvCxnSpPr>
        <p:spPr bwMode="auto">
          <a:xfrm flipH="1">
            <a:off x="2699792" y="4359588"/>
            <a:ext cx="288032" cy="7752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0" name="Connecteur droit avec flèche 19"/>
          <p:cNvCxnSpPr/>
          <p:nvPr/>
        </p:nvCxnSpPr>
        <p:spPr bwMode="auto">
          <a:xfrm flipH="1" flipV="1">
            <a:off x="1043608" y="5373216"/>
            <a:ext cx="288032"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print"/>
          <a:srcRect/>
          <a:stretch>
            <a:fillRect/>
          </a:stretch>
        </p:blipFill>
        <p:spPr bwMode="auto">
          <a:xfrm>
            <a:off x="323528" y="980728"/>
            <a:ext cx="4991645" cy="502974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5537" y="4149080"/>
            <a:ext cx="2304256" cy="313200"/>
          </a:xfrm>
          <a:prstGeom prst="rect">
            <a:avLst/>
          </a:prstGeom>
          <a:noFill/>
          <a:ln w="9525">
            <a:solidFill>
              <a:schemeClr val="bg2"/>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987824" y="5877271"/>
            <a:ext cx="2160240" cy="288501"/>
          </a:xfrm>
          <a:prstGeom prst="rect">
            <a:avLst/>
          </a:prstGeom>
          <a:noFill/>
          <a:ln w="9525">
            <a:solidFill>
              <a:schemeClr val="bg2"/>
            </a:solidFill>
            <a:miter lim="800000"/>
            <a:headEnd/>
            <a:tailEnd/>
          </a:ln>
        </p:spPr>
      </p:pic>
      <p:sp>
        <p:nvSpPr>
          <p:cNvPr id="12" name="Rectangle à coins arrondis 11"/>
          <p:cNvSpPr/>
          <p:nvPr/>
        </p:nvSpPr>
        <p:spPr bwMode="auto">
          <a:xfrm>
            <a:off x="5508104" y="1484784"/>
            <a:ext cx="3312368" cy="15121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Architecture et risques majeurs</a:t>
            </a: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rPr>
              <a:t>Réalisation d’une table vibrante</a:t>
            </a:r>
            <a:endParaRPr kumimoji="0" lang="fr-FR" sz="1800" b="0" i="0" u="none" strike="noStrike" cap="none" normalizeH="0" baseline="0" dirty="0" smtClean="0">
              <a:ln>
                <a:noFill/>
              </a:ln>
              <a:solidFill>
                <a:schemeClr val="tx1"/>
              </a:solidFill>
              <a:effectLst/>
              <a:latin typeface="Times New Roman" pitchFamily="18" charset="0"/>
            </a:endParaRPr>
          </a:p>
        </p:txBody>
      </p:sp>
      <p:sp>
        <p:nvSpPr>
          <p:cNvPr id="13" name="Rectangle à coins arrondis 12"/>
          <p:cNvSpPr/>
          <p:nvPr/>
        </p:nvSpPr>
        <p:spPr bwMode="auto">
          <a:xfrm>
            <a:off x="5508104" y="4653136"/>
            <a:ext cx="3312368" cy="1872208"/>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La maison domotique idéale</a:t>
            </a: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rPr>
              <a:t>Système d’aide au stationnement dans un garage </a:t>
            </a:r>
            <a:endParaRPr kumimoji="0" lang="fr-FR"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rPr>
              <a:t>e</a:t>
            </a:r>
            <a:r>
              <a:rPr kumimoji="0" lang="fr-FR" sz="1800" b="0" i="0" u="none" strike="noStrike" cap="none" normalizeH="0" baseline="0" dirty="0" smtClean="0">
                <a:ln>
                  <a:noFill/>
                </a:ln>
                <a:solidFill>
                  <a:schemeClr val="tx1"/>
                </a:solidFill>
                <a:effectLst/>
                <a:latin typeface="Times New Roman" pitchFamily="18" charset="0"/>
              </a:rPr>
              <a:t>n 4</a:t>
            </a:r>
            <a:r>
              <a:rPr kumimoji="0" lang="fr-FR" sz="1800" b="0" i="0" u="none" strike="noStrike" cap="none" normalizeH="0" baseline="30000" dirty="0" smtClean="0">
                <a:ln>
                  <a:noFill/>
                </a:ln>
                <a:solidFill>
                  <a:schemeClr val="tx1"/>
                </a:solidFill>
                <a:effectLst/>
                <a:latin typeface="Times New Roman" pitchFamily="18" charset="0"/>
              </a:rPr>
              <a:t>e</a:t>
            </a: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14" name="Rectangle à coins arrondis 13"/>
          <p:cNvSpPr/>
          <p:nvPr/>
        </p:nvSpPr>
        <p:spPr bwMode="auto">
          <a:xfrm>
            <a:off x="5508104" y="3140968"/>
            <a:ext cx="3312368" cy="1368152"/>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Simulateur de conduite routière</a:t>
            </a:r>
          </a:p>
          <a:p>
            <a:pPr marL="0" marR="0" indent="0" algn="l" defTabSz="914400" rtl="0" eaLnBrk="0" fontAlgn="base" latinLnBrk="0" hangingPunct="0">
              <a:lnSpc>
                <a:spcPct val="100000"/>
              </a:lnSpc>
              <a:spcBef>
                <a:spcPct val="0"/>
              </a:spcBef>
              <a:spcAft>
                <a:spcPct val="0"/>
              </a:spcAft>
              <a:buClrTx/>
              <a:buSzTx/>
              <a:buFontTx/>
              <a:buNone/>
              <a:tabLst/>
            </a:pPr>
            <a:endParaRPr lang="fr-FR" dirty="0" smtClean="0">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rPr>
              <a:t>e</a:t>
            </a:r>
            <a:r>
              <a:rPr kumimoji="0" lang="fr-FR" sz="1800" b="0" i="0" u="none" strike="noStrike" cap="none" normalizeH="0" baseline="0" dirty="0" smtClean="0">
                <a:ln>
                  <a:noFill/>
                </a:ln>
                <a:solidFill>
                  <a:schemeClr val="tx1"/>
                </a:solidFill>
                <a:effectLst/>
                <a:latin typeface="Times New Roman" pitchFamily="18" charset="0"/>
              </a:rPr>
              <a:t>n 3</a:t>
            </a:r>
            <a:r>
              <a:rPr kumimoji="0" lang="fr-FR" sz="1800" b="0" i="0" u="none" strike="noStrike" cap="none" normalizeH="0" baseline="30000" dirty="0" smtClean="0">
                <a:ln>
                  <a:noFill/>
                </a:ln>
                <a:solidFill>
                  <a:schemeClr val="tx1"/>
                </a:solidFill>
                <a:effectLst/>
                <a:latin typeface="Times New Roman" pitchFamily="18" charset="0"/>
              </a:rPr>
              <a:t>e</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sp>
        <p:nvSpPr>
          <p:cNvPr id="15" name="Rectangle à coins arrondis 14"/>
          <p:cNvSpPr/>
          <p:nvPr/>
        </p:nvSpPr>
        <p:spPr bwMode="auto">
          <a:xfrm>
            <a:off x="2771800" y="2060848"/>
            <a:ext cx="2376264" cy="115212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16" name="ZoneTexte 15"/>
          <p:cNvSpPr txBox="1"/>
          <p:nvPr/>
        </p:nvSpPr>
        <p:spPr>
          <a:xfrm>
            <a:off x="6876256" y="2564904"/>
            <a:ext cx="792088" cy="369332"/>
          </a:xfrm>
          <a:prstGeom prst="rect">
            <a:avLst/>
          </a:prstGeom>
          <a:noFill/>
        </p:spPr>
        <p:txBody>
          <a:bodyPr wrap="square" rtlCol="0">
            <a:spAutoFit/>
          </a:bodyPr>
          <a:lstStyle/>
          <a:p>
            <a:pPr algn="ctr"/>
            <a:r>
              <a:rPr lang="fr-FR" dirty="0" smtClean="0"/>
              <a:t>en 5</a:t>
            </a:r>
            <a:r>
              <a:rPr lang="fr-FR" baseline="30000" dirty="0" smtClean="0"/>
              <a:t>e</a:t>
            </a:r>
            <a:r>
              <a:rPr lang="fr-FR" dirty="0" smtClean="0"/>
              <a:t> </a:t>
            </a:r>
            <a:endParaRPr lang="fr-FR" dirty="0"/>
          </a:p>
        </p:txBody>
      </p:sp>
      <p:sp>
        <p:nvSpPr>
          <p:cNvPr id="17" name="Rectangle à coins arrondis 16"/>
          <p:cNvSpPr/>
          <p:nvPr/>
        </p:nvSpPr>
        <p:spPr bwMode="auto">
          <a:xfrm>
            <a:off x="2771800" y="4077072"/>
            <a:ext cx="2376264" cy="720080"/>
          </a:xfrm>
          <a:prstGeom prst="roundRect">
            <a:avLst/>
          </a:prstGeom>
          <a:no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19" name="Rectangle à coins arrondis 18"/>
          <p:cNvSpPr/>
          <p:nvPr/>
        </p:nvSpPr>
        <p:spPr bwMode="auto">
          <a:xfrm>
            <a:off x="2771800" y="3284984"/>
            <a:ext cx="2376264" cy="720080"/>
          </a:xfrm>
          <a:prstGeom prst="round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20" name="ZoneTexte 19"/>
          <p:cNvSpPr txBox="1"/>
          <p:nvPr/>
        </p:nvSpPr>
        <p:spPr>
          <a:xfrm>
            <a:off x="2051720" y="332656"/>
            <a:ext cx="6120680" cy="369332"/>
          </a:xfrm>
          <a:prstGeom prst="rect">
            <a:avLst/>
          </a:prstGeom>
          <a:solidFill>
            <a:schemeClr val="bg1">
              <a:lumMod val="60000"/>
              <a:lumOff val="40000"/>
            </a:schemeClr>
          </a:solidFill>
        </p:spPr>
        <p:txBody>
          <a:bodyPr wrap="square" rtlCol="0">
            <a:spAutoFit/>
          </a:bodyPr>
          <a:lstStyle/>
          <a:p>
            <a:pPr algn="ctr"/>
            <a:r>
              <a:rPr lang="fr-FR" dirty="0" smtClean="0"/>
              <a:t>Proposition de projets et de supports pédagogiques 1/2</a:t>
            </a:r>
            <a:endParaRPr lang="fr-FR" dirty="0"/>
          </a:p>
        </p:txBody>
      </p:sp>
      <p:cxnSp>
        <p:nvCxnSpPr>
          <p:cNvPr id="22" name="Connecteur droit avec flèche 21"/>
          <p:cNvCxnSpPr/>
          <p:nvPr/>
        </p:nvCxnSpPr>
        <p:spPr bwMode="auto">
          <a:xfrm flipV="1">
            <a:off x="5076056" y="2636912"/>
            <a:ext cx="1152128" cy="72008"/>
          </a:xfrm>
          <a:prstGeom prst="straightConnector1">
            <a:avLst/>
          </a:prstGeom>
          <a:solidFill>
            <a:schemeClr val="accent1"/>
          </a:solidFill>
          <a:ln w="92075" cap="flat" cmpd="sng" algn="ctr">
            <a:solidFill>
              <a:schemeClr val="bg1">
                <a:lumMod val="40000"/>
                <a:lumOff val="60000"/>
              </a:schemeClr>
            </a:solidFill>
            <a:prstDash val="solid"/>
            <a:round/>
            <a:headEnd type="none" w="med" len="med"/>
            <a:tailEnd type="arrow"/>
          </a:ln>
          <a:effectLst/>
        </p:spPr>
      </p:cxnSp>
      <p:cxnSp>
        <p:nvCxnSpPr>
          <p:cNvPr id="23" name="Connecteur droit avec flèche 22"/>
          <p:cNvCxnSpPr>
            <a:stCxn id="17" idx="3"/>
          </p:cNvCxnSpPr>
          <p:nvPr/>
        </p:nvCxnSpPr>
        <p:spPr bwMode="auto">
          <a:xfrm>
            <a:off x="5148064" y="4437112"/>
            <a:ext cx="864096" cy="1080120"/>
          </a:xfrm>
          <a:prstGeom prst="straightConnector1">
            <a:avLst/>
          </a:prstGeom>
          <a:solidFill>
            <a:schemeClr val="accent1"/>
          </a:solidFill>
          <a:ln w="92075" cap="flat" cmpd="sng" algn="ctr">
            <a:solidFill>
              <a:schemeClr val="accent3">
                <a:lumMod val="60000"/>
                <a:lumOff val="40000"/>
              </a:schemeClr>
            </a:solidFill>
            <a:prstDash val="solid"/>
            <a:round/>
            <a:headEnd type="none" w="med" len="med"/>
            <a:tailEnd type="arrow"/>
          </a:ln>
          <a:effectLst/>
        </p:spPr>
      </p:cxnSp>
      <p:cxnSp>
        <p:nvCxnSpPr>
          <p:cNvPr id="25" name="Connecteur droit avec flèche 24"/>
          <p:cNvCxnSpPr>
            <a:stCxn id="19" idx="3"/>
          </p:cNvCxnSpPr>
          <p:nvPr/>
        </p:nvCxnSpPr>
        <p:spPr bwMode="auto">
          <a:xfrm>
            <a:off x="5148064" y="3645024"/>
            <a:ext cx="1224136" cy="360040"/>
          </a:xfrm>
          <a:prstGeom prst="straightConnector1">
            <a:avLst/>
          </a:prstGeom>
          <a:solidFill>
            <a:schemeClr val="accent1"/>
          </a:solidFill>
          <a:ln w="92075" cap="flat" cmpd="sng" algn="ctr">
            <a:solidFill>
              <a:schemeClr val="accent6">
                <a:lumMod val="40000"/>
                <a:lumOff val="60000"/>
              </a:schemeClr>
            </a:solidFill>
            <a:prstDash val="solid"/>
            <a:round/>
            <a:headEnd type="none" w="med" len="med"/>
            <a:tailEnd type="arrow"/>
          </a:ln>
          <a:effectLst/>
        </p:spPr>
      </p:cxnSp>
      <p:sp>
        <p:nvSpPr>
          <p:cNvPr id="31" name="ZoneTexte 30"/>
          <p:cNvSpPr txBox="1"/>
          <p:nvPr/>
        </p:nvSpPr>
        <p:spPr>
          <a:xfrm>
            <a:off x="5724128" y="4149080"/>
            <a:ext cx="2880320" cy="276999"/>
          </a:xfrm>
          <a:prstGeom prst="rect">
            <a:avLst/>
          </a:prstGeom>
          <a:noFill/>
        </p:spPr>
        <p:txBody>
          <a:bodyPr wrap="square" rtlCol="0">
            <a:spAutoFit/>
          </a:bodyPr>
          <a:lstStyle/>
          <a:p>
            <a:r>
              <a:rPr lang="fr-FR" sz="1200" dirty="0" smtClean="0"/>
              <a:t>Cette proposition peut donner lieu à un EPI</a:t>
            </a:r>
            <a:endParaRPr lang="fr-FR" sz="1200" dirty="0"/>
          </a:p>
        </p:txBody>
      </p:sp>
      <p:sp>
        <p:nvSpPr>
          <p:cNvPr id="21" name="Rectangle à coins arrondis 20"/>
          <p:cNvSpPr/>
          <p:nvPr/>
        </p:nvSpPr>
        <p:spPr bwMode="auto">
          <a:xfrm>
            <a:off x="2771800" y="1556792"/>
            <a:ext cx="2376264" cy="432048"/>
          </a:xfrm>
          <a:prstGeom prst="round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24" name="Rectangle 23"/>
          <p:cNvSpPr/>
          <p:nvPr/>
        </p:nvSpPr>
        <p:spPr bwMode="auto">
          <a:xfrm>
            <a:off x="2843808" y="2996952"/>
            <a:ext cx="72008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800" dirty="0" smtClean="0">
                <a:solidFill>
                  <a:schemeClr val="bg2"/>
                </a:solidFill>
                <a:latin typeface="Times New Roman" pitchFamily="18" charset="0"/>
              </a:rPr>
              <a:t>d</a:t>
            </a:r>
            <a:r>
              <a:rPr kumimoji="0" lang="fr-FR" sz="800" b="0" i="0" u="none" strike="noStrike" cap="none" normalizeH="0" baseline="0" dirty="0" smtClean="0">
                <a:ln>
                  <a:noFill/>
                </a:ln>
                <a:solidFill>
                  <a:schemeClr val="bg2"/>
                </a:solidFill>
                <a:effectLst/>
                <a:latin typeface="Times New Roman" pitchFamily="18" charset="0"/>
              </a:rPr>
              <a:t>onné.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763688" y="332656"/>
            <a:ext cx="6120680" cy="369332"/>
          </a:xfrm>
          <a:prstGeom prst="rect">
            <a:avLst/>
          </a:prstGeom>
          <a:solidFill>
            <a:schemeClr val="bg1">
              <a:lumMod val="60000"/>
              <a:lumOff val="40000"/>
            </a:schemeClr>
          </a:solidFill>
        </p:spPr>
        <p:txBody>
          <a:bodyPr wrap="square" rtlCol="0">
            <a:spAutoFit/>
          </a:bodyPr>
          <a:lstStyle/>
          <a:p>
            <a:pPr algn="ctr"/>
            <a:r>
              <a:rPr lang="fr-FR" dirty="0" smtClean="0"/>
              <a:t>Proposition de projets et de supports pédagogiques 2/2</a:t>
            </a:r>
            <a:endParaRPr lang="fr-FR" dirty="0"/>
          </a:p>
        </p:txBody>
      </p:sp>
      <p:pic>
        <p:nvPicPr>
          <p:cNvPr id="7" name="Picture 1"/>
          <p:cNvPicPr>
            <a:picLocks noChangeAspect="1" noChangeArrowheads="1"/>
          </p:cNvPicPr>
          <p:nvPr/>
        </p:nvPicPr>
        <p:blipFill>
          <a:blip r:embed="rId2" cstate="print"/>
          <a:srcRect/>
          <a:stretch>
            <a:fillRect/>
          </a:stretch>
        </p:blipFill>
        <p:spPr bwMode="auto">
          <a:xfrm>
            <a:off x="323528" y="908720"/>
            <a:ext cx="5332676" cy="1872208"/>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a:stretch>
            <a:fillRect/>
          </a:stretch>
        </p:blipFill>
        <p:spPr bwMode="auto">
          <a:xfrm>
            <a:off x="5796136" y="908720"/>
            <a:ext cx="3024336" cy="1445006"/>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4067944" y="2924944"/>
            <a:ext cx="4489278" cy="3096344"/>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srcRect/>
          <a:stretch>
            <a:fillRect/>
          </a:stretch>
        </p:blipFill>
        <p:spPr bwMode="auto">
          <a:xfrm>
            <a:off x="539552" y="2924944"/>
            <a:ext cx="3110036" cy="3068960"/>
          </a:xfrm>
          <a:prstGeom prst="rect">
            <a:avLst/>
          </a:prstGeom>
          <a:solidFill>
            <a:schemeClr val="bg1">
              <a:lumMod val="60000"/>
              <a:lumOff val="40000"/>
            </a:schemeClr>
          </a:solidFill>
          <a:ln w="9525">
            <a:noFill/>
            <a:miter lim="800000"/>
            <a:headEnd/>
            <a:tailEnd/>
          </a:ln>
        </p:spPr>
      </p:pic>
      <p:sp>
        <p:nvSpPr>
          <p:cNvPr id="11" name="ZoneTexte 10"/>
          <p:cNvSpPr txBox="1"/>
          <p:nvPr/>
        </p:nvSpPr>
        <p:spPr>
          <a:xfrm>
            <a:off x="7668344" y="2996952"/>
            <a:ext cx="720080" cy="369332"/>
          </a:xfrm>
          <a:prstGeom prst="rect">
            <a:avLst/>
          </a:prstGeom>
          <a:solidFill>
            <a:schemeClr val="bg1">
              <a:lumMod val="40000"/>
              <a:lumOff val="60000"/>
            </a:schemeClr>
          </a:solidFill>
        </p:spPr>
        <p:txBody>
          <a:bodyPr wrap="square" rtlCol="0">
            <a:spAutoFit/>
          </a:bodyPr>
          <a:lstStyle/>
          <a:p>
            <a:pPr algn="ctr"/>
            <a:r>
              <a:rPr lang="fr-FR" dirty="0" smtClean="0">
                <a:solidFill>
                  <a:schemeClr val="bg1"/>
                </a:solidFill>
              </a:rPr>
              <a:t>4</a:t>
            </a:r>
            <a:r>
              <a:rPr lang="fr-FR" baseline="30000" dirty="0" smtClean="0">
                <a:solidFill>
                  <a:schemeClr val="bg1"/>
                </a:solidFill>
              </a:rPr>
              <a:t>e</a:t>
            </a:r>
            <a:r>
              <a:rPr lang="fr-FR" dirty="0" smtClean="0">
                <a:solidFill>
                  <a:schemeClr val="bg1"/>
                </a:solidFill>
              </a:rPr>
              <a:t> </a:t>
            </a:r>
            <a:endParaRPr lang="fr-FR" dirty="0">
              <a:solidFill>
                <a:schemeClr val="bg1"/>
              </a:solidFill>
            </a:endParaRPr>
          </a:p>
        </p:txBody>
      </p:sp>
      <p:sp>
        <p:nvSpPr>
          <p:cNvPr id="14" name="ZoneTexte 13"/>
          <p:cNvSpPr txBox="1"/>
          <p:nvPr/>
        </p:nvSpPr>
        <p:spPr>
          <a:xfrm>
            <a:off x="2843808" y="3501008"/>
            <a:ext cx="720080" cy="369332"/>
          </a:xfrm>
          <a:prstGeom prst="rect">
            <a:avLst/>
          </a:prstGeom>
          <a:solidFill>
            <a:schemeClr val="bg1">
              <a:lumMod val="40000"/>
              <a:lumOff val="60000"/>
            </a:schemeClr>
          </a:solidFill>
        </p:spPr>
        <p:txBody>
          <a:bodyPr wrap="square" rtlCol="0">
            <a:spAutoFit/>
          </a:bodyPr>
          <a:lstStyle/>
          <a:p>
            <a:pPr algn="ctr"/>
            <a:r>
              <a:rPr lang="fr-FR" dirty="0" smtClean="0">
                <a:solidFill>
                  <a:schemeClr val="bg1"/>
                </a:solidFill>
              </a:rPr>
              <a:t>3</a:t>
            </a:r>
            <a:r>
              <a:rPr lang="fr-FR" baseline="30000" dirty="0" smtClean="0">
                <a:solidFill>
                  <a:schemeClr val="bg1"/>
                </a:solidFill>
              </a:rPr>
              <a:t>e</a:t>
            </a:r>
            <a:r>
              <a:rPr lang="fr-FR" dirty="0" smtClean="0">
                <a:solidFill>
                  <a:schemeClr val="bg1"/>
                </a:solidFill>
              </a:rPr>
              <a:t> </a:t>
            </a:r>
            <a:endParaRPr lang="fr-FR" dirty="0">
              <a:solidFill>
                <a:schemeClr val="bg1"/>
              </a:solidFill>
            </a:endParaRPr>
          </a:p>
        </p:txBody>
      </p:sp>
      <p:sp>
        <p:nvSpPr>
          <p:cNvPr id="15" name="ZoneTexte 14"/>
          <p:cNvSpPr txBox="1"/>
          <p:nvPr/>
        </p:nvSpPr>
        <p:spPr>
          <a:xfrm>
            <a:off x="6300192" y="1772816"/>
            <a:ext cx="720080" cy="369332"/>
          </a:xfrm>
          <a:prstGeom prst="rect">
            <a:avLst/>
          </a:prstGeom>
          <a:solidFill>
            <a:schemeClr val="bg1">
              <a:lumMod val="40000"/>
              <a:lumOff val="60000"/>
            </a:schemeClr>
          </a:solidFill>
        </p:spPr>
        <p:txBody>
          <a:bodyPr wrap="square" rtlCol="0">
            <a:spAutoFit/>
          </a:bodyPr>
          <a:lstStyle/>
          <a:p>
            <a:pPr algn="ctr"/>
            <a:r>
              <a:rPr lang="fr-FR" dirty="0" smtClean="0">
                <a:solidFill>
                  <a:schemeClr val="bg1"/>
                </a:solidFill>
              </a:rPr>
              <a:t>5</a:t>
            </a:r>
            <a:r>
              <a:rPr lang="fr-FR" baseline="30000" dirty="0" smtClean="0">
                <a:solidFill>
                  <a:schemeClr val="bg1"/>
                </a:solidFill>
              </a:rPr>
              <a:t>e</a:t>
            </a:r>
            <a:r>
              <a:rPr lang="fr-FR" dirty="0" smtClean="0">
                <a:solidFill>
                  <a:schemeClr val="bg1"/>
                </a:solidFill>
              </a:rPr>
              <a:t> </a:t>
            </a:r>
            <a:endParaRPr lang="fr-FR" dirty="0">
              <a:solidFill>
                <a:schemeClr val="bg1"/>
              </a:solidFill>
            </a:endParaRPr>
          </a:p>
        </p:txBody>
      </p:sp>
      <p:sp>
        <p:nvSpPr>
          <p:cNvPr id="16" name="ZoneTexte 15"/>
          <p:cNvSpPr txBox="1"/>
          <p:nvPr/>
        </p:nvSpPr>
        <p:spPr>
          <a:xfrm>
            <a:off x="5796136" y="2420888"/>
            <a:ext cx="3096344" cy="461665"/>
          </a:xfrm>
          <a:prstGeom prst="rect">
            <a:avLst/>
          </a:prstGeom>
          <a:noFill/>
        </p:spPr>
        <p:txBody>
          <a:bodyPr wrap="square" rtlCol="0">
            <a:spAutoFit/>
          </a:bodyPr>
          <a:lstStyle/>
          <a:p>
            <a:r>
              <a:rPr lang="fr-FR" sz="1200" dirty="0" smtClean="0"/>
              <a:t>Une boucle, une variable d’entrée, une variable de sortie.</a:t>
            </a:r>
            <a:endParaRPr lang="fr-FR" sz="1200" dirty="0"/>
          </a:p>
        </p:txBody>
      </p:sp>
      <p:sp>
        <p:nvSpPr>
          <p:cNvPr id="17" name="ZoneTexte 16"/>
          <p:cNvSpPr txBox="1"/>
          <p:nvPr/>
        </p:nvSpPr>
        <p:spPr>
          <a:xfrm>
            <a:off x="539552" y="6021288"/>
            <a:ext cx="3096344" cy="461665"/>
          </a:xfrm>
          <a:prstGeom prst="rect">
            <a:avLst/>
          </a:prstGeom>
          <a:noFill/>
        </p:spPr>
        <p:txBody>
          <a:bodyPr wrap="square" rtlCol="0">
            <a:spAutoFit/>
          </a:bodyPr>
          <a:lstStyle/>
          <a:p>
            <a:r>
              <a:rPr lang="fr-FR" sz="1200" dirty="0" smtClean="0"/>
              <a:t>Deux boucles imbriquées, un comptage, une variable de sortie.</a:t>
            </a:r>
            <a:endParaRPr lang="fr-FR" sz="1200" dirty="0"/>
          </a:p>
        </p:txBody>
      </p:sp>
      <p:sp>
        <p:nvSpPr>
          <p:cNvPr id="18" name="ZoneTexte 17"/>
          <p:cNvSpPr txBox="1"/>
          <p:nvPr/>
        </p:nvSpPr>
        <p:spPr>
          <a:xfrm>
            <a:off x="4067944" y="6093296"/>
            <a:ext cx="4464496" cy="276999"/>
          </a:xfrm>
          <a:prstGeom prst="rect">
            <a:avLst/>
          </a:prstGeom>
          <a:noFill/>
        </p:spPr>
        <p:txBody>
          <a:bodyPr wrap="square" rtlCol="0">
            <a:spAutoFit/>
          </a:bodyPr>
          <a:lstStyle/>
          <a:p>
            <a:r>
              <a:rPr lang="fr-FR" sz="1200" dirty="0" smtClean="0"/>
              <a:t>Une boucle, deux variables d’entrée, une variable de sortie.</a:t>
            </a:r>
            <a:endParaRPr lang="fr-F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876256" y="548680"/>
            <a:ext cx="1872208" cy="369332"/>
          </a:xfrm>
          <a:prstGeom prst="rect">
            <a:avLst/>
          </a:prstGeom>
          <a:solidFill>
            <a:schemeClr val="bg1">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
        <p:nvSpPr>
          <p:cNvPr id="10" name="ZoneTexte 9"/>
          <p:cNvSpPr txBox="1"/>
          <p:nvPr/>
        </p:nvSpPr>
        <p:spPr>
          <a:xfrm>
            <a:off x="549449" y="548680"/>
            <a:ext cx="4896544" cy="369332"/>
          </a:xfrm>
          <a:prstGeom prst="rect">
            <a:avLst/>
          </a:prstGeom>
          <a:solidFill>
            <a:schemeClr val="bg1">
              <a:lumMod val="60000"/>
              <a:lumOff val="40000"/>
            </a:schemeClr>
          </a:solidFill>
          <a:ln>
            <a:solidFill>
              <a:schemeClr val="bg1"/>
            </a:solidFill>
          </a:ln>
        </p:spPr>
        <p:txBody>
          <a:bodyPr wrap="square" rtlCol="0">
            <a:spAutoFit/>
          </a:bodyPr>
          <a:lstStyle/>
          <a:p>
            <a:pPr algn="ctr"/>
            <a:r>
              <a:rPr lang="fr-FR" dirty="0" smtClean="0"/>
              <a:t>Qu’est ce qu’un système embarqué ? 1/2</a:t>
            </a:r>
            <a:endParaRPr lang="fr-FR" dirty="0"/>
          </a:p>
        </p:txBody>
      </p:sp>
      <p:sp>
        <p:nvSpPr>
          <p:cNvPr id="8" name="Rectangle 7"/>
          <p:cNvSpPr/>
          <p:nvPr/>
        </p:nvSpPr>
        <p:spPr>
          <a:xfrm>
            <a:off x="467544" y="1124744"/>
            <a:ext cx="8352928" cy="1477328"/>
          </a:xfrm>
          <a:prstGeom prst="rect">
            <a:avLst/>
          </a:prstGeom>
        </p:spPr>
        <p:txBody>
          <a:bodyPr wrap="square">
            <a:spAutoFit/>
          </a:bodyPr>
          <a:lstStyle/>
          <a:p>
            <a:r>
              <a:rPr lang="fr-FR" dirty="0" smtClean="0"/>
              <a:t>Un </a:t>
            </a:r>
            <a:r>
              <a:rPr lang="fr-FR" b="1" dirty="0" smtClean="0"/>
              <a:t>système embarqué </a:t>
            </a:r>
            <a:r>
              <a:rPr lang="fr-FR" dirty="0" smtClean="0"/>
              <a:t>est défini comme un système électronique et informatique autonome, souvent temps réel, spécialisé dans une tâche bien précise. Le terme désigne aussi bien le matériel informatique que le logiciel utilisé. Ses ressources sont généralement limitées. Cette limitation est généralement d'ordre spatial (encombrement réduit) et énergétique (consommation restreinte).</a:t>
            </a:r>
            <a:endParaRPr lang="fr-FR" dirty="0"/>
          </a:p>
        </p:txBody>
      </p:sp>
      <p:sp>
        <p:nvSpPr>
          <p:cNvPr id="9" name="Rectangle 8"/>
          <p:cNvSpPr/>
          <p:nvPr/>
        </p:nvSpPr>
        <p:spPr>
          <a:xfrm>
            <a:off x="467544" y="2708920"/>
            <a:ext cx="8352928" cy="646331"/>
          </a:xfrm>
          <a:prstGeom prst="rect">
            <a:avLst/>
          </a:prstGeom>
        </p:spPr>
        <p:txBody>
          <a:bodyPr wrap="square">
            <a:spAutoFit/>
          </a:bodyPr>
          <a:lstStyle/>
          <a:p>
            <a:r>
              <a:rPr lang="fr-FR" dirty="0" smtClean="0"/>
              <a:t>C’est aussi un système informatique destiné à fonctionner dans un véhicule ou dans un appareil, comme un avion, un </a:t>
            </a:r>
            <a:r>
              <a:rPr lang="fr-FR" dirty="0" err="1" smtClean="0"/>
              <a:t>drône</a:t>
            </a:r>
            <a:r>
              <a:rPr lang="fr-FR" dirty="0" smtClean="0"/>
              <a:t>, un four ou encore un Smartphone.</a:t>
            </a:r>
            <a:endParaRPr lang="fr-FR" dirty="0"/>
          </a:p>
        </p:txBody>
      </p:sp>
      <p:sp>
        <p:nvSpPr>
          <p:cNvPr id="11" name="Rectangle 10"/>
          <p:cNvSpPr/>
          <p:nvPr/>
        </p:nvSpPr>
        <p:spPr>
          <a:xfrm>
            <a:off x="467544" y="3501008"/>
            <a:ext cx="8496944" cy="2585323"/>
          </a:xfrm>
          <a:prstGeom prst="rect">
            <a:avLst/>
          </a:prstGeom>
        </p:spPr>
        <p:txBody>
          <a:bodyPr wrap="square">
            <a:spAutoFit/>
          </a:bodyPr>
          <a:lstStyle/>
          <a:p>
            <a:r>
              <a:rPr lang="fr-FR" b="1" dirty="0" smtClean="0"/>
              <a:t>Il existe différents types de systèmes embarqués :</a:t>
            </a:r>
          </a:p>
          <a:p>
            <a:endParaRPr lang="fr-FR" dirty="0" smtClean="0"/>
          </a:p>
          <a:p>
            <a:r>
              <a:rPr lang="fr-FR" dirty="0" smtClean="0"/>
              <a:t>Calcul général : Jeu vidéo.</a:t>
            </a:r>
          </a:p>
          <a:p>
            <a:r>
              <a:rPr lang="fr-FR" dirty="0" smtClean="0"/>
              <a:t></a:t>
            </a:r>
          </a:p>
          <a:p>
            <a:r>
              <a:rPr lang="fr-FR" dirty="0" smtClean="0"/>
              <a:t>Contrôle de systèmes en Temps Réel : Système de navigation aérien.</a:t>
            </a:r>
          </a:p>
          <a:p>
            <a:r>
              <a:rPr lang="fr-FR" dirty="0" smtClean="0"/>
              <a:t></a:t>
            </a:r>
          </a:p>
          <a:p>
            <a:r>
              <a:rPr lang="fr-FR" dirty="0" smtClean="0"/>
              <a:t>Traitement du signal : radar, sonar.</a:t>
            </a:r>
          </a:p>
          <a:p>
            <a:r>
              <a:rPr lang="fr-FR" dirty="0" smtClean="0"/>
              <a:t></a:t>
            </a:r>
          </a:p>
          <a:p>
            <a:r>
              <a:rPr lang="fr-FR" dirty="0" smtClean="0"/>
              <a:t>Transmission d’information et commutation : téléphone, internet.</a:t>
            </a:r>
            <a:endParaRPr lang="fr-FR" dirty="0"/>
          </a:p>
        </p:txBody>
      </p:sp>
      <p:sp>
        <p:nvSpPr>
          <p:cNvPr id="12" name="Rectangle 11"/>
          <p:cNvSpPr/>
          <p:nvPr/>
        </p:nvSpPr>
        <p:spPr>
          <a:xfrm>
            <a:off x="539552" y="6165304"/>
            <a:ext cx="8136904" cy="369332"/>
          </a:xfrm>
          <a:prstGeom prst="rect">
            <a:avLst/>
          </a:prstGeom>
        </p:spPr>
        <p:txBody>
          <a:bodyPr wrap="square">
            <a:spAutoFit/>
          </a:bodyPr>
          <a:lstStyle/>
          <a:p>
            <a:pPr algn="ctr"/>
            <a:r>
              <a:rPr lang="fr-FR" b="1" i="1" dirty="0" err="1" smtClean="0">
                <a:solidFill>
                  <a:prstClr val="white"/>
                </a:solidFill>
              </a:rPr>
              <a:t>Arduino</a:t>
            </a:r>
            <a:r>
              <a:rPr lang="fr-FR" b="1" i="1" dirty="0" smtClean="0">
                <a:solidFill>
                  <a:prstClr val="white"/>
                </a:solidFill>
              </a:rPr>
              <a:t> est un système d'informatique embarqué grand public</a:t>
            </a:r>
            <a:endParaRPr lang="fr-FR"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rte Arduino Uno"/>
          <p:cNvPicPr>
            <a:picLocks noChangeAspect="1" noChangeArrowheads="1"/>
          </p:cNvPicPr>
          <p:nvPr/>
        </p:nvPicPr>
        <p:blipFill>
          <a:blip r:embed="rId2" cstate="print"/>
          <a:srcRect/>
          <a:stretch>
            <a:fillRect/>
          </a:stretch>
        </p:blipFill>
        <p:spPr bwMode="auto">
          <a:xfrm>
            <a:off x="611560" y="1124744"/>
            <a:ext cx="2520280" cy="2520280"/>
          </a:xfrm>
          <a:prstGeom prst="rect">
            <a:avLst/>
          </a:prstGeom>
          <a:noFill/>
        </p:spPr>
      </p:pic>
      <p:sp>
        <p:nvSpPr>
          <p:cNvPr id="5" name="Rectangle à coins arrondis 4"/>
          <p:cNvSpPr/>
          <p:nvPr/>
        </p:nvSpPr>
        <p:spPr>
          <a:xfrm>
            <a:off x="331912" y="3410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11560" y="620688"/>
            <a:ext cx="4896544" cy="369332"/>
          </a:xfrm>
          <a:prstGeom prst="rect">
            <a:avLst/>
          </a:prstGeom>
          <a:solidFill>
            <a:schemeClr val="bg1">
              <a:lumMod val="60000"/>
              <a:lumOff val="40000"/>
            </a:schemeClr>
          </a:solidFill>
          <a:ln>
            <a:solidFill>
              <a:schemeClr val="bg1"/>
            </a:solidFill>
          </a:ln>
        </p:spPr>
        <p:txBody>
          <a:bodyPr wrap="square" rtlCol="0">
            <a:spAutoFit/>
          </a:bodyPr>
          <a:lstStyle/>
          <a:p>
            <a:pPr algn="ctr"/>
            <a:r>
              <a:rPr lang="fr-FR" dirty="0" smtClean="0"/>
              <a:t>Qu’est ce qu’un système embarqué ? 2/2</a:t>
            </a:r>
            <a:endParaRPr lang="fr-FR" dirty="0"/>
          </a:p>
        </p:txBody>
      </p:sp>
      <p:sp>
        <p:nvSpPr>
          <p:cNvPr id="7171" name="Rectangle 3"/>
          <p:cNvSpPr>
            <a:spLocks noChangeArrowheads="1"/>
          </p:cNvSpPr>
          <p:nvPr/>
        </p:nvSpPr>
        <p:spPr bwMode="auto">
          <a:xfrm>
            <a:off x="3203848" y="1124744"/>
            <a:ext cx="5725144" cy="2554545"/>
          </a:xfrm>
          <a:prstGeom prst="rect">
            <a:avLst/>
          </a:prstGeom>
          <a:solidFill>
            <a:schemeClr val="bg1">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1000" b="0" i="0" u="none" strike="noStrike" cap="none" normalizeH="0" baseline="0" dirty="0" smtClean="0">
                <a:ln>
                  <a:noFill/>
                </a:ln>
                <a:solidFill>
                  <a:schemeClr val="tx1"/>
                </a:solidFill>
                <a:effectLst/>
                <a:latin typeface="Arial" charset="0"/>
                <a:cs typeface="Arial" charset="0"/>
              </a:rPr>
              <a:t>Un prix dérisoire étant donné l'étendue des applications possibles. On comptera 20 euros pour la carte. Le logiciel est fourni gratuitement !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tabLst/>
            </a:pPr>
            <a:r>
              <a:rPr kumimoji="0" lang="fr-FR" sz="1000" b="0" i="0" u="none" strike="noStrike" cap="none" normalizeH="0" baseline="0" dirty="0" smtClean="0">
                <a:ln>
                  <a:noFill/>
                </a:ln>
                <a:solidFill>
                  <a:schemeClr val="tx1"/>
                </a:solidFill>
                <a:effectLst/>
                <a:latin typeface="Arial" charset="0"/>
                <a:cs typeface="Arial" charset="0"/>
              </a:rPr>
              <a:t>Une compatibilité sous toutes les plateformes, à savoir : Windows, Linux et Mac OS. </a:t>
            </a:r>
          </a:p>
          <a:p>
            <a:pPr marL="0" marR="0" lvl="0" indent="0" algn="l" defTabSz="914400" rtl="0" eaLnBrk="1" fontAlgn="base" latinLnBrk="0" hangingPunct="1">
              <a:lnSpc>
                <a:spcPct val="100000"/>
              </a:lnSpc>
              <a:spcBef>
                <a:spcPct val="0"/>
              </a:spcBef>
              <a:spcAft>
                <a:spcPct val="0"/>
              </a:spcAft>
              <a:buClrTx/>
              <a:buSzTx/>
              <a:tabLst/>
            </a:pPr>
            <a:endParaRPr kumimoji="0" lang="fr-FR"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tabLst/>
            </a:pPr>
            <a:r>
              <a:rPr kumimoji="0" lang="fr-FR" sz="1000" b="0" i="0" u="none" strike="noStrike" cap="none" normalizeH="0" baseline="0" dirty="0" smtClean="0">
                <a:ln>
                  <a:noFill/>
                </a:ln>
                <a:solidFill>
                  <a:schemeClr val="tx1"/>
                </a:solidFill>
                <a:effectLst/>
                <a:latin typeface="Arial" charset="0"/>
                <a:cs typeface="Arial" charset="0"/>
              </a:rPr>
              <a:t>Une communauté ultra développée ! Des milliers de forums d'</a:t>
            </a:r>
            <a:r>
              <a:rPr kumimoji="0" lang="fr-FR" sz="1000" b="0" i="0" u="none" strike="noStrike" cap="none" normalizeH="0" baseline="0" dirty="0" err="1" smtClean="0">
                <a:ln>
                  <a:noFill/>
                </a:ln>
                <a:solidFill>
                  <a:schemeClr val="tx1"/>
                </a:solidFill>
                <a:effectLst/>
                <a:latin typeface="Arial" charset="0"/>
                <a:cs typeface="Arial" charset="0"/>
              </a:rPr>
              <a:t>entr-aide</a:t>
            </a:r>
            <a:r>
              <a:rPr kumimoji="0" lang="fr-FR" sz="1000" b="0" i="0" u="none" strike="noStrike" cap="none" normalizeH="0" baseline="0" dirty="0" smtClean="0">
                <a:ln>
                  <a:noFill/>
                </a:ln>
                <a:solidFill>
                  <a:schemeClr val="tx1"/>
                </a:solidFill>
                <a:effectLst/>
                <a:latin typeface="Arial" charset="0"/>
                <a:cs typeface="Arial" charset="0"/>
              </a:rPr>
              <a:t>, de présentations de projets, de propositions de programmes et de bibliothèques, …</a:t>
            </a:r>
          </a:p>
          <a:p>
            <a:pPr marL="0" marR="0" lvl="0" indent="0" algn="l" defTabSz="914400" rtl="0" eaLnBrk="1" fontAlgn="base" latinLnBrk="0" hangingPunct="1">
              <a:lnSpc>
                <a:spcPct val="100000"/>
              </a:lnSpc>
              <a:spcBef>
                <a:spcPct val="0"/>
              </a:spcBef>
              <a:spcAft>
                <a:spcPct val="0"/>
              </a:spcAft>
              <a:buClrTx/>
              <a:buSzTx/>
              <a:tabLst/>
            </a:pPr>
            <a:r>
              <a:rPr kumimoji="0" lang="fr-FR" sz="10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tabLst/>
            </a:pPr>
            <a:r>
              <a:rPr kumimoji="0" lang="fr-FR" sz="1000" b="0" i="0" u="none" strike="noStrike" cap="none" normalizeH="0" baseline="0" dirty="0" smtClean="0">
                <a:ln>
                  <a:noFill/>
                </a:ln>
                <a:solidFill>
                  <a:schemeClr val="tx1"/>
                </a:solidFill>
                <a:effectLst/>
                <a:latin typeface="Arial" charset="0"/>
                <a:cs typeface="Arial" charset="0"/>
              </a:rPr>
              <a:t>Un site en français </a:t>
            </a:r>
            <a:r>
              <a:rPr kumimoji="0" lang="fr-FR" sz="1000" b="0" i="0" u="none" strike="noStrike" cap="none" normalizeH="0" baseline="0" dirty="0" smtClean="0">
                <a:ln>
                  <a:noFill/>
                </a:ln>
                <a:solidFill>
                  <a:schemeClr val="tx1"/>
                </a:solidFill>
                <a:effectLst/>
                <a:latin typeface="Arial" charset="0"/>
                <a:cs typeface="Arial" charset="0"/>
                <a:hlinkClick r:id="rId3"/>
              </a:rPr>
              <a:t>arduino.cc</a:t>
            </a:r>
            <a:r>
              <a:rPr kumimoji="0" lang="fr-FR" sz="1000" b="0" i="0" u="none" strike="noStrike" cap="none" normalizeH="0" baseline="0" dirty="0" smtClean="0">
                <a:ln>
                  <a:noFill/>
                </a:ln>
                <a:solidFill>
                  <a:schemeClr val="tx1"/>
                </a:solidFill>
                <a:effectLst/>
                <a:latin typeface="Arial" charset="0"/>
                <a:cs typeface="Arial" charset="0"/>
              </a:rPr>
              <a:t> où vous trouverez tout de la référence </a:t>
            </a:r>
            <a:r>
              <a:rPr kumimoji="0" lang="fr-FR" sz="1000" b="0" i="0" u="none" strike="noStrike" cap="none" normalizeH="0" baseline="0" dirty="0" err="1" smtClean="0">
                <a:ln>
                  <a:noFill/>
                </a:ln>
                <a:solidFill>
                  <a:schemeClr val="tx1"/>
                </a:solidFill>
                <a:effectLst/>
                <a:latin typeface="Arial" charset="0"/>
                <a:cs typeface="Arial" charset="0"/>
              </a:rPr>
              <a:t>Arduino</a:t>
            </a:r>
            <a:r>
              <a:rPr kumimoji="0" lang="fr-FR" sz="1000" b="0" i="0" u="none" strike="noStrike" cap="none" normalizeH="0" baseline="0" dirty="0" smtClean="0">
                <a:ln>
                  <a:noFill/>
                </a:ln>
                <a:solidFill>
                  <a:schemeClr val="tx1"/>
                </a:solidFill>
                <a:effectLst/>
                <a:latin typeface="Arial" charset="0"/>
                <a:cs typeface="Arial" charset="0"/>
              </a:rPr>
              <a:t>, le matériel, des exemples d'utilisations, de l'aide pour débuter, des explications sur le logiciel et le matériel, etc.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tabLst/>
            </a:pPr>
            <a:r>
              <a:rPr kumimoji="0" lang="fr-FR" sz="1000" b="0" i="0" u="none" strike="noStrike" cap="none" normalizeH="0" baseline="0" dirty="0" smtClean="0">
                <a:ln>
                  <a:noFill/>
                </a:ln>
                <a:solidFill>
                  <a:schemeClr val="tx1"/>
                </a:solidFill>
                <a:effectLst/>
                <a:latin typeface="Arial" charset="0"/>
                <a:cs typeface="Arial" charset="0"/>
              </a:rPr>
              <a:t>Une liberté quasi absolue. Elle constitue en elle-même deux choses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000" b="0" i="0" u="none" strike="noStrike" cap="none" normalizeH="0" baseline="0" dirty="0" smtClean="0">
              <a:ln>
                <a:noFill/>
              </a:ln>
              <a:solidFill>
                <a:schemeClr val="tx1"/>
              </a:solidFill>
              <a:effectLst/>
              <a:latin typeface="Arial" charset="0"/>
              <a:cs typeface="Arial" charset="0"/>
            </a:endParaRPr>
          </a:p>
          <a:p>
            <a:pPr lvl="1" eaLnBrk="0" fontAlgn="base" hangingPunct="0">
              <a:spcBef>
                <a:spcPct val="0"/>
              </a:spcBef>
              <a:spcAft>
                <a:spcPct val="0"/>
              </a:spcAft>
              <a:buFontTx/>
              <a:buChar char="•"/>
            </a:pPr>
            <a:r>
              <a:rPr kumimoji="0" lang="fr-FR" sz="1000" b="0" i="0" u="none" strike="noStrike" cap="none" normalizeH="0" baseline="0" dirty="0" smtClean="0">
                <a:ln>
                  <a:noFill/>
                </a:ln>
                <a:solidFill>
                  <a:schemeClr val="tx1"/>
                </a:solidFill>
                <a:effectLst/>
                <a:latin typeface="Arial" charset="0"/>
                <a:cs typeface="Arial" charset="0"/>
              </a:rPr>
              <a:t>Le logiciel : gratuit et open source, développé en Java, dont la simplicité d'utilisation relève du savoir cliquer sur la souris. </a:t>
            </a:r>
          </a:p>
          <a:p>
            <a:pPr lvl="1" eaLnBrk="0" fontAlgn="base" hangingPunct="0">
              <a:spcBef>
                <a:spcPct val="0"/>
              </a:spcBef>
              <a:spcAft>
                <a:spcPct val="0"/>
              </a:spcAft>
              <a:buFontTx/>
              <a:buChar char="•"/>
            </a:pPr>
            <a:r>
              <a:rPr kumimoji="0" lang="fr-FR" sz="1000" b="0" i="0" u="none" strike="noStrike" cap="none" normalizeH="0" baseline="0" dirty="0" smtClean="0">
                <a:ln>
                  <a:noFill/>
                </a:ln>
                <a:solidFill>
                  <a:schemeClr val="tx1"/>
                </a:solidFill>
                <a:effectLst/>
                <a:latin typeface="Arial" charset="0"/>
                <a:cs typeface="Arial" charset="0"/>
              </a:rPr>
              <a:t>Le matériel : cartes électroniques dont les schémas sont en libre circulation sur internet.</a:t>
            </a:r>
            <a:endParaRPr kumimoji="0" lang="fr-FR" sz="1200" b="0" i="0" u="none" strike="noStrike" cap="none" normalizeH="0" baseline="0" dirty="0" smtClean="0">
              <a:ln>
                <a:noFill/>
              </a:ln>
              <a:solidFill>
                <a:schemeClr val="tx1"/>
              </a:solidFill>
              <a:effectLst/>
              <a:latin typeface="Arial" charset="0"/>
              <a:cs typeface="Arial" charset="0"/>
            </a:endParaRPr>
          </a:p>
        </p:txBody>
      </p:sp>
      <p:sp>
        <p:nvSpPr>
          <p:cNvPr id="8" name="ZoneTexte 7"/>
          <p:cNvSpPr txBox="1"/>
          <p:nvPr/>
        </p:nvSpPr>
        <p:spPr>
          <a:xfrm>
            <a:off x="611560" y="3717032"/>
            <a:ext cx="2520280" cy="276999"/>
          </a:xfrm>
          <a:prstGeom prst="rect">
            <a:avLst/>
          </a:prstGeom>
          <a:solidFill>
            <a:schemeClr val="bg1">
              <a:lumMod val="60000"/>
              <a:lumOff val="40000"/>
            </a:schemeClr>
          </a:solidFill>
          <a:ln>
            <a:solidFill>
              <a:schemeClr val="bg1"/>
            </a:solidFill>
          </a:ln>
        </p:spPr>
        <p:txBody>
          <a:bodyPr wrap="square" rtlCol="0">
            <a:spAutoFit/>
          </a:bodyPr>
          <a:lstStyle/>
          <a:p>
            <a:pPr algn="ctr"/>
            <a:r>
              <a:rPr lang="fr-FR" sz="1200" dirty="0" smtClean="0"/>
              <a:t>Carte </a:t>
            </a:r>
            <a:r>
              <a:rPr lang="fr-FR" sz="1200" dirty="0" err="1" smtClean="0"/>
              <a:t>Arduino</a:t>
            </a:r>
            <a:r>
              <a:rPr lang="fr-FR" sz="1200" dirty="0" smtClean="0"/>
              <a:t> </a:t>
            </a:r>
            <a:r>
              <a:rPr lang="fr-FR" sz="1200" dirty="0" err="1" smtClean="0"/>
              <a:t>Uno</a:t>
            </a:r>
            <a:endParaRPr lang="fr-FR" sz="1200" dirty="0"/>
          </a:p>
        </p:txBody>
      </p:sp>
      <p:pic>
        <p:nvPicPr>
          <p:cNvPr id="18434" name="Picture 2" descr="Afficher l'image d'origine"/>
          <p:cNvPicPr>
            <a:picLocks noChangeAspect="1" noChangeArrowheads="1"/>
          </p:cNvPicPr>
          <p:nvPr/>
        </p:nvPicPr>
        <p:blipFill>
          <a:blip r:embed="rId4" cstate="print"/>
          <a:srcRect/>
          <a:stretch>
            <a:fillRect/>
          </a:stretch>
        </p:blipFill>
        <p:spPr bwMode="auto">
          <a:xfrm>
            <a:off x="611560" y="4077072"/>
            <a:ext cx="2520280" cy="2304256"/>
          </a:xfrm>
          <a:prstGeom prst="rect">
            <a:avLst/>
          </a:prstGeom>
          <a:noFill/>
        </p:spPr>
      </p:pic>
      <p:sp>
        <p:nvSpPr>
          <p:cNvPr id="9" name="ZoneTexte 8"/>
          <p:cNvSpPr txBox="1"/>
          <p:nvPr/>
        </p:nvSpPr>
        <p:spPr>
          <a:xfrm>
            <a:off x="611560" y="6453336"/>
            <a:ext cx="2520280" cy="276999"/>
          </a:xfrm>
          <a:prstGeom prst="rect">
            <a:avLst/>
          </a:prstGeom>
          <a:solidFill>
            <a:schemeClr val="bg1">
              <a:lumMod val="60000"/>
              <a:lumOff val="40000"/>
            </a:schemeClr>
          </a:solidFill>
          <a:ln>
            <a:solidFill>
              <a:schemeClr val="bg1"/>
            </a:solidFill>
          </a:ln>
        </p:spPr>
        <p:txBody>
          <a:bodyPr wrap="square" rtlCol="0">
            <a:spAutoFit/>
          </a:bodyPr>
          <a:lstStyle/>
          <a:p>
            <a:pPr algn="ctr"/>
            <a:r>
              <a:rPr lang="fr-FR" sz="1200" dirty="0" smtClean="0"/>
              <a:t>Carte  compatible </a:t>
            </a:r>
            <a:r>
              <a:rPr lang="fr-FR" sz="1200" dirty="0" err="1" smtClean="0"/>
              <a:t>Arduino</a:t>
            </a:r>
            <a:r>
              <a:rPr lang="fr-FR" sz="1200" dirty="0" smtClean="0"/>
              <a:t> Me Orion</a:t>
            </a:r>
            <a:endParaRPr lang="fr-FR" sz="1200" dirty="0"/>
          </a:p>
        </p:txBody>
      </p:sp>
      <p:pic>
        <p:nvPicPr>
          <p:cNvPr id="18440" name="Picture 8" descr="http://cdn1.bigcommerce.com/server2600/4r4weyxd/products/401/images/1999/94004_P1__35992.1411984269.1280.1280.jpg?c=2"/>
          <p:cNvPicPr>
            <a:picLocks noChangeAspect="1" noChangeArrowheads="1"/>
          </p:cNvPicPr>
          <p:nvPr/>
        </p:nvPicPr>
        <p:blipFill>
          <a:blip r:embed="rId5" cstate="print"/>
          <a:srcRect/>
          <a:stretch>
            <a:fillRect/>
          </a:stretch>
        </p:blipFill>
        <p:spPr bwMode="auto">
          <a:xfrm>
            <a:off x="3203848" y="4077072"/>
            <a:ext cx="1728191" cy="1728192"/>
          </a:xfrm>
          <a:prstGeom prst="rect">
            <a:avLst/>
          </a:prstGeom>
          <a:noFill/>
        </p:spPr>
      </p:pic>
      <p:sp>
        <p:nvSpPr>
          <p:cNvPr id="12" name="ZoneTexte 11"/>
          <p:cNvSpPr txBox="1"/>
          <p:nvPr/>
        </p:nvSpPr>
        <p:spPr>
          <a:xfrm>
            <a:off x="3203848" y="5877272"/>
            <a:ext cx="1728192" cy="864096"/>
          </a:xfrm>
          <a:prstGeom prst="rect">
            <a:avLst/>
          </a:prstGeom>
          <a:solidFill>
            <a:schemeClr val="bg1">
              <a:lumMod val="60000"/>
              <a:lumOff val="40000"/>
            </a:schemeClr>
          </a:solidFill>
          <a:ln>
            <a:solidFill>
              <a:schemeClr val="bg1"/>
            </a:solidFill>
          </a:ln>
        </p:spPr>
        <p:txBody>
          <a:bodyPr wrap="square" rtlCol="0">
            <a:spAutoFit/>
          </a:bodyPr>
          <a:lstStyle/>
          <a:p>
            <a:pPr algn="ctr"/>
            <a:r>
              <a:rPr lang="fr-FR" sz="1200" dirty="0" smtClean="0"/>
              <a:t>De nombreux capteurs et actionneurs peuvent être connectés facilement à cette carte électronique.</a:t>
            </a:r>
            <a:endParaRPr lang="fr-FR" sz="1200" dirty="0"/>
          </a:p>
        </p:txBody>
      </p:sp>
      <p:pic>
        <p:nvPicPr>
          <p:cNvPr id="18441" name="Picture 9"/>
          <p:cNvPicPr>
            <a:picLocks noChangeAspect="1" noChangeArrowheads="1"/>
          </p:cNvPicPr>
          <p:nvPr/>
        </p:nvPicPr>
        <p:blipFill>
          <a:blip r:embed="rId6" cstate="print"/>
          <a:srcRect/>
          <a:stretch>
            <a:fillRect/>
          </a:stretch>
        </p:blipFill>
        <p:spPr bwMode="auto">
          <a:xfrm>
            <a:off x="5004048" y="3861048"/>
            <a:ext cx="3909831" cy="2160240"/>
          </a:xfrm>
          <a:prstGeom prst="rect">
            <a:avLst/>
          </a:prstGeom>
          <a:noFill/>
          <a:ln w="9525">
            <a:noFill/>
            <a:miter lim="800000"/>
            <a:headEnd/>
            <a:tailEnd/>
          </a:ln>
        </p:spPr>
      </p:pic>
      <p:sp>
        <p:nvSpPr>
          <p:cNvPr id="14" name="ZoneTexte 13"/>
          <p:cNvSpPr txBox="1"/>
          <p:nvPr/>
        </p:nvSpPr>
        <p:spPr>
          <a:xfrm>
            <a:off x="5004048" y="6093296"/>
            <a:ext cx="3888432" cy="646331"/>
          </a:xfrm>
          <a:prstGeom prst="rect">
            <a:avLst/>
          </a:prstGeom>
          <a:solidFill>
            <a:schemeClr val="bg1">
              <a:lumMod val="60000"/>
              <a:lumOff val="40000"/>
            </a:schemeClr>
          </a:solidFill>
          <a:ln>
            <a:solidFill>
              <a:schemeClr val="bg1"/>
            </a:solidFill>
          </a:ln>
        </p:spPr>
        <p:txBody>
          <a:bodyPr wrap="square" rtlCol="0">
            <a:spAutoFit/>
          </a:bodyPr>
          <a:lstStyle/>
          <a:p>
            <a:pPr algn="ctr"/>
            <a:r>
              <a:rPr lang="fr-FR" sz="1200" dirty="0" smtClean="0"/>
              <a:t>Le logiciel </a:t>
            </a:r>
            <a:r>
              <a:rPr lang="fr-FR" sz="1200" dirty="0" err="1" smtClean="0"/>
              <a:t>mBblock</a:t>
            </a:r>
            <a:r>
              <a:rPr lang="fr-FR" sz="1200" dirty="0" smtClean="0"/>
              <a:t> est une extension de Scratch2, il permet le contrôle des cartes de base </a:t>
            </a:r>
            <a:r>
              <a:rPr lang="fr-FR" sz="1200" dirty="0" err="1" smtClean="0"/>
              <a:t>Arduino</a:t>
            </a:r>
            <a:r>
              <a:rPr lang="fr-FR" sz="1200" dirty="0" smtClean="0"/>
              <a:t>. On peut le télécharger gratuitement </a:t>
            </a:r>
            <a:r>
              <a:rPr lang="fr-FR" sz="1200" dirty="0" smtClean="0">
                <a:hlinkClick r:id="rId7"/>
              </a:rPr>
              <a:t>ici.</a:t>
            </a:r>
            <a:endParaRPr lang="fr-FR" sz="1200" dirty="0"/>
          </a:p>
        </p:txBody>
      </p:sp>
      <p:sp>
        <p:nvSpPr>
          <p:cNvPr id="13" name="ZoneTexte 12"/>
          <p:cNvSpPr txBox="1"/>
          <p:nvPr/>
        </p:nvSpPr>
        <p:spPr>
          <a:xfrm>
            <a:off x="6876256" y="620688"/>
            <a:ext cx="1872208" cy="369332"/>
          </a:xfrm>
          <a:prstGeom prst="rect">
            <a:avLst/>
          </a:prstGeom>
          <a:solidFill>
            <a:schemeClr val="bg1">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1691680" y="4509120"/>
            <a:ext cx="4824536" cy="1944216"/>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39552" y="2420888"/>
            <a:ext cx="3888432" cy="19442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499992" y="1700808"/>
            <a:ext cx="4320480" cy="2808312"/>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39552" y="404664"/>
            <a:ext cx="4968552" cy="1800200"/>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11560" y="2780928"/>
            <a:ext cx="3672408" cy="1200329"/>
          </a:xfrm>
          <a:prstGeom prst="rect">
            <a:avLst/>
          </a:prstGeom>
          <a:noFill/>
        </p:spPr>
        <p:txBody>
          <a:bodyPr wrap="square" rtlCol="0">
            <a:spAutoFit/>
          </a:bodyPr>
          <a:lstStyle/>
          <a:p>
            <a:pPr algn="ctr"/>
            <a:r>
              <a:rPr lang="fr-FR" sz="3600" dirty="0" smtClean="0"/>
              <a:t>Algorithmique et codage au collège</a:t>
            </a:r>
            <a:endParaRPr lang="fr-FR" sz="3600" dirty="0"/>
          </a:p>
        </p:txBody>
      </p:sp>
      <p:sp>
        <p:nvSpPr>
          <p:cNvPr id="6" name="Rectangle 5"/>
          <p:cNvSpPr/>
          <p:nvPr/>
        </p:nvSpPr>
        <p:spPr>
          <a:xfrm>
            <a:off x="683568" y="836712"/>
            <a:ext cx="4824536" cy="923330"/>
          </a:xfrm>
          <a:prstGeom prst="rect">
            <a:avLst/>
          </a:prstGeom>
        </p:spPr>
        <p:txBody>
          <a:bodyPr wrap="square">
            <a:spAutoFit/>
          </a:bodyPr>
          <a:lstStyle/>
          <a:p>
            <a:pPr algn="ctr"/>
            <a:r>
              <a:rPr lang="fr-FR" dirty="0" smtClean="0"/>
              <a:t>Un algorithme est une suite finie et non-ambiguë d’instructions permettant de donner la réponse à un problème.</a:t>
            </a:r>
            <a:endParaRPr lang="fr-FR" dirty="0"/>
          </a:p>
        </p:txBody>
      </p:sp>
      <p:sp>
        <p:nvSpPr>
          <p:cNvPr id="7" name="Rectangle 6"/>
          <p:cNvSpPr/>
          <p:nvPr/>
        </p:nvSpPr>
        <p:spPr>
          <a:xfrm>
            <a:off x="1979712" y="4941168"/>
            <a:ext cx="4320480" cy="1200329"/>
          </a:xfrm>
          <a:prstGeom prst="rect">
            <a:avLst/>
          </a:prstGeom>
        </p:spPr>
        <p:txBody>
          <a:bodyPr wrap="square">
            <a:spAutoFit/>
          </a:bodyPr>
          <a:lstStyle/>
          <a:p>
            <a:pPr algn="ctr"/>
            <a:r>
              <a:rPr lang="fr-FR" dirty="0" smtClean="0"/>
              <a:t>L'algorithme est codé dans un </a:t>
            </a:r>
            <a:r>
              <a:rPr lang="fr-FR" b="1" dirty="0" smtClean="0"/>
              <a:t>langage de programmation</a:t>
            </a:r>
            <a:r>
              <a:rPr lang="fr-FR" dirty="0" smtClean="0"/>
              <a:t> </a:t>
            </a:r>
            <a:r>
              <a:rPr lang="fr-FR" b="1" dirty="0" smtClean="0"/>
              <a:t>graphique</a:t>
            </a:r>
            <a:r>
              <a:rPr lang="fr-FR" dirty="0" smtClean="0"/>
              <a:t> spécifique, il s'agit de la phase de </a:t>
            </a:r>
            <a:r>
              <a:rPr lang="fr-FR" b="1" dirty="0" smtClean="0"/>
              <a:t>programmation</a:t>
            </a:r>
            <a:r>
              <a:rPr lang="fr-FR" dirty="0" smtClean="0"/>
              <a:t> au collège</a:t>
            </a:r>
            <a:endParaRPr lang="fr-FR" dirty="0"/>
          </a:p>
        </p:txBody>
      </p:sp>
      <p:sp>
        <p:nvSpPr>
          <p:cNvPr id="8" name="Rectangle 7"/>
          <p:cNvSpPr/>
          <p:nvPr/>
        </p:nvSpPr>
        <p:spPr>
          <a:xfrm>
            <a:off x="5004048" y="2132856"/>
            <a:ext cx="3600400" cy="2031325"/>
          </a:xfrm>
          <a:prstGeom prst="rect">
            <a:avLst/>
          </a:prstGeom>
        </p:spPr>
        <p:txBody>
          <a:bodyPr wrap="square">
            <a:spAutoFit/>
          </a:bodyPr>
          <a:lstStyle/>
          <a:p>
            <a:r>
              <a:rPr lang="fr-FR" dirty="0" smtClean="0"/>
              <a:t>Le </a:t>
            </a:r>
            <a:r>
              <a:rPr lang="fr-FR" i="1" dirty="0" smtClean="0"/>
              <a:t>langage de programmation</a:t>
            </a:r>
            <a:r>
              <a:rPr lang="fr-FR" dirty="0" smtClean="0"/>
              <a:t> est l'intermédiaire entre l'humain et la machine, il permet d'écrire dans un langage proche de la machine, mais intelligible par l'humain, les opérations que l'ordinateur ou le système doit effectuer.</a:t>
            </a:r>
            <a:endParaRPr lang="fr-FR" dirty="0"/>
          </a:p>
        </p:txBody>
      </p:sp>
      <p:sp>
        <p:nvSpPr>
          <p:cNvPr id="13" name="Arc 12"/>
          <p:cNvSpPr/>
          <p:nvPr/>
        </p:nvSpPr>
        <p:spPr>
          <a:xfrm>
            <a:off x="3347864" y="1988840"/>
            <a:ext cx="720080" cy="864096"/>
          </a:xfrm>
          <a:prstGeom prst="arc">
            <a:avLst>
              <a:gd name="adj1" fmla="val 14388634"/>
              <a:gd name="adj2" fmla="val 2426432"/>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Forme libre 13"/>
          <p:cNvSpPr/>
          <p:nvPr/>
        </p:nvSpPr>
        <p:spPr>
          <a:xfrm>
            <a:off x="4139953" y="2204864"/>
            <a:ext cx="648072" cy="1071629"/>
          </a:xfrm>
          <a:custGeom>
            <a:avLst/>
            <a:gdLst>
              <a:gd name="connsiteX0" fmla="*/ 0 w 824459"/>
              <a:gd name="connsiteY0" fmla="*/ 639581 h 639581"/>
              <a:gd name="connsiteX1" fmla="*/ 404734 w 824459"/>
              <a:gd name="connsiteY1" fmla="*/ 24984 h 639581"/>
              <a:gd name="connsiteX2" fmla="*/ 824459 w 824459"/>
              <a:gd name="connsiteY2" fmla="*/ 489679 h 639581"/>
            </a:gdLst>
            <a:ahLst/>
            <a:cxnLst>
              <a:cxn ang="0">
                <a:pos x="connsiteX0" y="connsiteY0"/>
              </a:cxn>
              <a:cxn ang="0">
                <a:pos x="connsiteX1" y="connsiteY1"/>
              </a:cxn>
              <a:cxn ang="0">
                <a:pos x="connsiteX2" y="connsiteY2"/>
              </a:cxn>
            </a:cxnLst>
            <a:rect l="l" t="t" r="r" b="b"/>
            <a:pathLst>
              <a:path w="824459" h="639581">
                <a:moveTo>
                  <a:pt x="0" y="639581"/>
                </a:moveTo>
                <a:cubicBezTo>
                  <a:pt x="133662" y="344774"/>
                  <a:pt x="267324" y="49968"/>
                  <a:pt x="404734" y="24984"/>
                </a:cubicBezTo>
                <a:cubicBezTo>
                  <a:pt x="542144" y="0"/>
                  <a:pt x="744512" y="337279"/>
                  <a:pt x="824459" y="489679"/>
                </a:cubicBezTo>
              </a:path>
            </a:pathLst>
          </a:custGeom>
          <a:noFill/>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4067944" y="3501008"/>
            <a:ext cx="878534" cy="1145943"/>
          </a:xfrm>
          <a:custGeom>
            <a:avLst/>
            <a:gdLst>
              <a:gd name="connsiteX0" fmla="*/ 0 w 1041816"/>
              <a:gd name="connsiteY0" fmla="*/ 0 h 689548"/>
              <a:gd name="connsiteX1" fmla="*/ 929390 w 1041816"/>
              <a:gd name="connsiteY1" fmla="*/ 179882 h 689548"/>
              <a:gd name="connsiteX2" fmla="*/ 674557 w 1041816"/>
              <a:gd name="connsiteY2" fmla="*/ 689548 h 689548"/>
            </a:gdLst>
            <a:ahLst/>
            <a:cxnLst>
              <a:cxn ang="0">
                <a:pos x="connsiteX0" y="connsiteY0"/>
              </a:cxn>
              <a:cxn ang="0">
                <a:pos x="connsiteX1" y="connsiteY1"/>
              </a:cxn>
              <a:cxn ang="0">
                <a:pos x="connsiteX2" y="connsiteY2"/>
              </a:cxn>
            </a:cxnLst>
            <a:rect l="l" t="t" r="r" b="b"/>
            <a:pathLst>
              <a:path w="1041816" h="689548">
                <a:moveTo>
                  <a:pt x="0" y="0"/>
                </a:moveTo>
                <a:cubicBezTo>
                  <a:pt x="408482" y="32478"/>
                  <a:pt x="816964" y="64957"/>
                  <a:pt x="929390" y="179882"/>
                </a:cubicBezTo>
                <a:cubicBezTo>
                  <a:pt x="1041816" y="294807"/>
                  <a:pt x="674557" y="689548"/>
                  <a:pt x="674557" y="689548"/>
                </a:cubicBezTo>
              </a:path>
            </a:pathLst>
          </a:cu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804248" y="332656"/>
            <a:ext cx="1872208"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8" name="ZoneTexte 7"/>
          <p:cNvSpPr txBox="1"/>
          <p:nvPr/>
        </p:nvSpPr>
        <p:spPr>
          <a:xfrm>
            <a:off x="395536" y="404664"/>
            <a:ext cx="4896544" cy="369332"/>
          </a:xfrm>
          <a:prstGeom prst="rect">
            <a:avLst/>
          </a:prstGeom>
          <a:solidFill>
            <a:schemeClr val="bg1">
              <a:lumMod val="60000"/>
              <a:lumOff val="40000"/>
            </a:schemeClr>
          </a:solidFill>
          <a:ln>
            <a:solidFill>
              <a:schemeClr val="bg1"/>
            </a:solidFill>
          </a:ln>
        </p:spPr>
        <p:txBody>
          <a:bodyPr wrap="square" rtlCol="0">
            <a:spAutoFit/>
          </a:bodyPr>
          <a:lstStyle/>
          <a:p>
            <a:pPr algn="ctr"/>
            <a:r>
              <a:rPr lang="fr-FR" dirty="0" smtClean="0"/>
              <a:t>Forme et transmission du signal 1/2</a:t>
            </a: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395537" y="1340768"/>
            <a:ext cx="4432726" cy="5040560"/>
          </a:xfrm>
          <a:prstGeom prst="rect">
            <a:avLst/>
          </a:prstGeom>
          <a:noFill/>
          <a:ln w="9525">
            <a:noFill/>
            <a:miter lim="800000"/>
            <a:headEnd/>
            <a:tailEnd/>
          </a:ln>
        </p:spPr>
      </p:pic>
      <p:sp>
        <p:nvSpPr>
          <p:cNvPr id="9" name="ZoneTexte 8"/>
          <p:cNvSpPr txBox="1"/>
          <p:nvPr/>
        </p:nvSpPr>
        <p:spPr>
          <a:xfrm>
            <a:off x="395536" y="980728"/>
            <a:ext cx="4392488" cy="276999"/>
          </a:xfrm>
          <a:prstGeom prst="rect">
            <a:avLst/>
          </a:prstGeom>
          <a:solidFill>
            <a:schemeClr val="bg1">
              <a:lumMod val="60000"/>
              <a:lumOff val="40000"/>
            </a:schemeClr>
          </a:solidFill>
          <a:ln>
            <a:solidFill>
              <a:schemeClr val="bg2"/>
            </a:solidFill>
          </a:ln>
        </p:spPr>
        <p:txBody>
          <a:bodyPr wrap="square" rtlCol="0">
            <a:spAutoFit/>
          </a:bodyPr>
          <a:lstStyle/>
          <a:p>
            <a:pPr algn="ctr"/>
            <a:r>
              <a:rPr lang="fr-FR" sz="1200" dirty="0" smtClean="0"/>
              <a:t>Lien avec les Sciences Physiques</a:t>
            </a:r>
            <a:endParaRPr lang="fr-FR" sz="1200" dirty="0"/>
          </a:p>
        </p:txBody>
      </p:sp>
      <p:sp>
        <p:nvSpPr>
          <p:cNvPr id="10" name="Rectangle à coins arrondis 9"/>
          <p:cNvSpPr/>
          <p:nvPr/>
        </p:nvSpPr>
        <p:spPr bwMode="auto">
          <a:xfrm>
            <a:off x="467544" y="5661248"/>
            <a:ext cx="2088232" cy="64807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pic>
        <p:nvPicPr>
          <p:cNvPr id="11" name="Picture 2"/>
          <p:cNvPicPr>
            <a:picLocks noChangeAspect="1" noChangeArrowheads="1"/>
          </p:cNvPicPr>
          <p:nvPr/>
        </p:nvPicPr>
        <p:blipFill>
          <a:blip r:embed="rId4" cstate="print"/>
          <a:srcRect/>
          <a:stretch>
            <a:fillRect/>
          </a:stretch>
        </p:blipFill>
        <p:spPr bwMode="auto">
          <a:xfrm>
            <a:off x="5292080" y="1052736"/>
            <a:ext cx="3312368" cy="39196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932040" y="2204864"/>
            <a:ext cx="3888432" cy="1224136"/>
          </a:xfrm>
          <a:prstGeom prst="rect">
            <a:avLst/>
          </a:prstGeom>
          <a:noFill/>
          <a:ln w="9525">
            <a:noFill/>
            <a:miter lim="800000"/>
            <a:headEnd/>
            <a:tailEnd/>
          </a:ln>
        </p:spPr>
      </p:pic>
      <p:sp>
        <p:nvSpPr>
          <p:cNvPr id="12" name="Rectangle à coins arrondis 11"/>
          <p:cNvSpPr/>
          <p:nvPr/>
        </p:nvSpPr>
        <p:spPr bwMode="auto">
          <a:xfrm>
            <a:off x="5004048" y="2852936"/>
            <a:ext cx="1872208" cy="432048"/>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pic>
        <p:nvPicPr>
          <p:cNvPr id="1028" name="Picture 4"/>
          <p:cNvPicPr>
            <a:picLocks noChangeAspect="1" noChangeArrowheads="1"/>
          </p:cNvPicPr>
          <p:nvPr/>
        </p:nvPicPr>
        <p:blipFill>
          <a:blip r:embed="rId6" cstate="print"/>
          <a:srcRect/>
          <a:stretch>
            <a:fillRect/>
          </a:stretch>
        </p:blipFill>
        <p:spPr bwMode="auto">
          <a:xfrm>
            <a:off x="4932040" y="1484784"/>
            <a:ext cx="3888432" cy="648072"/>
          </a:xfrm>
          <a:prstGeom prst="rect">
            <a:avLst/>
          </a:prstGeom>
          <a:noFill/>
          <a:ln w="9525">
            <a:noFill/>
            <a:miter lim="800000"/>
            <a:headEnd/>
            <a:tailEnd/>
          </a:ln>
        </p:spPr>
      </p:pic>
      <p:graphicFrame>
        <p:nvGraphicFramePr>
          <p:cNvPr id="14" name="Tableau 13"/>
          <p:cNvGraphicFramePr>
            <a:graphicFrameLocks noGrp="1"/>
          </p:cNvGraphicFramePr>
          <p:nvPr/>
        </p:nvGraphicFramePr>
        <p:xfrm>
          <a:off x="4932040" y="3573016"/>
          <a:ext cx="3888432" cy="2808312"/>
        </p:xfrm>
        <a:graphic>
          <a:graphicData uri="http://schemas.openxmlformats.org/drawingml/2006/table">
            <a:tbl>
              <a:tblPr firstRow="1" bandRow="1">
                <a:tableStyleId>{5C22544A-7EE6-4342-B048-85BDC9FD1C3A}</a:tableStyleId>
              </a:tblPr>
              <a:tblGrid>
                <a:gridCol w="3888432"/>
              </a:tblGrid>
              <a:tr h="484192">
                <a:tc>
                  <a:txBody>
                    <a:bodyPr/>
                    <a:lstStyle/>
                    <a:p>
                      <a:pPr algn="ctr"/>
                      <a:r>
                        <a:rPr lang="fr-FR" sz="1200" dirty="0" smtClean="0"/>
                        <a:t>Les différents types de signaux utilisés </a:t>
                      </a:r>
                    </a:p>
                    <a:p>
                      <a:pPr algn="ctr"/>
                      <a:r>
                        <a:rPr lang="fr-FR" sz="1200" dirty="0" smtClean="0"/>
                        <a:t>pour transmettre des informations</a:t>
                      </a:r>
                      <a:endParaRPr lang="fr-FR" sz="1200" dirty="0"/>
                    </a:p>
                  </a:txBody>
                  <a:tcPr/>
                </a:tc>
              </a:tr>
              <a:tr h="484192">
                <a:tc>
                  <a:txBody>
                    <a:bodyPr/>
                    <a:lstStyle/>
                    <a:p>
                      <a:r>
                        <a:rPr lang="fr-FR" sz="1200" dirty="0" smtClean="0"/>
                        <a:t>Les impulsions électriques permettent de transmettre des informations dans des câbles électriques.</a:t>
                      </a:r>
                      <a:endParaRPr lang="fr-FR" sz="1200" dirty="0"/>
                    </a:p>
                  </a:txBody>
                  <a:tcPr/>
                </a:tc>
              </a:tr>
              <a:tr h="677868">
                <a:tc>
                  <a:txBody>
                    <a:bodyPr/>
                    <a:lstStyle/>
                    <a:p>
                      <a:r>
                        <a:rPr lang="fr-FR" sz="1200" dirty="0" smtClean="0"/>
                        <a:t>Les impulsions</a:t>
                      </a:r>
                      <a:r>
                        <a:rPr lang="fr-FR" sz="1200" baseline="0" dirty="0" smtClean="0"/>
                        <a:t> lumineuses permettent de transmettre des informations dans l’air ou dans le vide avec des infrarouges ou dans  le verre d’une fibre optique </a:t>
                      </a:r>
                      <a:endParaRPr lang="fr-FR" sz="1200" dirty="0"/>
                    </a:p>
                  </a:txBody>
                  <a:tcPr/>
                </a:tc>
              </a:tr>
              <a:tr h="677868">
                <a:tc>
                  <a:txBody>
                    <a:bodyPr/>
                    <a:lstStyle/>
                    <a:p>
                      <a:r>
                        <a:rPr lang="fr-FR" sz="1200" dirty="0" smtClean="0"/>
                        <a:t>Les vibrations mécaniques permettent de transmettre des informations dans l’air</a:t>
                      </a:r>
                      <a:r>
                        <a:rPr lang="fr-FR" sz="1200" baseline="0" dirty="0" smtClean="0"/>
                        <a:t> ou dans l’eau en utilisant des ultrasons.</a:t>
                      </a:r>
                      <a:endParaRPr lang="fr-FR" sz="1200" dirty="0"/>
                    </a:p>
                  </a:txBody>
                  <a:tcPr/>
                </a:tc>
              </a:tr>
              <a:tr h="484192">
                <a:tc>
                  <a:txBody>
                    <a:bodyPr/>
                    <a:lstStyle/>
                    <a:p>
                      <a:r>
                        <a:rPr lang="fr-FR" sz="1200" dirty="0" smtClean="0"/>
                        <a:t>Les ondes électromagnétiques permettent de transmettre des informations dans l’air ou dans le vide.</a:t>
                      </a:r>
                      <a:endParaRPr lang="fr-FR" sz="1200" dirty="0"/>
                    </a:p>
                  </a:txBody>
                  <a:tcPr/>
                </a:tc>
              </a:tr>
            </a:tbl>
          </a:graphicData>
        </a:graphic>
      </p:graphicFrame>
      <p:sp>
        <p:nvSpPr>
          <p:cNvPr id="13" name="ZoneTexte 12"/>
          <p:cNvSpPr txBox="1"/>
          <p:nvPr/>
        </p:nvSpPr>
        <p:spPr>
          <a:xfrm>
            <a:off x="6948264" y="404664"/>
            <a:ext cx="1872208" cy="369332"/>
          </a:xfrm>
          <a:prstGeom prst="rect">
            <a:avLst/>
          </a:prstGeom>
          <a:solidFill>
            <a:schemeClr val="bg1">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95536" y="332656"/>
            <a:ext cx="4896544" cy="369332"/>
          </a:xfrm>
          <a:prstGeom prst="rect">
            <a:avLst/>
          </a:prstGeom>
          <a:solidFill>
            <a:schemeClr val="bg1">
              <a:lumMod val="60000"/>
              <a:lumOff val="40000"/>
            </a:schemeClr>
          </a:solidFill>
          <a:ln>
            <a:solidFill>
              <a:schemeClr val="bg1"/>
            </a:solidFill>
          </a:ln>
        </p:spPr>
        <p:txBody>
          <a:bodyPr wrap="square" rtlCol="0">
            <a:spAutoFit/>
          </a:bodyPr>
          <a:lstStyle/>
          <a:p>
            <a:pPr algn="ctr"/>
            <a:r>
              <a:rPr lang="fr-FR" dirty="0" smtClean="0"/>
              <a:t>Forme et transmission du signal 2/2</a:t>
            </a:r>
            <a:endParaRPr lang="fr-FR" dirty="0"/>
          </a:p>
        </p:txBody>
      </p:sp>
      <p:sp>
        <p:nvSpPr>
          <p:cNvPr id="5" name="ZoneTexte 4"/>
          <p:cNvSpPr txBox="1"/>
          <p:nvPr/>
        </p:nvSpPr>
        <p:spPr>
          <a:xfrm>
            <a:off x="395536" y="908720"/>
            <a:ext cx="8280920" cy="5632311"/>
          </a:xfrm>
          <a:prstGeom prst="rect">
            <a:avLst/>
          </a:prstGeom>
          <a:solidFill>
            <a:schemeClr val="tx1"/>
          </a:solidFill>
        </p:spPr>
        <p:txBody>
          <a:bodyPr wrap="square" rtlCol="0">
            <a:spAutoFit/>
          </a:bodyPr>
          <a:lstStyle/>
          <a:p>
            <a:r>
              <a:rPr lang="fr-FR" sz="1200" dirty="0" smtClean="0">
                <a:solidFill>
                  <a:schemeClr val="bg2"/>
                </a:solidFill>
              </a:rPr>
              <a:t>Un signal correspond à une variable ou une source d’information évoluant au cours du temps.</a:t>
            </a:r>
          </a:p>
          <a:p>
            <a:endParaRPr lang="fr-FR" sz="1200" dirty="0" smtClean="0">
              <a:solidFill>
                <a:schemeClr val="bg2"/>
              </a:solidFill>
            </a:endParaRPr>
          </a:p>
          <a:p>
            <a:r>
              <a:rPr lang="fr-FR" sz="1200" dirty="0" smtClean="0">
                <a:solidFill>
                  <a:schemeClr val="bg2"/>
                </a:solidFill>
              </a:rPr>
              <a:t>Dès qu’on parle de communication de donnée, les termes : signal analogique et numérique reviennent constamment.</a:t>
            </a:r>
          </a:p>
          <a:p>
            <a:endParaRPr lang="fr-FR" sz="1200" dirty="0" smtClean="0">
              <a:solidFill>
                <a:schemeClr val="bg2"/>
              </a:solidFill>
            </a:endParaRPr>
          </a:p>
          <a:p>
            <a:r>
              <a:rPr lang="fr-FR" sz="1200" dirty="0" smtClean="0">
                <a:solidFill>
                  <a:schemeClr val="bg2"/>
                </a:solidFill>
              </a:rPr>
              <a:t>Dans un signal analogique, tel que celui en usage pour la diffusion radio et TV, les informations voyagent sous forme d’onde continûment variable. Comme le montre l’illustration suivante. </a:t>
            </a: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r>
              <a:rPr lang="fr-FR" sz="1200" dirty="0" smtClean="0">
                <a:solidFill>
                  <a:schemeClr val="bg2"/>
                </a:solidFill>
              </a:rPr>
              <a:t>Numérique : lorsqu’ on a affaire à des signaux numériques, on est en face de signaux plus simples, dans la mesure où les informations circulent au moyen d’impulsions binaires (avec seulement deux états).</a:t>
            </a: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endParaRPr lang="fr-FR" sz="1200" dirty="0" smtClean="0">
              <a:solidFill>
                <a:schemeClr val="bg2"/>
              </a:solidFill>
            </a:endParaRPr>
          </a:p>
          <a:p>
            <a:r>
              <a:rPr lang="fr-FR" sz="1200" dirty="0" smtClean="0">
                <a:solidFill>
                  <a:schemeClr val="bg2"/>
                </a:solidFill>
              </a:rPr>
              <a:t>Par exemple, du courant peut être envoyé sur le fil électrique pour transmettre un ‘1’ binaire, et l’absence de courant équivaut à un ‘0’ binaire.</a:t>
            </a:r>
            <a:endParaRPr lang="fr-FR" sz="1200" dirty="0">
              <a:solidFill>
                <a:schemeClr val="bg2"/>
              </a:solidFill>
            </a:endParaRPr>
          </a:p>
        </p:txBody>
      </p:sp>
      <p:pic>
        <p:nvPicPr>
          <p:cNvPr id="3074" name="Picture 2"/>
          <p:cNvPicPr>
            <a:picLocks noChangeAspect="1" noChangeArrowheads="1"/>
          </p:cNvPicPr>
          <p:nvPr/>
        </p:nvPicPr>
        <p:blipFill>
          <a:blip r:embed="rId2" cstate="print"/>
          <a:srcRect/>
          <a:stretch>
            <a:fillRect/>
          </a:stretch>
        </p:blipFill>
        <p:spPr bwMode="auto">
          <a:xfrm>
            <a:off x="2627784" y="2132856"/>
            <a:ext cx="3219251" cy="154872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55776" y="4437112"/>
            <a:ext cx="3240360" cy="1504039"/>
          </a:xfrm>
          <a:prstGeom prst="rect">
            <a:avLst/>
          </a:prstGeom>
          <a:noFill/>
          <a:ln w="9525">
            <a:noFill/>
            <a:miter lim="800000"/>
            <a:headEnd/>
            <a:tailEnd/>
          </a:ln>
        </p:spPr>
      </p:pic>
      <p:sp>
        <p:nvSpPr>
          <p:cNvPr id="7" name="ZoneTexte 6"/>
          <p:cNvSpPr txBox="1"/>
          <p:nvPr/>
        </p:nvSpPr>
        <p:spPr>
          <a:xfrm>
            <a:off x="6876256" y="332656"/>
            <a:ext cx="1872208" cy="369332"/>
          </a:xfrm>
          <a:prstGeom prst="rect">
            <a:avLst/>
          </a:prstGeom>
          <a:solidFill>
            <a:schemeClr val="bg1">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332656"/>
            <a:ext cx="4896544" cy="369332"/>
          </a:xfrm>
          <a:prstGeom prst="rect">
            <a:avLst/>
          </a:prstGeom>
          <a:solidFill>
            <a:schemeClr val="bg1">
              <a:lumMod val="60000"/>
              <a:lumOff val="40000"/>
            </a:schemeClr>
          </a:solidFill>
          <a:ln>
            <a:solidFill>
              <a:schemeClr val="bg1"/>
            </a:solidFill>
          </a:ln>
        </p:spPr>
        <p:txBody>
          <a:bodyPr wrap="square" rtlCol="0">
            <a:spAutoFit/>
          </a:bodyPr>
          <a:lstStyle/>
          <a:p>
            <a:pPr algn="ctr"/>
            <a:r>
              <a:rPr lang="fr-FR" dirty="0" smtClean="0"/>
              <a:t>Capteurs, actionneurs, interfaces.</a:t>
            </a:r>
            <a:endParaRPr lang="fr-FR" dirty="0"/>
          </a:p>
        </p:txBody>
      </p:sp>
      <p:sp>
        <p:nvSpPr>
          <p:cNvPr id="20481" name="Rectangle 1"/>
          <p:cNvSpPr>
            <a:spLocks noChangeArrowheads="1"/>
          </p:cNvSpPr>
          <p:nvPr/>
        </p:nvSpPr>
        <p:spPr bwMode="auto">
          <a:xfrm>
            <a:off x="251520" y="836712"/>
            <a:ext cx="8640960" cy="461665"/>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2"/>
                </a:solidFill>
                <a:effectLst/>
                <a:cs typeface="Arial" charset="0"/>
              </a:rPr>
              <a:t>Un </a:t>
            </a:r>
            <a:r>
              <a:rPr kumimoji="0" lang="fr-FR" sz="1200" b="1" i="0" u="none" strike="noStrike" cap="none" normalizeH="0" baseline="0" dirty="0" smtClean="0">
                <a:ln>
                  <a:noFill/>
                </a:ln>
                <a:solidFill>
                  <a:schemeClr val="bg2"/>
                </a:solidFill>
                <a:effectLst/>
                <a:cs typeface="Arial" charset="0"/>
              </a:rPr>
              <a:t>capteur</a:t>
            </a:r>
            <a:r>
              <a:rPr kumimoji="0" lang="fr-FR" sz="1200" b="0" i="0" u="none" strike="noStrike" cap="none" normalizeH="0" baseline="0" dirty="0" smtClean="0">
                <a:ln>
                  <a:noFill/>
                </a:ln>
                <a:solidFill>
                  <a:schemeClr val="bg2"/>
                </a:solidFill>
                <a:effectLst/>
                <a:cs typeface="Arial" charset="0"/>
              </a:rPr>
              <a:t> est un dispositif transformant l'état d'une grandeur physique observée en une grandeur utilisable, telle qu'une tension électrique, une hauteur de mercure, une intensité ou la déviation d'une aiguille.</a:t>
            </a:r>
          </a:p>
        </p:txBody>
      </p:sp>
      <p:sp>
        <p:nvSpPr>
          <p:cNvPr id="8" name="Rectangle 7"/>
          <p:cNvSpPr/>
          <p:nvPr/>
        </p:nvSpPr>
        <p:spPr>
          <a:xfrm>
            <a:off x="251520" y="1268760"/>
            <a:ext cx="8640960" cy="646331"/>
          </a:xfrm>
          <a:prstGeom prst="rect">
            <a:avLst/>
          </a:prstGeom>
          <a:solidFill>
            <a:schemeClr val="tx1"/>
          </a:solidFill>
        </p:spPr>
        <p:txBody>
          <a:bodyPr wrap="square">
            <a:spAutoFit/>
          </a:bodyPr>
          <a:lstStyle/>
          <a:p>
            <a:r>
              <a:rPr lang="fr-FR" sz="1200" b="1" dirty="0" smtClean="0">
                <a:solidFill>
                  <a:schemeClr val="bg2"/>
                </a:solidFill>
              </a:rPr>
              <a:t>Capteurs analogiques</a:t>
            </a:r>
          </a:p>
          <a:p>
            <a:r>
              <a:rPr lang="fr-FR" sz="1200" dirty="0" smtClean="0">
                <a:solidFill>
                  <a:schemeClr val="bg2"/>
                </a:solidFill>
              </a:rPr>
              <a:t>La sortie est une grandeur électrique dont la valeur est une fonction de la grandeur physique mesurée par le capteur. La sortie peut prendre une infinité de valeurs continues. Le signal des capteurs analogiques peut être du type :  tension ou courant.</a:t>
            </a:r>
          </a:p>
        </p:txBody>
      </p:sp>
      <p:sp>
        <p:nvSpPr>
          <p:cNvPr id="10" name="Rectangle 9"/>
          <p:cNvSpPr/>
          <p:nvPr/>
        </p:nvSpPr>
        <p:spPr>
          <a:xfrm>
            <a:off x="251520" y="1916832"/>
            <a:ext cx="8640960" cy="646331"/>
          </a:xfrm>
          <a:prstGeom prst="rect">
            <a:avLst/>
          </a:prstGeom>
          <a:solidFill>
            <a:schemeClr val="tx1"/>
          </a:solidFill>
        </p:spPr>
        <p:txBody>
          <a:bodyPr wrap="square">
            <a:spAutoFit/>
          </a:bodyPr>
          <a:lstStyle/>
          <a:p>
            <a:r>
              <a:rPr lang="fr-FR" sz="1200" b="1" dirty="0" smtClean="0">
                <a:solidFill>
                  <a:schemeClr val="bg2"/>
                </a:solidFill>
              </a:rPr>
              <a:t>Capteurs </a:t>
            </a:r>
            <a:r>
              <a:rPr lang="fr-FR" sz="1200" b="1" dirty="0" smtClean="0">
                <a:solidFill>
                  <a:schemeClr val="bg2"/>
                </a:solidFill>
                <a:hlinkClick r:id="rId2" tooltip="Logique"/>
              </a:rPr>
              <a:t>l</a:t>
            </a:r>
            <a:r>
              <a:rPr lang="fr-FR" sz="1200" b="1" dirty="0" smtClean="0">
                <a:solidFill>
                  <a:schemeClr val="bg2"/>
                </a:solidFill>
              </a:rPr>
              <a:t>ogiques</a:t>
            </a:r>
          </a:p>
          <a:p>
            <a:r>
              <a:rPr lang="fr-FR" sz="1200" dirty="0" smtClean="0">
                <a:solidFill>
                  <a:schemeClr val="bg2"/>
                </a:solidFill>
              </a:rPr>
              <a:t>Ou </a:t>
            </a:r>
            <a:r>
              <a:rPr lang="fr-FR" sz="1200" i="1" dirty="0" smtClean="0">
                <a:solidFill>
                  <a:schemeClr val="bg2"/>
                </a:solidFill>
              </a:rPr>
              <a:t>capteurs TOR.</a:t>
            </a:r>
            <a:r>
              <a:rPr lang="fr-FR" sz="1200" dirty="0" smtClean="0">
                <a:solidFill>
                  <a:schemeClr val="bg2"/>
                </a:solidFill>
              </a:rPr>
              <a:t> La sortie est un état logique que l'on note 1 ou 0. La sortie peut prendre ces deux valeurs. Le signal des capteurs logiques peut être du type : courant présent/absent dans un circuit ; potentiel, souvent 5 V/0 V ; </a:t>
            </a:r>
            <a:endParaRPr lang="fr-FR" sz="1200" dirty="0">
              <a:solidFill>
                <a:schemeClr val="bg2"/>
              </a:solidFill>
            </a:endParaRPr>
          </a:p>
        </p:txBody>
      </p:sp>
      <p:sp>
        <p:nvSpPr>
          <p:cNvPr id="11" name="Rectangle 10"/>
          <p:cNvSpPr/>
          <p:nvPr/>
        </p:nvSpPr>
        <p:spPr>
          <a:xfrm>
            <a:off x="251520" y="2564904"/>
            <a:ext cx="8640960" cy="830997"/>
          </a:xfrm>
          <a:prstGeom prst="rect">
            <a:avLst/>
          </a:prstGeom>
          <a:solidFill>
            <a:schemeClr val="tx1"/>
          </a:solidFill>
        </p:spPr>
        <p:txBody>
          <a:bodyPr wrap="square">
            <a:spAutoFit/>
          </a:bodyPr>
          <a:lstStyle/>
          <a:p>
            <a:r>
              <a:rPr lang="fr-FR" sz="1200" b="1" dirty="0" smtClean="0">
                <a:solidFill>
                  <a:schemeClr val="bg2"/>
                </a:solidFill>
              </a:rPr>
              <a:t>Capteurs numériques</a:t>
            </a:r>
          </a:p>
          <a:p>
            <a:r>
              <a:rPr lang="fr-FR" sz="1200" dirty="0" smtClean="0">
                <a:solidFill>
                  <a:schemeClr val="bg2"/>
                </a:solidFill>
              </a:rPr>
              <a:t>La sortie est une séquence d'états logiques qui, en se suivant, forment un nombre. La sortie peut prendre une infinité de valeurs discrètes. Le signal des capteurs numériques peut être du type : train d'impulsions, avec un nombre précis d'impulsions ou avec une fréquence précise ; code numérique binaire.</a:t>
            </a:r>
            <a:endParaRPr lang="fr-FR" sz="1200" dirty="0">
              <a:solidFill>
                <a:schemeClr val="bg2"/>
              </a:solidFill>
            </a:endParaRPr>
          </a:p>
        </p:txBody>
      </p:sp>
      <p:sp>
        <p:nvSpPr>
          <p:cNvPr id="12" name="Rectangle 11"/>
          <p:cNvSpPr/>
          <p:nvPr/>
        </p:nvSpPr>
        <p:spPr>
          <a:xfrm>
            <a:off x="251520" y="3356992"/>
            <a:ext cx="8640960" cy="461665"/>
          </a:xfrm>
          <a:prstGeom prst="rect">
            <a:avLst/>
          </a:prstGeom>
          <a:solidFill>
            <a:schemeClr val="tx1"/>
          </a:solidFill>
        </p:spPr>
        <p:txBody>
          <a:bodyPr wrap="square">
            <a:spAutoFit/>
          </a:bodyPr>
          <a:lstStyle/>
          <a:p>
            <a:r>
              <a:rPr lang="fr-FR" sz="1200" b="1" dirty="0" smtClean="0">
                <a:solidFill>
                  <a:schemeClr val="bg2"/>
                </a:solidFill>
              </a:rPr>
              <a:t>Un actionneur</a:t>
            </a:r>
            <a:r>
              <a:rPr lang="fr-FR" sz="1200" dirty="0" smtClean="0">
                <a:solidFill>
                  <a:schemeClr val="bg2"/>
                </a:solidFill>
              </a:rPr>
              <a:t> est un organe qui transforme l’énergie qui lui est fournie en un phénomène physique utilisable.</a:t>
            </a:r>
            <a:br>
              <a:rPr lang="fr-FR" sz="1200" dirty="0" smtClean="0">
                <a:solidFill>
                  <a:schemeClr val="bg2"/>
                </a:solidFill>
              </a:rPr>
            </a:br>
            <a:r>
              <a:rPr lang="fr-FR" sz="1200" dirty="0" smtClean="0">
                <a:solidFill>
                  <a:schemeClr val="bg2"/>
                </a:solidFill>
              </a:rPr>
              <a:t>Le phénomène physique fournit un travail qui modifie le comportement ou l’état du système.</a:t>
            </a:r>
            <a:endParaRPr lang="fr-FR" sz="1200" dirty="0">
              <a:solidFill>
                <a:schemeClr val="bg2"/>
              </a:solidFill>
            </a:endParaRPr>
          </a:p>
        </p:txBody>
      </p:sp>
      <p:sp>
        <p:nvSpPr>
          <p:cNvPr id="13" name="Rectangle 12"/>
          <p:cNvSpPr/>
          <p:nvPr/>
        </p:nvSpPr>
        <p:spPr>
          <a:xfrm>
            <a:off x="251520" y="3789040"/>
            <a:ext cx="8640960" cy="1754326"/>
          </a:xfrm>
          <a:prstGeom prst="rect">
            <a:avLst/>
          </a:prstGeom>
          <a:solidFill>
            <a:schemeClr val="tx1"/>
          </a:solidFill>
        </p:spPr>
        <p:txBody>
          <a:bodyPr wrap="square">
            <a:spAutoFit/>
          </a:bodyPr>
          <a:lstStyle/>
          <a:p>
            <a:r>
              <a:rPr lang="fr-FR" sz="1200" b="1" dirty="0" smtClean="0">
                <a:solidFill>
                  <a:schemeClr val="bg2"/>
                </a:solidFill>
              </a:rPr>
              <a:t>Exemples d’actionneurs</a:t>
            </a:r>
          </a:p>
          <a:p>
            <a:r>
              <a:rPr lang="fr-FR" sz="1200" dirty="0" smtClean="0">
                <a:solidFill>
                  <a:schemeClr val="bg2"/>
                </a:solidFill>
              </a:rPr>
              <a:t>un vérin pneumatique ou hydraulique génère un mouvement à partir d'une énergie mécanique transmise par un fluide gazeux ou liquide ou à partir de l'énergie électrique.</a:t>
            </a:r>
          </a:p>
          <a:p>
            <a:r>
              <a:rPr lang="fr-FR" sz="1200" b="1" dirty="0" smtClean="0">
                <a:solidFill>
                  <a:schemeClr val="bg2"/>
                </a:solidFill>
              </a:rPr>
              <a:t>il est possible d'avoir : </a:t>
            </a:r>
          </a:p>
          <a:p>
            <a:pPr lvl="1"/>
            <a:r>
              <a:rPr lang="fr-FR" sz="1200" dirty="0" smtClean="0">
                <a:solidFill>
                  <a:schemeClr val="bg2"/>
                </a:solidFill>
              </a:rPr>
              <a:t>un mouvement grâce à un électroaimant, ou un moteur électrique.</a:t>
            </a:r>
          </a:p>
          <a:p>
            <a:pPr lvl="1"/>
            <a:r>
              <a:rPr lang="fr-FR" sz="1200" dirty="0" smtClean="0">
                <a:solidFill>
                  <a:schemeClr val="bg2"/>
                </a:solidFill>
              </a:rPr>
              <a:t>de la chaleu</a:t>
            </a:r>
            <a:r>
              <a:rPr lang="fr-FR" sz="1200" dirty="0" smtClean="0">
                <a:solidFill>
                  <a:schemeClr val="bg2"/>
                </a:solidFill>
                <a:hlinkClick r:id="rId3" tooltip="Température"/>
              </a:rPr>
              <a:t>r</a:t>
            </a:r>
            <a:r>
              <a:rPr lang="fr-FR" sz="1200" dirty="0" smtClean="0">
                <a:solidFill>
                  <a:schemeClr val="bg2"/>
                </a:solidFill>
              </a:rPr>
              <a:t> grâce à une résistance électrique.</a:t>
            </a:r>
          </a:p>
          <a:p>
            <a:pPr lvl="1"/>
            <a:r>
              <a:rPr lang="fr-FR" sz="1200" dirty="0" smtClean="0">
                <a:solidFill>
                  <a:schemeClr val="bg2"/>
                </a:solidFill>
              </a:rPr>
              <a:t>de la lumière grâce à une lampe, une DEL.</a:t>
            </a:r>
          </a:p>
          <a:p>
            <a:pPr lvl="1"/>
            <a:r>
              <a:rPr lang="fr-FR" sz="1200" dirty="0" smtClean="0">
                <a:solidFill>
                  <a:schemeClr val="bg2"/>
                </a:solidFill>
              </a:rPr>
              <a:t>un champ magnétique grâce un électroaimant.</a:t>
            </a:r>
          </a:p>
          <a:p>
            <a:pPr lvl="1"/>
            <a:r>
              <a:rPr lang="fr-FR" sz="1200" dirty="0" smtClean="0">
                <a:solidFill>
                  <a:schemeClr val="bg2"/>
                </a:solidFill>
              </a:rPr>
              <a:t>un son grâce à une enceinte acoustique.</a:t>
            </a:r>
          </a:p>
        </p:txBody>
      </p:sp>
      <p:sp>
        <p:nvSpPr>
          <p:cNvPr id="20484" name="Rectangle 4"/>
          <p:cNvSpPr>
            <a:spLocks noChangeArrowheads="1"/>
          </p:cNvSpPr>
          <p:nvPr/>
        </p:nvSpPr>
        <p:spPr bwMode="auto">
          <a:xfrm>
            <a:off x="251520" y="5445224"/>
            <a:ext cx="8640960" cy="1015663"/>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fr-FR" sz="1200" b="1" dirty="0" smtClean="0">
                <a:solidFill>
                  <a:schemeClr val="bg2"/>
                </a:solidFill>
                <a:cs typeface="Arial" charset="0"/>
              </a:rPr>
              <a:t>Interface :</a:t>
            </a:r>
          </a:p>
          <a:p>
            <a:pPr marL="0" marR="0" lvl="0" indent="0" algn="l" defTabSz="914400" rtl="0" eaLnBrk="1" fontAlgn="base" latinLnBrk="0" hangingPunct="1">
              <a:lnSpc>
                <a:spcPct val="100000"/>
              </a:lnSpc>
              <a:spcBef>
                <a:spcPct val="0"/>
              </a:spcBef>
              <a:spcAft>
                <a:spcPct val="0"/>
              </a:spcAft>
              <a:buClrTx/>
              <a:buSzTx/>
              <a:tabLst/>
            </a:pPr>
            <a:endParaRPr kumimoji="0" lang="fr-FR" sz="1200" b="1" i="0" u="none" strike="noStrike" cap="none" normalizeH="0" baseline="0" dirty="0" smtClean="0">
              <a:ln>
                <a:noFill/>
              </a:ln>
              <a:solidFill>
                <a:schemeClr val="bg2"/>
              </a:solidFill>
              <a:effectLst/>
              <a:cs typeface="Arial" charset="0"/>
            </a:endParaRPr>
          </a:p>
          <a:p>
            <a:pPr marL="0" marR="0" lvl="0" indent="0" algn="l" defTabSz="914400" rtl="0" eaLnBrk="1" fontAlgn="base" latinLnBrk="0" hangingPunct="1">
              <a:lnSpc>
                <a:spcPct val="100000"/>
              </a:lnSpc>
              <a:spcBef>
                <a:spcPct val="0"/>
              </a:spcBef>
              <a:spcAft>
                <a:spcPct val="0"/>
              </a:spcAft>
              <a:buClrTx/>
              <a:buSzTx/>
              <a:tabLst/>
            </a:pPr>
            <a:r>
              <a:rPr kumimoji="0" lang="fr-FR" sz="1200" b="0" i="0" u="none" strike="noStrike" cap="none" normalizeH="0" baseline="0" dirty="0" smtClean="0">
                <a:ln>
                  <a:noFill/>
                </a:ln>
                <a:solidFill>
                  <a:schemeClr val="bg2"/>
                </a:solidFill>
                <a:effectLst/>
                <a:cs typeface="Arial" charset="0"/>
              </a:rPr>
              <a:t>- Dispositif permettant la liaison de deux circuits électroniques ne devant pas avoir de répercussion l'un sur l'autre. </a:t>
            </a:r>
          </a:p>
          <a:p>
            <a:pPr marL="0" marR="0" lvl="0" indent="0" algn="l" defTabSz="914400" rtl="0" eaLnBrk="1" fontAlgn="base" latinLnBrk="0" hangingPunct="1">
              <a:lnSpc>
                <a:spcPct val="100000"/>
              </a:lnSpc>
              <a:spcBef>
                <a:spcPct val="0"/>
              </a:spcBef>
              <a:spcAft>
                <a:spcPct val="0"/>
              </a:spcAft>
              <a:buClrTx/>
              <a:buSzTx/>
              <a:tabLst/>
            </a:pPr>
            <a:r>
              <a:rPr kumimoji="0" lang="fr-FR" sz="1200" b="0" i="0" u="none" strike="noStrike" cap="none" normalizeH="0" baseline="0" dirty="0" smtClean="0">
                <a:ln>
                  <a:noFill/>
                </a:ln>
                <a:solidFill>
                  <a:schemeClr val="bg2"/>
                </a:solidFill>
                <a:effectLst/>
                <a:cs typeface="Arial" charset="0"/>
              </a:rPr>
              <a:t>- En informatique, jonction entre deux matériels ou logiciels leur permettant d'échanger des informations par l'adoption de règles communes ; module matériel ou logiciel permettant la communication d'un système avec l'extérieur. </a:t>
            </a:r>
          </a:p>
        </p:txBody>
      </p:sp>
      <p:sp>
        <p:nvSpPr>
          <p:cNvPr id="14" name="ZoneTexte 13"/>
          <p:cNvSpPr txBox="1"/>
          <p:nvPr/>
        </p:nvSpPr>
        <p:spPr>
          <a:xfrm>
            <a:off x="6948264" y="332656"/>
            <a:ext cx="1872208" cy="369332"/>
          </a:xfrm>
          <a:prstGeom prst="rect">
            <a:avLst/>
          </a:prstGeom>
          <a:solidFill>
            <a:schemeClr val="bg1">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76275" y="332656"/>
            <a:ext cx="7953375" cy="369332"/>
          </a:xfrm>
          <a:prstGeom prst="rect">
            <a:avLst/>
          </a:prstGeom>
          <a:solidFill>
            <a:schemeClr val="bg1">
              <a:lumMod val="60000"/>
              <a:lumOff val="40000"/>
            </a:schemeClr>
          </a:solidFill>
        </p:spPr>
        <p:txBody>
          <a:bodyPr wrap="square" rtlCol="0">
            <a:spAutoFit/>
          </a:bodyPr>
          <a:lstStyle/>
          <a:p>
            <a:pPr algn="ctr"/>
            <a:r>
              <a:rPr lang="fr-FR" dirty="0" smtClean="0"/>
              <a:t>Des propositions de matériels et logiciels en technologie 1/2 </a:t>
            </a:r>
            <a:endParaRPr lang="fr-FR" dirty="0"/>
          </a:p>
        </p:txBody>
      </p:sp>
      <p:pic>
        <p:nvPicPr>
          <p:cNvPr id="1026" name="Picture 2" descr="Résultat de recherche d'images pour &quot;logiciel EV3&quot;"/>
          <p:cNvPicPr>
            <a:picLocks noChangeAspect="1" noChangeArrowheads="1"/>
          </p:cNvPicPr>
          <p:nvPr/>
        </p:nvPicPr>
        <p:blipFill>
          <a:blip r:embed="rId2" cstate="print"/>
          <a:srcRect/>
          <a:stretch>
            <a:fillRect/>
          </a:stretch>
        </p:blipFill>
        <p:spPr bwMode="auto">
          <a:xfrm>
            <a:off x="2699791" y="1412776"/>
            <a:ext cx="1800200" cy="1440160"/>
          </a:xfrm>
          <a:prstGeom prst="rect">
            <a:avLst/>
          </a:prstGeom>
          <a:noFill/>
        </p:spPr>
      </p:pic>
      <p:pic>
        <p:nvPicPr>
          <p:cNvPr id="1028" name="Picture 4" descr="Afficher l'image d'origine"/>
          <p:cNvPicPr>
            <a:picLocks noChangeAspect="1" noChangeArrowheads="1"/>
          </p:cNvPicPr>
          <p:nvPr/>
        </p:nvPicPr>
        <p:blipFill>
          <a:blip r:embed="rId3" cstate="print"/>
          <a:srcRect/>
          <a:stretch>
            <a:fillRect/>
          </a:stretch>
        </p:blipFill>
        <p:spPr bwMode="auto">
          <a:xfrm>
            <a:off x="4571999" y="1412776"/>
            <a:ext cx="1584176" cy="1440160"/>
          </a:xfrm>
          <a:prstGeom prst="rect">
            <a:avLst/>
          </a:prstGeom>
          <a:noFill/>
        </p:spPr>
      </p:pic>
      <p:sp>
        <p:nvSpPr>
          <p:cNvPr id="9" name="ZoneTexte 8"/>
          <p:cNvSpPr txBox="1"/>
          <p:nvPr/>
        </p:nvSpPr>
        <p:spPr>
          <a:xfrm>
            <a:off x="683568" y="980728"/>
            <a:ext cx="4176464" cy="369332"/>
          </a:xfrm>
          <a:prstGeom prst="rect">
            <a:avLst/>
          </a:prstGeom>
          <a:solidFill>
            <a:schemeClr val="bg1">
              <a:lumMod val="60000"/>
              <a:lumOff val="40000"/>
            </a:schemeClr>
          </a:solidFill>
        </p:spPr>
        <p:txBody>
          <a:bodyPr wrap="square" rtlCol="0">
            <a:spAutoFit/>
          </a:bodyPr>
          <a:lstStyle/>
          <a:p>
            <a:pPr algn="ctr"/>
            <a:r>
              <a:rPr lang="fr-FR" dirty="0" smtClean="0"/>
              <a:t>Robotique</a:t>
            </a:r>
            <a:endParaRPr lang="fr-FR" dirty="0"/>
          </a:p>
        </p:txBody>
      </p:sp>
      <p:pic>
        <p:nvPicPr>
          <p:cNvPr id="1030" name="Picture 6" descr="Afficher l'image d'origine"/>
          <p:cNvPicPr>
            <a:picLocks noChangeAspect="1" noChangeArrowheads="1"/>
          </p:cNvPicPr>
          <p:nvPr/>
        </p:nvPicPr>
        <p:blipFill>
          <a:blip r:embed="rId4" cstate="print"/>
          <a:srcRect/>
          <a:stretch>
            <a:fillRect/>
          </a:stretch>
        </p:blipFill>
        <p:spPr bwMode="auto">
          <a:xfrm>
            <a:off x="2699791" y="2924945"/>
            <a:ext cx="1800200" cy="720080"/>
          </a:xfrm>
          <a:prstGeom prst="rect">
            <a:avLst/>
          </a:prstGeom>
          <a:noFill/>
        </p:spPr>
      </p:pic>
      <p:pic>
        <p:nvPicPr>
          <p:cNvPr id="1032" name="Picture 8" descr="Afficher l'image d'origine"/>
          <p:cNvPicPr>
            <a:picLocks noChangeAspect="1" noChangeArrowheads="1"/>
          </p:cNvPicPr>
          <p:nvPr/>
        </p:nvPicPr>
        <p:blipFill>
          <a:blip r:embed="rId5" cstate="print"/>
          <a:srcRect/>
          <a:stretch>
            <a:fillRect/>
          </a:stretch>
        </p:blipFill>
        <p:spPr bwMode="auto">
          <a:xfrm>
            <a:off x="4572000" y="2924944"/>
            <a:ext cx="1584175" cy="720080"/>
          </a:xfrm>
          <a:prstGeom prst="rect">
            <a:avLst/>
          </a:prstGeom>
          <a:noFill/>
        </p:spPr>
      </p:pic>
      <p:sp>
        <p:nvSpPr>
          <p:cNvPr id="12" name="Rectangle 11"/>
          <p:cNvSpPr/>
          <p:nvPr/>
        </p:nvSpPr>
        <p:spPr>
          <a:xfrm>
            <a:off x="4945757" y="1005111"/>
            <a:ext cx="3456384" cy="276999"/>
          </a:xfrm>
          <a:prstGeom prst="rect">
            <a:avLst/>
          </a:prstGeom>
          <a:solidFill>
            <a:schemeClr val="bg1">
              <a:lumMod val="60000"/>
              <a:lumOff val="40000"/>
            </a:schemeClr>
          </a:solidFill>
        </p:spPr>
        <p:txBody>
          <a:bodyPr wrap="square">
            <a:spAutoFit/>
          </a:bodyPr>
          <a:lstStyle/>
          <a:p>
            <a:pPr algn="ctr"/>
            <a:r>
              <a:rPr lang="fr-FR" sz="1200" dirty="0" smtClean="0"/>
              <a:t>http://www.lego.com/fr-fr/mindstorms/downloads</a:t>
            </a:r>
            <a:endParaRPr lang="fr-FR" sz="1200" dirty="0"/>
          </a:p>
        </p:txBody>
      </p:sp>
      <p:pic>
        <p:nvPicPr>
          <p:cNvPr id="13" name="Picture 9" descr="http://tse1.mm.bing.net/th?id=OIP.M1b56c65505830c8eb432c0a0f6e1e31co0&amp;w=148&amp;h=155&amp;c=7&amp;rs=1&amp;qlt=90&amp;o=4&amp;pid=1.1"/>
          <p:cNvPicPr>
            <a:picLocks noChangeAspect="1" noChangeArrowheads="1"/>
          </p:cNvPicPr>
          <p:nvPr/>
        </p:nvPicPr>
        <p:blipFill>
          <a:blip r:embed="rId6" cstate="print"/>
          <a:srcRect/>
          <a:stretch>
            <a:fillRect/>
          </a:stretch>
        </p:blipFill>
        <p:spPr bwMode="auto">
          <a:xfrm>
            <a:off x="683567" y="1412776"/>
            <a:ext cx="1934460" cy="2232248"/>
          </a:xfrm>
          <a:prstGeom prst="rect">
            <a:avLst/>
          </a:prstGeom>
          <a:noFill/>
        </p:spPr>
      </p:pic>
      <p:pic>
        <p:nvPicPr>
          <p:cNvPr id="14" name="Picture 11" descr="http://www.rapidonline.com/catalogueimages/module/M076272P01WL.jpg"/>
          <p:cNvPicPr>
            <a:picLocks noChangeAspect="1" noChangeArrowheads="1"/>
          </p:cNvPicPr>
          <p:nvPr/>
        </p:nvPicPr>
        <p:blipFill>
          <a:blip r:embed="rId7" cstate="print"/>
          <a:srcRect/>
          <a:stretch>
            <a:fillRect/>
          </a:stretch>
        </p:blipFill>
        <p:spPr bwMode="auto">
          <a:xfrm>
            <a:off x="6228183" y="1412776"/>
            <a:ext cx="2232248" cy="2232248"/>
          </a:xfrm>
          <a:prstGeom prst="rect">
            <a:avLst/>
          </a:prstGeom>
          <a:noFill/>
        </p:spPr>
      </p:pic>
      <p:pic>
        <p:nvPicPr>
          <p:cNvPr id="15" name="Picture 4" descr="http://marketplace.letsmakerobots.com/wp-content/uploads/2015/08/mBot-16.jpg"/>
          <p:cNvPicPr>
            <a:picLocks noChangeAspect="1" noChangeArrowheads="1"/>
          </p:cNvPicPr>
          <p:nvPr/>
        </p:nvPicPr>
        <p:blipFill>
          <a:blip r:embed="rId8" cstate="print"/>
          <a:srcRect/>
          <a:stretch>
            <a:fillRect/>
          </a:stretch>
        </p:blipFill>
        <p:spPr bwMode="auto">
          <a:xfrm>
            <a:off x="683568" y="4005064"/>
            <a:ext cx="1944216" cy="1800200"/>
          </a:xfrm>
          <a:prstGeom prst="rect">
            <a:avLst/>
          </a:prstGeom>
          <a:noFill/>
        </p:spPr>
      </p:pic>
      <p:pic>
        <p:nvPicPr>
          <p:cNvPr id="1034" name="Picture 10" descr="http://cdn2.bigcommerce.com/server2600/4r4weyxd/products/437/images/2633/App_For_Bluetooth_Version__69982.1439440930.388.388.png?c=2"/>
          <p:cNvPicPr>
            <a:picLocks noChangeAspect="1" noChangeArrowheads="1"/>
          </p:cNvPicPr>
          <p:nvPr/>
        </p:nvPicPr>
        <p:blipFill>
          <a:blip r:embed="rId9" cstate="print"/>
          <a:srcRect/>
          <a:stretch>
            <a:fillRect/>
          </a:stretch>
        </p:blipFill>
        <p:spPr bwMode="auto">
          <a:xfrm>
            <a:off x="2699792" y="4005064"/>
            <a:ext cx="1800200" cy="1800201"/>
          </a:xfrm>
          <a:prstGeom prst="rect">
            <a:avLst/>
          </a:prstGeom>
          <a:noFill/>
        </p:spPr>
      </p:pic>
      <p:sp>
        <p:nvSpPr>
          <p:cNvPr id="20" name="Rectangle 19"/>
          <p:cNvSpPr/>
          <p:nvPr/>
        </p:nvSpPr>
        <p:spPr>
          <a:xfrm>
            <a:off x="683568" y="5877272"/>
            <a:ext cx="5832648" cy="276999"/>
          </a:xfrm>
          <a:prstGeom prst="rect">
            <a:avLst/>
          </a:prstGeom>
          <a:solidFill>
            <a:schemeClr val="bg1">
              <a:lumMod val="60000"/>
              <a:lumOff val="40000"/>
            </a:schemeClr>
          </a:solidFill>
        </p:spPr>
        <p:txBody>
          <a:bodyPr wrap="square">
            <a:spAutoFit/>
          </a:bodyPr>
          <a:lstStyle/>
          <a:p>
            <a:r>
              <a:rPr lang="fr-FR" sz="1200" dirty="0" smtClean="0"/>
              <a:t>http://www.lextronic.fr/P35755-robot-mbot-blue-bluetooth-version.html</a:t>
            </a:r>
            <a:endParaRPr lang="fr-FR" sz="1200" dirty="0"/>
          </a:p>
        </p:txBody>
      </p:sp>
      <p:pic>
        <p:nvPicPr>
          <p:cNvPr id="22" name="Picture 9"/>
          <p:cNvPicPr>
            <a:picLocks noChangeAspect="1" noChangeArrowheads="1"/>
          </p:cNvPicPr>
          <p:nvPr/>
        </p:nvPicPr>
        <p:blipFill>
          <a:blip r:embed="rId10" cstate="print"/>
          <a:srcRect/>
          <a:stretch>
            <a:fillRect/>
          </a:stretch>
        </p:blipFill>
        <p:spPr bwMode="auto">
          <a:xfrm>
            <a:off x="4572000" y="4941168"/>
            <a:ext cx="1800200" cy="864096"/>
          </a:xfrm>
          <a:prstGeom prst="rect">
            <a:avLst/>
          </a:prstGeom>
          <a:noFill/>
          <a:ln w="9525">
            <a:noFill/>
            <a:miter lim="800000"/>
            <a:headEnd/>
            <a:tailEnd/>
          </a:ln>
        </p:spPr>
      </p:pic>
      <p:pic>
        <p:nvPicPr>
          <p:cNvPr id="1036" name="Picture 12" descr="mBot programmable sous l'environnement arduino"/>
          <p:cNvPicPr>
            <a:picLocks noChangeAspect="1" noChangeArrowheads="1"/>
          </p:cNvPicPr>
          <p:nvPr/>
        </p:nvPicPr>
        <p:blipFill>
          <a:blip r:embed="rId11" cstate="print"/>
          <a:srcRect/>
          <a:stretch>
            <a:fillRect/>
          </a:stretch>
        </p:blipFill>
        <p:spPr bwMode="auto">
          <a:xfrm>
            <a:off x="4572000" y="4005065"/>
            <a:ext cx="1800200" cy="888764"/>
          </a:xfrm>
          <a:prstGeom prst="rect">
            <a:avLst/>
          </a:prstGeom>
          <a:noFill/>
        </p:spPr>
      </p:pic>
      <p:sp>
        <p:nvSpPr>
          <p:cNvPr id="24" name="Rectangle 23"/>
          <p:cNvSpPr/>
          <p:nvPr/>
        </p:nvSpPr>
        <p:spPr>
          <a:xfrm>
            <a:off x="683568" y="6222454"/>
            <a:ext cx="4464496" cy="276999"/>
          </a:xfrm>
          <a:prstGeom prst="rect">
            <a:avLst/>
          </a:prstGeom>
          <a:solidFill>
            <a:schemeClr val="bg1">
              <a:lumMod val="60000"/>
              <a:lumOff val="40000"/>
            </a:schemeClr>
          </a:solidFill>
        </p:spPr>
        <p:txBody>
          <a:bodyPr wrap="square">
            <a:spAutoFit/>
          </a:bodyPr>
          <a:lstStyle/>
          <a:p>
            <a:r>
              <a:rPr lang="fr-FR" sz="1200" dirty="0" smtClean="0"/>
              <a:t>http://www.makeblock.cc/</a:t>
            </a:r>
            <a:endParaRPr lang="fr-FR" sz="1200" dirty="0"/>
          </a:p>
        </p:txBody>
      </p:sp>
      <p:pic>
        <p:nvPicPr>
          <p:cNvPr id="1038" name="Picture 14" descr="http://cdn1.bigcommerce.com/server2600/4r4weyxd/products/394/images/1951/10021_P1__09255.1411116380.388.388.jpg?c=2"/>
          <p:cNvPicPr>
            <a:picLocks noChangeAspect="1" noChangeArrowheads="1"/>
          </p:cNvPicPr>
          <p:nvPr/>
        </p:nvPicPr>
        <p:blipFill>
          <a:blip r:embed="rId12" cstate="print"/>
          <a:srcRect/>
          <a:stretch>
            <a:fillRect/>
          </a:stretch>
        </p:blipFill>
        <p:spPr bwMode="auto">
          <a:xfrm>
            <a:off x="6732240" y="4941168"/>
            <a:ext cx="1728192" cy="1584176"/>
          </a:xfrm>
          <a:prstGeom prst="rect">
            <a:avLst/>
          </a:prstGeom>
          <a:noFill/>
        </p:spPr>
      </p:pic>
      <p:sp>
        <p:nvSpPr>
          <p:cNvPr id="27" name="ZoneTexte 26"/>
          <p:cNvSpPr txBox="1"/>
          <p:nvPr/>
        </p:nvSpPr>
        <p:spPr>
          <a:xfrm>
            <a:off x="6444208" y="4005064"/>
            <a:ext cx="2304256" cy="830997"/>
          </a:xfrm>
          <a:prstGeom prst="rect">
            <a:avLst/>
          </a:prstGeom>
          <a:solidFill>
            <a:schemeClr val="bg1">
              <a:lumMod val="60000"/>
              <a:lumOff val="40000"/>
            </a:schemeClr>
          </a:solidFill>
        </p:spPr>
        <p:txBody>
          <a:bodyPr wrap="square" rtlCol="0">
            <a:spAutoFit/>
          </a:bodyPr>
          <a:lstStyle/>
          <a:p>
            <a:r>
              <a:rPr lang="fr-FR" sz="1200" dirty="0" smtClean="0"/>
              <a:t>Ces robots intègrent la carte Me Orion compatible </a:t>
            </a:r>
            <a:r>
              <a:rPr lang="fr-FR" sz="1200" dirty="0" err="1" smtClean="0"/>
              <a:t>Arduino</a:t>
            </a:r>
            <a:r>
              <a:rPr lang="fr-FR" sz="1200" dirty="0" smtClean="0"/>
              <a:t>. Elle se programme avec les outils </a:t>
            </a:r>
            <a:r>
              <a:rPr lang="fr-FR" sz="1200" dirty="0" err="1" smtClean="0"/>
              <a:t>Arduino</a:t>
            </a:r>
            <a:r>
              <a:rPr lang="fr-FR" sz="1200" dirty="0" smtClean="0"/>
              <a:t> ou le logiciel </a:t>
            </a:r>
            <a:r>
              <a:rPr lang="fr-FR" sz="1200" dirty="0" err="1" smtClean="0"/>
              <a:t>mBlock</a:t>
            </a:r>
            <a:r>
              <a:rPr lang="fr-FR" sz="1200" dirty="0" smtClean="0"/>
              <a:t>.</a:t>
            </a:r>
            <a:endParaRPr lang="fr-F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09575" y="3284984"/>
            <a:ext cx="8162925" cy="369332"/>
          </a:xfrm>
          <a:prstGeom prst="rect">
            <a:avLst/>
          </a:prstGeom>
          <a:solidFill>
            <a:schemeClr val="bg1">
              <a:lumMod val="60000"/>
              <a:lumOff val="40000"/>
            </a:schemeClr>
          </a:solidFill>
        </p:spPr>
        <p:txBody>
          <a:bodyPr wrap="square" rtlCol="0">
            <a:spAutoFit/>
          </a:bodyPr>
          <a:lstStyle/>
          <a:p>
            <a:pPr algn="ctr"/>
            <a:r>
              <a:rPr lang="fr-FR" dirty="0" smtClean="0"/>
              <a:t>Interfaces programmables pouvant être utilisées comme systèmes embarqués</a:t>
            </a:r>
            <a:endParaRPr lang="fr-FR" dirty="0"/>
          </a:p>
        </p:txBody>
      </p:sp>
      <p:pic>
        <p:nvPicPr>
          <p:cNvPr id="6" name="Picture 2" descr="Afficher l'image d'origine"/>
          <p:cNvPicPr>
            <a:picLocks noChangeAspect="1" noChangeArrowheads="1"/>
          </p:cNvPicPr>
          <p:nvPr/>
        </p:nvPicPr>
        <p:blipFill>
          <a:blip r:embed="rId2" cstate="print"/>
          <a:srcRect/>
          <a:stretch>
            <a:fillRect/>
          </a:stretch>
        </p:blipFill>
        <p:spPr bwMode="auto">
          <a:xfrm>
            <a:off x="395535" y="3717032"/>
            <a:ext cx="2129379" cy="1296144"/>
          </a:xfrm>
          <a:prstGeom prst="rect">
            <a:avLst/>
          </a:prstGeom>
          <a:noFill/>
        </p:spPr>
      </p:pic>
      <p:pic>
        <p:nvPicPr>
          <p:cNvPr id="50180" name="Picture 4" descr="BQ PrintBot7"/>
          <p:cNvPicPr>
            <a:picLocks noChangeAspect="1" noChangeArrowheads="1"/>
          </p:cNvPicPr>
          <p:nvPr/>
        </p:nvPicPr>
        <p:blipFill>
          <a:blip r:embed="rId3" cstate="print"/>
          <a:srcRect/>
          <a:stretch>
            <a:fillRect/>
          </a:stretch>
        </p:blipFill>
        <p:spPr bwMode="auto">
          <a:xfrm>
            <a:off x="395536" y="1124744"/>
            <a:ext cx="2497052" cy="1800200"/>
          </a:xfrm>
          <a:prstGeom prst="rect">
            <a:avLst/>
          </a:prstGeom>
          <a:noFill/>
        </p:spPr>
      </p:pic>
      <p:sp>
        <p:nvSpPr>
          <p:cNvPr id="50182" name="AutoShape 6" descr="Résultat de recherche d'images pour &quot;robot bq&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0184" name="AutoShape 8" descr="Résultat de recherche d'images pour &quot;robot bq&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0185" name="Picture 9"/>
          <p:cNvPicPr>
            <a:picLocks noChangeAspect="1" noChangeArrowheads="1"/>
          </p:cNvPicPr>
          <p:nvPr/>
        </p:nvPicPr>
        <p:blipFill>
          <a:blip r:embed="rId4" cstate="print"/>
          <a:srcRect/>
          <a:stretch>
            <a:fillRect/>
          </a:stretch>
        </p:blipFill>
        <p:spPr bwMode="auto">
          <a:xfrm>
            <a:off x="2987824" y="1124744"/>
            <a:ext cx="1668855" cy="1800200"/>
          </a:xfrm>
          <a:prstGeom prst="rect">
            <a:avLst/>
          </a:prstGeom>
          <a:noFill/>
          <a:ln w="9525">
            <a:noFill/>
            <a:miter lim="800000"/>
            <a:headEnd/>
            <a:tailEnd/>
          </a:ln>
        </p:spPr>
      </p:pic>
      <p:pic>
        <p:nvPicPr>
          <p:cNvPr id="50187" name="Picture 11" descr="http://fablabo.net/mediawiki/images/thumb/Blockly%40rduino.JPG/500px-Blockly%40rduino.JPG"/>
          <p:cNvPicPr>
            <a:picLocks noChangeAspect="1" noChangeArrowheads="1"/>
          </p:cNvPicPr>
          <p:nvPr/>
        </p:nvPicPr>
        <p:blipFill>
          <a:blip r:embed="rId5" cstate="print"/>
          <a:srcRect/>
          <a:stretch>
            <a:fillRect/>
          </a:stretch>
        </p:blipFill>
        <p:spPr bwMode="auto">
          <a:xfrm>
            <a:off x="5088631" y="819944"/>
            <a:ext cx="3489031" cy="1437481"/>
          </a:xfrm>
          <a:prstGeom prst="rect">
            <a:avLst/>
          </a:prstGeom>
          <a:noFill/>
        </p:spPr>
      </p:pic>
      <p:sp>
        <p:nvSpPr>
          <p:cNvPr id="17" name="ZoneTexte 16"/>
          <p:cNvSpPr txBox="1"/>
          <p:nvPr/>
        </p:nvSpPr>
        <p:spPr>
          <a:xfrm>
            <a:off x="395536" y="5085184"/>
            <a:ext cx="8136904" cy="369332"/>
          </a:xfrm>
          <a:prstGeom prst="rect">
            <a:avLst/>
          </a:prstGeom>
          <a:solidFill>
            <a:schemeClr val="bg1">
              <a:lumMod val="60000"/>
              <a:lumOff val="40000"/>
            </a:schemeClr>
          </a:solidFill>
        </p:spPr>
        <p:txBody>
          <a:bodyPr wrap="square" rtlCol="0">
            <a:spAutoFit/>
          </a:bodyPr>
          <a:lstStyle/>
          <a:p>
            <a:pPr algn="ctr"/>
            <a:r>
              <a:rPr lang="fr-FR" dirty="0" smtClean="0"/>
              <a:t>Interfaces</a:t>
            </a:r>
            <a:endParaRPr lang="fr-FR" dirty="0"/>
          </a:p>
        </p:txBody>
      </p:sp>
      <p:pic>
        <p:nvPicPr>
          <p:cNvPr id="18" name="Picture 17"/>
          <p:cNvPicPr>
            <a:picLocks noChangeAspect="1" noChangeArrowheads="1"/>
          </p:cNvPicPr>
          <p:nvPr/>
        </p:nvPicPr>
        <p:blipFill>
          <a:blip r:embed="rId6" cstate="print"/>
          <a:srcRect/>
          <a:stretch>
            <a:fillRect/>
          </a:stretch>
        </p:blipFill>
        <p:spPr bwMode="auto">
          <a:xfrm>
            <a:off x="395536" y="5517232"/>
            <a:ext cx="1315134" cy="864096"/>
          </a:xfrm>
          <a:prstGeom prst="rect">
            <a:avLst/>
          </a:prstGeom>
          <a:noFill/>
          <a:ln w="9525">
            <a:noFill/>
            <a:miter lim="800000"/>
            <a:headEnd/>
            <a:tailEnd/>
          </a:ln>
        </p:spPr>
      </p:pic>
      <p:pic>
        <p:nvPicPr>
          <p:cNvPr id="19" name="Picture 20"/>
          <p:cNvPicPr>
            <a:picLocks noChangeAspect="1" noChangeArrowheads="1"/>
          </p:cNvPicPr>
          <p:nvPr/>
        </p:nvPicPr>
        <p:blipFill>
          <a:blip r:embed="rId7" cstate="print"/>
          <a:srcRect/>
          <a:stretch>
            <a:fillRect/>
          </a:stretch>
        </p:blipFill>
        <p:spPr bwMode="auto">
          <a:xfrm>
            <a:off x="2195736" y="5517232"/>
            <a:ext cx="1126862" cy="864096"/>
          </a:xfrm>
          <a:prstGeom prst="rect">
            <a:avLst/>
          </a:prstGeom>
          <a:noFill/>
          <a:ln w="9525">
            <a:noFill/>
            <a:miter lim="800000"/>
            <a:headEnd/>
            <a:tailEnd/>
          </a:ln>
        </p:spPr>
      </p:pic>
      <p:pic>
        <p:nvPicPr>
          <p:cNvPr id="20" name="Picture 21"/>
          <p:cNvPicPr>
            <a:picLocks noChangeAspect="1" noChangeArrowheads="1"/>
          </p:cNvPicPr>
          <p:nvPr/>
        </p:nvPicPr>
        <p:blipFill>
          <a:blip r:embed="rId8" cstate="print"/>
          <a:srcRect/>
          <a:stretch>
            <a:fillRect/>
          </a:stretch>
        </p:blipFill>
        <p:spPr bwMode="auto">
          <a:xfrm>
            <a:off x="4139952" y="5517232"/>
            <a:ext cx="1080120" cy="872738"/>
          </a:xfrm>
          <a:prstGeom prst="rect">
            <a:avLst/>
          </a:prstGeom>
          <a:noFill/>
          <a:ln w="9525">
            <a:noFill/>
            <a:miter lim="800000"/>
            <a:headEnd/>
            <a:tailEnd/>
          </a:ln>
        </p:spPr>
      </p:pic>
      <p:sp>
        <p:nvSpPr>
          <p:cNvPr id="22" name="ZoneTexte 21"/>
          <p:cNvSpPr txBox="1"/>
          <p:nvPr/>
        </p:nvSpPr>
        <p:spPr>
          <a:xfrm>
            <a:off x="4839841" y="2329830"/>
            <a:ext cx="3742184" cy="830997"/>
          </a:xfrm>
          <a:prstGeom prst="rect">
            <a:avLst/>
          </a:prstGeom>
          <a:solidFill>
            <a:schemeClr val="bg1">
              <a:lumMod val="60000"/>
              <a:lumOff val="40000"/>
            </a:schemeClr>
          </a:solidFill>
        </p:spPr>
        <p:txBody>
          <a:bodyPr wrap="square" rtlCol="0">
            <a:spAutoFit/>
          </a:bodyPr>
          <a:lstStyle/>
          <a:p>
            <a:r>
              <a:rPr lang="fr-FR" sz="1200" dirty="0" smtClean="0"/>
              <a:t>Ces robots sont constitués de pièces réalisées avec une imprimante 3D, ils se programment avec l’application </a:t>
            </a:r>
            <a:r>
              <a:rPr lang="fr-FR" sz="1200" dirty="0" err="1" smtClean="0"/>
              <a:t>BlockyDuino</a:t>
            </a:r>
            <a:r>
              <a:rPr lang="fr-FR" sz="1200" dirty="0" smtClean="0"/>
              <a:t> (gratuite), dans un langage graphique proche de celui de Scratch 2.0</a:t>
            </a:r>
          </a:p>
        </p:txBody>
      </p:sp>
      <p:sp>
        <p:nvSpPr>
          <p:cNvPr id="23" name="Rectangle 22"/>
          <p:cNvSpPr/>
          <p:nvPr/>
        </p:nvSpPr>
        <p:spPr>
          <a:xfrm>
            <a:off x="456878" y="772294"/>
            <a:ext cx="4248472" cy="276999"/>
          </a:xfrm>
          <a:prstGeom prst="rect">
            <a:avLst/>
          </a:prstGeom>
          <a:solidFill>
            <a:schemeClr val="bg1">
              <a:lumMod val="60000"/>
              <a:lumOff val="40000"/>
            </a:schemeClr>
          </a:solidFill>
        </p:spPr>
        <p:txBody>
          <a:bodyPr wrap="square">
            <a:spAutoFit/>
          </a:bodyPr>
          <a:lstStyle/>
          <a:p>
            <a:r>
              <a:rPr lang="fr-FR" sz="1200" dirty="0" smtClean="0"/>
              <a:t>http://tic.technologiescollege.fr/portail/portal/index.php#tab/3</a:t>
            </a:r>
            <a:endParaRPr lang="fr-FR" sz="1200" dirty="0"/>
          </a:p>
        </p:txBody>
      </p:sp>
      <p:pic>
        <p:nvPicPr>
          <p:cNvPr id="50189" name="Picture 13" descr="http://www.picaxe.com/Thumbnail.ashx?image=%7E/Site_Resources/Media/Site_1/software/logicator2.jpg&amp;h=200&amp;w=300&amp;mode=Constrain&amp;k=3e905d4e65af1c5dbf70ae895d0250081f3647e19919f792c439f2989480a3b3"/>
          <p:cNvPicPr>
            <a:picLocks noChangeAspect="1" noChangeArrowheads="1"/>
          </p:cNvPicPr>
          <p:nvPr/>
        </p:nvPicPr>
        <p:blipFill>
          <a:blip r:embed="rId9" cstate="print"/>
          <a:srcRect/>
          <a:stretch>
            <a:fillRect/>
          </a:stretch>
        </p:blipFill>
        <p:spPr bwMode="auto">
          <a:xfrm>
            <a:off x="4037484" y="3707507"/>
            <a:ext cx="1944216" cy="1321693"/>
          </a:xfrm>
          <a:prstGeom prst="rect">
            <a:avLst/>
          </a:prstGeom>
          <a:noFill/>
        </p:spPr>
      </p:pic>
      <p:sp>
        <p:nvSpPr>
          <p:cNvPr id="25" name="Rectangle 24"/>
          <p:cNvSpPr/>
          <p:nvPr/>
        </p:nvSpPr>
        <p:spPr>
          <a:xfrm>
            <a:off x="6031607" y="3881239"/>
            <a:ext cx="1656184" cy="646331"/>
          </a:xfrm>
          <a:prstGeom prst="rect">
            <a:avLst/>
          </a:prstGeom>
          <a:solidFill>
            <a:schemeClr val="bg1">
              <a:lumMod val="60000"/>
              <a:lumOff val="40000"/>
            </a:schemeClr>
          </a:solidFill>
        </p:spPr>
        <p:txBody>
          <a:bodyPr wrap="square">
            <a:spAutoFit/>
          </a:bodyPr>
          <a:lstStyle/>
          <a:p>
            <a:r>
              <a:rPr lang="fr-FR" sz="1200" dirty="0" smtClean="0"/>
              <a:t>http://www.picaxe.com/Software/PICAXE/Logicator-for-PICAXE/</a:t>
            </a:r>
            <a:endParaRPr lang="fr-FR" sz="1200" dirty="0"/>
          </a:p>
        </p:txBody>
      </p:sp>
      <p:pic>
        <p:nvPicPr>
          <p:cNvPr id="50190" name="Picture 14"/>
          <p:cNvPicPr>
            <a:picLocks noChangeAspect="1" noChangeArrowheads="1"/>
          </p:cNvPicPr>
          <p:nvPr/>
        </p:nvPicPr>
        <p:blipFill>
          <a:blip r:embed="rId10" cstate="print"/>
          <a:srcRect/>
          <a:stretch>
            <a:fillRect/>
          </a:stretch>
        </p:blipFill>
        <p:spPr bwMode="auto">
          <a:xfrm>
            <a:off x="7815693" y="3859062"/>
            <a:ext cx="898123" cy="932013"/>
          </a:xfrm>
          <a:prstGeom prst="rect">
            <a:avLst/>
          </a:prstGeom>
          <a:noFill/>
          <a:ln w="9525">
            <a:noFill/>
            <a:miter lim="800000"/>
            <a:headEnd/>
            <a:tailEnd/>
          </a:ln>
        </p:spPr>
      </p:pic>
      <p:sp>
        <p:nvSpPr>
          <p:cNvPr id="27" name="ZoneTexte 26"/>
          <p:cNvSpPr txBox="1"/>
          <p:nvPr/>
        </p:nvSpPr>
        <p:spPr>
          <a:xfrm>
            <a:off x="611560" y="6381328"/>
            <a:ext cx="936104" cy="276999"/>
          </a:xfrm>
          <a:prstGeom prst="rect">
            <a:avLst/>
          </a:prstGeom>
          <a:solidFill>
            <a:schemeClr val="bg1">
              <a:lumMod val="60000"/>
              <a:lumOff val="40000"/>
            </a:schemeClr>
          </a:solidFill>
        </p:spPr>
        <p:txBody>
          <a:bodyPr wrap="square" rtlCol="0">
            <a:spAutoFit/>
          </a:bodyPr>
          <a:lstStyle/>
          <a:p>
            <a:r>
              <a:rPr lang="fr-FR" sz="1200" dirty="0" smtClean="0"/>
              <a:t>Lego </a:t>
            </a:r>
            <a:r>
              <a:rPr lang="fr-FR" sz="1200" dirty="0" err="1" smtClean="0"/>
              <a:t>Wedo</a:t>
            </a:r>
            <a:endParaRPr lang="fr-FR" sz="1200" dirty="0"/>
          </a:p>
        </p:txBody>
      </p:sp>
      <p:sp>
        <p:nvSpPr>
          <p:cNvPr id="28" name="ZoneTexte 27"/>
          <p:cNvSpPr txBox="1"/>
          <p:nvPr/>
        </p:nvSpPr>
        <p:spPr>
          <a:xfrm>
            <a:off x="1907704" y="6381328"/>
            <a:ext cx="1584176" cy="276999"/>
          </a:xfrm>
          <a:prstGeom prst="rect">
            <a:avLst/>
          </a:prstGeom>
          <a:solidFill>
            <a:schemeClr val="bg1">
              <a:lumMod val="60000"/>
              <a:lumOff val="40000"/>
            </a:schemeClr>
          </a:solidFill>
        </p:spPr>
        <p:txBody>
          <a:bodyPr wrap="square" rtlCol="0">
            <a:spAutoFit/>
          </a:bodyPr>
          <a:lstStyle/>
          <a:p>
            <a:pPr algn="ctr"/>
            <a:r>
              <a:rPr lang="fr-FR" sz="1200" dirty="0" smtClean="0"/>
              <a:t>Interface </a:t>
            </a:r>
            <a:r>
              <a:rPr lang="fr-FR" sz="1200" dirty="0" err="1" smtClean="0"/>
              <a:t>Picoboard</a:t>
            </a:r>
            <a:endParaRPr lang="fr-FR" sz="1200" dirty="0"/>
          </a:p>
        </p:txBody>
      </p:sp>
      <p:sp>
        <p:nvSpPr>
          <p:cNvPr id="29" name="ZoneTexte 28"/>
          <p:cNvSpPr txBox="1"/>
          <p:nvPr/>
        </p:nvSpPr>
        <p:spPr>
          <a:xfrm>
            <a:off x="3419872" y="6381328"/>
            <a:ext cx="2448272" cy="276999"/>
          </a:xfrm>
          <a:prstGeom prst="rect">
            <a:avLst/>
          </a:prstGeom>
          <a:solidFill>
            <a:schemeClr val="bg1">
              <a:lumMod val="60000"/>
              <a:lumOff val="40000"/>
            </a:schemeClr>
          </a:solidFill>
        </p:spPr>
        <p:txBody>
          <a:bodyPr wrap="square" rtlCol="0">
            <a:spAutoFit/>
          </a:bodyPr>
          <a:lstStyle/>
          <a:p>
            <a:pPr algn="ctr"/>
            <a:r>
              <a:rPr lang="fr-FR" sz="1200" dirty="0" smtClean="0"/>
              <a:t>Webcam utilisée comme capteur</a:t>
            </a:r>
            <a:endParaRPr lang="fr-FR" sz="1200" dirty="0"/>
          </a:p>
        </p:txBody>
      </p:sp>
      <p:pic>
        <p:nvPicPr>
          <p:cNvPr id="50191" name="Picture 15"/>
          <p:cNvPicPr>
            <a:picLocks noChangeAspect="1" noChangeArrowheads="1"/>
          </p:cNvPicPr>
          <p:nvPr/>
        </p:nvPicPr>
        <p:blipFill>
          <a:blip r:embed="rId11" cstate="print"/>
          <a:srcRect/>
          <a:stretch>
            <a:fillRect/>
          </a:stretch>
        </p:blipFill>
        <p:spPr bwMode="auto">
          <a:xfrm>
            <a:off x="6372200" y="5517232"/>
            <a:ext cx="1104900" cy="1009650"/>
          </a:xfrm>
          <a:prstGeom prst="rect">
            <a:avLst/>
          </a:prstGeom>
          <a:noFill/>
          <a:ln w="9525">
            <a:noFill/>
            <a:miter lim="800000"/>
            <a:headEnd/>
            <a:tailEnd/>
          </a:ln>
        </p:spPr>
      </p:pic>
      <p:sp>
        <p:nvSpPr>
          <p:cNvPr id="31" name="ZoneTexte 30"/>
          <p:cNvSpPr txBox="1"/>
          <p:nvPr/>
        </p:nvSpPr>
        <p:spPr>
          <a:xfrm>
            <a:off x="447675" y="332656"/>
            <a:ext cx="8162925" cy="369332"/>
          </a:xfrm>
          <a:prstGeom prst="rect">
            <a:avLst/>
          </a:prstGeom>
          <a:solidFill>
            <a:schemeClr val="bg1">
              <a:lumMod val="60000"/>
              <a:lumOff val="40000"/>
            </a:schemeClr>
          </a:solidFill>
        </p:spPr>
        <p:txBody>
          <a:bodyPr wrap="square" rtlCol="0">
            <a:spAutoFit/>
          </a:bodyPr>
          <a:lstStyle/>
          <a:p>
            <a:pPr algn="ctr"/>
            <a:r>
              <a:rPr lang="fr-FR" dirty="0" smtClean="0"/>
              <a:t>Des propositions de matériels et logiciels en technologie 2/2 </a:t>
            </a:r>
            <a:endParaRPr lang="fr-FR" dirty="0"/>
          </a:p>
        </p:txBody>
      </p:sp>
      <p:sp>
        <p:nvSpPr>
          <p:cNvPr id="9" name="ZoneTexte 8"/>
          <p:cNvSpPr txBox="1"/>
          <p:nvPr/>
        </p:nvSpPr>
        <p:spPr>
          <a:xfrm>
            <a:off x="1538536" y="2750096"/>
            <a:ext cx="2016224" cy="369332"/>
          </a:xfrm>
          <a:prstGeom prst="rect">
            <a:avLst/>
          </a:prstGeom>
          <a:solidFill>
            <a:schemeClr val="bg1">
              <a:lumMod val="60000"/>
              <a:lumOff val="40000"/>
            </a:schemeClr>
          </a:solidFill>
        </p:spPr>
        <p:txBody>
          <a:bodyPr wrap="square" rtlCol="0">
            <a:spAutoFit/>
          </a:bodyPr>
          <a:lstStyle/>
          <a:p>
            <a:pPr algn="ctr"/>
            <a:r>
              <a:rPr lang="fr-FR" dirty="0" smtClean="0"/>
              <a:t>Robotique (suite)</a:t>
            </a:r>
            <a:endParaRPr lang="fr-FR" dirty="0"/>
          </a:p>
        </p:txBody>
      </p:sp>
      <p:sp>
        <p:nvSpPr>
          <p:cNvPr id="26" name="ZoneTexte 25"/>
          <p:cNvSpPr txBox="1"/>
          <p:nvPr/>
        </p:nvSpPr>
        <p:spPr>
          <a:xfrm>
            <a:off x="2238375" y="3724275"/>
            <a:ext cx="1571625" cy="276999"/>
          </a:xfrm>
          <a:prstGeom prst="rect">
            <a:avLst/>
          </a:prstGeom>
          <a:solidFill>
            <a:schemeClr val="bg1">
              <a:lumMod val="60000"/>
              <a:lumOff val="40000"/>
            </a:schemeClr>
          </a:solidFill>
        </p:spPr>
        <p:txBody>
          <a:bodyPr wrap="square" rtlCol="0">
            <a:spAutoFit/>
          </a:bodyPr>
          <a:lstStyle/>
          <a:p>
            <a:pPr algn="ctr"/>
            <a:r>
              <a:rPr lang="fr-FR" sz="1200" dirty="0" smtClean="0"/>
              <a:t>Boîtiers </a:t>
            </a:r>
            <a:r>
              <a:rPr lang="fr-FR" sz="1200" dirty="0" err="1" smtClean="0"/>
              <a:t>Autoprog</a:t>
            </a:r>
            <a:endParaRPr lang="fr-F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bwMode="auto">
          <a:xfrm>
            <a:off x="323528" y="332656"/>
            <a:ext cx="8280920" cy="3600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Table vibrante de simulation</a:t>
            </a:r>
            <a:r>
              <a:rPr kumimoji="0" lang="fr-FR" sz="1800" b="0" i="0" u="none" strike="noStrike" cap="none" normalizeH="0" dirty="0" smtClean="0">
                <a:ln>
                  <a:noFill/>
                </a:ln>
                <a:solidFill>
                  <a:schemeClr val="tx1"/>
                </a:solidFill>
                <a:effectLst/>
                <a:latin typeface="Times New Roman" pitchFamily="18" charset="0"/>
              </a:rPr>
              <a:t> des effets d’un séisme </a:t>
            </a:r>
            <a:r>
              <a:rPr lang="fr-FR" dirty="0" smtClean="0">
                <a:latin typeface="Times New Roman" pitchFamily="18" charset="0"/>
              </a:rPr>
              <a:t>e</a:t>
            </a:r>
            <a:r>
              <a:rPr kumimoji="0" lang="fr-FR" sz="1800" b="0" i="0" u="none" strike="noStrike" cap="none" normalizeH="0" dirty="0" smtClean="0">
                <a:ln>
                  <a:noFill/>
                </a:ln>
                <a:solidFill>
                  <a:schemeClr val="tx1"/>
                </a:solidFill>
                <a:effectLst/>
                <a:latin typeface="Times New Roman" pitchFamily="18" charset="0"/>
              </a:rPr>
              <a:t>n 5</a:t>
            </a:r>
            <a:r>
              <a:rPr kumimoji="0" lang="fr-FR" sz="1800" b="0" i="0" u="none" strike="noStrike" cap="none" normalizeH="0" baseline="30000" dirty="0" smtClean="0">
                <a:ln>
                  <a:noFill/>
                </a:ln>
                <a:solidFill>
                  <a:schemeClr val="tx1"/>
                </a:solidFill>
                <a:effectLst/>
                <a:latin typeface="Times New Roman" pitchFamily="18" charset="0"/>
              </a:rPr>
              <a:t>e</a:t>
            </a:r>
            <a:r>
              <a:rPr kumimoji="0" lang="fr-FR" sz="1800" b="0" i="0" u="none" strike="noStrike" cap="none" normalizeH="0" dirty="0" smtClean="0">
                <a:ln>
                  <a:noFill/>
                </a:ln>
                <a:solidFill>
                  <a:schemeClr val="tx1"/>
                </a:solidFill>
                <a:effectLst/>
                <a:latin typeface="Times New Roman" pitchFamily="18" charset="0"/>
              </a:rPr>
              <a:t> </a:t>
            </a: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5" name="Rectangle 4"/>
          <p:cNvSpPr/>
          <p:nvPr/>
        </p:nvSpPr>
        <p:spPr>
          <a:xfrm>
            <a:off x="270570" y="760512"/>
            <a:ext cx="8496944" cy="1169551"/>
          </a:xfrm>
          <a:prstGeom prst="rect">
            <a:avLst/>
          </a:prstGeom>
        </p:spPr>
        <p:txBody>
          <a:bodyPr wrap="square">
            <a:spAutoFit/>
          </a:bodyPr>
          <a:lstStyle/>
          <a:p>
            <a:r>
              <a:rPr lang="fr-FR" sz="1400" dirty="0" smtClean="0"/>
              <a:t>Il existe actuellement une technique expérimentale  pour simuler les effets d’un séisme sur une structure :  elle est réalisée au moyen d’une table vibrante. La table vibrante représente le sol qui sous l’effet du séisme vibre dans une, deux ou trois directions suivant le type de table. Le bâtiment, modélisé le plus souvent à échelle réduite, est fixé sur la table. On peut alors enregistrer les effets. A quel moment la structure s’écroule-t-elle ? Y a-t-il des fissures dans les murs ? Comment survient l’endommagement ? Pendant combien de temps la structure reste-t-elle debout ? </a:t>
            </a:r>
            <a:endParaRPr lang="fr-FR" sz="1400" dirty="0"/>
          </a:p>
        </p:txBody>
      </p:sp>
      <p:pic>
        <p:nvPicPr>
          <p:cNvPr id="13315" name="Picture 3"/>
          <p:cNvPicPr>
            <a:picLocks noChangeAspect="1" noChangeArrowheads="1"/>
          </p:cNvPicPr>
          <p:nvPr/>
        </p:nvPicPr>
        <p:blipFill>
          <a:blip r:embed="rId2" cstate="print"/>
          <a:srcRect/>
          <a:stretch>
            <a:fillRect/>
          </a:stretch>
        </p:blipFill>
        <p:spPr bwMode="auto">
          <a:xfrm>
            <a:off x="3419872" y="4869160"/>
            <a:ext cx="5248275" cy="1666875"/>
          </a:xfrm>
          <a:prstGeom prst="rect">
            <a:avLst/>
          </a:prstGeom>
          <a:noFill/>
          <a:ln w="9525">
            <a:noFill/>
            <a:miter lim="800000"/>
            <a:headEnd/>
            <a:tailEnd/>
          </a:ln>
        </p:spPr>
      </p:pic>
      <p:sp>
        <p:nvSpPr>
          <p:cNvPr id="7" name="ZoneTexte 6"/>
          <p:cNvSpPr txBox="1"/>
          <p:nvPr/>
        </p:nvSpPr>
        <p:spPr>
          <a:xfrm>
            <a:off x="395536" y="4797152"/>
            <a:ext cx="2880320" cy="646331"/>
          </a:xfrm>
          <a:prstGeom prst="rect">
            <a:avLst/>
          </a:prstGeom>
          <a:solidFill>
            <a:schemeClr val="bg1">
              <a:lumMod val="60000"/>
              <a:lumOff val="40000"/>
            </a:schemeClr>
          </a:solidFill>
        </p:spPr>
        <p:txBody>
          <a:bodyPr wrap="square" rtlCol="0">
            <a:spAutoFit/>
          </a:bodyPr>
          <a:lstStyle/>
          <a:p>
            <a:r>
              <a:rPr lang="fr-FR" sz="1200" dirty="0" smtClean="0"/>
              <a:t>Problème posé : on voudrait modifier le système pour permettre de faire varier la vitesse de la table.</a:t>
            </a:r>
            <a:endParaRPr lang="fr-FR" sz="1200" dirty="0"/>
          </a:p>
        </p:txBody>
      </p:sp>
      <p:pic>
        <p:nvPicPr>
          <p:cNvPr id="13317" name="Picture 5" descr="Servomoteur interactif Lego Mindstorms NXT"/>
          <p:cNvPicPr>
            <a:picLocks noChangeAspect="1" noChangeArrowheads="1"/>
          </p:cNvPicPr>
          <p:nvPr/>
        </p:nvPicPr>
        <p:blipFill>
          <a:blip r:embed="rId3" cstate="print"/>
          <a:srcRect/>
          <a:stretch>
            <a:fillRect/>
          </a:stretch>
        </p:blipFill>
        <p:spPr bwMode="auto">
          <a:xfrm>
            <a:off x="395536" y="5517232"/>
            <a:ext cx="1008112" cy="1008112"/>
          </a:xfrm>
          <a:prstGeom prst="rect">
            <a:avLst/>
          </a:prstGeom>
          <a:noFill/>
        </p:spPr>
      </p:pic>
      <p:sp>
        <p:nvSpPr>
          <p:cNvPr id="9" name="ZoneTexte 8"/>
          <p:cNvSpPr txBox="1"/>
          <p:nvPr/>
        </p:nvSpPr>
        <p:spPr>
          <a:xfrm>
            <a:off x="1475656" y="5517232"/>
            <a:ext cx="1800200" cy="1015663"/>
          </a:xfrm>
          <a:prstGeom prst="rect">
            <a:avLst/>
          </a:prstGeom>
          <a:solidFill>
            <a:schemeClr val="bg1">
              <a:lumMod val="60000"/>
              <a:lumOff val="40000"/>
            </a:schemeClr>
          </a:solidFill>
        </p:spPr>
        <p:txBody>
          <a:bodyPr wrap="square" rtlCol="0">
            <a:spAutoFit/>
          </a:bodyPr>
          <a:lstStyle/>
          <a:p>
            <a:r>
              <a:rPr lang="fr-FR" sz="1200" dirty="0" smtClean="0"/>
              <a:t>La rotation du capteur d’angle du servomoteur va nous permettre de faire varier la vitesse de la table.</a:t>
            </a:r>
            <a:endParaRPr lang="fr-FR" sz="1200" dirty="0"/>
          </a:p>
        </p:txBody>
      </p:sp>
      <p:sp>
        <p:nvSpPr>
          <p:cNvPr id="10" name="ZoneTexte 9"/>
          <p:cNvSpPr txBox="1"/>
          <p:nvPr/>
        </p:nvSpPr>
        <p:spPr>
          <a:xfrm>
            <a:off x="4572000" y="4725144"/>
            <a:ext cx="2808312" cy="276999"/>
          </a:xfrm>
          <a:prstGeom prst="rect">
            <a:avLst/>
          </a:prstGeom>
          <a:solidFill>
            <a:schemeClr val="bg1">
              <a:lumMod val="60000"/>
              <a:lumOff val="40000"/>
            </a:schemeClr>
          </a:solidFill>
          <a:ln>
            <a:solidFill>
              <a:schemeClr val="bg2"/>
            </a:solidFill>
          </a:ln>
        </p:spPr>
        <p:txBody>
          <a:bodyPr wrap="square" rtlCol="0">
            <a:spAutoFit/>
          </a:bodyPr>
          <a:lstStyle/>
          <a:p>
            <a:pPr algn="ctr"/>
            <a:r>
              <a:rPr lang="fr-FR" sz="1200" dirty="0" smtClean="0"/>
              <a:t>Le programme initial</a:t>
            </a:r>
            <a:endParaRPr lang="fr-FR" sz="1200" dirty="0"/>
          </a:p>
        </p:txBody>
      </p:sp>
      <p:pic>
        <p:nvPicPr>
          <p:cNvPr id="13319" name="Picture 7" descr="Afficher l'image d'origine"/>
          <p:cNvPicPr>
            <a:picLocks noChangeAspect="1" noChangeArrowheads="1"/>
          </p:cNvPicPr>
          <p:nvPr/>
        </p:nvPicPr>
        <p:blipFill>
          <a:blip r:embed="rId4" cstate="print"/>
          <a:srcRect/>
          <a:stretch>
            <a:fillRect/>
          </a:stretch>
        </p:blipFill>
        <p:spPr bwMode="auto">
          <a:xfrm>
            <a:off x="553684" y="1988840"/>
            <a:ext cx="2362131" cy="2160240"/>
          </a:xfrm>
          <a:prstGeom prst="rect">
            <a:avLst/>
          </a:prstGeom>
          <a:noFill/>
        </p:spPr>
      </p:pic>
      <p:pic>
        <p:nvPicPr>
          <p:cNvPr id="13320" name="Picture 8"/>
          <p:cNvPicPr>
            <a:picLocks noChangeAspect="1" noChangeArrowheads="1"/>
          </p:cNvPicPr>
          <p:nvPr/>
        </p:nvPicPr>
        <p:blipFill>
          <a:blip r:embed="rId5" cstate="print"/>
          <a:srcRect/>
          <a:stretch>
            <a:fillRect/>
          </a:stretch>
        </p:blipFill>
        <p:spPr bwMode="auto">
          <a:xfrm>
            <a:off x="3275856" y="2132856"/>
            <a:ext cx="5018925" cy="2088232"/>
          </a:xfrm>
          <a:prstGeom prst="rect">
            <a:avLst/>
          </a:prstGeom>
          <a:noFill/>
          <a:ln w="9525">
            <a:noFill/>
            <a:miter lim="800000"/>
            <a:headEnd/>
            <a:tailEnd/>
          </a:ln>
        </p:spPr>
      </p:pic>
      <p:sp>
        <p:nvSpPr>
          <p:cNvPr id="13" name="ZoneTexte 12"/>
          <p:cNvSpPr txBox="1"/>
          <p:nvPr/>
        </p:nvSpPr>
        <p:spPr>
          <a:xfrm>
            <a:off x="4572000" y="4221088"/>
            <a:ext cx="2808312" cy="276999"/>
          </a:xfrm>
          <a:prstGeom prst="rect">
            <a:avLst/>
          </a:prstGeom>
          <a:solidFill>
            <a:schemeClr val="bg1">
              <a:lumMod val="60000"/>
              <a:lumOff val="40000"/>
            </a:schemeClr>
          </a:solidFill>
          <a:ln>
            <a:solidFill>
              <a:schemeClr val="bg2"/>
            </a:solidFill>
          </a:ln>
        </p:spPr>
        <p:txBody>
          <a:bodyPr wrap="square" rtlCol="0">
            <a:spAutoFit/>
          </a:bodyPr>
          <a:lstStyle/>
          <a:p>
            <a:pPr algn="ctr"/>
            <a:r>
              <a:rPr lang="fr-FR" sz="1200" dirty="0" smtClean="0"/>
              <a:t>Prototype de table vibrante</a:t>
            </a:r>
            <a:endParaRPr lang="fr-FR" sz="1200" dirty="0"/>
          </a:p>
        </p:txBody>
      </p:sp>
      <p:sp>
        <p:nvSpPr>
          <p:cNvPr id="14" name="ZoneTexte 13"/>
          <p:cNvSpPr txBox="1"/>
          <p:nvPr/>
        </p:nvSpPr>
        <p:spPr>
          <a:xfrm>
            <a:off x="539552" y="4221089"/>
            <a:ext cx="2376264" cy="461665"/>
          </a:xfrm>
          <a:prstGeom prst="rect">
            <a:avLst/>
          </a:prstGeom>
          <a:solidFill>
            <a:schemeClr val="bg1">
              <a:lumMod val="60000"/>
              <a:lumOff val="40000"/>
            </a:schemeClr>
          </a:solidFill>
          <a:ln>
            <a:solidFill>
              <a:schemeClr val="bg2"/>
            </a:solidFill>
          </a:ln>
        </p:spPr>
        <p:txBody>
          <a:bodyPr wrap="square" rtlCol="0">
            <a:spAutoFit/>
          </a:bodyPr>
          <a:lstStyle/>
          <a:p>
            <a:pPr algn="ctr"/>
            <a:r>
              <a:rPr lang="fr-FR" sz="1200" dirty="0" smtClean="0"/>
              <a:t>Pour permettre les essais avec différentes structures</a:t>
            </a:r>
            <a:endParaRPr lang="fr-FR"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289" name="Picture 1"/>
          <p:cNvPicPr>
            <a:picLocks noChangeAspect="1" noChangeArrowheads="1"/>
          </p:cNvPicPr>
          <p:nvPr/>
        </p:nvPicPr>
        <p:blipFill>
          <a:blip r:embed="rId2" cstate="print"/>
          <a:srcRect/>
          <a:stretch>
            <a:fillRect/>
          </a:stretch>
        </p:blipFill>
        <p:spPr bwMode="auto">
          <a:xfrm>
            <a:off x="395536" y="1196752"/>
            <a:ext cx="4314825" cy="179070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395536" y="3140968"/>
            <a:ext cx="2160240" cy="1007575"/>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2915816" y="3140968"/>
            <a:ext cx="2529973" cy="1008112"/>
          </a:xfrm>
          <a:prstGeom prst="rect">
            <a:avLst/>
          </a:prstGeom>
          <a:noFill/>
          <a:ln w="9525">
            <a:noFill/>
            <a:miter lim="800000"/>
            <a:headEnd/>
            <a:tailEnd/>
          </a:ln>
        </p:spPr>
      </p:pic>
      <p:sp>
        <p:nvSpPr>
          <p:cNvPr id="6" name="ZoneTexte 5"/>
          <p:cNvSpPr txBox="1"/>
          <p:nvPr/>
        </p:nvSpPr>
        <p:spPr>
          <a:xfrm>
            <a:off x="611560" y="404664"/>
            <a:ext cx="8064896" cy="369332"/>
          </a:xfrm>
          <a:prstGeom prst="rect">
            <a:avLst/>
          </a:prstGeom>
          <a:solidFill>
            <a:schemeClr val="bg1">
              <a:lumMod val="60000"/>
              <a:lumOff val="40000"/>
            </a:schemeClr>
          </a:solidFill>
        </p:spPr>
        <p:txBody>
          <a:bodyPr wrap="square" rtlCol="0">
            <a:spAutoFit/>
          </a:bodyPr>
          <a:lstStyle/>
          <a:p>
            <a:pPr algn="ctr"/>
            <a:r>
              <a:rPr lang="fr-FR" dirty="0" smtClean="0"/>
              <a:t>Ressources pour réaliser le programme de la table vibrante 1/2 </a:t>
            </a:r>
            <a:endParaRPr lang="fr-FR" dirty="0"/>
          </a:p>
        </p:txBody>
      </p:sp>
      <p:sp>
        <p:nvSpPr>
          <p:cNvPr id="7" name="ZoneTexte 6"/>
          <p:cNvSpPr txBox="1"/>
          <p:nvPr/>
        </p:nvSpPr>
        <p:spPr>
          <a:xfrm>
            <a:off x="5364088" y="1268760"/>
            <a:ext cx="3168352" cy="1477328"/>
          </a:xfrm>
          <a:prstGeom prst="rect">
            <a:avLst/>
          </a:prstGeom>
          <a:solidFill>
            <a:schemeClr val="bg1">
              <a:lumMod val="60000"/>
              <a:lumOff val="40000"/>
            </a:schemeClr>
          </a:solidFill>
        </p:spPr>
        <p:txBody>
          <a:bodyPr wrap="square" rtlCol="0">
            <a:spAutoFit/>
          </a:bodyPr>
          <a:lstStyle/>
          <a:p>
            <a:pPr algn="ctr"/>
            <a:r>
              <a:rPr lang="fr-FR" dirty="0" smtClean="0"/>
              <a:t>Ce programme affiche sur l’interface programmable la valeur de l’angle en degrés correspondant à la rotation du servomoteur connecté sur B.</a:t>
            </a:r>
          </a:p>
        </p:txBody>
      </p:sp>
      <p:cxnSp>
        <p:nvCxnSpPr>
          <p:cNvPr id="9" name="Connecteur droit avec flèche 8"/>
          <p:cNvCxnSpPr/>
          <p:nvPr/>
        </p:nvCxnSpPr>
        <p:spPr bwMode="auto">
          <a:xfrm flipH="1">
            <a:off x="1259632" y="2564904"/>
            <a:ext cx="288032" cy="576064"/>
          </a:xfrm>
          <a:prstGeom prst="straightConnector1">
            <a:avLst/>
          </a:prstGeom>
          <a:solidFill>
            <a:schemeClr val="accent1"/>
          </a:solidFill>
          <a:ln w="63500" cap="flat" cmpd="sng" algn="ctr">
            <a:solidFill>
              <a:srgbClr val="FFC000"/>
            </a:solidFill>
            <a:prstDash val="solid"/>
            <a:round/>
            <a:headEnd type="none" w="med" len="med"/>
            <a:tailEnd type="arrow"/>
          </a:ln>
          <a:effectLst/>
        </p:spPr>
      </p:cxnSp>
      <p:cxnSp>
        <p:nvCxnSpPr>
          <p:cNvPr id="11" name="Connecteur droit avec flèche 10"/>
          <p:cNvCxnSpPr/>
          <p:nvPr/>
        </p:nvCxnSpPr>
        <p:spPr bwMode="auto">
          <a:xfrm>
            <a:off x="3635896" y="2420888"/>
            <a:ext cx="0" cy="864096"/>
          </a:xfrm>
          <a:prstGeom prst="straightConnector1">
            <a:avLst/>
          </a:prstGeom>
          <a:solidFill>
            <a:schemeClr val="accent1"/>
          </a:solidFill>
          <a:ln w="63500" cap="flat" cmpd="sng" algn="ctr">
            <a:solidFill>
              <a:srgbClr val="FFC000"/>
            </a:solidFill>
            <a:prstDash val="solid"/>
            <a:round/>
            <a:headEnd type="none" w="med" len="med"/>
            <a:tailEnd type="arrow"/>
          </a:ln>
          <a:effectLst/>
        </p:spPr>
      </p:cxnSp>
      <p:cxnSp>
        <p:nvCxnSpPr>
          <p:cNvPr id="17" name="Connecteur droit 16"/>
          <p:cNvCxnSpPr>
            <a:stCxn id="20" idx="4"/>
          </p:cNvCxnSpPr>
          <p:nvPr/>
        </p:nvCxnSpPr>
        <p:spPr bwMode="auto">
          <a:xfrm>
            <a:off x="6912260" y="3212976"/>
            <a:ext cx="36004" cy="1728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Ellipse 19"/>
          <p:cNvSpPr/>
          <p:nvPr/>
        </p:nvSpPr>
        <p:spPr bwMode="auto">
          <a:xfrm>
            <a:off x="6444208" y="2924944"/>
            <a:ext cx="936104" cy="288032"/>
          </a:xfrm>
          <a:prstGeom prst="ellipse">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Début</a:t>
            </a:r>
          </a:p>
        </p:txBody>
      </p:sp>
      <p:sp>
        <p:nvSpPr>
          <p:cNvPr id="13" name="Rectangle 12"/>
          <p:cNvSpPr/>
          <p:nvPr/>
        </p:nvSpPr>
        <p:spPr bwMode="auto">
          <a:xfrm>
            <a:off x="6012160" y="3501008"/>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Valeur de l’angle en degrés</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6012160" y="3861048"/>
            <a:ext cx="2016224" cy="432048"/>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Convertir la valeur de l’angle en un texte</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6012160" y="4365104"/>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Afficher le texte</a:t>
            </a:r>
            <a:endParaRPr kumimoji="0" lang="fr-FR" sz="1200" b="0" i="0" u="none" strike="noStrike" cap="none" normalizeH="0" baseline="0" dirty="0" smtClean="0">
              <a:ln>
                <a:noFill/>
              </a:ln>
              <a:solidFill>
                <a:schemeClr val="tx1"/>
              </a:solidFill>
              <a:effectLst/>
              <a:latin typeface="Times New Roman" pitchFamily="18" charset="0"/>
            </a:endParaRPr>
          </a:p>
        </p:txBody>
      </p:sp>
      <p:cxnSp>
        <p:nvCxnSpPr>
          <p:cNvPr id="22" name="Connecteur droit avec flèche 21"/>
          <p:cNvCxnSpPr/>
          <p:nvPr/>
        </p:nvCxnSpPr>
        <p:spPr bwMode="auto">
          <a:xfrm flipH="1">
            <a:off x="5796136" y="4941168"/>
            <a:ext cx="11521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Connecteur droit avec flèche 23"/>
          <p:cNvCxnSpPr/>
          <p:nvPr/>
        </p:nvCxnSpPr>
        <p:spPr bwMode="auto">
          <a:xfrm flipV="1">
            <a:off x="5796136" y="3356992"/>
            <a:ext cx="0" cy="15841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Connecteur droit avec flèche 25"/>
          <p:cNvCxnSpPr/>
          <p:nvPr/>
        </p:nvCxnSpPr>
        <p:spPr bwMode="auto">
          <a:xfrm>
            <a:off x="5796136" y="3356992"/>
            <a:ext cx="11161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2292" name="Picture 4"/>
          <p:cNvPicPr>
            <a:picLocks noChangeAspect="1" noChangeArrowheads="1"/>
          </p:cNvPicPr>
          <p:nvPr/>
        </p:nvPicPr>
        <p:blipFill>
          <a:blip r:embed="rId5" cstate="print"/>
          <a:srcRect/>
          <a:stretch>
            <a:fillRect/>
          </a:stretch>
        </p:blipFill>
        <p:spPr bwMode="auto">
          <a:xfrm>
            <a:off x="395537" y="4365104"/>
            <a:ext cx="4104456" cy="1584963"/>
          </a:xfrm>
          <a:prstGeom prst="rect">
            <a:avLst/>
          </a:prstGeom>
          <a:noFill/>
          <a:ln w="9525">
            <a:noFill/>
            <a:miter lim="800000"/>
            <a:headEnd/>
            <a:tailEnd/>
          </a:ln>
        </p:spPr>
      </p:pic>
      <p:pic>
        <p:nvPicPr>
          <p:cNvPr id="12293" name="Picture 5"/>
          <p:cNvPicPr>
            <a:picLocks noChangeAspect="1" noChangeArrowheads="1"/>
          </p:cNvPicPr>
          <p:nvPr/>
        </p:nvPicPr>
        <p:blipFill>
          <a:blip r:embed="rId6" cstate="print"/>
          <a:srcRect/>
          <a:stretch>
            <a:fillRect/>
          </a:stretch>
        </p:blipFill>
        <p:spPr bwMode="auto">
          <a:xfrm>
            <a:off x="899592" y="6021288"/>
            <a:ext cx="2562225" cy="571500"/>
          </a:xfrm>
          <a:prstGeom prst="rect">
            <a:avLst/>
          </a:prstGeom>
          <a:noFill/>
          <a:ln w="9525">
            <a:noFill/>
            <a:miter lim="800000"/>
            <a:headEnd/>
            <a:tailEnd/>
          </a:ln>
        </p:spPr>
      </p:pic>
      <p:cxnSp>
        <p:nvCxnSpPr>
          <p:cNvPr id="34" name="Connecteur droit avec flèche 33"/>
          <p:cNvCxnSpPr/>
          <p:nvPr/>
        </p:nvCxnSpPr>
        <p:spPr bwMode="auto">
          <a:xfrm>
            <a:off x="1979712" y="5589240"/>
            <a:ext cx="288032" cy="576064"/>
          </a:xfrm>
          <a:prstGeom prst="straightConnector1">
            <a:avLst/>
          </a:prstGeom>
          <a:solidFill>
            <a:schemeClr val="accent1"/>
          </a:solidFill>
          <a:ln w="63500" cap="flat" cmpd="sng" algn="ctr">
            <a:solidFill>
              <a:srgbClr val="FFC000"/>
            </a:solidFill>
            <a:prstDash val="solid"/>
            <a:round/>
            <a:headEnd type="none" w="med" len="med"/>
            <a:tailEnd type="arrow"/>
          </a:ln>
          <a:effectLst/>
        </p:spPr>
      </p:cxnSp>
      <p:sp>
        <p:nvSpPr>
          <p:cNvPr id="36" name="ZoneTexte 35"/>
          <p:cNvSpPr txBox="1"/>
          <p:nvPr/>
        </p:nvSpPr>
        <p:spPr>
          <a:xfrm>
            <a:off x="5436096" y="5157192"/>
            <a:ext cx="3168352" cy="923330"/>
          </a:xfrm>
          <a:prstGeom prst="rect">
            <a:avLst/>
          </a:prstGeom>
          <a:solidFill>
            <a:schemeClr val="bg1">
              <a:lumMod val="60000"/>
              <a:lumOff val="40000"/>
            </a:schemeClr>
          </a:solidFill>
        </p:spPr>
        <p:txBody>
          <a:bodyPr wrap="square" rtlCol="0">
            <a:spAutoFit/>
          </a:bodyPr>
          <a:lstStyle/>
          <a:p>
            <a:pPr algn="ctr"/>
            <a:r>
              <a:rPr lang="fr-FR" dirty="0" smtClean="0"/>
              <a:t>En ajoutant la fonction mathématique valeur absolue, la valeur affichée est positive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67544" y="404664"/>
            <a:ext cx="8064896" cy="369332"/>
          </a:xfrm>
          <a:prstGeom prst="rect">
            <a:avLst/>
          </a:prstGeom>
          <a:solidFill>
            <a:schemeClr val="bg1">
              <a:lumMod val="60000"/>
              <a:lumOff val="40000"/>
            </a:schemeClr>
          </a:solidFill>
        </p:spPr>
        <p:txBody>
          <a:bodyPr wrap="square" rtlCol="0">
            <a:spAutoFit/>
          </a:bodyPr>
          <a:lstStyle/>
          <a:p>
            <a:pPr algn="ctr"/>
            <a:r>
              <a:rPr lang="fr-FR" dirty="0" smtClean="0"/>
              <a:t>Ressources pour réaliser le programme de la table vibrante 2/2 </a:t>
            </a:r>
            <a:endParaRPr lang="fr-FR" dirty="0"/>
          </a:p>
        </p:txBody>
      </p:sp>
      <p:pic>
        <p:nvPicPr>
          <p:cNvPr id="11265" name="Picture 1"/>
          <p:cNvPicPr>
            <a:picLocks noChangeAspect="1" noChangeArrowheads="1"/>
          </p:cNvPicPr>
          <p:nvPr/>
        </p:nvPicPr>
        <p:blipFill>
          <a:blip r:embed="rId2" cstate="print"/>
          <a:srcRect/>
          <a:stretch>
            <a:fillRect/>
          </a:stretch>
        </p:blipFill>
        <p:spPr bwMode="auto">
          <a:xfrm>
            <a:off x="395536" y="2132856"/>
            <a:ext cx="5328592" cy="2545963"/>
          </a:xfrm>
          <a:prstGeom prst="rect">
            <a:avLst/>
          </a:prstGeom>
          <a:noFill/>
          <a:ln w="9525">
            <a:noFill/>
            <a:miter lim="800000"/>
            <a:headEnd/>
            <a:tailEnd/>
          </a:ln>
        </p:spPr>
      </p:pic>
      <p:sp>
        <p:nvSpPr>
          <p:cNvPr id="5" name="ZoneTexte 4"/>
          <p:cNvSpPr txBox="1"/>
          <p:nvPr/>
        </p:nvSpPr>
        <p:spPr>
          <a:xfrm>
            <a:off x="6012160" y="1196752"/>
            <a:ext cx="2664296" cy="1754326"/>
          </a:xfrm>
          <a:prstGeom prst="rect">
            <a:avLst/>
          </a:prstGeom>
          <a:solidFill>
            <a:schemeClr val="bg1">
              <a:lumMod val="60000"/>
              <a:lumOff val="40000"/>
            </a:schemeClr>
          </a:solidFill>
        </p:spPr>
        <p:txBody>
          <a:bodyPr wrap="square" rtlCol="0">
            <a:spAutoFit/>
          </a:bodyPr>
          <a:lstStyle/>
          <a:p>
            <a:pPr algn="ctr"/>
            <a:r>
              <a:rPr lang="fr-FR" dirty="0" smtClean="0"/>
              <a:t>Ce programme affiche sur l’interface programmable une valeur de 0 à 100 correspondant à la puissance à fournir au moteur A</a:t>
            </a:r>
          </a:p>
        </p:txBody>
      </p:sp>
      <p:pic>
        <p:nvPicPr>
          <p:cNvPr id="11266" name="Picture 2"/>
          <p:cNvPicPr>
            <a:picLocks noChangeAspect="1" noChangeArrowheads="1"/>
          </p:cNvPicPr>
          <p:nvPr/>
        </p:nvPicPr>
        <p:blipFill>
          <a:blip r:embed="rId3" cstate="print"/>
          <a:srcRect/>
          <a:stretch>
            <a:fillRect/>
          </a:stretch>
        </p:blipFill>
        <p:spPr bwMode="auto">
          <a:xfrm>
            <a:off x="395536" y="4869160"/>
            <a:ext cx="2016224" cy="962289"/>
          </a:xfrm>
          <a:prstGeom prst="rect">
            <a:avLst/>
          </a:prstGeom>
          <a:noFill/>
          <a:ln w="9525">
            <a:noFill/>
            <a:miter lim="800000"/>
            <a:headEnd/>
            <a:tailEnd/>
          </a:ln>
        </p:spPr>
      </p:pic>
      <p:sp>
        <p:nvSpPr>
          <p:cNvPr id="7" name="ZoneTexte 6"/>
          <p:cNvSpPr txBox="1"/>
          <p:nvPr/>
        </p:nvSpPr>
        <p:spPr>
          <a:xfrm>
            <a:off x="611560" y="5877272"/>
            <a:ext cx="1512168" cy="276999"/>
          </a:xfrm>
          <a:prstGeom prst="rect">
            <a:avLst/>
          </a:prstGeom>
          <a:solidFill>
            <a:schemeClr val="bg1">
              <a:lumMod val="60000"/>
              <a:lumOff val="40000"/>
            </a:schemeClr>
          </a:solidFill>
        </p:spPr>
        <p:txBody>
          <a:bodyPr wrap="square" rtlCol="0">
            <a:spAutoFit/>
          </a:bodyPr>
          <a:lstStyle/>
          <a:p>
            <a:r>
              <a:rPr lang="fr-FR" sz="1200" dirty="0" smtClean="0"/>
              <a:t>Constante fixée à 3,6</a:t>
            </a:r>
            <a:endParaRPr lang="fr-FR" sz="1200" dirty="0"/>
          </a:p>
        </p:txBody>
      </p:sp>
      <p:sp>
        <p:nvSpPr>
          <p:cNvPr id="8" name="ZoneTexte 7"/>
          <p:cNvSpPr txBox="1"/>
          <p:nvPr/>
        </p:nvSpPr>
        <p:spPr>
          <a:xfrm>
            <a:off x="2638449" y="5469607"/>
            <a:ext cx="2019275" cy="646331"/>
          </a:xfrm>
          <a:prstGeom prst="rect">
            <a:avLst/>
          </a:prstGeom>
          <a:solidFill>
            <a:schemeClr val="bg1">
              <a:lumMod val="60000"/>
              <a:lumOff val="40000"/>
            </a:schemeClr>
          </a:solidFill>
        </p:spPr>
        <p:txBody>
          <a:bodyPr wrap="square" rtlCol="0">
            <a:spAutoFit/>
          </a:bodyPr>
          <a:lstStyle/>
          <a:p>
            <a:r>
              <a:rPr lang="fr-FR" sz="1200" dirty="0" smtClean="0"/>
              <a:t>Diviser la variation de 0 à 360° par 3,6 pour récupérer une variation de 0 à 100.</a:t>
            </a:r>
            <a:endParaRPr lang="fr-FR" sz="1200" dirty="0"/>
          </a:p>
        </p:txBody>
      </p:sp>
      <p:pic>
        <p:nvPicPr>
          <p:cNvPr id="11267" name="Picture 3"/>
          <p:cNvPicPr>
            <a:picLocks noChangeAspect="1" noChangeArrowheads="1"/>
          </p:cNvPicPr>
          <p:nvPr/>
        </p:nvPicPr>
        <p:blipFill>
          <a:blip r:embed="rId4" cstate="print"/>
          <a:srcRect/>
          <a:stretch>
            <a:fillRect/>
          </a:stretch>
        </p:blipFill>
        <p:spPr bwMode="auto">
          <a:xfrm>
            <a:off x="2627784" y="4941168"/>
            <a:ext cx="2016224" cy="453084"/>
          </a:xfrm>
          <a:prstGeom prst="rect">
            <a:avLst/>
          </a:prstGeom>
          <a:noFill/>
          <a:ln w="9525">
            <a:noFill/>
            <a:miter lim="800000"/>
            <a:headEnd/>
            <a:tailEnd/>
          </a:ln>
        </p:spPr>
      </p:pic>
      <p:sp>
        <p:nvSpPr>
          <p:cNvPr id="10" name="ZoneTexte 9"/>
          <p:cNvSpPr txBox="1"/>
          <p:nvPr/>
        </p:nvSpPr>
        <p:spPr>
          <a:xfrm>
            <a:off x="2123728" y="980728"/>
            <a:ext cx="1512168" cy="646331"/>
          </a:xfrm>
          <a:prstGeom prst="rect">
            <a:avLst/>
          </a:prstGeom>
          <a:solidFill>
            <a:schemeClr val="bg1">
              <a:lumMod val="60000"/>
              <a:lumOff val="40000"/>
            </a:schemeClr>
          </a:solidFill>
        </p:spPr>
        <p:txBody>
          <a:bodyPr wrap="square" rtlCol="0">
            <a:spAutoFit/>
          </a:bodyPr>
          <a:lstStyle/>
          <a:p>
            <a:r>
              <a:rPr lang="fr-FR" sz="1200" dirty="0" smtClean="0"/>
              <a:t>Piloter le moteur A avec une variation de puissance de 0 à 100.</a:t>
            </a:r>
            <a:endParaRPr lang="fr-FR" sz="1200" dirty="0"/>
          </a:p>
        </p:txBody>
      </p:sp>
      <p:sp>
        <p:nvSpPr>
          <p:cNvPr id="11" name="ZoneTexte 10"/>
          <p:cNvSpPr txBox="1"/>
          <p:nvPr/>
        </p:nvSpPr>
        <p:spPr>
          <a:xfrm>
            <a:off x="3995936" y="980728"/>
            <a:ext cx="1368152" cy="830997"/>
          </a:xfrm>
          <a:prstGeom prst="rect">
            <a:avLst/>
          </a:prstGeom>
          <a:solidFill>
            <a:schemeClr val="bg1">
              <a:lumMod val="60000"/>
              <a:lumOff val="40000"/>
            </a:schemeClr>
          </a:solidFill>
        </p:spPr>
        <p:txBody>
          <a:bodyPr wrap="square" rtlCol="0">
            <a:spAutoFit/>
          </a:bodyPr>
          <a:lstStyle/>
          <a:p>
            <a:r>
              <a:rPr lang="fr-FR" sz="1200" dirty="0" smtClean="0"/>
              <a:t>Cette valeur est convertie en une donnée de type texte</a:t>
            </a:r>
            <a:endParaRPr lang="fr-FR" sz="1200" dirty="0"/>
          </a:p>
        </p:txBody>
      </p:sp>
      <p:sp>
        <p:nvSpPr>
          <p:cNvPr id="12" name="ZoneTexte 11"/>
          <p:cNvSpPr txBox="1"/>
          <p:nvPr/>
        </p:nvSpPr>
        <p:spPr>
          <a:xfrm>
            <a:off x="6156176" y="3212976"/>
            <a:ext cx="1368152" cy="646331"/>
          </a:xfrm>
          <a:prstGeom prst="rect">
            <a:avLst/>
          </a:prstGeom>
          <a:solidFill>
            <a:schemeClr val="bg1">
              <a:lumMod val="60000"/>
              <a:lumOff val="40000"/>
            </a:schemeClr>
          </a:solidFill>
        </p:spPr>
        <p:txBody>
          <a:bodyPr wrap="square" rtlCol="0">
            <a:spAutoFit/>
          </a:bodyPr>
          <a:lstStyle/>
          <a:p>
            <a:r>
              <a:rPr lang="fr-FR" sz="1200" dirty="0" smtClean="0"/>
              <a:t>Ce texte est affiché sur la brique programmable</a:t>
            </a:r>
            <a:endParaRPr lang="fr-FR" sz="1200" dirty="0"/>
          </a:p>
        </p:txBody>
      </p:sp>
      <p:cxnSp>
        <p:nvCxnSpPr>
          <p:cNvPr id="14" name="Connecteur droit avec flèche 13"/>
          <p:cNvCxnSpPr/>
          <p:nvPr/>
        </p:nvCxnSpPr>
        <p:spPr bwMode="auto">
          <a:xfrm>
            <a:off x="2627784" y="3356992"/>
            <a:ext cx="216024" cy="165618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6" name="Connecteur droit avec flèche 15"/>
          <p:cNvCxnSpPr/>
          <p:nvPr/>
        </p:nvCxnSpPr>
        <p:spPr bwMode="auto">
          <a:xfrm flipH="1">
            <a:off x="1228725" y="3082677"/>
            <a:ext cx="135682" cy="1775073"/>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9" name="Connecteur droit avec flèche 18"/>
          <p:cNvCxnSpPr/>
          <p:nvPr/>
        </p:nvCxnSpPr>
        <p:spPr bwMode="auto">
          <a:xfrm>
            <a:off x="2915816" y="1628800"/>
            <a:ext cx="432048" cy="864096"/>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2" name="Connecteur droit avec flèche 21"/>
          <p:cNvCxnSpPr/>
          <p:nvPr/>
        </p:nvCxnSpPr>
        <p:spPr bwMode="auto">
          <a:xfrm flipH="1">
            <a:off x="4355976" y="1772816"/>
            <a:ext cx="216024" cy="72008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4" name="Connecteur droit avec flèche 23"/>
          <p:cNvCxnSpPr>
            <a:stCxn id="12" idx="1"/>
          </p:cNvCxnSpPr>
          <p:nvPr/>
        </p:nvCxnSpPr>
        <p:spPr bwMode="auto">
          <a:xfrm flipH="1" flipV="1">
            <a:off x="4716016" y="2780928"/>
            <a:ext cx="1440160" cy="75521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7" name="Connecteur droit 26"/>
          <p:cNvCxnSpPr/>
          <p:nvPr/>
        </p:nvCxnSpPr>
        <p:spPr bwMode="auto">
          <a:xfrm>
            <a:off x="7092280" y="4293096"/>
            <a:ext cx="0" cy="22322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Ellipse 27"/>
          <p:cNvSpPr/>
          <p:nvPr/>
        </p:nvSpPr>
        <p:spPr bwMode="auto">
          <a:xfrm>
            <a:off x="6660232" y="4005064"/>
            <a:ext cx="936104" cy="288032"/>
          </a:xfrm>
          <a:prstGeom prst="ellipse">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Début</a:t>
            </a:r>
          </a:p>
        </p:txBody>
      </p:sp>
      <p:sp>
        <p:nvSpPr>
          <p:cNvPr id="29" name="Rectangle 28"/>
          <p:cNvSpPr/>
          <p:nvPr/>
        </p:nvSpPr>
        <p:spPr bwMode="auto">
          <a:xfrm>
            <a:off x="6228184" y="4437112"/>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Valeur de l’angle en degrés</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30" name="Rectangle 29"/>
          <p:cNvSpPr/>
          <p:nvPr/>
        </p:nvSpPr>
        <p:spPr bwMode="auto">
          <a:xfrm>
            <a:off x="6228184" y="5661248"/>
            <a:ext cx="2016224" cy="432048"/>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Convertir la valeur de l’angle en un texte</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6228184" y="6165304"/>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Afficher le texte</a:t>
            </a:r>
            <a:endParaRPr kumimoji="0" lang="fr-FR" sz="1200" b="0" i="0" u="none" strike="noStrike" cap="none" normalizeH="0" baseline="0" dirty="0" smtClean="0">
              <a:ln>
                <a:noFill/>
              </a:ln>
              <a:solidFill>
                <a:schemeClr val="tx1"/>
              </a:solidFill>
              <a:effectLst/>
              <a:latin typeface="Times New Roman" pitchFamily="18" charset="0"/>
            </a:endParaRPr>
          </a:p>
        </p:txBody>
      </p:sp>
      <p:cxnSp>
        <p:nvCxnSpPr>
          <p:cNvPr id="32" name="Connecteur droit avec flèche 31"/>
          <p:cNvCxnSpPr/>
          <p:nvPr/>
        </p:nvCxnSpPr>
        <p:spPr bwMode="auto">
          <a:xfrm flipH="1">
            <a:off x="5940152" y="6525344"/>
            <a:ext cx="11521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Connecteur droit avec flèche 32"/>
          <p:cNvCxnSpPr/>
          <p:nvPr/>
        </p:nvCxnSpPr>
        <p:spPr bwMode="auto">
          <a:xfrm flipV="1">
            <a:off x="5940152" y="4365104"/>
            <a:ext cx="0" cy="21602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onnecteur droit avec flèche 33"/>
          <p:cNvCxnSpPr/>
          <p:nvPr/>
        </p:nvCxnSpPr>
        <p:spPr bwMode="auto">
          <a:xfrm>
            <a:off x="5940152" y="4365104"/>
            <a:ext cx="118813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Rectangle 34"/>
          <p:cNvSpPr/>
          <p:nvPr/>
        </p:nvSpPr>
        <p:spPr bwMode="auto">
          <a:xfrm>
            <a:off x="6228184" y="4797152"/>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Diviser par 3,6</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36" name="Rectangle 35"/>
          <p:cNvSpPr/>
          <p:nvPr/>
        </p:nvSpPr>
        <p:spPr bwMode="auto">
          <a:xfrm>
            <a:off x="6228184" y="5157192"/>
            <a:ext cx="2016224" cy="432048"/>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Piloter la vitesse du  moteur A proportionnellement</a:t>
            </a:r>
            <a:endParaRPr kumimoji="0" lang="fr-FR" sz="1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La maison domotique idéale un s</a:t>
            </a:r>
            <a:r>
              <a:rPr lang="fr-FR" dirty="0" smtClean="0">
                <a:latin typeface="Times New Roman" pitchFamily="18" charset="0"/>
              </a:rPr>
              <a:t>ystème d’aide au stationnement dans un garage e</a:t>
            </a:r>
            <a:r>
              <a:rPr kumimoji="0" lang="fr-FR" sz="1800" b="0" i="0" u="none" strike="noStrike" cap="none" normalizeH="0" baseline="0" dirty="0" smtClean="0">
                <a:ln>
                  <a:noFill/>
                </a:ln>
                <a:solidFill>
                  <a:schemeClr val="tx1"/>
                </a:solidFill>
                <a:effectLst/>
                <a:latin typeface="Times New Roman" pitchFamily="18" charset="0"/>
              </a:rPr>
              <a:t>n 4</a:t>
            </a:r>
            <a:r>
              <a:rPr kumimoji="0" lang="fr-FR" sz="1800" b="0" i="0" u="none" strike="noStrike" cap="none" normalizeH="0" baseline="30000" dirty="0" smtClean="0">
                <a:ln>
                  <a:noFill/>
                </a:ln>
                <a:solidFill>
                  <a:schemeClr val="tx1"/>
                </a:solidFill>
                <a:effectLst/>
                <a:latin typeface="Times New Roman" pitchFamily="18" charset="0"/>
              </a:rPr>
              <a:t>e</a:t>
            </a:r>
            <a:r>
              <a:rPr kumimoji="0" lang="fr-FR" sz="1800" b="0" i="0" u="none" strike="noStrike" cap="none" normalizeH="0" baseline="0" dirty="0" smtClean="0">
                <a:ln>
                  <a:noFill/>
                </a:ln>
                <a:solidFill>
                  <a:schemeClr val="tx1"/>
                </a:solidFill>
                <a:effectLst/>
                <a:latin typeface="Times New Roman" pitchFamily="18" charset="0"/>
              </a:rPr>
              <a:t> </a:t>
            </a:r>
          </a:p>
        </p:txBody>
      </p:sp>
      <p:sp>
        <p:nvSpPr>
          <p:cNvPr id="5" name="ZoneTexte 4"/>
          <p:cNvSpPr txBox="1"/>
          <p:nvPr/>
        </p:nvSpPr>
        <p:spPr>
          <a:xfrm>
            <a:off x="395536" y="908720"/>
            <a:ext cx="2376264" cy="369332"/>
          </a:xfrm>
          <a:prstGeom prst="rect">
            <a:avLst/>
          </a:prstGeom>
          <a:noFill/>
        </p:spPr>
        <p:txBody>
          <a:bodyPr wrap="square" rtlCol="0">
            <a:spAutoFit/>
          </a:bodyPr>
          <a:lstStyle/>
          <a:p>
            <a:r>
              <a:rPr lang="fr-FR" dirty="0" smtClean="0"/>
              <a:t>Le problème posé :</a:t>
            </a:r>
            <a:endParaRPr lang="fr-FR" dirty="0"/>
          </a:p>
        </p:txBody>
      </p:sp>
      <p:pic>
        <p:nvPicPr>
          <p:cNvPr id="6" name="Image 5" descr="garage+1.png"/>
          <p:cNvPicPr>
            <a:picLocks noChangeAspect="1"/>
          </p:cNvPicPr>
          <p:nvPr/>
        </p:nvPicPr>
        <p:blipFill>
          <a:blip r:embed="rId3" cstate="print"/>
          <a:stretch>
            <a:fillRect/>
          </a:stretch>
        </p:blipFill>
        <p:spPr>
          <a:xfrm>
            <a:off x="467545" y="1268760"/>
            <a:ext cx="3744416" cy="1710162"/>
          </a:xfrm>
          <a:prstGeom prst="rect">
            <a:avLst/>
          </a:prstGeom>
        </p:spPr>
      </p:pic>
      <p:sp>
        <p:nvSpPr>
          <p:cNvPr id="7" name="ZoneTexte 6"/>
          <p:cNvSpPr txBox="1"/>
          <p:nvPr/>
        </p:nvSpPr>
        <p:spPr>
          <a:xfrm>
            <a:off x="4283968" y="1268760"/>
            <a:ext cx="4608512" cy="1754326"/>
          </a:xfrm>
          <a:prstGeom prst="rect">
            <a:avLst/>
          </a:prstGeom>
          <a:noFill/>
        </p:spPr>
        <p:txBody>
          <a:bodyPr wrap="square" rtlCol="0">
            <a:spAutoFit/>
          </a:bodyPr>
          <a:lstStyle/>
          <a:p>
            <a:r>
              <a:rPr lang="fr-FR" dirty="0" smtClean="0"/>
              <a:t>Le véhicule familial ne dispose pas de radar de recule ni de système d’aide au stationnement assisté. </a:t>
            </a:r>
          </a:p>
          <a:p>
            <a:endParaRPr lang="fr-FR" dirty="0" smtClean="0"/>
          </a:p>
          <a:p>
            <a:r>
              <a:rPr lang="fr-FR" b="1" i="1" dirty="0" smtClean="0"/>
              <a:t>Comment faciliter le stationnement en marche arrière du véhicule dans ce garage ?</a:t>
            </a:r>
            <a:endParaRPr lang="fr-FR" b="1" i="1" dirty="0"/>
          </a:p>
        </p:txBody>
      </p:sp>
      <p:sp>
        <p:nvSpPr>
          <p:cNvPr id="9" name="Virage 8"/>
          <p:cNvSpPr/>
          <p:nvPr/>
        </p:nvSpPr>
        <p:spPr bwMode="auto">
          <a:xfrm rot="13848361">
            <a:off x="1884204" y="2197622"/>
            <a:ext cx="406511" cy="504056"/>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sp>
        <p:nvSpPr>
          <p:cNvPr id="10" name="ZoneTexte 9"/>
          <p:cNvSpPr txBox="1"/>
          <p:nvPr/>
        </p:nvSpPr>
        <p:spPr>
          <a:xfrm>
            <a:off x="395536" y="3068960"/>
            <a:ext cx="4464496" cy="369332"/>
          </a:xfrm>
          <a:prstGeom prst="rect">
            <a:avLst/>
          </a:prstGeom>
          <a:noFill/>
        </p:spPr>
        <p:txBody>
          <a:bodyPr wrap="square" rtlCol="0">
            <a:spAutoFit/>
          </a:bodyPr>
          <a:lstStyle/>
          <a:p>
            <a:r>
              <a:rPr lang="fr-FR" dirty="0" smtClean="0"/>
              <a:t>La solution réalisée par Monsieur </a:t>
            </a:r>
            <a:r>
              <a:rPr lang="fr-FR" dirty="0" err="1" smtClean="0"/>
              <a:t>Domotic</a:t>
            </a:r>
            <a:r>
              <a:rPr lang="fr-FR" dirty="0" smtClean="0"/>
              <a:t> :</a:t>
            </a:r>
            <a:endParaRPr lang="fr-FR" dirty="0"/>
          </a:p>
        </p:txBody>
      </p:sp>
      <p:pic>
        <p:nvPicPr>
          <p:cNvPr id="11" name="Picture 2" descr="Carte Arduino Uno"/>
          <p:cNvPicPr>
            <a:picLocks noChangeAspect="1" noChangeArrowheads="1"/>
          </p:cNvPicPr>
          <p:nvPr/>
        </p:nvPicPr>
        <p:blipFill>
          <a:blip r:embed="rId4" cstate="print"/>
          <a:srcRect/>
          <a:stretch>
            <a:fillRect/>
          </a:stretch>
        </p:blipFill>
        <p:spPr bwMode="auto">
          <a:xfrm>
            <a:off x="467545" y="3501008"/>
            <a:ext cx="1080120" cy="1023272"/>
          </a:xfrm>
          <a:prstGeom prst="rect">
            <a:avLst/>
          </a:prstGeom>
          <a:noFill/>
        </p:spPr>
      </p:pic>
      <p:pic>
        <p:nvPicPr>
          <p:cNvPr id="10242" name="Picture 2" descr="Afficher l'image d'origine"/>
          <p:cNvPicPr>
            <a:picLocks noChangeAspect="1" noChangeArrowheads="1"/>
          </p:cNvPicPr>
          <p:nvPr/>
        </p:nvPicPr>
        <p:blipFill>
          <a:blip r:embed="rId5" cstate="print"/>
          <a:srcRect/>
          <a:stretch>
            <a:fillRect/>
          </a:stretch>
        </p:blipFill>
        <p:spPr bwMode="auto">
          <a:xfrm>
            <a:off x="2123728" y="3501008"/>
            <a:ext cx="1224136" cy="1049260"/>
          </a:xfrm>
          <a:prstGeom prst="rect">
            <a:avLst/>
          </a:prstGeom>
          <a:noFill/>
        </p:spPr>
      </p:pic>
      <p:pic>
        <p:nvPicPr>
          <p:cNvPr id="10244" name="Picture 4" descr="Afficher l'image d'origine"/>
          <p:cNvPicPr>
            <a:picLocks noChangeAspect="1" noChangeArrowheads="1"/>
          </p:cNvPicPr>
          <p:nvPr/>
        </p:nvPicPr>
        <p:blipFill>
          <a:blip r:embed="rId6" cstate="print"/>
          <a:srcRect/>
          <a:stretch>
            <a:fillRect/>
          </a:stretch>
        </p:blipFill>
        <p:spPr bwMode="auto">
          <a:xfrm>
            <a:off x="395536" y="5085184"/>
            <a:ext cx="1296144" cy="1110981"/>
          </a:xfrm>
          <a:prstGeom prst="rect">
            <a:avLst/>
          </a:prstGeom>
          <a:noFill/>
        </p:spPr>
      </p:pic>
      <p:pic>
        <p:nvPicPr>
          <p:cNvPr id="10246" name="Picture 6" descr="Afficher l'image d'origine"/>
          <p:cNvPicPr>
            <a:picLocks noChangeAspect="1" noChangeArrowheads="1"/>
          </p:cNvPicPr>
          <p:nvPr/>
        </p:nvPicPr>
        <p:blipFill>
          <a:blip r:embed="rId7" cstate="print"/>
          <a:srcRect/>
          <a:stretch>
            <a:fillRect/>
          </a:stretch>
        </p:blipFill>
        <p:spPr bwMode="auto">
          <a:xfrm>
            <a:off x="2364135" y="5080992"/>
            <a:ext cx="1512168" cy="1296144"/>
          </a:xfrm>
          <a:prstGeom prst="rect">
            <a:avLst/>
          </a:prstGeom>
          <a:noFill/>
        </p:spPr>
      </p:pic>
      <p:sp>
        <p:nvSpPr>
          <p:cNvPr id="14" name="ZoneTexte 13"/>
          <p:cNvSpPr txBox="1"/>
          <p:nvPr/>
        </p:nvSpPr>
        <p:spPr>
          <a:xfrm>
            <a:off x="395536" y="4437112"/>
            <a:ext cx="1368152" cy="461665"/>
          </a:xfrm>
          <a:prstGeom prst="rect">
            <a:avLst/>
          </a:prstGeom>
          <a:solidFill>
            <a:schemeClr val="bg1">
              <a:lumMod val="60000"/>
              <a:lumOff val="40000"/>
            </a:schemeClr>
          </a:solidFill>
        </p:spPr>
        <p:txBody>
          <a:bodyPr wrap="square" rtlCol="0">
            <a:spAutoFit/>
          </a:bodyPr>
          <a:lstStyle/>
          <a:p>
            <a:pPr algn="ctr"/>
            <a:r>
              <a:rPr lang="fr-FR" sz="1200" dirty="0" smtClean="0"/>
              <a:t>Carte électronique </a:t>
            </a:r>
            <a:r>
              <a:rPr lang="fr-FR" sz="1200" dirty="0" err="1" smtClean="0"/>
              <a:t>Arduino</a:t>
            </a:r>
            <a:r>
              <a:rPr lang="fr-FR" sz="1200" dirty="0" smtClean="0"/>
              <a:t> </a:t>
            </a:r>
            <a:r>
              <a:rPr lang="fr-FR" sz="1200" dirty="0" err="1" smtClean="0"/>
              <a:t>Uno</a:t>
            </a:r>
            <a:endParaRPr lang="fr-FR" sz="1200" dirty="0"/>
          </a:p>
        </p:txBody>
      </p:sp>
      <p:sp>
        <p:nvSpPr>
          <p:cNvPr id="15" name="ZoneTexte 14"/>
          <p:cNvSpPr txBox="1"/>
          <p:nvPr/>
        </p:nvSpPr>
        <p:spPr>
          <a:xfrm>
            <a:off x="2195736" y="4509120"/>
            <a:ext cx="1512168" cy="461665"/>
          </a:xfrm>
          <a:prstGeom prst="rect">
            <a:avLst/>
          </a:prstGeom>
          <a:solidFill>
            <a:schemeClr val="bg1">
              <a:lumMod val="60000"/>
              <a:lumOff val="40000"/>
            </a:schemeClr>
          </a:solidFill>
        </p:spPr>
        <p:txBody>
          <a:bodyPr wrap="square" rtlCol="0">
            <a:spAutoFit/>
          </a:bodyPr>
          <a:lstStyle/>
          <a:p>
            <a:pPr algn="ctr"/>
            <a:r>
              <a:rPr lang="fr-FR" sz="1200" dirty="0" smtClean="0"/>
              <a:t>Module émetteur récepteur à ultrasons</a:t>
            </a:r>
            <a:endParaRPr lang="fr-FR" sz="1200" dirty="0"/>
          </a:p>
        </p:txBody>
      </p:sp>
      <p:sp>
        <p:nvSpPr>
          <p:cNvPr id="16" name="ZoneTexte 15"/>
          <p:cNvSpPr txBox="1"/>
          <p:nvPr/>
        </p:nvSpPr>
        <p:spPr>
          <a:xfrm>
            <a:off x="683568" y="6021288"/>
            <a:ext cx="1512168" cy="461665"/>
          </a:xfrm>
          <a:prstGeom prst="rect">
            <a:avLst/>
          </a:prstGeom>
          <a:solidFill>
            <a:schemeClr val="bg1">
              <a:lumMod val="60000"/>
              <a:lumOff val="40000"/>
            </a:schemeClr>
          </a:solidFill>
        </p:spPr>
        <p:txBody>
          <a:bodyPr wrap="square" rtlCol="0">
            <a:spAutoFit/>
          </a:bodyPr>
          <a:lstStyle/>
          <a:p>
            <a:pPr algn="ctr"/>
            <a:r>
              <a:rPr lang="fr-FR" sz="1200" dirty="0" smtClean="0"/>
              <a:t>Module bouton poussoir</a:t>
            </a:r>
            <a:endParaRPr lang="fr-FR" sz="1200" dirty="0"/>
          </a:p>
        </p:txBody>
      </p:sp>
      <p:sp>
        <p:nvSpPr>
          <p:cNvPr id="17" name="ZoneTexte 16"/>
          <p:cNvSpPr txBox="1"/>
          <p:nvPr/>
        </p:nvSpPr>
        <p:spPr>
          <a:xfrm>
            <a:off x="2891433" y="6131396"/>
            <a:ext cx="1512168" cy="461665"/>
          </a:xfrm>
          <a:prstGeom prst="rect">
            <a:avLst/>
          </a:prstGeom>
          <a:solidFill>
            <a:schemeClr val="bg1">
              <a:lumMod val="60000"/>
              <a:lumOff val="40000"/>
            </a:schemeClr>
          </a:solidFill>
        </p:spPr>
        <p:txBody>
          <a:bodyPr wrap="square" rtlCol="0">
            <a:spAutoFit/>
          </a:bodyPr>
          <a:lstStyle/>
          <a:p>
            <a:pPr algn="ctr"/>
            <a:r>
              <a:rPr lang="fr-FR" sz="1200" dirty="0" smtClean="0"/>
              <a:t>Module LED haute luminosité 3 couleurs</a:t>
            </a:r>
            <a:endParaRPr lang="fr-FR" sz="1200" dirty="0"/>
          </a:p>
        </p:txBody>
      </p:sp>
      <p:pic>
        <p:nvPicPr>
          <p:cNvPr id="10247" name="Picture 7"/>
          <p:cNvPicPr>
            <a:picLocks noChangeAspect="1" noChangeArrowheads="1"/>
          </p:cNvPicPr>
          <p:nvPr/>
        </p:nvPicPr>
        <p:blipFill>
          <a:blip r:embed="rId8" cstate="print"/>
          <a:srcRect/>
          <a:stretch>
            <a:fillRect/>
          </a:stretch>
        </p:blipFill>
        <p:spPr bwMode="auto">
          <a:xfrm>
            <a:off x="4788024" y="3284984"/>
            <a:ext cx="3816424" cy="3140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pic>
        <p:nvPicPr>
          <p:cNvPr id="9217" name="Picture 1"/>
          <p:cNvPicPr>
            <a:picLocks noChangeAspect="1" noChangeArrowheads="1"/>
          </p:cNvPicPr>
          <p:nvPr/>
        </p:nvPicPr>
        <p:blipFill>
          <a:blip r:embed="rId2" cstate="print"/>
          <a:srcRect/>
          <a:stretch>
            <a:fillRect/>
          </a:stretch>
        </p:blipFill>
        <p:spPr bwMode="auto">
          <a:xfrm>
            <a:off x="4283968" y="1412776"/>
            <a:ext cx="3838575" cy="230505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683568" y="1412776"/>
            <a:ext cx="2619375" cy="179070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2339752" y="4077072"/>
            <a:ext cx="2160240" cy="1715485"/>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4716016" y="4077072"/>
            <a:ext cx="4009798" cy="864096"/>
          </a:xfrm>
          <a:prstGeom prst="rect">
            <a:avLst/>
          </a:prstGeom>
          <a:noFill/>
          <a:ln w="9525">
            <a:noFill/>
            <a:miter lim="800000"/>
            <a:headEnd/>
            <a:tailEnd/>
          </a:ln>
        </p:spPr>
      </p:pic>
      <p:sp>
        <p:nvSpPr>
          <p:cNvPr id="8" name="ZoneTexte 7"/>
          <p:cNvSpPr txBox="1"/>
          <p:nvPr/>
        </p:nvSpPr>
        <p:spPr>
          <a:xfrm>
            <a:off x="395536" y="908720"/>
            <a:ext cx="3168352" cy="369332"/>
          </a:xfrm>
          <a:prstGeom prst="rect">
            <a:avLst/>
          </a:prstGeom>
          <a:noFill/>
        </p:spPr>
        <p:txBody>
          <a:bodyPr wrap="square" rtlCol="0">
            <a:spAutoFit/>
          </a:bodyPr>
          <a:lstStyle/>
          <a:p>
            <a:r>
              <a:rPr lang="fr-FR" dirty="0" smtClean="0"/>
              <a:t>Réalisation d’un radar de recul :</a:t>
            </a:r>
            <a:endParaRPr lang="fr-FR" dirty="0"/>
          </a:p>
        </p:txBody>
      </p:sp>
      <p:sp>
        <p:nvSpPr>
          <p:cNvPr id="9" name="ZoneTexte 8"/>
          <p:cNvSpPr txBox="1"/>
          <p:nvPr/>
        </p:nvSpPr>
        <p:spPr>
          <a:xfrm>
            <a:off x="683568" y="3212976"/>
            <a:ext cx="2592288" cy="276999"/>
          </a:xfrm>
          <a:prstGeom prst="rect">
            <a:avLst/>
          </a:prstGeom>
          <a:noFill/>
        </p:spPr>
        <p:txBody>
          <a:bodyPr wrap="square" rtlCol="0">
            <a:spAutoFit/>
          </a:bodyPr>
          <a:lstStyle/>
          <a:p>
            <a:r>
              <a:rPr lang="fr-FR" sz="1200" dirty="0" smtClean="0"/>
              <a:t>1 Choisir le type  de matériel connecté</a:t>
            </a:r>
            <a:endParaRPr lang="fr-FR" sz="1200" dirty="0"/>
          </a:p>
        </p:txBody>
      </p:sp>
      <p:sp>
        <p:nvSpPr>
          <p:cNvPr id="10" name="ZoneTexte 9"/>
          <p:cNvSpPr txBox="1"/>
          <p:nvPr/>
        </p:nvSpPr>
        <p:spPr>
          <a:xfrm>
            <a:off x="4283968" y="3789040"/>
            <a:ext cx="3888432" cy="276999"/>
          </a:xfrm>
          <a:prstGeom prst="rect">
            <a:avLst/>
          </a:prstGeom>
          <a:noFill/>
        </p:spPr>
        <p:txBody>
          <a:bodyPr wrap="square" rtlCol="0">
            <a:spAutoFit/>
          </a:bodyPr>
          <a:lstStyle/>
          <a:p>
            <a:r>
              <a:rPr lang="fr-FR" sz="1200" dirty="0" smtClean="0"/>
              <a:t>2 Sélectionner le port série sur lequel la carte est connectée</a:t>
            </a:r>
            <a:endParaRPr lang="fr-FR" sz="1200" dirty="0"/>
          </a:p>
        </p:txBody>
      </p:sp>
      <p:pic>
        <p:nvPicPr>
          <p:cNvPr id="9221" name="Picture 5"/>
          <p:cNvPicPr>
            <a:picLocks noChangeAspect="1" noChangeArrowheads="1"/>
          </p:cNvPicPr>
          <p:nvPr/>
        </p:nvPicPr>
        <p:blipFill>
          <a:blip r:embed="rId6" cstate="print"/>
          <a:srcRect/>
          <a:stretch>
            <a:fillRect/>
          </a:stretch>
        </p:blipFill>
        <p:spPr bwMode="auto">
          <a:xfrm>
            <a:off x="395536" y="3861048"/>
            <a:ext cx="1728192" cy="1141977"/>
          </a:xfrm>
          <a:prstGeom prst="rect">
            <a:avLst/>
          </a:prstGeom>
          <a:noFill/>
          <a:ln w="9525">
            <a:noFill/>
            <a:miter lim="800000"/>
            <a:headEnd/>
            <a:tailEnd/>
          </a:ln>
        </p:spPr>
      </p:pic>
      <p:sp>
        <p:nvSpPr>
          <p:cNvPr id="12" name="ZoneTexte 11"/>
          <p:cNvSpPr txBox="1"/>
          <p:nvPr/>
        </p:nvSpPr>
        <p:spPr>
          <a:xfrm>
            <a:off x="251520" y="5013176"/>
            <a:ext cx="2088232" cy="1015663"/>
          </a:xfrm>
          <a:prstGeom prst="rect">
            <a:avLst/>
          </a:prstGeom>
          <a:noFill/>
        </p:spPr>
        <p:txBody>
          <a:bodyPr wrap="square" rtlCol="0">
            <a:spAutoFit/>
          </a:bodyPr>
          <a:lstStyle/>
          <a:p>
            <a:r>
              <a:rPr lang="fr-FR" sz="1200" dirty="0" smtClean="0"/>
              <a:t>3 Dans le menu « Connecter », choisir l’option « Mettre à jour le micro programme » Pour effacer le contenu de la mémoire de la carte.</a:t>
            </a:r>
            <a:endParaRPr lang="fr-FR" sz="1200" dirty="0"/>
          </a:p>
        </p:txBody>
      </p:sp>
      <p:sp>
        <p:nvSpPr>
          <p:cNvPr id="13" name="ZoneTexte 12"/>
          <p:cNvSpPr txBox="1"/>
          <p:nvPr/>
        </p:nvSpPr>
        <p:spPr>
          <a:xfrm>
            <a:off x="2051720" y="5877272"/>
            <a:ext cx="2952328" cy="646331"/>
          </a:xfrm>
          <a:prstGeom prst="rect">
            <a:avLst/>
          </a:prstGeom>
          <a:noFill/>
        </p:spPr>
        <p:txBody>
          <a:bodyPr wrap="square" rtlCol="0">
            <a:spAutoFit/>
          </a:bodyPr>
          <a:lstStyle/>
          <a:p>
            <a:r>
              <a:rPr lang="fr-FR" sz="1200" dirty="0" smtClean="0"/>
              <a:t>4 Cliquer dans le menu « Pilotage », un nouveau jeu d’instruction est présent. Le voyant vert indique que la carte est connecté</a:t>
            </a:r>
            <a:endParaRPr lang="fr-FR" sz="1200" dirty="0"/>
          </a:p>
        </p:txBody>
      </p:sp>
      <p:sp>
        <p:nvSpPr>
          <p:cNvPr id="14" name="ZoneTexte 13"/>
          <p:cNvSpPr txBox="1"/>
          <p:nvPr/>
        </p:nvSpPr>
        <p:spPr>
          <a:xfrm>
            <a:off x="5004048" y="5013176"/>
            <a:ext cx="3384376" cy="1200329"/>
          </a:xfrm>
          <a:prstGeom prst="rect">
            <a:avLst/>
          </a:prstGeom>
          <a:noFill/>
        </p:spPr>
        <p:txBody>
          <a:bodyPr wrap="square" rtlCol="0">
            <a:spAutoFit/>
          </a:bodyPr>
          <a:lstStyle/>
          <a:p>
            <a:r>
              <a:rPr lang="fr-FR" sz="1200" dirty="0" smtClean="0"/>
              <a:t>5 Glisser l’instruction « distance mesurée par ultrason ». Connecter :</a:t>
            </a:r>
          </a:p>
          <a:p>
            <a:pPr>
              <a:buFontTx/>
              <a:buChar char="-"/>
            </a:pPr>
            <a:r>
              <a:rPr lang="fr-FR" sz="1200" dirty="0" smtClean="0"/>
              <a:t> la broche GND  du module sur GND de la carte.</a:t>
            </a:r>
          </a:p>
          <a:p>
            <a:pPr>
              <a:buFontTx/>
              <a:buChar char="-"/>
            </a:pPr>
            <a:r>
              <a:rPr lang="fr-FR" sz="1200" dirty="0" smtClean="0"/>
              <a:t> la broche VCC du module sur +5 Volts de la carte.</a:t>
            </a:r>
          </a:p>
          <a:p>
            <a:pPr>
              <a:buFontTx/>
              <a:buChar char="-"/>
            </a:pPr>
            <a:r>
              <a:rPr lang="fr-FR" sz="1200" dirty="0" smtClean="0"/>
              <a:t> la broche </a:t>
            </a:r>
            <a:r>
              <a:rPr lang="fr-FR" sz="1200" dirty="0" err="1" smtClean="0"/>
              <a:t>trig</a:t>
            </a:r>
            <a:r>
              <a:rPr lang="fr-FR" sz="1200" dirty="0" smtClean="0"/>
              <a:t> sur la borne 6 de la carte.</a:t>
            </a:r>
          </a:p>
          <a:p>
            <a:pPr>
              <a:buFontTx/>
              <a:buChar char="-"/>
            </a:pPr>
            <a:r>
              <a:rPr lang="fr-FR" sz="1200" dirty="0" smtClean="0"/>
              <a:t> la broche </a:t>
            </a:r>
            <a:r>
              <a:rPr lang="fr-FR" sz="1200" dirty="0" err="1" smtClean="0"/>
              <a:t>echo</a:t>
            </a:r>
            <a:r>
              <a:rPr lang="fr-FR" sz="1200" dirty="0" smtClean="0"/>
              <a:t> sur la borne 7 de la carte.</a:t>
            </a:r>
            <a:endParaRPr lang="fr-F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09" name="Rectangle 1"/>
          <p:cNvSpPr>
            <a:spLocks noChangeArrowheads="1"/>
          </p:cNvSpPr>
          <p:nvPr/>
        </p:nvSpPr>
        <p:spPr bwMode="auto">
          <a:xfrm>
            <a:off x="328861" y="894640"/>
            <a:ext cx="82809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Un langage de programmation permet de décrire </a:t>
            </a:r>
            <a:r>
              <a:rPr kumimoji="0" lang="fr-FR" sz="1400" b="0" i="0" u="none" strike="noStrike" cap="none" normalizeH="0" baseline="0" smtClean="0">
                <a:ln>
                  <a:noFill/>
                </a:ln>
                <a:solidFill>
                  <a:schemeClr val="tx1"/>
                </a:solidFill>
                <a:effectLst/>
                <a:latin typeface="Arial" charset="0"/>
                <a:cs typeface="Arial" charset="0"/>
              </a:rPr>
              <a:t>d’une part les </a:t>
            </a:r>
            <a:r>
              <a:rPr kumimoji="0" lang="fr-FR" sz="1400" b="0" i="0" u="none" strike="noStrike" cap="none" normalizeH="0" baseline="0" dirty="0" smtClean="0">
                <a:ln>
                  <a:noFill/>
                </a:ln>
                <a:solidFill>
                  <a:schemeClr val="tx1"/>
                </a:solidFill>
                <a:effectLst/>
                <a:latin typeface="Arial" charset="0"/>
                <a:cs typeface="Arial" charset="0"/>
              </a:rPr>
              <a:t>structures des données qui seront manipulées par l'appareil informatique et  d’autre part quelles seront les manipulations. Il offre un ensemble de notions telles que les instructions, les variables, les types, et les procédures, qui peuvent être utilisées pour traduire des algorithmes.</a:t>
            </a:r>
          </a:p>
        </p:txBody>
      </p:sp>
      <p:pic>
        <p:nvPicPr>
          <p:cNvPr id="17410" name="Picture 2"/>
          <p:cNvPicPr>
            <a:picLocks noChangeAspect="1" noChangeArrowheads="1"/>
          </p:cNvPicPr>
          <p:nvPr/>
        </p:nvPicPr>
        <p:blipFill>
          <a:blip r:embed="rId2" cstate="print"/>
          <a:srcRect/>
          <a:stretch>
            <a:fillRect/>
          </a:stretch>
        </p:blipFill>
        <p:spPr bwMode="auto">
          <a:xfrm>
            <a:off x="4574679" y="2184673"/>
            <a:ext cx="3590925" cy="94297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4605114" y="3382516"/>
            <a:ext cx="1409700" cy="51435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4601319" y="4350246"/>
            <a:ext cx="2355462" cy="576064"/>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4615433" y="5432648"/>
            <a:ext cx="2415038" cy="576064"/>
          </a:xfrm>
          <a:prstGeom prst="rect">
            <a:avLst/>
          </a:prstGeom>
          <a:noFill/>
          <a:ln w="9525">
            <a:noFill/>
            <a:miter lim="800000"/>
            <a:headEnd/>
            <a:tailEnd/>
          </a:ln>
        </p:spPr>
      </p:pic>
      <p:sp>
        <p:nvSpPr>
          <p:cNvPr id="10" name="ZoneTexte 9"/>
          <p:cNvSpPr txBox="1"/>
          <p:nvPr/>
        </p:nvSpPr>
        <p:spPr>
          <a:xfrm>
            <a:off x="2483768" y="5733256"/>
            <a:ext cx="2376264" cy="369332"/>
          </a:xfrm>
          <a:prstGeom prst="rect">
            <a:avLst/>
          </a:prstGeom>
          <a:noFill/>
        </p:spPr>
        <p:txBody>
          <a:bodyPr wrap="square" rtlCol="0">
            <a:spAutoFit/>
          </a:bodyPr>
          <a:lstStyle/>
          <a:p>
            <a:r>
              <a:rPr lang="fr-FR" b="1" dirty="0" smtClean="0"/>
              <a:t>Fonction : y=2x+3</a:t>
            </a:r>
            <a:endParaRPr lang="fr-FR" b="1" dirty="0"/>
          </a:p>
        </p:txBody>
      </p:sp>
      <p:sp>
        <p:nvSpPr>
          <p:cNvPr id="11" name="ZoneTexte 10"/>
          <p:cNvSpPr txBox="1"/>
          <p:nvPr/>
        </p:nvSpPr>
        <p:spPr>
          <a:xfrm>
            <a:off x="398934" y="352847"/>
            <a:ext cx="6192688" cy="369332"/>
          </a:xfrm>
          <a:prstGeom prst="rect">
            <a:avLst/>
          </a:prstGeom>
          <a:solidFill>
            <a:schemeClr val="accent6">
              <a:lumMod val="50000"/>
            </a:schemeClr>
          </a:solidFill>
          <a:ln>
            <a:solidFill>
              <a:schemeClr val="tx1"/>
            </a:solidFill>
          </a:ln>
        </p:spPr>
        <p:txBody>
          <a:bodyPr wrap="square" rtlCol="0">
            <a:spAutoFit/>
          </a:bodyPr>
          <a:lstStyle/>
          <a:p>
            <a:pPr algn="ctr"/>
            <a:r>
              <a:rPr lang="fr-FR" dirty="0" smtClean="0"/>
              <a:t>Scratch : un environnement de programmation très complet 1/3 </a:t>
            </a:r>
            <a:endParaRPr lang="fr-FR" dirty="0"/>
          </a:p>
        </p:txBody>
      </p:sp>
      <p:sp>
        <p:nvSpPr>
          <p:cNvPr id="12" name="ZoneTexte 11"/>
          <p:cNvSpPr txBox="1"/>
          <p:nvPr/>
        </p:nvSpPr>
        <p:spPr>
          <a:xfrm>
            <a:off x="7188671" y="5508848"/>
            <a:ext cx="1440160" cy="461665"/>
          </a:xfrm>
          <a:prstGeom prst="rect">
            <a:avLst/>
          </a:prstGeom>
          <a:solidFill>
            <a:schemeClr val="bg1">
              <a:lumMod val="60000"/>
              <a:lumOff val="40000"/>
            </a:schemeClr>
          </a:solidFill>
          <a:ln>
            <a:solidFill>
              <a:schemeClr val="tx1"/>
            </a:solidFill>
          </a:ln>
        </p:spPr>
        <p:txBody>
          <a:bodyPr wrap="square" rtlCol="0">
            <a:spAutoFit/>
          </a:bodyPr>
          <a:lstStyle/>
          <a:p>
            <a:pPr algn="ctr"/>
            <a:r>
              <a:rPr lang="fr-FR" sz="1200" dirty="0" smtClean="0"/>
              <a:t>x est une variable à créer.</a:t>
            </a:r>
            <a:endParaRPr lang="fr-FR" sz="1200" dirty="0"/>
          </a:p>
        </p:txBody>
      </p:sp>
      <p:sp>
        <p:nvSpPr>
          <p:cNvPr id="15" name="Rectangle 14"/>
          <p:cNvSpPr/>
          <p:nvPr/>
        </p:nvSpPr>
        <p:spPr>
          <a:xfrm>
            <a:off x="381000" y="1938814"/>
            <a:ext cx="4162425" cy="4185761"/>
          </a:xfrm>
          <a:prstGeom prst="rect">
            <a:avLst/>
          </a:prstGeom>
        </p:spPr>
        <p:txBody>
          <a:bodyPr wrap="square">
            <a:spAutoFit/>
          </a:bodyPr>
          <a:lstStyle/>
          <a:p>
            <a:pPr lvl="0" eaLnBrk="0" fontAlgn="base" hangingPunct="0">
              <a:spcBef>
                <a:spcPct val="0"/>
              </a:spcBef>
              <a:spcAft>
                <a:spcPct val="0"/>
              </a:spcAft>
            </a:pPr>
            <a:r>
              <a:rPr lang="fr-FR" sz="1400" dirty="0" smtClean="0">
                <a:latin typeface="Arial" charset="0"/>
                <a:cs typeface="Arial" charset="0"/>
              </a:rPr>
              <a:t>Une </a:t>
            </a:r>
            <a:r>
              <a:rPr lang="fr-FR" sz="1400" i="1" dirty="0" smtClean="0">
                <a:latin typeface="Arial" charset="0"/>
                <a:cs typeface="Arial" charset="0"/>
              </a:rPr>
              <a:t>instruction</a:t>
            </a:r>
          </a:p>
          <a:p>
            <a:pPr lvl="0" eaLnBrk="0" fontAlgn="base" hangingPunct="0">
              <a:spcBef>
                <a:spcPct val="0"/>
              </a:spcBef>
              <a:spcAft>
                <a:spcPct val="0"/>
              </a:spcAft>
            </a:pPr>
            <a:endParaRPr lang="fr-FR" sz="1400" dirty="0" smtClean="0">
              <a:latin typeface="Arial" charset="0"/>
              <a:cs typeface="Arial" charset="0"/>
            </a:endParaRPr>
          </a:p>
          <a:p>
            <a:pPr lvl="1" eaLnBrk="0" fontAlgn="base" hangingPunct="0">
              <a:spcBef>
                <a:spcPct val="0"/>
              </a:spcBef>
              <a:spcAft>
                <a:spcPct val="0"/>
              </a:spcAft>
            </a:pPr>
            <a:r>
              <a:rPr lang="fr-FR" sz="1400" dirty="0" smtClean="0">
                <a:latin typeface="Arial" charset="0"/>
                <a:cs typeface="Arial" charset="0"/>
              </a:rPr>
              <a:t>Un ordre donné à un ordinateur</a:t>
            </a:r>
            <a:r>
              <a:rPr lang="fr-FR" sz="1400" baseline="30000" dirty="0" smtClean="0">
                <a:latin typeface="Arial" charset="0"/>
                <a:cs typeface="Arial" charset="0"/>
              </a:rPr>
              <a:t>.</a:t>
            </a:r>
          </a:p>
          <a:p>
            <a:pPr lvl="1" eaLnBrk="0" fontAlgn="base" hangingPunct="0">
              <a:spcBef>
                <a:spcPct val="0"/>
              </a:spcBef>
              <a:spcAft>
                <a:spcPct val="0"/>
              </a:spcAft>
            </a:pPr>
            <a:endParaRPr lang="fr-FR" sz="1400" dirty="0" smtClean="0">
              <a:latin typeface="Arial" charset="0"/>
              <a:cs typeface="Arial" charset="0"/>
            </a:endParaRPr>
          </a:p>
          <a:p>
            <a:pPr lvl="0" eaLnBrk="0" fontAlgn="base" hangingPunct="0">
              <a:spcBef>
                <a:spcPct val="0"/>
              </a:spcBef>
              <a:spcAft>
                <a:spcPct val="0"/>
              </a:spcAft>
            </a:pPr>
            <a:r>
              <a:rPr lang="fr-FR" sz="1400" dirty="0" smtClean="0">
                <a:latin typeface="Arial" charset="0"/>
                <a:cs typeface="Arial" charset="0"/>
              </a:rPr>
              <a:t>Une </a:t>
            </a:r>
            <a:r>
              <a:rPr lang="fr-FR" sz="1400" i="1" dirty="0" smtClean="0">
                <a:latin typeface="Arial" charset="0"/>
                <a:cs typeface="Arial" charset="0"/>
              </a:rPr>
              <a:t>variable</a:t>
            </a:r>
          </a:p>
          <a:p>
            <a:pPr lvl="0" eaLnBrk="0" fontAlgn="base" hangingPunct="0">
              <a:spcBef>
                <a:spcPct val="0"/>
              </a:spcBef>
              <a:spcAft>
                <a:spcPct val="0"/>
              </a:spcAft>
            </a:pPr>
            <a:endParaRPr lang="fr-FR" sz="1400" dirty="0" smtClean="0">
              <a:latin typeface="Arial" charset="0"/>
              <a:cs typeface="Arial" charset="0"/>
            </a:endParaRPr>
          </a:p>
          <a:p>
            <a:pPr lvl="1" eaLnBrk="0" fontAlgn="base" hangingPunct="0">
              <a:spcBef>
                <a:spcPct val="0"/>
              </a:spcBef>
              <a:spcAft>
                <a:spcPct val="0"/>
              </a:spcAft>
            </a:pPr>
            <a:r>
              <a:rPr lang="fr-FR" sz="1400" dirty="0" smtClean="0">
                <a:latin typeface="Arial" charset="0"/>
                <a:cs typeface="Arial" charset="0"/>
              </a:rPr>
              <a:t>Un nom utilisé dans un programme pour faire référence à une donnée manipulée par programme.</a:t>
            </a:r>
          </a:p>
          <a:p>
            <a:pPr lvl="1" eaLnBrk="0" fontAlgn="base" hangingPunct="0">
              <a:spcBef>
                <a:spcPct val="0"/>
              </a:spcBef>
              <a:spcAft>
                <a:spcPct val="0"/>
              </a:spcAft>
            </a:pPr>
            <a:endParaRPr lang="fr-FR" sz="1400" dirty="0" smtClean="0">
              <a:latin typeface="Arial" charset="0"/>
              <a:cs typeface="Arial" charset="0"/>
            </a:endParaRPr>
          </a:p>
          <a:p>
            <a:pPr lvl="0" eaLnBrk="0" fontAlgn="base" hangingPunct="0">
              <a:spcBef>
                <a:spcPct val="0"/>
              </a:spcBef>
              <a:spcAft>
                <a:spcPct val="0"/>
              </a:spcAft>
            </a:pPr>
            <a:r>
              <a:rPr lang="fr-FR" sz="1400" dirty="0" smtClean="0">
                <a:latin typeface="Arial" charset="0"/>
                <a:cs typeface="Arial" charset="0"/>
              </a:rPr>
              <a:t>Une </a:t>
            </a:r>
            <a:r>
              <a:rPr lang="fr-FR" sz="1400" i="1" dirty="0" smtClean="0">
                <a:latin typeface="Arial" charset="0"/>
                <a:cs typeface="Arial" charset="0"/>
              </a:rPr>
              <a:t>constante</a:t>
            </a:r>
          </a:p>
          <a:p>
            <a:pPr lvl="0" eaLnBrk="0" fontAlgn="base" hangingPunct="0">
              <a:spcBef>
                <a:spcPct val="0"/>
              </a:spcBef>
              <a:spcAft>
                <a:spcPct val="0"/>
              </a:spcAft>
            </a:pPr>
            <a:endParaRPr lang="fr-FR" sz="1400" dirty="0" smtClean="0">
              <a:latin typeface="Arial" charset="0"/>
              <a:cs typeface="Arial" charset="0"/>
            </a:endParaRPr>
          </a:p>
          <a:p>
            <a:pPr lvl="1" eaLnBrk="0" fontAlgn="base" hangingPunct="0">
              <a:spcBef>
                <a:spcPct val="0"/>
              </a:spcBef>
              <a:spcAft>
                <a:spcPct val="0"/>
              </a:spcAft>
            </a:pPr>
            <a:r>
              <a:rPr lang="fr-FR" sz="1400" dirty="0" smtClean="0">
                <a:latin typeface="Arial" charset="0"/>
                <a:cs typeface="Arial" charset="0"/>
              </a:rPr>
              <a:t>Un nom utilisé pour faire référence à une valeur permanente.</a:t>
            </a:r>
          </a:p>
          <a:p>
            <a:pPr lvl="1" eaLnBrk="0" fontAlgn="base" hangingPunct="0">
              <a:spcBef>
                <a:spcPct val="0"/>
              </a:spcBef>
              <a:spcAft>
                <a:spcPct val="0"/>
              </a:spcAft>
            </a:pPr>
            <a:endParaRPr lang="fr-FR" sz="1400" dirty="0" smtClean="0">
              <a:latin typeface="Arial" charset="0"/>
              <a:cs typeface="Arial" charset="0"/>
            </a:endParaRPr>
          </a:p>
          <a:p>
            <a:pPr lvl="0" eaLnBrk="0" fontAlgn="base" hangingPunct="0">
              <a:spcBef>
                <a:spcPct val="0"/>
              </a:spcBef>
              <a:spcAft>
                <a:spcPct val="0"/>
              </a:spcAft>
            </a:pPr>
            <a:r>
              <a:rPr lang="fr-FR" sz="1400" dirty="0" smtClean="0">
                <a:latin typeface="Arial" charset="0"/>
                <a:cs typeface="Arial" charset="0"/>
              </a:rPr>
              <a:t>Une expression </a:t>
            </a:r>
            <a:r>
              <a:rPr lang="fr-FR" sz="1400" i="1" dirty="0" smtClean="0">
                <a:latin typeface="Arial" charset="0"/>
                <a:cs typeface="Arial" charset="0"/>
              </a:rPr>
              <a:t>littérale</a:t>
            </a:r>
          </a:p>
          <a:p>
            <a:pPr lvl="0" eaLnBrk="0" fontAlgn="base" hangingPunct="0">
              <a:spcBef>
                <a:spcPct val="0"/>
              </a:spcBef>
              <a:spcAft>
                <a:spcPct val="0"/>
              </a:spcAft>
            </a:pPr>
            <a:endParaRPr lang="fr-FR" sz="1400" dirty="0" smtClean="0">
              <a:latin typeface="Arial" charset="0"/>
              <a:cs typeface="Arial" charset="0"/>
            </a:endParaRPr>
          </a:p>
          <a:p>
            <a:pPr lvl="1" eaLnBrk="0" fontAlgn="base" hangingPunct="0">
              <a:spcBef>
                <a:spcPct val="0"/>
              </a:spcBef>
              <a:spcAft>
                <a:spcPct val="0"/>
              </a:spcAft>
            </a:pPr>
            <a:r>
              <a:rPr lang="fr-FR" sz="1400" dirty="0" smtClean="0">
                <a:latin typeface="Arial" charset="0"/>
                <a:cs typeface="Arial" charset="0"/>
              </a:rPr>
              <a:t>Une valeur mentionnée en toutes lettres dans le programme</a:t>
            </a:r>
            <a:r>
              <a:rPr lang="fr-FR" sz="1400" baseline="30000" dirty="0" smtClean="0">
                <a:latin typeface="Arial" charset="0"/>
                <a:cs typeface="Arial" charset="0"/>
              </a:rPr>
              <a:t>.</a:t>
            </a:r>
            <a:endParaRPr lang="fr-FR" sz="1400" dirty="0" smtClean="0">
              <a:latin typeface="Arial" charset="0"/>
              <a:cs typeface="Arial" charset="0"/>
            </a:endParaRPr>
          </a:p>
        </p:txBody>
      </p:sp>
      <p:sp>
        <p:nvSpPr>
          <p:cNvPr id="16" name="ZoneTexte 15"/>
          <p:cNvSpPr txBox="1"/>
          <p:nvPr/>
        </p:nvSpPr>
        <p:spPr>
          <a:xfrm>
            <a:off x="4550245" y="1736948"/>
            <a:ext cx="3574579" cy="276999"/>
          </a:xfrm>
          <a:prstGeom prst="rect">
            <a:avLst/>
          </a:prstGeom>
          <a:solidFill>
            <a:schemeClr val="bg1">
              <a:lumMod val="60000"/>
              <a:lumOff val="40000"/>
            </a:schemeClr>
          </a:solidFill>
          <a:ln>
            <a:solidFill>
              <a:schemeClr val="tx1"/>
            </a:solidFill>
          </a:ln>
        </p:spPr>
        <p:txBody>
          <a:bodyPr wrap="square" rtlCol="0">
            <a:spAutoFit/>
          </a:bodyPr>
          <a:lstStyle/>
          <a:p>
            <a:pPr algn="ctr"/>
            <a:r>
              <a:rPr lang="fr-FR" sz="1200" dirty="0" smtClean="0"/>
              <a:t>Dans Scratch 2.0</a:t>
            </a:r>
            <a:endParaRPr lang="fr-FR" sz="1200" dirty="0"/>
          </a:p>
        </p:txBody>
      </p:sp>
      <p:sp>
        <p:nvSpPr>
          <p:cNvPr id="17" name="ZoneTexte 16"/>
          <p:cNvSpPr txBox="1"/>
          <p:nvPr/>
        </p:nvSpPr>
        <p:spPr>
          <a:xfrm>
            <a:off x="6851873" y="351706"/>
            <a:ext cx="1872208"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656878" y="990253"/>
            <a:ext cx="4448175" cy="409575"/>
          </a:xfrm>
          <a:prstGeom prst="rect">
            <a:avLst/>
          </a:prstGeom>
          <a:noFill/>
          <a:ln w="9525">
            <a:noFill/>
            <a:miter lim="800000"/>
            <a:headEnd/>
            <a:tailEnd/>
          </a:ln>
        </p:spPr>
      </p:pic>
      <p:sp>
        <p:nvSpPr>
          <p:cNvPr id="7" name="ZoneTexte 6"/>
          <p:cNvSpPr txBox="1"/>
          <p:nvPr/>
        </p:nvSpPr>
        <p:spPr>
          <a:xfrm>
            <a:off x="1295425" y="1450876"/>
            <a:ext cx="3384376" cy="276999"/>
          </a:xfrm>
          <a:prstGeom prst="rect">
            <a:avLst/>
          </a:prstGeom>
          <a:noFill/>
        </p:spPr>
        <p:txBody>
          <a:bodyPr wrap="square" rtlCol="0">
            <a:spAutoFit/>
          </a:bodyPr>
          <a:lstStyle/>
          <a:p>
            <a:pPr algn="ctr"/>
            <a:r>
              <a:rPr lang="fr-FR" sz="1200" dirty="0" smtClean="0"/>
              <a:t>6 Paramétrer l’instruction correctement.</a:t>
            </a:r>
            <a:endParaRPr lang="fr-FR" sz="1200" dirty="0"/>
          </a:p>
        </p:txBody>
      </p:sp>
      <p:pic>
        <p:nvPicPr>
          <p:cNvPr id="51203" name="Picture 3"/>
          <p:cNvPicPr>
            <a:picLocks noChangeAspect="1" noChangeArrowheads="1"/>
          </p:cNvPicPr>
          <p:nvPr/>
        </p:nvPicPr>
        <p:blipFill>
          <a:blip r:embed="rId3" cstate="print"/>
          <a:srcRect/>
          <a:stretch>
            <a:fillRect/>
          </a:stretch>
        </p:blipFill>
        <p:spPr bwMode="auto">
          <a:xfrm>
            <a:off x="395536" y="1916832"/>
            <a:ext cx="5924550" cy="933450"/>
          </a:xfrm>
          <a:prstGeom prst="rect">
            <a:avLst/>
          </a:prstGeom>
          <a:noFill/>
          <a:ln w="9525">
            <a:noFill/>
            <a:miter lim="800000"/>
            <a:headEnd/>
            <a:tailEnd/>
          </a:ln>
        </p:spPr>
      </p:pic>
      <p:sp>
        <p:nvSpPr>
          <p:cNvPr id="9" name="ZoneTexte 8"/>
          <p:cNvSpPr txBox="1"/>
          <p:nvPr/>
        </p:nvSpPr>
        <p:spPr>
          <a:xfrm>
            <a:off x="6472783" y="1901974"/>
            <a:ext cx="2232248" cy="1015663"/>
          </a:xfrm>
          <a:prstGeom prst="rect">
            <a:avLst/>
          </a:prstGeom>
          <a:noFill/>
        </p:spPr>
        <p:txBody>
          <a:bodyPr wrap="square" rtlCol="0">
            <a:spAutoFit/>
          </a:bodyPr>
          <a:lstStyle/>
          <a:p>
            <a:r>
              <a:rPr lang="fr-FR" sz="1200" dirty="0" smtClean="0"/>
              <a:t>7 Cliquer sur l’instruction, la valeur numérique acquise correspond à la distance en centimètres entre le capteur et le premier obstacle devant lui.</a:t>
            </a:r>
            <a:endParaRPr lang="fr-FR" sz="1200" dirty="0"/>
          </a:p>
        </p:txBody>
      </p:sp>
      <p:pic>
        <p:nvPicPr>
          <p:cNvPr id="51204" name="Picture 4"/>
          <p:cNvPicPr>
            <a:picLocks noChangeAspect="1" noChangeArrowheads="1"/>
          </p:cNvPicPr>
          <p:nvPr/>
        </p:nvPicPr>
        <p:blipFill>
          <a:blip r:embed="rId4" cstate="print"/>
          <a:srcRect/>
          <a:stretch>
            <a:fillRect/>
          </a:stretch>
        </p:blipFill>
        <p:spPr bwMode="auto">
          <a:xfrm>
            <a:off x="395536" y="2996952"/>
            <a:ext cx="2657475" cy="1962150"/>
          </a:xfrm>
          <a:prstGeom prst="rect">
            <a:avLst/>
          </a:prstGeom>
          <a:noFill/>
          <a:ln w="9525">
            <a:noFill/>
            <a:miter lim="800000"/>
            <a:headEnd/>
            <a:tailEnd/>
          </a:ln>
        </p:spPr>
      </p:pic>
      <p:sp>
        <p:nvSpPr>
          <p:cNvPr id="11" name="ZoneTexte 10"/>
          <p:cNvSpPr txBox="1"/>
          <p:nvPr/>
        </p:nvSpPr>
        <p:spPr>
          <a:xfrm>
            <a:off x="3131840" y="2924944"/>
            <a:ext cx="2232248" cy="276999"/>
          </a:xfrm>
          <a:prstGeom prst="rect">
            <a:avLst/>
          </a:prstGeom>
          <a:noFill/>
        </p:spPr>
        <p:txBody>
          <a:bodyPr wrap="square" rtlCol="0">
            <a:spAutoFit/>
          </a:bodyPr>
          <a:lstStyle/>
          <a:p>
            <a:r>
              <a:rPr lang="fr-FR" sz="1200" dirty="0" smtClean="0"/>
              <a:t>8 Créer la variable « distance ».</a:t>
            </a:r>
            <a:endParaRPr lang="fr-FR" sz="1200" dirty="0"/>
          </a:p>
        </p:txBody>
      </p:sp>
      <p:pic>
        <p:nvPicPr>
          <p:cNvPr id="51205" name="Picture 5"/>
          <p:cNvPicPr>
            <a:picLocks noChangeAspect="1" noChangeArrowheads="1"/>
          </p:cNvPicPr>
          <p:nvPr/>
        </p:nvPicPr>
        <p:blipFill>
          <a:blip r:embed="rId5" cstate="print"/>
          <a:srcRect/>
          <a:stretch>
            <a:fillRect/>
          </a:stretch>
        </p:blipFill>
        <p:spPr bwMode="auto">
          <a:xfrm>
            <a:off x="3131840" y="3501008"/>
            <a:ext cx="5544616" cy="446852"/>
          </a:xfrm>
          <a:prstGeom prst="rect">
            <a:avLst/>
          </a:prstGeom>
          <a:noFill/>
          <a:ln w="9525">
            <a:noFill/>
            <a:miter lim="800000"/>
            <a:headEnd/>
            <a:tailEnd/>
          </a:ln>
        </p:spPr>
      </p:pic>
      <p:sp>
        <p:nvSpPr>
          <p:cNvPr id="13" name="ZoneTexte 12"/>
          <p:cNvSpPr txBox="1"/>
          <p:nvPr/>
        </p:nvSpPr>
        <p:spPr>
          <a:xfrm>
            <a:off x="3203848" y="4005064"/>
            <a:ext cx="5472608" cy="276999"/>
          </a:xfrm>
          <a:prstGeom prst="rect">
            <a:avLst/>
          </a:prstGeom>
          <a:noFill/>
        </p:spPr>
        <p:txBody>
          <a:bodyPr wrap="square" rtlCol="0">
            <a:spAutoFit/>
          </a:bodyPr>
          <a:lstStyle/>
          <a:p>
            <a:pPr algn="ctr"/>
            <a:r>
              <a:rPr lang="fr-FR" sz="1200" dirty="0" smtClean="0"/>
              <a:t>9 Affecter la variable distance de la valeur retournée par le capteur.</a:t>
            </a:r>
            <a:endParaRPr lang="fr-FR" sz="1200" dirty="0"/>
          </a:p>
        </p:txBody>
      </p:sp>
      <p:pic>
        <p:nvPicPr>
          <p:cNvPr id="14" name="Picture 2" descr="Afficher l'image d'origine"/>
          <p:cNvPicPr>
            <a:picLocks noChangeAspect="1" noChangeArrowheads="1"/>
          </p:cNvPicPr>
          <p:nvPr/>
        </p:nvPicPr>
        <p:blipFill>
          <a:blip r:embed="rId6" cstate="print"/>
          <a:srcRect/>
          <a:stretch>
            <a:fillRect/>
          </a:stretch>
        </p:blipFill>
        <p:spPr bwMode="auto">
          <a:xfrm>
            <a:off x="7150571" y="544488"/>
            <a:ext cx="1224136" cy="1049260"/>
          </a:xfrm>
          <a:prstGeom prst="rect">
            <a:avLst/>
          </a:prstGeom>
          <a:noFill/>
          <a:ln>
            <a:solidFill>
              <a:schemeClr val="bg1"/>
            </a:solidFill>
          </a:ln>
        </p:spPr>
      </p:pic>
      <p:pic>
        <p:nvPicPr>
          <p:cNvPr id="51206" name="Picture 6"/>
          <p:cNvPicPr>
            <a:picLocks noChangeAspect="1" noChangeArrowheads="1"/>
          </p:cNvPicPr>
          <p:nvPr/>
        </p:nvPicPr>
        <p:blipFill>
          <a:blip r:embed="rId7" cstate="print"/>
          <a:srcRect/>
          <a:stretch>
            <a:fillRect/>
          </a:stretch>
        </p:blipFill>
        <p:spPr bwMode="auto">
          <a:xfrm>
            <a:off x="3275856" y="4437112"/>
            <a:ext cx="5472607" cy="1704975"/>
          </a:xfrm>
          <a:prstGeom prst="rect">
            <a:avLst/>
          </a:prstGeom>
          <a:noFill/>
          <a:ln w="9525">
            <a:noFill/>
            <a:miter lim="800000"/>
            <a:headEnd/>
            <a:tailEnd/>
          </a:ln>
        </p:spPr>
      </p:pic>
      <p:sp>
        <p:nvSpPr>
          <p:cNvPr id="16" name="ZoneTexte 15"/>
          <p:cNvSpPr txBox="1"/>
          <p:nvPr/>
        </p:nvSpPr>
        <p:spPr>
          <a:xfrm>
            <a:off x="395536" y="4989934"/>
            <a:ext cx="2592288" cy="1384995"/>
          </a:xfrm>
          <a:prstGeom prst="rect">
            <a:avLst/>
          </a:prstGeom>
          <a:noFill/>
        </p:spPr>
        <p:txBody>
          <a:bodyPr wrap="square" rtlCol="0">
            <a:spAutoFit/>
          </a:bodyPr>
          <a:lstStyle/>
          <a:p>
            <a:pPr algn="ctr"/>
            <a:r>
              <a:rPr lang="fr-FR" sz="1200" dirty="0" smtClean="0"/>
              <a:t>10 Connecter le module LED :</a:t>
            </a:r>
          </a:p>
          <a:p>
            <a:endParaRPr lang="fr-FR" sz="1200" dirty="0" smtClean="0"/>
          </a:p>
          <a:p>
            <a:pPr>
              <a:buFontTx/>
              <a:buChar char="-"/>
            </a:pPr>
            <a:r>
              <a:rPr lang="fr-FR" sz="1200" dirty="0" smtClean="0"/>
              <a:t> borne GND sur GND de la carte.</a:t>
            </a:r>
          </a:p>
          <a:p>
            <a:pPr>
              <a:buFontTx/>
              <a:buChar char="-"/>
            </a:pPr>
            <a:r>
              <a:rPr lang="fr-FR" sz="1200" dirty="0" smtClean="0"/>
              <a:t> borne G du module (green) sur la borne 13 de la carte.</a:t>
            </a:r>
          </a:p>
          <a:p>
            <a:pPr>
              <a:buFontTx/>
              <a:buChar char="-"/>
            </a:pPr>
            <a:r>
              <a:rPr lang="fr-FR" sz="1200" dirty="0" smtClean="0"/>
              <a:t> borne R du module (</a:t>
            </a:r>
            <a:r>
              <a:rPr lang="fr-FR" sz="1200" dirty="0" err="1" smtClean="0"/>
              <a:t>red</a:t>
            </a:r>
            <a:r>
              <a:rPr lang="fr-FR" sz="1200" dirty="0" smtClean="0"/>
              <a:t>) sur la borne 12 de la carte.</a:t>
            </a:r>
            <a:endParaRPr lang="fr-FR" sz="1200" dirty="0"/>
          </a:p>
        </p:txBody>
      </p:sp>
      <p:pic>
        <p:nvPicPr>
          <p:cNvPr id="17" name="Picture 6" descr="Afficher l'image d'origine"/>
          <p:cNvPicPr>
            <a:picLocks noChangeAspect="1" noChangeArrowheads="1"/>
          </p:cNvPicPr>
          <p:nvPr/>
        </p:nvPicPr>
        <p:blipFill>
          <a:blip r:embed="rId8" cstate="print"/>
          <a:srcRect/>
          <a:stretch>
            <a:fillRect/>
          </a:stretch>
        </p:blipFill>
        <p:spPr bwMode="auto">
          <a:xfrm>
            <a:off x="7129239" y="5238725"/>
            <a:ext cx="1512168" cy="1296144"/>
          </a:xfrm>
          <a:prstGeom prst="rect">
            <a:avLst/>
          </a:prstGeom>
          <a:noFill/>
          <a:ln>
            <a:solidFill>
              <a:schemeClr val="bg1"/>
            </a:solidFill>
          </a:ln>
        </p:spPr>
      </p:pic>
      <p:sp>
        <p:nvSpPr>
          <p:cNvPr id="18" name="ZoneTexte 17"/>
          <p:cNvSpPr txBox="1"/>
          <p:nvPr/>
        </p:nvSpPr>
        <p:spPr>
          <a:xfrm>
            <a:off x="2844949" y="6174829"/>
            <a:ext cx="4392488" cy="461665"/>
          </a:xfrm>
          <a:prstGeom prst="rect">
            <a:avLst/>
          </a:prstGeom>
          <a:noFill/>
        </p:spPr>
        <p:txBody>
          <a:bodyPr wrap="square" rtlCol="0">
            <a:spAutoFit/>
          </a:bodyPr>
          <a:lstStyle/>
          <a:p>
            <a:r>
              <a:rPr lang="fr-FR" sz="1200" dirty="0" smtClean="0"/>
              <a:t>Allumer et éteindre la </a:t>
            </a:r>
            <a:r>
              <a:rPr lang="fr-FR" sz="1200" dirty="0" err="1" smtClean="0"/>
              <a:t>led</a:t>
            </a:r>
            <a:r>
              <a:rPr lang="fr-FR" sz="1200" dirty="0" smtClean="0"/>
              <a:t> RGB en vert ou rouge en choisissant  les états haut et bas et en cliquant sur les instructions.</a:t>
            </a:r>
            <a:endParaRPr lang="fr-F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sp>
        <p:nvSpPr>
          <p:cNvPr id="6" name="ZoneTexte 5"/>
          <p:cNvSpPr txBox="1"/>
          <p:nvPr/>
        </p:nvSpPr>
        <p:spPr>
          <a:xfrm>
            <a:off x="395536" y="908720"/>
            <a:ext cx="8215064" cy="276999"/>
          </a:xfrm>
          <a:prstGeom prst="rect">
            <a:avLst/>
          </a:prstGeom>
          <a:noFill/>
        </p:spPr>
        <p:txBody>
          <a:bodyPr wrap="square" rtlCol="0">
            <a:spAutoFit/>
          </a:bodyPr>
          <a:lstStyle/>
          <a:p>
            <a:r>
              <a:rPr lang="fr-FR" sz="1200" b="1" dirty="0" smtClean="0"/>
              <a:t>11 Traduisons cet algorithme en une suite d’instructions.</a:t>
            </a:r>
            <a:endParaRPr lang="fr-FR" sz="1200" b="1" dirty="0"/>
          </a:p>
        </p:txBody>
      </p:sp>
      <p:cxnSp>
        <p:nvCxnSpPr>
          <p:cNvPr id="7" name="Connecteur droit 6"/>
          <p:cNvCxnSpPr>
            <a:stCxn id="8" idx="4"/>
          </p:cNvCxnSpPr>
          <p:nvPr/>
        </p:nvCxnSpPr>
        <p:spPr bwMode="auto">
          <a:xfrm>
            <a:off x="2663788" y="1628800"/>
            <a:ext cx="50837" cy="2333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Ellipse 7"/>
          <p:cNvSpPr/>
          <p:nvPr/>
        </p:nvSpPr>
        <p:spPr bwMode="auto">
          <a:xfrm>
            <a:off x="2195736" y="1340768"/>
            <a:ext cx="936104" cy="288032"/>
          </a:xfrm>
          <a:prstGeom prst="ellipse">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Début</a:t>
            </a:r>
          </a:p>
        </p:txBody>
      </p:sp>
      <p:sp>
        <p:nvSpPr>
          <p:cNvPr id="9" name="Rectangle 8"/>
          <p:cNvSpPr/>
          <p:nvPr/>
        </p:nvSpPr>
        <p:spPr bwMode="auto">
          <a:xfrm>
            <a:off x="827584" y="1916832"/>
            <a:ext cx="3672408"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La variable « distance » récupère la valeur du capteur. </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1691680" y="3212976"/>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Allumer la LED verte</a:t>
            </a:r>
            <a:endParaRPr kumimoji="0" lang="fr-FR" sz="1200" b="0" i="0" u="none" strike="noStrike" cap="none" normalizeH="0" baseline="0" dirty="0" smtClean="0">
              <a:ln>
                <a:noFill/>
              </a:ln>
              <a:solidFill>
                <a:schemeClr val="tx1"/>
              </a:solidFill>
              <a:effectLst/>
              <a:latin typeface="Times New Roman" pitchFamily="18" charset="0"/>
            </a:endParaRPr>
          </a:p>
        </p:txBody>
      </p:sp>
      <p:cxnSp>
        <p:nvCxnSpPr>
          <p:cNvPr id="12" name="Connecteur droit avec flèche 11"/>
          <p:cNvCxnSpPr/>
          <p:nvPr/>
        </p:nvCxnSpPr>
        <p:spPr bwMode="auto">
          <a:xfrm flipH="1">
            <a:off x="600076" y="3952875"/>
            <a:ext cx="4457699" cy="190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Connecteur droit avec flèche 12"/>
          <p:cNvCxnSpPr/>
          <p:nvPr/>
        </p:nvCxnSpPr>
        <p:spPr bwMode="auto">
          <a:xfrm flipH="1" flipV="1">
            <a:off x="600075" y="1752601"/>
            <a:ext cx="19050" cy="22288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Rectangle 14"/>
          <p:cNvSpPr/>
          <p:nvPr/>
        </p:nvSpPr>
        <p:spPr bwMode="auto">
          <a:xfrm>
            <a:off x="4043561" y="3212976"/>
            <a:ext cx="2016224" cy="288032"/>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rPr>
              <a:t>Allumer la </a:t>
            </a:r>
            <a:r>
              <a:rPr lang="fr-FR" sz="1200" dirty="0" err="1" smtClean="0">
                <a:latin typeface="Times New Roman" pitchFamily="18" charset="0"/>
              </a:rPr>
              <a:t>led</a:t>
            </a:r>
            <a:r>
              <a:rPr lang="fr-FR" sz="1200" dirty="0" smtClean="0">
                <a:latin typeface="Times New Roman" pitchFamily="18" charset="0"/>
              </a:rPr>
              <a:t> rouge</a:t>
            </a:r>
            <a:endParaRPr kumimoji="0" lang="fr-FR" sz="1200" b="0" i="0" u="none" strike="noStrike" cap="none" normalizeH="0" baseline="0" dirty="0" smtClean="0">
              <a:ln>
                <a:noFill/>
              </a:ln>
              <a:solidFill>
                <a:schemeClr val="tx1"/>
              </a:solidFill>
              <a:effectLst/>
              <a:latin typeface="Times New Roman" pitchFamily="18" charset="0"/>
            </a:endParaRPr>
          </a:p>
        </p:txBody>
      </p:sp>
      <p:sp>
        <p:nvSpPr>
          <p:cNvPr id="25" name="Organigramme : Décision 24"/>
          <p:cNvSpPr/>
          <p:nvPr/>
        </p:nvSpPr>
        <p:spPr bwMode="auto">
          <a:xfrm>
            <a:off x="1095375" y="2276872"/>
            <a:ext cx="3209926" cy="792088"/>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Si distance &lt;</a:t>
            </a:r>
            <a:r>
              <a:rPr kumimoji="0" lang="fr-FR" sz="1200" b="0" i="0" u="none" strike="noStrike" cap="none" normalizeH="0" dirty="0" smtClean="0">
                <a:ln>
                  <a:noFill/>
                </a:ln>
                <a:solidFill>
                  <a:schemeClr val="tx1"/>
                </a:solidFill>
                <a:effectLst/>
                <a:latin typeface="Times New Roman" pitchFamily="18" charset="0"/>
              </a:rPr>
              <a:t> 10 cm</a:t>
            </a:r>
            <a:endParaRPr kumimoji="0" lang="fr-FR" sz="1200" b="0" i="0" u="none" strike="noStrike" cap="none" normalizeH="0" baseline="0" dirty="0" smtClean="0">
              <a:ln>
                <a:noFill/>
              </a:ln>
              <a:solidFill>
                <a:schemeClr val="tx1"/>
              </a:solidFill>
              <a:effectLst/>
              <a:latin typeface="Times New Roman" pitchFamily="18" charset="0"/>
            </a:endParaRPr>
          </a:p>
        </p:txBody>
      </p:sp>
      <p:cxnSp>
        <p:nvCxnSpPr>
          <p:cNvPr id="27" name="Connecteur droit avec flèche 26"/>
          <p:cNvCxnSpPr>
            <a:stCxn id="25" idx="3"/>
          </p:cNvCxnSpPr>
          <p:nvPr/>
        </p:nvCxnSpPr>
        <p:spPr bwMode="auto">
          <a:xfrm>
            <a:off x="4305301" y="2672916"/>
            <a:ext cx="704849" cy="36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Connecteur droit avec flèche 30"/>
          <p:cNvCxnSpPr/>
          <p:nvPr/>
        </p:nvCxnSpPr>
        <p:spPr bwMode="auto">
          <a:xfrm>
            <a:off x="5005388" y="2686050"/>
            <a:ext cx="7044" cy="52692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Connecteur droit 39"/>
          <p:cNvCxnSpPr>
            <a:stCxn id="15" idx="2"/>
          </p:cNvCxnSpPr>
          <p:nvPr/>
        </p:nvCxnSpPr>
        <p:spPr bwMode="auto">
          <a:xfrm>
            <a:off x="5051673" y="3501008"/>
            <a:ext cx="6102" cy="4709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necteur droit avec flèche 56"/>
          <p:cNvCxnSpPr/>
          <p:nvPr/>
        </p:nvCxnSpPr>
        <p:spPr bwMode="auto">
          <a:xfrm>
            <a:off x="590550" y="1762125"/>
            <a:ext cx="2076450" cy="190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52226" name="Picture 2"/>
          <p:cNvPicPr>
            <a:picLocks noChangeAspect="1" noChangeArrowheads="1"/>
          </p:cNvPicPr>
          <p:nvPr/>
        </p:nvPicPr>
        <p:blipFill>
          <a:blip r:embed="rId2" cstate="print"/>
          <a:srcRect/>
          <a:stretch>
            <a:fillRect/>
          </a:stretch>
        </p:blipFill>
        <p:spPr bwMode="auto">
          <a:xfrm>
            <a:off x="609599" y="4095749"/>
            <a:ext cx="5099797" cy="2466975"/>
          </a:xfrm>
          <a:prstGeom prst="rect">
            <a:avLst/>
          </a:prstGeom>
          <a:noFill/>
          <a:ln w="9525">
            <a:noFill/>
            <a:miter lim="800000"/>
            <a:headEnd/>
            <a:tailEnd/>
          </a:ln>
        </p:spPr>
      </p:pic>
      <p:sp>
        <p:nvSpPr>
          <p:cNvPr id="19" name="ZoneTexte 18"/>
          <p:cNvSpPr txBox="1"/>
          <p:nvPr/>
        </p:nvSpPr>
        <p:spPr>
          <a:xfrm>
            <a:off x="5848350" y="5181600"/>
            <a:ext cx="2952750" cy="923330"/>
          </a:xfrm>
          <a:prstGeom prst="rect">
            <a:avLst/>
          </a:prstGeom>
          <a:solidFill>
            <a:schemeClr val="bg1">
              <a:lumMod val="60000"/>
              <a:lumOff val="40000"/>
            </a:schemeClr>
          </a:solidFill>
        </p:spPr>
        <p:txBody>
          <a:bodyPr wrap="square" rtlCol="0">
            <a:spAutoFit/>
          </a:bodyPr>
          <a:lstStyle/>
          <a:p>
            <a:r>
              <a:rPr lang="fr-FR" dirty="0" smtClean="0"/>
              <a:t>Il faudra penser à éteindre les composantes rouge et verte de la LED.</a:t>
            </a:r>
            <a:endParaRPr lang="fr-FR" dirty="0"/>
          </a:p>
        </p:txBody>
      </p:sp>
      <p:cxnSp>
        <p:nvCxnSpPr>
          <p:cNvPr id="20" name="Connecteur droit avec flèche 19"/>
          <p:cNvCxnSpPr>
            <a:stCxn id="19" idx="1"/>
          </p:cNvCxnSpPr>
          <p:nvPr/>
        </p:nvCxnSpPr>
        <p:spPr bwMode="auto">
          <a:xfrm flipH="1" flipV="1">
            <a:off x="3552825" y="5581650"/>
            <a:ext cx="2295525" cy="61615"/>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2" name="Connecteur droit avec flèche 21"/>
          <p:cNvCxnSpPr>
            <a:stCxn id="19" idx="1"/>
          </p:cNvCxnSpPr>
          <p:nvPr/>
        </p:nvCxnSpPr>
        <p:spPr bwMode="auto">
          <a:xfrm flipH="1">
            <a:off x="3476625" y="5643265"/>
            <a:ext cx="2371725" cy="27176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28" name="ZoneTexte 27"/>
          <p:cNvSpPr txBox="1"/>
          <p:nvPr/>
        </p:nvSpPr>
        <p:spPr>
          <a:xfrm>
            <a:off x="4619625" y="2343150"/>
            <a:ext cx="790575" cy="369332"/>
          </a:xfrm>
          <a:prstGeom prst="rect">
            <a:avLst/>
          </a:prstGeom>
          <a:noFill/>
        </p:spPr>
        <p:txBody>
          <a:bodyPr wrap="square" rtlCol="0">
            <a:spAutoFit/>
          </a:bodyPr>
          <a:lstStyle/>
          <a:p>
            <a:r>
              <a:rPr lang="fr-FR" dirty="0" smtClean="0"/>
              <a:t>oui</a:t>
            </a:r>
            <a:endParaRPr lang="fr-FR" dirty="0"/>
          </a:p>
        </p:txBody>
      </p:sp>
      <p:sp>
        <p:nvSpPr>
          <p:cNvPr id="29" name="ZoneTexte 28"/>
          <p:cNvSpPr txBox="1"/>
          <p:nvPr/>
        </p:nvSpPr>
        <p:spPr>
          <a:xfrm>
            <a:off x="2990850" y="2876550"/>
            <a:ext cx="790575" cy="369332"/>
          </a:xfrm>
          <a:prstGeom prst="rect">
            <a:avLst/>
          </a:prstGeom>
          <a:noFill/>
        </p:spPr>
        <p:txBody>
          <a:bodyPr wrap="square" rtlCol="0">
            <a:spAutoFit/>
          </a:bodyPr>
          <a:lstStyle/>
          <a:p>
            <a:r>
              <a:rPr lang="fr-FR" dirty="0" smtClean="0"/>
              <a:t>non</a:t>
            </a:r>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6376988" y="1290638"/>
            <a:ext cx="2005012" cy="279310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sp>
        <p:nvSpPr>
          <p:cNvPr id="6" name="ZoneTexte 5"/>
          <p:cNvSpPr txBox="1"/>
          <p:nvPr/>
        </p:nvSpPr>
        <p:spPr>
          <a:xfrm>
            <a:off x="405061" y="870620"/>
            <a:ext cx="8215064" cy="276999"/>
          </a:xfrm>
          <a:prstGeom prst="rect">
            <a:avLst/>
          </a:prstGeom>
          <a:noFill/>
        </p:spPr>
        <p:txBody>
          <a:bodyPr wrap="square" rtlCol="0">
            <a:spAutoFit/>
          </a:bodyPr>
          <a:lstStyle/>
          <a:p>
            <a:r>
              <a:rPr lang="fr-FR" sz="1200" b="1" dirty="0" smtClean="0"/>
              <a:t>12 En liaison avec le logiciel </a:t>
            </a:r>
            <a:r>
              <a:rPr lang="fr-FR" sz="1200" b="1" dirty="0" err="1" smtClean="0"/>
              <a:t>Arduino</a:t>
            </a:r>
            <a:r>
              <a:rPr lang="fr-FR" sz="1200" b="1" dirty="0" smtClean="0"/>
              <a:t>, </a:t>
            </a:r>
            <a:r>
              <a:rPr lang="fr-FR" sz="1200" b="1" dirty="0" err="1" smtClean="0"/>
              <a:t>téléversons</a:t>
            </a:r>
            <a:r>
              <a:rPr lang="fr-FR" sz="1200" b="1" dirty="0" smtClean="0"/>
              <a:t> le programme dans la carte électronique pour la rendre autonome.</a:t>
            </a:r>
            <a:endParaRPr lang="fr-FR" sz="1200" b="1" dirty="0"/>
          </a:p>
        </p:txBody>
      </p:sp>
      <p:pic>
        <p:nvPicPr>
          <p:cNvPr id="3074" name="Picture 2"/>
          <p:cNvPicPr>
            <a:picLocks noChangeAspect="1" noChangeArrowheads="1"/>
          </p:cNvPicPr>
          <p:nvPr/>
        </p:nvPicPr>
        <p:blipFill>
          <a:blip r:embed="rId2" cstate="print"/>
          <a:srcRect/>
          <a:stretch>
            <a:fillRect/>
          </a:stretch>
        </p:blipFill>
        <p:spPr bwMode="auto">
          <a:xfrm>
            <a:off x="481013" y="1262063"/>
            <a:ext cx="4772025" cy="2314575"/>
          </a:xfrm>
          <a:prstGeom prst="rect">
            <a:avLst/>
          </a:prstGeom>
          <a:noFill/>
          <a:ln w="9525">
            <a:noFill/>
            <a:miter lim="800000"/>
            <a:headEnd/>
            <a:tailEnd/>
          </a:ln>
        </p:spPr>
      </p:pic>
      <p:sp>
        <p:nvSpPr>
          <p:cNvPr id="7" name="ZoneTexte 6"/>
          <p:cNvSpPr txBox="1"/>
          <p:nvPr/>
        </p:nvSpPr>
        <p:spPr>
          <a:xfrm>
            <a:off x="5372099" y="1400175"/>
            <a:ext cx="3343275" cy="2031325"/>
          </a:xfrm>
          <a:prstGeom prst="rect">
            <a:avLst/>
          </a:prstGeom>
          <a:solidFill>
            <a:schemeClr val="bg1">
              <a:lumMod val="60000"/>
              <a:lumOff val="40000"/>
            </a:schemeClr>
          </a:solidFill>
        </p:spPr>
        <p:txBody>
          <a:bodyPr wrap="square" rtlCol="0">
            <a:spAutoFit/>
          </a:bodyPr>
          <a:lstStyle/>
          <a:p>
            <a:r>
              <a:rPr lang="fr-FR" dirty="0" smtClean="0"/>
              <a:t>Nos essais étant satisfaisants, il faut maintenant convertir le programme en langage compatible </a:t>
            </a:r>
            <a:r>
              <a:rPr lang="fr-FR" dirty="0" err="1" smtClean="0"/>
              <a:t>Arduino</a:t>
            </a:r>
            <a:r>
              <a:rPr lang="fr-FR" dirty="0" smtClean="0"/>
              <a:t>. On remplace le début du programme par « </a:t>
            </a:r>
            <a:r>
              <a:rPr lang="fr-FR" dirty="0" err="1" smtClean="0"/>
              <a:t>Arduino</a:t>
            </a:r>
            <a:r>
              <a:rPr lang="fr-FR" dirty="0" smtClean="0"/>
              <a:t> – générer le code » et cliquer dessus.</a:t>
            </a:r>
            <a:endParaRPr lang="fr-FR" dirty="0"/>
          </a:p>
        </p:txBody>
      </p:sp>
      <p:pic>
        <p:nvPicPr>
          <p:cNvPr id="3075" name="Picture 3"/>
          <p:cNvPicPr>
            <a:picLocks noChangeAspect="1" noChangeArrowheads="1"/>
          </p:cNvPicPr>
          <p:nvPr/>
        </p:nvPicPr>
        <p:blipFill>
          <a:blip r:embed="rId3" cstate="print"/>
          <a:srcRect/>
          <a:stretch>
            <a:fillRect/>
          </a:stretch>
        </p:blipFill>
        <p:spPr bwMode="auto">
          <a:xfrm>
            <a:off x="467747" y="3686175"/>
            <a:ext cx="4815399" cy="2762250"/>
          </a:xfrm>
          <a:prstGeom prst="rect">
            <a:avLst/>
          </a:prstGeom>
          <a:noFill/>
          <a:ln w="9525">
            <a:noFill/>
            <a:miter lim="800000"/>
            <a:headEnd/>
            <a:tailEnd/>
          </a:ln>
        </p:spPr>
      </p:pic>
      <p:sp>
        <p:nvSpPr>
          <p:cNvPr id="8" name="ZoneTexte 7"/>
          <p:cNvSpPr txBox="1"/>
          <p:nvPr/>
        </p:nvSpPr>
        <p:spPr>
          <a:xfrm>
            <a:off x="942975" y="3914775"/>
            <a:ext cx="1438275" cy="646331"/>
          </a:xfrm>
          <a:prstGeom prst="rect">
            <a:avLst/>
          </a:prstGeom>
          <a:solidFill>
            <a:schemeClr val="bg1">
              <a:lumMod val="60000"/>
              <a:lumOff val="40000"/>
            </a:schemeClr>
          </a:solidFill>
        </p:spPr>
        <p:txBody>
          <a:bodyPr wrap="square" rtlCol="0">
            <a:spAutoFit/>
          </a:bodyPr>
          <a:lstStyle/>
          <a:p>
            <a:pPr algn="ctr"/>
            <a:r>
              <a:rPr lang="fr-FR" sz="1200" dirty="0" smtClean="0"/>
              <a:t>Programme écrit en langage graphique </a:t>
            </a:r>
            <a:r>
              <a:rPr lang="fr-FR" sz="1200" dirty="0" err="1" smtClean="0"/>
              <a:t>Scrath</a:t>
            </a:r>
            <a:endParaRPr lang="fr-FR" sz="1200" dirty="0"/>
          </a:p>
        </p:txBody>
      </p:sp>
      <p:sp>
        <p:nvSpPr>
          <p:cNvPr id="9" name="ZoneTexte 8"/>
          <p:cNvSpPr txBox="1"/>
          <p:nvPr/>
        </p:nvSpPr>
        <p:spPr>
          <a:xfrm>
            <a:off x="3829050" y="4010025"/>
            <a:ext cx="1343026" cy="830997"/>
          </a:xfrm>
          <a:prstGeom prst="rect">
            <a:avLst/>
          </a:prstGeom>
          <a:solidFill>
            <a:schemeClr val="bg1">
              <a:lumMod val="60000"/>
              <a:lumOff val="40000"/>
            </a:schemeClr>
          </a:solidFill>
        </p:spPr>
        <p:txBody>
          <a:bodyPr wrap="square" rtlCol="0">
            <a:spAutoFit/>
          </a:bodyPr>
          <a:lstStyle/>
          <a:p>
            <a:pPr algn="ctr"/>
            <a:r>
              <a:rPr lang="fr-FR" sz="1200" dirty="0" smtClean="0"/>
              <a:t>Programme traduit en langage </a:t>
            </a:r>
            <a:r>
              <a:rPr lang="fr-FR" sz="1200" dirty="0" err="1" smtClean="0"/>
              <a:t>Arduino</a:t>
            </a:r>
            <a:r>
              <a:rPr lang="fr-FR" sz="1200" dirty="0" smtClean="0"/>
              <a:t> c’est en fait du C.</a:t>
            </a:r>
            <a:endParaRPr lang="fr-FR" sz="1200" dirty="0"/>
          </a:p>
        </p:txBody>
      </p:sp>
      <p:pic>
        <p:nvPicPr>
          <p:cNvPr id="3076" name="Picture 4"/>
          <p:cNvPicPr>
            <a:picLocks noChangeAspect="1" noChangeArrowheads="1"/>
          </p:cNvPicPr>
          <p:nvPr/>
        </p:nvPicPr>
        <p:blipFill>
          <a:blip r:embed="rId4" cstate="print"/>
          <a:srcRect/>
          <a:stretch>
            <a:fillRect/>
          </a:stretch>
        </p:blipFill>
        <p:spPr bwMode="auto">
          <a:xfrm>
            <a:off x="5400675" y="3699767"/>
            <a:ext cx="3262313" cy="1891408"/>
          </a:xfrm>
          <a:prstGeom prst="rect">
            <a:avLst/>
          </a:prstGeom>
          <a:noFill/>
          <a:ln w="9525">
            <a:noFill/>
            <a:miter lim="800000"/>
            <a:headEnd/>
            <a:tailEnd/>
          </a:ln>
        </p:spPr>
      </p:pic>
      <p:sp>
        <p:nvSpPr>
          <p:cNvPr id="11" name="ZoneTexte 10"/>
          <p:cNvSpPr txBox="1"/>
          <p:nvPr/>
        </p:nvSpPr>
        <p:spPr>
          <a:xfrm>
            <a:off x="5410200" y="5676900"/>
            <a:ext cx="3276600" cy="646331"/>
          </a:xfrm>
          <a:prstGeom prst="rect">
            <a:avLst/>
          </a:prstGeom>
          <a:solidFill>
            <a:schemeClr val="bg1">
              <a:lumMod val="60000"/>
              <a:lumOff val="40000"/>
            </a:schemeClr>
          </a:solidFill>
        </p:spPr>
        <p:txBody>
          <a:bodyPr wrap="square" rtlCol="0">
            <a:spAutoFit/>
          </a:bodyPr>
          <a:lstStyle/>
          <a:p>
            <a:pPr algn="ctr"/>
            <a:r>
              <a:rPr lang="fr-FR" sz="1200" dirty="0" smtClean="0"/>
              <a:t>Une fois le programme traduit, il est téléchargé dans la mémoire du micro contrôleur. La carte est maintenant autonome, plus besoin de </a:t>
            </a:r>
            <a:r>
              <a:rPr lang="fr-FR" sz="1200" dirty="0" err="1" smtClean="0"/>
              <a:t>mBlock</a:t>
            </a:r>
            <a:r>
              <a:rPr lang="fr-FR" sz="1200" dirty="0" smtClean="0"/>
              <a:t>.</a:t>
            </a:r>
            <a:endParaRPr lang="fr-F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19100" y="1057275"/>
            <a:ext cx="4019550" cy="1047750"/>
          </a:xfrm>
          <a:prstGeom prst="rect">
            <a:avLst/>
          </a:prstGeom>
          <a:noFill/>
          <a:ln w="9525">
            <a:noFill/>
            <a:miter lim="800000"/>
            <a:headEnd/>
            <a:tailEnd/>
          </a:ln>
        </p:spPr>
      </p:pic>
      <p:sp>
        <p:nvSpPr>
          <p:cNvPr id="9" name="ZoneTexte 8"/>
          <p:cNvSpPr txBox="1"/>
          <p:nvPr/>
        </p:nvSpPr>
        <p:spPr>
          <a:xfrm>
            <a:off x="4524375" y="866775"/>
            <a:ext cx="4333875" cy="1477328"/>
          </a:xfrm>
          <a:prstGeom prst="rect">
            <a:avLst/>
          </a:prstGeom>
          <a:noFill/>
        </p:spPr>
        <p:txBody>
          <a:bodyPr wrap="square" rtlCol="0">
            <a:spAutoFit/>
          </a:bodyPr>
          <a:lstStyle/>
          <a:p>
            <a:r>
              <a:rPr lang="fr-FR" b="1" dirty="0" smtClean="0"/>
              <a:t>Problème posé : à partir du programme précédent, Monsieur </a:t>
            </a:r>
            <a:r>
              <a:rPr lang="fr-FR" b="1" dirty="0" err="1" smtClean="0"/>
              <a:t>Domotic</a:t>
            </a:r>
            <a:r>
              <a:rPr lang="fr-FR" b="1" dirty="0" smtClean="0"/>
              <a:t> souhaiterait que son système d’aide au stationnement dans le garage démarre si la porte de garage est ouverte.</a:t>
            </a:r>
            <a:endParaRPr lang="fr-FR" b="1" dirty="0"/>
          </a:p>
        </p:txBody>
      </p:sp>
      <p:sp>
        <p:nvSpPr>
          <p:cNvPr id="10" name="ZoneTexte 9"/>
          <p:cNvSpPr txBox="1"/>
          <p:nvPr/>
        </p:nvSpPr>
        <p:spPr>
          <a:xfrm>
            <a:off x="347911" y="2346995"/>
            <a:ext cx="8215064" cy="369332"/>
          </a:xfrm>
          <a:prstGeom prst="rect">
            <a:avLst/>
          </a:prstGeom>
          <a:noFill/>
        </p:spPr>
        <p:txBody>
          <a:bodyPr wrap="square" rtlCol="0">
            <a:spAutoFit/>
          </a:bodyPr>
          <a:lstStyle/>
          <a:p>
            <a:r>
              <a:rPr lang="fr-FR" b="1" dirty="0" smtClean="0"/>
              <a:t>Réalisons en premier lieu une simulation avec le logiciel </a:t>
            </a:r>
            <a:r>
              <a:rPr lang="fr-FR" b="1" dirty="0" err="1" smtClean="0"/>
              <a:t>mBlock</a:t>
            </a:r>
            <a:r>
              <a:rPr lang="fr-FR" b="1" dirty="0" smtClean="0"/>
              <a:t>.</a:t>
            </a:r>
            <a:endParaRPr lang="fr-FR" b="1" dirty="0"/>
          </a:p>
        </p:txBody>
      </p:sp>
      <p:pic>
        <p:nvPicPr>
          <p:cNvPr id="4099" name="Picture 3"/>
          <p:cNvPicPr>
            <a:picLocks noChangeAspect="1" noChangeArrowheads="1"/>
          </p:cNvPicPr>
          <p:nvPr/>
        </p:nvPicPr>
        <p:blipFill>
          <a:blip r:embed="rId3" cstate="print"/>
          <a:srcRect/>
          <a:stretch>
            <a:fillRect/>
          </a:stretch>
        </p:blipFill>
        <p:spPr bwMode="auto">
          <a:xfrm>
            <a:off x="433388" y="2743201"/>
            <a:ext cx="2119311" cy="2136862"/>
          </a:xfrm>
          <a:prstGeom prst="rect">
            <a:avLst/>
          </a:prstGeom>
          <a:noFill/>
          <a:ln w="9525">
            <a:noFill/>
            <a:miter lim="800000"/>
            <a:headEnd/>
            <a:tailEnd/>
          </a:ln>
        </p:spPr>
      </p:pic>
      <p:sp>
        <p:nvSpPr>
          <p:cNvPr id="12" name="ZoneTexte 11"/>
          <p:cNvSpPr txBox="1"/>
          <p:nvPr/>
        </p:nvSpPr>
        <p:spPr>
          <a:xfrm>
            <a:off x="2628899" y="2743200"/>
            <a:ext cx="6238875" cy="369332"/>
          </a:xfrm>
          <a:prstGeom prst="rect">
            <a:avLst/>
          </a:prstGeom>
          <a:solidFill>
            <a:schemeClr val="bg1">
              <a:lumMod val="60000"/>
              <a:lumOff val="40000"/>
            </a:schemeClr>
          </a:solidFill>
        </p:spPr>
        <p:txBody>
          <a:bodyPr wrap="square" rtlCol="0">
            <a:spAutoFit/>
          </a:bodyPr>
          <a:lstStyle/>
          <a:p>
            <a:r>
              <a:rPr lang="fr-FR" dirty="0" smtClean="0"/>
              <a:t>Importer le dessin de voiture Car Bug depuis la bibliothèque</a:t>
            </a:r>
            <a:endParaRPr lang="fr-FR" dirty="0"/>
          </a:p>
        </p:txBody>
      </p:sp>
      <p:sp>
        <p:nvSpPr>
          <p:cNvPr id="13" name="ZoneTexte 12"/>
          <p:cNvSpPr txBox="1"/>
          <p:nvPr/>
        </p:nvSpPr>
        <p:spPr>
          <a:xfrm>
            <a:off x="2609850" y="3219450"/>
            <a:ext cx="6248400" cy="369332"/>
          </a:xfrm>
          <a:prstGeom prst="rect">
            <a:avLst/>
          </a:prstGeom>
          <a:solidFill>
            <a:schemeClr val="bg1">
              <a:lumMod val="60000"/>
              <a:lumOff val="40000"/>
            </a:schemeClr>
          </a:solidFill>
        </p:spPr>
        <p:txBody>
          <a:bodyPr wrap="square" rtlCol="0">
            <a:spAutoFit/>
          </a:bodyPr>
          <a:lstStyle/>
          <a:p>
            <a:r>
              <a:rPr lang="fr-FR" dirty="0" smtClean="0"/>
              <a:t>Créer un nouveau « lutin » ou objet et dessiner le garage.</a:t>
            </a:r>
            <a:endParaRPr lang="fr-FR" dirty="0"/>
          </a:p>
        </p:txBody>
      </p:sp>
      <p:sp>
        <p:nvSpPr>
          <p:cNvPr id="14" name="ZoneTexte 13"/>
          <p:cNvSpPr txBox="1"/>
          <p:nvPr/>
        </p:nvSpPr>
        <p:spPr>
          <a:xfrm>
            <a:off x="2619375" y="3686175"/>
            <a:ext cx="6229350" cy="369332"/>
          </a:xfrm>
          <a:prstGeom prst="rect">
            <a:avLst/>
          </a:prstGeom>
          <a:solidFill>
            <a:schemeClr val="bg1">
              <a:lumMod val="60000"/>
              <a:lumOff val="40000"/>
            </a:schemeClr>
          </a:solidFill>
        </p:spPr>
        <p:txBody>
          <a:bodyPr wrap="square" rtlCol="0">
            <a:spAutoFit/>
          </a:bodyPr>
          <a:lstStyle/>
          <a:p>
            <a:r>
              <a:rPr lang="fr-FR" dirty="0" smtClean="0"/>
              <a:t>Créer un nouveau « lutin » en forme de disque rouge.</a:t>
            </a:r>
            <a:endParaRPr lang="fr-FR" dirty="0"/>
          </a:p>
        </p:txBody>
      </p:sp>
      <p:sp>
        <p:nvSpPr>
          <p:cNvPr id="15" name="ZoneTexte 14"/>
          <p:cNvSpPr txBox="1"/>
          <p:nvPr/>
        </p:nvSpPr>
        <p:spPr>
          <a:xfrm>
            <a:off x="2619374" y="4162425"/>
            <a:ext cx="6248401" cy="369332"/>
          </a:xfrm>
          <a:prstGeom prst="rect">
            <a:avLst/>
          </a:prstGeom>
          <a:solidFill>
            <a:schemeClr val="bg1">
              <a:lumMod val="60000"/>
              <a:lumOff val="40000"/>
            </a:schemeClr>
          </a:solidFill>
        </p:spPr>
        <p:txBody>
          <a:bodyPr wrap="square" rtlCol="0">
            <a:spAutoFit/>
          </a:bodyPr>
          <a:lstStyle/>
          <a:p>
            <a:r>
              <a:rPr lang="fr-FR" dirty="0" smtClean="0"/>
              <a:t>Créer un nouveau « lutin » en forme de disque vert.</a:t>
            </a:r>
            <a:endParaRPr lang="fr-FR" dirty="0"/>
          </a:p>
        </p:txBody>
      </p:sp>
      <p:pic>
        <p:nvPicPr>
          <p:cNvPr id="4100" name="Picture 4"/>
          <p:cNvPicPr>
            <a:picLocks noChangeAspect="1" noChangeArrowheads="1"/>
          </p:cNvPicPr>
          <p:nvPr/>
        </p:nvPicPr>
        <p:blipFill>
          <a:blip r:embed="rId4" cstate="print"/>
          <a:srcRect/>
          <a:stretch>
            <a:fillRect/>
          </a:stretch>
        </p:blipFill>
        <p:spPr bwMode="auto">
          <a:xfrm>
            <a:off x="447675" y="5033963"/>
            <a:ext cx="2971800" cy="1076325"/>
          </a:xfrm>
          <a:prstGeom prst="rect">
            <a:avLst/>
          </a:prstGeom>
          <a:noFill/>
          <a:ln w="9525">
            <a:noFill/>
            <a:miter lim="800000"/>
            <a:headEnd/>
            <a:tailEnd/>
          </a:ln>
        </p:spPr>
      </p:pic>
      <p:sp>
        <p:nvSpPr>
          <p:cNvPr id="17" name="ZoneTexte 16"/>
          <p:cNvSpPr txBox="1"/>
          <p:nvPr/>
        </p:nvSpPr>
        <p:spPr>
          <a:xfrm>
            <a:off x="3552825" y="5105400"/>
            <a:ext cx="2714626" cy="923330"/>
          </a:xfrm>
          <a:prstGeom prst="rect">
            <a:avLst/>
          </a:prstGeom>
          <a:solidFill>
            <a:schemeClr val="bg1">
              <a:lumMod val="60000"/>
              <a:lumOff val="40000"/>
            </a:schemeClr>
          </a:solidFill>
        </p:spPr>
        <p:txBody>
          <a:bodyPr wrap="square" rtlCol="0">
            <a:spAutoFit/>
          </a:bodyPr>
          <a:lstStyle/>
          <a:p>
            <a:r>
              <a:rPr lang="fr-FR" dirty="0" smtClean="0"/>
              <a:t>Placer les disques vert et rouge sur le cercle dans le dessin de garage.</a:t>
            </a:r>
            <a:endParaRPr lang="fr-FR" dirty="0"/>
          </a:p>
        </p:txBody>
      </p:sp>
      <p:pic>
        <p:nvPicPr>
          <p:cNvPr id="4101" name="Picture 5"/>
          <p:cNvPicPr>
            <a:picLocks noChangeAspect="1" noChangeArrowheads="1"/>
          </p:cNvPicPr>
          <p:nvPr/>
        </p:nvPicPr>
        <p:blipFill>
          <a:blip r:embed="rId5" cstate="print"/>
          <a:srcRect/>
          <a:stretch>
            <a:fillRect/>
          </a:stretch>
        </p:blipFill>
        <p:spPr bwMode="auto">
          <a:xfrm>
            <a:off x="6467474" y="4691381"/>
            <a:ext cx="2295611" cy="1833244"/>
          </a:xfrm>
          <a:prstGeom prst="rect">
            <a:avLst/>
          </a:prstGeom>
          <a:noFill/>
          <a:ln w="9525">
            <a:noFill/>
            <a:miter lim="800000"/>
            <a:headEnd/>
            <a:tailEnd/>
          </a:ln>
        </p:spPr>
      </p:pic>
      <p:cxnSp>
        <p:nvCxnSpPr>
          <p:cNvPr id="20" name="Connecteur droit avec flèche 19"/>
          <p:cNvCxnSpPr>
            <a:stCxn id="17" idx="3"/>
          </p:cNvCxnSpPr>
          <p:nvPr/>
        </p:nvCxnSpPr>
        <p:spPr bwMode="auto">
          <a:xfrm>
            <a:off x="6267451" y="5567065"/>
            <a:ext cx="542924" cy="71735"/>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pic>
        <p:nvPicPr>
          <p:cNvPr id="6147" name="Picture 3"/>
          <p:cNvPicPr>
            <a:picLocks noChangeAspect="1" noChangeArrowheads="1"/>
          </p:cNvPicPr>
          <p:nvPr/>
        </p:nvPicPr>
        <p:blipFill>
          <a:blip r:embed="rId2" cstate="print"/>
          <a:srcRect/>
          <a:stretch>
            <a:fillRect/>
          </a:stretch>
        </p:blipFill>
        <p:spPr bwMode="auto">
          <a:xfrm>
            <a:off x="490538" y="1119188"/>
            <a:ext cx="2924175" cy="4505325"/>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595688" y="4962524"/>
            <a:ext cx="1482973" cy="1590675"/>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5153024" y="4972050"/>
            <a:ext cx="1657351" cy="1558619"/>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1509713" y="5705475"/>
            <a:ext cx="771525" cy="723900"/>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4071938" y="4167188"/>
            <a:ext cx="638175" cy="733425"/>
          </a:xfrm>
          <a:prstGeom prst="rect">
            <a:avLst/>
          </a:prstGeom>
          <a:noFill/>
          <a:ln w="9525">
            <a:noFill/>
            <a:miter lim="800000"/>
            <a:headEnd/>
            <a:tailEnd/>
          </a:ln>
        </p:spPr>
      </p:pic>
      <p:pic>
        <p:nvPicPr>
          <p:cNvPr id="6152" name="Picture 8"/>
          <p:cNvPicPr>
            <a:picLocks noChangeAspect="1" noChangeArrowheads="1"/>
          </p:cNvPicPr>
          <p:nvPr/>
        </p:nvPicPr>
        <p:blipFill>
          <a:blip r:embed="rId7" cstate="print"/>
          <a:srcRect/>
          <a:stretch>
            <a:fillRect/>
          </a:stretch>
        </p:blipFill>
        <p:spPr bwMode="auto">
          <a:xfrm>
            <a:off x="5562600" y="4205288"/>
            <a:ext cx="723900" cy="676275"/>
          </a:xfrm>
          <a:prstGeom prst="rect">
            <a:avLst/>
          </a:prstGeom>
          <a:noFill/>
          <a:ln w="9525">
            <a:noFill/>
            <a:miter lim="800000"/>
            <a:headEnd/>
            <a:tailEnd/>
          </a:ln>
        </p:spPr>
      </p:pic>
      <p:sp>
        <p:nvSpPr>
          <p:cNvPr id="13" name="ZoneTexte 12"/>
          <p:cNvSpPr txBox="1"/>
          <p:nvPr/>
        </p:nvSpPr>
        <p:spPr>
          <a:xfrm>
            <a:off x="3543300" y="1162050"/>
            <a:ext cx="5029200" cy="2862322"/>
          </a:xfrm>
          <a:prstGeom prst="rect">
            <a:avLst/>
          </a:prstGeom>
          <a:noFill/>
        </p:spPr>
        <p:txBody>
          <a:bodyPr wrap="square" rtlCol="0">
            <a:spAutoFit/>
          </a:bodyPr>
          <a:lstStyle/>
          <a:p>
            <a:r>
              <a:rPr lang="fr-FR" dirty="0" smtClean="0"/>
              <a:t>Pour le code, il faut pouvoir positionner la voiture à droite quand le programme commence.</a:t>
            </a:r>
          </a:p>
          <a:p>
            <a:endParaRPr lang="fr-FR" dirty="0" smtClean="0"/>
          </a:p>
          <a:p>
            <a:r>
              <a:rPr lang="fr-FR" dirty="0" smtClean="0"/>
              <a:t>Il faut gérer les déplacements de la voiture en fonction des appuis sur les touches du clavier : flèches gauche et droite.</a:t>
            </a:r>
          </a:p>
          <a:p>
            <a:endParaRPr lang="fr-FR" dirty="0" smtClean="0"/>
          </a:p>
          <a:p>
            <a:r>
              <a:rPr lang="fr-FR" dirty="0" smtClean="0"/>
              <a:t>Si la position en x de la voiture &gt; -95 alors le message « vert » est envoyé, sinon, c’est le message « rouge » qui est envoyé.</a:t>
            </a:r>
            <a:endParaRPr lang="fr-FR" dirty="0"/>
          </a:p>
        </p:txBody>
      </p:sp>
      <p:sp>
        <p:nvSpPr>
          <p:cNvPr id="14" name="ZoneTexte 13"/>
          <p:cNvSpPr txBox="1"/>
          <p:nvPr/>
        </p:nvSpPr>
        <p:spPr>
          <a:xfrm>
            <a:off x="6972300" y="4514850"/>
            <a:ext cx="1562100" cy="2031325"/>
          </a:xfrm>
          <a:prstGeom prst="rect">
            <a:avLst/>
          </a:prstGeom>
          <a:noFill/>
        </p:spPr>
        <p:txBody>
          <a:bodyPr wrap="square" rtlCol="0">
            <a:spAutoFit/>
          </a:bodyPr>
          <a:lstStyle/>
          <a:p>
            <a:r>
              <a:rPr lang="fr-FR" dirty="0" smtClean="0"/>
              <a:t>En fonction de la position de la voiture, les disques vert et rouge sont affichés au premier plan.</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bwMode="auto">
          <a:xfrm>
            <a:off x="395536" y="332656"/>
            <a:ext cx="8208912" cy="432048"/>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rPr>
              <a:t>Tutoriel de prise en main du</a:t>
            </a:r>
            <a:r>
              <a:rPr kumimoji="0" lang="fr-FR" sz="1800" b="0" i="0" u="none" strike="noStrike" cap="none" normalizeH="0" dirty="0" smtClean="0">
                <a:ln>
                  <a:noFill/>
                </a:ln>
                <a:solidFill>
                  <a:schemeClr val="tx1"/>
                </a:solidFill>
                <a:effectLst/>
                <a:latin typeface="Times New Roman" pitchFamily="18" charset="0"/>
              </a:rPr>
              <a:t> logiciel </a:t>
            </a:r>
            <a:r>
              <a:rPr kumimoji="0" lang="fr-FR" sz="1800" b="0" i="0" u="none" strike="noStrike" cap="none" normalizeH="0" dirty="0" err="1" smtClean="0">
                <a:ln>
                  <a:noFill/>
                </a:ln>
                <a:solidFill>
                  <a:schemeClr val="tx1"/>
                </a:solidFill>
                <a:effectLst/>
                <a:latin typeface="Times New Roman" pitchFamily="18" charset="0"/>
              </a:rPr>
              <a:t>mBlock</a:t>
            </a:r>
            <a:r>
              <a:rPr kumimoji="0" lang="fr-FR" sz="1800" b="0" i="0" u="none" strike="noStrike" cap="none" normalizeH="0" dirty="0" smtClean="0">
                <a:ln>
                  <a:noFill/>
                </a:ln>
                <a:solidFill>
                  <a:schemeClr val="tx1"/>
                </a:solidFill>
                <a:effectLst/>
                <a:latin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409575" y="876300"/>
            <a:ext cx="4019550" cy="1047750"/>
          </a:xfrm>
          <a:prstGeom prst="rect">
            <a:avLst/>
          </a:prstGeom>
          <a:noFill/>
          <a:ln w="9525">
            <a:noFill/>
            <a:miter lim="800000"/>
            <a:headEnd/>
            <a:tailEnd/>
          </a:ln>
        </p:spPr>
      </p:pic>
      <p:sp>
        <p:nvSpPr>
          <p:cNvPr id="7" name="ZoneTexte 6"/>
          <p:cNvSpPr txBox="1"/>
          <p:nvPr/>
        </p:nvSpPr>
        <p:spPr>
          <a:xfrm>
            <a:off x="4667250" y="914400"/>
            <a:ext cx="3724275" cy="923330"/>
          </a:xfrm>
          <a:prstGeom prst="rect">
            <a:avLst/>
          </a:prstGeom>
          <a:solidFill>
            <a:schemeClr val="bg1">
              <a:lumMod val="60000"/>
              <a:lumOff val="40000"/>
            </a:schemeClr>
          </a:solidFill>
        </p:spPr>
        <p:txBody>
          <a:bodyPr wrap="square" rtlCol="0">
            <a:spAutoFit/>
          </a:bodyPr>
          <a:lstStyle/>
          <a:p>
            <a:r>
              <a:rPr lang="fr-FR" b="1" dirty="0" smtClean="0"/>
              <a:t>Connectons un bouton poussoir simulant l’ouverture complète de la porte</a:t>
            </a:r>
            <a:endParaRPr lang="fr-FR" b="1" dirty="0"/>
          </a:p>
        </p:txBody>
      </p:sp>
      <p:pic>
        <p:nvPicPr>
          <p:cNvPr id="8" name="Picture 7"/>
          <p:cNvPicPr>
            <a:picLocks noChangeAspect="1" noChangeArrowheads="1"/>
          </p:cNvPicPr>
          <p:nvPr/>
        </p:nvPicPr>
        <p:blipFill>
          <a:blip r:embed="rId3" cstate="print"/>
          <a:srcRect/>
          <a:stretch>
            <a:fillRect/>
          </a:stretch>
        </p:blipFill>
        <p:spPr bwMode="auto">
          <a:xfrm>
            <a:off x="454150" y="2065785"/>
            <a:ext cx="1593726" cy="1311522"/>
          </a:xfrm>
          <a:prstGeom prst="rect">
            <a:avLst/>
          </a:prstGeom>
          <a:noFill/>
          <a:ln w="9525">
            <a:noFill/>
            <a:miter lim="800000"/>
            <a:headEnd/>
            <a:tailEnd/>
          </a:ln>
        </p:spPr>
      </p:pic>
      <p:sp>
        <p:nvSpPr>
          <p:cNvPr id="9" name="ZoneTexte 8"/>
          <p:cNvSpPr txBox="1"/>
          <p:nvPr/>
        </p:nvSpPr>
        <p:spPr>
          <a:xfrm>
            <a:off x="4276725" y="2028825"/>
            <a:ext cx="4133850" cy="1384995"/>
          </a:xfrm>
          <a:prstGeom prst="rect">
            <a:avLst/>
          </a:prstGeom>
          <a:solidFill>
            <a:schemeClr val="bg1">
              <a:lumMod val="60000"/>
              <a:lumOff val="40000"/>
            </a:schemeClr>
          </a:solidFill>
        </p:spPr>
        <p:txBody>
          <a:bodyPr wrap="square" rtlCol="0">
            <a:spAutoFit/>
          </a:bodyPr>
          <a:lstStyle/>
          <a:p>
            <a:r>
              <a:rPr lang="fr-FR" sz="1200" dirty="0" smtClean="0"/>
              <a:t>Le module bouton poussoir comporte 3 connexions :</a:t>
            </a:r>
          </a:p>
          <a:p>
            <a:endParaRPr lang="fr-FR" sz="1200" dirty="0" smtClean="0"/>
          </a:p>
          <a:p>
            <a:pPr>
              <a:buFontTx/>
              <a:buChar char="-"/>
            </a:pPr>
            <a:r>
              <a:rPr lang="fr-FR" sz="1200" dirty="0" smtClean="0"/>
              <a:t> +</a:t>
            </a:r>
            <a:r>
              <a:rPr lang="fr-FR" sz="1200" dirty="0" err="1" smtClean="0"/>
              <a:t>Vcc</a:t>
            </a:r>
            <a:r>
              <a:rPr lang="fr-FR" sz="1200" dirty="0" smtClean="0"/>
              <a:t> à connecter sur le +5V de la carte.</a:t>
            </a:r>
          </a:p>
          <a:p>
            <a:pPr>
              <a:buFontTx/>
              <a:buChar char="-"/>
            </a:pPr>
            <a:endParaRPr lang="fr-FR" sz="1200" dirty="0" smtClean="0"/>
          </a:p>
          <a:p>
            <a:pPr>
              <a:buFontTx/>
              <a:buChar char="-"/>
            </a:pPr>
            <a:r>
              <a:rPr lang="fr-FR" sz="1200" dirty="0" smtClean="0"/>
              <a:t> GN D à connecter sur GND de la carte (0 Volt).</a:t>
            </a:r>
          </a:p>
          <a:p>
            <a:pPr>
              <a:buFontTx/>
              <a:buChar char="-"/>
            </a:pPr>
            <a:endParaRPr lang="fr-FR" sz="1200" dirty="0" smtClean="0"/>
          </a:p>
          <a:p>
            <a:pPr>
              <a:buFontTx/>
              <a:buChar char="-"/>
            </a:pPr>
            <a:r>
              <a:rPr lang="fr-FR" sz="1200" dirty="0" smtClean="0"/>
              <a:t> OUT (sortie) à connecter sur la borne 2 de la carte.</a:t>
            </a:r>
            <a:endParaRPr lang="fr-FR" sz="1200" dirty="0"/>
          </a:p>
        </p:txBody>
      </p:sp>
      <p:pic>
        <p:nvPicPr>
          <p:cNvPr id="7170" name="Picture 2" descr="Résultat de recherche d'images pour &quot;module poussoir keyes&quot;"/>
          <p:cNvPicPr>
            <a:picLocks noChangeAspect="1" noChangeArrowheads="1"/>
          </p:cNvPicPr>
          <p:nvPr/>
        </p:nvPicPr>
        <p:blipFill>
          <a:blip r:embed="rId4" cstate="print"/>
          <a:srcRect/>
          <a:stretch>
            <a:fillRect/>
          </a:stretch>
        </p:blipFill>
        <p:spPr bwMode="auto">
          <a:xfrm>
            <a:off x="2174875" y="2095500"/>
            <a:ext cx="1634805" cy="1285875"/>
          </a:xfrm>
          <a:prstGeom prst="rect">
            <a:avLst/>
          </a:prstGeom>
          <a:noFill/>
        </p:spPr>
      </p:pic>
      <p:pic>
        <p:nvPicPr>
          <p:cNvPr id="7171" name="Picture 3"/>
          <p:cNvPicPr>
            <a:picLocks noChangeAspect="1" noChangeArrowheads="1"/>
          </p:cNvPicPr>
          <p:nvPr/>
        </p:nvPicPr>
        <p:blipFill>
          <a:blip r:embed="rId5" cstate="print"/>
          <a:srcRect/>
          <a:stretch>
            <a:fillRect/>
          </a:stretch>
        </p:blipFill>
        <p:spPr bwMode="auto">
          <a:xfrm>
            <a:off x="433388" y="3555692"/>
            <a:ext cx="4276930" cy="2949883"/>
          </a:xfrm>
          <a:prstGeom prst="rect">
            <a:avLst/>
          </a:prstGeom>
          <a:noFill/>
          <a:ln w="9525">
            <a:noFill/>
            <a:miter lim="800000"/>
            <a:headEnd/>
            <a:tailEnd/>
          </a:ln>
        </p:spPr>
      </p:pic>
      <p:sp>
        <p:nvSpPr>
          <p:cNvPr id="12" name="ZoneTexte 11"/>
          <p:cNvSpPr txBox="1"/>
          <p:nvPr/>
        </p:nvSpPr>
        <p:spPr>
          <a:xfrm>
            <a:off x="4943475" y="3629025"/>
            <a:ext cx="3448050" cy="2862322"/>
          </a:xfrm>
          <a:prstGeom prst="rect">
            <a:avLst/>
          </a:prstGeom>
          <a:noFill/>
        </p:spPr>
        <p:txBody>
          <a:bodyPr wrap="square" rtlCol="0">
            <a:spAutoFit/>
          </a:bodyPr>
          <a:lstStyle/>
          <a:p>
            <a:r>
              <a:rPr lang="fr-FR" dirty="0" smtClean="0"/>
              <a:t>Si la porte de garage est ouverte,  l’état du bouton poussoir change, il passe de </a:t>
            </a:r>
            <a:r>
              <a:rPr lang="fr-FR" dirty="0" err="1" smtClean="0"/>
              <a:t>true</a:t>
            </a:r>
            <a:r>
              <a:rPr lang="fr-FR" dirty="0" smtClean="0"/>
              <a:t> à false. Dans ce cas le programme exécute la détection de distance. </a:t>
            </a:r>
          </a:p>
          <a:p>
            <a:endParaRPr lang="fr-FR" dirty="0" smtClean="0"/>
          </a:p>
          <a:p>
            <a:r>
              <a:rPr lang="fr-FR" dirty="0" smtClean="0"/>
              <a:t>Si la porte de garage est fermée alors les composantes verte et rouge de la LED sont éteintes.</a:t>
            </a:r>
          </a:p>
          <a:p>
            <a:endParaRPr lang="fr-FR" dirty="0"/>
          </a:p>
        </p:txBody>
      </p:sp>
      <p:cxnSp>
        <p:nvCxnSpPr>
          <p:cNvPr id="14" name="Connecteur droit avec flèche 13"/>
          <p:cNvCxnSpPr/>
          <p:nvPr/>
        </p:nvCxnSpPr>
        <p:spPr bwMode="auto">
          <a:xfrm flipH="1">
            <a:off x="2981325" y="5772150"/>
            <a:ext cx="2019300" cy="28575"/>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cxnSp>
        <p:nvCxnSpPr>
          <p:cNvPr id="15" name="Connecteur droit avec flèche 14"/>
          <p:cNvCxnSpPr/>
          <p:nvPr/>
        </p:nvCxnSpPr>
        <p:spPr bwMode="auto">
          <a:xfrm flipH="1">
            <a:off x="3276600" y="4029075"/>
            <a:ext cx="1619250" cy="161925"/>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51520" y="332656"/>
            <a:ext cx="8640960" cy="369332"/>
          </a:xfrm>
          <a:prstGeom prst="rect">
            <a:avLst/>
          </a:prstGeom>
        </p:spPr>
        <p:txBody>
          <a:bodyPr wrap="square">
            <a:spAutoFit/>
          </a:bodyPr>
          <a:lstStyle/>
          <a:p>
            <a:pPr algn="ctr"/>
            <a:r>
              <a:rPr lang="fr-FR" b="1" dirty="0"/>
              <a:t>Les enseignements complémentaires </a:t>
            </a:r>
            <a:r>
              <a:rPr lang="fr-FR" b="1" dirty="0" smtClean="0"/>
              <a:t>: les </a:t>
            </a:r>
            <a:r>
              <a:rPr lang="fr-FR" b="1" dirty="0"/>
              <a:t>enseignements pratiques interdisciplinaires</a:t>
            </a:r>
            <a:endParaRPr lang="fr-FR" dirty="0"/>
          </a:p>
        </p:txBody>
      </p:sp>
      <p:pic>
        <p:nvPicPr>
          <p:cNvPr id="6" name="Picture 2"/>
          <p:cNvPicPr>
            <a:picLocks noChangeAspect="1" noChangeArrowheads="1"/>
          </p:cNvPicPr>
          <p:nvPr/>
        </p:nvPicPr>
        <p:blipFill>
          <a:blip r:embed="rId2" cstate="screen"/>
          <a:srcRect/>
          <a:stretch>
            <a:fillRect/>
          </a:stretch>
        </p:blipFill>
        <p:spPr bwMode="auto">
          <a:xfrm>
            <a:off x="568127" y="967011"/>
            <a:ext cx="7762875" cy="4476750"/>
          </a:xfrm>
          <a:prstGeom prst="rect">
            <a:avLst/>
          </a:prstGeom>
          <a:noFill/>
          <a:ln w="9525">
            <a:noFill/>
            <a:miter lim="800000"/>
            <a:headEnd/>
            <a:tailEnd/>
          </a:ln>
        </p:spPr>
      </p:pic>
      <p:sp>
        <p:nvSpPr>
          <p:cNvPr id="7" name="Rectangle à coins arrondis 6"/>
          <p:cNvSpPr/>
          <p:nvPr/>
        </p:nvSpPr>
        <p:spPr>
          <a:xfrm>
            <a:off x="5728320" y="3986014"/>
            <a:ext cx="2448272" cy="2448272"/>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940152" y="5373216"/>
            <a:ext cx="2016224" cy="923330"/>
          </a:xfrm>
          <a:prstGeom prst="rect">
            <a:avLst/>
          </a:prstGeom>
          <a:noFill/>
        </p:spPr>
        <p:txBody>
          <a:bodyPr wrap="square" rtlCol="0">
            <a:spAutoFit/>
          </a:bodyPr>
          <a:lstStyle/>
          <a:p>
            <a:pPr algn="ctr"/>
            <a:r>
              <a:rPr lang="fr-FR" dirty="0" smtClean="0"/>
              <a:t>EPI</a:t>
            </a:r>
          </a:p>
          <a:p>
            <a:pPr algn="ctr"/>
            <a:r>
              <a:rPr lang="fr-FR" dirty="0" smtClean="0"/>
              <a:t>Mathématiques</a:t>
            </a:r>
          </a:p>
          <a:p>
            <a:pPr algn="ctr"/>
            <a:r>
              <a:rPr lang="fr-FR" dirty="0"/>
              <a:t>e</a:t>
            </a:r>
            <a:r>
              <a:rPr lang="fr-FR" dirty="0" smtClean="0"/>
              <a:t>t Technologie</a:t>
            </a:r>
            <a:endParaRPr lang="fr-FR" dirty="0"/>
          </a:p>
        </p:txBody>
      </p:sp>
      <p:sp>
        <p:nvSpPr>
          <p:cNvPr id="9" name="Rectangle à coins arrondis 8"/>
          <p:cNvSpPr/>
          <p:nvPr/>
        </p:nvSpPr>
        <p:spPr bwMode="auto">
          <a:xfrm>
            <a:off x="581026" y="5655568"/>
            <a:ext cx="4724400" cy="707132"/>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rPr>
              <a:t>Simulateur de conduite routière</a:t>
            </a:r>
            <a:r>
              <a:rPr kumimoji="0" lang="fr-FR" sz="1600" b="0" i="0" u="none" strike="noStrike" cap="none" normalizeH="0" dirty="0" smtClean="0">
                <a:ln>
                  <a:noFill/>
                </a:ln>
                <a:solidFill>
                  <a:schemeClr val="tx1"/>
                </a:solidFill>
                <a:effectLst/>
                <a:latin typeface="Times New Roman" pitchFamily="18" charset="0"/>
              </a:rPr>
              <a:t> </a:t>
            </a:r>
            <a:r>
              <a:rPr lang="fr-FR" sz="1600" dirty="0" smtClean="0">
                <a:latin typeface="Times New Roman" pitchFamily="18" charset="0"/>
              </a:rPr>
              <a:t>e</a:t>
            </a:r>
            <a:r>
              <a:rPr kumimoji="0" lang="fr-FR" sz="1600" b="0" i="0" u="none" strike="noStrike" cap="none" normalizeH="0" baseline="0" dirty="0" smtClean="0">
                <a:ln>
                  <a:noFill/>
                </a:ln>
                <a:solidFill>
                  <a:schemeClr val="tx1"/>
                </a:solidFill>
                <a:effectLst/>
                <a:latin typeface="Times New Roman" pitchFamily="18" charset="0"/>
              </a:rPr>
              <a:t>n 3</a:t>
            </a:r>
            <a:r>
              <a:rPr kumimoji="0" lang="fr-FR" sz="1600" b="0" i="0" u="none" strike="noStrike" cap="none" normalizeH="0" baseline="30000" dirty="0" smtClean="0">
                <a:ln>
                  <a:noFill/>
                </a:ln>
                <a:solidFill>
                  <a:schemeClr val="tx1"/>
                </a:solidFill>
                <a:effectLst/>
                <a:latin typeface="Times New Roman" pitchFamily="18" charset="0"/>
              </a:rPr>
              <a:t>e</a:t>
            </a:r>
            <a:r>
              <a:rPr kumimoji="0" lang="fr-FR" sz="1600" b="0" i="0" u="none" strike="noStrike" cap="none" normalizeH="0" baseline="0" dirty="0" smtClean="0">
                <a:ln>
                  <a:noFill/>
                </a:ln>
                <a:solidFill>
                  <a:schemeClr val="tx1"/>
                </a:solidFill>
                <a:effectLst/>
                <a:latin typeface="Times New Roman" pitchFamily="18" charset="0"/>
              </a:rPr>
              <a:t> </a:t>
            </a:r>
            <a:r>
              <a:rPr kumimoji="0" lang="fr-FR" sz="1600" b="0" i="0" u="none" strike="noStrike" cap="none" normalizeH="0" dirty="0" smtClean="0">
                <a:ln>
                  <a:noFill/>
                </a:ln>
                <a:solidFill>
                  <a:schemeClr val="tx1"/>
                </a:solidFill>
                <a:effectLst/>
                <a:latin typeface="Times New Roman" pitchFamily="18" charset="0"/>
              </a:rPr>
              <a:t> proposition d’un EPI en Mathématiques et Technologie</a:t>
            </a:r>
            <a:endParaRPr kumimoji="0" lang="fr-FR" sz="1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820431" y="795385"/>
            <a:ext cx="1980865" cy="369332"/>
          </a:xfrm>
          <a:prstGeom prst="rect">
            <a:avLst/>
          </a:prstGeom>
          <a:noFill/>
        </p:spPr>
        <p:txBody>
          <a:bodyPr wrap="square" rtlCol="0">
            <a:spAutoFit/>
          </a:bodyPr>
          <a:lstStyle/>
          <a:p>
            <a:pPr algn="ctr"/>
            <a:r>
              <a:rPr lang="fr-FR" dirty="0" smtClean="0"/>
              <a:t>En mathématiques</a:t>
            </a:r>
            <a:endParaRPr lang="fr-FR" dirty="0"/>
          </a:p>
        </p:txBody>
      </p:sp>
      <p:sp>
        <p:nvSpPr>
          <p:cNvPr id="8" name="Rectangle 7"/>
          <p:cNvSpPr/>
          <p:nvPr/>
        </p:nvSpPr>
        <p:spPr>
          <a:xfrm>
            <a:off x="5280913" y="1284938"/>
            <a:ext cx="3320162" cy="954107"/>
          </a:xfrm>
          <a:prstGeom prst="rect">
            <a:avLst/>
          </a:prstGeom>
        </p:spPr>
        <p:txBody>
          <a:bodyPr wrap="square">
            <a:spAutoFit/>
          </a:bodyPr>
          <a:lstStyle/>
          <a:p>
            <a:r>
              <a:rPr lang="fr-FR" sz="1400" dirty="0" smtClean="0"/>
              <a:t>« Une </a:t>
            </a:r>
            <a:r>
              <a:rPr lang="fr-FR" sz="1400" dirty="0"/>
              <a:t>place importante doit être accordée à </a:t>
            </a:r>
            <a:r>
              <a:rPr lang="fr-FR" sz="1400" dirty="0" smtClean="0"/>
              <a:t>la résolution </a:t>
            </a:r>
            <a:r>
              <a:rPr lang="fr-FR" sz="1400" dirty="0"/>
              <a:t>de problèmes internes aux mathématiques, liés à des situations issues de la vie courante ou d’autres </a:t>
            </a:r>
            <a:r>
              <a:rPr lang="fr-FR" sz="1400" dirty="0" smtClean="0"/>
              <a:t>disciplines. »</a:t>
            </a:r>
            <a:endParaRPr lang="fr-FR" sz="1400" dirty="0"/>
          </a:p>
        </p:txBody>
      </p:sp>
      <p:sp>
        <p:nvSpPr>
          <p:cNvPr id="9" name="ZoneTexte 8"/>
          <p:cNvSpPr txBox="1"/>
          <p:nvPr/>
        </p:nvSpPr>
        <p:spPr>
          <a:xfrm>
            <a:off x="5029535" y="3613594"/>
            <a:ext cx="1980865" cy="369332"/>
          </a:xfrm>
          <a:prstGeom prst="rect">
            <a:avLst/>
          </a:prstGeom>
          <a:noFill/>
        </p:spPr>
        <p:txBody>
          <a:bodyPr wrap="square" rtlCol="0">
            <a:spAutoFit/>
          </a:bodyPr>
          <a:lstStyle/>
          <a:p>
            <a:pPr algn="ctr"/>
            <a:r>
              <a:rPr lang="fr-FR" dirty="0" smtClean="0"/>
              <a:t>En technologie</a:t>
            </a:r>
            <a:endParaRPr lang="fr-FR" dirty="0"/>
          </a:p>
        </p:txBody>
      </p:sp>
      <p:sp>
        <p:nvSpPr>
          <p:cNvPr id="10" name="Rectangle 9"/>
          <p:cNvSpPr/>
          <p:nvPr/>
        </p:nvSpPr>
        <p:spPr>
          <a:xfrm>
            <a:off x="5455227" y="4133851"/>
            <a:ext cx="2983923" cy="1200329"/>
          </a:xfrm>
          <a:prstGeom prst="rect">
            <a:avLst/>
          </a:prstGeom>
        </p:spPr>
        <p:txBody>
          <a:bodyPr wrap="square">
            <a:spAutoFit/>
          </a:bodyPr>
          <a:lstStyle/>
          <a:p>
            <a:r>
              <a:rPr lang="fr-FR" sz="1200" b="1" dirty="0" smtClean="0"/>
              <a:t>« Un </a:t>
            </a:r>
            <a:r>
              <a:rPr lang="fr-FR" sz="1200" b="1" dirty="0"/>
              <a:t>axe des sciences industrielles de l’ingénieur pour comprendre, simuler, concevoir les systèmes contemporains, en</a:t>
            </a:r>
          </a:p>
          <a:p>
            <a:r>
              <a:rPr lang="fr-FR" sz="1200" dirty="0"/>
              <a:t>relation avec les sciences expérimentales dans des démarches d’investigation et de résolution de problème</a:t>
            </a:r>
            <a:r>
              <a:rPr lang="fr-FR" sz="1200" dirty="0" smtClean="0"/>
              <a:t>. »</a:t>
            </a:r>
            <a:endParaRPr lang="fr-FR" sz="1200" dirty="0"/>
          </a:p>
        </p:txBody>
      </p:sp>
      <p:sp>
        <p:nvSpPr>
          <p:cNvPr id="11" name="Rectangle à coins arrondis 10"/>
          <p:cNvSpPr/>
          <p:nvPr/>
        </p:nvSpPr>
        <p:spPr>
          <a:xfrm>
            <a:off x="5238750" y="1171576"/>
            <a:ext cx="3378646" cy="1162050"/>
          </a:xfrm>
          <a:prstGeom prst="roundRect">
            <a:avLst>
              <a:gd name="adj" fmla="val 13952"/>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248276" y="4048125"/>
            <a:ext cx="3381374" cy="1447800"/>
          </a:xfrm>
          <a:prstGeom prst="roundRect">
            <a:avLst>
              <a:gd name="adj" fmla="val 13952"/>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805882" y="2707451"/>
            <a:ext cx="2328468" cy="646331"/>
          </a:xfrm>
          <a:prstGeom prst="rect">
            <a:avLst/>
          </a:prstGeom>
          <a:noFill/>
        </p:spPr>
        <p:txBody>
          <a:bodyPr wrap="square" rtlCol="0">
            <a:spAutoFit/>
          </a:bodyPr>
          <a:lstStyle/>
          <a:p>
            <a:pPr algn="ctr"/>
            <a:r>
              <a:rPr lang="fr-FR" dirty="0" smtClean="0"/>
              <a:t>Un projet, le</a:t>
            </a:r>
          </a:p>
          <a:p>
            <a:pPr algn="ctr"/>
            <a:r>
              <a:rPr lang="fr-FR" dirty="0" smtClean="0"/>
              <a:t>Simulateur de conduite</a:t>
            </a:r>
            <a:endParaRPr lang="fr-FR" dirty="0"/>
          </a:p>
        </p:txBody>
      </p:sp>
      <p:sp>
        <p:nvSpPr>
          <p:cNvPr id="15" name="Flèche droite 14"/>
          <p:cNvSpPr/>
          <p:nvPr/>
        </p:nvSpPr>
        <p:spPr>
          <a:xfrm rot="16200000">
            <a:off x="6753860" y="3415968"/>
            <a:ext cx="614724" cy="478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5400000">
            <a:off x="6750251" y="2250309"/>
            <a:ext cx="488592" cy="478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703665" y="5591110"/>
            <a:ext cx="2390699" cy="923330"/>
          </a:xfrm>
          <a:prstGeom prst="rect">
            <a:avLst/>
          </a:prstGeom>
          <a:solidFill>
            <a:schemeClr val="bg1">
              <a:lumMod val="75000"/>
            </a:schemeClr>
          </a:solidFill>
          <a:ln>
            <a:solidFill>
              <a:schemeClr val="tx1"/>
            </a:solidFill>
          </a:ln>
        </p:spPr>
        <p:txBody>
          <a:bodyPr wrap="square" rtlCol="0">
            <a:spAutoFit/>
          </a:bodyPr>
          <a:lstStyle/>
          <a:p>
            <a:pPr algn="ctr"/>
            <a:r>
              <a:rPr lang="fr-FR" dirty="0" smtClean="0"/>
              <a:t>Les EPI sont adossés aux nouveaux programmes</a:t>
            </a:r>
            <a:endParaRPr lang="fr-FR" dirty="0"/>
          </a:p>
        </p:txBody>
      </p:sp>
      <p:sp>
        <p:nvSpPr>
          <p:cNvPr id="19" name="ZoneTexte 18"/>
          <p:cNvSpPr txBox="1"/>
          <p:nvPr/>
        </p:nvSpPr>
        <p:spPr>
          <a:xfrm>
            <a:off x="3271649" y="5371326"/>
            <a:ext cx="1434420" cy="276999"/>
          </a:xfrm>
          <a:prstGeom prst="rect">
            <a:avLst/>
          </a:prstGeom>
          <a:solidFill>
            <a:schemeClr val="bg1">
              <a:lumMod val="75000"/>
            </a:schemeClr>
          </a:solidFill>
          <a:ln>
            <a:solidFill>
              <a:schemeClr val="tx1"/>
            </a:solidFill>
          </a:ln>
        </p:spPr>
        <p:txBody>
          <a:bodyPr wrap="square" rtlCol="0">
            <a:spAutoFit/>
          </a:bodyPr>
          <a:lstStyle/>
          <a:p>
            <a:pPr algn="ctr"/>
            <a:r>
              <a:rPr lang="fr-FR" sz="1200" dirty="0" smtClean="0"/>
              <a:t>Technologie</a:t>
            </a:r>
            <a:endParaRPr lang="fr-FR" sz="1200" dirty="0"/>
          </a:p>
        </p:txBody>
      </p:sp>
      <p:pic>
        <p:nvPicPr>
          <p:cNvPr id="20" name="Picture 2"/>
          <p:cNvPicPr>
            <a:picLocks noChangeAspect="1" noChangeArrowheads="1"/>
          </p:cNvPicPr>
          <p:nvPr/>
        </p:nvPicPr>
        <p:blipFill>
          <a:blip r:embed="rId2" cstate="print"/>
          <a:srcRect/>
          <a:stretch>
            <a:fillRect/>
          </a:stretch>
        </p:blipFill>
        <p:spPr bwMode="auto">
          <a:xfrm>
            <a:off x="1419226" y="3225195"/>
            <a:ext cx="3350056" cy="3375629"/>
          </a:xfrm>
          <a:prstGeom prst="rect">
            <a:avLst/>
          </a:prstGeom>
          <a:noFill/>
          <a:ln w="9525">
            <a:solidFill>
              <a:schemeClr val="bg2"/>
            </a:solid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355898" y="786011"/>
            <a:ext cx="3816052" cy="2183157"/>
          </a:xfrm>
          <a:prstGeom prst="rect">
            <a:avLst/>
          </a:prstGeom>
          <a:noFill/>
          <a:ln w="9525">
            <a:noFill/>
            <a:miter lim="800000"/>
            <a:headEnd/>
            <a:tailEnd/>
          </a:ln>
        </p:spPr>
      </p:pic>
      <p:sp>
        <p:nvSpPr>
          <p:cNvPr id="22" name="Rectangle à coins arrondis 21"/>
          <p:cNvSpPr/>
          <p:nvPr/>
        </p:nvSpPr>
        <p:spPr bwMode="auto">
          <a:xfrm>
            <a:off x="333375" y="295275"/>
            <a:ext cx="8401050" cy="381000"/>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rPr>
              <a:t>Simulateur de conduite routière</a:t>
            </a:r>
            <a:r>
              <a:rPr kumimoji="0" lang="fr-FR" sz="1600" b="0" i="0" u="none" strike="noStrike" cap="none" normalizeH="0" dirty="0" smtClean="0">
                <a:ln>
                  <a:noFill/>
                </a:ln>
                <a:solidFill>
                  <a:schemeClr val="tx1"/>
                </a:solidFill>
                <a:effectLst/>
                <a:latin typeface="Times New Roman" pitchFamily="18" charset="0"/>
              </a:rPr>
              <a:t> </a:t>
            </a:r>
            <a:r>
              <a:rPr lang="fr-FR" sz="1600" dirty="0" smtClean="0">
                <a:latin typeface="Times New Roman" pitchFamily="18" charset="0"/>
              </a:rPr>
              <a:t>e</a:t>
            </a:r>
            <a:r>
              <a:rPr kumimoji="0" lang="fr-FR" sz="1600" b="0" i="0" u="none" strike="noStrike" cap="none" normalizeH="0" baseline="0" dirty="0" smtClean="0">
                <a:ln>
                  <a:noFill/>
                </a:ln>
                <a:solidFill>
                  <a:schemeClr val="tx1"/>
                </a:solidFill>
                <a:effectLst/>
                <a:latin typeface="Times New Roman" pitchFamily="18" charset="0"/>
              </a:rPr>
              <a:t>n 3</a:t>
            </a:r>
            <a:r>
              <a:rPr kumimoji="0" lang="fr-FR" sz="1600" b="0" i="0" u="none" strike="noStrike" cap="none" normalizeH="0" baseline="30000" dirty="0" smtClean="0">
                <a:ln>
                  <a:noFill/>
                </a:ln>
                <a:solidFill>
                  <a:schemeClr val="tx1"/>
                </a:solidFill>
                <a:effectLst/>
                <a:latin typeface="Times New Roman" pitchFamily="18" charset="0"/>
              </a:rPr>
              <a:t>e</a:t>
            </a:r>
            <a:r>
              <a:rPr kumimoji="0" lang="fr-FR" sz="1600" b="0" i="0" u="none" strike="noStrike" cap="none" normalizeH="0" baseline="0" dirty="0" smtClean="0">
                <a:ln>
                  <a:noFill/>
                </a:ln>
                <a:solidFill>
                  <a:schemeClr val="tx1"/>
                </a:solidFill>
                <a:effectLst/>
                <a:latin typeface="Times New Roman" pitchFamily="18" charset="0"/>
              </a:rPr>
              <a:t> </a:t>
            </a:r>
            <a:r>
              <a:rPr kumimoji="0" lang="fr-FR" sz="1600" b="0" i="0" u="none" strike="noStrike" cap="none" normalizeH="0" dirty="0" smtClean="0">
                <a:ln>
                  <a:noFill/>
                </a:ln>
                <a:solidFill>
                  <a:schemeClr val="tx1"/>
                </a:solidFill>
                <a:effectLst/>
                <a:latin typeface="Times New Roman" pitchFamily="18" charset="0"/>
              </a:rPr>
              <a:t> proposition d’un EPI en Mathématiques et Technologie</a:t>
            </a:r>
            <a:endParaRPr kumimoji="0" lang="fr-FR" sz="1600" b="0" i="0" u="none" strike="noStrike" cap="none" normalizeH="0" baseline="0" dirty="0" smtClean="0">
              <a:ln>
                <a:noFill/>
              </a:ln>
              <a:solidFill>
                <a:schemeClr val="tx1"/>
              </a:solidFill>
              <a:effectLst/>
              <a:latin typeface="Times New Roman" pitchFamily="18" charset="0"/>
            </a:endParaRPr>
          </a:p>
        </p:txBody>
      </p:sp>
      <p:sp>
        <p:nvSpPr>
          <p:cNvPr id="18" name="ZoneTexte 17"/>
          <p:cNvSpPr txBox="1"/>
          <p:nvPr/>
        </p:nvSpPr>
        <p:spPr>
          <a:xfrm>
            <a:off x="810404" y="2862903"/>
            <a:ext cx="1434420" cy="276999"/>
          </a:xfrm>
          <a:prstGeom prst="rect">
            <a:avLst/>
          </a:prstGeom>
          <a:solidFill>
            <a:schemeClr val="bg1">
              <a:lumMod val="75000"/>
            </a:schemeClr>
          </a:solidFill>
          <a:ln>
            <a:solidFill>
              <a:schemeClr val="tx1"/>
            </a:solidFill>
          </a:ln>
        </p:spPr>
        <p:txBody>
          <a:bodyPr wrap="square" rtlCol="0">
            <a:spAutoFit/>
          </a:bodyPr>
          <a:lstStyle/>
          <a:p>
            <a:pPr algn="ctr"/>
            <a:r>
              <a:rPr lang="fr-FR" sz="1200" dirty="0" smtClean="0"/>
              <a:t>Mathématiques</a:t>
            </a:r>
            <a:endParaRPr lang="fr-FR" sz="1200" dirty="0"/>
          </a:p>
        </p:txBody>
      </p:sp>
      <p:sp>
        <p:nvSpPr>
          <p:cNvPr id="23" name="ZoneTexte 22"/>
          <p:cNvSpPr txBox="1"/>
          <p:nvPr/>
        </p:nvSpPr>
        <p:spPr>
          <a:xfrm>
            <a:off x="1534304" y="6244278"/>
            <a:ext cx="1434420" cy="276999"/>
          </a:xfrm>
          <a:prstGeom prst="rect">
            <a:avLst/>
          </a:prstGeom>
          <a:solidFill>
            <a:schemeClr val="bg1">
              <a:lumMod val="75000"/>
            </a:schemeClr>
          </a:solidFill>
          <a:ln>
            <a:solidFill>
              <a:schemeClr val="tx1"/>
            </a:solidFill>
          </a:ln>
        </p:spPr>
        <p:txBody>
          <a:bodyPr wrap="square" rtlCol="0">
            <a:spAutoFit/>
          </a:bodyPr>
          <a:lstStyle/>
          <a:p>
            <a:pPr algn="ctr"/>
            <a:r>
              <a:rPr lang="fr-FR" sz="1200" dirty="0" smtClean="0"/>
              <a:t>Technologie</a:t>
            </a:r>
            <a:endParaRPr lang="fr-FR"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23528" y="304799"/>
            <a:ext cx="2232248" cy="1104901"/>
            <a:chOff x="539552" y="1438935"/>
            <a:chExt cx="2232248" cy="879452"/>
          </a:xfrm>
        </p:grpSpPr>
        <p:sp>
          <p:nvSpPr>
            <p:cNvPr id="5" name="Rectangle à coins arrondis 4"/>
            <p:cNvSpPr/>
            <p:nvPr/>
          </p:nvSpPr>
          <p:spPr>
            <a:xfrm>
              <a:off x="539552" y="1438935"/>
              <a:ext cx="2232248" cy="879452"/>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47217" y="1473103"/>
              <a:ext cx="1368152" cy="733646"/>
            </a:xfrm>
            <a:prstGeom prst="rect">
              <a:avLst/>
            </a:prstGeom>
            <a:noFill/>
          </p:spPr>
          <p:txBody>
            <a:bodyPr wrap="square" rtlCol="0">
              <a:spAutoFit/>
            </a:bodyPr>
            <a:lstStyle/>
            <a:p>
              <a:pPr algn="ctr"/>
              <a:r>
                <a:rPr lang="fr-FR" dirty="0" smtClean="0"/>
                <a:t>Un projet, le</a:t>
              </a:r>
            </a:p>
            <a:p>
              <a:pPr algn="ctr"/>
              <a:r>
                <a:rPr lang="fr-FR" dirty="0" smtClean="0"/>
                <a:t>simulateur de conduite</a:t>
              </a:r>
              <a:endParaRPr lang="fr-FR" dirty="0"/>
            </a:p>
          </p:txBody>
        </p:sp>
      </p:grpSp>
      <p:pic>
        <p:nvPicPr>
          <p:cNvPr id="7" name="Picture 2"/>
          <p:cNvPicPr>
            <a:picLocks noChangeAspect="1" noChangeArrowheads="1"/>
          </p:cNvPicPr>
          <p:nvPr/>
        </p:nvPicPr>
        <p:blipFill>
          <a:blip r:embed="rId2" cstate="screen"/>
          <a:srcRect/>
          <a:stretch>
            <a:fillRect/>
          </a:stretch>
        </p:blipFill>
        <p:spPr bwMode="auto">
          <a:xfrm>
            <a:off x="395536" y="1556792"/>
            <a:ext cx="3096344" cy="1682796"/>
          </a:xfrm>
          <a:prstGeom prst="rect">
            <a:avLst/>
          </a:prstGeom>
          <a:noFill/>
          <a:ln w="9525">
            <a:noFill/>
            <a:miter lim="800000"/>
            <a:headEnd/>
            <a:tailEnd/>
          </a:ln>
        </p:spPr>
      </p:pic>
      <p:sp>
        <p:nvSpPr>
          <p:cNvPr id="8" name="ZoneTexte 7"/>
          <p:cNvSpPr txBox="1"/>
          <p:nvPr/>
        </p:nvSpPr>
        <p:spPr>
          <a:xfrm>
            <a:off x="4572000" y="908720"/>
            <a:ext cx="2808312" cy="461665"/>
          </a:xfrm>
          <a:prstGeom prst="rect">
            <a:avLst/>
          </a:prstGeom>
          <a:noFill/>
          <a:ln>
            <a:solidFill>
              <a:schemeClr val="tx1"/>
            </a:solidFill>
          </a:ln>
        </p:spPr>
        <p:txBody>
          <a:bodyPr wrap="square" rtlCol="0">
            <a:spAutoFit/>
          </a:bodyPr>
          <a:lstStyle/>
          <a:p>
            <a:r>
              <a:rPr lang="fr-FR" sz="1200" dirty="0" smtClean="0"/>
              <a:t>Algorithmique et programmation en Mathématiques et Technologie</a:t>
            </a:r>
            <a:endParaRPr lang="fr-FR" sz="1200" dirty="0"/>
          </a:p>
        </p:txBody>
      </p:sp>
      <p:sp>
        <p:nvSpPr>
          <p:cNvPr id="9" name="ZoneTexte 8"/>
          <p:cNvSpPr txBox="1"/>
          <p:nvPr/>
        </p:nvSpPr>
        <p:spPr>
          <a:xfrm>
            <a:off x="4572000" y="1484784"/>
            <a:ext cx="2808312" cy="830997"/>
          </a:xfrm>
          <a:prstGeom prst="rect">
            <a:avLst/>
          </a:prstGeom>
          <a:noFill/>
          <a:ln>
            <a:solidFill>
              <a:schemeClr val="tx1"/>
            </a:solidFill>
          </a:ln>
        </p:spPr>
        <p:txBody>
          <a:bodyPr wrap="square" rtlCol="0">
            <a:spAutoFit/>
          </a:bodyPr>
          <a:lstStyle/>
          <a:p>
            <a:r>
              <a:rPr lang="fr-FR" sz="1200" dirty="0" smtClean="0"/>
              <a:t>En technologie, la démarche de projet est inspirée de la démarche de conception des objets techniques utilisée en sciences de l’ingénieur outil </a:t>
            </a:r>
            <a:r>
              <a:rPr lang="fr-FR" sz="1200" dirty="0" err="1" smtClean="0"/>
              <a:t>SysmL</a:t>
            </a:r>
            <a:r>
              <a:rPr lang="fr-FR" sz="1200" dirty="0" smtClean="0"/>
              <a:t> et APTE</a:t>
            </a:r>
            <a:endParaRPr lang="fr-FR" sz="1200" dirty="0"/>
          </a:p>
        </p:txBody>
      </p:sp>
      <p:sp>
        <p:nvSpPr>
          <p:cNvPr id="10" name="ZoneTexte 9"/>
          <p:cNvSpPr txBox="1"/>
          <p:nvPr/>
        </p:nvSpPr>
        <p:spPr>
          <a:xfrm>
            <a:off x="4572000" y="2420888"/>
            <a:ext cx="2808312" cy="1384995"/>
          </a:xfrm>
          <a:prstGeom prst="rect">
            <a:avLst/>
          </a:prstGeom>
          <a:noFill/>
          <a:ln>
            <a:solidFill>
              <a:schemeClr val="tx1"/>
            </a:solidFill>
          </a:ln>
        </p:spPr>
        <p:txBody>
          <a:bodyPr wrap="square" rtlCol="0">
            <a:spAutoFit/>
          </a:bodyPr>
          <a:lstStyle/>
          <a:p>
            <a:r>
              <a:rPr lang="fr-FR" sz="1200" dirty="0" smtClean="0"/>
              <a:t>La réalisation du simulateur de conduite routière inclue :</a:t>
            </a:r>
          </a:p>
          <a:p>
            <a:r>
              <a:rPr lang="fr-FR" sz="1200" dirty="0" smtClean="0"/>
              <a:t>- l’interfaçage à un ordinateur</a:t>
            </a:r>
          </a:p>
          <a:p>
            <a:r>
              <a:rPr lang="fr-FR" sz="1200" dirty="0" smtClean="0"/>
              <a:t>- La mise en œuvre de l’imprimante 3D</a:t>
            </a:r>
          </a:p>
          <a:p>
            <a:pPr>
              <a:buFontTx/>
              <a:buChar char="-"/>
            </a:pPr>
            <a:r>
              <a:rPr lang="fr-FR" sz="1200" dirty="0" smtClean="0"/>
              <a:t> La sélection, la programmation et tests   des situations de sécurité routière avec ou sans interfaçage.</a:t>
            </a:r>
            <a:endParaRPr lang="fr-FR" sz="1200" dirty="0"/>
          </a:p>
        </p:txBody>
      </p:sp>
      <p:cxnSp>
        <p:nvCxnSpPr>
          <p:cNvPr id="11" name="Connecteur en angle 10"/>
          <p:cNvCxnSpPr>
            <a:endCxn id="8" idx="1"/>
          </p:cNvCxnSpPr>
          <p:nvPr/>
        </p:nvCxnSpPr>
        <p:spPr>
          <a:xfrm flipV="1">
            <a:off x="2771800" y="1139553"/>
            <a:ext cx="1800200" cy="561255"/>
          </a:xfrm>
          <a:prstGeom prst="bentConnector3">
            <a:avLst>
              <a:gd name="adj1" fmla="val 50000"/>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flipV="1">
            <a:off x="1763688" y="1916832"/>
            <a:ext cx="2808312" cy="72008"/>
          </a:xfrm>
          <a:prstGeom prst="bentConnector3">
            <a:avLst>
              <a:gd name="adj1" fmla="val 50000"/>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a:endCxn id="10" idx="1"/>
          </p:cNvCxnSpPr>
          <p:nvPr/>
        </p:nvCxnSpPr>
        <p:spPr>
          <a:xfrm>
            <a:off x="3563888" y="2348880"/>
            <a:ext cx="1008112" cy="764506"/>
          </a:xfrm>
          <a:prstGeom prst="bentConnector3">
            <a:avLst>
              <a:gd name="adj1" fmla="val 50000"/>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572000" y="3933056"/>
            <a:ext cx="2808312" cy="1569660"/>
          </a:xfrm>
          <a:prstGeom prst="rect">
            <a:avLst/>
          </a:prstGeom>
          <a:noFill/>
          <a:ln>
            <a:solidFill>
              <a:schemeClr val="tx1"/>
            </a:solidFill>
          </a:ln>
        </p:spPr>
        <p:txBody>
          <a:bodyPr wrap="square" rtlCol="0">
            <a:spAutoFit/>
          </a:bodyPr>
          <a:lstStyle/>
          <a:p>
            <a:r>
              <a:rPr lang="fr-FR" sz="1200" dirty="0" smtClean="0"/>
              <a:t>Logiciel de programmation Scratch 2, développé au MIT universel et gratuit.</a:t>
            </a:r>
          </a:p>
          <a:p>
            <a:r>
              <a:rPr lang="fr-FR" sz="1200" dirty="0" smtClean="0"/>
              <a:t>Logiciel de Tableur Grapheur</a:t>
            </a:r>
          </a:p>
          <a:p>
            <a:r>
              <a:rPr lang="fr-FR" sz="1200" dirty="0" smtClean="0"/>
              <a:t>Logiciel </a:t>
            </a:r>
            <a:r>
              <a:rPr lang="fr-FR" sz="1200" dirty="0" err="1" smtClean="0"/>
              <a:t>mBlock</a:t>
            </a:r>
            <a:r>
              <a:rPr lang="fr-FR" sz="1200" dirty="0" smtClean="0"/>
              <a:t> (une version Scratch  2 pour l’interfaçage avec une carte électronique)</a:t>
            </a:r>
            <a:endParaRPr lang="fr-FR" sz="1200" dirty="0"/>
          </a:p>
          <a:p>
            <a:r>
              <a:rPr lang="fr-FR" sz="1200" dirty="0" smtClean="0"/>
              <a:t>Logiciel de modelage volumique 3D Google </a:t>
            </a:r>
            <a:r>
              <a:rPr lang="fr-FR" sz="1200" dirty="0" err="1" smtClean="0"/>
              <a:t>Sketchup</a:t>
            </a:r>
            <a:r>
              <a:rPr lang="fr-FR" sz="1200" dirty="0" smtClean="0"/>
              <a:t> 8 gratuit.</a:t>
            </a:r>
            <a:endParaRPr lang="fr-FR" sz="1200" dirty="0"/>
          </a:p>
        </p:txBody>
      </p:sp>
      <p:cxnSp>
        <p:nvCxnSpPr>
          <p:cNvPr id="15" name="Forme 14"/>
          <p:cNvCxnSpPr>
            <a:endCxn id="14" idx="1"/>
          </p:cNvCxnSpPr>
          <p:nvPr/>
        </p:nvCxnSpPr>
        <p:spPr>
          <a:xfrm rot="16200000" flipH="1">
            <a:off x="3063460" y="3209346"/>
            <a:ext cx="2008968" cy="1008111"/>
          </a:xfrm>
          <a:prstGeom prst="bentConnector2">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843808" y="2708920"/>
            <a:ext cx="72008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581525" y="5554192"/>
            <a:ext cx="2808312" cy="646331"/>
          </a:xfrm>
          <a:prstGeom prst="rect">
            <a:avLst/>
          </a:prstGeom>
          <a:noFill/>
          <a:ln>
            <a:solidFill>
              <a:schemeClr val="tx1"/>
            </a:solidFill>
          </a:ln>
        </p:spPr>
        <p:txBody>
          <a:bodyPr wrap="square" rtlCol="0">
            <a:spAutoFit/>
          </a:bodyPr>
          <a:lstStyle/>
          <a:p>
            <a:r>
              <a:rPr lang="fr-FR" sz="1200" dirty="0" smtClean="0"/>
              <a:t>Ateliers découvertes des métiers :</a:t>
            </a:r>
          </a:p>
          <a:p>
            <a:pPr>
              <a:buFontTx/>
              <a:buChar char="-"/>
            </a:pPr>
            <a:r>
              <a:rPr lang="fr-FR" sz="1200" dirty="0" smtClean="0"/>
              <a:t> un policier (sécurité routière)</a:t>
            </a:r>
          </a:p>
          <a:p>
            <a:pPr>
              <a:buFontTx/>
              <a:buChar char="-"/>
            </a:pPr>
            <a:r>
              <a:rPr lang="fr-FR" sz="1200" dirty="0" smtClean="0"/>
              <a:t> un ingénieur(programmation)</a:t>
            </a:r>
            <a:endParaRPr lang="fr-FR" sz="1200" dirty="0"/>
          </a:p>
        </p:txBody>
      </p:sp>
      <p:cxnSp>
        <p:nvCxnSpPr>
          <p:cNvPr id="18" name="Forme 17"/>
          <p:cNvCxnSpPr>
            <a:endCxn id="17" idx="1"/>
          </p:cNvCxnSpPr>
          <p:nvPr/>
        </p:nvCxnSpPr>
        <p:spPr>
          <a:xfrm rot="16200000" flipH="1">
            <a:off x="2490574" y="3786407"/>
            <a:ext cx="2686480" cy="1495422"/>
          </a:xfrm>
          <a:prstGeom prst="bentConnector2">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93812" y="3573016"/>
            <a:ext cx="2664296" cy="2585323"/>
          </a:xfrm>
          <a:prstGeom prst="rect">
            <a:avLst/>
          </a:prstGeom>
          <a:solidFill>
            <a:schemeClr val="bg1">
              <a:lumMod val="50000"/>
            </a:schemeClr>
          </a:solidFill>
        </p:spPr>
        <p:txBody>
          <a:bodyPr wrap="square" rtlCol="0">
            <a:spAutoFit/>
          </a:bodyPr>
          <a:lstStyle/>
          <a:p>
            <a:r>
              <a:rPr lang="fr-FR" dirty="0" smtClean="0"/>
              <a:t>L’EPI consiste donc à rendre plus accessible à l’élève les connaissances, les compétences, les procédures mises en œuvre dans plusieurs disciplines avec comme fil conducteur et support un projet et une production.</a:t>
            </a:r>
            <a:endParaRPr lang="fr-FR" dirty="0"/>
          </a:p>
        </p:txBody>
      </p:sp>
      <p:sp>
        <p:nvSpPr>
          <p:cNvPr id="20" name="ZoneTexte 19"/>
          <p:cNvSpPr txBox="1"/>
          <p:nvPr/>
        </p:nvSpPr>
        <p:spPr>
          <a:xfrm>
            <a:off x="3239344" y="332656"/>
            <a:ext cx="5653136" cy="461665"/>
          </a:xfrm>
          <a:prstGeom prst="rect">
            <a:avLst/>
          </a:prstGeom>
          <a:noFill/>
        </p:spPr>
        <p:txBody>
          <a:bodyPr wrap="square" rtlCol="0">
            <a:spAutoFit/>
          </a:bodyPr>
          <a:lstStyle/>
          <a:p>
            <a:r>
              <a:rPr lang="fr-FR" sz="1200" i="1" dirty="0" smtClean="0">
                <a:latin typeface="Arial" pitchFamily="34" charset="0"/>
                <a:cs typeface="Arial" pitchFamily="34" charset="0"/>
              </a:rPr>
              <a:t>Proposition d’organisation :  1 h hebdomadaire en Mathématiques et Technologie </a:t>
            </a:r>
          </a:p>
          <a:p>
            <a:r>
              <a:rPr lang="fr-FR" sz="1200" i="1" dirty="0" smtClean="0">
                <a:latin typeface="Arial" pitchFamily="34" charset="0"/>
                <a:cs typeface="Arial" pitchFamily="34" charset="0"/>
              </a:rPr>
              <a:t>en </a:t>
            </a:r>
            <a:r>
              <a:rPr lang="fr-FR" sz="1200" i="1" dirty="0" err="1" smtClean="0">
                <a:latin typeface="Arial" pitchFamily="34" charset="0"/>
                <a:cs typeface="Arial" pitchFamily="34" charset="0"/>
              </a:rPr>
              <a:t>co</a:t>
            </a:r>
            <a:r>
              <a:rPr lang="fr-FR" sz="1200" i="1" dirty="0" smtClean="0">
                <a:latin typeface="Arial" pitchFamily="34" charset="0"/>
                <a:cs typeface="Arial" pitchFamily="34" charset="0"/>
              </a:rPr>
              <a:t>-animation si possible.</a:t>
            </a:r>
            <a:endParaRPr lang="fr-FR" sz="1200" i="1" dirty="0">
              <a:latin typeface="Arial" pitchFamily="34" charset="0"/>
              <a:cs typeface="Arial" pitchFamily="34" charset="0"/>
            </a:endParaRPr>
          </a:p>
        </p:txBody>
      </p:sp>
      <p:sp>
        <p:nvSpPr>
          <p:cNvPr id="22" name="Rectangle à coins arrondis 21"/>
          <p:cNvSpPr/>
          <p:nvPr/>
        </p:nvSpPr>
        <p:spPr>
          <a:xfrm>
            <a:off x="7596336" y="3068960"/>
            <a:ext cx="1224136" cy="1008112"/>
          </a:xfrm>
          <a:prstGeom prst="round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7572375" y="3284984"/>
            <a:ext cx="1219199" cy="646331"/>
          </a:xfrm>
          <a:prstGeom prst="rect">
            <a:avLst/>
          </a:prstGeom>
          <a:noFill/>
        </p:spPr>
        <p:txBody>
          <a:bodyPr wrap="square" rtlCol="0">
            <a:spAutoFit/>
          </a:bodyPr>
          <a:lstStyle/>
          <a:p>
            <a:pPr algn="ctr"/>
            <a:r>
              <a:rPr lang="fr-FR" dirty="0" smtClean="0"/>
              <a:t>Classes de 4</a:t>
            </a:r>
            <a:r>
              <a:rPr lang="fr-FR" baseline="30000" dirty="0" smtClean="0"/>
              <a:t>e</a:t>
            </a:r>
            <a:r>
              <a:rPr lang="fr-FR" dirty="0" smtClean="0"/>
              <a:t> ou 3</a:t>
            </a:r>
            <a:r>
              <a:rPr lang="fr-FR" baseline="30000" dirty="0" smtClean="0"/>
              <a:t>e</a:t>
            </a:r>
            <a:r>
              <a:rPr lang="fr-FR" dirty="0" smtClean="0"/>
              <a:t> </a:t>
            </a:r>
            <a:endParaRPr lang="fr-FR" dirty="0"/>
          </a:p>
        </p:txBody>
      </p:sp>
      <p:sp>
        <p:nvSpPr>
          <p:cNvPr id="26" name="Rectangle à coins arrondis 25"/>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847378"/>
            <a:ext cx="8640960" cy="923330"/>
          </a:xfrm>
          <a:prstGeom prst="rect">
            <a:avLst/>
          </a:prstGeom>
        </p:spPr>
        <p:txBody>
          <a:bodyPr wrap="square">
            <a:spAutoFit/>
          </a:bodyPr>
          <a:lstStyle/>
          <a:p>
            <a:r>
              <a:rPr lang="fr-FR" i="1" dirty="0" smtClean="0"/>
              <a:t>En Mathématiques les élèves travaillent sur le problème de la distance d’arrêt : C’est la distance que parcourt un automobiliste entre le moment où il voit un obstacle puis freine et le moment où son véhicule s’arrête.</a:t>
            </a:r>
            <a:endParaRPr lang="fr-FR" i="1" dirty="0"/>
          </a:p>
        </p:txBody>
      </p:sp>
      <p:sp>
        <p:nvSpPr>
          <p:cNvPr id="7" name="Rectangle 6"/>
          <p:cNvSpPr/>
          <p:nvPr/>
        </p:nvSpPr>
        <p:spPr>
          <a:xfrm>
            <a:off x="227137" y="1877591"/>
            <a:ext cx="8677472" cy="1200329"/>
          </a:xfrm>
          <a:prstGeom prst="rect">
            <a:avLst/>
          </a:prstGeom>
        </p:spPr>
        <p:txBody>
          <a:bodyPr wrap="square">
            <a:spAutoFit/>
          </a:bodyPr>
          <a:lstStyle/>
          <a:p>
            <a:r>
              <a:rPr lang="fr-FR" sz="1200" dirty="0" smtClean="0"/>
              <a:t>Cette situation peut être travaillée dans le cadre de l’ASSR. Des documents sont disponibles sur les sites académiques. On peut consulter notamment les pages suivantes :</a:t>
            </a:r>
          </a:p>
          <a:p>
            <a:endParaRPr lang="fr-FR" sz="1200" dirty="0" smtClean="0"/>
          </a:p>
          <a:p>
            <a:r>
              <a:rPr lang="fr-FR" sz="1200" dirty="0" smtClean="0"/>
              <a:t>http://www.pedagogie.ac-nantes.fr/1166481205218/0/fiche___ressourcepedagogique/&amp;RH=1160730502671</a:t>
            </a:r>
          </a:p>
          <a:p>
            <a:r>
              <a:rPr lang="fr-FR" sz="1200" dirty="0" smtClean="0"/>
              <a:t>http://www4b.ac-lille.fr/~convergence/lille/securite/freinage d un véhicule en 3eme Maths.pdf</a:t>
            </a:r>
          </a:p>
          <a:p>
            <a:r>
              <a:rPr lang="fr-FR" sz="1200" dirty="0" smtClean="0"/>
              <a:t>http://sciences-physiques.ac-dijon.fr/documents/college/SecuriteRoutiere/SecuriteRoutiere.htm</a:t>
            </a:r>
            <a:endParaRPr lang="fr-FR" sz="1200" dirty="0"/>
          </a:p>
        </p:txBody>
      </p:sp>
      <p:pic>
        <p:nvPicPr>
          <p:cNvPr id="1026" name="Picture 2"/>
          <p:cNvPicPr>
            <a:picLocks noChangeAspect="1" noChangeArrowheads="1"/>
          </p:cNvPicPr>
          <p:nvPr/>
        </p:nvPicPr>
        <p:blipFill>
          <a:blip r:embed="rId2" cstate="screen"/>
          <a:srcRect/>
          <a:stretch>
            <a:fillRect/>
          </a:stretch>
        </p:blipFill>
        <p:spPr bwMode="auto">
          <a:xfrm>
            <a:off x="333536" y="3137540"/>
            <a:ext cx="4382479" cy="3234686"/>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4817740" y="3798565"/>
            <a:ext cx="4032448" cy="1930378"/>
          </a:xfrm>
          <a:prstGeom prst="rect">
            <a:avLst/>
          </a:prstGeom>
          <a:noFill/>
          <a:ln w="9525">
            <a:solidFill>
              <a:schemeClr val="tx1"/>
            </a:solidFill>
            <a:miter lim="800000"/>
            <a:headEnd/>
            <a:tailEnd/>
          </a:ln>
        </p:spPr>
      </p:pic>
      <p:sp>
        <p:nvSpPr>
          <p:cNvPr id="11" name="ZoneTexte 10"/>
          <p:cNvSpPr txBox="1"/>
          <p:nvPr/>
        </p:nvSpPr>
        <p:spPr>
          <a:xfrm>
            <a:off x="5644877" y="3371850"/>
            <a:ext cx="2232248" cy="369332"/>
          </a:xfrm>
          <a:prstGeom prst="rect">
            <a:avLst/>
          </a:prstGeom>
          <a:noFill/>
        </p:spPr>
        <p:txBody>
          <a:bodyPr wrap="square" rtlCol="0">
            <a:spAutoFit/>
          </a:bodyPr>
          <a:lstStyle/>
          <a:p>
            <a:pPr algn="ctr"/>
            <a:r>
              <a:rPr lang="fr-FR" dirty="0" smtClean="0"/>
              <a:t>Commentaires : </a:t>
            </a:r>
            <a:endParaRPr lang="fr-FR" dirty="0"/>
          </a:p>
        </p:txBody>
      </p:sp>
      <p:sp>
        <p:nvSpPr>
          <p:cNvPr id="12" name="ZoneTexte 11"/>
          <p:cNvSpPr txBox="1"/>
          <p:nvPr/>
        </p:nvSpPr>
        <p:spPr>
          <a:xfrm>
            <a:off x="4800600" y="5801072"/>
            <a:ext cx="4057650" cy="738664"/>
          </a:xfrm>
          <a:prstGeom prst="rect">
            <a:avLst/>
          </a:prstGeom>
          <a:noFill/>
        </p:spPr>
        <p:txBody>
          <a:bodyPr wrap="square" rtlCol="0">
            <a:spAutoFit/>
          </a:bodyPr>
          <a:lstStyle/>
          <a:p>
            <a:r>
              <a:rPr lang="fr-FR" sz="1400" dirty="0" smtClean="0"/>
              <a:t>Le problème fait partie de la banque de problèmes publiée par la DEGESCO </a:t>
            </a:r>
          </a:p>
          <a:p>
            <a:r>
              <a:rPr lang="fr-FR" sz="1400" dirty="0" smtClean="0"/>
              <a:t>Outil numérique proposé  : Tableur Grapheur</a:t>
            </a:r>
            <a:endParaRPr lang="fr-FR" sz="1400" dirty="0"/>
          </a:p>
        </p:txBody>
      </p:sp>
      <p:sp>
        <p:nvSpPr>
          <p:cNvPr id="9" name="Rectangle à coins arrondis 8"/>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bwMode="auto">
          <a:xfrm>
            <a:off x="276225" y="340618"/>
            <a:ext cx="8601075" cy="411857"/>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rPr>
              <a:t>Simulateur de conduite routière</a:t>
            </a:r>
            <a:r>
              <a:rPr kumimoji="0" lang="fr-FR" sz="1600" b="0" i="0" u="none" strike="noStrike" cap="none" normalizeH="0" dirty="0" smtClean="0">
                <a:ln>
                  <a:noFill/>
                </a:ln>
                <a:solidFill>
                  <a:schemeClr val="tx1"/>
                </a:solidFill>
                <a:effectLst/>
                <a:latin typeface="Times New Roman" pitchFamily="18" charset="0"/>
              </a:rPr>
              <a:t> </a:t>
            </a:r>
            <a:r>
              <a:rPr lang="fr-FR" sz="1600" dirty="0" smtClean="0">
                <a:latin typeface="Times New Roman" pitchFamily="18" charset="0"/>
              </a:rPr>
              <a:t>e</a:t>
            </a:r>
            <a:r>
              <a:rPr kumimoji="0" lang="fr-FR" sz="1600" b="0" i="0" u="none" strike="noStrike" cap="none" normalizeH="0" baseline="0" dirty="0" smtClean="0">
                <a:ln>
                  <a:noFill/>
                </a:ln>
                <a:solidFill>
                  <a:schemeClr val="tx1"/>
                </a:solidFill>
                <a:effectLst/>
                <a:latin typeface="Times New Roman" pitchFamily="18" charset="0"/>
              </a:rPr>
              <a:t>n 3</a:t>
            </a:r>
            <a:r>
              <a:rPr kumimoji="0" lang="fr-FR" sz="1600" b="0" i="0" u="none" strike="noStrike" cap="none" normalizeH="0" dirty="0" smtClean="0">
                <a:ln>
                  <a:noFill/>
                </a:ln>
                <a:solidFill>
                  <a:schemeClr val="tx1"/>
                </a:solidFill>
                <a:effectLst/>
                <a:latin typeface="Times New Roman" pitchFamily="18" charset="0"/>
              </a:rPr>
              <a:t> proposition d’un EPI en Mathématiques et Technologie</a:t>
            </a:r>
            <a:endParaRPr kumimoji="0" lang="fr-FR" sz="1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28675"/>
            <a:ext cx="3761556" cy="4893647"/>
          </a:xfrm>
          <a:prstGeom prst="rect">
            <a:avLst/>
          </a:prstGeom>
        </p:spPr>
        <p:txBody>
          <a:bodyPr wrap="square">
            <a:spAutoFit/>
          </a:bodyPr>
          <a:lstStyle/>
          <a:p>
            <a:pPr lvl="0" eaLnBrk="0" fontAlgn="base" hangingPunct="0">
              <a:spcBef>
                <a:spcPct val="0"/>
              </a:spcBef>
              <a:spcAft>
                <a:spcPct val="0"/>
              </a:spcAft>
            </a:pPr>
            <a:r>
              <a:rPr lang="fr-FR" sz="1200" dirty="0" smtClean="0">
                <a:latin typeface="Arial" charset="0"/>
                <a:cs typeface="Arial" charset="0"/>
              </a:rPr>
              <a:t>Un </a:t>
            </a:r>
            <a:r>
              <a:rPr lang="fr-FR" sz="1200" i="1" dirty="0" smtClean="0">
                <a:latin typeface="Arial" charset="0"/>
                <a:cs typeface="Arial" charset="0"/>
              </a:rPr>
              <a:t>type</a:t>
            </a:r>
          </a:p>
          <a:p>
            <a:pPr lvl="0"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r>
              <a:rPr lang="fr-FR" sz="1200" dirty="0" smtClean="0">
                <a:latin typeface="Arial" charset="0"/>
                <a:cs typeface="Arial" charset="0"/>
              </a:rPr>
              <a:t>Les types de données primitifs courants sont les nombres entiers, les nombres réels, le booléen, les chaînes de caractères et les pointeurs.</a:t>
            </a:r>
          </a:p>
          <a:p>
            <a:pPr lvl="1"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r>
              <a:rPr lang="fr-FR" sz="1200" dirty="0" smtClean="0">
                <a:latin typeface="Arial" charset="0"/>
                <a:cs typeface="Arial" charset="0"/>
              </a:rPr>
              <a:t>Plus précisément, le type booléen est un type qui n'a que deux valeurs, </a:t>
            </a:r>
            <a:r>
              <a:rPr lang="fr-FR" sz="1200" i="1" dirty="0" smtClean="0">
                <a:latin typeface="Arial" charset="0"/>
                <a:cs typeface="Arial" charset="0"/>
              </a:rPr>
              <a:t>vrai</a:t>
            </a:r>
            <a:r>
              <a:rPr lang="fr-FR" sz="1200" dirty="0" smtClean="0">
                <a:latin typeface="Arial" charset="0"/>
                <a:cs typeface="Arial" charset="0"/>
              </a:rPr>
              <a:t> et </a:t>
            </a:r>
            <a:r>
              <a:rPr lang="fr-FR" sz="1200" i="1" dirty="0" smtClean="0">
                <a:latin typeface="Arial" charset="0"/>
                <a:cs typeface="Arial" charset="0"/>
              </a:rPr>
              <a:t>faux</a:t>
            </a:r>
            <a:r>
              <a:rPr lang="fr-FR" sz="1200" dirty="0" smtClean="0">
                <a:latin typeface="Arial" charset="0"/>
                <a:cs typeface="Arial" charset="0"/>
              </a:rPr>
              <a:t>, tandis que le type pointeur : une </a:t>
            </a:r>
            <a:r>
              <a:rPr lang="fr-FR" sz="1200" b="1" dirty="0" smtClean="0">
                <a:latin typeface="Arial" charset="0"/>
                <a:cs typeface="Arial" charset="0"/>
              </a:rPr>
              <a:t>référence</a:t>
            </a:r>
            <a:r>
              <a:rPr lang="fr-FR" sz="1200" dirty="0" smtClean="0">
                <a:latin typeface="Arial" charset="0"/>
                <a:cs typeface="Arial" charset="0"/>
              </a:rPr>
              <a:t> à une donnée, qui se trouve quelque part en mémoire.</a:t>
            </a:r>
          </a:p>
          <a:p>
            <a:pPr lvl="1"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endParaRPr lang="fr-FR" sz="1200" dirty="0" smtClean="0">
              <a:latin typeface="Arial" charset="0"/>
              <a:cs typeface="Arial" charset="0"/>
            </a:endParaRPr>
          </a:p>
          <a:p>
            <a:pPr lvl="0" eaLnBrk="0" fontAlgn="base" hangingPunct="0">
              <a:spcBef>
                <a:spcPct val="0"/>
              </a:spcBef>
              <a:spcAft>
                <a:spcPct val="0"/>
              </a:spcAft>
            </a:pPr>
            <a:r>
              <a:rPr lang="fr-FR" sz="1200" dirty="0" smtClean="0">
                <a:latin typeface="Arial" charset="0"/>
                <a:cs typeface="Arial" charset="0"/>
              </a:rPr>
              <a:t>Une structure de données</a:t>
            </a:r>
          </a:p>
          <a:p>
            <a:pPr lvl="0" eaLnBrk="0" fontAlgn="base" hangingPunct="0">
              <a:spcBef>
                <a:spcPct val="0"/>
              </a:spcBef>
              <a:spcAft>
                <a:spcPct val="0"/>
              </a:spcAft>
            </a:pPr>
            <a:endParaRPr lang="fr-FR" sz="1200" dirty="0" smtClean="0">
              <a:latin typeface="Arial" charset="0"/>
              <a:cs typeface="Arial" charset="0"/>
            </a:endParaRPr>
          </a:p>
          <a:p>
            <a:pPr lvl="0" eaLnBrk="0" fontAlgn="base" hangingPunct="0">
              <a:spcBef>
                <a:spcPct val="0"/>
              </a:spcBef>
              <a:spcAft>
                <a:spcPct val="0"/>
              </a:spcAft>
            </a:pPr>
            <a:endParaRPr lang="fr-FR" sz="1200" dirty="0" smtClean="0">
              <a:latin typeface="Arial" charset="0"/>
              <a:cs typeface="Arial" charset="0"/>
            </a:endParaRPr>
          </a:p>
          <a:p>
            <a:pPr lvl="0"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r>
              <a:rPr lang="fr-FR" sz="1200" dirty="0" smtClean="0">
                <a:latin typeface="Arial" charset="0"/>
                <a:cs typeface="Arial" charset="0"/>
              </a:rPr>
              <a:t>Une manière caractéristique d'organiser un ensemble de données en mémoire, qui influe sur les algorithmes utilisés pour les manipuler. Les structures courantes sont les tableaux, les enregistrements, les listes, les piles et les arbres.</a:t>
            </a:r>
          </a:p>
        </p:txBody>
      </p:sp>
      <p:sp>
        <p:nvSpPr>
          <p:cNvPr id="5" name="Rectangle à coins arrondis 4"/>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746" name="Picture 2"/>
          <p:cNvPicPr>
            <a:picLocks noChangeAspect="1" noChangeArrowheads="1"/>
          </p:cNvPicPr>
          <p:nvPr/>
        </p:nvPicPr>
        <p:blipFill>
          <a:blip r:embed="rId2" cstate="print"/>
          <a:srcRect/>
          <a:stretch>
            <a:fillRect/>
          </a:stretch>
        </p:blipFill>
        <p:spPr bwMode="auto">
          <a:xfrm>
            <a:off x="4933181" y="3979193"/>
            <a:ext cx="1457325" cy="62865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4842942" y="1381894"/>
            <a:ext cx="2333625" cy="428625"/>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4177680" y="2704728"/>
            <a:ext cx="4608512" cy="957152"/>
          </a:xfrm>
          <a:prstGeom prst="rect">
            <a:avLst/>
          </a:prstGeom>
          <a:noFill/>
          <a:ln w="9525">
            <a:noFill/>
            <a:miter lim="800000"/>
            <a:headEnd/>
            <a:tailEnd/>
          </a:ln>
        </p:spPr>
      </p:pic>
      <p:pic>
        <p:nvPicPr>
          <p:cNvPr id="31749" name="Picture 5"/>
          <p:cNvPicPr>
            <a:picLocks noChangeAspect="1" noChangeArrowheads="1"/>
          </p:cNvPicPr>
          <p:nvPr/>
        </p:nvPicPr>
        <p:blipFill>
          <a:blip r:embed="rId5" cstate="print"/>
          <a:srcRect/>
          <a:stretch>
            <a:fillRect/>
          </a:stretch>
        </p:blipFill>
        <p:spPr bwMode="auto">
          <a:xfrm>
            <a:off x="5105425" y="4668027"/>
            <a:ext cx="1152128" cy="1920214"/>
          </a:xfrm>
          <a:prstGeom prst="rect">
            <a:avLst/>
          </a:prstGeom>
          <a:noFill/>
          <a:ln w="9525">
            <a:noFill/>
            <a:miter lim="800000"/>
            <a:headEnd/>
            <a:tailEnd/>
          </a:ln>
        </p:spPr>
      </p:pic>
      <p:sp>
        <p:nvSpPr>
          <p:cNvPr id="10" name="ZoneTexte 9"/>
          <p:cNvSpPr txBox="1"/>
          <p:nvPr/>
        </p:nvSpPr>
        <p:spPr>
          <a:xfrm>
            <a:off x="516285" y="309414"/>
            <a:ext cx="6264696" cy="369332"/>
          </a:xfrm>
          <a:prstGeom prst="rect">
            <a:avLst/>
          </a:prstGeom>
          <a:solidFill>
            <a:schemeClr val="accent6">
              <a:lumMod val="50000"/>
            </a:schemeClr>
          </a:solidFill>
          <a:ln>
            <a:solidFill>
              <a:schemeClr val="tx1"/>
            </a:solidFill>
          </a:ln>
        </p:spPr>
        <p:txBody>
          <a:bodyPr wrap="square" rtlCol="0">
            <a:spAutoFit/>
          </a:bodyPr>
          <a:lstStyle/>
          <a:p>
            <a:pPr algn="ctr"/>
            <a:r>
              <a:rPr lang="fr-FR" dirty="0" smtClean="0"/>
              <a:t>Scratch : un environnement de programmation très complet 2/3 </a:t>
            </a:r>
            <a:endParaRPr lang="fr-FR" dirty="0"/>
          </a:p>
        </p:txBody>
      </p:sp>
      <p:sp>
        <p:nvSpPr>
          <p:cNvPr id="9" name="ZoneTexte 8"/>
          <p:cNvSpPr txBox="1"/>
          <p:nvPr/>
        </p:nvSpPr>
        <p:spPr>
          <a:xfrm>
            <a:off x="6566942" y="4061867"/>
            <a:ext cx="1872208" cy="461665"/>
          </a:xfrm>
          <a:prstGeom prst="rect">
            <a:avLst/>
          </a:prstGeom>
          <a:solidFill>
            <a:schemeClr val="bg1">
              <a:lumMod val="60000"/>
              <a:lumOff val="40000"/>
            </a:schemeClr>
          </a:solidFill>
          <a:ln>
            <a:solidFill>
              <a:schemeClr val="tx1"/>
            </a:solidFill>
          </a:ln>
        </p:spPr>
        <p:txBody>
          <a:bodyPr wrap="square" rtlCol="0">
            <a:spAutoFit/>
          </a:bodyPr>
          <a:lstStyle/>
          <a:p>
            <a:pPr algn="ctr"/>
            <a:r>
              <a:rPr lang="fr-FR" sz="1200" dirty="0" smtClean="0"/>
              <a:t>Pointeur possible en définissant une variable</a:t>
            </a:r>
            <a:endParaRPr lang="fr-FR" sz="1200" dirty="0"/>
          </a:p>
        </p:txBody>
      </p:sp>
      <p:cxnSp>
        <p:nvCxnSpPr>
          <p:cNvPr id="12" name="Connecteur droit avec flèche 11"/>
          <p:cNvCxnSpPr/>
          <p:nvPr/>
        </p:nvCxnSpPr>
        <p:spPr>
          <a:xfrm flipV="1">
            <a:off x="4392166" y="3868316"/>
            <a:ext cx="936104" cy="14809"/>
          </a:xfrm>
          <a:prstGeom prst="straightConnector1">
            <a:avLst/>
          </a:prstGeom>
          <a:ln>
            <a:solidFill>
              <a:schemeClr val="bg1"/>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73230" y="2060079"/>
            <a:ext cx="1872208" cy="461665"/>
          </a:xfrm>
          <a:prstGeom prst="rect">
            <a:avLst/>
          </a:prstGeom>
          <a:solidFill>
            <a:schemeClr val="bg1">
              <a:lumMod val="60000"/>
              <a:lumOff val="40000"/>
            </a:schemeClr>
          </a:solidFill>
          <a:ln>
            <a:solidFill>
              <a:schemeClr val="tx1"/>
            </a:solidFill>
          </a:ln>
        </p:spPr>
        <p:txBody>
          <a:bodyPr wrap="square" rtlCol="0">
            <a:spAutoFit/>
          </a:bodyPr>
          <a:lstStyle/>
          <a:p>
            <a:pPr algn="ctr"/>
            <a:r>
              <a:rPr lang="fr-FR" sz="1200" dirty="0" smtClean="0"/>
              <a:t>Pointeurs possibles en définissant des variables</a:t>
            </a:r>
            <a:endParaRPr lang="fr-FR" sz="1200" dirty="0"/>
          </a:p>
        </p:txBody>
      </p:sp>
      <p:sp>
        <p:nvSpPr>
          <p:cNvPr id="23" name="ZoneTexte 22"/>
          <p:cNvSpPr txBox="1"/>
          <p:nvPr/>
        </p:nvSpPr>
        <p:spPr>
          <a:xfrm>
            <a:off x="6422182" y="974229"/>
            <a:ext cx="1872208"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Valeur de type booléenne</a:t>
            </a:r>
            <a:endParaRPr lang="fr-FR" sz="1200" dirty="0"/>
          </a:p>
        </p:txBody>
      </p:sp>
      <p:cxnSp>
        <p:nvCxnSpPr>
          <p:cNvPr id="24" name="Connecteur droit avec flèche 23"/>
          <p:cNvCxnSpPr/>
          <p:nvPr/>
        </p:nvCxnSpPr>
        <p:spPr>
          <a:xfrm flipH="1">
            <a:off x="6896100" y="1285875"/>
            <a:ext cx="314325" cy="180975"/>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865243" y="5282158"/>
            <a:ext cx="1872208" cy="461665"/>
          </a:xfrm>
          <a:prstGeom prst="rect">
            <a:avLst/>
          </a:prstGeom>
          <a:solidFill>
            <a:schemeClr val="bg1">
              <a:lumMod val="60000"/>
              <a:lumOff val="40000"/>
            </a:schemeClr>
          </a:solidFill>
          <a:ln>
            <a:solidFill>
              <a:schemeClr val="tx1"/>
            </a:solidFill>
          </a:ln>
        </p:spPr>
        <p:txBody>
          <a:bodyPr wrap="square" rtlCol="0">
            <a:spAutoFit/>
          </a:bodyPr>
          <a:lstStyle/>
          <a:p>
            <a:pPr algn="ctr"/>
            <a:r>
              <a:rPr lang="fr-FR" sz="1200" dirty="0" smtClean="0"/>
              <a:t>Dans Scratch 2 on ne peut que créer des listes.</a:t>
            </a:r>
            <a:endParaRPr lang="fr-FR" sz="1200" dirty="0"/>
          </a:p>
        </p:txBody>
      </p:sp>
      <p:cxnSp>
        <p:nvCxnSpPr>
          <p:cNvPr id="25" name="Connecteur droit avec flèche 24"/>
          <p:cNvCxnSpPr>
            <a:stCxn id="14" idx="1"/>
          </p:cNvCxnSpPr>
          <p:nvPr/>
        </p:nvCxnSpPr>
        <p:spPr>
          <a:xfrm flipH="1">
            <a:off x="4752975" y="2290912"/>
            <a:ext cx="2120255" cy="471338"/>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4" idx="1"/>
          </p:cNvCxnSpPr>
          <p:nvPr/>
        </p:nvCxnSpPr>
        <p:spPr>
          <a:xfrm flipH="1">
            <a:off x="5524500" y="2290912"/>
            <a:ext cx="1348730" cy="738038"/>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4" idx="1"/>
          </p:cNvCxnSpPr>
          <p:nvPr/>
        </p:nvCxnSpPr>
        <p:spPr>
          <a:xfrm flipH="1">
            <a:off x="5372100" y="2290912"/>
            <a:ext cx="1501130" cy="1147613"/>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9" idx="1"/>
          </p:cNvCxnSpPr>
          <p:nvPr/>
        </p:nvCxnSpPr>
        <p:spPr>
          <a:xfrm flipH="1">
            <a:off x="5600701" y="4292700"/>
            <a:ext cx="966241" cy="79275"/>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5905501" y="5530950"/>
            <a:ext cx="966241" cy="79275"/>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6889973" y="294556"/>
            <a:ext cx="1872208"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8087" y="255315"/>
            <a:ext cx="8712968" cy="369332"/>
          </a:xfrm>
          <a:prstGeom prst="rect">
            <a:avLst/>
          </a:prstGeom>
          <a:noFill/>
        </p:spPr>
        <p:txBody>
          <a:bodyPr wrap="square" rtlCol="0">
            <a:spAutoFit/>
          </a:bodyPr>
          <a:lstStyle/>
          <a:p>
            <a:r>
              <a:rPr lang="fr-FR" dirty="0" smtClean="0"/>
              <a:t>Avec un autre outil numérique le logiciel de programmation Scratch 2.0</a:t>
            </a:r>
            <a:endParaRPr lang="fr-FR" dirty="0"/>
          </a:p>
        </p:txBody>
      </p:sp>
      <p:pic>
        <p:nvPicPr>
          <p:cNvPr id="2050" name="Picture 2"/>
          <p:cNvPicPr>
            <a:picLocks noChangeAspect="1" noChangeArrowheads="1"/>
          </p:cNvPicPr>
          <p:nvPr/>
        </p:nvPicPr>
        <p:blipFill>
          <a:blip r:embed="rId2" cstate="screen"/>
          <a:srcRect/>
          <a:stretch>
            <a:fillRect/>
          </a:stretch>
        </p:blipFill>
        <p:spPr bwMode="auto">
          <a:xfrm>
            <a:off x="266700" y="692696"/>
            <a:ext cx="6761306" cy="5641429"/>
          </a:xfrm>
          <a:prstGeom prst="rect">
            <a:avLst/>
          </a:prstGeom>
          <a:noFill/>
          <a:ln w="9525">
            <a:noFill/>
            <a:miter lim="800000"/>
            <a:headEnd/>
            <a:tailEnd/>
          </a:ln>
        </p:spPr>
      </p:pic>
      <p:sp>
        <p:nvSpPr>
          <p:cNvPr id="6" name="ZoneTexte 5"/>
          <p:cNvSpPr txBox="1"/>
          <p:nvPr/>
        </p:nvSpPr>
        <p:spPr>
          <a:xfrm>
            <a:off x="7020272" y="692696"/>
            <a:ext cx="2016224" cy="2308324"/>
          </a:xfrm>
          <a:prstGeom prst="rect">
            <a:avLst/>
          </a:prstGeom>
          <a:noFill/>
        </p:spPr>
        <p:txBody>
          <a:bodyPr wrap="square" rtlCol="0">
            <a:spAutoFit/>
          </a:bodyPr>
          <a:lstStyle/>
          <a:p>
            <a:r>
              <a:rPr lang="fr-FR" sz="1200" dirty="0" smtClean="0"/>
              <a:t>L’élève programme cette application qui va lui servir d’outil pour répondre à la question 1.</a:t>
            </a:r>
          </a:p>
          <a:p>
            <a:pPr algn="just"/>
            <a:endParaRPr lang="fr-FR" sz="1200" dirty="0" smtClean="0"/>
          </a:p>
          <a:p>
            <a:pPr algn="just"/>
            <a:r>
              <a:rPr lang="fr-FR" sz="1200" b="1" i="1" u="sng" dirty="0" smtClean="0"/>
              <a:t>Il faut créer 3 variables :</a:t>
            </a:r>
          </a:p>
          <a:p>
            <a:pPr algn="just"/>
            <a:endParaRPr lang="fr-FR" sz="1200" dirty="0" smtClean="0"/>
          </a:p>
          <a:p>
            <a:r>
              <a:rPr lang="fr-FR" sz="1200" dirty="0" smtClean="0"/>
              <a:t>Vitesse</a:t>
            </a:r>
          </a:p>
          <a:p>
            <a:r>
              <a:rPr lang="fr-FR" sz="1200" dirty="0" smtClean="0"/>
              <a:t>Distance d’arrêt pour conducteur lucide</a:t>
            </a:r>
          </a:p>
          <a:p>
            <a:r>
              <a:rPr lang="fr-FR" sz="1200" dirty="0" smtClean="0"/>
              <a:t>Distance d’arrêt pour conducteur peu lucide.</a:t>
            </a:r>
            <a:endParaRPr lang="fr-FR" sz="1200" dirty="0"/>
          </a:p>
        </p:txBody>
      </p:sp>
      <p:pic>
        <p:nvPicPr>
          <p:cNvPr id="2051" name="Picture 3"/>
          <p:cNvPicPr>
            <a:picLocks noChangeAspect="1" noChangeArrowheads="1"/>
          </p:cNvPicPr>
          <p:nvPr/>
        </p:nvPicPr>
        <p:blipFill>
          <a:blip r:embed="rId3" cstate="screen"/>
          <a:srcRect/>
          <a:stretch>
            <a:fillRect/>
          </a:stretch>
        </p:blipFill>
        <p:spPr bwMode="auto">
          <a:xfrm>
            <a:off x="7088088" y="3046090"/>
            <a:ext cx="1815729" cy="3297560"/>
          </a:xfrm>
          <a:prstGeom prst="rect">
            <a:avLst/>
          </a:prstGeom>
          <a:noFill/>
          <a:ln w="9525">
            <a:noFill/>
            <a:miter lim="800000"/>
            <a:headEnd/>
            <a:tailEnd/>
          </a:ln>
        </p:spPr>
      </p:pic>
      <p:cxnSp>
        <p:nvCxnSpPr>
          <p:cNvPr id="9" name="Connecteur droit avec flèche 8"/>
          <p:cNvCxnSpPr/>
          <p:nvPr/>
        </p:nvCxnSpPr>
        <p:spPr>
          <a:xfrm flipH="1" flipV="1">
            <a:off x="5580112" y="1412776"/>
            <a:ext cx="129614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300192" y="1700808"/>
            <a:ext cx="57606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6372200" y="1700808"/>
            <a:ext cx="504056"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992838" y="293415"/>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Mathématiques</a:t>
            </a:r>
            <a:endParaRPr lang="fr-FR" sz="1200" dirty="0"/>
          </a:p>
        </p:txBody>
      </p:sp>
      <p:sp>
        <p:nvSpPr>
          <p:cNvPr id="15" name="ZoneTexte 14"/>
          <p:cNvSpPr txBox="1"/>
          <p:nvPr/>
        </p:nvSpPr>
        <p:spPr>
          <a:xfrm>
            <a:off x="323528" y="4365104"/>
            <a:ext cx="2016224"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FR" sz="1200" dirty="0" smtClean="0"/>
              <a:t>Pour répondre à la question 1 Le logiciel de programmation est utilisé comme un tableur</a:t>
            </a:r>
            <a:endParaRPr lang="fr-FR" sz="1200" dirty="0"/>
          </a:p>
        </p:txBody>
      </p:sp>
      <p:sp>
        <p:nvSpPr>
          <p:cNvPr id="16" name="ZoneTexte 15"/>
          <p:cNvSpPr txBox="1"/>
          <p:nvPr/>
        </p:nvSpPr>
        <p:spPr>
          <a:xfrm>
            <a:off x="293812" y="1011213"/>
            <a:ext cx="3312368" cy="646331"/>
          </a:xfrm>
          <a:prstGeom prst="rect">
            <a:avLst/>
          </a:prstGeom>
          <a:solidFill>
            <a:schemeClr val="tx2">
              <a:lumMod val="20000"/>
              <a:lumOff val="80000"/>
            </a:schemeClr>
          </a:solidFill>
        </p:spPr>
        <p:txBody>
          <a:bodyPr wrap="square" rtlCol="0">
            <a:spAutoFit/>
          </a:bodyPr>
          <a:lstStyle/>
          <a:p>
            <a:r>
              <a:rPr lang="fr-FR" dirty="0" smtClean="0">
                <a:solidFill>
                  <a:schemeClr val="bg1"/>
                </a:solidFill>
              </a:rPr>
              <a:t>Cette activité est conduite en Mathématiques</a:t>
            </a:r>
            <a:endParaRPr lang="fr-FR" dirty="0">
              <a:solidFill>
                <a:schemeClr val="bg1"/>
              </a:solidFill>
            </a:endParaRPr>
          </a:p>
        </p:txBody>
      </p:sp>
      <p:sp>
        <p:nvSpPr>
          <p:cNvPr id="14" name="Rectangle à coins arrondis 1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395536" y="980728"/>
            <a:ext cx="6276975" cy="2181225"/>
          </a:xfrm>
          <a:prstGeom prst="rect">
            <a:avLst/>
          </a:prstGeom>
          <a:noFill/>
          <a:ln w="9525">
            <a:noFill/>
            <a:miter lim="800000"/>
            <a:headEnd/>
            <a:tailEnd/>
          </a:ln>
        </p:spPr>
      </p:pic>
      <p:sp>
        <p:nvSpPr>
          <p:cNvPr id="5" name="ZoneTexte 4"/>
          <p:cNvSpPr txBox="1"/>
          <p:nvPr/>
        </p:nvSpPr>
        <p:spPr>
          <a:xfrm>
            <a:off x="6732240" y="980728"/>
            <a:ext cx="2160240" cy="646331"/>
          </a:xfrm>
          <a:prstGeom prst="rect">
            <a:avLst/>
          </a:prstGeom>
          <a:noFill/>
        </p:spPr>
        <p:txBody>
          <a:bodyPr wrap="square" rtlCol="0">
            <a:spAutoFit/>
          </a:bodyPr>
          <a:lstStyle/>
          <a:p>
            <a:r>
              <a:rPr lang="fr-FR" dirty="0" smtClean="0"/>
              <a:t>Il faut programmer les formules :</a:t>
            </a:r>
            <a:endParaRPr lang="fr-FR" dirty="0"/>
          </a:p>
        </p:txBody>
      </p:sp>
      <p:sp>
        <p:nvSpPr>
          <p:cNvPr id="6" name="ZoneTexte 5"/>
          <p:cNvSpPr txBox="1"/>
          <p:nvPr/>
        </p:nvSpPr>
        <p:spPr>
          <a:xfrm>
            <a:off x="4427984" y="1124744"/>
            <a:ext cx="1872208" cy="646331"/>
          </a:xfrm>
          <a:prstGeom prst="rect">
            <a:avLst/>
          </a:prstGeom>
          <a:solidFill>
            <a:schemeClr val="bg2"/>
          </a:solidFill>
        </p:spPr>
        <p:txBody>
          <a:bodyPr wrap="square" rtlCol="0">
            <a:spAutoFit/>
          </a:bodyPr>
          <a:lstStyle/>
          <a:p>
            <a:r>
              <a:rPr lang="fr-FR" sz="1200" dirty="0" smtClean="0"/>
              <a:t>Les opérations élémentaires dans le menu « opérateurs »</a:t>
            </a:r>
            <a:endParaRPr lang="fr-FR" sz="1200" dirty="0"/>
          </a:p>
        </p:txBody>
      </p:sp>
      <p:cxnSp>
        <p:nvCxnSpPr>
          <p:cNvPr id="8" name="Connecteur droit avec flèche 7"/>
          <p:cNvCxnSpPr/>
          <p:nvPr/>
        </p:nvCxnSpPr>
        <p:spPr>
          <a:xfrm flipH="1">
            <a:off x="2699792" y="1268760"/>
            <a:ext cx="172819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1547664" y="1268760"/>
            <a:ext cx="288032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3923928" y="1268760"/>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cstate="screen"/>
          <a:srcRect/>
          <a:stretch>
            <a:fillRect/>
          </a:stretch>
        </p:blipFill>
        <p:spPr bwMode="auto">
          <a:xfrm>
            <a:off x="6876256" y="1700808"/>
            <a:ext cx="1603821" cy="537520"/>
          </a:xfrm>
          <a:prstGeom prst="rect">
            <a:avLst/>
          </a:prstGeom>
          <a:noFill/>
          <a:ln w="9525">
            <a:noFill/>
            <a:miter lim="800000"/>
            <a:headEnd/>
            <a:tailEnd/>
          </a:ln>
        </p:spPr>
      </p:pic>
      <p:sp>
        <p:nvSpPr>
          <p:cNvPr id="14" name="ZoneTexte 13"/>
          <p:cNvSpPr txBox="1"/>
          <p:nvPr/>
        </p:nvSpPr>
        <p:spPr>
          <a:xfrm>
            <a:off x="6804248" y="2348880"/>
            <a:ext cx="1800200" cy="646331"/>
          </a:xfrm>
          <a:prstGeom prst="rect">
            <a:avLst/>
          </a:prstGeom>
          <a:noFill/>
        </p:spPr>
        <p:txBody>
          <a:bodyPr wrap="square" rtlCol="0">
            <a:spAutoFit/>
          </a:bodyPr>
          <a:lstStyle/>
          <a:p>
            <a:pPr>
              <a:buFontTx/>
              <a:buChar char="-"/>
            </a:pPr>
            <a:r>
              <a:rPr lang="fr-FR" sz="1200" dirty="0" smtClean="0"/>
              <a:t> Deux multiplications</a:t>
            </a:r>
          </a:p>
          <a:p>
            <a:pPr>
              <a:buFontTx/>
              <a:buChar char="-"/>
            </a:pPr>
            <a:r>
              <a:rPr lang="fr-FR" sz="1200" dirty="0" smtClean="0"/>
              <a:t> Une division</a:t>
            </a:r>
          </a:p>
          <a:p>
            <a:pPr>
              <a:buFontTx/>
              <a:buChar char="-"/>
            </a:pPr>
            <a:r>
              <a:rPr lang="fr-FR" sz="1200" dirty="0" smtClean="0"/>
              <a:t> Une addition</a:t>
            </a:r>
            <a:endParaRPr lang="fr-FR" sz="1200" dirty="0"/>
          </a:p>
        </p:txBody>
      </p:sp>
      <p:pic>
        <p:nvPicPr>
          <p:cNvPr id="3076" name="Picture 4"/>
          <p:cNvPicPr>
            <a:picLocks noChangeAspect="1" noChangeArrowheads="1"/>
          </p:cNvPicPr>
          <p:nvPr/>
        </p:nvPicPr>
        <p:blipFill>
          <a:blip r:embed="rId4" cstate="screen"/>
          <a:srcRect/>
          <a:stretch>
            <a:fillRect/>
          </a:stretch>
        </p:blipFill>
        <p:spPr bwMode="auto">
          <a:xfrm>
            <a:off x="395537" y="3284985"/>
            <a:ext cx="1368151" cy="609048"/>
          </a:xfrm>
          <a:prstGeom prst="rect">
            <a:avLst/>
          </a:prstGeom>
          <a:noFill/>
          <a:ln w="9525">
            <a:noFill/>
            <a:miter lim="800000"/>
            <a:headEnd/>
            <a:tailEnd/>
          </a:ln>
        </p:spPr>
      </p:pic>
      <p:sp>
        <p:nvSpPr>
          <p:cNvPr id="16" name="ZoneTexte 15"/>
          <p:cNvSpPr txBox="1"/>
          <p:nvPr/>
        </p:nvSpPr>
        <p:spPr>
          <a:xfrm>
            <a:off x="1763688" y="3284984"/>
            <a:ext cx="1800200" cy="646331"/>
          </a:xfrm>
          <a:prstGeom prst="rect">
            <a:avLst/>
          </a:prstGeom>
          <a:noFill/>
        </p:spPr>
        <p:txBody>
          <a:bodyPr wrap="square" rtlCol="0">
            <a:spAutoFit/>
          </a:bodyPr>
          <a:lstStyle/>
          <a:p>
            <a:r>
              <a:rPr lang="fr-FR" sz="1200" dirty="0" smtClean="0"/>
              <a:t>On glisse une multiplication dans une autre</a:t>
            </a:r>
            <a:endParaRPr lang="fr-FR" sz="1200" dirty="0"/>
          </a:p>
        </p:txBody>
      </p:sp>
      <p:pic>
        <p:nvPicPr>
          <p:cNvPr id="3077" name="Picture 5"/>
          <p:cNvPicPr>
            <a:picLocks noChangeAspect="1" noChangeArrowheads="1"/>
          </p:cNvPicPr>
          <p:nvPr/>
        </p:nvPicPr>
        <p:blipFill>
          <a:blip r:embed="rId5" cstate="screen"/>
          <a:srcRect/>
          <a:stretch>
            <a:fillRect/>
          </a:stretch>
        </p:blipFill>
        <p:spPr bwMode="auto">
          <a:xfrm>
            <a:off x="3347864" y="3284984"/>
            <a:ext cx="1405596" cy="576064"/>
          </a:xfrm>
          <a:prstGeom prst="rect">
            <a:avLst/>
          </a:prstGeom>
          <a:noFill/>
          <a:ln w="9525">
            <a:noFill/>
            <a:miter lim="800000"/>
            <a:headEnd/>
            <a:tailEnd/>
          </a:ln>
        </p:spPr>
      </p:pic>
      <p:sp>
        <p:nvSpPr>
          <p:cNvPr id="18" name="ZoneTexte 17"/>
          <p:cNvSpPr txBox="1"/>
          <p:nvPr/>
        </p:nvSpPr>
        <p:spPr>
          <a:xfrm>
            <a:off x="4788024" y="3212976"/>
            <a:ext cx="1296144" cy="830997"/>
          </a:xfrm>
          <a:prstGeom prst="rect">
            <a:avLst/>
          </a:prstGeom>
          <a:noFill/>
        </p:spPr>
        <p:txBody>
          <a:bodyPr wrap="square" rtlCol="0">
            <a:spAutoFit/>
          </a:bodyPr>
          <a:lstStyle/>
          <a:p>
            <a:r>
              <a:rPr lang="fr-FR" sz="1200" dirty="0" smtClean="0"/>
              <a:t>On glisse la division dans le premier membre de l’addition</a:t>
            </a:r>
            <a:endParaRPr lang="fr-FR" sz="1200" dirty="0"/>
          </a:p>
        </p:txBody>
      </p:sp>
      <p:pic>
        <p:nvPicPr>
          <p:cNvPr id="3078" name="Picture 6"/>
          <p:cNvPicPr>
            <a:picLocks noChangeAspect="1" noChangeArrowheads="1"/>
          </p:cNvPicPr>
          <p:nvPr/>
        </p:nvPicPr>
        <p:blipFill>
          <a:blip r:embed="rId6" cstate="screen"/>
          <a:srcRect/>
          <a:stretch>
            <a:fillRect/>
          </a:stretch>
        </p:blipFill>
        <p:spPr bwMode="auto">
          <a:xfrm>
            <a:off x="6084168" y="3284984"/>
            <a:ext cx="2000250" cy="600075"/>
          </a:xfrm>
          <a:prstGeom prst="rect">
            <a:avLst/>
          </a:prstGeom>
          <a:noFill/>
          <a:ln w="9525">
            <a:noFill/>
            <a:miter lim="800000"/>
            <a:headEnd/>
            <a:tailEnd/>
          </a:ln>
        </p:spPr>
      </p:pic>
      <p:sp>
        <p:nvSpPr>
          <p:cNvPr id="20" name="ZoneTexte 19"/>
          <p:cNvSpPr txBox="1"/>
          <p:nvPr/>
        </p:nvSpPr>
        <p:spPr>
          <a:xfrm>
            <a:off x="5940152" y="3933056"/>
            <a:ext cx="2376264" cy="461665"/>
          </a:xfrm>
          <a:prstGeom prst="rect">
            <a:avLst/>
          </a:prstGeom>
          <a:noFill/>
        </p:spPr>
        <p:txBody>
          <a:bodyPr wrap="square" rtlCol="0">
            <a:spAutoFit/>
          </a:bodyPr>
          <a:lstStyle/>
          <a:p>
            <a:r>
              <a:rPr lang="fr-FR" sz="1200" dirty="0" smtClean="0"/>
              <a:t>On glisse les multiplications dans le second membre de l’addition</a:t>
            </a:r>
            <a:endParaRPr lang="fr-FR" sz="1200" dirty="0"/>
          </a:p>
        </p:txBody>
      </p:sp>
      <p:pic>
        <p:nvPicPr>
          <p:cNvPr id="3079" name="Picture 7"/>
          <p:cNvPicPr>
            <a:picLocks noChangeAspect="1" noChangeArrowheads="1"/>
          </p:cNvPicPr>
          <p:nvPr/>
        </p:nvPicPr>
        <p:blipFill>
          <a:blip r:embed="rId7" cstate="screen"/>
          <a:srcRect/>
          <a:stretch>
            <a:fillRect/>
          </a:stretch>
        </p:blipFill>
        <p:spPr bwMode="auto">
          <a:xfrm>
            <a:off x="395536" y="4293096"/>
            <a:ext cx="3676650" cy="657225"/>
          </a:xfrm>
          <a:prstGeom prst="rect">
            <a:avLst/>
          </a:prstGeom>
          <a:noFill/>
          <a:ln w="9525">
            <a:noFill/>
            <a:miter lim="800000"/>
            <a:headEnd/>
            <a:tailEnd/>
          </a:ln>
        </p:spPr>
      </p:pic>
      <p:sp>
        <p:nvSpPr>
          <p:cNvPr id="22" name="ZoneTexte 21"/>
          <p:cNvSpPr txBox="1"/>
          <p:nvPr/>
        </p:nvSpPr>
        <p:spPr>
          <a:xfrm>
            <a:off x="4139952" y="4509120"/>
            <a:ext cx="4752528" cy="276999"/>
          </a:xfrm>
          <a:prstGeom prst="rect">
            <a:avLst/>
          </a:prstGeom>
          <a:noFill/>
        </p:spPr>
        <p:txBody>
          <a:bodyPr wrap="square" rtlCol="0">
            <a:spAutoFit/>
          </a:bodyPr>
          <a:lstStyle/>
          <a:p>
            <a:r>
              <a:rPr lang="fr-FR" sz="1200" dirty="0" smtClean="0"/>
              <a:t>On complète la formule avec les autres variables et les constantes.</a:t>
            </a:r>
            <a:endParaRPr lang="fr-FR" sz="1200" dirty="0"/>
          </a:p>
        </p:txBody>
      </p:sp>
      <p:pic>
        <p:nvPicPr>
          <p:cNvPr id="3080" name="Picture 8"/>
          <p:cNvPicPr>
            <a:picLocks noChangeAspect="1" noChangeArrowheads="1"/>
          </p:cNvPicPr>
          <p:nvPr/>
        </p:nvPicPr>
        <p:blipFill>
          <a:blip r:embed="rId8" cstate="screen"/>
          <a:srcRect/>
          <a:stretch>
            <a:fillRect/>
          </a:stretch>
        </p:blipFill>
        <p:spPr bwMode="auto">
          <a:xfrm>
            <a:off x="395536" y="5229200"/>
            <a:ext cx="6248400" cy="628650"/>
          </a:xfrm>
          <a:prstGeom prst="rect">
            <a:avLst/>
          </a:prstGeom>
          <a:noFill/>
          <a:ln w="9525">
            <a:noFill/>
            <a:miter lim="800000"/>
            <a:headEnd/>
            <a:tailEnd/>
          </a:ln>
        </p:spPr>
      </p:pic>
      <p:sp>
        <p:nvSpPr>
          <p:cNvPr id="24" name="ZoneTexte 23"/>
          <p:cNvSpPr txBox="1"/>
          <p:nvPr/>
        </p:nvSpPr>
        <p:spPr>
          <a:xfrm>
            <a:off x="6732240" y="5085184"/>
            <a:ext cx="2088232" cy="830997"/>
          </a:xfrm>
          <a:prstGeom prst="rect">
            <a:avLst/>
          </a:prstGeom>
          <a:noFill/>
        </p:spPr>
        <p:txBody>
          <a:bodyPr wrap="square" rtlCol="0">
            <a:spAutoFit/>
          </a:bodyPr>
          <a:lstStyle/>
          <a:p>
            <a:r>
              <a:rPr lang="fr-FR" sz="1200" dirty="0" smtClean="0"/>
              <a:t>On affecte de cette formule la variable  distance d’arrêt pour conducteur lucide en la glissant dedans.</a:t>
            </a:r>
            <a:endParaRPr lang="fr-FR" sz="1200" dirty="0"/>
          </a:p>
        </p:txBody>
      </p:sp>
      <p:pic>
        <p:nvPicPr>
          <p:cNvPr id="3081" name="Picture 9"/>
          <p:cNvPicPr>
            <a:picLocks noChangeAspect="1" noChangeArrowheads="1"/>
          </p:cNvPicPr>
          <p:nvPr/>
        </p:nvPicPr>
        <p:blipFill>
          <a:blip r:embed="rId9" cstate="screen"/>
          <a:srcRect/>
          <a:stretch>
            <a:fillRect/>
          </a:stretch>
        </p:blipFill>
        <p:spPr bwMode="auto">
          <a:xfrm>
            <a:off x="395536" y="5949280"/>
            <a:ext cx="6264696" cy="600075"/>
          </a:xfrm>
          <a:prstGeom prst="rect">
            <a:avLst/>
          </a:prstGeom>
          <a:noFill/>
          <a:ln w="9525">
            <a:noFill/>
            <a:miter lim="800000"/>
            <a:headEnd/>
            <a:tailEnd/>
          </a:ln>
        </p:spPr>
      </p:pic>
      <p:sp>
        <p:nvSpPr>
          <p:cNvPr id="26" name="ZoneTexte 25"/>
          <p:cNvSpPr txBox="1"/>
          <p:nvPr/>
        </p:nvSpPr>
        <p:spPr>
          <a:xfrm>
            <a:off x="6732240" y="6021288"/>
            <a:ext cx="1944216" cy="461665"/>
          </a:xfrm>
          <a:prstGeom prst="rect">
            <a:avLst/>
          </a:prstGeom>
          <a:noFill/>
        </p:spPr>
        <p:txBody>
          <a:bodyPr wrap="square" rtlCol="0">
            <a:spAutoFit/>
          </a:bodyPr>
          <a:lstStyle/>
          <a:p>
            <a:r>
              <a:rPr lang="fr-FR" sz="1200" dirty="0" smtClean="0"/>
              <a:t>Même démarche pour l’autre variable.</a:t>
            </a:r>
            <a:endParaRPr lang="fr-FR" sz="1200" dirty="0"/>
          </a:p>
        </p:txBody>
      </p:sp>
      <p:sp>
        <p:nvSpPr>
          <p:cNvPr id="23" name="ZoneTexte 22"/>
          <p:cNvSpPr txBox="1"/>
          <p:nvPr/>
        </p:nvSpPr>
        <p:spPr>
          <a:xfrm>
            <a:off x="406177" y="414189"/>
            <a:ext cx="4248472" cy="369332"/>
          </a:xfrm>
          <a:prstGeom prst="rect">
            <a:avLst/>
          </a:prstGeom>
          <a:noFill/>
        </p:spPr>
        <p:txBody>
          <a:bodyPr wrap="square" rtlCol="0">
            <a:spAutoFit/>
          </a:bodyPr>
          <a:lstStyle/>
          <a:p>
            <a:pPr algn="ctr"/>
            <a:r>
              <a:rPr lang="fr-FR" dirty="0" smtClean="0"/>
              <a:t>Les élèves construisent le programme</a:t>
            </a:r>
            <a:endParaRPr lang="fr-FR" dirty="0"/>
          </a:p>
        </p:txBody>
      </p:sp>
      <p:sp>
        <p:nvSpPr>
          <p:cNvPr id="25" name="ZoneTexte 24"/>
          <p:cNvSpPr txBox="1"/>
          <p:nvPr/>
        </p:nvSpPr>
        <p:spPr>
          <a:xfrm>
            <a:off x="7030938" y="417240"/>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Mathématiques</a:t>
            </a:r>
            <a:endParaRPr lang="fr-FR" sz="1200" dirty="0"/>
          </a:p>
        </p:txBody>
      </p:sp>
      <p:sp>
        <p:nvSpPr>
          <p:cNvPr id="27" name="Rectangle à coins arrondis 26"/>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323528" y="332656"/>
            <a:ext cx="6762750" cy="2343150"/>
          </a:xfrm>
          <a:prstGeom prst="rect">
            <a:avLst/>
          </a:prstGeom>
          <a:noFill/>
          <a:ln w="9525">
            <a:noFill/>
            <a:miter lim="800000"/>
            <a:headEnd/>
            <a:tailEnd/>
          </a:ln>
        </p:spPr>
      </p:pic>
      <p:sp>
        <p:nvSpPr>
          <p:cNvPr id="5" name="ZoneTexte 4"/>
          <p:cNvSpPr txBox="1"/>
          <p:nvPr/>
        </p:nvSpPr>
        <p:spPr>
          <a:xfrm>
            <a:off x="7164288" y="637456"/>
            <a:ext cx="1728192" cy="1015663"/>
          </a:xfrm>
          <a:prstGeom prst="rect">
            <a:avLst/>
          </a:prstGeom>
          <a:noFill/>
        </p:spPr>
        <p:txBody>
          <a:bodyPr wrap="square" rtlCol="0">
            <a:spAutoFit/>
          </a:bodyPr>
          <a:lstStyle/>
          <a:p>
            <a:r>
              <a:rPr lang="fr-FR" sz="1200" dirty="0" smtClean="0"/>
              <a:t>On construit un programme permettant de faire des calculs à partir d’une vitesse saisie.</a:t>
            </a:r>
            <a:endParaRPr lang="fr-FR" sz="1200" dirty="0"/>
          </a:p>
        </p:txBody>
      </p:sp>
      <p:sp>
        <p:nvSpPr>
          <p:cNvPr id="6" name="ZoneTexte 5"/>
          <p:cNvSpPr txBox="1"/>
          <p:nvPr/>
        </p:nvSpPr>
        <p:spPr>
          <a:xfrm>
            <a:off x="3059832" y="476672"/>
            <a:ext cx="2520280" cy="276999"/>
          </a:xfrm>
          <a:prstGeom prst="rect">
            <a:avLst/>
          </a:prstGeom>
          <a:solidFill>
            <a:schemeClr val="accent6">
              <a:lumMod val="40000"/>
              <a:lumOff val="60000"/>
            </a:schemeClr>
          </a:solidFill>
        </p:spPr>
        <p:txBody>
          <a:bodyPr wrap="square" rtlCol="0">
            <a:spAutoFit/>
          </a:bodyPr>
          <a:lstStyle/>
          <a:p>
            <a:r>
              <a:rPr lang="fr-FR" sz="1200" dirty="0" smtClean="0">
                <a:solidFill>
                  <a:schemeClr val="bg2"/>
                </a:solidFill>
              </a:rPr>
              <a:t>La boucle à répétition infinie (</a:t>
            </a:r>
            <a:r>
              <a:rPr lang="fr-FR" sz="1200" dirty="0" err="1" smtClean="0">
                <a:solidFill>
                  <a:schemeClr val="bg2"/>
                </a:solidFill>
              </a:rPr>
              <a:t>remp</a:t>
            </a:r>
            <a:r>
              <a:rPr lang="fr-FR" sz="1200" dirty="0" smtClean="0">
                <a:solidFill>
                  <a:schemeClr val="bg2"/>
                </a:solidFill>
              </a:rPr>
              <a:t>)</a:t>
            </a:r>
            <a:endParaRPr lang="fr-FR" sz="1200" dirty="0">
              <a:solidFill>
                <a:schemeClr val="bg2"/>
              </a:solidFill>
            </a:endParaRPr>
          </a:p>
        </p:txBody>
      </p:sp>
      <p:cxnSp>
        <p:nvCxnSpPr>
          <p:cNvPr id="8" name="Connecteur droit avec flèche 7"/>
          <p:cNvCxnSpPr>
            <a:stCxn id="6" idx="1"/>
          </p:cNvCxnSpPr>
          <p:nvPr/>
        </p:nvCxnSpPr>
        <p:spPr>
          <a:xfrm flipH="1">
            <a:off x="1835696" y="615172"/>
            <a:ext cx="1224136" cy="221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059832" y="764704"/>
            <a:ext cx="3888432" cy="276999"/>
          </a:xfrm>
          <a:prstGeom prst="rect">
            <a:avLst/>
          </a:prstGeom>
          <a:solidFill>
            <a:schemeClr val="bg2"/>
          </a:solidFill>
        </p:spPr>
        <p:txBody>
          <a:bodyPr wrap="square" rtlCol="0">
            <a:spAutoFit/>
          </a:bodyPr>
          <a:lstStyle/>
          <a:p>
            <a:r>
              <a:rPr lang="fr-FR" sz="1200" dirty="0" smtClean="0"/>
              <a:t>L’objet chat dit « bonjour » pendant 2 secondes.</a:t>
            </a:r>
            <a:endParaRPr lang="fr-FR" sz="1200" dirty="0"/>
          </a:p>
        </p:txBody>
      </p:sp>
      <p:cxnSp>
        <p:nvCxnSpPr>
          <p:cNvPr id="11" name="Connecteur droit avec flèche 10"/>
          <p:cNvCxnSpPr>
            <a:stCxn id="9" idx="1"/>
          </p:cNvCxnSpPr>
          <p:nvPr/>
        </p:nvCxnSpPr>
        <p:spPr>
          <a:xfrm flipH="1">
            <a:off x="2699792" y="903204"/>
            <a:ext cx="360040" cy="149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707904" y="1124744"/>
            <a:ext cx="3312368" cy="461665"/>
          </a:xfrm>
          <a:prstGeom prst="rect">
            <a:avLst/>
          </a:prstGeom>
          <a:solidFill>
            <a:schemeClr val="bg1"/>
          </a:solidFill>
        </p:spPr>
        <p:txBody>
          <a:bodyPr wrap="square" rtlCol="0">
            <a:spAutoFit/>
          </a:bodyPr>
          <a:lstStyle/>
          <a:p>
            <a:r>
              <a:rPr lang="fr-FR" sz="1200" dirty="0" smtClean="0"/>
              <a:t>Le programme attend l’entrée saisie au clavier de la vitesse</a:t>
            </a:r>
            <a:endParaRPr lang="fr-FR" sz="1200" dirty="0"/>
          </a:p>
        </p:txBody>
      </p:sp>
      <p:cxnSp>
        <p:nvCxnSpPr>
          <p:cNvPr id="15" name="Connecteur droit avec flèche 14"/>
          <p:cNvCxnSpPr>
            <a:stCxn id="13" idx="1"/>
          </p:cNvCxnSpPr>
          <p:nvPr/>
        </p:nvCxnSpPr>
        <p:spPr>
          <a:xfrm flipH="1" flipV="1">
            <a:off x="3563888" y="1268760"/>
            <a:ext cx="144016" cy="86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Accolade fermante 15"/>
          <p:cNvSpPr/>
          <p:nvPr/>
        </p:nvSpPr>
        <p:spPr>
          <a:xfrm>
            <a:off x="6804248" y="1484784"/>
            <a:ext cx="216024"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7135713" y="1738908"/>
            <a:ext cx="1728192" cy="646331"/>
          </a:xfrm>
          <a:prstGeom prst="rect">
            <a:avLst/>
          </a:prstGeom>
          <a:noFill/>
        </p:spPr>
        <p:txBody>
          <a:bodyPr wrap="square" rtlCol="0">
            <a:spAutoFit/>
          </a:bodyPr>
          <a:lstStyle/>
          <a:p>
            <a:r>
              <a:rPr lang="fr-FR" sz="1200" dirty="0" smtClean="0"/>
              <a:t>La séquence d’instructions suivante effectue les deux calculs.</a:t>
            </a:r>
            <a:endParaRPr lang="fr-FR" sz="1200" dirty="0"/>
          </a:p>
        </p:txBody>
      </p:sp>
      <p:pic>
        <p:nvPicPr>
          <p:cNvPr id="4101" name="Picture 5"/>
          <p:cNvPicPr>
            <a:picLocks noChangeAspect="1" noChangeArrowheads="1"/>
          </p:cNvPicPr>
          <p:nvPr/>
        </p:nvPicPr>
        <p:blipFill>
          <a:blip r:embed="rId3" cstate="screen"/>
          <a:srcRect/>
          <a:stretch>
            <a:fillRect/>
          </a:stretch>
        </p:blipFill>
        <p:spPr bwMode="auto">
          <a:xfrm>
            <a:off x="323528" y="4509120"/>
            <a:ext cx="3819525" cy="895350"/>
          </a:xfrm>
          <a:prstGeom prst="rect">
            <a:avLst/>
          </a:prstGeom>
          <a:noFill/>
          <a:ln w="9525">
            <a:noFill/>
            <a:miter lim="800000"/>
            <a:headEnd/>
            <a:tailEnd/>
          </a:ln>
        </p:spPr>
      </p:pic>
      <p:pic>
        <p:nvPicPr>
          <p:cNvPr id="4102" name="Picture 6"/>
          <p:cNvPicPr>
            <a:picLocks noChangeAspect="1" noChangeArrowheads="1"/>
          </p:cNvPicPr>
          <p:nvPr/>
        </p:nvPicPr>
        <p:blipFill>
          <a:blip r:embed="rId4" cstate="screen"/>
          <a:srcRect/>
          <a:stretch>
            <a:fillRect/>
          </a:stretch>
        </p:blipFill>
        <p:spPr bwMode="auto">
          <a:xfrm>
            <a:off x="323528" y="5517232"/>
            <a:ext cx="5000625" cy="838200"/>
          </a:xfrm>
          <a:prstGeom prst="rect">
            <a:avLst/>
          </a:prstGeom>
          <a:noFill/>
          <a:ln w="9525">
            <a:noFill/>
            <a:miter lim="800000"/>
            <a:headEnd/>
            <a:tailEnd/>
          </a:ln>
        </p:spPr>
      </p:pic>
      <p:pic>
        <p:nvPicPr>
          <p:cNvPr id="23" name="Image 22" descr="conducteur sobre.png"/>
          <p:cNvPicPr>
            <a:picLocks noChangeAspect="1"/>
          </p:cNvPicPr>
          <p:nvPr/>
        </p:nvPicPr>
        <p:blipFill>
          <a:blip r:embed="rId5" cstate="screen"/>
          <a:stretch>
            <a:fillRect/>
          </a:stretch>
        </p:blipFill>
        <p:spPr>
          <a:xfrm>
            <a:off x="4283968" y="4725144"/>
            <a:ext cx="1800200" cy="541897"/>
          </a:xfrm>
          <a:prstGeom prst="rect">
            <a:avLst/>
          </a:prstGeom>
        </p:spPr>
      </p:pic>
      <p:pic>
        <p:nvPicPr>
          <p:cNvPr id="24" name="Image 23" descr="conducteur perturbé.png"/>
          <p:cNvPicPr>
            <a:picLocks noChangeAspect="1"/>
          </p:cNvPicPr>
          <p:nvPr/>
        </p:nvPicPr>
        <p:blipFill>
          <a:blip r:embed="rId6" cstate="screen"/>
          <a:stretch>
            <a:fillRect/>
          </a:stretch>
        </p:blipFill>
        <p:spPr>
          <a:xfrm>
            <a:off x="5436096" y="5661248"/>
            <a:ext cx="1728192" cy="549879"/>
          </a:xfrm>
          <a:prstGeom prst="rect">
            <a:avLst/>
          </a:prstGeom>
        </p:spPr>
      </p:pic>
      <p:sp>
        <p:nvSpPr>
          <p:cNvPr id="25" name="ZoneTexte 24"/>
          <p:cNvSpPr txBox="1"/>
          <p:nvPr/>
        </p:nvSpPr>
        <p:spPr>
          <a:xfrm>
            <a:off x="7380312" y="4797152"/>
            <a:ext cx="1584176" cy="954107"/>
          </a:xfrm>
          <a:prstGeom prst="rect">
            <a:avLst/>
          </a:prstGeom>
          <a:solidFill>
            <a:schemeClr val="bg1">
              <a:lumMod val="75000"/>
            </a:schemeClr>
          </a:solidFill>
        </p:spPr>
        <p:txBody>
          <a:bodyPr wrap="square" rtlCol="0">
            <a:spAutoFit/>
          </a:bodyPr>
          <a:lstStyle/>
          <a:p>
            <a:pPr algn="ctr"/>
            <a:r>
              <a:rPr lang="fr-FR" sz="1400" dirty="0" smtClean="0"/>
              <a:t>On peut compléter le programme en faisant « parler » les formules. </a:t>
            </a:r>
            <a:endParaRPr lang="fr-FR" sz="1400" dirty="0"/>
          </a:p>
        </p:txBody>
      </p:sp>
      <p:pic>
        <p:nvPicPr>
          <p:cNvPr id="4103" name="Picture 7"/>
          <p:cNvPicPr>
            <a:picLocks noChangeAspect="1" noChangeArrowheads="1"/>
          </p:cNvPicPr>
          <p:nvPr/>
        </p:nvPicPr>
        <p:blipFill>
          <a:blip r:embed="rId7" cstate="screen"/>
          <a:srcRect/>
          <a:stretch>
            <a:fillRect/>
          </a:stretch>
        </p:blipFill>
        <p:spPr bwMode="auto">
          <a:xfrm>
            <a:off x="323528" y="2780928"/>
            <a:ext cx="1224136" cy="1621980"/>
          </a:xfrm>
          <a:prstGeom prst="rect">
            <a:avLst/>
          </a:prstGeom>
          <a:noFill/>
          <a:ln w="9525">
            <a:noFill/>
            <a:miter lim="800000"/>
            <a:headEnd/>
            <a:tailEnd/>
          </a:ln>
        </p:spPr>
      </p:pic>
      <p:sp>
        <p:nvSpPr>
          <p:cNvPr id="29" name="ZoneTexte 28"/>
          <p:cNvSpPr txBox="1"/>
          <p:nvPr/>
        </p:nvSpPr>
        <p:spPr>
          <a:xfrm>
            <a:off x="1475656" y="2996952"/>
            <a:ext cx="1080120" cy="646331"/>
          </a:xfrm>
          <a:prstGeom prst="rect">
            <a:avLst/>
          </a:prstGeom>
          <a:solidFill>
            <a:srgbClr val="FFC000"/>
          </a:solidFill>
          <a:ln>
            <a:solidFill>
              <a:schemeClr val="tx1"/>
            </a:solidFill>
          </a:ln>
        </p:spPr>
        <p:txBody>
          <a:bodyPr wrap="square" rtlCol="0">
            <a:spAutoFit/>
          </a:bodyPr>
          <a:lstStyle/>
          <a:p>
            <a:pPr algn="ctr"/>
            <a:r>
              <a:rPr lang="fr-FR" dirty="0" smtClean="0"/>
              <a:t>Outils Contrôles</a:t>
            </a:r>
            <a:endParaRPr lang="fr-FR" dirty="0"/>
          </a:p>
        </p:txBody>
      </p:sp>
      <p:pic>
        <p:nvPicPr>
          <p:cNvPr id="4104" name="Picture 8"/>
          <p:cNvPicPr>
            <a:picLocks noChangeAspect="1" noChangeArrowheads="1"/>
          </p:cNvPicPr>
          <p:nvPr/>
        </p:nvPicPr>
        <p:blipFill>
          <a:blip r:embed="rId8" cstate="screen"/>
          <a:srcRect/>
          <a:stretch>
            <a:fillRect/>
          </a:stretch>
        </p:blipFill>
        <p:spPr bwMode="auto">
          <a:xfrm>
            <a:off x="2771800" y="2780928"/>
            <a:ext cx="1549580" cy="1557139"/>
          </a:xfrm>
          <a:prstGeom prst="rect">
            <a:avLst/>
          </a:prstGeom>
          <a:noFill/>
          <a:ln w="9525">
            <a:noFill/>
            <a:miter lim="800000"/>
            <a:headEnd/>
            <a:tailEnd/>
          </a:ln>
        </p:spPr>
      </p:pic>
      <p:sp>
        <p:nvSpPr>
          <p:cNvPr id="31" name="ZoneTexte 30"/>
          <p:cNvSpPr txBox="1"/>
          <p:nvPr/>
        </p:nvSpPr>
        <p:spPr>
          <a:xfrm>
            <a:off x="4067944" y="3573016"/>
            <a:ext cx="1296144" cy="646331"/>
          </a:xfrm>
          <a:prstGeom prst="rect">
            <a:avLst/>
          </a:prstGeom>
          <a:solidFill>
            <a:srgbClr val="9900FF"/>
          </a:solidFill>
          <a:ln>
            <a:solidFill>
              <a:schemeClr val="tx1"/>
            </a:solidFill>
          </a:ln>
        </p:spPr>
        <p:txBody>
          <a:bodyPr wrap="square" rtlCol="0">
            <a:spAutoFit/>
          </a:bodyPr>
          <a:lstStyle/>
          <a:p>
            <a:pPr algn="ctr"/>
            <a:r>
              <a:rPr lang="fr-FR" dirty="0" smtClean="0"/>
              <a:t>Outils Apparence</a:t>
            </a:r>
            <a:endParaRPr lang="fr-FR" dirty="0"/>
          </a:p>
        </p:txBody>
      </p:sp>
      <p:pic>
        <p:nvPicPr>
          <p:cNvPr id="4105" name="Picture 9"/>
          <p:cNvPicPr>
            <a:picLocks noChangeAspect="1" noChangeArrowheads="1"/>
          </p:cNvPicPr>
          <p:nvPr/>
        </p:nvPicPr>
        <p:blipFill>
          <a:blip r:embed="rId9" cstate="screen"/>
          <a:srcRect/>
          <a:stretch>
            <a:fillRect/>
          </a:stretch>
        </p:blipFill>
        <p:spPr bwMode="auto">
          <a:xfrm>
            <a:off x="5796136" y="2852936"/>
            <a:ext cx="1943100" cy="1352550"/>
          </a:xfrm>
          <a:prstGeom prst="rect">
            <a:avLst/>
          </a:prstGeom>
          <a:noFill/>
          <a:ln w="9525">
            <a:noFill/>
            <a:miter lim="800000"/>
            <a:headEnd/>
            <a:tailEnd/>
          </a:ln>
        </p:spPr>
      </p:pic>
      <p:sp>
        <p:nvSpPr>
          <p:cNvPr id="33" name="ZoneTexte 32"/>
          <p:cNvSpPr txBox="1"/>
          <p:nvPr/>
        </p:nvSpPr>
        <p:spPr>
          <a:xfrm>
            <a:off x="7020272" y="2996952"/>
            <a:ext cx="1296144" cy="646331"/>
          </a:xfrm>
          <a:prstGeom prst="rect">
            <a:avLst/>
          </a:prstGeom>
          <a:solidFill>
            <a:srgbClr val="92D050"/>
          </a:solidFill>
          <a:ln>
            <a:solidFill>
              <a:schemeClr val="tx1"/>
            </a:solidFill>
          </a:ln>
        </p:spPr>
        <p:txBody>
          <a:bodyPr wrap="square" rtlCol="0">
            <a:spAutoFit/>
          </a:bodyPr>
          <a:lstStyle/>
          <a:p>
            <a:pPr algn="ctr"/>
            <a:r>
              <a:rPr lang="fr-FR" dirty="0" smtClean="0"/>
              <a:t>Outils Opérateurs</a:t>
            </a:r>
            <a:endParaRPr lang="fr-FR" dirty="0"/>
          </a:p>
        </p:txBody>
      </p:sp>
      <p:sp>
        <p:nvSpPr>
          <p:cNvPr id="26" name="Rectangle à coins arrondis 25"/>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7135713" y="350565"/>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Mathématiques</a:t>
            </a:r>
            <a:endParaRPr lang="fr-FR"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945213" y="350565"/>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Technologie</a:t>
            </a:r>
            <a:endParaRPr lang="fr-FR" sz="1200" dirty="0"/>
          </a:p>
        </p:txBody>
      </p:sp>
      <p:pic>
        <p:nvPicPr>
          <p:cNvPr id="5" name="Picture 12"/>
          <p:cNvPicPr>
            <a:picLocks noChangeAspect="1" noChangeArrowheads="1"/>
          </p:cNvPicPr>
          <p:nvPr/>
        </p:nvPicPr>
        <p:blipFill>
          <a:blip r:embed="rId2" cstate="screen"/>
          <a:srcRect/>
          <a:stretch>
            <a:fillRect/>
          </a:stretch>
        </p:blipFill>
        <p:spPr bwMode="auto">
          <a:xfrm>
            <a:off x="3923928" y="3212976"/>
            <a:ext cx="3542055" cy="2733477"/>
          </a:xfrm>
          <a:prstGeom prst="rect">
            <a:avLst/>
          </a:prstGeom>
          <a:noFill/>
          <a:ln w="9525">
            <a:noFill/>
            <a:miter lim="800000"/>
            <a:headEnd/>
            <a:tailEnd/>
          </a:ln>
        </p:spPr>
      </p:pic>
      <p:sp>
        <p:nvSpPr>
          <p:cNvPr id="6" name="ZoneTexte 5"/>
          <p:cNvSpPr txBox="1"/>
          <p:nvPr/>
        </p:nvSpPr>
        <p:spPr>
          <a:xfrm>
            <a:off x="457200" y="293415"/>
            <a:ext cx="6419850" cy="461665"/>
          </a:xfrm>
          <a:prstGeom prst="rect">
            <a:avLst/>
          </a:prstGeom>
          <a:noFill/>
        </p:spPr>
        <p:txBody>
          <a:bodyPr wrap="square" rtlCol="0">
            <a:spAutoFit/>
          </a:bodyPr>
          <a:lstStyle/>
          <a:p>
            <a:r>
              <a:rPr lang="fr-FR" sz="1200" dirty="0" smtClean="0"/>
              <a:t>En technologie les élèves proposent et modélisent des situations de sécurité routière faisant intervenir la distance de freinage</a:t>
            </a:r>
            <a:endParaRPr lang="fr-FR" sz="1200" dirty="0"/>
          </a:p>
        </p:txBody>
      </p:sp>
      <p:pic>
        <p:nvPicPr>
          <p:cNvPr id="7" name="Picture 4"/>
          <p:cNvPicPr>
            <a:picLocks noChangeAspect="1" noChangeArrowheads="1"/>
          </p:cNvPicPr>
          <p:nvPr/>
        </p:nvPicPr>
        <p:blipFill>
          <a:blip r:embed="rId3" cstate="screen"/>
          <a:srcRect/>
          <a:stretch>
            <a:fillRect/>
          </a:stretch>
        </p:blipFill>
        <p:spPr bwMode="auto">
          <a:xfrm>
            <a:off x="7524328" y="4725144"/>
            <a:ext cx="876300" cy="942975"/>
          </a:xfrm>
          <a:prstGeom prst="rect">
            <a:avLst/>
          </a:prstGeom>
          <a:noFill/>
          <a:ln w="9525">
            <a:solidFill>
              <a:schemeClr val="tx1"/>
            </a:solidFill>
            <a:miter lim="800000"/>
            <a:headEnd/>
            <a:tailEnd/>
          </a:ln>
        </p:spPr>
      </p:pic>
      <p:sp>
        <p:nvSpPr>
          <p:cNvPr id="8" name="ZoneTexte 7"/>
          <p:cNvSpPr txBox="1"/>
          <p:nvPr/>
        </p:nvSpPr>
        <p:spPr>
          <a:xfrm>
            <a:off x="3997077" y="994445"/>
            <a:ext cx="1224136" cy="2123658"/>
          </a:xfrm>
          <a:prstGeom prst="rect">
            <a:avLst/>
          </a:prstGeom>
          <a:noFill/>
        </p:spPr>
        <p:txBody>
          <a:bodyPr wrap="square" rtlCol="0">
            <a:spAutoFit/>
          </a:bodyPr>
          <a:lstStyle/>
          <a:p>
            <a:r>
              <a:rPr lang="fr-FR" sz="1200" dirty="0" smtClean="0"/>
              <a:t>La scène est composée de 2 images. </a:t>
            </a:r>
          </a:p>
          <a:p>
            <a:endParaRPr lang="fr-FR" sz="1200" dirty="0" smtClean="0"/>
          </a:p>
          <a:p>
            <a:r>
              <a:rPr lang="fr-FR" sz="1200" dirty="0" smtClean="0"/>
              <a:t>3 variables sont à définir. </a:t>
            </a:r>
          </a:p>
          <a:p>
            <a:endParaRPr lang="fr-FR" sz="1200" dirty="0" smtClean="0"/>
          </a:p>
          <a:p>
            <a:r>
              <a:rPr lang="fr-FR" sz="1200" b="1" dirty="0" smtClean="0">
                <a:latin typeface="Arial" pitchFamily="34" charset="0"/>
                <a:cs typeface="Arial" pitchFamily="34" charset="0"/>
              </a:rPr>
              <a:t>Il faut éviter l’accident</a:t>
            </a:r>
          </a:p>
          <a:p>
            <a:endParaRPr lang="fr-FR" sz="1200" dirty="0" smtClean="0"/>
          </a:p>
          <a:p>
            <a:endParaRPr lang="fr-FR" sz="1200" dirty="0"/>
          </a:p>
        </p:txBody>
      </p:sp>
      <p:pic>
        <p:nvPicPr>
          <p:cNvPr id="9" name="Picture 8"/>
          <p:cNvPicPr>
            <a:picLocks noChangeAspect="1" noChangeArrowheads="1"/>
          </p:cNvPicPr>
          <p:nvPr/>
        </p:nvPicPr>
        <p:blipFill>
          <a:blip r:embed="rId4" cstate="screen"/>
          <a:srcRect/>
          <a:stretch>
            <a:fillRect/>
          </a:stretch>
        </p:blipFill>
        <p:spPr bwMode="auto">
          <a:xfrm>
            <a:off x="5365229" y="884337"/>
            <a:ext cx="2990850" cy="1981200"/>
          </a:xfrm>
          <a:prstGeom prst="rect">
            <a:avLst/>
          </a:prstGeom>
          <a:noFill/>
          <a:ln w="9525">
            <a:noFill/>
            <a:miter lim="800000"/>
            <a:headEnd/>
            <a:tailEnd/>
          </a:ln>
        </p:spPr>
      </p:pic>
      <p:sp>
        <p:nvSpPr>
          <p:cNvPr id="10" name="ZoneTexte 9"/>
          <p:cNvSpPr txBox="1"/>
          <p:nvPr/>
        </p:nvSpPr>
        <p:spPr>
          <a:xfrm>
            <a:off x="1043608" y="4725144"/>
            <a:ext cx="2016224" cy="276999"/>
          </a:xfrm>
          <a:prstGeom prst="rect">
            <a:avLst/>
          </a:prstGeom>
          <a:noFill/>
        </p:spPr>
        <p:txBody>
          <a:bodyPr wrap="square" rtlCol="0">
            <a:spAutoFit/>
          </a:bodyPr>
          <a:lstStyle/>
          <a:p>
            <a:r>
              <a:rPr lang="fr-FR" sz="1200" dirty="0" smtClean="0"/>
              <a:t>4 objets constituent la scène</a:t>
            </a:r>
            <a:endParaRPr lang="fr-FR" sz="1200" dirty="0"/>
          </a:p>
        </p:txBody>
      </p:sp>
      <p:pic>
        <p:nvPicPr>
          <p:cNvPr id="11" name="Picture 10"/>
          <p:cNvPicPr>
            <a:picLocks noChangeAspect="1" noChangeArrowheads="1"/>
          </p:cNvPicPr>
          <p:nvPr/>
        </p:nvPicPr>
        <p:blipFill>
          <a:blip r:embed="rId5" cstate="screen"/>
          <a:srcRect/>
          <a:stretch>
            <a:fillRect/>
          </a:stretch>
        </p:blipFill>
        <p:spPr bwMode="auto">
          <a:xfrm>
            <a:off x="7952184" y="826046"/>
            <a:ext cx="695325" cy="695325"/>
          </a:xfrm>
          <a:prstGeom prst="rect">
            <a:avLst/>
          </a:prstGeom>
          <a:noFill/>
          <a:ln w="9525">
            <a:solidFill>
              <a:schemeClr val="tx1"/>
            </a:solidFill>
            <a:miter lim="800000"/>
            <a:headEnd/>
            <a:tailEnd/>
          </a:ln>
        </p:spPr>
      </p:pic>
      <p:sp>
        <p:nvSpPr>
          <p:cNvPr id="12" name="ZoneTexte 11"/>
          <p:cNvSpPr txBox="1"/>
          <p:nvPr/>
        </p:nvSpPr>
        <p:spPr>
          <a:xfrm>
            <a:off x="422970" y="5195292"/>
            <a:ext cx="3456384" cy="276999"/>
          </a:xfrm>
          <a:prstGeom prst="rect">
            <a:avLst/>
          </a:prstGeom>
          <a:noFill/>
        </p:spPr>
        <p:txBody>
          <a:bodyPr wrap="square" rtlCol="0">
            <a:spAutoFit/>
          </a:bodyPr>
          <a:lstStyle/>
          <a:p>
            <a:r>
              <a:rPr lang="fr-FR" sz="1200" dirty="0" smtClean="0"/>
              <a:t>3 programmes ou scripts sont associés aux objets.</a:t>
            </a:r>
            <a:endParaRPr lang="fr-FR" sz="1200" dirty="0"/>
          </a:p>
        </p:txBody>
      </p:sp>
      <p:sp>
        <p:nvSpPr>
          <p:cNvPr id="13" name="ZoneTexte 12"/>
          <p:cNvSpPr txBox="1"/>
          <p:nvPr/>
        </p:nvSpPr>
        <p:spPr>
          <a:xfrm>
            <a:off x="3894956" y="2900561"/>
            <a:ext cx="3816424" cy="276999"/>
          </a:xfrm>
          <a:prstGeom prst="rect">
            <a:avLst/>
          </a:prstGeom>
          <a:noFill/>
        </p:spPr>
        <p:txBody>
          <a:bodyPr wrap="square" rtlCol="0">
            <a:spAutoFit/>
          </a:bodyPr>
          <a:lstStyle/>
          <a:p>
            <a:r>
              <a:rPr lang="fr-FR" sz="1200" dirty="0" smtClean="0"/>
              <a:t>Script pour simuler l’arrêt d’urgence du véhicule devant.</a:t>
            </a:r>
            <a:endParaRPr lang="fr-FR" sz="1200" dirty="0"/>
          </a:p>
        </p:txBody>
      </p:sp>
      <p:sp>
        <p:nvSpPr>
          <p:cNvPr id="14" name="ZoneTexte 13"/>
          <p:cNvSpPr txBox="1"/>
          <p:nvPr/>
        </p:nvSpPr>
        <p:spPr>
          <a:xfrm>
            <a:off x="6372200" y="3789040"/>
            <a:ext cx="2304256" cy="276999"/>
          </a:xfrm>
          <a:prstGeom prst="rect">
            <a:avLst/>
          </a:prstGeom>
          <a:solidFill>
            <a:schemeClr val="bg1">
              <a:lumMod val="60000"/>
              <a:lumOff val="40000"/>
            </a:schemeClr>
          </a:solidFill>
        </p:spPr>
        <p:txBody>
          <a:bodyPr wrap="square" rtlCol="0">
            <a:spAutoFit/>
          </a:bodyPr>
          <a:lstStyle/>
          <a:p>
            <a:r>
              <a:rPr lang="fr-FR" sz="1200" smtClean="0">
                <a:cs typeface="Arial" pitchFamily="34" charset="0"/>
              </a:rPr>
              <a:t>Demande </a:t>
            </a:r>
            <a:r>
              <a:rPr lang="fr-FR" sz="1200" dirty="0" smtClean="0">
                <a:cs typeface="Arial" pitchFamily="34" charset="0"/>
              </a:rPr>
              <a:t>la vitesse en km/h</a:t>
            </a:r>
            <a:endParaRPr lang="fr-FR" sz="1200" dirty="0">
              <a:cs typeface="Arial" pitchFamily="34" charset="0"/>
            </a:endParaRPr>
          </a:p>
        </p:txBody>
      </p:sp>
      <p:cxnSp>
        <p:nvCxnSpPr>
          <p:cNvPr id="15" name="Connecteur droit avec flèche 14"/>
          <p:cNvCxnSpPr>
            <a:stCxn id="14" idx="1"/>
          </p:cNvCxnSpPr>
          <p:nvPr/>
        </p:nvCxnSpPr>
        <p:spPr>
          <a:xfrm flipH="1">
            <a:off x="6012160" y="3927540"/>
            <a:ext cx="360040" cy="149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876256" y="4149080"/>
            <a:ext cx="1944216" cy="461665"/>
          </a:xfrm>
          <a:prstGeom prst="rect">
            <a:avLst/>
          </a:prstGeom>
          <a:solidFill>
            <a:schemeClr val="bg1">
              <a:lumMod val="60000"/>
              <a:lumOff val="40000"/>
            </a:schemeClr>
          </a:solidFill>
        </p:spPr>
        <p:txBody>
          <a:bodyPr wrap="square" rtlCol="0">
            <a:spAutoFit/>
          </a:bodyPr>
          <a:lstStyle/>
          <a:p>
            <a:r>
              <a:rPr lang="fr-FR" sz="1200" dirty="0" smtClean="0"/>
              <a:t>Répète si la vitesse est supérieure à 130 Km/h</a:t>
            </a:r>
            <a:endParaRPr lang="fr-FR" sz="1200" dirty="0"/>
          </a:p>
        </p:txBody>
      </p:sp>
      <p:cxnSp>
        <p:nvCxnSpPr>
          <p:cNvPr id="17" name="Connecteur droit avec flèche 16"/>
          <p:cNvCxnSpPr/>
          <p:nvPr/>
        </p:nvCxnSpPr>
        <p:spPr>
          <a:xfrm flipH="1">
            <a:off x="6444208" y="4581128"/>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358211" y="6011763"/>
            <a:ext cx="1296144" cy="461665"/>
          </a:xfrm>
          <a:prstGeom prst="rect">
            <a:avLst/>
          </a:prstGeom>
          <a:solidFill>
            <a:schemeClr val="bg1">
              <a:lumMod val="60000"/>
              <a:lumOff val="40000"/>
            </a:schemeClr>
          </a:solidFill>
        </p:spPr>
        <p:txBody>
          <a:bodyPr wrap="square" rtlCol="0">
            <a:spAutoFit/>
          </a:bodyPr>
          <a:lstStyle/>
          <a:p>
            <a:r>
              <a:rPr lang="fr-FR" sz="1200" dirty="0" smtClean="0"/>
              <a:t>Calcule la distance d’arrêt</a:t>
            </a:r>
            <a:endParaRPr lang="fr-FR" sz="1200" dirty="0"/>
          </a:p>
        </p:txBody>
      </p:sp>
      <p:sp>
        <p:nvSpPr>
          <p:cNvPr id="19" name="ZoneTexte 18"/>
          <p:cNvSpPr txBox="1"/>
          <p:nvPr/>
        </p:nvSpPr>
        <p:spPr>
          <a:xfrm>
            <a:off x="3563888" y="6093296"/>
            <a:ext cx="3672408" cy="276999"/>
          </a:xfrm>
          <a:prstGeom prst="rect">
            <a:avLst/>
          </a:prstGeom>
          <a:solidFill>
            <a:schemeClr val="bg1">
              <a:lumMod val="60000"/>
              <a:lumOff val="40000"/>
            </a:schemeClr>
          </a:solidFill>
        </p:spPr>
        <p:txBody>
          <a:bodyPr wrap="square" rtlCol="0">
            <a:spAutoFit/>
          </a:bodyPr>
          <a:lstStyle/>
          <a:p>
            <a:pPr algn="ctr"/>
            <a:r>
              <a:rPr lang="fr-FR" sz="1200" dirty="0" smtClean="0"/>
              <a:t>Envoie un message pour  exécuter un sous-programme</a:t>
            </a:r>
            <a:endParaRPr lang="fr-FR" sz="1200" dirty="0"/>
          </a:p>
        </p:txBody>
      </p:sp>
      <p:cxnSp>
        <p:nvCxnSpPr>
          <p:cNvPr id="20" name="Connecteur droit avec flèche 19"/>
          <p:cNvCxnSpPr/>
          <p:nvPr/>
        </p:nvCxnSpPr>
        <p:spPr>
          <a:xfrm flipH="1" flipV="1">
            <a:off x="6804248" y="5661248"/>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9" idx="0"/>
          </p:cNvCxnSpPr>
          <p:nvPr/>
        </p:nvCxnSpPr>
        <p:spPr>
          <a:xfrm flipH="1" flipV="1">
            <a:off x="5148064" y="5805264"/>
            <a:ext cx="25202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11"/>
          <p:cNvPicPr>
            <a:picLocks noChangeAspect="1" noChangeArrowheads="1"/>
          </p:cNvPicPr>
          <p:nvPr/>
        </p:nvPicPr>
        <p:blipFill>
          <a:blip r:embed="rId6" cstate="screen"/>
          <a:srcRect/>
          <a:stretch>
            <a:fillRect/>
          </a:stretch>
        </p:blipFill>
        <p:spPr bwMode="auto">
          <a:xfrm>
            <a:off x="470608" y="1028700"/>
            <a:ext cx="3381311" cy="4074374"/>
          </a:xfrm>
          <a:prstGeom prst="rect">
            <a:avLst/>
          </a:prstGeom>
          <a:noFill/>
          <a:ln w="9525">
            <a:noFill/>
            <a:miter lim="800000"/>
            <a:headEnd/>
            <a:tailEnd/>
          </a:ln>
        </p:spPr>
      </p:pic>
      <p:sp>
        <p:nvSpPr>
          <p:cNvPr id="23" name="ZoneTexte 22"/>
          <p:cNvSpPr txBox="1"/>
          <p:nvPr/>
        </p:nvSpPr>
        <p:spPr>
          <a:xfrm>
            <a:off x="5436096" y="3356992"/>
            <a:ext cx="2016224" cy="276999"/>
          </a:xfrm>
          <a:prstGeom prst="rect">
            <a:avLst/>
          </a:prstGeom>
          <a:solidFill>
            <a:schemeClr val="bg1">
              <a:lumMod val="60000"/>
              <a:lumOff val="40000"/>
            </a:schemeClr>
          </a:solidFill>
        </p:spPr>
        <p:txBody>
          <a:bodyPr wrap="square" rtlCol="0">
            <a:spAutoFit/>
          </a:bodyPr>
          <a:lstStyle/>
          <a:p>
            <a:r>
              <a:rPr lang="fr-FR" sz="1200" dirty="0" smtClean="0"/>
              <a:t>Initialise les variables</a:t>
            </a:r>
            <a:endParaRPr lang="fr-FR" sz="1200" dirty="0"/>
          </a:p>
        </p:txBody>
      </p:sp>
      <p:cxnSp>
        <p:nvCxnSpPr>
          <p:cNvPr id="24" name="Connecteur droit avec flèche 23"/>
          <p:cNvCxnSpPr/>
          <p:nvPr/>
        </p:nvCxnSpPr>
        <p:spPr>
          <a:xfrm flipH="1">
            <a:off x="5076056" y="3501008"/>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39552" y="1412776"/>
            <a:ext cx="1944216" cy="276999"/>
          </a:xfrm>
          <a:prstGeom prst="rect">
            <a:avLst/>
          </a:prstGeom>
          <a:solidFill>
            <a:schemeClr val="bg1">
              <a:lumMod val="60000"/>
              <a:lumOff val="40000"/>
            </a:schemeClr>
          </a:solidFill>
        </p:spPr>
        <p:txBody>
          <a:bodyPr wrap="square" rtlCol="0">
            <a:spAutoFit/>
          </a:bodyPr>
          <a:lstStyle/>
          <a:p>
            <a:pPr algn="ctr"/>
            <a:r>
              <a:rPr lang="fr-FR" sz="1200" dirty="0" smtClean="0"/>
              <a:t>Véhicule en mouvement</a:t>
            </a:r>
            <a:endParaRPr lang="fr-FR" sz="1200" dirty="0"/>
          </a:p>
        </p:txBody>
      </p:sp>
      <p:cxnSp>
        <p:nvCxnSpPr>
          <p:cNvPr id="26" name="Connecteur droit avec flèche 25"/>
          <p:cNvCxnSpPr/>
          <p:nvPr/>
        </p:nvCxnSpPr>
        <p:spPr>
          <a:xfrm>
            <a:off x="1691680" y="1628800"/>
            <a:ext cx="79208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763688" y="1052736"/>
            <a:ext cx="1944216" cy="276999"/>
          </a:xfrm>
          <a:prstGeom prst="rect">
            <a:avLst/>
          </a:prstGeom>
          <a:solidFill>
            <a:schemeClr val="bg1">
              <a:lumMod val="60000"/>
              <a:lumOff val="40000"/>
            </a:schemeClr>
          </a:solidFill>
        </p:spPr>
        <p:txBody>
          <a:bodyPr wrap="square" rtlCol="0">
            <a:spAutoFit/>
          </a:bodyPr>
          <a:lstStyle/>
          <a:p>
            <a:pPr algn="ctr"/>
            <a:r>
              <a:rPr lang="fr-FR" sz="1200" dirty="0" smtClean="0"/>
              <a:t>Véhicule à l’arrêt</a:t>
            </a:r>
            <a:endParaRPr lang="fr-FR" sz="1200" dirty="0"/>
          </a:p>
        </p:txBody>
      </p:sp>
      <p:cxnSp>
        <p:nvCxnSpPr>
          <p:cNvPr id="28" name="Connecteur droit avec flèche 27"/>
          <p:cNvCxnSpPr/>
          <p:nvPr/>
        </p:nvCxnSpPr>
        <p:spPr>
          <a:xfrm>
            <a:off x="2987824" y="1340768"/>
            <a:ext cx="21602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5"/>
          <p:cNvPicPr>
            <a:picLocks noChangeAspect="1" noChangeArrowheads="1"/>
          </p:cNvPicPr>
          <p:nvPr/>
        </p:nvPicPr>
        <p:blipFill>
          <a:blip r:embed="rId2" cstate="screen"/>
          <a:srcRect/>
          <a:stretch>
            <a:fillRect/>
          </a:stretch>
        </p:blipFill>
        <p:spPr bwMode="auto">
          <a:xfrm>
            <a:off x="7011888" y="685082"/>
            <a:ext cx="607700" cy="600794"/>
          </a:xfrm>
          <a:prstGeom prst="rect">
            <a:avLst/>
          </a:prstGeom>
          <a:solidFill>
            <a:schemeClr val="bg1">
              <a:lumMod val="60000"/>
              <a:lumOff val="40000"/>
            </a:schemeClr>
          </a:solidFill>
          <a:ln w="9525">
            <a:noFill/>
            <a:miter lim="800000"/>
            <a:headEnd/>
            <a:tailEnd/>
          </a:ln>
        </p:spPr>
      </p:pic>
      <p:cxnSp>
        <p:nvCxnSpPr>
          <p:cNvPr id="5" name="Connecteur droit avec flèche 4"/>
          <p:cNvCxnSpPr>
            <a:stCxn id="3" idx="1"/>
            <a:endCxn id="7" idx="0"/>
          </p:cNvCxnSpPr>
          <p:nvPr/>
        </p:nvCxnSpPr>
        <p:spPr>
          <a:xfrm flipH="1">
            <a:off x="6088013" y="985479"/>
            <a:ext cx="923875" cy="4272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00336" y="718989"/>
            <a:ext cx="5760640" cy="369332"/>
          </a:xfrm>
          <a:prstGeom prst="rect">
            <a:avLst/>
          </a:prstGeom>
          <a:solidFill>
            <a:schemeClr val="bg1">
              <a:lumMod val="60000"/>
              <a:lumOff val="40000"/>
            </a:schemeClr>
          </a:solidFill>
        </p:spPr>
        <p:txBody>
          <a:bodyPr wrap="square" rtlCol="0">
            <a:spAutoFit/>
          </a:bodyPr>
          <a:lstStyle/>
          <a:p>
            <a:r>
              <a:rPr lang="fr-FR" dirty="0" smtClean="0"/>
              <a:t>Algorithme détaillé de gestion du déplacement du véhicule</a:t>
            </a:r>
            <a:endParaRPr lang="fr-FR" dirty="0"/>
          </a:p>
        </p:txBody>
      </p:sp>
      <p:pic>
        <p:nvPicPr>
          <p:cNvPr id="7" name="Picture 2"/>
          <p:cNvPicPr>
            <a:picLocks noChangeAspect="1" noChangeArrowheads="1"/>
          </p:cNvPicPr>
          <p:nvPr/>
        </p:nvPicPr>
        <p:blipFill>
          <a:blip r:embed="rId3" cstate="screen"/>
          <a:srcRect/>
          <a:stretch>
            <a:fillRect/>
          </a:stretch>
        </p:blipFill>
        <p:spPr bwMode="auto">
          <a:xfrm>
            <a:off x="3563888" y="1412776"/>
            <a:ext cx="5048250" cy="4981575"/>
          </a:xfrm>
          <a:prstGeom prst="rect">
            <a:avLst/>
          </a:prstGeom>
          <a:solidFill>
            <a:schemeClr val="bg1">
              <a:lumMod val="60000"/>
              <a:lumOff val="40000"/>
            </a:schemeClr>
          </a:solidFill>
          <a:ln w="9525">
            <a:noFill/>
            <a:miter lim="800000"/>
            <a:headEnd/>
            <a:tailEnd/>
          </a:ln>
        </p:spPr>
      </p:pic>
      <p:sp>
        <p:nvSpPr>
          <p:cNvPr id="8" name="ZoneTexte 7"/>
          <p:cNvSpPr txBox="1"/>
          <p:nvPr/>
        </p:nvSpPr>
        <p:spPr>
          <a:xfrm>
            <a:off x="323850" y="1196752"/>
            <a:ext cx="3096022" cy="276999"/>
          </a:xfrm>
          <a:prstGeom prst="rect">
            <a:avLst/>
          </a:prstGeom>
          <a:solidFill>
            <a:schemeClr val="bg1">
              <a:lumMod val="60000"/>
              <a:lumOff val="40000"/>
            </a:schemeClr>
          </a:solidFill>
        </p:spPr>
        <p:txBody>
          <a:bodyPr wrap="square" rtlCol="0">
            <a:spAutoFit/>
          </a:bodyPr>
          <a:lstStyle/>
          <a:p>
            <a:pPr algn="ctr"/>
            <a:r>
              <a:rPr lang="fr-FR" sz="1200" dirty="0" smtClean="0"/>
              <a:t>Positionne le véhicule à gauche de l’écran</a:t>
            </a:r>
            <a:endParaRPr lang="fr-FR" sz="1200" dirty="0"/>
          </a:p>
        </p:txBody>
      </p:sp>
      <p:cxnSp>
        <p:nvCxnSpPr>
          <p:cNvPr id="9" name="Connecteur droit avec flèche 8"/>
          <p:cNvCxnSpPr>
            <a:stCxn id="8" idx="3"/>
          </p:cNvCxnSpPr>
          <p:nvPr/>
        </p:nvCxnSpPr>
        <p:spPr>
          <a:xfrm>
            <a:off x="3419872" y="1335252"/>
            <a:ext cx="288032" cy="5815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23850" y="1513930"/>
            <a:ext cx="3096022" cy="276999"/>
          </a:xfrm>
          <a:prstGeom prst="rect">
            <a:avLst/>
          </a:prstGeom>
          <a:solidFill>
            <a:schemeClr val="bg1">
              <a:lumMod val="60000"/>
              <a:lumOff val="40000"/>
            </a:schemeClr>
          </a:solidFill>
        </p:spPr>
        <p:txBody>
          <a:bodyPr wrap="square" rtlCol="0">
            <a:spAutoFit/>
          </a:bodyPr>
          <a:lstStyle/>
          <a:p>
            <a:pPr algn="ctr"/>
            <a:r>
              <a:rPr lang="fr-FR" sz="1200" dirty="0" smtClean="0"/>
              <a:t>Boucle à répétition infinie</a:t>
            </a:r>
            <a:endParaRPr lang="fr-FR" sz="1200" dirty="0"/>
          </a:p>
        </p:txBody>
      </p:sp>
      <p:cxnSp>
        <p:nvCxnSpPr>
          <p:cNvPr id="11" name="Connecteur droit avec flèche 10"/>
          <p:cNvCxnSpPr>
            <a:stCxn id="10" idx="3"/>
          </p:cNvCxnSpPr>
          <p:nvPr/>
        </p:nvCxnSpPr>
        <p:spPr>
          <a:xfrm>
            <a:off x="3419872" y="1652430"/>
            <a:ext cx="288032" cy="4375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19088" y="1835869"/>
            <a:ext cx="3096022" cy="276999"/>
          </a:xfrm>
          <a:prstGeom prst="rect">
            <a:avLst/>
          </a:prstGeom>
          <a:solidFill>
            <a:schemeClr val="bg1">
              <a:lumMod val="60000"/>
              <a:lumOff val="40000"/>
            </a:schemeClr>
          </a:solidFill>
        </p:spPr>
        <p:txBody>
          <a:bodyPr wrap="square" rtlCol="0">
            <a:spAutoFit/>
          </a:bodyPr>
          <a:lstStyle/>
          <a:p>
            <a:pPr algn="ctr"/>
            <a:r>
              <a:rPr lang="fr-FR" sz="1200" dirty="0" smtClean="0"/>
              <a:t>Adapte à l’écran le déplacement du véhicule</a:t>
            </a:r>
            <a:endParaRPr lang="fr-FR" sz="1200" dirty="0"/>
          </a:p>
        </p:txBody>
      </p:sp>
      <p:sp>
        <p:nvSpPr>
          <p:cNvPr id="13" name="ZoneTexte 12"/>
          <p:cNvSpPr txBox="1"/>
          <p:nvPr/>
        </p:nvSpPr>
        <p:spPr>
          <a:xfrm>
            <a:off x="323849" y="2167334"/>
            <a:ext cx="3086497" cy="461665"/>
          </a:xfrm>
          <a:prstGeom prst="rect">
            <a:avLst/>
          </a:prstGeom>
          <a:solidFill>
            <a:schemeClr val="bg1">
              <a:lumMod val="60000"/>
              <a:lumOff val="40000"/>
            </a:schemeClr>
          </a:solidFill>
        </p:spPr>
        <p:txBody>
          <a:bodyPr wrap="square" rtlCol="0">
            <a:spAutoFit/>
          </a:bodyPr>
          <a:lstStyle/>
          <a:p>
            <a:pPr algn="ctr"/>
            <a:r>
              <a:rPr lang="fr-FR" sz="1200" dirty="0" smtClean="0"/>
              <a:t>Teste si le véhicule entre en contact avec le véhicule à l’arrêt</a:t>
            </a:r>
            <a:endParaRPr lang="fr-FR" sz="1200" dirty="0"/>
          </a:p>
        </p:txBody>
      </p:sp>
      <p:sp>
        <p:nvSpPr>
          <p:cNvPr id="14" name="ZoneTexte 13"/>
          <p:cNvSpPr txBox="1"/>
          <p:nvPr/>
        </p:nvSpPr>
        <p:spPr>
          <a:xfrm>
            <a:off x="328614" y="2681486"/>
            <a:ext cx="3105546" cy="461665"/>
          </a:xfrm>
          <a:prstGeom prst="rect">
            <a:avLst/>
          </a:prstGeom>
          <a:solidFill>
            <a:schemeClr val="bg1">
              <a:lumMod val="60000"/>
              <a:lumOff val="40000"/>
            </a:schemeClr>
          </a:solidFill>
        </p:spPr>
        <p:txBody>
          <a:bodyPr wrap="square" rtlCol="0">
            <a:spAutoFit/>
          </a:bodyPr>
          <a:lstStyle/>
          <a:p>
            <a:pPr algn="ctr"/>
            <a:r>
              <a:rPr lang="fr-FR" sz="1200" dirty="0" smtClean="0"/>
              <a:t>Si la condition du test est vrai, affiche le message d’accident.</a:t>
            </a:r>
            <a:endParaRPr lang="fr-FR" sz="1200" dirty="0"/>
          </a:p>
        </p:txBody>
      </p:sp>
      <p:sp>
        <p:nvSpPr>
          <p:cNvPr id="15" name="ZoneTexte 14"/>
          <p:cNvSpPr txBox="1"/>
          <p:nvPr/>
        </p:nvSpPr>
        <p:spPr>
          <a:xfrm>
            <a:off x="328612" y="3190875"/>
            <a:ext cx="3096022" cy="461665"/>
          </a:xfrm>
          <a:prstGeom prst="rect">
            <a:avLst/>
          </a:prstGeom>
          <a:solidFill>
            <a:schemeClr val="bg1">
              <a:lumMod val="60000"/>
              <a:lumOff val="40000"/>
            </a:schemeClr>
          </a:solidFill>
        </p:spPr>
        <p:txBody>
          <a:bodyPr wrap="square" rtlCol="0">
            <a:spAutoFit/>
          </a:bodyPr>
          <a:lstStyle/>
          <a:p>
            <a:pPr algn="ctr"/>
            <a:r>
              <a:rPr lang="fr-FR" sz="1200" dirty="0" smtClean="0"/>
              <a:t>Teste si la touche espace est pressée pour simuler le freinage</a:t>
            </a:r>
            <a:endParaRPr lang="fr-FR" sz="1200" dirty="0"/>
          </a:p>
        </p:txBody>
      </p:sp>
      <p:cxnSp>
        <p:nvCxnSpPr>
          <p:cNvPr id="17" name="Connecteur droit avec flèche 16"/>
          <p:cNvCxnSpPr>
            <a:stCxn id="13" idx="3"/>
          </p:cNvCxnSpPr>
          <p:nvPr/>
        </p:nvCxnSpPr>
        <p:spPr>
          <a:xfrm>
            <a:off x="3410346" y="2398167"/>
            <a:ext cx="699692" cy="1783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33375" y="3718743"/>
            <a:ext cx="3067447" cy="276999"/>
          </a:xfrm>
          <a:prstGeom prst="rect">
            <a:avLst/>
          </a:prstGeom>
          <a:solidFill>
            <a:schemeClr val="bg1">
              <a:lumMod val="60000"/>
              <a:lumOff val="40000"/>
            </a:schemeClr>
          </a:solidFill>
        </p:spPr>
        <p:txBody>
          <a:bodyPr wrap="square" rtlCol="0">
            <a:spAutoFit/>
          </a:bodyPr>
          <a:lstStyle/>
          <a:p>
            <a:pPr algn="ctr"/>
            <a:r>
              <a:rPr lang="fr-FR" sz="1200" dirty="0" smtClean="0"/>
              <a:t>Change l’état du frein</a:t>
            </a:r>
            <a:endParaRPr lang="fr-FR" sz="1200" dirty="0"/>
          </a:p>
        </p:txBody>
      </p:sp>
      <p:sp>
        <p:nvSpPr>
          <p:cNvPr id="21" name="ZoneTexte 20"/>
          <p:cNvSpPr txBox="1"/>
          <p:nvPr/>
        </p:nvSpPr>
        <p:spPr>
          <a:xfrm>
            <a:off x="338136" y="4054971"/>
            <a:ext cx="3048397" cy="461665"/>
          </a:xfrm>
          <a:prstGeom prst="rect">
            <a:avLst/>
          </a:prstGeom>
          <a:solidFill>
            <a:schemeClr val="bg1">
              <a:lumMod val="60000"/>
              <a:lumOff val="40000"/>
            </a:schemeClr>
          </a:solidFill>
        </p:spPr>
        <p:txBody>
          <a:bodyPr wrap="square" rtlCol="0">
            <a:spAutoFit/>
          </a:bodyPr>
          <a:lstStyle/>
          <a:p>
            <a:pPr algn="ctr"/>
            <a:r>
              <a:rPr lang="fr-FR" sz="1200" dirty="0" smtClean="0"/>
              <a:t>Continue de faire avancer le véhicule de la distance de freinage calculée</a:t>
            </a:r>
            <a:endParaRPr lang="fr-FR" sz="1200" dirty="0"/>
          </a:p>
        </p:txBody>
      </p:sp>
      <p:sp>
        <p:nvSpPr>
          <p:cNvPr id="23" name="ZoneTexte 22"/>
          <p:cNvSpPr txBox="1"/>
          <p:nvPr/>
        </p:nvSpPr>
        <p:spPr>
          <a:xfrm>
            <a:off x="333375" y="4592935"/>
            <a:ext cx="3105547" cy="276999"/>
          </a:xfrm>
          <a:prstGeom prst="rect">
            <a:avLst/>
          </a:prstGeom>
          <a:solidFill>
            <a:schemeClr val="bg1">
              <a:lumMod val="60000"/>
              <a:lumOff val="40000"/>
            </a:schemeClr>
          </a:solidFill>
        </p:spPr>
        <p:txBody>
          <a:bodyPr wrap="square" rtlCol="0">
            <a:spAutoFit/>
          </a:bodyPr>
          <a:lstStyle/>
          <a:p>
            <a:pPr algn="ctr"/>
            <a:r>
              <a:rPr lang="fr-FR" sz="1200" dirty="0" smtClean="0"/>
              <a:t>Montre et incrémente la distance après freinage</a:t>
            </a:r>
            <a:endParaRPr lang="fr-FR" sz="1200" dirty="0"/>
          </a:p>
        </p:txBody>
      </p:sp>
      <p:sp>
        <p:nvSpPr>
          <p:cNvPr id="25" name="ZoneTexte 24"/>
          <p:cNvSpPr txBox="1"/>
          <p:nvPr/>
        </p:nvSpPr>
        <p:spPr>
          <a:xfrm>
            <a:off x="342899" y="4933925"/>
            <a:ext cx="3086497" cy="461665"/>
          </a:xfrm>
          <a:prstGeom prst="rect">
            <a:avLst/>
          </a:prstGeom>
          <a:solidFill>
            <a:schemeClr val="bg1">
              <a:lumMod val="60000"/>
              <a:lumOff val="40000"/>
            </a:schemeClr>
          </a:solidFill>
        </p:spPr>
        <p:txBody>
          <a:bodyPr wrap="square" rtlCol="0">
            <a:spAutoFit/>
          </a:bodyPr>
          <a:lstStyle/>
          <a:p>
            <a:pPr algn="ctr"/>
            <a:r>
              <a:rPr lang="fr-FR" sz="1200" dirty="0" smtClean="0"/>
              <a:t>Adapte à l’écran le déplacement du véhicule pendant le freinage</a:t>
            </a:r>
            <a:endParaRPr lang="fr-FR" sz="1200" dirty="0"/>
          </a:p>
        </p:txBody>
      </p:sp>
      <p:sp>
        <p:nvSpPr>
          <p:cNvPr id="27" name="ZoneTexte 26"/>
          <p:cNvSpPr txBox="1"/>
          <p:nvPr/>
        </p:nvSpPr>
        <p:spPr>
          <a:xfrm>
            <a:off x="338137" y="5437981"/>
            <a:ext cx="3115072" cy="461665"/>
          </a:xfrm>
          <a:prstGeom prst="rect">
            <a:avLst/>
          </a:prstGeom>
          <a:solidFill>
            <a:schemeClr val="bg1">
              <a:lumMod val="60000"/>
              <a:lumOff val="40000"/>
            </a:schemeClr>
          </a:solidFill>
        </p:spPr>
        <p:txBody>
          <a:bodyPr wrap="square" rtlCol="0">
            <a:spAutoFit/>
          </a:bodyPr>
          <a:lstStyle/>
          <a:p>
            <a:pPr algn="ctr"/>
            <a:r>
              <a:rPr lang="fr-FR" sz="1200" dirty="0" smtClean="0"/>
              <a:t>Teste si le véhicule entre en contact avec le véhicule à l’arrêt pendant le freinage</a:t>
            </a:r>
            <a:endParaRPr lang="fr-FR" sz="1200" dirty="0"/>
          </a:p>
        </p:txBody>
      </p:sp>
      <p:sp>
        <p:nvSpPr>
          <p:cNvPr id="29" name="ZoneTexte 28"/>
          <p:cNvSpPr txBox="1"/>
          <p:nvPr/>
        </p:nvSpPr>
        <p:spPr>
          <a:xfrm>
            <a:off x="346770" y="5956324"/>
            <a:ext cx="3168352" cy="461665"/>
          </a:xfrm>
          <a:prstGeom prst="rect">
            <a:avLst/>
          </a:prstGeom>
          <a:solidFill>
            <a:schemeClr val="bg1">
              <a:lumMod val="60000"/>
              <a:lumOff val="40000"/>
            </a:schemeClr>
          </a:solidFill>
        </p:spPr>
        <p:txBody>
          <a:bodyPr wrap="square" rtlCol="0">
            <a:spAutoFit/>
          </a:bodyPr>
          <a:lstStyle/>
          <a:p>
            <a:pPr algn="ctr"/>
            <a:r>
              <a:rPr lang="fr-FR" sz="1200" dirty="0" smtClean="0"/>
              <a:t>Si il n’y a pas de contact avec le véhicule, affiche que l’accident est évité</a:t>
            </a:r>
            <a:endParaRPr lang="fr-FR" sz="1200" dirty="0"/>
          </a:p>
        </p:txBody>
      </p:sp>
      <p:sp>
        <p:nvSpPr>
          <p:cNvPr id="31" name="ZoneTexte 30"/>
          <p:cNvSpPr txBox="1"/>
          <p:nvPr/>
        </p:nvSpPr>
        <p:spPr>
          <a:xfrm>
            <a:off x="6588224" y="2276872"/>
            <a:ext cx="1656184" cy="461665"/>
          </a:xfrm>
          <a:prstGeom prst="rect">
            <a:avLst/>
          </a:prstGeom>
          <a:solidFill>
            <a:schemeClr val="bg1">
              <a:lumMod val="60000"/>
              <a:lumOff val="40000"/>
            </a:schemeClr>
          </a:solidFill>
        </p:spPr>
        <p:txBody>
          <a:bodyPr wrap="square" rtlCol="0">
            <a:spAutoFit/>
          </a:bodyPr>
          <a:lstStyle/>
          <a:p>
            <a:pPr algn="ctr"/>
            <a:r>
              <a:rPr lang="fr-FR" sz="1200" dirty="0" smtClean="0"/>
              <a:t>Sous programme d’arrêt de la simulation</a:t>
            </a:r>
            <a:endParaRPr lang="fr-FR" sz="1200" dirty="0"/>
          </a:p>
        </p:txBody>
      </p:sp>
      <p:cxnSp>
        <p:nvCxnSpPr>
          <p:cNvPr id="32" name="Connecteur droit avec flèche 31"/>
          <p:cNvCxnSpPr/>
          <p:nvPr/>
        </p:nvCxnSpPr>
        <p:spPr>
          <a:xfrm flipH="1" flipV="1">
            <a:off x="7452320" y="1988841"/>
            <a:ext cx="72008" cy="288031"/>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588224" y="3212976"/>
            <a:ext cx="1944216" cy="461665"/>
          </a:xfrm>
          <a:prstGeom prst="rect">
            <a:avLst/>
          </a:prstGeom>
          <a:solidFill>
            <a:schemeClr val="bg1">
              <a:lumMod val="60000"/>
              <a:lumOff val="40000"/>
            </a:schemeClr>
          </a:solidFill>
        </p:spPr>
        <p:txBody>
          <a:bodyPr wrap="square" rtlCol="0">
            <a:spAutoFit/>
          </a:bodyPr>
          <a:lstStyle/>
          <a:p>
            <a:pPr algn="ctr"/>
            <a:r>
              <a:rPr lang="fr-FR" sz="1200" dirty="0" smtClean="0"/>
              <a:t>Envoyer un message à un autre objet</a:t>
            </a:r>
            <a:endParaRPr lang="fr-FR" sz="1200" dirty="0"/>
          </a:p>
        </p:txBody>
      </p:sp>
      <p:cxnSp>
        <p:nvCxnSpPr>
          <p:cNvPr id="34" name="Connecteur droit avec flèche 33"/>
          <p:cNvCxnSpPr>
            <a:stCxn id="33" idx="1"/>
          </p:cNvCxnSpPr>
          <p:nvPr/>
        </p:nvCxnSpPr>
        <p:spPr>
          <a:xfrm flipH="1" flipV="1">
            <a:off x="6084168" y="3068960"/>
            <a:ext cx="504056" cy="374849"/>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33" idx="1"/>
          </p:cNvCxnSpPr>
          <p:nvPr/>
        </p:nvCxnSpPr>
        <p:spPr>
          <a:xfrm flipH="1">
            <a:off x="6300192" y="3443809"/>
            <a:ext cx="288032" cy="1713383"/>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33" idx="1"/>
          </p:cNvCxnSpPr>
          <p:nvPr/>
        </p:nvCxnSpPr>
        <p:spPr>
          <a:xfrm flipH="1">
            <a:off x="5580112" y="3443809"/>
            <a:ext cx="1008112" cy="2433463"/>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3410347" y="2057242"/>
            <a:ext cx="633016" cy="3097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14" idx="3"/>
          </p:cNvCxnSpPr>
          <p:nvPr/>
        </p:nvCxnSpPr>
        <p:spPr>
          <a:xfrm flipV="1">
            <a:off x="3434160" y="2852739"/>
            <a:ext cx="694928" cy="595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15" idx="3"/>
          </p:cNvCxnSpPr>
          <p:nvPr/>
        </p:nvCxnSpPr>
        <p:spPr>
          <a:xfrm>
            <a:off x="3424634" y="3421708"/>
            <a:ext cx="556816" cy="406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19" idx="3"/>
          </p:cNvCxnSpPr>
          <p:nvPr/>
        </p:nvCxnSpPr>
        <p:spPr>
          <a:xfrm flipV="1">
            <a:off x="3400822" y="3671889"/>
            <a:ext cx="709216" cy="1853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21" idx="3"/>
          </p:cNvCxnSpPr>
          <p:nvPr/>
        </p:nvCxnSpPr>
        <p:spPr>
          <a:xfrm flipV="1">
            <a:off x="3386533" y="4048126"/>
            <a:ext cx="728267" cy="237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23" idx="3"/>
          </p:cNvCxnSpPr>
          <p:nvPr/>
        </p:nvCxnSpPr>
        <p:spPr>
          <a:xfrm flipV="1">
            <a:off x="3438922" y="4191001"/>
            <a:ext cx="799703" cy="5404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3424633" y="4533900"/>
            <a:ext cx="852092" cy="6805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stCxn id="27" idx="3"/>
          </p:cNvCxnSpPr>
          <p:nvPr/>
        </p:nvCxnSpPr>
        <p:spPr>
          <a:xfrm flipV="1">
            <a:off x="3453209" y="4829175"/>
            <a:ext cx="823516" cy="8396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stCxn id="29" idx="3"/>
          </p:cNvCxnSpPr>
          <p:nvPr/>
        </p:nvCxnSpPr>
        <p:spPr>
          <a:xfrm flipV="1">
            <a:off x="3515122" y="5657850"/>
            <a:ext cx="590153" cy="5293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6945213" y="350565"/>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Technologie</a:t>
            </a:r>
            <a:endParaRPr lang="fr-FR"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p:cNvPicPr>
            <a:picLocks noChangeAspect="1" noChangeArrowheads="1"/>
          </p:cNvPicPr>
          <p:nvPr/>
        </p:nvPicPr>
        <p:blipFill>
          <a:blip r:embed="rId2" cstate="screen"/>
          <a:srcRect/>
          <a:stretch>
            <a:fillRect/>
          </a:stretch>
        </p:blipFill>
        <p:spPr bwMode="auto">
          <a:xfrm>
            <a:off x="467544" y="3501008"/>
            <a:ext cx="2232248" cy="3055488"/>
          </a:xfrm>
          <a:prstGeom prst="rect">
            <a:avLst/>
          </a:prstGeom>
          <a:noFill/>
          <a:ln w="9525">
            <a:noFill/>
            <a:miter lim="800000"/>
            <a:headEnd/>
            <a:tailEnd/>
          </a:ln>
        </p:spPr>
      </p:pic>
      <p:pic>
        <p:nvPicPr>
          <p:cNvPr id="7" name="Picture 4"/>
          <p:cNvPicPr>
            <a:picLocks noChangeAspect="1" noChangeArrowheads="1"/>
          </p:cNvPicPr>
          <p:nvPr/>
        </p:nvPicPr>
        <p:blipFill>
          <a:blip r:embed="rId3" cstate="screen"/>
          <a:srcRect/>
          <a:stretch>
            <a:fillRect/>
          </a:stretch>
        </p:blipFill>
        <p:spPr bwMode="auto">
          <a:xfrm>
            <a:off x="395536" y="1052736"/>
            <a:ext cx="4032448" cy="1443105"/>
          </a:xfrm>
          <a:prstGeom prst="rect">
            <a:avLst/>
          </a:prstGeom>
          <a:noFill/>
          <a:ln w="9525">
            <a:noFill/>
            <a:miter lim="800000"/>
            <a:headEnd/>
            <a:tailEnd/>
          </a:ln>
        </p:spPr>
      </p:pic>
      <p:pic>
        <p:nvPicPr>
          <p:cNvPr id="8" name="Picture 5"/>
          <p:cNvPicPr>
            <a:picLocks noChangeAspect="1" noChangeArrowheads="1"/>
          </p:cNvPicPr>
          <p:nvPr/>
        </p:nvPicPr>
        <p:blipFill>
          <a:blip r:embed="rId4" cstate="screen"/>
          <a:srcRect/>
          <a:stretch>
            <a:fillRect/>
          </a:stretch>
        </p:blipFill>
        <p:spPr bwMode="auto">
          <a:xfrm>
            <a:off x="6588224" y="3429000"/>
            <a:ext cx="1864888" cy="2671961"/>
          </a:xfrm>
          <a:prstGeom prst="rect">
            <a:avLst/>
          </a:prstGeom>
          <a:noFill/>
          <a:ln w="9525">
            <a:noFill/>
            <a:miter lim="800000"/>
            <a:headEnd/>
            <a:tailEnd/>
          </a:ln>
        </p:spPr>
      </p:pic>
      <p:pic>
        <p:nvPicPr>
          <p:cNvPr id="9" name="Picture 6"/>
          <p:cNvPicPr>
            <a:picLocks noChangeAspect="1" noChangeArrowheads="1"/>
          </p:cNvPicPr>
          <p:nvPr/>
        </p:nvPicPr>
        <p:blipFill>
          <a:blip r:embed="rId5" cstate="screen"/>
          <a:srcRect/>
          <a:stretch>
            <a:fillRect/>
          </a:stretch>
        </p:blipFill>
        <p:spPr bwMode="auto">
          <a:xfrm>
            <a:off x="3419872" y="3429000"/>
            <a:ext cx="2948359" cy="1513857"/>
          </a:xfrm>
          <a:prstGeom prst="rect">
            <a:avLst/>
          </a:prstGeom>
          <a:noFill/>
          <a:ln w="9525">
            <a:noFill/>
            <a:miter lim="800000"/>
            <a:headEnd/>
            <a:tailEnd/>
          </a:ln>
        </p:spPr>
      </p:pic>
      <p:pic>
        <p:nvPicPr>
          <p:cNvPr id="10" name="Picture 7"/>
          <p:cNvPicPr>
            <a:picLocks noChangeAspect="1" noChangeArrowheads="1"/>
          </p:cNvPicPr>
          <p:nvPr/>
        </p:nvPicPr>
        <p:blipFill>
          <a:blip r:embed="rId6" cstate="screen"/>
          <a:srcRect/>
          <a:stretch>
            <a:fillRect/>
          </a:stretch>
        </p:blipFill>
        <p:spPr bwMode="auto">
          <a:xfrm>
            <a:off x="2915816" y="5805264"/>
            <a:ext cx="2619375" cy="781050"/>
          </a:xfrm>
          <a:prstGeom prst="rect">
            <a:avLst/>
          </a:prstGeom>
          <a:noFill/>
          <a:ln w="9525">
            <a:noFill/>
            <a:miter lim="800000"/>
            <a:headEnd/>
            <a:tailEnd/>
          </a:ln>
        </p:spPr>
      </p:pic>
      <p:sp>
        <p:nvSpPr>
          <p:cNvPr id="11" name="ZoneTexte 10"/>
          <p:cNvSpPr txBox="1"/>
          <p:nvPr/>
        </p:nvSpPr>
        <p:spPr>
          <a:xfrm>
            <a:off x="447676" y="331515"/>
            <a:ext cx="5695950" cy="276999"/>
          </a:xfrm>
          <a:prstGeom prst="rect">
            <a:avLst/>
          </a:prstGeom>
          <a:solidFill>
            <a:schemeClr val="bg1">
              <a:lumMod val="60000"/>
              <a:lumOff val="40000"/>
            </a:schemeClr>
          </a:solidFill>
        </p:spPr>
        <p:txBody>
          <a:bodyPr wrap="square" rtlCol="0">
            <a:spAutoFit/>
          </a:bodyPr>
          <a:lstStyle/>
          <a:p>
            <a:r>
              <a:rPr lang="fr-FR" sz="1200" dirty="0" smtClean="0"/>
              <a:t>Connexion d’une carte </a:t>
            </a:r>
            <a:r>
              <a:rPr lang="fr-FR" sz="1200" dirty="0" err="1" smtClean="0"/>
              <a:t>Arduino</a:t>
            </a:r>
            <a:r>
              <a:rPr lang="fr-FR" sz="1200" dirty="0" smtClean="0"/>
              <a:t> de type « </a:t>
            </a:r>
            <a:r>
              <a:rPr lang="fr-FR" sz="1200" dirty="0" err="1" smtClean="0"/>
              <a:t>Uno</a:t>
            </a:r>
            <a:r>
              <a:rPr lang="fr-FR" sz="1200" dirty="0" smtClean="0"/>
              <a:t> » dans le logiciel </a:t>
            </a:r>
            <a:r>
              <a:rPr lang="fr-FR" sz="1200" dirty="0" err="1" smtClean="0"/>
              <a:t>mBlock</a:t>
            </a:r>
            <a:endParaRPr lang="fr-FR" sz="1200" dirty="0"/>
          </a:p>
        </p:txBody>
      </p:sp>
      <p:sp>
        <p:nvSpPr>
          <p:cNvPr id="12" name="ZoneTexte 11"/>
          <p:cNvSpPr txBox="1"/>
          <p:nvPr/>
        </p:nvSpPr>
        <p:spPr>
          <a:xfrm>
            <a:off x="323528" y="692696"/>
            <a:ext cx="4032448" cy="276999"/>
          </a:xfrm>
          <a:prstGeom prst="rect">
            <a:avLst/>
          </a:prstGeom>
          <a:noFill/>
        </p:spPr>
        <p:txBody>
          <a:bodyPr wrap="square" rtlCol="0">
            <a:spAutoFit/>
          </a:bodyPr>
          <a:lstStyle/>
          <a:p>
            <a:r>
              <a:rPr lang="fr-FR" sz="1200" dirty="0" smtClean="0"/>
              <a:t>Un clic sur le menu « Extensions »</a:t>
            </a:r>
            <a:endParaRPr lang="fr-FR" sz="1200" dirty="0"/>
          </a:p>
        </p:txBody>
      </p:sp>
      <p:sp>
        <p:nvSpPr>
          <p:cNvPr id="13" name="ZoneTexte 12"/>
          <p:cNvSpPr txBox="1"/>
          <p:nvPr/>
        </p:nvSpPr>
        <p:spPr>
          <a:xfrm>
            <a:off x="4990331" y="766986"/>
            <a:ext cx="2664296" cy="276999"/>
          </a:xfrm>
          <a:prstGeom prst="rect">
            <a:avLst/>
          </a:prstGeom>
          <a:noFill/>
        </p:spPr>
        <p:txBody>
          <a:bodyPr wrap="square" rtlCol="0">
            <a:spAutoFit/>
          </a:bodyPr>
          <a:lstStyle/>
          <a:p>
            <a:r>
              <a:rPr lang="fr-FR" sz="1200" dirty="0" smtClean="0"/>
              <a:t>Un autre clic sur le menu « Robotique »</a:t>
            </a:r>
            <a:endParaRPr lang="fr-FR" sz="1200" dirty="0"/>
          </a:p>
        </p:txBody>
      </p:sp>
      <p:sp>
        <p:nvSpPr>
          <p:cNvPr id="14" name="ZoneTexte 13"/>
          <p:cNvSpPr txBox="1"/>
          <p:nvPr/>
        </p:nvSpPr>
        <p:spPr>
          <a:xfrm>
            <a:off x="392485" y="2948186"/>
            <a:ext cx="7992888" cy="276999"/>
          </a:xfrm>
          <a:prstGeom prst="rect">
            <a:avLst/>
          </a:prstGeom>
          <a:noFill/>
        </p:spPr>
        <p:txBody>
          <a:bodyPr wrap="square" rtlCol="0">
            <a:spAutoFit/>
          </a:bodyPr>
          <a:lstStyle/>
          <a:p>
            <a:pPr algn="ctr"/>
            <a:r>
              <a:rPr lang="fr-FR" sz="1200" b="1" dirty="0" smtClean="0"/>
              <a:t>Les instructions relatives au matériel </a:t>
            </a:r>
            <a:r>
              <a:rPr lang="fr-FR" sz="1200" b="1" dirty="0" err="1" smtClean="0"/>
              <a:t>Arduino</a:t>
            </a:r>
            <a:r>
              <a:rPr lang="fr-FR" sz="1200" b="1" dirty="0" smtClean="0"/>
              <a:t> sont utilisables comme les blocs et objets de Scratch 2.</a:t>
            </a:r>
            <a:endParaRPr lang="fr-FR" sz="1200" b="1" dirty="0"/>
          </a:p>
        </p:txBody>
      </p:sp>
      <p:sp>
        <p:nvSpPr>
          <p:cNvPr id="15" name="ZoneTexte 14"/>
          <p:cNvSpPr txBox="1"/>
          <p:nvPr/>
        </p:nvSpPr>
        <p:spPr>
          <a:xfrm>
            <a:off x="3347864" y="5157192"/>
            <a:ext cx="3024336" cy="461665"/>
          </a:xfrm>
          <a:prstGeom prst="rect">
            <a:avLst/>
          </a:prstGeom>
          <a:noFill/>
        </p:spPr>
        <p:txBody>
          <a:bodyPr wrap="square" rtlCol="0">
            <a:spAutoFit/>
          </a:bodyPr>
          <a:lstStyle/>
          <a:p>
            <a:r>
              <a:rPr lang="fr-FR" sz="1200" dirty="0" smtClean="0"/>
              <a:t>Pour connecter la carte, préciser le modèle et le port de communication utilisé</a:t>
            </a:r>
            <a:endParaRPr lang="fr-FR" sz="1200" dirty="0"/>
          </a:p>
        </p:txBody>
      </p:sp>
      <p:sp>
        <p:nvSpPr>
          <p:cNvPr id="16" name="ZoneTexte 15"/>
          <p:cNvSpPr txBox="1"/>
          <p:nvPr/>
        </p:nvSpPr>
        <p:spPr>
          <a:xfrm>
            <a:off x="5580112" y="6309320"/>
            <a:ext cx="3384376" cy="276999"/>
          </a:xfrm>
          <a:prstGeom prst="rect">
            <a:avLst/>
          </a:prstGeom>
          <a:noFill/>
        </p:spPr>
        <p:txBody>
          <a:bodyPr wrap="square" rtlCol="0">
            <a:spAutoFit/>
          </a:bodyPr>
          <a:lstStyle/>
          <a:p>
            <a:r>
              <a:rPr lang="fr-FR" sz="1200" dirty="0" smtClean="0"/>
              <a:t>Le voyant vert indique que la connexion est établie.</a:t>
            </a:r>
            <a:endParaRPr lang="fr-FR" sz="1200" dirty="0"/>
          </a:p>
        </p:txBody>
      </p:sp>
      <p:cxnSp>
        <p:nvCxnSpPr>
          <p:cNvPr id="17" name="Connecteur droit avec flèche 16"/>
          <p:cNvCxnSpPr/>
          <p:nvPr/>
        </p:nvCxnSpPr>
        <p:spPr>
          <a:xfrm flipH="1">
            <a:off x="1763688" y="3140968"/>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4572000" y="4797152"/>
            <a:ext cx="216024" cy="28803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4572000" y="5013176"/>
            <a:ext cx="2088232" cy="7200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5364088" y="6093296"/>
            <a:ext cx="432048" cy="216024"/>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58370" name="Picture 2"/>
          <p:cNvPicPr>
            <a:picLocks noChangeAspect="1" noChangeArrowheads="1"/>
          </p:cNvPicPr>
          <p:nvPr/>
        </p:nvPicPr>
        <p:blipFill>
          <a:blip r:embed="rId7" cstate="print"/>
          <a:srcRect/>
          <a:stretch>
            <a:fillRect/>
          </a:stretch>
        </p:blipFill>
        <p:spPr bwMode="auto">
          <a:xfrm>
            <a:off x="4829175" y="1047750"/>
            <a:ext cx="2933700" cy="1771650"/>
          </a:xfrm>
          <a:prstGeom prst="rect">
            <a:avLst/>
          </a:prstGeom>
          <a:noFill/>
          <a:ln w="9525">
            <a:noFill/>
            <a:miter lim="800000"/>
            <a:headEnd/>
            <a:tailEnd/>
          </a:ln>
        </p:spPr>
      </p:pic>
      <p:sp>
        <p:nvSpPr>
          <p:cNvPr id="22" name="ZoneTexte 21"/>
          <p:cNvSpPr txBox="1"/>
          <p:nvPr/>
        </p:nvSpPr>
        <p:spPr>
          <a:xfrm>
            <a:off x="6992838" y="350565"/>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Technologie</a:t>
            </a:r>
            <a:endParaRPr lang="fr-FR"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p:cNvPicPr>
            <a:picLocks noChangeAspect="1" noChangeArrowheads="1"/>
          </p:cNvPicPr>
          <p:nvPr/>
        </p:nvPicPr>
        <p:blipFill>
          <a:blip r:embed="rId2" cstate="screen"/>
          <a:srcRect/>
          <a:stretch>
            <a:fillRect/>
          </a:stretch>
        </p:blipFill>
        <p:spPr bwMode="auto">
          <a:xfrm>
            <a:off x="295275" y="980728"/>
            <a:ext cx="5414070" cy="5295900"/>
          </a:xfrm>
          <a:prstGeom prst="rect">
            <a:avLst/>
          </a:prstGeom>
          <a:noFill/>
          <a:ln w="9525">
            <a:noFill/>
            <a:miter lim="800000"/>
            <a:headEnd/>
            <a:tailEnd/>
          </a:ln>
        </p:spPr>
      </p:pic>
      <p:sp>
        <p:nvSpPr>
          <p:cNvPr id="6" name="ZoneTexte 5"/>
          <p:cNvSpPr txBox="1"/>
          <p:nvPr/>
        </p:nvSpPr>
        <p:spPr>
          <a:xfrm>
            <a:off x="293813" y="426765"/>
            <a:ext cx="5392612" cy="461665"/>
          </a:xfrm>
          <a:prstGeom prst="rect">
            <a:avLst/>
          </a:prstGeom>
          <a:noFill/>
        </p:spPr>
        <p:txBody>
          <a:bodyPr wrap="square" rtlCol="0">
            <a:spAutoFit/>
          </a:bodyPr>
          <a:lstStyle/>
          <a:p>
            <a:r>
              <a:rPr lang="fr-FR" sz="1200" dirty="0" smtClean="0"/>
              <a:t>Modifier le déclenchement du freinage en appuyant sur la touche espace par une pression sur un capteur : un bouton poussoir pour commencer</a:t>
            </a:r>
            <a:endParaRPr lang="fr-FR" sz="1200" dirty="0"/>
          </a:p>
        </p:txBody>
      </p:sp>
      <p:sp>
        <p:nvSpPr>
          <p:cNvPr id="7" name="Ellipse 6"/>
          <p:cNvSpPr/>
          <p:nvPr/>
        </p:nvSpPr>
        <p:spPr>
          <a:xfrm>
            <a:off x="467544" y="2996952"/>
            <a:ext cx="302433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p:cNvPicPr>
            <a:picLocks noChangeAspect="1" noChangeArrowheads="1"/>
          </p:cNvPicPr>
          <p:nvPr/>
        </p:nvPicPr>
        <p:blipFill>
          <a:blip r:embed="rId3" cstate="screen"/>
          <a:srcRect/>
          <a:stretch>
            <a:fillRect/>
          </a:stretch>
        </p:blipFill>
        <p:spPr bwMode="auto">
          <a:xfrm>
            <a:off x="4572000" y="1844824"/>
            <a:ext cx="4067175" cy="809625"/>
          </a:xfrm>
          <a:prstGeom prst="rect">
            <a:avLst/>
          </a:prstGeom>
          <a:noFill/>
          <a:ln w="9525">
            <a:noFill/>
            <a:miter lim="800000"/>
            <a:headEnd/>
            <a:tailEnd/>
          </a:ln>
        </p:spPr>
      </p:pic>
      <p:cxnSp>
        <p:nvCxnSpPr>
          <p:cNvPr id="9" name="Connecteur droit avec flèche 8"/>
          <p:cNvCxnSpPr>
            <a:stCxn id="7" idx="6"/>
          </p:cNvCxnSpPr>
          <p:nvPr/>
        </p:nvCxnSpPr>
        <p:spPr>
          <a:xfrm flipV="1">
            <a:off x="3491880" y="2348880"/>
            <a:ext cx="1224136" cy="864096"/>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796136" y="1196752"/>
            <a:ext cx="2808312" cy="461665"/>
          </a:xfrm>
          <a:prstGeom prst="rect">
            <a:avLst/>
          </a:prstGeom>
          <a:noFill/>
        </p:spPr>
        <p:txBody>
          <a:bodyPr wrap="square" rtlCol="0">
            <a:spAutoFit/>
          </a:bodyPr>
          <a:lstStyle/>
          <a:p>
            <a:r>
              <a:rPr lang="fr-FR" sz="1200" dirty="0" smtClean="0"/>
              <a:t>Le bouton poussoir doit être connecté sur la broche 2 de la carte</a:t>
            </a:r>
            <a:endParaRPr lang="fr-FR" sz="1200" dirty="0"/>
          </a:p>
        </p:txBody>
      </p:sp>
      <p:pic>
        <p:nvPicPr>
          <p:cNvPr id="11" name="Shape 349"/>
          <p:cNvPicPr preferRelativeResize="0"/>
          <p:nvPr/>
        </p:nvPicPr>
        <p:blipFill rotWithShape="1">
          <a:blip r:embed="rId4" cstate="screen">
            <a:alphaModFix/>
          </a:blip>
          <a:srcRect/>
          <a:stretch/>
        </p:blipFill>
        <p:spPr>
          <a:xfrm rot="5400000">
            <a:off x="6192180" y="3248980"/>
            <a:ext cx="2232246" cy="2880319"/>
          </a:xfrm>
          <a:prstGeom prst="rect">
            <a:avLst/>
          </a:prstGeom>
          <a:noFill/>
          <a:ln>
            <a:noFill/>
          </a:ln>
        </p:spPr>
      </p:pic>
      <p:sp>
        <p:nvSpPr>
          <p:cNvPr id="12" name="ZoneTexte 11"/>
          <p:cNvSpPr txBox="1"/>
          <p:nvPr/>
        </p:nvSpPr>
        <p:spPr>
          <a:xfrm>
            <a:off x="5868144" y="5805264"/>
            <a:ext cx="2880320" cy="923330"/>
          </a:xfrm>
          <a:prstGeom prst="rect">
            <a:avLst/>
          </a:prstGeom>
          <a:noFill/>
        </p:spPr>
        <p:txBody>
          <a:bodyPr wrap="square" rtlCol="0">
            <a:spAutoFit/>
          </a:bodyPr>
          <a:lstStyle/>
          <a:p>
            <a:pPr algn="ctr"/>
            <a:r>
              <a:rPr lang="fr-FR" dirty="0" smtClean="0"/>
              <a:t>Un module </a:t>
            </a:r>
            <a:r>
              <a:rPr lang="fr-FR" dirty="0" err="1" smtClean="0"/>
              <a:t>Arduino</a:t>
            </a:r>
            <a:r>
              <a:rPr lang="fr-FR" dirty="0" smtClean="0"/>
              <a:t> va permettre de faire les essais avec différents capteurs</a:t>
            </a:r>
            <a:endParaRPr lang="fr-FR" dirty="0"/>
          </a:p>
        </p:txBody>
      </p:sp>
      <p:sp>
        <p:nvSpPr>
          <p:cNvPr id="13" name="ZoneTexte 12"/>
          <p:cNvSpPr txBox="1"/>
          <p:nvPr/>
        </p:nvSpPr>
        <p:spPr>
          <a:xfrm>
            <a:off x="3923928" y="2852936"/>
            <a:ext cx="1944216" cy="646331"/>
          </a:xfrm>
          <a:prstGeom prst="rect">
            <a:avLst/>
          </a:prstGeom>
          <a:solidFill>
            <a:schemeClr val="bg1">
              <a:lumMod val="60000"/>
              <a:lumOff val="40000"/>
            </a:schemeClr>
          </a:solidFill>
        </p:spPr>
        <p:txBody>
          <a:bodyPr wrap="square" rtlCol="0">
            <a:spAutoFit/>
          </a:bodyPr>
          <a:lstStyle/>
          <a:p>
            <a:r>
              <a:rPr lang="fr-FR" sz="1200" dirty="0" smtClean="0"/>
              <a:t>Remplacer le test d’appui sur la touche espace par un test de l’état du capteur</a:t>
            </a:r>
            <a:endParaRPr lang="fr-FR" sz="1200" dirty="0"/>
          </a:p>
        </p:txBody>
      </p:sp>
      <p:sp>
        <p:nvSpPr>
          <p:cNvPr id="14" name="ZoneTexte 13"/>
          <p:cNvSpPr txBox="1"/>
          <p:nvPr/>
        </p:nvSpPr>
        <p:spPr>
          <a:xfrm>
            <a:off x="5868144" y="2780928"/>
            <a:ext cx="2880320" cy="461665"/>
          </a:xfrm>
          <a:prstGeom prst="rect">
            <a:avLst/>
          </a:prstGeom>
          <a:noFill/>
        </p:spPr>
        <p:txBody>
          <a:bodyPr wrap="square" rtlCol="0">
            <a:spAutoFit/>
          </a:bodyPr>
          <a:lstStyle/>
          <a:p>
            <a:r>
              <a:rPr lang="fr-FR" sz="1200" dirty="0" smtClean="0"/>
              <a:t>Si l’état du bouton poussoir passe de 1 à 0 alors la condition est vraie</a:t>
            </a:r>
            <a:endParaRPr lang="fr-FR" sz="1200" dirty="0"/>
          </a:p>
        </p:txBody>
      </p:sp>
      <p:cxnSp>
        <p:nvCxnSpPr>
          <p:cNvPr id="15" name="Connecteur droit avec flèche 14"/>
          <p:cNvCxnSpPr/>
          <p:nvPr/>
        </p:nvCxnSpPr>
        <p:spPr>
          <a:xfrm flipV="1">
            <a:off x="7452320" y="227687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948264" y="404664"/>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Technologie</a:t>
            </a:r>
            <a:endParaRPr lang="fr-FR"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88640"/>
            <a:ext cx="8640960" cy="6480720"/>
          </a:xfrm>
          <a:prstGeom prst="roundRect">
            <a:avLst>
              <a:gd name="adj" fmla="val 67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876256" y="404664"/>
            <a:ext cx="1728192" cy="276999"/>
          </a:xfrm>
          <a:prstGeom prst="rect">
            <a:avLst/>
          </a:prstGeom>
          <a:solidFill>
            <a:schemeClr val="bg1">
              <a:lumMod val="60000"/>
              <a:lumOff val="40000"/>
            </a:schemeClr>
          </a:solidFill>
        </p:spPr>
        <p:txBody>
          <a:bodyPr wrap="square" rtlCol="0">
            <a:spAutoFit/>
          </a:bodyPr>
          <a:lstStyle/>
          <a:p>
            <a:pPr algn="ctr"/>
            <a:r>
              <a:rPr lang="fr-FR" sz="1200" dirty="0" smtClean="0"/>
              <a:t>Technologie</a:t>
            </a:r>
            <a:endParaRPr lang="fr-FR" sz="1200" dirty="0"/>
          </a:p>
        </p:txBody>
      </p:sp>
      <p:sp>
        <p:nvSpPr>
          <p:cNvPr id="12" name="ZoneTexte 11"/>
          <p:cNvSpPr txBox="1"/>
          <p:nvPr/>
        </p:nvSpPr>
        <p:spPr>
          <a:xfrm>
            <a:off x="539552" y="404664"/>
            <a:ext cx="5695950" cy="276999"/>
          </a:xfrm>
          <a:prstGeom prst="rect">
            <a:avLst/>
          </a:prstGeom>
          <a:solidFill>
            <a:schemeClr val="bg1">
              <a:lumMod val="60000"/>
              <a:lumOff val="40000"/>
            </a:schemeClr>
          </a:solidFill>
        </p:spPr>
        <p:txBody>
          <a:bodyPr wrap="square" rtlCol="0">
            <a:spAutoFit/>
          </a:bodyPr>
          <a:lstStyle/>
          <a:p>
            <a:pPr algn="ctr"/>
            <a:r>
              <a:rPr lang="fr-FR" sz="1200" dirty="0" smtClean="0"/>
              <a:t>Prototype de pédale de frein et programme de test de la pédale.</a:t>
            </a:r>
            <a:endParaRPr lang="fr-FR" sz="1200" dirty="0"/>
          </a:p>
        </p:txBody>
      </p:sp>
      <p:pic>
        <p:nvPicPr>
          <p:cNvPr id="59402" name="Picture 10"/>
          <p:cNvPicPr>
            <a:picLocks noChangeAspect="1" noChangeArrowheads="1"/>
          </p:cNvPicPr>
          <p:nvPr/>
        </p:nvPicPr>
        <p:blipFill>
          <a:blip r:embed="rId2" cstate="print"/>
          <a:srcRect/>
          <a:stretch>
            <a:fillRect/>
          </a:stretch>
        </p:blipFill>
        <p:spPr bwMode="auto">
          <a:xfrm>
            <a:off x="539553" y="836712"/>
            <a:ext cx="2160240" cy="1639545"/>
          </a:xfrm>
          <a:prstGeom prst="rect">
            <a:avLst/>
          </a:prstGeom>
          <a:noFill/>
          <a:ln w="9525">
            <a:noFill/>
            <a:miter lim="800000"/>
            <a:headEnd/>
            <a:tailEnd/>
          </a:ln>
        </p:spPr>
      </p:pic>
      <p:pic>
        <p:nvPicPr>
          <p:cNvPr id="59403" name="Picture 11"/>
          <p:cNvPicPr>
            <a:picLocks noChangeAspect="1" noChangeArrowheads="1"/>
          </p:cNvPicPr>
          <p:nvPr/>
        </p:nvPicPr>
        <p:blipFill>
          <a:blip r:embed="rId3" cstate="print"/>
          <a:srcRect/>
          <a:stretch>
            <a:fillRect/>
          </a:stretch>
        </p:blipFill>
        <p:spPr bwMode="auto">
          <a:xfrm>
            <a:off x="2771800" y="836712"/>
            <a:ext cx="2233256" cy="1656184"/>
          </a:xfrm>
          <a:prstGeom prst="rect">
            <a:avLst/>
          </a:prstGeom>
          <a:noFill/>
          <a:ln w="9525">
            <a:noFill/>
            <a:miter lim="800000"/>
            <a:headEnd/>
            <a:tailEnd/>
          </a:ln>
        </p:spPr>
      </p:pic>
      <p:pic>
        <p:nvPicPr>
          <p:cNvPr id="59404" name="Picture 12"/>
          <p:cNvPicPr>
            <a:picLocks noChangeAspect="1" noChangeArrowheads="1"/>
          </p:cNvPicPr>
          <p:nvPr/>
        </p:nvPicPr>
        <p:blipFill>
          <a:blip r:embed="rId4" cstate="print"/>
          <a:srcRect/>
          <a:stretch>
            <a:fillRect/>
          </a:stretch>
        </p:blipFill>
        <p:spPr bwMode="auto">
          <a:xfrm>
            <a:off x="539552" y="2564905"/>
            <a:ext cx="4464496" cy="1907904"/>
          </a:xfrm>
          <a:prstGeom prst="rect">
            <a:avLst/>
          </a:prstGeom>
          <a:noFill/>
          <a:ln w="9525">
            <a:noFill/>
            <a:miter lim="800000"/>
            <a:headEnd/>
            <a:tailEnd/>
          </a:ln>
        </p:spPr>
      </p:pic>
      <p:pic>
        <p:nvPicPr>
          <p:cNvPr id="59405" name="Picture 13"/>
          <p:cNvPicPr>
            <a:picLocks noChangeAspect="1" noChangeArrowheads="1"/>
          </p:cNvPicPr>
          <p:nvPr/>
        </p:nvPicPr>
        <p:blipFill>
          <a:blip r:embed="rId5" cstate="print"/>
          <a:srcRect/>
          <a:stretch>
            <a:fillRect/>
          </a:stretch>
        </p:blipFill>
        <p:spPr bwMode="auto">
          <a:xfrm>
            <a:off x="1043608" y="4581128"/>
            <a:ext cx="3555685" cy="1872208"/>
          </a:xfrm>
          <a:prstGeom prst="rect">
            <a:avLst/>
          </a:prstGeom>
          <a:noFill/>
          <a:ln w="9525">
            <a:noFill/>
            <a:miter lim="800000"/>
            <a:headEnd/>
            <a:tailEnd/>
          </a:ln>
        </p:spPr>
      </p:pic>
      <p:sp>
        <p:nvSpPr>
          <p:cNvPr id="17" name="ZoneTexte 16"/>
          <p:cNvSpPr txBox="1"/>
          <p:nvPr/>
        </p:nvSpPr>
        <p:spPr>
          <a:xfrm>
            <a:off x="5148064" y="836712"/>
            <a:ext cx="3672408" cy="2031325"/>
          </a:xfrm>
          <a:prstGeom prst="rect">
            <a:avLst/>
          </a:prstGeom>
          <a:noFill/>
        </p:spPr>
        <p:txBody>
          <a:bodyPr wrap="square" rtlCol="0">
            <a:spAutoFit/>
          </a:bodyPr>
          <a:lstStyle/>
          <a:p>
            <a:r>
              <a:rPr lang="fr-FR" dirty="0" smtClean="0"/>
              <a:t>La pédale est réalisée à l’aide de quelques pièces de Lego, c’est un prototypage rapide. Pour la réalisation d’un simulateur de conduite plus complet (avec un volant) on peut envisager d’autres solutions techniques.</a:t>
            </a:r>
            <a:endParaRPr lang="fr-FR" dirty="0"/>
          </a:p>
        </p:txBody>
      </p:sp>
      <p:sp>
        <p:nvSpPr>
          <p:cNvPr id="18" name="ZoneTexte 17"/>
          <p:cNvSpPr txBox="1"/>
          <p:nvPr/>
        </p:nvSpPr>
        <p:spPr>
          <a:xfrm>
            <a:off x="5220072" y="2996952"/>
            <a:ext cx="3456384" cy="1200329"/>
          </a:xfrm>
          <a:prstGeom prst="rect">
            <a:avLst/>
          </a:prstGeom>
          <a:noFill/>
        </p:spPr>
        <p:txBody>
          <a:bodyPr wrap="square" rtlCol="0">
            <a:spAutoFit/>
          </a:bodyPr>
          <a:lstStyle/>
          <a:p>
            <a:r>
              <a:rPr lang="fr-FR" dirty="0" smtClean="0"/>
              <a:t>Un bouton poussoir est utilisé comme capteur de contact.</a:t>
            </a:r>
          </a:p>
          <a:p>
            <a:r>
              <a:rPr lang="fr-FR" dirty="0" smtClean="0"/>
              <a:t>Une LED permet de faire des essais avec la carte électronique.</a:t>
            </a:r>
            <a:endParaRPr lang="fr-FR" dirty="0"/>
          </a:p>
        </p:txBody>
      </p:sp>
      <p:sp>
        <p:nvSpPr>
          <p:cNvPr id="19" name="ZoneTexte 18"/>
          <p:cNvSpPr txBox="1"/>
          <p:nvPr/>
        </p:nvSpPr>
        <p:spPr>
          <a:xfrm>
            <a:off x="3059832" y="3789040"/>
            <a:ext cx="1944216" cy="461665"/>
          </a:xfrm>
          <a:prstGeom prst="rect">
            <a:avLst/>
          </a:prstGeom>
          <a:solidFill>
            <a:schemeClr val="bg1">
              <a:lumMod val="60000"/>
              <a:lumOff val="40000"/>
            </a:schemeClr>
          </a:solidFill>
        </p:spPr>
        <p:txBody>
          <a:bodyPr wrap="square" rtlCol="0">
            <a:spAutoFit/>
          </a:bodyPr>
          <a:lstStyle/>
          <a:p>
            <a:pPr algn="ctr"/>
            <a:r>
              <a:rPr lang="fr-FR" sz="1200" dirty="0" smtClean="0"/>
              <a:t>Un pneu en caoutchouc suffit au rappel de la pédale.</a:t>
            </a:r>
            <a:endParaRPr lang="fr-FR" sz="1200" dirty="0"/>
          </a:p>
        </p:txBody>
      </p:sp>
      <p:sp>
        <p:nvSpPr>
          <p:cNvPr id="20" name="ZoneTexte 19"/>
          <p:cNvSpPr txBox="1"/>
          <p:nvPr/>
        </p:nvSpPr>
        <p:spPr>
          <a:xfrm>
            <a:off x="4860032" y="4581128"/>
            <a:ext cx="3888432" cy="2031325"/>
          </a:xfrm>
          <a:prstGeom prst="rect">
            <a:avLst/>
          </a:prstGeom>
          <a:noFill/>
        </p:spPr>
        <p:txBody>
          <a:bodyPr wrap="square" rtlCol="0">
            <a:spAutoFit/>
          </a:bodyPr>
          <a:lstStyle/>
          <a:p>
            <a:r>
              <a:rPr lang="fr-FR" dirty="0" smtClean="0"/>
              <a:t>Le programme d’essais est composé d’une boucle à répétition infinie. Si le bouton poussoir change d’état (sa sortie est reliée sur l’entée 2) alors la LED s’allume, sinon elle reste éteinte.</a:t>
            </a:r>
          </a:p>
          <a:p>
            <a:endParaRPr lang="fr-FR" dirty="0" smtClean="0"/>
          </a:p>
          <a:p>
            <a:r>
              <a:rPr lang="fr-FR" dirty="0" smtClean="0"/>
              <a:t>La LED est reliée sur la sortie 13.</a:t>
            </a:r>
            <a:endParaRPr lang="fr-FR" dirty="0"/>
          </a:p>
        </p:txBody>
      </p:sp>
      <p:cxnSp>
        <p:nvCxnSpPr>
          <p:cNvPr id="21" name="Connecteur droit avec flèche 20"/>
          <p:cNvCxnSpPr>
            <a:stCxn id="19" idx="1"/>
          </p:cNvCxnSpPr>
          <p:nvPr/>
        </p:nvCxnSpPr>
        <p:spPr>
          <a:xfrm flipH="1" flipV="1">
            <a:off x="1835696" y="3573016"/>
            <a:ext cx="1224136" cy="446857"/>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344" y="856357"/>
            <a:ext cx="4133032" cy="5632311"/>
          </a:xfrm>
          <a:prstGeom prst="rect">
            <a:avLst/>
          </a:prstGeom>
        </p:spPr>
        <p:txBody>
          <a:bodyPr wrap="square">
            <a:spAutoFit/>
          </a:bodyPr>
          <a:lstStyle/>
          <a:p>
            <a:pPr lvl="0" eaLnBrk="0" fontAlgn="base" hangingPunct="0">
              <a:spcBef>
                <a:spcPct val="0"/>
              </a:spcBef>
              <a:spcAft>
                <a:spcPct val="0"/>
              </a:spcAft>
            </a:pPr>
            <a:r>
              <a:rPr lang="fr-FR" sz="1200" dirty="0" smtClean="0">
                <a:latin typeface="Arial" charset="0"/>
                <a:cs typeface="Arial" charset="0"/>
              </a:rPr>
              <a:t>Une </a:t>
            </a:r>
            <a:r>
              <a:rPr lang="fr-FR" sz="1200" i="1" dirty="0" smtClean="0">
                <a:latin typeface="Arial" charset="0"/>
                <a:cs typeface="Arial" charset="0"/>
              </a:rPr>
              <a:t>déclaration</a:t>
            </a:r>
          </a:p>
          <a:p>
            <a:pPr lvl="0"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r>
              <a:rPr lang="fr-FR" sz="1200" dirty="0" smtClean="0">
                <a:latin typeface="Arial" charset="0"/>
                <a:cs typeface="Arial" charset="0"/>
              </a:rPr>
              <a:t>Une phrase de programme qui sert à renseigner au traducteur (compilateur, interpréteur, ...) les noms et les caractéristiques des éléments du programme tels que des variables, des procédures, des types..</a:t>
            </a:r>
          </a:p>
          <a:p>
            <a:pPr lvl="1" eaLnBrk="0" fontAlgn="base" hangingPunct="0">
              <a:spcBef>
                <a:spcPct val="0"/>
              </a:spcBef>
              <a:spcAft>
                <a:spcPct val="0"/>
              </a:spcAft>
            </a:pPr>
            <a:endParaRPr lang="fr-FR" sz="1200" dirty="0" smtClean="0">
              <a:latin typeface="Arial" charset="0"/>
              <a:cs typeface="Arial" charset="0"/>
            </a:endParaRPr>
          </a:p>
          <a:p>
            <a:pPr lvl="0" eaLnBrk="0" fontAlgn="base" hangingPunct="0">
              <a:spcBef>
                <a:spcPct val="0"/>
              </a:spcBef>
              <a:spcAft>
                <a:spcPct val="0"/>
              </a:spcAft>
            </a:pPr>
            <a:endParaRPr lang="fr-FR" sz="1200" dirty="0" smtClean="0">
              <a:latin typeface="Arial" charset="0"/>
              <a:cs typeface="Arial" charset="0"/>
            </a:endParaRPr>
          </a:p>
          <a:p>
            <a:pPr lvl="0" eaLnBrk="0" fontAlgn="base" hangingPunct="0">
              <a:spcBef>
                <a:spcPct val="0"/>
              </a:spcBef>
              <a:spcAft>
                <a:spcPct val="0"/>
              </a:spcAft>
            </a:pPr>
            <a:r>
              <a:rPr lang="fr-FR" sz="1200" dirty="0" smtClean="0">
                <a:latin typeface="Arial" charset="0"/>
                <a:cs typeface="Arial" charset="0"/>
              </a:rPr>
              <a:t>Les </a:t>
            </a:r>
            <a:r>
              <a:rPr lang="fr-FR" sz="1200" i="1" dirty="0" smtClean="0">
                <a:latin typeface="Arial" charset="0"/>
                <a:cs typeface="Arial" charset="0"/>
              </a:rPr>
              <a:t>procédures</a:t>
            </a:r>
            <a:r>
              <a:rPr lang="fr-FR" sz="1200" dirty="0" smtClean="0">
                <a:latin typeface="Arial" charset="0"/>
                <a:cs typeface="Arial" charset="0"/>
              </a:rPr>
              <a:t>, </a:t>
            </a:r>
            <a:r>
              <a:rPr lang="fr-FR" sz="1200" i="1" dirty="0" smtClean="0">
                <a:latin typeface="Arial" charset="0"/>
                <a:cs typeface="Arial" charset="0"/>
              </a:rPr>
              <a:t>fonctions</a:t>
            </a:r>
            <a:r>
              <a:rPr lang="fr-FR" sz="1200" dirty="0" smtClean="0">
                <a:latin typeface="Arial" charset="0"/>
                <a:cs typeface="Arial" charset="0"/>
              </a:rPr>
              <a:t>, </a:t>
            </a:r>
            <a:r>
              <a:rPr lang="fr-FR" sz="1200" i="1" dirty="0" smtClean="0">
                <a:latin typeface="Arial" charset="0"/>
                <a:cs typeface="Arial" charset="0"/>
              </a:rPr>
              <a:t>méthodes</a:t>
            </a:r>
          </a:p>
          <a:p>
            <a:pPr lvl="0"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r>
              <a:rPr lang="fr-FR" sz="1200" dirty="0" smtClean="0">
                <a:latin typeface="Arial" charset="0"/>
                <a:cs typeface="Arial" charset="0"/>
              </a:rPr>
              <a:t>Divers langages de programmation offrent la possibilité d'isoler un fragment de programme, et d'en faire une opération générale, paramétrable, susceptible d'être utilisée de façon répétée. Ces fragments sont appelés </a:t>
            </a:r>
            <a:r>
              <a:rPr lang="fr-FR" sz="1200" i="1" dirty="0" smtClean="0">
                <a:latin typeface="Arial" charset="0"/>
                <a:cs typeface="Arial" charset="0"/>
              </a:rPr>
              <a:t>procédures</a:t>
            </a:r>
            <a:r>
              <a:rPr lang="fr-FR" sz="1200" dirty="0" smtClean="0">
                <a:latin typeface="Arial" charset="0"/>
                <a:cs typeface="Arial" charset="0"/>
              </a:rPr>
              <a:t>, </a:t>
            </a:r>
            <a:r>
              <a:rPr lang="fr-FR" sz="1200" i="1" dirty="0" smtClean="0">
                <a:latin typeface="Arial" charset="0"/>
                <a:cs typeface="Arial" charset="0"/>
              </a:rPr>
              <a:t>fonctions</a:t>
            </a:r>
            <a:r>
              <a:rPr lang="fr-FR" sz="1200" dirty="0" smtClean="0">
                <a:latin typeface="Arial" charset="0"/>
                <a:cs typeface="Arial" charset="0"/>
              </a:rPr>
              <a:t> ou </a:t>
            </a:r>
            <a:r>
              <a:rPr lang="fr-FR" sz="1200" i="1" dirty="0" smtClean="0">
                <a:latin typeface="Arial" charset="0"/>
                <a:cs typeface="Arial" charset="0"/>
              </a:rPr>
              <a:t>méthodes</a:t>
            </a:r>
            <a:r>
              <a:rPr lang="fr-FR" sz="1200" dirty="0" smtClean="0">
                <a:latin typeface="Arial" charset="0"/>
                <a:cs typeface="Arial" charset="0"/>
              </a:rPr>
              <a:t>.</a:t>
            </a:r>
          </a:p>
          <a:p>
            <a:pPr lvl="1" eaLnBrk="0" fontAlgn="base" hangingPunct="0">
              <a:spcBef>
                <a:spcPct val="0"/>
              </a:spcBef>
              <a:spcAft>
                <a:spcPct val="0"/>
              </a:spcAft>
            </a:pPr>
            <a:endParaRPr lang="fr-FR" sz="1200" dirty="0" smtClean="0">
              <a:latin typeface="Arial" charset="0"/>
              <a:cs typeface="Arial" charset="0"/>
            </a:endParaRPr>
          </a:p>
          <a:p>
            <a:pPr lvl="0" eaLnBrk="0" fontAlgn="base" hangingPunct="0">
              <a:spcBef>
                <a:spcPct val="0"/>
              </a:spcBef>
              <a:spcAft>
                <a:spcPct val="0"/>
              </a:spcAft>
            </a:pPr>
            <a:r>
              <a:rPr lang="fr-FR" sz="1200" dirty="0" smtClean="0">
                <a:latin typeface="Arial" charset="0"/>
                <a:cs typeface="Arial" charset="0"/>
              </a:rPr>
              <a:t>Les </a:t>
            </a:r>
            <a:r>
              <a:rPr lang="fr-FR" sz="1200" i="1" dirty="0" smtClean="0">
                <a:latin typeface="Arial" charset="0"/>
                <a:cs typeface="Arial" charset="0"/>
              </a:rPr>
              <a:t>modules</a:t>
            </a:r>
          </a:p>
          <a:p>
            <a:pPr lvl="0" eaLnBrk="0" fontAlgn="base" hangingPunct="0">
              <a:spcBef>
                <a:spcPct val="0"/>
              </a:spcBef>
              <a:spcAft>
                <a:spcPct val="0"/>
              </a:spcAft>
            </a:pPr>
            <a:endParaRPr lang="fr-FR" sz="1200" dirty="0" smtClean="0">
              <a:latin typeface="Arial" charset="0"/>
              <a:cs typeface="Arial" charset="0"/>
            </a:endParaRPr>
          </a:p>
          <a:p>
            <a:pPr lvl="1" eaLnBrk="0" fontAlgn="base" hangingPunct="0">
              <a:spcBef>
                <a:spcPct val="0"/>
              </a:spcBef>
              <a:spcAft>
                <a:spcPct val="0"/>
              </a:spcAft>
            </a:pPr>
            <a:r>
              <a:rPr lang="fr-FR" sz="1200" dirty="0" smtClean="0">
                <a:latin typeface="Arial" charset="0"/>
                <a:cs typeface="Arial" charset="0"/>
              </a:rPr>
              <a:t>Les langages de programmation peuvent également offrir la possibilité de découper un programme en plusieurs pièces appelées </a:t>
            </a:r>
            <a:r>
              <a:rPr lang="fr-FR" sz="1200" i="1" dirty="0" smtClean="0">
                <a:latin typeface="Arial" charset="0"/>
                <a:cs typeface="Arial" charset="0"/>
              </a:rPr>
              <a:t>modules</a:t>
            </a:r>
            <a:r>
              <a:rPr lang="fr-FR" sz="1200" dirty="0" smtClean="0">
                <a:latin typeface="Arial" charset="0"/>
                <a:cs typeface="Arial" charset="0"/>
              </a:rPr>
              <a:t>, chacune ayant un rôle déterminé, puis de combiner les pièces. Les notions de </a:t>
            </a:r>
            <a:r>
              <a:rPr lang="fr-FR" sz="1200" i="1" dirty="0" smtClean="0">
                <a:latin typeface="Arial" charset="0"/>
                <a:cs typeface="Arial" charset="0"/>
              </a:rPr>
              <a:t>procédure</a:t>
            </a:r>
            <a:r>
              <a:rPr lang="fr-FR" sz="1200" dirty="0" smtClean="0">
                <a:latin typeface="Arial" charset="0"/>
                <a:cs typeface="Arial" charset="0"/>
              </a:rPr>
              <a:t> et de </a:t>
            </a:r>
            <a:r>
              <a:rPr lang="fr-FR" sz="1200" i="1" dirty="0" smtClean="0">
                <a:latin typeface="Arial" charset="0"/>
                <a:cs typeface="Arial" charset="0"/>
              </a:rPr>
              <a:t>module</a:t>
            </a:r>
            <a:r>
              <a:rPr lang="fr-FR" sz="1200" dirty="0" smtClean="0">
                <a:latin typeface="Arial" charset="0"/>
                <a:cs typeface="Arial" charset="0"/>
              </a:rPr>
              <a:t> sont destinées à faciliter la création de programmes complexes et volumineux en assistant la prise en charge de cette complexité. Ces fonctions permettent en particulier la modularité et l'abstraction.</a:t>
            </a:r>
            <a:endParaRPr lang="fr-FR" dirty="0"/>
          </a:p>
        </p:txBody>
      </p:sp>
      <p:sp>
        <p:nvSpPr>
          <p:cNvPr id="5" name="Rectangle à coins arrondis 4"/>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770" name="Picture 2"/>
          <p:cNvPicPr>
            <a:picLocks noChangeAspect="1" noChangeArrowheads="1"/>
          </p:cNvPicPr>
          <p:nvPr/>
        </p:nvPicPr>
        <p:blipFill>
          <a:blip r:embed="rId2" cstate="print"/>
          <a:srcRect/>
          <a:stretch>
            <a:fillRect/>
          </a:stretch>
        </p:blipFill>
        <p:spPr bwMode="auto">
          <a:xfrm>
            <a:off x="4864249" y="1019572"/>
            <a:ext cx="2247297" cy="2016224"/>
          </a:xfrm>
          <a:prstGeom prst="rect">
            <a:avLst/>
          </a:prstGeom>
          <a:noFill/>
          <a:ln w="9525">
            <a:noFill/>
            <a:miter lim="800000"/>
            <a:headEnd/>
            <a:tailEnd/>
          </a:ln>
        </p:spPr>
      </p:pic>
      <p:sp>
        <p:nvSpPr>
          <p:cNvPr id="7" name="ZoneTexte 6"/>
          <p:cNvSpPr txBox="1"/>
          <p:nvPr/>
        </p:nvSpPr>
        <p:spPr>
          <a:xfrm>
            <a:off x="422176" y="313606"/>
            <a:ext cx="6192688" cy="369332"/>
          </a:xfrm>
          <a:prstGeom prst="rect">
            <a:avLst/>
          </a:prstGeom>
          <a:solidFill>
            <a:schemeClr val="accent6">
              <a:lumMod val="50000"/>
            </a:schemeClr>
          </a:solidFill>
          <a:ln>
            <a:solidFill>
              <a:schemeClr val="tx1"/>
            </a:solidFill>
          </a:ln>
        </p:spPr>
        <p:txBody>
          <a:bodyPr wrap="square" rtlCol="0">
            <a:spAutoFit/>
          </a:bodyPr>
          <a:lstStyle/>
          <a:p>
            <a:pPr algn="ctr"/>
            <a:r>
              <a:rPr lang="fr-FR" dirty="0" smtClean="0"/>
              <a:t>Scratch : un environnement de programmation très complet 3/3 </a:t>
            </a:r>
            <a:endParaRPr lang="fr-FR" dirty="0"/>
          </a:p>
        </p:txBody>
      </p:sp>
      <p:sp>
        <p:nvSpPr>
          <p:cNvPr id="6" name="ZoneTexte 5"/>
          <p:cNvSpPr txBox="1"/>
          <p:nvPr/>
        </p:nvSpPr>
        <p:spPr>
          <a:xfrm>
            <a:off x="7236297" y="1988840"/>
            <a:ext cx="1584176" cy="830997"/>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Dans scratch 2.0 il n’ya pas de distinction entre procédures, fonctions et modules.</a:t>
            </a:r>
            <a:endParaRPr lang="fr-FR" sz="1200" dirty="0"/>
          </a:p>
        </p:txBody>
      </p:sp>
      <p:cxnSp>
        <p:nvCxnSpPr>
          <p:cNvPr id="8" name="Connecteur droit avec flèche 7"/>
          <p:cNvCxnSpPr>
            <a:stCxn id="6" idx="1"/>
          </p:cNvCxnSpPr>
          <p:nvPr/>
        </p:nvCxnSpPr>
        <p:spPr>
          <a:xfrm flipH="1" flipV="1">
            <a:off x="6709397" y="1848619"/>
            <a:ext cx="526900" cy="555720"/>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4886003" y="3260601"/>
            <a:ext cx="2597646" cy="1034777"/>
          </a:xfrm>
          <a:prstGeom prst="rect">
            <a:avLst/>
          </a:prstGeom>
          <a:noFill/>
          <a:ln w="9525">
            <a:solidFill>
              <a:schemeClr val="tx1"/>
            </a:solidFill>
            <a:miter lim="800000"/>
            <a:headEnd/>
            <a:tailEnd/>
          </a:ln>
        </p:spPr>
      </p:pic>
      <p:sp>
        <p:nvSpPr>
          <p:cNvPr id="10" name="ZoneTexte 9"/>
          <p:cNvSpPr txBox="1"/>
          <p:nvPr/>
        </p:nvSpPr>
        <p:spPr>
          <a:xfrm>
            <a:off x="4895850" y="4381897"/>
            <a:ext cx="2590799" cy="461665"/>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Le module test est défini puis utilisé comme une simple instruction.</a:t>
            </a:r>
            <a:endParaRPr lang="fr-FR" sz="1200" dirty="0"/>
          </a:p>
        </p:txBody>
      </p:sp>
      <p:sp>
        <p:nvSpPr>
          <p:cNvPr id="15" name="ZoneTexte 14"/>
          <p:cNvSpPr txBox="1"/>
          <p:nvPr/>
        </p:nvSpPr>
        <p:spPr>
          <a:xfrm>
            <a:off x="7213451" y="869826"/>
            <a:ext cx="1625749" cy="1015663"/>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Les modules sont paramétrables par des données entrées et utilisées par la fonction.</a:t>
            </a:r>
            <a:endParaRPr lang="fr-FR" sz="1200" dirty="0"/>
          </a:p>
        </p:txBody>
      </p:sp>
      <p:pic>
        <p:nvPicPr>
          <p:cNvPr id="1027" name="Picture 3"/>
          <p:cNvPicPr>
            <a:picLocks noChangeAspect="1" noChangeArrowheads="1"/>
          </p:cNvPicPr>
          <p:nvPr/>
        </p:nvPicPr>
        <p:blipFill>
          <a:blip r:embed="rId4" cstate="print"/>
          <a:srcRect/>
          <a:stretch>
            <a:fillRect/>
          </a:stretch>
        </p:blipFill>
        <p:spPr bwMode="auto">
          <a:xfrm>
            <a:off x="4871095" y="5390428"/>
            <a:ext cx="3768080" cy="570684"/>
          </a:xfrm>
          <a:prstGeom prst="rect">
            <a:avLst/>
          </a:prstGeom>
          <a:noFill/>
          <a:ln w="9525">
            <a:noFill/>
            <a:miter lim="800000"/>
            <a:headEnd/>
            <a:tailEnd/>
          </a:ln>
        </p:spPr>
      </p:pic>
      <p:sp>
        <p:nvSpPr>
          <p:cNvPr id="26" name="ZoneTexte 25"/>
          <p:cNvSpPr txBox="1"/>
          <p:nvPr/>
        </p:nvSpPr>
        <p:spPr>
          <a:xfrm>
            <a:off x="5260901" y="5133578"/>
            <a:ext cx="2952328"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Une autre façon de définir des modules</a:t>
            </a:r>
            <a:endParaRPr lang="fr-FR" sz="1200" dirty="0"/>
          </a:p>
        </p:txBody>
      </p:sp>
      <p:sp>
        <p:nvSpPr>
          <p:cNvPr id="30" name="ZoneTexte 29"/>
          <p:cNvSpPr txBox="1"/>
          <p:nvPr/>
        </p:nvSpPr>
        <p:spPr>
          <a:xfrm>
            <a:off x="4787652" y="5857101"/>
            <a:ext cx="1656184"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Programme principal</a:t>
            </a:r>
            <a:endParaRPr lang="fr-FR" sz="1200" dirty="0"/>
          </a:p>
        </p:txBody>
      </p:sp>
      <p:sp>
        <p:nvSpPr>
          <p:cNvPr id="31" name="ZoneTexte 30"/>
          <p:cNvSpPr txBox="1"/>
          <p:nvPr/>
        </p:nvSpPr>
        <p:spPr>
          <a:xfrm>
            <a:off x="6562700" y="5857101"/>
            <a:ext cx="2160240"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Module ou sous programme</a:t>
            </a:r>
            <a:endParaRPr lang="fr-FR" sz="1200" dirty="0"/>
          </a:p>
        </p:txBody>
      </p:sp>
      <p:cxnSp>
        <p:nvCxnSpPr>
          <p:cNvPr id="21" name="Connecteur droit avec flèche 20"/>
          <p:cNvCxnSpPr>
            <a:stCxn id="10" idx="0"/>
          </p:cNvCxnSpPr>
          <p:nvPr/>
        </p:nvCxnSpPr>
        <p:spPr>
          <a:xfrm flipH="1" flipV="1">
            <a:off x="5648325" y="4162425"/>
            <a:ext cx="542925" cy="219472"/>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0" idx="0"/>
          </p:cNvCxnSpPr>
          <p:nvPr/>
        </p:nvCxnSpPr>
        <p:spPr>
          <a:xfrm flipV="1">
            <a:off x="6191250" y="3962400"/>
            <a:ext cx="647701" cy="419497"/>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5876925" y="1104900"/>
            <a:ext cx="1314451" cy="28575"/>
          </a:xfrm>
          <a:prstGeom prst="straightConnector1">
            <a:avLst/>
          </a:prstGeom>
          <a:ln w="38100">
            <a:solidFill>
              <a:srgbClr val="FFFF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804248" y="332656"/>
            <a:ext cx="1872208"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dirty="0" smtClean="0"/>
              <a:t>Notions de base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404664"/>
            <a:ext cx="8280920" cy="400110"/>
          </a:xfrm>
          <a:prstGeom prst="rect">
            <a:avLst/>
          </a:prstGeom>
          <a:solidFill>
            <a:srgbClr val="002060"/>
          </a:solidFill>
          <a:ln>
            <a:solidFill>
              <a:schemeClr val="tx1"/>
            </a:solidFill>
          </a:ln>
        </p:spPr>
        <p:txBody>
          <a:bodyPr wrap="square" rtlCol="0">
            <a:spAutoFit/>
          </a:bodyPr>
          <a:lstStyle/>
          <a:p>
            <a:pPr algn="ctr"/>
            <a:r>
              <a:rPr lang="fr-FR" sz="2000" b="1" i="1" dirty="0" smtClean="0"/>
              <a:t>Tutoriel de prise en main du logiciel Scratch 2</a:t>
            </a:r>
            <a:r>
              <a:rPr lang="fr-FR" dirty="0" smtClean="0"/>
              <a:t>	</a:t>
            </a:r>
            <a:endParaRPr lang="fr-FR" dirty="0"/>
          </a:p>
        </p:txBody>
      </p:sp>
      <p:sp>
        <p:nvSpPr>
          <p:cNvPr id="7" name="ZoneTexte 6"/>
          <p:cNvSpPr txBox="1"/>
          <p:nvPr/>
        </p:nvSpPr>
        <p:spPr>
          <a:xfrm>
            <a:off x="1690936" y="1135013"/>
            <a:ext cx="1512168" cy="276999"/>
          </a:xfrm>
          <a:prstGeom prst="rect">
            <a:avLst/>
          </a:prstGeom>
          <a:solidFill>
            <a:schemeClr val="accent2"/>
          </a:solidFill>
          <a:ln>
            <a:solidFill>
              <a:schemeClr val="tx1"/>
            </a:solidFill>
          </a:ln>
        </p:spPr>
        <p:txBody>
          <a:bodyPr wrap="square" rtlCol="0">
            <a:spAutoFit/>
          </a:bodyPr>
          <a:lstStyle/>
          <a:p>
            <a:pPr algn="ctr"/>
            <a:r>
              <a:rPr lang="fr-FR" sz="1200" dirty="0" smtClean="0"/>
              <a:t>Mathématiques</a:t>
            </a:r>
            <a:endParaRPr lang="fr-FR" sz="1200" dirty="0"/>
          </a:p>
        </p:txBody>
      </p:sp>
      <p:pic>
        <p:nvPicPr>
          <p:cNvPr id="2050" name="Picture 2"/>
          <p:cNvPicPr>
            <a:picLocks noChangeAspect="1" noChangeArrowheads="1"/>
          </p:cNvPicPr>
          <p:nvPr/>
        </p:nvPicPr>
        <p:blipFill>
          <a:blip r:embed="rId2" cstate="print"/>
          <a:srcRect/>
          <a:stretch>
            <a:fillRect/>
          </a:stretch>
        </p:blipFill>
        <p:spPr bwMode="auto">
          <a:xfrm>
            <a:off x="279698" y="1490861"/>
            <a:ext cx="4469972" cy="255726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05594" y="4187205"/>
            <a:ext cx="4294981" cy="381373"/>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4695826" y="2149524"/>
            <a:ext cx="4152900" cy="4184602"/>
          </a:xfrm>
          <a:prstGeom prst="rect">
            <a:avLst/>
          </a:prstGeom>
          <a:noFill/>
          <a:ln w="9525">
            <a:solidFill>
              <a:schemeClr val="bg2"/>
            </a:solidFill>
            <a:miter lim="800000"/>
            <a:headEnd/>
            <a:tailEnd/>
          </a:ln>
        </p:spPr>
      </p:pic>
      <p:sp>
        <p:nvSpPr>
          <p:cNvPr id="10" name="ZoneTexte 9"/>
          <p:cNvSpPr txBox="1"/>
          <p:nvPr/>
        </p:nvSpPr>
        <p:spPr>
          <a:xfrm>
            <a:off x="6072436" y="2039888"/>
            <a:ext cx="1512168" cy="276999"/>
          </a:xfrm>
          <a:prstGeom prst="rect">
            <a:avLst/>
          </a:prstGeom>
          <a:solidFill>
            <a:schemeClr val="accent2"/>
          </a:solidFill>
          <a:ln>
            <a:solidFill>
              <a:schemeClr val="tx1"/>
            </a:solidFill>
          </a:ln>
        </p:spPr>
        <p:txBody>
          <a:bodyPr wrap="square" rtlCol="0">
            <a:spAutoFit/>
          </a:bodyPr>
          <a:lstStyle/>
          <a:p>
            <a:pPr algn="ctr"/>
            <a:r>
              <a:rPr lang="fr-FR" sz="1200" dirty="0" smtClean="0"/>
              <a:t>Technologie</a:t>
            </a:r>
            <a:endParaRPr lang="fr-FR" sz="1200" dirty="0"/>
          </a:p>
        </p:txBody>
      </p:sp>
      <p:sp>
        <p:nvSpPr>
          <p:cNvPr id="11" name="Rectangle à coins arrondis 10"/>
          <p:cNvSpPr/>
          <p:nvPr/>
        </p:nvSpPr>
        <p:spPr bwMode="auto">
          <a:xfrm>
            <a:off x="285749" y="1885950"/>
            <a:ext cx="2105025" cy="1990725"/>
          </a:xfrm>
          <a:prstGeom prst="roundRect">
            <a:avLst>
              <a:gd name="adj" fmla="val 7169"/>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sp>
        <p:nvSpPr>
          <p:cNvPr id="12" name="Rectangle à coins arrondis 11"/>
          <p:cNvSpPr/>
          <p:nvPr/>
        </p:nvSpPr>
        <p:spPr bwMode="auto">
          <a:xfrm>
            <a:off x="4733924" y="2609849"/>
            <a:ext cx="1924051" cy="1685925"/>
          </a:xfrm>
          <a:prstGeom prst="roundRect">
            <a:avLst>
              <a:gd name="adj" fmla="val 5468"/>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857250" y="5051384"/>
            <a:ext cx="4286250" cy="868404"/>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7544" y="476672"/>
            <a:ext cx="8136904" cy="369332"/>
          </a:xfrm>
          <a:prstGeom prst="rect">
            <a:avLst/>
          </a:prstGeom>
          <a:noFill/>
        </p:spPr>
        <p:txBody>
          <a:bodyPr wrap="square" rtlCol="0">
            <a:spAutoFit/>
          </a:bodyPr>
          <a:lstStyle/>
          <a:p>
            <a:r>
              <a:rPr lang="fr-FR" b="1" i="1" dirty="0" smtClean="0"/>
              <a:t>« La notion de variable informatique »</a:t>
            </a:r>
            <a:endParaRPr lang="fr-FR" b="1" i="1" dirty="0"/>
          </a:p>
        </p:txBody>
      </p:sp>
      <p:sp>
        <p:nvSpPr>
          <p:cNvPr id="6" name="ZoneTexte 5"/>
          <p:cNvSpPr txBox="1"/>
          <p:nvPr/>
        </p:nvSpPr>
        <p:spPr>
          <a:xfrm>
            <a:off x="467544" y="908720"/>
            <a:ext cx="8280920" cy="646331"/>
          </a:xfrm>
          <a:prstGeom prst="rect">
            <a:avLst/>
          </a:prstGeom>
          <a:noFill/>
        </p:spPr>
        <p:txBody>
          <a:bodyPr wrap="square" rtlCol="0">
            <a:spAutoFit/>
          </a:bodyPr>
          <a:lstStyle/>
          <a:p>
            <a:r>
              <a:rPr lang="fr-FR" dirty="0" smtClean="0"/>
              <a:t>On peut considérer qu’une variable se comporte comme une </a:t>
            </a:r>
            <a:r>
              <a:rPr lang="fr-FR" b="1" dirty="0" smtClean="0"/>
              <a:t>mémoire</a:t>
            </a:r>
            <a:r>
              <a:rPr lang="fr-FR" dirty="0" smtClean="0"/>
              <a:t> capable de stocker une donnée : un nombre, une chaîne de caractères.</a:t>
            </a:r>
            <a:endParaRPr lang="fr-FR" dirty="0"/>
          </a:p>
        </p:txBody>
      </p:sp>
      <p:pic>
        <p:nvPicPr>
          <p:cNvPr id="15361" name="Picture 1"/>
          <p:cNvPicPr>
            <a:picLocks noChangeAspect="1" noChangeArrowheads="1"/>
          </p:cNvPicPr>
          <p:nvPr/>
        </p:nvPicPr>
        <p:blipFill>
          <a:blip r:embed="rId2" cstate="print">
            <a:lum bright="17000" contrast="-16000"/>
          </a:blip>
          <a:srcRect/>
          <a:stretch>
            <a:fillRect/>
          </a:stretch>
        </p:blipFill>
        <p:spPr bwMode="auto">
          <a:xfrm>
            <a:off x="323528" y="1772816"/>
            <a:ext cx="2419350" cy="1657350"/>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lum bright="14000"/>
          </a:blip>
          <a:srcRect/>
          <a:stretch>
            <a:fillRect/>
          </a:stretch>
        </p:blipFill>
        <p:spPr bwMode="auto">
          <a:xfrm>
            <a:off x="2953916" y="1997224"/>
            <a:ext cx="1962150" cy="3390900"/>
          </a:xfrm>
          <a:prstGeom prst="rect">
            <a:avLst/>
          </a:prstGeom>
          <a:noFill/>
          <a:ln w="9525">
            <a:noFill/>
            <a:miter lim="800000"/>
            <a:headEnd/>
            <a:tailEnd/>
          </a:ln>
        </p:spPr>
      </p:pic>
      <p:sp>
        <p:nvSpPr>
          <p:cNvPr id="9" name="ZoneTexte 8"/>
          <p:cNvSpPr txBox="1"/>
          <p:nvPr/>
        </p:nvSpPr>
        <p:spPr>
          <a:xfrm>
            <a:off x="5048250" y="1844824"/>
            <a:ext cx="3771900" cy="923330"/>
          </a:xfrm>
          <a:prstGeom prst="rect">
            <a:avLst/>
          </a:prstGeom>
          <a:noFill/>
        </p:spPr>
        <p:txBody>
          <a:bodyPr wrap="square" rtlCol="0">
            <a:spAutoFit/>
          </a:bodyPr>
          <a:lstStyle/>
          <a:p>
            <a:r>
              <a:rPr lang="fr-FR" dirty="0" smtClean="0"/>
              <a:t>Des commandes ou opérations sont possibles autour de la variable définie pour en modifier son contenu.</a:t>
            </a:r>
            <a:endParaRPr lang="fr-FR" dirty="0"/>
          </a:p>
        </p:txBody>
      </p:sp>
      <p:pic>
        <p:nvPicPr>
          <p:cNvPr id="15363" name="Picture 3"/>
          <p:cNvPicPr>
            <a:picLocks noChangeAspect="1" noChangeArrowheads="1"/>
          </p:cNvPicPr>
          <p:nvPr/>
        </p:nvPicPr>
        <p:blipFill>
          <a:blip r:embed="rId4" cstate="print">
            <a:lum bright="8000" contrast="1000"/>
          </a:blip>
          <a:srcRect/>
          <a:stretch>
            <a:fillRect/>
          </a:stretch>
        </p:blipFill>
        <p:spPr bwMode="auto">
          <a:xfrm>
            <a:off x="539552" y="3501008"/>
            <a:ext cx="2088232" cy="817971"/>
          </a:xfrm>
          <a:prstGeom prst="rect">
            <a:avLst/>
          </a:prstGeom>
          <a:noFill/>
          <a:ln w="9525">
            <a:solidFill>
              <a:schemeClr val="tx1"/>
            </a:solidFill>
            <a:miter lim="800000"/>
            <a:headEnd/>
            <a:tailEnd/>
          </a:ln>
        </p:spPr>
      </p:pic>
      <p:pic>
        <p:nvPicPr>
          <p:cNvPr id="15364" name="Picture 4"/>
          <p:cNvPicPr>
            <a:picLocks noChangeAspect="1" noChangeArrowheads="1"/>
          </p:cNvPicPr>
          <p:nvPr/>
        </p:nvPicPr>
        <p:blipFill>
          <a:blip r:embed="rId5" cstate="print">
            <a:lum bright="-6000" contrast="-4000"/>
          </a:blip>
          <a:srcRect/>
          <a:stretch>
            <a:fillRect/>
          </a:stretch>
        </p:blipFill>
        <p:spPr bwMode="auto">
          <a:xfrm>
            <a:off x="539552" y="5661248"/>
            <a:ext cx="4536504" cy="941183"/>
          </a:xfrm>
          <a:prstGeom prst="rect">
            <a:avLst/>
          </a:prstGeom>
          <a:noFill/>
          <a:ln w="9525">
            <a:noFill/>
            <a:miter lim="800000"/>
            <a:headEnd/>
            <a:tailEnd/>
          </a:ln>
        </p:spPr>
      </p:pic>
      <p:pic>
        <p:nvPicPr>
          <p:cNvPr id="15365" name="Picture 5"/>
          <p:cNvPicPr>
            <a:picLocks noChangeAspect="1" noChangeArrowheads="1"/>
          </p:cNvPicPr>
          <p:nvPr/>
        </p:nvPicPr>
        <p:blipFill>
          <a:blip r:embed="rId6" cstate="print">
            <a:lum bright="1000" contrast="16000"/>
          </a:blip>
          <a:srcRect/>
          <a:stretch>
            <a:fillRect/>
          </a:stretch>
        </p:blipFill>
        <p:spPr bwMode="auto">
          <a:xfrm>
            <a:off x="539552" y="4437112"/>
            <a:ext cx="2088232" cy="1120515"/>
          </a:xfrm>
          <a:prstGeom prst="rect">
            <a:avLst/>
          </a:prstGeom>
          <a:noFill/>
          <a:ln w="9525">
            <a:solidFill>
              <a:schemeClr val="tx1"/>
            </a:solidFill>
            <a:miter lim="800000"/>
            <a:headEnd/>
            <a:tailEnd/>
          </a:ln>
        </p:spPr>
      </p:pic>
      <p:pic>
        <p:nvPicPr>
          <p:cNvPr id="15366" name="Picture 6"/>
          <p:cNvPicPr>
            <a:picLocks noChangeAspect="1" noChangeArrowheads="1"/>
          </p:cNvPicPr>
          <p:nvPr/>
        </p:nvPicPr>
        <p:blipFill>
          <a:blip r:embed="rId7" cstate="print"/>
          <a:srcRect/>
          <a:stretch>
            <a:fillRect/>
          </a:stretch>
        </p:blipFill>
        <p:spPr bwMode="auto">
          <a:xfrm>
            <a:off x="5213970" y="3089151"/>
            <a:ext cx="2160240" cy="853584"/>
          </a:xfrm>
          <a:prstGeom prst="rect">
            <a:avLst/>
          </a:prstGeom>
          <a:noFill/>
          <a:ln w="9525">
            <a:noFill/>
            <a:miter lim="800000"/>
            <a:headEnd/>
            <a:tailEnd/>
          </a:ln>
        </p:spPr>
      </p:pic>
      <p:pic>
        <p:nvPicPr>
          <p:cNvPr id="15367" name="Picture 7"/>
          <p:cNvPicPr>
            <a:picLocks noChangeAspect="1" noChangeArrowheads="1"/>
          </p:cNvPicPr>
          <p:nvPr/>
        </p:nvPicPr>
        <p:blipFill>
          <a:blip r:embed="rId8" cstate="print"/>
          <a:srcRect/>
          <a:stretch>
            <a:fillRect/>
          </a:stretch>
        </p:blipFill>
        <p:spPr bwMode="auto">
          <a:xfrm>
            <a:off x="5217021" y="4177655"/>
            <a:ext cx="2139666" cy="720080"/>
          </a:xfrm>
          <a:prstGeom prst="rect">
            <a:avLst/>
          </a:prstGeom>
          <a:noFill/>
          <a:ln w="9525">
            <a:noFill/>
            <a:miter lim="800000"/>
            <a:headEnd/>
            <a:tailEnd/>
          </a:ln>
        </p:spPr>
      </p:pic>
      <p:pic>
        <p:nvPicPr>
          <p:cNvPr id="15368" name="Picture 8"/>
          <p:cNvPicPr>
            <a:picLocks noChangeAspect="1" noChangeArrowheads="1"/>
          </p:cNvPicPr>
          <p:nvPr/>
        </p:nvPicPr>
        <p:blipFill>
          <a:blip r:embed="rId9" cstate="print"/>
          <a:srcRect/>
          <a:stretch>
            <a:fillRect/>
          </a:stretch>
        </p:blipFill>
        <p:spPr bwMode="auto">
          <a:xfrm>
            <a:off x="5220072" y="4941168"/>
            <a:ext cx="2136674" cy="576064"/>
          </a:xfrm>
          <a:prstGeom prst="rect">
            <a:avLst/>
          </a:prstGeom>
          <a:noFill/>
          <a:ln w="9525">
            <a:noFill/>
            <a:miter lim="800000"/>
            <a:headEnd/>
            <a:tailEnd/>
          </a:ln>
        </p:spPr>
      </p:pic>
      <p:pic>
        <p:nvPicPr>
          <p:cNvPr id="15369" name="Picture 9"/>
          <p:cNvPicPr>
            <a:picLocks noChangeAspect="1" noChangeArrowheads="1"/>
          </p:cNvPicPr>
          <p:nvPr/>
        </p:nvPicPr>
        <p:blipFill>
          <a:blip r:embed="rId10" cstate="print"/>
          <a:srcRect/>
          <a:stretch>
            <a:fillRect/>
          </a:stretch>
        </p:blipFill>
        <p:spPr bwMode="auto">
          <a:xfrm>
            <a:off x="5372472" y="5748114"/>
            <a:ext cx="1800200" cy="648519"/>
          </a:xfrm>
          <a:prstGeom prst="rect">
            <a:avLst/>
          </a:prstGeom>
          <a:noFill/>
          <a:ln w="9525">
            <a:noFill/>
            <a:miter lim="800000"/>
            <a:headEnd/>
            <a:tailEnd/>
          </a:ln>
        </p:spPr>
      </p:pic>
      <p:sp>
        <p:nvSpPr>
          <p:cNvPr id="17" name="Arc 16"/>
          <p:cNvSpPr/>
          <p:nvPr/>
        </p:nvSpPr>
        <p:spPr>
          <a:xfrm>
            <a:off x="5541242" y="3223642"/>
            <a:ext cx="1716807" cy="624458"/>
          </a:xfrm>
          <a:prstGeom prst="arc">
            <a:avLst>
              <a:gd name="adj1" fmla="val 11265226"/>
              <a:gd name="adj2" fmla="val 50986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7446218" y="3181350"/>
            <a:ext cx="916732" cy="646331"/>
          </a:xfrm>
          <a:prstGeom prst="rect">
            <a:avLst/>
          </a:prstGeom>
          <a:solidFill>
            <a:schemeClr val="bg1">
              <a:lumMod val="60000"/>
              <a:lumOff val="40000"/>
            </a:schemeClr>
          </a:solidFill>
        </p:spPr>
        <p:txBody>
          <a:bodyPr wrap="square" rtlCol="0">
            <a:spAutoFit/>
          </a:bodyPr>
          <a:lstStyle/>
          <a:p>
            <a:pPr algn="ctr"/>
            <a:r>
              <a:rPr lang="fr-FR" sz="1200" dirty="0" smtClean="0"/>
              <a:t>Glisser le calcul dans la variable</a:t>
            </a:r>
            <a:endParaRPr lang="fr-FR" sz="1200" dirty="0"/>
          </a:p>
        </p:txBody>
      </p:sp>
      <p:sp>
        <p:nvSpPr>
          <p:cNvPr id="19" name="ZoneTexte 18"/>
          <p:cNvSpPr txBox="1"/>
          <p:nvPr/>
        </p:nvSpPr>
        <p:spPr>
          <a:xfrm>
            <a:off x="7423745" y="4507210"/>
            <a:ext cx="1368152" cy="646331"/>
          </a:xfrm>
          <a:prstGeom prst="rect">
            <a:avLst/>
          </a:prstGeom>
          <a:solidFill>
            <a:schemeClr val="bg1">
              <a:lumMod val="60000"/>
              <a:lumOff val="40000"/>
            </a:schemeClr>
          </a:solidFill>
        </p:spPr>
        <p:txBody>
          <a:bodyPr wrap="square" rtlCol="0">
            <a:spAutoFit/>
          </a:bodyPr>
          <a:lstStyle/>
          <a:p>
            <a:pPr algn="ctr"/>
            <a:r>
              <a:rPr lang="fr-FR" sz="1200" dirty="0" smtClean="0"/>
              <a:t>Compléter les opérandes de la multiplication</a:t>
            </a:r>
            <a:endParaRPr lang="fr-FR" sz="1200" dirty="0"/>
          </a:p>
        </p:txBody>
      </p:sp>
      <p:sp>
        <p:nvSpPr>
          <p:cNvPr id="20" name="ZoneTexte 19"/>
          <p:cNvSpPr txBox="1"/>
          <p:nvPr/>
        </p:nvSpPr>
        <p:spPr>
          <a:xfrm>
            <a:off x="7240488" y="5661248"/>
            <a:ext cx="1512168" cy="830997"/>
          </a:xfrm>
          <a:prstGeom prst="rect">
            <a:avLst/>
          </a:prstGeom>
          <a:solidFill>
            <a:schemeClr val="bg1">
              <a:lumMod val="60000"/>
              <a:lumOff val="40000"/>
            </a:schemeClr>
          </a:solidFill>
        </p:spPr>
        <p:txBody>
          <a:bodyPr wrap="square" rtlCol="0">
            <a:spAutoFit/>
          </a:bodyPr>
          <a:lstStyle/>
          <a:p>
            <a:pPr algn="ctr"/>
            <a:r>
              <a:rPr lang="fr-FR" sz="1200" dirty="0" smtClean="0"/>
              <a:t>Cliquer sur la variable pour effectuer le calcul directement.</a:t>
            </a:r>
            <a:endParaRPr lang="fr-FR"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95536" y="404664"/>
            <a:ext cx="8136904" cy="369332"/>
          </a:xfrm>
          <a:prstGeom prst="rect">
            <a:avLst/>
          </a:prstGeom>
          <a:noFill/>
        </p:spPr>
        <p:txBody>
          <a:bodyPr wrap="square" rtlCol="0">
            <a:spAutoFit/>
          </a:bodyPr>
          <a:lstStyle/>
          <a:p>
            <a:r>
              <a:rPr lang="fr-FR" b="1" i="1" dirty="0" smtClean="0"/>
              <a:t>« Séquence d’instructions, boucles »</a:t>
            </a:r>
            <a:endParaRPr lang="fr-FR" b="1" i="1" dirty="0"/>
          </a:p>
        </p:txBody>
      </p:sp>
      <p:pic>
        <p:nvPicPr>
          <p:cNvPr id="26627" name="Picture 3"/>
          <p:cNvPicPr>
            <a:picLocks noChangeAspect="1" noChangeArrowheads="1"/>
          </p:cNvPicPr>
          <p:nvPr/>
        </p:nvPicPr>
        <p:blipFill>
          <a:blip r:embed="rId2" cstate="print"/>
          <a:srcRect/>
          <a:stretch>
            <a:fillRect/>
          </a:stretch>
        </p:blipFill>
        <p:spPr bwMode="auto">
          <a:xfrm>
            <a:off x="323528" y="908720"/>
            <a:ext cx="5040560" cy="2285598"/>
          </a:xfrm>
          <a:prstGeom prst="rect">
            <a:avLst/>
          </a:prstGeom>
          <a:noFill/>
          <a:ln w="9525">
            <a:noFill/>
            <a:miter lim="800000"/>
            <a:headEnd/>
            <a:tailEnd/>
          </a:ln>
        </p:spPr>
      </p:pic>
      <p:pic>
        <p:nvPicPr>
          <p:cNvPr id="26628" name="Picture 4"/>
          <p:cNvPicPr>
            <a:picLocks noChangeAspect="1" noChangeArrowheads="1"/>
          </p:cNvPicPr>
          <p:nvPr/>
        </p:nvPicPr>
        <p:blipFill>
          <a:blip r:embed="rId3" cstate="print"/>
          <a:srcRect/>
          <a:stretch>
            <a:fillRect/>
          </a:stretch>
        </p:blipFill>
        <p:spPr bwMode="auto">
          <a:xfrm>
            <a:off x="5528295" y="914400"/>
            <a:ext cx="3240360" cy="2216462"/>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323528" y="3284984"/>
            <a:ext cx="3240360" cy="2399049"/>
          </a:xfrm>
          <a:prstGeom prst="rect">
            <a:avLst/>
          </a:prstGeom>
          <a:noFill/>
          <a:ln w="9525">
            <a:noFill/>
            <a:miter lim="800000"/>
            <a:headEnd/>
            <a:tailEnd/>
          </a:ln>
        </p:spPr>
      </p:pic>
      <p:pic>
        <p:nvPicPr>
          <p:cNvPr id="26630" name="Picture 6"/>
          <p:cNvPicPr>
            <a:picLocks noChangeAspect="1" noChangeArrowheads="1"/>
          </p:cNvPicPr>
          <p:nvPr/>
        </p:nvPicPr>
        <p:blipFill>
          <a:blip r:embed="rId5" cstate="print"/>
          <a:srcRect/>
          <a:stretch>
            <a:fillRect/>
          </a:stretch>
        </p:blipFill>
        <p:spPr bwMode="auto">
          <a:xfrm>
            <a:off x="3635896" y="3284984"/>
            <a:ext cx="4995782" cy="2376264"/>
          </a:xfrm>
          <a:prstGeom prst="rect">
            <a:avLst/>
          </a:prstGeom>
          <a:noFill/>
          <a:ln w="9525">
            <a:noFill/>
            <a:miter lim="800000"/>
            <a:headEnd/>
            <a:tailEnd/>
          </a:ln>
        </p:spPr>
      </p:pic>
      <p:sp>
        <p:nvSpPr>
          <p:cNvPr id="12" name="ZoneTexte 11"/>
          <p:cNvSpPr txBox="1"/>
          <p:nvPr/>
        </p:nvSpPr>
        <p:spPr>
          <a:xfrm>
            <a:off x="2267744" y="1052736"/>
            <a:ext cx="2736304" cy="461665"/>
          </a:xfrm>
          <a:prstGeom prst="rect">
            <a:avLst/>
          </a:prstGeom>
          <a:solidFill>
            <a:schemeClr val="accent1">
              <a:lumMod val="75000"/>
            </a:schemeClr>
          </a:solidFill>
        </p:spPr>
        <p:txBody>
          <a:bodyPr wrap="square" rtlCol="0">
            <a:spAutoFit/>
          </a:bodyPr>
          <a:lstStyle/>
          <a:p>
            <a:r>
              <a:rPr lang="fr-FR" sz="1200" dirty="0" smtClean="0"/>
              <a:t>Le programme démarre quand on clique sur le drapeau</a:t>
            </a:r>
            <a:endParaRPr lang="fr-FR" sz="1200" dirty="0"/>
          </a:p>
        </p:txBody>
      </p:sp>
      <p:sp>
        <p:nvSpPr>
          <p:cNvPr id="13" name="Accolade fermante 12"/>
          <p:cNvSpPr/>
          <p:nvPr/>
        </p:nvSpPr>
        <p:spPr>
          <a:xfrm>
            <a:off x="5257800" y="1581150"/>
            <a:ext cx="394320" cy="1415802"/>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5715000" y="2600325"/>
            <a:ext cx="2876550" cy="461665"/>
          </a:xfrm>
          <a:prstGeom prst="rect">
            <a:avLst/>
          </a:prstGeom>
          <a:solidFill>
            <a:schemeClr val="bg1">
              <a:lumMod val="60000"/>
              <a:lumOff val="40000"/>
            </a:schemeClr>
          </a:solidFill>
        </p:spPr>
        <p:txBody>
          <a:bodyPr wrap="square" rtlCol="0">
            <a:spAutoFit/>
          </a:bodyPr>
          <a:lstStyle/>
          <a:p>
            <a:r>
              <a:rPr lang="fr-FR" sz="1200" dirty="0" smtClean="0"/>
              <a:t>La séquence d’instruction comporte une boucle à répétition infinie.</a:t>
            </a:r>
            <a:endParaRPr lang="fr-FR" sz="1200" dirty="0"/>
          </a:p>
        </p:txBody>
      </p:sp>
      <p:sp>
        <p:nvSpPr>
          <p:cNvPr id="15" name="ZoneTexte 14"/>
          <p:cNvSpPr txBox="1"/>
          <p:nvPr/>
        </p:nvSpPr>
        <p:spPr>
          <a:xfrm>
            <a:off x="380677" y="5843364"/>
            <a:ext cx="2810197" cy="461665"/>
          </a:xfrm>
          <a:prstGeom prst="rect">
            <a:avLst/>
          </a:prstGeom>
          <a:noFill/>
        </p:spPr>
        <p:txBody>
          <a:bodyPr wrap="square" rtlCol="0">
            <a:spAutoFit/>
          </a:bodyPr>
          <a:lstStyle/>
          <a:p>
            <a:r>
              <a:rPr lang="fr-FR" sz="1200" b="1" dirty="0" smtClean="0"/>
              <a:t>En « détachant » les instructions, on remplace la boucle à répétition infinie </a:t>
            </a:r>
            <a:endParaRPr lang="fr-FR" sz="1200" b="1" dirty="0"/>
          </a:p>
        </p:txBody>
      </p:sp>
      <p:sp>
        <p:nvSpPr>
          <p:cNvPr id="16" name="ZoneTexte 15"/>
          <p:cNvSpPr txBox="1"/>
          <p:nvPr/>
        </p:nvSpPr>
        <p:spPr>
          <a:xfrm>
            <a:off x="4333876" y="5752306"/>
            <a:ext cx="4333874" cy="646331"/>
          </a:xfrm>
          <a:prstGeom prst="rect">
            <a:avLst/>
          </a:prstGeom>
          <a:noFill/>
        </p:spPr>
        <p:txBody>
          <a:bodyPr wrap="square" rtlCol="0">
            <a:spAutoFit/>
          </a:bodyPr>
          <a:lstStyle/>
          <a:p>
            <a:r>
              <a:rPr lang="fr-FR" b="1" dirty="0" smtClean="0"/>
              <a:t>Variante : Le programme répète le calcul un nombre fini de fois et s’arrête.</a:t>
            </a:r>
            <a:endParaRPr lang="fr-FR" b="1" dirty="0"/>
          </a:p>
        </p:txBody>
      </p:sp>
      <p:sp>
        <p:nvSpPr>
          <p:cNvPr id="17" name="ZoneTexte 16"/>
          <p:cNvSpPr txBox="1"/>
          <p:nvPr/>
        </p:nvSpPr>
        <p:spPr>
          <a:xfrm>
            <a:off x="683568" y="3933056"/>
            <a:ext cx="2736304"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Le chat « parle » et délivre son message</a:t>
            </a:r>
            <a:endParaRPr lang="fr-FR" sz="1200" dirty="0"/>
          </a:p>
        </p:txBody>
      </p:sp>
      <p:sp>
        <p:nvSpPr>
          <p:cNvPr id="18" name="ZoneTexte 17"/>
          <p:cNvSpPr txBox="1"/>
          <p:nvPr/>
        </p:nvSpPr>
        <p:spPr>
          <a:xfrm>
            <a:off x="1691680" y="4365104"/>
            <a:ext cx="1800200"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Le nombre saisi est affecté dans la variable réponse</a:t>
            </a:r>
            <a:endParaRPr lang="fr-FR" sz="1200" dirty="0"/>
          </a:p>
        </p:txBody>
      </p:sp>
      <p:sp>
        <p:nvSpPr>
          <p:cNvPr id="19" name="ZoneTexte 18"/>
          <p:cNvSpPr txBox="1"/>
          <p:nvPr/>
        </p:nvSpPr>
        <p:spPr>
          <a:xfrm>
            <a:off x="2483768" y="4941168"/>
            <a:ext cx="1728192" cy="830997"/>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La formule ou fonction est une multiplication par 4 dont le résultat est affecté à la variable test.</a:t>
            </a:r>
            <a:endParaRPr lang="fr-FR" sz="1200" dirty="0"/>
          </a:p>
        </p:txBody>
      </p:sp>
      <p:sp>
        <p:nvSpPr>
          <p:cNvPr id="23" name="ZoneTexte 22"/>
          <p:cNvSpPr txBox="1"/>
          <p:nvPr/>
        </p:nvSpPr>
        <p:spPr>
          <a:xfrm>
            <a:off x="6875934" y="4962872"/>
            <a:ext cx="1677516"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Une boucle à répétition infinie permet de recommencer le calcul.</a:t>
            </a:r>
            <a:endParaRPr lang="fr-F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80720"/>
          </a:xfrm>
          <a:prstGeom prst="roundRect">
            <a:avLst>
              <a:gd name="adj" fmla="val 556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404664"/>
            <a:ext cx="8136904" cy="369332"/>
          </a:xfrm>
          <a:prstGeom prst="rect">
            <a:avLst/>
          </a:prstGeom>
          <a:noFill/>
        </p:spPr>
        <p:txBody>
          <a:bodyPr wrap="square" rtlCol="0">
            <a:spAutoFit/>
          </a:bodyPr>
          <a:lstStyle/>
          <a:p>
            <a:r>
              <a:rPr lang="fr-FR" b="1" i="1" dirty="0" smtClean="0"/>
              <a:t>« Séquence d’instructions, boucles, instruction conditionnelle »</a:t>
            </a:r>
            <a:endParaRPr lang="fr-FR" b="1" i="1" dirty="0"/>
          </a:p>
        </p:txBody>
      </p:sp>
      <p:pic>
        <p:nvPicPr>
          <p:cNvPr id="27650" name="Picture 2"/>
          <p:cNvPicPr>
            <a:picLocks noChangeAspect="1" noChangeArrowheads="1"/>
          </p:cNvPicPr>
          <p:nvPr/>
        </p:nvPicPr>
        <p:blipFill>
          <a:blip r:embed="rId2" cstate="print"/>
          <a:srcRect/>
          <a:stretch>
            <a:fillRect/>
          </a:stretch>
        </p:blipFill>
        <p:spPr bwMode="auto">
          <a:xfrm>
            <a:off x="395536" y="866581"/>
            <a:ext cx="6120680" cy="5485943"/>
          </a:xfrm>
          <a:prstGeom prst="rect">
            <a:avLst/>
          </a:prstGeom>
          <a:noFill/>
          <a:ln w="25400">
            <a:solidFill>
              <a:schemeClr val="tx1"/>
            </a:solidFill>
            <a:miter lim="800000"/>
            <a:headEnd/>
            <a:tailEnd/>
          </a:ln>
        </p:spPr>
      </p:pic>
      <p:sp>
        <p:nvSpPr>
          <p:cNvPr id="7" name="ZoneTexte 6"/>
          <p:cNvSpPr txBox="1"/>
          <p:nvPr/>
        </p:nvSpPr>
        <p:spPr>
          <a:xfrm>
            <a:off x="6588224" y="836712"/>
            <a:ext cx="2160240" cy="646331"/>
          </a:xfrm>
          <a:prstGeom prst="rect">
            <a:avLst/>
          </a:prstGeom>
          <a:noFill/>
        </p:spPr>
        <p:txBody>
          <a:bodyPr wrap="square" rtlCol="0">
            <a:spAutoFit/>
          </a:bodyPr>
          <a:lstStyle/>
          <a:p>
            <a:r>
              <a:rPr lang="fr-FR" sz="1200" b="1" dirty="0" smtClean="0"/>
              <a:t>Scratch nous permet de créer des jeux simples et mathématiques.</a:t>
            </a:r>
            <a:endParaRPr lang="fr-FR" sz="1200" b="1" dirty="0"/>
          </a:p>
        </p:txBody>
      </p:sp>
      <p:sp>
        <p:nvSpPr>
          <p:cNvPr id="8" name="ZoneTexte 7"/>
          <p:cNvSpPr txBox="1"/>
          <p:nvPr/>
        </p:nvSpPr>
        <p:spPr>
          <a:xfrm>
            <a:off x="6588224" y="1556792"/>
            <a:ext cx="2160240" cy="461665"/>
          </a:xfrm>
          <a:prstGeom prst="rect">
            <a:avLst/>
          </a:prstGeom>
          <a:noFill/>
        </p:spPr>
        <p:txBody>
          <a:bodyPr wrap="square" rtlCol="0">
            <a:spAutoFit/>
          </a:bodyPr>
          <a:lstStyle/>
          <a:p>
            <a:r>
              <a:rPr lang="fr-FR" sz="1200" b="1" dirty="0" smtClean="0"/>
              <a:t>On commence par créer deux variables : nombre et coups.</a:t>
            </a:r>
            <a:endParaRPr lang="fr-FR" sz="1200" b="1" dirty="0"/>
          </a:p>
        </p:txBody>
      </p:sp>
      <p:sp>
        <p:nvSpPr>
          <p:cNvPr id="9" name="ZoneTexte 8"/>
          <p:cNvSpPr txBox="1"/>
          <p:nvPr/>
        </p:nvSpPr>
        <p:spPr>
          <a:xfrm>
            <a:off x="6588224" y="2060848"/>
            <a:ext cx="2160240" cy="461665"/>
          </a:xfrm>
          <a:prstGeom prst="rect">
            <a:avLst/>
          </a:prstGeom>
          <a:noFill/>
        </p:spPr>
        <p:txBody>
          <a:bodyPr wrap="square" rtlCol="0">
            <a:spAutoFit/>
          </a:bodyPr>
          <a:lstStyle/>
          <a:p>
            <a:r>
              <a:rPr lang="fr-FR" sz="1200" b="1" dirty="0" smtClean="0"/>
              <a:t>On commence par créer deux variables : nombre et coups</a:t>
            </a:r>
            <a:endParaRPr lang="fr-FR" sz="1200" b="1" dirty="0"/>
          </a:p>
        </p:txBody>
      </p:sp>
      <p:sp>
        <p:nvSpPr>
          <p:cNvPr id="10" name="ZoneTexte 9"/>
          <p:cNvSpPr txBox="1"/>
          <p:nvPr/>
        </p:nvSpPr>
        <p:spPr>
          <a:xfrm>
            <a:off x="4499992" y="1844824"/>
            <a:ext cx="1944216" cy="646331"/>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A la variable nombre, on affecte un nombre aléatoire compris entre 1 et 100.</a:t>
            </a:r>
            <a:endParaRPr lang="fr-FR" sz="1200" dirty="0"/>
          </a:p>
        </p:txBody>
      </p:sp>
      <p:sp>
        <p:nvSpPr>
          <p:cNvPr id="12" name="ZoneTexte 11"/>
          <p:cNvSpPr txBox="1"/>
          <p:nvPr/>
        </p:nvSpPr>
        <p:spPr>
          <a:xfrm>
            <a:off x="2339752" y="2132856"/>
            <a:ext cx="2088232" cy="461665"/>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La variable coups est mise à 0 avant de commencer la partie.</a:t>
            </a:r>
            <a:endParaRPr lang="fr-FR" sz="1200" dirty="0"/>
          </a:p>
        </p:txBody>
      </p:sp>
      <p:sp>
        <p:nvSpPr>
          <p:cNvPr id="13" name="ZoneTexte 12"/>
          <p:cNvSpPr txBox="1"/>
          <p:nvPr/>
        </p:nvSpPr>
        <p:spPr>
          <a:xfrm>
            <a:off x="2339752" y="1196752"/>
            <a:ext cx="2808312"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L’objet chat précise qu’il s’agit d’un jeu.</a:t>
            </a:r>
            <a:endParaRPr lang="fr-FR" sz="1200" dirty="0"/>
          </a:p>
        </p:txBody>
      </p:sp>
      <p:sp>
        <p:nvSpPr>
          <p:cNvPr id="14" name="ZoneTexte 13"/>
          <p:cNvSpPr txBox="1"/>
          <p:nvPr/>
        </p:nvSpPr>
        <p:spPr>
          <a:xfrm>
            <a:off x="3491880" y="2780928"/>
            <a:ext cx="2952328" cy="276999"/>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L’utilisateur du jeu doit saisir un nombre</a:t>
            </a:r>
            <a:endParaRPr lang="fr-FR" sz="1200" dirty="0"/>
          </a:p>
        </p:txBody>
      </p:sp>
      <p:sp>
        <p:nvSpPr>
          <p:cNvPr id="15" name="Accolade fermante 14"/>
          <p:cNvSpPr/>
          <p:nvPr/>
        </p:nvSpPr>
        <p:spPr>
          <a:xfrm>
            <a:off x="6156176" y="3212976"/>
            <a:ext cx="504056" cy="273630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804248" y="4221088"/>
            <a:ext cx="1872208" cy="1015663"/>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Trois instructions conditionnelles ou tests permettent de renseigner le joueur pour qu’il affine sa sélection.</a:t>
            </a:r>
            <a:endParaRPr lang="fr-FR" sz="1200" dirty="0"/>
          </a:p>
        </p:txBody>
      </p:sp>
      <p:sp>
        <p:nvSpPr>
          <p:cNvPr id="17" name="ZoneTexte 16"/>
          <p:cNvSpPr txBox="1"/>
          <p:nvPr/>
        </p:nvSpPr>
        <p:spPr>
          <a:xfrm>
            <a:off x="3635896" y="5661248"/>
            <a:ext cx="2448272" cy="830997"/>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L’opération « regroupe » permet de mettre les informations les unes à la suite des autres, on dit aussi concaténées.</a:t>
            </a:r>
            <a:endParaRPr lang="fr-FR" sz="1200" dirty="0"/>
          </a:p>
        </p:txBody>
      </p:sp>
      <p:sp>
        <p:nvSpPr>
          <p:cNvPr id="18" name="ZoneTexte 17"/>
          <p:cNvSpPr txBox="1"/>
          <p:nvPr/>
        </p:nvSpPr>
        <p:spPr>
          <a:xfrm>
            <a:off x="543744" y="6255221"/>
            <a:ext cx="2880320" cy="461665"/>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Le programme s’arrête, sort de la boucle infinie si le bon nombre est trouvé.</a:t>
            </a:r>
            <a:endParaRPr lang="fr-FR" sz="1200" dirty="0"/>
          </a:p>
        </p:txBody>
      </p:sp>
      <p:sp>
        <p:nvSpPr>
          <p:cNvPr id="19" name="ZoneTexte 18"/>
          <p:cNvSpPr txBox="1"/>
          <p:nvPr/>
        </p:nvSpPr>
        <p:spPr>
          <a:xfrm>
            <a:off x="6804248" y="5661248"/>
            <a:ext cx="1944216" cy="646331"/>
          </a:xfrm>
          <a:prstGeom prst="rect">
            <a:avLst/>
          </a:prstGeom>
          <a:noFill/>
        </p:spPr>
        <p:txBody>
          <a:bodyPr wrap="square" rtlCol="0">
            <a:spAutoFit/>
          </a:bodyPr>
          <a:lstStyle/>
          <a:p>
            <a:pPr algn="ctr"/>
            <a:r>
              <a:rPr lang="fr-FR" b="1" dirty="0" smtClean="0"/>
              <a:t>Jeu du nombre mystère</a:t>
            </a:r>
            <a:endParaRPr lang="fr-FR" b="1" dirty="0"/>
          </a:p>
        </p:txBody>
      </p:sp>
      <p:pic>
        <p:nvPicPr>
          <p:cNvPr id="27651" name="Picture 3"/>
          <p:cNvPicPr>
            <a:picLocks noChangeAspect="1" noChangeArrowheads="1"/>
          </p:cNvPicPr>
          <p:nvPr/>
        </p:nvPicPr>
        <p:blipFill>
          <a:blip r:embed="rId3" cstate="print"/>
          <a:srcRect/>
          <a:stretch>
            <a:fillRect/>
          </a:stretch>
        </p:blipFill>
        <p:spPr bwMode="auto">
          <a:xfrm>
            <a:off x="6804248" y="2636912"/>
            <a:ext cx="1584176" cy="915969"/>
          </a:xfrm>
          <a:prstGeom prst="rect">
            <a:avLst/>
          </a:prstGeom>
          <a:noFill/>
          <a:ln w="9525">
            <a:noFill/>
            <a:miter lim="800000"/>
            <a:headEnd/>
            <a:tailEnd/>
          </a:ln>
        </p:spPr>
      </p:pic>
      <p:sp>
        <p:nvSpPr>
          <p:cNvPr id="21" name="ZoneTexte 20"/>
          <p:cNvSpPr txBox="1"/>
          <p:nvPr/>
        </p:nvSpPr>
        <p:spPr>
          <a:xfrm>
            <a:off x="7596336" y="3212976"/>
            <a:ext cx="1224136" cy="830997"/>
          </a:xfrm>
          <a:prstGeom prst="rect">
            <a:avLst/>
          </a:prstGeom>
          <a:solidFill>
            <a:schemeClr val="bg1">
              <a:lumMod val="60000"/>
              <a:lumOff val="40000"/>
            </a:schemeClr>
          </a:solidFill>
          <a:ln>
            <a:solidFill>
              <a:schemeClr val="tx1"/>
            </a:solidFill>
          </a:ln>
        </p:spPr>
        <p:txBody>
          <a:bodyPr wrap="square" rtlCol="0">
            <a:spAutoFit/>
          </a:bodyPr>
          <a:lstStyle/>
          <a:p>
            <a:r>
              <a:rPr lang="fr-FR" sz="1200" dirty="0" smtClean="0"/>
              <a:t>Ne pas oublier de cacher la variable nombre.</a:t>
            </a:r>
            <a:endParaRPr lang="fr-FR"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design templat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ème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ème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hème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Soaring design template</Template>
  <TotalTime>18241</TotalTime>
  <Words>4702</Words>
  <Application>Microsoft Office PowerPoint</Application>
  <PresentationFormat>Affichage à l'écran (4:3)</PresentationFormat>
  <Paragraphs>552</Paragraphs>
  <Slides>47</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47</vt:i4>
      </vt:variant>
    </vt:vector>
  </HeadingPairs>
  <TitlesOfParts>
    <vt:vector size="51" baseType="lpstr">
      <vt:lpstr>Arial</vt:lpstr>
      <vt:lpstr>Calibri</vt:lpstr>
      <vt:lpstr>Times New Roman</vt:lpstr>
      <vt:lpstr>Soaring design template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Bricard</dc:creator>
  <cp:lastModifiedBy>Jean-Michel RAYNAUD</cp:lastModifiedBy>
  <cp:revision>229</cp:revision>
  <dcterms:created xsi:type="dcterms:W3CDTF">2016-02-02T08:29:24Z</dcterms:created>
  <dcterms:modified xsi:type="dcterms:W3CDTF">2016-03-04T15:51:21Z</dcterms:modified>
</cp:coreProperties>
</file>